
<file path=[Content_Types].xml><?xml version="1.0" encoding="utf-8"?>
<Types xmlns="http://schemas.openxmlformats.org/package/2006/content-types"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733" r:id="rId2"/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80" r:id="rId27"/>
    <p:sldId id="281" r:id="rId28"/>
    <p:sldId id="282" r:id="rId29"/>
    <p:sldId id="283" r:id="rId30"/>
    <p:sldId id="284" r:id="rId31"/>
    <p:sldId id="285" r:id="rId32"/>
    <p:sldId id="286" r:id="rId33"/>
    <p:sldId id="287" r:id="rId34"/>
    <p:sldId id="288" r:id="rId35"/>
    <p:sldId id="289" r:id="rId36"/>
    <p:sldId id="290" r:id="rId37"/>
    <p:sldId id="291" r:id="rId38"/>
    <p:sldId id="292" r:id="rId39"/>
    <p:sldId id="293" r:id="rId40"/>
    <p:sldId id="294" r:id="rId41"/>
    <p:sldId id="295" r:id="rId42"/>
    <p:sldId id="296" r:id="rId43"/>
    <p:sldId id="297" r:id="rId44"/>
    <p:sldId id="298" r:id="rId45"/>
    <p:sldId id="299" r:id="rId46"/>
    <p:sldId id="300" r:id="rId47"/>
    <p:sldId id="301" r:id="rId48"/>
    <p:sldId id="302" r:id="rId49"/>
    <p:sldId id="303" r:id="rId50"/>
    <p:sldId id="304" r:id="rId51"/>
    <p:sldId id="305" r:id="rId52"/>
    <p:sldId id="306" r:id="rId53"/>
    <p:sldId id="307" r:id="rId54"/>
    <p:sldId id="308" r:id="rId55"/>
    <p:sldId id="309" r:id="rId56"/>
    <p:sldId id="310" r:id="rId57"/>
    <p:sldId id="311" r:id="rId58"/>
    <p:sldId id="312" r:id="rId59"/>
    <p:sldId id="313" r:id="rId60"/>
    <p:sldId id="314" r:id="rId61"/>
    <p:sldId id="315" r:id="rId62"/>
    <p:sldId id="316" r:id="rId63"/>
    <p:sldId id="317" r:id="rId64"/>
    <p:sldId id="318" r:id="rId65"/>
    <p:sldId id="319" r:id="rId66"/>
    <p:sldId id="320" r:id="rId67"/>
    <p:sldId id="321" r:id="rId68"/>
    <p:sldId id="322" r:id="rId69"/>
    <p:sldId id="323" r:id="rId70"/>
    <p:sldId id="324" r:id="rId71"/>
    <p:sldId id="325" r:id="rId72"/>
    <p:sldId id="326" r:id="rId73"/>
    <p:sldId id="327" r:id="rId74"/>
    <p:sldId id="328" r:id="rId75"/>
    <p:sldId id="329" r:id="rId76"/>
    <p:sldId id="330" r:id="rId77"/>
    <p:sldId id="331" r:id="rId78"/>
    <p:sldId id="332" r:id="rId79"/>
    <p:sldId id="333" r:id="rId80"/>
    <p:sldId id="334" r:id="rId81"/>
    <p:sldId id="335" r:id="rId82"/>
    <p:sldId id="336" r:id="rId83"/>
    <p:sldId id="337" r:id="rId84"/>
    <p:sldId id="338" r:id="rId85"/>
    <p:sldId id="339" r:id="rId86"/>
    <p:sldId id="340" r:id="rId87"/>
    <p:sldId id="341" r:id="rId88"/>
    <p:sldId id="342" r:id="rId89"/>
    <p:sldId id="343" r:id="rId90"/>
    <p:sldId id="344" r:id="rId91"/>
    <p:sldId id="345" r:id="rId92"/>
    <p:sldId id="346" r:id="rId93"/>
    <p:sldId id="347" r:id="rId94"/>
    <p:sldId id="348" r:id="rId95"/>
    <p:sldId id="349" r:id="rId96"/>
    <p:sldId id="350" r:id="rId97"/>
    <p:sldId id="351" r:id="rId98"/>
    <p:sldId id="352" r:id="rId99"/>
    <p:sldId id="353" r:id="rId100"/>
    <p:sldId id="354" r:id="rId101"/>
    <p:sldId id="355" r:id="rId102"/>
    <p:sldId id="356" r:id="rId103"/>
    <p:sldId id="357" r:id="rId104"/>
    <p:sldId id="358" r:id="rId105"/>
    <p:sldId id="359" r:id="rId106"/>
    <p:sldId id="360" r:id="rId107"/>
    <p:sldId id="361" r:id="rId108"/>
    <p:sldId id="362" r:id="rId109"/>
    <p:sldId id="363" r:id="rId110"/>
    <p:sldId id="364" r:id="rId111"/>
    <p:sldId id="365" r:id="rId112"/>
    <p:sldId id="366" r:id="rId113"/>
    <p:sldId id="367" r:id="rId114"/>
    <p:sldId id="368" r:id="rId115"/>
    <p:sldId id="369" r:id="rId116"/>
    <p:sldId id="370" r:id="rId117"/>
    <p:sldId id="371" r:id="rId118"/>
    <p:sldId id="372" r:id="rId119"/>
    <p:sldId id="373" r:id="rId120"/>
    <p:sldId id="374" r:id="rId121"/>
    <p:sldId id="375" r:id="rId122"/>
    <p:sldId id="376" r:id="rId123"/>
    <p:sldId id="377" r:id="rId124"/>
    <p:sldId id="378" r:id="rId125"/>
    <p:sldId id="379" r:id="rId126"/>
    <p:sldId id="380" r:id="rId127"/>
    <p:sldId id="381" r:id="rId128"/>
    <p:sldId id="382" r:id="rId129"/>
    <p:sldId id="383" r:id="rId130"/>
    <p:sldId id="384" r:id="rId131"/>
    <p:sldId id="385" r:id="rId132"/>
    <p:sldId id="386" r:id="rId133"/>
    <p:sldId id="387" r:id="rId134"/>
    <p:sldId id="388" r:id="rId135"/>
    <p:sldId id="389" r:id="rId136"/>
    <p:sldId id="390" r:id="rId137"/>
    <p:sldId id="391" r:id="rId138"/>
    <p:sldId id="392" r:id="rId139"/>
    <p:sldId id="393" r:id="rId140"/>
    <p:sldId id="394" r:id="rId141"/>
    <p:sldId id="395" r:id="rId142"/>
    <p:sldId id="396" r:id="rId143"/>
    <p:sldId id="397" r:id="rId144"/>
    <p:sldId id="398" r:id="rId145"/>
    <p:sldId id="399" r:id="rId146"/>
    <p:sldId id="400" r:id="rId147"/>
    <p:sldId id="401" r:id="rId148"/>
    <p:sldId id="402" r:id="rId149"/>
    <p:sldId id="403" r:id="rId150"/>
    <p:sldId id="404" r:id="rId151"/>
    <p:sldId id="405" r:id="rId152"/>
    <p:sldId id="406" r:id="rId153"/>
    <p:sldId id="407" r:id="rId154"/>
    <p:sldId id="408" r:id="rId155"/>
    <p:sldId id="409" r:id="rId156"/>
    <p:sldId id="410" r:id="rId157"/>
    <p:sldId id="411" r:id="rId158"/>
    <p:sldId id="412" r:id="rId159"/>
    <p:sldId id="413" r:id="rId160"/>
    <p:sldId id="414" r:id="rId161"/>
    <p:sldId id="415" r:id="rId162"/>
    <p:sldId id="416" r:id="rId163"/>
    <p:sldId id="417" r:id="rId164"/>
    <p:sldId id="418" r:id="rId165"/>
    <p:sldId id="419" r:id="rId166"/>
    <p:sldId id="420" r:id="rId167"/>
    <p:sldId id="421" r:id="rId168"/>
    <p:sldId id="422" r:id="rId169"/>
    <p:sldId id="423" r:id="rId170"/>
    <p:sldId id="424" r:id="rId171"/>
    <p:sldId id="425" r:id="rId172"/>
    <p:sldId id="426" r:id="rId173"/>
    <p:sldId id="427" r:id="rId174"/>
    <p:sldId id="428" r:id="rId175"/>
    <p:sldId id="429" r:id="rId176"/>
    <p:sldId id="430" r:id="rId177"/>
    <p:sldId id="431" r:id="rId178"/>
    <p:sldId id="432" r:id="rId179"/>
    <p:sldId id="433" r:id="rId180"/>
    <p:sldId id="434" r:id="rId181"/>
    <p:sldId id="435" r:id="rId182"/>
    <p:sldId id="436" r:id="rId183"/>
    <p:sldId id="437" r:id="rId184"/>
    <p:sldId id="438" r:id="rId185"/>
    <p:sldId id="439" r:id="rId186"/>
    <p:sldId id="440" r:id="rId187"/>
    <p:sldId id="441" r:id="rId188"/>
    <p:sldId id="442" r:id="rId189"/>
    <p:sldId id="443" r:id="rId190"/>
    <p:sldId id="444" r:id="rId191"/>
    <p:sldId id="445" r:id="rId192"/>
    <p:sldId id="446" r:id="rId193"/>
    <p:sldId id="447" r:id="rId194"/>
    <p:sldId id="448" r:id="rId195"/>
    <p:sldId id="449" r:id="rId196"/>
    <p:sldId id="450" r:id="rId197"/>
    <p:sldId id="451" r:id="rId198"/>
    <p:sldId id="452" r:id="rId199"/>
    <p:sldId id="453" r:id="rId200"/>
    <p:sldId id="454" r:id="rId201"/>
    <p:sldId id="455" r:id="rId202"/>
    <p:sldId id="456" r:id="rId203"/>
    <p:sldId id="457" r:id="rId204"/>
    <p:sldId id="458" r:id="rId205"/>
    <p:sldId id="459" r:id="rId206"/>
    <p:sldId id="460" r:id="rId207"/>
    <p:sldId id="461" r:id="rId208"/>
    <p:sldId id="462" r:id="rId209"/>
    <p:sldId id="463" r:id="rId210"/>
    <p:sldId id="464" r:id="rId211"/>
    <p:sldId id="465" r:id="rId212"/>
    <p:sldId id="466" r:id="rId213"/>
    <p:sldId id="467" r:id="rId214"/>
    <p:sldId id="468" r:id="rId215"/>
    <p:sldId id="469" r:id="rId216"/>
    <p:sldId id="470" r:id="rId217"/>
    <p:sldId id="471" r:id="rId218"/>
    <p:sldId id="472" r:id="rId219"/>
    <p:sldId id="473" r:id="rId220"/>
    <p:sldId id="474" r:id="rId221"/>
    <p:sldId id="475" r:id="rId222"/>
    <p:sldId id="476" r:id="rId223"/>
    <p:sldId id="477" r:id="rId224"/>
    <p:sldId id="478" r:id="rId225"/>
    <p:sldId id="479" r:id="rId226"/>
    <p:sldId id="480" r:id="rId227"/>
    <p:sldId id="481" r:id="rId228"/>
    <p:sldId id="482" r:id="rId229"/>
    <p:sldId id="483" r:id="rId230"/>
    <p:sldId id="484" r:id="rId231"/>
    <p:sldId id="485" r:id="rId232"/>
    <p:sldId id="486" r:id="rId233"/>
    <p:sldId id="487" r:id="rId234"/>
    <p:sldId id="488" r:id="rId235"/>
    <p:sldId id="489" r:id="rId236"/>
    <p:sldId id="490" r:id="rId237"/>
    <p:sldId id="491" r:id="rId238"/>
    <p:sldId id="492" r:id="rId239"/>
    <p:sldId id="493" r:id="rId240"/>
    <p:sldId id="494" r:id="rId241"/>
    <p:sldId id="495" r:id="rId242"/>
    <p:sldId id="496" r:id="rId243"/>
    <p:sldId id="497" r:id="rId244"/>
    <p:sldId id="498" r:id="rId245"/>
    <p:sldId id="499" r:id="rId246"/>
    <p:sldId id="500" r:id="rId247"/>
    <p:sldId id="501" r:id="rId248"/>
    <p:sldId id="502" r:id="rId249"/>
    <p:sldId id="503" r:id="rId250"/>
    <p:sldId id="504" r:id="rId251"/>
    <p:sldId id="505" r:id="rId252"/>
    <p:sldId id="506" r:id="rId253"/>
    <p:sldId id="507" r:id="rId254"/>
    <p:sldId id="508" r:id="rId255"/>
    <p:sldId id="509" r:id="rId256"/>
    <p:sldId id="510" r:id="rId257"/>
    <p:sldId id="511" r:id="rId258"/>
    <p:sldId id="512" r:id="rId259"/>
    <p:sldId id="513" r:id="rId260"/>
    <p:sldId id="514" r:id="rId261"/>
    <p:sldId id="515" r:id="rId262"/>
    <p:sldId id="516" r:id="rId263"/>
    <p:sldId id="517" r:id="rId264"/>
    <p:sldId id="518" r:id="rId265"/>
    <p:sldId id="519" r:id="rId266"/>
    <p:sldId id="520" r:id="rId267"/>
    <p:sldId id="521" r:id="rId268"/>
    <p:sldId id="522" r:id="rId269"/>
    <p:sldId id="523" r:id="rId270"/>
    <p:sldId id="524" r:id="rId271"/>
    <p:sldId id="525" r:id="rId272"/>
    <p:sldId id="526" r:id="rId273"/>
    <p:sldId id="527" r:id="rId274"/>
    <p:sldId id="528" r:id="rId275"/>
    <p:sldId id="529" r:id="rId276"/>
    <p:sldId id="530" r:id="rId277"/>
    <p:sldId id="531" r:id="rId278"/>
    <p:sldId id="532" r:id="rId279"/>
    <p:sldId id="533" r:id="rId280"/>
    <p:sldId id="534" r:id="rId281"/>
    <p:sldId id="535" r:id="rId282"/>
    <p:sldId id="536" r:id="rId283"/>
    <p:sldId id="537" r:id="rId284"/>
    <p:sldId id="538" r:id="rId285"/>
    <p:sldId id="539" r:id="rId286"/>
    <p:sldId id="540" r:id="rId287"/>
    <p:sldId id="541" r:id="rId288"/>
    <p:sldId id="542" r:id="rId289"/>
    <p:sldId id="543" r:id="rId290"/>
    <p:sldId id="544" r:id="rId291"/>
    <p:sldId id="545" r:id="rId292"/>
    <p:sldId id="546" r:id="rId293"/>
    <p:sldId id="547" r:id="rId294"/>
    <p:sldId id="548" r:id="rId295"/>
    <p:sldId id="549" r:id="rId296"/>
    <p:sldId id="550" r:id="rId297"/>
    <p:sldId id="551" r:id="rId298"/>
    <p:sldId id="552" r:id="rId299"/>
    <p:sldId id="553" r:id="rId300"/>
    <p:sldId id="554" r:id="rId301"/>
    <p:sldId id="555" r:id="rId302"/>
    <p:sldId id="556" r:id="rId303"/>
    <p:sldId id="557" r:id="rId304"/>
    <p:sldId id="558" r:id="rId305"/>
    <p:sldId id="559" r:id="rId306"/>
    <p:sldId id="560" r:id="rId307"/>
    <p:sldId id="561" r:id="rId308"/>
    <p:sldId id="562" r:id="rId309"/>
    <p:sldId id="563" r:id="rId310"/>
    <p:sldId id="564" r:id="rId311"/>
    <p:sldId id="565" r:id="rId312"/>
    <p:sldId id="566" r:id="rId313"/>
    <p:sldId id="567" r:id="rId314"/>
    <p:sldId id="568" r:id="rId315"/>
    <p:sldId id="569" r:id="rId316"/>
    <p:sldId id="570" r:id="rId317"/>
    <p:sldId id="571" r:id="rId318"/>
    <p:sldId id="572" r:id="rId319"/>
    <p:sldId id="573" r:id="rId320"/>
    <p:sldId id="574" r:id="rId321"/>
    <p:sldId id="575" r:id="rId322"/>
    <p:sldId id="576" r:id="rId323"/>
    <p:sldId id="577" r:id="rId324"/>
    <p:sldId id="578" r:id="rId325"/>
    <p:sldId id="579" r:id="rId326"/>
    <p:sldId id="580" r:id="rId327"/>
    <p:sldId id="581" r:id="rId328"/>
    <p:sldId id="582" r:id="rId329"/>
    <p:sldId id="583" r:id="rId330"/>
    <p:sldId id="584" r:id="rId331"/>
    <p:sldId id="585" r:id="rId332"/>
    <p:sldId id="586" r:id="rId333"/>
    <p:sldId id="587" r:id="rId334"/>
    <p:sldId id="588" r:id="rId335"/>
    <p:sldId id="589" r:id="rId336"/>
    <p:sldId id="590" r:id="rId337"/>
    <p:sldId id="591" r:id="rId338"/>
    <p:sldId id="592" r:id="rId339"/>
    <p:sldId id="593" r:id="rId340"/>
    <p:sldId id="594" r:id="rId341"/>
    <p:sldId id="595" r:id="rId342"/>
    <p:sldId id="596" r:id="rId343"/>
    <p:sldId id="597" r:id="rId344"/>
    <p:sldId id="598" r:id="rId345"/>
    <p:sldId id="599" r:id="rId346"/>
    <p:sldId id="600" r:id="rId347"/>
    <p:sldId id="601" r:id="rId348"/>
    <p:sldId id="602" r:id="rId349"/>
    <p:sldId id="603" r:id="rId350"/>
    <p:sldId id="604" r:id="rId351"/>
    <p:sldId id="605" r:id="rId352"/>
    <p:sldId id="606" r:id="rId353"/>
    <p:sldId id="607" r:id="rId354"/>
    <p:sldId id="608" r:id="rId355"/>
    <p:sldId id="609" r:id="rId356"/>
    <p:sldId id="610" r:id="rId357"/>
    <p:sldId id="611" r:id="rId358"/>
    <p:sldId id="612" r:id="rId359"/>
    <p:sldId id="613" r:id="rId360"/>
    <p:sldId id="614" r:id="rId361"/>
    <p:sldId id="615" r:id="rId362"/>
    <p:sldId id="616" r:id="rId363"/>
    <p:sldId id="617" r:id="rId364"/>
    <p:sldId id="618" r:id="rId365"/>
    <p:sldId id="619" r:id="rId366"/>
    <p:sldId id="620" r:id="rId367"/>
    <p:sldId id="621" r:id="rId368"/>
    <p:sldId id="622" r:id="rId369"/>
    <p:sldId id="623" r:id="rId370"/>
    <p:sldId id="624" r:id="rId371"/>
    <p:sldId id="625" r:id="rId372"/>
    <p:sldId id="626" r:id="rId373"/>
    <p:sldId id="627" r:id="rId374"/>
    <p:sldId id="628" r:id="rId375"/>
    <p:sldId id="629" r:id="rId376"/>
    <p:sldId id="630" r:id="rId377"/>
    <p:sldId id="631" r:id="rId378"/>
    <p:sldId id="632" r:id="rId379"/>
    <p:sldId id="633" r:id="rId380"/>
    <p:sldId id="634" r:id="rId381"/>
    <p:sldId id="635" r:id="rId382"/>
    <p:sldId id="636" r:id="rId383"/>
    <p:sldId id="637" r:id="rId384"/>
    <p:sldId id="638" r:id="rId385"/>
    <p:sldId id="639" r:id="rId386"/>
    <p:sldId id="640" r:id="rId387"/>
    <p:sldId id="641" r:id="rId388"/>
    <p:sldId id="642" r:id="rId389"/>
    <p:sldId id="643" r:id="rId390"/>
    <p:sldId id="644" r:id="rId391"/>
    <p:sldId id="645" r:id="rId392"/>
    <p:sldId id="646" r:id="rId393"/>
    <p:sldId id="647" r:id="rId394"/>
    <p:sldId id="648" r:id="rId395"/>
    <p:sldId id="649" r:id="rId396"/>
    <p:sldId id="650" r:id="rId397"/>
    <p:sldId id="651" r:id="rId398"/>
    <p:sldId id="652" r:id="rId399"/>
    <p:sldId id="653" r:id="rId400"/>
    <p:sldId id="654" r:id="rId401"/>
    <p:sldId id="655" r:id="rId402"/>
    <p:sldId id="656" r:id="rId403"/>
    <p:sldId id="657" r:id="rId404"/>
    <p:sldId id="658" r:id="rId405"/>
    <p:sldId id="659" r:id="rId406"/>
    <p:sldId id="660" r:id="rId407"/>
    <p:sldId id="661" r:id="rId408"/>
    <p:sldId id="662" r:id="rId409"/>
    <p:sldId id="663" r:id="rId410"/>
    <p:sldId id="664" r:id="rId411"/>
    <p:sldId id="665" r:id="rId412"/>
    <p:sldId id="666" r:id="rId413"/>
    <p:sldId id="667" r:id="rId414"/>
    <p:sldId id="668" r:id="rId415"/>
    <p:sldId id="669" r:id="rId416"/>
    <p:sldId id="670" r:id="rId417"/>
    <p:sldId id="671" r:id="rId418"/>
    <p:sldId id="672" r:id="rId419"/>
    <p:sldId id="673" r:id="rId420"/>
    <p:sldId id="674" r:id="rId421"/>
    <p:sldId id="675" r:id="rId422"/>
    <p:sldId id="676" r:id="rId423"/>
    <p:sldId id="677" r:id="rId424"/>
    <p:sldId id="678" r:id="rId425"/>
    <p:sldId id="679" r:id="rId426"/>
    <p:sldId id="680" r:id="rId427"/>
    <p:sldId id="681" r:id="rId428"/>
    <p:sldId id="682" r:id="rId429"/>
    <p:sldId id="683" r:id="rId430"/>
    <p:sldId id="684" r:id="rId431"/>
    <p:sldId id="685" r:id="rId432"/>
    <p:sldId id="686" r:id="rId433"/>
    <p:sldId id="687" r:id="rId434"/>
    <p:sldId id="688" r:id="rId435"/>
    <p:sldId id="689" r:id="rId436"/>
    <p:sldId id="690" r:id="rId437"/>
    <p:sldId id="691" r:id="rId438"/>
    <p:sldId id="692" r:id="rId439"/>
    <p:sldId id="693" r:id="rId440"/>
    <p:sldId id="694" r:id="rId441"/>
    <p:sldId id="695" r:id="rId442"/>
    <p:sldId id="696" r:id="rId443"/>
    <p:sldId id="697" r:id="rId444"/>
    <p:sldId id="698" r:id="rId445"/>
    <p:sldId id="699" r:id="rId446"/>
    <p:sldId id="700" r:id="rId447"/>
    <p:sldId id="701" r:id="rId448"/>
    <p:sldId id="702" r:id="rId449"/>
    <p:sldId id="703" r:id="rId450"/>
    <p:sldId id="704" r:id="rId451"/>
    <p:sldId id="705" r:id="rId452"/>
    <p:sldId id="706" r:id="rId453"/>
    <p:sldId id="707" r:id="rId454"/>
    <p:sldId id="708" r:id="rId455"/>
    <p:sldId id="709" r:id="rId456"/>
    <p:sldId id="710" r:id="rId457"/>
    <p:sldId id="711" r:id="rId458"/>
    <p:sldId id="712" r:id="rId459"/>
    <p:sldId id="713" r:id="rId460"/>
    <p:sldId id="714" r:id="rId461"/>
    <p:sldId id="715" r:id="rId462"/>
    <p:sldId id="716" r:id="rId463"/>
    <p:sldId id="717" r:id="rId464"/>
    <p:sldId id="718" r:id="rId465"/>
    <p:sldId id="719" r:id="rId466"/>
    <p:sldId id="720" r:id="rId467"/>
    <p:sldId id="721" r:id="rId468"/>
    <p:sldId id="722" r:id="rId469"/>
    <p:sldId id="723" r:id="rId470"/>
    <p:sldId id="724" r:id="rId471"/>
    <p:sldId id="725" r:id="rId472"/>
    <p:sldId id="726" r:id="rId473"/>
    <p:sldId id="727" r:id="rId474"/>
    <p:sldId id="728" r:id="rId475"/>
    <p:sldId id="729" r:id="rId476"/>
    <p:sldId id="730" r:id="rId477"/>
    <p:sldId id="731" r:id="rId478"/>
    <p:sldId id="732" r:id="rId479"/>
  </p:sldIdLst>
  <p:sldSz cx="9144000" cy="6858000" type="screen4x3"/>
  <p:notesSz cx="9144000" cy="68580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1"/>
    <p:restoredTop sz="94636"/>
  </p:normalViewPr>
  <p:slideViewPr>
    <p:cSldViewPr>
      <p:cViewPr varScale="1">
        <p:scale>
          <a:sx n="135" d="100"/>
          <a:sy n="135" d="100"/>
        </p:scale>
        <p:origin x="312" y="168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24" Type="http://schemas.openxmlformats.org/officeDocument/2006/relationships/slide" Target="slides/slide323.xml"/><Relationship Id="rId366" Type="http://schemas.openxmlformats.org/officeDocument/2006/relationships/slide" Target="slides/slide365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377" Type="http://schemas.openxmlformats.org/officeDocument/2006/relationships/slide" Target="slides/slide376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402" Type="http://schemas.openxmlformats.org/officeDocument/2006/relationships/slide" Target="slides/slide401.xml"/><Relationship Id="rId279" Type="http://schemas.openxmlformats.org/officeDocument/2006/relationships/slide" Target="slides/slide278.xml"/><Relationship Id="rId444" Type="http://schemas.openxmlformats.org/officeDocument/2006/relationships/slide" Target="slides/slide443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46" Type="http://schemas.openxmlformats.org/officeDocument/2006/relationships/slide" Target="slides/slide345.xml"/><Relationship Id="rId388" Type="http://schemas.openxmlformats.org/officeDocument/2006/relationships/slide" Target="slides/slide387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357" Type="http://schemas.openxmlformats.org/officeDocument/2006/relationships/slide" Target="slides/slide356.xml"/><Relationship Id="rId54" Type="http://schemas.openxmlformats.org/officeDocument/2006/relationships/slide" Target="slides/slide53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217" Type="http://schemas.openxmlformats.org/officeDocument/2006/relationships/slide" Target="slides/slide216.xml"/><Relationship Id="rId399" Type="http://schemas.openxmlformats.org/officeDocument/2006/relationships/slide" Target="slides/slide398.xml"/><Relationship Id="rId259" Type="http://schemas.openxmlformats.org/officeDocument/2006/relationships/slide" Target="slides/slide258.xml"/><Relationship Id="rId424" Type="http://schemas.openxmlformats.org/officeDocument/2006/relationships/slide" Target="slides/slide423.xml"/><Relationship Id="rId466" Type="http://schemas.openxmlformats.org/officeDocument/2006/relationships/slide" Target="slides/slide46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326" Type="http://schemas.openxmlformats.org/officeDocument/2006/relationships/slide" Target="slides/slide325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172" Type="http://schemas.openxmlformats.org/officeDocument/2006/relationships/slide" Target="slides/slide17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477" Type="http://schemas.openxmlformats.org/officeDocument/2006/relationships/slide" Target="slides/slide476.xml"/><Relationship Id="rId281" Type="http://schemas.openxmlformats.org/officeDocument/2006/relationships/slide" Target="slides/slide280.xml"/><Relationship Id="rId337" Type="http://schemas.openxmlformats.org/officeDocument/2006/relationships/slide" Target="slides/slide336.xml"/><Relationship Id="rId34" Type="http://schemas.openxmlformats.org/officeDocument/2006/relationships/slide" Target="slides/slide33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7" Type="http://schemas.openxmlformats.org/officeDocument/2006/relationships/slide" Target="slides/slide6.xml"/><Relationship Id="rId183" Type="http://schemas.openxmlformats.org/officeDocument/2006/relationships/slide" Target="slides/slide182.xml"/><Relationship Id="rId239" Type="http://schemas.openxmlformats.org/officeDocument/2006/relationships/slide" Target="slides/slide238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446" Type="http://schemas.openxmlformats.org/officeDocument/2006/relationships/slide" Target="slides/slide445.xml"/><Relationship Id="rId250" Type="http://schemas.openxmlformats.org/officeDocument/2006/relationships/slide" Target="slides/slide249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45" Type="http://schemas.openxmlformats.org/officeDocument/2006/relationships/slide" Target="slides/slide44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152" Type="http://schemas.openxmlformats.org/officeDocument/2006/relationships/slide" Target="slides/slide151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457" Type="http://schemas.openxmlformats.org/officeDocument/2006/relationships/slide" Target="slides/slide456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56" Type="http://schemas.openxmlformats.org/officeDocument/2006/relationships/slide" Target="slides/slide55.xml"/><Relationship Id="rId317" Type="http://schemas.openxmlformats.org/officeDocument/2006/relationships/slide" Target="slides/slide316.xml"/><Relationship Id="rId359" Type="http://schemas.openxmlformats.org/officeDocument/2006/relationships/slide" Target="slides/slide358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63" Type="http://schemas.openxmlformats.org/officeDocument/2006/relationships/slide" Target="slides/slide162.xml"/><Relationship Id="rId219" Type="http://schemas.openxmlformats.org/officeDocument/2006/relationships/slide" Target="slides/slide218.xml"/><Relationship Id="rId370" Type="http://schemas.openxmlformats.org/officeDocument/2006/relationships/slide" Target="slides/slide369.xml"/><Relationship Id="rId426" Type="http://schemas.openxmlformats.org/officeDocument/2006/relationships/slide" Target="slides/slide425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25" Type="http://schemas.openxmlformats.org/officeDocument/2006/relationships/slide" Target="slides/slide24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328" Type="http://schemas.openxmlformats.org/officeDocument/2006/relationships/slide" Target="slides/slide327.xml"/><Relationship Id="rId132" Type="http://schemas.openxmlformats.org/officeDocument/2006/relationships/slide" Target="slides/slide131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241" Type="http://schemas.openxmlformats.org/officeDocument/2006/relationships/slide" Target="slides/slide240.xml"/><Relationship Id="rId437" Type="http://schemas.openxmlformats.org/officeDocument/2006/relationships/slide" Target="slides/slide436.xml"/><Relationship Id="rId479" Type="http://schemas.openxmlformats.org/officeDocument/2006/relationships/slide" Target="slides/slide478.xml"/><Relationship Id="rId36" Type="http://schemas.openxmlformats.org/officeDocument/2006/relationships/slide" Target="slides/slide35.xml"/><Relationship Id="rId283" Type="http://schemas.openxmlformats.org/officeDocument/2006/relationships/slide" Target="slides/slide282.xml"/><Relationship Id="rId339" Type="http://schemas.openxmlformats.org/officeDocument/2006/relationships/slide" Target="slides/slide338.xml"/><Relationship Id="rId78" Type="http://schemas.openxmlformats.org/officeDocument/2006/relationships/slide" Target="slides/slide77.xml"/><Relationship Id="rId101" Type="http://schemas.openxmlformats.org/officeDocument/2006/relationships/slide" Target="slides/slide100.xml"/><Relationship Id="rId143" Type="http://schemas.openxmlformats.org/officeDocument/2006/relationships/slide" Target="slides/slide142.xml"/><Relationship Id="rId185" Type="http://schemas.openxmlformats.org/officeDocument/2006/relationships/slide" Target="slides/slide184.xml"/><Relationship Id="rId350" Type="http://schemas.openxmlformats.org/officeDocument/2006/relationships/slide" Target="slides/slide349.xml"/><Relationship Id="rId406" Type="http://schemas.openxmlformats.org/officeDocument/2006/relationships/slide" Target="slides/slide405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392" Type="http://schemas.openxmlformats.org/officeDocument/2006/relationships/slide" Target="slides/slide391.xml"/><Relationship Id="rId448" Type="http://schemas.openxmlformats.org/officeDocument/2006/relationships/slide" Target="slides/slide447.xml"/><Relationship Id="rId252" Type="http://schemas.openxmlformats.org/officeDocument/2006/relationships/slide" Target="slides/slide251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47" Type="http://schemas.openxmlformats.org/officeDocument/2006/relationships/slide" Target="slides/slide46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196" Type="http://schemas.openxmlformats.org/officeDocument/2006/relationships/slide" Target="slides/slide195.xml"/><Relationship Id="rId417" Type="http://schemas.openxmlformats.org/officeDocument/2006/relationships/slide" Target="slides/slide416.xml"/><Relationship Id="rId459" Type="http://schemas.openxmlformats.org/officeDocument/2006/relationships/slide" Target="slides/slide458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63" Type="http://schemas.openxmlformats.org/officeDocument/2006/relationships/slide" Target="slides/slide262.xml"/><Relationship Id="rId319" Type="http://schemas.openxmlformats.org/officeDocument/2006/relationships/slide" Target="slides/slide318.xml"/><Relationship Id="rId470" Type="http://schemas.openxmlformats.org/officeDocument/2006/relationships/slide" Target="slides/slide469.xml"/><Relationship Id="rId58" Type="http://schemas.openxmlformats.org/officeDocument/2006/relationships/slide" Target="slides/slide57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428" Type="http://schemas.openxmlformats.org/officeDocument/2006/relationships/slide" Target="slides/slide427.xml"/><Relationship Id="rId232" Type="http://schemas.openxmlformats.org/officeDocument/2006/relationships/slide" Target="slides/slide231.xml"/><Relationship Id="rId274" Type="http://schemas.openxmlformats.org/officeDocument/2006/relationships/slide" Target="slides/slide273.xml"/><Relationship Id="rId481" Type="http://schemas.openxmlformats.org/officeDocument/2006/relationships/viewProps" Target="viewProps.xml"/><Relationship Id="rId27" Type="http://schemas.openxmlformats.org/officeDocument/2006/relationships/slide" Target="slides/slide26.xml"/><Relationship Id="rId69" Type="http://schemas.openxmlformats.org/officeDocument/2006/relationships/slide" Target="slides/slide68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76" Type="http://schemas.openxmlformats.org/officeDocument/2006/relationships/slide" Target="slides/slide175.xml"/><Relationship Id="rId341" Type="http://schemas.openxmlformats.org/officeDocument/2006/relationships/slide" Target="slides/slide340.xml"/><Relationship Id="rId383" Type="http://schemas.openxmlformats.org/officeDocument/2006/relationships/slide" Target="slides/slide382.xml"/><Relationship Id="rId439" Type="http://schemas.openxmlformats.org/officeDocument/2006/relationships/slide" Target="slides/slide438.xml"/><Relationship Id="rId201" Type="http://schemas.openxmlformats.org/officeDocument/2006/relationships/slide" Target="slides/slide200.xml"/><Relationship Id="rId243" Type="http://schemas.openxmlformats.org/officeDocument/2006/relationships/slide" Target="slides/slide242.xml"/><Relationship Id="rId285" Type="http://schemas.openxmlformats.org/officeDocument/2006/relationships/slide" Target="slides/slide284.xml"/><Relationship Id="rId450" Type="http://schemas.openxmlformats.org/officeDocument/2006/relationships/slide" Target="slides/slide449.xml"/><Relationship Id="rId38" Type="http://schemas.openxmlformats.org/officeDocument/2006/relationships/slide" Target="slides/slide37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87" Type="http://schemas.openxmlformats.org/officeDocument/2006/relationships/slide" Target="slides/slide186.xml"/><Relationship Id="rId352" Type="http://schemas.openxmlformats.org/officeDocument/2006/relationships/slide" Target="slides/slide351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212" Type="http://schemas.openxmlformats.org/officeDocument/2006/relationships/slide" Target="slides/slide211.xml"/><Relationship Id="rId254" Type="http://schemas.openxmlformats.org/officeDocument/2006/relationships/slide" Target="slides/slide253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96" Type="http://schemas.openxmlformats.org/officeDocument/2006/relationships/slide" Target="slides/slide295.xml"/><Relationship Id="rId461" Type="http://schemas.openxmlformats.org/officeDocument/2006/relationships/slide" Target="slides/slide460.xml"/><Relationship Id="rId60" Type="http://schemas.openxmlformats.org/officeDocument/2006/relationships/slide" Target="slides/slide59.xml"/><Relationship Id="rId156" Type="http://schemas.openxmlformats.org/officeDocument/2006/relationships/slide" Target="slides/slide155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363" Type="http://schemas.openxmlformats.org/officeDocument/2006/relationships/slide" Target="slides/slide362.xml"/><Relationship Id="rId419" Type="http://schemas.openxmlformats.org/officeDocument/2006/relationships/slide" Target="slides/slide418.xml"/><Relationship Id="rId223" Type="http://schemas.openxmlformats.org/officeDocument/2006/relationships/slide" Target="slides/slide222.xml"/><Relationship Id="rId430" Type="http://schemas.openxmlformats.org/officeDocument/2006/relationships/slide" Target="slides/slide429.xml"/><Relationship Id="rId18" Type="http://schemas.openxmlformats.org/officeDocument/2006/relationships/slide" Target="slides/slide17.xml"/><Relationship Id="rId265" Type="http://schemas.openxmlformats.org/officeDocument/2006/relationships/slide" Target="slides/slide264.xml"/><Relationship Id="rId472" Type="http://schemas.openxmlformats.org/officeDocument/2006/relationships/slide" Target="slides/slide471.xml"/><Relationship Id="rId125" Type="http://schemas.openxmlformats.org/officeDocument/2006/relationships/slide" Target="slides/slide124.xml"/><Relationship Id="rId167" Type="http://schemas.openxmlformats.org/officeDocument/2006/relationships/slide" Target="slides/slide166.xml"/><Relationship Id="rId332" Type="http://schemas.openxmlformats.org/officeDocument/2006/relationships/slide" Target="slides/slide331.xml"/><Relationship Id="rId374" Type="http://schemas.openxmlformats.org/officeDocument/2006/relationships/slide" Target="slides/slide373.xml"/><Relationship Id="rId71" Type="http://schemas.openxmlformats.org/officeDocument/2006/relationships/slide" Target="slides/slide70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76" Type="http://schemas.openxmlformats.org/officeDocument/2006/relationships/slide" Target="slides/slide275.xml"/><Relationship Id="rId441" Type="http://schemas.openxmlformats.org/officeDocument/2006/relationships/slide" Target="slides/slide440.xml"/><Relationship Id="rId483" Type="http://schemas.openxmlformats.org/officeDocument/2006/relationships/tableStyles" Target="tableStyles.xml"/><Relationship Id="rId40" Type="http://schemas.openxmlformats.org/officeDocument/2006/relationships/slide" Target="slides/slide39.xml"/><Relationship Id="rId136" Type="http://schemas.openxmlformats.org/officeDocument/2006/relationships/slide" Target="slides/slide135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43" Type="http://schemas.openxmlformats.org/officeDocument/2006/relationships/slide" Target="slides/slide342.xml"/><Relationship Id="rId82" Type="http://schemas.openxmlformats.org/officeDocument/2006/relationships/slide" Target="slides/slide81.xml"/><Relationship Id="rId203" Type="http://schemas.openxmlformats.org/officeDocument/2006/relationships/slide" Target="slides/slide202.xml"/><Relationship Id="rId385" Type="http://schemas.openxmlformats.org/officeDocument/2006/relationships/slide" Target="slides/slide384.xml"/><Relationship Id="rId245" Type="http://schemas.openxmlformats.org/officeDocument/2006/relationships/slide" Target="slides/slide244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52" Type="http://schemas.openxmlformats.org/officeDocument/2006/relationships/slide" Target="slides/slide451.xml"/><Relationship Id="rId105" Type="http://schemas.openxmlformats.org/officeDocument/2006/relationships/slide" Target="slides/slide104.xml"/><Relationship Id="rId147" Type="http://schemas.openxmlformats.org/officeDocument/2006/relationships/slide" Target="slides/slide146.xml"/><Relationship Id="rId312" Type="http://schemas.openxmlformats.org/officeDocument/2006/relationships/slide" Target="slides/slide311.xml"/><Relationship Id="rId354" Type="http://schemas.openxmlformats.org/officeDocument/2006/relationships/slide" Target="slides/slide353.xml"/><Relationship Id="rId51" Type="http://schemas.openxmlformats.org/officeDocument/2006/relationships/slide" Target="slides/slide50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96" Type="http://schemas.openxmlformats.org/officeDocument/2006/relationships/slide" Target="slides/slide395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400" Type="http://schemas.openxmlformats.org/officeDocument/2006/relationships/slide" Target="slides/slide399.xml"/><Relationship Id="rId421" Type="http://schemas.openxmlformats.org/officeDocument/2006/relationships/slide" Target="slides/slide420.xml"/><Relationship Id="rId442" Type="http://schemas.openxmlformats.org/officeDocument/2006/relationships/slide" Target="slides/slide441.xml"/><Relationship Id="rId463" Type="http://schemas.openxmlformats.org/officeDocument/2006/relationships/slide" Target="slides/slide462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302" Type="http://schemas.openxmlformats.org/officeDocument/2006/relationships/slide" Target="slides/slide301.xml"/><Relationship Id="rId323" Type="http://schemas.openxmlformats.org/officeDocument/2006/relationships/slide" Target="slides/slide322.xml"/><Relationship Id="rId344" Type="http://schemas.openxmlformats.org/officeDocument/2006/relationships/slide" Target="slides/slide343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65" Type="http://schemas.openxmlformats.org/officeDocument/2006/relationships/slide" Target="slides/slide364.xml"/><Relationship Id="rId386" Type="http://schemas.openxmlformats.org/officeDocument/2006/relationships/slide" Target="slides/slide385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411" Type="http://schemas.openxmlformats.org/officeDocument/2006/relationships/slide" Target="slides/slide410.xml"/><Relationship Id="rId432" Type="http://schemas.openxmlformats.org/officeDocument/2006/relationships/slide" Target="slides/slide431.xml"/><Relationship Id="rId453" Type="http://schemas.openxmlformats.org/officeDocument/2006/relationships/slide" Target="slides/slide452.xml"/><Relationship Id="rId474" Type="http://schemas.openxmlformats.org/officeDocument/2006/relationships/slide" Target="slides/slide473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313" Type="http://schemas.openxmlformats.org/officeDocument/2006/relationships/slide" Target="slides/slide312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334" Type="http://schemas.openxmlformats.org/officeDocument/2006/relationships/slide" Target="slides/slide333.xml"/><Relationship Id="rId355" Type="http://schemas.openxmlformats.org/officeDocument/2006/relationships/slide" Target="slides/slide354.xml"/><Relationship Id="rId376" Type="http://schemas.openxmlformats.org/officeDocument/2006/relationships/slide" Target="slides/slide375.xml"/><Relationship Id="rId397" Type="http://schemas.openxmlformats.org/officeDocument/2006/relationships/slide" Target="slides/slide396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401" Type="http://schemas.openxmlformats.org/officeDocument/2006/relationships/slide" Target="slides/slide400.xml"/><Relationship Id="rId422" Type="http://schemas.openxmlformats.org/officeDocument/2006/relationships/slide" Target="slides/slide421.xml"/><Relationship Id="rId443" Type="http://schemas.openxmlformats.org/officeDocument/2006/relationships/slide" Target="slides/slide442.xml"/><Relationship Id="rId464" Type="http://schemas.openxmlformats.org/officeDocument/2006/relationships/slide" Target="slides/slide463.xml"/><Relationship Id="rId303" Type="http://schemas.openxmlformats.org/officeDocument/2006/relationships/slide" Target="slides/slide302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387" Type="http://schemas.openxmlformats.org/officeDocument/2006/relationships/slide" Target="slides/slide386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412" Type="http://schemas.openxmlformats.org/officeDocument/2006/relationships/slide" Target="slides/slide411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454" Type="http://schemas.openxmlformats.org/officeDocument/2006/relationships/slide" Target="slides/slide453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356" Type="http://schemas.openxmlformats.org/officeDocument/2006/relationships/slide" Target="slides/slide355.xml"/><Relationship Id="rId398" Type="http://schemas.openxmlformats.org/officeDocument/2006/relationships/slide" Target="slides/slide397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367" Type="http://schemas.openxmlformats.org/officeDocument/2006/relationships/slide" Target="slides/slide366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269" Type="http://schemas.openxmlformats.org/officeDocument/2006/relationships/slide" Target="slides/slide268.xml"/><Relationship Id="rId434" Type="http://schemas.openxmlformats.org/officeDocument/2006/relationships/slide" Target="slides/slide433.xml"/><Relationship Id="rId476" Type="http://schemas.openxmlformats.org/officeDocument/2006/relationships/slide" Target="slides/slide475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36" Type="http://schemas.openxmlformats.org/officeDocument/2006/relationships/slide" Target="slides/slide335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378" Type="http://schemas.openxmlformats.org/officeDocument/2006/relationships/slide" Target="slides/slide377.xml"/><Relationship Id="rId403" Type="http://schemas.openxmlformats.org/officeDocument/2006/relationships/slide" Target="slides/slide402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47" Type="http://schemas.openxmlformats.org/officeDocument/2006/relationships/slide" Target="slides/slide346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49" Type="http://schemas.openxmlformats.org/officeDocument/2006/relationships/slide" Target="slides/slide248.xml"/><Relationship Id="rId414" Type="http://schemas.openxmlformats.org/officeDocument/2006/relationships/slide" Target="slides/slide413.xml"/><Relationship Id="rId456" Type="http://schemas.openxmlformats.org/officeDocument/2006/relationships/slide" Target="slides/slide455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16" Type="http://schemas.openxmlformats.org/officeDocument/2006/relationships/slide" Target="slides/slide315.xml"/><Relationship Id="rId55" Type="http://schemas.openxmlformats.org/officeDocument/2006/relationships/slide" Target="slides/slide54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162" Type="http://schemas.openxmlformats.org/officeDocument/2006/relationships/slide" Target="slides/slide161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467" Type="http://schemas.openxmlformats.org/officeDocument/2006/relationships/slide" Target="slides/slide466.xml"/><Relationship Id="rId271" Type="http://schemas.openxmlformats.org/officeDocument/2006/relationships/slide" Target="slides/slide270.xml"/><Relationship Id="rId24" Type="http://schemas.openxmlformats.org/officeDocument/2006/relationships/slide" Target="slides/slide23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369" Type="http://schemas.openxmlformats.org/officeDocument/2006/relationships/slide" Target="slides/slide368.xml"/><Relationship Id="rId173" Type="http://schemas.openxmlformats.org/officeDocument/2006/relationships/slide" Target="slides/slide172.xml"/><Relationship Id="rId229" Type="http://schemas.openxmlformats.org/officeDocument/2006/relationships/slide" Target="slides/slide228.xml"/><Relationship Id="rId380" Type="http://schemas.openxmlformats.org/officeDocument/2006/relationships/slide" Target="slides/slide379.xml"/><Relationship Id="rId436" Type="http://schemas.openxmlformats.org/officeDocument/2006/relationships/slide" Target="slides/slide435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35" Type="http://schemas.openxmlformats.org/officeDocument/2006/relationships/slide" Target="slides/slide34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38" Type="http://schemas.openxmlformats.org/officeDocument/2006/relationships/slide" Target="slides/slide337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405" Type="http://schemas.openxmlformats.org/officeDocument/2006/relationships/slide" Target="slides/slide404.xml"/><Relationship Id="rId447" Type="http://schemas.openxmlformats.org/officeDocument/2006/relationships/slide" Target="slides/slide446.xml"/><Relationship Id="rId251" Type="http://schemas.openxmlformats.org/officeDocument/2006/relationships/slide" Target="slides/slide250.xml"/><Relationship Id="rId46" Type="http://schemas.openxmlformats.org/officeDocument/2006/relationships/slide" Target="slides/slide45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49" Type="http://schemas.openxmlformats.org/officeDocument/2006/relationships/slide" Target="slides/slide348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3" Type="http://schemas.openxmlformats.org/officeDocument/2006/relationships/slide" Target="slides/slide152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360" Type="http://schemas.openxmlformats.org/officeDocument/2006/relationships/slide" Target="slides/slide359.xml"/><Relationship Id="rId416" Type="http://schemas.openxmlformats.org/officeDocument/2006/relationships/slide" Target="slides/slide415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15" Type="http://schemas.openxmlformats.org/officeDocument/2006/relationships/slide" Target="slides/slide14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318" Type="http://schemas.openxmlformats.org/officeDocument/2006/relationships/slide" Target="slides/slide317.xml"/><Relationship Id="rId99" Type="http://schemas.openxmlformats.org/officeDocument/2006/relationships/slide" Target="slides/slide98.xml"/><Relationship Id="rId122" Type="http://schemas.openxmlformats.org/officeDocument/2006/relationships/slide" Target="slides/slide121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427" Type="http://schemas.openxmlformats.org/officeDocument/2006/relationships/slide" Target="slides/slide426.xml"/><Relationship Id="rId469" Type="http://schemas.openxmlformats.org/officeDocument/2006/relationships/slide" Target="slides/slide468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73" Type="http://schemas.openxmlformats.org/officeDocument/2006/relationships/slide" Target="slides/slide272.xml"/><Relationship Id="rId329" Type="http://schemas.openxmlformats.org/officeDocument/2006/relationships/slide" Target="slides/slide328.xml"/><Relationship Id="rId480" Type="http://schemas.openxmlformats.org/officeDocument/2006/relationships/presProps" Target="presProps.xml"/><Relationship Id="rId68" Type="http://schemas.openxmlformats.org/officeDocument/2006/relationships/slide" Target="slides/slide67.xml"/><Relationship Id="rId133" Type="http://schemas.openxmlformats.org/officeDocument/2006/relationships/slide" Target="slides/slide132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200" Type="http://schemas.openxmlformats.org/officeDocument/2006/relationships/slide" Target="slides/slide199.xml"/><Relationship Id="rId382" Type="http://schemas.openxmlformats.org/officeDocument/2006/relationships/slide" Target="slides/slide381.xml"/><Relationship Id="rId438" Type="http://schemas.openxmlformats.org/officeDocument/2006/relationships/slide" Target="slides/slide437.xml"/><Relationship Id="rId242" Type="http://schemas.openxmlformats.org/officeDocument/2006/relationships/slide" Target="slides/slide241.xml"/><Relationship Id="rId284" Type="http://schemas.openxmlformats.org/officeDocument/2006/relationships/slide" Target="slides/slide283.xml"/><Relationship Id="rId37" Type="http://schemas.openxmlformats.org/officeDocument/2006/relationships/slide" Target="slides/slide36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51" Type="http://schemas.openxmlformats.org/officeDocument/2006/relationships/slide" Target="slides/slide350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449" Type="http://schemas.openxmlformats.org/officeDocument/2006/relationships/slide" Target="slides/slide448.xml"/><Relationship Id="rId211" Type="http://schemas.openxmlformats.org/officeDocument/2006/relationships/slide" Target="slides/slide210.xml"/><Relationship Id="rId253" Type="http://schemas.openxmlformats.org/officeDocument/2006/relationships/slide" Target="slides/slide252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460" Type="http://schemas.openxmlformats.org/officeDocument/2006/relationships/slide" Target="slides/slide459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155" Type="http://schemas.openxmlformats.org/officeDocument/2006/relationships/slide" Target="slides/slide154.xml"/><Relationship Id="rId197" Type="http://schemas.openxmlformats.org/officeDocument/2006/relationships/slide" Target="slides/slide196.xml"/><Relationship Id="rId362" Type="http://schemas.openxmlformats.org/officeDocument/2006/relationships/slide" Target="slides/slide361.xml"/><Relationship Id="rId418" Type="http://schemas.openxmlformats.org/officeDocument/2006/relationships/slide" Target="slides/slide417.xml"/><Relationship Id="rId222" Type="http://schemas.openxmlformats.org/officeDocument/2006/relationships/slide" Target="slides/slide221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17" Type="http://schemas.openxmlformats.org/officeDocument/2006/relationships/slide" Target="slides/slide16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166" Type="http://schemas.openxmlformats.org/officeDocument/2006/relationships/slide" Target="slides/slide165.xml"/><Relationship Id="rId331" Type="http://schemas.openxmlformats.org/officeDocument/2006/relationships/slide" Target="slides/slide330.xml"/><Relationship Id="rId373" Type="http://schemas.openxmlformats.org/officeDocument/2006/relationships/slide" Target="slides/slide372.xml"/><Relationship Id="rId429" Type="http://schemas.openxmlformats.org/officeDocument/2006/relationships/slide" Target="slides/slide428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28" Type="http://schemas.openxmlformats.org/officeDocument/2006/relationships/slide" Target="slides/slide27.xml"/><Relationship Id="rId275" Type="http://schemas.openxmlformats.org/officeDocument/2006/relationships/slide" Target="slides/slide274.xml"/><Relationship Id="rId300" Type="http://schemas.openxmlformats.org/officeDocument/2006/relationships/slide" Target="slides/slide299.xml"/><Relationship Id="rId482" Type="http://schemas.openxmlformats.org/officeDocument/2006/relationships/theme" Target="theme/theme1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77" Type="http://schemas.openxmlformats.org/officeDocument/2006/relationships/slide" Target="slides/slide176.xml"/><Relationship Id="rId342" Type="http://schemas.openxmlformats.org/officeDocument/2006/relationships/slide" Target="slides/slide341.xml"/><Relationship Id="rId384" Type="http://schemas.openxmlformats.org/officeDocument/2006/relationships/slide" Target="slides/slide383.xml"/><Relationship Id="rId202" Type="http://schemas.openxmlformats.org/officeDocument/2006/relationships/slide" Target="slides/slide201.xml"/><Relationship Id="rId244" Type="http://schemas.openxmlformats.org/officeDocument/2006/relationships/slide" Target="slides/slide243.xml"/><Relationship Id="rId39" Type="http://schemas.openxmlformats.org/officeDocument/2006/relationships/slide" Target="slides/slide38.xml"/><Relationship Id="rId286" Type="http://schemas.openxmlformats.org/officeDocument/2006/relationships/slide" Target="slides/slide285.xml"/><Relationship Id="rId451" Type="http://schemas.openxmlformats.org/officeDocument/2006/relationships/slide" Target="slides/slide450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46" Type="http://schemas.openxmlformats.org/officeDocument/2006/relationships/slide" Target="slides/slide145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53" Type="http://schemas.openxmlformats.org/officeDocument/2006/relationships/slide" Target="slides/slide352.xml"/><Relationship Id="rId395" Type="http://schemas.openxmlformats.org/officeDocument/2006/relationships/slide" Target="slides/slide394.xml"/><Relationship Id="rId409" Type="http://schemas.openxmlformats.org/officeDocument/2006/relationships/slide" Target="slides/slide408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420" Type="http://schemas.openxmlformats.org/officeDocument/2006/relationships/slide" Target="slides/slide419.xml"/><Relationship Id="rId255" Type="http://schemas.openxmlformats.org/officeDocument/2006/relationships/slide" Target="slides/slide254.xml"/><Relationship Id="rId297" Type="http://schemas.openxmlformats.org/officeDocument/2006/relationships/slide" Target="slides/slide296.xml"/><Relationship Id="rId462" Type="http://schemas.openxmlformats.org/officeDocument/2006/relationships/slide" Target="slides/slide461.xml"/><Relationship Id="rId115" Type="http://schemas.openxmlformats.org/officeDocument/2006/relationships/slide" Target="slides/slide114.xml"/><Relationship Id="rId157" Type="http://schemas.openxmlformats.org/officeDocument/2006/relationships/slide" Target="slides/slide156.xml"/><Relationship Id="rId322" Type="http://schemas.openxmlformats.org/officeDocument/2006/relationships/slide" Target="slides/slide321.xml"/><Relationship Id="rId364" Type="http://schemas.openxmlformats.org/officeDocument/2006/relationships/slide" Target="slides/slide363.xml"/><Relationship Id="rId61" Type="http://schemas.openxmlformats.org/officeDocument/2006/relationships/slide" Target="slides/slide60.xml"/><Relationship Id="rId199" Type="http://schemas.openxmlformats.org/officeDocument/2006/relationships/slide" Target="slides/slide198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66" Type="http://schemas.openxmlformats.org/officeDocument/2006/relationships/slide" Target="slides/slide265.xml"/><Relationship Id="rId431" Type="http://schemas.openxmlformats.org/officeDocument/2006/relationships/slide" Target="slides/slide430.xml"/><Relationship Id="rId473" Type="http://schemas.openxmlformats.org/officeDocument/2006/relationships/slide" Target="slides/slide472.xml"/><Relationship Id="rId30" Type="http://schemas.openxmlformats.org/officeDocument/2006/relationships/slide" Target="slides/slide29.xml"/><Relationship Id="rId126" Type="http://schemas.openxmlformats.org/officeDocument/2006/relationships/slide" Target="slides/slide125.xml"/><Relationship Id="rId168" Type="http://schemas.openxmlformats.org/officeDocument/2006/relationships/slide" Target="slides/slide167.xml"/><Relationship Id="rId333" Type="http://schemas.openxmlformats.org/officeDocument/2006/relationships/slide" Target="slides/slide332.xml"/><Relationship Id="rId72" Type="http://schemas.openxmlformats.org/officeDocument/2006/relationships/slide" Target="slides/slide71.xml"/><Relationship Id="rId375" Type="http://schemas.openxmlformats.org/officeDocument/2006/relationships/slide" Target="slides/slide374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2125980"/>
            <a:ext cx="7772400" cy="14401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1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0"/>
            <a:ext cx="64008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000" b="1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3/28/23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4922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‹Nº›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2000" b="1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3/28/23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4922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‹Nº›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pic>
        <p:nvPicPr>
          <p:cNvPr id="17" name="bg object 1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18" name="bg object 1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95300" y="6267450"/>
            <a:ext cx="822324" cy="330200"/>
          </a:xfrm>
          <a:prstGeom prst="rect">
            <a:avLst/>
          </a:prstGeom>
        </p:spPr>
      </p:pic>
      <p:pic>
        <p:nvPicPr>
          <p:cNvPr id="19" name="bg object 1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58162" y="6237288"/>
            <a:ext cx="512761" cy="512761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510540" y="1379220"/>
            <a:ext cx="3543300" cy="40074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690427" y="1209548"/>
            <a:ext cx="4051934" cy="42926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8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3/28/23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4922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‹Nº›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17" name="bg object 1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18" name="bg object 1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pic>
        <p:nvPicPr>
          <p:cNvPr id="19" name="bg object 1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58162" y="6237288"/>
            <a:ext cx="512761" cy="512761"/>
          </a:xfrm>
          <a:prstGeom prst="rect">
            <a:avLst/>
          </a:prstGeom>
        </p:spPr>
      </p:pic>
      <p:pic>
        <p:nvPicPr>
          <p:cNvPr id="20" name="bg object 2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21" name="bg object 2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8"/>
            <a:ext cx="822324" cy="330200"/>
          </a:xfrm>
          <a:prstGeom prst="rect">
            <a:avLst/>
          </a:prstGeom>
        </p:spPr>
      </p:pic>
      <p:pic>
        <p:nvPicPr>
          <p:cNvPr id="22" name="bg object 2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58162" y="6237288"/>
            <a:ext cx="512761" cy="512761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3/28/23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4922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‹Nº›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3/28/23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4922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‹Nº›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67715" y="179323"/>
            <a:ext cx="7608569" cy="76009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1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427956" y="1257300"/>
            <a:ext cx="6520180" cy="479361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000" b="1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108960" y="6377940"/>
            <a:ext cx="292608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57200" y="6377940"/>
            <a:ext cx="210312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3/28/23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4145756" y="6366368"/>
            <a:ext cx="447675" cy="2209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0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14922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‹Nº›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5.xml"/><Relationship Id="rId4" Type="http://schemas.openxmlformats.org/officeDocument/2006/relationships/hyperlink" Target="https://creativecommons.org/licenses/by-sa/4.0/deed.es" TargetMode="Externa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jp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9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3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9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9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7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9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0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01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image" Target="../media/image2.png"/><Relationship Id="rId7" Type="http://schemas.openxmlformats.org/officeDocument/2006/relationships/image" Target="../media/image10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2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image" Target="../media/image2.png"/><Relationship Id="rId7" Type="http://schemas.openxmlformats.org/officeDocument/2006/relationships/image" Target="../media/image10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2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4.png"/><Relationship Id="rId3" Type="http://schemas.openxmlformats.org/officeDocument/2006/relationships/image" Target="../media/image2.png"/><Relationship Id="rId7" Type="http://schemas.openxmlformats.org/officeDocument/2006/relationships/image" Target="../media/image10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2.png"/><Relationship Id="rId5" Type="http://schemas.openxmlformats.org/officeDocument/2006/relationships/image" Target="../media/image4.png"/><Relationship Id="rId4" Type="http://schemas.openxmlformats.org/officeDocument/2006/relationships/image" Target="../media/image3.png"/><Relationship Id="rId9" Type="http://schemas.openxmlformats.org/officeDocument/2006/relationships/image" Target="../media/image105.png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8.png"/><Relationship Id="rId3" Type="http://schemas.openxmlformats.org/officeDocument/2006/relationships/image" Target="../media/image2.png"/><Relationship Id="rId7" Type="http://schemas.openxmlformats.org/officeDocument/2006/relationships/image" Target="../media/image10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6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7.png"/><Relationship Id="rId3" Type="http://schemas.openxmlformats.org/officeDocument/2006/relationships/image" Target="../media/image2.png"/><Relationship Id="rId7" Type="http://schemas.openxmlformats.org/officeDocument/2006/relationships/image" Target="../media/image10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8.png"/><Relationship Id="rId5" Type="http://schemas.openxmlformats.org/officeDocument/2006/relationships/image" Target="../media/image4.png"/><Relationship Id="rId4" Type="http://schemas.openxmlformats.org/officeDocument/2006/relationships/image" Target="../media/image3.png"/><Relationship Id="rId9" Type="http://schemas.openxmlformats.org/officeDocument/2006/relationships/image" Target="../media/image110.png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1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11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2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11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2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2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7.png"/><Relationship Id="rId3" Type="http://schemas.openxmlformats.org/officeDocument/2006/relationships/image" Target="../media/image2.png"/><Relationship Id="rId7" Type="http://schemas.openxmlformats.org/officeDocument/2006/relationships/image" Target="../media/image11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2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2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2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2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2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11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8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12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0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2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12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jp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5.png"/><Relationship Id="rId3" Type="http://schemas.openxmlformats.org/officeDocument/2006/relationships/image" Target="../media/image2.png"/><Relationship Id="rId7" Type="http://schemas.openxmlformats.org/officeDocument/2006/relationships/image" Target="../media/image12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3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12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6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0.png"/><Relationship Id="rId3" Type="http://schemas.openxmlformats.org/officeDocument/2006/relationships/image" Target="../media/image2.png"/><Relationship Id="rId7" Type="http://schemas.openxmlformats.org/officeDocument/2006/relationships/image" Target="../media/image12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8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13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13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w3.org/2001/sw/)" TargetMode="Externa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2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39.xml.rels><?xml version="1.0" encoding="UTF-8" standalone="yes"?>
<Relationships xmlns="http://schemas.openxmlformats.org/package/2006/relationships"><Relationship Id="rId8" Type="http://schemas.openxmlformats.org/officeDocument/2006/relationships/hyperlink" Target="http://www.urjc.es/" TargetMode="External"/><Relationship Id="rId3" Type="http://schemas.openxmlformats.org/officeDocument/2006/relationships/image" Target="../media/image3.png"/><Relationship Id="rId7" Type="http://schemas.openxmlformats.org/officeDocument/2006/relationships/hyperlink" Target="http://www.w3.org/TR/rdf11-primer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www.w3.org/RDF/" TargetMode="External"/><Relationship Id="rId11" Type="http://schemas.openxmlformats.org/officeDocument/2006/relationships/hyperlink" Target="http://example.org/bob#me" TargetMode="External"/><Relationship Id="rId5" Type="http://schemas.openxmlformats.org/officeDocument/2006/relationships/image" Target="../media/image4.png"/><Relationship Id="rId10" Type="http://schemas.openxmlformats.org/officeDocument/2006/relationships/hyperlink" Target="http://sws.geonames.org/2510769/" TargetMode="External"/><Relationship Id="rId4" Type="http://schemas.openxmlformats.org/officeDocument/2006/relationships/image" Target="../media/image5.png"/><Relationship Id="rId9" Type="http://schemas.openxmlformats.org/officeDocument/2006/relationships/hyperlink" Target="http://dbpedia.org/resource/King_Juan_Carlos_University" TargetMode="Externa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3.jpg"/><Relationship Id="rId1" Type="http://schemas.openxmlformats.org/officeDocument/2006/relationships/slideLayout" Target="../slideLayouts/slideLayout4.xml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4.jpg"/><Relationship Id="rId1" Type="http://schemas.openxmlformats.org/officeDocument/2006/relationships/slideLayout" Target="../slideLayouts/slideLayout4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44.xml.rels><?xml version="1.0" encoding="UTF-8" standalone="yes"?>
<Relationships xmlns="http://schemas.openxmlformats.org/package/2006/relationships"><Relationship Id="rId8" Type="http://schemas.openxmlformats.org/officeDocument/2006/relationships/hyperlink" Target="http://www.example.org/terms/" TargetMode="External"/><Relationship Id="rId13" Type="http://schemas.openxmlformats.org/officeDocument/2006/relationships/hyperlink" Target="http://www.example.org/terms/creation-date" TargetMode="External"/><Relationship Id="rId3" Type="http://schemas.openxmlformats.org/officeDocument/2006/relationships/image" Target="../media/image3.png"/><Relationship Id="rId7" Type="http://schemas.openxmlformats.org/officeDocument/2006/relationships/hyperlink" Target="http://www.example.org/staffid/" TargetMode="External"/><Relationship Id="rId12" Type="http://schemas.openxmlformats.org/officeDocument/2006/relationships/hyperlink" Target="http://www.example.org/staffid/85740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example.org/" TargetMode="External"/><Relationship Id="rId11" Type="http://schemas.openxmlformats.org/officeDocument/2006/relationships/hyperlink" Target="http://purl.org/dc/elements/1.1/creator" TargetMode="External"/><Relationship Id="rId5" Type="http://schemas.openxmlformats.org/officeDocument/2006/relationships/image" Target="../media/image4.png"/><Relationship Id="rId15" Type="http://schemas.openxmlformats.org/officeDocument/2006/relationships/hyperlink" Target="http://www.w3.org/1999/02/22-rdf-syntax-ns" TargetMode="External"/><Relationship Id="rId10" Type="http://schemas.openxmlformats.org/officeDocument/2006/relationships/hyperlink" Target="http://www.example.org/index.html" TargetMode="External"/><Relationship Id="rId4" Type="http://schemas.openxmlformats.org/officeDocument/2006/relationships/image" Target="../media/image5.png"/><Relationship Id="rId9" Type="http://schemas.openxmlformats.org/officeDocument/2006/relationships/hyperlink" Target="http://purl.org/dc/elements/1.1/" TargetMode="External"/><Relationship Id="rId14" Type="http://schemas.openxmlformats.org/officeDocument/2006/relationships/hyperlink" Target="http://purl.org/dc/elements/1.1/language" TargetMode="External"/></Relationships>
</file>

<file path=ppt/slides/_rels/slide245.xml.rels><?xml version="1.0" encoding="UTF-8" standalone="yes"?>
<Relationships xmlns="http://schemas.openxmlformats.org/package/2006/relationships"><Relationship Id="rId8" Type="http://schemas.openxmlformats.org/officeDocument/2006/relationships/hyperlink" Target="http://www.example.org/terms/" TargetMode="External"/><Relationship Id="rId3" Type="http://schemas.openxmlformats.org/officeDocument/2006/relationships/image" Target="../media/image3.png"/><Relationship Id="rId7" Type="http://schemas.openxmlformats.org/officeDocument/2006/relationships/hyperlink" Target="http://purl.org/dc/elements/1.1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w3.org/1999/02/22-rdf-syntax-ns" TargetMode="External"/><Relationship Id="rId5" Type="http://schemas.openxmlformats.org/officeDocument/2006/relationships/image" Target="../media/image4.png"/><Relationship Id="rId10" Type="http://schemas.openxmlformats.org/officeDocument/2006/relationships/hyperlink" Target="http://www.example.org/staffid/85740" TargetMode="External"/><Relationship Id="rId4" Type="http://schemas.openxmlformats.org/officeDocument/2006/relationships/image" Target="../media/image5.png"/><Relationship Id="rId9" Type="http://schemas.openxmlformats.org/officeDocument/2006/relationships/hyperlink" Target="http://www.example.org/index.html" TargetMode="External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w3.org/2001/XMLSchema#)" TargetMode="Externa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w3.org/TR/rdf-schema/" TargetMode="Externa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w3.org/2000/01/rdf-schema" TargetMode="Externa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spain.info/" TargetMode="Externa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57.xml.rels><?xml version="1.0" encoding="UTF-8" standalone="yes"?>
<Relationships xmlns="http://schemas.openxmlformats.org/package/2006/relationships"><Relationship Id="rId8" Type="http://schemas.openxmlformats.org/officeDocument/2006/relationships/hyperlink" Target="http://www.w3.org/2002/07/owl" TargetMode="External"/><Relationship Id="rId3" Type="http://schemas.openxmlformats.org/officeDocument/2006/relationships/image" Target="../media/image2.png"/><Relationship Id="rId7" Type="http://schemas.openxmlformats.org/officeDocument/2006/relationships/hyperlink" Target="http://www.w3.org/TR/2012/REC-owl2-primer-20121211/" TargetMode="Externa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www.w3.org/OWL/" TargetMode="Externa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hyperlink" Target="http://sws.geonames.org/2510769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schema.org/Country" TargetMode="Externa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w3.org/TR/sparql11-query/" TargetMode="Externa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hyperlink" Target="http://www.w3.org/2000/01/rdf-schema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w3.org/1999/02/22-rdf-syntax-ns" TargetMode="Externa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hyperlink" Target="http://www.example.org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w3.org/1999/02/22-rdf-syntax-ns" TargetMode="Externa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hyperlink" Target="http://www.w3.org/2001/XMLSchema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w3.org/2001/XMLSchema#integer" TargetMode="Externa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75.xml.rels><?xml version="1.0" encoding="UTF-8" standalone="yes"?>
<Relationships xmlns="http://schemas.openxmlformats.org/package/2006/relationships"><Relationship Id="rId8" Type="http://schemas.openxmlformats.org/officeDocument/2006/relationships/hyperlink" Target="http://librdf.org/query/" TargetMode="External"/><Relationship Id="rId3" Type="http://schemas.openxmlformats.org/officeDocument/2006/relationships/image" Target="../media/image3.png"/><Relationship Id="rId7" Type="http://schemas.openxmlformats.org/officeDocument/2006/relationships/hyperlink" Target="http://sparql.org/sparql.html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openlinksw.com/sparql" TargetMode="Externa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77.xml.rels><?xml version="1.0" encoding="UTF-8" standalone="yes"?>
<Relationships xmlns="http://schemas.openxmlformats.org/package/2006/relationships"><Relationship Id="rId8" Type="http://schemas.openxmlformats.org/officeDocument/2006/relationships/hyperlink" Target="http://www.ted.com/talks/tim_berners_lee_the_next_web" TargetMode="External"/><Relationship Id="rId3" Type="http://schemas.openxmlformats.org/officeDocument/2006/relationships/image" Target="../media/image3.png"/><Relationship Id="rId7" Type="http://schemas.openxmlformats.org/officeDocument/2006/relationships/hyperlink" Target="http://www.w3.org/DesignIssues/LinkedData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w3.org/standards/semanticweb/data" TargetMode="Externa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279.xml.rels><?xml version="1.0" encoding="UTF-8" standalone="yes"?>
<Relationships xmlns="http://schemas.openxmlformats.org/package/2006/relationships"><Relationship Id="rId8" Type="http://schemas.openxmlformats.org/officeDocument/2006/relationships/hyperlink" Target="http://datos.gob.es/" TargetMode="External"/><Relationship Id="rId3" Type="http://schemas.openxmlformats.org/officeDocument/2006/relationships/image" Target="../media/image3.png"/><Relationship Id="rId7" Type="http://schemas.openxmlformats.org/officeDocument/2006/relationships/hyperlink" Target="http://www.wikidata.org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dbpedia.org/" TargetMode="External"/><Relationship Id="rId5" Type="http://schemas.openxmlformats.org/officeDocument/2006/relationships/image" Target="../media/image4.png"/><Relationship Id="rId4" Type="http://schemas.openxmlformats.org/officeDocument/2006/relationships/image" Target="../media/image5.png"/><Relationship Id="rId9" Type="http://schemas.openxmlformats.org/officeDocument/2006/relationships/hyperlink" Target="http://datos.madrid.es/" TargetMode="Externa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26" Type="http://schemas.openxmlformats.org/officeDocument/2006/relationships/image" Target="../media/image34.png"/><Relationship Id="rId3" Type="http://schemas.openxmlformats.org/officeDocument/2006/relationships/image" Target="../media/image2.png"/><Relationship Id="rId21" Type="http://schemas.openxmlformats.org/officeDocument/2006/relationships/image" Target="../media/image29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5" Type="http://schemas.openxmlformats.org/officeDocument/2006/relationships/image" Target="../media/image33.png"/><Relationship Id="rId2" Type="http://schemas.openxmlformats.org/officeDocument/2006/relationships/image" Target="../media/image1.png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24" Type="http://schemas.openxmlformats.org/officeDocument/2006/relationships/image" Target="../media/image32.png"/><Relationship Id="rId5" Type="http://schemas.openxmlformats.org/officeDocument/2006/relationships/image" Target="../media/image4.png"/><Relationship Id="rId15" Type="http://schemas.openxmlformats.org/officeDocument/2006/relationships/image" Target="../media/image23.png"/><Relationship Id="rId23" Type="http://schemas.openxmlformats.org/officeDocument/2006/relationships/image" Target="../media/image31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image" Target="../media/image3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Relationship Id="rId22" Type="http://schemas.openxmlformats.org/officeDocument/2006/relationships/image" Target="../media/image30.png"/><Relationship Id="rId27" Type="http://schemas.openxmlformats.org/officeDocument/2006/relationships/image" Target="../media/image35.png"/></Relationships>
</file>

<file path=ppt/slides/_rels/slide280.xml.rels><?xml version="1.0" encoding="UTF-8" standalone="yes"?>
<Relationships xmlns="http://schemas.openxmlformats.org/package/2006/relationships"><Relationship Id="rId8" Type="http://schemas.openxmlformats.org/officeDocument/2006/relationships/hyperlink" Target="http://dbpedia.org/snorql" TargetMode="External"/><Relationship Id="rId3" Type="http://schemas.openxmlformats.org/officeDocument/2006/relationships/image" Target="../media/image3.png"/><Relationship Id="rId7" Type="http://schemas.openxmlformats.org/officeDocument/2006/relationships/hyperlink" Target="http://dbpedia.org/sparql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dbpedia.org/" TargetMode="External"/><Relationship Id="rId5" Type="http://schemas.openxmlformats.org/officeDocument/2006/relationships/image" Target="../media/image4.png"/><Relationship Id="rId10" Type="http://schemas.openxmlformats.org/officeDocument/2006/relationships/hyperlink" Target="http://dbpedia.org/resource/Berlin" TargetMode="External"/><Relationship Id="rId4" Type="http://schemas.openxmlformats.org/officeDocument/2006/relationships/image" Target="../media/image5.png"/><Relationship Id="rId9" Type="http://schemas.openxmlformats.org/officeDocument/2006/relationships/hyperlink" Target="http://wikipedia.org/wiki/Berlin" TargetMode="External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hyperlink" Target="http://dbpedia.org/page/Berlin" TargetMode="Externa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6.jp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7.jpg"/><Relationship Id="rId1" Type="http://schemas.openxmlformats.org/officeDocument/2006/relationships/slideLayout" Target="../slideLayouts/slideLayout4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2" Type="http://schemas.openxmlformats.org/officeDocument/2006/relationships/image" Target="../media/image13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1.png"/><Relationship Id="rId4" Type="http://schemas.openxmlformats.org/officeDocument/2006/relationships/image" Target="../media/image140.png"/></Relationships>
</file>

<file path=ppt/slides/_rels/slide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3.png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4.png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2.png"/><Relationship Id="rId7" Type="http://schemas.openxmlformats.org/officeDocument/2006/relationships/image" Target="../media/image3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png"/><Relationship Id="rId5" Type="http://schemas.openxmlformats.org/officeDocument/2006/relationships/image" Target="../media/image4.png"/><Relationship Id="rId4" Type="http://schemas.openxmlformats.org/officeDocument/2006/relationships/image" Target="../media/image3.png"/><Relationship Id="rId9" Type="http://schemas.openxmlformats.org/officeDocument/2006/relationships/image" Target="../media/image39.png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1.png"/><Relationship Id="rId4" Type="http://schemas.openxmlformats.org/officeDocument/2006/relationships/image" Target="../media/image142.png"/></Relationships>
</file>

<file path=ppt/slides/_rels/slide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7" Type="http://schemas.openxmlformats.org/officeDocument/2006/relationships/image" Target="../media/image148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0.png"/><Relationship Id="rId5" Type="http://schemas.openxmlformats.org/officeDocument/2006/relationships/image" Target="../media/image149.png"/><Relationship Id="rId4" Type="http://schemas.openxmlformats.org/officeDocument/2006/relationships/image" Target="../media/image147.png"/></Relationships>
</file>

<file path=ppt/slides/_rels/slide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3.xml"/></Relationships>
</file>

<file path=ppt/slides/_rels/slide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7" Type="http://schemas.openxmlformats.org/officeDocument/2006/relationships/image" Target="../media/image148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2.png"/><Relationship Id="rId5" Type="http://schemas.openxmlformats.org/officeDocument/2006/relationships/image" Target="../media/image151.png"/><Relationship Id="rId4" Type="http://schemas.openxmlformats.org/officeDocument/2006/relationships/image" Target="../media/image147.png"/></Relationships>
</file>

<file path=ppt/slides/_rels/slide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7" Type="http://schemas.openxmlformats.org/officeDocument/2006/relationships/image" Target="../media/image148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4.jpg"/><Relationship Id="rId5" Type="http://schemas.openxmlformats.org/officeDocument/2006/relationships/image" Target="../media/image153.jpg"/><Relationship Id="rId4" Type="http://schemas.openxmlformats.org/officeDocument/2006/relationships/image" Target="../media/image147.png"/></Relationships>
</file>

<file path=ppt/slides/_rels/slide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40.png"/><Relationship Id="rId4" Type="http://schemas.openxmlformats.org/officeDocument/2006/relationships/image" Target="../media/image147.png"/></Relationships>
</file>

<file path=ppt/slides/_rels/slide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48.png"/><Relationship Id="rId5" Type="http://schemas.openxmlformats.org/officeDocument/2006/relationships/image" Target="../media/image40.png"/><Relationship Id="rId4" Type="http://schemas.openxmlformats.org/officeDocument/2006/relationships/image" Target="../media/image147.png"/></Relationships>
</file>

<file path=ppt/slides/_rels/slide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hyperlink" Target="http://www.ics.uci.edu/~mlearn/MLRepository.html" TargetMode="External"/><Relationship Id="rId4" Type="http://schemas.openxmlformats.org/officeDocument/2006/relationships/image" Target="../media/image147.png"/></Relationships>
</file>

<file path=ppt/slides/_rels/slide3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7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7" Type="http://schemas.openxmlformats.org/officeDocument/2006/relationships/image" Target="../media/image148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1.png"/><Relationship Id="rId5" Type="http://schemas.openxmlformats.org/officeDocument/2006/relationships/image" Target="../media/image155.png"/><Relationship Id="rId4" Type="http://schemas.openxmlformats.org/officeDocument/2006/relationships/image" Target="../media/image147.png"/></Relationships>
</file>

<file path=ppt/slides/_rels/slide3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158.png"/><Relationship Id="rId4" Type="http://schemas.openxmlformats.org/officeDocument/2006/relationships/image" Target="../media/image146.png"/></Relationships>
</file>

<file path=ppt/slides/_rels/slide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6.png"/></Relationships>
</file>

<file path=ppt/slides/_rels/slide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159.jpg"/><Relationship Id="rId4" Type="http://schemas.openxmlformats.org/officeDocument/2006/relationships/image" Target="../media/image157.png"/></Relationships>
</file>

<file path=ppt/slides/_rels/slide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6.png"/></Relationships>
</file>

<file path=ppt/slides/_rels/slide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6.png"/></Relationships>
</file>

<file path=ppt/slides/_rels/slide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3.png"/><Relationship Id="rId3" Type="http://schemas.openxmlformats.org/officeDocument/2006/relationships/image" Target="../media/image146.png"/><Relationship Id="rId7" Type="http://schemas.openxmlformats.org/officeDocument/2006/relationships/image" Target="../media/image162.png"/><Relationship Id="rId12" Type="http://schemas.openxmlformats.org/officeDocument/2006/relationships/image" Target="../media/image148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1.png"/><Relationship Id="rId11" Type="http://schemas.openxmlformats.org/officeDocument/2006/relationships/image" Target="../media/image166.png"/><Relationship Id="rId5" Type="http://schemas.openxmlformats.org/officeDocument/2006/relationships/image" Target="../media/image160.png"/><Relationship Id="rId10" Type="http://schemas.openxmlformats.org/officeDocument/2006/relationships/image" Target="../media/image165.png"/><Relationship Id="rId4" Type="http://schemas.openxmlformats.org/officeDocument/2006/relationships/image" Target="../media/image157.png"/><Relationship Id="rId9" Type="http://schemas.openxmlformats.org/officeDocument/2006/relationships/image" Target="../media/image164.png"/></Relationships>
</file>

<file path=ppt/slides/_rels/slide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6.png"/></Relationships>
</file>

<file path=ppt/slides/_rels/slide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0.png"/><Relationship Id="rId3" Type="http://schemas.openxmlformats.org/officeDocument/2006/relationships/image" Target="../media/image146.png"/><Relationship Id="rId7" Type="http://schemas.openxmlformats.org/officeDocument/2006/relationships/image" Target="../media/image169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8.png"/><Relationship Id="rId5" Type="http://schemas.openxmlformats.org/officeDocument/2006/relationships/image" Target="../media/image167.jpg"/><Relationship Id="rId10" Type="http://schemas.openxmlformats.org/officeDocument/2006/relationships/image" Target="../media/image148.png"/><Relationship Id="rId4" Type="http://schemas.openxmlformats.org/officeDocument/2006/relationships/image" Target="../media/image157.png"/><Relationship Id="rId9" Type="http://schemas.openxmlformats.org/officeDocument/2006/relationships/image" Target="../media/image171.png"/></Relationships>
</file>

<file path=ppt/slides/_rels/slide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8.png"/><Relationship Id="rId3" Type="http://schemas.openxmlformats.org/officeDocument/2006/relationships/image" Target="../media/image146.png"/><Relationship Id="rId7" Type="http://schemas.openxmlformats.org/officeDocument/2006/relationships/image" Target="../media/image174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3.png"/><Relationship Id="rId5" Type="http://schemas.openxmlformats.org/officeDocument/2006/relationships/image" Target="../media/image172.jpg"/><Relationship Id="rId4" Type="http://schemas.openxmlformats.org/officeDocument/2006/relationships/image" Target="../media/image157.png"/></Relationships>
</file>

<file path=ppt/slides/_rels/slide3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3.png"/><Relationship Id="rId3" Type="http://schemas.openxmlformats.org/officeDocument/2006/relationships/image" Target="../media/image146.png"/><Relationship Id="rId7" Type="http://schemas.openxmlformats.org/officeDocument/2006/relationships/image" Target="../media/image17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5.png"/><Relationship Id="rId5" Type="http://schemas.openxmlformats.org/officeDocument/2006/relationships/image" Target="../media/image172.jpg"/><Relationship Id="rId4" Type="http://schemas.openxmlformats.org/officeDocument/2006/relationships/image" Target="../media/image157.png"/><Relationship Id="rId9" Type="http://schemas.openxmlformats.org/officeDocument/2006/relationships/image" Target="../media/image148.png"/></Relationships>
</file>

<file path=ppt/slides/_rels/slide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7" Type="http://schemas.openxmlformats.org/officeDocument/2006/relationships/image" Target="../media/image148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8.png"/><Relationship Id="rId5" Type="http://schemas.openxmlformats.org/officeDocument/2006/relationships/image" Target="../media/image177.png"/><Relationship Id="rId4" Type="http://schemas.openxmlformats.org/officeDocument/2006/relationships/image" Target="../media/image146.png"/></Relationships>
</file>

<file path=ppt/slides/_rels/slide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6.png"/></Relationships>
</file>

<file path=ppt/slides/_rels/slide4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hyperlink" Target="http://platon.etsii.urjc.es/~holger/2DimensionMultiLayerPerceptron/" TargetMode="External"/><Relationship Id="rId4" Type="http://schemas.openxmlformats.org/officeDocument/2006/relationships/image" Target="../media/image146.png"/></Relationships>
</file>

<file path=ppt/slides/_rels/slide4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6.png"/></Relationships>
</file>

<file path=ppt/slides/_rels/slide4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6.png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3.xml"/></Relationships>
</file>

<file path=ppt/slides/_rels/slide4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179.jpg"/><Relationship Id="rId4" Type="http://schemas.openxmlformats.org/officeDocument/2006/relationships/image" Target="../media/image146.png"/></Relationships>
</file>

<file path=ppt/slides/_rels/slide4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180.jpg"/><Relationship Id="rId4" Type="http://schemas.openxmlformats.org/officeDocument/2006/relationships/image" Target="../media/image157.png"/></Relationships>
</file>

<file path=ppt/slides/_rels/slide4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181.jpg"/><Relationship Id="rId4" Type="http://schemas.openxmlformats.org/officeDocument/2006/relationships/image" Target="../media/image157.png"/></Relationships>
</file>

<file path=ppt/slides/_rels/slide4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8.png"/><Relationship Id="rId3" Type="http://schemas.openxmlformats.org/officeDocument/2006/relationships/image" Target="../media/image146.png"/><Relationship Id="rId7" Type="http://schemas.openxmlformats.org/officeDocument/2006/relationships/image" Target="../media/image184.jp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3.jpg"/><Relationship Id="rId5" Type="http://schemas.openxmlformats.org/officeDocument/2006/relationships/image" Target="../media/image182.jpg"/><Relationship Id="rId4" Type="http://schemas.openxmlformats.org/officeDocument/2006/relationships/image" Target="../media/image157.png"/></Relationships>
</file>

<file path=ppt/slides/_rels/slide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185.jpg"/><Relationship Id="rId4" Type="http://schemas.openxmlformats.org/officeDocument/2006/relationships/image" Target="../media/image157.png"/></Relationships>
</file>

<file path=ppt/slides/_rels/slide4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6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186.png"/><Relationship Id="rId4" Type="http://schemas.openxmlformats.org/officeDocument/2006/relationships/image" Target="../media/image157.png"/></Relationships>
</file>

<file path=ppt/slides/_rels/slide4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187.png"/><Relationship Id="rId4" Type="http://schemas.openxmlformats.org/officeDocument/2006/relationships/image" Target="../media/image157.png"/></Relationships>
</file>

<file path=ppt/slides/_rels/slide4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188.png"/><Relationship Id="rId4" Type="http://schemas.openxmlformats.org/officeDocument/2006/relationships/image" Target="../media/image157.png"/></Relationships>
</file>

<file path=ppt/slides/_rels/slide4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189.png"/><Relationship Id="rId4" Type="http://schemas.openxmlformats.org/officeDocument/2006/relationships/image" Target="../media/image157.png"/></Relationships>
</file>

<file path=ppt/slides/_rels/slide4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6.png"/></Relationships>
</file>

<file path=ppt/slides/_rels/slide4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190.png"/><Relationship Id="rId4" Type="http://schemas.openxmlformats.org/officeDocument/2006/relationships/image" Target="../media/image157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190.png"/><Relationship Id="rId4" Type="http://schemas.openxmlformats.org/officeDocument/2006/relationships/image" Target="../media/image157.png"/></Relationships>
</file>

<file path=ppt/slides/_rels/slide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57.png"/><Relationship Id="rId4" Type="http://schemas.openxmlformats.org/officeDocument/2006/relationships/image" Target="../media/image148.png"/></Relationships>
</file>

<file path=ppt/slides/_rels/slide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46.png"/></Relationships>
</file>

<file path=ppt/slides/_rels/slide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191.png"/><Relationship Id="rId4" Type="http://schemas.openxmlformats.org/officeDocument/2006/relationships/image" Target="../media/image157.png"/></Relationships>
</file>

<file path=ppt/slides/_rels/slide4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4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192.png"/><Relationship Id="rId4" Type="http://schemas.openxmlformats.org/officeDocument/2006/relationships/image" Target="../media/image157.png"/></Relationships>
</file>

<file path=ppt/slides/_rels/slide4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48.png"/><Relationship Id="rId5" Type="http://schemas.openxmlformats.org/officeDocument/2006/relationships/image" Target="../media/image193.png"/><Relationship Id="rId4" Type="http://schemas.openxmlformats.org/officeDocument/2006/relationships/image" Target="../media/image157.png"/></Relationships>
</file>

<file path=ppt/slides/_rels/slide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193.png"/><Relationship Id="rId4" Type="http://schemas.openxmlformats.org/officeDocument/2006/relationships/image" Target="../media/image157.png"/></Relationships>
</file>

<file path=ppt/slides/_rels/slide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194.png"/><Relationship Id="rId4" Type="http://schemas.openxmlformats.org/officeDocument/2006/relationships/image" Target="../media/image157.png"/></Relationships>
</file>

<file path=ppt/slides/_rels/slide4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8.png"/><Relationship Id="rId3" Type="http://schemas.openxmlformats.org/officeDocument/2006/relationships/image" Target="../media/image157.png"/><Relationship Id="rId7" Type="http://schemas.openxmlformats.org/officeDocument/2006/relationships/image" Target="../media/image197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6.png"/><Relationship Id="rId5" Type="http://schemas.openxmlformats.org/officeDocument/2006/relationships/image" Target="../media/image195.png"/><Relationship Id="rId4" Type="http://schemas.openxmlformats.org/officeDocument/2006/relationships/image" Target="../media/image146.png"/><Relationship Id="rId9" Type="http://schemas.openxmlformats.org/officeDocument/2006/relationships/image" Target="../media/image148.png"/></Relationships>
</file>

<file path=ppt/slides/_rels/slide4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199.png"/><Relationship Id="rId4" Type="http://schemas.openxmlformats.org/officeDocument/2006/relationships/image" Target="../media/image157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200.png"/><Relationship Id="rId4" Type="http://schemas.openxmlformats.org/officeDocument/2006/relationships/image" Target="../media/image157.png"/></Relationships>
</file>

<file path=ppt/slides/_rels/slide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201.png"/><Relationship Id="rId4" Type="http://schemas.openxmlformats.org/officeDocument/2006/relationships/image" Target="../media/image157.png"/></Relationships>
</file>

<file path=ppt/slides/_rels/slide4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8.png"/><Relationship Id="rId3" Type="http://schemas.openxmlformats.org/officeDocument/2006/relationships/image" Target="../media/image146.png"/><Relationship Id="rId7" Type="http://schemas.openxmlformats.org/officeDocument/2006/relationships/hyperlink" Target="http://heli.stanford.edu/" TargetMode="External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3.jpg"/><Relationship Id="rId5" Type="http://schemas.openxmlformats.org/officeDocument/2006/relationships/image" Target="../media/image202.jpg"/><Relationship Id="rId4" Type="http://schemas.openxmlformats.org/officeDocument/2006/relationships/image" Target="../media/image157.png"/></Relationships>
</file>

<file path=ppt/slides/_rels/slide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8.png"/><Relationship Id="rId5" Type="http://schemas.openxmlformats.org/officeDocument/2006/relationships/image" Target="../media/image157.png"/><Relationship Id="rId4" Type="http://schemas.openxmlformats.org/officeDocument/2006/relationships/image" Target="../media/image204.png"/></Relationships>
</file>

<file path=ppt/slides/_rels/slide4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5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8.png"/><Relationship Id="rId4" Type="http://schemas.openxmlformats.org/officeDocument/2006/relationships/image" Target="../media/image157.png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0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2.png"/><Relationship Id="rId7" Type="http://schemas.openxmlformats.org/officeDocument/2006/relationships/image" Target="../media/image43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0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6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2.png"/><Relationship Id="rId7" Type="http://schemas.openxmlformats.org/officeDocument/2006/relationships/image" Target="../media/image4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png"/><Relationship Id="rId5" Type="http://schemas.openxmlformats.org/officeDocument/2006/relationships/image" Target="../media/image4.png"/><Relationship Id="rId4" Type="http://schemas.openxmlformats.org/officeDocument/2006/relationships/image" Target="../media/image3.png"/><Relationship Id="rId9" Type="http://schemas.openxmlformats.org/officeDocument/2006/relationships/image" Target="../media/image49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3" Type="http://schemas.openxmlformats.org/officeDocument/2006/relationships/image" Target="../media/image2.png"/><Relationship Id="rId7" Type="http://schemas.openxmlformats.org/officeDocument/2006/relationships/image" Target="../media/image5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0.png"/><Relationship Id="rId5" Type="http://schemas.openxmlformats.org/officeDocument/2006/relationships/image" Target="../media/image4.png"/><Relationship Id="rId4" Type="http://schemas.openxmlformats.org/officeDocument/2006/relationships/image" Target="../media/image3.png"/><Relationship Id="rId9" Type="http://schemas.openxmlformats.org/officeDocument/2006/relationships/image" Target="../media/image53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image" Target="../media/image2.png"/><Relationship Id="rId7" Type="http://schemas.openxmlformats.org/officeDocument/2006/relationships/image" Target="../media/image5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png"/><Relationship Id="rId5" Type="http://schemas.openxmlformats.org/officeDocument/2006/relationships/image" Target="../media/image4.png"/><Relationship Id="rId10" Type="http://schemas.openxmlformats.org/officeDocument/2006/relationships/image" Target="../media/image59.png"/><Relationship Id="rId4" Type="http://schemas.openxmlformats.org/officeDocument/2006/relationships/image" Target="../media/image3.png"/><Relationship Id="rId9" Type="http://schemas.openxmlformats.org/officeDocument/2006/relationships/image" Target="../media/image58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openxmlformats.org/officeDocument/2006/relationships/image" Target="../media/image2.png"/><Relationship Id="rId7" Type="http://schemas.openxmlformats.org/officeDocument/2006/relationships/image" Target="../media/image6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0.png"/><Relationship Id="rId5" Type="http://schemas.openxmlformats.org/officeDocument/2006/relationships/image" Target="../media/image4.png"/><Relationship Id="rId4" Type="http://schemas.openxmlformats.org/officeDocument/2006/relationships/image" Target="../media/image3.png"/><Relationship Id="rId9" Type="http://schemas.openxmlformats.org/officeDocument/2006/relationships/image" Target="../media/image57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13" Type="http://schemas.openxmlformats.org/officeDocument/2006/relationships/image" Target="../media/image69.png"/><Relationship Id="rId18" Type="http://schemas.openxmlformats.org/officeDocument/2006/relationships/image" Target="../media/image74.png"/><Relationship Id="rId3" Type="http://schemas.openxmlformats.org/officeDocument/2006/relationships/image" Target="../media/image2.png"/><Relationship Id="rId21" Type="http://schemas.openxmlformats.org/officeDocument/2006/relationships/image" Target="../media/image77.png"/><Relationship Id="rId7" Type="http://schemas.openxmlformats.org/officeDocument/2006/relationships/image" Target="../media/image63.png"/><Relationship Id="rId12" Type="http://schemas.openxmlformats.org/officeDocument/2006/relationships/image" Target="../media/image68.png"/><Relationship Id="rId17" Type="http://schemas.openxmlformats.org/officeDocument/2006/relationships/image" Target="../media/image73.png"/><Relationship Id="rId2" Type="http://schemas.openxmlformats.org/officeDocument/2006/relationships/image" Target="../media/image1.png"/><Relationship Id="rId16" Type="http://schemas.openxmlformats.org/officeDocument/2006/relationships/image" Target="../media/image72.png"/><Relationship Id="rId20" Type="http://schemas.openxmlformats.org/officeDocument/2006/relationships/image" Target="../media/image7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png"/><Relationship Id="rId11" Type="http://schemas.openxmlformats.org/officeDocument/2006/relationships/image" Target="../media/image67.png"/><Relationship Id="rId24" Type="http://schemas.openxmlformats.org/officeDocument/2006/relationships/image" Target="../media/image80.png"/><Relationship Id="rId5" Type="http://schemas.openxmlformats.org/officeDocument/2006/relationships/image" Target="../media/image4.png"/><Relationship Id="rId15" Type="http://schemas.openxmlformats.org/officeDocument/2006/relationships/image" Target="../media/image71.png"/><Relationship Id="rId23" Type="http://schemas.openxmlformats.org/officeDocument/2006/relationships/image" Target="../media/image79.png"/><Relationship Id="rId10" Type="http://schemas.openxmlformats.org/officeDocument/2006/relationships/image" Target="../media/image66.png"/><Relationship Id="rId19" Type="http://schemas.openxmlformats.org/officeDocument/2006/relationships/image" Target="../media/image75.png"/><Relationship Id="rId4" Type="http://schemas.openxmlformats.org/officeDocument/2006/relationships/image" Target="../media/image3.png"/><Relationship Id="rId9" Type="http://schemas.openxmlformats.org/officeDocument/2006/relationships/image" Target="../media/image65.png"/><Relationship Id="rId14" Type="http://schemas.openxmlformats.org/officeDocument/2006/relationships/image" Target="../media/image70.png"/><Relationship Id="rId22" Type="http://schemas.openxmlformats.org/officeDocument/2006/relationships/image" Target="../media/image78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.png"/><Relationship Id="rId3" Type="http://schemas.openxmlformats.org/officeDocument/2006/relationships/image" Target="../media/image2.png"/><Relationship Id="rId7" Type="http://schemas.openxmlformats.org/officeDocument/2006/relationships/image" Target="../media/image8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1.png"/><Relationship Id="rId5" Type="http://schemas.openxmlformats.org/officeDocument/2006/relationships/image" Target="../media/image4.png"/><Relationship Id="rId10" Type="http://schemas.openxmlformats.org/officeDocument/2006/relationships/image" Target="../media/image85.png"/><Relationship Id="rId4" Type="http://schemas.openxmlformats.org/officeDocument/2006/relationships/image" Target="../media/image3.png"/><Relationship Id="rId9" Type="http://schemas.openxmlformats.org/officeDocument/2006/relationships/image" Target="../media/image84.png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.png"/><Relationship Id="rId3" Type="http://schemas.openxmlformats.org/officeDocument/2006/relationships/image" Target="../media/image2.png"/><Relationship Id="rId7" Type="http://schemas.openxmlformats.org/officeDocument/2006/relationships/image" Target="../media/image8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1.png"/><Relationship Id="rId5" Type="http://schemas.openxmlformats.org/officeDocument/2006/relationships/image" Target="../media/image4.png"/><Relationship Id="rId10" Type="http://schemas.openxmlformats.org/officeDocument/2006/relationships/image" Target="../media/image85.png"/><Relationship Id="rId4" Type="http://schemas.openxmlformats.org/officeDocument/2006/relationships/image" Target="../media/image3.png"/><Relationship Id="rId9" Type="http://schemas.openxmlformats.org/officeDocument/2006/relationships/image" Target="../media/image84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3.png"/><Relationship Id="rId3" Type="http://schemas.openxmlformats.org/officeDocument/2006/relationships/image" Target="../media/image2.png"/><Relationship Id="rId7" Type="http://schemas.openxmlformats.org/officeDocument/2006/relationships/image" Target="../media/image8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1.png"/><Relationship Id="rId5" Type="http://schemas.openxmlformats.org/officeDocument/2006/relationships/image" Target="../media/image4.png"/><Relationship Id="rId10" Type="http://schemas.openxmlformats.org/officeDocument/2006/relationships/image" Target="../media/image85.png"/><Relationship Id="rId4" Type="http://schemas.openxmlformats.org/officeDocument/2006/relationships/image" Target="../media/image3.png"/><Relationship Id="rId9" Type="http://schemas.openxmlformats.org/officeDocument/2006/relationships/image" Target="../media/image84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.png"/><Relationship Id="rId3" Type="http://schemas.openxmlformats.org/officeDocument/2006/relationships/image" Target="../media/image2.png"/><Relationship Id="rId7" Type="http://schemas.openxmlformats.org/officeDocument/2006/relationships/image" Target="../media/image8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1.png"/><Relationship Id="rId5" Type="http://schemas.openxmlformats.org/officeDocument/2006/relationships/image" Target="../media/image4.png"/><Relationship Id="rId4" Type="http://schemas.openxmlformats.org/officeDocument/2006/relationships/image" Target="../media/image3.png"/><Relationship Id="rId9" Type="http://schemas.openxmlformats.org/officeDocument/2006/relationships/image" Target="../media/image87.pn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.png"/><Relationship Id="rId3" Type="http://schemas.openxmlformats.org/officeDocument/2006/relationships/image" Target="../media/image2.png"/><Relationship Id="rId7" Type="http://schemas.openxmlformats.org/officeDocument/2006/relationships/image" Target="../media/image8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1.png"/><Relationship Id="rId5" Type="http://schemas.openxmlformats.org/officeDocument/2006/relationships/image" Target="../media/image4.png"/><Relationship Id="rId4" Type="http://schemas.openxmlformats.org/officeDocument/2006/relationships/image" Target="../media/image3.png"/><Relationship Id="rId9" Type="http://schemas.openxmlformats.org/officeDocument/2006/relationships/image" Target="../media/image87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8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9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.png"/><Relationship Id="rId3" Type="http://schemas.openxmlformats.org/officeDocument/2006/relationships/image" Target="../media/image2.png"/><Relationship Id="rId7" Type="http://schemas.openxmlformats.org/officeDocument/2006/relationships/image" Target="../media/image8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1.png"/><Relationship Id="rId5" Type="http://schemas.openxmlformats.org/officeDocument/2006/relationships/image" Target="../media/image4.png"/><Relationship Id="rId4" Type="http://schemas.openxmlformats.org/officeDocument/2006/relationships/image" Target="../media/image3.png"/><Relationship Id="rId9" Type="http://schemas.openxmlformats.org/officeDocument/2006/relationships/image" Target="../media/image87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0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1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2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object 2">
            <a:extLst>
              <a:ext uri="{FF2B5EF4-FFF2-40B4-BE49-F238E27FC236}">
                <a16:creationId xmlns:a16="http://schemas.microsoft.com/office/drawing/2014/main" id="{A0A1F700-D6DF-74AB-7643-9F3649F77211}"/>
              </a:ext>
            </a:extLst>
          </p:cNvPr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57400" y="232151"/>
            <a:ext cx="3901440" cy="1508759"/>
          </a:xfrm>
          <a:prstGeom prst="rect">
            <a:avLst/>
          </a:prstGeom>
        </p:spPr>
      </p:pic>
      <p:sp>
        <p:nvSpPr>
          <p:cNvPr id="5" name="object 3">
            <a:extLst>
              <a:ext uri="{FF2B5EF4-FFF2-40B4-BE49-F238E27FC236}">
                <a16:creationId xmlns:a16="http://schemas.microsoft.com/office/drawing/2014/main" id="{4F305719-8A75-48FB-0D86-FEFAD530981A}"/>
              </a:ext>
            </a:extLst>
          </p:cNvPr>
          <p:cNvSpPr txBox="1"/>
          <p:nvPr/>
        </p:nvSpPr>
        <p:spPr>
          <a:xfrm>
            <a:off x="2444559" y="2025213"/>
            <a:ext cx="3404870" cy="3403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2050" spc="85" dirty="0">
                <a:latin typeface="Times New Roman"/>
                <a:cs typeface="Times New Roman"/>
              </a:rPr>
              <a:t>E</a:t>
            </a:r>
            <a:r>
              <a:rPr sz="1650" spc="85" dirty="0">
                <a:latin typeface="Times New Roman"/>
                <a:cs typeface="Times New Roman"/>
              </a:rPr>
              <a:t>SCUELA</a:t>
            </a:r>
            <a:r>
              <a:rPr sz="1650" spc="190" dirty="0">
                <a:latin typeface="Times New Roman"/>
                <a:cs typeface="Times New Roman"/>
              </a:rPr>
              <a:t> </a:t>
            </a:r>
            <a:r>
              <a:rPr sz="2050" spc="85" dirty="0">
                <a:latin typeface="Times New Roman"/>
                <a:cs typeface="Times New Roman"/>
              </a:rPr>
              <a:t>T</a:t>
            </a:r>
            <a:r>
              <a:rPr sz="1650" spc="85" dirty="0">
                <a:latin typeface="Times New Roman"/>
                <a:cs typeface="Times New Roman"/>
              </a:rPr>
              <a:t>ÉCNICA</a:t>
            </a:r>
            <a:r>
              <a:rPr sz="1650" spc="195" dirty="0">
                <a:latin typeface="Times New Roman"/>
                <a:cs typeface="Times New Roman"/>
              </a:rPr>
              <a:t> </a:t>
            </a:r>
            <a:r>
              <a:rPr sz="2050" spc="100" dirty="0">
                <a:latin typeface="Times New Roman"/>
                <a:cs typeface="Times New Roman"/>
              </a:rPr>
              <a:t>S</a:t>
            </a:r>
            <a:r>
              <a:rPr sz="1650" spc="100" dirty="0">
                <a:latin typeface="Times New Roman"/>
                <a:cs typeface="Times New Roman"/>
              </a:rPr>
              <a:t>UPERIOR</a:t>
            </a:r>
            <a:endParaRPr sz="1650">
              <a:latin typeface="Times New Roman"/>
              <a:cs typeface="Times New Roman"/>
            </a:endParaRPr>
          </a:p>
        </p:txBody>
      </p:sp>
      <p:sp>
        <p:nvSpPr>
          <p:cNvPr id="6" name="object 4">
            <a:extLst>
              <a:ext uri="{FF2B5EF4-FFF2-40B4-BE49-F238E27FC236}">
                <a16:creationId xmlns:a16="http://schemas.microsoft.com/office/drawing/2014/main" id="{62ED3018-E311-AEBE-3B2E-EC0C426F83FB}"/>
              </a:ext>
            </a:extLst>
          </p:cNvPr>
          <p:cNvSpPr txBox="1"/>
          <p:nvPr/>
        </p:nvSpPr>
        <p:spPr>
          <a:xfrm>
            <a:off x="2438400" y="2229937"/>
            <a:ext cx="3416935" cy="3403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650" spc="50" dirty="0">
                <a:latin typeface="Times New Roman"/>
                <a:cs typeface="Times New Roman"/>
              </a:rPr>
              <a:t>DE</a:t>
            </a:r>
            <a:r>
              <a:rPr sz="1650" spc="170" dirty="0">
                <a:latin typeface="Times New Roman"/>
                <a:cs typeface="Times New Roman"/>
              </a:rPr>
              <a:t> </a:t>
            </a:r>
            <a:r>
              <a:rPr sz="2050" spc="90" dirty="0">
                <a:latin typeface="Times New Roman"/>
                <a:cs typeface="Times New Roman"/>
              </a:rPr>
              <a:t>I</a:t>
            </a:r>
            <a:r>
              <a:rPr sz="1650" spc="90" dirty="0">
                <a:latin typeface="Times New Roman"/>
                <a:cs typeface="Times New Roman"/>
              </a:rPr>
              <a:t>NGENIERÍA</a:t>
            </a:r>
            <a:r>
              <a:rPr sz="1650" spc="175" dirty="0">
                <a:latin typeface="Times New Roman"/>
                <a:cs typeface="Times New Roman"/>
              </a:rPr>
              <a:t> </a:t>
            </a:r>
            <a:r>
              <a:rPr sz="2050" spc="85" dirty="0">
                <a:latin typeface="Times New Roman"/>
                <a:cs typeface="Times New Roman"/>
              </a:rPr>
              <a:t>I</a:t>
            </a:r>
            <a:r>
              <a:rPr sz="1650" spc="85" dirty="0">
                <a:latin typeface="Times New Roman"/>
                <a:cs typeface="Times New Roman"/>
              </a:rPr>
              <a:t>NFORMÁTICA</a:t>
            </a:r>
            <a:endParaRPr sz="1650" dirty="0">
              <a:latin typeface="Times New Roman"/>
              <a:cs typeface="Times New Roman"/>
            </a:endParaRPr>
          </a:p>
        </p:txBody>
      </p:sp>
      <p:sp>
        <p:nvSpPr>
          <p:cNvPr id="7" name="object 5">
            <a:extLst>
              <a:ext uri="{FF2B5EF4-FFF2-40B4-BE49-F238E27FC236}">
                <a16:creationId xmlns:a16="http://schemas.microsoft.com/office/drawing/2014/main" id="{BF278A49-0A53-0D73-7AD0-64F85BD448EF}"/>
              </a:ext>
            </a:extLst>
          </p:cNvPr>
          <p:cNvSpPr txBox="1"/>
          <p:nvPr/>
        </p:nvSpPr>
        <p:spPr>
          <a:xfrm>
            <a:off x="2993707" y="2849245"/>
            <a:ext cx="2110740" cy="115951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14"/>
              </a:spcBef>
            </a:pPr>
            <a:r>
              <a:rPr sz="2050" b="1" spc="-10" dirty="0">
                <a:latin typeface="Times New Roman"/>
                <a:cs typeface="Times New Roman"/>
              </a:rPr>
              <a:t>Transparencias</a:t>
            </a:r>
            <a:endParaRPr sz="2050" dirty="0">
              <a:latin typeface="Times New Roman"/>
              <a:cs typeface="Times New Roman"/>
            </a:endParaRPr>
          </a:p>
          <a:p>
            <a:pPr marL="12700" marR="5080" algn="ctr">
              <a:lnSpc>
                <a:spcPct val="142300"/>
              </a:lnSpc>
              <a:spcBef>
                <a:spcPts val="1665"/>
              </a:spcBef>
            </a:pPr>
            <a:r>
              <a:rPr sz="1400" spc="60" dirty="0">
                <a:latin typeface="Times New Roman"/>
                <a:cs typeface="Times New Roman"/>
              </a:rPr>
              <a:t>I</a:t>
            </a:r>
            <a:r>
              <a:rPr sz="1150" spc="60" dirty="0">
                <a:latin typeface="Times New Roman"/>
                <a:cs typeface="Times New Roman"/>
              </a:rPr>
              <a:t>NTELIGENCIA</a:t>
            </a:r>
            <a:r>
              <a:rPr sz="1150" spc="90" dirty="0">
                <a:latin typeface="Times New Roman"/>
                <a:cs typeface="Times New Roman"/>
              </a:rPr>
              <a:t> </a:t>
            </a:r>
            <a:r>
              <a:rPr sz="1400" spc="50" dirty="0">
                <a:latin typeface="Times New Roman"/>
                <a:cs typeface="Times New Roman"/>
              </a:rPr>
              <a:t>A</a:t>
            </a:r>
            <a:r>
              <a:rPr sz="1150" spc="50" dirty="0">
                <a:latin typeface="Times New Roman"/>
                <a:cs typeface="Times New Roman"/>
              </a:rPr>
              <a:t>RTIFICIAL </a:t>
            </a:r>
            <a:r>
              <a:rPr sz="1150" spc="-270" dirty="0">
                <a:latin typeface="Times New Roman"/>
                <a:cs typeface="Times New Roman"/>
              </a:rPr>
              <a:t> </a:t>
            </a:r>
            <a:r>
              <a:rPr sz="1400" spc="55" dirty="0">
                <a:latin typeface="Times New Roman"/>
                <a:cs typeface="Times New Roman"/>
              </a:rPr>
              <a:t>C</a:t>
            </a:r>
            <a:r>
              <a:rPr sz="1150" spc="55" dirty="0">
                <a:latin typeface="Times New Roman"/>
                <a:cs typeface="Times New Roman"/>
              </a:rPr>
              <a:t>URSO</a:t>
            </a:r>
            <a:r>
              <a:rPr sz="1150" spc="130" dirty="0">
                <a:latin typeface="Times New Roman"/>
                <a:cs typeface="Times New Roman"/>
              </a:rPr>
              <a:t> </a:t>
            </a:r>
            <a:r>
              <a:rPr sz="1400" spc="85" dirty="0">
                <a:latin typeface="Times New Roman"/>
                <a:cs typeface="Times New Roman"/>
              </a:rPr>
              <a:t>2022-2023</a:t>
            </a:r>
            <a:endParaRPr sz="1400" dirty="0">
              <a:latin typeface="Times New Roman"/>
              <a:cs typeface="Times New Roman"/>
            </a:endParaRPr>
          </a:p>
        </p:txBody>
      </p:sp>
      <p:sp>
        <p:nvSpPr>
          <p:cNvPr id="8" name="object 6">
            <a:extLst>
              <a:ext uri="{FF2B5EF4-FFF2-40B4-BE49-F238E27FC236}">
                <a16:creationId xmlns:a16="http://schemas.microsoft.com/office/drawing/2014/main" id="{8447CFB9-2D8E-78AD-3D43-1EC465FD46B5}"/>
              </a:ext>
            </a:extLst>
          </p:cNvPr>
          <p:cNvSpPr txBox="1"/>
          <p:nvPr/>
        </p:nvSpPr>
        <p:spPr>
          <a:xfrm>
            <a:off x="2492692" y="4876800"/>
            <a:ext cx="2611755" cy="69977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829944" algn="l"/>
              </a:tabLst>
            </a:pPr>
            <a:r>
              <a:rPr sz="1400" b="1" dirty="0">
                <a:latin typeface="Times New Roman"/>
                <a:cs typeface="Times New Roman"/>
              </a:rPr>
              <a:t>Autores:	</a:t>
            </a:r>
            <a:r>
              <a:rPr sz="1400" b="1" spc="15" dirty="0">
                <a:latin typeface="Times New Roman"/>
                <a:cs typeface="Times New Roman"/>
              </a:rPr>
              <a:t>Sascha</a:t>
            </a:r>
            <a:r>
              <a:rPr sz="1400" b="1" spc="-35" dirty="0">
                <a:latin typeface="Times New Roman"/>
                <a:cs typeface="Times New Roman"/>
              </a:rPr>
              <a:t> </a:t>
            </a:r>
            <a:r>
              <a:rPr sz="1400" b="1" spc="15" dirty="0">
                <a:latin typeface="Times New Roman"/>
                <a:cs typeface="Times New Roman"/>
              </a:rPr>
              <a:t>Ossowski</a:t>
            </a:r>
            <a:endParaRPr sz="1400" dirty="0">
              <a:latin typeface="Times New Roman"/>
              <a:cs typeface="Times New Roman"/>
            </a:endParaRPr>
          </a:p>
          <a:p>
            <a:pPr marL="829944" marR="5080">
              <a:lnSpc>
                <a:spcPct val="106700"/>
              </a:lnSpc>
            </a:pPr>
            <a:r>
              <a:rPr sz="1400" b="1" spc="15" dirty="0">
                <a:latin typeface="Times New Roman"/>
                <a:cs typeface="Times New Roman"/>
              </a:rPr>
              <a:t>Holger Billhardt </a:t>
            </a:r>
            <a:r>
              <a:rPr sz="1400" b="1" spc="20" dirty="0">
                <a:latin typeface="Times New Roman"/>
                <a:cs typeface="Times New Roman"/>
              </a:rPr>
              <a:t> </a:t>
            </a:r>
            <a:r>
              <a:rPr sz="1400" b="1" spc="15" dirty="0">
                <a:latin typeface="Times New Roman"/>
                <a:cs typeface="Times New Roman"/>
              </a:rPr>
              <a:t>Alberto</a:t>
            </a:r>
            <a:r>
              <a:rPr sz="1400" b="1" spc="-65" dirty="0">
                <a:latin typeface="Times New Roman"/>
                <a:cs typeface="Times New Roman"/>
              </a:rPr>
              <a:t> </a:t>
            </a:r>
            <a:r>
              <a:rPr sz="1400" b="1" spc="10" dirty="0">
                <a:latin typeface="Times New Roman"/>
                <a:cs typeface="Times New Roman"/>
              </a:rPr>
              <a:t>Fernández</a:t>
            </a:r>
            <a:r>
              <a:rPr lang="es-ES" sz="1400" b="1" spc="10" dirty="0">
                <a:latin typeface="Times New Roman"/>
                <a:cs typeface="Times New Roman"/>
              </a:rPr>
              <a:t> </a:t>
            </a:r>
            <a:r>
              <a:rPr sz="1400" b="1" spc="10" dirty="0">
                <a:latin typeface="Times New Roman"/>
                <a:cs typeface="Times New Roman"/>
              </a:rPr>
              <a:t>Gil</a:t>
            </a:r>
            <a:endParaRPr sz="1400" dirty="0">
              <a:latin typeface="Times New Roman"/>
              <a:cs typeface="Times New Roman"/>
            </a:endParaRPr>
          </a:p>
        </p:txBody>
      </p:sp>
      <p:grpSp>
        <p:nvGrpSpPr>
          <p:cNvPr id="9" name="object 7">
            <a:extLst>
              <a:ext uri="{FF2B5EF4-FFF2-40B4-BE49-F238E27FC236}">
                <a16:creationId xmlns:a16="http://schemas.microsoft.com/office/drawing/2014/main" id="{C3047622-A537-B4D2-B2BE-D8B4CA05C9F9}"/>
              </a:ext>
            </a:extLst>
          </p:cNvPr>
          <p:cNvGrpSpPr/>
          <p:nvPr/>
        </p:nvGrpSpPr>
        <p:grpSpPr>
          <a:xfrm>
            <a:off x="1168311" y="6086439"/>
            <a:ext cx="2108835" cy="440055"/>
            <a:chOff x="1239761" y="9771989"/>
            <a:chExt cx="2108835" cy="440055"/>
          </a:xfrm>
        </p:grpSpPr>
        <p:sp>
          <p:nvSpPr>
            <p:cNvPr id="10" name="object 8">
              <a:extLst>
                <a:ext uri="{FF2B5EF4-FFF2-40B4-BE49-F238E27FC236}">
                  <a16:creationId xmlns:a16="http://schemas.microsoft.com/office/drawing/2014/main" id="{314F36BB-C418-29D3-28CA-48C7740B3721}"/>
                </a:ext>
              </a:extLst>
            </p:cNvPr>
            <p:cNvSpPr/>
            <p:nvPr/>
          </p:nvSpPr>
          <p:spPr>
            <a:xfrm>
              <a:off x="1260005" y="9774516"/>
              <a:ext cx="2088514" cy="0"/>
            </a:xfrm>
            <a:custGeom>
              <a:avLst/>
              <a:gdLst/>
              <a:ahLst/>
              <a:cxnLst/>
              <a:rect l="l" t="t" r="r" b="b"/>
              <a:pathLst>
                <a:path w="2088514">
                  <a:moveTo>
                    <a:pt x="0" y="0"/>
                  </a:moveTo>
                  <a:lnTo>
                    <a:pt x="2087968" y="0"/>
                  </a:lnTo>
                </a:path>
              </a:pathLst>
            </a:custGeom>
            <a:ln w="50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9">
              <a:extLst>
                <a:ext uri="{FF2B5EF4-FFF2-40B4-BE49-F238E27FC236}">
                  <a16:creationId xmlns:a16="http://schemas.microsoft.com/office/drawing/2014/main" id="{90446CB8-B6C8-CD85-677F-1323BD736962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39761" y="9809940"/>
              <a:ext cx="1148440" cy="401811"/>
            </a:xfrm>
            <a:prstGeom prst="rect">
              <a:avLst/>
            </a:prstGeom>
          </p:spPr>
        </p:pic>
      </p:grpSp>
      <p:sp>
        <p:nvSpPr>
          <p:cNvPr id="12" name="object 10">
            <a:extLst>
              <a:ext uri="{FF2B5EF4-FFF2-40B4-BE49-F238E27FC236}">
                <a16:creationId xmlns:a16="http://schemas.microsoft.com/office/drawing/2014/main" id="{E9C4CB4E-2183-8828-3448-BC1E246AF73A}"/>
              </a:ext>
            </a:extLst>
          </p:cNvPr>
          <p:cNvSpPr txBox="1"/>
          <p:nvPr/>
        </p:nvSpPr>
        <p:spPr>
          <a:xfrm>
            <a:off x="2550731" y="6065597"/>
            <a:ext cx="3940810" cy="495934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12700" marR="5080" algn="just">
              <a:lnSpc>
                <a:spcPts val="1200"/>
              </a:lnSpc>
              <a:spcBef>
                <a:spcPts val="229"/>
              </a:spcBef>
            </a:pPr>
            <a:r>
              <a:rPr sz="1100" spc="-10" dirty="0">
                <a:latin typeface="Times New Roman"/>
                <a:cs typeface="Times New Roman"/>
              </a:rPr>
              <a:t>Copyright</a:t>
            </a:r>
            <a:r>
              <a:rPr sz="1100" spc="-5" dirty="0">
                <a:latin typeface="Times New Roman"/>
                <a:cs typeface="Times New Roman"/>
              </a:rPr>
              <a:t> (c)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2023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Sascha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Ossowski</a:t>
            </a:r>
            <a:r>
              <a:rPr sz="1100" spc="-5" dirty="0">
                <a:latin typeface="Times New Roman"/>
                <a:cs typeface="Times New Roman"/>
              </a:rPr>
              <a:t> ,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Holger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Billhardt,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Alberto 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Fernández-Gil. Esta obra está bajo la licencia </a:t>
            </a:r>
            <a:r>
              <a:rPr sz="1100" spc="-10" dirty="0">
                <a:latin typeface="Times New Roman"/>
                <a:cs typeface="Times New Roman"/>
              </a:rPr>
              <a:t>CC </a:t>
            </a:r>
            <a:r>
              <a:rPr sz="1100" spc="-35" dirty="0">
                <a:latin typeface="Times New Roman"/>
                <a:cs typeface="Times New Roman"/>
              </a:rPr>
              <a:t>BY-SA </a:t>
            </a:r>
            <a:r>
              <a:rPr sz="1100" spc="-5" dirty="0">
                <a:latin typeface="Times New Roman"/>
                <a:cs typeface="Times New Roman"/>
              </a:rPr>
              <a:t>4.0, </a:t>
            </a:r>
            <a:r>
              <a:rPr sz="1100" spc="-10" dirty="0">
                <a:solidFill>
                  <a:srgbClr val="343B90"/>
                </a:solidFill>
                <a:latin typeface="Times New Roman"/>
                <a:cs typeface="Times New Roman"/>
                <a:hlinkClick r:id="rId4"/>
              </a:rPr>
              <a:t>Creative </a:t>
            </a:r>
            <a:r>
              <a:rPr sz="1100" spc="-260" dirty="0">
                <a:solidFill>
                  <a:srgbClr val="343B90"/>
                </a:solidFill>
                <a:latin typeface="Times New Roman"/>
                <a:cs typeface="Times New Roman"/>
              </a:rPr>
              <a:t> </a:t>
            </a:r>
            <a:r>
              <a:rPr sz="1100" spc="-10" dirty="0">
                <a:solidFill>
                  <a:srgbClr val="343B90"/>
                </a:solidFill>
                <a:latin typeface="Times New Roman"/>
                <a:cs typeface="Times New Roman"/>
                <a:hlinkClick r:id="rId4"/>
              </a:rPr>
              <a:t>Commons </a:t>
            </a:r>
            <a:r>
              <a:rPr sz="1100" spc="-5" dirty="0">
                <a:solidFill>
                  <a:srgbClr val="343B90"/>
                </a:solidFill>
                <a:latin typeface="Times New Roman"/>
                <a:cs typeface="Times New Roman"/>
                <a:hlinkClick r:id="rId4"/>
              </a:rPr>
              <a:t>Atribuciónn-CompartirIgual 4.0 Internacional</a:t>
            </a:r>
            <a:r>
              <a:rPr sz="1100" spc="-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86902422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152650">
              <a:lnSpc>
                <a:spcPct val="100000"/>
              </a:lnSpc>
              <a:spcBef>
                <a:spcPts val="100"/>
              </a:spcBef>
            </a:pPr>
            <a:r>
              <a:rPr dirty="0"/>
              <a:t>Actuar</a:t>
            </a:r>
            <a:r>
              <a:rPr spc="-5" dirty="0"/>
              <a:t> </a:t>
            </a:r>
            <a:r>
              <a:rPr dirty="0"/>
              <a:t>como</a:t>
            </a:r>
            <a:r>
              <a:rPr spc="-15" dirty="0"/>
              <a:t> </a:t>
            </a:r>
            <a:r>
              <a:rPr spc="-10" dirty="0"/>
              <a:t>humanos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734722" y="999122"/>
            <a:ext cx="7815580" cy="5121910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41910">
              <a:lnSpc>
                <a:spcPct val="100000"/>
              </a:lnSpc>
              <a:spcBef>
                <a:spcPts val="665"/>
              </a:spcBef>
            </a:pPr>
            <a:r>
              <a:rPr sz="2000" b="1" dirty="0">
                <a:latin typeface="Times New Roman"/>
                <a:cs typeface="Times New Roman"/>
              </a:rPr>
              <a:t>Prueba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Turing: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[Alan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Turing,</a:t>
            </a:r>
            <a:r>
              <a:rPr sz="2000" spc="-10" dirty="0">
                <a:latin typeface="Times New Roman"/>
                <a:cs typeface="Times New Roman"/>
              </a:rPr>
              <a:t> 1950]</a:t>
            </a:r>
            <a:endParaRPr sz="2000">
              <a:latin typeface="Times New Roman"/>
              <a:cs typeface="Times New Roman"/>
            </a:endParaRPr>
          </a:p>
          <a:p>
            <a:pPr marL="326390" marR="2019300" indent="-284480">
              <a:lnSpc>
                <a:spcPts val="2090"/>
              </a:lnSpc>
              <a:spcBef>
                <a:spcPts val="640"/>
              </a:spcBef>
              <a:buChar char="•"/>
              <a:tabLst>
                <a:tab pos="326390" algn="l"/>
                <a:tab pos="327025" algn="l"/>
              </a:tabLst>
            </a:pP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evaluador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humano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C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interlocutor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están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separados </a:t>
            </a:r>
            <a:r>
              <a:rPr sz="1800" dirty="0">
                <a:latin typeface="Times New Roman"/>
                <a:cs typeface="Times New Roman"/>
              </a:rPr>
              <a:t>por una </a:t>
            </a:r>
            <a:r>
              <a:rPr sz="1800" spc="-10" dirty="0">
                <a:latin typeface="Times New Roman"/>
                <a:cs typeface="Times New Roman"/>
              </a:rPr>
              <a:t>mampara</a:t>
            </a:r>
            <a:endParaRPr sz="1800">
              <a:latin typeface="Times New Roman"/>
              <a:cs typeface="Times New Roman"/>
            </a:endParaRPr>
          </a:p>
          <a:p>
            <a:pPr marL="326390" marR="2673350" indent="-284480">
              <a:lnSpc>
                <a:spcPct val="101099"/>
              </a:lnSpc>
              <a:spcBef>
                <a:spcPts val="375"/>
              </a:spcBef>
              <a:buChar char="•"/>
              <a:tabLst>
                <a:tab pos="326390" algn="l"/>
                <a:tab pos="327025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interlocutor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bien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otro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persona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bien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un </a:t>
            </a:r>
            <a:r>
              <a:rPr sz="1800" dirty="0">
                <a:latin typeface="Times New Roman"/>
                <a:cs typeface="Times New Roman"/>
              </a:rPr>
              <a:t>ordenador (</a:t>
            </a:r>
            <a:r>
              <a:rPr sz="1800" i="1" dirty="0">
                <a:latin typeface="Times New Roman"/>
                <a:cs typeface="Times New Roman"/>
              </a:rPr>
              <a:t>A </a:t>
            </a:r>
            <a:r>
              <a:rPr sz="1800" dirty="0">
                <a:latin typeface="Times New Roman"/>
                <a:cs typeface="Times New Roman"/>
              </a:rPr>
              <a:t>o </a:t>
            </a:r>
            <a:r>
              <a:rPr sz="1800" i="1" spc="-25" dirty="0">
                <a:latin typeface="Times New Roman"/>
                <a:cs typeface="Times New Roman"/>
              </a:rPr>
              <a:t>B</a:t>
            </a:r>
            <a:r>
              <a:rPr sz="1800" spc="-25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326390" marR="2076450" indent="-284480">
              <a:lnSpc>
                <a:spcPts val="2090"/>
              </a:lnSpc>
              <a:spcBef>
                <a:spcPts val="585"/>
              </a:spcBef>
              <a:buChar char="•"/>
              <a:tabLst>
                <a:tab pos="326390" algn="l"/>
                <a:tab pos="327025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evaluador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formula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preguntas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través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teletipo,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 </a:t>
            </a:r>
            <a:r>
              <a:rPr sz="1800" spc="-25" dirty="0">
                <a:latin typeface="Times New Roman"/>
                <a:cs typeface="Times New Roman"/>
              </a:rPr>
              <a:t>el </a:t>
            </a:r>
            <a:r>
              <a:rPr sz="1800" dirty="0">
                <a:latin typeface="Times New Roman"/>
                <a:cs typeface="Times New Roman"/>
              </a:rPr>
              <a:t>interlocutor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respuestas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mismo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modo</a:t>
            </a:r>
            <a:endParaRPr sz="1800">
              <a:latin typeface="Times New Roman"/>
              <a:cs typeface="Times New Roman"/>
            </a:endParaRPr>
          </a:p>
          <a:p>
            <a:pPr marL="326390" marR="1905635" indent="-284480">
              <a:lnSpc>
                <a:spcPct val="102200"/>
              </a:lnSpc>
              <a:spcBef>
                <a:spcPts val="325"/>
              </a:spcBef>
              <a:buChar char="•"/>
              <a:tabLst>
                <a:tab pos="326390" algn="l"/>
                <a:tab pos="327025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ordenador supera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 prueba, 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evaluador 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capaz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dirty="0">
                <a:latin typeface="Times New Roman"/>
                <a:cs typeface="Times New Roman"/>
              </a:rPr>
              <a:t>distinguir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él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humano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430"/>
              </a:spcBef>
            </a:pPr>
            <a:r>
              <a:rPr sz="2000" b="1" spc="-10" dirty="0">
                <a:latin typeface="Times New Roman"/>
                <a:cs typeface="Times New Roman"/>
              </a:rPr>
              <a:t>Nótese:</a:t>
            </a:r>
            <a:endParaRPr sz="2000">
              <a:latin typeface="Times New Roman"/>
              <a:cs typeface="Times New Roman"/>
            </a:endParaRPr>
          </a:p>
          <a:p>
            <a:pPr marL="296545" marR="5080" indent="-283845">
              <a:lnSpc>
                <a:spcPts val="2110"/>
              </a:lnSpc>
              <a:spcBef>
                <a:spcPts val="600"/>
              </a:spcBef>
              <a:buChar char="•"/>
              <a:tabLst>
                <a:tab pos="296545" algn="l"/>
                <a:tab pos="297180" algn="l"/>
              </a:tabLst>
            </a:pP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define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inteligencia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comparando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respuestas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(“acciones”)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humano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las </a:t>
            </a:r>
            <a:r>
              <a:rPr sz="1800" dirty="0">
                <a:latin typeface="Times New Roman"/>
                <a:cs typeface="Times New Roman"/>
              </a:rPr>
              <a:t>del </a:t>
            </a:r>
            <a:r>
              <a:rPr sz="1800" spc="-10" dirty="0">
                <a:latin typeface="Times New Roman"/>
                <a:cs typeface="Times New Roman"/>
              </a:rPr>
              <a:t>programna</a:t>
            </a:r>
            <a:endParaRPr sz="1800">
              <a:latin typeface="Times New Roman"/>
              <a:cs typeface="Times New Roman"/>
            </a:endParaRPr>
          </a:p>
          <a:p>
            <a:pPr marL="296545" marR="246379" indent="-283845">
              <a:lnSpc>
                <a:spcPct val="102200"/>
              </a:lnSpc>
              <a:spcBef>
                <a:spcPts val="325"/>
              </a:spcBef>
              <a:buChar char="•"/>
              <a:tabLst>
                <a:tab pos="296545" algn="l"/>
                <a:tab pos="297180" algn="l"/>
              </a:tabLst>
            </a:pPr>
            <a:r>
              <a:rPr sz="1800" dirty="0">
                <a:latin typeface="Times New Roman"/>
                <a:cs typeface="Times New Roman"/>
              </a:rPr>
              <a:t>Capacidades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requeridas: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procesamiento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lenguaje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natural,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representación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del </a:t>
            </a:r>
            <a:r>
              <a:rPr sz="1800" dirty="0">
                <a:latin typeface="Times New Roman"/>
                <a:cs typeface="Times New Roman"/>
              </a:rPr>
              <a:t>conocimiento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razonamiento,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adaptación/aprendizaje,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…</a:t>
            </a:r>
            <a:endParaRPr sz="1800">
              <a:latin typeface="Times New Roman"/>
              <a:cs typeface="Times New Roman"/>
            </a:endParaRPr>
          </a:p>
          <a:p>
            <a:pPr marL="296545" marR="462280" indent="-283845">
              <a:lnSpc>
                <a:spcPts val="2110"/>
              </a:lnSpc>
              <a:spcBef>
                <a:spcPts val="545"/>
              </a:spcBef>
              <a:buChar char="•"/>
              <a:tabLst>
                <a:tab pos="296545" algn="l"/>
                <a:tab pos="297180" algn="l"/>
              </a:tabLst>
            </a:pPr>
            <a:r>
              <a:rPr sz="1800" dirty="0">
                <a:latin typeface="Times New Roman"/>
                <a:cs typeface="Times New Roman"/>
              </a:rPr>
              <a:t>Hoy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día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usa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caracterizar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inteligencia: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habría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incluir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señales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dirty="0">
                <a:latin typeface="Times New Roman"/>
                <a:cs typeface="Times New Roman"/>
              </a:rPr>
              <a:t>audio/video,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manipulación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objetos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físicos,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etc.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12" name="object 1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745357" y="1204291"/>
            <a:ext cx="2396779" cy="3011414"/>
          </a:xfrm>
          <a:prstGeom prst="rect">
            <a:avLst/>
          </a:prstGeom>
        </p:spPr>
      </p:pic>
      <p:sp>
        <p:nvSpPr>
          <p:cNvPr id="13" name="object 1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10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3297237" y="1979612"/>
            <a:ext cx="1960880" cy="2262505"/>
            <a:chOff x="3297237" y="1979612"/>
            <a:chExt cx="1960880" cy="2262505"/>
          </a:xfrm>
        </p:grpSpPr>
        <p:sp>
          <p:nvSpPr>
            <p:cNvPr id="8" name="object 8"/>
            <p:cNvSpPr/>
            <p:nvPr/>
          </p:nvSpPr>
          <p:spPr>
            <a:xfrm>
              <a:off x="4138612" y="3549650"/>
              <a:ext cx="1114425" cy="687705"/>
            </a:xfrm>
            <a:custGeom>
              <a:avLst/>
              <a:gdLst/>
              <a:ahLst/>
              <a:cxnLst/>
              <a:rect l="l" t="t" r="r" b="b"/>
              <a:pathLst>
                <a:path w="1114425" h="687704">
                  <a:moveTo>
                    <a:pt x="557212" y="0"/>
                  </a:moveTo>
                  <a:lnTo>
                    <a:pt x="500240" y="1774"/>
                  </a:lnTo>
                  <a:lnTo>
                    <a:pt x="444914" y="6982"/>
                  </a:lnTo>
                  <a:lnTo>
                    <a:pt x="391514" y="15451"/>
                  </a:lnTo>
                  <a:lnTo>
                    <a:pt x="340320" y="27009"/>
                  </a:lnTo>
                  <a:lnTo>
                    <a:pt x="291611" y="41481"/>
                  </a:lnTo>
                  <a:lnTo>
                    <a:pt x="245669" y="58697"/>
                  </a:lnTo>
                  <a:lnTo>
                    <a:pt x="202773" y="78482"/>
                  </a:lnTo>
                  <a:lnTo>
                    <a:pt x="163203" y="100665"/>
                  </a:lnTo>
                  <a:lnTo>
                    <a:pt x="127240" y="125072"/>
                  </a:lnTo>
                  <a:lnTo>
                    <a:pt x="95163" y="151531"/>
                  </a:lnTo>
                  <a:lnTo>
                    <a:pt x="67252" y="179868"/>
                  </a:lnTo>
                  <a:lnTo>
                    <a:pt x="43788" y="209912"/>
                  </a:lnTo>
                  <a:lnTo>
                    <a:pt x="11320" y="274427"/>
                  </a:lnTo>
                  <a:lnTo>
                    <a:pt x="0" y="343693"/>
                  </a:lnTo>
                  <a:lnTo>
                    <a:pt x="2876" y="378834"/>
                  </a:lnTo>
                  <a:lnTo>
                    <a:pt x="25051" y="445897"/>
                  </a:lnTo>
                  <a:lnTo>
                    <a:pt x="67252" y="507518"/>
                  </a:lnTo>
                  <a:lnTo>
                    <a:pt x="95163" y="535856"/>
                  </a:lnTo>
                  <a:lnTo>
                    <a:pt x="127240" y="562314"/>
                  </a:lnTo>
                  <a:lnTo>
                    <a:pt x="163203" y="586721"/>
                  </a:lnTo>
                  <a:lnTo>
                    <a:pt x="202773" y="608904"/>
                  </a:lnTo>
                  <a:lnTo>
                    <a:pt x="245669" y="628689"/>
                  </a:lnTo>
                  <a:lnTo>
                    <a:pt x="291611" y="645905"/>
                  </a:lnTo>
                  <a:lnTo>
                    <a:pt x="340320" y="660378"/>
                  </a:lnTo>
                  <a:lnTo>
                    <a:pt x="391514" y="671935"/>
                  </a:lnTo>
                  <a:lnTo>
                    <a:pt x="444914" y="680404"/>
                  </a:lnTo>
                  <a:lnTo>
                    <a:pt x="500240" y="685613"/>
                  </a:lnTo>
                  <a:lnTo>
                    <a:pt x="557212" y="687387"/>
                  </a:lnTo>
                  <a:lnTo>
                    <a:pt x="614184" y="685613"/>
                  </a:lnTo>
                  <a:lnTo>
                    <a:pt x="669510" y="680404"/>
                  </a:lnTo>
                  <a:lnTo>
                    <a:pt x="722910" y="671935"/>
                  </a:lnTo>
                  <a:lnTo>
                    <a:pt x="774104" y="660378"/>
                  </a:lnTo>
                  <a:lnTo>
                    <a:pt x="822813" y="645905"/>
                  </a:lnTo>
                  <a:lnTo>
                    <a:pt x="868755" y="628689"/>
                  </a:lnTo>
                  <a:lnTo>
                    <a:pt x="911651" y="608904"/>
                  </a:lnTo>
                  <a:lnTo>
                    <a:pt x="951221" y="586721"/>
                  </a:lnTo>
                  <a:lnTo>
                    <a:pt x="987184" y="562314"/>
                  </a:lnTo>
                  <a:lnTo>
                    <a:pt x="1019261" y="535856"/>
                  </a:lnTo>
                  <a:lnTo>
                    <a:pt x="1047172" y="507518"/>
                  </a:lnTo>
                  <a:lnTo>
                    <a:pt x="1070636" y="477474"/>
                  </a:lnTo>
                  <a:lnTo>
                    <a:pt x="1103104" y="412960"/>
                  </a:lnTo>
                  <a:lnTo>
                    <a:pt x="1114425" y="343693"/>
                  </a:lnTo>
                  <a:lnTo>
                    <a:pt x="1111548" y="308553"/>
                  </a:lnTo>
                  <a:lnTo>
                    <a:pt x="1089373" y="241489"/>
                  </a:lnTo>
                  <a:lnTo>
                    <a:pt x="1047172" y="179868"/>
                  </a:lnTo>
                  <a:lnTo>
                    <a:pt x="1019261" y="151531"/>
                  </a:lnTo>
                  <a:lnTo>
                    <a:pt x="987184" y="125072"/>
                  </a:lnTo>
                  <a:lnTo>
                    <a:pt x="951221" y="100665"/>
                  </a:lnTo>
                  <a:lnTo>
                    <a:pt x="911651" y="78482"/>
                  </a:lnTo>
                  <a:lnTo>
                    <a:pt x="868755" y="58697"/>
                  </a:lnTo>
                  <a:lnTo>
                    <a:pt x="822813" y="41481"/>
                  </a:lnTo>
                  <a:lnTo>
                    <a:pt x="774104" y="27009"/>
                  </a:lnTo>
                  <a:lnTo>
                    <a:pt x="722910" y="15451"/>
                  </a:lnTo>
                  <a:lnTo>
                    <a:pt x="669510" y="6982"/>
                  </a:lnTo>
                  <a:lnTo>
                    <a:pt x="614184" y="1774"/>
                  </a:lnTo>
                  <a:lnTo>
                    <a:pt x="557212" y="0"/>
                  </a:lnTo>
                  <a:close/>
                </a:path>
              </a:pathLst>
            </a:custGeom>
            <a:solidFill>
              <a:srgbClr val="FEFA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138612" y="3549650"/>
              <a:ext cx="1114425" cy="687705"/>
            </a:xfrm>
            <a:custGeom>
              <a:avLst/>
              <a:gdLst/>
              <a:ahLst/>
              <a:cxnLst/>
              <a:rect l="l" t="t" r="r" b="b"/>
              <a:pathLst>
                <a:path w="1114425" h="687704">
                  <a:moveTo>
                    <a:pt x="0" y="343694"/>
                  </a:moveTo>
                  <a:lnTo>
                    <a:pt x="11320" y="274427"/>
                  </a:lnTo>
                  <a:lnTo>
                    <a:pt x="43788" y="209912"/>
                  </a:lnTo>
                  <a:lnTo>
                    <a:pt x="67252" y="179869"/>
                  </a:lnTo>
                  <a:lnTo>
                    <a:pt x="95163" y="151531"/>
                  </a:lnTo>
                  <a:lnTo>
                    <a:pt x="127240" y="125072"/>
                  </a:lnTo>
                  <a:lnTo>
                    <a:pt x="163203" y="100665"/>
                  </a:lnTo>
                  <a:lnTo>
                    <a:pt x="202773" y="78482"/>
                  </a:lnTo>
                  <a:lnTo>
                    <a:pt x="245669" y="58697"/>
                  </a:lnTo>
                  <a:lnTo>
                    <a:pt x="291611" y="41482"/>
                  </a:lnTo>
                  <a:lnTo>
                    <a:pt x="340320" y="27009"/>
                  </a:lnTo>
                  <a:lnTo>
                    <a:pt x="391514" y="15451"/>
                  </a:lnTo>
                  <a:lnTo>
                    <a:pt x="444914" y="6982"/>
                  </a:lnTo>
                  <a:lnTo>
                    <a:pt x="500240" y="1774"/>
                  </a:lnTo>
                  <a:lnTo>
                    <a:pt x="557212" y="0"/>
                  </a:lnTo>
                  <a:lnTo>
                    <a:pt x="614184" y="1774"/>
                  </a:lnTo>
                  <a:lnTo>
                    <a:pt x="669510" y="6982"/>
                  </a:lnTo>
                  <a:lnTo>
                    <a:pt x="722910" y="15451"/>
                  </a:lnTo>
                  <a:lnTo>
                    <a:pt x="774104" y="27009"/>
                  </a:lnTo>
                  <a:lnTo>
                    <a:pt x="822813" y="41482"/>
                  </a:lnTo>
                  <a:lnTo>
                    <a:pt x="868755" y="58697"/>
                  </a:lnTo>
                  <a:lnTo>
                    <a:pt x="911651" y="78482"/>
                  </a:lnTo>
                  <a:lnTo>
                    <a:pt x="951221" y="100665"/>
                  </a:lnTo>
                  <a:lnTo>
                    <a:pt x="987184" y="125072"/>
                  </a:lnTo>
                  <a:lnTo>
                    <a:pt x="1019261" y="151531"/>
                  </a:lnTo>
                  <a:lnTo>
                    <a:pt x="1047172" y="179869"/>
                  </a:lnTo>
                  <a:lnTo>
                    <a:pt x="1070636" y="209912"/>
                  </a:lnTo>
                  <a:lnTo>
                    <a:pt x="1103104" y="274427"/>
                  </a:lnTo>
                  <a:lnTo>
                    <a:pt x="1114425" y="343694"/>
                  </a:lnTo>
                  <a:lnTo>
                    <a:pt x="1111548" y="378834"/>
                  </a:lnTo>
                  <a:lnTo>
                    <a:pt x="1089373" y="445898"/>
                  </a:lnTo>
                  <a:lnTo>
                    <a:pt x="1047172" y="507518"/>
                  </a:lnTo>
                  <a:lnTo>
                    <a:pt x="1019261" y="535856"/>
                  </a:lnTo>
                  <a:lnTo>
                    <a:pt x="987184" y="562315"/>
                  </a:lnTo>
                  <a:lnTo>
                    <a:pt x="951221" y="586722"/>
                  </a:lnTo>
                  <a:lnTo>
                    <a:pt x="911651" y="608904"/>
                  </a:lnTo>
                  <a:lnTo>
                    <a:pt x="868755" y="628690"/>
                  </a:lnTo>
                  <a:lnTo>
                    <a:pt x="822813" y="645905"/>
                  </a:lnTo>
                  <a:lnTo>
                    <a:pt x="774104" y="660378"/>
                  </a:lnTo>
                  <a:lnTo>
                    <a:pt x="722910" y="671936"/>
                  </a:lnTo>
                  <a:lnTo>
                    <a:pt x="669510" y="680405"/>
                  </a:lnTo>
                  <a:lnTo>
                    <a:pt x="614184" y="685613"/>
                  </a:lnTo>
                  <a:lnTo>
                    <a:pt x="557212" y="687388"/>
                  </a:lnTo>
                  <a:lnTo>
                    <a:pt x="500240" y="685613"/>
                  </a:lnTo>
                  <a:lnTo>
                    <a:pt x="444914" y="680405"/>
                  </a:lnTo>
                  <a:lnTo>
                    <a:pt x="391514" y="671936"/>
                  </a:lnTo>
                  <a:lnTo>
                    <a:pt x="340320" y="660378"/>
                  </a:lnTo>
                  <a:lnTo>
                    <a:pt x="291611" y="645905"/>
                  </a:lnTo>
                  <a:lnTo>
                    <a:pt x="245669" y="628690"/>
                  </a:lnTo>
                  <a:lnTo>
                    <a:pt x="202773" y="608904"/>
                  </a:lnTo>
                  <a:lnTo>
                    <a:pt x="163203" y="586722"/>
                  </a:lnTo>
                  <a:lnTo>
                    <a:pt x="127240" y="562315"/>
                  </a:lnTo>
                  <a:lnTo>
                    <a:pt x="95163" y="535856"/>
                  </a:lnTo>
                  <a:lnTo>
                    <a:pt x="67252" y="507518"/>
                  </a:lnTo>
                  <a:lnTo>
                    <a:pt x="43788" y="477475"/>
                  </a:lnTo>
                  <a:lnTo>
                    <a:pt x="11320" y="412960"/>
                  </a:lnTo>
                  <a:lnTo>
                    <a:pt x="0" y="34369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303587" y="1985962"/>
              <a:ext cx="79375" cy="71755"/>
            </a:xfrm>
            <a:custGeom>
              <a:avLst/>
              <a:gdLst/>
              <a:ahLst/>
              <a:cxnLst/>
              <a:rect l="l" t="t" r="r" b="b"/>
              <a:pathLst>
                <a:path w="79375" h="71755">
                  <a:moveTo>
                    <a:pt x="79375" y="0"/>
                  </a:moveTo>
                  <a:lnTo>
                    <a:pt x="0" y="0"/>
                  </a:lnTo>
                  <a:lnTo>
                    <a:pt x="0" y="71437"/>
                  </a:lnTo>
                  <a:lnTo>
                    <a:pt x="79375" y="71437"/>
                  </a:lnTo>
                  <a:lnTo>
                    <a:pt x="79375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303587" y="1985962"/>
              <a:ext cx="79375" cy="71755"/>
            </a:xfrm>
            <a:custGeom>
              <a:avLst/>
              <a:gdLst/>
              <a:ahLst/>
              <a:cxnLst/>
              <a:rect l="l" t="t" r="r" b="b"/>
              <a:pathLst>
                <a:path w="79375" h="71755">
                  <a:moveTo>
                    <a:pt x="0" y="0"/>
                  </a:moveTo>
                  <a:lnTo>
                    <a:pt x="79375" y="0"/>
                  </a:lnTo>
                  <a:lnTo>
                    <a:pt x="79375" y="71437"/>
                  </a:lnTo>
                  <a:lnTo>
                    <a:pt x="0" y="71437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>
            <a:spLocks noGrp="1"/>
          </p:cNvSpPr>
          <p:nvPr>
            <p:ph type="title"/>
          </p:nvPr>
        </p:nvSpPr>
        <p:spPr>
          <a:xfrm>
            <a:off x="450850" y="362203"/>
            <a:ext cx="806259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30" dirty="0"/>
              <a:t> </a:t>
            </a:r>
            <a:r>
              <a:rPr dirty="0"/>
              <a:t>A*</a:t>
            </a:r>
            <a:r>
              <a:rPr spc="-20" dirty="0"/>
              <a:t> </a:t>
            </a:r>
            <a:r>
              <a:rPr dirty="0"/>
              <a:t>con</a:t>
            </a:r>
            <a:r>
              <a:rPr spc="-25" dirty="0"/>
              <a:t> </a:t>
            </a:r>
            <a:r>
              <a:rPr dirty="0"/>
              <a:t>Aprendizaje</a:t>
            </a:r>
            <a:r>
              <a:rPr spc="-1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una</a:t>
            </a:r>
            <a:r>
              <a:rPr spc="-20" dirty="0"/>
              <a:t> </a:t>
            </a:r>
            <a:r>
              <a:rPr dirty="0"/>
              <a:t>Función</a:t>
            </a:r>
            <a:r>
              <a:rPr spc="-20" dirty="0"/>
              <a:t> </a:t>
            </a:r>
            <a:r>
              <a:rPr spc="-10" dirty="0"/>
              <a:t>Heurística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975768" y="1845564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526790" y="1869947"/>
            <a:ext cx="968375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30480" algn="r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350" i="1" spc="187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* 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0+220</a:t>
            </a:r>
            <a:endParaRPr sz="1400">
              <a:latin typeface="Times New Roman"/>
              <a:cs typeface="Times New Roman"/>
            </a:endParaRPr>
          </a:p>
          <a:p>
            <a:pPr marR="80010" algn="r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220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755167" y="1191259"/>
            <a:ext cx="4346575" cy="5511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Ejemplo: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ir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de</a:t>
            </a:r>
            <a:r>
              <a:rPr sz="1800" i="1" spc="-3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i="1" spc="-4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 </a:t>
            </a:r>
            <a:r>
              <a:rPr sz="1800" i="1" spc="-50" dirty="0">
                <a:solidFill>
                  <a:srgbClr val="3333CC"/>
                </a:solidFill>
                <a:latin typeface="Times New Roman"/>
                <a:cs typeface="Times New Roman"/>
              </a:rPr>
              <a:t>L</a:t>
            </a:r>
            <a:endParaRPr sz="1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5"/>
              </a:spcBef>
            </a:pP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Aprendizaje</a:t>
            </a:r>
            <a:r>
              <a:rPr sz="16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de</a:t>
            </a:r>
            <a:r>
              <a:rPr sz="16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h</a:t>
            </a:r>
            <a:r>
              <a:rPr sz="1650" i="1" baseline="25252" dirty="0">
                <a:solidFill>
                  <a:srgbClr val="3333CC"/>
                </a:solidFill>
                <a:latin typeface="Times New Roman"/>
                <a:cs typeface="Times New Roman"/>
              </a:rPr>
              <a:t>*</a:t>
            </a:r>
            <a:r>
              <a:rPr sz="1650" i="1" spc="165" baseline="25252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(con</a:t>
            </a:r>
            <a:r>
              <a:rPr sz="16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actualización</a:t>
            </a:r>
            <a:r>
              <a:rPr sz="16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f</a:t>
            </a:r>
            <a:r>
              <a:rPr sz="1650" i="1" baseline="25252" dirty="0">
                <a:solidFill>
                  <a:srgbClr val="3333CC"/>
                </a:solidFill>
                <a:latin typeface="Times New Roman"/>
                <a:cs typeface="Times New Roman"/>
              </a:rPr>
              <a:t>*</a:t>
            </a:r>
            <a:r>
              <a:rPr sz="1650" i="1" spc="165" baseline="25252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en</a:t>
            </a:r>
            <a:r>
              <a:rPr sz="16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las </a:t>
            </a:r>
            <a:r>
              <a:rPr sz="16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hojas)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268880" y="1813559"/>
            <a:ext cx="10350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i="1" dirty="0">
                <a:solidFill>
                  <a:srgbClr val="3333CC"/>
                </a:solidFill>
                <a:latin typeface="Times New Roman"/>
                <a:cs typeface="Times New Roman"/>
              </a:rPr>
              <a:t>L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071903" y="1713484"/>
            <a:ext cx="3713479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Inicialmente</a:t>
            </a:r>
            <a:r>
              <a:rPr sz="1600" i="1" spc="-1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h</a:t>
            </a:r>
            <a:r>
              <a:rPr sz="1600" i="1" spc="16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50" i="1" baseline="25252" dirty="0">
                <a:solidFill>
                  <a:srgbClr val="3333CC"/>
                </a:solidFill>
                <a:latin typeface="Times New Roman"/>
                <a:cs typeface="Times New Roman"/>
              </a:rPr>
              <a:t>*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(n)</a:t>
            </a:r>
            <a:r>
              <a:rPr sz="1600" i="1" spc="-1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aprendido</a:t>
            </a:r>
            <a:r>
              <a:rPr sz="16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anteriormente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60425" y="5447284"/>
            <a:ext cx="3302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i="1" spc="-25" dirty="0">
                <a:solidFill>
                  <a:srgbClr val="990000"/>
                </a:solidFill>
                <a:latin typeface="Times New Roman"/>
                <a:cs typeface="Times New Roman"/>
              </a:rPr>
              <a:t>229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013702" y="5447284"/>
            <a:ext cx="2965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i="1" spc="-80" dirty="0">
                <a:solidFill>
                  <a:srgbClr val="990000"/>
                </a:solidFill>
                <a:latin typeface="Times New Roman"/>
                <a:cs typeface="Times New Roman"/>
              </a:rPr>
              <a:t>111</a:t>
            </a:r>
            <a:endParaRPr sz="1600">
              <a:latin typeface="Times New Roman"/>
              <a:cs typeface="Times New Roman"/>
            </a:endParaRPr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306387" y="4767262"/>
          <a:ext cx="8228330" cy="670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04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0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9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9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481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481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8353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481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8481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6860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1813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0543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622935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105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15289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94969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53467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857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63525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50800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b="1" i="1" dirty="0">
                          <a:latin typeface="Times New Roman"/>
                          <a:cs typeface="Times New Roman"/>
                        </a:rPr>
                        <a:t>n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B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C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D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E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F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G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H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5085" algn="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L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M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"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N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P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R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T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U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V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Z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b="1" i="1" spc="-2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650" b="1" i="1" spc="-37" baseline="-1515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1600" b="1" spc="-25" dirty="0">
                          <a:latin typeface="Times New Roman"/>
                          <a:cs typeface="Times New Roman"/>
                        </a:rPr>
                        <a:t>*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220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7310" algn="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231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99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2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213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21" name="object 21"/>
          <p:cNvGrpSpPr/>
          <p:nvPr/>
        </p:nvGrpSpPr>
        <p:grpSpPr>
          <a:xfrm>
            <a:off x="2307034" y="2052637"/>
            <a:ext cx="2861945" cy="841375"/>
            <a:chOff x="2307034" y="2052637"/>
            <a:chExt cx="2861945" cy="841375"/>
          </a:xfrm>
        </p:grpSpPr>
        <p:sp>
          <p:nvSpPr>
            <p:cNvPr id="22" name="object 22"/>
            <p:cNvSpPr/>
            <p:nvPr/>
          </p:nvSpPr>
          <p:spPr>
            <a:xfrm>
              <a:off x="2313384" y="2814915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80962" y="0"/>
                  </a:moveTo>
                  <a:lnTo>
                    <a:pt x="0" y="0"/>
                  </a:lnTo>
                  <a:lnTo>
                    <a:pt x="0" y="72654"/>
                  </a:lnTo>
                  <a:lnTo>
                    <a:pt x="80962" y="72654"/>
                  </a:lnTo>
                  <a:lnTo>
                    <a:pt x="809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313384" y="2814915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0" y="0"/>
                  </a:moveTo>
                  <a:lnTo>
                    <a:pt x="80963" y="0"/>
                  </a:lnTo>
                  <a:lnTo>
                    <a:pt x="80963" y="72655"/>
                  </a:lnTo>
                  <a:lnTo>
                    <a:pt x="0" y="7265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394346" y="2057400"/>
              <a:ext cx="925194" cy="757555"/>
            </a:xfrm>
            <a:custGeom>
              <a:avLst/>
              <a:gdLst/>
              <a:ahLst/>
              <a:cxnLst/>
              <a:rect l="l" t="t" r="r" b="b"/>
              <a:pathLst>
                <a:path w="925195" h="757555">
                  <a:moveTo>
                    <a:pt x="925116" y="0"/>
                  </a:moveTo>
                  <a:lnTo>
                    <a:pt x="0" y="75751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696891" y="2814915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80962" y="0"/>
                  </a:moveTo>
                  <a:lnTo>
                    <a:pt x="0" y="0"/>
                  </a:lnTo>
                  <a:lnTo>
                    <a:pt x="0" y="72654"/>
                  </a:lnTo>
                  <a:lnTo>
                    <a:pt x="80962" y="72654"/>
                  </a:lnTo>
                  <a:lnTo>
                    <a:pt x="809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696891" y="2814915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0" y="0"/>
                  </a:moveTo>
                  <a:lnTo>
                    <a:pt x="80963" y="0"/>
                  </a:lnTo>
                  <a:lnTo>
                    <a:pt x="80963" y="72655"/>
                  </a:lnTo>
                  <a:lnTo>
                    <a:pt x="0" y="7265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081587" y="2814915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80963" y="0"/>
                  </a:moveTo>
                  <a:lnTo>
                    <a:pt x="0" y="0"/>
                  </a:lnTo>
                  <a:lnTo>
                    <a:pt x="0" y="72654"/>
                  </a:lnTo>
                  <a:lnTo>
                    <a:pt x="80963" y="72654"/>
                  </a:lnTo>
                  <a:lnTo>
                    <a:pt x="809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081587" y="2814915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0" y="0"/>
                  </a:moveTo>
                  <a:lnTo>
                    <a:pt x="80963" y="0"/>
                  </a:lnTo>
                  <a:lnTo>
                    <a:pt x="80963" y="72655"/>
                  </a:lnTo>
                  <a:lnTo>
                    <a:pt x="0" y="7265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400426" y="2057400"/>
              <a:ext cx="1681480" cy="757555"/>
            </a:xfrm>
            <a:custGeom>
              <a:avLst/>
              <a:gdLst/>
              <a:ahLst/>
              <a:cxnLst/>
              <a:rect l="l" t="t" r="r" b="b"/>
              <a:pathLst>
                <a:path w="1681479" h="757555">
                  <a:moveTo>
                    <a:pt x="0" y="0"/>
                  </a:moveTo>
                  <a:lnTo>
                    <a:pt x="1681163" y="75751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2150864" y="2720340"/>
            <a:ext cx="1670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378993" y="2057400"/>
            <a:ext cx="370840" cy="757555"/>
          </a:xfrm>
          <a:custGeom>
            <a:avLst/>
            <a:gdLst/>
            <a:ahLst/>
            <a:cxnLst/>
            <a:rect l="l" t="t" r="r" b="b"/>
            <a:pathLst>
              <a:path w="370839" h="757555">
                <a:moveTo>
                  <a:pt x="0" y="0"/>
                </a:moveTo>
                <a:lnTo>
                  <a:pt x="370284" y="757515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5181361" y="2686811"/>
            <a:ext cx="1057275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350" i="1" spc="187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* 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75+213</a:t>
            </a:r>
            <a:endParaRPr sz="1400">
              <a:latin typeface="Times New Roman"/>
              <a:cs typeface="Times New Roman"/>
            </a:endParaRPr>
          </a:p>
          <a:p>
            <a:pPr marL="428625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288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476262" y="2610611"/>
            <a:ext cx="12211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350" i="1" spc="187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* 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140+99</a:t>
            </a:r>
            <a:r>
              <a:rPr sz="3000" spc="-15" baseline="-23611" dirty="0">
                <a:latin typeface="Times New Roman"/>
                <a:cs typeface="Times New Roman"/>
              </a:rPr>
              <a:t>T</a:t>
            </a:r>
            <a:endParaRPr sz="3000" baseline="-23611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860437" y="2863596"/>
            <a:ext cx="43688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239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217273" y="2863596"/>
            <a:ext cx="43688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229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812143" y="2610611"/>
            <a:ext cx="12490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350" i="1" spc="187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* 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118+111</a:t>
            </a:r>
            <a:r>
              <a:rPr sz="3000" spc="-37" baseline="-23611" dirty="0">
                <a:latin typeface="Times New Roman"/>
                <a:cs typeface="Times New Roman"/>
              </a:rPr>
              <a:t>Z</a:t>
            </a:r>
            <a:endParaRPr sz="3000" baseline="-23611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591593" y="2285491"/>
            <a:ext cx="2540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140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696144" y="2498852"/>
            <a:ext cx="2489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118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4718843" y="2422652"/>
            <a:ext cx="1778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75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4618037" y="3638551"/>
            <a:ext cx="930275" cy="111125"/>
            <a:chOff x="4618037" y="3638551"/>
            <a:chExt cx="930275" cy="111125"/>
          </a:xfrm>
        </p:grpSpPr>
        <p:sp>
          <p:nvSpPr>
            <p:cNvPr id="41" name="object 41"/>
            <p:cNvSpPr/>
            <p:nvPr/>
          </p:nvSpPr>
          <p:spPr>
            <a:xfrm>
              <a:off x="4624387" y="3644901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80963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80963" y="73025"/>
                  </a:lnTo>
                  <a:lnTo>
                    <a:pt x="809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624387" y="3644901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0" y="0"/>
                  </a:moveTo>
                  <a:lnTo>
                    <a:pt x="80963" y="0"/>
                  </a:lnTo>
                  <a:lnTo>
                    <a:pt x="80963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461001" y="3670301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80962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80962" y="73025"/>
                  </a:lnTo>
                  <a:lnTo>
                    <a:pt x="809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461001" y="3670301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0" y="0"/>
                  </a:moveTo>
                  <a:lnTo>
                    <a:pt x="80963" y="0"/>
                  </a:lnTo>
                  <a:lnTo>
                    <a:pt x="80963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 txBox="1"/>
          <p:nvPr/>
        </p:nvSpPr>
        <p:spPr>
          <a:xfrm>
            <a:off x="4308476" y="3552444"/>
            <a:ext cx="1809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L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121276" y="3537204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716146" y="3939540"/>
            <a:ext cx="3924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=229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48" name="object 48"/>
          <p:cNvGrpSpPr/>
          <p:nvPr/>
        </p:nvGrpSpPr>
        <p:grpSpPr>
          <a:xfrm>
            <a:off x="3733800" y="2882900"/>
            <a:ext cx="1773555" cy="792480"/>
            <a:chOff x="3733800" y="2882900"/>
            <a:chExt cx="1773555" cy="792480"/>
          </a:xfrm>
        </p:grpSpPr>
        <p:sp>
          <p:nvSpPr>
            <p:cNvPr id="49" name="object 49"/>
            <p:cNvSpPr/>
            <p:nvPr/>
          </p:nvSpPr>
          <p:spPr>
            <a:xfrm>
              <a:off x="3738562" y="2887663"/>
              <a:ext cx="927100" cy="757555"/>
            </a:xfrm>
            <a:custGeom>
              <a:avLst/>
              <a:gdLst/>
              <a:ahLst/>
              <a:cxnLst/>
              <a:rect l="l" t="t" r="r" b="b"/>
              <a:pathLst>
                <a:path w="927100" h="757554">
                  <a:moveTo>
                    <a:pt x="927100" y="757238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738562" y="2887662"/>
              <a:ext cx="1764030" cy="782955"/>
            </a:xfrm>
            <a:custGeom>
              <a:avLst/>
              <a:gdLst/>
              <a:ahLst/>
              <a:cxnLst/>
              <a:rect l="l" t="t" r="r" b="b"/>
              <a:pathLst>
                <a:path w="1764029" h="782954">
                  <a:moveTo>
                    <a:pt x="0" y="0"/>
                  </a:moveTo>
                  <a:lnTo>
                    <a:pt x="1763713" y="7826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 txBox="1"/>
          <p:nvPr/>
        </p:nvSpPr>
        <p:spPr>
          <a:xfrm>
            <a:off x="4418966" y="3777996"/>
            <a:ext cx="193357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100" i="1" baseline="3968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9259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350" i="1" spc="179" baseline="-9259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100" baseline="3968" dirty="0">
                <a:solidFill>
                  <a:srgbClr val="990000"/>
                </a:solidFill>
                <a:latin typeface="Times New Roman"/>
                <a:cs typeface="Times New Roman"/>
              </a:rPr>
              <a:t>*=229+0</a:t>
            </a:r>
            <a:r>
              <a:rPr sz="2100" spc="330" baseline="396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350" i="1" spc="187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*=236+229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9 </a:t>
            </a:r>
            <a:r>
              <a:rPr spc="-50" dirty="0"/>
              <a:t>–</a:t>
            </a:r>
          </a:p>
        </p:txBody>
      </p:sp>
      <p:sp>
        <p:nvSpPr>
          <p:cNvPr id="52" name="object 52"/>
          <p:cNvSpPr txBox="1"/>
          <p:nvPr/>
        </p:nvSpPr>
        <p:spPr>
          <a:xfrm>
            <a:off x="5547996" y="3954779"/>
            <a:ext cx="3924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=465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016471" y="3172459"/>
            <a:ext cx="1007744" cy="345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1525">
              <a:lnSpc>
                <a:spcPts val="126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118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260"/>
              </a:lnSpc>
            </a:pPr>
            <a:r>
              <a:rPr sz="1200" spc="-25" dirty="0">
                <a:latin typeface="Times New Roman"/>
                <a:cs typeface="Times New Roman"/>
              </a:rPr>
              <a:t>111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636708" y="2554268"/>
            <a:ext cx="8223250" cy="391160"/>
            <a:chOff x="636708" y="2554268"/>
            <a:chExt cx="8223250" cy="391160"/>
          </a:xfrm>
        </p:grpSpPr>
        <p:sp>
          <p:nvSpPr>
            <p:cNvPr id="8" name="object 8"/>
            <p:cNvSpPr/>
            <p:nvPr/>
          </p:nvSpPr>
          <p:spPr>
            <a:xfrm>
              <a:off x="643058" y="2560618"/>
              <a:ext cx="8210550" cy="378460"/>
            </a:xfrm>
            <a:custGeom>
              <a:avLst/>
              <a:gdLst/>
              <a:ahLst/>
              <a:cxnLst/>
              <a:rect l="l" t="t" r="r" b="b"/>
              <a:pathLst>
                <a:path w="8210550" h="378460">
                  <a:moveTo>
                    <a:pt x="8147012" y="0"/>
                  </a:moveTo>
                  <a:lnTo>
                    <a:pt x="62975" y="0"/>
                  </a:lnTo>
                  <a:lnTo>
                    <a:pt x="38462" y="4948"/>
                  </a:lnTo>
                  <a:lnTo>
                    <a:pt x="18445" y="18445"/>
                  </a:lnTo>
                  <a:lnTo>
                    <a:pt x="4948" y="38463"/>
                  </a:lnTo>
                  <a:lnTo>
                    <a:pt x="0" y="62976"/>
                  </a:lnTo>
                  <a:lnTo>
                    <a:pt x="0" y="314885"/>
                  </a:lnTo>
                  <a:lnTo>
                    <a:pt x="4948" y="339398"/>
                  </a:lnTo>
                  <a:lnTo>
                    <a:pt x="18445" y="359416"/>
                  </a:lnTo>
                  <a:lnTo>
                    <a:pt x="38462" y="372912"/>
                  </a:lnTo>
                  <a:lnTo>
                    <a:pt x="62975" y="377861"/>
                  </a:lnTo>
                  <a:lnTo>
                    <a:pt x="8147012" y="377861"/>
                  </a:lnTo>
                  <a:lnTo>
                    <a:pt x="8171525" y="372912"/>
                  </a:lnTo>
                  <a:lnTo>
                    <a:pt x="8191543" y="359416"/>
                  </a:lnTo>
                  <a:lnTo>
                    <a:pt x="8205040" y="339398"/>
                  </a:lnTo>
                  <a:lnTo>
                    <a:pt x="8209989" y="314885"/>
                  </a:lnTo>
                  <a:lnTo>
                    <a:pt x="8209989" y="62976"/>
                  </a:lnTo>
                  <a:lnTo>
                    <a:pt x="8205040" y="38463"/>
                  </a:lnTo>
                  <a:lnTo>
                    <a:pt x="8191543" y="18445"/>
                  </a:lnTo>
                  <a:lnTo>
                    <a:pt x="8171525" y="4948"/>
                  </a:lnTo>
                  <a:lnTo>
                    <a:pt x="8147012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43058" y="2560618"/>
              <a:ext cx="8210550" cy="378460"/>
            </a:xfrm>
            <a:custGeom>
              <a:avLst/>
              <a:gdLst/>
              <a:ahLst/>
              <a:cxnLst/>
              <a:rect l="l" t="t" r="r" b="b"/>
              <a:pathLst>
                <a:path w="8210550" h="378460">
                  <a:moveTo>
                    <a:pt x="0" y="62977"/>
                  </a:moveTo>
                  <a:lnTo>
                    <a:pt x="4948" y="38463"/>
                  </a:lnTo>
                  <a:lnTo>
                    <a:pt x="18445" y="18445"/>
                  </a:lnTo>
                  <a:lnTo>
                    <a:pt x="38462" y="4949"/>
                  </a:lnTo>
                  <a:lnTo>
                    <a:pt x="62975" y="0"/>
                  </a:lnTo>
                  <a:lnTo>
                    <a:pt x="8147013" y="0"/>
                  </a:lnTo>
                  <a:lnTo>
                    <a:pt x="8171526" y="4949"/>
                  </a:lnTo>
                  <a:lnTo>
                    <a:pt x="8191543" y="18445"/>
                  </a:lnTo>
                  <a:lnTo>
                    <a:pt x="8205040" y="38463"/>
                  </a:lnTo>
                  <a:lnTo>
                    <a:pt x="8209989" y="62977"/>
                  </a:lnTo>
                  <a:lnTo>
                    <a:pt x="8209989" y="314885"/>
                  </a:lnTo>
                  <a:lnTo>
                    <a:pt x="8205040" y="339398"/>
                  </a:lnTo>
                  <a:lnTo>
                    <a:pt x="8191543" y="359416"/>
                  </a:lnTo>
                  <a:lnTo>
                    <a:pt x="8171526" y="372912"/>
                  </a:lnTo>
                  <a:lnTo>
                    <a:pt x="8147013" y="377862"/>
                  </a:lnTo>
                  <a:lnTo>
                    <a:pt x="62975" y="377862"/>
                  </a:lnTo>
                  <a:lnTo>
                    <a:pt x="38462" y="372912"/>
                  </a:lnTo>
                  <a:lnTo>
                    <a:pt x="18445" y="359416"/>
                  </a:lnTo>
                  <a:lnTo>
                    <a:pt x="4948" y="339398"/>
                  </a:lnTo>
                  <a:lnTo>
                    <a:pt x="0" y="314885"/>
                  </a:lnTo>
                  <a:lnTo>
                    <a:pt x="0" y="62977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644194" y="1437132"/>
            <a:ext cx="8023859" cy="4138295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600"/>
              </a:spcBef>
            </a:pPr>
            <a:r>
              <a:rPr sz="2000" b="1" spc="-10" dirty="0">
                <a:latin typeface="Times New Roman"/>
                <a:cs typeface="Times New Roman"/>
              </a:rPr>
              <a:t>Opciones:</a:t>
            </a:r>
            <a:endParaRPr sz="2000">
              <a:latin typeface="Times New Roman"/>
              <a:cs typeface="Times New Roman"/>
            </a:endParaRPr>
          </a:p>
          <a:p>
            <a:pPr marL="310515" marR="808355" indent="-28511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310515" algn="l"/>
                <a:tab pos="311150" algn="l"/>
              </a:tabLst>
            </a:pPr>
            <a:r>
              <a:rPr sz="2000" dirty="0">
                <a:latin typeface="Times New Roman"/>
                <a:cs typeface="Times New Roman"/>
              </a:rPr>
              <a:t>Intuición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diseñador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(p.e.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similitud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heurísticas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dominios parecidos)</a:t>
            </a:r>
            <a:endParaRPr sz="2000">
              <a:latin typeface="Times New Roman"/>
              <a:cs typeface="Times New Roman"/>
            </a:endParaRPr>
          </a:p>
          <a:p>
            <a:pPr marL="310515" indent="-28511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310515" algn="l"/>
                <a:tab pos="311150" algn="l"/>
              </a:tabLst>
            </a:pPr>
            <a:r>
              <a:rPr sz="2000" dirty="0">
                <a:latin typeface="Times New Roman"/>
                <a:cs typeface="Times New Roman"/>
              </a:rPr>
              <a:t>Método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sistemático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diseño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partir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características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s</a:t>
            </a:r>
            <a:r>
              <a:rPr sz="2000" spc="-25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Arial"/>
              <a:buChar char="•"/>
            </a:pPr>
            <a:endParaRPr sz="2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  <a:buFont typeface="Arial"/>
              <a:buChar char="•"/>
            </a:pPr>
            <a:endParaRPr sz="3000">
              <a:latin typeface="Times New Roman"/>
              <a:cs typeface="Times New Roman"/>
            </a:endParaRPr>
          </a:p>
          <a:p>
            <a:pPr marL="25400">
              <a:lnSpc>
                <a:spcPct val="100000"/>
              </a:lnSpc>
            </a:pPr>
            <a:r>
              <a:rPr sz="2000" b="1" dirty="0">
                <a:latin typeface="Times New Roman"/>
                <a:cs typeface="Times New Roman"/>
              </a:rPr>
              <a:t>Problemas</a:t>
            </a:r>
            <a:r>
              <a:rPr sz="2000" b="1" spc="-6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relajados:</a:t>
            </a:r>
            <a:endParaRPr sz="2000">
              <a:latin typeface="Times New Roman"/>
              <a:cs typeface="Times New Roman"/>
            </a:endParaRPr>
          </a:p>
          <a:p>
            <a:pPr marL="367665" indent="-342265">
              <a:lnSpc>
                <a:spcPct val="100000"/>
              </a:lnSpc>
              <a:spcBef>
                <a:spcPts val="505"/>
              </a:spcBef>
              <a:buChar char="•"/>
              <a:tabLst>
                <a:tab pos="367665" algn="l"/>
                <a:tab pos="368300" algn="l"/>
              </a:tabLst>
            </a:pPr>
            <a:r>
              <a:rPr sz="2000" dirty="0">
                <a:latin typeface="Times New Roman"/>
                <a:cs typeface="Times New Roman"/>
              </a:rPr>
              <a:t>Problema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relajado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P'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respecto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problema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original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767715" lvl="1" indent="-285115">
              <a:lnSpc>
                <a:spcPct val="100000"/>
              </a:lnSpc>
              <a:spcBef>
                <a:spcPts val="489"/>
              </a:spcBef>
              <a:buChar char="–"/>
              <a:tabLst>
                <a:tab pos="767715" algn="l"/>
                <a:tab pos="768350" algn="l"/>
              </a:tabLst>
            </a:pPr>
            <a:r>
              <a:rPr sz="1800" dirty="0">
                <a:latin typeface="Times New Roman"/>
                <a:cs typeface="Times New Roman"/>
              </a:rPr>
              <a:t>Igual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P'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inicial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baseline="-13888" dirty="0">
                <a:latin typeface="Times New Roman"/>
                <a:cs typeface="Times New Roman"/>
              </a:rPr>
              <a:t>0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20" dirty="0">
                <a:latin typeface="Times New Roman"/>
                <a:cs typeface="Times New Roman"/>
              </a:rPr>
              <a:t>meta</a:t>
            </a:r>
            <a:endParaRPr sz="1800">
              <a:latin typeface="Times New Roman"/>
              <a:cs typeface="Times New Roman"/>
            </a:endParaRPr>
          </a:p>
          <a:p>
            <a:pPr marL="767715" marR="861060" lvl="1" indent="-285750">
              <a:lnSpc>
                <a:spcPct val="101099"/>
              </a:lnSpc>
              <a:spcBef>
                <a:spcPts val="335"/>
              </a:spcBef>
              <a:buChar char="–"/>
              <a:tabLst>
                <a:tab pos="767715" algn="l"/>
                <a:tab pos="76835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P'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realizar 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mismas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y</a:t>
            </a:r>
            <a:r>
              <a:rPr sz="18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8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algunas</a:t>
            </a:r>
            <a:r>
              <a:rPr sz="1800" u="sng" spc="-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80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más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(e.d.,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expandir</a:t>
            </a:r>
            <a:r>
              <a:rPr sz="1800" i="1" baseline="-13888" dirty="0">
                <a:latin typeface="Times New Roman"/>
                <a:cs typeface="Times New Roman"/>
              </a:rPr>
              <a:t>P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Cambria Math"/>
                <a:cs typeface="Cambria Math"/>
              </a:rPr>
              <a:t>⊆</a:t>
            </a:r>
            <a:r>
              <a:rPr sz="1800" spc="50" dirty="0">
                <a:latin typeface="Cambria Math"/>
                <a:cs typeface="Cambria Math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expandir</a:t>
            </a:r>
            <a:r>
              <a:rPr sz="1800" i="1" baseline="-13888" dirty="0">
                <a:latin typeface="Times New Roman"/>
                <a:cs typeface="Times New Roman"/>
              </a:rPr>
              <a:t>P’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767715" lvl="1" indent="-285115">
              <a:lnSpc>
                <a:spcPct val="100000"/>
              </a:lnSpc>
              <a:spcBef>
                <a:spcPts val="455"/>
              </a:spcBef>
              <a:buChar char="–"/>
              <a:tabLst>
                <a:tab pos="767715" algn="l"/>
                <a:tab pos="768350" algn="l"/>
              </a:tabLst>
            </a:pP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compartidas,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c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mismo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</a:t>
            </a:r>
            <a:r>
              <a:rPr sz="1800" i="1" spc="-25" dirty="0">
                <a:latin typeface="Times New Roman"/>
                <a:cs typeface="Times New Roman"/>
              </a:rPr>
              <a:t>P'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10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15340">
              <a:lnSpc>
                <a:spcPct val="100000"/>
              </a:lnSpc>
              <a:spcBef>
                <a:spcPts val="100"/>
              </a:spcBef>
            </a:pPr>
            <a:r>
              <a:rPr dirty="0"/>
              <a:t>Encontrar</a:t>
            </a:r>
            <a:r>
              <a:rPr spc="-45" dirty="0"/>
              <a:t> </a:t>
            </a:r>
            <a:r>
              <a:rPr dirty="0"/>
              <a:t>Funciones</a:t>
            </a:r>
            <a:r>
              <a:rPr spc="-30" dirty="0"/>
              <a:t> </a:t>
            </a:r>
            <a:r>
              <a:rPr dirty="0"/>
              <a:t>Heurísticas:</a:t>
            </a:r>
            <a:r>
              <a:rPr spc="-30" dirty="0"/>
              <a:t> </a:t>
            </a:r>
            <a:r>
              <a:rPr spc="-10" dirty="0"/>
              <a:t>Diseño</a:t>
            </a: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586749" y="3758917"/>
            <a:ext cx="7631430" cy="2341245"/>
          </a:xfrm>
          <a:prstGeom prst="rect">
            <a:avLst/>
          </a:prstGeom>
        </p:spPr>
        <p:txBody>
          <a:bodyPr vert="horz" wrap="square" lIns="0" tIns="7112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560"/>
              </a:spcBef>
            </a:pPr>
            <a:r>
              <a:rPr sz="2000" b="1" spc="-10" dirty="0">
                <a:latin typeface="Times New Roman"/>
                <a:cs typeface="Times New Roman"/>
              </a:rPr>
              <a:t>Idea:</a:t>
            </a:r>
            <a:endParaRPr sz="2000">
              <a:latin typeface="Times New Roman"/>
              <a:cs typeface="Times New Roman"/>
            </a:endParaRPr>
          </a:p>
          <a:p>
            <a:pPr marL="405765" indent="-342265">
              <a:lnSpc>
                <a:spcPct val="100000"/>
              </a:lnSpc>
              <a:spcBef>
                <a:spcPts val="415"/>
              </a:spcBef>
              <a:buChar char="•"/>
              <a:tabLst>
                <a:tab pos="405765" algn="l"/>
                <a:tab pos="406400" algn="l"/>
              </a:tabLst>
            </a:pP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construcción,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baseline="-13888" dirty="0">
                <a:latin typeface="Times New Roman"/>
                <a:cs typeface="Times New Roman"/>
              </a:rPr>
              <a:t>P’</a:t>
            </a:r>
            <a:r>
              <a:rPr sz="1800" i="1" spc="-202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≤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baseline="-13888" dirty="0">
                <a:latin typeface="Times New Roman"/>
                <a:cs typeface="Times New Roman"/>
              </a:rPr>
              <a:t>P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 </a:t>
            </a:r>
            <a:r>
              <a:rPr sz="1800" i="1" spc="-25" dirty="0">
                <a:latin typeface="Times New Roman"/>
                <a:cs typeface="Times New Roman"/>
              </a:rPr>
              <a:t>s</a:t>
            </a:r>
            <a:r>
              <a:rPr sz="1800" spc="-25" dirty="0">
                <a:latin typeface="Cambria Math"/>
                <a:cs typeface="Cambria Math"/>
              </a:rPr>
              <a:t>∈</a:t>
            </a:r>
            <a:r>
              <a:rPr sz="1800" i="1" spc="-25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  <a:p>
            <a:pPr marL="405765" marR="789940" indent="-342900">
              <a:lnSpc>
                <a:spcPts val="2110"/>
              </a:lnSpc>
              <a:spcBef>
                <a:spcPts val="640"/>
              </a:spcBef>
              <a:buChar char="•"/>
              <a:tabLst>
                <a:tab pos="405765" algn="l"/>
                <a:tab pos="406400" algn="l"/>
              </a:tabLst>
            </a:pP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tanto,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baseline="-13888" dirty="0">
                <a:latin typeface="Times New Roman"/>
                <a:cs typeface="Times New Roman"/>
              </a:rPr>
              <a:t>P’</a:t>
            </a:r>
            <a:r>
              <a:rPr sz="1800" i="1" spc="45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computar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fácilmente,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constituye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función </a:t>
            </a:r>
            <a:r>
              <a:rPr sz="1800" dirty="0">
                <a:latin typeface="Times New Roman"/>
                <a:cs typeface="Times New Roman"/>
              </a:rPr>
              <a:t>heurística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optimista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baseline="-13888" dirty="0">
                <a:latin typeface="Times New Roman"/>
                <a:cs typeface="Times New Roman"/>
              </a:rPr>
              <a:t>P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i="1" spc="202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efectiva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P</a:t>
            </a:r>
            <a:endParaRPr sz="180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  <a:spcBef>
                <a:spcPts val="775"/>
              </a:spcBef>
            </a:pPr>
            <a:r>
              <a:rPr sz="2000" b="1" dirty="0">
                <a:latin typeface="Times New Roman"/>
                <a:cs typeface="Times New Roman"/>
              </a:rPr>
              <a:t>¿Cómo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encontrar</a:t>
            </a:r>
            <a:r>
              <a:rPr sz="2000" b="1" spc="-7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problemas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relajados</a:t>
            </a:r>
            <a:r>
              <a:rPr sz="2000" b="1" spc="-35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P'</a:t>
            </a:r>
            <a:r>
              <a:rPr sz="2000" b="1" i="1" spc="-35" dirty="0">
                <a:latin typeface="Times New Roman"/>
                <a:cs typeface="Times New Roman"/>
              </a:rPr>
              <a:t> </a:t>
            </a:r>
            <a:r>
              <a:rPr sz="2000" b="1" spc="-25" dirty="0">
                <a:latin typeface="Times New Roman"/>
                <a:cs typeface="Times New Roman"/>
              </a:rPr>
              <a:t>?:</a:t>
            </a:r>
            <a:endParaRPr sz="2000">
              <a:latin typeface="Times New Roman"/>
              <a:cs typeface="Times New Roman"/>
            </a:endParaRPr>
          </a:p>
          <a:p>
            <a:pPr marL="425450" marR="17780" indent="-342900">
              <a:lnSpc>
                <a:spcPts val="2110"/>
              </a:lnSpc>
              <a:spcBef>
                <a:spcPts val="600"/>
              </a:spcBef>
              <a:buChar char="•"/>
              <a:tabLst>
                <a:tab pos="425450" algn="l"/>
                <a:tab pos="426084" algn="l"/>
              </a:tabLst>
            </a:pPr>
            <a:r>
              <a:rPr sz="1800" dirty="0">
                <a:latin typeface="Times New Roman"/>
                <a:cs typeface="Times New Roman"/>
              </a:rPr>
              <a:t>Relajar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precondiciones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poder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aplicar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el </a:t>
            </a:r>
            <a:r>
              <a:rPr sz="1800" dirty="0">
                <a:latin typeface="Times New Roman"/>
                <a:cs typeface="Times New Roman"/>
              </a:rPr>
              <a:t>problema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original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P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313305">
              <a:lnSpc>
                <a:spcPct val="100000"/>
              </a:lnSpc>
              <a:spcBef>
                <a:spcPts val="100"/>
              </a:spcBef>
            </a:pPr>
            <a:r>
              <a:rPr dirty="0"/>
              <a:t>Problemas</a:t>
            </a:r>
            <a:r>
              <a:rPr spc="-30" dirty="0"/>
              <a:t> </a:t>
            </a:r>
            <a:r>
              <a:rPr spc="-10" dirty="0"/>
              <a:t>relajados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56893" y="995171"/>
            <a:ext cx="68643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latin typeface="Times New Roman"/>
                <a:cs typeface="Times New Roman"/>
              </a:rPr>
              <a:t>Ejemplo: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regular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2D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–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meta: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x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i="1" dirty="0">
                <a:latin typeface="Times New Roman"/>
                <a:cs typeface="Times New Roman"/>
              </a:rPr>
              <a:t>y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–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coste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acción: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1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01327" y="1325841"/>
            <a:ext cx="2520000" cy="25200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756918" y="1410715"/>
            <a:ext cx="21209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i="1" dirty="0">
                <a:latin typeface="Times New Roman"/>
                <a:cs typeface="Times New Roman"/>
              </a:rPr>
              <a:t>P</a:t>
            </a:r>
            <a:endParaRPr sz="2400">
              <a:latin typeface="Times New Roman"/>
              <a:cs typeface="Times New Roman"/>
            </a:endParaRPr>
          </a:p>
        </p:txBody>
      </p:sp>
      <p:pic>
        <p:nvPicPr>
          <p:cNvPr id="12" name="object 12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6217205" y="1283291"/>
            <a:ext cx="2520000" cy="2520000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6536372" y="1377188"/>
            <a:ext cx="29591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i="1" spc="-25" dirty="0">
                <a:latin typeface="Times New Roman"/>
                <a:cs typeface="Times New Roman"/>
              </a:rPr>
              <a:t>P'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11 </a:t>
            </a:r>
            <a:r>
              <a:rPr spc="-50" dirty="0"/>
              <a:t>–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2866922" y="1662684"/>
            <a:ext cx="3447415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5565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solidFill>
                  <a:srgbClr val="FF0000"/>
                </a:solidFill>
                <a:latin typeface="Times New Roman"/>
                <a:cs typeface="Times New Roman"/>
              </a:rPr>
              <a:t>h</a:t>
            </a:r>
            <a:r>
              <a:rPr sz="1950" i="1" baseline="-17094" dirty="0">
                <a:solidFill>
                  <a:srgbClr val="FF0000"/>
                </a:solidFill>
                <a:latin typeface="Times New Roman"/>
                <a:cs typeface="Times New Roman"/>
              </a:rPr>
              <a:t>P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((</a:t>
            </a:r>
            <a:r>
              <a:rPr sz="2000" i="1" dirty="0">
                <a:solidFill>
                  <a:srgbClr val="FF0000"/>
                </a:solidFill>
                <a:latin typeface="Times New Roman"/>
                <a:cs typeface="Times New Roman"/>
              </a:rPr>
              <a:t>u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,</a:t>
            </a:r>
            <a:r>
              <a:rPr sz="2000" i="1" dirty="0">
                <a:solidFill>
                  <a:srgbClr val="FF0000"/>
                </a:solidFill>
                <a:latin typeface="Times New Roman"/>
                <a:cs typeface="Times New Roman"/>
              </a:rPr>
              <a:t>v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))</a:t>
            </a:r>
            <a:r>
              <a:rPr sz="20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=</a:t>
            </a:r>
            <a:r>
              <a:rPr sz="20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|</a:t>
            </a:r>
            <a:r>
              <a:rPr sz="20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i="1" dirty="0">
                <a:solidFill>
                  <a:srgbClr val="FF0000"/>
                </a:solidFill>
                <a:latin typeface="Times New Roman"/>
                <a:cs typeface="Times New Roman"/>
              </a:rPr>
              <a:t>u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– </a:t>
            </a:r>
            <a:r>
              <a:rPr sz="2000" i="1" dirty="0">
                <a:solidFill>
                  <a:srgbClr val="FF0000"/>
                </a:solidFill>
                <a:latin typeface="Times New Roman"/>
                <a:cs typeface="Times New Roman"/>
              </a:rPr>
              <a:t>x</a:t>
            </a:r>
            <a:r>
              <a:rPr sz="20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|</a:t>
            </a:r>
            <a:r>
              <a:rPr sz="20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+</a:t>
            </a:r>
            <a:r>
              <a:rPr sz="20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|</a:t>
            </a:r>
            <a:r>
              <a:rPr sz="20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i="1" dirty="0">
                <a:solidFill>
                  <a:srgbClr val="FF0000"/>
                </a:solidFill>
                <a:latin typeface="Times New Roman"/>
                <a:cs typeface="Times New Roman"/>
              </a:rPr>
              <a:t>v</a:t>
            </a:r>
            <a:r>
              <a:rPr sz="2000" i="1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– </a:t>
            </a:r>
            <a:r>
              <a:rPr sz="2000" i="1" dirty="0">
                <a:solidFill>
                  <a:srgbClr val="FF0000"/>
                </a:solidFill>
                <a:latin typeface="Times New Roman"/>
                <a:cs typeface="Times New Roman"/>
              </a:rPr>
              <a:t>y</a:t>
            </a:r>
            <a:r>
              <a:rPr sz="2000" i="1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spc="-50" dirty="0">
                <a:solidFill>
                  <a:srgbClr val="FF0000"/>
                </a:solidFill>
                <a:latin typeface="Times New Roman"/>
                <a:cs typeface="Times New Roman"/>
              </a:rPr>
              <a:t>|</a:t>
            </a:r>
            <a:endParaRPr sz="20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920"/>
              </a:spcBef>
            </a:pPr>
            <a:r>
              <a:rPr sz="2000" i="1" dirty="0">
                <a:solidFill>
                  <a:srgbClr val="FF0000"/>
                </a:solidFill>
                <a:latin typeface="Times New Roman"/>
                <a:cs typeface="Times New Roman"/>
              </a:rPr>
              <a:t>h</a:t>
            </a:r>
            <a:r>
              <a:rPr sz="1950" i="1" baseline="-17094" dirty="0">
                <a:solidFill>
                  <a:srgbClr val="FF0000"/>
                </a:solidFill>
                <a:latin typeface="Times New Roman"/>
                <a:cs typeface="Times New Roman"/>
              </a:rPr>
              <a:t>P’</a:t>
            </a:r>
            <a:r>
              <a:rPr sz="1950" i="1" spc="-195" baseline="-17094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((</a:t>
            </a:r>
            <a:r>
              <a:rPr sz="2000" i="1" dirty="0">
                <a:solidFill>
                  <a:srgbClr val="FF0000"/>
                </a:solidFill>
                <a:latin typeface="Times New Roman"/>
                <a:cs typeface="Times New Roman"/>
              </a:rPr>
              <a:t>u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,</a:t>
            </a:r>
            <a:r>
              <a:rPr sz="2000" i="1" dirty="0">
                <a:solidFill>
                  <a:srgbClr val="FF0000"/>
                </a:solidFill>
                <a:latin typeface="Times New Roman"/>
                <a:cs typeface="Times New Roman"/>
              </a:rPr>
              <a:t>v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))</a:t>
            </a:r>
            <a:r>
              <a:rPr sz="20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=</a:t>
            </a:r>
            <a:r>
              <a:rPr sz="20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i="1" dirty="0">
                <a:solidFill>
                  <a:srgbClr val="FF0000"/>
                </a:solidFill>
                <a:latin typeface="Times New Roman"/>
                <a:cs typeface="Times New Roman"/>
              </a:rPr>
              <a:t>max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(|</a:t>
            </a:r>
            <a:r>
              <a:rPr sz="20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i="1" dirty="0">
                <a:solidFill>
                  <a:srgbClr val="FF0000"/>
                </a:solidFill>
                <a:latin typeface="Times New Roman"/>
                <a:cs typeface="Times New Roman"/>
              </a:rPr>
              <a:t>u</a:t>
            </a:r>
            <a:r>
              <a:rPr sz="2000" i="1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– </a:t>
            </a:r>
            <a:r>
              <a:rPr sz="2000" i="1" dirty="0">
                <a:solidFill>
                  <a:srgbClr val="FF0000"/>
                </a:solidFill>
                <a:latin typeface="Times New Roman"/>
                <a:cs typeface="Times New Roman"/>
              </a:rPr>
              <a:t>x</a:t>
            </a:r>
            <a:r>
              <a:rPr sz="2000" i="1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|,</a:t>
            </a:r>
            <a:r>
              <a:rPr sz="20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|</a:t>
            </a:r>
            <a:r>
              <a:rPr sz="20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i="1" dirty="0">
                <a:solidFill>
                  <a:srgbClr val="FF0000"/>
                </a:solidFill>
                <a:latin typeface="Times New Roman"/>
                <a:cs typeface="Times New Roman"/>
              </a:rPr>
              <a:t>v</a:t>
            </a:r>
            <a:r>
              <a:rPr sz="2000" i="1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– </a:t>
            </a:r>
            <a:r>
              <a:rPr sz="2000" i="1" dirty="0">
                <a:solidFill>
                  <a:srgbClr val="FF0000"/>
                </a:solidFill>
                <a:latin typeface="Times New Roman"/>
                <a:cs typeface="Times New Roman"/>
              </a:rPr>
              <a:t>y</a:t>
            </a:r>
            <a:r>
              <a:rPr sz="2000" i="1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spc="-25" dirty="0">
                <a:solidFill>
                  <a:srgbClr val="FF0000"/>
                </a:solidFill>
                <a:latin typeface="Times New Roman"/>
                <a:cs typeface="Times New Roman"/>
              </a:rPr>
              <a:t>|)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848927" y="2802635"/>
            <a:ext cx="345059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solidFill>
                  <a:srgbClr val="3333CC"/>
                </a:solidFill>
                <a:latin typeface="Times New Roman"/>
                <a:cs typeface="Times New Roman"/>
              </a:rPr>
              <a:t>h</a:t>
            </a:r>
            <a:r>
              <a:rPr sz="1950" i="1" baseline="-17094" dirty="0">
                <a:solidFill>
                  <a:srgbClr val="3333CC"/>
                </a:solidFill>
                <a:latin typeface="Times New Roman"/>
                <a:cs typeface="Times New Roman"/>
              </a:rPr>
              <a:t>P</a:t>
            </a:r>
            <a:r>
              <a:rPr sz="1950" baseline="25641" dirty="0">
                <a:solidFill>
                  <a:srgbClr val="3333CC"/>
                </a:solidFill>
                <a:latin typeface="Times New Roman"/>
                <a:cs typeface="Times New Roman"/>
              </a:rPr>
              <a:t>*</a:t>
            </a:r>
            <a:r>
              <a:rPr sz="2000" dirty="0">
                <a:solidFill>
                  <a:srgbClr val="3333CC"/>
                </a:solidFill>
                <a:latin typeface="Times New Roman"/>
                <a:cs typeface="Times New Roman"/>
              </a:rPr>
              <a:t>((</a:t>
            </a:r>
            <a:r>
              <a:rPr sz="2000" i="1" dirty="0">
                <a:solidFill>
                  <a:srgbClr val="3333CC"/>
                </a:solidFill>
                <a:latin typeface="Times New Roman"/>
                <a:cs typeface="Times New Roman"/>
              </a:rPr>
              <a:t>u</a:t>
            </a:r>
            <a:r>
              <a:rPr sz="20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2000" i="1" dirty="0">
                <a:solidFill>
                  <a:srgbClr val="3333CC"/>
                </a:solidFill>
                <a:latin typeface="Times New Roman"/>
                <a:cs typeface="Times New Roman"/>
              </a:rPr>
              <a:t>v</a:t>
            </a:r>
            <a:r>
              <a:rPr sz="2000" dirty="0">
                <a:solidFill>
                  <a:srgbClr val="3333CC"/>
                </a:solidFill>
                <a:latin typeface="Times New Roman"/>
                <a:cs typeface="Times New Roman"/>
              </a:rPr>
              <a:t>))</a:t>
            </a:r>
            <a:r>
              <a:rPr sz="2000" spc="-2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20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000" i="1" dirty="0">
                <a:solidFill>
                  <a:srgbClr val="3333CC"/>
                </a:solidFill>
                <a:latin typeface="Times New Roman"/>
                <a:cs typeface="Times New Roman"/>
              </a:rPr>
              <a:t>max</a:t>
            </a:r>
            <a:r>
              <a:rPr sz="2000" dirty="0">
                <a:solidFill>
                  <a:srgbClr val="3333CC"/>
                </a:solidFill>
                <a:latin typeface="Times New Roman"/>
                <a:cs typeface="Times New Roman"/>
              </a:rPr>
              <a:t>(|</a:t>
            </a:r>
            <a:r>
              <a:rPr sz="20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000" i="1" dirty="0">
                <a:solidFill>
                  <a:srgbClr val="3333CC"/>
                </a:solidFill>
                <a:latin typeface="Times New Roman"/>
                <a:cs typeface="Times New Roman"/>
              </a:rPr>
              <a:t>u </a:t>
            </a:r>
            <a:r>
              <a:rPr sz="2000" dirty="0">
                <a:solidFill>
                  <a:srgbClr val="3333CC"/>
                </a:solidFill>
                <a:latin typeface="Times New Roman"/>
                <a:cs typeface="Times New Roman"/>
              </a:rPr>
              <a:t>– </a:t>
            </a:r>
            <a:r>
              <a:rPr sz="2000" i="1" dirty="0">
                <a:solidFill>
                  <a:srgbClr val="3333CC"/>
                </a:solidFill>
                <a:latin typeface="Times New Roman"/>
                <a:cs typeface="Times New Roman"/>
              </a:rPr>
              <a:t>x</a:t>
            </a:r>
            <a:r>
              <a:rPr sz="20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3333CC"/>
                </a:solidFill>
                <a:latin typeface="Times New Roman"/>
                <a:cs typeface="Times New Roman"/>
              </a:rPr>
              <a:t>|,</a:t>
            </a:r>
            <a:r>
              <a:rPr sz="20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3333CC"/>
                </a:solidFill>
                <a:latin typeface="Times New Roman"/>
                <a:cs typeface="Times New Roman"/>
              </a:rPr>
              <a:t>| </a:t>
            </a:r>
            <a:r>
              <a:rPr sz="2000" i="1" dirty="0">
                <a:solidFill>
                  <a:srgbClr val="3333CC"/>
                </a:solidFill>
                <a:latin typeface="Times New Roman"/>
                <a:cs typeface="Times New Roman"/>
              </a:rPr>
              <a:t>v</a:t>
            </a:r>
            <a:r>
              <a:rPr sz="20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3333CC"/>
                </a:solidFill>
                <a:latin typeface="Times New Roman"/>
                <a:cs typeface="Times New Roman"/>
              </a:rPr>
              <a:t>– </a:t>
            </a:r>
            <a:r>
              <a:rPr sz="2000" i="1" dirty="0">
                <a:solidFill>
                  <a:srgbClr val="3333CC"/>
                </a:solidFill>
                <a:latin typeface="Times New Roman"/>
                <a:cs typeface="Times New Roman"/>
              </a:rPr>
              <a:t>y</a:t>
            </a:r>
            <a:r>
              <a:rPr sz="20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000" spc="-25" dirty="0">
                <a:solidFill>
                  <a:srgbClr val="3333CC"/>
                </a:solidFill>
                <a:latin typeface="Times New Roman"/>
                <a:cs typeface="Times New Roman"/>
              </a:rPr>
              <a:t>|)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576705">
              <a:lnSpc>
                <a:spcPct val="100000"/>
              </a:lnSpc>
              <a:spcBef>
                <a:spcPts val="100"/>
              </a:spcBef>
            </a:pPr>
            <a:r>
              <a:rPr dirty="0"/>
              <a:t>Diseñar</a:t>
            </a:r>
            <a:r>
              <a:rPr spc="-35" dirty="0"/>
              <a:t> </a:t>
            </a:r>
            <a:r>
              <a:rPr dirty="0"/>
              <a:t>Funciones</a:t>
            </a:r>
            <a:r>
              <a:rPr spc="-20" dirty="0"/>
              <a:t> </a:t>
            </a:r>
            <a:r>
              <a:rPr spc="-10" dirty="0"/>
              <a:t>Heurísticas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23252" y="1608328"/>
            <a:ext cx="3573145" cy="1570355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209550" indent="-196850">
              <a:lnSpc>
                <a:spcPct val="100000"/>
              </a:lnSpc>
              <a:spcBef>
                <a:spcPts val="600"/>
              </a:spcBef>
              <a:buFont typeface="Times New Roman"/>
              <a:buChar char="•"/>
              <a:tabLst>
                <a:tab pos="209550" algn="l"/>
              </a:tabLst>
            </a:pPr>
            <a:r>
              <a:rPr sz="2000" b="1" spc="-10" dirty="0">
                <a:latin typeface="Times New Roman"/>
                <a:cs typeface="Times New Roman"/>
              </a:rPr>
              <a:t>Estados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491490">
              <a:lnSpc>
                <a:spcPct val="100000"/>
              </a:lnSpc>
              <a:spcBef>
                <a:spcPts val="400"/>
              </a:spcBef>
              <a:tabLst>
                <a:tab pos="777240" algn="l"/>
              </a:tabLst>
            </a:pPr>
            <a:r>
              <a:rPr sz="1600" spc="-50" dirty="0">
                <a:latin typeface="Times New Roman"/>
                <a:cs typeface="Times New Roman"/>
              </a:rPr>
              <a:t>–</a:t>
            </a:r>
            <a:r>
              <a:rPr sz="1600" dirty="0">
                <a:latin typeface="Times New Roman"/>
                <a:cs typeface="Times New Roman"/>
              </a:rPr>
              <a:t>	posición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cada una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 las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piezas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225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buFont typeface="Times New Roman"/>
              <a:buChar char="•"/>
              <a:tabLst>
                <a:tab pos="206375" algn="l"/>
              </a:tabLst>
            </a:pPr>
            <a:r>
              <a:rPr sz="2000" b="1" spc="-10" dirty="0">
                <a:latin typeface="Times New Roman"/>
                <a:cs typeface="Times New Roman"/>
              </a:rPr>
              <a:t>Operadores: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5868987" y="1854200"/>
            <a:ext cx="1619250" cy="1619250"/>
            <a:chOff x="5868987" y="1854200"/>
            <a:chExt cx="1619250" cy="1619250"/>
          </a:xfrm>
        </p:grpSpPr>
        <p:sp>
          <p:nvSpPr>
            <p:cNvPr id="10" name="object 10"/>
            <p:cNvSpPr/>
            <p:nvPr/>
          </p:nvSpPr>
          <p:spPr>
            <a:xfrm>
              <a:off x="5868987" y="1854200"/>
              <a:ext cx="1619250" cy="1619250"/>
            </a:xfrm>
            <a:custGeom>
              <a:avLst/>
              <a:gdLst/>
              <a:ahLst/>
              <a:cxnLst/>
              <a:rect l="l" t="t" r="r" b="b"/>
              <a:pathLst>
                <a:path w="1619250" h="1619250">
                  <a:moveTo>
                    <a:pt x="1619250" y="0"/>
                  </a:moveTo>
                  <a:lnTo>
                    <a:pt x="0" y="0"/>
                  </a:lnTo>
                  <a:lnTo>
                    <a:pt x="0" y="1619250"/>
                  </a:lnTo>
                  <a:lnTo>
                    <a:pt x="1619250" y="1619250"/>
                  </a:lnTo>
                  <a:lnTo>
                    <a:pt x="16192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959476" y="194468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80">
                  <a:moveTo>
                    <a:pt x="360362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2" y="360362"/>
                  </a:lnTo>
                  <a:lnTo>
                    <a:pt x="3603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959476" y="194468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80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513512" y="24844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80">
                  <a:moveTo>
                    <a:pt x="360362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2" y="360362"/>
                  </a:lnTo>
                  <a:lnTo>
                    <a:pt x="3603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513512" y="24844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80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038975" y="194468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80">
                  <a:moveTo>
                    <a:pt x="360363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3" y="360362"/>
                  </a:lnTo>
                  <a:lnTo>
                    <a:pt x="3603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038975" y="194468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80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959476" y="24844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80">
                  <a:moveTo>
                    <a:pt x="360362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2" y="360362"/>
                  </a:lnTo>
                  <a:lnTo>
                    <a:pt x="3603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959476" y="24844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80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959476" y="302418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360362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2" y="360362"/>
                  </a:lnTo>
                  <a:lnTo>
                    <a:pt x="3603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959476" y="302418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038975" y="24844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80">
                  <a:moveTo>
                    <a:pt x="360363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3" y="360362"/>
                  </a:lnTo>
                  <a:lnTo>
                    <a:pt x="3603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038975" y="24844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80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513512" y="194468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80">
                  <a:moveTo>
                    <a:pt x="360362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2" y="360362"/>
                  </a:lnTo>
                  <a:lnTo>
                    <a:pt x="3603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513512" y="194468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80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038975" y="302418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360363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3" y="360362"/>
                  </a:lnTo>
                  <a:lnTo>
                    <a:pt x="3603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7038975" y="302418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27" name="object 27"/>
          <p:cNvGraphicFramePr>
            <a:graphicFrameLocks noGrp="1"/>
          </p:cNvGraphicFramePr>
          <p:nvPr/>
        </p:nvGraphicFramePr>
        <p:xfrm>
          <a:off x="5862637" y="1847850"/>
          <a:ext cx="1631950" cy="16192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39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9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9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39750"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95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6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9865" algn="r">
                        <a:lnSpc>
                          <a:spcPct val="100000"/>
                        </a:lnSpc>
                        <a:spcBef>
                          <a:spcPts val="95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6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95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6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9750"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95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6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9865" algn="r">
                        <a:lnSpc>
                          <a:spcPct val="100000"/>
                        </a:lnSpc>
                        <a:spcBef>
                          <a:spcPts val="95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6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95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6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9750"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944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01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944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01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8" name="object 28"/>
          <p:cNvSpPr txBox="1"/>
          <p:nvPr/>
        </p:nvSpPr>
        <p:spPr>
          <a:xfrm>
            <a:off x="5981701" y="1398523"/>
            <a:ext cx="13531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latin typeface="Times New Roman"/>
                <a:cs typeface="Times New Roman"/>
              </a:rPr>
              <a:t>Estado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b="1" spc="-10" dirty="0">
                <a:latin typeface="Times New Roman"/>
                <a:cs typeface="Times New Roman"/>
              </a:rPr>
              <a:t>inicial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5883275" y="4186237"/>
            <a:ext cx="1619250" cy="1619250"/>
            <a:chOff x="5883275" y="4186237"/>
            <a:chExt cx="1619250" cy="1619250"/>
          </a:xfrm>
        </p:grpSpPr>
        <p:sp>
          <p:nvSpPr>
            <p:cNvPr id="30" name="object 30"/>
            <p:cNvSpPr/>
            <p:nvPr/>
          </p:nvSpPr>
          <p:spPr>
            <a:xfrm>
              <a:off x="5883275" y="4186237"/>
              <a:ext cx="1619250" cy="1619250"/>
            </a:xfrm>
            <a:custGeom>
              <a:avLst/>
              <a:gdLst/>
              <a:ahLst/>
              <a:cxnLst/>
              <a:rect l="l" t="t" r="r" b="b"/>
              <a:pathLst>
                <a:path w="1619250" h="1619250">
                  <a:moveTo>
                    <a:pt x="1619250" y="0"/>
                  </a:moveTo>
                  <a:lnTo>
                    <a:pt x="0" y="0"/>
                  </a:lnTo>
                  <a:lnTo>
                    <a:pt x="0" y="1619250"/>
                  </a:lnTo>
                  <a:lnTo>
                    <a:pt x="1619250" y="1619250"/>
                  </a:lnTo>
                  <a:lnTo>
                    <a:pt x="16192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73762" y="42767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360363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3" y="360362"/>
                  </a:lnTo>
                  <a:lnTo>
                    <a:pt x="3603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973762" y="42767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513512" y="42767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360362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2" y="360362"/>
                  </a:lnTo>
                  <a:lnTo>
                    <a:pt x="3603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513512" y="42767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7053262" y="42767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360363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3" y="360362"/>
                  </a:lnTo>
                  <a:lnTo>
                    <a:pt x="3603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7053262" y="42767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038975" y="481647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360362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2" y="360362"/>
                  </a:lnTo>
                  <a:lnTo>
                    <a:pt x="3603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38975" y="481647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058025" y="53562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360362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2" y="360362"/>
                  </a:lnTo>
                  <a:lnTo>
                    <a:pt x="3603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058025" y="53562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499225" y="53562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360362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2" y="360362"/>
                  </a:lnTo>
                  <a:lnTo>
                    <a:pt x="3603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499225" y="53562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73762" y="53562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360363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3" y="360362"/>
                  </a:lnTo>
                  <a:lnTo>
                    <a:pt x="3603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973762" y="53562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973762" y="481647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360363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3" y="360362"/>
                  </a:lnTo>
                  <a:lnTo>
                    <a:pt x="3603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73762" y="481647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47" name="object 47"/>
          <p:cNvGraphicFramePr>
            <a:graphicFrameLocks noGrp="1"/>
          </p:cNvGraphicFramePr>
          <p:nvPr/>
        </p:nvGraphicFramePr>
        <p:xfrm>
          <a:off x="5876925" y="4179887"/>
          <a:ext cx="1631950" cy="16192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39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9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9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39750"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95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6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95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6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3360">
                        <a:lnSpc>
                          <a:spcPct val="100000"/>
                        </a:lnSpc>
                        <a:spcBef>
                          <a:spcPts val="95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6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9750"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944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01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  <a:spcBef>
                          <a:spcPts val="944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01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9750"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944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01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050" algn="ctr">
                        <a:lnSpc>
                          <a:spcPct val="100000"/>
                        </a:lnSpc>
                        <a:spcBef>
                          <a:spcPts val="944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01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7804">
                        <a:lnSpc>
                          <a:spcPct val="100000"/>
                        </a:lnSpc>
                        <a:spcBef>
                          <a:spcPts val="944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01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8" name="object 48"/>
          <p:cNvSpPr txBox="1"/>
          <p:nvPr/>
        </p:nvSpPr>
        <p:spPr>
          <a:xfrm>
            <a:off x="6100762" y="3748532"/>
            <a:ext cx="12388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latin typeface="Times New Roman"/>
                <a:cs typeface="Times New Roman"/>
              </a:rPr>
              <a:t>Estado</a:t>
            </a:r>
            <a:r>
              <a:rPr sz="1800" b="1" spc="-25" dirty="0">
                <a:latin typeface="Times New Roman"/>
                <a:cs typeface="Times New Roman"/>
              </a:rPr>
              <a:t> </a:t>
            </a:r>
            <a:r>
              <a:rPr sz="1800" b="1" spc="-20" dirty="0">
                <a:latin typeface="Times New Roman"/>
                <a:cs typeface="Times New Roman"/>
              </a:rPr>
              <a:t>meta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49" name="object 4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495800" y="1219199"/>
            <a:ext cx="141287" cy="4772025"/>
          </a:xfrm>
          <a:prstGeom prst="rect">
            <a:avLst/>
          </a:prstGeom>
        </p:spPr>
      </p:pic>
      <p:sp>
        <p:nvSpPr>
          <p:cNvPr id="50" name="object 50"/>
          <p:cNvSpPr txBox="1"/>
          <p:nvPr/>
        </p:nvSpPr>
        <p:spPr>
          <a:xfrm>
            <a:off x="1098232" y="3203955"/>
            <a:ext cx="3259454" cy="105918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97815" marR="5080" indent="-285750">
              <a:lnSpc>
                <a:spcPts val="1900"/>
              </a:lnSpc>
              <a:spcBef>
                <a:spcPts val="180"/>
              </a:spcBef>
              <a:buChar char="–"/>
              <a:tabLst>
                <a:tab pos="297815" algn="l"/>
                <a:tab pos="298450" algn="l"/>
              </a:tabLst>
            </a:pPr>
            <a:r>
              <a:rPr sz="1600" dirty="0">
                <a:latin typeface="Times New Roman"/>
                <a:cs typeface="Times New Roman"/>
              </a:rPr>
              <a:t>mover pieza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adyacente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posición </a:t>
            </a:r>
            <a:r>
              <a:rPr sz="1600" dirty="0">
                <a:latin typeface="Times New Roman"/>
                <a:cs typeface="Times New Roman"/>
              </a:rPr>
              <a:t>del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“hueco”</a:t>
            </a:r>
            <a:endParaRPr sz="1600">
              <a:latin typeface="Times New Roman"/>
              <a:cs typeface="Times New Roman"/>
            </a:endParaRPr>
          </a:p>
          <a:p>
            <a:pPr marL="297815" marR="452755" indent="-285750">
              <a:lnSpc>
                <a:spcPct val="100000"/>
              </a:lnSpc>
              <a:spcBef>
                <a:spcPts val="415"/>
              </a:spcBef>
              <a:buChar char="–"/>
              <a:tabLst>
                <a:tab pos="297815" algn="l"/>
                <a:tab pos="298450" algn="l"/>
              </a:tabLst>
            </a:pPr>
            <a:r>
              <a:rPr sz="1600" dirty="0">
                <a:latin typeface="Times New Roman"/>
                <a:cs typeface="Times New Roman"/>
              </a:rPr>
              <a:t>de 2 a 4 operadores </a:t>
            </a:r>
            <a:r>
              <a:rPr sz="1600" spc="-10" dirty="0">
                <a:latin typeface="Times New Roman"/>
                <a:cs typeface="Times New Roman"/>
              </a:rPr>
              <a:t>aplicables, </a:t>
            </a:r>
            <a:r>
              <a:rPr sz="1600" dirty="0">
                <a:latin typeface="Times New Roman"/>
                <a:cs typeface="Times New Roman"/>
              </a:rPr>
              <a:t>según 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estado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12 </a:t>
            </a:r>
            <a:r>
              <a:rPr spc="-50" dirty="0"/>
              <a:t>–</a:t>
            </a:r>
          </a:p>
        </p:txBody>
      </p:sp>
      <p:sp>
        <p:nvSpPr>
          <p:cNvPr id="51" name="object 51"/>
          <p:cNvSpPr txBox="1"/>
          <p:nvPr/>
        </p:nvSpPr>
        <p:spPr>
          <a:xfrm>
            <a:off x="623252" y="4595367"/>
            <a:ext cx="3721100" cy="92964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206375" indent="-193675">
              <a:lnSpc>
                <a:spcPct val="100000"/>
              </a:lnSpc>
              <a:spcBef>
                <a:spcPts val="600"/>
              </a:spcBef>
              <a:buFont typeface="Times New Roman"/>
              <a:buChar char="•"/>
              <a:tabLst>
                <a:tab pos="206375" algn="l"/>
              </a:tabLst>
            </a:pPr>
            <a:r>
              <a:rPr sz="2000" b="1" spc="-10" dirty="0">
                <a:latin typeface="Times New Roman"/>
                <a:cs typeface="Times New Roman"/>
              </a:rPr>
              <a:t>Coste:</a:t>
            </a:r>
            <a:endParaRPr sz="2000">
              <a:latin typeface="Times New Roman"/>
              <a:cs typeface="Times New Roman"/>
            </a:endParaRPr>
          </a:p>
          <a:p>
            <a:pPr marL="487680">
              <a:lnSpc>
                <a:spcPts val="1910"/>
              </a:lnSpc>
              <a:spcBef>
                <a:spcPts val="400"/>
              </a:spcBef>
              <a:tabLst>
                <a:tab pos="772795" algn="l"/>
              </a:tabLst>
            </a:pPr>
            <a:r>
              <a:rPr sz="1600" spc="-50" dirty="0">
                <a:latin typeface="Times New Roman"/>
                <a:cs typeface="Times New Roman"/>
              </a:rPr>
              <a:t>–</a:t>
            </a:r>
            <a:r>
              <a:rPr sz="1600" dirty="0">
                <a:latin typeface="Times New Roman"/>
                <a:cs typeface="Times New Roman"/>
              </a:rPr>
              <a:t>	La aplicación 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cada operador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20" dirty="0">
                <a:latin typeface="Times New Roman"/>
                <a:cs typeface="Times New Roman"/>
              </a:rPr>
              <a:t>vale</a:t>
            </a:r>
            <a:endParaRPr sz="1600">
              <a:latin typeface="Times New Roman"/>
              <a:cs typeface="Times New Roman"/>
            </a:endParaRPr>
          </a:p>
          <a:p>
            <a:pPr marL="772795">
              <a:lnSpc>
                <a:spcPts val="1910"/>
              </a:lnSpc>
            </a:pPr>
            <a:r>
              <a:rPr sz="1600" i="1" dirty="0">
                <a:latin typeface="Times New Roman"/>
                <a:cs typeface="Times New Roman"/>
              </a:rPr>
              <a:t>una </a:t>
            </a:r>
            <a:r>
              <a:rPr sz="1600" spc="-10" dirty="0">
                <a:latin typeface="Times New Roman"/>
                <a:cs typeface="Times New Roman"/>
              </a:rPr>
              <a:t>unidad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21665" y="1144523"/>
            <a:ext cx="28041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latin typeface="Times New Roman"/>
                <a:cs typeface="Times New Roman"/>
              </a:rPr>
              <a:t>El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problema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del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8-puzzle: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595630">
              <a:lnSpc>
                <a:spcPct val="100000"/>
              </a:lnSpc>
              <a:spcBef>
                <a:spcPts val="100"/>
              </a:spcBef>
            </a:pPr>
            <a:r>
              <a:rPr dirty="0"/>
              <a:t>Encontrar</a:t>
            </a:r>
            <a:r>
              <a:rPr spc="-40" dirty="0"/>
              <a:t> </a:t>
            </a:r>
            <a:r>
              <a:rPr dirty="0"/>
              <a:t>de</a:t>
            </a:r>
            <a:r>
              <a:rPr spc="-25" dirty="0"/>
              <a:t> </a:t>
            </a:r>
            <a:r>
              <a:rPr dirty="0"/>
              <a:t>Funciones</a:t>
            </a:r>
            <a:r>
              <a:rPr spc="-25" dirty="0"/>
              <a:t> </a:t>
            </a:r>
            <a:r>
              <a:rPr dirty="0"/>
              <a:t>Heurísticas:</a:t>
            </a:r>
            <a:r>
              <a:rPr spc="-25" dirty="0"/>
              <a:t> </a:t>
            </a:r>
            <a:r>
              <a:rPr spc="-10" dirty="0"/>
              <a:t>Diseño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653430" y="1108851"/>
            <a:ext cx="4992370" cy="2754630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665"/>
              </a:spcBef>
            </a:pPr>
            <a:r>
              <a:rPr sz="2000" b="1" dirty="0">
                <a:latin typeface="Times New Roman"/>
                <a:cs typeface="Times New Roman"/>
              </a:rPr>
              <a:t>Precondiciones</a:t>
            </a:r>
            <a:r>
              <a:rPr sz="2000" b="1" spc="-3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para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acciones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en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i="1" spc="-25" dirty="0">
                <a:latin typeface="Times New Roman"/>
                <a:cs typeface="Times New Roman"/>
              </a:rPr>
              <a:t>P</a:t>
            </a:r>
            <a:r>
              <a:rPr sz="2000" b="1" spc="-25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67335" indent="-194310">
              <a:lnSpc>
                <a:spcPct val="100000"/>
              </a:lnSpc>
              <a:spcBef>
                <a:spcPts val="515"/>
              </a:spcBef>
              <a:buChar char="•"/>
              <a:tabLst>
                <a:tab pos="267970" algn="l"/>
              </a:tabLst>
            </a:pP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 mover 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ficha de </a:t>
            </a:r>
            <a:r>
              <a:rPr sz="1800" i="1" dirty="0">
                <a:latin typeface="Times New Roman"/>
                <a:cs typeface="Times New Roman"/>
              </a:rPr>
              <a:t>X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Y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si:</a:t>
            </a:r>
            <a:endParaRPr sz="1800">
              <a:latin typeface="Times New Roman"/>
              <a:cs typeface="Times New Roman"/>
            </a:endParaRPr>
          </a:p>
          <a:p>
            <a:pPr marL="554355">
              <a:lnSpc>
                <a:spcPct val="100000"/>
              </a:lnSpc>
              <a:spcBef>
                <a:spcPts val="245"/>
              </a:spcBef>
              <a:tabLst>
                <a:tab pos="2414905" algn="l"/>
                <a:tab pos="2738755" algn="l"/>
              </a:tabLst>
            </a:pPr>
            <a:r>
              <a:rPr sz="1600" i="1" dirty="0">
                <a:latin typeface="Times New Roman"/>
                <a:cs typeface="Times New Roman"/>
              </a:rPr>
              <a:t>C</a:t>
            </a:r>
            <a:r>
              <a:rPr sz="1650" i="1" baseline="-15151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: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Y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está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vacío en </a:t>
            </a:r>
            <a:r>
              <a:rPr sz="1600" i="1" spc="-50" dirty="0">
                <a:latin typeface="Times New Roman"/>
                <a:cs typeface="Times New Roman"/>
              </a:rPr>
              <a:t>s</a:t>
            </a:r>
            <a:r>
              <a:rPr sz="1600" i="1" dirty="0">
                <a:latin typeface="Times New Roman"/>
                <a:cs typeface="Times New Roman"/>
              </a:rPr>
              <a:t>	</a:t>
            </a:r>
            <a:r>
              <a:rPr sz="1550" b="1" spc="-50" dirty="0">
                <a:solidFill>
                  <a:srgbClr val="FF0000"/>
                </a:solidFill>
                <a:latin typeface="Cambria Math"/>
                <a:cs typeface="Cambria Math"/>
              </a:rPr>
              <a:t>∧</a:t>
            </a:r>
            <a:r>
              <a:rPr sz="1550" b="1" dirty="0">
                <a:solidFill>
                  <a:srgbClr val="FF0000"/>
                </a:solidFill>
                <a:latin typeface="Cambria Math"/>
                <a:cs typeface="Cambria Math"/>
              </a:rPr>
              <a:t>	</a:t>
            </a:r>
            <a:r>
              <a:rPr sz="1600" i="1" dirty="0">
                <a:latin typeface="Times New Roman"/>
                <a:cs typeface="Times New Roman"/>
              </a:rPr>
              <a:t>C</a:t>
            </a:r>
            <a:r>
              <a:rPr sz="1650" baseline="-15151" dirty="0">
                <a:latin typeface="Times New Roman"/>
                <a:cs typeface="Times New Roman"/>
              </a:rPr>
              <a:t>2</a:t>
            </a:r>
            <a:r>
              <a:rPr sz="1600" dirty="0">
                <a:latin typeface="Times New Roman"/>
                <a:cs typeface="Times New Roman"/>
              </a:rPr>
              <a:t>: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 adyacente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 </a:t>
            </a:r>
            <a:r>
              <a:rPr sz="1600" i="1" spc="-25" dirty="0">
                <a:latin typeface="Times New Roman"/>
                <a:cs typeface="Times New Roman"/>
              </a:rPr>
              <a:t>Y</a:t>
            </a:r>
            <a:r>
              <a:rPr sz="1600" spc="-25" dirty="0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7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2000" b="1" dirty="0">
                <a:latin typeface="Times New Roman"/>
                <a:cs typeface="Times New Roman"/>
              </a:rPr>
              <a:t>Prec.</a:t>
            </a:r>
            <a:r>
              <a:rPr sz="2000" b="1" spc="-4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para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acciones</a:t>
            </a:r>
            <a:r>
              <a:rPr sz="2000" b="1" spc="-3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en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diferentes</a:t>
            </a:r>
            <a:r>
              <a:rPr sz="2000" b="1" spc="-35" dirty="0">
                <a:latin typeface="Times New Roman"/>
                <a:cs typeface="Times New Roman"/>
              </a:rPr>
              <a:t> </a:t>
            </a:r>
            <a:r>
              <a:rPr sz="2000" b="1" i="1" spc="-25" dirty="0">
                <a:latin typeface="Times New Roman"/>
                <a:cs typeface="Times New Roman"/>
              </a:rPr>
              <a:t>P'</a:t>
            </a:r>
            <a:r>
              <a:rPr sz="2000" b="1" spc="-25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335915" indent="-285115">
              <a:lnSpc>
                <a:spcPct val="100000"/>
              </a:lnSpc>
              <a:spcBef>
                <a:spcPts val="489"/>
              </a:spcBef>
              <a:buFont typeface="Arial"/>
              <a:buChar char="•"/>
              <a:tabLst>
                <a:tab pos="335915" algn="l"/>
                <a:tab pos="336550" algn="l"/>
              </a:tabLst>
            </a:pP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 mover 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ficha de </a:t>
            </a:r>
            <a:r>
              <a:rPr sz="1800" i="1" dirty="0">
                <a:latin typeface="Times New Roman"/>
                <a:cs typeface="Times New Roman"/>
              </a:rPr>
              <a:t>X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Y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si</a:t>
            </a:r>
            <a:endParaRPr sz="1800">
              <a:latin typeface="Times New Roman"/>
              <a:cs typeface="Times New Roman"/>
            </a:endParaRPr>
          </a:p>
          <a:p>
            <a:pPr marL="619125" lvl="1" indent="-184150">
              <a:lnSpc>
                <a:spcPct val="100000"/>
              </a:lnSpc>
              <a:spcBef>
                <a:spcPts val="245"/>
              </a:spcBef>
              <a:buFont typeface="Times New Roman"/>
              <a:buChar char="–"/>
              <a:tabLst>
                <a:tab pos="619125" algn="l"/>
              </a:tabLst>
            </a:pPr>
            <a:r>
              <a:rPr sz="1600" i="1" dirty="0">
                <a:latin typeface="Times New Roman"/>
                <a:cs typeface="Times New Roman"/>
              </a:rPr>
              <a:t>P</a:t>
            </a:r>
            <a:r>
              <a:rPr sz="1650" i="1" baseline="-15151" dirty="0">
                <a:latin typeface="Times New Roman"/>
                <a:cs typeface="Times New Roman"/>
              </a:rPr>
              <a:t>a</a:t>
            </a:r>
            <a:r>
              <a:rPr sz="1600" i="1" dirty="0">
                <a:latin typeface="Times New Roman"/>
                <a:cs typeface="Times New Roman"/>
              </a:rPr>
              <a:t>'</a:t>
            </a:r>
            <a:r>
              <a:rPr sz="1600" i="1" spc="-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: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siempre (se pide ninguna de las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precondiciones)</a:t>
            </a:r>
            <a:endParaRPr sz="1600">
              <a:latin typeface="Times New Roman"/>
              <a:cs typeface="Times New Roman"/>
            </a:endParaRPr>
          </a:p>
          <a:p>
            <a:pPr marL="619125" lvl="1" indent="-184150">
              <a:lnSpc>
                <a:spcPct val="100000"/>
              </a:lnSpc>
              <a:spcBef>
                <a:spcPts val="385"/>
              </a:spcBef>
              <a:buFont typeface="Times New Roman"/>
              <a:buChar char="–"/>
              <a:tabLst>
                <a:tab pos="619125" algn="l"/>
              </a:tabLst>
            </a:pPr>
            <a:r>
              <a:rPr sz="1600" i="1" dirty="0">
                <a:latin typeface="Times New Roman"/>
                <a:cs typeface="Times New Roman"/>
              </a:rPr>
              <a:t>P</a:t>
            </a:r>
            <a:r>
              <a:rPr sz="1650" i="1" baseline="-15151" dirty="0">
                <a:latin typeface="Times New Roman"/>
                <a:cs typeface="Times New Roman"/>
              </a:rPr>
              <a:t>b</a:t>
            </a:r>
            <a:r>
              <a:rPr sz="1600" i="1" dirty="0">
                <a:latin typeface="Times New Roman"/>
                <a:cs typeface="Times New Roman"/>
              </a:rPr>
              <a:t>'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: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Y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está vació (se pide sólo </a:t>
            </a:r>
            <a:r>
              <a:rPr sz="1600" i="1" dirty="0">
                <a:latin typeface="Times New Roman"/>
                <a:cs typeface="Times New Roman"/>
              </a:rPr>
              <a:t>C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50" spc="165" baseline="-15151" dirty="0">
                <a:latin typeface="Times New Roman"/>
                <a:cs typeface="Times New Roman"/>
              </a:rPr>
              <a:t> </a:t>
            </a:r>
            <a:r>
              <a:rPr sz="1600" spc="-5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  <a:p>
            <a:pPr marL="619125" lvl="1" indent="-184150">
              <a:lnSpc>
                <a:spcPct val="100000"/>
              </a:lnSpc>
              <a:spcBef>
                <a:spcPts val="290"/>
              </a:spcBef>
              <a:buFont typeface="Times New Roman"/>
              <a:buChar char="–"/>
              <a:tabLst>
                <a:tab pos="619125" algn="l"/>
              </a:tabLst>
            </a:pPr>
            <a:r>
              <a:rPr sz="1600" i="1" dirty="0">
                <a:latin typeface="Times New Roman"/>
                <a:cs typeface="Times New Roman"/>
              </a:rPr>
              <a:t>P</a:t>
            </a:r>
            <a:r>
              <a:rPr sz="1650" i="1" baseline="-15151" dirty="0">
                <a:latin typeface="Times New Roman"/>
                <a:cs typeface="Times New Roman"/>
              </a:rPr>
              <a:t>c</a:t>
            </a:r>
            <a:r>
              <a:rPr sz="1600" i="1" dirty="0">
                <a:latin typeface="Times New Roman"/>
                <a:cs typeface="Times New Roman"/>
              </a:rPr>
              <a:t>'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: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 adyacente a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Y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(se pide sólo </a:t>
            </a:r>
            <a:r>
              <a:rPr sz="1600" i="1" dirty="0">
                <a:latin typeface="Times New Roman"/>
                <a:cs typeface="Times New Roman"/>
              </a:rPr>
              <a:t>C</a:t>
            </a:r>
            <a:r>
              <a:rPr sz="1650" baseline="-15151" dirty="0">
                <a:latin typeface="Times New Roman"/>
                <a:cs typeface="Times New Roman"/>
              </a:rPr>
              <a:t>2</a:t>
            </a:r>
            <a:r>
              <a:rPr sz="1650" spc="165" baseline="-15151" dirty="0">
                <a:latin typeface="Times New Roman"/>
                <a:cs typeface="Times New Roman"/>
              </a:rPr>
              <a:t> </a:t>
            </a:r>
            <a:r>
              <a:rPr sz="1600" spc="-5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683996" y="4043172"/>
            <a:ext cx="32188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latin typeface="Times New Roman"/>
                <a:cs typeface="Times New Roman"/>
              </a:rPr>
              <a:t>Funciones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heurísticas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para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i="1" spc="-25" dirty="0">
                <a:latin typeface="Times New Roman"/>
                <a:cs typeface="Times New Roman"/>
              </a:rPr>
              <a:t>P</a:t>
            </a:r>
            <a:r>
              <a:rPr sz="2000" spc="-25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101826" y="4498340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676376" y="4385564"/>
            <a:ext cx="44342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3215" indent="-28511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23215" algn="l"/>
                <a:tab pos="323850" algn="l"/>
              </a:tabLst>
            </a:pP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spc="14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número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i="1" dirty="0">
                <a:latin typeface="Times New Roman"/>
                <a:cs typeface="Times New Roman"/>
              </a:rPr>
              <a:t>piezas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descolocadas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</a:t>
            </a:r>
            <a:r>
              <a:rPr sz="1800" i="1" spc="-5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816452" y="4779264"/>
            <a:ext cx="3714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88290" algn="l"/>
              </a:tabLst>
            </a:pPr>
            <a:r>
              <a:rPr sz="1100" spc="-50" dirty="0">
                <a:latin typeface="Times New Roman"/>
                <a:cs typeface="Times New Roman"/>
              </a:rPr>
              <a:t>a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spc="-50" dirty="0">
                <a:latin typeface="Times New Roman"/>
                <a:cs typeface="Times New Roman"/>
              </a:rPr>
              <a:t>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609826" y="4676140"/>
            <a:ext cx="29876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–</a:t>
            </a:r>
            <a:r>
              <a:rPr sz="1600" spc="90" dirty="0">
                <a:latin typeface="Times New Roman"/>
                <a:cs typeface="Times New Roman"/>
              </a:rPr>
              <a:t>  </a:t>
            </a:r>
            <a:r>
              <a:rPr sz="1600" dirty="0">
                <a:latin typeface="Times New Roman"/>
                <a:cs typeface="Times New Roman"/>
              </a:rPr>
              <a:t>Ejemplo del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8-puzzle: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h</a:t>
            </a:r>
            <a:r>
              <a:rPr sz="1600" i="1" spc="75" dirty="0">
                <a:latin typeface="Times New Roman"/>
                <a:cs typeface="Times New Roman"/>
              </a:rPr>
              <a:t> 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s</a:t>
            </a:r>
            <a:r>
              <a:rPr sz="1600" i="1" spc="1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) =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spc="-50" dirty="0">
                <a:latin typeface="Times New Roman"/>
                <a:cs typeface="Times New Roman"/>
              </a:rPr>
              <a:t>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101826" y="5071364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b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676376" y="4955540"/>
            <a:ext cx="390080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3215" indent="-28511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23215" algn="l"/>
                <a:tab pos="323850" algn="l"/>
              </a:tabLst>
            </a:pP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spc="130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saltos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necesarios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</a:t>
            </a:r>
            <a:r>
              <a:rPr sz="1800" i="1" spc="-5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609826" y="5249164"/>
            <a:ext cx="29959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–</a:t>
            </a:r>
            <a:r>
              <a:rPr sz="1600" spc="90" dirty="0">
                <a:latin typeface="Times New Roman"/>
                <a:cs typeface="Times New Roman"/>
              </a:rPr>
              <a:t>  </a:t>
            </a:r>
            <a:r>
              <a:rPr sz="1600" dirty="0">
                <a:latin typeface="Times New Roman"/>
                <a:cs typeface="Times New Roman"/>
              </a:rPr>
              <a:t>Ejemplo del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8-puzzle: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h</a:t>
            </a:r>
            <a:r>
              <a:rPr sz="1600" i="1" spc="135" dirty="0">
                <a:latin typeface="Times New Roman"/>
                <a:cs typeface="Times New Roman"/>
              </a:rPr>
              <a:t> 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s</a:t>
            </a:r>
            <a:r>
              <a:rPr sz="1600" i="1" spc="1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) =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spc="-50" dirty="0">
                <a:latin typeface="Times New Roman"/>
                <a:cs typeface="Times New Roman"/>
              </a:rPr>
              <a:t>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676376" y="5349240"/>
            <a:ext cx="4909185" cy="4794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52775">
              <a:lnSpc>
                <a:spcPct val="100000"/>
              </a:lnSpc>
              <a:spcBef>
                <a:spcPts val="100"/>
              </a:spcBef>
              <a:tabLst>
                <a:tab pos="3436620" algn="l"/>
              </a:tabLst>
            </a:pPr>
            <a:r>
              <a:rPr sz="1100" spc="-50" dirty="0">
                <a:latin typeface="Times New Roman"/>
                <a:cs typeface="Times New Roman"/>
              </a:rPr>
              <a:t>b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spc="-50" dirty="0">
                <a:latin typeface="Times New Roman"/>
                <a:cs typeface="Times New Roman"/>
              </a:rPr>
              <a:t>0</a:t>
            </a:r>
            <a:endParaRPr sz="1100">
              <a:latin typeface="Times New Roman"/>
              <a:cs typeface="Times New Roman"/>
            </a:endParaRPr>
          </a:p>
          <a:p>
            <a:pPr marL="323215" indent="-285115">
              <a:lnSpc>
                <a:spcPct val="100000"/>
              </a:lnSpc>
              <a:spcBef>
                <a:spcPts val="90"/>
              </a:spcBef>
              <a:buFont typeface="Arial"/>
              <a:buChar char="•"/>
              <a:tabLst>
                <a:tab pos="323215" algn="l"/>
                <a:tab pos="323850" algn="l"/>
              </a:tabLst>
            </a:pP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baseline="-13888" dirty="0">
                <a:latin typeface="Times New Roman"/>
                <a:cs typeface="Times New Roman"/>
              </a:rPr>
              <a:t>c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distancias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de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Manhattan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889477" y="5821679"/>
            <a:ext cx="698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*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622526" y="5819140"/>
            <a:ext cx="40417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–</a:t>
            </a:r>
            <a:r>
              <a:rPr sz="1600" spc="90" dirty="0">
                <a:latin typeface="Times New Roman"/>
                <a:cs typeface="Times New Roman"/>
              </a:rPr>
              <a:t>  </a:t>
            </a:r>
            <a:r>
              <a:rPr sz="1600" dirty="0">
                <a:latin typeface="Times New Roman"/>
                <a:cs typeface="Times New Roman"/>
              </a:rPr>
              <a:t>Ejemplo del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8-puzzle: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h</a:t>
            </a:r>
            <a:r>
              <a:rPr sz="1650" baseline="-15151" dirty="0">
                <a:latin typeface="Times New Roman"/>
                <a:cs typeface="Times New Roman"/>
              </a:rPr>
              <a:t>c</a:t>
            </a:r>
            <a:r>
              <a:rPr sz="1650" spc="367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s</a:t>
            </a:r>
            <a:r>
              <a:rPr sz="1650" baseline="-15151" dirty="0">
                <a:latin typeface="Times New Roman"/>
                <a:cs typeface="Times New Roman"/>
              </a:rPr>
              <a:t>0</a:t>
            </a:r>
            <a:r>
              <a:rPr sz="1600" dirty="0">
                <a:latin typeface="Times New Roman"/>
                <a:cs typeface="Times New Roman"/>
              </a:rPr>
              <a:t>) =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1+1+1+3+1=7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1136650" y="1809750"/>
            <a:ext cx="1619250" cy="1619250"/>
            <a:chOff x="1136650" y="1809750"/>
            <a:chExt cx="1619250" cy="1619250"/>
          </a:xfrm>
        </p:grpSpPr>
        <p:sp>
          <p:nvSpPr>
            <p:cNvPr id="21" name="object 21"/>
            <p:cNvSpPr/>
            <p:nvPr/>
          </p:nvSpPr>
          <p:spPr>
            <a:xfrm>
              <a:off x="1136650" y="1809750"/>
              <a:ext cx="1619250" cy="1619250"/>
            </a:xfrm>
            <a:custGeom>
              <a:avLst/>
              <a:gdLst/>
              <a:ahLst/>
              <a:cxnLst/>
              <a:rect l="l" t="t" r="r" b="b"/>
              <a:pathLst>
                <a:path w="1619250" h="1619250">
                  <a:moveTo>
                    <a:pt x="1619250" y="0"/>
                  </a:moveTo>
                  <a:lnTo>
                    <a:pt x="0" y="0"/>
                  </a:lnTo>
                  <a:lnTo>
                    <a:pt x="0" y="1619250"/>
                  </a:lnTo>
                  <a:lnTo>
                    <a:pt x="1619250" y="1619250"/>
                  </a:lnTo>
                  <a:lnTo>
                    <a:pt x="16192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227138" y="1900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80">
                  <a:moveTo>
                    <a:pt x="360363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3" y="360362"/>
                  </a:lnTo>
                  <a:lnTo>
                    <a:pt x="3603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227138" y="1900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80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781175" y="243998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80">
                  <a:moveTo>
                    <a:pt x="360362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2" y="360362"/>
                  </a:lnTo>
                  <a:lnTo>
                    <a:pt x="3603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781175" y="243998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80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306637" y="1900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80">
                  <a:moveTo>
                    <a:pt x="360363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3" y="360362"/>
                  </a:lnTo>
                  <a:lnTo>
                    <a:pt x="3603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306637" y="1900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80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227138" y="243998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80">
                  <a:moveTo>
                    <a:pt x="360363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3" y="360362"/>
                  </a:lnTo>
                  <a:lnTo>
                    <a:pt x="3603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227138" y="243998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80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27138" y="29797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360363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3" y="360362"/>
                  </a:lnTo>
                  <a:lnTo>
                    <a:pt x="3603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27138" y="29797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306637" y="243998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80">
                  <a:moveTo>
                    <a:pt x="360363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3" y="360362"/>
                  </a:lnTo>
                  <a:lnTo>
                    <a:pt x="3603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306637" y="243998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80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781175" y="1900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80">
                  <a:moveTo>
                    <a:pt x="360362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2" y="360362"/>
                  </a:lnTo>
                  <a:lnTo>
                    <a:pt x="3603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781175" y="1900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80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306637" y="29797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360363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3" y="360362"/>
                  </a:lnTo>
                  <a:lnTo>
                    <a:pt x="3603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306637" y="29797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38" name="object 38"/>
          <p:cNvGraphicFramePr>
            <a:graphicFrameLocks noGrp="1"/>
          </p:cNvGraphicFramePr>
          <p:nvPr/>
        </p:nvGraphicFramePr>
        <p:xfrm>
          <a:off x="1130300" y="1803400"/>
          <a:ext cx="1631950" cy="16192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39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9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9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39750">
                <a:tc>
                  <a:txBody>
                    <a:bodyPr/>
                    <a:lstStyle/>
                    <a:p>
                      <a:pPr marR="203835" algn="r">
                        <a:lnSpc>
                          <a:spcPct val="100000"/>
                        </a:lnSpc>
                        <a:spcBef>
                          <a:spcPts val="94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193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" algn="ctr">
                        <a:lnSpc>
                          <a:spcPct val="100000"/>
                        </a:lnSpc>
                        <a:spcBef>
                          <a:spcPts val="94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193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94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193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9750">
                <a:tc>
                  <a:txBody>
                    <a:bodyPr/>
                    <a:lstStyle/>
                    <a:p>
                      <a:pPr marR="203835" algn="r">
                        <a:lnSpc>
                          <a:spcPct val="100000"/>
                        </a:lnSpc>
                        <a:spcBef>
                          <a:spcPts val="94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193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845" algn="ctr">
                        <a:lnSpc>
                          <a:spcPct val="100000"/>
                        </a:lnSpc>
                        <a:spcBef>
                          <a:spcPts val="94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193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94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1938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9750">
                <a:tc>
                  <a:txBody>
                    <a:bodyPr/>
                    <a:lstStyle/>
                    <a:p>
                      <a:pPr marR="203835" algn="r">
                        <a:lnSpc>
                          <a:spcPct val="100000"/>
                        </a:lnSpc>
                        <a:spcBef>
                          <a:spcPts val="9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19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9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19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9" name="object 39"/>
          <p:cNvSpPr txBox="1"/>
          <p:nvPr/>
        </p:nvSpPr>
        <p:spPr>
          <a:xfrm>
            <a:off x="1249362" y="1355852"/>
            <a:ext cx="13531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latin typeface="Times New Roman"/>
                <a:cs typeface="Times New Roman"/>
              </a:rPr>
              <a:t>Estado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b="1" spc="-10" dirty="0">
                <a:latin typeface="Times New Roman"/>
                <a:cs typeface="Times New Roman"/>
              </a:rPr>
              <a:t>inicial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1136650" y="4186237"/>
            <a:ext cx="1619250" cy="1619250"/>
            <a:chOff x="1136650" y="4186237"/>
            <a:chExt cx="1619250" cy="1619250"/>
          </a:xfrm>
        </p:grpSpPr>
        <p:sp>
          <p:nvSpPr>
            <p:cNvPr id="41" name="object 41"/>
            <p:cNvSpPr/>
            <p:nvPr/>
          </p:nvSpPr>
          <p:spPr>
            <a:xfrm>
              <a:off x="1136650" y="4186237"/>
              <a:ext cx="1619250" cy="1619250"/>
            </a:xfrm>
            <a:custGeom>
              <a:avLst/>
              <a:gdLst/>
              <a:ahLst/>
              <a:cxnLst/>
              <a:rect l="l" t="t" r="r" b="b"/>
              <a:pathLst>
                <a:path w="1619250" h="1619250">
                  <a:moveTo>
                    <a:pt x="1619250" y="0"/>
                  </a:moveTo>
                  <a:lnTo>
                    <a:pt x="0" y="0"/>
                  </a:lnTo>
                  <a:lnTo>
                    <a:pt x="0" y="1619250"/>
                  </a:lnTo>
                  <a:lnTo>
                    <a:pt x="1619250" y="1619250"/>
                  </a:lnTo>
                  <a:lnTo>
                    <a:pt x="16192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227138" y="42767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360363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3" y="360362"/>
                  </a:lnTo>
                  <a:lnTo>
                    <a:pt x="3603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227138" y="42767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766887" y="42767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360363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3" y="360362"/>
                  </a:lnTo>
                  <a:lnTo>
                    <a:pt x="3603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766887" y="42767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306637" y="42767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360363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3" y="360362"/>
                  </a:lnTo>
                  <a:lnTo>
                    <a:pt x="3603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306637" y="42767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292350" y="481647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360362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2" y="360362"/>
                  </a:lnTo>
                  <a:lnTo>
                    <a:pt x="3603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292350" y="481647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311400" y="53562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360362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2" y="360362"/>
                  </a:lnTo>
                  <a:lnTo>
                    <a:pt x="3603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311400" y="53562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752600" y="53562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360362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2" y="360362"/>
                  </a:lnTo>
                  <a:lnTo>
                    <a:pt x="3603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752600" y="53562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27138" y="53562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360363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3" y="360362"/>
                  </a:lnTo>
                  <a:lnTo>
                    <a:pt x="3603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227138" y="535622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227138" y="481647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360363" y="0"/>
                  </a:moveTo>
                  <a:lnTo>
                    <a:pt x="0" y="0"/>
                  </a:lnTo>
                  <a:lnTo>
                    <a:pt x="0" y="360362"/>
                  </a:lnTo>
                  <a:lnTo>
                    <a:pt x="360363" y="360362"/>
                  </a:lnTo>
                  <a:lnTo>
                    <a:pt x="3603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227138" y="481647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58" name="object 58"/>
          <p:cNvGraphicFramePr>
            <a:graphicFrameLocks noGrp="1"/>
          </p:cNvGraphicFramePr>
          <p:nvPr/>
        </p:nvGraphicFramePr>
        <p:xfrm>
          <a:off x="1130300" y="4179887"/>
          <a:ext cx="1631950" cy="16192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39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9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9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39750">
                <a:tc>
                  <a:txBody>
                    <a:bodyPr/>
                    <a:lstStyle/>
                    <a:p>
                      <a:pPr marR="203835" algn="r">
                        <a:lnSpc>
                          <a:spcPct val="100000"/>
                        </a:lnSpc>
                        <a:spcBef>
                          <a:spcPts val="95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6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3360">
                        <a:lnSpc>
                          <a:spcPct val="100000"/>
                        </a:lnSpc>
                        <a:spcBef>
                          <a:spcPts val="95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6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95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6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9750">
                <a:tc>
                  <a:txBody>
                    <a:bodyPr/>
                    <a:lstStyle/>
                    <a:p>
                      <a:pPr marR="203835" algn="r">
                        <a:lnSpc>
                          <a:spcPct val="100000"/>
                        </a:lnSpc>
                        <a:spcBef>
                          <a:spcPts val="944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01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R="19050" algn="ctr">
                        <a:lnSpc>
                          <a:spcPct val="100000"/>
                        </a:lnSpc>
                        <a:spcBef>
                          <a:spcPts val="944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01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39750">
                <a:tc>
                  <a:txBody>
                    <a:bodyPr/>
                    <a:lstStyle/>
                    <a:p>
                      <a:pPr marR="203835" algn="r">
                        <a:lnSpc>
                          <a:spcPct val="100000"/>
                        </a:lnSpc>
                        <a:spcBef>
                          <a:spcPts val="944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01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8755">
                        <a:lnSpc>
                          <a:spcPct val="100000"/>
                        </a:lnSpc>
                        <a:spcBef>
                          <a:spcPts val="944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01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" algn="ctr">
                        <a:lnSpc>
                          <a:spcPct val="100000"/>
                        </a:lnSpc>
                        <a:spcBef>
                          <a:spcPts val="944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001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9" name="object 59"/>
          <p:cNvSpPr txBox="1"/>
          <p:nvPr/>
        </p:nvSpPr>
        <p:spPr>
          <a:xfrm>
            <a:off x="1354137" y="3748532"/>
            <a:ext cx="12388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latin typeface="Times New Roman"/>
                <a:cs typeface="Times New Roman"/>
              </a:rPr>
              <a:t>Estado</a:t>
            </a:r>
            <a:r>
              <a:rPr sz="1800" b="1" spc="-25" dirty="0">
                <a:latin typeface="Times New Roman"/>
                <a:cs typeface="Times New Roman"/>
              </a:rPr>
              <a:t> </a:t>
            </a:r>
            <a:r>
              <a:rPr sz="1800" b="1" spc="-20" dirty="0">
                <a:latin typeface="Times New Roman"/>
                <a:cs typeface="Times New Roman"/>
              </a:rPr>
              <a:t>meta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60" name="object 6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417887" y="1219199"/>
            <a:ext cx="141286" cy="4772025"/>
          </a:xfrm>
          <a:prstGeom prst="rect">
            <a:avLst/>
          </a:prstGeom>
        </p:spPr>
      </p:pic>
      <p:sp>
        <p:nvSpPr>
          <p:cNvPr id="61" name="object 6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13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856614" y="1135379"/>
            <a:ext cx="7588250" cy="39801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100"/>
              </a:spcBef>
            </a:pPr>
            <a:r>
              <a:rPr sz="2000" b="1" spc="-10" dirty="0">
                <a:latin typeface="Times New Roman"/>
                <a:cs typeface="Times New Roman"/>
              </a:rPr>
              <a:t>Definición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406400">
              <a:lnSpc>
                <a:spcPct val="100000"/>
              </a:lnSpc>
              <a:spcBef>
                <a:spcPts val="95"/>
              </a:spcBef>
            </a:pPr>
            <a:r>
              <a:rPr sz="2000" dirty="0">
                <a:latin typeface="Times New Roman"/>
                <a:cs typeface="Times New Roman"/>
              </a:rPr>
              <a:t>Sean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54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-17094" dirty="0">
                <a:latin typeface="Times New Roman"/>
                <a:cs typeface="Times New Roman"/>
              </a:rPr>
              <a:t>2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62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funciones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heurísticas</a:t>
            </a:r>
            <a:r>
              <a:rPr sz="2000" spc="-10" dirty="0">
                <a:latin typeface="Times New Roman"/>
                <a:cs typeface="Times New Roman"/>
              </a:rPr>
              <a:t> optimistas.</a:t>
            </a:r>
            <a:endParaRPr sz="2000">
              <a:latin typeface="Times New Roman"/>
              <a:cs typeface="Times New Roman"/>
            </a:endParaRPr>
          </a:p>
          <a:p>
            <a:pPr marL="406400">
              <a:lnSpc>
                <a:spcPct val="100000"/>
              </a:lnSpc>
              <a:spcBef>
                <a:spcPts val="215"/>
              </a:spcBef>
            </a:pP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70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más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informada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-17094" dirty="0">
                <a:latin typeface="Times New Roman"/>
                <a:cs typeface="Times New Roman"/>
              </a:rPr>
              <a:t>2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cumple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que</a:t>
            </a:r>
            <a:endParaRPr sz="2000">
              <a:latin typeface="Times New Roman"/>
              <a:cs typeface="Times New Roman"/>
            </a:endParaRPr>
          </a:p>
          <a:p>
            <a:pPr marL="2853055">
              <a:lnSpc>
                <a:spcPct val="100000"/>
              </a:lnSpc>
              <a:spcBef>
                <a:spcPts val="695"/>
              </a:spcBef>
            </a:pP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2000" i="1" spc="-16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spc="-400" dirty="0">
                <a:latin typeface="Symbol"/>
                <a:cs typeface="Symbol"/>
              </a:rPr>
              <a:t></a:t>
            </a:r>
            <a:r>
              <a:rPr sz="2000" spc="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-17094" dirty="0">
                <a:latin typeface="Times New Roman"/>
                <a:cs typeface="Times New Roman"/>
              </a:rPr>
              <a:t>2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2000" i="1" spc="-155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2065"/>
              </a:spcBef>
            </a:pPr>
            <a:r>
              <a:rPr sz="2000" b="1" spc="-10" dirty="0">
                <a:latin typeface="Times New Roman"/>
                <a:cs typeface="Times New Roman"/>
              </a:rPr>
              <a:t>Ejemplo:</a:t>
            </a:r>
            <a:endParaRPr sz="2000">
              <a:latin typeface="Times New Roman"/>
              <a:cs typeface="Times New Roman"/>
            </a:endParaRPr>
          </a:p>
          <a:p>
            <a:pPr marL="405765" indent="-342265">
              <a:lnSpc>
                <a:spcPct val="100000"/>
              </a:lnSpc>
              <a:spcBef>
                <a:spcPts val="505"/>
              </a:spcBef>
              <a:buChar char="•"/>
              <a:tabLst>
                <a:tab pos="405765" algn="l"/>
                <a:tab pos="406400" algn="l"/>
              </a:tabLst>
            </a:pP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8-</a:t>
            </a:r>
            <a:r>
              <a:rPr sz="2000" dirty="0">
                <a:latin typeface="Times New Roman"/>
                <a:cs typeface="Times New Roman"/>
              </a:rPr>
              <a:t>puzzle,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i="1" baseline="-17094" dirty="0">
                <a:latin typeface="Times New Roman"/>
                <a:cs typeface="Times New Roman"/>
              </a:rPr>
              <a:t>c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62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informada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h</a:t>
            </a:r>
            <a:r>
              <a:rPr sz="1950" i="1" spc="-37" baseline="-17094" dirty="0">
                <a:latin typeface="Times New Roman"/>
                <a:cs typeface="Times New Roman"/>
              </a:rPr>
              <a:t>a</a:t>
            </a:r>
            <a:r>
              <a:rPr sz="1950" spc="-37" baseline="25641" dirty="0">
                <a:latin typeface="Times New Roman"/>
                <a:cs typeface="Times New Roman"/>
              </a:rPr>
              <a:t>*</a:t>
            </a:r>
            <a:endParaRPr sz="1950" baseline="25641">
              <a:latin typeface="Times New Roman"/>
              <a:cs typeface="Times New Roman"/>
            </a:endParaRPr>
          </a:p>
          <a:p>
            <a:pPr marL="805815" lvl="1" indent="-285115">
              <a:lnSpc>
                <a:spcPct val="100000"/>
              </a:lnSpc>
              <a:spcBef>
                <a:spcPts val="484"/>
              </a:spcBef>
              <a:buChar char="–"/>
              <a:tabLst>
                <a:tab pos="805815" algn="l"/>
                <a:tab pos="806450" algn="l"/>
              </a:tabLst>
            </a:pP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piezas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bien colocadas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 cuenta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-13888" dirty="0">
                <a:latin typeface="Times New Roman"/>
                <a:cs typeface="Times New Roman"/>
              </a:rPr>
              <a:t>a</a:t>
            </a:r>
            <a:r>
              <a:rPr sz="1800" baseline="23148" dirty="0">
                <a:latin typeface="Times New Roman"/>
                <a:cs typeface="Times New Roman"/>
              </a:rPr>
              <a:t>* </a:t>
            </a:r>
            <a:r>
              <a:rPr sz="1800" dirty="0">
                <a:latin typeface="Times New Roman"/>
                <a:cs typeface="Times New Roman"/>
              </a:rPr>
              <a:t>ni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</a:t>
            </a:r>
            <a:r>
              <a:rPr sz="1800" i="1" spc="-25" dirty="0">
                <a:latin typeface="Times New Roman"/>
                <a:cs typeface="Times New Roman"/>
              </a:rPr>
              <a:t>h</a:t>
            </a:r>
            <a:r>
              <a:rPr sz="1800" spc="-37" baseline="-13888" dirty="0">
                <a:latin typeface="Times New Roman"/>
                <a:cs typeface="Times New Roman"/>
              </a:rPr>
              <a:t>c</a:t>
            </a:r>
            <a:r>
              <a:rPr sz="1800" spc="-37" baseline="23148" dirty="0">
                <a:latin typeface="Times New Roman"/>
                <a:cs typeface="Times New Roman"/>
              </a:rPr>
              <a:t>*</a:t>
            </a:r>
            <a:endParaRPr sz="1800" baseline="23148">
              <a:latin typeface="Times New Roman"/>
              <a:cs typeface="Times New Roman"/>
            </a:endParaRPr>
          </a:p>
          <a:p>
            <a:pPr marL="805815" lvl="1" indent="-285115">
              <a:lnSpc>
                <a:spcPct val="100000"/>
              </a:lnSpc>
              <a:spcBef>
                <a:spcPts val="650"/>
              </a:spcBef>
              <a:buChar char="–"/>
              <a:tabLst>
                <a:tab pos="805815" algn="l"/>
                <a:tab pos="806450" algn="l"/>
              </a:tabLst>
            </a:pP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distancia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Manhattan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pieza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descolocada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menos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  <a:p>
            <a:pPr marL="805815" marR="68580" lvl="1" indent="-285750">
              <a:lnSpc>
                <a:spcPts val="2090"/>
              </a:lnSpc>
              <a:spcBef>
                <a:spcPts val="775"/>
              </a:spcBef>
              <a:buChar char="–"/>
              <a:tabLst>
                <a:tab pos="805815" algn="l"/>
                <a:tab pos="80645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consecuencia,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posible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configuración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8-puzzle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distancias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igual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mayor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piezas</a:t>
            </a:r>
            <a:r>
              <a:rPr sz="1800" spc="-10" dirty="0">
                <a:latin typeface="Times New Roman"/>
                <a:cs typeface="Times New Roman"/>
              </a:rPr>
              <a:t> descolocadas</a:t>
            </a:r>
            <a:endParaRPr sz="1800">
              <a:latin typeface="Times New Roman"/>
              <a:cs typeface="Times New Roman"/>
            </a:endParaRPr>
          </a:p>
          <a:p>
            <a:pPr marL="805815" lvl="1" indent="-285115">
              <a:lnSpc>
                <a:spcPct val="100000"/>
              </a:lnSpc>
              <a:spcBef>
                <a:spcPts val="590"/>
              </a:spcBef>
              <a:buChar char="–"/>
              <a:tabLst>
                <a:tab pos="805815" algn="l"/>
                <a:tab pos="806450" algn="l"/>
              </a:tabLst>
            </a:pP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configuraciones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 cumple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-13888" dirty="0">
                <a:latin typeface="Times New Roman"/>
                <a:cs typeface="Times New Roman"/>
              </a:rPr>
              <a:t>c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15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80" dirty="0">
                <a:latin typeface="Symbol"/>
                <a:cs typeface="Symbol"/>
              </a:rPr>
              <a:t>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-13888" dirty="0">
                <a:latin typeface="Times New Roman"/>
                <a:cs typeface="Times New Roman"/>
              </a:rPr>
              <a:t>a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150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14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112520">
              <a:lnSpc>
                <a:spcPct val="100000"/>
              </a:lnSpc>
              <a:spcBef>
                <a:spcPts val="100"/>
              </a:spcBef>
            </a:pPr>
            <a:r>
              <a:rPr dirty="0"/>
              <a:t>Calidad</a:t>
            </a:r>
            <a:r>
              <a:rPr spc="-3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las</a:t>
            </a:r>
            <a:r>
              <a:rPr spc="-20" dirty="0"/>
              <a:t> </a:t>
            </a:r>
            <a:r>
              <a:rPr dirty="0"/>
              <a:t>Funciones</a:t>
            </a:r>
            <a:r>
              <a:rPr spc="-15" dirty="0"/>
              <a:t> </a:t>
            </a:r>
            <a:r>
              <a:rPr spc="-10" dirty="0"/>
              <a:t>Heurísticas</a:t>
            </a: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812163" y="1416811"/>
            <a:ext cx="8160384" cy="1208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ts val="825"/>
              </a:lnSpc>
              <a:spcBef>
                <a:spcPts val="100"/>
              </a:spcBef>
              <a:tabLst>
                <a:tab pos="2019300" algn="l"/>
                <a:tab pos="2514600" algn="l"/>
                <a:tab pos="6496050" algn="l"/>
              </a:tabLst>
            </a:pPr>
            <a:r>
              <a:rPr sz="1800" b="1" spc="-20" dirty="0">
                <a:latin typeface="Times New Roman"/>
                <a:cs typeface="Times New Roman"/>
              </a:rPr>
              <a:t>Teorema</a:t>
            </a:r>
            <a:r>
              <a:rPr sz="1800" b="1" spc="-2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3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Sean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h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r>
              <a:rPr sz="1800" baseline="-13888" dirty="0">
                <a:latin typeface="Times New Roman"/>
                <a:cs typeface="Times New Roman"/>
              </a:rPr>
              <a:t>	</a:t>
            </a:r>
            <a:r>
              <a:rPr sz="1800" dirty="0">
                <a:latin typeface="Times New Roman"/>
                <a:cs typeface="Times New Roman"/>
              </a:rPr>
              <a:t>y </a:t>
            </a:r>
            <a:r>
              <a:rPr sz="1800" i="1" spc="-25" dirty="0">
                <a:latin typeface="Times New Roman"/>
                <a:cs typeface="Times New Roman"/>
              </a:rPr>
              <a:t>h</a:t>
            </a:r>
            <a:r>
              <a:rPr sz="1800" spc="-37" baseline="-13888" dirty="0">
                <a:latin typeface="Times New Roman"/>
                <a:cs typeface="Times New Roman"/>
              </a:rPr>
              <a:t>2</a:t>
            </a:r>
            <a:r>
              <a:rPr sz="1800" baseline="-13888" dirty="0">
                <a:latin typeface="Times New Roman"/>
                <a:cs typeface="Times New Roman"/>
              </a:rPr>
              <a:t>	</a:t>
            </a:r>
            <a:r>
              <a:rPr sz="1800" dirty="0">
                <a:latin typeface="Times New Roman"/>
                <a:cs typeface="Times New Roman"/>
              </a:rPr>
              <a:t>dos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funciones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heurísticas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optimistas.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h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r>
              <a:rPr sz="1800" baseline="-13888" dirty="0">
                <a:latin typeface="Times New Roman"/>
                <a:cs typeface="Times New Roman"/>
              </a:rPr>
              <a:t>	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más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informada</a:t>
            </a:r>
            <a:endParaRPr sz="1800">
              <a:latin typeface="Times New Roman"/>
              <a:cs typeface="Times New Roman"/>
            </a:endParaRPr>
          </a:p>
          <a:p>
            <a:pPr marL="165100" algn="ctr">
              <a:lnSpc>
                <a:spcPts val="710"/>
              </a:lnSpc>
              <a:tabLst>
                <a:tab pos="660400" algn="l"/>
                <a:tab pos="4641850" algn="l"/>
              </a:tabLst>
            </a:pP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  <a:p>
            <a:pPr marL="501015">
              <a:lnSpc>
                <a:spcPts val="825"/>
              </a:lnSpc>
              <a:spcBef>
                <a:spcPts val="865"/>
              </a:spcBef>
            </a:pP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-13888" dirty="0">
                <a:latin typeface="Times New Roman"/>
                <a:cs typeface="Times New Roman"/>
              </a:rPr>
              <a:t>2</a:t>
            </a:r>
            <a:r>
              <a:rPr sz="1800" spc="450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, entonces</a:t>
            </a:r>
            <a:r>
              <a:rPr sz="1800" spc="-10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14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-13888" dirty="0">
                <a:latin typeface="Times New Roman"/>
                <a:cs typeface="Times New Roman"/>
              </a:rPr>
              <a:t>2</a:t>
            </a:r>
            <a:r>
              <a:rPr sz="1800" spc="225" baseline="-13888" dirty="0">
                <a:latin typeface="Times New Roman"/>
                <a:cs typeface="Times New Roman"/>
              </a:rPr>
              <a:t>  </a:t>
            </a:r>
            <a:r>
              <a:rPr sz="1800" dirty="0">
                <a:latin typeface="Times New Roman"/>
                <a:cs typeface="Times New Roman"/>
              </a:rPr>
              <a:t>) expande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al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menos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tantos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como</a:t>
            </a:r>
            <a:r>
              <a:rPr sz="1800" spc="-10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15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spc="225" baseline="-13888" dirty="0">
                <a:latin typeface="Times New Roman"/>
                <a:cs typeface="Times New Roman"/>
              </a:rPr>
              <a:t>  </a:t>
            </a:r>
            <a:r>
              <a:rPr sz="1800" spc="-5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R="163830" algn="ctr">
              <a:lnSpc>
                <a:spcPts val="710"/>
              </a:lnSpc>
              <a:tabLst>
                <a:tab pos="1200150" algn="l"/>
                <a:tab pos="1543050" algn="l"/>
                <a:tab pos="5410200" algn="l"/>
                <a:tab pos="5753100" algn="l"/>
              </a:tabLst>
            </a:pP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450">
              <a:latin typeface="Times New Roman"/>
              <a:cs typeface="Times New Roman"/>
            </a:endParaRPr>
          </a:p>
          <a:p>
            <a:pPr marL="52069">
              <a:lnSpc>
                <a:spcPct val="100000"/>
              </a:lnSpc>
            </a:pPr>
            <a:r>
              <a:rPr sz="1800" b="1" spc="-10" dirty="0">
                <a:latin typeface="Times New Roman"/>
                <a:cs typeface="Times New Roman"/>
              </a:rPr>
              <a:t>Prueba</a:t>
            </a:r>
            <a:r>
              <a:rPr sz="1800" spc="-10" dirty="0">
                <a:latin typeface="Times New Roman"/>
                <a:cs typeface="Times New Roman"/>
              </a:rPr>
              <a:t>: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15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058352" y="3099308"/>
            <a:ext cx="24828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393315" algn="l"/>
              </a:tabLst>
            </a:pPr>
            <a:r>
              <a:rPr sz="1200" spc="-50" dirty="0">
                <a:latin typeface="Times New Roman"/>
                <a:cs typeface="Times New Roman"/>
              </a:rPr>
              <a:t>1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13753" y="2654300"/>
            <a:ext cx="7806055" cy="6292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31165" indent="-380365">
              <a:lnSpc>
                <a:spcPts val="825"/>
              </a:lnSpc>
              <a:spcBef>
                <a:spcPts val="100"/>
              </a:spcBef>
              <a:buAutoNum type="arabicPeriod"/>
              <a:tabLst>
                <a:tab pos="431165" algn="l"/>
                <a:tab pos="431800" algn="l"/>
                <a:tab pos="7365365" algn="l"/>
              </a:tabLst>
            </a:pP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mejor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</a:t>
            </a:r>
            <a:r>
              <a:rPr sz="1800" i="1" spc="209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cumple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spc="442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baseline="-13888" dirty="0">
                <a:latin typeface="Times New Roman"/>
                <a:cs typeface="Times New Roman"/>
              </a:rPr>
              <a:t>2</a:t>
            </a:r>
            <a:r>
              <a:rPr sz="1800" spc="434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</a:t>
            </a:r>
            <a:r>
              <a:rPr sz="1800" dirty="0">
                <a:latin typeface="Times New Roman"/>
                <a:cs typeface="Times New Roman"/>
              </a:rPr>
              <a:t>).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llamamos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f</a:t>
            </a:r>
            <a:r>
              <a:rPr sz="1800" i="1" dirty="0">
                <a:latin typeface="Times New Roman"/>
                <a:cs typeface="Times New Roman"/>
              </a:rPr>
              <a:t>	</a:t>
            </a:r>
            <a:r>
              <a:rPr sz="1800" spc="-20" dirty="0">
                <a:latin typeface="Times New Roman"/>
                <a:cs typeface="Times New Roman"/>
              </a:rPr>
              <a:t>(</a:t>
            </a:r>
            <a:r>
              <a:rPr sz="1800" i="1" spc="-20" dirty="0">
                <a:latin typeface="Times New Roman"/>
                <a:cs typeface="Times New Roman"/>
              </a:rPr>
              <a:t>n</a:t>
            </a:r>
            <a:r>
              <a:rPr sz="1800" i="1" spc="-30" baseline="-13888" dirty="0">
                <a:latin typeface="Times New Roman"/>
                <a:cs typeface="Times New Roman"/>
              </a:rPr>
              <a:t>m</a:t>
            </a:r>
            <a:r>
              <a:rPr sz="1800" spc="-2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4509770">
              <a:lnSpc>
                <a:spcPts val="710"/>
              </a:lnSpc>
              <a:tabLst>
                <a:tab pos="5344795" algn="l"/>
                <a:tab pos="7289165" algn="l"/>
              </a:tabLst>
            </a:pP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  <a:p>
            <a:pPr marL="431165" indent="-380365">
              <a:lnSpc>
                <a:spcPct val="100000"/>
              </a:lnSpc>
              <a:spcBef>
                <a:spcPts val="1055"/>
              </a:spcBef>
              <a:buAutoNum type="arabicPeriod" startAt="2"/>
              <a:tabLst>
                <a:tab pos="431165" algn="l"/>
                <a:tab pos="431800" algn="l"/>
              </a:tabLst>
            </a:pPr>
            <a:r>
              <a:rPr sz="1800" dirty="0">
                <a:latin typeface="Times New Roman"/>
                <a:cs typeface="Times New Roman"/>
              </a:rPr>
              <a:t>Ya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spc="14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25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más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informada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spc="14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, 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 cumple </a:t>
            </a:r>
            <a:r>
              <a:rPr sz="1800" spc="-25" dirty="0">
                <a:latin typeface="Times New Roman"/>
                <a:cs typeface="Times New Roman"/>
              </a:rPr>
              <a:t>que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347152" y="3391915"/>
            <a:ext cx="33559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23594" algn="l"/>
                <a:tab pos="2506345" algn="l"/>
                <a:tab pos="3266440" algn="l"/>
              </a:tabLst>
            </a:pPr>
            <a:r>
              <a:rPr sz="1200" spc="-50" dirty="0">
                <a:latin typeface="Times New Roman"/>
                <a:cs typeface="Times New Roman"/>
              </a:rPr>
              <a:t>1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2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1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207453" y="3276091"/>
            <a:ext cx="390207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spc="14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15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) </a:t>
            </a:r>
            <a:r>
              <a:rPr sz="1800" spc="80" dirty="0">
                <a:latin typeface="Symbol"/>
                <a:cs typeface="Symbol"/>
              </a:rPr>
              <a:t>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spc="150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15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), y 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tanto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14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15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) </a:t>
            </a:r>
            <a:r>
              <a:rPr sz="1800" spc="80" dirty="0">
                <a:latin typeface="Symbol"/>
                <a:cs typeface="Symbol"/>
              </a:rPr>
              <a:t>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14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150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259002" y="4864100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13753" y="3545458"/>
            <a:ext cx="7442200" cy="1606550"/>
          </a:xfrm>
          <a:prstGeom prst="rect">
            <a:avLst/>
          </a:prstGeom>
        </p:spPr>
        <p:txBody>
          <a:bodyPr vert="horz" wrap="square" lIns="0" tIns="75565" rIns="0" bIns="0" rtlCol="0">
            <a:spAutoFit/>
          </a:bodyPr>
          <a:lstStyle/>
          <a:p>
            <a:pPr marL="431165" indent="-380365">
              <a:lnSpc>
                <a:spcPct val="100000"/>
              </a:lnSpc>
              <a:spcBef>
                <a:spcPts val="595"/>
              </a:spcBef>
              <a:buAutoNum type="arabicPeriod" startAt="3"/>
              <a:tabLst>
                <a:tab pos="431165" algn="l"/>
                <a:tab pos="431800" algn="l"/>
              </a:tabLst>
            </a:pP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(1)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corolario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2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sigue </a:t>
            </a:r>
            <a:r>
              <a:rPr sz="1800" spc="-25" dirty="0">
                <a:latin typeface="Times New Roman"/>
                <a:cs typeface="Times New Roman"/>
              </a:rPr>
              <a:t>que</a:t>
            </a:r>
            <a:endParaRPr sz="1800">
              <a:latin typeface="Times New Roman"/>
              <a:cs typeface="Times New Roman"/>
            </a:endParaRPr>
          </a:p>
          <a:p>
            <a:pPr marL="850265" lvl="1" indent="-342900">
              <a:lnSpc>
                <a:spcPts val="665"/>
              </a:lnSpc>
              <a:spcBef>
                <a:spcPts val="440"/>
              </a:spcBef>
              <a:buChar char="–"/>
              <a:tabLst>
                <a:tab pos="850265" algn="l"/>
                <a:tab pos="850900" algn="l"/>
              </a:tabLst>
            </a:pP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h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50" spc="172" baseline="-15151" dirty="0">
                <a:latin typeface="Times New Roman"/>
                <a:cs typeface="Times New Roman"/>
              </a:rPr>
              <a:t>  </a:t>
            </a:r>
            <a:r>
              <a:rPr sz="1600" dirty="0">
                <a:latin typeface="Times New Roman"/>
                <a:cs typeface="Times New Roman"/>
              </a:rPr>
              <a:t>) expande todos los nodos 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50" i="1" spc="172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que </a:t>
            </a:r>
            <a:r>
              <a:rPr sz="1600" spc="155" dirty="0">
                <a:latin typeface="Symbol"/>
                <a:cs typeface="Symbol"/>
              </a:rPr>
              <a:t></a:t>
            </a:r>
            <a:r>
              <a:rPr sz="1600" i="1" spc="155" dirty="0">
                <a:latin typeface="Times New Roman"/>
                <a:cs typeface="Times New Roman"/>
              </a:rPr>
              <a:t>n</a:t>
            </a:r>
            <a:r>
              <a:rPr sz="1650" i="1" spc="232" baseline="-15151" dirty="0">
                <a:latin typeface="Times New Roman"/>
                <a:cs typeface="Times New Roman"/>
              </a:rPr>
              <a:t>j</a:t>
            </a:r>
            <a:r>
              <a:rPr sz="1650" i="1" spc="-30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Symbol"/>
                <a:cs typeface="Symbol"/>
              </a:rPr>
              <a:t></a:t>
            </a:r>
            <a:r>
              <a:rPr sz="1600" i="1" dirty="0">
                <a:latin typeface="Times New Roman"/>
                <a:cs typeface="Times New Roman"/>
              </a:rPr>
              <a:t>camino_a(n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00" dirty="0">
                <a:latin typeface="Times New Roman"/>
                <a:cs typeface="Times New Roman"/>
              </a:rPr>
              <a:t>).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50" spc="375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50" i="1" baseline="-15151" dirty="0">
                <a:latin typeface="Times New Roman"/>
                <a:cs typeface="Times New Roman"/>
              </a:rPr>
              <a:t>j</a:t>
            </a:r>
            <a:r>
              <a:rPr sz="1650" i="1" spc="-37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) </a:t>
            </a:r>
            <a:r>
              <a:rPr sz="1600" dirty="0">
                <a:latin typeface="Symbol"/>
                <a:cs typeface="Symbol"/>
              </a:rPr>
              <a:t>�</a:t>
            </a:r>
            <a:r>
              <a:rPr sz="1600" spc="39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i="1" spc="70" dirty="0">
                <a:latin typeface="Times New Roman"/>
                <a:cs typeface="Times New Roman"/>
              </a:rPr>
              <a:t>  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50" i="1" baseline="-15151" dirty="0">
                <a:latin typeface="Times New Roman"/>
                <a:cs typeface="Times New Roman"/>
              </a:rPr>
              <a:t>m</a:t>
            </a:r>
            <a:r>
              <a:rPr sz="1650" i="1" spc="-52" baseline="-15151" dirty="0">
                <a:latin typeface="Times New Roman"/>
                <a:cs typeface="Times New Roman"/>
              </a:rPr>
              <a:t> </a:t>
            </a:r>
            <a:r>
              <a:rPr sz="1600" spc="-6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  <a:p>
            <a:pPr marL="807720" algn="ctr">
              <a:lnSpc>
                <a:spcPts val="650"/>
              </a:lnSpc>
              <a:tabLst>
                <a:tab pos="5631815" algn="l"/>
                <a:tab pos="6381115" algn="l"/>
              </a:tabLst>
            </a:pPr>
            <a:r>
              <a:rPr sz="1100" spc="-50" dirty="0">
                <a:latin typeface="Times New Roman"/>
                <a:cs typeface="Times New Roman"/>
              </a:rPr>
              <a:t>*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spc="-50" dirty="0">
                <a:latin typeface="Times New Roman"/>
                <a:cs typeface="Times New Roman"/>
              </a:rPr>
              <a:t>*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spc="-50" dirty="0">
                <a:latin typeface="Times New Roman"/>
                <a:cs typeface="Times New Roman"/>
              </a:rPr>
              <a:t>*</a:t>
            </a:r>
            <a:endParaRPr sz="1100">
              <a:latin typeface="Times New Roman"/>
              <a:cs typeface="Times New Roman"/>
            </a:endParaRPr>
          </a:p>
          <a:p>
            <a:pPr marL="850265" lvl="1" indent="-342900">
              <a:lnSpc>
                <a:spcPts val="690"/>
              </a:lnSpc>
              <a:spcBef>
                <a:spcPts val="960"/>
              </a:spcBef>
              <a:buChar char="–"/>
              <a:tabLst>
                <a:tab pos="850265" algn="l"/>
                <a:tab pos="850900" algn="l"/>
              </a:tabLst>
            </a:pP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h</a:t>
            </a:r>
            <a:r>
              <a:rPr sz="1650" baseline="-15151" dirty="0">
                <a:latin typeface="Times New Roman"/>
                <a:cs typeface="Times New Roman"/>
              </a:rPr>
              <a:t>2</a:t>
            </a:r>
            <a:r>
              <a:rPr sz="1650" spc="172" baseline="-15151" dirty="0">
                <a:latin typeface="Times New Roman"/>
                <a:cs typeface="Times New Roman"/>
              </a:rPr>
              <a:t>  </a:t>
            </a:r>
            <a:r>
              <a:rPr sz="1600" dirty="0">
                <a:latin typeface="Times New Roman"/>
                <a:cs typeface="Times New Roman"/>
              </a:rPr>
              <a:t>) expande todos los nodos 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50" i="1" spc="172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que </a:t>
            </a:r>
            <a:r>
              <a:rPr sz="1600" spc="155" dirty="0">
                <a:latin typeface="Symbol"/>
                <a:cs typeface="Symbol"/>
              </a:rPr>
              <a:t></a:t>
            </a:r>
            <a:r>
              <a:rPr sz="1600" i="1" spc="155" dirty="0">
                <a:latin typeface="Times New Roman"/>
                <a:cs typeface="Times New Roman"/>
              </a:rPr>
              <a:t>n</a:t>
            </a:r>
            <a:r>
              <a:rPr sz="1650" i="1" spc="232" baseline="-15151" dirty="0">
                <a:latin typeface="Times New Roman"/>
                <a:cs typeface="Times New Roman"/>
              </a:rPr>
              <a:t>j</a:t>
            </a:r>
            <a:r>
              <a:rPr sz="1650" i="1" spc="-30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Symbol"/>
                <a:cs typeface="Symbol"/>
              </a:rPr>
              <a:t></a:t>
            </a:r>
            <a:r>
              <a:rPr sz="1600" i="1" dirty="0">
                <a:latin typeface="Times New Roman"/>
                <a:cs typeface="Times New Roman"/>
              </a:rPr>
              <a:t>camino_a(n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00" dirty="0">
                <a:latin typeface="Times New Roman"/>
                <a:cs typeface="Times New Roman"/>
              </a:rPr>
              <a:t>).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50" baseline="-15151" dirty="0">
                <a:latin typeface="Times New Roman"/>
                <a:cs typeface="Times New Roman"/>
              </a:rPr>
              <a:t>2</a:t>
            </a:r>
            <a:r>
              <a:rPr sz="1650" spc="375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50" i="1" baseline="-15151" dirty="0">
                <a:latin typeface="Times New Roman"/>
                <a:cs typeface="Times New Roman"/>
              </a:rPr>
              <a:t>j</a:t>
            </a:r>
            <a:r>
              <a:rPr sz="1650" i="1" spc="-37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) </a:t>
            </a:r>
            <a:r>
              <a:rPr sz="1600" dirty="0">
                <a:latin typeface="Symbol"/>
                <a:cs typeface="Symbol"/>
              </a:rPr>
              <a:t>�</a:t>
            </a:r>
            <a:r>
              <a:rPr sz="1600" spc="39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i="1" spc="70" dirty="0">
                <a:latin typeface="Times New Roman"/>
                <a:cs typeface="Times New Roman"/>
              </a:rPr>
              <a:t>  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50" i="1" baseline="-15151" dirty="0">
                <a:latin typeface="Times New Roman"/>
                <a:cs typeface="Times New Roman"/>
              </a:rPr>
              <a:t>m</a:t>
            </a:r>
            <a:r>
              <a:rPr sz="1650" i="1" spc="-52" baseline="-15151" dirty="0">
                <a:latin typeface="Times New Roman"/>
                <a:cs typeface="Times New Roman"/>
              </a:rPr>
              <a:t> </a:t>
            </a:r>
            <a:r>
              <a:rPr sz="1600" spc="-6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  <a:p>
            <a:pPr marL="807720" algn="ctr">
              <a:lnSpc>
                <a:spcPts val="650"/>
              </a:lnSpc>
              <a:tabLst>
                <a:tab pos="5631815" algn="l"/>
                <a:tab pos="6381115" algn="l"/>
              </a:tabLst>
            </a:pPr>
            <a:r>
              <a:rPr sz="1100" spc="-50" dirty="0">
                <a:latin typeface="Times New Roman"/>
                <a:cs typeface="Times New Roman"/>
              </a:rPr>
              <a:t>*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spc="-50" dirty="0">
                <a:latin typeface="Times New Roman"/>
                <a:cs typeface="Times New Roman"/>
              </a:rPr>
              <a:t>*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spc="-50" dirty="0">
                <a:latin typeface="Times New Roman"/>
                <a:cs typeface="Times New Roman"/>
              </a:rPr>
              <a:t>*</a:t>
            </a:r>
            <a:endParaRPr sz="1100">
              <a:latin typeface="Times New Roman"/>
              <a:cs typeface="Times New Roman"/>
            </a:endParaRPr>
          </a:p>
          <a:p>
            <a:pPr marL="431165" indent="-380365">
              <a:lnSpc>
                <a:spcPts val="825"/>
              </a:lnSpc>
              <a:spcBef>
                <a:spcPts val="980"/>
              </a:spcBef>
              <a:buAutoNum type="arabicPeriod" startAt="4"/>
              <a:tabLst>
                <a:tab pos="431165" algn="l"/>
                <a:tab pos="431800" algn="l"/>
                <a:tab pos="3634740" algn="l"/>
                <a:tab pos="5503545" algn="l"/>
              </a:tabLst>
            </a:pP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(2),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verifica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spc="412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j</a:t>
            </a:r>
            <a:r>
              <a:rPr sz="1800" i="1" spc="-15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</a:t>
            </a:r>
            <a:r>
              <a:rPr sz="1800" spc="409" dirty="0">
                <a:latin typeface="Times New Roman"/>
                <a:cs typeface="Times New Roman"/>
              </a:rPr>
              <a:t> </a:t>
            </a:r>
            <a:r>
              <a:rPr sz="1800" i="1" spc="-60" dirty="0">
                <a:latin typeface="Times New Roman"/>
                <a:cs typeface="Times New Roman"/>
              </a:rPr>
              <a:t>f</a:t>
            </a:r>
            <a:r>
              <a:rPr sz="1800" i="1" dirty="0">
                <a:latin typeface="Times New Roman"/>
                <a:cs typeface="Times New Roman"/>
              </a:rPr>
              <a:t>	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</a:t>
            </a:r>
            <a:r>
              <a:rPr sz="1800" i="1" spc="-30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340" dirty="0">
                <a:latin typeface="Symbol"/>
                <a:cs typeface="Symbol"/>
              </a:rPr>
              <a:t></a:t>
            </a:r>
            <a:r>
              <a:rPr sz="1800" spc="409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baseline="-13888" dirty="0">
                <a:latin typeface="Times New Roman"/>
                <a:cs typeface="Times New Roman"/>
              </a:rPr>
              <a:t>2</a:t>
            </a:r>
            <a:r>
              <a:rPr sz="1800" spc="419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j</a:t>
            </a:r>
            <a:r>
              <a:rPr sz="1800" i="1" spc="-15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</a:t>
            </a:r>
            <a:r>
              <a:rPr sz="1800" spc="41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f</a:t>
            </a:r>
            <a:r>
              <a:rPr sz="1800" i="1" dirty="0">
                <a:latin typeface="Times New Roman"/>
                <a:cs typeface="Times New Roman"/>
              </a:rPr>
              <a:t>	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</a:t>
            </a:r>
            <a:r>
              <a:rPr sz="1800" i="1" spc="-22" baseline="-13888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779145" algn="ctr">
              <a:lnSpc>
                <a:spcPts val="710"/>
              </a:lnSpc>
              <a:tabLst>
                <a:tab pos="1620520" algn="l"/>
                <a:tab pos="2647315" algn="l"/>
                <a:tab pos="3488690" algn="l"/>
              </a:tabLst>
            </a:pP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  <a:p>
            <a:pPr marL="431165" indent="-380365">
              <a:lnSpc>
                <a:spcPct val="100000"/>
              </a:lnSpc>
              <a:spcBef>
                <a:spcPts val="1060"/>
              </a:spcBef>
              <a:buAutoNum type="arabicPeriod" startAt="5"/>
              <a:tabLst>
                <a:tab pos="431165" algn="l"/>
                <a:tab pos="431800" algn="l"/>
              </a:tabLst>
            </a:pP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(3) 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(4) 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concluye 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cualquier 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expandido por A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spc="442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) </a:t>
            </a:r>
            <a:r>
              <a:rPr sz="1800" spc="-10" dirty="0">
                <a:latin typeface="Times New Roman"/>
                <a:cs typeface="Times New Roman"/>
              </a:rPr>
              <a:t>también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550602" y="5168900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220153" y="5156708"/>
            <a:ext cx="25463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será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expandido 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-13888" dirty="0">
                <a:latin typeface="Times New Roman"/>
                <a:cs typeface="Times New Roman"/>
              </a:rPr>
              <a:t>2</a:t>
            </a:r>
            <a:r>
              <a:rPr sz="1800" spc="225" baseline="-13888" dirty="0">
                <a:latin typeface="Times New Roman"/>
                <a:cs typeface="Times New Roman"/>
              </a:rPr>
              <a:t>  </a:t>
            </a:r>
            <a:r>
              <a:rPr sz="1800" spc="-5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434340">
              <a:lnSpc>
                <a:spcPct val="100000"/>
              </a:lnSpc>
              <a:spcBef>
                <a:spcPts val="100"/>
              </a:spcBef>
            </a:pPr>
            <a:r>
              <a:rPr dirty="0"/>
              <a:t>Teorema</a:t>
            </a:r>
            <a:r>
              <a:rPr spc="-30" dirty="0"/>
              <a:t> </a:t>
            </a:r>
            <a:r>
              <a:rPr dirty="0"/>
              <a:t>Calidad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las</a:t>
            </a:r>
            <a:r>
              <a:rPr spc="-15" dirty="0"/>
              <a:t> </a:t>
            </a:r>
            <a:r>
              <a:rPr dirty="0"/>
              <a:t>Funciones</a:t>
            </a:r>
            <a:r>
              <a:rPr spc="-15" dirty="0"/>
              <a:t> </a:t>
            </a:r>
            <a:r>
              <a:rPr spc="-10" dirty="0"/>
              <a:t>Heurísticas</a:t>
            </a: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2540" algn="ctr">
              <a:lnSpc>
                <a:spcPct val="100000"/>
              </a:lnSpc>
              <a:spcBef>
                <a:spcPts val="290"/>
              </a:spcBef>
            </a:pPr>
            <a:r>
              <a:rPr dirty="0"/>
              <a:t>Teorema</a:t>
            </a:r>
            <a:r>
              <a:rPr spc="-30" dirty="0"/>
              <a:t> </a:t>
            </a:r>
            <a:r>
              <a:rPr dirty="0"/>
              <a:t>Calidad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las</a:t>
            </a:r>
            <a:r>
              <a:rPr spc="-15" dirty="0"/>
              <a:t> </a:t>
            </a:r>
            <a:r>
              <a:rPr dirty="0"/>
              <a:t>Funciones</a:t>
            </a:r>
            <a:r>
              <a:rPr spc="-15" dirty="0"/>
              <a:t> </a:t>
            </a:r>
            <a:r>
              <a:rPr spc="-10" dirty="0"/>
              <a:t>Heurísticas</a:t>
            </a:r>
          </a:p>
          <a:p>
            <a:pPr marL="2540" algn="ctr">
              <a:lnSpc>
                <a:spcPct val="100000"/>
              </a:lnSpc>
              <a:spcBef>
                <a:spcPts val="130"/>
              </a:spcBef>
            </a:pPr>
            <a:r>
              <a:rPr sz="1600" dirty="0"/>
              <a:t>Visualización</a:t>
            </a:r>
            <a:r>
              <a:rPr sz="1600" spc="-5" dirty="0"/>
              <a:t> </a:t>
            </a:r>
            <a:r>
              <a:rPr sz="1600" dirty="0"/>
              <a:t>de</a:t>
            </a:r>
            <a:r>
              <a:rPr sz="1600" spc="-5" dirty="0"/>
              <a:t> </a:t>
            </a:r>
            <a:r>
              <a:rPr sz="1600" dirty="0"/>
              <a:t>la</a:t>
            </a:r>
            <a:r>
              <a:rPr sz="1600" spc="-5" dirty="0"/>
              <a:t> </a:t>
            </a:r>
            <a:r>
              <a:rPr sz="1600" spc="-10" dirty="0"/>
              <a:t>demostración</a:t>
            </a:r>
            <a:endParaRPr sz="1600"/>
          </a:p>
        </p:txBody>
      </p:sp>
      <p:sp>
        <p:nvSpPr>
          <p:cNvPr id="8" name="object 8"/>
          <p:cNvSpPr/>
          <p:nvPr/>
        </p:nvSpPr>
        <p:spPr>
          <a:xfrm>
            <a:off x="3036222" y="1241803"/>
            <a:ext cx="379730" cy="282575"/>
          </a:xfrm>
          <a:custGeom>
            <a:avLst/>
            <a:gdLst/>
            <a:ahLst/>
            <a:cxnLst/>
            <a:rect l="l" t="t" r="r" b="b"/>
            <a:pathLst>
              <a:path w="379729" h="282575">
                <a:moveTo>
                  <a:pt x="289208" y="0"/>
                </a:moveTo>
                <a:lnTo>
                  <a:pt x="285189" y="11459"/>
                </a:lnTo>
                <a:lnTo>
                  <a:pt x="301532" y="18552"/>
                </a:lnTo>
                <a:lnTo>
                  <a:pt x="315587" y="28370"/>
                </a:lnTo>
                <a:lnTo>
                  <a:pt x="344125" y="73878"/>
                </a:lnTo>
                <a:lnTo>
                  <a:pt x="352460" y="115662"/>
                </a:lnTo>
                <a:lnTo>
                  <a:pt x="353501" y="139749"/>
                </a:lnTo>
                <a:lnTo>
                  <a:pt x="352455" y="164649"/>
                </a:lnTo>
                <a:lnTo>
                  <a:pt x="344083" y="207586"/>
                </a:lnTo>
                <a:lnTo>
                  <a:pt x="315606" y="253825"/>
                </a:lnTo>
                <a:lnTo>
                  <a:pt x="285636" y="270866"/>
                </a:lnTo>
                <a:lnTo>
                  <a:pt x="289208" y="282326"/>
                </a:lnTo>
                <a:lnTo>
                  <a:pt x="327717" y="264262"/>
                </a:lnTo>
                <a:lnTo>
                  <a:pt x="356031" y="232990"/>
                </a:lnTo>
                <a:lnTo>
                  <a:pt x="373444" y="191113"/>
                </a:lnTo>
                <a:lnTo>
                  <a:pt x="379248" y="141236"/>
                </a:lnTo>
                <a:lnTo>
                  <a:pt x="377793" y="115354"/>
                </a:lnTo>
                <a:lnTo>
                  <a:pt x="366147" y="69478"/>
                </a:lnTo>
                <a:lnTo>
                  <a:pt x="343051" y="32131"/>
                </a:lnTo>
                <a:lnTo>
                  <a:pt x="309676" y="7389"/>
                </a:lnTo>
                <a:lnTo>
                  <a:pt x="289208" y="0"/>
                </a:lnTo>
                <a:close/>
              </a:path>
              <a:path w="379729" h="282575">
                <a:moveTo>
                  <a:pt x="90040" y="0"/>
                </a:moveTo>
                <a:lnTo>
                  <a:pt x="51624" y="18100"/>
                </a:lnTo>
                <a:lnTo>
                  <a:pt x="23290" y="49484"/>
                </a:lnTo>
                <a:lnTo>
                  <a:pt x="5822" y="91435"/>
                </a:lnTo>
                <a:lnTo>
                  <a:pt x="0" y="141236"/>
                </a:lnTo>
                <a:lnTo>
                  <a:pt x="1450" y="167175"/>
                </a:lnTo>
                <a:lnTo>
                  <a:pt x="13059" y="213051"/>
                </a:lnTo>
                <a:lnTo>
                  <a:pt x="36099" y="250277"/>
                </a:lnTo>
                <a:lnTo>
                  <a:pt x="69511" y="274945"/>
                </a:lnTo>
                <a:lnTo>
                  <a:pt x="90040" y="282326"/>
                </a:lnTo>
                <a:lnTo>
                  <a:pt x="93612" y="270866"/>
                </a:lnTo>
                <a:lnTo>
                  <a:pt x="77525" y="263741"/>
                </a:lnTo>
                <a:lnTo>
                  <a:pt x="63642" y="253825"/>
                </a:lnTo>
                <a:lnTo>
                  <a:pt x="35165" y="207586"/>
                </a:lnTo>
                <a:lnTo>
                  <a:pt x="26793" y="164649"/>
                </a:lnTo>
                <a:lnTo>
                  <a:pt x="25746" y="139749"/>
                </a:lnTo>
                <a:lnTo>
                  <a:pt x="26793" y="115662"/>
                </a:lnTo>
                <a:lnTo>
                  <a:pt x="35165" y="73878"/>
                </a:lnTo>
                <a:lnTo>
                  <a:pt x="63753" y="28370"/>
                </a:lnTo>
                <a:lnTo>
                  <a:pt x="94058" y="11459"/>
                </a:lnTo>
                <a:lnTo>
                  <a:pt x="900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169569" y="1241803"/>
            <a:ext cx="379730" cy="282575"/>
          </a:xfrm>
          <a:custGeom>
            <a:avLst/>
            <a:gdLst/>
            <a:ahLst/>
            <a:cxnLst/>
            <a:rect l="l" t="t" r="r" b="b"/>
            <a:pathLst>
              <a:path w="379729" h="282575">
                <a:moveTo>
                  <a:pt x="289208" y="0"/>
                </a:moveTo>
                <a:lnTo>
                  <a:pt x="285189" y="11459"/>
                </a:lnTo>
                <a:lnTo>
                  <a:pt x="301532" y="18552"/>
                </a:lnTo>
                <a:lnTo>
                  <a:pt x="315587" y="28370"/>
                </a:lnTo>
                <a:lnTo>
                  <a:pt x="344125" y="73878"/>
                </a:lnTo>
                <a:lnTo>
                  <a:pt x="352460" y="115662"/>
                </a:lnTo>
                <a:lnTo>
                  <a:pt x="353501" y="139749"/>
                </a:lnTo>
                <a:lnTo>
                  <a:pt x="352455" y="164649"/>
                </a:lnTo>
                <a:lnTo>
                  <a:pt x="344083" y="207586"/>
                </a:lnTo>
                <a:lnTo>
                  <a:pt x="315606" y="253825"/>
                </a:lnTo>
                <a:lnTo>
                  <a:pt x="285635" y="270866"/>
                </a:lnTo>
                <a:lnTo>
                  <a:pt x="289208" y="282326"/>
                </a:lnTo>
                <a:lnTo>
                  <a:pt x="327717" y="264262"/>
                </a:lnTo>
                <a:lnTo>
                  <a:pt x="356031" y="232990"/>
                </a:lnTo>
                <a:lnTo>
                  <a:pt x="373444" y="191113"/>
                </a:lnTo>
                <a:lnTo>
                  <a:pt x="379248" y="141236"/>
                </a:lnTo>
                <a:lnTo>
                  <a:pt x="377793" y="115354"/>
                </a:lnTo>
                <a:lnTo>
                  <a:pt x="366147" y="69478"/>
                </a:lnTo>
                <a:lnTo>
                  <a:pt x="343051" y="32131"/>
                </a:lnTo>
                <a:lnTo>
                  <a:pt x="309676" y="7389"/>
                </a:lnTo>
                <a:lnTo>
                  <a:pt x="289208" y="0"/>
                </a:lnTo>
                <a:close/>
              </a:path>
              <a:path w="379729" h="282575">
                <a:moveTo>
                  <a:pt x="90040" y="0"/>
                </a:moveTo>
                <a:lnTo>
                  <a:pt x="51624" y="18100"/>
                </a:lnTo>
                <a:lnTo>
                  <a:pt x="23290" y="49484"/>
                </a:lnTo>
                <a:lnTo>
                  <a:pt x="5822" y="91435"/>
                </a:lnTo>
                <a:lnTo>
                  <a:pt x="0" y="141236"/>
                </a:lnTo>
                <a:lnTo>
                  <a:pt x="1450" y="167175"/>
                </a:lnTo>
                <a:lnTo>
                  <a:pt x="13059" y="213051"/>
                </a:lnTo>
                <a:lnTo>
                  <a:pt x="36099" y="250277"/>
                </a:lnTo>
                <a:lnTo>
                  <a:pt x="69511" y="274945"/>
                </a:lnTo>
                <a:lnTo>
                  <a:pt x="90040" y="282326"/>
                </a:lnTo>
                <a:lnTo>
                  <a:pt x="93612" y="270866"/>
                </a:lnTo>
                <a:lnTo>
                  <a:pt x="77525" y="263741"/>
                </a:lnTo>
                <a:lnTo>
                  <a:pt x="63642" y="253825"/>
                </a:lnTo>
                <a:lnTo>
                  <a:pt x="35165" y="207586"/>
                </a:lnTo>
                <a:lnTo>
                  <a:pt x="26793" y="164649"/>
                </a:lnTo>
                <a:lnTo>
                  <a:pt x="25746" y="139749"/>
                </a:lnTo>
                <a:lnTo>
                  <a:pt x="26793" y="115662"/>
                </a:lnTo>
                <a:lnTo>
                  <a:pt x="35165" y="73878"/>
                </a:lnTo>
                <a:lnTo>
                  <a:pt x="63754" y="28370"/>
                </a:lnTo>
                <a:lnTo>
                  <a:pt x="94058" y="11459"/>
                </a:lnTo>
                <a:lnTo>
                  <a:pt x="900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835999" y="1241803"/>
            <a:ext cx="503555" cy="282575"/>
          </a:xfrm>
          <a:custGeom>
            <a:avLst/>
            <a:gdLst/>
            <a:ahLst/>
            <a:cxnLst/>
            <a:rect l="l" t="t" r="r" b="b"/>
            <a:pathLst>
              <a:path w="503554" h="282575">
                <a:moveTo>
                  <a:pt x="413415" y="0"/>
                </a:moveTo>
                <a:lnTo>
                  <a:pt x="409397" y="11459"/>
                </a:lnTo>
                <a:lnTo>
                  <a:pt x="425740" y="18552"/>
                </a:lnTo>
                <a:lnTo>
                  <a:pt x="439795" y="28370"/>
                </a:lnTo>
                <a:lnTo>
                  <a:pt x="468333" y="73878"/>
                </a:lnTo>
                <a:lnTo>
                  <a:pt x="476667" y="115662"/>
                </a:lnTo>
                <a:lnTo>
                  <a:pt x="477709" y="139749"/>
                </a:lnTo>
                <a:lnTo>
                  <a:pt x="476662" y="164649"/>
                </a:lnTo>
                <a:lnTo>
                  <a:pt x="468290" y="207586"/>
                </a:lnTo>
                <a:lnTo>
                  <a:pt x="439813" y="253825"/>
                </a:lnTo>
                <a:lnTo>
                  <a:pt x="409842" y="270866"/>
                </a:lnTo>
                <a:lnTo>
                  <a:pt x="413415" y="282326"/>
                </a:lnTo>
                <a:lnTo>
                  <a:pt x="451924" y="264262"/>
                </a:lnTo>
                <a:lnTo>
                  <a:pt x="480239" y="232990"/>
                </a:lnTo>
                <a:lnTo>
                  <a:pt x="497652" y="191113"/>
                </a:lnTo>
                <a:lnTo>
                  <a:pt x="503455" y="141236"/>
                </a:lnTo>
                <a:lnTo>
                  <a:pt x="502000" y="115354"/>
                </a:lnTo>
                <a:lnTo>
                  <a:pt x="490354" y="69478"/>
                </a:lnTo>
                <a:lnTo>
                  <a:pt x="467258" y="32131"/>
                </a:lnTo>
                <a:lnTo>
                  <a:pt x="433883" y="7389"/>
                </a:lnTo>
                <a:lnTo>
                  <a:pt x="413415" y="0"/>
                </a:lnTo>
                <a:close/>
              </a:path>
              <a:path w="503554" h="282575">
                <a:moveTo>
                  <a:pt x="90041" y="0"/>
                </a:moveTo>
                <a:lnTo>
                  <a:pt x="51625" y="18100"/>
                </a:lnTo>
                <a:lnTo>
                  <a:pt x="23291" y="49484"/>
                </a:lnTo>
                <a:lnTo>
                  <a:pt x="5823" y="91435"/>
                </a:lnTo>
                <a:lnTo>
                  <a:pt x="0" y="141236"/>
                </a:lnTo>
                <a:lnTo>
                  <a:pt x="1451" y="167175"/>
                </a:lnTo>
                <a:lnTo>
                  <a:pt x="13060" y="213051"/>
                </a:lnTo>
                <a:lnTo>
                  <a:pt x="36100" y="250277"/>
                </a:lnTo>
                <a:lnTo>
                  <a:pt x="69512" y="274945"/>
                </a:lnTo>
                <a:lnTo>
                  <a:pt x="90041" y="282326"/>
                </a:lnTo>
                <a:lnTo>
                  <a:pt x="93612" y="270866"/>
                </a:lnTo>
                <a:lnTo>
                  <a:pt x="77526" y="263741"/>
                </a:lnTo>
                <a:lnTo>
                  <a:pt x="63643" y="253825"/>
                </a:lnTo>
                <a:lnTo>
                  <a:pt x="35165" y="207586"/>
                </a:lnTo>
                <a:lnTo>
                  <a:pt x="26794" y="164649"/>
                </a:lnTo>
                <a:lnTo>
                  <a:pt x="25747" y="139749"/>
                </a:lnTo>
                <a:lnTo>
                  <a:pt x="26794" y="115662"/>
                </a:lnTo>
                <a:lnTo>
                  <a:pt x="35165" y="73878"/>
                </a:lnTo>
                <a:lnTo>
                  <a:pt x="63755" y="28370"/>
                </a:lnTo>
                <a:lnTo>
                  <a:pt x="94060" y="11459"/>
                </a:lnTo>
                <a:lnTo>
                  <a:pt x="900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330788" y="1241803"/>
            <a:ext cx="510540" cy="282575"/>
          </a:xfrm>
          <a:custGeom>
            <a:avLst/>
            <a:gdLst/>
            <a:ahLst/>
            <a:cxnLst/>
            <a:rect l="l" t="t" r="r" b="b"/>
            <a:pathLst>
              <a:path w="510540" h="282575">
                <a:moveTo>
                  <a:pt x="420463" y="0"/>
                </a:moveTo>
                <a:lnTo>
                  <a:pt x="416445" y="11459"/>
                </a:lnTo>
                <a:lnTo>
                  <a:pt x="432788" y="18552"/>
                </a:lnTo>
                <a:lnTo>
                  <a:pt x="446843" y="28370"/>
                </a:lnTo>
                <a:lnTo>
                  <a:pt x="475381" y="73878"/>
                </a:lnTo>
                <a:lnTo>
                  <a:pt x="483715" y="115662"/>
                </a:lnTo>
                <a:lnTo>
                  <a:pt x="484757" y="139749"/>
                </a:lnTo>
                <a:lnTo>
                  <a:pt x="483711" y="164649"/>
                </a:lnTo>
                <a:lnTo>
                  <a:pt x="475339" y="207586"/>
                </a:lnTo>
                <a:lnTo>
                  <a:pt x="446861" y="253825"/>
                </a:lnTo>
                <a:lnTo>
                  <a:pt x="416891" y="270866"/>
                </a:lnTo>
                <a:lnTo>
                  <a:pt x="420463" y="282326"/>
                </a:lnTo>
                <a:lnTo>
                  <a:pt x="458972" y="264262"/>
                </a:lnTo>
                <a:lnTo>
                  <a:pt x="487287" y="232990"/>
                </a:lnTo>
                <a:lnTo>
                  <a:pt x="504700" y="191113"/>
                </a:lnTo>
                <a:lnTo>
                  <a:pt x="510504" y="141236"/>
                </a:lnTo>
                <a:lnTo>
                  <a:pt x="509048" y="115354"/>
                </a:lnTo>
                <a:lnTo>
                  <a:pt x="497402" y="69478"/>
                </a:lnTo>
                <a:lnTo>
                  <a:pt x="474306" y="32131"/>
                </a:lnTo>
                <a:lnTo>
                  <a:pt x="440932" y="7389"/>
                </a:lnTo>
                <a:lnTo>
                  <a:pt x="420463" y="0"/>
                </a:lnTo>
                <a:close/>
              </a:path>
              <a:path w="510540" h="282575">
                <a:moveTo>
                  <a:pt x="90041" y="0"/>
                </a:moveTo>
                <a:lnTo>
                  <a:pt x="51625" y="18100"/>
                </a:lnTo>
                <a:lnTo>
                  <a:pt x="23291" y="49484"/>
                </a:lnTo>
                <a:lnTo>
                  <a:pt x="5822" y="91435"/>
                </a:lnTo>
                <a:lnTo>
                  <a:pt x="0" y="141236"/>
                </a:lnTo>
                <a:lnTo>
                  <a:pt x="1451" y="167175"/>
                </a:lnTo>
                <a:lnTo>
                  <a:pt x="13059" y="213051"/>
                </a:lnTo>
                <a:lnTo>
                  <a:pt x="36100" y="250277"/>
                </a:lnTo>
                <a:lnTo>
                  <a:pt x="69512" y="274945"/>
                </a:lnTo>
                <a:lnTo>
                  <a:pt x="90041" y="282326"/>
                </a:lnTo>
                <a:lnTo>
                  <a:pt x="93612" y="270866"/>
                </a:lnTo>
                <a:lnTo>
                  <a:pt x="77525" y="263741"/>
                </a:lnTo>
                <a:lnTo>
                  <a:pt x="63642" y="253825"/>
                </a:lnTo>
                <a:lnTo>
                  <a:pt x="35165" y="207586"/>
                </a:lnTo>
                <a:lnTo>
                  <a:pt x="26794" y="164649"/>
                </a:lnTo>
                <a:lnTo>
                  <a:pt x="25747" y="139749"/>
                </a:lnTo>
                <a:lnTo>
                  <a:pt x="26794" y="115662"/>
                </a:lnTo>
                <a:lnTo>
                  <a:pt x="35165" y="73878"/>
                </a:lnTo>
                <a:lnTo>
                  <a:pt x="63754" y="28370"/>
                </a:lnTo>
                <a:lnTo>
                  <a:pt x="94060" y="11459"/>
                </a:lnTo>
                <a:lnTo>
                  <a:pt x="900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" name="object 12"/>
          <p:cNvGrpSpPr/>
          <p:nvPr/>
        </p:nvGrpSpPr>
        <p:grpSpPr>
          <a:xfrm>
            <a:off x="2009288" y="2083716"/>
            <a:ext cx="3839845" cy="2046605"/>
            <a:chOff x="2009288" y="2083716"/>
            <a:chExt cx="3839845" cy="2046605"/>
          </a:xfrm>
        </p:grpSpPr>
        <p:sp>
          <p:nvSpPr>
            <p:cNvPr id="13" name="object 13"/>
            <p:cNvSpPr/>
            <p:nvPr/>
          </p:nvSpPr>
          <p:spPr>
            <a:xfrm>
              <a:off x="2009288" y="2085569"/>
              <a:ext cx="3451225" cy="2044700"/>
            </a:xfrm>
            <a:custGeom>
              <a:avLst/>
              <a:gdLst/>
              <a:ahLst/>
              <a:cxnLst/>
              <a:rect l="l" t="t" r="r" b="b"/>
              <a:pathLst>
                <a:path w="3451225" h="2044700">
                  <a:moveTo>
                    <a:pt x="1987542" y="12700"/>
                  </a:moveTo>
                  <a:lnTo>
                    <a:pt x="1463172" y="12700"/>
                  </a:lnTo>
                  <a:lnTo>
                    <a:pt x="1055100" y="76200"/>
                  </a:lnTo>
                  <a:lnTo>
                    <a:pt x="904492" y="127000"/>
                  </a:lnTo>
                  <a:lnTo>
                    <a:pt x="832322" y="152400"/>
                  </a:lnTo>
                  <a:lnTo>
                    <a:pt x="762383" y="177800"/>
                  </a:lnTo>
                  <a:lnTo>
                    <a:pt x="694783" y="203200"/>
                  </a:lnTo>
                  <a:lnTo>
                    <a:pt x="629630" y="228600"/>
                  </a:lnTo>
                  <a:lnTo>
                    <a:pt x="567032" y="266700"/>
                  </a:lnTo>
                  <a:lnTo>
                    <a:pt x="507094" y="304800"/>
                  </a:lnTo>
                  <a:lnTo>
                    <a:pt x="449925" y="330200"/>
                  </a:lnTo>
                  <a:lnTo>
                    <a:pt x="395634" y="368300"/>
                  </a:lnTo>
                  <a:lnTo>
                    <a:pt x="344328" y="406400"/>
                  </a:lnTo>
                  <a:lnTo>
                    <a:pt x="296119" y="457200"/>
                  </a:lnTo>
                  <a:lnTo>
                    <a:pt x="251114" y="495300"/>
                  </a:lnTo>
                  <a:lnTo>
                    <a:pt x="209424" y="533400"/>
                  </a:lnTo>
                  <a:lnTo>
                    <a:pt x="171162" y="584200"/>
                  </a:lnTo>
                  <a:lnTo>
                    <a:pt x="136439" y="622300"/>
                  </a:lnTo>
                  <a:lnTo>
                    <a:pt x="105373" y="673100"/>
                  </a:lnTo>
                  <a:lnTo>
                    <a:pt x="78075" y="723900"/>
                  </a:lnTo>
                  <a:lnTo>
                    <a:pt x="54665" y="774700"/>
                  </a:lnTo>
                  <a:lnTo>
                    <a:pt x="35260" y="812800"/>
                  </a:lnTo>
                  <a:lnTo>
                    <a:pt x="19975" y="863600"/>
                  </a:lnTo>
                  <a:lnTo>
                    <a:pt x="8928" y="927100"/>
                  </a:lnTo>
                  <a:lnTo>
                    <a:pt x="2232" y="977900"/>
                  </a:lnTo>
                  <a:lnTo>
                    <a:pt x="0" y="1028700"/>
                  </a:lnTo>
                  <a:lnTo>
                    <a:pt x="2301" y="1079500"/>
                  </a:lnTo>
                  <a:lnTo>
                    <a:pt x="9062" y="1130300"/>
                  </a:lnTo>
                  <a:lnTo>
                    <a:pt x="20170" y="1181100"/>
                  </a:lnTo>
                  <a:lnTo>
                    <a:pt x="35505" y="1231900"/>
                  </a:lnTo>
                  <a:lnTo>
                    <a:pt x="54952" y="1282700"/>
                  </a:lnTo>
                  <a:lnTo>
                    <a:pt x="78394" y="1333500"/>
                  </a:lnTo>
                  <a:lnTo>
                    <a:pt x="105716" y="1384300"/>
                  </a:lnTo>
                  <a:lnTo>
                    <a:pt x="136798" y="1422400"/>
                  </a:lnTo>
                  <a:lnTo>
                    <a:pt x="171528" y="1473200"/>
                  </a:lnTo>
                  <a:lnTo>
                    <a:pt x="209795" y="1511300"/>
                  </a:lnTo>
                  <a:lnTo>
                    <a:pt x="251485" y="1562100"/>
                  </a:lnTo>
                  <a:lnTo>
                    <a:pt x="296487" y="1600200"/>
                  </a:lnTo>
                  <a:lnTo>
                    <a:pt x="344691" y="1638300"/>
                  </a:lnTo>
                  <a:lnTo>
                    <a:pt x="395991" y="1676400"/>
                  </a:lnTo>
                  <a:lnTo>
                    <a:pt x="450275" y="1714500"/>
                  </a:lnTo>
                  <a:lnTo>
                    <a:pt x="507436" y="1752600"/>
                  </a:lnTo>
                  <a:lnTo>
                    <a:pt x="567367" y="1790700"/>
                  </a:lnTo>
                  <a:lnTo>
                    <a:pt x="629959" y="1816100"/>
                  </a:lnTo>
                  <a:lnTo>
                    <a:pt x="695105" y="1854200"/>
                  </a:lnTo>
                  <a:lnTo>
                    <a:pt x="762699" y="1879600"/>
                  </a:lnTo>
                  <a:lnTo>
                    <a:pt x="832632" y="1905000"/>
                  </a:lnTo>
                  <a:lnTo>
                    <a:pt x="904798" y="1930400"/>
                  </a:lnTo>
                  <a:lnTo>
                    <a:pt x="979088" y="1955800"/>
                  </a:lnTo>
                  <a:lnTo>
                    <a:pt x="1055397" y="1968500"/>
                  </a:lnTo>
                  <a:lnTo>
                    <a:pt x="1133618" y="1993900"/>
                  </a:lnTo>
                  <a:lnTo>
                    <a:pt x="1463459" y="2044700"/>
                  </a:lnTo>
                  <a:lnTo>
                    <a:pt x="1987829" y="2044700"/>
                  </a:lnTo>
                  <a:lnTo>
                    <a:pt x="2072619" y="2032000"/>
                  </a:lnTo>
                  <a:lnTo>
                    <a:pt x="1550479" y="2032000"/>
                  </a:lnTo>
                  <a:lnTo>
                    <a:pt x="1059726" y="1955800"/>
                  </a:lnTo>
                  <a:lnTo>
                    <a:pt x="910323" y="1905000"/>
                  </a:lnTo>
                  <a:lnTo>
                    <a:pt x="838767" y="1879600"/>
                  </a:lnTo>
                  <a:lnTo>
                    <a:pt x="769456" y="1854200"/>
                  </a:lnTo>
                  <a:lnTo>
                    <a:pt x="702494" y="1828800"/>
                  </a:lnTo>
                  <a:lnTo>
                    <a:pt x="637990" y="1803400"/>
                  </a:lnTo>
                  <a:lnTo>
                    <a:pt x="576055" y="1765300"/>
                  </a:lnTo>
                  <a:lnTo>
                    <a:pt x="516796" y="1739900"/>
                  </a:lnTo>
                  <a:lnTo>
                    <a:pt x="460320" y="1701800"/>
                  </a:lnTo>
                  <a:lnTo>
                    <a:pt x="406736" y="1663700"/>
                  </a:lnTo>
                  <a:lnTo>
                    <a:pt x="356151" y="1625600"/>
                  </a:lnTo>
                  <a:lnTo>
                    <a:pt x="308672" y="1587500"/>
                  </a:lnTo>
                  <a:lnTo>
                    <a:pt x="264405" y="1549400"/>
                  </a:lnTo>
                  <a:lnTo>
                    <a:pt x="223457" y="1498600"/>
                  </a:lnTo>
                  <a:lnTo>
                    <a:pt x="185933" y="1460500"/>
                  </a:lnTo>
                  <a:lnTo>
                    <a:pt x="151935" y="1409700"/>
                  </a:lnTo>
                  <a:lnTo>
                    <a:pt x="121568" y="1371600"/>
                  </a:lnTo>
                  <a:lnTo>
                    <a:pt x="94932" y="1320800"/>
                  </a:lnTo>
                  <a:lnTo>
                    <a:pt x="72127" y="1270000"/>
                  </a:lnTo>
                  <a:lnTo>
                    <a:pt x="53252" y="1231900"/>
                  </a:lnTo>
                  <a:lnTo>
                    <a:pt x="38407" y="1181100"/>
                  </a:lnTo>
                  <a:lnTo>
                    <a:pt x="27688" y="1130300"/>
                  </a:lnTo>
                  <a:lnTo>
                    <a:pt x="21196" y="1079500"/>
                  </a:lnTo>
                  <a:lnTo>
                    <a:pt x="19032" y="1028700"/>
                  </a:lnTo>
                  <a:lnTo>
                    <a:pt x="21264" y="977900"/>
                  </a:lnTo>
                  <a:lnTo>
                    <a:pt x="27823" y="927100"/>
                  </a:lnTo>
                  <a:lnTo>
                    <a:pt x="38600" y="876300"/>
                  </a:lnTo>
                  <a:lnTo>
                    <a:pt x="53497" y="825500"/>
                  </a:lnTo>
                  <a:lnTo>
                    <a:pt x="72414" y="774700"/>
                  </a:lnTo>
                  <a:lnTo>
                    <a:pt x="95251" y="723900"/>
                  </a:lnTo>
                  <a:lnTo>
                    <a:pt x="121909" y="685800"/>
                  </a:lnTo>
                  <a:lnTo>
                    <a:pt x="152293" y="635000"/>
                  </a:lnTo>
                  <a:lnTo>
                    <a:pt x="186300" y="596900"/>
                  </a:lnTo>
                  <a:lnTo>
                    <a:pt x="223828" y="546100"/>
                  </a:lnTo>
                  <a:lnTo>
                    <a:pt x="264775" y="508000"/>
                  </a:lnTo>
                  <a:lnTo>
                    <a:pt x="309039" y="469900"/>
                  </a:lnTo>
                  <a:lnTo>
                    <a:pt x="356514" y="431800"/>
                  </a:lnTo>
                  <a:lnTo>
                    <a:pt x="407093" y="393700"/>
                  </a:lnTo>
                  <a:lnTo>
                    <a:pt x="460670" y="355600"/>
                  </a:lnTo>
                  <a:lnTo>
                    <a:pt x="517138" y="317500"/>
                  </a:lnTo>
                  <a:lnTo>
                    <a:pt x="576392" y="279400"/>
                  </a:lnTo>
                  <a:lnTo>
                    <a:pt x="638319" y="254000"/>
                  </a:lnTo>
                  <a:lnTo>
                    <a:pt x="702815" y="215900"/>
                  </a:lnTo>
                  <a:lnTo>
                    <a:pt x="769771" y="190500"/>
                  </a:lnTo>
                  <a:lnTo>
                    <a:pt x="839078" y="165100"/>
                  </a:lnTo>
                  <a:lnTo>
                    <a:pt x="910628" y="139700"/>
                  </a:lnTo>
                  <a:lnTo>
                    <a:pt x="984313" y="114300"/>
                  </a:lnTo>
                  <a:lnTo>
                    <a:pt x="1060023" y="101600"/>
                  </a:lnTo>
                  <a:lnTo>
                    <a:pt x="1137652" y="76200"/>
                  </a:lnTo>
                  <a:lnTo>
                    <a:pt x="1380958" y="38100"/>
                  </a:lnTo>
                  <a:lnTo>
                    <a:pt x="1465173" y="38100"/>
                  </a:lnTo>
                  <a:lnTo>
                    <a:pt x="1550765" y="25400"/>
                  </a:lnTo>
                  <a:lnTo>
                    <a:pt x="2072332" y="25400"/>
                  </a:lnTo>
                  <a:lnTo>
                    <a:pt x="1987542" y="12700"/>
                  </a:lnTo>
                  <a:close/>
                </a:path>
                <a:path w="3451225" h="2044700">
                  <a:moveTo>
                    <a:pt x="2072332" y="25400"/>
                  </a:moveTo>
                  <a:lnTo>
                    <a:pt x="1900521" y="25400"/>
                  </a:lnTo>
                  <a:lnTo>
                    <a:pt x="1986113" y="38100"/>
                  </a:lnTo>
                  <a:lnTo>
                    <a:pt x="2070331" y="38100"/>
                  </a:lnTo>
                  <a:lnTo>
                    <a:pt x="2313644" y="76200"/>
                  </a:lnTo>
                  <a:lnTo>
                    <a:pt x="2391275" y="101600"/>
                  </a:lnTo>
                  <a:lnTo>
                    <a:pt x="2466988" y="114300"/>
                  </a:lnTo>
                  <a:lnTo>
                    <a:pt x="2540678" y="139700"/>
                  </a:lnTo>
                  <a:lnTo>
                    <a:pt x="2612232" y="165100"/>
                  </a:lnTo>
                  <a:lnTo>
                    <a:pt x="2681545" y="190500"/>
                  </a:lnTo>
                  <a:lnTo>
                    <a:pt x="2748507" y="215900"/>
                  </a:lnTo>
                  <a:lnTo>
                    <a:pt x="2813010" y="254000"/>
                  </a:lnTo>
                  <a:lnTo>
                    <a:pt x="2874945" y="279400"/>
                  </a:lnTo>
                  <a:lnTo>
                    <a:pt x="2934205" y="317500"/>
                  </a:lnTo>
                  <a:lnTo>
                    <a:pt x="2990681" y="355600"/>
                  </a:lnTo>
                  <a:lnTo>
                    <a:pt x="3044264" y="393700"/>
                  </a:lnTo>
                  <a:lnTo>
                    <a:pt x="3094850" y="431800"/>
                  </a:lnTo>
                  <a:lnTo>
                    <a:pt x="3142329" y="469900"/>
                  </a:lnTo>
                  <a:lnTo>
                    <a:pt x="3186596" y="508000"/>
                  </a:lnTo>
                  <a:lnTo>
                    <a:pt x="3227543" y="546100"/>
                  </a:lnTo>
                  <a:lnTo>
                    <a:pt x="3265068" y="596900"/>
                  </a:lnTo>
                  <a:lnTo>
                    <a:pt x="3299066" y="635000"/>
                  </a:lnTo>
                  <a:lnTo>
                    <a:pt x="3329433" y="685800"/>
                  </a:lnTo>
                  <a:lnTo>
                    <a:pt x="3356068" y="723900"/>
                  </a:lnTo>
                  <a:lnTo>
                    <a:pt x="3378874" y="774700"/>
                  </a:lnTo>
                  <a:lnTo>
                    <a:pt x="3397749" y="825500"/>
                  </a:lnTo>
                  <a:lnTo>
                    <a:pt x="3412594" y="876300"/>
                  </a:lnTo>
                  <a:lnTo>
                    <a:pt x="3423312" y="927100"/>
                  </a:lnTo>
                  <a:lnTo>
                    <a:pt x="3429805" y="977900"/>
                  </a:lnTo>
                  <a:lnTo>
                    <a:pt x="3431969" y="1028700"/>
                  </a:lnTo>
                  <a:lnTo>
                    <a:pt x="3429736" y="1079500"/>
                  </a:lnTo>
                  <a:lnTo>
                    <a:pt x="3423178" y="1130300"/>
                  </a:lnTo>
                  <a:lnTo>
                    <a:pt x="3412401" y="1181100"/>
                  </a:lnTo>
                  <a:lnTo>
                    <a:pt x="3397504" y="1231900"/>
                  </a:lnTo>
                  <a:lnTo>
                    <a:pt x="3378587" y="1282700"/>
                  </a:lnTo>
                  <a:lnTo>
                    <a:pt x="3355750" y="1320800"/>
                  </a:lnTo>
                  <a:lnTo>
                    <a:pt x="3329091" y="1371600"/>
                  </a:lnTo>
                  <a:lnTo>
                    <a:pt x="3298708" y="1422400"/>
                  </a:lnTo>
                  <a:lnTo>
                    <a:pt x="3264701" y="1460500"/>
                  </a:lnTo>
                  <a:lnTo>
                    <a:pt x="3227172" y="1498600"/>
                  </a:lnTo>
                  <a:lnTo>
                    <a:pt x="3186225" y="1549400"/>
                  </a:lnTo>
                  <a:lnTo>
                    <a:pt x="3141962" y="1587500"/>
                  </a:lnTo>
                  <a:lnTo>
                    <a:pt x="3094488" y="1625600"/>
                  </a:lnTo>
                  <a:lnTo>
                    <a:pt x="3043908" y="1663700"/>
                  </a:lnTo>
                  <a:lnTo>
                    <a:pt x="2990330" y="1701800"/>
                  </a:lnTo>
                  <a:lnTo>
                    <a:pt x="2933862" y="1739900"/>
                  </a:lnTo>
                  <a:lnTo>
                    <a:pt x="2874609" y="1765300"/>
                  </a:lnTo>
                  <a:lnTo>
                    <a:pt x="2812681" y="1803400"/>
                  </a:lnTo>
                  <a:lnTo>
                    <a:pt x="2748186" y="1828800"/>
                  </a:lnTo>
                  <a:lnTo>
                    <a:pt x="2681230" y="1854200"/>
                  </a:lnTo>
                  <a:lnTo>
                    <a:pt x="2611922" y="1879600"/>
                  </a:lnTo>
                  <a:lnTo>
                    <a:pt x="2540373" y="1905000"/>
                  </a:lnTo>
                  <a:lnTo>
                    <a:pt x="2390978" y="1955800"/>
                  </a:lnTo>
                  <a:lnTo>
                    <a:pt x="1900236" y="2032000"/>
                  </a:lnTo>
                  <a:lnTo>
                    <a:pt x="2072619" y="2032000"/>
                  </a:lnTo>
                  <a:lnTo>
                    <a:pt x="2317677" y="1993900"/>
                  </a:lnTo>
                  <a:lnTo>
                    <a:pt x="2395900" y="1968500"/>
                  </a:lnTo>
                  <a:lnTo>
                    <a:pt x="2472213" y="1955800"/>
                  </a:lnTo>
                  <a:lnTo>
                    <a:pt x="2546508" y="1930400"/>
                  </a:lnTo>
                  <a:lnTo>
                    <a:pt x="2618679" y="1905000"/>
                  </a:lnTo>
                  <a:lnTo>
                    <a:pt x="2688617" y="1879600"/>
                  </a:lnTo>
                  <a:lnTo>
                    <a:pt x="2756217" y="1854200"/>
                  </a:lnTo>
                  <a:lnTo>
                    <a:pt x="2821371" y="1816100"/>
                  </a:lnTo>
                  <a:lnTo>
                    <a:pt x="2883970" y="1790700"/>
                  </a:lnTo>
                  <a:lnTo>
                    <a:pt x="2943908" y="1752600"/>
                  </a:lnTo>
                  <a:lnTo>
                    <a:pt x="3001076" y="1714500"/>
                  </a:lnTo>
                  <a:lnTo>
                    <a:pt x="3055367" y="1676400"/>
                  </a:lnTo>
                  <a:lnTo>
                    <a:pt x="3106672" y="1638300"/>
                  </a:lnTo>
                  <a:lnTo>
                    <a:pt x="3154881" y="1600200"/>
                  </a:lnTo>
                  <a:lnTo>
                    <a:pt x="3199886" y="1562100"/>
                  </a:lnTo>
                  <a:lnTo>
                    <a:pt x="3241577" y="1511300"/>
                  </a:lnTo>
                  <a:lnTo>
                    <a:pt x="3279838" y="1473200"/>
                  </a:lnTo>
                  <a:lnTo>
                    <a:pt x="3314561" y="1422400"/>
                  </a:lnTo>
                  <a:lnTo>
                    <a:pt x="3345628" y="1384300"/>
                  </a:lnTo>
                  <a:lnTo>
                    <a:pt x="3372925" y="1333500"/>
                  </a:lnTo>
                  <a:lnTo>
                    <a:pt x="3396335" y="1282700"/>
                  </a:lnTo>
                  <a:lnTo>
                    <a:pt x="3415741" y="1231900"/>
                  </a:lnTo>
                  <a:lnTo>
                    <a:pt x="3431025" y="1181100"/>
                  </a:lnTo>
                  <a:lnTo>
                    <a:pt x="3442073" y="1130300"/>
                  </a:lnTo>
                  <a:lnTo>
                    <a:pt x="3448768" y="1079500"/>
                  </a:lnTo>
                  <a:lnTo>
                    <a:pt x="3451001" y="1028700"/>
                  </a:lnTo>
                  <a:lnTo>
                    <a:pt x="3448700" y="977900"/>
                  </a:lnTo>
                  <a:lnTo>
                    <a:pt x="3441938" y="914400"/>
                  </a:lnTo>
                  <a:lnTo>
                    <a:pt x="3430832" y="863600"/>
                  </a:lnTo>
                  <a:lnTo>
                    <a:pt x="3415496" y="812800"/>
                  </a:lnTo>
                  <a:lnTo>
                    <a:pt x="3396048" y="762000"/>
                  </a:lnTo>
                  <a:lnTo>
                    <a:pt x="3372606" y="723900"/>
                  </a:lnTo>
                  <a:lnTo>
                    <a:pt x="3345285" y="673100"/>
                  </a:lnTo>
                  <a:lnTo>
                    <a:pt x="3314203" y="622300"/>
                  </a:lnTo>
                  <a:lnTo>
                    <a:pt x="3279472" y="584200"/>
                  </a:lnTo>
                  <a:lnTo>
                    <a:pt x="3241206" y="533400"/>
                  </a:lnTo>
                  <a:lnTo>
                    <a:pt x="3199517" y="495300"/>
                  </a:lnTo>
                  <a:lnTo>
                    <a:pt x="3154513" y="457200"/>
                  </a:lnTo>
                  <a:lnTo>
                    <a:pt x="3106309" y="406400"/>
                  </a:lnTo>
                  <a:lnTo>
                    <a:pt x="3055010" y="368300"/>
                  </a:lnTo>
                  <a:lnTo>
                    <a:pt x="3000726" y="330200"/>
                  </a:lnTo>
                  <a:lnTo>
                    <a:pt x="2943565" y="304800"/>
                  </a:lnTo>
                  <a:lnTo>
                    <a:pt x="2883634" y="266700"/>
                  </a:lnTo>
                  <a:lnTo>
                    <a:pt x="2821042" y="228600"/>
                  </a:lnTo>
                  <a:lnTo>
                    <a:pt x="2755894" y="203200"/>
                  </a:lnTo>
                  <a:lnTo>
                    <a:pt x="2688301" y="177800"/>
                  </a:lnTo>
                  <a:lnTo>
                    <a:pt x="2618369" y="152400"/>
                  </a:lnTo>
                  <a:lnTo>
                    <a:pt x="2546202" y="127000"/>
                  </a:lnTo>
                  <a:lnTo>
                    <a:pt x="2395603" y="76200"/>
                  </a:lnTo>
                  <a:lnTo>
                    <a:pt x="2072332" y="25400"/>
                  </a:lnTo>
                  <a:close/>
                </a:path>
                <a:path w="3451225" h="2044700">
                  <a:moveTo>
                    <a:pt x="1813947" y="0"/>
                  </a:moveTo>
                  <a:lnTo>
                    <a:pt x="1636768" y="0"/>
                  </a:lnTo>
                  <a:lnTo>
                    <a:pt x="1549337" y="12700"/>
                  </a:lnTo>
                  <a:lnTo>
                    <a:pt x="1901377" y="12700"/>
                  </a:lnTo>
                  <a:lnTo>
                    <a:pt x="1813947" y="0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201390" y="2090066"/>
              <a:ext cx="641350" cy="484505"/>
            </a:xfrm>
            <a:custGeom>
              <a:avLst/>
              <a:gdLst/>
              <a:ahLst/>
              <a:cxnLst/>
              <a:rect l="l" t="t" r="r" b="b"/>
              <a:pathLst>
                <a:path w="641350" h="484505">
                  <a:moveTo>
                    <a:pt x="0" y="483919"/>
                  </a:moveTo>
                  <a:lnTo>
                    <a:pt x="641268" y="0"/>
                  </a:lnTo>
                </a:path>
              </a:pathLst>
            </a:custGeom>
            <a:ln w="127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92342" y="2367031"/>
              <a:ext cx="2061845" cy="1485900"/>
            </a:xfrm>
            <a:custGeom>
              <a:avLst/>
              <a:gdLst/>
              <a:ahLst/>
              <a:cxnLst/>
              <a:rect l="l" t="t" r="r" b="b"/>
              <a:pathLst>
                <a:path w="2061845" h="1485900">
                  <a:moveTo>
                    <a:pt x="1238186" y="1473200"/>
                  </a:moveTo>
                  <a:lnTo>
                    <a:pt x="823755" y="1473200"/>
                  </a:lnTo>
                  <a:lnTo>
                    <a:pt x="874394" y="1485900"/>
                  </a:lnTo>
                  <a:lnTo>
                    <a:pt x="1187546" y="1485900"/>
                  </a:lnTo>
                  <a:lnTo>
                    <a:pt x="1238186" y="1473200"/>
                  </a:lnTo>
                  <a:close/>
                </a:path>
                <a:path w="2061845" h="1485900">
                  <a:moveTo>
                    <a:pt x="826540" y="25400"/>
                  </a:moveTo>
                  <a:lnTo>
                    <a:pt x="724837" y="25400"/>
                  </a:lnTo>
                  <a:lnTo>
                    <a:pt x="630311" y="50800"/>
                  </a:lnTo>
                  <a:lnTo>
                    <a:pt x="584724" y="76200"/>
                  </a:lnTo>
                  <a:lnTo>
                    <a:pt x="497222" y="101600"/>
                  </a:lnTo>
                  <a:lnTo>
                    <a:pt x="455437" y="127000"/>
                  </a:lnTo>
                  <a:lnTo>
                    <a:pt x="415046" y="139700"/>
                  </a:lnTo>
                  <a:lnTo>
                    <a:pt x="376115" y="165100"/>
                  </a:lnTo>
                  <a:lnTo>
                    <a:pt x="338709" y="190500"/>
                  </a:lnTo>
                  <a:lnTo>
                    <a:pt x="302891" y="215900"/>
                  </a:lnTo>
                  <a:lnTo>
                    <a:pt x="268726" y="241300"/>
                  </a:lnTo>
                  <a:lnTo>
                    <a:pt x="236282" y="266700"/>
                  </a:lnTo>
                  <a:lnTo>
                    <a:pt x="205621" y="292100"/>
                  </a:lnTo>
                  <a:lnTo>
                    <a:pt x="176811" y="330200"/>
                  </a:lnTo>
                  <a:lnTo>
                    <a:pt x="149919" y="355600"/>
                  </a:lnTo>
                  <a:lnTo>
                    <a:pt x="125009" y="393700"/>
                  </a:lnTo>
                  <a:lnTo>
                    <a:pt x="102152" y="419100"/>
                  </a:lnTo>
                  <a:lnTo>
                    <a:pt x="81414" y="457200"/>
                  </a:lnTo>
                  <a:lnTo>
                    <a:pt x="46568" y="520700"/>
                  </a:lnTo>
                  <a:lnTo>
                    <a:pt x="32598" y="558800"/>
                  </a:lnTo>
                  <a:lnTo>
                    <a:pt x="21021" y="596900"/>
                  </a:lnTo>
                  <a:lnTo>
                    <a:pt x="11904" y="635000"/>
                  </a:lnTo>
                  <a:lnTo>
                    <a:pt x="5318" y="673100"/>
                  </a:lnTo>
                  <a:lnTo>
                    <a:pt x="1328" y="711200"/>
                  </a:lnTo>
                  <a:lnTo>
                    <a:pt x="0" y="749300"/>
                  </a:lnTo>
                  <a:lnTo>
                    <a:pt x="1375" y="787400"/>
                  </a:lnTo>
                  <a:lnTo>
                    <a:pt x="5410" y="825500"/>
                  </a:lnTo>
                  <a:lnTo>
                    <a:pt x="12039" y="863600"/>
                  </a:lnTo>
                  <a:lnTo>
                    <a:pt x="21193" y="901700"/>
                  </a:lnTo>
                  <a:lnTo>
                    <a:pt x="32806" y="927100"/>
                  </a:lnTo>
                  <a:lnTo>
                    <a:pt x="46807" y="965200"/>
                  </a:lnTo>
                  <a:lnTo>
                    <a:pt x="63127" y="1003300"/>
                  </a:lnTo>
                  <a:lnTo>
                    <a:pt x="81700" y="1041400"/>
                  </a:lnTo>
                  <a:lnTo>
                    <a:pt x="102457" y="1066800"/>
                  </a:lnTo>
                  <a:lnTo>
                    <a:pt x="125328" y="1104900"/>
                  </a:lnTo>
                  <a:lnTo>
                    <a:pt x="150247" y="1130300"/>
                  </a:lnTo>
                  <a:lnTo>
                    <a:pt x="177148" y="1168400"/>
                  </a:lnTo>
                  <a:lnTo>
                    <a:pt x="205963" y="1193800"/>
                  </a:lnTo>
                  <a:lnTo>
                    <a:pt x="236627" y="1219200"/>
                  </a:lnTo>
                  <a:lnTo>
                    <a:pt x="269074" y="1244600"/>
                  </a:lnTo>
                  <a:lnTo>
                    <a:pt x="303240" y="1270000"/>
                  </a:lnTo>
                  <a:lnTo>
                    <a:pt x="339058" y="1295400"/>
                  </a:lnTo>
                  <a:lnTo>
                    <a:pt x="376466" y="1320800"/>
                  </a:lnTo>
                  <a:lnTo>
                    <a:pt x="415396" y="1346200"/>
                  </a:lnTo>
                  <a:lnTo>
                    <a:pt x="455786" y="1371600"/>
                  </a:lnTo>
                  <a:lnTo>
                    <a:pt x="540688" y="1397000"/>
                  </a:lnTo>
                  <a:lnTo>
                    <a:pt x="585072" y="1422400"/>
                  </a:lnTo>
                  <a:lnTo>
                    <a:pt x="630659" y="1435100"/>
                  </a:lnTo>
                  <a:lnTo>
                    <a:pt x="773996" y="1473200"/>
                  </a:lnTo>
                  <a:lnTo>
                    <a:pt x="926899" y="1473200"/>
                  </a:lnTo>
                  <a:lnTo>
                    <a:pt x="876137" y="1460500"/>
                  </a:lnTo>
                  <a:lnTo>
                    <a:pt x="826192" y="1460500"/>
                  </a:lnTo>
                  <a:lnTo>
                    <a:pt x="681909" y="1422400"/>
                  </a:lnTo>
                  <a:lnTo>
                    <a:pt x="590988" y="1397000"/>
                  </a:lnTo>
                  <a:lnTo>
                    <a:pt x="504882" y="1371600"/>
                  </a:lnTo>
                  <a:lnTo>
                    <a:pt x="463793" y="1346200"/>
                  </a:lnTo>
                  <a:lnTo>
                    <a:pt x="424103" y="1333500"/>
                  </a:lnTo>
                  <a:lnTo>
                    <a:pt x="385872" y="1308100"/>
                  </a:lnTo>
                  <a:lnTo>
                    <a:pt x="349166" y="1282700"/>
                  </a:lnTo>
                  <a:lnTo>
                    <a:pt x="314048" y="1257300"/>
                  </a:lnTo>
                  <a:lnTo>
                    <a:pt x="280581" y="1231900"/>
                  </a:lnTo>
                  <a:lnTo>
                    <a:pt x="248831" y="1206500"/>
                  </a:lnTo>
                  <a:lnTo>
                    <a:pt x="218857" y="1181100"/>
                  </a:lnTo>
                  <a:lnTo>
                    <a:pt x="164498" y="1117600"/>
                  </a:lnTo>
                  <a:lnTo>
                    <a:pt x="140234" y="1092200"/>
                  </a:lnTo>
                  <a:lnTo>
                    <a:pt x="117999" y="1054100"/>
                  </a:lnTo>
                  <a:lnTo>
                    <a:pt x="97850" y="1028700"/>
                  </a:lnTo>
                  <a:lnTo>
                    <a:pt x="79851" y="990600"/>
                  </a:lnTo>
                  <a:lnTo>
                    <a:pt x="50535" y="927100"/>
                  </a:lnTo>
                  <a:lnTo>
                    <a:pt x="39340" y="889000"/>
                  </a:lnTo>
                  <a:lnTo>
                    <a:pt x="30533" y="850900"/>
                  </a:lnTo>
                  <a:lnTo>
                    <a:pt x="24171" y="812800"/>
                  </a:lnTo>
                  <a:lnTo>
                    <a:pt x="19037" y="749300"/>
                  </a:lnTo>
                  <a:lnTo>
                    <a:pt x="20366" y="711200"/>
                  </a:lnTo>
                  <a:lnTo>
                    <a:pt x="24264" y="673100"/>
                  </a:lnTo>
                  <a:lnTo>
                    <a:pt x="30666" y="635000"/>
                  </a:lnTo>
                  <a:lnTo>
                    <a:pt x="39514" y="596900"/>
                  </a:lnTo>
                  <a:lnTo>
                    <a:pt x="50744" y="558800"/>
                  </a:lnTo>
                  <a:lnTo>
                    <a:pt x="64298" y="533400"/>
                  </a:lnTo>
                  <a:lnTo>
                    <a:pt x="80115" y="495300"/>
                  </a:lnTo>
                  <a:lnTo>
                    <a:pt x="98136" y="457200"/>
                  </a:lnTo>
                  <a:lnTo>
                    <a:pt x="118303" y="431800"/>
                  </a:lnTo>
                  <a:lnTo>
                    <a:pt x="140552" y="393700"/>
                  </a:lnTo>
                  <a:lnTo>
                    <a:pt x="164825" y="368300"/>
                  </a:lnTo>
                  <a:lnTo>
                    <a:pt x="191062" y="342900"/>
                  </a:lnTo>
                  <a:lnTo>
                    <a:pt x="219199" y="304800"/>
                  </a:lnTo>
                  <a:lnTo>
                    <a:pt x="249176" y="279400"/>
                  </a:lnTo>
                  <a:lnTo>
                    <a:pt x="280930" y="254000"/>
                  </a:lnTo>
                  <a:lnTo>
                    <a:pt x="314397" y="228600"/>
                  </a:lnTo>
                  <a:lnTo>
                    <a:pt x="349516" y="203200"/>
                  </a:lnTo>
                  <a:lnTo>
                    <a:pt x="386222" y="177800"/>
                  </a:lnTo>
                  <a:lnTo>
                    <a:pt x="424453" y="165100"/>
                  </a:lnTo>
                  <a:lnTo>
                    <a:pt x="464144" y="139700"/>
                  </a:lnTo>
                  <a:lnTo>
                    <a:pt x="505230" y="127000"/>
                  </a:lnTo>
                  <a:lnTo>
                    <a:pt x="547649" y="101600"/>
                  </a:lnTo>
                  <a:lnTo>
                    <a:pt x="636226" y="76200"/>
                  </a:lnTo>
                  <a:lnTo>
                    <a:pt x="777477" y="38100"/>
                  </a:lnTo>
                  <a:lnTo>
                    <a:pt x="826540" y="25400"/>
                  </a:lnTo>
                  <a:close/>
                </a:path>
                <a:path w="2061845" h="1485900">
                  <a:moveTo>
                    <a:pt x="1336408" y="25400"/>
                  </a:moveTo>
                  <a:lnTo>
                    <a:pt x="1235400" y="25400"/>
                  </a:lnTo>
                  <a:lnTo>
                    <a:pt x="1284462" y="38100"/>
                  </a:lnTo>
                  <a:lnTo>
                    <a:pt x="1425714" y="76200"/>
                  </a:lnTo>
                  <a:lnTo>
                    <a:pt x="1514292" y="101600"/>
                  </a:lnTo>
                  <a:lnTo>
                    <a:pt x="1556711" y="127000"/>
                  </a:lnTo>
                  <a:lnTo>
                    <a:pt x="1597799" y="139700"/>
                  </a:lnTo>
                  <a:lnTo>
                    <a:pt x="1637489" y="165100"/>
                  </a:lnTo>
                  <a:lnTo>
                    <a:pt x="1675720" y="177800"/>
                  </a:lnTo>
                  <a:lnTo>
                    <a:pt x="1712427" y="203200"/>
                  </a:lnTo>
                  <a:lnTo>
                    <a:pt x="1747545" y="228600"/>
                  </a:lnTo>
                  <a:lnTo>
                    <a:pt x="1781011" y="254000"/>
                  </a:lnTo>
                  <a:lnTo>
                    <a:pt x="1812762" y="279400"/>
                  </a:lnTo>
                  <a:lnTo>
                    <a:pt x="1842735" y="304800"/>
                  </a:lnTo>
                  <a:lnTo>
                    <a:pt x="1870867" y="342900"/>
                  </a:lnTo>
                  <a:lnTo>
                    <a:pt x="1897095" y="368300"/>
                  </a:lnTo>
                  <a:lnTo>
                    <a:pt x="1921358" y="393700"/>
                  </a:lnTo>
                  <a:lnTo>
                    <a:pt x="1943594" y="431800"/>
                  </a:lnTo>
                  <a:lnTo>
                    <a:pt x="1963742" y="457200"/>
                  </a:lnTo>
                  <a:lnTo>
                    <a:pt x="1981742" y="495300"/>
                  </a:lnTo>
                  <a:lnTo>
                    <a:pt x="1997533" y="533400"/>
                  </a:lnTo>
                  <a:lnTo>
                    <a:pt x="2011056" y="558800"/>
                  </a:lnTo>
                  <a:lnTo>
                    <a:pt x="2022252" y="596900"/>
                  </a:lnTo>
                  <a:lnTo>
                    <a:pt x="2031060" y="635000"/>
                  </a:lnTo>
                  <a:lnTo>
                    <a:pt x="2037420" y="673100"/>
                  </a:lnTo>
                  <a:lnTo>
                    <a:pt x="2041273" y="711200"/>
                  </a:lnTo>
                  <a:lnTo>
                    <a:pt x="2042554" y="749300"/>
                  </a:lnTo>
                  <a:lnTo>
                    <a:pt x="2041226" y="787400"/>
                  </a:lnTo>
                  <a:lnTo>
                    <a:pt x="2037328" y="825500"/>
                  </a:lnTo>
                  <a:lnTo>
                    <a:pt x="2030925" y="850900"/>
                  </a:lnTo>
                  <a:lnTo>
                    <a:pt x="2022078" y="889000"/>
                  </a:lnTo>
                  <a:lnTo>
                    <a:pt x="2010848" y="927100"/>
                  </a:lnTo>
                  <a:lnTo>
                    <a:pt x="1997294" y="965200"/>
                  </a:lnTo>
                  <a:lnTo>
                    <a:pt x="1981478" y="990600"/>
                  </a:lnTo>
                  <a:lnTo>
                    <a:pt x="1963455" y="1028700"/>
                  </a:lnTo>
                  <a:lnTo>
                    <a:pt x="1943290" y="1054100"/>
                  </a:lnTo>
                  <a:lnTo>
                    <a:pt x="1921041" y="1092200"/>
                  </a:lnTo>
                  <a:lnTo>
                    <a:pt x="1896767" y="1117600"/>
                  </a:lnTo>
                  <a:lnTo>
                    <a:pt x="1870530" y="1155700"/>
                  </a:lnTo>
                  <a:lnTo>
                    <a:pt x="1812416" y="1206500"/>
                  </a:lnTo>
                  <a:lnTo>
                    <a:pt x="1780663" y="1231900"/>
                  </a:lnTo>
                  <a:lnTo>
                    <a:pt x="1747196" y="1257300"/>
                  </a:lnTo>
                  <a:lnTo>
                    <a:pt x="1712076" y="1282700"/>
                  </a:lnTo>
                  <a:lnTo>
                    <a:pt x="1675370" y="1308100"/>
                  </a:lnTo>
                  <a:lnTo>
                    <a:pt x="1637140" y="1333500"/>
                  </a:lnTo>
                  <a:lnTo>
                    <a:pt x="1597449" y="1346200"/>
                  </a:lnTo>
                  <a:lnTo>
                    <a:pt x="1556362" y="1371600"/>
                  </a:lnTo>
                  <a:lnTo>
                    <a:pt x="1513944" y="1384300"/>
                  </a:lnTo>
                  <a:lnTo>
                    <a:pt x="1425366" y="1409700"/>
                  </a:lnTo>
                  <a:lnTo>
                    <a:pt x="1379336" y="1435100"/>
                  </a:lnTo>
                  <a:lnTo>
                    <a:pt x="1332231" y="1435100"/>
                  </a:lnTo>
                  <a:lnTo>
                    <a:pt x="1235053" y="1460500"/>
                  </a:lnTo>
                  <a:lnTo>
                    <a:pt x="1185108" y="1460500"/>
                  </a:lnTo>
                  <a:lnTo>
                    <a:pt x="1134344" y="1473200"/>
                  </a:lnTo>
                  <a:lnTo>
                    <a:pt x="1287945" y="1473200"/>
                  </a:lnTo>
                  <a:lnTo>
                    <a:pt x="1431282" y="1435100"/>
                  </a:lnTo>
                  <a:lnTo>
                    <a:pt x="1476869" y="1422400"/>
                  </a:lnTo>
                  <a:lnTo>
                    <a:pt x="1521252" y="1397000"/>
                  </a:lnTo>
                  <a:lnTo>
                    <a:pt x="1564370" y="1384300"/>
                  </a:lnTo>
                  <a:lnTo>
                    <a:pt x="1606156" y="1358900"/>
                  </a:lnTo>
                  <a:lnTo>
                    <a:pt x="1646547" y="1346200"/>
                  </a:lnTo>
                  <a:lnTo>
                    <a:pt x="1685477" y="1320800"/>
                  </a:lnTo>
                  <a:lnTo>
                    <a:pt x="1722884" y="1295400"/>
                  </a:lnTo>
                  <a:lnTo>
                    <a:pt x="1758702" y="1270000"/>
                  </a:lnTo>
                  <a:lnTo>
                    <a:pt x="1792866" y="1244600"/>
                  </a:lnTo>
                  <a:lnTo>
                    <a:pt x="1825311" y="1219200"/>
                  </a:lnTo>
                  <a:lnTo>
                    <a:pt x="1855971" y="1193800"/>
                  </a:lnTo>
                  <a:lnTo>
                    <a:pt x="1884781" y="1168400"/>
                  </a:lnTo>
                  <a:lnTo>
                    <a:pt x="1911673" y="1130300"/>
                  </a:lnTo>
                  <a:lnTo>
                    <a:pt x="1936583" y="1104900"/>
                  </a:lnTo>
                  <a:lnTo>
                    <a:pt x="1959439" y="1066800"/>
                  </a:lnTo>
                  <a:lnTo>
                    <a:pt x="1980178" y="1041400"/>
                  </a:lnTo>
                  <a:lnTo>
                    <a:pt x="1998729" y="1003300"/>
                  </a:lnTo>
                  <a:lnTo>
                    <a:pt x="2015025" y="965200"/>
                  </a:lnTo>
                  <a:lnTo>
                    <a:pt x="2028995" y="927100"/>
                  </a:lnTo>
                  <a:lnTo>
                    <a:pt x="2040572" y="901700"/>
                  </a:lnTo>
                  <a:lnTo>
                    <a:pt x="2049688" y="863600"/>
                  </a:lnTo>
                  <a:lnTo>
                    <a:pt x="2056274" y="825500"/>
                  </a:lnTo>
                  <a:lnTo>
                    <a:pt x="2060265" y="787400"/>
                  </a:lnTo>
                  <a:lnTo>
                    <a:pt x="2061593" y="749300"/>
                  </a:lnTo>
                  <a:lnTo>
                    <a:pt x="2060218" y="711200"/>
                  </a:lnTo>
                  <a:lnTo>
                    <a:pt x="2056183" y="673100"/>
                  </a:lnTo>
                  <a:lnTo>
                    <a:pt x="2049553" y="635000"/>
                  </a:lnTo>
                  <a:lnTo>
                    <a:pt x="2040399" y="596900"/>
                  </a:lnTo>
                  <a:lnTo>
                    <a:pt x="2028786" y="558800"/>
                  </a:lnTo>
                  <a:lnTo>
                    <a:pt x="2014786" y="520700"/>
                  </a:lnTo>
                  <a:lnTo>
                    <a:pt x="1998465" y="482600"/>
                  </a:lnTo>
                  <a:lnTo>
                    <a:pt x="1979891" y="457200"/>
                  </a:lnTo>
                  <a:lnTo>
                    <a:pt x="1959136" y="419100"/>
                  </a:lnTo>
                  <a:lnTo>
                    <a:pt x="1936264" y="381000"/>
                  </a:lnTo>
                  <a:lnTo>
                    <a:pt x="1911346" y="355600"/>
                  </a:lnTo>
                  <a:lnTo>
                    <a:pt x="1884445" y="330200"/>
                  </a:lnTo>
                  <a:lnTo>
                    <a:pt x="1855630" y="292100"/>
                  </a:lnTo>
                  <a:lnTo>
                    <a:pt x="1824965" y="266700"/>
                  </a:lnTo>
                  <a:lnTo>
                    <a:pt x="1792518" y="241300"/>
                  </a:lnTo>
                  <a:lnTo>
                    <a:pt x="1758353" y="215900"/>
                  </a:lnTo>
                  <a:lnTo>
                    <a:pt x="1722535" y="190500"/>
                  </a:lnTo>
                  <a:lnTo>
                    <a:pt x="1685127" y="165100"/>
                  </a:lnTo>
                  <a:lnTo>
                    <a:pt x="1646196" y="139700"/>
                  </a:lnTo>
                  <a:lnTo>
                    <a:pt x="1605807" y="127000"/>
                  </a:lnTo>
                  <a:lnTo>
                    <a:pt x="1564021" y="101600"/>
                  </a:lnTo>
                  <a:lnTo>
                    <a:pt x="1476521" y="76200"/>
                  </a:lnTo>
                  <a:lnTo>
                    <a:pt x="1430934" y="50800"/>
                  </a:lnTo>
                  <a:lnTo>
                    <a:pt x="1336408" y="25400"/>
                  </a:lnTo>
                  <a:close/>
                </a:path>
                <a:path w="2061845" h="1485900">
                  <a:moveTo>
                    <a:pt x="1187198" y="0"/>
                  </a:moveTo>
                  <a:lnTo>
                    <a:pt x="874047" y="0"/>
                  </a:lnTo>
                  <a:lnTo>
                    <a:pt x="773648" y="25400"/>
                  </a:lnTo>
                  <a:lnTo>
                    <a:pt x="927247" y="25400"/>
                  </a:lnTo>
                  <a:lnTo>
                    <a:pt x="978764" y="12700"/>
                  </a:lnTo>
                  <a:lnTo>
                    <a:pt x="1237838" y="12700"/>
                  </a:lnTo>
                  <a:lnTo>
                    <a:pt x="1187198" y="0"/>
                  </a:lnTo>
                  <a:close/>
                </a:path>
                <a:path w="2061845" h="1485900">
                  <a:moveTo>
                    <a:pt x="1237838" y="12700"/>
                  </a:moveTo>
                  <a:lnTo>
                    <a:pt x="1083177" y="12700"/>
                  </a:lnTo>
                  <a:lnTo>
                    <a:pt x="1134694" y="25400"/>
                  </a:lnTo>
                  <a:lnTo>
                    <a:pt x="1287597" y="25400"/>
                  </a:lnTo>
                  <a:lnTo>
                    <a:pt x="1237838" y="1270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044417" y="3098894"/>
              <a:ext cx="641350" cy="6985"/>
            </a:xfrm>
            <a:custGeom>
              <a:avLst/>
              <a:gdLst/>
              <a:ahLst/>
              <a:cxnLst/>
              <a:rect l="l" t="t" r="r" b="b"/>
              <a:pathLst>
                <a:path w="641350" h="6985">
                  <a:moveTo>
                    <a:pt x="0" y="6512"/>
                  </a:moveTo>
                  <a:lnTo>
                    <a:pt x="641268" y="0"/>
                  </a:lnTo>
                </a:path>
              </a:pathLst>
            </a:custGeom>
            <a:ln w="12700">
              <a:solidFill>
                <a:srgbClr val="00664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497632" y="1151635"/>
            <a:ext cx="7307580" cy="2113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0">
              <a:lnSpc>
                <a:spcPts val="2014"/>
              </a:lnSpc>
              <a:spcBef>
                <a:spcPts val="100"/>
              </a:spcBef>
              <a:tabLst>
                <a:tab pos="1722755" algn="l"/>
                <a:tab pos="2637790" algn="l"/>
                <a:tab pos="3028950" algn="l"/>
                <a:tab pos="3771265" algn="l"/>
                <a:tab pos="4286885" algn="l"/>
                <a:tab pos="4771390" algn="l"/>
                <a:tab pos="5437505" algn="l"/>
                <a:tab pos="5953125" algn="l"/>
                <a:tab pos="6932295" algn="l"/>
              </a:tabLst>
            </a:pPr>
            <a:r>
              <a:rPr sz="2400" b="1" spc="-25" dirty="0">
                <a:latin typeface="Times New Roman"/>
                <a:cs typeface="Times New Roman"/>
              </a:rPr>
              <a:t>Teorema</a:t>
            </a:r>
            <a:r>
              <a:rPr sz="2400" b="1" spc="-110" dirty="0">
                <a:latin typeface="Times New Roman"/>
                <a:cs typeface="Times New Roman"/>
              </a:rPr>
              <a:t> </a:t>
            </a:r>
            <a:r>
              <a:rPr sz="2400" b="1" spc="-25" dirty="0">
                <a:latin typeface="Times New Roman"/>
                <a:cs typeface="Times New Roman"/>
              </a:rPr>
              <a:t>3</a:t>
            </a:r>
            <a:r>
              <a:rPr sz="2400" spc="-25" dirty="0">
                <a:latin typeface="Times New Roman"/>
                <a:cs typeface="Times New Roman"/>
              </a:rPr>
              <a:t>:</a:t>
            </a:r>
            <a:r>
              <a:rPr sz="2400" dirty="0">
                <a:latin typeface="Times New Roman"/>
                <a:cs typeface="Times New Roman"/>
              </a:rPr>
              <a:t>	</a:t>
            </a:r>
            <a:r>
              <a:rPr sz="2400" spc="150" dirty="0">
                <a:latin typeface="Cambria Math"/>
                <a:cs typeface="Cambria Math"/>
              </a:rPr>
              <a:t>∀".</a:t>
            </a:r>
            <a:r>
              <a:rPr sz="2400" spc="-130" dirty="0">
                <a:latin typeface="Cambria Math"/>
                <a:cs typeface="Cambria Math"/>
              </a:rPr>
              <a:t> </a:t>
            </a:r>
            <a:r>
              <a:rPr sz="2400" spc="-25" dirty="0">
                <a:latin typeface="Cambria Math"/>
                <a:cs typeface="Cambria Math"/>
              </a:rPr>
              <a:t>ℎ</a:t>
            </a:r>
            <a:r>
              <a:rPr sz="2700" spc="-37" baseline="27777" dirty="0">
                <a:latin typeface="Cambria Math"/>
                <a:cs typeface="Cambria Math"/>
              </a:rPr>
              <a:t>∗</a:t>
            </a:r>
            <a:r>
              <a:rPr sz="2700" baseline="27777" dirty="0">
                <a:latin typeface="Cambria Math"/>
                <a:cs typeface="Cambria Math"/>
              </a:rPr>
              <a:t>	</a:t>
            </a:r>
            <a:r>
              <a:rPr sz="2400" spc="370" dirty="0">
                <a:latin typeface="Cambria Math"/>
                <a:cs typeface="Cambria Math"/>
              </a:rPr>
              <a:t>"</a:t>
            </a:r>
            <a:r>
              <a:rPr sz="2400" dirty="0">
                <a:latin typeface="Cambria Math"/>
                <a:cs typeface="Cambria Math"/>
              </a:rPr>
              <a:t>	≥</a:t>
            </a:r>
            <a:r>
              <a:rPr sz="2400" spc="60" dirty="0">
                <a:latin typeface="Cambria Math"/>
                <a:cs typeface="Cambria Math"/>
              </a:rPr>
              <a:t> </a:t>
            </a:r>
            <a:r>
              <a:rPr sz="2400" spc="-25" dirty="0">
                <a:latin typeface="Cambria Math"/>
                <a:cs typeface="Cambria Math"/>
              </a:rPr>
              <a:t>ℎ</a:t>
            </a:r>
            <a:r>
              <a:rPr sz="2700" spc="-37" baseline="27777" dirty="0">
                <a:latin typeface="Cambria Math"/>
                <a:cs typeface="Cambria Math"/>
              </a:rPr>
              <a:t>∗</a:t>
            </a:r>
            <a:r>
              <a:rPr sz="2700" baseline="27777" dirty="0">
                <a:latin typeface="Cambria Math"/>
                <a:cs typeface="Cambria Math"/>
              </a:rPr>
              <a:t>	</a:t>
            </a:r>
            <a:r>
              <a:rPr sz="2400" spc="370" dirty="0">
                <a:latin typeface="Cambria Math"/>
                <a:cs typeface="Cambria Math"/>
              </a:rPr>
              <a:t>"</a:t>
            </a:r>
            <a:r>
              <a:rPr sz="2400" dirty="0">
                <a:latin typeface="Cambria Math"/>
                <a:cs typeface="Cambria Math"/>
              </a:rPr>
              <a:t>	</a:t>
            </a:r>
            <a:r>
              <a:rPr sz="2400" spc="-50" dirty="0">
                <a:latin typeface="Cambria Math"/>
                <a:cs typeface="Cambria Math"/>
              </a:rPr>
              <a:t>→</a:t>
            </a:r>
            <a:r>
              <a:rPr sz="2400" dirty="0">
                <a:latin typeface="Cambria Math"/>
                <a:cs typeface="Cambria Math"/>
              </a:rPr>
              <a:t>	</a:t>
            </a:r>
            <a:r>
              <a:rPr sz="2400" dirty="0">
                <a:latin typeface="Times New Roman"/>
                <a:cs typeface="Times New Roman"/>
              </a:rPr>
              <a:t># </a:t>
            </a:r>
            <a:r>
              <a:rPr sz="2400" spc="434" dirty="0">
                <a:latin typeface="Cambria Math"/>
                <a:cs typeface="Cambria Math"/>
              </a:rPr>
              <a:t>'</a:t>
            </a:r>
            <a:r>
              <a:rPr sz="2700" spc="652" baseline="26234" dirty="0">
                <a:latin typeface="Cambria Math"/>
                <a:cs typeface="Cambria Math"/>
              </a:rPr>
              <a:t>∗</a:t>
            </a:r>
            <a:r>
              <a:rPr sz="2700" baseline="26234" dirty="0">
                <a:latin typeface="Cambria Math"/>
                <a:cs typeface="Cambria Math"/>
              </a:rPr>
              <a:t>	</a:t>
            </a:r>
            <a:r>
              <a:rPr sz="2400" spc="-25" dirty="0">
                <a:latin typeface="Cambria Math"/>
                <a:cs typeface="Cambria Math"/>
              </a:rPr>
              <a:t>ℎ</a:t>
            </a:r>
            <a:r>
              <a:rPr sz="2700" spc="-37" baseline="27777" dirty="0">
                <a:latin typeface="Cambria Math"/>
                <a:cs typeface="Cambria Math"/>
              </a:rPr>
              <a:t>∗</a:t>
            </a:r>
            <a:r>
              <a:rPr sz="2700" baseline="27777" dirty="0">
                <a:latin typeface="Cambria Math"/>
                <a:cs typeface="Cambria Math"/>
              </a:rPr>
              <a:t>	</a:t>
            </a:r>
            <a:r>
              <a:rPr sz="2400" dirty="0">
                <a:latin typeface="Cambria Math"/>
                <a:cs typeface="Cambria Math"/>
              </a:rPr>
              <a:t>≤</a:t>
            </a:r>
            <a:r>
              <a:rPr sz="2400" spc="140" dirty="0">
                <a:latin typeface="Cambria Math"/>
                <a:cs typeface="Cambria Math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# </a:t>
            </a:r>
            <a:r>
              <a:rPr sz="2400" spc="434" dirty="0">
                <a:latin typeface="Cambria Math"/>
                <a:cs typeface="Cambria Math"/>
              </a:rPr>
              <a:t>'</a:t>
            </a:r>
            <a:r>
              <a:rPr sz="2700" spc="652" baseline="26234" dirty="0">
                <a:latin typeface="Cambria Math"/>
                <a:cs typeface="Cambria Math"/>
              </a:rPr>
              <a:t>∗</a:t>
            </a:r>
            <a:r>
              <a:rPr sz="2700" baseline="26234" dirty="0">
                <a:latin typeface="Cambria Math"/>
                <a:cs typeface="Cambria Math"/>
              </a:rPr>
              <a:t>	</a:t>
            </a:r>
            <a:r>
              <a:rPr sz="2400" spc="-25" dirty="0">
                <a:latin typeface="Cambria Math"/>
                <a:cs typeface="Cambria Math"/>
              </a:rPr>
              <a:t>ℎ</a:t>
            </a:r>
            <a:r>
              <a:rPr sz="2700" spc="-37" baseline="27777" dirty="0">
                <a:latin typeface="Cambria Math"/>
                <a:cs typeface="Cambria Math"/>
              </a:rPr>
              <a:t>∗</a:t>
            </a:r>
            <a:endParaRPr sz="2700" baseline="27777">
              <a:latin typeface="Cambria Math"/>
              <a:cs typeface="Cambria Math"/>
            </a:endParaRPr>
          </a:p>
          <a:p>
            <a:pPr marL="2370455">
              <a:lnSpc>
                <a:spcPts val="1295"/>
              </a:lnSpc>
              <a:tabLst>
                <a:tab pos="3503295" algn="l"/>
                <a:tab pos="5600700" algn="l"/>
                <a:tab pos="7102475" algn="l"/>
              </a:tabLst>
            </a:pPr>
            <a:r>
              <a:rPr sz="1800" spc="-50" dirty="0">
                <a:latin typeface="Cambria Math"/>
                <a:cs typeface="Cambria Math"/>
              </a:rPr>
              <a:t>#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615" dirty="0">
                <a:latin typeface="Cambria Math"/>
                <a:cs typeface="Cambria Math"/>
              </a:rPr>
              <a:t>%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50" dirty="0">
                <a:latin typeface="Cambria Math"/>
                <a:cs typeface="Cambria Math"/>
              </a:rPr>
              <a:t>#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615" dirty="0">
                <a:latin typeface="Cambria Math"/>
                <a:cs typeface="Cambria Math"/>
              </a:rPr>
              <a:t>%</a:t>
            </a:r>
            <a:endParaRPr sz="18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700">
              <a:latin typeface="Cambria Math"/>
              <a:cs typeface="Cambria Math"/>
            </a:endParaRPr>
          </a:p>
          <a:p>
            <a:pPr marL="5441950">
              <a:lnSpc>
                <a:spcPct val="100000"/>
              </a:lnSpc>
            </a:pPr>
            <a:r>
              <a:rPr sz="2400" spc="-10" dirty="0">
                <a:solidFill>
                  <a:srgbClr val="990000"/>
                </a:solidFill>
                <a:latin typeface="Times New Roman"/>
                <a:cs typeface="Times New Roman"/>
              </a:rPr>
              <a:t>#</a:t>
            </a:r>
            <a:r>
              <a:rPr sz="2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A</a:t>
            </a:r>
            <a:r>
              <a:rPr sz="2400" spc="-15" baseline="24305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2400" spc="-10" dirty="0">
                <a:solidFill>
                  <a:srgbClr val="990000"/>
                </a:solidFill>
                <a:latin typeface="Times New Roman"/>
                <a:cs typeface="Times New Roman"/>
              </a:rPr>
              <a:t>(</a:t>
            </a:r>
            <a:r>
              <a:rPr sz="2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h</a:t>
            </a:r>
            <a:r>
              <a:rPr sz="2400" i="1" spc="-15" baseline="-17361" dirty="0">
                <a:solidFill>
                  <a:srgbClr val="990000"/>
                </a:solidFill>
                <a:latin typeface="Times New Roman"/>
                <a:cs typeface="Times New Roman"/>
              </a:rPr>
              <a:t>2</a:t>
            </a:r>
            <a:r>
              <a:rPr sz="2400" spc="-15" baseline="24305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2400" spc="-10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endParaRPr sz="2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3000">
              <a:latin typeface="Times New Roman"/>
              <a:cs typeface="Times New Roman"/>
            </a:endParaRPr>
          </a:p>
          <a:p>
            <a:pPr marL="5285105">
              <a:lnSpc>
                <a:spcPct val="100000"/>
              </a:lnSpc>
              <a:spcBef>
                <a:spcPts val="1880"/>
              </a:spcBef>
            </a:pPr>
            <a:r>
              <a:rPr sz="2400" spc="-10" dirty="0">
                <a:solidFill>
                  <a:srgbClr val="00B050"/>
                </a:solidFill>
                <a:latin typeface="Times New Roman"/>
                <a:cs typeface="Times New Roman"/>
              </a:rPr>
              <a:t>#</a:t>
            </a:r>
            <a:r>
              <a:rPr sz="2400" i="1" spc="-10" dirty="0">
                <a:solidFill>
                  <a:srgbClr val="00B050"/>
                </a:solidFill>
                <a:latin typeface="Times New Roman"/>
                <a:cs typeface="Times New Roman"/>
              </a:rPr>
              <a:t>A</a:t>
            </a:r>
            <a:r>
              <a:rPr sz="2400" spc="-15" baseline="24305" dirty="0">
                <a:solidFill>
                  <a:srgbClr val="00B050"/>
                </a:solidFill>
                <a:latin typeface="Times New Roman"/>
                <a:cs typeface="Times New Roman"/>
              </a:rPr>
              <a:t>*</a:t>
            </a:r>
            <a:r>
              <a:rPr sz="2400" spc="-10" dirty="0">
                <a:solidFill>
                  <a:srgbClr val="00B050"/>
                </a:solidFill>
                <a:latin typeface="Times New Roman"/>
                <a:cs typeface="Times New Roman"/>
              </a:rPr>
              <a:t>(</a:t>
            </a:r>
            <a:r>
              <a:rPr sz="2400" i="1" spc="-10" dirty="0">
                <a:solidFill>
                  <a:srgbClr val="00B050"/>
                </a:solidFill>
                <a:latin typeface="Times New Roman"/>
                <a:cs typeface="Times New Roman"/>
              </a:rPr>
              <a:t>h</a:t>
            </a:r>
            <a:r>
              <a:rPr sz="2400" i="1" spc="-15" baseline="-17361" dirty="0">
                <a:solidFill>
                  <a:srgbClr val="00B050"/>
                </a:solidFill>
                <a:latin typeface="Times New Roman"/>
                <a:cs typeface="Times New Roman"/>
              </a:rPr>
              <a:t>1</a:t>
            </a:r>
            <a:r>
              <a:rPr sz="2400" spc="-15" baseline="24305" dirty="0">
                <a:solidFill>
                  <a:srgbClr val="00B050"/>
                </a:solidFill>
                <a:latin typeface="Times New Roman"/>
                <a:cs typeface="Times New Roman"/>
              </a:rPr>
              <a:t>*</a:t>
            </a:r>
            <a:r>
              <a:rPr sz="2400" spc="-10" dirty="0">
                <a:solidFill>
                  <a:srgbClr val="00B050"/>
                </a:solidFill>
                <a:latin typeface="Times New Roman"/>
                <a:cs typeface="Times New Roman"/>
              </a:rPr>
              <a:t>)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16 </a:t>
            </a:r>
            <a:r>
              <a:rPr spc="-50" dirty="0"/>
              <a:t>–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566514" y="4293108"/>
            <a:ext cx="8182609" cy="179070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600"/>
              </a:spcBef>
            </a:pP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62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informada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20" dirty="0">
                <a:latin typeface="Times New Roman"/>
                <a:cs typeface="Times New Roman"/>
              </a:rPr>
              <a:t>h</a:t>
            </a:r>
            <a:r>
              <a:rPr sz="1950" spc="-30" baseline="-17094" dirty="0">
                <a:latin typeface="Times New Roman"/>
                <a:cs typeface="Times New Roman"/>
              </a:rPr>
              <a:t>2</a:t>
            </a:r>
            <a:r>
              <a:rPr sz="1950" spc="-30" baseline="25641" dirty="0">
                <a:latin typeface="Times New Roman"/>
                <a:cs typeface="Times New Roman"/>
              </a:rPr>
              <a:t>*</a:t>
            </a:r>
            <a:r>
              <a:rPr sz="2000" spc="-2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405765" marR="68580" indent="-342900">
              <a:lnSpc>
                <a:spcPct val="108000"/>
              </a:lnSpc>
              <a:spcBef>
                <a:spcPts val="315"/>
              </a:spcBef>
              <a:buChar char="•"/>
              <a:tabLst>
                <a:tab pos="405765" algn="l"/>
                <a:tab pos="406400" algn="l"/>
              </a:tabLst>
            </a:pPr>
            <a:r>
              <a:rPr sz="2000" dirty="0">
                <a:latin typeface="Times New Roman"/>
                <a:cs typeface="Times New Roman"/>
              </a:rPr>
              <a:t>todo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expandido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1950" i="1" baseline="25641" dirty="0">
                <a:latin typeface="Times New Roman"/>
                <a:cs typeface="Times New Roman"/>
              </a:rPr>
              <a:t>*</a:t>
            </a:r>
            <a:r>
              <a:rPr sz="1950" i="1" spc="262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“buena”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heurística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70" baseline="25641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(la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informada)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también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expandido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“mala”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heurística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h</a:t>
            </a:r>
            <a:r>
              <a:rPr sz="1950" spc="-37" baseline="-17094" dirty="0">
                <a:latin typeface="Times New Roman"/>
                <a:cs typeface="Times New Roman"/>
              </a:rPr>
              <a:t>2</a:t>
            </a:r>
            <a:r>
              <a:rPr sz="1950" spc="-37" baseline="25641" dirty="0">
                <a:latin typeface="Times New Roman"/>
                <a:cs typeface="Times New Roman"/>
              </a:rPr>
              <a:t>*</a:t>
            </a:r>
            <a:endParaRPr sz="1950" baseline="25641">
              <a:latin typeface="Times New Roman"/>
              <a:cs typeface="Times New Roman"/>
            </a:endParaRPr>
          </a:p>
          <a:p>
            <a:pPr marL="405765" marR="354330" indent="-342900">
              <a:lnSpc>
                <a:spcPct val="108000"/>
              </a:lnSpc>
              <a:spcBef>
                <a:spcPts val="310"/>
              </a:spcBef>
              <a:buChar char="•"/>
              <a:tabLst>
                <a:tab pos="405765" algn="l"/>
                <a:tab pos="406400" algn="l"/>
              </a:tabLst>
            </a:pPr>
            <a:r>
              <a:rPr sz="2000" dirty="0">
                <a:latin typeface="Times New Roman"/>
                <a:cs typeface="Times New Roman"/>
              </a:rPr>
              <a:t>pero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existir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expandidos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“mala”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función </a:t>
            </a:r>
            <a:r>
              <a:rPr sz="2000" dirty="0">
                <a:latin typeface="Times New Roman"/>
                <a:cs typeface="Times New Roman"/>
              </a:rPr>
              <a:t>heurística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-17094" dirty="0">
                <a:latin typeface="Times New Roman"/>
                <a:cs typeface="Times New Roman"/>
              </a:rPr>
              <a:t>2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54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no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expandidos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“buena”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heurística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h</a:t>
            </a:r>
            <a:r>
              <a:rPr sz="1950" spc="-37" baseline="-17094" dirty="0">
                <a:latin typeface="Times New Roman"/>
                <a:cs typeface="Times New Roman"/>
              </a:rPr>
              <a:t>1</a:t>
            </a:r>
            <a:r>
              <a:rPr sz="1950" spc="-37" baseline="25641" dirty="0">
                <a:latin typeface="Times New Roman"/>
                <a:cs typeface="Times New Roman"/>
              </a:rPr>
              <a:t>*</a:t>
            </a:r>
            <a:endParaRPr sz="1950" baseline="25641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730745" y="1634235"/>
            <a:ext cx="6651625" cy="5276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539875" algn="r">
              <a:lnSpc>
                <a:spcPts val="1855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!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ts val="760"/>
              </a:lnSpc>
              <a:tabLst>
                <a:tab pos="418465" algn="l"/>
              </a:tabLst>
            </a:pPr>
            <a:r>
              <a:rPr sz="1800" spc="-25" dirty="0">
                <a:latin typeface="Times New Roman"/>
                <a:cs typeface="Times New Roman"/>
              </a:rPr>
              <a:t>1.</a:t>
            </a:r>
            <a:r>
              <a:rPr sz="1800" dirty="0">
                <a:latin typeface="Times New Roman"/>
                <a:cs typeface="Times New Roman"/>
              </a:rPr>
              <a:t>	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mejor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 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</a:t>
            </a:r>
            <a:r>
              <a:rPr sz="1800" i="1" spc="209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cumple 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</a:t>
            </a:r>
            <a:r>
              <a:rPr sz="1800" dirty="0">
                <a:latin typeface="Times New Roman"/>
                <a:cs typeface="Times New Roman"/>
              </a:rPr>
              <a:t>) 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spc="442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baseline="-13888" dirty="0">
                <a:latin typeface="Times New Roman"/>
                <a:cs typeface="Times New Roman"/>
              </a:rPr>
              <a:t>2</a:t>
            </a:r>
            <a:r>
              <a:rPr sz="1800" spc="450" baseline="-13888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(</a:t>
            </a:r>
            <a:r>
              <a:rPr sz="1800" i="1" spc="-20" dirty="0">
                <a:latin typeface="Times New Roman"/>
                <a:cs typeface="Times New Roman"/>
              </a:rPr>
              <a:t>n</a:t>
            </a:r>
            <a:r>
              <a:rPr sz="1800" i="1" spc="-30" baseline="-13888" dirty="0">
                <a:latin typeface="Times New Roman"/>
                <a:cs typeface="Times New Roman"/>
              </a:rPr>
              <a:t>m</a:t>
            </a:r>
            <a:r>
              <a:rPr sz="1800" spc="-2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R="419100" algn="r">
              <a:lnSpc>
                <a:spcPts val="710"/>
              </a:lnSpc>
              <a:tabLst>
                <a:tab pos="834390" algn="l"/>
              </a:tabLst>
            </a:pP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2540" algn="ctr">
              <a:lnSpc>
                <a:spcPct val="100000"/>
              </a:lnSpc>
              <a:spcBef>
                <a:spcPts val="290"/>
              </a:spcBef>
            </a:pPr>
            <a:r>
              <a:rPr dirty="0"/>
              <a:t>Teorema</a:t>
            </a:r>
            <a:r>
              <a:rPr spc="-30" dirty="0"/>
              <a:t> </a:t>
            </a:r>
            <a:r>
              <a:rPr dirty="0"/>
              <a:t>Calidad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las</a:t>
            </a:r>
            <a:r>
              <a:rPr spc="-15" dirty="0"/>
              <a:t> </a:t>
            </a:r>
            <a:r>
              <a:rPr dirty="0"/>
              <a:t>Funciones</a:t>
            </a:r>
            <a:r>
              <a:rPr spc="-15" dirty="0"/>
              <a:t> </a:t>
            </a:r>
            <a:r>
              <a:rPr spc="-10" dirty="0"/>
              <a:t>Heurísticas</a:t>
            </a:r>
          </a:p>
          <a:p>
            <a:pPr marL="2540" algn="ctr">
              <a:lnSpc>
                <a:spcPct val="100000"/>
              </a:lnSpc>
              <a:spcBef>
                <a:spcPts val="130"/>
              </a:spcBef>
            </a:pPr>
            <a:r>
              <a:rPr sz="1600" dirty="0"/>
              <a:t>Visualización</a:t>
            </a:r>
            <a:r>
              <a:rPr sz="1600" spc="-5" dirty="0"/>
              <a:t> </a:t>
            </a:r>
            <a:r>
              <a:rPr sz="1600" dirty="0"/>
              <a:t>de</a:t>
            </a:r>
            <a:r>
              <a:rPr sz="1600" spc="-5" dirty="0"/>
              <a:t> </a:t>
            </a:r>
            <a:r>
              <a:rPr sz="1600" dirty="0"/>
              <a:t>la</a:t>
            </a:r>
            <a:r>
              <a:rPr sz="1600" spc="-5" dirty="0"/>
              <a:t> </a:t>
            </a:r>
            <a:r>
              <a:rPr sz="1600" spc="-10" dirty="0"/>
              <a:t>demostración</a:t>
            </a:r>
            <a:endParaRPr sz="1600"/>
          </a:p>
        </p:txBody>
      </p:sp>
      <p:grpSp>
        <p:nvGrpSpPr>
          <p:cNvPr id="9" name="object 9"/>
          <p:cNvGrpSpPr/>
          <p:nvPr/>
        </p:nvGrpSpPr>
        <p:grpSpPr>
          <a:xfrm>
            <a:off x="1354470" y="2524809"/>
            <a:ext cx="4405630" cy="3202940"/>
            <a:chOff x="1354470" y="2524809"/>
            <a:chExt cx="4405630" cy="3202940"/>
          </a:xfrm>
        </p:grpSpPr>
        <p:sp>
          <p:nvSpPr>
            <p:cNvPr id="10" name="object 10"/>
            <p:cNvSpPr/>
            <p:nvPr/>
          </p:nvSpPr>
          <p:spPr>
            <a:xfrm>
              <a:off x="1403917" y="5616683"/>
              <a:ext cx="4356100" cy="111125"/>
            </a:xfrm>
            <a:custGeom>
              <a:avLst/>
              <a:gdLst/>
              <a:ahLst/>
              <a:cxnLst/>
              <a:rect l="l" t="t" r="r" b="b"/>
              <a:pathLst>
                <a:path w="4356100" h="111125">
                  <a:moveTo>
                    <a:pt x="4260810" y="0"/>
                  </a:moveTo>
                  <a:lnTo>
                    <a:pt x="4254977" y="1534"/>
                  </a:lnTo>
                  <a:lnTo>
                    <a:pt x="4249676" y="10622"/>
                  </a:lnTo>
                  <a:lnTo>
                    <a:pt x="4251210" y="16455"/>
                  </a:lnTo>
                  <a:lnTo>
                    <a:pt x="4301521" y="45803"/>
                  </a:lnTo>
                  <a:lnTo>
                    <a:pt x="4336732" y="45803"/>
                  </a:lnTo>
                  <a:lnTo>
                    <a:pt x="4336732" y="64853"/>
                  </a:lnTo>
                  <a:lnTo>
                    <a:pt x="4301521" y="64853"/>
                  </a:lnTo>
                  <a:lnTo>
                    <a:pt x="4251210" y="94201"/>
                  </a:lnTo>
                  <a:lnTo>
                    <a:pt x="4249676" y="100033"/>
                  </a:lnTo>
                  <a:lnTo>
                    <a:pt x="4254977" y="109121"/>
                  </a:lnTo>
                  <a:lnTo>
                    <a:pt x="4260810" y="110656"/>
                  </a:lnTo>
                  <a:lnTo>
                    <a:pt x="4339329" y="64853"/>
                  </a:lnTo>
                  <a:lnTo>
                    <a:pt x="4336732" y="64853"/>
                  </a:lnTo>
                  <a:lnTo>
                    <a:pt x="4339331" y="64852"/>
                  </a:lnTo>
                  <a:lnTo>
                    <a:pt x="4355658" y="55328"/>
                  </a:lnTo>
                  <a:lnTo>
                    <a:pt x="4260810" y="0"/>
                  </a:lnTo>
                  <a:close/>
                </a:path>
                <a:path w="4356100" h="111125">
                  <a:moveTo>
                    <a:pt x="4317850" y="55328"/>
                  </a:moveTo>
                  <a:lnTo>
                    <a:pt x="4301521" y="64853"/>
                  </a:lnTo>
                  <a:lnTo>
                    <a:pt x="4336732" y="64853"/>
                  </a:lnTo>
                  <a:lnTo>
                    <a:pt x="4336732" y="63555"/>
                  </a:lnTo>
                  <a:lnTo>
                    <a:pt x="4331954" y="63555"/>
                  </a:lnTo>
                  <a:lnTo>
                    <a:pt x="4317850" y="55328"/>
                  </a:lnTo>
                  <a:close/>
                </a:path>
                <a:path w="4356100" h="111125">
                  <a:moveTo>
                    <a:pt x="0" y="45802"/>
                  </a:moveTo>
                  <a:lnTo>
                    <a:pt x="0" y="64852"/>
                  </a:lnTo>
                  <a:lnTo>
                    <a:pt x="4301523" y="64852"/>
                  </a:lnTo>
                  <a:lnTo>
                    <a:pt x="4317850" y="55328"/>
                  </a:lnTo>
                  <a:lnTo>
                    <a:pt x="4301521" y="45803"/>
                  </a:lnTo>
                  <a:lnTo>
                    <a:pt x="0" y="45802"/>
                  </a:lnTo>
                  <a:close/>
                </a:path>
                <a:path w="4356100" h="111125">
                  <a:moveTo>
                    <a:pt x="4331954" y="47100"/>
                  </a:moveTo>
                  <a:lnTo>
                    <a:pt x="4317850" y="55328"/>
                  </a:lnTo>
                  <a:lnTo>
                    <a:pt x="4331954" y="63555"/>
                  </a:lnTo>
                  <a:lnTo>
                    <a:pt x="4331954" y="47100"/>
                  </a:lnTo>
                  <a:close/>
                </a:path>
                <a:path w="4356100" h="111125">
                  <a:moveTo>
                    <a:pt x="4336732" y="47100"/>
                  </a:moveTo>
                  <a:lnTo>
                    <a:pt x="4331954" y="47100"/>
                  </a:lnTo>
                  <a:lnTo>
                    <a:pt x="4331954" y="63555"/>
                  </a:lnTo>
                  <a:lnTo>
                    <a:pt x="4336732" y="63555"/>
                  </a:lnTo>
                  <a:lnTo>
                    <a:pt x="4336732" y="47100"/>
                  </a:lnTo>
                  <a:close/>
                </a:path>
                <a:path w="4356100" h="111125">
                  <a:moveTo>
                    <a:pt x="4301521" y="45803"/>
                  </a:moveTo>
                  <a:lnTo>
                    <a:pt x="4317850" y="55328"/>
                  </a:lnTo>
                  <a:lnTo>
                    <a:pt x="4331954" y="47100"/>
                  </a:lnTo>
                  <a:lnTo>
                    <a:pt x="4336732" y="47100"/>
                  </a:lnTo>
                  <a:lnTo>
                    <a:pt x="4336732" y="45803"/>
                  </a:lnTo>
                  <a:lnTo>
                    <a:pt x="4301521" y="458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964382" y="5628300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0"/>
                  </a:moveTo>
                  <a:lnTo>
                    <a:pt x="1" y="8742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508835" y="5628300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0"/>
                  </a:moveTo>
                  <a:lnTo>
                    <a:pt x="1" y="8742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053287" y="5628300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0"/>
                  </a:moveTo>
                  <a:lnTo>
                    <a:pt x="1" y="8742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565711" y="5628300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0"/>
                  </a:moveTo>
                  <a:lnTo>
                    <a:pt x="1" y="8742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110163" y="5628300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0"/>
                  </a:moveTo>
                  <a:lnTo>
                    <a:pt x="1" y="8742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635398" y="5628300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0"/>
                  </a:moveTo>
                  <a:lnTo>
                    <a:pt x="1" y="8742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179851" y="5628300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h="87629">
                  <a:moveTo>
                    <a:pt x="0" y="0"/>
                  </a:moveTo>
                  <a:lnTo>
                    <a:pt x="1" y="8742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354470" y="2524809"/>
              <a:ext cx="111125" cy="3147695"/>
            </a:xfrm>
            <a:custGeom>
              <a:avLst/>
              <a:gdLst/>
              <a:ahLst/>
              <a:cxnLst/>
              <a:rect l="l" t="t" r="r" b="b"/>
              <a:pathLst>
                <a:path w="111125" h="3147695">
                  <a:moveTo>
                    <a:pt x="55438" y="37808"/>
                  </a:moveTo>
                  <a:lnTo>
                    <a:pt x="45882" y="54117"/>
                  </a:lnTo>
                  <a:lnTo>
                    <a:pt x="39921" y="3147184"/>
                  </a:lnTo>
                  <a:lnTo>
                    <a:pt x="58971" y="3147220"/>
                  </a:lnTo>
                  <a:lnTo>
                    <a:pt x="64831" y="106067"/>
                  </a:lnTo>
                  <a:lnTo>
                    <a:pt x="64910" y="54117"/>
                  </a:lnTo>
                  <a:lnTo>
                    <a:pt x="55438" y="37808"/>
                  </a:lnTo>
                  <a:close/>
                </a:path>
                <a:path w="111125" h="3147695">
                  <a:moveTo>
                    <a:pt x="66491" y="18907"/>
                  </a:moveTo>
                  <a:lnTo>
                    <a:pt x="45949" y="18907"/>
                  </a:lnTo>
                  <a:lnTo>
                    <a:pt x="64999" y="18944"/>
                  </a:lnTo>
                  <a:lnTo>
                    <a:pt x="64932" y="54155"/>
                  </a:lnTo>
                  <a:lnTo>
                    <a:pt x="94183" y="104522"/>
                  </a:lnTo>
                  <a:lnTo>
                    <a:pt x="100012" y="106067"/>
                  </a:lnTo>
                  <a:lnTo>
                    <a:pt x="109109" y="100784"/>
                  </a:lnTo>
                  <a:lnTo>
                    <a:pt x="110656" y="94955"/>
                  </a:lnTo>
                  <a:lnTo>
                    <a:pt x="66491" y="18907"/>
                  </a:lnTo>
                  <a:close/>
                </a:path>
                <a:path w="111125" h="3147695">
                  <a:moveTo>
                    <a:pt x="55510" y="0"/>
                  </a:moveTo>
                  <a:lnTo>
                    <a:pt x="0" y="94741"/>
                  </a:lnTo>
                  <a:lnTo>
                    <a:pt x="1523" y="100577"/>
                  </a:lnTo>
                  <a:lnTo>
                    <a:pt x="10600" y="105896"/>
                  </a:lnTo>
                  <a:lnTo>
                    <a:pt x="16436" y="104372"/>
                  </a:lnTo>
                  <a:lnTo>
                    <a:pt x="45859" y="54155"/>
                  </a:lnTo>
                  <a:lnTo>
                    <a:pt x="45949" y="18907"/>
                  </a:lnTo>
                  <a:lnTo>
                    <a:pt x="66491" y="18907"/>
                  </a:lnTo>
                  <a:lnTo>
                    <a:pt x="55510" y="0"/>
                  </a:lnTo>
                  <a:close/>
                </a:path>
                <a:path w="111125" h="3147695">
                  <a:moveTo>
                    <a:pt x="64990" y="23688"/>
                  </a:moveTo>
                  <a:lnTo>
                    <a:pt x="47237" y="23688"/>
                  </a:lnTo>
                  <a:lnTo>
                    <a:pt x="63693" y="23719"/>
                  </a:lnTo>
                  <a:lnTo>
                    <a:pt x="55438" y="37808"/>
                  </a:lnTo>
                  <a:lnTo>
                    <a:pt x="64932" y="54155"/>
                  </a:lnTo>
                  <a:lnTo>
                    <a:pt x="64990" y="23688"/>
                  </a:lnTo>
                  <a:close/>
                </a:path>
                <a:path w="111125" h="3147695">
                  <a:moveTo>
                    <a:pt x="45949" y="18907"/>
                  </a:moveTo>
                  <a:lnTo>
                    <a:pt x="45882" y="54117"/>
                  </a:lnTo>
                  <a:lnTo>
                    <a:pt x="55438" y="37808"/>
                  </a:lnTo>
                  <a:lnTo>
                    <a:pt x="47237" y="23688"/>
                  </a:lnTo>
                  <a:lnTo>
                    <a:pt x="64990" y="23688"/>
                  </a:lnTo>
                  <a:lnTo>
                    <a:pt x="64999" y="18944"/>
                  </a:lnTo>
                  <a:lnTo>
                    <a:pt x="45949" y="18907"/>
                  </a:lnTo>
                  <a:close/>
                </a:path>
                <a:path w="111125" h="3147695">
                  <a:moveTo>
                    <a:pt x="47237" y="23688"/>
                  </a:moveTo>
                  <a:lnTo>
                    <a:pt x="55438" y="37808"/>
                  </a:lnTo>
                  <a:lnTo>
                    <a:pt x="63693" y="23719"/>
                  </a:lnTo>
                  <a:lnTo>
                    <a:pt x="47237" y="236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433089" y="3703984"/>
              <a:ext cx="4307205" cy="0"/>
            </a:xfrm>
            <a:custGeom>
              <a:avLst/>
              <a:gdLst/>
              <a:ahLst/>
              <a:cxnLst/>
              <a:rect l="l" t="t" r="r" b="b"/>
              <a:pathLst>
                <a:path w="4307205">
                  <a:moveTo>
                    <a:pt x="0" y="0"/>
                  </a:moveTo>
                  <a:lnTo>
                    <a:pt x="4306608" y="1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768829" y="2441955"/>
            <a:ext cx="5238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50" i="1" baseline="-15151" dirty="0">
                <a:latin typeface="Times New Roman"/>
                <a:cs typeface="Times New Roman"/>
              </a:rPr>
              <a:t>1</a:t>
            </a:r>
            <a:r>
              <a:rPr sz="1650" i="1" spc="157" baseline="-15151" dirty="0">
                <a:latin typeface="Times New Roman"/>
                <a:cs typeface="Times New Roman"/>
              </a:rPr>
              <a:t> 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spc="-25" dirty="0">
                <a:latin typeface="Times New Roman"/>
                <a:cs typeface="Times New Roman"/>
              </a:rPr>
              <a:t>f</a:t>
            </a:r>
            <a:r>
              <a:rPr sz="1650" i="1" spc="-37" baseline="-15151" dirty="0">
                <a:latin typeface="Times New Roman"/>
                <a:cs typeface="Times New Roman"/>
              </a:rPr>
              <a:t>2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265716" y="2441447"/>
            <a:ext cx="698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*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62891" y="3508755"/>
            <a:ext cx="5886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FF000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m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855508" y="1261364"/>
            <a:ext cx="15811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 dirty="0">
                <a:latin typeface="Cambria Math"/>
                <a:cs typeface="Cambria Math"/>
              </a:rPr>
              <a:t>#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036222" y="1206177"/>
            <a:ext cx="379730" cy="282575"/>
          </a:xfrm>
          <a:custGeom>
            <a:avLst/>
            <a:gdLst/>
            <a:ahLst/>
            <a:cxnLst/>
            <a:rect l="l" t="t" r="r" b="b"/>
            <a:pathLst>
              <a:path w="379729" h="282575">
                <a:moveTo>
                  <a:pt x="289208" y="0"/>
                </a:moveTo>
                <a:lnTo>
                  <a:pt x="285189" y="11460"/>
                </a:lnTo>
                <a:lnTo>
                  <a:pt x="301532" y="18552"/>
                </a:lnTo>
                <a:lnTo>
                  <a:pt x="315587" y="28370"/>
                </a:lnTo>
                <a:lnTo>
                  <a:pt x="344125" y="73880"/>
                </a:lnTo>
                <a:lnTo>
                  <a:pt x="352460" y="115662"/>
                </a:lnTo>
                <a:lnTo>
                  <a:pt x="353501" y="139749"/>
                </a:lnTo>
                <a:lnTo>
                  <a:pt x="352455" y="164650"/>
                </a:lnTo>
                <a:lnTo>
                  <a:pt x="344083" y="207587"/>
                </a:lnTo>
                <a:lnTo>
                  <a:pt x="315606" y="253826"/>
                </a:lnTo>
                <a:lnTo>
                  <a:pt x="285636" y="270868"/>
                </a:lnTo>
                <a:lnTo>
                  <a:pt x="289208" y="282327"/>
                </a:lnTo>
                <a:lnTo>
                  <a:pt x="327717" y="264263"/>
                </a:lnTo>
                <a:lnTo>
                  <a:pt x="356031" y="232990"/>
                </a:lnTo>
                <a:lnTo>
                  <a:pt x="373444" y="191114"/>
                </a:lnTo>
                <a:lnTo>
                  <a:pt x="379248" y="141237"/>
                </a:lnTo>
                <a:lnTo>
                  <a:pt x="377793" y="115355"/>
                </a:lnTo>
                <a:lnTo>
                  <a:pt x="366147" y="69479"/>
                </a:lnTo>
                <a:lnTo>
                  <a:pt x="343051" y="32133"/>
                </a:lnTo>
                <a:lnTo>
                  <a:pt x="309676" y="7390"/>
                </a:lnTo>
                <a:lnTo>
                  <a:pt x="289208" y="0"/>
                </a:lnTo>
                <a:close/>
              </a:path>
              <a:path w="379729" h="282575">
                <a:moveTo>
                  <a:pt x="90040" y="0"/>
                </a:moveTo>
                <a:lnTo>
                  <a:pt x="51624" y="18101"/>
                </a:lnTo>
                <a:lnTo>
                  <a:pt x="23290" y="49485"/>
                </a:lnTo>
                <a:lnTo>
                  <a:pt x="5822" y="91436"/>
                </a:lnTo>
                <a:lnTo>
                  <a:pt x="0" y="141237"/>
                </a:lnTo>
                <a:lnTo>
                  <a:pt x="1450" y="167176"/>
                </a:lnTo>
                <a:lnTo>
                  <a:pt x="13059" y="213052"/>
                </a:lnTo>
                <a:lnTo>
                  <a:pt x="36099" y="250277"/>
                </a:lnTo>
                <a:lnTo>
                  <a:pt x="69511" y="274946"/>
                </a:lnTo>
                <a:lnTo>
                  <a:pt x="90040" y="282327"/>
                </a:lnTo>
                <a:lnTo>
                  <a:pt x="93612" y="270868"/>
                </a:lnTo>
                <a:lnTo>
                  <a:pt x="77525" y="263742"/>
                </a:lnTo>
                <a:lnTo>
                  <a:pt x="63642" y="253826"/>
                </a:lnTo>
                <a:lnTo>
                  <a:pt x="35165" y="207587"/>
                </a:lnTo>
                <a:lnTo>
                  <a:pt x="26793" y="164650"/>
                </a:lnTo>
                <a:lnTo>
                  <a:pt x="25746" y="139749"/>
                </a:lnTo>
                <a:lnTo>
                  <a:pt x="26793" y="115662"/>
                </a:lnTo>
                <a:lnTo>
                  <a:pt x="35165" y="73880"/>
                </a:lnTo>
                <a:lnTo>
                  <a:pt x="63753" y="28370"/>
                </a:lnTo>
                <a:lnTo>
                  <a:pt x="94058" y="11460"/>
                </a:lnTo>
                <a:lnTo>
                  <a:pt x="900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599232" y="1151635"/>
            <a:ext cx="27501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621155" algn="l"/>
                <a:tab pos="2536190" algn="l"/>
              </a:tabLst>
            </a:pPr>
            <a:r>
              <a:rPr sz="2400" b="1" spc="-25" dirty="0">
                <a:latin typeface="Times New Roman"/>
                <a:cs typeface="Times New Roman"/>
              </a:rPr>
              <a:t>Teorema</a:t>
            </a:r>
            <a:r>
              <a:rPr sz="2400" b="1" spc="-110" dirty="0">
                <a:latin typeface="Times New Roman"/>
                <a:cs typeface="Times New Roman"/>
              </a:rPr>
              <a:t> </a:t>
            </a:r>
            <a:r>
              <a:rPr sz="2400" b="1" spc="-25" dirty="0">
                <a:latin typeface="Times New Roman"/>
                <a:cs typeface="Times New Roman"/>
              </a:rPr>
              <a:t>3</a:t>
            </a:r>
            <a:r>
              <a:rPr sz="2400" spc="-25" dirty="0">
                <a:latin typeface="Times New Roman"/>
                <a:cs typeface="Times New Roman"/>
              </a:rPr>
              <a:t>:</a:t>
            </a:r>
            <a:r>
              <a:rPr sz="2400" dirty="0">
                <a:latin typeface="Times New Roman"/>
                <a:cs typeface="Times New Roman"/>
              </a:rPr>
              <a:t>	</a:t>
            </a:r>
            <a:r>
              <a:rPr sz="3600" spc="225" baseline="5787" dirty="0">
                <a:latin typeface="Cambria Math"/>
                <a:cs typeface="Cambria Math"/>
              </a:rPr>
              <a:t>∀".</a:t>
            </a:r>
            <a:r>
              <a:rPr sz="3600" spc="-195" baseline="5787" dirty="0">
                <a:latin typeface="Cambria Math"/>
                <a:cs typeface="Cambria Math"/>
              </a:rPr>
              <a:t> </a:t>
            </a:r>
            <a:r>
              <a:rPr sz="3600" spc="-37" baseline="5787" dirty="0">
                <a:latin typeface="Cambria Math"/>
                <a:cs typeface="Cambria Math"/>
              </a:rPr>
              <a:t>ℎ</a:t>
            </a:r>
            <a:r>
              <a:rPr sz="2700" spc="-37" baseline="37037" dirty="0">
                <a:latin typeface="Cambria Math"/>
                <a:cs typeface="Cambria Math"/>
              </a:rPr>
              <a:t>∗</a:t>
            </a:r>
            <a:r>
              <a:rPr sz="2700" baseline="37037" dirty="0">
                <a:latin typeface="Cambria Math"/>
                <a:cs typeface="Cambria Math"/>
              </a:rPr>
              <a:t>	</a:t>
            </a:r>
            <a:r>
              <a:rPr sz="3600" spc="555" baseline="5787" dirty="0">
                <a:latin typeface="Cambria Math"/>
                <a:cs typeface="Cambria Math"/>
              </a:rPr>
              <a:t>"</a:t>
            </a:r>
            <a:endParaRPr sz="3600" baseline="5787">
              <a:latin typeface="Cambria Math"/>
              <a:cs typeface="Cambria Math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4169569" y="1206177"/>
            <a:ext cx="379730" cy="282575"/>
          </a:xfrm>
          <a:custGeom>
            <a:avLst/>
            <a:gdLst/>
            <a:ahLst/>
            <a:cxnLst/>
            <a:rect l="l" t="t" r="r" b="b"/>
            <a:pathLst>
              <a:path w="379729" h="282575">
                <a:moveTo>
                  <a:pt x="289208" y="0"/>
                </a:moveTo>
                <a:lnTo>
                  <a:pt x="285189" y="11460"/>
                </a:lnTo>
                <a:lnTo>
                  <a:pt x="301532" y="18552"/>
                </a:lnTo>
                <a:lnTo>
                  <a:pt x="315587" y="28370"/>
                </a:lnTo>
                <a:lnTo>
                  <a:pt x="344125" y="73880"/>
                </a:lnTo>
                <a:lnTo>
                  <a:pt x="352460" y="115662"/>
                </a:lnTo>
                <a:lnTo>
                  <a:pt x="353501" y="139749"/>
                </a:lnTo>
                <a:lnTo>
                  <a:pt x="352455" y="164650"/>
                </a:lnTo>
                <a:lnTo>
                  <a:pt x="344083" y="207587"/>
                </a:lnTo>
                <a:lnTo>
                  <a:pt x="315606" y="253826"/>
                </a:lnTo>
                <a:lnTo>
                  <a:pt x="285635" y="270868"/>
                </a:lnTo>
                <a:lnTo>
                  <a:pt x="289208" y="282327"/>
                </a:lnTo>
                <a:lnTo>
                  <a:pt x="327717" y="264263"/>
                </a:lnTo>
                <a:lnTo>
                  <a:pt x="356031" y="232990"/>
                </a:lnTo>
                <a:lnTo>
                  <a:pt x="373444" y="191114"/>
                </a:lnTo>
                <a:lnTo>
                  <a:pt x="379248" y="141237"/>
                </a:lnTo>
                <a:lnTo>
                  <a:pt x="377793" y="115355"/>
                </a:lnTo>
                <a:lnTo>
                  <a:pt x="366147" y="69479"/>
                </a:lnTo>
                <a:lnTo>
                  <a:pt x="343051" y="32133"/>
                </a:lnTo>
                <a:lnTo>
                  <a:pt x="309676" y="7390"/>
                </a:lnTo>
                <a:lnTo>
                  <a:pt x="289208" y="0"/>
                </a:lnTo>
                <a:close/>
              </a:path>
              <a:path w="379729" h="282575">
                <a:moveTo>
                  <a:pt x="90040" y="0"/>
                </a:moveTo>
                <a:lnTo>
                  <a:pt x="51624" y="18101"/>
                </a:lnTo>
                <a:lnTo>
                  <a:pt x="23290" y="49485"/>
                </a:lnTo>
                <a:lnTo>
                  <a:pt x="5822" y="91436"/>
                </a:lnTo>
                <a:lnTo>
                  <a:pt x="0" y="141237"/>
                </a:lnTo>
                <a:lnTo>
                  <a:pt x="1450" y="167176"/>
                </a:lnTo>
                <a:lnTo>
                  <a:pt x="13059" y="213052"/>
                </a:lnTo>
                <a:lnTo>
                  <a:pt x="36099" y="250277"/>
                </a:lnTo>
                <a:lnTo>
                  <a:pt x="69511" y="274946"/>
                </a:lnTo>
                <a:lnTo>
                  <a:pt x="90040" y="282327"/>
                </a:lnTo>
                <a:lnTo>
                  <a:pt x="93612" y="270868"/>
                </a:lnTo>
                <a:lnTo>
                  <a:pt x="77525" y="263742"/>
                </a:lnTo>
                <a:lnTo>
                  <a:pt x="63642" y="253826"/>
                </a:lnTo>
                <a:lnTo>
                  <a:pt x="35165" y="207587"/>
                </a:lnTo>
                <a:lnTo>
                  <a:pt x="26793" y="164650"/>
                </a:lnTo>
                <a:lnTo>
                  <a:pt x="25746" y="139749"/>
                </a:lnTo>
                <a:lnTo>
                  <a:pt x="26793" y="115662"/>
                </a:lnTo>
                <a:lnTo>
                  <a:pt x="35165" y="73880"/>
                </a:lnTo>
                <a:lnTo>
                  <a:pt x="63754" y="28370"/>
                </a:lnTo>
                <a:lnTo>
                  <a:pt x="94058" y="11460"/>
                </a:lnTo>
                <a:lnTo>
                  <a:pt x="900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835999" y="1206177"/>
            <a:ext cx="503555" cy="282575"/>
          </a:xfrm>
          <a:custGeom>
            <a:avLst/>
            <a:gdLst/>
            <a:ahLst/>
            <a:cxnLst/>
            <a:rect l="l" t="t" r="r" b="b"/>
            <a:pathLst>
              <a:path w="503554" h="282575">
                <a:moveTo>
                  <a:pt x="413415" y="0"/>
                </a:moveTo>
                <a:lnTo>
                  <a:pt x="409397" y="11460"/>
                </a:lnTo>
                <a:lnTo>
                  <a:pt x="425740" y="18552"/>
                </a:lnTo>
                <a:lnTo>
                  <a:pt x="439795" y="28370"/>
                </a:lnTo>
                <a:lnTo>
                  <a:pt x="468333" y="73880"/>
                </a:lnTo>
                <a:lnTo>
                  <a:pt x="476667" y="115662"/>
                </a:lnTo>
                <a:lnTo>
                  <a:pt x="477709" y="139749"/>
                </a:lnTo>
                <a:lnTo>
                  <a:pt x="476662" y="164650"/>
                </a:lnTo>
                <a:lnTo>
                  <a:pt x="468290" y="207587"/>
                </a:lnTo>
                <a:lnTo>
                  <a:pt x="439813" y="253826"/>
                </a:lnTo>
                <a:lnTo>
                  <a:pt x="409842" y="270868"/>
                </a:lnTo>
                <a:lnTo>
                  <a:pt x="413415" y="282327"/>
                </a:lnTo>
                <a:lnTo>
                  <a:pt x="451924" y="264263"/>
                </a:lnTo>
                <a:lnTo>
                  <a:pt x="480239" y="232990"/>
                </a:lnTo>
                <a:lnTo>
                  <a:pt x="497652" y="191114"/>
                </a:lnTo>
                <a:lnTo>
                  <a:pt x="503455" y="141237"/>
                </a:lnTo>
                <a:lnTo>
                  <a:pt x="502000" y="115355"/>
                </a:lnTo>
                <a:lnTo>
                  <a:pt x="490354" y="69479"/>
                </a:lnTo>
                <a:lnTo>
                  <a:pt x="467258" y="32133"/>
                </a:lnTo>
                <a:lnTo>
                  <a:pt x="433883" y="7390"/>
                </a:lnTo>
                <a:lnTo>
                  <a:pt x="413415" y="0"/>
                </a:lnTo>
                <a:close/>
              </a:path>
              <a:path w="503554" h="282575">
                <a:moveTo>
                  <a:pt x="90041" y="0"/>
                </a:moveTo>
                <a:lnTo>
                  <a:pt x="51625" y="18101"/>
                </a:lnTo>
                <a:lnTo>
                  <a:pt x="23291" y="49485"/>
                </a:lnTo>
                <a:lnTo>
                  <a:pt x="5823" y="91436"/>
                </a:lnTo>
                <a:lnTo>
                  <a:pt x="0" y="141237"/>
                </a:lnTo>
                <a:lnTo>
                  <a:pt x="1451" y="167176"/>
                </a:lnTo>
                <a:lnTo>
                  <a:pt x="13060" y="213052"/>
                </a:lnTo>
                <a:lnTo>
                  <a:pt x="36100" y="250277"/>
                </a:lnTo>
                <a:lnTo>
                  <a:pt x="69512" y="274946"/>
                </a:lnTo>
                <a:lnTo>
                  <a:pt x="90041" y="282327"/>
                </a:lnTo>
                <a:lnTo>
                  <a:pt x="93612" y="270868"/>
                </a:lnTo>
                <a:lnTo>
                  <a:pt x="77526" y="263742"/>
                </a:lnTo>
                <a:lnTo>
                  <a:pt x="63643" y="253826"/>
                </a:lnTo>
                <a:lnTo>
                  <a:pt x="35165" y="207587"/>
                </a:lnTo>
                <a:lnTo>
                  <a:pt x="26794" y="164650"/>
                </a:lnTo>
                <a:lnTo>
                  <a:pt x="25747" y="139749"/>
                </a:lnTo>
                <a:lnTo>
                  <a:pt x="26794" y="115662"/>
                </a:lnTo>
                <a:lnTo>
                  <a:pt x="35165" y="73880"/>
                </a:lnTo>
                <a:lnTo>
                  <a:pt x="63755" y="28370"/>
                </a:lnTo>
                <a:lnTo>
                  <a:pt x="94060" y="11460"/>
                </a:lnTo>
                <a:lnTo>
                  <a:pt x="900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330788" y="1206177"/>
            <a:ext cx="510540" cy="282575"/>
          </a:xfrm>
          <a:custGeom>
            <a:avLst/>
            <a:gdLst/>
            <a:ahLst/>
            <a:cxnLst/>
            <a:rect l="l" t="t" r="r" b="b"/>
            <a:pathLst>
              <a:path w="510540" h="282575">
                <a:moveTo>
                  <a:pt x="420463" y="0"/>
                </a:moveTo>
                <a:lnTo>
                  <a:pt x="416445" y="11460"/>
                </a:lnTo>
                <a:lnTo>
                  <a:pt x="432788" y="18552"/>
                </a:lnTo>
                <a:lnTo>
                  <a:pt x="446843" y="28370"/>
                </a:lnTo>
                <a:lnTo>
                  <a:pt x="475381" y="73880"/>
                </a:lnTo>
                <a:lnTo>
                  <a:pt x="483715" y="115662"/>
                </a:lnTo>
                <a:lnTo>
                  <a:pt x="484757" y="139749"/>
                </a:lnTo>
                <a:lnTo>
                  <a:pt x="483711" y="164650"/>
                </a:lnTo>
                <a:lnTo>
                  <a:pt x="475339" y="207587"/>
                </a:lnTo>
                <a:lnTo>
                  <a:pt x="446861" y="253826"/>
                </a:lnTo>
                <a:lnTo>
                  <a:pt x="416891" y="270868"/>
                </a:lnTo>
                <a:lnTo>
                  <a:pt x="420463" y="282327"/>
                </a:lnTo>
                <a:lnTo>
                  <a:pt x="458972" y="264263"/>
                </a:lnTo>
                <a:lnTo>
                  <a:pt x="487287" y="232990"/>
                </a:lnTo>
                <a:lnTo>
                  <a:pt x="504700" y="191114"/>
                </a:lnTo>
                <a:lnTo>
                  <a:pt x="510504" y="141237"/>
                </a:lnTo>
                <a:lnTo>
                  <a:pt x="509048" y="115355"/>
                </a:lnTo>
                <a:lnTo>
                  <a:pt x="497402" y="69479"/>
                </a:lnTo>
                <a:lnTo>
                  <a:pt x="474306" y="32133"/>
                </a:lnTo>
                <a:lnTo>
                  <a:pt x="440932" y="7390"/>
                </a:lnTo>
                <a:lnTo>
                  <a:pt x="420463" y="0"/>
                </a:lnTo>
                <a:close/>
              </a:path>
              <a:path w="510540" h="282575">
                <a:moveTo>
                  <a:pt x="90041" y="0"/>
                </a:moveTo>
                <a:lnTo>
                  <a:pt x="51625" y="18101"/>
                </a:lnTo>
                <a:lnTo>
                  <a:pt x="23291" y="49485"/>
                </a:lnTo>
                <a:lnTo>
                  <a:pt x="5822" y="91436"/>
                </a:lnTo>
                <a:lnTo>
                  <a:pt x="0" y="141237"/>
                </a:lnTo>
                <a:lnTo>
                  <a:pt x="1451" y="167176"/>
                </a:lnTo>
                <a:lnTo>
                  <a:pt x="13059" y="213052"/>
                </a:lnTo>
                <a:lnTo>
                  <a:pt x="36100" y="250277"/>
                </a:lnTo>
                <a:lnTo>
                  <a:pt x="69512" y="274946"/>
                </a:lnTo>
                <a:lnTo>
                  <a:pt x="90041" y="282327"/>
                </a:lnTo>
                <a:lnTo>
                  <a:pt x="93612" y="270868"/>
                </a:lnTo>
                <a:lnTo>
                  <a:pt x="77525" y="263742"/>
                </a:lnTo>
                <a:lnTo>
                  <a:pt x="63642" y="253826"/>
                </a:lnTo>
                <a:lnTo>
                  <a:pt x="35165" y="207587"/>
                </a:lnTo>
                <a:lnTo>
                  <a:pt x="26794" y="164650"/>
                </a:lnTo>
                <a:lnTo>
                  <a:pt x="25747" y="139749"/>
                </a:lnTo>
                <a:lnTo>
                  <a:pt x="26794" y="115662"/>
                </a:lnTo>
                <a:lnTo>
                  <a:pt x="35165" y="73880"/>
                </a:lnTo>
                <a:lnTo>
                  <a:pt x="63754" y="28370"/>
                </a:lnTo>
                <a:lnTo>
                  <a:pt x="94060" y="11460"/>
                </a:lnTo>
                <a:lnTo>
                  <a:pt x="900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450694" y="1118108"/>
            <a:ext cx="4328795" cy="443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2005"/>
              </a:lnSpc>
              <a:spcBef>
                <a:spcPts val="100"/>
              </a:spcBef>
              <a:tabLst>
                <a:tab pos="818515" algn="l"/>
                <a:tab pos="1334135" algn="l"/>
                <a:tab pos="1818005" algn="l"/>
                <a:tab pos="2484755" algn="l"/>
                <a:tab pos="2999740" algn="l"/>
                <a:tab pos="3979545" algn="l"/>
              </a:tabLst>
            </a:pPr>
            <a:r>
              <a:rPr sz="2400" dirty="0">
                <a:latin typeface="Cambria Math"/>
                <a:cs typeface="Cambria Math"/>
              </a:rPr>
              <a:t>≥</a:t>
            </a:r>
            <a:r>
              <a:rPr sz="2400" spc="70" dirty="0">
                <a:latin typeface="Cambria Math"/>
                <a:cs typeface="Cambria Math"/>
              </a:rPr>
              <a:t> </a:t>
            </a:r>
            <a:r>
              <a:rPr sz="2400" spc="-25" dirty="0">
                <a:latin typeface="Cambria Math"/>
                <a:cs typeface="Cambria Math"/>
              </a:rPr>
              <a:t>ℎ</a:t>
            </a:r>
            <a:r>
              <a:rPr sz="2700" spc="-37" baseline="29320" dirty="0">
                <a:latin typeface="Cambria Math"/>
                <a:cs typeface="Cambria Math"/>
              </a:rPr>
              <a:t>∗</a:t>
            </a:r>
            <a:r>
              <a:rPr sz="2700" baseline="29320" dirty="0">
                <a:latin typeface="Cambria Math"/>
                <a:cs typeface="Cambria Math"/>
              </a:rPr>
              <a:t>	</a:t>
            </a:r>
            <a:r>
              <a:rPr sz="2400" spc="370" dirty="0">
                <a:latin typeface="Cambria Math"/>
                <a:cs typeface="Cambria Math"/>
              </a:rPr>
              <a:t>"</a:t>
            </a:r>
            <a:r>
              <a:rPr sz="2400" dirty="0">
                <a:latin typeface="Cambria Math"/>
                <a:cs typeface="Cambria Math"/>
              </a:rPr>
              <a:t>	</a:t>
            </a:r>
            <a:r>
              <a:rPr sz="2400" spc="-50" dirty="0">
                <a:latin typeface="Cambria Math"/>
                <a:cs typeface="Cambria Math"/>
              </a:rPr>
              <a:t>→</a:t>
            </a:r>
            <a:r>
              <a:rPr sz="2400" dirty="0">
                <a:latin typeface="Cambria Math"/>
                <a:cs typeface="Cambria Math"/>
              </a:rPr>
              <a:t>	</a:t>
            </a:r>
            <a:r>
              <a:rPr sz="2400" dirty="0">
                <a:latin typeface="Times New Roman"/>
                <a:cs typeface="Times New Roman"/>
              </a:rPr>
              <a:t>#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spc="434" dirty="0">
                <a:latin typeface="Cambria Math"/>
                <a:cs typeface="Cambria Math"/>
              </a:rPr>
              <a:t>'</a:t>
            </a:r>
            <a:r>
              <a:rPr sz="2700" spc="652" baseline="27777" dirty="0">
                <a:latin typeface="Cambria Math"/>
                <a:cs typeface="Cambria Math"/>
              </a:rPr>
              <a:t>∗</a:t>
            </a:r>
            <a:r>
              <a:rPr sz="2700" baseline="27777" dirty="0">
                <a:latin typeface="Cambria Math"/>
                <a:cs typeface="Cambria Math"/>
              </a:rPr>
              <a:t>	</a:t>
            </a:r>
            <a:r>
              <a:rPr sz="2400" spc="-25" dirty="0">
                <a:latin typeface="Cambria Math"/>
                <a:cs typeface="Cambria Math"/>
              </a:rPr>
              <a:t>ℎ</a:t>
            </a:r>
            <a:r>
              <a:rPr sz="2700" spc="-37" baseline="29320" dirty="0">
                <a:latin typeface="Cambria Math"/>
                <a:cs typeface="Cambria Math"/>
              </a:rPr>
              <a:t>∗</a:t>
            </a:r>
            <a:r>
              <a:rPr sz="2700" baseline="29320" dirty="0">
                <a:latin typeface="Cambria Math"/>
                <a:cs typeface="Cambria Math"/>
              </a:rPr>
              <a:t>	</a:t>
            </a:r>
            <a:r>
              <a:rPr sz="2400" dirty="0">
                <a:latin typeface="Cambria Math"/>
                <a:cs typeface="Cambria Math"/>
              </a:rPr>
              <a:t>≤</a:t>
            </a:r>
            <a:r>
              <a:rPr sz="2400" spc="140" dirty="0">
                <a:latin typeface="Cambria Math"/>
                <a:cs typeface="Cambria Math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# </a:t>
            </a:r>
            <a:r>
              <a:rPr sz="2400" spc="434" dirty="0">
                <a:latin typeface="Cambria Math"/>
                <a:cs typeface="Cambria Math"/>
              </a:rPr>
              <a:t>'</a:t>
            </a:r>
            <a:r>
              <a:rPr sz="2700" spc="652" baseline="27777" dirty="0">
                <a:latin typeface="Cambria Math"/>
                <a:cs typeface="Cambria Math"/>
              </a:rPr>
              <a:t>∗</a:t>
            </a:r>
            <a:r>
              <a:rPr sz="2700" baseline="27777" dirty="0">
                <a:latin typeface="Cambria Math"/>
                <a:cs typeface="Cambria Math"/>
              </a:rPr>
              <a:t>	</a:t>
            </a:r>
            <a:r>
              <a:rPr sz="2400" spc="-25" dirty="0">
                <a:latin typeface="Cambria Math"/>
                <a:cs typeface="Cambria Math"/>
              </a:rPr>
              <a:t>ℎ</a:t>
            </a:r>
            <a:r>
              <a:rPr sz="2700" spc="-37" baseline="29320" dirty="0">
                <a:latin typeface="Cambria Math"/>
                <a:cs typeface="Cambria Math"/>
              </a:rPr>
              <a:t>∗</a:t>
            </a:r>
            <a:endParaRPr sz="2700" baseline="29320">
              <a:latin typeface="Cambria Math"/>
              <a:cs typeface="Cambria Math"/>
            </a:endParaRPr>
          </a:p>
          <a:p>
            <a:pPr marL="550545">
              <a:lnSpc>
                <a:spcPts val="1285"/>
              </a:lnSpc>
              <a:tabLst>
                <a:tab pos="2647315" algn="l"/>
                <a:tab pos="4149090" algn="l"/>
              </a:tabLst>
            </a:pPr>
            <a:r>
              <a:rPr sz="1800" spc="-615" dirty="0">
                <a:latin typeface="Cambria Math"/>
                <a:cs typeface="Cambria Math"/>
              </a:rPr>
              <a:t>%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50" dirty="0">
                <a:latin typeface="Cambria Math"/>
                <a:cs typeface="Cambria Math"/>
              </a:rPr>
              <a:t>#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625" dirty="0">
                <a:latin typeface="Cambria Math"/>
                <a:cs typeface="Cambria Math"/>
              </a:rPr>
              <a:t>%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17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730745" y="1718564"/>
            <a:ext cx="7353300" cy="604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825"/>
              </a:lnSpc>
              <a:spcBef>
                <a:spcPts val="100"/>
              </a:spcBef>
              <a:tabLst>
                <a:tab pos="418465" algn="l"/>
                <a:tab pos="1453515" algn="l"/>
              </a:tabLst>
            </a:pPr>
            <a:r>
              <a:rPr sz="1800" spc="-25" dirty="0">
                <a:latin typeface="Times New Roman"/>
                <a:cs typeface="Times New Roman"/>
              </a:rPr>
              <a:t>2.</a:t>
            </a:r>
            <a:r>
              <a:rPr sz="1800" dirty="0">
                <a:latin typeface="Times New Roman"/>
                <a:cs typeface="Times New Roman"/>
              </a:rPr>
              <a:t>	Ya que </a:t>
            </a:r>
            <a:r>
              <a:rPr sz="1800" i="1" spc="-25" dirty="0">
                <a:latin typeface="Times New Roman"/>
                <a:cs typeface="Times New Roman"/>
              </a:rPr>
              <a:t>h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r>
              <a:rPr sz="1800" baseline="-13888" dirty="0">
                <a:latin typeface="Times New Roman"/>
                <a:cs typeface="Times New Roman"/>
              </a:rPr>
              <a:t>	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más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informada 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-13888" dirty="0">
                <a:latin typeface="Times New Roman"/>
                <a:cs typeface="Times New Roman"/>
              </a:rPr>
              <a:t>2</a:t>
            </a:r>
            <a:r>
              <a:rPr sz="1800" spc="442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, 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cumple </a:t>
            </a:r>
            <a:r>
              <a:rPr sz="1800" spc="-25" dirty="0">
                <a:latin typeface="Times New Roman"/>
                <a:cs typeface="Times New Roman"/>
              </a:rPr>
              <a:t>que</a:t>
            </a:r>
            <a:endParaRPr sz="1800">
              <a:latin typeface="Times New Roman"/>
              <a:cs typeface="Times New Roman"/>
            </a:endParaRPr>
          </a:p>
          <a:p>
            <a:pPr marL="1320800">
              <a:lnSpc>
                <a:spcPts val="710"/>
              </a:lnSpc>
              <a:tabLst>
                <a:tab pos="3701415" algn="l"/>
              </a:tabLst>
            </a:pP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  <a:p>
            <a:pPr marL="419100">
              <a:lnSpc>
                <a:spcPts val="825"/>
              </a:lnSpc>
              <a:spcBef>
                <a:spcPts val="865"/>
              </a:spcBef>
            </a:pP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15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80" dirty="0">
                <a:latin typeface="Symbol"/>
                <a:cs typeface="Symbol"/>
              </a:rPr>
              <a:t>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-13888" dirty="0">
                <a:latin typeface="Times New Roman"/>
                <a:cs typeface="Times New Roman"/>
              </a:rPr>
              <a:t>2</a:t>
            </a:r>
            <a:r>
              <a:rPr sz="1800" spc="450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15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), y 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tanto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spc="450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15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80" dirty="0">
                <a:latin typeface="Symbol"/>
                <a:cs typeface="Symbol"/>
              </a:rPr>
              <a:t>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baseline="-13888" dirty="0">
                <a:latin typeface="Times New Roman"/>
                <a:cs typeface="Times New Roman"/>
              </a:rPr>
              <a:t>2</a:t>
            </a:r>
            <a:r>
              <a:rPr sz="1800" spc="450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150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1420495">
              <a:lnSpc>
                <a:spcPts val="710"/>
              </a:lnSpc>
              <a:tabLst>
                <a:tab pos="3103245" algn="l"/>
                <a:tab pos="3863340" algn="l"/>
              </a:tabLst>
            </a:pP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2540" algn="ctr">
              <a:lnSpc>
                <a:spcPct val="100000"/>
              </a:lnSpc>
              <a:spcBef>
                <a:spcPts val="290"/>
              </a:spcBef>
            </a:pPr>
            <a:r>
              <a:rPr dirty="0"/>
              <a:t>Teorema</a:t>
            </a:r>
            <a:r>
              <a:rPr spc="-30" dirty="0"/>
              <a:t> </a:t>
            </a:r>
            <a:r>
              <a:rPr dirty="0"/>
              <a:t>Calidad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las</a:t>
            </a:r>
            <a:r>
              <a:rPr spc="-15" dirty="0"/>
              <a:t> </a:t>
            </a:r>
            <a:r>
              <a:rPr dirty="0"/>
              <a:t>Funciones</a:t>
            </a:r>
            <a:r>
              <a:rPr spc="-15" dirty="0"/>
              <a:t> </a:t>
            </a:r>
            <a:r>
              <a:rPr spc="-10" dirty="0"/>
              <a:t>Heurísticas</a:t>
            </a:r>
          </a:p>
          <a:p>
            <a:pPr marL="2540" algn="ctr">
              <a:lnSpc>
                <a:spcPct val="100000"/>
              </a:lnSpc>
              <a:spcBef>
                <a:spcPts val="130"/>
              </a:spcBef>
            </a:pPr>
            <a:r>
              <a:rPr sz="1600" dirty="0"/>
              <a:t>Visualización</a:t>
            </a:r>
            <a:r>
              <a:rPr sz="1600" spc="-5" dirty="0"/>
              <a:t> </a:t>
            </a:r>
            <a:r>
              <a:rPr sz="1600" dirty="0"/>
              <a:t>de</a:t>
            </a:r>
            <a:r>
              <a:rPr sz="1600" spc="-5" dirty="0"/>
              <a:t> </a:t>
            </a:r>
            <a:r>
              <a:rPr sz="1600" dirty="0"/>
              <a:t>la</a:t>
            </a:r>
            <a:r>
              <a:rPr sz="1600" spc="-5" dirty="0"/>
              <a:t> </a:t>
            </a:r>
            <a:r>
              <a:rPr sz="1600" spc="-10" dirty="0"/>
              <a:t>demostración</a:t>
            </a:r>
            <a:endParaRPr sz="1600"/>
          </a:p>
        </p:txBody>
      </p:sp>
      <p:sp>
        <p:nvSpPr>
          <p:cNvPr id="9" name="object 9"/>
          <p:cNvSpPr txBox="1"/>
          <p:nvPr/>
        </p:nvSpPr>
        <p:spPr>
          <a:xfrm>
            <a:off x="2855508" y="1261364"/>
            <a:ext cx="15811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75" dirty="0">
                <a:latin typeface="Cambria Math"/>
                <a:cs typeface="Cambria Math"/>
              </a:rPr>
              <a:t>#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036222" y="1206177"/>
            <a:ext cx="379730" cy="282575"/>
          </a:xfrm>
          <a:custGeom>
            <a:avLst/>
            <a:gdLst/>
            <a:ahLst/>
            <a:cxnLst/>
            <a:rect l="l" t="t" r="r" b="b"/>
            <a:pathLst>
              <a:path w="379729" h="282575">
                <a:moveTo>
                  <a:pt x="289208" y="0"/>
                </a:moveTo>
                <a:lnTo>
                  <a:pt x="285189" y="11460"/>
                </a:lnTo>
                <a:lnTo>
                  <a:pt x="301532" y="18552"/>
                </a:lnTo>
                <a:lnTo>
                  <a:pt x="315587" y="28370"/>
                </a:lnTo>
                <a:lnTo>
                  <a:pt x="344125" y="73880"/>
                </a:lnTo>
                <a:lnTo>
                  <a:pt x="352460" y="115662"/>
                </a:lnTo>
                <a:lnTo>
                  <a:pt x="353501" y="139749"/>
                </a:lnTo>
                <a:lnTo>
                  <a:pt x="352455" y="164650"/>
                </a:lnTo>
                <a:lnTo>
                  <a:pt x="344083" y="207587"/>
                </a:lnTo>
                <a:lnTo>
                  <a:pt x="315606" y="253826"/>
                </a:lnTo>
                <a:lnTo>
                  <a:pt x="285636" y="270868"/>
                </a:lnTo>
                <a:lnTo>
                  <a:pt x="289208" y="282327"/>
                </a:lnTo>
                <a:lnTo>
                  <a:pt x="327717" y="264263"/>
                </a:lnTo>
                <a:lnTo>
                  <a:pt x="356031" y="232990"/>
                </a:lnTo>
                <a:lnTo>
                  <a:pt x="373444" y="191114"/>
                </a:lnTo>
                <a:lnTo>
                  <a:pt x="379248" y="141237"/>
                </a:lnTo>
                <a:lnTo>
                  <a:pt x="377793" y="115355"/>
                </a:lnTo>
                <a:lnTo>
                  <a:pt x="366147" y="69479"/>
                </a:lnTo>
                <a:lnTo>
                  <a:pt x="343051" y="32133"/>
                </a:lnTo>
                <a:lnTo>
                  <a:pt x="309676" y="7390"/>
                </a:lnTo>
                <a:lnTo>
                  <a:pt x="289208" y="0"/>
                </a:lnTo>
                <a:close/>
              </a:path>
              <a:path w="379729" h="282575">
                <a:moveTo>
                  <a:pt x="90040" y="0"/>
                </a:moveTo>
                <a:lnTo>
                  <a:pt x="51624" y="18101"/>
                </a:lnTo>
                <a:lnTo>
                  <a:pt x="23290" y="49485"/>
                </a:lnTo>
                <a:lnTo>
                  <a:pt x="5822" y="91436"/>
                </a:lnTo>
                <a:lnTo>
                  <a:pt x="0" y="141237"/>
                </a:lnTo>
                <a:lnTo>
                  <a:pt x="1450" y="167176"/>
                </a:lnTo>
                <a:lnTo>
                  <a:pt x="13059" y="213052"/>
                </a:lnTo>
                <a:lnTo>
                  <a:pt x="36099" y="250277"/>
                </a:lnTo>
                <a:lnTo>
                  <a:pt x="69511" y="274946"/>
                </a:lnTo>
                <a:lnTo>
                  <a:pt x="90040" y="282327"/>
                </a:lnTo>
                <a:lnTo>
                  <a:pt x="93612" y="270868"/>
                </a:lnTo>
                <a:lnTo>
                  <a:pt x="77525" y="263742"/>
                </a:lnTo>
                <a:lnTo>
                  <a:pt x="63642" y="253826"/>
                </a:lnTo>
                <a:lnTo>
                  <a:pt x="35165" y="207587"/>
                </a:lnTo>
                <a:lnTo>
                  <a:pt x="26793" y="164650"/>
                </a:lnTo>
                <a:lnTo>
                  <a:pt x="25746" y="139749"/>
                </a:lnTo>
                <a:lnTo>
                  <a:pt x="26793" y="115662"/>
                </a:lnTo>
                <a:lnTo>
                  <a:pt x="35165" y="73880"/>
                </a:lnTo>
                <a:lnTo>
                  <a:pt x="63753" y="28370"/>
                </a:lnTo>
                <a:lnTo>
                  <a:pt x="94058" y="11460"/>
                </a:lnTo>
                <a:lnTo>
                  <a:pt x="900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99232" y="1151635"/>
            <a:ext cx="27501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621155" algn="l"/>
                <a:tab pos="2536190" algn="l"/>
              </a:tabLst>
            </a:pPr>
            <a:r>
              <a:rPr sz="2400" b="1" spc="-25" dirty="0">
                <a:latin typeface="Times New Roman"/>
                <a:cs typeface="Times New Roman"/>
              </a:rPr>
              <a:t>Teorema</a:t>
            </a:r>
            <a:r>
              <a:rPr sz="2400" b="1" spc="-110" dirty="0">
                <a:latin typeface="Times New Roman"/>
                <a:cs typeface="Times New Roman"/>
              </a:rPr>
              <a:t> </a:t>
            </a:r>
            <a:r>
              <a:rPr sz="2400" b="1" spc="-25" dirty="0">
                <a:latin typeface="Times New Roman"/>
                <a:cs typeface="Times New Roman"/>
              </a:rPr>
              <a:t>3</a:t>
            </a:r>
            <a:r>
              <a:rPr sz="2400" spc="-25" dirty="0">
                <a:latin typeface="Times New Roman"/>
                <a:cs typeface="Times New Roman"/>
              </a:rPr>
              <a:t>:</a:t>
            </a:r>
            <a:r>
              <a:rPr sz="2400" dirty="0">
                <a:latin typeface="Times New Roman"/>
                <a:cs typeface="Times New Roman"/>
              </a:rPr>
              <a:t>	</a:t>
            </a:r>
            <a:r>
              <a:rPr sz="3600" spc="225" baseline="5787" dirty="0">
                <a:latin typeface="Cambria Math"/>
                <a:cs typeface="Cambria Math"/>
              </a:rPr>
              <a:t>∀".</a:t>
            </a:r>
            <a:r>
              <a:rPr sz="3600" spc="-195" baseline="5787" dirty="0">
                <a:latin typeface="Cambria Math"/>
                <a:cs typeface="Cambria Math"/>
              </a:rPr>
              <a:t> </a:t>
            </a:r>
            <a:r>
              <a:rPr sz="3600" spc="-37" baseline="5787" dirty="0">
                <a:latin typeface="Cambria Math"/>
                <a:cs typeface="Cambria Math"/>
              </a:rPr>
              <a:t>ℎ</a:t>
            </a:r>
            <a:r>
              <a:rPr sz="2700" spc="-37" baseline="37037" dirty="0">
                <a:latin typeface="Cambria Math"/>
                <a:cs typeface="Cambria Math"/>
              </a:rPr>
              <a:t>∗</a:t>
            </a:r>
            <a:r>
              <a:rPr sz="2700" baseline="37037" dirty="0">
                <a:latin typeface="Cambria Math"/>
                <a:cs typeface="Cambria Math"/>
              </a:rPr>
              <a:t>	</a:t>
            </a:r>
            <a:r>
              <a:rPr sz="3600" spc="555" baseline="5787" dirty="0">
                <a:latin typeface="Cambria Math"/>
                <a:cs typeface="Cambria Math"/>
              </a:rPr>
              <a:t>"</a:t>
            </a:r>
            <a:endParaRPr sz="3600" baseline="5787">
              <a:latin typeface="Cambria Math"/>
              <a:cs typeface="Cambria Math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169569" y="1206177"/>
            <a:ext cx="379730" cy="282575"/>
          </a:xfrm>
          <a:custGeom>
            <a:avLst/>
            <a:gdLst/>
            <a:ahLst/>
            <a:cxnLst/>
            <a:rect l="l" t="t" r="r" b="b"/>
            <a:pathLst>
              <a:path w="379729" h="282575">
                <a:moveTo>
                  <a:pt x="289208" y="0"/>
                </a:moveTo>
                <a:lnTo>
                  <a:pt x="285189" y="11460"/>
                </a:lnTo>
                <a:lnTo>
                  <a:pt x="301532" y="18552"/>
                </a:lnTo>
                <a:lnTo>
                  <a:pt x="315587" y="28370"/>
                </a:lnTo>
                <a:lnTo>
                  <a:pt x="344125" y="73880"/>
                </a:lnTo>
                <a:lnTo>
                  <a:pt x="352460" y="115662"/>
                </a:lnTo>
                <a:lnTo>
                  <a:pt x="353501" y="139749"/>
                </a:lnTo>
                <a:lnTo>
                  <a:pt x="352455" y="164650"/>
                </a:lnTo>
                <a:lnTo>
                  <a:pt x="344083" y="207587"/>
                </a:lnTo>
                <a:lnTo>
                  <a:pt x="315606" y="253826"/>
                </a:lnTo>
                <a:lnTo>
                  <a:pt x="285635" y="270868"/>
                </a:lnTo>
                <a:lnTo>
                  <a:pt x="289208" y="282327"/>
                </a:lnTo>
                <a:lnTo>
                  <a:pt x="327717" y="264263"/>
                </a:lnTo>
                <a:lnTo>
                  <a:pt x="356031" y="232990"/>
                </a:lnTo>
                <a:lnTo>
                  <a:pt x="373444" y="191114"/>
                </a:lnTo>
                <a:lnTo>
                  <a:pt x="379248" y="141237"/>
                </a:lnTo>
                <a:lnTo>
                  <a:pt x="377793" y="115355"/>
                </a:lnTo>
                <a:lnTo>
                  <a:pt x="366147" y="69479"/>
                </a:lnTo>
                <a:lnTo>
                  <a:pt x="343051" y="32133"/>
                </a:lnTo>
                <a:lnTo>
                  <a:pt x="309676" y="7390"/>
                </a:lnTo>
                <a:lnTo>
                  <a:pt x="289208" y="0"/>
                </a:lnTo>
                <a:close/>
              </a:path>
              <a:path w="379729" h="282575">
                <a:moveTo>
                  <a:pt x="90040" y="0"/>
                </a:moveTo>
                <a:lnTo>
                  <a:pt x="51624" y="18101"/>
                </a:lnTo>
                <a:lnTo>
                  <a:pt x="23290" y="49485"/>
                </a:lnTo>
                <a:lnTo>
                  <a:pt x="5822" y="91436"/>
                </a:lnTo>
                <a:lnTo>
                  <a:pt x="0" y="141237"/>
                </a:lnTo>
                <a:lnTo>
                  <a:pt x="1450" y="167176"/>
                </a:lnTo>
                <a:lnTo>
                  <a:pt x="13059" y="213052"/>
                </a:lnTo>
                <a:lnTo>
                  <a:pt x="36099" y="250277"/>
                </a:lnTo>
                <a:lnTo>
                  <a:pt x="69511" y="274946"/>
                </a:lnTo>
                <a:lnTo>
                  <a:pt x="90040" y="282327"/>
                </a:lnTo>
                <a:lnTo>
                  <a:pt x="93612" y="270868"/>
                </a:lnTo>
                <a:lnTo>
                  <a:pt x="77525" y="263742"/>
                </a:lnTo>
                <a:lnTo>
                  <a:pt x="63642" y="253826"/>
                </a:lnTo>
                <a:lnTo>
                  <a:pt x="35165" y="207587"/>
                </a:lnTo>
                <a:lnTo>
                  <a:pt x="26793" y="164650"/>
                </a:lnTo>
                <a:lnTo>
                  <a:pt x="25746" y="139749"/>
                </a:lnTo>
                <a:lnTo>
                  <a:pt x="26793" y="115662"/>
                </a:lnTo>
                <a:lnTo>
                  <a:pt x="35165" y="73880"/>
                </a:lnTo>
                <a:lnTo>
                  <a:pt x="63754" y="28370"/>
                </a:lnTo>
                <a:lnTo>
                  <a:pt x="94058" y="11460"/>
                </a:lnTo>
                <a:lnTo>
                  <a:pt x="900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835999" y="1206177"/>
            <a:ext cx="503555" cy="282575"/>
          </a:xfrm>
          <a:custGeom>
            <a:avLst/>
            <a:gdLst/>
            <a:ahLst/>
            <a:cxnLst/>
            <a:rect l="l" t="t" r="r" b="b"/>
            <a:pathLst>
              <a:path w="503554" h="282575">
                <a:moveTo>
                  <a:pt x="413415" y="0"/>
                </a:moveTo>
                <a:lnTo>
                  <a:pt x="409397" y="11460"/>
                </a:lnTo>
                <a:lnTo>
                  <a:pt x="425740" y="18552"/>
                </a:lnTo>
                <a:lnTo>
                  <a:pt x="439795" y="28370"/>
                </a:lnTo>
                <a:lnTo>
                  <a:pt x="468333" y="73880"/>
                </a:lnTo>
                <a:lnTo>
                  <a:pt x="476667" y="115662"/>
                </a:lnTo>
                <a:lnTo>
                  <a:pt x="477709" y="139749"/>
                </a:lnTo>
                <a:lnTo>
                  <a:pt x="476662" y="164650"/>
                </a:lnTo>
                <a:lnTo>
                  <a:pt x="468290" y="207587"/>
                </a:lnTo>
                <a:lnTo>
                  <a:pt x="439813" y="253826"/>
                </a:lnTo>
                <a:lnTo>
                  <a:pt x="409842" y="270868"/>
                </a:lnTo>
                <a:lnTo>
                  <a:pt x="413415" y="282327"/>
                </a:lnTo>
                <a:lnTo>
                  <a:pt x="451924" y="264263"/>
                </a:lnTo>
                <a:lnTo>
                  <a:pt x="480239" y="232990"/>
                </a:lnTo>
                <a:lnTo>
                  <a:pt x="497652" y="191114"/>
                </a:lnTo>
                <a:lnTo>
                  <a:pt x="503455" y="141237"/>
                </a:lnTo>
                <a:lnTo>
                  <a:pt x="502000" y="115355"/>
                </a:lnTo>
                <a:lnTo>
                  <a:pt x="490354" y="69479"/>
                </a:lnTo>
                <a:lnTo>
                  <a:pt x="467258" y="32133"/>
                </a:lnTo>
                <a:lnTo>
                  <a:pt x="433883" y="7390"/>
                </a:lnTo>
                <a:lnTo>
                  <a:pt x="413415" y="0"/>
                </a:lnTo>
                <a:close/>
              </a:path>
              <a:path w="503554" h="282575">
                <a:moveTo>
                  <a:pt x="90041" y="0"/>
                </a:moveTo>
                <a:lnTo>
                  <a:pt x="51625" y="18101"/>
                </a:lnTo>
                <a:lnTo>
                  <a:pt x="23291" y="49485"/>
                </a:lnTo>
                <a:lnTo>
                  <a:pt x="5823" y="91436"/>
                </a:lnTo>
                <a:lnTo>
                  <a:pt x="0" y="141237"/>
                </a:lnTo>
                <a:lnTo>
                  <a:pt x="1451" y="167176"/>
                </a:lnTo>
                <a:lnTo>
                  <a:pt x="13060" y="213052"/>
                </a:lnTo>
                <a:lnTo>
                  <a:pt x="36100" y="250277"/>
                </a:lnTo>
                <a:lnTo>
                  <a:pt x="69512" y="274946"/>
                </a:lnTo>
                <a:lnTo>
                  <a:pt x="90041" y="282327"/>
                </a:lnTo>
                <a:lnTo>
                  <a:pt x="93612" y="270868"/>
                </a:lnTo>
                <a:lnTo>
                  <a:pt x="77526" y="263742"/>
                </a:lnTo>
                <a:lnTo>
                  <a:pt x="63643" y="253826"/>
                </a:lnTo>
                <a:lnTo>
                  <a:pt x="35165" y="207587"/>
                </a:lnTo>
                <a:lnTo>
                  <a:pt x="26794" y="164650"/>
                </a:lnTo>
                <a:lnTo>
                  <a:pt x="25747" y="139749"/>
                </a:lnTo>
                <a:lnTo>
                  <a:pt x="26794" y="115662"/>
                </a:lnTo>
                <a:lnTo>
                  <a:pt x="35165" y="73880"/>
                </a:lnTo>
                <a:lnTo>
                  <a:pt x="63755" y="28370"/>
                </a:lnTo>
                <a:lnTo>
                  <a:pt x="94060" y="11460"/>
                </a:lnTo>
                <a:lnTo>
                  <a:pt x="900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330788" y="1206177"/>
            <a:ext cx="510540" cy="282575"/>
          </a:xfrm>
          <a:custGeom>
            <a:avLst/>
            <a:gdLst/>
            <a:ahLst/>
            <a:cxnLst/>
            <a:rect l="l" t="t" r="r" b="b"/>
            <a:pathLst>
              <a:path w="510540" h="282575">
                <a:moveTo>
                  <a:pt x="420463" y="0"/>
                </a:moveTo>
                <a:lnTo>
                  <a:pt x="416445" y="11460"/>
                </a:lnTo>
                <a:lnTo>
                  <a:pt x="432788" y="18552"/>
                </a:lnTo>
                <a:lnTo>
                  <a:pt x="446843" y="28370"/>
                </a:lnTo>
                <a:lnTo>
                  <a:pt x="475381" y="73880"/>
                </a:lnTo>
                <a:lnTo>
                  <a:pt x="483715" y="115662"/>
                </a:lnTo>
                <a:lnTo>
                  <a:pt x="484757" y="139749"/>
                </a:lnTo>
                <a:lnTo>
                  <a:pt x="483711" y="164650"/>
                </a:lnTo>
                <a:lnTo>
                  <a:pt x="475339" y="207587"/>
                </a:lnTo>
                <a:lnTo>
                  <a:pt x="446861" y="253826"/>
                </a:lnTo>
                <a:lnTo>
                  <a:pt x="416891" y="270868"/>
                </a:lnTo>
                <a:lnTo>
                  <a:pt x="420463" y="282327"/>
                </a:lnTo>
                <a:lnTo>
                  <a:pt x="458972" y="264263"/>
                </a:lnTo>
                <a:lnTo>
                  <a:pt x="487287" y="232990"/>
                </a:lnTo>
                <a:lnTo>
                  <a:pt x="504700" y="191114"/>
                </a:lnTo>
                <a:lnTo>
                  <a:pt x="510504" y="141237"/>
                </a:lnTo>
                <a:lnTo>
                  <a:pt x="509048" y="115355"/>
                </a:lnTo>
                <a:lnTo>
                  <a:pt x="497402" y="69479"/>
                </a:lnTo>
                <a:lnTo>
                  <a:pt x="474306" y="32133"/>
                </a:lnTo>
                <a:lnTo>
                  <a:pt x="440932" y="7390"/>
                </a:lnTo>
                <a:lnTo>
                  <a:pt x="420463" y="0"/>
                </a:lnTo>
                <a:close/>
              </a:path>
              <a:path w="510540" h="282575">
                <a:moveTo>
                  <a:pt x="90041" y="0"/>
                </a:moveTo>
                <a:lnTo>
                  <a:pt x="51625" y="18101"/>
                </a:lnTo>
                <a:lnTo>
                  <a:pt x="23291" y="49485"/>
                </a:lnTo>
                <a:lnTo>
                  <a:pt x="5822" y="91436"/>
                </a:lnTo>
                <a:lnTo>
                  <a:pt x="0" y="141237"/>
                </a:lnTo>
                <a:lnTo>
                  <a:pt x="1451" y="167176"/>
                </a:lnTo>
                <a:lnTo>
                  <a:pt x="13059" y="213052"/>
                </a:lnTo>
                <a:lnTo>
                  <a:pt x="36100" y="250277"/>
                </a:lnTo>
                <a:lnTo>
                  <a:pt x="69512" y="274946"/>
                </a:lnTo>
                <a:lnTo>
                  <a:pt x="90041" y="282327"/>
                </a:lnTo>
                <a:lnTo>
                  <a:pt x="93612" y="270868"/>
                </a:lnTo>
                <a:lnTo>
                  <a:pt x="77525" y="263742"/>
                </a:lnTo>
                <a:lnTo>
                  <a:pt x="63642" y="253826"/>
                </a:lnTo>
                <a:lnTo>
                  <a:pt x="35165" y="207587"/>
                </a:lnTo>
                <a:lnTo>
                  <a:pt x="26794" y="164650"/>
                </a:lnTo>
                <a:lnTo>
                  <a:pt x="25747" y="139749"/>
                </a:lnTo>
                <a:lnTo>
                  <a:pt x="26794" y="115662"/>
                </a:lnTo>
                <a:lnTo>
                  <a:pt x="35165" y="73880"/>
                </a:lnTo>
                <a:lnTo>
                  <a:pt x="63754" y="28370"/>
                </a:lnTo>
                <a:lnTo>
                  <a:pt x="94060" y="11460"/>
                </a:lnTo>
                <a:lnTo>
                  <a:pt x="900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3450694" y="1118108"/>
            <a:ext cx="4328795" cy="443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2005"/>
              </a:lnSpc>
              <a:spcBef>
                <a:spcPts val="100"/>
              </a:spcBef>
              <a:tabLst>
                <a:tab pos="818515" algn="l"/>
                <a:tab pos="1334135" algn="l"/>
                <a:tab pos="1818005" algn="l"/>
                <a:tab pos="2484755" algn="l"/>
                <a:tab pos="2999740" algn="l"/>
                <a:tab pos="3979545" algn="l"/>
              </a:tabLst>
            </a:pPr>
            <a:r>
              <a:rPr sz="2400" dirty="0">
                <a:latin typeface="Cambria Math"/>
                <a:cs typeface="Cambria Math"/>
              </a:rPr>
              <a:t>≥</a:t>
            </a:r>
            <a:r>
              <a:rPr sz="2400" spc="70" dirty="0">
                <a:latin typeface="Cambria Math"/>
                <a:cs typeface="Cambria Math"/>
              </a:rPr>
              <a:t> </a:t>
            </a:r>
            <a:r>
              <a:rPr sz="2400" spc="-25" dirty="0">
                <a:latin typeface="Cambria Math"/>
                <a:cs typeface="Cambria Math"/>
              </a:rPr>
              <a:t>ℎ</a:t>
            </a:r>
            <a:r>
              <a:rPr sz="2700" spc="-37" baseline="29320" dirty="0">
                <a:latin typeface="Cambria Math"/>
                <a:cs typeface="Cambria Math"/>
              </a:rPr>
              <a:t>∗</a:t>
            </a:r>
            <a:r>
              <a:rPr sz="2700" baseline="29320" dirty="0">
                <a:latin typeface="Cambria Math"/>
                <a:cs typeface="Cambria Math"/>
              </a:rPr>
              <a:t>	</a:t>
            </a:r>
            <a:r>
              <a:rPr sz="2400" spc="370" dirty="0">
                <a:latin typeface="Cambria Math"/>
                <a:cs typeface="Cambria Math"/>
              </a:rPr>
              <a:t>"</a:t>
            </a:r>
            <a:r>
              <a:rPr sz="2400" dirty="0">
                <a:latin typeface="Cambria Math"/>
                <a:cs typeface="Cambria Math"/>
              </a:rPr>
              <a:t>	</a:t>
            </a:r>
            <a:r>
              <a:rPr sz="2400" spc="-50" dirty="0">
                <a:latin typeface="Cambria Math"/>
                <a:cs typeface="Cambria Math"/>
              </a:rPr>
              <a:t>→</a:t>
            </a:r>
            <a:r>
              <a:rPr sz="2400" dirty="0">
                <a:latin typeface="Cambria Math"/>
                <a:cs typeface="Cambria Math"/>
              </a:rPr>
              <a:t>	</a:t>
            </a:r>
            <a:r>
              <a:rPr sz="2400" dirty="0">
                <a:latin typeface="Times New Roman"/>
                <a:cs typeface="Times New Roman"/>
              </a:rPr>
              <a:t>#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spc="434" dirty="0">
                <a:latin typeface="Cambria Math"/>
                <a:cs typeface="Cambria Math"/>
              </a:rPr>
              <a:t>'</a:t>
            </a:r>
            <a:r>
              <a:rPr sz="2700" spc="652" baseline="27777" dirty="0">
                <a:latin typeface="Cambria Math"/>
                <a:cs typeface="Cambria Math"/>
              </a:rPr>
              <a:t>∗</a:t>
            </a:r>
            <a:r>
              <a:rPr sz="2700" baseline="27777" dirty="0">
                <a:latin typeface="Cambria Math"/>
                <a:cs typeface="Cambria Math"/>
              </a:rPr>
              <a:t>	</a:t>
            </a:r>
            <a:r>
              <a:rPr sz="2400" spc="-25" dirty="0">
                <a:latin typeface="Cambria Math"/>
                <a:cs typeface="Cambria Math"/>
              </a:rPr>
              <a:t>ℎ</a:t>
            </a:r>
            <a:r>
              <a:rPr sz="2700" spc="-37" baseline="29320" dirty="0">
                <a:latin typeface="Cambria Math"/>
                <a:cs typeface="Cambria Math"/>
              </a:rPr>
              <a:t>∗</a:t>
            </a:r>
            <a:r>
              <a:rPr sz="2700" baseline="29320" dirty="0">
                <a:latin typeface="Cambria Math"/>
                <a:cs typeface="Cambria Math"/>
              </a:rPr>
              <a:t>	</a:t>
            </a:r>
            <a:r>
              <a:rPr sz="2400" dirty="0">
                <a:latin typeface="Cambria Math"/>
                <a:cs typeface="Cambria Math"/>
              </a:rPr>
              <a:t>≤</a:t>
            </a:r>
            <a:r>
              <a:rPr sz="2400" spc="140" dirty="0">
                <a:latin typeface="Cambria Math"/>
                <a:cs typeface="Cambria Math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# </a:t>
            </a:r>
            <a:r>
              <a:rPr sz="2400" spc="434" dirty="0">
                <a:latin typeface="Cambria Math"/>
                <a:cs typeface="Cambria Math"/>
              </a:rPr>
              <a:t>'</a:t>
            </a:r>
            <a:r>
              <a:rPr sz="2700" spc="652" baseline="27777" dirty="0">
                <a:latin typeface="Cambria Math"/>
                <a:cs typeface="Cambria Math"/>
              </a:rPr>
              <a:t>∗</a:t>
            </a:r>
            <a:r>
              <a:rPr sz="2700" baseline="27777" dirty="0">
                <a:latin typeface="Cambria Math"/>
                <a:cs typeface="Cambria Math"/>
              </a:rPr>
              <a:t>	</a:t>
            </a:r>
            <a:r>
              <a:rPr sz="2400" spc="-25" dirty="0">
                <a:latin typeface="Cambria Math"/>
                <a:cs typeface="Cambria Math"/>
              </a:rPr>
              <a:t>ℎ</a:t>
            </a:r>
            <a:r>
              <a:rPr sz="2700" spc="-37" baseline="29320" dirty="0">
                <a:latin typeface="Cambria Math"/>
                <a:cs typeface="Cambria Math"/>
              </a:rPr>
              <a:t>∗</a:t>
            </a:r>
            <a:endParaRPr sz="2700" baseline="29320">
              <a:latin typeface="Cambria Math"/>
              <a:cs typeface="Cambria Math"/>
            </a:endParaRPr>
          </a:p>
          <a:p>
            <a:pPr marL="550545">
              <a:lnSpc>
                <a:spcPts val="1285"/>
              </a:lnSpc>
              <a:tabLst>
                <a:tab pos="2647315" algn="l"/>
                <a:tab pos="4149090" algn="l"/>
              </a:tabLst>
            </a:pPr>
            <a:r>
              <a:rPr sz="1800" spc="-615" dirty="0">
                <a:latin typeface="Cambria Math"/>
                <a:cs typeface="Cambria Math"/>
              </a:rPr>
              <a:t>%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50" dirty="0">
                <a:latin typeface="Cambria Math"/>
                <a:cs typeface="Cambria Math"/>
              </a:rPr>
              <a:t>#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625" dirty="0">
                <a:latin typeface="Cambria Math"/>
                <a:cs typeface="Cambria Math"/>
              </a:rPr>
              <a:t>%</a:t>
            </a:r>
            <a:endParaRPr sz="1800">
              <a:latin typeface="Cambria Math"/>
              <a:cs typeface="Cambria Math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1354471" y="2525546"/>
            <a:ext cx="4405630" cy="3225800"/>
            <a:chOff x="1354471" y="2525546"/>
            <a:chExt cx="4405630" cy="3225800"/>
          </a:xfrm>
        </p:grpSpPr>
        <p:sp>
          <p:nvSpPr>
            <p:cNvPr id="17" name="object 17"/>
            <p:cNvSpPr/>
            <p:nvPr/>
          </p:nvSpPr>
          <p:spPr>
            <a:xfrm>
              <a:off x="1403917" y="5640118"/>
              <a:ext cx="4356100" cy="111125"/>
            </a:xfrm>
            <a:custGeom>
              <a:avLst/>
              <a:gdLst/>
              <a:ahLst/>
              <a:cxnLst/>
              <a:rect l="l" t="t" r="r" b="b"/>
              <a:pathLst>
                <a:path w="4356100" h="111125">
                  <a:moveTo>
                    <a:pt x="4260810" y="0"/>
                  </a:moveTo>
                  <a:lnTo>
                    <a:pt x="4254977" y="1534"/>
                  </a:lnTo>
                  <a:lnTo>
                    <a:pt x="4249676" y="10622"/>
                  </a:lnTo>
                  <a:lnTo>
                    <a:pt x="4251210" y="16454"/>
                  </a:lnTo>
                  <a:lnTo>
                    <a:pt x="4301521" y="45803"/>
                  </a:lnTo>
                  <a:lnTo>
                    <a:pt x="4336732" y="45803"/>
                  </a:lnTo>
                  <a:lnTo>
                    <a:pt x="4336732" y="64853"/>
                  </a:lnTo>
                  <a:lnTo>
                    <a:pt x="4301521" y="64853"/>
                  </a:lnTo>
                  <a:lnTo>
                    <a:pt x="4251210" y="94201"/>
                  </a:lnTo>
                  <a:lnTo>
                    <a:pt x="4249676" y="100033"/>
                  </a:lnTo>
                  <a:lnTo>
                    <a:pt x="4254977" y="109121"/>
                  </a:lnTo>
                  <a:lnTo>
                    <a:pt x="4260810" y="110656"/>
                  </a:lnTo>
                  <a:lnTo>
                    <a:pt x="4339329" y="64853"/>
                  </a:lnTo>
                  <a:lnTo>
                    <a:pt x="4336732" y="64853"/>
                  </a:lnTo>
                  <a:lnTo>
                    <a:pt x="4339331" y="64852"/>
                  </a:lnTo>
                  <a:lnTo>
                    <a:pt x="4355658" y="55328"/>
                  </a:lnTo>
                  <a:lnTo>
                    <a:pt x="4260810" y="0"/>
                  </a:lnTo>
                  <a:close/>
                </a:path>
                <a:path w="4356100" h="111125">
                  <a:moveTo>
                    <a:pt x="4317850" y="55328"/>
                  </a:moveTo>
                  <a:lnTo>
                    <a:pt x="4301521" y="64853"/>
                  </a:lnTo>
                  <a:lnTo>
                    <a:pt x="4336732" y="64853"/>
                  </a:lnTo>
                  <a:lnTo>
                    <a:pt x="4336732" y="63555"/>
                  </a:lnTo>
                  <a:lnTo>
                    <a:pt x="4331954" y="63555"/>
                  </a:lnTo>
                  <a:lnTo>
                    <a:pt x="4317850" y="55328"/>
                  </a:lnTo>
                  <a:close/>
                </a:path>
                <a:path w="4356100" h="111125">
                  <a:moveTo>
                    <a:pt x="0" y="45802"/>
                  </a:moveTo>
                  <a:lnTo>
                    <a:pt x="0" y="64852"/>
                  </a:lnTo>
                  <a:lnTo>
                    <a:pt x="4301523" y="64852"/>
                  </a:lnTo>
                  <a:lnTo>
                    <a:pt x="4317850" y="55328"/>
                  </a:lnTo>
                  <a:lnTo>
                    <a:pt x="4301521" y="45803"/>
                  </a:lnTo>
                  <a:lnTo>
                    <a:pt x="0" y="45802"/>
                  </a:lnTo>
                  <a:close/>
                </a:path>
                <a:path w="4356100" h="111125">
                  <a:moveTo>
                    <a:pt x="4331954" y="47100"/>
                  </a:moveTo>
                  <a:lnTo>
                    <a:pt x="4317850" y="55328"/>
                  </a:lnTo>
                  <a:lnTo>
                    <a:pt x="4331954" y="63555"/>
                  </a:lnTo>
                  <a:lnTo>
                    <a:pt x="4331954" y="47100"/>
                  </a:lnTo>
                  <a:close/>
                </a:path>
                <a:path w="4356100" h="111125">
                  <a:moveTo>
                    <a:pt x="4336732" y="47100"/>
                  </a:moveTo>
                  <a:lnTo>
                    <a:pt x="4331954" y="47100"/>
                  </a:lnTo>
                  <a:lnTo>
                    <a:pt x="4331954" y="63555"/>
                  </a:lnTo>
                  <a:lnTo>
                    <a:pt x="4336732" y="63555"/>
                  </a:lnTo>
                  <a:lnTo>
                    <a:pt x="4336732" y="47100"/>
                  </a:lnTo>
                  <a:close/>
                </a:path>
                <a:path w="4356100" h="111125">
                  <a:moveTo>
                    <a:pt x="4301521" y="45803"/>
                  </a:moveTo>
                  <a:lnTo>
                    <a:pt x="4317850" y="55328"/>
                  </a:lnTo>
                  <a:lnTo>
                    <a:pt x="4331954" y="47100"/>
                  </a:lnTo>
                  <a:lnTo>
                    <a:pt x="4336732" y="47100"/>
                  </a:lnTo>
                  <a:lnTo>
                    <a:pt x="4336732" y="45803"/>
                  </a:lnTo>
                  <a:lnTo>
                    <a:pt x="4301521" y="458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964382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508835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053286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565711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110163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635398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179851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354471" y="2525546"/>
              <a:ext cx="111125" cy="3169920"/>
            </a:xfrm>
            <a:custGeom>
              <a:avLst/>
              <a:gdLst/>
              <a:ahLst/>
              <a:cxnLst/>
              <a:rect l="l" t="t" r="r" b="b"/>
              <a:pathLst>
                <a:path w="111125" h="3169920">
                  <a:moveTo>
                    <a:pt x="55437" y="37807"/>
                  </a:moveTo>
                  <a:lnTo>
                    <a:pt x="45881" y="54117"/>
                  </a:lnTo>
                  <a:lnTo>
                    <a:pt x="39919" y="3169881"/>
                  </a:lnTo>
                  <a:lnTo>
                    <a:pt x="58969" y="3169917"/>
                  </a:lnTo>
                  <a:lnTo>
                    <a:pt x="64831" y="106066"/>
                  </a:lnTo>
                  <a:lnTo>
                    <a:pt x="64909" y="54117"/>
                  </a:lnTo>
                  <a:lnTo>
                    <a:pt x="55437" y="37807"/>
                  </a:lnTo>
                  <a:close/>
                </a:path>
                <a:path w="111125" h="3169920">
                  <a:moveTo>
                    <a:pt x="66473" y="18878"/>
                  </a:moveTo>
                  <a:lnTo>
                    <a:pt x="45948" y="18878"/>
                  </a:lnTo>
                  <a:lnTo>
                    <a:pt x="64998" y="18915"/>
                  </a:lnTo>
                  <a:lnTo>
                    <a:pt x="64931" y="54154"/>
                  </a:lnTo>
                  <a:lnTo>
                    <a:pt x="94183" y="104521"/>
                  </a:lnTo>
                  <a:lnTo>
                    <a:pt x="100012" y="106066"/>
                  </a:lnTo>
                  <a:lnTo>
                    <a:pt x="109109" y="100782"/>
                  </a:lnTo>
                  <a:lnTo>
                    <a:pt x="110656" y="94952"/>
                  </a:lnTo>
                  <a:lnTo>
                    <a:pt x="66473" y="18878"/>
                  </a:lnTo>
                  <a:close/>
                </a:path>
                <a:path w="111125" h="3169920">
                  <a:moveTo>
                    <a:pt x="55509" y="0"/>
                  </a:moveTo>
                  <a:lnTo>
                    <a:pt x="0" y="94742"/>
                  </a:lnTo>
                  <a:lnTo>
                    <a:pt x="1523" y="100576"/>
                  </a:lnTo>
                  <a:lnTo>
                    <a:pt x="10601" y="105895"/>
                  </a:lnTo>
                  <a:lnTo>
                    <a:pt x="16436" y="104372"/>
                  </a:lnTo>
                  <a:lnTo>
                    <a:pt x="45859" y="54154"/>
                  </a:lnTo>
                  <a:lnTo>
                    <a:pt x="45948" y="18878"/>
                  </a:lnTo>
                  <a:lnTo>
                    <a:pt x="66473" y="18878"/>
                  </a:lnTo>
                  <a:lnTo>
                    <a:pt x="55509" y="0"/>
                  </a:lnTo>
                  <a:close/>
                </a:path>
                <a:path w="111125" h="3169920">
                  <a:moveTo>
                    <a:pt x="64989" y="23686"/>
                  </a:moveTo>
                  <a:lnTo>
                    <a:pt x="47236" y="23686"/>
                  </a:lnTo>
                  <a:lnTo>
                    <a:pt x="63691" y="23718"/>
                  </a:lnTo>
                  <a:lnTo>
                    <a:pt x="55437" y="37807"/>
                  </a:lnTo>
                  <a:lnTo>
                    <a:pt x="64931" y="54154"/>
                  </a:lnTo>
                  <a:lnTo>
                    <a:pt x="64989" y="23686"/>
                  </a:lnTo>
                  <a:close/>
                </a:path>
                <a:path w="111125" h="3169920">
                  <a:moveTo>
                    <a:pt x="45948" y="18878"/>
                  </a:moveTo>
                  <a:lnTo>
                    <a:pt x="45881" y="54117"/>
                  </a:lnTo>
                  <a:lnTo>
                    <a:pt x="55437" y="37807"/>
                  </a:lnTo>
                  <a:lnTo>
                    <a:pt x="47236" y="23686"/>
                  </a:lnTo>
                  <a:lnTo>
                    <a:pt x="64989" y="23686"/>
                  </a:lnTo>
                  <a:lnTo>
                    <a:pt x="64998" y="18915"/>
                  </a:lnTo>
                  <a:lnTo>
                    <a:pt x="45948" y="18878"/>
                  </a:lnTo>
                  <a:close/>
                </a:path>
                <a:path w="111125" h="3169920">
                  <a:moveTo>
                    <a:pt x="47236" y="23686"/>
                  </a:moveTo>
                  <a:lnTo>
                    <a:pt x="55437" y="37807"/>
                  </a:lnTo>
                  <a:lnTo>
                    <a:pt x="63691" y="23718"/>
                  </a:lnTo>
                  <a:lnTo>
                    <a:pt x="47236" y="236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433089" y="3703984"/>
              <a:ext cx="4307205" cy="0"/>
            </a:xfrm>
            <a:custGeom>
              <a:avLst/>
              <a:gdLst/>
              <a:ahLst/>
              <a:cxnLst/>
              <a:rect l="l" t="t" r="r" b="b"/>
              <a:pathLst>
                <a:path w="4307205">
                  <a:moveTo>
                    <a:pt x="0" y="0"/>
                  </a:moveTo>
                  <a:lnTo>
                    <a:pt x="4306608" y="1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768829" y="2441955"/>
            <a:ext cx="5238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50" i="1" baseline="-15151" dirty="0">
                <a:latin typeface="Times New Roman"/>
                <a:cs typeface="Times New Roman"/>
              </a:rPr>
              <a:t>1</a:t>
            </a:r>
            <a:r>
              <a:rPr sz="1650" i="1" spc="157" baseline="-15151" dirty="0">
                <a:latin typeface="Times New Roman"/>
                <a:cs typeface="Times New Roman"/>
              </a:rPr>
              <a:t> 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spc="-25" dirty="0">
                <a:latin typeface="Times New Roman"/>
                <a:cs typeface="Times New Roman"/>
              </a:rPr>
              <a:t>f</a:t>
            </a:r>
            <a:r>
              <a:rPr sz="1650" i="1" spc="-37" baseline="-15151" dirty="0">
                <a:latin typeface="Times New Roman"/>
                <a:cs typeface="Times New Roman"/>
              </a:rPr>
              <a:t>2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265716" y="2441447"/>
            <a:ext cx="698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*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62891" y="3508755"/>
            <a:ext cx="5886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FF000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m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106761" y="5686044"/>
            <a:ext cx="24955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i</a:t>
            </a:r>
            <a:endParaRPr sz="1950" baseline="-17094">
              <a:latin typeface="Times New Roman"/>
              <a:cs typeface="Times New Roman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1375774" y="3809467"/>
            <a:ext cx="3847465" cy="1656714"/>
            <a:chOff x="1375774" y="3809467"/>
            <a:chExt cx="3847465" cy="1656714"/>
          </a:xfrm>
        </p:grpSpPr>
        <p:sp>
          <p:nvSpPr>
            <p:cNvPr id="32" name="object 32"/>
            <p:cNvSpPr/>
            <p:nvPr/>
          </p:nvSpPr>
          <p:spPr>
            <a:xfrm>
              <a:off x="1959668" y="468277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3" y="28340"/>
                  </a:lnTo>
                  <a:lnTo>
                    <a:pt x="30203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959668" y="468277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23931" y="4771467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23931" y="4771467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087354" y="395222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087354" y="395222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555775" y="382375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0" y="0"/>
                  </a:moveTo>
                  <a:lnTo>
                    <a:pt x="6760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0" y="36512"/>
                  </a:lnTo>
                  <a:lnTo>
                    <a:pt x="23440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0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555775" y="382375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148951" y="4712503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148951" y="4712503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403916" y="4835173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0" y="0"/>
                  </a:moveTo>
                  <a:lnTo>
                    <a:pt x="6760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0" y="36513"/>
                  </a:lnTo>
                  <a:lnTo>
                    <a:pt x="23440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0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403916" y="4835173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429694" y="4713941"/>
              <a:ext cx="534670" cy="127000"/>
            </a:xfrm>
            <a:custGeom>
              <a:avLst/>
              <a:gdLst/>
              <a:ahLst/>
              <a:cxnLst/>
              <a:rect l="l" t="t" r="r" b="b"/>
              <a:pathLst>
                <a:path w="534669" h="127000">
                  <a:moveTo>
                    <a:pt x="534396" y="0"/>
                  </a:moveTo>
                  <a:lnTo>
                    <a:pt x="0" y="126579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429694" y="4713942"/>
              <a:ext cx="534670" cy="127000"/>
            </a:xfrm>
            <a:custGeom>
              <a:avLst/>
              <a:gdLst/>
              <a:ahLst/>
              <a:cxnLst/>
              <a:rect l="l" t="t" r="r" b="b"/>
              <a:pathLst>
                <a:path w="534669" h="127000">
                  <a:moveTo>
                    <a:pt x="0" y="126579"/>
                  </a:moveTo>
                  <a:lnTo>
                    <a:pt x="534397" y="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964091" y="4713941"/>
              <a:ext cx="564515" cy="88900"/>
            </a:xfrm>
            <a:custGeom>
              <a:avLst/>
              <a:gdLst/>
              <a:ahLst/>
              <a:cxnLst/>
              <a:rect l="l" t="t" r="r" b="b"/>
              <a:pathLst>
                <a:path w="564514" h="88900">
                  <a:moveTo>
                    <a:pt x="0" y="0"/>
                  </a:moveTo>
                  <a:lnTo>
                    <a:pt x="564263" y="88692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964092" y="4713942"/>
              <a:ext cx="564515" cy="88900"/>
            </a:xfrm>
            <a:custGeom>
              <a:avLst/>
              <a:gdLst/>
              <a:ahLst/>
              <a:cxnLst/>
              <a:rect l="l" t="t" r="r" b="b"/>
              <a:pathLst>
                <a:path w="564514" h="88900">
                  <a:moveTo>
                    <a:pt x="564263" y="88692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549710" y="3983395"/>
              <a:ext cx="542290" cy="819785"/>
            </a:xfrm>
            <a:custGeom>
              <a:avLst/>
              <a:gdLst/>
              <a:ahLst/>
              <a:cxnLst/>
              <a:rect l="l" t="t" r="r" b="b"/>
              <a:pathLst>
                <a:path w="542289" h="819785">
                  <a:moveTo>
                    <a:pt x="542067" y="0"/>
                  </a:moveTo>
                  <a:lnTo>
                    <a:pt x="0" y="819238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549710" y="3983395"/>
              <a:ext cx="542290" cy="819785"/>
            </a:xfrm>
            <a:custGeom>
              <a:avLst/>
              <a:gdLst/>
              <a:ahLst/>
              <a:cxnLst/>
              <a:rect l="l" t="t" r="r" b="b"/>
              <a:pathLst>
                <a:path w="542289" h="819785">
                  <a:moveTo>
                    <a:pt x="0" y="819239"/>
                  </a:moveTo>
                  <a:lnTo>
                    <a:pt x="542067" y="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091778" y="3854921"/>
              <a:ext cx="468630" cy="102870"/>
            </a:xfrm>
            <a:custGeom>
              <a:avLst/>
              <a:gdLst/>
              <a:ahLst/>
              <a:cxnLst/>
              <a:rect l="l" t="t" r="r" b="b"/>
              <a:pathLst>
                <a:path w="468629" h="102870">
                  <a:moveTo>
                    <a:pt x="468419" y="0"/>
                  </a:moveTo>
                  <a:lnTo>
                    <a:pt x="0" y="102655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091777" y="3854921"/>
              <a:ext cx="468630" cy="102870"/>
            </a:xfrm>
            <a:custGeom>
              <a:avLst/>
              <a:gdLst/>
              <a:ahLst/>
              <a:cxnLst/>
              <a:rect l="l" t="t" r="r" b="b"/>
              <a:pathLst>
                <a:path w="468629" h="102870">
                  <a:moveTo>
                    <a:pt x="468420" y="0"/>
                  </a:moveTo>
                  <a:lnTo>
                    <a:pt x="0" y="102655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581553" y="3854921"/>
              <a:ext cx="567690" cy="876300"/>
            </a:xfrm>
            <a:custGeom>
              <a:avLst/>
              <a:gdLst/>
              <a:ahLst/>
              <a:cxnLst/>
              <a:rect l="l" t="t" r="r" b="b"/>
              <a:pathLst>
                <a:path w="567689" h="876300">
                  <a:moveTo>
                    <a:pt x="0" y="0"/>
                  </a:moveTo>
                  <a:lnTo>
                    <a:pt x="567397" y="875840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581553" y="3854921"/>
              <a:ext cx="567690" cy="876300"/>
            </a:xfrm>
            <a:custGeom>
              <a:avLst/>
              <a:gdLst/>
              <a:ahLst/>
              <a:cxnLst/>
              <a:rect l="l" t="t" r="r" b="b"/>
              <a:pathLst>
                <a:path w="567689" h="876300">
                  <a:moveTo>
                    <a:pt x="0" y="0"/>
                  </a:moveTo>
                  <a:lnTo>
                    <a:pt x="567398" y="87584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174731" y="4172540"/>
              <a:ext cx="502284" cy="571500"/>
            </a:xfrm>
            <a:custGeom>
              <a:avLst/>
              <a:gdLst/>
              <a:ahLst/>
              <a:cxnLst/>
              <a:rect l="l" t="t" r="r" b="b"/>
              <a:pathLst>
                <a:path w="502285" h="571500">
                  <a:moveTo>
                    <a:pt x="501797" y="0"/>
                  </a:moveTo>
                  <a:lnTo>
                    <a:pt x="0" y="571129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174730" y="4172540"/>
              <a:ext cx="502284" cy="571500"/>
            </a:xfrm>
            <a:custGeom>
              <a:avLst/>
              <a:gdLst/>
              <a:ahLst/>
              <a:cxnLst/>
              <a:rect l="l" t="t" r="r" b="b"/>
              <a:pathLst>
                <a:path w="502285" h="571500">
                  <a:moveTo>
                    <a:pt x="501798" y="0"/>
                  </a:moveTo>
                  <a:lnTo>
                    <a:pt x="0" y="571129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646326" y="41542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646326" y="41542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78733" y="43066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178733" y="43066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661428" y="4190796"/>
              <a:ext cx="521970" cy="121285"/>
            </a:xfrm>
            <a:custGeom>
              <a:avLst/>
              <a:gdLst/>
              <a:ahLst/>
              <a:cxnLst/>
              <a:rect l="l" t="t" r="r" b="b"/>
              <a:pathLst>
                <a:path w="521970" h="121285">
                  <a:moveTo>
                    <a:pt x="0" y="0"/>
                  </a:moveTo>
                  <a:lnTo>
                    <a:pt x="521728" y="121234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661428" y="4190796"/>
              <a:ext cx="521970" cy="121285"/>
            </a:xfrm>
            <a:custGeom>
              <a:avLst/>
              <a:gdLst/>
              <a:ahLst/>
              <a:cxnLst/>
              <a:rect l="l" t="t" r="r" b="b"/>
              <a:pathLst>
                <a:path w="521970" h="121285">
                  <a:moveTo>
                    <a:pt x="521729" y="121234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945815" y="5048929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0" y="0"/>
                  </a:moveTo>
                  <a:lnTo>
                    <a:pt x="6760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0" y="36512"/>
                  </a:lnTo>
                  <a:lnTo>
                    <a:pt x="23440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0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945815" y="5048929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510077" y="535137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10077" y="535137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073500" y="505464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3" y="28340"/>
                  </a:lnTo>
                  <a:lnTo>
                    <a:pt x="30203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073500" y="505464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541920" y="4403661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541920" y="4403661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135098" y="497177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0" y="0"/>
                  </a:moveTo>
                  <a:lnTo>
                    <a:pt x="6760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0" y="36512"/>
                  </a:lnTo>
                  <a:lnTo>
                    <a:pt x="23440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0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135098" y="497177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390061" y="5415080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390061" y="5415080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415840" y="5080095"/>
              <a:ext cx="534670" cy="340360"/>
            </a:xfrm>
            <a:custGeom>
              <a:avLst/>
              <a:gdLst/>
              <a:ahLst/>
              <a:cxnLst/>
              <a:rect l="l" t="t" r="r" b="b"/>
              <a:pathLst>
                <a:path w="534669" h="340360">
                  <a:moveTo>
                    <a:pt x="534396" y="0"/>
                  </a:moveTo>
                  <a:lnTo>
                    <a:pt x="0" y="340332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415840" y="5080094"/>
              <a:ext cx="534670" cy="340360"/>
            </a:xfrm>
            <a:custGeom>
              <a:avLst/>
              <a:gdLst/>
              <a:ahLst/>
              <a:cxnLst/>
              <a:rect l="l" t="t" r="r" b="b"/>
              <a:pathLst>
                <a:path w="534669" h="340360">
                  <a:moveTo>
                    <a:pt x="0" y="340333"/>
                  </a:moveTo>
                  <a:lnTo>
                    <a:pt x="534397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950237" y="5080095"/>
              <a:ext cx="564515" cy="302895"/>
            </a:xfrm>
            <a:custGeom>
              <a:avLst/>
              <a:gdLst/>
              <a:ahLst/>
              <a:cxnLst/>
              <a:rect l="l" t="t" r="r" b="b"/>
              <a:pathLst>
                <a:path w="564514" h="302895">
                  <a:moveTo>
                    <a:pt x="0" y="0"/>
                  </a:moveTo>
                  <a:lnTo>
                    <a:pt x="564263" y="302445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950237" y="5080094"/>
              <a:ext cx="564515" cy="302895"/>
            </a:xfrm>
            <a:custGeom>
              <a:avLst/>
              <a:gdLst/>
              <a:ahLst/>
              <a:cxnLst/>
              <a:rect l="l" t="t" r="r" b="b"/>
              <a:pathLst>
                <a:path w="564514" h="302895">
                  <a:moveTo>
                    <a:pt x="564263" y="302446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535857" y="5085815"/>
              <a:ext cx="542290" cy="297180"/>
            </a:xfrm>
            <a:custGeom>
              <a:avLst/>
              <a:gdLst/>
              <a:ahLst/>
              <a:cxnLst/>
              <a:rect l="l" t="t" r="r" b="b"/>
              <a:pathLst>
                <a:path w="542289" h="297179">
                  <a:moveTo>
                    <a:pt x="542066" y="0"/>
                  </a:moveTo>
                  <a:lnTo>
                    <a:pt x="0" y="296725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535857" y="5085814"/>
              <a:ext cx="542290" cy="297180"/>
            </a:xfrm>
            <a:custGeom>
              <a:avLst/>
              <a:gdLst/>
              <a:ahLst/>
              <a:cxnLst/>
              <a:rect l="l" t="t" r="r" b="b"/>
              <a:pathLst>
                <a:path w="542289" h="297179">
                  <a:moveTo>
                    <a:pt x="0" y="296726"/>
                  </a:moveTo>
                  <a:lnTo>
                    <a:pt x="542067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077923" y="4434828"/>
              <a:ext cx="468630" cy="625475"/>
            </a:xfrm>
            <a:custGeom>
              <a:avLst/>
              <a:gdLst/>
              <a:ahLst/>
              <a:cxnLst/>
              <a:rect l="l" t="t" r="r" b="b"/>
              <a:pathLst>
                <a:path w="468629" h="625475">
                  <a:moveTo>
                    <a:pt x="468420" y="0"/>
                  </a:moveTo>
                  <a:lnTo>
                    <a:pt x="0" y="625167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077924" y="4434828"/>
              <a:ext cx="468630" cy="625475"/>
            </a:xfrm>
            <a:custGeom>
              <a:avLst/>
              <a:gdLst/>
              <a:ahLst/>
              <a:cxnLst/>
              <a:rect l="l" t="t" r="r" b="b"/>
              <a:pathLst>
                <a:path w="468629" h="625475">
                  <a:moveTo>
                    <a:pt x="468420" y="0"/>
                  </a:moveTo>
                  <a:lnTo>
                    <a:pt x="0" y="625168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567700" y="4434828"/>
              <a:ext cx="567690" cy="555625"/>
            </a:xfrm>
            <a:custGeom>
              <a:avLst/>
              <a:gdLst/>
              <a:ahLst/>
              <a:cxnLst/>
              <a:rect l="l" t="t" r="r" b="b"/>
              <a:pathLst>
                <a:path w="567689" h="555625">
                  <a:moveTo>
                    <a:pt x="0" y="0"/>
                  </a:moveTo>
                  <a:lnTo>
                    <a:pt x="567397" y="555205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567700" y="4434828"/>
              <a:ext cx="567690" cy="555625"/>
            </a:xfrm>
            <a:custGeom>
              <a:avLst/>
              <a:gdLst/>
              <a:ahLst/>
              <a:cxnLst/>
              <a:rect l="l" t="t" r="r" b="b"/>
              <a:pathLst>
                <a:path w="567689" h="555625">
                  <a:moveTo>
                    <a:pt x="0" y="0"/>
                  </a:moveTo>
                  <a:lnTo>
                    <a:pt x="567398" y="555207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160876" y="4752447"/>
              <a:ext cx="502284" cy="250825"/>
            </a:xfrm>
            <a:custGeom>
              <a:avLst/>
              <a:gdLst/>
              <a:ahLst/>
              <a:cxnLst/>
              <a:rect l="l" t="t" r="r" b="b"/>
              <a:pathLst>
                <a:path w="502285" h="250825">
                  <a:moveTo>
                    <a:pt x="501798" y="0"/>
                  </a:moveTo>
                  <a:lnTo>
                    <a:pt x="0" y="250496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4160877" y="4752447"/>
              <a:ext cx="502284" cy="250825"/>
            </a:xfrm>
            <a:custGeom>
              <a:avLst/>
              <a:gdLst/>
              <a:ahLst/>
              <a:cxnLst/>
              <a:rect l="l" t="t" r="r" b="b"/>
              <a:pathLst>
                <a:path w="502285" h="250825">
                  <a:moveTo>
                    <a:pt x="501798" y="0"/>
                  </a:moveTo>
                  <a:lnTo>
                    <a:pt x="0" y="250496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4632472" y="4734190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3" y="28340"/>
                  </a:lnTo>
                  <a:lnTo>
                    <a:pt x="30203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4632472" y="4734190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5164879" y="464908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3" y="28338"/>
                  </a:lnTo>
                  <a:lnTo>
                    <a:pt x="30203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5164879" y="464908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647573" y="4654431"/>
              <a:ext cx="521970" cy="116839"/>
            </a:xfrm>
            <a:custGeom>
              <a:avLst/>
              <a:gdLst/>
              <a:ahLst/>
              <a:cxnLst/>
              <a:rect l="l" t="t" r="r" b="b"/>
              <a:pathLst>
                <a:path w="521970" h="116839">
                  <a:moveTo>
                    <a:pt x="521728" y="0"/>
                  </a:moveTo>
                  <a:lnTo>
                    <a:pt x="0" y="116272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4647573" y="4654431"/>
              <a:ext cx="521970" cy="116839"/>
            </a:xfrm>
            <a:custGeom>
              <a:avLst/>
              <a:gdLst/>
              <a:ahLst/>
              <a:cxnLst/>
              <a:rect l="l" t="t" r="r" b="b"/>
              <a:pathLst>
                <a:path w="521970" h="116839">
                  <a:moveTo>
                    <a:pt x="521729" y="0"/>
                  </a:moveTo>
                  <a:lnTo>
                    <a:pt x="0" y="116272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2" name="object 92"/>
          <p:cNvSpPr txBox="1"/>
          <p:nvPr/>
        </p:nvSpPr>
        <p:spPr>
          <a:xfrm>
            <a:off x="1164746" y="4641595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B050"/>
                </a:solidFill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18 </a:t>
            </a:r>
            <a:r>
              <a:rPr spc="-50" dirty="0"/>
              <a:t>–</a:t>
            </a:r>
          </a:p>
        </p:txBody>
      </p:sp>
      <p:sp>
        <p:nvSpPr>
          <p:cNvPr id="93" name="object 93"/>
          <p:cNvSpPr txBox="1"/>
          <p:nvPr/>
        </p:nvSpPr>
        <p:spPr>
          <a:xfrm>
            <a:off x="542446" y="4629404"/>
            <a:ext cx="800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00B050"/>
                </a:solidFill>
                <a:latin typeface="Times New Roman"/>
                <a:cs typeface="Times New Roman"/>
              </a:rPr>
              <a:t>#</a:t>
            </a:r>
            <a:r>
              <a:rPr sz="1800" i="1" dirty="0">
                <a:solidFill>
                  <a:srgbClr val="00B050"/>
                </a:solidFill>
                <a:latin typeface="Times New Roman"/>
                <a:cs typeface="Times New Roman"/>
              </a:rPr>
              <a:t>A</a:t>
            </a:r>
            <a:r>
              <a:rPr sz="1800" baseline="23148" dirty="0">
                <a:solidFill>
                  <a:srgbClr val="00B050"/>
                </a:solidFill>
                <a:latin typeface="Times New Roman"/>
                <a:cs typeface="Times New Roman"/>
              </a:rPr>
              <a:t>*</a:t>
            </a:r>
            <a:r>
              <a:rPr sz="1800" dirty="0">
                <a:solidFill>
                  <a:srgbClr val="00B05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00B050"/>
                </a:solidFill>
                <a:latin typeface="Times New Roman"/>
                <a:cs typeface="Times New Roman"/>
              </a:rPr>
              <a:t>h</a:t>
            </a:r>
            <a:r>
              <a:rPr sz="1800" i="1" baseline="-13888" dirty="0">
                <a:solidFill>
                  <a:srgbClr val="00B050"/>
                </a:solidFill>
                <a:latin typeface="Times New Roman"/>
                <a:cs typeface="Times New Roman"/>
              </a:rPr>
              <a:t>1</a:t>
            </a:r>
            <a:r>
              <a:rPr sz="1800" i="1" spc="450" baseline="-13888" dirty="0">
                <a:solidFill>
                  <a:srgbClr val="00B050"/>
                </a:solidFill>
                <a:latin typeface="Times New Roman"/>
                <a:cs typeface="Times New Roman"/>
              </a:rPr>
              <a:t> </a:t>
            </a:r>
            <a:r>
              <a:rPr sz="1800" spc="-50" dirty="0">
                <a:solidFill>
                  <a:srgbClr val="00B050"/>
                </a:solidFill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1151972" y="5281676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29672" y="5269483"/>
            <a:ext cx="800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990000"/>
                </a:solidFill>
                <a:latin typeface="Times New Roman"/>
                <a:cs typeface="Times New Roman"/>
              </a:rPr>
              <a:t>#</a:t>
            </a:r>
            <a:r>
              <a:rPr sz="1800" i="1" dirty="0">
                <a:solidFill>
                  <a:srgbClr val="990000"/>
                </a:solidFill>
                <a:latin typeface="Times New Roman"/>
                <a:cs typeface="Times New Roman"/>
              </a:rPr>
              <a:t>A</a:t>
            </a:r>
            <a:r>
              <a:rPr sz="1800" baseline="23148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800" dirty="0">
                <a:solidFill>
                  <a:srgbClr val="99000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990000"/>
                </a:solidFill>
                <a:latin typeface="Times New Roman"/>
                <a:cs typeface="Times New Roman"/>
              </a:rPr>
              <a:t>h</a:t>
            </a:r>
            <a:r>
              <a:rPr sz="1800" i="1" baseline="-13888" dirty="0">
                <a:solidFill>
                  <a:srgbClr val="990000"/>
                </a:solidFill>
                <a:latin typeface="Times New Roman"/>
                <a:cs typeface="Times New Roman"/>
              </a:rPr>
              <a:t>2</a:t>
            </a:r>
            <a:r>
              <a:rPr sz="1800" i="1" spc="450" baseline="-1388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800" spc="-50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127250">
              <a:lnSpc>
                <a:spcPct val="100000"/>
              </a:lnSpc>
              <a:spcBef>
                <a:spcPts val="100"/>
              </a:spcBef>
            </a:pPr>
            <a:r>
              <a:rPr dirty="0"/>
              <a:t>Pensar</a:t>
            </a:r>
            <a:r>
              <a:rPr spc="-15" dirty="0"/>
              <a:t> </a:t>
            </a:r>
            <a:r>
              <a:rPr dirty="0"/>
              <a:t>como</a:t>
            </a:r>
            <a:r>
              <a:rPr spc="-15" dirty="0"/>
              <a:t> </a:t>
            </a:r>
            <a:r>
              <a:rPr spc="-10" dirty="0"/>
              <a:t>humanos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11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764540" y="992123"/>
            <a:ext cx="7663815" cy="4966335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sz="2000" b="1" dirty="0">
                <a:latin typeface="Times New Roman"/>
                <a:cs typeface="Times New Roman"/>
              </a:rPr>
              <a:t>Modelado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cognitivo: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abrir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“caja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negra”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mente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humana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48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analizar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procesos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mentales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(introspección,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experimentos)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desarrollar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teoría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acerca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procesos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mentales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aplicar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teoría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simulación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dichos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procesos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ordenador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70"/>
              </a:spcBef>
            </a:pPr>
            <a:r>
              <a:rPr sz="2000" b="1" dirty="0">
                <a:latin typeface="Times New Roman"/>
                <a:cs typeface="Times New Roman"/>
              </a:rPr>
              <a:t>General</a:t>
            </a:r>
            <a:r>
              <a:rPr sz="2000" b="1" spc="-4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Problem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Solver</a:t>
            </a:r>
            <a:r>
              <a:rPr sz="2000" b="1" spc="4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(GPS)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[</a:t>
            </a:r>
            <a:r>
              <a:rPr sz="2000" dirty="0">
                <a:latin typeface="Times New Roman"/>
                <a:cs typeface="Times New Roman"/>
              </a:rPr>
              <a:t>Newell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&amp;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Simon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1961]:</a:t>
            </a:r>
            <a:endParaRPr sz="2000">
              <a:latin typeface="Times New Roman"/>
              <a:cs typeface="Times New Roman"/>
            </a:endParaRPr>
          </a:p>
          <a:p>
            <a:pPr marL="296545" marR="212725" indent="-284480">
              <a:lnSpc>
                <a:spcPct val="100000"/>
              </a:lnSpc>
              <a:spcBef>
                <a:spcPts val="5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resuelve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problemas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mediante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descomposición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subproblemas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más </a:t>
            </a:r>
            <a:r>
              <a:rPr sz="2000" spc="-10" dirty="0">
                <a:latin typeface="Times New Roman"/>
                <a:cs typeface="Times New Roman"/>
              </a:rPr>
              <a:t>simples</a:t>
            </a:r>
            <a:endParaRPr sz="2000">
              <a:latin typeface="Times New Roman"/>
              <a:cs typeface="Times New Roman"/>
            </a:endParaRPr>
          </a:p>
          <a:p>
            <a:pPr marL="296545" marR="173355" indent="-284480">
              <a:lnSpc>
                <a:spcPct val="100000"/>
              </a:lnSpc>
              <a:spcBef>
                <a:spcPts val="48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centra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comparación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pasos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razonamiento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GPS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con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pasos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seguidos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persona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resolver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mismo</a:t>
            </a:r>
            <a:r>
              <a:rPr sz="2000" spc="-10" dirty="0">
                <a:latin typeface="Times New Roman"/>
                <a:cs typeface="Times New Roman"/>
              </a:rPr>
              <a:t> problema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970"/>
              </a:spcBef>
            </a:pPr>
            <a:r>
              <a:rPr sz="2000" b="1" dirty="0">
                <a:latin typeface="Times New Roman"/>
                <a:cs typeface="Times New Roman"/>
              </a:rPr>
              <a:t>Ciencia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Cognitiva: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48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modelos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computacionales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(IA)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técnicas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experimentales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(psicología)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construir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teorías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rigurosas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verificables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acerca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procesos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mentales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730745" y="1512443"/>
            <a:ext cx="7353300" cy="662305"/>
          </a:xfrm>
          <a:prstGeom prst="rect">
            <a:avLst/>
          </a:prstGeom>
        </p:spPr>
        <p:txBody>
          <a:bodyPr vert="horz" wrap="square" lIns="0" tIns="755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595"/>
              </a:spcBef>
              <a:tabLst>
                <a:tab pos="418465" algn="l"/>
              </a:tabLst>
            </a:pPr>
            <a:r>
              <a:rPr sz="1800" spc="-25" dirty="0">
                <a:latin typeface="Times New Roman"/>
                <a:cs typeface="Times New Roman"/>
              </a:rPr>
              <a:t>3.</a:t>
            </a:r>
            <a:r>
              <a:rPr sz="1800" dirty="0">
                <a:latin typeface="Times New Roman"/>
                <a:cs typeface="Times New Roman"/>
              </a:rPr>
              <a:t>	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(1)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corolario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2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sigue </a:t>
            </a:r>
            <a:r>
              <a:rPr sz="1800" spc="-25" dirty="0">
                <a:latin typeface="Times New Roman"/>
                <a:cs typeface="Times New Roman"/>
              </a:rPr>
              <a:t>que</a:t>
            </a:r>
            <a:endParaRPr sz="1800">
              <a:latin typeface="Times New Roman"/>
              <a:cs typeface="Times New Roman"/>
            </a:endParaRPr>
          </a:p>
          <a:p>
            <a:pPr marL="495300">
              <a:lnSpc>
                <a:spcPts val="665"/>
              </a:lnSpc>
              <a:spcBef>
                <a:spcPts val="440"/>
              </a:spcBef>
              <a:tabLst>
                <a:tab pos="837565" algn="l"/>
              </a:tabLst>
            </a:pPr>
            <a:r>
              <a:rPr sz="1600" spc="-50" dirty="0">
                <a:latin typeface="Times New Roman"/>
                <a:cs typeface="Times New Roman"/>
              </a:rPr>
              <a:t>–</a:t>
            </a:r>
            <a:r>
              <a:rPr sz="1600" dirty="0">
                <a:latin typeface="Times New Roman"/>
                <a:cs typeface="Times New Roman"/>
              </a:rPr>
              <a:t>	A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h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50" spc="172" baseline="-15151" dirty="0">
                <a:latin typeface="Times New Roman"/>
                <a:cs typeface="Times New Roman"/>
              </a:rPr>
              <a:t>  </a:t>
            </a:r>
            <a:r>
              <a:rPr sz="1600" dirty="0">
                <a:latin typeface="Times New Roman"/>
                <a:cs typeface="Times New Roman"/>
              </a:rPr>
              <a:t>) expande todos los nodos 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50" i="1" spc="172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que </a:t>
            </a:r>
            <a:r>
              <a:rPr sz="1600" spc="155" dirty="0">
                <a:latin typeface="Symbol"/>
                <a:cs typeface="Symbol"/>
              </a:rPr>
              <a:t></a:t>
            </a:r>
            <a:r>
              <a:rPr sz="1600" i="1" spc="155" dirty="0">
                <a:latin typeface="Times New Roman"/>
                <a:cs typeface="Times New Roman"/>
              </a:rPr>
              <a:t>n</a:t>
            </a:r>
            <a:r>
              <a:rPr sz="1650" i="1" spc="232" baseline="-15151" dirty="0">
                <a:latin typeface="Times New Roman"/>
                <a:cs typeface="Times New Roman"/>
              </a:rPr>
              <a:t>j</a:t>
            </a:r>
            <a:r>
              <a:rPr sz="1650" i="1" spc="-30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Symbol"/>
                <a:cs typeface="Symbol"/>
              </a:rPr>
              <a:t></a:t>
            </a:r>
            <a:r>
              <a:rPr sz="1600" i="1" dirty="0">
                <a:latin typeface="Times New Roman"/>
                <a:cs typeface="Times New Roman"/>
              </a:rPr>
              <a:t>camino_a(n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00" dirty="0">
                <a:latin typeface="Times New Roman"/>
                <a:cs typeface="Times New Roman"/>
              </a:rPr>
              <a:t>).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50" spc="375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50" i="1" baseline="-15151" dirty="0">
                <a:latin typeface="Times New Roman"/>
                <a:cs typeface="Times New Roman"/>
              </a:rPr>
              <a:t>j</a:t>
            </a:r>
            <a:r>
              <a:rPr sz="1650" i="1" spc="-37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) </a:t>
            </a:r>
            <a:r>
              <a:rPr sz="1600" dirty="0">
                <a:latin typeface="Symbol"/>
                <a:cs typeface="Symbol"/>
              </a:rPr>
              <a:t>�</a:t>
            </a:r>
            <a:r>
              <a:rPr sz="1600" spc="39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i="1" spc="70" dirty="0">
                <a:latin typeface="Times New Roman"/>
                <a:cs typeface="Times New Roman"/>
              </a:rPr>
              <a:t>  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50" i="1" baseline="-15151" dirty="0">
                <a:latin typeface="Times New Roman"/>
                <a:cs typeface="Times New Roman"/>
              </a:rPr>
              <a:t>m</a:t>
            </a:r>
            <a:r>
              <a:rPr sz="1650" i="1" spc="-52" baseline="-15151" dirty="0">
                <a:latin typeface="Times New Roman"/>
                <a:cs typeface="Times New Roman"/>
              </a:rPr>
              <a:t> </a:t>
            </a:r>
            <a:r>
              <a:rPr sz="1600" spc="-114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  <a:p>
            <a:pPr marL="1290320">
              <a:lnSpc>
                <a:spcPts val="650"/>
              </a:lnSpc>
              <a:tabLst>
                <a:tab pos="6114415" algn="l"/>
                <a:tab pos="6863715" algn="l"/>
              </a:tabLst>
            </a:pPr>
            <a:r>
              <a:rPr sz="1100" spc="-50" dirty="0">
                <a:latin typeface="Times New Roman"/>
                <a:cs typeface="Times New Roman"/>
              </a:rPr>
              <a:t>*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spc="-50" dirty="0">
                <a:latin typeface="Times New Roman"/>
                <a:cs typeface="Times New Roman"/>
              </a:rPr>
              <a:t>*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spc="-50" dirty="0">
                <a:latin typeface="Times New Roman"/>
                <a:cs typeface="Times New Roman"/>
              </a:rPr>
              <a:t>*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940420" y="2298191"/>
            <a:ext cx="60064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449195" algn="l"/>
                <a:tab pos="3383915" algn="l"/>
                <a:tab pos="4571365" algn="l"/>
                <a:tab pos="4836795" algn="l"/>
                <a:tab pos="5142865" algn="l"/>
                <a:tab pos="5892165" algn="l"/>
              </a:tabLst>
            </a:pPr>
            <a:r>
              <a:rPr sz="1100" spc="-50" dirty="0">
                <a:latin typeface="Times New Roman"/>
                <a:cs typeface="Times New Roman"/>
              </a:rPr>
              <a:t>2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i="1" spc="-50" dirty="0">
                <a:latin typeface="Times New Roman"/>
                <a:cs typeface="Times New Roman"/>
              </a:rPr>
              <a:t>i</a:t>
            </a:r>
            <a:r>
              <a:rPr sz="1100" i="1" dirty="0">
                <a:latin typeface="Times New Roman"/>
                <a:cs typeface="Times New Roman"/>
              </a:rPr>
              <a:t>	</a:t>
            </a:r>
            <a:r>
              <a:rPr sz="1100" i="1" spc="-50" dirty="0">
                <a:latin typeface="Times New Roman"/>
                <a:cs typeface="Times New Roman"/>
              </a:rPr>
              <a:t>j</a:t>
            </a:r>
            <a:r>
              <a:rPr sz="1100" i="1" dirty="0">
                <a:latin typeface="Times New Roman"/>
                <a:cs typeface="Times New Roman"/>
              </a:rPr>
              <a:t>	</a:t>
            </a:r>
            <a:r>
              <a:rPr sz="1100" i="1" spc="-50" dirty="0">
                <a:latin typeface="Times New Roman"/>
                <a:cs typeface="Times New Roman"/>
              </a:rPr>
              <a:t>i</a:t>
            </a:r>
            <a:r>
              <a:rPr sz="1100" i="1" dirty="0">
                <a:latin typeface="Times New Roman"/>
                <a:cs typeface="Times New Roman"/>
              </a:rPr>
              <a:t>	</a:t>
            </a:r>
            <a:r>
              <a:rPr sz="1100" spc="-50" dirty="0">
                <a:latin typeface="Times New Roman"/>
                <a:cs typeface="Times New Roman"/>
              </a:rPr>
              <a:t>2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i="1" spc="-50" dirty="0">
                <a:latin typeface="Times New Roman"/>
                <a:cs typeface="Times New Roman"/>
              </a:rPr>
              <a:t>j</a:t>
            </a:r>
            <a:r>
              <a:rPr sz="1100" i="1" dirty="0">
                <a:latin typeface="Times New Roman"/>
                <a:cs typeface="Times New Roman"/>
              </a:rPr>
              <a:t>	</a:t>
            </a:r>
            <a:r>
              <a:rPr sz="1100" i="1" spc="-50" dirty="0">
                <a:latin typeface="Times New Roman"/>
                <a:cs typeface="Times New Roman"/>
              </a:rPr>
              <a:t>m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87945" y="2198115"/>
            <a:ext cx="68834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380365" algn="l"/>
                <a:tab pos="6776720" algn="l"/>
              </a:tabLst>
            </a:pPr>
            <a:r>
              <a:rPr sz="1600" spc="-50" dirty="0">
                <a:latin typeface="Times New Roman"/>
                <a:cs typeface="Times New Roman"/>
              </a:rPr>
              <a:t>–</a:t>
            </a:r>
            <a:r>
              <a:rPr sz="1600" dirty="0">
                <a:latin typeface="Times New Roman"/>
                <a:cs typeface="Times New Roman"/>
              </a:rPr>
              <a:t>	A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h</a:t>
            </a:r>
            <a:r>
              <a:rPr sz="1600" i="1" spc="130" dirty="0">
                <a:latin typeface="Times New Roman"/>
                <a:cs typeface="Times New Roman"/>
              </a:rPr>
              <a:t> 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50" spc="-37" baseline="252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) expande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todos los nodos 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00" i="1" spc="29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que </a:t>
            </a:r>
            <a:r>
              <a:rPr sz="1600" spc="235" dirty="0">
                <a:latin typeface="Symbol"/>
                <a:cs typeface="Symbol"/>
              </a:rPr>
              <a:t></a:t>
            </a:r>
            <a:r>
              <a:rPr sz="1600" i="1" spc="235" dirty="0">
                <a:latin typeface="Times New Roman"/>
                <a:cs typeface="Times New Roman"/>
              </a:rPr>
              <a:t>n</a:t>
            </a:r>
            <a:r>
              <a:rPr sz="1600" i="1" spc="1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Symbol"/>
                <a:cs typeface="Symbol"/>
              </a:rPr>
              <a:t></a:t>
            </a:r>
            <a:r>
              <a:rPr sz="1600" i="1" dirty="0">
                <a:latin typeface="Times New Roman"/>
                <a:cs typeface="Times New Roman"/>
              </a:rPr>
              <a:t>camino_a(n</a:t>
            </a:r>
            <a:r>
              <a:rPr sz="1600" i="1" spc="-10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).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i="1" spc="140" dirty="0">
                <a:latin typeface="Times New Roman"/>
                <a:cs typeface="Times New Roman"/>
              </a:rPr>
              <a:t> 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00" i="1" spc="1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) </a:t>
            </a:r>
            <a:r>
              <a:rPr sz="1600" dirty="0">
                <a:latin typeface="Symbol"/>
                <a:cs typeface="Symbol"/>
              </a:rPr>
              <a:t>�</a:t>
            </a:r>
            <a:r>
              <a:rPr sz="1600" spc="39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50" spc="-37" baseline="25252" dirty="0">
                <a:latin typeface="Times New Roman"/>
                <a:cs typeface="Times New Roman"/>
              </a:rPr>
              <a:t>*</a:t>
            </a:r>
            <a:r>
              <a:rPr sz="1600" spc="-25" dirty="0">
                <a:latin typeface="Times New Roman"/>
                <a:cs typeface="Times New Roman"/>
              </a:rPr>
              <a:t>(</a:t>
            </a:r>
            <a:r>
              <a:rPr sz="1600" i="1" spc="-25" dirty="0">
                <a:latin typeface="Times New Roman"/>
                <a:cs typeface="Times New Roman"/>
              </a:rPr>
              <a:t>n</a:t>
            </a:r>
            <a:r>
              <a:rPr sz="1600" i="1" dirty="0">
                <a:latin typeface="Times New Roman"/>
                <a:cs typeface="Times New Roman"/>
              </a:rPr>
              <a:t>	</a:t>
            </a:r>
            <a:r>
              <a:rPr sz="1600" spc="-5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2540" algn="ctr">
              <a:lnSpc>
                <a:spcPct val="100000"/>
              </a:lnSpc>
              <a:spcBef>
                <a:spcPts val="290"/>
              </a:spcBef>
            </a:pPr>
            <a:r>
              <a:rPr dirty="0"/>
              <a:t>Teorema</a:t>
            </a:r>
            <a:r>
              <a:rPr spc="-30" dirty="0"/>
              <a:t> </a:t>
            </a:r>
            <a:r>
              <a:rPr dirty="0"/>
              <a:t>Calidad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las</a:t>
            </a:r>
            <a:r>
              <a:rPr spc="-15" dirty="0"/>
              <a:t> </a:t>
            </a:r>
            <a:r>
              <a:rPr dirty="0"/>
              <a:t>Funciones</a:t>
            </a:r>
            <a:r>
              <a:rPr spc="-15" dirty="0"/>
              <a:t> </a:t>
            </a:r>
            <a:r>
              <a:rPr spc="-10" dirty="0"/>
              <a:t>Heurísticas</a:t>
            </a:r>
          </a:p>
          <a:p>
            <a:pPr marL="2540" algn="ctr">
              <a:lnSpc>
                <a:spcPct val="100000"/>
              </a:lnSpc>
              <a:spcBef>
                <a:spcPts val="130"/>
              </a:spcBef>
            </a:pPr>
            <a:r>
              <a:rPr sz="1600" dirty="0"/>
              <a:t>Visualización</a:t>
            </a:r>
            <a:r>
              <a:rPr sz="1600" spc="-5" dirty="0"/>
              <a:t> </a:t>
            </a:r>
            <a:r>
              <a:rPr sz="1600" dirty="0"/>
              <a:t>de</a:t>
            </a:r>
            <a:r>
              <a:rPr sz="1600" spc="-5" dirty="0"/>
              <a:t> </a:t>
            </a:r>
            <a:r>
              <a:rPr sz="1600" dirty="0"/>
              <a:t>la</a:t>
            </a:r>
            <a:r>
              <a:rPr sz="1600" spc="-5" dirty="0"/>
              <a:t> </a:t>
            </a:r>
            <a:r>
              <a:rPr sz="1600" spc="-10" dirty="0"/>
              <a:t>demostración</a:t>
            </a:r>
            <a:endParaRPr sz="1600"/>
          </a:p>
        </p:txBody>
      </p:sp>
      <p:sp>
        <p:nvSpPr>
          <p:cNvPr id="11" name="object 11"/>
          <p:cNvSpPr/>
          <p:nvPr/>
        </p:nvSpPr>
        <p:spPr>
          <a:xfrm>
            <a:off x="3036222" y="1206177"/>
            <a:ext cx="379730" cy="282575"/>
          </a:xfrm>
          <a:custGeom>
            <a:avLst/>
            <a:gdLst/>
            <a:ahLst/>
            <a:cxnLst/>
            <a:rect l="l" t="t" r="r" b="b"/>
            <a:pathLst>
              <a:path w="379729" h="282575">
                <a:moveTo>
                  <a:pt x="289208" y="0"/>
                </a:moveTo>
                <a:lnTo>
                  <a:pt x="285189" y="11460"/>
                </a:lnTo>
                <a:lnTo>
                  <a:pt x="301532" y="18552"/>
                </a:lnTo>
                <a:lnTo>
                  <a:pt x="315587" y="28370"/>
                </a:lnTo>
                <a:lnTo>
                  <a:pt x="344125" y="73880"/>
                </a:lnTo>
                <a:lnTo>
                  <a:pt x="352460" y="115662"/>
                </a:lnTo>
                <a:lnTo>
                  <a:pt x="353501" y="139749"/>
                </a:lnTo>
                <a:lnTo>
                  <a:pt x="352455" y="164650"/>
                </a:lnTo>
                <a:lnTo>
                  <a:pt x="344083" y="207587"/>
                </a:lnTo>
                <a:lnTo>
                  <a:pt x="315606" y="253826"/>
                </a:lnTo>
                <a:lnTo>
                  <a:pt x="285636" y="270868"/>
                </a:lnTo>
                <a:lnTo>
                  <a:pt x="289208" y="282327"/>
                </a:lnTo>
                <a:lnTo>
                  <a:pt x="327717" y="264263"/>
                </a:lnTo>
                <a:lnTo>
                  <a:pt x="356031" y="232990"/>
                </a:lnTo>
                <a:lnTo>
                  <a:pt x="373444" y="191114"/>
                </a:lnTo>
                <a:lnTo>
                  <a:pt x="379248" y="141237"/>
                </a:lnTo>
                <a:lnTo>
                  <a:pt x="377793" y="115355"/>
                </a:lnTo>
                <a:lnTo>
                  <a:pt x="366147" y="69479"/>
                </a:lnTo>
                <a:lnTo>
                  <a:pt x="343051" y="32133"/>
                </a:lnTo>
                <a:lnTo>
                  <a:pt x="309676" y="7390"/>
                </a:lnTo>
                <a:lnTo>
                  <a:pt x="289208" y="0"/>
                </a:lnTo>
                <a:close/>
              </a:path>
              <a:path w="379729" h="282575">
                <a:moveTo>
                  <a:pt x="90040" y="0"/>
                </a:moveTo>
                <a:lnTo>
                  <a:pt x="51624" y="18101"/>
                </a:lnTo>
                <a:lnTo>
                  <a:pt x="23290" y="49485"/>
                </a:lnTo>
                <a:lnTo>
                  <a:pt x="5822" y="91436"/>
                </a:lnTo>
                <a:lnTo>
                  <a:pt x="0" y="141237"/>
                </a:lnTo>
                <a:lnTo>
                  <a:pt x="1450" y="167176"/>
                </a:lnTo>
                <a:lnTo>
                  <a:pt x="13059" y="213052"/>
                </a:lnTo>
                <a:lnTo>
                  <a:pt x="36099" y="250277"/>
                </a:lnTo>
                <a:lnTo>
                  <a:pt x="69511" y="274946"/>
                </a:lnTo>
                <a:lnTo>
                  <a:pt x="90040" y="282327"/>
                </a:lnTo>
                <a:lnTo>
                  <a:pt x="93612" y="270868"/>
                </a:lnTo>
                <a:lnTo>
                  <a:pt x="77525" y="263742"/>
                </a:lnTo>
                <a:lnTo>
                  <a:pt x="63642" y="253826"/>
                </a:lnTo>
                <a:lnTo>
                  <a:pt x="35165" y="207587"/>
                </a:lnTo>
                <a:lnTo>
                  <a:pt x="26793" y="164650"/>
                </a:lnTo>
                <a:lnTo>
                  <a:pt x="25746" y="139749"/>
                </a:lnTo>
                <a:lnTo>
                  <a:pt x="26793" y="115662"/>
                </a:lnTo>
                <a:lnTo>
                  <a:pt x="35165" y="73880"/>
                </a:lnTo>
                <a:lnTo>
                  <a:pt x="63753" y="28370"/>
                </a:lnTo>
                <a:lnTo>
                  <a:pt x="94058" y="11460"/>
                </a:lnTo>
                <a:lnTo>
                  <a:pt x="900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99232" y="1151635"/>
            <a:ext cx="27501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621155" algn="l"/>
                <a:tab pos="2536190" algn="l"/>
              </a:tabLst>
            </a:pPr>
            <a:r>
              <a:rPr sz="2400" b="1" spc="-25" dirty="0">
                <a:latin typeface="Times New Roman"/>
                <a:cs typeface="Times New Roman"/>
              </a:rPr>
              <a:t>Teorema</a:t>
            </a:r>
            <a:r>
              <a:rPr sz="2400" b="1" spc="-110" dirty="0">
                <a:latin typeface="Times New Roman"/>
                <a:cs typeface="Times New Roman"/>
              </a:rPr>
              <a:t> </a:t>
            </a:r>
            <a:r>
              <a:rPr sz="2400" b="1" spc="-25" dirty="0">
                <a:latin typeface="Times New Roman"/>
                <a:cs typeface="Times New Roman"/>
              </a:rPr>
              <a:t>3</a:t>
            </a:r>
            <a:r>
              <a:rPr sz="2400" spc="-25" dirty="0">
                <a:latin typeface="Times New Roman"/>
                <a:cs typeface="Times New Roman"/>
              </a:rPr>
              <a:t>:</a:t>
            </a:r>
            <a:r>
              <a:rPr sz="2400" dirty="0">
                <a:latin typeface="Times New Roman"/>
                <a:cs typeface="Times New Roman"/>
              </a:rPr>
              <a:t>	</a:t>
            </a:r>
            <a:r>
              <a:rPr sz="3600" spc="225" baseline="5787" dirty="0">
                <a:latin typeface="Cambria Math"/>
                <a:cs typeface="Cambria Math"/>
              </a:rPr>
              <a:t>∀".</a:t>
            </a:r>
            <a:r>
              <a:rPr sz="3600" spc="-195" baseline="5787" dirty="0">
                <a:latin typeface="Cambria Math"/>
                <a:cs typeface="Cambria Math"/>
              </a:rPr>
              <a:t> </a:t>
            </a:r>
            <a:r>
              <a:rPr sz="3600" spc="-37" baseline="5787" dirty="0">
                <a:latin typeface="Cambria Math"/>
                <a:cs typeface="Cambria Math"/>
              </a:rPr>
              <a:t>ℎ</a:t>
            </a:r>
            <a:r>
              <a:rPr sz="2700" spc="-37" baseline="37037" dirty="0">
                <a:latin typeface="Cambria Math"/>
                <a:cs typeface="Cambria Math"/>
              </a:rPr>
              <a:t>∗</a:t>
            </a:r>
            <a:r>
              <a:rPr sz="2700" baseline="37037" dirty="0">
                <a:latin typeface="Cambria Math"/>
                <a:cs typeface="Cambria Math"/>
              </a:rPr>
              <a:t>	</a:t>
            </a:r>
            <a:r>
              <a:rPr sz="3600" spc="555" baseline="5787" dirty="0">
                <a:latin typeface="Cambria Math"/>
                <a:cs typeface="Cambria Math"/>
              </a:rPr>
              <a:t>"</a:t>
            </a:r>
            <a:endParaRPr sz="3600" baseline="5787">
              <a:latin typeface="Cambria Math"/>
              <a:cs typeface="Cambria Math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169569" y="1206177"/>
            <a:ext cx="379730" cy="282575"/>
          </a:xfrm>
          <a:custGeom>
            <a:avLst/>
            <a:gdLst/>
            <a:ahLst/>
            <a:cxnLst/>
            <a:rect l="l" t="t" r="r" b="b"/>
            <a:pathLst>
              <a:path w="379729" h="282575">
                <a:moveTo>
                  <a:pt x="289208" y="0"/>
                </a:moveTo>
                <a:lnTo>
                  <a:pt x="285189" y="11460"/>
                </a:lnTo>
                <a:lnTo>
                  <a:pt x="301532" y="18552"/>
                </a:lnTo>
                <a:lnTo>
                  <a:pt x="315587" y="28370"/>
                </a:lnTo>
                <a:lnTo>
                  <a:pt x="344125" y="73880"/>
                </a:lnTo>
                <a:lnTo>
                  <a:pt x="352460" y="115662"/>
                </a:lnTo>
                <a:lnTo>
                  <a:pt x="353501" y="139749"/>
                </a:lnTo>
                <a:lnTo>
                  <a:pt x="352455" y="164650"/>
                </a:lnTo>
                <a:lnTo>
                  <a:pt x="344083" y="207587"/>
                </a:lnTo>
                <a:lnTo>
                  <a:pt x="315606" y="253826"/>
                </a:lnTo>
                <a:lnTo>
                  <a:pt x="285635" y="270868"/>
                </a:lnTo>
                <a:lnTo>
                  <a:pt x="289208" y="282327"/>
                </a:lnTo>
                <a:lnTo>
                  <a:pt x="327717" y="264263"/>
                </a:lnTo>
                <a:lnTo>
                  <a:pt x="356031" y="232990"/>
                </a:lnTo>
                <a:lnTo>
                  <a:pt x="373444" y="191114"/>
                </a:lnTo>
                <a:lnTo>
                  <a:pt x="379248" y="141237"/>
                </a:lnTo>
                <a:lnTo>
                  <a:pt x="377793" y="115355"/>
                </a:lnTo>
                <a:lnTo>
                  <a:pt x="366147" y="69479"/>
                </a:lnTo>
                <a:lnTo>
                  <a:pt x="343051" y="32133"/>
                </a:lnTo>
                <a:lnTo>
                  <a:pt x="309676" y="7390"/>
                </a:lnTo>
                <a:lnTo>
                  <a:pt x="289208" y="0"/>
                </a:lnTo>
                <a:close/>
              </a:path>
              <a:path w="379729" h="282575">
                <a:moveTo>
                  <a:pt x="90040" y="0"/>
                </a:moveTo>
                <a:lnTo>
                  <a:pt x="51624" y="18101"/>
                </a:lnTo>
                <a:lnTo>
                  <a:pt x="23290" y="49485"/>
                </a:lnTo>
                <a:lnTo>
                  <a:pt x="5822" y="91436"/>
                </a:lnTo>
                <a:lnTo>
                  <a:pt x="0" y="141237"/>
                </a:lnTo>
                <a:lnTo>
                  <a:pt x="1450" y="167176"/>
                </a:lnTo>
                <a:lnTo>
                  <a:pt x="13059" y="213052"/>
                </a:lnTo>
                <a:lnTo>
                  <a:pt x="36099" y="250277"/>
                </a:lnTo>
                <a:lnTo>
                  <a:pt x="69511" y="274946"/>
                </a:lnTo>
                <a:lnTo>
                  <a:pt x="90040" y="282327"/>
                </a:lnTo>
                <a:lnTo>
                  <a:pt x="93612" y="270868"/>
                </a:lnTo>
                <a:lnTo>
                  <a:pt x="77525" y="263742"/>
                </a:lnTo>
                <a:lnTo>
                  <a:pt x="63642" y="253826"/>
                </a:lnTo>
                <a:lnTo>
                  <a:pt x="35165" y="207587"/>
                </a:lnTo>
                <a:lnTo>
                  <a:pt x="26793" y="164650"/>
                </a:lnTo>
                <a:lnTo>
                  <a:pt x="25746" y="139749"/>
                </a:lnTo>
                <a:lnTo>
                  <a:pt x="26793" y="115662"/>
                </a:lnTo>
                <a:lnTo>
                  <a:pt x="35165" y="73880"/>
                </a:lnTo>
                <a:lnTo>
                  <a:pt x="63754" y="28370"/>
                </a:lnTo>
                <a:lnTo>
                  <a:pt x="94058" y="11460"/>
                </a:lnTo>
                <a:lnTo>
                  <a:pt x="900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835999" y="1206177"/>
            <a:ext cx="503555" cy="282575"/>
          </a:xfrm>
          <a:custGeom>
            <a:avLst/>
            <a:gdLst/>
            <a:ahLst/>
            <a:cxnLst/>
            <a:rect l="l" t="t" r="r" b="b"/>
            <a:pathLst>
              <a:path w="503554" h="282575">
                <a:moveTo>
                  <a:pt x="413415" y="0"/>
                </a:moveTo>
                <a:lnTo>
                  <a:pt x="409397" y="11460"/>
                </a:lnTo>
                <a:lnTo>
                  <a:pt x="425740" y="18552"/>
                </a:lnTo>
                <a:lnTo>
                  <a:pt x="439795" y="28370"/>
                </a:lnTo>
                <a:lnTo>
                  <a:pt x="468333" y="73880"/>
                </a:lnTo>
                <a:lnTo>
                  <a:pt x="476667" y="115662"/>
                </a:lnTo>
                <a:lnTo>
                  <a:pt x="477709" y="139749"/>
                </a:lnTo>
                <a:lnTo>
                  <a:pt x="476662" y="164650"/>
                </a:lnTo>
                <a:lnTo>
                  <a:pt x="468290" y="207587"/>
                </a:lnTo>
                <a:lnTo>
                  <a:pt x="439813" y="253826"/>
                </a:lnTo>
                <a:lnTo>
                  <a:pt x="409842" y="270868"/>
                </a:lnTo>
                <a:lnTo>
                  <a:pt x="413415" y="282327"/>
                </a:lnTo>
                <a:lnTo>
                  <a:pt x="451924" y="264263"/>
                </a:lnTo>
                <a:lnTo>
                  <a:pt x="480239" y="232990"/>
                </a:lnTo>
                <a:lnTo>
                  <a:pt x="497652" y="191114"/>
                </a:lnTo>
                <a:lnTo>
                  <a:pt x="503455" y="141237"/>
                </a:lnTo>
                <a:lnTo>
                  <a:pt x="502000" y="115355"/>
                </a:lnTo>
                <a:lnTo>
                  <a:pt x="490354" y="69479"/>
                </a:lnTo>
                <a:lnTo>
                  <a:pt x="467258" y="32133"/>
                </a:lnTo>
                <a:lnTo>
                  <a:pt x="433883" y="7390"/>
                </a:lnTo>
                <a:lnTo>
                  <a:pt x="413415" y="0"/>
                </a:lnTo>
                <a:close/>
              </a:path>
              <a:path w="503554" h="282575">
                <a:moveTo>
                  <a:pt x="90041" y="0"/>
                </a:moveTo>
                <a:lnTo>
                  <a:pt x="51625" y="18101"/>
                </a:lnTo>
                <a:lnTo>
                  <a:pt x="23291" y="49485"/>
                </a:lnTo>
                <a:lnTo>
                  <a:pt x="5823" y="91436"/>
                </a:lnTo>
                <a:lnTo>
                  <a:pt x="0" y="141237"/>
                </a:lnTo>
                <a:lnTo>
                  <a:pt x="1451" y="167176"/>
                </a:lnTo>
                <a:lnTo>
                  <a:pt x="13060" y="213052"/>
                </a:lnTo>
                <a:lnTo>
                  <a:pt x="36100" y="250277"/>
                </a:lnTo>
                <a:lnTo>
                  <a:pt x="69512" y="274946"/>
                </a:lnTo>
                <a:lnTo>
                  <a:pt x="90041" y="282327"/>
                </a:lnTo>
                <a:lnTo>
                  <a:pt x="93612" y="270868"/>
                </a:lnTo>
                <a:lnTo>
                  <a:pt x="77526" y="263742"/>
                </a:lnTo>
                <a:lnTo>
                  <a:pt x="63643" y="253826"/>
                </a:lnTo>
                <a:lnTo>
                  <a:pt x="35165" y="207587"/>
                </a:lnTo>
                <a:lnTo>
                  <a:pt x="26794" y="164650"/>
                </a:lnTo>
                <a:lnTo>
                  <a:pt x="25747" y="139749"/>
                </a:lnTo>
                <a:lnTo>
                  <a:pt x="26794" y="115662"/>
                </a:lnTo>
                <a:lnTo>
                  <a:pt x="35165" y="73880"/>
                </a:lnTo>
                <a:lnTo>
                  <a:pt x="63755" y="28370"/>
                </a:lnTo>
                <a:lnTo>
                  <a:pt x="94060" y="11460"/>
                </a:lnTo>
                <a:lnTo>
                  <a:pt x="900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330788" y="1206177"/>
            <a:ext cx="510540" cy="282575"/>
          </a:xfrm>
          <a:custGeom>
            <a:avLst/>
            <a:gdLst/>
            <a:ahLst/>
            <a:cxnLst/>
            <a:rect l="l" t="t" r="r" b="b"/>
            <a:pathLst>
              <a:path w="510540" h="282575">
                <a:moveTo>
                  <a:pt x="420463" y="0"/>
                </a:moveTo>
                <a:lnTo>
                  <a:pt x="416445" y="11460"/>
                </a:lnTo>
                <a:lnTo>
                  <a:pt x="432788" y="18552"/>
                </a:lnTo>
                <a:lnTo>
                  <a:pt x="446843" y="28370"/>
                </a:lnTo>
                <a:lnTo>
                  <a:pt x="475381" y="73880"/>
                </a:lnTo>
                <a:lnTo>
                  <a:pt x="483715" y="115662"/>
                </a:lnTo>
                <a:lnTo>
                  <a:pt x="484757" y="139749"/>
                </a:lnTo>
                <a:lnTo>
                  <a:pt x="483711" y="164650"/>
                </a:lnTo>
                <a:lnTo>
                  <a:pt x="475339" y="207587"/>
                </a:lnTo>
                <a:lnTo>
                  <a:pt x="446861" y="253826"/>
                </a:lnTo>
                <a:lnTo>
                  <a:pt x="416891" y="270868"/>
                </a:lnTo>
                <a:lnTo>
                  <a:pt x="420463" y="282327"/>
                </a:lnTo>
                <a:lnTo>
                  <a:pt x="458972" y="264263"/>
                </a:lnTo>
                <a:lnTo>
                  <a:pt x="487287" y="232990"/>
                </a:lnTo>
                <a:lnTo>
                  <a:pt x="504700" y="191114"/>
                </a:lnTo>
                <a:lnTo>
                  <a:pt x="510504" y="141237"/>
                </a:lnTo>
                <a:lnTo>
                  <a:pt x="509048" y="115355"/>
                </a:lnTo>
                <a:lnTo>
                  <a:pt x="497402" y="69479"/>
                </a:lnTo>
                <a:lnTo>
                  <a:pt x="474306" y="32133"/>
                </a:lnTo>
                <a:lnTo>
                  <a:pt x="440932" y="7390"/>
                </a:lnTo>
                <a:lnTo>
                  <a:pt x="420463" y="0"/>
                </a:lnTo>
                <a:close/>
              </a:path>
              <a:path w="510540" h="282575">
                <a:moveTo>
                  <a:pt x="90041" y="0"/>
                </a:moveTo>
                <a:lnTo>
                  <a:pt x="51625" y="18101"/>
                </a:lnTo>
                <a:lnTo>
                  <a:pt x="23291" y="49485"/>
                </a:lnTo>
                <a:lnTo>
                  <a:pt x="5822" y="91436"/>
                </a:lnTo>
                <a:lnTo>
                  <a:pt x="0" y="141237"/>
                </a:lnTo>
                <a:lnTo>
                  <a:pt x="1451" y="167176"/>
                </a:lnTo>
                <a:lnTo>
                  <a:pt x="13059" y="213052"/>
                </a:lnTo>
                <a:lnTo>
                  <a:pt x="36100" y="250277"/>
                </a:lnTo>
                <a:lnTo>
                  <a:pt x="69512" y="274946"/>
                </a:lnTo>
                <a:lnTo>
                  <a:pt x="90041" y="282327"/>
                </a:lnTo>
                <a:lnTo>
                  <a:pt x="93612" y="270868"/>
                </a:lnTo>
                <a:lnTo>
                  <a:pt x="77525" y="263742"/>
                </a:lnTo>
                <a:lnTo>
                  <a:pt x="63642" y="253826"/>
                </a:lnTo>
                <a:lnTo>
                  <a:pt x="35165" y="207587"/>
                </a:lnTo>
                <a:lnTo>
                  <a:pt x="26794" y="164650"/>
                </a:lnTo>
                <a:lnTo>
                  <a:pt x="25747" y="139749"/>
                </a:lnTo>
                <a:lnTo>
                  <a:pt x="26794" y="115662"/>
                </a:lnTo>
                <a:lnTo>
                  <a:pt x="35165" y="73880"/>
                </a:lnTo>
                <a:lnTo>
                  <a:pt x="63754" y="28370"/>
                </a:lnTo>
                <a:lnTo>
                  <a:pt x="94060" y="11460"/>
                </a:lnTo>
                <a:lnTo>
                  <a:pt x="900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2855508" y="1261364"/>
            <a:ext cx="48901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145540" algn="l"/>
                <a:tab pos="3242945" algn="l"/>
                <a:tab pos="4744720" algn="l"/>
              </a:tabLst>
            </a:pPr>
            <a:r>
              <a:rPr sz="1800" spc="-50" dirty="0">
                <a:latin typeface="Cambria Math"/>
                <a:cs typeface="Cambria Math"/>
              </a:rPr>
              <a:t>#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615" dirty="0">
                <a:latin typeface="Cambria Math"/>
                <a:cs typeface="Cambria Math"/>
              </a:rPr>
              <a:t>%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50" dirty="0">
                <a:latin typeface="Cambria Math"/>
                <a:cs typeface="Cambria Math"/>
              </a:rPr>
              <a:t>#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615" dirty="0">
                <a:latin typeface="Cambria Math"/>
                <a:cs typeface="Cambria Math"/>
              </a:rPr>
              <a:t>%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63394" y="1118108"/>
            <a:ext cx="430339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100"/>
              </a:spcBef>
              <a:tabLst>
                <a:tab pos="805815" algn="l"/>
                <a:tab pos="1321435" algn="l"/>
                <a:tab pos="1805305" algn="l"/>
                <a:tab pos="2472055" algn="l"/>
                <a:tab pos="2987040" algn="l"/>
                <a:tab pos="3966845" algn="l"/>
              </a:tabLst>
            </a:pPr>
            <a:r>
              <a:rPr sz="2400" dirty="0">
                <a:latin typeface="Cambria Math"/>
                <a:cs typeface="Cambria Math"/>
              </a:rPr>
              <a:t>≥</a:t>
            </a:r>
            <a:r>
              <a:rPr sz="2400" spc="70" dirty="0">
                <a:latin typeface="Cambria Math"/>
                <a:cs typeface="Cambria Math"/>
              </a:rPr>
              <a:t> </a:t>
            </a:r>
            <a:r>
              <a:rPr sz="2400" spc="-25" dirty="0">
                <a:latin typeface="Cambria Math"/>
                <a:cs typeface="Cambria Math"/>
              </a:rPr>
              <a:t>ℎ</a:t>
            </a:r>
            <a:r>
              <a:rPr sz="2700" spc="-37" baseline="29320" dirty="0">
                <a:latin typeface="Cambria Math"/>
                <a:cs typeface="Cambria Math"/>
              </a:rPr>
              <a:t>∗</a:t>
            </a:r>
            <a:r>
              <a:rPr sz="2700" baseline="29320" dirty="0">
                <a:latin typeface="Cambria Math"/>
                <a:cs typeface="Cambria Math"/>
              </a:rPr>
              <a:t>	</a:t>
            </a:r>
            <a:r>
              <a:rPr sz="2400" spc="370" dirty="0">
                <a:latin typeface="Cambria Math"/>
                <a:cs typeface="Cambria Math"/>
              </a:rPr>
              <a:t>"</a:t>
            </a:r>
            <a:r>
              <a:rPr sz="2400" dirty="0">
                <a:latin typeface="Cambria Math"/>
                <a:cs typeface="Cambria Math"/>
              </a:rPr>
              <a:t>	</a:t>
            </a:r>
            <a:r>
              <a:rPr sz="2400" spc="-50" dirty="0">
                <a:latin typeface="Cambria Math"/>
                <a:cs typeface="Cambria Math"/>
              </a:rPr>
              <a:t>→</a:t>
            </a:r>
            <a:r>
              <a:rPr sz="2400" dirty="0">
                <a:latin typeface="Cambria Math"/>
                <a:cs typeface="Cambria Math"/>
              </a:rPr>
              <a:t>	</a:t>
            </a:r>
            <a:r>
              <a:rPr sz="2400" dirty="0">
                <a:latin typeface="Times New Roman"/>
                <a:cs typeface="Times New Roman"/>
              </a:rPr>
              <a:t>#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spc="434" dirty="0">
                <a:latin typeface="Cambria Math"/>
                <a:cs typeface="Cambria Math"/>
              </a:rPr>
              <a:t>'</a:t>
            </a:r>
            <a:r>
              <a:rPr sz="2700" spc="652" baseline="27777" dirty="0">
                <a:latin typeface="Cambria Math"/>
                <a:cs typeface="Cambria Math"/>
              </a:rPr>
              <a:t>∗</a:t>
            </a:r>
            <a:r>
              <a:rPr sz="2700" baseline="27777" dirty="0">
                <a:latin typeface="Cambria Math"/>
                <a:cs typeface="Cambria Math"/>
              </a:rPr>
              <a:t>	</a:t>
            </a:r>
            <a:r>
              <a:rPr sz="2400" spc="-25" dirty="0">
                <a:latin typeface="Cambria Math"/>
                <a:cs typeface="Cambria Math"/>
              </a:rPr>
              <a:t>ℎ</a:t>
            </a:r>
            <a:r>
              <a:rPr sz="2700" spc="-37" baseline="29320" dirty="0">
                <a:latin typeface="Cambria Math"/>
                <a:cs typeface="Cambria Math"/>
              </a:rPr>
              <a:t>∗</a:t>
            </a:r>
            <a:r>
              <a:rPr sz="2700" baseline="29320" dirty="0">
                <a:latin typeface="Cambria Math"/>
                <a:cs typeface="Cambria Math"/>
              </a:rPr>
              <a:t>	</a:t>
            </a:r>
            <a:r>
              <a:rPr sz="2400" dirty="0">
                <a:latin typeface="Cambria Math"/>
                <a:cs typeface="Cambria Math"/>
              </a:rPr>
              <a:t>≤</a:t>
            </a:r>
            <a:r>
              <a:rPr sz="2400" spc="140" dirty="0">
                <a:latin typeface="Cambria Math"/>
                <a:cs typeface="Cambria Math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# </a:t>
            </a:r>
            <a:r>
              <a:rPr sz="2400" spc="434" dirty="0">
                <a:latin typeface="Cambria Math"/>
                <a:cs typeface="Cambria Math"/>
              </a:rPr>
              <a:t>'</a:t>
            </a:r>
            <a:r>
              <a:rPr sz="2700" spc="652" baseline="27777" dirty="0">
                <a:latin typeface="Cambria Math"/>
                <a:cs typeface="Cambria Math"/>
              </a:rPr>
              <a:t>∗</a:t>
            </a:r>
            <a:r>
              <a:rPr sz="2700" baseline="27777" dirty="0">
                <a:latin typeface="Cambria Math"/>
                <a:cs typeface="Cambria Math"/>
              </a:rPr>
              <a:t>	</a:t>
            </a:r>
            <a:r>
              <a:rPr sz="2400" spc="-25" dirty="0">
                <a:latin typeface="Cambria Math"/>
                <a:cs typeface="Cambria Math"/>
              </a:rPr>
              <a:t>ℎ</a:t>
            </a:r>
            <a:r>
              <a:rPr sz="2700" spc="-37" baseline="29320" dirty="0">
                <a:latin typeface="Cambria Math"/>
                <a:cs typeface="Cambria Math"/>
              </a:rPr>
              <a:t>∗</a:t>
            </a:r>
            <a:endParaRPr sz="2700" baseline="29320">
              <a:latin typeface="Cambria Math"/>
              <a:cs typeface="Cambria Math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6345369" y="3372588"/>
            <a:ext cx="2021839" cy="1438910"/>
            <a:chOff x="6345369" y="3372588"/>
            <a:chExt cx="2021839" cy="1438910"/>
          </a:xfrm>
        </p:grpSpPr>
        <p:sp>
          <p:nvSpPr>
            <p:cNvPr id="19" name="object 19"/>
            <p:cNvSpPr/>
            <p:nvPr/>
          </p:nvSpPr>
          <p:spPr>
            <a:xfrm>
              <a:off x="6345369" y="3375804"/>
              <a:ext cx="1819275" cy="1435100"/>
            </a:xfrm>
            <a:custGeom>
              <a:avLst/>
              <a:gdLst/>
              <a:ahLst/>
              <a:cxnLst/>
              <a:rect l="l" t="t" r="r" b="b"/>
              <a:pathLst>
                <a:path w="1819275" h="1435100">
                  <a:moveTo>
                    <a:pt x="1092653" y="1422400"/>
                  </a:moveTo>
                  <a:lnTo>
                    <a:pt x="726836" y="1422400"/>
                  </a:lnTo>
                  <a:lnTo>
                    <a:pt x="771537" y="1435100"/>
                  </a:lnTo>
                  <a:lnTo>
                    <a:pt x="1047953" y="1435100"/>
                  </a:lnTo>
                  <a:lnTo>
                    <a:pt x="1092653" y="1422400"/>
                  </a:lnTo>
                  <a:close/>
                </a:path>
                <a:path w="1819275" h="1435100">
                  <a:moveTo>
                    <a:pt x="686708" y="38100"/>
                  </a:moveTo>
                  <a:lnTo>
                    <a:pt x="597259" y="38100"/>
                  </a:lnTo>
                  <a:lnTo>
                    <a:pt x="556017" y="50800"/>
                  </a:lnTo>
                  <a:lnTo>
                    <a:pt x="515780" y="76200"/>
                  </a:lnTo>
                  <a:lnTo>
                    <a:pt x="438550" y="101600"/>
                  </a:lnTo>
                  <a:lnTo>
                    <a:pt x="401671" y="127000"/>
                  </a:lnTo>
                  <a:lnTo>
                    <a:pt x="366025" y="139700"/>
                  </a:lnTo>
                  <a:lnTo>
                    <a:pt x="331669" y="165100"/>
                  </a:lnTo>
                  <a:lnTo>
                    <a:pt x="298660" y="190500"/>
                  </a:lnTo>
                  <a:lnTo>
                    <a:pt x="267056" y="215900"/>
                  </a:lnTo>
                  <a:lnTo>
                    <a:pt x="236913" y="241300"/>
                  </a:lnTo>
                  <a:lnTo>
                    <a:pt x="208291" y="266700"/>
                  </a:lnTo>
                  <a:lnTo>
                    <a:pt x="155835" y="317500"/>
                  </a:lnTo>
                  <a:lnTo>
                    <a:pt x="110157" y="381000"/>
                  </a:lnTo>
                  <a:lnTo>
                    <a:pt x="90006" y="406400"/>
                  </a:lnTo>
                  <a:lnTo>
                    <a:pt x="71727" y="444500"/>
                  </a:lnTo>
                  <a:lnTo>
                    <a:pt x="55378" y="469900"/>
                  </a:lnTo>
                  <a:lnTo>
                    <a:pt x="41021" y="508000"/>
                  </a:lnTo>
                  <a:lnTo>
                    <a:pt x="28713" y="546100"/>
                  </a:lnTo>
                  <a:lnTo>
                    <a:pt x="18515" y="571500"/>
                  </a:lnTo>
                  <a:lnTo>
                    <a:pt x="10486" y="609600"/>
                  </a:lnTo>
                  <a:lnTo>
                    <a:pt x="4686" y="647700"/>
                  </a:lnTo>
                  <a:lnTo>
                    <a:pt x="1170" y="685800"/>
                  </a:lnTo>
                  <a:lnTo>
                    <a:pt x="0" y="723900"/>
                  </a:lnTo>
                  <a:lnTo>
                    <a:pt x="1210" y="762000"/>
                  </a:lnTo>
                  <a:lnTo>
                    <a:pt x="4762" y="800100"/>
                  </a:lnTo>
                  <a:lnTo>
                    <a:pt x="10600" y="825500"/>
                  </a:lnTo>
                  <a:lnTo>
                    <a:pt x="18662" y="863600"/>
                  </a:lnTo>
                  <a:lnTo>
                    <a:pt x="28892" y="901700"/>
                  </a:lnTo>
                  <a:lnTo>
                    <a:pt x="41228" y="939800"/>
                  </a:lnTo>
                  <a:lnTo>
                    <a:pt x="55612" y="965200"/>
                  </a:lnTo>
                  <a:lnTo>
                    <a:pt x="71982" y="1003300"/>
                  </a:lnTo>
                  <a:lnTo>
                    <a:pt x="90280" y="1028700"/>
                  </a:lnTo>
                  <a:lnTo>
                    <a:pt x="110448" y="1066800"/>
                  </a:lnTo>
                  <a:lnTo>
                    <a:pt x="132424" y="1092200"/>
                  </a:lnTo>
                  <a:lnTo>
                    <a:pt x="156151" y="1130300"/>
                  </a:lnTo>
                  <a:lnTo>
                    <a:pt x="208625" y="1181100"/>
                  </a:lnTo>
                  <a:lnTo>
                    <a:pt x="237255" y="1206500"/>
                  </a:lnTo>
                  <a:lnTo>
                    <a:pt x="267403" y="1231900"/>
                  </a:lnTo>
                  <a:lnTo>
                    <a:pt x="299012" y="1257300"/>
                  </a:lnTo>
                  <a:lnTo>
                    <a:pt x="332024" y="1282700"/>
                  </a:lnTo>
                  <a:lnTo>
                    <a:pt x="366383" y="1295400"/>
                  </a:lnTo>
                  <a:lnTo>
                    <a:pt x="402032" y="1320800"/>
                  </a:lnTo>
                  <a:lnTo>
                    <a:pt x="438914" y="1333500"/>
                  </a:lnTo>
                  <a:lnTo>
                    <a:pt x="476971" y="1358900"/>
                  </a:lnTo>
                  <a:lnTo>
                    <a:pt x="516148" y="1371600"/>
                  </a:lnTo>
                  <a:lnTo>
                    <a:pt x="597632" y="1397000"/>
                  </a:lnTo>
                  <a:lnTo>
                    <a:pt x="682913" y="1422400"/>
                  </a:lnTo>
                  <a:lnTo>
                    <a:pt x="818103" y="1422400"/>
                  </a:lnTo>
                  <a:lnTo>
                    <a:pt x="773440" y="1409700"/>
                  </a:lnTo>
                  <a:lnTo>
                    <a:pt x="729498" y="1409700"/>
                  </a:lnTo>
                  <a:lnTo>
                    <a:pt x="686332" y="1397000"/>
                  </a:lnTo>
                  <a:lnTo>
                    <a:pt x="643997" y="1397000"/>
                  </a:lnTo>
                  <a:lnTo>
                    <a:pt x="562055" y="1371600"/>
                  </a:lnTo>
                  <a:lnTo>
                    <a:pt x="522558" y="1358900"/>
                  </a:lnTo>
                  <a:lnTo>
                    <a:pt x="484118" y="1333500"/>
                  </a:lnTo>
                  <a:lnTo>
                    <a:pt x="446794" y="1320800"/>
                  </a:lnTo>
                  <a:lnTo>
                    <a:pt x="410641" y="1308100"/>
                  </a:lnTo>
                  <a:lnTo>
                    <a:pt x="375716" y="1282700"/>
                  </a:lnTo>
                  <a:lnTo>
                    <a:pt x="342074" y="1257300"/>
                  </a:lnTo>
                  <a:lnTo>
                    <a:pt x="309772" y="1244600"/>
                  </a:lnTo>
                  <a:lnTo>
                    <a:pt x="278866" y="1219200"/>
                  </a:lnTo>
                  <a:lnTo>
                    <a:pt x="249411" y="1193800"/>
                  </a:lnTo>
                  <a:lnTo>
                    <a:pt x="195079" y="1143000"/>
                  </a:lnTo>
                  <a:lnTo>
                    <a:pt x="147218" y="1079500"/>
                  </a:lnTo>
                  <a:lnTo>
                    <a:pt x="125851" y="1054100"/>
                  </a:lnTo>
                  <a:lnTo>
                    <a:pt x="106267" y="1028700"/>
                  </a:lnTo>
                  <a:lnTo>
                    <a:pt x="88517" y="990600"/>
                  </a:lnTo>
                  <a:lnTo>
                    <a:pt x="72657" y="965200"/>
                  </a:lnTo>
                  <a:lnTo>
                    <a:pt x="58740" y="927100"/>
                  </a:lnTo>
                  <a:lnTo>
                    <a:pt x="46819" y="889000"/>
                  </a:lnTo>
                  <a:lnTo>
                    <a:pt x="36949" y="863600"/>
                  </a:lnTo>
                  <a:lnTo>
                    <a:pt x="29182" y="825500"/>
                  </a:lnTo>
                  <a:lnTo>
                    <a:pt x="23571" y="787400"/>
                  </a:lnTo>
                  <a:lnTo>
                    <a:pt x="20172" y="762000"/>
                  </a:lnTo>
                  <a:lnTo>
                    <a:pt x="19041" y="723900"/>
                  </a:lnTo>
                  <a:lnTo>
                    <a:pt x="20212" y="685800"/>
                  </a:lnTo>
                  <a:lnTo>
                    <a:pt x="23648" y="647700"/>
                  </a:lnTo>
                  <a:lnTo>
                    <a:pt x="29295" y="609600"/>
                  </a:lnTo>
                  <a:lnTo>
                    <a:pt x="37096" y="584200"/>
                  </a:lnTo>
                  <a:lnTo>
                    <a:pt x="46998" y="546100"/>
                  </a:lnTo>
                  <a:lnTo>
                    <a:pt x="58948" y="508000"/>
                  </a:lnTo>
                  <a:lnTo>
                    <a:pt x="72890" y="482600"/>
                  </a:lnTo>
                  <a:lnTo>
                    <a:pt x="88773" y="444500"/>
                  </a:lnTo>
                  <a:lnTo>
                    <a:pt x="106541" y="419100"/>
                  </a:lnTo>
                  <a:lnTo>
                    <a:pt x="126142" y="381000"/>
                  </a:lnTo>
                  <a:lnTo>
                    <a:pt x="147523" y="355600"/>
                  </a:lnTo>
                  <a:lnTo>
                    <a:pt x="195406" y="304800"/>
                  </a:lnTo>
                  <a:lnTo>
                    <a:pt x="249753" y="254000"/>
                  </a:lnTo>
                  <a:lnTo>
                    <a:pt x="279213" y="228600"/>
                  </a:lnTo>
                  <a:lnTo>
                    <a:pt x="310123" y="203200"/>
                  </a:lnTo>
                  <a:lnTo>
                    <a:pt x="342430" y="177800"/>
                  </a:lnTo>
                  <a:lnTo>
                    <a:pt x="376074" y="165100"/>
                  </a:lnTo>
                  <a:lnTo>
                    <a:pt x="411003" y="139700"/>
                  </a:lnTo>
                  <a:lnTo>
                    <a:pt x="447159" y="127000"/>
                  </a:lnTo>
                  <a:lnTo>
                    <a:pt x="484485" y="101600"/>
                  </a:lnTo>
                  <a:lnTo>
                    <a:pt x="562425" y="76200"/>
                  </a:lnTo>
                  <a:lnTo>
                    <a:pt x="686708" y="38100"/>
                  </a:lnTo>
                  <a:close/>
                </a:path>
                <a:path w="1819275" h="1435100">
                  <a:moveTo>
                    <a:pt x="1221478" y="38100"/>
                  </a:moveTo>
                  <a:lnTo>
                    <a:pt x="1132779" y="38100"/>
                  </a:lnTo>
                  <a:lnTo>
                    <a:pt x="1257056" y="76200"/>
                  </a:lnTo>
                  <a:lnTo>
                    <a:pt x="1334992" y="101600"/>
                  </a:lnTo>
                  <a:lnTo>
                    <a:pt x="1372316" y="127000"/>
                  </a:lnTo>
                  <a:lnTo>
                    <a:pt x="1408469" y="139700"/>
                  </a:lnTo>
                  <a:lnTo>
                    <a:pt x="1443394" y="165100"/>
                  </a:lnTo>
                  <a:lnTo>
                    <a:pt x="1509337" y="203200"/>
                  </a:lnTo>
                  <a:lnTo>
                    <a:pt x="1540244" y="228600"/>
                  </a:lnTo>
                  <a:lnTo>
                    <a:pt x="1569699" y="254000"/>
                  </a:lnTo>
                  <a:lnTo>
                    <a:pt x="1624031" y="304800"/>
                  </a:lnTo>
                  <a:lnTo>
                    <a:pt x="1671892" y="355600"/>
                  </a:lnTo>
                  <a:lnTo>
                    <a:pt x="1712843" y="419100"/>
                  </a:lnTo>
                  <a:lnTo>
                    <a:pt x="1730593" y="444500"/>
                  </a:lnTo>
                  <a:lnTo>
                    <a:pt x="1746453" y="482600"/>
                  </a:lnTo>
                  <a:lnTo>
                    <a:pt x="1760371" y="508000"/>
                  </a:lnTo>
                  <a:lnTo>
                    <a:pt x="1772291" y="546100"/>
                  </a:lnTo>
                  <a:lnTo>
                    <a:pt x="1782161" y="584200"/>
                  </a:lnTo>
                  <a:lnTo>
                    <a:pt x="1789929" y="609600"/>
                  </a:lnTo>
                  <a:lnTo>
                    <a:pt x="1795539" y="647700"/>
                  </a:lnTo>
                  <a:lnTo>
                    <a:pt x="1798938" y="685800"/>
                  </a:lnTo>
                  <a:lnTo>
                    <a:pt x="1800070" y="723900"/>
                  </a:lnTo>
                  <a:lnTo>
                    <a:pt x="1798899" y="762000"/>
                  </a:lnTo>
                  <a:lnTo>
                    <a:pt x="1789816" y="825500"/>
                  </a:lnTo>
                  <a:lnTo>
                    <a:pt x="1782014" y="863600"/>
                  </a:lnTo>
                  <a:lnTo>
                    <a:pt x="1772112" y="901700"/>
                  </a:lnTo>
                  <a:lnTo>
                    <a:pt x="1760162" y="927100"/>
                  </a:lnTo>
                  <a:lnTo>
                    <a:pt x="1746220" y="965200"/>
                  </a:lnTo>
                  <a:lnTo>
                    <a:pt x="1730338" y="990600"/>
                  </a:lnTo>
                  <a:lnTo>
                    <a:pt x="1712569" y="1028700"/>
                  </a:lnTo>
                  <a:lnTo>
                    <a:pt x="1692968" y="1054100"/>
                  </a:lnTo>
                  <a:lnTo>
                    <a:pt x="1671587" y="1079500"/>
                  </a:lnTo>
                  <a:lnTo>
                    <a:pt x="1648481" y="1117600"/>
                  </a:lnTo>
                  <a:lnTo>
                    <a:pt x="1623705" y="1143000"/>
                  </a:lnTo>
                  <a:lnTo>
                    <a:pt x="1569358" y="1193800"/>
                  </a:lnTo>
                  <a:lnTo>
                    <a:pt x="1539897" y="1219200"/>
                  </a:lnTo>
                  <a:lnTo>
                    <a:pt x="1508987" y="1244600"/>
                  </a:lnTo>
                  <a:lnTo>
                    <a:pt x="1476681" y="1257300"/>
                  </a:lnTo>
                  <a:lnTo>
                    <a:pt x="1443036" y="1282700"/>
                  </a:lnTo>
                  <a:lnTo>
                    <a:pt x="1408107" y="1308100"/>
                  </a:lnTo>
                  <a:lnTo>
                    <a:pt x="1371951" y="1320800"/>
                  </a:lnTo>
                  <a:lnTo>
                    <a:pt x="1334625" y="1333500"/>
                  </a:lnTo>
                  <a:lnTo>
                    <a:pt x="1296184" y="1358900"/>
                  </a:lnTo>
                  <a:lnTo>
                    <a:pt x="1256685" y="1371600"/>
                  </a:lnTo>
                  <a:lnTo>
                    <a:pt x="1174738" y="1397000"/>
                  </a:lnTo>
                  <a:lnTo>
                    <a:pt x="1132403" y="1397000"/>
                  </a:lnTo>
                  <a:lnTo>
                    <a:pt x="1089234" y="1409700"/>
                  </a:lnTo>
                  <a:lnTo>
                    <a:pt x="1045291" y="1409700"/>
                  </a:lnTo>
                  <a:lnTo>
                    <a:pt x="1000626" y="1422400"/>
                  </a:lnTo>
                  <a:lnTo>
                    <a:pt x="1136573" y="1422400"/>
                  </a:lnTo>
                  <a:lnTo>
                    <a:pt x="1221850" y="1397000"/>
                  </a:lnTo>
                  <a:lnTo>
                    <a:pt x="1303331" y="1371600"/>
                  </a:lnTo>
                  <a:lnTo>
                    <a:pt x="1342505" y="1358900"/>
                  </a:lnTo>
                  <a:lnTo>
                    <a:pt x="1380561" y="1333500"/>
                  </a:lnTo>
                  <a:lnTo>
                    <a:pt x="1417439" y="1320800"/>
                  </a:lnTo>
                  <a:lnTo>
                    <a:pt x="1453085" y="1295400"/>
                  </a:lnTo>
                  <a:lnTo>
                    <a:pt x="1487441" y="1282700"/>
                  </a:lnTo>
                  <a:lnTo>
                    <a:pt x="1520450" y="1257300"/>
                  </a:lnTo>
                  <a:lnTo>
                    <a:pt x="1552054" y="1231900"/>
                  </a:lnTo>
                  <a:lnTo>
                    <a:pt x="1582196" y="1206500"/>
                  </a:lnTo>
                  <a:lnTo>
                    <a:pt x="1610819" y="1181100"/>
                  </a:lnTo>
                  <a:lnTo>
                    <a:pt x="1663275" y="1130300"/>
                  </a:lnTo>
                  <a:lnTo>
                    <a:pt x="1686991" y="1092200"/>
                  </a:lnTo>
                  <a:lnTo>
                    <a:pt x="1708953" y="1066800"/>
                  </a:lnTo>
                  <a:lnTo>
                    <a:pt x="1729104" y="1028700"/>
                  </a:lnTo>
                  <a:lnTo>
                    <a:pt x="1747384" y="1003300"/>
                  </a:lnTo>
                  <a:lnTo>
                    <a:pt x="1763732" y="965200"/>
                  </a:lnTo>
                  <a:lnTo>
                    <a:pt x="1778090" y="939800"/>
                  </a:lnTo>
                  <a:lnTo>
                    <a:pt x="1790397" y="901700"/>
                  </a:lnTo>
                  <a:lnTo>
                    <a:pt x="1800595" y="863600"/>
                  </a:lnTo>
                  <a:lnTo>
                    <a:pt x="1808624" y="825500"/>
                  </a:lnTo>
                  <a:lnTo>
                    <a:pt x="1814424" y="800100"/>
                  </a:lnTo>
                  <a:lnTo>
                    <a:pt x="1817938" y="762000"/>
                  </a:lnTo>
                  <a:lnTo>
                    <a:pt x="1819111" y="723900"/>
                  </a:lnTo>
                  <a:lnTo>
                    <a:pt x="1817900" y="685800"/>
                  </a:lnTo>
                  <a:lnTo>
                    <a:pt x="1814347" y="647700"/>
                  </a:lnTo>
                  <a:lnTo>
                    <a:pt x="1808510" y="609600"/>
                  </a:lnTo>
                  <a:lnTo>
                    <a:pt x="1800448" y="571500"/>
                  </a:lnTo>
                  <a:lnTo>
                    <a:pt x="1790218" y="533400"/>
                  </a:lnTo>
                  <a:lnTo>
                    <a:pt x="1777883" y="508000"/>
                  </a:lnTo>
                  <a:lnTo>
                    <a:pt x="1763499" y="469900"/>
                  </a:lnTo>
                  <a:lnTo>
                    <a:pt x="1747128" y="444500"/>
                  </a:lnTo>
                  <a:lnTo>
                    <a:pt x="1728830" y="406400"/>
                  </a:lnTo>
                  <a:lnTo>
                    <a:pt x="1708663" y="381000"/>
                  </a:lnTo>
                  <a:lnTo>
                    <a:pt x="1686685" y="342900"/>
                  </a:lnTo>
                  <a:lnTo>
                    <a:pt x="1637539" y="292100"/>
                  </a:lnTo>
                  <a:lnTo>
                    <a:pt x="1581856" y="241300"/>
                  </a:lnTo>
                  <a:lnTo>
                    <a:pt x="1551707" y="215900"/>
                  </a:lnTo>
                  <a:lnTo>
                    <a:pt x="1520098" y="190500"/>
                  </a:lnTo>
                  <a:lnTo>
                    <a:pt x="1487086" y="165100"/>
                  </a:lnTo>
                  <a:lnTo>
                    <a:pt x="1452726" y="139700"/>
                  </a:lnTo>
                  <a:lnTo>
                    <a:pt x="1417078" y="127000"/>
                  </a:lnTo>
                  <a:lnTo>
                    <a:pt x="1380196" y="101600"/>
                  </a:lnTo>
                  <a:lnTo>
                    <a:pt x="1302962" y="76200"/>
                  </a:lnTo>
                  <a:lnTo>
                    <a:pt x="1262722" y="50800"/>
                  </a:lnTo>
                  <a:lnTo>
                    <a:pt x="1221478" y="38100"/>
                  </a:lnTo>
                  <a:close/>
                </a:path>
                <a:path w="1819275" h="1435100">
                  <a:moveTo>
                    <a:pt x="909745" y="12700"/>
                  </a:moveTo>
                  <a:lnTo>
                    <a:pt x="726457" y="12700"/>
                  </a:lnTo>
                  <a:lnTo>
                    <a:pt x="639452" y="38100"/>
                  </a:lnTo>
                  <a:lnTo>
                    <a:pt x="729876" y="38100"/>
                  </a:lnTo>
                  <a:lnTo>
                    <a:pt x="773819" y="25400"/>
                  </a:lnTo>
                  <a:lnTo>
                    <a:pt x="863810" y="25400"/>
                  </a:lnTo>
                  <a:lnTo>
                    <a:pt x="909745" y="12700"/>
                  </a:lnTo>
                  <a:close/>
                </a:path>
                <a:path w="1819275" h="1435100">
                  <a:moveTo>
                    <a:pt x="1092274" y="12700"/>
                  </a:moveTo>
                  <a:lnTo>
                    <a:pt x="909745" y="12700"/>
                  </a:lnTo>
                  <a:lnTo>
                    <a:pt x="955681" y="25400"/>
                  </a:lnTo>
                  <a:lnTo>
                    <a:pt x="1045669" y="25400"/>
                  </a:lnTo>
                  <a:lnTo>
                    <a:pt x="1089613" y="38100"/>
                  </a:lnTo>
                  <a:lnTo>
                    <a:pt x="1179283" y="38100"/>
                  </a:lnTo>
                  <a:lnTo>
                    <a:pt x="1092274" y="12700"/>
                  </a:lnTo>
                  <a:close/>
                </a:path>
                <a:path w="1819275" h="1435100">
                  <a:moveTo>
                    <a:pt x="1002150" y="0"/>
                  </a:moveTo>
                  <a:lnTo>
                    <a:pt x="816580" y="0"/>
                  </a:lnTo>
                  <a:lnTo>
                    <a:pt x="771157" y="12700"/>
                  </a:lnTo>
                  <a:lnTo>
                    <a:pt x="1047573" y="12700"/>
                  </a:lnTo>
                  <a:lnTo>
                    <a:pt x="1002150" y="0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024157" y="3378938"/>
              <a:ext cx="336550" cy="339090"/>
            </a:xfrm>
            <a:custGeom>
              <a:avLst/>
              <a:gdLst/>
              <a:ahLst/>
              <a:cxnLst/>
              <a:rect l="l" t="t" r="r" b="b"/>
              <a:pathLst>
                <a:path w="336550" h="339089">
                  <a:moveTo>
                    <a:pt x="0" y="338974"/>
                  </a:moveTo>
                  <a:lnTo>
                    <a:pt x="336345" y="0"/>
                  </a:lnTo>
                </a:path>
              </a:pathLst>
            </a:custGeom>
            <a:ln w="127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8978732" y="3181603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356431" y="3169411"/>
            <a:ext cx="800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990000"/>
                </a:solidFill>
                <a:latin typeface="Times New Roman"/>
                <a:cs typeface="Times New Roman"/>
              </a:rPr>
              <a:t>#</a:t>
            </a:r>
            <a:r>
              <a:rPr sz="1800" i="1" dirty="0">
                <a:solidFill>
                  <a:srgbClr val="990000"/>
                </a:solidFill>
                <a:latin typeface="Times New Roman"/>
                <a:cs typeface="Times New Roman"/>
              </a:rPr>
              <a:t>A</a:t>
            </a:r>
            <a:r>
              <a:rPr sz="1800" baseline="23148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800" dirty="0">
                <a:solidFill>
                  <a:srgbClr val="99000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990000"/>
                </a:solidFill>
                <a:latin typeface="Times New Roman"/>
                <a:cs typeface="Times New Roman"/>
              </a:rPr>
              <a:t>h</a:t>
            </a:r>
            <a:r>
              <a:rPr sz="1800" i="1" baseline="-13888" dirty="0">
                <a:solidFill>
                  <a:srgbClr val="990000"/>
                </a:solidFill>
                <a:latin typeface="Times New Roman"/>
                <a:cs typeface="Times New Roman"/>
              </a:rPr>
              <a:t>2</a:t>
            </a:r>
            <a:r>
              <a:rPr sz="1800" i="1" spc="450" baseline="-1388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800" spc="-50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6860980" y="3563684"/>
            <a:ext cx="1423670" cy="1053465"/>
            <a:chOff x="6860980" y="3563684"/>
            <a:chExt cx="1423670" cy="1053465"/>
          </a:xfrm>
        </p:grpSpPr>
        <p:sp>
          <p:nvSpPr>
            <p:cNvPr id="24" name="object 24"/>
            <p:cNvSpPr/>
            <p:nvPr/>
          </p:nvSpPr>
          <p:spPr>
            <a:xfrm>
              <a:off x="6860980" y="3563684"/>
              <a:ext cx="1090930" cy="1053465"/>
            </a:xfrm>
            <a:custGeom>
              <a:avLst/>
              <a:gdLst/>
              <a:ahLst/>
              <a:cxnLst/>
              <a:rect l="l" t="t" r="r" b="b"/>
              <a:pathLst>
                <a:path w="1090929" h="1053464">
                  <a:moveTo>
                    <a:pt x="544950" y="0"/>
                  </a:moveTo>
                  <a:lnTo>
                    <a:pt x="489256" y="2736"/>
                  </a:lnTo>
                  <a:lnTo>
                    <a:pt x="435157" y="10727"/>
                  </a:lnTo>
                  <a:lnTo>
                    <a:pt x="382936" y="23708"/>
                  </a:lnTo>
                  <a:lnTo>
                    <a:pt x="332663" y="41509"/>
                  </a:lnTo>
                  <a:lnTo>
                    <a:pt x="285037" y="63698"/>
                  </a:lnTo>
                  <a:lnTo>
                    <a:pt x="240116" y="90086"/>
                  </a:lnTo>
                  <a:lnTo>
                    <a:pt x="198172" y="120408"/>
                  </a:lnTo>
                  <a:lnTo>
                    <a:pt x="159478" y="154404"/>
                  </a:lnTo>
                  <a:lnTo>
                    <a:pt x="124311" y="191810"/>
                  </a:lnTo>
                  <a:lnTo>
                    <a:pt x="92943" y="232368"/>
                  </a:lnTo>
                  <a:lnTo>
                    <a:pt x="65651" y="275810"/>
                  </a:lnTo>
                  <a:lnTo>
                    <a:pt x="42799" y="321651"/>
                  </a:lnTo>
                  <a:lnTo>
                    <a:pt x="24466" y="370060"/>
                  </a:lnTo>
                  <a:lnTo>
                    <a:pt x="11038" y="420557"/>
                  </a:lnTo>
                  <a:lnTo>
                    <a:pt x="2792" y="472871"/>
                  </a:lnTo>
                  <a:lnTo>
                    <a:pt x="0" y="526724"/>
                  </a:lnTo>
                  <a:lnTo>
                    <a:pt x="723" y="553825"/>
                  </a:lnTo>
                  <a:lnTo>
                    <a:pt x="6328" y="606935"/>
                  </a:lnTo>
                  <a:lnTo>
                    <a:pt x="17249" y="658357"/>
                  </a:lnTo>
                  <a:lnTo>
                    <a:pt x="33207" y="707823"/>
                  </a:lnTo>
                  <a:lnTo>
                    <a:pt x="66112" y="777960"/>
                  </a:lnTo>
                  <a:lnTo>
                    <a:pt x="93475" y="821342"/>
                  </a:lnTo>
                  <a:lnTo>
                    <a:pt x="124907" y="861835"/>
                  </a:lnTo>
                  <a:lnTo>
                    <a:pt x="160133" y="899176"/>
                  </a:lnTo>
                  <a:lnTo>
                    <a:pt x="198879" y="933104"/>
                  </a:lnTo>
                  <a:lnTo>
                    <a:pt x="240872" y="963357"/>
                  </a:lnTo>
                  <a:lnTo>
                    <a:pt x="285840" y="989671"/>
                  </a:lnTo>
                  <a:lnTo>
                    <a:pt x="333292" y="1011706"/>
                  </a:lnTo>
                  <a:lnTo>
                    <a:pt x="383376" y="1029373"/>
                  </a:lnTo>
                  <a:lnTo>
                    <a:pt x="435611" y="1042311"/>
                  </a:lnTo>
                  <a:lnTo>
                    <a:pt x="489718" y="1050258"/>
                  </a:lnTo>
                  <a:lnTo>
                    <a:pt x="545415" y="1052950"/>
                  </a:lnTo>
                  <a:lnTo>
                    <a:pt x="573445" y="1052254"/>
                  </a:lnTo>
                  <a:lnTo>
                    <a:pt x="628376" y="1046858"/>
                  </a:lnTo>
                  <a:lnTo>
                    <a:pt x="681570" y="1036339"/>
                  </a:lnTo>
                  <a:lnTo>
                    <a:pt x="690435" y="1033905"/>
                  </a:lnTo>
                  <a:lnTo>
                    <a:pt x="544950" y="1033905"/>
                  </a:lnTo>
                  <a:lnTo>
                    <a:pt x="517850" y="1033233"/>
                  </a:lnTo>
                  <a:lnTo>
                    <a:pt x="464766" y="1028018"/>
                  </a:lnTo>
                  <a:lnTo>
                    <a:pt x="413383" y="1017855"/>
                  </a:lnTo>
                  <a:lnTo>
                    <a:pt x="363961" y="1003005"/>
                  </a:lnTo>
                  <a:lnTo>
                    <a:pt x="293870" y="972397"/>
                  </a:lnTo>
                  <a:lnTo>
                    <a:pt x="250507" y="946923"/>
                  </a:lnTo>
                  <a:lnTo>
                    <a:pt x="210027" y="917657"/>
                  </a:lnTo>
                  <a:lnTo>
                    <a:pt x="172694" y="884855"/>
                  </a:lnTo>
                  <a:lnTo>
                    <a:pt x="138775" y="848775"/>
                  </a:lnTo>
                  <a:lnTo>
                    <a:pt x="108534" y="809674"/>
                  </a:lnTo>
                  <a:lnTo>
                    <a:pt x="82235" y="767811"/>
                  </a:lnTo>
                  <a:lnTo>
                    <a:pt x="60139" y="723442"/>
                  </a:lnTo>
                  <a:lnTo>
                    <a:pt x="42593" y="677049"/>
                  </a:lnTo>
                  <a:lnTo>
                    <a:pt x="29668" y="628444"/>
                  </a:lnTo>
                  <a:lnTo>
                    <a:pt x="21730" y="578087"/>
                  </a:lnTo>
                  <a:lnTo>
                    <a:pt x="19043" y="526225"/>
                  </a:lnTo>
                  <a:lnTo>
                    <a:pt x="19727" y="500621"/>
                  </a:lnTo>
                  <a:lnTo>
                    <a:pt x="25137" y="448991"/>
                  </a:lnTo>
                  <a:lnTo>
                    <a:pt x="35650" y="399496"/>
                  </a:lnTo>
                  <a:lnTo>
                    <a:pt x="51014" y="351881"/>
                  </a:lnTo>
                  <a:lnTo>
                    <a:pt x="82696" y="284318"/>
                  </a:lnTo>
                  <a:lnTo>
                    <a:pt x="109065" y="242516"/>
                  </a:lnTo>
                  <a:lnTo>
                    <a:pt x="139369" y="203479"/>
                  </a:lnTo>
                  <a:lnTo>
                    <a:pt x="173347" y="167464"/>
                  </a:lnTo>
                  <a:lnTo>
                    <a:pt x="210733" y="134729"/>
                  </a:lnTo>
                  <a:lnTo>
                    <a:pt x="251264" y="105533"/>
                  </a:lnTo>
                  <a:lnTo>
                    <a:pt x="294673" y="80131"/>
                  </a:lnTo>
                  <a:lnTo>
                    <a:pt x="340695" y="58784"/>
                  </a:lnTo>
                  <a:lnTo>
                    <a:pt x="388851" y="41817"/>
                  </a:lnTo>
                  <a:lnTo>
                    <a:pt x="439299" y="29321"/>
                  </a:lnTo>
                  <a:lnTo>
                    <a:pt x="491573" y="21645"/>
                  </a:lnTo>
                  <a:lnTo>
                    <a:pt x="545415" y="19044"/>
                  </a:lnTo>
                  <a:lnTo>
                    <a:pt x="690425" y="19044"/>
                  </a:lnTo>
                  <a:lnTo>
                    <a:pt x="681123" y="16499"/>
                  </a:lnTo>
                  <a:lnTo>
                    <a:pt x="654754" y="10638"/>
                  </a:lnTo>
                  <a:lnTo>
                    <a:pt x="627918" y="6024"/>
                  </a:lnTo>
                  <a:lnTo>
                    <a:pt x="600649" y="2691"/>
                  </a:lnTo>
                  <a:lnTo>
                    <a:pt x="572980" y="673"/>
                  </a:lnTo>
                  <a:lnTo>
                    <a:pt x="544950" y="0"/>
                  </a:lnTo>
                  <a:close/>
                </a:path>
                <a:path w="1090929" h="1053464">
                  <a:moveTo>
                    <a:pt x="690425" y="19044"/>
                  </a:moveTo>
                  <a:lnTo>
                    <a:pt x="545415" y="19044"/>
                  </a:lnTo>
                  <a:lnTo>
                    <a:pt x="572516" y="19716"/>
                  </a:lnTo>
                  <a:lnTo>
                    <a:pt x="599254" y="21690"/>
                  </a:lnTo>
                  <a:lnTo>
                    <a:pt x="651520" y="29411"/>
                  </a:lnTo>
                  <a:lnTo>
                    <a:pt x="701954" y="41949"/>
                  </a:lnTo>
                  <a:lnTo>
                    <a:pt x="750299" y="59048"/>
                  </a:lnTo>
                  <a:lnTo>
                    <a:pt x="796495" y="80552"/>
                  </a:lnTo>
                  <a:lnTo>
                    <a:pt x="839858" y="106025"/>
                  </a:lnTo>
                  <a:lnTo>
                    <a:pt x="880339" y="135293"/>
                  </a:lnTo>
                  <a:lnTo>
                    <a:pt x="917671" y="168094"/>
                  </a:lnTo>
                  <a:lnTo>
                    <a:pt x="951590" y="204175"/>
                  </a:lnTo>
                  <a:lnTo>
                    <a:pt x="981831" y="243276"/>
                  </a:lnTo>
                  <a:lnTo>
                    <a:pt x="1008132" y="285139"/>
                  </a:lnTo>
                  <a:lnTo>
                    <a:pt x="1030226" y="329507"/>
                  </a:lnTo>
                  <a:lnTo>
                    <a:pt x="1047772" y="375900"/>
                  </a:lnTo>
                  <a:lnTo>
                    <a:pt x="1060697" y="424506"/>
                  </a:lnTo>
                  <a:lnTo>
                    <a:pt x="1068635" y="474863"/>
                  </a:lnTo>
                  <a:lnTo>
                    <a:pt x="1071322" y="526724"/>
                  </a:lnTo>
                  <a:lnTo>
                    <a:pt x="1070638" y="552329"/>
                  </a:lnTo>
                  <a:lnTo>
                    <a:pt x="1065229" y="603958"/>
                  </a:lnTo>
                  <a:lnTo>
                    <a:pt x="1054715" y="653454"/>
                  </a:lnTo>
                  <a:lnTo>
                    <a:pt x="1039351" y="701069"/>
                  </a:lnTo>
                  <a:lnTo>
                    <a:pt x="1007670" y="768631"/>
                  </a:lnTo>
                  <a:lnTo>
                    <a:pt x="981301" y="810433"/>
                  </a:lnTo>
                  <a:lnTo>
                    <a:pt x="950996" y="849471"/>
                  </a:lnTo>
                  <a:lnTo>
                    <a:pt x="917018" y="885485"/>
                  </a:lnTo>
                  <a:lnTo>
                    <a:pt x="879632" y="918220"/>
                  </a:lnTo>
                  <a:lnTo>
                    <a:pt x="839101" y="947417"/>
                  </a:lnTo>
                  <a:lnTo>
                    <a:pt x="795693" y="972817"/>
                  </a:lnTo>
                  <a:lnTo>
                    <a:pt x="749670" y="994166"/>
                  </a:lnTo>
                  <a:lnTo>
                    <a:pt x="701516" y="1011132"/>
                  </a:lnTo>
                  <a:lnTo>
                    <a:pt x="651066" y="1023628"/>
                  </a:lnTo>
                  <a:lnTo>
                    <a:pt x="598792" y="1031304"/>
                  </a:lnTo>
                  <a:lnTo>
                    <a:pt x="544950" y="1033905"/>
                  </a:lnTo>
                  <a:lnTo>
                    <a:pt x="690435" y="1033905"/>
                  </a:lnTo>
                  <a:lnTo>
                    <a:pt x="732749" y="1020961"/>
                  </a:lnTo>
                  <a:lnTo>
                    <a:pt x="805328" y="989251"/>
                  </a:lnTo>
                  <a:lnTo>
                    <a:pt x="850249" y="962864"/>
                  </a:lnTo>
                  <a:lnTo>
                    <a:pt x="892194" y="932541"/>
                  </a:lnTo>
                  <a:lnTo>
                    <a:pt x="930887" y="898546"/>
                  </a:lnTo>
                  <a:lnTo>
                    <a:pt x="966054" y="861138"/>
                  </a:lnTo>
                  <a:lnTo>
                    <a:pt x="997422" y="820582"/>
                  </a:lnTo>
                  <a:lnTo>
                    <a:pt x="1024714" y="777139"/>
                  </a:lnTo>
                  <a:lnTo>
                    <a:pt x="1047567" y="731299"/>
                  </a:lnTo>
                  <a:lnTo>
                    <a:pt x="1065899" y="682890"/>
                  </a:lnTo>
                  <a:lnTo>
                    <a:pt x="1079327" y="632392"/>
                  </a:lnTo>
                  <a:lnTo>
                    <a:pt x="1087574" y="580078"/>
                  </a:lnTo>
                  <a:lnTo>
                    <a:pt x="1090366" y="526225"/>
                  </a:lnTo>
                  <a:lnTo>
                    <a:pt x="1089642" y="499125"/>
                  </a:lnTo>
                  <a:lnTo>
                    <a:pt x="1084037" y="446015"/>
                  </a:lnTo>
                  <a:lnTo>
                    <a:pt x="1073118" y="394591"/>
                  </a:lnTo>
                  <a:lnTo>
                    <a:pt x="1057158" y="345126"/>
                  </a:lnTo>
                  <a:lnTo>
                    <a:pt x="1024253" y="274990"/>
                  </a:lnTo>
                  <a:lnTo>
                    <a:pt x="996890" y="231607"/>
                  </a:lnTo>
                  <a:lnTo>
                    <a:pt x="965459" y="191114"/>
                  </a:lnTo>
                  <a:lnTo>
                    <a:pt x="930233" y="153772"/>
                  </a:lnTo>
                  <a:lnTo>
                    <a:pt x="891487" y="119844"/>
                  </a:lnTo>
                  <a:lnTo>
                    <a:pt x="849494" y="89592"/>
                  </a:lnTo>
                  <a:lnTo>
                    <a:pt x="804525" y="63277"/>
                  </a:lnTo>
                  <a:lnTo>
                    <a:pt x="757073" y="41244"/>
                  </a:lnTo>
                  <a:lnTo>
                    <a:pt x="706989" y="23577"/>
                  </a:lnTo>
                  <a:lnTo>
                    <a:pt x="690425" y="19044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41825" y="4085597"/>
              <a:ext cx="336550" cy="5080"/>
            </a:xfrm>
            <a:custGeom>
              <a:avLst/>
              <a:gdLst/>
              <a:ahLst/>
              <a:cxnLst/>
              <a:rect l="l" t="t" r="r" b="b"/>
              <a:pathLst>
                <a:path w="336550" h="5079">
                  <a:moveTo>
                    <a:pt x="0" y="4562"/>
                  </a:moveTo>
                  <a:lnTo>
                    <a:pt x="336345" y="0"/>
                  </a:lnTo>
                </a:path>
              </a:pathLst>
            </a:custGeom>
            <a:ln w="12700">
              <a:solidFill>
                <a:srgbClr val="00664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/>
          <p:nvPr/>
        </p:nvSpPr>
        <p:spPr>
          <a:xfrm>
            <a:off x="8920146" y="3910076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B050"/>
                </a:solidFill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297846" y="3897883"/>
            <a:ext cx="800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00B050"/>
                </a:solidFill>
                <a:latin typeface="Times New Roman"/>
                <a:cs typeface="Times New Roman"/>
              </a:rPr>
              <a:t>#</a:t>
            </a:r>
            <a:r>
              <a:rPr sz="1800" i="1" dirty="0">
                <a:solidFill>
                  <a:srgbClr val="00B050"/>
                </a:solidFill>
                <a:latin typeface="Times New Roman"/>
                <a:cs typeface="Times New Roman"/>
              </a:rPr>
              <a:t>A</a:t>
            </a:r>
            <a:r>
              <a:rPr sz="1800" baseline="23148" dirty="0">
                <a:solidFill>
                  <a:srgbClr val="00B050"/>
                </a:solidFill>
                <a:latin typeface="Times New Roman"/>
                <a:cs typeface="Times New Roman"/>
              </a:rPr>
              <a:t>*</a:t>
            </a:r>
            <a:r>
              <a:rPr sz="1800" dirty="0">
                <a:solidFill>
                  <a:srgbClr val="00B05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00B050"/>
                </a:solidFill>
                <a:latin typeface="Times New Roman"/>
                <a:cs typeface="Times New Roman"/>
              </a:rPr>
              <a:t>h</a:t>
            </a:r>
            <a:r>
              <a:rPr sz="1800" i="1" baseline="-13888" dirty="0">
                <a:solidFill>
                  <a:srgbClr val="00B050"/>
                </a:solidFill>
                <a:latin typeface="Times New Roman"/>
                <a:cs typeface="Times New Roman"/>
              </a:rPr>
              <a:t>1</a:t>
            </a:r>
            <a:r>
              <a:rPr sz="1800" i="1" spc="450" baseline="-13888" dirty="0">
                <a:solidFill>
                  <a:srgbClr val="00B050"/>
                </a:solidFill>
                <a:latin typeface="Times New Roman"/>
                <a:cs typeface="Times New Roman"/>
              </a:rPr>
              <a:t> </a:t>
            </a:r>
            <a:r>
              <a:rPr sz="1800" spc="-50" dirty="0">
                <a:solidFill>
                  <a:srgbClr val="00B050"/>
                </a:solidFill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1354471" y="2525546"/>
            <a:ext cx="4405630" cy="3225800"/>
            <a:chOff x="1354471" y="2525546"/>
            <a:chExt cx="4405630" cy="3225800"/>
          </a:xfrm>
        </p:grpSpPr>
        <p:sp>
          <p:nvSpPr>
            <p:cNvPr id="29" name="object 29"/>
            <p:cNvSpPr/>
            <p:nvPr/>
          </p:nvSpPr>
          <p:spPr>
            <a:xfrm>
              <a:off x="1403917" y="5640118"/>
              <a:ext cx="4356100" cy="111125"/>
            </a:xfrm>
            <a:custGeom>
              <a:avLst/>
              <a:gdLst/>
              <a:ahLst/>
              <a:cxnLst/>
              <a:rect l="l" t="t" r="r" b="b"/>
              <a:pathLst>
                <a:path w="4356100" h="111125">
                  <a:moveTo>
                    <a:pt x="4260810" y="0"/>
                  </a:moveTo>
                  <a:lnTo>
                    <a:pt x="4254977" y="1534"/>
                  </a:lnTo>
                  <a:lnTo>
                    <a:pt x="4249676" y="10622"/>
                  </a:lnTo>
                  <a:lnTo>
                    <a:pt x="4251210" y="16454"/>
                  </a:lnTo>
                  <a:lnTo>
                    <a:pt x="4301521" y="45803"/>
                  </a:lnTo>
                  <a:lnTo>
                    <a:pt x="4336732" y="45803"/>
                  </a:lnTo>
                  <a:lnTo>
                    <a:pt x="4336732" y="64853"/>
                  </a:lnTo>
                  <a:lnTo>
                    <a:pt x="4301521" y="64853"/>
                  </a:lnTo>
                  <a:lnTo>
                    <a:pt x="4251210" y="94201"/>
                  </a:lnTo>
                  <a:lnTo>
                    <a:pt x="4249676" y="100033"/>
                  </a:lnTo>
                  <a:lnTo>
                    <a:pt x="4254977" y="109121"/>
                  </a:lnTo>
                  <a:lnTo>
                    <a:pt x="4260810" y="110656"/>
                  </a:lnTo>
                  <a:lnTo>
                    <a:pt x="4339329" y="64853"/>
                  </a:lnTo>
                  <a:lnTo>
                    <a:pt x="4336732" y="64853"/>
                  </a:lnTo>
                  <a:lnTo>
                    <a:pt x="4339331" y="64852"/>
                  </a:lnTo>
                  <a:lnTo>
                    <a:pt x="4355658" y="55328"/>
                  </a:lnTo>
                  <a:lnTo>
                    <a:pt x="4260810" y="0"/>
                  </a:lnTo>
                  <a:close/>
                </a:path>
                <a:path w="4356100" h="111125">
                  <a:moveTo>
                    <a:pt x="4317850" y="55328"/>
                  </a:moveTo>
                  <a:lnTo>
                    <a:pt x="4301521" y="64853"/>
                  </a:lnTo>
                  <a:lnTo>
                    <a:pt x="4336732" y="64853"/>
                  </a:lnTo>
                  <a:lnTo>
                    <a:pt x="4336732" y="63555"/>
                  </a:lnTo>
                  <a:lnTo>
                    <a:pt x="4331954" y="63555"/>
                  </a:lnTo>
                  <a:lnTo>
                    <a:pt x="4317850" y="55328"/>
                  </a:lnTo>
                  <a:close/>
                </a:path>
                <a:path w="4356100" h="111125">
                  <a:moveTo>
                    <a:pt x="0" y="45802"/>
                  </a:moveTo>
                  <a:lnTo>
                    <a:pt x="0" y="64852"/>
                  </a:lnTo>
                  <a:lnTo>
                    <a:pt x="4301523" y="64852"/>
                  </a:lnTo>
                  <a:lnTo>
                    <a:pt x="4317850" y="55328"/>
                  </a:lnTo>
                  <a:lnTo>
                    <a:pt x="4301521" y="45803"/>
                  </a:lnTo>
                  <a:lnTo>
                    <a:pt x="0" y="45802"/>
                  </a:lnTo>
                  <a:close/>
                </a:path>
                <a:path w="4356100" h="111125">
                  <a:moveTo>
                    <a:pt x="4331954" y="47100"/>
                  </a:moveTo>
                  <a:lnTo>
                    <a:pt x="4317850" y="55328"/>
                  </a:lnTo>
                  <a:lnTo>
                    <a:pt x="4331954" y="63555"/>
                  </a:lnTo>
                  <a:lnTo>
                    <a:pt x="4331954" y="47100"/>
                  </a:lnTo>
                  <a:close/>
                </a:path>
                <a:path w="4356100" h="111125">
                  <a:moveTo>
                    <a:pt x="4336732" y="47100"/>
                  </a:moveTo>
                  <a:lnTo>
                    <a:pt x="4331954" y="47100"/>
                  </a:lnTo>
                  <a:lnTo>
                    <a:pt x="4331954" y="63555"/>
                  </a:lnTo>
                  <a:lnTo>
                    <a:pt x="4336732" y="63555"/>
                  </a:lnTo>
                  <a:lnTo>
                    <a:pt x="4336732" y="47100"/>
                  </a:lnTo>
                  <a:close/>
                </a:path>
                <a:path w="4356100" h="111125">
                  <a:moveTo>
                    <a:pt x="4301521" y="45803"/>
                  </a:moveTo>
                  <a:lnTo>
                    <a:pt x="4317850" y="55328"/>
                  </a:lnTo>
                  <a:lnTo>
                    <a:pt x="4331954" y="47100"/>
                  </a:lnTo>
                  <a:lnTo>
                    <a:pt x="4336732" y="47100"/>
                  </a:lnTo>
                  <a:lnTo>
                    <a:pt x="4336732" y="45803"/>
                  </a:lnTo>
                  <a:lnTo>
                    <a:pt x="4301521" y="458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964382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508835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53286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565711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110163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635398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179851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354471" y="2525546"/>
              <a:ext cx="111125" cy="3169920"/>
            </a:xfrm>
            <a:custGeom>
              <a:avLst/>
              <a:gdLst/>
              <a:ahLst/>
              <a:cxnLst/>
              <a:rect l="l" t="t" r="r" b="b"/>
              <a:pathLst>
                <a:path w="111125" h="3169920">
                  <a:moveTo>
                    <a:pt x="55437" y="37807"/>
                  </a:moveTo>
                  <a:lnTo>
                    <a:pt x="45881" y="54117"/>
                  </a:lnTo>
                  <a:lnTo>
                    <a:pt x="39919" y="3169881"/>
                  </a:lnTo>
                  <a:lnTo>
                    <a:pt x="58969" y="3169917"/>
                  </a:lnTo>
                  <a:lnTo>
                    <a:pt x="64831" y="106066"/>
                  </a:lnTo>
                  <a:lnTo>
                    <a:pt x="64909" y="54117"/>
                  </a:lnTo>
                  <a:lnTo>
                    <a:pt x="55437" y="37807"/>
                  </a:lnTo>
                  <a:close/>
                </a:path>
                <a:path w="111125" h="3169920">
                  <a:moveTo>
                    <a:pt x="66473" y="18878"/>
                  </a:moveTo>
                  <a:lnTo>
                    <a:pt x="45948" y="18878"/>
                  </a:lnTo>
                  <a:lnTo>
                    <a:pt x="64998" y="18915"/>
                  </a:lnTo>
                  <a:lnTo>
                    <a:pt x="64931" y="54154"/>
                  </a:lnTo>
                  <a:lnTo>
                    <a:pt x="94183" y="104521"/>
                  </a:lnTo>
                  <a:lnTo>
                    <a:pt x="100012" y="106066"/>
                  </a:lnTo>
                  <a:lnTo>
                    <a:pt x="109109" y="100782"/>
                  </a:lnTo>
                  <a:lnTo>
                    <a:pt x="110656" y="94952"/>
                  </a:lnTo>
                  <a:lnTo>
                    <a:pt x="66473" y="18878"/>
                  </a:lnTo>
                  <a:close/>
                </a:path>
                <a:path w="111125" h="3169920">
                  <a:moveTo>
                    <a:pt x="55509" y="0"/>
                  </a:moveTo>
                  <a:lnTo>
                    <a:pt x="0" y="94742"/>
                  </a:lnTo>
                  <a:lnTo>
                    <a:pt x="1523" y="100576"/>
                  </a:lnTo>
                  <a:lnTo>
                    <a:pt x="10601" y="105895"/>
                  </a:lnTo>
                  <a:lnTo>
                    <a:pt x="16436" y="104372"/>
                  </a:lnTo>
                  <a:lnTo>
                    <a:pt x="45859" y="54154"/>
                  </a:lnTo>
                  <a:lnTo>
                    <a:pt x="45948" y="18878"/>
                  </a:lnTo>
                  <a:lnTo>
                    <a:pt x="66473" y="18878"/>
                  </a:lnTo>
                  <a:lnTo>
                    <a:pt x="55509" y="0"/>
                  </a:lnTo>
                  <a:close/>
                </a:path>
                <a:path w="111125" h="3169920">
                  <a:moveTo>
                    <a:pt x="64989" y="23686"/>
                  </a:moveTo>
                  <a:lnTo>
                    <a:pt x="47236" y="23686"/>
                  </a:lnTo>
                  <a:lnTo>
                    <a:pt x="63691" y="23718"/>
                  </a:lnTo>
                  <a:lnTo>
                    <a:pt x="55437" y="37807"/>
                  </a:lnTo>
                  <a:lnTo>
                    <a:pt x="64931" y="54154"/>
                  </a:lnTo>
                  <a:lnTo>
                    <a:pt x="64989" y="23686"/>
                  </a:lnTo>
                  <a:close/>
                </a:path>
                <a:path w="111125" h="3169920">
                  <a:moveTo>
                    <a:pt x="45948" y="18878"/>
                  </a:moveTo>
                  <a:lnTo>
                    <a:pt x="45881" y="54117"/>
                  </a:lnTo>
                  <a:lnTo>
                    <a:pt x="55437" y="37807"/>
                  </a:lnTo>
                  <a:lnTo>
                    <a:pt x="47236" y="23686"/>
                  </a:lnTo>
                  <a:lnTo>
                    <a:pt x="64989" y="23686"/>
                  </a:lnTo>
                  <a:lnTo>
                    <a:pt x="64998" y="18915"/>
                  </a:lnTo>
                  <a:lnTo>
                    <a:pt x="45948" y="18878"/>
                  </a:lnTo>
                  <a:close/>
                </a:path>
                <a:path w="111125" h="3169920">
                  <a:moveTo>
                    <a:pt x="47236" y="23686"/>
                  </a:moveTo>
                  <a:lnTo>
                    <a:pt x="55437" y="37807"/>
                  </a:lnTo>
                  <a:lnTo>
                    <a:pt x="63691" y="23718"/>
                  </a:lnTo>
                  <a:lnTo>
                    <a:pt x="47236" y="236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1184753" y="2545079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i="1" dirty="0">
                <a:latin typeface="Times New Roman"/>
                <a:cs typeface="Times New Roman"/>
              </a:rPr>
              <a:t>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56129" y="2441955"/>
            <a:ext cx="6178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50" i="1" baseline="-15151" dirty="0">
                <a:latin typeface="Times New Roman"/>
                <a:cs typeface="Times New Roman"/>
              </a:rPr>
              <a:t>1</a:t>
            </a:r>
            <a:r>
              <a:rPr sz="1650" i="1" spc="157" baseline="-15151" dirty="0">
                <a:latin typeface="Times New Roman"/>
                <a:cs typeface="Times New Roman"/>
              </a:rPr>
              <a:t> 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i="1" spc="140" dirty="0">
                <a:latin typeface="Times New Roman"/>
                <a:cs typeface="Times New Roman"/>
              </a:rPr>
              <a:t> </a:t>
            </a:r>
            <a:r>
              <a:rPr sz="1650" spc="-75" baseline="25252" dirty="0">
                <a:latin typeface="Times New Roman"/>
                <a:cs typeface="Times New Roman"/>
              </a:rPr>
              <a:t>*</a:t>
            </a:r>
            <a:endParaRPr sz="1650" baseline="25252">
              <a:latin typeface="Times New Roman"/>
              <a:cs typeface="Times New Roman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1375774" y="3689696"/>
            <a:ext cx="4364355" cy="1776730"/>
            <a:chOff x="1375774" y="3689696"/>
            <a:chExt cx="4364355" cy="1776730"/>
          </a:xfrm>
        </p:grpSpPr>
        <p:sp>
          <p:nvSpPr>
            <p:cNvPr id="41" name="object 41"/>
            <p:cNvSpPr/>
            <p:nvPr/>
          </p:nvSpPr>
          <p:spPr>
            <a:xfrm>
              <a:off x="1433089" y="3703984"/>
              <a:ext cx="4307205" cy="0"/>
            </a:xfrm>
            <a:custGeom>
              <a:avLst/>
              <a:gdLst/>
              <a:ahLst/>
              <a:cxnLst/>
              <a:rect l="l" t="t" r="r" b="b"/>
              <a:pathLst>
                <a:path w="4307205">
                  <a:moveTo>
                    <a:pt x="0" y="0"/>
                  </a:moveTo>
                  <a:lnTo>
                    <a:pt x="4306608" y="1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59668" y="468277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3" y="28340"/>
                  </a:lnTo>
                  <a:lnTo>
                    <a:pt x="30203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959668" y="468277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523931" y="4771467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523931" y="4771467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087354" y="395222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087354" y="395222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555775" y="382375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0" y="0"/>
                  </a:moveTo>
                  <a:lnTo>
                    <a:pt x="6760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0" y="36512"/>
                  </a:lnTo>
                  <a:lnTo>
                    <a:pt x="23440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0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555775" y="382375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148951" y="471250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148951" y="471250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403916" y="4835173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0" y="0"/>
                  </a:moveTo>
                  <a:lnTo>
                    <a:pt x="6760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0" y="36513"/>
                  </a:lnTo>
                  <a:lnTo>
                    <a:pt x="23440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0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403916" y="4835173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429694" y="4713941"/>
              <a:ext cx="534670" cy="127000"/>
            </a:xfrm>
            <a:custGeom>
              <a:avLst/>
              <a:gdLst/>
              <a:ahLst/>
              <a:cxnLst/>
              <a:rect l="l" t="t" r="r" b="b"/>
              <a:pathLst>
                <a:path w="534669" h="127000">
                  <a:moveTo>
                    <a:pt x="534396" y="0"/>
                  </a:moveTo>
                  <a:lnTo>
                    <a:pt x="0" y="126579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429694" y="4713942"/>
              <a:ext cx="534670" cy="127000"/>
            </a:xfrm>
            <a:custGeom>
              <a:avLst/>
              <a:gdLst/>
              <a:ahLst/>
              <a:cxnLst/>
              <a:rect l="l" t="t" r="r" b="b"/>
              <a:pathLst>
                <a:path w="534669" h="127000">
                  <a:moveTo>
                    <a:pt x="0" y="126579"/>
                  </a:moveTo>
                  <a:lnTo>
                    <a:pt x="534397" y="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964091" y="4713941"/>
              <a:ext cx="564515" cy="88900"/>
            </a:xfrm>
            <a:custGeom>
              <a:avLst/>
              <a:gdLst/>
              <a:ahLst/>
              <a:cxnLst/>
              <a:rect l="l" t="t" r="r" b="b"/>
              <a:pathLst>
                <a:path w="564514" h="88900">
                  <a:moveTo>
                    <a:pt x="0" y="0"/>
                  </a:moveTo>
                  <a:lnTo>
                    <a:pt x="564263" y="88692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964092" y="4713942"/>
              <a:ext cx="564515" cy="88900"/>
            </a:xfrm>
            <a:custGeom>
              <a:avLst/>
              <a:gdLst/>
              <a:ahLst/>
              <a:cxnLst/>
              <a:rect l="l" t="t" r="r" b="b"/>
              <a:pathLst>
                <a:path w="564514" h="88900">
                  <a:moveTo>
                    <a:pt x="564263" y="88692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549710" y="3983395"/>
              <a:ext cx="542290" cy="819785"/>
            </a:xfrm>
            <a:custGeom>
              <a:avLst/>
              <a:gdLst/>
              <a:ahLst/>
              <a:cxnLst/>
              <a:rect l="l" t="t" r="r" b="b"/>
              <a:pathLst>
                <a:path w="542289" h="819785">
                  <a:moveTo>
                    <a:pt x="542067" y="0"/>
                  </a:moveTo>
                  <a:lnTo>
                    <a:pt x="0" y="819238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549710" y="3983395"/>
              <a:ext cx="542290" cy="819785"/>
            </a:xfrm>
            <a:custGeom>
              <a:avLst/>
              <a:gdLst/>
              <a:ahLst/>
              <a:cxnLst/>
              <a:rect l="l" t="t" r="r" b="b"/>
              <a:pathLst>
                <a:path w="542289" h="819785">
                  <a:moveTo>
                    <a:pt x="0" y="819239"/>
                  </a:moveTo>
                  <a:lnTo>
                    <a:pt x="542067" y="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091778" y="3854921"/>
              <a:ext cx="468630" cy="102870"/>
            </a:xfrm>
            <a:custGeom>
              <a:avLst/>
              <a:gdLst/>
              <a:ahLst/>
              <a:cxnLst/>
              <a:rect l="l" t="t" r="r" b="b"/>
              <a:pathLst>
                <a:path w="468629" h="102870">
                  <a:moveTo>
                    <a:pt x="468419" y="0"/>
                  </a:moveTo>
                  <a:lnTo>
                    <a:pt x="0" y="102655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091777" y="3854921"/>
              <a:ext cx="468630" cy="102870"/>
            </a:xfrm>
            <a:custGeom>
              <a:avLst/>
              <a:gdLst/>
              <a:ahLst/>
              <a:cxnLst/>
              <a:rect l="l" t="t" r="r" b="b"/>
              <a:pathLst>
                <a:path w="468629" h="102870">
                  <a:moveTo>
                    <a:pt x="468420" y="0"/>
                  </a:moveTo>
                  <a:lnTo>
                    <a:pt x="0" y="102655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581553" y="3854921"/>
              <a:ext cx="567690" cy="876300"/>
            </a:xfrm>
            <a:custGeom>
              <a:avLst/>
              <a:gdLst/>
              <a:ahLst/>
              <a:cxnLst/>
              <a:rect l="l" t="t" r="r" b="b"/>
              <a:pathLst>
                <a:path w="567689" h="876300">
                  <a:moveTo>
                    <a:pt x="0" y="0"/>
                  </a:moveTo>
                  <a:lnTo>
                    <a:pt x="567397" y="875840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581553" y="3854921"/>
              <a:ext cx="567690" cy="876300"/>
            </a:xfrm>
            <a:custGeom>
              <a:avLst/>
              <a:gdLst/>
              <a:ahLst/>
              <a:cxnLst/>
              <a:rect l="l" t="t" r="r" b="b"/>
              <a:pathLst>
                <a:path w="567689" h="876300">
                  <a:moveTo>
                    <a:pt x="0" y="0"/>
                  </a:moveTo>
                  <a:lnTo>
                    <a:pt x="567398" y="87584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174731" y="4172540"/>
              <a:ext cx="502284" cy="571500"/>
            </a:xfrm>
            <a:custGeom>
              <a:avLst/>
              <a:gdLst/>
              <a:ahLst/>
              <a:cxnLst/>
              <a:rect l="l" t="t" r="r" b="b"/>
              <a:pathLst>
                <a:path w="502285" h="571500">
                  <a:moveTo>
                    <a:pt x="501797" y="0"/>
                  </a:moveTo>
                  <a:lnTo>
                    <a:pt x="0" y="571129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174730" y="4172540"/>
              <a:ext cx="502284" cy="571500"/>
            </a:xfrm>
            <a:custGeom>
              <a:avLst/>
              <a:gdLst/>
              <a:ahLst/>
              <a:cxnLst/>
              <a:rect l="l" t="t" r="r" b="b"/>
              <a:pathLst>
                <a:path w="502285" h="571500">
                  <a:moveTo>
                    <a:pt x="501798" y="0"/>
                  </a:moveTo>
                  <a:lnTo>
                    <a:pt x="0" y="571129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646326" y="41542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646326" y="41542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178733" y="43066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5178733" y="43066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661428" y="4190796"/>
              <a:ext cx="521970" cy="121285"/>
            </a:xfrm>
            <a:custGeom>
              <a:avLst/>
              <a:gdLst/>
              <a:ahLst/>
              <a:cxnLst/>
              <a:rect l="l" t="t" r="r" b="b"/>
              <a:pathLst>
                <a:path w="521970" h="121285">
                  <a:moveTo>
                    <a:pt x="0" y="0"/>
                  </a:moveTo>
                  <a:lnTo>
                    <a:pt x="521728" y="121234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661428" y="4190797"/>
              <a:ext cx="521970" cy="121285"/>
            </a:xfrm>
            <a:custGeom>
              <a:avLst/>
              <a:gdLst/>
              <a:ahLst/>
              <a:cxnLst/>
              <a:rect l="l" t="t" r="r" b="b"/>
              <a:pathLst>
                <a:path w="521970" h="121285">
                  <a:moveTo>
                    <a:pt x="521729" y="121234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945815" y="5048929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0" y="0"/>
                  </a:moveTo>
                  <a:lnTo>
                    <a:pt x="6760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0" y="36512"/>
                  </a:lnTo>
                  <a:lnTo>
                    <a:pt x="23440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0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945815" y="5048929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510077" y="535137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510077" y="535137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073500" y="505464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3" y="28340"/>
                  </a:lnTo>
                  <a:lnTo>
                    <a:pt x="30203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3073500" y="505464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541920" y="4403661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41920" y="4403661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135098" y="497177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0" y="0"/>
                  </a:moveTo>
                  <a:lnTo>
                    <a:pt x="6760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0" y="36512"/>
                  </a:lnTo>
                  <a:lnTo>
                    <a:pt x="23440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0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135098" y="497177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390061" y="5415080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390061" y="5415080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415840" y="5080095"/>
              <a:ext cx="534670" cy="340360"/>
            </a:xfrm>
            <a:custGeom>
              <a:avLst/>
              <a:gdLst/>
              <a:ahLst/>
              <a:cxnLst/>
              <a:rect l="l" t="t" r="r" b="b"/>
              <a:pathLst>
                <a:path w="534669" h="340360">
                  <a:moveTo>
                    <a:pt x="534396" y="0"/>
                  </a:moveTo>
                  <a:lnTo>
                    <a:pt x="0" y="340332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415840" y="5080094"/>
              <a:ext cx="534670" cy="340360"/>
            </a:xfrm>
            <a:custGeom>
              <a:avLst/>
              <a:gdLst/>
              <a:ahLst/>
              <a:cxnLst/>
              <a:rect l="l" t="t" r="r" b="b"/>
              <a:pathLst>
                <a:path w="534669" h="340360">
                  <a:moveTo>
                    <a:pt x="0" y="340333"/>
                  </a:moveTo>
                  <a:lnTo>
                    <a:pt x="534397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950237" y="5080095"/>
              <a:ext cx="564515" cy="302895"/>
            </a:xfrm>
            <a:custGeom>
              <a:avLst/>
              <a:gdLst/>
              <a:ahLst/>
              <a:cxnLst/>
              <a:rect l="l" t="t" r="r" b="b"/>
              <a:pathLst>
                <a:path w="564514" h="302895">
                  <a:moveTo>
                    <a:pt x="0" y="0"/>
                  </a:moveTo>
                  <a:lnTo>
                    <a:pt x="564263" y="302445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950237" y="5080094"/>
              <a:ext cx="564515" cy="302895"/>
            </a:xfrm>
            <a:custGeom>
              <a:avLst/>
              <a:gdLst/>
              <a:ahLst/>
              <a:cxnLst/>
              <a:rect l="l" t="t" r="r" b="b"/>
              <a:pathLst>
                <a:path w="564514" h="302895">
                  <a:moveTo>
                    <a:pt x="564263" y="302446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535857" y="5085815"/>
              <a:ext cx="542290" cy="297180"/>
            </a:xfrm>
            <a:custGeom>
              <a:avLst/>
              <a:gdLst/>
              <a:ahLst/>
              <a:cxnLst/>
              <a:rect l="l" t="t" r="r" b="b"/>
              <a:pathLst>
                <a:path w="542289" h="297179">
                  <a:moveTo>
                    <a:pt x="542066" y="0"/>
                  </a:moveTo>
                  <a:lnTo>
                    <a:pt x="0" y="296725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535857" y="5085814"/>
              <a:ext cx="542290" cy="297180"/>
            </a:xfrm>
            <a:custGeom>
              <a:avLst/>
              <a:gdLst/>
              <a:ahLst/>
              <a:cxnLst/>
              <a:rect l="l" t="t" r="r" b="b"/>
              <a:pathLst>
                <a:path w="542289" h="297179">
                  <a:moveTo>
                    <a:pt x="0" y="296726"/>
                  </a:moveTo>
                  <a:lnTo>
                    <a:pt x="542067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3077923" y="4434828"/>
              <a:ext cx="468630" cy="625475"/>
            </a:xfrm>
            <a:custGeom>
              <a:avLst/>
              <a:gdLst/>
              <a:ahLst/>
              <a:cxnLst/>
              <a:rect l="l" t="t" r="r" b="b"/>
              <a:pathLst>
                <a:path w="468629" h="625475">
                  <a:moveTo>
                    <a:pt x="468420" y="0"/>
                  </a:moveTo>
                  <a:lnTo>
                    <a:pt x="0" y="625167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3077924" y="4434828"/>
              <a:ext cx="468630" cy="625475"/>
            </a:xfrm>
            <a:custGeom>
              <a:avLst/>
              <a:gdLst/>
              <a:ahLst/>
              <a:cxnLst/>
              <a:rect l="l" t="t" r="r" b="b"/>
              <a:pathLst>
                <a:path w="468629" h="625475">
                  <a:moveTo>
                    <a:pt x="468420" y="0"/>
                  </a:moveTo>
                  <a:lnTo>
                    <a:pt x="0" y="625168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3567700" y="4434828"/>
              <a:ext cx="567690" cy="555625"/>
            </a:xfrm>
            <a:custGeom>
              <a:avLst/>
              <a:gdLst/>
              <a:ahLst/>
              <a:cxnLst/>
              <a:rect l="l" t="t" r="r" b="b"/>
              <a:pathLst>
                <a:path w="567689" h="555625">
                  <a:moveTo>
                    <a:pt x="0" y="0"/>
                  </a:moveTo>
                  <a:lnTo>
                    <a:pt x="567397" y="555205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3567700" y="4434828"/>
              <a:ext cx="567690" cy="555625"/>
            </a:xfrm>
            <a:custGeom>
              <a:avLst/>
              <a:gdLst/>
              <a:ahLst/>
              <a:cxnLst/>
              <a:rect l="l" t="t" r="r" b="b"/>
              <a:pathLst>
                <a:path w="567689" h="555625">
                  <a:moveTo>
                    <a:pt x="0" y="0"/>
                  </a:moveTo>
                  <a:lnTo>
                    <a:pt x="567398" y="555207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4160876" y="4752448"/>
              <a:ext cx="502284" cy="250825"/>
            </a:xfrm>
            <a:custGeom>
              <a:avLst/>
              <a:gdLst/>
              <a:ahLst/>
              <a:cxnLst/>
              <a:rect l="l" t="t" r="r" b="b"/>
              <a:pathLst>
                <a:path w="502285" h="250825">
                  <a:moveTo>
                    <a:pt x="501798" y="0"/>
                  </a:moveTo>
                  <a:lnTo>
                    <a:pt x="0" y="250496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4160877" y="4752448"/>
              <a:ext cx="502284" cy="250825"/>
            </a:xfrm>
            <a:custGeom>
              <a:avLst/>
              <a:gdLst/>
              <a:ahLst/>
              <a:cxnLst/>
              <a:rect l="l" t="t" r="r" b="b"/>
              <a:pathLst>
                <a:path w="502285" h="250825">
                  <a:moveTo>
                    <a:pt x="501798" y="0"/>
                  </a:moveTo>
                  <a:lnTo>
                    <a:pt x="0" y="250496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4632472" y="4734190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3" y="28340"/>
                  </a:lnTo>
                  <a:lnTo>
                    <a:pt x="30203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632472" y="4734190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5164879" y="464908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3" y="28338"/>
                  </a:lnTo>
                  <a:lnTo>
                    <a:pt x="30203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5164879" y="464908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4647573" y="4654432"/>
              <a:ext cx="521970" cy="116839"/>
            </a:xfrm>
            <a:custGeom>
              <a:avLst/>
              <a:gdLst/>
              <a:ahLst/>
              <a:cxnLst/>
              <a:rect l="l" t="t" r="r" b="b"/>
              <a:pathLst>
                <a:path w="521970" h="116839">
                  <a:moveTo>
                    <a:pt x="521728" y="0"/>
                  </a:moveTo>
                  <a:lnTo>
                    <a:pt x="0" y="116272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647573" y="4654432"/>
              <a:ext cx="521970" cy="116839"/>
            </a:xfrm>
            <a:custGeom>
              <a:avLst/>
              <a:gdLst/>
              <a:ahLst/>
              <a:cxnLst/>
              <a:rect l="l" t="t" r="r" b="b"/>
              <a:pathLst>
                <a:path w="521970" h="116839">
                  <a:moveTo>
                    <a:pt x="521729" y="0"/>
                  </a:moveTo>
                  <a:lnTo>
                    <a:pt x="0" y="116272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2" name="object 102"/>
          <p:cNvSpPr txBox="1"/>
          <p:nvPr/>
        </p:nvSpPr>
        <p:spPr>
          <a:xfrm>
            <a:off x="762891" y="3508755"/>
            <a:ext cx="5886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FF000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m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5106761" y="5686044"/>
            <a:ext cx="24955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i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1164746" y="4641595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B050"/>
                </a:solidFill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542446" y="4629404"/>
            <a:ext cx="800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00B050"/>
                </a:solidFill>
                <a:latin typeface="Times New Roman"/>
                <a:cs typeface="Times New Roman"/>
              </a:rPr>
              <a:t>#</a:t>
            </a:r>
            <a:r>
              <a:rPr sz="1800" i="1" dirty="0">
                <a:solidFill>
                  <a:srgbClr val="00B050"/>
                </a:solidFill>
                <a:latin typeface="Times New Roman"/>
                <a:cs typeface="Times New Roman"/>
              </a:rPr>
              <a:t>A</a:t>
            </a:r>
            <a:r>
              <a:rPr sz="1800" baseline="23148" dirty="0">
                <a:solidFill>
                  <a:srgbClr val="00B050"/>
                </a:solidFill>
                <a:latin typeface="Times New Roman"/>
                <a:cs typeface="Times New Roman"/>
              </a:rPr>
              <a:t>*</a:t>
            </a:r>
            <a:r>
              <a:rPr sz="1800" dirty="0">
                <a:solidFill>
                  <a:srgbClr val="00B05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00B050"/>
                </a:solidFill>
                <a:latin typeface="Times New Roman"/>
                <a:cs typeface="Times New Roman"/>
              </a:rPr>
              <a:t>h</a:t>
            </a:r>
            <a:r>
              <a:rPr sz="1800" i="1" baseline="-13888" dirty="0">
                <a:solidFill>
                  <a:srgbClr val="00B050"/>
                </a:solidFill>
                <a:latin typeface="Times New Roman"/>
                <a:cs typeface="Times New Roman"/>
              </a:rPr>
              <a:t>1</a:t>
            </a:r>
            <a:r>
              <a:rPr sz="1800" i="1" spc="450" baseline="-13888" dirty="0">
                <a:solidFill>
                  <a:srgbClr val="00B050"/>
                </a:solidFill>
                <a:latin typeface="Times New Roman"/>
                <a:cs typeface="Times New Roman"/>
              </a:rPr>
              <a:t> </a:t>
            </a:r>
            <a:r>
              <a:rPr sz="1800" spc="-50" dirty="0">
                <a:solidFill>
                  <a:srgbClr val="00B050"/>
                </a:solidFill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1151972" y="5281676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529672" y="5269483"/>
            <a:ext cx="800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990000"/>
                </a:solidFill>
                <a:latin typeface="Times New Roman"/>
                <a:cs typeface="Times New Roman"/>
              </a:rPr>
              <a:t>#</a:t>
            </a:r>
            <a:r>
              <a:rPr sz="1800" i="1" dirty="0">
                <a:solidFill>
                  <a:srgbClr val="990000"/>
                </a:solidFill>
                <a:latin typeface="Times New Roman"/>
                <a:cs typeface="Times New Roman"/>
              </a:rPr>
              <a:t>A</a:t>
            </a:r>
            <a:r>
              <a:rPr sz="1800" baseline="23148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800" dirty="0">
                <a:solidFill>
                  <a:srgbClr val="99000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990000"/>
                </a:solidFill>
                <a:latin typeface="Times New Roman"/>
                <a:cs typeface="Times New Roman"/>
              </a:rPr>
              <a:t>h</a:t>
            </a:r>
            <a:r>
              <a:rPr sz="1800" i="1" baseline="-13888" dirty="0">
                <a:solidFill>
                  <a:srgbClr val="990000"/>
                </a:solidFill>
                <a:latin typeface="Times New Roman"/>
                <a:cs typeface="Times New Roman"/>
              </a:rPr>
              <a:t>2</a:t>
            </a:r>
            <a:r>
              <a:rPr sz="1800" i="1" spc="450" baseline="-1388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800" spc="-50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08" name="object 108"/>
          <p:cNvGrpSpPr/>
          <p:nvPr/>
        </p:nvGrpSpPr>
        <p:grpSpPr>
          <a:xfrm>
            <a:off x="7301876" y="3950766"/>
            <a:ext cx="210820" cy="210820"/>
            <a:chOff x="7301876" y="3950766"/>
            <a:chExt cx="210820" cy="210820"/>
          </a:xfrm>
        </p:grpSpPr>
        <p:sp>
          <p:nvSpPr>
            <p:cNvPr id="109" name="object 109"/>
            <p:cNvSpPr/>
            <p:nvPr/>
          </p:nvSpPr>
          <p:spPr>
            <a:xfrm>
              <a:off x="7318139" y="3967031"/>
              <a:ext cx="180340" cy="180340"/>
            </a:xfrm>
            <a:custGeom>
              <a:avLst/>
              <a:gdLst/>
              <a:ahLst/>
              <a:cxnLst/>
              <a:rect l="l" t="t" r="r" b="b"/>
              <a:pathLst>
                <a:path w="180340" h="180339">
                  <a:moveTo>
                    <a:pt x="0" y="180000"/>
                  </a:moveTo>
                  <a:lnTo>
                    <a:pt x="180000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7316163" y="3965054"/>
              <a:ext cx="180340" cy="180340"/>
            </a:xfrm>
            <a:custGeom>
              <a:avLst/>
              <a:gdLst/>
              <a:ahLst/>
              <a:cxnLst/>
              <a:rect l="l" t="t" r="r" b="b"/>
              <a:pathLst>
                <a:path w="180340" h="180339">
                  <a:moveTo>
                    <a:pt x="180000" y="180000"/>
                  </a:moveTo>
                  <a:lnTo>
                    <a:pt x="0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1" name="object 111"/>
          <p:cNvSpPr txBox="1"/>
          <p:nvPr/>
        </p:nvSpPr>
        <p:spPr>
          <a:xfrm>
            <a:off x="7280750" y="4037076"/>
            <a:ext cx="24955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i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19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730745" y="1512443"/>
            <a:ext cx="7340600" cy="662305"/>
          </a:xfrm>
          <a:prstGeom prst="rect">
            <a:avLst/>
          </a:prstGeom>
        </p:spPr>
        <p:txBody>
          <a:bodyPr vert="horz" wrap="square" lIns="0" tIns="755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595"/>
              </a:spcBef>
            </a:pP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(1)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corolario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2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sigue </a:t>
            </a:r>
            <a:r>
              <a:rPr sz="1800" spc="-25" dirty="0">
                <a:latin typeface="Times New Roman"/>
                <a:cs typeface="Times New Roman"/>
              </a:rPr>
              <a:t>que</a:t>
            </a:r>
            <a:endParaRPr sz="1800">
              <a:latin typeface="Times New Roman"/>
              <a:cs typeface="Times New Roman"/>
            </a:endParaRPr>
          </a:p>
          <a:p>
            <a:pPr marL="495300">
              <a:lnSpc>
                <a:spcPts val="665"/>
              </a:lnSpc>
              <a:spcBef>
                <a:spcPts val="440"/>
              </a:spcBef>
              <a:tabLst>
                <a:tab pos="837565" algn="l"/>
              </a:tabLst>
            </a:pPr>
            <a:r>
              <a:rPr sz="1600" spc="-50" dirty="0">
                <a:latin typeface="Times New Roman"/>
                <a:cs typeface="Times New Roman"/>
              </a:rPr>
              <a:t>–</a:t>
            </a:r>
            <a:r>
              <a:rPr sz="1600" dirty="0">
                <a:latin typeface="Times New Roman"/>
                <a:cs typeface="Times New Roman"/>
              </a:rPr>
              <a:t>	A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h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50" spc="172" baseline="-15151" dirty="0">
                <a:latin typeface="Times New Roman"/>
                <a:cs typeface="Times New Roman"/>
              </a:rPr>
              <a:t>  </a:t>
            </a:r>
            <a:r>
              <a:rPr sz="1600" dirty="0">
                <a:latin typeface="Times New Roman"/>
                <a:cs typeface="Times New Roman"/>
              </a:rPr>
              <a:t>) expande todos los nodos 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50" i="1" spc="172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que </a:t>
            </a:r>
            <a:r>
              <a:rPr sz="1600" spc="155" dirty="0">
                <a:latin typeface="Symbol"/>
                <a:cs typeface="Symbol"/>
              </a:rPr>
              <a:t></a:t>
            </a:r>
            <a:r>
              <a:rPr sz="1600" i="1" spc="155" dirty="0">
                <a:latin typeface="Times New Roman"/>
                <a:cs typeface="Times New Roman"/>
              </a:rPr>
              <a:t>n</a:t>
            </a:r>
            <a:r>
              <a:rPr sz="1650" i="1" spc="232" baseline="-15151" dirty="0">
                <a:latin typeface="Times New Roman"/>
                <a:cs typeface="Times New Roman"/>
              </a:rPr>
              <a:t>j</a:t>
            </a:r>
            <a:r>
              <a:rPr sz="1650" i="1" spc="-30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Symbol"/>
                <a:cs typeface="Symbol"/>
              </a:rPr>
              <a:t></a:t>
            </a:r>
            <a:r>
              <a:rPr sz="1600" i="1" dirty="0">
                <a:latin typeface="Times New Roman"/>
                <a:cs typeface="Times New Roman"/>
              </a:rPr>
              <a:t>camino_a(n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00" dirty="0">
                <a:latin typeface="Times New Roman"/>
                <a:cs typeface="Times New Roman"/>
              </a:rPr>
              <a:t>).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50" spc="375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50" i="1" baseline="-15151" dirty="0">
                <a:latin typeface="Times New Roman"/>
                <a:cs typeface="Times New Roman"/>
              </a:rPr>
              <a:t>j</a:t>
            </a:r>
            <a:r>
              <a:rPr sz="1650" i="1" spc="-37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) </a:t>
            </a:r>
            <a:r>
              <a:rPr sz="1600" dirty="0">
                <a:latin typeface="Symbol"/>
                <a:cs typeface="Symbol"/>
              </a:rPr>
              <a:t>�</a:t>
            </a:r>
            <a:r>
              <a:rPr sz="1600" spc="39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i="1" spc="70" dirty="0">
                <a:latin typeface="Times New Roman"/>
                <a:cs typeface="Times New Roman"/>
              </a:rPr>
              <a:t>  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50" i="1" baseline="-15151" dirty="0">
                <a:latin typeface="Times New Roman"/>
                <a:cs typeface="Times New Roman"/>
              </a:rPr>
              <a:t>m</a:t>
            </a:r>
            <a:r>
              <a:rPr sz="1650" i="1" spc="-52" baseline="-15151" dirty="0">
                <a:latin typeface="Times New Roman"/>
                <a:cs typeface="Times New Roman"/>
              </a:rPr>
              <a:t> </a:t>
            </a:r>
            <a:r>
              <a:rPr sz="1600" spc="-215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  <a:p>
            <a:pPr marL="1290320">
              <a:lnSpc>
                <a:spcPts val="650"/>
              </a:lnSpc>
              <a:tabLst>
                <a:tab pos="6114415" algn="l"/>
                <a:tab pos="6863715" algn="l"/>
              </a:tabLst>
            </a:pPr>
            <a:r>
              <a:rPr sz="1100" spc="-50" dirty="0">
                <a:latin typeface="Times New Roman"/>
                <a:cs typeface="Times New Roman"/>
              </a:rPr>
              <a:t>*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spc="-50" dirty="0">
                <a:latin typeface="Times New Roman"/>
                <a:cs typeface="Times New Roman"/>
              </a:rPr>
              <a:t>*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spc="-50" dirty="0">
                <a:latin typeface="Times New Roman"/>
                <a:cs typeface="Times New Roman"/>
              </a:rPr>
              <a:t>*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940420" y="2298191"/>
            <a:ext cx="60064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449195" algn="l"/>
                <a:tab pos="3383915" algn="l"/>
                <a:tab pos="4571365" algn="l"/>
                <a:tab pos="4836795" algn="l"/>
                <a:tab pos="5142865" algn="l"/>
                <a:tab pos="5892165" algn="l"/>
              </a:tabLst>
            </a:pPr>
            <a:r>
              <a:rPr sz="1100" spc="-50" dirty="0">
                <a:latin typeface="Times New Roman"/>
                <a:cs typeface="Times New Roman"/>
              </a:rPr>
              <a:t>2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i="1" spc="-50" dirty="0">
                <a:latin typeface="Times New Roman"/>
                <a:cs typeface="Times New Roman"/>
              </a:rPr>
              <a:t>i</a:t>
            </a:r>
            <a:r>
              <a:rPr sz="1100" i="1" dirty="0">
                <a:latin typeface="Times New Roman"/>
                <a:cs typeface="Times New Roman"/>
              </a:rPr>
              <a:t>	</a:t>
            </a:r>
            <a:r>
              <a:rPr sz="1100" i="1" spc="-50" dirty="0">
                <a:latin typeface="Times New Roman"/>
                <a:cs typeface="Times New Roman"/>
              </a:rPr>
              <a:t>j</a:t>
            </a:r>
            <a:r>
              <a:rPr sz="1100" i="1" dirty="0">
                <a:latin typeface="Times New Roman"/>
                <a:cs typeface="Times New Roman"/>
              </a:rPr>
              <a:t>	</a:t>
            </a:r>
            <a:r>
              <a:rPr sz="1100" i="1" spc="-50" dirty="0">
                <a:latin typeface="Times New Roman"/>
                <a:cs typeface="Times New Roman"/>
              </a:rPr>
              <a:t>i</a:t>
            </a:r>
            <a:r>
              <a:rPr sz="1100" i="1" dirty="0">
                <a:latin typeface="Times New Roman"/>
                <a:cs typeface="Times New Roman"/>
              </a:rPr>
              <a:t>	</a:t>
            </a:r>
            <a:r>
              <a:rPr sz="1100" spc="-50" dirty="0">
                <a:latin typeface="Times New Roman"/>
                <a:cs typeface="Times New Roman"/>
              </a:rPr>
              <a:t>2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i="1" spc="-50" dirty="0">
                <a:latin typeface="Times New Roman"/>
                <a:cs typeface="Times New Roman"/>
              </a:rPr>
              <a:t>j</a:t>
            </a:r>
            <a:r>
              <a:rPr sz="1100" i="1" dirty="0">
                <a:latin typeface="Times New Roman"/>
                <a:cs typeface="Times New Roman"/>
              </a:rPr>
              <a:t>	</a:t>
            </a:r>
            <a:r>
              <a:rPr sz="1100" i="1" spc="-50" dirty="0">
                <a:latin typeface="Times New Roman"/>
                <a:cs typeface="Times New Roman"/>
              </a:rPr>
              <a:t>m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87945" y="2198115"/>
            <a:ext cx="68834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380365" algn="l"/>
                <a:tab pos="6776720" algn="l"/>
              </a:tabLst>
            </a:pPr>
            <a:r>
              <a:rPr sz="1600" spc="-50" dirty="0">
                <a:latin typeface="Times New Roman"/>
                <a:cs typeface="Times New Roman"/>
              </a:rPr>
              <a:t>–</a:t>
            </a:r>
            <a:r>
              <a:rPr sz="1600" dirty="0">
                <a:latin typeface="Times New Roman"/>
                <a:cs typeface="Times New Roman"/>
              </a:rPr>
              <a:t>	A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h</a:t>
            </a:r>
            <a:r>
              <a:rPr sz="1600" i="1" spc="130" dirty="0">
                <a:latin typeface="Times New Roman"/>
                <a:cs typeface="Times New Roman"/>
              </a:rPr>
              <a:t> 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50" spc="-37" baseline="252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) expande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todos los nodos 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00" i="1" spc="29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que </a:t>
            </a:r>
            <a:r>
              <a:rPr sz="1600" spc="235" dirty="0">
                <a:latin typeface="Symbol"/>
                <a:cs typeface="Symbol"/>
              </a:rPr>
              <a:t></a:t>
            </a:r>
            <a:r>
              <a:rPr sz="1600" i="1" spc="235" dirty="0">
                <a:latin typeface="Times New Roman"/>
                <a:cs typeface="Times New Roman"/>
              </a:rPr>
              <a:t>n</a:t>
            </a:r>
            <a:r>
              <a:rPr sz="1600" i="1" spc="1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Symbol"/>
                <a:cs typeface="Symbol"/>
              </a:rPr>
              <a:t></a:t>
            </a:r>
            <a:r>
              <a:rPr sz="1600" i="1" dirty="0">
                <a:latin typeface="Times New Roman"/>
                <a:cs typeface="Times New Roman"/>
              </a:rPr>
              <a:t>camino_a(n</a:t>
            </a:r>
            <a:r>
              <a:rPr sz="1600" i="1" spc="-10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).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i="1" spc="140" dirty="0">
                <a:latin typeface="Times New Roman"/>
                <a:cs typeface="Times New Roman"/>
              </a:rPr>
              <a:t> 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00" i="1" spc="1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) </a:t>
            </a:r>
            <a:r>
              <a:rPr sz="1600" dirty="0">
                <a:latin typeface="Symbol"/>
                <a:cs typeface="Symbol"/>
              </a:rPr>
              <a:t>�</a:t>
            </a:r>
            <a:r>
              <a:rPr sz="1600" spc="39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50" spc="-37" baseline="25252" dirty="0">
                <a:latin typeface="Times New Roman"/>
                <a:cs typeface="Times New Roman"/>
              </a:rPr>
              <a:t>*</a:t>
            </a:r>
            <a:r>
              <a:rPr sz="1600" spc="-25" dirty="0">
                <a:latin typeface="Times New Roman"/>
                <a:cs typeface="Times New Roman"/>
              </a:rPr>
              <a:t>(</a:t>
            </a:r>
            <a:r>
              <a:rPr sz="1600" i="1" spc="-25" dirty="0">
                <a:latin typeface="Times New Roman"/>
                <a:cs typeface="Times New Roman"/>
              </a:rPr>
              <a:t>n</a:t>
            </a:r>
            <a:r>
              <a:rPr sz="1600" i="1" dirty="0">
                <a:latin typeface="Times New Roman"/>
                <a:cs typeface="Times New Roman"/>
              </a:rPr>
              <a:t>	</a:t>
            </a:r>
            <a:r>
              <a:rPr sz="1600" spc="-5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2540" algn="ctr">
              <a:lnSpc>
                <a:spcPct val="100000"/>
              </a:lnSpc>
              <a:spcBef>
                <a:spcPts val="290"/>
              </a:spcBef>
            </a:pPr>
            <a:r>
              <a:rPr dirty="0"/>
              <a:t>Teorema</a:t>
            </a:r>
            <a:r>
              <a:rPr spc="-30" dirty="0"/>
              <a:t> </a:t>
            </a:r>
            <a:r>
              <a:rPr dirty="0"/>
              <a:t>Calidad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las</a:t>
            </a:r>
            <a:r>
              <a:rPr spc="-15" dirty="0"/>
              <a:t> </a:t>
            </a:r>
            <a:r>
              <a:rPr dirty="0"/>
              <a:t>Funciones</a:t>
            </a:r>
            <a:r>
              <a:rPr spc="-15" dirty="0"/>
              <a:t> </a:t>
            </a:r>
            <a:r>
              <a:rPr spc="-10" dirty="0"/>
              <a:t>Heurísticas</a:t>
            </a:r>
          </a:p>
          <a:p>
            <a:pPr marL="2540" algn="ctr">
              <a:lnSpc>
                <a:spcPct val="100000"/>
              </a:lnSpc>
              <a:spcBef>
                <a:spcPts val="130"/>
              </a:spcBef>
            </a:pPr>
            <a:r>
              <a:rPr sz="1600" dirty="0"/>
              <a:t>Visualización</a:t>
            </a:r>
            <a:r>
              <a:rPr sz="1600" spc="-5" dirty="0"/>
              <a:t> </a:t>
            </a:r>
            <a:r>
              <a:rPr sz="1600" dirty="0"/>
              <a:t>de</a:t>
            </a:r>
            <a:r>
              <a:rPr sz="1600" spc="-5" dirty="0"/>
              <a:t> </a:t>
            </a:r>
            <a:r>
              <a:rPr sz="1600" dirty="0"/>
              <a:t>la</a:t>
            </a:r>
            <a:r>
              <a:rPr sz="1600" spc="-5" dirty="0"/>
              <a:t> </a:t>
            </a:r>
            <a:r>
              <a:rPr sz="1600" spc="-10" dirty="0"/>
              <a:t>demostración</a:t>
            </a:r>
            <a:endParaRPr sz="1600"/>
          </a:p>
        </p:txBody>
      </p:sp>
      <p:sp>
        <p:nvSpPr>
          <p:cNvPr id="11" name="object 11"/>
          <p:cNvSpPr/>
          <p:nvPr/>
        </p:nvSpPr>
        <p:spPr>
          <a:xfrm>
            <a:off x="3036222" y="1206177"/>
            <a:ext cx="379730" cy="282575"/>
          </a:xfrm>
          <a:custGeom>
            <a:avLst/>
            <a:gdLst/>
            <a:ahLst/>
            <a:cxnLst/>
            <a:rect l="l" t="t" r="r" b="b"/>
            <a:pathLst>
              <a:path w="379729" h="282575">
                <a:moveTo>
                  <a:pt x="289208" y="0"/>
                </a:moveTo>
                <a:lnTo>
                  <a:pt x="285189" y="11460"/>
                </a:lnTo>
                <a:lnTo>
                  <a:pt x="301532" y="18552"/>
                </a:lnTo>
                <a:lnTo>
                  <a:pt x="315587" y="28370"/>
                </a:lnTo>
                <a:lnTo>
                  <a:pt x="344125" y="73880"/>
                </a:lnTo>
                <a:lnTo>
                  <a:pt x="352460" y="115662"/>
                </a:lnTo>
                <a:lnTo>
                  <a:pt x="353501" y="139749"/>
                </a:lnTo>
                <a:lnTo>
                  <a:pt x="352455" y="164650"/>
                </a:lnTo>
                <a:lnTo>
                  <a:pt x="344083" y="207587"/>
                </a:lnTo>
                <a:lnTo>
                  <a:pt x="315606" y="253826"/>
                </a:lnTo>
                <a:lnTo>
                  <a:pt x="285636" y="270868"/>
                </a:lnTo>
                <a:lnTo>
                  <a:pt x="289208" y="282327"/>
                </a:lnTo>
                <a:lnTo>
                  <a:pt x="327717" y="264263"/>
                </a:lnTo>
                <a:lnTo>
                  <a:pt x="356031" y="232990"/>
                </a:lnTo>
                <a:lnTo>
                  <a:pt x="373444" y="191114"/>
                </a:lnTo>
                <a:lnTo>
                  <a:pt x="379248" y="141237"/>
                </a:lnTo>
                <a:lnTo>
                  <a:pt x="377793" y="115355"/>
                </a:lnTo>
                <a:lnTo>
                  <a:pt x="366147" y="69479"/>
                </a:lnTo>
                <a:lnTo>
                  <a:pt x="343051" y="32133"/>
                </a:lnTo>
                <a:lnTo>
                  <a:pt x="309676" y="7390"/>
                </a:lnTo>
                <a:lnTo>
                  <a:pt x="289208" y="0"/>
                </a:lnTo>
                <a:close/>
              </a:path>
              <a:path w="379729" h="282575">
                <a:moveTo>
                  <a:pt x="90040" y="0"/>
                </a:moveTo>
                <a:lnTo>
                  <a:pt x="51624" y="18101"/>
                </a:lnTo>
                <a:lnTo>
                  <a:pt x="23290" y="49485"/>
                </a:lnTo>
                <a:lnTo>
                  <a:pt x="5822" y="91436"/>
                </a:lnTo>
                <a:lnTo>
                  <a:pt x="0" y="141237"/>
                </a:lnTo>
                <a:lnTo>
                  <a:pt x="1450" y="167176"/>
                </a:lnTo>
                <a:lnTo>
                  <a:pt x="13059" y="213052"/>
                </a:lnTo>
                <a:lnTo>
                  <a:pt x="36099" y="250277"/>
                </a:lnTo>
                <a:lnTo>
                  <a:pt x="69511" y="274946"/>
                </a:lnTo>
                <a:lnTo>
                  <a:pt x="90040" y="282327"/>
                </a:lnTo>
                <a:lnTo>
                  <a:pt x="93612" y="270868"/>
                </a:lnTo>
                <a:lnTo>
                  <a:pt x="77525" y="263742"/>
                </a:lnTo>
                <a:lnTo>
                  <a:pt x="63642" y="253826"/>
                </a:lnTo>
                <a:lnTo>
                  <a:pt x="35165" y="207587"/>
                </a:lnTo>
                <a:lnTo>
                  <a:pt x="26793" y="164650"/>
                </a:lnTo>
                <a:lnTo>
                  <a:pt x="25746" y="139749"/>
                </a:lnTo>
                <a:lnTo>
                  <a:pt x="26793" y="115662"/>
                </a:lnTo>
                <a:lnTo>
                  <a:pt x="35165" y="73880"/>
                </a:lnTo>
                <a:lnTo>
                  <a:pt x="63753" y="28370"/>
                </a:lnTo>
                <a:lnTo>
                  <a:pt x="94058" y="11460"/>
                </a:lnTo>
                <a:lnTo>
                  <a:pt x="900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99232" y="1151635"/>
            <a:ext cx="27501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621155" algn="l"/>
                <a:tab pos="2536190" algn="l"/>
              </a:tabLst>
            </a:pPr>
            <a:r>
              <a:rPr sz="2400" b="1" spc="-25" dirty="0">
                <a:latin typeface="Times New Roman"/>
                <a:cs typeface="Times New Roman"/>
              </a:rPr>
              <a:t>Teorema</a:t>
            </a:r>
            <a:r>
              <a:rPr sz="2400" b="1" spc="-110" dirty="0">
                <a:latin typeface="Times New Roman"/>
                <a:cs typeface="Times New Roman"/>
              </a:rPr>
              <a:t> </a:t>
            </a:r>
            <a:r>
              <a:rPr sz="2400" b="1" spc="-25" dirty="0">
                <a:latin typeface="Times New Roman"/>
                <a:cs typeface="Times New Roman"/>
              </a:rPr>
              <a:t>3</a:t>
            </a:r>
            <a:r>
              <a:rPr sz="2400" spc="-25" dirty="0">
                <a:latin typeface="Times New Roman"/>
                <a:cs typeface="Times New Roman"/>
              </a:rPr>
              <a:t>:</a:t>
            </a:r>
            <a:r>
              <a:rPr sz="2400" dirty="0">
                <a:latin typeface="Times New Roman"/>
                <a:cs typeface="Times New Roman"/>
              </a:rPr>
              <a:t>	</a:t>
            </a:r>
            <a:r>
              <a:rPr sz="3600" spc="225" baseline="5787" dirty="0">
                <a:latin typeface="Cambria Math"/>
                <a:cs typeface="Cambria Math"/>
              </a:rPr>
              <a:t>∀".</a:t>
            </a:r>
            <a:r>
              <a:rPr sz="3600" spc="-195" baseline="5787" dirty="0">
                <a:latin typeface="Cambria Math"/>
                <a:cs typeface="Cambria Math"/>
              </a:rPr>
              <a:t> </a:t>
            </a:r>
            <a:r>
              <a:rPr sz="3600" spc="-37" baseline="5787" dirty="0">
                <a:latin typeface="Cambria Math"/>
                <a:cs typeface="Cambria Math"/>
              </a:rPr>
              <a:t>ℎ</a:t>
            </a:r>
            <a:r>
              <a:rPr sz="2700" spc="-37" baseline="37037" dirty="0">
                <a:latin typeface="Cambria Math"/>
                <a:cs typeface="Cambria Math"/>
              </a:rPr>
              <a:t>∗</a:t>
            </a:r>
            <a:r>
              <a:rPr sz="2700" baseline="37037" dirty="0">
                <a:latin typeface="Cambria Math"/>
                <a:cs typeface="Cambria Math"/>
              </a:rPr>
              <a:t>	</a:t>
            </a:r>
            <a:r>
              <a:rPr sz="3600" spc="555" baseline="5787" dirty="0">
                <a:latin typeface="Cambria Math"/>
                <a:cs typeface="Cambria Math"/>
              </a:rPr>
              <a:t>"</a:t>
            </a:r>
            <a:endParaRPr sz="3600" baseline="5787">
              <a:latin typeface="Cambria Math"/>
              <a:cs typeface="Cambria Math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169569" y="1206177"/>
            <a:ext cx="379730" cy="282575"/>
          </a:xfrm>
          <a:custGeom>
            <a:avLst/>
            <a:gdLst/>
            <a:ahLst/>
            <a:cxnLst/>
            <a:rect l="l" t="t" r="r" b="b"/>
            <a:pathLst>
              <a:path w="379729" h="282575">
                <a:moveTo>
                  <a:pt x="289208" y="0"/>
                </a:moveTo>
                <a:lnTo>
                  <a:pt x="285189" y="11460"/>
                </a:lnTo>
                <a:lnTo>
                  <a:pt x="301532" y="18552"/>
                </a:lnTo>
                <a:lnTo>
                  <a:pt x="315587" y="28370"/>
                </a:lnTo>
                <a:lnTo>
                  <a:pt x="344125" y="73880"/>
                </a:lnTo>
                <a:lnTo>
                  <a:pt x="352460" y="115662"/>
                </a:lnTo>
                <a:lnTo>
                  <a:pt x="353501" y="139749"/>
                </a:lnTo>
                <a:lnTo>
                  <a:pt x="352455" y="164650"/>
                </a:lnTo>
                <a:lnTo>
                  <a:pt x="344083" y="207587"/>
                </a:lnTo>
                <a:lnTo>
                  <a:pt x="315606" y="253826"/>
                </a:lnTo>
                <a:lnTo>
                  <a:pt x="285635" y="270868"/>
                </a:lnTo>
                <a:lnTo>
                  <a:pt x="289208" y="282327"/>
                </a:lnTo>
                <a:lnTo>
                  <a:pt x="327717" y="264263"/>
                </a:lnTo>
                <a:lnTo>
                  <a:pt x="356031" y="232990"/>
                </a:lnTo>
                <a:lnTo>
                  <a:pt x="373444" y="191114"/>
                </a:lnTo>
                <a:lnTo>
                  <a:pt x="379248" y="141237"/>
                </a:lnTo>
                <a:lnTo>
                  <a:pt x="377793" y="115355"/>
                </a:lnTo>
                <a:lnTo>
                  <a:pt x="366147" y="69479"/>
                </a:lnTo>
                <a:lnTo>
                  <a:pt x="343051" y="32133"/>
                </a:lnTo>
                <a:lnTo>
                  <a:pt x="309676" y="7390"/>
                </a:lnTo>
                <a:lnTo>
                  <a:pt x="289208" y="0"/>
                </a:lnTo>
                <a:close/>
              </a:path>
              <a:path w="379729" h="282575">
                <a:moveTo>
                  <a:pt x="90040" y="0"/>
                </a:moveTo>
                <a:lnTo>
                  <a:pt x="51624" y="18101"/>
                </a:lnTo>
                <a:lnTo>
                  <a:pt x="23290" y="49485"/>
                </a:lnTo>
                <a:lnTo>
                  <a:pt x="5822" y="91436"/>
                </a:lnTo>
                <a:lnTo>
                  <a:pt x="0" y="141237"/>
                </a:lnTo>
                <a:lnTo>
                  <a:pt x="1450" y="167176"/>
                </a:lnTo>
                <a:lnTo>
                  <a:pt x="13059" y="213052"/>
                </a:lnTo>
                <a:lnTo>
                  <a:pt x="36099" y="250277"/>
                </a:lnTo>
                <a:lnTo>
                  <a:pt x="69511" y="274946"/>
                </a:lnTo>
                <a:lnTo>
                  <a:pt x="90040" y="282327"/>
                </a:lnTo>
                <a:lnTo>
                  <a:pt x="93612" y="270868"/>
                </a:lnTo>
                <a:lnTo>
                  <a:pt x="77525" y="263742"/>
                </a:lnTo>
                <a:lnTo>
                  <a:pt x="63642" y="253826"/>
                </a:lnTo>
                <a:lnTo>
                  <a:pt x="35165" y="207587"/>
                </a:lnTo>
                <a:lnTo>
                  <a:pt x="26793" y="164650"/>
                </a:lnTo>
                <a:lnTo>
                  <a:pt x="25746" y="139749"/>
                </a:lnTo>
                <a:lnTo>
                  <a:pt x="26793" y="115662"/>
                </a:lnTo>
                <a:lnTo>
                  <a:pt x="35165" y="73880"/>
                </a:lnTo>
                <a:lnTo>
                  <a:pt x="63754" y="28370"/>
                </a:lnTo>
                <a:lnTo>
                  <a:pt x="94058" y="11460"/>
                </a:lnTo>
                <a:lnTo>
                  <a:pt x="900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835999" y="1206177"/>
            <a:ext cx="503555" cy="282575"/>
          </a:xfrm>
          <a:custGeom>
            <a:avLst/>
            <a:gdLst/>
            <a:ahLst/>
            <a:cxnLst/>
            <a:rect l="l" t="t" r="r" b="b"/>
            <a:pathLst>
              <a:path w="503554" h="282575">
                <a:moveTo>
                  <a:pt x="413415" y="0"/>
                </a:moveTo>
                <a:lnTo>
                  <a:pt x="409397" y="11460"/>
                </a:lnTo>
                <a:lnTo>
                  <a:pt x="425740" y="18552"/>
                </a:lnTo>
                <a:lnTo>
                  <a:pt x="439795" y="28370"/>
                </a:lnTo>
                <a:lnTo>
                  <a:pt x="468333" y="73880"/>
                </a:lnTo>
                <a:lnTo>
                  <a:pt x="476667" y="115662"/>
                </a:lnTo>
                <a:lnTo>
                  <a:pt x="477709" y="139749"/>
                </a:lnTo>
                <a:lnTo>
                  <a:pt x="476662" y="164650"/>
                </a:lnTo>
                <a:lnTo>
                  <a:pt x="468290" y="207587"/>
                </a:lnTo>
                <a:lnTo>
                  <a:pt x="439813" y="253826"/>
                </a:lnTo>
                <a:lnTo>
                  <a:pt x="409842" y="270868"/>
                </a:lnTo>
                <a:lnTo>
                  <a:pt x="413415" y="282327"/>
                </a:lnTo>
                <a:lnTo>
                  <a:pt x="451924" y="264263"/>
                </a:lnTo>
                <a:lnTo>
                  <a:pt x="480239" y="232990"/>
                </a:lnTo>
                <a:lnTo>
                  <a:pt x="497652" y="191114"/>
                </a:lnTo>
                <a:lnTo>
                  <a:pt x="503455" y="141237"/>
                </a:lnTo>
                <a:lnTo>
                  <a:pt x="502000" y="115355"/>
                </a:lnTo>
                <a:lnTo>
                  <a:pt x="490354" y="69479"/>
                </a:lnTo>
                <a:lnTo>
                  <a:pt x="467258" y="32133"/>
                </a:lnTo>
                <a:lnTo>
                  <a:pt x="433883" y="7390"/>
                </a:lnTo>
                <a:lnTo>
                  <a:pt x="413415" y="0"/>
                </a:lnTo>
                <a:close/>
              </a:path>
              <a:path w="503554" h="282575">
                <a:moveTo>
                  <a:pt x="90041" y="0"/>
                </a:moveTo>
                <a:lnTo>
                  <a:pt x="51625" y="18101"/>
                </a:lnTo>
                <a:lnTo>
                  <a:pt x="23291" y="49485"/>
                </a:lnTo>
                <a:lnTo>
                  <a:pt x="5823" y="91436"/>
                </a:lnTo>
                <a:lnTo>
                  <a:pt x="0" y="141237"/>
                </a:lnTo>
                <a:lnTo>
                  <a:pt x="1451" y="167176"/>
                </a:lnTo>
                <a:lnTo>
                  <a:pt x="13060" y="213052"/>
                </a:lnTo>
                <a:lnTo>
                  <a:pt x="36100" y="250277"/>
                </a:lnTo>
                <a:lnTo>
                  <a:pt x="69512" y="274946"/>
                </a:lnTo>
                <a:lnTo>
                  <a:pt x="90041" y="282327"/>
                </a:lnTo>
                <a:lnTo>
                  <a:pt x="93612" y="270868"/>
                </a:lnTo>
                <a:lnTo>
                  <a:pt x="77526" y="263742"/>
                </a:lnTo>
                <a:lnTo>
                  <a:pt x="63643" y="253826"/>
                </a:lnTo>
                <a:lnTo>
                  <a:pt x="35165" y="207587"/>
                </a:lnTo>
                <a:lnTo>
                  <a:pt x="26794" y="164650"/>
                </a:lnTo>
                <a:lnTo>
                  <a:pt x="25747" y="139749"/>
                </a:lnTo>
                <a:lnTo>
                  <a:pt x="26794" y="115662"/>
                </a:lnTo>
                <a:lnTo>
                  <a:pt x="35165" y="73880"/>
                </a:lnTo>
                <a:lnTo>
                  <a:pt x="63755" y="28370"/>
                </a:lnTo>
                <a:lnTo>
                  <a:pt x="94060" y="11460"/>
                </a:lnTo>
                <a:lnTo>
                  <a:pt x="900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330788" y="1206177"/>
            <a:ext cx="510540" cy="282575"/>
          </a:xfrm>
          <a:custGeom>
            <a:avLst/>
            <a:gdLst/>
            <a:ahLst/>
            <a:cxnLst/>
            <a:rect l="l" t="t" r="r" b="b"/>
            <a:pathLst>
              <a:path w="510540" h="282575">
                <a:moveTo>
                  <a:pt x="420463" y="0"/>
                </a:moveTo>
                <a:lnTo>
                  <a:pt x="416445" y="11460"/>
                </a:lnTo>
                <a:lnTo>
                  <a:pt x="432788" y="18552"/>
                </a:lnTo>
                <a:lnTo>
                  <a:pt x="446843" y="28370"/>
                </a:lnTo>
                <a:lnTo>
                  <a:pt x="475381" y="73880"/>
                </a:lnTo>
                <a:lnTo>
                  <a:pt x="483715" y="115662"/>
                </a:lnTo>
                <a:lnTo>
                  <a:pt x="484757" y="139749"/>
                </a:lnTo>
                <a:lnTo>
                  <a:pt x="483711" y="164650"/>
                </a:lnTo>
                <a:lnTo>
                  <a:pt x="475339" y="207587"/>
                </a:lnTo>
                <a:lnTo>
                  <a:pt x="446861" y="253826"/>
                </a:lnTo>
                <a:lnTo>
                  <a:pt x="416891" y="270868"/>
                </a:lnTo>
                <a:lnTo>
                  <a:pt x="420463" y="282327"/>
                </a:lnTo>
                <a:lnTo>
                  <a:pt x="458972" y="264263"/>
                </a:lnTo>
                <a:lnTo>
                  <a:pt x="487287" y="232990"/>
                </a:lnTo>
                <a:lnTo>
                  <a:pt x="504700" y="191114"/>
                </a:lnTo>
                <a:lnTo>
                  <a:pt x="510504" y="141237"/>
                </a:lnTo>
                <a:lnTo>
                  <a:pt x="509048" y="115355"/>
                </a:lnTo>
                <a:lnTo>
                  <a:pt x="497402" y="69479"/>
                </a:lnTo>
                <a:lnTo>
                  <a:pt x="474306" y="32133"/>
                </a:lnTo>
                <a:lnTo>
                  <a:pt x="440932" y="7390"/>
                </a:lnTo>
                <a:lnTo>
                  <a:pt x="420463" y="0"/>
                </a:lnTo>
                <a:close/>
              </a:path>
              <a:path w="510540" h="282575">
                <a:moveTo>
                  <a:pt x="90041" y="0"/>
                </a:moveTo>
                <a:lnTo>
                  <a:pt x="51625" y="18101"/>
                </a:lnTo>
                <a:lnTo>
                  <a:pt x="23291" y="49485"/>
                </a:lnTo>
                <a:lnTo>
                  <a:pt x="5822" y="91436"/>
                </a:lnTo>
                <a:lnTo>
                  <a:pt x="0" y="141237"/>
                </a:lnTo>
                <a:lnTo>
                  <a:pt x="1451" y="167176"/>
                </a:lnTo>
                <a:lnTo>
                  <a:pt x="13059" y="213052"/>
                </a:lnTo>
                <a:lnTo>
                  <a:pt x="36100" y="250277"/>
                </a:lnTo>
                <a:lnTo>
                  <a:pt x="69512" y="274946"/>
                </a:lnTo>
                <a:lnTo>
                  <a:pt x="90041" y="282327"/>
                </a:lnTo>
                <a:lnTo>
                  <a:pt x="93612" y="270868"/>
                </a:lnTo>
                <a:lnTo>
                  <a:pt x="77525" y="263742"/>
                </a:lnTo>
                <a:lnTo>
                  <a:pt x="63642" y="253826"/>
                </a:lnTo>
                <a:lnTo>
                  <a:pt x="35165" y="207587"/>
                </a:lnTo>
                <a:lnTo>
                  <a:pt x="26794" y="164650"/>
                </a:lnTo>
                <a:lnTo>
                  <a:pt x="25747" y="139749"/>
                </a:lnTo>
                <a:lnTo>
                  <a:pt x="26794" y="115662"/>
                </a:lnTo>
                <a:lnTo>
                  <a:pt x="35165" y="73880"/>
                </a:lnTo>
                <a:lnTo>
                  <a:pt x="63754" y="28370"/>
                </a:lnTo>
                <a:lnTo>
                  <a:pt x="94060" y="11460"/>
                </a:lnTo>
                <a:lnTo>
                  <a:pt x="900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2855508" y="1261364"/>
            <a:ext cx="48901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145540" algn="l"/>
                <a:tab pos="3242945" algn="l"/>
                <a:tab pos="4744720" algn="l"/>
              </a:tabLst>
            </a:pPr>
            <a:r>
              <a:rPr sz="1800" spc="-50" dirty="0">
                <a:latin typeface="Cambria Math"/>
                <a:cs typeface="Cambria Math"/>
              </a:rPr>
              <a:t>#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615" dirty="0">
                <a:latin typeface="Cambria Math"/>
                <a:cs typeface="Cambria Math"/>
              </a:rPr>
              <a:t>%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50" dirty="0">
                <a:latin typeface="Cambria Math"/>
                <a:cs typeface="Cambria Math"/>
              </a:rPr>
              <a:t>#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615" dirty="0">
                <a:latin typeface="Cambria Math"/>
                <a:cs typeface="Cambria Math"/>
              </a:rPr>
              <a:t>%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63394" y="1118108"/>
            <a:ext cx="430339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100"/>
              </a:spcBef>
              <a:tabLst>
                <a:tab pos="805815" algn="l"/>
                <a:tab pos="1321435" algn="l"/>
                <a:tab pos="1805305" algn="l"/>
                <a:tab pos="2472055" algn="l"/>
                <a:tab pos="2987040" algn="l"/>
                <a:tab pos="3966845" algn="l"/>
              </a:tabLst>
            </a:pPr>
            <a:r>
              <a:rPr sz="2400" dirty="0">
                <a:latin typeface="Cambria Math"/>
                <a:cs typeface="Cambria Math"/>
              </a:rPr>
              <a:t>≥</a:t>
            </a:r>
            <a:r>
              <a:rPr sz="2400" spc="70" dirty="0">
                <a:latin typeface="Cambria Math"/>
                <a:cs typeface="Cambria Math"/>
              </a:rPr>
              <a:t> </a:t>
            </a:r>
            <a:r>
              <a:rPr sz="2400" spc="-25" dirty="0">
                <a:latin typeface="Cambria Math"/>
                <a:cs typeface="Cambria Math"/>
              </a:rPr>
              <a:t>ℎ</a:t>
            </a:r>
            <a:r>
              <a:rPr sz="2700" spc="-37" baseline="29320" dirty="0">
                <a:latin typeface="Cambria Math"/>
                <a:cs typeface="Cambria Math"/>
              </a:rPr>
              <a:t>∗</a:t>
            </a:r>
            <a:r>
              <a:rPr sz="2700" baseline="29320" dirty="0">
                <a:latin typeface="Cambria Math"/>
                <a:cs typeface="Cambria Math"/>
              </a:rPr>
              <a:t>	</a:t>
            </a:r>
            <a:r>
              <a:rPr sz="2400" spc="370" dirty="0">
                <a:latin typeface="Cambria Math"/>
                <a:cs typeface="Cambria Math"/>
              </a:rPr>
              <a:t>"</a:t>
            </a:r>
            <a:r>
              <a:rPr sz="2400" dirty="0">
                <a:latin typeface="Cambria Math"/>
                <a:cs typeface="Cambria Math"/>
              </a:rPr>
              <a:t>	</a:t>
            </a:r>
            <a:r>
              <a:rPr sz="2400" spc="-50" dirty="0">
                <a:latin typeface="Cambria Math"/>
                <a:cs typeface="Cambria Math"/>
              </a:rPr>
              <a:t>→</a:t>
            </a:r>
            <a:r>
              <a:rPr sz="2400" dirty="0">
                <a:latin typeface="Cambria Math"/>
                <a:cs typeface="Cambria Math"/>
              </a:rPr>
              <a:t>	</a:t>
            </a:r>
            <a:r>
              <a:rPr sz="2400" dirty="0">
                <a:latin typeface="Times New Roman"/>
                <a:cs typeface="Times New Roman"/>
              </a:rPr>
              <a:t>#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spc="434" dirty="0">
                <a:latin typeface="Cambria Math"/>
                <a:cs typeface="Cambria Math"/>
              </a:rPr>
              <a:t>'</a:t>
            </a:r>
            <a:r>
              <a:rPr sz="2700" spc="652" baseline="27777" dirty="0">
                <a:latin typeface="Cambria Math"/>
                <a:cs typeface="Cambria Math"/>
              </a:rPr>
              <a:t>∗</a:t>
            </a:r>
            <a:r>
              <a:rPr sz="2700" baseline="27777" dirty="0">
                <a:latin typeface="Cambria Math"/>
                <a:cs typeface="Cambria Math"/>
              </a:rPr>
              <a:t>	</a:t>
            </a:r>
            <a:r>
              <a:rPr sz="2400" spc="-25" dirty="0">
                <a:latin typeface="Cambria Math"/>
                <a:cs typeface="Cambria Math"/>
              </a:rPr>
              <a:t>ℎ</a:t>
            </a:r>
            <a:r>
              <a:rPr sz="2700" spc="-37" baseline="29320" dirty="0">
                <a:latin typeface="Cambria Math"/>
                <a:cs typeface="Cambria Math"/>
              </a:rPr>
              <a:t>∗</a:t>
            </a:r>
            <a:r>
              <a:rPr sz="2700" baseline="29320" dirty="0">
                <a:latin typeface="Cambria Math"/>
                <a:cs typeface="Cambria Math"/>
              </a:rPr>
              <a:t>	</a:t>
            </a:r>
            <a:r>
              <a:rPr sz="2400" dirty="0">
                <a:latin typeface="Cambria Math"/>
                <a:cs typeface="Cambria Math"/>
              </a:rPr>
              <a:t>≤</a:t>
            </a:r>
            <a:r>
              <a:rPr sz="2400" spc="140" dirty="0">
                <a:latin typeface="Cambria Math"/>
                <a:cs typeface="Cambria Math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# </a:t>
            </a:r>
            <a:r>
              <a:rPr sz="2400" spc="434" dirty="0">
                <a:latin typeface="Cambria Math"/>
                <a:cs typeface="Cambria Math"/>
              </a:rPr>
              <a:t>'</a:t>
            </a:r>
            <a:r>
              <a:rPr sz="2700" spc="652" baseline="27777" dirty="0">
                <a:latin typeface="Cambria Math"/>
                <a:cs typeface="Cambria Math"/>
              </a:rPr>
              <a:t>∗</a:t>
            </a:r>
            <a:r>
              <a:rPr sz="2700" baseline="27777" dirty="0">
                <a:latin typeface="Cambria Math"/>
                <a:cs typeface="Cambria Math"/>
              </a:rPr>
              <a:t>	</a:t>
            </a:r>
            <a:r>
              <a:rPr sz="2400" spc="-25" dirty="0">
                <a:latin typeface="Cambria Math"/>
                <a:cs typeface="Cambria Math"/>
              </a:rPr>
              <a:t>ℎ</a:t>
            </a:r>
            <a:r>
              <a:rPr sz="2700" spc="-37" baseline="29320" dirty="0">
                <a:latin typeface="Cambria Math"/>
                <a:cs typeface="Cambria Math"/>
              </a:rPr>
              <a:t>∗</a:t>
            </a:r>
            <a:endParaRPr sz="2700" baseline="29320">
              <a:latin typeface="Cambria Math"/>
              <a:cs typeface="Cambria Math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6345369" y="3372588"/>
            <a:ext cx="2021839" cy="1438910"/>
            <a:chOff x="6345369" y="3372588"/>
            <a:chExt cx="2021839" cy="1438910"/>
          </a:xfrm>
        </p:grpSpPr>
        <p:sp>
          <p:nvSpPr>
            <p:cNvPr id="19" name="object 19"/>
            <p:cNvSpPr/>
            <p:nvPr/>
          </p:nvSpPr>
          <p:spPr>
            <a:xfrm>
              <a:off x="6345369" y="3375804"/>
              <a:ext cx="1819275" cy="1435100"/>
            </a:xfrm>
            <a:custGeom>
              <a:avLst/>
              <a:gdLst/>
              <a:ahLst/>
              <a:cxnLst/>
              <a:rect l="l" t="t" r="r" b="b"/>
              <a:pathLst>
                <a:path w="1819275" h="1435100">
                  <a:moveTo>
                    <a:pt x="1092653" y="1422400"/>
                  </a:moveTo>
                  <a:lnTo>
                    <a:pt x="726836" y="1422400"/>
                  </a:lnTo>
                  <a:lnTo>
                    <a:pt x="771537" y="1435100"/>
                  </a:lnTo>
                  <a:lnTo>
                    <a:pt x="1047953" y="1435100"/>
                  </a:lnTo>
                  <a:lnTo>
                    <a:pt x="1092653" y="1422400"/>
                  </a:lnTo>
                  <a:close/>
                </a:path>
                <a:path w="1819275" h="1435100">
                  <a:moveTo>
                    <a:pt x="686708" y="38100"/>
                  </a:moveTo>
                  <a:lnTo>
                    <a:pt x="597259" y="38100"/>
                  </a:lnTo>
                  <a:lnTo>
                    <a:pt x="556017" y="50800"/>
                  </a:lnTo>
                  <a:lnTo>
                    <a:pt x="515780" y="76200"/>
                  </a:lnTo>
                  <a:lnTo>
                    <a:pt x="438550" y="101600"/>
                  </a:lnTo>
                  <a:lnTo>
                    <a:pt x="401671" y="127000"/>
                  </a:lnTo>
                  <a:lnTo>
                    <a:pt x="366025" y="139700"/>
                  </a:lnTo>
                  <a:lnTo>
                    <a:pt x="331669" y="165100"/>
                  </a:lnTo>
                  <a:lnTo>
                    <a:pt x="298660" y="190500"/>
                  </a:lnTo>
                  <a:lnTo>
                    <a:pt x="267056" y="215900"/>
                  </a:lnTo>
                  <a:lnTo>
                    <a:pt x="236913" y="241300"/>
                  </a:lnTo>
                  <a:lnTo>
                    <a:pt x="208291" y="266700"/>
                  </a:lnTo>
                  <a:lnTo>
                    <a:pt x="155835" y="317500"/>
                  </a:lnTo>
                  <a:lnTo>
                    <a:pt x="110157" y="381000"/>
                  </a:lnTo>
                  <a:lnTo>
                    <a:pt x="90006" y="406400"/>
                  </a:lnTo>
                  <a:lnTo>
                    <a:pt x="71727" y="444500"/>
                  </a:lnTo>
                  <a:lnTo>
                    <a:pt x="55378" y="469900"/>
                  </a:lnTo>
                  <a:lnTo>
                    <a:pt x="41021" y="508000"/>
                  </a:lnTo>
                  <a:lnTo>
                    <a:pt x="28713" y="546100"/>
                  </a:lnTo>
                  <a:lnTo>
                    <a:pt x="18515" y="571500"/>
                  </a:lnTo>
                  <a:lnTo>
                    <a:pt x="10486" y="609600"/>
                  </a:lnTo>
                  <a:lnTo>
                    <a:pt x="4686" y="647700"/>
                  </a:lnTo>
                  <a:lnTo>
                    <a:pt x="1170" y="685800"/>
                  </a:lnTo>
                  <a:lnTo>
                    <a:pt x="0" y="723900"/>
                  </a:lnTo>
                  <a:lnTo>
                    <a:pt x="1210" y="762000"/>
                  </a:lnTo>
                  <a:lnTo>
                    <a:pt x="4762" y="800100"/>
                  </a:lnTo>
                  <a:lnTo>
                    <a:pt x="10600" y="825500"/>
                  </a:lnTo>
                  <a:lnTo>
                    <a:pt x="18662" y="863600"/>
                  </a:lnTo>
                  <a:lnTo>
                    <a:pt x="28892" y="901700"/>
                  </a:lnTo>
                  <a:lnTo>
                    <a:pt x="41228" y="939800"/>
                  </a:lnTo>
                  <a:lnTo>
                    <a:pt x="55612" y="965200"/>
                  </a:lnTo>
                  <a:lnTo>
                    <a:pt x="71982" y="1003300"/>
                  </a:lnTo>
                  <a:lnTo>
                    <a:pt x="90280" y="1028700"/>
                  </a:lnTo>
                  <a:lnTo>
                    <a:pt x="110448" y="1066800"/>
                  </a:lnTo>
                  <a:lnTo>
                    <a:pt x="132424" y="1092200"/>
                  </a:lnTo>
                  <a:lnTo>
                    <a:pt x="156151" y="1130300"/>
                  </a:lnTo>
                  <a:lnTo>
                    <a:pt x="208625" y="1181100"/>
                  </a:lnTo>
                  <a:lnTo>
                    <a:pt x="237255" y="1206500"/>
                  </a:lnTo>
                  <a:lnTo>
                    <a:pt x="267403" y="1231900"/>
                  </a:lnTo>
                  <a:lnTo>
                    <a:pt x="299012" y="1257300"/>
                  </a:lnTo>
                  <a:lnTo>
                    <a:pt x="332024" y="1282700"/>
                  </a:lnTo>
                  <a:lnTo>
                    <a:pt x="366383" y="1295400"/>
                  </a:lnTo>
                  <a:lnTo>
                    <a:pt x="402032" y="1320800"/>
                  </a:lnTo>
                  <a:lnTo>
                    <a:pt x="438914" y="1333500"/>
                  </a:lnTo>
                  <a:lnTo>
                    <a:pt x="476971" y="1358900"/>
                  </a:lnTo>
                  <a:lnTo>
                    <a:pt x="516148" y="1371600"/>
                  </a:lnTo>
                  <a:lnTo>
                    <a:pt x="597632" y="1397000"/>
                  </a:lnTo>
                  <a:lnTo>
                    <a:pt x="682913" y="1422400"/>
                  </a:lnTo>
                  <a:lnTo>
                    <a:pt x="818103" y="1422400"/>
                  </a:lnTo>
                  <a:lnTo>
                    <a:pt x="773440" y="1409700"/>
                  </a:lnTo>
                  <a:lnTo>
                    <a:pt x="729498" y="1409700"/>
                  </a:lnTo>
                  <a:lnTo>
                    <a:pt x="686332" y="1397000"/>
                  </a:lnTo>
                  <a:lnTo>
                    <a:pt x="643997" y="1397000"/>
                  </a:lnTo>
                  <a:lnTo>
                    <a:pt x="562055" y="1371600"/>
                  </a:lnTo>
                  <a:lnTo>
                    <a:pt x="522558" y="1358900"/>
                  </a:lnTo>
                  <a:lnTo>
                    <a:pt x="484118" y="1333500"/>
                  </a:lnTo>
                  <a:lnTo>
                    <a:pt x="446794" y="1320800"/>
                  </a:lnTo>
                  <a:lnTo>
                    <a:pt x="410641" y="1308100"/>
                  </a:lnTo>
                  <a:lnTo>
                    <a:pt x="375716" y="1282700"/>
                  </a:lnTo>
                  <a:lnTo>
                    <a:pt x="342074" y="1257300"/>
                  </a:lnTo>
                  <a:lnTo>
                    <a:pt x="309772" y="1244600"/>
                  </a:lnTo>
                  <a:lnTo>
                    <a:pt x="278866" y="1219200"/>
                  </a:lnTo>
                  <a:lnTo>
                    <a:pt x="249411" y="1193800"/>
                  </a:lnTo>
                  <a:lnTo>
                    <a:pt x="195079" y="1143000"/>
                  </a:lnTo>
                  <a:lnTo>
                    <a:pt x="147218" y="1079500"/>
                  </a:lnTo>
                  <a:lnTo>
                    <a:pt x="125851" y="1054100"/>
                  </a:lnTo>
                  <a:lnTo>
                    <a:pt x="106267" y="1028700"/>
                  </a:lnTo>
                  <a:lnTo>
                    <a:pt x="88517" y="990600"/>
                  </a:lnTo>
                  <a:lnTo>
                    <a:pt x="72657" y="965200"/>
                  </a:lnTo>
                  <a:lnTo>
                    <a:pt x="58740" y="927100"/>
                  </a:lnTo>
                  <a:lnTo>
                    <a:pt x="46819" y="889000"/>
                  </a:lnTo>
                  <a:lnTo>
                    <a:pt x="36949" y="863600"/>
                  </a:lnTo>
                  <a:lnTo>
                    <a:pt x="29182" y="825500"/>
                  </a:lnTo>
                  <a:lnTo>
                    <a:pt x="23571" y="787400"/>
                  </a:lnTo>
                  <a:lnTo>
                    <a:pt x="20172" y="762000"/>
                  </a:lnTo>
                  <a:lnTo>
                    <a:pt x="19041" y="723900"/>
                  </a:lnTo>
                  <a:lnTo>
                    <a:pt x="20212" y="685800"/>
                  </a:lnTo>
                  <a:lnTo>
                    <a:pt x="23648" y="647700"/>
                  </a:lnTo>
                  <a:lnTo>
                    <a:pt x="29295" y="609600"/>
                  </a:lnTo>
                  <a:lnTo>
                    <a:pt x="37096" y="584200"/>
                  </a:lnTo>
                  <a:lnTo>
                    <a:pt x="46998" y="546100"/>
                  </a:lnTo>
                  <a:lnTo>
                    <a:pt x="58948" y="508000"/>
                  </a:lnTo>
                  <a:lnTo>
                    <a:pt x="72890" y="482600"/>
                  </a:lnTo>
                  <a:lnTo>
                    <a:pt x="88773" y="444500"/>
                  </a:lnTo>
                  <a:lnTo>
                    <a:pt x="106541" y="419100"/>
                  </a:lnTo>
                  <a:lnTo>
                    <a:pt x="126142" y="381000"/>
                  </a:lnTo>
                  <a:lnTo>
                    <a:pt x="147523" y="355600"/>
                  </a:lnTo>
                  <a:lnTo>
                    <a:pt x="195406" y="304800"/>
                  </a:lnTo>
                  <a:lnTo>
                    <a:pt x="249753" y="254000"/>
                  </a:lnTo>
                  <a:lnTo>
                    <a:pt x="279213" y="228600"/>
                  </a:lnTo>
                  <a:lnTo>
                    <a:pt x="310123" y="203200"/>
                  </a:lnTo>
                  <a:lnTo>
                    <a:pt x="342430" y="177800"/>
                  </a:lnTo>
                  <a:lnTo>
                    <a:pt x="376074" y="165100"/>
                  </a:lnTo>
                  <a:lnTo>
                    <a:pt x="411003" y="139700"/>
                  </a:lnTo>
                  <a:lnTo>
                    <a:pt x="447159" y="127000"/>
                  </a:lnTo>
                  <a:lnTo>
                    <a:pt x="484485" y="101600"/>
                  </a:lnTo>
                  <a:lnTo>
                    <a:pt x="562425" y="76200"/>
                  </a:lnTo>
                  <a:lnTo>
                    <a:pt x="686708" y="38100"/>
                  </a:lnTo>
                  <a:close/>
                </a:path>
                <a:path w="1819275" h="1435100">
                  <a:moveTo>
                    <a:pt x="1221478" y="38100"/>
                  </a:moveTo>
                  <a:lnTo>
                    <a:pt x="1132779" y="38100"/>
                  </a:lnTo>
                  <a:lnTo>
                    <a:pt x="1257056" y="76200"/>
                  </a:lnTo>
                  <a:lnTo>
                    <a:pt x="1334992" y="101600"/>
                  </a:lnTo>
                  <a:lnTo>
                    <a:pt x="1372316" y="127000"/>
                  </a:lnTo>
                  <a:lnTo>
                    <a:pt x="1408469" y="139700"/>
                  </a:lnTo>
                  <a:lnTo>
                    <a:pt x="1443394" y="165100"/>
                  </a:lnTo>
                  <a:lnTo>
                    <a:pt x="1509337" y="203200"/>
                  </a:lnTo>
                  <a:lnTo>
                    <a:pt x="1540244" y="228600"/>
                  </a:lnTo>
                  <a:lnTo>
                    <a:pt x="1569699" y="254000"/>
                  </a:lnTo>
                  <a:lnTo>
                    <a:pt x="1624031" y="304800"/>
                  </a:lnTo>
                  <a:lnTo>
                    <a:pt x="1671892" y="355600"/>
                  </a:lnTo>
                  <a:lnTo>
                    <a:pt x="1712843" y="419100"/>
                  </a:lnTo>
                  <a:lnTo>
                    <a:pt x="1730593" y="444500"/>
                  </a:lnTo>
                  <a:lnTo>
                    <a:pt x="1746453" y="482600"/>
                  </a:lnTo>
                  <a:lnTo>
                    <a:pt x="1760371" y="508000"/>
                  </a:lnTo>
                  <a:lnTo>
                    <a:pt x="1772291" y="546100"/>
                  </a:lnTo>
                  <a:lnTo>
                    <a:pt x="1782161" y="584200"/>
                  </a:lnTo>
                  <a:lnTo>
                    <a:pt x="1789929" y="609600"/>
                  </a:lnTo>
                  <a:lnTo>
                    <a:pt x="1795539" y="647700"/>
                  </a:lnTo>
                  <a:lnTo>
                    <a:pt x="1798938" y="685800"/>
                  </a:lnTo>
                  <a:lnTo>
                    <a:pt x="1800070" y="723900"/>
                  </a:lnTo>
                  <a:lnTo>
                    <a:pt x="1798899" y="762000"/>
                  </a:lnTo>
                  <a:lnTo>
                    <a:pt x="1789816" y="825500"/>
                  </a:lnTo>
                  <a:lnTo>
                    <a:pt x="1782014" y="863600"/>
                  </a:lnTo>
                  <a:lnTo>
                    <a:pt x="1772112" y="901700"/>
                  </a:lnTo>
                  <a:lnTo>
                    <a:pt x="1760162" y="927100"/>
                  </a:lnTo>
                  <a:lnTo>
                    <a:pt x="1746220" y="965200"/>
                  </a:lnTo>
                  <a:lnTo>
                    <a:pt x="1730338" y="990600"/>
                  </a:lnTo>
                  <a:lnTo>
                    <a:pt x="1712569" y="1028700"/>
                  </a:lnTo>
                  <a:lnTo>
                    <a:pt x="1692968" y="1054100"/>
                  </a:lnTo>
                  <a:lnTo>
                    <a:pt x="1671587" y="1079500"/>
                  </a:lnTo>
                  <a:lnTo>
                    <a:pt x="1648481" y="1117600"/>
                  </a:lnTo>
                  <a:lnTo>
                    <a:pt x="1623705" y="1143000"/>
                  </a:lnTo>
                  <a:lnTo>
                    <a:pt x="1569358" y="1193800"/>
                  </a:lnTo>
                  <a:lnTo>
                    <a:pt x="1539897" y="1219200"/>
                  </a:lnTo>
                  <a:lnTo>
                    <a:pt x="1508987" y="1244600"/>
                  </a:lnTo>
                  <a:lnTo>
                    <a:pt x="1476681" y="1257300"/>
                  </a:lnTo>
                  <a:lnTo>
                    <a:pt x="1443036" y="1282700"/>
                  </a:lnTo>
                  <a:lnTo>
                    <a:pt x="1408107" y="1308100"/>
                  </a:lnTo>
                  <a:lnTo>
                    <a:pt x="1371951" y="1320800"/>
                  </a:lnTo>
                  <a:lnTo>
                    <a:pt x="1334625" y="1333500"/>
                  </a:lnTo>
                  <a:lnTo>
                    <a:pt x="1296184" y="1358900"/>
                  </a:lnTo>
                  <a:lnTo>
                    <a:pt x="1256685" y="1371600"/>
                  </a:lnTo>
                  <a:lnTo>
                    <a:pt x="1174738" y="1397000"/>
                  </a:lnTo>
                  <a:lnTo>
                    <a:pt x="1132403" y="1397000"/>
                  </a:lnTo>
                  <a:lnTo>
                    <a:pt x="1089234" y="1409700"/>
                  </a:lnTo>
                  <a:lnTo>
                    <a:pt x="1045291" y="1409700"/>
                  </a:lnTo>
                  <a:lnTo>
                    <a:pt x="1000626" y="1422400"/>
                  </a:lnTo>
                  <a:lnTo>
                    <a:pt x="1136573" y="1422400"/>
                  </a:lnTo>
                  <a:lnTo>
                    <a:pt x="1221850" y="1397000"/>
                  </a:lnTo>
                  <a:lnTo>
                    <a:pt x="1303331" y="1371600"/>
                  </a:lnTo>
                  <a:lnTo>
                    <a:pt x="1342505" y="1358900"/>
                  </a:lnTo>
                  <a:lnTo>
                    <a:pt x="1380561" y="1333500"/>
                  </a:lnTo>
                  <a:lnTo>
                    <a:pt x="1417439" y="1320800"/>
                  </a:lnTo>
                  <a:lnTo>
                    <a:pt x="1453085" y="1295400"/>
                  </a:lnTo>
                  <a:lnTo>
                    <a:pt x="1487441" y="1282700"/>
                  </a:lnTo>
                  <a:lnTo>
                    <a:pt x="1520450" y="1257300"/>
                  </a:lnTo>
                  <a:lnTo>
                    <a:pt x="1552054" y="1231900"/>
                  </a:lnTo>
                  <a:lnTo>
                    <a:pt x="1582196" y="1206500"/>
                  </a:lnTo>
                  <a:lnTo>
                    <a:pt x="1610819" y="1181100"/>
                  </a:lnTo>
                  <a:lnTo>
                    <a:pt x="1663275" y="1130300"/>
                  </a:lnTo>
                  <a:lnTo>
                    <a:pt x="1686991" y="1092200"/>
                  </a:lnTo>
                  <a:lnTo>
                    <a:pt x="1708953" y="1066800"/>
                  </a:lnTo>
                  <a:lnTo>
                    <a:pt x="1729104" y="1028700"/>
                  </a:lnTo>
                  <a:lnTo>
                    <a:pt x="1747384" y="1003300"/>
                  </a:lnTo>
                  <a:lnTo>
                    <a:pt x="1763732" y="965200"/>
                  </a:lnTo>
                  <a:lnTo>
                    <a:pt x="1778090" y="939800"/>
                  </a:lnTo>
                  <a:lnTo>
                    <a:pt x="1790397" y="901700"/>
                  </a:lnTo>
                  <a:lnTo>
                    <a:pt x="1800595" y="863600"/>
                  </a:lnTo>
                  <a:lnTo>
                    <a:pt x="1808624" y="825500"/>
                  </a:lnTo>
                  <a:lnTo>
                    <a:pt x="1814424" y="800100"/>
                  </a:lnTo>
                  <a:lnTo>
                    <a:pt x="1817938" y="762000"/>
                  </a:lnTo>
                  <a:lnTo>
                    <a:pt x="1819111" y="723900"/>
                  </a:lnTo>
                  <a:lnTo>
                    <a:pt x="1817900" y="685800"/>
                  </a:lnTo>
                  <a:lnTo>
                    <a:pt x="1814347" y="647700"/>
                  </a:lnTo>
                  <a:lnTo>
                    <a:pt x="1808510" y="609600"/>
                  </a:lnTo>
                  <a:lnTo>
                    <a:pt x="1800448" y="571500"/>
                  </a:lnTo>
                  <a:lnTo>
                    <a:pt x="1790218" y="533400"/>
                  </a:lnTo>
                  <a:lnTo>
                    <a:pt x="1777883" y="508000"/>
                  </a:lnTo>
                  <a:lnTo>
                    <a:pt x="1763499" y="469900"/>
                  </a:lnTo>
                  <a:lnTo>
                    <a:pt x="1747128" y="444500"/>
                  </a:lnTo>
                  <a:lnTo>
                    <a:pt x="1728830" y="406400"/>
                  </a:lnTo>
                  <a:lnTo>
                    <a:pt x="1708663" y="381000"/>
                  </a:lnTo>
                  <a:lnTo>
                    <a:pt x="1686685" y="342900"/>
                  </a:lnTo>
                  <a:lnTo>
                    <a:pt x="1637539" y="292100"/>
                  </a:lnTo>
                  <a:lnTo>
                    <a:pt x="1581856" y="241300"/>
                  </a:lnTo>
                  <a:lnTo>
                    <a:pt x="1551707" y="215900"/>
                  </a:lnTo>
                  <a:lnTo>
                    <a:pt x="1520098" y="190500"/>
                  </a:lnTo>
                  <a:lnTo>
                    <a:pt x="1487086" y="165100"/>
                  </a:lnTo>
                  <a:lnTo>
                    <a:pt x="1452726" y="139700"/>
                  </a:lnTo>
                  <a:lnTo>
                    <a:pt x="1417078" y="127000"/>
                  </a:lnTo>
                  <a:lnTo>
                    <a:pt x="1380196" y="101600"/>
                  </a:lnTo>
                  <a:lnTo>
                    <a:pt x="1302962" y="76200"/>
                  </a:lnTo>
                  <a:lnTo>
                    <a:pt x="1262722" y="50800"/>
                  </a:lnTo>
                  <a:lnTo>
                    <a:pt x="1221478" y="38100"/>
                  </a:lnTo>
                  <a:close/>
                </a:path>
                <a:path w="1819275" h="1435100">
                  <a:moveTo>
                    <a:pt x="909745" y="12700"/>
                  </a:moveTo>
                  <a:lnTo>
                    <a:pt x="726457" y="12700"/>
                  </a:lnTo>
                  <a:lnTo>
                    <a:pt x="639452" y="38100"/>
                  </a:lnTo>
                  <a:lnTo>
                    <a:pt x="729876" y="38100"/>
                  </a:lnTo>
                  <a:lnTo>
                    <a:pt x="773819" y="25400"/>
                  </a:lnTo>
                  <a:lnTo>
                    <a:pt x="863810" y="25400"/>
                  </a:lnTo>
                  <a:lnTo>
                    <a:pt x="909745" y="12700"/>
                  </a:lnTo>
                  <a:close/>
                </a:path>
                <a:path w="1819275" h="1435100">
                  <a:moveTo>
                    <a:pt x="1092274" y="12700"/>
                  </a:moveTo>
                  <a:lnTo>
                    <a:pt x="909745" y="12700"/>
                  </a:lnTo>
                  <a:lnTo>
                    <a:pt x="955681" y="25400"/>
                  </a:lnTo>
                  <a:lnTo>
                    <a:pt x="1045669" y="25400"/>
                  </a:lnTo>
                  <a:lnTo>
                    <a:pt x="1089613" y="38100"/>
                  </a:lnTo>
                  <a:lnTo>
                    <a:pt x="1179283" y="38100"/>
                  </a:lnTo>
                  <a:lnTo>
                    <a:pt x="1092274" y="12700"/>
                  </a:lnTo>
                  <a:close/>
                </a:path>
                <a:path w="1819275" h="1435100">
                  <a:moveTo>
                    <a:pt x="1002150" y="0"/>
                  </a:moveTo>
                  <a:lnTo>
                    <a:pt x="816580" y="0"/>
                  </a:lnTo>
                  <a:lnTo>
                    <a:pt x="771157" y="12700"/>
                  </a:lnTo>
                  <a:lnTo>
                    <a:pt x="1047573" y="12700"/>
                  </a:lnTo>
                  <a:lnTo>
                    <a:pt x="1002150" y="0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024157" y="3378938"/>
              <a:ext cx="336550" cy="339090"/>
            </a:xfrm>
            <a:custGeom>
              <a:avLst/>
              <a:gdLst/>
              <a:ahLst/>
              <a:cxnLst/>
              <a:rect l="l" t="t" r="r" b="b"/>
              <a:pathLst>
                <a:path w="336550" h="339089">
                  <a:moveTo>
                    <a:pt x="0" y="338974"/>
                  </a:moveTo>
                  <a:lnTo>
                    <a:pt x="336345" y="0"/>
                  </a:lnTo>
                </a:path>
              </a:pathLst>
            </a:custGeom>
            <a:ln w="127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8978732" y="3181603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356431" y="3169411"/>
            <a:ext cx="800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990000"/>
                </a:solidFill>
                <a:latin typeface="Times New Roman"/>
                <a:cs typeface="Times New Roman"/>
              </a:rPr>
              <a:t>#</a:t>
            </a:r>
            <a:r>
              <a:rPr sz="1800" i="1" dirty="0">
                <a:solidFill>
                  <a:srgbClr val="990000"/>
                </a:solidFill>
                <a:latin typeface="Times New Roman"/>
                <a:cs typeface="Times New Roman"/>
              </a:rPr>
              <a:t>A</a:t>
            </a:r>
            <a:r>
              <a:rPr sz="1800" baseline="23148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800" dirty="0">
                <a:solidFill>
                  <a:srgbClr val="99000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990000"/>
                </a:solidFill>
                <a:latin typeface="Times New Roman"/>
                <a:cs typeface="Times New Roman"/>
              </a:rPr>
              <a:t>h</a:t>
            </a:r>
            <a:r>
              <a:rPr sz="1800" i="1" baseline="-13888" dirty="0">
                <a:solidFill>
                  <a:srgbClr val="990000"/>
                </a:solidFill>
                <a:latin typeface="Times New Roman"/>
                <a:cs typeface="Times New Roman"/>
              </a:rPr>
              <a:t>2</a:t>
            </a:r>
            <a:r>
              <a:rPr sz="1800" i="1" spc="450" baseline="-1388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800" spc="-50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6860980" y="3563684"/>
            <a:ext cx="1423670" cy="1053465"/>
            <a:chOff x="6860980" y="3563684"/>
            <a:chExt cx="1423670" cy="1053465"/>
          </a:xfrm>
        </p:grpSpPr>
        <p:sp>
          <p:nvSpPr>
            <p:cNvPr id="24" name="object 24"/>
            <p:cNvSpPr/>
            <p:nvPr/>
          </p:nvSpPr>
          <p:spPr>
            <a:xfrm>
              <a:off x="6860980" y="3563684"/>
              <a:ext cx="1090930" cy="1053465"/>
            </a:xfrm>
            <a:custGeom>
              <a:avLst/>
              <a:gdLst/>
              <a:ahLst/>
              <a:cxnLst/>
              <a:rect l="l" t="t" r="r" b="b"/>
              <a:pathLst>
                <a:path w="1090929" h="1053464">
                  <a:moveTo>
                    <a:pt x="544950" y="0"/>
                  </a:moveTo>
                  <a:lnTo>
                    <a:pt x="489256" y="2736"/>
                  </a:lnTo>
                  <a:lnTo>
                    <a:pt x="435157" y="10727"/>
                  </a:lnTo>
                  <a:lnTo>
                    <a:pt x="382936" y="23708"/>
                  </a:lnTo>
                  <a:lnTo>
                    <a:pt x="332663" y="41509"/>
                  </a:lnTo>
                  <a:lnTo>
                    <a:pt x="285037" y="63698"/>
                  </a:lnTo>
                  <a:lnTo>
                    <a:pt x="240116" y="90086"/>
                  </a:lnTo>
                  <a:lnTo>
                    <a:pt x="198172" y="120408"/>
                  </a:lnTo>
                  <a:lnTo>
                    <a:pt x="159478" y="154404"/>
                  </a:lnTo>
                  <a:lnTo>
                    <a:pt x="124311" y="191810"/>
                  </a:lnTo>
                  <a:lnTo>
                    <a:pt x="92943" y="232368"/>
                  </a:lnTo>
                  <a:lnTo>
                    <a:pt x="65651" y="275810"/>
                  </a:lnTo>
                  <a:lnTo>
                    <a:pt x="42799" y="321651"/>
                  </a:lnTo>
                  <a:lnTo>
                    <a:pt x="24466" y="370060"/>
                  </a:lnTo>
                  <a:lnTo>
                    <a:pt x="11038" y="420557"/>
                  </a:lnTo>
                  <a:lnTo>
                    <a:pt x="2792" y="472871"/>
                  </a:lnTo>
                  <a:lnTo>
                    <a:pt x="0" y="526724"/>
                  </a:lnTo>
                  <a:lnTo>
                    <a:pt x="723" y="553825"/>
                  </a:lnTo>
                  <a:lnTo>
                    <a:pt x="6328" y="606935"/>
                  </a:lnTo>
                  <a:lnTo>
                    <a:pt x="17249" y="658357"/>
                  </a:lnTo>
                  <a:lnTo>
                    <a:pt x="33207" y="707823"/>
                  </a:lnTo>
                  <a:lnTo>
                    <a:pt x="66112" y="777960"/>
                  </a:lnTo>
                  <a:lnTo>
                    <a:pt x="93475" y="821342"/>
                  </a:lnTo>
                  <a:lnTo>
                    <a:pt x="124907" y="861835"/>
                  </a:lnTo>
                  <a:lnTo>
                    <a:pt x="160133" y="899176"/>
                  </a:lnTo>
                  <a:lnTo>
                    <a:pt x="198879" y="933104"/>
                  </a:lnTo>
                  <a:lnTo>
                    <a:pt x="240872" y="963357"/>
                  </a:lnTo>
                  <a:lnTo>
                    <a:pt x="285840" y="989671"/>
                  </a:lnTo>
                  <a:lnTo>
                    <a:pt x="333292" y="1011706"/>
                  </a:lnTo>
                  <a:lnTo>
                    <a:pt x="383376" y="1029373"/>
                  </a:lnTo>
                  <a:lnTo>
                    <a:pt x="435611" y="1042311"/>
                  </a:lnTo>
                  <a:lnTo>
                    <a:pt x="489718" y="1050258"/>
                  </a:lnTo>
                  <a:lnTo>
                    <a:pt x="545415" y="1052950"/>
                  </a:lnTo>
                  <a:lnTo>
                    <a:pt x="573445" y="1052254"/>
                  </a:lnTo>
                  <a:lnTo>
                    <a:pt x="628376" y="1046858"/>
                  </a:lnTo>
                  <a:lnTo>
                    <a:pt x="681570" y="1036339"/>
                  </a:lnTo>
                  <a:lnTo>
                    <a:pt x="690435" y="1033905"/>
                  </a:lnTo>
                  <a:lnTo>
                    <a:pt x="544950" y="1033905"/>
                  </a:lnTo>
                  <a:lnTo>
                    <a:pt x="517850" y="1033233"/>
                  </a:lnTo>
                  <a:lnTo>
                    <a:pt x="464766" y="1028018"/>
                  </a:lnTo>
                  <a:lnTo>
                    <a:pt x="413383" y="1017855"/>
                  </a:lnTo>
                  <a:lnTo>
                    <a:pt x="363961" y="1003005"/>
                  </a:lnTo>
                  <a:lnTo>
                    <a:pt x="293870" y="972397"/>
                  </a:lnTo>
                  <a:lnTo>
                    <a:pt x="250507" y="946923"/>
                  </a:lnTo>
                  <a:lnTo>
                    <a:pt x="210027" y="917657"/>
                  </a:lnTo>
                  <a:lnTo>
                    <a:pt x="172694" y="884855"/>
                  </a:lnTo>
                  <a:lnTo>
                    <a:pt x="138775" y="848775"/>
                  </a:lnTo>
                  <a:lnTo>
                    <a:pt x="108534" y="809674"/>
                  </a:lnTo>
                  <a:lnTo>
                    <a:pt x="82235" y="767811"/>
                  </a:lnTo>
                  <a:lnTo>
                    <a:pt x="60139" y="723442"/>
                  </a:lnTo>
                  <a:lnTo>
                    <a:pt x="42593" y="677049"/>
                  </a:lnTo>
                  <a:lnTo>
                    <a:pt x="29668" y="628444"/>
                  </a:lnTo>
                  <a:lnTo>
                    <a:pt x="21730" y="578087"/>
                  </a:lnTo>
                  <a:lnTo>
                    <a:pt x="19043" y="526225"/>
                  </a:lnTo>
                  <a:lnTo>
                    <a:pt x="19727" y="500621"/>
                  </a:lnTo>
                  <a:lnTo>
                    <a:pt x="25137" y="448991"/>
                  </a:lnTo>
                  <a:lnTo>
                    <a:pt x="35650" y="399496"/>
                  </a:lnTo>
                  <a:lnTo>
                    <a:pt x="51014" y="351881"/>
                  </a:lnTo>
                  <a:lnTo>
                    <a:pt x="82696" y="284318"/>
                  </a:lnTo>
                  <a:lnTo>
                    <a:pt x="109065" y="242516"/>
                  </a:lnTo>
                  <a:lnTo>
                    <a:pt x="139369" y="203479"/>
                  </a:lnTo>
                  <a:lnTo>
                    <a:pt x="173347" y="167464"/>
                  </a:lnTo>
                  <a:lnTo>
                    <a:pt x="210733" y="134729"/>
                  </a:lnTo>
                  <a:lnTo>
                    <a:pt x="251264" y="105533"/>
                  </a:lnTo>
                  <a:lnTo>
                    <a:pt x="294673" y="80131"/>
                  </a:lnTo>
                  <a:lnTo>
                    <a:pt x="340695" y="58784"/>
                  </a:lnTo>
                  <a:lnTo>
                    <a:pt x="388851" y="41817"/>
                  </a:lnTo>
                  <a:lnTo>
                    <a:pt x="439299" y="29321"/>
                  </a:lnTo>
                  <a:lnTo>
                    <a:pt x="491573" y="21645"/>
                  </a:lnTo>
                  <a:lnTo>
                    <a:pt x="545415" y="19044"/>
                  </a:lnTo>
                  <a:lnTo>
                    <a:pt x="690425" y="19044"/>
                  </a:lnTo>
                  <a:lnTo>
                    <a:pt x="681123" y="16499"/>
                  </a:lnTo>
                  <a:lnTo>
                    <a:pt x="654754" y="10638"/>
                  </a:lnTo>
                  <a:lnTo>
                    <a:pt x="627918" y="6024"/>
                  </a:lnTo>
                  <a:lnTo>
                    <a:pt x="600649" y="2691"/>
                  </a:lnTo>
                  <a:lnTo>
                    <a:pt x="572980" y="673"/>
                  </a:lnTo>
                  <a:lnTo>
                    <a:pt x="544950" y="0"/>
                  </a:lnTo>
                  <a:close/>
                </a:path>
                <a:path w="1090929" h="1053464">
                  <a:moveTo>
                    <a:pt x="690425" y="19044"/>
                  </a:moveTo>
                  <a:lnTo>
                    <a:pt x="545415" y="19044"/>
                  </a:lnTo>
                  <a:lnTo>
                    <a:pt x="572516" y="19716"/>
                  </a:lnTo>
                  <a:lnTo>
                    <a:pt x="599254" y="21690"/>
                  </a:lnTo>
                  <a:lnTo>
                    <a:pt x="651520" y="29411"/>
                  </a:lnTo>
                  <a:lnTo>
                    <a:pt x="701954" y="41949"/>
                  </a:lnTo>
                  <a:lnTo>
                    <a:pt x="750299" y="59048"/>
                  </a:lnTo>
                  <a:lnTo>
                    <a:pt x="796495" y="80552"/>
                  </a:lnTo>
                  <a:lnTo>
                    <a:pt x="839858" y="106025"/>
                  </a:lnTo>
                  <a:lnTo>
                    <a:pt x="880339" y="135293"/>
                  </a:lnTo>
                  <a:lnTo>
                    <a:pt x="917671" y="168094"/>
                  </a:lnTo>
                  <a:lnTo>
                    <a:pt x="951590" y="204175"/>
                  </a:lnTo>
                  <a:lnTo>
                    <a:pt x="981831" y="243276"/>
                  </a:lnTo>
                  <a:lnTo>
                    <a:pt x="1008132" y="285139"/>
                  </a:lnTo>
                  <a:lnTo>
                    <a:pt x="1030226" y="329507"/>
                  </a:lnTo>
                  <a:lnTo>
                    <a:pt x="1047772" y="375900"/>
                  </a:lnTo>
                  <a:lnTo>
                    <a:pt x="1060697" y="424506"/>
                  </a:lnTo>
                  <a:lnTo>
                    <a:pt x="1068635" y="474863"/>
                  </a:lnTo>
                  <a:lnTo>
                    <a:pt x="1071322" y="526724"/>
                  </a:lnTo>
                  <a:lnTo>
                    <a:pt x="1070638" y="552329"/>
                  </a:lnTo>
                  <a:lnTo>
                    <a:pt x="1065229" y="603958"/>
                  </a:lnTo>
                  <a:lnTo>
                    <a:pt x="1054715" y="653454"/>
                  </a:lnTo>
                  <a:lnTo>
                    <a:pt x="1039351" y="701069"/>
                  </a:lnTo>
                  <a:lnTo>
                    <a:pt x="1007670" y="768631"/>
                  </a:lnTo>
                  <a:lnTo>
                    <a:pt x="981301" y="810433"/>
                  </a:lnTo>
                  <a:lnTo>
                    <a:pt x="950996" y="849471"/>
                  </a:lnTo>
                  <a:lnTo>
                    <a:pt x="917018" y="885485"/>
                  </a:lnTo>
                  <a:lnTo>
                    <a:pt x="879632" y="918220"/>
                  </a:lnTo>
                  <a:lnTo>
                    <a:pt x="839101" y="947417"/>
                  </a:lnTo>
                  <a:lnTo>
                    <a:pt x="795693" y="972817"/>
                  </a:lnTo>
                  <a:lnTo>
                    <a:pt x="749670" y="994166"/>
                  </a:lnTo>
                  <a:lnTo>
                    <a:pt x="701516" y="1011132"/>
                  </a:lnTo>
                  <a:lnTo>
                    <a:pt x="651066" y="1023628"/>
                  </a:lnTo>
                  <a:lnTo>
                    <a:pt x="598792" y="1031304"/>
                  </a:lnTo>
                  <a:lnTo>
                    <a:pt x="544950" y="1033905"/>
                  </a:lnTo>
                  <a:lnTo>
                    <a:pt x="690435" y="1033905"/>
                  </a:lnTo>
                  <a:lnTo>
                    <a:pt x="732749" y="1020961"/>
                  </a:lnTo>
                  <a:lnTo>
                    <a:pt x="805328" y="989251"/>
                  </a:lnTo>
                  <a:lnTo>
                    <a:pt x="850249" y="962864"/>
                  </a:lnTo>
                  <a:lnTo>
                    <a:pt x="892194" y="932541"/>
                  </a:lnTo>
                  <a:lnTo>
                    <a:pt x="930887" y="898546"/>
                  </a:lnTo>
                  <a:lnTo>
                    <a:pt x="966054" y="861138"/>
                  </a:lnTo>
                  <a:lnTo>
                    <a:pt x="997422" y="820582"/>
                  </a:lnTo>
                  <a:lnTo>
                    <a:pt x="1024714" y="777139"/>
                  </a:lnTo>
                  <a:lnTo>
                    <a:pt x="1047567" y="731299"/>
                  </a:lnTo>
                  <a:lnTo>
                    <a:pt x="1065899" y="682890"/>
                  </a:lnTo>
                  <a:lnTo>
                    <a:pt x="1079327" y="632392"/>
                  </a:lnTo>
                  <a:lnTo>
                    <a:pt x="1087574" y="580078"/>
                  </a:lnTo>
                  <a:lnTo>
                    <a:pt x="1090366" y="526225"/>
                  </a:lnTo>
                  <a:lnTo>
                    <a:pt x="1089642" y="499125"/>
                  </a:lnTo>
                  <a:lnTo>
                    <a:pt x="1084037" y="446015"/>
                  </a:lnTo>
                  <a:lnTo>
                    <a:pt x="1073118" y="394591"/>
                  </a:lnTo>
                  <a:lnTo>
                    <a:pt x="1057158" y="345126"/>
                  </a:lnTo>
                  <a:lnTo>
                    <a:pt x="1024253" y="274990"/>
                  </a:lnTo>
                  <a:lnTo>
                    <a:pt x="996890" y="231607"/>
                  </a:lnTo>
                  <a:lnTo>
                    <a:pt x="965459" y="191114"/>
                  </a:lnTo>
                  <a:lnTo>
                    <a:pt x="930233" y="153772"/>
                  </a:lnTo>
                  <a:lnTo>
                    <a:pt x="891487" y="119844"/>
                  </a:lnTo>
                  <a:lnTo>
                    <a:pt x="849494" y="89592"/>
                  </a:lnTo>
                  <a:lnTo>
                    <a:pt x="804525" y="63277"/>
                  </a:lnTo>
                  <a:lnTo>
                    <a:pt x="757073" y="41244"/>
                  </a:lnTo>
                  <a:lnTo>
                    <a:pt x="706989" y="23577"/>
                  </a:lnTo>
                  <a:lnTo>
                    <a:pt x="690425" y="19044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41825" y="4085597"/>
              <a:ext cx="336550" cy="5080"/>
            </a:xfrm>
            <a:custGeom>
              <a:avLst/>
              <a:gdLst/>
              <a:ahLst/>
              <a:cxnLst/>
              <a:rect l="l" t="t" r="r" b="b"/>
              <a:pathLst>
                <a:path w="336550" h="5079">
                  <a:moveTo>
                    <a:pt x="0" y="4562"/>
                  </a:moveTo>
                  <a:lnTo>
                    <a:pt x="336345" y="0"/>
                  </a:lnTo>
                </a:path>
              </a:pathLst>
            </a:custGeom>
            <a:ln w="12700">
              <a:solidFill>
                <a:srgbClr val="00664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/>
          <p:nvPr/>
        </p:nvSpPr>
        <p:spPr>
          <a:xfrm>
            <a:off x="8920146" y="3910076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B050"/>
                </a:solidFill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297846" y="3897883"/>
            <a:ext cx="800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00B050"/>
                </a:solidFill>
                <a:latin typeface="Times New Roman"/>
                <a:cs typeface="Times New Roman"/>
              </a:rPr>
              <a:t>#</a:t>
            </a:r>
            <a:r>
              <a:rPr sz="1800" i="1" dirty="0">
                <a:solidFill>
                  <a:srgbClr val="00B050"/>
                </a:solidFill>
                <a:latin typeface="Times New Roman"/>
                <a:cs typeface="Times New Roman"/>
              </a:rPr>
              <a:t>A</a:t>
            </a:r>
            <a:r>
              <a:rPr sz="1800" baseline="23148" dirty="0">
                <a:solidFill>
                  <a:srgbClr val="00B050"/>
                </a:solidFill>
                <a:latin typeface="Times New Roman"/>
                <a:cs typeface="Times New Roman"/>
              </a:rPr>
              <a:t>*</a:t>
            </a:r>
            <a:r>
              <a:rPr sz="1800" dirty="0">
                <a:solidFill>
                  <a:srgbClr val="00B05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00B050"/>
                </a:solidFill>
                <a:latin typeface="Times New Roman"/>
                <a:cs typeface="Times New Roman"/>
              </a:rPr>
              <a:t>h</a:t>
            </a:r>
            <a:r>
              <a:rPr sz="1800" i="1" baseline="-13888" dirty="0">
                <a:solidFill>
                  <a:srgbClr val="00B050"/>
                </a:solidFill>
                <a:latin typeface="Times New Roman"/>
                <a:cs typeface="Times New Roman"/>
              </a:rPr>
              <a:t>1</a:t>
            </a:r>
            <a:r>
              <a:rPr sz="1800" i="1" spc="450" baseline="-13888" dirty="0">
                <a:solidFill>
                  <a:srgbClr val="00B050"/>
                </a:solidFill>
                <a:latin typeface="Times New Roman"/>
                <a:cs typeface="Times New Roman"/>
              </a:rPr>
              <a:t> </a:t>
            </a:r>
            <a:r>
              <a:rPr sz="1800" spc="-50" dirty="0">
                <a:solidFill>
                  <a:srgbClr val="00B050"/>
                </a:solidFill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1354471" y="2525546"/>
            <a:ext cx="4405630" cy="3225800"/>
            <a:chOff x="1354471" y="2525546"/>
            <a:chExt cx="4405630" cy="3225800"/>
          </a:xfrm>
        </p:grpSpPr>
        <p:sp>
          <p:nvSpPr>
            <p:cNvPr id="29" name="object 29"/>
            <p:cNvSpPr/>
            <p:nvPr/>
          </p:nvSpPr>
          <p:spPr>
            <a:xfrm>
              <a:off x="1403917" y="5640118"/>
              <a:ext cx="4356100" cy="111125"/>
            </a:xfrm>
            <a:custGeom>
              <a:avLst/>
              <a:gdLst/>
              <a:ahLst/>
              <a:cxnLst/>
              <a:rect l="l" t="t" r="r" b="b"/>
              <a:pathLst>
                <a:path w="4356100" h="111125">
                  <a:moveTo>
                    <a:pt x="4260810" y="0"/>
                  </a:moveTo>
                  <a:lnTo>
                    <a:pt x="4254977" y="1534"/>
                  </a:lnTo>
                  <a:lnTo>
                    <a:pt x="4249676" y="10622"/>
                  </a:lnTo>
                  <a:lnTo>
                    <a:pt x="4251210" y="16454"/>
                  </a:lnTo>
                  <a:lnTo>
                    <a:pt x="4301521" y="45803"/>
                  </a:lnTo>
                  <a:lnTo>
                    <a:pt x="4336732" y="45803"/>
                  </a:lnTo>
                  <a:lnTo>
                    <a:pt x="4336732" y="64853"/>
                  </a:lnTo>
                  <a:lnTo>
                    <a:pt x="4301521" y="64853"/>
                  </a:lnTo>
                  <a:lnTo>
                    <a:pt x="4251210" y="94201"/>
                  </a:lnTo>
                  <a:lnTo>
                    <a:pt x="4249676" y="100033"/>
                  </a:lnTo>
                  <a:lnTo>
                    <a:pt x="4254977" y="109121"/>
                  </a:lnTo>
                  <a:lnTo>
                    <a:pt x="4260810" y="110656"/>
                  </a:lnTo>
                  <a:lnTo>
                    <a:pt x="4339329" y="64853"/>
                  </a:lnTo>
                  <a:lnTo>
                    <a:pt x="4336732" y="64853"/>
                  </a:lnTo>
                  <a:lnTo>
                    <a:pt x="4339331" y="64852"/>
                  </a:lnTo>
                  <a:lnTo>
                    <a:pt x="4355658" y="55328"/>
                  </a:lnTo>
                  <a:lnTo>
                    <a:pt x="4260810" y="0"/>
                  </a:lnTo>
                  <a:close/>
                </a:path>
                <a:path w="4356100" h="111125">
                  <a:moveTo>
                    <a:pt x="4317850" y="55328"/>
                  </a:moveTo>
                  <a:lnTo>
                    <a:pt x="4301521" y="64853"/>
                  </a:lnTo>
                  <a:lnTo>
                    <a:pt x="4336732" y="64853"/>
                  </a:lnTo>
                  <a:lnTo>
                    <a:pt x="4336732" y="63555"/>
                  </a:lnTo>
                  <a:lnTo>
                    <a:pt x="4331954" y="63555"/>
                  </a:lnTo>
                  <a:lnTo>
                    <a:pt x="4317850" y="55328"/>
                  </a:lnTo>
                  <a:close/>
                </a:path>
                <a:path w="4356100" h="111125">
                  <a:moveTo>
                    <a:pt x="0" y="45802"/>
                  </a:moveTo>
                  <a:lnTo>
                    <a:pt x="0" y="64852"/>
                  </a:lnTo>
                  <a:lnTo>
                    <a:pt x="4301523" y="64852"/>
                  </a:lnTo>
                  <a:lnTo>
                    <a:pt x="4317850" y="55328"/>
                  </a:lnTo>
                  <a:lnTo>
                    <a:pt x="4301521" y="45803"/>
                  </a:lnTo>
                  <a:lnTo>
                    <a:pt x="0" y="45802"/>
                  </a:lnTo>
                  <a:close/>
                </a:path>
                <a:path w="4356100" h="111125">
                  <a:moveTo>
                    <a:pt x="4331954" y="47100"/>
                  </a:moveTo>
                  <a:lnTo>
                    <a:pt x="4317850" y="55328"/>
                  </a:lnTo>
                  <a:lnTo>
                    <a:pt x="4331954" y="63555"/>
                  </a:lnTo>
                  <a:lnTo>
                    <a:pt x="4331954" y="47100"/>
                  </a:lnTo>
                  <a:close/>
                </a:path>
                <a:path w="4356100" h="111125">
                  <a:moveTo>
                    <a:pt x="4336732" y="47100"/>
                  </a:moveTo>
                  <a:lnTo>
                    <a:pt x="4331954" y="47100"/>
                  </a:lnTo>
                  <a:lnTo>
                    <a:pt x="4331954" y="63555"/>
                  </a:lnTo>
                  <a:lnTo>
                    <a:pt x="4336732" y="63555"/>
                  </a:lnTo>
                  <a:lnTo>
                    <a:pt x="4336732" y="47100"/>
                  </a:lnTo>
                  <a:close/>
                </a:path>
                <a:path w="4356100" h="111125">
                  <a:moveTo>
                    <a:pt x="4301521" y="45803"/>
                  </a:moveTo>
                  <a:lnTo>
                    <a:pt x="4317850" y="55328"/>
                  </a:lnTo>
                  <a:lnTo>
                    <a:pt x="4331954" y="47100"/>
                  </a:lnTo>
                  <a:lnTo>
                    <a:pt x="4336732" y="47100"/>
                  </a:lnTo>
                  <a:lnTo>
                    <a:pt x="4336732" y="45803"/>
                  </a:lnTo>
                  <a:lnTo>
                    <a:pt x="4301521" y="458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964382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508835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53286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565711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110163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635398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179851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354471" y="2525546"/>
              <a:ext cx="111125" cy="3169920"/>
            </a:xfrm>
            <a:custGeom>
              <a:avLst/>
              <a:gdLst/>
              <a:ahLst/>
              <a:cxnLst/>
              <a:rect l="l" t="t" r="r" b="b"/>
              <a:pathLst>
                <a:path w="111125" h="3169920">
                  <a:moveTo>
                    <a:pt x="55437" y="37807"/>
                  </a:moveTo>
                  <a:lnTo>
                    <a:pt x="45881" y="54117"/>
                  </a:lnTo>
                  <a:lnTo>
                    <a:pt x="39919" y="3169881"/>
                  </a:lnTo>
                  <a:lnTo>
                    <a:pt x="58969" y="3169917"/>
                  </a:lnTo>
                  <a:lnTo>
                    <a:pt x="64831" y="106066"/>
                  </a:lnTo>
                  <a:lnTo>
                    <a:pt x="64909" y="54117"/>
                  </a:lnTo>
                  <a:lnTo>
                    <a:pt x="55437" y="37807"/>
                  </a:lnTo>
                  <a:close/>
                </a:path>
                <a:path w="111125" h="3169920">
                  <a:moveTo>
                    <a:pt x="66473" y="18878"/>
                  </a:moveTo>
                  <a:lnTo>
                    <a:pt x="45948" y="18878"/>
                  </a:lnTo>
                  <a:lnTo>
                    <a:pt x="64998" y="18915"/>
                  </a:lnTo>
                  <a:lnTo>
                    <a:pt x="64931" y="54154"/>
                  </a:lnTo>
                  <a:lnTo>
                    <a:pt x="94183" y="104521"/>
                  </a:lnTo>
                  <a:lnTo>
                    <a:pt x="100012" y="106066"/>
                  </a:lnTo>
                  <a:lnTo>
                    <a:pt x="109109" y="100782"/>
                  </a:lnTo>
                  <a:lnTo>
                    <a:pt x="110656" y="94952"/>
                  </a:lnTo>
                  <a:lnTo>
                    <a:pt x="66473" y="18878"/>
                  </a:lnTo>
                  <a:close/>
                </a:path>
                <a:path w="111125" h="3169920">
                  <a:moveTo>
                    <a:pt x="55509" y="0"/>
                  </a:moveTo>
                  <a:lnTo>
                    <a:pt x="0" y="94742"/>
                  </a:lnTo>
                  <a:lnTo>
                    <a:pt x="1523" y="100576"/>
                  </a:lnTo>
                  <a:lnTo>
                    <a:pt x="10601" y="105895"/>
                  </a:lnTo>
                  <a:lnTo>
                    <a:pt x="16436" y="104372"/>
                  </a:lnTo>
                  <a:lnTo>
                    <a:pt x="45859" y="54154"/>
                  </a:lnTo>
                  <a:lnTo>
                    <a:pt x="45948" y="18878"/>
                  </a:lnTo>
                  <a:lnTo>
                    <a:pt x="66473" y="18878"/>
                  </a:lnTo>
                  <a:lnTo>
                    <a:pt x="55509" y="0"/>
                  </a:lnTo>
                  <a:close/>
                </a:path>
                <a:path w="111125" h="3169920">
                  <a:moveTo>
                    <a:pt x="64989" y="23686"/>
                  </a:moveTo>
                  <a:lnTo>
                    <a:pt x="47236" y="23686"/>
                  </a:lnTo>
                  <a:lnTo>
                    <a:pt x="63691" y="23718"/>
                  </a:lnTo>
                  <a:lnTo>
                    <a:pt x="55437" y="37807"/>
                  </a:lnTo>
                  <a:lnTo>
                    <a:pt x="64931" y="54154"/>
                  </a:lnTo>
                  <a:lnTo>
                    <a:pt x="64989" y="23686"/>
                  </a:lnTo>
                  <a:close/>
                </a:path>
                <a:path w="111125" h="3169920">
                  <a:moveTo>
                    <a:pt x="45948" y="18878"/>
                  </a:moveTo>
                  <a:lnTo>
                    <a:pt x="45881" y="54117"/>
                  </a:lnTo>
                  <a:lnTo>
                    <a:pt x="55437" y="37807"/>
                  </a:lnTo>
                  <a:lnTo>
                    <a:pt x="47236" y="23686"/>
                  </a:lnTo>
                  <a:lnTo>
                    <a:pt x="64989" y="23686"/>
                  </a:lnTo>
                  <a:lnTo>
                    <a:pt x="64998" y="18915"/>
                  </a:lnTo>
                  <a:lnTo>
                    <a:pt x="45948" y="18878"/>
                  </a:lnTo>
                  <a:close/>
                </a:path>
                <a:path w="111125" h="3169920">
                  <a:moveTo>
                    <a:pt x="47236" y="23686"/>
                  </a:moveTo>
                  <a:lnTo>
                    <a:pt x="55437" y="37807"/>
                  </a:lnTo>
                  <a:lnTo>
                    <a:pt x="63691" y="23718"/>
                  </a:lnTo>
                  <a:lnTo>
                    <a:pt x="47236" y="236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1184753" y="2545079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i="1" dirty="0">
                <a:latin typeface="Times New Roman"/>
                <a:cs typeface="Times New Roman"/>
              </a:rPr>
              <a:t>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56129" y="2441955"/>
            <a:ext cx="6178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50" i="1" baseline="-15151" dirty="0">
                <a:latin typeface="Times New Roman"/>
                <a:cs typeface="Times New Roman"/>
              </a:rPr>
              <a:t>1</a:t>
            </a:r>
            <a:r>
              <a:rPr sz="1650" i="1" spc="157" baseline="-15151" dirty="0">
                <a:latin typeface="Times New Roman"/>
                <a:cs typeface="Times New Roman"/>
              </a:rPr>
              <a:t> 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i="1" spc="140" dirty="0">
                <a:latin typeface="Times New Roman"/>
                <a:cs typeface="Times New Roman"/>
              </a:rPr>
              <a:t> </a:t>
            </a:r>
            <a:r>
              <a:rPr sz="1650" spc="-75" baseline="25252" dirty="0">
                <a:latin typeface="Times New Roman"/>
                <a:cs typeface="Times New Roman"/>
              </a:rPr>
              <a:t>*</a:t>
            </a:r>
            <a:endParaRPr sz="1650" baseline="25252">
              <a:latin typeface="Times New Roman"/>
              <a:cs typeface="Times New Roman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1375774" y="2978196"/>
            <a:ext cx="4364355" cy="2487930"/>
            <a:chOff x="1375774" y="2978196"/>
            <a:chExt cx="4364355" cy="2487930"/>
          </a:xfrm>
        </p:grpSpPr>
        <p:sp>
          <p:nvSpPr>
            <p:cNvPr id="41" name="object 41"/>
            <p:cNvSpPr/>
            <p:nvPr/>
          </p:nvSpPr>
          <p:spPr>
            <a:xfrm>
              <a:off x="1433089" y="3703984"/>
              <a:ext cx="4307205" cy="0"/>
            </a:xfrm>
            <a:custGeom>
              <a:avLst/>
              <a:gdLst/>
              <a:ahLst/>
              <a:cxnLst/>
              <a:rect l="l" t="t" r="r" b="b"/>
              <a:pathLst>
                <a:path w="4307205">
                  <a:moveTo>
                    <a:pt x="0" y="0"/>
                  </a:moveTo>
                  <a:lnTo>
                    <a:pt x="4306608" y="1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59668" y="468277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3" y="28340"/>
                  </a:lnTo>
                  <a:lnTo>
                    <a:pt x="30203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959668" y="468277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523931" y="4771467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523931" y="4771467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087354" y="395222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087354" y="395222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555775" y="29924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30">
                  <a:moveTo>
                    <a:pt x="23440" y="0"/>
                  </a:moveTo>
                  <a:lnTo>
                    <a:pt x="6760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0" y="36512"/>
                  </a:lnTo>
                  <a:lnTo>
                    <a:pt x="23440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0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555775" y="29924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30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148951" y="4712503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148951" y="4712503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403916" y="4835173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0" y="0"/>
                  </a:moveTo>
                  <a:lnTo>
                    <a:pt x="6760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0" y="36513"/>
                  </a:lnTo>
                  <a:lnTo>
                    <a:pt x="23440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0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403916" y="4835173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429694" y="4713941"/>
              <a:ext cx="534670" cy="127000"/>
            </a:xfrm>
            <a:custGeom>
              <a:avLst/>
              <a:gdLst/>
              <a:ahLst/>
              <a:cxnLst/>
              <a:rect l="l" t="t" r="r" b="b"/>
              <a:pathLst>
                <a:path w="534669" h="127000">
                  <a:moveTo>
                    <a:pt x="534396" y="0"/>
                  </a:moveTo>
                  <a:lnTo>
                    <a:pt x="0" y="126579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429694" y="4713942"/>
              <a:ext cx="534670" cy="127000"/>
            </a:xfrm>
            <a:custGeom>
              <a:avLst/>
              <a:gdLst/>
              <a:ahLst/>
              <a:cxnLst/>
              <a:rect l="l" t="t" r="r" b="b"/>
              <a:pathLst>
                <a:path w="534669" h="127000">
                  <a:moveTo>
                    <a:pt x="0" y="126579"/>
                  </a:moveTo>
                  <a:lnTo>
                    <a:pt x="534397" y="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964091" y="4713941"/>
              <a:ext cx="564515" cy="88900"/>
            </a:xfrm>
            <a:custGeom>
              <a:avLst/>
              <a:gdLst/>
              <a:ahLst/>
              <a:cxnLst/>
              <a:rect l="l" t="t" r="r" b="b"/>
              <a:pathLst>
                <a:path w="564514" h="88900">
                  <a:moveTo>
                    <a:pt x="0" y="0"/>
                  </a:moveTo>
                  <a:lnTo>
                    <a:pt x="564263" y="88692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964092" y="4713942"/>
              <a:ext cx="564515" cy="88900"/>
            </a:xfrm>
            <a:custGeom>
              <a:avLst/>
              <a:gdLst/>
              <a:ahLst/>
              <a:cxnLst/>
              <a:rect l="l" t="t" r="r" b="b"/>
              <a:pathLst>
                <a:path w="564514" h="88900">
                  <a:moveTo>
                    <a:pt x="564263" y="88692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549710" y="3983395"/>
              <a:ext cx="542290" cy="819785"/>
            </a:xfrm>
            <a:custGeom>
              <a:avLst/>
              <a:gdLst/>
              <a:ahLst/>
              <a:cxnLst/>
              <a:rect l="l" t="t" r="r" b="b"/>
              <a:pathLst>
                <a:path w="542289" h="819785">
                  <a:moveTo>
                    <a:pt x="542067" y="0"/>
                  </a:moveTo>
                  <a:lnTo>
                    <a:pt x="0" y="819238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549710" y="3983395"/>
              <a:ext cx="542290" cy="819785"/>
            </a:xfrm>
            <a:custGeom>
              <a:avLst/>
              <a:gdLst/>
              <a:ahLst/>
              <a:cxnLst/>
              <a:rect l="l" t="t" r="r" b="b"/>
              <a:pathLst>
                <a:path w="542289" h="819785">
                  <a:moveTo>
                    <a:pt x="0" y="819239"/>
                  </a:moveTo>
                  <a:lnTo>
                    <a:pt x="542067" y="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091778" y="3023650"/>
              <a:ext cx="468630" cy="934085"/>
            </a:xfrm>
            <a:custGeom>
              <a:avLst/>
              <a:gdLst/>
              <a:ahLst/>
              <a:cxnLst/>
              <a:rect l="l" t="t" r="r" b="b"/>
              <a:pathLst>
                <a:path w="468629" h="934085">
                  <a:moveTo>
                    <a:pt x="468419" y="0"/>
                  </a:moveTo>
                  <a:lnTo>
                    <a:pt x="0" y="933924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091777" y="3023650"/>
              <a:ext cx="468630" cy="934085"/>
            </a:xfrm>
            <a:custGeom>
              <a:avLst/>
              <a:gdLst/>
              <a:ahLst/>
              <a:cxnLst/>
              <a:rect l="l" t="t" r="r" b="b"/>
              <a:pathLst>
                <a:path w="468629" h="934085">
                  <a:moveTo>
                    <a:pt x="468420" y="0"/>
                  </a:moveTo>
                  <a:lnTo>
                    <a:pt x="0" y="933926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581553" y="3023650"/>
              <a:ext cx="567690" cy="1707514"/>
            </a:xfrm>
            <a:custGeom>
              <a:avLst/>
              <a:gdLst/>
              <a:ahLst/>
              <a:cxnLst/>
              <a:rect l="l" t="t" r="r" b="b"/>
              <a:pathLst>
                <a:path w="567689" h="1707514">
                  <a:moveTo>
                    <a:pt x="0" y="0"/>
                  </a:moveTo>
                  <a:lnTo>
                    <a:pt x="567397" y="1707111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581553" y="3023650"/>
              <a:ext cx="567690" cy="1707514"/>
            </a:xfrm>
            <a:custGeom>
              <a:avLst/>
              <a:gdLst/>
              <a:ahLst/>
              <a:cxnLst/>
              <a:rect l="l" t="t" r="r" b="b"/>
              <a:pathLst>
                <a:path w="567689" h="1707514">
                  <a:moveTo>
                    <a:pt x="0" y="0"/>
                  </a:moveTo>
                  <a:lnTo>
                    <a:pt x="567398" y="1707111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174731" y="4172540"/>
              <a:ext cx="502284" cy="571500"/>
            </a:xfrm>
            <a:custGeom>
              <a:avLst/>
              <a:gdLst/>
              <a:ahLst/>
              <a:cxnLst/>
              <a:rect l="l" t="t" r="r" b="b"/>
              <a:pathLst>
                <a:path w="502285" h="571500">
                  <a:moveTo>
                    <a:pt x="501797" y="0"/>
                  </a:moveTo>
                  <a:lnTo>
                    <a:pt x="0" y="571129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174730" y="4172540"/>
              <a:ext cx="502284" cy="571500"/>
            </a:xfrm>
            <a:custGeom>
              <a:avLst/>
              <a:gdLst/>
              <a:ahLst/>
              <a:cxnLst/>
              <a:rect l="l" t="t" r="r" b="b"/>
              <a:pathLst>
                <a:path w="502285" h="571500">
                  <a:moveTo>
                    <a:pt x="501798" y="0"/>
                  </a:moveTo>
                  <a:lnTo>
                    <a:pt x="0" y="571129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646326" y="41542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646326" y="41542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178733" y="43066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5178733" y="43066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661428" y="4190796"/>
              <a:ext cx="521970" cy="121285"/>
            </a:xfrm>
            <a:custGeom>
              <a:avLst/>
              <a:gdLst/>
              <a:ahLst/>
              <a:cxnLst/>
              <a:rect l="l" t="t" r="r" b="b"/>
              <a:pathLst>
                <a:path w="521970" h="121285">
                  <a:moveTo>
                    <a:pt x="0" y="0"/>
                  </a:moveTo>
                  <a:lnTo>
                    <a:pt x="521728" y="121234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661428" y="4190796"/>
              <a:ext cx="521970" cy="121285"/>
            </a:xfrm>
            <a:custGeom>
              <a:avLst/>
              <a:gdLst/>
              <a:ahLst/>
              <a:cxnLst/>
              <a:rect l="l" t="t" r="r" b="b"/>
              <a:pathLst>
                <a:path w="521970" h="121285">
                  <a:moveTo>
                    <a:pt x="521729" y="121234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945815" y="5048929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0" y="0"/>
                  </a:moveTo>
                  <a:lnTo>
                    <a:pt x="6760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0" y="36512"/>
                  </a:lnTo>
                  <a:lnTo>
                    <a:pt x="23440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0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945815" y="5048929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510077" y="535137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510077" y="535137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073500" y="505464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3" y="28340"/>
                  </a:lnTo>
                  <a:lnTo>
                    <a:pt x="30203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3073500" y="505464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541920" y="4403661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41920" y="4403661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135098" y="497177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0" y="0"/>
                  </a:moveTo>
                  <a:lnTo>
                    <a:pt x="6760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0" y="36512"/>
                  </a:lnTo>
                  <a:lnTo>
                    <a:pt x="23440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0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135098" y="497177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390061" y="5415080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390061" y="5415080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415840" y="5080095"/>
              <a:ext cx="534670" cy="340360"/>
            </a:xfrm>
            <a:custGeom>
              <a:avLst/>
              <a:gdLst/>
              <a:ahLst/>
              <a:cxnLst/>
              <a:rect l="l" t="t" r="r" b="b"/>
              <a:pathLst>
                <a:path w="534669" h="340360">
                  <a:moveTo>
                    <a:pt x="534396" y="0"/>
                  </a:moveTo>
                  <a:lnTo>
                    <a:pt x="0" y="340332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415840" y="5080094"/>
              <a:ext cx="534670" cy="340360"/>
            </a:xfrm>
            <a:custGeom>
              <a:avLst/>
              <a:gdLst/>
              <a:ahLst/>
              <a:cxnLst/>
              <a:rect l="l" t="t" r="r" b="b"/>
              <a:pathLst>
                <a:path w="534669" h="340360">
                  <a:moveTo>
                    <a:pt x="0" y="340333"/>
                  </a:moveTo>
                  <a:lnTo>
                    <a:pt x="534397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950237" y="5080095"/>
              <a:ext cx="564515" cy="302895"/>
            </a:xfrm>
            <a:custGeom>
              <a:avLst/>
              <a:gdLst/>
              <a:ahLst/>
              <a:cxnLst/>
              <a:rect l="l" t="t" r="r" b="b"/>
              <a:pathLst>
                <a:path w="564514" h="302895">
                  <a:moveTo>
                    <a:pt x="0" y="0"/>
                  </a:moveTo>
                  <a:lnTo>
                    <a:pt x="564263" y="302445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950237" y="5080094"/>
              <a:ext cx="564515" cy="302895"/>
            </a:xfrm>
            <a:custGeom>
              <a:avLst/>
              <a:gdLst/>
              <a:ahLst/>
              <a:cxnLst/>
              <a:rect l="l" t="t" r="r" b="b"/>
              <a:pathLst>
                <a:path w="564514" h="302895">
                  <a:moveTo>
                    <a:pt x="564263" y="302446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535857" y="5085815"/>
              <a:ext cx="542290" cy="297180"/>
            </a:xfrm>
            <a:custGeom>
              <a:avLst/>
              <a:gdLst/>
              <a:ahLst/>
              <a:cxnLst/>
              <a:rect l="l" t="t" r="r" b="b"/>
              <a:pathLst>
                <a:path w="542289" h="297179">
                  <a:moveTo>
                    <a:pt x="542066" y="0"/>
                  </a:moveTo>
                  <a:lnTo>
                    <a:pt x="0" y="296725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535857" y="5085814"/>
              <a:ext cx="542290" cy="297180"/>
            </a:xfrm>
            <a:custGeom>
              <a:avLst/>
              <a:gdLst/>
              <a:ahLst/>
              <a:cxnLst/>
              <a:rect l="l" t="t" r="r" b="b"/>
              <a:pathLst>
                <a:path w="542289" h="297179">
                  <a:moveTo>
                    <a:pt x="0" y="296726"/>
                  </a:moveTo>
                  <a:lnTo>
                    <a:pt x="542067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3077923" y="4434828"/>
              <a:ext cx="468630" cy="625475"/>
            </a:xfrm>
            <a:custGeom>
              <a:avLst/>
              <a:gdLst/>
              <a:ahLst/>
              <a:cxnLst/>
              <a:rect l="l" t="t" r="r" b="b"/>
              <a:pathLst>
                <a:path w="468629" h="625475">
                  <a:moveTo>
                    <a:pt x="468420" y="0"/>
                  </a:moveTo>
                  <a:lnTo>
                    <a:pt x="0" y="625167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3077924" y="4434828"/>
              <a:ext cx="468630" cy="625475"/>
            </a:xfrm>
            <a:custGeom>
              <a:avLst/>
              <a:gdLst/>
              <a:ahLst/>
              <a:cxnLst/>
              <a:rect l="l" t="t" r="r" b="b"/>
              <a:pathLst>
                <a:path w="468629" h="625475">
                  <a:moveTo>
                    <a:pt x="468420" y="0"/>
                  </a:moveTo>
                  <a:lnTo>
                    <a:pt x="0" y="625168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3567700" y="4434828"/>
              <a:ext cx="567690" cy="555625"/>
            </a:xfrm>
            <a:custGeom>
              <a:avLst/>
              <a:gdLst/>
              <a:ahLst/>
              <a:cxnLst/>
              <a:rect l="l" t="t" r="r" b="b"/>
              <a:pathLst>
                <a:path w="567689" h="555625">
                  <a:moveTo>
                    <a:pt x="0" y="0"/>
                  </a:moveTo>
                  <a:lnTo>
                    <a:pt x="567397" y="555205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3567700" y="4434828"/>
              <a:ext cx="567690" cy="555625"/>
            </a:xfrm>
            <a:custGeom>
              <a:avLst/>
              <a:gdLst/>
              <a:ahLst/>
              <a:cxnLst/>
              <a:rect l="l" t="t" r="r" b="b"/>
              <a:pathLst>
                <a:path w="567689" h="555625">
                  <a:moveTo>
                    <a:pt x="0" y="0"/>
                  </a:moveTo>
                  <a:lnTo>
                    <a:pt x="567398" y="555207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4160876" y="4752447"/>
              <a:ext cx="502284" cy="250825"/>
            </a:xfrm>
            <a:custGeom>
              <a:avLst/>
              <a:gdLst/>
              <a:ahLst/>
              <a:cxnLst/>
              <a:rect l="l" t="t" r="r" b="b"/>
              <a:pathLst>
                <a:path w="502285" h="250825">
                  <a:moveTo>
                    <a:pt x="501798" y="0"/>
                  </a:moveTo>
                  <a:lnTo>
                    <a:pt x="0" y="250496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4160877" y="4752447"/>
              <a:ext cx="502284" cy="250825"/>
            </a:xfrm>
            <a:custGeom>
              <a:avLst/>
              <a:gdLst/>
              <a:ahLst/>
              <a:cxnLst/>
              <a:rect l="l" t="t" r="r" b="b"/>
              <a:pathLst>
                <a:path w="502285" h="250825">
                  <a:moveTo>
                    <a:pt x="501798" y="0"/>
                  </a:moveTo>
                  <a:lnTo>
                    <a:pt x="0" y="250496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4632472" y="4734190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3" y="28340"/>
                  </a:lnTo>
                  <a:lnTo>
                    <a:pt x="30203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632472" y="4734190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5164879" y="464908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3" y="28338"/>
                  </a:lnTo>
                  <a:lnTo>
                    <a:pt x="30203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5164879" y="464908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4647573" y="4654431"/>
              <a:ext cx="521970" cy="116839"/>
            </a:xfrm>
            <a:custGeom>
              <a:avLst/>
              <a:gdLst/>
              <a:ahLst/>
              <a:cxnLst/>
              <a:rect l="l" t="t" r="r" b="b"/>
              <a:pathLst>
                <a:path w="521970" h="116839">
                  <a:moveTo>
                    <a:pt x="521728" y="0"/>
                  </a:moveTo>
                  <a:lnTo>
                    <a:pt x="0" y="116272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647573" y="4654431"/>
              <a:ext cx="521970" cy="116839"/>
            </a:xfrm>
            <a:custGeom>
              <a:avLst/>
              <a:gdLst/>
              <a:ahLst/>
              <a:cxnLst/>
              <a:rect l="l" t="t" r="r" b="b"/>
              <a:pathLst>
                <a:path w="521970" h="116839">
                  <a:moveTo>
                    <a:pt x="521729" y="0"/>
                  </a:moveTo>
                  <a:lnTo>
                    <a:pt x="0" y="116272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2" name="object 102"/>
          <p:cNvSpPr txBox="1"/>
          <p:nvPr/>
        </p:nvSpPr>
        <p:spPr>
          <a:xfrm>
            <a:off x="762891" y="3508755"/>
            <a:ext cx="5886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FF000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m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5106761" y="5686044"/>
            <a:ext cx="24955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i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1164746" y="4641595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B050"/>
                </a:solidFill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542446" y="4629404"/>
            <a:ext cx="800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00B050"/>
                </a:solidFill>
                <a:latin typeface="Times New Roman"/>
                <a:cs typeface="Times New Roman"/>
              </a:rPr>
              <a:t>#</a:t>
            </a:r>
            <a:r>
              <a:rPr sz="1800" i="1" dirty="0">
                <a:solidFill>
                  <a:srgbClr val="00B050"/>
                </a:solidFill>
                <a:latin typeface="Times New Roman"/>
                <a:cs typeface="Times New Roman"/>
              </a:rPr>
              <a:t>A</a:t>
            </a:r>
            <a:r>
              <a:rPr sz="1800" baseline="23148" dirty="0">
                <a:solidFill>
                  <a:srgbClr val="00B050"/>
                </a:solidFill>
                <a:latin typeface="Times New Roman"/>
                <a:cs typeface="Times New Roman"/>
              </a:rPr>
              <a:t>*</a:t>
            </a:r>
            <a:r>
              <a:rPr sz="1800" dirty="0">
                <a:solidFill>
                  <a:srgbClr val="00B05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00B050"/>
                </a:solidFill>
                <a:latin typeface="Times New Roman"/>
                <a:cs typeface="Times New Roman"/>
              </a:rPr>
              <a:t>h</a:t>
            </a:r>
            <a:r>
              <a:rPr sz="1800" i="1" baseline="-13888" dirty="0">
                <a:solidFill>
                  <a:srgbClr val="00B050"/>
                </a:solidFill>
                <a:latin typeface="Times New Roman"/>
                <a:cs typeface="Times New Roman"/>
              </a:rPr>
              <a:t>1</a:t>
            </a:r>
            <a:r>
              <a:rPr sz="1800" i="1" spc="450" baseline="-13888" dirty="0">
                <a:solidFill>
                  <a:srgbClr val="00B050"/>
                </a:solidFill>
                <a:latin typeface="Times New Roman"/>
                <a:cs typeface="Times New Roman"/>
              </a:rPr>
              <a:t> </a:t>
            </a:r>
            <a:r>
              <a:rPr sz="1800" spc="-50" dirty="0">
                <a:solidFill>
                  <a:srgbClr val="00B050"/>
                </a:solidFill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1151972" y="5281676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529672" y="5269483"/>
            <a:ext cx="800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990000"/>
                </a:solidFill>
                <a:latin typeface="Times New Roman"/>
                <a:cs typeface="Times New Roman"/>
              </a:rPr>
              <a:t>#</a:t>
            </a:r>
            <a:r>
              <a:rPr sz="1800" i="1" dirty="0">
                <a:solidFill>
                  <a:srgbClr val="990000"/>
                </a:solidFill>
                <a:latin typeface="Times New Roman"/>
                <a:cs typeface="Times New Roman"/>
              </a:rPr>
              <a:t>A</a:t>
            </a:r>
            <a:r>
              <a:rPr sz="1800" baseline="23148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800" dirty="0">
                <a:solidFill>
                  <a:srgbClr val="99000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990000"/>
                </a:solidFill>
                <a:latin typeface="Times New Roman"/>
                <a:cs typeface="Times New Roman"/>
              </a:rPr>
              <a:t>h</a:t>
            </a:r>
            <a:r>
              <a:rPr sz="1800" i="1" baseline="-13888" dirty="0">
                <a:solidFill>
                  <a:srgbClr val="990000"/>
                </a:solidFill>
                <a:latin typeface="Times New Roman"/>
                <a:cs typeface="Times New Roman"/>
              </a:rPr>
              <a:t>2</a:t>
            </a:r>
            <a:r>
              <a:rPr sz="1800" i="1" spc="450" baseline="-1388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800" spc="-50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08" name="object 108"/>
          <p:cNvGrpSpPr/>
          <p:nvPr/>
        </p:nvGrpSpPr>
        <p:grpSpPr>
          <a:xfrm>
            <a:off x="6518106" y="3950766"/>
            <a:ext cx="210820" cy="210820"/>
            <a:chOff x="6518106" y="3950766"/>
            <a:chExt cx="210820" cy="210820"/>
          </a:xfrm>
        </p:grpSpPr>
        <p:sp>
          <p:nvSpPr>
            <p:cNvPr id="109" name="object 109"/>
            <p:cNvSpPr/>
            <p:nvPr/>
          </p:nvSpPr>
          <p:spPr>
            <a:xfrm>
              <a:off x="6534370" y="3967031"/>
              <a:ext cx="180340" cy="180340"/>
            </a:xfrm>
            <a:custGeom>
              <a:avLst/>
              <a:gdLst/>
              <a:ahLst/>
              <a:cxnLst/>
              <a:rect l="l" t="t" r="r" b="b"/>
              <a:pathLst>
                <a:path w="180340" h="180339">
                  <a:moveTo>
                    <a:pt x="0" y="180000"/>
                  </a:moveTo>
                  <a:lnTo>
                    <a:pt x="180000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6532393" y="3965054"/>
              <a:ext cx="180340" cy="180340"/>
            </a:xfrm>
            <a:custGeom>
              <a:avLst/>
              <a:gdLst/>
              <a:ahLst/>
              <a:cxnLst/>
              <a:rect l="l" t="t" r="r" b="b"/>
              <a:pathLst>
                <a:path w="180340" h="180339">
                  <a:moveTo>
                    <a:pt x="180000" y="180000"/>
                  </a:moveTo>
                  <a:lnTo>
                    <a:pt x="0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1" name="object 111"/>
          <p:cNvSpPr txBox="1"/>
          <p:nvPr/>
        </p:nvSpPr>
        <p:spPr>
          <a:xfrm>
            <a:off x="6496979" y="4037076"/>
            <a:ext cx="24955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i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20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730745" y="1512443"/>
            <a:ext cx="7340600" cy="662305"/>
          </a:xfrm>
          <a:prstGeom prst="rect">
            <a:avLst/>
          </a:prstGeom>
        </p:spPr>
        <p:txBody>
          <a:bodyPr vert="horz" wrap="square" lIns="0" tIns="755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595"/>
              </a:spcBef>
            </a:pP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(1)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corolario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2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sigue </a:t>
            </a:r>
            <a:r>
              <a:rPr sz="1800" spc="-25" dirty="0">
                <a:latin typeface="Times New Roman"/>
                <a:cs typeface="Times New Roman"/>
              </a:rPr>
              <a:t>que</a:t>
            </a:r>
            <a:endParaRPr sz="1800">
              <a:latin typeface="Times New Roman"/>
              <a:cs typeface="Times New Roman"/>
            </a:endParaRPr>
          </a:p>
          <a:p>
            <a:pPr marL="495300">
              <a:lnSpc>
                <a:spcPts val="665"/>
              </a:lnSpc>
              <a:spcBef>
                <a:spcPts val="440"/>
              </a:spcBef>
              <a:tabLst>
                <a:tab pos="837565" algn="l"/>
              </a:tabLst>
            </a:pPr>
            <a:r>
              <a:rPr sz="1600" spc="-50" dirty="0">
                <a:latin typeface="Times New Roman"/>
                <a:cs typeface="Times New Roman"/>
              </a:rPr>
              <a:t>–</a:t>
            </a:r>
            <a:r>
              <a:rPr sz="1600" dirty="0">
                <a:latin typeface="Times New Roman"/>
                <a:cs typeface="Times New Roman"/>
              </a:rPr>
              <a:t>	A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h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50" spc="172" baseline="-15151" dirty="0">
                <a:latin typeface="Times New Roman"/>
                <a:cs typeface="Times New Roman"/>
              </a:rPr>
              <a:t>  </a:t>
            </a:r>
            <a:r>
              <a:rPr sz="1600" dirty="0">
                <a:latin typeface="Times New Roman"/>
                <a:cs typeface="Times New Roman"/>
              </a:rPr>
              <a:t>) expande todos los nodos 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50" i="1" spc="172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que </a:t>
            </a:r>
            <a:r>
              <a:rPr sz="1600" spc="155" dirty="0">
                <a:latin typeface="Symbol"/>
                <a:cs typeface="Symbol"/>
              </a:rPr>
              <a:t></a:t>
            </a:r>
            <a:r>
              <a:rPr sz="1600" i="1" spc="155" dirty="0">
                <a:latin typeface="Times New Roman"/>
                <a:cs typeface="Times New Roman"/>
              </a:rPr>
              <a:t>n</a:t>
            </a:r>
            <a:r>
              <a:rPr sz="1650" i="1" spc="232" baseline="-15151" dirty="0">
                <a:latin typeface="Times New Roman"/>
                <a:cs typeface="Times New Roman"/>
              </a:rPr>
              <a:t>j</a:t>
            </a:r>
            <a:r>
              <a:rPr sz="1650" i="1" spc="-30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Symbol"/>
                <a:cs typeface="Symbol"/>
              </a:rPr>
              <a:t></a:t>
            </a:r>
            <a:r>
              <a:rPr sz="1600" i="1" dirty="0">
                <a:latin typeface="Times New Roman"/>
                <a:cs typeface="Times New Roman"/>
              </a:rPr>
              <a:t>camino_a(n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00" dirty="0">
                <a:latin typeface="Times New Roman"/>
                <a:cs typeface="Times New Roman"/>
              </a:rPr>
              <a:t>).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50" spc="375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50" i="1" baseline="-15151" dirty="0">
                <a:latin typeface="Times New Roman"/>
                <a:cs typeface="Times New Roman"/>
              </a:rPr>
              <a:t>j</a:t>
            </a:r>
            <a:r>
              <a:rPr sz="1650" i="1" spc="-37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) </a:t>
            </a:r>
            <a:r>
              <a:rPr sz="1600" dirty="0">
                <a:latin typeface="Symbol"/>
                <a:cs typeface="Symbol"/>
              </a:rPr>
              <a:t>�</a:t>
            </a:r>
            <a:r>
              <a:rPr sz="1600" spc="39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i="1" spc="70" dirty="0">
                <a:latin typeface="Times New Roman"/>
                <a:cs typeface="Times New Roman"/>
              </a:rPr>
              <a:t>  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50" i="1" baseline="-15151" dirty="0">
                <a:latin typeface="Times New Roman"/>
                <a:cs typeface="Times New Roman"/>
              </a:rPr>
              <a:t>m</a:t>
            </a:r>
            <a:r>
              <a:rPr sz="1650" i="1" spc="-52" baseline="-15151" dirty="0">
                <a:latin typeface="Times New Roman"/>
                <a:cs typeface="Times New Roman"/>
              </a:rPr>
              <a:t> </a:t>
            </a:r>
            <a:r>
              <a:rPr sz="1600" spc="-215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  <a:p>
            <a:pPr marL="1290320">
              <a:lnSpc>
                <a:spcPts val="650"/>
              </a:lnSpc>
              <a:tabLst>
                <a:tab pos="6114415" algn="l"/>
                <a:tab pos="6863715" algn="l"/>
              </a:tabLst>
            </a:pPr>
            <a:r>
              <a:rPr sz="1100" spc="-50" dirty="0">
                <a:latin typeface="Times New Roman"/>
                <a:cs typeface="Times New Roman"/>
              </a:rPr>
              <a:t>*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spc="-50" dirty="0">
                <a:latin typeface="Times New Roman"/>
                <a:cs typeface="Times New Roman"/>
              </a:rPr>
              <a:t>*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spc="-50" dirty="0">
                <a:latin typeface="Times New Roman"/>
                <a:cs typeface="Times New Roman"/>
              </a:rPr>
              <a:t>*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940420" y="2298191"/>
            <a:ext cx="60064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449195" algn="l"/>
                <a:tab pos="3383915" algn="l"/>
                <a:tab pos="4571365" algn="l"/>
                <a:tab pos="4836795" algn="l"/>
                <a:tab pos="5142865" algn="l"/>
                <a:tab pos="5892165" algn="l"/>
              </a:tabLst>
            </a:pPr>
            <a:r>
              <a:rPr sz="1100" spc="-50" dirty="0">
                <a:latin typeface="Times New Roman"/>
                <a:cs typeface="Times New Roman"/>
              </a:rPr>
              <a:t>2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i="1" spc="-50" dirty="0">
                <a:latin typeface="Times New Roman"/>
                <a:cs typeface="Times New Roman"/>
              </a:rPr>
              <a:t>i</a:t>
            </a:r>
            <a:r>
              <a:rPr sz="1100" i="1" dirty="0">
                <a:latin typeface="Times New Roman"/>
                <a:cs typeface="Times New Roman"/>
              </a:rPr>
              <a:t>	</a:t>
            </a:r>
            <a:r>
              <a:rPr sz="1100" i="1" spc="-50" dirty="0">
                <a:latin typeface="Times New Roman"/>
                <a:cs typeface="Times New Roman"/>
              </a:rPr>
              <a:t>j</a:t>
            </a:r>
            <a:r>
              <a:rPr sz="1100" i="1" dirty="0">
                <a:latin typeface="Times New Roman"/>
                <a:cs typeface="Times New Roman"/>
              </a:rPr>
              <a:t>	</a:t>
            </a:r>
            <a:r>
              <a:rPr sz="1100" i="1" spc="-50" dirty="0">
                <a:latin typeface="Times New Roman"/>
                <a:cs typeface="Times New Roman"/>
              </a:rPr>
              <a:t>i</a:t>
            </a:r>
            <a:r>
              <a:rPr sz="1100" i="1" dirty="0">
                <a:latin typeface="Times New Roman"/>
                <a:cs typeface="Times New Roman"/>
              </a:rPr>
              <a:t>	</a:t>
            </a:r>
            <a:r>
              <a:rPr sz="1100" spc="-50" dirty="0">
                <a:latin typeface="Times New Roman"/>
                <a:cs typeface="Times New Roman"/>
              </a:rPr>
              <a:t>2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i="1" spc="-50" dirty="0">
                <a:latin typeface="Times New Roman"/>
                <a:cs typeface="Times New Roman"/>
              </a:rPr>
              <a:t>j</a:t>
            </a:r>
            <a:r>
              <a:rPr sz="1100" i="1" dirty="0">
                <a:latin typeface="Times New Roman"/>
                <a:cs typeface="Times New Roman"/>
              </a:rPr>
              <a:t>	</a:t>
            </a:r>
            <a:r>
              <a:rPr sz="1100" i="1" spc="-50" dirty="0">
                <a:latin typeface="Times New Roman"/>
                <a:cs typeface="Times New Roman"/>
              </a:rPr>
              <a:t>m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87945" y="2198115"/>
            <a:ext cx="68834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380365" algn="l"/>
                <a:tab pos="6776720" algn="l"/>
              </a:tabLst>
            </a:pPr>
            <a:r>
              <a:rPr sz="1600" spc="-50" dirty="0">
                <a:latin typeface="Times New Roman"/>
                <a:cs typeface="Times New Roman"/>
              </a:rPr>
              <a:t>–</a:t>
            </a:r>
            <a:r>
              <a:rPr sz="1600" dirty="0">
                <a:latin typeface="Times New Roman"/>
                <a:cs typeface="Times New Roman"/>
              </a:rPr>
              <a:t>	A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h</a:t>
            </a:r>
            <a:r>
              <a:rPr sz="1600" i="1" spc="130" dirty="0">
                <a:latin typeface="Times New Roman"/>
                <a:cs typeface="Times New Roman"/>
              </a:rPr>
              <a:t> 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50" spc="-37" baseline="252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) expande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todos los nodos 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00" i="1" spc="29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que </a:t>
            </a:r>
            <a:r>
              <a:rPr sz="1600" spc="235" dirty="0">
                <a:latin typeface="Symbol"/>
                <a:cs typeface="Symbol"/>
              </a:rPr>
              <a:t></a:t>
            </a:r>
            <a:r>
              <a:rPr sz="1600" i="1" spc="235" dirty="0">
                <a:latin typeface="Times New Roman"/>
                <a:cs typeface="Times New Roman"/>
              </a:rPr>
              <a:t>n</a:t>
            </a:r>
            <a:r>
              <a:rPr sz="1600" i="1" spc="1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Symbol"/>
                <a:cs typeface="Symbol"/>
              </a:rPr>
              <a:t></a:t>
            </a:r>
            <a:r>
              <a:rPr sz="1600" i="1" dirty="0">
                <a:latin typeface="Times New Roman"/>
                <a:cs typeface="Times New Roman"/>
              </a:rPr>
              <a:t>camino_a(n</a:t>
            </a:r>
            <a:r>
              <a:rPr sz="1600" i="1" spc="-10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).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i="1" spc="140" dirty="0">
                <a:latin typeface="Times New Roman"/>
                <a:cs typeface="Times New Roman"/>
              </a:rPr>
              <a:t> 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00" i="1" spc="1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) </a:t>
            </a:r>
            <a:r>
              <a:rPr sz="1600" dirty="0">
                <a:latin typeface="Symbol"/>
                <a:cs typeface="Symbol"/>
              </a:rPr>
              <a:t>�</a:t>
            </a:r>
            <a:r>
              <a:rPr sz="1600" spc="39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50" spc="-37" baseline="25252" dirty="0">
                <a:latin typeface="Times New Roman"/>
                <a:cs typeface="Times New Roman"/>
              </a:rPr>
              <a:t>*</a:t>
            </a:r>
            <a:r>
              <a:rPr sz="1600" spc="-25" dirty="0">
                <a:latin typeface="Times New Roman"/>
                <a:cs typeface="Times New Roman"/>
              </a:rPr>
              <a:t>(</a:t>
            </a:r>
            <a:r>
              <a:rPr sz="1600" i="1" spc="-25" dirty="0">
                <a:latin typeface="Times New Roman"/>
                <a:cs typeface="Times New Roman"/>
              </a:rPr>
              <a:t>n</a:t>
            </a:r>
            <a:r>
              <a:rPr sz="1600" i="1" dirty="0">
                <a:latin typeface="Times New Roman"/>
                <a:cs typeface="Times New Roman"/>
              </a:rPr>
              <a:t>	</a:t>
            </a:r>
            <a:r>
              <a:rPr sz="1600" spc="-5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2540" algn="ctr">
              <a:lnSpc>
                <a:spcPct val="100000"/>
              </a:lnSpc>
              <a:spcBef>
                <a:spcPts val="290"/>
              </a:spcBef>
            </a:pPr>
            <a:r>
              <a:rPr dirty="0"/>
              <a:t>Teorema</a:t>
            </a:r>
            <a:r>
              <a:rPr spc="-30" dirty="0"/>
              <a:t> </a:t>
            </a:r>
            <a:r>
              <a:rPr dirty="0"/>
              <a:t>Calidad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las</a:t>
            </a:r>
            <a:r>
              <a:rPr spc="-15" dirty="0"/>
              <a:t> </a:t>
            </a:r>
            <a:r>
              <a:rPr dirty="0"/>
              <a:t>Funciones</a:t>
            </a:r>
            <a:r>
              <a:rPr spc="-15" dirty="0"/>
              <a:t> </a:t>
            </a:r>
            <a:r>
              <a:rPr spc="-10" dirty="0"/>
              <a:t>Heurísticas</a:t>
            </a:r>
          </a:p>
          <a:p>
            <a:pPr marL="2540" algn="ctr">
              <a:lnSpc>
                <a:spcPct val="100000"/>
              </a:lnSpc>
              <a:spcBef>
                <a:spcPts val="130"/>
              </a:spcBef>
            </a:pPr>
            <a:r>
              <a:rPr sz="1600" dirty="0"/>
              <a:t>Visualización</a:t>
            </a:r>
            <a:r>
              <a:rPr sz="1600" spc="-5" dirty="0"/>
              <a:t> </a:t>
            </a:r>
            <a:r>
              <a:rPr sz="1600" dirty="0"/>
              <a:t>de</a:t>
            </a:r>
            <a:r>
              <a:rPr sz="1600" spc="-5" dirty="0"/>
              <a:t> </a:t>
            </a:r>
            <a:r>
              <a:rPr sz="1600" dirty="0"/>
              <a:t>la</a:t>
            </a:r>
            <a:r>
              <a:rPr sz="1600" spc="-5" dirty="0"/>
              <a:t> </a:t>
            </a:r>
            <a:r>
              <a:rPr sz="1600" spc="-10" dirty="0"/>
              <a:t>demostración</a:t>
            </a:r>
            <a:endParaRPr sz="1600"/>
          </a:p>
        </p:txBody>
      </p:sp>
      <p:sp>
        <p:nvSpPr>
          <p:cNvPr id="11" name="object 11"/>
          <p:cNvSpPr/>
          <p:nvPr/>
        </p:nvSpPr>
        <p:spPr>
          <a:xfrm>
            <a:off x="3036222" y="1206177"/>
            <a:ext cx="379730" cy="282575"/>
          </a:xfrm>
          <a:custGeom>
            <a:avLst/>
            <a:gdLst/>
            <a:ahLst/>
            <a:cxnLst/>
            <a:rect l="l" t="t" r="r" b="b"/>
            <a:pathLst>
              <a:path w="379729" h="282575">
                <a:moveTo>
                  <a:pt x="289208" y="0"/>
                </a:moveTo>
                <a:lnTo>
                  <a:pt x="285189" y="11460"/>
                </a:lnTo>
                <a:lnTo>
                  <a:pt x="301532" y="18552"/>
                </a:lnTo>
                <a:lnTo>
                  <a:pt x="315587" y="28370"/>
                </a:lnTo>
                <a:lnTo>
                  <a:pt x="344125" y="73880"/>
                </a:lnTo>
                <a:lnTo>
                  <a:pt x="352460" y="115662"/>
                </a:lnTo>
                <a:lnTo>
                  <a:pt x="353501" y="139749"/>
                </a:lnTo>
                <a:lnTo>
                  <a:pt x="352455" y="164650"/>
                </a:lnTo>
                <a:lnTo>
                  <a:pt x="344083" y="207587"/>
                </a:lnTo>
                <a:lnTo>
                  <a:pt x="315606" y="253826"/>
                </a:lnTo>
                <a:lnTo>
                  <a:pt x="285636" y="270868"/>
                </a:lnTo>
                <a:lnTo>
                  <a:pt x="289208" y="282327"/>
                </a:lnTo>
                <a:lnTo>
                  <a:pt x="327717" y="264263"/>
                </a:lnTo>
                <a:lnTo>
                  <a:pt x="356031" y="232990"/>
                </a:lnTo>
                <a:lnTo>
                  <a:pt x="373444" y="191114"/>
                </a:lnTo>
                <a:lnTo>
                  <a:pt x="379248" y="141237"/>
                </a:lnTo>
                <a:lnTo>
                  <a:pt x="377793" y="115355"/>
                </a:lnTo>
                <a:lnTo>
                  <a:pt x="366147" y="69479"/>
                </a:lnTo>
                <a:lnTo>
                  <a:pt x="343051" y="32133"/>
                </a:lnTo>
                <a:lnTo>
                  <a:pt x="309676" y="7390"/>
                </a:lnTo>
                <a:lnTo>
                  <a:pt x="289208" y="0"/>
                </a:lnTo>
                <a:close/>
              </a:path>
              <a:path w="379729" h="282575">
                <a:moveTo>
                  <a:pt x="90040" y="0"/>
                </a:moveTo>
                <a:lnTo>
                  <a:pt x="51624" y="18101"/>
                </a:lnTo>
                <a:lnTo>
                  <a:pt x="23290" y="49485"/>
                </a:lnTo>
                <a:lnTo>
                  <a:pt x="5822" y="91436"/>
                </a:lnTo>
                <a:lnTo>
                  <a:pt x="0" y="141237"/>
                </a:lnTo>
                <a:lnTo>
                  <a:pt x="1450" y="167176"/>
                </a:lnTo>
                <a:lnTo>
                  <a:pt x="13059" y="213052"/>
                </a:lnTo>
                <a:lnTo>
                  <a:pt x="36099" y="250277"/>
                </a:lnTo>
                <a:lnTo>
                  <a:pt x="69511" y="274946"/>
                </a:lnTo>
                <a:lnTo>
                  <a:pt x="90040" y="282327"/>
                </a:lnTo>
                <a:lnTo>
                  <a:pt x="93612" y="270868"/>
                </a:lnTo>
                <a:lnTo>
                  <a:pt x="77525" y="263742"/>
                </a:lnTo>
                <a:lnTo>
                  <a:pt x="63642" y="253826"/>
                </a:lnTo>
                <a:lnTo>
                  <a:pt x="35165" y="207587"/>
                </a:lnTo>
                <a:lnTo>
                  <a:pt x="26793" y="164650"/>
                </a:lnTo>
                <a:lnTo>
                  <a:pt x="25746" y="139749"/>
                </a:lnTo>
                <a:lnTo>
                  <a:pt x="26793" y="115662"/>
                </a:lnTo>
                <a:lnTo>
                  <a:pt x="35165" y="73880"/>
                </a:lnTo>
                <a:lnTo>
                  <a:pt x="63753" y="28370"/>
                </a:lnTo>
                <a:lnTo>
                  <a:pt x="94058" y="11460"/>
                </a:lnTo>
                <a:lnTo>
                  <a:pt x="900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99232" y="1151635"/>
            <a:ext cx="27501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621155" algn="l"/>
                <a:tab pos="2536190" algn="l"/>
              </a:tabLst>
            </a:pPr>
            <a:r>
              <a:rPr sz="2400" b="1" spc="-25" dirty="0">
                <a:latin typeface="Times New Roman"/>
                <a:cs typeface="Times New Roman"/>
              </a:rPr>
              <a:t>Teorema</a:t>
            </a:r>
            <a:r>
              <a:rPr sz="2400" b="1" spc="-110" dirty="0">
                <a:latin typeface="Times New Roman"/>
                <a:cs typeface="Times New Roman"/>
              </a:rPr>
              <a:t> </a:t>
            </a:r>
            <a:r>
              <a:rPr sz="2400" b="1" spc="-25" dirty="0">
                <a:latin typeface="Times New Roman"/>
                <a:cs typeface="Times New Roman"/>
              </a:rPr>
              <a:t>3</a:t>
            </a:r>
            <a:r>
              <a:rPr sz="2400" spc="-25" dirty="0">
                <a:latin typeface="Times New Roman"/>
                <a:cs typeface="Times New Roman"/>
              </a:rPr>
              <a:t>:</a:t>
            </a:r>
            <a:r>
              <a:rPr sz="2400" dirty="0">
                <a:latin typeface="Times New Roman"/>
                <a:cs typeface="Times New Roman"/>
              </a:rPr>
              <a:t>	</a:t>
            </a:r>
            <a:r>
              <a:rPr sz="3600" spc="225" baseline="5787" dirty="0">
                <a:latin typeface="Cambria Math"/>
                <a:cs typeface="Cambria Math"/>
              </a:rPr>
              <a:t>∀".</a:t>
            </a:r>
            <a:r>
              <a:rPr sz="3600" spc="-195" baseline="5787" dirty="0">
                <a:latin typeface="Cambria Math"/>
                <a:cs typeface="Cambria Math"/>
              </a:rPr>
              <a:t> </a:t>
            </a:r>
            <a:r>
              <a:rPr sz="3600" spc="-37" baseline="5787" dirty="0">
                <a:latin typeface="Cambria Math"/>
                <a:cs typeface="Cambria Math"/>
              </a:rPr>
              <a:t>ℎ</a:t>
            </a:r>
            <a:r>
              <a:rPr sz="2700" spc="-37" baseline="37037" dirty="0">
                <a:latin typeface="Cambria Math"/>
                <a:cs typeface="Cambria Math"/>
              </a:rPr>
              <a:t>∗</a:t>
            </a:r>
            <a:r>
              <a:rPr sz="2700" baseline="37037" dirty="0">
                <a:latin typeface="Cambria Math"/>
                <a:cs typeface="Cambria Math"/>
              </a:rPr>
              <a:t>	</a:t>
            </a:r>
            <a:r>
              <a:rPr sz="3600" spc="555" baseline="5787" dirty="0">
                <a:latin typeface="Cambria Math"/>
                <a:cs typeface="Cambria Math"/>
              </a:rPr>
              <a:t>"</a:t>
            </a:r>
            <a:endParaRPr sz="3600" baseline="5787">
              <a:latin typeface="Cambria Math"/>
              <a:cs typeface="Cambria Math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169569" y="1206177"/>
            <a:ext cx="379730" cy="282575"/>
          </a:xfrm>
          <a:custGeom>
            <a:avLst/>
            <a:gdLst/>
            <a:ahLst/>
            <a:cxnLst/>
            <a:rect l="l" t="t" r="r" b="b"/>
            <a:pathLst>
              <a:path w="379729" h="282575">
                <a:moveTo>
                  <a:pt x="289208" y="0"/>
                </a:moveTo>
                <a:lnTo>
                  <a:pt x="285189" y="11460"/>
                </a:lnTo>
                <a:lnTo>
                  <a:pt x="301532" y="18552"/>
                </a:lnTo>
                <a:lnTo>
                  <a:pt x="315587" y="28370"/>
                </a:lnTo>
                <a:lnTo>
                  <a:pt x="344125" y="73880"/>
                </a:lnTo>
                <a:lnTo>
                  <a:pt x="352460" y="115662"/>
                </a:lnTo>
                <a:lnTo>
                  <a:pt x="353501" y="139749"/>
                </a:lnTo>
                <a:lnTo>
                  <a:pt x="352455" y="164650"/>
                </a:lnTo>
                <a:lnTo>
                  <a:pt x="344083" y="207587"/>
                </a:lnTo>
                <a:lnTo>
                  <a:pt x="315606" y="253826"/>
                </a:lnTo>
                <a:lnTo>
                  <a:pt x="285635" y="270868"/>
                </a:lnTo>
                <a:lnTo>
                  <a:pt x="289208" y="282327"/>
                </a:lnTo>
                <a:lnTo>
                  <a:pt x="327717" y="264263"/>
                </a:lnTo>
                <a:lnTo>
                  <a:pt x="356031" y="232990"/>
                </a:lnTo>
                <a:lnTo>
                  <a:pt x="373444" y="191114"/>
                </a:lnTo>
                <a:lnTo>
                  <a:pt x="379248" y="141237"/>
                </a:lnTo>
                <a:lnTo>
                  <a:pt x="377793" y="115355"/>
                </a:lnTo>
                <a:lnTo>
                  <a:pt x="366147" y="69479"/>
                </a:lnTo>
                <a:lnTo>
                  <a:pt x="343051" y="32133"/>
                </a:lnTo>
                <a:lnTo>
                  <a:pt x="309676" y="7390"/>
                </a:lnTo>
                <a:lnTo>
                  <a:pt x="289208" y="0"/>
                </a:lnTo>
                <a:close/>
              </a:path>
              <a:path w="379729" h="282575">
                <a:moveTo>
                  <a:pt x="90040" y="0"/>
                </a:moveTo>
                <a:lnTo>
                  <a:pt x="51624" y="18101"/>
                </a:lnTo>
                <a:lnTo>
                  <a:pt x="23290" y="49485"/>
                </a:lnTo>
                <a:lnTo>
                  <a:pt x="5822" y="91436"/>
                </a:lnTo>
                <a:lnTo>
                  <a:pt x="0" y="141237"/>
                </a:lnTo>
                <a:lnTo>
                  <a:pt x="1450" y="167176"/>
                </a:lnTo>
                <a:lnTo>
                  <a:pt x="13059" y="213052"/>
                </a:lnTo>
                <a:lnTo>
                  <a:pt x="36099" y="250277"/>
                </a:lnTo>
                <a:lnTo>
                  <a:pt x="69511" y="274946"/>
                </a:lnTo>
                <a:lnTo>
                  <a:pt x="90040" y="282327"/>
                </a:lnTo>
                <a:lnTo>
                  <a:pt x="93612" y="270868"/>
                </a:lnTo>
                <a:lnTo>
                  <a:pt x="77525" y="263742"/>
                </a:lnTo>
                <a:lnTo>
                  <a:pt x="63642" y="253826"/>
                </a:lnTo>
                <a:lnTo>
                  <a:pt x="35165" y="207587"/>
                </a:lnTo>
                <a:lnTo>
                  <a:pt x="26793" y="164650"/>
                </a:lnTo>
                <a:lnTo>
                  <a:pt x="25746" y="139749"/>
                </a:lnTo>
                <a:lnTo>
                  <a:pt x="26793" y="115662"/>
                </a:lnTo>
                <a:lnTo>
                  <a:pt x="35165" y="73880"/>
                </a:lnTo>
                <a:lnTo>
                  <a:pt x="63754" y="28370"/>
                </a:lnTo>
                <a:lnTo>
                  <a:pt x="94058" y="11460"/>
                </a:lnTo>
                <a:lnTo>
                  <a:pt x="900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835999" y="1206177"/>
            <a:ext cx="503555" cy="282575"/>
          </a:xfrm>
          <a:custGeom>
            <a:avLst/>
            <a:gdLst/>
            <a:ahLst/>
            <a:cxnLst/>
            <a:rect l="l" t="t" r="r" b="b"/>
            <a:pathLst>
              <a:path w="503554" h="282575">
                <a:moveTo>
                  <a:pt x="413415" y="0"/>
                </a:moveTo>
                <a:lnTo>
                  <a:pt x="409397" y="11460"/>
                </a:lnTo>
                <a:lnTo>
                  <a:pt x="425740" y="18552"/>
                </a:lnTo>
                <a:lnTo>
                  <a:pt x="439795" y="28370"/>
                </a:lnTo>
                <a:lnTo>
                  <a:pt x="468333" y="73880"/>
                </a:lnTo>
                <a:lnTo>
                  <a:pt x="476667" y="115662"/>
                </a:lnTo>
                <a:lnTo>
                  <a:pt x="477709" y="139749"/>
                </a:lnTo>
                <a:lnTo>
                  <a:pt x="476662" y="164650"/>
                </a:lnTo>
                <a:lnTo>
                  <a:pt x="468290" y="207587"/>
                </a:lnTo>
                <a:lnTo>
                  <a:pt x="439813" y="253826"/>
                </a:lnTo>
                <a:lnTo>
                  <a:pt x="409842" y="270868"/>
                </a:lnTo>
                <a:lnTo>
                  <a:pt x="413415" y="282327"/>
                </a:lnTo>
                <a:lnTo>
                  <a:pt x="451924" y="264263"/>
                </a:lnTo>
                <a:lnTo>
                  <a:pt x="480239" y="232990"/>
                </a:lnTo>
                <a:lnTo>
                  <a:pt x="497652" y="191114"/>
                </a:lnTo>
                <a:lnTo>
                  <a:pt x="503455" y="141237"/>
                </a:lnTo>
                <a:lnTo>
                  <a:pt x="502000" y="115355"/>
                </a:lnTo>
                <a:lnTo>
                  <a:pt x="490354" y="69479"/>
                </a:lnTo>
                <a:lnTo>
                  <a:pt x="467258" y="32133"/>
                </a:lnTo>
                <a:lnTo>
                  <a:pt x="433883" y="7390"/>
                </a:lnTo>
                <a:lnTo>
                  <a:pt x="413415" y="0"/>
                </a:lnTo>
                <a:close/>
              </a:path>
              <a:path w="503554" h="282575">
                <a:moveTo>
                  <a:pt x="90041" y="0"/>
                </a:moveTo>
                <a:lnTo>
                  <a:pt x="51625" y="18101"/>
                </a:lnTo>
                <a:lnTo>
                  <a:pt x="23291" y="49485"/>
                </a:lnTo>
                <a:lnTo>
                  <a:pt x="5823" y="91436"/>
                </a:lnTo>
                <a:lnTo>
                  <a:pt x="0" y="141237"/>
                </a:lnTo>
                <a:lnTo>
                  <a:pt x="1451" y="167176"/>
                </a:lnTo>
                <a:lnTo>
                  <a:pt x="13060" y="213052"/>
                </a:lnTo>
                <a:lnTo>
                  <a:pt x="36100" y="250277"/>
                </a:lnTo>
                <a:lnTo>
                  <a:pt x="69512" y="274946"/>
                </a:lnTo>
                <a:lnTo>
                  <a:pt x="90041" y="282327"/>
                </a:lnTo>
                <a:lnTo>
                  <a:pt x="93612" y="270868"/>
                </a:lnTo>
                <a:lnTo>
                  <a:pt x="77526" y="263742"/>
                </a:lnTo>
                <a:lnTo>
                  <a:pt x="63643" y="253826"/>
                </a:lnTo>
                <a:lnTo>
                  <a:pt x="35165" y="207587"/>
                </a:lnTo>
                <a:lnTo>
                  <a:pt x="26794" y="164650"/>
                </a:lnTo>
                <a:lnTo>
                  <a:pt x="25747" y="139749"/>
                </a:lnTo>
                <a:lnTo>
                  <a:pt x="26794" y="115662"/>
                </a:lnTo>
                <a:lnTo>
                  <a:pt x="35165" y="73880"/>
                </a:lnTo>
                <a:lnTo>
                  <a:pt x="63755" y="28370"/>
                </a:lnTo>
                <a:lnTo>
                  <a:pt x="94060" y="11460"/>
                </a:lnTo>
                <a:lnTo>
                  <a:pt x="900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330788" y="1206177"/>
            <a:ext cx="510540" cy="282575"/>
          </a:xfrm>
          <a:custGeom>
            <a:avLst/>
            <a:gdLst/>
            <a:ahLst/>
            <a:cxnLst/>
            <a:rect l="l" t="t" r="r" b="b"/>
            <a:pathLst>
              <a:path w="510540" h="282575">
                <a:moveTo>
                  <a:pt x="420463" y="0"/>
                </a:moveTo>
                <a:lnTo>
                  <a:pt x="416445" y="11460"/>
                </a:lnTo>
                <a:lnTo>
                  <a:pt x="432788" y="18552"/>
                </a:lnTo>
                <a:lnTo>
                  <a:pt x="446843" y="28370"/>
                </a:lnTo>
                <a:lnTo>
                  <a:pt x="475381" y="73880"/>
                </a:lnTo>
                <a:lnTo>
                  <a:pt x="483715" y="115662"/>
                </a:lnTo>
                <a:lnTo>
                  <a:pt x="484757" y="139749"/>
                </a:lnTo>
                <a:lnTo>
                  <a:pt x="483711" y="164650"/>
                </a:lnTo>
                <a:lnTo>
                  <a:pt x="475339" y="207587"/>
                </a:lnTo>
                <a:lnTo>
                  <a:pt x="446861" y="253826"/>
                </a:lnTo>
                <a:lnTo>
                  <a:pt x="416891" y="270868"/>
                </a:lnTo>
                <a:lnTo>
                  <a:pt x="420463" y="282327"/>
                </a:lnTo>
                <a:lnTo>
                  <a:pt x="458972" y="264263"/>
                </a:lnTo>
                <a:lnTo>
                  <a:pt x="487287" y="232990"/>
                </a:lnTo>
                <a:lnTo>
                  <a:pt x="504700" y="191114"/>
                </a:lnTo>
                <a:lnTo>
                  <a:pt x="510504" y="141237"/>
                </a:lnTo>
                <a:lnTo>
                  <a:pt x="509048" y="115355"/>
                </a:lnTo>
                <a:lnTo>
                  <a:pt x="497402" y="69479"/>
                </a:lnTo>
                <a:lnTo>
                  <a:pt x="474306" y="32133"/>
                </a:lnTo>
                <a:lnTo>
                  <a:pt x="440932" y="7390"/>
                </a:lnTo>
                <a:lnTo>
                  <a:pt x="420463" y="0"/>
                </a:lnTo>
                <a:close/>
              </a:path>
              <a:path w="510540" h="282575">
                <a:moveTo>
                  <a:pt x="90041" y="0"/>
                </a:moveTo>
                <a:lnTo>
                  <a:pt x="51625" y="18101"/>
                </a:lnTo>
                <a:lnTo>
                  <a:pt x="23291" y="49485"/>
                </a:lnTo>
                <a:lnTo>
                  <a:pt x="5822" y="91436"/>
                </a:lnTo>
                <a:lnTo>
                  <a:pt x="0" y="141237"/>
                </a:lnTo>
                <a:lnTo>
                  <a:pt x="1451" y="167176"/>
                </a:lnTo>
                <a:lnTo>
                  <a:pt x="13059" y="213052"/>
                </a:lnTo>
                <a:lnTo>
                  <a:pt x="36100" y="250277"/>
                </a:lnTo>
                <a:lnTo>
                  <a:pt x="69512" y="274946"/>
                </a:lnTo>
                <a:lnTo>
                  <a:pt x="90041" y="282327"/>
                </a:lnTo>
                <a:lnTo>
                  <a:pt x="93612" y="270868"/>
                </a:lnTo>
                <a:lnTo>
                  <a:pt x="77525" y="263742"/>
                </a:lnTo>
                <a:lnTo>
                  <a:pt x="63642" y="253826"/>
                </a:lnTo>
                <a:lnTo>
                  <a:pt x="35165" y="207587"/>
                </a:lnTo>
                <a:lnTo>
                  <a:pt x="26794" y="164650"/>
                </a:lnTo>
                <a:lnTo>
                  <a:pt x="25747" y="139749"/>
                </a:lnTo>
                <a:lnTo>
                  <a:pt x="26794" y="115662"/>
                </a:lnTo>
                <a:lnTo>
                  <a:pt x="35165" y="73880"/>
                </a:lnTo>
                <a:lnTo>
                  <a:pt x="63754" y="28370"/>
                </a:lnTo>
                <a:lnTo>
                  <a:pt x="94060" y="11460"/>
                </a:lnTo>
                <a:lnTo>
                  <a:pt x="900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2855508" y="1261364"/>
            <a:ext cx="48901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145540" algn="l"/>
                <a:tab pos="3242945" algn="l"/>
                <a:tab pos="4744720" algn="l"/>
              </a:tabLst>
            </a:pPr>
            <a:r>
              <a:rPr sz="1800" spc="-50" dirty="0">
                <a:latin typeface="Cambria Math"/>
                <a:cs typeface="Cambria Math"/>
              </a:rPr>
              <a:t>#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615" dirty="0">
                <a:latin typeface="Cambria Math"/>
                <a:cs typeface="Cambria Math"/>
              </a:rPr>
              <a:t>%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50" dirty="0">
                <a:latin typeface="Cambria Math"/>
                <a:cs typeface="Cambria Math"/>
              </a:rPr>
              <a:t>#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615" dirty="0">
                <a:latin typeface="Cambria Math"/>
                <a:cs typeface="Cambria Math"/>
              </a:rPr>
              <a:t>%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63394" y="1118108"/>
            <a:ext cx="430339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100"/>
              </a:spcBef>
              <a:tabLst>
                <a:tab pos="805815" algn="l"/>
                <a:tab pos="1321435" algn="l"/>
                <a:tab pos="1805305" algn="l"/>
                <a:tab pos="2472055" algn="l"/>
                <a:tab pos="2987040" algn="l"/>
                <a:tab pos="3966845" algn="l"/>
              </a:tabLst>
            </a:pPr>
            <a:r>
              <a:rPr sz="2400" dirty="0">
                <a:latin typeface="Cambria Math"/>
                <a:cs typeface="Cambria Math"/>
              </a:rPr>
              <a:t>≥</a:t>
            </a:r>
            <a:r>
              <a:rPr sz="2400" spc="70" dirty="0">
                <a:latin typeface="Cambria Math"/>
                <a:cs typeface="Cambria Math"/>
              </a:rPr>
              <a:t> </a:t>
            </a:r>
            <a:r>
              <a:rPr sz="2400" spc="-25" dirty="0">
                <a:latin typeface="Cambria Math"/>
                <a:cs typeface="Cambria Math"/>
              </a:rPr>
              <a:t>ℎ</a:t>
            </a:r>
            <a:r>
              <a:rPr sz="2700" spc="-37" baseline="29320" dirty="0">
                <a:latin typeface="Cambria Math"/>
                <a:cs typeface="Cambria Math"/>
              </a:rPr>
              <a:t>∗</a:t>
            </a:r>
            <a:r>
              <a:rPr sz="2700" baseline="29320" dirty="0">
                <a:latin typeface="Cambria Math"/>
                <a:cs typeface="Cambria Math"/>
              </a:rPr>
              <a:t>	</a:t>
            </a:r>
            <a:r>
              <a:rPr sz="2400" spc="370" dirty="0">
                <a:latin typeface="Cambria Math"/>
                <a:cs typeface="Cambria Math"/>
              </a:rPr>
              <a:t>"</a:t>
            </a:r>
            <a:r>
              <a:rPr sz="2400" dirty="0">
                <a:latin typeface="Cambria Math"/>
                <a:cs typeface="Cambria Math"/>
              </a:rPr>
              <a:t>	</a:t>
            </a:r>
            <a:r>
              <a:rPr sz="2400" spc="-50" dirty="0">
                <a:latin typeface="Cambria Math"/>
                <a:cs typeface="Cambria Math"/>
              </a:rPr>
              <a:t>→</a:t>
            </a:r>
            <a:r>
              <a:rPr sz="2400" dirty="0">
                <a:latin typeface="Cambria Math"/>
                <a:cs typeface="Cambria Math"/>
              </a:rPr>
              <a:t>	</a:t>
            </a:r>
            <a:r>
              <a:rPr sz="2400" dirty="0">
                <a:latin typeface="Times New Roman"/>
                <a:cs typeface="Times New Roman"/>
              </a:rPr>
              <a:t>#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spc="434" dirty="0">
                <a:latin typeface="Cambria Math"/>
                <a:cs typeface="Cambria Math"/>
              </a:rPr>
              <a:t>'</a:t>
            </a:r>
            <a:r>
              <a:rPr sz="2700" spc="652" baseline="27777" dirty="0">
                <a:latin typeface="Cambria Math"/>
                <a:cs typeface="Cambria Math"/>
              </a:rPr>
              <a:t>∗</a:t>
            </a:r>
            <a:r>
              <a:rPr sz="2700" baseline="27777" dirty="0">
                <a:latin typeface="Cambria Math"/>
                <a:cs typeface="Cambria Math"/>
              </a:rPr>
              <a:t>	</a:t>
            </a:r>
            <a:r>
              <a:rPr sz="2400" spc="-25" dirty="0">
                <a:latin typeface="Cambria Math"/>
                <a:cs typeface="Cambria Math"/>
              </a:rPr>
              <a:t>ℎ</a:t>
            </a:r>
            <a:r>
              <a:rPr sz="2700" spc="-37" baseline="29320" dirty="0">
                <a:latin typeface="Cambria Math"/>
                <a:cs typeface="Cambria Math"/>
              </a:rPr>
              <a:t>∗</a:t>
            </a:r>
            <a:r>
              <a:rPr sz="2700" baseline="29320" dirty="0">
                <a:latin typeface="Cambria Math"/>
                <a:cs typeface="Cambria Math"/>
              </a:rPr>
              <a:t>	</a:t>
            </a:r>
            <a:r>
              <a:rPr sz="2400" dirty="0">
                <a:latin typeface="Cambria Math"/>
                <a:cs typeface="Cambria Math"/>
              </a:rPr>
              <a:t>≤</a:t>
            </a:r>
            <a:r>
              <a:rPr sz="2400" spc="140" dirty="0">
                <a:latin typeface="Cambria Math"/>
                <a:cs typeface="Cambria Math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# </a:t>
            </a:r>
            <a:r>
              <a:rPr sz="2400" spc="434" dirty="0">
                <a:latin typeface="Cambria Math"/>
                <a:cs typeface="Cambria Math"/>
              </a:rPr>
              <a:t>'</a:t>
            </a:r>
            <a:r>
              <a:rPr sz="2700" spc="652" baseline="27777" dirty="0">
                <a:latin typeface="Cambria Math"/>
                <a:cs typeface="Cambria Math"/>
              </a:rPr>
              <a:t>∗</a:t>
            </a:r>
            <a:r>
              <a:rPr sz="2700" baseline="27777" dirty="0">
                <a:latin typeface="Cambria Math"/>
                <a:cs typeface="Cambria Math"/>
              </a:rPr>
              <a:t>	</a:t>
            </a:r>
            <a:r>
              <a:rPr sz="2400" spc="-25" dirty="0">
                <a:latin typeface="Cambria Math"/>
                <a:cs typeface="Cambria Math"/>
              </a:rPr>
              <a:t>ℎ</a:t>
            </a:r>
            <a:r>
              <a:rPr sz="2700" spc="-37" baseline="29320" dirty="0">
                <a:latin typeface="Cambria Math"/>
                <a:cs typeface="Cambria Math"/>
              </a:rPr>
              <a:t>∗</a:t>
            </a:r>
            <a:endParaRPr sz="2700" baseline="29320">
              <a:latin typeface="Cambria Math"/>
              <a:cs typeface="Cambria Math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6345369" y="3372588"/>
            <a:ext cx="2021839" cy="1438910"/>
            <a:chOff x="6345369" y="3372588"/>
            <a:chExt cx="2021839" cy="1438910"/>
          </a:xfrm>
        </p:grpSpPr>
        <p:sp>
          <p:nvSpPr>
            <p:cNvPr id="19" name="object 19"/>
            <p:cNvSpPr/>
            <p:nvPr/>
          </p:nvSpPr>
          <p:spPr>
            <a:xfrm>
              <a:off x="6345369" y="3375804"/>
              <a:ext cx="1819275" cy="1435100"/>
            </a:xfrm>
            <a:custGeom>
              <a:avLst/>
              <a:gdLst/>
              <a:ahLst/>
              <a:cxnLst/>
              <a:rect l="l" t="t" r="r" b="b"/>
              <a:pathLst>
                <a:path w="1819275" h="1435100">
                  <a:moveTo>
                    <a:pt x="1092653" y="1422400"/>
                  </a:moveTo>
                  <a:lnTo>
                    <a:pt x="726836" y="1422400"/>
                  </a:lnTo>
                  <a:lnTo>
                    <a:pt x="771537" y="1435100"/>
                  </a:lnTo>
                  <a:lnTo>
                    <a:pt x="1047953" y="1435100"/>
                  </a:lnTo>
                  <a:lnTo>
                    <a:pt x="1092653" y="1422400"/>
                  </a:lnTo>
                  <a:close/>
                </a:path>
                <a:path w="1819275" h="1435100">
                  <a:moveTo>
                    <a:pt x="686708" y="38100"/>
                  </a:moveTo>
                  <a:lnTo>
                    <a:pt x="597259" y="38100"/>
                  </a:lnTo>
                  <a:lnTo>
                    <a:pt x="556017" y="50800"/>
                  </a:lnTo>
                  <a:lnTo>
                    <a:pt x="515780" y="76200"/>
                  </a:lnTo>
                  <a:lnTo>
                    <a:pt x="438550" y="101600"/>
                  </a:lnTo>
                  <a:lnTo>
                    <a:pt x="401671" y="127000"/>
                  </a:lnTo>
                  <a:lnTo>
                    <a:pt x="366025" y="139700"/>
                  </a:lnTo>
                  <a:lnTo>
                    <a:pt x="331669" y="165100"/>
                  </a:lnTo>
                  <a:lnTo>
                    <a:pt x="298660" y="190500"/>
                  </a:lnTo>
                  <a:lnTo>
                    <a:pt x="267056" y="215900"/>
                  </a:lnTo>
                  <a:lnTo>
                    <a:pt x="236913" y="241300"/>
                  </a:lnTo>
                  <a:lnTo>
                    <a:pt x="208291" y="266700"/>
                  </a:lnTo>
                  <a:lnTo>
                    <a:pt x="155835" y="317500"/>
                  </a:lnTo>
                  <a:lnTo>
                    <a:pt x="110157" y="381000"/>
                  </a:lnTo>
                  <a:lnTo>
                    <a:pt x="90006" y="406400"/>
                  </a:lnTo>
                  <a:lnTo>
                    <a:pt x="71727" y="444500"/>
                  </a:lnTo>
                  <a:lnTo>
                    <a:pt x="55378" y="469900"/>
                  </a:lnTo>
                  <a:lnTo>
                    <a:pt x="41021" y="508000"/>
                  </a:lnTo>
                  <a:lnTo>
                    <a:pt x="28713" y="546100"/>
                  </a:lnTo>
                  <a:lnTo>
                    <a:pt x="18515" y="571500"/>
                  </a:lnTo>
                  <a:lnTo>
                    <a:pt x="10486" y="609600"/>
                  </a:lnTo>
                  <a:lnTo>
                    <a:pt x="4686" y="647700"/>
                  </a:lnTo>
                  <a:lnTo>
                    <a:pt x="1170" y="685800"/>
                  </a:lnTo>
                  <a:lnTo>
                    <a:pt x="0" y="723900"/>
                  </a:lnTo>
                  <a:lnTo>
                    <a:pt x="1210" y="762000"/>
                  </a:lnTo>
                  <a:lnTo>
                    <a:pt x="4762" y="800100"/>
                  </a:lnTo>
                  <a:lnTo>
                    <a:pt x="10600" y="825500"/>
                  </a:lnTo>
                  <a:lnTo>
                    <a:pt x="18662" y="863600"/>
                  </a:lnTo>
                  <a:lnTo>
                    <a:pt x="28892" y="901700"/>
                  </a:lnTo>
                  <a:lnTo>
                    <a:pt x="41228" y="939800"/>
                  </a:lnTo>
                  <a:lnTo>
                    <a:pt x="55612" y="965200"/>
                  </a:lnTo>
                  <a:lnTo>
                    <a:pt x="71982" y="1003300"/>
                  </a:lnTo>
                  <a:lnTo>
                    <a:pt x="90280" y="1028700"/>
                  </a:lnTo>
                  <a:lnTo>
                    <a:pt x="110448" y="1066800"/>
                  </a:lnTo>
                  <a:lnTo>
                    <a:pt x="132424" y="1092200"/>
                  </a:lnTo>
                  <a:lnTo>
                    <a:pt x="156151" y="1130300"/>
                  </a:lnTo>
                  <a:lnTo>
                    <a:pt x="208625" y="1181100"/>
                  </a:lnTo>
                  <a:lnTo>
                    <a:pt x="237255" y="1206500"/>
                  </a:lnTo>
                  <a:lnTo>
                    <a:pt x="267403" y="1231900"/>
                  </a:lnTo>
                  <a:lnTo>
                    <a:pt x="299012" y="1257300"/>
                  </a:lnTo>
                  <a:lnTo>
                    <a:pt x="332024" y="1282700"/>
                  </a:lnTo>
                  <a:lnTo>
                    <a:pt x="366383" y="1295400"/>
                  </a:lnTo>
                  <a:lnTo>
                    <a:pt x="402032" y="1320800"/>
                  </a:lnTo>
                  <a:lnTo>
                    <a:pt x="438914" y="1333500"/>
                  </a:lnTo>
                  <a:lnTo>
                    <a:pt x="476971" y="1358900"/>
                  </a:lnTo>
                  <a:lnTo>
                    <a:pt x="516148" y="1371600"/>
                  </a:lnTo>
                  <a:lnTo>
                    <a:pt x="597632" y="1397000"/>
                  </a:lnTo>
                  <a:lnTo>
                    <a:pt x="682913" y="1422400"/>
                  </a:lnTo>
                  <a:lnTo>
                    <a:pt x="818103" y="1422400"/>
                  </a:lnTo>
                  <a:lnTo>
                    <a:pt x="773440" y="1409700"/>
                  </a:lnTo>
                  <a:lnTo>
                    <a:pt x="729498" y="1409700"/>
                  </a:lnTo>
                  <a:lnTo>
                    <a:pt x="686332" y="1397000"/>
                  </a:lnTo>
                  <a:lnTo>
                    <a:pt x="643997" y="1397000"/>
                  </a:lnTo>
                  <a:lnTo>
                    <a:pt x="562055" y="1371600"/>
                  </a:lnTo>
                  <a:lnTo>
                    <a:pt x="522558" y="1358900"/>
                  </a:lnTo>
                  <a:lnTo>
                    <a:pt x="484118" y="1333500"/>
                  </a:lnTo>
                  <a:lnTo>
                    <a:pt x="446794" y="1320800"/>
                  </a:lnTo>
                  <a:lnTo>
                    <a:pt x="410641" y="1308100"/>
                  </a:lnTo>
                  <a:lnTo>
                    <a:pt x="375716" y="1282700"/>
                  </a:lnTo>
                  <a:lnTo>
                    <a:pt x="342074" y="1257300"/>
                  </a:lnTo>
                  <a:lnTo>
                    <a:pt x="309772" y="1244600"/>
                  </a:lnTo>
                  <a:lnTo>
                    <a:pt x="278866" y="1219200"/>
                  </a:lnTo>
                  <a:lnTo>
                    <a:pt x="249411" y="1193800"/>
                  </a:lnTo>
                  <a:lnTo>
                    <a:pt x="195079" y="1143000"/>
                  </a:lnTo>
                  <a:lnTo>
                    <a:pt x="147218" y="1079500"/>
                  </a:lnTo>
                  <a:lnTo>
                    <a:pt x="125851" y="1054100"/>
                  </a:lnTo>
                  <a:lnTo>
                    <a:pt x="106267" y="1028700"/>
                  </a:lnTo>
                  <a:lnTo>
                    <a:pt x="88517" y="990600"/>
                  </a:lnTo>
                  <a:lnTo>
                    <a:pt x="72657" y="965200"/>
                  </a:lnTo>
                  <a:lnTo>
                    <a:pt x="58740" y="927100"/>
                  </a:lnTo>
                  <a:lnTo>
                    <a:pt x="46819" y="889000"/>
                  </a:lnTo>
                  <a:lnTo>
                    <a:pt x="36949" y="863600"/>
                  </a:lnTo>
                  <a:lnTo>
                    <a:pt x="29182" y="825500"/>
                  </a:lnTo>
                  <a:lnTo>
                    <a:pt x="23571" y="787400"/>
                  </a:lnTo>
                  <a:lnTo>
                    <a:pt x="20172" y="762000"/>
                  </a:lnTo>
                  <a:lnTo>
                    <a:pt x="19041" y="723900"/>
                  </a:lnTo>
                  <a:lnTo>
                    <a:pt x="20212" y="685800"/>
                  </a:lnTo>
                  <a:lnTo>
                    <a:pt x="23648" y="647700"/>
                  </a:lnTo>
                  <a:lnTo>
                    <a:pt x="29295" y="609600"/>
                  </a:lnTo>
                  <a:lnTo>
                    <a:pt x="37096" y="584200"/>
                  </a:lnTo>
                  <a:lnTo>
                    <a:pt x="46998" y="546100"/>
                  </a:lnTo>
                  <a:lnTo>
                    <a:pt x="58948" y="508000"/>
                  </a:lnTo>
                  <a:lnTo>
                    <a:pt x="72890" y="482600"/>
                  </a:lnTo>
                  <a:lnTo>
                    <a:pt x="88773" y="444500"/>
                  </a:lnTo>
                  <a:lnTo>
                    <a:pt x="106541" y="419100"/>
                  </a:lnTo>
                  <a:lnTo>
                    <a:pt x="126142" y="381000"/>
                  </a:lnTo>
                  <a:lnTo>
                    <a:pt x="147523" y="355600"/>
                  </a:lnTo>
                  <a:lnTo>
                    <a:pt x="195406" y="304800"/>
                  </a:lnTo>
                  <a:lnTo>
                    <a:pt x="249753" y="254000"/>
                  </a:lnTo>
                  <a:lnTo>
                    <a:pt x="279213" y="228600"/>
                  </a:lnTo>
                  <a:lnTo>
                    <a:pt x="310123" y="203200"/>
                  </a:lnTo>
                  <a:lnTo>
                    <a:pt x="342430" y="177800"/>
                  </a:lnTo>
                  <a:lnTo>
                    <a:pt x="376074" y="165100"/>
                  </a:lnTo>
                  <a:lnTo>
                    <a:pt x="411003" y="139700"/>
                  </a:lnTo>
                  <a:lnTo>
                    <a:pt x="447159" y="127000"/>
                  </a:lnTo>
                  <a:lnTo>
                    <a:pt x="484485" y="101600"/>
                  </a:lnTo>
                  <a:lnTo>
                    <a:pt x="562425" y="76200"/>
                  </a:lnTo>
                  <a:lnTo>
                    <a:pt x="686708" y="38100"/>
                  </a:lnTo>
                  <a:close/>
                </a:path>
                <a:path w="1819275" h="1435100">
                  <a:moveTo>
                    <a:pt x="1221478" y="38100"/>
                  </a:moveTo>
                  <a:lnTo>
                    <a:pt x="1132779" y="38100"/>
                  </a:lnTo>
                  <a:lnTo>
                    <a:pt x="1257056" y="76200"/>
                  </a:lnTo>
                  <a:lnTo>
                    <a:pt x="1334992" y="101600"/>
                  </a:lnTo>
                  <a:lnTo>
                    <a:pt x="1372316" y="127000"/>
                  </a:lnTo>
                  <a:lnTo>
                    <a:pt x="1408469" y="139700"/>
                  </a:lnTo>
                  <a:lnTo>
                    <a:pt x="1443394" y="165100"/>
                  </a:lnTo>
                  <a:lnTo>
                    <a:pt x="1509337" y="203200"/>
                  </a:lnTo>
                  <a:lnTo>
                    <a:pt x="1540244" y="228600"/>
                  </a:lnTo>
                  <a:lnTo>
                    <a:pt x="1569699" y="254000"/>
                  </a:lnTo>
                  <a:lnTo>
                    <a:pt x="1624031" y="304800"/>
                  </a:lnTo>
                  <a:lnTo>
                    <a:pt x="1671892" y="355600"/>
                  </a:lnTo>
                  <a:lnTo>
                    <a:pt x="1712843" y="419100"/>
                  </a:lnTo>
                  <a:lnTo>
                    <a:pt x="1730593" y="444500"/>
                  </a:lnTo>
                  <a:lnTo>
                    <a:pt x="1746453" y="482600"/>
                  </a:lnTo>
                  <a:lnTo>
                    <a:pt x="1760371" y="508000"/>
                  </a:lnTo>
                  <a:lnTo>
                    <a:pt x="1772291" y="546100"/>
                  </a:lnTo>
                  <a:lnTo>
                    <a:pt x="1782161" y="584200"/>
                  </a:lnTo>
                  <a:lnTo>
                    <a:pt x="1789929" y="609600"/>
                  </a:lnTo>
                  <a:lnTo>
                    <a:pt x="1795539" y="647700"/>
                  </a:lnTo>
                  <a:lnTo>
                    <a:pt x="1798938" y="685800"/>
                  </a:lnTo>
                  <a:lnTo>
                    <a:pt x="1800070" y="723900"/>
                  </a:lnTo>
                  <a:lnTo>
                    <a:pt x="1798899" y="762000"/>
                  </a:lnTo>
                  <a:lnTo>
                    <a:pt x="1789816" y="825500"/>
                  </a:lnTo>
                  <a:lnTo>
                    <a:pt x="1782014" y="863600"/>
                  </a:lnTo>
                  <a:lnTo>
                    <a:pt x="1772112" y="901700"/>
                  </a:lnTo>
                  <a:lnTo>
                    <a:pt x="1760162" y="927100"/>
                  </a:lnTo>
                  <a:lnTo>
                    <a:pt x="1746220" y="965200"/>
                  </a:lnTo>
                  <a:lnTo>
                    <a:pt x="1730338" y="990600"/>
                  </a:lnTo>
                  <a:lnTo>
                    <a:pt x="1712569" y="1028700"/>
                  </a:lnTo>
                  <a:lnTo>
                    <a:pt x="1692968" y="1054100"/>
                  </a:lnTo>
                  <a:lnTo>
                    <a:pt x="1671587" y="1079500"/>
                  </a:lnTo>
                  <a:lnTo>
                    <a:pt x="1648481" y="1117600"/>
                  </a:lnTo>
                  <a:lnTo>
                    <a:pt x="1623705" y="1143000"/>
                  </a:lnTo>
                  <a:lnTo>
                    <a:pt x="1569358" y="1193800"/>
                  </a:lnTo>
                  <a:lnTo>
                    <a:pt x="1539897" y="1219200"/>
                  </a:lnTo>
                  <a:lnTo>
                    <a:pt x="1508987" y="1244600"/>
                  </a:lnTo>
                  <a:lnTo>
                    <a:pt x="1476681" y="1257300"/>
                  </a:lnTo>
                  <a:lnTo>
                    <a:pt x="1443036" y="1282700"/>
                  </a:lnTo>
                  <a:lnTo>
                    <a:pt x="1408107" y="1308100"/>
                  </a:lnTo>
                  <a:lnTo>
                    <a:pt x="1371951" y="1320800"/>
                  </a:lnTo>
                  <a:lnTo>
                    <a:pt x="1334625" y="1333500"/>
                  </a:lnTo>
                  <a:lnTo>
                    <a:pt x="1296184" y="1358900"/>
                  </a:lnTo>
                  <a:lnTo>
                    <a:pt x="1256685" y="1371600"/>
                  </a:lnTo>
                  <a:lnTo>
                    <a:pt x="1174738" y="1397000"/>
                  </a:lnTo>
                  <a:lnTo>
                    <a:pt x="1132403" y="1397000"/>
                  </a:lnTo>
                  <a:lnTo>
                    <a:pt x="1089234" y="1409700"/>
                  </a:lnTo>
                  <a:lnTo>
                    <a:pt x="1045291" y="1409700"/>
                  </a:lnTo>
                  <a:lnTo>
                    <a:pt x="1000626" y="1422400"/>
                  </a:lnTo>
                  <a:lnTo>
                    <a:pt x="1136573" y="1422400"/>
                  </a:lnTo>
                  <a:lnTo>
                    <a:pt x="1221850" y="1397000"/>
                  </a:lnTo>
                  <a:lnTo>
                    <a:pt x="1303331" y="1371600"/>
                  </a:lnTo>
                  <a:lnTo>
                    <a:pt x="1342505" y="1358900"/>
                  </a:lnTo>
                  <a:lnTo>
                    <a:pt x="1380561" y="1333500"/>
                  </a:lnTo>
                  <a:lnTo>
                    <a:pt x="1417439" y="1320800"/>
                  </a:lnTo>
                  <a:lnTo>
                    <a:pt x="1453085" y="1295400"/>
                  </a:lnTo>
                  <a:lnTo>
                    <a:pt x="1487441" y="1282700"/>
                  </a:lnTo>
                  <a:lnTo>
                    <a:pt x="1520450" y="1257300"/>
                  </a:lnTo>
                  <a:lnTo>
                    <a:pt x="1552054" y="1231900"/>
                  </a:lnTo>
                  <a:lnTo>
                    <a:pt x="1582196" y="1206500"/>
                  </a:lnTo>
                  <a:lnTo>
                    <a:pt x="1610819" y="1181100"/>
                  </a:lnTo>
                  <a:lnTo>
                    <a:pt x="1663275" y="1130300"/>
                  </a:lnTo>
                  <a:lnTo>
                    <a:pt x="1686991" y="1092200"/>
                  </a:lnTo>
                  <a:lnTo>
                    <a:pt x="1708953" y="1066800"/>
                  </a:lnTo>
                  <a:lnTo>
                    <a:pt x="1729104" y="1028700"/>
                  </a:lnTo>
                  <a:lnTo>
                    <a:pt x="1747384" y="1003300"/>
                  </a:lnTo>
                  <a:lnTo>
                    <a:pt x="1763732" y="965200"/>
                  </a:lnTo>
                  <a:lnTo>
                    <a:pt x="1778090" y="939800"/>
                  </a:lnTo>
                  <a:lnTo>
                    <a:pt x="1790397" y="901700"/>
                  </a:lnTo>
                  <a:lnTo>
                    <a:pt x="1800595" y="863600"/>
                  </a:lnTo>
                  <a:lnTo>
                    <a:pt x="1808624" y="825500"/>
                  </a:lnTo>
                  <a:lnTo>
                    <a:pt x="1814424" y="800100"/>
                  </a:lnTo>
                  <a:lnTo>
                    <a:pt x="1817938" y="762000"/>
                  </a:lnTo>
                  <a:lnTo>
                    <a:pt x="1819111" y="723900"/>
                  </a:lnTo>
                  <a:lnTo>
                    <a:pt x="1817900" y="685800"/>
                  </a:lnTo>
                  <a:lnTo>
                    <a:pt x="1814347" y="647700"/>
                  </a:lnTo>
                  <a:lnTo>
                    <a:pt x="1808510" y="609600"/>
                  </a:lnTo>
                  <a:lnTo>
                    <a:pt x="1800448" y="571500"/>
                  </a:lnTo>
                  <a:lnTo>
                    <a:pt x="1790218" y="533400"/>
                  </a:lnTo>
                  <a:lnTo>
                    <a:pt x="1777883" y="508000"/>
                  </a:lnTo>
                  <a:lnTo>
                    <a:pt x="1763499" y="469900"/>
                  </a:lnTo>
                  <a:lnTo>
                    <a:pt x="1747128" y="444500"/>
                  </a:lnTo>
                  <a:lnTo>
                    <a:pt x="1728830" y="406400"/>
                  </a:lnTo>
                  <a:lnTo>
                    <a:pt x="1708663" y="381000"/>
                  </a:lnTo>
                  <a:lnTo>
                    <a:pt x="1686685" y="342900"/>
                  </a:lnTo>
                  <a:lnTo>
                    <a:pt x="1637539" y="292100"/>
                  </a:lnTo>
                  <a:lnTo>
                    <a:pt x="1581856" y="241300"/>
                  </a:lnTo>
                  <a:lnTo>
                    <a:pt x="1551707" y="215900"/>
                  </a:lnTo>
                  <a:lnTo>
                    <a:pt x="1520098" y="190500"/>
                  </a:lnTo>
                  <a:lnTo>
                    <a:pt x="1487086" y="165100"/>
                  </a:lnTo>
                  <a:lnTo>
                    <a:pt x="1452726" y="139700"/>
                  </a:lnTo>
                  <a:lnTo>
                    <a:pt x="1417078" y="127000"/>
                  </a:lnTo>
                  <a:lnTo>
                    <a:pt x="1380196" y="101600"/>
                  </a:lnTo>
                  <a:lnTo>
                    <a:pt x="1302962" y="76200"/>
                  </a:lnTo>
                  <a:lnTo>
                    <a:pt x="1262722" y="50800"/>
                  </a:lnTo>
                  <a:lnTo>
                    <a:pt x="1221478" y="38100"/>
                  </a:lnTo>
                  <a:close/>
                </a:path>
                <a:path w="1819275" h="1435100">
                  <a:moveTo>
                    <a:pt x="909745" y="12700"/>
                  </a:moveTo>
                  <a:lnTo>
                    <a:pt x="726457" y="12700"/>
                  </a:lnTo>
                  <a:lnTo>
                    <a:pt x="639452" y="38100"/>
                  </a:lnTo>
                  <a:lnTo>
                    <a:pt x="729876" y="38100"/>
                  </a:lnTo>
                  <a:lnTo>
                    <a:pt x="773819" y="25400"/>
                  </a:lnTo>
                  <a:lnTo>
                    <a:pt x="863810" y="25400"/>
                  </a:lnTo>
                  <a:lnTo>
                    <a:pt x="909745" y="12700"/>
                  </a:lnTo>
                  <a:close/>
                </a:path>
                <a:path w="1819275" h="1435100">
                  <a:moveTo>
                    <a:pt x="1092274" y="12700"/>
                  </a:moveTo>
                  <a:lnTo>
                    <a:pt x="909745" y="12700"/>
                  </a:lnTo>
                  <a:lnTo>
                    <a:pt x="955681" y="25400"/>
                  </a:lnTo>
                  <a:lnTo>
                    <a:pt x="1045669" y="25400"/>
                  </a:lnTo>
                  <a:lnTo>
                    <a:pt x="1089613" y="38100"/>
                  </a:lnTo>
                  <a:lnTo>
                    <a:pt x="1179283" y="38100"/>
                  </a:lnTo>
                  <a:lnTo>
                    <a:pt x="1092274" y="12700"/>
                  </a:lnTo>
                  <a:close/>
                </a:path>
                <a:path w="1819275" h="1435100">
                  <a:moveTo>
                    <a:pt x="1002150" y="0"/>
                  </a:moveTo>
                  <a:lnTo>
                    <a:pt x="816580" y="0"/>
                  </a:lnTo>
                  <a:lnTo>
                    <a:pt x="771157" y="12700"/>
                  </a:lnTo>
                  <a:lnTo>
                    <a:pt x="1047573" y="12700"/>
                  </a:lnTo>
                  <a:lnTo>
                    <a:pt x="1002150" y="0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024157" y="3378938"/>
              <a:ext cx="336550" cy="339090"/>
            </a:xfrm>
            <a:custGeom>
              <a:avLst/>
              <a:gdLst/>
              <a:ahLst/>
              <a:cxnLst/>
              <a:rect l="l" t="t" r="r" b="b"/>
              <a:pathLst>
                <a:path w="336550" h="339089">
                  <a:moveTo>
                    <a:pt x="0" y="338974"/>
                  </a:moveTo>
                  <a:lnTo>
                    <a:pt x="336345" y="0"/>
                  </a:lnTo>
                </a:path>
              </a:pathLst>
            </a:custGeom>
            <a:ln w="127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8978732" y="3181603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356431" y="3169411"/>
            <a:ext cx="800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990000"/>
                </a:solidFill>
                <a:latin typeface="Times New Roman"/>
                <a:cs typeface="Times New Roman"/>
              </a:rPr>
              <a:t>#</a:t>
            </a:r>
            <a:r>
              <a:rPr sz="1800" i="1" dirty="0">
                <a:solidFill>
                  <a:srgbClr val="990000"/>
                </a:solidFill>
                <a:latin typeface="Times New Roman"/>
                <a:cs typeface="Times New Roman"/>
              </a:rPr>
              <a:t>A</a:t>
            </a:r>
            <a:r>
              <a:rPr sz="1800" baseline="23148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800" dirty="0">
                <a:solidFill>
                  <a:srgbClr val="99000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990000"/>
                </a:solidFill>
                <a:latin typeface="Times New Roman"/>
                <a:cs typeface="Times New Roman"/>
              </a:rPr>
              <a:t>h</a:t>
            </a:r>
            <a:r>
              <a:rPr sz="1800" i="1" baseline="-13888" dirty="0">
                <a:solidFill>
                  <a:srgbClr val="990000"/>
                </a:solidFill>
                <a:latin typeface="Times New Roman"/>
                <a:cs typeface="Times New Roman"/>
              </a:rPr>
              <a:t>2</a:t>
            </a:r>
            <a:r>
              <a:rPr sz="1800" i="1" spc="450" baseline="-1388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800" spc="-50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6860980" y="3563684"/>
            <a:ext cx="1423670" cy="1053465"/>
            <a:chOff x="6860980" y="3563684"/>
            <a:chExt cx="1423670" cy="1053465"/>
          </a:xfrm>
        </p:grpSpPr>
        <p:sp>
          <p:nvSpPr>
            <p:cNvPr id="24" name="object 24"/>
            <p:cNvSpPr/>
            <p:nvPr/>
          </p:nvSpPr>
          <p:spPr>
            <a:xfrm>
              <a:off x="6860980" y="3563684"/>
              <a:ext cx="1090930" cy="1053465"/>
            </a:xfrm>
            <a:custGeom>
              <a:avLst/>
              <a:gdLst/>
              <a:ahLst/>
              <a:cxnLst/>
              <a:rect l="l" t="t" r="r" b="b"/>
              <a:pathLst>
                <a:path w="1090929" h="1053464">
                  <a:moveTo>
                    <a:pt x="544950" y="0"/>
                  </a:moveTo>
                  <a:lnTo>
                    <a:pt x="489256" y="2736"/>
                  </a:lnTo>
                  <a:lnTo>
                    <a:pt x="435157" y="10727"/>
                  </a:lnTo>
                  <a:lnTo>
                    <a:pt x="382936" y="23708"/>
                  </a:lnTo>
                  <a:lnTo>
                    <a:pt x="332663" y="41509"/>
                  </a:lnTo>
                  <a:lnTo>
                    <a:pt x="285037" y="63698"/>
                  </a:lnTo>
                  <a:lnTo>
                    <a:pt x="240116" y="90086"/>
                  </a:lnTo>
                  <a:lnTo>
                    <a:pt x="198172" y="120408"/>
                  </a:lnTo>
                  <a:lnTo>
                    <a:pt x="159478" y="154404"/>
                  </a:lnTo>
                  <a:lnTo>
                    <a:pt x="124311" y="191810"/>
                  </a:lnTo>
                  <a:lnTo>
                    <a:pt x="92943" y="232368"/>
                  </a:lnTo>
                  <a:lnTo>
                    <a:pt x="65651" y="275810"/>
                  </a:lnTo>
                  <a:lnTo>
                    <a:pt x="42799" y="321651"/>
                  </a:lnTo>
                  <a:lnTo>
                    <a:pt x="24466" y="370060"/>
                  </a:lnTo>
                  <a:lnTo>
                    <a:pt x="11038" y="420557"/>
                  </a:lnTo>
                  <a:lnTo>
                    <a:pt x="2792" y="472871"/>
                  </a:lnTo>
                  <a:lnTo>
                    <a:pt x="0" y="526724"/>
                  </a:lnTo>
                  <a:lnTo>
                    <a:pt x="723" y="553825"/>
                  </a:lnTo>
                  <a:lnTo>
                    <a:pt x="6328" y="606935"/>
                  </a:lnTo>
                  <a:lnTo>
                    <a:pt x="17249" y="658357"/>
                  </a:lnTo>
                  <a:lnTo>
                    <a:pt x="33207" y="707823"/>
                  </a:lnTo>
                  <a:lnTo>
                    <a:pt x="66112" y="777960"/>
                  </a:lnTo>
                  <a:lnTo>
                    <a:pt x="93475" y="821342"/>
                  </a:lnTo>
                  <a:lnTo>
                    <a:pt x="124907" y="861835"/>
                  </a:lnTo>
                  <a:lnTo>
                    <a:pt x="160133" y="899176"/>
                  </a:lnTo>
                  <a:lnTo>
                    <a:pt x="198879" y="933104"/>
                  </a:lnTo>
                  <a:lnTo>
                    <a:pt x="240872" y="963357"/>
                  </a:lnTo>
                  <a:lnTo>
                    <a:pt x="285840" y="989671"/>
                  </a:lnTo>
                  <a:lnTo>
                    <a:pt x="333292" y="1011706"/>
                  </a:lnTo>
                  <a:lnTo>
                    <a:pt x="383376" y="1029373"/>
                  </a:lnTo>
                  <a:lnTo>
                    <a:pt x="435611" y="1042311"/>
                  </a:lnTo>
                  <a:lnTo>
                    <a:pt x="489718" y="1050258"/>
                  </a:lnTo>
                  <a:lnTo>
                    <a:pt x="545415" y="1052950"/>
                  </a:lnTo>
                  <a:lnTo>
                    <a:pt x="573445" y="1052254"/>
                  </a:lnTo>
                  <a:lnTo>
                    <a:pt x="628376" y="1046858"/>
                  </a:lnTo>
                  <a:lnTo>
                    <a:pt x="681570" y="1036339"/>
                  </a:lnTo>
                  <a:lnTo>
                    <a:pt x="690435" y="1033905"/>
                  </a:lnTo>
                  <a:lnTo>
                    <a:pt x="544950" y="1033905"/>
                  </a:lnTo>
                  <a:lnTo>
                    <a:pt x="517850" y="1033233"/>
                  </a:lnTo>
                  <a:lnTo>
                    <a:pt x="464766" y="1028018"/>
                  </a:lnTo>
                  <a:lnTo>
                    <a:pt x="413383" y="1017855"/>
                  </a:lnTo>
                  <a:lnTo>
                    <a:pt x="363961" y="1003005"/>
                  </a:lnTo>
                  <a:lnTo>
                    <a:pt x="293870" y="972397"/>
                  </a:lnTo>
                  <a:lnTo>
                    <a:pt x="250507" y="946923"/>
                  </a:lnTo>
                  <a:lnTo>
                    <a:pt x="210027" y="917657"/>
                  </a:lnTo>
                  <a:lnTo>
                    <a:pt x="172694" y="884855"/>
                  </a:lnTo>
                  <a:lnTo>
                    <a:pt x="138775" y="848775"/>
                  </a:lnTo>
                  <a:lnTo>
                    <a:pt x="108534" y="809674"/>
                  </a:lnTo>
                  <a:lnTo>
                    <a:pt x="82235" y="767811"/>
                  </a:lnTo>
                  <a:lnTo>
                    <a:pt x="60139" y="723442"/>
                  </a:lnTo>
                  <a:lnTo>
                    <a:pt x="42593" y="677049"/>
                  </a:lnTo>
                  <a:lnTo>
                    <a:pt x="29668" y="628444"/>
                  </a:lnTo>
                  <a:lnTo>
                    <a:pt x="21730" y="578087"/>
                  </a:lnTo>
                  <a:lnTo>
                    <a:pt x="19043" y="526225"/>
                  </a:lnTo>
                  <a:lnTo>
                    <a:pt x="19727" y="500621"/>
                  </a:lnTo>
                  <a:lnTo>
                    <a:pt x="25137" y="448991"/>
                  </a:lnTo>
                  <a:lnTo>
                    <a:pt x="35650" y="399496"/>
                  </a:lnTo>
                  <a:lnTo>
                    <a:pt x="51014" y="351881"/>
                  </a:lnTo>
                  <a:lnTo>
                    <a:pt x="82696" y="284318"/>
                  </a:lnTo>
                  <a:lnTo>
                    <a:pt x="109065" y="242516"/>
                  </a:lnTo>
                  <a:lnTo>
                    <a:pt x="139369" y="203479"/>
                  </a:lnTo>
                  <a:lnTo>
                    <a:pt x="173347" y="167464"/>
                  </a:lnTo>
                  <a:lnTo>
                    <a:pt x="210733" y="134729"/>
                  </a:lnTo>
                  <a:lnTo>
                    <a:pt x="251264" y="105533"/>
                  </a:lnTo>
                  <a:lnTo>
                    <a:pt x="294673" y="80131"/>
                  </a:lnTo>
                  <a:lnTo>
                    <a:pt x="340695" y="58784"/>
                  </a:lnTo>
                  <a:lnTo>
                    <a:pt x="388851" y="41817"/>
                  </a:lnTo>
                  <a:lnTo>
                    <a:pt x="439299" y="29321"/>
                  </a:lnTo>
                  <a:lnTo>
                    <a:pt x="491573" y="21645"/>
                  </a:lnTo>
                  <a:lnTo>
                    <a:pt x="545415" y="19044"/>
                  </a:lnTo>
                  <a:lnTo>
                    <a:pt x="690425" y="19044"/>
                  </a:lnTo>
                  <a:lnTo>
                    <a:pt x="681123" y="16499"/>
                  </a:lnTo>
                  <a:lnTo>
                    <a:pt x="654754" y="10638"/>
                  </a:lnTo>
                  <a:lnTo>
                    <a:pt x="627918" y="6024"/>
                  </a:lnTo>
                  <a:lnTo>
                    <a:pt x="600649" y="2691"/>
                  </a:lnTo>
                  <a:lnTo>
                    <a:pt x="572980" y="673"/>
                  </a:lnTo>
                  <a:lnTo>
                    <a:pt x="544950" y="0"/>
                  </a:lnTo>
                  <a:close/>
                </a:path>
                <a:path w="1090929" h="1053464">
                  <a:moveTo>
                    <a:pt x="690425" y="19044"/>
                  </a:moveTo>
                  <a:lnTo>
                    <a:pt x="545415" y="19044"/>
                  </a:lnTo>
                  <a:lnTo>
                    <a:pt x="572516" y="19716"/>
                  </a:lnTo>
                  <a:lnTo>
                    <a:pt x="599254" y="21690"/>
                  </a:lnTo>
                  <a:lnTo>
                    <a:pt x="651520" y="29411"/>
                  </a:lnTo>
                  <a:lnTo>
                    <a:pt x="701954" y="41949"/>
                  </a:lnTo>
                  <a:lnTo>
                    <a:pt x="750299" y="59048"/>
                  </a:lnTo>
                  <a:lnTo>
                    <a:pt x="796495" y="80552"/>
                  </a:lnTo>
                  <a:lnTo>
                    <a:pt x="839858" y="106025"/>
                  </a:lnTo>
                  <a:lnTo>
                    <a:pt x="880339" y="135293"/>
                  </a:lnTo>
                  <a:lnTo>
                    <a:pt x="917671" y="168094"/>
                  </a:lnTo>
                  <a:lnTo>
                    <a:pt x="951590" y="204175"/>
                  </a:lnTo>
                  <a:lnTo>
                    <a:pt x="981831" y="243276"/>
                  </a:lnTo>
                  <a:lnTo>
                    <a:pt x="1008132" y="285139"/>
                  </a:lnTo>
                  <a:lnTo>
                    <a:pt x="1030226" y="329507"/>
                  </a:lnTo>
                  <a:lnTo>
                    <a:pt x="1047772" y="375900"/>
                  </a:lnTo>
                  <a:lnTo>
                    <a:pt x="1060697" y="424506"/>
                  </a:lnTo>
                  <a:lnTo>
                    <a:pt x="1068635" y="474863"/>
                  </a:lnTo>
                  <a:lnTo>
                    <a:pt x="1071322" y="526724"/>
                  </a:lnTo>
                  <a:lnTo>
                    <a:pt x="1070638" y="552329"/>
                  </a:lnTo>
                  <a:lnTo>
                    <a:pt x="1065229" y="603958"/>
                  </a:lnTo>
                  <a:lnTo>
                    <a:pt x="1054715" y="653454"/>
                  </a:lnTo>
                  <a:lnTo>
                    <a:pt x="1039351" y="701069"/>
                  </a:lnTo>
                  <a:lnTo>
                    <a:pt x="1007670" y="768631"/>
                  </a:lnTo>
                  <a:lnTo>
                    <a:pt x="981301" y="810433"/>
                  </a:lnTo>
                  <a:lnTo>
                    <a:pt x="950996" y="849471"/>
                  </a:lnTo>
                  <a:lnTo>
                    <a:pt x="917018" y="885485"/>
                  </a:lnTo>
                  <a:lnTo>
                    <a:pt x="879632" y="918220"/>
                  </a:lnTo>
                  <a:lnTo>
                    <a:pt x="839101" y="947417"/>
                  </a:lnTo>
                  <a:lnTo>
                    <a:pt x="795693" y="972817"/>
                  </a:lnTo>
                  <a:lnTo>
                    <a:pt x="749670" y="994166"/>
                  </a:lnTo>
                  <a:lnTo>
                    <a:pt x="701516" y="1011132"/>
                  </a:lnTo>
                  <a:lnTo>
                    <a:pt x="651066" y="1023628"/>
                  </a:lnTo>
                  <a:lnTo>
                    <a:pt x="598792" y="1031304"/>
                  </a:lnTo>
                  <a:lnTo>
                    <a:pt x="544950" y="1033905"/>
                  </a:lnTo>
                  <a:lnTo>
                    <a:pt x="690435" y="1033905"/>
                  </a:lnTo>
                  <a:lnTo>
                    <a:pt x="732749" y="1020961"/>
                  </a:lnTo>
                  <a:lnTo>
                    <a:pt x="805328" y="989251"/>
                  </a:lnTo>
                  <a:lnTo>
                    <a:pt x="850249" y="962864"/>
                  </a:lnTo>
                  <a:lnTo>
                    <a:pt x="892194" y="932541"/>
                  </a:lnTo>
                  <a:lnTo>
                    <a:pt x="930887" y="898546"/>
                  </a:lnTo>
                  <a:lnTo>
                    <a:pt x="966054" y="861138"/>
                  </a:lnTo>
                  <a:lnTo>
                    <a:pt x="997422" y="820582"/>
                  </a:lnTo>
                  <a:lnTo>
                    <a:pt x="1024714" y="777139"/>
                  </a:lnTo>
                  <a:lnTo>
                    <a:pt x="1047567" y="731299"/>
                  </a:lnTo>
                  <a:lnTo>
                    <a:pt x="1065899" y="682890"/>
                  </a:lnTo>
                  <a:lnTo>
                    <a:pt x="1079327" y="632392"/>
                  </a:lnTo>
                  <a:lnTo>
                    <a:pt x="1087574" y="580078"/>
                  </a:lnTo>
                  <a:lnTo>
                    <a:pt x="1090366" y="526225"/>
                  </a:lnTo>
                  <a:lnTo>
                    <a:pt x="1089642" y="499125"/>
                  </a:lnTo>
                  <a:lnTo>
                    <a:pt x="1084037" y="446015"/>
                  </a:lnTo>
                  <a:lnTo>
                    <a:pt x="1073118" y="394591"/>
                  </a:lnTo>
                  <a:lnTo>
                    <a:pt x="1057158" y="345126"/>
                  </a:lnTo>
                  <a:lnTo>
                    <a:pt x="1024253" y="274990"/>
                  </a:lnTo>
                  <a:lnTo>
                    <a:pt x="996890" y="231607"/>
                  </a:lnTo>
                  <a:lnTo>
                    <a:pt x="965459" y="191114"/>
                  </a:lnTo>
                  <a:lnTo>
                    <a:pt x="930233" y="153772"/>
                  </a:lnTo>
                  <a:lnTo>
                    <a:pt x="891487" y="119844"/>
                  </a:lnTo>
                  <a:lnTo>
                    <a:pt x="849494" y="89592"/>
                  </a:lnTo>
                  <a:lnTo>
                    <a:pt x="804525" y="63277"/>
                  </a:lnTo>
                  <a:lnTo>
                    <a:pt x="757073" y="41244"/>
                  </a:lnTo>
                  <a:lnTo>
                    <a:pt x="706989" y="23577"/>
                  </a:lnTo>
                  <a:lnTo>
                    <a:pt x="690425" y="19044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41825" y="4085597"/>
              <a:ext cx="336550" cy="5080"/>
            </a:xfrm>
            <a:custGeom>
              <a:avLst/>
              <a:gdLst/>
              <a:ahLst/>
              <a:cxnLst/>
              <a:rect l="l" t="t" r="r" b="b"/>
              <a:pathLst>
                <a:path w="336550" h="5079">
                  <a:moveTo>
                    <a:pt x="0" y="4562"/>
                  </a:moveTo>
                  <a:lnTo>
                    <a:pt x="336345" y="0"/>
                  </a:lnTo>
                </a:path>
              </a:pathLst>
            </a:custGeom>
            <a:ln w="12700">
              <a:solidFill>
                <a:srgbClr val="00664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/>
          <p:nvPr/>
        </p:nvSpPr>
        <p:spPr>
          <a:xfrm>
            <a:off x="8920146" y="3910076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B050"/>
                </a:solidFill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297846" y="3897883"/>
            <a:ext cx="800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00B050"/>
                </a:solidFill>
                <a:latin typeface="Times New Roman"/>
                <a:cs typeface="Times New Roman"/>
              </a:rPr>
              <a:t>#</a:t>
            </a:r>
            <a:r>
              <a:rPr sz="1800" i="1" dirty="0">
                <a:solidFill>
                  <a:srgbClr val="00B050"/>
                </a:solidFill>
                <a:latin typeface="Times New Roman"/>
                <a:cs typeface="Times New Roman"/>
              </a:rPr>
              <a:t>A</a:t>
            </a:r>
            <a:r>
              <a:rPr sz="1800" baseline="23148" dirty="0">
                <a:solidFill>
                  <a:srgbClr val="00B050"/>
                </a:solidFill>
                <a:latin typeface="Times New Roman"/>
                <a:cs typeface="Times New Roman"/>
              </a:rPr>
              <a:t>*</a:t>
            </a:r>
            <a:r>
              <a:rPr sz="1800" dirty="0">
                <a:solidFill>
                  <a:srgbClr val="00B05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00B050"/>
                </a:solidFill>
                <a:latin typeface="Times New Roman"/>
                <a:cs typeface="Times New Roman"/>
              </a:rPr>
              <a:t>h</a:t>
            </a:r>
            <a:r>
              <a:rPr sz="1800" i="1" baseline="-13888" dirty="0">
                <a:solidFill>
                  <a:srgbClr val="00B050"/>
                </a:solidFill>
                <a:latin typeface="Times New Roman"/>
                <a:cs typeface="Times New Roman"/>
              </a:rPr>
              <a:t>1</a:t>
            </a:r>
            <a:r>
              <a:rPr sz="1800" i="1" spc="450" baseline="-13888" dirty="0">
                <a:solidFill>
                  <a:srgbClr val="00B050"/>
                </a:solidFill>
                <a:latin typeface="Times New Roman"/>
                <a:cs typeface="Times New Roman"/>
              </a:rPr>
              <a:t> </a:t>
            </a:r>
            <a:r>
              <a:rPr sz="1800" spc="-50" dirty="0">
                <a:solidFill>
                  <a:srgbClr val="00B050"/>
                </a:solidFill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1354471" y="2525546"/>
            <a:ext cx="4405630" cy="3225800"/>
            <a:chOff x="1354471" y="2525546"/>
            <a:chExt cx="4405630" cy="3225800"/>
          </a:xfrm>
        </p:grpSpPr>
        <p:sp>
          <p:nvSpPr>
            <p:cNvPr id="29" name="object 29"/>
            <p:cNvSpPr/>
            <p:nvPr/>
          </p:nvSpPr>
          <p:spPr>
            <a:xfrm>
              <a:off x="1403917" y="5640118"/>
              <a:ext cx="4356100" cy="111125"/>
            </a:xfrm>
            <a:custGeom>
              <a:avLst/>
              <a:gdLst/>
              <a:ahLst/>
              <a:cxnLst/>
              <a:rect l="l" t="t" r="r" b="b"/>
              <a:pathLst>
                <a:path w="4356100" h="111125">
                  <a:moveTo>
                    <a:pt x="4260810" y="0"/>
                  </a:moveTo>
                  <a:lnTo>
                    <a:pt x="4254977" y="1534"/>
                  </a:lnTo>
                  <a:lnTo>
                    <a:pt x="4249676" y="10622"/>
                  </a:lnTo>
                  <a:lnTo>
                    <a:pt x="4251210" y="16454"/>
                  </a:lnTo>
                  <a:lnTo>
                    <a:pt x="4301521" y="45803"/>
                  </a:lnTo>
                  <a:lnTo>
                    <a:pt x="4336732" y="45803"/>
                  </a:lnTo>
                  <a:lnTo>
                    <a:pt x="4336732" y="64853"/>
                  </a:lnTo>
                  <a:lnTo>
                    <a:pt x="4301521" y="64853"/>
                  </a:lnTo>
                  <a:lnTo>
                    <a:pt x="4251210" y="94201"/>
                  </a:lnTo>
                  <a:lnTo>
                    <a:pt x="4249676" y="100033"/>
                  </a:lnTo>
                  <a:lnTo>
                    <a:pt x="4254977" y="109121"/>
                  </a:lnTo>
                  <a:lnTo>
                    <a:pt x="4260810" y="110656"/>
                  </a:lnTo>
                  <a:lnTo>
                    <a:pt x="4339329" y="64853"/>
                  </a:lnTo>
                  <a:lnTo>
                    <a:pt x="4336732" y="64853"/>
                  </a:lnTo>
                  <a:lnTo>
                    <a:pt x="4339331" y="64852"/>
                  </a:lnTo>
                  <a:lnTo>
                    <a:pt x="4355658" y="55328"/>
                  </a:lnTo>
                  <a:lnTo>
                    <a:pt x="4260810" y="0"/>
                  </a:lnTo>
                  <a:close/>
                </a:path>
                <a:path w="4356100" h="111125">
                  <a:moveTo>
                    <a:pt x="4317850" y="55328"/>
                  </a:moveTo>
                  <a:lnTo>
                    <a:pt x="4301521" y="64853"/>
                  </a:lnTo>
                  <a:lnTo>
                    <a:pt x="4336732" y="64853"/>
                  </a:lnTo>
                  <a:lnTo>
                    <a:pt x="4336732" y="63555"/>
                  </a:lnTo>
                  <a:lnTo>
                    <a:pt x="4331954" y="63555"/>
                  </a:lnTo>
                  <a:lnTo>
                    <a:pt x="4317850" y="55328"/>
                  </a:lnTo>
                  <a:close/>
                </a:path>
                <a:path w="4356100" h="111125">
                  <a:moveTo>
                    <a:pt x="0" y="45802"/>
                  </a:moveTo>
                  <a:lnTo>
                    <a:pt x="0" y="64852"/>
                  </a:lnTo>
                  <a:lnTo>
                    <a:pt x="4301523" y="64852"/>
                  </a:lnTo>
                  <a:lnTo>
                    <a:pt x="4317850" y="55328"/>
                  </a:lnTo>
                  <a:lnTo>
                    <a:pt x="4301521" y="45803"/>
                  </a:lnTo>
                  <a:lnTo>
                    <a:pt x="0" y="45802"/>
                  </a:lnTo>
                  <a:close/>
                </a:path>
                <a:path w="4356100" h="111125">
                  <a:moveTo>
                    <a:pt x="4331954" y="47100"/>
                  </a:moveTo>
                  <a:lnTo>
                    <a:pt x="4317850" y="55328"/>
                  </a:lnTo>
                  <a:lnTo>
                    <a:pt x="4331954" y="63555"/>
                  </a:lnTo>
                  <a:lnTo>
                    <a:pt x="4331954" y="47100"/>
                  </a:lnTo>
                  <a:close/>
                </a:path>
                <a:path w="4356100" h="111125">
                  <a:moveTo>
                    <a:pt x="4336732" y="47100"/>
                  </a:moveTo>
                  <a:lnTo>
                    <a:pt x="4331954" y="47100"/>
                  </a:lnTo>
                  <a:lnTo>
                    <a:pt x="4331954" y="63555"/>
                  </a:lnTo>
                  <a:lnTo>
                    <a:pt x="4336732" y="63555"/>
                  </a:lnTo>
                  <a:lnTo>
                    <a:pt x="4336732" y="47100"/>
                  </a:lnTo>
                  <a:close/>
                </a:path>
                <a:path w="4356100" h="111125">
                  <a:moveTo>
                    <a:pt x="4301521" y="45803"/>
                  </a:moveTo>
                  <a:lnTo>
                    <a:pt x="4317850" y="55328"/>
                  </a:lnTo>
                  <a:lnTo>
                    <a:pt x="4331954" y="47100"/>
                  </a:lnTo>
                  <a:lnTo>
                    <a:pt x="4336732" y="47100"/>
                  </a:lnTo>
                  <a:lnTo>
                    <a:pt x="4336732" y="45803"/>
                  </a:lnTo>
                  <a:lnTo>
                    <a:pt x="4301521" y="458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964382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508835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53286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565711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110163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635398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179851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354471" y="2525546"/>
              <a:ext cx="111125" cy="3169920"/>
            </a:xfrm>
            <a:custGeom>
              <a:avLst/>
              <a:gdLst/>
              <a:ahLst/>
              <a:cxnLst/>
              <a:rect l="l" t="t" r="r" b="b"/>
              <a:pathLst>
                <a:path w="111125" h="3169920">
                  <a:moveTo>
                    <a:pt x="55437" y="37807"/>
                  </a:moveTo>
                  <a:lnTo>
                    <a:pt x="45881" y="54117"/>
                  </a:lnTo>
                  <a:lnTo>
                    <a:pt x="39919" y="3169881"/>
                  </a:lnTo>
                  <a:lnTo>
                    <a:pt x="58969" y="3169917"/>
                  </a:lnTo>
                  <a:lnTo>
                    <a:pt x="64831" y="106066"/>
                  </a:lnTo>
                  <a:lnTo>
                    <a:pt x="64909" y="54117"/>
                  </a:lnTo>
                  <a:lnTo>
                    <a:pt x="55437" y="37807"/>
                  </a:lnTo>
                  <a:close/>
                </a:path>
                <a:path w="111125" h="3169920">
                  <a:moveTo>
                    <a:pt x="66473" y="18878"/>
                  </a:moveTo>
                  <a:lnTo>
                    <a:pt x="45948" y="18878"/>
                  </a:lnTo>
                  <a:lnTo>
                    <a:pt x="64998" y="18915"/>
                  </a:lnTo>
                  <a:lnTo>
                    <a:pt x="64931" y="54154"/>
                  </a:lnTo>
                  <a:lnTo>
                    <a:pt x="94183" y="104521"/>
                  </a:lnTo>
                  <a:lnTo>
                    <a:pt x="100012" y="106066"/>
                  </a:lnTo>
                  <a:lnTo>
                    <a:pt x="109109" y="100782"/>
                  </a:lnTo>
                  <a:lnTo>
                    <a:pt x="110656" y="94952"/>
                  </a:lnTo>
                  <a:lnTo>
                    <a:pt x="66473" y="18878"/>
                  </a:lnTo>
                  <a:close/>
                </a:path>
                <a:path w="111125" h="3169920">
                  <a:moveTo>
                    <a:pt x="55509" y="0"/>
                  </a:moveTo>
                  <a:lnTo>
                    <a:pt x="0" y="94742"/>
                  </a:lnTo>
                  <a:lnTo>
                    <a:pt x="1523" y="100576"/>
                  </a:lnTo>
                  <a:lnTo>
                    <a:pt x="10601" y="105895"/>
                  </a:lnTo>
                  <a:lnTo>
                    <a:pt x="16436" y="104372"/>
                  </a:lnTo>
                  <a:lnTo>
                    <a:pt x="45859" y="54154"/>
                  </a:lnTo>
                  <a:lnTo>
                    <a:pt x="45948" y="18878"/>
                  </a:lnTo>
                  <a:lnTo>
                    <a:pt x="66473" y="18878"/>
                  </a:lnTo>
                  <a:lnTo>
                    <a:pt x="55509" y="0"/>
                  </a:lnTo>
                  <a:close/>
                </a:path>
                <a:path w="111125" h="3169920">
                  <a:moveTo>
                    <a:pt x="64989" y="23686"/>
                  </a:moveTo>
                  <a:lnTo>
                    <a:pt x="47236" y="23686"/>
                  </a:lnTo>
                  <a:lnTo>
                    <a:pt x="63691" y="23718"/>
                  </a:lnTo>
                  <a:lnTo>
                    <a:pt x="55437" y="37807"/>
                  </a:lnTo>
                  <a:lnTo>
                    <a:pt x="64931" y="54154"/>
                  </a:lnTo>
                  <a:lnTo>
                    <a:pt x="64989" y="23686"/>
                  </a:lnTo>
                  <a:close/>
                </a:path>
                <a:path w="111125" h="3169920">
                  <a:moveTo>
                    <a:pt x="45948" y="18878"/>
                  </a:moveTo>
                  <a:lnTo>
                    <a:pt x="45881" y="54117"/>
                  </a:lnTo>
                  <a:lnTo>
                    <a:pt x="55437" y="37807"/>
                  </a:lnTo>
                  <a:lnTo>
                    <a:pt x="47236" y="23686"/>
                  </a:lnTo>
                  <a:lnTo>
                    <a:pt x="64989" y="23686"/>
                  </a:lnTo>
                  <a:lnTo>
                    <a:pt x="64998" y="18915"/>
                  </a:lnTo>
                  <a:lnTo>
                    <a:pt x="45948" y="18878"/>
                  </a:lnTo>
                  <a:close/>
                </a:path>
                <a:path w="111125" h="3169920">
                  <a:moveTo>
                    <a:pt x="47236" y="23686"/>
                  </a:moveTo>
                  <a:lnTo>
                    <a:pt x="55437" y="37807"/>
                  </a:lnTo>
                  <a:lnTo>
                    <a:pt x="63691" y="23718"/>
                  </a:lnTo>
                  <a:lnTo>
                    <a:pt x="47236" y="236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1184753" y="2545079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i="1" dirty="0">
                <a:latin typeface="Times New Roman"/>
                <a:cs typeface="Times New Roman"/>
              </a:rPr>
              <a:t>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56129" y="2441955"/>
            <a:ext cx="6178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50" i="1" baseline="-15151" dirty="0">
                <a:latin typeface="Times New Roman"/>
                <a:cs typeface="Times New Roman"/>
              </a:rPr>
              <a:t>1</a:t>
            </a:r>
            <a:r>
              <a:rPr sz="1650" i="1" spc="157" baseline="-15151" dirty="0">
                <a:latin typeface="Times New Roman"/>
                <a:cs typeface="Times New Roman"/>
              </a:rPr>
              <a:t> 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i="1" spc="140" dirty="0">
                <a:latin typeface="Times New Roman"/>
                <a:cs typeface="Times New Roman"/>
              </a:rPr>
              <a:t> </a:t>
            </a:r>
            <a:r>
              <a:rPr sz="1650" spc="-75" baseline="25252" dirty="0">
                <a:latin typeface="Times New Roman"/>
                <a:cs typeface="Times New Roman"/>
              </a:rPr>
              <a:t>*</a:t>
            </a:r>
            <a:endParaRPr sz="1650" baseline="25252">
              <a:latin typeface="Times New Roman"/>
              <a:cs typeface="Times New Roman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1375774" y="2978196"/>
            <a:ext cx="4364355" cy="2487930"/>
            <a:chOff x="1375774" y="2978196"/>
            <a:chExt cx="4364355" cy="2487930"/>
          </a:xfrm>
        </p:grpSpPr>
        <p:sp>
          <p:nvSpPr>
            <p:cNvPr id="41" name="object 41"/>
            <p:cNvSpPr/>
            <p:nvPr/>
          </p:nvSpPr>
          <p:spPr>
            <a:xfrm>
              <a:off x="1433089" y="3703984"/>
              <a:ext cx="4307205" cy="0"/>
            </a:xfrm>
            <a:custGeom>
              <a:avLst/>
              <a:gdLst/>
              <a:ahLst/>
              <a:cxnLst/>
              <a:rect l="l" t="t" r="r" b="b"/>
              <a:pathLst>
                <a:path w="4307205">
                  <a:moveTo>
                    <a:pt x="0" y="0"/>
                  </a:moveTo>
                  <a:lnTo>
                    <a:pt x="4306608" y="1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59668" y="468277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3" y="28340"/>
                  </a:lnTo>
                  <a:lnTo>
                    <a:pt x="30203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959668" y="468277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523931" y="4771467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523931" y="4771467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087354" y="395222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087354" y="395222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555775" y="29924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30">
                  <a:moveTo>
                    <a:pt x="23440" y="0"/>
                  </a:moveTo>
                  <a:lnTo>
                    <a:pt x="6760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0" y="36512"/>
                  </a:lnTo>
                  <a:lnTo>
                    <a:pt x="23440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0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555775" y="29924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30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148951" y="4712503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148951" y="4712503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403916" y="4835173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0" y="0"/>
                  </a:moveTo>
                  <a:lnTo>
                    <a:pt x="6760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0" y="36513"/>
                  </a:lnTo>
                  <a:lnTo>
                    <a:pt x="23440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0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403916" y="4835173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429694" y="4713941"/>
              <a:ext cx="534670" cy="127000"/>
            </a:xfrm>
            <a:custGeom>
              <a:avLst/>
              <a:gdLst/>
              <a:ahLst/>
              <a:cxnLst/>
              <a:rect l="l" t="t" r="r" b="b"/>
              <a:pathLst>
                <a:path w="534669" h="127000">
                  <a:moveTo>
                    <a:pt x="534396" y="0"/>
                  </a:moveTo>
                  <a:lnTo>
                    <a:pt x="0" y="126579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429694" y="4713942"/>
              <a:ext cx="534670" cy="127000"/>
            </a:xfrm>
            <a:custGeom>
              <a:avLst/>
              <a:gdLst/>
              <a:ahLst/>
              <a:cxnLst/>
              <a:rect l="l" t="t" r="r" b="b"/>
              <a:pathLst>
                <a:path w="534669" h="127000">
                  <a:moveTo>
                    <a:pt x="0" y="126579"/>
                  </a:moveTo>
                  <a:lnTo>
                    <a:pt x="534397" y="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964091" y="4713941"/>
              <a:ext cx="564515" cy="88900"/>
            </a:xfrm>
            <a:custGeom>
              <a:avLst/>
              <a:gdLst/>
              <a:ahLst/>
              <a:cxnLst/>
              <a:rect l="l" t="t" r="r" b="b"/>
              <a:pathLst>
                <a:path w="564514" h="88900">
                  <a:moveTo>
                    <a:pt x="0" y="0"/>
                  </a:moveTo>
                  <a:lnTo>
                    <a:pt x="564263" y="88692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964092" y="4713942"/>
              <a:ext cx="564515" cy="88900"/>
            </a:xfrm>
            <a:custGeom>
              <a:avLst/>
              <a:gdLst/>
              <a:ahLst/>
              <a:cxnLst/>
              <a:rect l="l" t="t" r="r" b="b"/>
              <a:pathLst>
                <a:path w="564514" h="88900">
                  <a:moveTo>
                    <a:pt x="564263" y="88692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549710" y="3983395"/>
              <a:ext cx="542290" cy="819785"/>
            </a:xfrm>
            <a:custGeom>
              <a:avLst/>
              <a:gdLst/>
              <a:ahLst/>
              <a:cxnLst/>
              <a:rect l="l" t="t" r="r" b="b"/>
              <a:pathLst>
                <a:path w="542289" h="819785">
                  <a:moveTo>
                    <a:pt x="542067" y="0"/>
                  </a:moveTo>
                  <a:lnTo>
                    <a:pt x="0" y="819238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549710" y="3983395"/>
              <a:ext cx="542290" cy="819785"/>
            </a:xfrm>
            <a:custGeom>
              <a:avLst/>
              <a:gdLst/>
              <a:ahLst/>
              <a:cxnLst/>
              <a:rect l="l" t="t" r="r" b="b"/>
              <a:pathLst>
                <a:path w="542289" h="819785">
                  <a:moveTo>
                    <a:pt x="0" y="819239"/>
                  </a:moveTo>
                  <a:lnTo>
                    <a:pt x="542067" y="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091778" y="3023650"/>
              <a:ext cx="468630" cy="934085"/>
            </a:xfrm>
            <a:custGeom>
              <a:avLst/>
              <a:gdLst/>
              <a:ahLst/>
              <a:cxnLst/>
              <a:rect l="l" t="t" r="r" b="b"/>
              <a:pathLst>
                <a:path w="468629" h="934085">
                  <a:moveTo>
                    <a:pt x="468419" y="0"/>
                  </a:moveTo>
                  <a:lnTo>
                    <a:pt x="0" y="933924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091777" y="3023650"/>
              <a:ext cx="468630" cy="934085"/>
            </a:xfrm>
            <a:custGeom>
              <a:avLst/>
              <a:gdLst/>
              <a:ahLst/>
              <a:cxnLst/>
              <a:rect l="l" t="t" r="r" b="b"/>
              <a:pathLst>
                <a:path w="468629" h="934085">
                  <a:moveTo>
                    <a:pt x="468420" y="0"/>
                  </a:moveTo>
                  <a:lnTo>
                    <a:pt x="0" y="933926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581553" y="3023650"/>
              <a:ext cx="567690" cy="1707514"/>
            </a:xfrm>
            <a:custGeom>
              <a:avLst/>
              <a:gdLst/>
              <a:ahLst/>
              <a:cxnLst/>
              <a:rect l="l" t="t" r="r" b="b"/>
              <a:pathLst>
                <a:path w="567689" h="1707514">
                  <a:moveTo>
                    <a:pt x="0" y="0"/>
                  </a:moveTo>
                  <a:lnTo>
                    <a:pt x="567397" y="1707111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581553" y="3023650"/>
              <a:ext cx="567690" cy="1707514"/>
            </a:xfrm>
            <a:custGeom>
              <a:avLst/>
              <a:gdLst/>
              <a:ahLst/>
              <a:cxnLst/>
              <a:rect l="l" t="t" r="r" b="b"/>
              <a:pathLst>
                <a:path w="567689" h="1707514">
                  <a:moveTo>
                    <a:pt x="0" y="0"/>
                  </a:moveTo>
                  <a:lnTo>
                    <a:pt x="567398" y="1707111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174731" y="4172540"/>
              <a:ext cx="502284" cy="571500"/>
            </a:xfrm>
            <a:custGeom>
              <a:avLst/>
              <a:gdLst/>
              <a:ahLst/>
              <a:cxnLst/>
              <a:rect l="l" t="t" r="r" b="b"/>
              <a:pathLst>
                <a:path w="502285" h="571500">
                  <a:moveTo>
                    <a:pt x="501797" y="0"/>
                  </a:moveTo>
                  <a:lnTo>
                    <a:pt x="0" y="571129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174730" y="4172540"/>
              <a:ext cx="502284" cy="571500"/>
            </a:xfrm>
            <a:custGeom>
              <a:avLst/>
              <a:gdLst/>
              <a:ahLst/>
              <a:cxnLst/>
              <a:rect l="l" t="t" r="r" b="b"/>
              <a:pathLst>
                <a:path w="502285" h="571500">
                  <a:moveTo>
                    <a:pt x="501798" y="0"/>
                  </a:moveTo>
                  <a:lnTo>
                    <a:pt x="0" y="571129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646326" y="41542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646326" y="41542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178733" y="43066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5178733" y="43066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661428" y="4190796"/>
              <a:ext cx="521970" cy="121285"/>
            </a:xfrm>
            <a:custGeom>
              <a:avLst/>
              <a:gdLst/>
              <a:ahLst/>
              <a:cxnLst/>
              <a:rect l="l" t="t" r="r" b="b"/>
              <a:pathLst>
                <a:path w="521970" h="121285">
                  <a:moveTo>
                    <a:pt x="0" y="0"/>
                  </a:moveTo>
                  <a:lnTo>
                    <a:pt x="521728" y="121234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661428" y="4190796"/>
              <a:ext cx="521970" cy="121285"/>
            </a:xfrm>
            <a:custGeom>
              <a:avLst/>
              <a:gdLst/>
              <a:ahLst/>
              <a:cxnLst/>
              <a:rect l="l" t="t" r="r" b="b"/>
              <a:pathLst>
                <a:path w="521970" h="121285">
                  <a:moveTo>
                    <a:pt x="521729" y="121234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945815" y="5048929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0" y="0"/>
                  </a:moveTo>
                  <a:lnTo>
                    <a:pt x="6760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0" y="36512"/>
                  </a:lnTo>
                  <a:lnTo>
                    <a:pt x="23440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0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945815" y="5048929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510077" y="535137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510077" y="535137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073500" y="505464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3" y="28340"/>
                  </a:lnTo>
                  <a:lnTo>
                    <a:pt x="30203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3073500" y="505464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541920" y="335863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41920" y="335863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135098" y="497177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0" y="0"/>
                  </a:moveTo>
                  <a:lnTo>
                    <a:pt x="6760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0" y="36512"/>
                  </a:lnTo>
                  <a:lnTo>
                    <a:pt x="23440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0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135098" y="497177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390061" y="5415080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390061" y="5415080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415840" y="5080095"/>
              <a:ext cx="534670" cy="340360"/>
            </a:xfrm>
            <a:custGeom>
              <a:avLst/>
              <a:gdLst/>
              <a:ahLst/>
              <a:cxnLst/>
              <a:rect l="l" t="t" r="r" b="b"/>
              <a:pathLst>
                <a:path w="534669" h="340360">
                  <a:moveTo>
                    <a:pt x="534396" y="0"/>
                  </a:moveTo>
                  <a:lnTo>
                    <a:pt x="0" y="340332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415840" y="5080094"/>
              <a:ext cx="534670" cy="340360"/>
            </a:xfrm>
            <a:custGeom>
              <a:avLst/>
              <a:gdLst/>
              <a:ahLst/>
              <a:cxnLst/>
              <a:rect l="l" t="t" r="r" b="b"/>
              <a:pathLst>
                <a:path w="534669" h="340360">
                  <a:moveTo>
                    <a:pt x="0" y="340333"/>
                  </a:moveTo>
                  <a:lnTo>
                    <a:pt x="534397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950237" y="5080095"/>
              <a:ext cx="564515" cy="302895"/>
            </a:xfrm>
            <a:custGeom>
              <a:avLst/>
              <a:gdLst/>
              <a:ahLst/>
              <a:cxnLst/>
              <a:rect l="l" t="t" r="r" b="b"/>
              <a:pathLst>
                <a:path w="564514" h="302895">
                  <a:moveTo>
                    <a:pt x="0" y="0"/>
                  </a:moveTo>
                  <a:lnTo>
                    <a:pt x="564263" y="302445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950237" y="5080094"/>
              <a:ext cx="564515" cy="302895"/>
            </a:xfrm>
            <a:custGeom>
              <a:avLst/>
              <a:gdLst/>
              <a:ahLst/>
              <a:cxnLst/>
              <a:rect l="l" t="t" r="r" b="b"/>
              <a:pathLst>
                <a:path w="564514" h="302895">
                  <a:moveTo>
                    <a:pt x="564263" y="302446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535857" y="5085815"/>
              <a:ext cx="542290" cy="297180"/>
            </a:xfrm>
            <a:custGeom>
              <a:avLst/>
              <a:gdLst/>
              <a:ahLst/>
              <a:cxnLst/>
              <a:rect l="l" t="t" r="r" b="b"/>
              <a:pathLst>
                <a:path w="542289" h="297179">
                  <a:moveTo>
                    <a:pt x="542066" y="0"/>
                  </a:moveTo>
                  <a:lnTo>
                    <a:pt x="0" y="296725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535857" y="5085814"/>
              <a:ext cx="542290" cy="297180"/>
            </a:xfrm>
            <a:custGeom>
              <a:avLst/>
              <a:gdLst/>
              <a:ahLst/>
              <a:cxnLst/>
              <a:rect l="l" t="t" r="r" b="b"/>
              <a:pathLst>
                <a:path w="542289" h="297179">
                  <a:moveTo>
                    <a:pt x="0" y="296726"/>
                  </a:moveTo>
                  <a:lnTo>
                    <a:pt x="542067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3077923" y="3389801"/>
              <a:ext cx="468630" cy="1670685"/>
            </a:xfrm>
            <a:custGeom>
              <a:avLst/>
              <a:gdLst/>
              <a:ahLst/>
              <a:cxnLst/>
              <a:rect l="l" t="t" r="r" b="b"/>
              <a:pathLst>
                <a:path w="468629" h="1670685">
                  <a:moveTo>
                    <a:pt x="468420" y="0"/>
                  </a:moveTo>
                  <a:lnTo>
                    <a:pt x="0" y="1670194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3077924" y="3389801"/>
              <a:ext cx="468630" cy="1670685"/>
            </a:xfrm>
            <a:custGeom>
              <a:avLst/>
              <a:gdLst/>
              <a:ahLst/>
              <a:cxnLst/>
              <a:rect l="l" t="t" r="r" b="b"/>
              <a:pathLst>
                <a:path w="468629" h="1670685">
                  <a:moveTo>
                    <a:pt x="468420" y="0"/>
                  </a:moveTo>
                  <a:lnTo>
                    <a:pt x="0" y="1670195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3567700" y="3389801"/>
              <a:ext cx="567690" cy="1600835"/>
            </a:xfrm>
            <a:custGeom>
              <a:avLst/>
              <a:gdLst/>
              <a:ahLst/>
              <a:cxnLst/>
              <a:rect l="l" t="t" r="r" b="b"/>
              <a:pathLst>
                <a:path w="567689" h="1600835">
                  <a:moveTo>
                    <a:pt x="0" y="0"/>
                  </a:moveTo>
                  <a:lnTo>
                    <a:pt x="567397" y="1600233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3567700" y="3389801"/>
              <a:ext cx="567690" cy="1600835"/>
            </a:xfrm>
            <a:custGeom>
              <a:avLst/>
              <a:gdLst/>
              <a:ahLst/>
              <a:cxnLst/>
              <a:rect l="l" t="t" r="r" b="b"/>
              <a:pathLst>
                <a:path w="567689" h="1600835">
                  <a:moveTo>
                    <a:pt x="0" y="0"/>
                  </a:moveTo>
                  <a:lnTo>
                    <a:pt x="567398" y="1600234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4160876" y="4752447"/>
              <a:ext cx="502284" cy="250825"/>
            </a:xfrm>
            <a:custGeom>
              <a:avLst/>
              <a:gdLst/>
              <a:ahLst/>
              <a:cxnLst/>
              <a:rect l="l" t="t" r="r" b="b"/>
              <a:pathLst>
                <a:path w="502285" h="250825">
                  <a:moveTo>
                    <a:pt x="501798" y="0"/>
                  </a:moveTo>
                  <a:lnTo>
                    <a:pt x="0" y="250496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4160877" y="4752447"/>
              <a:ext cx="502284" cy="250825"/>
            </a:xfrm>
            <a:custGeom>
              <a:avLst/>
              <a:gdLst/>
              <a:ahLst/>
              <a:cxnLst/>
              <a:rect l="l" t="t" r="r" b="b"/>
              <a:pathLst>
                <a:path w="502285" h="250825">
                  <a:moveTo>
                    <a:pt x="501798" y="0"/>
                  </a:moveTo>
                  <a:lnTo>
                    <a:pt x="0" y="250496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4632472" y="4734190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3" y="28340"/>
                  </a:lnTo>
                  <a:lnTo>
                    <a:pt x="30203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632472" y="4734190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5164879" y="464908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3" y="28338"/>
                  </a:lnTo>
                  <a:lnTo>
                    <a:pt x="30203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5164879" y="464908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4647573" y="4654431"/>
              <a:ext cx="521970" cy="116839"/>
            </a:xfrm>
            <a:custGeom>
              <a:avLst/>
              <a:gdLst/>
              <a:ahLst/>
              <a:cxnLst/>
              <a:rect l="l" t="t" r="r" b="b"/>
              <a:pathLst>
                <a:path w="521970" h="116839">
                  <a:moveTo>
                    <a:pt x="521728" y="0"/>
                  </a:moveTo>
                  <a:lnTo>
                    <a:pt x="0" y="116272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647573" y="4654431"/>
              <a:ext cx="521970" cy="116839"/>
            </a:xfrm>
            <a:custGeom>
              <a:avLst/>
              <a:gdLst/>
              <a:ahLst/>
              <a:cxnLst/>
              <a:rect l="l" t="t" r="r" b="b"/>
              <a:pathLst>
                <a:path w="521970" h="116839">
                  <a:moveTo>
                    <a:pt x="521729" y="0"/>
                  </a:moveTo>
                  <a:lnTo>
                    <a:pt x="0" y="116272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2" name="object 102"/>
          <p:cNvSpPr txBox="1"/>
          <p:nvPr/>
        </p:nvSpPr>
        <p:spPr>
          <a:xfrm>
            <a:off x="762891" y="3508755"/>
            <a:ext cx="5886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FF000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m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5106761" y="5686044"/>
            <a:ext cx="24955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i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1164746" y="4641595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B050"/>
                </a:solidFill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542446" y="4629404"/>
            <a:ext cx="800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00B050"/>
                </a:solidFill>
                <a:latin typeface="Times New Roman"/>
                <a:cs typeface="Times New Roman"/>
              </a:rPr>
              <a:t>#</a:t>
            </a:r>
            <a:r>
              <a:rPr sz="1800" i="1" dirty="0">
                <a:solidFill>
                  <a:srgbClr val="00B050"/>
                </a:solidFill>
                <a:latin typeface="Times New Roman"/>
                <a:cs typeface="Times New Roman"/>
              </a:rPr>
              <a:t>A</a:t>
            </a:r>
            <a:r>
              <a:rPr sz="1800" baseline="23148" dirty="0">
                <a:solidFill>
                  <a:srgbClr val="00B050"/>
                </a:solidFill>
                <a:latin typeface="Times New Roman"/>
                <a:cs typeface="Times New Roman"/>
              </a:rPr>
              <a:t>*</a:t>
            </a:r>
            <a:r>
              <a:rPr sz="1800" dirty="0">
                <a:solidFill>
                  <a:srgbClr val="00B05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00B050"/>
                </a:solidFill>
                <a:latin typeface="Times New Roman"/>
                <a:cs typeface="Times New Roman"/>
              </a:rPr>
              <a:t>h</a:t>
            </a:r>
            <a:r>
              <a:rPr sz="1800" i="1" baseline="-13888" dirty="0">
                <a:solidFill>
                  <a:srgbClr val="00B050"/>
                </a:solidFill>
                <a:latin typeface="Times New Roman"/>
                <a:cs typeface="Times New Roman"/>
              </a:rPr>
              <a:t>1</a:t>
            </a:r>
            <a:r>
              <a:rPr sz="1800" i="1" spc="450" baseline="-13888" dirty="0">
                <a:solidFill>
                  <a:srgbClr val="00B050"/>
                </a:solidFill>
                <a:latin typeface="Times New Roman"/>
                <a:cs typeface="Times New Roman"/>
              </a:rPr>
              <a:t> </a:t>
            </a:r>
            <a:r>
              <a:rPr sz="1800" spc="-50" dirty="0">
                <a:solidFill>
                  <a:srgbClr val="00B050"/>
                </a:solidFill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1151972" y="5281676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529672" y="5269483"/>
            <a:ext cx="800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990000"/>
                </a:solidFill>
                <a:latin typeface="Times New Roman"/>
                <a:cs typeface="Times New Roman"/>
              </a:rPr>
              <a:t>#</a:t>
            </a:r>
            <a:r>
              <a:rPr sz="1800" i="1" dirty="0">
                <a:solidFill>
                  <a:srgbClr val="990000"/>
                </a:solidFill>
                <a:latin typeface="Times New Roman"/>
                <a:cs typeface="Times New Roman"/>
              </a:rPr>
              <a:t>A</a:t>
            </a:r>
            <a:r>
              <a:rPr sz="1800" baseline="23148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800" dirty="0">
                <a:solidFill>
                  <a:srgbClr val="99000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990000"/>
                </a:solidFill>
                <a:latin typeface="Times New Roman"/>
                <a:cs typeface="Times New Roman"/>
              </a:rPr>
              <a:t>h</a:t>
            </a:r>
            <a:r>
              <a:rPr sz="1800" i="1" baseline="-13888" dirty="0">
                <a:solidFill>
                  <a:srgbClr val="990000"/>
                </a:solidFill>
                <a:latin typeface="Times New Roman"/>
                <a:cs typeface="Times New Roman"/>
              </a:rPr>
              <a:t>2</a:t>
            </a:r>
            <a:r>
              <a:rPr sz="1800" i="1" spc="450" baseline="-1388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800" spc="-50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08" name="object 108"/>
          <p:cNvGrpSpPr/>
          <p:nvPr/>
        </p:nvGrpSpPr>
        <p:grpSpPr>
          <a:xfrm>
            <a:off x="6518106" y="4829536"/>
            <a:ext cx="210820" cy="210820"/>
            <a:chOff x="6518106" y="4829536"/>
            <a:chExt cx="210820" cy="210820"/>
          </a:xfrm>
        </p:grpSpPr>
        <p:sp>
          <p:nvSpPr>
            <p:cNvPr id="109" name="object 109"/>
            <p:cNvSpPr/>
            <p:nvPr/>
          </p:nvSpPr>
          <p:spPr>
            <a:xfrm>
              <a:off x="6534370" y="4845801"/>
              <a:ext cx="180340" cy="180340"/>
            </a:xfrm>
            <a:custGeom>
              <a:avLst/>
              <a:gdLst/>
              <a:ahLst/>
              <a:cxnLst/>
              <a:rect l="l" t="t" r="r" b="b"/>
              <a:pathLst>
                <a:path w="180340" h="180339">
                  <a:moveTo>
                    <a:pt x="0" y="180000"/>
                  </a:moveTo>
                  <a:lnTo>
                    <a:pt x="180000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6532393" y="4843824"/>
              <a:ext cx="180340" cy="180340"/>
            </a:xfrm>
            <a:custGeom>
              <a:avLst/>
              <a:gdLst/>
              <a:ahLst/>
              <a:cxnLst/>
              <a:rect l="l" t="t" r="r" b="b"/>
              <a:pathLst>
                <a:path w="180340" h="180339">
                  <a:moveTo>
                    <a:pt x="180000" y="180000"/>
                  </a:moveTo>
                  <a:lnTo>
                    <a:pt x="0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1" name="object 111"/>
          <p:cNvSpPr txBox="1"/>
          <p:nvPr/>
        </p:nvSpPr>
        <p:spPr>
          <a:xfrm>
            <a:off x="6496979" y="4914900"/>
            <a:ext cx="24955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i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21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2525546"/>
            <a:ext cx="8229600" cy="4224655"/>
            <a:chOff x="457200" y="2525546"/>
            <a:chExt cx="8229600" cy="4224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5999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49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403917" y="5640118"/>
              <a:ext cx="4356100" cy="111125"/>
            </a:xfrm>
            <a:custGeom>
              <a:avLst/>
              <a:gdLst/>
              <a:ahLst/>
              <a:cxnLst/>
              <a:rect l="l" t="t" r="r" b="b"/>
              <a:pathLst>
                <a:path w="4356100" h="111125">
                  <a:moveTo>
                    <a:pt x="4260810" y="0"/>
                  </a:moveTo>
                  <a:lnTo>
                    <a:pt x="4254977" y="1534"/>
                  </a:lnTo>
                  <a:lnTo>
                    <a:pt x="4249676" y="10622"/>
                  </a:lnTo>
                  <a:lnTo>
                    <a:pt x="4251210" y="16454"/>
                  </a:lnTo>
                  <a:lnTo>
                    <a:pt x="4301521" y="45803"/>
                  </a:lnTo>
                  <a:lnTo>
                    <a:pt x="4336732" y="45803"/>
                  </a:lnTo>
                  <a:lnTo>
                    <a:pt x="4336732" y="64853"/>
                  </a:lnTo>
                  <a:lnTo>
                    <a:pt x="4301521" y="64853"/>
                  </a:lnTo>
                  <a:lnTo>
                    <a:pt x="4251210" y="94201"/>
                  </a:lnTo>
                  <a:lnTo>
                    <a:pt x="4249676" y="100033"/>
                  </a:lnTo>
                  <a:lnTo>
                    <a:pt x="4254977" y="109121"/>
                  </a:lnTo>
                  <a:lnTo>
                    <a:pt x="4260810" y="110656"/>
                  </a:lnTo>
                  <a:lnTo>
                    <a:pt x="4339329" y="64853"/>
                  </a:lnTo>
                  <a:lnTo>
                    <a:pt x="4336732" y="64853"/>
                  </a:lnTo>
                  <a:lnTo>
                    <a:pt x="4339331" y="64852"/>
                  </a:lnTo>
                  <a:lnTo>
                    <a:pt x="4355658" y="55328"/>
                  </a:lnTo>
                  <a:lnTo>
                    <a:pt x="4260810" y="0"/>
                  </a:lnTo>
                  <a:close/>
                </a:path>
                <a:path w="4356100" h="111125">
                  <a:moveTo>
                    <a:pt x="4317850" y="55328"/>
                  </a:moveTo>
                  <a:lnTo>
                    <a:pt x="4301521" y="64853"/>
                  </a:lnTo>
                  <a:lnTo>
                    <a:pt x="4336732" y="64853"/>
                  </a:lnTo>
                  <a:lnTo>
                    <a:pt x="4336732" y="63555"/>
                  </a:lnTo>
                  <a:lnTo>
                    <a:pt x="4331954" y="63555"/>
                  </a:lnTo>
                  <a:lnTo>
                    <a:pt x="4317850" y="55328"/>
                  </a:lnTo>
                  <a:close/>
                </a:path>
                <a:path w="4356100" h="111125">
                  <a:moveTo>
                    <a:pt x="0" y="45802"/>
                  </a:moveTo>
                  <a:lnTo>
                    <a:pt x="0" y="64852"/>
                  </a:lnTo>
                  <a:lnTo>
                    <a:pt x="4301523" y="64852"/>
                  </a:lnTo>
                  <a:lnTo>
                    <a:pt x="4317850" y="55328"/>
                  </a:lnTo>
                  <a:lnTo>
                    <a:pt x="4301521" y="45803"/>
                  </a:lnTo>
                  <a:lnTo>
                    <a:pt x="0" y="45802"/>
                  </a:lnTo>
                  <a:close/>
                </a:path>
                <a:path w="4356100" h="111125">
                  <a:moveTo>
                    <a:pt x="4331954" y="47100"/>
                  </a:moveTo>
                  <a:lnTo>
                    <a:pt x="4317850" y="55328"/>
                  </a:lnTo>
                  <a:lnTo>
                    <a:pt x="4331954" y="63555"/>
                  </a:lnTo>
                  <a:lnTo>
                    <a:pt x="4331954" y="47100"/>
                  </a:lnTo>
                  <a:close/>
                </a:path>
                <a:path w="4356100" h="111125">
                  <a:moveTo>
                    <a:pt x="4336732" y="47100"/>
                  </a:moveTo>
                  <a:lnTo>
                    <a:pt x="4331954" y="47100"/>
                  </a:lnTo>
                  <a:lnTo>
                    <a:pt x="4331954" y="63555"/>
                  </a:lnTo>
                  <a:lnTo>
                    <a:pt x="4336732" y="63555"/>
                  </a:lnTo>
                  <a:lnTo>
                    <a:pt x="4336732" y="47100"/>
                  </a:lnTo>
                  <a:close/>
                </a:path>
                <a:path w="4356100" h="111125">
                  <a:moveTo>
                    <a:pt x="4301521" y="45803"/>
                  </a:moveTo>
                  <a:lnTo>
                    <a:pt x="4317850" y="55328"/>
                  </a:lnTo>
                  <a:lnTo>
                    <a:pt x="4331954" y="47100"/>
                  </a:lnTo>
                  <a:lnTo>
                    <a:pt x="4336732" y="47100"/>
                  </a:lnTo>
                  <a:lnTo>
                    <a:pt x="4336732" y="45803"/>
                  </a:lnTo>
                  <a:lnTo>
                    <a:pt x="4301521" y="458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964382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508835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053287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565711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110163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635398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179851" y="5651419"/>
              <a:ext cx="0" cy="88265"/>
            </a:xfrm>
            <a:custGeom>
              <a:avLst/>
              <a:gdLst/>
              <a:ahLst/>
              <a:cxnLst/>
              <a:rect l="l" t="t" r="r" b="b"/>
              <a:pathLst>
                <a:path h="88264">
                  <a:moveTo>
                    <a:pt x="0" y="0"/>
                  </a:moveTo>
                  <a:lnTo>
                    <a:pt x="1" y="8805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354471" y="2525546"/>
              <a:ext cx="111125" cy="3169920"/>
            </a:xfrm>
            <a:custGeom>
              <a:avLst/>
              <a:gdLst/>
              <a:ahLst/>
              <a:cxnLst/>
              <a:rect l="l" t="t" r="r" b="b"/>
              <a:pathLst>
                <a:path w="111125" h="3169920">
                  <a:moveTo>
                    <a:pt x="55437" y="37807"/>
                  </a:moveTo>
                  <a:lnTo>
                    <a:pt x="45881" y="54117"/>
                  </a:lnTo>
                  <a:lnTo>
                    <a:pt x="39919" y="3169881"/>
                  </a:lnTo>
                  <a:lnTo>
                    <a:pt x="58969" y="3169917"/>
                  </a:lnTo>
                  <a:lnTo>
                    <a:pt x="64831" y="106066"/>
                  </a:lnTo>
                  <a:lnTo>
                    <a:pt x="64909" y="54117"/>
                  </a:lnTo>
                  <a:lnTo>
                    <a:pt x="55437" y="37807"/>
                  </a:lnTo>
                  <a:close/>
                </a:path>
                <a:path w="111125" h="3169920">
                  <a:moveTo>
                    <a:pt x="66473" y="18878"/>
                  </a:moveTo>
                  <a:lnTo>
                    <a:pt x="45948" y="18878"/>
                  </a:lnTo>
                  <a:lnTo>
                    <a:pt x="64998" y="18915"/>
                  </a:lnTo>
                  <a:lnTo>
                    <a:pt x="64931" y="54154"/>
                  </a:lnTo>
                  <a:lnTo>
                    <a:pt x="94183" y="104521"/>
                  </a:lnTo>
                  <a:lnTo>
                    <a:pt x="100012" y="106066"/>
                  </a:lnTo>
                  <a:lnTo>
                    <a:pt x="109109" y="100782"/>
                  </a:lnTo>
                  <a:lnTo>
                    <a:pt x="110656" y="94952"/>
                  </a:lnTo>
                  <a:lnTo>
                    <a:pt x="66473" y="18878"/>
                  </a:lnTo>
                  <a:close/>
                </a:path>
                <a:path w="111125" h="3169920">
                  <a:moveTo>
                    <a:pt x="55509" y="0"/>
                  </a:moveTo>
                  <a:lnTo>
                    <a:pt x="0" y="94742"/>
                  </a:lnTo>
                  <a:lnTo>
                    <a:pt x="1523" y="100576"/>
                  </a:lnTo>
                  <a:lnTo>
                    <a:pt x="10601" y="105895"/>
                  </a:lnTo>
                  <a:lnTo>
                    <a:pt x="16436" y="104372"/>
                  </a:lnTo>
                  <a:lnTo>
                    <a:pt x="45859" y="54154"/>
                  </a:lnTo>
                  <a:lnTo>
                    <a:pt x="45948" y="18878"/>
                  </a:lnTo>
                  <a:lnTo>
                    <a:pt x="66473" y="18878"/>
                  </a:lnTo>
                  <a:lnTo>
                    <a:pt x="55509" y="0"/>
                  </a:lnTo>
                  <a:close/>
                </a:path>
                <a:path w="111125" h="3169920">
                  <a:moveTo>
                    <a:pt x="64989" y="23686"/>
                  </a:moveTo>
                  <a:lnTo>
                    <a:pt x="47236" y="23686"/>
                  </a:lnTo>
                  <a:lnTo>
                    <a:pt x="63691" y="23718"/>
                  </a:lnTo>
                  <a:lnTo>
                    <a:pt x="55437" y="37807"/>
                  </a:lnTo>
                  <a:lnTo>
                    <a:pt x="64931" y="54154"/>
                  </a:lnTo>
                  <a:lnTo>
                    <a:pt x="64989" y="23686"/>
                  </a:lnTo>
                  <a:close/>
                </a:path>
                <a:path w="111125" h="3169920">
                  <a:moveTo>
                    <a:pt x="45948" y="18878"/>
                  </a:moveTo>
                  <a:lnTo>
                    <a:pt x="45881" y="54117"/>
                  </a:lnTo>
                  <a:lnTo>
                    <a:pt x="55437" y="37807"/>
                  </a:lnTo>
                  <a:lnTo>
                    <a:pt x="47236" y="23686"/>
                  </a:lnTo>
                  <a:lnTo>
                    <a:pt x="64989" y="23686"/>
                  </a:lnTo>
                  <a:lnTo>
                    <a:pt x="64998" y="18915"/>
                  </a:lnTo>
                  <a:lnTo>
                    <a:pt x="45948" y="18878"/>
                  </a:lnTo>
                  <a:close/>
                </a:path>
                <a:path w="111125" h="3169920">
                  <a:moveTo>
                    <a:pt x="47236" y="23686"/>
                  </a:moveTo>
                  <a:lnTo>
                    <a:pt x="55437" y="37807"/>
                  </a:lnTo>
                  <a:lnTo>
                    <a:pt x="63691" y="23718"/>
                  </a:lnTo>
                  <a:lnTo>
                    <a:pt x="47236" y="236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3346946" y="1642364"/>
            <a:ext cx="31883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54965" algn="l"/>
                <a:tab pos="1196340" algn="l"/>
                <a:tab pos="1880870" algn="l"/>
                <a:tab pos="2223770" algn="l"/>
                <a:tab pos="3065145" algn="l"/>
              </a:tabLst>
            </a:pPr>
            <a:r>
              <a:rPr sz="1200" spc="-50" dirty="0">
                <a:latin typeface="Times New Roman"/>
                <a:cs typeface="Times New Roman"/>
              </a:rPr>
              <a:t>1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i="1" spc="-50" dirty="0">
                <a:latin typeface="Times New Roman"/>
                <a:cs typeface="Times New Roman"/>
              </a:rPr>
              <a:t>j</a:t>
            </a:r>
            <a:r>
              <a:rPr sz="1200" i="1" dirty="0">
                <a:latin typeface="Times New Roman"/>
                <a:cs typeface="Times New Roman"/>
              </a:rPr>
              <a:t>	</a:t>
            </a:r>
            <a:r>
              <a:rPr sz="1200" i="1" spc="-50" dirty="0">
                <a:latin typeface="Times New Roman"/>
                <a:cs typeface="Times New Roman"/>
              </a:rPr>
              <a:t>m</a:t>
            </a:r>
            <a:r>
              <a:rPr sz="1200" i="1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2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i="1" spc="-50" dirty="0">
                <a:latin typeface="Times New Roman"/>
                <a:cs typeface="Times New Roman"/>
              </a:rPr>
              <a:t>j</a:t>
            </a:r>
            <a:r>
              <a:rPr sz="1200" i="1" dirty="0">
                <a:latin typeface="Times New Roman"/>
                <a:cs typeface="Times New Roman"/>
              </a:rPr>
              <a:t>	</a:t>
            </a:r>
            <a:r>
              <a:rPr sz="1200" i="1" spc="-50" dirty="0">
                <a:latin typeface="Times New Roman"/>
                <a:cs typeface="Times New Roman"/>
              </a:rPr>
              <a:t>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2540" algn="ctr">
              <a:lnSpc>
                <a:spcPct val="100000"/>
              </a:lnSpc>
              <a:spcBef>
                <a:spcPts val="290"/>
              </a:spcBef>
            </a:pPr>
            <a:r>
              <a:rPr dirty="0"/>
              <a:t>Teorema</a:t>
            </a:r>
            <a:r>
              <a:rPr spc="-30" dirty="0"/>
              <a:t> </a:t>
            </a:r>
            <a:r>
              <a:rPr dirty="0"/>
              <a:t>Calidad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las</a:t>
            </a:r>
            <a:r>
              <a:rPr spc="-15" dirty="0"/>
              <a:t> </a:t>
            </a:r>
            <a:r>
              <a:rPr dirty="0"/>
              <a:t>Funciones</a:t>
            </a:r>
            <a:r>
              <a:rPr spc="-15" dirty="0"/>
              <a:t> </a:t>
            </a:r>
            <a:r>
              <a:rPr spc="-10" dirty="0"/>
              <a:t>Heurísticas</a:t>
            </a:r>
          </a:p>
          <a:p>
            <a:pPr marL="2540" algn="ctr">
              <a:lnSpc>
                <a:spcPct val="100000"/>
              </a:lnSpc>
              <a:spcBef>
                <a:spcPts val="130"/>
              </a:spcBef>
            </a:pPr>
            <a:r>
              <a:rPr sz="1600" dirty="0"/>
              <a:t>Visualización</a:t>
            </a:r>
            <a:r>
              <a:rPr sz="1600" spc="-5" dirty="0"/>
              <a:t> </a:t>
            </a:r>
            <a:r>
              <a:rPr sz="1600" dirty="0"/>
              <a:t>de</a:t>
            </a:r>
            <a:r>
              <a:rPr sz="1600" spc="-5" dirty="0"/>
              <a:t> </a:t>
            </a:r>
            <a:r>
              <a:rPr sz="1600" dirty="0"/>
              <a:t>la</a:t>
            </a:r>
            <a:r>
              <a:rPr sz="1600" spc="-5" dirty="0"/>
              <a:t> </a:t>
            </a:r>
            <a:r>
              <a:rPr sz="1600" spc="-10" dirty="0"/>
              <a:t>demostración</a:t>
            </a:r>
            <a:endParaRPr sz="1600"/>
          </a:p>
        </p:txBody>
      </p:sp>
      <p:sp>
        <p:nvSpPr>
          <p:cNvPr id="18" name="object 18"/>
          <p:cNvSpPr/>
          <p:nvPr/>
        </p:nvSpPr>
        <p:spPr>
          <a:xfrm>
            <a:off x="3036222" y="1206177"/>
            <a:ext cx="379730" cy="282575"/>
          </a:xfrm>
          <a:custGeom>
            <a:avLst/>
            <a:gdLst/>
            <a:ahLst/>
            <a:cxnLst/>
            <a:rect l="l" t="t" r="r" b="b"/>
            <a:pathLst>
              <a:path w="379729" h="282575">
                <a:moveTo>
                  <a:pt x="289208" y="0"/>
                </a:moveTo>
                <a:lnTo>
                  <a:pt x="285189" y="11460"/>
                </a:lnTo>
                <a:lnTo>
                  <a:pt x="301532" y="18552"/>
                </a:lnTo>
                <a:lnTo>
                  <a:pt x="315587" y="28370"/>
                </a:lnTo>
                <a:lnTo>
                  <a:pt x="344125" y="73880"/>
                </a:lnTo>
                <a:lnTo>
                  <a:pt x="352460" y="115662"/>
                </a:lnTo>
                <a:lnTo>
                  <a:pt x="353501" y="139749"/>
                </a:lnTo>
                <a:lnTo>
                  <a:pt x="352455" y="164650"/>
                </a:lnTo>
                <a:lnTo>
                  <a:pt x="344083" y="207587"/>
                </a:lnTo>
                <a:lnTo>
                  <a:pt x="315606" y="253826"/>
                </a:lnTo>
                <a:lnTo>
                  <a:pt x="285636" y="270868"/>
                </a:lnTo>
                <a:lnTo>
                  <a:pt x="289208" y="282327"/>
                </a:lnTo>
                <a:lnTo>
                  <a:pt x="327717" y="264263"/>
                </a:lnTo>
                <a:lnTo>
                  <a:pt x="356031" y="232990"/>
                </a:lnTo>
                <a:lnTo>
                  <a:pt x="373444" y="191114"/>
                </a:lnTo>
                <a:lnTo>
                  <a:pt x="379248" y="141237"/>
                </a:lnTo>
                <a:lnTo>
                  <a:pt x="377793" y="115355"/>
                </a:lnTo>
                <a:lnTo>
                  <a:pt x="366147" y="69479"/>
                </a:lnTo>
                <a:lnTo>
                  <a:pt x="343051" y="32133"/>
                </a:lnTo>
                <a:lnTo>
                  <a:pt x="309676" y="7390"/>
                </a:lnTo>
                <a:lnTo>
                  <a:pt x="289208" y="0"/>
                </a:lnTo>
                <a:close/>
              </a:path>
              <a:path w="379729" h="282575">
                <a:moveTo>
                  <a:pt x="90040" y="0"/>
                </a:moveTo>
                <a:lnTo>
                  <a:pt x="51624" y="18101"/>
                </a:lnTo>
                <a:lnTo>
                  <a:pt x="23290" y="49485"/>
                </a:lnTo>
                <a:lnTo>
                  <a:pt x="5822" y="91436"/>
                </a:lnTo>
                <a:lnTo>
                  <a:pt x="0" y="141237"/>
                </a:lnTo>
                <a:lnTo>
                  <a:pt x="1450" y="167176"/>
                </a:lnTo>
                <a:lnTo>
                  <a:pt x="13059" y="213052"/>
                </a:lnTo>
                <a:lnTo>
                  <a:pt x="36099" y="250277"/>
                </a:lnTo>
                <a:lnTo>
                  <a:pt x="69511" y="274946"/>
                </a:lnTo>
                <a:lnTo>
                  <a:pt x="90040" y="282327"/>
                </a:lnTo>
                <a:lnTo>
                  <a:pt x="93612" y="270868"/>
                </a:lnTo>
                <a:lnTo>
                  <a:pt x="77525" y="263742"/>
                </a:lnTo>
                <a:lnTo>
                  <a:pt x="63642" y="253826"/>
                </a:lnTo>
                <a:lnTo>
                  <a:pt x="35165" y="207587"/>
                </a:lnTo>
                <a:lnTo>
                  <a:pt x="26793" y="164650"/>
                </a:lnTo>
                <a:lnTo>
                  <a:pt x="25746" y="139749"/>
                </a:lnTo>
                <a:lnTo>
                  <a:pt x="26793" y="115662"/>
                </a:lnTo>
                <a:lnTo>
                  <a:pt x="35165" y="73880"/>
                </a:lnTo>
                <a:lnTo>
                  <a:pt x="63753" y="28370"/>
                </a:lnTo>
                <a:lnTo>
                  <a:pt x="94058" y="11460"/>
                </a:lnTo>
                <a:lnTo>
                  <a:pt x="900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599232" y="1151635"/>
            <a:ext cx="27501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621155" algn="l"/>
                <a:tab pos="2536190" algn="l"/>
              </a:tabLst>
            </a:pPr>
            <a:r>
              <a:rPr sz="2400" b="1" spc="-25" dirty="0">
                <a:latin typeface="Times New Roman"/>
                <a:cs typeface="Times New Roman"/>
              </a:rPr>
              <a:t>Teorema</a:t>
            </a:r>
            <a:r>
              <a:rPr sz="2400" b="1" spc="-110" dirty="0">
                <a:latin typeface="Times New Roman"/>
                <a:cs typeface="Times New Roman"/>
              </a:rPr>
              <a:t> </a:t>
            </a:r>
            <a:r>
              <a:rPr sz="2400" b="1" spc="-25" dirty="0">
                <a:latin typeface="Times New Roman"/>
                <a:cs typeface="Times New Roman"/>
              </a:rPr>
              <a:t>3</a:t>
            </a:r>
            <a:r>
              <a:rPr sz="2400" spc="-25" dirty="0">
                <a:latin typeface="Times New Roman"/>
                <a:cs typeface="Times New Roman"/>
              </a:rPr>
              <a:t>:</a:t>
            </a:r>
            <a:r>
              <a:rPr sz="2400" dirty="0">
                <a:latin typeface="Times New Roman"/>
                <a:cs typeface="Times New Roman"/>
              </a:rPr>
              <a:t>	</a:t>
            </a:r>
            <a:r>
              <a:rPr sz="3600" spc="225" baseline="5787" dirty="0">
                <a:latin typeface="Cambria Math"/>
                <a:cs typeface="Cambria Math"/>
              </a:rPr>
              <a:t>∀".</a:t>
            </a:r>
            <a:r>
              <a:rPr sz="3600" spc="-195" baseline="5787" dirty="0">
                <a:latin typeface="Cambria Math"/>
                <a:cs typeface="Cambria Math"/>
              </a:rPr>
              <a:t> </a:t>
            </a:r>
            <a:r>
              <a:rPr sz="3600" spc="-37" baseline="5787" dirty="0">
                <a:latin typeface="Cambria Math"/>
                <a:cs typeface="Cambria Math"/>
              </a:rPr>
              <a:t>ℎ</a:t>
            </a:r>
            <a:r>
              <a:rPr sz="2700" spc="-37" baseline="37037" dirty="0">
                <a:latin typeface="Cambria Math"/>
                <a:cs typeface="Cambria Math"/>
              </a:rPr>
              <a:t>∗</a:t>
            </a:r>
            <a:r>
              <a:rPr sz="2700" baseline="37037" dirty="0">
                <a:latin typeface="Cambria Math"/>
                <a:cs typeface="Cambria Math"/>
              </a:rPr>
              <a:t>	</a:t>
            </a:r>
            <a:r>
              <a:rPr sz="3600" spc="555" baseline="5787" dirty="0">
                <a:latin typeface="Cambria Math"/>
                <a:cs typeface="Cambria Math"/>
              </a:rPr>
              <a:t>"</a:t>
            </a:r>
            <a:endParaRPr sz="3600" baseline="5787">
              <a:latin typeface="Cambria Math"/>
              <a:cs typeface="Cambria Math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169569" y="1206177"/>
            <a:ext cx="379730" cy="282575"/>
          </a:xfrm>
          <a:custGeom>
            <a:avLst/>
            <a:gdLst/>
            <a:ahLst/>
            <a:cxnLst/>
            <a:rect l="l" t="t" r="r" b="b"/>
            <a:pathLst>
              <a:path w="379729" h="282575">
                <a:moveTo>
                  <a:pt x="289208" y="0"/>
                </a:moveTo>
                <a:lnTo>
                  <a:pt x="285189" y="11460"/>
                </a:lnTo>
                <a:lnTo>
                  <a:pt x="301532" y="18552"/>
                </a:lnTo>
                <a:lnTo>
                  <a:pt x="315587" y="28370"/>
                </a:lnTo>
                <a:lnTo>
                  <a:pt x="344125" y="73880"/>
                </a:lnTo>
                <a:lnTo>
                  <a:pt x="352460" y="115662"/>
                </a:lnTo>
                <a:lnTo>
                  <a:pt x="353501" y="139749"/>
                </a:lnTo>
                <a:lnTo>
                  <a:pt x="352455" y="164650"/>
                </a:lnTo>
                <a:lnTo>
                  <a:pt x="344083" y="207587"/>
                </a:lnTo>
                <a:lnTo>
                  <a:pt x="315606" y="253826"/>
                </a:lnTo>
                <a:lnTo>
                  <a:pt x="285635" y="270868"/>
                </a:lnTo>
                <a:lnTo>
                  <a:pt x="289208" y="282327"/>
                </a:lnTo>
                <a:lnTo>
                  <a:pt x="327717" y="264263"/>
                </a:lnTo>
                <a:lnTo>
                  <a:pt x="356031" y="232990"/>
                </a:lnTo>
                <a:lnTo>
                  <a:pt x="373444" y="191114"/>
                </a:lnTo>
                <a:lnTo>
                  <a:pt x="379248" y="141237"/>
                </a:lnTo>
                <a:lnTo>
                  <a:pt x="377793" y="115355"/>
                </a:lnTo>
                <a:lnTo>
                  <a:pt x="366147" y="69479"/>
                </a:lnTo>
                <a:lnTo>
                  <a:pt x="343051" y="32133"/>
                </a:lnTo>
                <a:lnTo>
                  <a:pt x="309676" y="7390"/>
                </a:lnTo>
                <a:lnTo>
                  <a:pt x="289208" y="0"/>
                </a:lnTo>
                <a:close/>
              </a:path>
              <a:path w="379729" h="282575">
                <a:moveTo>
                  <a:pt x="90040" y="0"/>
                </a:moveTo>
                <a:lnTo>
                  <a:pt x="51624" y="18101"/>
                </a:lnTo>
                <a:lnTo>
                  <a:pt x="23290" y="49485"/>
                </a:lnTo>
                <a:lnTo>
                  <a:pt x="5822" y="91436"/>
                </a:lnTo>
                <a:lnTo>
                  <a:pt x="0" y="141237"/>
                </a:lnTo>
                <a:lnTo>
                  <a:pt x="1450" y="167176"/>
                </a:lnTo>
                <a:lnTo>
                  <a:pt x="13059" y="213052"/>
                </a:lnTo>
                <a:lnTo>
                  <a:pt x="36099" y="250277"/>
                </a:lnTo>
                <a:lnTo>
                  <a:pt x="69511" y="274946"/>
                </a:lnTo>
                <a:lnTo>
                  <a:pt x="90040" y="282327"/>
                </a:lnTo>
                <a:lnTo>
                  <a:pt x="93612" y="270868"/>
                </a:lnTo>
                <a:lnTo>
                  <a:pt x="77525" y="263742"/>
                </a:lnTo>
                <a:lnTo>
                  <a:pt x="63642" y="253826"/>
                </a:lnTo>
                <a:lnTo>
                  <a:pt x="35165" y="207587"/>
                </a:lnTo>
                <a:lnTo>
                  <a:pt x="26793" y="164650"/>
                </a:lnTo>
                <a:lnTo>
                  <a:pt x="25746" y="139749"/>
                </a:lnTo>
                <a:lnTo>
                  <a:pt x="26793" y="115662"/>
                </a:lnTo>
                <a:lnTo>
                  <a:pt x="35165" y="73880"/>
                </a:lnTo>
                <a:lnTo>
                  <a:pt x="63754" y="28370"/>
                </a:lnTo>
                <a:lnTo>
                  <a:pt x="94058" y="11460"/>
                </a:lnTo>
                <a:lnTo>
                  <a:pt x="900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835999" y="1206177"/>
            <a:ext cx="503555" cy="282575"/>
          </a:xfrm>
          <a:custGeom>
            <a:avLst/>
            <a:gdLst/>
            <a:ahLst/>
            <a:cxnLst/>
            <a:rect l="l" t="t" r="r" b="b"/>
            <a:pathLst>
              <a:path w="503554" h="282575">
                <a:moveTo>
                  <a:pt x="413415" y="0"/>
                </a:moveTo>
                <a:lnTo>
                  <a:pt x="409397" y="11460"/>
                </a:lnTo>
                <a:lnTo>
                  <a:pt x="425740" y="18552"/>
                </a:lnTo>
                <a:lnTo>
                  <a:pt x="439795" y="28370"/>
                </a:lnTo>
                <a:lnTo>
                  <a:pt x="468333" y="73880"/>
                </a:lnTo>
                <a:lnTo>
                  <a:pt x="476667" y="115662"/>
                </a:lnTo>
                <a:lnTo>
                  <a:pt x="477709" y="139749"/>
                </a:lnTo>
                <a:lnTo>
                  <a:pt x="476662" y="164650"/>
                </a:lnTo>
                <a:lnTo>
                  <a:pt x="468290" y="207587"/>
                </a:lnTo>
                <a:lnTo>
                  <a:pt x="439813" y="253826"/>
                </a:lnTo>
                <a:lnTo>
                  <a:pt x="409842" y="270868"/>
                </a:lnTo>
                <a:lnTo>
                  <a:pt x="413415" y="282327"/>
                </a:lnTo>
                <a:lnTo>
                  <a:pt x="451924" y="264263"/>
                </a:lnTo>
                <a:lnTo>
                  <a:pt x="480239" y="232990"/>
                </a:lnTo>
                <a:lnTo>
                  <a:pt x="497652" y="191114"/>
                </a:lnTo>
                <a:lnTo>
                  <a:pt x="503455" y="141237"/>
                </a:lnTo>
                <a:lnTo>
                  <a:pt x="502000" y="115355"/>
                </a:lnTo>
                <a:lnTo>
                  <a:pt x="490354" y="69479"/>
                </a:lnTo>
                <a:lnTo>
                  <a:pt x="467258" y="32133"/>
                </a:lnTo>
                <a:lnTo>
                  <a:pt x="433883" y="7390"/>
                </a:lnTo>
                <a:lnTo>
                  <a:pt x="413415" y="0"/>
                </a:lnTo>
                <a:close/>
              </a:path>
              <a:path w="503554" h="282575">
                <a:moveTo>
                  <a:pt x="90041" y="0"/>
                </a:moveTo>
                <a:lnTo>
                  <a:pt x="51625" y="18101"/>
                </a:lnTo>
                <a:lnTo>
                  <a:pt x="23291" y="49485"/>
                </a:lnTo>
                <a:lnTo>
                  <a:pt x="5823" y="91436"/>
                </a:lnTo>
                <a:lnTo>
                  <a:pt x="0" y="141237"/>
                </a:lnTo>
                <a:lnTo>
                  <a:pt x="1451" y="167176"/>
                </a:lnTo>
                <a:lnTo>
                  <a:pt x="13060" y="213052"/>
                </a:lnTo>
                <a:lnTo>
                  <a:pt x="36100" y="250277"/>
                </a:lnTo>
                <a:lnTo>
                  <a:pt x="69512" y="274946"/>
                </a:lnTo>
                <a:lnTo>
                  <a:pt x="90041" y="282327"/>
                </a:lnTo>
                <a:lnTo>
                  <a:pt x="93612" y="270868"/>
                </a:lnTo>
                <a:lnTo>
                  <a:pt x="77526" y="263742"/>
                </a:lnTo>
                <a:lnTo>
                  <a:pt x="63643" y="253826"/>
                </a:lnTo>
                <a:lnTo>
                  <a:pt x="35165" y="207587"/>
                </a:lnTo>
                <a:lnTo>
                  <a:pt x="26794" y="164650"/>
                </a:lnTo>
                <a:lnTo>
                  <a:pt x="25747" y="139749"/>
                </a:lnTo>
                <a:lnTo>
                  <a:pt x="26794" y="115662"/>
                </a:lnTo>
                <a:lnTo>
                  <a:pt x="35165" y="73880"/>
                </a:lnTo>
                <a:lnTo>
                  <a:pt x="63755" y="28370"/>
                </a:lnTo>
                <a:lnTo>
                  <a:pt x="94060" y="11460"/>
                </a:lnTo>
                <a:lnTo>
                  <a:pt x="900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330788" y="1206177"/>
            <a:ext cx="510540" cy="282575"/>
          </a:xfrm>
          <a:custGeom>
            <a:avLst/>
            <a:gdLst/>
            <a:ahLst/>
            <a:cxnLst/>
            <a:rect l="l" t="t" r="r" b="b"/>
            <a:pathLst>
              <a:path w="510540" h="282575">
                <a:moveTo>
                  <a:pt x="420463" y="0"/>
                </a:moveTo>
                <a:lnTo>
                  <a:pt x="416445" y="11460"/>
                </a:lnTo>
                <a:lnTo>
                  <a:pt x="432788" y="18552"/>
                </a:lnTo>
                <a:lnTo>
                  <a:pt x="446843" y="28370"/>
                </a:lnTo>
                <a:lnTo>
                  <a:pt x="475381" y="73880"/>
                </a:lnTo>
                <a:lnTo>
                  <a:pt x="483715" y="115662"/>
                </a:lnTo>
                <a:lnTo>
                  <a:pt x="484757" y="139749"/>
                </a:lnTo>
                <a:lnTo>
                  <a:pt x="483711" y="164650"/>
                </a:lnTo>
                <a:lnTo>
                  <a:pt x="475339" y="207587"/>
                </a:lnTo>
                <a:lnTo>
                  <a:pt x="446861" y="253826"/>
                </a:lnTo>
                <a:lnTo>
                  <a:pt x="416891" y="270868"/>
                </a:lnTo>
                <a:lnTo>
                  <a:pt x="420463" y="282327"/>
                </a:lnTo>
                <a:lnTo>
                  <a:pt x="458972" y="264263"/>
                </a:lnTo>
                <a:lnTo>
                  <a:pt x="487287" y="232990"/>
                </a:lnTo>
                <a:lnTo>
                  <a:pt x="504700" y="191114"/>
                </a:lnTo>
                <a:lnTo>
                  <a:pt x="510504" y="141237"/>
                </a:lnTo>
                <a:lnTo>
                  <a:pt x="509048" y="115355"/>
                </a:lnTo>
                <a:lnTo>
                  <a:pt x="497402" y="69479"/>
                </a:lnTo>
                <a:lnTo>
                  <a:pt x="474306" y="32133"/>
                </a:lnTo>
                <a:lnTo>
                  <a:pt x="440932" y="7390"/>
                </a:lnTo>
                <a:lnTo>
                  <a:pt x="420463" y="0"/>
                </a:lnTo>
                <a:close/>
              </a:path>
              <a:path w="510540" h="282575">
                <a:moveTo>
                  <a:pt x="90041" y="0"/>
                </a:moveTo>
                <a:lnTo>
                  <a:pt x="51625" y="18101"/>
                </a:lnTo>
                <a:lnTo>
                  <a:pt x="23291" y="49485"/>
                </a:lnTo>
                <a:lnTo>
                  <a:pt x="5822" y="91436"/>
                </a:lnTo>
                <a:lnTo>
                  <a:pt x="0" y="141237"/>
                </a:lnTo>
                <a:lnTo>
                  <a:pt x="1451" y="167176"/>
                </a:lnTo>
                <a:lnTo>
                  <a:pt x="13059" y="213052"/>
                </a:lnTo>
                <a:lnTo>
                  <a:pt x="36100" y="250277"/>
                </a:lnTo>
                <a:lnTo>
                  <a:pt x="69512" y="274946"/>
                </a:lnTo>
                <a:lnTo>
                  <a:pt x="90041" y="282327"/>
                </a:lnTo>
                <a:lnTo>
                  <a:pt x="93612" y="270868"/>
                </a:lnTo>
                <a:lnTo>
                  <a:pt x="77525" y="263742"/>
                </a:lnTo>
                <a:lnTo>
                  <a:pt x="63642" y="253826"/>
                </a:lnTo>
                <a:lnTo>
                  <a:pt x="35165" y="207587"/>
                </a:lnTo>
                <a:lnTo>
                  <a:pt x="26794" y="164650"/>
                </a:lnTo>
                <a:lnTo>
                  <a:pt x="25747" y="139749"/>
                </a:lnTo>
                <a:lnTo>
                  <a:pt x="26794" y="115662"/>
                </a:lnTo>
                <a:lnTo>
                  <a:pt x="35165" y="73880"/>
                </a:lnTo>
                <a:lnTo>
                  <a:pt x="63754" y="28370"/>
                </a:lnTo>
                <a:lnTo>
                  <a:pt x="94060" y="11460"/>
                </a:lnTo>
                <a:lnTo>
                  <a:pt x="900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2855508" y="1261364"/>
            <a:ext cx="48901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145540" algn="l"/>
                <a:tab pos="3242945" algn="l"/>
                <a:tab pos="4744720" algn="l"/>
              </a:tabLst>
            </a:pPr>
            <a:r>
              <a:rPr sz="1800" spc="-50" dirty="0">
                <a:latin typeface="Cambria Math"/>
                <a:cs typeface="Cambria Math"/>
              </a:rPr>
              <a:t>#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615" dirty="0">
                <a:latin typeface="Cambria Math"/>
                <a:cs typeface="Cambria Math"/>
              </a:rPr>
              <a:t>%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50" dirty="0">
                <a:latin typeface="Cambria Math"/>
                <a:cs typeface="Cambria Math"/>
              </a:rPr>
              <a:t>#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615" dirty="0">
                <a:latin typeface="Cambria Math"/>
                <a:cs typeface="Cambria Math"/>
              </a:rPr>
              <a:t>%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463394" y="1118108"/>
            <a:ext cx="430339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100"/>
              </a:spcBef>
              <a:tabLst>
                <a:tab pos="805815" algn="l"/>
                <a:tab pos="1321435" algn="l"/>
                <a:tab pos="1805305" algn="l"/>
                <a:tab pos="2472055" algn="l"/>
                <a:tab pos="2987040" algn="l"/>
                <a:tab pos="3966845" algn="l"/>
              </a:tabLst>
            </a:pPr>
            <a:r>
              <a:rPr sz="2400" dirty="0">
                <a:latin typeface="Cambria Math"/>
                <a:cs typeface="Cambria Math"/>
              </a:rPr>
              <a:t>≥</a:t>
            </a:r>
            <a:r>
              <a:rPr sz="2400" spc="70" dirty="0">
                <a:latin typeface="Cambria Math"/>
                <a:cs typeface="Cambria Math"/>
              </a:rPr>
              <a:t> </a:t>
            </a:r>
            <a:r>
              <a:rPr sz="2400" spc="-25" dirty="0">
                <a:latin typeface="Cambria Math"/>
                <a:cs typeface="Cambria Math"/>
              </a:rPr>
              <a:t>ℎ</a:t>
            </a:r>
            <a:r>
              <a:rPr sz="2700" spc="-37" baseline="29320" dirty="0">
                <a:latin typeface="Cambria Math"/>
                <a:cs typeface="Cambria Math"/>
              </a:rPr>
              <a:t>∗</a:t>
            </a:r>
            <a:r>
              <a:rPr sz="2700" baseline="29320" dirty="0">
                <a:latin typeface="Cambria Math"/>
                <a:cs typeface="Cambria Math"/>
              </a:rPr>
              <a:t>	</a:t>
            </a:r>
            <a:r>
              <a:rPr sz="2400" spc="370" dirty="0">
                <a:latin typeface="Cambria Math"/>
                <a:cs typeface="Cambria Math"/>
              </a:rPr>
              <a:t>"</a:t>
            </a:r>
            <a:r>
              <a:rPr sz="2400" dirty="0">
                <a:latin typeface="Cambria Math"/>
                <a:cs typeface="Cambria Math"/>
              </a:rPr>
              <a:t>	</a:t>
            </a:r>
            <a:r>
              <a:rPr sz="2400" spc="-50" dirty="0">
                <a:latin typeface="Cambria Math"/>
                <a:cs typeface="Cambria Math"/>
              </a:rPr>
              <a:t>→</a:t>
            </a:r>
            <a:r>
              <a:rPr sz="2400" dirty="0">
                <a:latin typeface="Cambria Math"/>
                <a:cs typeface="Cambria Math"/>
              </a:rPr>
              <a:t>	</a:t>
            </a:r>
            <a:r>
              <a:rPr sz="2400" dirty="0">
                <a:latin typeface="Times New Roman"/>
                <a:cs typeface="Times New Roman"/>
              </a:rPr>
              <a:t>#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spc="434" dirty="0">
                <a:latin typeface="Cambria Math"/>
                <a:cs typeface="Cambria Math"/>
              </a:rPr>
              <a:t>'</a:t>
            </a:r>
            <a:r>
              <a:rPr sz="2700" spc="652" baseline="27777" dirty="0">
                <a:latin typeface="Cambria Math"/>
                <a:cs typeface="Cambria Math"/>
              </a:rPr>
              <a:t>∗</a:t>
            </a:r>
            <a:r>
              <a:rPr sz="2700" baseline="27777" dirty="0">
                <a:latin typeface="Cambria Math"/>
                <a:cs typeface="Cambria Math"/>
              </a:rPr>
              <a:t>	</a:t>
            </a:r>
            <a:r>
              <a:rPr sz="2400" spc="-25" dirty="0">
                <a:latin typeface="Cambria Math"/>
                <a:cs typeface="Cambria Math"/>
              </a:rPr>
              <a:t>ℎ</a:t>
            </a:r>
            <a:r>
              <a:rPr sz="2700" spc="-37" baseline="29320" dirty="0">
                <a:latin typeface="Cambria Math"/>
                <a:cs typeface="Cambria Math"/>
              </a:rPr>
              <a:t>∗</a:t>
            </a:r>
            <a:r>
              <a:rPr sz="2700" baseline="29320" dirty="0">
                <a:latin typeface="Cambria Math"/>
                <a:cs typeface="Cambria Math"/>
              </a:rPr>
              <a:t>	</a:t>
            </a:r>
            <a:r>
              <a:rPr sz="2400" dirty="0">
                <a:latin typeface="Cambria Math"/>
                <a:cs typeface="Cambria Math"/>
              </a:rPr>
              <a:t>≤</a:t>
            </a:r>
            <a:r>
              <a:rPr sz="2400" spc="140" dirty="0">
                <a:latin typeface="Cambria Math"/>
                <a:cs typeface="Cambria Math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# </a:t>
            </a:r>
            <a:r>
              <a:rPr sz="2400" spc="434" dirty="0">
                <a:latin typeface="Cambria Math"/>
                <a:cs typeface="Cambria Math"/>
              </a:rPr>
              <a:t>'</a:t>
            </a:r>
            <a:r>
              <a:rPr sz="2700" spc="652" baseline="27777" dirty="0">
                <a:latin typeface="Cambria Math"/>
                <a:cs typeface="Cambria Math"/>
              </a:rPr>
              <a:t>∗</a:t>
            </a:r>
            <a:r>
              <a:rPr sz="2700" baseline="27777" dirty="0">
                <a:latin typeface="Cambria Math"/>
                <a:cs typeface="Cambria Math"/>
              </a:rPr>
              <a:t>	</a:t>
            </a:r>
            <a:r>
              <a:rPr sz="2400" spc="-25" dirty="0">
                <a:latin typeface="Cambria Math"/>
                <a:cs typeface="Cambria Math"/>
              </a:rPr>
              <a:t>ℎ</a:t>
            </a:r>
            <a:r>
              <a:rPr sz="2700" spc="-37" baseline="29320" dirty="0">
                <a:latin typeface="Cambria Math"/>
                <a:cs typeface="Cambria Math"/>
              </a:rPr>
              <a:t>∗</a:t>
            </a:r>
            <a:endParaRPr sz="2700" baseline="29320">
              <a:latin typeface="Cambria Math"/>
              <a:cs typeface="Cambria Math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6345369" y="3372588"/>
            <a:ext cx="2021839" cy="1438910"/>
            <a:chOff x="6345369" y="3372588"/>
            <a:chExt cx="2021839" cy="1438910"/>
          </a:xfrm>
        </p:grpSpPr>
        <p:sp>
          <p:nvSpPr>
            <p:cNvPr id="26" name="object 26"/>
            <p:cNvSpPr/>
            <p:nvPr/>
          </p:nvSpPr>
          <p:spPr>
            <a:xfrm>
              <a:off x="6345369" y="3375804"/>
              <a:ext cx="1819275" cy="1435100"/>
            </a:xfrm>
            <a:custGeom>
              <a:avLst/>
              <a:gdLst/>
              <a:ahLst/>
              <a:cxnLst/>
              <a:rect l="l" t="t" r="r" b="b"/>
              <a:pathLst>
                <a:path w="1819275" h="1435100">
                  <a:moveTo>
                    <a:pt x="1092653" y="1422400"/>
                  </a:moveTo>
                  <a:lnTo>
                    <a:pt x="726836" y="1422400"/>
                  </a:lnTo>
                  <a:lnTo>
                    <a:pt x="771537" y="1435100"/>
                  </a:lnTo>
                  <a:lnTo>
                    <a:pt x="1047953" y="1435100"/>
                  </a:lnTo>
                  <a:lnTo>
                    <a:pt x="1092653" y="1422400"/>
                  </a:lnTo>
                  <a:close/>
                </a:path>
                <a:path w="1819275" h="1435100">
                  <a:moveTo>
                    <a:pt x="686708" y="38100"/>
                  </a:moveTo>
                  <a:lnTo>
                    <a:pt x="597259" y="38100"/>
                  </a:lnTo>
                  <a:lnTo>
                    <a:pt x="556017" y="50800"/>
                  </a:lnTo>
                  <a:lnTo>
                    <a:pt x="515780" y="76200"/>
                  </a:lnTo>
                  <a:lnTo>
                    <a:pt x="438550" y="101600"/>
                  </a:lnTo>
                  <a:lnTo>
                    <a:pt x="401671" y="127000"/>
                  </a:lnTo>
                  <a:lnTo>
                    <a:pt x="366025" y="139700"/>
                  </a:lnTo>
                  <a:lnTo>
                    <a:pt x="331669" y="165100"/>
                  </a:lnTo>
                  <a:lnTo>
                    <a:pt x="298660" y="190500"/>
                  </a:lnTo>
                  <a:lnTo>
                    <a:pt x="267056" y="215900"/>
                  </a:lnTo>
                  <a:lnTo>
                    <a:pt x="236913" y="241300"/>
                  </a:lnTo>
                  <a:lnTo>
                    <a:pt x="208291" y="266700"/>
                  </a:lnTo>
                  <a:lnTo>
                    <a:pt x="155835" y="317500"/>
                  </a:lnTo>
                  <a:lnTo>
                    <a:pt x="110157" y="381000"/>
                  </a:lnTo>
                  <a:lnTo>
                    <a:pt x="90006" y="406400"/>
                  </a:lnTo>
                  <a:lnTo>
                    <a:pt x="71727" y="444500"/>
                  </a:lnTo>
                  <a:lnTo>
                    <a:pt x="55378" y="469900"/>
                  </a:lnTo>
                  <a:lnTo>
                    <a:pt x="41021" y="508000"/>
                  </a:lnTo>
                  <a:lnTo>
                    <a:pt x="28713" y="546100"/>
                  </a:lnTo>
                  <a:lnTo>
                    <a:pt x="18515" y="571500"/>
                  </a:lnTo>
                  <a:lnTo>
                    <a:pt x="10486" y="609600"/>
                  </a:lnTo>
                  <a:lnTo>
                    <a:pt x="4686" y="647700"/>
                  </a:lnTo>
                  <a:lnTo>
                    <a:pt x="1170" y="685800"/>
                  </a:lnTo>
                  <a:lnTo>
                    <a:pt x="0" y="723900"/>
                  </a:lnTo>
                  <a:lnTo>
                    <a:pt x="1210" y="762000"/>
                  </a:lnTo>
                  <a:lnTo>
                    <a:pt x="4762" y="800100"/>
                  </a:lnTo>
                  <a:lnTo>
                    <a:pt x="10600" y="825500"/>
                  </a:lnTo>
                  <a:lnTo>
                    <a:pt x="18662" y="863600"/>
                  </a:lnTo>
                  <a:lnTo>
                    <a:pt x="28892" y="901700"/>
                  </a:lnTo>
                  <a:lnTo>
                    <a:pt x="41228" y="939800"/>
                  </a:lnTo>
                  <a:lnTo>
                    <a:pt x="55612" y="965200"/>
                  </a:lnTo>
                  <a:lnTo>
                    <a:pt x="71982" y="1003300"/>
                  </a:lnTo>
                  <a:lnTo>
                    <a:pt x="90280" y="1028700"/>
                  </a:lnTo>
                  <a:lnTo>
                    <a:pt x="110448" y="1066800"/>
                  </a:lnTo>
                  <a:lnTo>
                    <a:pt x="132424" y="1092200"/>
                  </a:lnTo>
                  <a:lnTo>
                    <a:pt x="156151" y="1130300"/>
                  </a:lnTo>
                  <a:lnTo>
                    <a:pt x="208625" y="1181100"/>
                  </a:lnTo>
                  <a:lnTo>
                    <a:pt x="237255" y="1206500"/>
                  </a:lnTo>
                  <a:lnTo>
                    <a:pt x="267403" y="1231900"/>
                  </a:lnTo>
                  <a:lnTo>
                    <a:pt x="299012" y="1257300"/>
                  </a:lnTo>
                  <a:lnTo>
                    <a:pt x="332024" y="1282700"/>
                  </a:lnTo>
                  <a:lnTo>
                    <a:pt x="366383" y="1295400"/>
                  </a:lnTo>
                  <a:lnTo>
                    <a:pt x="402032" y="1320800"/>
                  </a:lnTo>
                  <a:lnTo>
                    <a:pt x="438914" y="1333500"/>
                  </a:lnTo>
                  <a:lnTo>
                    <a:pt x="476971" y="1358900"/>
                  </a:lnTo>
                  <a:lnTo>
                    <a:pt x="516148" y="1371600"/>
                  </a:lnTo>
                  <a:lnTo>
                    <a:pt x="597632" y="1397000"/>
                  </a:lnTo>
                  <a:lnTo>
                    <a:pt x="682913" y="1422400"/>
                  </a:lnTo>
                  <a:lnTo>
                    <a:pt x="818103" y="1422400"/>
                  </a:lnTo>
                  <a:lnTo>
                    <a:pt x="773440" y="1409700"/>
                  </a:lnTo>
                  <a:lnTo>
                    <a:pt x="729498" y="1409700"/>
                  </a:lnTo>
                  <a:lnTo>
                    <a:pt x="686332" y="1397000"/>
                  </a:lnTo>
                  <a:lnTo>
                    <a:pt x="643997" y="1397000"/>
                  </a:lnTo>
                  <a:lnTo>
                    <a:pt x="562055" y="1371600"/>
                  </a:lnTo>
                  <a:lnTo>
                    <a:pt x="522558" y="1358900"/>
                  </a:lnTo>
                  <a:lnTo>
                    <a:pt x="484118" y="1333500"/>
                  </a:lnTo>
                  <a:lnTo>
                    <a:pt x="446794" y="1320800"/>
                  </a:lnTo>
                  <a:lnTo>
                    <a:pt x="410641" y="1308100"/>
                  </a:lnTo>
                  <a:lnTo>
                    <a:pt x="375716" y="1282700"/>
                  </a:lnTo>
                  <a:lnTo>
                    <a:pt x="342074" y="1257300"/>
                  </a:lnTo>
                  <a:lnTo>
                    <a:pt x="309772" y="1244600"/>
                  </a:lnTo>
                  <a:lnTo>
                    <a:pt x="278866" y="1219200"/>
                  </a:lnTo>
                  <a:lnTo>
                    <a:pt x="249411" y="1193800"/>
                  </a:lnTo>
                  <a:lnTo>
                    <a:pt x="195079" y="1143000"/>
                  </a:lnTo>
                  <a:lnTo>
                    <a:pt x="147218" y="1079500"/>
                  </a:lnTo>
                  <a:lnTo>
                    <a:pt x="125851" y="1054100"/>
                  </a:lnTo>
                  <a:lnTo>
                    <a:pt x="106267" y="1028700"/>
                  </a:lnTo>
                  <a:lnTo>
                    <a:pt x="88517" y="990600"/>
                  </a:lnTo>
                  <a:lnTo>
                    <a:pt x="72657" y="965200"/>
                  </a:lnTo>
                  <a:lnTo>
                    <a:pt x="58740" y="927100"/>
                  </a:lnTo>
                  <a:lnTo>
                    <a:pt x="46819" y="889000"/>
                  </a:lnTo>
                  <a:lnTo>
                    <a:pt x="36949" y="863600"/>
                  </a:lnTo>
                  <a:lnTo>
                    <a:pt x="29182" y="825500"/>
                  </a:lnTo>
                  <a:lnTo>
                    <a:pt x="23571" y="787400"/>
                  </a:lnTo>
                  <a:lnTo>
                    <a:pt x="20172" y="762000"/>
                  </a:lnTo>
                  <a:lnTo>
                    <a:pt x="19041" y="723900"/>
                  </a:lnTo>
                  <a:lnTo>
                    <a:pt x="20212" y="685800"/>
                  </a:lnTo>
                  <a:lnTo>
                    <a:pt x="23648" y="647700"/>
                  </a:lnTo>
                  <a:lnTo>
                    <a:pt x="29295" y="609600"/>
                  </a:lnTo>
                  <a:lnTo>
                    <a:pt x="37096" y="584200"/>
                  </a:lnTo>
                  <a:lnTo>
                    <a:pt x="46998" y="546100"/>
                  </a:lnTo>
                  <a:lnTo>
                    <a:pt x="58948" y="508000"/>
                  </a:lnTo>
                  <a:lnTo>
                    <a:pt x="72890" y="482600"/>
                  </a:lnTo>
                  <a:lnTo>
                    <a:pt x="88773" y="444500"/>
                  </a:lnTo>
                  <a:lnTo>
                    <a:pt x="106541" y="419100"/>
                  </a:lnTo>
                  <a:lnTo>
                    <a:pt x="126142" y="381000"/>
                  </a:lnTo>
                  <a:lnTo>
                    <a:pt x="147523" y="355600"/>
                  </a:lnTo>
                  <a:lnTo>
                    <a:pt x="195406" y="304800"/>
                  </a:lnTo>
                  <a:lnTo>
                    <a:pt x="249753" y="254000"/>
                  </a:lnTo>
                  <a:lnTo>
                    <a:pt x="279213" y="228600"/>
                  </a:lnTo>
                  <a:lnTo>
                    <a:pt x="310123" y="203200"/>
                  </a:lnTo>
                  <a:lnTo>
                    <a:pt x="342430" y="177800"/>
                  </a:lnTo>
                  <a:lnTo>
                    <a:pt x="376074" y="165100"/>
                  </a:lnTo>
                  <a:lnTo>
                    <a:pt x="411003" y="139700"/>
                  </a:lnTo>
                  <a:lnTo>
                    <a:pt x="447159" y="127000"/>
                  </a:lnTo>
                  <a:lnTo>
                    <a:pt x="484485" y="101600"/>
                  </a:lnTo>
                  <a:lnTo>
                    <a:pt x="562425" y="76200"/>
                  </a:lnTo>
                  <a:lnTo>
                    <a:pt x="686708" y="38100"/>
                  </a:lnTo>
                  <a:close/>
                </a:path>
                <a:path w="1819275" h="1435100">
                  <a:moveTo>
                    <a:pt x="1221478" y="38100"/>
                  </a:moveTo>
                  <a:lnTo>
                    <a:pt x="1132779" y="38100"/>
                  </a:lnTo>
                  <a:lnTo>
                    <a:pt x="1257056" y="76200"/>
                  </a:lnTo>
                  <a:lnTo>
                    <a:pt x="1334992" y="101600"/>
                  </a:lnTo>
                  <a:lnTo>
                    <a:pt x="1372316" y="127000"/>
                  </a:lnTo>
                  <a:lnTo>
                    <a:pt x="1408469" y="139700"/>
                  </a:lnTo>
                  <a:lnTo>
                    <a:pt x="1443394" y="165100"/>
                  </a:lnTo>
                  <a:lnTo>
                    <a:pt x="1509337" y="203200"/>
                  </a:lnTo>
                  <a:lnTo>
                    <a:pt x="1540244" y="228600"/>
                  </a:lnTo>
                  <a:lnTo>
                    <a:pt x="1569699" y="254000"/>
                  </a:lnTo>
                  <a:lnTo>
                    <a:pt x="1624031" y="304800"/>
                  </a:lnTo>
                  <a:lnTo>
                    <a:pt x="1671892" y="355600"/>
                  </a:lnTo>
                  <a:lnTo>
                    <a:pt x="1712843" y="419100"/>
                  </a:lnTo>
                  <a:lnTo>
                    <a:pt x="1730593" y="444500"/>
                  </a:lnTo>
                  <a:lnTo>
                    <a:pt x="1746453" y="482600"/>
                  </a:lnTo>
                  <a:lnTo>
                    <a:pt x="1760371" y="508000"/>
                  </a:lnTo>
                  <a:lnTo>
                    <a:pt x="1772291" y="546100"/>
                  </a:lnTo>
                  <a:lnTo>
                    <a:pt x="1782161" y="584200"/>
                  </a:lnTo>
                  <a:lnTo>
                    <a:pt x="1789929" y="609600"/>
                  </a:lnTo>
                  <a:lnTo>
                    <a:pt x="1795539" y="647700"/>
                  </a:lnTo>
                  <a:lnTo>
                    <a:pt x="1798938" y="685800"/>
                  </a:lnTo>
                  <a:lnTo>
                    <a:pt x="1800070" y="723900"/>
                  </a:lnTo>
                  <a:lnTo>
                    <a:pt x="1798899" y="762000"/>
                  </a:lnTo>
                  <a:lnTo>
                    <a:pt x="1789816" y="825500"/>
                  </a:lnTo>
                  <a:lnTo>
                    <a:pt x="1782014" y="863600"/>
                  </a:lnTo>
                  <a:lnTo>
                    <a:pt x="1772112" y="901700"/>
                  </a:lnTo>
                  <a:lnTo>
                    <a:pt x="1760162" y="927100"/>
                  </a:lnTo>
                  <a:lnTo>
                    <a:pt x="1746220" y="965200"/>
                  </a:lnTo>
                  <a:lnTo>
                    <a:pt x="1730338" y="990600"/>
                  </a:lnTo>
                  <a:lnTo>
                    <a:pt x="1712569" y="1028700"/>
                  </a:lnTo>
                  <a:lnTo>
                    <a:pt x="1692968" y="1054100"/>
                  </a:lnTo>
                  <a:lnTo>
                    <a:pt x="1671587" y="1079500"/>
                  </a:lnTo>
                  <a:lnTo>
                    <a:pt x="1648481" y="1117600"/>
                  </a:lnTo>
                  <a:lnTo>
                    <a:pt x="1623705" y="1143000"/>
                  </a:lnTo>
                  <a:lnTo>
                    <a:pt x="1569358" y="1193800"/>
                  </a:lnTo>
                  <a:lnTo>
                    <a:pt x="1539897" y="1219200"/>
                  </a:lnTo>
                  <a:lnTo>
                    <a:pt x="1508987" y="1244600"/>
                  </a:lnTo>
                  <a:lnTo>
                    <a:pt x="1476681" y="1257300"/>
                  </a:lnTo>
                  <a:lnTo>
                    <a:pt x="1443036" y="1282700"/>
                  </a:lnTo>
                  <a:lnTo>
                    <a:pt x="1408107" y="1308100"/>
                  </a:lnTo>
                  <a:lnTo>
                    <a:pt x="1371951" y="1320800"/>
                  </a:lnTo>
                  <a:lnTo>
                    <a:pt x="1334625" y="1333500"/>
                  </a:lnTo>
                  <a:lnTo>
                    <a:pt x="1296184" y="1358900"/>
                  </a:lnTo>
                  <a:lnTo>
                    <a:pt x="1256685" y="1371600"/>
                  </a:lnTo>
                  <a:lnTo>
                    <a:pt x="1174738" y="1397000"/>
                  </a:lnTo>
                  <a:lnTo>
                    <a:pt x="1132403" y="1397000"/>
                  </a:lnTo>
                  <a:lnTo>
                    <a:pt x="1089234" y="1409700"/>
                  </a:lnTo>
                  <a:lnTo>
                    <a:pt x="1045291" y="1409700"/>
                  </a:lnTo>
                  <a:lnTo>
                    <a:pt x="1000626" y="1422400"/>
                  </a:lnTo>
                  <a:lnTo>
                    <a:pt x="1136573" y="1422400"/>
                  </a:lnTo>
                  <a:lnTo>
                    <a:pt x="1221850" y="1397000"/>
                  </a:lnTo>
                  <a:lnTo>
                    <a:pt x="1303331" y="1371600"/>
                  </a:lnTo>
                  <a:lnTo>
                    <a:pt x="1342505" y="1358900"/>
                  </a:lnTo>
                  <a:lnTo>
                    <a:pt x="1380561" y="1333500"/>
                  </a:lnTo>
                  <a:lnTo>
                    <a:pt x="1417439" y="1320800"/>
                  </a:lnTo>
                  <a:lnTo>
                    <a:pt x="1453085" y="1295400"/>
                  </a:lnTo>
                  <a:lnTo>
                    <a:pt x="1487441" y="1282700"/>
                  </a:lnTo>
                  <a:lnTo>
                    <a:pt x="1520450" y="1257300"/>
                  </a:lnTo>
                  <a:lnTo>
                    <a:pt x="1552054" y="1231900"/>
                  </a:lnTo>
                  <a:lnTo>
                    <a:pt x="1582196" y="1206500"/>
                  </a:lnTo>
                  <a:lnTo>
                    <a:pt x="1610819" y="1181100"/>
                  </a:lnTo>
                  <a:lnTo>
                    <a:pt x="1663275" y="1130300"/>
                  </a:lnTo>
                  <a:lnTo>
                    <a:pt x="1686991" y="1092200"/>
                  </a:lnTo>
                  <a:lnTo>
                    <a:pt x="1708953" y="1066800"/>
                  </a:lnTo>
                  <a:lnTo>
                    <a:pt x="1729104" y="1028700"/>
                  </a:lnTo>
                  <a:lnTo>
                    <a:pt x="1747384" y="1003300"/>
                  </a:lnTo>
                  <a:lnTo>
                    <a:pt x="1763732" y="965200"/>
                  </a:lnTo>
                  <a:lnTo>
                    <a:pt x="1778090" y="939800"/>
                  </a:lnTo>
                  <a:lnTo>
                    <a:pt x="1790397" y="901700"/>
                  </a:lnTo>
                  <a:lnTo>
                    <a:pt x="1800595" y="863600"/>
                  </a:lnTo>
                  <a:lnTo>
                    <a:pt x="1808624" y="825500"/>
                  </a:lnTo>
                  <a:lnTo>
                    <a:pt x="1814424" y="800100"/>
                  </a:lnTo>
                  <a:lnTo>
                    <a:pt x="1817938" y="762000"/>
                  </a:lnTo>
                  <a:lnTo>
                    <a:pt x="1819111" y="723900"/>
                  </a:lnTo>
                  <a:lnTo>
                    <a:pt x="1817900" y="685800"/>
                  </a:lnTo>
                  <a:lnTo>
                    <a:pt x="1814347" y="647700"/>
                  </a:lnTo>
                  <a:lnTo>
                    <a:pt x="1808510" y="609600"/>
                  </a:lnTo>
                  <a:lnTo>
                    <a:pt x="1800448" y="571500"/>
                  </a:lnTo>
                  <a:lnTo>
                    <a:pt x="1790218" y="533400"/>
                  </a:lnTo>
                  <a:lnTo>
                    <a:pt x="1777883" y="508000"/>
                  </a:lnTo>
                  <a:lnTo>
                    <a:pt x="1763499" y="469900"/>
                  </a:lnTo>
                  <a:lnTo>
                    <a:pt x="1747128" y="444500"/>
                  </a:lnTo>
                  <a:lnTo>
                    <a:pt x="1728830" y="406400"/>
                  </a:lnTo>
                  <a:lnTo>
                    <a:pt x="1708663" y="381000"/>
                  </a:lnTo>
                  <a:lnTo>
                    <a:pt x="1686685" y="342900"/>
                  </a:lnTo>
                  <a:lnTo>
                    <a:pt x="1637539" y="292100"/>
                  </a:lnTo>
                  <a:lnTo>
                    <a:pt x="1581856" y="241300"/>
                  </a:lnTo>
                  <a:lnTo>
                    <a:pt x="1551707" y="215900"/>
                  </a:lnTo>
                  <a:lnTo>
                    <a:pt x="1520098" y="190500"/>
                  </a:lnTo>
                  <a:lnTo>
                    <a:pt x="1487086" y="165100"/>
                  </a:lnTo>
                  <a:lnTo>
                    <a:pt x="1452726" y="139700"/>
                  </a:lnTo>
                  <a:lnTo>
                    <a:pt x="1417078" y="127000"/>
                  </a:lnTo>
                  <a:lnTo>
                    <a:pt x="1380196" y="101600"/>
                  </a:lnTo>
                  <a:lnTo>
                    <a:pt x="1302962" y="76200"/>
                  </a:lnTo>
                  <a:lnTo>
                    <a:pt x="1262722" y="50800"/>
                  </a:lnTo>
                  <a:lnTo>
                    <a:pt x="1221478" y="38100"/>
                  </a:lnTo>
                  <a:close/>
                </a:path>
                <a:path w="1819275" h="1435100">
                  <a:moveTo>
                    <a:pt x="909745" y="12700"/>
                  </a:moveTo>
                  <a:lnTo>
                    <a:pt x="726457" y="12700"/>
                  </a:lnTo>
                  <a:lnTo>
                    <a:pt x="639452" y="38100"/>
                  </a:lnTo>
                  <a:lnTo>
                    <a:pt x="729876" y="38100"/>
                  </a:lnTo>
                  <a:lnTo>
                    <a:pt x="773819" y="25400"/>
                  </a:lnTo>
                  <a:lnTo>
                    <a:pt x="863810" y="25400"/>
                  </a:lnTo>
                  <a:lnTo>
                    <a:pt x="909745" y="12700"/>
                  </a:lnTo>
                  <a:close/>
                </a:path>
                <a:path w="1819275" h="1435100">
                  <a:moveTo>
                    <a:pt x="1092274" y="12700"/>
                  </a:moveTo>
                  <a:lnTo>
                    <a:pt x="909745" y="12700"/>
                  </a:lnTo>
                  <a:lnTo>
                    <a:pt x="955681" y="25400"/>
                  </a:lnTo>
                  <a:lnTo>
                    <a:pt x="1045669" y="25400"/>
                  </a:lnTo>
                  <a:lnTo>
                    <a:pt x="1089613" y="38100"/>
                  </a:lnTo>
                  <a:lnTo>
                    <a:pt x="1179283" y="38100"/>
                  </a:lnTo>
                  <a:lnTo>
                    <a:pt x="1092274" y="12700"/>
                  </a:lnTo>
                  <a:close/>
                </a:path>
                <a:path w="1819275" h="1435100">
                  <a:moveTo>
                    <a:pt x="1002150" y="0"/>
                  </a:moveTo>
                  <a:lnTo>
                    <a:pt x="816580" y="0"/>
                  </a:lnTo>
                  <a:lnTo>
                    <a:pt x="771157" y="12700"/>
                  </a:lnTo>
                  <a:lnTo>
                    <a:pt x="1047573" y="12700"/>
                  </a:lnTo>
                  <a:lnTo>
                    <a:pt x="1002150" y="0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024157" y="3378938"/>
              <a:ext cx="336550" cy="339090"/>
            </a:xfrm>
            <a:custGeom>
              <a:avLst/>
              <a:gdLst/>
              <a:ahLst/>
              <a:cxnLst/>
              <a:rect l="l" t="t" r="r" b="b"/>
              <a:pathLst>
                <a:path w="336550" h="339089">
                  <a:moveTo>
                    <a:pt x="0" y="338974"/>
                  </a:moveTo>
                  <a:lnTo>
                    <a:pt x="336345" y="0"/>
                  </a:lnTo>
                </a:path>
              </a:pathLst>
            </a:custGeom>
            <a:ln w="127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8978732" y="3181603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8356431" y="3169411"/>
            <a:ext cx="800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990000"/>
                </a:solidFill>
                <a:latin typeface="Times New Roman"/>
                <a:cs typeface="Times New Roman"/>
              </a:rPr>
              <a:t>#</a:t>
            </a:r>
            <a:r>
              <a:rPr sz="1800" i="1" dirty="0">
                <a:solidFill>
                  <a:srgbClr val="990000"/>
                </a:solidFill>
                <a:latin typeface="Times New Roman"/>
                <a:cs typeface="Times New Roman"/>
              </a:rPr>
              <a:t>A</a:t>
            </a:r>
            <a:r>
              <a:rPr sz="1800" baseline="23148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800" dirty="0">
                <a:solidFill>
                  <a:srgbClr val="99000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990000"/>
                </a:solidFill>
                <a:latin typeface="Times New Roman"/>
                <a:cs typeface="Times New Roman"/>
              </a:rPr>
              <a:t>h</a:t>
            </a:r>
            <a:r>
              <a:rPr sz="1800" i="1" baseline="-13888" dirty="0">
                <a:solidFill>
                  <a:srgbClr val="990000"/>
                </a:solidFill>
                <a:latin typeface="Times New Roman"/>
                <a:cs typeface="Times New Roman"/>
              </a:rPr>
              <a:t>2</a:t>
            </a:r>
            <a:r>
              <a:rPr sz="1800" i="1" spc="450" baseline="-1388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800" spc="-50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30" name="object 30"/>
          <p:cNvGrpSpPr/>
          <p:nvPr/>
        </p:nvGrpSpPr>
        <p:grpSpPr>
          <a:xfrm>
            <a:off x="6860980" y="3563684"/>
            <a:ext cx="1423670" cy="1053465"/>
            <a:chOff x="6860980" y="3563684"/>
            <a:chExt cx="1423670" cy="1053465"/>
          </a:xfrm>
        </p:grpSpPr>
        <p:sp>
          <p:nvSpPr>
            <p:cNvPr id="31" name="object 31"/>
            <p:cNvSpPr/>
            <p:nvPr/>
          </p:nvSpPr>
          <p:spPr>
            <a:xfrm>
              <a:off x="6860980" y="3563684"/>
              <a:ext cx="1090930" cy="1053465"/>
            </a:xfrm>
            <a:custGeom>
              <a:avLst/>
              <a:gdLst/>
              <a:ahLst/>
              <a:cxnLst/>
              <a:rect l="l" t="t" r="r" b="b"/>
              <a:pathLst>
                <a:path w="1090929" h="1053464">
                  <a:moveTo>
                    <a:pt x="544950" y="0"/>
                  </a:moveTo>
                  <a:lnTo>
                    <a:pt x="489256" y="2736"/>
                  </a:lnTo>
                  <a:lnTo>
                    <a:pt x="435157" y="10727"/>
                  </a:lnTo>
                  <a:lnTo>
                    <a:pt x="382936" y="23708"/>
                  </a:lnTo>
                  <a:lnTo>
                    <a:pt x="332663" y="41509"/>
                  </a:lnTo>
                  <a:lnTo>
                    <a:pt x="285037" y="63698"/>
                  </a:lnTo>
                  <a:lnTo>
                    <a:pt x="240116" y="90086"/>
                  </a:lnTo>
                  <a:lnTo>
                    <a:pt x="198172" y="120408"/>
                  </a:lnTo>
                  <a:lnTo>
                    <a:pt x="159478" y="154404"/>
                  </a:lnTo>
                  <a:lnTo>
                    <a:pt x="124311" y="191810"/>
                  </a:lnTo>
                  <a:lnTo>
                    <a:pt x="92943" y="232368"/>
                  </a:lnTo>
                  <a:lnTo>
                    <a:pt x="65651" y="275810"/>
                  </a:lnTo>
                  <a:lnTo>
                    <a:pt x="42799" y="321651"/>
                  </a:lnTo>
                  <a:lnTo>
                    <a:pt x="24466" y="370060"/>
                  </a:lnTo>
                  <a:lnTo>
                    <a:pt x="11038" y="420557"/>
                  </a:lnTo>
                  <a:lnTo>
                    <a:pt x="2792" y="472871"/>
                  </a:lnTo>
                  <a:lnTo>
                    <a:pt x="0" y="526724"/>
                  </a:lnTo>
                  <a:lnTo>
                    <a:pt x="723" y="553825"/>
                  </a:lnTo>
                  <a:lnTo>
                    <a:pt x="6328" y="606935"/>
                  </a:lnTo>
                  <a:lnTo>
                    <a:pt x="17249" y="658357"/>
                  </a:lnTo>
                  <a:lnTo>
                    <a:pt x="33207" y="707823"/>
                  </a:lnTo>
                  <a:lnTo>
                    <a:pt x="66112" y="777960"/>
                  </a:lnTo>
                  <a:lnTo>
                    <a:pt x="93475" y="821342"/>
                  </a:lnTo>
                  <a:lnTo>
                    <a:pt x="124907" y="861835"/>
                  </a:lnTo>
                  <a:lnTo>
                    <a:pt x="160133" y="899176"/>
                  </a:lnTo>
                  <a:lnTo>
                    <a:pt x="198879" y="933104"/>
                  </a:lnTo>
                  <a:lnTo>
                    <a:pt x="240872" y="963357"/>
                  </a:lnTo>
                  <a:lnTo>
                    <a:pt x="285840" y="989671"/>
                  </a:lnTo>
                  <a:lnTo>
                    <a:pt x="333292" y="1011706"/>
                  </a:lnTo>
                  <a:lnTo>
                    <a:pt x="383376" y="1029373"/>
                  </a:lnTo>
                  <a:lnTo>
                    <a:pt x="435611" y="1042311"/>
                  </a:lnTo>
                  <a:lnTo>
                    <a:pt x="489718" y="1050258"/>
                  </a:lnTo>
                  <a:lnTo>
                    <a:pt x="545415" y="1052950"/>
                  </a:lnTo>
                  <a:lnTo>
                    <a:pt x="573445" y="1052254"/>
                  </a:lnTo>
                  <a:lnTo>
                    <a:pt x="628376" y="1046858"/>
                  </a:lnTo>
                  <a:lnTo>
                    <a:pt x="681570" y="1036339"/>
                  </a:lnTo>
                  <a:lnTo>
                    <a:pt x="690435" y="1033905"/>
                  </a:lnTo>
                  <a:lnTo>
                    <a:pt x="544950" y="1033905"/>
                  </a:lnTo>
                  <a:lnTo>
                    <a:pt x="517850" y="1033233"/>
                  </a:lnTo>
                  <a:lnTo>
                    <a:pt x="464766" y="1028018"/>
                  </a:lnTo>
                  <a:lnTo>
                    <a:pt x="413383" y="1017855"/>
                  </a:lnTo>
                  <a:lnTo>
                    <a:pt x="363961" y="1003005"/>
                  </a:lnTo>
                  <a:lnTo>
                    <a:pt x="293870" y="972397"/>
                  </a:lnTo>
                  <a:lnTo>
                    <a:pt x="250507" y="946923"/>
                  </a:lnTo>
                  <a:lnTo>
                    <a:pt x="210027" y="917657"/>
                  </a:lnTo>
                  <a:lnTo>
                    <a:pt x="172694" y="884855"/>
                  </a:lnTo>
                  <a:lnTo>
                    <a:pt x="138775" y="848775"/>
                  </a:lnTo>
                  <a:lnTo>
                    <a:pt x="108534" y="809674"/>
                  </a:lnTo>
                  <a:lnTo>
                    <a:pt x="82235" y="767811"/>
                  </a:lnTo>
                  <a:lnTo>
                    <a:pt x="60139" y="723442"/>
                  </a:lnTo>
                  <a:lnTo>
                    <a:pt x="42593" y="677049"/>
                  </a:lnTo>
                  <a:lnTo>
                    <a:pt x="29668" y="628444"/>
                  </a:lnTo>
                  <a:lnTo>
                    <a:pt x="21730" y="578087"/>
                  </a:lnTo>
                  <a:lnTo>
                    <a:pt x="19043" y="526225"/>
                  </a:lnTo>
                  <a:lnTo>
                    <a:pt x="19727" y="500621"/>
                  </a:lnTo>
                  <a:lnTo>
                    <a:pt x="25137" y="448991"/>
                  </a:lnTo>
                  <a:lnTo>
                    <a:pt x="35650" y="399496"/>
                  </a:lnTo>
                  <a:lnTo>
                    <a:pt x="51014" y="351881"/>
                  </a:lnTo>
                  <a:lnTo>
                    <a:pt x="82696" y="284318"/>
                  </a:lnTo>
                  <a:lnTo>
                    <a:pt x="109065" y="242516"/>
                  </a:lnTo>
                  <a:lnTo>
                    <a:pt x="139369" y="203479"/>
                  </a:lnTo>
                  <a:lnTo>
                    <a:pt x="173347" y="167464"/>
                  </a:lnTo>
                  <a:lnTo>
                    <a:pt x="210733" y="134729"/>
                  </a:lnTo>
                  <a:lnTo>
                    <a:pt x="251264" y="105533"/>
                  </a:lnTo>
                  <a:lnTo>
                    <a:pt x="294673" y="80131"/>
                  </a:lnTo>
                  <a:lnTo>
                    <a:pt x="340695" y="58784"/>
                  </a:lnTo>
                  <a:lnTo>
                    <a:pt x="388851" y="41817"/>
                  </a:lnTo>
                  <a:lnTo>
                    <a:pt x="439299" y="29321"/>
                  </a:lnTo>
                  <a:lnTo>
                    <a:pt x="491573" y="21645"/>
                  </a:lnTo>
                  <a:lnTo>
                    <a:pt x="545415" y="19044"/>
                  </a:lnTo>
                  <a:lnTo>
                    <a:pt x="690425" y="19044"/>
                  </a:lnTo>
                  <a:lnTo>
                    <a:pt x="681123" y="16499"/>
                  </a:lnTo>
                  <a:lnTo>
                    <a:pt x="654754" y="10638"/>
                  </a:lnTo>
                  <a:lnTo>
                    <a:pt x="627918" y="6024"/>
                  </a:lnTo>
                  <a:lnTo>
                    <a:pt x="600649" y="2691"/>
                  </a:lnTo>
                  <a:lnTo>
                    <a:pt x="572980" y="673"/>
                  </a:lnTo>
                  <a:lnTo>
                    <a:pt x="544950" y="0"/>
                  </a:lnTo>
                  <a:close/>
                </a:path>
                <a:path w="1090929" h="1053464">
                  <a:moveTo>
                    <a:pt x="690425" y="19044"/>
                  </a:moveTo>
                  <a:lnTo>
                    <a:pt x="545415" y="19044"/>
                  </a:lnTo>
                  <a:lnTo>
                    <a:pt x="572516" y="19716"/>
                  </a:lnTo>
                  <a:lnTo>
                    <a:pt x="599254" y="21690"/>
                  </a:lnTo>
                  <a:lnTo>
                    <a:pt x="651520" y="29411"/>
                  </a:lnTo>
                  <a:lnTo>
                    <a:pt x="701954" y="41949"/>
                  </a:lnTo>
                  <a:lnTo>
                    <a:pt x="750299" y="59048"/>
                  </a:lnTo>
                  <a:lnTo>
                    <a:pt x="796495" y="80552"/>
                  </a:lnTo>
                  <a:lnTo>
                    <a:pt x="839858" y="106025"/>
                  </a:lnTo>
                  <a:lnTo>
                    <a:pt x="880339" y="135293"/>
                  </a:lnTo>
                  <a:lnTo>
                    <a:pt x="917671" y="168094"/>
                  </a:lnTo>
                  <a:lnTo>
                    <a:pt x="951590" y="204175"/>
                  </a:lnTo>
                  <a:lnTo>
                    <a:pt x="981831" y="243276"/>
                  </a:lnTo>
                  <a:lnTo>
                    <a:pt x="1008132" y="285139"/>
                  </a:lnTo>
                  <a:lnTo>
                    <a:pt x="1030226" y="329507"/>
                  </a:lnTo>
                  <a:lnTo>
                    <a:pt x="1047772" y="375900"/>
                  </a:lnTo>
                  <a:lnTo>
                    <a:pt x="1060697" y="424506"/>
                  </a:lnTo>
                  <a:lnTo>
                    <a:pt x="1068635" y="474863"/>
                  </a:lnTo>
                  <a:lnTo>
                    <a:pt x="1071322" y="526724"/>
                  </a:lnTo>
                  <a:lnTo>
                    <a:pt x="1070638" y="552329"/>
                  </a:lnTo>
                  <a:lnTo>
                    <a:pt x="1065229" y="603958"/>
                  </a:lnTo>
                  <a:lnTo>
                    <a:pt x="1054715" y="653454"/>
                  </a:lnTo>
                  <a:lnTo>
                    <a:pt x="1039351" y="701069"/>
                  </a:lnTo>
                  <a:lnTo>
                    <a:pt x="1007670" y="768631"/>
                  </a:lnTo>
                  <a:lnTo>
                    <a:pt x="981301" y="810433"/>
                  </a:lnTo>
                  <a:lnTo>
                    <a:pt x="950996" y="849471"/>
                  </a:lnTo>
                  <a:lnTo>
                    <a:pt x="917018" y="885485"/>
                  </a:lnTo>
                  <a:lnTo>
                    <a:pt x="879632" y="918220"/>
                  </a:lnTo>
                  <a:lnTo>
                    <a:pt x="839101" y="947417"/>
                  </a:lnTo>
                  <a:lnTo>
                    <a:pt x="795693" y="972817"/>
                  </a:lnTo>
                  <a:lnTo>
                    <a:pt x="749670" y="994166"/>
                  </a:lnTo>
                  <a:lnTo>
                    <a:pt x="701516" y="1011132"/>
                  </a:lnTo>
                  <a:lnTo>
                    <a:pt x="651066" y="1023628"/>
                  </a:lnTo>
                  <a:lnTo>
                    <a:pt x="598792" y="1031304"/>
                  </a:lnTo>
                  <a:lnTo>
                    <a:pt x="544950" y="1033905"/>
                  </a:lnTo>
                  <a:lnTo>
                    <a:pt x="690435" y="1033905"/>
                  </a:lnTo>
                  <a:lnTo>
                    <a:pt x="732749" y="1020961"/>
                  </a:lnTo>
                  <a:lnTo>
                    <a:pt x="805328" y="989251"/>
                  </a:lnTo>
                  <a:lnTo>
                    <a:pt x="850249" y="962864"/>
                  </a:lnTo>
                  <a:lnTo>
                    <a:pt x="892194" y="932541"/>
                  </a:lnTo>
                  <a:lnTo>
                    <a:pt x="930887" y="898546"/>
                  </a:lnTo>
                  <a:lnTo>
                    <a:pt x="966054" y="861138"/>
                  </a:lnTo>
                  <a:lnTo>
                    <a:pt x="997422" y="820582"/>
                  </a:lnTo>
                  <a:lnTo>
                    <a:pt x="1024714" y="777139"/>
                  </a:lnTo>
                  <a:lnTo>
                    <a:pt x="1047567" y="731299"/>
                  </a:lnTo>
                  <a:lnTo>
                    <a:pt x="1065899" y="682890"/>
                  </a:lnTo>
                  <a:lnTo>
                    <a:pt x="1079327" y="632392"/>
                  </a:lnTo>
                  <a:lnTo>
                    <a:pt x="1087574" y="580078"/>
                  </a:lnTo>
                  <a:lnTo>
                    <a:pt x="1090366" y="526225"/>
                  </a:lnTo>
                  <a:lnTo>
                    <a:pt x="1089642" y="499125"/>
                  </a:lnTo>
                  <a:lnTo>
                    <a:pt x="1084037" y="446015"/>
                  </a:lnTo>
                  <a:lnTo>
                    <a:pt x="1073118" y="394591"/>
                  </a:lnTo>
                  <a:lnTo>
                    <a:pt x="1057158" y="345126"/>
                  </a:lnTo>
                  <a:lnTo>
                    <a:pt x="1024253" y="274990"/>
                  </a:lnTo>
                  <a:lnTo>
                    <a:pt x="996890" y="231607"/>
                  </a:lnTo>
                  <a:lnTo>
                    <a:pt x="965459" y="191114"/>
                  </a:lnTo>
                  <a:lnTo>
                    <a:pt x="930233" y="153772"/>
                  </a:lnTo>
                  <a:lnTo>
                    <a:pt x="891487" y="119844"/>
                  </a:lnTo>
                  <a:lnTo>
                    <a:pt x="849494" y="89592"/>
                  </a:lnTo>
                  <a:lnTo>
                    <a:pt x="804525" y="63277"/>
                  </a:lnTo>
                  <a:lnTo>
                    <a:pt x="757073" y="41244"/>
                  </a:lnTo>
                  <a:lnTo>
                    <a:pt x="706989" y="23577"/>
                  </a:lnTo>
                  <a:lnTo>
                    <a:pt x="690425" y="19044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941825" y="4085597"/>
              <a:ext cx="336550" cy="5080"/>
            </a:xfrm>
            <a:custGeom>
              <a:avLst/>
              <a:gdLst/>
              <a:ahLst/>
              <a:cxnLst/>
              <a:rect l="l" t="t" r="r" b="b"/>
              <a:pathLst>
                <a:path w="336550" h="5079">
                  <a:moveTo>
                    <a:pt x="0" y="4562"/>
                  </a:moveTo>
                  <a:lnTo>
                    <a:pt x="336345" y="0"/>
                  </a:lnTo>
                </a:path>
              </a:pathLst>
            </a:custGeom>
            <a:ln w="12700">
              <a:solidFill>
                <a:srgbClr val="00664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8920146" y="3910076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B050"/>
                </a:solidFill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297846" y="3897883"/>
            <a:ext cx="800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00B050"/>
                </a:solidFill>
                <a:latin typeface="Times New Roman"/>
                <a:cs typeface="Times New Roman"/>
              </a:rPr>
              <a:t>#</a:t>
            </a:r>
            <a:r>
              <a:rPr sz="1800" i="1" dirty="0">
                <a:solidFill>
                  <a:srgbClr val="00B050"/>
                </a:solidFill>
                <a:latin typeface="Times New Roman"/>
                <a:cs typeface="Times New Roman"/>
              </a:rPr>
              <a:t>A</a:t>
            </a:r>
            <a:r>
              <a:rPr sz="1800" baseline="23148" dirty="0">
                <a:solidFill>
                  <a:srgbClr val="00B050"/>
                </a:solidFill>
                <a:latin typeface="Times New Roman"/>
                <a:cs typeface="Times New Roman"/>
              </a:rPr>
              <a:t>*</a:t>
            </a:r>
            <a:r>
              <a:rPr sz="1800" dirty="0">
                <a:solidFill>
                  <a:srgbClr val="00B05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00B050"/>
                </a:solidFill>
                <a:latin typeface="Times New Roman"/>
                <a:cs typeface="Times New Roman"/>
              </a:rPr>
              <a:t>h</a:t>
            </a:r>
            <a:r>
              <a:rPr sz="1800" i="1" baseline="-13888" dirty="0">
                <a:solidFill>
                  <a:srgbClr val="00B050"/>
                </a:solidFill>
                <a:latin typeface="Times New Roman"/>
                <a:cs typeface="Times New Roman"/>
              </a:rPr>
              <a:t>1</a:t>
            </a:r>
            <a:r>
              <a:rPr sz="1800" i="1" spc="450" baseline="-13888" dirty="0">
                <a:solidFill>
                  <a:srgbClr val="00B050"/>
                </a:solidFill>
                <a:latin typeface="Times New Roman"/>
                <a:cs typeface="Times New Roman"/>
              </a:rPr>
              <a:t> </a:t>
            </a:r>
            <a:r>
              <a:rPr sz="1800" spc="-50" dirty="0">
                <a:solidFill>
                  <a:srgbClr val="00B050"/>
                </a:solidFill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68829" y="2441955"/>
            <a:ext cx="5238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50" i="1" baseline="-15151" dirty="0">
                <a:latin typeface="Times New Roman"/>
                <a:cs typeface="Times New Roman"/>
              </a:rPr>
              <a:t>1</a:t>
            </a:r>
            <a:r>
              <a:rPr sz="1650" i="1" spc="157" baseline="-15151" dirty="0">
                <a:latin typeface="Times New Roman"/>
                <a:cs typeface="Times New Roman"/>
              </a:rPr>
              <a:t> 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spc="-25" dirty="0">
                <a:latin typeface="Times New Roman"/>
                <a:cs typeface="Times New Roman"/>
              </a:rPr>
              <a:t>f</a:t>
            </a:r>
            <a:r>
              <a:rPr sz="1650" i="1" spc="-37" baseline="-15151" dirty="0">
                <a:latin typeface="Times New Roman"/>
                <a:cs typeface="Times New Roman"/>
              </a:rPr>
              <a:t>2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265716" y="2441447"/>
            <a:ext cx="698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*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1433089" y="3703984"/>
            <a:ext cx="4307205" cy="0"/>
          </a:xfrm>
          <a:custGeom>
            <a:avLst/>
            <a:gdLst/>
            <a:ahLst/>
            <a:cxnLst/>
            <a:rect l="l" t="t" r="r" b="b"/>
            <a:pathLst>
              <a:path w="4307205">
                <a:moveTo>
                  <a:pt x="0" y="0"/>
                </a:moveTo>
                <a:lnTo>
                  <a:pt x="4306608" y="1"/>
                </a:lnTo>
              </a:path>
            </a:pathLst>
          </a:custGeom>
          <a:ln w="285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762891" y="3508755"/>
            <a:ext cx="5886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FF000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m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1389628" y="3937941"/>
            <a:ext cx="3834129" cy="948055"/>
            <a:chOff x="1389628" y="3937941"/>
            <a:chExt cx="3834129" cy="948055"/>
          </a:xfrm>
        </p:grpSpPr>
        <p:sp>
          <p:nvSpPr>
            <p:cNvPr id="40" name="object 40"/>
            <p:cNvSpPr/>
            <p:nvPr/>
          </p:nvSpPr>
          <p:spPr>
            <a:xfrm>
              <a:off x="1959668" y="468277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3" y="28340"/>
                  </a:lnTo>
                  <a:lnTo>
                    <a:pt x="30203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959668" y="468277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523931" y="4771467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523931" y="4771467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087354" y="395222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087354" y="395222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555775" y="39543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0" y="0"/>
                  </a:moveTo>
                  <a:lnTo>
                    <a:pt x="6760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0" y="36512"/>
                  </a:lnTo>
                  <a:lnTo>
                    <a:pt x="23440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0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555775" y="39543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148951" y="4712503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148951" y="4712503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403916" y="4835173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0" y="0"/>
                  </a:moveTo>
                  <a:lnTo>
                    <a:pt x="6760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0" y="36513"/>
                  </a:lnTo>
                  <a:lnTo>
                    <a:pt x="23440" y="36513"/>
                  </a:lnTo>
                  <a:lnTo>
                    <a:pt x="30201" y="28340"/>
                  </a:lnTo>
                  <a:lnTo>
                    <a:pt x="30201" y="8173"/>
                  </a:lnTo>
                  <a:lnTo>
                    <a:pt x="23440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403916" y="4835173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429694" y="4713941"/>
              <a:ext cx="534670" cy="127000"/>
            </a:xfrm>
            <a:custGeom>
              <a:avLst/>
              <a:gdLst/>
              <a:ahLst/>
              <a:cxnLst/>
              <a:rect l="l" t="t" r="r" b="b"/>
              <a:pathLst>
                <a:path w="534669" h="127000">
                  <a:moveTo>
                    <a:pt x="534396" y="0"/>
                  </a:moveTo>
                  <a:lnTo>
                    <a:pt x="0" y="126579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429694" y="4713942"/>
              <a:ext cx="534670" cy="127000"/>
            </a:xfrm>
            <a:custGeom>
              <a:avLst/>
              <a:gdLst/>
              <a:ahLst/>
              <a:cxnLst/>
              <a:rect l="l" t="t" r="r" b="b"/>
              <a:pathLst>
                <a:path w="534669" h="127000">
                  <a:moveTo>
                    <a:pt x="0" y="126579"/>
                  </a:moveTo>
                  <a:lnTo>
                    <a:pt x="534397" y="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964091" y="4713941"/>
              <a:ext cx="564515" cy="88900"/>
            </a:xfrm>
            <a:custGeom>
              <a:avLst/>
              <a:gdLst/>
              <a:ahLst/>
              <a:cxnLst/>
              <a:rect l="l" t="t" r="r" b="b"/>
              <a:pathLst>
                <a:path w="564514" h="88900">
                  <a:moveTo>
                    <a:pt x="0" y="0"/>
                  </a:moveTo>
                  <a:lnTo>
                    <a:pt x="564263" y="88692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964092" y="4713942"/>
              <a:ext cx="564515" cy="88900"/>
            </a:xfrm>
            <a:custGeom>
              <a:avLst/>
              <a:gdLst/>
              <a:ahLst/>
              <a:cxnLst/>
              <a:rect l="l" t="t" r="r" b="b"/>
              <a:pathLst>
                <a:path w="564514" h="88900">
                  <a:moveTo>
                    <a:pt x="564263" y="88692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549710" y="3983395"/>
              <a:ext cx="542290" cy="819785"/>
            </a:xfrm>
            <a:custGeom>
              <a:avLst/>
              <a:gdLst/>
              <a:ahLst/>
              <a:cxnLst/>
              <a:rect l="l" t="t" r="r" b="b"/>
              <a:pathLst>
                <a:path w="542289" h="819785">
                  <a:moveTo>
                    <a:pt x="542067" y="0"/>
                  </a:moveTo>
                  <a:lnTo>
                    <a:pt x="0" y="819238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549710" y="3983395"/>
              <a:ext cx="542290" cy="819785"/>
            </a:xfrm>
            <a:custGeom>
              <a:avLst/>
              <a:gdLst/>
              <a:ahLst/>
              <a:cxnLst/>
              <a:rect l="l" t="t" r="r" b="b"/>
              <a:pathLst>
                <a:path w="542289" h="819785">
                  <a:moveTo>
                    <a:pt x="0" y="819239"/>
                  </a:moveTo>
                  <a:lnTo>
                    <a:pt x="542067" y="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091778" y="3957575"/>
              <a:ext cx="468630" cy="28575"/>
            </a:xfrm>
            <a:custGeom>
              <a:avLst/>
              <a:gdLst/>
              <a:ahLst/>
              <a:cxnLst/>
              <a:rect l="l" t="t" r="r" b="b"/>
              <a:pathLst>
                <a:path w="468629" h="28575">
                  <a:moveTo>
                    <a:pt x="0" y="0"/>
                  </a:moveTo>
                  <a:lnTo>
                    <a:pt x="468419" y="27975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091777" y="3957575"/>
              <a:ext cx="468630" cy="28575"/>
            </a:xfrm>
            <a:custGeom>
              <a:avLst/>
              <a:gdLst/>
              <a:ahLst/>
              <a:cxnLst/>
              <a:rect l="l" t="t" r="r" b="b"/>
              <a:pathLst>
                <a:path w="468629" h="28575">
                  <a:moveTo>
                    <a:pt x="468420" y="27975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581553" y="3985550"/>
              <a:ext cx="567690" cy="745490"/>
            </a:xfrm>
            <a:custGeom>
              <a:avLst/>
              <a:gdLst/>
              <a:ahLst/>
              <a:cxnLst/>
              <a:rect l="l" t="t" r="r" b="b"/>
              <a:pathLst>
                <a:path w="567689" h="745489">
                  <a:moveTo>
                    <a:pt x="0" y="0"/>
                  </a:moveTo>
                  <a:lnTo>
                    <a:pt x="567397" y="745210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581553" y="3985550"/>
              <a:ext cx="567690" cy="745490"/>
            </a:xfrm>
            <a:custGeom>
              <a:avLst/>
              <a:gdLst/>
              <a:ahLst/>
              <a:cxnLst/>
              <a:rect l="l" t="t" r="r" b="b"/>
              <a:pathLst>
                <a:path w="567689" h="745489">
                  <a:moveTo>
                    <a:pt x="0" y="0"/>
                  </a:moveTo>
                  <a:lnTo>
                    <a:pt x="567398" y="74521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174731" y="4172540"/>
              <a:ext cx="502284" cy="571500"/>
            </a:xfrm>
            <a:custGeom>
              <a:avLst/>
              <a:gdLst/>
              <a:ahLst/>
              <a:cxnLst/>
              <a:rect l="l" t="t" r="r" b="b"/>
              <a:pathLst>
                <a:path w="502285" h="571500">
                  <a:moveTo>
                    <a:pt x="501797" y="0"/>
                  </a:moveTo>
                  <a:lnTo>
                    <a:pt x="0" y="571129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174730" y="4172540"/>
              <a:ext cx="502284" cy="571500"/>
            </a:xfrm>
            <a:custGeom>
              <a:avLst/>
              <a:gdLst/>
              <a:ahLst/>
              <a:cxnLst/>
              <a:rect l="l" t="t" r="r" b="b"/>
              <a:pathLst>
                <a:path w="502285" h="571500">
                  <a:moveTo>
                    <a:pt x="501798" y="0"/>
                  </a:moveTo>
                  <a:lnTo>
                    <a:pt x="0" y="571129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646326" y="41542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646326" y="41542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178733" y="43066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178733" y="430668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661428" y="4190796"/>
              <a:ext cx="521970" cy="121285"/>
            </a:xfrm>
            <a:custGeom>
              <a:avLst/>
              <a:gdLst/>
              <a:ahLst/>
              <a:cxnLst/>
              <a:rect l="l" t="t" r="r" b="b"/>
              <a:pathLst>
                <a:path w="521970" h="121285">
                  <a:moveTo>
                    <a:pt x="0" y="0"/>
                  </a:moveTo>
                  <a:lnTo>
                    <a:pt x="521728" y="121234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661428" y="4190796"/>
              <a:ext cx="521970" cy="121285"/>
            </a:xfrm>
            <a:custGeom>
              <a:avLst/>
              <a:gdLst/>
              <a:ahLst/>
              <a:cxnLst/>
              <a:rect l="l" t="t" r="r" b="b"/>
              <a:pathLst>
                <a:path w="521970" h="121285">
                  <a:moveTo>
                    <a:pt x="521729" y="121234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0" name="object 70"/>
          <p:cNvSpPr txBox="1"/>
          <p:nvPr/>
        </p:nvSpPr>
        <p:spPr>
          <a:xfrm>
            <a:off x="5106761" y="5686044"/>
            <a:ext cx="24955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i</a:t>
            </a:r>
            <a:endParaRPr sz="1950" baseline="-17094">
              <a:latin typeface="Times New Roman"/>
              <a:cs typeface="Times New Roman"/>
            </a:endParaRPr>
          </a:p>
        </p:txBody>
      </p:sp>
      <p:grpSp>
        <p:nvGrpSpPr>
          <p:cNvPr id="71" name="object 71"/>
          <p:cNvGrpSpPr/>
          <p:nvPr/>
        </p:nvGrpSpPr>
        <p:grpSpPr>
          <a:xfrm>
            <a:off x="1375774" y="3344348"/>
            <a:ext cx="3834129" cy="2121535"/>
            <a:chOff x="1375774" y="3344348"/>
            <a:chExt cx="3834129" cy="2121535"/>
          </a:xfrm>
        </p:grpSpPr>
        <p:sp>
          <p:nvSpPr>
            <p:cNvPr id="72" name="object 72"/>
            <p:cNvSpPr/>
            <p:nvPr/>
          </p:nvSpPr>
          <p:spPr>
            <a:xfrm>
              <a:off x="1945815" y="5048929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0" y="0"/>
                  </a:moveTo>
                  <a:lnTo>
                    <a:pt x="6760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0" y="36512"/>
                  </a:lnTo>
                  <a:lnTo>
                    <a:pt x="23440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0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945815" y="5048929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510077" y="535137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510077" y="5351374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073500" y="505464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3" y="28340"/>
                  </a:lnTo>
                  <a:lnTo>
                    <a:pt x="30203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3073500" y="505464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541920" y="335863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541920" y="335863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135098" y="497177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0" y="0"/>
                  </a:moveTo>
                  <a:lnTo>
                    <a:pt x="6760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0" y="36512"/>
                  </a:lnTo>
                  <a:lnTo>
                    <a:pt x="23440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0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135098" y="4971778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390061" y="5415080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1" y="28338"/>
                  </a:lnTo>
                  <a:lnTo>
                    <a:pt x="30201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390061" y="5415080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80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415840" y="5080095"/>
              <a:ext cx="534670" cy="340360"/>
            </a:xfrm>
            <a:custGeom>
              <a:avLst/>
              <a:gdLst/>
              <a:ahLst/>
              <a:cxnLst/>
              <a:rect l="l" t="t" r="r" b="b"/>
              <a:pathLst>
                <a:path w="534669" h="340360">
                  <a:moveTo>
                    <a:pt x="534396" y="0"/>
                  </a:moveTo>
                  <a:lnTo>
                    <a:pt x="0" y="340332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415840" y="5080094"/>
              <a:ext cx="534670" cy="340360"/>
            </a:xfrm>
            <a:custGeom>
              <a:avLst/>
              <a:gdLst/>
              <a:ahLst/>
              <a:cxnLst/>
              <a:rect l="l" t="t" r="r" b="b"/>
              <a:pathLst>
                <a:path w="534669" h="340360">
                  <a:moveTo>
                    <a:pt x="0" y="340333"/>
                  </a:moveTo>
                  <a:lnTo>
                    <a:pt x="534397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950237" y="5080095"/>
              <a:ext cx="564515" cy="302895"/>
            </a:xfrm>
            <a:custGeom>
              <a:avLst/>
              <a:gdLst/>
              <a:ahLst/>
              <a:cxnLst/>
              <a:rect l="l" t="t" r="r" b="b"/>
              <a:pathLst>
                <a:path w="564514" h="302895">
                  <a:moveTo>
                    <a:pt x="0" y="0"/>
                  </a:moveTo>
                  <a:lnTo>
                    <a:pt x="564263" y="302445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950237" y="5080094"/>
              <a:ext cx="564515" cy="302895"/>
            </a:xfrm>
            <a:custGeom>
              <a:avLst/>
              <a:gdLst/>
              <a:ahLst/>
              <a:cxnLst/>
              <a:rect l="l" t="t" r="r" b="b"/>
              <a:pathLst>
                <a:path w="564514" h="302895">
                  <a:moveTo>
                    <a:pt x="564263" y="302446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535857" y="5085815"/>
              <a:ext cx="542290" cy="297180"/>
            </a:xfrm>
            <a:custGeom>
              <a:avLst/>
              <a:gdLst/>
              <a:ahLst/>
              <a:cxnLst/>
              <a:rect l="l" t="t" r="r" b="b"/>
              <a:pathLst>
                <a:path w="542289" h="297179">
                  <a:moveTo>
                    <a:pt x="542066" y="0"/>
                  </a:moveTo>
                  <a:lnTo>
                    <a:pt x="0" y="296725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535857" y="5085814"/>
              <a:ext cx="542290" cy="297180"/>
            </a:xfrm>
            <a:custGeom>
              <a:avLst/>
              <a:gdLst/>
              <a:ahLst/>
              <a:cxnLst/>
              <a:rect l="l" t="t" r="r" b="b"/>
              <a:pathLst>
                <a:path w="542289" h="297179">
                  <a:moveTo>
                    <a:pt x="0" y="296726"/>
                  </a:moveTo>
                  <a:lnTo>
                    <a:pt x="542067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3077923" y="3389801"/>
              <a:ext cx="468630" cy="1670685"/>
            </a:xfrm>
            <a:custGeom>
              <a:avLst/>
              <a:gdLst/>
              <a:ahLst/>
              <a:cxnLst/>
              <a:rect l="l" t="t" r="r" b="b"/>
              <a:pathLst>
                <a:path w="468629" h="1670685">
                  <a:moveTo>
                    <a:pt x="468420" y="0"/>
                  </a:moveTo>
                  <a:lnTo>
                    <a:pt x="0" y="1670194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3077924" y="3389801"/>
              <a:ext cx="468630" cy="1670685"/>
            </a:xfrm>
            <a:custGeom>
              <a:avLst/>
              <a:gdLst/>
              <a:ahLst/>
              <a:cxnLst/>
              <a:rect l="l" t="t" r="r" b="b"/>
              <a:pathLst>
                <a:path w="468629" h="1670685">
                  <a:moveTo>
                    <a:pt x="468420" y="0"/>
                  </a:moveTo>
                  <a:lnTo>
                    <a:pt x="0" y="1670195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3567700" y="3389801"/>
              <a:ext cx="567690" cy="1600835"/>
            </a:xfrm>
            <a:custGeom>
              <a:avLst/>
              <a:gdLst/>
              <a:ahLst/>
              <a:cxnLst/>
              <a:rect l="l" t="t" r="r" b="b"/>
              <a:pathLst>
                <a:path w="567689" h="1600835">
                  <a:moveTo>
                    <a:pt x="0" y="0"/>
                  </a:moveTo>
                  <a:lnTo>
                    <a:pt x="567397" y="1600233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3567700" y="3389801"/>
              <a:ext cx="567690" cy="1600835"/>
            </a:xfrm>
            <a:custGeom>
              <a:avLst/>
              <a:gdLst/>
              <a:ahLst/>
              <a:cxnLst/>
              <a:rect l="l" t="t" r="r" b="b"/>
              <a:pathLst>
                <a:path w="567689" h="1600835">
                  <a:moveTo>
                    <a:pt x="0" y="0"/>
                  </a:moveTo>
                  <a:lnTo>
                    <a:pt x="567398" y="1600234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4160876" y="4752447"/>
              <a:ext cx="502284" cy="250825"/>
            </a:xfrm>
            <a:custGeom>
              <a:avLst/>
              <a:gdLst/>
              <a:ahLst/>
              <a:cxnLst/>
              <a:rect l="l" t="t" r="r" b="b"/>
              <a:pathLst>
                <a:path w="502285" h="250825">
                  <a:moveTo>
                    <a:pt x="501798" y="0"/>
                  </a:moveTo>
                  <a:lnTo>
                    <a:pt x="0" y="250496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4160877" y="4752447"/>
              <a:ext cx="502284" cy="250825"/>
            </a:xfrm>
            <a:custGeom>
              <a:avLst/>
              <a:gdLst/>
              <a:ahLst/>
              <a:cxnLst/>
              <a:rect l="l" t="t" r="r" b="b"/>
              <a:pathLst>
                <a:path w="502285" h="250825">
                  <a:moveTo>
                    <a:pt x="501798" y="0"/>
                  </a:moveTo>
                  <a:lnTo>
                    <a:pt x="0" y="250496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4632472" y="4734190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7"/>
                  </a:lnTo>
                  <a:lnTo>
                    <a:pt x="0" y="28340"/>
                  </a:lnTo>
                  <a:lnTo>
                    <a:pt x="6761" y="36513"/>
                  </a:lnTo>
                  <a:lnTo>
                    <a:pt x="23441" y="36513"/>
                  </a:lnTo>
                  <a:lnTo>
                    <a:pt x="30203" y="28340"/>
                  </a:lnTo>
                  <a:lnTo>
                    <a:pt x="30203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632472" y="4734190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5164879" y="464908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23441" y="0"/>
                  </a:moveTo>
                  <a:lnTo>
                    <a:pt x="6761" y="0"/>
                  </a:lnTo>
                  <a:lnTo>
                    <a:pt x="0" y="8173"/>
                  </a:lnTo>
                  <a:lnTo>
                    <a:pt x="0" y="18256"/>
                  </a:lnTo>
                  <a:lnTo>
                    <a:pt x="0" y="28338"/>
                  </a:lnTo>
                  <a:lnTo>
                    <a:pt x="6761" y="36512"/>
                  </a:lnTo>
                  <a:lnTo>
                    <a:pt x="23441" y="36512"/>
                  </a:lnTo>
                  <a:lnTo>
                    <a:pt x="30203" y="28338"/>
                  </a:lnTo>
                  <a:lnTo>
                    <a:pt x="30203" y="8173"/>
                  </a:lnTo>
                  <a:lnTo>
                    <a:pt x="23441" y="0"/>
                  </a:lnTo>
                  <a:close/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5164879" y="4649085"/>
              <a:ext cx="30480" cy="36830"/>
            </a:xfrm>
            <a:custGeom>
              <a:avLst/>
              <a:gdLst/>
              <a:ahLst/>
              <a:cxnLst/>
              <a:rect l="l" t="t" r="r" b="b"/>
              <a:pathLst>
                <a:path w="30479" h="36829">
                  <a:moveTo>
                    <a:pt x="0" y="18256"/>
                  </a:moveTo>
                  <a:lnTo>
                    <a:pt x="0" y="8173"/>
                  </a:lnTo>
                  <a:lnTo>
                    <a:pt x="6760" y="0"/>
                  </a:lnTo>
                  <a:lnTo>
                    <a:pt x="15101" y="0"/>
                  </a:lnTo>
                  <a:lnTo>
                    <a:pt x="23441" y="0"/>
                  </a:lnTo>
                  <a:lnTo>
                    <a:pt x="30202" y="8173"/>
                  </a:lnTo>
                  <a:lnTo>
                    <a:pt x="30202" y="18256"/>
                  </a:lnTo>
                  <a:lnTo>
                    <a:pt x="30202" y="28339"/>
                  </a:lnTo>
                  <a:lnTo>
                    <a:pt x="23441" y="36513"/>
                  </a:lnTo>
                  <a:lnTo>
                    <a:pt x="15101" y="36513"/>
                  </a:lnTo>
                  <a:lnTo>
                    <a:pt x="6760" y="36513"/>
                  </a:lnTo>
                  <a:lnTo>
                    <a:pt x="0" y="28339"/>
                  </a:lnTo>
                  <a:lnTo>
                    <a:pt x="0" y="182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4647573" y="4654431"/>
              <a:ext cx="521970" cy="116839"/>
            </a:xfrm>
            <a:custGeom>
              <a:avLst/>
              <a:gdLst/>
              <a:ahLst/>
              <a:cxnLst/>
              <a:rect l="l" t="t" r="r" b="b"/>
              <a:pathLst>
                <a:path w="521970" h="116839">
                  <a:moveTo>
                    <a:pt x="521728" y="0"/>
                  </a:moveTo>
                  <a:lnTo>
                    <a:pt x="0" y="116272"/>
                  </a:lnTo>
                </a:path>
              </a:pathLst>
            </a:custGeom>
            <a:solidFill>
              <a:srgbClr val="BE4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647573" y="4654431"/>
              <a:ext cx="521970" cy="116839"/>
            </a:xfrm>
            <a:custGeom>
              <a:avLst/>
              <a:gdLst/>
              <a:ahLst/>
              <a:cxnLst/>
              <a:rect l="l" t="t" r="r" b="b"/>
              <a:pathLst>
                <a:path w="521970" h="116839">
                  <a:moveTo>
                    <a:pt x="521729" y="0"/>
                  </a:moveTo>
                  <a:lnTo>
                    <a:pt x="0" y="116272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2" name="object 102"/>
          <p:cNvSpPr txBox="1"/>
          <p:nvPr/>
        </p:nvSpPr>
        <p:spPr>
          <a:xfrm>
            <a:off x="1164746" y="4641595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0B050"/>
                </a:solidFill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542446" y="4629404"/>
            <a:ext cx="800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00B050"/>
                </a:solidFill>
                <a:latin typeface="Times New Roman"/>
                <a:cs typeface="Times New Roman"/>
              </a:rPr>
              <a:t>#</a:t>
            </a:r>
            <a:r>
              <a:rPr sz="1800" i="1" dirty="0">
                <a:solidFill>
                  <a:srgbClr val="00B050"/>
                </a:solidFill>
                <a:latin typeface="Times New Roman"/>
                <a:cs typeface="Times New Roman"/>
              </a:rPr>
              <a:t>A</a:t>
            </a:r>
            <a:r>
              <a:rPr sz="1800" baseline="23148" dirty="0">
                <a:solidFill>
                  <a:srgbClr val="00B050"/>
                </a:solidFill>
                <a:latin typeface="Times New Roman"/>
                <a:cs typeface="Times New Roman"/>
              </a:rPr>
              <a:t>*</a:t>
            </a:r>
            <a:r>
              <a:rPr sz="1800" dirty="0">
                <a:solidFill>
                  <a:srgbClr val="00B05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00B050"/>
                </a:solidFill>
                <a:latin typeface="Times New Roman"/>
                <a:cs typeface="Times New Roman"/>
              </a:rPr>
              <a:t>h</a:t>
            </a:r>
            <a:r>
              <a:rPr sz="1800" i="1" baseline="-13888" dirty="0">
                <a:solidFill>
                  <a:srgbClr val="00B050"/>
                </a:solidFill>
                <a:latin typeface="Times New Roman"/>
                <a:cs typeface="Times New Roman"/>
              </a:rPr>
              <a:t>1</a:t>
            </a:r>
            <a:r>
              <a:rPr sz="1800" i="1" spc="450" baseline="-13888" dirty="0">
                <a:solidFill>
                  <a:srgbClr val="00B050"/>
                </a:solidFill>
                <a:latin typeface="Times New Roman"/>
                <a:cs typeface="Times New Roman"/>
              </a:rPr>
              <a:t> </a:t>
            </a:r>
            <a:r>
              <a:rPr sz="1800" spc="-50" dirty="0">
                <a:solidFill>
                  <a:srgbClr val="00B050"/>
                </a:solidFill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1151972" y="5281676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529672" y="5269483"/>
            <a:ext cx="800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990000"/>
                </a:solidFill>
                <a:latin typeface="Times New Roman"/>
                <a:cs typeface="Times New Roman"/>
              </a:rPr>
              <a:t>#</a:t>
            </a:r>
            <a:r>
              <a:rPr sz="1800" i="1" dirty="0">
                <a:solidFill>
                  <a:srgbClr val="990000"/>
                </a:solidFill>
                <a:latin typeface="Times New Roman"/>
                <a:cs typeface="Times New Roman"/>
              </a:rPr>
              <a:t>A</a:t>
            </a:r>
            <a:r>
              <a:rPr sz="1800" baseline="23148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800" dirty="0">
                <a:solidFill>
                  <a:srgbClr val="99000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990000"/>
                </a:solidFill>
                <a:latin typeface="Times New Roman"/>
                <a:cs typeface="Times New Roman"/>
              </a:rPr>
              <a:t>h</a:t>
            </a:r>
            <a:r>
              <a:rPr sz="1800" i="1" baseline="-13888" dirty="0">
                <a:solidFill>
                  <a:srgbClr val="990000"/>
                </a:solidFill>
                <a:latin typeface="Times New Roman"/>
                <a:cs typeface="Times New Roman"/>
              </a:rPr>
              <a:t>2</a:t>
            </a:r>
            <a:r>
              <a:rPr sz="1800" i="1" spc="450" baseline="-1388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800" spc="-50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20708" y="2288400"/>
            <a:ext cx="5501640" cy="3823970"/>
            <a:chOff x="420708" y="2288400"/>
            <a:chExt cx="5501640" cy="3823970"/>
          </a:xfrm>
        </p:grpSpPr>
        <p:sp>
          <p:nvSpPr>
            <p:cNvPr id="107" name="object 107"/>
            <p:cNvSpPr/>
            <p:nvPr/>
          </p:nvSpPr>
          <p:spPr>
            <a:xfrm>
              <a:off x="452458" y="2320150"/>
              <a:ext cx="5438140" cy="3749040"/>
            </a:xfrm>
            <a:custGeom>
              <a:avLst/>
              <a:gdLst/>
              <a:ahLst/>
              <a:cxnLst/>
              <a:rect l="l" t="t" r="r" b="b"/>
              <a:pathLst>
                <a:path w="5438140" h="3749040">
                  <a:moveTo>
                    <a:pt x="0" y="0"/>
                  </a:moveTo>
                  <a:lnTo>
                    <a:pt x="5437702" y="3748499"/>
                  </a:lnTo>
                </a:path>
              </a:pathLst>
            </a:custGeom>
            <a:ln w="635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52458" y="2331630"/>
              <a:ext cx="5438140" cy="3749040"/>
            </a:xfrm>
            <a:custGeom>
              <a:avLst/>
              <a:gdLst/>
              <a:ahLst/>
              <a:cxnLst/>
              <a:rect l="l" t="t" r="r" b="b"/>
              <a:pathLst>
                <a:path w="5438140" h="3749040">
                  <a:moveTo>
                    <a:pt x="0" y="3748499"/>
                  </a:moveTo>
                  <a:lnTo>
                    <a:pt x="5437702" y="0"/>
                  </a:lnTo>
                </a:path>
              </a:pathLst>
            </a:custGeom>
            <a:ln w="635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9" name="object 109"/>
          <p:cNvSpPr txBox="1"/>
          <p:nvPr/>
        </p:nvSpPr>
        <p:spPr>
          <a:xfrm>
            <a:off x="7163999" y="1861820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3" name="object 11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22 </a:t>
            </a:r>
            <a:r>
              <a:rPr spc="-50" dirty="0"/>
              <a:t>–</a:t>
            </a:r>
          </a:p>
        </p:txBody>
      </p:sp>
      <p:sp>
        <p:nvSpPr>
          <p:cNvPr id="110" name="object 110"/>
          <p:cNvSpPr txBox="1"/>
          <p:nvPr/>
        </p:nvSpPr>
        <p:spPr>
          <a:xfrm>
            <a:off x="718045" y="1483867"/>
            <a:ext cx="7430770" cy="665480"/>
          </a:xfrm>
          <a:prstGeom prst="rect">
            <a:avLst/>
          </a:prstGeom>
        </p:spPr>
        <p:txBody>
          <a:bodyPr vert="horz" wrap="square" lIns="0" tIns="58419" rIns="0" bIns="0" rtlCol="0">
            <a:spAutoFit/>
          </a:bodyPr>
          <a:lstStyle/>
          <a:p>
            <a:pPr marL="431165" indent="-380365">
              <a:lnSpc>
                <a:spcPct val="100000"/>
              </a:lnSpc>
              <a:spcBef>
                <a:spcPts val="459"/>
              </a:spcBef>
              <a:buAutoNum type="arabicPeriod" startAt="4"/>
              <a:tabLst>
                <a:tab pos="431165" algn="l"/>
                <a:tab pos="431800" algn="l"/>
                <a:tab pos="3973195" algn="l"/>
                <a:tab pos="5841365" algn="l"/>
              </a:tabLst>
            </a:pP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(2),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verifica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12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16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</a:t>
            </a:r>
            <a:r>
              <a:rPr sz="1800" spc="4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spc="-37" baseline="23148" dirty="0">
                <a:latin typeface="Times New Roman"/>
                <a:cs typeface="Times New Roman"/>
              </a:rPr>
              <a:t>*</a:t>
            </a:r>
            <a:r>
              <a:rPr sz="1800" spc="-25" dirty="0">
                <a:latin typeface="Times New Roman"/>
                <a:cs typeface="Times New Roman"/>
              </a:rPr>
              <a:t>(</a:t>
            </a:r>
            <a:r>
              <a:rPr sz="1800" i="1" spc="-25" dirty="0">
                <a:latin typeface="Times New Roman"/>
                <a:cs typeface="Times New Roman"/>
              </a:rPr>
              <a:t>n</a:t>
            </a:r>
            <a:r>
              <a:rPr sz="1800" i="1" dirty="0">
                <a:latin typeface="Times New Roman"/>
                <a:cs typeface="Times New Roman"/>
              </a:rPr>
              <a:t>	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340" dirty="0">
                <a:latin typeface="Symbol"/>
                <a:cs typeface="Symbol"/>
              </a:rPr>
              <a:t></a:t>
            </a:r>
            <a:r>
              <a:rPr sz="1800" spc="4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12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16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</a:t>
            </a:r>
            <a:r>
              <a:rPr sz="1800" spc="4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spc="-37" baseline="23148" dirty="0">
                <a:latin typeface="Times New Roman"/>
                <a:cs typeface="Times New Roman"/>
              </a:rPr>
              <a:t>*</a:t>
            </a:r>
            <a:r>
              <a:rPr sz="1800" spc="-25" dirty="0">
                <a:latin typeface="Times New Roman"/>
                <a:cs typeface="Times New Roman"/>
              </a:rPr>
              <a:t>(</a:t>
            </a:r>
            <a:r>
              <a:rPr sz="1800" i="1" spc="-25" dirty="0">
                <a:latin typeface="Times New Roman"/>
                <a:cs typeface="Times New Roman"/>
              </a:rPr>
              <a:t>n</a:t>
            </a:r>
            <a:r>
              <a:rPr sz="1800" i="1" dirty="0">
                <a:latin typeface="Times New Roman"/>
                <a:cs typeface="Times New Roman"/>
              </a:rPr>
              <a:t>	</a:t>
            </a:r>
            <a:r>
              <a:rPr sz="1800" spc="-5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432434" indent="-381635">
              <a:lnSpc>
                <a:spcPct val="100000"/>
              </a:lnSpc>
              <a:spcBef>
                <a:spcPts val="360"/>
              </a:spcBef>
              <a:buAutoNum type="arabicPeriod" startAt="4"/>
              <a:tabLst>
                <a:tab pos="432434" algn="l"/>
                <a:tab pos="433070" algn="l"/>
              </a:tabLst>
            </a:pP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(3) 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(4) 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concluye 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cualquier 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expandido por A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spc="442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) </a:t>
            </a:r>
            <a:r>
              <a:rPr sz="1800" spc="-10" dirty="0">
                <a:latin typeface="Times New Roman"/>
                <a:cs typeface="Times New Roman"/>
              </a:rPr>
              <a:t>también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3455600" y="2166620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1125149" y="2154428"/>
            <a:ext cx="25463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será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expandido 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-13888" dirty="0">
                <a:latin typeface="Times New Roman"/>
                <a:cs typeface="Times New Roman"/>
              </a:rPr>
              <a:t>2</a:t>
            </a:r>
            <a:r>
              <a:rPr sz="1800" spc="225" baseline="-13888" dirty="0">
                <a:latin typeface="Times New Roman"/>
                <a:cs typeface="Times New Roman"/>
              </a:rPr>
              <a:t>  </a:t>
            </a:r>
            <a:r>
              <a:rPr sz="1800" spc="-5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4736293" y="5107691"/>
            <a:ext cx="97980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864235" algn="l"/>
              </a:tabLst>
            </a:pPr>
            <a:r>
              <a:rPr sz="1100" spc="-50" dirty="0">
                <a:latin typeface="Times New Roman"/>
                <a:cs typeface="Times New Roman"/>
              </a:rPr>
              <a:t>2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i="1" spc="-50" dirty="0">
                <a:latin typeface="Times New Roman"/>
                <a:cs typeface="Times New Roman"/>
              </a:rPr>
              <a:t>m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23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036174" y="4941124"/>
            <a:ext cx="965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5" dirty="0">
                <a:latin typeface="Times New Roman"/>
                <a:cs typeface="Times New Roman"/>
              </a:rPr>
              <a:t>*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192171" y="5182768"/>
            <a:ext cx="76200" cy="1447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750" spc="20" dirty="0">
                <a:latin typeface="Times New Roman"/>
                <a:cs typeface="Times New Roman"/>
              </a:rPr>
              <a:t>1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978496" y="4803170"/>
            <a:ext cx="2144395" cy="4870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52069">
              <a:lnSpc>
                <a:spcPct val="100000"/>
              </a:lnSpc>
              <a:spcBef>
                <a:spcPts val="125"/>
              </a:spcBef>
            </a:pPr>
            <a:r>
              <a:rPr sz="3000" spc="-175" dirty="0">
                <a:latin typeface="Symbol"/>
                <a:cs typeface="Symbol"/>
              </a:rPr>
              <a:t></a:t>
            </a:r>
            <a:r>
              <a:rPr sz="1850" i="1" spc="-175" dirty="0">
                <a:latin typeface="Times New Roman"/>
                <a:cs typeface="Times New Roman"/>
              </a:rPr>
              <a:t>h</a:t>
            </a:r>
            <a:r>
              <a:rPr sz="1650" spc="-262" baseline="42929" dirty="0">
                <a:latin typeface="Times New Roman"/>
                <a:cs typeface="Times New Roman"/>
              </a:rPr>
              <a:t>*</a:t>
            </a:r>
            <a:r>
              <a:rPr sz="1650" spc="-202" baseline="42929" dirty="0">
                <a:latin typeface="Times New Roman"/>
                <a:cs typeface="Times New Roman"/>
              </a:rPr>
              <a:t> </a:t>
            </a:r>
            <a:r>
              <a:rPr sz="2450" spc="-145" dirty="0">
                <a:latin typeface="Symbol"/>
                <a:cs typeface="Symbol"/>
              </a:rPr>
              <a:t></a:t>
            </a:r>
            <a:r>
              <a:rPr sz="1850" i="1" spc="-145" dirty="0">
                <a:latin typeface="Times New Roman"/>
                <a:cs typeface="Times New Roman"/>
              </a:rPr>
              <a:t>n</a:t>
            </a:r>
            <a:r>
              <a:rPr sz="2450" spc="-145" dirty="0">
                <a:latin typeface="Symbol"/>
                <a:cs typeface="Symbol"/>
              </a:rPr>
              <a:t></a:t>
            </a:r>
            <a:r>
              <a:rPr sz="1850" spc="-145" dirty="0">
                <a:latin typeface="Times New Roman"/>
                <a:cs typeface="Times New Roman"/>
              </a:rPr>
              <a:t>,</a:t>
            </a:r>
            <a:r>
              <a:rPr sz="1850" spc="-240" dirty="0">
                <a:latin typeface="Times New Roman"/>
                <a:cs typeface="Times New Roman"/>
              </a:rPr>
              <a:t> </a:t>
            </a:r>
            <a:r>
              <a:rPr sz="1850" i="1" dirty="0">
                <a:latin typeface="Times New Roman"/>
                <a:cs typeface="Times New Roman"/>
              </a:rPr>
              <a:t>h</a:t>
            </a:r>
            <a:r>
              <a:rPr sz="1650" baseline="42929" dirty="0">
                <a:latin typeface="Times New Roman"/>
                <a:cs typeface="Times New Roman"/>
              </a:rPr>
              <a:t>*</a:t>
            </a:r>
            <a:r>
              <a:rPr sz="1650" spc="-202" baseline="42929" dirty="0">
                <a:latin typeface="Times New Roman"/>
                <a:cs typeface="Times New Roman"/>
              </a:rPr>
              <a:t> </a:t>
            </a:r>
            <a:r>
              <a:rPr sz="2450" spc="-85" dirty="0">
                <a:latin typeface="Symbol"/>
                <a:cs typeface="Symbol"/>
              </a:rPr>
              <a:t></a:t>
            </a:r>
            <a:r>
              <a:rPr sz="1850" i="1" spc="-85" dirty="0">
                <a:latin typeface="Times New Roman"/>
                <a:cs typeface="Times New Roman"/>
              </a:rPr>
              <a:t>n</a:t>
            </a:r>
            <a:r>
              <a:rPr sz="2450" spc="-85" dirty="0">
                <a:latin typeface="Symbol"/>
                <a:cs typeface="Symbol"/>
              </a:rPr>
              <a:t></a:t>
            </a:r>
            <a:r>
              <a:rPr sz="1850" spc="-85" dirty="0">
                <a:latin typeface="Times New Roman"/>
                <a:cs typeface="Times New Roman"/>
              </a:rPr>
              <a:t>,</a:t>
            </a:r>
            <a:r>
              <a:rPr sz="1850" spc="-85" dirty="0">
                <a:latin typeface="MT Extra"/>
                <a:cs typeface="MT Extra"/>
              </a:rPr>
              <a:t>.</a:t>
            </a:r>
            <a:r>
              <a:rPr sz="1850" spc="-85" dirty="0">
                <a:latin typeface="Times New Roman"/>
                <a:cs typeface="Times New Roman"/>
              </a:rPr>
              <a:t>,</a:t>
            </a:r>
            <a:r>
              <a:rPr sz="1850" spc="-240" dirty="0">
                <a:latin typeface="Times New Roman"/>
                <a:cs typeface="Times New Roman"/>
              </a:rPr>
              <a:t> </a:t>
            </a:r>
            <a:r>
              <a:rPr sz="1850" i="1" dirty="0">
                <a:latin typeface="Times New Roman"/>
                <a:cs typeface="Times New Roman"/>
              </a:rPr>
              <a:t>h</a:t>
            </a:r>
            <a:r>
              <a:rPr sz="1650" baseline="42929" dirty="0">
                <a:latin typeface="Times New Roman"/>
                <a:cs typeface="Times New Roman"/>
              </a:rPr>
              <a:t>*</a:t>
            </a:r>
            <a:r>
              <a:rPr sz="1650" spc="135" baseline="42929" dirty="0">
                <a:latin typeface="Times New Roman"/>
                <a:cs typeface="Times New Roman"/>
              </a:rPr>
              <a:t> </a:t>
            </a:r>
            <a:r>
              <a:rPr sz="2450" spc="-105" dirty="0">
                <a:latin typeface="Symbol"/>
                <a:cs typeface="Symbol"/>
              </a:rPr>
              <a:t></a:t>
            </a:r>
            <a:r>
              <a:rPr sz="1850" i="1" spc="-105" dirty="0">
                <a:latin typeface="Times New Roman"/>
                <a:cs typeface="Times New Roman"/>
              </a:rPr>
              <a:t>n</a:t>
            </a:r>
            <a:r>
              <a:rPr sz="2450" spc="-105" dirty="0">
                <a:latin typeface="Symbol"/>
                <a:cs typeface="Symbol"/>
              </a:rPr>
              <a:t></a:t>
            </a:r>
            <a:r>
              <a:rPr sz="3000" spc="-105" dirty="0">
                <a:latin typeface="Symbol"/>
                <a:cs typeface="Symbol"/>
              </a:rPr>
              <a:t></a:t>
            </a:r>
            <a:endParaRPr sz="3000">
              <a:latin typeface="Symbol"/>
              <a:cs typeface="Symbo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916475" y="4871670"/>
            <a:ext cx="1135380" cy="4044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850" i="1" dirty="0">
                <a:latin typeface="Times New Roman"/>
                <a:cs typeface="Times New Roman"/>
              </a:rPr>
              <a:t>h</a:t>
            </a:r>
            <a:r>
              <a:rPr sz="1850" i="1" spc="240" dirty="0">
                <a:latin typeface="Times New Roman"/>
                <a:cs typeface="Times New Roman"/>
              </a:rPr>
              <a:t> </a:t>
            </a:r>
            <a:r>
              <a:rPr sz="2450" spc="-130" dirty="0">
                <a:latin typeface="Symbol"/>
                <a:cs typeface="Symbol"/>
              </a:rPr>
              <a:t></a:t>
            </a:r>
            <a:r>
              <a:rPr sz="1850" i="1" spc="-130" dirty="0">
                <a:latin typeface="Times New Roman"/>
                <a:cs typeface="Times New Roman"/>
              </a:rPr>
              <a:t>n</a:t>
            </a:r>
            <a:r>
              <a:rPr sz="2450" spc="-130" dirty="0">
                <a:latin typeface="Symbol"/>
                <a:cs typeface="Symbol"/>
              </a:rPr>
              <a:t></a:t>
            </a:r>
            <a:r>
              <a:rPr sz="2450" spc="-355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Symbol"/>
                <a:cs typeface="Symbol"/>
              </a:rPr>
              <a:t></a:t>
            </a:r>
            <a:r>
              <a:rPr sz="1850" spc="-65" dirty="0">
                <a:latin typeface="Times New Roman"/>
                <a:cs typeface="Times New Roman"/>
              </a:rPr>
              <a:t> </a:t>
            </a:r>
            <a:r>
              <a:rPr sz="1850" spc="-25" dirty="0">
                <a:latin typeface="Times New Roman"/>
                <a:cs typeface="Times New Roman"/>
              </a:rPr>
              <a:t>max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99465" y="362203"/>
            <a:ext cx="8131809" cy="4518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81025" algn="ctr">
              <a:lnSpc>
                <a:spcPct val="100000"/>
              </a:lnSpc>
              <a:spcBef>
                <a:spcPts val="100"/>
              </a:spcBef>
            </a:pPr>
            <a:r>
              <a:rPr sz="2400" b="1" dirty="0">
                <a:latin typeface="Arial"/>
                <a:cs typeface="Arial"/>
              </a:rPr>
              <a:t>Calidad</a:t>
            </a:r>
            <a:r>
              <a:rPr sz="2400" b="1" spc="-35" dirty="0">
                <a:latin typeface="Arial"/>
                <a:cs typeface="Arial"/>
              </a:rPr>
              <a:t> </a:t>
            </a:r>
            <a:r>
              <a:rPr sz="2400" b="1" dirty="0">
                <a:latin typeface="Arial"/>
                <a:cs typeface="Arial"/>
              </a:rPr>
              <a:t>de</a:t>
            </a:r>
            <a:r>
              <a:rPr sz="2400" b="1" spc="-20" dirty="0">
                <a:latin typeface="Arial"/>
                <a:cs typeface="Arial"/>
              </a:rPr>
              <a:t> </a:t>
            </a:r>
            <a:r>
              <a:rPr sz="2400" b="1" dirty="0">
                <a:latin typeface="Arial"/>
                <a:cs typeface="Arial"/>
              </a:rPr>
              <a:t>las</a:t>
            </a:r>
            <a:r>
              <a:rPr sz="2400" b="1" spc="-20" dirty="0">
                <a:latin typeface="Arial"/>
                <a:cs typeface="Arial"/>
              </a:rPr>
              <a:t> </a:t>
            </a:r>
            <a:r>
              <a:rPr sz="2400" b="1" dirty="0">
                <a:latin typeface="Arial"/>
                <a:cs typeface="Arial"/>
              </a:rPr>
              <a:t>Funciones</a:t>
            </a:r>
            <a:r>
              <a:rPr sz="2400" b="1" spc="-15" dirty="0">
                <a:latin typeface="Arial"/>
                <a:cs typeface="Arial"/>
              </a:rPr>
              <a:t> </a:t>
            </a:r>
            <a:r>
              <a:rPr sz="2400" b="1" spc="-10" dirty="0">
                <a:latin typeface="Arial"/>
                <a:cs typeface="Arial"/>
              </a:rPr>
              <a:t>Heurísticas</a:t>
            </a:r>
            <a:endParaRPr sz="2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2600">
              <a:latin typeface="Arial"/>
              <a:cs typeface="Arial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800" b="1" spc="-10" dirty="0">
                <a:latin typeface="Times New Roman"/>
                <a:cs typeface="Times New Roman"/>
              </a:rPr>
              <a:t>Nótese</a:t>
            </a:r>
            <a:r>
              <a:rPr sz="1800" spc="-10" dirty="0">
                <a:latin typeface="Times New Roman"/>
                <a:cs typeface="Times New Roman"/>
              </a:rPr>
              <a:t>:</a:t>
            </a:r>
            <a:endParaRPr sz="1800">
              <a:latin typeface="Times New Roman"/>
              <a:cs typeface="Times New Roman"/>
            </a:endParaRPr>
          </a:p>
          <a:p>
            <a:pPr marL="257175" indent="-193675">
              <a:lnSpc>
                <a:spcPct val="100000"/>
              </a:lnSpc>
              <a:spcBef>
                <a:spcPts val="240"/>
              </a:spcBef>
              <a:buChar char="•"/>
              <a:tabLst>
                <a:tab pos="257175" algn="l"/>
              </a:tabLst>
            </a:pP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calidad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heurística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influye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número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0" dirty="0">
                <a:latin typeface="Times New Roman"/>
                <a:cs typeface="Times New Roman"/>
              </a:rPr>
              <a:t> expanden</a:t>
            </a:r>
            <a:endParaRPr sz="1800">
              <a:latin typeface="Times New Roman"/>
              <a:cs typeface="Times New Roman"/>
            </a:endParaRPr>
          </a:p>
          <a:p>
            <a:pPr marL="257175" marR="633730" indent="-193675">
              <a:lnSpc>
                <a:spcPct val="101099"/>
              </a:lnSpc>
              <a:spcBef>
                <a:spcPts val="215"/>
              </a:spcBef>
              <a:buChar char="•"/>
              <a:tabLst>
                <a:tab pos="257175" algn="l"/>
              </a:tabLst>
            </a:pP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calidad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heurística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no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influye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calidad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solución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–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con </a:t>
            </a:r>
            <a:r>
              <a:rPr sz="1800" dirty="0">
                <a:latin typeface="Times New Roman"/>
                <a:cs typeface="Times New Roman"/>
              </a:rPr>
              <a:t>cualquier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heurística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optimista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02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óptimo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(Teorema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1)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Times New Roman"/>
              <a:buChar char="•"/>
            </a:pPr>
            <a:endParaRPr sz="17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800" b="1" dirty="0">
                <a:latin typeface="Times New Roman"/>
                <a:cs typeface="Times New Roman"/>
              </a:rPr>
              <a:t>Conclusión</a:t>
            </a:r>
            <a:r>
              <a:rPr sz="1800" b="1" spc="-30" dirty="0">
                <a:latin typeface="Times New Roman"/>
                <a:cs typeface="Times New Roman"/>
              </a:rPr>
              <a:t> </a:t>
            </a:r>
            <a:r>
              <a:rPr sz="1800" b="1" spc="-10" dirty="0">
                <a:latin typeface="Times New Roman"/>
                <a:cs typeface="Times New Roman"/>
              </a:rPr>
              <a:t>práctica</a:t>
            </a:r>
            <a:r>
              <a:rPr sz="1800" spc="-10" dirty="0">
                <a:latin typeface="Times New Roman"/>
                <a:cs typeface="Times New Roman"/>
              </a:rPr>
              <a:t>:</a:t>
            </a:r>
            <a:endParaRPr sz="1800">
              <a:latin typeface="Times New Roman"/>
              <a:cs typeface="Times New Roman"/>
            </a:endParaRPr>
          </a:p>
          <a:p>
            <a:pPr marL="257175" indent="-193675">
              <a:lnSpc>
                <a:spcPct val="100000"/>
              </a:lnSpc>
              <a:spcBef>
                <a:spcPts val="240"/>
              </a:spcBef>
              <a:buChar char="•"/>
              <a:tabLst>
                <a:tab pos="257175" algn="l"/>
              </a:tabLst>
            </a:pPr>
            <a:r>
              <a:rPr sz="1800" dirty="0">
                <a:latin typeface="Times New Roman"/>
                <a:cs typeface="Times New Roman"/>
              </a:rPr>
              <a:t>preferir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grandes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siempre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mantenga </a:t>
            </a:r>
            <a:r>
              <a:rPr sz="1800" spc="-10" dirty="0">
                <a:latin typeface="Times New Roman"/>
                <a:cs typeface="Times New Roman"/>
              </a:rPr>
              <a:t>optimista</a:t>
            </a:r>
            <a:endParaRPr sz="1800">
              <a:latin typeface="Times New Roman"/>
              <a:cs typeface="Times New Roman"/>
            </a:endParaRPr>
          </a:p>
          <a:p>
            <a:pPr marL="257175" indent="-193675">
              <a:lnSpc>
                <a:spcPts val="850"/>
              </a:lnSpc>
              <a:spcBef>
                <a:spcPts val="240"/>
              </a:spcBef>
              <a:buChar char="•"/>
              <a:tabLst>
                <a:tab pos="257175" algn="l"/>
                <a:tab pos="4530090" algn="l"/>
                <a:tab pos="5025390" algn="l"/>
                <a:tab pos="5634990" algn="l"/>
                <a:tab pos="8016240" algn="l"/>
              </a:tabLst>
            </a:pP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hay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funciones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heurísticas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optimistas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h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r>
              <a:rPr sz="1800" baseline="-13888" dirty="0">
                <a:latin typeface="Times New Roman"/>
                <a:cs typeface="Times New Roman"/>
              </a:rPr>
              <a:t>	</a:t>
            </a:r>
            <a:r>
              <a:rPr sz="1800" dirty="0">
                <a:latin typeface="Times New Roman"/>
                <a:cs typeface="Times New Roman"/>
              </a:rPr>
              <a:t>y </a:t>
            </a:r>
            <a:r>
              <a:rPr sz="1800" i="1" spc="-25" dirty="0">
                <a:latin typeface="Times New Roman"/>
                <a:cs typeface="Times New Roman"/>
              </a:rPr>
              <a:t>h</a:t>
            </a:r>
            <a:r>
              <a:rPr sz="1800" spc="-37" baseline="-13888" dirty="0">
                <a:latin typeface="Times New Roman"/>
                <a:cs typeface="Times New Roman"/>
              </a:rPr>
              <a:t>2</a:t>
            </a:r>
            <a:r>
              <a:rPr sz="1800" baseline="-13888" dirty="0">
                <a:latin typeface="Times New Roman"/>
                <a:cs typeface="Times New Roman"/>
              </a:rPr>
              <a:t>	</a:t>
            </a:r>
            <a:r>
              <a:rPr sz="1800" dirty="0">
                <a:latin typeface="Times New Roman"/>
                <a:cs typeface="Times New Roman"/>
              </a:rPr>
              <a:t>, y </a:t>
            </a:r>
            <a:r>
              <a:rPr sz="1800" i="1" spc="-25" dirty="0">
                <a:latin typeface="Times New Roman"/>
                <a:cs typeface="Times New Roman"/>
              </a:rPr>
              <a:t>h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r>
              <a:rPr sz="1800" baseline="-13888" dirty="0">
                <a:latin typeface="Times New Roman"/>
                <a:cs typeface="Times New Roman"/>
              </a:rPr>
              <a:t>	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más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informada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</a:t>
            </a:r>
            <a:r>
              <a:rPr sz="1800" i="1" spc="-25" dirty="0">
                <a:latin typeface="Times New Roman"/>
                <a:cs typeface="Times New Roman"/>
              </a:rPr>
              <a:t>h</a:t>
            </a:r>
            <a:r>
              <a:rPr sz="1800" spc="-37" baseline="-13888" dirty="0">
                <a:latin typeface="Times New Roman"/>
                <a:cs typeface="Times New Roman"/>
              </a:rPr>
              <a:t>2</a:t>
            </a:r>
            <a:r>
              <a:rPr sz="1800" baseline="-13888" dirty="0">
                <a:latin typeface="Times New Roman"/>
                <a:cs typeface="Times New Roman"/>
              </a:rPr>
              <a:t>	</a:t>
            </a:r>
            <a:r>
              <a:rPr sz="1800" spc="-50" dirty="0">
                <a:latin typeface="Times New Roman"/>
                <a:cs typeface="Times New Roman"/>
              </a:rPr>
              <a:t>:</a:t>
            </a:r>
            <a:endParaRPr sz="1800">
              <a:latin typeface="Times New Roman"/>
              <a:cs typeface="Times New Roman"/>
            </a:endParaRPr>
          </a:p>
          <a:p>
            <a:pPr marL="4397375">
              <a:lnSpc>
                <a:spcPts val="710"/>
              </a:lnSpc>
              <a:tabLst>
                <a:tab pos="4892040" algn="l"/>
                <a:tab pos="5501640" algn="l"/>
                <a:tab pos="7882890" algn="l"/>
              </a:tabLst>
            </a:pP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  <a:p>
            <a:pPr marL="806450" lvl="1" indent="-285750">
              <a:lnSpc>
                <a:spcPts val="850"/>
              </a:lnSpc>
              <a:spcBef>
                <a:spcPts val="840"/>
              </a:spcBef>
              <a:buFont typeface="Segoe UI Symbol"/>
              <a:buChar char="✓"/>
              <a:tabLst>
                <a:tab pos="806450" algn="l"/>
              </a:tabLst>
            </a:pP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prescindir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completamente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-13888" dirty="0">
                <a:latin typeface="Times New Roman"/>
                <a:cs typeface="Times New Roman"/>
              </a:rPr>
              <a:t>2</a:t>
            </a:r>
            <a:r>
              <a:rPr sz="1800" spc="217" baseline="-13888" dirty="0">
                <a:latin typeface="Times New Roman"/>
                <a:cs typeface="Times New Roman"/>
              </a:rPr>
              <a:t> 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proceso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 </a:t>
            </a:r>
            <a:r>
              <a:rPr sz="1800" i="1" spc="-50" dirty="0">
                <a:latin typeface="Times New Roman"/>
                <a:cs typeface="Times New Roman"/>
              </a:rPr>
              <a:t>A</a:t>
            </a:r>
            <a:endParaRPr sz="1800">
              <a:latin typeface="Times New Roman"/>
              <a:cs typeface="Times New Roman"/>
            </a:endParaRPr>
          </a:p>
          <a:p>
            <a:pPr marL="4546600">
              <a:lnSpc>
                <a:spcPts val="710"/>
              </a:lnSpc>
              <a:tabLst>
                <a:tab pos="7257415" algn="l"/>
              </a:tabLst>
            </a:pP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  <a:p>
            <a:pPr marL="257175" indent="-193675">
              <a:lnSpc>
                <a:spcPts val="825"/>
              </a:lnSpc>
              <a:spcBef>
                <a:spcPts val="745"/>
              </a:spcBef>
              <a:buChar char="•"/>
              <a:tabLst>
                <a:tab pos="257175" algn="l"/>
              </a:tabLst>
            </a:pP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heurísticas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optimistas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spc="434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15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…,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baseline="-13888" dirty="0">
                <a:latin typeface="Times New Roman"/>
                <a:cs typeface="Times New Roman"/>
              </a:rPr>
              <a:t>m</a:t>
            </a:r>
            <a:r>
              <a:rPr sz="1800" i="1" spc="434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ninguna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ellas</a:t>
            </a:r>
            <a:endParaRPr sz="1800">
              <a:latin typeface="Times New Roman"/>
              <a:cs typeface="Times New Roman"/>
            </a:endParaRPr>
          </a:p>
          <a:p>
            <a:pPr marL="4625975">
              <a:lnSpc>
                <a:spcPts val="710"/>
              </a:lnSpc>
              <a:tabLst>
                <a:tab pos="5363845" algn="l"/>
              </a:tabLst>
            </a:pP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  <a:p>
            <a:pPr marL="257175">
              <a:lnSpc>
                <a:spcPct val="100000"/>
              </a:lnSpc>
              <a:spcBef>
                <a:spcPts val="675"/>
              </a:spcBef>
            </a:pPr>
            <a:r>
              <a:rPr sz="1800" dirty="0">
                <a:latin typeface="Times New Roman"/>
                <a:cs typeface="Times New Roman"/>
              </a:rPr>
              <a:t>sea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más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informada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otra:</a:t>
            </a:r>
            <a:endParaRPr sz="1800">
              <a:latin typeface="Times New Roman"/>
              <a:cs typeface="Times New Roman"/>
            </a:endParaRPr>
          </a:p>
          <a:p>
            <a:pPr marL="806450" marR="132080" lvl="1" indent="-285750">
              <a:lnSpc>
                <a:spcPts val="2090"/>
              </a:lnSpc>
              <a:spcBef>
                <a:spcPts val="365"/>
              </a:spcBef>
              <a:buFont typeface="Segoe UI Symbol"/>
              <a:buChar char="✓"/>
              <a:tabLst>
                <a:tab pos="806450" algn="l"/>
              </a:tabLst>
            </a:pP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todos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funciones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heurísticas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“fáciles”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evaluar,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definir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una </a:t>
            </a:r>
            <a:r>
              <a:rPr sz="1800" dirty="0">
                <a:latin typeface="Times New Roman"/>
                <a:cs typeface="Times New Roman"/>
              </a:rPr>
              <a:t>nueva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heurística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partir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ellas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282064" y="5495035"/>
            <a:ext cx="6705600" cy="5683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3850" indent="-285750">
              <a:lnSpc>
                <a:spcPts val="2135"/>
              </a:lnSpc>
              <a:spcBef>
                <a:spcPts val="100"/>
              </a:spcBef>
              <a:buFont typeface="Segoe UI Symbol"/>
              <a:buChar char="✓"/>
              <a:tabLst>
                <a:tab pos="323850" algn="l"/>
              </a:tabLst>
            </a:pP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construcción,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1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más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informado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cualquier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funciones</a:t>
            </a:r>
            <a:endParaRPr sz="1800">
              <a:latin typeface="Times New Roman"/>
              <a:cs typeface="Times New Roman"/>
            </a:endParaRPr>
          </a:p>
          <a:p>
            <a:pPr marL="323850">
              <a:lnSpc>
                <a:spcPts val="800"/>
              </a:lnSpc>
            </a:pP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spc="450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15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…, </a:t>
            </a:r>
            <a:r>
              <a:rPr sz="1800" i="1" spc="-25" dirty="0">
                <a:latin typeface="Times New Roman"/>
                <a:cs typeface="Times New Roman"/>
              </a:rPr>
              <a:t>h</a:t>
            </a:r>
            <a:r>
              <a:rPr sz="1800" i="1" spc="-37" baseline="-13888" dirty="0">
                <a:latin typeface="Times New Roman"/>
                <a:cs typeface="Times New Roman"/>
              </a:rPr>
              <a:t>m</a:t>
            </a:r>
            <a:endParaRPr sz="1800" baseline="-13888">
              <a:latin typeface="Times New Roman"/>
              <a:cs typeface="Times New Roman"/>
            </a:endParaRPr>
          </a:p>
          <a:p>
            <a:pPr marL="513715">
              <a:lnSpc>
                <a:spcPts val="710"/>
              </a:lnSpc>
              <a:tabLst>
                <a:tab pos="1252220" algn="l"/>
              </a:tabLst>
            </a:pP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478405">
              <a:lnSpc>
                <a:spcPct val="100000"/>
              </a:lnSpc>
              <a:spcBef>
                <a:spcPts val="100"/>
              </a:spcBef>
            </a:pPr>
            <a:r>
              <a:rPr dirty="0"/>
              <a:t>Complejidad</a:t>
            </a:r>
            <a:r>
              <a:rPr spc="-45" dirty="0"/>
              <a:t> </a:t>
            </a:r>
            <a:r>
              <a:rPr dirty="0"/>
              <a:t>de</a:t>
            </a:r>
            <a:r>
              <a:rPr spc="-25" dirty="0"/>
              <a:t> A</a:t>
            </a:r>
            <a:r>
              <a:rPr sz="2400" spc="-37" baseline="24305" dirty="0"/>
              <a:t>*</a:t>
            </a:r>
            <a:endParaRPr sz="2400" baseline="24305"/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24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35915" y="1040891"/>
            <a:ext cx="8599170" cy="4869815"/>
          </a:xfrm>
          <a:prstGeom prst="rect">
            <a:avLst/>
          </a:prstGeom>
        </p:spPr>
        <p:txBody>
          <a:bodyPr vert="horz" wrap="square" lIns="0" tIns="107315" rIns="0" bIns="0" rtlCol="0">
            <a:spAutoFit/>
          </a:bodyPr>
          <a:lstStyle/>
          <a:p>
            <a:pPr marL="48895">
              <a:lnSpc>
                <a:spcPct val="100000"/>
              </a:lnSpc>
              <a:spcBef>
                <a:spcPts val="845"/>
              </a:spcBef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número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expandidos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62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depende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precisión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h</a:t>
            </a:r>
            <a:r>
              <a:rPr sz="1950" spc="-37" baseline="25641" dirty="0">
                <a:latin typeface="Times New Roman"/>
                <a:cs typeface="Times New Roman"/>
              </a:rPr>
              <a:t>*</a:t>
            </a:r>
            <a:r>
              <a:rPr sz="2000" spc="-25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31775" indent="-193675">
              <a:lnSpc>
                <a:spcPct val="100000"/>
              </a:lnSpc>
              <a:spcBef>
                <a:spcPts val="740"/>
              </a:spcBef>
              <a:buChar char="•"/>
              <a:tabLst>
                <a:tab pos="231775" algn="l"/>
              </a:tabLst>
            </a:pP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2000" spc="-25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609600" lvl="1" indent="-187325">
              <a:lnSpc>
                <a:spcPct val="100000"/>
              </a:lnSpc>
              <a:spcBef>
                <a:spcPts val="515"/>
              </a:spcBef>
              <a:buChar char="–"/>
              <a:tabLst>
                <a:tab pos="609600" algn="l"/>
              </a:tabLst>
            </a:pPr>
            <a:r>
              <a:rPr sz="1800" dirty="0">
                <a:latin typeface="Times New Roman"/>
                <a:cs typeface="Times New Roman"/>
              </a:rPr>
              <a:t>información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completa: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complejidad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lineal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(sin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contar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complejidad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computar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20" dirty="0">
                <a:latin typeface="Times New Roman"/>
                <a:cs typeface="Times New Roman"/>
              </a:rPr>
              <a:t>h</a:t>
            </a:r>
            <a:r>
              <a:rPr sz="1800" spc="-30" baseline="23148" dirty="0">
                <a:latin typeface="Times New Roman"/>
                <a:cs typeface="Times New Roman"/>
              </a:rPr>
              <a:t>*</a:t>
            </a:r>
            <a:r>
              <a:rPr sz="1800" spc="-20" dirty="0">
                <a:latin typeface="Times New Roman"/>
                <a:cs typeface="Times New Roman"/>
              </a:rPr>
              <a:t>!)</a:t>
            </a:r>
            <a:endParaRPr sz="1800">
              <a:latin typeface="Times New Roman"/>
              <a:cs typeface="Times New Roman"/>
            </a:endParaRPr>
          </a:p>
          <a:p>
            <a:pPr marL="609600" lvl="1" indent="-187325">
              <a:lnSpc>
                <a:spcPct val="100000"/>
              </a:lnSpc>
              <a:spcBef>
                <a:spcPts val="430"/>
              </a:spcBef>
              <a:buChar char="–"/>
              <a:tabLst>
                <a:tab pos="609600" algn="l"/>
              </a:tabLst>
            </a:pPr>
            <a:r>
              <a:rPr sz="1800" dirty="0">
                <a:latin typeface="Times New Roman"/>
                <a:cs typeface="Times New Roman"/>
              </a:rPr>
              <a:t>calcular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suele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equivaler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resolver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problema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completo</a:t>
            </a:r>
            <a:endParaRPr sz="1800">
              <a:latin typeface="Times New Roman"/>
              <a:cs typeface="Times New Roman"/>
            </a:endParaRPr>
          </a:p>
          <a:p>
            <a:pPr marL="231775" indent="-193675">
              <a:lnSpc>
                <a:spcPct val="100000"/>
              </a:lnSpc>
              <a:spcBef>
                <a:spcPts val="1145"/>
              </a:spcBef>
              <a:buChar char="•"/>
              <a:tabLst>
                <a:tab pos="231775" algn="l"/>
              </a:tabLst>
            </a:pP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0 para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2000" spc="-25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609600" lvl="1" indent="-187325">
              <a:lnSpc>
                <a:spcPct val="100000"/>
              </a:lnSpc>
              <a:spcBef>
                <a:spcPts val="484"/>
              </a:spcBef>
              <a:buChar char="–"/>
              <a:tabLst>
                <a:tab pos="609600" algn="l"/>
              </a:tabLst>
            </a:pP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02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degenera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coste </a:t>
            </a:r>
            <a:r>
              <a:rPr sz="1800" spc="-10" dirty="0">
                <a:latin typeface="Times New Roman"/>
                <a:cs typeface="Times New Roman"/>
              </a:rPr>
              <a:t>uniforme</a:t>
            </a:r>
            <a:endParaRPr sz="1800">
              <a:latin typeface="Times New Roman"/>
              <a:cs typeface="Times New Roman"/>
            </a:endParaRPr>
          </a:p>
          <a:p>
            <a:pPr marL="231775" indent="-193675">
              <a:lnSpc>
                <a:spcPct val="100000"/>
              </a:lnSpc>
              <a:spcBef>
                <a:spcPts val="1145"/>
              </a:spcBef>
              <a:buChar char="•"/>
              <a:tabLst>
                <a:tab pos="231775" algn="l"/>
              </a:tabLst>
            </a:pPr>
            <a:r>
              <a:rPr sz="2000" dirty="0">
                <a:latin typeface="Times New Roman"/>
                <a:cs typeface="Times New Roman"/>
              </a:rPr>
              <a:t>resultados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generales:</a:t>
            </a:r>
            <a:endParaRPr sz="2000">
              <a:latin typeface="Times New Roman"/>
              <a:cs typeface="Times New Roman"/>
            </a:endParaRPr>
          </a:p>
          <a:p>
            <a:pPr marL="609600" lvl="1" indent="-187325">
              <a:lnSpc>
                <a:spcPct val="100000"/>
              </a:lnSpc>
              <a:spcBef>
                <a:spcPts val="395"/>
              </a:spcBef>
              <a:buChar char="–"/>
              <a:tabLst>
                <a:tab pos="60960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peor caso,</a:t>
            </a:r>
            <a:r>
              <a:rPr sz="1800" spc="-10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25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lineal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sólo 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n</a:t>
            </a:r>
            <a:r>
              <a:rPr sz="1800" spc="-25" dirty="0">
                <a:latin typeface="Times New Roman"/>
                <a:cs typeface="Times New Roman"/>
              </a:rPr>
              <a:t>,</a:t>
            </a:r>
            <a:endParaRPr sz="1800">
              <a:latin typeface="Times New Roman"/>
              <a:cs typeface="Times New Roman"/>
            </a:endParaRPr>
          </a:p>
          <a:p>
            <a:pPr marL="3583304">
              <a:lnSpc>
                <a:spcPct val="100000"/>
              </a:lnSpc>
              <a:spcBef>
                <a:spcPts val="45"/>
              </a:spcBef>
            </a:pPr>
            <a:r>
              <a:rPr sz="1800" dirty="0">
                <a:latin typeface="Times New Roman"/>
                <a:cs typeface="Times New Roman"/>
              </a:rPr>
              <a:t>|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spc="-15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 –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| </a:t>
            </a:r>
            <a:r>
              <a:rPr sz="1800" spc="-170" dirty="0">
                <a:latin typeface="Symbol"/>
                <a:cs typeface="Symbol"/>
              </a:rPr>
              <a:t>�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20" dirty="0">
                <a:latin typeface="Times New Roman"/>
                <a:cs typeface="Times New Roman"/>
              </a:rPr>
              <a:t>O</a:t>
            </a:r>
            <a:r>
              <a:rPr sz="1800" spc="-20" dirty="0">
                <a:latin typeface="Times New Roman"/>
                <a:cs typeface="Times New Roman"/>
              </a:rPr>
              <a:t>(</a:t>
            </a:r>
            <a:r>
              <a:rPr sz="1800" i="1" spc="-20" dirty="0">
                <a:latin typeface="Times New Roman"/>
                <a:cs typeface="Times New Roman"/>
              </a:rPr>
              <a:t>c</a:t>
            </a:r>
            <a:r>
              <a:rPr sz="1800" spc="-2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609600" lvl="1" indent="-187325">
              <a:lnSpc>
                <a:spcPct val="100000"/>
              </a:lnSpc>
              <a:spcBef>
                <a:spcPts val="434"/>
              </a:spcBef>
              <a:buChar char="–"/>
              <a:tabLst>
                <a:tab pos="60960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caso,</a:t>
            </a:r>
            <a:r>
              <a:rPr sz="1800" spc="-10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1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polinomial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sólo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 todos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n</a:t>
            </a:r>
            <a:r>
              <a:rPr sz="1800" spc="-25" dirty="0">
                <a:latin typeface="Times New Roman"/>
                <a:cs typeface="Times New Roman"/>
              </a:rPr>
              <a:t>,</a:t>
            </a:r>
            <a:endParaRPr sz="1800">
              <a:latin typeface="Times New Roman"/>
              <a:cs typeface="Times New Roman"/>
            </a:endParaRPr>
          </a:p>
          <a:p>
            <a:pPr marL="3268979">
              <a:lnSpc>
                <a:spcPct val="100000"/>
              </a:lnSpc>
              <a:spcBef>
                <a:spcPts val="45"/>
              </a:spcBef>
            </a:pPr>
            <a:r>
              <a:rPr sz="1800" dirty="0">
                <a:latin typeface="Times New Roman"/>
                <a:cs typeface="Times New Roman"/>
              </a:rPr>
              <a:t>|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spc="-15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 –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 | </a:t>
            </a:r>
            <a:r>
              <a:rPr sz="1800" spc="-170" dirty="0">
                <a:latin typeface="Symbol"/>
                <a:cs typeface="Symbol"/>
              </a:rPr>
              <a:t>�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O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log </a:t>
            </a:r>
            <a:r>
              <a:rPr sz="1800" i="1" spc="-20" dirty="0">
                <a:latin typeface="Times New Roman"/>
                <a:cs typeface="Times New Roman"/>
              </a:rPr>
              <a:t>h</a:t>
            </a:r>
            <a:r>
              <a:rPr sz="1800" spc="-20" dirty="0">
                <a:latin typeface="Times New Roman"/>
                <a:cs typeface="Times New Roman"/>
              </a:rPr>
              <a:t>(</a:t>
            </a:r>
            <a:r>
              <a:rPr sz="1800" i="1" spc="-20" dirty="0">
                <a:latin typeface="Times New Roman"/>
                <a:cs typeface="Times New Roman"/>
              </a:rPr>
              <a:t>n</a:t>
            </a:r>
            <a:r>
              <a:rPr sz="1800" spc="-20" dirty="0">
                <a:latin typeface="Times New Roman"/>
                <a:cs typeface="Times New Roman"/>
              </a:rPr>
              <a:t>))</a:t>
            </a:r>
            <a:endParaRPr sz="1800">
              <a:latin typeface="Times New Roman"/>
              <a:cs typeface="Times New Roman"/>
            </a:endParaRPr>
          </a:p>
          <a:p>
            <a:pPr marL="609600" lvl="1" indent="-187325">
              <a:lnSpc>
                <a:spcPts val="2135"/>
              </a:lnSpc>
              <a:spcBef>
                <a:spcPts val="434"/>
              </a:spcBef>
              <a:buChar char="–"/>
              <a:tabLst>
                <a:tab pos="60960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escenarios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reales,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error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heurístico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|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spc="-15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–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|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crece,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menos,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forma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lineal</a:t>
            </a:r>
            <a:endParaRPr sz="1800">
              <a:latin typeface="Times New Roman"/>
              <a:cs typeface="Times New Roman"/>
            </a:endParaRPr>
          </a:p>
          <a:p>
            <a:pPr marL="609600">
              <a:lnSpc>
                <a:spcPts val="2135"/>
              </a:lnSpc>
            </a:pP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coste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spc="-15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(e.d.,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 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distancia 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separa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 </a:t>
            </a:r>
            <a:r>
              <a:rPr sz="1800" spc="-10" dirty="0">
                <a:latin typeface="Times New Roman"/>
                <a:cs typeface="Times New Roman"/>
              </a:rPr>
              <a:t>meta)</a:t>
            </a:r>
            <a:endParaRPr sz="1800">
              <a:latin typeface="Times New Roman"/>
              <a:cs typeface="Times New Roman"/>
            </a:endParaRPr>
          </a:p>
          <a:p>
            <a:pPr marL="609600" lvl="1" indent="-187325">
              <a:lnSpc>
                <a:spcPct val="100000"/>
              </a:lnSpc>
              <a:spcBef>
                <a:spcPts val="430"/>
              </a:spcBef>
              <a:buChar char="–"/>
              <a:tabLst>
                <a:tab pos="609600" algn="l"/>
              </a:tabLst>
            </a:pPr>
            <a:r>
              <a:rPr sz="1800" dirty="0">
                <a:latin typeface="Times New Roman"/>
                <a:cs typeface="Times New Roman"/>
              </a:rPr>
              <a:t>aún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así,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suele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haber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mejora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notable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comparación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métodos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informados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830070">
              <a:lnSpc>
                <a:spcPct val="100000"/>
              </a:lnSpc>
              <a:spcBef>
                <a:spcPts val="100"/>
              </a:spcBef>
            </a:pPr>
            <a:r>
              <a:rPr dirty="0"/>
              <a:t>Resultados</a:t>
            </a:r>
            <a:r>
              <a:rPr spc="-25" dirty="0"/>
              <a:t> </a:t>
            </a:r>
            <a:r>
              <a:rPr spc="-10" dirty="0"/>
              <a:t>experimentales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25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145539" y="1066517"/>
            <a:ext cx="5864225" cy="1397000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40"/>
              </a:spcBef>
            </a:pPr>
            <a:r>
              <a:rPr sz="2000" dirty="0">
                <a:latin typeface="Times New Roman"/>
                <a:cs typeface="Times New Roman"/>
              </a:rPr>
              <a:t>Comparación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experimental:</a:t>
            </a:r>
            <a:endParaRPr sz="2000">
              <a:latin typeface="Times New Roman"/>
              <a:cs typeface="Times New Roman"/>
            </a:endParaRPr>
          </a:p>
          <a:p>
            <a:pPr marL="581025" indent="-184150">
              <a:lnSpc>
                <a:spcPct val="100000"/>
              </a:lnSpc>
              <a:spcBef>
                <a:spcPts val="490"/>
              </a:spcBef>
              <a:buChar char="•"/>
              <a:tabLst>
                <a:tab pos="581025" algn="l"/>
              </a:tabLst>
            </a:pPr>
            <a:r>
              <a:rPr sz="1800" dirty="0">
                <a:latin typeface="Times New Roman"/>
                <a:cs typeface="Times New Roman"/>
              </a:rPr>
              <a:t>número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nodos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expandidos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problema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8-</a:t>
            </a:r>
            <a:r>
              <a:rPr sz="1800" spc="-10" dirty="0">
                <a:latin typeface="Times New Roman"/>
                <a:cs typeface="Times New Roman"/>
              </a:rPr>
              <a:t>puzzle</a:t>
            </a:r>
            <a:endParaRPr sz="1800">
              <a:latin typeface="Times New Roman"/>
              <a:cs typeface="Times New Roman"/>
            </a:endParaRPr>
          </a:p>
          <a:p>
            <a:pPr marL="581025" indent="-184150">
              <a:lnSpc>
                <a:spcPct val="100000"/>
              </a:lnSpc>
              <a:spcBef>
                <a:spcPts val="455"/>
              </a:spcBef>
              <a:buChar char="•"/>
              <a:tabLst>
                <a:tab pos="581025" algn="l"/>
              </a:tabLst>
            </a:pPr>
            <a:r>
              <a:rPr sz="1800" dirty="0">
                <a:latin typeface="Times New Roman"/>
                <a:cs typeface="Times New Roman"/>
              </a:rPr>
              <a:t>varias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profundidades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 </a:t>
            </a:r>
            <a:r>
              <a:rPr sz="1800" spc="-10" dirty="0">
                <a:latin typeface="Times New Roman"/>
                <a:cs typeface="Times New Roman"/>
              </a:rPr>
              <a:t>solución</a:t>
            </a:r>
            <a:endParaRPr sz="1800">
              <a:latin typeface="Times New Roman"/>
              <a:cs typeface="Times New Roman"/>
            </a:endParaRPr>
          </a:p>
          <a:p>
            <a:pPr marL="581025" indent="-184150">
              <a:lnSpc>
                <a:spcPct val="100000"/>
              </a:lnSpc>
              <a:spcBef>
                <a:spcPts val="430"/>
              </a:spcBef>
              <a:buChar char="•"/>
              <a:tabLst>
                <a:tab pos="581025" algn="l"/>
              </a:tabLst>
            </a:pPr>
            <a:r>
              <a:rPr sz="1800" dirty="0">
                <a:latin typeface="Times New Roman"/>
                <a:cs typeface="Times New Roman"/>
              </a:rPr>
              <a:t>media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sobre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100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instancias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problema</a:t>
            </a:r>
            <a:endParaRPr sz="1800">
              <a:latin typeface="Times New Roman"/>
              <a:cs typeface="Times New Roman"/>
            </a:endParaRP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1166935" y="2555874"/>
          <a:ext cx="6588125" cy="35312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9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948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82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948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59435">
                <a:tc>
                  <a:txBody>
                    <a:bodyPr/>
                    <a:lstStyle/>
                    <a:p>
                      <a:pPr marR="385445" algn="r">
                        <a:lnSpc>
                          <a:spcPct val="100000"/>
                        </a:lnSpc>
                        <a:spcBef>
                          <a:spcPts val="955"/>
                        </a:spcBef>
                      </a:pPr>
                      <a:r>
                        <a:rPr sz="1800" i="1" dirty="0">
                          <a:latin typeface="Times New Roman"/>
                          <a:cs typeface="Times New Roman"/>
                        </a:rPr>
                        <a:t>d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12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B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130"/>
                        </a:lnSpc>
                        <a:spcBef>
                          <a:spcPts val="5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B. no 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informada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889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(prof. </a:t>
                      </a: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iterativa)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B2"/>
                    </a:solidFill>
                  </a:tcPr>
                </a:tc>
                <a:tc>
                  <a:txBody>
                    <a:bodyPr/>
                    <a:lstStyle/>
                    <a:p>
                      <a:pPr marL="13335" algn="ctr">
                        <a:lnSpc>
                          <a:spcPct val="100000"/>
                        </a:lnSpc>
                        <a:spcBef>
                          <a:spcPts val="955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650" spc="-15" baseline="40404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800" i="1" spc="-10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650" spc="-15" baseline="-15151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12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B2"/>
                    </a:solidFill>
                  </a:tcPr>
                </a:tc>
                <a:tc>
                  <a:txBody>
                    <a:bodyPr/>
                    <a:lstStyle/>
                    <a:p>
                      <a:pPr marL="26034" algn="ctr">
                        <a:lnSpc>
                          <a:spcPct val="100000"/>
                        </a:lnSpc>
                        <a:spcBef>
                          <a:spcPts val="955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650" spc="-15" baseline="40404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800" i="1" spc="-10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650" spc="-15" baseline="-15151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12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5270">
                <a:tc>
                  <a:txBody>
                    <a:bodyPr/>
                    <a:lstStyle/>
                    <a:p>
                      <a:pPr marR="391795" algn="r">
                        <a:lnSpc>
                          <a:spcPts val="187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340360" algn="r">
                        <a:lnSpc>
                          <a:spcPts val="187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502284" algn="r">
                        <a:lnSpc>
                          <a:spcPts val="187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495934" algn="r">
                        <a:lnSpc>
                          <a:spcPts val="187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7650">
                <a:tc>
                  <a:txBody>
                    <a:bodyPr/>
                    <a:lstStyle/>
                    <a:p>
                      <a:pPr marR="391795" algn="r">
                        <a:lnSpc>
                          <a:spcPts val="185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340360" algn="r">
                        <a:lnSpc>
                          <a:spcPts val="185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02284" algn="r">
                        <a:lnSpc>
                          <a:spcPts val="185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495934" algn="r">
                        <a:lnSpc>
                          <a:spcPts val="185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7650">
                <a:tc>
                  <a:txBody>
                    <a:bodyPr/>
                    <a:lstStyle/>
                    <a:p>
                      <a:pPr marR="391795" algn="r">
                        <a:lnSpc>
                          <a:spcPts val="181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340360" algn="r">
                        <a:lnSpc>
                          <a:spcPts val="181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680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02284" algn="r">
                        <a:lnSpc>
                          <a:spcPts val="181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495934" algn="r">
                        <a:lnSpc>
                          <a:spcPts val="181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7650">
                <a:tc>
                  <a:txBody>
                    <a:bodyPr/>
                    <a:lstStyle/>
                    <a:p>
                      <a:pPr marR="391795" algn="r">
                        <a:lnSpc>
                          <a:spcPts val="185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340360" algn="r">
                        <a:lnSpc>
                          <a:spcPts val="1855"/>
                        </a:lnSpc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6.384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02284" algn="r">
                        <a:lnSpc>
                          <a:spcPts val="185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495934" algn="r">
                        <a:lnSpc>
                          <a:spcPts val="185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marR="340995" algn="r">
                        <a:lnSpc>
                          <a:spcPts val="180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340360" algn="r">
                        <a:lnSpc>
                          <a:spcPts val="1805"/>
                        </a:lnSpc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47.127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02284" algn="r">
                        <a:lnSpc>
                          <a:spcPts val="180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495934" algn="r">
                        <a:lnSpc>
                          <a:spcPts val="180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7650">
                <a:tc>
                  <a:txBody>
                    <a:bodyPr/>
                    <a:lstStyle/>
                    <a:p>
                      <a:pPr marR="340995" algn="r">
                        <a:lnSpc>
                          <a:spcPts val="181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340360" algn="r">
                        <a:lnSpc>
                          <a:spcPts val="1810"/>
                        </a:lnSpc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3.644.035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02284" algn="r">
                        <a:lnSpc>
                          <a:spcPts val="181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227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495934" algn="r">
                        <a:lnSpc>
                          <a:spcPts val="181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7650">
                <a:tc>
                  <a:txBody>
                    <a:bodyPr/>
                    <a:lstStyle/>
                    <a:p>
                      <a:pPr marR="340995" algn="r">
                        <a:lnSpc>
                          <a:spcPts val="185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36195" algn="ctr">
                        <a:lnSpc>
                          <a:spcPts val="185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—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02284" algn="r">
                        <a:lnSpc>
                          <a:spcPts val="185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539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495934" algn="r">
                        <a:lnSpc>
                          <a:spcPts val="185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7650">
                <a:tc>
                  <a:txBody>
                    <a:bodyPr/>
                    <a:lstStyle/>
                    <a:p>
                      <a:pPr marR="340995" algn="r">
                        <a:lnSpc>
                          <a:spcPts val="181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35" algn="ctr">
                        <a:lnSpc>
                          <a:spcPts val="181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—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02284" algn="r">
                        <a:lnSpc>
                          <a:spcPts val="1810"/>
                        </a:lnSpc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1.301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495934" algn="r">
                        <a:lnSpc>
                          <a:spcPts val="181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211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7650">
                <a:tc>
                  <a:txBody>
                    <a:bodyPr/>
                    <a:lstStyle/>
                    <a:p>
                      <a:pPr marR="340995" algn="r">
                        <a:lnSpc>
                          <a:spcPts val="185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35" algn="ctr">
                        <a:lnSpc>
                          <a:spcPts val="185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—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02284" algn="r">
                        <a:lnSpc>
                          <a:spcPts val="1855"/>
                        </a:lnSpc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3.056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495934" algn="r">
                        <a:lnSpc>
                          <a:spcPts val="185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363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1300">
                <a:tc>
                  <a:txBody>
                    <a:bodyPr/>
                    <a:lstStyle/>
                    <a:p>
                      <a:pPr marR="340995" algn="r">
                        <a:lnSpc>
                          <a:spcPts val="180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35" algn="ctr">
                        <a:lnSpc>
                          <a:spcPts val="180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—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02284" algn="r">
                        <a:lnSpc>
                          <a:spcPts val="1805"/>
                        </a:lnSpc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7.276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495934" algn="r">
                        <a:lnSpc>
                          <a:spcPts val="180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676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7650">
                <a:tc>
                  <a:txBody>
                    <a:bodyPr/>
                    <a:lstStyle/>
                    <a:p>
                      <a:pPr marR="340995" algn="r">
                        <a:lnSpc>
                          <a:spcPts val="181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635" algn="ctr">
                        <a:lnSpc>
                          <a:spcPts val="181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—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502284" algn="r">
                        <a:lnSpc>
                          <a:spcPts val="1810"/>
                        </a:lnSpc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18.094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R="495934" algn="r">
                        <a:lnSpc>
                          <a:spcPts val="1810"/>
                        </a:lnSpc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1.219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52729">
                <a:tc>
                  <a:txBody>
                    <a:bodyPr/>
                    <a:lstStyle/>
                    <a:p>
                      <a:pPr marR="340995" algn="r">
                        <a:lnSpc>
                          <a:spcPts val="186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" algn="ctr">
                        <a:lnSpc>
                          <a:spcPts val="186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—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02284" algn="r">
                        <a:lnSpc>
                          <a:spcPts val="1860"/>
                        </a:lnSpc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39.135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95934" algn="r">
                        <a:lnSpc>
                          <a:spcPts val="1860"/>
                        </a:lnSpc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1.641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351280">
              <a:lnSpc>
                <a:spcPct val="100000"/>
              </a:lnSpc>
              <a:spcBef>
                <a:spcPts val="100"/>
              </a:spcBef>
            </a:pPr>
            <a:r>
              <a:rPr dirty="0"/>
              <a:t>Mejoras</a:t>
            </a:r>
            <a:r>
              <a:rPr spc="-2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A</a:t>
            </a:r>
            <a:r>
              <a:rPr sz="2400" baseline="24305" dirty="0"/>
              <a:t>*</a:t>
            </a:r>
            <a:r>
              <a:rPr sz="2400" dirty="0"/>
              <a:t>:</a:t>
            </a:r>
            <a:r>
              <a:rPr sz="2400" spc="-15" dirty="0"/>
              <a:t> </a:t>
            </a:r>
            <a:r>
              <a:rPr sz="2400" dirty="0"/>
              <a:t>heurísticas</a:t>
            </a:r>
            <a:r>
              <a:rPr sz="2400" spc="-10" dirty="0"/>
              <a:t> débiles</a:t>
            </a:r>
            <a:endParaRPr sz="2400"/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26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548641" y="1144523"/>
            <a:ext cx="8114665" cy="4317365"/>
          </a:xfrm>
          <a:prstGeom prst="rect">
            <a:avLst/>
          </a:prstGeom>
        </p:spPr>
        <p:txBody>
          <a:bodyPr vert="horz" wrap="square" lIns="0" tIns="1651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0"/>
              </a:spcBef>
            </a:pPr>
            <a:r>
              <a:rPr sz="2000" dirty="0">
                <a:latin typeface="Times New Roman"/>
                <a:cs typeface="Times New Roman"/>
              </a:rPr>
              <a:t>Mejoras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respetando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optimalidad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31775" indent="-193675">
              <a:lnSpc>
                <a:spcPct val="100000"/>
              </a:lnSpc>
              <a:spcBef>
                <a:spcPts val="1200"/>
              </a:spcBef>
              <a:buChar char="•"/>
              <a:tabLst>
                <a:tab pos="231775" algn="l"/>
              </a:tabLst>
            </a:pPr>
            <a:r>
              <a:rPr sz="2000" dirty="0">
                <a:latin typeface="Times New Roman"/>
                <a:cs typeface="Times New Roman"/>
              </a:rPr>
              <a:t>atacar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problema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complejidad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memoria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A</a:t>
            </a:r>
            <a:r>
              <a:rPr sz="1950" spc="-37" baseline="25641" dirty="0">
                <a:latin typeface="Times New Roman"/>
                <a:cs typeface="Times New Roman"/>
              </a:rPr>
              <a:t>*</a:t>
            </a:r>
            <a:endParaRPr sz="1950" baseline="25641">
              <a:latin typeface="Times New Roman"/>
              <a:cs typeface="Times New Roman"/>
            </a:endParaRPr>
          </a:p>
          <a:p>
            <a:pPr marL="231775" marR="311785">
              <a:lnSpc>
                <a:spcPts val="2710"/>
              </a:lnSpc>
              <a:spcBef>
                <a:spcPts val="25"/>
              </a:spcBef>
            </a:pPr>
            <a:r>
              <a:rPr sz="2000" dirty="0">
                <a:latin typeface="Times New Roman"/>
                <a:cs typeface="Times New Roman"/>
              </a:rPr>
              <a:t>(igual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amplitud,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62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antes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memoria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sin </a:t>
            </a:r>
            <a:r>
              <a:rPr sz="2000" spc="-10" dirty="0">
                <a:latin typeface="Times New Roman"/>
                <a:cs typeface="Times New Roman"/>
              </a:rPr>
              <a:t>espacio)</a:t>
            </a:r>
            <a:endParaRPr sz="2000">
              <a:latin typeface="Times New Roman"/>
              <a:cs typeface="Times New Roman"/>
            </a:endParaRPr>
          </a:p>
          <a:p>
            <a:pPr marL="231775" marR="360680" indent="-193675">
              <a:lnSpc>
                <a:spcPct val="108000"/>
              </a:lnSpc>
              <a:spcBef>
                <a:spcPts val="865"/>
              </a:spcBef>
              <a:buChar char="•"/>
              <a:tabLst>
                <a:tab pos="231775" algn="l"/>
              </a:tabLst>
            </a:pP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costa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expansión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repetida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algunos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(aumento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tiempo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de </a:t>
            </a:r>
            <a:r>
              <a:rPr sz="2000" dirty="0">
                <a:latin typeface="Times New Roman"/>
                <a:cs typeface="Times New Roman"/>
              </a:rPr>
              <a:t>ejecución),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reduce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cantidad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almacenados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memoria</a:t>
            </a:r>
            <a:endParaRPr sz="2000">
              <a:latin typeface="Times New Roman"/>
              <a:cs typeface="Times New Roman"/>
            </a:endParaRPr>
          </a:p>
          <a:p>
            <a:pPr marL="609600" lvl="1" indent="-187325">
              <a:lnSpc>
                <a:spcPct val="100000"/>
              </a:lnSpc>
              <a:spcBef>
                <a:spcPts val="1115"/>
              </a:spcBef>
              <a:buChar char="–"/>
              <a:tabLst>
                <a:tab pos="609600" algn="l"/>
              </a:tabLst>
            </a:pPr>
            <a:r>
              <a:rPr sz="1800" dirty="0">
                <a:latin typeface="Times New Roman"/>
                <a:cs typeface="Times New Roman"/>
              </a:rPr>
              <a:t>Korf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(1985):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IDA</a:t>
            </a:r>
            <a:r>
              <a:rPr sz="1800" b="1" i="1" baseline="23148" dirty="0">
                <a:latin typeface="Times New Roman"/>
                <a:cs typeface="Times New Roman"/>
              </a:rPr>
              <a:t>*</a:t>
            </a:r>
            <a:r>
              <a:rPr sz="1800" b="1" i="1" spc="21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Iterative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Deepening</a:t>
            </a:r>
            <a:r>
              <a:rPr sz="1800" i="1" spc="-4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i="1" spc="217" baseline="23148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609600" lvl="1" indent="-187325">
              <a:lnSpc>
                <a:spcPct val="100000"/>
              </a:lnSpc>
              <a:spcBef>
                <a:spcPts val="620"/>
              </a:spcBef>
              <a:buChar char="–"/>
              <a:tabLst>
                <a:tab pos="609600" algn="l"/>
              </a:tabLst>
            </a:pPr>
            <a:r>
              <a:rPr sz="1800" dirty="0">
                <a:latin typeface="Times New Roman"/>
                <a:cs typeface="Times New Roman"/>
              </a:rPr>
              <a:t>Russell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(1992):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SMA</a:t>
            </a:r>
            <a:r>
              <a:rPr sz="1800" b="1" i="1" baseline="23148" dirty="0">
                <a:latin typeface="Times New Roman"/>
                <a:cs typeface="Times New Roman"/>
              </a:rPr>
              <a:t>*</a:t>
            </a:r>
            <a:r>
              <a:rPr sz="1800" b="1" i="1" spc="225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Simplified </a:t>
            </a:r>
            <a:r>
              <a:rPr sz="1800" i="1" spc="-10" dirty="0">
                <a:latin typeface="Times New Roman"/>
                <a:cs typeface="Times New Roman"/>
              </a:rPr>
              <a:t>Memory-</a:t>
            </a:r>
            <a:r>
              <a:rPr sz="1800" i="1" dirty="0">
                <a:latin typeface="Times New Roman"/>
                <a:cs typeface="Times New Roman"/>
              </a:rPr>
              <a:t>bounded</a:t>
            </a:r>
            <a:r>
              <a:rPr sz="1800" i="1" spc="-3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i="1" spc="7" baseline="23148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609600" lvl="1" indent="-187325">
              <a:lnSpc>
                <a:spcPct val="100000"/>
              </a:lnSpc>
              <a:spcBef>
                <a:spcPts val="650"/>
              </a:spcBef>
              <a:buChar char="–"/>
              <a:tabLst>
                <a:tab pos="609600" algn="l"/>
              </a:tabLst>
            </a:pPr>
            <a:r>
              <a:rPr sz="1800" dirty="0">
                <a:latin typeface="Times New Roman"/>
                <a:cs typeface="Times New Roman"/>
              </a:rPr>
              <a:t>Korf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(1992):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RBFS</a:t>
            </a:r>
            <a:r>
              <a:rPr sz="1800" b="1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Recursive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Best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First</a:t>
            </a:r>
            <a:r>
              <a:rPr sz="1800" i="1" spc="-10" dirty="0">
                <a:latin typeface="Times New Roman"/>
                <a:cs typeface="Times New Roman"/>
              </a:rPr>
              <a:t> Search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231775" marR="30480" indent="-193675">
              <a:lnSpc>
                <a:spcPct val="108000"/>
              </a:lnSpc>
              <a:spcBef>
                <a:spcPts val="1050"/>
              </a:spcBef>
              <a:buChar char="•"/>
              <a:tabLst>
                <a:tab pos="231775" algn="l"/>
              </a:tabLst>
            </a:pP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detalles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libros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Russell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Norvig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(sección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3.5.3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3ª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edición)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Nilsson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(secciones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9.2.4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0" dirty="0">
                <a:latin typeface="Times New Roman"/>
                <a:cs typeface="Times New Roman"/>
              </a:rPr>
              <a:t> 9.2.5)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109786" y="362203"/>
            <a:ext cx="492442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/>
              <a:t>Mejoras</a:t>
            </a:r>
            <a:r>
              <a:rPr spc="-2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A</a:t>
            </a:r>
            <a:r>
              <a:rPr sz="2400" baseline="24305" dirty="0"/>
              <a:t>*</a:t>
            </a:r>
            <a:r>
              <a:rPr sz="2400" dirty="0"/>
              <a:t>:</a:t>
            </a:r>
            <a:r>
              <a:rPr sz="2400" spc="-15" dirty="0"/>
              <a:t> </a:t>
            </a:r>
            <a:r>
              <a:rPr sz="2400" dirty="0"/>
              <a:t>heurísticas</a:t>
            </a:r>
            <a:r>
              <a:rPr sz="2400" spc="-10" dirty="0"/>
              <a:t> fuertes</a:t>
            </a:r>
            <a:endParaRPr sz="2400"/>
          </a:p>
        </p:txBody>
      </p:sp>
      <p:sp>
        <p:nvSpPr>
          <p:cNvPr id="8" name="object 8"/>
          <p:cNvSpPr txBox="1"/>
          <p:nvPr/>
        </p:nvSpPr>
        <p:spPr>
          <a:xfrm>
            <a:off x="813753" y="842771"/>
            <a:ext cx="6612255" cy="1327150"/>
          </a:xfrm>
          <a:prstGeom prst="rect">
            <a:avLst/>
          </a:prstGeom>
        </p:spPr>
        <p:txBody>
          <a:bodyPr vert="horz" wrap="square" lIns="0" tIns="1250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85"/>
              </a:spcBef>
            </a:pPr>
            <a:r>
              <a:rPr sz="2000" dirty="0">
                <a:latin typeface="Times New Roman"/>
                <a:cs typeface="Times New Roman"/>
              </a:rPr>
              <a:t>Mejoras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usando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heurísticas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fuertes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890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idea: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acotar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espacio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información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heurística</a:t>
            </a:r>
            <a:endParaRPr sz="20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1270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guiada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10" dirty="0">
                <a:latin typeface="Times New Roman"/>
                <a:cs typeface="Times New Roman"/>
              </a:rPr>
              <a:t> subobjetivos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82027" y="2093693"/>
            <a:ext cx="3876675" cy="2470150"/>
          </a:xfrm>
          <a:prstGeom prst="rect">
            <a:avLst/>
          </a:prstGeom>
        </p:spPr>
        <p:txBody>
          <a:bodyPr vert="horz" wrap="square" lIns="0" tIns="1117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80"/>
              </a:spcBef>
            </a:pPr>
            <a:r>
              <a:rPr sz="2000" spc="-10" dirty="0">
                <a:latin typeface="Times New Roman"/>
                <a:cs typeface="Times New Roman"/>
              </a:rPr>
              <a:t>(</a:t>
            </a:r>
            <a:r>
              <a:rPr sz="2000" i="1" spc="-10" dirty="0">
                <a:latin typeface="Times New Roman"/>
                <a:cs typeface="Times New Roman"/>
              </a:rPr>
              <a:t>island-</a:t>
            </a:r>
            <a:r>
              <a:rPr sz="2000" i="1" dirty="0">
                <a:latin typeface="Times New Roman"/>
                <a:cs typeface="Times New Roman"/>
              </a:rPr>
              <a:t>driven</a:t>
            </a:r>
            <a:r>
              <a:rPr sz="2000" i="1" spc="1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search</a:t>
            </a:r>
            <a:r>
              <a:rPr sz="2000" spc="-10" dirty="0">
                <a:latin typeface="Times New Roman"/>
                <a:cs typeface="Times New Roman"/>
              </a:rPr>
              <a:t>):</a:t>
            </a:r>
            <a:endParaRPr sz="2000">
              <a:latin typeface="Times New Roman"/>
              <a:cs typeface="Times New Roman"/>
            </a:endParaRPr>
          </a:p>
          <a:p>
            <a:pPr marL="415290" marR="30480" indent="-187325">
              <a:lnSpc>
                <a:spcPct val="120600"/>
              </a:lnSpc>
              <a:spcBef>
                <a:spcPts val="260"/>
              </a:spcBef>
              <a:buChar char="–"/>
              <a:tabLst>
                <a:tab pos="415925" algn="l"/>
              </a:tabLst>
            </a:pPr>
            <a:r>
              <a:rPr sz="1800" dirty="0">
                <a:latin typeface="Times New Roman"/>
                <a:cs typeface="Times New Roman"/>
              </a:rPr>
              <a:t>elegir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(subobjetivos,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“islas”) </a:t>
            </a:r>
            <a:r>
              <a:rPr sz="1800" i="1" dirty="0">
                <a:latin typeface="Times New Roman"/>
                <a:cs typeface="Times New Roman"/>
              </a:rPr>
              <a:t>i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dirty="0">
                <a:latin typeface="Times New Roman"/>
                <a:cs typeface="Times New Roman"/>
              </a:rPr>
              <a:t>,…,</a:t>
            </a:r>
            <a:r>
              <a:rPr sz="1800" i="1" dirty="0">
                <a:latin typeface="Times New Roman"/>
                <a:cs typeface="Times New Roman"/>
              </a:rPr>
              <a:t>i</a:t>
            </a:r>
            <a:r>
              <a:rPr sz="1800" i="1" baseline="-13888" dirty="0">
                <a:latin typeface="Times New Roman"/>
                <a:cs typeface="Times New Roman"/>
              </a:rPr>
              <a:t>n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supone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</a:t>
            </a:r>
            <a:r>
              <a:rPr sz="1800" spc="-25" dirty="0">
                <a:latin typeface="Times New Roman"/>
                <a:cs typeface="Times New Roman"/>
              </a:rPr>
              <a:t>una </a:t>
            </a:r>
            <a:r>
              <a:rPr sz="1800" dirty="0">
                <a:latin typeface="Times New Roman"/>
                <a:cs typeface="Times New Roman"/>
              </a:rPr>
              <a:t>solución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pasar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(p.e. </a:t>
            </a:r>
            <a:r>
              <a:rPr sz="1800" spc="-10" dirty="0">
                <a:latin typeface="Times New Roman"/>
                <a:cs typeface="Times New Roman"/>
              </a:rPr>
              <a:t>puertos)</a:t>
            </a:r>
            <a:endParaRPr sz="1800">
              <a:latin typeface="Times New Roman"/>
              <a:cs typeface="Times New Roman"/>
            </a:endParaRPr>
          </a:p>
          <a:p>
            <a:pPr marL="415290" marR="493395" indent="-187325">
              <a:lnSpc>
                <a:spcPct val="121100"/>
              </a:lnSpc>
              <a:spcBef>
                <a:spcPts val="170"/>
              </a:spcBef>
              <a:buChar char="–"/>
              <a:tabLst>
                <a:tab pos="415925" algn="l"/>
              </a:tabLst>
            </a:pPr>
            <a:r>
              <a:rPr sz="1800" dirty="0">
                <a:latin typeface="Times New Roman"/>
                <a:cs typeface="Times New Roman"/>
              </a:rPr>
              <a:t>realizar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búsquedas</a:t>
            </a:r>
            <a:r>
              <a:rPr sz="1800" spc="-10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1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estado </a:t>
            </a:r>
            <a:r>
              <a:rPr sz="1800" dirty="0">
                <a:latin typeface="Times New Roman"/>
                <a:cs typeface="Times New Roman"/>
              </a:rPr>
              <a:t>inicial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baseline="-13888" dirty="0">
                <a:latin typeface="Times New Roman"/>
                <a:cs typeface="Times New Roman"/>
              </a:rPr>
              <a:t>0</a:t>
            </a:r>
            <a:r>
              <a:rPr sz="1800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i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dirty="0">
                <a:latin typeface="Times New Roman"/>
                <a:cs typeface="Times New Roman"/>
              </a:rPr>
              <a:t>,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i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</a:t>
            </a:r>
            <a:r>
              <a:rPr sz="1800" i="1" spc="-10" dirty="0">
                <a:latin typeface="Times New Roman"/>
                <a:cs typeface="Times New Roman"/>
              </a:rPr>
              <a:t>i</a:t>
            </a:r>
            <a:r>
              <a:rPr sz="1800" i="1" spc="-15" baseline="-13888" dirty="0">
                <a:latin typeface="Times New Roman"/>
                <a:cs typeface="Times New Roman"/>
              </a:rPr>
              <a:t>2</a:t>
            </a:r>
            <a:r>
              <a:rPr sz="1800" spc="-10" dirty="0">
                <a:latin typeface="Times New Roman"/>
                <a:cs typeface="Times New Roman"/>
              </a:rPr>
              <a:t>,…,</a:t>
            </a:r>
            <a:endParaRPr sz="1800">
              <a:latin typeface="Times New Roman"/>
              <a:cs typeface="Times New Roman"/>
            </a:endParaRPr>
          </a:p>
          <a:p>
            <a:pPr marL="415290">
              <a:lnSpc>
                <a:spcPct val="100000"/>
              </a:lnSpc>
              <a:spcBef>
                <a:spcPts val="430"/>
              </a:spcBef>
            </a:pP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i</a:t>
            </a:r>
            <a:r>
              <a:rPr sz="1800" i="1" baseline="-13888" dirty="0">
                <a:latin typeface="Times New Roman"/>
                <a:cs typeface="Times New Roman"/>
              </a:rPr>
              <a:t>n</a:t>
            </a:r>
            <a:r>
              <a:rPr sz="1800" i="1" spc="225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 </a:t>
            </a:r>
            <a:r>
              <a:rPr sz="1800" i="1" spc="-25" dirty="0">
                <a:latin typeface="Times New Roman"/>
                <a:cs typeface="Times New Roman"/>
              </a:rPr>
              <a:t>n</a:t>
            </a:r>
            <a:r>
              <a:rPr sz="1800" i="1" spc="-37" baseline="-13888" dirty="0">
                <a:latin typeface="Times New Roman"/>
                <a:cs typeface="Times New Roman"/>
              </a:rPr>
              <a:t>m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5857197" y="1917319"/>
            <a:ext cx="2910205" cy="2461895"/>
            <a:chOff x="5857197" y="1917319"/>
            <a:chExt cx="2910205" cy="2461895"/>
          </a:xfrm>
        </p:grpSpPr>
        <p:sp>
          <p:nvSpPr>
            <p:cNvPr id="11" name="object 11"/>
            <p:cNvSpPr/>
            <p:nvPr/>
          </p:nvSpPr>
          <p:spPr>
            <a:xfrm>
              <a:off x="5872162" y="1955383"/>
              <a:ext cx="2880360" cy="2409825"/>
            </a:xfrm>
            <a:custGeom>
              <a:avLst/>
              <a:gdLst/>
              <a:ahLst/>
              <a:cxnLst/>
              <a:rect l="l" t="t" r="r" b="b"/>
              <a:pathLst>
                <a:path w="2880359" h="2409825">
                  <a:moveTo>
                    <a:pt x="1439999" y="0"/>
                  </a:moveTo>
                  <a:lnTo>
                    <a:pt x="0" y="2409457"/>
                  </a:lnTo>
                  <a:lnTo>
                    <a:pt x="2880000" y="2409457"/>
                  </a:lnTo>
                  <a:lnTo>
                    <a:pt x="1439999" y="0"/>
                  </a:lnTo>
                  <a:close/>
                </a:path>
              </a:pathLst>
            </a:custGeom>
            <a:solidFill>
              <a:srgbClr val="FFC000">
                <a:alpha val="301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57197" y="1941095"/>
              <a:ext cx="2910205" cy="2438400"/>
            </a:xfrm>
            <a:custGeom>
              <a:avLst/>
              <a:gdLst/>
              <a:ahLst/>
              <a:cxnLst/>
              <a:rect l="l" t="t" r="r" b="b"/>
              <a:pathLst>
                <a:path w="2910204" h="2438400">
                  <a:moveTo>
                    <a:pt x="1459991" y="0"/>
                  </a:moveTo>
                  <a:lnTo>
                    <a:pt x="1449937" y="0"/>
                  </a:lnTo>
                  <a:lnTo>
                    <a:pt x="1445279" y="2642"/>
                  </a:lnTo>
                  <a:lnTo>
                    <a:pt x="62" y="2420830"/>
                  </a:lnTo>
                  <a:lnTo>
                    <a:pt x="0" y="2426322"/>
                  </a:lnTo>
                  <a:lnTo>
                    <a:pt x="5076" y="2435268"/>
                  </a:lnTo>
                  <a:lnTo>
                    <a:pt x="9822" y="2438032"/>
                  </a:lnTo>
                  <a:lnTo>
                    <a:pt x="2900107" y="2438032"/>
                  </a:lnTo>
                  <a:lnTo>
                    <a:pt x="2904853" y="2435268"/>
                  </a:lnTo>
                  <a:lnTo>
                    <a:pt x="2907232" y="2431074"/>
                  </a:lnTo>
                  <a:lnTo>
                    <a:pt x="27228" y="2431074"/>
                  </a:lnTo>
                  <a:lnTo>
                    <a:pt x="14964" y="2409457"/>
                  </a:lnTo>
                  <a:lnTo>
                    <a:pt x="40147" y="2409457"/>
                  </a:lnTo>
                  <a:lnTo>
                    <a:pt x="1454964" y="42138"/>
                  </a:lnTo>
                  <a:lnTo>
                    <a:pt x="1442700" y="21617"/>
                  </a:lnTo>
                  <a:lnTo>
                    <a:pt x="1475989" y="21617"/>
                  </a:lnTo>
                  <a:lnTo>
                    <a:pt x="1464649" y="2642"/>
                  </a:lnTo>
                  <a:lnTo>
                    <a:pt x="1459991" y="0"/>
                  </a:lnTo>
                  <a:close/>
                </a:path>
                <a:path w="2910204" h="2438400">
                  <a:moveTo>
                    <a:pt x="40147" y="2409457"/>
                  </a:moveTo>
                  <a:lnTo>
                    <a:pt x="14964" y="2409457"/>
                  </a:lnTo>
                  <a:lnTo>
                    <a:pt x="27228" y="2431074"/>
                  </a:lnTo>
                  <a:lnTo>
                    <a:pt x="40147" y="2409457"/>
                  </a:lnTo>
                  <a:close/>
                </a:path>
                <a:path w="2910204" h="2438400">
                  <a:moveTo>
                    <a:pt x="2869781" y="2409457"/>
                  </a:moveTo>
                  <a:lnTo>
                    <a:pt x="40147" y="2409457"/>
                  </a:lnTo>
                  <a:lnTo>
                    <a:pt x="27228" y="2431074"/>
                  </a:lnTo>
                  <a:lnTo>
                    <a:pt x="2882700" y="2431074"/>
                  </a:lnTo>
                  <a:lnTo>
                    <a:pt x="2869781" y="2409457"/>
                  </a:lnTo>
                  <a:close/>
                </a:path>
                <a:path w="2910204" h="2438400">
                  <a:moveTo>
                    <a:pt x="1475989" y="21617"/>
                  </a:moveTo>
                  <a:lnTo>
                    <a:pt x="1467228" y="21617"/>
                  </a:lnTo>
                  <a:lnTo>
                    <a:pt x="1454964" y="42138"/>
                  </a:lnTo>
                  <a:lnTo>
                    <a:pt x="2882700" y="2431074"/>
                  </a:lnTo>
                  <a:lnTo>
                    <a:pt x="2894965" y="2409457"/>
                  </a:lnTo>
                  <a:lnTo>
                    <a:pt x="2903070" y="2409457"/>
                  </a:lnTo>
                  <a:lnTo>
                    <a:pt x="1475989" y="21617"/>
                  </a:lnTo>
                  <a:close/>
                </a:path>
                <a:path w="2910204" h="2438400">
                  <a:moveTo>
                    <a:pt x="2903070" y="2409457"/>
                  </a:moveTo>
                  <a:lnTo>
                    <a:pt x="2894965" y="2409457"/>
                  </a:lnTo>
                  <a:lnTo>
                    <a:pt x="2882700" y="2431074"/>
                  </a:lnTo>
                  <a:lnTo>
                    <a:pt x="2907232" y="2431074"/>
                  </a:lnTo>
                  <a:lnTo>
                    <a:pt x="2909929" y="2426322"/>
                  </a:lnTo>
                  <a:lnTo>
                    <a:pt x="2909867" y="2420830"/>
                  </a:lnTo>
                  <a:lnTo>
                    <a:pt x="2903070" y="2409457"/>
                  </a:lnTo>
                  <a:close/>
                </a:path>
                <a:path w="2910204" h="2438400">
                  <a:moveTo>
                    <a:pt x="1467228" y="21617"/>
                  </a:moveTo>
                  <a:lnTo>
                    <a:pt x="1442700" y="21617"/>
                  </a:lnTo>
                  <a:lnTo>
                    <a:pt x="1454964" y="42138"/>
                  </a:lnTo>
                  <a:lnTo>
                    <a:pt x="1467228" y="216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934175" y="1917319"/>
              <a:ext cx="771709" cy="1282533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7426498" y="1702308"/>
            <a:ext cx="285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spc="-37" baseline="-17094" dirty="0">
                <a:latin typeface="Times New Roman"/>
                <a:cs typeface="Times New Roman"/>
              </a:rPr>
              <a:t>0</a:t>
            </a:r>
            <a:endParaRPr sz="1950" baseline="-17094">
              <a:latin typeface="Times New Roman"/>
              <a:cs typeface="Times New Roman"/>
            </a:endParaRPr>
          </a:p>
        </p:txBody>
      </p:sp>
      <p:pic>
        <p:nvPicPr>
          <p:cNvPr id="15" name="object 15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6955232" y="3743299"/>
            <a:ext cx="749936" cy="653346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7334022" y="4290060"/>
            <a:ext cx="32258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m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357380" y="2232659"/>
            <a:ext cx="2286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i</a:t>
            </a:r>
            <a:r>
              <a:rPr sz="1950" spc="-37" baseline="-17094" dirty="0">
                <a:latin typeface="Times New Roman"/>
                <a:cs typeface="Times New Roman"/>
              </a:rPr>
              <a:t>1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125072" y="2776897"/>
            <a:ext cx="483234" cy="1099820"/>
          </a:xfrm>
          <a:prstGeom prst="rect">
            <a:avLst/>
          </a:prstGeom>
        </p:spPr>
        <p:txBody>
          <a:bodyPr vert="horz" wrap="square" lIns="0" tIns="71755" rIns="0" bIns="0" rtlCol="0">
            <a:spAutoFit/>
          </a:bodyPr>
          <a:lstStyle/>
          <a:p>
            <a:pPr marL="292100">
              <a:lnSpc>
                <a:spcPct val="100000"/>
              </a:lnSpc>
              <a:spcBef>
                <a:spcPts val="565"/>
              </a:spcBef>
            </a:pPr>
            <a:r>
              <a:rPr sz="2000" i="1" spc="-25" dirty="0">
                <a:latin typeface="Times New Roman"/>
                <a:cs typeface="Times New Roman"/>
              </a:rPr>
              <a:t>i</a:t>
            </a:r>
            <a:r>
              <a:rPr sz="1950" i="1" spc="-37" baseline="-17094" dirty="0">
                <a:latin typeface="Times New Roman"/>
                <a:cs typeface="Times New Roman"/>
              </a:rPr>
              <a:t>2</a:t>
            </a:r>
            <a:endParaRPr sz="1950" baseline="-17094">
              <a:latin typeface="Times New Roman"/>
              <a:cs typeface="Times New Roman"/>
            </a:endParaRPr>
          </a:p>
          <a:p>
            <a:pPr marL="38100">
              <a:lnSpc>
                <a:spcPts val="2755"/>
              </a:lnSpc>
              <a:spcBef>
                <a:spcPts val="56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  <a:p>
            <a:pPr marL="290830">
              <a:lnSpc>
                <a:spcPts val="2275"/>
              </a:lnSpc>
            </a:pPr>
            <a:r>
              <a:rPr sz="2000" i="1" spc="-25" dirty="0">
                <a:latin typeface="Times New Roman"/>
                <a:cs typeface="Times New Roman"/>
              </a:rPr>
              <a:t>i</a:t>
            </a:r>
            <a:r>
              <a:rPr sz="1950" i="1" spc="-37" baseline="-17094" dirty="0">
                <a:latin typeface="Times New Roman"/>
                <a:cs typeface="Times New Roman"/>
              </a:rPr>
              <a:t>n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88352" y="4701088"/>
            <a:ext cx="5490845" cy="1173480"/>
          </a:xfrm>
          <a:prstGeom prst="rect">
            <a:avLst/>
          </a:prstGeom>
        </p:spPr>
        <p:txBody>
          <a:bodyPr vert="horz" wrap="square" lIns="0" tIns="98425" rIns="0" bIns="0" rtlCol="0">
            <a:spAutoFit/>
          </a:bodyPr>
          <a:lstStyle/>
          <a:p>
            <a:pPr marL="231775" indent="-193675">
              <a:lnSpc>
                <a:spcPct val="100000"/>
              </a:lnSpc>
              <a:spcBef>
                <a:spcPts val="775"/>
              </a:spcBef>
              <a:buChar char="•"/>
              <a:tabLst>
                <a:tab pos="231775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guiada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subobjetivos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no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óptima:</a:t>
            </a:r>
            <a:endParaRPr sz="2000">
              <a:latin typeface="Times New Roman"/>
              <a:cs typeface="Times New Roman"/>
            </a:endParaRPr>
          </a:p>
          <a:p>
            <a:pPr marL="609600" lvl="1" indent="-187960">
              <a:lnSpc>
                <a:spcPct val="100000"/>
              </a:lnSpc>
              <a:spcBef>
                <a:spcPts val="605"/>
              </a:spcBef>
              <a:buChar char="–"/>
              <a:tabLst>
                <a:tab pos="609600" algn="l"/>
              </a:tabLst>
            </a:pPr>
            <a:r>
              <a:rPr sz="1800" dirty="0">
                <a:latin typeface="Times New Roman"/>
                <a:cs typeface="Times New Roman"/>
              </a:rPr>
              <a:t>ejemplo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mundo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bloques</a:t>
            </a:r>
            <a:endParaRPr sz="1800">
              <a:latin typeface="Times New Roman"/>
              <a:cs typeface="Times New Roman"/>
            </a:endParaRPr>
          </a:p>
          <a:p>
            <a:pPr marL="609600" lvl="1" indent="-187960">
              <a:lnSpc>
                <a:spcPct val="100000"/>
              </a:lnSpc>
              <a:spcBef>
                <a:spcPts val="1035"/>
              </a:spcBef>
              <a:buChar char="–"/>
              <a:tabLst>
                <a:tab pos="609600" algn="l"/>
              </a:tabLst>
            </a:pPr>
            <a:r>
              <a:rPr sz="1800" dirty="0">
                <a:latin typeface="Times New Roman"/>
                <a:cs typeface="Times New Roman"/>
              </a:rPr>
              <a:t>única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isla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i</a:t>
            </a:r>
            <a:r>
              <a:rPr sz="1800" i="1" baseline="-13888" dirty="0">
                <a:latin typeface="Times New Roman"/>
                <a:cs typeface="Times New Roman"/>
              </a:rPr>
              <a:t>1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bloques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mesa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909951" y="4835608"/>
            <a:ext cx="289560" cy="289560"/>
          </a:xfrm>
          <a:custGeom>
            <a:avLst/>
            <a:gdLst/>
            <a:ahLst/>
            <a:cxnLst/>
            <a:rect l="l" t="t" r="r" b="b"/>
            <a:pathLst>
              <a:path w="289559" h="289560">
                <a:moveTo>
                  <a:pt x="284786" y="0"/>
                </a:moveTo>
                <a:lnTo>
                  <a:pt x="4264" y="0"/>
                </a:lnTo>
                <a:lnTo>
                  <a:pt x="0" y="4264"/>
                </a:lnTo>
                <a:lnTo>
                  <a:pt x="0" y="284784"/>
                </a:lnTo>
                <a:lnTo>
                  <a:pt x="4264" y="289049"/>
                </a:lnTo>
                <a:lnTo>
                  <a:pt x="284786" y="289049"/>
                </a:lnTo>
                <a:lnTo>
                  <a:pt x="289050" y="284784"/>
                </a:lnTo>
                <a:lnTo>
                  <a:pt x="289050" y="279524"/>
                </a:lnTo>
                <a:lnTo>
                  <a:pt x="19050" y="279524"/>
                </a:lnTo>
                <a:lnTo>
                  <a:pt x="9525" y="269999"/>
                </a:lnTo>
                <a:lnTo>
                  <a:pt x="19050" y="269999"/>
                </a:lnTo>
                <a:lnTo>
                  <a:pt x="19050" y="19050"/>
                </a:lnTo>
                <a:lnTo>
                  <a:pt x="9525" y="19050"/>
                </a:lnTo>
                <a:lnTo>
                  <a:pt x="19050" y="9525"/>
                </a:lnTo>
                <a:lnTo>
                  <a:pt x="289050" y="9525"/>
                </a:lnTo>
                <a:lnTo>
                  <a:pt x="289050" y="4264"/>
                </a:lnTo>
                <a:lnTo>
                  <a:pt x="284786" y="0"/>
                </a:lnTo>
                <a:close/>
              </a:path>
              <a:path w="289559" h="289560">
                <a:moveTo>
                  <a:pt x="19050" y="269999"/>
                </a:moveTo>
                <a:lnTo>
                  <a:pt x="9525" y="269999"/>
                </a:lnTo>
                <a:lnTo>
                  <a:pt x="19050" y="279524"/>
                </a:lnTo>
                <a:lnTo>
                  <a:pt x="19050" y="269999"/>
                </a:lnTo>
                <a:close/>
              </a:path>
              <a:path w="289559" h="289560">
                <a:moveTo>
                  <a:pt x="270000" y="269999"/>
                </a:moveTo>
                <a:lnTo>
                  <a:pt x="19050" y="269999"/>
                </a:lnTo>
                <a:lnTo>
                  <a:pt x="19050" y="279524"/>
                </a:lnTo>
                <a:lnTo>
                  <a:pt x="270000" y="279524"/>
                </a:lnTo>
                <a:lnTo>
                  <a:pt x="270000" y="269999"/>
                </a:lnTo>
                <a:close/>
              </a:path>
              <a:path w="289559" h="289560">
                <a:moveTo>
                  <a:pt x="270000" y="9525"/>
                </a:moveTo>
                <a:lnTo>
                  <a:pt x="270000" y="279524"/>
                </a:lnTo>
                <a:lnTo>
                  <a:pt x="279525" y="269999"/>
                </a:lnTo>
                <a:lnTo>
                  <a:pt x="289050" y="269999"/>
                </a:lnTo>
                <a:lnTo>
                  <a:pt x="289050" y="19050"/>
                </a:lnTo>
                <a:lnTo>
                  <a:pt x="279525" y="19050"/>
                </a:lnTo>
                <a:lnTo>
                  <a:pt x="270000" y="9525"/>
                </a:lnTo>
                <a:close/>
              </a:path>
              <a:path w="289559" h="289560">
                <a:moveTo>
                  <a:pt x="289050" y="269999"/>
                </a:moveTo>
                <a:lnTo>
                  <a:pt x="279525" y="269999"/>
                </a:lnTo>
                <a:lnTo>
                  <a:pt x="270000" y="279524"/>
                </a:lnTo>
                <a:lnTo>
                  <a:pt x="289050" y="279524"/>
                </a:lnTo>
                <a:lnTo>
                  <a:pt x="289050" y="269999"/>
                </a:lnTo>
                <a:close/>
              </a:path>
              <a:path w="289559" h="289560">
                <a:moveTo>
                  <a:pt x="19050" y="9525"/>
                </a:moveTo>
                <a:lnTo>
                  <a:pt x="9525" y="19050"/>
                </a:lnTo>
                <a:lnTo>
                  <a:pt x="19050" y="19050"/>
                </a:lnTo>
                <a:lnTo>
                  <a:pt x="19050" y="9525"/>
                </a:lnTo>
                <a:close/>
              </a:path>
              <a:path w="289559" h="289560">
                <a:moveTo>
                  <a:pt x="270000" y="9525"/>
                </a:moveTo>
                <a:lnTo>
                  <a:pt x="19050" y="9525"/>
                </a:lnTo>
                <a:lnTo>
                  <a:pt x="19050" y="19050"/>
                </a:lnTo>
                <a:lnTo>
                  <a:pt x="270000" y="19050"/>
                </a:lnTo>
                <a:lnTo>
                  <a:pt x="270000" y="9525"/>
                </a:lnTo>
                <a:close/>
              </a:path>
              <a:path w="289559" h="289560">
                <a:moveTo>
                  <a:pt x="289050" y="9525"/>
                </a:moveTo>
                <a:lnTo>
                  <a:pt x="270000" y="9525"/>
                </a:lnTo>
                <a:lnTo>
                  <a:pt x="279525" y="19050"/>
                </a:lnTo>
                <a:lnTo>
                  <a:pt x="289050" y="19050"/>
                </a:lnTo>
                <a:lnTo>
                  <a:pt x="289050" y="9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6966935" y="4783835"/>
            <a:ext cx="1949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B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902739" y="5103436"/>
            <a:ext cx="289560" cy="289560"/>
          </a:xfrm>
          <a:custGeom>
            <a:avLst/>
            <a:gdLst/>
            <a:ahLst/>
            <a:cxnLst/>
            <a:rect l="l" t="t" r="r" b="b"/>
            <a:pathLst>
              <a:path w="289559" h="289560">
                <a:moveTo>
                  <a:pt x="284784" y="0"/>
                </a:moveTo>
                <a:lnTo>
                  <a:pt x="4263" y="0"/>
                </a:lnTo>
                <a:lnTo>
                  <a:pt x="0" y="4264"/>
                </a:lnTo>
                <a:lnTo>
                  <a:pt x="0" y="284786"/>
                </a:lnTo>
                <a:lnTo>
                  <a:pt x="4263" y="289050"/>
                </a:lnTo>
                <a:lnTo>
                  <a:pt x="284784" y="289050"/>
                </a:lnTo>
                <a:lnTo>
                  <a:pt x="289049" y="284786"/>
                </a:lnTo>
                <a:lnTo>
                  <a:pt x="289049" y="279525"/>
                </a:lnTo>
                <a:lnTo>
                  <a:pt x="19050" y="279525"/>
                </a:lnTo>
                <a:lnTo>
                  <a:pt x="9525" y="270000"/>
                </a:lnTo>
                <a:lnTo>
                  <a:pt x="19050" y="270000"/>
                </a:lnTo>
                <a:lnTo>
                  <a:pt x="19050" y="19049"/>
                </a:lnTo>
                <a:lnTo>
                  <a:pt x="9525" y="19049"/>
                </a:lnTo>
                <a:lnTo>
                  <a:pt x="19050" y="9524"/>
                </a:lnTo>
                <a:lnTo>
                  <a:pt x="289049" y="9524"/>
                </a:lnTo>
                <a:lnTo>
                  <a:pt x="289049" y="4264"/>
                </a:lnTo>
                <a:lnTo>
                  <a:pt x="284784" y="0"/>
                </a:lnTo>
                <a:close/>
              </a:path>
              <a:path w="289559" h="289560">
                <a:moveTo>
                  <a:pt x="19050" y="270000"/>
                </a:moveTo>
                <a:lnTo>
                  <a:pt x="9525" y="270000"/>
                </a:lnTo>
                <a:lnTo>
                  <a:pt x="19050" y="279525"/>
                </a:lnTo>
                <a:lnTo>
                  <a:pt x="19050" y="270000"/>
                </a:lnTo>
                <a:close/>
              </a:path>
              <a:path w="289559" h="289560">
                <a:moveTo>
                  <a:pt x="269999" y="270000"/>
                </a:moveTo>
                <a:lnTo>
                  <a:pt x="19050" y="270000"/>
                </a:lnTo>
                <a:lnTo>
                  <a:pt x="19050" y="279525"/>
                </a:lnTo>
                <a:lnTo>
                  <a:pt x="269999" y="279525"/>
                </a:lnTo>
                <a:lnTo>
                  <a:pt x="269999" y="270000"/>
                </a:lnTo>
                <a:close/>
              </a:path>
              <a:path w="289559" h="289560">
                <a:moveTo>
                  <a:pt x="269999" y="9524"/>
                </a:moveTo>
                <a:lnTo>
                  <a:pt x="269999" y="279525"/>
                </a:lnTo>
                <a:lnTo>
                  <a:pt x="279524" y="270000"/>
                </a:lnTo>
                <a:lnTo>
                  <a:pt x="289049" y="270000"/>
                </a:lnTo>
                <a:lnTo>
                  <a:pt x="289049" y="19049"/>
                </a:lnTo>
                <a:lnTo>
                  <a:pt x="279524" y="19049"/>
                </a:lnTo>
                <a:lnTo>
                  <a:pt x="269999" y="9524"/>
                </a:lnTo>
                <a:close/>
              </a:path>
              <a:path w="289559" h="289560">
                <a:moveTo>
                  <a:pt x="289049" y="270000"/>
                </a:moveTo>
                <a:lnTo>
                  <a:pt x="279524" y="270000"/>
                </a:lnTo>
                <a:lnTo>
                  <a:pt x="269999" y="279525"/>
                </a:lnTo>
                <a:lnTo>
                  <a:pt x="289049" y="279525"/>
                </a:lnTo>
                <a:lnTo>
                  <a:pt x="289049" y="270000"/>
                </a:lnTo>
                <a:close/>
              </a:path>
              <a:path w="289559" h="289560">
                <a:moveTo>
                  <a:pt x="19050" y="9524"/>
                </a:moveTo>
                <a:lnTo>
                  <a:pt x="9525" y="19049"/>
                </a:lnTo>
                <a:lnTo>
                  <a:pt x="19050" y="19049"/>
                </a:lnTo>
                <a:lnTo>
                  <a:pt x="19050" y="9524"/>
                </a:lnTo>
                <a:close/>
              </a:path>
              <a:path w="289559" h="289560">
                <a:moveTo>
                  <a:pt x="269999" y="9524"/>
                </a:moveTo>
                <a:lnTo>
                  <a:pt x="19050" y="9524"/>
                </a:lnTo>
                <a:lnTo>
                  <a:pt x="19050" y="19049"/>
                </a:lnTo>
                <a:lnTo>
                  <a:pt x="269999" y="19049"/>
                </a:lnTo>
                <a:lnTo>
                  <a:pt x="269999" y="9524"/>
                </a:lnTo>
                <a:close/>
              </a:path>
              <a:path w="289559" h="289560">
                <a:moveTo>
                  <a:pt x="289049" y="9524"/>
                </a:moveTo>
                <a:lnTo>
                  <a:pt x="269999" y="9524"/>
                </a:lnTo>
                <a:lnTo>
                  <a:pt x="279524" y="19049"/>
                </a:lnTo>
                <a:lnTo>
                  <a:pt x="289049" y="19049"/>
                </a:lnTo>
                <a:lnTo>
                  <a:pt x="289049" y="95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6543621" y="5180076"/>
            <a:ext cx="6432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baseline="-17094" dirty="0">
                <a:latin typeface="Times New Roman"/>
                <a:cs typeface="Times New Roman"/>
              </a:rPr>
              <a:t>0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310" dirty="0">
                <a:latin typeface="Times New Roman"/>
                <a:cs typeface="Times New Roman"/>
              </a:rPr>
              <a:t> </a:t>
            </a:r>
            <a:r>
              <a:rPr sz="3000" spc="-89" baseline="27777" dirty="0">
                <a:latin typeface="Times New Roman"/>
                <a:cs typeface="Times New Roman"/>
              </a:rPr>
              <a:t>A</a:t>
            </a:r>
            <a:endParaRPr sz="3000" baseline="27777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6902729" y="5371274"/>
            <a:ext cx="296545" cy="556895"/>
          </a:xfrm>
          <a:custGeom>
            <a:avLst/>
            <a:gdLst/>
            <a:ahLst/>
            <a:cxnLst/>
            <a:rect l="l" t="t" r="r" b="b"/>
            <a:pathLst>
              <a:path w="296545" h="556895">
                <a:moveTo>
                  <a:pt x="296265" y="4254"/>
                </a:moveTo>
                <a:lnTo>
                  <a:pt x="291998" y="0"/>
                </a:lnTo>
                <a:lnTo>
                  <a:pt x="277215" y="0"/>
                </a:lnTo>
                <a:lnTo>
                  <a:pt x="277215" y="19050"/>
                </a:lnTo>
                <a:lnTo>
                  <a:pt x="277215" y="267817"/>
                </a:lnTo>
                <a:lnTo>
                  <a:pt x="270002" y="267817"/>
                </a:lnTo>
                <a:lnTo>
                  <a:pt x="270002" y="289052"/>
                </a:lnTo>
                <a:lnTo>
                  <a:pt x="270002" y="537819"/>
                </a:lnTo>
                <a:lnTo>
                  <a:pt x="19050" y="537819"/>
                </a:lnTo>
                <a:lnTo>
                  <a:pt x="19050" y="289052"/>
                </a:lnTo>
                <a:lnTo>
                  <a:pt x="270002" y="289052"/>
                </a:lnTo>
                <a:lnTo>
                  <a:pt x="270002" y="267817"/>
                </a:lnTo>
                <a:lnTo>
                  <a:pt x="26263" y="267817"/>
                </a:lnTo>
                <a:lnTo>
                  <a:pt x="26263" y="19050"/>
                </a:lnTo>
                <a:lnTo>
                  <a:pt x="277215" y="19050"/>
                </a:lnTo>
                <a:lnTo>
                  <a:pt x="277215" y="0"/>
                </a:lnTo>
                <a:lnTo>
                  <a:pt x="11480" y="0"/>
                </a:lnTo>
                <a:lnTo>
                  <a:pt x="7213" y="4254"/>
                </a:lnTo>
                <a:lnTo>
                  <a:pt x="7213" y="267817"/>
                </a:lnTo>
                <a:lnTo>
                  <a:pt x="4267" y="267817"/>
                </a:lnTo>
                <a:lnTo>
                  <a:pt x="0" y="272084"/>
                </a:lnTo>
                <a:lnTo>
                  <a:pt x="0" y="552615"/>
                </a:lnTo>
                <a:lnTo>
                  <a:pt x="4267" y="556869"/>
                </a:lnTo>
                <a:lnTo>
                  <a:pt x="284784" y="556869"/>
                </a:lnTo>
                <a:lnTo>
                  <a:pt x="289052" y="552615"/>
                </a:lnTo>
                <a:lnTo>
                  <a:pt x="289052" y="547344"/>
                </a:lnTo>
                <a:lnTo>
                  <a:pt x="289052" y="537819"/>
                </a:lnTo>
                <a:lnTo>
                  <a:pt x="289052" y="289052"/>
                </a:lnTo>
                <a:lnTo>
                  <a:pt x="291998" y="289052"/>
                </a:lnTo>
                <a:lnTo>
                  <a:pt x="296265" y="284784"/>
                </a:lnTo>
                <a:lnTo>
                  <a:pt x="296265" y="279527"/>
                </a:lnTo>
                <a:lnTo>
                  <a:pt x="296265" y="270002"/>
                </a:lnTo>
                <a:lnTo>
                  <a:pt x="296265" y="19050"/>
                </a:lnTo>
                <a:lnTo>
                  <a:pt x="296265" y="9525"/>
                </a:lnTo>
                <a:lnTo>
                  <a:pt x="296265" y="42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6952579" y="5320284"/>
            <a:ext cx="209550" cy="595630"/>
          </a:xfrm>
          <a:prstGeom prst="rect">
            <a:avLst/>
          </a:prstGeom>
        </p:spPr>
        <p:txBody>
          <a:bodyPr vert="horz" wrap="square" lIns="0" tIns="53975" rIns="0" bIns="0" rtlCol="0">
            <a:spAutoFit/>
          </a:bodyPr>
          <a:lstStyle/>
          <a:p>
            <a:pPr marL="12700" marR="5080" indent="13970">
              <a:lnSpc>
                <a:spcPts val="2090"/>
              </a:lnSpc>
              <a:spcBef>
                <a:spcPts val="425"/>
              </a:spcBef>
            </a:pPr>
            <a:r>
              <a:rPr sz="2000" spc="-50" dirty="0">
                <a:latin typeface="Times New Roman"/>
                <a:cs typeface="Times New Roman"/>
              </a:rPr>
              <a:t>C D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8029351" y="5354320"/>
            <a:ext cx="14478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dirty="0">
                <a:latin typeface="Times New Roman"/>
                <a:cs typeface="Times New Roman"/>
              </a:rPr>
              <a:t>m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257978" y="4851671"/>
            <a:ext cx="289560" cy="289560"/>
          </a:xfrm>
          <a:custGeom>
            <a:avLst/>
            <a:gdLst/>
            <a:ahLst/>
            <a:cxnLst/>
            <a:rect l="l" t="t" r="r" b="b"/>
            <a:pathLst>
              <a:path w="289559" h="289560">
                <a:moveTo>
                  <a:pt x="284784" y="0"/>
                </a:moveTo>
                <a:lnTo>
                  <a:pt x="4263" y="0"/>
                </a:lnTo>
                <a:lnTo>
                  <a:pt x="0" y="4264"/>
                </a:lnTo>
                <a:lnTo>
                  <a:pt x="0" y="284786"/>
                </a:lnTo>
                <a:lnTo>
                  <a:pt x="4263" y="289049"/>
                </a:lnTo>
                <a:lnTo>
                  <a:pt x="284784" y="289049"/>
                </a:lnTo>
                <a:lnTo>
                  <a:pt x="289049" y="284786"/>
                </a:lnTo>
                <a:lnTo>
                  <a:pt x="289049" y="279524"/>
                </a:lnTo>
                <a:lnTo>
                  <a:pt x="19050" y="279524"/>
                </a:lnTo>
                <a:lnTo>
                  <a:pt x="9525" y="269999"/>
                </a:lnTo>
                <a:lnTo>
                  <a:pt x="19050" y="269999"/>
                </a:lnTo>
                <a:lnTo>
                  <a:pt x="19050" y="19050"/>
                </a:lnTo>
                <a:lnTo>
                  <a:pt x="9525" y="19050"/>
                </a:lnTo>
                <a:lnTo>
                  <a:pt x="19050" y="9525"/>
                </a:lnTo>
                <a:lnTo>
                  <a:pt x="289049" y="9525"/>
                </a:lnTo>
                <a:lnTo>
                  <a:pt x="289049" y="4264"/>
                </a:lnTo>
                <a:lnTo>
                  <a:pt x="284784" y="0"/>
                </a:lnTo>
                <a:close/>
              </a:path>
              <a:path w="289559" h="289560">
                <a:moveTo>
                  <a:pt x="19050" y="269999"/>
                </a:moveTo>
                <a:lnTo>
                  <a:pt x="9525" y="269999"/>
                </a:lnTo>
                <a:lnTo>
                  <a:pt x="19050" y="279524"/>
                </a:lnTo>
                <a:lnTo>
                  <a:pt x="19050" y="269999"/>
                </a:lnTo>
                <a:close/>
              </a:path>
              <a:path w="289559" h="289560">
                <a:moveTo>
                  <a:pt x="269999" y="269999"/>
                </a:moveTo>
                <a:lnTo>
                  <a:pt x="19050" y="269999"/>
                </a:lnTo>
                <a:lnTo>
                  <a:pt x="19050" y="279524"/>
                </a:lnTo>
                <a:lnTo>
                  <a:pt x="269999" y="279524"/>
                </a:lnTo>
                <a:lnTo>
                  <a:pt x="269999" y="269999"/>
                </a:lnTo>
                <a:close/>
              </a:path>
              <a:path w="289559" h="289560">
                <a:moveTo>
                  <a:pt x="269999" y="9525"/>
                </a:moveTo>
                <a:lnTo>
                  <a:pt x="269999" y="279524"/>
                </a:lnTo>
                <a:lnTo>
                  <a:pt x="279524" y="269999"/>
                </a:lnTo>
                <a:lnTo>
                  <a:pt x="289049" y="269999"/>
                </a:lnTo>
                <a:lnTo>
                  <a:pt x="289049" y="19050"/>
                </a:lnTo>
                <a:lnTo>
                  <a:pt x="279524" y="19050"/>
                </a:lnTo>
                <a:lnTo>
                  <a:pt x="269999" y="9525"/>
                </a:lnTo>
                <a:close/>
              </a:path>
              <a:path w="289559" h="289560">
                <a:moveTo>
                  <a:pt x="289049" y="269999"/>
                </a:moveTo>
                <a:lnTo>
                  <a:pt x="279524" y="269999"/>
                </a:lnTo>
                <a:lnTo>
                  <a:pt x="269999" y="279524"/>
                </a:lnTo>
                <a:lnTo>
                  <a:pt x="289049" y="279524"/>
                </a:lnTo>
                <a:lnTo>
                  <a:pt x="289049" y="269999"/>
                </a:lnTo>
                <a:close/>
              </a:path>
              <a:path w="289559" h="289560">
                <a:moveTo>
                  <a:pt x="19050" y="9525"/>
                </a:moveTo>
                <a:lnTo>
                  <a:pt x="9525" y="19050"/>
                </a:lnTo>
                <a:lnTo>
                  <a:pt x="19050" y="19050"/>
                </a:lnTo>
                <a:lnTo>
                  <a:pt x="19050" y="9525"/>
                </a:lnTo>
                <a:close/>
              </a:path>
              <a:path w="289559" h="289560">
                <a:moveTo>
                  <a:pt x="269999" y="9525"/>
                </a:moveTo>
                <a:lnTo>
                  <a:pt x="19050" y="9525"/>
                </a:lnTo>
                <a:lnTo>
                  <a:pt x="19050" y="19050"/>
                </a:lnTo>
                <a:lnTo>
                  <a:pt x="269999" y="19050"/>
                </a:lnTo>
                <a:lnTo>
                  <a:pt x="269999" y="9525"/>
                </a:lnTo>
                <a:close/>
              </a:path>
              <a:path w="289559" h="289560">
                <a:moveTo>
                  <a:pt x="289049" y="9525"/>
                </a:moveTo>
                <a:lnTo>
                  <a:pt x="269999" y="9525"/>
                </a:lnTo>
                <a:lnTo>
                  <a:pt x="279524" y="19050"/>
                </a:lnTo>
                <a:lnTo>
                  <a:pt x="289049" y="19050"/>
                </a:lnTo>
                <a:lnTo>
                  <a:pt x="289049" y="9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8307817" y="4799076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8250764" y="5119499"/>
            <a:ext cx="289560" cy="289560"/>
          </a:xfrm>
          <a:custGeom>
            <a:avLst/>
            <a:gdLst/>
            <a:ahLst/>
            <a:cxnLst/>
            <a:rect l="l" t="t" r="r" b="b"/>
            <a:pathLst>
              <a:path w="289559" h="289560">
                <a:moveTo>
                  <a:pt x="284786" y="0"/>
                </a:moveTo>
                <a:lnTo>
                  <a:pt x="4264" y="0"/>
                </a:lnTo>
                <a:lnTo>
                  <a:pt x="0" y="4264"/>
                </a:lnTo>
                <a:lnTo>
                  <a:pt x="0" y="284786"/>
                </a:lnTo>
                <a:lnTo>
                  <a:pt x="4264" y="289050"/>
                </a:lnTo>
                <a:lnTo>
                  <a:pt x="284786" y="289050"/>
                </a:lnTo>
                <a:lnTo>
                  <a:pt x="289050" y="284786"/>
                </a:lnTo>
                <a:lnTo>
                  <a:pt x="289050" y="279525"/>
                </a:lnTo>
                <a:lnTo>
                  <a:pt x="19050" y="279525"/>
                </a:lnTo>
                <a:lnTo>
                  <a:pt x="9525" y="270000"/>
                </a:lnTo>
                <a:lnTo>
                  <a:pt x="19050" y="270000"/>
                </a:lnTo>
                <a:lnTo>
                  <a:pt x="19050" y="19050"/>
                </a:lnTo>
                <a:lnTo>
                  <a:pt x="9525" y="19050"/>
                </a:lnTo>
                <a:lnTo>
                  <a:pt x="19050" y="9525"/>
                </a:lnTo>
                <a:lnTo>
                  <a:pt x="289050" y="9525"/>
                </a:lnTo>
                <a:lnTo>
                  <a:pt x="289050" y="4264"/>
                </a:lnTo>
                <a:lnTo>
                  <a:pt x="284786" y="0"/>
                </a:lnTo>
                <a:close/>
              </a:path>
              <a:path w="289559" h="289560">
                <a:moveTo>
                  <a:pt x="19050" y="270000"/>
                </a:moveTo>
                <a:lnTo>
                  <a:pt x="9525" y="270000"/>
                </a:lnTo>
                <a:lnTo>
                  <a:pt x="19050" y="279525"/>
                </a:lnTo>
                <a:lnTo>
                  <a:pt x="19050" y="270000"/>
                </a:lnTo>
                <a:close/>
              </a:path>
              <a:path w="289559" h="289560">
                <a:moveTo>
                  <a:pt x="270000" y="270000"/>
                </a:moveTo>
                <a:lnTo>
                  <a:pt x="19050" y="270000"/>
                </a:lnTo>
                <a:lnTo>
                  <a:pt x="19050" y="279525"/>
                </a:lnTo>
                <a:lnTo>
                  <a:pt x="270000" y="279525"/>
                </a:lnTo>
                <a:lnTo>
                  <a:pt x="270000" y="270000"/>
                </a:lnTo>
                <a:close/>
              </a:path>
              <a:path w="289559" h="289560">
                <a:moveTo>
                  <a:pt x="270000" y="9525"/>
                </a:moveTo>
                <a:lnTo>
                  <a:pt x="270000" y="279525"/>
                </a:lnTo>
                <a:lnTo>
                  <a:pt x="279525" y="270000"/>
                </a:lnTo>
                <a:lnTo>
                  <a:pt x="289050" y="270000"/>
                </a:lnTo>
                <a:lnTo>
                  <a:pt x="289050" y="19050"/>
                </a:lnTo>
                <a:lnTo>
                  <a:pt x="279525" y="19050"/>
                </a:lnTo>
                <a:lnTo>
                  <a:pt x="270000" y="9525"/>
                </a:lnTo>
                <a:close/>
              </a:path>
              <a:path w="289559" h="289560">
                <a:moveTo>
                  <a:pt x="289050" y="270000"/>
                </a:moveTo>
                <a:lnTo>
                  <a:pt x="279525" y="270000"/>
                </a:lnTo>
                <a:lnTo>
                  <a:pt x="270000" y="279525"/>
                </a:lnTo>
                <a:lnTo>
                  <a:pt x="289050" y="279525"/>
                </a:lnTo>
                <a:lnTo>
                  <a:pt x="289050" y="270000"/>
                </a:lnTo>
                <a:close/>
              </a:path>
              <a:path w="289559" h="289560">
                <a:moveTo>
                  <a:pt x="19050" y="9525"/>
                </a:moveTo>
                <a:lnTo>
                  <a:pt x="9525" y="19050"/>
                </a:lnTo>
                <a:lnTo>
                  <a:pt x="19050" y="19050"/>
                </a:lnTo>
                <a:lnTo>
                  <a:pt x="19050" y="9525"/>
                </a:lnTo>
                <a:close/>
              </a:path>
              <a:path w="289559" h="289560">
                <a:moveTo>
                  <a:pt x="270000" y="9525"/>
                </a:moveTo>
                <a:lnTo>
                  <a:pt x="19050" y="9525"/>
                </a:lnTo>
                <a:lnTo>
                  <a:pt x="19050" y="19050"/>
                </a:lnTo>
                <a:lnTo>
                  <a:pt x="270000" y="19050"/>
                </a:lnTo>
                <a:lnTo>
                  <a:pt x="270000" y="9525"/>
                </a:lnTo>
                <a:close/>
              </a:path>
              <a:path w="289559" h="289560">
                <a:moveTo>
                  <a:pt x="289050" y="9525"/>
                </a:moveTo>
                <a:lnTo>
                  <a:pt x="270000" y="9525"/>
                </a:lnTo>
                <a:lnTo>
                  <a:pt x="279525" y="19050"/>
                </a:lnTo>
                <a:lnTo>
                  <a:pt x="289050" y="19050"/>
                </a:lnTo>
                <a:lnTo>
                  <a:pt x="289050" y="9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7876951" y="5213603"/>
            <a:ext cx="6515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2000" i="1" spc="459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170" dirty="0">
                <a:latin typeface="Times New Roman"/>
                <a:cs typeface="Times New Roman"/>
              </a:rPr>
              <a:t> </a:t>
            </a:r>
            <a:r>
              <a:rPr sz="3000" spc="-75" baseline="31944" dirty="0">
                <a:latin typeface="Times New Roman"/>
                <a:cs typeface="Times New Roman"/>
              </a:rPr>
              <a:t>B</a:t>
            </a:r>
            <a:endParaRPr sz="3000" baseline="31944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8250758" y="5387339"/>
            <a:ext cx="296545" cy="556895"/>
          </a:xfrm>
          <a:custGeom>
            <a:avLst/>
            <a:gdLst/>
            <a:ahLst/>
            <a:cxnLst/>
            <a:rect l="l" t="t" r="r" b="b"/>
            <a:pathLst>
              <a:path w="296545" h="556895">
                <a:moveTo>
                  <a:pt x="296265" y="4254"/>
                </a:moveTo>
                <a:lnTo>
                  <a:pt x="291998" y="0"/>
                </a:lnTo>
                <a:lnTo>
                  <a:pt x="277215" y="0"/>
                </a:lnTo>
                <a:lnTo>
                  <a:pt x="277215" y="19050"/>
                </a:lnTo>
                <a:lnTo>
                  <a:pt x="277215" y="267817"/>
                </a:lnTo>
                <a:lnTo>
                  <a:pt x="270002" y="267817"/>
                </a:lnTo>
                <a:lnTo>
                  <a:pt x="270002" y="289039"/>
                </a:lnTo>
                <a:lnTo>
                  <a:pt x="270002" y="537819"/>
                </a:lnTo>
                <a:lnTo>
                  <a:pt x="19050" y="537819"/>
                </a:lnTo>
                <a:lnTo>
                  <a:pt x="19050" y="289039"/>
                </a:lnTo>
                <a:lnTo>
                  <a:pt x="270002" y="289039"/>
                </a:lnTo>
                <a:lnTo>
                  <a:pt x="270002" y="267817"/>
                </a:lnTo>
                <a:lnTo>
                  <a:pt x="26263" y="267817"/>
                </a:lnTo>
                <a:lnTo>
                  <a:pt x="26263" y="19050"/>
                </a:lnTo>
                <a:lnTo>
                  <a:pt x="277215" y="19050"/>
                </a:lnTo>
                <a:lnTo>
                  <a:pt x="277215" y="0"/>
                </a:lnTo>
                <a:lnTo>
                  <a:pt x="11480" y="0"/>
                </a:lnTo>
                <a:lnTo>
                  <a:pt x="7213" y="4254"/>
                </a:lnTo>
                <a:lnTo>
                  <a:pt x="7213" y="267817"/>
                </a:lnTo>
                <a:lnTo>
                  <a:pt x="4267" y="267817"/>
                </a:lnTo>
                <a:lnTo>
                  <a:pt x="0" y="272084"/>
                </a:lnTo>
                <a:lnTo>
                  <a:pt x="0" y="552602"/>
                </a:lnTo>
                <a:lnTo>
                  <a:pt x="4267" y="556869"/>
                </a:lnTo>
                <a:lnTo>
                  <a:pt x="284784" y="556869"/>
                </a:lnTo>
                <a:lnTo>
                  <a:pt x="289052" y="552602"/>
                </a:lnTo>
                <a:lnTo>
                  <a:pt x="289052" y="547344"/>
                </a:lnTo>
                <a:lnTo>
                  <a:pt x="289052" y="537819"/>
                </a:lnTo>
                <a:lnTo>
                  <a:pt x="289052" y="289039"/>
                </a:lnTo>
                <a:lnTo>
                  <a:pt x="291998" y="289039"/>
                </a:lnTo>
                <a:lnTo>
                  <a:pt x="296265" y="284784"/>
                </a:lnTo>
                <a:lnTo>
                  <a:pt x="296265" y="279514"/>
                </a:lnTo>
                <a:lnTo>
                  <a:pt x="296265" y="269989"/>
                </a:lnTo>
                <a:lnTo>
                  <a:pt x="296265" y="19050"/>
                </a:lnTo>
                <a:lnTo>
                  <a:pt x="296265" y="9525"/>
                </a:lnTo>
                <a:lnTo>
                  <a:pt x="296265" y="42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8300604" y="5335523"/>
            <a:ext cx="209550" cy="598805"/>
          </a:xfrm>
          <a:prstGeom prst="rect">
            <a:avLst/>
          </a:prstGeom>
        </p:spPr>
        <p:txBody>
          <a:bodyPr vert="horz" wrap="square" lIns="0" tIns="52069" rIns="0" bIns="0" rtlCol="0">
            <a:spAutoFit/>
          </a:bodyPr>
          <a:lstStyle/>
          <a:p>
            <a:pPr marL="12700" marR="5080" indent="13970">
              <a:lnSpc>
                <a:spcPts val="2110"/>
              </a:lnSpc>
              <a:spcBef>
                <a:spcPts val="409"/>
              </a:spcBef>
            </a:pPr>
            <a:r>
              <a:rPr sz="2000" spc="-50" dirty="0">
                <a:latin typeface="Times New Roman"/>
                <a:cs typeface="Times New Roman"/>
              </a:rPr>
              <a:t>C D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27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367155">
              <a:lnSpc>
                <a:spcPct val="100000"/>
              </a:lnSpc>
              <a:spcBef>
                <a:spcPts val="100"/>
              </a:spcBef>
            </a:pPr>
            <a:r>
              <a:rPr dirty="0"/>
              <a:t>Mejoras</a:t>
            </a:r>
            <a:r>
              <a:rPr spc="-2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A</a:t>
            </a:r>
            <a:r>
              <a:rPr sz="2400" baseline="24305" dirty="0"/>
              <a:t>*</a:t>
            </a:r>
            <a:r>
              <a:rPr sz="2400" dirty="0"/>
              <a:t>:</a:t>
            </a:r>
            <a:r>
              <a:rPr sz="2400" spc="-15" dirty="0"/>
              <a:t> </a:t>
            </a:r>
            <a:r>
              <a:rPr sz="2400" dirty="0"/>
              <a:t>heurísticas</a:t>
            </a:r>
            <a:r>
              <a:rPr sz="2400" spc="-10" dirty="0"/>
              <a:t> fuertes</a:t>
            </a:r>
            <a:endParaRPr sz="2400"/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28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54078" y="1123187"/>
            <a:ext cx="7924800" cy="4491990"/>
          </a:xfrm>
          <a:prstGeom prst="rect">
            <a:avLst/>
          </a:prstGeom>
        </p:spPr>
        <p:txBody>
          <a:bodyPr vert="horz" wrap="square" lIns="0" tIns="140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5"/>
              </a:spcBef>
            </a:pPr>
            <a:r>
              <a:rPr sz="2000" b="1" dirty="0">
                <a:latin typeface="Times New Roman"/>
                <a:cs typeface="Times New Roman"/>
              </a:rPr>
              <a:t>Búsqueda</a:t>
            </a:r>
            <a:r>
              <a:rPr sz="2000" b="1" spc="-10" dirty="0">
                <a:latin typeface="Times New Roman"/>
                <a:cs typeface="Times New Roman"/>
              </a:rPr>
              <a:t> jerárquica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31775" indent="-193675">
              <a:lnSpc>
                <a:spcPct val="100000"/>
              </a:lnSpc>
              <a:spcBef>
                <a:spcPts val="1010"/>
              </a:spcBef>
              <a:buChar char="•"/>
              <a:tabLst>
                <a:tab pos="231775" algn="l"/>
              </a:tabLst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concebir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extensión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subobjetivos</a:t>
            </a:r>
            <a:endParaRPr sz="2000">
              <a:latin typeface="Times New Roman"/>
              <a:cs typeface="Times New Roman"/>
            </a:endParaRPr>
          </a:p>
          <a:p>
            <a:pPr marL="231775" indent="-193675">
              <a:lnSpc>
                <a:spcPct val="100000"/>
              </a:lnSpc>
              <a:spcBef>
                <a:spcPts val="985"/>
              </a:spcBef>
              <a:buChar char="•"/>
              <a:tabLst>
                <a:tab pos="231775" algn="l"/>
              </a:tabLst>
            </a:pPr>
            <a:r>
              <a:rPr sz="2000" dirty="0">
                <a:latin typeface="Times New Roman"/>
                <a:cs typeface="Times New Roman"/>
              </a:rPr>
              <a:t>Idea: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Generar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intermedios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i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i</a:t>
            </a:r>
            <a:r>
              <a:rPr sz="1950" i="1" baseline="-17094" dirty="0">
                <a:latin typeface="Times New Roman"/>
                <a:cs typeface="Times New Roman"/>
              </a:rPr>
              <a:t>2</a:t>
            </a:r>
            <a:r>
              <a:rPr sz="2000" dirty="0">
                <a:latin typeface="Times New Roman"/>
                <a:cs typeface="Times New Roman"/>
              </a:rPr>
              <a:t>,…,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i</a:t>
            </a:r>
            <a:r>
              <a:rPr sz="1950" i="1" baseline="-17094" dirty="0">
                <a:latin typeface="Times New Roman"/>
                <a:cs typeface="Times New Roman"/>
              </a:rPr>
              <a:t>n</a:t>
            </a:r>
            <a:r>
              <a:rPr sz="1950" i="1" spc="254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forma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dinámica</a:t>
            </a:r>
            <a:endParaRPr sz="2000">
              <a:latin typeface="Times New Roman"/>
              <a:cs typeface="Times New Roman"/>
            </a:endParaRPr>
          </a:p>
          <a:p>
            <a:pPr marL="231775" indent="-193675">
              <a:lnSpc>
                <a:spcPct val="100000"/>
              </a:lnSpc>
              <a:spcBef>
                <a:spcPts val="910"/>
              </a:spcBef>
              <a:buChar char="•"/>
              <a:tabLst>
                <a:tab pos="231775" algn="l"/>
              </a:tabLst>
            </a:pPr>
            <a:r>
              <a:rPr sz="2000" spc="-10" dirty="0">
                <a:latin typeface="Times New Roman"/>
                <a:cs typeface="Times New Roman"/>
              </a:rPr>
              <a:t>Método:</a:t>
            </a:r>
            <a:endParaRPr sz="2000">
              <a:latin typeface="Times New Roman"/>
              <a:cs typeface="Times New Roman"/>
            </a:endParaRPr>
          </a:p>
          <a:p>
            <a:pPr marL="609600" lvl="1" indent="-187325">
              <a:lnSpc>
                <a:spcPct val="100000"/>
              </a:lnSpc>
              <a:spcBef>
                <a:spcPts val="395"/>
              </a:spcBef>
              <a:buChar char="–"/>
              <a:tabLst>
                <a:tab pos="609600" algn="l"/>
              </a:tabLst>
            </a:pP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define un espacio de estados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un </a:t>
            </a:r>
            <a:r>
              <a:rPr sz="1800" spc="-10" dirty="0">
                <a:latin typeface="Times New Roman"/>
                <a:cs typeface="Times New Roman"/>
              </a:rPr>
              <a:t>“meta-</a:t>
            </a:r>
            <a:r>
              <a:rPr sz="1800" dirty="0">
                <a:latin typeface="Times New Roman"/>
                <a:cs typeface="Times New Roman"/>
              </a:rPr>
              <a:t>nivel” (p.e. estancia en un </a:t>
            </a:r>
            <a:r>
              <a:rPr sz="1800" spc="-10" dirty="0">
                <a:latin typeface="Times New Roman"/>
                <a:cs typeface="Times New Roman"/>
              </a:rPr>
              <a:t>país)</a:t>
            </a:r>
            <a:endParaRPr sz="1800">
              <a:latin typeface="Times New Roman"/>
              <a:cs typeface="Times New Roman"/>
            </a:endParaRPr>
          </a:p>
          <a:p>
            <a:pPr marL="609600" marR="557530" lvl="1" indent="-187325">
              <a:lnSpc>
                <a:spcPct val="120000"/>
              </a:lnSpc>
              <a:spcBef>
                <a:spcPts val="215"/>
              </a:spcBef>
              <a:buChar char="–"/>
              <a:tabLst>
                <a:tab pos="609600" algn="l"/>
              </a:tabLst>
            </a:pPr>
            <a:r>
              <a:rPr sz="1800" spc="-10" dirty="0">
                <a:latin typeface="Times New Roman"/>
                <a:cs typeface="Times New Roman"/>
              </a:rPr>
              <a:t>macro-</a:t>
            </a:r>
            <a:r>
              <a:rPr sz="1800" dirty="0">
                <a:latin typeface="Times New Roman"/>
                <a:cs typeface="Times New Roman"/>
              </a:rPr>
              <a:t>operadores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representan acciones complejas, muchas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veces </a:t>
            </a:r>
            <a:r>
              <a:rPr sz="1800" spc="-10" dirty="0">
                <a:latin typeface="Times New Roman"/>
                <a:cs typeface="Times New Roman"/>
              </a:rPr>
              <a:t>ficticias </a:t>
            </a:r>
            <a:r>
              <a:rPr sz="1800" dirty="0">
                <a:latin typeface="Times New Roman"/>
                <a:cs typeface="Times New Roman"/>
              </a:rPr>
              <a:t>(p.e.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“ir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país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</a:t>
            </a:r>
            <a:r>
              <a:rPr sz="1800" spc="-10" dirty="0">
                <a:latin typeface="Times New Roman"/>
                <a:cs typeface="Times New Roman"/>
              </a:rPr>
              <a:t>país”)</a:t>
            </a:r>
            <a:endParaRPr sz="1800">
              <a:latin typeface="Times New Roman"/>
              <a:cs typeface="Times New Roman"/>
            </a:endParaRPr>
          </a:p>
          <a:p>
            <a:pPr marL="609600" lvl="1" indent="-187325">
              <a:lnSpc>
                <a:spcPct val="100000"/>
              </a:lnSpc>
              <a:spcBef>
                <a:spcPts val="645"/>
              </a:spcBef>
              <a:buChar char="–"/>
              <a:tabLst>
                <a:tab pos="609600" algn="l"/>
              </a:tabLst>
            </a:pPr>
            <a:r>
              <a:rPr sz="1800" dirty="0">
                <a:latin typeface="Times New Roman"/>
                <a:cs typeface="Times New Roman"/>
              </a:rPr>
              <a:t>realizar búsqueda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32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meta-</a:t>
            </a:r>
            <a:r>
              <a:rPr sz="1800" dirty="0">
                <a:latin typeface="Times New Roman"/>
                <a:cs typeface="Times New Roman"/>
              </a:rPr>
              <a:t>nivel con </a:t>
            </a:r>
            <a:r>
              <a:rPr sz="1800" spc="-10" dirty="0">
                <a:latin typeface="Times New Roman"/>
                <a:cs typeface="Times New Roman"/>
              </a:rPr>
              <a:t>macro-</a:t>
            </a:r>
            <a:r>
              <a:rPr sz="1800" dirty="0">
                <a:latin typeface="Times New Roman"/>
                <a:cs typeface="Times New Roman"/>
              </a:rPr>
              <a:t>operadores: los estados </a:t>
            </a:r>
            <a:r>
              <a:rPr sz="1800" i="1" dirty="0">
                <a:latin typeface="Times New Roman"/>
                <a:cs typeface="Times New Roman"/>
              </a:rPr>
              <a:t>i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i</a:t>
            </a:r>
            <a:r>
              <a:rPr sz="1800" i="1" baseline="-13888" dirty="0">
                <a:latin typeface="Times New Roman"/>
                <a:cs typeface="Times New Roman"/>
              </a:rPr>
              <a:t>2</a:t>
            </a:r>
            <a:r>
              <a:rPr sz="1800" dirty="0">
                <a:latin typeface="Times New Roman"/>
                <a:cs typeface="Times New Roman"/>
              </a:rPr>
              <a:t>,…,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i</a:t>
            </a:r>
            <a:r>
              <a:rPr sz="1800" i="1" spc="-37" baseline="-13888" dirty="0">
                <a:latin typeface="Times New Roman"/>
                <a:cs typeface="Times New Roman"/>
              </a:rPr>
              <a:t>n</a:t>
            </a:r>
            <a:endParaRPr sz="1800" baseline="-13888">
              <a:latin typeface="Times New Roman"/>
              <a:cs typeface="Times New Roman"/>
            </a:endParaRPr>
          </a:p>
          <a:p>
            <a:pPr marL="609600">
              <a:lnSpc>
                <a:spcPct val="100000"/>
              </a:lnSpc>
              <a:spcBef>
                <a:spcPts val="434"/>
              </a:spcBef>
            </a:pP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pasa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camino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solución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(“países”)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subobjetivos</a:t>
            </a:r>
            <a:endParaRPr sz="1800">
              <a:latin typeface="Times New Roman"/>
              <a:cs typeface="Times New Roman"/>
            </a:endParaRPr>
          </a:p>
          <a:p>
            <a:pPr marL="609600" lvl="1" indent="-187325">
              <a:lnSpc>
                <a:spcPct val="100000"/>
              </a:lnSpc>
              <a:spcBef>
                <a:spcPts val="645"/>
              </a:spcBef>
              <a:buFont typeface="Times New Roman"/>
              <a:buChar char="–"/>
              <a:tabLst>
                <a:tab pos="609600" algn="l"/>
              </a:tabLst>
            </a:pPr>
            <a:r>
              <a:rPr sz="1800" b="1" dirty="0">
                <a:latin typeface="Times New Roman"/>
                <a:cs typeface="Times New Roman"/>
              </a:rPr>
              <a:t>refinar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solución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anterior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base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guiada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subobjetivos</a:t>
            </a:r>
            <a:endParaRPr sz="1800">
              <a:latin typeface="Times New Roman"/>
              <a:cs typeface="Times New Roman"/>
            </a:endParaRPr>
          </a:p>
          <a:p>
            <a:pPr marL="231775" marR="33655" indent="-193675">
              <a:lnSpc>
                <a:spcPct val="102200"/>
              </a:lnSpc>
              <a:spcBef>
                <a:spcPts val="1080"/>
              </a:spcBef>
              <a:buChar char="•"/>
              <a:tabLst>
                <a:tab pos="231775" algn="l"/>
              </a:tabLst>
            </a:pP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definir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múltiples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niveles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abstracción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(varias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niveles diferentes)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008505">
              <a:lnSpc>
                <a:spcPct val="100000"/>
              </a:lnSpc>
              <a:spcBef>
                <a:spcPts val="100"/>
              </a:spcBef>
            </a:pPr>
            <a:r>
              <a:rPr dirty="0"/>
              <a:t>Actuar</a:t>
            </a:r>
            <a:r>
              <a:rPr spc="-5" dirty="0"/>
              <a:t> </a:t>
            </a:r>
            <a:r>
              <a:rPr dirty="0"/>
              <a:t>de</a:t>
            </a:r>
            <a:r>
              <a:rPr spc="-10" dirty="0"/>
              <a:t> </a:t>
            </a:r>
            <a:r>
              <a:rPr dirty="0"/>
              <a:t>forma</a:t>
            </a:r>
            <a:r>
              <a:rPr spc="-10" dirty="0"/>
              <a:t> racional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12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764540" y="992123"/>
            <a:ext cx="7468234" cy="4844415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sz="2000" b="1" spc="-10" dirty="0">
                <a:latin typeface="Times New Roman"/>
                <a:cs typeface="Times New Roman"/>
              </a:rPr>
              <a:t>Racionalidad: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prescriptivo: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personas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deberían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actuar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48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sentido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estricto: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¿cómo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sacar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“conclusiones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verdaderas”?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sentido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amplio: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¿cómo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actuar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“sobrevivir”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entorno?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Times New Roman"/>
              <a:buChar char="•"/>
            </a:pPr>
            <a:endParaRPr sz="2100">
              <a:latin typeface="Times New Roman"/>
              <a:cs typeface="Times New Roman"/>
            </a:endParaRPr>
          </a:p>
          <a:p>
            <a:pPr marL="25400">
              <a:lnSpc>
                <a:spcPct val="100000"/>
              </a:lnSpc>
            </a:pPr>
            <a:r>
              <a:rPr sz="2000" b="1" dirty="0">
                <a:latin typeface="Times New Roman"/>
                <a:cs typeface="Times New Roman"/>
              </a:rPr>
              <a:t>Pensar</a:t>
            </a:r>
            <a:r>
              <a:rPr sz="2000" b="1" spc="-5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forma</a:t>
            </a:r>
            <a:r>
              <a:rPr sz="2000" b="1" spc="-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racional:</a:t>
            </a:r>
            <a:endParaRPr sz="2000">
              <a:latin typeface="Times New Roman"/>
              <a:cs typeface="Times New Roman"/>
            </a:endParaRPr>
          </a:p>
          <a:p>
            <a:pPr marL="3092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309245" algn="l"/>
                <a:tab pos="309880" algn="l"/>
              </a:tabLst>
            </a:pPr>
            <a:r>
              <a:rPr sz="2000" dirty="0">
                <a:latin typeface="Times New Roman"/>
                <a:cs typeface="Times New Roman"/>
              </a:rPr>
              <a:t>leyes</a:t>
            </a:r>
            <a:r>
              <a:rPr sz="2000" spc="-6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pensamiento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Aristóteles: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razonamiento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irrefutable</a:t>
            </a:r>
            <a:endParaRPr sz="2000">
              <a:latin typeface="Times New Roman"/>
              <a:cs typeface="Times New Roman"/>
            </a:endParaRPr>
          </a:p>
          <a:p>
            <a:pPr marL="309245" marR="212725" indent="-284480">
              <a:lnSpc>
                <a:spcPct val="100000"/>
              </a:lnSpc>
              <a:spcBef>
                <a:spcPts val="505"/>
              </a:spcBef>
              <a:buChar char="•"/>
              <a:tabLst>
                <a:tab pos="309245" algn="l"/>
                <a:tab pos="309880" algn="l"/>
              </a:tabLst>
            </a:pPr>
            <a:r>
              <a:rPr sz="2000" dirty="0">
                <a:latin typeface="Times New Roman"/>
                <a:cs typeface="Times New Roman"/>
              </a:rPr>
              <a:t>lógica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formal: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lenguaje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formal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representar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tipo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entes</a:t>
            </a:r>
            <a:r>
              <a:rPr sz="2000" spc="-25" dirty="0">
                <a:latin typeface="Times New Roman"/>
                <a:cs typeface="Times New Roman"/>
              </a:rPr>
              <a:t> en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mundo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modelo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riguroso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razonar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sobre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dichos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entes</a:t>
            </a:r>
            <a:endParaRPr sz="2000">
              <a:latin typeface="Times New Roman"/>
              <a:cs typeface="Times New Roman"/>
            </a:endParaRPr>
          </a:p>
          <a:p>
            <a:pPr marL="309245" marR="265430" indent="-284480">
              <a:lnSpc>
                <a:spcPct val="100000"/>
              </a:lnSpc>
              <a:spcBef>
                <a:spcPts val="480"/>
              </a:spcBef>
              <a:buChar char="•"/>
              <a:tabLst>
                <a:tab pos="309245" algn="l"/>
                <a:tab pos="309880" algn="l"/>
              </a:tabLst>
            </a:pPr>
            <a:r>
              <a:rPr sz="2000" dirty="0">
                <a:latin typeface="Times New Roman"/>
                <a:cs typeface="Times New Roman"/>
              </a:rPr>
              <a:t>Sistemas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basados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computacionales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inferencia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lógica, </a:t>
            </a:r>
            <a:r>
              <a:rPr sz="2000" dirty="0">
                <a:latin typeface="Times New Roman"/>
                <a:cs typeface="Times New Roman"/>
              </a:rPr>
              <a:t>programación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lógica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  <a:buFont typeface="Times New Roman"/>
              <a:buChar char="•"/>
            </a:pPr>
            <a:endParaRPr sz="2350">
              <a:latin typeface="Times New Roman"/>
              <a:cs typeface="Times New Roman"/>
            </a:endParaRPr>
          </a:p>
          <a:p>
            <a:pPr marL="25400">
              <a:lnSpc>
                <a:spcPct val="100000"/>
              </a:lnSpc>
            </a:pPr>
            <a:r>
              <a:rPr sz="2000" b="1" dirty="0">
                <a:latin typeface="Times New Roman"/>
                <a:cs typeface="Times New Roman"/>
              </a:rPr>
              <a:t>Actuar</a:t>
            </a:r>
            <a:r>
              <a:rPr sz="2000" b="1" spc="-5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forma</a:t>
            </a:r>
            <a:r>
              <a:rPr sz="2000" b="1" spc="-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racional:</a:t>
            </a:r>
            <a:endParaRPr sz="2000">
              <a:latin typeface="Times New Roman"/>
              <a:cs typeface="Times New Roman"/>
            </a:endParaRPr>
          </a:p>
          <a:p>
            <a:pPr marL="3092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309245" algn="l"/>
                <a:tab pos="309880" algn="l"/>
              </a:tabLst>
            </a:pPr>
            <a:r>
              <a:rPr sz="2000" dirty="0">
                <a:latin typeface="Times New Roman"/>
                <a:cs typeface="Times New Roman"/>
              </a:rPr>
              <a:t>Sistemas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generan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acciones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similares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arriba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mencionados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6424420" y="3543153"/>
            <a:ext cx="1934210" cy="1727835"/>
            <a:chOff x="6424420" y="3543153"/>
            <a:chExt cx="1934210" cy="1727835"/>
          </a:xfrm>
        </p:grpSpPr>
        <p:sp>
          <p:nvSpPr>
            <p:cNvPr id="8" name="object 8"/>
            <p:cNvSpPr/>
            <p:nvPr/>
          </p:nvSpPr>
          <p:spPr>
            <a:xfrm>
              <a:off x="6424409" y="3650233"/>
              <a:ext cx="1934210" cy="1621155"/>
            </a:xfrm>
            <a:custGeom>
              <a:avLst/>
              <a:gdLst/>
              <a:ahLst/>
              <a:cxnLst/>
              <a:rect l="l" t="t" r="r" b="b"/>
              <a:pathLst>
                <a:path w="1934209" h="1621154">
                  <a:moveTo>
                    <a:pt x="1933803" y="1620659"/>
                  </a:moveTo>
                  <a:lnTo>
                    <a:pt x="1475003" y="1010386"/>
                  </a:lnTo>
                  <a:lnTo>
                    <a:pt x="1519212" y="1010386"/>
                  </a:lnTo>
                  <a:lnTo>
                    <a:pt x="759612" y="0"/>
                  </a:lnTo>
                  <a:lnTo>
                    <a:pt x="0" y="1010386"/>
                  </a:lnTo>
                  <a:lnTo>
                    <a:pt x="873391" y="1010386"/>
                  </a:lnTo>
                  <a:lnTo>
                    <a:pt x="414604" y="1620659"/>
                  </a:lnTo>
                  <a:lnTo>
                    <a:pt x="1933803" y="1620659"/>
                  </a:lnTo>
                  <a:close/>
                </a:path>
              </a:pathLst>
            </a:custGeom>
            <a:solidFill>
              <a:srgbClr val="FFC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118935" y="3543153"/>
              <a:ext cx="130175" cy="111843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6727317" y="3646296"/>
              <a:ext cx="887730" cy="580390"/>
            </a:xfrm>
            <a:custGeom>
              <a:avLst/>
              <a:gdLst/>
              <a:ahLst/>
              <a:cxnLst/>
              <a:rect l="l" t="t" r="r" b="b"/>
              <a:pathLst>
                <a:path w="887729" h="580389">
                  <a:moveTo>
                    <a:pt x="887514" y="580047"/>
                  </a:moveTo>
                  <a:lnTo>
                    <a:pt x="886790" y="573747"/>
                  </a:lnTo>
                  <a:lnTo>
                    <a:pt x="875842" y="478104"/>
                  </a:lnTo>
                  <a:lnTo>
                    <a:pt x="872693" y="475602"/>
                  </a:lnTo>
                  <a:lnTo>
                    <a:pt x="865720" y="476402"/>
                  </a:lnTo>
                  <a:lnTo>
                    <a:pt x="863219" y="479552"/>
                  </a:lnTo>
                  <a:lnTo>
                    <a:pt x="870991" y="547344"/>
                  </a:lnTo>
                  <a:lnTo>
                    <a:pt x="461784" y="139"/>
                  </a:lnTo>
                  <a:lnTo>
                    <a:pt x="456692" y="3949"/>
                  </a:lnTo>
                  <a:lnTo>
                    <a:pt x="451726" y="0"/>
                  </a:lnTo>
                  <a:lnTo>
                    <a:pt x="17449" y="547814"/>
                  </a:lnTo>
                  <a:lnTo>
                    <a:pt x="27114" y="480275"/>
                  </a:lnTo>
                  <a:lnTo>
                    <a:pt x="24714" y="477050"/>
                  </a:lnTo>
                  <a:lnTo>
                    <a:pt x="17767" y="476059"/>
                  </a:lnTo>
                  <a:lnTo>
                    <a:pt x="14554" y="478472"/>
                  </a:lnTo>
                  <a:lnTo>
                    <a:pt x="0" y="580047"/>
                  </a:lnTo>
                  <a:lnTo>
                    <a:pt x="15176" y="574116"/>
                  </a:lnTo>
                  <a:lnTo>
                    <a:pt x="95580" y="542709"/>
                  </a:lnTo>
                  <a:lnTo>
                    <a:pt x="97193" y="539026"/>
                  </a:lnTo>
                  <a:lnTo>
                    <a:pt x="94640" y="532485"/>
                  </a:lnTo>
                  <a:lnTo>
                    <a:pt x="90957" y="530872"/>
                  </a:lnTo>
                  <a:lnTo>
                    <a:pt x="27406" y="555701"/>
                  </a:lnTo>
                  <a:lnTo>
                    <a:pt x="449503" y="23228"/>
                  </a:lnTo>
                  <a:lnTo>
                    <a:pt x="426999" y="543725"/>
                  </a:lnTo>
                  <a:lnTo>
                    <a:pt x="395198" y="483349"/>
                  </a:lnTo>
                  <a:lnTo>
                    <a:pt x="391363" y="482155"/>
                  </a:lnTo>
                  <a:lnTo>
                    <a:pt x="385152" y="485432"/>
                  </a:lnTo>
                  <a:lnTo>
                    <a:pt x="383959" y="489267"/>
                  </a:lnTo>
                  <a:lnTo>
                    <a:pt x="431787" y="580047"/>
                  </a:lnTo>
                  <a:lnTo>
                    <a:pt x="439712" y="567728"/>
                  </a:lnTo>
                  <a:lnTo>
                    <a:pt x="487273" y="493737"/>
                  </a:lnTo>
                  <a:lnTo>
                    <a:pt x="486422" y="489800"/>
                  </a:lnTo>
                  <a:lnTo>
                    <a:pt x="480517" y="486016"/>
                  </a:lnTo>
                  <a:lnTo>
                    <a:pt x="476592" y="486867"/>
                  </a:lnTo>
                  <a:lnTo>
                    <a:pt x="439686" y="544271"/>
                  </a:lnTo>
                  <a:lnTo>
                    <a:pt x="462267" y="22009"/>
                  </a:lnTo>
                  <a:lnTo>
                    <a:pt x="860818" y="554939"/>
                  </a:lnTo>
                  <a:lnTo>
                    <a:pt x="797979" y="528332"/>
                  </a:lnTo>
                  <a:lnTo>
                    <a:pt x="794258" y="529844"/>
                  </a:lnTo>
                  <a:lnTo>
                    <a:pt x="791527" y="536295"/>
                  </a:lnTo>
                  <a:lnTo>
                    <a:pt x="793026" y="540029"/>
                  </a:lnTo>
                  <a:lnTo>
                    <a:pt x="887514" y="5800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395095">
              <a:lnSpc>
                <a:spcPct val="100000"/>
              </a:lnSpc>
              <a:spcBef>
                <a:spcPts val="100"/>
              </a:spcBef>
            </a:pPr>
            <a:r>
              <a:rPr dirty="0"/>
              <a:t>Mejoras</a:t>
            </a:r>
            <a:r>
              <a:rPr spc="-2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A</a:t>
            </a:r>
            <a:r>
              <a:rPr sz="2400" baseline="24305" dirty="0"/>
              <a:t>*</a:t>
            </a:r>
            <a:r>
              <a:rPr sz="2400" dirty="0"/>
              <a:t>:</a:t>
            </a:r>
            <a:r>
              <a:rPr sz="2400" spc="-10" dirty="0"/>
              <a:t> </a:t>
            </a:r>
            <a:r>
              <a:rPr sz="2400" dirty="0"/>
              <a:t>búsqueda</a:t>
            </a:r>
            <a:r>
              <a:rPr sz="2400" spc="-15" dirty="0"/>
              <a:t> </a:t>
            </a:r>
            <a:r>
              <a:rPr sz="2400" dirty="0"/>
              <a:t>en</a:t>
            </a:r>
            <a:r>
              <a:rPr sz="2400" spc="-15" dirty="0"/>
              <a:t> </a:t>
            </a:r>
            <a:r>
              <a:rPr sz="2400" spc="-10" dirty="0"/>
              <a:t>línea</a:t>
            </a:r>
            <a:endParaRPr sz="2400"/>
          </a:p>
        </p:txBody>
      </p:sp>
      <p:sp>
        <p:nvSpPr>
          <p:cNvPr id="12" name="object 12"/>
          <p:cNvSpPr txBox="1"/>
          <p:nvPr/>
        </p:nvSpPr>
        <p:spPr>
          <a:xfrm>
            <a:off x="604287" y="2858109"/>
            <a:ext cx="4827905" cy="1198880"/>
          </a:xfrm>
          <a:prstGeom prst="rect">
            <a:avLst/>
          </a:prstGeom>
        </p:spPr>
        <p:txBody>
          <a:bodyPr vert="horz" wrap="square" lIns="0" tIns="1174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25"/>
              </a:spcBef>
            </a:pPr>
            <a:r>
              <a:rPr sz="2200" dirty="0">
                <a:latin typeface="Times New Roman"/>
                <a:cs typeface="Times New Roman"/>
              </a:rPr>
              <a:t>Búsqueda</a:t>
            </a:r>
            <a:r>
              <a:rPr sz="2200" spc="-2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en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línea</a:t>
            </a:r>
            <a:r>
              <a:rPr sz="2200" spc="-1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(</a:t>
            </a:r>
            <a:r>
              <a:rPr sz="2200" i="1" dirty="0">
                <a:latin typeface="Times New Roman"/>
                <a:cs typeface="Times New Roman"/>
              </a:rPr>
              <a:t>online</a:t>
            </a:r>
            <a:r>
              <a:rPr sz="2200" i="1" spc="-10" dirty="0">
                <a:latin typeface="Times New Roman"/>
                <a:cs typeface="Times New Roman"/>
              </a:rPr>
              <a:t> search</a:t>
            </a:r>
            <a:r>
              <a:rPr sz="2200" spc="-10" dirty="0">
                <a:latin typeface="Times New Roman"/>
                <a:cs typeface="Times New Roman"/>
              </a:rPr>
              <a:t>):</a:t>
            </a:r>
            <a:endParaRPr sz="2200">
              <a:latin typeface="Times New Roman"/>
              <a:cs typeface="Times New Roman"/>
            </a:endParaRPr>
          </a:p>
          <a:p>
            <a:pPr marL="206375" marR="5080" indent="-193675">
              <a:lnSpc>
                <a:spcPct val="109000"/>
              </a:lnSpc>
              <a:spcBef>
                <a:spcPts val="535"/>
              </a:spcBef>
              <a:buFont typeface="Times New Roman"/>
              <a:buChar char="•"/>
              <a:tabLst>
                <a:tab pos="206375" algn="l"/>
              </a:tabLst>
            </a:pPr>
            <a:r>
              <a:rPr sz="2000" i="1" dirty="0">
                <a:latin typeface="Times New Roman"/>
                <a:cs typeface="Times New Roman"/>
              </a:rPr>
              <a:t>clase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“engranan”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y </a:t>
            </a:r>
            <a:r>
              <a:rPr sz="2000" dirty="0">
                <a:latin typeface="Times New Roman"/>
                <a:cs typeface="Times New Roman"/>
              </a:rPr>
              <a:t>acción/percepción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ciclo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061488" y="4022852"/>
            <a:ext cx="4622800" cy="1665605"/>
          </a:xfrm>
          <a:prstGeom prst="rect">
            <a:avLst/>
          </a:prstGeom>
        </p:spPr>
        <p:txBody>
          <a:bodyPr vert="horz" wrap="square" lIns="0" tIns="82550" rIns="0" bIns="0" rtlCol="0">
            <a:spAutoFit/>
          </a:bodyPr>
          <a:lstStyle/>
          <a:p>
            <a:pPr marL="367665" indent="-354965">
              <a:lnSpc>
                <a:spcPct val="100000"/>
              </a:lnSpc>
              <a:spcBef>
                <a:spcPts val="650"/>
              </a:spcBef>
              <a:buAutoNum type="arabicPeriod"/>
              <a:tabLst>
                <a:tab pos="367665" algn="l"/>
                <a:tab pos="368300" algn="l"/>
              </a:tabLst>
            </a:pP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percibe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actual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mundo </a:t>
            </a:r>
            <a:r>
              <a:rPr sz="1800" i="1" spc="-5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  <a:p>
            <a:pPr marL="367665" marR="113030" indent="-355600">
              <a:lnSpc>
                <a:spcPct val="111100"/>
              </a:lnSpc>
              <a:spcBef>
                <a:spcPts val="315"/>
              </a:spcBef>
              <a:buAutoNum type="arabicPeriod"/>
              <a:tabLst>
                <a:tab pos="367665" algn="l"/>
                <a:tab pos="368300" algn="l"/>
              </a:tabLst>
            </a:pP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aplica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método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online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para </a:t>
            </a:r>
            <a:r>
              <a:rPr sz="1800" dirty="0">
                <a:latin typeface="Times New Roman"/>
                <a:cs typeface="Times New Roman"/>
              </a:rPr>
              <a:t>decidir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siguiente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a</a:t>
            </a:r>
            <a:endParaRPr sz="1800">
              <a:latin typeface="Times New Roman"/>
              <a:cs typeface="Times New Roman"/>
            </a:endParaRPr>
          </a:p>
          <a:p>
            <a:pPr marL="367665" marR="5080" indent="-355600">
              <a:lnSpc>
                <a:spcPct val="111100"/>
              </a:lnSpc>
              <a:spcBef>
                <a:spcPts val="285"/>
              </a:spcBef>
              <a:buAutoNum type="arabicPeriod"/>
              <a:tabLst>
                <a:tab pos="367665" algn="l"/>
                <a:tab pos="368300" algn="l"/>
              </a:tabLst>
            </a:pP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ejecuta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mundo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real, </a:t>
            </a:r>
            <a:r>
              <a:rPr sz="1800" spc="-10" dirty="0">
                <a:latin typeface="Times New Roman"/>
                <a:cs typeface="Times New Roman"/>
              </a:rPr>
              <a:t>dando </a:t>
            </a:r>
            <a:r>
              <a:rPr sz="1800" dirty="0">
                <a:latin typeface="Times New Roman"/>
                <a:cs typeface="Times New Roman"/>
              </a:rPr>
              <a:t>lugar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nuevo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 </a:t>
            </a:r>
            <a:r>
              <a:rPr sz="1800" i="1" spc="-25" dirty="0">
                <a:latin typeface="Times New Roman"/>
                <a:cs typeface="Times New Roman"/>
              </a:rPr>
              <a:t>s'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04287" y="1096365"/>
            <a:ext cx="7340600" cy="1588770"/>
          </a:xfrm>
          <a:prstGeom prst="rect">
            <a:avLst/>
          </a:prstGeom>
        </p:spPr>
        <p:txBody>
          <a:bodyPr vert="horz" wrap="square" lIns="0" tIns="1174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25"/>
              </a:spcBef>
            </a:pPr>
            <a:r>
              <a:rPr sz="2200" spc="-10" dirty="0">
                <a:latin typeface="Times New Roman"/>
                <a:cs typeface="Times New Roman"/>
              </a:rPr>
              <a:t>Todos</a:t>
            </a:r>
            <a:r>
              <a:rPr sz="2200" spc="-4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los</a:t>
            </a:r>
            <a:r>
              <a:rPr sz="2200" spc="-3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métodos</a:t>
            </a:r>
            <a:r>
              <a:rPr sz="2200" spc="-2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de</a:t>
            </a:r>
            <a:r>
              <a:rPr sz="2200" spc="-2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búsqueda</a:t>
            </a:r>
            <a:r>
              <a:rPr sz="2200" spc="-2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vistos</a:t>
            </a:r>
            <a:r>
              <a:rPr sz="2200" spc="-3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hasta</a:t>
            </a:r>
            <a:r>
              <a:rPr sz="2200" spc="-2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ahora</a:t>
            </a:r>
            <a:r>
              <a:rPr sz="2200" spc="-2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son</a:t>
            </a:r>
            <a:r>
              <a:rPr sz="2200" spc="-20" dirty="0">
                <a:latin typeface="Times New Roman"/>
                <a:cs typeface="Times New Roman"/>
              </a:rPr>
              <a:t> </a:t>
            </a:r>
            <a:r>
              <a:rPr sz="2200" i="1" spc="-10" dirty="0">
                <a:latin typeface="Times New Roman"/>
                <a:cs typeface="Times New Roman"/>
              </a:rPr>
              <a:t>offline</a:t>
            </a:r>
            <a:r>
              <a:rPr sz="2200" spc="-10" dirty="0">
                <a:latin typeface="Times New Roman"/>
                <a:cs typeface="Times New Roman"/>
              </a:rPr>
              <a:t>:</a:t>
            </a:r>
            <a:endParaRPr sz="2200">
              <a:latin typeface="Times New Roman"/>
              <a:cs typeface="Times New Roman"/>
            </a:endParaRPr>
          </a:p>
          <a:p>
            <a:pPr marL="354965" marR="5080" indent="-342900">
              <a:lnSpc>
                <a:spcPct val="108000"/>
              </a:lnSpc>
              <a:spcBef>
                <a:spcPts val="56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Primero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genera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plan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(secuencia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acciones)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modelo </a:t>
            </a:r>
            <a:r>
              <a:rPr sz="2000" dirty="0">
                <a:latin typeface="Times New Roman"/>
                <a:cs typeface="Times New Roman"/>
              </a:rPr>
              <a:t>(espacio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estados),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lleve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actual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meta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695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Después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ejecutan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acciones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plan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mundo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real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680508" y="3275076"/>
            <a:ext cx="507365" cy="91249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0" algn="r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85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</a:pPr>
            <a:r>
              <a:rPr sz="3000" i="1" baseline="19444" dirty="0">
                <a:latin typeface="Times New Roman"/>
                <a:cs typeface="Times New Roman"/>
              </a:rPr>
              <a:t>a</a:t>
            </a:r>
            <a:r>
              <a:rPr sz="3000" i="1" spc="690" baseline="19444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a'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7150431" y="3705237"/>
            <a:ext cx="887730" cy="1125855"/>
            <a:chOff x="7150431" y="3705237"/>
            <a:chExt cx="887730" cy="1125855"/>
          </a:xfrm>
        </p:grpSpPr>
        <p:sp>
          <p:nvSpPr>
            <p:cNvPr id="17" name="object 17"/>
            <p:cNvSpPr/>
            <p:nvPr/>
          </p:nvSpPr>
          <p:spPr>
            <a:xfrm>
              <a:off x="7407718" y="3705237"/>
              <a:ext cx="450850" cy="421640"/>
            </a:xfrm>
            <a:custGeom>
              <a:avLst/>
              <a:gdLst/>
              <a:ahLst/>
              <a:cxnLst/>
              <a:rect l="l" t="t" r="r" b="b"/>
              <a:pathLst>
                <a:path w="450850" h="421639">
                  <a:moveTo>
                    <a:pt x="224551" y="0"/>
                  </a:moveTo>
                  <a:lnTo>
                    <a:pt x="179381" y="4366"/>
                  </a:lnTo>
                  <a:lnTo>
                    <a:pt x="137262" y="16666"/>
                  </a:lnTo>
                  <a:lnTo>
                    <a:pt x="99112" y="36081"/>
                  </a:lnTo>
                  <a:lnTo>
                    <a:pt x="65830" y="61805"/>
                  </a:lnTo>
                  <a:lnTo>
                    <a:pt x="38329" y="93041"/>
                  </a:lnTo>
                  <a:lnTo>
                    <a:pt x="17547" y="128978"/>
                  </a:lnTo>
                  <a:lnTo>
                    <a:pt x="4452" y="168756"/>
                  </a:lnTo>
                  <a:lnTo>
                    <a:pt x="0" y="211416"/>
                  </a:lnTo>
                  <a:lnTo>
                    <a:pt x="1256" y="233032"/>
                  </a:lnTo>
                  <a:lnTo>
                    <a:pt x="10454" y="274266"/>
                  </a:lnTo>
                  <a:lnTo>
                    <a:pt x="27762" y="312054"/>
                  </a:lnTo>
                  <a:lnTo>
                    <a:pt x="52216" y="345535"/>
                  </a:lnTo>
                  <a:lnTo>
                    <a:pt x="82872" y="373899"/>
                  </a:lnTo>
                  <a:lnTo>
                    <a:pt x="118822" y="396350"/>
                  </a:lnTo>
                  <a:lnTo>
                    <a:pt x="159164" y="412081"/>
                  </a:lnTo>
                  <a:lnTo>
                    <a:pt x="202981" y="420273"/>
                  </a:lnTo>
                  <a:lnTo>
                    <a:pt x="225892" y="421286"/>
                  </a:lnTo>
                  <a:lnTo>
                    <a:pt x="248800" y="420146"/>
                  </a:lnTo>
                  <a:lnTo>
                    <a:pt x="292561" y="411711"/>
                  </a:lnTo>
                  <a:lnTo>
                    <a:pt x="332808" y="395751"/>
                  </a:lnTo>
                  <a:lnTo>
                    <a:pt x="338090" y="392743"/>
                  </a:lnTo>
                  <a:lnTo>
                    <a:pt x="224551" y="392743"/>
                  </a:lnTo>
                  <a:lnTo>
                    <a:pt x="204323" y="391730"/>
                  </a:lnTo>
                  <a:lnTo>
                    <a:pt x="165816" y="384291"/>
                  </a:lnTo>
                  <a:lnTo>
                    <a:pt x="114307" y="361041"/>
                  </a:lnTo>
                  <a:lnTo>
                    <a:pt x="72661" y="325573"/>
                  </a:lnTo>
                  <a:lnTo>
                    <a:pt x="43533" y="280513"/>
                  </a:lnTo>
                  <a:lnTo>
                    <a:pt x="29455" y="228409"/>
                  </a:lnTo>
                  <a:lnTo>
                    <a:pt x="28533" y="209870"/>
                  </a:lnTo>
                  <a:lnTo>
                    <a:pt x="29622" y="191339"/>
                  </a:lnTo>
                  <a:lnTo>
                    <a:pt x="44141" y="139434"/>
                  </a:lnTo>
                  <a:lnTo>
                    <a:pt x="73577" y="94679"/>
                  </a:lnTo>
                  <a:lnTo>
                    <a:pt x="115436" y="59535"/>
                  </a:lnTo>
                  <a:lnTo>
                    <a:pt x="167097" y="36624"/>
                  </a:lnTo>
                  <a:lnTo>
                    <a:pt x="205662" y="29430"/>
                  </a:lnTo>
                  <a:lnTo>
                    <a:pt x="225892" y="28543"/>
                  </a:lnTo>
                  <a:lnTo>
                    <a:pt x="338044" y="28543"/>
                  </a:lnTo>
                  <a:lnTo>
                    <a:pt x="331621" y="24935"/>
                  </a:lnTo>
                  <a:lnTo>
                    <a:pt x="311942" y="16178"/>
                  </a:lnTo>
                  <a:lnTo>
                    <a:pt x="291278" y="9204"/>
                  </a:lnTo>
                  <a:lnTo>
                    <a:pt x="269745" y="4116"/>
                  </a:lnTo>
                  <a:lnTo>
                    <a:pt x="247460" y="1013"/>
                  </a:lnTo>
                  <a:lnTo>
                    <a:pt x="224551" y="0"/>
                  </a:lnTo>
                  <a:close/>
                </a:path>
                <a:path w="450850" h="421639">
                  <a:moveTo>
                    <a:pt x="338044" y="28543"/>
                  </a:moveTo>
                  <a:lnTo>
                    <a:pt x="225892" y="28543"/>
                  </a:lnTo>
                  <a:lnTo>
                    <a:pt x="246119" y="29556"/>
                  </a:lnTo>
                  <a:lnTo>
                    <a:pt x="265727" y="32406"/>
                  </a:lnTo>
                  <a:lnTo>
                    <a:pt x="302727" y="43226"/>
                  </a:lnTo>
                  <a:lnTo>
                    <a:pt x="351246" y="70839"/>
                  </a:lnTo>
                  <a:lnTo>
                    <a:pt x="389009" y="109797"/>
                  </a:lnTo>
                  <a:lnTo>
                    <a:pt x="413395" y="157476"/>
                  </a:lnTo>
                  <a:lnTo>
                    <a:pt x="421910" y="211416"/>
                  </a:lnTo>
                  <a:lnTo>
                    <a:pt x="420820" y="229947"/>
                  </a:lnTo>
                  <a:lnTo>
                    <a:pt x="406302" y="281852"/>
                  </a:lnTo>
                  <a:lnTo>
                    <a:pt x="376866" y="326605"/>
                  </a:lnTo>
                  <a:lnTo>
                    <a:pt x="335005" y="361751"/>
                  </a:lnTo>
                  <a:lnTo>
                    <a:pt x="283345" y="384662"/>
                  </a:lnTo>
                  <a:lnTo>
                    <a:pt x="244781" y="391855"/>
                  </a:lnTo>
                  <a:lnTo>
                    <a:pt x="224551" y="392743"/>
                  </a:lnTo>
                  <a:lnTo>
                    <a:pt x="338090" y="392743"/>
                  </a:lnTo>
                  <a:lnTo>
                    <a:pt x="384611" y="359481"/>
                  </a:lnTo>
                  <a:lnTo>
                    <a:pt x="412113" y="328245"/>
                  </a:lnTo>
                  <a:lnTo>
                    <a:pt x="432894" y="292308"/>
                  </a:lnTo>
                  <a:lnTo>
                    <a:pt x="445989" y="252530"/>
                  </a:lnTo>
                  <a:lnTo>
                    <a:pt x="450443" y="209870"/>
                  </a:lnTo>
                  <a:lnTo>
                    <a:pt x="449186" y="188253"/>
                  </a:lnTo>
                  <a:lnTo>
                    <a:pt x="439988" y="147020"/>
                  </a:lnTo>
                  <a:lnTo>
                    <a:pt x="422680" y="109232"/>
                  </a:lnTo>
                  <a:lnTo>
                    <a:pt x="398227" y="75751"/>
                  </a:lnTo>
                  <a:lnTo>
                    <a:pt x="367571" y="47387"/>
                  </a:lnTo>
                  <a:lnTo>
                    <a:pt x="350201" y="35372"/>
                  </a:lnTo>
                  <a:lnTo>
                    <a:pt x="338044" y="28543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33532" y="4153425"/>
              <a:ext cx="130175" cy="111843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7150430" y="4251045"/>
              <a:ext cx="887730" cy="580390"/>
            </a:xfrm>
            <a:custGeom>
              <a:avLst/>
              <a:gdLst/>
              <a:ahLst/>
              <a:cxnLst/>
              <a:rect l="l" t="t" r="r" b="b"/>
              <a:pathLst>
                <a:path w="887729" h="580389">
                  <a:moveTo>
                    <a:pt x="887501" y="580047"/>
                  </a:moveTo>
                  <a:lnTo>
                    <a:pt x="886790" y="573747"/>
                  </a:lnTo>
                  <a:lnTo>
                    <a:pt x="875830" y="478104"/>
                  </a:lnTo>
                  <a:lnTo>
                    <a:pt x="872680" y="475602"/>
                  </a:lnTo>
                  <a:lnTo>
                    <a:pt x="865720" y="476402"/>
                  </a:lnTo>
                  <a:lnTo>
                    <a:pt x="863219" y="479552"/>
                  </a:lnTo>
                  <a:lnTo>
                    <a:pt x="870978" y="547344"/>
                  </a:lnTo>
                  <a:lnTo>
                    <a:pt x="461772" y="139"/>
                  </a:lnTo>
                  <a:lnTo>
                    <a:pt x="456692" y="3949"/>
                  </a:lnTo>
                  <a:lnTo>
                    <a:pt x="451713" y="0"/>
                  </a:lnTo>
                  <a:lnTo>
                    <a:pt x="17437" y="547827"/>
                  </a:lnTo>
                  <a:lnTo>
                    <a:pt x="27114" y="480275"/>
                  </a:lnTo>
                  <a:lnTo>
                    <a:pt x="24701" y="477050"/>
                  </a:lnTo>
                  <a:lnTo>
                    <a:pt x="17754" y="476059"/>
                  </a:lnTo>
                  <a:lnTo>
                    <a:pt x="14541" y="478472"/>
                  </a:lnTo>
                  <a:lnTo>
                    <a:pt x="0" y="580047"/>
                  </a:lnTo>
                  <a:lnTo>
                    <a:pt x="15163" y="574116"/>
                  </a:lnTo>
                  <a:lnTo>
                    <a:pt x="95567" y="542709"/>
                  </a:lnTo>
                  <a:lnTo>
                    <a:pt x="97180" y="539026"/>
                  </a:lnTo>
                  <a:lnTo>
                    <a:pt x="94627" y="532498"/>
                  </a:lnTo>
                  <a:lnTo>
                    <a:pt x="90944" y="530885"/>
                  </a:lnTo>
                  <a:lnTo>
                    <a:pt x="27393" y="555713"/>
                  </a:lnTo>
                  <a:lnTo>
                    <a:pt x="449491" y="23253"/>
                  </a:lnTo>
                  <a:lnTo>
                    <a:pt x="426999" y="543725"/>
                  </a:lnTo>
                  <a:lnTo>
                    <a:pt x="395185" y="483349"/>
                  </a:lnTo>
                  <a:lnTo>
                    <a:pt x="391350" y="482155"/>
                  </a:lnTo>
                  <a:lnTo>
                    <a:pt x="385140" y="485432"/>
                  </a:lnTo>
                  <a:lnTo>
                    <a:pt x="383959" y="489267"/>
                  </a:lnTo>
                  <a:lnTo>
                    <a:pt x="431774" y="580059"/>
                  </a:lnTo>
                  <a:lnTo>
                    <a:pt x="439699" y="567740"/>
                  </a:lnTo>
                  <a:lnTo>
                    <a:pt x="487260" y="493737"/>
                  </a:lnTo>
                  <a:lnTo>
                    <a:pt x="486410" y="489813"/>
                  </a:lnTo>
                  <a:lnTo>
                    <a:pt x="480504" y="486016"/>
                  </a:lnTo>
                  <a:lnTo>
                    <a:pt x="476580" y="486867"/>
                  </a:lnTo>
                  <a:lnTo>
                    <a:pt x="439686" y="544271"/>
                  </a:lnTo>
                  <a:lnTo>
                    <a:pt x="462254" y="21996"/>
                  </a:lnTo>
                  <a:lnTo>
                    <a:pt x="860806" y="554951"/>
                  </a:lnTo>
                  <a:lnTo>
                    <a:pt x="797979" y="528332"/>
                  </a:lnTo>
                  <a:lnTo>
                    <a:pt x="794245" y="529844"/>
                  </a:lnTo>
                  <a:lnTo>
                    <a:pt x="791514" y="536308"/>
                  </a:lnTo>
                  <a:lnTo>
                    <a:pt x="793026" y="540029"/>
                  </a:lnTo>
                  <a:lnTo>
                    <a:pt x="887501" y="5800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7189913" y="4280916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29 </a:t>
            </a:r>
            <a:r>
              <a:rPr spc="-50" dirty="0"/>
              <a:t>–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7461853" y="3759708"/>
            <a:ext cx="691515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372110" algn="ctr">
              <a:lnSpc>
                <a:spcPts val="228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a''</a:t>
            </a:r>
            <a:endParaRPr sz="2000">
              <a:latin typeface="Times New Roman"/>
              <a:cs typeface="Times New Roman"/>
            </a:endParaRPr>
          </a:p>
          <a:p>
            <a:pPr marL="248285">
              <a:lnSpc>
                <a:spcPts val="2160"/>
              </a:lnSpc>
            </a:pPr>
            <a:r>
              <a:rPr sz="2000" i="1" spc="-25" dirty="0">
                <a:latin typeface="Times New Roman"/>
                <a:cs typeface="Times New Roman"/>
              </a:rPr>
              <a:t>s'</a:t>
            </a:r>
            <a:endParaRPr sz="2000">
              <a:latin typeface="Times New Roman"/>
              <a:cs typeface="Times New Roman"/>
            </a:endParaRPr>
          </a:p>
          <a:p>
            <a:pPr marL="146685">
              <a:lnSpc>
                <a:spcPts val="2280"/>
              </a:lnSpc>
            </a:pPr>
            <a:r>
              <a:rPr sz="3000" i="1" baseline="-29166" dirty="0">
                <a:latin typeface="Times New Roman"/>
                <a:cs typeface="Times New Roman"/>
              </a:rPr>
              <a:t>a'</a:t>
            </a:r>
            <a:r>
              <a:rPr sz="3000" i="1" spc="307" baseline="-29166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a''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413360" y="5129276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395095">
              <a:lnSpc>
                <a:spcPct val="100000"/>
              </a:lnSpc>
              <a:spcBef>
                <a:spcPts val="100"/>
              </a:spcBef>
            </a:pPr>
            <a:r>
              <a:rPr dirty="0"/>
              <a:t>Mejoras</a:t>
            </a:r>
            <a:r>
              <a:rPr spc="-2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A</a:t>
            </a:r>
            <a:r>
              <a:rPr sz="2400" baseline="24305" dirty="0"/>
              <a:t>*</a:t>
            </a:r>
            <a:r>
              <a:rPr sz="2400" dirty="0"/>
              <a:t>:</a:t>
            </a:r>
            <a:r>
              <a:rPr sz="2400" spc="-10" dirty="0"/>
              <a:t> </a:t>
            </a:r>
            <a:r>
              <a:rPr sz="2400" dirty="0"/>
              <a:t>búsqueda</a:t>
            </a:r>
            <a:r>
              <a:rPr sz="2400" spc="-15" dirty="0"/>
              <a:t> </a:t>
            </a:r>
            <a:r>
              <a:rPr sz="2400" dirty="0"/>
              <a:t>en</a:t>
            </a:r>
            <a:r>
              <a:rPr sz="2400" spc="-15" dirty="0"/>
              <a:t> </a:t>
            </a:r>
            <a:r>
              <a:rPr sz="2400" spc="-10" dirty="0"/>
              <a:t>línea</a:t>
            </a:r>
            <a:endParaRPr sz="2400"/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30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51840" y="1150620"/>
            <a:ext cx="7086600" cy="4263390"/>
          </a:xfrm>
          <a:prstGeom prst="rect">
            <a:avLst/>
          </a:prstGeom>
        </p:spPr>
        <p:txBody>
          <a:bodyPr vert="horz" wrap="square" lIns="0" tIns="100965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795"/>
              </a:spcBef>
            </a:pP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línea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online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search</a:t>
            </a:r>
            <a:r>
              <a:rPr sz="2000" spc="-10" dirty="0">
                <a:latin typeface="Times New Roman"/>
                <a:cs typeface="Times New Roman"/>
              </a:rPr>
              <a:t>):</a:t>
            </a:r>
            <a:endParaRPr sz="2000">
              <a:latin typeface="Times New Roman"/>
              <a:cs typeface="Times New Roman"/>
            </a:endParaRPr>
          </a:p>
          <a:p>
            <a:pPr marL="219075" indent="-193675">
              <a:lnSpc>
                <a:spcPct val="100000"/>
              </a:lnSpc>
              <a:spcBef>
                <a:spcPts val="695"/>
              </a:spcBef>
              <a:buChar char="•"/>
              <a:tabLst>
                <a:tab pos="219075" algn="l"/>
              </a:tabLst>
            </a:pPr>
            <a:r>
              <a:rPr sz="2000" dirty="0">
                <a:latin typeface="Times New Roman"/>
                <a:cs typeface="Times New Roman"/>
              </a:rPr>
              <a:t>indicado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cuando:</a:t>
            </a:r>
            <a:endParaRPr sz="2000">
              <a:latin typeface="Times New Roman"/>
              <a:cs typeface="Times New Roman"/>
            </a:endParaRPr>
          </a:p>
          <a:p>
            <a:pPr marL="785495" marR="374650" lvl="1" indent="-285750">
              <a:lnSpc>
                <a:spcPct val="111100"/>
              </a:lnSpc>
              <a:spcBef>
                <a:spcPts val="465"/>
              </a:spcBef>
              <a:buChar char="–"/>
              <a:tabLst>
                <a:tab pos="785495" algn="l"/>
                <a:tab pos="786130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espacio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demasiado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grande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buscar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hasta </a:t>
            </a:r>
            <a:r>
              <a:rPr sz="1800" spc="-25" dirty="0">
                <a:latin typeface="Times New Roman"/>
                <a:cs typeface="Times New Roman"/>
              </a:rPr>
              <a:t>la </a:t>
            </a:r>
            <a:r>
              <a:rPr sz="1800" dirty="0">
                <a:latin typeface="Times New Roman"/>
                <a:cs typeface="Times New Roman"/>
              </a:rPr>
              <a:t>solución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aplicar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técnicas</a:t>
            </a:r>
            <a:r>
              <a:rPr sz="1800" spc="-10" dirty="0">
                <a:latin typeface="Times New Roman"/>
                <a:cs typeface="Times New Roman"/>
              </a:rPr>
              <a:t> anteriores)</a:t>
            </a:r>
            <a:endParaRPr sz="1800">
              <a:latin typeface="Times New Roman"/>
              <a:cs typeface="Times New Roman"/>
            </a:endParaRPr>
          </a:p>
          <a:p>
            <a:pPr marL="785495" lvl="1" indent="-285750">
              <a:lnSpc>
                <a:spcPct val="100000"/>
              </a:lnSpc>
              <a:spcBef>
                <a:spcPts val="650"/>
              </a:spcBef>
              <a:buChar char="–"/>
              <a:tabLst>
                <a:tab pos="785495" algn="l"/>
                <a:tab pos="786130" algn="l"/>
              </a:tabLst>
            </a:pP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realista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usar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modelo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determinista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efectos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acciones</a:t>
            </a:r>
            <a:endParaRPr sz="1800">
              <a:latin typeface="Times New Roman"/>
              <a:cs typeface="Times New Roman"/>
            </a:endParaRPr>
          </a:p>
          <a:p>
            <a:pPr marL="1204595" lvl="2" indent="-228600">
              <a:lnSpc>
                <a:spcPct val="100000"/>
              </a:lnSpc>
              <a:spcBef>
                <a:spcPts val="535"/>
              </a:spcBef>
              <a:buChar char="•"/>
              <a:tabLst>
                <a:tab pos="1204595" algn="l"/>
                <a:tab pos="1205230" algn="l"/>
              </a:tabLst>
            </a:pPr>
            <a:r>
              <a:rPr sz="1600" dirty="0">
                <a:latin typeface="Times New Roman"/>
                <a:cs typeface="Times New Roman"/>
              </a:rPr>
              <a:t>por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frecuentes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contingencias (p.e.: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 veces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brazo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deja caer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bloque)</a:t>
            </a:r>
            <a:endParaRPr sz="1600">
              <a:latin typeface="Times New Roman"/>
              <a:cs typeface="Times New Roman"/>
            </a:endParaRPr>
          </a:p>
          <a:p>
            <a:pPr marL="1204595" lvl="2" indent="-228600">
              <a:lnSpc>
                <a:spcPct val="100000"/>
              </a:lnSpc>
              <a:spcBef>
                <a:spcPts val="575"/>
              </a:spcBef>
              <a:buChar char="•"/>
              <a:tabLst>
                <a:tab pos="1204595" algn="l"/>
                <a:tab pos="1205230" algn="l"/>
              </a:tabLst>
            </a:pPr>
            <a:r>
              <a:rPr sz="1600" dirty="0">
                <a:latin typeface="Times New Roman"/>
                <a:cs typeface="Times New Roman"/>
              </a:rPr>
              <a:t>porque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 se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dispone 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 modelo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entorno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(p.e.: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“mapa”)</a:t>
            </a:r>
            <a:endParaRPr sz="1600">
              <a:latin typeface="Times New Roman"/>
              <a:cs typeface="Times New Roman"/>
            </a:endParaRPr>
          </a:p>
          <a:p>
            <a:pPr marL="219075" indent="-193675">
              <a:lnSpc>
                <a:spcPct val="100000"/>
              </a:lnSpc>
              <a:spcBef>
                <a:spcPts val="680"/>
              </a:spcBef>
              <a:buChar char="•"/>
              <a:tabLst>
                <a:tab pos="219075" algn="l"/>
              </a:tabLst>
            </a:pPr>
            <a:r>
              <a:rPr sz="2000" dirty="0">
                <a:latin typeface="Times New Roman"/>
                <a:cs typeface="Times New Roman"/>
              </a:rPr>
              <a:t>medida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eficiencia:</a:t>
            </a:r>
            <a:endParaRPr sz="2000">
              <a:latin typeface="Times New Roman"/>
              <a:cs typeface="Times New Roman"/>
            </a:endParaRPr>
          </a:p>
          <a:p>
            <a:pPr marL="785495" lvl="1" indent="-285750">
              <a:lnSpc>
                <a:spcPct val="100000"/>
              </a:lnSpc>
              <a:spcBef>
                <a:spcPts val="705"/>
              </a:spcBef>
              <a:buChar char="–"/>
              <a:tabLst>
                <a:tab pos="785495" algn="l"/>
                <a:tab pos="78613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general,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asegurar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optimalidad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ni</a:t>
            </a:r>
            <a:r>
              <a:rPr sz="1800" spc="-10" dirty="0">
                <a:latin typeface="Times New Roman"/>
                <a:cs typeface="Times New Roman"/>
              </a:rPr>
              <a:t> completitud</a:t>
            </a:r>
            <a:endParaRPr sz="1800">
              <a:latin typeface="Times New Roman"/>
              <a:cs typeface="Times New Roman"/>
            </a:endParaRPr>
          </a:p>
          <a:p>
            <a:pPr marL="785495" lvl="1" indent="-285750">
              <a:lnSpc>
                <a:spcPts val="1675"/>
              </a:lnSpc>
              <a:spcBef>
                <a:spcPts val="645"/>
              </a:spcBef>
              <a:buChar char="–"/>
              <a:tabLst>
                <a:tab pos="785495" algn="l"/>
                <a:tab pos="786130" algn="l"/>
              </a:tabLst>
            </a:pPr>
            <a:r>
              <a:rPr sz="1800" dirty="0">
                <a:latin typeface="Times New Roman"/>
                <a:cs typeface="Times New Roman"/>
              </a:rPr>
              <a:t>minimizar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43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índice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competitivo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170" dirty="0">
                <a:latin typeface="Times New Roman"/>
                <a:cs typeface="Times New Roman"/>
              </a:rPr>
              <a:t> </a:t>
            </a:r>
            <a:r>
              <a:rPr sz="2100" u="heavy" spc="-187" baseline="31746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100" i="1" u="heavy" baseline="31746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Coste</a:t>
            </a:r>
            <a:r>
              <a:rPr sz="2100" i="1" u="heavy" spc="-7" baseline="31746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100" i="1" u="heavy" baseline="31746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del</a:t>
            </a:r>
            <a:r>
              <a:rPr sz="2100" i="1" u="heavy" spc="-22" baseline="31746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100" i="1" u="heavy" baseline="31746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camino</a:t>
            </a:r>
            <a:r>
              <a:rPr sz="2100" i="1" u="heavy" spc="-7" baseline="31746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100" i="1" u="heavy" baseline="31746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real</a:t>
            </a:r>
            <a:r>
              <a:rPr sz="2100" i="1" u="heavy" spc="-22" baseline="31746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100" i="1" u="heavy" baseline="31746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del</a:t>
            </a:r>
            <a:r>
              <a:rPr sz="2100" i="1" u="heavy" spc="-15" baseline="31746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agente</a:t>
            </a:r>
            <a:r>
              <a:rPr sz="2100" i="1" u="heavy" spc="750" baseline="31746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endParaRPr sz="2100" baseline="31746">
              <a:latin typeface="Times New Roman"/>
              <a:cs typeface="Times New Roman"/>
            </a:endParaRPr>
          </a:p>
          <a:p>
            <a:pPr marL="4329430">
              <a:lnSpc>
                <a:spcPts val="1195"/>
              </a:lnSpc>
            </a:pPr>
            <a:r>
              <a:rPr sz="1400" i="1" dirty="0">
                <a:latin typeface="Times New Roman"/>
                <a:cs typeface="Times New Roman"/>
              </a:rPr>
              <a:t>Coste</a:t>
            </a:r>
            <a:r>
              <a:rPr sz="1400" i="1" spc="-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del</a:t>
            </a:r>
            <a:r>
              <a:rPr sz="1400" i="1" spc="-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camino </a:t>
            </a:r>
            <a:r>
              <a:rPr sz="1400" i="1" spc="-10" dirty="0">
                <a:latin typeface="Times New Roman"/>
                <a:cs typeface="Times New Roman"/>
              </a:rPr>
              <a:t>óptimo</a:t>
            </a:r>
            <a:endParaRPr sz="1400">
              <a:latin typeface="Times New Roman"/>
              <a:cs typeface="Times New Roman"/>
            </a:endParaRPr>
          </a:p>
          <a:p>
            <a:pPr marL="785495" marR="50800" lvl="1" indent="-285750">
              <a:lnSpc>
                <a:spcPts val="2400"/>
              </a:lnSpc>
              <a:buChar char="–"/>
              <a:tabLst>
                <a:tab pos="785495" algn="l"/>
                <a:tab pos="786130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índice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competitivo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infinito,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particularmente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cuando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hay </a:t>
            </a:r>
            <a:r>
              <a:rPr sz="1800" dirty="0">
                <a:latin typeface="Times New Roman"/>
                <a:cs typeface="Times New Roman"/>
              </a:rPr>
              <a:t>acciones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son </a:t>
            </a:r>
            <a:r>
              <a:rPr sz="1800" spc="-10" dirty="0">
                <a:latin typeface="Times New Roman"/>
                <a:cs typeface="Times New Roman"/>
              </a:rPr>
              <a:t>reversibles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027555">
              <a:lnSpc>
                <a:spcPct val="100000"/>
              </a:lnSpc>
              <a:spcBef>
                <a:spcPts val="100"/>
              </a:spcBef>
            </a:pPr>
            <a:r>
              <a:rPr dirty="0"/>
              <a:t>Búsqueda</a:t>
            </a:r>
            <a:r>
              <a:rPr spc="-20" dirty="0"/>
              <a:t> </a:t>
            </a:r>
            <a:r>
              <a:rPr dirty="0"/>
              <a:t>con</a:t>
            </a:r>
            <a:r>
              <a:rPr spc="-20" dirty="0"/>
              <a:t> </a:t>
            </a:r>
            <a:r>
              <a:rPr spc="-10" dirty="0"/>
              <a:t>horizonte</a:t>
            </a:r>
          </a:p>
        </p:txBody>
      </p:sp>
      <p:pic>
        <p:nvPicPr>
          <p:cNvPr id="8" name="object 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37786" y="2237101"/>
            <a:ext cx="3778399" cy="1768952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2625456" y="2833623"/>
            <a:ext cx="1079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dirty="0">
                <a:latin typeface="Times New Roman"/>
                <a:cs typeface="Times New Roman"/>
              </a:rPr>
              <a:t>1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501631" y="2616708"/>
            <a:ext cx="33528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baseline="-16666" dirty="0">
                <a:latin typeface="Times New Roman"/>
                <a:cs typeface="Times New Roman"/>
              </a:rPr>
              <a:t>s</a:t>
            </a:r>
            <a:r>
              <a:rPr sz="3000" i="1" spc="157" baseline="-16666" dirty="0">
                <a:latin typeface="Times New Roman"/>
                <a:cs typeface="Times New Roman"/>
              </a:rPr>
              <a:t> </a:t>
            </a:r>
            <a:r>
              <a:rPr sz="1300" spc="-50" dirty="0">
                <a:latin typeface="Times New Roman"/>
                <a:cs typeface="Times New Roman"/>
              </a:rPr>
              <a:t>1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149802" y="2674620"/>
            <a:ext cx="2514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…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25531" y="996075"/>
            <a:ext cx="8385809" cy="1576070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256540" indent="-231140">
              <a:lnSpc>
                <a:spcPct val="100000"/>
              </a:lnSpc>
              <a:spcBef>
                <a:spcPts val="665"/>
              </a:spcBef>
              <a:buFont typeface="Arial"/>
              <a:buChar char="•"/>
              <a:tabLst>
                <a:tab pos="256540" algn="l"/>
                <a:tab pos="257175" algn="l"/>
              </a:tabLst>
            </a:pPr>
            <a:r>
              <a:rPr sz="2000" dirty="0">
                <a:latin typeface="Times New Roman"/>
                <a:cs typeface="Times New Roman"/>
              </a:rPr>
              <a:t>Problema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decisión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0" dirty="0">
                <a:latin typeface="Times New Roman"/>
                <a:cs typeface="Times New Roman"/>
              </a:rPr>
              <a:t> línea:</a:t>
            </a:r>
            <a:endParaRPr sz="2000">
              <a:latin typeface="Times New Roman"/>
              <a:cs typeface="Times New Roman"/>
            </a:endParaRPr>
          </a:p>
          <a:p>
            <a:pPr marL="676275" lvl="1" indent="-285750">
              <a:lnSpc>
                <a:spcPct val="100000"/>
              </a:lnSpc>
              <a:spcBef>
                <a:spcPts val="515"/>
              </a:spcBef>
              <a:buFont typeface="Segoe UI Symbol"/>
              <a:buChar char="✓"/>
              <a:tabLst>
                <a:tab pos="676275" algn="l"/>
              </a:tabLst>
            </a:pPr>
            <a:r>
              <a:rPr sz="1800" dirty="0">
                <a:latin typeface="Times New Roman"/>
                <a:cs typeface="Times New Roman"/>
              </a:rPr>
              <a:t>Estando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actual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habiendo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posibles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</a:t>
            </a:r>
            <a:r>
              <a:rPr sz="1800" i="1" spc="-25" dirty="0">
                <a:latin typeface="Times New Roman"/>
                <a:cs typeface="Times New Roman"/>
              </a:rPr>
              <a:t>s</a:t>
            </a:r>
            <a:r>
              <a:rPr sz="1800" spc="-25" dirty="0">
                <a:latin typeface="Times New Roman"/>
                <a:cs typeface="Times New Roman"/>
              </a:rPr>
              <a:t>,</a:t>
            </a:r>
            <a:endParaRPr sz="1800">
              <a:latin typeface="Times New Roman"/>
              <a:cs typeface="Times New Roman"/>
            </a:endParaRPr>
          </a:p>
          <a:p>
            <a:pPr marL="676275" lvl="1" indent="-285750">
              <a:lnSpc>
                <a:spcPts val="1535"/>
              </a:lnSpc>
              <a:spcBef>
                <a:spcPts val="525"/>
              </a:spcBef>
              <a:buFont typeface="Segoe UI Symbol"/>
              <a:buChar char="✓"/>
              <a:tabLst>
                <a:tab pos="676275" algn="l"/>
              </a:tabLst>
            </a:pPr>
            <a:r>
              <a:rPr sz="1800" dirty="0">
                <a:latin typeface="Times New Roman"/>
                <a:cs typeface="Times New Roman"/>
              </a:rPr>
              <a:t>¿a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sucesores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10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1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..,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140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1</a:t>
            </a:r>
            <a:r>
              <a:rPr sz="1800" spc="225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ir?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(“físicamente”,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e.d., 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mundo </a:t>
            </a:r>
            <a:r>
              <a:rPr sz="1800" spc="-10" dirty="0">
                <a:latin typeface="Times New Roman"/>
                <a:cs typeface="Times New Roman"/>
              </a:rPr>
              <a:t>real)</a:t>
            </a:r>
            <a:endParaRPr sz="1800">
              <a:latin typeface="Times New Roman"/>
              <a:cs typeface="Times New Roman"/>
            </a:endParaRPr>
          </a:p>
          <a:p>
            <a:pPr marL="3723640">
              <a:lnSpc>
                <a:spcPts val="815"/>
              </a:lnSpc>
              <a:tabLst>
                <a:tab pos="4302760" algn="l"/>
              </a:tabLst>
            </a:pPr>
            <a:r>
              <a:rPr sz="1200" spc="-50" dirty="0">
                <a:latin typeface="Times New Roman"/>
                <a:cs typeface="Times New Roman"/>
              </a:rPr>
              <a:t>1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i="1" spc="-50" dirty="0">
                <a:latin typeface="Times New Roman"/>
                <a:cs typeface="Times New Roman"/>
              </a:rPr>
              <a:t>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R="947419" algn="ctr">
              <a:lnSpc>
                <a:spcPct val="100000"/>
              </a:lnSpc>
            </a:pPr>
            <a:r>
              <a:rPr sz="2000" i="1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662365" y="2241863"/>
            <a:ext cx="145415" cy="1747520"/>
          </a:xfrm>
          <a:custGeom>
            <a:avLst/>
            <a:gdLst/>
            <a:ahLst/>
            <a:cxnLst/>
            <a:rect l="l" t="t" r="r" b="b"/>
            <a:pathLst>
              <a:path w="145415" h="1747520">
                <a:moveTo>
                  <a:pt x="0" y="1747497"/>
                </a:moveTo>
                <a:lnTo>
                  <a:pt x="28230" y="1740694"/>
                </a:lnTo>
                <a:lnTo>
                  <a:pt x="51283" y="1722145"/>
                </a:lnTo>
                <a:lnTo>
                  <a:pt x="66826" y="1694631"/>
                </a:lnTo>
                <a:lnTo>
                  <a:pt x="72526" y="1660940"/>
                </a:lnTo>
                <a:lnTo>
                  <a:pt x="72526" y="960305"/>
                </a:lnTo>
                <a:lnTo>
                  <a:pt x="78225" y="926613"/>
                </a:lnTo>
                <a:lnTo>
                  <a:pt x="93768" y="899100"/>
                </a:lnTo>
                <a:lnTo>
                  <a:pt x="116821" y="880550"/>
                </a:lnTo>
                <a:lnTo>
                  <a:pt x="145052" y="873748"/>
                </a:lnTo>
                <a:lnTo>
                  <a:pt x="116821" y="866946"/>
                </a:lnTo>
                <a:lnTo>
                  <a:pt x="93768" y="848396"/>
                </a:lnTo>
                <a:lnTo>
                  <a:pt x="78225" y="820883"/>
                </a:lnTo>
                <a:lnTo>
                  <a:pt x="72526" y="787191"/>
                </a:lnTo>
                <a:lnTo>
                  <a:pt x="72526" y="86556"/>
                </a:lnTo>
                <a:lnTo>
                  <a:pt x="66826" y="52865"/>
                </a:lnTo>
                <a:lnTo>
                  <a:pt x="51283" y="25351"/>
                </a:lnTo>
                <a:lnTo>
                  <a:pt x="28230" y="6802"/>
                </a:lnTo>
                <a:lnTo>
                  <a:pt x="0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7106169" y="3115055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i="1" dirty="0">
                <a:solidFill>
                  <a:srgbClr val="C00000"/>
                </a:solidFill>
                <a:latin typeface="Times New Roman"/>
                <a:cs typeface="Times New Roman"/>
              </a:rPr>
              <a:t>n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774381" y="3011932"/>
            <a:ext cx="5873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C00000"/>
                </a:solidFill>
                <a:latin typeface="Times New Roman"/>
                <a:cs typeface="Times New Roman"/>
              </a:rPr>
              <a:t>f</a:t>
            </a:r>
            <a:r>
              <a:rPr sz="1650" i="1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*</a:t>
            </a:r>
            <a:r>
              <a:rPr sz="1650" i="1" spc="-37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C00000"/>
                </a:solidFill>
                <a:latin typeface="Times New Roman"/>
                <a:cs typeface="Times New Roman"/>
              </a:rPr>
              <a:t>(s</a:t>
            </a:r>
            <a:r>
              <a:rPr sz="1600" spc="140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650" spc="-52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1</a:t>
            </a:r>
            <a:r>
              <a:rPr sz="1600" spc="-35" dirty="0">
                <a:solidFill>
                  <a:srgbClr val="C0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792145" y="3051047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solidFill>
                  <a:srgbClr val="C00000"/>
                </a:solidFill>
                <a:latin typeface="Times New Roman"/>
                <a:cs typeface="Times New Roman"/>
              </a:rPr>
              <a:t>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460357" y="2947923"/>
            <a:ext cx="58229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C00000"/>
                </a:solidFill>
                <a:latin typeface="Times New Roman"/>
                <a:cs typeface="Times New Roman"/>
              </a:rPr>
              <a:t>f</a:t>
            </a:r>
            <a:r>
              <a:rPr sz="1650" i="1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*</a:t>
            </a:r>
            <a:r>
              <a:rPr sz="1650" i="1" spc="-37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C00000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C00000"/>
                </a:solidFill>
                <a:latin typeface="Times New Roman"/>
                <a:cs typeface="Times New Roman"/>
              </a:rPr>
              <a:t>s</a:t>
            </a:r>
            <a:r>
              <a:rPr sz="1600" i="1" spc="10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650" spc="-37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1</a:t>
            </a:r>
            <a:r>
              <a:rPr sz="1600" spc="-25" dirty="0">
                <a:solidFill>
                  <a:srgbClr val="C0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130605" y="2205264"/>
            <a:ext cx="145415" cy="1747520"/>
          </a:xfrm>
          <a:custGeom>
            <a:avLst/>
            <a:gdLst/>
            <a:ahLst/>
            <a:cxnLst/>
            <a:rect l="l" t="t" r="r" b="b"/>
            <a:pathLst>
              <a:path w="145414" h="1747520">
                <a:moveTo>
                  <a:pt x="145052" y="1747497"/>
                </a:moveTo>
                <a:lnTo>
                  <a:pt x="116821" y="1740694"/>
                </a:lnTo>
                <a:lnTo>
                  <a:pt x="93768" y="1722145"/>
                </a:lnTo>
                <a:lnTo>
                  <a:pt x="78225" y="1694631"/>
                </a:lnTo>
                <a:lnTo>
                  <a:pt x="72526" y="1660940"/>
                </a:lnTo>
                <a:lnTo>
                  <a:pt x="72526" y="960305"/>
                </a:lnTo>
                <a:lnTo>
                  <a:pt x="66826" y="926613"/>
                </a:lnTo>
                <a:lnTo>
                  <a:pt x="51283" y="899100"/>
                </a:lnTo>
                <a:lnTo>
                  <a:pt x="28230" y="880550"/>
                </a:lnTo>
                <a:lnTo>
                  <a:pt x="0" y="873748"/>
                </a:lnTo>
                <a:lnTo>
                  <a:pt x="28230" y="866946"/>
                </a:lnTo>
                <a:lnTo>
                  <a:pt x="51283" y="848396"/>
                </a:lnTo>
                <a:lnTo>
                  <a:pt x="66826" y="820883"/>
                </a:lnTo>
                <a:lnTo>
                  <a:pt x="72526" y="787191"/>
                </a:lnTo>
                <a:lnTo>
                  <a:pt x="72526" y="86556"/>
                </a:lnTo>
                <a:lnTo>
                  <a:pt x="78225" y="52865"/>
                </a:lnTo>
                <a:lnTo>
                  <a:pt x="93768" y="25351"/>
                </a:lnTo>
                <a:lnTo>
                  <a:pt x="116821" y="6802"/>
                </a:lnTo>
                <a:lnTo>
                  <a:pt x="145052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2523870" y="3156203"/>
            <a:ext cx="393700" cy="955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9060">
              <a:lnSpc>
                <a:spcPct val="100000"/>
              </a:lnSpc>
              <a:spcBef>
                <a:spcPts val="100"/>
              </a:spcBef>
            </a:pPr>
            <a:r>
              <a:rPr sz="3000" i="1" spc="-37" baseline="-16666" dirty="0">
                <a:latin typeface="Times New Roman"/>
                <a:cs typeface="Times New Roman"/>
              </a:rPr>
              <a:t>s</a:t>
            </a:r>
            <a:r>
              <a:rPr sz="1950" spc="-37" baseline="-42735" dirty="0">
                <a:latin typeface="Times New Roman"/>
                <a:cs typeface="Times New Roman"/>
              </a:rPr>
              <a:t>1</a:t>
            </a:r>
            <a:r>
              <a:rPr sz="1300" i="1" spc="-25" dirty="0">
                <a:latin typeface="Times New Roman"/>
                <a:cs typeface="Times New Roman"/>
              </a:rPr>
              <a:t>k</a:t>
            </a: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215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</a:pPr>
            <a:r>
              <a:rPr sz="2000" i="1" spc="-25" dirty="0">
                <a:latin typeface="Times New Roman"/>
                <a:cs typeface="Times New Roman"/>
              </a:rPr>
              <a:t>s</a:t>
            </a:r>
            <a:r>
              <a:rPr sz="1950" i="1" spc="-37" baseline="-17094" dirty="0">
                <a:latin typeface="Times New Roman"/>
                <a:cs typeface="Times New Roman"/>
              </a:rPr>
              <a:t>m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025002" y="2598420"/>
            <a:ext cx="491490" cy="1491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7" baseline="-16666" dirty="0">
                <a:latin typeface="Times New Roman"/>
                <a:cs typeface="Times New Roman"/>
              </a:rPr>
              <a:t>s</a:t>
            </a:r>
            <a:r>
              <a:rPr sz="1950" i="1" spc="-37" baseline="-42735" dirty="0">
                <a:latin typeface="Times New Roman"/>
                <a:cs typeface="Times New Roman"/>
              </a:rPr>
              <a:t>n</a:t>
            </a:r>
            <a:r>
              <a:rPr sz="1300" spc="-25" dirty="0">
                <a:latin typeface="Times New Roman"/>
                <a:cs typeface="Times New Roman"/>
              </a:rPr>
              <a:t>1</a:t>
            </a:r>
            <a:endParaRPr sz="1300">
              <a:latin typeface="Times New Roman"/>
              <a:cs typeface="Times New Roman"/>
            </a:endParaRPr>
          </a:p>
          <a:p>
            <a:pPr marL="86360">
              <a:lnSpc>
                <a:spcPct val="100000"/>
              </a:lnSpc>
              <a:spcBef>
                <a:spcPts val="1680"/>
              </a:spcBef>
            </a:pPr>
            <a:r>
              <a:rPr sz="3000" i="1" spc="-37" baseline="-16666" dirty="0">
                <a:latin typeface="Times New Roman"/>
                <a:cs typeface="Times New Roman"/>
              </a:rPr>
              <a:t>s</a:t>
            </a:r>
            <a:r>
              <a:rPr sz="1950" i="1" spc="-37" baseline="-42735" dirty="0">
                <a:latin typeface="Times New Roman"/>
                <a:cs typeface="Times New Roman"/>
              </a:rPr>
              <a:t>n</a:t>
            </a:r>
            <a:r>
              <a:rPr sz="1300" i="1" spc="-25" dirty="0">
                <a:latin typeface="Times New Roman"/>
                <a:cs typeface="Times New Roman"/>
              </a:rPr>
              <a:t>k</a:t>
            </a: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300">
              <a:latin typeface="Times New Roman"/>
              <a:cs typeface="Times New Roman"/>
            </a:endParaRPr>
          </a:p>
          <a:p>
            <a:pPr marL="150495">
              <a:lnSpc>
                <a:spcPct val="100000"/>
              </a:lnSpc>
              <a:spcBef>
                <a:spcPts val="5"/>
              </a:spcBef>
            </a:pPr>
            <a:r>
              <a:rPr sz="2000" i="1" spc="-25" dirty="0">
                <a:latin typeface="Times New Roman"/>
                <a:cs typeface="Times New Roman"/>
              </a:rPr>
              <a:t>s´</a:t>
            </a:r>
            <a:r>
              <a:rPr sz="1950" i="1" spc="-37" baseline="-17094" dirty="0">
                <a:latin typeface="Times New Roman"/>
                <a:cs typeface="Times New Roman"/>
              </a:rPr>
              <a:t>m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28058" y="3051047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solidFill>
                  <a:srgbClr val="3333CC"/>
                </a:solidFill>
                <a:latin typeface="Times New Roman"/>
                <a:cs typeface="Times New Roman"/>
              </a:rPr>
              <a:t>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96270" y="2947923"/>
            <a:ext cx="5791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f</a:t>
            </a:r>
            <a:r>
              <a:rPr sz="1650" i="1" baseline="25252" dirty="0">
                <a:solidFill>
                  <a:srgbClr val="3333CC"/>
                </a:solidFill>
                <a:latin typeface="Times New Roman"/>
                <a:cs typeface="Times New Roman"/>
              </a:rPr>
              <a:t>*</a:t>
            </a:r>
            <a:r>
              <a:rPr sz="1650" i="1" spc="-37" baseline="25252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3333CC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s</a:t>
            </a:r>
            <a:r>
              <a:rPr sz="1600" i="1" spc="14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50" i="1" spc="-52" baseline="25252" dirty="0">
                <a:solidFill>
                  <a:srgbClr val="3333CC"/>
                </a:solidFill>
                <a:latin typeface="Times New Roman"/>
                <a:cs typeface="Times New Roman"/>
              </a:rPr>
              <a:t>k</a:t>
            </a:r>
            <a:r>
              <a:rPr sz="1600" spc="-35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265058" y="2205264"/>
            <a:ext cx="145415" cy="1747520"/>
          </a:xfrm>
          <a:custGeom>
            <a:avLst/>
            <a:gdLst/>
            <a:ahLst/>
            <a:cxnLst/>
            <a:rect l="l" t="t" r="r" b="b"/>
            <a:pathLst>
              <a:path w="145415" h="1747520">
                <a:moveTo>
                  <a:pt x="145052" y="1747497"/>
                </a:moveTo>
                <a:lnTo>
                  <a:pt x="116821" y="1740694"/>
                </a:lnTo>
                <a:lnTo>
                  <a:pt x="93768" y="1722145"/>
                </a:lnTo>
                <a:lnTo>
                  <a:pt x="78225" y="1694631"/>
                </a:lnTo>
                <a:lnTo>
                  <a:pt x="72526" y="1660940"/>
                </a:lnTo>
                <a:lnTo>
                  <a:pt x="72526" y="960305"/>
                </a:lnTo>
                <a:lnTo>
                  <a:pt x="66826" y="926613"/>
                </a:lnTo>
                <a:lnTo>
                  <a:pt x="51283" y="899100"/>
                </a:lnTo>
                <a:lnTo>
                  <a:pt x="28230" y="880550"/>
                </a:lnTo>
                <a:lnTo>
                  <a:pt x="0" y="873748"/>
                </a:lnTo>
                <a:lnTo>
                  <a:pt x="28230" y="866946"/>
                </a:lnTo>
                <a:lnTo>
                  <a:pt x="51283" y="848396"/>
                </a:lnTo>
                <a:lnTo>
                  <a:pt x="66826" y="820883"/>
                </a:lnTo>
                <a:lnTo>
                  <a:pt x="72526" y="787191"/>
                </a:lnTo>
                <a:lnTo>
                  <a:pt x="72526" y="86556"/>
                </a:lnTo>
                <a:lnTo>
                  <a:pt x="78225" y="52865"/>
                </a:lnTo>
                <a:lnTo>
                  <a:pt x="93768" y="25351"/>
                </a:lnTo>
                <a:lnTo>
                  <a:pt x="116821" y="6802"/>
                </a:lnTo>
                <a:lnTo>
                  <a:pt x="145052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8075252" y="3115055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i="1" dirty="0">
                <a:solidFill>
                  <a:srgbClr val="3333CC"/>
                </a:solidFill>
                <a:latin typeface="Times New Roman"/>
                <a:cs typeface="Times New Roman"/>
              </a:rPr>
              <a:t>n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743464" y="3011932"/>
            <a:ext cx="5791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f</a:t>
            </a:r>
            <a:r>
              <a:rPr sz="1650" i="1" baseline="25252" dirty="0">
                <a:solidFill>
                  <a:srgbClr val="3333CC"/>
                </a:solidFill>
                <a:latin typeface="Times New Roman"/>
                <a:cs typeface="Times New Roman"/>
              </a:rPr>
              <a:t>*</a:t>
            </a:r>
            <a:r>
              <a:rPr sz="1650" i="1" spc="-37" baseline="25252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3333CC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s</a:t>
            </a:r>
            <a:r>
              <a:rPr sz="1600" i="1" spc="14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50" i="1" spc="-52" baseline="25252" dirty="0">
                <a:solidFill>
                  <a:srgbClr val="3333CC"/>
                </a:solidFill>
                <a:latin typeface="Times New Roman"/>
                <a:cs typeface="Times New Roman"/>
              </a:rPr>
              <a:t>k</a:t>
            </a:r>
            <a:r>
              <a:rPr sz="1600" spc="-35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497671" y="2230493"/>
            <a:ext cx="145415" cy="1747520"/>
          </a:xfrm>
          <a:custGeom>
            <a:avLst/>
            <a:gdLst/>
            <a:ahLst/>
            <a:cxnLst/>
            <a:rect l="l" t="t" r="r" b="b"/>
            <a:pathLst>
              <a:path w="145415" h="1747520">
                <a:moveTo>
                  <a:pt x="0" y="1747497"/>
                </a:moveTo>
                <a:lnTo>
                  <a:pt x="28230" y="1740694"/>
                </a:lnTo>
                <a:lnTo>
                  <a:pt x="51283" y="1722145"/>
                </a:lnTo>
                <a:lnTo>
                  <a:pt x="66826" y="1694631"/>
                </a:lnTo>
                <a:lnTo>
                  <a:pt x="72526" y="1660940"/>
                </a:lnTo>
                <a:lnTo>
                  <a:pt x="72526" y="960305"/>
                </a:lnTo>
                <a:lnTo>
                  <a:pt x="78225" y="926613"/>
                </a:lnTo>
                <a:lnTo>
                  <a:pt x="93768" y="899100"/>
                </a:lnTo>
                <a:lnTo>
                  <a:pt x="116821" y="880550"/>
                </a:lnTo>
                <a:lnTo>
                  <a:pt x="145052" y="873748"/>
                </a:lnTo>
                <a:lnTo>
                  <a:pt x="116821" y="866946"/>
                </a:lnTo>
                <a:lnTo>
                  <a:pt x="93768" y="848396"/>
                </a:lnTo>
                <a:lnTo>
                  <a:pt x="78225" y="820883"/>
                </a:lnTo>
                <a:lnTo>
                  <a:pt x="72526" y="787191"/>
                </a:lnTo>
                <a:lnTo>
                  <a:pt x="72526" y="86556"/>
                </a:lnTo>
                <a:lnTo>
                  <a:pt x="66826" y="52865"/>
                </a:lnTo>
                <a:lnTo>
                  <a:pt x="51283" y="25351"/>
                </a:lnTo>
                <a:lnTo>
                  <a:pt x="28230" y="6802"/>
                </a:lnTo>
                <a:lnTo>
                  <a:pt x="0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312831" y="4211376"/>
            <a:ext cx="8767445" cy="187007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380365" indent="-342265">
              <a:lnSpc>
                <a:spcPct val="100000"/>
              </a:lnSpc>
              <a:spcBef>
                <a:spcPts val="455"/>
              </a:spcBef>
              <a:buFont typeface="Arial"/>
              <a:buChar char="•"/>
              <a:tabLst>
                <a:tab pos="380365" algn="l"/>
                <a:tab pos="381000" algn="l"/>
              </a:tabLst>
            </a:pPr>
            <a:r>
              <a:rPr sz="2000" b="1" dirty="0">
                <a:latin typeface="Times New Roman"/>
                <a:cs typeface="Times New Roman"/>
              </a:rPr>
              <a:t>Búsqueda</a:t>
            </a:r>
            <a:r>
              <a:rPr sz="2000" b="1" spc="-4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con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horizonte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</a:t>
            </a:r>
            <a:r>
              <a:rPr sz="2000" i="1" spc="-10" dirty="0">
                <a:latin typeface="Times New Roman"/>
                <a:cs typeface="Times New Roman"/>
              </a:rPr>
              <a:t>limited-</a:t>
            </a:r>
            <a:r>
              <a:rPr sz="2000" i="1" dirty="0">
                <a:latin typeface="Times New Roman"/>
                <a:cs typeface="Times New Roman"/>
              </a:rPr>
              <a:t>horizon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search</a:t>
            </a:r>
            <a:r>
              <a:rPr sz="2000" dirty="0">
                <a:latin typeface="Times New Roman"/>
                <a:cs typeface="Times New Roman"/>
              </a:rPr>
              <a:t>):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idea</a:t>
            </a:r>
            <a:endParaRPr sz="2000">
              <a:latin typeface="Times New Roman"/>
              <a:cs typeface="Times New Roman"/>
            </a:endParaRPr>
          </a:p>
          <a:p>
            <a:pPr marL="724535" marR="85725" lvl="1" indent="-285750">
              <a:lnSpc>
                <a:spcPct val="101099"/>
              </a:lnSpc>
              <a:spcBef>
                <a:spcPts val="295"/>
              </a:spcBef>
              <a:buFont typeface="Segoe UI Symbol"/>
              <a:buChar char="✓"/>
              <a:tabLst>
                <a:tab pos="725170" algn="l"/>
              </a:tabLst>
            </a:pP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1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baseline="23148" dirty="0">
                <a:latin typeface="Times New Roman"/>
                <a:cs typeface="Times New Roman"/>
              </a:rPr>
              <a:t>1</a:t>
            </a:r>
            <a:r>
              <a:rPr sz="1800" spc="21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estiman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coste</a:t>
            </a:r>
            <a:r>
              <a:rPr sz="1800" spc="44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total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camino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desde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estado </a:t>
            </a:r>
            <a:r>
              <a:rPr sz="1800" dirty="0">
                <a:latin typeface="Times New Roman"/>
                <a:cs typeface="Times New Roman"/>
              </a:rPr>
              <a:t>actual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hasta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pasa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s</a:t>
            </a:r>
            <a:r>
              <a:rPr sz="1800" i="1" spc="-37" baseline="-13888" dirty="0">
                <a:latin typeface="Times New Roman"/>
                <a:cs typeface="Times New Roman"/>
              </a:rPr>
              <a:t>i</a:t>
            </a:r>
            <a:r>
              <a:rPr sz="1800" spc="-37" baseline="23148" dirty="0">
                <a:latin typeface="Times New Roman"/>
                <a:cs typeface="Times New Roman"/>
              </a:rPr>
              <a:t>1</a:t>
            </a:r>
            <a:endParaRPr sz="1800" baseline="23148">
              <a:latin typeface="Times New Roman"/>
              <a:cs typeface="Times New Roman"/>
            </a:endParaRPr>
          </a:p>
          <a:p>
            <a:pPr marL="725170" lvl="1" indent="-286385">
              <a:lnSpc>
                <a:spcPct val="100000"/>
              </a:lnSpc>
              <a:spcBef>
                <a:spcPts val="335"/>
              </a:spcBef>
              <a:buFont typeface="Segoe UI Symbol"/>
              <a:buChar char="✓"/>
              <a:tabLst>
                <a:tab pos="725170" algn="l"/>
              </a:tabLst>
            </a:pPr>
            <a:r>
              <a:rPr sz="1800" dirty="0">
                <a:latin typeface="Times New Roman"/>
                <a:cs typeface="Times New Roman"/>
              </a:rPr>
              <a:t>Además,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mayor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profundidad 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menor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error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heurístico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i="1" spc="-25" dirty="0">
                <a:latin typeface="Times New Roman"/>
                <a:cs typeface="Times New Roman"/>
              </a:rPr>
              <a:t>h</a:t>
            </a:r>
            <a:r>
              <a:rPr sz="1800" spc="-37" baseline="23148" dirty="0">
                <a:latin typeface="Times New Roman"/>
                <a:cs typeface="Times New Roman"/>
              </a:rPr>
              <a:t>*</a:t>
            </a:r>
            <a:endParaRPr sz="1800" baseline="23148">
              <a:latin typeface="Times New Roman"/>
              <a:cs typeface="Times New Roman"/>
            </a:endParaRPr>
          </a:p>
          <a:p>
            <a:pPr marL="724535" marR="43180" lvl="1" indent="-285750">
              <a:lnSpc>
                <a:spcPct val="102200"/>
              </a:lnSpc>
              <a:spcBef>
                <a:spcPts val="195"/>
              </a:spcBef>
              <a:buFont typeface="Segoe UI Symbol"/>
              <a:buChar char="✓"/>
              <a:tabLst>
                <a:tab pos="725170" algn="l"/>
              </a:tabLst>
            </a:pP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tanto,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general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25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“más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profundos”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baseline="23148" dirty="0">
                <a:latin typeface="Times New Roman"/>
                <a:cs typeface="Times New Roman"/>
              </a:rPr>
              <a:t>k</a:t>
            </a:r>
            <a:r>
              <a:rPr sz="1800" i="1" spc="-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caminos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que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inician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baseline="23148" dirty="0">
                <a:latin typeface="Times New Roman"/>
                <a:cs typeface="Times New Roman"/>
              </a:rPr>
              <a:t>1</a:t>
            </a:r>
            <a:r>
              <a:rPr sz="1800" spc="21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estiman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mejor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total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caminos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spc="-15" baseline="23148" dirty="0">
                <a:latin typeface="Times New Roman"/>
                <a:cs typeface="Times New Roman"/>
              </a:rPr>
              <a:t>*</a:t>
            </a:r>
            <a:r>
              <a:rPr sz="1800" spc="-10" dirty="0">
                <a:latin typeface="Times New Roman"/>
                <a:cs typeface="Times New Roman"/>
              </a:rPr>
              <a:t>(</a:t>
            </a:r>
            <a:r>
              <a:rPr sz="1800" i="1" spc="-10" dirty="0">
                <a:latin typeface="Times New Roman"/>
                <a:cs typeface="Times New Roman"/>
              </a:rPr>
              <a:t>s</a:t>
            </a:r>
            <a:r>
              <a:rPr sz="1800" i="1" spc="-15" baseline="-13888" dirty="0">
                <a:latin typeface="Times New Roman"/>
                <a:cs typeface="Times New Roman"/>
              </a:rPr>
              <a:t>i</a:t>
            </a:r>
            <a:r>
              <a:rPr sz="1800" spc="-15" baseline="23148" dirty="0">
                <a:latin typeface="Times New Roman"/>
                <a:cs typeface="Times New Roman"/>
              </a:rPr>
              <a:t>1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31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018257" y="3993162"/>
            <a:ext cx="7445375" cy="1769110"/>
            <a:chOff x="1018257" y="3993162"/>
            <a:chExt cx="7445375" cy="1769110"/>
          </a:xfrm>
        </p:grpSpPr>
        <p:sp>
          <p:nvSpPr>
            <p:cNvPr id="8" name="object 8"/>
            <p:cNvSpPr/>
            <p:nvPr/>
          </p:nvSpPr>
          <p:spPr>
            <a:xfrm>
              <a:off x="1190218" y="4040936"/>
              <a:ext cx="6821170" cy="1168400"/>
            </a:xfrm>
            <a:custGeom>
              <a:avLst/>
              <a:gdLst/>
              <a:ahLst/>
              <a:cxnLst/>
              <a:rect l="l" t="t" r="r" b="b"/>
              <a:pathLst>
                <a:path w="6821170" h="1168400">
                  <a:moveTo>
                    <a:pt x="6820611" y="1151102"/>
                  </a:moveTo>
                  <a:lnTo>
                    <a:pt x="6817017" y="1145133"/>
                  </a:lnTo>
                  <a:lnTo>
                    <a:pt x="6809156" y="1142492"/>
                  </a:lnTo>
                  <a:lnTo>
                    <a:pt x="3485946" y="24955"/>
                  </a:lnTo>
                  <a:lnTo>
                    <a:pt x="3411728" y="0"/>
                  </a:lnTo>
                  <a:lnTo>
                    <a:pt x="3408883" y="0"/>
                  </a:lnTo>
                  <a:lnTo>
                    <a:pt x="3594" y="1145133"/>
                  </a:lnTo>
                  <a:lnTo>
                    <a:pt x="0" y="1151102"/>
                  </a:lnTo>
                  <a:lnTo>
                    <a:pt x="2019" y="1163383"/>
                  </a:lnTo>
                  <a:lnTo>
                    <a:pt x="7315" y="1167892"/>
                  </a:lnTo>
                  <a:lnTo>
                    <a:pt x="6813296" y="1167892"/>
                  </a:lnTo>
                  <a:lnTo>
                    <a:pt x="6814071" y="1167231"/>
                  </a:lnTo>
                  <a:lnTo>
                    <a:pt x="6818604" y="1163383"/>
                  </a:lnTo>
                  <a:lnTo>
                    <a:pt x="6820611" y="1151102"/>
                  </a:lnTo>
                  <a:close/>
                </a:path>
              </a:pathLst>
            </a:custGeom>
            <a:solidFill>
              <a:srgbClr val="FFC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18257" y="3993162"/>
              <a:ext cx="7444980" cy="176895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393190">
              <a:lnSpc>
                <a:spcPct val="100000"/>
              </a:lnSpc>
              <a:spcBef>
                <a:spcPts val="100"/>
              </a:spcBef>
            </a:pPr>
            <a:r>
              <a:rPr dirty="0"/>
              <a:t>Búsqueda</a:t>
            </a:r>
            <a:r>
              <a:rPr spc="-35" dirty="0"/>
              <a:t> </a:t>
            </a:r>
            <a:r>
              <a:rPr dirty="0"/>
              <a:t>con</a:t>
            </a:r>
            <a:r>
              <a:rPr spc="-25" dirty="0"/>
              <a:t> </a:t>
            </a:r>
            <a:r>
              <a:rPr dirty="0"/>
              <a:t>horizonte:</a:t>
            </a:r>
            <a:r>
              <a:rPr spc="-20" dirty="0"/>
              <a:t> </a:t>
            </a:r>
            <a:r>
              <a:rPr spc="-10" dirty="0"/>
              <a:t>Método</a:t>
            </a:r>
          </a:p>
        </p:txBody>
      </p:sp>
      <p:sp>
        <p:nvSpPr>
          <p:cNvPr id="24" name="object 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32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420054" y="1073036"/>
            <a:ext cx="8690610" cy="1451610"/>
          </a:xfrm>
          <a:prstGeom prst="rect">
            <a:avLst/>
          </a:prstGeom>
        </p:spPr>
        <p:txBody>
          <a:bodyPr vert="horz" wrap="square" lIns="0" tIns="96520" rIns="0" bIns="0" rtlCol="0">
            <a:spAutoFit/>
          </a:bodyPr>
          <a:lstStyle/>
          <a:p>
            <a:pPr marL="244475" indent="-193675">
              <a:lnSpc>
                <a:spcPct val="100000"/>
              </a:lnSpc>
              <a:spcBef>
                <a:spcPts val="760"/>
              </a:spcBef>
              <a:buChar char="•"/>
              <a:tabLst>
                <a:tab pos="244475" algn="l"/>
              </a:tabLst>
            </a:pPr>
            <a:r>
              <a:rPr sz="1900" dirty="0">
                <a:latin typeface="Times New Roman"/>
                <a:cs typeface="Times New Roman"/>
              </a:rPr>
              <a:t>Método:</a:t>
            </a:r>
            <a:r>
              <a:rPr sz="1900" spc="-40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buscar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900" i="1" dirty="0">
                <a:latin typeface="Times New Roman"/>
                <a:cs typeface="Times New Roman"/>
              </a:rPr>
              <a:t>k</a:t>
            </a:r>
            <a:r>
              <a:rPr sz="1900" i="1" spc="-30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acciones</a:t>
            </a:r>
            <a:r>
              <a:rPr sz="1900" spc="-30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hacia</a:t>
            </a:r>
            <a:r>
              <a:rPr sz="1900" spc="-3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adelante,</a:t>
            </a:r>
            <a:r>
              <a:rPr sz="1900" spc="-20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luego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decidir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la</a:t>
            </a:r>
            <a:r>
              <a:rPr sz="1900" spc="-30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siguiente</a:t>
            </a:r>
            <a:r>
              <a:rPr sz="1900" spc="-3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acción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y</a:t>
            </a:r>
            <a:r>
              <a:rPr sz="1900" spc="-20" dirty="0">
                <a:latin typeface="Times New Roman"/>
                <a:cs typeface="Times New Roman"/>
              </a:rPr>
              <a:t> </a:t>
            </a:r>
            <a:r>
              <a:rPr sz="1900" spc="-10" dirty="0">
                <a:latin typeface="Times New Roman"/>
                <a:cs typeface="Times New Roman"/>
              </a:rPr>
              <a:t>ejecutarla</a:t>
            </a:r>
            <a:endParaRPr sz="1900">
              <a:latin typeface="Times New Roman"/>
              <a:cs typeface="Times New Roman"/>
            </a:endParaRPr>
          </a:p>
          <a:p>
            <a:pPr marL="765175" lvl="1" indent="-240665">
              <a:lnSpc>
                <a:spcPct val="100000"/>
              </a:lnSpc>
              <a:spcBef>
                <a:spcPts val="630"/>
              </a:spcBef>
              <a:buChar char="–"/>
              <a:tabLst>
                <a:tab pos="765175" algn="l"/>
              </a:tabLst>
            </a:pPr>
            <a:r>
              <a:rPr sz="1800" dirty="0">
                <a:latin typeface="Times New Roman"/>
                <a:cs typeface="Times New Roman"/>
              </a:rPr>
              <a:t>Generar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baseline="-13888" dirty="0">
                <a:latin typeface="Times New Roman"/>
                <a:cs typeface="Times New Roman"/>
              </a:rPr>
              <a:t>k</a:t>
            </a:r>
            <a:r>
              <a:rPr sz="1800" i="1" spc="-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estados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 puede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llegar 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k </a:t>
            </a:r>
            <a:r>
              <a:rPr sz="1800" spc="-10" dirty="0">
                <a:latin typeface="Times New Roman"/>
                <a:cs typeface="Times New Roman"/>
              </a:rPr>
              <a:t>acciones.</a:t>
            </a:r>
            <a:endParaRPr sz="1800">
              <a:latin typeface="Times New Roman"/>
              <a:cs typeface="Times New Roman"/>
            </a:endParaRPr>
          </a:p>
          <a:p>
            <a:pPr marL="765175" lvl="1" indent="-240665">
              <a:lnSpc>
                <a:spcPct val="100000"/>
              </a:lnSpc>
              <a:spcBef>
                <a:spcPts val="625"/>
              </a:spcBef>
              <a:buFont typeface="Times New Roman"/>
              <a:buChar char="–"/>
              <a:tabLst>
                <a:tab pos="765175" algn="l"/>
              </a:tabLst>
            </a:pPr>
            <a:r>
              <a:rPr sz="1800" i="1" dirty="0">
                <a:latin typeface="Times New Roman"/>
                <a:cs typeface="Times New Roman"/>
              </a:rPr>
              <a:t>Heurística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(fuerte)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aplica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horizonte:</a:t>
            </a:r>
            <a:endParaRPr sz="1800">
              <a:latin typeface="Times New Roman"/>
              <a:cs typeface="Times New Roman"/>
            </a:endParaRPr>
          </a:p>
          <a:p>
            <a:pPr marL="1268095" lvl="2" indent="-286385">
              <a:lnSpc>
                <a:spcPct val="100000"/>
              </a:lnSpc>
              <a:spcBef>
                <a:spcPts val="550"/>
              </a:spcBef>
              <a:buFont typeface="Segoe UI Symbol"/>
              <a:buChar char="►"/>
              <a:tabLst>
                <a:tab pos="1268095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mejor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camino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desde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través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1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nivel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k </a:t>
            </a:r>
            <a:r>
              <a:rPr sz="1800" spc="-25" dirty="0">
                <a:latin typeface="Times New Roman"/>
                <a:cs typeface="Times New Roman"/>
              </a:rPr>
              <a:t>de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650048" y="2529332"/>
            <a:ext cx="21844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menor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 de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25" baseline="23148" dirty="0">
                <a:latin typeface="Times New Roman"/>
                <a:cs typeface="Times New Roman"/>
              </a:rPr>
              <a:t>  </a:t>
            </a:r>
            <a:r>
              <a:rPr sz="1800" spc="-20" dirty="0">
                <a:latin typeface="Times New Roman"/>
                <a:cs typeface="Times New Roman"/>
              </a:rPr>
              <a:t>(i.e.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600466" y="2807139"/>
            <a:ext cx="344170" cy="16637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900" i="1" spc="-20" dirty="0">
                <a:latin typeface="Times New Roman"/>
                <a:cs typeface="Times New Roman"/>
              </a:rPr>
              <a:t>n</a:t>
            </a:r>
            <a:r>
              <a:rPr sz="900" spc="-20" dirty="0">
                <a:latin typeface="Symbol"/>
                <a:cs typeface="Symbol"/>
              </a:rPr>
              <a:t></a:t>
            </a:r>
            <a:r>
              <a:rPr sz="900" i="1" spc="-20" dirty="0">
                <a:latin typeface="Times New Roman"/>
                <a:cs typeface="Times New Roman"/>
              </a:rPr>
              <a:t>H</a:t>
            </a:r>
            <a:r>
              <a:rPr sz="975" i="1" spc="-30" baseline="-21367" dirty="0">
                <a:latin typeface="Times New Roman"/>
                <a:cs typeface="Times New Roman"/>
              </a:rPr>
              <a:t>k</a:t>
            </a:r>
            <a:endParaRPr sz="975" baseline="-21367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985523" y="2429880"/>
            <a:ext cx="1811020" cy="42608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1550" i="1" dirty="0">
                <a:latin typeface="Times New Roman"/>
                <a:cs typeface="Times New Roman"/>
              </a:rPr>
              <a:t>n</a:t>
            </a:r>
            <a:r>
              <a:rPr sz="1350" baseline="43209" dirty="0">
                <a:latin typeface="Times New Roman"/>
                <a:cs typeface="Times New Roman"/>
              </a:rPr>
              <a:t>*</a:t>
            </a:r>
            <a:r>
              <a:rPr sz="1350" spc="367" baseline="43209" dirty="0">
                <a:latin typeface="Times New Roman"/>
                <a:cs typeface="Times New Roman"/>
              </a:rPr>
              <a:t> </a:t>
            </a:r>
            <a:r>
              <a:rPr sz="1550" spc="459" dirty="0">
                <a:latin typeface="Symbol"/>
                <a:cs typeface="Symbol"/>
              </a:rPr>
              <a:t></a:t>
            </a:r>
            <a:r>
              <a:rPr sz="1550" spc="-85" dirty="0">
                <a:latin typeface="Times New Roman"/>
                <a:cs typeface="Times New Roman"/>
              </a:rPr>
              <a:t> </a:t>
            </a:r>
            <a:r>
              <a:rPr sz="1550" dirty="0">
                <a:latin typeface="Times New Roman"/>
                <a:cs typeface="Times New Roman"/>
              </a:rPr>
              <a:t>arg</a:t>
            </a:r>
            <a:r>
              <a:rPr sz="1550" spc="-165" dirty="0">
                <a:latin typeface="Times New Roman"/>
                <a:cs typeface="Times New Roman"/>
              </a:rPr>
              <a:t> </a:t>
            </a:r>
            <a:r>
              <a:rPr sz="1550" spc="-20" dirty="0">
                <a:latin typeface="Times New Roman"/>
                <a:cs typeface="Times New Roman"/>
              </a:rPr>
              <a:t>min</a:t>
            </a:r>
            <a:r>
              <a:rPr sz="2600" spc="-20" dirty="0">
                <a:latin typeface="Symbol"/>
                <a:cs typeface="Symbol"/>
              </a:rPr>
              <a:t></a:t>
            </a:r>
            <a:r>
              <a:rPr sz="1550" i="1" spc="-20" dirty="0">
                <a:latin typeface="Times New Roman"/>
                <a:cs typeface="Times New Roman"/>
              </a:rPr>
              <a:t>f</a:t>
            </a:r>
            <a:r>
              <a:rPr sz="1550" i="1" dirty="0">
                <a:latin typeface="Times New Roman"/>
                <a:cs typeface="Times New Roman"/>
              </a:rPr>
              <a:t> </a:t>
            </a:r>
            <a:r>
              <a:rPr sz="1350" baseline="43209" dirty="0">
                <a:latin typeface="Times New Roman"/>
                <a:cs typeface="Times New Roman"/>
              </a:rPr>
              <a:t>*</a:t>
            </a:r>
            <a:r>
              <a:rPr sz="1350" spc="-135" baseline="43209" dirty="0">
                <a:latin typeface="Times New Roman"/>
                <a:cs typeface="Times New Roman"/>
              </a:rPr>
              <a:t> </a:t>
            </a:r>
            <a:r>
              <a:rPr sz="1550" spc="-20" dirty="0">
                <a:latin typeface="Times New Roman"/>
                <a:cs typeface="Times New Roman"/>
              </a:rPr>
              <a:t>(</a:t>
            </a:r>
            <a:r>
              <a:rPr sz="1550" i="1" spc="-20" dirty="0">
                <a:latin typeface="Times New Roman"/>
                <a:cs typeface="Times New Roman"/>
              </a:rPr>
              <a:t>n</a:t>
            </a:r>
            <a:r>
              <a:rPr sz="1550" spc="-20" dirty="0">
                <a:latin typeface="Times New Roman"/>
                <a:cs typeface="Times New Roman"/>
              </a:rPr>
              <a:t>)</a:t>
            </a:r>
            <a:r>
              <a:rPr sz="2600" spc="-20" dirty="0">
                <a:latin typeface="Symbol"/>
                <a:cs typeface="Symbol"/>
              </a:rPr>
              <a:t></a:t>
            </a:r>
            <a:r>
              <a:rPr sz="2700" spc="-30" baseline="1543" dirty="0">
                <a:latin typeface="Times New Roman"/>
                <a:cs typeface="Times New Roman"/>
              </a:rPr>
              <a:t>)</a:t>
            </a:r>
            <a:endParaRPr sz="2700" baseline="1543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173939" y="4589272"/>
            <a:ext cx="1079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dirty="0">
                <a:latin typeface="Times New Roman"/>
                <a:cs typeface="Times New Roman"/>
              </a:rPr>
              <a:t>1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050114" y="4372355"/>
            <a:ext cx="33528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baseline="-16666" dirty="0">
                <a:latin typeface="Times New Roman"/>
                <a:cs typeface="Times New Roman"/>
              </a:rPr>
              <a:t>s</a:t>
            </a:r>
            <a:r>
              <a:rPr sz="3000" i="1" spc="157" baseline="-16666" dirty="0">
                <a:latin typeface="Times New Roman"/>
                <a:cs typeface="Times New Roman"/>
              </a:rPr>
              <a:t> </a:t>
            </a:r>
            <a:r>
              <a:rPr sz="1300" spc="-50" dirty="0">
                <a:latin typeface="Times New Roman"/>
                <a:cs typeface="Times New Roman"/>
              </a:rPr>
              <a:t>1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577487" y="4430267"/>
            <a:ext cx="2514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…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072177" y="4911852"/>
            <a:ext cx="372745" cy="955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8105">
              <a:lnSpc>
                <a:spcPct val="100000"/>
              </a:lnSpc>
              <a:spcBef>
                <a:spcPts val="100"/>
              </a:spcBef>
            </a:pPr>
            <a:r>
              <a:rPr sz="3000" i="1" spc="-37" baseline="-16666" dirty="0">
                <a:latin typeface="Times New Roman"/>
                <a:cs typeface="Times New Roman"/>
              </a:rPr>
              <a:t>s</a:t>
            </a:r>
            <a:r>
              <a:rPr sz="1950" spc="-37" baseline="-42735" dirty="0">
                <a:latin typeface="Times New Roman"/>
                <a:cs typeface="Times New Roman"/>
              </a:rPr>
              <a:t>1</a:t>
            </a:r>
            <a:r>
              <a:rPr sz="1300" i="1" spc="-25" dirty="0">
                <a:latin typeface="Times New Roman"/>
                <a:cs typeface="Times New Roman"/>
              </a:rPr>
              <a:t>k</a:t>
            </a: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215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</a:pPr>
            <a:r>
              <a:rPr sz="2000" i="1" spc="-25" dirty="0">
                <a:latin typeface="Times New Roman"/>
                <a:cs typeface="Times New Roman"/>
              </a:rPr>
              <a:t>s</a:t>
            </a:r>
            <a:r>
              <a:rPr sz="1950" i="1" spc="-37" baseline="-17094" dirty="0">
                <a:latin typeface="Times New Roman"/>
                <a:cs typeface="Times New Roman"/>
              </a:rPr>
              <a:t>m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308110" y="4354067"/>
            <a:ext cx="481330" cy="1491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7" baseline="-16666" dirty="0">
                <a:latin typeface="Times New Roman"/>
                <a:cs typeface="Times New Roman"/>
              </a:rPr>
              <a:t>s</a:t>
            </a:r>
            <a:r>
              <a:rPr sz="1950" i="1" spc="-37" baseline="-42735" dirty="0">
                <a:latin typeface="Times New Roman"/>
                <a:cs typeface="Times New Roman"/>
              </a:rPr>
              <a:t>n</a:t>
            </a:r>
            <a:r>
              <a:rPr sz="1300" spc="-25" dirty="0">
                <a:latin typeface="Times New Roman"/>
                <a:cs typeface="Times New Roman"/>
              </a:rPr>
              <a:t>1</a:t>
            </a:r>
            <a:endParaRPr sz="1300">
              <a:latin typeface="Times New Roman"/>
              <a:cs typeface="Times New Roman"/>
            </a:endParaRPr>
          </a:p>
          <a:p>
            <a:pPr marL="67945">
              <a:lnSpc>
                <a:spcPct val="100000"/>
              </a:lnSpc>
              <a:spcBef>
                <a:spcPts val="1680"/>
              </a:spcBef>
            </a:pPr>
            <a:r>
              <a:rPr sz="3000" i="1" spc="-37" baseline="-16666" dirty="0">
                <a:latin typeface="Times New Roman"/>
                <a:cs typeface="Times New Roman"/>
              </a:rPr>
              <a:t>s</a:t>
            </a:r>
            <a:r>
              <a:rPr sz="1950" i="1" spc="-37" baseline="-42735" dirty="0">
                <a:latin typeface="Times New Roman"/>
                <a:cs typeface="Times New Roman"/>
              </a:rPr>
              <a:t>n</a:t>
            </a:r>
            <a:r>
              <a:rPr sz="1300" i="1" spc="-25" dirty="0">
                <a:latin typeface="Times New Roman"/>
                <a:cs typeface="Times New Roman"/>
              </a:rPr>
              <a:t>k</a:t>
            </a:r>
            <a:endParaRPr sz="13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300">
              <a:latin typeface="Times New Roman"/>
              <a:cs typeface="Times New Roman"/>
            </a:endParaRPr>
          </a:p>
          <a:p>
            <a:pPr marL="140970">
              <a:lnSpc>
                <a:spcPct val="100000"/>
              </a:lnSpc>
              <a:spcBef>
                <a:spcPts val="5"/>
              </a:spcBef>
            </a:pPr>
            <a:r>
              <a:rPr sz="2000" i="1" spc="-25" dirty="0">
                <a:latin typeface="Times New Roman"/>
                <a:cs typeface="Times New Roman"/>
              </a:rPr>
              <a:t>s´</a:t>
            </a:r>
            <a:r>
              <a:rPr sz="1950" i="1" spc="-37" baseline="-17094" dirty="0">
                <a:latin typeface="Times New Roman"/>
                <a:cs typeface="Times New Roman"/>
              </a:rPr>
              <a:t>m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34556" y="4981955"/>
            <a:ext cx="3340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solidFill>
                  <a:srgbClr val="C00000"/>
                </a:solidFill>
                <a:latin typeface="Times New Roman"/>
                <a:cs typeface="Times New Roman"/>
              </a:rPr>
              <a:t>H</a:t>
            </a:r>
            <a:r>
              <a:rPr sz="1950" i="1" spc="-37" baseline="-17094" dirty="0">
                <a:solidFill>
                  <a:srgbClr val="C00000"/>
                </a:solidFill>
                <a:latin typeface="Times New Roman"/>
                <a:cs typeface="Times New Roman"/>
              </a:rPr>
              <a:t>k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642027" y="4914900"/>
            <a:ext cx="2571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7" baseline="-16666" dirty="0">
                <a:latin typeface="Times New Roman"/>
                <a:cs typeface="Times New Roman"/>
              </a:rPr>
              <a:t>s</a:t>
            </a:r>
            <a:r>
              <a:rPr sz="1300" i="1" spc="-25" dirty="0">
                <a:latin typeface="Times New Roman"/>
                <a:cs typeface="Times New Roman"/>
              </a:rPr>
              <a:t>*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120805" y="4347972"/>
            <a:ext cx="3048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7" baseline="-16666" dirty="0">
                <a:latin typeface="Times New Roman"/>
                <a:cs typeface="Times New Roman"/>
              </a:rPr>
              <a:t>s</a:t>
            </a:r>
            <a:r>
              <a:rPr sz="1950" i="1" spc="-37" baseline="-42735" dirty="0">
                <a:latin typeface="Times New Roman"/>
                <a:cs typeface="Times New Roman"/>
              </a:rPr>
              <a:t>i</a:t>
            </a:r>
            <a:r>
              <a:rPr sz="1300" spc="-25" dirty="0">
                <a:latin typeface="Times New Roman"/>
                <a:cs typeface="Times New Roman"/>
              </a:rPr>
              <a:t>1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07098" y="2840227"/>
            <a:ext cx="7306309" cy="1533525"/>
          </a:xfrm>
          <a:prstGeom prst="rect">
            <a:avLst/>
          </a:prstGeom>
        </p:spPr>
        <p:txBody>
          <a:bodyPr vert="horz" wrap="square" lIns="0" tIns="94615" rIns="0" bIns="0" rtlCol="0">
            <a:spAutoFit/>
          </a:bodyPr>
          <a:lstStyle/>
          <a:p>
            <a:pPr marL="278130" indent="-240029">
              <a:lnSpc>
                <a:spcPct val="100000"/>
              </a:lnSpc>
              <a:spcBef>
                <a:spcPts val="745"/>
              </a:spcBef>
              <a:buChar char="–"/>
              <a:tabLst>
                <a:tab pos="278130" algn="l"/>
              </a:tabLst>
            </a:pP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tanto,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realiza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baseline="23148" dirty="0">
                <a:latin typeface="Times New Roman"/>
                <a:cs typeface="Times New Roman"/>
              </a:rPr>
              <a:t>*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lleva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primer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baseline="23148" dirty="0">
                <a:latin typeface="Times New Roman"/>
                <a:cs typeface="Times New Roman"/>
              </a:rPr>
              <a:t>1</a:t>
            </a:r>
            <a:r>
              <a:rPr sz="1800" spc="-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camino</a:t>
            </a:r>
            <a:endParaRPr sz="1800">
              <a:latin typeface="Times New Roman"/>
              <a:cs typeface="Times New Roman"/>
            </a:endParaRPr>
          </a:p>
          <a:p>
            <a:pPr marL="278130" indent="-240029">
              <a:lnSpc>
                <a:spcPct val="100000"/>
              </a:lnSpc>
              <a:spcBef>
                <a:spcPts val="650"/>
              </a:spcBef>
              <a:buChar char="–"/>
              <a:tabLst>
                <a:tab pos="278130" algn="l"/>
              </a:tabLst>
            </a:pPr>
            <a:r>
              <a:rPr sz="1800" dirty="0">
                <a:latin typeface="Times New Roman"/>
                <a:cs typeface="Times New Roman"/>
              </a:rPr>
              <a:t>Luego,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estando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“físicamente”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baseline="23148" dirty="0">
                <a:latin typeface="Times New Roman"/>
                <a:cs typeface="Times New Roman"/>
              </a:rPr>
              <a:t>1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repite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proceso</a:t>
            </a:r>
            <a:endParaRPr sz="1800">
              <a:latin typeface="Times New Roman"/>
              <a:cs typeface="Times New Roman"/>
            </a:endParaRPr>
          </a:p>
          <a:p>
            <a:pPr marR="419734" algn="ctr">
              <a:lnSpc>
                <a:spcPts val="2390"/>
              </a:lnSpc>
              <a:spcBef>
                <a:spcPts val="1480"/>
              </a:spcBef>
            </a:pPr>
            <a:r>
              <a:rPr sz="2000" i="1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  <a:p>
            <a:pPr marL="273685" algn="ctr">
              <a:lnSpc>
                <a:spcPts val="2390"/>
              </a:lnSpc>
            </a:pPr>
            <a:r>
              <a:rPr sz="3000" i="1" spc="-37" baseline="-16666" dirty="0">
                <a:solidFill>
                  <a:srgbClr val="990000"/>
                </a:solidFill>
                <a:latin typeface="Times New Roman"/>
                <a:cs typeface="Times New Roman"/>
              </a:rPr>
              <a:t>a</a:t>
            </a:r>
            <a:r>
              <a:rPr sz="1300" spc="-25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endParaRPr sz="13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215390">
              <a:lnSpc>
                <a:spcPct val="100000"/>
              </a:lnSpc>
              <a:spcBef>
                <a:spcPts val="100"/>
              </a:spcBef>
            </a:pPr>
            <a:r>
              <a:rPr dirty="0"/>
              <a:t>Búsqueda</a:t>
            </a:r>
            <a:r>
              <a:rPr spc="-35" dirty="0"/>
              <a:t> </a:t>
            </a:r>
            <a:r>
              <a:rPr dirty="0"/>
              <a:t>con</a:t>
            </a:r>
            <a:r>
              <a:rPr spc="-25" dirty="0"/>
              <a:t> </a:t>
            </a:r>
            <a:r>
              <a:rPr dirty="0"/>
              <a:t>horizonte:</a:t>
            </a:r>
            <a:r>
              <a:rPr spc="-20" dirty="0"/>
              <a:t> </a:t>
            </a:r>
            <a:r>
              <a:rPr spc="-10" dirty="0"/>
              <a:t>Algoritmo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33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52031" y="1003526"/>
            <a:ext cx="8578215" cy="4946650"/>
          </a:xfrm>
          <a:prstGeom prst="rect">
            <a:avLst/>
          </a:prstGeom>
        </p:spPr>
        <p:txBody>
          <a:bodyPr vert="horz" wrap="square" lIns="0" tIns="71120" rIns="0" bIns="0" rtlCol="0">
            <a:spAutoFit/>
          </a:bodyPr>
          <a:lstStyle/>
          <a:p>
            <a:pPr marL="257175" indent="-193675">
              <a:lnSpc>
                <a:spcPct val="100000"/>
              </a:lnSpc>
              <a:spcBef>
                <a:spcPts val="560"/>
              </a:spcBef>
              <a:buChar char="•"/>
              <a:tabLst>
                <a:tab pos="257175" algn="l"/>
              </a:tabLst>
            </a:pPr>
            <a:r>
              <a:rPr sz="2000" dirty="0">
                <a:latin typeface="Times New Roman"/>
                <a:cs typeface="Times New Roman"/>
              </a:rPr>
              <a:t>Repetir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hasta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encuentre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10" dirty="0">
                <a:latin typeface="Times New Roman"/>
                <a:cs typeface="Times New Roman"/>
              </a:rPr>
              <a:t> meta:</a:t>
            </a:r>
            <a:endParaRPr sz="2000">
              <a:latin typeface="Times New Roman"/>
              <a:cs typeface="Times New Roman"/>
            </a:endParaRPr>
          </a:p>
          <a:p>
            <a:pPr marL="823594" lvl="1" indent="-285750">
              <a:lnSpc>
                <a:spcPct val="100000"/>
              </a:lnSpc>
              <a:spcBef>
                <a:spcPts val="415"/>
              </a:spcBef>
              <a:buChar char="–"/>
              <a:tabLst>
                <a:tab pos="823594" algn="l"/>
                <a:tab pos="824230" algn="l"/>
              </a:tabLst>
            </a:pPr>
            <a:r>
              <a:rPr sz="1800" dirty="0">
                <a:latin typeface="Times New Roman"/>
                <a:cs typeface="Times New Roman"/>
              </a:rPr>
              <a:t>Percibir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actual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  <a:p>
            <a:pPr marL="823594" lvl="1" indent="-285750">
              <a:lnSpc>
                <a:spcPct val="100000"/>
              </a:lnSpc>
              <a:spcBef>
                <a:spcPts val="434"/>
              </a:spcBef>
              <a:buChar char="–"/>
              <a:tabLst>
                <a:tab pos="823594" algn="l"/>
                <a:tab pos="824230" algn="l"/>
              </a:tabLst>
            </a:pPr>
            <a:r>
              <a:rPr sz="1800" dirty="0">
                <a:latin typeface="Times New Roman"/>
                <a:cs typeface="Times New Roman"/>
              </a:rPr>
              <a:t>Aplicar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búsqueda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en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profundidad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limitada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nivel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k</a:t>
            </a:r>
            <a:endParaRPr sz="1800">
              <a:latin typeface="Times New Roman"/>
              <a:cs typeface="Times New Roman"/>
            </a:endParaRPr>
          </a:p>
          <a:p>
            <a:pPr marL="823594" marR="540385" lvl="1" indent="-285750">
              <a:lnSpc>
                <a:spcPct val="109600"/>
              </a:lnSpc>
              <a:spcBef>
                <a:spcPts val="110"/>
              </a:spcBef>
              <a:buChar char="–"/>
              <a:tabLst>
                <a:tab pos="823594" algn="l"/>
                <a:tab pos="82423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hoja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nivel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k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actualizar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900" i="1" dirty="0">
                <a:latin typeface="Symbol"/>
                <a:cs typeface="Symbol"/>
              </a:rPr>
              <a:t></a:t>
            </a:r>
            <a:r>
              <a:rPr sz="19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representa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mínimo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1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encontrado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nodos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nivel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k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hasta 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momento, </a:t>
            </a:r>
            <a:r>
              <a:rPr sz="1800" spc="-10" dirty="0">
                <a:latin typeface="Times New Roman"/>
                <a:cs typeface="Times New Roman"/>
              </a:rPr>
              <a:t>e.d.:</a:t>
            </a:r>
            <a:endParaRPr sz="1800">
              <a:latin typeface="Times New Roman"/>
              <a:cs typeface="Times New Roman"/>
            </a:endParaRPr>
          </a:p>
          <a:p>
            <a:pPr marL="1280795" lvl="2" indent="-285115">
              <a:lnSpc>
                <a:spcPct val="100000"/>
              </a:lnSpc>
              <a:spcBef>
                <a:spcPts val="390"/>
              </a:spcBef>
              <a:buChar char="–"/>
              <a:tabLst>
                <a:tab pos="1280795" algn="l"/>
                <a:tab pos="1281430" algn="l"/>
              </a:tabLst>
            </a:pPr>
            <a:r>
              <a:rPr sz="1600" dirty="0">
                <a:latin typeface="Times New Roman"/>
                <a:cs typeface="Times New Roman"/>
              </a:rPr>
              <a:t>Inicializar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50" i="1" dirty="0">
                <a:latin typeface="Symbol"/>
                <a:cs typeface="Symbol"/>
              </a:rPr>
              <a:t></a:t>
            </a:r>
            <a:r>
              <a:rPr sz="1650" spc="375" dirty="0">
                <a:latin typeface="Times New Roman"/>
                <a:cs typeface="Times New Roman"/>
              </a:rPr>
              <a:t> </a:t>
            </a:r>
            <a:r>
              <a:rPr sz="1600" spc="430" dirty="0">
                <a:latin typeface="Symbol"/>
                <a:cs typeface="Symbol"/>
              </a:rPr>
              <a:t>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spc="75" dirty="0">
                <a:latin typeface="Times New Roman"/>
                <a:cs typeface="Times New Roman"/>
              </a:rPr>
              <a:t>+</a:t>
            </a:r>
            <a:r>
              <a:rPr sz="1600" spc="75" dirty="0">
                <a:latin typeface="Symbol"/>
                <a:cs typeface="Symbol"/>
              </a:rPr>
              <a:t></a:t>
            </a:r>
            <a:endParaRPr sz="1600">
              <a:latin typeface="Symbol"/>
              <a:cs typeface="Symbol"/>
            </a:endParaRPr>
          </a:p>
          <a:p>
            <a:pPr marL="1280795" lvl="2" indent="-285115">
              <a:lnSpc>
                <a:spcPct val="100000"/>
              </a:lnSpc>
              <a:spcBef>
                <a:spcPts val="325"/>
              </a:spcBef>
              <a:buChar char="–"/>
              <a:tabLst>
                <a:tab pos="1280795" algn="l"/>
                <a:tab pos="1281430" algn="l"/>
              </a:tabLst>
            </a:pPr>
            <a:r>
              <a:rPr sz="1600" dirty="0">
                <a:latin typeface="Times New Roman"/>
                <a:cs typeface="Times New Roman"/>
              </a:rPr>
              <a:t>En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 nodo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(de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nivel </a:t>
            </a:r>
            <a:r>
              <a:rPr sz="1600" i="1" dirty="0">
                <a:latin typeface="Times New Roman"/>
                <a:cs typeface="Times New Roman"/>
              </a:rPr>
              <a:t>k</a:t>
            </a:r>
            <a:r>
              <a:rPr sz="1600" dirty="0">
                <a:latin typeface="Times New Roman"/>
                <a:cs typeface="Times New Roman"/>
              </a:rPr>
              <a:t>)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realizar: </a:t>
            </a:r>
            <a:r>
              <a:rPr sz="1650" i="1" dirty="0">
                <a:latin typeface="Symbol"/>
                <a:cs typeface="Symbol"/>
              </a:rPr>
              <a:t></a:t>
            </a:r>
            <a:r>
              <a:rPr sz="1650" spc="375" dirty="0">
                <a:latin typeface="Times New Roman"/>
                <a:cs typeface="Times New Roman"/>
              </a:rPr>
              <a:t> </a:t>
            </a:r>
            <a:r>
              <a:rPr sz="1600" spc="430" dirty="0">
                <a:latin typeface="Symbol"/>
                <a:cs typeface="Symbol"/>
              </a:rPr>
              <a:t>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min(</a:t>
            </a:r>
            <a:r>
              <a:rPr sz="1650" i="1" dirty="0">
                <a:latin typeface="Symbol"/>
                <a:cs typeface="Symbol"/>
              </a:rPr>
              <a:t></a:t>
            </a:r>
            <a:r>
              <a:rPr sz="1650" spc="-20" dirty="0">
                <a:latin typeface="Times New Roman"/>
                <a:cs typeface="Times New Roman"/>
              </a:rPr>
              <a:t> </a:t>
            </a:r>
            <a:r>
              <a:rPr sz="1650" i="1" dirty="0">
                <a:latin typeface="Symbol"/>
                <a:cs typeface="Symbol"/>
              </a:rPr>
              <a:t></a:t>
            </a:r>
            <a:r>
              <a:rPr sz="1650" spc="-2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 </a:t>
            </a:r>
            <a:r>
              <a:rPr sz="1650" spc="-15" baseline="25252" dirty="0">
                <a:latin typeface="Times New Roman"/>
                <a:cs typeface="Times New Roman"/>
              </a:rPr>
              <a:t>*</a:t>
            </a:r>
            <a:r>
              <a:rPr sz="1600" spc="-10" dirty="0">
                <a:latin typeface="Symbol"/>
                <a:cs typeface="Symbol"/>
              </a:rPr>
              <a:t></a:t>
            </a:r>
            <a:r>
              <a:rPr sz="1600" i="1" spc="-10" dirty="0">
                <a:latin typeface="Times New Roman"/>
                <a:cs typeface="Times New Roman"/>
              </a:rPr>
              <a:t>n</a:t>
            </a:r>
            <a:r>
              <a:rPr sz="1600" spc="-10" dirty="0">
                <a:latin typeface="Symbol"/>
                <a:cs typeface="Symbol"/>
              </a:rPr>
              <a:t></a:t>
            </a:r>
            <a:endParaRPr sz="1600">
              <a:latin typeface="Symbol"/>
              <a:cs typeface="Symbol"/>
            </a:endParaRPr>
          </a:p>
          <a:p>
            <a:pPr marL="823594" lvl="1" indent="-285750">
              <a:lnSpc>
                <a:spcPct val="100000"/>
              </a:lnSpc>
              <a:spcBef>
                <a:spcPts val="365"/>
              </a:spcBef>
              <a:buChar char="–"/>
              <a:tabLst>
                <a:tab pos="823594" algn="l"/>
                <a:tab pos="824230" algn="l"/>
              </a:tabLst>
            </a:pP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profundidad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limitada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encontrado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n</a:t>
            </a:r>
            <a:r>
              <a:rPr sz="1800" spc="-37" baseline="23148" dirty="0">
                <a:latin typeface="Times New Roman"/>
                <a:cs typeface="Times New Roman"/>
              </a:rPr>
              <a:t>*</a:t>
            </a:r>
            <a:endParaRPr sz="1800" baseline="23148">
              <a:latin typeface="Times New Roman"/>
              <a:cs typeface="Times New Roman"/>
            </a:endParaRPr>
          </a:p>
          <a:p>
            <a:pPr marL="823594">
              <a:lnSpc>
                <a:spcPct val="100000"/>
              </a:lnSpc>
              <a:spcBef>
                <a:spcPts val="140"/>
              </a:spcBef>
            </a:pPr>
            <a:r>
              <a:rPr sz="1800" dirty="0">
                <a:latin typeface="Times New Roman"/>
                <a:cs typeface="Times New Roman"/>
              </a:rPr>
              <a:t>este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nodo.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contrario, sea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baseline="23148" dirty="0">
                <a:latin typeface="Times New Roman"/>
                <a:cs typeface="Times New Roman"/>
              </a:rPr>
              <a:t>*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primer 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hoja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(de nivel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k</a:t>
            </a:r>
            <a:r>
              <a:rPr sz="1800" dirty="0">
                <a:latin typeface="Times New Roman"/>
                <a:cs typeface="Times New Roman"/>
              </a:rPr>
              <a:t>) 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900" i="1" spc="-50" dirty="0">
                <a:latin typeface="Symbol"/>
                <a:cs typeface="Symbol"/>
              </a:rPr>
              <a:t></a:t>
            </a:r>
            <a:endParaRPr sz="1900">
              <a:latin typeface="Symbol"/>
              <a:cs typeface="Symbol"/>
            </a:endParaRPr>
          </a:p>
          <a:p>
            <a:pPr marL="823594" lvl="1" indent="-285750">
              <a:lnSpc>
                <a:spcPct val="100000"/>
              </a:lnSpc>
              <a:spcBef>
                <a:spcPts val="439"/>
              </a:spcBef>
              <a:buChar char="–"/>
              <a:tabLst>
                <a:tab pos="823594" algn="l"/>
                <a:tab pos="824230" algn="l"/>
              </a:tabLst>
            </a:pPr>
            <a:r>
              <a:rPr sz="1800" dirty="0">
                <a:latin typeface="Times New Roman"/>
                <a:cs typeface="Times New Roman"/>
              </a:rPr>
              <a:t>Ejecutar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primera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25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camino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lleva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</a:t>
            </a:r>
            <a:r>
              <a:rPr sz="1800" i="1" spc="-25" dirty="0">
                <a:latin typeface="Times New Roman"/>
                <a:cs typeface="Times New Roman"/>
              </a:rPr>
              <a:t>n</a:t>
            </a:r>
            <a:r>
              <a:rPr sz="1800" spc="-37" baseline="23148" dirty="0">
                <a:latin typeface="Times New Roman"/>
                <a:cs typeface="Times New Roman"/>
              </a:rPr>
              <a:t>*</a:t>
            </a:r>
            <a:endParaRPr sz="1800" baseline="23148">
              <a:latin typeface="Times New Roman"/>
              <a:cs typeface="Times New Roman"/>
            </a:endParaRPr>
          </a:p>
          <a:p>
            <a:pPr marL="257175" indent="-193675">
              <a:lnSpc>
                <a:spcPct val="100000"/>
              </a:lnSpc>
              <a:spcBef>
                <a:spcPts val="1020"/>
              </a:spcBef>
              <a:buChar char="•"/>
              <a:tabLst>
                <a:tab pos="257175" algn="l"/>
              </a:tabLst>
            </a:pPr>
            <a:r>
              <a:rPr sz="2000" dirty="0">
                <a:latin typeface="Times New Roman"/>
                <a:cs typeface="Times New Roman"/>
              </a:rPr>
              <a:t>Optimización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mediante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podas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</a:t>
            </a:r>
            <a:r>
              <a:rPr sz="2100" spc="-5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(para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32" baseline="25641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consistente)</a:t>
            </a:r>
            <a:endParaRPr sz="2000">
              <a:latin typeface="Times New Roman"/>
              <a:cs typeface="Times New Roman"/>
            </a:endParaRPr>
          </a:p>
          <a:p>
            <a:pPr marL="823594" marR="68580" lvl="1" indent="-285750">
              <a:lnSpc>
                <a:spcPct val="106700"/>
              </a:lnSpc>
              <a:spcBef>
                <a:spcPts val="345"/>
              </a:spcBef>
              <a:buChar char="–"/>
              <a:tabLst>
                <a:tab pos="823594" algn="l"/>
                <a:tab pos="824230" algn="l"/>
              </a:tabLst>
            </a:pP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1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consistente,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cualquier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 interior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'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(e.d.,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dirty="0">
                <a:latin typeface="Times New Roman"/>
                <a:cs typeface="Times New Roman"/>
              </a:rPr>
              <a:t>nivel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k</a:t>
            </a:r>
            <a:r>
              <a:rPr sz="1800" dirty="0">
                <a:latin typeface="Times New Roman"/>
                <a:cs typeface="Times New Roman"/>
              </a:rPr>
              <a:t>’</a:t>
            </a:r>
            <a:r>
              <a:rPr sz="1800" spc="-13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&lt;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k</a:t>
            </a:r>
            <a:r>
              <a:rPr sz="1800" dirty="0">
                <a:latin typeface="Times New Roman"/>
                <a:cs typeface="Times New Roman"/>
              </a:rPr>
              <a:t>), 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sucesores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' tendrán 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25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mayor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 igual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’) [Lema </a:t>
            </a:r>
            <a:r>
              <a:rPr sz="1800" spc="-25" dirty="0">
                <a:latin typeface="Times New Roman"/>
                <a:cs typeface="Times New Roman"/>
              </a:rPr>
              <a:t>1]</a:t>
            </a:r>
            <a:endParaRPr sz="1800">
              <a:latin typeface="Times New Roman"/>
              <a:cs typeface="Times New Roman"/>
            </a:endParaRPr>
          </a:p>
          <a:p>
            <a:pPr marL="823594" marR="767715" lvl="1" indent="-285750">
              <a:lnSpc>
                <a:spcPct val="106500"/>
              </a:lnSpc>
              <a:spcBef>
                <a:spcPts val="290"/>
              </a:spcBef>
              <a:buChar char="–"/>
              <a:tabLst>
                <a:tab pos="823594" algn="l"/>
                <a:tab pos="824230" algn="l"/>
              </a:tabLst>
            </a:pP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tanto,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durante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proceso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profundidad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limitada,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puede </a:t>
            </a:r>
            <a:r>
              <a:rPr sz="1800" dirty="0">
                <a:latin typeface="Times New Roman"/>
                <a:cs typeface="Times New Roman"/>
              </a:rPr>
              <a:t>abandonar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cualquier rama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partir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 nodo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'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') ≥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900" i="1" spc="-50" dirty="0">
                <a:latin typeface="Symbol"/>
                <a:cs typeface="Symbol"/>
              </a:rPr>
              <a:t></a:t>
            </a:r>
            <a:endParaRPr sz="1900">
              <a:latin typeface="Symbol"/>
              <a:cs typeface="Symbol"/>
            </a:endParaRP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2495550" y="2093912"/>
            <a:ext cx="1843405" cy="1397000"/>
            <a:chOff x="2495550" y="2093912"/>
            <a:chExt cx="1843405" cy="1397000"/>
          </a:xfrm>
        </p:grpSpPr>
        <p:sp>
          <p:nvSpPr>
            <p:cNvPr id="8" name="object 8"/>
            <p:cNvSpPr/>
            <p:nvPr/>
          </p:nvSpPr>
          <p:spPr>
            <a:xfrm>
              <a:off x="2495550" y="2137689"/>
              <a:ext cx="1630045" cy="1353820"/>
            </a:xfrm>
            <a:custGeom>
              <a:avLst/>
              <a:gdLst/>
              <a:ahLst/>
              <a:cxnLst/>
              <a:rect l="l" t="t" r="r" b="b"/>
              <a:pathLst>
                <a:path w="1630045" h="1353820">
                  <a:moveTo>
                    <a:pt x="1581150" y="936510"/>
                  </a:moveTo>
                  <a:lnTo>
                    <a:pt x="1574596" y="904074"/>
                  </a:lnTo>
                  <a:lnTo>
                    <a:pt x="1556727" y="877582"/>
                  </a:lnTo>
                  <a:lnTo>
                    <a:pt x="1530235" y="859713"/>
                  </a:lnTo>
                  <a:lnTo>
                    <a:pt x="1497799" y="853160"/>
                  </a:lnTo>
                  <a:lnTo>
                    <a:pt x="83337" y="853160"/>
                  </a:lnTo>
                  <a:lnTo>
                    <a:pt x="50901" y="859713"/>
                  </a:lnTo>
                  <a:lnTo>
                    <a:pt x="24409" y="877582"/>
                  </a:lnTo>
                  <a:lnTo>
                    <a:pt x="6540" y="904074"/>
                  </a:lnTo>
                  <a:lnTo>
                    <a:pt x="0" y="936510"/>
                  </a:lnTo>
                  <a:lnTo>
                    <a:pt x="0" y="1269885"/>
                  </a:lnTo>
                  <a:lnTo>
                    <a:pt x="6540" y="1302321"/>
                  </a:lnTo>
                  <a:lnTo>
                    <a:pt x="24409" y="1328813"/>
                  </a:lnTo>
                  <a:lnTo>
                    <a:pt x="50901" y="1346682"/>
                  </a:lnTo>
                  <a:lnTo>
                    <a:pt x="83337" y="1353223"/>
                  </a:lnTo>
                  <a:lnTo>
                    <a:pt x="1497799" y="1353223"/>
                  </a:lnTo>
                  <a:lnTo>
                    <a:pt x="1530235" y="1346682"/>
                  </a:lnTo>
                  <a:lnTo>
                    <a:pt x="1556727" y="1328813"/>
                  </a:lnTo>
                  <a:lnTo>
                    <a:pt x="1574596" y="1302321"/>
                  </a:lnTo>
                  <a:lnTo>
                    <a:pt x="1581150" y="1269885"/>
                  </a:lnTo>
                  <a:lnTo>
                    <a:pt x="1581150" y="936510"/>
                  </a:lnTo>
                  <a:close/>
                </a:path>
                <a:path w="1630045" h="1353820">
                  <a:moveTo>
                    <a:pt x="1629448" y="29933"/>
                  </a:moveTo>
                  <a:lnTo>
                    <a:pt x="1605876" y="0"/>
                  </a:lnTo>
                  <a:lnTo>
                    <a:pt x="682802" y="726821"/>
                  </a:lnTo>
                  <a:lnTo>
                    <a:pt x="705510" y="669277"/>
                  </a:lnTo>
                  <a:lnTo>
                    <a:pt x="687324" y="643242"/>
                  </a:lnTo>
                  <a:lnTo>
                    <a:pt x="680199" y="644817"/>
                  </a:lnTo>
                  <a:lnTo>
                    <a:pt x="674179" y="648944"/>
                  </a:lnTo>
                  <a:lnTo>
                    <a:pt x="670064" y="655294"/>
                  </a:lnTo>
                  <a:lnTo>
                    <a:pt x="609523" y="808774"/>
                  </a:lnTo>
                  <a:lnTo>
                    <a:pt x="669759" y="800341"/>
                  </a:lnTo>
                  <a:lnTo>
                    <a:pt x="772922" y="785926"/>
                  </a:lnTo>
                  <a:lnTo>
                    <a:pt x="780059" y="783412"/>
                  </a:lnTo>
                  <a:lnTo>
                    <a:pt x="785482" y="778535"/>
                  </a:lnTo>
                  <a:lnTo>
                    <a:pt x="788695" y="771969"/>
                  </a:lnTo>
                  <a:lnTo>
                    <a:pt x="789139" y="764413"/>
                  </a:lnTo>
                  <a:lnTo>
                    <a:pt x="786638" y="757288"/>
                  </a:lnTo>
                  <a:lnTo>
                    <a:pt x="781748" y="751852"/>
                  </a:lnTo>
                  <a:lnTo>
                    <a:pt x="775195" y="748639"/>
                  </a:lnTo>
                  <a:lnTo>
                    <a:pt x="767638" y="748195"/>
                  </a:lnTo>
                  <a:lnTo>
                    <a:pt x="706374" y="756754"/>
                  </a:lnTo>
                  <a:lnTo>
                    <a:pt x="1629448" y="29933"/>
                  </a:lnTo>
                  <a:close/>
                </a:path>
              </a:pathLst>
            </a:custGeom>
            <a:solidFill>
              <a:srgbClr val="9999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224337" y="21002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4224337" y="21002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0" y="0"/>
                  </a:moveTo>
                  <a:lnTo>
                    <a:pt x="107950" y="0"/>
                  </a:lnTo>
                  <a:lnTo>
                    <a:pt x="107950" y="96837"/>
                  </a:lnTo>
                  <a:lnTo>
                    <a:pt x="0" y="96837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 txBox="1"/>
          <p:nvPr/>
        </p:nvSpPr>
        <p:spPr>
          <a:xfrm>
            <a:off x="3996531" y="1824228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2876550" y="2192337"/>
            <a:ext cx="3811904" cy="1117600"/>
            <a:chOff x="2876550" y="2192337"/>
            <a:chExt cx="3811904" cy="1117600"/>
          </a:xfrm>
        </p:grpSpPr>
        <p:sp>
          <p:nvSpPr>
            <p:cNvPr id="13" name="object 13"/>
            <p:cNvSpPr/>
            <p:nvPr/>
          </p:nvSpPr>
          <p:spPr>
            <a:xfrm>
              <a:off x="2882900" y="3206750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882900" y="3206750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90849" y="2197100"/>
              <a:ext cx="1233805" cy="1009650"/>
            </a:xfrm>
            <a:custGeom>
              <a:avLst/>
              <a:gdLst/>
              <a:ahLst/>
              <a:cxnLst/>
              <a:rect l="l" t="t" r="r" b="b"/>
              <a:pathLst>
                <a:path w="1233804" h="1009650">
                  <a:moveTo>
                    <a:pt x="1233488" y="0"/>
                  </a:moveTo>
                  <a:lnTo>
                    <a:pt x="0" y="1009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727575" y="3206750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727575" y="3206750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573837" y="3206750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573837" y="3206750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332287" y="2197100"/>
              <a:ext cx="2241550" cy="1009650"/>
            </a:xfrm>
            <a:custGeom>
              <a:avLst/>
              <a:gdLst/>
              <a:ahLst/>
              <a:cxnLst/>
              <a:rect l="l" t="t" r="r" b="b"/>
              <a:pathLst>
                <a:path w="2241550" h="1009650">
                  <a:moveTo>
                    <a:pt x="0" y="0"/>
                  </a:moveTo>
                  <a:lnTo>
                    <a:pt x="2241550" y="1009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4483893" y="3070859"/>
            <a:ext cx="1809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T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692400" y="3070859"/>
            <a:ext cx="1670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303712" y="2197100"/>
            <a:ext cx="494030" cy="1009650"/>
          </a:xfrm>
          <a:custGeom>
            <a:avLst/>
            <a:gdLst/>
            <a:ahLst/>
            <a:cxnLst/>
            <a:rect l="l" t="t" r="r" b="b"/>
            <a:pathLst>
              <a:path w="494029" h="1009650">
                <a:moveTo>
                  <a:pt x="0" y="0"/>
                </a:moveTo>
                <a:lnTo>
                  <a:pt x="493713" y="100965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6687502" y="3037332"/>
            <a:ext cx="967105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5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3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75+374</a:t>
            </a:r>
            <a:endParaRPr sz="1400">
              <a:latin typeface="Times New Roman"/>
              <a:cs typeface="Times New Roman"/>
            </a:endParaRPr>
          </a:p>
          <a:p>
            <a:pPr marL="200025">
              <a:lnSpc>
                <a:spcPts val="1550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31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449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082289" y="3037332"/>
            <a:ext cx="1006475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5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=140+253</a:t>
            </a:r>
            <a:endParaRPr sz="1400">
              <a:latin typeface="Times New Roman"/>
              <a:cs typeface="Times New Roman"/>
            </a:endParaRPr>
          </a:p>
          <a:p>
            <a:pPr marL="190500">
              <a:lnSpc>
                <a:spcPts val="1550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13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393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863465" y="3037332"/>
            <a:ext cx="1038860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5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165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118+329</a:t>
            </a:r>
            <a:endParaRPr sz="1400">
              <a:latin typeface="Times New Roman"/>
              <a:cs typeface="Times New Roman"/>
            </a:endParaRPr>
          </a:p>
          <a:p>
            <a:pPr marL="231775">
              <a:lnSpc>
                <a:spcPts val="1550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 447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301581" y="3070859"/>
            <a:ext cx="1809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Z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2381250" y="3298825"/>
            <a:ext cx="2065655" cy="1116330"/>
            <a:chOff x="2381250" y="3298825"/>
            <a:chExt cx="2065655" cy="1116330"/>
          </a:xfrm>
        </p:grpSpPr>
        <p:sp>
          <p:nvSpPr>
            <p:cNvPr id="29" name="object 29"/>
            <p:cNvSpPr/>
            <p:nvPr/>
          </p:nvSpPr>
          <p:spPr>
            <a:xfrm>
              <a:off x="2387600" y="4311651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387600" y="4311651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428874" y="3303587"/>
              <a:ext cx="495300" cy="1008380"/>
            </a:xfrm>
            <a:custGeom>
              <a:avLst/>
              <a:gdLst/>
              <a:ahLst/>
              <a:cxnLst/>
              <a:rect l="l" t="t" r="r" b="b"/>
              <a:pathLst>
                <a:path w="495300" h="1008379">
                  <a:moveTo>
                    <a:pt x="495300" y="0"/>
                  </a:moveTo>
                  <a:lnTo>
                    <a:pt x="0" y="10080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359150" y="4311651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359150" y="4311651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943225" y="3303587"/>
              <a:ext cx="476250" cy="1008380"/>
            </a:xfrm>
            <a:custGeom>
              <a:avLst/>
              <a:gdLst/>
              <a:ahLst/>
              <a:cxnLst/>
              <a:rect l="l" t="t" r="r" b="b"/>
              <a:pathLst>
                <a:path w="476250" h="1008379">
                  <a:moveTo>
                    <a:pt x="0" y="0"/>
                  </a:moveTo>
                  <a:lnTo>
                    <a:pt x="476250" y="10080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332287" y="4311651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332287" y="4311651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990850" y="3303587"/>
              <a:ext cx="1341755" cy="1008380"/>
            </a:xfrm>
            <a:custGeom>
              <a:avLst/>
              <a:gdLst/>
              <a:ahLst/>
              <a:cxnLst/>
              <a:rect l="l" t="t" r="r" b="b"/>
              <a:pathLst>
                <a:path w="1341754" h="1008379">
                  <a:moveTo>
                    <a:pt x="0" y="0"/>
                  </a:moveTo>
                  <a:lnTo>
                    <a:pt x="1341438" y="10080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4097337" y="4177284"/>
            <a:ext cx="1949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R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926589" y="4129386"/>
            <a:ext cx="1014730" cy="80200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271780">
              <a:lnSpc>
                <a:spcPct val="100000"/>
              </a:lnSpc>
              <a:spcBef>
                <a:spcPts val="475"/>
              </a:spcBef>
            </a:pPr>
            <a:r>
              <a:rPr sz="2000" dirty="0">
                <a:latin typeface="Times New Roman"/>
                <a:cs typeface="Times New Roman"/>
              </a:rPr>
              <a:t>F</a:t>
            </a:r>
            <a:endParaRPr sz="2000">
              <a:latin typeface="Times New Roman"/>
              <a:cs typeface="Times New Roman"/>
            </a:endParaRPr>
          </a:p>
          <a:p>
            <a:pPr marL="38100">
              <a:lnSpc>
                <a:spcPts val="1535"/>
              </a:lnSpc>
              <a:spcBef>
                <a:spcPts val="265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-209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239+178</a:t>
            </a:r>
            <a:endParaRPr sz="1400">
              <a:latin typeface="Times New Roman"/>
              <a:cs typeface="Times New Roman"/>
            </a:endParaRPr>
          </a:p>
          <a:p>
            <a:pPr marL="200025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417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007677" y="4129386"/>
            <a:ext cx="1014730" cy="80200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141605">
              <a:lnSpc>
                <a:spcPct val="100000"/>
              </a:lnSpc>
              <a:spcBef>
                <a:spcPts val="475"/>
              </a:spcBef>
            </a:pPr>
            <a:r>
              <a:rPr sz="2000" dirty="0">
                <a:latin typeface="Times New Roman"/>
                <a:cs typeface="Times New Roman"/>
              </a:rPr>
              <a:t>O</a:t>
            </a:r>
            <a:endParaRPr sz="2000">
              <a:latin typeface="Times New Roman"/>
              <a:cs typeface="Times New Roman"/>
            </a:endParaRPr>
          </a:p>
          <a:p>
            <a:pPr marL="38100">
              <a:lnSpc>
                <a:spcPts val="1535"/>
              </a:lnSpc>
              <a:spcBef>
                <a:spcPts val="265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-209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291+380</a:t>
            </a:r>
            <a:endParaRPr sz="1400">
              <a:latin typeface="Times New Roman"/>
              <a:cs typeface="Times New Roman"/>
            </a:endParaRPr>
          </a:p>
          <a:p>
            <a:pPr marL="200025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671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506277" y="4177284"/>
            <a:ext cx="1045210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220+193</a:t>
            </a:r>
            <a:endParaRPr sz="1400">
              <a:latin typeface="Times New Roman"/>
              <a:cs typeface="Times New Roman"/>
            </a:endParaRPr>
          </a:p>
          <a:p>
            <a:pPr marL="231775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 413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447540" y="1982723"/>
            <a:ext cx="873125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55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0+366</a:t>
            </a:r>
            <a:endParaRPr sz="1400">
              <a:latin typeface="Times New Roman"/>
              <a:cs typeface="Times New Roman"/>
            </a:endParaRPr>
          </a:p>
          <a:p>
            <a:pPr marL="1270" algn="ctr">
              <a:lnSpc>
                <a:spcPts val="1550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366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342390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35" dirty="0"/>
              <a:t> </a:t>
            </a:r>
            <a:r>
              <a:rPr dirty="0"/>
              <a:t>Búsqueda</a:t>
            </a:r>
            <a:r>
              <a:rPr spc="-20" dirty="0"/>
              <a:t> </a:t>
            </a:r>
            <a:r>
              <a:rPr dirty="0"/>
              <a:t>con</a:t>
            </a:r>
            <a:r>
              <a:rPr spc="-25" dirty="0"/>
              <a:t> </a:t>
            </a:r>
            <a:r>
              <a:rPr spc="-10" dirty="0"/>
              <a:t>horizonte</a:t>
            </a:r>
          </a:p>
        </p:txBody>
      </p:sp>
      <p:sp>
        <p:nvSpPr>
          <p:cNvPr id="44" name="object 44"/>
          <p:cNvSpPr/>
          <p:nvPr/>
        </p:nvSpPr>
        <p:spPr>
          <a:xfrm>
            <a:off x="685800" y="5302249"/>
            <a:ext cx="7772400" cy="11430"/>
          </a:xfrm>
          <a:custGeom>
            <a:avLst/>
            <a:gdLst/>
            <a:ahLst/>
            <a:cxnLst/>
            <a:rect l="l" t="t" r="r" b="b"/>
            <a:pathLst>
              <a:path w="7772400" h="11429">
                <a:moveTo>
                  <a:pt x="0" y="11113"/>
                </a:moveTo>
                <a:lnTo>
                  <a:pt x="7772400" y="0"/>
                </a:lnTo>
              </a:path>
            </a:pathLst>
          </a:custGeom>
          <a:ln w="28575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117475" y="5131308"/>
            <a:ext cx="4076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solidFill>
                  <a:srgbClr val="FF9900"/>
                </a:solidFill>
                <a:latin typeface="Times New Roman"/>
                <a:cs typeface="Times New Roman"/>
              </a:rPr>
              <a:t>k</a:t>
            </a:r>
            <a:r>
              <a:rPr sz="2000" spc="-25" dirty="0">
                <a:solidFill>
                  <a:srgbClr val="FF9900"/>
                </a:solidFill>
                <a:latin typeface="Times New Roman"/>
                <a:cs typeface="Times New Roman"/>
              </a:rPr>
              <a:t>=2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46" name="object 46"/>
          <p:cNvGrpSpPr/>
          <p:nvPr/>
        </p:nvGrpSpPr>
        <p:grpSpPr>
          <a:xfrm>
            <a:off x="4003675" y="2976561"/>
            <a:ext cx="3402329" cy="1720850"/>
            <a:chOff x="4003675" y="2976561"/>
            <a:chExt cx="3402329" cy="1720850"/>
          </a:xfrm>
        </p:grpSpPr>
        <p:sp>
          <p:nvSpPr>
            <p:cNvPr id="47" name="object 47"/>
            <p:cNvSpPr/>
            <p:nvPr/>
          </p:nvSpPr>
          <p:spPr>
            <a:xfrm>
              <a:off x="4727575" y="2990849"/>
              <a:ext cx="812800" cy="430530"/>
            </a:xfrm>
            <a:custGeom>
              <a:avLst/>
              <a:gdLst/>
              <a:ahLst/>
              <a:cxnLst/>
              <a:rect l="l" t="t" r="r" b="b"/>
              <a:pathLst>
                <a:path w="812800" h="430529">
                  <a:moveTo>
                    <a:pt x="0" y="430213"/>
                  </a:moveTo>
                  <a:lnTo>
                    <a:pt x="812800" y="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732337" y="2990849"/>
              <a:ext cx="812800" cy="430530"/>
            </a:xfrm>
            <a:custGeom>
              <a:avLst/>
              <a:gdLst/>
              <a:ahLst/>
              <a:cxnLst/>
              <a:rect l="l" t="t" r="r" b="b"/>
              <a:pathLst>
                <a:path w="812800" h="430529">
                  <a:moveTo>
                    <a:pt x="812800" y="430213"/>
                  </a:moveTo>
                  <a:lnTo>
                    <a:pt x="0" y="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573837" y="2990849"/>
              <a:ext cx="812800" cy="430530"/>
            </a:xfrm>
            <a:custGeom>
              <a:avLst/>
              <a:gdLst/>
              <a:ahLst/>
              <a:cxnLst/>
              <a:rect l="l" t="t" r="r" b="b"/>
              <a:pathLst>
                <a:path w="812800" h="430529">
                  <a:moveTo>
                    <a:pt x="0" y="430213"/>
                  </a:moveTo>
                  <a:lnTo>
                    <a:pt x="812800" y="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578600" y="2990849"/>
              <a:ext cx="812800" cy="430530"/>
            </a:xfrm>
            <a:custGeom>
              <a:avLst/>
              <a:gdLst/>
              <a:ahLst/>
              <a:cxnLst/>
              <a:rect l="l" t="t" r="r" b="b"/>
              <a:pathLst>
                <a:path w="812800" h="430529">
                  <a:moveTo>
                    <a:pt x="812800" y="430213"/>
                  </a:moveTo>
                  <a:lnTo>
                    <a:pt x="0" y="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017962" y="3938587"/>
              <a:ext cx="1587500" cy="744855"/>
            </a:xfrm>
            <a:custGeom>
              <a:avLst/>
              <a:gdLst/>
              <a:ahLst/>
              <a:cxnLst/>
              <a:rect l="l" t="t" r="r" b="b"/>
              <a:pathLst>
                <a:path w="1587500" h="744854">
                  <a:moveTo>
                    <a:pt x="0" y="372268"/>
                  </a:moveTo>
                  <a:lnTo>
                    <a:pt x="10388" y="311884"/>
                  </a:lnTo>
                  <a:lnTo>
                    <a:pt x="40465" y="254602"/>
                  </a:lnTo>
                  <a:lnTo>
                    <a:pt x="88596" y="201189"/>
                  </a:lnTo>
                  <a:lnTo>
                    <a:pt x="118921" y="176173"/>
                  </a:lnTo>
                  <a:lnTo>
                    <a:pt x="153147" y="152411"/>
                  </a:lnTo>
                  <a:lnTo>
                    <a:pt x="191069" y="130000"/>
                  </a:lnTo>
                  <a:lnTo>
                    <a:pt x="232484" y="109034"/>
                  </a:lnTo>
                  <a:lnTo>
                    <a:pt x="277186" y="89611"/>
                  </a:lnTo>
                  <a:lnTo>
                    <a:pt x="324971" y="71826"/>
                  </a:lnTo>
                  <a:lnTo>
                    <a:pt x="375636" y="55774"/>
                  </a:lnTo>
                  <a:lnTo>
                    <a:pt x="428976" y="41551"/>
                  </a:lnTo>
                  <a:lnTo>
                    <a:pt x="484786" y="29254"/>
                  </a:lnTo>
                  <a:lnTo>
                    <a:pt x="542863" y="18978"/>
                  </a:lnTo>
                  <a:lnTo>
                    <a:pt x="603002" y="10819"/>
                  </a:lnTo>
                  <a:lnTo>
                    <a:pt x="664999" y="4872"/>
                  </a:lnTo>
                  <a:lnTo>
                    <a:pt x="728650" y="1234"/>
                  </a:lnTo>
                  <a:lnTo>
                    <a:pt x="793750" y="0"/>
                  </a:lnTo>
                  <a:lnTo>
                    <a:pt x="858849" y="1234"/>
                  </a:lnTo>
                  <a:lnTo>
                    <a:pt x="922500" y="4872"/>
                  </a:lnTo>
                  <a:lnTo>
                    <a:pt x="984497" y="10819"/>
                  </a:lnTo>
                  <a:lnTo>
                    <a:pt x="1044636" y="18978"/>
                  </a:lnTo>
                  <a:lnTo>
                    <a:pt x="1102713" y="29254"/>
                  </a:lnTo>
                  <a:lnTo>
                    <a:pt x="1158523" y="41551"/>
                  </a:lnTo>
                  <a:lnTo>
                    <a:pt x="1211863" y="55774"/>
                  </a:lnTo>
                  <a:lnTo>
                    <a:pt x="1262528" y="71826"/>
                  </a:lnTo>
                  <a:lnTo>
                    <a:pt x="1310314" y="89611"/>
                  </a:lnTo>
                  <a:lnTo>
                    <a:pt x="1355016" y="109034"/>
                  </a:lnTo>
                  <a:lnTo>
                    <a:pt x="1396430" y="130000"/>
                  </a:lnTo>
                  <a:lnTo>
                    <a:pt x="1434352" y="152411"/>
                  </a:lnTo>
                  <a:lnTo>
                    <a:pt x="1468578" y="176173"/>
                  </a:lnTo>
                  <a:lnTo>
                    <a:pt x="1498903" y="201189"/>
                  </a:lnTo>
                  <a:lnTo>
                    <a:pt x="1547034" y="254602"/>
                  </a:lnTo>
                  <a:lnTo>
                    <a:pt x="1577111" y="311884"/>
                  </a:lnTo>
                  <a:lnTo>
                    <a:pt x="1587500" y="372268"/>
                  </a:lnTo>
                  <a:lnTo>
                    <a:pt x="1584868" y="402800"/>
                  </a:lnTo>
                  <a:lnTo>
                    <a:pt x="1564431" y="461728"/>
                  </a:lnTo>
                  <a:lnTo>
                    <a:pt x="1525123" y="517172"/>
                  </a:lnTo>
                  <a:lnTo>
                    <a:pt x="1468578" y="568363"/>
                  </a:lnTo>
                  <a:lnTo>
                    <a:pt x="1434352" y="592125"/>
                  </a:lnTo>
                  <a:lnTo>
                    <a:pt x="1396430" y="614536"/>
                  </a:lnTo>
                  <a:lnTo>
                    <a:pt x="1355016" y="635502"/>
                  </a:lnTo>
                  <a:lnTo>
                    <a:pt x="1310314" y="654925"/>
                  </a:lnTo>
                  <a:lnTo>
                    <a:pt x="1262528" y="672710"/>
                  </a:lnTo>
                  <a:lnTo>
                    <a:pt x="1211863" y="688762"/>
                  </a:lnTo>
                  <a:lnTo>
                    <a:pt x="1158523" y="702985"/>
                  </a:lnTo>
                  <a:lnTo>
                    <a:pt x="1102713" y="715282"/>
                  </a:lnTo>
                  <a:lnTo>
                    <a:pt x="1044636" y="725558"/>
                  </a:lnTo>
                  <a:lnTo>
                    <a:pt x="984497" y="733717"/>
                  </a:lnTo>
                  <a:lnTo>
                    <a:pt x="922500" y="739664"/>
                  </a:lnTo>
                  <a:lnTo>
                    <a:pt x="858849" y="743302"/>
                  </a:lnTo>
                  <a:lnTo>
                    <a:pt x="793750" y="744537"/>
                  </a:lnTo>
                  <a:lnTo>
                    <a:pt x="728650" y="743302"/>
                  </a:lnTo>
                  <a:lnTo>
                    <a:pt x="664999" y="739664"/>
                  </a:lnTo>
                  <a:lnTo>
                    <a:pt x="603002" y="733717"/>
                  </a:lnTo>
                  <a:lnTo>
                    <a:pt x="542863" y="725558"/>
                  </a:lnTo>
                  <a:lnTo>
                    <a:pt x="484786" y="715282"/>
                  </a:lnTo>
                  <a:lnTo>
                    <a:pt x="428976" y="702985"/>
                  </a:lnTo>
                  <a:lnTo>
                    <a:pt x="375636" y="688762"/>
                  </a:lnTo>
                  <a:lnTo>
                    <a:pt x="324971" y="672710"/>
                  </a:lnTo>
                  <a:lnTo>
                    <a:pt x="277186" y="654925"/>
                  </a:lnTo>
                  <a:lnTo>
                    <a:pt x="232484" y="635502"/>
                  </a:lnTo>
                  <a:lnTo>
                    <a:pt x="191069" y="614536"/>
                  </a:lnTo>
                  <a:lnTo>
                    <a:pt x="153147" y="592125"/>
                  </a:lnTo>
                  <a:lnTo>
                    <a:pt x="118921" y="568363"/>
                  </a:lnTo>
                  <a:lnTo>
                    <a:pt x="88596" y="543347"/>
                  </a:lnTo>
                  <a:lnTo>
                    <a:pt x="40465" y="489934"/>
                  </a:lnTo>
                  <a:lnTo>
                    <a:pt x="10388" y="432652"/>
                  </a:lnTo>
                  <a:lnTo>
                    <a:pt x="0" y="372268"/>
                  </a:lnTo>
                  <a:close/>
                </a:path>
              </a:pathLst>
            </a:custGeom>
            <a:ln w="28575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1952625" y="5555953"/>
            <a:ext cx="836930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100" i="1" dirty="0">
                <a:solidFill>
                  <a:srgbClr val="990000"/>
                </a:solidFill>
                <a:latin typeface="Symbol"/>
                <a:cs typeface="Symbol"/>
              </a:rPr>
              <a:t></a:t>
            </a:r>
            <a:r>
              <a:rPr sz="2100" spc="-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2000" spc="-4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spc="-25" dirty="0">
                <a:solidFill>
                  <a:srgbClr val="990000"/>
                </a:solidFill>
                <a:latin typeface="Times New Roman"/>
                <a:cs typeface="Times New Roman"/>
              </a:rPr>
              <a:t>417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34 </a:t>
            </a:r>
            <a:r>
              <a:rPr spc="-50" dirty="0"/>
              <a:t>–</a:t>
            </a:r>
          </a:p>
        </p:txBody>
      </p:sp>
      <p:sp>
        <p:nvSpPr>
          <p:cNvPr id="53" name="object 53"/>
          <p:cNvSpPr txBox="1"/>
          <p:nvPr/>
        </p:nvSpPr>
        <p:spPr>
          <a:xfrm>
            <a:off x="401638" y="1127252"/>
            <a:ext cx="2159635" cy="861060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2065" marR="5080" indent="-635" algn="ctr">
              <a:lnSpc>
                <a:spcPct val="102200"/>
              </a:lnSpc>
              <a:spcBef>
                <a:spcPts val="50"/>
              </a:spcBef>
            </a:pP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estado</a:t>
            </a:r>
            <a:r>
              <a:rPr sz="1800" i="1" spc="-1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actual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s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1800" i="1" spc="-3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spc="-50" dirty="0">
                <a:solidFill>
                  <a:srgbClr val="3333CC"/>
                </a:solidFill>
                <a:latin typeface="Times New Roman"/>
                <a:cs typeface="Times New Roman"/>
              </a:rPr>
              <a:t>A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horizonte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k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spc="-50" dirty="0">
                <a:solidFill>
                  <a:srgbClr val="3333CC"/>
                </a:solidFill>
                <a:latin typeface="Times New Roman"/>
                <a:cs typeface="Times New Roman"/>
              </a:rPr>
              <a:t>2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filtrando</a:t>
            </a:r>
            <a:r>
              <a:rPr sz="1800" i="1" spc="-2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ciclos</a:t>
            </a:r>
            <a:r>
              <a:rPr sz="1800" i="1" spc="-2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simples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022600" y="5555953"/>
            <a:ext cx="836930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100" i="1" dirty="0">
                <a:solidFill>
                  <a:srgbClr val="990000"/>
                </a:solidFill>
                <a:latin typeface="Symbol"/>
                <a:cs typeface="Symbol"/>
              </a:rPr>
              <a:t></a:t>
            </a:r>
            <a:r>
              <a:rPr sz="2100" spc="-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2000" spc="-4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spc="-25" dirty="0">
                <a:solidFill>
                  <a:srgbClr val="990000"/>
                </a:solidFill>
                <a:latin typeface="Times New Roman"/>
                <a:cs typeface="Times New Roman"/>
              </a:rPr>
              <a:t>417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272756" y="5555953"/>
            <a:ext cx="836930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100" i="1" dirty="0">
                <a:solidFill>
                  <a:srgbClr val="990000"/>
                </a:solidFill>
                <a:latin typeface="Symbol"/>
                <a:cs typeface="Symbol"/>
              </a:rPr>
              <a:t></a:t>
            </a:r>
            <a:r>
              <a:rPr sz="2100" spc="-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2000" spc="-4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spc="-25" dirty="0">
                <a:solidFill>
                  <a:srgbClr val="990000"/>
                </a:solidFill>
                <a:latin typeface="Times New Roman"/>
                <a:cs typeface="Times New Roman"/>
              </a:rPr>
              <a:t>413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3760787" y="2173947"/>
            <a:ext cx="4765675" cy="2090420"/>
            <a:chOff x="3760787" y="2173947"/>
            <a:chExt cx="4765675" cy="2090420"/>
          </a:xfrm>
        </p:grpSpPr>
        <p:sp>
          <p:nvSpPr>
            <p:cNvPr id="8" name="object 8"/>
            <p:cNvSpPr/>
            <p:nvPr/>
          </p:nvSpPr>
          <p:spPr>
            <a:xfrm>
              <a:off x="4697196" y="2173947"/>
              <a:ext cx="3829685" cy="1202690"/>
            </a:xfrm>
            <a:custGeom>
              <a:avLst/>
              <a:gdLst/>
              <a:ahLst/>
              <a:cxnLst/>
              <a:rect l="l" t="t" r="r" b="b"/>
              <a:pathLst>
                <a:path w="3829684" h="1202689">
                  <a:moveTo>
                    <a:pt x="2248192" y="624840"/>
                  </a:moveTo>
                  <a:lnTo>
                    <a:pt x="2132317" y="507403"/>
                  </a:lnTo>
                  <a:lnTo>
                    <a:pt x="2126043" y="503174"/>
                  </a:lnTo>
                  <a:lnTo>
                    <a:pt x="2118893" y="501738"/>
                  </a:lnTo>
                  <a:lnTo>
                    <a:pt x="2111705" y="503085"/>
                  </a:lnTo>
                  <a:lnTo>
                    <a:pt x="2105380" y="507225"/>
                  </a:lnTo>
                  <a:lnTo>
                    <a:pt x="2101151" y="513499"/>
                  </a:lnTo>
                  <a:lnTo>
                    <a:pt x="2099716" y="520661"/>
                  </a:lnTo>
                  <a:lnTo>
                    <a:pt x="2101062" y="527837"/>
                  </a:lnTo>
                  <a:lnTo>
                    <a:pt x="2105202" y="534162"/>
                  </a:lnTo>
                  <a:lnTo>
                    <a:pt x="2148649" y="578192"/>
                  </a:lnTo>
                  <a:lnTo>
                    <a:pt x="9944" y="0"/>
                  </a:lnTo>
                  <a:lnTo>
                    <a:pt x="0" y="36791"/>
                  </a:lnTo>
                  <a:lnTo>
                    <a:pt x="2138705" y="614972"/>
                  </a:lnTo>
                  <a:lnTo>
                    <a:pt x="2078990" y="631126"/>
                  </a:lnTo>
                  <a:lnTo>
                    <a:pt x="2072220" y="634504"/>
                  </a:lnTo>
                  <a:lnTo>
                    <a:pt x="2067433" y="640029"/>
                  </a:lnTo>
                  <a:lnTo>
                    <a:pt x="2065083" y="646938"/>
                  </a:lnTo>
                  <a:lnTo>
                    <a:pt x="2065566" y="654481"/>
                  </a:lnTo>
                  <a:lnTo>
                    <a:pt x="2068944" y="661250"/>
                  </a:lnTo>
                  <a:lnTo>
                    <a:pt x="2074468" y="666026"/>
                  </a:lnTo>
                  <a:lnTo>
                    <a:pt x="2081377" y="668388"/>
                  </a:lnTo>
                  <a:lnTo>
                    <a:pt x="2088934" y="667905"/>
                  </a:lnTo>
                  <a:lnTo>
                    <a:pt x="2216683" y="633361"/>
                  </a:lnTo>
                  <a:lnTo>
                    <a:pt x="2248192" y="624840"/>
                  </a:lnTo>
                  <a:close/>
                </a:path>
                <a:path w="3829684" h="1202689">
                  <a:moveTo>
                    <a:pt x="3829266" y="785952"/>
                  </a:moveTo>
                  <a:lnTo>
                    <a:pt x="3822712" y="753516"/>
                  </a:lnTo>
                  <a:lnTo>
                    <a:pt x="3804843" y="727024"/>
                  </a:lnTo>
                  <a:lnTo>
                    <a:pt x="3778351" y="709155"/>
                  </a:lnTo>
                  <a:lnTo>
                    <a:pt x="3745915" y="702614"/>
                  </a:lnTo>
                  <a:lnTo>
                    <a:pt x="2331453" y="702614"/>
                  </a:lnTo>
                  <a:lnTo>
                    <a:pt x="2299017" y="709155"/>
                  </a:lnTo>
                  <a:lnTo>
                    <a:pt x="2272525" y="727024"/>
                  </a:lnTo>
                  <a:lnTo>
                    <a:pt x="2254656" y="753516"/>
                  </a:lnTo>
                  <a:lnTo>
                    <a:pt x="2248116" y="785952"/>
                  </a:lnTo>
                  <a:lnTo>
                    <a:pt x="2248116" y="1119327"/>
                  </a:lnTo>
                  <a:lnTo>
                    <a:pt x="2254656" y="1151763"/>
                  </a:lnTo>
                  <a:lnTo>
                    <a:pt x="2272525" y="1178255"/>
                  </a:lnTo>
                  <a:lnTo>
                    <a:pt x="2299017" y="1196124"/>
                  </a:lnTo>
                  <a:lnTo>
                    <a:pt x="2331453" y="1202677"/>
                  </a:lnTo>
                  <a:lnTo>
                    <a:pt x="3745915" y="1202677"/>
                  </a:lnTo>
                  <a:lnTo>
                    <a:pt x="3778351" y="1196124"/>
                  </a:lnTo>
                  <a:lnTo>
                    <a:pt x="3804843" y="1178255"/>
                  </a:lnTo>
                  <a:lnTo>
                    <a:pt x="3822712" y="1151763"/>
                  </a:lnTo>
                  <a:lnTo>
                    <a:pt x="3829266" y="1119327"/>
                  </a:lnTo>
                  <a:lnTo>
                    <a:pt x="3829266" y="785952"/>
                  </a:lnTo>
                  <a:close/>
                </a:path>
              </a:pathLst>
            </a:custGeom>
            <a:solidFill>
              <a:srgbClr val="9999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3767137" y="4160837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767137" y="4160837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7"/>
                  </a:lnTo>
                  <a:lnTo>
                    <a:pt x="0" y="96837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822699" y="3135312"/>
              <a:ext cx="0" cy="1025525"/>
            </a:xfrm>
            <a:custGeom>
              <a:avLst/>
              <a:gdLst/>
              <a:ahLst/>
              <a:cxnLst/>
              <a:rect l="l" t="t" r="r" b="b"/>
              <a:pathLst>
                <a:path h="1025525">
                  <a:moveTo>
                    <a:pt x="1" y="0"/>
                  </a:moveTo>
                  <a:lnTo>
                    <a:pt x="0" y="10255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3551237" y="4024884"/>
            <a:ext cx="1949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B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306127" y="4363211"/>
            <a:ext cx="836930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-209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310+0</a:t>
            </a:r>
            <a:endParaRPr sz="1400">
              <a:latin typeface="Times New Roman"/>
              <a:cs typeface="Times New Roman"/>
            </a:endParaRPr>
          </a:p>
          <a:p>
            <a:pPr marR="19050" algn="ctr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310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6324600" y="3087687"/>
            <a:ext cx="1695450" cy="1119505"/>
            <a:chOff x="6324600" y="3087687"/>
            <a:chExt cx="1695450" cy="1119505"/>
          </a:xfrm>
        </p:grpSpPr>
        <p:sp>
          <p:nvSpPr>
            <p:cNvPr id="15" name="object 15"/>
            <p:cNvSpPr/>
            <p:nvPr/>
          </p:nvSpPr>
          <p:spPr>
            <a:xfrm>
              <a:off x="6330950" y="4103687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8"/>
                  </a:lnTo>
                  <a:lnTo>
                    <a:pt x="107950" y="96838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330950" y="4103687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438899" y="3092450"/>
              <a:ext cx="973455" cy="1011555"/>
            </a:xfrm>
            <a:custGeom>
              <a:avLst/>
              <a:gdLst/>
              <a:ahLst/>
              <a:cxnLst/>
              <a:rect l="l" t="t" r="r" b="b"/>
              <a:pathLst>
                <a:path w="973454" h="1011554">
                  <a:moveTo>
                    <a:pt x="973138" y="0"/>
                  </a:moveTo>
                  <a:lnTo>
                    <a:pt x="0" y="10112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05750" y="4103687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8"/>
                  </a:lnTo>
                  <a:lnTo>
                    <a:pt x="107950" y="96838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05750" y="4103687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462837" y="3092450"/>
              <a:ext cx="494030" cy="1011555"/>
            </a:xfrm>
            <a:custGeom>
              <a:avLst/>
              <a:gdLst/>
              <a:ahLst/>
              <a:cxnLst/>
              <a:rect l="l" t="t" r="r" b="b"/>
              <a:pathLst>
                <a:path w="494029" h="1011554">
                  <a:moveTo>
                    <a:pt x="0" y="0"/>
                  </a:moveTo>
                  <a:lnTo>
                    <a:pt x="493713" y="10112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6086475" y="3960876"/>
            <a:ext cx="1949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C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686675" y="3970020"/>
            <a:ext cx="1670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P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485890" y="3954779"/>
            <a:ext cx="1045210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226+160</a:t>
            </a:r>
            <a:endParaRPr sz="1400">
              <a:latin typeface="Times New Roman"/>
              <a:cs typeface="Times New Roman"/>
            </a:endParaRPr>
          </a:p>
          <a:p>
            <a:pPr marL="220345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386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054340" y="3954779"/>
            <a:ext cx="956310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37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177+98</a:t>
            </a:r>
            <a:endParaRPr sz="1400">
              <a:latin typeface="Times New Roman"/>
              <a:cs typeface="Times New Roman"/>
            </a:endParaRPr>
          </a:p>
          <a:p>
            <a:pPr marL="220345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275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342390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35" dirty="0"/>
              <a:t> </a:t>
            </a:r>
            <a:r>
              <a:rPr dirty="0"/>
              <a:t>Búsqueda</a:t>
            </a:r>
            <a:r>
              <a:rPr spc="-20" dirty="0"/>
              <a:t> </a:t>
            </a:r>
            <a:r>
              <a:rPr dirty="0"/>
              <a:t>con</a:t>
            </a:r>
            <a:r>
              <a:rPr spc="-25" dirty="0"/>
              <a:t> </a:t>
            </a:r>
            <a:r>
              <a:rPr spc="-10" dirty="0"/>
              <a:t>horizonte</a:t>
            </a:r>
          </a:p>
        </p:txBody>
      </p:sp>
      <p:sp>
        <p:nvSpPr>
          <p:cNvPr id="26" name="object 26"/>
          <p:cNvSpPr/>
          <p:nvPr/>
        </p:nvSpPr>
        <p:spPr>
          <a:xfrm>
            <a:off x="685800" y="5046662"/>
            <a:ext cx="7772400" cy="11430"/>
          </a:xfrm>
          <a:custGeom>
            <a:avLst/>
            <a:gdLst/>
            <a:ahLst/>
            <a:cxnLst/>
            <a:rect l="l" t="t" r="r" b="b"/>
            <a:pathLst>
              <a:path w="7772400" h="11429">
                <a:moveTo>
                  <a:pt x="0" y="11112"/>
                </a:moveTo>
                <a:lnTo>
                  <a:pt x="7772400" y="0"/>
                </a:lnTo>
              </a:path>
            </a:pathLst>
          </a:custGeom>
          <a:ln w="28575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117475" y="4853940"/>
            <a:ext cx="4076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solidFill>
                  <a:srgbClr val="FF9900"/>
                </a:solidFill>
                <a:latin typeface="Times New Roman"/>
                <a:cs typeface="Times New Roman"/>
              </a:rPr>
              <a:t>k</a:t>
            </a:r>
            <a:r>
              <a:rPr sz="2000" spc="-25" dirty="0">
                <a:solidFill>
                  <a:srgbClr val="FF9900"/>
                </a:solidFill>
                <a:latin typeface="Times New Roman"/>
                <a:cs typeface="Times New Roman"/>
              </a:rPr>
              <a:t>=2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701800" y="5260297"/>
            <a:ext cx="836930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100" i="1" dirty="0">
                <a:solidFill>
                  <a:srgbClr val="990000"/>
                </a:solidFill>
                <a:latin typeface="Symbol"/>
                <a:cs typeface="Symbol"/>
              </a:rPr>
              <a:t></a:t>
            </a:r>
            <a:r>
              <a:rPr sz="2100" spc="-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2000" spc="-4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spc="-25" dirty="0">
                <a:solidFill>
                  <a:srgbClr val="990000"/>
                </a:solidFill>
                <a:latin typeface="Times New Roman"/>
                <a:cs typeface="Times New Roman"/>
              </a:rPr>
              <a:t>587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335337" y="5260297"/>
            <a:ext cx="836930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100" i="1" dirty="0">
                <a:solidFill>
                  <a:srgbClr val="990000"/>
                </a:solidFill>
                <a:latin typeface="Symbol"/>
                <a:cs typeface="Symbol"/>
              </a:rPr>
              <a:t></a:t>
            </a:r>
            <a:r>
              <a:rPr sz="2100" spc="-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2000" spc="-4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spc="-25" dirty="0">
                <a:solidFill>
                  <a:srgbClr val="990000"/>
                </a:solidFill>
                <a:latin typeface="Times New Roman"/>
                <a:cs typeface="Times New Roman"/>
              </a:rPr>
              <a:t>310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01638" y="1185164"/>
            <a:ext cx="2159635" cy="85788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065" marR="5080" indent="-635" algn="ctr">
              <a:lnSpc>
                <a:spcPct val="101699"/>
              </a:lnSpc>
              <a:spcBef>
                <a:spcPts val="60"/>
              </a:spcBef>
            </a:pP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estado</a:t>
            </a:r>
            <a:r>
              <a:rPr sz="1800" i="1" spc="-1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actual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s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spc="-50" dirty="0">
                <a:solidFill>
                  <a:srgbClr val="3333CC"/>
                </a:solidFill>
                <a:latin typeface="Times New Roman"/>
                <a:cs typeface="Times New Roman"/>
              </a:rPr>
              <a:t>S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horizonte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k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spc="-50" dirty="0">
                <a:solidFill>
                  <a:srgbClr val="3333CC"/>
                </a:solidFill>
                <a:latin typeface="Times New Roman"/>
                <a:cs typeface="Times New Roman"/>
              </a:rPr>
              <a:t>2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filtrando</a:t>
            </a:r>
            <a:r>
              <a:rPr sz="1800" i="1" spc="-2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ciclos</a:t>
            </a:r>
            <a:r>
              <a:rPr sz="1800" i="1" spc="-2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simples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510756" y="1815084"/>
            <a:ext cx="1670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991927" y="1775459"/>
            <a:ext cx="873125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0+253</a:t>
            </a:r>
            <a:endParaRPr sz="1400">
              <a:latin typeface="Times New Roman"/>
              <a:cs typeface="Times New Roman"/>
            </a:endParaRPr>
          </a:p>
          <a:p>
            <a:pPr marL="1270" algn="ctr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253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458787" y="3087687"/>
            <a:ext cx="1695450" cy="1190625"/>
            <a:chOff x="458787" y="3087687"/>
            <a:chExt cx="1695450" cy="1190625"/>
          </a:xfrm>
        </p:grpSpPr>
        <p:sp>
          <p:nvSpPr>
            <p:cNvPr id="34" name="object 34"/>
            <p:cNvSpPr/>
            <p:nvPr/>
          </p:nvSpPr>
          <p:spPr>
            <a:xfrm>
              <a:off x="1250950" y="3092450"/>
              <a:ext cx="840105" cy="1082675"/>
            </a:xfrm>
            <a:custGeom>
              <a:avLst/>
              <a:gdLst/>
              <a:ahLst/>
              <a:cxnLst/>
              <a:rect l="l" t="t" r="r" b="b"/>
              <a:pathLst>
                <a:path w="840105" h="1082675">
                  <a:moveTo>
                    <a:pt x="0" y="0"/>
                  </a:moveTo>
                  <a:lnTo>
                    <a:pt x="839788" y="108267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039937" y="4175125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039937" y="4175125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65137" y="4175125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65137" y="4175125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73087" y="3135312"/>
              <a:ext cx="678180" cy="1040130"/>
            </a:xfrm>
            <a:custGeom>
              <a:avLst/>
              <a:gdLst/>
              <a:ahLst/>
              <a:cxnLst/>
              <a:rect l="l" t="t" r="r" b="b"/>
              <a:pathLst>
                <a:path w="678180" h="1040129">
                  <a:moveTo>
                    <a:pt x="677863" y="0"/>
                  </a:moveTo>
                  <a:lnTo>
                    <a:pt x="0" y="103981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227013" y="4030979"/>
            <a:ext cx="1809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T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814512" y="4040123"/>
            <a:ext cx="1809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Z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20077" y="4024884"/>
            <a:ext cx="1045210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5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258+329</a:t>
            </a:r>
            <a:endParaRPr sz="1400">
              <a:latin typeface="Times New Roman"/>
              <a:cs typeface="Times New Roman"/>
            </a:endParaRPr>
          </a:p>
          <a:p>
            <a:pPr marL="220979">
              <a:lnSpc>
                <a:spcPts val="1550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587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188527" y="4024884"/>
            <a:ext cx="1045210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5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37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215+374</a:t>
            </a:r>
            <a:endParaRPr sz="1400">
              <a:latin typeface="Times New Roman"/>
              <a:cs typeface="Times New Roman"/>
            </a:endParaRPr>
          </a:p>
          <a:p>
            <a:pPr marL="220979">
              <a:lnSpc>
                <a:spcPts val="1550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589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44" name="object 44"/>
          <p:cNvGrpSpPr/>
          <p:nvPr/>
        </p:nvGrpSpPr>
        <p:grpSpPr>
          <a:xfrm>
            <a:off x="3762375" y="1951037"/>
            <a:ext cx="120650" cy="109855"/>
            <a:chOff x="3762375" y="1951037"/>
            <a:chExt cx="120650" cy="109855"/>
          </a:xfrm>
        </p:grpSpPr>
        <p:sp>
          <p:nvSpPr>
            <p:cNvPr id="45" name="object 45"/>
            <p:cNvSpPr/>
            <p:nvPr/>
          </p:nvSpPr>
          <p:spPr>
            <a:xfrm>
              <a:off x="3768725" y="1957387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768725" y="1957387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0" y="0"/>
                  </a:moveTo>
                  <a:lnTo>
                    <a:pt x="107950" y="0"/>
                  </a:lnTo>
                  <a:lnTo>
                    <a:pt x="107950" y="96837"/>
                  </a:lnTo>
                  <a:lnTo>
                    <a:pt x="0" y="96837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6230302" y="3119628"/>
            <a:ext cx="43497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531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48" name="object 48"/>
          <p:cNvGrpSpPr/>
          <p:nvPr/>
        </p:nvGrpSpPr>
        <p:grpSpPr>
          <a:xfrm>
            <a:off x="3765550" y="2054225"/>
            <a:ext cx="3621404" cy="1087755"/>
            <a:chOff x="3765550" y="2054225"/>
            <a:chExt cx="3621404" cy="1087755"/>
          </a:xfrm>
        </p:grpSpPr>
        <p:sp>
          <p:nvSpPr>
            <p:cNvPr id="49" name="object 49"/>
            <p:cNvSpPr/>
            <p:nvPr/>
          </p:nvSpPr>
          <p:spPr>
            <a:xfrm>
              <a:off x="5899150" y="3038475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899150" y="3038475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771900" y="3038475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771900" y="3038475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814762" y="2058987"/>
              <a:ext cx="2151380" cy="982980"/>
            </a:xfrm>
            <a:custGeom>
              <a:avLst/>
              <a:gdLst/>
              <a:ahLst/>
              <a:cxnLst/>
              <a:rect l="l" t="t" r="r" b="b"/>
              <a:pathLst>
                <a:path w="2151379" h="982980">
                  <a:moveTo>
                    <a:pt x="0" y="0"/>
                  </a:moveTo>
                  <a:lnTo>
                    <a:pt x="7938" y="982662"/>
                  </a:lnTo>
                </a:path>
                <a:path w="2151379" h="982980">
                  <a:moveTo>
                    <a:pt x="0" y="0"/>
                  </a:moveTo>
                  <a:lnTo>
                    <a:pt x="2151063" y="96361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862387" y="2058987"/>
              <a:ext cx="3519804" cy="982980"/>
            </a:xfrm>
            <a:custGeom>
              <a:avLst/>
              <a:gdLst/>
              <a:ahLst/>
              <a:cxnLst/>
              <a:rect l="l" t="t" r="r" b="b"/>
              <a:pathLst>
                <a:path w="3519804" h="982980">
                  <a:moveTo>
                    <a:pt x="0" y="0"/>
                  </a:moveTo>
                  <a:lnTo>
                    <a:pt x="3519488" y="98266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3570287" y="2909315"/>
            <a:ext cx="1670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F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676900" y="2909315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O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042977" y="2866644"/>
            <a:ext cx="12846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-209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151+380</a:t>
            </a:r>
            <a:r>
              <a:rPr sz="1400" spc="44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3000" spc="-75" baseline="-9722" dirty="0">
                <a:latin typeface="Times New Roman"/>
                <a:cs typeface="Times New Roman"/>
              </a:rPr>
              <a:t>R</a:t>
            </a:r>
            <a:endParaRPr sz="3000" baseline="-9722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888740" y="2887979"/>
            <a:ext cx="925830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5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-209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99+178</a:t>
            </a:r>
            <a:endParaRPr sz="1400">
              <a:latin typeface="Times New Roman"/>
              <a:cs typeface="Times New Roman"/>
            </a:endParaRPr>
          </a:p>
          <a:p>
            <a:pPr marL="200025">
              <a:lnSpc>
                <a:spcPts val="1550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277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7516177" y="2906267"/>
            <a:ext cx="956310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80+193</a:t>
            </a:r>
            <a:endParaRPr sz="1400">
              <a:latin typeface="Times New Roman"/>
              <a:cs typeface="Times New Roman"/>
            </a:endParaRPr>
          </a:p>
          <a:p>
            <a:pPr marL="231775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 273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962025" y="2909315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1177925" y="2047875"/>
            <a:ext cx="6278880" cy="1094105"/>
            <a:chOff x="1177925" y="2047875"/>
            <a:chExt cx="6278880" cy="1094105"/>
          </a:xfrm>
        </p:grpSpPr>
        <p:sp>
          <p:nvSpPr>
            <p:cNvPr id="62" name="object 62"/>
            <p:cNvSpPr/>
            <p:nvPr/>
          </p:nvSpPr>
          <p:spPr>
            <a:xfrm>
              <a:off x="1238249" y="2054225"/>
              <a:ext cx="2584450" cy="984250"/>
            </a:xfrm>
            <a:custGeom>
              <a:avLst/>
              <a:gdLst/>
              <a:ahLst/>
              <a:cxnLst/>
              <a:rect l="l" t="t" r="r" b="b"/>
              <a:pathLst>
                <a:path w="2584450" h="984250">
                  <a:moveTo>
                    <a:pt x="2584450" y="0"/>
                  </a:moveTo>
                  <a:lnTo>
                    <a:pt x="0" y="98425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342187" y="3038475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342187" y="3038475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184275" y="3038475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84275" y="3038475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 txBox="1"/>
          <p:nvPr/>
        </p:nvSpPr>
        <p:spPr>
          <a:xfrm>
            <a:off x="1483677" y="2924555"/>
            <a:ext cx="1045210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37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140+366</a:t>
            </a:r>
            <a:endParaRPr sz="1400">
              <a:latin typeface="Times New Roman"/>
              <a:cs typeface="Times New Roman"/>
            </a:endParaRPr>
          </a:p>
          <a:p>
            <a:pPr marL="220345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506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68" name="object 68"/>
          <p:cNvGrpSpPr/>
          <p:nvPr/>
        </p:nvGrpSpPr>
        <p:grpSpPr>
          <a:xfrm>
            <a:off x="5499100" y="2874961"/>
            <a:ext cx="3602354" cy="1671955"/>
            <a:chOff x="5499100" y="2874961"/>
            <a:chExt cx="3602354" cy="1671955"/>
          </a:xfrm>
        </p:grpSpPr>
        <p:sp>
          <p:nvSpPr>
            <p:cNvPr id="69" name="object 69"/>
            <p:cNvSpPr/>
            <p:nvPr/>
          </p:nvSpPr>
          <p:spPr>
            <a:xfrm>
              <a:off x="5513387" y="2889249"/>
              <a:ext cx="812800" cy="430530"/>
            </a:xfrm>
            <a:custGeom>
              <a:avLst/>
              <a:gdLst/>
              <a:ahLst/>
              <a:cxnLst/>
              <a:rect l="l" t="t" r="r" b="b"/>
              <a:pathLst>
                <a:path w="812800" h="430529">
                  <a:moveTo>
                    <a:pt x="0" y="430213"/>
                  </a:moveTo>
                  <a:lnTo>
                    <a:pt x="812800" y="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518149" y="2889249"/>
              <a:ext cx="812800" cy="430530"/>
            </a:xfrm>
            <a:custGeom>
              <a:avLst/>
              <a:gdLst/>
              <a:ahLst/>
              <a:cxnLst/>
              <a:rect l="l" t="t" r="r" b="b"/>
              <a:pathLst>
                <a:path w="812800" h="430529">
                  <a:moveTo>
                    <a:pt x="812800" y="430213"/>
                  </a:moveTo>
                  <a:lnTo>
                    <a:pt x="0" y="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607300" y="3787774"/>
              <a:ext cx="1479550" cy="744855"/>
            </a:xfrm>
            <a:custGeom>
              <a:avLst/>
              <a:gdLst/>
              <a:ahLst/>
              <a:cxnLst/>
              <a:rect l="l" t="t" r="r" b="b"/>
              <a:pathLst>
                <a:path w="1479550" h="744854">
                  <a:moveTo>
                    <a:pt x="0" y="372269"/>
                  </a:moveTo>
                  <a:lnTo>
                    <a:pt x="10713" y="308786"/>
                  </a:lnTo>
                  <a:lnTo>
                    <a:pt x="41670" y="248785"/>
                  </a:lnTo>
                  <a:lnTo>
                    <a:pt x="91093" y="193160"/>
                  </a:lnTo>
                  <a:lnTo>
                    <a:pt x="122174" y="167268"/>
                  </a:lnTo>
                  <a:lnTo>
                    <a:pt x="157206" y="142805"/>
                  </a:lnTo>
                  <a:lnTo>
                    <a:pt x="195966" y="119883"/>
                  </a:lnTo>
                  <a:lnTo>
                    <a:pt x="238232" y="98613"/>
                  </a:lnTo>
                  <a:lnTo>
                    <a:pt x="283783" y="79109"/>
                  </a:lnTo>
                  <a:lnTo>
                    <a:pt x="332396" y="61480"/>
                  </a:lnTo>
                  <a:lnTo>
                    <a:pt x="383849" y="45839"/>
                  </a:lnTo>
                  <a:lnTo>
                    <a:pt x="437920" y="32298"/>
                  </a:lnTo>
                  <a:lnTo>
                    <a:pt x="494387" y="20969"/>
                  </a:lnTo>
                  <a:lnTo>
                    <a:pt x="553028" y="11962"/>
                  </a:lnTo>
                  <a:lnTo>
                    <a:pt x="613621" y="5391"/>
                  </a:lnTo>
                  <a:lnTo>
                    <a:pt x="675944" y="1366"/>
                  </a:lnTo>
                  <a:lnTo>
                    <a:pt x="739775" y="0"/>
                  </a:lnTo>
                  <a:lnTo>
                    <a:pt x="803605" y="1366"/>
                  </a:lnTo>
                  <a:lnTo>
                    <a:pt x="865928" y="5391"/>
                  </a:lnTo>
                  <a:lnTo>
                    <a:pt x="926521" y="11962"/>
                  </a:lnTo>
                  <a:lnTo>
                    <a:pt x="985162" y="20969"/>
                  </a:lnTo>
                  <a:lnTo>
                    <a:pt x="1041629" y="32298"/>
                  </a:lnTo>
                  <a:lnTo>
                    <a:pt x="1095700" y="45839"/>
                  </a:lnTo>
                  <a:lnTo>
                    <a:pt x="1147153" y="61480"/>
                  </a:lnTo>
                  <a:lnTo>
                    <a:pt x="1195766" y="79109"/>
                  </a:lnTo>
                  <a:lnTo>
                    <a:pt x="1241317" y="98613"/>
                  </a:lnTo>
                  <a:lnTo>
                    <a:pt x="1283583" y="119883"/>
                  </a:lnTo>
                  <a:lnTo>
                    <a:pt x="1322343" y="142805"/>
                  </a:lnTo>
                  <a:lnTo>
                    <a:pt x="1357375" y="167268"/>
                  </a:lnTo>
                  <a:lnTo>
                    <a:pt x="1388456" y="193160"/>
                  </a:lnTo>
                  <a:lnTo>
                    <a:pt x="1415365" y="220369"/>
                  </a:lnTo>
                  <a:lnTo>
                    <a:pt x="1455777" y="278294"/>
                  </a:lnTo>
                  <a:lnTo>
                    <a:pt x="1476834" y="340148"/>
                  </a:lnTo>
                  <a:lnTo>
                    <a:pt x="1479550" y="372269"/>
                  </a:lnTo>
                  <a:lnTo>
                    <a:pt x="1476834" y="404389"/>
                  </a:lnTo>
                  <a:lnTo>
                    <a:pt x="1455777" y="466243"/>
                  </a:lnTo>
                  <a:lnTo>
                    <a:pt x="1415365" y="524168"/>
                  </a:lnTo>
                  <a:lnTo>
                    <a:pt x="1388456" y="551377"/>
                  </a:lnTo>
                  <a:lnTo>
                    <a:pt x="1357375" y="577269"/>
                  </a:lnTo>
                  <a:lnTo>
                    <a:pt x="1322343" y="601732"/>
                  </a:lnTo>
                  <a:lnTo>
                    <a:pt x="1283583" y="624654"/>
                  </a:lnTo>
                  <a:lnTo>
                    <a:pt x="1241317" y="645924"/>
                  </a:lnTo>
                  <a:lnTo>
                    <a:pt x="1195766" y="665428"/>
                  </a:lnTo>
                  <a:lnTo>
                    <a:pt x="1147153" y="683057"/>
                  </a:lnTo>
                  <a:lnTo>
                    <a:pt x="1095700" y="698698"/>
                  </a:lnTo>
                  <a:lnTo>
                    <a:pt x="1041629" y="712239"/>
                  </a:lnTo>
                  <a:lnTo>
                    <a:pt x="985162" y="723568"/>
                  </a:lnTo>
                  <a:lnTo>
                    <a:pt x="926521" y="732575"/>
                  </a:lnTo>
                  <a:lnTo>
                    <a:pt x="865928" y="739146"/>
                  </a:lnTo>
                  <a:lnTo>
                    <a:pt x="803605" y="743171"/>
                  </a:lnTo>
                  <a:lnTo>
                    <a:pt x="739775" y="744538"/>
                  </a:lnTo>
                  <a:lnTo>
                    <a:pt x="675944" y="743171"/>
                  </a:lnTo>
                  <a:lnTo>
                    <a:pt x="613621" y="739146"/>
                  </a:lnTo>
                  <a:lnTo>
                    <a:pt x="553028" y="732575"/>
                  </a:lnTo>
                  <a:lnTo>
                    <a:pt x="494387" y="723568"/>
                  </a:lnTo>
                  <a:lnTo>
                    <a:pt x="437920" y="712239"/>
                  </a:lnTo>
                  <a:lnTo>
                    <a:pt x="383849" y="698698"/>
                  </a:lnTo>
                  <a:lnTo>
                    <a:pt x="332396" y="683057"/>
                  </a:lnTo>
                  <a:lnTo>
                    <a:pt x="283783" y="665428"/>
                  </a:lnTo>
                  <a:lnTo>
                    <a:pt x="238232" y="645924"/>
                  </a:lnTo>
                  <a:lnTo>
                    <a:pt x="195966" y="624654"/>
                  </a:lnTo>
                  <a:lnTo>
                    <a:pt x="157206" y="601732"/>
                  </a:lnTo>
                  <a:lnTo>
                    <a:pt x="122174" y="577269"/>
                  </a:lnTo>
                  <a:lnTo>
                    <a:pt x="91093" y="551377"/>
                  </a:lnTo>
                  <a:lnTo>
                    <a:pt x="64184" y="524168"/>
                  </a:lnTo>
                  <a:lnTo>
                    <a:pt x="23772" y="466243"/>
                  </a:lnTo>
                  <a:lnTo>
                    <a:pt x="2715" y="404389"/>
                  </a:lnTo>
                  <a:lnTo>
                    <a:pt x="0" y="372269"/>
                  </a:lnTo>
                  <a:close/>
                </a:path>
              </a:pathLst>
            </a:custGeom>
            <a:ln w="28575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" name="object 72"/>
          <p:cNvSpPr txBox="1"/>
          <p:nvPr/>
        </p:nvSpPr>
        <p:spPr>
          <a:xfrm>
            <a:off x="378617" y="5260297"/>
            <a:ext cx="836930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100" i="1" dirty="0">
                <a:solidFill>
                  <a:srgbClr val="990000"/>
                </a:solidFill>
                <a:latin typeface="Symbol"/>
                <a:cs typeface="Symbol"/>
              </a:rPr>
              <a:t></a:t>
            </a:r>
            <a:r>
              <a:rPr sz="2100" spc="-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2000" spc="-4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spc="-25" dirty="0">
                <a:solidFill>
                  <a:srgbClr val="990000"/>
                </a:solidFill>
                <a:latin typeface="Times New Roman"/>
                <a:cs typeface="Times New Roman"/>
              </a:rPr>
              <a:t>587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35 </a:t>
            </a:r>
            <a:r>
              <a:rPr spc="-50" dirty="0"/>
              <a:t>–</a:t>
            </a:r>
          </a:p>
        </p:txBody>
      </p:sp>
      <p:sp>
        <p:nvSpPr>
          <p:cNvPr id="73" name="object 73"/>
          <p:cNvSpPr txBox="1"/>
          <p:nvPr/>
        </p:nvSpPr>
        <p:spPr>
          <a:xfrm>
            <a:off x="6196013" y="5211529"/>
            <a:ext cx="836930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100" i="1" dirty="0">
                <a:solidFill>
                  <a:srgbClr val="990000"/>
                </a:solidFill>
                <a:latin typeface="Symbol"/>
                <a:cs typeface="Symbol"/>
              </a:rPr>
              <a:t></a:t>
            </a:r>
            <a:r>
              <a:rPr sz="2100" spc="-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2000" spc="-4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spc="-25" dirty="0">
                <a:solidFill>
                  <a:srgbClr val="990000"/>
                </a:solidFill>
                <a:latin typeface="Times New Roman"/>
                <a:cs typeface="Times New Roman"/>
              </a:rPr>
              <a:t>310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7865519" y="5208480"/>
            <a:ext cx="836930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100" i="1" dirty="0">
                <a:solidFill>
                  <a:srgbClr val="990000"/>
                </a:solidFill>
                <a:latin typeface="Symbol"/>
                <a:cs typeface="Symbol"/>
              </a:rPr>
              <a:t></a:t>
            </a:r>
            <a:r>
              <a:rPr sz="2100" spc="-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2000" spc="-4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spc="-25" dirty="0">
                <a:solidFill>
                  <a:srgbClr val="990000"/>
                </a:solidFill>
                <a:latin typeface="Times New Roman"/>
                <a:cs typeface="Times New Roman"/>
              </a:rPr>
              <a:t>275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4186237" y="1827212"/>
            <a:ext cx="1692275" cy="1425575"/>
            <a:chOff x="4186237" y="1827212"/>
            <a:chExt cx="1692275" cy="1425575"/>
          </a:xfrm>
        </p:grpSpPr>
        <p:sp>
          <p:nvSpPr>
            <p:cNvPr id="8" name="object 8"/>
            <p:cNvSpPr/>
            <p:nvPr/>
          </p:nvSpPr>
          <p:spPr>
            <a:xfrm>
              <a:off x="4253636" y="2063292"/>
              <a:ext cx="1624965" cy="1189990"/>
            </a:xfrm>
            <a:custGeom>
              <a:avLst/>
              <a:gdLst/>
              <a:ahLst/>
              <a:cxnLst/>
              <a:rect l="l" t="t" r="r" b="b"/>
              <a:pathLst>
                <a:path w="1624964" h="1189989">
                  <a:moveTo>
                    <a:pt x="232600" y="444334"/>
                  </a:moveTo>
                  <a:lnTo>
                    <a:pt x="230149" y="437451"/>
                  </a:lnTo>
                  <a:lnTo>
                    <a:pt x="225285" y="432003"/>
                  </a:lnTo>
                  <a:lnTo>
                    <a:pt x="218478" y="428713"/>
                  </a:lnTo>
                  <a:lnTo>
                    <a:pt x="210921" y="428332"/>
                  </a:lnTo>
                  <a:lnTo>
                    <a:pt x="204050" y="430784"/>
                  </a:lnTo>
                  <a:lnTo>
                    <a:pt x="198589" y="435648"/>
                  </a:lnTo>
                  <a:lnTo>
                    <a:pt x="195300" y="442455"/>
                  </a:lnTo>
                  <a:lnTo>
                    <a:pt x="179997" y="502399"/>
                  </a:lnTo>
                  <a:lnTo>
                    <a:pt x="36639" y="0"/>
                  </a:lnTo>
                  <a:lnTo>
                    <a:pt x="0" y="10452"/>
                  </a:lnTo>
                  <a:lnTo>
                    <a:pt x="143357" y="512851"/>
                  </a:lnTo>
                  <a:lnTo>
                    <a:pt x="98717" y="470014"/>
                  </a:lnTo>
                  <a:lnTo>
                    <a:pt x="92329" y="465963"/>
                  </a:lnTo>
                  <a:lnTo>
                    <a:pt x="85140" y="464718"/>
                  </a:lnTo>
                  <a:lnTo>
                    <a:pt x="78003" y="466255"/>
                  </a:lnTo>
                  <a:lnTo>
                    <a:pt x="71780" y="470573"/>
                  </a:lnTo>
                  <a:lnTo>
                    <a:pt x="67729" y="476961"/>
                  </a:lnTo>
                  <a:lnTo>
                    <a:pt x="66484" y="484149"/>
                  </a:lnTo>
                  <a:lnTo>
                    <a:pt x="68021" y="491286"/>
                  </a:lnTo>
                  <a:lnTo>
                    <a:pt x="72339" y="497509"/>
                  </a:lnTo>
                  <a:lnTo>
                    <a:pt x="191389" y="611733"/>
                  </a:lnTo>
                  <a:lnTo>
                    <a:pt x="199339" y="580605"/>
                  </a:lnTo>
                  <a:lnTo>
                    <a:pt x="232219" y="451891"/>
                  </a:lnTo>
                  <a:lnTo>
                    <a:pt x="232600" y="444334"/>
                  </a:lnTo>
                  <a:close/>
                </a:path>
                <a:path w="1624964" h="1189989">
                  <a:moveTo>
                    <a:pt x="1624876" y="772782"/>
                  </a:moveTo>
                  <a:lnTo>
                    <a:pt x="1618322" y="740346"/>
                  </a:lnTo>
                  <a:lnTo>
                    <a:pt x="1600454" y="713854"/>
                  </a:lnTo>
                  <a:lnTo>
                    <a:pt x="1573961" y="695985"/>
                  </a:lnTo>
                  <a:lnTo>
                    <a:pt x="1541526" y="689444"/>
                  </a:lnTo>
                  <a:lnTo>
                    <a:pt x="127063" y="689444"/>
                  </a:lnTo>
                  <a:lnTo>
                    <a:pt x="94627" y="695985"/>
                  </a:lnTo>
                  <a:lnTo>
                    <a:pt x="68135" y="713854"/>
                  </a:lnTo>
                  <a:lnTo>
                    <a:pt x="50266" y="740346"/>
                  </a:lnTo>
                  <a:lnTo>
                    <a:pt x="43726" y="772782"/>
                  </a:lnTo>
                  <a:lnTo>
                    <a:pt x="43726" y="1106157"/>
                  </a:lnTo>
                  <a:lnTo>
                    <a:pt x="50266" y="1138593"/>
                  </a:lnTo>
                  <a:lnTo>
                    <a:pt x="68135" y="1165085"/>
                  </a:lnTo>
                  <a:lnTo>
                    <a:pt x="94627" y="1182954"/>
                  </a:lnTo>
                  <a:lnTo>
                    <a:pt x="127063" y="1189507"/>
                  </a:lnTo>
                  <a:lnTo>
                    <a:pt x="1541526" y="1189507"/>
                  </a:lnTo>
                  <a:lnTo>
                    <a:pt x="1573961" y="1182954"/>
                  </a:lnTo>
                  <a:lnTo>
                    <a:pt x="1600454" y="1165085"/>
                  </a:lnTo>
                  <a:lnTo>
                    <a:pt x="1618322" y="1138593"/>
                  </a:lnTo>
                  <a:lnTo>
                    <a:pt x="1624876" y="1106157"/>
                  </a:lnTo>
                  <a:lnTo>
                    <a:pt x="1624876" y="772782"/>
                  </a:lnTo>
                  <a:close/>
                </a:path>
              </a:pathLst>
            </a:custGeom>
            <a:solidFill>
              <a:srgbClr val="9999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192587" y="18335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4192587" y="18335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0" y="0"/>
                  </a:moveTo>
                  <a:lnTo>
                    <a:pt x="107950" y="0"/>
                  </a:lnTo>
                  <a:lnTo>
                    <a:pt x="107950" y="96837"/>
                  </a:lnTo>
                  <a:lnTo>
                    <a:pt x="0" y="96837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 txBox="1"/>
          <p:nvPr/>
        </p:nvSpPr>
        <p:spPr>
          <a:xfrm>
            <a:off x="3952081" y="1693164"/>
            <a:ext cx="1949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R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2844800" y="1925637"/>
            <a:ext cx="3811904" cy="1117600"/>
            <a:chOff x="2844800" y="1925637"/>
            <a:chExt cx="3811904" cy="1117600"/>
          </a:xfrm>
        </p:grpSpPr>
        <p:sp>
          <p:nvSpPr>
            <p:cNvPr id="13" name="object 13"/>
            <p:cNvSpPr/>
            <p:nvPr/>
          </p:nvSpPr>
          <p:spPr>
            <a:xfrm>
              <a:off x="4695825" y="2940050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695825" y="2940050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851150" y="2940050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851150" y="2940050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959099" y="1930400"/>
              <a:ext cx="1233805" cy="1009650"/>
            </a:xfrm>
            <a:custGeom>
              <a:avLst/>
              <a:gdLst/>
              <a:ahLst/>
              <a:cxnLst/>
              <a:rect l="l" t="t" r="r" b="b"/>
              <a:pathLst>
                <a:path w="1233804" h="1009650">
                  <a:moveTo>
                    <a:pt x="1233487" y="0"/>
                  </a:moveTo>
                  <a:lnTo>
                    <a:pt x="0" y="1009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542087" y="2940050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542087" y="2940050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300537" y="1930400"/>
              <a:ext cx="2241550" cy="1009650"/>
            </a:xfrm>
            <a:custGeom>
              <a:avLst/>
              <a:gdLst/>
              <a:ahLst/>
              <a:cxnLst/>
              <a:rect l="l" t="t" r="r" b="b"/>
              <a:pathLst>
                <a:path w="2241550" h="1009650">
                  <a:moveTo>
                    <a:pt x="0" y="0"/>
                  </a:moveTo>
                  <a:lnTo>
                    <a:pt x="2241550" y="1009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4459287" y="2805684"/>
            <a:ext cx="1670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P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646362" y="2805684"/>
            <a:ext cx="1949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C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271962" y="1930400"/>
            <a:ext cx="494030" cy="1009650"/>
          </a:xfrm>
          <a:custGeom>
            <a:avLst/>
            <a:gdLst/>
            <a:ahLst/>
            <a:cxnLst/>
            <a:rect l="l" t="t" r="r" b="b"/>
            <a:pathLst>
              <a:path w="494029" h="1009650">
                <a:moveTo>
                  <a:pt x="0" y="0"/>
                </a:moveTo>
                <a:lnTo>
                  <a:pt x="493712" y="100965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6655752" y="2772155"/>
            <a:ext cx="967105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3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80+253</a:t>
            </a:r>
            <a:endParaRPr sz="1400">
              <a:latin typeface="Times New Roman"/>
              <a:cs typeface="Times New Roman"/>
            </a:endParaRPr>
          </a:p>
          <a:p>
            <a:pPr marL="200025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31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333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050539" y="2772155"/>
            <a:ext cx="1024255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14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146+160</a:t>
            </a:r>
            <a:endParaRPr sz="1400">
              <a:latin typeface="Times New Roman"/>
              <a:cs typeface="Times New Roman"/>
            </a:endParaRPr>
          </a:p>
          <a:p>
            <a:pPr marL="190500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13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306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831715" y="2772155"/>
            <a:ext cx="867410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165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97+98</a:t>
            </a:r>
            <a:endParaRPr sz="1400">
              <a:latin typeface="Times New Roman"/>
              <a:cs typeface="Times New Roman"/>
            </a:endParaRPr>
          </a:p>
          <a:p>
            <a:pPr marL="4445" algn="ctr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 195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276975" y="2805684"/>
            <a:ext cx="1670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2349500" y="3032125"/>
            <a:ext cx="1092200" cy="1116330"/>
            <a:chOff x="2349500" y="3032125"/>
            <a:chExt cx="1092200" cy="1116330"/>
          </a:xfrm>
        </p:grpSpPr>
        <p:sp>
          <p:nvSpPr>
            <p:cNvPr id="29" name="object 29"/>
            <p:cNvSpPr/>
            <p:nvPr/>
          </p:nvSpPr>
          <p:spPr>
            <a:xfrm>
              <a:off x="2355850" y="4044951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355850" y="4044951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397124" y="3036887"/>
              <a:ext cx="495300" cy="1008380"/>
            </a:xfrm>
            <a:custGeom>
              <a:avLst/>
              <a:gdLst/>
              <a:ahLst/>
              <a:cxnLst/>
              <a:rect l="l" t="t" r="r" b="b"/>
              <a:pathLst>
                <a:path w="495300" h="1008379">
                  <a:moveTo>
                    <a:pt x="495300" y="0"/>
                  </a:moveTo>
                  <a:lnTo>
                    <a:pt x="0" y="10080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327400" y="4044951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327400" y="4044951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911475" y="3036887"/>
              <a:ext cx="476250" cy="1008380"/>
            </a:xfrm>
            <a:custGeom>
              <a:avLst/>
              <a:gdLst/>
              <a:ahLst/>
              <a:cxnLst/>
              <a:rect l="l" t="t" r="r" b="b"/>
              <a:pathLst>
                <a:path w="476250" h="1008379">
                  <a:moveTo>
                    <a:pt x="0" y="0"/>
                  </a:moveTo>
                  <a:lnTo>
                    <a:pt x="476250" y="10080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1894839" y="3861162"/>
            <a:ext cx="1014730" cy="80200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251460">
              <a:lnSpc>
                <a:spcPct val="100000"/>
              </a:lnSpc>
              <a:spcBef>
                <a:spcPts val="475"/>
              </a:spcBef>
            </a:pPr>
            <a:r>
              <a:rPr sz="2000" dirty="0">
                <a:latin typeface="Times New Roman"/>
                <a:cs typeface="Times New Roman"/>
              </a:rPr>
              <a:t>D</a:t>
            </a:r>
            <a:endParaRPr sz="2000">
              <a:latin typeface="Times New Roman"/>
              <a:cs typeface="Times New Roman"/>
            </a:endParaRPr>
          </a:p>
          <a:p>
            <a:pPr marL="38100">
              <a:lnSpc>
                <a:spcPts val="1535"/>
              </a:lnSpc>
              <a:spcBef>
                <a:spcPts val="265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-209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266+242</a:t>
            </a:r>
            <a:endParaRPr sz="1400">
              <a:latin typeface="Times New Roman"/>
              <a:cs typeface="Times New Roman"/>
            </a:endParaRPr>
          </a:p>
          <a:p>
            <a:pPr marL="200025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508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975927" y="3861162"/>
            <a:ext cx="925830" cy="80200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162560">
              <a:lnSpc>
                <a:spcPct val="100000"/>
              </a:lnSpc>
              <a:spcBef>
                <a:spcPts val="475"/>
              </a:spcBef>
            </a:pPr>
            <a:r>
              <a:rPr sz="2000" dirty="0">
                <a:latin typeface="Times New Roman"/>
                <a:cs typeface="Times New Roman"/>
              </a:rPr>
              <a:t>P</a:t>
            </a:r>
            <a:endParaRPr sz="2000">
              <a:latin typeface="Times New Roman"/>
              <a:cs typeface="Times New Roman"/>
            </a:endParaRPr>
          </a:p>
          <a:p>
            <a:pPr marL="38100">
              <a:lnSpc>
                <a:spcPts val="1535"/>
              </a:lnSpc>
              <a:spcBef>
                <a:spcPts val="265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-209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284+98</a:t>
            </a:r>
            <a:endParaRPr sz="1400">
              <a:latin typeface="Times New Roman"/>
              <a:cs typeface="Times New Roman"/>
            </a:endParaRPr>
          </a:p>
          <a:p>
            <a:pPr marL="200025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382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415790" y="1717547"/>
            <a:ext cx="873125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0+193</a:t>
            </a:r>
            <a:endParaRPr sz="1400">
              <a:latin typeface="Times New Roman"/>
              <a:cs typeface="Times New Roman"/>
            </a:endParaRPr>
          </a:p>
          <a:p>
            <a:pPr marL="1270" algn="ctr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193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342390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35" dirty="0"/>
              <a:t> </a:t>
            </a:r>
            <a:r>
              <a:rPr dirty="0"/>
              <a:t>Búsqueda</a:t>
            </a:r>
            <a:r>
              <a:rPr spc="-20" dirty="0"/>
              <a:t> </a:t>
            </a:r>
            <a:r>
              <a:rPr dirty="0"/>
              <a:t>con</a:t>
            </a:r>
            <a:r>
              <a:rPr spc="-25" dirty="0"/>
              <a:t> </a:t>
            </a:r>
            <a:r>
              <a:rPr spc="-10" dirty="0"/>
              <a:t>horizonte</a:t>
            </a:r>
          </a:p>
        </p:txBody>
      </p:sp>
      <p:sp>
        <p:nvSpPr>
          <p:cNvPr id="39" name="object 39"/>
          <p:cNvSpPr/>
          <p:nvPr/>
        </p:nvSpPr>
        <p:spPr>
          <a:xfrm>
            <a:off x="685800" y="4957762"/>
            <a:ext cx="7772400" cy="11430"/>
          </a:xfrm>
          <a:custGeom>
            <a:avLst/>
            <a:gdLst/>
            <a:ahLst/>
            <a:cxnLst/>
            <a:rect l="l" t="t" r="r" b="b"/>
            <a:pathLst>
              <a:path w="7772400" h="11429">
                <a:moveTo>
                  <a:pt x="0" y="11112"/>
                </a:moveTo>
                <a:lnTo>
                  <a:pt x="7772400" y="0"/>
                </a:lnTo>
              </a:path>
            </a:pathLst>
          </a:custGeom>
          <a:ln w="28575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117475" y="4753355"/>
            <a:ext cx="4076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solidFill>
                  <a:srgbClr val="FF9900"/>
                </a:solidFill>
                <a:latin typeface="Times New Roman"/>
                <a:cs typeface="Times New Roman"/>
              </a:rPr>
              <a:t>k</a:t>
            </a:r>
            <a:r>
              <a:rPr sz="2000" spc="-25" dirty="0">
                <a:solidFill>
                  <a:srgbClr val="FF9900"/>
                </a:solidFill>
                <a:latin typeface="Times New Roman"/>
                <a:cs typeface="Times New Roman"/>
              </a:rPr>
              <a:t>=2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4025900" y="2709861"/>
            <a:ext cx="3348354" cy="2060575"/>
            <a:chOff x="4025900" y="2709861"/>
            <a:chExt cx="3348354" cy="2060575"/>
          </a:xfrm>
        </p:grpSpPr>
        <p:sp>
          <p:nvSpPr>
            <p:cNvPr id="42" name="object 42"/>
            <p:cNvSpPr/>
            <p:nvPr/>
          </p:nvSpPr>
          <p:spPr>
            <a:xfrm>
              <a:off x="6542087" y="2724149"/>
              <a:ext cx="812800" cy="430530"/>
            </a:xfrm>
            <a:custGeom>
              <a:avLst/>
              <a:gdLst/>
              <a:ahLst/>
              <a:cxnLst/>
              <a:rect l="l" t="t" r="r" b="b"/>
              <a:pathLst>
                <a:path w="812800" h="430530">
                  <a:moveTo>
                    <a:pt x="0" y="430213"/>
                  </a:moveTo>
                  <a:lnTo>
                    <a:pt x="812800" y="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546850" y="2724149"/>
              <a:ext cx="812800" cy="430530"/>
            </a:xfrm>
            <a:custGeom>
              <a:avLst/>
              <a:gdLst/>
              <a:ahLst/>
              <a:cxnLst/>
              <a:rect l="l" t="t" r="r" b="b"/>
              <a:pathLst>
                <a:path w="812800" h="430530">
                  <a:moveTo>
                    <a:pt x="812800" y="430213"/>
                  </a:moveTo>
                  <a:lnTo>
                    <a:pt x="0" y="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040187" y="3911599"/>
              <a:ext cx="1306830" cy="844550"/>
            </a:xfrm>
            <a:custGeom>
              <a:avLst/>
              <a:gdLst/>
              <a:ahLst/>
              <a:cxnLst/>
              <a:rect l="l" t="t" r="r" b="b"/>
              <a:pathLst>
                <a:path w="1306829" h="844550">
                  <a:moveTo>
                    <a:pt x="0" y="422275"/>
                  </a:moveTo>
                  <a:lnTo>
                    <a:pt x="9460" y="350264"/>
                  </a:lnTo>
                  <a:lnTo>
                    <a:pt x="36796" y="282204"/>
                  </a:lnTo>
                  <a:lnTo>
                    <a:pt x="80439" y="219107"/>
                  </a:lnTo>
                  <a:lnTo>
                    <a:pt x="107885" y="189736"/>
                  </a:lnTo>
                  <a:lnTo>
                    <a:pt x="138820" y="161987"/>
                  </a:lnTo>
                  <a:lnTo>
                    <a:pt x="173047" y="135986"/>
                  </a:lnTo>
                  <a:lnTo>
                    <a:pt x="210370" y="111860"/>
                  </a:lnTo>
                  <a:lnTo>
                    <a:pt x="250594" y="89735"/>
                  </a:lnTo>
                  <a:lnTo>
                    <a:pt x="293521" y="69739"/>
                  </a:lnTo>
                  <a:lnTo>
                    <a:pt x="338956" y="51997"/>
                  </a:lnTo>
                  <a:lnTo>
                    <a:pt x="386704" y="36637"/>
                  </a:lnTo>
                  <a:lnTo>
                    <a:pt x="436567" y="23785"/>
                  </a:lnTo>
                  <a:lnTo>
                    <a:pt x="488350" y="13569"/>
                  </a:lnTo>
                  <a:lnTo>
                    <a:pt x="541856" y="6115"/>
                  </a:lnTo>
                  <a:lnTo>
                    <a:pt x="596890" y="1550"/>
                  </a:lnTo>
                  <a:lnTo>
                    <a:pt x="653256" y="0"/>
                  </a:lnTo>
                  <a:lnTo>
                    <a:pt x="709621" y="1550"/>
                  </a:lnTo>
                  <a:lnTo>
                    <a:pt x="764655" y="6115"/>
                  </a:lnTo>
                  <a:lnTo>
                    <a:pt x="818161" y="13569"/>
                  </a:lnTo>
                  <a:lnTo>
                    <a:pt x="869944" y="23785"/>
                  </a:lnTo>
                  <a:lnTo>
                    <a:pt x="919807" y="36637"/>
                  </a:lnTo>
                  <a:lnTo>
                    <a:pt x="967554" y="51997"/>
                  </a:lnTo>
                  <a:lnTo>
                    <a:pt x="1012990" y="69739"/>
                  </a:lnTo>
                  <a:lnTo>
                    <a:pt x="1055917" y="89735"/>
                  </a:lnTo>
                  <a:lnTo>
                    <a:pt x="1096141" y="111860"/>
                  </a:lnTo>
                  <a:lnTo>
                    <a:pt x="1133464" y="135986"/>
                  </a:lnTo>
                  <a:lnTo>
                    <a:pt x="1167691" y="161987"/>
                  </a:lnTo>
                  <a:lnTo>
                    <a:pt x="1198626" y="189736"/>
                  </a:lnTo>
                  <a:lnTo>
                    <a:pt x="1226072" y="219107"/>
                  </a:lnTo>
                  <a:lnTo>
                    <a:pt x="1249834" y="249971"/>
                  </a:lnTo>
                  <a:lnTo>
                    <a:pt x="1285519" y="315677"/>
                  </a:lnTo>
                  <a:lnTo>
                    <a:pt x="1304114" y="385839"/>
                  </a:lnTo>
                  <a:lnTo>
                    <a:pt x="1306512" y="422275"/>
                  </a:lnTo>
                  <a:lnTo>
                    <a:pt x="1304114" y="458710"/>
                  </a:lnTo>
                  <a:lnTo>
                    <a:pt x="1285519" y="528872"/>
                  </a:lnTo>
                  <a:lnTo>
                    <a:pt x="1249834" y="594578"/>
                  </a:lnTo>
                  <a:lnTo>
                    <a:pt x="1226072" y="625442"/>
                  </a:lnTo>
                  <a:lnTo>
                    <a:pt x="1198626" y="654813"/>
                  </a:lnTo>
                  <a:lnTo>
                    <a:pt x="1167691" y="682562"/>
                  </a:lnTo>
                  <a:lnTo>
                    <a:pt x="1133464" y="708563"/>
                  </a:lnTo>
                  <a:lnTo>
                    <a:pt x="1096141" y="732689"/>
                  </a:lnTo>
                  <a:lnTo>
                    <a:pt x="1055917" y="754814"/>
                  </a:lnTo>
                  <a:lnTo>
                    <a:pt x="1012990" y="774810"/>
                  </a:lnTo>
                  <a:lnTo>
                    <a:pt x="967554" y="792552"/>
                  </a:lnTo>
                  <a:lnTo>
                    <a:pt x="919807" y="807912"/>
                  </a:lnTo>
                  <a:lnTo>
                    <a:pt x="869944" y="820764"/>
                  </a:lnTo>
                  <a:lnTo>
                    <a:pt x="818161" y="830980"/>
                  </a:lnTo>
                  <a:lnTo>
                    <a:pt x="764655" y="838434"/>
                  </a:lnTo>
                  <a:lnTo>
                    <a:pt x="709621" y="843000"/>
                  </a:lnTo>
                  <a:lnTo>
                    <a:pt x="653256" y="844550"/>
                  </a:lnTo>
                  <a:lnTo>
                    <a:pt x="596890" y="843000"/>
                  </a:lnTo>
                  <a:lnTo>
                    <a:pt x="541856" y="838434"/>
                  </a:lnTo>
                  <a:lnTo>
                    <a:pt x="488350" y="830980"/>
                  </a:lnTo>
                  <a:lnTo>
                    <a:pt x="436567" y="820764"/>
                  </a:lnTo>
                  <a:lnTo>
                    <a:pt x="386704" y="807912"/>
                  </a:lnTo>
                  <a:lnTo>
                    <a:pt x="338956" y="792552"/>
                  </a:lnTo>
                  <a:lnTo>
                    <a:pt x="293521" y="774810"/>
                  </a:lnTo>
                  <a:lnTo>
                    <a:pt x="250594" y="754814"/>
                  </a:lnTo>
                  <a:lnTo>
                    <a:pt x="210370" y="732689"/>
                  </a:lnTo>
                  <a:lnTo>
                    <a:pt x="173047" y="708563"/>
                  </a:lnTo>
                  <a:lnTo>
                    <a:pt x="138820" y="682562"/>
                  </a:lnTo>
                  <a:lnTo>
                    <a:pt x="107885" y="654813"/>
                  </a:lnTo>
                  <a:lnTo>
                    <a:pt x="80439" y="625442"/>
                  </a:lnTo>
                  <a:lnTo>
                    <a:pt x="56677" y="594578"/>
                  </a:lnTo>
                  <a:lnTo>
                    <a:pt x="20992" y="528872"/>
                  </a:lnTo>
                  <a:lnTo>
                    <a:pt x="2397" y="458710"/>
                  </a:lnTo>
                  <a:lnTo>
                    <a:pt x="0" y="422275"/>
                  </a:lnTo>
                  <a:close/>
                </a:path>
              </a:pathLst>
            </a:custGeom>
            <a:ln w="28575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700587" y="40687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4700587" y="40687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7"/>
                  </a:lnTo>
                  <a:lnTo>
                    <a:pt x="0" y="96837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756148" y="3043237"/>
              <a:ext cx="0" cy="1025525"/>
            </a:xfrm>
            <a:custGeom>
              <a:avLst/>
              <a:gdLst/>
              <a:ahLst/>
              <a:cxnLst/>
              <a:rect l="l" t="t" r="r" b="b"/>
              <a:pathLst>
                <a:path h="1025525">
                  <a:moveTo>
                    <a:pt x="1" y="0"/>
                  </a:moveTo>
                  <a:lnTo>
                    <a:pt x="0" y="10255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" name="object 48"/>
          <p:cNvSpPr txBox="1"/>
          <p:nvPr/>
        </p:nvSpPr>
        <p:spPr>
          <a:xfrm>
            <a:off x="3190875" y="5168856"/>
            <a:ext cx="836930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100" i="1" dirty="0">
                <a:solidFill>
                  <a:srgbClr val="990000"/>
                </a:solidFill>
                <a:latin typeface="Symbol"/>
                <a:cs typeface="Symbol"/>
              </a:rPr>
              <a:t></a:t>
            </a:r>
            <a:r>
              <a:rPr sz="2100" spc="-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2000" spc="-4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spc="-25" dirty="0">
                <a:solidFill>
                  <a:srgbClr val="990000"/>
                </a:solidFill>
                <a:latin typeface="Times New Roman"/>
                <a:cs typeface="Times New Roman"/>
              </a:rPr>
              <a:t>382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524375" y="5168856"/>
            <a:ext cx="836930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100" i="1" dirty="0">
                <a:solidFill>
                  <a:srgbClr val="990000"/>
                </a:solidFill>
                <a:latin typeface="Symbol"/>
                <a:cs typeface="Symbol"/>
              </a:rPr>
              <a:t></a:t>
            </a:r>
            <a:r>
              <a:rPr sz="2100" spc="-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2000" spc="-4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spc="-25" dirty="0">
                <a:solidFill>
                  <a:srgbClr val="990000"/>
                </a:solidFill>
                <a:latin typeface="Times New Roman"/>
                <a:cs typeface="Times New Roman"/>
              </a:rPr>
              <a:t>198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01638" y="1127252"/>
            <a:ext cx="2159635" cy="861060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2065" marR="5080" indent="-635" algn="ctr">
              <a:lnSpc>
                <a:spcPct val="102200"/>
              </a:lnSpc>
              <a:spcBef>
                <a:spcPts val="50"/>
              </a:spcBef>
            </a:pP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estado</a:t>
            </a:r>
            <a:r>
              <a:rPr sz="1800" i="1" spc="-1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actual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s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spc="-50" dirty="0">
                <a:solidFill>
                  <a:srgbClr val="3333CC"/>
                </a:solidFill>
                <a:latin typeface="Times New Roman"/>
                <a:cs typeface="Times New Roman"/>
              </a:rPr>
              <a:t>R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horizonte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k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spc="-50" dirty="0">
                <a:solidFill>
                  <a:srgbClr val="3333CC"/>
                </a:solidFill>
                <a:latin typeface="Times New Roman"/>
                <a:cs typeface="Times New Roman"/>
              </a:rPr>
              <a:t>2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filtrando</a:t>
            </a:r>
            <a:r>
              <a:rPr sz="1800" i="1" spc="-2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ciclos</a:t>
            </a:r>
            <a:r>
              <a:rPr sz="1800" i="1" spc="-2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simples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484687" y="3933444"/>
            <a:ext cx="1949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B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239577" y="4271772"/>
            <a:ext cx="836930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-209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198+0</a:t>
            </a:r>
            <a:endParaRPr sz="1400">
              <a:latin typeface="Times New Roman"/>
              <a:cs typeface="Times New Roman"/>
            </a:endParaRPr>
          </a:p>
          <a:p>
            <a:pPr marR="19050" algn="ctr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198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4773612" y="3032125"/>
            <a:ext cx="1387475" cy="1036955"/>
            <a:chOff x="4773612" y="3032125"/>
            <a:chExt cx="1387475" cy="1036955"/>
          </a:xfrm>
        </p:grpSpPr>
        <p:sp>
          <p:nvSpPr>
            <p:cNvPr id="54" name="object 54"/>
            <p:cNvSpPr/>
            <p:nvPr/>
          </p:nvSpPr>
          <p:spPr>
            <a:xfrm>
              <a:off x="6046787" y="3965576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6046787" y="3965576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778375" y="3036887"/>
              <a:ext cx="1323975" cy="929005"/>
            </a:xfrm>
            <a:custGeom>
              <a:avLst/>
              <a:gdLst/>
              <a:ahLst/>
              <a:cxnLst/>
              <a:rect l="l" t="t" r="r" b="b"/>
              <a:pathLst>
                <a:path w="1323975" h="929004">
                  <a:moveTo>
                    <a:pt x="0" y="0"/>
                  </a:moveTo>
                  <a:lnTo>
                    <a:pt x="1323975" y="92868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" name="object 57"/>
          <p:cNvSpPr txBox="1"/>
          <p:nvPr/>
        </p:nvSpPr>
        <p:spPr>
          <a:xfrm>
            <a:off x="5585777" y="3781914"/>
            <a:ext cx="1014730" cy="80200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257810">
              <a:lnSpc>
                <a:spcPct val="100000"/>
              </a:lnSpc>
              <a:spcBef>
                <a:spcPts val="475"/>
              </a:spcBef>
            </a:pP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C</a:t>
            </a:r>
            <a:endParaRPr sz="2000">
              <a:latin typeface="Times New Roman"/>
              <a:cs typeface="Times New Roman"/>
            </a:endParaRPr>
          </a:p>
          <a:p>
            <a:pPr marL="38100">
              <a:lnSpc>
                <a:spcPts val="1535"/>
              </a:lnSpc>
              <a:spcBef>
                <a:spcPts val="265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-209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235+160</a:t>
            </a:r>
            <a:endParaRPr sz="1400">
              <a:latin typeface="Times New Roman"/>
              <a:cs typeface="Times New Roman"/>
            </a:endParaRPr>
          </a:p>
          <a:p>
            <a:pPr marL="200025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395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36 </a:t>
            </a:r>
            <a:r>
              <a:rPr spc="-50" dirty="0"/>
              <a:t>–</a:t>
            </a:r>
          </a:p>
        </p:txBody>
      </p:sp>
      <p:sp>
        <p:nvSpPr>
          <p:cNvPr id="58" name="object 58"/>
          <p:cNvSpPr txBox="1"/>
          <p:nvPr/>
        </p:nvSpPr>
        <p:spPr>
          <a:xfrm>
            <a:off x="1928017" y="5184097"/>
            <a:ext cx="836930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100" i="1" dirty="0">
                <a:solidFill>
                  <a:srgbClr val="990000"/>
                </a:solidFill>
                <a:latin typeface="Symbol"/>
                <a:cs typeface="Symbol"/>
              </a:rPr>
              <a:t></a:t>
            </a:r>
            <a:r>
              <a:rPr sz="2100" spc="-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2000" spc="-4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spc="-25" dirty="0">
                <a:solidFill>
                  <a:srgbClr val="990000"/>
                </a:solidFill>
                <a:latin typeface="Times New Roman"/>
                <a:cs typeface="Times New Roman"/>
              </a:rPr>
              <a:t>508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825331" y="5150568"/>
            <a:ext cx="836930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100" i="1" dirty="0">
                <a:solidFill>
                  <a:srgbClr val="990000"/>
                </a:solidFill>
                <a:latin typeface="Symbol"/>
                <a:cs typeface="Symbol"/>
              </a:rPr>
              <a:t></a:t>
            </a:r>
            <a:r>
              <a:rPr sz="2100" spc="-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2000" spc="-4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spc="-25" dirty="0">
                <a:solidFill>
                  <a:srgbClr val="990000"/>
                </a:solidFill>
                <a:latin typeface="Times New Roman"/>
                <a:cs typeface="Times New Roman"/>
              </a:rPr>
              <a:t>198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2108200" y="2430462"/>
            <a:ext cx="4089400" cy="1452880"/>
            <a:chOff x="2108200" y="2430462"/>
            <a:chExt cx="4089400" cy="1452880"/>
          </a:xfrm>
        </p:grpSpPr>
        <p:sp>
          <p:nvSpPr>
            <p:cNvPr id="8" name="object 8"/>
            <p:cNvSpPr/>
            <p:nvPr/>
          </p:nvSpPr>
          <p:spPr>
            <a:xfrm>
              <a:off x="2108200" y="2530754"/>
              <a:ext cx="1397635" cy="1352550"/>
            </a:xfrm>
            <a:custGeom>
              <a:avLst/>
              <a:gdLst/>
              <a:ahLst/>
              <a:cxnLst/>
              <a:rect l="l" t="t" r="r" b="b"/>
              <a:pathLst>
                <a:path w="1397635" h="1352550">
                  <a:moveTo>
                    <a:pt x="1353045" y="935558"/>
                  </a:moveTo>
                  <a:lnTo>
                    <a:pt x="1346504" y="903122"/>
                  </a:lnTo>
                  <a:lnTo>
                    <a:pt x="1328635" y="876630"/>
                  </a:lnTo>
                  <a:lnTo>
                    <a:pt x="1302143" y="858761"/>
                  </a:lnTo>
                  <a:lnTo>
                    <a:pt x="1269707" y="852208"/>
                  </a:lnTo>
                  <a:lnTo>
                    <a:pt x="83337" y="852208"/>
                  </a:lnTo>
                  <a:lnTo>
                    <a:pt x="50901" y="858761"/>
                  </a:lnTo>
                  <a:lnTo>
                    <a:pt x="24409" y="876630"/>
                  </a:lnTo>
                  <a:lnTo>
                    <a:pt x="6540" y="903122"/>
                  </a:lnTo>
                  <a:lnTo>
                    <a:pt x="0" y="935558"/>
                  </a:lnTo>
                  <a:lnTo>
                    <a:pt x="0" y="1268933"/>
                  </a:lnTo>
                  <a:lnTo>
                    <a:pt x="6540" y="1301369"/>
                  </a:lnTo>
                  <a:lnTo>
                    <a:pt x="24409" y="1327861"/>
                  </a:lnTo>
                  <a:lnTo>
                    <a:pt x="50901" y="1345730"/>
                  </a:lnTo>
                  <a:lnTo>
                    <a:pt x="83337" y="1352270"/>
                  </a:lnTo>
                  <a:lnTo>
                    <a:pt x="1269707" y="1352270"/>
                  </a:lnTo>
                  <a:lnTo>
                    <a:pt x="1302143" y="1345730"/>
                  </a:lnTo>
                  <a:lnTo>
                    <a:pt x="1328635" y="1327861"/>
                  </a:lnTo>
                  <a:lnTo>
                    <a:pt x="1346504" y="1301369"/>
                  </a:lnTo>
                  <a:lnTo>
                    <a:pt x="1353045" y="1268933"/>
                  </a:lnTo>
                  <a:lnTo>
                    <a:pt x="1353045" y="935558"/>
                  </a:lnTo>
                  <a:close/>
                </a:path>
                <a:path w="1397635" h="1352550">
                  <a:moveTo>
                    <a:pt x="1397190" y="28028"/>
                  </a:moveTo>
                  <a:lnTo>
                    <a:pt x="1371396" y="0"/>
                  </a:lnTo>
                  <a:lnTo>
                    <a:pt x="588365" y="720496"/>
                  </a:lnTo>
                  <a:lnTo>
                    <a:pt x="606577" y="661377"/>
                  </a:lnTo>
                  <a:lnTo>
                    <a:pt x="586460" y="636803"/>
                  </a:lnTo>
                  <a:lnTo>
                    <a:pt x="579462" y="638924"/>
                  </a:lnTo>
                  <a:lnTo>
                    <a:pt x="573786" y="643509"/>
                  </a:lnTo>
                  <a:lnTo>
                    <a:pt x="570166" y="650151"/>
                  </a:lnTo>
                  <a:lnTo>
                    <a:pt x="521589" y="807821"/>
                  </a:lnTo>
                  <a:lnTo>
                    <a:pt x="574421" y="796239"/>
                  </a:lnTo>
                  <a:lnTo>
                    <a:pt x="682752" y="772502"/>
                  </a:lnTo>
                  <a:lnTo>
                    <a:pt x="689673" y="769454"/>
                  </a:lnTo>
                  <a:lnTo>
                    <a:pt x="694715" y="764171"/>
                  </a:lnTo>
                  <a:lnTo>
                    <a:pt x="697395" y="757377"/>
                  </a:lnTo>
                  <a:lnTo>
                    <a:pt x="697280" y="749820"/>
                  </a:lnTo>
                  <a:lnTo>
                    <a:pt x="694220" y="742899"/>
                  </a:lnTo>
                  <a:lnTo>
                    <a:pt x="688936" y="737857"/>
                  </a:lnTo>
                  <a:lnTo>
                    <a:pt x="682155" y="735164"/>
                  </a:lnTo>
                  <a:lnTo>
                    <a:pt x="674585" y="735291"/>
                  </a:lnTo>
                  <a:lnTo>
                    <a:pt x="614159" y="748525"/>
                  </a:lnTo>
                  <a:lnTo>
                    <a:pt x="1397190" y="28028"/>
                  </a:lnTo>
                  <a:close/>
                </a:path>
              </a:pathLst>
            </a:custGeom>
            <a:solidFill>
              <a:srgbClr val="9999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392362" y="3543300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392362" y="3543300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733800" y="243681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733800" y="243681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0" y="0"/>
                  </a:moveTo>
                  <a:lnTo>
                    <a:pt x="107950" y="0"/>
                  </a:lnTo>
                  <a:lnTo>
                    <a:pt x="107950" y="96837"/>
                  </a:lnTo>
                  <a:lnTo>
                    <a:pt x="0" y="96837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500313" y="2533650"/>
              <a:ext cx="1233805" cy="1009650"/>
            </a:xfrm>
            <a:custGeom>
              <a:avLst/>
              <a:gdLst/>
              <a:ahLst/>
              <a:cxnLst/>
              <a:rect l="l" t="t" r="r" b="b"/>
              <a:pathLst>
                <a:path w="1233804" h="1009650">
                  <a:moveTo>
                    <a:pt x="1233488" y="0"/>
                  </a:moveTo>
                  <a:lnTo>
                    <a:pt x="0" y="1009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237037" y="3543300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237037" y="3543300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083300" y="3543300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083300" y="3543300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841750" y="2533650"/>
              <a:ext cx="2241550" cy="1009650"/>
            </a:xfrm>
            <a:custGeom>
              <a:avLst/>
              <a:gdLst/>
              <a:ahLst/>
              <a:cxnLst/>
              <a:rect l="l" t="t" r="r" b="b"/>
              <a:pathLst>
                <a:path w="2241550" h="1009650">
                  <a:moveTo>
                    <a:pt x="0" y="0"/>
                  </a:moveTo>
                  <a:lnTo>
                    <a:pt x="2241550" y="1009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3986212" y="3409188"/>
            <a:ext cx="1949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C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187575" y="3409188"/>
            <a:ext cx="1949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B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813175" y="2533650"/>
            <a:ext cx="494030" cy="1009650"/>
          </a:xfrm>
          <a:custGeom>
            <a:avLst/>
            <a:gdLst/>
            <a:ahLst/>
            <a:cxnLst/>
            <a:rect l="l" t="t" r="r" b="b"/>
            <a:pathLst>
              <a:path w="494029" h="1009650">
                <a:moveTo>
                  <a:pt x="0" y="0"/>
                </a:moveTo>
                <a:lnTo>
                  <a:pt x="493713" y="100965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6196965" y="3375659"/>
            <a:ext cx="967105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3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97+193</a:t>
            </a:r>
            <a:endParaRPr sz="1400">
              <a:latin typeface="Times New Roman"/>
              <a:cs typeface="Times New Roman"/>
            </a:endParaRPr>
          </a:p>
          <a:p>
            <a:pPr marL="200025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31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290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591752" y="3375659"/>
            <a:ext cx="846455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14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101+0</a:t>
            </a:r>
            <a:endParaRPr sz="1400">
              <a:latin typeface="Times New Roman"/>
              <a:cs typeface="Times New Roman"/>
            </a:endParaRPr>
          </a:p>
          <a:p>
            <a:pPr marR="28575" algn="ctr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13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101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372927" y="3375659"/>
            <a:ext cx="1045210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165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138+160</a:t>
            </a:r>
            <a:endParaRPr sz="1400">
              <a:latin typeface="Times New Roman"/>
              <a:cs typeface="Times New Roman"/>
            </a:endParaRPr>
          </a:p>
          <a:p>
            <a:pPr marL="231775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 298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803900" y="3409188"/>
            <a:ext cx="1949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R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957002" y="2321052"/>
            <a:ext cx="784225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0+98</a:t>
            </a:r>
            <a:endParaRPr sz="1400">
              <a:latin typeface="Times New Roman"/>
              <a:cs typeface="Times New Roman"/>
            </a:endParaRPr>
          </a:p>
          <a:p>
            <a:pPr marL="1270" algn="ctr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35" dirty="0">
                <a:solidFill>
                  <a:srgbClr val="990000"/>
                </a:solidFill>
                <a:latin typeface="Times New Roman"/>
                <a:cs typeface="Times New Roman"/>
              </a:rPr>
              <a:t>98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342390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35" dirty="0"/>
              <a:t> </a:t>
            </a:r>
            <a:r>
              <a:rPr dirty="0"/>
              <a:t>Búsqueda</a:t>
            </a:r>
            <a:r>
              <a:rPr spc="-20" dirty="0"/>
              <a:t> </a:t>
            </a:r>
            <a:r>
              <a:rPr dirty="0"/>
              <a:t>con</a:t>
            </a:r>
            <a:r>
              <a:rPr spc="-25" dirty="0"/>
              <a:t> </a:t>
            </a:r>
            <a:r>
              <a:rPr spc="-10" dirty="0"/>
              <a:t>horizonte</a:t>
            </a:r>
          </a:p>
        </p:txBody>
      </p:sp>
      <p:sp>
        <p:nvSpPr>
          <p:cNvPr id="28" name="object 28"/>
          <p:cNvSpPr/>
          <p:nvPr/>
        </p:nvSpPr>
        <p:spPr>
          <a:xfrm>
            <a:off x="685800" y="4957762"/>
            <a:ext cx="7772400" cy="11430"/>
          </a:xfrm>
          <a:custGeom>
            <a:avLst/>
            <a:gdLst/>
            <a:ahLst/>
            <a:cxnLst/>
            <a:rect l="l" t="t" r="r" b="b"/>
            <a:pathLst>
              <a:path w="7772400" h="11429">
                <a:moveTo>
                  <a:pt x="0" y="11112"/>
                </a:moveTo>
                <a:lnTo>
                  <a:pt x="7772400" y="0"/>
                </a:lnTo>
              </a:path>
            </a:pathLst>
          </a:custGeom>
          <a:ln w="28575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117475" y="4753355"/>
            <a:ext cx="4076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solidFill>
                  <a:srgbClr val="FF9900"/>
                </a:solidFill>
                <a:latin typeface="Times New Roman"/>
                <a:cs typeface="Times New Roman"/>
              </a:rPr>
              <a:t>k</a:t>
            </a:r>
            <a:r>
              <a:rPr sz="2000" spc="-25" dirty="0">
                <a:solidFill>
                  <a:srgbClr val="FF9900"/>
                </a:solidFill>
                <a:latin typeface="Times New Roman"/>
                <a:cs typeface="Times New Roman"/>
              </a:rPr>
              <a:t>=2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01638" y="1127252"/>
            <a:ext cx="2159635" cy="861060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2065" marR="5080" indent="-635" algn="ctr">
              <a:lnSpc>
                <a:spcPct val="102200"/>
              </a:lnSpc>
              <a:spcBef>
                <a:spcPts val="50"/>
              </a:spcBef>
            </a:pP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estado</a:t>
            </a:r>
            <a:r>
              <a:rPr sz="1800" i="1" spc="-1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actual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s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spc="-50" dirty="0">
                <a:solidFill>
                  <a:srgbClr val="3333CC"/>
                </a:solidFill>
                <a:latin typeface="Times New Roman"/>
                <a:cs typeface="Times New Roman"/>
              </a:rPr>
              <a:t>P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horizonte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k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spc="-50" dirty="0">
                <a:solidFill>
                  <a:srgbClr val="3333CC"/>
                </a:solidFill>
                <a:latin typeface="Times New Roman"/>
                <a:cs typeface="Times New Roman"/>
              </a:rPr>
              <a:t>2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filtrando</a:t>
            </a:r>
            <a:r>
              <a:rPr sz="1800" i="1" spc="-2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ciclos</a:t>
            </a:r>
            <a:r>
              <a:rPr sz="1800" i="1" spc="-2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simples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596481" y="2171700"/>
            <a:ext cx="1670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P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857375" y="3267075"/>
            <a:ext cx="1843405" cy="744855"/>
          </a:xfrm>
          <a:custGeom>
            <a:avLst/>
            <a:gdLst/>
            <a:ahLst/>
            <a:cxnLst/>
            <a:rect l="l" t="t" r="r" b="b"/>
            <a:pathLst>
              <a:path w="1843404" h="744854">
                <a:moveTo>
                  <a:pt x="0" y="372269"/>
                </a:moveTo>
                <a:lnTo>
                  <a:pt x="9151" y="319601"/>
                </a:lnTo>
                <a:lnTo>
                  <a:pt x="35773" y="269204"/>
                </a:lnTo>
                <a:lnTo>
                  <a:pt x="78619" y="221581"/>
                </a:lnTo>
                <a:lnTo>
                  <a:pt x="136441" y="177235"/>
                </a:lnTo>
                <a:lnTo>
                  <a:pt x="170578" y="156449"/>
                </a:lnTo>
                <a:lnTo>
                  <a:pt x="207992" y="136672"/>
                </a:lnTo>
                <a:lnTo>
                  <a:pt x="248525" y="117966"/>
                </a:lnTo>
                <a:lnTo>
                  <a:pt x="292023" y="100395"/>
                </a:lnTo>
                <a:lnTo>
                  <a:pt x="338329" y="84021"/>
                </a:lnTo>
                <a:lnTo>
                  <a:pt x="387288" y="68907"/>
                </a:lnTo>
                <a:lnTo>
                  <a:pt x="438743" y="55117"/>
                </a:lnTo>
                <a:lnTo>
                  <a:pt x="492539" y="42713"/>
                </a:lnTo>
                <a:lnTo>
                  <a:pt x="548519" y="31759"/>
                </a:lnTo>
                <a:lnTo>
                  <a:pt x="606528" y="22317"/>
                </a:lnTo>
                <a:lnTo>
                  <a:pt x="666409" y="14451"/>
                </a:lnTo>
                <a:lnTo>
                  <a:pt x="728008" y="8223"/>
                </a:lnTo>
                <a:lnTo>
                  <a:pt x="791167" y="3696"/>
                </a:lnTo>
                <a:lnTo>
                  <a:pt x="855731" y="934"/>
                </a:lnTo>
                <a:lnTo>
                  <a:pt x="921544" y="0"/>
                </a:lnTo>
                <a:lnTo>
                  <a:pt x="987356" y="934"/>
                </a:lnTo>
                <a:lnTo>
                  <a:pt x="1051920" y="3696"/>
                </a:lnTo>
                <a:lnTo>
                  <a:pt x="1115080" y="8223"/>
                </a:lnTo>
                <a:lnTo>
                  <a:pt x="1176678" y="14451"/>
                </a:lnTo>
                <a:lnTo>
                  <a:pt x="1236559" y="22317"/>
                </a:lnTo>
                <a:lnTo>
                  <a:pt x="1294568" y="31759"/>
                </a:lnTo>
                <a:lnTo>
                  <a:pt x="1350548" y="42713"/>
                </a:lnTo>
                <a:lnTo>
                  <a:pt x="1404344" y="55117"/>
                </a:lnTo>
                <a:lnTo>
                  <a:pt x="1455799" y="68907"/>
                </a:lnTo>
                <a:lnTo>
                  <a:pt x="1504758" y="84021"/>
                </a:lnTo>
                <a:lnTo>
                  <a:pt x="1551064" y="100395"/>
                </a:lnTo>
                <a:lnTo>
                  <a:pt x="1594562" y="117966"/>
                </a:lnTo>
                <a:lnTo>
                  <a:pt x="1635095" y="136672"/>
                </a:lnTo>
                <a:lnTo>
                  <a:pt x="1672509" y="156449"/>
                </a:lnTo>
                <a:lnTo>
                  <a:pt x="1706646" y="177235"/>
                </a:lnTo>
                <a:lnTo>
                  <a:pt x="1764468" y="221581"/>
                </a:lnTo>
                <a:lnTo>
                  <a:pt x="1807314" y="269204"/>
                </a:lnTo>
                <a:lnTo>
                  <a:pt x="1833936" y="319601"/>
                </a:lnTo>
                <a:lnTo>
                  <a:pt x="1843088" y="372269"/>
                </a:lnTo>
                <a:lnTo>
                  <a:pt x="1840774" y="398854"/>
                </a:lnTo>
                <a:lnTo>
                  <a:pt x="1822731" y="450450"/>
                </a:lnTo>
                <a:lnTo>
                  <a:pt x="1787841" y="499523"/>
                </a:lnTo>
                <a:lnTo>
                  <a:pt x="1737351" y="545570"/>
                </a:lnTo>
                <a:lnTo>
                  <a:pt x="1672509" y="588088"/>
                </a:lnTo>
                <a:lnTo>
                  <a:pt x="1635095" y="607865"/>
                </a:lnTo>
                <a:lnTo>
                  <a:pt x="1594562" y="626571"/>
                </a:lnTo>
                <a:lnTo>
                  <a:pt x="1551064" y="644142"/>
                </a:lnTo>
                <a:lnTo>
                  <a:pt x="1504758" y="660516"/>
                </a:lnTo>
                <a:lnTo>
                  <a:pt x="1455799" y="675630"/>
                </a:lnTo>
                <a:lnTo>
                  <a:pt x="1404344" y="689420"/>
                </a:lnTo>
                <a:lnTo>
                  <a:pt x="1350548" y="701824"/>
                </a:lnTo>
                <a:lnTo>
                  <a:pt x="1294568" y="712778"/>
                </a:lnTo>
                <a:lnTo>
                  <a:pt x="1236559" y="722220"/>
                </a:lnTo>
                <a:lnTo>
                  <a:pt x="1176678" y="730086"/>
                </a:lnTo>
                <a:lnTo>
                  <a:pt x="1115080" y="736314"/>
                </a:lnTo>
                <a:lnTo>
                  <a:pt x="1051920" y="740841"/>
                </a:lnTo>
                <a:lnTo>
                  <a:pt x="987356" y="743603"/>
                </a:lnTo>
                <a:lnTo>
                  <a:pt x="921544" y="744538"/>
                </a:lnTo>
                <a:lnTo>
                  <a:pt x="855731" y="743603"/>
                </a:lnTo>
                <a:lnTo>
                  <a:pt x="791167" y="740841"/>
                </a:lnTo>
                <a:lnTo>
                  <a:pt x="728008" y="736314"/>
                </a:lnTo>
                <a:lnTo>
                  <a:pt x="666409" y="730086"/>
                </a:lnTo>
                <a:lnTo>
                  <a:pt x="606528" y="722220"/>
                </a:lnTo>
                <a:lnTo>
                  <a:pt x="548519" y="712778"/>
                </a:lnTo>
                <a:lnTo>
                  <a:pt x="492539" y="701824"/>
                </a:lnTo>
                <a:lnTo>
                  <a:pt x="438743" y="689420"/>
                </a:lnTo>
                <a:lnTo>
                  <a:pt x="387288" y="675630"/>
                </a:lnTo>
                <a:lnTo>
                  <a:pt x="338329" y="660516"/>
                </a:lnTo>
                <a:lnTo>
                  <a:pt x="292023" y="644142"/>
                </a:lnTo>
                <a:lnTo>
                  <a:pt x="248525" y="626571"/>
                </a:lnTo>
                <a:lnTo>
                  <a:pt x="207992" y="607865"/>
                </a:lnTo>
                <a:lnTo>
                  <a:pt x="170578" y="588088"/>
                </a:lnTo>
                <a:lnTo>
                  <a:pt x="136441" y="567302"/>
                </a:lnTo>
                <a:lnTo>
                  <a:pt x="78619" y="522956"/>
                </a:lnTo>
                <a:lnTo>
                  <a:pt x="35773" y="475333"/>
                </a:lnTo>
                <a:lnTo>
                  <a:pt x="9151" y="424936"/>
                </a:lnTo>
                <a:lnTo>
                  <a:pt x="0" y="372269"/>
                </a:lnTo>
                <a:close/>
              </a:path>
            </a:pathLst>
          </a:custGeom>
          <a:ln w="28575">
            <a:solidFill>
              <a:srgbClr val="333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37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08303" y="1536191"/>
            <a:ext cx="1804416" cy="2206751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4005262" y="2624835"/>
            <a:ext cx="418147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“Búsqueda</a:t>
            </a:r>
            <a:r>
              <a:rPr sz="2800" b="1" spc="10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spc="-10" dirty="0">
                <a:solidFill>
                  <a:srgbClr val="333399"/>
                </a:solidFill>
                <a:latin typeface="Arial"/>
                <a:cs typeface="Arial"/>
              </a:rPr>
              <a:t>Multiagente”</a:t>
            </a:r>
            <a:endParaRPr sz="2800">
              <a:latin typeface="Arial"/>
              <a:cs typeface="Arial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168900" y="1973580"/>
            <a:ext cx="139509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20" dirty="0">
                <a:solidFill>
                  <a:srgbClr val="333399"/>
                </a:solidFill>
              </a:rPr>
              <a:t>Tema</a:t>
            </a:r>
            <a:r>
              <a:rPr sz="3200" spc="-180" dirty="0">
                <a:solidFill>
                  <a:srgbClr val="333399"/>
                </a:solidFill>
              </a:rPr>
              <a:t> </a:t>
            </a:r>
            <a:r>
              <a:rPr sz="3200" spc="-50" dirty="0">
                <a:solidFill>
                  <a:srgbClr val="333399"/>
                </a:solidFill>
              </a:rPr>
              <a:t>5</a:t>
            </a:r>
            <a:endParaRPr sz="3200"/>
          </a:p>
        </p:txBody>
      </p:sp>
      <p:sp>
        <p:nvSpPr>
          <p:cNvPr id="10" name="object 10"/>
          <p:cNvSpPr txBox="1"/>
          <p:nvPr/>
        </p:nvSpPr>
        <p:spPr>
          <a:xfrm>
            <a:off x="3187828" y="4499355"/>
            <a:ext cx="2768600" cy="360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i="1" dirty="0">
                <a:latin typeface="Times New Roman"/>
                <a:cs typeface="Times New Roman"/>
              </a:rPr>
              <a:t>Año</a:t>
            </a:r>
            <a:r>
              <a:rPr sz="2200" i="1" spc="-55" dirty="0">
                <a:latin typeface="Times New Roman"/>
                <a:cs typeface="Times New Roman"/>
              </a:rPr>
              <a:t> </a:t>
            </a:r>
            <a:r>
              <a:rPr sz="2200" i="1" dirty="0">
                <a:latin typeface="Times New Roman"/>
                <a:cs typeface="Times New Roman"/>
              </a:rPr>
              <a:t>Académico</a:t>
            </a:r>
            <a:r>
              <a:rPr sz="2200" i="1" spc="-5" dirty="0">
                <a:latin typeface="Times New Roman"/>
                <a:cs typeface="Times New Roman"/>
              </a:rPr>
              <a:t> </a:t>
            </a:r>
            <a:r>
              <a:rPr sz="2200" i="1" spc="-10" dirty="0">
                <a:latin typeface="Times New Roman"/>
                <a:cs typeface="Times New Roman"/>
              </a:rPr>
              <a:t>2022/23</a:t>
            </a:r>
            <a:endParaRPr sz="2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/>
          <p:nvPr/>
        </p:nvSpPr>
        <p:spPr>
          <a:xfrm>
            <a:off x="764540" y="1025651"/>
            <a:ext cx="7904480" cy="508254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sz="2000" b="1" dirty="0">
                <a:latin typeface="Times New Roman"/>
                <a:cs typeface="Times New Roman"/>
              </a:rPr>
              <a:t>Agentes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Racionales: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enfoque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relativo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contexto: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actuar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forma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“correcta”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entorno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acciones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tienen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qué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determinarse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mediante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inferencia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lógica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39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veces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imposible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determinar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formalmente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cuál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mejor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acción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5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racional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emprender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 acción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“buena”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óptima) </a:t>
            </a:r>
            <a:r>
              <a:rPr sz="1800" i="1" spc="-10" dirty="0">
                <a:latin typeface="Times New Roman"/>
                <a:cs typeface="Times New Roman"/>
              </a:rPr>
              <a:t>rápidamente</a:t>
            </a:r>
            <a:endParaRPr sz="1800">
              <a:latin typeface="Times New Roman"/>
              <a:cs typeface="Times New Roman"/>
            </a:endParaRPr>
          </a:p>
          <a:p>
            <a:pPr marL="372745" marR="706755" indent="-342900">
              <a:lnSpc>
                <a:spcPct val="100000"/>
              </a:lnSpc>
              <a:spcBef>
                <a:spcPts val="520"/>
              </a:spcBef>
              <a:buChar char="•"/>
              <a:tabLst>
                <a:tab pos="372745" algn="l"/>
                <a:tab pos="373380" algn="l"/>
              </a:tabLst>
            </a:pPr>
            <a:r>
              <a:rPr sz="2000" dirty="0">
                <a:latin typeface="Times New Roman"/>
                <a:cs typeface="Times New Roman"/>
              </a:rPr>
              <a:t>sistemas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generan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acciones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eficientes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entorno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con </a:t>
            </a:r>
            <a:r>
              <a:rPr sz="2000" dirty="0">
                <a:latin typeface="Times New Roman"/>
                <a:cs typeface="Times New Roman"/>
              </a:rPr>
              <a:t>respecto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valores/objetivos</a:t>
            </a:r>
            <a:endParaRPr sz="2000">
              <a:latin typeface="Times New Roman"/>
              <a:cs typeface="Times New Roman"/>
            </a:endParaRPr>
          </a:p>
          <a:p>
            <a:pPr marL="25400">
              <a:lnSpc>
                <a:spcPct val="100000"/>
              </a:lnSpc>
              <a:spcBef>
                <a:spcPts val="1800"/>
              </a:spcBef>
            </a:pPr>
            <a:r>
              <a:rPr sz="2000" b="1" spc="-10" dirty="0">
                <a:latin typeface="Times New Roman"/>
                <a:cs typeface="Times New Roman"/>
              </a:rPr>
              <a:t>Ventajas:</a:t>
            </a:r>
            <a:endParaRPr sz="2000">
              <a:latin typeface="Times New Roman"/>
              <a:cs typeface="Times New Roman"/>
            </a:endParaRPr>
          </a:p>
          <a:p>
            <a:pPr marL="3092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309245" algn="l"/>
                <a:tab pos="309880" algn="l"/>
              </a:tabLst>
            </a:pPr>
            <a:r>
              <a:rPr sz="2000" dirty="0">
                <a:latin typeface="Times New Roman"/>
                <a:cs typeface="Times New Roman"/>
              </a:rPr>
              <a:t>pone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énfasis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perspectiva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ingenieril</a:t>
            </a:r>
            <a:endParaRPr sz="2000">
              <a:latin typeface="Times New Roman"/>
              <a:cs typeface="Times New Roman"/>
            </a:endParaRPr>
          </a:p>
          <a:p>
            <a:pPr marL="309245" indent="-283845">
              <a:lnSpc>
                <a:spcPct val="100000"/>
              </a:lnSpc>
              <a:spcBef>
                <a:spcPts val="500"/>
              </a:spcBef>
              <a:buChar char="•"/>
              <a:tabLst>
                <a:tab pos="309245" algn="l"/>
                <a:tab pos="309880" algn="l"/>
              </a:tabLst>
            </a:pPr>
            <a:r>
              <a:rPr sz="2000" dirty="0">
                <a:latin typeface="Times New Roman"/>
                <a:cs typeface="Times New Roman"/>
              </a:rPr>
              <a:t>proporciona</a:t>
            </a:r>
            <a:r>
              <a:rPr sz="2000" spc="-6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criterios</a:t>
            </a:r>
            <a:r>
              <a:rPr sz="2000" i="1" spc="-4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transparentes</a:t>
            </a:r>
            <a:r>
              <a:rPr sz="2000" i="1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evaluar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conducta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inteligente</a:t>
            </a:r>
            <a:endParaRPr sz="2000">
              <a:latin typeface="Times New Roman"/>
              <a:cs typeface="Times New Roman"/>
            </a:endParaRPr>
          </a:p>
          <a:p>
            <a:pPr marL="309245" marR="267970" indent="-284480">
              <a:lnSpc>
                <a:spcPct val="100000"/>
              </a:lnSpc>
              <a:spcBef>
                <a:spcPts val="505"/>
              </a:spcBef>
              <a:buChar char="•"/>
              <a:tabLst>
                <a:tab pos="309245" algn="l"/>
                <a:tab pos="309880" algn="l"/>
              </a:tabLst>
            </a:pPr>
            <a:r>
              <a:rPr sz="2000" dirty="0">
                <a:latin typeface="Times New Roman"/>
                <a:cs typeface="Times New Roman"/>
              </a:rPr>
              <a:t>destaca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relación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comportamientos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inteligentes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entorno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5" dirty="0">
                <a:latin typeface="Times New Roman"/>
                <a:cs typeface="Times New Roman"/>
              </a:rPr>
              <a:t> el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desarrollan: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gradual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inteligencia</a:t>
            </a:r>
            <a:endParaRPr sz="2000">
              <a:latin typeface="Times New Roman"/>
              <a:cs typeface="Times New Roman"/>
            </a:endParaRPr>
          </a:p>
          <a:p>
            <a:pPr marL="309245" marR="5080" indent="-284480">
              <a:lnSpc>
                <a:spcPct val="100000"/>
              </a:lnSpc>
              <a:spcBef>
                <a:spcPts val="505"/>
              </a:spcBef>
              <a:buChar char="•"/>
              <a:tabLst>
                <a:tab pos="309245" algn="l"/>
                <a:tab pos="309880" algn="l"/>
              </a:tabLst>
            </a:pPr>
            <a:r>
              <a:rPr sz="2000" dirty="0">
                <a:latin typeface="Times New Roman"/>
                <a:cs typeface="Times New Roman"/>
              </a:rPr>
              <a:t>permite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concepción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integrada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distintas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técnicas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subáreas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la </a:t>
            </a:r>
            <a:r>
              <a:rPr sz="2000" spc="-10" dirty="0">
                <a:latin typeface="Times New Roman"/>
                <a:cs typeface="Times New Roman"/>
              </a:rPr>
              <a:t>Inteligencia</a:t>
            </a:r>
            <a:r>
              <a:rPr sz="2000" spc="-5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Artificial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13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008505">
              <a:lnSpc>
                <a:spcPct val="100000"/>
              </a:lnSpc>
              <a:spcBef>
                <a:spcPts val="100"/>
              </a:spcBef>
            </a:pPr>
            <a:r>
              <a:rPr dirty="0"/>
              <a:t>Actuar</a:t>
            </a:r>
            <a:r>
              <a:rPr spc="-5" dirty="0"/>
              <a:t> </a:t>
            </a:r>
            <a:r>
              <a:rPr dirty="0"/>
              <a:t>de</a:t>
            </a:r>
            <a:r>
              <a:rPr spc="-10" dirty="0"/>
              <a:t> </a:t>
            </a:r>
            <a:r>
              <a:rPr dirty="0"/>
              <a:t>forma</a:t>
            </a:r>
            <a:r>
              <a:rPr spc="-10" dirty="0"/>
              <a:t> racional</a:t>
            </a: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710531" y="3100387"/>
            <a:ext cx="6352540" cy="735330"/>
            <a:chOff x="1710531" y="3100387"/>
            <a:chExt cx="6352540" cy="735330"/>
          </a:xfrm>
        </p:grpSpPr>
        <p:sp>
          <p:nvSpPr>
            <p:cNvPr id="8" name="object 8"/>
            <p:cNvSpPr/>
            <p:nvPr/>
          </p:nvSpPr>
          <p:spPr>
            <a:xfrm>
              <a:off x="1716881" y="3106737"/>
              <a:ext cx="6339840" cy="722630"/>
            </a:xfrm>
            <a:custGeom>
              <a:avLst/>
              <a:gdLst/>
              <a:ahLst/>
              <a:cxnLst/>
              <a:rect l="l" t="t" r="r" b="b"/>
              <a:pathLst>
                <a:path w="6339840" h="722629">
                  <a:moveTo>
                    <a:pt x="6219336" y="0"/>
                  </a:moveTo>
                  <a:lnTo>
                    <a:pt x="120388" y="0"/>
                  </a:lnTo>
                  <a:lnTo>
                    <a:pt x="73527" y="9460"/>
                  </a:lnTo>
                  <a:lnTo>
                    <a:pt x="35260" y="35261"/>
                  </a:lnTo>
                  <a:lnTo>
                    <a:pt x="9460" y="73528"/>
                  </a:lnTo>
                  <a:lnTo>
                    <a:pt x="0" y="120389"/>
                  </a:lnTo>
                  <a:lnTo>
                    <a:pt x="0" y="601924"/>
                  </a:lnTo>
                  <a:lnTo>
                    <a:pt x="9460" y="648784"/>
                  </a:lnTo>
                  <a:lnTo>
                    <a:pt x="35260" y="687051"/>
                  </a:lnTo>
                  <a:lnTo>
                    <a:pt x="73527" y="712851"/>
                  </a:lnTo>
                  <a:lnTo>
                    <a:pt x="120388" y="722312"/>
                  </a:lnTo>
                  <a:lnTo>
                    <a:pt x="6219336" y="722312"/>
                  </a:lnTo>
                  <a:lnTo>
                    <a:pt x="6266196" y="712851"/>
                  </a:lnTo>
                  <a:lnTo>
                    <a:pt x="6304462" y="687051"/>
                  </a:lnTo>
                  <a:lnTo>
                    <a:pt x="6330262" y="648784"/>
                  </a:lnTo>
                  <a:lnTo>
                    <a:pt x="6339723" y="601924"/>
                  </a:lnTo>
                  <a:lnTo>
                    <a:pt x="6339723" y="120389"/>
                  </a:lnTo>
                  <a:lnTo>
                    <a:pt x="6330262" y="73528"/>
                  </a:lnTo>
                  <a:lnTo>
                    <a:pt x="6304462" y="35261"/>
                  </a:lnTo>
                  <a:lnTo>
                    <a:pt x="6266196" y="9460"/>
                  </a:lnTo>
                  <a:lnTo>
                    <a:pt x="6219336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716881" y="3106737"/>
              <a:ext cx="6339840" cy="722630"/>
            </a:xfrm>
            <a:custGeom>
              <a:avLst/>
              <a:gdLst/>
              <a:ahLst/>
              <a:cxnLst/>
              <a:rect l="l" t="t" r="r" b="b"/>
              <a:pathLst>
                <a:path w="6339840" h="722629">
                  <a:moveTo>
                    <a:pt x="0" y="120388"/>
                  </a:moveTo>
                  <a:lnTo>
                    <a:pt x="9460" y="73528"/>
                  </a:lnTo>
                  <a:lnTo>
                    <a:pt x="35260" y="35261"/>
                  </a:lnTo>
                  <a:lnTo>
                    <a:pt x="73527" y="9460"/>
                  </a:lnTo>
                  <a:lnTo>
                    <a:pt x="120388" y="0"/>
                  </a:lnTo>
                  <a:lnTo>
                    <a:pt x="6219336" y="0"/>
                  </a:lnTo>
                  <a:lnTo>
                    <a:pt x="6266196" y="9460"/>
                  </a:lnTo>
                  <a:lnTo>
                    <a:pt x="6304463" y="35261"/>
                  </a:lnTo>
                  <a:lnTo>
                    <a:pt x="6330263" y="73528"/>
                  </a:lnTo>
                  <a:lnTo>
                    <a:pt x="6339724" y="120388"/>
                  </a:lnTo>
                  <a:lnTo>
                    <a:pt x="6339724" y="601923"/>
                  </a:lnTo>
                  <a:lnTo>
                    <a:pt x="6330263" y="648783"/>
                  </a:lnTo>
                  <a:lnTo>
                    <a:pt x="6304463" y="687050"/>
                  </a:lnTo>
                  <a:lnTo>
                    <a:pt x="6266196" y="712851"/>
                  </a:lnTo>
                  <a:lnTo>
                    <a:pt x="6219336" y="722312"/>
                  </a:lnTo>
                  <a:lnTo>
                    <a:pt x="120388" y="722312"/>
                  </a:lnTo>
                  <a:lnTo>
                    <a:pt x="73527" y="712851"/>
                  </a:lnTo>
                  <a:lnTo>
                    <a:pt x="35260" y="687050"/>
                  </a:lnTo>
                  <a:lnTo>
                    <a:pt x="9460" y="648783"/>
                  </a:lnTo>
                  <a:lnTo>
                    <a:pt x="0" y="601923"/>
                  </a:lnTo>
                  <a:lnTo>
                    <a:pt x="0" y="120388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43280">
              <a:lnSpc>
                <a:spcPct val="100000"/>
              </a:lnSpc>
              <a:spcBef>
                <a:spcPts val="100"/>
              </a:spcBef>
            </a:pPr>
            <a:r>
              <a:rPr dirty="0"/>
              <a:t>Módulo</a:t>
            </a:r>
            <a:r>
              <a:rPr spc="-30" dirty="0"/>
              <a:t> </a:t>
            </a:r>
            <a:r>
              <a:rPr dirty="0"/>
              <a:t>II:</a:t>
            </a:r>
            <a:r>
              <a:rPr spc="-15" dirty="0"/>
              <a:t> </a:t>
            </a:r>
            <a:r>
              <a:rPr dirty="0"/>
              <a:t>Agentes</a:t>
            </a:r>
            <a:r>
              <a:rPr spc="-15" dirty="0"/>
              <a:t> </a:t>
            </a:r>
            <a:r>
              <a:rPr dirty="0"/>
              <a:t>basados</a:t>
            </a:r>
            <a:r>
              <a:rPr spc="-1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spc="-10" dirty="0"/>
              <a:t>Búsqueda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4177506" y="6366368"/>
            <a:ext cx="2794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2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120396" rIns="0" bIns="0" rtlCol="0">
            <a:spAutoFit/>
          </a:bodyPr>
          <a:lstStyle/>
          <a:p>
            <a:pPr marL="544195">
              <a:lnSpc>
                <a:spcPct val="100000"/>
              </a:lnSpc>
              <a:spcBef>
                <a:spcPts val="100"/>
              </a:spcBef>
            </a:pP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2: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10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no-</a:t>
            </a:r>
            <a:r>
              <a:rPr sz="2400" b="0" spc="-10" dirty="0">
                <a:latin typeface="Times New Roman"/>
                <a:cs typeface="Times New Roman"/>
              </a:rPr>
              <a:t>informada</a:t>
            </a:r>
            <a:endParaRPr sz="2400">
              <a:latin typeface="Times New Roman"/>
              <a:cs typeface="Times New Roman"/>
            </a:endParaRPr>
          </a:p>
          <a:p>
            <a:pPr marL="544195">
              <a:lnSpc>
                <a:spcPct val="100000"/>
              </a:lnSpc>
              <a:spcBef>
                <a:spcPts val="2014"/>
              </a:spcBef>
            </a:pP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2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3: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10" dirty="0">
                <a:latin typeface="Times New Roman"/>
                <a:cs typeface="Times New Roman"/>
              </a:rPr>
              <a:t> heurística</a:t>
            </a:r>
            <a:endParaRPr sz="2400">
              <a:latin typeface="Times New Roman"/>
              <a:cs typeface="Times New Roman"/>
            </a:endParaRPr>
          </a:p>
          <a:p>
            <a:pPr marL="544195" marR="861060">
              <a:lnSpc>
                <a:spcPct val="170000"/>
              </a:lnSpc>
            </a:pP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30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4: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20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heurística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spc="-10" dirty="0">
                <a:latin typeface="Times New Roman"/>
                <a:cs typeface="Times New Roman"/>
              </a:rPr>
              <a:t>avanzada </a:t>
            </a: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2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5: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10" dirty="0">
                <a:latin typeface="Times New Roman"/>
                <a:cs typeface="Times New Roman"/>
              </a:rPr>
              <a:t> multiagente</a:t>
            </a:r>
            <a:endParaRPr sz="2400">
              <a:latin typeface="Times New Roman"/>
              <a:cs typeface="Times New Roman"/>
            </a:endParaRPr>
          </a:p>
          <a:p>
            <a:pPr marL="544195">
              <a:lnSpc>
                <a:spcPct val="100000"/>
              </a:lnSpc>
              <a:spcBef>
                <a:spcPts val="2014"/>
              </a:spcBef>
            </a:pP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2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6: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con</a:t>
            </a:r>
            <a:r>
              <a:rPr sz="2400" b="0" spc="-10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espacios</a:t>
            </a:r>
            <a:r>
              <a:rPr sz="2400" b="0" spc="-10" dirty="0">
                <a:latin typeface="Times New Roman"/>
                <a:cs typeface="Times New Roman"/>
              </a:rPr>
              <a:t> estructurados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601224" y="3679713"/>
            <a:ext cx="6461760" cy="504825"/>
            <a:chOff x="1601224" y="3679713"/>
            <a:chExt cx="6461760" cy="504825"/>
          </a:xfrm>
        </p:grpSpPr>
        <p:sp>
          <p:nvSpPr>
            <p:cNvPr id="8" name="object 8"/>
            <p:cNvSpPr/>
            <p:nvPr/>
          </p:nvSpPr>
          <p:spPr>
            <a:xfrm>
              <a:off x="1607574" y="3686063"/>
              <a:ext cx="6449060" cy="492125"/>
            </a:xfrm>
            <a:custGeom>
              <a:avLst/>
              <a:gdLst/>
              <a:ahLst/>
              <a:cxnLst/>
              <a:rect l="l" t="t" r="r" b="b"/>
              <a:pathLst>
                <a:path w="6449059" h="492125">
                  <a:moveTo>
                    <a:pt x="6367070" y="0"/>
                  </a:moveTo>
                  <a:lnTo>
                    <a:pt x="81959" y="0"/>
                  </a:lnTo>
                  <a:lnTo>
                    <a:pt x="50057" y="6440"/>
                  </a:lnTo>
                  <a:lnTo>
                    <a:pt x="24005" y="24005"/>
                  </a:lnTo>
                  <a:lnTo>
                    <a:pt x="6440" y="50058"/>
                  </a:lnTo>
                  <a:lnTo>
                    <a:pt x="0" y="81960"/>
                  </a:lnTo>
                  <a:lnTo>
                    <a:pt x="0" y="409797"/>
                  </a:lnTo>
                  <a:lnTo>
                    <a:pt x="6440" y="441700"/>
                  </a:lnTo>
                  <a:lnTo>
                    <a:pt x="24005" y="467753"/>
                  </a:lnTo>
                  <a:lnTo>
                    <a:pt x="50057" y="485318"/>
                  </a:lnTo>
                  <a:lnTo>
                    <a:pt x="81959" y="491759"/>
                  </a:lnTo>
                  <a:lnTo>
                    <a:pt x="6367070" y="491759"/>
                  </a:lnTo>
                  <a:lnTo>
                    <a:pt x="6398972" y="485318"/>
                  </a:lnTo>
                  <a:lnTo>
                    <a:pt x="6425024" y="467753"/>
                  </a:lnTo>
                  <a:lnTo>
                    <a:pt x="6442588" y="441700"/>
                  </a:lnTo>
                  <a:lnTo>
                    <a:pt x="6449029" y="409797"/>
                  </a:lnTo>
                  <a:lnTo>
                    <a:pt x="6449029" y="81960"/>
                  </a:lnTo>
                  <a:lnTo>
                    <a:pt x="6442588" y="50058"/>
                  </a:lnTo>
                  <a:lnTo>
                    <a:pt x="6425024" y="24005"/>
                  </a:lnTo>
                  <a:lnTo>
                    <a:pt x="6398972" y="6440"/>
                  </a:lnTo>
                  <a:lnTo>
                    <a:pt x="6367070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607574" y="3686063"/>
              <a:ext cx="6449060" cy="492125"/>
            </a:xfrm>
            <a:custGeom>
              <a:avLst/>
              <a:gdLst/>
              <a:ahLst/>
              <a:cxnLst/>
              <a:rect l="l" t="t" r="r" b="b"/>
              <a:pathLst>
                <a:path w="6449059" h="492125">
                  <a:moveTo>
                    <a:pt x="0" y="81961"/>
                  </a:moveTo>
                  <a:lnTo>
                    <a:pt x="6440" y="50058"/>
                  </a:lnTo>
                  <a:lnTo>
                    <a:pt x="24005" y="24005"/>
                  </a:lnTo>
                  <a:lnTo>
                    <a:pt x="50057" y="6440"/>
                  </a:lnTo>
                  <a:lnTo>
                    <a:pt x="81959" y="0"/>
                  </a:lnTo>
                  <a:lnTo>
                    <a:pt x="6367070" y="0"/>
                  </a:lnTo>
                  <a:lnTo>
                    <a:pt x="6398972" y="6440"/>
                  </a:lnTo>
                  <a:lnTo>
                    <a:pt x="6425024" y="24005"/>
                  </a:lnTo>
                  <a:lnTo>
                    <a:pt x="6442589" y="50058"/>
                  </a:lnTo>
                  <a:lnTo>
                    <a:pt x="6449030" y="81961"/>
                  </a:lnTo>
                  <a:lnTo>
                    <a:pt x="6449030" y="409798"/>
                  </a:lnTo>
                  <a:lnTo>
                    <a:pt x="6442589" y="441700"/>
                  </a:lnTo>
                  <a:lnTo>
                    <a:pt x="6425024" y="467753"/>
                  </a:lnTo>
                  <a:lnTo>
                    <a:pt x="6398972" y="485318"/>
                  </a:lnTo>
                  <a:lnTo>
                    <a:pt x="6367070" y="491759"/>
                  </a:lnTo>
                  <a:lnTo>
                    <a:pt x="81959" y="491759"/>
                  </a:lnTo>
                  <a:lnTo>
                    <a:pt x="50057" y="485318"/>
                  </a:lnTo>
                  <a:lnTo>
                    <a:pt x="24005" y="467753"/>
                  </a:lnTo>
                  <a:lnTo>
                    <a:pt x="6440" y="441700"/>
                  </a:lnTo>
                  <a:lnTo>
                    <a:pt x="0" y="409798"/>
                  </a:lnTo>
                  <a:lnTo>
                    <a:pt x="0" y="81961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43280">
              <a:lnSpc>
                <a:spcPct val="100000"/>
              </a:lnSpc>
              <a:spcBef>
                <a:spcPts val="100"/>
              </a:spcBef>
            </a:pPr>
            <a:r>
              <a:rPr dirty="0"/>
              <a:t>Módulo</a:t>
            </a:r>
            <a:r>
              <a:rPr spc="-30" dirty="0"/>
              <a:t> </a:t>
            </a:r>
            <a:r>
              <a:rPr dirty="0"/>
              <a:t>II:</a:t>
            </a:r>
            <a:r>
              <a:rPr spc="-15" dirty="0"/>
              <a:t> </a:t>
            </a:r>
            <a:r>
              <a:rPr dirty="0"/>
              <a:t>Agentes</a:t>
            </a:r>
            <a:r>
              <a:rPr spc="-15" dirty="0"/>
              <a:t> </a:t>
            </a:r>
            <a:r>
              <a:rPr dirty="0"/>
              <a:t>basados</a:t>
            </a:r>
            <a:r>
              <a:rPr spc="-1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spc="-10" dirty="0"/>
              <a:t>Búsqueda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4177506" y="5903072"/>
            <a:ext cx="2794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3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896427" y="1364996"/>
            <a:ext cx="5708015" cy="40855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2: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no-</a:t>
            </a:r>
            <a:r>
              <a:rPr sz="2400" spc="-10" dirty="0">
                <a:latin typeface="Times New Roman"/>
                <a:cs typeface="Times New Roman"/>
              </a:rPr>
              <a:t>informada</a:t>
            </a:r>
            <a:endParaRPr sz="24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2014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3: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heurística</a:t>
            </a:r>
            <a:endParaRPr sz="2400">
              <a:latin typeface="Times New Roman"/>
              <a:cs typeface="Times New Roman"/>
            </a:endParaRPr>
          </a:p>
          <a:p>
            <a:pPr marL="76200" marR="873760">
              <a:lnSpc>
                <a:spcPct val="170000"/>
              </a:lnSpc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4:</a:t>
            </a:r>
            <a:r>
              <a:rPr sz="2400" spc="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 </a:t>
            </a:r>
            <a:r>
              <a:rPr sz="2400" spc="-5" dirty="0">
                <a:latin typeface="Times New Roman"/>
                <a:cs typeface="Times New Roman"/>
              </a:rPr>
              <a:t>h</a:t>
            </a:r>
            <a:r>
              <a:rPr sz="2400" spc="-980" dirty="0">
                <a:latin typeface="Times New Roman"/>
                <a:cs typeface="Times New Roman"/>
              </a:rPr>
              <a:t>e</a:t>
            </a:r>
            <a:r>
              <a:rPr sz="3600" spc="-359" baseline="-26620" dirty="0">
                <a:latin typeface="Times New Roman"/>
                <a:cs typeface="Times New Roman"/>
              </a:rPr>
              <a:t>1</a:t>
            </a:r>
            <a:r>
              <a:rPr sz="2400" spc="-5" dirty="0">
                <a:latin typeface="Times New Roman"/>
                <a:cs typeface="Times New Roman"/>
              </a:rPr>
              <a:t>ur</a:t>
            </a:r>
            <a:r>
              <a:rPr sz="2400" spc="-10" dirty="0">
                <a:latin typeface="Times New Roman"/>
                <a:cs typeface="Times New Roman"/>
              </a:rPr>
              <a:t>í</a:t>
            </a:r>
            <a:r>
              <a:rPr sz="2400" spc="-5" dirty="0">
                <a:latin typeface="Times New Roman"/>
                <a:cs typeface="Times New Roman"/>
              </a:rPr>
              <a:t>s</a:t>
            </a:r>
            <a:r>
              <a:rPr sz="2400" spc="-10" dirty="0">
                <a:latin typeface="Times New Roman"/>
                <a:cs typeface="Times New Roman"/>
              </a:rPr>
              <a:t>tic</a:t>
            </a:r>
            <a:r>
              <a:rPr sz="2400" spc="-5" dirty="0">
                <a:latin typeface="Times New Roman"/>
                <a:cs typeface="Times New Roman"/>
              </a:rPr>
              <a:t>a</a:t>
            </a:r>
            <a:r>
              <a:rPr sz="2400" spc="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avanzada </a:t>
            </a: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5: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multiagente</a:t>
            </a:r>
            <a:endParaRPr sz="2400">
              <a:latin typeface="Times New Roman"/>
              <a:cs typeface="Times New Roman"/>
            </a:endParaRPr>
          </a:p>
          <a:p>
            <a:pPr marL="1591945" indent="-394970">
              <a:lnSpc>
                <a:spcPct val="100000"/>
              </a:lnSpc>
              <a:spcBef>
                <a:spcPts val="919"/>
              </a:spcBef>
              <a:buChar char="–"/>
              <a:tabLst>
                <a:tab pos="1591945" algn="l"/>
                <a:tab pos="1592580" algn="l"/>
              </a:tabLst>
            </a:pPr>
            <a:r>
              <a:rPr sz="2200" dirty="0">
                <a:latin typeface="Times New Roman"/>
                <a:cs typeface="Times New Roman"/>
              </a:rPr>
              <a:t>Algoritmo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200" i="1" spc="-10" dirty="0">
                <a:latin typeface="Times New Roman"/>
                <a:cs typeface="Times New Roman"/>
              </a:rPr>
              <a:t>Minimax</a:t>
            </a:r>
            <a:endParaRPr sz="2200">
              <a:latin typeface="Times New Roman"/>
              <a:cs typeface="Times New Roman"/>
            </a:endParaRPr>
          </a:p>
          <a:p>
            <a:pPr marL="1591945" indent="-394970">
              <a:lnSpc>
                <a:spcPct val="100000"/>
              </a:lnSpc>
              <a:spcBef>
                <a:spcPts val="355"/>
              </a:spcBef>
              <a:buChar char="–"/>
              <a:tabLst>
                <a:tab pos="1591945" algn="l"/>
                <a:tab pos="1592580" algn="l"/>
              </a:tabLst>
            </a:pPr>
            <a:r>
              <a:rPr sz="2200" dirty="0">
                <a:latin typeface="Times New Roman"/>
                <a:cs typeface="Times New Roman"/>
              </a:rPr>
              <a:t>Poda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300" i="1" spc="-25" dirty="0">
                <a:latin typeface="Symbol"/>
                <a:cs typeface="Symbol"/>
              </a:rPr>
              <a:t>�</a:t>
            </a:r>
            <a:endParaRPr sz="2300">
              <a:latin typeface="Symbol"/>
              <a:cs typeface="Symbol"/>
            </a:endParaRPr>
          </a:p>
          <a:p>
            <a:pPr marL="1591945" indent="-394970">
              <a:lnSpc>
                <a:spcPct val="100000"/>
              </a:lnSpc>
              <a:spcBef>
                <a:spcPts val="555"/>
              </a:spcBef>
              <a:buChar char="–"/>
              <a:tabLst>
                <a:tab pos="1591945" algn="l"/>
                <a:tab pos="1592580" algn="l"/>
              </a:tabLst>
            </a:pPr>
            <a:r>
              <a:rPr sz="2200" dirty="0">
                <a:latin typeface="Times New Roman"/>
                <a:cs typeface="Times New Roman"/>
              </a:rPr>
              <a:t>Algoritmo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200" i="1" spc="-10" dirty="0">
                <a:latin typeface="Times New Roman"/>
                <a:cs typeface="Times New Roman"/>
              </a:rPr>
              <a:t>ExpectMinimax</a:t>
            </a:r>
            <a:endParaRPr sz="22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1650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6: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espacios</a:t>
            </a:r>
            <a:r>
              <a:rPr sz="2400" spc="-10" dirty="0">
                <a:latin typeface="Times New Roman"/>
                <a:cs typeface="Times New Roman"/>
              </a:rPr>
              <a:t> estructurados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09245">
              <a:lnSpc>
                <a:spcPct val="100000"/>
              </a:lnSpc>
              <a:spcBef>
                <a:spcPts val="100"/>
              </a:spcBef>
            </a:pPr>
            <a:r>
              <a:rPr dirty="0"/>
              <a:t>Resolución</a:t>
            </a:r>
            <a:r>
              <a:rPr spc="-4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problemas</a:t>
            </a:r>
            <a:r>
              <a:rPr spc="-20" dirty="0"/>
              <a:t> </a:t>
            </a:r>
            <a:r>
              <a:rPr dirty="0"/>
              <a:t>con</a:t>
            </a:r>
            <a:r>
              <a:rPr spc="-25" dirty="0"/>
              <a:t> </a:t>
            </a:r>
            <a:r>
              <a:rPr dirty="0"/>
              <a:t>múltiples</a:t>
            </a:r>
            <a:r>
              <a:rPr spc="-20" dirty="0"/>
              <a:t> </a:t>
            </a:r>
            <a:r>
              <a:rPr spc="-10" dirty="0"/>
              <a:t>agentes</a:t>
            </a:r>
          </a:p>
        </p:txBody>
      </p:sp>
      <p:grpSp>
        <p:nvGrpSpPr>
          <p:cNvPr id="8" name="object 8"/>
          <p:cNvGrpSpPr/>
          <p:nvPr/>
        </p:nvGrpSpPr>
        <p:grpSpPr>
          <a:xfrm>
            <a:off x="135687" y="1061635"/>
            <a:ext cx="7327265" cy="4920615"/>
            <a:chOff x="135687" y="1061635"/>
            <a:chExt cx="7327265" cy="4920615"/>
          </a:xfrm>
        </p:grpSpPr>
        <p:pic>
          <p:nvPicPr>
            <p:cNvPr id="9" name="object 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35687" y="1061635"/>
              <a:ext cx="6921007" cy="4920065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6057899" y="5062934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8" y="0"/>
                  </a:moveTo>
                  <a:lnTo>
                    <a:pt x="0" y="0"/>
                  </a:lnTo>
                  <a:lnTo>
                    <a:pt x="0" y="472677"/>
                  </a:lnTo>
                  <a:lnTo>
                    <a:pt x="472678" y="472677"/>
                  </a:lnTo>
                  <a:lnTo>
                    <a:pt x="472678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530578" y="4905375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5" h="630554">
                  <a:moveTo>
                    <a:pt x="157558" y="0"/>
                  </a:moveTo>
                  <a:lnTo>
                    <a:pt x="0" y="157560"/>
                  </a:lnTo>
                  <a:lnTo>
                    <a:pt x="0" y="630237"/>
                  </a:lnTo>
                  <a:lnTo>
                    <a:pt x="157558" y="472678"/>
                  </a:lnTo>
                  <a:lnTo>
                    <a:pt x="157558" y="0"/>
                  </a:lnTo>
                  <a:close/>
                </a:path>
              </a:pathLst>
            </a:custGeom>
            <a:solidFill>
              <a:srgbClr val="CDA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057899" y="4905375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58" y="0"/>
                  </a:lnTo>
                  <a:lnTo>
                    <a:pt x="0" y="157560"/>
                  </a:lnTo>
                  <a:lnTo>
                    <a:pt x="472678" y="157560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FFD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057899" y="4905375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8" y="0"/>
                  </a:lnTo>
                  <a:lnTo>
                    <a:pt x="630238" y="472678"/>
                  </a:lnTo>
                  <a:lnTo>
                    <a:pt x="472678" y="630238"/>
                  </a:lnTo>
                  <a:lnTo>
                    <a:pt x="0" y="630238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8" y="157559"/>
                  </a:lnTo>
                  <a:lnTo>
                    <a:pt x="630238" y="0"/>
                  </a:lnTo>
                </a:path>
                <a:path w="630554" h="630554">
                  <a:moveTo>
                    <a:pt x="472678" y="157559"/>
                  </a:moveTo>
                  <a:lnTo>
                    <a:pt x="472678" y="6302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237287" y="4554934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8" y="0"/>
                  </a:moveTo>
                  <a:lnTo>
                    <a:pt x="0" y="0"/>
                  </a:lnTo>
                  <a:lnTo>
                    <a:pt x="0" y="472677"/>
                  </a:lnTo>
                  <a:lnTo>
                    <a:pt x="472678" y="472677"/>
                  </a:lnTo>
                  <a:lnTo>
                    <a:pt x="472678" y="0"/>
                  </a:lnTo>
                  <a:close/>
                </a:path>
              </a:pathLst>
            </a:custGeom>
            <a:solidFill>
              <a:srgbClr val="CC99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709966" y="4397375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5" h="630554">
                  <a:moveTo>
                    <a:pt x="157558" y="0"/>
                  </a:moveTo>
                  <a:lnTo>
                    <a:pt x="0" y="157560"/>
                  </a:lnTo>
                  <a:lnTo>
                    <a:pt x="0" y="630237"/>
                  </a:lnTo>
                  <a:lnTo>
                    <a:pt x="157558" y="472678"/>
                  </a:lnTo>
                  <a:lnTo>
                    <a:pt x="157558" y="0"/>
                  </a:lnTo>
                  <a:close/>
                </a:path>
              </a:pathLst>
            </a:custGeom>
            <a:solidFill>
              <a:srgbClr val="A47B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237287" y="4397375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60" y="0"/>
                  </a:lnTo>
                  <a:lnTo>
                    <a:pt x="0" y="157560"/>
                  </a:lnTo>
                  <a:lnTo>
                    <a:pt x="472678" y="157560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D6A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237287" y="4397375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7" y="0"/>
                  </a:lnTo>
                  <a:lnTo>
                    <a:pt x="630237" y="472679"/>
                  </a:lnTo>
                  <a:lnTo>
                    <a:pt x="472678" y="630238"/>
                  </a:lnTo>
                  <a:lnTo>
                    <a:pt x="0" y="630238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8" y="157559"/>
                  </a:lnTo>
                  <a:lnTo>
                    <a:pt x="630237" y="0"/>
                  </a:lnTo>
                </a:path>
                <a:path w="630554" h="630554">
                  <a:moveTo>
                    <a:pt x="472678" y="157559"/>
                  </a:moveTo>
                  <a:lnTo>
                    <a:pt x="472678" y="6302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080124" y="4151708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8" y="0"/>
                  </a:moveTo>
                  <a:lnTo>
                    <a:pt x="0" y="0"/>
                  </a:lnTo>
                  <a:lnTo>
                    <a:pt x="0" y="472678"/>
                  </a:lnTo>
                  <a:lnTo>
                    <a:pt x="472678" y="472678"/>
                  </a:lnTo>
                  <a:lnTo>
                    <a:pt x="472678" y="0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552803" y="3994150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5" h="630554">
                  <a:moveTo>
                    <a:pt x="157558" y="0"/>
                  </a:moveTo>
                  <a:lnTo>
                    <a:pt x="0" y="157558"/>
                  </a:lnTo>
                  <a:lnTo>
                    <a:pt x="0" y="630237"/>
                  </a:lnTo>
                  <a:lnTo>
                    <a:pt x="157558" y="472678"/>
                  </a:lnTo>
                  <a:lnTo>
                    <a:pt x="157558" y="0"/>
                  </a:lnTo>
                  <a:close/>
                </a:path>
              </a:pathLst>
            </a:custGeom>
            <a:solidFill>
              <a:srgbClr val="A4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080124" y="3994150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58" y="0"/>
                  </a:lnTo>
                  <a:lnTo>
                    <a:pt x="0" y="157558"/>
                  </a:lnTo>
                  <a:lnTo>
                    <a:pt x="472678" y="157558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D6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080124" y="3994150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8" y="0"/>
                  </a:lnTo>
                  <a:lnTo>
                    <a:pt x="630238" y="472678"/>
                  </a:lnTo>
                  <a:lnTo>
                    <a:pt x="472678" y="630238"/>
                  </a:lnTo>
                  <a:lnTo>
                    <a:pt x="0" y="630238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8" y="157559"/>
                  </a:lnTo>
                  <a:lnTo>
                    <a:pt x="630238" y="0"/>
                  </a:lnTo>
                </a:path>
                <a:path w="630554" h="630554">
                  <a:moveTo>
                    <a:pt x="472678" y="157559"/>
                  </a:moveTo>
                  <a:lnTo>
                    <a:pt x="472678" y="6302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831012" y="5099447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7" y="0"/>
                  </a:moveTo>
                  <a:lnTo>
                    <a:pt x="0" y="0"/>
                  </a:lnTo>
                  <a:lnTo>
                    <a:pt x="0" y="472677"/>
                  </a:lnTo>
                  <a:lnTo>
                    <a:pt x="472677" y="472677"/>
                  </a:lnTo>
                  <a:lnTo>
                    <a:pt x="472677" y="0"/>
                  </a:lnTo>
                  <a:close/>
                </a:path>
              </a:pathLst>
            </a:custGeom>
            <a:solidFill>
              <a:srgbClr val="FF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303689" y="4941887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5" h="630554">
                  <a:moveTo>
                    <a:pt x="157560" y="0"/>
                  </a:moveTo>
                  <a:lnTo>
                    <a:pt x="0" y="157560"/>
                  </a:lnTo>
                  <a:lnTo>
                    <a:pt x="0" y="630237"/>
                  </a:lnTo>
                  <a:lnTo>
                    <a:pt x="157560" y="472678"/>
                  </a:lnTo>
                  <a:lnTo>
                    <a:pt x="157560" y="0"/>
                  </a:lnTo>
                  <a:close/>
                </a:path>
              </a:pathLst>
            </a:custGeom>
            <a:solidFill>
              <a:srgbClr val="CD7B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831012" y="4941887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60" y="0"/>
                  </a:lnTo>
                  <a:lnTo>
                    <a:pt x="0" y="157560"/>
                  </a:lnTo>
                  <a:lnTo>
                    <a:pt x="472677" y="157560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FFAD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831012" y="4941887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7" y="0"/>
                  </a:lnTo>
                  <a:lnTo>
                    <a:pt x="630237" y="472677"/>
                  </a:lnTo>
                  <a:lnTo>
                    <a:pt x="472677" y="630237"/>
                  </a:lnTo>
                  <a:lnTo>
                    <a:pt x="0" y="630237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7" y="157559"/>
                  </a:lnTo>
                  <a:lnTo>
                    <a:pt x="630237" y="0"/>
                  </a:lnTo>
                </a:path>
                <a:path w="630554" h="630554">
                  <a:moveTo>
                    <a:pt x="472677" y="157559"/>
                  </a:moveTo>
                  <a:lnTo>
                    <a:pt x="472677" y="6302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246687" y="4961333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8" y="0"/>
                  </a:moveTo>
                  <a:lnTo>
                    <a:pt x="0" y="0"/>
                  </a:lnTo>
                  <a:lnTo>
                    <a:pt x="0" y="472678"/>
                  </a:lnTo>
                  <a:lnTo>
                    <a:pt x="472678" y="472678"/>
                  </a:lnTo>
                  <a:lnTo>
                    <a:pt x="472678" y="0"/>
                  </a:lnTo>
                  <a:close/>
                </a:path>
              </a:pathLst>
            </a:custGeom>
            <a:solidFill>
              <a:srgbClr val="FFFF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719366" y="4803775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4" h="630554">
                  <a:moveTo>
                    <a:pt x="157558" y="0"/>
                  </a:moveTo>
                  <a:lnTo>
                    <a:pt x="0" y="157558"/>
                  </a:lnTo>
                  <a:lnTo>
                    <a:pt x="0" y="630237"/>
                  </a:lnTo>
                  <a:lnTo>
                    <a:pt x="157558" y="472678"/>
                  </a:lnTo>
                  <a:lnTo>
                    <a:pt x="157558" y="0"/>
                  </a:lnTo>
                  <a:close/>
                </a:path>
              </a:pathLst>
            </a:custGeom>
            <a:solidFill>
              <a:srgbClr val="CDCD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246687" y="4803775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60" y="0"/>
                  </a:lnTo>
                  <a:lnTo>
                    <a:pt x="0" y="157558"/>
                  </a:lnTo>
                  <a:lnTo>
                    <a:pt x="472678" y="157558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FFFF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246687" y="4803775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7" y="0"/>
                  </a:lnTo>
                  <a:lnTo>
                    <a:pt x="630237" y="472679"/>
                  </a:lnTo>
                  <a:lnTo>
                    <a:pt x="472678" y="630238"/>
                  </a:lnTo>
                  <a:lnTo>
                    <a:pt x="0" y="630238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8" y="157559"/>
                  </a:lnTo>
                  <a:lnTo>
                    <a:pt x="630237" y="0"/>
                  </a:lnTo>
                </a:path>
                <a:path w="630554" h="630554">
                  <a:moveTo>
                    <a:pt x="472678" y="157559"/>
                  </a:moveTo>
                  <a:lnTo>
                    <a:pt x="472678" y="6302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4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084705">
              <a:lnSpc>
                <a:spcPct val="100000"/>
              </a:lnSpc>
              <a:spcBef>
                <a:spcPts val="100"/>
              </a:spcBef>
            </a:pPr>
            <a:r>
              <a:rPr dirty="0"/>
              <a:t>Agentes</a:t>
            </a:r>
            <a:r>
              <a:rPr spc="-15" dirty="0"/>
              <a:t> </a:t>
            </a:r>
            <a:r>
              <a:rPr spc="-10" dirty="0"/>
              <a:t>especializados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5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839153" y="1296923"/>
            <a:ext cx="7774940" cy="458216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sz="2000" b="1" spc="-10" dirty="0">
                <a:latin typeface="Times New Roman"/>
                <a:cs typeface="Times New Roman"/>
              </a:rPr>
              <a:t>Situación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múltiples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resolución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problemas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actúan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mismo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entorno</a:t>
            </a:r>
            <a:endParaRPr sz="2000">
              <a:latin typeface="Times New Roman"/>
              <a:cs typeface="Times New Roman"/>
            </a:endParaRPr>
          </a:p>
          <a:p>
            <a:pPr marL="296545" marR="225425" indent="-284480">
              <a:lnSpc>
                <a:spcPct val="100000"/>
              </a:lnSpc>
              <a:spcBef>
                <a:spcPts val="5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acciones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demás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influyen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medida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rendimiento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cada</a:t>
            </a:r>
            <a:r>
              <a:rPr sz="2000" spc="-10" dirty="0">
                <a:latin typeface="Times New Roman"/>
                <a:cs typeface="Times New Roman"/>
              </a:rPr>
              <a:t> agente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ningún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controlar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acciones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demás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agentes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hasta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cierto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punto,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predecir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acciones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demás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Char char="•"/>
            </a:pPr>
            <a:endParaRPr sz="2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Times New Roman"/>
              <a:buChar char="•"/>
            </a:pPr>
            <a:endParaRPr sz="17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b="1" dirty="0">
                <a:latin typeface="Times New Roman"/>
                <a:cs typeface="Times New Roman"/>
              </a:rPr>
              <a:t>Tipos</a:t>
            </a:r>
            <a:r>
              <a:rPr sz="2000" b="1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problemas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multiagente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300990" indent="-288290">
              <a:lnSpc>
                <a:spcPct val="100000"/>
              </a:lnSpc>
              <a:spcBef>
                <a:spcPts val="695"/>
              </a:spcBef>
              <a:buChar char="•"/>
              <a:tabLst>
                <a:tab pos="300990" algn="l"/>
                <a:tab pos="301625" algn="l"/>
              </a:tabLst>
            </a:pPr>
            <a:r>
              <a:rPr sz="2000" dirty="0">
                <a:latin typeface="Times New Roman"/>
                <a:cs typeface="Times New Roman"/>
              </a:rPr>
              <a:t>escenarios</a:t>
            </a:r>
            <a:r>
              <a:rPr sz="2000" spc="-5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cooperativos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metas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compartidas</a:t>
            </a:r>
            <a:endParaRPr sz="2000">
              <a:latin typeface="Times New Roman"/>
              <a:cs typeface="Times New Roman"/>
            </a:endParaRPr>
          </a:p>
          <a:p>
            <a:pPr marL="300990" marR="716280" indent="-288290">
              <a:lnSpc>
                <a:spcPct val="112000"/>
              </a:lnSpc>
              <a:spcBef>
                <a:spcPts val="409"/>
              </a:spcBef>
              <a:buChar char="•"/>
              <a:tabLst>
                <a:tab pos="300990" algn="l"/>
                <a:tab pos="301625" algn="l"/>
              </a:tabLst>
            </a:pPr>
            <a:r>
              <a:rPr sz="2000" dirty="0">
                <a:latin typeface="Times New Roman"/>
                <a:cs typeface="Times New Roman"/>
              </a:rPr>
              <a:t>escenarios</a:t>
            </a:r>
            <a:r>
              <a:rPr sz="2000" spc="-7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parcialmente</a:t>
            </a:r>
            <a:r>
              <a:rPr sz="2000" i="1" spc="-5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cooperativos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5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algunas</a:t>
            </a:r>
            <a:r>
              <a:rPr sz="2000" spc="-5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metas</a:t>
            </a:r>
            <a:r>
              <a:rPr sz="2000" spc="-5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compartidas, </a:t>
            </a:r>
            <a:r>
              <a:rPr sz="2000" dirty="0">
                <a:latin typeface="Times New Roman"/>
                <a:cs typeface="Times New Roman"/>
              </a:rPr>
              <a:t>otras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opuestas</a:t>
            </a:r>
            <a:endParaRPr sz="2000">
              <a:latin typeface="Times New Roman"/>
              <a:cs typeface="Times New Roman"/>
            </a:endParaRPr>
          </a:p>
          <a:p>
            <a:pPr marL="300990" indent="-288290">
              <a:lnSpc>
                <a:spcPct val="100000"/>
              </a:lnSpc>
              <a:spcBef>
                <a:spcPts val="720"/>
              </a:spcBef>
              <a:buChar char="•"/>
              <a:tabLst>
                <a:tab pos="300990" algn="l"/>
                <a:tab pos="301625" algn="l"/>
              </a:tabLst>
            </a:pPr>
            <a:r>
              <a:rPr sz="2000" dirty="0">
                <a:latin typeface="Times New Roman"/>
                <a:cs typeface="Times New Roman"/>
              </a:rPr>
              <a:t>escenarios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antagónicos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metas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opuestas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314447" y="4452413"/>
            <a:ext cx="3701415" cy="631190"/>
            <a:chOff x="1314447" y="4452413"/>
            <a:chExt cx="3701415" cy="631190"/>
          </a:xfrm>
        </p:grpSpPr>
        <p:sp>
          <p:nvSpPr>
            <p:cNvPr id="8" name="object 8"/>
            <p:cNvSpPr/>
            <p:nvPr/>
          </p:nvSpPr>
          <p:spPr>
            <a:xfrm>
              <a:off x="1317622" y="4455588"/>
              <a:ext cx="3695065" cy="624840"/>
            </a:xfrm>
            <a:custGeom>
              <a:avLst/>
              <a:gdLst/>
              <a:ahLst/>
              <a:cxnLst/>
              <a:rect l="l" t="t" r="r" b="b"/>
              <a:pathLst>
                <a:path w="3695065" h="624839">
                  <a:moveTo>
                    <a:pt x="3590573" y="0"/>
                  </a:moveTo>
                  <a:lnTo>
                    <a:pt x="104071" y="0"/>
                  </a:lnTo>
                  <a:lnTo>
                    <a:pt x="63562" y="8178"/>
                  </a:lnTo>
                  <a:lnTo>
                    <a:pt x="30482" y="30482"/>
                  </a:lnTo>
                  <a:lnTo>
                    <a:pt x="8178" y="63562"/>
                  </a:lnTo>
                  <a:lnTo>
                    <a:pt x="0" y="104072"/>
                  </a:lnTo>
                  <a:lnTo>
                    <a:pt x="0" y="520340"/>
                  </a:lnTo>
                  <a:lnTo>
                    <a:pt x="8178" y="560849"/>
                  </a:lnTo>
                  <a:lnTo>
                    <a:pt x="30482" y="593929"/>
                  </a:lnTo>
                  <a:lnTo>
                    <a:pt x="63562" y="616233"/>
                  </a:lnTo>
                  <a:lnTo>
                    <a:pt x="104071" y="624412"/>
                  </a:lnTo>
                  <a:lnTo>
                    <a:pt x="3590573" y="624412"/>
                  </a:lnTo>
                  <a:lnTo>
                    <a:pt x="3631082" y="616233"/>
                  </a:lnTo>
                  <a:lnTo>
                    <a:pt x="3664162" y="593929"/>
                  </a:lnTo>
                  <a:lnTo>
                    <a:pt x="3686466" y="560849"/>
                  </a:lnTo>
                  <a:lnTo>
                    <a:pt x="3694644" y="520340"/>
                  </a:lnTo>
                  <a:lnTo>
                    <a:pt x="3694644" y="104072"/>
                  </a:lnTo>
                  <a:lnTo>
                    <a:pt x="3686466" y="63562"/>
                  </a:lnTo>
                  <a:lnTo>
                    <a:pt x="3664162" y="30482"/>
                  </a:lnTo>
                  <a:lnTo>
                    <a:pt x="3631082" y="8178"/>
                  </a:lnTo>
                  <a:lnTo>
                    <a:pt x="3590573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317622" y="4455588"/>
              <a:ext cx="3695065" cy="624840"/>
            </a:xfrm>
            <a:custGeom>
              <a:avLst/>
              <a:gdLst/>
              <a:ahLst/>
              <a:cxnLst/>
              <a:rect l="l" t="t" r="r" b="b"/>
              <a:pathLst>
                <a:path w="3695065" h="624839">
                  <a:moveTo>
                    <a:pt x="0" y="104072"/>
                  </a:moveTo>
                  <a:lnTo>
                    <a:pt x="8178" y="63562"/>
                  </a:lnTo>
                  <a:lnTo>
                    <a:pt x="30481" y="30481"/>
                  </a:lnTo>
                  <a:lnTo>
                    <a:pt x="63562" y="8178"/>
                  </a:lnTo>
                  <a:lnTo>
                    <a:pt x="104071" y="0"/>
                  </a:lnTo>
                  <a:lnTo>
                    <a:pt x="3590572" y="0"/>
                  </a:lnTo>
                  <a:lnTo>
                    <a:pt x="3631081" y="8178"/>
                  </a:lnTo>
                  <a:lnTo>
                    <a:pt x="3664161" y="30481"/>
                  </a:lnTo>
                  <a:lnTo>
                    <a:pt x="3686465" y="63562"/>
                  </a:lnTo>
                  <a:lnTo>
                    <a:pt x="3694644" y="104072"/>
                  </a:lnTo>
                  <a:lnTo>
                    <a:pt x="3694644" y="520340"/>
                  </a:lnTo>
                  <a:lnTo>
                    <a:pt x="3686465" y="560849"/>
                  </a:lnTo>
                  <a:lnTo>
                    <a:pt x="3664161" y="593930"/>
                  </a:lnTo>
                  <a:lnTo>
                    <a:pt x="3631081" y="616233"/>
                  </a:lnTo>
                  <a:lnTo>
                    <a:pt x="3590572" y="624412"/>
                  </a:lnTo>
                  <a:lnTo>
                    <a:pt x="104071" y="624412"/>
                  </a:lnTo>
                  <a:lnTo>
                    <a:pt x="63562" y="616233"/>
                  </a:lnTo>
                  <a:lnTo>
                    <a:pt x="30481" y="593930"/>
                  </a:lnTo>
                  <a:lnTo>
                    <a:pt x="8178" y="560849"/>
                  </a:lnTo>
                  <a:lnTo>
                    <a:pt x="0" y="520340"/>
                  </a:lnTo>
                  <a:lnTo>
                    <a:pt x="0" y="104072"/>
                  </a:lnTo>
                  <a:close/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" name="object 10"/>
          <p:cNvGrpSpPr/>
          <p:nvPr/>
        </p:nvGrpSpPr>
        <p:grpSpPr>
          <a:xfrm>
            <a:off x="1314447" y="3738033"/>
            <a:ext cx="2152015" cy="396875"/>
            <a:chOff x="1314447" y="3738033"/>
            <a:chExt cx="2152015" cy="396875"/>
          </a:xfrm>
        </p:grpSpPr>
        <p:sp>
          <p:nvSpPr>
            <p:cNvPr id="11" name="object 11"/>
            <p:cNvSpPr/>
            <p:nvPr/>
          </p:nvSpPr>
          <p:spPr>
            <a:xfrm>
              <a:off x="1317622" y="3741208"/>
              <a:ext cx="2145665" cy="390525"/>
            </a:xfrm>
            <a:custGeom>
              <a:avLst/>
              <a:gdLst/>
              <a:ahLst/>
              <a:cxnLst/>
              <a:rect l="l" t="t" r="r" b="b"/>
              <a:pathLst>
                <a:path w="2145665" h="390525">
                  <a:moveTo>
                    <a:pt x="2080153" y="0"/>
                  </a:moveTo>
                  <a:lnTo>
                    <a:pt x="65090" y="0"/>
                  </a:lnTo>
                  <a:lnTo>
                    <a:pt x="39753" y="5115"/>
                  </a:lnTo>
                  <a:lnTo>
                    <a:pt x="19064" y="19064"/>
                  </a:lnTo>
                  <a:lnTo>
                    <a:pt x="5115" y="39753"/>
                  </a:lnTo>
                  <a:lnTo>
                    <a:pt x="0" y="65088"/>
                  </a:lnTo>
                  <a:lnTo>
                    <a:pt x="0" y="325434"/>
                  </a:lnTo>
                  <a:lnTo>
                    <a:pt x="5115" y="350771"/>
                  </a:lnTo>
                  <a:lnTo>
                    <a:pt x="19064" y="371460"/>
                  </a:lnTo>
                  <a:lnTo>
                    <a:pt x="39753" y="385409"/>
                  </a:lnTo>
                  <a:lnTo>
                    <a:pt x="65090" y="390525"/>
                  </a:lnTo>
                  <a:lnTo>
                    <a:pt x="2080153" y="390525"/>
                  </a:lnTo>
                  <a:lnTo>
                    <a:pt x="2105488" y="385409"/>
                  </a:lnTo>
                  <a:lnTo>
                    <a:pt x="2126177" y="371460"/>
                  </a:lnTo>
                  <a:lnTo>
                    <a:pt x="2140127" y="350771"/>
                  </a:lnTo>
                  <a:lnTo>
                    <a:pt x="2145242" y="325434"/>
                  </a:lnTo>
                  <a:lnTo>
                    <a:pt x="2145242" y="65088"/>
                  </a:lnTo>
                  <a:lnTo>
                    <a:pt x="2140127" y="39753"/>
                  </a:lnTo>
                  <a:lnTo>
                    <a:pt x="2126177" y="19064"/>
                  </a:lnTo>
                  <a:lnTo>
                    <a:pt x="2105488" y="5115"/>
                  </a:lnTo>
                  <a:lnTo>
                    <a:pt x="2080153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317622" y="3741208"/>
              <a:ext cx="2145665" cy="390525"/>
            </a:xfrm>
            <a:custGeom>
              <a:avLst/>
              <a:gdLst/>
              <a:ahLst/>
              <a:cxnLst/>
              <a:rect l="l" t="t" r="r" b="b"/>
              <a:pathLst>
                <a:path w="2145665" h="390525">
                  <a:moveTo>
                    <a:pt x="0" y="65089"/>
                  </a:moveTo>
                  <a:lnTo>
                    <a:pt x="5115" y="39753"/>
                  </a:lnTo>
                  <a:lnTo>
                    <a:pt x="19064" y="19064"/>
                  </a:lnTo>
                  <a:lnTo>
                    <a:pt x="39753" y="5115"/>
                  </a:lnTo>
                  <a:lnTo>
                    <a:pt x="65089" y="0"/>
                  </a:lnTo>
                  <a:lnTo>
                    <a:pt x="2080153" y="0"/>
                  </a:lnTo>
                  <a:lnTo>
                    <a:pt x="2105488" y="5115"/>
                  </a:lnTo>
                  <a:lnTo>
                    <a:pt x="2126178" y="19064"/>
                  </a:lnTo>
                  <a:lnTo>
                    <a:pt x="2140127" y="39753"/>
                  </a:lnTo>
                  <a:lnTo>
                    <a:pt x="2145242" y="65089"/>
                  </a:lnTo>
                  <a:lnTo>
                    <a:pt x="2145242" y="325435"/>
                  </a:lnTo>
                  <a:lnTo>
                    <a:pt x="2140127" y="350771"/>
                  </a:lnTo>
                  <a:lnTo>
                    <a:pt x="2126178" y="371460"/>
                  </a:lnTo>
                  <a:lnTo>
                    <a:pt x="2105488" y="385409"/>
                  </a:lnTo>
                  <a:lnTo>
                    <a:pt x="2080153" y="390525"/>
                  </a:lnTo>
                  <a:lnTo>
                    <a:pt x="65089" y="390525"/>
                  </a:lnTo>
                  <a:lnTo>
                    <a:pt x="39753" y="385409"/>
                  </a:lnTo>
                  <a:lnTo>
                    <a:pt x="19064" y="371460"/>
                  </a:lnTo>
                  <a:lnTo>
                    <a:pt x="5115" y="350771"/>
                  </a:lnTo>
                  <a:lnTo>
                    <a:pt x="0" y="325435"/>
                  </a:lnTo>
                  <a:lnTo>
                    <a:pt x="0" y="65089"/>
                  </a:lnTo>
                  <a:close/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" name="object 13"/>
          <p:cNvGrpSpPr/>
          <p:nvPr/>
        </p:nvGrpSpPr>
        <p:grpSpPr>
          <a:xfrm>
            <a:off x="1331381" y="5445654"/>
            <a:ext cx="3117215" cy="304165"/>
            <a:chOff x="1331381" y="5445654"/>
            <a:chExt cx="3117215" cy="304165"/>
          </a:xfrm>
        </p:grpSpPr>
        <p:sp>
          <p:nvSpPr>
            <p:cNvPr id="14" name="object 14"/>
            <p:cNvSpPr/>
            <p:nvPr/>
          </p:nvSpPr>
          <p:spPr>
            <a:xfrm>
              <a:off x="1334556" y="5448829"/>
              <a:ext cx="3110865" cy="297815"/>
            </a:xfrm>
            <a:custGeom>
              <a:avLst/>
              <a:gdLst/>
              <a:ahLst/>
              <a:cxnLst/>
              <a:rect l="l" t="t" r="r" b="b"/>
              <a:pathLst>
                <a:path w="3110865" h="297814">
                  <a:moveTo>
                    <a:pt x="3060877" y="0"/>
                  </a:moveTo>
                  <a:lnTo>
                    <a:pt x="49565" y="0"/>
                  </a:lnTo>
                  <a:lnTo>
                    <a:pt x="30272" y="3895"/>
                  </a:lnTo>
                  <a:lnTo>
                    <a:pt x="14517" y="14517"/>
                  </a:lnTo>
                  <a:lnTo>
                    <a:pt x="3895" y="30271"/>
                  </a:lnTo>
                  <a:lnTo>
                    <a:pt x="0" y="49564"/>
                  </a:lnTo>
                  <a:lnTo>
                    <a:pt x="0" y="247828"/>
                  </a:lnTo>
                  <a:lnTo>
                    <a:pt x="3895" y="267121"/>
                  </a:lnTo>
                  <a:lnTo>
                    <a:pt x="14517" y="282876"/>
                  </a:lnTo>
                  <a:lnTo>
                    <a:pt x="30272" y="293498"/>
                  </a:lnTo>
                  <a:lnTo>
                    <a:pt x="49565" y="297393"/>
                  </a:lnTo>
                  <a:lnTo>
                    <a:pt x="3060877" y="297393"/>
                  </a:lnTo>
                  <a:lnTo>
                    <a:pt x="3080171" y="293498"/>
                  </a:lnTo>
                  <a:lnTo>
                    <a:pt x="3095926" y="282876"/>
                  </a:lnTo>
                  <a:lnTo>
                    <a:pt x="3106548" y="267121"/>
                  </a:lnTo>
                  <a:lnTo>
                    <a:pt x="3110443" y="247828"/>
                  </a:lnTo>
                  <a:lnTo>
                    <a:pt x="3110443" y="49564"/>
                  </a:lnTo>
                  <a:lnTo>
                    <a:pt x="3106548" y="30271"/>
                  </a:lnTo>
                  <a:lnTo>
                    <a:pt x="3095926" y="14517"/>
                  </a:lnTo>
                  <a:lnTo>
                    <a:pt x="3080171" y="3895"/>
                  </a:lnTo>
                  <a:lnTo>
                    <a:pt x="3060877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334556" y="5448829"/>
              <a:ext cx="3110865" cy="297815"/>
            </a:xfrm>
            <a:custGeom>
              <a:avLst/>
              <a:gdLst/>
              <a:ahLst/>
              <a:cxnLst/>
              <a:rect l="l" t="t" r="r" b="b"/>
              <a:pathLst>
                <a:path w="3110865" h="297814">
                  <a:moveTo>
                    <a:pt x="0" y="49565"/>
                  </a:moveTo>
                  <a:lnTo>
                    <a:pt x="3895" y="30272"/>
                  </a:lnTo>
                  <a:lnTo>
                    <a:pt x="14517" y="14517"/>
                  </a:lnTo>
                  <a:lnTo>
                    <a:pt x="30272" y="3895"/>
                  </a:lnTo>
                  <a:lnTo>
                    <a:pt x="49565" y="0"/>
                  </a:lnTo>
                  <a:lnTo>
                    <a:pt x="3060878" y="0"/>
                  </a:lnTo>
                  <a:lnTo>
                    <a:pt x="3080170" y="3895"/>
                  </a:lnTo>
                  <a:lnTo>
                    <a:pt x="3095925" y="14517"/>
                  </a:lnTo>
                  <a:lnTo>
                    <a:pt x="3106547" y="30272"/>
                  </a:lnTo>
                  <a:lnTo>
                    <a:pt x="3110443" y="49565"/>
                  </a:lnTo>
                  <a:lnTo>
                    <a:pt x="3110443" y="247828"/>
                  </a:lnTo>
                  <a:lnTo>
                    <a:pt x="3106547" y="267121"/>
                  </a:lnTo>
                  <a:lnTo>
                    <a:pt x="3095925" y="282876"/>
                  </a:lnTo>
                  <a:lnTo>
                    <a:pt x="3080170" y="293498"/>
                  </a:lnTo>
                  <a:lnTo>
                    <a:pt x="3060878" y="297394"/>
                  </a:lnTo>
                  <a:lnTo>
                    <a:pt x="49565" y="297394"/>
                  </a:lnTo>
                  <a:lnTo>
                    <a:pt x="30272" y="293498"/>
                  </a:lnTo>
                  <a:lnTo>
                    <a:pt x="14517" y="282876"/>
                  </a:lnTo>
                  <a:lnTo>
                    <a:pt x="3895" y="267121"/>
                  </a:lnTo>
                  <a:lnTo>
                    <a:pt x="0" y="247828"/>
                  </a:lnTo>
                  <a:lnTo>
                    <a:pt x="0" y="49565"/>
                  </a:lnTo>
                  <a:close/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424940">
              <a:lnSpc>
                <a:spcPct val="100000"/>
              </a:lnSpc>
              <a:spcBef>
                <a:spcPts val="100"/>
              </a:spcBef>
            </a:pPr>
            <a:r>
              <a:rPr dirty="0"/>
              <a:t>Escenarios</a:t>
            </a:r>
            <a:r>
              <a:rPr spc="-35" dirty="0"/>
              <a:t> </a:t>
            </a:r>
            <a:r>
              <a:rPr dirty="0"/>
              <a:t>antagónicos:</a:t>
            </a:r>
            <a:r>
              <a:rPr spc="-35" dirty="0"/>
              <a:t> </a:t>
            </a:r>
            <a:r>
              <a:rPr spc="-10" dirty="0"/>
              <a:t>Juegos</a:t>
            </a: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6 </a:t>
            </a:r>
            <a:r>
              <a:rPr spc="-50" dirty="0"/>
              <a:t>–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799465" y="1226820"/>
            <a:ext cx="7771130" cy="3220085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sz="2000" b="1" spc="-10" dirty="0">
                <a:latin typeface="Times New Roman"/>
                <a:cs typeface="Times New Roman"/>
              </a:rPr>
              <a:t>Juegos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505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ejemplo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“clásico”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escenarios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antagónicos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(juegos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suma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nula)</a:t>
            </a:r>
            <a:endParaRPr sz="2000">
              <a:latin typeface="Times New Roman"/>
              <a:cs typeface="Times New Roman"/>
            </a:endParaRPr>
          </a:p>
          <a:p>
            <a:pPr marL="206375" marR="5080" indent="-193675">
              <a:lnSpc>
                <a:spcPct val="100000"/>
              </a:lnSpc>
              <a:spcBef>
                <a:spcPts val="480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escenario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está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totalmente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definido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reglas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juego,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agentes </a:t>
            </a:r>
            <a:r>
              <a:rPr sz="2000" dirty="0">
                <a:latin typeface="Times New Roman"/>
                <a:cs typeface="Times New Roman"/>
              </a:rPr>
              <a:t>jugadores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conocen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completamente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Font typeface="Times New Roman"/>
              <a:buChar char="•"/>
            </a:pPr>
            <a:endParaRPr sz="2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b="1" dirty="0">
                <a:latin typeface="Times New Roman"/>
                <a:cs typeface="Times New Roman"/>
              </a:rPr>
              <a:t>Tipos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juegos:</a:t>
            </a:r>
            <a:endParaRPr sz="20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505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número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jugadores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396875">
              <a:lnSpc>
                <a:spcPct val="100000"/>
              </a:lnSpc>
              <a:spcBef>
                <a:spcPts val="509"/>
              </a:spcBef>
            </a:pPr>
            <a:r>
              <a:rPr sz="1800" dirty="0">
                <a:latin typeface="Times New Roman"/>
                <a:cs typeface="Times New Roman"/>
              </a:rPr>
              <a:t>–</a:t>
            </a:r>
            <a:r>
              <a:rPr sz="1800" spc="10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bipersonales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(damas)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/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múltiples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jugadores</a:t>
            </a:r>
            <a:r>
              <a:rPr sz="1800" spc="-10" dirty="0">
                <a:latin typeface="Times New Roman"/>
                <a:cs typeface="Times New Roman"/>
              </a:rPr>
              <a:t> (Monopoly)</a:t>
            </a:r>
            <a:endParaRPr sz="18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425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elementos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azar: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99465" y="4473955"/>
            <a:ext cx="4184650" cy="154368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584200" marR="5080" indent="-187325">
              <a:lnSpc>
                <a:spcPct val="101099"/>
              </a:lnSpc>
              <a:spcBef>
                <a:spcPts val="75"/>
              </a:spcBef>
            </a:pPr>
            <a:r>
              <a:rPr sz="1800" dirty="0">
                <a:latin typeface="Times New Roman"/>
                <a:cs typeface="Times New Roman"/>
              </a:rPr>
              <a:t>–</a:t>
            </a:r>
            <a:r>
              <a:rPr sz="1800" spc="114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 elementos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azar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(backgammon) </a:t>
            </a:r>
            <a:r>
              <a:rPr sz="1800" spc="-50" dirty="0">
                <a:latin typeface="Times New Roman"/>
                <a:cs typeface="Times New Roman"/>
              </a:rPr>
              <a:t>/ </a:t>
            </a:r>
            <a:r>
              <a:rPr sz="1800" dirty="0">
                <a:latin typeface="Times New Roman"/>
                <a:cs typeface="Times New Roman"/>
              </a:rPr>
              <a:t>sin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elementos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azar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(damas)</a:t>
            </a:r>
            <a:endParaRPr sz="18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450"/>
              </a:spcBef>
              <a:buChar char="•"/>
              <a:tabLst>
                <a:tab pos="206375" algn="l"/>
              </a:tabLst>
            </a:pPr>
            <a:r>
              <a:rPr sz="2000" spc="-10" dirty="0">
                <a:latin typeface="Times New Roman"/>
                <a:cs typeface="Times New Roman"/>
              </a:rPr>
              <a:t>información:</a:t>
            </a:r>
            <a:endParaRPr sz="2000">
              <a:latin typeface="Times New Roman"/>
              <a:cs typeface="Times New Roman"/>
            </a:endParaRPr>
          </a:p>
          <a:p>
            <a:pPr marL="584200" marR="671830" indent="-187325">
              <a:lnSpc>
                <a:spcPts val="2090"/>
              </a:lnSpc>
              <a:spcBef>
                <a:spcPts val="640"/>
              </a:spcBef>
            </a:pPr>
            <a:r>
              <a:rPr sz="1800" dirty="0">
                <a:latin typeface="Times New Roman"/>
                <a:cs typeface="Times New Roman"/>
              </a:rPr>
              <a:t>–</a:t>
            </a:r>
            <a:r>
              <a:rPr sz="1800" spc="114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información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perfecta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(damas)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/ </a:t>
            </a:r>
            <a:r>
              <a:rPr sz="1800" dirty="0">
                <a:latin typeface="Times New Roman"/>
                <a:cs typeface="Times New Roman"/>
              </a:rPr>
              <a:t>información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incompleta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(póker)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773737" y="4532312"/>
            <a:ext cx="3370579" cy="958850"/>
          </a:xfrm>
          <a:prstGeom prst="rect">
            <a:avLst/>
          </a:prstGeom>
          <a:ln w="9525">
            <a:solidFill>
              <a:srgbClr val="990000"/>
            </a:solidFill>
          </a:ln>
        </p:spPr>
        <p:txBody>
          <a:bodyPr vert="horz" wrap="square" lIns="0" tIns="32384" rIns="0" bIns="0" rtlCol="0">
            <a:spAutoFit/>
          </a:bodyPr>
          <a:lstStyle/>
          <a:p>
            <a:pPr marL="284480">
              <a:lnSpc>
                <a:spcPct val="100000"/>
              </a:lnSpc>
              <a:spcBef>
                <a:spcPts val="254"/>
              </a:spcBef>
            </a:pP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juegos</a:t>
            </a:r>
            <a:r>
              <a:rPr sz="2000" spc="-3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i="1" dirty="0">
                <a:solidFill>
                  <a:srgbClr val="FF0000"/>
                </a:solidFill>
                <a:latin typeface="Times New Roman"/>
                <a:cs typeface="Times New Roman"/>
              </a:rPr>
              <a:t>bipersonales</a:t>
            </a:r>
            <a:r>
              <a:rPr sz="2000" i="1" spc="-3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spc="-25" dirty="0">
                <a:solidFill>
                  <a:srgbClr val="FF0000"/>
                </a:solidFill>
                <a:latin typeface="Times New Roman"/>
                <a:cs typeface="Times New Roman"/>
              </a:rPr>
              <a:t>con</a:t>
            </a:r>
            <a:endParaRPr sz="2000">
              <a:latin typeface="Times New Roman"/>
              <a:cs typeface="Times New Roman"/>
            </a:endParaRPr>
          </a:p>
          <a:p>
            <a:pPr marL="284480">
              <a:lnSpc>
                <a:spcPct val="100000"/>
              </a:lnSpc>
            </a:pPr>
            <a:r>
              <a:rPr sz="2000" i="1" dirty="0">
                <a:solidFill>
                  <a:srgbClr val="FF0000"/>
                </a:solidFill>
                <a:latin typeface="Times New Roman"/>
                <a:cs typeface="Times New Roman"/>
              </a:rPr>
              <a:t>información</a:t>
            </a:r>
            <a:r>
              <a:rPr sz="2000" i="1" spc="-3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perfecta</a:t>
            </a:r>
            <a:endParaRPr sz="2000">
              <a:latin typeface="Times New Roman"/>
              <a:cs typeface="Times New Roman"/>
            </a:endParaRPr>
          </a:p>
          <a:p>
            <a:pPr marL="284480">
              <a:lnSpc>
                <a:spcPct val="100000"/>
              </a:lnSpc>
            </a:pP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(con</a:t>
            </a:r>
            <a:r>
              <a:rPr sz="20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y</a:t>
            </a:r>
            <a:r>
              <a:rPr sz="20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sin</a:t>
            </a:r>
            <a:r>
              <a:rPr sz="20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i="1" dirty="0">
                <a:solidFill>
                  <a:srgbClr val="FF0000"/>
                </a:solidFill>
                <a:latin typeface="Times New Roman"/>
                <a:cs typeface="Times New Roman"/>
              </a:rPr>
              <a:t>elementos</a:t>
            </a:r>
            <a:r>
              <a:rPr sz="2000" i="1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i="1" dirty="0">
                <a:solidFill>
                  <a:srgbClr val="FF0000"/>
                </a:solidFill>
                <a:latin typeface="Times New Roman"/>
                <a:cs typeface="Times New Roman"/>
              </a:rPr>
              <a:t>de</a:t>
            </a:r>
            <a:r>
              <a:rPr sz="2000" i="1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i="1" spc="-20" dirty="0">
                <a:solidFill>
                  <a:srgbClr val="FF0000"/>
                </a:solidFill>
                <a:latin typeface="Times New Roman"/>
                <a:cs typeface="Times New Roman"/>
              </a:rPr>
              <a:t>azar</a:t>
            </a:r>
            <a:r>
              <a:rPr sz="2000" spc="-2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169795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20" dirty="0"/>
              <a:t> </a:t>
            </a:r>
            <a:r>
              <a:rPr dirty="0"/>
              <a:t>Tres</a:t>
            </a:r>
            <a:r>
              <a:rPr spc="-20" dirty="0"/>
              <a:t> </a:t>
            </a:r>
            <a:r>
              <a:rPr dirty="0"/>
              <a:t>en</a:t>
            </a:r>
            <a:r>
              <a:rPr spc="-20" dirty="0"/>
              <a:t> Raya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591502" y="1068323"/>
            <a:ext cx="5168900" cy="475996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sz="2000" dirty="0">
                <a:latin typeface="Times New Roman"/>
                <a:cs typeface="Times New Roman"/>
              </a:rPr>
              <a:t>Tres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Raya:</a:t>
            </a:r>
            <a:endParaRPr sz="20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500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dos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jugadores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min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spc="-20" dirty="0">
                <a:latin typeface="Times New Roman"/>
                <a:cs typeface="Times New Roman"/>
              </a:rPr>
              <a:t>max</a:t>
            </a:r>
            <a:r>
              <a:rPr sz="2000" spc="-2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L="206375" marR="46990" indent="-193675">
              <a:lnSpc>
                <a:spcPct val="100000"/>
              </a:lnSpc>
              <a:spcBef>
                <a:spcPts val="505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jugadores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poniendo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fichas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casillas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tablero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3x3</a:t>
            </a:r>
            <a:endParaRPr sz="2000">
              <a:latin typeface="Times New Roman"/>
              <a:cs typeface="Times New Roman"/>
            </a:endParaRPr>
          </a:p>
          <a:p>
            <a:pPr marL="584200" lvl="1" indent="-187325">
              <a:lnSpc>
                <a:spcPct val="100000"/>
              </a:lnSpc>
              <a:spcBef>
                <a:spcPts val="290"/>
              </a:spcBef>
              <a:buFont typeface="Times New Roman"/>
              <a:buChar char="–"/>
              <a:tabLst>
                <a:tab pos="584200" algn="l"/>
              </a:tabLst>
            </a:pPr>
            <a:r>
              <a:rPr sz="1800" i="1" dirty="0">
                <a:latin typeface="Times New Roman"/>
                <a:cs typeface="Times New Roman"/>
              </a:rPr>
              <a:t>max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usa 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fichas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Courier New"/>
                <a:cs typeface="Courier New"/>
              </a:rPr>
              <a:t>X</a:t>
            </a:r>
            <a:r>
              <a:rPr sz="2000" b="1" spc="-755" dirty="0">
                <a:latin typeface="Courier New"/>
                <a:cs typeface="Courier New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/</a:t>
            </a:r>
            <a:r>
              <a:rPr sz="1800" spc="44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min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usa 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fichas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2000" b="1" spc="-50" dirty="0">
                <a:latin typeface="Courier New"/>
                <a:cs typeface="Courier New"/>
              </a:rPr>
              <a:t>O</a:t>
            </a:r>
            <a:endParaRPr sz="2000">
              <a:latin typeface="Courier New"/>
              <a:cs typeface="Courier New"/>
            </a:endParaRPr>
          </a:p>
          <a:p>
            <a:pPr marL="584200" lvl="1" indent="-187325">
              <a:lnSpc>
                <a:spcPct val="100000"/>
              </a:lnSpc>
              <a:spcBef>
                <a:spcPts val="605"/>
              </a:spcBef>
              <a:buChar char="–"/>
              <a:tabLst>
                <a:tab pos="584200" algn="l"/>
              </a:tabLst>
            </a:pP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casilla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contener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mucho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ficha</a:t>
            </a:r>
            <a:endParaRPr sz="18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450"/>
              </a:spcBef>
              <a:buChar char="•"/>
              <a:tabLst>
                <a:tab pos="206375" algn="l"/>
              </a:tabLst>
            </a:pPr>
            <a:r>
              <a:rPr sz="2000" spc="-10" dirty="0">
                <a:latin typeface="Times New Roman"/>
                <a:cs typeface="Times New Roman"/>
              </a:rPr>
              <a:t>Reglas:</a:t>
            </a:r>
            <a:endParaRPr sz="2000">
              <a:latin typeface="Times New Roman"/>
              <a:cs typeface="Times New Roman"/>
            </a:endParaRPr>
          </a:p>
          <a:p>
            <a:pPr marL="584200" lvl="1" indent="-187325">
              <a:lnSpc>
                <a:spcPct val="100000"/>
              </a:lnSpc>
              <a:spcBef>
                <a:spcPts val="489"/>
              </a:spcBef>
              <a:buChar char="–"/>
              <a:tabLst>
                <a:tab pos="584200" algn="l"/>
              </a:tabLst>
            </a:pPr>
            <a:r>
              <a:rPr sz="1800" dirty="0">
                <a:latin typeface="Times New Roman"/>
                <a:cs typeface="Times New Roman"/>
              </a:rPr>
              <a:t>Inicialmente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tablero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está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vacío</a:t>
            </a:r>
            <a:endParaRPr sz="1800">
              <a:latin typeface="Times New Roman"/>
              <a:cs typeface="Times New Roman"/>
            </a:endParaRPr>
          </a:p>
          <a:p>
            <a:pPr marL="584200" marR="5080" lvl="1" indent="-187325">
              <a:lnSpc>
                <a:spcPts val="2090"/>
              </a:lnSpc>
              <a:spcBef>
                <a:spcPts val="580"/>
              </a:spcBef>
              <a:buFont typeface="Times New Roman"/>
              <a:buChar char="–"/>
              <a:tabLst>
                <a:tab pos="584200" algn="l"/>
              </a:tabLst>
            </a:pPr>
            <a:r>
              <a:rPr sz="1800" i="1" dirty="0">
                <a:latin typeface="Times New Roman"/>
                <a:cs typeface="Times New Roman"/>
              </a:rPr>
              <a:t>max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empieza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jugadores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alternando </a:t>
            </a:r>
            <a:r>
              <a:rPr sz="1800" spc="-25" dirty="0">
                <a:latin typeface="Times New Roman"/>
                <a:cs typeface="Times New Roman"/>
              </a:rPr>
              <a:t>en </a:t>
            </a:r>
            <a:r>
              <a:rPr sz="1800" dirty="0">
                <a:latin typeface="Times New Roman"/>
                <a:cs typeface="Times New Roman"/>
              </a:rPr>
              <a:t>poner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fichas</a:t>
            </a:r>
            <a:endParaRPr sz="1800">
              <a:latin typeface="Times New Roman"/>
              <a:cs typeface="Times New Roman"/>
            </a:endParaRPr>
          </a:p>
          <a:p>
            <a:pPr marL="584200" lvl="1" indent="-187325">
              <a:lnSpc>
                <a:spcPct val="100000"/>
              </a:lnSpc>
              <a:spcBef>
                <a:spcPts val="295"/>
              </a:spcBef>
              <a:buFont typeface="Times New Roman"/>
              <a:buChar char="–"/>
              <a:tabLst>
                <a:tab pos="584200" algn="l"/>
              </a:tabLst>
            </a:pPr>
            <a:r>
              <a:rPr sz="1800" i="1" dirty="0">
                <a:latin typeface="Times New Roman"/>
                <a:cs typeface="Times New Roman"/>
              </a:rPr>
              <a:t>max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gana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obtiene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 raya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tres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fichas </a:t>
            </a:r>
            <a:r>
              <a:rPr sz="2000" b="1" spc="-50" dirty="0">
                <a:latin typeface="Courier New"/>
                <a:cs typeface="Courier New"/>
              </a:rPr>
              <a:t>X</a:t>
            </a:r>
            <a:endParaRPr sz="2000">
              <a:latin typeface="Courier New"/>
              <a:cs typeface="Courier New"/>
            </a:endParaRPr>
          </a:p>
          <a:p>
            <a:pPr marL="584200" lvl="1" indent="-187325">
              <a:lnSpc>
                <a:spcPct val="100000"/>
              </a:lnSpc>
              <a:spcBef>
                <a:spcPts val="480"/>
              </a:spcBef>
              <a:buFont typeface="Times New Roman"/>
              <a:buChar char="–"/>
              <a:tabLst>
                <a:tab pos="584200" algn="l"/>
              </a:tabLst>
            </a:pPr>
            <a:r>
              <a:rPr sz="1800" i="1" dirty="0">
                <a:latin typeface="Times New Roman"/>
                <a:cs typeface="Times New Roman"/>
              </a:rPr>
              <a:t>min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gana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obtiene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 raya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tres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fichas </a:t>
            </a:r>
            <a:r>
              <a:rPr sz="2000" b="1" spc="-50" dirty="0">
                <a:latin typeface="Courier New"/>
                <a:cs typeface="Courier New"/>
              </a:rPr>
              <a:t>O</a:t>
            </a:r>
            <a:endParaRPr sz="2000">
              <a:latin typeface="Courier New"/>
              <a:cs typeface="Courier New"/>
            </a:endParaRPr>
          </a:p>
          <a:p>
            <a:pPr marL="584200" marR="157480" lvl="1" indent="-187325">
              <a:lnSpc>
                <a:spcPts val="2110"/>
              </a:lnSpc>
              <a:spcBef>
                <a:spcPts val="720"/>
              </a:spcBef>
              <a:buChar char="–"/>
              <a:tabLst>
                <a:tab pos="584200" algn="l"/>
              </a:tabLst>
            </a:pP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casillas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están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ocupadas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haya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raya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3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fichas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mismo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tipo,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hay </a:t>
            </a:r>
            <a:r>
              <a:rPr sz="1800" spc="-10" dirty="0">
                <a:latin typeface="Times New Roman"/>
                <a:cs typeface="Times New Roman"/>
              </a:rPr>
              <a:t>empate</a:t>
            </a:r>
            <a:endParaRPr sz="1800">
              <a:latin typeface="Times New Roman"/>
              <a:cs typeface="Times New Roman"/>
            </a:endParaRP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6300787" y="1398587"/>
          <a:ext cx="1179830" cy="11658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92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05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7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86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86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86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0" name="object 10"/>
          <p:cNvSpPr/>
          <p:nvPr/>
        </p:nvSpPr>
        <p:spPr>
          <a:xfrm>
            <a:off x="6764711" y="1473573"/>
            <a:ext cx="259079" cy="259079"/>
          </a:xfrm>
          <a:custGeom>
            <a:avLst/>
            <a:gdLst/>
            <a:ahLst/>
            <a:cxnLst/>
            <a:rect l="l" t="t" r="r" b="b"/>
            <a:pathLst>
              <a:path w="259079" h="259080">
                <a:moveTo>
                  <a:pt x="0" y="129407"/>
                </a:moveTo>
                <a:lnTo>
                  <a:pt x="10169" y="79036"/>
                </a:lnTo>
                <a:lnTo>
                  <a:pt x="37902" y="37902"/>
                </a:lnTo>
                <a:lnTo>
                  <a:pt x="79036" y="10169"/>
                </a:lnTo>
                <a:lnTo>
                  <a:pt x="129407" y="0"/>
                </a:lnTo>
                <a:lnTo>
                  <a:pt x="179778" y="10169"/>
                </a:lnTo>
                <a:lnTo>
                  <a:pt x="220912" y="37902"/>
                </a:lnTo>
                <a:lnTo>
                  <a:pt x="248645" y="79036"/>
                </a:lnTo>
                <a:lnTo>
                  <a:pt x="258815" y="129407"/>
                </a:lnTo>
                <a:lnTo>
                  <a:pt x="248645" y="179778"/>
                </a:lnTo>
                <a:lnTo>
                  <a:pt x="220912" y="220912"/>
                </a:lnTo>
                <a:lnTo>
                  <a:pt x="179778" y="248645"/>
                </a:lnTo>
                <a:lnTo>
                  <a:pt x="129407" y="258815"/>
                </a:lnTo>
                <a:lnTo>
                  <a:pt x="79036" y="248645"/>
                </a:lnTo>
                <a:lnTo>
                  <a:pt x="37902" y="220912"/>
                </a:lnTo>
                <a:lnTo>
                  <a:pt x="10169" y="179778"/>
                </a:lnTo>
                <a:lnTo>
                  <a:pt x="0" y="129407"/>
                </a:lnTo>
                <a:close/>
              </a:path>
            </a:pathLst>
          </a:custGeom>
          <a:ln w="381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/>
          <p:cNvGrpSpPr/>
          <p:nvPr/>
        </p:nvGrpSpPr>
        <p:grpSpPr>
          <a:xfrm>
            <a:off x="6339563" y="1454523"/>
            <a:ext cx="297180" cy="297180"/>
            <a:chOff x="6339563" y="1454523"/>
            <a:chExt cx="297180" cy="297180"/>
          </a:xfrm>
        </p:grpSpPr>
        <p:sp>
          <p:nvSpPr>
            <p:cNvPr id="12" name="object 12"/>
            <p:cNvSpPr/>
            <p:nvPr/>
          </p:nvSpPr>
          <p:spPr>
            <a:xfrm>
              <a:off x="6358613" y="1473573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80">
                  <a:moveTo>
                    <a:pt x="258815" y="0"/>
                  </a:moveTo>
                  <a:lnTo>
                    <a:pt x="0" y="258815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358614" y="1473573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80">
                  <a:moveTo>
                    <a:pt x="0" y="0"/>
                  </a:moveTo>
                  <a:lnTo>
                    <a:pt x="258815" y="258815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6728501" y="1850611"/>
            <a:ext cx="297180" cy="297180"/>
            <a:chOff x="6728501" y="1850611"/>
            <a:chExt cx="297180" cy="297180"/>
          </a:xfrm>
        </p:grpSpPr>
        <p:sp>
          <p:nvSpPr>
            <p:cNvPr id="15" name="object 15"/>
            <p:cNvSpPr/>
            <p:nvPr/>
          </p:nvSpPr>
          <p:spPr>
            <a:xfrm>
              <a:off x="6747551" y="1869661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80">
                  <a:moveTo>
                    <a:pt x="258815" y="0"/>
                  </a:moveTo>
                  <a:lnTo>
                    <a:pt x="0" y="258815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747552" y="1869661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80">
                  <a:moveTo>
                    <a:pt x="0" y="0"/>
                  </a:moveTo>
                  <a:lnTo>
                    <a:pt x="258815" y="258815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" name="object 17"/>
          <p:cNvGrpSpPr/>
          <p:nvPr/>
        </p:nvGrpSpPr>
        <p:grpSpPr>
          <a:xfrm>
            <a:off x="7124589" y="2246698"/>
            <a:ext cx="297180" cy="297180"/>
            <a:chOff x="7124589" y="2246698"/>
            <a:chExt cx="297180" cy="297180"/>
          </a:xfrm>
        </p:grpSpPr>
        <p:sp>
          <p:nvSpPr>
            <p:cNvPr id="18" name="object 18"/>
            <p:cNvSpPr/>
            <p:nvPr/>
          </p:nvSpPr>
          <p:spPr>
            <a:xfrm>
              <a:off x="7143639" y="2265748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80">
                  <a:moveTo>
                    <a:pt x="258815" y="0"/>
                  </a:moveTo>
                  <a:lnTo>
                    <a:pt x="0" y="258815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143639" y="2265748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80">
                  <a:moveTo>
                    <a:pt x="0" y="0"/>
                  </a:moveTo>
                  <a:lnTo>
                    <a:pt x="258815" y="258815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/>
          <p:nvPr/>
        </p:nvSpPr>
        <p:spPr>
          <a:xfrm>
            <a:off x="6358614" y="1869661"/>
            <a:ext cx="259079" cy="259079"/>
          </a:xfrm>
          <a:custGeom>
            <a:avLst/>
            <a:gdLst/>
            <a:ahLst/>
            <a:cxnLst/>
            <a:rect l="l" t="t" r="r" b="b"/>
            <a:pathLst>
              <a:path w="259079" h="259080">
                <a:moveTo>
                  <a:pt x="0" y="129407"/>
                </a:moveTo>
                <a:lnTo>
                  <a:pt x="10169" y="79036"/>
                </a:lnTo>
                <a:lnTo>
                  <a:pt x="37902" y="37902"/>
                </a:lnTo>
                <a:lnTo>
                  <a:pt x="79036" y="10169"/>
                </a:lnTo>
                <a:lnTo>
                  <a:pt x="129407" y="0"/>
                </a:lnTo>
                <a:lnTo>
                  <a:pt x="179778" y="10169"/>
                </a:lnTo>
                <a:lnTo>
                  <a:pt x="220912" y="37902"/>
                </a:lnTo>
                <a:lnTo>
                  <a:pt x="248645" y="79036"/>
                </a:lnTo>
                <a:lnTo>
                  <a:pt x="258815" y="129407"/>
                </a:lnTo>
                <a:lnTo>
                  <a:pt x="248645" y="179778"/>
                </a:lnTo>
                <a:lnTo>
                  <a:pt x="220912" y="220912"/>
                </a:lnTo>
                <a:lnTo>
                  <a:pt x="179778" y="248645"/>
                </a:lnTo>
                <a:lnTo>
                  <a:pt x="129407" y="258815"/>
                </a:lnTo>
                <a:lnTo>
                  <a:pt x="79036" y="248645"/>
                </a:lnTo>
                <a:lnTo>
                  <a:pt x="37902" y="220912"/>
                </a:lnTo>
                <a:lnTo>
                  <a:pt x="10169" y="179778"/>
                </a:lnTo>
                <a:lnTo>
                  <a:pt x="0" y="129407"/>
                </a:lnTo>
                <a:close/>
              </a:path>
            </a:pathLst>
          </a:custGeom>
          <a:ln w="381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6764711" y="2242869"/>
            <a:ext cx="259079" cy="259079"/>
          </a:xfrm>
          <a:custGeom>
            <a:avLst/>
            <a:gdLst/>
            <a:ahLst/>
            <a:cxnLst/>
            <a:rect l="l" t="t" r="r" b="b"/>
            <a:pathLst>
              <a:path w="259079" h="259080">
                <a:moveTo>
                  <a:pt x="0" y="129407"/>
                </a:moveTo>
                <a:lnTo>
                  <a:pt x="10169" y="79036"/>
                </a:lnTo>
                <a:lnTo>
                  <a:pt x="37902" y="37902"/>
                </a:lnTo>
                <a:lnTo>
                  <a:pt x="79036" y="10169"/>
                </a:lnTo>
                <a:lnTo>
                  <a:pt x="129407" y="0"/>
                </a:lnTo>
                <a:lnTo>
                  <a:pt x="179778" y="10169"/>
                </a:lnTo>
                <a:lnTo>
                  <a:pt x="220912" y="37902"/>
                </a:lnTo>
                <a:lnTo>
                  <a:pt x="248645" y="79036"/>
                </a:lnTo>
                <a:lnTo>
                  <a:pt x="258815" y="129407"/>
                </a:lnTo>
                <a:lnTo>
                  <a:pt x="248645" y="179778"/>
                </a:lnTo>
                <a:lnTo>
                  <a:pt x="220912" y="220912"/>
                </a:lnTo>
                <a:lnTo>
                  <a:pt x="179778" y="248645"/>
                </a:lnTo>
                <a:lnTo>
                  <a:pt x="129407" y="258815"/>
                </a:lnTo>
                <a:lnTo>
                  <a:pt x="79036" y="248645"/>
                </a:lnTo>
                <a:lnTo>
                  <a:pt x="37902" y="220912"/>
                </a:lnTo>
                <a:lnTo>
                  <a:pt x="10169" y="179778"/>
                </a:lnTo>
                <a:lnTo>
                  <a:pt x="0" y="129407"/>
                </a:lnTo>
                <a:close/>
              </a:path>
            </a:pathLst>
          </a:custGeom>
          <a:ln w="381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146497" y="1869661"/>
            <a:ext cx="259079" cy="259079"/>
          </a:xfrm>
          <a:custGeom>
            <a:avLst/>
            <a:gdLst/>
            <a:ahLst/>
            <a:cxnLst/>
            <a:rect l="l" t="t" r="r" b="b"/>
            <a:pathLst>
              <a:path w="259079" h="259080">
                <a:moveTo>
                  <a:pt x="0" y="129407"/>
                </a:moveTo>
                <a:lnTo>
                  <a:pt x="10169" y="79036"/>
                </a:lnTo>
                <a:lnTo>
                  <a:pt x="37902" y="37902"/>
                </a:lnTo>
                <a:lnTo>
                  <a:pt x="79036" y="10169"/>
                </a:lnTo>
                <a:lnTo>
                  <a:pt x="129407" y="0"/>
                </a:lnTo>
                <a:lnTo>
                  <a:pt x="179778" y="10169"/>
                </a:lnTo>
                <a:lnTo>
                  <a:pt x="220912" y="37902"/>
                </a:lnTo>
                <a:lnTo>
                  <a:pt x="248645" y="79036"/>
                </a:lnTo>
                <a:lnTo>
                  <a:pt x="258815" y="129407"/>
                </a:lnTo>
                <a:lnTo>
                  <a:pt x="248645" y="179778"/>
                </a:lnTo>
                <a:lnTo>
                  <a:pt x="220912" y="220912"/>
                </a:lnTo>
                <a:lnTo>
                  <a:pt x="179778" y="248645"/>
                </a:lnTo>
                <a:lnTo>
                  <a:pt x="129407" y="258815"/>
                </a:lnTo>
                <a:lnTo>
                  <a:pt x="79036" y="248645"/>
                </a:lnTo>
                <a:lnTo>
                  <a:pt x="37902" y="220912"/>
                </a:lnTo>
                <a:lnTo>
                  <a:pt x="10169" y="179778"/>
                </a:lnTo>
                <a:lnTo>
                  <a:pt x="0" y="129407"/>
                </a:lnTo>
                <a:close/>
              </a:path>
            </a:pathLst>
          </a:custGeom>
          <a:ln w="381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" name="object 23"/>
          <p:cNvGrpSpPr/>
          <p:nvPr/>
        </p:nvGrpSpPr>
        <p:grpSpPr>
          <a:xfrm>
            <a:off x="7124589" y="1454523"/>
            <a:ext cx="297180" cy="297180"/>
            <a:chOff x="7124589" y="1454523"/>
            <a:chExt cx="297180" cy="297180"/>
          </a:xfrm>
        </p:grpSpPr>
        <p:sp>
          <p:nvSpPr>
            <p:cNvPr id="24" name="object 24"/>
            <p:cNvSpPr/>
            <p:nvPr/>
          </p:nvSpPr>
          <p:spPr>
            <a:xfrm>
              <a:off x="7143639" y="1473573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80">
                  <a:moveTo>
                    <a:pt x="258815" y="0"/>
                  </a:moveTo>
                  <a:lnTo>
                    <a:pt x="0" y="258815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143639" y="1473573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80">
                  <a:moveTo>
                    <a:pt x="0" y="0"/>
                  </a:moveTo>
                  <a:lnTo>
                    <a:pt x="258815" y="258815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/>
          <p:nvPr/>
        </p:nvSpPr>
        <p:spPr>
          <a:xfrm>
            <a:off x="7658100" y="1837435"/>
            <a:ext cx="8953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gana </a:t>
            </a:r>
            <a:r>
              <a:rPr sz="1800" i="1" spc="-25" dirty="0">
                <a:latin typeface="Times New Roman"/>
                <a:cs typeface="Times New Roman"/>
              </a:rPr>
              <a:t>max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658100" y="3471164"/>
            <a:ext cx="8578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gana </a:t>
            </a:r>
            <a:r>
              <a:rPr sz="1800" i="1" spc="-25" dirty="0">
                <a:latin typeface="Times New Roman"/>
                <a:cs typeface="Times New Roman"/>
              </a:rPr>
              <a:t>min</a:t>
            </a:r>
            <a:endParaRPr sz="1800">
              <a:latin typeface="Times New Roman"/>
              <a:cs typeface="Times New Roman"/>
            </a:endParaRPr>
          </a:p>
        </p:txBody>
      </p:sp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6329362" y="3073400"/>
          <a:ext cx="1179830" cy="11658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92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05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7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86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86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86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9" name="object 29"/>
          <p:cNvSpPr/>
          <p:nvPr/>
        </p:nvSpPr>
        <p:spPr>
          <a:xfrm>
            <a:off x="6793286" y="3148385"/>
            <a:ext cx="259079" cy="259079"/>
          </a:xfrm>
          <a:custGeom>
            <a:avLst/>
            <a:gdLst/>
            <a:ahLst/>
            <a:cxnLst/>
            <a:rect l="l" t="t" r="r" b="b"/>
            <a:pathLst>
              <a:path w="259079" h="259079">
                <a:moveTo>
                  <a:pt x="0" y="129407"/>
                </a:moveTo>
                <a:lnTo>
                  <a:pt x="10169" y="79036"/>
                </a:lnTo>
                <a:lnTo>
                  <a:pt x="37902" y="37902"/>
                </a:lnTo>
                <a:lnTo>
                  <a:pt x="79036" y="10169"/>
                </a:lnTo>
                <a:lnTo>
                  <a:pt x="129407" y="0"/>
                </a:lnTo>
                <a:lnTo>
                  <a:pt x="179778" y="10169"/>
                </a:lnTo>
                <a:lnTo>
                  <a:pt x="220912" y="37902"/>
                </a:lnTo>
                <a:lnTo>
                  <a:pt x="248645" y="79036"/>
                </a:lnTo>
                <a:lnTo>
                  <a:pt x="258815" y="129407"/>
                </a:lnTo>
                <a:lnTo>
                  <a:pt x="248645" y="179778"/>
                </a:lnTo>
                <a:lnTo>
                  <a:pt x="220912" y="220912"/>
                </a:lnTo>
                <a:lnTo>
                  <a:pt x="179778" y="248645"/>
                </a:lnTo>
                <a:lnTo>
                  <a:pt x="129407" y="258815"/>
                </a:lnTo>
                <a:lnTo>
                  <a:pt x="79036" y="248645"/>
                </a:lnTo>
                <a:lnTo>
                  <a:pt x="37902" y="220912"/>
                </a:lnTo>
                <a:lnTo>
                  <a:pt x="10169" y="179778"/>
                </a:lnTo>
                <a:lnTo>
                  <a:pt x="0" y="129407"/>
                </a:lnTo>
                <a:close/>
              </a:path>
            </a:pathLst>
          </a:custGeom>
          <a:ln w="381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6774235" y="3898632"/>
            <a:ext cx="297180" cy="297180"/>
            <a:chOff x="6774235" y="3898632"/>
            <a:chExt cx="297180" cy="297180"/>
          </a:xfrm>
        </p:grpSpPr>
        <p:sp>
          <p:nvSpPr>
            <p:cNvPr id="31" name="object 31"/>
            <p:cNvSpPr/>
            <p:nvPr/>
          </p:nvSpPr>
          <p:spPr>
            <a:xfrm>
              <a:off x="6793285" y="3917682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79">
                  <a:moveTo>
                    <a:pt x="258815" y="0"/>
                  </a:moveTo>
                  <a:lnTo>
                    <a:pt x="0" y="258815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793285" y="3917682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79">
                  <a:moveTo>
                    <a:pt x="0" y="0"/>
                  </a:moveTo>
                  <a:lnTo>
                    <a:pt x="258815" y="258815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6757076" y="3525423"/>
            <a:ext cx="297180" cy="297180"/>
            <a:chOff x="6757076" y="3525423"/>
            <a:chExt cx="297180" cy="297180"/>
          </a:xfrm>
        </p:grpSpPr>
        <p:sp>
          <p:nvSpPr>
            <p:cNvPr id="34" name="object 34"/>
            <p:cNvSpPr/>
            <p:nvPr/>
          </p:nvSpPr>
          <p:spPr>
            <a:xfrm>
              <a:off x="6776126" y="3544473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79">
                  <a:moveTo>
                    <a:pt x="258815" y="0"/>
                  </a:moveTo>
                  <a:lnTo>
                    <a:pt x="0" y="258815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776127" y="3544473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79">
                  <a:moveTo>
                    <a:pt x="0" y="0"/>
                  </a:moveTo>
                  <a:lnTo>
                    <a:pt x="258815" y="258815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" name="object 36"/>
          <p:cNvGrpSpPr/>
          <p:nvPr/>
        </p:nvGrpSpPr>
        <p:grpSpPr>
          <a:xfrm>
            <a:off x="7153164" y="3921511"/>
            <a:ext cx="297180" cy="297180"/>
            <a:chOff x="7153164" y="3921511"/>
            <a:chExt cx="297180" cy="297180"/>
          </a:xfrm>
        </p:grpSpPr>
        <p:sp>
          <p:nvSpPr>
            <p:cNvPr id="37" name="object 37"/>
            <p:cNvSpPr/>
            <p:nvPr/>
          </p:nvSpPr>
          <p:spPr>
            <a:xfrm>
              <a:off x="7172214" y="3940561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79">
                  <a:moveTo>
                    <a:pt x="258815" y="0"/>
                  </a:moveTo>
                  <a:lnTo>
                    <a:pt x="0" y="258815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172214" y="3940561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79">
                  <a:moveTo>
                    <a:pt x="0" y="0"/>
                  </a:moveTo>
                  <a:lnTo>
                    <a:pt x="258815" y="258815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/>
          <p:nvPr/>
        </p:nvSpPr>
        <p:spPr>
          <a:xfrm>
            <a:off x="6387189" y="3544473"/>
            <a:ext cx="259079" cy="259079"/>
          </a:xfrm>
          <a:custGeom>
            <a:avLst/>
            <a:gdLst/>
            <a:ahLst/>
            <a:cxnLst/>
            <a:rect l="l" t="t" r="r" b="b"/>
            <a:pathLst>
              <a:path w="259079" h="259079">
                <a:moveTo>
                  <a:pt x="0" y="129407"/>
                </a:moveTo>
                <a:lnTo>
                  <a:pt x="10169" y="79036"/>
                </a:lnTo>
                <a:lnTo>
                  <a:pt x="37902" y="37902"/>
                </a:lnTo>
                <a:lnTo>
                  <a:pt x="79036" y="10169"/>
                </a:lnTo>
                <a:lnTo>
                  <a:pt x="129407" y="0"/>
                </a:lnTo>
                <a:lnTo>
                  <a:pt x="179778" y="10169"/>
                </a:lnTo>
                <a:lnTo>
                  <a:pt x="220912" y="37902"/>
                </a:lnTo>
                <a:lnTo>
                  <a:pt x="248645" y="79036"/>
                </a:lnTo>
                <a:lnTo>
                  <a:pt x="258815" y="129407"/>
                </a:lnTo>
                <a:lnTo>
                  <a:pt x="248645" y="179778"/>
                </a:lnTo>
                <a:lnTo>
                  <a:pt x="220912" y="220912"/>
                </a:lnTo>
                <a:lnTo>
                  <a:pt x="179778" y="248645"/>
                </a:lnTo>
                <a:lnTo>
                  <a:pt x="129407" y="258815"/>
                </a:lnTo>
                <a:lnTo>
                  <a:pt x="79036" y="248645"/>
                </a:lnTo>
                <a:lnTo>
                  <a:pt x="37902" y="220912"/>
                </a:lnTo>
                <a:lnTo>
                  <a:pt x="10169" y="179778"/>
                </a:lnTo>
                <a:lnTo>
                  <a:pt x="0" y="129407"/>
                </a:lnTo>
                <a:close/>
              </a:path>
            </a:pathLst>
          </a:custGeom>
          <a:ln w="381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6387189" y="3917682"/>
            <a:ext cx="259079" cy="259079"/>
          </a:xfrm>
          <a:custGeom>
            <a:avLst/>
            <a:gdLst/>
            <a:ahLst/>
            <a:cxnLst/>
            <a:rect l="l" t="t" r="r" b="b"/>
            <a:pathLst>
              <a:path w="259079" h="259079">
                <a:moveTo>
                  <a:pt x="0" y="129407"/>
                </a:moveTo>
                <a:lnTo>
                  <a:pt x="10169" y="79036"/>
                </a:lnTo>
                <a:lnTo>
                  <a:pt x="37902" y="37902"/>
                </a:lnTo>
                <a:lnTo>
                  <a:pt x="79036" y="10169"/>
                </a:lnTo>
                <a:lnTo>
                  <a:pt x="129407" y="0"/>
                </a:lnTo>
                <a:lnTo>
                  <a:pt x="179778" y="10169"/>
                </a:lnTo>
                <a:lnTo>
                  <a:pt x="220912" y="37902"/>
                </a:lnTo>
                <a:lnTo>
                  <a:pt x="248645" y="79036"/>
                </a:lnTo>
                <a:lnTo>
                  <a:pt x="258815" y="129407"/>
                </a:lnTo>
                <a:lnTo>
                  <a:pt x="248645" y="179778"/>
                </a:lnTo>
                <a:lnTo>
                  <a:pt x="220912" y="220912"/>
                </a:lnTo>
                <a:lnTo>
                  <a:pt x="179778" y="248645"/>
                </a:lnTo>
                <a:lnTo>
                  <a:pt x="129407" y="258815"/>
                </a:lnTo>
                <a:lnTo>
                  <a:pt x="79036" y="248645"/>
                </a:lnTo>
                <a:lnTo>
                  <a:pt x="37902" y="220912"/>
                </a:lnTo>
                <a:lnTo>
                  <a:pt x="10169" y="179778"/>
                </a:lnTo>
                <a:lnTo>
                  <a:pt x="0" y="129407"/>
                </a:lnTo>
                <a:close/>
              </a:path>
            </a:pathLst>
          </a:custGeom>
          <a:ln w="381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175072" y="3544473"/>
            <a:ext cx="259079" cy="259079"/>
          </a:xfrm>
          <a:custGeom>
            <a:avLst/>
            <a:gdLst/>
            <a:ahLst/>
            <a:cxnLst/>
            <a:rect l="l" t="t" r="r" b="b"/>
            <a:pathLst>
              <a:path w="259079" h="259079">
                <a:moveTo>
                  <a:pt x="0" y="129407"/>
                </a:moveTo>
                <a:lnTo>
                  <a:pt x="10169" y="79036"/>
                </a:lnTo>
                <a:lnTo>
                  <a:pt x="37902" y="37902"/>
                </a:lnTo>
                <a:lnTo>
                  <a:pt x="79036" y="10169"/>
                </a:lnTo>
                <a:lnTo>
                  <a:pt x="129407" y="0"/>
                </a:lnTo>
                <a:lnTo>
                  <a:pt x="179778" y="10169"/>
                </a:lnTo>
                <a:lnTo>
                  <a:pt x="220912" y="37902"/>
                </a:lnTo>
                <a:lnTo>
                  <a:pt x="248645" y="79036"/>
                </a:lnTo>
                <a:lnTo>
                  <a:pt x="258815" y="129407"/>
                </a:lnTo>
                <a:lnTo>
                  <a:pt x="248645" y="179778"/>
                </a:lnTo>
                <a:lnTo>
                  <a:pt x="220912" y="220912"/>
                </a:lnTo>
                <a:lnTo>
                  <a:pt x="179778" y="248645"/>
                </a:lnTo>
                <a:lnTo>
                  <a:pt x="129407" y="258815"/>
                </a:lnTo>
                <a:lnTo>
                  <a:pt x="79036" y="248645"/>
                </a:lnTo>
                <a:lnTo>
                  <a:pt x="37902" y="220912"/>
                </a:lnTo>
                <a:lnTo>
                  <a:pt x="10169" y="179778"/>
                </a:lnTo>
                <a:lnTo>
                  <a:pt x="0" y="129407"/>
                </a:lnTo>
                <a:close/>
              </a:path>
            </a:pathLst>
          </a:custGeom>
          <a:ln w="381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2" name="object 42"/>
          <p:cNvGrpSpPr/>
          <p:nvPr/>
        </p:nvGrpSpPr>
        <p:grpSpPr>
          <a:xfrm>
            <a:off x="7153164" y="3129335"/>
            <a:ext cx="297180" cy="297180"/>
            <a:chOff x="7153164" y="3129335"/>
            <a:chExt cx="297180" cy="297180"/>
          </a:xfrm>
        </p:grpSpPr>
        <p:sp>
          <p:nvSpPr>
            <p:cNvPr id="43" name="object 43"/>
            <p:cNvSpPr/>
            <p:nvPr/>
          </p:nvSpPr>
          <p:spPr>
            <a:xfrm>
              <a:off x="7172214" y="3148385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79">
                  <a:moveTo>
                    <a:pt x="258815" y="0"/>
                  </a:moveTo>
                  <a:lnTo>
                    <a:pt x="0" y="258815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172214" y="3148385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79">
                  <a:moveTo>
                    <a:pt x="0" y="0"/>
                  </a:moveTo>
                  <a:lnTo>
                    <a:pt x="258815" y="258815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/>
          <p:nvPr/>
        </p:nvSpPr>
        <p:spPr>
          <a:xfrm>
            <a:off x="6397199" y="3148385"/>
            <a:ext cx="259079" cy="259079"/>
          </a:xfrm>
          <a:custGeom>
            <a:avLst/>
            <a:gdLst/>
            <a:ahLst/>
            <a:cxnLst/>
            <a:rect l="l" t="t" r="r" b="b"/>
            <a:pathLst>
              <a:path w="259079" h="259079">
                <a:moveTo>
                  <a:pt x="0" y="129407"/>
                </a:moveTo>
                <a:lnTo>
                  <a:pt x="10169" y="79036"/>
                </a:lnTo>
                <a:lnTo>
                  <a:pt x="37902" y="37902"/>
                </a:lnTo>
                <a:lnTo>
                  <a:pt x="79036" y="10169"/>
                </a:lnTo>
                <a:lnTo>
                  <a:pt x="129407" y="0"/>
                </a:lnTo>
                <a:lnTo>
                  <a:pt x="179778" y="10169"/>
                </a:lnTo>
                <a:lnTo>
                  <a:pt x="220912" y="37902"/>
                </a:lnTo>
                <a:lnTo>
                  <a:pt x="248645" y="79036"/>
                </a:lnTo>
                <a:lnTo>
                  <a:pt x="258815" y="129407"/>
                </a:lnTo>
                <a:lnTo>
                  <a:pt x="248645" y="179778"/>
                </a:lnTo>
                <a:lnTo>
                  <a:pt x="220912" y="220912"/>
                </a:lnTo>
                <a:lnTo>
                  <a:pt x="179778" y="248645"/>
                </a:lnTo>
                <a:lnTo>
                  <a:pt x="129407" y="258815"/>
                </a:lnTo>
                <a:lnTo>
                  <a:pt x="79036" y="248645"/>
                </a:lnTo>
                <a:lnTo>
                  <a:pt x="37902" y="220912"/>
                </a:lnTo>
                <a:lnTo>
                  <a:pt x="10169" y="179778"/>
                </a:lnTo>
                <a:lnTo>
                  <a:pt x="0" y="129407"/>
                </a:lnTo>
                <a:close/>
              </a:path>
            </a:pathLst>
          </a:custGeom>
          <a:ln w="381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7794625" y="5153659"/>
            <a:ext cx="685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empate</a:t>
            </a:r>
            <a:endParaRPr sz="1800">
              <a:latin typeface="Times New Roman"/>
              <a:cs typeface="Times New Roman"/>
            </a:endParaRPr>
          </a:p>
        </p:txBody>
      </p:sp>
      <p:graphicFrame>
        <p:nvGraphicFramePr>
          <p:cNvPr id="47" name="object 47"/>
          <p:cNvGraphicFramePr>
            <a:graphicFrameLocks noGrp="1"/>
          </p:cNvGraphicFramePr>
          <p:nvPr/>
        </p:nvGraphicFramePr>
        <p:xfrm>
          <a:off x="6340475" y="4735512"/>
          <a:ext cx="1179830" cy="11658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92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05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7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86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86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86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48" name="object 48"/>
          <p:cNvSpPr/>
          <p:nvPr/>
        </p:nvSpPr>
        <p:spPr>
          <a:xfrm>
            <a:off x="6804025" y="4810125"/>
            <a:ext cx="259079" cy="259079"/>
          </a:xfrm>
          <a:custGeom>
            <a:avLst/>
            <a:gdLst/>
            <a:ahLst/>
            <a:cxnLst/>
            <a:rect l="l" t="t" r="r" b="b"/>
            <a:pathLst>
              <a:path w="259079" h="259079">
                <a:moveTo>
                  <a:pt x="0" y="129381"/>
                </a:moveTo>
                <a:lnTo>
                  <a:pt x="10167" y="79020"/>
                </a:lnTo>
                <a:lnTo>
                  <a:pt x="37894" y="37894"/>
                </a:lnTo>
                <a:lnTo>
                  <a:pt x="79020" y="10167"/>
                </a:lnTo>
                <a:lnTo>
                  <a:pt x="129381" y="0"/>
                </a:lnTo>
                <a:lnTo>
                  <a:pt x="179742" y="10167"/>
                </a:lnTo>
                <a:lnTo>
                  <a:pt x="220868" y="37894"/>
                </a:lnTo>
                <a:lnTo>
                  <a:pt x="248595" y="79020"/>
                </a:lnTo>
                <a:lnTo>
                  <a:pt x="258763" y="129381"/>
                </a:lnTo>
                <a:lnTo>
                  <a:pt x="248595" y="179741"/>
                </a:lnTo>
                <a:lnTo>
                  <a:pt x="220868" y="220867"/>
                </a:lnTo>
                <a:lnTo>
                  <a:pt x="179742" y="248594"/>
                </a:lnTo>
                <a:lnTo>
                  <a:pt x="129381" y="258762"/>
                </a:lnTo>
                <a:lnTo>
                  <a:pt x="79020" y="248594"/>
                </a:lnTo>
                <a:lnTo>
                  <a:pt x="37894" y="220867"/>
                </a:lnTo>
                <a:lnTo>
                  <a:pt x="10167" y="179741"/>
                </a:lnTo>
                <a:lnTo>
                  <a:pt x="0" y="129381"/>
                </a:lnTo>
                <a:close/>
              </a:path>
            </a:pathLst>
          </a:custGeom>
          <a:ln w="381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" name="object 49"/>
          <p:cNvGrpSpPr/>
          <p:nvPr/>
        </p:nvGrpSpPr>
        <p:grpSpPr>
          <a:xfrm>
            <a:off x="6784974" y="5561012"/>
            <a:ext cx="297180" cy="297180"/>
            <a:chOff x="6784974" y="5561012"/>
            <a:chExt cx="297180" cy="297180"/>
          </a:xfrm>
        </p:grpSpPr>
        <p:sp>
          <p:nvSpPr>
            <p:cNvPr id="50" name="object 50"/>
            <p:cNvSpPr/>
            <p:nvPr/>
          </p:nvSpPr>
          <p:spPr>
            <a:xfrm>
              <a:off x="6804024" y="5580062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79">
                  <a:moveTo>
                    <a:pt x="258763" y="0"/>
                  </a:moveTo>
                  <a:lnTo>
                    <a:pt x="0" y="258762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804024" y="5580063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79">
                  <a:moveTo>
                    <a:pt x="0" y="0"/>
                  </a:moveTo>
                  <a:lnTo>
                    <a:pt x="258763" y="258762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" name="object 52"/>
          <p:cNvGrpSpPr/>
          <p:nvPr/>
        </p:nvGrpSpPr>
        <p:grpSpPr>
          <a:xfrm>
            <a:off x="6767512" y="5187950"/>
            <a:ext cx="297180" cy="297180"/>
            <a:chOff x="6767512" y="5187950"/>
            <a:chExt cx="297180" cy="297180"/>
          </a:xfrm>
        </p:grpSpPr>
        <p:sp>
          <p:nvSpPr>
            <p:cNvPr id="53" name="object 53"/>
            <p:cNvSpPr/>
            <p:nvPr/>
          </p:nvSpPr>
          <p:spPr>
            <a:xfrm>
              <a:off x="6786563" y="5207000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79">
                  <a:moveTo>
                    <a:pt x="258763" y="0"/>
                  </a:moveTo>
                  <a:lnTo>
                    <a:pt x="0" y="258762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786562" y="5207000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79">
                  <a:moveTo>
                    <a:pt x="0" y="0"/>
                  </a:moveTo>
                  <a:lnTo>
                    <a:pt x="258763" y="258762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6378574" y="4791075"/>
            <a:ext cx="297180" cy="297180"/>
            <a:chOff x="6378574" y="4791075"/>
            <a:chExt cx="297180" cy="297180"/>
          </a:xfrm>
        </p:grpSpPr>
        <p:sp>
          <p:nvSpPr>
            <p:cNvPr id="56" name="object 56"/>
            <p:cNvSpPr/>
            <p:nvPr/>
          </p:nvSpPr>
          <p:spPr>
            <a:xfrm>
              <a:off x="6397624" y="4810125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79">
                  <a:moveTo>
                    <a:pt x="258763" y="0"/>
                  </a:moveTo>
                  <a:lnTo>
                    <a:pt x="0" y="258762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6397625" y="4810125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79">
                  <a:moveTo>
                    <a:pt x="0" y="0"/>
                  </a:moveTo>
                  <a:lnTo>
                    <a:pt x="258763" y="258762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" name="object 58"/>
          <p:cNvSpPr/>
          <p:nvPr/>
        </p:nvSpPr>
        <p:spPr>
          <a:xfrm>
            <a:off x="6397625" y="5207000"/>
            <a:ext cx="259079" cy="259079"/>
          </a:xfrm>
          <a:custGeom>
            <a:avLst/>
            <a:gdLst/>
            <a:ahLst/>
            <a:cxnLst/>
            <a:rect l="l" t="t" r="r" b="b"/>
            <a:pathLst>
              <a:path w="259079" h="259079">
                <a:moveTo>
                  <a:pt x="0" y="129381"/>
                </a:moveTo>
                <a:lnTo>
                  <a:pt x="10167" y="79020"/>
                </a:lnTo>
                <a:lnTo>
                  <a:pt x="37894" y="37894"/>
                </a:lnTo>
                <a:lnTo>
                  <a:pt x="79020" y="10167"/>
                </a:lnTo>
                <a:lnTo>
                  <a:pt x="129381" y="0"/>
                </a:lnTo>
                <a:lnTo>
                  <a:pt x="179742" y="10167"/>
                </a:lnTo>
                <a:lnTo>
                  <a:pt x="220868" y="37894"/>
                </a:lnTo>
                <a:lnTo>
                  <a:pt x="248595" y="79020"/>
                </a:lnTo>
                <a:lnTo>
                  <a:pt x="258763" y="129381"/>
                </a:lnTo>
                <a:lnTo>
                  <a:pt x="248595" y="179741"/>
                </a:lnTo>
                <a:lnTo>
                  <a:pt x="220868" y="220867"/>
                </a:lnTo>
                <a:lnTo>
                  <a:pt x="179742" y="248594"/>
                </a:lnTo>
                <a:lnTo>
                  <a:pt x="129381" y="258762"/>
                </a:lnTo>
                <a:lnTo>
                  <a:pt x="79020" y="248594"/>
                </a:lnTo>
                <a:lnTo>
                  <a:pt x="37894" y="220867"/>
                </a:lnTo>
                <a:lnTo>
                  <a:pt x="10167" y="179741"/>
                </a:lnTo>
                <a:lnTo>
                  <a:pt x="0" y="129381"/>
                </a:lnTo>
                <a:close/>
              </a:path>
            </a:pathLst>
          </a:custGeom>
          <a:ln w="381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397625" y="5580062"/>
            <a:ext cx="259079" cy="259079"/>
          </a:xfrm>
          <a:custGeom>
            <a:avLst/>
            <a:gdLst/>
            <a:ahLst/>
            <a:cxnLst/>
            <a:rect l="l" t="t" r="r" b="b"/>
            <a:pathLst>
              <a:path w="259079" h="259079">
                <a:moveTo>
                  <a:pt x="0" y="129381"/>
                </a:moveTo>
                <a:lnTo>
                  <a:pt x="10167" y="79020"/>
                </a:lnTo>
                <a:lnTo>
                  <a:pt x="37894" y="37894"/>
                </a:lnTo>
                <a:lnTo>
                  <a:pt x="79020" y="10167"/>
                </a:lnTo>
                <a:lnTo>
                  <a:pt x="129381" y="0"/>
                </a:lnTo>
                <a:lnTo>
                  <a:pt x="179742" y="10167"/>
                </a:lnTo>
                <a:lnTo>
                  <a:pt x="220868" y="37894"/>
                </a:lnTo>
                <a:lnTo>
                  <a:pt x="248595" y="79020"/>
                </a:lnTo>
                <a:lnTo>
                  <a:pt x="258763" y="129381"/>
                </a:lnTo>
                <a:lnTo>
                  <a:pt x="248595" y="179741"/>
                </a:lnTo>
                <a:lnTo>
                  <a:pt x="220868" y="220867"/>
                </a:lnTo>
                <a:lnTo>
                  <a:pt x="179742" y="248594"/>
                </a:lnTo>
                <a:lnTo>
                  <a:pt x="129381" y="258762"/>
                </a:lnTo>
                <a:lnTo>
                  <a:pt x="79020" y="248594"/>
                </a:lnTo>
                <a:lnTo>
                  <a:pt x="37894" y="220867"/>
                </a:lnTo>
                <a:lnTo>
                  <a:pt x="10167" y="179741"/>
                </a:lnTo>
                <a:lnTo>
                  <a:pt x="0" y="129381"/>
                </a:lnTo>
                <a:close/>
              </a:path>
            </a:pathLst>
          </a:custGeom>
          <a:ln w="381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186612" y="5207000"/>
            <a:ext cx="259079" cy="259079"/>
          </a:xfrm>
          <a:custGeom>
            <a:avLst/>
            <a:gdLst/>
            <a:ahLst/>
            <a:cxnLst/>
            <a:rect l="l" t="t" r="r" b="b"/>
            <a:pathLst>
              <a:path w="259079" h="259079">
                <a:moveTo>
                  <a:pt x="0" y="129381"/>
                </a:moveTo>
                <a:lnTo>
                  <a:pt x="10167" y="79020"/>
                </a:lnTo>
                <a:lnTo>
                  <a:pt x="37894" y="37894"/>
                </a:lnTo>
                <a:lnTo>
                  <a:pt x="79020" y="10167"/>
                </a:lnTo>
                <a:lnTo>
                  <a:pt x="129381" y="0"/>
                </a:lnTo>
                <a:lnTo>
                  <a:pt x="179742" y="10167"/>
                </a:lnTo>
                <a:lnTo>
                  <a:pt x="220868" y="37894"/>
                </a:lnTo>
                <a:lnTo>
                  <a:pt x="248595" y="79020"/>
                </a:lnTo>
                <a:lnTo>
                  <a:pt x="258763" y="129381"/>
                </a:lnTo>
                <a:lnTo>
                  <a:pt x="248595" y="179741"/>
                </a:lnTo>
                <a:lnTo>
                  <a:pt x="220868" y="220867"/>
                </a:lnTo>
                <a:lnTo>
                  <a:pt x="179742" y="248594"/>
                </a:lnTo>
                <a:lnTo>
                  <a:pt x="129381" y="258762"/>
                </a:lnTo>
                <a:lnTo>
                  <a:pt x="79020" y="248594"/>
                </a:lnTo>
                <a:lnTo>
                  <a:pt x="37894" y="220867"/>
                </a:lnTo>
                <a:lnTo>
                  <a:pt x="10167" y="179741"/>
                </a:lnTo>
                <a:lnTo>
                  <a:pt x="0" y="129381"/>
                </a:lnTo>
                <a:close/>
              </a:path>
            </a:pathLst>
          </a:custGeom>
          <a:ln w="381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1" name="object 61"/>
          <p:cNvGrpSpPr/>
          <p:nvPr/>
        </p:nvGrpSpPr>
        <p:grpSpPr>
          <a:xfrm>
            <a:off x="7164388" y="4791075"/>
            <a:ext cx="297180" cy="297180"/>
            <a:chOff x="7164388" y="4791075"/>
            <a:chExt cx="297180" cy="297180"/>
          </a:xfrm>
        </p:grpSpPr>
        <p:sp>
          <p:nvSpPr>
            <p:cNvPr id="62" name="object 62"/>
            <p:cNvSpPr/>
            <p:nvPr/>
          </p:nvSpPr>
          <p:spPr>
            <a:xfrm>
              <a:off x="7183438" y="4810125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79">
                  <a:moveTo>
                    <a:pt x="258763" y="0"/>
                  </a:moveTo>
                  <a:lnTo>
                    <a:pt x="0" y="258762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183438" y="4810125"/>
              <a:ext cx="259079" cy="259079"/>
            </a:xfrm>
            <a:custGeom>
              <a:avLst/>
              <a:gdLst/>
              <a:ahLst/>
              <a:cxnLst/>
              <a:rect l="l" t="t" r="r" b="b"/>
              <a:pathLst>
                <a:path w="259079" h="259079">
                  <a:moveTo>
                    <a:pt x="0" y="0"/>
                  </a:moveTo>
                  <a:lnTo>
                    <a:pt x="258763" y="258762"/>
                  </a:lnTo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" name="object 64"/>
          <p:cNvSpPr/>
          <p:nvPr/>
        </p:nvSpPr>
        <p:spPr>
          <a:xfrm>
            <a:off x="7186612" y="5600700"/>
            <a:ext cx="259079" cy="259079"/>
          </a:xfrm>
          <a:custGeom>
            <a:avLst/>
            <a:gdLst/>
            <a:ahLst/>
            <a:cxnLst/>
            <a:rect l="l" t="t" r="r" b="b"/>
            <a:pathLst>
              <a:path w="259079" h="259079">
                <a:moveTo>
                  <a:pt x="0" y="129381"/>
                </a:moveTo>
                <a:lnTo>
                  <a:pt x="10167" y="79020"/>
                </a:lnTo>
                <a:lnTo>
                  <a:pt x="37894" y="37894"/>
                </a:lnTo>
                <a:lnTo>
                  <a:pt x="79020" y="10167"/>
                </a:lnTo>
                <a:lnTo>
                  <a:pt x="129381" y="0"/>
                </a:lnTo>
                <a:lnTo>
                  <a:pt x="179742" y="10167"/>
                </a:lnTo>
                <a:lnTo>
                  <a:pt x="220868" y="37894"/>
                </a:lnTo>
                <a:lnTo>
                  <a:pt x="248595" y="79020"/>
                </a:lnTo>
                <a:lnTo>
                  <a:pt x="258763" y="129381"/>
                </a:lnTo>
                <a:lnTo>
                  <a:pt x="248595" y="179741"/>
                </a:lnTo>
                <a:lnTo>
                  <a:pt x="220868" y="220867"/>
                </a:lnTo>
                <a:lnTo>
                  <a:pt x="179742" y="248594"/>
                </a:lnTo>
                <a:lnTo>
                  <a:pt x="129381" y="258762"/>
                </a:lnTo>
                <a:lnTo>
                  <a:pt x="79020" y="248594"/>
                </a:lnTo>
                <a:lnTo>
                  <a:pt x="37894" y="220867"/>
                </a:lnTo>
                <a:lnTo>
                  <a:pt x="10167" y="179741"/>
                </a:lnTo>
                <a:lnTo>
                  <a:pt x="0" y="129381"/>
                </a:lnTo>
                <a:close/>
              </a:path>
            </a:pathLst>
          </a:custGeom>
          <a:ln w="381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7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568575">
              <a:lnSpc>
                <a:spcPct val="100000"/>
              </a:lnSpc>
              <a:spcBef>
                <a:spcPts val="100"/>
              </a:spcBef>
            </a:pPr>
            <a:r>
              <a:rPr dirty="0"/>
              <a:t>Árboles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20" dirty="0"/>
              <a:t>juego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8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64540" y="1127477"/>
            <a:ext cx="7302500" cy="4703445"/>
          </a:xfrm>
          <a:prstGeom prst="rect">
            <a:avLst/>
          </a:prstGeom>
        </p:spPr>
        <p:txBody>
          <a:bodyPr vert="horz" wrap="square" lIns="0" tIns="1117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2000" b="1" spc="-10" dirty="0">
                <a:latin typeface="Times New Roman"/>
                <a:cs typeface="Times New Roman"/>
              </a:rPr>
              <a:t>Definición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06375" marR="5080">
              <a:lnSpc>
                <a:spcPct val="101099"/>
              </a:lnSpc>
              <a:spcBef>
                <a:spcPts val="680"/>
              </a:spcBef>
            </a:pPr>
            <a:r>
              <a:rPr sz="1800" dirty="0">
                <a:latin typeface="Times New Roman"/>
                <a:cs typeface="Times New Roman"/>
              </a:rPr>
              <a:t>Sea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E</a:t>
            </a:r>
            <a:r>
              <a:rPr sz="1800" spc="-10" dirty="0">
                <a:latin typeface="Symbol"/>
                <a:cs typeface="Symbol"/>
              </a:rPr>
              <a:t></a:t>
            </a:r>
            <a:r>
              <a:rPr sz="1800" i="1" spc="-10" dirty="0">
                <a:latin typeface="Times New Roman"/>
                <a:cs typeface="Times New Roman"/>
              </a:rPr>
              <a:t>N</a:t>
            </a:r>
            <a:r>
              <a:rPr sz="1800" spc="-10" dirty="0">
                <a:latin typeface="Symbol"/>
                <a:cs typeface="Symbol"/>
              </a:rPr>
              <a:t></a:t>
            </a:r>
            <a:r>
              <a:rPr sz="1800" i="1" spc="-10" dirty="0">
                <a:latin typeface="Times New Roman"/>
                <a:cs typeface="Times New Roman"/>
              </a:rPr>
              <a:t>N</a:t>
            </a:r>
            <a:r>
              <a:rPr sz="1800" spc="-1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L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{</a:t>
            </a:r>
            <a:r>
              <a:rPr sz="1800" i="1" dirty="0">
                <a:latin typeface="Times New Roman"/>
                <a:cs typeface="Times New Roman"/>
              </a:rPr>
              <a:t>max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i="1" dirty="0">
                <a:latin typeface="Times New Roman"/>
                <a:cs typeface="Times New Roman"/>
              </a:rPr>
              <a:t>min</a:t>
            </a:r>
            <a:r>
              <a:rPr sz="1800" dirty="0">
                <a:latin typeface="Times New Roman"/>
                <a:cs typeface="Times New Roman"/>
              </a:rPr>
              <a:t>},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G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i="1" dirty="0">
                <a:latin typeface="Times New Roman"/>
                <a:cs typeface="Times New Roman"/>
              </a:rPr>
              <a:t>E,L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10" dirty="0">
                <a:latin typeface="Times New Roman"/>
                <a:cs typeface="Times New Roman"/>
              </a:rPr>
              <a:t> árbol </a:t>
            </a:r>
            <a:r>
              <a:rPr sz="1800" dirty="0">
                <a:latin typeface="Times New Roman"/>
                <a:cs typeface="Times New Roman"/>
              </a:rPr>
              <a:t>etiquetado.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G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 </a:t>
            </a:r>
            <a:r>
              <a:rPr sz="1800" i="1" dirty="0">
                <a:latin typeface="Times New Roman"/>
                <a:cs typeface="Times New Roman"/>
              </a:rPr>
              <a:t>árbol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de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juego </a:t>
            </a:r>
            <a:r>
              <a:rPr sz="1800" spc="-25" dirty="0">
                <a:latin typeface="Times New Roman"/>
                <a:cs typeface="Times New Roman"/>
              </a:rPr>
              <a:t>si</a:t>
            </a:r>
            <a:endParaRPr sz="1800">
              <a:latin typeface="Times New Roman"/>
              <a:cs typeface="Times New Roman"/>
            </a:endParaRPr>
          </a:p>
          <a:p>
            <a:pPr marL="584200" indent="-187325">
              <a:lnSpc>
                <a:spcPct val="100000"/>
              </a:lnSpc>
              <a:spcBef>
                <a:spcPts val="455"/>
              </a:spcBef>
              <a:buFont typeface="Times New Roman"/>
              <a:buChar char="–"/>
              <a:tabLst>
                <a:tab pos="584200" algn="l"/>
              </a:tabLst>
            </a:pPr>
            <a:r>
              <a:rPr sz="1800" i="1" dirty="0">
                <a:latin typeface="Times New Roman"/>
                <a:cs typeface="Times New Roman"/>
              </a:rPr>
              <a:t>G </a:t>
            </a:r>
            <a:r>
              <a:rPr sz="1800" dirty="0">
                <a:latin typeface="Times New Roman"/>
                <a:cs typeface="Times New Roman"/>
              </a:rPr>
              <a:t>no 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vacío</a:t>
            </a:r>
            <a:endParaRPr sz="1800">
              <a:latin typeface="Times New Roman"/>
              <a:cs typeface="Times New Roman"/>
            </a:endParaRPr>
          </a:p>
          <a:p>
            <a:pPr marL="584200" indent="-187325">
              <a:lnSpc>
                <a:spcPct val="100000"/>
              </a:lnSpc>
              <a:spcBef>
                <a:spcPts val="434"/>
              </a:spcBef>
              <a:buChar char="–"/>
              <a:tabLst>
                <a:tab pos="584200" algn="l"/>
              </a:tabLst>
            </a:pP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raíz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está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etiquetada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max</a:t>
            </a:r>
            <a:endParaRPr sz="1800">
              <a:latin typeface="Times New Roman"/>
              <a:cs typeface="Times New Roman"/>
            </a:endParaRPr>
          </a:p>
          <a:p>
            <a:pPr marL="584200" indent="-187325">
              <a:lnSpc>
                <a:spcPct val="100000"/>
              </a:lnSpc>
              <a:spcBef>
                <a:spcPts val="430"/>
              </a:spcBef>
              <a:buChar char="–"/>
              <a:tabLst>
                <a:tab pos="584200" algn="l"/>
              </a:tabLst>
            </a:pPr>
            <a:r>
              <a:rPr sz="1800" dirty="0">
                <a:latin typeface="Times New Roman"/>
                <a:cs typeface="Times New Roman"/>
              </a:rPr>
              <a:t>todos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sucesores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max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etiquetados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min</a:t>
            </a:r>
            <a:endParaRPr sz="1800">
              <a:latin typeface="Times New Roman"/>
              <a:cs typeface="Times New Roman"/>
            </a:endParaRPr>
          </a:p>
          <a:p>
            <a:pPr marL="584200" indent="-187325">
              <a:lnSpc>
                <a:spcPct val="100000"/>
              </a:lnSpc>
              <a:spcBef>
                <a:spcPts val="455"/>
              </a:spcBef>
              <a:buChar char="–"/>
              <a:tabLst>
                <a:tab pos="584200" algn="l"/>
              </a:tabLst>
            </a:pPr>
            <a:r>
              <a:rPr sz="1800" dirty="0">
                <a:latin typeface="Times New Roman"/>
                <a:cs typeface="Times New Roman"/>
              </a:rPr>
              <a:t>todos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sucesores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min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etiquetados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max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2050">
              <a:latin typeface="Times New Roman"/>
              <a:cs typeface="Times New Roman"/>
            </a:endParaRPr>
          </a:p>
          <a:p>
            <a:pPr marL="47625">
              <a:lnSpc>
                <a:spcPct val="100000"/>
              </a:lnSpc>
            </a:pPr>
            <a:r>
              <a:rPr sz="2000" b="1" spc="-10" dirty="0">
                <a:latin typeface="Times New Roman"/>
                <a:cs typeface="Times New Roman"/>
              </a:rPr>
              <a:t>Observaciones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41300" indent="-193675">
              <a:lnSpc>
                <a:spcPct val="100000"/>
              </a:lnSpc>
              <a:spcBef>
                <a:spcPts val="505"/>
              </a:spcBef>
              <a:buChar char="•"/>
              <a:tabLst>
                <a:tab pos="241300" algn="l"/>
              </a:tabLst>
            </a:pPr>
            <a:r>
              <a:rPr sz="2000" dirty="0">
                <a:latin typeface="Times New Roman"/>
                <a:cs typeface="Times New Roman"/>
              </a:rPr>
              <a:t>cada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nivel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juego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representa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ply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(media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jugada)</a:t>
            </a:r>
            <a:endParaRPr sz="2000">
              <a:latin typeface="Times New Roman"/>
              <a:cs typeface="Times New Roman"/>
            </a:endParaRPr>
          </a:p>
          <a:p>
            <a:pPr marL="619125" lvl="1" indent="-187325">
              <a:lnSpc>
                <a:spcPct val="100000"/>
              </a:lnSpc>
              <a:spcBef>
                <a:spcPts val="490"/>
              </a:spcBef>
              <a:buChar char="–"/>
              <a:tabLst>
                <a:tab pos="619125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etiquetados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max</a:t>
            </a:r>
            <a:r>
              <a:rPr sz="1800" dirty="0">
                <a:latin typeface="Times New Roman"/>
                <a:cs typeface="Times New Roman"/>
              </a:rPr>
              <a:t>, 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turno 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agente </a:t>
            </a:r>
            <a:r>
              <a:rPr sz="1800" i="1" spc="-25" dirty="0">
                <a:latin typeface="Times New Roman"/>
                <a:cs typeface="Times New Roman"/>
              </a:rPr>
              <a:t>max</a:t>
            </a:r>
            <a:endParaRPr sz="1800">
              <a:latin typeface="Times New Roman"/>
              <a:cs typeface="Times New Roman"/>
            </a:endParaRPr>
          </a:p>
          <a:p>
            <a:pPr marL="619125" lvl="1" indent="-187325">
              <a:lnSpc>
                <a:spcPct val="100000"/>
              </a:lnSpc>
              <a:spcBef>
                <a:spcPts val="335"/>
              </a:spcBef>
              <a:buChar char="–"/>
              <a:tabLst>
                <a:tab pos="619125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etiquetados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min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turno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agente </a:t>
            </a:r>
            <a:r>
              <a:rPr sz="1800" i="1" spc="-25" dirty="0">
                <a:latin typeface="Times New Roman"/>
                <a:cs typeface="Times New Roman"/>
              </a:rPr>
              <a:t>min</a:t>
            </a:r>
            <a:endParaRPr sz="1800">
              <a:latin typeface="Times New Roman"/>
              <a:cs typeface="Times New Roman"/>
            </a:endParaRPr>
          </a:p>
          <a:p>
            <a:pPr marL="241300" marR="942975" indent="-193675">
              <a:lnSpc>
                <a:spcPct val="100000"/>
              </a:lnSpc>
              <a:spcBef>
                <a:spcPts val="545"/>
              </a:spcBef>
              <a:buChar char="•"/>
              <a:tabLst>
                <a:tab pos="241300" algn="l"/>
              </a:tabLst>
            </a:pP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hojas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juego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(completamente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desarrollado) </a:t>
            </a:r>
            <a:r>
              <a:rPr sz="2000" dirty="0">
                <a:latin typeface="Times New Roman"/>
                <a:cs typeface="Times New Roman"/>
              </a:rPr>
              <a:t>representan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posiciones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terminales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juego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697865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30" dirty="0"/>
              <a:t> </a:t>
            </a:r>
            <a:r>
              <a:rPr dirty="0"/>
              <a:t>Árbol</a:t>
            </a:r>
            <a:r>
              <a:rPr spc="-2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juego</a:t>
            </a:r>
            <a:r>
              <a:rPr spc="-25" dirty="0"/>
              <a:t> </a:t>
            </a:r>
            <a:r>
              <a:rPr dirty="0"/>
              <a:t>para</a:t>
            </a:r>
            <a:r>
              <a:rPr spc="-15" dirty="0"/>
              <a:t> </a:t>
            </a:r>
            <a:r>
              <a:rPr dirty="0"/>
              <a:t>Tres</a:t>
            </a:r>
            <a:r>
              <a:rPr spc="-15" dirty="0"/>
              <a:t> </a:t>
            </a:r>
            <a:r>
              <a:rPr dirty="0"/>
              <a:t>en</a:t>
            </a:r>
            <a:r>
              <a:rPr spc="-20" dirty="0"/>
              <a:t> Raya</a:t>
            </a:r>
          </a:p>
        </p:txBody>
      </p:sp>
      <p:grpSp>
        <p:nvGrpSpPr>
          <p:cNvPr id="8" name="object 8"/>
          <p:cNvGrpSpPr/>
          <p:nvPr/>
        </p:nvGrpSpPr>
        <p:grpSpPr>
          <a:xfrm>
            <a:off x="1258887" y="1095375"/>
            <a:ext cx="7463155" cy="3460750"/>
            <a:chOff x="1258887" y="1095375"/>
            <a:chExt cx="7463155" cy="3460750"/>
          </a:xfrm>
        </p:grpSpPr>
        <p:sp>
          <p:nvSpPr>
            <p:cNvPr id="9" name="object 9"/>
            <p:cNvSpPr/>
            <p:nvPr/>
          </p:nvSpPr>
          <p:spPr>
            <a:xfrm>
              <a:off x="4699000" y="1104900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30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4699000" y="1299103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4699000" y="1493309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893203" y="1104900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087979" y="1104900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268412" y="202882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30" h="582930">
                  <a:moveTo>
                    <a:pt x="0" y="0"/>
                  </a:moveTo>
                  <a:lnTo>
                    <a:pt x="582612" y="0"/>
                  </a:lnTo>
                  <a:lnTo>
                    <a:pt x="582612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268412" y="222302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268412" y="241723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462617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657391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287462" y="205581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287462" y="205581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125662" y="202882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30" h="582930">
                  <a:moveTo>
                    <a:pt x="0" y="0"/>
                  </a:moveTo>
                  <a:lnTo>
                    <a:pt x="582612" y="0"/>
                  </a:lnTo>
                  <a:lnTo>
                    <a:pt x="582612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125662" y="222302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125662" y="241723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319867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514641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338387" y="205581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338387" y="205581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982912" y="202882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30">
                  <a:moveTo>
                    <a:pt x="0" y="0"/>
                  </a:moveTo>
                  <a:lnTo>
                    <a:pt x="582612" y="0"/>
                  </a:lnTo>
                  <a:lnTo>
                    <a:pt x="582612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982912" y="222302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982912" y="241723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177117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371891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390899" y="205581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390899" y="205581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840162" y="202882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30">
                  <a:moveTo>
                    <a:pt x="0" y="0"/>
                  </a:moveTo>
                  <a:lnTo>
                    <a:pt x="582612" y="0"/>
                  </a:lnTo>
                  <a:lnTo>
                    <a:pt x="582612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840162" y="222302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840162" y="241723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034367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229141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865562" y="22510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865563" y="22510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699000" y="202882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30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699000" y="222302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699000" y="241723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893203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087979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930775" y="22510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930775" y="22510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560512" y="1697037"/>
              <a:ext cx="3430904" cy="322580"/>
            </a:xfrm>
            <a:custGeom>
              <a:avLst/>
              <a:gdLst/>
              <a:ahLst/>
              <a:cxnLst/>
              <a:rect l="l" t="t" r="r" b="b"/>
              <a:pathLst>
                <a:path w="3430904" h="322580">
                  <a:moveTo>
                    <a:pt x="0" y="322262"/>
                  </a:moveTo>
                  <a:lnTo>
                    <a:pt x="3430587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417762" y="1697037"/>
              <a:ext cx="2573655" cy="322580"/>
            </a:xfrm>
            <a:custGeom>
              <a:avLst/>
              <a:gdLst/>
              <a:ahLst/>
              <a:cxnLst/>
              <a:rect l="l" t="t" r="r" b="b"/>
              <a:pathLst>
                <a:path w="2573654" h="322580">
                  <a:moveTo>
                    <a:pt x="0" y="322262"/>
                  </a:moveTo>
                  <a:lnTo>
                    <a:pt x="2573337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275012" y="1697037"/>
              <a:ext cx="1716405" cy="322580"/>
            </a:xfrm>
            <a:custGeom>
              <a:avLst/>
              <a:gdLst/>
              <a:ahLst/>
              <a:cxnLst/>
              <a:rect l="l" t="t" r="r" b="b"/>
              <a:pathLst>
                <a:path w="1716404" h="322580">
                  <a:moveTo>
                    <a:pt x="0" y="322262"/>
                  </a:moveTo>
                  <a:lnTo>
                    <a:pt x="1716087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4132262" y="1697037"/>
              <a:ext cx="859155" cy="322580"/>
            </a:xfrm>
            <a:custGeom>
              <a:avLst/>
              <a:gdLst/>
              <a:ahLst/>
              <a:cxnLst/>
              <a:rect l="l" t="t" r="r" b="b"/>
              <a:pathLst>
                <a:path w="859154" h="322580">
                  <a:moveTo>
                    <a:pt x="0" y="322262"/>
                  </a:moveTo>
                  <a:lnTo>
                    <a:pt x="858837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991100" y="1697037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322262"/>
                  </a:moveTo>
                  <a:lnTo>
                    <a:pt x="1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556250" y="202882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30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556250" y="222302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556250" y="241723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750453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945229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973762" y="22510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973763" y="22510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991100" y="1697037"/>
              <a:ext cx="857250" cy="322580"/>
            </a:xfrm>
            <a:custGeom>
              <a:avLst/>
              <a:gdLst/>
              <a:ahLst/>
              <a:cxnLst/>
              <a:rect l="l" t="t" r="r" b="b"/>
              <a:pathLst>
                <a:path w="857250" h="322580">
                  <a:moveTo>
                    <a:pt x="857250" y="322262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3500" y="202882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30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413500" y="222302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413500" y="241723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607703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802479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442075" y="24447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442075" y="24447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91100" y="1697037"/>
              <a:ext cx="1714500" cy="322580"/>
            </a:xfrm>
            <a:custGeom>
              <a:avLst/>
              <a:gdLst/>
              <a:ahLst/>
              <a:cxnLst/>
              <a:rect l="l" t="t" r="r" b="b"/>
              <a:pathLst>
                <a:path w="1714500" h="322580">
                  <a:moveTo>
                    <a:pt x="1714500" y="322262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270750" y="202882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30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270750" y="222302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270750" y="241723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464953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659729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7512050" y="24447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7512050" y="24447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4991100" y="1697037"/>
              <a:ext cx="2571750" cy="322580"/>
            </a:xfrm>
            <a:custGeom>
              <a:avLst/>
              <a:gdLst/>
              <a:ahLst/>
              <a:cxnLst/>
              <a:rect l="l" t="t" r="r" b="b"/>
              <a:pathLst>
                <a:path w="2571750" h="322580">
                  <a:moveTo>
                    <a:pt x="2571750" y="322262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129587" y="202882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30">
                  <a:moveTo>
                    <a:pt x="0" y="0"/>
                  </a:moveTo>
                  <a:lnTo>
                    <a:pt x="582612" y="0"/>
                  </a:lnTo>
                  <a:lnTo>
                    <a:pt x="582612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129587" y="222302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129587" y="241723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8323792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8518566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537574" y="244633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537574" y="244633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4991099" y="1697037"/>
              <a:ext cx="3430904" cy="322580"/>
            </a:xfrm>
            <a:custGeom>
              <a:avLst/>
              <a:gdLst/>
              <a:ahLst/>
              <a:cxnLst/>
              <a:rect l="l" t="t" r="r" b="b"/>
              <a:pathLst>
                <a:path w="3430904" h="322580">
                  <a:moveTo>
                    <a:pt x="3430588" y="322262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287462" y="300037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30" h="582929">
                  <a:moveTo>
                    <a:pt x="0" y="0"/>
                  </a:moveTo>
                  <a:lnTo>
                    <a:pt x="582612" y="0"/>
                  </a:lnTo>
                  <a:lnTo>
                    <a:pt x="582612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287462" y="319457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287462" y="338878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481667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676441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306512" y="302736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306512" y="302736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98599" y="3025775"/>
              <a:ext cx="149225" cy="149225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1560512" y="2620962"/>
              <a:ext cx="19050" cy="370205"/>
            </a:xfrm>
            <a:custGeom>
              <a:avLst/>
              <a:gdLst/>
              <a:ahLst/>
              <a:cxnLst/>
              <a:rect l="l" t="t" r="r" b="b"/>
              <a:pathLst>
                <a:path w="19050" h="370205">
                  <a:moveTo>
                    <a:pt x="19050" y="369887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144712" y="300037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30" h="582929">
                  <a:moveTo>
                    <a:pt x="0" y="0"/>
                  </a:moveTo>
                  <a:lnTo>
                    <a:pt x="582612" y="0"/>
                  </a:lnTo>
                  <a:lnTo>
                    <a:pt x="582612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144712" y="319457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144712" y="338878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338917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533691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157412" y="302736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157412" y="302736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552700" y="3025775"/>
              <a:ext cx="149225" cy="149225"/>
            </a:xfrm>
            <a:prstGeom prst="rect">
              <a:avLst/>
            </a:prstGeom>
          </p:spPr>
        </p:pic>
        <p:sp>
          <p:nvSpPr>
            <p:cNvPr id="103" name="object 103"/>
            <p:cNvSpPr/>
            <p:nvPr/>
          </p:nvSpPr>
          <p:spPr>
            <a:xfrm>
              <a:off x="1560512" y="2620962"/>
              <a:ext cx="876300" cy="370205"/>
            </a:xfrm>
            <a:custGeom>
              <a:avLst/>
              <a:gdLst/>
              <a:ahLst/>
              <a:cxnLst/>
              <a:rect l="l" t="t" r="r" b="b"/>
              <a:pathLst>
                <a:path w="876300" h="370205">
                  <a:moveTo>
                    <a:pt x="876300" y="369887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001962" y="300037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2" y="0"/>
                  </a:lnTo>
                  <a:lnTo>
                    <a:pt x="582612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001962" y="319457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001962" y="338878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196167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390941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019424" y="302736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019424" y="302736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" name="object 11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024187" y="3222625"/>
              <a:ext cx="149225" cy="149225"/>
            </a:xfrm>
            <a:prstGeom prst="rect">
              <a:avLst/>
            </a:prstGeom>
          </p:spPr>
        </p:pic>
        <p:sp>
          <p:nvSpPr>
            <p:cNvPr id="112" name="object 112"/>
            <p:cNvSpPr/>
            <p:nvPr/>
          </p:nvSpPr>
          <p:spPr>
            <a:xfrm>
              <a:off x="1560512" y="2620962"/>
              <a:ext cx="1733550" cy="370205"/>
            </a:xfrm>
            <a:custGeom>
              <a:avLst/>
              <a:gdLst/>
              <a:ahLst/>
              <a:cxnLst/>
              <a:rect l="l" t="t" r="r" b="b"/>
              <a:pathLst>
                <a:path w="1733550" h="370205">
                  <a:moveTo>
                    <a:pt x="1733550" y="369887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859212" y="300037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2" y="0"/>
                  </a:lnTo>
                  <a:lnTo>
                    <a:pt x="582612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859212" y="319457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859212" y="338878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4053417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4248191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884612" y="30130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884613" y="30130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" name="object 12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076699" y="3222625"/>
              <a:ext cx="149225" cy="149225"/>
            </a:xfrm>
            <a:prstGeom prst="rect">
              <a:avLst/>
            </a:prstGeom>
          </p:spPr>
        </p:pic>
        <p:sp>
          <p:nvSpPr>
            <p:cNvPr id="121" name="object 121"/>
            <p:cNvSpPr/>
            <p:nvPr/>
          </p:nvSpPr>
          <p:spPr>
            <a:xfrm>
              <a:off x="1560512" y="2620962"/>
              <a:ext cx="2590800" cy="370205"/>
            </a:xfrm>
            <a:custGeom>
              <a:avLst/>
              <a:gdLst/>
              <a:ahLst/>
              <a:cxnLst/>
              <a:rect l="l" t="t" r="r" b="b"/>
              <a:pathLst>
                <a:path w="2590800" h="370205">
                  <a:moveTo>
                    <a:pt x="2590800" y="369887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4718050" y="300037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4718050" y="319457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4718050" y="338878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4912253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5107029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4749800" y="30416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4749800" y="30416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" name="object 12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116512" y="3213100"/>
              <a:ext cx="149225" cy="149225"/>
            </a:xfrm>
            <a:prstGeom prst="rect">
              <a:avLst/>
            </a:prstGeom>
          </p:spPr>
        </p:pic>
        <p:sp>
          <p:nvSpPr>
            <p:cNvPr id="130" name="object 130"/>
            <p:cNvSpPr/>
            <p:nvPr/>
          </p:nvSpPr>
          <p:spPr>
            <a:xfrm>
              <a:off x="1560512" y="2620962"/>
              <a:ext cx="3500754" cy="370205"/>
            </a:xfrm>
            <a:custGeom>
              <a:avLst/>
              <a:gdLst/>
              <a:ahLst/>
              <a:cxnLst/>
              <a:rect l="l" t="t" r="r" b="b"/>
              <a:pathLst>
                <a:path w="3500754" h="370205">
                  <a:moveTo>
                    <a:pt x="3500437" y="369887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575300" y="300037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5575300" y="319457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5575300" y="338878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5769503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5964279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5603875" y="30416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5603875" y="30416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" name="object 13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605462" y="3417887"/>
              <a:ext cx="149225" cy="149225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1560512" y="2620962"/>
              <a:ext cx="4307205" cy="370205"/>
            </a:xfrm>
            <a:custGeom>
              <a:avLst/>
              <a:gdLst/>
              <a:ahLst/>
              <a:cxnLst/>
              <a:rect l="l" t="t" r="r" b="b"/>
              <a:pathLst>
                <a:path w="4307205" h="370205">
                  <a:moveTo>
                    <a:pt x="4306887" y="369887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6432550" y="300037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6432550" y="319457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6432550" y="338878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6626753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6821529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6457950" y="3022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6457950" y="3022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" name="object 14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662737" y="3398837"/>
              <a:ext cx="149225" cy="149225"/>
            </a:xfrm>
            <a:prstGeom prst="rect">
              <a:avLst/>
            </a:prstGeom>
          </p:spPr>
        </p:pic>
        <p:sp>
          <p:nvSpPr>
            <p:cNvPr id="148" name="object 148"/>
            <p:cNvSpPr/>
            <p:nvPr/>
          </p:nvSpPr>
          <p:spPr>
            <a:xfrm>
              <a:off x="1560512" y="2620962"/>
              <a:ext cx="5164455" cy="370205"/>
            </a:xfrm>
            <a:custGeom>
              <a:avLst/>
              <a:gdLst/>
              <a:ahLst/>
              <a:cxnLst/>
              <a:rect l="l" t="t" r="r" b="b"/>
              <a:pathLst>
                <a:path w="5164455" h="370205">
                  <a:moveTo>
                    <a:pt x="5164137" y="369887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289800" y="300037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289800" y="319457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289800" y="338878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484003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678779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312025" y="30353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312025" y="30353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6" name="object 15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669212" y="3417887"/>
              <a:ext cx="149225" cy="149225"/>
            </a:xfrm>
            <a:prstGeom prst="rect">
              <a:avLst/>
            </a:prstGeom>
          </p:spPr>
        </p:pic>
        <p:sp>
          <p:nvSpPr>
            <p:cNvPr id="157" name="object 157"/>
            <p:cNvSpPr/>
            <p:nvPr/>
          </p:nvSpPr>
          <p:spPr>
            <a:xfrm>
              <a:off x="1560512" y="2620962"/>
              <a:ext cx="6021705" cy="370205"/>
            </a:xfrm>
            <a:custGeom>
              <a:avLst/>
              <a:gdLst/>
              <a:ahLst/>
              <a:cxnLst/>
              <a:rect l="l" t="t" r="r" b="b"/>
              <a:pathLst>
                <a:path w="6021705" h="370205">
                  <a:moveTo>
                    <a:pt x="6021387" y="369887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287462" y="3963987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30" h="582929">
                  <a:moveTo>
                    <a:pt x="0" y="0"/>
                  </a:moveTo>
                  <a:lnTo>
                    <a:pt x="582612" y="0"/>
                  </a:lnTo>
                  <a:lnTo>
                    <a:pt x="582612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287462" y="4158192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287462" y="4352395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481667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676441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306512" y="3990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306513" y="3990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5" name="object 16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498599" y="3989387"/>
              <a:ext cx="149225" cy="149225"/>
            </a:xfrm>
            <a:prstGeom prst="rect">
              <a:avLst/>
            </a:prstGeom>
          </p:spPr>
        </p:pic>
        <p:sp>
          <p:nvSpPr>
            <p:cNvPr id="166" name="object 166"/>
            <p:cNvSpPr/>
            <p:nvPr/>
          </p:nvSpPr>
          <p:spPr>
            <a:xfrm>
              <a:off x="1560512" y="3584574"/>
              <a:ext cx="19050" cy="370205"/>
            </a:xfrm>
            <a:custGeom>
              <a:avLst/>
              <a:gdLst/>
              <a:ahLst/>
              <a:cxnLst/>
              <a:rect l="l" t="t" r="r" b="b"/>
              <a:pathLst>
                <a:path w="19050" h="370204">
                  <a:moveTo>
                    <a:pt x="19050" y="36988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2144712" y="3963987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30" h="582929">
                  <a:moveTo>
                    <a:pt x="0" y="0"/>
                  </a:moveTo>
                  <a:lnTo>
                    <a:pt x="582612" y="0"/>
                  </a:lnTo>
                  <a:lnTo>
                    <a:pt x="582612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144712" y="4158192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144712" y="4352395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338917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533691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157412" y="3990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157413" y="3990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4" name="object 17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347912" y="3998912"/>
              <a:ext cx="149225" cy="149225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1560512" y="3584574"/>
              <a:ext cx="876300" cy="370205"/>
            </a:xfrm>
            <a:custGeom>
              <a:avLst/>
              <a:gdLst/>
              <a:ahLst/>
              <a:cxnLst/>
              <a:rect l="l" t="t" r="r" b="b"/>
              <a:pathLst>
                <a:path w="876300" h="370204">
                  <a:moveTo>
                    <a:pt x="876300" y="36988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001962" y="3963987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2" y="0"/>
                  </a:lnTo>
                  <a:lnTo>
                    <a:pt x="582612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001962" y="4158192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001962" y="4352395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196167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390941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3019424" y="3990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3019424" y="3990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3" name="object 18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214687" y="3986212"/>
              <a:ext cx="149225" cy="149225"/>
            </a:xfrm>
            <a:prstGeom prst="rect">
              <a:avLst/>
            </a:prstGeom>
          </p:spPr>
        </p:pic>
        <p:sp>
          <p:nvSpPr>
            <p:cNvPr id="184" name="object 184"/>
            <p:cNvSpPr/>
            <p:nvPr/>
          </p:nvSpPr>
          <p:spPr>
            <a:xfrm>
              <a:off x="1560512" y="3584574"/>
              <a:ext cx="1733550" cy="370205"/>
            </a:xfrm>
            <a:custGeom>
              <a:avLst/>
              <a:gdLst/>
              <a:ahLst/>
              <a:cxnLst/>
              <a:rect l="l" t="t" r="r" b="b"/>
              <a:pathLst>
                <a:path w="1733550" h="370204">
                  <a:moveTo>
                    <a:pt x="1733550" y="36988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3859212" y="3963987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2" y="0"/>
                  </a:lnTo>
                  <a:lnTo>
                    <a:pt x="582612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3859212" y="4158192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3859212" y="4352395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4053417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4248191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3884612" y="397668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3884612" y="397668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2" name="object 19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076699" y="3986212"/>
              <a:ext cx="149225" cy="149225"/>
            </a:xfrm>
            <a:prstGeom prst="rect">
              <a:avLst/>
            </a:prstGeom>
          </p:spPr>
        </p:pic>
        <p:sp>
          <p:nvSpPr>
            <p:cNvPr id="193" name="object 193"/>
            <p:cNvSpPr/>
            <p:nvPr/>
          </p:nvSpPr>
          <p:spPr>
            <a:xfrm>
              <a:off x="1560512" y="3584574"/>
              <a:ext cx="2590800" cy="370205"/>
            </a:xfrm>
            <a:custGeom>
              <a:avLst/>
              <a:gdLst/>
              <a:ahLst/>
              <a:cxnLst/>
              <a:rect l="l" t="t" r="r" b="b"/>
              <a:pathLst>
                <a:path w="2590800" h="370204">
                  <a:moveTo>
                    <a:pt x="2590800" y="36988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4718050" y="3963987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4718050" y="4158192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4718050" y="4352395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4912253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07029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4749800" y="400526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4749800" y="400526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" name="object 20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929187" y="3989387"/>
              <a:ext cx="149225" cy="149225"/>
            </a:xfrm>
            <a:prstGeom prst="rect">
              <a:avLst/>
            </a:prstGeom>
          </p:spPr>
        </p:pic>
        <p:sp>
          <p:nvSpPr>
            <p:cNvPr id="202" name="object 202"/>
            <p:cNvSpPr/>
            <p:nvPr/>
          </p:nvSpPr>
          <p:spPr>
            <a:xfrm>
              <a:off x="1560512" y="3584574"/>
              <a:ext cx="3500754" cy="370205"/>
            </a:xfrm>
            <a:custGeom>
              <a:avLst/>
              <a:gdLst/>
              <a:ahLst/>
              <a:cxnLst/>
              <a:rect l="l" t="t" r="r" b="b"/>
              <a:pathLst>
                <a:path w="3500754" h="370204">
                  <a:moveTo>
                    <a:pt x="3500437" y="36988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575300" y="3963987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575300" y="4158192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575300" y="4352395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769503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964279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603875" y="400526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603875" y="400526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" name="object 2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786437" y="3989387"/>
              <a:ext cx="149225" cy="149225"/>
            </a:xfrm>
            <a:prstGeom prst="rect">
              <a:avLst/>
            </a:prstGeom>
          </p:spPr>
        </p:pic>
        <p:sp>
          <p:nvSpPr>
            <p:cNvPr id="211" name="object 211"/>
            <p:cNvSpPr/>
            <p:nvPr/>
          </p:nvSpPr>
          <p:spPr>
            <a:xfrm>
              <a:off x="1560512" y="3584574"/>
              <a:ext cx="4307205" cy="370205"/>
            </a:xfrm>
            <a:custGeom>
              <a:avLst/>
              <a:gdLst/>
              <a:ahLst/>
              <a:cxnLst/>
              <a:rect l="l" t="t" r="r" b="b"/>
              <a:pathLst>
                <a:path w="4307205" h="370204">
                  <a:moveTo>
                    <a:pt x="4306887" y="36988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6432550" y="3963987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6432550" y="4158192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6432550" y="4352395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6626753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6821529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6457950" y="398621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6457950" y="398621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9" name="object 21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643687" y="3998912"/>
              <a:ext cx="149225" cy="149225"/>
            </a:xfrm>
            <a:prstGeom prst="rect">
              <a:avLst/>
            </a:prstGeom>
          </p:spPr>
        </p:pic>
        <p:sp>
          <p:nvSpPr>
            <p:cNvPr id="220" name="object 220"/>
            <p:cNvSpPr/>
            <p:nvPr/>
          </p:nvSpPr>
          <p:spPr>
            <a:xfrm>
              <a:off x="1560512" y="3584574"/>
              <a:ext cx="5164455" cy="370205"/>
            </a:xfrm>
            <a:custGeom>
              <a:avLst/>
              <a:gdLst/>
              <a:ahLst/>
              <a:cxnLst/>
              <a:rect l="l" t="t" r="r" b="b"/>
              <a:pathLst>
                <a:path w="5164455" h="370204">
                  <a:moveTo>
                    <a:pt x="5164137" y="36988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676399" y="40005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676400" y="40005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2173287" y="418623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2173287" y="418623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3233737" y="418623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3233737" y="418623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4276724" y="418623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4276724" y="418623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4749800" y="43815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4749800" y="43815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5815012" y="43815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5815013" y="43815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6840537" y="43910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6840538" y="43910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5" name="object 235"/>
          <p:cNvSpPr txBox="1"/>
          <p:nvPr/>
        </p:nvSpPr>
        <p:spPr>
          <a:xfrm>
            <a:off x="6530975" y="2332227"/>
            <a:ext cx="66040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dirty="0">
                <a:latin typeface="Times New Roman"/>
                <a:cs typeface="Times New Roman"/>
              </a:rPr>
              <a:t>. . </a:t>
            </a:r>
            <a:r>
              <a:rPr sz="4000" spc="-50" dirty="0">
                <a:latin typeface="Times New Roman"/>
                <a:cs typeface="Times New Roman"/>
              </a:rPr>
              <a:t>.</a:t>
            </a:r>
            <a:endParaRPr sz="4000">
              <a:latin typeface="Times New Roman"/>
              <a:cs typeface="Times New Roman"/>
            </a:endParaRPr>
          </a:p>
        </p:txBody>
      </p:sp>
      <p:sp>
        <p:nvSpPr>
          <p:cNvPr id="242" name="object 24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9 </a:t>
            </a:r>
            <a:r>
              <a:rPr spc="-50" dirty="0"/>
              <a:t>–</a:t>
            </a:r>
          </a:p>
        </p:txBody>
      </p:sp>
      <p:sp>
        <p:nvSpPr>
          <p:cNvPr id="236" name="object 236"/>
          <p:cNvSpPr txBox="1"/>
          <p:nvPr/>
        </p:nvSpPr>
        <p:spPr>
          <a:xfrm>
            <a:off x="5570537" y="3301491"/>
            <a:ext cx="66040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dirty="0">
                <a:latin typeface="Times New Roman"/>
                <a:cs typeface="Times New Roman"/>
              </a:rPr>
              <a:t>. . </a:t>
            </a:r>
            <a:r>
              <a:rPr sz="4000" spc="-50" dirty="0">
                <a:latin typeface="Times New Roman"/>
                <a:cs typeface="Times New Roman"/>
              </a:rPr>
              <a:t>.</a:t>
            </a:r>
            <a:endParaRPr sz="4000">
              <a:latin typeface="Times New Roman"/>
              <a:cs typeface="Times New Roman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439737" y="1126235"/>
            <a:ext cx="4762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439737" y="3162300"/>
            <a:ext cx="4762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461962" y="2196084"/>
            <a:ext cx="4330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482600" y="4027932"/>
            <a:ext cx="4330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3433762" y="4371339"/>
            <a:ext cx="66040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dirty="0">
                <a:latin typeface="Times New Roman"/>
                <a:cs typeface="Times New Roman"/>
              </a:rPr>
              <a:t>. . </a:t>
            </a:r>
            <a:r>
              <a:rPr sz="4000" spc="-50" dirty="0">
                <a:latin typeface="Times New Roman"/>
                <a:cs typeface="Times New Roman"/>
              </a:rPr>
              <a:t>.</a:t>
            </a:r>
            <a:endParaRPr sz="4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536700">
              <a:lnSpc>
                <a:spcPct val="100000"/>
              </a:lnSpc>
              <a:spcBef>
                <a:spcPts val="100"/>
              </a:spcBef>
            </a:pPr>
            <a:r>
              <a:rPr dirty="0"/>
              <a:t>Modelo</a:t>
            </a:r>
            <a:r>
              <a:rPr spc="-3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juegos</a:t>
            </a:r>
            <a:r>
              <a:rPr spc="-15" dirty="0"/>
              <a:t> </a:t>
            </a:r>
            <a:r>
              <a:rPr spc="-10" dirty="0"/>
              <a:t>bipersonales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10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069339" y="2997707"/>
            <a:ext cx="7647305" cy="2854960"/>
          </a:xfrm>
          <a:prstGeom prst="rect">
            <a:avLst/>
          </a:prstGeom>
        </p:spPr>
        <p:txBody>
          <a:bodyPr vert="horz" wrap="square" lIns="0" tIns="140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5"/>
              </a:spcBef>
            </a:pPr>
            <a:r>
              <a:rPr sz="2000" b="1" spc="-10" dirty="0">
                <a:latin typeface="Times New Roman"/>
                <a:cs typeface="Times New Roman"/>
              </a:rPr>
              <a:t>Nótese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101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expandir</a:t>
            </a:r>
            <a:endParaRPr sz="2000">
              <a:latin typeface="Times New Roman"/>
              <a:cs typeface="Times New Roman"/>
            </a:endParaRPr>
          </a:p>
          <a:p>
            <a:pPr marL="775970" lvl="1" indent="-288925">
              <a:lnSpc>
                <a:spcPct val="100000"/>
              </a:lnSpc>
              <a:spcBef>
                <a:spcPts val="894"/>
              </a:spcBef>
              <a:buChar char="–"/>
              <a:tabLst>
                <a:tab pos="775970" algn="l"/>
                <a:tab pos="776605" algn="l"/>
              </a:tabLst>
            </a:pPr>
            <a:r>
              <a:rPr sz="1800" dirty="0">
                <a:latin typeface="Times New Roman"/>
                <a:cs typeface="Times New Roman"/>
              </a:rPr>
              <a:t>codifica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jugadas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(acciones)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permitidas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  <a:p>
            <a:pPr marL="775970" lvl="1" indent="-288925">
              <a:lnSpc>
                <a:spcPct val="100000"/>
              </a:lnSpc>
              <a:spcBef>
                <a:spcPts val="840"/>
              </a:spcBef>
              <a:buChar char="–"/>
              <a:tabLst>
                <a:tab pos="775970" algn="l"/>
                <a:tab pos="776605" algn="l"/>
              </a:tabLst>
            </a:pPr>
            <a:r>
              <a:rPr sz="1800" dirty="0">
                <a:latin typeface="Times New Roman"/>
                <a:cs typeface="Times New Roman"/>
              </a:rPr>
              <a:t>supone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implícitamente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jugadores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alternan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realizar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jugadas</a:t>
            </a:r>
            <a:endParaRPr sz="18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95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utilidad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está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definida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sólo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terminales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spc="-50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  <a:p>
            <a:pPr marL="775970" lvl="1" indent="-288925">
              <a:lnSpc>
                <a:spcPct val="100000"/>
              </a:lnSpc>
              <a:spcBef>
                <a:spcPts val="894"/>
              </a:spcBef>
              <a:buChar char="–"/>
              <a:tabLst>
                <a:tab pos="775970" algn="l"/>
                <a:tab pos="776605" algn="l"/>
              </a:tabLst>
            </a:pPr>
            <a:r>
              <a:rPr sz="1800" dirty="0">
                <a:latin typeface="Times New Roman"/>
                <a:cs typeface="Times New Roman"/>
              </a:rPr>
              <a:t>juegos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nula: </a:t>
            </a:r>
            <a:r>
              <a:rPr sz="1800" i="1" dirty="0">
                <a:latin typeface="Times New Roman"/>
                <a:cs typeface="Times New Roman"/>
              </a:rPr>
              <a:t>max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gana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 sólo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min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pierde</a:t>
            </a:r>
            <a:endParaRPr sz="1800">
              <a:latin typeface="Times New Roman"/>
              <a:cs typeface="Times New Roman"/>
            </a:endParaRPr>
          </a:p>
          <a:p>
            <a:pPr marL="775970" lvl="1" indent="-288925">
              <a:lnSpc>
                <a:spcPct val="100000"/>
              </a:lnSpc>
              <a:spcBef>
                <a:spcPts val="840"/>
              </a:spcBef>
              <a:buChar char="–"/>
              <a:tabLst>
                <a:tab pos="775970" algn="l"/>
                <a:tab pos="776605" algn="l"/>
                <a:tab pos="2879725" algn="l"/>
                <a:tab pos="5165725" algn="l"/>
                <a:tab pos="5400675" algn="l"/>
              </a:tabLst>
            </a:pPr>
            <a:r>
              <a:rPr sz="1800" dirty="0">
                <a:latin typeface="Times New Roman"/>
                <a:cs typeface="Times New Roman"/>
              </a:rPr>
              <a:t>gana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max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U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dirty="0">
                <a:latin typeface="Times New Roman"/>
                <a:cs typeface="Times New Roman"/>
              </a:rPr>
              <a:t>)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+</a:t>
            </a:r>
            <a:r>
              <a:rPr sz="1800" spc="-25" dirty="0">
                <a:latin typeface="Symbol"/>
                <a:cs typeface="Symbol"/>
              </a:rPr>
              <a:t></a:t>
            </a:r>
            <a:r>
              <a:rPr sz="1800" dirty="0">
                <a:latin typeface="Times New Roman"/>
                <a:cs typeface="Times New Roman"/>
              </a:rPr>
              <a:t>	/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gana </a:t>
            </a:r>
            <a:r>
              <a:rPr sz="1800" i="1" dirty="0">
                <a:latin typeface="Times New Roman"/>
                <a:cs typeface="Times New Roman"/>
              </a:rPr>
              <a:t>min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U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dirty="0">
                <a:latin typeface="Times New Roman"/>
                <a:cs typeface="Times New Roman"/>
              </a:rPr>
              <a:t>)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–</a:t>
            </a:r>
            <a:r>
              <a:rPr sz="1800" spc="-25" dirty="0">
                <a:latin typeface="Symbol"/>
                <a:cs typeface="Symbol"/>
              </a:rPr>
              <a:t>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spc="-50" dirty="0">
                <a:latin typeface="Times New Roman"/>
                <a:cs typeface="Times New Roman"/>
              </a:rPr>
              <a:t>/</a:t>
            </a:r>
            <a:r>
              <a:rPr sz="1800" dirty="0">
                <a:latin typeface="Times New Roman"/>
                <a:cs typeface="Times New Roman"/>
              </a:rPr>
              <a:t>	empate: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U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69339" y="1181100"/>
            <a:ext cx="616839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latin typeface="Times New Roman"/>
                <a:cs typeface="Times New Roman"/>
              </a:rPr>
              <a:t>Conocimientos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mínimos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priori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max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min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518919" y="1617979"/>
            <a:ext cx="2775585" cy="1376045"/>
          </a:xfrm>
          <a:prstGeom prst="rect">
            <a:avLst/>
          </a:prstGeom>
        </p:spPr>
        <p:txBody>
          <a:bodyPr vert="horz" wrap="square" lIns="0" tIns="58419" rIns="0" bIns="0" rtlCol="0">
            <a:spAutoFit/>
          </a:bodyPr>
          <a:lstStyle/>
          <a:p>
            <a:pPr marL="326390" indent="-288290">
              <a:lnSpc>
                <a:spcPct val="100000"/>
              </a:lnSpc>
              <a:spcBef>
                <a:spcPts val="459"/>
              </a:spcBef>
              <a:buFont typeface="Times New Roman"/>
              <a:buChar char="–"/>
              <a:tabLst>
                <a:tab pos="326390" algn="l"/>
                <a:tab pos="327025" algn="l"/>
              </a:tabLst>
            </a:pPr>
            <a:r>
              <a:rPr sz="1800" i="1" spc="-25" dirty="0">
                <a:latin typeface="Times New Roman"/>
                <a:cs typeface="Times New Roman"/>
              </a:rPr>
              <a:t>s</a:t>
            </a:r>
            <a:r>
              <a:rPr sz="1800" spc="-37" baseline="-13888" dirty="0">
                <a:latin typeface="Times New Roman"/>
                <a:cs typeface="Times New Roman"/>
              </a:rPr>
              <a:t>0</a:t>
            </a:r>
            <a:endParaRPr sz="1800" baseline="-13888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360"/>
              </a:spcBef>
              <a:tabLst>
                <a:tab pos="326390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i="1" dirty="0">
                <a:latin typeface="Times New Roman"/>
                <a:cs typeface="Times New Roman"/>
              </a:rPr>
              <a:t>expandir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MT Extra"/>
                <a:cs typeface="MT Extra"/>
              </a:rPr>
              <a:t>H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{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baseline="-37037" dirty="0">
                <a:latin typeface="Times New Roman"/>
                <a:cs typeface="Times New Roman"/>
              </a:rPr>
              <a:t>1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..., </a:t>
            </a:r>
            <a:r>
              <a:rPr sz="1800" i="1" spc="-20" dirty="0">
                <a:latin typeface="Times New Roman"/>
                <a:cs typeface="Times New Roman"/>
              </a:rPr>
              <a:t>s</a:t>
            </a:r>
            <a:r>
              <a:rPr sz="1800" i="1" spc="-30" baseline="-13888" dirty="0">
                <a:latin typeface="Times New Roman"/>
                <a:cs typeface="Times New Roman"/>
              </a:rPr>
              <a:t>i</a:t>
            </a:r>
            <a:r>
              <a:rPr sz="1800" i="1" spc="-30" baseline="-37037" dirty="0">
                <a:latin typeface="Times New Roman"/>
                <a:cs typeface="Times New Roman"/>
              </a:rPr>
              <a:t>n</a:t>
            </a:r>
            <a:r>
              <a:rPr sz="1800" spc="-20" dirty="0">
                <a:latin typeface="Times New Roman"/>
                <a:cs typeface="Times New Roman"/>
              </a:rPr>
              <a:t>}</a:t>
            </a:r>
            <a:endParaRPr sz="18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625"/>
              </a:spcBef>
              <a:tabLst>
                <a:tab pos="326390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i="1" dirty="0">
                <a:latin typeface="Times New Roman"/>
                <a:cs typeface="Times New Roman"/>
              </a:rPr>
              <a:t>terminal?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MT Extra"/>
                <a:cs typeface="MT Extra"/>
              </a:rPr>
              <a:t>H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true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|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false</a:t>
            </a:r>
            <a:endParaRPr sz="1800">
              <a:latin typeface="Times New Roman"/>
              <a:cs typeface="Times New Roman"/>
            </a:endParaRPr>
          </a:p>
          <a:p>
            <a:pPr marL="326390" indent="-288290">
              <a:lnSpc>
                <a:spcPct val="100000"/>
              </a:lnSpc>
              <a:spcBef>
                <a:spcPts val="645"/>
              </a:spcBef>
              <a:buFont typeface="Times New Roman"/>
              <a:buChar char="–"/>
              <a:tabLst>
                <a:tab pos="326390" algn="l"/>
                <a:tab pos="327025" algn="l"/>
              </a:tabLst>
            </a:pPr>
            <a:r>
              <a:rPr sz="1800" i="1" dirty="0">
                <a:latin typeface="Times New Roman"/>
                <a:cs typeface="Times New Roman"/>
              </a:rPr>
              <a:t>U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MT Extra"/>
                <a:cs typeface="MT Extra"/>
              </a:rPr>
              <a:t>H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k</a:t>
            </a:r>
            <a:r>
              <a:rPr sz="1800" dirty="0">
                <a:latin typeface="Times New Roman"/>
                <a:cs typeface="Times New Roman"/>
              </a:rPr>
              <a:t>, </a:t>
            </a:r>
            <a:r>
              <a:rPr sz="1800" i="1" spc="575" dirty="0">
                <a:latin typeface="Times New Roman"/>
                <a:cs typeface="Times New Roman"/>
              </a:rPr>
              <a:t>k</a:t>
            </a:r>
            <a:r>
              <a:rPr sz="1800" spc="575" dirty="0">
                <a:latin typeface="Symbol"/>
                <a:cs typeface="Symbol"/>
              </a:rPr>
              <a:t></a:t>
            </a:r>
            <a:endParaRPr sz="1800">
              <a:latin typeface="Symbol"/>
              <a:cs typeface="Symbo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073015" y="1617979"/>
            <a:ext cx="3346450" cy="1376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40335">
              <a:lnSpc>
                <a:spcPct val="1167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posición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inicial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(estado</a:t>
            </a:r>
            <a:r>
              <a:rPr sz="1800" spc="-10" dirty="0">
                <a:latin typeface="Times New Roman"/>
                <a:cs typeface="Times New Roman"/>
              </a:rPr>
              <a:t> inicial) </a:t>
            </a:r>
            <a:r>
              <a:rPr sz="1800" dirty="0">
                <a:latin typeface="Times New Roman"/>
                <a:cs typeface="Times New Roman"/>
              </a:rPr>
              <a:t>cjto.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finito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posiciones</a:t>
            </a:r>
            <a:r>
              <a:rPr sz="1800" i="1" spc="-10" dirty="0">
                <a:latin typeface="Times New Roman"/>
                <a:cs typeface="Times New Roman"/>
              </a:rPr>
              <a:t> sucesores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1800" i="1" dirty="0">
                <a:latin typeface="Times New Roman"/>
                <a:cs typeface="Times New Roman"/>
              </a:rPr>
              <a:t>prueba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terminal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50"/>
              </a:spcBef>
            </a:pP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parcial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utilidad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juego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169795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20" dirty="0"/>
              <a:t> </a:t>
            </a:r>
            <a:r>
              <a:rPr dirty="0"/>
              <a:t>Tres</a:t>
            </a:r>
            <a:r>
              <a:rPr spc="-20" dirty="0"/>
              <a:t> </a:t>
            </a:r>
            <a:r>
              <a:rPr dirty="0"/>
              <a:t>en</a:t>
            </a:r>
            <a:r>
              <a:rPr spc="-20" dirty="0"/>
              <a:t> Raya</a:t>
            </a:r>
          </a:p>
        </p:txBody>
      </p:sp>
      <p:grpSp>
        <p:nvGrpSpPr>
          <p:cNvPr id="8" name="object 8"/>
          <p:cNvGrpSpPr/>
          <p:nvPr/>
        </p:nvGrpSpPr>
        <p:grpSpPr>
          <a:xfrm>
            <a:off x="1258887" y="1095375"/>
            <a:ext cx="7463155" cy="3460750"/>
            <a:chOff x="1258887" y="1095375"/>
            <a:chExt cx="7463155" cy="3460750"/>
          </a:xfrm>
        </p:grpSpPr>
        <p:sp>
          <p:nvSpPr>
            <p:cNvPr id="9" name="object 9"/>
            <p:cNvSpPr/>
            <p:nvPr/>
          </p:nvSpPr>
          <p:spPr>
            <a:xfrm>
              <a:off x="4699000" y="1104900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30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4699000" y="1299103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4699000" y="1493309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893203" y="1104900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087979" y="1104900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268412" y="202882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30" h="582930">
                  <a:moveTo>
                    <a:pt x="0" y="0"/>
                  </a:moveTo>
                  <a:lnTo>
                    <a:pt x="582612" y="0"/>
                  </a:lnTo>
                  <a:lnTo>
                    <a:pt x="582612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268412" y="222302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268412" y="241723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462617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657391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287462" y="205581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287462" y="205581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125662" y="202882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30" h="582930">
                  <a:moveTo>
                    <a:pt x="0" y="0"/>
                  </a:moveTo>
                  <a:lnTo>
                    <a:pt x="582612" y="0"/>
                  </a:lnTo>
                  <a:lnTo>
                    <a:pt x="582612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125662" y="222302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125662" y="241723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319867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514641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338387" y="205581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338387" y="205581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982912" y="202882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30">
                  <a:moveTo>
                    <a:pt x="0" y="0"/>
                  </a:moveTo>
                  <a:lnTo>
                    <a:pt x="582612" y="0"/>
                  </a:lnTo>
                  <a:lnTo>
                    <a:pt x="582612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982912" y="222302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982912" y="241723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177117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371891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390899" y="205581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390899" y="205581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840162" y="202882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30">
                  <a:moveTo>
                    <a:pt x="0" y="0"/>
                  </a:moveTo>
                  <a:lnTo>
                    <a:pt x="582612" y="0"/>
                  </a:lnTo>
                  <a:lnTo>
                    <a:pt x="582612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840162" y="222302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840162" y="241723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034367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229141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865562" y="22510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865563" y="22510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699000" y="202882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30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699000" y="222302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699000" y="241723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893203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087979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930775" y="22510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930775" y="22510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560512" y="1697037"/>
              <a:ext cx="3430904" cy="322580"/>
            </a:xfrm>
            <a:custGeom>
              <a:avLst/>
              <a:gdLst/>
              <a:ahLst/>
              <a:cxnLst/>
              <a:rect l="l" t="t" r="r" b="b"/>
              <a:pathLst>
                <a:path w="3430904" h="322580">
                  <a:moveTo>
                    <a:pt x="0" y="322262"/>
                  </a:moveTo>
                  <a:lnTo>
                    <a:pt x="3430587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417762" y="1697037"/>
              <a:ext cx="2573655" cy="322580"/>
            </a:xfrm>
            <a:custGeom>
              <a:avLst/>
              <a:gdLst/>
              <a:ahLst/>
              <a:cxnLst/>
              <a:rect l="l" t="t" r="r" b="b"/>
              <a:pathLst>
                <a:path w="2573654" h="322580">
                  <a:moveTo>
                    <a:pt x="0" y="322262"/>
                  </a:moveTo>
                  <a:lnTo>
                    <a:pt x="2573337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275012" y="1697037"/>
              <a:ext cx="1716405" cy="322580"/>
            </a:xfrm>
            <a:custGeom>
              <a:avLst/>
              <a:gdLst/>
              <a:ahLst/>
              <a:cxnLst/>
              <a:rect l="l" t="t" r="r" b="b"/>
              <a:pathLst>
                <a:path w="1716404" h="322580">
                  <a:moveTo>
                    <a:pt x="0" y="322262"/>
                  </a:moveTo>
                  <a:lnTo>
                    <a:pt x="1716087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4132262" y="1697037"/>
              <a:ext cx="859155" cy="322580"/>
            </a:xfrm>
            <a:custGeom>
              <a:avLst/>
              <a:gdLst/>
              <a:ahLst/>
              <a:cxnLst/>
              <a:rect l="l" t="t" r="r" b="b"/>
              <a:pathLst>
                <a:path w="859154" h="322580">
                  <a:moveTo>
                    <a:pt x="0" y="322262"/>
                  </a:moveTo>
                  <a:lnTo>
                    <a:pt x="858837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991100" y="1697037"/>
              <a:ext cx="0" cy="322580"/>
            </a:xfrm>
            <a:custGeom>
              <a:avLst/>
              <a:gdLst/>
              <a:ahLst/>
              <a:cxnLst/>
              <a:rect l="l" t="t" r="r" b="b"/>
              <a:pathLst>
                <a:path h="322580">
                  <a:moveTo>
                    <a:pt x="0" y="322262"/>
                  </a:moveTo>
                  <a:lnTo>
                    <a:pt x="1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556250" y="202882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30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556250" y="222302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556250" y="241723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750453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945229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973762" y="22510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973763" y="22510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991100" y="1697037"/>
              <a:ext cx="857250" cy="322580"/>
            </a:xfrm>
            <a:custGeom>
              <a:avLst/>
              <a:gdLst/>
              <a:ahLst/>
              <a:cxnLst/>
              <a:rect l="l" t="t" r="r" b="b"/>
              <a:pathLst>
                <a:path w="857250" h="322580">
                  <a:moveTo>
                    <a:pt x="857250" y="322262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3500" y="202882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30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413500" y="222302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413500" y="241723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607703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802479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442075" y="24447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442075" y="24447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91100" y="1697037"/>
              <a:ext cx="1714500" cy="322580"/>
            </a:xfrm>
            <a:custGeom>
              <a:avLst/>
              <a:gdLst/>
              <a:ahLst/>
              <a:cxnLst/>
              <a:rect l="l" t="t" r="r" b="b"/>
              <a:pathLst>
                <a:path w="1714500" h="322580">
                  <a:moveTo>
                    <a:pt x="1714500" y="322262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270750" y="202882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30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270750" y="222302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270750" y="241723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464953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659729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7512050" y="24447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7512050" y="24447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4991100" y="1697037"/>
              <a:ext cx="2571750" cy="322580"/>
            </a:xfrm>
            <a:custGeom>
              <a:avLst/>
              <a:gdLst/>
              <a:ahLst/>
              <a:cxnLst/>
              <a:rect l="l" t="t" r="r" b="b"/>
              <a:pathLst>
                <a:path w="2571750" h="322580">
                  <a:moveTo>
                    <a:pt x="2571750" y="322262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129587" y="202882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30">
                  <a:moveTo>
                    <a:pt x="0" y="0"/>
                  </a:moveTo>
                  <a:lnTo>
                    <a:pt x="582612" y="0"/>
                  </a:lnTo>
                  <a:lnTo>
                    <a:pt x="582612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129587" y="222302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129587" y="241723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8323792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8518566" y="20288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537574" y="244633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537574" y="244633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4991099" y="1697037"/>
              <a:ext cx="3430904" cy="322580"/>
            </a:xfrm>
            <a:custGeom>
              <a:avLst/>
              <a:gdLst/>
              <a:ahLst/>
              <a:cxnLst/>
              <a:rect l="l" t="t" r="r" b="b"/>
              <a:pathLst>
                <a:path w="3430904" h="322580">
                  <a:moveTo>
                    <a:pt x="3430588" y="322262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287462" y="300037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30" h="582929">
                  <a:moveTo>
                    <a:pt x="0" y="0"/>
                  </a:moveTo>
                  <a:lnTo>
                    <a:pt x="582612" y="0"/>
                  </a:lnTo>
                  <a:lnTo>
                    <a:pt x="582612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287462" y="319457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287462" y="338878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481667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676441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306512" y="302736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306512" y="302736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98599" y="3025775"/>
              <a:ext cx="149225" cy="149225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1560512" y="2620962"/>
              <a:ext cx="19050" cy="370205"/>
            </a:xfrm>
            <a:custGeom>
              <a:avLst/>
              <a:gdLst/>
              <a:ahLst/>
              <a:cxnLst/>
              <a:rect l="l" t="t" r="r" b="b"/>
              <a:pathLst>
                <a:path w="19050" h="370205">
                  <a:moveTo>
                    <a:pt x="19050" y="369887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144712" y="300037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30" h="582929">
                  <a:moveTo>
                    <a:pt x="0" y="0"/>
                  </a:moveTo>
                  <a:lnTo>
                    <a:pt x="582612" y="0"/>
                  </a:lnTo>
                  <a:lnTo>
                    <a:pt x="582612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144712" y="319457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144712" y="338878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338917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533691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157412" y="302736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157412" y="302736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552700" y="3025775"/>
              <a:ext cx="149225" cy="149225"/>
            </a:xfrm>
            <a:prstGeom prst="rect">
              <a:avLst/>
            </a:prstGeom>
          </p:spPr>
        </p:pic>
        <p:sp>
          <p:nvSpPr>
            <p:cNvPr id="103" name="object 103"/>
            <p:cNvSpPr/>
            <p:nvPr/>
          </p:nvSpPr>
          <p:spPr>
            <a:xfrm>
              <a:off x="1560512" y="2620962"/>
              <a:ext cx="876300" cy="370205"/>
            </a:xfrm>
            <a:custGeom>
              <a:avLst/>
              <a:gdLst/>
              <a:ahLst/>
              <a:cxnLst/>
              <a:rect l="l" t="t" r="r" b="b"/>
              <a:pathLst>
                <a:path w="876300" h="370205">
                  <a:moveTo>
                    <a:pt x="876300" y="369887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001962" y="300037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2" y="0"/>
                  </a:lnTo>
                  <a:lnTo>
                    <a:pt x="582612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001962" y="319457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001962" y="338878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196167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390941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019424" y="302736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019424" y="302736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1" name="object 11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024187" y="3222625"/>
              <a:ext cx="149225" cy="149225"/>
            </a:xfrm>
            <a:prstGeom prst="rect">
              <a:avLst/>
            </a:prstGeom>
          </p:spPr>
        </p:pic>
        <p:sp>
          <p:nvSpPr>
            <p:cNvPr id="112" name="object 112"/>
            <p:cNvSpPr/>
            <p:nvPr/>
          </p:nvSpPr>
          <p:spPr>
            <a:xfrm>
              <a:off x="1560512" y="2620962"/>
              <a:ext cx="1733550" cy="370205"/>
            </a:xfrm>
            <a:custGeom>
              <a:avLst/>
              <a:gdLst/>
              <a:ahLst/>
              <a:cxnLst/>
              <a:rect l="l" t="t" r="r" b="b"/>
              <a:pathLst>
                <a:path w="1733550" h="370205">
                  <a:moveTo>
                    <a:pt x="1733550" y="369887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859212" y="300037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2" y="0"/>
                  </a:lnTo>
                  <a:lnTo>
                    <a:pt x="582612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859212" y="319457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859212" y="338878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4053417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4248191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884612" y="30130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884613" y="30130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" name="object 12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076699" y="3222625"/>
              <a:ext cx="149225" cy="149225"/>
            </a:xfrm>
            <a:prstGeom prst="rect">
              <a:avLst/>
            </a:prstGeom>
          </p:spPr>
        </p:pic>
        <p:sp>
          <p:nvSpPr>
            <p:cNvPr id="121" name="object 121"/>
            <p:cNvSpPr/>
            <p:nvPr/>
          </p:nvSpPr>
          <p:spPr>
            <a:xfrm>
              <a:off x="1560512" y="2620962"/>
              <a:ext cx="2590800" cy="370205"/>
            </a:xfrm>
            <a:custGeom>
              <a:avLst/>
              <a:gdLst/>
              <a:ahLst/>
              <a:cxnLst/>
              <a:rect l="l" t="t" r="r" b="b"/>
              <a:pathLst>
                <a:path w="2590800" h="370205">
                  <a:moveTo>
                    <a:pt x="2590800" y="369887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4718050" y="300037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4718050" y="319457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4718050" y="338878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4912253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5107029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4749800" y="30416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4749800" y="30416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" name="object 12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116512" y="3213100"/>
              <a:ext cx="149225" cy="149225"/>
            </a:xfrm>
            <a:prstGeom prst="rect">
              <a:avLst/>
            </a:prstGeom>
          </p:spPr>
        </p:pic>
        <p:sp>
          <p:nvSpPr>
            <p:cNvPr id="130" name="object 130"/>
            <p:cNvSpPr/>
            <p:nvPr/>
          </p:nvSpPr>
          <p:spPr>
            <a:xfrm>
              <a:off x="1560512" y="2620962"/>
              <a:ext cx="3500754" cy="370205"/>
            </a:xfrm>
            <a:custGeom>
              <a:avLst/>
              <a:gdLst/>
              <a:ahLst/>
              <a:cxnLst/>
              <a:rect l="l" t="t" r="r" b="b"/>
              <a:pathLst>
                <a:path w="3500754" h="370205">
                  <a:moveTo>
                    <a:pt x="3500437" y="369887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575300" y="300037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5575300" y="319457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5575300" y="338878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5769503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5964279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5603875" y="30416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5603875" y="30416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" name="object 13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605462" y="3417887"/>
              <a:ext cx="149225" cy="149225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1560512" y="2620962"/>
              <a:ext cx="4307205" cy="370205"/>
            </a:xfrm>
            <a:custGeom>
              <a:avLst/>
              <a:gdLst/>
              <a:ahLst/>
              <a:cxnLst/>
              <a:rect l="l" t="t" r="r" b="b"/>
              <a:pathLst>
                <a:path w="4307205" h="370205">
                  <a:moveTo>
                    <a:pt x="4306887" y="369887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6432550" y="300037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6432550" y="319457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6432550" y="338878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6626753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6821529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6457950" y="3022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6457950" y="3022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" name="object 14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662737" y="3398837"/>
              <a:ext cx="149225" cy="149225"/>
            </a:xfrm>
            <a:prstGeom prst="rect">
              <a:avLst/>
            </a:prstGeom>
          </p:spPr>
        </p:pic>
        <p:sp>
          <p:nvSpPr>
            <p:cNvPr id="148" name="object 148"/>
            <p:cNvSpPr/>
            <p:nvPr/>
          </p:nvSpPr>
          <p:spPr>
            <a:xfrm>
              <a:off x="1560512" y="2620962"/>
              <a:ext cx="5164455" cy="370205"/>
            </a:xfrm>
            <a:custGeom>
              <a:avLst/>
              <a:gdLst/>
              <a:ahLst/>
              <a:cxnLst/>
              <a:rect l="l" t="t" r="r" b="b"/>
              <a:pathLst>
                <a:path w="5164455" h="370205">
                  <a:moveTo>
                    <a:pt x="5164137" y="369887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289800" y="300037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289800" y="319457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289800" y="338878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484003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678779" y="30003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312025" y="30353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312025" y="30353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6" name="object 15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669212" y="3417887"/>
              <a:ext cx="149225" cy="149225"/>
            </a:xfrm>
            <a:prstGeom prst="rect">
              <a:avLst/>
            </a:prstGeom>
          </p:spPr>
        </p:pic>
        <p:sp>
          <p:nvSpPr>
            <p:cNvPr id="157" name="object 157"/>
            <p:cNvSpPr/>
            <p:nvPr/>
          </p:nvSpPr>
          <p:spPr>
            <a:xfrm>
              <a:off x="1560512" y="2620962"/>
              <a:ext cx="6021705" cy="370205"/>
            </a:xfrm>
            <a:custGeom>
              <a:avLst/>
              <a:gdLst/>
              <a:ahLst/>
              <a:cxnLst/>
              <a:rect l="l" t="t" r="r" b="b"/>
              <a:pathLst>
                <a:path w="6021705" h="370205">
                  <a:moveTo>
                    <a:pt x="6021387" y="369887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287462" y="3963987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30" h="582929">
                  <a:moveTo>
                    <a:pt x="0" y="0"/>
                  </a:moveTo>
                  <a:lnTo>
                    <a:pt x="582612" y="0"/>
                  </a:lnTo>
                  <a:lnTo>
                    <a:pt x="582612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287462" y="4158192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287462" y="4352395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481667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676441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306512" y="3990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306513" y="3990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5" name="object 16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498599" y="3989387"/>
              <a:ext cx="149225" cy="149225"/>
            </a:xfrm>
            <a:prstGeom prst="rect">
              <a:avLst/>
            </a:prstGeom>
          </p:spPr>
        </p:pic>
        <p:sp>
          <p:nvSpPr>
            <p:cNvPr id="166" name="object 166"/>
            <p:cNvSpPr/>
            <p:nvPr/>
          </p:nvSpPr>
          <p:spPr>
            <a:xfrm>
              <a:off x="1560512" y="3584574"/>
              <a:ext cx="19050" cy="370205"/>
            </a:xfrm>
            <a:custGeom>
              <a:avLst/>
              <a:gdLst/>
              <a:ahLst/>
              <a:cxnLst/>
              <a:rect l="l" t="t" r="r" b="b"/>
              <a:pathLst>
                <a:path w="19050" h="370204">
                  <a:moveTo>
                    <a:pt x="19050" y="36988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2144712" y="3963987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30" h="582929">
                  <a:moveTo>
                    <a:pt x="0" y="0"/>
                  </a:moveTo>
                  <a:lnTo>
                    <a:pt x="582612" y="0"/>
                  </a:lnTo>
                  <a:lnTo>
                    <a:pt x="582612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144712" y="4158192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144712" y="4352395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338917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533691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157412" y="3990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157413" y="3990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4" name="object 17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347912" y="3998912"/>
              <a:ext cx="149225" cy="149225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1560512" y="3584574"/>
              <a:ext cx="876300" cy="370205"/>
            </a:xfrm>
            <a:custGeom>
              <a:avLst/>
              <a:gdLst/>
              <a:ahLst/>
              <a:cxnLst/>
              <a:rect l="l" t="t" r="r" b="b"/>
              <a:pathLst>
                <a:path w="876300" h="370204">
                  <a:moveTo>
                    <a:pt x="876300" y="36988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001962" y="3963987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2" y="0"/>
                  </a:lnTo>
                  <a:lnTo>
                    <a:pt x="582612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001962" y="4158192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001962" y="4352395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196167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390941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3019424" y="3990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3019424" y="3990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3" name="object 18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214687" y="3986212"/>
              <a:ext cx="149225" cy="149225"/>
            </a:xfrm>
            <a:prstGeom prst="rect">
              <a:avLst/>
            </a:prstGeom>
          </p:spPr>
        </p:pic>
        <p:sp>
          <p:nvSpPr>
            <p:cNvPr id="184" name="object 184"/>
            <p:cNvSpPr/>
            <p:nvPr/>
          </p:nvSpPr>
          <p:spPr>
            <a:xfrm>
              <a:off x="1560512" y="3584574"/>
              <a:ext cx="1733550" cy="370205"/>
            </a:xfrm>
            <a:custGeom>
              <a:avLst/>
              <a:gdLst/>
              <a:ahLst/>
              <a:cxnLst/>
              <a:rect l="l" t="t" r="r" b="b"/>
              <a:pathLst>
                <a:path w="1733550" h="370204">
                  <a:moveTo>
                    <a:pt x="1733550" y="36988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3859212" y="3963987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2" y="0"/>
                  </a:lnTo>
                  <a:lnTo>
                    <a:pt x="582612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3859212" y="4158192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3859212" y="4352395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4053417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4248191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3884612" y="397668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3884612" y="397668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2" name="object 19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076699" y="3986212"/>
              <a:ext cx="149225" cy="149225"/>
            </a:xfrm>
            <a:prstGeom prst="rect">
              <a:avLst/>
            </a:prstGeom>
          </p:spPr>
        </p:pic>
        <p:sp>
          <p:nvSpPr>
            <p:cNvPr id="193" name="object 193"/>
            <p:cNvSpPr/>
            <p:nvPr/>
          </p:nvSpPr>
          <p:spPr>
            <a:xfrm>
              <a:off x="1560512" y="3584574"/>
              <a:ext cx="2590800" cy="370205"/>
            </a:xfrm>
            <a:custGeom>
              <a:avLst/>
              <a:gdLst/>
              <a:ahLst/>
              <a:cxnLst/>
              <a:rect l="l" t="t" r="r" b="b"/>
              <a:pathLst>
                <a:path w="2590800" h="370204">
                  <a:moveTo>
                    <a:pt x="2590800" y="36988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4718050" y="3963987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4718050" y="4158192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4718050" y="4352395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4912253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07029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4749800" y="400526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4749800" y="400526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" name="object 20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929187" y="3989387"/>
              <a:ext cx="149225" cy="149225"/>
            </a:xfrm>
            <a:prstGeom prst="rect">
              <a:avLst/>
            </a:prstGeom>
          </p:spPr>
        </p:pic>
        <p:sp>
          <p:nvSpPr>
            <p:cNvPr id="202" name="object 202"/>
            <p:cNvSpPr/>
            <p:nvPr/>
          </p:nvSpPr>
          <p:spPr>
            <a:xfrm>
              <a:off x="1560512" y="3584574"/>
              <a:ext cx="3500754" cy="370205"/>
            </a:xfrm>
            <a:custGeom>
              <a:avLst/>
              <a:gdLst/>
              <a:ahLst/>
              <a:cxnLst/>
              <a:rect l="l" t="t" r="r" b="b"/>
              <a:pathLst>
                <a:path w="3500754" h="370204">
                  <a:moveTo>
                    <a:pt x="3500437" y="36988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575300" y="3963987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575300" y="4158192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575300" y="4352395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769503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964279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603875" y="400526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603875" y="400526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" name="object 2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786437" y="3989387"/>
              <a:ext cx="149225" cy="149225"/>
            </a:xfrm>
            <a:prstGeom prst="rect">
              <a:avLst/>
            </a:prstGeom>
          </p:spPr>
        </p:pic>
        <p:sp>
          <p:nvSpPr>
            <p:cNvPr id="211" name="object 211"/>
            <p:cNvSpPr/>
            <p:nvPr/>
          </p:nvSpPr>
          <p:spPr>
            <a:xfrm>
              <a:off x="1560512" y="3584574"/>
              <a:ext cx="4307205" cy="370205"/>
            </a:xfrm>
            <a:custGeom>
              <a:avLst/>
              <a:gdLst/>
              <a:ahLst/>
              <a:cxnLst/>
              <a:rect l="l" t="t" r="r" b="b"/>
              <a:pathLst>
                <a:path w="4307205" h="370204">
                  <a:moveTo>
                    <a:pt x="4306887" y="36988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6432550" y="3963987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6432550" y="4158192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6432550" y="4352395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6626753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6821529" y="396398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6457950" y="398621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6457950" y="398621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9" name="object 21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643687" y="3998912"/>
              <a:ext cx="149225" cy="149225"/>
            </a:xfrm>
            <a:prstGeom prst="rect">
              <a:avLst/>
            </a:prstGeom>
          </p:spPr>
        </p:pic>
        <p:sp>
          <p:nvSpPr>
            <p:cNvPr id="220" name="object 220"/>
            <p:cNvSpPr/>
            <p:nvPr/>
          </p:nvSpPr>
          <p:spPr>
            <a:xfrm>
              <a:off x="1560512" y="3584574"/>
              <a:ext cx="5164455" cy="370205"/>
            </a:xfrm>
            <a:custGeom>
              <a:avLst/>
              <a:gdLst/>
              <a:ahLst/>
              <a:cxnLst/>
              <a:rect l="l" t="t" r="r" b="b"/>
              <a:pathLst>
                <a:path w="5164455" h="370204">
                  <a:moveTo>
                    <a:pt x="5164137" y="36988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676399" y="40005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676400" y="40005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2173287" y="418623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2173287" y="418623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3233737" y="418623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3233737" y="418623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4276724" y="418623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4276724" y="418623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4749800" y="43815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4749800" y="43815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5815012" y="43815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5815013" y="43815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6840537" y="43910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6840538" y="43910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5" name="object 235"/>
          <p:cNvSpPr txBox="1"/>
          <p:nvPr/>
        </p:nvSpPr>
        <p:spPr>
          <a:xfrm>
            <a:off x="6530975" y="2332227"/>
            <a:ext cx="66040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dirty="0">
                <a:latin typeface="Times New Roman"/>
                <a:cs typeface="Times New Roman"/>
              </a:rPr>
              <a:t>. . </a:t>
            </a:r>
            <a:r>
              <a:rPr sz="4000" spc="-50" dirty="0">
                <a:latin typeface="Times New Roman"/>
                <a:cs typeface="Times New Roman"/>
              </a:rPr>
              <a:t>.</a:t>
            </a:r>
            <a:endParaRPr sz="4000">
              <a:latin typeface="Times New Roman"/>
              <a:cs typeface="Times New Roman"/>
            </a:endParaRPr>
          </a:p>
        </p:txBody>
      </p:sp>
      <p:grpSp>
        <p:nvGrpSpPr>
          <p:cNvPr id="236" name="object 236"/>
          <p:cNvGrpSpPr/>
          <p:nvPr/>
        </p:nvGrpSpPr>
        <p:grpSpPr>
          <a:xfrm>
            <a:off x="1258887" y="4897437"/>
            <a:ext cx="601980" cy="849630"/>
            <a:chOff x="1258887" y="4897437"/>
            <a:chExt cx="601980" cy="849630"/>
          </a:xfrm>
        </p:grpSpPr>
        <p:sp>
          <p:nvSpPr>
            <p:cNvPr id="237" name="object 237"/>
            <p:cNvSpPr/>
            <p:nvPr/>
          </p:nvSpPr>
          <p:spPr>
            <a:xfrm>
              <a:off x="1268412" y="5154612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30" h="582929">
                  <a:moveTo>
                    <a:pt x="0" y="0"/>
                  </a:moveTo>
                  <a:lnTo>
                    <a:pt x="582612" y="0"/>
                  </a:lnTo>
                  <a:lnTo>
                    <a:pt x="582612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268412" y="5348817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268412" y="5543020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462617" y="5154612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657391" y="5154612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287462" y="5181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287463" y="5181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489074" y="5189537"/>
              <a:ext cx="130175" cy="130175"/>
            </a:xfrm>
            <a:custGeom>
              <a:avLst/>
              <a:gdLst/>
              <a:ahLst/>
              <a:cxnLst/>
              <a:rect l="l" t="t" r="r" b="b"/>
              <a:pathLst>
                <a:path w="130175" h="130175">
                  <a:moveTo>
                    <a:pt x="0" y="65087"/>
                  </a:moveTo>
                  <a:lnTo>
                    <a:pt x="5114" y="39752"/>
                  </a:lnTo>
                  <a:lnTo>
                    <a:pt x="19063" y="19063"/>
                  </a:lnTo>
                  <a:lnTo>
                    <a:pt x="39752" y="5114"/>
                  </a:lnTo>
                  <a:lnTo>
                    <a:pt x="65087" y="0"/>
                  </a:lnTo>
                  <a:lnTo>
                    <a:pt x="90422" y="5114"/>
                  </a:lnTo>
                  <a:lnTo>
                    <a:pt x="111111" y="19063"/>
                  </a:lnTo>
                  <a:lnTo>
                    <a:pt x="125060" y="39752"/>
                  </a:lnTo>
                  <a:lnTo>
                    <a:pt x="130175" y="65087"/>
                  </a:lnTo>
                  <a:lnTo>
                    <a:pt x="125060" y="90422"/>
                  </a:lnTo>
                  <a:lnTo>
                    <a:pt x="111111" y="111111"/>
                  </a:lnTo>
                  <a:lnTo>
                    <a:pt x="90422" y="125060"/>
                  </a:lnTo>
                  <a:lnTo>
                    <a:pt x="65087" y="130175"/>
                  </a:lnTo>
                  <a:lnTo>
                    <a:pt x="39752" y="125060"/>
                  </a:lnTo>
                  <a:lnTo>
                    <a:pt x="19063" y="111111"/>
                  </a:lnTo>
                  <a:lnTo>
                    <a:pt x="5114" y="90422"/>
                  </a:lnTo>
                  <a:lnTo>
                    <a:pt x="0" y="65087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657349" y="51911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657349" y="51911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552574" y="4897437"/>
              <a:ext cx="0" cy="257175"/>
            </a:xfrm>
            <a:custGeom>
              <a:avLst/>
              <a:gdLst/>
              <a:ahLst/>
              <a:cxnLst/>
              <a:rect l="l" t="t" r="r" b="b"/>
              <a:pathLst>
                <a:path h="257175">
                  <a:moveTo>
                    <a:pt x="0" y="0"/>
                  </a:moveTo>
                  <a:lnTo>
                    <a:pt x="1" y="257175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8" name="object 24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77962" y="5375275"/>
              <a:ext cx="149225" cy="149225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489074" y="5570537"/>
              <a:ext cx="149225" cy="149225"/>
            </a:xfrm>
            <a:prstGeom prst="rect">
              <a:avLst/>
            </a:prstGeom>
          </p:spPr>
        </p:pic>
        <p:sp>
          <p:nvSpPr>
            <p:cNvPr id="250" name="object 250"/>
            <p:cNvSpPr/>
            <p:nvPr/>
          </p:nvSpPr>
          <p:spPr>
            <a:xfrm>
              <a:off x="1673224" y="538638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673225" y="538638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2" name="object 252"/>
          <p:cNvGrpSpPr/>
          <p:nvPr/>
        </p:nvGrpSpPr>
        <p:grpSpPr>
          <a:xfrm>
            <a:off x="2116137" y="4897437"/>
            <a:ext cx="601980" cy="849630"/>
            <a:chOff x="2116137" y="4897437"/>
            <a:chExt cx="601980" cy="849630"/>
          </a:xfrm>
        </p:grpSpPr>
        <p:sp>
          <p:nvSpPr>
            <p:cNvPr id="253" name="object 253"/>
            <p:cNvSpPr/>
            <p:nvPr/>
          </p:nvSpPr>
          <p:spPr>
            <a:xfrm>
              <a:off x="2125662" y="5154612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30" h="582929">
                  <a:moveTo>
                    <a:pt x="0" y="0"/>
                  </a:moveTo>
                  <a:lnTo>
                    <a:pt x="582612" y="0"/>
                  </a:lnTo>
                  <a:lnTo>
                    <a:pt x="582612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2125662" y="5348817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2125662" y="5543020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2319867" y="5154612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2514641" y="5154612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2138362" y="5181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138363" y="5181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0" name="object 26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328862" y="5189537"/>
              <a:ext cx="149225" cy="149225"/>
            </a:xfrm>
            <a:prstGeom prst="rect">
              <a:avLst/>
            </a:prstGeom>
          </p:spPr>
        </p:pic>
        <p:sp>
          <p:nvSpPr>
            <p:cNvPr id="261" name="object 261"/>
            <p:cNvSpPr/>
            <p:nvPr/>
          </p:nvSpPr>
          <p:spPr>
            <a:xfrm>
              <a:off x="2154237" y="557688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154237" y="557688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433637" y="4897437"/>
              <a:ext cx="0" cy="257175"/>
            </a:xfrm>
            <a:custGeom>
              <a:avLst/>
              <a:gdLst/>
              <a:ahLst/>
              <a:cxnLst/>
              <a:rect l="l" t="t" r="r" b="b"/>
              <a:pathLst>
                <a:path h="257175">
                  <a:moveTo>
                    <a:pt x="0" y="0"/>
                  </a:moveTo>
                  <a:lnTo>
                    <a:pt x="1" y="257175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520950" y="52006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2520950" y="52006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6" name="object 26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341562" y="5384800"/>
              <a:ext cx="149225" cy="149225"/>
            </a:xfrm>
            <a:prstGeom prst="rect">
              <a:avLst/>
            </a:prstGeom>
          </p:spPr>
        </p:pic>
        <p:sp>
          <p:nvSpPr>
            <p:cNvPr id="267" name="object 267"/>
            <p:cNvSpPr/>
            <p:nvPr/>
          </p:nvSpPr>
          <p:spPr>
            <a:xfrm>
              <a:off x="2536825" y="539591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536825" y="539591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9" name="object 2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132012" y="5365750"/>
              <a:ext cx="149225" cy="149225"/>
            </a:xfrm>
            <a:prstGeom prst="rect">
              <a:avLst/>
            </a:prstGeom>
          </p:spPr>
        </p:pic>
        <p:sp>
          <p:nvSpPr>
            <p:cNvPr id="270" name="object 270"/>
            <p:cNvSpPr/>
            <p:nvPr/>
          </p:nvSpPr>
          <p:spPr>
            <a:xfrm>
              <a:off x="2354262" y="557688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354262" y="5576887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22537" y="5575300"/>
              <a:ext cx="149225" cy="149225"/>
            </a:xfrm>
            <a:prstGeom prst="rect">
              <a:avLst/>
            </a:prstGeom>
          </p:spPr>
        </p:pic>
      </p:grpSp>
      <p:grpSp>
        <p:nvGrpSpPr>
          <p:cNvPr id="273" name="object 273"/>
          <p:cNvGrpSpPr/>
          <p:nvPr/>
        </p:nvGrpSpPr>
        <p:grpSpPr>
          <a:xfrm>
            <a:off x="2973387" y="4897437"/>
            <a:ext cx="601980" cy="849630"/>
            <a:chOff x="2973387" y="4897437"/>
            <a:chExt cx="601980" cy="849630"/>
          </a:xfrm>
        </p:grpSpPr>
        <p:sp>
          <p:nvSpPr>
            <p:cNvPr id="274" name="object 274"/>
            <p:cNvSpPr/>
            <p:nvPr/>
          </p:nvSpPr>
          <p:spPr>
            <a:xfrm>
              <a:off x="2982912" y="5154612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2" y="0"/>
                  </a:lnTo>
                  <a:lnTo>
                    <a:pt x="582612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982912" y="5348817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982912" y="5543020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3177117" y="5154612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3371891" y="5154612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3000374" y="5181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3000375" y="5181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1" name="object 28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195637" y="5176837"/>
              <a:ext cx="149225" cy="149225"/>
            </a:xfrm>
            <a:prstGeom prst="rect">
              <a:avLst/>
            </a:prstGeom>
          </p:spPr>
        </p:pic>
        <p:sp>
          <p:nvSpPr>
            <p:cNvPr id="282" name="object 282"/>
            <p:cNvSpPr/>
            <p:nvPr/>
          </p:nvSpPr>
          <p:spPr>
            <a:xfrm>
              <a:off x="3214687" y="537686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3214687" y="5376862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3249612" y="4897437"/>
              <a:ext cx="0" cy="257175"/>
            </a:xfrm>
            <a:custGeom>
              <a:avLst/>
              <a:gdLst/>
              <a:ahLst/>
              <a:cxnLst/>
              <a:rect l="l" t="t" r="r" b="b"/>
              <a:pathLst>
                <a:path h="257175">
                  <a:moveTo>
                    <a:pt x="0" y="0"/>
                  </a:moveTo>
                  <a:lnTo>
                    <a:pt x="1" y="257175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3387725" y="5181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3387725" y="5181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3009899" y="5562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3009900" y="5562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9" name="object 28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205162" y="5557837"/>
              <a:ext cx="149225" cy="149225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376612" y="5557837"/>
              <a:ext cx="149225" cy="149225"/>
            </a:xfrm>
            <a:prstGeom prst="rect">
              <a:avLst/>
            </a:prstGeom>
          </p:spPr>
        </p:pic>
      </p:grpSp>
      <p:sp>
        <p:nvSpPr>
          <p:cNvPr id="291" name="object 291"/>
          <p:cNvSpPr txBox="1"/>
          <p:nvPr/>
        </p:nvSpPr>
        <p:spPr>
          <a:xfrm>
            <a:off x="5570537" y="3301491"/>
            <a:ext cx="66040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dirty="0">
                <a:latin typeface="Times New Roman"/>
                <a:cs typeface="Times New Roman"/>
              </a:rPr>
              <a:t>. . </a:t>
            </a:r>
            <a:r>
              <a:rPr sz="4000" spc="-50" dirty="0">
                <a:latin typeface="Times New Roman"/>
                <a:cs typeface="Times New Roman"/>
              </a:rPr>
              <a:t>.</a:t>
            </a:r>
            <a:endParaRPr sz="4000">
              <a:latin typeface="Times New Roman"/>
              <a:cs typeface="Times New Roman"/>
            </a:endParaRPr>
          </a:p>
        </p:txBody>
      </p:sp>
      <p:sp>
        <p:nvSpPr>
          <p:cNvPr id="302" name="object 30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11 </a:t>
            </a:r>
            <a:r>
              <a:rPr spc="-50" dirty="0"/>
              <a:t>–</a:t>
            </a:r>
          </a:p>
        </p:txBody>
      </p:sp>
      <p:sp>
        <p:nvSpPr>
          <p:cNvPr id="292" name="object 292"/>
          <p:cNvSpPr txBox="1"/>
          <p:nvPr/>
        </p:nvSpPr>
        <p:spPr>
          <a:xfrm>
            <a:off x="1381125" y="4249420"/>
            <a:ext cx="212407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36294" algn="l"/>
                <a:tab pos="1729739" algn="l"/>
              </a:tabLst>
            </a:pPr>
            <a:r>
              <a:rPr sz="4000" spc="-25" dirty="0">
                <a:latin typeface="Times New Roman"/>
                <a:cs typeface="Times New Roman"/>
              </a:rPr>
              <a:t>...</a:t>
            </a:r>
            <a:r>
              <a:rPr sz="4000" dirty="0">
                <a:latin typeface="Times New Roman"/>
                <a:cs typeface="Times New Roman"/>
              </a:rPr>
              <a:t>	</a:t>
            </a:r>
            <a:r>
              <a:rPr sz="4000" spc="-25" dirty="0">
                <a:latin typeface="Times New Roman"/>
                <a:cs typeface="Times New Roman"/>
              </a:rPr>
              <a:t>...</a:t>
            </a:r>
            <a:r>
              <a:rPr sz="4000" dirty="0">
                <a:latin typeface="Times New Roman"/>
                <a:cs typeface="Times New Roman"/>
              </a:rPr>
              <a:t>	</a:t>
            </a:r>
            <a:r>
              <a:rPr sz="4000" spc="-25" dirty="0">
                <a:latin typeface="Times New Roman"/>
                <a:cs typeface="Times New Roman"/>
              </a:rPr>
              <a:t>...</a:t>
            </a:r>
            <a:endParaRPr sz="4000">
              <a:latin typeface="Times New Roman"/>
              <a:cs typeface="Times New Roman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1347787" y="5644388"/>
            <a:ext cx="39560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spc="-320" dirty="0">
                <a:solidFill>
                  <a:srgbClr val="990000"/>
                </a:solidFill>
                <a:latin typeface="Times New Roman"/>
                <a:cs typeface="Times New Roman"/>
              </a:rPr>
              <a:t>–</a:t>
            </a:r>
            <a:r>
              <a:rPr sz="3525" b="1" spc="-480" baseline="1182" dirty="0">
                <a:solidFill>
                  <a:srgbClr val="990000"/>
                </a:solidFill>
                <a:latin typeface="Symbol"/>
                <a:cs typeface="Symbol"/>
              </a:rPr>
              <a:t></a:t>
            </a:r>
            <a:endParaRPr sz="3525" baseline="1182">
              <a:latin typeface="Symbol"/>
              <a:cs typeface="Symbol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3071812" y="5662676"/>
            <a:ext cx="41592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spc="-325" dirty="0">
                <a:solidFill>
                  <a:srgbClr val="990000"/>
                </a:solidFill>
                <a:latin typeface="Times New Roman"/>
                <a:cs typeface="Times New Roman"/>
              </a:rPr>
              <a:t>+</a:t>
            </a:r>
            <a:r>
              <a:rPr sz="3525" b="1" spc="-487" baseline="1182" dirty="0">
                <a:solidFill>
                  <a:srgbClr val="990000"/>
                </a:solidFill>
                <a:latin typeface="Symbol"/>
                <a:cs typeface="Symbol"/>
              </a:rPr>
              <a:t></a:t>
            </a:r>
            <a:endParaRPr sz="3525" baseline="1182">
              <a:latin typeface="Symbol"/>
              <a:cs typeface="Symbol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2343150" y="5711444"/>
            <a:ext cx="1778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dirty="0">
                <a:solidFill>
                  <a:srgbClr val="990000"/>
                </a:solidFill>
                <a:latin typeface="Times New Roman"/>
                <a:cs typeface="Times New Roman"/>
              </a:rPr>
              <a:t>0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439737" y="1126235"/>
            <a:ext cx="4762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439737" y="3162300"/>
            <a:ext cx="4762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461962" y="2196084"/>
            <a:ext cx="4330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482600" y="4027932"/>
            <a:ext cx="4330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00" name="object 300"/>
          <p:cNvSpPr txBox="1"/>
          <p:nvPr/>
        </p:nvSpPr>
        <p:spPr>
          <a:xfrm>
            <a:off x="244475" y="5314188"/>
            <a:ext cx="91249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terminal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01" name="object 301"/>
          <p:cNvSpPr txBox="1"/>
          <p:nvPr/>
        </p:nvSpPr>
        <p:spPr>
          <a:xfrm>
            <a:off x="4048125" y="5661660"/>
            <a:ext cx="8274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utilidad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/>
          <p:nvPr/>
        </p:nvSpPr>
        <p:spPr>
          <a:xfrm>
            <a:off x="777240" y="880588"/>
            <a:ext cx="7879080" cy="5231765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64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Bloque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2:</a:t>
            </a:r>
            <a:endParaRPr sz="2000">
              <a:latin typeface="Times New Roman"/>
              <a:cs typeface="Times New Roman"/>
            </a:endParaRPr>
          </a:p>
          <a:p>
            <a:pPr marL="696595" lvl="1" indent="-283845">
              <a:lnSpc>
                <a:spcPct val="100000"/>
              </a:lnSpc>
              <a:spcBef>
                <a:spcPts val="490"/>
              </a:spcBef>
              <a:buChar char="–"/>
              <a:tabLst>
                <a:tab pos="696595" algn="l"/>
                <a:tab pos="697230" algn="l"/>
              </a:tabLst>
            </a:pP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centra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entornos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bien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definidos</a:t>
            </a:r>
            <a:endParaRPr sz="1800">
              <a:latin typeface="Times New Roman"/>
              <a:cs typeface="Times New Roman"/>
            </a:endParaRPr>
          </a:p>
          <a:p>
            <a:pPr marL="696595" lvl="1" indent="-283845">
              <a:lnSpc>
                <a:spcPct val="100000"/>
              </a:lnSpc>
              <a:spcBef>
                <a:spcPts val="455"/>
              </a:spcBef>
              <a:buChar char="–"/>
              <a:tabLst>
                <a:tab pos="696595" algn="l"/>
                <a:tab pos="697230" algn="l"/>
              </a:tabLst>
            </a:pPr>
            <a:r>
              <a:rPr sz="1800" dirty="0">
                <a:latin typeface="Times New Roman"/>
                <a:cs typeface="Times New Roman"/>
              </a:rPr>
              <a:t>métodos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heurísticos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representaciones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icónicas</a:t>
            </a:r>
            <a:endParaRPr sz="1800">
              <a:latin typeface="Times New Roman"/>
              <a:cs typeface="Times New Roman"/>
            </a:endParaRPr>
          </a:p>
          <a:p>
            <a:pPr marL="696595" lvl="1" indent="-283845">
              <a:lnSpc>
                <a:spcPts val="2135"/>
              </a:lnSpc>
              <a:spcBef>
                <a:spcPts val="430"/>
              </a:spcBef>
              <a:buChar char="–"/>
              <a:tabLst>
                <a:tab pos="696595" algn="l"/>
                <a:tab pos="697230" algn="l"/>
              </a:tabLst>
            </a:pPr>
            <a:r>
              <a:rPr sz="1800" dirty="0">
                <a:latin typeface="Times New Roman"/>
                <a:cs typeface="Times New Roman"/>
              </a:rPr>
              <a:t>técnicas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algorítmicas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utilizan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conocimiento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heurístico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representaciones</a:t>
            </a:r>
            <a:endParaRPr sz="1800">
              <a:latin typeface="Times New Roman"/>
              <a:cs typeface="Times New Roman"/>
            </a:endParaRPr>
          </a:p>
          <a:p>
            <a:pPr marL="696595">
              <a:lnSpc>
                <a:spcPts val="2135"/>
              </a:lnSpc>
            </a:pPr>
            <a:r>
              <a:rPr sz="1800" i="1" dirty="0">
                <a:latin typeface="Times New Roman"/>
                <a:cs typeface="Times New Roman"/>
              </a:rPr>
              <a:t>icónicas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entornos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multiagente</a:t>
            </a:r>
            <a:endParaRPr sz="1800">
              <a:latin typeface="Times New Roman"/>
              <a:cs typeface="Times New Roman"/>
            </a:endParaRPr>
          </a:p>
          <a:p>
            <a:pPr marL="696595" lvl="1" indent="-283845">
              <a:lnSpc>
                <a:spcPct val="100000"/>
              </a:lnSpc>
              <a:spcBef>
                <a:spcPts val="434"/>
              </a:spcBef>
              <a:buChar char="–"/>
              <a:tabLst>
                <a:tab pos="696595" algn="l"/>
                <a:tab pos="697230" algn="l"/>
              </a:tabLst>
            </a:pPr>
            <a:r>
              <a:rPr sz="1800" dirty="0">
                <a:latin typeface="Times New Roman"/>
                <a:cs typeface="Times New Roman"/>
              </a:rPr>
              <a:t>técnicas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algorítmicas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utilizan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conocimiento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heurístico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representaciones</a:t>
            </a:r>
            <a:endParaRPr sz="1800">
              <a:latin typeface="Times New Roman"/>
              <a:cs typeface="Times New Roman"/>
            </a:endParaRPr>
          </a:p>
          <a:p>
            <a:pPr marL="696595">
              <a:lnSpc>
                <a:spcPct val="100000"/>
              </a:lnSpc>
              <a:spcBef>
                <a:spcPts val="45"/>
              </a:spcBef>
            </a:pPr>
            <a:r>
              <a:rPr sz="1800" i="1" spc="-10" dirty="0">
                <a:latin typeface="Times New Roman"/>
                <a:cs typeface="Times New Roman"/>
              </a:rPr>
              <a:t>estructuradas</a:t>
            </a:r>
            <a:endParaRPr sz="18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143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Bloque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3:</a:t>
            </a:r>
            <a:endParaRPr sz="2000">
              <a:latin typeface="Times New Roman"/>
              <a:cs typeface="Times New Roman"/>
            </a:endParaRPr>
          </a:p>
          <a:p>
            <a:pPr marL="696595" lvl="1" indent="-283845">
              <a:lnSpc>
                <a:spcPct val="100000"/>
              </a:lnSpc>
              <a:spcBef>
                <a:spcPts val="484"/>
              </a:spcBef>
              <a:buChar char="–"/>
              <a:tabLst>
                <a:tab pos="696595" algn="l"/>
                <a:tab pos="697230" algn="l"/>
              </a:tabLst>
            </a:pPr>
            <a:r>
              <a:rPr sz="1800" dirty="0">
                <a:latin typeface="Times New Roman"/>
                <a:cs typeface="Times New Roman"/>
              </a:rPr>
              <a:t>lenguajes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representación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conocimiento</a:t>
            </a:r>
            <a:endParaRPr sz="1800">
              <a:latin typeface="Times New Roman"/>
              <a:cs typeface="Times New Roman"/>
            </a:endParaRPr>
          </a:p>
          <a:p>
            <a:pPr marL="696595" lvl="1" indent="-283845">
              <a:lnSpc>
                <a:spcPct val="100000"/>
              </a:lnSpc>
              <a:spcBef>
                <a:spcPts val="459"/>
              </a:spcBef>
              <a:buFont typeface="Times New Roman"/>
              <a:buChar char="–"/>
              <a:tabLst>
                <a:tab pos="696595" algn="l"/>
                <a:tab pos="697230" algn="l"/>
              </a:tabLst>
            </a:pPr>
            <a:r>
              <a:rPr sz="1800" i="1" dirty="0">
                <a:latin typeface="Times New Roman"/>
                <a:cs typeface="Times New Roman"/>
              </a:rPr>
              <a:t>inferencia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entornos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representados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estos</a:t>
            </a:r>
            <a:r>
              <a:rPr sz="1800" spc="-10" dirty="0">
                <a:latin typeface="Times New Roman"/>
                <a:cs typeface="Times New Roman"/>
              </a:rPr>
              <a:t> lenguajes</a:t>
            </a:r>
            <a:endParaRPr sz="1800">
              <a:latin typeface="Times New Roman"/>
              <a:cs typeface="Times New Roman"/>
            </a:endParaRPr>
          </a:p>
          <a:p>
            <a:pPr marL="696595" lvl="1" indent="-283845">
              <a:lnSpc>
                <a:spcPct val="100000"/>
              </a:lnSpc>
              <a:spcBef>
                <a:spcPts val="335"/>
              </a:spcBef>
              <a:buChar char="–"/>
              <a:tabLst>
                <a:tab pos="696595" algn="l"/>
                <a:tab pos="697230" algn="l"/>
              </a:tabLst>
            </a:pPr>
            <a:r>
              <a:rPr sz="1800" dirty="0">
                <a:latin typeface="Times New Roman"/>
                <a:cs typeface="Times New Roman"/>
              </a:rPr>
              <a:t>representación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conocimiento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inferencia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imprecisión</a:t>
            </a:r>
            <a:endParaRPr sz="18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152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Bloque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4:</a:t>
            </a:r>
            <a:endParaRPr sz="2000">
              <a:latin typeface="Times New Roman"/>
              <a:cs typeface="Times New Roman"/>
            </a:endParaRPr>
          </a:p>
          <a:p>
            <a:pPr marL="696595" lvl="1" indent="-283845">
              <a:lnSpc>
                <a:spcPct val="100000"/>
              </a:lnSpc>
              <a:spcBef>
                <a:spcPts val="420"/>
              </a:spcBef>
              <a:buChar char="–"/>
              <a:tabLst>
                <a:tab pos="696595" algn="l"/>
                <a:tab pos="697230" algn="l"/>
              </a:tabLst>
            </a:pPr>
            <a:r>
              <a:rPr sz="1800" dirty="0">
                <a:latin typeface="Times New Roman"/>
                <a:cs typeface="Times New Roman"/>
              </a:rPr>
              <a:t>aprendizaje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supervisado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métodos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inductivos</a:t>
            </a:r>
            <a:endParaRPr sz="1800">
              <a:latin typeface="Times New Roman"/>
              <a:cs typeface="Times New Roman"/>
            </a:endParaRPr>
          </a:p>
          <a:p>
            <a:pPr marL="696595" lvl="1" indent="-283845">
              <a:lnSpc>
                <a:spcPct val="100000"/>
              </a:lnSpc>
              <a:spcBef>
                <a:spcPts val="430"/>
              </a:spcBef>
              <a:buChar char="–"/>
              <a:tabLst>
                <a:tab pos="696595" algn="l"/>
                <a:tab pos="697230" algn="l"/>
              </a:tabLst>
            </a:pPr>
            <a:r>
              <a:rPr sz="1800" dirty="0">
                <a:latin typeface="Times New Roman"/>
                <a:cs typeface="Times New Roman"/>
              </a:rPr>
              <a:t>aprendizaje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supervisado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métodos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Redes</a:t>
            </a:r>
            <a:r>
              <a:rPr sz="1800" i="1" spc="-10" dirty="0">
                <a:latin typeface="Times New Roman"/>
                <a:cs typeface="Times New Roman"/>
              </a:rPr>
              <a:t> Neuronales</a:t>
            </a:r>
            <a:endParaRPr sz="1800">
              <a:latin typeface="Times New Roman"/>
              <a:cs typeface="Times New Roman"/>
            </a:endParaRPr>
          </a:p>
          <a:p>
            <a:pPr marL="696595" lvl="1" indent="-283845">
              <a:lnSpc>
                <a:spcPct val="100000"/>
              </a:lnSpc>
              <a:spcBef>
                <a:spcPts val="430"/>
              </a:spcBef>
              <a:buChar char="–"/>
              <a:tabLst>
                <a:tab pos="696595" algn="l"/>
                <a:tab pos="697230" algn="l"/>
              </a:tabLst>
            </a:pPr>
            <a:r>
              <a:rPr sz="1800" dirty="0">
                <a:latin typeface="Times New Roman"/>
                <a:cs typeface="Times New Roman"/>
              </a:rPr>
              <a:t>aprendizaje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entornos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en </a:t>
            </a:r>
            <a:r>
              <a:rPr sz="1800" i="1" spc="-20" dirty="0">
                <a:latin typeface="Times New Roman"/>
                <a:cs typeface="Times New Roman"/>
              </a:rPr>
              <a:t>línea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14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2764631" y="362203"/>
            <a:ext cx="361632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Temario</a:t>
            </a:r>
            <a:r>
              <a:rPr spc="-20" dirty="0"/>
              <a:t> </a:t>
            </a:r>
            <a:r>
              <a:rPr dirty="0"/>
              <a:t>de</a:t>
            </a:r>
            <a:r>
              <a:rPr spc="-5" dirty="0"/>
              <a:t> </a:t>
            </a:r>
            <a:r>
              <a:rPr dirty="0"/>
              <a:t>la</a:t>
            </a:r>
            <a:r>
              <a:rPr spc="-5" dirty="0"/>
              <a:t> </a:t>
            </a:r>
            <a:r>
              <a:rPr spc="-10" dirty="0"/>
              <a:t>asignatura</a:t>
            </a:r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3736975" y="362203"/>
            <a:ext cx="16706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Estrategias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12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51840" y="931163"/>
            <a:ext cx="7927340" cy="5175885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60325">
              <a:lnSpc>
                <a:spcPct val="100000"/>
              </a:lnSpc>
              <a:spcBef>
                <a:spcPts val="605"/>
              </a:spcBef>
            </a:pPr>
            <a:r>
              <a:rPr sz="2000" b="1" dirty="0">
                <a:latin typeface="Times New Roman"/>
                <a:cs typeface="Times New Roman"/>
              </a:rPr>
              <a:t>Problema</a:t>
            </a:r>
            <a:r>
              <a:rPr sz="2000" b="1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max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¿cómo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determinar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mejor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jugada?</a:t>
            </a:r>
            <a:endParaRPr sz="2000">
              <a:latin typeface="Times New Roman"/>
              <a:cs typeface="Times New Roman"/>
            </a:endParaRPr>
          </a:p>
          <a:p>
            <a:pPr marL="254000" marR="5080" indent="-193675">
              <a:lnSpc>
                <a:spcPct val="100000"/>
              </a:lnSpc>
              <a:spcBef>
                <a:spcPts val="500"/>
              </a:spcBef>
              <a:buFont typeface="Times New Roman"/>
              <a:buChar char="•"/>
              <a:tabLst>
                <a:tab pos="254000" algn="l"/>
              </a:tabLst>
            </a:pPr>
            <a:r>
              <a:rPr sz="2000" i="1" dirty="0">
                <a:latin typeface="Times New Roman"/>
                <a:cs typeface="Times New Roman"/>
              </a:rPr>
              <a:t>max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podría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aplicar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estándar,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usando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posiciones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en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él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gana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meta</a:t>
            </a:r>
            <a:endParaRPr sz="2000">
              <a:latin typeface="Times New Roman"/>
              <a:cs typeface="Times New Roman"/>
            </a:endParaRPr>
          </a:p>
          <a:p>
            <a:pPr marL="254000" indent="-193675">
              <a:lnSpc>
                <a:spcPct val="100000"/>
              </a:lnSpc>
              <a:spcBef>
                <a:spcPts val="505"/>
              </a:spcBef>
              <a:buChar char="•"/>
              <a:tabLst>
                <a:tab pos="254000" algn="l"/>
              </a:tabLst>
            </a:pPr>
            <a:r>
              <a:rPr sz="2000" dirty="0">
                <a:latin typeface="Times New Roman"/>
                <a:cs typeface="Times New Roman"/>
              </a:rPr>
              <a:t>pero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min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querría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realizar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acciones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plan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max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prevé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él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!</a:t>
            </a:r>
            <a:endParaRPr sz="2000">
              <a:latin typeface="Times New Roman"/>
              <a:cs typeface="Times New Roman"/>
            </a:endParaRPr>
          </a:p>
          <a:p>
            <a:pPr marL="60325">
              <a:lnSpc>
                <a:spcPct val="100000"/>
              </a:lnSpc>
              <a:spcBef>
                <a:spcPts val="1945"/>
              </a:spcBef>
            </a:pPr>
            <a:r>
              <a:rPr sz="2000" b="1" spc="-10" dirty="0">
                <a:latin typeface="Times New Roman"/>
                <a:cs typeface="Times New Roman"/>
              </a:rPr>
              <a:t>Estrategia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54000" marR="742315" indent="-193675">
              <a:lnSpc>
                <a:spcPct val="100000"/>
              </a:lnSpc>
              <a:spcBef>
                <a:spcPts val="505"/>
              </a:spcBef>
              <a:buChar char="•"/>
              <a:tabLst>
                <a:tab pos="254000" algn="l"/>
              </a:tabLst>
            </a:pPr>
            <a:r>
              <a:rPr sz="2000" dirty="0">
                <a:latin typeface="Times New Roman"/>
                <a:cs typeface="Times New Roman"/>
              </a:rPr>
              <a:t>define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jugadas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max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alcanzables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juego </a:t>
            </a:r>
            <a:r>
              <a:rPr sz="2000" dirty="0">
                <a:latin typeface="Times New Roman"/>
                <a:cs typeface="Times New Roman"/>
              </a:rPr>
              <a:t>(e.d.,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respuesta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jugadas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posibles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20" dirty="0">
                <a:latin typeface="Times New Roman"/>
                <a:cs typeface="Times New Roman"/>
              </a:rPr>
              <a:t>min)</a:t>
            </a:r>
            <a:endParaRPr sz="2000">
              <a:latin typeface="Times New Roman"/>
              <a:cs typeface="Times New Roman"/>
            </a:endParaRPr>
          </a:p>
          <a:p>
            <a:pPr marL="254000" indent="-193675">
              <a:lnSpc>
                <a:spcPct val="100000"/>
              </a:lnSpc>
              <a:spcBef>
                <a:spcPts val="505"/>
              </a:spcBef>
              <a:buChar char="•"/>
              <a:tabLst>
                <a:tab pos="254000" algn="l"/>
              </a:tabLst>
            </a:pP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subárbol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juego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150"/>
              </a:spcBef>
            </a:pPr>
            <a:r>
              <a:rPr sz="2000" b="1" dirty="0">
                <a:latin typeface="Times New Roman"/>
                <a:cs typeface="Times New Roman"/>
              </a:rPr>
              <a:t>Estrategia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óptima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(ó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racional)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spc="-5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505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estrategia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implica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mejor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resultado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garantizado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505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escenarios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totalmente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antagónicos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racionales:</a:t>
            </a:r>
            <a:endParaRPr sz="2000">
              <a:latin typeface="Times New Roman"/>
              <a:cs typeface="Times New Roman"/>
            </a:endParaRPr>
          </a:p>
          <a:p>
            <a:pPr marL="396875">
              <a:lnSpc>
                <a:spcPct val="100000"/>
              </a:lnSpc>
              <a:spcBef>
                <a:spcPts val="400"/>
              </a:spcBef>
            </a:pPr>
            <a:r>
              <a:rPr sz="1600" dirty="0">
                <a:latin typeface="Times New Roman"/>
                <a:cs typeface="Times New Roman"/>
              </a:rPr>
              <a:t>–</a:t>
            </a:r>
            <a:r>
              <a:rPr sz="1600" spc="27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max </a:t>
            </a:r>
            <a:r>
              <a:rPr sz="1600" dirty="0">
                <a:latin typeface="Times New Roman"/>
                <a:cs typeface="Times New Roman"/>
              </a:rPr>
              <a:t>puede asumir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que </a:t>
            </a:r>
            <a:r>
              <a:rPr sz="1600" i="1" dirty="0">
                <a:latin typeface="Times New Roman"/>
                <a:cs typeface="Times New Roman"/>
              </a:rPr>
              <a:t>min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hará lo </a:t>
            </a:r>
            <a:r>
              <a:rPr sz="1600" i="1" dirty="0">
                <a:latin typeface="Times New Roman"/>
                <a:cs typeface="Times New Roman"/>
              </a:rPr>
              <a:t>mejor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para sí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mismo, lo cual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 </a:t>
            </a:r>
            <a:r>
              <a:rPr sz="1600" i="1" dirty="0">
                <a:latin typeface="Times New Roman"/>
                <a:cs typeface="Times New Roman"/>
              </a:rPr>
              <a:t>peor </a:t>
            </a:r>
            <a:r>
              <a:rPr sz="1600" dirty="0">
                <a:latin typeface="Times New Roman"/>
                <a:cs typeface="Times New Roman"/>
              </a:rPr>
              <a:t>para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spc="-25" dirty="0">
                <a:latin typeface="Times New Roman"/>
                <a:cs typeface="Times New Roman"/>
              </a:rPr>
              <a:t>max</a:t>
            </a:r>
            <a:endParaRPr sz="16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484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estrategia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óptima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max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estrategia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minimax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396875">
              <a:lnSpc>
                <a:spcPct val="100000"/>
              </a:lnSpc>
              <a:spcBef>
                <a:spcPts val="400"/>
              </a:spcBef>
            </a:pPr>
            <a:r>
              <a:rPr sz="1600" dirty="0">
                <a:latin typeface="Times New Roman"/>
                <a:cs typeface="Times New Roman"/>
              </a:rPr>
              <a:t>–</a:t>
            </a:r>
            <a:r>
              <a:rPr sz="1600" spc="28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maximizar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utilidad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mínima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cada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jugada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171575" y="2057400"/>
            <a:ext cx="7048500" cy="2657475"/>
            <a:chOff x="1171575" y="2057400"/>
            <a:chExt cx="7048500" cy="2657475"/>
          </a:xfrm>
        </p:grpSpPr>
        <p:sp>
          <p:nvSpPr>
            <p:cNvPr id="8" name="object 8"/>
            <p:cNvSpPr/>
            <p:nvPr/>
          </p:nvSpPr>
          <p:spPr>
            <a:xfrm>
              <a:off x="1171575" y="2057400"/>
              <a:ext cx="4362450" cy="2657475"/>
            </a:xfrm>
            <a:custGeom>
              <a:avLst/>
              <a:gdLst/>
              <a:ahLst/>
              <a:cxnLst/>
              <a:rect l="l" t="t" r="r" b="b"/>
              <a:pathLst>
                <a:path w="4362450" h="2657475">
                  <a:moveTo>
                    <a:pt x="3476625" y="0"/>
                  </a:moveTo>
                  <a:lnTo>
                    <a:pt x="3419475" y="19050"/>
                  </a:lnTo>
                  <a:lnTo>
                    <a:pt x="495300" y="981075"/>
                  </a:lnTo>
                  <a:lnTo>
                    <a:pt x="0" y="2647950"/>
                  </a:lnTo>
                  <a:lnTo>
                    <a:pt x="2409825" y="2657475"/>
                  </a:lnTo>
                  <a:lnTo>
                    <a:pt x="2762250" y="1343025"/>
                  </a:lnTo>
                  <a:lnTo>
                    <a:pt x="4362450" y="581025"/>
                  </a:lnTo>
                  <a:lnTo>
                    <a:pt x="3476625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683125" y="23701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80">
                  <a:moveTo>
                    <a:pt x="0" y="180181"/>
                  </a:moveTo>
                  <a:lnTo>
                    <a:pt x="6436" y="132281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599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1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1"/>
                  </a:lnTo>
                  <a:lnTo>
                    <a:pt x="307589" y="307588"/>
                  </a:lnTo>
                  <a:lnTo>
                    <a:pt x="271122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2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600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263775" y="3332162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462087" y="4313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180181"/>
                  </a:moveTo>
                  <a:lnTo>
                    <a:pt x="6436" y="132281"/>
                  </a:lnTo>
                  <a:lnTo>
                    <a:pt x="24599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1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1" y="24599"/>
                  </a:lnTo>
                  <a:lnTo>
                    <a:pt x="307588" y="52773"/>
                  </a:lnTo>
                  <a:lnTo>
                    <a:pt x="335762" y="89240"/>
                  </a:lnTo>
                  <a:lnTo>
                    <a:pt x="353925" y="132281"/>
                  </a:lnTo>
                  <a:lnTo>
                    <a:pt x="360362" y="180181"/>
                  </a:lnTo>
                  <a:lnTo>
                    <a:pt x="353925" y="228080"/>
                  </a:lnTo>
                  <a:lnTo>
                    <a:pt x="335762" y="271121"/>
                  </a:lnTo>
                  <a:lnTo>
                    <a:pt x="307588" y="307588"/>
                  </a:lnTo>
                  <a:lnTo>
                    <a:pt x="271121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1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599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263775" y="4313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180181"/>
                  </a:moveTo>
                  <a:lnTo>
                    <a:pt x="6436" y="132281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599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1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1"/>
                  </a:lnTo>
                  <a:lnTo>
                    <a:pt x="307589" y="307588"/>
                  </a:lnTo>
                  <a:lnTo>
                    <a:pt x="271122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2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600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992437" y="4313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1"/>
                  </a:lnTo>
                  <a:lnTo>
                    <a:pt x="24599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1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1" y="24599"/>
                  </a:lnTo>
                  <a:lnTo>
                    <a:pt x="307588" y="52773"/>
                  </a:lnTo>
                  <a:lnTo>
                    <a:pt x="335762" y="89240"/>
                  </a:lnTo>
                  <a:lnTo>
                    <a:pt x="353925" y="132281"/>
                  </a:lnTo>
                  <a:lnTo>
                    <a:pt x="360362" y="180181"/>
                  </a:lnTo>
                  <a:lnTo>
                    <a:pt x="353925" y="228080"/>
                  </a:lnTo>
                  <a:lnTo>
                    <a:pt x="335762" y="271121"/>
                  </a:lnTo>
                  <a:lnTo>
                    <a:pt x="307588" y="307588"/>
                  </a:lnTo>
                  <a:lnTo>
                    <a:pt x="271121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1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599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643062" y="3702049"/>
              <a:ext cx="802005" cy="601980"/>
            </a:xfrm>
            <a:custGeom>
              <a:avLst/>
              <a:gdLst/>
              <a:ahLst/>
              <a:cxnLst/>
              <a:rect l="l" t="t" r="r" b="b"/>
              <a:pathLst>
                <a:path w="802005" h="601979">
                  <a:moveTo>
                    <a:pt x="0" y="601663"/>
                  </a:moveTo>
                  <a:lnTo>
                    <a:pt x="801687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444750" y="3702049"/>
              <a:ext cx="0" cy="601980"/>
            </a:xfrm>
            <a:custGeom>
              <a:avLst/>
              <a:gdLst/>
              <a:ahLst/>
              <a:cxnLst/>
              <a:rect l="l" t="t" r="r" b="b"/>
              <a:pathLst>
                <a:path h="601979">
                  <a:moveTo>
                    <a:pt x="0" y="601663"/>
                  </a:moveTo>
                  <a:lnTo>
                    <a:pt x="1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444749" y="3702049"/>
              <a:ext cx="728980" cy="601980"/>
            </a:xfrm>
            <a:custGeom>
              <a:avLst/>
              <a:gdLst/>
              <a:ahLst/>
              <a:cxnLst/>
              <a:rect l="l" t="t" r="r" b="b"/>
              <a:pathLst>
                <a:path w="728980" h="601979">
                  <a:moveTo>
                    <a:pt x="728663" y="601663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683125" y="3332162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881437" y="4313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1"/>
                  </a:lnTo>
                  <a:lnTo>
                    <a:pt x="24599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1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1" y="24599"/>
                  </a:lnTo>
                  <a:lnTo>
                    <a:pt x="307588" y="52773"/>
                  </a:lnTo>
                  <a:lnTo>
                    <a:pt x="335762" y="89240"/>
                  </a:lnTo>
                  <a:lnTo>
                    <a:pt x="353925" y="132281"/>
                  </a:lnTo>
                  <a:lnTo>
                    <a:pt x="360362" y="180181"/>
                  </a:lnTo>
                  <a:lnTo>
                    <a:pt x="353925" y="228080"/>
                  </a:lnTo>
                  <a:lnTo>
                    <a:pt x="335762" y="271121"/>
                  </a:lnTo>
                  <a:lnTo>
                    <a:pt x="307588" y="307588"/>
                  </a:lnTo>
                  <a:lnTo>
                    <a:pt x="271121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1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599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683125" y="4313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1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599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1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1"/>
                  </a:lnTo>
                  <a:lnTo>
                    <a:pt x="307589" y="307588"/>
                  </a:lnTo>
                  <a:lnTo>
                    <a:pt x="271122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2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600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411787" y="4313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1"/>
                  </a:lnTo>
                  <a:lnTo>
                    <a:pt x="24599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1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1" y="24599"/>
                  </a:lnTo>
                  <a:lnTo>
                    <a:pt x="307588" y="52773"/>
                  </a:lnTo>
                  <a:lnTo>
                    <a:pt x="335762" y="89240"/>
                  </a:lnTo>
                  <a:lnTo>
                    <a:pt x="353925" y="132281"/>
                  </a:lnTo>
                  <a:lnTo>
                    <a:pt x="360362" y="180181"/>
                  </a:lnTo>
                  <a:lnTo>
                    <a:pt x="353925" y="228080"/>
                  </a:lnTo>
                  <a:lnTo>
                    <a:pt x="335762" y="271121"/>
                  </a:lnTo>
                  <a:lnTo>
                    <a:pt x="307588" y="307588"/>
                  </a:lnTo>
                  <a:lnTo>
                    <a:pt x="271121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1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599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4062412" y="3702049"/>
              <a:ext cx="802005" cy="601980"/>
            </a:xfrm>
            <a:custGeom>
              <a:avLst/>
              <a:gdLst/>
              <a:ahLst/>
              <a:cxnLst/>
              <a:rect l="l" t="t" r="r" b="b"/>
              <a:pathLst>
                <a:path w="802004" h="601979">
                  <a:moveTo>
                    <a:pt x="0" y="601663"/>
                  </a:moveTo>
                  <a:lnTo>
                    <a:pt x="801687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864100" y="3702049"/>
              <a:ext cx="0" cy="601980"/>
            </a:xfrm>
            <a:custGeom>
              <a:avLst/>
              <a:gdLst/>
              <a:ahLst/>
              <a:cxnLst/>
              <a:rect l="l" t="t" r="r" b="b"/>
              <a:pathLst>
                <a:path h="601979">
                  <a:moveTo>
                    <a:pt x="0" y="601663"/>
                  </a:moveTo>
                  <a:lnTo>
                    <a:pt x="1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864099" y="3702049"/>
              <a:ext cx="728980" cy="601980"/>
            </a:xfrm>
            <a:custGeom>
              <a:avLst/>
              <a:gdLst/>
              <a:ahLst/>
              <a:cxnLst/>
              <a:rect l="l" t="t" r="r" b="b"/>
              <a:pathLst>
                <a:path w="728979" h="601979">
                  <a:moveTo>
                    <a:pt x="728663" y="601663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864100" y="2740024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582613"/>
                  </a:moveTo>
                  <a:lnTo>
                    <a:pt x="1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121525" y="3332162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319837" y="4313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1"/>
                  </a:lnTo>
                  <a:lnTo>
                    <a:pt x="24599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1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1" y="24599"/>
                  </a:lnTo>
                  <a:lnTo>
                    <a:pt x="307588" y="52773"/>
                  </a:lnTo>
                  <a:lnTo>
                    <a:pt x="335762" y="89240"/>
                  </a:lnTo>
                  <a:lnTo>
                    <a:pt x="353925" y="132281"/>
                  </a:lnTo>
                  <a:lnTo>
                    <a:pt x="360362" y="180181"/>
                  </a:lnTo>
                  <a:lnTo>
                    <a:pt x="353925" y="228080"/>
                  </a:lnTo>
                  <a:lnTo>
                    <a:pt x="335762" y="271121"/>
                  </a:lnTo>
                  <a:lnTo>
                    <a:pt x="307588" y="307588"/>
                  </a:lnTo>
                  <a:lnTo>
                    <a:pt x="271121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1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599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121525" y="4313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1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599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1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1"/>
                  </a:lnTo>
                  <a:lnTo>
                    <a:pt x="307589" y="307588"/>
                  </a:lnTo>
                  <a:lnTo>
                    <a:pt x="271122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2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600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500812" y="3702049"/>
              <a:ext cx="802005" cy="601980"/>
            </a:xfrm>
            <a:custGeom>
              <a:avLst/>
              <a:gdLst/>
              <a:ahLst/>
              <a:cxnLst/>
              <a:rect l="l" t="t" r="r" b="b"/>
              <a:pathLst>
                <a:path w="802004" h="601979">
                  <a:moveTo>
                    <a:pt x="0" y="601663"/>
                  </a:moveTo>
                  <a:lnTo>
                    <a:pt x="801687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7302500" y="3702049"/>
              <a:ext cx="0" cy="601980"/>
            </a:xfrm>
            <a:custGeom>
              <a:avLst/>
              <a:gdLst/>
              <a:ahLst/>
              <a:cxnLst/>
              <a:rect l="l" t="t" r="r" b="b"/>
              <a:pathLst>
                <a:path h="601979">
                  <a:moveTo>
                    <a:pt x="0" y="601663"/>
                  </a:moveTo>
                  <a:lnTo>
                    <a:pt x="1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7850187" y="4313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1"/>
                  </a:lnTo>
                  <a:lnTo>
                    <a:pt x="24599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1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1" y="24599"/>
                  </a:lnTo>
                  <a:lnTo>
                    <a:pt x="307588" y="52773"/>
                  </a:lnTo>
                  <a:lnTo>
                    <a:pt x="335762" y="89240"/>
                  </a:lnTo>
                  <a:lnTo>
                    <a:pt x="353925" y="132281"/>
                  </a:lnTo>
                  <a:lnTo>
                    <a:pt x="360362" y="180181"/>
                  </a:lnTo>
                  <a:lnTo>
                    <a:pt x="353925" y="228080"/>
                  </a:lnTo>
                  <a:lnTo>
                    <a:pt x="335762" y="271121"/>
                  </a:lnTo>
                  <a:lnTo>
                    <a:pt x="307588" y="307588"/>
                  </a:lnTo>
                  <a:lnTo>
                    <a:pt x="271121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1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599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302499" y="3702049"/>
              <a:ext cx="728980" cy="601980"/>
            </a:xfrm>
            <a:custGeom>
              <a:avLst/>
              <a:gdLst/>
              <a:ahLst/>
              <a:cxnLst/>
              <a:rect l="l" t="t" r="r" b="b"/>
              <a:pathLst>
                <a:path w="728979" h="601979">
                  <a:moveTo>
                    <a:pt x="728663" y="601663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864100" y="2740024"/>
              <a:ext cx="2438400" cy="582930"/>
            </a:xfrm>
            <a:custGeom>
              <a:avLst/>
              <a:gdLst/>
              <a:ahLst/>
              <a:cxnLst/>
              <a:rect l="l" t="t" r="r" b="b"/>
              <a:pathLst>
                <a:path w="2438400" h="582929">
                  <a:moveTo>
                    <a:pt x="2438400" y="582613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444750" y="2740024"/>
              <a:ext cx="2419350" cy="582930"/>
            </a:xfrm>
            <a:custGeom>
              <a:avLst/>
              <a:gdLst/>
              <a:ahLst/>
              <a:cxnLst/>
              <a:rect l="l" t="t" r="r" b="b"/>
              <a:pathLst>
                <a:path w="2419350" h="582929">
                  <a:moveTo>
                    <a:pt x="0" y="582613"/>
                  </a:moveTo>
                  <a:lnTo>
                    <a:pt x="241935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1939925" y="1544828"/>
            <a:ext cx="219646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estrategia</a:t>
            </a:r>
            <a:r>
              <a:rPr sz="2400" spc="-3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óptima: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13 </a:t>
            </a:r>
            <a:r>
              <a:rPr spc="-50" dirty="0"/>
              <a:t>–</a:t>
            </a:r>
          </a:p>
        </p:txBody>
      </p:sp>
      <p:sp>
        <p:nvSpPr>
          <p:cNvPr id="35" name="object 3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737995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30" dirty="0"/>
              <a:t> </a:t>
            </a:r>
            <a:r>
              <a:rPr dirty="0"/>
              <a:t>estrategia</a:t>
            </a:r>
            <a:r>
              <a:rPr spc="-30" dirty="0"/>
              <a:t> </a:t>
            </a:r>
            <a:r>
              <a:rPr spc="-10" dirty="0"/>
              <a:t>minimax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401638" y="2314955"/>
            <a:ext cx="4762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23862" y="3387852"/>
            <a:ext cx="4330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30175" y="4332732"/>
            <a:ext cx="91249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terminal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541462" y="4937252"/>
            <a:ext cx="1778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dirty="0">
                <a:solidFill>
                  <a:srgbClr val="990000"/>
                </a:solidFill>
                <a:latin typeface="Times New Roman"/>
                <a:cs typeface="Times New Roman"/>
              </a:rPr>
              <a:t>0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343150" y="4937252"/>
            <a:ext cx="33813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70865" algn="l"/>
                <a:tab pos="1510665" algn="l"/>
                <a:tab pos="2312670" algn="l"/>
                <a:tab pos="2998470" algn="l"/>
              </a:tabLst>
            </a:pPr>
            <a:r>
              <a:rPr sz="2400" b="1" spc="-50" dirty="0">
                <a:solidFill>
                  <a:srgbClr val="990000"/>
                </a:solidFill>
                <a:latin typeface="Times New Roman"/>
                <a:cs typeface="Times New Roman"/>
              </a:rPr>
              <a:t>0</a:t>
            </a:r>
            <a:r>
              <a:rPr sz="2400" b="1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2400" b="1" spc="-325" dirty="0">
                <a:solidFill>
                  <a:srgbClr val="990000"/>
                </a:solidFill>
                <a:latin typeface="Times New Roman"/>
                <a:cs typeface="Times New Roman"/>
              </a:rPr>
              <a:t>+</a:t>
            </a:r>
            <a:r>
              <a:rPr sz="3525" b="1" spc="-487" baseline="1182" dirty="0">
                <a:solidFill>
                  <a:srgbClr val="990000"/>
                </a:solidFill>
                <a:latin typeface="Symbol"/>
                <a:cs typeface="Symbol"/>
              </a:rPr>
              <a:t></a:t>
            </a:r>
            <a:r>
              <a:rPr sz="3525" baseline="1182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2400" b="1" spc="-325" dirty="0">
                <a:solidFill>
                  <a:srgbClr val="990000"/>
                </a:solidFill>
                <a:latin typeface="Times New Roman"/>
                <a:cs typeface="Times New Roman"/>
              </a:rPr>
              <a:t>+</a:t>
            </a:r>
            <a:r>
              <a:rPr sz="3525" b="1" spc="-487" baseline="1182" dirty="0">
                <a:solidFill>
                  <a:srgbClr val="990000"/>
                </a:solidFill>
                <a:latin typeface="Symbol"/>
                <a:cs typeface="Symbol"/>
              </a:rPr>
              <a:t></a:t>
            </a:r>
            <a:r>
              <a:rPr sz="3525" baseline="1182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2400" b="1" spc="-325" dirty="0">
                <a:solidFill>
                  <a:srgbClr val="990000"/>
                </a:solidFill>
                <a:latin typeface="Times New Roman"/>
                <a:cs typeface="Times New Roman"/>
              </a:rPr>
              <a:t>+</a:t>
            </a:r>
            <a:r>
              <a:rPr sz="3525" b="1" spc="-487" baseline="1182" dirty="0">
                <a:solidFill>
                  <a:srgbClr val="990000"/>
                </a:solidFill>
                <a:latin typeface="Symbol"/>
                <a:cs typeface="Symbol"/>
              </a:rPr>
              <a:t></a:t>
            </a:r>
            <a:r>
              <a:rPr sz="3525" baseline="1182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2400" b="1" spc="-320" dirty="0">
                <a:solidFill>
                  <a:srgbClr val="990000"/>
                </a:solidFill>
                <a:latin typeface="Times New Roman"/>
                <a:cs typeface="Times New Roman"/>
              </a:rPr>
              <a:t>–</a:t>
            </a:r>
            <a:r>
              <a:rPr sz="3525" b="1" spc="-480" baseline="1182" dirty="0">
                <a:solidFill>
                  <a:srgbClr val="990000"/>
                </a:solidFill>
                <a:latin typeface="Symbol"/>
                <a:cs typeface="Symbol"/>
              </a:rPr>
              <a:t></a:t>
            </a:r>
            <a:endParaRPr sz="3525" baseline="1182">
              <a:latin typeface="Symbol"/>
              <a:cs typeface="Symbo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23850" y="4960620"/>
            <a:ext cx="8274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utilidad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399212" y="4937252"/>
            <a:ext cx="1778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dirty="0">
                <a:solidFill>
                  <a:srgbClr val="990000"/>
                </a:solidFill>
                <a:latin typeface="Times New Roman"/>
                <a:cs typeface="Times New Roman"/>
              </a:rPr>
              <a:t>0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7200900" y="4937252"/>
            <a:ext cx="96393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80390" algn="l"/>
              </a:tabLst>
            </a:pPr>
            <a:r>
              <a:rPr sz="2400" b="1" spc="-50" dirty="0">
                <a:solidFill>
                  <a:srgbClr val="990000"/>
                </a:solidFill>
                <a:latin typeface="Times New Roman"/>
                <a:cs typeface="Times New Roman"/>
              </a:rPr>
              <a:t>0</a:t>
            </a:r>
            <a:r>
              <a:rPr sz="2400" b="1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2400" b="1" spc="-320" dirty="0">
                <a:solidFill>
                  <a:srgbClr val="990000"/>
                </a:solidFill>
                <a:latin typeface="Times New Roman"/>
                <a:cs typeface="Times New Roman"/>
              </a:rPr>
              <a:t>–</a:t>
            </a:r>
            <a:r>
              <a:rPr sz="3525" b="1" spc="-480" baseline="1182" dirty="0">
                <a:solidFill>
                  <a:srgbClr val="990000"/>
                </a:solidFill>
                <a:latin typeface="Symbol"/>
                <a:cs typeface="Symbol"/>
              </a:rPr>
              <a:t></a:t>
            </a:r>
            <a:endParaRPr sz="3525" baseline="1182">
              <a:latin typeface="Symbol"/>
              <a:cs typeface="Symbo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343150" y="3339084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006600"/>
                </a:solidFill>
                <a:latin typeface="Times New Roman"/>
                <a:cs typeface="Times New Roman"/>
              </a:rPr>
              <a:t>0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705350" y="3309620"/>
            <a:ext cx="34480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dirty="0">
                <a:solidFill>
                  <a:srgbClr val="006600"/>
                </a:solidFill>
                <a:latin typeface="Times New Roman"/>
                <a:cs typeface="Times New Roman"/>
              </a:rPr>
              <a:t>-</a:t>
            </a:r>
            <a:r>
              <a:rPr sz="3525" b="1" spc="-697" baseline="1182" dirty="0">
                <a:solidFill>
                  <a:srgbClr val="006600"/>
                </a:solidFill>
                <a:latin typeface="Symbol"/>
                <a:cs typeface="Symbol"/>
              </a:rPr>
              <a:t></a:t>
            </a:r>
            <a:endParaRPr sz="3525" baseline="1182">
              <a:latin typeface="Symbol"/>
              <a:cs typeface="Symbo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143750" y="3321811"/>
            <a:ext cx="34480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dirty="0">
                <a:solidFill>
                  <a:srgbClr val="006600"/>
                </a:solidFill>
                <a:latin typeface="Times New Roman"/>
                <a:cs typeface="Times New Roman"/>
              </a:rPr>
              <a:t>-</a:t>
            </a:r>
            <a:r>
              <a:rPr sz="3525" b="1" spc="-697" baseline="1182" dirty="0">
                <a:solidFill>
                  <a:srgbClr val="006600"/>
                </a:solidFill>
                <a:latin typeface="Symbol"/>
                <a:cs typeface="Symbol"/>
              </a:rPr>
              <a:t></a:t>
            </a:r>
            <a:endParaRPr sz="3525" baseline="1182">
              <a:latin typeface="Symbol"/>
              <a:cs typeface="Symbo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781550" y="2391155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006600"/>
                </a:solidFill>
                <a:latin typeface="Times New Roman"/>
                <a:cs typeface="Times New Roman"/>
              </a:rPr>
              <a:t>0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913856" y="2744723"/>
            <a:ext cx="285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a</a:t>
            </a:r>
            <a:r>
              <a:rPr sz="1950" i="1" spc="-37" baseline="-17094" dirty="0">
                <a:latin typeface="Times New Roman"/>
                <a:cs typeface="Times New Roman"/>
              </a:rPr>
              <a:t>1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631531" y="2744723"/>
            <a:ext cx="285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a</a:t>
            </a:r>
            <a:r>
              <a:rPr sz="1950" i="1" spc="-37" baseline="-17094" dirty="0">
                <a:latin typeface="Times New Roman"/>
                <a:cs typeface="Times New Roman"/>
              </a:rPr>
              <a:t>2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138068" y="2744723"/>
            <a:ext cx="285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a</a:t>
            </a:r>
            <a:r>
              <a:rPr sz="1950" i="1" spc="-37" baseline="-17094" dirty="0">
                <a:latin typeface="Times New Roman"/>
                <a:cs typeface="Times New Roman"/>
              </a:rPr>
              <a:t>3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527968" y="3854196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1,1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061368" y="3854196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1,2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861468" y="3854196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1,3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972718" y="3826764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2,1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506118" y="3826764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2,2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306218" y="3826764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2,3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5319712" y="1544828"/>
            <a:ext cx="30353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mejor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jugada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max</a:t>
            </a:r>
            <a:r>
              <a:rPr sz="2400" dirty="0">
                <a:latin typeface="Times New Roman"/>
                <a:cs typeface="Times New Roman"/>
              </a:rPr>
              <a:t>: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i="1" spc="-25" dirty="0">
                <a:latin typeface="Times New Roman"/>
                <a:cs typeface="Times New Roman"/>
              </a:rPr>
              <a:t>a</a:t>
            </a:r>
            <a:r>
              <a:rPr sz="2400" i="1" spc="-37" baseline="-17361" dirty="0">
                <a:latin typeface="Times New Roman"/>
                <a:cs typeface="Times New Roman"/>
              </a:rPr>
              <a:t>1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6258718" y="3854196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3,1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6928643" y="3854196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3,2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7770018" y="3854196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3,3</a:t>
            </a:r>
            <a:endParaRPr sz="13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602230">
              <a:lnSpc>
                <a:spcPct val="100000"/>
              </a:lnSpc>
              <a:spcBef>
                <a:spcPts val="100"/>
              </a:spcBef>
            </a:pPr>
            <a:r>
              <a:rPr dirty="0"/>
              <a:t>Método</a:t>
            </a:r>
            <a:r>
              <a:rPr spc="-20" dirty="0"/>
              <a:t> </a:t>
            </a:r>
            <a:r>
              <a:rPr spc="-10" dirty="0"/>
              <a:t>minimax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14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502602" y="1693164"/>
            <a:ext cx="8164830" cy="3430270"/>
          </a:xfrm>
          <a:prstGeom prst="rect">
            <a:avLst/>
          </a:prstGeom>
        </p:spPr>
        <p:txBody>
          <a:bodyPr vert="horz" wrap="square" lIns="0" tIns="128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10"/>
              </a:spcBef>
            </a:pPr>
            <a:r>
              <a:rPr sz="2000" b="1" dirty="0">
                <a:latin typeface="Times New Roman"/>
                <a:cs typeface="Times New Roman"/>
              </a:rPr>
              <a:t>Método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Minimax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926465" indent="-457200">
              <a:lnSpc>
                <a:spcPct val="100000"/>
              </a:lnSpc>
              <a:spcBef>
                <a:spcPts val="910"/>
              </a:spcBef>
              <a:buAutoNum type="arabicPeriod"/>
              <a:tabLst>
                <a:tab pos="926465" algn="l"/>
                <a:tab pos="927100" algn="l"/>
              </a:tabLst>
            </a:pPr>
            <a:r>
              <a:rPr sz="2000" dirty="0">
                <a:latin typeface="Times New Roman"/>
                <a:cs typeface="Times New Roman"/>
              </a:rPr>
              <a:t>Generar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juego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completo</a:t>
            </a:r>
            <a:endParaRPr sz="2000">
              <a:latin typeface="Times New Roman"/>
              <a:cs typeface="Times New Roman"/>
            </a:endParaRPr>
          </a:p>
          <a:p>
            <a:pPr marL="926465" indent="-457200">
              <a:lnSpc>
                <a:spcPct val="100000"/>
              </a:lnSpc>
              <a:spcBef>
                <a:spcPts val="985"/>
              </a:spcBef>
              <a:buAutoNum type="arabicPeriod"/>
              <a:tabLst>
                <a:tab pos="926465" algn="l"/>
                <a:tab pos="927100" algn="l"/>
              </a:tabLst>
            </a:pPr>
            <a:r>
              <a:rPr sz="2000" dirty="0">
                <a:latin typeface="Times New Roman"/>
                <a:cs typeface="Times New Roman"/>
              </a:rPr>
              <a:t>Aplicar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utilidad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10" dirty="0">
                <a:latin typeface="Times New Roman"/>
                <a:cs typeface="Times New Roman"/>
              </a:rPr>
              <a:t> terminal</a:t>
            </a:r>
            <a:endParaRPr sz="2000">
              <a:latin typeface="Times New Roman"/>
              <a:cs typeface="Times New Roman"/>
            </a:endParaRPr>
          </a:p>
          <a:p>
            <a:pPr marL="926465" indent="-457200">
              <a:lnSpc>
                <a:spcPct val="100000"/>
              </a:lnSpc>
              <a:spcBef>
                <a:spcPts val="915"/>
              </a:spcBef>
              <a:buAutoNum type="arabicPeriod"/>
              <a:tabLst>
                <a:tab pos="926465" algn="l"/>
                <a:tab pos="927100" algn="l"/>
              </a:tabLst>
            </a:pPr>
            <a:r>
              <a:rPr sz="2000" dirty="0">
                <a:latin typeface="Times New Roman"/>
                <a:cs typeface="Times New Roman"/>
              </a:rPr>
              <a:t>Propagar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utilidades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hacia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arriba</a:t>
            </a:r>
            <a:endParaRPr sz="2000">
              <a:latin typeface="Times New Roman"/>
              <a:cs typeface="Times New Roman"/>
            </a:endParaRPr>
          </a:p>
          <a:p>
            <a:pPr marL="1574800" lvl="1" indent="-191135">
              <a:lnSpc>
                <a:spcPct val="100000"/>
              </a:lnSpc>
              <a:spcBef>
                <a:spcPts val="1005"/>
              </a:spcBef>
              <a:buChar char="–"/>
              <a:tabLst>
                <a:tab pos="1574800" algn="l"/>
              </a:tabLst>
            </a:pP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max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usar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utilidad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máxima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sucesores</a:t>
            </a:r>
            <a:endParaRPr sz="2000">
              <a:latin typeface="Times New Roman"/>
              <a:cs typeface="Times New Roman"/>
            </a:endParaRPr>
          </a:p>
          <a:p>
            <a:pPr marL="1574800" lvl="1" indent="-191135">
              <a:lnSpc>
                <a:spcPct val="100000"/>
              </a:lnSpc>
              <a:spcBef>
                <a:spcPts val="985"/>
              </a:spcBef>
              <a:buChar char="–"/>
              <a:tabLst>
                <a:tab pos="1574800" algn="l"/>
              </a:tabLst>
            </a:pP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min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usar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utilidad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mínima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sucesores</a:t>
            </a:r>
            <a:endParaRPr sz="2000">
              <a:latin typeface="Times New Roman"/>
              <a:cs typeface="Times New Roman"/>
            </a:endParaRPr>
          </a:p>
          <a:p>
            <a:pPr marL="926465" indent="-457200">
              <a:lnSpc>
                <a:spcPct val="100000"/>
              </a:lnSpc>
              <a:spcBef>
                <a:spcPts val="910"/>
              </a:spcBef>
              <a:buAutoNum type="arabicPeriod"/>
              <a:tabLst>
                <a:tab pos="926465" algn="l"/>
                <a:tab pos="927100" algn="l"/>
              </a:tabLst>
            </a:pPr>
            <a:r>
              <a:rPr sz="2000" dirty="0">
                <a:latin typeface="Times New Roman"/>
                <a:cs typeface="Times New Roman"/>
              </a:rPr>
              <a:t>Eventualmente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utilidad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llegan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raíz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</a:t>
            </a:r>
            <a:r>
              <a:rPr sz="2000" i="1" spc="-10" dirty="0">
                <a:latin typeface="Times New Roman"/>
                <a:cs typeface="Times New Roman"/>
              </a:rPr>
              <a:t>max</a:t>
            </a:r>
            <a:r>
              <a:rPr sz="2000" spc="-1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L="926465" indent="-457200">
              <a:lnSpc>
                <a:spcPct val="100000"/>
              </a:lnSpc>
              <a:spcBef>
                <a:spcPts val="985"/>
              </a:spcBef>
              <a:buAutoNum type="arabicPeriod"/>
              <a:tabLst>
                <a:tab pos="926465" algn="l"/>
                <a:tab pos="927100" algn="l"/>
                <a:tab pos="3131820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jugada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óptima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de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i="1" dirty="0">
                <a:latin typeface="Times New Roman"/>
                <a:cs typeface="Times New Roman"/>
              </a:rPr>
              <a:t>max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lleva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sucesor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utilidad</a:t>
            </a:r>
            <a:r>
              <a:rPr sz="2000" spc="-10" dirty="0">
                <a:latin typeface="Times New Roman"/>
                <a:cs typeface="Times New Roman"/>
              </a:rPr>
              <a:t> máxima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5465" y="1056132"/>
            <a:ext cx="4035425" cy="504952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8270">
              <a:lnSpc>
                <a:spcPct val="100000"/>
              </a:lnSpc>
              <a:spcBef>
                <a:spcPts val="600"/>
              </a:spcBef>
            </a:pPr>
            <a:r>
              <a:rPr sz="2000" b="1" spc="-10" dirty="0">
                <a:latin typeface="Times New Roman"/>
                <a:cs typeface="Times New Roman"/>
              </a:rPr>
              <a:t>Algoritmo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321945" indent="-194310">
              <a:lnSpc>
                <a:spcPct val="100000"/>
              </a:lnSpc>
              <a:spcBef>
                <a:spcPts val="505"/>
              </a:spcBef>
              <a:buChar char="•"/>
              <a:tabLst>
                <a:tab pos="322580" algn="l"/>
              </a:tabLst>
            </a:pPr>
            <a:r>
              <a:rPr sz="2000" dirty="0">
                <a:latin typeface="Times New Roman"/>
                <a:cs typeface="Times New Roman"/>
              </a:rPr>
              <a:t>funciones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mutuamente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recursivas</a:t>
            </a:r>
            <a:endParaRPr sz="2000">
              <a:latin typeface="Times New Roman"/>
              <a:cs typeface="Times New Roman"/>
            </a:endParaRPr>
          </a:p>
          <a:p>
            <a:pPr marL="321945" indent="-194310">
              <a:lnSpc>
                <a:spcPct val="100000"/>
              </a:lnSpc>
              <a:spcBef>
                <a:spcPts val="505"/>
              </a:spcBef>
              <a:buFont typeface="Times New Roman"/>
              <a:buChar char="•"/>
              <a:tabLst>
                <a:tab pos="322580" algn="l"/>
              </a:tabLst>
            </a:pPr>
            <a:r>
              <a:rPr sz="2000" i="1" dirty="0">
                <a:latin typeface="Times New Roman"/>
                <a:cs typeface="Times New Roman"/>
              </a:rPr>
              <a:t>estado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10" dirty="0">
                <a:latin typeface="Times New Roman"/>
                <a:cs typeface="Times New Roman"/>
              </a:rPr>
              <a:t> actual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2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775"/>
              </a:spcBef>
            </a:pPr>
            <a:r>
              <a:rPr sz="1800" dirty="0">
                <a:latin typeface="Arial"/>
                <a:cs typeface="Arial"/>
              </a:rPr>
              <a:t>{</a:t>
            </a:r>
            <a:r>
              <a:rPr sz="1800" i="1" dirty="0">
                <a:latin typeface="Arial"/>
                <a:cs typeface="Arial"/>
              </a:rPr>
              <a:t>MaxValor</a:t>
            </a:r>
            <a:r>
              <a:rPr sz="1800" i="1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en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el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Minimax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básico}</a:t>
            </a:r>
            <a:endParaRPr sz="1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440"/>
              </a:spcBef>
            </a:pPr>
            <a:r>
              <a:rPr sz="1800" b="1" dirty="0">
                <a:latin typeface="Arial"/>
                <a:cs typeface="Arial"/>
              </a:rPr>
              <a:t>Función</a:t>
            </a:r>
            <a:r>
              <a:rPr sz="1800" b="1" spc="-1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MaxValor(estado)</a:t>
            </a:r>
            <a:endParaRPr sz="1800">
              <a:latin typeface="Arial"/>
              <a:cs typeface="Arial"/>
            </a:endParaRPr>
          </a:p>
          <a:p>
            <a:pPr marL="927100" marR="547370" indent="-571500">
              <a:lnSpc>
                <a:spcPct val="120000"/>
              </a:lnSpc>
            </a:pPr>
            <a:r>
              <a:rPr sz="1800" b="1" dirty="0">
                <a:latin typeface="Arial"/>
                <a:cs typeface="Arial"/>
              </a:rPr>
              <a:t>Si</a:t>
            </a:r>
            <a:r>
              <a:rPr sz="1800" b="1" spc="-4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terminal?</a:t>
            </a:r>
            <a:r>
              <a:rPr sz="1800" dirty="0">
                <a:latin typeface="Arial"/>
                <a:cs typeface="Arial"/>
              </a:rPr>
              <a:t>(estado)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b="1" spc="-10" dirty="0">
                <a:latin typeface="Arial"/>
                <a:cs typeface="Arial"/>
              </a:rPr>
              <a:t>entonces devolver</a:t>
            </a:r>
            <a:r>
              <a:rPr sz="1800" spc="-10" dirty="0">
                <a:latin typeface="Arial"/>
                <a:cs typeface="Arial"/>
              </a:rPr>
              <a:t>(</a:t>
            </a:r>
            <a:r>
              <a:rPr sz="1800" i="1" spc="-10" dirty="0">
                <a:latin typeface="Arial"/>
                <a:cs typeface="Arial"/>
              </a:rPr>
              <a:t>U</a:t>
            </a:r>
            <a:r>
              <a:rPr sz="1800" spc="-10" dirty="0">
                <a:latin typeface="Arial"/>
                <a:cs typeface="Arial"/>
              </a:rPr>
              <a:t>(estado))</a:t>
            </a:r>
            <a:endParaRPr sz="18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455"/>
              </a:spcBef>
            </a:pPr>
            <a:r>
              <a:rPr sz="1800" dirty="0">
                <a:latin typeface="Arial"/>
                <a:cs typeface="Arial"/>
              </a:rPr>
              <a:t>sucesores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3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Arial"/>
                <a:cs typeface="Arial"/>
              </a:rPr>
              <a:t>expandir</a:t>
            </a:r>
            <a:r>
              <a:rPr sz="1800" dirty="0">
                <a:latin typeface="Arial"/>
                <a:cs typeface="Arial"/>
              </a:rPr>
              <a:t>(</a:t>
            </a:r>
            <a:r>
              <a:rPr sz="1800" i="1" dirty="0">
                <a:latin typeface="Arial"/>
                <a:cs typeface="Arial"/>
              </a:rPr>
              <a:t>max</a:t>
            </a:r>
            <a:r>
              <a:rPr sz="1800" dirty="0">
                <a:latin typeface="Arial"/>
                <a:cs typeface="Arial"/>
              </a:rPr>
              <a:t>,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estado)</a:t>
            </a:r>
            <a:endParaRPr sz="18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434"/>
              </a:spcBef>
            </a:pPr>
            <a:r>
              <a:rPr sz="1800" dirty="0">
                <a:latin typeface="Symbol"/>
                <a:cs typeface="Symbol"/>
              </a:rPr>
              <a:t></a:t>
            </a:r>
            <a:r>
              <a:rPr sz="1800" dirty="0">
                <a:latin typeface="Times New Roman"/>
                <a:cs typeface="Times New Roman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Symbol"/>
                <a:cs typeface="Symbol"/>
              </a:rPr>
              <a:t></a:t>
            </a:r>
            <a:endParaRPr sz="1800">
              <a:latin typeface="Symbol"/>
              <a:cs typeface="Symbol"/>
            </a:endParaRPr>
          </a:p>
          <a:p>
            <a:pPr marR="536575" algn="r">
              <a:lnSpc>
                <a:spcPct val="100000"/>
              </a:lnSpc>
              <a:spcBef>
                <a:spcPts val="430"/>
              </a:spcBef>
            </a:pPr>
            <a:r>
              <a:rPr sz="1800" b="1" dirty="0">
                <a:latin typeface="Arial"/>
                <a:cs typeface="Arial"/>
              </a:rPr>
              <a:t>Para cada </a:t>
            </a:r>
            <a:r>
              <a:rPr sz="1800" spc="70" dirty="0">
                <a:latin typeface="Arial"/>
                <a:cs typeface="Arial"/>
              </a:rPr>
              <a:t>s</a:t>
            </a:r>
            <a:r>
              <a:rPr sz="1800" spc="70" dirty="0">
                <a:latin typeface="Symbol"/>
                <a:cs typeface="Symbol"/>
              </a:rPr>
              <a:t></a:t>
            </a:r>
            <a:r>
              <a:rPr sz="1800" spc="70" dirty="0">
                <a:latin typeface="Arial"/>
                <a:cs typeface="Arial"/>
              </a:rPr>
              <a:t>sucesores</a:t>
            </a:r>
            <a:r>
              <a:rPr sz="1800" dirty="0">
                <a:latin typeface="Arial"/>
                <a:cs typeface="Arial"/>
              </a:rPr>
              <a:t> </a:t>
            </a:r>
            <a:r>
              <a:rPr sz="1800" b="1" spc="-10" dirty="0">
                <a:latin typeface="Arial"/>
                <a:cs typeface="Arial"/>
              </a:rPr>
              <a:t>hacer</a:t>
            </a:r>
            <a:endParaRPr sz="1800">
              <a:latin typeface="Arial"/>
              <a:cs typeface="Arial"/>
            </a:endParaRPr>
          </a:p>
          <a:p>
            <a:pPr marR="596265" algn="r">
              <a:lnSpc>
                <a:spcPct val="100000"/>
              </a:lnSpc>
              <a:spcBef>
                <a:spcPts val="455"/>
              </a:spcBef>
            </a:pPr>
            <a:r>
              <a:rPr sz="1800" dirty="0">
                <a:latin typeface="Symbol"/>
                <a:cs typeface="Symbol"/>
              </a:rPr>
              <a:t></a:t>
            </a:r>
            <a:r>
              <a:rPr sz="1800" spc="45" dirty="0">
                <a:latin typeface="Times New Roman"/>
                <a:cs typeface="Times New Roman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4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Arial"/>
                <a:cs typeface="Arial"/>
              </a:rPr>
              <a:t>max(</a:t>
            </a:r>
            <a:r>
              <a:rPr sz="1800" dirty="0">
                <a:latin typeface="Symbol"/>
                <a:cs typeface="Symbol"/>
              </a:rPr>
              <a:t></a:t>
            </a:r>
            <a:r>
              <a:rPr sz="1800" dirty="0">
                <a:latin typeface="Arial"/>
                <a:cs typeface="Arial"/>
              </a:rPr>
              <a:t>,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MinValor(s))</a:t>
            </a:r>
            <a:endParaRPr sz="1800">
              <a:latin typeface="Arial"/>
              <a:cs typeface="Arial"/>
            </a:endParaRPr>
          </a:p>
          <a:p>
            <a:pPr marL="355600" marR="2164715">
              <a:lnSpc>
                <a:spcPct val="120000"/>
              </a:lnSpc>
            </a:pPr>
            <a:r>
              <a:rPr sz="1800" b="1" spc="-10" dirty="0">
                <a:latin typeface="Arial"/>
                <a:cs typeface="Arial"/>
              </a:rPr>
              <a:t>devolver</a:t>
            </a:r>
            <a:r>
              <a:rPr sz="1800" spc="-10" dirty="0">
                <a:latin typeface="Arial"/>
                <a:cs typeface="Arial"/>
              </a:rPr>
              <a:t>(</a:t>
            </a:r>
            <a:r>
              <a:rPr sz="1800" spc="-10" dirty="0">
                <a:latin typeface="Symbol"/>
                <a:cs typeface="Symbol"/>
              </a:rPr>
              <a:t>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Arial"/>
                <a:cs typeface="Arial"/>
              </a:rPr>
              <a:t>Fin</a:t>
            </a:r>
            <a:r>
              <a:rPr sz="1800" b="1" spc="-5" dirty="0">
                <a:latin typeface="Arial"/>
                <a:cs typeface="Arial"/>
              </a:rPr>
              <a:t> </a:t>
            </a:r>
            <a:r>
              <a:rPr sz="1800" spc="-25" dirty="0">
                <a:latin typeface="Arial"/>
                <a:cs typeface="Arial"/>
              </a:rPr>
              <a:t>{MaxValor}</a:t>
            </a:r>
            <a:endParaRPr sz="1800">
              <a:latin typeface="Arial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15 </a:t>
            </a:r>
            <a:r>
              <a:rPr spc="-50" dirty="0"/>
              <a:t>–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753927" y="1105873"/>
            <a:ext cx="4073525" cy="4999990"/>
          </a:xfrm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206375" marR="560070" indent="-193675">
              <a:lnSpc>
                <a:spcPts val="2400"/>
              </a:lnSpc>
              <a:spcBef>
                <a:spcPts val="290"/>
              </a:spcBef>
              <a:buSzPct val="95238"/>
              <a:buFont typeface="Times New Roman"/>
              <a:buChar char="•"/>
              <a:tabLst>
                <a:tab pos="269240" algn="l"/>
                <a:tab pos="269875" algn="l"/>
              </a:tabLst>
            </a:pPr>
            <a:r>
              <a:rPr dirty="0"/>
              <a:t>	</a:t>
            </a:r>
            <a:r>
              <a:rPr sz="2100" i="1" dirty="0">
                <a:latin typeface="Symbol"/>
                <a:cs typeface="Symbol"/>
              </a:rPr>
              <a:t></a:t>
            </a:r>
            <a:r>
              <a:rPr sz="21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máximo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utilidad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los </a:t>
            </a:r>
            <a:r>
              <a:rPr sz="2000" dirty="0">
                <a:latin typeface="Times New Roman"/>
                <a:cs typeface="Times New Roman"/>
              </a:rPr>
              <a:t>sucesores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  <a:p>
            <a:pPr marL="206375" marR="623570" indent="-193675">
              <a:lnSpc>
                <a:spcPts val="2400"/>
              </a:lnSpc>
              <a:spcBef>
                <a:spcPts val="315"/>
              </a:spcBef>
              <a:buSzPct val="95238"/>
              <a:buFont typeface="Times New Roman"/>
              <a:buChar char="•"/>
              <a:tabLst>
                <a:tab pos="269240" algn="l"/>
                <a:tab pos="269875" algn="l"/>
              </a:tabLst>
            </a:pPr>
            <a:r>
              <a:rPr dirty="0"/>
              <a:t>	</a:t>
            </a:r>
            <a:r>
              <a:rPr sz="2100" i="1" spc="-275" dirty="0">
                <a:latin typeface="Symbol"/>
                <a:cs typeface="Symbol"/>
              </a:rPr>
              <a:t>�</a:t>
            </a:r>
            <a:r>
              <a:rPr sz="21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mínimo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utilidad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40" dirty="0">
                <a:latin typeface="Times New Roman"/>
                <a:cs typeface="Times New Roman"/>
              </a:rPr>
              <a:t>los </a:t>
            </a:r>
            <a:r>
              <a:rPr sz="2000" dirty="0">
                <a:latin typeface="Times New Roman"/>
                <a:cs typeface="Times New Roman"/>
              </a:rPr>
              <a:t>sucesores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215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800" dirty="0">
                <a:latin typeface="Arial"/>
                <a:cs typeface="Arial"/>
              </a:rPr>
              <a:t>{</a:t>
            </a:r>
            <a:r>
              <a:rPr sz="1800" i="1" dirty="0">
                <a:latin typeface="Arial"/>
                <a:cs typeface="Arial"/>
              </a:rPr>
              <a:t>MinValor</a:t>
            </a:r>
            <a:r>
              <a:rPr sz="1800" i="1" spc="-4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en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el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Minimax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básico}</a:t>
            </a:r>
            <a:endParaRPr sz="1800">
              <a:latin typeface="Arial"/>
              <a:cs typeface="Arial"/>
            </a:endParaRPr>
          </a:p>
          <a:p>
            <a:pPr marL="50800">
              <a:lnSpc>
                <a:spcPct val="100000"/>
              </a:lnSpc>
              <a:spcBef>
                <a:spcPts val="1440"/>
              </a:spcBef>
            </a:pPr>
            <a:r>
              <a:rPr sz="1800" b="1" dirty="0">
                <a:latin typeface="Arial"/>
                <a:cs typeface="Arial"/>
              </a:rPr>
              <a:t>Función</a:t>
            </a:r>
            <a:r>
              <a:rPr sz="1800" b="1" spc="-1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MinValor(estado)</a:t>
            </a:r>
            <a:endParaRPr sz="1800">
              <a:latin typeface="Arial"/>
              <a:cs typeface="Arial"/>
            </a:endParaRPr>
          </a:p>
          <a:p>
            <a:pPr marL="965200" marR="547370" indent="-571500">
              <a:lnSpc>
                <a:spcPct val="120000"/>
              </a:lnSpc>
            </a:pPr>
            <a:r>
              <a:rPr sz="1800" b="1" dirty="0">
                <a:latin typeface="Arial"/>
                <a:cs typeface="Arial"/>
              </a:rPr>
              <a:t>Si</a:t>
            </a:r>
            <a:r>
              <a:rPr sz="1800" b="1" spc="-4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terminal?</a:t>
            </a:r>
            <a:r>
              <a:rPr sz="1800" dirty="0">
                <a:latin typeface="Arial"/>
                <a:cs typeface="Arial"/>
              </a:rPr>
              <a:t>(estado)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b="1" spc="-10" dirty="0">
                <a:latin typeface="Arial"/>
                <a:cs typeface="Arial"/>
              </a:rPr>
              <a:t>entonces devolver</a:t>
            </a:r>
            <a:r>
              <a:rPr sz="1800" spc="-10" dirty="0">
                <a:latin typeface="Arial"/>
                <a:cs typeface="Arial"/>
              </a:rPr>
              <a:t>(</a:t>
            </a:r>
            <a:r>
              <a:rPr sz="1800" i="1" spc="-10" dirty="0">
                <a:latin typeface="Arial"/>
                <a:cs typeface="Arial"/>
              </a:rPr>
              <a:t>U</a:t>
            </a:r>
            <a:r>
              <a:rPr sz="1800" spc="-10" dirty="0">
                <a:latin typeface="Arial"/>
                <a:cs typeface="Arial"/>
              </a:rPr>
              <a:t>(estado))</a:t>
            </a:r>
            <a:endParaRPr sz="1800">
              <a:latin typeface="Arial"/>
              <a:cs typeface="Arial"/>
            </a:endParaRPr>
          </a:p>
          <a:p>
            <a:pPr marL="393700">
              <a:lnSpc>
                <a:spcPct val="100000"/>
              </a:lnSpc>
              <a:spcBef>
                <a:spcPts val="455"/>
              </a:spcBef>
            </a:pPr>
            <a:r>
              <a:rPr sz="1800" dirty="0">
                <a:latin typeface="Arial"/>
                <a:cs typeface="Arial"/>
              </a:rPr>
              <a:t>sucesores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3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Arial"/>
                <a:cs typeface="Arial"/>
              </a:rPr>
              <a:t>expandir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</a:t>
            </a:r>
            <a:r>
              <a:rPr sz="1800" i="1" dirty="0">
                <a:latin typeface="Arial"/>
                <a:cs typeface="Arial"/>
              </a:rPr>
              <a:t>min</a:t>
            </a:r>
            <a:r>
              <a:rPr sz="1800" dirty="0">
                <a:latin typeface="Arial"/>
                <a:cs typeface="Arial"/>
              </a:rPr>
              <a:t>,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estado)</a:t>
            </a:r>
            <a:endParaRPr sz="1800">
              <a:latin typeface="Arial"/>
              <a:cs typeface="Arial"/>
            </a:endParaRPr>
          </a:p>
          <a:p>
            <a:pPr marL="393700">
              <a:lnSpc>
                <a:spcPct val="100000"/>
              </a:lnSpc>
              <a:spcBef>
                <a:spcPts val="434"/>
              </a:spcBef>
            </a:pPr>
            <a:r>
              <a:rPr sz="1800" spc="-850" dirty="0">
                <a:latin typeface="Symbol"/>
                <a:cs typeface="Symbol"/>
              </a:rPr>
              <a:t>�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Symbol"/>
                <a:cs typeface="Symbol"/>
              </a:rPr>
              <a:t></a:t>
            </a:r>
            <a:endParaRPr sz="1800">
              <a:latin typeface="Symbol"/>
              <a:cs typeface="Symbol"/>
            </a:endParaRPr>
          </a:p>
          <a:p>
            <a:pPr marL="393700">
              <a:lnSpc>
                <a:spcPct val="100000"/>
              </a:lnSpc>
              <a:spcBef>
                <a:spcPts val="430"/>
              </a:spcBef>
            </a:pPr>
            <a:r>
              <a:rPr sz="1800" b="1" dirty="0">
                <a:latin typeface="Arial"/>
                <a:cs typeface="Arial"/>
              </a:rPr>
              <a:t>Para cada </a:t>
            </a:r>
            <a:r>
              <a:rPr sz="1800" spc="70" dirty="0">
                <a:latin typeface="Arial"/>
                <a:cs typeface="Arial"/>
              </a:rPr>
              <a:t>s</a:t>
            </a:r>
            <a:r>
              <a:rPr sz="1800" spc="70" dirty="0">
                <a:latin typeface="Symbol"/>
                <a:cs typeface="Symbol"/>
              </a:rPr>
              <a:t></a:t>
            </a:r>
            <a:r>
              <a:rPr sz="1800" spc="70" dirty="0">
                <a:latin typeface="Arial"/>
                <a:cs typeface="Arial"/>
              </a:rPr>
              <a:t>sucesores</a:t>
            </a:r>
            <a:r>
              <a:rPr sz="1800" dirty="0">
                <a:latin typeface="Arial"/>
                <a:cs typeface="Arial"/>
              </a:rPr>
              <a:t> </a:t>
            </a:r>
            <a:r>
              <a:rPr sz="1800" b="1" spc="-10" dirty="0">
                <a:latin typeface="Arial"/>
                <a:cs typeface="Arial"/>
              </a:rPr>
              <a:t>hacer</a:t>
            </a:r>
            <a:endParaRPr sz="1800">
              <a:latin typeface="Arial"/>
              <a:cs typeface="Arial"/>
            </a:endParaRPr>
          </a:p>
          <a:p>
            <a:pPr marL="965200">
              <a:lnSpc>
                <a:spcPct val="100000"/>
              </a:lnSpc>
              <a:spcBef>
                <a:spcPts val="455"/>
              </a:spcBef>
            </a:pPr>
            <a:r>
              <a:rPr sz="1800" spc="-850" dirty="0">
                <a:latin typeface="Symbol"/>
                <a:cs typeface="Symbol"/>
              </a:rPr>
              <a:t>�</a:t>
            </a:r>
            <a:r>
              <a:rPr sz="1800" spc="45" dirty="0">
                <a:latin typeface="Times New Roman"/>
                <a:cs typeface="Times New Roman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50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Arial"/>
                <a:cs typeface="Arial"/>
              </a:rPr>
              <a:t>min(</a:t>
            </a:r>
            <a:r>
              <a:rPr sz="1800" spc="-10" dirty="0">
                <a:latin typeface="Symbol"/>
                <a:cs typeface="Symbol"/>
              </a:rPr>
              <a:t>�</a:t>
            </a:r>
            <a:r>
              <a:rPr sz="1800" spc="-10" dirty="0">
                <a:latin typeface="Arial"/>
                <a:cs typeface="Arial"/>
              </a:rPr>
              <a:t>,MaxValor(s))</a:t>
            </a:r>
            <a:endParaRPr sz="1800">
              <a:latin typeface="Arial"/>
              <a:cs typeface="Arial"/>
            </a:endParaRPr>
          </a:p>
          <a:p>
            <a:pPr marL="393700" marR="2228215">
              <a:lnSpc>
                <a:spcPct val="120000"/>
              </a:lnSpc>
            </a:pPr>
            <a:r>
              <a:rPr sz="1800" b="1" spc="-10" dirty="0">
                <a:latin typeface="Arial"/>
                <a:cs typeface="Arial"/>
              </a:rPr>
              <a:t>devolver</a:t>
            </a:r>
            <a:r>
              <a:rPr sz="1800" spc="-10" dirty="0">
                <a:latin typeface="Arial"/>
                <a:cs typeface="Arial"/>
              </a:rPr>
              <a:t>(</a:t>
            </a:r>
            <a:r>
              <a:rPr sz="1800" spc="-10" dirty="0">
                <a:latin typeface="Symbol"/>
                <a:cs typeface="Symbol"/>
              </a:rPr>
              <a:t>�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Arial"/>
                <a:cs typeface="Arial"/>
              </a:rPr>
              <a:t>Fin</a:t>
            </a:r>
            <a:r>
              <a:rPr sz="1800" b="1" spc="-5" dirty="0">
                <a:latin typeface="Arial"/>
                <a:cs typeface="Arial"/>
              </a:rPr>
              <a:t> </a:t>
            </a:r>
            <a:r>
              <a:rPr sz="1800" spc="-25" dirty="0">
                <a:latin typeface="Arial"/>
                <a:cs typeface="Arial"/>
              </a:rPr>
              <a:t>{MinValor}</a:t>
            </a:r>
            <a:endParaRPr sz="1800">
              <a:latin typeface="Arial"/>
              <a:cs typeface="Arial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968375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35" dirty="0"/>
              <a:t> </a:t>
            </a:r>
            <a:r>
              <a:rPr i="1" dirty="0">
                <a:latin typeface="Arial"/>
                <a:cs typeface="Arial"/>
              </a:rPr>
              <a:t>Minimax</a:t>
            </a:r>
            <a:r>
              <a:rPr i="1" spc="-20" dirty="0">
                <a:latin typeface="Arial"/>
                <a:cs typeface="Arial"/>
              </a:rPr>
              <a:t> </a:t>
            </a:r>
            <a:r>
              <a:rPr dirty="0"/>
              <a:t>(versión</a:t>
            </a:r>
            <a:r>
              <a:rPr spc="-25" dirty="0"/>
              <a:t> </a:t>
            </a:r>
            <a:r>
              <a:rPr spc="-10" dirty="0"/>
              <a:t>preliminar)</a:t>
            </a:r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855911" y="362203"/>
            <a:ext cx="3430904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Decisiones</a:t>
            </a:r>
            <a:r>
              <a:rPr spc="-25" dirty="0"/>
              <a:t> </a:t>
            </a:r>
            <a:r>
              <a:rPr spc="-10" dirty="0"/>
              <a:t>imperfectas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16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83540" y="938163"/>
            <a:ext cx="8326120" cy="516572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66675">
              <a:lnSpc>
                <a:spcPct val="100000"/>
              </a:lnSpc>
              <a:spcBef>
                <a:spcPts val="665"/>
              </a:spcBef>
            </a:pPr>
            <a:r>
              <a:rPr sz="2000" b="1" dirty="0">
                <a:latin typeface="Times New Roman"/>
                <a:cs typeface="Times New Roman"/>
              </a:rPr>
              <a:t>Problema:</a:t>
            </a:r>
            <a:r>
              <a:rPr sz="2000" b="1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crecimiento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exponencial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juego</a:t>
            </a:r>
            <a:endParaRPr sz="2000">
              <a:latin typeface="Times New Roman"/>
              <a:cs typeface="Times New Roman"/>
            </a:endParaRPr>
          </a:p>
          <a:p>
            <a:pPr marL="260350" marR="1364615" indent="-193675">
              <a:lnSpc>
                <a:spcPts val="2090"/>
              </a:lnSpc>
              <a:spcBef>
                <a:spcPts val="640"/>
              </a:spcBef>
              <a:buChar char="•"/>
              <a:tabLst>
                <a:tab pos="260350" algn="l"/>
              </a:tabLst>
            </a:pPr>
            <a:r>
              <a:rPr sz="1800" dirty="0">
                <a:latin typeface="Times New Roman"/>
                <a:cs typeface="Times New Roman"/>
              </a:rPr>
              <a:t>incluso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juegos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muy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simples,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imposible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desarrollar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juego </a:t>
            </a:r>
            <a:r>
              <a:rPr sz="1800" dirty="0">
                <a:latin typeface="Times New Roman"/>
                <a:cs typeface="Times New Roman"/>
              </a:rPr>
              <a:t>completo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hasta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10" dirty="0">
                <a:latin typeface="Times New Roman"/>
                <a:cs typeface="Times New Roman"/>
              </a:rPr>
              <a:t> terminales</a:t>
            </a:r>
            <a:endParaRPr sz="18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1660"/>
              </a:spcBef>
            </a:pPr>
            <a:r>
              <a:rPr sz="2000" b="1" dirty="0">
                <a:latin typeface="Times New Roman"/>
                <a:cs typeface="Times New Roman"/>
              </a:rPr>
              <a:t>Solución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Heurísticas</a:t>
            </a:r>
            <a:endParaRPr sz="2000">
              <a:latin typeface="Times New Roman"/>
              <a:cs typeface="Times New Roman"/>
            </a:endParaRPr>
          </a:p>
          <a:p>
            <a:pPr marL="269875" marR="116839" indent="-193675">
              <a:lnSpc>
                <a:spcPct val="102200"/>
              </a:lnSpc>
              <a:spcBef>
                <a:spcPts val="755"/>
              </a:spcBef>
              <a:buChar char="•"/>
              <a:tabLst>
                <a:tab pos="269875" algn="l"/>
              </a:tabLst>
            </a:pPr>
            <a:r>
              <a:rPr sz="1800" dirty="0">
                <a:latin typeface="Times New Roman"/>
                <a:cs typeface="Times New Roman"/>
              </a:rPr>
              <a:t>sustituir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prueba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terminal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prueba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suspensión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detiene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aún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sin </a:t>
            </a:r>
            <a:r>
              <a:rPr sz="1800" dirty="0">
                <a:latin typeface="Times New Roman"/>
                <a:cs typeface="Times New Roman"/>
              </a:rPr>
              <a:t>llegar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terminal:</a:t>
            </a:r>
            <a:endParaRPr sz="1800">
              <a:latin typeface="Times New Roman"/>
              <a:cs typeface="Times New Roman"/>
            </a:endParaRPr>
          </a:p>
          <a:p>
            <a:pPr marL="647700" lvl="1" indent="-187325">
              <a:lnSpc>
                <a:spcPct val="100000"/>
              </a:lnSpc>
              <a:spcBef>
                <a:spcPts val="320"/>
              </a:spcBef>
              <a:buChar char="–"/>
              <a:tabLst>
                <a:tab pos="647700" algn="l"/>
              </a:tabLst>
            </a:pPr>
            <a:r>
              <a:rPr sz="1600" dirty="0">
                <a:latin typeface="Times New Roman"/>
                <a:cs typeface="Times New Roman"/>
              </a:rPr>
              <a:t>límite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profundidad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fijo,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posiciones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“en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reposo”,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spc="-50" dirty="0">
                <a:latin typeface="Times New Roman"/>
                <a:cs typeface="Times New Roman"/>
              </a:rPr>
              <a:t>…</a:t>
            </a:r>
            <a:endParaRPr sz="1600">
              <a:latin typeface="Times New Roman"/>
              <a:cs typeface="Times New Roman"/>
            </a:endParaRPr>
          </a:p>
          <a:p>
            <a:pPr marL="269875" marR="968375" indent="-193675">
              <a:lnSpc>
                <a:spcPts val="2110"/>
              </a:lnSpc>
              <a:spcBef>
                <a:spcPts val="990"/>
              </a:spcBef>
              <a:buChar char="•"/>
              <a:tabLst>
                <a:tab pos="269875" algn="l"/>
              </a:tabLst>
            </a:pPr>
            <a:r>
              <a:rPr sz="1800" dirty="0">
                <a:latin typeface="Times New Roman"/>
                <a:cs typeface="Times New Roman"/>
              </a:rPr>
              <a:t>aplicar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función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de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evaluación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estime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utilidad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esperada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juego </a:t>
            </a:r>
            <a:r>
              <a:rPr sz="1800" dirty="0">
                <a:latin typeface="Times New Roman"/>
                <a:cs typeface="Times New Roman"/>
              </a:rPr>
              <a:t>correspondiente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determinada</a:t>
            </a:r>
            <a:endParaRPr sz="1800">
              <a:latin typeface="Times New Roman"/>
              <a:cs typeface="Times New Roman"/>
            </a:endParaRPr>
          </a:p>
          <a:p>
            <a:pPr marL="647700" lvl="1" indent="-187325">
              <a:lnSpc>
                <a:spcPct val="100000"/>
              </a:lnSpc>
              <a:spcBef>
                <a:spcPts val="380"/>
              </a:spcBef>
              <a:buFont typeface="Times New Roman"/>
              <a:buChar char="–"/>
              <a:tabLst>
                <a:tab pos="647700" algn="l"/>
              </a:tabLst>
            </a:pPr>
            <a:r>
              <a:rPr sz="1600" i="1" dirty="0">
                <a:latin typeface="Times New Roman"/>
                <a:cs typeface="Times New Roman"/>
              </a:rPr>
              <a:t>e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coincidir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función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 utilidad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u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nodos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terminales</a:t>
            </a:r>
            <a:endParaRPr sz="1600">
              <a:latin typeface="Times New Roman"/>
              <a:cs typeface="Times New Roman"/>
            </a:endParaRPr>
          </a:p>
          <a:p>
            <a:pPr marL="647700" lvl="1" indent="-187325">
              <a:lnSpc>
                <a:spcPct val="100000"/>
              </a:lnSpc>
              <a:spcBef>
                <a:spcPts val="385"/>
              </a:spcBef>
              <a:buChar char="–"/>
              <a:tabLst>
                <a:tab pos="647700" algn="l"/>
              </a:tabLst>
            </a:pPr>
            <a:r>
              <a:rPr sz="1600" dirty="0">
                <a:latin typeface="Times New Roman"/>
                <a:cs typeface="Times New Roman"/>
              </a:rPr>
              <a:t>suele</a:t>
            </a:r>
            <a:r>
              <a:rPr sz="1600" spc="-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ser función lineal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ponderada : </a:t>
            </a:r>
            <a:r>
              <a:rPr sz="1600" i="1" dirty="0">
                <a:latin typeface="Times New Roman"/>
                <a:cs typeface="Times New Roman"/>
              </a:rPr>
              <a:t>e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s</a:t>
            </a:r>
            <a:r>
              <a:rPr sz="1600" dirty="0">
                <a:latin typeface="Times New Roman"/>
                <a:cs typeface="Times New Roman"/>
              </a:rPr>
              <a:t>) =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w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50" spc="-37" baseline="-15151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s</a:t>
            </a:r>
            <a:r>
              <a:rPr sz="1600" dirty="0">
                <a:latin typeface="Times New Roman"/>
                <a:cs typeface="Times New Roman"/>
              </a:rPr>
              <a:t>) +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w</a:t>
            </a:r>
            <a:r>
              <a:rPr sz="1650" baseline="-15151" dirty="0">
                <a:latin typeface="Times New Roman"/>
                <a:cs typeface="Times New Roman"/>
              </a:rPr>
              <a:t>2</a:t>
            </a:r>
            <a:r>
              <a:rPr sz="1650" spc="-37" baseline="-15151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50" baseline="-15151" dirty="0">
                <a:latin typeface="Times New Roman"/>
                <a:cs typeface="Times New Roman"/>
              </a:rPr>
              <a:t>2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s</a:t>
            </a:r>
            <a:r>
              <a:rPr sz="1600" dirty="0">
                <a:latin typeface="Times New Roman"/>
                <a:cs typeface="Times New Roman"/>
              </a:rPr>
              <a:t>)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. . . +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w</a:t>
            </a:r>
            <a:r>
              <a:rPr sz="1650" i="1" baseline="-15151" dirty="0">
                <a:latin typeface="Times New Roman"/>
                <a:cs typeface="Times New Roman"/>
              </a:rPr>
              <a:t>n</a:t>
            </a:r>
            <a:r>
              <a:rPr sz="1650" i="1" spc="-37" baseline="-15151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f</a:t>
            </a:r>
            <a:r>
              <a:rPr sz="1650" i="1" spc="-15" baseline="-15151" dirty="0">
                <a:latin typeface="Times New Roman"/>
                <a:cs typeface="Times New Roman"/>
              </a:rPr>
              <a:t>n</a:t>
            </a:r>
            <a:r>
              <a:rPr sz="1600" spc="-10" dirty="0">
                <a:latin typeface="Times New Roman"/>
                <a:cs typeface="Times New Roman"/>
              </a:rPr>
              <a:t>(</a:t>
            </a:r>
            <a:r>
              <a:rPr sz="1600" i="1" spc="-10" dirty="0">
                <a:latin typeface="Times New Roman"/>
                <a:cs typeface="Times New Roman"/>
              </a:rPr>
              <a:t>s</a:t>
            </a:r>
            <a:r>
              <a:rPr sz="1600" spc="-1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  <a:p>
            <a:pPr marL="647700" lvl="1" indent="-187325">
              <a:lnSpc>
                <a:spcPct val="100000"/>
              </a:lnSpc>
              <a:spcBef>
                <a:spcPts val="385"/>
              </a:spcBef>
              <a:buFont typeface="Times New Roman"/>
              <a:buChar char="–"/>
              <a:tabLst>
                <a:tab pos="647700" algn="l"/>
                <a:tab pos="1904364" algn="l"/>
              </a:tabLst>
            </a:pPr>
            <a:r>
              <a:rPr sz="1600" i="1" spc="-10" dirty="0">
                <a:latin typeface="Times New Roman"/>
                <a:cs typeface="Times New Roman"/>
              </a:rPr>
              <a:t>Ajedrez</a:t>
            </a:r>
            <a:r>
              <a:rPr sz="1600" spc="-10" dirty="0">
                <a:latin typeface="Times New Roman"/>
                <a:cs typeface="Times New Roman"/>
              </a:rPr>
              <a:t>:</a:t>
            </a:r>
            <a:r>
              <a:rPr sz="1600" dirty="0">
                <a:latin typeface="Times New Roman"/>
                <a:cs typeface="Times New Roman"/>
              </a:rPr>
              <a:t>	</a:t>
            </a:r>
            <a:r>
              <a:rPr sz="1600" i="1" dirty="0">
                <a:latin typeface="Times New Roman"/>
                <a:cs typeface="Times New Roman"/>
              </a:rPr>
              <a:t>e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s</a:t>
            </a:r>
            <a:r>
              <a:rPr sz="1600" dirty="0">
                <a:latin typeface="Times New Roman"/>
                <a:cs typeface="Times New Roman"/>
              </a:rPr>
              <a:t>) = “suma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valores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materiales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spc="-25" dirty="0">
                <a:latin typeface="Times New Roman"/>
                <a:cs typeface="Times New Roman"/>
              </a:rPr>
              <a:t>s</a:t>
            </a:r>
            <a:r>
              <a:rPr sz="1600" spc="-25" dirty="0">
                <a:latin typeface="Times New Roman"/>
                <a:cs typeface="Times New Roman"/>
              </a:rPr>
              <a:t>”</a:t>
            </a:r>
            <a:endParaRPr sz="1600">
              <a:latin typeface="Times New Roman"/>
              <a:cs typeface="Times New Roman"/>
            </a:endParaRPr>
          </a:p>
          <a:p>
            <a:pPr marL="647700" lvl="1" indent="-187325">
              <a:lnSpc>
                <a:spcPct val="100000"/>
              </a:lnSpc>
              <a:spcBef>
                <a:spcPts val="360"/>
              </a:spcBef>
              <a:buFont typeface="Times New Roman"/>
              <a:buChar char="–"/>
              <a:tabLst>
                <a:tab pos="647700" algn="l"/>
                <a:tab pos="1904364" algn="l"/>
              </a:tabLst>
            </a:pPr>
            <a:r>
              <a:rPr sz="1600" i="1" spc="-20" dirty="0">
                <a:latin typeface="Times New Roman"/>
                <a:cs typeface="Times New Roman"/>
              </a:rPr>
              <a:t>Tres</a:t>
            </a:r>
            <a:r>
              <a:rPr sz="1600" i="1" spc="-4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en</a:t>
            </a:r>
            <a:r>
              <a:rPr sz="1600" i="1" spc="-35" dirty="0">
                <a:latin typeface="Times New Roman"/>
                <a:cs typeface="Times New Roman"/>
              </a:rPr>
              <a:t> </a:t>
            </a:r>
            <a:r>
              <a:rPr sz="1600" i="1" spc="-20" dirty="0">
                <a:latin typeface="Times New Roman"/>
                <a:cs typeface="Times New Roman"/>
              </a:rPr>
              <a:t>Raya</a:t>
            </a:r>
            <a:r>
              <a:rPr sz="1600" spc="-20" dirty="0">
                <a:latin typeface="Times New Roman"/>
                <a:cs typeface="Times New Roman"/>
              </a:rPr>
              <a:t>:</a:t>
            </a:r>
            <a:r>
              <a:rPr sz="1600" dirty="0">
                <a:latin typeface="Times New Roman"/>
                <a:cs typeface="Times New Roman"/>
              </a:rPr>
              <a:t>	</a:t>
            </a:r>
            <a:r>
              <a:rPr sz="1600" i="1" dirty="0">
                <a:latin typeface="Times New Roman"/>
                <a:cs typeface="Times New Roman"/>
              </a:rPr>
              <a:t>e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s</a:t>
            </a:r>
            <a:r>
              <a:rPr sz="1600" dirty="0">
                <a:latin typeface="Times New Roman"/>
                <a:cs typeface="Times New Roman"/>
              </a:rPr>
              <a:t>) =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“nº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 líneas abiertas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para líneas </a:t>
            </a:r>
            <a:r>
              <a:rPr sz="1600" i="1" dirty="0">
                <a:latin typeface="Times New Roman"/>
                <a:cs typeface="Times New Roman"/>
              </a:rPr>
              <a:t>max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 </a:t>
            </a:r>
            <a:r>
              <a:rPr sz="1600" i="1" dirty="0">
                <a:latin typeface="Times New Roman"/>
                <a:cs typeface="Times New Roman"/>
              </a:rPr>
              <a:t>s</a:t>
            </a:r>
            <a:r>
              <a:rPr sz="1600" dirty="0">
                <a:latin typeface="Times New Roman"/>
                <a:cs typeface="Times New Roman"/>
              </a:rPr>
              <a:t>”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50" dirty="0">
                <a:latin typeface="Times New Roman"/>
                <a:cs typeface="Times New Roman"/>
              </a:rPr>
              <a:t>–</a:t>
            </a:r>
            <a:endParaRPr sz="1600">
              <a:latin typeface="Times New Roman"/>
              <a:cs typeface="Times New Roman"/>
            </a:endParaRPr>
          </a:p>
          <a:p>
            <a:pPr marL="2425700">
              <a:lnSpc>
                <a:spcPct val="100000"/>
              </a:lnSpc>
            </a:pPr>
            <a:r>
              <a:rPr sz="1600" dirty="0">
                <a:latin typeface="Times New Roman"/>
                <a:cs typeface="Times New Roman"/>
              </a:rPr>
              <a:t>“nº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líneas abiertas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para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líneas </a:t>
            </a:r>
            <a:r>
              <a:rPr sz="1600" i="1" dirty="0">
                <a:latin typeface="Times New Roman"/>
                <a:cs typeface="Times New Roman"/>
              </a:rPr>
              <a:t>min </a:t>
            </a:r>
            <a:r>
              <a:rPr sz="1600" dirty="0">
                <a:latin typeface="Times New Roman"/>
                <a:cs typeface="Times New Roman"/>
              </a:rPr>
              <a:t>en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spc="-25" dirty="0">
                <a:latin typeface="Times New Roman"/>
                <a:cs typeface="Times New Roman"/>
              </a:rPr>
              <a:t>s</a:t>
            </a:r>
            <a:r>
              <a:rPr sz="1600" spc="-25" dirty="0">
                <a:latin typeface="Times New Roman"/>
                <a:cs typeface="Times New Roman"/>
              </a:rPr>
              <a:t>”</a:t>
            </a:r>
            <a:endParaRPr sz="1600">
              <a:latin typeface="Times New Roman"/>
              <a:cs typeface="Times New Roman"/>
            </a:endParaRPr>
          </a:p>
          <a:p>
            <a:pPr marL="269875" indent="-193675">
              <a:lnSpc>
                <a:spcPct val="100000"/>
              </a:lnSpc>
              <a:spcBef>
                <a:spcPts val="375"/>
              </a:spcBef>
              <a:buChar char="•"/>
              <a:tabLst>
                <a:tab pos="269875" algn="l"/>
              </a:tabLst>
            </a:pPr>
            <a:r>
              <a:rPr sz="1800" dirty="0">
                <a:latin typeface="Times New Roman"/>
                <a:cs typeface="Times New Roman"/>
              </a:rPr>
              <a:t>heurísticas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fuertes:</a:t>
            </a:r>
            <a:endParaRPr sz="1800">
              <a:latin typeface="Times New Roman"/>
              <a:cs typeface="Times New Roman"/>
            </a:endParaRPr>
          </a:p>
          <a:p>
            <a:pPr marL="647700" lvl="1" indent="-187325">
              <a:lnSpc>
                <a:spcPct val="100000"/>
              </a:lnSpc>
              <a:spcBef>
                <a:spcPts val="440"/>
              </a:spcBef>
              <a:buChar char="–"/>
              <a:tabLst>
                <a:tab pos="647700" algn="l"/>
              </a:tabLst>
            </a:pPr>
            <a:r>
              <a:rPr sz="1600" dirty="0">
                <a:latin typeface="Times New Roman"/>
                <a:cs typeface="Times New Roman"/>
              </a:rPr>
              <a:t>las jugadas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Minimax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 serán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óptimas, pero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dependerán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 la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calidad 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heurísticas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171575" y="2057400"/>
            <a:ext cx="7048500" cy="2657475"/>
            <a:chOff x="1171575" y="2057400"/>
            <a:chExt cx="7048500" cy="2657475"/>
          </a:xfrm>
        </p:grpSpPr>
        <p:sp>
          <p:nvSpPr>
            <p:cNvPr id="8" name="object 8"/>
            <p:cNvSpPr/>
            <p:nvPr/>
          </p:nvSpPr>
          <p:spPr>
            <a:xfrm>
              <a:off x="1171575" y="2057400"/>
              <a:ext cx="4362450" cy="2657475"/>
            </a:xfrm>
            <a:custGeom>
              <a:avLst/>
              <a:gdLst/>
              <a:ahLst/>
              <a:cxnLst/>
              <a:rect l="l" t="t" r="r" b="b"/>
              <a:pathLst>
                <a:path w="4362450" h="2657475">
                  <a:moveTo>
                    <a:pt x="3476625" y="0"/>
                  </a:moveTo>
                  <a:lnTo>
                    <a:pt x="3419475" y="19050"/>
                  </a:lnTo>
                  <a:lnTo>
                    <a:pt x="495300" y="981075"/>
                  </a:lnTo>
                  <a:lnTo>
                    <a:pt x="0" y="2647950"/>
                  </a:lnTo>
                  <a:lnTo>
                    <a:pt x="2409825" y="2657475"/>
                  </a:lnTo>
                  <a:lnTo>
                    <a:pt x="2762250" y="1343025"/>
                  </a:lnTo>
                  <a:lnTo>
                    <a:pt x="4362450" y="581025"/>
                  </a:lnTo>
                  <a:lnTo>
                    <a:pt x="3476625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683125" y="23701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80">
                  <a:moveTo>
                    <a:pt x="0" y="180181"/>
                  </a:moveTo>
                  <a:lnTo>
                    <a:pt x="6436" y="132281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599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1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1"/>
                  </a:lnTo>
                  <a:lnTo>
                    <a:pt x="307589" y="307588"/>
                  </a:lnTo>
                  <a:lnTo>
                    <a:pt x="271122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2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600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263775" y="3332162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462087" y="4313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180181"/>
                  </a:moveTo>
                  <a:lnTo>
                    <a:pt x="6436" y="132281"/>
                  </a:lnTo>
                  <a:lnTo>
                    <a:pt x="24599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1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1" y="24599"/>
                  </a:lnTo>
                  <a:lnTo>
                    <a:pt x="307588" y="52773"/>
                  </a:lnTo>
                  <a:lnTo>
                    <a:pt x="335762" y="89240"/>
                  </a:lnTo>
                  <a:lnTo>
                    <a:pt x="353925" y="132281"/>
                  </a:lnTo>
                  <a:lnTo>
                    <a:pt x="360362" y="180181"/>
                  </a:lnTo>
                  <a:lnTo>
                    <a:pt x="353925" y="228080"/>
                  </a:lnTo>
                  <a:lnTo>
                    <a:pt x="335762" y="271121"/>
                  </a:lnTo>
                  <a:lnTo>
                    <a:pt x="307588" y="307588"/>
                  </a:lnTo>
                  <a:lnTo>
                    <a:pt x="271121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1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599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263775" y="4313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180181"/>
                  </a:moveTo>
                  <a:lnTo>
                    <a:pt x="6436" y="132281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599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1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1"/>
                  </a:lnTo>
                  <a:lnTo>
                    <a:pt x="307589" y="307588"/>
                  </a:lnTo>
                  <a:lnTo>
                    <a:pt x="271122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2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600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992437" y="4313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1"/>
                  </a:lnTo>
                  <a:lnTo>
                    <a:pt x="24599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1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1" y="24599"/>
                  </a:lnTo>
                  <a:lnTo>
                    <a:pt x="307588" y="52773"/>
                  </a:lnTo>
                  <a:lnTo>
                    <a:pt x="335762" y="89240"/>
                  </a:lnTo>
                  <a:lnTo>
                    <a:pt x="353925" y="132281"/>
                  </a:lnTo>
                  <a:lnTo>
                    <a:pt x="360362" y="180181"/>
                  </a:lnTo>
                  <a:lnTo>
                    <a:pt x="353925" y="228080"/>
                  </a:lnTo>
                  <a:lnTo>
                    <a:pt x="335762" y="271121"/>
                  </a:lnTo>
                  <a:lnTo>
                    <a:pt x="307588" y="307588"/>
                  </a:lnTo>
                  <a:lnTo>
                    <a:pt x="271121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1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599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643062" y="3702049"/>
              <a:ext cx="802005" cy="601980"/>
            </a:xfrm>
            <a:custGeom>
              <a:avLst/>
              <a:gdLst/>
              <a:ahLst/>
              <a:cxnLst/>
              <a:rect l="l" t="t" r="r" b="b"/>
              <a:pathLst>
                <a:path w="802005" h="601979">
                  <a:moveTo>
                    <a:pt x="0" y="601663"/>
                  </a:moveTo>
                  <a:lnTo>
                    <a:pt x="801687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444750" y="3702049"/>
              <a:ext cx="0" cy="601980"/>
            </a:xfrm>
            <a:custGeom>
              <a:avLst/>
              <a:gdLst/>
              <a:ahLst/>
              <a:cxnLst/>
              <a:rect l="l" t="t" r="r" b="b"/>
              <a:pathLst>
                <a:path h="601979">
                  <a:moveTo>
                    <a:pt x="0" y="601663"/>
                  </a:moveTo>
                  <a:lnTo>
                    <a:pt x="1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444749" y="3702049"/>
              <a:ext cx="728980" cy="601980"/>
            </a:xfrm>
            <a:custGeom>
              <a:avLst/>
              <a:gdLst/>
              <a:ahLst/>
              <a:cxnLst/>
              <a:rect l="l" t="t" r="r" b="b"/>
              <a:pathLst>
                <a:path w="728980" h="601979">
                  <a:moveTo>
                    <a:pt x="728663" y="601663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683125" y="3332162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881437" y="4313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1"/>
                  </a:lnTo>
                  <a:lnTo>
                    <a:pt x="24599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1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1" y="24599"/>
                  </a:lnTo>
                  <a:lnTo>
                    <a:pt x="307588" y="52773"/>
                  </a:lnTo>
                  <a:lnTo>
                    <a:pt x="335762" y="89240"/>
                  </a:lnTo>
                  <a:lnTo>
                    <a:pt x="353925" y="132281"/>
                  </a:lnTo>
                  <a:lnTo>
                    <a:pt x="360362" y="180181"/>
                  </a:lnTo>
                  <a:lnTo>
                    <a:pt x="353925" y="228080"/>
                  </a:lnTo>
                  <a:lnTo>
                    <a:pt x="335762" y="271121"/>
                  </a:lnTo>
                  <a:lnTo>
                    <a:pt x="307588" y="307588"/>
                  </a:lnTo>
                  <a:lnTo>
                    <a:pt x="271121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1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599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683125" y="4313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1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599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1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1"/>
                  </a:lnTo>
                  <a:lnTo>
                    <a:pt x="307589" y="307588"/>
                  </a:lnTo>
                  <a:lnTo>
                    <a:pt x="271122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2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600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411787" y="4313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1"/>
                  </a:lnTo>
                  <a:lnTo>
                    <a:pt x="24599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1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1" y="24599"/>
                  </a:lnTo>
                  <a:lnTo>
                    <a:pt x="307588" y="52773"/>
                  </a:lnTo>
                  <a:lnTo>
                    <a:pt x="335762" y="89240"/>
                  </a:lnTo>
                  <a:lnTo>
                    <a:pt x="353925" y="132281"/>
                  </a:lnTo>
                  <a:lnTo>
                    <a:pt x="360362" y="180181"/>
                  </a:lnTo>
                  <a:lnTo>
                    <a:pt x="353925" y="228080"/>
                  </a:lnTo>
                  <a:lnTo>
                    <a:pt x="335762" y="271121"/>
                  </a:lnTo>
                  <a:lnTo>
                    <a:pt x="307588" y="307588"/>
                  </a:lnTo>
                  <a:lnTo>
                    <a:pt x="271121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1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599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4062412" y="3702049"/>
              <a:ext cx="802005" cy="601980"/>
            </a:xfrm>
            <a:custGeom>
              <a:avLst/>
              <a:gdLst/>
              <a:ahLst/>
              <a:cxnLst/>
              <a:rect l="l" t="t" r="r" b="b"/>
              <a:pathLst>
                <a:path w="802004" h="601979">
                  <a:moveTo>
                    <a:pt x="0" y="601663"/>
                  </a:moveTo>
                  <a:lnTo>
                    <a:pt x="801687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864100" y="3702049"/>
              <a:ext cx="0" cy="601980"/>
            </a:xfrm>
            <a:custGeom>
              <a:avLst/>
              <a:gdLst/>
              <a:ahLst/>
              <a:cxnLst/>
              <a:rect l="l" t="t" r="r" b="b"/>
              <a:pathLst>
                <a:path h="601979">
                  <a:moveTo>
                    <a:pt x="0" y="601663"/>
                  </a:moveTo>
                  <a:lnTo>
                    <a:pt x="1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864099" y="3702049"/>
              <a:ext cx="728980" cy="601980"/>
            </a:xfrm>
            <a:custGeom>
              <a:avLst/>
              <a:gdLst/>
              <a:ahLst/>
              <a:cxnLst/>
              <a:rect l="l" t="t" r="r" b="b"/>
              <a:pathLst>
                <a:path w="728979" h="601979">
                  <a:moveTo>
                    <a:pt x="728663" y="601663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864100" y="2740024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582613"/>
                  </a:moveTo>
                  <a:lnTo>
                    <a:pt x="1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121525" y="3332162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319837" y="4313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1"/>
                  </a:lnTo>
                  <a:lnTo>
                    <a:pt x="24599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1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1" y="24599"/>
                  </a:lnTo>
                  <a:lnTo>
                    <a:pt x="307588" y="52773"/>
                  </a:lnTo>
                  <a:lnTo>
                    <a:pt x="335762" y="89240"/>
                  </a:lnTo>
                  <a:lnTo>
                    <a:pt x="353925" y="132281"/>
                  </a:lnTo>
                  <a:lnTo>
                    <a:pt x="360362" y="180181"/>
                  </a:lnTo>
                  <a:lnTo>
                    <a:pt x="353925" y="228080"/>
                  </a:lnTo>
                  <a:lnTo>
                    <a:pt x="335762" y="271121"/>
                  </a:lnTo>
                  <a:lnTo>
                    <a:pt x="307588" y="307588"/>
                  </a:lnTo>
                  <a:lnTo>
                    <a:pt x="271121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1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599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121525" y="4313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1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599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1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1"/>
                  </a:lnTo>
                  <a:lnTo>
                    <a:pt x="307589" y="307588"/>
                  </a:lnTo>
                  <a:lnTo>
                    <a:pt x="271122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2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600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500812" y="3702049"/>
              <a:ext cx="802005" cy="601980"/>
            </a:xfrm>
            <a:custGeom>
              <a:avLst/>
              <a:gdLst/>
              <a:ahLst/>
              <a:cxnLst/>
              <a:rect l="l" t="t" r="r" b="b"/>
              <a:pathLst>
                <a:path w="802004" h="601979">
                  <a:moveTo>
                    <a:pt x="0" y="601663"/>
                  </a:moveTo>
                  <a:lnTo>
                    <a:pt x="801687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7302500" y="3702049"/>
              <a:ext cx="0" cy="601980"/>
            </a:xfrm>
            <a:custGeom>
              <a:avLst/>
              <a:gdLst/>
              <a:ahLst/>
              <a:cxnLst/>
              <a:rect l="l" t="t" r="r" b="b"/>
              <a:pathLst>
                <a:path h="601979">
                  <a:moveTo>
                    <a:pt x="0" y="601663"/>
                  </a:moveTo>
                  <a:lnTo>
                    <a:pt x="1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7850187" y="43132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1"/>
                  </a:lnTo>
                  <a:lnTo>
                    <a:pt x="24599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1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1" y="24599"/>
                  </a:lnTo>
                  <a:lnTo>
                    <a:pt x="307588" y="52773"/>
                  </a:lnTo>
                  <a:lnTo>
                    <a:pt x="335762" y="89240"/>
                  </a:lnTo>
                  <a:lnTo>
                    <a:pt x="353925" y="132281"/>
                  </a:lnTo>
                  <a:lnTo>
                    <a:pt x="360362" y="180181"/>
                  </a:lnTo>
                  <a:lnTo>
                    <a:pt x="353925" y="228080"/>
                  </a:lnTo>
                  <a:lnTo>
                    <a:pt x="335762" y="271121"/>
                  </a:lnTo>
                  <a:lnTo>
                    <a:pt x="307588" y="307588"/>
                  </a:lnTo>
                  <a:lnTo>
                    <a:pt x="271121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1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599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302499" y="3702049"/>
              <a:ext cx="728980" cy="601980"/>
            </a:xfrm>
            <a:custGeom>
              <a:avLst/>
              <a:gdLst/>
              <a:ahLst/>
              <a:cxnLst/>
              <a:rect l="l" t="t" r="r" b="b"/>
              <a:pathLst>
                <a:path w="728979" h="601979">
                  <a:moveTo>
                    <a:pt x="728663" y="601663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864100" y="2740024"/>
              <a:ext cx="2438400" cy="582930"/>
            </a:xfrm>
            <a:custGeom>
              <a:avLst/>
              <a:gdLst/>
              <a:ahLst/>
              <a:cxnLst/>
              <a:rect l="l" t="t" r="r" b="b"/>
              <a:pathLst>
                <a:path w="2438400" h="582929">
                  <a:moveTo>
                    <a:pt x="2438400" y="582613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444750" y="2740024"/>
              <a:ext cx="2419350" cy="582930"/>
            </a:xfrm>
            <a:custGeom>
              <a:avLst/>
              <a:gdLst/>
              <a:ahLst/>
              <a:cxnLst/>
              <a:rect l="l" t="t" r="r" b="b"/>
              <a:pathLst>
                <a:path w="2419350" h="582929">
                  <a:moveTo>
                    <a:pt x="0" y="582613"/>
                  </a:moveTo>
                  <a:lnTo>
                    <a:pt x="241935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1939925" y="1544828"/>
            <a:ext cx="219646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estrategia</a:t>
            </a:r>
            <a:r>
              <a:rPr sz="2400" spc="-3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óptima: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17 </a:t>
            </a:r>
            <a:r>
              <a:rPr spc="-50" dirty="0"/>
              <a:t>–</a:t>
            </a:r>
          </a:p>
        </p:txBody>
      </p:sp>
      <p:sp>
        <p:nvSpPr>
          <p:cNvPr id="35" name="object 3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308100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35" dirty="0"/>
              <a:t> </a:t>
            </a:r>
            <a:r>
              <a:rPr i="1" dirty="0">
                <a:latin typeface="Arial"/>
                <a:cs typeface="Arial"/>
              </a:rPr>
              <a:t>Minimax</a:t>
            </a:r>
            <a:r>
              <a:rPr i="1" spc="-25" dirty="0">
                <a:latin typeface="Arial"/>
                <a:cs typeface="Arial"/>
              </a:rPr>
              <a:t> </a:t>
            </a:r>
            <a:r>
              <a:rPr dirty="0"/>
              <a:t>con</a:t>
            </a:r>
            <a:r>
              <a:rPr spc="-25" dirty="0"/>
              <a:t> </a:t>
            </a:r>
            <a:r>
              <a:rPr spc="-10" dirty="0"/>
              <a:t>suspensión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401638" y="2314955"/>
            <a:ext cx="4762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23862" y="3387852"/>
            <a:ext cx="4330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9850" y="4909820"/>
            <a:ext cx="164973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483995" algn="l"/>
              </a:tabLst>
            </a:pPr>
            <a:r>
              <a:rPr sz="2000" b="1" i="1" dirty="0">
                <a:solidFill>
                  <a:srgbClr val="990000"/>
                </a:solidFill>
                <a:latin typeface="Times New Roman"/>
                <a:cs typeface="Times New Roman"/>
              </a:rPr>
              <a:t>evaluación</a:t>
            </a:r>
            <a:r>
              <a:rPr sz="2000" b="1" i="1" spc="-3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b="1" i="1" spc="-50" dirty="0">
                <a:solidFill>
                  <a:srgbClr val="990000"/>
                </a:solidFill>
                <a:latin typeface="Times New Roman"/>
                <a:cs typeface="Times New Roman"/>
              </a:rPr>
              <a:t>e</a:t>
            </a:r>
            <a:r>
              <a:rPr sz="2000" b="1" i="1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3600" b="1" spc="-75" baseline="-4629" dirty="0">
                <a:solidFill>
                  <a:srgbClr val="990000"/>
                </a:solidFill>
                <a:latin typeface="Times New Roman"/>
                <a:cs typeface="Times New Roman"/>
              </a:rPr>
              <a:t>3</a:t>
            </a:r>
            <a:endParaRPr sz="3600" baseline="-4629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266950" y="4937252"/>
            <a:ext cx="9302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64540" algn="l"/>
              </a:tabLst>
            </a:pPr>
            <a:r>
              <a:rPr sz="2400" b="1" spc="-25" dirty="0">
                <a:solidFill>
                  <a:srgbClr val="990000"/>
                </a:solidFill>
                <a:latin typeface="Times New Roman"/>
                <a:cs typeface="Times New Roman"/>
              </a:rPr>
              <a:t>12</a:t>
            </a:r>
            <a:r>
              <a:rPr sz="2400" b="1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2400" b="1" spc="-50" dirty="0">
                <a:solidFill>
                  <a:srgbClr val="990000"/>
                </a:solidFill>
                <a:latin typeface="Times New Roman"/>
                <a:cs typeface="Times New Roman"/>
              </a:rPr>
              <a:t>8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960812" y="4937252"/>
            <a:ext cx="1778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dirty="0">
                <a:solidFill>
                  <a:srgbClr val="990000"/>
                </a:solidFill>
                <a:latin typeface="Times New Roman"/>
                <a:cs typeface="Times New Roman"/>
              </a:rPr>
              <a:t>2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762500" y="4937252"/>
            <a:ext cx="8540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88340" algn="l"/>
              </a:tabLst>
            </a:pPr>
            <a:r>
              <a:rPr sz="2400" b="1" spc="-50" dirty="0">
                <a:solidFill>
                  <a:srgbClr val="990000"/>
                </a:solidFill>
                <a:latin typeface="Times New Roman"/>
                <a:cs typeface="Times New Roman"/>
              </a:rPr>
              <a:t>4</a:t>
            </a:r>
            <a:r>
              <a:rPr sz="2400" b="1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2400" b="1" spc="-50" dirty="0">
                <a:solidFill>
                  <a:srgbClr val="990000"/>
                </a:solidFill>
                <a:latin typeface="Times New Roman"/>
                <a:cs typeface="Times New Roman"/>
              </a:rPr>
              <a:t>6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323012" y="4937252"/>
            <a:ext cx="17322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90269" algn="l"/>
                <a:tab pos="1566545" algn="l"/>
              </a:tabLst>
            </a:pPr>
            <a:r>
              <a:rPr sz="2400" b="1" spc="-25" dirty="0">
                <a:solidFill>
                  <a:srgbClr val="990000"/>
                </a:solidFill>
                <a:latin typeface="Times New Roman"/>
                <a:cs typeface="Times New Roman"/>
              </a:rPr>
              <a:t>14</a:t>
            </a:r>
            <a:r>
              <a:rPr sz="2400" b="1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2400" b="1" spc="-50" dirty="0">
                <a:solidFill>
                  <a:srgbClr val="990000"/>
                </a:solidFill>
                <a:latin typeface="Times New Roman"/>
                <a:cs typeface="Times New Roman"/>
              </a:rPr>
              <a:t>5</a:t>
            </a:r>
            <a:r>
              <a:rPr sz="2400" b="1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2400" b="1" spc="-50" dirty="0">
                <a:solidFill>
                  <a:srgbClr val="990000"/>
                </a:solidFill>
                <a:latin typeface="Times New Roman"/>
                <a:cs typeface="Times New Roman"/>
              </a:rPr>
              <a:t>2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343150" y="3339084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006600"/>
                </a:solidFill>
                <a:latin typeface="Times New Roman"/>
                <a:cs typeface="Times New Roman"/>
              </a:rPr>
              <a:t>3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762500" y="3339084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006600"/>
                </a:solidFill>
                <a:latin typeface="Times New Roman"/>
                <a:cs typeface="Times New Roman"/>
              </a:rPr>
              <a:t>2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7200900" y="3354323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006600"/>
                </a:solidFill>
                <a:latin typeface="Times New Roman"/>
                <a:cs typeface="Times New Roman"/>
              </a:rPr>
              <a:t>2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781550" y="2391155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006600"/>
                </a:solidFill>
                <a:latin typeface="Times New Roman"/>
                <a:cs typeface="Times New Roman"/>
              </a:rPr>
              <a:t>3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913856" y="2744723"/>
            <a:ext cx="285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a</a:t>
            </a:r>
            <a:r>
              <a:rPr sz="1950" i="1" spc="-37" baseline="-17094" dirty="0">
                <a:latin typeface="Times New Roman"/>
                <a:cs typeface="Times New Roman"/>
              </a:rPr>
              <a:t>1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631531" y="2744723"/>
            <a:ext cx="285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a</a:t>
            </a:r>
            <a:r>
              <a:rPr sz="1950" i="1" spc="-37" baseline="-17094" dirty="0">
                <a:latin typeface="Times New Roman"/>
                <a:cs typeface="Times New Roman"/>
              </a:rPr>
              <a:t>2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138068" y="2744723"/>
            <a:ext cx="285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a</a:t>
            </a:r>
            <a:r>
              <a:rPr sz="1950" i="1" spc="-37" baseline="-17094" dirty="0">
                <a:latin typeface="Times New Roman"/>
                <a:cs typeface="Times New Roman"/>
              </a:rPr>
              <a:t>3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527968" y="3854196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1,1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061368" y="3854196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1,2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861468" y="3854196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1,3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972718" y="3826764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2,1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506118" y="3826764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2,2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5306218" y="3826764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2,3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319712" y="1544828"/>
            <a:ext cx="30353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mejor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jugada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max</a:t>
            </a:r>
            <a:r>
              <a:rPr sz="2400" dirty="0">
                <a:latin typeface="Times New Roman"/>
                <a:cs typeface="Times New Roman"/>
              </a:rPr>
              <a:t>: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i="1" spc="-25" dirty="0">
                <a:latin typeface="Times New Roman"/>
                <a:cs typeface="Times New Roman"/>
              </a:rPr>
              <a:t>a</a:t>
            </a:r>
            <a:r>
              <a:rPr sz="2400" i="1" spc="-37" baseline="-17361" dirty="0">
                <a:latin typeface="Times New Roman"/>
                <a:cs typeface="Times New Roman"/>
              </a:rPr>
              <a:t>1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258718" y="3854196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3,1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6928643" y="3854196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3,2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7770018" y="3854196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3,3</a:t>
            </a:r>
            <a:endParaRPr sz="13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45465" y="1056132"/>
            <a:ext cx="4035425" cy="504952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8270">
              <a:lnSpc>
                <a:spcPct val="100000"/>
              </a:lnSpc>
              <a:spcBef>
                <a:spcPts val="600"/>
              </a:spcBef>
            </a:pPr>
            <a:r>
              <a:rPr sz="2000" b="1" spc="-10" dirty="0">
                <a:latin typeface="Times New Roman"/>
                <a:cs typeface="Times New Roman"/>
              </a:rPr>
              <a:t>Algoritmo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321945" indent="-194310">
              <a:lnSpc>
                <a:spcPct val="100000"/>
              </a:lnSpc>
              <a:spcBef>
                <a:spcPts val="505"/>
              </a:spcBef>
              <a:buChar char="•"/>
              <a:tabLst>
                <a:tab pos="322580" algn="l"/>
              </a:tabLst>
            </a:pPr>
            <a:r>
              <a:rPr sz="2000" dirty="0">
                <a:latin typeface="Times New Roman"/>
                <a:cs typeface="Times New Roman"/>
              </a:rPr>
              <a:t>funciones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mutuamente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recursivas</a:t>
            </a:r>
            <a:endParaRPr sz="2000">
              <a:latin typeface="Times New Roman"/>
              <a:cs typeface="Times New Roman"/>
            </a:endParaRPr>
          </a:p>
          <a:p>
            <a:pPr marL="321945" indent="-194310">
              <a:lnSpc>
                <a:spcPct val="100000"/>
              </a:lnSpc>
              <a:spcBef>
                <a:spcPts val="505"/>
              </a:spcBef>
              <a:buFont typeface="Times New Roman"/>
              <a:buChar char="•"/>
              <a:tabLst>
                <a:tab pos="322580" algn="l"/>
              </a:tabLst>
            </a:pPr>
            <a:r>
              <a:rPr sz="2000" i="1" dirty="0">
                <a:latin typeface="Times New Roman"/>
                <a:cs typeface="Times New Roman"/>
              </a:rPr>
              <a:t>estado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10" dirty="0">
                <a:latin typeface="Times New Roman"/>
                <a:cs typeface="Times New Roman"/>
              </a:rPr>
              <a:t> actual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2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775"/>
              </a:spcBef>
            </a:pPr>
            <a:r>
              <a:rPr sz="1800" dirty="0">
                <a:latin typeface="Arial"/>
                <a:cs typeface="Arial"/>
              </a:rPr>
              <a:t>{</a:t>
            </a:r>
            <a:r>
              <a:rPr sz="1800" i="1" dirty="0">
                <a:latin typeface="Arial"/>
                <a:cs typeface="Arial"/>
              </a:rPr>
              <a:t>MaxValor</a:t>
            </a:r>
            <a:r>
              <a:rPr sz="1800" dirty="0">
                <a:latin typeface="Arial"/>
                <a:cs typeface="Arial"/>
              </a:rPr>
              <a:t>:</a:t>
            </a:r>
            <a:r>
              <a:rPr sz="1800" spc="-4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Minimax</a:t>
            </a:r>
            <a:r>
              <a:rPr sz="1800" spc="-4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</a:t>
            </a:r>
            <a:r>
              <a:rPr sz="1800" spc="-4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suspensión}</a:t>
            </a:r>
            <a:endParaRPr sz="1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440"/>
              </a:spcBef>
            </a:pPr>
            <a:r>
              <a:rPr sz="1800" b="1" dirty="0">
                <a:latin typeface="Arial"/>
                <a:cs typeface="Arial"/>
              </a:rPr>
              <a:t>Función</a:t>
            </a:r>
            <a:r>
              <a:rPr sz="1800" b="1" spc="-1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MaxValor(estado)</a:t>
            </a:r>
            <a:endParaRPr sz="1800">
              <a:latin typeface="Arial"/>
              <a:cs typeface="Arial"/>
            </a:endParaRPr>
          </a:p>
          <a:p>
            <a:pPr marL="927100" marR="204470" indent="-571500">
              <a:lnSpc>
                <a:spcPct val="120000"/>
              </a:lnSpc>
            </a:pPr>
            <a:r>
              <a:rPr sz="1800" b="1" dirty="0">
                <a:latin typeface="Arial"/>
                <a:cs typeface="Arial"/>
              </a:rPr>
              <a:t>Si</a:t>
            </a:r>
            <a:r>
              <a:rPr sz="1800" b="1" spc="-40" dirty="0">
                <a:latin typeface="Arial"/>
                <a:cs typeface="Arial"/>
              </a:rPr>
              <a:t> </a:t>
            </a:r>
            <a:r>
              <a:rPr sz="1800" i="1" dirty="0">
                <a:solidFill>
                  <a:srgbClr val="990000"/>
                </a:solidFill>
                <a:latin typeface="Arial"/>
                <a:cs typeface="Arial"/>
              </a:rPr>
              <a:t>suspensión?</a:t>
            </a:r>
            <a:r>
              <a:rPr sz="1800" dirty="0">
                <a:latin typeface="Arial"/>
                <a:cs typeface="Arial"/>
              </a:rPr>
              <a:t>(estado)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b="1" spc="-10" dirty="0">
                <a:latin typeface="Arial"/>
                <a:cs typeface="Arial"/>
              </a:rPr>
              <a:t>entonces devolver</a:t>
            </a:r>
            <a:r>
              <a:rPr sz="1800" spc="-10" dirty="0">
                <a:latin typeface="Arial"/>
                <a:cs typeface="Arial"/>
              </a:rPr>
              <a:t>(</a:t>
            </a:r>
            <a:r>
              <a:rPr sz="1800" i="1" spc="-10" dirty="0">
                <a:solidFill>
                  <a:srgbClr val="990000"/>
                </a:solidFill>
                <a:latin typeface="Arial"/>
                <a:cs typeface="Arial"/>
              </a:rPr>
              <a:t>e</a:t>
            </a:r>
            <a:r>
              <a:rPr sz="1800" spc="-10" dirty="0">
                <a:latin typeface="Arial"/>
                <a:cs typeface="Arial"/>
              </a:rPr>
              <a:t>(estado))</a:t>
            </a:r>
            <a:endParaRPr sz="18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455"/>
              </a:spcBef>
            </a:pPr>
            <a:r>
              <a:rPr sz="1800" dirty="0">
                <a:latin typeface="Arial"/>
                <a:cs typeface="Arial"/>
              </a:rPr>
              <a:t>sucesores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3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Arial"/>
                <a:cs typeface="Arial"/>
              </a:rPr>
              <a:t>expandir</a:t>
            </a:r>
            <a:r>
              <a:rPr sz="1800" dirty="0">
                <a:latin typeface="Arial"/>
                <a:cs typeface="Arial"/>
              </a:rPr>
              <a:t>(</a:t>
            </a:r>
            <a:r>
              <a:rPr sz="1800" i="1" dirty="0">
                <a:latin typeface="Arial"/>
                <a:cs typeface="Arial"/>
              </a:rPr>
              <a:t>max</a:t>
            </a:r>
            <a:r>
              <a:rPr sz="1800" dirty="0">
                <a:latin typeface="Arial"/>
                <a:cs typeface="Arial"/>
              </a:rPr>
              <a:t>,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estado)</a:t>
            </a:r>
            <a:endParaRPr sz="18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434"/>
              </a:spcBef>
            </a:pPr>
            <a:r>
              <a:rPr sz="1800" dirty="0">
                <a:latin typeface="Symbol"/>
                <a:cs typeface="Symbol"/>
              </a:rPr>
              <a:t></a:t>
            </a:r>
            <a:r>
              <a:rPr sz="1800" dirty="0">
                <a:latin typeface="Times New Roman"/>
                <a:cs typeface="Times New Roman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Symbol"/>
                <a:cs typeface="Symbol"/>
              </a:rPr>
              <a:t></a:t>
            </a:r>
            <a:endParaRPr sz="1800">
              <a:latin typeface="Symbol"/>
              <a:cs typeface="Symbol"/>
            </a:endParaRPr>
          </a:p>
          <a:p>
            <a:pPr marR="536575" algn="r">
              <a:lnSpc>
                <a:spcPct val="100000"/>
              </a:lnSpc>
              <a:spcBef>
                <a:spcPts val="430"/>
              </a:spcBef>
            </a:pPr>
            <a:r>
              <a:rPr sz="1800" b="1" dirty="0">
                <a:latin typeface="Arial"/>
                <a:cs typeface="Arial"/>
              </a:rPr>
              <a:t>Para cada </a:t>
            </a:r>
            <a:r>
              <a:rPr sz="1800" spc="70" dirty="0">
                <a:latin typeface="Arial"/>
                <a:cs typeface="Arial"/>
              </a:rPr>
              <a:t>s</a:t>
            </a:r>
            <a:r>
              <a:rPr sz="1800" spc="70" dirty="0">
                <a:latin typeface="Symbol"/>
                <a:cs typeface="Symbol"/>
              </a:rPr>
              <a:t></a:t>
            </a:r>
            <a:r>
              <a:rPr sz="1800" spc="70" dirty="0">
                <a:latin typeface="Arial"/>
                <a:cs typeface="Arial"/>
              </a:rPr>
              <a:t>sucesores</a:t>
            </a:r>
            <a:r>
              <a:rPr sz="1800" dirty="0">
                <a:latin typeface="Arial"/>
                <a:cs typeface="Arial"/>
              </a:rPr>
              <a:t> </a:t>
            </a:r>
            <a:r>
              <a:rPr sz="1800" b="1" spc="-10" dirty="0">
                <a:latin typeface="Arial"/>
                <a:cs typeface="Arial"/>
              </a:rPr>
              <a:t>hacer</a:t>
            </a:r>
            <a:endParaRPr sz="1800">
              <a:latin typeface="Arial"/>
              <a:cs typeface="Arial"/>
            </a:endParaRPr>
          </a:p>
          <a:p>
            <a:pPr marR="596265" algn="r">
              <a:lnSpc>
                <a:spcPct val="100000"/>
              </a:lnSpc>
              <a:spcBef>
                <a:spcPts val="455"/>
              </a:spcBef>
            </a:pPr>
            <a:r>
              <a:rPr sz="1800" dirty="0">
                <a:latin typeface="Symbol"/>
                <a:cs typeface="Symbol"/>
              </a:rPr>
              <a:t></a:t>
            </a:r>
            <a:r>
              <a:rPr sz="1800" spc="45" dirty="0">
                <a:latin typeface="Times New Roman"/>
                <a:cs typeface="Times New Roman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4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Arial"/>
                <a:cs typeface="Arial"/>
              </a:rPr>
              <a:t>max(</a:t>
            </a:r>
            <a:r>
              <a:rPr sz="1800" dirty="0">
                <a:latin typeface="Symbol"/>
                <a:cs typeface="Symbol"/>
              </a:rPr>
              <a:t></a:t>
            </a:r>
            <a:r>
              <a:rPr sz="1800" dirty="0">
                <a:latin typeface="Arial"/>
                <a:cs typeface="Arial"/>
              </a:rPr>
              <a:t>,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MinValor(s))</a:t>
            </a:r>
            <a:endParaRPr sz="1800">
              <a:latin typeface="Arial"/>
              <a:cs typeface="Arial"/>
            </a:endParaRPr>
          </a:p>
          <a:p>
            <a:pPr marL="355600" marR="2164715">
              <a:lnSpc>
                <a:spcPct val="120000"/>
              </a:lnSpc>
            </a:pPr>
            <a:r>
              <a:rPr sz="1800" b="1" spc="-10" dirty="0">
                <a:latin typeface="Arial"/>
                <a:cs typeface="Arial"/>
              </a:rPr>
              <a:t>devolver</a:t>
            </a:r>
            <a:r>
              <a:rPr sz="1800" spc="-10" dirty="0">
                <a:latin typeface="Arial"/>
                <a:cs typeface="Arial"/>
              </a:rPr>
              <a:t>(</a:t>
            </a:r>
            <a:r>
              <a:rPr sz="1800" spc="-10" dirty="0">
                <a:latin typeface="Symbol"/>
                <a:cs typeface="Symbol"/>
              </a:rPr>
              <a:t>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Arial"/>
                <a:cs typeface="Arial"/>
              </a:rPr>
              <a:t>Fin</a:t>
            </a:r>
            <a:r>
              <a:rPr sz="1800" b="1" spc="-5" dirty="0">
                <a:latin typeface="Arial"/>
                <a:cs typeface="Arial"/>
              </a:rPr>
              <a:t> </a:t>
            </a:r>
            <a:r>
              <a:rPr sz="1800" spc="-25" dirty="0">
                <a:latin typeface="Arial"/>
                <a:cs typeface="Arial"/>
              </a:rPr>
              <a:t>{MaxValor}</a:t>
            </a:r>
            <a:endParaRPr sz="1800">
              <a:latin typeface="Arial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18 </a:t>
            </a:r>
            <a:r>
              <a:rPr spc="-50" dirty="0"/>
              <a:t>–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753927" y="1105873"/>
            <a:ext cx="4073525" cy="4999990"/>
          </a:xfrm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206375" marR="234315" indent="-193675">
              <a:lnSpc>
                <a:spcPts val="2400"/>
              </a:lnSpc>
              <a:spcBef>
                <a:spcPts val="290"/>
              </a:spcBef>
              <a:buSzPct val="95238"/>
              <a:buFont typeface="Times New Roman"/>
              <a:buChar char="•"/>
              <a:tabLst>
                <a:tab pos="269240" algn="l"/>
                <a:tab pos="269875" algn="l"/>
              </a:tabLst>
            </a:pPr>
            <a:r>
              <a:rPr dirty="0"/>
              <a:t>	</a:t>
            </a:r>
            <a:r>
              <a:rPr sz="2100" i="1" dirty="0">
                <a:latin typeface="Symbol"/>
                <a:cs typeface="Symbol"/>
              </a:rPr>
              <a:t></a:t>
            </a:r>
            <a:r>
              <a:rPr sz="21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máximo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evaluación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los </a:t>
            </a:r>
            <a:r>
              <a:rPr sz="2000" dirty="0">
                <a:latin typeface="Times New Roman"/>
                <a:cs typeface="Times New Roman"/>
              </a:rPr>
              <a:t>sucesores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  <a:p>
            <a:pPr marL="206375" marR="298450" indent="-193675">
              <a:lnSpc>
                <a:spcPts val="2400"/>
              </a:lnSpc>
              <a:spcBef>
                <a:spcPts val="315"/>
              </a:spcBef>
              <a:buSzPct val="95238"/>
              <a:buFont typeface="Times New Roman"/>
              <a:buChar char="•"/>
              <a:tabLst>
                <a:tab pos="269240" algn="l"/>
                <a:tab pos="269875" algn="l"/>
              </a:tabLst>
            </a:pPr>
            <a:r>
              <a:rPr dirty="0"/>
              <a:t>	</a:t>
            </a:r>
            <a:r>
              <a:rPr sz="2100" i="1" spc="-275" dirty="0">
                <a:latin typeface="Symbol"/>
                <a:cs typeface="Symbol"/>
              </a:rPr>
              <a:t>�</a:t>
            </a:r>
            <a:r>
              <a:rPr sz="21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mínimo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evaluación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40" dirty="0">
                <a:latin typeface="Times New Roman"/>
                <a:cs typeface="Times New Roman"/>
              </a:rPr>
              <a:t>los </a:t>
            </a:r>
            <a:r>
              <a:rPr sz="2000" dirty="0">
                <a:latin typeface="Times New Roman"/>
                <a:cs typeface="Times New Roman"/>
              </a:rPr>
              <a:t>sucesores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215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800" dirty="0">
                <a:latin typeface="Arial"/>
                <a:cs typeface="Arial"/>
              </a:rPr>
              <a:t>{</a:t>
            </a:r>
            <a:r>
              <a:rPr sz="1800" i="1" dirty="0">
                <a:latin typeface="Arial"/>
                <a:cs typeface="Arial"/>
              </a:rPr>
              <a:t>MinValor</a:t>
            </a:r>
            <a:r>
              <a:rPr sz="1800" dirty="0">
                <a:latin typeface="Arial"/>
                <a:cs typeface="Arial"/>
              </a:rPr>
              <a:t>:</a:t>
            </a:r>
            <a:r>
              <a:rPr sz="1800" spc="-4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Minimax</a:t>
            </a:r>
            <a:r>
              <a:rPr sz="1800" spc="-4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</a:t>
            </a:r>
            <a:r>
              <a:rPr sz="1800" spc="-4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suspensión}</a:t>
            </a:r>
            <a:endParaRPr sz="1800">
              <a:latin typeface="Arial"/>
              <a:cs typeface="Arial"/>
            </a:endParaRPr>
          </a:p>
          <a:p>
            <a:pPr marL="50800">
              <a:lnSpc>
                <a:spcPct val="100000"/>
              </a:lnSpc>
              <a:spcBef>
                <a:spcPts val="1440"/>
              </a:spcBef>
            </a:pPr>
            <a:r>
              <a:rPr sz="1800" b="1" dirty="0">
                <a:latin typeface="Arial"/>
                <a:cs typeface="Arial"/>
              </a:rPr>
              <a:t>Función</a:t>
            </a:r>
            <a:r>
              <a:rPr sz="1800" b="1" spc="-1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MinValor(estado)</a:t>
            </a:r>
            <a:endParaRPr sz="1800">
              <a:latin typeface="Arial"/>
              <a:cs typeface="Arial"/>
            </a:endParaRPr>
          </a:p>
          <a:p>
            <a:pPr marL="965200" marR="204470" indent="-571500">
              <a:lnSpc>
                <a:spcPct val="120000"/>
              </a:lnSpc>
            </a:pPr>
            <a:r>
              <a:rPr sz="1800" b="1" dirty="0">
                <a:latin typeface="Arial"/>
                <a:cs typeface="Arial"/>
              </a:rPr>
              <a:t>Si</a:t>
            </a:r>
            <a:r>
              <a:rPr sz="1800" b="1" spc="-40" dirty="0">
                <a:latin typeface="Arial"/>
                <a:cs typeface="Arial"/>
              </a:rPr>
              <a:t> </a:t>
            </a:r>
            <a:r>
              <a:rPr sz="1800" i="1" dirty="0">
                <a:solidFill>
                  <a:srgbClr val="990000"/>
                </a:solidFill>
                <a:latin typeface="Arial"/>
                <a:cs typeface="Arial"/>
              </a:rPr>
              <a:t>suspensión?</a:t>
            </a:r>
            <a:r>
              <a:rPr sz="1800" dirty="0">
                <a:latin typeface="Arial"/>
                <a:cs typeface="Arial"/>
              </a:rPr>
              <a:t>(estado)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b="1" spc="-10" dirty="0">
                <a:latin typeface="Arial"/>
                <a:cs typeface="Arial"/>
              </a:rPr>
              <a:t>entonces devolver</a:t>
            </a:r>
            <a:r>
              <a:rPr sz="1800" spc="-10" dirty="0">
                <a:latin typeface="Arial"/>
                <a:cs typeface="Arial"/>
              </a:rPr>
              <a:t>(</a:t>
            </a:r>
            <a:r>
              <a:rPr sz="1800" i="1" spc="-10" dirty="0">
                <a:solidFill>
                  <a:srgbClr val="990000"/>
                </a:solidFill>
                <a:latin typeface="Arial"/>
                <a:cs typeface="Arial"/>
              </a:rPr>
              <a:t>e</a:t>
            </a:r>
            <a:r>
              <a:rPr sz="1800" spc="-10" dirty="0">
                <a:latin typeface="Arial"/>
                <a:cs typeface="Arial"/>
              </a:rPr>
              <a:t>(estado))</a:t>
            </a:r>
            <a:endParaRPr sz="1800">
              <a:latin typeface="Arial"/>
              <a:cs typeface="Arial"/>
            </a:endParaRPr>
          </a:p>
          <a:p>
            <a:pPr marL="393700">
              <a:lnSpc>
                <a:spcPct val="100000"/>
              </a:lnSpc>
              <a:spcBef>
                <a:spcPts val="455"/>
              </a:spcBef>
            </a:pPr>
            <a:r>
              <a:rPr sz="1800" dirty="0">
                <a:latin typeface="Arial"/>
                <a:cs typeface="Arial"/>
              </a:rPr>
              <a:t>sucesores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3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Arial"/>
                <a:cs typeface="Arial"/>
              </a:rPr>
              <a:t>expandir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</a:t>
            </a:r>
            <a:r>
              <a:rPr sz="1800" i="1" dirty="0">
                <a:latin typeface="Arial"/>
                <a:cs typeface="Arial"/>
              </a:rPr>
              <a:t>min</a:t>
            </a:r>
            <a:r>
              <a:rPr sz="1800" dirty="0">
                <a:latin typeface="Arial"/>
                <a:cs typeface="Arial"/>
              </a:rPr>
              <a:t>,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estado)</a:t>
            </a:r>
            <a:endParaRPr sz="1800">
              <a:latin typeface="Arial"/>
              <a:cs typeface="Arial"/>
            </a:endParaRPr>
          </a:p>
          <a:p>
            <a:pPr marL="393700">
              <a:lnSpc>
                <a:spcPct val="100000"/>
              </a:lnSpc>
              <a:spcBef>
                <a:spcPts val="434"/>
              </a:spcBef>
            </a:pPr>
            <a:r>
              <a:rPr sz="1800" spc="-850" dirty="0">
                <a:latin typeface="Symbol"/>
                <a:cs typeface="Symbol"/>
              </a:rPr>
              <a:t>�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Symbol"/>
                <a:cs typeface="Symbol"/>
              </a:rPr>
              <a:t></a:t>
            </a:r>
            <a:endParaRPr sz="1800">
              <a:latin typeface="Symbol"/>
              <a:cs typeface="Symbol"/>
            </a:endParaRPr>
          </a:p>
          <a:p>
            <a:pPr marL="393700">
              <a:lnSpc>
                <a:spcPct val="100000"/>
              </a:lnSpc>
              <a:spcBef>
                <a:spcPts val="430"/>
              </a:spcBef>
            </a:pPr>
            <a:r>
              <a:rPr sz="1800" b="1" dirty="0">
                <a:latin typeface="Arial"/>
                <a:cs typeface="Arial"/>
              </a:rPr>
              <a:t>Para cada </a:t>
            </a:r>
            <a:r>
              <a:rPr sz="1800" spc="70" dirty="0">
                <a:latin typeface="Arial"/>
                <a:cs typeface="Arial"/>
              </a:rPr>
              <a:t>s</a:t>
            </a:r>
            <a:r>
              <a:rPr sz="1800" spc="70" dirty="0">
                <a:latin typeface="Symbol"/>
                <a:cs typeface="Symbol"/>
              </a:rPr>
              <a:t></a:t>
            </a:r>
            <a:r>
              <a:rPr sz="1800" spc="70" dirty="0">
                <a:latin typeface="Arial"/>
                <a:cs typeface="Arial"/>
              </a:rPr>
              <a:t>sucesores</a:t>
            </a:r>
            <a:r>
              <a:rPr sz="1800" dirty="0">
                <a:latin typeface="Arial"/>
                <a:cs typeface="Arial"/>
              </a:rPr>
              <a:t> </a:t>
            </a:r>
            <a:r>
              <a:rPr sz="1800" b="1" spc="-10" dirty="0">
                <a:latin typeface="Arial"/>
                <a:cs typeface="Arial"/>
              </a:rPr>
              <a:t>hacer</a:t>
            </a:r>
            <a:endParaRPr sz="1800">
              <a:latin typeface="Arial"/>
              <a:cs typeface="Arial"/>
            </a:endParaRPr>
          </a:p>
          <a:p>
            <a:pPr marL="965200">
              <a:lnSpc>
                <a:spcPct val="100000"/>
              </a:lnSpc>
              <a:spcBef>
                <a:spcPts val="455"/>
              </a:spcBef>
            </a:pPr>
            <a:r>
              <a:rPr sz="1800" spc="-850" dirty="0">
                <a:latin typeface="Symbol"/>
                <a:cs typeface="Symbol"/>
              </a:rPr>
              <a:t>�</a:t>
            </a:r>
            <a:r>
              <a:rPr sz="1800" spc="45" dirty="0">
                <a:latin typeface="Times New Roman"/>
                <a:cs typeface="Times New Roman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50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Arial"/>
                <a:cs typeface="Arial"/>
              </a:rPr>
              <a:t>min(</a:t>
            </a:r>
            <a:r>
              <a:rPr sz="1800" spc="-10" dirty="0">
                <a:latin typeface="Symbol"/>
                <a:cs typeface="Symbol"/>
              </a:rPr>
              <a:t>�</a:t>
            </a:r>
            <a:r>
              <a:rPr sz="1800" spc="-10" dirty="0">
                <a:latin typeface="Arial"/>
                <a:cs typeface="Arial"/>
              </a:rPr>
              <a:t>,MaxValor(s))</a:t>
            </a:r>
            <a:endParaRPr sz="1800">
              <a:latin typeface="Arial"/>
              <a:cs typeface="Arial"/>
            </a:endParaRPr>
          </a:p>
          <a:p>
            <a:pPr marL="393700" marR="2228215">
              <a:lnSpc>
                <a:spcPct val="120000"/>
              </a:lnSpc>
            </a:pPr>
            <a:r>
              <a:rPr sz="1800" b="1" spc="-10" dirty="0">
                <a:latin typeface="Arial"/>
                <a:cs typeface="Arial"/>
              </a:rPr>
              <a:t>devolver</a:t>
            </a:r>
            <a:r>
              <a:rPr sz="1800" spc="-10" dirty="0">
                <a:latin typeface="Arial"/>
                <a:cs typeface="Arial"/>
              </a:rPr>
              <a:t>(</a:t>
            </a:r>
            <a:r>
              <a:rPr sz="1800" spc="-10" dirty="0">
                <a:latin typeface="Symbol"/>
                <a:cs typeface="Symbol"/>
              </a:rPr>
              <a:t>�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Arial"/>
                <a:cs typeface="Arial"/>
              </a:rPr>
              <a:t>Fin</a:t>
            </a:r>
            <a:r>
              <a:rPr sz="1800" b="1" spc="-5" dirty="0">
                <a:latin typeface="Arial"/>
                <a:cs typeface="Arial"/>
              </a:rPr>
              <a:t> </a:t>
            </a:r>
            <a:r>
              <a:rPr sz="1800" spc="-25" dirty="0">
                <a:latin typeface="Arial"/>
                <a:cs typeface="Arial"/>
              </a:rPr>
              <a:t>{MinValor}</a:t>
            </a:r>
            <a:endParaRPr sz="1800">
              <a:latin typeface="Arial"/>
              <a:cs typeface="Arial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433320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30" dirty="0"/>
              <a:t> </a:t>
            </a:r>
            <a:r>
              <a:rPr i="1" spc="-10" dirty="0">
                <a:latin typeface="Arial"/>
                <a:cs typeface="Arial"/>
              </a:rPr>
              <a:t>Minimax</a:t>
            </a:r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169795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20" dirty="0"/>
              <a:t> </a:t>
            </a:r>
            <a:r>
              <a:rPr dirty="0"/>
              <a:t>Tres</a:t>
            </a:r>
            <a:r>
              <a:rPr spc="-20" dirty="0"/>
              <a:t> </a:t>
            </a:r>
            <a:r>
              <a:rPr dirty="0"/>
              <a:t>en</a:t>
            </a:r>
            <a:r>
              <a:rPr spc="-20" dirty="0"/>
              <a:t> Raya</a:t>
            </a:r>
          </a:p>
        </p:txBody>
      </p:sp>
      <p:grpSp>
        <p:nvGrpSpPr>
          <p:cNvPr id="8" name="object 8"/>
          <p:cNvGrpSpPr/>
          <p:nvPr/>
        </p:nvGrpSpPr>
        <p:grpSpPr>
          <a:xfrm>
            <a:off x="1492250" y="1751012"/>
            <a:ext cx="6708775" cy="3994150"/>
            <a:chOff x="1492250" y="1751012"/>
            <a:chExt cx="6708775" cy="3994150"/>
          </a:xfrm>
        </p:grpSpPr>
        <p:sp>
          <p:nvSpPr>
            <p:cNvPr id="9" name="object 9"/>
            <p:cNvSpPr/>
            <p:nvPr/>
          </p:nvSpPr>
          <p:spPr>
            <a:xfrm>
              <a:off x="4637087" y="1760537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30">
                  <a:moveTo>
                    <a:pt x="0" y="0"/>
                  </a:moveTo>
                  <a:lnTo>
                    <a:pt x="582612" y="0"/>
                  </a:lnTo>
                  <a:lnTo>
                    <a:pt x="582612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4637087" y="1954742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4637087" y="2148945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831292" y="176053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026066" y="176053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30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806700" y="2684462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806700" y="2878667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806700" y="3072870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000904" y="2684462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195679" y="2684462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06900" y="2684462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406900" y="2878667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4406900" y="3072870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601104" y="2684462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795879" y="2684462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498600" y="2352674"/>
              <a:ext cx="3430904" cy="322580"/>
            </a:xfrm>
            <a:custGeom>
              <a:avLst/>
              <a:gdLst/>
              <a:ahLst/>
              <a:cxnLst/>
              <a:rect l="l" t="t" r="r" b="b"/>
              <a:pathLst>
                <a:path w="3430904" h="322580">
                  <a:moveTo>
                    <a:pt x="0" y="322263"/>
                  </a:moveTo>
                  <a:lnTo>
                    <a:pt x="3430588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098800" y="2352674"/>
              <a:ext cx="1830705" cy="322580"/>
            </a:xfrm>
            <a:custGeom>
              <a:avLst/>
              <a:gdLst/>
              <a:ahLst/>
              <a:cxnLst/>
              <a:rect l="l" t="t" r="r" b="b"/>
              <a:pathLst>
                <a:path w="1830704" h="322580">
                  <a:moveTo>
                    <a:pt x="0" y="322263"/>
                  </a:moveTo>
                  <a:lnTo>
                    <a:pt x="1830388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99000" y="2352674"/>
              <a:ext cx="230504" cy="322580"/>
            </a:xfrm>
            <a:custGeom>
              <a:avLst/>
              <a:gdLst/>
              <a:ahLst/>
              <a:cxnLst/>
              <a:rect l="l" t="t" r="r" b="b"/>
              <a:pathLst>
                <a:path w="230504" h="322580">
                  <a:moveTo>
                    <a:pt x="0" y="322263"/>
                  </a:moveTo>
                  <a:lnTo>
                    <a:pt x="230188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007100" y="2684462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007100" y="2878667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007100" y="3072870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201303" y="2684462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396079" y="2684462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929187" y="2352674"/>
              <a:ext cx="1370330" cy="322580"/>
            </a:xfrm>
            <a:custGeom>
              <a:avLst/>
              <a:gdLst/>
              <a:ahLst/>
              <a:cxnLst/>
              <a:rect l="l" t="t" r="r" b="b"/>
              <a:pathLst>
                <a:path w="1370329" h="322580">
                  <a:moveTo>
                    <a:pt x="1370012" y="322263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608887" y="2674937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2" y="0"/>
                  </a:lnTo>
                  <a:lnTo>
                    <a:pt x="582612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7608887" y="2869142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7608887" y="3063345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7803092" y="267493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997866" y="2674937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929187" y="2352674"/>
              <a:ext cx="2971800" cy="313055"/>
            </a:xfrm>
            <a:custGeom>
              <a:avLst/>
              <a:gdLst/>
              <a:ahLst/>
              <a:cxnLst/>
              <a:rect l="l" t="t" r="r" b="b"/>
              <a:pathLst>
                <a:path w="2971800" h="313055">
                  <a:moveTo>
                    <a:pt x="2971800" y="312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54225" y="3979862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30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054225" y="4174067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054225" y="4368270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248429" y="3979862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443204" y="3979862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498600" y="3276599"/>
              <a:ext cx="847725" cy="694055"/>
            </a:xfrm>
            <a:custGeom>
              <a:avLst/>
              <a:gdLst/>
              <a:ahLst/>
              <a:cxnLst/>
              <a:rect l="l" t="t" r="r" b="b"/>
              <a:pathLst>
                <a:path w="847725" h="694054">
                  <a:moveTo>
                    <a:pt x="847725" y="693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911475" y="3979862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911475" y="4174067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911475" y="4368270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105679" y="3979862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300454" y="3979862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498600" y="3276599"/>
              <a:ext cx="1704975" cy="694055"/>
            </a:xfrm>
            <a:custGeom>
              <a:avLst/>
              <a:gdLst/>
              <a:ahLst/>
              <a:cxnLst/>
              <a:rect l="l" t="t" r="r" b="b"/>
              <a:pathLst>
                <a:path w="1704975" h="694054">
                  <a:moveTo>
                    <a:pt x="1704975" y="693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768725" y="3979862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2"/>
                  </a:lnTo>
                  <a:lnTo>
                    <a:pt x="0" y="58261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768725" y="4174067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768725" y="4368270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962929" y="3979862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157704" y="3979862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498600" y="3276599"/>
              <a:ext cx="2562225" cy="694055"/>
            </a:xfrm>
            <a:custGeom>
              <a:avLst/>
              <a:gdLst/>
              <a:ahLst/>
              <a:cxnLst/>
              <a:rect l="l" t="t" r="r" b="b"/>
              <a:pathLst>
                <a:path w="2562225" h="694054">
                  <a:moveTo>
                    <a:pt x="2562225" y="6937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606675" y="515302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30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606675" y="534722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606675" y="554143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800879" y="51530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995654" y="51530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2" name="object 62"/>
          <p:cNvGrpSpPr/>
          <p:nvPr/>
        </p:nvGrpSpPr>
        <p:grpSpPr>
          <a:xfrm>
            <a:off x="1905000" y="5143500"/>
            <a:ext cx="601980" cy="601980"/>
            <a:chOff x="1905000" y="5143500"/>
            <a:chExt cx="601980" cy="601980"/>
          </a:xfrm>
        </p:grpSpPr>
        <p:sp>
          <p:nvSpPr>
            <p:cNvPr id="63" name="object 63"/>
            <p:cNvSpPr/>
            <p:nvPr/>
          </p:nvSpPr>
          <p:spPr>
            <a:xfrm>
              <a:off x="1914525" y="515302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30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914525" y="534722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914525" y="554143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30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108728" y="51530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303504" y="515302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128837" y="5573712"/>
              <a:ext cx="149225" cy="149225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338387" y="5573712"/>
              <a:ext cx="149225" cy="149225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2144712" y="51943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144713" y="51943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144712" y="53943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144713" y="53943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947862" y="51879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947863" y="51879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338387" y="5178425"/>
              <a:ext cx="149225" cy="149225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2341562" y="53943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341563" y="53943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9" name="object 79"/>
          <p:cNvGrpSpPr/>
          <p:nvPr/>
        </p:nvGrpSpPr>
        <p:grpSpPr>
          <a:xfrm>
            <a:off x="1466850" y="4535487"/>
            <a:ext cx="1438275" cy="614680"/>
            <a:chOff x="1466850" y="4535487"/>
            <a:chExt cx="1438275" cy="614680"/>
          </a:xfrm>
        </p:grpSpPr>
        <p:sp>
          <p:nvSpPr>
            <p:cNvPr id="80" name="object 80"/>
            <p:cNvSpPr/>
            <p:nvPr/>
          </p:nvSpPr>
          <p:spPr>
            <a:xfrm>
              <a:off x="1473200" y="4541837"/>
              <a:ext cx="733425" cy="601980"/>
            </a:xfrm>
            <a:custGeom>
              <a:avLst/>
              <a:gdLst/>
              <a:ahLst/>
              <a:cxnLst/>
              <a:rect l="l" t="t" r="r" b="b"/>
              <a:pathLst>
                <a:path w="733425" h="601979">
                  <a:moveTo>
                    <a:pt x="733425" y="601662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473200" y="4541837"/>
              <a:ext cx="1425575" cy="601980"/>
            </a:xfrm>
            <a:custGeom>
              <a:avLst/>
              <a:gdLst/>
              <a:ahLst/>
              <a:cxnLst/>
              <a:rect l="l" t="t" r="r" b="b"/>
              <a:pathLst>
                <a:path w="1425575" h="601979">
                  <a:moveTo>
                    <a:pt x="1425575" y="601662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" name="object 82"/>
          <p:cNvSpPr txBox="1"/>
          <p:nvPr/>
        </p:nvSpPr>
        <p:spPr>
          <a:xfrm>
            <a:off x="6107112" y="2923539"/>
            <a:ext cx="40640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spc="-25" dirty="0">
                <a:latin typeface="Times New Roman"/>
                <a:cs typeface="Times New Roman"/>
              </a:rPr>
              <a:t>...</a:t>
            </a:r>
            <a:endParaRPr sz="40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49250" y="4140708"/>
            <a:ext cx="4762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00050" y="2851403"/>
            <a:ext cx="4330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85" name="object 8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417637" y="3106737"/>
            <a:ext cx="149225" cy="149225"/>
          </a:xfrm>
          <a:prstGeom prst="rect">
            <a:avLst/>
          </a:prstGeom>
        </p:spPr>
      </p:pic>
      <p:pic>
        <p:nvPicPr>
          <p:cNvPr id="86" name="object 8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627187" y="3106737"/>
            <a:ext cx="149225" cy="149225"/>
          </a:xfrm>
          <a:prstGeom prst="rect">
            <a:avLst/>
          </a:prstGeom>
        </p:spPr>
      </p:pic>
      <p:grpSp>
        <p:nvGrpSpPr>
          <p:cNvPr id="87" name="object 87"/>
          <p:cNvGrpSpPr/>
          <p:nvPr/>
        </p:nvGrpSpPr>
        <p:grpSpPr>
          <a:xfrm>
            <a:off x="1423987" y="2717800"/>
            <a:ext cx="149225" cy="147955"/>
            <a:chOff x="1423987" y="2717800"/>
            <a:chExt cx="149225" cy="147955"/>
          </a:xfrm>
        </p:grpSpPr>
        <p:sp>
          <p:nvSpPr>
            <p:cNvPr id="88" name="object 88"/>
            <p:cNvSpPr/>
            <p:nvPr/>
          </p:nvSpPr>
          <p:spPr>
            <a:xfrm>
              <a:off x="1433512" y="27273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433513" y="27273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0" name="object 90"/>
          <p:cNvGrpSpPr/>
          <p:nvPr/>
        </p:nvGrpSpPr>
        <p:grpSpPr>
          <a:xfrm>
            <a:off x="1423987" y="2917825"/>
            <a:ext cx="149225" cy="147955"/>
            <a:chOff x="1423987" y="2917825"/>
            <a:chExt cx="149225" cy="147955"/>
          </a:xfrm>
        </p:grpSpPr>
        <p:sp>
          <p:nvSpPr>
            <p:cNvPr id="91" name="object 91"/>
            <p:cNvSpPr/>
            <p:nvPr/>
          </p:nvSpPr>
          <p:spPr>
            <a:xfrm>
              <a:off x="1433512" y="29273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433513" y="29273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3" name="object 93"/>
          <p:cNvGrpSpPr/>
          <p:nvPr/>
        </p:nvGrpSpPr>
        <p:grpSpPr>
          <a:xfrm>
            <a:off x="1227137" y="2711450"/>
            <a:ext cx="149225" cy="147955"/>
            <a:chOff x="1227137" y="2711450"/>
            <a:chExt cx="149225" cy="147955"/>
          </a:xfrm>
        </p:grpSpPr>
        <p:sp>
          <p:nvSpPr>
            <p:cNvPr id="94" name="object 94"/>
            <p:cNvSpPr/>
            <p:nvPr/>
          </p:nvSpPr>
          <p:spPr>
            <a:xfrm>
              <a:off x="1236662" y="2720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236663" y="2720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96" name="object 9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608137" y="4392612"/>
            <a:ext cx="149225" cy="149225"/>
          </a:xfrm>
          <a:prstGeom prst="rect">
            <a:avLst/>
          </a:prstGeom>
        </p:spPr>
      </p:pic>
      <p:grpSp>
        <p:nvGrpSpPr>
          <p:cNvPr id="97" name="object 97"/>
          <p:cNvGrpSpPr/>
          <p:nvPr/>
        </p:nvGrpSpPr>
        <p:grpSpPr>
          <a:xfrm>
            <a:off x="1404937" y="4003675"/>
            <a:ext cx="149225" cy="147955"/>
            <a:chOff x="1404937" y="4003675"/>
            <a:chExt cx="149225" cy="147955"/>
          </a:xfrm>
        </p:grpSpPr>
        <p:sp>
          <p:nvSpPr>
            <p:cNvPr id="98" name="object 98"/>
            <p:cNvSpPr/>
            <p:nvPr/>
          </p:nvSpPr>
          <p:spPr>
            <a:xfrm>
              <a:off x="1414462" y="40132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414463" y="40132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0" name="object 100"/>
          <p:cNvGrpSpPr/>
          <p:nvPr/>
        </p:nvGrpSpPr>
        <p:grpSpPr>
          <a:xfrm>
            <a:off x="1398587" y="4203700"/>
            <a:ext cx="155575" cy="338455"/>
            <a:chOff x="1398587" y="4203700"/>
            <a:chExt cx="155575" cy="338455"/>
          </a:xfrm>
        </p:grpSpPr>
        <p:pic>
          <p:nvPicPr>
            <p:cNvPr id="101" name="object 10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398587" y="4392612"/>
              <a:ext cx="149225" cy="149225"/>
            </a:xfrm>
            <a:prstGeom prst="rect">
              <a:avLst/>
            </a:prstGeom>
          </p:spPr>
        </p:pic>
        <p:sp>
          <p:nvSpPr>
            <p:cNvPr id="102" name="object 102"/>
            <p:cNvSpPr/>
            <p:nvPr/>
          </p:nvSpPr>
          <p:spPr>
            <a:xfrm>
              <a:off x="1414462" y="42132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414463" y="42132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4" name="object 104"/>
          <p:cNvGrpSpPr/>
          <p:nvPr/>
        </p:nvGrpSpPr>
        <p:grpSpPr>
          <a:xfrm>
            <a:off x="1208087" y="3997325"/>
            <a:ext cx="149225" cy="147955"/>
            <a:chOff x="1208087" y="3997325"/>
            <a:chExt cx="149225" cy="147955"/>
          </a:xfrm>
        </p:grpSpPr>
        <p:sp>
          <p:nvSpPr>
            <p:cNvPr id="105" name="object 105"/>
            <p:cNvSpPr/>
            <p:nvPr/>
          </p:nvSpPr>
          <p:spPr>
            <a:xfrm>
              <a:off x="1217612" y="40068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217613" y="40068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7" name="object 10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608137" y="3997325"/>
            <a:ext cx="149225" cy="149225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417637" y="5567362"/>
            <a:ext cx="149225" cy="149225"/>
          </a:xfrm>
          <a:prstGeom prst="rect">
            <a:avLst/>
          </a:prstGeom>
        </p:spPr>
      </p:pic>
      <p:pic>
        <p:nvPicPr>
          <p:cNvPr id="109" name="object 10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27187" y="5567362"/>
            <a:ext cx="149225" cy="149225"/>
          </a:xfrm>
          <a:prstGeom prst="rect">
            <a:avLst/>
          </a:prstGeom>
        </p:spPr>
      </p:pic>
      <p:grpSp>
        <p:nvGrpSpPr>
          <p:cNvPr id="110" name="object 110"/>
          <p:cNvGrpSpPr/>
          <p:nvPr/>
        </p:nvGrpSpPr>
        <p:grpSpPr>
          <a:xfrm>
            <a:off x="1423987" y="5178425"/>
            <a:ext cx="149225" cy="147955"/>
            <a:chOff x="1423987" y="5178425"/>
            <a:chExt cx="149225" cy="147955"/>
          </a:xfrm>
        </p:grpSpPr>
        <p:sp>
          <p:nvSpPr>
            <p:cNvPr id="111" name="object 111"/>
            <p:cNvSpPr/>
            <p:nvPr/>
          </p:nvSpPr>
          <p:spPr>
            <a:xfrm>
              <a:off x="1433512" y="51879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433513" y="51879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3" name="object 113"/>
          <p:cNvGrpSpPr/>
          <p:nvPr/>
        </p:nvGrpSpPr>
        <p:grpSpPr>
          <a:xfrm>
            <a:off x="1227137" y="5172075"/>
            <a:ext cx="149225" cy="147955"/>
            <a:chOff x="1227137" y="5172075"/>
            <a:chExt cx="149225" cy="147955"/>
          </a:xfrm>
        </p:grpSpPr>
        <p:sp>
          <p:nvSpPr>
            <p:cNvPr id="114" name="object 114"/>
            <p:cNvSpPr/>
            <p:nvPr/>
          </p:nvSpPr>
          <p:spPr>
            <a:xfrm>
              <a:off x="1236662" y="5181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236663" y="5181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6" name="object 11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27187" y="5172075"/>
            <a:ext cx="149225" cy="149225"/>
          </a:xfrm>
          <a:prstGeom prst="rect">
            <a:avLst/>
          </a:prstGeom>
        </p:spPr>
      </p:pic>
      <p:grpSp>
        <p:nvGrpSpPr>
          <p:cNvPr id="117" name="object 117"/>
          <p:cNvGrpSpPr/>
          <p:nvPr/>
        </p:nvGrpSpPr>
        <p:grpSpPr>
          <a:xfrm>
            <a:off x="1233487" y="5378450"/>
            <a:ext cx="339725" cy="147955"/>
            <a:chOff x="1233487" y="5378450"/>
            <a:chExt cx="339725" cy="147955"/>
          </a:xfrm>
        </p:grpSpPr>
        <p:sp>
          <p:nvSpPr>
            <p:cNvPr id="118" name="object 118"/>
            <p:cNvSpPr/>
            <p:nvPr/>
          </p:nvSpPr>
          <p:spPr>
            <a:xfrm>
              <a:off x="1433512" y="5387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433513" y="5387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243012" y="5387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243013" y="5387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2" name="object 122"/>
          <p:cNvGrpSpPr/>
          <p:nvPr/>
        </p:nvGrpSpPr>
        <p:grpSpPr>
          <a:xfrm>
            <a:off x="2074862" y="1778000"/>
            <a:ext cx="6102350" cy="3961129"/>
            <a:chOff x="2074862" y="1778000"/>
            <a:chExt cx="6102350" cy="3961129"/>
          </a:xfrm>
        </p:grpSpPr>
        <p:pic>
          <p:nvPicPr>
            <p:cNvPr id="123" name="object 12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846637" y="2166937"/>
              <a:ext cx="149225" cy="149225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056187" y="2166937"/>
              <a:ext cx="149225" cy="149225"/>
            </a:xfrm>
            <a:prstGeom prst="rect">
              <a:avLst/>
            </a:prstGeom>
          </p:spPr>
        </p:pic>
        <p:sp>
          <p:nvSpPr>
            <p:cNvPr id="125" name="object 125"/>
            <p:cNvSpPr/>
            <p:nvPr/>
          </p:nvSpPr>
          <p:spPr>
            <a:xfrm>
              <a:off x="4862512" y="17875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4862513" y="17875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4862512" y="19875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4862513" y="19875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005137" y="3100387"/>
              <a:ext cx="149225" cy="14922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214687" y="3100387"/>
              <a:ext cx="149225" cy="149225"/>
            </a:xfrm>
            <a:prstGeom prst="rect">
              <a:avLst/>
            </a:prstGeom>
          </p:spPr>
        </p:pic>
        <p:sp>
          <p:nvSpPr>
            <p:cNvPr id="131" name="object 131"/>
            <p:cNvSpPr/>
            <p:nvPr/>
          </p:nvSpPr>
          <p:spPr>
            <a:xfrm>
              <a:off x="3021012" y="2720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021013" y="2720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021012" y="29210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021013" y="29210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5" name="object 13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618037" y="3106737"/>
              <a:ext cx="149225" cy="149225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827587" y="3106737"/>
              <a:ext cx="149225" cy="149225"/>
            </a:xfrm>
            <a:prstGeom prst="rect">
              <a:avLst/>
            </a:prstGeom>
          </p:spPr>
        </p:pic>
        <p:sp>
          <p:nvSpPr>
            <p:cNvPr id="137" name="object 137"/>
            <p:cNvSpPr/>
            <p:nvPr/>
          </p:nvSpPr>
          <p:spPr>
            <a:xfrm>
              <a:off x="4633912" y="27273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4633913" y="27273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4633912" y="29273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4633913" y="29273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1" name="object 14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211887" y="3100387"/>
              <a:ext cx="149225" cy="149225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421437" y="3100387"/>
              <a:ext cx="149225" cy="149225"/>
            </a:xfrm>
            <a:prstGeom prst="rect">
              <a:avLst/>
            </a:prstGeom>
          </p:spPr>
        </p:pic>
        <p:sp>
          <p:nvSpPr>
            <p:cNvPr id="143" name="object 143"/>
            <p:cNvSpPr/>
            <p:nvPr/>
          </p:nvSpPr>
          <p:spPr>
            <a:xfrm>
              <a:off x="6227762" y="2720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6227763" y="2720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6227762" y="29210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6227763" y="29210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" name="object 14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818437" y="3094037"/>
              <a:ext cx="149225" cy="149225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027987" y="3094037"/>
              <a:ext cx="149225" cy="149225"/>
            </a:xfrm>
            <a:prstGeom prst="rect">
              <a:avLst/>
            </a:prstGeom>
          </p:spPr>
        </p:pic>
        <p:sp>
          <p:nvSpPr>
            <p:cNvPr id="149" name="object 149"/>
            <p:cNvSpPr/>
            <p:nvPr/>
          </p:nvSpPr>
          <p:spPr>
            <a:xfrm>
              <a:off x="7834312" y="27146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834312" y="27146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834312" y="29146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834312" y="29146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643812" y="3101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643812" y="3101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430962" y="29178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430963" y="29178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4430712" y="29178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4430713" y="29178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24212" y="27273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24213" y="27273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5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1" name="object 16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65362" y="4402137"/>
              <a:ext cx="149225" cy="149225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474912" y="4402137"/>
              <a:ext cx="149225" cy="149225"/>
            </a:xfrm>
            <a:prstGeom prst="rect">
              <a:avLst/>
            </a:prstGeom>
          </p:spPr>
        </p:pic>
        <p:sp>
          <p:nvSpPr>
            <p:cNvPr id="163" name="object 163"/>
            <p:cNvSpPr/>
            <p:nvPr/>
          </p:nvSpPr>
          <p:spPr>
            <a:xfrm>
              <a:off x="2281237" y="40227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2281238" y="40227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2281237" y="42227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2281238" y="42227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2084387" y="40163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084388" y="40163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113087" y="4402137"/>
              <a:ext cx="149225" cy="149225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322637" y="4402137"/>
              <a:ext cx="149225" cy="149225"/>
            </a:xfrm>
            <a:prstGeom prst="rect">
              <a:avLst/>
            </a:prstGeom>
          </p:spPr>
        </p:pic>
        <p:sp>
          <p:nvSpPr>
            <p:cNvPr id="171" name="object 171"/>
            <p:cNvSpPr/>
            <p:nvPr/>
          </p:nvSpPr>
          <p:spPr>
            <a:xfrm>
              <a:off x="3128962" y="40227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3128963" y="40227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3128962" y="42227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3128963" y="42227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2932112" y="40163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2932113" y="40163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7" name="object 17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970337" y="4402137"/>
              <a:ext cx="149225" cy="149225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79887" y="4402137"/>
              <a:ext cx="149225" cy="149225"/>
            </a:xfrm>
            <a:prstGeom prst="rect">
              <a:avLst/>
            </a:prstGeom>
          </p:spPr>
        </p:pic>
        <p:sp>
          <p:nvSpPr>
            <p:cNvPr id="179" name="object 179"/>
            <p:cNvSpPr/>
            <p:nvPr/>
          </p:nvSpPr>
          <p:spPr>
            <a:xfrm>
              <a:off x="3986212" y="40227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986213" y="40227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3986212" y="42227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3986213" y="42227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3789362" y="40163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3789363" y="40163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5" name="object 18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074862" y="4387850"/>
              <a:ext cx="149225" cy="149225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941637" y="4197350"/>
              <a:ext cx="149225" cy="149225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79887" y="4197350"/>
              <a:ext cx="149225" cy="149225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08287" y="5567362"/>
              <a:ext cx="149225" cy="149225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017837" y="5567362"/>
              <a:ext cx="149225" cy="149225"/>
            </a:xfrm>
            <a:prstGeom prst="rect">
              <a:avLst/>
            </a:prstGeom>
          </p:spPr>
        </p:pic>
        <p:sp>
          <p:nvSpPr>
            <p:cNvPr id="190" name="object 190"/>
            <p:cNvSpPr/>
            <p:nvPr/>
          </p:nvSpPr>
          <p:spPr>
            <a:xfrm>
              <a:off x="2824162" y="51879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2824163" y="51879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2824162" y="5387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2824163" y="5387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2627312" y="5181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627313" y="5181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6" name="object 19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017837" y="5172075"/>
              <a:ext cx="149225" cy="149225"/>
            </a:xfrm>
            <a:prstGeom prst="rect">
              <a:avLst/>
            </a:prstGeom>
          </p:spPr>
        </p:pic>
        <p:sp>
          <p:nvSpPr>
            <p:cNvPr id="197" name="object 197"/>
            <p:cNvSpPr/>
            <p:nvPr/>
          </p:nvSpPr>
          <p:spPr>
            <a:xfrm>
              <a:off x="2640012" y="55784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2640013" y="55784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3502025" y="514667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3502025" y="534087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3502025" y="553508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3696229" y="51466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3891004" y="51466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3203575" y="4572000"/>
              <a:ext cx="590550" cy="565150"/>
            </a:xfrm>
            <a:custGeom>
              <a:avLst/>
              <a:gdLst/>
              <a:ahLst/>
              <a:cxnLst/>
              <a:rect l="l" t="t" r="r" b="b"/>
              <a:pathLst>
                <a:path w="590550" h="565150">
                  <a:moveTo>
                    <a:pt x="590550" y="56515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4200525" y="514667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4200525" y="534087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4200525" y="553508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4394728" y="51466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4589505" y="51466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3203575" y="4572000"/>
              <a:ext cx="1289050" cy="565150"/>
            </a:xfrm>
            <a:custGeom>
              <a:avLst/>
              <a:gdLst/>
              <a:ahLst/>
              <a:cxnLst/>
              <a:rect l="l" t="t" r="r" b="b"/>
              <a:pathLst>
                <a:path w="1289050" h="565150">
                  <a:moveTo>
                    <a:pt x="1289050" y="56515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4892675" y="514667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892675" y="534087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92675" y="553508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086879" y="51466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281654" y="51466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3203575" y="4572000"/>
              <a:ext cx="1981200" cy="565150"/>
            </a:xfrm>
            <a:custGeom>
              <a:avLst/>
              <a:gdLst/>
              <a:ahLst/>
              <a:cxnLst/>
              <a:rect l="l" t="t" r="r" b="b"/>
              <a:pathLst>
                <a:path w="1981200" h="565150">
                  <a:moveTo>
                    <a:pt x="1981200" y="56515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7" name="object 21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703637" y="5561012"/>
              <a:ext cx="149225" cy="149225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913187" y="5561012"/>
              <a:ext cx="149225" cy="149225"/>
            </a:xfrm>
            <a:prstGeom prst="rect">
              <a:avLst/>
            </a:prstGeom>
          </p:spPr>
        </p:pic>
        <p:sp>
          <p:nvSpPr>
            <p:cNvPr id="219" name="object 219"/>
            <p:cNvSpPr/>
            <p:nvPr/>
          </p:nvSpPr>
          <p:spPr>
            <a:xfrm>
              <a:off x="3719512" y="5181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3719513" y="5181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3719512" y="53816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3719513" y="53816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3522662" y="51752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3522663" y="51752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5" name="object 22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513137" y="5362575"/>
              <a:ext cx="149225" cy="149225"/>
            </a:xfrm>
            <a:prstGeom prst="rect">
              <a:avLst/>
            </a:prstGeom>
          </p:spPr>
        </p:pic>
        <p:sp>
          <p:nvSpPr>
            <p:cNvPr id="226" name="object 226"/>
            <p:cNvSpPr/>
            <p:nvPr/>
          </p:nvSpPr>
          <p:spPr>
            <a:xfrm>
              <a:off x="3522662" y="55721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3522663" y="55721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8" name="object 22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2137" y="5567362"/>
              <a:ext cx="149225" cy="149225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611687" y="5567362"/>
              <a:ext cx="149225" cy="149225"/>
            </a:xfrm>
            <a:prstGeom prst="rect">
              <a:avLst/>
            </a:prstGeom>
          </p:spPr>
        </p:pic>
        <p:sp>
          <p:nvSpPr>
            <p:cNvPr id="230" name="object 230"/>
            <p:cNvSpPr/>
            <p:nvPr/>
          </p:nvSpPr>
          <p:spPr>
            <a:xfrm>
              <a:off x="4418012" y="51879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4418013" y="51879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4418012" y="5387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4418013" y="53879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4221162" y="5181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4221163" y="5181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6" name="object 23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211637" y="5368925"/>
              <a:ext cx="149225" cy="149225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106987" y="5561012"/>
              <a:ext cx="149225" cy="149225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316537" y="5561012"/>
              <a:ext cx="149225" cy="149225"/>
            </a:xfrm>
            <a:prstGeom prst="rect">
              <a:avLst/>
            </a:prstGeom>
          </p:spPr>
        </p:pic>
        <p:sp>
          <p:nvSpPr>
            <p:cNvPr id="239" name="object 239"/>
            <p:cNvSpPr/>
            <p:nvPr/>
          </p:nvSpPr>
          <p:spPr>
            <a:xfrm>
              <a:off x="5122862" y="5181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122863" y="51816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122862" y="53816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122863" y="53816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4926012" y="51752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4926013" y="51752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5" name="object 24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916487" y="5362575"/>
              <a:ext cx="149225" cy="149225"/>
            </a:xfrm>
            <a:prstGeom prst="rect">
              <a:avLst/>
            </a:prstGeom>
          </p:spPr>
        </p:pic>
        <p:sp>
          <p:nvSpPr>
            <p:cNvPr id="246" name="object 246"/>
            <p:cNvSpPr/>
            <p:nvPr/>
          </p:nvSpPr>
          <p:spPr>
            <a:xfrm>
              <a:off x="4621212" y="53816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4621213" y="53816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313362" y="51784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5313363" y="51784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5832475" y="513397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5832475" y="532817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5832475" y="552238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6026678" y="51339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6221454" y="51339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6530975" y="513397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6530975" y="532817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6530975" y="552238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6725178" y="51339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6919954" y="51339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223125" y="5133975"/>
              <a:ext cx="582930" cy="582930"/>
            </a:xfrm>
            <a:custGeom>
              <a:avLst/>
              <a:gdLst/>
              <a:ahLst/>
              <a:cxnLst/>
              <a:rect l="l" t="t" r="r" b="b"/>
              <a:pathLst>
                <a:path w="582929" h="582929">
                  <a:moveTo>
                    <a:pt x="0" y="0"/>
                  </a:moveTo>
                  <a:lnTo>
                    <a:pt x="582613" y="0"/>
                  </a:lnTo>
                  <a:lnTo>
                    <a:pt x="582613" y="582613"/>
                  </a:lnTo>
                  <a:lnTo>
                    <a:pt x="0" y="58261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223125" y="5328178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223125" y="5522384"/>
              <a:ext cx="582930" cy="0"/>
            </a:xfrm>
            <a:custGeom>
              <a:avLst/>
              <a:gdLst/>
              <a:ahLst/>
              <a:cxnLst/>
              <a:rect l="l" t="t" r="r" b="b"/>
              <a:pathLst>
                <a:path w="582929">
                  <a:moveTo>
                    <a:pt x="0" y="0"/>
                  </a:moveTo>
                  <a:lnTo>
                    <a:pt x="582613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417328" y="51339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612104" y="5133975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0"/>
                  </a:moveTo>
                  <a:lnTo>
                    <a:pt x="1" y="582613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4060825" y="4572000"/>
              <a:ext cx="2063750" cy="552450"/>
            </a:xfrm>
            <a:custGeom>
              <a:avLst/>
              <a:gdLst/>
              <a:ahLst/>
              <a:cxnLst/>
              <a:rect l="l" t="t" r="r" b="b"/>
              <a:pathLst>
                <a:path w="2063750" h="552450">
                  <a:moveTo>
                    <a:pt x="2063750" y="55245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060825" y="4572000"/>
              <a:ext cx="2762250" cy="552450"/>
            </a:xfrm>
            <a:custGeom>
              <a:avLst/>
              <a:gdLst/>
              <a:ahLst/>
              <a:cxnLst/>
              <a:rect l="l" t="t" r="r" b="b"/>
              <a:pathLst>
                <a:path w="2762250" h="552450">
                  <a:moveTo>
                    <a:pt x="2762250" y="55245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4060825" y="4572000"/>
              <a:ext cx="3454400" cy="552450"/>
            </a:xfrm>
            <a:custGeom>
              <a:avLst/>
              <a:gdLst/>
              <a:ahLst/>
              <a:cxnLst/>
              <a:rect l="l" t="t" r="r" b="b"/>
              <a:pathLst>
                <a:path w="3454400" h="552450">
                  <a:moveTo>
                    <a:pt x="3454400" y="55245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046787" y="5557837"/>
              <a:ext cx="149225" cy="149225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256337" y="5557837"/>
              <a:ext cx="149225" cy="149225"/>
            </a:xfrm>
            <a:prstGeom prst="rect">
              <a:avLst/>
            </a:prstGeom>
          </p:spPr>
        </p:pic>
        <p:sp>
          <p:nvSpPr>
            <p:cNvPr id="270" name="object 270"/>
            <p:cNvSpPr/>
            <p:nvPr/>
          </p:nvSpPr>
          <p:spPr>
            <a:xfrm>
              <a:off x="6062662" y="51784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6062663" y="51784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6062662" y="53784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6062663" y="53784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5865812" y="51720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5865813" y="51720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6" name="object 27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256337" y="5353050"/>
              <a:ext cx="149225" cy="149225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732587" y="5545137"/>
              <a:ext cx="149225" cy="149225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942137" y="5545137"/>
              <a:ext cx="149225" cy="149225"/>
            </a:xfrm>
            <a:prstGeom prst="rect">
              <a:avLst/>
            </a:prstGeom>
          </p:spPr>
        </p:pic>
        <p:sp>
          <p:nvSpPr>
            <p:cNvPr id="279" name="object 279"/>
            <p:cNvSpPr/>
            <p:nvPr/>
          </p:nvSpPr>
          <p:spPr>
            <a:xfrm>
              <a:off x="6748462" y="51657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6748462" y="51657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6748462" y="53657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6748462" y="536575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6551612" y="51593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6551613" y="51593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5" name="object 28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942137" y="5340350"/>
              <a:ext cx="149225" cy="149225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37437" y="5551487"/>
              <a:ext cx="149225" cy="149225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646987" y="5551487"/>
              <a:ext cx="149225" cy="149225"/>
            </a:xfrm>
            <a:prstGeom prst="rect">
              <a:avLst/>
            </a:prstGeom>
          </p:spPr>
        </p:pic>
        <p:sp>
          <p:nvSpPr>
            <p:cNvPr id="288" name="object 288"/>
            <p:cNvSpPr/>
            <p:nvPr/>
          </p:nvSpPr>
          <p:spPr>
            <a:xfrm>
              <a:off x="7453312" y="51720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453312" y="517207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453312" y="53721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453312" y="5372100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256462" y="51657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256463" y="51657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4" name="object 29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646987" y="5346700"/>
              <a:ext cx="149225" cy="149225"/>
            </a:xfrm>
            <a:prstGeom prst="rect">
              <a:avLst/>
            </a:prstGeom>
          </p:spPr>
        </p:pic>
        <p:sp>
          <p:nvSpPr>
            <p:cNvPr id="295" name="object 295"/>
            <p:cNvSpPr/>
            <p:nvPr/>
          </p:nvSpPr>
          <p:spPr>
            <a:xfrm>
              <a:off x="5878512" y="55594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5878513" y="55594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6557962" y="53689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6557962" y="53689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637462" y="51657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130175" y="0"/>
                  </a:moveTo>
                  <a:lnTo>
                    <a:pt x="0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637463" y="5165725"/>
              <a:ext cx="130175" cy="128905"/>
            </a:xfrm>
            <a:custGeom>
              <a:avLst/>
              <a:gdLst/>
              <a:ahLst/>
              <a:cxnLst/>
              <a:rect l="l" t="t" r="r" b="b"/>
              <a:pathLst>
                <a:path w="130175" h="128904">
                  <a:moveTo>
                    <a:pt x="0" y="0"/>
                  </a:moveTo>
                  <a:lnTo>
                    <a:pt x="130175" y="12858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1" name="object 301"/>
          <p:cNvSpPr txBox="1"/>
          <p:nvPr/>
        </p:nvSpPr>
        <p:spPr>
          <a:xfrm>
            <a:off x="1436687" y="5795772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990000"/>
                </a:solidFill>
                <a:latin typeface="Times New Roman"/>
                <a:cs typeface="Times New Roman"/>
              </a:rPr>
              <a:t>0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02" name="object 302"/>
          <p:cNvSpPr txBox="1"/>
          <p:nvPr/>
        </p:nvSpPr>
        <p:spPr>
          <a:xfrm>
            <a:off x="2147887" y="5807964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990000"/>
                </a:solidFill>
                <a:latin typeface="Times New Roman"/>
                <a:cs typeface="Times New Roman"/>
              </a:rPr>
              <a:t>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03" name="object 303"/>
          <p:cNvSpPr txBox="1"/>
          <p:nvPr/>
        </p:nvSpPr>
        <p:spPr>
          <a:xfrm>
            <a:off x="2833687" y="5801867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990000"/>
                </a:solidFill>
                <a:latin typeface="Times New Roman"/>
                <a:cs typeface="Times New Roman"/>
              </a:rPr>
              <a:t>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04" name="object 304"/>
          <p:cNvSpPr txBox="1"/>
          <p:nvPr/>
        </p:nvSpPr>
        <p:spPr>
          <a:xfrm>
            <a:off x="3722687" y="5786628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990000"/>
                </a:solidFill>
                <a:latin typeface="Times New Roman"/>
                <a:cs typeface="Times New Roman"/>
              </a:rPr>
              <a:t>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05" name="object 305"/>
          <p:cNvSpPr txBox="1"/>
          <p:nvPr/>
        </p:nvSpPr>
        <p:spPr>
          <a:xfrm>
            <a:off x="4433887" y="5801867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990000"/>
                </a:solidFill>
                <a:latin typeface="Times New Roman"/>
                <a:cs typeface="Times New Roman"/>
              </a:rPr>
              <a:t>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06" name="object 306"/>
          <p:cNvSpPr txBox="1"/>
          <p:nvPr/>
        </p:nvSpPr>
        <p:spPr>
          <a:xfrm>
            <a:off x="4987925" y="5763259"/>
            <a:ext cx="41592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spc="-325" dirty="0">
                <a:solidFill>
                  <a:srgbClr val="990000"/>
                </a:solidFill>
                <a:latin typeface="Times New Roman"/>
                <a:cs typeface="Times New Roman"/>
              </a:rPr>
              <a:t>+</a:t>
            </a:r>
            <a:r>
              <a:rPr sz="3525" b="1" spc="-487" baseline="1182" dirty="0">
                <a:solidFill>
                  <a:srgbClr val="990000"/>
                </a:solidFill>
                <a:latin typeface="Symbol"/>
                <a:cs typeface="Symbol"/>
              </a:rPr>
              <a:t></a:t>
            </a:r>
            <a:endParaRPr sz="3525" baseline="1182">
              <a:latin typeface="Symbol"/>
              <a:cs typeface="Symbol"/>
            </a:endParaRPr>
          </a:p>
        </p:txBody>
      </p:sp>
      <p:sp>
        <p:nvSpPr>
          <p:cNvPr id="307" name="object 307"/>
          <p:cNvSpPr txBox="1"/>
          <p:nvPr/>
        </p:nvSpPr>
        <p:spPr>
          <a:xfrm>
            <a:off x="6053137" y="5774435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990000"/>
                </a:solidFill>
                <a:latin typeface="Times New Roman"/>
                <a:cs typeface="Times New Roman"/>
              </a:rPr>
              <a:t>2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6764337" y="5786628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990000"/>
                </a:solidFill>
                <a:latin typeface="Times New Roman"/>
                <a:cs typeface="Times New Roman"/>
              </a:rPr>
              <a:t>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09" name="object 309"/>
          <p:cNvSpPr txBox="1"/>
          <p:nvPr/>
        </p:nvSpPr>
        <p:spPr>
          <a:xfrm>
            <a:off x="7318375" y="5751067"/>
            <a:ext cx="41592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spc="-325" dirty="0">
                <a:solidFill>
                  <a:srgbClr val="990000"/>
                </a:solidFill>
                <a:latin typeface="Times New Roman"/>
                <a:cs typeface="Times New Roman"/>
              </a:rPr>
              <a:t>+</a:t>
            </a:r>
            <a:r>
              <a:rPr sz="3525" b="1" spc="-487" baseline="1182" dirty="0">
                <a:solidFill>
                  <a:srgbClr val="990000"/>
                </a:solidFill>
                <a:latin typeface="Symbol"/>
                <a:cs typeface="Symbol"/>
              </a:rPr>
              <a:t></a:t>
            </a:r>
            <a:endParaRPr sz="3525" baseline="1182">
              <a:latin typeface="Symbol"/>
              <a:cs typeface="Symbol"/>
            </a:endParaRPr>
          </a:p>
        </p:txBody>
      </p:sp>
      <p:sp>
        <p:nvSpPr>
          <p:cNvPr id="310" name="object 310"/>
          <p:cNvSpPr txBox="1"/>
          <p:nvPr/>
        </p:nvSpPr>
        <p:spPr>
          <a:xfrm>
            <a:off x="3841751" y="4518660"/>
            <a:ext cx="3511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spc="-165" dirty="0">
                <a:solidFill>
                  <a:srgbClr val="006600"/>
                </a:solidFill>
                <a:latin typeface="Times New Roman"/>
                <a:cs typeface="Times New Roman"/>
              </a:rPr>
              <a:t>+</a:t>
            </a:r>
            <a:r>
              <a:rPr sz="2925" b="1" spc="-247" baseline="1424" dirty="0">
                <a:solidFill>
                  <a:srgbClr val="006600"/>
                </a:solidFill>
                <a:latin typeface="Symbol"/>
                <a:cs typeface="Symbol"/>
              </a:rPr>
              <a:t></a:t>
            </a:r>
            <a:endParaRPr sz="2925" baseline="1424">
              <a:latin typeface="Symbol"/>
              <a:cs typeface="Symbol"/>
            </a:endParaRPr>
          </a:p>
        </p:txBody>
      </p:sp>
      <p:sp>
        <p:nvSpPr>
          <p:cNvPr id="311" name="object 311"/>
          <p:cNvSpPr txBox="1"/>
          <p:nvPr/>
        </p:nvSpPr>
        <p:spPr>
          <a:xfrm>
            <a:off x="2373312" y="4527804"/>
            <a:ext cx="8909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51815" algn="l"/>
              </a:tabLst>
            </a:pPr>
            <a:r>
              <a:rPr sz="2000" b="1" spc="-25" dirty="0">
                <a:solidFill>
                  <a:srgbClr val="990000"/>
                </a:solidFill>
                <a:latin typeface="Times New Roman"/>
                <a:cs typeface="Times New Roman"/>
              </a:rPr>
              <a:t>–</a:t>
            </a:r>
            <a:r>
              <a:rPr sz="2925" b="1" spc="-37" baseline="1424" dirty="0">
                <a:solidFill>
                  <a:srgbClr val="990000"/>
                </a:solidFill>
                <a:latin typeface="Symbol"/>
                <a:cs typeface="Symbol"/>
              </a:rPr>
              <a:t></a:t>
            </a:r>
            <a:r>
              <a:rPr sz="2925" baseline="1424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2000" b="1" spc="-165" dirty="0">
                <a:solidFill>
                  <a:srgbClr val="006600"/>
                </a:solidFill>
                <a:latin typeface="Times New Roman"/>
                <a:cs typeface="Times New Roman"/>
              </a:rPr>
              <a:t>+</a:t>
            </a:r>
            <a:r>
              <a:rPr sz="2925" b="1" spc="-247" baseline="1424" dirty="0">
                <a:solidFill>
                  <a:srgbClr val="006600"/>
                </a:solidFill>
                <a:latin typeface="Symbol"/>
                <a:cs typeface="Symbol"/>
              </a:rPr>
              <a:t></a:t>
            </a:r>
            <a:endParaRPr sz="2925" baseline="1424">
              <a:latin typeface="Symbol"/>
              <a:cs typeface="Symbol"/>
            </a:endParaRPr>
          </a:p>
        </p:txBody>
      </p:sp>
      <p:sp>
        <p:nvSpPr>
          <p:cNvPr id="312" name="object 312"/>
          <p:cNvSpPr txBox="1"/>
          <p:nvPr/>
        </p:nvSpPr>
        <p:spPr>
          <a:xfrm>
            <a:off x="1071562" y="3323844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006600"/>
                </a:solidFill>
                <a:latin typeface="Times New Roman"/>
                <a:cs typeface="Times New Roman"/>
              </a:rPr>
              <a:t>–</a:t>
            </a:r>
            <a:endParaRPr sz="2000">
              <a:latin typeface="Times New Roman"/>
              <a:cs typeface="Times New Roman"/>
            </a:endParaRPr>
          </a:p>
        </p:txBody>
      </p:sp>
      <p:graphicFrame>
        <p:nvGraphicFramePr>
          <p:cNvPr id="313" name="object 313"/>
          <p:cNvGraphicFramePr>
            <a:graphicFrameLocks noGrp="1"/>
          </p:cNvGraphicFramePr>
          <p:nvPr/>
        </p:nvGraphicFramePr>
        <p:xfrm>
          <a:off x="1187450" y="2674937"/>
          <a:ext cx="621030" cy="30460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43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5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96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43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936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36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36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12470">
                <a:tc gridSpan="2">
                  <a:txBody>
                    <a:bodyPr/>
                    <a:lstStyle/>
                    <a:p>
                      <a:pPr marL="4445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sz="1950" b="1" spc="-290" dirty="0">
                          <a:solidFill>
                            <a:srgbClr val="006600"/>
                          </a:solidFill>
                          <a:latin typeface="Symbol"/>
                          <a:cs typeface="Symbol"/>
                        </a:rPr>
                        <a:t></a:t>
                      </a:r>
                      <a:endParaRPr sz="1950">
                        <a:latin typeface="Symbol"/>
                        <a:cs typeface="Symbol"/>
                      </a:endParaRPr>
                    </a:p>
                  </a:txBody>
                  <a:tcPr marL="0" marR="0" marT="72390" marB="0"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28575">
                      <a:solidFill>
                        <a:srgbClr val="000000"/>
                      </a:solidFill>
                      <a:prstDash val="solid"/>
                    </a:lnL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36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36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36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90550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2000" b="1" dirty="0">
                          <a:solidFill>
                            <a:srgbClr val="006600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000000"/>
                      </a:solidFill>
                      <a:prstDash val="solid"/>
                    </a:lnL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36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36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36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314" name="object 314"/>
          <p:cNvSpPr txBox="1"/>
          <p:nvPr/>
        </p:nvSpPr>
        <p:spPr>
          <a:xfrm>
            <a:off x="2901950" y="2963163"/>
            <a:ext cx="40640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spc="-25" dirty="0">
                <a:latin typeface="Times New Roman"/>
                <a:cs typeface="Times New Roman"/>
              </a:rPr>
              <a:t>...</a:t>
            </a:r>
            <a:endParaRPr sz="4000">
              <a:latin typeface="Times New Roman"/>
              <a:cs typeface="Times New Roman"/>
            </a:endParaRPr>
          </a:p>
        </p:txBody>
      </p:sp>
      <p:sp>
        <p:nvSpPr>
          <p:cNvPr id="315" name="object 315"/>
          <p:cNvSpPr txBox="1"/>
          <p:nvPr/>
        </p:nvSpPr>
        <p:spPr>
          <a:xfrm>
            <a:off x="4483100" y="2944875"/>
            <a:ext cx="40640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spc="-25" dirty="0">
                <a:latin typeface="Times New Roman"/>
                <a:cs typeface="Times New Roman"/>
              </a:rPr>
              <a:t>...</a:t>
            </a:r>
            <a:endParaRPr sz="4000">
              <a:latin typeface="Times New Roman"/>
              <a:cs typeface="Times New Roman"/>
            </a:endParaRPr>
          </a:p>
        </p:txBody>
      </p:sp>
      <p:sp>
        <p:nvSpPr>
          <p:cNvPr id="316" name="object 316"/>
          <p:cNvSpPr txBox="1"/>
          <p:nvPr/>
        </p:nvSpPr>
        <p:spPr>
          <a:xfrm>
            <a:off x="7707312" y="2908299"/>
            <a:ext cx="40640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spc="-25" dirty="0">
                <a:latin typeface="Times New Roman"/>
                <a:cs typeface="Times New Roman"/>
              </a:rPr>
              <a:t>...</a:t>
            </a:r>
            <a:endParaRPr sz="4000">
              <a:latin typeface="Times New Roman"/>
              <a:cs typeface="Times New Roman"/>
            </a:endParaRPr>
          </a:p>
        </p:txBody>
      </p:sp>
      <p:sp>
        <p:nvSpPr>
          <p:cNvPr id="317" name="object 317"/>
          <p:cNvSpPr txBox="1"/>
          <p:nvPr/>
        </p:nvSpPr>
        <p:spPr>
          <a:xfrm>
            <a:off x="3470275" y="2961132"/>
            <a:ext cx="3340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spc="-165" dirty="0">
                <a:solidFill>
                  <a:srgbClr val="006600"/>
                </a:solidFill>
                <a:latin typeface="Times New Roman"/>
                <a:cs typeface="Times New Roman"/>
              </a:rPr>
              <a:t>–</a:t>
            </a:r>
            <a:r>
              <a:rPr sz="2925" b="1" spc="-247" baseline="1424" dirty="0">
                <a:solidFill>
                  <a:srgbClr val="006600"/>
                </a:solidFill>
                <a:latin typeface="Symbol"/>
                <a:cs typeface="Symbol"/>
              </a:rPr>
              <a:t></a:t>
            </a:r>
            <a:endParaRPr sz="2925" baseline="1424">
              <a:latin typeface="Symbol"/>
              <a:cs typeface="Symbol"/>
            </a:endParaRPr>
          </a:p>
        </p:txBody>
      </p:sp>
      <p:sp>
        <p:nvSpPr>
          <p:cNvPr id="318" name="object 318"/>
          <p:cNvSpPr txBox="1"/>
          <p:nvPr/>
        </p:nvSpPr>
        <p:spPr>
          <a:xfrm>
            <a:off x="5051425" y="2994659"/>
            <a:ext cx="3340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spc="-165" dirty="0">
                <a:solidFill>
                  <a:srgbClr val="006600"/>
                </a:solidFill>
                <a:latin typeface="Times New Roman"/>
                <a:cs typeface="Times New Roman"/>
              </a:rPr>
              <a:t>–</a:t>
            </a:r>
            <a:r>
              <a:rPr sz="2925" b="1" spc="-247" baseline="1424" dirty="0">
                <a:solidFill>
                  <a:srgbClr val="006600"/>
                </a:solidFill>
                <a:latin typeface="Symbol"/>
                <a:cs typeface="Symbol"/>
              </a:rPr>
              <a:t></a:t>
            </a:r>
            <a:endParaRPr sz="2925" baseline="1424">
              <a:latin typeface="Symbol"/>
              <a:cs typeface="Symbol"/>
            </a:endParaRPr>
          </a:p>
        </p:txBody>
      </p:sp>
      <p:sp>
        <p:nvSpPr>
          <p:cNvPr id="319" name="object 319"/>
          <p:cNvSpPr txBox="1"/>
          <p:nvPr/>
        </p:nvSpPr>
        <p:spPr>
          <a:xfrm>
            <a:off x="6692900" y="2961132"/>
            <a:ext cx="3340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spc="-165" dirty="0">
                <a:solidFill>
                  <a:srgbClr val="006600"/>
                </a:solidFill>
                <a:latin typeface="Times New Roman"/>
                <a:cs typeface="Times New Roman"/>
              </a:rPr>
              <a:t>–</a:t>
            </a:r>
            <a:r>
              <a:rPr sz="2925" b="1" spc="-247" baseline="1424" dirty="0">
                <a:solidFill>
                  <a:srgbClr val="006600"/>
                </a:solidFill>
                <a:latin typeface="Symbol"/>
                <a:cs typeface="Symbol"/>
              </a:rPr>
              <a:t></a:t>
            </a:r>
            <a:endParaRPr sz="2925" baseline="1424">
              <a:latin typeface="Symbol"/>
              <a:cs typeface="Symbol"/>
            </a:endParaRPr>
          </a:p>
        </p:txBody>
      </p:sp>
      <p:sp>
        <p:nvSpPr>
          <p:cNvPr id="320" name="object 320"/>
          <p:cNvSpPr txBox="1"/>
          <p:nvPr/>
        </p:nvSpPr>
        <p:spPr>
          <a:xfrm>
            <a:off x="8364537" y="2955035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006600"/>
                </a:solidFill>
                <a:latin typeface="Times New Roman"/>
                <a:cs typeface="Times New Roman"/>
              </a:rPr>
              <a:t>2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5441968" y="2287652"/>
            <a:ext cx="2326005" cy="284480"/>
          </a:xfrm>
          <a:custGeom>
            <a:avLst/>
            <a:gdLst/>
            <a:ahLst/>
            <a:cxnLst/>
            <a:rect l="l" t="t" r="r" b="b"/>
            <a:pathLst>
              <a:path w="2326004" h="284480">
                <a:moveTo>
                  <a:pt x="2216284" y="221146"/>
                </a:moveTo>
                <a:lnTo>
                  <a:pt x="2160463" y="247810"/>
                </a:lnTo>
                <a:lnTo>
                  <a:pt x="2154417" y="252356"/>
                </a:lnTo>
                <a:lnTo>
                  <a:pt x="2150713" y="258650"/>
                </a:lnTo>
                <a:lnTo>
                  <a:pt x="2149639" y="265873"/>
                </a:lnTo>
                <a:lnTo>
                  <a:pt x="2151484" y="273210"/>
                </a:lnTo>
                <a:lnTo>
                  <a:pt x="2156031" y="279255"/>
                </a:lnTo>
                <a:lnTo>
                  <a:pt x="2162325" y="282960"/>
                </a:lnTo>
                <a:lnTo>
                  <a:pt x="2169548" y="284034"/>
                </a:lnTo>
                <a:lnTo>
                  <a:pt x="2176885" y="282188"/>
                </a:lnTo>
                <a:lnTo>
                  <a:pt x="2292531" y="226950"/>
                </a:lnTo>
                <a:lnTo>
                  <a:pt x="2286506" y="226950"/>
                </a:lnTo>
                <a:lnTo>
                  <a:pt x="2216284" y="221146"/>
                </a:lnTo>
                <a:close/>
              </a:path>
              <a:path w="2326004" h="284480">
                <a:moveTo>
                  <a:pt x="2250398" y="204851"/>
                </a:moveTo>
                <a:lnTo>
                  <a:pt x="2216284" y="221146"/>
                </a:lnTo>
                <a:lnTo>
                  <a:pt x="2286506" y="226950"/>
                </a:lnTo>
                <a:lnTo>
                  <a:pt x="2286785" y="223574"/>
                </a:lnTo>
                <a:lnTo>
                  <a:pt x="2277156" y="223574"/>
                </a:lnTo>
                <a:lnTo>
                  <a:pt x="2250398" y="204851"/>
                </a:lnTo>
                <a:close/>
              </a:path>
              <a:path w="2326004" h="284480">
                <a:moveTo>
                  <a:pt x="2176344" y="113343"/>
                </a:moveTo>
                <a:lnTo>
                  <a:pt x="2169527" y="115963"/>
                </a:lnTo>
                <a:lnTo>
                  <a:pt x="2164049" y="121180"/>
                </a:lnTo>
                <a:lnTo>
                  <a:pt x="2161025" y="128114"/>
                </a:lnTo>
                <a:lnTo>
                  <a:pt x="2160898" y="135416"/>
                </a:lnTo>
                <a:lnTo>
                  <a:pt x="2163519" y="142233"/>
                </a:lnTo>
                <a:lnTo>
                  <a:pt x="2168737" y="147711"/>
                </a:lnTo>
                <a:lnTo>
                  <a:pt x="2219421" y="183175"/>
                </a:lnTo>
                <a:lnTo>
                  <a:pt x="2289644" y="188979"/>
                </a:lnTo>
                <a:lnTo>
                  <a:pt x="2286506" y="226950"/>
                </a:lnTo>
                <a:lnTo>
                  <a:pt x="2292531" y="226950"/>
                </a:lnTo>
                <a:lnTo>
                  <a:pt x="2325756" y="211080"/>
                </a:lnTo>
                <a:lnTo>
                  <a:pt x="2190579" y="116494"/>
                </a:lnTo>
                <a:lnTo>
                  <a:pt x="2183645" y="113469"/>
                </a:lnTo>
                <a:lnTo>
                  <a:pt x="2176344" y="113343"/>
                </a:lnTo>
                <a:close/>
              </a:path>
              <a:path w="2326004" h="284480">
                <a:moveTo>
                  <a:pt x="2279867" y="190775"/>
                </a:moveTo>
                <a:lnTo>
                  <a:pt x="2250398" y="204851"/>
                </a:lnTo>
                <a:lnTo>
                  <a:pt x="2277156" y="223574"/>
                </a:lnTo>
                <a:lnTo>
                  <a:pt x="2279867" y="190775"/>
                </a:lnTo>
                <a:close/>
              </a:path>
              <a:path w="2326004" h="284480">
                <a:moveTo>
                  <a:pt x="2289496" y="190775"/>
                </a:moveTo>
                <a:lnTo>
                  <a:pt x="2279867" y="190775"/>
                </a:lnTo>
                <a:lnTo>
                  <a:pt x="2277156" y="223574"/>
                </a:lnTo>
                <a:lnTo>
                  <a:pt x="2286785" y="223574"/>
                </a:lnTo>
                <a:lnTo>
                  <a:pt x="2289496" y="190775"/>
                </a:lnTo>
                <a:close/>
              </a:path>
              <a:path w="2326004" h="284480">
                <a:moveTo>
                  <a:pt x="3138" y="0"/>
                </a:moveTo>
                <a:lnTo>
                  <a:pt x="0" y="37970"/>
                </a:lnTo>
                <a:lnTo>
                  <a:pt x="2216284" y="221146"/>
                </a:lnTo>
                <a:lnTo>
                  <a:pt x="2250398" y="204851"/>
                </a:lnTo>
                <a:lnTo>
                  <a:pt x="2219421" y="183175"/>
                </a:lnTo>
                <a:lnTo>
                  <a:pt x="3138" y="0"/>
                </a:lnTo>
                <a:close/>
              </a:path>
              <a:path w="2326004" h="284480">
                <a:moveTo>
                  <a:pt x="2219421" y="183175"/>
                </a:moveTo>
                <a:lnTo>
                  <a:pt x="2250398" y="204851"/>
                </a:lnTo>
                <a:lnTo>
                  <a:pt x="2279867" y="190775"/>
                </a:lnTo>
                <a:lnTo>
                  <a:pt x="2289496" y="190775"/>
                </a:lnTo>
                <a:lnTo>
                  <a:pt x="2289644" y="188979"/>
                </a:lnTo>
                <a:lnTo>
                  <a:pt x="2219421" y="183175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 txBox="1"/>
          <p:nvPr/>
        </p:nvSpPr>
        <p:spPr>
          <a:xfrm>
            <a:off x="377825" y="1157732"/>
            <a:ext cx="2805430" cy="954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0">
              <a:lnSpc>
                <a:spcPct val="100000"/>
              </a:lnSpc>
              <a:spcBef>
                <a:spcPts val="100"/>
              </a:spcBef>
            </a:pPr>
            <a:r>
              <a:rPr sz="2400" i="1" dirty="0">
                <a:latin typeface="Times New Roman"/>
                <a:cs typeface="Times New Roman"/>
              </a:rPr>
              <a:t>Suspensión</a:t>
            </a:r>
            <a:r>
              <a:rPr sz="2400" i="1" spc="-10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en</a:t>
            </a:r>
            <a:r>
              <a:rPr sz="2400" i="1" spc="-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ply</a:t>
            </a:r>
            <a:r>
              <a:rPr sz="2400" i="1" spc="-10" dirty="0">
                <a:latin typeface="Times New Roman"/>
                <a:cs typeface="Times New Roman"/>
              </a:rPr>
              <a:t> </a:t>
            </a:r>
            <a:r>
              <a:rPr sz="2400" i="1" spc="-50" dirty="0">
                <a:latin typeface="Times New Roman"/>
                <a:cs typeface="Times New Roman"/>
              </a:rPr>
              <a:t>3</a:t>
            </a:r>
            <a:endParaRPr sz="2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03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23" name="object 32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19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682622" y="3061762"/>
            <a:ext cx="8283575" cy="847090"/>
            <a:chOff x="682622" y="3061762"/>
            <a:chExt cx="8283575" cy="847090"/>
          </a:xfrm>
        </p:grpSpPr>
        <p:sp>
          <p:nvSpPr>
            <p:cNvPr id="8" name="object 8"/>
            <p:cNvSpPr/>
            <p:nvPr/>
          </p:nvSpPr>
          <p:spPr>
            <a:xfrm>
              <a:off x="685797" y="3064937"/>
              <a:ext cx="8277225" cy="840740"/>
            </a:xfrm>
            <a:custGeom>
              <a:avLst/>
              <a:gdLst/>
              <a:ahLst/>
              <a:cxnLst/>
              <a:rect l="l" t="t" r="r" b="b"/>
              <a:pathLst>
                <a:path w="8277225" h="840739">
                  <a:moveTo>
                    <a:pt x="8137170" y="0"/>
                  </a:moveTo>
                  <a:lnTo>
                    <a:pt x="140053" y="0"/>
                  </a:lnTo>
                  <a:lnTo>
                    <a:pt x="95785" y="7140"/>
                  </a:lnTo>
                  <a:lnTo>
                    <a:pt x="57339" y="27022"/>
                  </a:lnTo>
                  <a:lnTo>
                    <a:pt x="27022" y="57340"/>
                  </a:lnTo>
                  <a:lnTo>
                    <a:pt x="7140" y="95786"/>
                  </a:lnTo>
                  <a:lnTo>
                    <a:pt x="0" y="140054"/>
                  </a:lnTo>
                  <a:lnTo>
                    <a:pt x="0" y="700256"/>
                  </a:lnTo>
                  <a:lnTo>
                    <a:pt x="7140" y="744524"/>
                  </a:lnTo>
                  <a:lnTo>
                    <a:pt x="27022" y="782971"/>
                  </a:lnTo>
                  <a:lnTo>
                    <a:pt x="57339" y="813289"/>
                  </a:lnTo>
                  <a:lnTo>
                    <a:pt x="95785" y="833171"/>
                  </a:lnTo>
                  <a:lnTo>
                    <a:pt x="140053" y="840312"/>
                  </a:lnTo>
                  <a:lnTo>
                    <a:pt x="8137170" y="840312"/>
                  </a:lnTo>
                  <a:lnTo>
                    <a:pt x="8181438" y="833171"/>
                  </a:lnTo>
                  <a:lnTo>
                    <a:pt x="8219884" y="813289"/>
                  </a:lnTo>
                  <a:lnTo>
                    <a:pt x="8250202" y="782971"/>
                  </a:lnTo>
                  <a:lnTo>
                    <a:pt x="8270084" y="744524"/>
                  </a:lnTo>
                  <a:lnTo>
                    <a:pt x="8277224" y="700256"/>
                  </a:lnTo>
                  <a:lnTo>
                    <a:pt x="8277224" y="140054"/>
                  </a:lnTo>
                  <a:lnTo>
                    <a:pt x="8270084" y="95786"/>
                  </a:lnTo>
                  <a:lnTo>
                    <a:pt x="8250202" y="57340"/>
                  </a:lnTo>
                  <a:lnTo>
                    <a:pt x="8219884" y="27022"/>
                  </a:lnTo>
                  <a:lnTo>
                    <a:pt x="8181438" y="7140"/>
                  </a:lnTo>
                  <a:lnTo>
                    <a:pt x="8137170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5797" y="3064937"/>
              <a:ext cx="8277225" cy="840740"/>
            </a:xfrm>
            <a:custGeom>
              <a:avLst/>
              <a:gdLst/>
              <a:ahLst/>
              <a:cxnLst/>
              <a:rect l="l" t="t" r="r" b="b"/>
              <a:pathLst>
                <a:path w="8277225" h="840739">
                  <a:moveTo>
                    <a:pt x="0" y="140055"/>
                  </a:moveTo>
                  <a:lnTo>
                    <a:pt x="7140" y="95786"/>
                  </a:lnTo>
                  <a:lnTo>
                    <a:pt x="27022" y="57340"/>
                  </a:lnTo>
                  <a:lnTo>
                    <a:pt x="57339" y="27022"/>
                  </a:lnTo>
                  <a:lnTo>
                    <a:pt x="95785" y="7140"/>
                  </a:lnTo>
                  <a:lnTo>
                    <a:pt x="140053" y="0"/>
                  </a:lnTo>
                  <a:lnTo>
                    <a:pt x="8137171" y="0"/>
                  </a:lnTo>
                  <a:lnTo>
                    <a:pt x="8181438" y="7140"/>
                  </a:lnTo>
                  <a:lnTo>
                    <a:pt x="8219884" y="27022"/>
                  </a:lnTo>
                  <a:lnTo>
                    <a:pt x="8250202" y="57340"/>
                  </a:lnTo>
                  <a:lnTo>
                    <a:pt x="8270085" y="95786"/>
                  </a:lnTo>
                  <a:lnTo>
                    <a:pt x="8277225" y="140055"/>
                  </a:lnTo>
                  <a:lnTo>
                    <a:pt x="8277225" y="700257"/>
                  </a:lnTo>
                  <a:lnTo>
                    <a:pt x="8270085" y="744525"/>
                  </a:lnTo>
                  <a:lnTo>
                    <a:pt x="8250202" y="782971"/>
                  </a:lnTo>
                  <a:lnTo>
                    <a:pt x="8219884" y="813289"/>
                  </a:lnTo>
                  <a:lnTo>
                    <a:pt x="8181438" y="833171"/>
                  </a:lnTo>
                  <a:lnTo>
                    <a:pt x="8137171" y="840312"/>
                  </a:lnTo>
                  <a:lnTo>
                    <a:pt x="140053" y="840312"/>
                  </a:lnTo>
                  <a:lnTo>
                    <a:pt x="95785" y="833171"/>
                  </a:lnTo>
                  <a:lnTo>
                    <a:pt x="57339" y="813289"/>
                  </a:lnTo>
                  <a:lnTo>
                    <a:pt x="27022" y="782971"/>
                  </a:lnTo>
                  <a:lnTo>
                    <a:pt x="7140" y="744525"/>
                  </a:lnTo>
                  <a:lnTo>
                    <a:pt x="0" y="700257"/>
                  </a:lnTo>
                  <a:lnTo>
                    <a:pt x="0" y="140055"/>
                  </a:lnTo>
                  <a:close/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465705">
              <a:lnSpc>
                <a:spcPct val="100000"/>
              </a:lnSpc>
              <a:spcBef>
                <a:spcPts val="100"/>
              </a:spcBef>
            </a:pPr>
            <a:r>
              <a:rPr dirty="0"/>
              <a:t>Resumen</a:t>
            </a:r>
            <a:r>
              <a:rPr spc="-15" dirty="0"/>
              <a:t> </a:t>
            </a:r>
            <a:r>
              <a:rPr spc="-10" dirty="0"/>
              <a:t>Minimax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20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726438" y="1014679"/>
            <a:ext cx="8146415" cy="5172710"/>
          </a:xfrm>
          <a:prstGeom prst="rect">
            <a:avLst/>
          </a:prstGeom>
        </p:spPr>
        <p:txBody>
          <a:bodyPr vert="horz" wrap="square" lIns="0" tIns="7747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610"/>
              </a:spcBef>
            </a:pPr>
            <a:r>
              <a:rPr sz="2200" b="1" spc="-10" dirty="0">
                <a:latin typeface="Times New Roman"/>
                <a:cs typeface="Times New Roman"/>
              </a:rPr>
              <a:t>Complejidad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44475" marR="302260" indent="-193675">
              <a:lnSpc>
                <a:spcPct val="112999"/>
              </a:lnSpc>
              <a:spcBef>
                <a:spcPts val="150"/>
              </a:spcBef>
              <a:buFont typeface="Times New Roman"/>
              <a:buChar char="•"/>
              <a:tabLst>
                <a:tab pos="244475" algn="l"/>
              </a:tabLst>
            </a:pPr>
            <a:r>
              <a:rPr sz="2000" i="1" dirty="0">
                <a:latin typeface="Times New Roman"/>
                <a:cs typeface="Times New Roman"/>
              </a:rPr>
              <a:t>Minimax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genera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juego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completo,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profundidad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primero,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hasta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(o: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nivel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de)</a:t>
            </a:r>
            <a:r>
              <a:rPr sz="2000" spc="-10" dirty="0">
                <a:latin typeface="Times New Roman"/>
                <a:cs typeface="Times New Roman"/>
              </a:rPr>
              <a:t> suspensión</a:t>
            </a:r>
            <a:endParaRPr sz="2000">
              <a:latin typeface="Times New Roman"/>
              <a:cs typeface="Times New Roman"/>
            </a:endParaRPr>
          </a:p>
          <a:p>
            <a:pPr marL="244475" indent="-193675">
              <a:lnSpc>
                <a:spcPct val="100000"/>
              </a:lnSpc>
              <a:spcBef>
                <a:spcPts val="385"/>
              </a:spcBef>
              <a:buChar char="•"/>
              <a:tabLst>
                <a:tab pos="244475" algn="l"/>
              </a:tabLst>
            </a:pPr>
            <a:r>
              <a:rPr sz="2000" dirty="0">
                <a:latin typeface="Times New Roman"/>
                <a:cs typeface="Times New Roman"/>
              </a:rPr>
              <a:t>Complejidad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O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b</a:t>
            </a:r>
            <a:r>
              <a:rPr sz="1950" i="1" baseline="25641" dirty="0">
                <a:latin typeface="Times New Roman"/>
                <a:cs typeface="Times New Roman"/>
              </a:rPr>
              <a:t>d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(factor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ramificación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b</a:t>
            </a:r>
            <a:r>
              <a:rPr sz="2000" dirty="0">
                <a:latin typeface="Times New Roman"/>
                <a:cs typeface="Times New Roman"/>
              </a:rPr>
              <a:t>;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número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plys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explorados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d</a:t>
            </a:r>
            <a:r>
              <a:rPr sz="2000" spc="-25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910"/>
              </a:spcBef>
            </a:pPr>
            <a:r>
              <a:rPr sz="2200" b="1" dirty="0">
                <a:latin typeface="Times New Roman"/>
                <a:cs typeface="Times New Roman"/>
              </a:rPr>
              <a:t>Extensiones</a:t>
            </a:r>
            <a:r>
              <a:rPr sz="2200" b="1" spc="-25" dirty="0">
                <a:latin typeface="Times New Roman"/>
                <a:cs typeface="Times New Roman"/>
              </a:rPr>
              <a:t> </a:t>
            </a:r>
            <a:r>
              <a:rPr sz="2200" b="1" dirty="0">
                <a:latin typeface="Times New Roman"/>
                <a:cs typeface="Times New Roman"/>
              </a:rPr>
              <a:t>del</a:t>
            </a:r>
            <a:r>
              <a:rPr sz="2200" b="1" spc="-15" dirty="0">
                <a:latin typeface="Times New Roman"/>
                <a:cs typeface="Times New Roman"/>
              </a:rPr>
              <a:t> </a:t>
            </a:r>
            <a:r>
              <a:rPr sz="2200" b="1" i="1" spc="-10" dirty="0">
                <a:latin typeface="Times New Roman"/>
                <a:cs typeface="Times New Roman"/>
              </a:rPr>
              <a:t>Minimax</a:t>
            </a:r>
            <a:r>
              <a:rPr sz="2200" b="1" spc="-10" dirty="0">
                <a:latin typeface="Times New Roman"/>
                <a:cs typeface="Times New Roman"/>
              </a:rPr>
              <a:t>:</a:t>
            </a:r>
            <a:endParaRPr sz="2200">
              <a:latin typeface="Times New Roman"/>
              <a:cs typeface="Times New Roman"/>
            </a:endParaRPr>
          </a:p>
          <a:p>
            <a:pPr marL="244475" indent="-193675">
              <a:lnSpc>
                <a:spcPct val="100000"/>
              </a:lnSpc>
              <a:spcBef>
                <a:spcPts val="465"/>
              </a:spcBef>
              <a:buChar char="•"/>
              <a:tabLst>
                <a:tab pos="244475" algn="l"/>
              </a:tabLst>
            </a:pPr>
            <a:r>
              <a:rPr sz="2000" dirty="0">
                <a:latin typeface="Times New Roman"/>
                <a:cs typeface="Times New Roman"/>
              </a:rPr>
              <a:t>mejorar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complejidad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(poda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Symbol"/>
                <a:cs typeface="Symbol"/>
              </a:rPr>
              <a:t>�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descartar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irrelevantes)</a:t>
            </a:r>
            <a:endParaRPr sz="2000">
              <a:latin typeface="Times New Roman"/>
              <a:cs typeface="Times New Roman"/>
            </a:endParaRPr>
          </a:p>
          <a:p>
            <a:pPr marL="244475" indent="-193675">
              <a:lnSpc>
                <a:spcPct val="100000"/>
              </a:lnSpc>
              <a:spcBef>
                <a:spcPts val="505"/>
              </a:spcBef>
              <a:buChar char="•"/>
              <a:tabLst>
                <a:tab pos="244475" algn="l"/>
              </a:tabLst>
            </a:pPr>
            <a:r>
              <a:rPr sz="2000" dirty="0">
                <a:latin typeface="Times New Roman"/>
                <a:cs typeface="Times New Roman"/>
              </a:rPr>
              <a:t>juegos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elementos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azar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ExpectMinimax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nuevo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jugador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“</a:t>
            </a:r>
            <a:r>
              <a:rPr sz="2000" i="1" spc="-10" dirty="0">
                <a:latin typeface="Times New Roman"/>
                <a:cs typeface="Times New Roman"/>
              </a:rPr>
              <a:t>azar</a:t>
            </a:r>
            <a:r>
              <a:rPr sz="2000" spc="-10" dirty="0">
                <a:latin typeface="Times New Roman"/>
                <a:cs typeface="Times New Roman"/>
              </a:rPr>
              <a:t>”)</a:t>
            </a:r>
            <a:endParaRPr sz="2000">
              <a:latin typeface="Times New Roman"/>
              <a:cs typeface="Times New Roman"/>
            </a:endParaRPr>
          </a:p>
          <a:p>
            <a:pPr marL="244475" indent="-193675">
              <a:lnSpc>
                <a:spcPct val="100000"/>
              </a:lnSpc>
              <a:spcBef>
                <a:spcPts val="480"/>
              </a:spcBef>
              <a:buChar char="•"/>
              <a:tabLst>
                <a:tab pos="244475" algn="l"/>
              </a:tabLst>
            </a:pPr>
            <a:r>
              <a:rPr sz="2000" dirty="0">
                <a:latin typeface="Times New Roman"/>
                <a:cs typeface="Times New Roman"/>
              </a:rPr>
              <a:t>juegos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información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parcial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(búsqueda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estados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de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creencias</a:t>
            </a:r>
            <a:r>
              <a:rPr sz="2000" spc="-1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L="244475" indent="-193675">
              <a:lnSpc>
                <a:spcPct val="100000"/>
              </a:lnSpc>
              <a:spcBef>
                <a:spcPts val="505"/>
              </a:spcBef>
              <a:buChar char="•"/>
              <a:tabLst>
                <a:tab pos="244475" algn="l"/>
              </a:tabLst>
            </a:pPr>
            <a:r>
              <a:rPr sz="2000" dirty="0">
                <a:latin typeface="Times New Roman"/>
                <a:cs typeface="Times New Roman"/>
              </a:rPr>
              <a:t>mejorar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heurísticas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622300" lvl="1" indent="-187960">
              <a:lnSpc>
                <a:spcPct val="100000"/>
              </a:lnSpc>
              <a:spcBef>
                <a:spcPts val="200"/>
              </a:spcBef>
              <a:buChar char="–"/>
              <a:tabLst>
                <a:tab pos="622300" algn="l"/>
              </a:tabLst>
            </a:pPr>
            <a:r>
              <a:rPr sz="1800" dirty="0">
                <a:latin typeface="Times New Roman"/>
                <a:cs typeface="Times New Roman"/>
              </a:rPr>
              <a:t>aprender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evaluación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 suspensión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(p.e.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“efecto </a:t>
            </a:r>
            <a:r>
              <a:rPr sz="1800" spc="-10" dirty="0">
                <a:latin typeface="Times New Roman"/>
                <a:cs typeface="Times New Roman"/>
              </a:rPr>
              <a:t>horizonte”)</a:t>
            </a:r>
            <a:endParaRPr sz="1800">
              <a:latin typeface="Times New Roman"/>
              <a:cs typeface="Times New Roman"/>
            </a:endParaRPr>
          </a:p>
          <a:p>
            <a:pPr marL="244475" indent="-193675">
              <a:lnSpc>
                <a:spcPct val="100000"/>
              </a:lnSpc>
              <a:spcBef>
                <a:spcPts val="445"/>
              </a:spcBef>
              <a:buChar char="•"/>
              <a:tabLst>
                <a:tab pos="244475" algn="l"/>
              </a:tabLst>
            </a:pPr>
            <a:r>
              <a:rPr sz="2000" dirty="0">
                <a:latin typeface="Times New Roman"/>
                <a:cs typeface="Times New Roman"/>
              </a:rPr>
              <a:t>relajar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suposición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racionalidad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perfecta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spc="-20" dirty="0">
                <a:latin typeface="Times New Roman"/>
                <a:cs typeface="Times New Roman"/>
              </a:rPr>
              <a:t>min</a:t>
            </a:r>
            <a:r>
              <a:rPr sz="2000" spc="-2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622300" lvl="1" indent="-187960">
              <a:lnSpc>
                <a:spcPct val="100000"/>
              </a:lnSpc>
              <a:spcBef>
                <a:spcPts val="300"/>
              </a:spcBef>
              <a:buChar char="–"/>
              <a:tabLst>
                <a:tab pos="622300" algn="l"/>
              </a:tabLst>
            </a:pPr>
            <a:r>
              <a:rPr sz="1800" dirty="0">
                <a:latin typeface="Times New Roman"/>
                <a:cs typeface="Times New Roman"/>
              </a:rPr>
              <a:t>suponga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max </a:t>
            </a:r>
            <a:r>
              <a:rPr sz="1800" dirty="0">
                <a:latin typeface="Times New Roman"/>
                <a:cs typeface="Times New Roman"/>
              </a:rPr>
              <a:t>está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punto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perder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 </a:t>
            </a:r>
            <a:r>
              <a:rPr sz="1800" i="1" dirty="0">
                <a:latin typeface="Times New Roman"/>
                <a:cs typeface="Times New Roman"/>
              </a:rPr>
              <a:t>min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juega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forma </a:t>
            </a:r>
            <a:r>
              <a:rPr sz="1800" spc="-10" dirty="0">
                <a:latin typeface="Times New Roman"/>
                <a:cs typeface="Times New Roman"/>
              </a:rPr>
              <a:t>óptima</a:t>
            </a:r>
            <a:endParaRPr sz="1800">
              <a:latin typeface="Times New Roman"/>
              <a:cs typeface="Times New Roman"/>
            </a:endParaRPr>
          </a:p>
          <a:p>
            <a:pPr marL="622300" lvl="1" indent="-187960">
              <a:lnSpc>
                <a:spcPct val="100000"/>
              </a:lnSpc>
              <a:spcBef>
                <a:spcPts val="140"/>
              </a:spcBef>
              <a:buChar char="–"/>
              <a:tabLst>
                <a:tab pos="622300" algn="l"/>
              </a:tabLst>
            </a:pPr>
            <a:r>
              <a:rPr sz="1800" dirty="0">
                <a:latin typeface="Times New Roman"/>
                <a:cs typeface="Times New Roman"/>
              </a:rPr>
              <a:t>sin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embargo,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jugada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hace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ganar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max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min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hace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solo </a:t>
            </a:r>
            <a:r>
              <a:rPr sz="1800" spc="-10" dirty="0">
                <a:latin typeface="Times New Roman"/>
                <a:cs typeface="Times New Roman"/>
              </a:rPr>
              <a:t>error</a:t>
            </a:r>
            <a:endParaRPr sz="1800">
              <a:latin typeface="Times New Roman"/>
              <a:cs typeface="Times New Roman"/>
            </a:endParaRPr>
          </a:p>
          <a:p>
            <a:pPr marL="244475" indent="-193675">
              <a:lnSpc>
                <a:spcPct val="100000"/>
              </a:lnSpc>
              <a:spcBef>
                <a:spcPts val="545"/>
              </a:spcBef>
              <a:buChar char="•"/>
              <a:tabLst>
                <a:tab pos="244475" algn="l"/>
              </a:tabLst>
            </a:pPr>
            <a:r>
              <a:rPr sz="2000" dirty="0">
                <a:latin typeface="Times New Roman"/>
                <a:cs typeface="Times New Roman"/>
              </a:rPr>
              <a:t>…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601224" y="4063169"/>
            <a:ext cx="6461760" cy="504825"/>
            <a:chOff x="1601224" y="4063169"/>
            <a:chExt cx="6461760" cy="504825"/>
          </a:xfrm>
        </p:grpSpPr>
        <p:sp>
          <p:nvSpPr>
            <p:cNvPr id="8" name="object 8"/>
            <p:cNvSpPr/>
            <p:nvPr/>
          </p:nvSpPr>
          <p:spPr>
            <a:xfrm>
              <a:off x="1607574" y="4069519"/>
              <a:ext cx="6449060" cy="492125"/>
            </a:xfrm>
            <a:custGeom>
              <a:avLst/>
              <a:gdLst/>
              <a:ahLst/>
              <a:cxnLst/>
              <a:rect l="l" t="t" r="r" b="b"/>
              <a:pathLst>
                <a:path w="6449059" h="492125">
                  <a:moveTo>
                    <a:pt x="6367070" y="0"/>
                  </a:moveTo>
                  <a:lnTo>
                    <a:pt x="81959" y="0"/>
                  </a:lnTo>
                  <a:lnTo>
                    <a:pt x="50057" y="6440"/>
                  </a:lnTo>
                  <a:lnTo>
                    <a:pt x="24005" y="24005"/>
                  </a:lnTo>
                  <a:lnTo>
                    <a:pt x="6440" y="50057"/>
                  </a:lnTo>
                  <a:lnTo>
                    <a:pt x="0" y="81960"/>
                  </a:lnTo>
                  <a:lnTo>
                    <a:pt x="0" y="409797"/>
                  </a:lnTo>
                  <a:lnTo>
                    <a:pt x="6440" y="441700"/>
                  </a:lnTo>
                  <a:lnTo>
                    <a:pt x="24005" y="467752"/>
                  </a:lnTo>
                  <a:lnTo>
                    <a:pt x="50057" y="485317"/>
                  </a:lnTo>
                  <a:lnTo>
                    <a:pt x="81959" y="491757"/>
                  </a:lnTo>
                  <a:lnTo>
                    <a:pt x="6367070" y="491757"/>
                  </a:lnTo>
                  <a:lnTo>
                    <a:pt x="6398972" y="485317"/>
                  </a:lnTo>
                  <a:lnTo>
                    <a:pt x="6425024" y="467752"/>
                  </a:lnTo>
                  <a:lnTo>
                    <a:pt x="6442588" y="441700"/>
                  </a:lnTo>
                  <a:lnTo>
                    <a:pt x="6449029" y="409797"/>
                  </a:lnTo>
                  <a:lnTo>
                    <a:pt x="6449029" y="81960"/>
                  </a:lnTo>
                  <a:lnTo>
                    <a:pt x="6442588" y="50057"/>
                  </a:lnTo>
                  <a:lnTo>
                    <a:pt x="6425024" y="24005"/>
                  </a:lnTo>
                  <a:lnTo>
                    <a:pt x="6398972" y="6440"/>
                  </a:lnTo>
                  <a:lnTo>
                    <a:pt x="6367070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607574" y="4069519"/>
              <a:ext cx="6449060" cy="492125"/>
            </a:xfrm>
            <a:custGeom>
              <a:avLst/>
              <a:gdLst/>
              <a:ahLst/>
              <a:cxnLst/>
              <a:rect l="l" t="t" r="r" b="b"/>
              <a:pathLst>
                <a:path w="6449059" h="492125">
                  <a:moveTo>
                    <a:pt x="0" y="81961"/>
                  </a:moveTo>
                  <a:lnTo>
                    <a:pt x="6440" y="50058"/>
                  </a:lnTo>
                  <a:lnTo>
                    <a:pt x="24005" y="24005"/>
                  </a:lnTo>
                  <a:lnTo>
                    <a:pt x="50057" y="6440"/>
                  </a:lnTo>
                  <a:lnTo>
                    <a:pt x="81959" y="0"/>
                  </a:lnTo>
                  <a:lnTo>
                    <a:pt x="6367070" y="0"/>
                  </a:lnTo>
                  <a:lnTo>
                    <a:pt x="6398972" y="6440"/>
                  </a:lnTo>
                  <a:lnTo>
                    <a:pt x="6425024" y="24005"/>
                  </a:lnTo>
                  <a:lnTo>
                    <a:pt x="6442589" y="50058"/>
                  </a:lnTo>
                  <a:lnTo>
                    <a:pt x="6449030" y="81961"/>
                  </a:lnTo>
                  <a:lnTo>
                    <a:pt x="6449030" y="409798"/>
                  </a:lnTo>
                  <a:lnTo>
                    <a:pt x="6442589" y="441700"/>
                  </a:lnTo>
                  <a:lnTo>
                    <a:pt x="6425024" y="467753"/>
                  </a:lnTo>
                  <a:lnTo>
                    <a:pt x="6398972" y="485318"/>
                  </a:lnTo>
                  <a:lnTo>
                    <a:pt x="6367070" y="491759"/>
                  </a:lnTo>
                  <a:lnTo>
                    <a:pt x="81959" y="491759"/>
                  </a:lnTo>
                  <a:lnTo>
                    <a:pt x="50057" y="485318"/>
                  </a:lnTo>
                  <a:lnTo>
                    <a:pt x="24005" y="467753"/>
                  </a:lnTo>
                  <a:lnTo>
                    <a:pt x="6440" y="441700"/>
                  </a:lnTo>
                  <a:lnTo>
                    <a:pt x="0" y="409798"/>
                  </a:lnTo>
                  <a:lnTo>
                    <a:pt x="0" y="81961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43280">
              <a:lnSpc>
                <a:spcPct val="100000"/>
              </a:lnSpc>
              <a:spcBef>
                <a:spcPts val="100"/>
              </a:spcBef>
            </a:pPr>
            <a:r>
              <a:rPr dirty="0"/>
              <a:t>Módulo</a:t>
            </a:r>
            <a:r>
              <a:rPr spc="-30" dirty="0"/>
              <a:t> </a:t>
            </a:r>
            <a:r>
              <a:rPr dirty="0"/>
              <a:t>II:</a:t>
            </a:r>
            <a:r>
              <a:rPr spc="-15" dirty="0"/>
              <a:t> </a:t>
            </a:r>
            <a:r>
              <a:rPr dirty="0"/>
              <a:t>Agentes</a:t>
            </a:r>
            <a:r>
              <a:rPr spc="-15" dirty="0"/>
              <a:t> </a:t>
            </a:r>
            <a:r>
              <a:rPr dirty="0"/>
              <a:t>basados</a:t>
            </a:r>
            <a:r>
              <a:rPr spc="-1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spc="-10" dirty="0"/>
              <a:t>Búsqueda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4145756" y="5903072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21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896427" y="1364996"/>
            <a:ext cx="5708015" cy="40855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2: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no-</a:t>
            </a:r>
            <a:r>
              <a:rPr sz="2400" spc="-10" dirty="0">
                <a:latin typeface="Times New Roman"/>
                <a:cs typeface="Times New Roman"/>
              </a:rPr>
              <a:t>informada</a:t>
            </a:r>
            <a:endParaRPr sz="24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2014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3: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heurística</a:t>
            </a:r>
            <a:endParaRPr sz="2400">
              <a:latin typeface="Times New Roman"/>
              <a:cs typeface="Times New Roman"/>
            </a:endParaRPr>
          </a:p>
          <a:p>
            <a:pPr marL="76200" marR="873760">
              <a:lnSpc>
                <a:spcPct val="170000"/>
              </a:lnSpc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4:</a:t>
            </a:r>
            <a:r>
              <a:rPr sz="2400" spc="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 </a:t>
            </a:r>
            <a:r>
              <a:rPr sz="2400" spc="-5" dirty="0">
                <a:latin typeface="Times New Roman"/>
                <a:cs typeface="Times New Roman"/>
              </a:rPr>
              <a:t>h</a:t>
            </a:r>
            <a:r>
              <a:rPr sz="2400" spc="-980" dirty="0">
                <a:latin typeface="Times New Roman"/>
                <a:cs typeface="Times New Roman"/>
              </a:rPr>
              <a:t>e</a:t>
            </a:r>
            <a:r>
              <a:rPr sz="3600" spc="-359" baseline="-26620" dirty="0">
                <a:latin typeface="Times New Roman"/>
                <a:cs typeface="Times New Roman"/>
              </a:rPr>
              <a:t>1</a:t>
            </a:r>
            <a:r>
              <a:rPr sz="2400" spc="-5" dirty="0">
                <a:latin typeface="Times New Roman"/>
                <a:cs typeface="Times New Roman"/>
              </a:rPr>
              <a:t>ur</a:t>
            </a:r>
            <a:r>
              <a:rPr sz="2400" spc="-10" dirty="0">
                <a:latin typeface="Times New Roman"/>
                <a:cs typeface="Times New Roman"/>
              </a:rPr>
              <a:t>í</a:t>
            </a:r>
            <a:r>
              <a:rPr sz="2400" spc="-5" dirty="0">
                <a:latin typeface="Times New Roman"/>
                <a:cs typeface="Times New Roman"/>
              </a:rPr>
              <a:t>s</a:t>
            </a:r>
            <a:r>
              <a:rPr sz="2400" spc="-10" dirty="0">
                <a:latin typeface="Times New Roman"/>
                <a:cs typeface="Times New Roman"/>
              </a:rPr>
              <a:t>tic</a:t>
            </a:r>
            <a:r>
              <a:rPr sz="2400" spc="-5" dirty="0">
                <a:latin typeface="Times New Roman"/>
                <a:cs typeface="Times New Roman"/>
              </a:rPr>
              <a:t>a</a:t>
            </a:r>
            <a:r>
              <a:rPr sz="2400" spc="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avanzada </a:t>
            </a: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5: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multiagente</a:t>
            </a:r>
            <a:endParaRPr sz="2400">
              <a:latin typeface="Times New Roman"/>
              <a:cs typeface="Times New Roman"/>
            </a:endParaRPr>
          </a:p>
          <a:p>
            <a:pPr marL="1591945" indent="-394970">
              <a:lnSpc>
                <a:spcPct val="100000"/>
              </a:lnSpc>
              <a:spcBef>
                <a:spcPts val="919"/>
              </a:spcBef>
              <a:buChar char="–"/>
              <a:tabLst>
                <a:tab pos="1591945" algn="l"/>
                <a:tab pos="1592580" algn="l"/>
              </a:tabLst>
            </a:pPr>
            <a:r>
              <a:rPr sz="2200" dirty="0">
                <a:latin typeface="Times New Roman"/>
                <a:cs typeface="Times New Roman"/>
              </a:rPr>
              <a:t>Algoritmo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200" i="1" spc="-10" dirty="0">
                <a:latin typeface="Times New Roman"/>
                <a:cs typeface="Times New Roman"/>
              </a:rPr>
              <a:t>Minimax</a:t>
            </a:r>
            <a:endParaRPr sz="2200">
              <a:latin typeface="Times New Roman"/>
              <a:cs typeface="Times New Roman"/>
            </a:endParaRPr>
          </a:p>
          <a:p>
            <a:pPr marL="1591945" indent="-394970">
              <a:lnSpc>
                <a:spcPct val="100000"/>
              </a:lnSpc>
              <a:spcBef>
                <a:spcPts val="355"/>
              </a:spcBef>
              <a:buChar char="–"/>
              <a:tabLst>
                <a:tab pos="1591945" algn="l"/>
                <a:tab pos="1592580" algn="l"/>
              </a:tabLst>
            </a:pPr>
            <a:r>
              <a:rPr sz="2200" dirty="0">
                <a:latin typeface="Times New Roman"/>
                <a:cs typeface="Times New Roman"/>
              </a:rPr>
              <a:t>Poda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300" i="1" spc="-25" dirty="0">
                <a:latin typeface="Symbol"/>
                <a:cs typeface="Symbol"/>
              </a:rPr>
              <a:t>�</a:t>
            </a:r>
            <a:endParaRPr sz="2300">
              <a:latin typeface="Symbol"/>
              <a:cs typeface="Symbol"/>
            </a:endParaRPr>
          </a:p>
          <a:p>
            <a:pPr marL="1591945" indent="-394970">
              <a:lnSpc>
                <a:spcPct val="100000"/>
              </a:lnSpc>
              <a:spcBef>
                <a:spcPts val="555"/>
              </a:spcBef>
              <a:buChar char="–"/>
              <a:tabLst>
                <a:tab pos="1591945" algn="l"/>
                <a:tab pos="1592580" algn="l"/>
              </a:tabLst>
            </a:pPr>
            <a:r>
              <a:rPr sz="2200" dirty="0">
                <a:latin typeface="Times New Roman"/>
                <a:cs typeface="Times New Roman"/>
              </a:rPr>
              <a:t>Algoritmo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200" i="1" spc="-10" dirty="0">
                <a:latin typeface="Times New Roman"/>
                <a:cs typeface="Times New Roman"/>
              </a:rPr>
              <a:t>ExpectMinimax</a:t>
            </a:r>
            <a:endParaRPr sz="22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1650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6: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espacios</a:t>
            </a:r>
            <a:r>
              <a:rPr sz="2400" spc="-10" dirty="0">
                <a:latin typeface="Times New Roman"/>
                <a:cs typeface="Times New Roman"/>
              </a:rPr>
              <a:t> estructurados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10" name="object 10"/>
          <p:cNvGrpSpPr/>
          <p:nvPr/>
        </p:nvGrpSpPr>
        <p:grpSpPr>
          <a:xfrm>
            <a:off x="1547135" y="2725171"/>
            <a:ext cx="6370320" cy="527050"/>
            <a:chOff x="1547135" y="2725171"/>
            <a:chExt cx="6370320" cy="527050"/>
          </a:xfrm>
        </p:grpSpPr>
        <p:sp>
          <p:nvSpPr>
            <p:cNvPr id="11" name="object 11"/>
            <p:cNvSpPr/>
            <p:nvPr/>
          </p:nvSpPr>
          <p:spPr>
            <a:xfrm>
              <a:off x="1553485" y="2731521"/>
              <a:ext cx="6357620" cy="514350"/>
            </a:xfrm>
            <a:custGeom>
              <a:avLst/>
              <a:gdLst/>
              <a:ahLst/>
              <a:cxnLst/>
              <a:rect l="l" t="t" r="r" b="b"/>
              <a:pathLst>
                <a:path w="6357620" h="514350">
                  <a:moveTo>
                    <a:pt x="6271733" y="0"/>
                  </a:moveTo>
                  <a:lnTo>
                    <a:pt x="85724" y="0"/>
                  </a:lnTo>
                  <a:lnTo>
                    <a:pt x="52356" y="6736"/>
                  </a:lnTo>
                  <a:lnTo>
                    <a:pt x="25107" y="25108"/>
                  </a:lnTo>
                  <a:lnTo>
                    <a:pt x="6736" y="52357"/>
                  </a:lnTo>
                  <a:lnTo>
                    <a:pt x="0" y="85726"/>
                  </a:lnTo>
                  <a:lnTo>
                    <a:pt x="0" y="428623"/>
                  </a:lnTo>
                  <a:lnTo>
                    <a:pt x="6736" y="461992"/>
                  </a:lnTo>
                  <a:lnTo>
                    <a:pt x="25107" y="489241"/>
                  </a:lnTo>
                  <a:lnTo>
                    <a:pt x="52356" y="507613"/>
                  </a:lnTo>
                  <a:lnTo>
                    <a:pt x="85724" y="514350"/>
                  </a:lnTo>
                  <a:lnTo>
                    <a:pt x="6271733" y="514350"/>
                  </a:lnTo>
                  <a:lnTo>
                    <a:pt x="6305102" y="507613"/>
                  </a:lnTo>
                  <a:lnTo>
                    <a:pt x="6332350" y="489241"/>
                  </a:lnTo>
                  <a:lnTo>
                    <a:pt x="6350722" y="461992"/>
                  </a:lnTo>
                  <a:lnTo>
                    <a:pt x="6357458" y="428623"/>
                  </a:lnTo>
                  <a:lnTo>
                    <a:pt x="6357458" y="85726"/>
                  </a:lnTo>
                  <a:lnTo>
                    <a:pt x="6350722" y="52357"/>
                  </a:lnTo>
                  <a:lnTo>
                    <a:pt x="6332350" y="25108"/>
                  </a:lnTo>
                  <a:lnTo>
                    <a:pt x="6305102" y="6736"/>
                  </a:lnTo>
                  <a:lnTo>
                    <a:pt x="6271733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553485" y="2731521"/>
              <a:ext cx="6357620" cy="514350"/>
            </a:xfrm>
            <a:custGeom>
              <a:avLst/>
              <a:gdLst/>
              <a:ahLst/>
              <a:cxnLst/>
              <a:rect l="l" t="t" r="r" b="b"/>
              <a:pathLst>
                <a:path w="6357620" h="514350">
                  <a:moveTo>
                    <a:pt x="0" y="85726"/>
                  </a:moveTo>
                  <a:lnTo>
                    <a:pt x="6736" y="52357"/>
                  </a:lnTo>
                  <a:lnTo>
                    <a:pt x="25108" y="25108"/>
                  </a:lnTo>
                  <a:lnTo>
                    <a:pt x="52357" y="6736"/>
                  </a:lnTo>
                  <a:lnTo>
                    <a:pt x="85725" y="0"/>
                  </a:lnTo>
                  <a:lnTo>
                    <a:pt x="6271734" y="0"/>
                  </a:lnTo>
                  <a:lnTo>
                    <a:pt x="6305102" y="6736"/>
                  </a:lnTo>
                  <a:lnTo>
                    <a:pt x="6332351" y="25108"/>
                  </a:lnTo>
                  <a:lnTo>
                    <a:pt x="6350723" y="52357"/>
                  </a:lnTo>
                  <a:lnTo>
                    <a:pt x="6357460" y="85726"/>
                  </a:lnTo>
                  <a:lnTo>
                    <a:pt x="6357460" y="428623"/>
                  </a:lnTo>
                  <a:lnTo>
                    <a:pt x="6350723" y="461992"/>
                  </a:lnTo>
                  <a:lnTo>
                    <a:pt x="6332351" y="489241"/>
                  </a:lnTo>
                  <a:lnTo>
                    <a:pt x="6305102" y="507613"/>
                  </a:lnTo>
                  <a:lnTo>
                    <a:pt x="6271734" y="514350"/>
                  </a:lnTo>
                  <a:lnTo>
                    <a:pt x="85725" y="514350"/>
                  </a:lnTo>
                  <a:lnTo>
                    <a:pt x="52357" y="507613"/>
                  </a:lnTo>
                  <a:lnTo>
                    <a:pt x="25108" y="489241"/>
                  </a:lnTo>
                  <a:lnTo>
                    <a:pt x="6736" y="461992"/>
                  </a:lnTo>
                  <a:lnTo>
                    <a:pt x="0" y="428623"/>
                  </a:lnTo>
                  <a:lnTo>
                    <a:pt x="0" y="85726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698625">
              <a:lnSpc>
                <a:spcPct val="100000"/>
              </a:lnSpc>
              <a:spcBef>
                <a:spcPts val="100"/>
              </a:spcBef>
            </a:pPr>
            <a:r>
              <a:rPr dirty="0"/>
              <a:t>Bloque</a:t>
            </a:r>
            <a:r>
              <a:rPr spc="-30" dirty="0"/>
              <a:t> </a:t>
            </a:r>
            <a:r>
              <a:rPr dirty="0"/>
              <a:t>I:</a:t>
            </a:r>
            <a:r>
              <a:rPr spc="-15" dirty="0"/>
              <a:t> </a:t>
            </a:r>
            <a:r>
              <a:rPr dirty="0"/>
              <a:t>Introducción</a:t>
            </a:r>
            <a:r>
              <a:rPr spc="-20" dirty="0"/>
              <a:t> </a:t>
            </a:r>
            <a:r>
              <a:rPr dirty="0"/>
              <a:t>a</a:t>
            </a:r>
            <a:r>
              <a:rPr spc="-20" dirty="0"/>
              <a:t> </a:t>
            </a:r>
            <a:r>
              <a:rPr dirty="0"/>
              <a:t>la</a:t>
            </a:r>
            <a:r>
              <a:rPr spc="-15" dirty="0"/>
              <a:t> </a:t>
            </a:r>
            <a:r>
              <a:rPr spc="-25" dirty="0"/>
              <a:t>IA</a:t>
            </a:r>
          </a:p>
        </p:txBody>
      </p:sp>
      <p:sp>
        <p:nvSpPr>
          <p:cNvPr id="15" name="object 1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15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632225" y="1761790"/>
            <a:ext cx="5871210" cy="1363980"/>
          </a:xfrm>
          <a:prstGeom prst="rect">
            <a:avLst/>
          </a:prstGeom>
        </p:spPr>
        <p:txBody>
          <a:bodyPr vert="horz" wrap="square" lIns="0" tIns="139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0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3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1: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Introducción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la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Inteligencia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Artificial</a:t>
            </a:r>
            <a:endParaRPr sz="2400">
              <a:latin typeface="Times New Roman"/>
              <a:cs typeface="Times New Roman"/>
            </a:endParaRPr>
          </a:p>
          <a:p>
            <a:pPr marL="1528445" indent="-394970">
              <a:lnSpc>
                <a:spcPct val="100000"/>
              </a:lnSpc>
              <a:spcBef>
                <a:spcPts val="919"/>
              </a:spcBef>
              <a:buChar char="–"/>
              <a:tabLst>
                <a:tab pos="1528445" algn="l"/>
                <a:tab pos="1529080" algn="l"/>
              </a:tabLst>
            </a:pPr>
            <a:r>
              <a:rPr sz="2200" dirty="0">
                <a:latin typeface="Times New Roman"/>
                <a:cs typeface="Times New Roman"/>
              </a:rPr>
              <a:t>¿Qué</a:t>
            </a:r>
            <a:r>
              <a:rPr sz="2200" spc="-2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es</a:t>
            </a:r>
            <a:r>
              <a:rPr sz="2200" spc="-1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la</a:t>
            </a:r>
            <a:r>
              <a:rPr sz="2200" spc="-1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Inteligencia</a:t>
            </a:r>
            <a:r>
              <a:rPr sz="2200" spc="-10" dirty="0">
                <a:latin typeface="Times New Roman"/>
                <a:cs typeface="Times New Roman"/>
              </a:rPr>
              <a:t> Artificial?</a:t>
            </a:r>
            <a:endParaRPr sz="2200">
              <a:latin typeface="Times New Roman"/>
              <a:cs typeface="Times New Roman"/>
            </a:endParaRPr>
          </a:p>
          <a:p>
            <a:pPr marL="1528445" indent="-394970">
              <a:lnSpc>
                <a:spcPct val="100000"/>
              </a:lnSpc>
              <a:spcBef>
                <a:spcPts val="459"/>
              </a:spcBef>
              <a:buChar char="–"/>
              <a:tabLst>
                <a:tab pos="1528445" algn="l"/>
                <a:tab pos="1529080" algn="l"/>
              </a:tabLst>
            </a:pPr>
            <a:r>
              <a:rPr sz="2200" dirty="0">
                <a:latin typeface="Times New Roman"/>
                <a:cs typeface="Times New Roman"/>
              </a:rPr>
              <a:t>El</a:t>
            </a:r>
            <a:r>
              <a:rPr sz="2200" spc="-1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enfoque</a:t>
            </a:r>
            <a:r>
              <a:rPr sz="2200" spc="-1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de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los</a:t>
            </a:r>
            <a:r>
              <a:rPr sz="2200" spc="-1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Agentes</a:t>
            </a:r>
            <a:r>
              <a:rPr sz="2200" spc="-10" dirty="0">
                <a:latin typeface="Times New Roman"/>
                <a:cs typeface="Times New Roman"/>
              </a:rPr>
              <a:t> Inteligentes</a:t>
            </a:r>
            <a:endParaRPr sz="2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163570">
              <a:lnSpc>
                <a:spcPct val="100000"/>
              </a:lnSpc>
              <a:spcBef>
                <a:spcPts val="100"/>
              </a:spcBef>
            </a:pPr>
            <a:r>
              <a:rPr dirty="0"/>
              <a:t>Poda</a:t>
            </a:r>
            <a:r>
              <a:rPr spc="-85" dirty="0"/>
              <a:t> </a:t>
            </a:r>
            <a:r>
              <a:rPr sz="3525" spc="-390" baseline="1182" dirty="0">
                <a:latin typeface="Symbol"/>
                <a:cs typeface="Symbol"/>
              </a:rPr>
              <a:t></a:t>
            </a:r>
            <a:r>
              <a:rPr sz="2400" spc="-260" dirty="0"/>
              <a:t>-</a:t>
            </a:r>
            <a:r>
              <a:rPr sz="3525" spc="-727" baseline="1182" dirty="0">
                <a:latin typeface="Symbol"/>
                <a:cs typeface="Symbol"/>
              </a:rPr>
              <a:t>�</a:t>
            </a:r>
            <a:endParaRPr sz="3525" baseline="1182">
              <a:latin typeface="Symbol"/>
              <a:cs typeface="Symbo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99465" y="1068323"/>
            <a:ext cx="7811134" cy="1437005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sz="2000" b="1" spc="-10" dirty="0">
                <a:latin typeface="Times New Roman"/>
                <a:cs typeface="Times New Roman"/>
              </a:rPr>
              <a:t>Nótese:</a:t>
            </a:r>
            <a:endParaRPr sz="2000">
              <a:latin typeface="Times New Roman"/>
              <a:cs typeface="Times New Roman"/>
            </a:endParaRPr>
          </a:p>
          <a:p>
            <a:pPr marL="206375" marR="5080" indent="-193675">
              <a:lnSpc>
                <a:spcPct val="100000"/>
              </a:lnSpc>
              <a:spcBef>
                <a:spcPts val="500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veces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posible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calcular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exacto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tener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evaluar </a:t>
            </a:r>
            <a:r>
              <a:rPr sz="2000" dirty="0">
                <a:latin typeface="Times New Roman"/>
                <a:cs typeface="Times New Roman"/>
              </a:rPr>
              <a:t>todos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sus</a:t>
            </a:r>
            <a:r>
              <a:rPr sz="2000" spc="-10" dirty="0">
                <a:latin typeface="Times New Roman"/>
                <a:cs typeface="Times New Roman"/>
              </a:rPr>
              <a:t> sucesores</a:t>
            </a:r>
            <a:endParaRPr sz="20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505"/>
              </a:spcBef>
              <a:buChar char="•"/>
              <a:tabLst>
                <a:tab pos="206375" algn="l"/>
              </a:tabLst>
            </a:pPr>
            <a:r>
              <a:rPr sz="2000" spc="-10" dirty="0">
                <a:latin typeface="Times New Roman"/>
                <a:cs typeface="Times New Roman"/>
              </a:rPr>
              <a:t>Ejemplo: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46087" y="2744723"/>
            <a:ext cx="4762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68312" y="3814572"/>
            <a:ext cx="4330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727575" y="2797175"/>
            <a:ext cx="360680" cy="360680"/>
          </a:xfrm>
          <a:custGeom>
            <a:avLst/>
            <a:gdLst/>
            <a:ahLst/>
            <a:cxnLst/>
            <a:rect l="l" t="t" r="r" b="b"/>
            <a:pathLst>
              <a:path w="360679" h="360680">
                <a:moveTo>
                  <a:pt x="0" y="180181"/>
                </a:moveTo>
                <a:lnTo>
                  <a:pt x="6436" y="132282"/>
                </a:lnTo>
                <a:lnTo>
                  <a:pt x="24600" y="89240"/>
                </a:lnTo>
                <a:lnTo>
                  <a:pt x="52773" y="52773"/>
                </a:lnTo>
                <a:lnTo>
                  <a:pt x="89240" y="24600"/>
                </a:lnTo>
                <a:lnTo>
                  <a:pt x="132282" y="6436"/>
                </a:lnTo>
                <a:lnTo>
                  <a:pt x="180181" y="0"/>
                </a:lnTo>
                <a:lnTo>
                  <a:pt x="228080" y="6436"/>
                </a:lnTo>
                <a:lnTo>
                  <a:pt x="271122" y="24600"/>
                </a:lnTo>
                <a:lnTo>
                  <a:pt x="307589" y="52773"/>
                </a:lnTo>
                <a:lnTo>
                  <a:pt x="335762" y="89240"/>
                </a:lnTo>
                <a:lnTo>
                  <a:pt x="353926" y="132282"/>
                </a:lnTo>
                <a:lnTo>
                  <a:pt x="360363" y="180181"/>
                </a:lnTo>
                <a:lnTo>
                  <a:pt x="353926" y="228080"/>
                </a:lnTo>
                <a:lnTo>
                  <a:pt x="335762" y="271122"/>
                </a:lnTo>
                <a:lnTo>
                  <a:pt x="307589" y="307589"/>
                </a:lnTo>
                <a:lnTo>
                  <a:pt x="271122" y="335762"/>
                </a:lnTo>
                <a:lnTo>
                  <a:pt x="228080" y="353926"/>
                </a:lnTo>
                <a:lnTo>
                  <a:pt x="180181" y="360363"/>
                </a:lnTo>
                <a:lnTo>
                  <a:pt x="132282" y="353926"/>
                </a:lnTo>
                <a:lnTo>
                  <a:pt x="89240" y="335762"/>
                </a:lnTo>
                <a:lnTo>
                  <a:pt x="52773" y="307589"/>
                </a:lnTo>
                <a:lnTo>
                  <a:pt x="24600" y="271122"/>
                </a:lnTo>
                <a:lnTo>
                  <a:pt x="6436" y="228080"/>
                </a:lnTo>
                <a:lnTo>
                  <a:pt x="0" y="180181"/>
                </a:lnTo>
                <a:close/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1585912" y="5363971"/>
            <a:ext cx="16560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37870" algn="l"/>
                <a:tab pos="1490345" algn="l"/>
              </a:tabLst>
            </a:pPr>
            <a:r>
              <a:rPr sz="2400" b="1" spc="-50" dirty="0">
                <a:solidFill>
                  <a:srgbClr val="990000"/>
                </a:solidFill>
                <a:latin typeface="Times New Roman"/>
                <a:cs typeface="Times New Roman"/>
              </a:rPr>
              <a:t>3</a:t>
            </a:r>
            <a:r>
              <a:rPr sz="2400" b="1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2400" b="1" spc="-25" dirty="0">
                <a:solidFill>
                  <a:srgbClr val="990000"/>
                </a:solidFill>
                <a:latin typeface="Times New Roman"/>
                <a:cs typeface="Times New Roman"/>
              </a:rPr>
              <a:t>12</a:t>
            </a:r>
            <a:r>
              <a:rPr sz="2400" b="1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2400" b="1" spc="-50" dirty="0">
                <a:solidFill>
                  <a:srgbClr val="990000"/>
                </a:solidFill>
                <a:latin typeface="Times New Roman"/>
                <a:cs typeface="Times New Roman"/>
              </a:rPr>
              <a:t>8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005262" y="5363971"/>
            <a:ext cx="1778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dirty="0">
                <a:solidFill>
                  <a:srgbClr val="990000"/>
                </a:solidFill>
                <a:latin typeface="Times New Roman"/>
                <a:cs typeface="Times New Roman"/>
              </a:rPr>
              <a:t>2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367462" y="5363971"/>
            <a:ext cx="17322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90269" algn="l"/>
                <a:tab pos="1566545" algn="l"/>
              </a:tabLst>
            </a:pPr>
            <a:r>
              <a:rPr sz="2400" b="1" spc="-25" dirty="0">
                <a:solidFill>
                  <a:srgbClr val="990000"/>
                </a:solidFill>
                <a:latin typeface="Times New Roman"/>
                <a:cs typeface="Times New Roman"/>
              </a:rPr>
              <a:t>14</a:t>
            </a:r>
            <a:r>
              <a:rPr sz="2400" b="1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2400" b="1" spc="-50" dirty="0">
                <a:solidFill>
                  <a:srgbClr val="990000"/>
                </a:solidFill>
                <a:latin typeface="Times New Roman"/>
                <a:cs typeface="Times New Roman"/>
              </a:rPr>
              <a:t>5</a:t>
            </a:r>
            <a:r>
              <a:rPr sz="2400" b="1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2400" b="1" spc="-50" dirty="0">
                <a:solidFill>
                  <a:srgbClr val="990000"/>
                </a:solidFill>
                <a:latin typeface="Times New Roman"/>
                <a:cs typeface="Times New Roman"/>
              </a:rPr>
              <a:t>2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387600" y="3765804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006600"/>
                </a:solidFill>
                <a:latin typeface="Times New Roman"/>
                <a:cs typeface="Times New Roman"/>
              </a:rPr>
              <a:t>3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718050" y="3765804"/>
            <a:ext cx="3556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925" b="1" baseline="1424" dirty="0">
                <a:solidFill>
                  <a:srgbClr val="006600"/>
                </a:solidFill>
                <a:latin typeface="Symbol"/>
                <a:cs typeface="Symbol"/>
              </a:rPr>
              <a:t></a:t>
            </a:r>
            <a:r>
              <a:rPr sz="2925" spc="44" baseline="1424" dirty="0">
                <a:solidFill>
                  <a:srgbClr val="006600"/>
                </a:solidFill>
                <a:latin typeface="Times New Roman"/>
                <a:cs typeface="Times New Roman"/>
              </a:rPr>
              <a:t> </a:t>
            </a:r>
            <a:r>
              <a:rPr sz="2000" b="1" spc="-50" dirty="0">
                <a:solidFill>
                  <a:srgbClr val="006600"/>
                </a:solidFill>
                <a:latin typeface="Times New Roman"/>
                <a:cs typeface="Times New Roman"/>
              </a:rPr>
              <a:t>2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245350" y="3753611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006600"/>
                </a:solidFill>
                <a:latin typeface="Times New Roman"/>
                <a:cs typeface="Times New Roman"/>
              </a:rPr>
              <a:t>2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826000" y="2817876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006600"/>
                </a:solidFill>
                <a:latin typeface="Times New Roman"/>
                <a:cs typeface="Times New Roman"/>
              </a:rPr>
              <a:t>3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1497012" y="3160713"/>
            <a:ext cx="3418204" cy="1949450"/>
            <a:chOff x="1497012" y="3160713"/>
            <a:chExt cx="3418204" cy="1949450"/>
          </a:xfrm>
        </p:grpSpPr>
        <p:sp>
          <p:nvSpPr>
            <p:cNvPr id="20" name="object 20"/>
            <p:cNvSpPr/>
            <p:nvPr/>
          </p:nvSpPr>
          <p:spPr>
            <a:xfrm>
              <a:off x="2308225" y="3759200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0"/>
                  </a:moveTo>
                  <a:lnTo>
                    <a:pt x="360362" y="0"/>
                  </a:lnTo>
                  <a:lnTo>
                    <a:pt x="360362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506537" y="4740275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180181"/>
                  </a:moveTo>
                  <a:lnTo>
                    <a:pt x="6436" y="132282"/>
                  </a:lnTo>
                  <a:lnTo>
                    <a:pt x="24599" y="89240"/>
                  </a:lnTo>
                  <a:lnTo>
                    <a:pt x="52773" y="52773"/>
                  </a:lnTo>
                  <a:lnTo>
                    <a:pt x="89240" y="24600"/>
                  </a:lnTo>
                  <a:lnTo>
                    <a:pt x="132281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1" y="24600"/>
                  </a:lnTo>
                  <a:lnTo>
                    <a:pt x="307588" y="52773"/>
                  </a:lnTo>
                  <a:lnTo>
                    <a:pt x="335762" y="89240"/>
                  </a:lnTo>
                  <a:lnTo>
                    <a:pt x="353925" y="132282"/>
                  </a:lnTo>
                  <a:lnTo>
                    <a:pt x="360362" y="180181"/>
                  </a:lnTo>
                  <a:lnTo>
                    <a:pt x="353925" y="228080"/>
                  </a:lnTo>
                  <a:lnTo>
                    <a:pt x="335762" y="271122"/>
                  </a:lnTo>
                  <a:lnTo>
                    <a:pt x="307588" y="307589"/>
                  </a:lnTo>
                  <a:lnTo>
                    <a:pt x="271121" y="335762"/>
                  </a:lnTo>
                  <a:lnTo>
                    <a:pt x="228080" y="353926"/>
                  </a:lnTo>
                  <a:lnTo>
                    <a:pt x="180181" y="360363"/>
                  </a:lnTo>
                  <a:lnTo>
                    <a:pt x="132281" y="353926"/>
                  </a:lnTo>
                  <a:lnTo>
                    <a:pt x="89240" y="335762"/>
                  </a:lnTo>
                  <a:lnTo>
                    <a:pt x="52773" y="307589"/>
                  </a:lnTo>
                  <a:lnTo>
                    <a:pt x="24599" y="271122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308225" y="4740275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180181"/>
                  </a:moveTo>
                  <a:lnTo>
                    <a:pt x="6436" y="132282"/>
                  </a:lnTo>
                  <a:lnTo>
                    <a:pt x="24599" y="89240"/>
                  </a:lnTo>
                  <a:lnTo>
                    <a:pt x="52773" y="52773"/>
                  </a:lnTo>
                  <a:lnTo>
                    <a:pt x="89240" y="24600"/>
                  </a:lnTo>
                  <a:lnTo>
                    <a:pt x="132281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1" y="24600"/>
                  </a:lnTo>
                  <a:lnTo>
                    <a:pt x="307588" y="52773"/>
                  </a:lnTo>
                  <a:lnTo>
                    <a:pt x="335762" y="89240"/>
                  </a:lnTo>
                  <a:lnTo>
                    <a:pt x="353925" y="132282"/>
                  </a:lnTo>
                  <a:lnTo>
                    <a:pt x="360362" y="180181"/>
                  </a:lnTo>
                  <a:lnTo>
                    <a:pt x="353925" y="228080"/>
                  </a:lnTo>
                  <a:lnTo>
                    <a:pt x="335762" y="271122"/>
                  </a:lnTo>
                  <a:lnTo>
                    <a:pt x="307588" y="307589"/>
                  </a:lnTo>
                  <a:lnTo>
                    <a:pt x="271121" y="335762"/>
                  </a:lnTo>
                  <a:lnTo>
                    <a:pt x="228080" y="353926"/>
                  </a:lnTo>
                  <a:lnTo>
                    <a:pt x="180181" y="360363"/>
                  </a:lnTo>
                  <a:lnTo>
                    <a:pt x="132281" y="353926"/>
                  </a:lnTo>
                  <a:lnTo>
                    <a:pt x="89240" y="335762"/>
                  </a:lnTo>
                  <a:lnTo>
                    <a:pt x="52773" y="307589"/>
                  </a:lnTo>
                  <a:lnTo>
                    <a:pt x="24599" y="271122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687512" y="4129088"/>
              <a:ext cx="802005" cy="601980"/>
            </a:xfrm>
            <a:custGeom>
              <a:avLst/>
              <a:gdLst/>
              <a:ahLst/>
              <a:cxnLst/>
              <a:rect l="l" t="t" r="r" b="b"/>
              <a:pathLst>
                <a:path w="802005" h="601979">
                  <a:moveTo>
                    <a:pt x="0" y="601663"/>
                  </a:moveTo>
                  <a:lnTo>
                    <a:pt x="801687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489200" y="4129088"/>
              <a:ext cx="0" cy="601980"/>
            </a:xfrm>
            <a:custGeom>
              <a:avLst/>
              <a:gdLst/>
              <a:ahLst/>
              <a:cxnLst/>
              <a:rect l="l" t="t" r="r" b="b"/>
              <a:pathLst>
                <a:path h="601979">
                  <a:moveTo>
                    <a:pt x="0" y="601663"/>
                  </a:moveTo>
                  <a:lnTo>
                    <a:pt x="1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036887" y="4740275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2"/>
                  </a:lnTo>
                  <a:lnTo>
                    <a:pt x="24599" y="89240"/>
                  </a:lnTo>
                  <a:lnTo>
                    <a:pt x="52773" y="52773"/>
                  </a:lnTo>
                  <a:lnTo>
                    <a:pt x="89240" y="24600"/>
                  </a:lnTo>
                  <a:lnTo>
                    <a:pt x="132281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1" y="24600"/>
                  </a:lnTo>
                  <a:lnTo>
                    <a:pt x="307588" y="52773"/>
                  </a:lnTo>
                  <a:lnTo>
                    <a:pt x="335762" y="89240"/>
                  </a:lnTo>
                  <a:lnTo>
                    <a:pt x="353925" y="132282"/>
                  </a:lnTo>
                  <a:lnTo>
                    <a:pt x="360362" y="180181"/>
                  </a:lnTo>
                  <a:lnTo>
                    <a:pt x="353925" y="228080"/>
                  </a:lnTo>
                  <a:lnTo>
                    <a:pt x="335762" y="271122"/>
                  </a:lnTo>
                  <a:lnTo>
                    <a:pt x="307588" y="307589"/>
                  </a:lnTo>
                  <a:lnTo>
                    <a:pt x="271121" y="335762"/>
                  </a:lnTo>
                  <a:lnTo>
                    <a:pt x="228080" y="353926"/>
                  </a:lnTo>
                  <a:lnTo>
                    <a:pt x="180181" y="360363"/>
                  </a:lnTo>
                  <a:lnTo>
                    <a:pt x="132281" y="353926"/>
                  </a:lnTo>
                  <a:lnTo>
                    <a:pt x="89240" y="335762"/>
                  </a:lnTo>
                  <a:lnTo>
                    <a:pt x="52773" y="307589"/>
                  </a:lnTo>
                  <a:lnTo>
                    <a:pt x="24599" y="271122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489200" y="4129088"/>
              <a:ext cx="728980" cy="601980"/>
            </a:xfrm>
            <a:custGeom>
              <a:avLst/>
              <a:gdLst/>
              <a:ahLst/>
              <a:cxnLst/>
              <a:rect l="l" t="t" r="r" b="b"/>
              <a:pathLst>
                <a:path w="728980" h="601979">
                  <a:moveTo>
                    <a:pt x="728662" y="601663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489200" y="3167063"/>
              <a:ext cx="2419350" cy="582930"/>
            </a:xfrm>
            <a:custGeom>
              <a:avLst/>
              <a:gdLst/>
              <a:ahLst/>
              <a:cxnLst/>
              <a:rect l="l" t="t" r="r" b="b"/>
              <a:pathLst>
                <a:path w="2419350" h="582929">
                  <a:moveTo>
                    <a:pt x="0" y="582613"/>
                  </a:moveTo>
                  <a:lnTo>
                    <a:pt x="241935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2958306" y="3171444"/>
            <a:ext cx="285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a</a:t>
            </a:r>
            <a:r>
              <a:rPr sz="1950" i="1" spc="-37" baseline="-17094" dirty="0">
                <a:latin typeface="Times New Roman"/>
                <a:cs typeface="Times New Roman"/>
              </a:rPr>
              <a:t>1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572418" y="4280916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1,1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105818" y="4280916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1,2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905918" y="4280916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1,3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017168" y="4253484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2,1</a:t>
            </a:r>
            <a:endParaRPr sz="1300">
              <a:latin typeface="Times New Roman"/>
              <a:cs typeface="Times New Roman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3916362" y="3160713"/>
            <a:ext cx="1727200" cy="1949450"/>
            <a:chOff x="3916362" y="3160713"/>
            <a:chExt cx="1727200" cy="1949450"/>
          </a:xfrm>
        </p:grpSpPr>
        <p:sp>
          <p:nvSpPr>
            <p:cNvPr id="34" name="object 34"/>
            <p:cNvSpPr/>
            <p:nvPr/>
          </p:nvSpPr>
          <p:spPr>
            <a:xfrm>
              <a:off x="4908550" y="4129088"/>
              <a:ext cx="0" cy="601980"/>
            </a:xfrm>
            <a:custGeom>
              <a:avLst/>
              <a:gdLst/>
              <a:ahLst/>
              <a:cxnLst/>
              <a:rect l="l" t="t" r="r" b="b"/>
              <a:pathLst>
                <a:path h="601979">
                  <a:moveTo>
                    <a:pt x="0" y="601663"/>
                  </a:moveTo>
                  <a:lnTo>
                    <a:pt x="1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908550" y="4129088"/>
              <a:ext cx="728980" cy="601980"/>
            </a:xfrm>
            <a:custGeom>
              <a:avLst/>
              <a:gdLst/>
              <a:ahLst/>
              <a:cxnLst/>
              <a:rect l="l" t="t" r="r" b="b"/>
              <a:pathLst>
                <a:path w="728979" h="601979">
                  <a:moveTo>
                    <a:pt x="728662" y="601663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727576" y="3759201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925887" y="4740276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2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600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600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2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2"/>
                  </a:lnTo>
                  <a:lnTo>
                    <a:pt x="307589" y="307589"/>
                  </a:lnTo>
                  <a:lnTo>
                    <a:pt x="271122" y="335762"/>
                  </a:lnTo>
                  <a:lnTo>
                    <a:pt x="228080" y="353926"/>
                  </a:lnTo>
                  <a:lnTo>
                    <a:pt x="180181" y="360363"/>
                  </a:lnTo>
                  <a:lnTo>
                    <a:pt x="132282" y="353926"/>
                  </a:lnTo>
                  <a:lnTo>
                    <a:pt x="89240" y="335762"/>
                  </a:lnTo>
                  <a:lnTo>
                    <a:pt x="52773" y="307589"/>
                  </a:lnTo>
                  <a:lnTo>
                    <a:pt x="24600" y="271122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106862" y="4129088"/>
              <a:ext cx="802005" cy="601980"/>
            </a:xfrm>
            <a:custGeom>
              <a:avLst/>
              <a:gdLst/>
              <a:ahLst/>
              <a:cxnLst/>
              <a:rect l="l" t="t" r="r" b="b"/>
              <a:pathLst>
                <a:path w="802004" h="601979">
                  <a:moveTo>
                    <a:pt x="0" y="601663"/>
                  </a:moveTo>
                  <a:lnTo>
                    <a:pt x="801688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908551" y="3167063"/>
              <a:ext cx="0" cy="582930"/>
            </a:xfrm>
            <a:custGeom>
              <a:avLst/>
              <a:gdLst/>
              <a:ahLst/>
              <a:cxnLst/>
              <a:rect l="l" t="t" r="r" b="b"/>
              <a:pathLst>
                <a:path h="582929">
                  <a:moveTo>
                    <a:pt x="0" y="582613"/>
                  </a:moveTo>
                  <a:lnTo>
                    <a:pt x="1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4675981" y="3171444"/>
            <a:ext cx="285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a</a:t>
            </a:r>
            <a:r>
              <a:rPr sz="1950" i="1" spc="-37" baseline="-17094" dirty="0">
                <a:latin typeface="Times New Roman"/>
                <a:cs typeface="Times New Roman"/>
              </a:rPr>
              <a:t>2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550568" y="4253484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2,2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350668" y="4253484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2,3</a:t>
            </a:r>
            <a:endParaRPr sz="1300">
              <a:latin typeface="Times New Roman"/>
              <a:cs typeface="Times New Roman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4902200" y="3160713"/>
            <a:ext cx="3362325" cy="1949450"/>
            <a:chOff x="4902200" y="3160713"/>
            <a:chExt cx="3362325" cy="1949450"/>
          </a:xfrm>
        </p:grpSpPr>
        <p:sp>
          <p:nvSpPr>
            <p:cNvPr id="44" name="object 44"/>
            <p:cNvSpPr/>
            <p:nvPr/>
          </p:nvSpPr>
          <p:spPr>
            <a:xfrm>
              <a:off x="7165975" y="3759200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364287" y="4740275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2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600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600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2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2"/>
                  </a:lnTo>
                  <a:lnTo>
                    <a:pt x="307589" y="307589"/>
                  </a:lnTo>
                  <a:lnTo>
                    <a:pt x="271122" y="335762"/>
                  </a:lnTo>
                  <a:lnTo>
                    <a:pt x="228080" y="353926"/>
                  </a:lnTo>
                  <a:lnTo>
                    <a:pt x="180181" y="360363"/>
                  </a:lnTo>
                  <a:lnTo>
                    <a:pt x="132282" y="353926"/>
                  </a:lnTo>
                  <a:lnTo>
                    <a:pt x="89240" y="335762"/>
                  </a:lnTo>
                  <a:lnTo>
                    <a:pt x="52773" y="307589"/>
                  </a:lnTo>
                  <a:lnTo>
                    <a:pt x="24600" y="271122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165975" y="4740275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2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600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600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2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2"/>
                  </a:lnTo>
                  <a:lnTo>
                    <a:pt x="307589" y="307589"/>
                  </a:lnTo>
                  <a:lnTo>
                    <a:pt x="271122" y="335762"/>
                  </a:lnTo>
                  <a:lnTo>
                    <a:pt x="228080" y="353926"/>
                  </a:lnTo>
                  <a:lnTo>
                    <a:pt x="180181" y="360363"/>
                  </a:lnTo>
                  <a:lnTo>
                    <a:pt x="132282" y="353926"/>
                  </a:lnTo>
                  <a:lnTo>
                    <a:pt x="89240" y="335762"/>
                  </a:lnTo>
                  <a:lnTo>
                    <a:pt x="52773" y="307589"/>
                  </a:lnTo>
                  <a:lnTo>
                    <a:pt x="24600" y="271122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545262" y="4129088"/>
              <a:ext cx="802005" cy="601980"/>
            </a:xfrm>
            <a:custGeom>
              <a:avLst/>
              <a:gdLst/>
              <a:ahLst/>
              <a:cxnLst/>
              <a:rect l="l" t="t" r="r" b="b"/>
              <a:pathLst>
                <a:path w="802004" h="601979">
                  <a:moveTo>
                    <a:pt x="0" y="601663"/>
                  </a:moveTo>
                  <a:lnTo>
                    <a:pt x="801688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346950" y="4129088"/>
              <a:ext cx="0" cy="601980"/>
            </a:xfrm>
            <a:custGeom>
              <a:avLst/>
              <a:gdLst/>
              <a:ahLst/>
              <a:cxnLst/>
              <a:rect l="l" t="t" r="r" b="b"/>
              <a:pathLst>
                <a:path h="601979">
                  <a:moveTo>
                    <a:pt x="0" y="601663"/>
                  </a:moveTo>
                  <a:lnTo>
                    <a:pt x="1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894637" y="4740275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2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600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600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2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2"/>
                  </a:lnTo>
                  <a:lnTo>
                    <a:pt x="307589" y="307589"/>
                  </a:lnTo>
                  <a:lnTo>
                    <a:pt x="271122" y="335762"/>
                  </a:lnTo>
                  <a:lnTo>
                    <a:pt x="228080" y="353926"/>
                  </a:lnTo>
                  <a:lnTo>
                    <a:pt x="180181" y="360363"/>
                  </a:lnTo>
                  <a:lnTo>
                    <a:pt x="132282" y="353926"/>
                  </a:lnTo>
                  <a:lnTo>
                    <a:pt x="89240" y="335762"/>
                  </a:lnTo>
                  <a:lnTo>
                    <a:pt x="52773" y="307589"/>
                  </a:lnTo>
                  <a:lnTo>
                    <a:pt x="24600" y="271122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346949" y="4129088"/>
              <a:ext cx="728980" cy="601980"/>
            </a:xfrm>
            <a:custGeom>
              <a:avLst/>
              <a:gdLst/>
              <a:ahLst/>
              <a:cxnLst/>
              <a:rect l="l" t="t" r="r" b="b"/>
              <a:pathLst>
                <a:path w="728979" h="601979">
                  <a:moveTo>
                    <a:pt x="728663" y="601663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908550" y="3167063"/>
              <a:ext cx="2438400" cy="582930"/>
            </a:xfrm>
            <a:custGeom>
              <a:avLst/>
              <a:gdLst/>
              <a:ahLst/>
              <a:cxnLst/>
              <a:rect l="l" t="t" r="r" b="b"/>
              <a:pathLst>
                <a:path w="2438400" h="582929">
                  <a:moveTo>
                    <a:pt x="2438400" y="582613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6182518" y="3171444"/>
            <a:ext cx="285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a</a:t>
            </a:r>
            <a:r>
              <a:rPr sz="1950" i="1" spc="-37" baseline="-17094" dirty="0">
                <a:latin typeface="Times New Roman"/>
                <a:cs typeface="Times New Roman"/>
              </a:rPr>
              <a:t>3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22 </a:t>
            </a:r>
            <a:r>
              <a:rPr spc="-50" dirty="0"/>
              <a:t>–</a:t>
            </a:r>
          </a:p>
        </p:txBody>
      </p:sp>
      <p:sp>
        <p:nvSpPr>
          <p:cNvPr id="53" name="object 53"/>
          <p:cNvSpPr txBox="1"/>
          <p:nvPr/>
        </p:nvSpPr>
        <p:spPr>
          <a:xfrm>
            <a:off x="6271418" y="4287011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3,1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941343" y="4287011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3,2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782718" y="4287011"/>
            <a:ext cx="4146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0" baseline="11111" dirty="0">
                <a:latin typeface="Times New Roman"/>
                <a:cs typeface="Times New Roman"/>
              </a:rPr>
              <a:t>a</a:t>
            </a:r>
            <a:r>
              <a:rPr sz="1300" i="1" spc="-20" dirty="0">
                <a:latin typeface="Times New Roman"/>
                <a:cs typeface="Times New Roman"/>
              </a:rPr>
              <a:t>3,3</a:t>
            </a:r>
            <a:endParaRPr sz="13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467677" y="1144329"/>
            <a:ext cx="7993380" cy="1125855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sz="2000" dirty="0">
                <a:latin typeface="Times New Roman"/>
                <a:cs typeface="Times New Roman"/>
              </a:rPr>
              <a:t>Poda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100" i="1" spc="-25" dirty="0">
                <a:latin typeface="Symbol"/>
                <a:cs typeface="Symbol"/>
              </a:rPr>
              <a:t></a:t>
            </a:r>
            <a:r>
              <a:rPr sz="2000" spc="-25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360"/>
              </a:spcBef>
              <a:buSzPct val="95238"/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100" i="1" dirty="0">
                <a:latin typeface="Symbol"/>
                <a:cs typeface="Symbol"/>
              </a:rPr>
              <a:t>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evaluación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alta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encontrada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momento)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385"/>
              </a:spcBef>
              <a:buSzPct val="95238"/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100" i="1" spc="-145" dirty="0">
                <a:latin typeface="Symbol"/>
                <a:cs typeface="Symbol"/>
              </a:rPr>
              <a:t>�</a:t>
            </a:r>
            <a:r>
              <a:rPr sz="2000" spc="-145" dirty="0">
                <a:latin typeface="Symbol"/>
                <a:cs typeface="Symbol"/>
              </a:rPr>
              <a:t>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evaluación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baja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encontrada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momento)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sucesor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directo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180" dirty="0"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46087" y="2744723"/>
            <a:ext cx="4762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68312" y="3814572"/>
            <a:ext cx="4330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1341437" y="2767012"/>
            <a:ext cx="3850004" cy="2360930"/>
            <a:chOff x="1341437" y="2767012"/>
            <a:chExt cx="3850004" cy="2360930"/>
          </a:xfrm>
        </p:grpSpPr>
        <p:sp>
          <p:nvSpPr>
            <p:cNvPr id="11" name="object 11"/>
            <p:cNvSpPr/>
            <p:nvPr/>
          </p:nvSpPr>
          <p:spPr>
            <a:xfrm>
              <a:off x="3609975" y="27765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80">
                  <a:moveTo>
                    <a:pt x="0" y="180181"/>
                  </a:moveTo>
                  <a:lnTo>
                    <a:pt x="6436" y="132281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599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1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1"/>
                  </a:lnTo>
                  <a:lnTo>
                    <a:pt x="307589" y="307588"/>
                  </a:lnTo>
                  <a:lnTo>
                    <a:pt x="271122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2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600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520950" y="3776662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719262" y="47577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180181"/>
                  </a:moveTo>
                  <a:lnTo>
                    <a:pt x="6436" y="132281"/>
                  </a:lnTo>
                  <a:lnTo>
                    <a:pt x="24599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1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1" y="24599"/>
                  </a:lnTo>
                  <a:lnTo>
                    <a:pt x="307588" y="52773"/>
                  </a:lnTo>
                  <a:lnTo>
                    <a:pt x="335762" y="89240"/>
                  </a:lnTo>
                  <a:lnTo>
                    <a:pt x="353925" y="132281"/>
                  </a:lnTo>
                  <a:lnTo>
                    <a:pt x="360362" y="180181"/>
                  </a:lnTo>
                  <a:lnTo>
                    <a:pt x="353925" y="228080"/>
                  </a:lnTo>
                  <a:lnTo>
                    <a:pt x="335762" y="271121"/>
                  </a:lnTo>
                  <a:lnTo>
                    <a:pt x="307588" y="307588"/>
                  </a:lnTo>
                  <a:lnTo>
                    <a:pt x="271121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1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599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900237" y="4146549"/>
              <a:ext cx="802005" cy="601980"/>
            </a:xfrm>
            <a:custGeom>
              <a:avLst/>
              <a:gdLst/>
              <a:ahLst/>
              <a:cxnLst/>
              <a:rect l="l" t="t" r="r" b="b"/>
              <a:pathLst>
                <a:path w="802005" h="601979">
                  <a:moveTo>
                    <a:pt x="0" y="601663"/>
                  </a:moveTo>
                  <a:lnTo>
                    <a:pt x="801687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701925" y="3146424"/>
              <a:ext cx="1089025" cy="621030"/>
            </a:xfrm>
            <a:custGeom>
              <a:avLst/>
              <a:gdLst/>
              <a:ahLst/>
              <a:cxnLst/>
              <a:rect l="l" t="t" r="r" b="b"/>
              <a:pathLst>
                <a:path w="1089025" h="621029">
                  <a:moveTo>
                    <a:pt x="0" y="620713"/>
                  </a:moveTo>
                  <a:lnTo>
                    <a:pt x="1089025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746125" y="4157651"/>
              <a:ext cx="2435860" cy="915035"/>
            </a:xfrm>
            <a:custGeom>
              <a:avLst/>
              <a:gdLst/>
              <a:ahLst/>
              <a:cxnLst/>
              <a:rect l="l" t="t" r="r" b="b"/>
              <a:pathLst>
                <a:path w="2435860" h="915035">
                  <a:moveTo>
                    <a:pt x="0" y="0"/>
                  </a:moveTo>
                  <a:lnTo>
                    <a:pt x="28418" y="11267"/>
                  </a:lnTo>
                  <a:lnTo>
                    <a:pt x="47736" y="18884"/>
                  </a:lnTo>
                  <a:lnTo>
                    <a:pt x="59447" y="23493"/>
                  </a:lnTo>
                  <a:lnTo>
                    <a:pt x="65043" y="25738"/>
                  </a:lnTo>
                  <a:lnTo>
                    <a:pt x="66017" y="26261"/>
                  </a:lnTo>
                  <a:lnTo>
                    <a:pt x="63862" y="25706"/>
                  </a:lnTo>
                  <a:lnTo>
                    <a:pt x="60071" y="24715"/>
                  </a:lnTo>
                  <a:lnTo>
                    <a:pt x="56136" y="23933"/>
                  </a:lnTo>
                  <a:lnTo>
                    <a:pt x="53551" y="24001"/>
                  </a:lnTo>
                  <a:lnTo>
                    <a:pt x="53809" y="25564"/>
                  </a:lnTo>
                  <a:lnTo>
                    <a:pt x="58401" y="29264"/>
                  </a:lnTo>
                  <a:lnTo>
                    <a:pt x="113117" y="59620"/>
                  </a:lnTo>
                  <a:lnTo>
                    <a:pt x="149977" y="78300"/>
                  </a:lnTo>
                  <a:lnTo>
                    <a:pt x="198638" y="102334"/>
                  </a:lnTo>
                  <a:lnTo>
                    <a:pt x="250816" y="126035"/>
                  </a:lnTo>
                  <a:lnTo>
                    <a:pt x="309472" y="150820"/>
                  </a:lnTo>
                  <a:lnTo>
                    <a:pt x="357332" y="170343"/>
                  </a:lnTo>
                  <a:lnTo>
                    <a:pt x="2435474" y="914410"/>
                  </a:lnTo>
                  <a:lnTo>
                    <a:pt x="952886" y="914410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347787" y="3149600"/>
              <a:ext cx="2443480" cy="617855"/>
            </a:xfrm>
            <a:custGeom>
              <a:avLst/>
              <a:gdLst/>
              <a:ahLst/>
              <a:cxnLst/>
              <a:rect l="l" t="t" r="r" b="b"/>
              <a:pathLst>
                <a:path w="2443479" h="617854">
                  <a:moveTo>
                    <a:pt x="2443162" y="0"/>
                  </a:moveTo>
                  <a:lnTo>
                    <a:pt x="0" y="617538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1081087" y="3695700"/>
            <a:ext cx="53340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latin typeface="Times New Roman"/>
                <a:cs typeface="Times New Roman"/>
              </a:rPr>
              <a:t>. . </a:t>
            </a:r>
            <a:r>
              <a:rPr sz="3200" spc="-50" dirty="0">
                <a:latin typeface="Times New Roman"/>
                <a:cs typeface="Times New Roman"/>
              </a:rPr>
              <a:t>.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185491" y="3100857"/>
            <a:ext cx="2104390" cy="588645"/>
          </a:xfrm>
          <a:custGeom>
            <a:avLst/>
            <a:gdLst/>
            <a:ahLst/>
            <a:cxnLst/>
            <a:rect l="l" t="t" r="r" b="b"/>
            <a:pathLst>
              <a:path w="2104390" h="588645">
                <a:moveTo>
                  <a:pt x="2021664" y="42341"/>
                </a:moveTo>
                <a:lnTo>
                  <a:pt x="0" y="560364"/>
                </a:lnTo>
                <a:lnTo>
                  <a:pt x="7092" y="588045"/>
                </a:lnTo>
                <a:lnTo>
                  <a:pt x="2028756" y="70023"/>
                </a:lnTo>
                <a:lnTo>
                  <a:pt x="2048936" y="50102"/>
                </a:lnTo>
                <a:lnTo>
                  <a:pt x="2021664" y="42341"/>
                </a:lnTo>
                <a:close/>
              </a:path>
              <a:path w="2104390" h="588645">
                <a:moveTo>
                  <a:pt x="2079982" y="29227"/>
                </a:moveTo>
                <a:lnTo>
                  <a:pt x="2072844" y="29227"/>
                </a:lnTo>
                <a:lnTo>
                  <a:pt x="2079937" y="56908"/>
                </a:lnTo>
                <a:lnTo>
                  <a:pt x="2028756" y="70023"/>
                </a:lnTo>
                <a:lnTo>
                  <a:pt x="1990121" y="108159"/>
                </a:lnTo>
                <a:lnTo>
                  <a:pt x="1990063" y="117205"/>
                </a:lnTo>
                <a:lnTo>
                  <a:pt x="2001149" y="128436"/>
                </a:lnTo>
                <a:lnTo>
                  <a:pt x="2010195" y="128496"/>
                </a:lnTo>
                <a:lnTo>
                  <a:pt x="2103873" y="36026"/>
                </a:lnTo>
                <a:lnTo>
                  <a:pt x="2079982" y="29227"/>
                </a:lnTo>
                <a:close/>
              </a:path>
              <a:path w="2104390" h="588645">
                <a:moveTo>
                  <a:pt x="2073784" y="32896"/>
                </a:moveTo>
                <a:lnTo>
                  <a:pt x="2066367" y="32896"/>
                </a:lnTo>
                <a:lnTo>
                  <a:pt x="2072493" y="56805"/>
                </a:lnTo>
                <a:lnTo>
                  <a:pt x="2042146" y="56805"/>
                </a:lnTo>
                <a:lnTo>
                  <a:pt x="2028756" y="70023"/>
                </a:lnTo>
                <a:lnTo>
                  <a:pt x="2079937" y="56908"/>
                </a:lnTo>
                <a:lnTo>
                  <a:pt x="2072493" y="56805"/>
                </a:lnTo>
                <a:lnTo>
                  <a:pt x="2048936" y="50102"/>
                </a:lnTo>
                <a:lnTo>
                  <a:pt x="2078193" y="50102"/>
                </a:lnTo>
                <a:lnTo>
                  <a:pt x="2073784" y="32896"/>
                </a:lnTo>
                <a:close/>
              </a:path>
              <a:path w="2104390" h="588645">
                <a:moveTo>
                  <a:pt x="2066367" y="32896"/>
                </a:moveTo>
                <a:lnTo>
                  <a:pt x="2048936" y="50102"/>
                </a:lnTo>
                <a:lnTo>
                  <a:pt x="2072493" y="56805"/>
                </a:lnTo>
                <a:lnTo>
                  <a:pt x="2066367" y="32896"/>
                </a:lnTo>
                <a:close/>
              </a:path>
              <a:path w="2104390" h="588645">
                <a:moveTo>
                  <a:pt x="2072844" y="29227"/>
                </a:moveTo>
                <a:lnTo>
                  <a:pt x="2021664" y="42341"/>
                </a:lnTo>
                <a:lnTo>
                  <a:pt x="2048936" y="50102"/>
                </a:lnTo>
                <a:lnTo>
                  <a:pt x="2066367" y="32896"/>
                </a:lnTo>
                <a:lnTo>
                  <a:pt x="2073784" y="32896"/>
                </a:lnTo>
                <a:lnTo>
                  <a:pt x="2072844" y="29227"/>
                </a:lnTo>
                <a:close/>
              </a:path>
              <a:path w="2104390" h="588645">
                <a:moveTo>
                  <a:pt x="1977270" y="0"/>
                </a:moveTo>
                <a:lnTo>
                  <a:pt x="1969367" y="4401"/>
                </a:lnTo>
                <a:lnTo>
                  <a:pt x="1965048" y="19580"/>
                </a:lnTo>
                <a:lnTo>
                  <a:pt x="1969449" y="27484"/>
                </a:lnTo>
                <a:lnTo>
                  <a:pt x="2021664" y="42341"/>
                </a:lnTo>
                <a:lnTo>
                  <a:pt x="2072844" y="29227"/>
                </a:lnTo>
                <a:lnTo>
                  <a:pt x="2079982" y="29227"/>
                </a:lnTo>
                <a:lnTo>
                  <a:pt x="1977270" y="0"/>
                </a:lnTo>
                <a:close/>
              </a:path>
            </a:pathLst>
          </a:custGeom>
          <a:solidFill>
            <a:srgbClr val="0066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3313112" y="2702262"/>
            <a:ext cx="217804" cy="384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350" b="1" spc="30" dirty="0">
                <a:solidFill>
                  <a:srgbClr val="006600"/>
                </a:solidFill>
                <a:latin typeface="Symbol"/>
                <a:cs typeface="Symbol"/>
              </a:rPr>
              <a:t></a:t>
            </a:r>
            <a:endParaRPr sz="2350">
              <a:latin typeface="Symbol"/>
              <a:cs typeface="Symbol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787065" y="4221124"/>
            <a:ext cx="734060" cy="539115"/>
          </a:xfrm>
          <a:custGeom>
            <a:avLst/>
            <a:gdLst/>
            <a:ahLst/>
            <a:cxnLst/>
            <a:rect l="l" t="t" r="r" b="b"/>
            <a:pathLst>
              <a:path w="734060" h="539114">
                <a:moveTo>
                  <a:pt x="688056" y="33331"/>
                </a:moveTo>
                <a:lnTo>
                  <a:pt x="659843" y="36167"/>
                </a:lnTo>
                <a:lnTo>
                  <a:pt x="0" y="515528"/>
                </a:lnTo>
                <a:lnTo>
                  <a:pt x="16795" y="538647"/>
                </a:lnTo>
                <a:lnTo>
                  <a:pt x="676638" y="59286"/>
                </a:lnTo>
                <a:lnTo>
                  <a:pt x="688056" y="33331"/>
                </a:lnTo>
                <a:close/>
              </a:path>
              <a:path w="734060" h="539114">
                <a:moveTo>
                  <a:pt x="731692" y="5105"/>
                </a:moveTo>
                <a:lnTo>
                  <a:pt x="702600" y="5105"/>
                </a:lnTo>
                <a:lnTo>
                  <a:pt x="719396" y="28223"/>
                </a:lnTo>
                <a:lnTo>
                  <a:pt x="676638" y="59286"/>
                </a:lnTo>
                <a:lnTo>
                  <a:pt x="654777" y="108977"/>
                </a:lnTo>
                <a:lnTo>
                  <a:pt x="658056" y="117407"/>
                </a:lnTo>
                <a:lnTo>
                  <a:pt x="672503" y="123762"/>
                </a:lnTo>
                <a:lnTo>
                  <a:pt x="680933" y="120483"/>
                </a:lnTo>
                <a:lnTo>
                  <a:pt x="731692" y="5105"/>
                </a:lnTo>
                <a:close/>
              </a:path>
              <a:path w="734060" h="539114">
                <a:moveTo>
                  <a:pt x="706819" y="10911"/>
                </a:moveTo>
                <a:lnTo>
                  <a:pt x="697919" y="10911"/>
                </a:lnTo>
                <a:lnTo>
                  <a:pt x="712426" y="30881"/>
                </a:lnTo>
                <a:lnTo>
                  <a:pt x="688056" y="33331"/>
                </a:lnTo>
                <a:lnTo>
                  <a:pt x="676638" y="59286"/>
                </a:lnTo>
                <a:lnTo>
                  <a:pt x="719396" y="28223"/>
                </a:lnTo>
                <a:lnTo>
                  <a:pt x="706819" y="10911"/>
                </a:lnTo>
                <a:close/>
              </a:path>
              <a:path w="734060" h="539114">
                <a:moveTo>
                  <a:pt x="733938" y="0"/>
                </a:moveTo>
                <a:lnTo>
                  <a:pt x="602970" y="13166"/>
                </a:lnTo>
                <a:lnTo>
                  <a:pt x="597245" y="20171"/>
                </a:lnTo>
                <a:lnTo>
                  <a:pt x="598824" y="35873"/>
                </a:lnTo>
                <a:lnTo>
                  <a:pt x="605829" y="41597"/>
                </a:lnTo>
                <a:lnTo>
                  <a:pt x="659843" y="36167"/>
                </a:lnTo>
                <a:lnTo>
                  <a:pt x="702600" y="5105"/>
                </a:lnTo>
                <a:lnTo>
                  <a:pt x="731692" y="5105"/>
                </a:lnTo>
                <a:lnTo>
                  <a:pt x="733938" y="0"/>
                </a:lnTo>
                <a:close/>
              </a:path>
              <a:path w="734060" h="539114">
                <a:moveTo>
                  <a:pt x="702600" y="5105"/>
                </a:moveTo>
                <a:lnTo>
                  <a:pt x="659843" y="36167"/>
                </a:lnTo>
                <a:lnTo>
                  <a:pt x="688056" y="33331"/>
                </a:lnTo>
                <a:lnTo>
                  <a:pt x="697919" y="10911"/>
                </a:lnTo>
                <a:lnTo>
                  <a:pt x="706819" y="10911"/>
                </a:lnTo>
                <a:lnTo>
                  <a:pt x="702600" y="5105"/>
                </a:lnTo>
                <a:close/>
              </a:path>
              <a:path w="734060" h="539114">
                <a:moveTo>
                  <a:pt x="697919" y="10911"/>
                </a:moveTo>
                <a:lnTo>
                  <a:pt x="688056" y="33331"/>
                </a:lnTo>
                <a:lnTo>
                  <a:pt x="712426" y="30881"/>
                </a:lnTo>
                <a:lnTo>
                  <a:pt x="697919" y="10911"/>
                </a:lnTo>
                <a:close/>
              </a:path>
            </a:pathLst>
          </a:custGeom>
          <a:solidFill>
            <a:srgbClr val="0066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2220118" y="3839166"/>
            <a:ext cx="193040" cy="384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350" b="1" spc="-160" dirty="0">
                <a:solidFill>
                  <a:srgbClr val="006600"/>
                </a:solidFill>
                <a:latin typeface="Symbol"/>
                <a:cs typeface="Symbol"/>
              </a:rPr>
              <a:t>�</a:t>
            </a:r>
            <a:endParaRPr sz="2350">
              <a:latin typeface="Symbol"/>
              <a:cs typeface="Symbo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228907" y="2701028"/>
            <a:ext cx="3677285" cy="3077845"/>
          </a:xfrm>
          <a:prstGeom prst="rect">
            <a:avLst/>
          </a:prstGeom>
        </p:spPr>
        <p:txBody>
          <a:bodyPr vert="horz" wrap="square" lIns="0" tIns="1016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0"/>
              </a:spcBef>
            </a:pPr>
            <a:r>
              <a:rPr sz="2000" b="1" dirty="0">
                <a:latin typeface="Times New Roman"/>
                <a:cs typeface="Times New Roman"/>
              </a:rPr>
              <a:t>Condición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poda: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3075" b="1" i="1" baseline="1355" dirty="0">
                <a:latin typeface="Symbol"/>
                <a:cs typeface="Symbol"/>
              </a:rPr>
              <a:t></a:t>
            </a:r>
            <a:r>
              <a:rPr sz="3075" spc="-52" baseline="135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≥ </a:t>
            </a:r>
            <a:r>
              <a:rPr sz="3075" b="1" i="1" spc="-75" baseline="1355" dirty="0">
                <a:latin typeface="Symbol"/>
                <a:cs typeface="Symbol"/>
              </a:rPr>
              <a:t>�</a:t>
            </a:r>
            <a:endParaRPr sz="3075" baseline="1355">
              <a:latin typeface="Symbol"/>
              <a:cs typeface="Symbol"/>
            </a:endParaRPr>
          </a:p>
          <a:p>
            <a:pPr marL="242570" indent="-194310">
              <a:lnSpc>
                <a:spcPts val="2350"/>
              </a:lnSpc>
              <a:spcBef>
                <a:spcPts val="665"/>
              </a:spcBef>
              <a:buChar char="•"/>
              <a:tabLst>
                <a:tab pos="243204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evaluación </a:t>
            </a:r>
            <a:r>
              <a:rPr sz="2000" i="1" dirty="0">
                <a:latin typeface="Times New Roman"/>
                <a:cs typeface="Times New Roman"/>
              </a:rPr>
              <a:t>U</a:t>
            </a:r>
            <a:r>
              <a:rPr sz="1950" i="1" baseline="-17094" dirty="0">
                <a:latin typeface="Times New Roman"/>
                <a:cs typeface="Times New Roman"/>
              </a:rPr>
              <a:t>min</a:t>
            </a:r>
            <a:r>
              <a:rPr sz="1950" i="1" spc="270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 </a:t>
            </a:r>
            <a:r>
              <a:rPr sz="2000" i="1" spc="-25" dirty="0"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  <a:p>
            <a:pPr marR="89535" algn="r">
              <a:lnSpc>
                <a:spcPts val="2470"/>
              </a:lnSpc>
            </a:pPr>
            <a:r>
              <a:rPr sz="2000" dirty="0">
                <a:latin typeface="Times New Roman"/>
                <a:cs typeface="Times New Roman"/>
              </a:rPr>
              <a:t>será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mucho </a:t>
            </a:r>
            <a:r>
              <a:rPr sz="2100" i="1" spc="-150" dirty="0">
                <a:latin typeface="Symbol"/>
                <a:cs typeface="Symbol"/>
              </a:rPr>
              <a:t>�</a:t>
            </a:r>
            <a:r>
              <a:rPr sz="21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i.e.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U</a:t>
            </a:r>
            <a:r>
              <a:rPr sz="1950" i="1" baseline="-17094" dirty="0">
                <a:latin typeface="Times New Roman"/>
                <a:cs typeface="Times New Roman"/>
              </a:rPr>
              <a:t>min</a:t>
            </a:r>
            <a:r>
              <a:rPr sz="1950" i="1" spc="270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≤ </a:t>
            </a:r>
            <a:r>
              <a:rPr sz="2100" i="1" spc="-325" dirty="0">
                <a:latin typeface="Symbol"/>
                <a:cs typeface="Symbol"/>
              </a:rPr>
              <a:t>�</a:t>
            </a:r>
            <a:endParaRPr sz="2100">
              <a:latin typeface="Symbol"/>
              <a:cs typeface="Symbol"/>
            </a:endParaRPr>
          </a:p>
          <a:p>
            <a:pPr marL="193675" marR="34925" indent="-193675" algn="r">
              <a:lnSpc>
                <a:spcPts val="2350"/>
              </a:lnSpc>
              <a:spcBef>
                <a:spcPts val="480"/>
              </a:spcBef>
              <a:buChar char="•"/>
              <a:tabLst>
                <a:tab pos="193675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evaluación </a:t>
            </a:r>
            <a:r>
              <a:rPr sz="2000" i="1" dirty="0">
                <a:latin typeface="Times New Roman"/>
                <a:cs typeface="Times New Roman"/>
              </a:rPr>
              <a:t>U</a:t>
            </a:r>
            <a:r>
              <a:rPr sz="1950" i="1" baseline="-17094" dirty="0">
                <a:latin typeface="Times New Roman"/>
                <a:cs typeface="Times New Roman"/>
              </a:rPr>
              <a:t>max</a:t>
            </a:r>
            <a:r>
              <a:rPr sz="1950" i="1" spc="270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 </a:t>
            </a:r>
            <a:r>
              <a:rPr sz="2000" i="1" spc="-25" dirty="0"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  <a:p>
            <a:pPr marL="242570">
              <a:lnSpc>
                <a:spcPts val="2470"/>
              </a:lnSpc>
            </a:pPr>
            <a:r>
              <a:rPr sz="2000" dirty="0">
                <a:latin typeface="Times New Roman"/>
                <a:cs typeface="Times New Roman"/>
              </a:rPr>
              <a:t>será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U</a:t>
            </a:r>
            <a:r>
              <a:rPr sz="1950" i="1" baseline="-17094" dirty="0">
                <a:latin typeface="Times New Roman"/>
                <a:cs typeface="Times New Roman"/>
              </a:rPr>
              <a:t>max</a:t>
            </a:r>
            <a:r>
              <a:rPr sz="1950" i="1" spc="30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max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100" i="1" dirty="0">
                <a:latin typeface="Symbol"/>
                <a:cs typeface="Symbol"/>
              </a:rPr>
              <a:t></a:t>
            </a:r>
            <a:r>
              <a:rPr sz="2000" dirty="0">
                <a:latin typeface="Symbol"/>
                <a:cs typeface="Symbol"/>
              </a:rPr>
              <a:t></a:t>
            </a:r>
            <a:r>
              <a:rPr sz="200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U</a:t>
            </a:r>
            <a:r>
              <a:rPr sz="1950" i="1" baseline="-17094" dirty="0">
                <a:latin typeface="Times New Roman"/>
                <a:cs typeface="Times New Roman"/>
              </a:rPr>
              <a:t>min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…</a:t>
            </a:r>
            <a:r>
              <a:rPr sz="2000" spc="-25" dirty="0">
                <a:latin typeface="Symbol"/>
                <a:cs typeface="Symbol"/>
              </a:rPr>
              <a:t></a:t>
            </a:r>
            <a:endParaRPr sz="2000">
              <a:latin typeface="Symbol"/>
              <a:cs typeface="Symbol"/>
            </a:endParaRPr>
          </a:p>
          <a:p>
            <a:pPr marL="242570" marR="30480" indent="-193675">
              <a:lnSpc>
                <a:spcPts val="2400"/>
              </a:lnSpc>
              <a:spcBef>
                <a:spcPts val="565"/>
              </a:spcBef>
              <a:buChar char="•"/>
              <a:tabLst>
                <a:tab pos="243204" algn="l"/>
              </a:tabLst>
            </a:pP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</a:t>
            </a:r>
            <a:r>
              <a:rPr sz="21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≥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100" i="1" spc="-275" dirty="0">
                <a:latin typeface="Symbol"/>
                <a:cs typeface="Symbol"/>
              </a:rPr>
              <a:t>�</a:t>
            </a:r>
            <a:r>
              <a:rPr sz="21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(exacto)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175" dirty="0">
                <a:latin typeface="Times New Roman"/>
                <a:cs typeface="Times New Roman"/>
              </a:rPr>
              <a:t>U</a:t>
            </a:r>
            <a:r>
              <a:rPr sz="1950" i="1" spc="-262" baseline="-17094" dirty="0">
                <a:latin typeface="Times New Roman"/>
                <a:cs typeface="Times New Roman"/>
              </a:rPr>
              <a:t>max</a:t>
            </a:r>
            <a:r>
              <a:rPr sz="1950" i="1" baseline="-17094" dirty="0">
                <a:latin typeface="Times New Roman"/>
                <a:cs typeface="Times New Roman"/>
              </a:rPr>
              <a:t> </a:t>
            </a:r>
            <a:r>
              <a:rPr sz="2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depende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U</a:t>
            </a:r>
            <a:r>
              <a:rPr sz="1950" i="1" baseline="-17094" dirty="0">
                <a:latin typeface="Times New Roman"/>
                <a:cs typeface="Times New Roman"/>
              </a:rPr>
              <a:t>min</a:t>
            </a:r>
            <a:r>
              <a:rPr sz="1950" i="1" spc="37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que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necesario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explorar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los </a:t>
            </a:r>
            <a:r>
              <a:rPr sz="2000" dirty="0">
                <a:latin typeface="Times New Roman"/>
                <a:cs typeface="Times New Roman"/>
              </a:rPr>
              <a:t>sucesores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restantes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035617" y="4235450"/>
            <a:ext cx="1689100" cy="1078230"/>
            <a:chOff x="3035617" y="4235450"/>
            <a:chExt cx="1689100" cy="1078230"/>
          </a:xfrm>
        </p:grpSpPr>
        <p:sp>
          <p:nvSpPr>
            <p:cNvPr id="25" name="object 25"/>
            <p:cNvSpPr/>
            <p:nvPr/>
          </p:nvSpPr>
          <p:spPr>
            <a:xfrm>
              <a:off x="3073717" y="4273550"/>
              <a:ext cx="1612900" cy="1002030"/>
            </a:xfrm>
            <a:custGeom>
              <a:avLst/>
              <a:gdLst/>
              <a:ahLst/>
              <a:cxnLst/>
              <a:rect l="l" t="t" r="r" b="b"/>
              <a:pathLst>
                <a:path w="1612900" h="1002029">
                  <a:moveTo>
                    <a:pt x="0" y="1001713"/>
                  </a:moveTo>
                  <a:lnTo>
                    <a:pt x="1612900" y="0"/>
                  </a:lnTo>
                </a:path>
              </a:pathLst>
            </a:custGeom>
            <a:ln w="762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073717" y="4273550"/>
              <a:ext cx="1612900" cy="1002030"/>
            </a:xfrm>
            <a:custGeom>
              <a:avLst/>
              <a:gdLst/>
              <a:ahLst/>
              <a:cxnLst/>
              <a:rect l="l" t="t" r="r" b="b"/>
              <a:pathLst>
                <a:path w="1612900" h="1002029">
                  <a:moveTo>
                    <a:pt x="1612900" y="1001713"/>
                  </a:moveTo>
                  <a:lnTo>
                    <a:pt x="0" y="0"/>
                  </a:lnTo>
                </a:path>
              </a:pathLst>
            </a:custGeom>
            <a:ln w="762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89216" rIns="0" bIns="0" rtlCol="0">
            <a:spAutoFit/>
          </a:bodyPr>
          <a:lstStyle/>
          <a:p>
            <a:pPr marL="3163570">
              <a:lnSpc>
                <a:spcPct val="100000"/>
              </a:lnSpc>
              <a:spcBef>
                <a:spcPts val="135"/>
              </a:spcBef>
            </a:pPr>
            <a:r>
              <a:rPr dirty="0"/>
              <a:t>Poda</a:t>
            </a:r>
            <a:r>
              <a:rPr spc="-70" dirty="0"/>
              <a:t> </a:t>
            </a:r>
            <a:r>
              <a:rPr sz="3675" i="1" spc="-450" baseline="1133" dirty="0">
                <a:latin typeface="Symbol"/>
                <a:cs typeface="Symbol"/>
              </a:rPr>
              <a:t></a:t>
            </a:r>
            <a:r>
              <a:rPr sz="2400" spc="-300" dirty="0"/>
              <a:t>-</a:t>
            </a:r>
            <a:r>
              <a:rPr sz="3675" i="1" spc="-885" baseline="1133" dirty="0">
                <a:latin typeface="Symbol"/>
                <a:cs typeface="Symbol"/>
              </a:rPr>
              <a:t>�</a:t>
            </a:r>
            <a:endParaRPr sz="3675" baseline="1133">
              <a:latin typeface="Symbol"/>
              <a:cs typeface="Symbol"/>
            </a:endParaRPr>
          </a:p>
        </p:txBody>
      </p:sp>
      <p:sp>
        <p:nvSpPr>
          <p:cNvPr id="29" name="object 2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23 </a:t>
            </a:r>
            <a:r>
              <a:rPr spc="-50" dirty="0"/>
              <a:t>–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3652837" y="3067812"/>
            <a:ext cx="53340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latin typeface="Times New Roman"/>
                <a:cs typeface="Times New Roman"/>
              </a:rPr>
              <a:t>. . </a:t>
            </a:r>
            <a:r>
              <a:rPr sz="3200" spc="-50" dirty="0">
                <a:latin typeface="Times New Roman"/>
                <a:cs typeface="Times New Roman"/>
              </a:rPr>
              <a:t>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468312" y="2744723"/>
            <a:ext cx="4330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46087" y="3814572"/>
            <a:ext cx="4762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1341437" y="3140074"/>
            <a:ext cx="3850004" cy="1941830"/>
            <a:chOff x="1341437" y="3140074"/>
            <a:chExt cx="3850004" cy="1941830"/>
          </a:xfrm>
        </p:grpSpPr>
        <p:sp>
          <p:nvSpPr>
            <p:cNvPr id="10" name="object 10"/>
            <p:cNvSpPr/>
            <p:nvPr/>
          </p:nvSpPr>
          <p:spPr>
            <a:xfrm>
              <a:off x="1900237" y="4146549"/>
              <a:ext cx="802005" cy="601980"/>
            </a:xfrm>
            <a:custGeom>
              <a:avLst/>
              <a:gdLst/>
              <a:ahLst/>
              <a:cxnLst/>
              <a:rect l="l" t="t" r="r" b="b"/>
              <a:pathLst>
                <a:path w="802005" h="601979">
                  <a:moveTo>
                    <a:pt x="0" y="601663"/>
                  </a:moveTo>
                  <a:lnTo>
                    <a:pt x="801687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746125" y="4157651"/>
              <a:ext cx="2435860" cy="915035"/>
            </a:xfrm>
            <a:custGeom>
              <a:avLst/>
              <a:gdLst/>
              <a:ahLst/>
              <a:cxnLst/>
              <a:rect l="l" t="t" r="r" b="b"/>
              <a:pathLst>
                <a:path w="2435860" h="915035">
                  <a:moveTo>
                    <a:pt x="0" y="0"/>
                  </a:moveTo>
                  <a:lnTo>
                    <a:pt x="28418" y="11267"/>
                  </a:lnTo>
                  <a:lnTo>
                    <a:pt x="47736" y="18884"/>
                  </a:lnTo>
                  <a:lnTo>
                    <a:pt x="59447" y="23493"/>
                  </a:lnTo>
                  <a:lnTo>
                    <a:pt x="65043" y="25738"/>
                  </a:lnTo>
                  <a:lnTo>
                    <a:pt x="66017" y="26261"/>
                  </a:lnTo>
                  <a:lnTo>
                    <a:pt x="63862" y="25706"/>
                  </a:lnTo>
                  <a:lnTo>
                    <a:pt x="60071" y="24715"/>
                  </a:lnTo>
                  <a:lnTo>
                    <a:pt x="56136" y="23933"/>
                  </a:lnTo>
                  <a:lnTo>
                    <a:pt x="53551" y="24001"/>
                  </a:lnTo>
                  <a:lnTo>
                    <a:pt x="53809" y="25564"/>
                  </a:lnTo>
                  <a:lnTo>
                    <a:pt x="58401" y="29264"/>
                  </a:lnTo>
                  <a:lnTo>
                    <a:pt x="113117" y="59620"/>
                  </a:lnTo>
                  <a:lnTo>
                    <a:pt x="149977" y="78300"/>
                  </a:lnTo>
                  <a:lnTo>
                    <a:pt x="198638" y="102334"/>
                  </a:lnTo>
                  <a:lnTo>
                    <a:pt x="250816" y="126035"/>
                  </a:lnTo>
                  <a:lnTo>
                    <a:pt x="309472" y="150820"/>
                  </a:lnTo>
                  <a:lnTo>
                    <a:pt x="357332" y="170343"/>
                  </a:lnTo>
                  <a:lnTo>
                    <a:pt x="2435474" y="914410"/>
                  </a:lnTo>
                  <a:lnTo>
                    <a:pt x="952886" y="914410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701925" y="3146424"/>
              <a:ext cx="1089025" cy="621030"/>
            </a:xfrm>
            <a:custGeom>
              <a:avLst/>
              <a:gdLst/>
              <a:ahLst/>
              <a:cxnLst/>
              <a:rect l="l" t="t" r="r" b="b"/>
              <a:pathLst>
                <a:path w="1089025" h="621029">
                  <a:moveTo>
                    <a:pt x="0" y="620713"/>
                  </a:moveTo>
                  <a:lnTo>
                    <a:pt x="1089025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347787" y="3149599"/>
              <a:ext cx="2443480" cy="617855"/>
            </a:xfrm>
            <a:custGeom>
              <a:avLst/>
              <a:gdLst/>
              <a:ahLst/>
              <a:cxnLst/>
              <a:rect l="l" t="t" r="r" b="b"/>
              <a:pathLst>
                <a:path w="2443479" h="617854">
                  <a:moveTo>
                    <a:pt x="2443162" y="0"/>
                  </a:moveTo>
                  <a:lnTo>
                    <a:pt x="0" y="617538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1081087" y="3695700"/>
            <a:ext cx="53340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latin typeface="Times New Roman"/>
                <a:cs typeface="Times New Roman"/>
              </a:rPr>
              <a:t>. . </a:t>
            </a:r>
            <a:r>
              <a:rPr sz="3200" spc="-50" dirty="0">
                <a:latin typeface="Times New Roman"/>
                <a:cs typeface="Times New Roman"/>
              </a:rPr>
              <a:t>.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185491" y="3100857"/>
            <a:ext cx="2104390" cy="588645"/>
          </a:xfrm>
          <a:custGeom>
            <a:avLst/>
            <a:gdLst/>
            <a:ahLst/>
            <a:cxnLst/>
            <a:rect l="l" t="t" r="r" b="b"/>
            <a:pathLst>
              <a:path w="2104390" h="588645">
                <a:moveTo>
                  <a:pt x="2021664" y="42341"/>
                </a:moveTo>
                <a:lnTo>
                  <a:pt x="0" y="560364"/>
                </a:lnTo>
                <a:lnTo>
                  <a:pt x="7092" y="588045"/>
                </a:lnTo>
                <a:lnTo>
                  <a:pt x="2028756" y="70023"/>
                </a:lnTo>
                <a:lnTo>
                  <a:pt x="2048936" y="50102"/>
                </a:lnTo>
                <a:lnTo>
                  <a:pt x="2021664" y="42341"/>
                </a:lnTo>
                <a:close/>
              </a:path>
              <a:path w="2104390" h="588645">
                <a:moveTo>
                  <a:pt x="2079982" y="29227"/>
                </a:moveTo>
                <a:lnTo>
                  <a:pt x="2072844" y="29227"/>
                </a:lnTo>
                <a:lnTo>
                  <a:pt x="2079937" y="56908"/>
                </a:lnTo>
                <a:lnTo>
                  <a:pt x="2028756" y="70023"/>
                </a:lnTo>
                <a:lnTo>
                  <a:pt x="1990121" y="108159"/>
                </a:lnTo>
                <a:lnTo>
                  <a:pt x="1990063" y="117205"/>
                </a:lnTo>
                <a:lnTo>
                  <a:pt x="2001149" y="128436"/>
                </a:lnTo>
                <a:lnTo>
                  <a:pt x="2010195" y="128496"/>
                </a:lnTo>
                <a:lnTo>
                  <a:pt x="2103873" y="36026"/>
                </a:lnTo>
                <a:lnTo>
                  <a:pt x="2079982" y="29227"/>
                </a:lnTo>
                <a:close/>
              </a:path>
              <a:path w="2104390" h="588645">
                <a:moveTo>
                  <a:pt x="2073784" y="32896"/>
                </a:moveTo>
                <a:lnTo>
                  <a:pt x="2066367" y="32896"/>
                </a:lnTo>
                <a:lnTo>
                  <a:pt x="2072493" y="56805"/>
                </a:lnTo>
                <a:lnTo>
                  <a:pt x="2042146" y="56805"/>
                </a:lnTo>
                <a:lnTo>
                  <a:pt x="2028756" y="70023"/>
                </a:lnTo>
                <a:lnTo>
                  <a:pt x="2079937" y="56908"/>
                </a:lnTo>
                <a:lnTo>
                  <a:pt x="2072493" y="56805"/>
                </a:lnTo>
                <a:lnTo>
                  <a:pt x="2048936" y="50102"/>
                </a:lnTo>
                <a:lnTo>
                  <a:pt x="2078193" y="50102"/>
                </a:lnTo>
                <a:lnTo>
                  <a:pt x="2073784" y="32896"/>
                </a:lnTo>
                <a:close/>
              </a:path>
              <a:path w="2104390" h="588645">
                <a:moveTo>
                  <a:pt x="2066367" y="32896"/>
                </a:moveTo>
                <a:lnTo>
                  <a:pt x="2048936" y="50102"/>
                </a:lnTo>
                <a:lnTo>
                  <a:pt x="2072493" y="56805"/>
                </a:lnTo>
                <a:lnTo>
                  <a:pt x="2066367" y="32896"/>
                </a:lnTo>
                <a:close/>
              </a:path>
              <a:path w="2104390" h="588645">
                <a:moveTo>
                  <a:pt x="2072844" y="29227"/>
                </a:moveTo>
                <a:lnTo>
                  <a:pt x="2021664" y="42341"/>
                </a:lnTo>
                <a:lnTo>
                  <a:pt x="2048936" y="50102"/>
                </a:lnTo>
                <a:lnTo>
                  <a:pt x="2066367" y="32896"/>
                </a:lnTo>
                <a:lnTo>
                  <a:pt x="2073784" y="32896"/>
                </a:lnTo>
                <a:lnTo>
                  <a:pt x="2072844" y="29227"/>
                </a:lnTo>
                <a:close/>
              </a:path>
              <a:path w="2104390" h="588645">
                <a:moveTo>
                  <a:pt x="1977270" y="0"/>
                </a:moveTo>
                <a:lnTo>
                  <a:pt x="1969367" y="4401"/>
                </a:lnTo>
                <a:lnTo>
                  <a:pt x="1965048" y="19580"/>
                </a:lnTo>
                <a:lnTo>
                  <a:pt x="1969449" y="27484"/>
                </a:lnTo>
                <a:lnTo>
                  <a:pt x="2021664" y="42341"/>
                </a:lnTo>
                <a:lnTo>
                  <a:pt x="2072844" y="29227"/>
                </a:lnTo>
                <a:lnTo>
                  <a:pt x="2079982" y="29227"/>
                </a:lnTo>
                <a:lnTo>
                  <a:pt x="1977270" y="0"/>
                </a:lnTo>
                <a:close/>
              </a:path>
            </a:pathLst>
          </a:custGeom>
          <a:solidFill>
            <a:srgbClr val="0066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3325018" y="2702262"/>
            <a:ext cx="193040" cy="384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350" b="1" spc="-160" dirty="0">
                <a:solidFill>
                  <a:srgbClr val="006600"/>
                </a:solidFill>
                <a:latin typeface="Symbol"/>
                <a:cs typeface="Symbol"/>
              </a:rPr>
              <a:t>�</a:t>
            </a:r>
            <a:endParaRPr sz="2350">
              <a:latin typeface="Symbol"/>
              <a:cs typeface="Symbo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787065" y="4221124"/>
            <a:ext cx="734060" cy="539115"/>
          </a:xfrm>
          <a:custGeom>
            <a:avLst/>
            <a:gdLst/>
            <a:ahLst/>
            <a:cxnLst/>
            <a:rect l="l" t="t" r="r" b="b"/>
            <a:pathLst>
              <a:path w="734060" h="539114">
                <a:moveTo>
                  <a:pt x="688056" y="33331"/>
                </a:moveTo>
                <a:lnTo>
                  <a:pt x="659843" y="36167"/>
                </a:lnTo>
                <a:lnTo>
                  <a:pt x="0" y="515528"/>
                </a:lnTo>
                <a:lnTo>
                  <a:pt x="16795" y="538647"/>
                </a:lnTo>
                <a:lnTo>
                  <a:pt x="676638" y="59286"/>
                </a:lnTo>
                <a:lnTo>
                  <a:pt x="688056" y="33331"/>
                </a:lnTo>
                <a:close/>
              </a:path>
              <a:path w="734060" h="539114">
                <a:moveTo>
                  <a:pt x="731692" y="5105"/>
                </a:moveTo>
                <a:lnTo>
                  <a:pt x="702600" y="5105"/>
                </a:lnTo>
                <a:lnTo>
                  <a:pt x="719396" y="28223"/>
                </a:lnTo>
                <a:lnTo>
                  <a:pt x="676638" y="59286"/>
                </a:lnTo>
                <a:lnTo>
                  <a:pt x="654777" y="108977"/>
                </a:lnTo>
                <a:lnTo>
                  <a:pt x="658056" y="117407"/>
                </a:lnTo>
                <a:lnTo>
                  <a:pt x="672503" y="123762"/>
                </a:lnTo>
                <a:lnTo>
                  <a:pt x="680933" y="120483"/>
                </a:lnTo>
                <a:lnTo>
                  <a:pt x="731692" y="5105"/>
                </a:lnTo>
                <a:close/>
              </a:path>
              <a:path w="734060" h="539114">
                <a:moveTo>
                  <a:pt x="706819" y="10911"/>
                </a:moveTo>
                <a:lnTo>
                  <a:pt x="697919" y="10911"/>
                </a:lnTo>
                <a:lnTo>
                  <a:pt x="712426" y="30881"/>
                </a:lnTo>
                <a:lnTo>
                  <a:pt x="688056" y="33331"/>
                </a:lnTo>
                <a:lnTo>
                  <a:pt x="676638" y="59286"/>
                </a:lnTo>
                <a:lnTo>
                  <a:pt x="719396" y="28223"/>
                </a:lnTo>
                <a:lnTo>
                  <a:pt x="706819" y="10911"/>
                </a:lnTo>
                <a:close/>
              </a:path>
              <a:path w="734060" h="539114">
                <a:moveTo>
                  <a:pt x="733938" y="0"/>
                </a:moveTo>
                <a:lnTo>
                  <a:pt x="602970" y="13166"/>
                </a:lnTo>
                <a:lnTo>
                  <a:pt x="597245" y="20171"/>
                </a:lnTo>
                <a:lnTo>
                  <a:pt x="598824" y="35873"/>
                </a:lnTo>
                <a:lnTo>
                  <a:pt x="605829" y="41597"/>
                </a:lnTo>
                <a:lnTo>
                  <a:pt x="659843" y="36167"/>
                </a:lnTo>
                <a:lnTo>
                  <a:pt x="702600" y="5105"/>
                </a:lnTo>
                <a:lnTo>
                  <a:pt x="731692" y="5105"/>
                </a:lnTo>
                <a:lnTo>
                  <a:pt x="733938" y="0"/>
                </a:lnTo>
                <a:close/>
              </a:path>
              <a:path w="734060" h="539114">
                <a:moveTo>
                  <a:pt x="702600" y="5105"/>
                </a:moveTo>
                <a:lnTo>
                  <a:pt x="659843" y="36167"/>
                </a:lnTo>
                <a:lnTo>
                  <a:pt x="688056" y="33331"/>
                </a:lnTo>
                <a:lnTo>
                  <a:pt x="697919" y="10911"/>
                </a:lnTo>
                <a:lnTo>
                  <a:pt x="706819" y="10911"/>
                </a:lnTo>
                <a:lnTo>
                  <a:pt x="702600" y="5105"/>
                </a:lnTo>
                <a:close/>
              </a:path>
              <a:path w="734060" h="539114">
                <a:moveTo>
                  <a:pt x="697919" y="10911"/>
                </a:moveTo>
                <a:lnTo>
                  <a:pt x="688056" y="33331"/>
                </a:lnTo>
                <a:lnTo>
                  <a:pt x="712426" y="30881"/>
                </a:lnTo>
                <a:lnTo>
                  <a:pt x="697919" y="10911"/>
                </a:lnTo>
                <a:close/>
              </a:path>
            </a:pathLst>
          </a:custGeom>
          <a:solidFill>
            <a:srgbClr val="0066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2208212" y="3839166"/>
            <a:ext cx="217804" cy="384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350" b="1" spc="30" dirty="0">
                <a:solidFill>
                  <a:srgbClr val="006600"/>
                </a:solidFill>
                <a:latin typeface="Symbol"/>
                <a:cs typeface="Symbol"/>
              </a:rPr>
              <a:t></a:t>
            </a:r>
            <a:endParaRPr sz="2350">
              <a:latin typeface="Symbol"/>
              <a:cs typeface="Symbo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388927" y="2701028"/>
            <a:ext cx="3672204" cy="3077845"/>
          </a:xfrm>
          <a:prstGeom prst="rect">
            <a:avLst/>
          </a:prstGeom>
        </p:spPr>
        <p:txBody>
          <a:bodyPr vert="horz" wrap="square" lIns="0" tIns="1016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0"/>
              </a:spcBef>
            </a:pPr>
            <a:r>
              <a:rPr sz="2000" b="1" dirty="0">
                <a:latin typeface="Times New Roman"/>
                <a:cs typeface="Times New Roman"/>
              </a:rPr>
              <a:t>Condición</a:t>
            </a:r>
            <a:r>
              <a:rPr sz="2000" b="1" spc="-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poda: </a:t>
            </a:r>
            <a:r>
              <a:rPr sz="3075" b="1" i="1" spc="-352" baseline="1355" dirty="0">
                <a:latin typeface="Symbol"/>
                <a:cs typeface="Symbol"/>
              </a:rPr>
              <a:t>�</a:t>
            </a:r>
            <a:r>
              <a:rPr sz="3075" spc="-30" baseline="135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≤</a:t>
            </a:r>
            <a:r>
              <a:rPr sz="2000" b="1" spc="5" dirty="0">
                <a:latin typeface="Times New Roman"/>
                <a:cs typeface="Times New Roman"/>
              </a:rPr>
              <a:t> </a:t>
            </a:r>
            <a:r>
              <a:rPr sz="3075" b="1" i="1" spc="-75" baseline="1355" dirty="0">
                <a:latin typeface="Symbol"/>
                <a:cs typeface="Symbol"/>
              </a:rPr>
              <a:t></a:t>
            </a:r>
            <a:endParaRPr sz="3075" baseline="1355">
              <a:latin typeface="Symbol"/>
              <a:cs typeface="Symbol"/>
            </a:endParaRPr>
          </a:p>
          <a:p>
            <a:pPr marL="242570" indent="-194310">
              <a:lnSpc>
                <a:spcPts val="2350"/>
              </a:lnSpc>
              <a:spcBef>
                <a:spcPts val="665"/>
              </a:spcBef>
              <a:buChar char="•"/>
              <a:tabLst>
                <a:tab pos="243204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evaluación </a:t>
            </a:r>
            <a:r>
              <a:rPr sz="2000" i="1" dirty="0">
                <a:latin typeface="Times New Roman"/>
                <a:cs typeface="Times New Roman"/>
              </a:rPr>
              <a:t>U</a:t>
            </a:r>
            <a:r>
              <a:rPr sz="1950" i="1" baseline="-17094" dirty="0">
                <a:latin typeface="Times New Roman"/>
                <a:cs typeface="Times New Roman"/>
              </a:rPr>
              <a:t>max</a:t>
            </a:r>
            <a:r>
              <a:rPr sz="1950" i="1" spc="270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 </a:t>
            </a:r>
            <a:r>
              <a:rPr sz="2000" i="1" spc="-25" dirty="0"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  <a:p>
            <a:pPr marL="242570">
              <a:lnSpc>
                <a:spcPts val="2470"/>
              </a:lnSpc>
            </a:pPr>
            <a:r>
              <a:rPr sz="2000" dirty="0">
                <a:latin typeface="Times New Roman"/>
                <a:cs typeface="Times New Roman"/>
              </a:rPr>
              <a:t>será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menos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</a:t>
            </a:r>
            <a:r>
              <a:rPr sz="21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i.e.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U</a:t>
            </a:r>
            <a:r>
              <a:rPr sz="1950" i="1" baseline="-17094" dirty="0">
                <a:latin typeface="Times New Roman"/>
                <a:cs typeface="Times New Roman"/>
              </a:rPr>
              <a:t>max</a:t>
            </a:r>
            <a:r>
              <a:rPr sz="1950" i="1" spc="254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≥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100" i="1" spc="-50" dirty="0">
                <a:latin typeface="Symbol"/>
                <a:cs typeface="Symbol"/>
              </a:rPr>
              <a:t></a:t>
            </a:r>
            <a:endParaRPr sz="2100">
              <a:latin typeface="Symbol"/>
              <a:cs typeface="Symbol"/>
            </a:endParaRPr>
          </a:p>
          <a:p>
            <a:pPr marL="242570" indent="-194310">
              <a:lnSpc>
                <a:spcPts val="2350"/>
              </a:lnSpc>
              <a:spcBef>
                <a:spcPts val="480"/>
              </a:spcBef>
              <a:buChar char="•"/>
              <a:tabLst>
                <a:tab pos="243204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evaluación </a:t>
            </a:r>
            <a:r>
              <a:rPr sz="2000" i="1" dirty="0">
                <a:latin typeface="Times New Roman"/>
                <a:cs typeface="Times New Roman"/>
              </a:rPr>
              <a:t>U</a:t>
            </a:r>
            <a:r>
              <a:rPr sz="1950" i="1" baseline="-17094" dirty="0">
                <a:latin typeface="Times New Roman"/>
                <a:cs typeface="Times New Roman"/>
              </a:rPr>
              <a:t>min</a:t>
            </a:r>
            <a:r>
              <a:rPr sz="1950" i="1" spc="270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 </a:t>
            </a:r>
            <a:r>
              <a:rPr sz="2000" i="1" spc="-25" dirty="0"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  <a:p>
            <a:pPr marL="242570">
              <a:lnSpc>
                <a:spcPts val="2470"/>
              </a:lnSpc>
            </a:pPr>
            <a:r>
              <a:rPr sz="2000" dirty="0">
                <a:latin typeface="Times New Roman"/>
                <a:cs typeface="Times New Roman"/>
              </a:rPr>
              <a:t>será </a:t>
            </a:r>
            <a:r>
              <a:rPr sz="2000" i="1" dirty="0">
                <a:latin typeface="Times New Roman"/>
                <a:cs typeface="Times New Roman"/>
              </a:rPr>
              <a:t>U</a:t>
            </a:r>
            <a:r>
              <a:rPr sz="1950" i="1" baseline="-17094" dirty="0">
                <a:latin typeface="Times New Roman"/>
                <a:cs typeface="Times New Roman"/>
              </a:rPr>
              <a:t>min</a:t>
            </a:r>
            <a:r>
              <a:rPr sz="1950" i="1" spc="44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 min </a:t>
            </a:r>
            <a:r>
              <a:rPr sz="2000" spc="-85" dirty="0">
                <a:latin typeface="Times New Roman"/>
                <a:cs typeface="Times New Roman"/>
              </a:rPr>
              <a:t>(</a:t>
            </a:r>
            <a:r>
              <a:rPr sz="2100" i="1" spc="-85" dirty="0">
                <a:latin typeface="Symbol"/>
                <a:cs typeface="Symbol"/>
              </a:rPr>
              <a:t>�</a:t>
            </a:r>
            <a:r>
              <a:rPr sz="2000" spc="-85" dirty="0">
                <a:latin typeface="Symbol"/>
                <a:cs typeface="Symbol"/>
              </a:rPr>
              <a:t>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U</a:t>
            </a:r>
            <a:r>
              <a:rPr sz="1950" i="1" baseline="-17094" dirty="0">
                <a:latin typeface="Times New Roman"/>
                <a:cs typeface="Times New Roman"/>
              </a:rPr>
              <a:t>max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…</a:t>
            </a:r>
            <a:r>
              <a:rPr sz="2000" spc="-25" dirty="0">
                <a:latin typeface="Symbol"/>
                <a:cs typeface="Symbol"/>
              </a:rPr>
              <a:t></a:t>
            </a:r>
            <a:endParaRPr sz="2000">
              <a:latin typeface="Symbol"/>
              <a:cs typeface="Symbol"/>
            </a:endParaRPr>
          </a:p>
          <a:p>
            <a:pPr marL="242570" marR="52705" indent="-193675">
              <a:lnSpc>
                <a:spcPts val="2400"/>
              </a:lnSpc>
              <a:spcBef>
                <a:spcPts val="565"/>
              </a:spcBef>
              <a:buChar char="•"/>
              <a:tabLst>
                <a:tab pos="243204" algn="l"/>
              </a:tabLst>
            </a:pP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100" i="1" spc="-275" dirty="0">
                <a:latin typeface="Symbol"/>
                <a:cs typeface="Symbol"/>
              </a:rPr>
              <a:t>�</a:t>
            </a:r>
            <a:r>
              <a:rPr sz="21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≤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</a:t>
            </a:r>
            <a:r>
              <a:rPr sz="21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(exacto)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175" dirty="0">
                <a:latin typeface="Times New Roman"/>
                <a:cs typeface="Times New Roman"/>
              </a:rPr>
              <a:t>U</a:t>
            </a:r>
            <a:r>
              <a:rPr sz="1950" i="1" spc="-262" baseline="-17094" dirty="0">
                <a:latin typeface="Times New Roman"/>
                <a:cs typeface="Times New Roman"/>
              </a:rPr>
              <a:t>min</a:t>
            </a:r>
            <a:r>
              <a:rPr sz="1950" i="1" baseline="-17094" dirty="0">
                <a:latin typeface="Times New Roman"/>
                <a:cs typeface="Times New Roman"/>
              </a:rPr>
              <a:t> </a:t>
            </a:r>
            <a:r>
              <a:rPr sz="2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depende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U</a:t>
            </a:r>
            <a:r>
              <a:rPr sz="1950" i="1" baseline="-17094" dirty="0">
                <a:latin typeface="Times New Roman"/>
                <a:cs typeface="Times New Roman"/>
              </a:rPr>
              <a:t>max</a:t>
            </a:r>
            <a:r>
              <a:rPr sz="1950" i="1" spc="30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que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necesario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explorar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los </a:t>
            </a:r>
            <a:r>
              <a:rPr sz="2000" dirty="0">
                <a:latin typeface="Times New Roman"/>
                <a:cs typeface="Times New Roman"/>
              </a:rPr>
              <a:t>sucesores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restantes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1746250" y="2767012"/>
            <a:ext cx="3138805" cy="2546350"/>
            <a:chOff x="1746250" y="2767012"/>
            <a:chExt cx="3138805" cy="2546350"/>
          </a:xfrm>
        </p:grpSpPr>
        <p:sp>
          <p:nvSpPr>
            <p:cNvPr id="21" name="object 21"/>
            <p:cNvSpPr/>
            <p:nvPr/>
          </p:nvSpPr>
          <p:spPr>
            <a:xfrm>
              <a:off x="3233737" y="4273550"/>
              <a:ext cx="1612900" cy="1002030"/>
            </a:xfrm>
            <a:custGeom>
              <a:avLst/>
              <a:gdLst/>
              <a:ahLst/>
              <a:cxnLst/>
              <a:rect l="l" t="t" r="r" b="b"/>
              <a:pathLst>
                <a:path w="1612900" h="1002029">
                  <a:moveTo>
                    <a:pt x="0" y="1001713"/>
                  </a:moveTo>
                  <a:lnTo>
                    <a:pt x="1612900" y="0"/>
                  </a:lnTo>
                </a:path>
              </a:pathLst>
            </a:custGeom>
            <a:ln w="762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233737" y="4273550"/>
              <a:ext cx="1612900" cy="1002030"/>
            </a:xfrm>
            <a:custGeom>
              <a:avLst/>
              <a:gdLst/>
              <a:ahLst/>
              <a:cxnLst/>
              <a:rect l="l" t="t" r="r" b="b"/>
              <a:pathLst>
                <a:path w="1612900" h="1002029">
                  <a:moveTo>
                    <a:pt x="1612900" y="1001713"/>
                  </a:moveTo>
                  <a:lnTo>
                    <a:pt x="0" y="0"/>
                  </a:lnTo>
                </a:path>
              </a:pathLst>
            </a:custGeom>
            <a:ln w="762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597275" y="277653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80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520950" y="3786187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180181"/>
                  </a:moveTo>
                  <a:lnTo>
                    <a:pt x="6436" y="132281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599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1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1"/>
                  </a:lnTo>
                  <a:lnTo>
                    <a:pt x="307589" y="307588"/>
                  </a:lnTo>
                  <a:lnTo>
                    <a:pt x="271122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2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600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755775" y="4749800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163570">
              <a:lnSpc>
                <a:spcPct val="100000"/>
              </a:lnSpc>
              <a:spcBef>
                <a:spcPts val="100"/>
              </a:spcBef>
            </a:pPr>
            <a:r>
              <a:rPr dirty="0"/>
              <a:t>Poda</a:t>
            </a:r>
            <a:r>
              <a:rPr spc="-85" dirty="0"/>
              <a:t> </a:t>
            </a:r>
            <a:r>
              <a:rPr sz="3525" spc="-390" baseline="1182" dirty="0">
                <a:latin typeface="Symbol"/>
                <a:cs typeface="Symbol"/>
              </a:rPr>
              <a:t></a:t>
            </a:r>
            <a:r>
              <a:rPr sz="2400" spc="-260" dirty="0"/>
              <a:t>-</a:t>
            </a:r>
            <a:r>
              <a:rPr sz="3525" spc="-727" baseline="1182" dirty="0">
                <a:latin typeface="Symbol"/>
                <a:cs typeface="Symbol"/>
              </a:rPr>
              <a:t>�</a:t>
            </a:r>
            <a:endParaRPr sz="3525" baseline="1182">
              <a:latin typeface="Symbol"/>
              <a:cs typeface="Symbol"/>
            </a:endParaRPr>
          </a:p>
        </p:txBody>
      </p:sp>
      <p:sp>
        <p:nvSpPr>
          <p:cNvPr id="29" name="object 2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24 </a:t>
            </a:r>
            <a:r>
              <a:rPr spc="-50" dirty="0"/>
              <a:t>–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633932" y="1107753"/>
            <a:ext cx="7999730" cy="1129030"/>
          </a:xfrm>
          <a:prstGeom prst="rect">
            <a:avLst/>
          </a:prstGeom>
        </p:spPr>
        <p:txBody>
          <a:bodyPr vert="horz" wrap="square" lIns="0" tIns="609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sz="2000" dirty="0">
                <a:latin typeface="Times New Roman"/>
                <a:cs typeface="Times New Roman"/>
              </a:rPr>
              <a:t>Poda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100" i="1" spc="-25" dirty="0">
                <a:latin typeface="Symbol"/>
                <a:cs typeface="Symbol"/>
              </a:rPr>
              <a:t>�</a:t>
            </a:r>
            <a:r>
              <a:rPr sz="2000" spc="-25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385"/>
              </a:spcBef>
              <a:buSzPct val="95238"/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100" i="1" spc="-145" dirty="0">
                <a:latin typeface="Symbol"/>
                <a:cs typeface="Symbol"/>
              </a:rPr>
              <a:t>�</a:t>
            </a:r>
            <a:r>
              <a:rPr sz="2000" spc="-145" dirty="0">
                <a:latin typeface="Times New Roman"/>
                <a:cs typeface="Times New Roman"/>
              </a:rPr>
              <a:t>: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evaluación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baja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encontrada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momento)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360"/>
              </a:spcBef>
              <a:buSzPct val="95238"/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100" i="1" dirty="0">
                <a:latin typeface="Symbol"/>
                <a:cs typeface="Symbol"/>
              </a:rPr>
              <a:t></a:t>
            </a:r>
            <a:r>
              <a:rPr sz="2000" dirty="0">
                <a:latin typeface="Symbol"/>
                <a:cs typeface="Symbol"/>
              </a:rPr>
              <a:t>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evaluación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alta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encontrada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momento)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sucesor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directo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652837" y="3067812"/>
            <a:ext cx="53340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latin typeface="Times New Roman"/>
                <a:cs typeface="Times New Roman"/>
              </a:rPr>
              <a:t>. . </a:t>
            </a:r>
            <a:r>
              <a:rPr sz="3200" spc="-50" dirty="0">
                <a:latin typeface="Times New Roman"/>
                <a:cs typeface="Times New Roman"/>
              </a:rPr>
              <a:t>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27263" y="3101340"/>
            <a:ext cx="4762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27263" y="3796284"/>
            <a:ext cx="4330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443730" y="2092459"/>
            <a:ext cx="3747770" cy="2713990"/>
            <a:chOff x="1443730" y="2092459"/>
            <a:chExt cx="3747770" cy="2713990"/>
          </a:xfrm>
        </p:grpSpPr>
        <p:sp>
          <p:nvSpPr>
            <p:cNvPr id="5" name="object 5"/>
            <p:cNvSpPr/>
            <p:nvPr/>
          </p:nvSpPr>
          <p:spPr>
            <a:xfrm>
              <a:off x="3555998" y="3170685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1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599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1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1"/>
                  </a:lnTo>
                  <a:lnTo>
                    <a:pt x="307589" y="307588"/>
                  </a:lnTo>
                  <a:lnTo>
                    <a:pt x="271122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2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600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569368" y="3793779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453255" y="4436484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180181"/>
                  </a:moveTo>
                  <a:lnTo>
                    <a:pt x="6436" y="132281"/>
                  </a:lnTo>
                  <a:lnTo>
                    <a:pt x="24599" y="89240"/>
                  </a:lnTo>
                  <a:lnTo>
                    <a:pt x="52773" y="52773"/>
                  </a:lnTo>
                  <a:lnTo>
                    <a:pt x="89240" y="24599"/>
                  </a:lnTo>
                  <a:lnTo>
                    <a:pt x="132281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1" y="24599"/>
                  </a:lnTo>
                  <a:lnTo>
                    <a:pt x="307588" y="52773"/>
                  </a:lnTo>
                  <a:lnTo>
                    <a:pt x="335762" y="89240"/>
                  </a:lnTo>
                  <a:lnTo>
                    <a:pt x="353925" y="132281"/>
                  </a:lnTo>
                  <a:lnTo>
                    <a:pt x="360362" y="180181"/>
                  </a:lnTo>
                  <a:lnTo>
                    <a:pt x="353925" y="228080"/>
                  </a:lnTo>
                  <a:lnTo>
                    <a:pt x="335762" y="271121"/>
                  </a:lnTo>
                  <a:lnTo>
                    <a:pt x="307588" y="307588"/>
                  </a:lnTo>
                  <a:lnTo>
                    <a:pt x="271121" y="335762"/>
                  </a:lnTo>
                  <a:lnTo>
                    <a:pt x="228080" y="353925"/>
                  </a:lnTo>
                  <a:lnTo>
                    <a:pt x="180181" y="360362"/>
                  </a:lnTo>
                  <a:lnTo>
                    <a:pt x="132281" y="353925"/>
                  </a:lnTo>
                  <a:lnTo>
                    <a:pt x="89240" y="335762"/>
                  </a:lnTo>
                  <a:lnTo>
                    <a:pt x="52773" y="307588"/>
                  </a:lnTo>
                  <a:lnTo>
                    <a:pt x="24599" y="271121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633437" y="4154141"/>
              <a:ext cx="1116330" cy="282575"/>
            </a:xfrm>
            <a:custGeom>
              <a:avLst/>
              <a:gdLst/>
              <a:ahLst/>
              <a:cxnLst/>
              <a:rect l="l" t="t" r="r" b="b"/>
              <a:pathLst>
                <a:path w="1116330" h="282575">
                  <a:moveTo>
                    <a:pt x="0" y="282343"/>
                  </a:moveTo>
                  <a:lnTo>
                    <a:pt x="1116114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749551" y="3531047"/>
              <a:ext cx="986790" cy="262890"/>
            </a:xfrm>
            <a:custGeom>
              <a:avLst/>
              <a:gdLst/>
              <a:ahLst/>
              <a:cxnLst/>
              <a:rect l="l" t="t" r="r" b="b"/>
              <a:pathLst>
                <a:path w="986789" h="262889">
                  <a:moveTo>
                    <a:pt x="0" y="262732"/>
                  </a:moveTo>
                  <a:lnTo>
                    <a:pt x="98663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746125" y="4151993"/>
              <a:ext cx="2435860" cy="596265"/>
            </a:xfrm>
            <a:custGeom>
              <a:avLst/>
              <a:gdLst/>
              <a:ahLst/>
              <a:cxnLst/>
              <a:rect l="l" t="t" r="r" b="b"/>
              <a:pathLst>
                <a:path w="2435860" h="596264">
                  <a:moveTo>
                    <a:pt x="0" y="0"/>
                  </a:moveTo>
                  <a:lnTo>
                    <a:pt x="29972" y="7742"/>
                  </a:lnTo>
                  <a:lnTo>
                    <a:pt x="49704" y="12810"/>
                  </a:lnTo>
                  <a:lnTo>
                    <a:pt x="61007" y="15712"/>
                  </a:lnTo>
                  <a:lnTo>
                    <a:pt x="65693" y="16955"/>
                  </a:lnTo>
                  <a:lnTo>
                    <a:pt x="62458" y="16503"/>
                  </a:lnTo>
                  <a:lnTo>
                    <a:pt x="58162" y="15825"/>
                  </a:lnTo>
                  <a:lnTo>
                    <a:pt x="54495" y="15524"/>
                  </a:lnTo>
                  <a:lnTo>
                    <a:pt x="53269" y="16107"/>
                  </a:lnTo>
                  <a:lnTo>
                    <a:pt x="56296" y="18085"/>
                  </a:lnTo>
                  <a:lnTo>
                    <a:pt x="109013" y="37469"/>
                  </a:lnTo>
                  <a:lnTo>
                    <a:pt x="147169" y="50109"/>
                  </a:lnTo>
                  <a:lnTo>
                    <a:pt x="198638" y="66686"/>
                  </a:lnTo>
                  <a:lnTo>
                    <a:pt x="250816" y="82130"/>
                  </a:lnTo>
                  <a:lnTo>
                    <a:pt x="309472" y="98281"/>
                  </a:lnTo>
                  <a:lnTo>
                    <a:pt x="357332" y="111003"/>
                  </a:lnTo>
                  <a:lnTo>
                    <a:pt x="2435474" y="595873"/>
                  </a:lnTo>
                  <a:lnTo>
                    <a:pt x="952886" y="59587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181562" y="2092459"/>
              <a:ext cx="2130425" cy="500380"/>
            </a:xfrm>
            <a:custGeom>
              <a:avLst/>
              <a:gdLst/>
              <a:ahLst/>
              <a:cxnLst/>
              <a:rect l="l" t="t" r="r" b="b"/>
              <a:pathLst>
                <a:path w="2130425" h="500380">
                  <a:moveTo>
                    <a:pt x="2047827" y="44289"/>
                  </a:moveTo>
                  <a:lnTo>
                    <a:pt x="0" y="472193"/>
                  </a:lnTo>
                  <a:lnTo>
                    <a:pt x="5844" y="500165"/>
                  </a:lnTo>
                  <a:lnTo>
                    <a:pt x="2053670" y="72261"/>
                  </a:lnTo>
                  <a:lnTo>
                    <a:pt x="2074724" y="53265"/>
                  </a:lnTo>
                  <a:lnTo>
                    <a:pt x="2047827" y="44289"/>
                  </a:lnTo>
                  <a:close/>
                </a:path>
                <a:path w="2130425" h="500380">
                  <a:moveTo>
                    <a:pt x="2105709" y="33481"/>
                  </a:moveTo>
                  <a:lnTo>
                    <a:pt x="2099553" y="33481"/>
                  </a:lnTo>
                  <a:lnTo>
                    <a:pt x="2105398" y="61452"/>
                  </a:lnTo>
                  <a:lnTo>
                    <a:pt x="2053670" y="72261"/>
                  </a:lnTo>
                  <a:lnTo>
                    <a:pt x="2013366" y="108626"/>
                  </a:lnTo>
                  <a:lnTo>
                    <a:pt x="2012903" y="117661"/>
                  </a:lnTo>
                  <a:lnTo>
                    <a:pt x="2023474" y="129378"/>
                  </a:lnTo>
                  <a:lnTo>
                    <a:pt x="2032509" y="129842"/>
                  </a:lnTo>
                  <a:lnTo>
                    <a:pt x="2130237" y="41666"/>
                  </a:lnTo>
                  <a:lnTo>
                    <a:pt x="2105709" y="33481"/>
                  </a:lnTo>
                  <a:close/>
                </a:path>
                <a:path w="2130425" h="500380">
                  <a:moveTo>
                    <a:pt x="2074724" y="53265"/>
                  </a:moveTo>
                  <a:lnTo>
                    <a:pt x="2053670" y="72261"/>
                  </a:lnTo>
                  <a:lnTo>
                    <a:pt x="2105398" y="61452"/>
                  </a:lnTo>
                  <a:lnTo>
                    <a:pt x="2105307" y="61018"/>
                  </a:lnTo>
                  <a:lnTo>
                    <a:pt x="2097958" y="61018"/>
                  </a:lnTo>
                  <a:lnTo>
                    <a:pt x="2074724" y="53265"/>
                  </a:lnTo>
                  <a:close/>
                </a:path>
                <a:path w="2130425" h="500380">
                  <a:moveTo>
                    <a:pt x="2092909" y="36857"/>
                  </a:moveTo>
                  <a:lnTo>
                    <a:pt x="2074724" y="53265"/>
                  </a:lnTo>
                  <a:lnTo>
                    <a:pt x="2097958" y="61018"/>
                  </a:lnTo>
                  <a:lnTo>
                    <a:pt x="2092909" y="36857"/>
                  </a:lnTo>
                  <a:close/>
                </a:path>
                <a:path w="2130425" h="500380">
                  <a:moveTo>
                    <a:pt x="2100259" y="36857"/>
                  </a:moveTo>
                  <a:lnTo>
                    <a:pt x="2092909" y="36857"/>
                  </a:lnTo>
                  <a:lnTo>
                    <a:pt x="2097958" y="61018"/>
                  </a:lnTo>
                  <a:lnTo>
                    <a:pt x="2105307" y="61018"/>
                  </a:lnTo>
                  <a:lnTo>
                    <a:pt x="2100259" y="36857"/>
                  </a:lnTo>
                  <a:close/>
                </a:path>
                <a:path w="2130425" h="500380">
                  <a:moveTo>
                    <a:pt x="2099553" y="33481"/>
                  </a:moveTo>
                  <a:lnTo>
                    <a:pt x="2047827" y="44289"/>
                  </a:lnTo>
                  <a:lnTo>
                    <a:pt x="2074724" y="53265"/>
                  </a:lnTo>
                  <a:lnTo>
                    <a:pt x="2092909" y="36857"/>
                  </a:lnTo>
                  <a:lnTo>
                    <a:pt x="2100259" y="36857"/>
                  </a:lnTo>
                  <a:lnTo>
                    <a:pt x="2099553" y="33481"/>
                  </a:lnTo>
                  <a:close/>
                </a:path>
                <a:path w="2130425" h="500380">
                  <a:moveTo>
                    <a:pt x="2005378" y="0"/>
                  </a:moveTo>
                  <a:lnTo>
                    <a:pt x="1997284" y="4043"/>
                  </a:lnTo>
                  <a:lnTo>
                    <a:pt x="1992289" y="19013"/>
                  </a:lnTo>
                  <a:lnTo>
                    <a:pt x="1996332" y="27105"/>
                  </a:lnTo>
                  <a:lnTo>
                    <a:pt x="2047827" y="44289"/>
                  </a:lnTo>
                  <a:lnTo>
                    <a:pt x="2099553" y="33481"/>
                  </a:lnTo>
                  <a:lnTo>
                    <a:pt x="2105709" y="33481"/>
                  </a:lnTo>
                  <a:lnTo>
                    <a:pt x="2005378" y="0"/>
                  </a:lnTo>
                  <a:close/>
                </a:path>
              </a:pathLst>
            </a:custGeom>
            <a:solidFill>
              <a:srgbClr val="006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2471822" y="2043894"/>
            <a:ext cx="217804" cy="384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350" b="1" spc="30" dirty="0">
                <a:solidFill>
                  <a:srgbClr val="006600"/>
                </a:solidFill>
                <a:latin typeface="Symbol"/>
                <a:cs typeface="Symbol"/>
              </a:rPr>
              <a:t></a:t>
            </a:r>
            <a:endParaRPr sz="2350">
              <a:latin typeface="Symbol"/>
              <a:cs typeface="Symbo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878021" y="4121905"/>
            <a:ext cx="593090" cy="215900"/>
          </a:xfrm>
          <a:custGeom>
            <a:avLst/>
            <a:gdLst/>
            <a:ahLst/>
            <a:cxnLst/>
            <a:rect l="l" t="t" r="r" b="b"/>
            <a:pathLst>
              <a:path w="593089" h="215900">
                <a:moveTo>
                  <a:pt x="511002" y="40993"/>
                </a:moveTo>
                <a:lnTo>
                  <a:pt x="0" y="188372"/>
                </a:lnTo>
                <a:lnTo>
                  <a:pt x="7918" y="215827"/>
                </a:lnTo>
                <a:lnTo>
                  <a:pt x="518919" y="68450"/>
                </a:lnTo>
                <a:lnTo>
                  <a:pt x="538494" y="47934"/>
                </a:lnTo>
                <a:lnTo>
                  <a:pt x="511002" y="40993"/>
                </a:lnTo>
                <a:close/>
              </a:path>
              <a:path w="593089" h="215900">
                <a:moveTo>
                  <a:pt x="569732" y="26348"/>
                </a:moveTo>
                <a:lnTo>
                  <a:pt x="561781" y="26348"/>
                </a:lnTo>
                <a:lnTo>
                  <a:pt x="569700" y="53804"/>
                </a:lnTo>
                <a:lnTo>
                  <a:pt x="518919" y="68450"/>
                </a:lnTo>
                <a:lnTo>
                  <a:pt x="481445" y="107726"/>
                </a:lnTo>
                <a:lnTo>
                  <a:pt x="481657" y="116770"/>
                </a:lnTo>
                <a:lnTo>
                  <a:pt x="493076" y="127664"/>
                </a:lnTo>
                <a:lnTo>
                  <a:pt x="502119" y="127452"/>
                </a:lnTo>
                <a:lnTo>
                  <a:pt x="592984" y="32218"/>
                </a:lnTo>
                <a:lnTo>
                  <a:pt x="569732" y="26348"/>
                </a:lnTo>
                <a:close/>
              </a:path>
              <a:path w="593089" h="215900">
                <a:moveTo>
                  <a:pt x="538494" y="47934"/>
                </a:moveTo>
                <a:lnTo>
                  <a:pt x="518919" y="68450"/>
                </a:lnTo>
                <a:lnTo>
                  <a:pt x="569268" y="53929"/>
                </a:lnTo>
                <a:lnTo>
                  <a:pt x="562242" y="53929"/>
                </a:lnTo>
                <a:lnTo>
                  <a:pt x="538494" y="47934"/>
                </a:lnTo>
                <a:close/>
              </a:path>
              <a:path w="593089" h="215900">
                <a:moveTo>
                  <a:pt x="555402" y="30213"/>
                </a:moveTo>
                <a:lnTo>
                  <a:pt x="538494" y="47934"/>
                </a:lnTo>
                <a:lnTo>
                  <a:pt x="562242" y="53929"/>
                </a:lnTo>
                <a:lnTo>
                  <a:pt x="555402" y="30213"/>
                </a:lnTo>
                <a:close/>
              </a:path>
              <a:path w="593089" h="215900">
                <a:moveTo>
                  <a:pt x="562896" y="30213"/>
                </a:moveTo>
                <a:lnTo>
                  <a:pt x="555402" y="30213"/>
                </a:lnTo>
                <a:lnTo>
                  <a:pt x="562242" y="53929"/>
                </a:lnTo>
                <a:lnTo>
                  <a:pt x="569268" y="53929"/>
                </a:lnTo>
                <a:lnTo>
                  <a:pt x="569700" y="53804"/>
                </a:lnTo>
                <a:lnTo>
                  <a:pt x="562896" y="30213"/>
                </a:lnTo>
                <a:close/>
              </a:path>
              <a:path w="593089" h="215900">
                <a:moveTo>
                  <a:pt x="561781" y="26348"/>
                </a:moveTo>
                <a:lnTo>
                  <a:pt x="511002" y="40993"/>
                </a:lnTo>
                <a:lnTo>
                  <a:pt x="538494" y="47934"/>
                </a:lnTo>
                <a:lnTo>
                  <a:pt x="555402" y="30213"/>
                </a:lnTo>
                <a:lnTo>
                  <a:pt x="562896" y="30213"/>
                </a:lnTo>
                <a:lnTo>
                  <a:pt x="561781" y="26348"/>
                </a:lnTo>
                <a:close/>
              </a:path>
              <a:path w="593089" h="215900">
                <a:moveTo>
                  <a:pt x="465361" y="0"/>
                </a:moveTo>
                <a:lnTo>
                  <a:pt x="457593" y="4636"/>
                </a:lnTo>
                <a:lnTo>
                  <a:pt x="453730" y="19937"/>
                </a:lnTo>
                <a:lnTo>
                  <a:pt x="458367" y="27706"/>
                </a:lnTo>
                <a:lnTo>
                  <a:pt x="511002" y="40993"/>
                </a:lnTo>
                <a:lnTo>
                  <a:pt x="561781" y="26348"/>
                </a:lnTo>
                <a:lnTo>
                  <a:pt x="569732" y="26348"/>
                </a:lnTo>
                <a:lnTo>
                  <a:pt x="465361" y="0"/>
                </a:lnTo>
                <a:close/>
              </a:path>
            </a:pathLst>
          </a:custGeom>
          <a:solidFill>
            <a:srgbClr val="0066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2011361" y="3784302"/>
            <a:ext cx="193040" cy="384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350" b="1" spc="-160" dirty="0">
                <a:solidFill>
                  <a:srgbClr val="006600"/>
                </a:solidFill>
                <a:latin typeface="Symbol"/>
                <a:cs typeface="Symbol"/>
              </a:rPr>
              <a:t>�</a:t>
            </a:r>
            <a:endParaRPr sz="2350">
              <a:latin typeface="Symbol"/>
              <a:cs typeface="Symbol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89216" rIns="0" bIns="0" rtlCol="0">
            <a:spAutoFit/>
          </a:bodyPr>
          <a:lstStyle/>
          <a:p>
            <a:pPr marL="3163570">
              <a:lnSpc>
                <a:spcPct val="100000"/>
              </a:lnSpc>
              <a:spcBef>
                <a:spcPts val="135"/>
              </a:spcBef>
            </a:pPr>
            <a:r>
              <a:rPr dirty="0"/>
              <a:t>Poda</a:t>
            </a:r>
            <a:r>
              <a:rPr spc="-70" dirty="0"/>
              <a:t> </a:t>
            </a:r>
            <a:r>
              <a:rPr sz="3675" i="1" spc="-450" baseline="1133" dirty="0">
                <a:latin typeface="Symbol"/>
                <a:cs typeface="Symbol"/>
              </a:rPr>
              <a:t></a:t>
            </a:r>
            <a:r>
              <a:rPr sz="2400" spc="-300" dirty="0"/>
              <a:t>-</a:t>
            </a:r>
            <a:r>
              <a:rPr sz="3675" i="1" spc="-885" baseline="1133" dirty="0">
                <a:latin typeface="Symbol"/>
                <a:cs typeface="Symbol"/>
              </a:rPr>
              <a:t>�</a:t>
            </a:r>
            <a:endParaRPr sz="3675" baseline="1133">
              <a:latin typeface="Symbol"/>
              <a:cs typeface="Symbol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2002436" y="2127138"/>
            <a:ext cx="5668645" cy="1722755"/>
            <a:chOff x="2002436" y="2127138"/>
            <a:chExt cx="5668645" cy="1722755"/>
          </a:xfrm>
        </p:grpSpPr>
        <p:sp>
          <p:nvSpPr>
            <p:cNvPr id="17" name="object 17"/>
            <p:cNvSpPr/>
            <p:nvPr/>
          </p:nvSpPr>
          <p:spPr>
            <a:xfrm>
              <a:off x="3736180" y="3531048"/>
              <a:ext cx="986790" cy="312420"/>
            </a:xfrm>
            <a:custGeom>
              <a:avLst/>
              <a:gdLst/>
              <a:ahLst/>
              <a:cxnLst/>
              <a:rect l="l" t="t" r="r" b="b"/>
              <a:pathLst>
                <a:path w="986789" h="312420">
                  <a:moveTo>
                    <a:pt x="986629" y="31227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700197" y="2518233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80">
                  <a:moveTo>
                    <a:pt x="0" y="0"/>
                  </a:moveTo>
                  <a:lnTo>
                    <a:pt x="360363" y="0"/>
                  </a:lnTo>
                  <a:lnTo>
                    <a:pt x="360363" y="360362"/>
                  </a:lnTo>
                  <a:lnTo>
                    <a:pt x="0" y="360362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83503" y="2878595"/>
              <a:ext cx="396875" cy="104775"/>
            </a:xfrm>
            <a:custGeom>
              <a:avLst/>
              <a:gdLst/>
              <a:ahLst/>
              <a:cxnLst/>
              <a:rect l="l" t="t" r="r" b="b"/>
              <a:pathLst>
                <a:path w="396875" h="104775">
                  <a:moveTo>
                    <a:pt x="0" y="104199"/>
                  </a:moveTo>
                  <a:lnTo>
                    <a:pt x="396876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880380" y="2134459"/>
              <a:ext cx="4445" cy="384175"/>
            </a:xfrm>
            <a:custGeom>
              <a:avLst/>
              <a:gdLst/>
              <a:ahLst/>
              <a:cxnLst/>
              <a:rect l="l" t="t" r="r" b="b"/>
              <a:pathLst>
                <a:path w="4445" h="384175">
                  <a:moveTo>
                    <a:pt x="0" y="383774"/>
                  </a:moveTo>
                  <a:lnTo>
                    <a:pt x="4447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008786" y="2133488"/>
              <a:ext cx="2882265" cy="575945"/>
            </a:xfrm>
            <a:custGeom>
              <a:avLst/>
              <a:gdLst/>
              <a:ahLst/>
              <a:cxnLst/>
              <a:rect l="l" t="t" r="r" b="b"/>
              <a:pathLst>
                <a:path w="2882265" h="575944">
                  <a:moveTo>
                    <a:pt x="0" y="575352"/>
                  </a:moveTo>
                  <a:lnTo>
                    <a:pt x="2882114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884826" y="2134458"/>
              <a:ext cx="2780030" cy="422275"/>
            </a:xfrm>
            <a:custGeom>
              <a:avLst/>
              <a:gdLst/>
              <a:ahLst/>
              <a:cxnLst/>
              <a:rect l="l" t="t" r="r" b="b"/>
              <a:pathLst>
                <a:path w="2780029" h="422275">
                  <a:moveTo>
                    <a:pt x="2779508" y="422195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880380" y="2878594"/>
              <a:ext cx="1246505" cy="354330"/>
            </a:xfrm>
            <a:custGeom>
              <a:avLst/>
              <a:gdLst/>
              <a:ahLst/>
              <a:cxnLst/>
              <a:rect l="l" t="t" r="r" b="b"/>
              <a:pathLst>
                <a:path w="1246504" h="354330">
                  <a:moveTo>
                    <a:pt x="1246100" y="354114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405801" y="1188168"/>
            <a:ext cx="2094864" cy="88455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74295">
              <a:lnSpc>
                <a:spcPct val="100000"/>
              </a:lnSpc>
              <a:spcBef>
                <a:spcPts val="110"/>
              </a:spcBef>
            </a:pPr>
            <a:r>
              <a:rPr sz="2000" dirty="0">
                <a:latin typeface="Times New Roman"/>
                <a:cs typeface="Times New Roman"/>
              </a:rPr>
              <a:t>Poda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</a:t>
            </a:r>
            <a:r>
              <a:rPr sz="2100" spc="-6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“profunda”: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83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05801" y="2436876"/>
            <a:ext cx="4330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21422" y="5370024"/>
            <a:ext cx="4682490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poda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100" i="1" spc="-275" dirty="0">
                <a:latin typeface="Symbol"/>
                <a:cs typeface="Symbol"/>
              </a:rPr>
              <a:t>�</a:t>
            </a:r>
            <a:r>
              <a:rPr sz="21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“profunda”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funciona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forma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60" dirty="0">
                <a:latin typeface="Times New Roman"/>
                <a:cs typeface="Times New Roman"/>
              </a:rPr>
              <a:t>dual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440634" y="3448811"/>
            <a:ext cx="53340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latin typeface="Times New Roman"/>
                <a:cs typeface="Times New Roman"/>
              </a:rPr>
              <a:t>. . </a:t>
            </a:r>
            <a:r>
              <a:rPr sz="3200" spc="-50" dirty="0">
                <a:latin typeface="Times New Roman"/>
                <a:cs typeface="Times New Roman"/>
              </a:rPr>
              <a:t>.</a:t>
            </a:r>
            <a:endParaRPr sz="3200">
              <a:latin typeface="Times New Roman"/>
              <a:cs typeface="Times New Roman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3866408" y="2677532"/>
            <a:ext cx="5278120" cy="1252855"/>
            <a:chOff x="3866408" y="2677532"/>
            <a:chExt cx="5278120" cy="1252855"/>
          </a:xfrm>
        </p:grpSpPr>
        <p:sp>
          <p:nvSpPr>
            <p:cNvPr id="29" name="object 29"/>
            <p:cNvSpPr/>
            <p:nvPr/>
          </p:nvSpPr>
          <p:spPr>
            <a:xfrm>
              <a:off x="3872758" y="3140274"/>
              <a:ext cx="238760" cy="64769"/>
            </a:xfrm>
            <a:custGeom>
              <a:avLst/>
              <a:gdLst/>
              <a:ahLst/>
              <a:cxnLst/>
              <a:rect l="l" t="t" r="r" b="b"/>
              <a:pathLst>
                <a:path w="238760" h="64769">
                  <a:moveTo>
                    <a:pt x="0" y="64634"/>
                  </a:moveTo>
                  <a:lnTo>
                    <a:pt x="238343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097816" y="2680940"/>
              <a:ext cx="4046220" cy="1246505"/>
            </a:xfrm>
            <a:custGeom>
              <a:avLst/>
              <a:gdLst/>
              <a:ahLst/>
              <a:cxnLst/>
              <a:rect l="l" t="t" r="r" b="b"/>
              <a:pathLst>
                <a:path w="4046220" h="1246504">
                  <a:moveTo>
                    <a:pt x="3937290" y="310120"/>
                  </a:moveTo>
                  <a:lnTo>
                    <a:pt x="242613" y="310120"/>
                  </a:lnTo>
                  <a:lnTo>
                    <a:pt x="193296" y="318074"/>
                  </a:lnTo>
                  <a:lnTo>
                    <a:pt x="150464" y="340224"/>
                  </a:lnTo>
                  <a:lnTo>
                    <a:pt x="116689" y="374000"/>
                  </a:lnTo>
                  <a:lnTo>
                    <a:pt x="94539" y="416831"/>
                  </a:lnTo>
                  <a:lnTo>
                    <a:pt x="86585" y="466144"/>
                  </a:lnTo>
                  <a:lnTo>
                    <a:pt x="86584" y="1090244"/>
                  </a:lnTo>
                  <a:lnTo>
                    <a:pt x="94539" y="1139561"/>
                  </a:lnTo>
                  <a:lnTo>
                    <a:pt x="116689" y="1182392"/>
                  </a:lnTo>
                  <a:lnTo>
                    <a:pt x="150464" y="1216168"/>
                  </a:lnTo>
                  <a:lnTo>
                    <a:pt x="193296" y="1238318"/>
                  </a:lnTo>
                  <a:lnTo>
                    <a:pt x="242613" y="1246272"/>
                  </a:lnTo>
                  <a:lnTo>
                    <a:pt x="3937290" y="1246272"/>
                  </a:lnTo>
                  <a:lnTo>
                    <a:pt x="3986607" y="1238318"/>
                  </a:lnTo>
                  <a:lnTo>
                    <a:pt x="4029439" y="1216168"/>
                  </a:lnTo>
                  <a:lnTo>
                    <a:pt x="4046183" y="1199424"/>
                  </a:lnTo>
                  <a:lnTo>
                    <a:pt x="4046183" y="356968"/>
                  </a:lnTo>
                  <a:lnTo>
                    <a:pt x="4029439" y="340224"/>
                  </a:lnTo>
                  <a:lnTo>
                    <a:pt x="3986607" y="318074"/>
                  </a:lnTo>
                  <a:lnTo>
                    <a:pt x="3937290" y="310120"/>
                  </a:lnTo>
                  <a:close/>
                </a:path>
                <a:path w="4046220" h="1246504">
                  <a:moveTo>
                    <a:pt x="0" y="0"/>
                  </a:moveTo>
                  <a:lnTo>
                    <a:pt x="754373" y="310120"/>
                  </a:lnTo>
                  <a:lnTo>
                    <a:pt x="1756058" y="310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A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094316" y="2677532"/>
              <a:ext cx="4050029" cy="1252855"/>
            </a:xfrm>
            <a:custGeom>
              <a:avLst/>
              <a:gdLst/>
              <a:ahLst/>
              <a:cxnLst/>
              <a:rect l="l" t="t" r="r" b="b"/>
              <a:pathLst>
                <a:path w="4050029" h="1252854">
                  <a:moveTo>
                    <a:pt x="86909" y="471279"/>
                  </a:moveTo>
                  <a:lnTo>
                    <a:pt x="86913" y="1093812"/>
                  </a:lnTo>
                  <a:lnTo>
                    <a:pt x="94118" y="1141141"/>
                  </a:lnTo>
                  <a:lnTo>
                    <a:pt x="114189" y="1182790"/>
                  </a:lnTo>
                  <a:lnTo>
                    <a:pt x="144962" y="1216593"/>
                  </a:lnTo>
                  <a:lnTo>
                    <a:pt x="184288" y="1240401"/>
                  </a:lnTo>
                  <a:lnTo>
                    <a:pt x="229999" y="1252046"/>
                  </a:lnTo>
                  <a:lnTo>
                    <a:pt x="246113" y="1252856"/>
                  </a:lnTo>
                  <a:lnTo>
                    <a:pt x="3940950" y="1252851"/>
                  </a:lnTo>
                  <a:lnTo>
                    <a:pt x="3957223" y="1252014"/>
                  </a:lnTo>
                  <a:lnTo>
                    <a:pt x="3973027" y="1249586"/>
                  </a:lnTo>
                  <a:lnTo>
                    <a:pt x="3984940" y="1246510"/>
                  </a:lnTo>
                  <a:lnTo>
                    <a:pt x="246113" y="1246506"/>
                  </a:lnTo>
                  <a:lnTo>
                    <a:pt x="230319" y="1245703"/>
                  </a:lnTo>
                  <a:lnTo>
                    <a:pt x="186471" y="1234437"/>
                  </a:lnTo>
                  <a:lnTo>
                    <a:pt x="148766" y="1211508"/>
                  </a:lnTo>
                  <a:lnTo>
                    <a:pt x="119274" y="1178987"/>
                  </a:lnTo>
                  <a:lnTo>
                    <a:pt x="100081" y="1138958"/>
                  </a:lnTo>
                  <a:lnTo>
                    <a:pt x="93271" y="1093812"/>
                  </a:lnTo>
                  <a:lnTo>
                    <a:pt x="93259" y="472774"/>
                  </a:lnTo>
                  <a:lnTo>
                    <a:pt x="91727" y="472774"/>
                  </a:lnTo>
                  <a:lnTo>
                    <a:pt x="88282" y="472687"/>
                  </a:lnTo>
                  <a:lnTo>
                    <a:pt x="86909" y="471279"/>
                  </a:lnTo>
                  <a:close/>
                </a:path>
                <a:path w="4050029" h="1252854">
                  <a:moveTo>
                    <a:pt x="4049683" y="1200842"/>
                  </a:moveTo>
                  <a:lnTo>
                    <a:pt x="4013514" y="1228135"/>
                  </a:lnTo>
                  <a:lnTo>
                    <a:pt x="3971446" y="1243435"/>
                  </a:lnTo>
                  <a:lnTo>
                    <a:pt x="3940630" y="1246510"/>
                  </a:lnTo>
                  <a:lnTo>
                    <a:pt x="3984955" y="1246506"/>
                  </a:lnTo>
                  <a:lnTo>
                    <a:pt x="4029929" y="1225576"/>
                  </a:lnTo>
                  <a:lnTo>
                    <a:pt x="4049683" y="1209563"/>
                  </a:lnTo>
                  <a:lnTo>
                    <a:pt x="4049683" y="1200842"/>
                  </a:lnTo>
                  <a:close/>
                </a:path>
                <a:path w="4050029" h="1252854">
                  <a:moveTo>
                    <a:pt x="86998" y="467710"/>
                  </a:moveTo>
                  <a:lnTo>
                    <a:pt x="86909" y="471279"/>
                  </a:lnTo>
                  <a:lnTo>
                    <a:pt x="88282" y="472687"/>
                  </a:lnTo>
                  <a:lnTo>
                    <a:pt x="91727" y="472774"/>
                  </a:lnTo>
                  <a:lnTo>
                    <a:pt x="93169" y="471436"/>
                  </a:lnTo>
                  <a:lnTo>
                    <a:pt x="93259" y="469557"/>
                  </a:lnTo>
                  <a:lnTo>
                    <a:pt x="86913" y="469397"/>
                  </a:lnTo>
                  <a:lnTo>
                    <a:pt x="86998" y="467710"/>
                  </a:lnTo>
                  <a:close/>
                </a:path>
                <a:path w="4050029" h="1252854">
                  <a:moveTo>
                    <a:pt x="93259" y="469649"/>
                  </a:moveTo>
                  <a:lnTo>
                    <a:pt x="93169" y="471436"/>
                  </a:lnTo>
                  <a:lnTo>
                    <a:pt x="91727" y="472774"/>
                  </a:lnTo>
                  <a:lnTo>
                    <a:pt x="93259" y="472774"/>
                  </a:lnTo>
                  <a:lnTo>
                    <a:pt x="93259" y="469649"/>
                  </a:lnTo>
                  <a:close/>
                </a:path>
                <a:path w="4050029" h="1252854">
                  <a:moveTo>
                    <a:pt x="93424" y="466378"/>
                  </a:moveTo>
                  <a:lnTo>
                    <a:pt x="91838" y="466378"/>
                  </a:lnTo>
                  <a:lnTo>
                    <a:pt x="93170" y="467710"/>
                  </a:lnTo>
                  <a:lnTo>
                    <a:pt x="93259" y="469557"/>
                  </a:lnTo>
                  <a:lnTo>
                    <a:pt x="93424" y="466378"/>
                  </a:lnTo>
                  <a:close/>
                </a:path>
                <a:path w="4050029" h="1252854">
                  <a:moveTo>
                    <a:pt x="91838" y="466378"/>
                  </a:moveTo>
                  <a:lnTo>
                    <a:pt x="88332" y="466378"/>
                  </a:lnTo>
                  <a:lnTo>
                    <a:pt x="86998" y="467710"/>
                  </a:lnTo>
                  <a:lnTo>
                    <a:pt x="86913" y="469397"/>
                  </a:lnTo>
                  <a:lnTo>
                    <a:pt x="93259" y="469557"/>
                  </a:lnTo>
                  <a:lnTo>
                    <a:pt x="93170" y="467710"/>
                  </a:lnTo>
                  <a:lnTo>
                    <a:pt x="91838" y="466378"/>
                  </a:lnTo>
                  <a:close/>
                </a:path>
                <a:path w="4050029" h="1252854">
                  <a:moveTo>
                    <a:pt x="741801" y="310353"/>
                  </a:moveTo>
                  <a:lnTo>
                    <a:pt x="245953" y="310357"/>
                  </a:lnTo>
                  <a:lnTo>
                    <a:pt x="198624" y="317562"/>
                  </a:lnTo>
                  <a:lnTo>
                    <a:pt x="156974" y="337633"/>
                  </a:lnTo>
                  <a:lnTo>
                    <a:pt x="123172" y="368406"/>
                  </a:lnTo>
                  <a:lnTo>
                    <a:pt x="99364" y="407732"/>
                  </a:lnTo>
                  <a:lnTo>
                    <a:pt x="87720" y="453443"/>
                  </a:lnTo>
                  <a:lnTo>
                    <a:pt x="86998" y="467710"/>
                  </a:lnTo>
                  <a:lnTo>
                    <a:pt x="88332" y="466378"/>
                  </a:lnTo>
                  <a:lnTo>
                    <a:pt x="93424" y="466378"/>
                  </a:lnTo>
                  <a:lnTo>
                    <a:pt x="100175" y="423950"/>
                  </a:lnTo>
                  <a:lnTo>
                    <a:pt x="119446" y="383969"/>
                  </a:lnTo>
                  <a:lnTo>
                    <a:pt x="149000" y="351508"/>
                  </a:lnTo>
                  <a:lnTo>
                    <a:pt x="186757" y="328650"/>
                  </a:lnTo>
                  <a:lnTo>
                    <a:pt x="230742" y="317468"/>
                  </a:lnTo>
                  <a:lnTo>
                    <a:pt x="246273" y="316699"/>
                  </a:lnTo>
                  <a:lnTo>
                    <a:pt x="759394" y="316699"/>
                  </a:lnTo>
                  <a:lnTo>
                    <a:pt x="759680" y="316464"/>
                  </a:lnTo>
                  <a:lnTo>
                    <a:pt x="756667" y="316464"/>
                  </a:lnTo>
                  <a:lnTo>
                    <a:pt x="741801" y="310353"/>
                  </a:lnTo>
                  <a:close/>
                </a:path>
                <a:path w="4050029" h="1252854">
                  <a:moveTo>
                    <a:pt x="5131" y="472"/>
                  </a:moveTo>
                  <a:lnTo>
                    <a:pt x="4707" y="472"/>
                  </a:lnTo>
                  <a:lnTo>
                    <a:pt x="31887" y="11646"/>
                  </a:lnTo>
                  <a:lnTo>
                    <a:pt x="1759005" y="316655"/>
                  </a:lnTo>
                  <a:lnTo>
                    <a:pt x="1759372" y="316703"/>
                  </a:lnTo>
                  <a:lnTo>
                    <a:pt x="3940790" y="316703"/>
                  </a:lnTo>
                  <a:lnTo>
                    <a:pt x="3956584" y="317505"/>
                  </a:lnTo>
                  <a:lnTo>
                    <a:pt x="4000432" y="328771"/>
                  </a:lnTo>
                  <a:lnTo>
                    <a:pt x="4038137" y="351701"/>
                  </a:lnTo>
                  <a:lnTo>
                    <a:pt x="4049683" y="362349"/>
                  </a:lnTo>
                  <a:lnTo>
                    <a:pt x="4049683" y="353638"/>
                  </a:lnTo>
                  <a:lnTo>
                    <a:pt x="4016541" y="329500"/>
                  </a:lnTo>
                  <a:lnTo>
                    <a:pt x="3972714" y="313560"/>
                  </a:lnTo>
                  <a:lnTo>
                    <a:pt x="3941750" y="310401"/>
                  </a:lnTo>
                  <a:lnTo>
                    <a:pt x="1760109" y="310401"/>
                  </a:lnTo>
                  <a:lnTo>
                    <a:pt x="1759557" y="310353"/>
                  </a:lnTo>
                  <a:lnTo>
                    <a:pt x="1759836" y="310353"/>
                  </a:lnTo>
                  <a:lnTo>
                    <a:pt x="5131" y="472"/>
                  </a:lnTo>
                  <a:close/>
                </a:path>
                <a:path w="4050029" h="1252854">
                  <a:moveTo>
                    <a:pt x="757873" y="310353"/>
                  </a:moveTo>
                  <a:lnTo>
                    <a:pt x="741801" y="310353"/>
                  </a:lnTo>
                  <a:lnTo>
                    <a:pt x="756667" y="316464"/>
                  </a:lnTo>
                  <a:lnTo>
                    <a:pt x="757873" y="310353"/>
                  </a:lnTo>
                  <a:close/>
                </a:path>
                <a:path w="4050029" h="1252854">
                  <a:moveTo>
                    <a:pt x="758500" y="310353"/>
                  </a:moveTo>
                  <a:lnTo>
                    <a:pt x="757873" y="310353"/>
                  </a:lnTo>
                  <a:lnTo>
                    <a:pt x="756667" y="316464"/>
                  </a:lnTo>
                  <a:lnTo>
                    <a:pt x="759680" y="316464"/>
                  </a:lnTo>
                  <a:lnTo>
                    <a:pt x="760695" y="315631"/>
                  </a:lnTo>
                  <a:lnTo>
                    <a:pt x="761282" y="312656"/>
                  </a:lnTo>
                  <a:lnTo>
                    <a:pt x="760471" y="311163"/>
                  </a:lnTo>
                  <a:lnTo>
                    <a:pt x="758500" y="310353"/>
                  </a:lnTo>
                  <a:close/>
                </a:path>
                <a:path w="4050029" h="1252854">
                  <a:moveTo>
                    <a:pt x="1759836" y="310353"/>
                  </a:moveTo>
                  <a:lnTo>
                    <a:pt x="1759557" y="310353"/>
                  </a:lnTo>
                  <a:lnTo>
                    <a:pt x="1760109" y="310401"/>
                  </a:lnTo>
                  <a:lnTo>
                    <a:pt x="1759836" y="310353"/>
                  </a:lnTo>
                  <a:close/>
                </a:path>
                <a:path w="4050029" h="1252854">
                  <a:moveTo>
                    <a:pt x="3940790" y="310353"/>
                  </a:moveTo>
                  <a:lnTo>
                    <a:pt x="1759836" y="310353"/>
                  </a:lnTo>
                  <a:lnTo>
                    <a:pt x="1760109" y="310401"/>
                  </a:lnTo>
                  <a:lnTo>
                    <a:pt x="3941750" y="310401"/>
                  </a:lnTo>
                  <a:lnTo>
                    <a:pt x="3940790" y="310353"/>
                  </a:lnTo>
                  <a:close/>
                </a:path>
                <a:path w="4050029" h="1252854">
                  <a:moveTo>
                    <a:pt x="2456" y="0"/>
                  </a:moveTo>
                  <a:lnTo>
                    <a:pt x="902" y="966"/>
                  </a:lnTo>
                  <a:lnTo>
                    <a:pt x="0" y="4081"/>
                  </a:lnTo>
                  <a:lnTo>
                    <a:pt x="793" y="5728"/>
                  </a:lnTo>
                  <a:lnTo>
                    <a:pt x="741801" y="310353"/>
                  </a:lnTo>
                  <a:lnTo>
                    <a:pt x="758500" y="310353"/>
                  </a:lnTo>
                  <a:lnTo>
                    <a:pt x="31887" y="11646"/>
                  </a:lnTo>
                  <a:lnTo>
                    <a:pt x="2948" y="6535"/>
                  </a:lnTo>
                  <a:lnTo>
                    <a:pt x="4707" y="472"/>
                  </a:lnTo>
                  <a:lnTo>
                    <a:pt x="5131" y="472"/>
                  </a:lnTo>
                  <a:lnTo>
                    <a:pt x="2456" y="0"/>
                  </a:lnTo>
                  <a:close/>
                </a:path>
                <a:path w="4050029" h="1252854">
                  <a:moveTo>
                    <a:pt x="4707" y="472"/>
                  </a:moveTo>
                  <a:lnTo>
                    <a:pt x="2948" y="6535"/>
                  </a:lnTo>
                  <a:lnTo>
                    <a:pt x="31887" y="11646"/>
                  </a:lnTo>
                  <a:lnTo>
                    <a:pt x="4707" y="4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5282406" y="2247900"/>
            <a:ext cx="3760470" cy="156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8925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latin typeface="Times New Roman"/>
                <a:cs typeface="Times New Roman"/>
              </a:rPr>
              <a:t>. . </a:t>
            </a:r>
            <a:r>
              <a:rPr sz="3200" spc="-50" dirty="0">
                <a:latin typeface="Times New Roman"/>
                <a:cs typeface="Times New Roman"/>
              </a:rPr>
              <a:t>.</a:t>
            </a:r>
            <a:endParaRPr sz="3200">
              <a:latin typeface="Times New Roman"/>
              <a:cs typeface="Times New Roman"/>
            </a:endParaRPr>
          </a:p>
          <a:p>
            <a:pPr marL="38100" marR="30480" indent="-635" algn="ctr">
              <a:lnSpc>
                <a:spcPct val="101299"/>
              </a:lnSpc>
              <a:spcBef>
                <a:spcPts val="2485"/>
              </a:spcBef>
            </a:pPr>
            <a:r>
              <a:rPr sz="1600" dirty="0">
                <a:latin typeface="Times New Roman"/>
                <a:cs typeface="Times New Roman"/>
              </a:rPr>
              <a:t>El valor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exacto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U</a:t>
            </a:r>
            <a:r>
              <a:rPr sz="1650" i="1" baseline="-15151" dirty="0">
                <a:latin typeface="Times New Roman"/>
                <a:cs typeface="Times New Roman"/>
              </a:rPr>
              <a:t>min</a:t>
            </a:r>
            <a:r>
              <a:rPr sz="1650" i="1" spc="157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sólo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puede </a:t>
            </a:r>
            <a:r>
              <a:rPr sz="1600" spc="-25" dirty="0">
                <a:latin typeface="Times New Roman"/>
                <a:cs typeface="Times New Roman"/>
              </a:rPr>
              <a:t>ser </a:t>
            </a:r>
            <a:r>
              <a:rPr sz="1600" dirty="0">
                <a:latin typeface="Times New Roman"/>
                <a:cs typeface="Times New Roman"/>
              </a:rPr>
              <a:t>relevante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para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U</a:t>
            </a:r>
            <a:r>
              <a:rPr sz="1650" i="1" baseline="-15151" dirty="0">
                <a:latin typeface="Times New Roman"/>
                <a:cs typeface="Times New Roman"/>
              </a:rPr>
              <a:t>max</a:t>
            </a:r>
            <a:r>
              <a:rPr sz="1650" i="1" spc="157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 se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propaga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hasta </a:t>
            </a:r>
            <a:r>
              <a:rPr sz="1600" spc="-10" dirty="0">
                <a:latin typeface="Times New Roman"/>
                <a:cs typeface="Times New Roman"/>
              </a:rPr>
              <a:t>arriba </a:t>
            </a:r>
            <a:r>
              <a:rPr sz="1600" dirty="0">
                <a:latin typeface="Times New Roman"/>
                <a:cs typeface="Times New Roman"/>
              </a:rPr>
              <a:t>hasta uno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 los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sucesores directos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spc="-20" dirty="0">
                <a:latin typeface="Times New Roman"/>
                <a:cs typeface="Times New Roman"/>
              </a:rPr>
              <a:t>U</a:t>
            </a:r>
            <a:r>
              <a:rPr sz="1650" i="1" spc="-30" baseline="-15151" dirty="0">
                <a:latin typeface="Times New Roman"/>
                <a:cs typeface="Times New Roman"/>
              </a:rPr>
              <a:t>max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263788" y="3402854"/>
            <a:ext cx="751840" cy="28321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U</a:t>
            </a:r>
            <a:r>
              <a:rPr sz="1650" i="1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min</a:t>
            </a:r>
            <a:r>
              <a:rPr sz="1650" i="1" spc="135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≤</a:t>
            </a:r>
            <a:r>
              <a:rPr sz="16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50" i="1" spc="-575" dirty="0">
                <a:solidFill>
                  <a:srgbClr val="FF0000"/>
                </a:solidFill>
                <a:latin typeface="Symbol"/>
                <a:cs typeface="Symbol"/>
              </a:rPr>
              <a:t>�</a:t>
            </a:r>
            <a:endParaRPr sz="1650">
              <a:latin typeface="Symbol"/>
              <a:cs typeface="Symbo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020780" y="2636520"/>
            <a:ext cx="419734" cy="5054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i="1" spc="-25" dirty="0">
                <a:solidFill>
                  <a:srgbClr val="FF0000"/>
                </a:solidFill>
                <a:latin typeface="Times New Roman"/>
                <a:cs typeface="Times New Roman"/>
              </a:rPr>
              <a:t>min</a:t>
            </a: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60"/>
              </a:spcBef>
            </a:pPr>
            <a:r>
              <a:rPr sz="2000" dirty="0">
                <a:latin typeface="Times New Roman"/>
                <a:cs typeface="Times New Roman"/>
              </a:rPr>
              <a:t>. . </a:t>
            </a:r>
            <a:r>
              <a:rPr sz="2000" spc="-50" dirty="0">
                <a:latin typeface="Times New Roman"/>
                <a:cs typeface="Times New Roman"/>
              </a:rPr>
              <a:t>.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874730" y="2525030"/>
            <a:ext cx="701040" cy="28321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  <a:tabLst>
                <a:tab pos="414020" algn="l"/>
              </a:tabLst>
            </a:pPr>
            <a:r>
              <a:rPr sz="1600" i="1" spc="-50" dirty="0">
                <a:solidFill>
                  <a:srgbClr val="FF0000"/>
                </a:solidFill>
                <a:latin typeface="Times New Roman"/>
                <a:cs typeface="Times New Roman"/>
              </a:rPr>
              <a:t>U</a:t>
            </a: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	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≤</a:t>
            </a:r>
            <a:r>
              <a:rPr sz="16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50" i="1" spc="-785" dirty="0">
                <a:solidFill>
                  <a:srgbClr val="FF0000"/>
                </a:solidFill>
                <a:latin typeface="Symbol"/>
                <a:cs typeface="Symbol"/>
              </a:rPr>
              <a:t>�</a:t>
            </a:r>
            <a:endParaRPr sz="1650">
              <a:latin typeface="Symbol"/>
              <a:cs typeface="Symbol"/>
            </a:endParaRPr>
          </a:p>
        </p:txBody>
      </p:sp>
      <p:grpSp>
        <p:nvGrpSpPr>
          <p:cNvPr id="36" name="object 36"/>
          <p:cNvGrpSpPr/>
          <p:nvPr/>
        </p:nvGrpSpPr>
        <p:grpSpPr>
          <a:xfrm>
            <a:off x="4924592" y="1201868"/>
            <a:ext cx="4218305" cy="560705"/>
            <a:chOff x="4924592" y="1201868"/>
            <a:chExt cx="4218305" cy="560705"/>
          </a:xfrm>
        </p:grpSpPr>
        <p:sp>
          <p:nvSpPr>
            <p:cNvPr id="37" name="object 37"/>
            <p:cNvSpPr/>
            <p:nvPr/>
          </p:nvSpPr>
          <p:spPr>
            <a:xfrm>
              <a:off x="4928054" y="1205043"/>
              <a:ext cx="4211955" cy="553720"/>
            </a:xfrm>
            <a:custGeom>
              <a:avLst/>
              <a:gdLst/>
              <a:ahLst/>
              <a:cxnLst/>
              <a:rect l="l" t="t" r="r" b="b"/>
              <a:pathLst>
                <a:path w="4211955" h="553719">
                  <a:moveTo>
                    <a:pt x="4120443" y="0"/>
                  </a:moveTo>
                  <a:lnTo>
                    <a:pt x="254908" y="0"/>
                  </a:lnTo>
                  <a:lnTo>
                    <a:pt x="219507" y="7147"/>
                  </a:lnTo>
                  <a:lnTo>
                    <a:pt x="190598" y="26638"/>
                  </a:lnTo>
                  <a:lnTo>
                    <a:pt x="171107" y="55547"/>
                  </a:lnTo>
                  <a:lnTo>
                    <a:pt x="163960" y="90948"/>
                  </a:lnTo>
                  <a:lnTo>
                    <a:pt x="163960" y="318307"/>
                  </a:lnTo>
                  <a:lnTo>
                    <a:pt x="0" y="553683"/>
                  </a:lnTo>
                  <a:lnTo>
                    <a:pt x="163960" y="454719"/>
                  </a:lnTo>
                  <a:lnTo>
                    <a:pt x="4211391" y="454719"/>
                  </a:lnTo>
                  <a:lnTo>
                    <a:pt x="4211391" y="90948"/>
                  </a:lnTo>
                  <a:lnTo>
                    <a:pt x="4204243" y="55547"/>
                  </a:lnTo>
                  <a:lnTo>
                    <a:pt x="4184753" y="26638"/>
                  </a:lnTo>
                  <a:lnTo>
                    <a:pt x="4155844" y="7147"/>
                  </a:lnTo>
                  <a:lnTo>
                    <a:pt x="4120443" y="0"/>
                  </a:lnTo>
                  <a:close/>
                </a:path>
                <a:path w="4211955" h="553719">
                  <a:moveTo>
                    <a:pt x="4211391" y="454719"/>
                  </a:moveTo>
                  <a:lnTo>
                    <a:pt x="163960" y="454719"/>
                  </a:lnTo>
                  <a:lnTo>
                    <a:pt x="171107" y="490120"/>
                  </a:lnTo>
                  <a:lnTo>
                    <a:pt x="190598" y="519029"/>
                  </a:lnTo>
                  <a:lnTo>
                    <a:pt x="219507" y="538520"/>
                  </a:lnTo>
                  <a:lnTo>
                    <a:pt x="254908" y="545668"/>
                  </a:lnTo>
                  <a:lnTo>
                    <a:pt x="4120443" y="545668"/>
                  </a:lnTo>
                  <a:lnTo>
                    <a:pt x="4155844" y="538520"/>
                  </a:lnTo>
                  <a:lnTo>
                    <a:pt x="4184753" y="519029"/>
                  </a:lnTo>
                  <a:lnTo>
                    <a:pt x="4204243" y="490120"/>
                  </a:lnTo>
                  <a:lnTo>
                    <a:pt x="4211391" y="454719"/>
                  </a:lnTo>
                  <a:close/>
                </a:path>
              </a:pathLst>
            </a:custGeom>
            <a:solidFill>
              <a:srgbClr val="FEFA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924590" y="1201876"/>
              <a:ext cx="4218305" cy="560705"/>
            </a:xfrm>
            <a:custGeom>
              <a:avLst/>
              <a:gdLst/>
              <a:ahLst/>
              <a:cxnLst/>
              <a:rect l="l" t="t" r="r" b="b"/>
              <a:pathLst>
                <a:path w="4218305" h="560705">
                  <a:moveTo>
                    <a:pt x="2628519" y="499237"/>
                  </a:moveTo>
                  <a:lnTo>
                    <a:pt x="2425319" y="499237"/>
                  </a:lnTo>
                  <a:lnTo>
                    <a:pt x="2425319" y="511937"/>
                  </a:lnTo>
                  <a:lnTo>
                    <a:pt x="2628519" y="511937"/>
                  </a:lnTo>
                  <a:lnTo>
                    <a:pt x="2628519" y="499237"/>
                  </a:lnTo>
                  <a:close/>
                </a:path>
                <a:path w="4218305" h="560705">
                  <a:moveTo>
                    <a:pt x="4218025" y="454634"/>
                  </a:moveTo>
                  <a:lnTo>
                    <a:pt x="4218013" y="93802"/>
                  </a:lnTo>
                  <a:lnTo>
                    <a:pt x="4218013" y="458203"/>
                  </a:lnTo>
                  <a:lnTo>
                    <a:pt x="4211675" y="457898"/>
                  </a:lnTo>
                  <a:lnTo>
                    <a:pt x="4211675" y="457733"/>
                  </a:lnTo>
                  <a:lnTo>
                    <a:pt x="4211663" y="457885"/>
                  </a:lnTo>
                  <a:lnTo>
                    <a:pt x="4209872" y="475589"/>
                  </a:lnTo>
                  <a:lnTo>
                    <a:pt x="4209973" y="475284"/>
                  </a:lnTo>
                  <a:lnTo>
                    <a:pt x="4209846" y="475907"/>
                  </a:lnTo>
                  <a:lnTo>
                    <a:pt x="4209872" y="475589"/>
                  </a:lnTo>
                  <a:lnTo>
                    <a:pt x="4209770" y="475907"/>
                  </a:lnTo>
                  <a:lnTo>
                    <a:pt x="4204766" y="492048"/>
                  </a:lnTo>
                  <a:lnTo>
                    <a:pt x="4204601" y="492353"/>
                  </a:lnTo>
                  <a:lnTo>
                    <a:pt x="4196677" y="506958"/>
                  </a:lnTo>
                  <a:lnTo>
                    <a:pt x="4196448" y="507225"/>
                  </a:lnTo>
                  <a:lnTo>
                    <a:pt x="4185958" y="519938"/>
                  </a:lnTo>
                  <a:lnTo>
                    <a:pt x="4186186" y="519747"/>
                  </a:lnTo>
                  <a:lnTo>
                    <a:pt x="4185958" y="519950"/>
                  </a:lnTo>
                  <a:lnTo>
                    <a:pt x="4185767" y="520179"/>
                  </a:lnTo>
                  <a:lnTo>
                    <a:pt x="4185958" y="519938"/>
                  </a:lnTo>
                  <a:lnTo>
                    <a:pt x="4185666" y="520179"/>
                  </a:lnTo>
                  <a:lnTo>
                    <a:pt x="4172966" y="530656"/>
                  </a:lnTo>
                  <a:lnTo>
                    <a:pt x="4173232" y="530517"/>
                  </a:lnTo>
                  <a:lnTo>
                    <a:pt x="4172966" y="530669"/>
                  </a:lnTo>
                  <a:lnTo>
                    <a:pt x="4172737" y="530860"/>
                  </a:lnTo>
                  <a:lnTo>
                    <a:pt x="4172966" y="530656"/>
                  </a:lnTo>
                  <a:lnTo>
                    <a:pt x="4172610" y="530860"/>
                  </a:lnTo>
                  <a:lnTo>
                    <a:pt x="4158069" y="538746"/>
                  </a:lnTo>
                  <a:lnTo>
                    <a:pt x="4141597" y="543864"/>
                  </a:lnTo>
                  <a:lnTo>
                    <a:pt x="4123588" y="545680"/>
                  </a:lnTo>
                  <a:lnTo>
                    <a:pt x="258368" y="545668"/>
                  </a:lnTo>
                  <a:lnTo>
                    <a:pt x="241604" y="543953"/>
                  </a:lnTo>
                  <a:lnTo>
                    <a:pt x="240677" y="543864"/>
                  </a:lnTo>
                  <a:lnTo>
                    <a:pt x="240982" y="543953"/>
                  </a:lnTo>
                  <a:lnTo>
                    <a:pt x="240665" y="543864"/>
                  </a:lnTo>
                  <a:lnTo>
                    <a:pt x="224688" y="538899"/>
                  </a:lnTo>
                  <a:lnTo>
                    <a:pt x="224205" y="538746"/>
                  </a:lnTo>
                  <a:lnTo>
                    <a:pt x="224028" y="538657"/>
                  </a:lnTo>
                  <a:lnTo>
                    <a:pt x="209664" y="530860"/>
                  </a:lnTo>
                  <a:lnTo>
                    <a:pt x="209334" y="530694"/>
                  </a:lnTo>
                  <a:lnTo>
                    <a:pt x="209118" y="530517"/>
                  </a:lnTo>
                  <a:lnTo>
                    <a:pt x="196596" y="520179"/>
                  </a:lnTo>
                  <a:lnTo>
                    <a:pt x="196316" y="519950"/>
                  </a:lnTo>
                  <a:lnTo>
                    <a:pt x="196507" y="520179"/>
                  </a:lnTo>
                  <a:lnTo>
                    <a:pt x="196303" y="519950"/>
                  </a:lnTo>
                  <a:lnTo>
                    <a:pt x="196151" y="519747"/>
                  </a:lnTo>
                  <a:lnTo>
                    <a:pt x="185813" y="507225"/>
                  </a:lnTo>
                  <a:lnTo>
                    <a:pt x="185597" y="506958"/>
                  </a:lnTo>
                  <a:lnTo>
                    <a:pt x="185737" y="507225"/>
                  </a:lnTo>
                  <a:lnTo>
                    <a:pt x="185585" y="506958"/>
                  </a:lnTo>
                  <a:lnTo>
                    <a:pt x="185470" y="506717"/>
                  </a:lnTo>
                  <a:lnTo>
                    <a:pt x="177673" y="492353"/>
                  </a:lnTo>
                  <a:lnTo>
                    <a:pt x="177507" y="492048"/>
                  </a:lnTo>
                  <a:lnTo>
                    <a:pt x="177419" y="491782"/>
                  </a:lnTo>
                  <a:lnTo>
                    <a:pt x="172491" y="475907"/>
                  </a:lnTo>
                  <a:lnTo>
                    <a:pt x="172389" y="475627"/>
                  </a:lnTo>
                  <a:lnTo>
                    <a:pt x="172364" y="475284"/>
                  </a:lnTo>
                  <a:lnTo>
                    <a:pt x="170611" y="457885"/>
                  </a:lnTo>
                  <a:lnTo>
                    <a:pt x="170408" y="455891"/>
                  </a:lnTo>
                  <a:lnTo>
                    <a:pt x="169583" y="455180"/>
                  </a:lnTo>
                  <a:lnTo>
                    <a:pt x="168948" y="454634"/>
                  </a:lnTo>
                  <a:lnTo>
                    <a:pt x="165569" y="454799"/>
                  </a:lnTo>
                  <a:lnTo>
                    <a:pt x="164465" y="455968"/>
                  </a:lnTo>
                  <a:lnTo>
                    <a:pt x="14592" y="546430"/>
                  </a:lnTo>
                  <a:lnTo>
                    <a:pt x="170395" y="322757"/>
                  </a:lnTo>
                  <a:lnTo>
                    <a:pt x="170599" y="322122"/>
                  </a:lnTo>
                  <a:lnTo>
                    <a:pt x="170599" y="321475"/>
                  </a:lnTo>
                  <a:lnTo>
                    <a:pt x="170599" y="319659"/>
                  </a:lnTo>
                  <a:lnTo>
                    <a:pt x="170624" y="93802"/>
                  </a:lnTo>
                  <a:lnTo>
                    <a:pt x="172364" y="76733"/>
                  </a:lnTo>
                  <a:lnTo>
                    <a:pt x="172389" y="76428"/>
                  </a:lnTo>
                  <a:lnTo>
                    <a:pt x="172300" y="76733"/>
                  </a:lnTo>
                  <a:lnTo>
                    <a:pt x="172427" y="76111"/>
                  </a:lnTo>
                  <a:lnTo>
                    <a:pt x="172389" y="76428"/>
                  </a:lnTo>
                  <a:lnTo>
                    <a:pt x="172491" y="76111"/>
                  </a:lnTo>
                  <a:lnTo>
                    <a:pt x="177419" y="60236"/>
                  </a:lnTo>
                  <a:lnTo>
                    <a:pt x="177507" y="59956"/>
                  </a:lnTo>
                  <a:lnTo>
                    <a:pt x="177673" y="59664"/>
                  </a:lnTo>
                  <a:lnTo>
                    <a:pt x="185470" y="45288"/>
                  </a:lnTo>
                  <a:lnTo>
                    <a:pt x="209664" y="21158"/>
                  </a:lnTo>
                  <a:lnTo>
                    <a:pt x="224040" y="13347"/>
                  </a:lnTo>
                  <a:lnTo>
                    <a:pt x="224205" y="13258"/>
                  </a:lnTo>
                  <a:lnTo>
                    <a:pt x="224688" y="13106"/>
                  </a:lnTo>
                  <a:lnTo>
                    <a:pt x="240563" y="8178"/>
                  </a:lnTo>
                  <a:lnTo>
                    <a:pt x="241617" y="8051"/>
                  </a:lnTo>
                  <a:lnTo>
                    <a:pt x="258686" y="6324"/>
                  </a:lnTo>
                  <a:lnTo>
                    <a:pt x="841997" y="6350"/>
                  </a:lnTo>
                  <a:lnTo>
                    <a:pt x="4123906" y="6350"/>
                  </a:lnTo>
                  <a:lnTo>
                    <a:pt x="4141597" y="8140"/>
                  </a:lnTo>
                  <a:lnTo>
                    <a:pt x="4185958" y="32067"/>
                  </a:lnTo>
                  <a:lnTo>
                    <a:pt x="4186110" y="32258"/>
                  </a:lnTo>
                  <a:lnTo>
                    <a:pt x="4196677" y="45059"/>
                  </a:lnTo>
                  <a:lnTo>
                    <a:pt x="4196804" y="45288"/>
                  </a:lnTo>
                  <a:lnTo>
                    <a:pt x="4204766" y="59956"/>
                  </a:lnTo>
                  <a:lnTo>
                    <a:pt x="4204843" y="60236"/>
                  </a:lnTo>
                  <a:lnTo>
                    <a:pt x="4209872" y="76428"/>
                  </a:lnTo>
                  <a:lnTo>
                    <a:pt x="4209846" y="76111"/>
                  </a:lnTo>
                  <a:lnTo>
                    <a:pt x="4209973" y="76733"/>
                  </a:lnTo>
                  <a:lnTo>
                    <a:pt x="4209872" y="76428"/>
                  </a:lnTo>
                  <a:lnTo>
                    <a:pt x="4209910" y="76733"/>
                  </a:lnTo>
                  <a:lnTo>
                    <a:pt x="4211625" y="93802"/>
                  </a:lnTo>
                  <a:lnTo>
                    <a:pt x="4211675" y="457733"/>
                  </a:lnTo>
                  <a:lnTo>
                    <a:pt x="4211866" y="455891"/>
                  </a:lnTo>
                  <a:lnTo>
                    <a:pt x="4211752" y="457898"/>
                  </a:lnTo>
                  <a:lnTo>
                    <a:pt x="4218013" y="458203"/>
                  </a:lnTo>
                  <a:lnTo>
                    <a:pt x="4218013" y="93802"/>
                  </a:lnTo>
                  <a:lnTo>
                    <a:pt x="4203750" y="44780"/>
                  </a:lnTo>
                  <a:lnTo>
                    <a:pt x="4182707" y="21158"/>
                  </a:lnTo>
                  <a:lnTo>
                    <a:pt x="4176776" y="16256"/>
                  </a:lnTo>
                  <a:lnTo>
                    <a:pt x="4161777" y="8051"/>
                  </a:lnTo>
                  <a:lnTo>
                    <a:pt x="4160812" y="7531"/>
                  </a:lnTo>
                  <a:lnTo>
                    <a:pt x="4123906" y="0"/>
                  </a:lnTo>
                  <a:lnTo>
                    <a:pt x="841997" y="0"/>
                  </a:lnTo>
                  <a:lnTo>
                    <a:pt x="258051" y="12"/>
                  </a:lnTo>
                  <a:lnTo>
                    <a:pt x="206006" y="15913"/>
                  </a:lnTo>
                  <a:lnTo>
                    <a:pt x="171589" y="57581"/>
                  </a:lnTo>
                  <a:lnTo>
                    <a:pt x="164249" y="320484"/>
                  </a:lnTo>
                  <a:lnTo>
                    <a:pt x="0" y="556272"/>
                  </a:lnTo>
                  <a:lnTo>
                    <a:pt x="114" y="557936"/>
                  </a:lnTo>
                  <a:lnTo>
                    <a:pt x="2171" y="560120"/>
                  </a:lnTo>
                  <a:lnTo>
                    <a:pt x="3822" y="560349"/>
                  </a:lnTo>
                  <a:lnTo>
                    <a:pt x="6604" y="558673"/>
                  </a:lnTo>
                  <a:lnTo>
                    <a:pt x="164757" y="463207"/>
                  </a:lnTo>
                  <a:lnTo>
                    <a:pt x="166103" y="476542"/>
                  </a:lnTo>
                  <a:lnTo>
                    <a:pt x="191604" y="524217"/>
                  </a:lnTo>
                  <a:lnTo>
                    <a:pt x="239090" y="550024"/>
                  </a:lnTo>
                  <a:lnTo>
                    <a:pt x="258368" y="552018"/>
                  </a:lnTo>
                  <a:lnTo>
                    <a:pt x="4124223" y="551992"/>
                  </a:lnTo>
                  <a:lnTo>
                    <a:pt x="4142549" y="550151"/>
                  </a:lnTo>
                  <a:lnTo>
                    <a:pt x="4142968" y="550087"/>
                  </a:lnTo>
                  <a:lnTo>
                    <a:pt x="4157167" y="545680"/>
                  </a:lnTo>
                  <a:lnTo>
                    <a:pt x="4160240" y="544728"/>
                  </a:lnTo>
                  <a:lnTo>
                    <a:pt x="4160634" y="544576"/>
                  </a:lnTo>
                  <a:lnTo>
                    <a:pt x="4161777" y="543953"/>
                  </a:lnTo>
                  <a:lnTo>
                    <a:pt x="4162018" y="543826"/>
                  </a:lnTo>
                  <a:lnTo>
                    <a:pt x="4194352" y="519747"/>
                  </a:lnTo>
                  <a:lnTo>
                    <a:pt x="4216031" y="477164"/>
                  </a:lnTo>
                  <a:lnTo>
                    <a:pt x="4217721" y="461073"/>
                  </a:lnTo>
                  <a:lnTo>
                    <a:pt x="4217848" y="459828"/>
                  </a:lnTo>
                  <a:lnTo>
                    <a:pt x="4218025" y="459651"/>
                  </a:lnTo>
                  <a:lnTo>
                    <a:pt x="4218025" y="456196"/>
                  </a:lnTo>
                  <a:lnTo>
                    <a:pt x="4218025" y="4546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5171042" y="1208294"/>
            <a:ext cx="3889375" cy="52197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ts val="1964"/>
              </a:lnSpc>
              <a:spcBef>
                <a:spcPts val="140"/>
              </a:spcBef>
            </a:pPr>
            <a:r>
              <a:rPr sz="1600" dirty="0">
                <a:latin typeface="Times New Roman"/>
                <a:cs typeface="Times New Roman"/>
              </a:rPr>
              <a:t>Pero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 cumple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 condición de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poda (</a:t>
            </a:r>
            <a:r>
              <a:rPr sz="1650" i="1" dirty="0">
                <a:latin typeface="Symbol"/>
                <a:cs typeface="Symbol"/>
              </a:rPr>
              <a:t></a:t>
            </a:r>
            <a:r>
              <a:rPr sz="165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≥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50" i="1" spc="-280" dirty="0">
                <a:latin typeface="Symbol"/>
                <a:cs typeface="Symbol"/>
              </a:rPr>
              <a:t>�</a:t>
            </a:r>
            <a:r>
              <a:rPr sz="1600" spc="-280" dirty="0">
                <a:latin typeface="Symbol"/>
                <a:cs typeface="Symbol"/>
              </a:rPr>
              <a:t></a:t>
            </a:r>
            <a:endParaRPr sz="1600">
              <a:latin typeface="Symbol"/>
              <a:cs typeface="Symbol"/>
            </a:endParaRPr>
          </a:p>
          <a:p>
            <a:pPr marL="128905">
              <a:lnSpc>
                <a:spcPts val="1905"/>
              </a:lnSpc>
            </a:pPr>
            <a:r>
              <a:rPr sz="1600" dirty="0">
                <a:latin typeface="Times New Roman"/>
                <a:cs typeface="Times New Roman"/>
              </a:rPr>
              <a:t>el valor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(exacto)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U</a:t>
            </a:r>
            <a:r>
              <a:rPr sz="1650" i="1" baseline="-15151" dirty="0">
                <a:latin typeface="Times New Roman"/>
                <a:cs typeface="Times New Roman"/>
              </a:rPr>
              <a:t>max</a:t>
            </a:r>
            <a:r>
              <a:rPr sz="1650" i="1" spc="157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depende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 </a:t>
            </a:r>
            <a:r>
              <a:rPr sz="1600" i="1" spc="-20" dirty="0">
                <a:latin typeface="Times New Roman"/>
                <a:cs typeface="Times New Roman"/>
              </a:rPr>
              <a:t>U</a:t>
            </a:r>
            <a:r>
              <a:rPr sz="1650" i="1" spc="-30" baseline="-15151" dirty="0">
                <a:latin typeface="Times New Roman"/>
                <a:cs typeface="Times New Roman"/>
              </a:rPr>
              <a:t>min</a:t>
            </a:r>
            <a:endParaRPr sz="1650" baseline="-15151">
              <a:latin typeface="Times New Roman"/>
              <a:cs typeface="Times New Roman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3195637" y="4152320"/>
            <a:ext cx="5948680" cy="1078230"/>
            <a:chOff x="3195637" y="4152320"/>
            <a:chExt cx="5948680" cy="1078230"/>
          </a:xfrm>
        </p:grpSpPr>
        <p:sp>
          <p:nvSpPr>
            <p:cNvPr id="41" name="object 41"/>
            <p:cNvSpPr/>
            <p:nvPr/>
          </p:nvSpPr>
          <p:spPr>
            <a:xfrm>
              <a:off x="3233737" y="4190420"/>
              <a:ext cx="1612900" cy="1002030"/>
            </a:xfrm>
            <a:custGeom>
              <a:avLst/>
              <a:gdLst/>
              <a:ahLst/>
              <a:cxnLst/>
              <a:rect l="l" t="t" r="r" b="b"/>
              <a:pathLst>
                <a:path w="1612900" h="1002029">
                  <a:moveTo>
                    <a:pt x="0" y="1001713"/>
                  </a:moveTo>
                  <a:lnTo>
                    <a:pt x="1612900" y="0"/>
                  </a:lnTo>
                </a:path>
              </a:pathLst>
            </a:custGeom>
            <a:ln w="762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233737" y="4190420"/>
              <a:ext cx="1612900" cy="1002030"/>
            </a:xfrm>
            <a:custGeom>
              <a:avLst/>
              <a:gdLst/>
              <a:ahLst/>
              <a:cxnLst/>
              <a:rect l="l" t="t" r="r" b="b"/>
              <a:pathLst>
                <a:path w="1612900" h="1002029">
                  <a:moveTo>
                    <a:pt x="1612900" y="1001713"/>
                  </a:moveTo>
                  <a:lnTo>
                    <a:pt x="0" y="0"/>
                  </a:lnTo>
                </a:path>
              </a:pathLst>
            </a:custGeom>
            <a:ln w="762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115159" y="4491027"/>
              <a:ext cx="5029200" cy="701675"/>
            </a:xfrm>
            <a:custGeom>
              <a:avLst/>
              <a:gdLst/>
              <a:ahLst/>
              <a:cxnLst/>
              <a:rect l="l" t="t" r="r" b="b"/>
              <a:pathLst>
                <a:path w="5029200" h="701675">
                  <a:moveTo>
                    <a:pt x="4911989" y="0"/>
                  </a:moveTo>
                  <a:lnTo>
                    <a:pt x="1183294" y="0"/>
                  </a:lnTo>
                  <a:lnTo>
                    <a:pt x="1137810" y="9183"/>
                  </a:lnTo>
                  <a:lnTo>
                    <a:pt x="1100667" y="34225"/>
                  </a:lnTo>
                  <a:lnTo>
                    <a:pt x="1075624" y="71369"/>
                  </a:lnTo>
                  <a:lnTo>
                    <a:pt x="1066441" y="116853"/>
                  </a:lnTo>
                  <a:lnTo>
                    <a:pt x="0" y="199642"/>
                  </a:lnTo>
                  <a:lnTo>
                    <a:pt x="1066441" y="292129"/>
                  </a:lnTo>
                  <a:lnTo>
                    <a:pt x="1066441" y="584253"/>
                  </a:lnTo>
                  <a:lnTo>
                    <a:pt x="1075624" y="629737"/>
                  </a:lnTo>
                  <a:lnTo>
                    <a:pt x="1100667" y="666880"/>
                  </a:lnTo>
                  <a:lnTo>
                    <a:pt x="1137810" y="691923"/>
                  </a:lnTo>
                  <a:lnTo>
                    <a:pt x="1183294" y="701106"/>
                  </a:lnTo>
                  <a:lnTo>
                    <a:pt x="4911989" y="701106"/>
                  </a:lnTo>
                  <a:lnTo>
                    <a:pt x="4957473" y="691923"/>
                  </a:lnTo>
                  <a:lnTo>
                    <a:pt x="4994616" y="666880"/>
                  </a:lnTo>
                  <a:lnTo>
                    <a:pt x="5019659" y="629737"/>
                  </a:lnTo>
                  <a:lnTo>
                    <a:pt x="5028841" y="584253"/>
                  </a:lnTo>
                  <a:lnTo>
                    <a:pt x="5028841" y="116853"/>
                  </a:lnTo>
                  <a:lnTo>
                    <a:pt x="5019659" y="71369"/>
                  </a:lnTo>
                  <a:lnTo>
                    <a:pt x="4994616" y="34225"/>
                  </a:lnTo>
                  <a:lnTo>
                    <a:pt x="4957473" y="9183"/>
                  </a:lnTo>
                  <a:lnTo>
                    <a:pt x="4911989" y="0"/>
                  </a:lnTo>
                  <a:close/>
                </a:path>
              </a:pathLst>
            </a:custGeom>
            <a:solidFill>
              <a:srgbClr val="FEFA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111976" y="4487852"/>
              <a:ext cx="5032375" cy="708025"/>
            </a:xfrm>
            <a:custGeom>
              <a:avLst/>
              <a:gdLst/>
              <a:ahLst/>
              <a:cxnLst/>
              <a:rect l="l" t="t" r="r" b="b"/>
              <a:pathLst>
                <a:path w="5032375" h="708025">
                  <a:moveTo>
                    <a:pt x="1066449" y="298214"/>
                  </a:moveTo>
                  <a:lnTo>
                    <a:pt x="1066453" y="587588"/>
                  </a:lnTo>
                  <a:lnTo>
                    <a:pt x="1075917" y="634244"/>
                  </a:lnTo>
                  <a:lnTo>
                    <a:pt x="1101401" y="672076"/>
                  </a:lnTo>
                  <a:lnTo>
                    <a:pt x="1139478" y="697889"/>
                  </a:lnTo>
                  <a:lnTo>
                    <a:pt x="1186477" y="707456"/>
                  </a:lnTo>
                  <a:lnTo>
                    <a:pt x="4915331" y="707452"/>
                  </a:lnTo>
                  <a:lnTo>
                    <a:pt x="4927597" y="706817"/>
                  </a:lnTo>
                  <a:lnTo>
                    <a:pt x="4939356" y="705022"/>
                  </a:lnTo>
                  <a:lnTo>
                    <a:pt x="4951982" y="701109"/>
                  </a:lnTo>
                  <a:lnTo>
                    <a:pt x="1186477" y="701106"/>
                  </a:lnTo>
                  <a:lnTo>
                    <a:pt x="1174689" y="700506"/>
                  </a:lnTo>
                  <a:lnTo>
                    <a:pt x="1164090" y="698874"/>
                  </a:lnTo>
                  <a:lnTo>
                    <a:pt x="1163868" y="698874"/>
                  </a:lnTo>
                  <a:lnTo>
                    <a:pt x="1163567" y="698806"/>
                  </a:lnTo>
                  <a:lnTo>
                    <a:pt x="1142710" y="692307"/>
                  </a:lnTo>
                  <a:lnTo>
                    <a:pt x="1142507" y="692307"/>
                  </a:lnTo>
                  <a:lnTo>
                    <a:pt x="1141933" y="692066"/>
                  </a:lnTo>
                  <a:lnTo>
                    <a:pt x="1142062" y="692066"/>
                  </a:lnTo>
                  <a:lnTo>
                    <a:pt x="1123287" y="681875"/>
                  </a:lnTo>
                  <a:lnTo>
                    <a:pt x="1122872" y="681679"/>
                  </a:lnTo>
                  <a:lnTo>
                    <a:pt x="1122749" y="681534"/>
                  </a:lnTo>
                  <a:lnTo>
                    <a:pt x="1106389" y="668035"/>
                  </a:lnTo>
                  <a:lnTo>
                    <a:pt x="1106063" y="667800"/>
                  </a:lnTo>
                  <a:lnTo>
                    <a:pt x="1105945" y="667607"/>
                  </a:lnTo>
                  <a:lnTo>
                    <a:pt x="1092446" y="651247"/>
                  </a:lnTo>
                  <a:lnTo>
                    <a:pt x="1092190" y="650979"/>
                  </a:lnTo>
                  <a:lnTo>
                    <a:pt x="1092097" y="650741"/>
                  </a:lnTo>
                  <a:lnTo>
                    <a:pt x="1081908" y="631971"/>
                  </a:lnTo>
                  <a:lnTo>
                    <a:pt x="1081713" y="631671"/>
                  </a:lnTo>
                  <a:lnTo>
                    <a:pt x="1081661" y="631398"/>
                  </a:lnTo>
                  <a:lnTo>
                    <a:pt x="1075174" y="610499"/>
                  </a:lnTo>
                  <a:lnTo>
                    <a:pt x="1073365" y="598896"/>
                  </a:lnTo>
                  <a:lnTo>
                    <a:pt x="1072811" y="587588"/>
                  </a:lnTo>
                  <a:lnTo>
                    <a:pt x="1072799" y="298466"/>
                  </a:lnTo>
                  <a:lnTo>
                    <a:pt x="1069350" y="298466"/>
                  </a:lnTo>
                  <a:lnTo>
                    <a:pt x="1066449" y="298214"/>
                  </a:lnTo>
                  <a:close/>
                </a:path>
                <a:path w="5032375" h="708025">
                  <a:moveTo>
                    <a:pt x="4938001" y="698806"/>
                  </a:moveTo>
                  <a:lnTo>
                    <a:pt x="4926639" y="700539"/>
                  </a:lnTo>
                  <a:lnTo>
                    <a:pt x="4915011" y="701109"/>
                  </a:lnTo>
                  <a:lnTo>
                    <a:pt x="4951994" y="701106"/>
                  </a:lnTo>
                  <a:lnTo>
                    <a:pt x="4959195" y="698874"/>
                  </a:lnTo>
                  <a:lnTo>
                    <a:pt x="4937780" y="698874"/>
                  </a:lnTo>
                  <a:lnTo>
                    <a:pt x="4938001" y="698806"/>
                  </a:lnTo>
                  <a:close/>
                </a:path>
                <a:path w="5032375" h="708025">
                  <a:moveTo>
                    <a:pt x="1163406" y="698769"/>
                  </a:moveTo>
                  <a:lnTo>
                    <a:pt x="1163868" y="698874"/>
                  </a:lnTo>
                  <a:lnTo>
                    <a:pt x="1163645" y="698806"/>
                  </a:lnTo>
                  <a:lnTo>
                    <a:pt x="1163406" y="698769"/>
                  </a:lnTo>
                  <a:close/>
                </a:path>
                <a:path w="5032375" h="708025">
                  <a:moveTo>
                    <a:pt x="1163649" y="698806"/>
                  </a:moveTo>
                  <a:lnTo>
                    <a:pt x="1163868" y="698874"/>
                  </a:lnTo>
                  <a:lnTo>
                    <a:pt x="1164090" y="698874"/>
                  </a:lnTo>
                  <a:lnTo>
                    <a:pt x="1163649" y="698806"/>
                  </a:lnTo>
                  <a:close/>
                </a:path>
                <a:path w="5032375" h="708025">
                  <a:moveTo>
                    <a:pt x="4938242" y="698769"/>
                  </a:moveTo>
                  <a:lnTo>
                    <a:pt x="4937999" y="698806"/>
                  </a:lnTo>
                  <a:lnTo>
                    <a:pt x="4937780" y="698874"/>
                  </a:lnTo>
                  <a:lnTo>
                    <a:pt x="4938242" y="698769"/>
                  </a:lnTo>
                  <a:close/>
                </a:path>
                <a:path w="5032375" h="708025">
                  <a:moveTo>
                    <a:pt x="4959535" y="698769"/>
                  </a:moveTo>
                  <a:lnTo>
                    <a:pt x="4938242" y="698769"/>
                  </a:lnTo>
                  <a:lnTo>
                    <a:pt x="4937780" y="698874"/>
                  </a:lnTo>
                  <a:lnTo>
                    <a:pt x="4959195" y="698874"/>
                  </a:lnTo>
                  <a:lnTo>
                    <a:pt x="4959535" y="698769"/>
                  </a:lnTo>
                  <a:close/>
                </a:path>
                <a:path w="5032375" h="708025">
                  <a:moveTo>
                    <a:pt x="1163529" y="698769"/>
                  </a:moveTo>
                  <a:close/>
                </a:path>
                <a:path w="5032375" h="708025">
                  <a:moveTo>
                    <a:pt x="4959415" y="692159"/>
                  </a:moveTo>
                  <a:lnTo>
                    <a:pt x="4938001" y="698806"/>
                  </a:lnTo>
                  <a:lnTo>
                    <a:pt x="4938242" y="698769"/>
                  </a:lnTo>
                  <a:lnTo>
                    <a:pt x="4959535" y="698769"/>
                  </a:lnTo>
                  <a:lnTo>
                    <a:pt x="4961596" y="698130"/>
                  </a:lnTo>
                  <a:lnTo>
                    <a:pt x="4961987" y="697988"/>
                  </a:lnTo>
                  <a:lnTo>
                    <a:pt x="4972454" y="692307"/>
                  </a:lnTo>
                  <a:lnTo>
                    <a:pt x="4959141" y="692307"/>
                  </a:lnTo>
                  <a:lnTo>
                    <a:pt x="4959415" y="692159"/>
                  </a:lnTo>
                  <a:close/>
                </a:path>
                <a:path w="5032375" h="708025">
                  <a:moveTo>
                    <a:pt x="1141933" y="692066"/>
                  </a:moveTo>
                  <a:lnTo>
                    <a:pt x="1142507" y="692307"/>
                  </a:lnTo>
                  <a:lnTo>
                    <a:pt x="1142232" y="692159"/>
                  </a:lnTo>
                  <a:lnTo>
                    <a:pt x="1141933" y="692066"/>
                  </a:lnTo>
                  <a:close/>
                </a:path>
                <a:path w="5032375" h="708025">
                  <a:moveTo>
                    <a:pt x="1142235" y="692160"/>
                  </a:moveTo>
                  <a:lnTo>
                    <a:pt x="1142507" y="692307"/>
                  </a:lnTo>
                  <a:lnTo>
                    <a:pt x="1142710" y="692307"/>
                  </a:lnTo>
                  <a:lnTo>
                    <a:pt x="1142235" y="692160"/>
                  </a:lnTo>
                  <a:close/>
                </a:path>
                <a:path w="5032375" h="708025">
                  <a:moveTo>
                    <a:pt x="4959714" y="692066"/>
                  </a:moveTo>
                  <a:lnTo>
                    <a:pt x="4959413" y="692160"/>
                  </a:lnTo>
                  <a:lnTo>
                    <a:pt x="4959141" y="692307"/>
                  </a:lnTo>
                  <a:lnTo>
                    <a:pt x="4959714" y="692066"/>
                  </a:lnTo>
                  <a:close/>
                </a:path>
                <a:path w="5032375" h="708025">
                  <a:moveTo>
                    <a:pt x="4972898" y="692066"/>
                  </a:moveTo>
                  <a:lnTo>
                    <a:pt x="4959714" y="692066"/>
                  </a:lnTo>
                  <a:lnTo>
                    <a:pt x="4959141" y="692307"/>
                  </a:lnTo>
                  <a:lnTo>
                    <a:pt x="4972454" y="692307"/>
                  </a:lnTo>
                  <a:lnTo>
                    <a:pt x="4972898" y="692066"/>
                  </a:lnTo>
                  <a:close/>
                </a:path>
                <a:path w="5032375" h="708025">
                  <a:moveTo>
                    <a:pt x="1142062" y="692066"/>
                  </a:moveTo>
                  <a:lnTo>
                    <a:pt x="1141933" y="692066"/>
                  </a:lnTo>
                  <a:lnTo>
                    <a:pt x="1142235" y="692160"/>
                  </a:lnTo>
                  <a:lnTo>
                    <a:pt x="1142062" y="692066"/>
                  </a:lnTo>
                  <a:close/>
                </a:path>
                <a:path w="5032375" h="708025">
                  <a:moveTo>
                    <a:pt x="4988875" y="681534"/>
                  </a:moveTo>
                  <a:lnTo>
                    <a:pt x="4978990" y="681534"/>
                  </a:lnTo>
                  <a:lnTo>
                    <a:pt x="4978483" y="681875"/>
                  </a:lnTo>
                  <a:lnTo>
                    <a:pt x="4959415" y="692159"/>
                  </a:lnTo>
                  <a:lnTo>
                    <a:pt x="4959714" y="692066"/>
                  </a:lnTo>
                  <a:lnTo>
                    <a:pt x="4972898" y="692066"/>
                  </a:lnTo>
                  <a:lnTo>
                    <a:pt x="4982019" y="687115"/>
                  </a:lnTo>
                  <a:lnTo>
                    <a:pt x="4982367" y="686903"/>
                  </a:lnTo>
                  <a:lnTo>
                    <a:pt x="4988875" y="681534"/>
                  </a:lnTo>
                  <a:close/>
                </a:path>
                <a:path w="5032375" h="708025">
                  <a:moveTo>
                    <a:pt x="1122658" y="681534"/>
                  </a:moveTo>
                  <a:lnTo>
                    <a:pt x="1123163" y="681875"/>
                  </a:lnTo>
                  <a:lnTo>
                    <a:pt x="1122925" y="681679"/>
                  </a:lnTo>
                  <a:lnTo>
                    <a:pt x="1122658" y="681534"/>
                  </a:lnTo>
                  <a:close/>
                </a:path>
                <a:path w="5032375" h="708025">
                  <a:moveTo>
                    <a:pt x="1122925" y="681679"/>
                  </a:moveTo>
                  <a:lnTo>
                    <a:pt x="1123163" y="681875"/>
                  </a:lnTo>
                  <a:lnTo>
                    <a:pt x="1122925" y="681679"/>
                  </a:lnTo>
                  <a:close/>
                </a:path>
                <a:path w="5032375" h="708025">
                  <a:moveTo>
                    <a:pt x="4978719" y="681681"/>
                  </a:moveTo>
                  <a:lnTo>
                    <a:pt x="4978361" y="681875"/>
                  </a:lnTo>
                  <a:lnTo>
                    <a:pt x="4978719" y="681681"/>
                  </a:lnTo>
                  <a:close/>
                </a:path>
                <a:path w="5032375" h="708025">
                  <a:moveTo>
                    <a:pt x="4978990" y="681534"/>
                  </a:moveTo>
                  <a:lnTo>
                    <a:pt x="4978719" y="681681"/>
                  </a:lnTo>
                  <a:lnTo>
                    <a:pt x="4978483" y="681875"/>
                  </a:lnTo>
                  <a:lnTo>
                    <a:pt x="4978990" y="681534"/>
                  </a:lnTo>
                  <a:close/>
                </a:path>
                <a:path w="5032375" h="708025">
                  <a:moveTo>
                    <a:pt x="5003935" y="667607"/>
                  </a:moveTo>
                  <a:lnTo>
                    <a:pt x="4995778" y="667607"/>
                  </a:lnTo>
                  <a:lnTo>
                    <a:pt x="4995349" y="668035"/>
                  </a:lnTo>
                  <a:lnTo>
                    <a:pt x="4978719" y="681681"/>
                  </a:lnTo>
                  <a:lnTo>
                    <a:pt x="4978990" y="681534"/>
                  </a:lnTo>
                  <a:lnTo>
                    <a:pt x="4988875" y="681534"/>
                  </a:lnTo>
                  <a:lnTo>
                    <a:pt x="4999819" y="672504"/>
                  </a:lnTo>
                  <a:lnTo>
                    <a:pt x="5000119" y="672232"/>
                  </a:lnTo>
                  <a:lnTo>
                    <a:pt x="5003935" y="667607"/>
                  </a:lnTo>
                  <a:close/>
                </a:path>
                <a:path w="5032375" h="708025">
                  <a:moveTo>
                    <a:pt x="1122749" y="681534"/>
                  </a:moveTo>
                  <a:lnTo>
                    <a:pt x="1122925" y="681679"/>
                  </a:lnTo>
                  <a:lnTo>
                    <a:pt x="1122749" y="681534"/>
                  </a:lnTo>
                  <a:close/>
                </a:path>
                <a:path w="5032375" h="708025">
                  <a:moveTo>
                    <a:pt x="1105870" y="667607"/>
                  </a:moveTo>
                  <a:lnTo>
                    <a:pt x="1106298" y="668035"/>
                  </a:lnTo>
                  <a:lnTo>
                    <a:pt x="1106104" y="667800"/>
                  </a:lnTo>
                  <a:lnTo>
                    <a:pt x="1105870" y="667607"/>
                  </a:lnTo>
                  <a:close/>
                </a:path>
                <a:path w="5032375" h="708025">
                  <a:moveTo>
                    <a:pt x="1106104" y="667800"/>
                  </a:moveTo>
                  <a:lnTo>
                    <a:pt x="1106298" y="668035"/>
                  </a:lnTo>
                  <a:lnTo>
                    <a:pt x="1106104" y="667800"/>
                  </a:lnTo>
                  <a:close/>
                </a:path>
                <a:path w="5032375" h="708025">
                  <a:moveTo>
                    <a:pt x="4995540" y="667803"/>
                  </a:moveTo>
                  <a:lnTo>
                    <a:pt x="4995259" y="668035"/>
                  </a:lnTo>
                  <a:lnTo>
                    <a:pt x="4995540" y="667803"/>
                  </a:lnTo>
                  <a:close/>
                </a:path>
                <a:path w="5032375" h="708025">
                  <a:moveTo>
                    <a:pt x="4995778" y="667607"/>
                  </a:moveTo>
                  <a:lnTo>
                    <a:pt x="4995540" y="667803"/>
                  </a:lnTo>
                  <a:lnTo>
                    <a:pt x="4995349" y="668035"/>
                  </a:lnTo>
                  <a:lnTo>
                    <a:pt x="4995778" y="667607"/>
                  </a:lnTo>
                  <a:close/>
                </a:path>
                <a:path w="5032375" h="708025">
                  <a:moveTo>
                    <a:pt x="5016777" y="650741"/>
                  </a:moveTo>
                  <a:lnTo>
                    <a:pt x="5009619" y="650741"/>
                  </a:lnTo>
                  <a:lnTo>
                    <a:pt x="5009277" y="651247"/>
                  </a:lnTo>
                  <a:lnTo>
                    <a:pt x="4995540" y="667803"/>
                  </a:lnTo>
                  <a:lnTo>
                    <a:pt x="4995778" y="667607"/>
                  </a:lnTo>
                  <a:lnTo>
                    <a:pt x="5003935" y="667607"/>
                  </a:lnTo>
                  <a:lnTo>
                    <a:pt x="5014761" y="654456"/>
                  </a:lnTo>
                  <a:lnTo>
                    <a:pt x="5016777" y="650741"/>
                  </a:lnTo>
                  <a:close/>
                </a:path>
                <a:path w="5032375" h="708025">
                  <a:moveTo>
                    <a:pt x="1105945" y="667607"/>
                  </a:moveTo>
                  <a:lnTo>
                    <a:pt x="1106104" y="667800"/>
                  </a:lnTo>
                  <a:lnTo>
                    <a:pt x="1105945" y="667607"/>
                  </a:lnTo>
                  <a:close/>
                </a:path>
                <a:path w="5032375" h="708025">
                  <a:moveTo>
                    <a:pt x="1092029" y="650741"/>
                  </a:moveTo>
                  <a:lnTo>
                    <a:pt x="1092371" y="651247"/>
                  </a:lnTo>
                  <a:lnTo>
                    <a:pt x="1092226" y="650979"/>
                  </a:lnTo>
                  <a:lnTo>
                    <a:pt x="1092029" y="650741"/>
                  </a:lnTo>
                  <a:close/>
                </a:path>
                <a:path w="5032375" h="708025">
                  <a:moveTo>
                    <a:pt x="1092226" y="650979"/>
                  </a:moveTo>
                  <a:lnTo>
                    <a:pt x="1092371" y="651247"/>
                  </a:lnTo>
                  <a:lnTo>
                    <a:pt x="1092226" y="650979"/>
                  </a:lnTo>
                  <a:close/>
                </a:path>
                <a:path w="5032375" h="708025">
                  <a:moveTo>
                    <a:pt x="5009422" y="650979"/>
                  </a:moveTo>
                  <a:lnTo>
                    <a:pt x="5009202" y="651247"/>
                  </a:lnTo>
                  <a:lnTo>
                    <a:pt x="5009422" y="650979"/>
                  </a:lnTo>
                  <a:close/>
                </a:path>
                <a:path w="5032375" h="708025">
                  <a:moveTo>
                    <a:pt x="5009619" y="650741"/>
                  </a:moveTo>
                  <a:lnTo>
                    <a:pt x="5009422" y="650979"/>
                  </a:lnTo>
                  <a:lnTo>
                    <a:pt x="5009277" y="651247"/>
                  </a:lnTo>
                  <a:lnTo>
                    <a:pt x="5009619" y="650741"/>
                  </a:lnTo>
                  <a:close/>
                </a:path>
                <a:path w="5032375" h="708025">
                  <a:moveTo>
                    <a:pt x="1092097" y="650741"/>
                  </a:moveTo>
                  <a:lnTo>
                    <a:pt x="1092226" y="650979"/>
                  </a:lnTo>
                  <a:lnTo>
                    <a:pt x="1092097" y="650741"/>
                  </a:lnTo>
                  <a:close/>
                </a:path>
                <a:path w="5032375" h="708025">
                  <a:moveTo>
                    <a:pt x="5026635" y="631398"/>
                  </a:moveTo>
                  <a:lnTo>
                    <a:pt x="5020050" y="631398"/>
                  </a:lnTo>
                  <a:lnTo>
                    <a:pt x="5019809" y="631971"/>
                  </a:lnTo>
                  <a:lnTo>
                    <a:pt x="5009422" y="650979"/>
                  </a:lnTo>
                  <a:lnTo>
                    <a:pt x="5009619" y="650741"/>
                  </a:lnTo>
                  <a:lnTo>
                    <a:pt x="5016777" y="650741"/>
                  </a:lnTo>
                  <a:lnTo>
                    <a:pt x="5025811" y="634052"/>
                  </a:lnTo>
                  <a:lnTo>
                    <a:pt x="5026635" y="631398"/>
                  </a:lnTo>
                  <a:close/>
                </a:path>
                <a:path w="5032375" h="708025">
                  <a:moveTo>
                    <a:pt x="1081598" y="631398"/>
                  </a:moveTo>
                  <a:lnTo>
                    <a:pt x="1081839" y="631971"/>
                  </a:lnTo>
                  <a:lnTo>
                    <a:pt x="1081746" y="631671"/>
                  </a:lnTo>
                  <a:lnTo>
                    <a:pt x="1081598" y="631398"/>
                  </a:lnTo>
                  <a:close/>
                </a:path>
                <a:path w="5032375" h="708025">
                  <a:moveTo>
                    <a:pt x="1081746" y="631671"/>
                  </a:moveTo>
                  <a:lnTo>
                    <a:pt x="1081839" y="631971"/>
                  </a:lnTo>
                  <a:lnTo>
                    <a:pt x="1081746" y="631671"/>
                  </a:lnTo>
                  <a:close/>
                </a:path>
                <a:path w="5032375" h="708025">
                  <a:moveTo>
                    <a:pt x="5019902" y="631671"/>
                  </a:moveTo>
                  <a:lnTo>
                    <a:pt x="5019740" y="631971"/>
                  </a:lnTo>
                  <a:lnTo>
                    <a:pt x="5019902" y="631671"/>
                  </a:lnTo>
                  <a:close/>
                </a:path>
                <a:path w="5032375" h="708025">
                  <a:moveTo>
                    <a:pt x="5020050" y="631398"/>
                  </a:moveTo>
                  <a:lnTo>
                    <a:pt x="5019902" y="631671"/>
                  </a:lnTo>
                  <a:lnTo>
                    <a:pt x="5019809" y="631971"/>
                  </a:lnTo>
                  <a:lnTo>
                    <a:pt x="5020050" y="631398"/>
                  </a:lnTo>
                  <a:close/>
                </a:path>
                <a:path w="5032375" h="708025">
                  <a:moveTo>
                    <a:pt x="1081661" y="631398"/>
                  </a:moveTo>
                  <a:lnTo>
                    <a:pt x="1081746" y="631671"/>
                  </a:lnTo>
                  <a:lnTo>
                    <a:pt x="1081661" y="631398"/>
                  </a:lnTo>
                  <a:close/>
                </a:path>
                <a:path w="5032375" h="708025">
                  <a:moveTo>
                    <a:pt x="5032023" y="610036"/>
                  </a:moveTo>
                  <a:lnTo>
                    <a:pt x="5026618" y="610036"/>
                  </a:lnTo>
                  <a:lnTo>
                    <a:pt x="5026511" y="610499"/>
                  </a:lnTo>
                  <a:lnTo>
                    <a:pt x="5019902" y="631671"/>
                  </a:lnTo>
                  <a:lnTo>
                    <a:pt x="5020050" y="631398"/>
                  </a:lnTo>
                  <a:lnTo>
                    <a:pt x="5026635" y="631398"/>
                  </a:lnTo>
                  <a:lnTo>
                    <a:pt x="5032023" y="614042"/>
                  </a:lnTo>
                  <a:lnTo>
                    <a:pt x="5032023" y="610036"/>
                  </a:lnTo>
                  <a:close/>
                </a:path>
                <a:path w="5032375" h="708025">
                  <a:moveTo>
                    <a:pt x="1075099" y="610257"/>
                  </a:moveTo>
                  <a:lnTo>
                    <a:pt x="1075136" y="610499"/>
                  </a:lnTo>
                  <a:lnTo>
                    <a:pt x="1075099" y="610257"/>
                  </a:lnTo>
                  <a:close/>
                </a:path>
                <a:path w="5032375" h="708025">
                  <a:moveTo>
                    <a:pt x="5026547" y="610263"/>
                  </a:moveTo>
                  <a:lnTo>
                    <a:pt x="5026474" y="610499"/>
                  </a:lnTo>
                  <a:lnTo>
                    <a:pt x="5026547" y="610263"/>
                  </a:lnTo>
                  <a:close/>
                </a:path>
                <a:path w="5032375" h="708025">
                  <a:moveTo>
                    <a:pt x="5032023" y="96958"/>
                  </a:moveTo>
                  <a:lnTo>
                    <a:pt x="5026511" y="96958"/>
                  </a:lnTo>
                  <a:lnTo>
                    <a:pt x="5026618" y="97420"/>
                  </a:lnTo>
                  <a:lnTo>
                    <a:pt x="5028281" y="108559"/>
                  </a:lnTo>
                  <a:lnTo>
                    <a:pt x="5028837" y="119868"/>
                  </a:lnTo>
                  <a:lnTo>
                    <a:pt x="5028841" y="587588"/>
                  </a:lnTo>
                  <a:lnTo>
                    <a:pt x="5028266" y="598896"/>
                  </a:lnTo>
                  <a:lnTo>
                    <a:pt x="5028151" y="599855"/>
                  </a:lnTo>
                  <a:lnTo>
                    <a:pt x="5026547" y="610263"/>
                  </a:lnTo>
                  <a:lnTo>
                    <a:pt x="5026618" y="610036"/>
                  </a:lnTo>
                  <a:lnTo>
                    <a:pt x="5032023" y="610036"/>
                  </a:lnTo>
                  <a:lnTo>
                    <a:pt x="5032023" y="96958"/>
                  </a:lnTo>
                  <a:close/>
                </a:path>
                <a:path w="5032375" h="708025">
                  <a:moveTo>
                    <a:pt x="1075065" y="610036"/>
                  </a:moveTo>
                  <a:lnTo>
                    <a:pt x="1075099" y="610257"/>
                  </a:lnTo>
                  <a:lnTo>
                    <a:pt x="1075065" y="610036"/>
                  </a:lnTo>
                  <a:close/>
                </a:path>
                <a:path w="5032375" h="708025">
                  <a:moveTo>
                    <a:pt x="1066449" y="295304"/>
                  </a:moveTo>
                  <a:lnTo>
                    <a:pt x="1066449" y="298214"/>
                  </a:lnTo>
                  <a:lnTo>
                    <a:pt x="1069350" y="298466"/>
                  </a:lnTo>
                  <a:lnTo>
                    <a:pt x="1066449" y="295304"/>
                  </a:lnTo>
                  <a:close/>
                </a:path>
                <a:path w="5032375" h="708025">
                  <a:moveTo>
                    <a:pt x="1072799" y="295304"/>
                  </a:moveTo>
                  <a:lnTo>
                    <a:pt x="1066449" y="295304"/>
                  </a:lnTo>
                  <a:lnTo>
                    <a:pt x="1069350" y="298466"/>
                  </a:lnTo>
                  <a:lnTo>
                    <a:pt x="1072799" y="298466"/>
                  </a:lnTo>
                  <a:lnTo>
                    <a:pt x="1072799" y="295304"/>
                  </a:lnTo>
                  <a:close/>
                </a:path>
                <a:path w="5032375" h="708025">
                  <a:moveTo>
                    <a:pt x="1066594" y="117078"/>
                  </a:moveTo>
                  <a:lnTo>
                    <a:pt x="1289" y="199779"/>
                  </a:lnTo>
                  <a:lnTo>
                    <a:pt x="15" y="201150"/>
                  </a:lnTo>
                  <a:lnTo>
                    <a:pt x="0" y="204456"/>
                  </a:lnTo>
                  <a:lnTo>
                    <a:pt x="1261" y="205837"/>
                  </a:lnTo>
                  <a:lnTo>
                    <a:pt x="1066449" y="298214"/>
                  </a:lnTo>
                  <a:lnTo>
                    <a:pt x="1066449" y="295304"/>
                  </a:lnTo>
                  <a:lnTo>
                    <a:pt x="1072799" y="295304"/>
                  </a:lnTo>
                  <a:lnTo>
                    <a:pt x="1072799" y="293657"/>
                  </a:lnTo>
                  <a:lnTo>
                    <a:pt x="1071539" y="292282"/>
                  </a:lnTo>
                  <a:lnTo>
                    <a:pt x="76428" y="205982"/>
                  </a:lnTo>
                  <a:lnTo>
                    <a:pt x="3427" y="205982"/>
                  </a:lnTo>
                  <a:lnTo>
                    <a:pt x="3456" y="199654"/>
                  </a:lnTo>
                  <a:lnTo>
                    <a:pt x="84947" y="199654"/>
                  </a:lnTo>
                  <a:lnTo>
                    <a:pt x="1071462" y="123070"/>
                  </a:lnTo>
                  <a:lnTo>
                    <a:pt x="1072714" y="121784"/>
                  </a:lnTo>
                  <a:lnTo>
                    <a:pt x="1072811" y="119868"/>
                  </a:lnTo>
                  <a:lnTo>
                    <a:pt x="1066453" y="119868"/>
                  </a:lnTo>
                  <a:lnTo>
                    <a:pt x="1066594" y="117078"/>
                  </a:lnTo>
                  <a:close/>
                </a:path>
                <a:path w="5032375" h="708025">
                  <a:moveTo>
                    <a:pt x="3456" y="199654"/>
                  </a:moveTo>
                  <a:lnTo>
                    <a:pt x="3427" y="205982"/>
                  </a:lnTo>
                  <a:lnTo>
                    <a:pt x="41947" y="202992"/>
                  </a:lnTo>
                  <a:lnTo>
                    <a:pt x="3456" y="199654"/>
                  </a:lnTo>
                  <a:close/>
                </a:path>
                <a:path w="5032375" h="708025">
                  <a:moveTo>
                    <a:pt x="41947" y="202992"/>
                  </a:moveTo>
                  <a:lnTo>
                    <a:pt x="3427" y="205982"/>
                  </a:lnTo>
                  <a:lnTo>
                    <a:pt x="76428" y="205982"/>
                  </a:lnTo>
                  <a:lnTo>
                    <a:pt x="41947" y="202992"/>
                  </a:lnTo>
                  <a:close/>
                </a:path>
                <a:path w="5032375" h="708025">
                  <a:moveTo>
                    <a:pt x="84947" y="199654"/>
                  </a:moveTo>
                  <a:lnTo>
                    <a:pt x="3456" y="199654"/>
                  </a:lnTo>
                  <a:lnTo>
                    <a:pt x="41947" y="202992"/>
                  </a:lnTo>
                  <a:lnTo>
                    <a:pt x="84947" y="199654"/>
                  </a:lnTo>
                  <a:close/>
                </a:path>
                <a:path w="5032375" h="708025">
                  <a:moveTo>
                    <a:pt x="1069378" y="116862"/>
                  </a:moveTo>
                  <a:lnTo>
                    <a:pt x="1066594" y="117078"/>
                  </a:lnTo>
                  <a:lnTo>
                    <a:pt x="1066453" y="119868"/>
                  </a:lnTo>
                  <a:lnTo>
                    <a:pt x="1069378" y="116862"/>
                  </a:lnTo>
                  <a:close/>
                </a:path>
                <a:path w="5032375" h="708025">
                  <a:moveTo>
                    <a:pt x="1072963" y="116862"/>
                  </a:moveTo>
                  <a:lnTo>
                    <a:pt x="1069378" y="116862"/>
                  </a:lnTo>
                  <a:lnTo>
                    <a:pt x="1066453" y="119868"/>
                  </a:lnTo>
                  <a:lnTo>
                    <a:pt x="1072811" y="119868"/>
                  </a:lnTo>
                  <a:lnTo>
                    <a:pt x="1072963" y="116862"/>
                  </a:lnTo>
                  <a:close/>
                </a:path>
                <a:path w="5032375" h="708025">
                  <a:moveTo>
                    <a:pt x="4915171" y="0"/>
                  </a:moveTo>
                  <a:lnTo>
                    <a:pt x="1186317" y="3"/>
                  </a:lnTo>
                  <a:lnTo>
                    <a:pt x="1140051" y="9325"/>
                  </a:lnTo>
                  <a:lnTo>
                    <a:pt x="1101829" y="34951"/>
                  </a:lnTo>
                  <a:lnTo>
                    <a:pt x="1075836" y="73404"/>
                  </a:lnTo>
                  <a:lnTo>
                    <a:pt x="1066594" y="117078"/>
                  </a:lnTo>
                  <a:lnTo>
                    <a:pt x="1069378" y="116862"/>
                  </a:lnTo>
                  <a:lnTo>
                    <a:pt x="1072963" y="116862"/>
                  </a:lnTo>
                  <a:lnTo>
                    <a:pt x="1073382" y="108559"/>
                  </a:lnTo>
                  <a:lnTo>
                    <a:pt x="1073448" y="107920"/>
                  </a:lnTo>
                  <a:lnTo>
                    <a:pt x="1075065" y="97420"/>
                  </a:lnTo>
                  <a:lnTo>
                    <a:pt x="1075136" y="96958"/>
                  </a:lnTo>
                  <a:lnTo>
                    <a:pt x="1081661" y="76059"/>
                  </a:lnTo>
                  <a:lnTo>
                    <a:pt x="1081839" y="75484"/>
                  </a:lnTo>
                  <a:lnTo>
                    <a:pt x="1092096" y="56715"/>
                  </a:lnTo>
                  <a:lnTo>
                    <a:pt x="1092371" y="56208"/>
                  </a:lnTo>
                  <a:lnTo>
                    <a:pt x="1105945" y="39850"/>
                  </a:lnTo>
                  <a:lnTo>
                    <a:pt x="1106298" y="39422"/>
                  </a:lnTo>
                  <a:lnTo>
                    <a:pt x="1122751" y="25921"/>
                  </a:lnTo>
                  <a:lnTo>
                    <a:pt x="1123163" y="25581"/>
                  </a:lnTo>
                  <a:lnTo>
                    <a:pt x="1142060" y="15391"/>
                  </a:lnTo>
                  <a:lnTo>
                    <a:pt x="1141933" y="15391"/>
                  </a:lnTo>
                  <a:lnTo>
                    <a:pt x="1142507" y="15148"/>
                  </a:lnTo>
                  <a:lnTo>
                    <a:pt x="1142714" y="15148"/>
                  </a:lnTo>
                  <a:lnTo>
                    <a:pt x="1163525" y="8688"/>
                  </a:lnTo>
                  <a:lnTo>
                    <a:pt x="1163868" y="8581"/>
                  </a:lnTo>
                  <a:lnTo>
                    <a:pt x="1164105" y="8581"/>
                  </a:lnTo>
                  <a:lnTo>
                    <a:pt x="1175007" y="6917"/>
                  </a:lnTo>
                  <a:lnTo>
                    <a:pt x="1186637" y="6346"/>
                  </a:lnTo>
                  <a:lnTo>
                    <a:pt x="4951997" y="6346"/>
                  </a:lnTo>
                  <a:lnTo>
                    <a:pt x="4939511" y="2470"/>
                  </a:lnTo>
                  <a:lnTo>
                    <a:pt x="4927278" y="608"/>
                  </a:lnTo>
                  <a:lnTo>
                    <a:pt x="4915171" y="0"/>
                  </a:lnTo>
                  <a:close/>
                </a:path>
                <a:path w="5032375" h="708025">
                  <a:moveTo>
                    <a:pt x="1075098" y="97201"/>
                  </a:moveTo>
                  <a:lnTo>
                    <a:pt x="1075030" y="97420"/>
                  </a:lnTo>
                  <a:lnTo>
                    <a:pt x="1075098" y="97201"/>
                  </a:lnTo>
                  <a:close/>
                </a:path>
                <a:path w="5032375" h="708025">
                  <a:moveTo>
                    <a:pt x="5026547" y="97191"/>
                  </a:moveTo>
                  <a:lnTo>
                    <a:pt x="5026581" y="97420"/>
                  </a:lnTo>
                  <a:lnTo>
                    <a:pt x="5026547" y="97191"/>
                  </a:lnTo>
                  <a:close/>
                </a:path>
                <a:path w="5032375" h="708025">
                  <a:moveTo>
                    <a:pt x="1075174" y="96958"/>
                  </a:moveTo>
                  <a:lnTo>
                    <a:pt x="1075098" y="97201"/>
                  </a:lnTo>
                  <a:lnTo>
                    <a:pt x="1075174" y="96958"/>
                  </a:lnTo>
                  <a:close/>
                </a:path>
                <a:path w="5032375" h="708025">
                  <a:moveTo>
                    <a:pt x="5026458" y="75484"/>
                  </a:moveTo>
                  <a:lnTo>
                    <a:pt x="5019809" y="75484"/>
                  </a:lnTo>
                  <a:lnTo>
                    <a:pt x="5020050" y="76059"/>
                  </a:lnTo>
                  <a:lnTo>
                    <a:pt x="5026547" y="97191"/>
                  </a:lnTo>
                  <a:lnTo>
                    <a:pt x="5026511" y="96958"/>
                  </a:lnTo>
                  <a:lnTo>
                    <a:pt x="5032023" y="96958"/>
                  </a:lnTo>
                  <a:lnTo>
                    <a:pt x="5032023" y="93413"/>
                  </a:lnTo>
                  <a:lnTo>
                    <a:pt x="5026458" y="75484"/>
                  </a:lnTo>
                  <a:close/>
                </a:path>
                <a:path w="5032375" h="708025">
                  <a:moveTo>
                    <a:pt x="1081839" y="75484"/>
                  </a:moveTo>
                  <a:lnTo>
                    <a:pt x="1081598" y="76059"/>
                  </a:lnTo>
                  <a:lnTo>
                    <a:pt x="1081745" y="75787"/>
                  </a:lnTo>
                  <a:lnTo>
                    <a:pt x="1081839" y="75484"/>
                  </a:lnTo>
                  <a:close/>
                </a:path>
                <a:path w="5032375" h="708025">
                  <a:moveTo>
                    <a:pt x="1081745" y="75787"/>
                  </a:moveTo>
                  <a:lnTo>
                    <a:pt x="1081598" y="76059"/>
                  </a:lnTo>
                  <a:lnTo>
                    <a:pt x="1081745" y="75787"/>
                  </a:lnTo>
                  <a:close/>
                </a:path>
                <a:path w="5032375" h="708025">
                  <a:moveTo>
                    <a:pt x="5019903" y="75787"/>
                  </a:moveTo>
                  <a:lnTo>
                    <a:pt x="5019987" y="76059"/>
                  </a:lnTo>
                  <a:lnTo>
                    <a:pt x="5019903" y="75787"/>
                  </a:lnTo>
                  <a:close/>
                </a:path>
                <a:path w="5032375" h="708025">
                  <a:moveTo>
                    <a:pt x="5019809" y="75484"/>
                  </a:moveTo>
                  <a:lnTo>
                    <a:pt x="5019903" y="75787"/>
                  </a:lnTo>
                  <a:lnTo>
                    <a:pt x="5020050" y="76059"/>
                  </a:lnTo>
                  <a:lnTo>
                    <a:pt x="5019809" y="75484"/>
                  </a:lnTo>
                  <a:close/>
                </a:path>
                <a:path w="5032375" h="708025">
                  <a:moveTo>
                    <a:pt x="1081909" y="75484"/>
                  </a:moveTo>
                  <a:lnTo>
                    <a:pt x="1081745" y="75787"/>
                  </a:lnTo>
                  <a:lnTo>
                    <a:pt x="1081909" y="75484"/>
                  </a:lnTo>
                  <a:close/>
                </a:path>
                <a:path w="5032375" h="708025">
                  <a:moveTo>
                    <a:pt x="5016502" y="56208"/>
                  </a:moveTo>
                  <a:lnTo>
                    <a:pt x="5009277" y="56208"/>
                  </a:lnTo>
                  <a:lnTo>
                    <a:pt x="5009619" y="56715"/>
                  </a:lnTo>
                  <a:lnTo>
                    <a:pt x="5019903" y="75787"/>
                  </a:lnTo>
                  <a:lnTo>
                    <a:pt x="5019809" y="75484"/>
                  </a:lnTo>
                  <a:lnTo>
                    <a:pt x="5026458" y="75484"/>
                  </a:lnTo>
                  <a:lnTo>
                    <a:pt x="5025731" y="73211"/>
                  </a:lnTo>
                  <a:lnTo>
                    <a:pt x="5016502" y="56208"/>
                  </a:lnTo>
                  <a:close/>
                </a:path>
                <a:path w="5032375" h="708025">
                  <a:moveTo>
                    <a:pt x="1092371" y="56208"/>
                  </a:moveTo>
                  <a:lnTo>
                    <a:pt x="1092029" y="56715"/>
                  </a:lnTo>
                  <a:lnTo>
                    <a:pt x="1092224" y="56479"/>
                  </a:lnTo>
                  <a:lnTo>
                    <a:pt x="1092371" y="56208"/>
                  </a:lnTo>
                  <a:close/>
                </a:path>
                <a:path w="5032375" h="708025">
                  <a:moveTo>
                    <a:pt x="1092224" y="56479"/>
                  </a:moveTo>
                  <a:lnTo>
                    <a:pt x="1092029" y="56715"/>
                  </a:lnTo>
                  <a:lnTo>
                    <a:pt x="1092224" y="56479"/>
                  </a:lnTo>
                  <a:close/>
                </a:path>
                <a:path w="5032375" h="708025">
                  <a:moveTo>
                    <a:pt x="5009424" y="56479"/>
                  </a:moveTo>
                  <a:lnTo>
                    <a:pt x="5009552" y="56715"/>
                  </a:lnTo>
                  <a:lnTo>
                    <a:pt x="5009424" y="56479"/>
                  </a:lnTo>
                  <a:close/>
                </a:path>
                <a:path w="5032375" h="708025">
                  <a:moveTo>
                    <a:pt x="5009277" y="56208"/>
                  </a:moveTo>
                  <a:lnTo>
                    <a:pt x="5009424" y="56479"/>
                  </a:lnTo>
                  <a:lnTo>
                    <a:pt x="5009619" y="56715"/>
                  </a:lnTo>
                  <a:lnTo>
                    <a:pt x="5009277" y="56208"/>
                  </a:lnTo>
                  <a:close/>
                </a:path>
                <a:path w="5032375" h="708025">
                  <a:moveTo>
                    <a:pt x="5003582" y="39422"/>
                  </a:moveTo>
                  <a:lnTo>
                    <a:pt x="4995349" y="39422"/>
                  </a:lnTo>
                  <a:lnTo>
                    <a:pt x="4995778" y="39850"/>
                  </a:lnTo>
                  <a:lnTo>
                    <a:pt x="5009424" y="56479"/>
                  </a:lnTo>
                  <a:lnTo>
                    <a:pt x="5009277" y="56208"/>
                  </a:lnTo>
                  <a:lnTo>
                    <a:pt x="5016502" y="56208"/>
                  </a:lnTo>
                  <a:lnTo>
                    <a:pt x="5014645" y="52832"/>
                  </a:lnTo>
                  <a:lnTo>
                    <a:pt x="5003582" y="39422"/>
                  </a:lnTo>
                  <a:close/>
                </a:path>
                <a:path w="5032375" h="708025">
                  <a:moveTo>
                    <a:pt x="1092447" y="56208"/>
                  </a:moveTo>
                  <a:lnTo>
                    <a:pt x="1092224" y="56479"/>
                  </a:lnTo>
                  <a:lnTo>
                    <a:pt x="1092447" y="56208"/>
                  </a:lnTo>
                  <a:close/>
                </a:path>
                <a:path w="5032375" h="708025">
                  <a:moveTo>
                    <a:pt x="1106298" y="39422"/>
                  </a:moveTo>
                  <a:lnTo>
                    <a:pt x="1105870" y="39850"/>
                  </a:lnTo>
                  <a:lnTo>
                    <a:pt x="1106107" y="39653"/>
                  </a:lnTo>
                  <a:lnTo>
                    <a:pt x="1106298" y="39422"/>
                  </a:lnTo>
                  <a:close/>
                </a:path>
                <a:path w="5032375" h="708025">
                  <a:moveTo>
                    <a:pt x="1106104" y="39656"/>
                  </a:moveTo>
                  <a:lnTo>
                    <a:pt x="1105870" y="39850"/>
                  </a:lnTo>
                  <a:lnTo>
                    <a:pt x="1106104" y="39656"/>
                  </a:lnTo>
                  <a:close/>
                </a:path>
                <a:path w="5032375" h="708025">
                  <a:moveTo>
                    <a:pt x="4995540" y="39653"/>
                  </a:moveTo>
                  <a:lnTo>
                    <a:pt x="4995702" y="39850"/>
                  </a:lnTo>
                  <a:lnTo>
                    <a:pt x="4995540" y="39653"/>
                  </a:lnTo>
                  <a:close/>
                </a:path>
                <a:path w="5032375" h="708025">
                  <a:moveTo>
                    <a:pt x="4995349" y="39422"/>
                  </a:moveTo>
                  <a:lnTo>
                    <a:pt x="4995544" y="39656"/>
                  </a:lnTo>
                  <a:lnTo>
                    <a:pt x="4995778" y="39850"/>
                  </a:lnTo>
                  <a:lnTo>
                    <a:pt x="4995349" y="39422"/>
                  </a:lnTo>
                  <a:close/>
                </a:path>
                <a:path w="5032375" h="708025">
                  <a:moveTo>
                    <a:pt x="1106389" y="39422"/>
                  </a:moveTo>
                  <a:lnTo>
                    <a:pt x="1106104" y="39656"/>
                  </a:lnTo>
                  <a:lnTo>
                    <a:pt x="1106389" y="39422"/>
                  </a:lnTo>
                  <a:close/>
                </a:path>
                <a:path w="5032375" h="708025">
                  <a:moveTo>
                    <a:pt x="4988462" y="25581"/>
                  </a:moveTo>
                  <a:lnTo>
                    <a:pt x="4978483" y="25581"/>
                  </a:lnTo>
                  <a:lnTo>
                    <a:pt x="4978990" y="25921"/>
                  </a:lnTo>
                  <a:lnTo>
                    <a:pt x="4995540" y="39653"/>
                  </a:lnTo>
                  <a:lnTo>
                    <a:pt x="4995349" y="39422"/>
                  </a:lnTo>
                  <a:lnTo>
                    <a:pt x="5003582" y="39422"/>
                  </a:lnTo>
                  <a:lnTo>
                    <a:pt x="5000247" y="35379"/>
                  </a:lnTo>
                  <a:lnTo>
                    <a:pt x="4999976" y="35081"/>
                  </a:lnTo>
                  <a:lnTo>
                    <a:pt x="4988462" y="25581"/>
                  </a:lnTo>
                  <a:close/>
                </a:path>
                <a:path w="5032375" h="708025">
                  <a:moveTo>
                    <a:pt x="1123163" y="25581"/>
                  </a:moveTo>
                  <a:lnTo>
                    <a:pt x="1122658" y="25921"/>
                  </a:lnTo>
                  <a:lnTo>
                    <a:pt x="1122932" y="25772"/>
                  </a:lnTo>
                  <a:lnTo>
                    <a:pt x="1123163" y="25581"/>
                  </a:lnTo>
                  <a:close/>
                </a:path>
                <a:path w="5032375" h="708025">
                  <a:moveTo>
                    <a:pt x="1122930" y="25774"/>
                  </a:moveTo>
                  <a:lnTo>
                    <a:pt x="1122658" y="25921"/>
                  </a:lnTo>
                  <a:lnTo>
                    <a:pt x="1122930" y="25774"/>
                  </a:lnTo>
                  <a:close/>
                </a:path>
                <a:path w="5032375" h="708025">
                  <a:moveTo>
                    <a:pt x="4978715" y="25772"/>
                  </a:moveTo>
                  <a:lnTo>
                    <a:pt x="4978896" y="25921"/>
                  </a:lnTo>
                  <a:lnTo>
                    <a:pt x="4978715" y="25772"/>
                  </a:lnTo>
                  <a:close/>
                </a:path>
                <a:path w="5032375" h="708025">
                  <a:moveTo>
                    <a:pt x="4978483" y="25581"/>
                  </a:moveTo>
                  <a:lnTo>
                    <a:pt x="4978718" y="25774"/>
                  </a:lnTo>
                  <a:lnTo>
                    <a:pt x="4978990" y="25921"/>
                  </a:lnTo>
                  <a:lnTo>
                    <a:pt x="4978483" y="25581"/>
                  </a:lnTo>
                  <a:close/>
                </a:path>
                <a:path w="5032375" h="708025">
                  <a:moveTo>
                    <a:pt x="1123285" y="25581"/>
                  </a:moveTo>
                  <a:lnTo>
                    <a:pt x="1122930" y="25774"/>
                  </a:lnTo>
                  <a:lnTo>
                    <a:pt x="1123285" y="25581"/>
                  </a:lnTo>
                  <a:close/>
                </a:path>
                <a:path w="5032375" h="708025">
                  <a:moveTo>
                    <a:pt x="4972451" y="15148"/>
                  </a:moveTo>
                  <a:lnTo>
                    <a:pt x="4959141" y="15148"/>
                  </a:lnTo>
                  <a:lnTo>
                    <a:pt x="4959714" y="15391"/>
                  </a:lnTo>
                  <a:lnTo>
                    <a:pt x="4978715" y="25772"/>
                  </a:lnTo>
                  <a:lnTo>
                    <a:pt x="4978483" y="25581"/>
                  </a:lnTo>
                  <a:lnTo>
                    <a:pt x="4988462" y="25581"/>
                  </a:lnTo>
                  <a:lnTo>
                    <a:pt x="4982524" y="20683"/>
                  </a:lnTo>
                  <a:lnTo>
                    <a:pt x="4982198" y="20439"/>
                  </a:lnTo>
                  <a:lnTo>
                    <a:pt x="4972451" y="15148"/>
                  </a:lnTo>
                  <a:close/>
                </a:path>
                <a:path w="5032375" h="708025">
                  <a:moveTo>
                    <a:pt x="1142507" y="15148"/>
                  </a:moveTo>
                  <a:lnTo>
                    <a:pt x="1141933" y="15391"/>
                  </a:lnTo>
                  <a:lnTo>
                    <a:pt x="1142230" y="15298"/>
                  </a:lnTo>
                  <a:lnTo>
                    <a:pt x="1142507" y="15148"/>
                  </a:lnTo>
                  <a:close/>
                </a:path>
                <a:path w="5032375" h="708025">
                  <a:moveTo>
                    <a:pt x="1142230" y="15298"/>
                  </a:moveTo>
                  <a:lnTo>
                    <a:pt x="1141933" y="15391"/>
                  </a:lnTo>
                  <a:lnTo>
                    <a:pt x="1142060" y="15391"/>
                  </a:lnTo>
                  <a:lnTo>
                    <a:pt x="1142230" y="15298"/>
                  </a:lnTo>
                  <a:close/>
                </a:path>
                <a:path w="5032375" h="708025">
                  <a:moveTo>
                    <a:pt x="4959420" y="15299"/>
                  </a:moveTo>
                  <a:lnTo>
                    <a:pt x="4959588" y="15391"/>
                  </a:lnTo>
                  <a:lnTo>
                    <a:pt x="4959420" y="15299"/>
                  </a:lnTo>
                  <a:close/>
                </a:path>
                <a:path w="5032375" h="708025">
                  <a:moveTo>
                    <a:pt x="4959141" y="15148"/>
                  </a:moveTo>
                  <a:lnTo>
                    <a:pt x="4959420" y="15299"/>
                  </a:lnTo>
                  <a:lnTo>
                    <a:pt x="4959714" y="15391"/>
                  </a:lnTo>
                  <a:lnTo>
                    <a:pt x="4959141" y="15148"/>
                  </a:lnTo>
                  <a:close/>
                </a:path>
                <a:path w="5032375" h="708025">
                  <a:moveTo>
                    <a:pt x="4959198" y="8581"/>
                  </a:moveTo>
                  <a:lnTo>
                    <a:pt x="4937780" y="8581"/>
                  </a:lnTo>
                  <a:lnTo>
                    <a:pt x="4938242" y="8688"/>
                  </a:lnTo>
                  <a:lnTo>
                    <a:pt x="4959420" y="15299"/>
                  </a:lnTo>
                  <a:lnTo>
                    <a:pt x="4959141" y="15148"/>
                  </a:lnTo>
                  <a:lnTo>
                    <a:pt x="4972451" y="15148"/>
                  </a:lnTo>
                  <a:lnTo>
                    <a:pt x="4962170" y="9568"/>
                  </a:lnTo>
                  <a:lnTo>
                    <a:pt x="4961796" y="9387"/>
                  </a:lnTo>
                  <a:lnTo>
                    <a:pt x="4959198" y="8581"/>
                  </a:lnTo>
                  <a:close/>
                </a:path>
                <a:path w="5032375" h="708025">
                  <a:moveTo>
                    <a:pt x="1142714" y="15148"/>
                  </a:moveTo>
                  <a:lnTo>
                    <a:pt x="1142507" y="15148"/>
                  </a:lnTo>
                  <a:lnTo>
                    <a:pt x="1142230" y="15298"/>
                  </a:lnTo>
                  <a:lnTo>
                    <a:pt x="1142714" y="15148"/>
                  </a:lnTo>
                  <a:close/>
                </a:path>
                <a:path w="5032375" h="708025">
                  <a:moveTo>
                    <a:pt x="1163868" y="8581"/>
                  </a:moveTo>
                  <a:lnTo>
                    <a:pt x="1163406" y="8688"/>
                  </a:lnTo>
                  <a:lnTo>
                    <a:pt x="1163641" y="8651"/>
                  </a:lnTo>
                  <a:lnTo>
                    <a:pt x="1163868" y="8581"/>
                  </a:lnTo>
                  <a:close/>
                </a:path>
                <a:path w="5032375" h="708025">
                  <a:moveTo>
                    <a:pt x="1163639" y="8652"/>
                  </a:moveTo>
                  <a:lnTo>
                    <a:pt x="1163406" y="8688"/>
                  </a:lnTo>
                  <a:lnTo>
                    <a:pt x="1163639" y="8652"/>
                  </a:lnTo>
                  <a:close/>
                </a:path>
                <a:path w="5032375" h="708025">
                  <a:moveTo>
                    <a:pt x="4938007" y="8651"/>
                  </a:moveTo>
                  <a:lnTo>
                    <a:pt x="4938242" y="8688"/>
                  </a:lnTo>
                  <a:lnTo>
                    <a:pt x="4938007" y="8651"/>
                  </a:lnTo>
                  <a:close/>
                </a:path>
                <a:path w="5032375" h="708025">
                  <a:moveTo>
                    <a:pt x="4937780" y="8581"/>
                  </a:moveTo>
                  <a:lnTo>
                    <a:pt x="4938011" y="8652"/>
                  </a:lnTo>
                  <a:lnTo>
                    <a:pt x="4938242" y="8688"/>
                  </a:lnTo>
                  <a:lnTo>
                    <a:pt x="4937780" y="8581"/>
                  </a:lnTo>
                  <a:close/>
                </a:path>
                <a:path w="5032375" h="708025">
                  <a:moveTo>
                    <a:pt x="1164105" y="8581"/>
                  </a:moveTo>
                  <a:lnTo>
                    <a:pt x="1163868" y="8581"/>
                  </a:lnTo>
                  <a:lnTo>
                    <a:pt x="1163639" y="8652"/>
                  </a:lnTo>
                  <a:lnTo>
                    <a:pt x="1164105" y="8581"/>
                  </a:lnTo>
                  <a:close/>
                </a:path>
                <a:path w="5032375" h="708025">
                  <a:moveTo>
                    <a:pt x="4951997" y="6346"/>
                  </a:moveTo>
                  <a:lnTo>
                    <a:pt x="1186637" y="6346"/>
                  </a:lnTo>
                  <a:lnTo>
                    <a:pt x="4915171" y="6350"/>
                  </a:lnTo>
                  <a:lnTo>
                    <a:pt x="4926958" y="6949"/>
                  </a:lnTo>
                  <a:lnTo>
                    <a:pt x="4938007" y="8651"/>
                  </a:lnTo>
                  <a:lnTo>
                    <a:pt x="4937780" y="8581"/>
                  </a:lnTo>
                  <a:lnTo>
                    <a:pt x="4959198" y="8581"/>
                  </a:lnTo>
                  <a:lnTo>
                    <a:pt x="4951997" y="63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 txBox="1"/>
          <p:nvPr/>
        </p:nvSpPr>
        <p:spPr>
          <a:xfrm>
            <a:off x="5187026" y="4460510"/>
            <a:ext cx="3997325" cy="28321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600" dirty="0">
                <a:latin typeface="Times New Roman"/>
                <a:cs typeface="Times New Roman"/>
              </a:rPr>
              <a:t>Por</a:t>
            </a:r>
            <a:r>
              <a:rPr sz="1600" spc="-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tanto,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 </a:t>
            </a:r>
            <a:r>
              <a:rPr sz="1650" i="1" spc="-204" dirty="0">
                <a:latin typeface="Symbol"/>
                <a:cs typeface="Symbol"/>
              </a:rPr>
              <a:t>�</a:t>
            </a:r>
            <a:r>
              <a:rPr sz="1650" spc="-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≤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50" i="1" dirty="0">
                <a:latin typeface="Symbol"/>
                <a:cs typeface="Symbol"/>
              </a:rPr>
              <a:t></a:t>
            </a:r>
            <a:r>
              <a:rPr sz="1650" spc="-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(siendo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50" i="1" dirty="0">
                <a:latin typeface="Symbol"/>
                <a:cs typeface="Symbol"/>
              </a:rPr>
              <a:t></a:t>
            </a:r>
            <a:r>
              <a:rPr sz="1650" spc="-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mejor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spc="-50" dirty="0">
                <a:latin typeface="Times New Roman"/>
                <a:cs typeface="Times New Roman"/>
              </a:rPr>
              <a:t>evaluación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331489" y="4712716"/>
            <a:ext cx="3710304" cy="51054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8100" marR="30480" indent="43180">
              <a:lnSpc>
                <a:spcPts val="1900"/>
              </a:lnSpc>
              <a:spcBef>
                <a:spcPts val="180"/>
              </a:spcBef>
            </a:pP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nodo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max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 camino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hasta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U</a:t>
            </a:r>
            <a:r>
              <a:rPr sz="1650" i="1" baseline="-15151" dirty="0">
                <a:latin typeface="Times New Roman"/>
                <a:cs typeface="Times New Roman"/>
              </a:rPr>
              <a:t>min</a:t>
            </a:r>
            <a:r>
              <a:rPr sz="1600" dirty="0">
                <a:latin typeface="Times New Roman"/>
                <a:cs typeface="Times New Roman"/>
              </a:rPr>
              <a:t>)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se </a:t>
            </a:r>
            <a:r>
              <a:rPr sz="1600" dirty="0">
                <a:latin typeface="Times New Roman"/>
                <a:cs typeface="Times New Roman"/>
              </a:rPr>
              <a:t>pueden podar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los sucesores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restantes 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spc="-20" dirty="0">
                <a:latin typeface="Times New Roman"/>
                <a:cs typeface="Times New Roman"/>
              </a:rPr>
              <a:t>U</a:t>
            </a:r>
            <a:r>
              <a:rPr sz="1650" i="1" spc="-30" baseline="-15151" dirty="0">
                <a:latin typeface="Times New Roman"/>
                <a:cs typeface="Times New Roman"/>
              </a:rPr>
              <a:t>min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681495" y="1689233"/>
            <a:ext cx="1543050" cy="28575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45"/>
              </a:spcBef>
            </a:pPr>
            <a:r>
              <a:rPr sz="16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U</a:t>
            </a:r>
            <a:r>
              <a:rPr sz="1650" i="1" spc="-15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max</a:t>
            </a:r>
            <a:r>
              <a:rPr sz="1650" i="1" spc="-60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=</a:t>
            </a:r>
            <a:r>
              <a:rPr sz="16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max</a:t>
            </a:r>
            <a:r>
              <a:rPr sz="16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650" i="1" dirty="0">
                <a:solidFill>
                  <a:srgbClr val="FF0000"/>
                </a:solidFill>
                <a:latin typeface="Symbol"/>
                <a:cs typeface="Symbol"/>
              </a:rPr>
              <a:t></a:t>
            </a:r>
            <a:r>
              <a:rPr sz="1600" dirty="0">
                <a:solidFill>
                  <a:srgbClr val="FF0000"/>
                </a:solidFill>
                <a:latin typeface="Symbol"/>
                <a:cs typeface="Symbol"/>
              </a:rPr>
              <a:t></a:t>
            </a:r>
            <a:r>
              <a:rPr sz="16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spc="-1170" dirty="0">
                <a:solidFill>
                  <a:srgbClr val="FF0000"/>
                </a:solidFill>
                <a:latin typeface="Times New Roman"/>
                <a:cs typeface="Times New Roman"/>
              </a:rPr>
              <a:t>…</a:t>
            </a:r>
            <a:r>
              <a:rPr sz="1600" spc="-1170" dirty="0">
                <a:solidFill>
                  <a:srgbClr val="FF0000"/>
                </a:solidFill>
                <a:latin typeface="Symbol"/>
                <a:cs typeface="Symbol"/>
              </a:rPr>
              <a:t></a:t>
            </a:r>
            <a:endParaRPr sz="1600">
              <a:latin typeface="Symbol"/>
              <a:cs typeface="Symbo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2594307" y="1653997"/>
            <a:ext cx="2199640" cy="339090"/>
          </a:xfrm>
          <a:custGeom>
            <a:avLst/>
            <a:gdLst/>
            <a:ahLst/>
            <a:cxnLst/>
            <a:rect l="l" t="t" r="r" b="b"/>
            <a:pathLst>
              <a:path w="2199640" h="339089">
                <a:moveTo>
                  <a:pt x="2199641" y="0"/>
                </a:moveTo>
                <a:lnTo>
                  <a:pt x="0" y="0"/>
                </a:lnTo>
                <a:lnTo>
                  <a:pt x="0" y="338554"/>
                </a:lnTo>
                <a:lnTo>
                  <a:pt x="2199641" y="338554"/>
                </a:lnTo>
                <a:lnTo>
                  <a:pt x="219964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2647647" y="1674638"/>
            <a:ext cx="2071370" cy="28321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0"/>
              </a:spcBef>
            </a:pPr>
            <a:r>
              <a:rPr sz="16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U</a:t>
            </a:r>
            <a:r>
              <a:rPr sz="1650" i="1" spc="-15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max</a:t>
            </a:r>
            <a:r>
              <a:rPr sz="1650" i="1" spc="-67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=</a:t>
            </a:r>
            <a:r>
              <a:rPr sz="16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max</a:t>
            </a:r>
            <a:r>
              <a:rPr sz="16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650" i="1" dirty="0">
                <a:solidFill>
                  <a:srgbClr val="FF0000"/>
                </a:solidFill>
                <a:latin typeface="Symbol"/>
                <a:cs typeface="Symbol"/>
              </a:rPr>
              <a:t></a:t>
            </a:r>
            <a:r>
              <a:rPr sz="1600" dirty="0">
                <a:solidFill>
                  <a:srgbClr val="FF0000"/>
                </a:solidFill>
                <a:latin typeface="Symbol"/>
                <a:cs typeface="Symbol"/>
              </a:rPr>
              <a:t></a:t>
            </a:r>
            <a:r>
              <a:rPr sz="16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U</a:t>
            </a:r>
            <a:r>
              <a:rPr sz="1650" i="1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min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,</a:t>
            </a:r>
            <a:r>
              <a:rPr sz="16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spc="-25" dirty="0">
                <a:solidFill>
                  <a:srgbClr val="FF0000"/>
                </a:solidFill>
                <a:latin typeface="Times New Roman"/>
                <a:cs typeface="Times New Roman"/>
              </a:rPr>
              <a:t>…</a:t>
            </a:r>
            <a:r>
              <a:rPr sz="1600" spc="-25" dirty="0">
                <a:solidFill>
                  <a:srgbClr val="FF0000"/>
                </a:solidFill>
                <a:latin typeface="Symbol"/>
                <a:cs typeface="Symbol"/>
              </a:rPr>
              <a:t></a:t>
            </a:r>
            <a:endParaRPr sz="1600">
              <a:latin typeface="Symbol"/>
              <a:cs typeface="Symbol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4704645" y="1774097"/>
            <a:ext cx="360680" cy="360680"/>
          </a:xfrm>
          <a:custGeom>
            <a:avLst/>
            <a:gdLst/>
            <a:ahLst/>
            <a:cxnLst/>
            <a:rect l="l" t="t" r="r" b="b"/>
            <a:pathLst>
              <a:path w="360679" h="360680">
                <a:moveTo>
                  <a:pt x="0" y="180181"/>
                </a:moveTo>
                <a:lnTo>
                  <a:pt x="6436" y="132281"/>
                </a:lnTo>
                <a:lnTo>
                  <a:pt x="24600" y="89240"/>
                </a:lnTo>
                <a:lnTo>
                  <a:pt x="52773" y="52773"/>
                </a:lnTo>
                <a:lnTo>
                  <a:pt x="89240" y="24599"/>
                </a:lnTo>
                <a:lnTo>
                  <a:pt x="132282" y="6436"/>
                </a:lnTo>
                <a:lnTo>
                  <a:pt x="180181" y="0"/>
                </a:lnTo>
                <a:lnTo>
                  <a:pt x="228080" y="6436"/>
                </a:lnTo>
                <a:lnTo>
                  <a:pt x="271122" y="24599"/>
                </a:lnTo>
                <a:lnTo>
                  <a:pt x="307589" y="52773"/>
                </a:lnTo>
                <a:lnTo>
                  <a:pt x="335762" y="89240"/>
                </a:lnTo>
                <a:lnTo>
                  <a:pt x="353926" y="132281"/>
                </a:lnTo>
                <a:lnTo>
                  <a:pt x="360363" y="180181"/>
                </a:lnTo>
                <a:lnTo>
                  <a:pt x="353926" y="228080"/>
                </a:lnTo>
                <a:lnTo>
                  <a:pt x="335762" y="271121"/>
                </a:lnTo>
                <a:lnTo>
                  <a:pt x="307589" y="307588"/>
                </a:lnTo>
                <a:lnTo>
                  <a:pt x="271122" y="335762"/>
                </a:lnTo>
                <a:lnTo>
                  <a:pt x="228080" y="353925"/>
                </a:lnTo>
                <a:lnTo>
                  <a:pt x="180181" y="360362"/>
                </a:lnTo>
                <a:lnTo>
                  <a:pt x="132282" y="353925"/>
                </a:lnTo>
                <a:lnTo>
                  <a:pt x="89240" y="335762"/>
                </a:lnTo>
                <a:lnTo>
                  <a:pt x="52773" y="307588"/>
                </a:lnTo>
                <a:lnTo>
                  <a:pt x="24600" y="271121"/>
                </a:lnTo>
                <a:lnTo>
                  <a:pt x="6436" y="228080"/>
                </a:lnTo>
                <a:lnTo>
                  <a:pt x="0" y="180181"/>
                </a:lnTo>
                <a:close/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25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753927" y="1069297"/>
            <a:ext cx="4127500" cy="5060950"/>
          </a:xfrm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206375" marR="320675" indent="-193675">
              <a:lnSpc>
                <a:spcPts val="2400"/>
              </a:lnSpc>
              <a:spcBef>
                <a:spcPts val="290"/>
              </a:spcBef>
              <a:buSzPct val="95238"/>
              <a:buFont typeface="Times New Roman"/>
              <a:buChar char="•"/>
              <a:tabLst>
                <a:tab pos="269240" algn="l"/>
                <a:tab pos="269875" algn="l"/>
              </a:tabLst>
            </a:pPr>
            <a:r>
              <a:rPr dirty="0"/>
              <a:t>	</a:t>
            </a:r>
            <a:r>
              <a:rPr sz="2100" i="1" dirty="0">
                <a:latin typeface="Symbol"/>
                <a:cs typeface="Symbol"/>
              </a:rPr>
              <a:t></a:t>
            </a:r>
            <a:r>
              <a:rPr sz="21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mejor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evaluación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max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2D2DB9"/>
                </a:solidFill>
                <a:latin typeface="Times New Roman"/>
                <a:cs typeface="Times New Roman"/>
              </a:rPr>
              <a:t>en</a:t>
            </a:r>
            <a:r>
              <a:rPr sz="2000" spc="-10" dirty="0">
                <a:solidFill>
                  <a:srgbClr val="2D2DB9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2D2DB9"/>
                </a:solidFill>
                <a:latin typeface="Times New Roman"/>
                <a:cs typeface="Times New Roman"/>
              </a:rPr>
              <a:t>el</a:t>
            </a:r>
            <a:r>
              <a:rPr sz="2000" spc="-20" dirty="0">
                <a:solidFill>
                  <a:srgbClr val="2D2DB9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2D2DB9"/>
                </a:solidFill>
                <a:latin typeface="Times New Roman"/>
                <a:cs typeface="Times New Roman"/>
              </a:rPr>
              <a:t>camino</a:t>
            </a:r>
            <a:r>
              <a:rPr sz="2000" spc="-10" dirty="0">
                <a:solidFill>
                  <a:srgbClr val="2D2DB9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2D2DB9"/>
                </a:solidFill>
                <a:latin typeface="Times New Roman"/>
                <a:cs typeface="Times New Roman"/>
              </a:rPr>
              <a:t>hasta</a:t>
            </a:r>
            <a:r>
              <a:rPr sz="2000" spc="-10" dirty="0">
                <a:solidFill>
                  <a:srgbClr val="2D2DB9"/>
                </a:solidFill>
                <a:latin typeface="Times New Roman"/>
                <a:cs typeface="Times New Roman"/>
              </a:rPr>
              <a:t> </a:t>
            </a:r>
            <a:r>
              <a:rPr sz="2000" i="1" spc="-10" dirty="0">
                <a:solidFill>
                  <a:srgbClr val="2D2DB9"/>
                </a:solidFill>
                <a:latin typeface="Times New Roman"/>
                <a:cs typeface="Times New Roman"/>
              </a:rPr>
              <a:t>estado</a:t>
            </a:r>
            <a:endParaRPr sz="2000">
              <a:latin typeface="Times New Roman"/>
              <a:cs typeface="Times New Roman"/>
            </a:endParaRPr>
          </a:p>
          <a:p>
            <a:pPr marL="206375" marR="363220" indent="-193675">
              <a:lnSpc>
                <a:spcPts val="2400"/>
              </a:lnSpc>
              <a:spcBef>
                <a:spcPts val="290"/>
              </a:spcBef>
              <a:buSzPct val="95238"/>
              <a:buFont typeface="Times New Roman"/>
              <a:buChar char="•"/>
              <a:tabLst>
                <a:tab pos="269240" algn="l"/>
                <a:tab pos="269875" algn="l"/>
              </a:tabLst>
            </a:pPr>
            <a:r>
              <a:rPr dirty="0"/>
              <a:t>	</a:t>
            </a:r>
            <a:r>
              <a:rPr sz="2100" i="1" spc="-275" dirty="0">
                <a:latin typeface="Symbol"/>
                <a:cs typeface="Symbol"/>
              </a:rPr>
              <a:t>�</a:t>
            </a:r>
            <a:r>
              <a:rPr sz="21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mejor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evaluación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min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2D2DB9"/>
                </a:solidFill>
                <a:latin typeface="Times New Roman"/>
                <a:cs typeface="Times New Roman"/>
              </a:rPr>
              <a:t>en</a:t>
            </a:r>
            <a:r>
              <a:rPr sz="2000" spc="-10" dirty="0">
                <a:solidFill>
                  <a:srgbClr val="2D2DB9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2D2DB9"/>
                </a:solidFill>
                <a:latin typeface="Times New Roman"/>
                <a:cs typeface="Times New Roman"/>
              </a:rPr>
              <a:t>el</a:t>
            </a:r>
            <a:r>
              <a:rPr sz="2000" spc="-20" dirty="0">
                <a:solidFill>
                  <a:srgbClr val="2D2DB9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2D2DB9"/>
                </a:solidFill>
                <a:latin typeface="Times New Roman"/>
                <a:cs typeface="Times New Roman"/>
              </a:rPr>
              <a:t>camino</a:t>
            </a:r>
            <a:r>
              <a:rPr sz="2000" spc="-15" dirty="0">
                <a:solidFill>
                  <a:srgbClr val="2D2DB9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2D2DB9"/>
                </a:solidFill>
                <a:latin typeface="Times New Roman"/>
                <a:cs typeface="Times New Roman"/>
              </a:rPr>
              <a:t>hasta</a:t>
            </a:r>
            <a:r>
              <a:rPr sz="2000" spc="-10" dirty="0">
                <a:solidFill>
                  <a:srgbClr val="2D2DB9"/>
                </a:solidFill>
                <a:latin typeface="Times New Roman"/>
                <a:cs typeface="Times New Roman"/>
              </a:rPr>
              <a:t> </a:t>
            </a:r>
            <a:r>
              <a:rPr sz="2000" i="1" spc="-10" dirty="0">
                <a:solidFill>
                  <a:srgbClr val="2D2DB9"/>
                </a:solidFill>
                <a:latin typeface="Times New Roman"/>
                <a:cs typeface="Times New Roman"/>
              </a:rPr>
              <a:t>estado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26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800" dirty="0">
                <a:latin typeface="Arial"/>
                <a:cs typeface="Arial"/>
              </a:rPr>
              <a:t>{</a:t>
            </a:r>
            <a:r>
              <a:rPr sz="1800" i="1" dirty="0">
                <a:latin typeface="Arial"/>
                <a:cs typeface="Arial"/>
              </a:rPr>
              <a:t>MinValor</a:t>
            </a:r>
            <a:r>
              <a:rPr sz="1800" dirty="0">
                <a:latin typeface="Arial"/>
                <a:cs typeface="Arial"/>
              </a:rPr>
              <a:t>: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Minimax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poda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spc="-20" dirty="0">
                <a:latin typeface="Symbol"/>
                <a:cs typeface="Symbol"/>
              </a:rPr>
              <a:t>�</a:t>
            </a:r>
            <a:r>
              <a:rPr sz="1800" spc="-20" dirty="0">
                <a:latin typeface="Arial"/>
                <a:cs typeface="Arial"/>
              </a:rPr>
              <a:t>}</a:t>
            </a:r>
            <a:endParaRPr sz="1800">
              <a:latin typeface="Arial"/>
              <a:cs typeface="Arial"/>
            </a:endParaRPr>
          </a:p>
          <a:p>
            <a:pPr marL="50800">
              <a:lnSpc>
                <a:spcPct val="100000"/>
              </a:lnSpc>
              <a:spcBef>
                <a:spcPts val="1440"/>
              </a:spcBef>
            </a:pPr>
            <a:r>
              <a:rPr sz="1800" b="1" dirty="0">
                <a:latin typeface="Arial"/>
                <a:cs typeface="Arial"/>
              </a:rPr>
              <a:t>Función</a:t>
            </a:r>
            <a:r>
              <a:rPr sz="1800" b="1" spc="-1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MinValor(estado,</a:t>
            </a:r>
            <a:r>
              <a:rPr sz="1800" spc="-10" dirty="0">
                <a:solidFill>
                  <a:srgbClr val="990000"/>
                </a:solidFill>
                <a:latin typeface="Symbol"/>
                <a:cs typeface="Symbol"/>
              </a:rPr>
              <a:t></a:t>
            </a:r>
            <a:r>
              <a:rPr sz="1800" spc="-10" dirty="0">
                <a:solidFill>
                  <a:srgbClr val="990000"/>
                </a:solidFill>
                <a:latin typeface="Arial"/>
                <a:cs typeface="Arial"/>
              </a:rPr>
              <a:t>,</a:t>
            </a:r>
            <a:r>
              <a:rPr sz="1800" spc="-10" dirty="0">
                <a:solidFill>
                  <a:srgbClr val="990000"/>
                </a:solidFill>
                <a:latin typeface="Symbol"/>
                <a:cs typeface="Symbol"/>
              </a:rPr>
              <a:t>�</a:t>
            </a:r>
            <a:r>
              <a:rPr sz="1800" spc="-10" dirty="0">
                <a:latin typeface="Arial"/>
                <a:cs typeface="Arial"/>
              </a:rPr>
              <a:t>)</a:t>
            </a:r>
            <a:endParaRPr sz="1800">
              <a:latin typeface="Arial"/>
              <a:cs typeface="Arial"/>
            </a:endParaRPr>
          </a:p>
          <a:p>
            <a:pPr marL="965200" marR="258445" indent="-571500">
              <a:lnSpc>
                <a:spcPts val="2620"/>
              </a:lnSpc>
              <a:spcBef>
                <a:spcPts val="135"/>
              </a:spcBef>
            </a:pPr>
            <a:r>
              <a:rPr sz="1800" b="1" dirty="0">
                <a:latin typeface="Arial"/>
                <a:cs typeface="Arial"/>
              </a:rPr>
              <a:t>Si</a:t>
            </a:r>
            <a:r>
              <a:rPr sz="1800" b="1" spc="-4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suspensión?</a:t>
            </a:r>
            <a:r>
              <a:rPr sz="1800" dirty="0">
                <a:latin typeface="Arial"/>
                <a:cs typeface="Arial"/>
              </a:rPr>
              <a:t>(estado)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b="1" spc="-10" dirty="0">
                <a:latin typeface="Arial"/>
                <a:cs typeface="Arial"/>
              </a:rPr>
              <a:t>entonces devolver</a:t>
            </a:r>
            <a:r>
              <a:rPr sz="1800" spc="-10" dirty="0">
                <a:latin typeface="Arial"/>
                <a:cs typeface="Arial"/>
              </a:rPr>
              <a:t>(</a:t>
            </a:r>
            <a:r>
              <a:rPr sz="1800" i="1" spc="-10" dirty="0">
                <a:latin typeface="Arial"/>
                <a:cs typeface="Arial"/>
              </a:rPr>
              <a:t>e</a:t>
            </a:r>
            <a:r>
              <a:rPr sz="1800" spc="-10" dirty="0">
                <a:latin typeface="Arial"/>
                <a:cs typeface="Arial"/>
              </a:rPr>
              <a:t>(estado))</a:t>
            </a:r>
            <a:endParaRPr sz="1800">
              <a:latin typeface="Arial"/>
              <a:cs typeface="Arial"/>
            </a:endParaRPr>
          </a:p>
          <a:p>
            <a:pPr marL="393700">
              <a:lnSpc>
                <a:spcPct val="100000"/>
              </a:lnSpc>
              <a:spcBef>
                <a:spcPts val="265"/>
              </a:spcBef>
            </a:pPr>
            <a:r>
              <a:rPr sz="1800" dirty="0">
                <a:latin typeface="Arial"/>
                <a:cs typeface="Arial"/>
              </a:rPr>
              <a:t>sucesores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3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Arial"/>
                <a:cs typeface="Arial"/>
              </a:rPr>
              <a:t>expandir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</a:t>
            </a:r>
            <a:r>
              <a:rPr sz="1800" i="1" dirty="0">
                <a:latin typeface="Arial"/>
                <a:cs typeface="Arial"/>
              </a:rPr>
              <a:t>min</a:t>
            </a:r>
            <a:r>
              <a:rPr sz="1800" dirty="0">
                <a:latin typeface="Arial"/>
                <a:cs typeface="Arial"/>
              </a:rPr>
              <a:t>,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estado)</a:t>
            </a:r>
            <a:endParaRPr sz="1800">
              <a:latin typeface="Arial"/>
              <a:cs typeface="Arial"/>
            </a:endParaRPr>
          </a:p>
          <a:p>
            <a:pPr marL="393700">
              <a:lnSpc>
                <a:spcPct val="100000"/>
              </a:lnSpc>
              <a:spcBef>
                <a:spcPts val="430"/>
              </a:spcBef>
            </a:pPr>
            <a:r>
              <a:rPr sz="1800" b="1" dirty="0">
                <a:latin typeface="Arial"/>
                <a:cs typeface="Arial"/>
              </a:rPr>
              <a:t>Para cada </a:t>
            </a:r>
            <a:r>
              <a:rPr sz="1800" spc="70" dirty="0">
                <a:latin typeface="Arial"/>
                <a:cs typeface="Arial"/>
              </a:rPr>
              <a:t>s</a:t>
            </a:r>
            <a:r>
              <a:rPr sz="1800" spc="70" dirty="0">
                <a:latin typeface="Symbol"/>
                <a:cs typeface="Symbol"/>
              </a:rPr>
              <a:t></a:t>
            </a:r>
            <a:r>
              <a:rPr sz="1800" spc="70" dirty="0">
                <a:latin typeface="Arial"/>
                <a:cs typeface="Arial"/>
              </a:rPr>
              <a:t>sucesores</a:t>
            </a:r>
            <a:r>
              <a:rPr sz="1800" dirty="0">
                <a:latin typeface="Arial"/>
                <a:cs typeface="Arial"/>
              </a:rPr>
              <a:t> </a:t>
            </a:r>
            <a:r>
              <a:rPr sz="1800" b="1" spc="-10" dirty="0">
                <a:latin typeface="Arial"/>
                <a:cs typeface="Arial"/>
              </a:rPr>
              <a:t>hacer</a:t>
            </a:r>
            <a:endParaRPr sz="1800">
              <a:latin typeface="Arial"/>
              <a:cs typeface="Arial"/>
            </a:endParaRPr>
          </a:p>
          <a:p>
            <a:pPr marL="965200">
              <a:lnSpc>
                <a:spcPct val="100000"/>
              </a:lnSpc>
              <a:spcBef>
                <a:spcPts val="455"/>
              </a:spcBef>
            </a:pPr>
            <a:r>
              <a:rPr sz="1800" spc="-850" dirty="0">
                <a:latin typeface="Symbol"/>
                <a:cs typeface="Symbol"/>
              </a:rPr>
              <a:t>�</a:t>
            </a:r>
            <a:r>
              <a:rPr sz="1800" spc="55" dirty="0">
                <a:latin typeface="Times New Roman"/>
                <a:cs typeface="Times New Roman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60" dirty="0">
                <a:latin typeface="Times New Roman"/>
                <a:cs typeface="Times New Roman"/>
              </a:rPr>
              <a:t> </a:t>
            </a:r>
            <a:r>
              <a:rPr sz="1800" spc="-95" dirty="0">
                <a:latin typeface="Arial"/>
                <a:cs typeface="Arial"/>
              </a:rPr>
              <a:t>min(</a:t>
            </a:r>
            <a:r>
              <a:rPr sz="1800" spc="-95" dirty="0">
                <a:latin typeface="Symbol"/>
                <a:cs typeface="Symbol"/>
              </a:rPr>
              <a:t>�</a:t>
            </a:r>
            <a:r>
              <a:rPr sz="1800" spc="-95" dirty="0">
                <a:latin typeface="Arial"/>
                <a:cs typeface="Arial"/>
              </a:rPr>
              <a:t>,MaxValor(s,</a:t>
            </a:r>
            <a:r>
              <a:rPr sz="1800" spc="-95" dirty="0">
                <a:solidFill>
                  <a:srgbClr val="990000"/>
                </a:solidFill>
                <a:latin typeface="Symbol"/>
                <a:cs typeface="Symbol"/>
              </a:rPr>
              <a:t></a:t>
            </a:r>
            <a:r>
              <a:rPr sz="1800" spc="-95" dirty="0">
                <a:solidFill>
                  <a:srgbClr val="990000"/>
                </a:solidFill>
                <a:latin typeface="Arial"/>
                <a:cs typeface="Arial"/>
              </a:rPr>
              <a:t>,</a:t>
            </a:r>
            <a:r>
              <a:rPr sz="1800" spc="-95" dirty="0">
                <a:solidFill>
                  <a:srgbClr val="990000"/>
                </a:solidFill>
                <a:latin typeface="Symbol"/>
                <a:cs typeface="Symbol"/>
              </a:rPr>
              <a:t>�</a:t>
            </a:r>
            <a:r>
              <a:rPr sz="1800" spc="5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Arial"/>
                <a:cs typeface="Arial"/>
              </a:rPr>
              <a:t>))</a:t>
            </a:r>
            <a:endParaRPr sz="1800">
              <a:latin typeface="Arial"/>
              <a:cs typeface="Arial"/>
            </a:endParaRPr>
          </a:p>
          <a:p>
            <a:pPr marL="393700" marR="5080" indent="571500">
              <a:lnSpc>
                <a:spcPct val="120000"/>
              </a:lnSpc>
            </a:pPr>
            <a:r>
              <a:rPr sz="1800" b="1" dirty="0">
                <a:solidFill>
                  <a:srgbClr val="990000"/>
                </a:solidFill>
                <a:latin typeface="Arial"/>
                <a:cs typeface="Arial"/>
              </a:rPr>
              <a:t>Si</a:t>
            </a:r>
            <a:r>
              <a:rPr sz="1800" b="1" spc="-10" dirty="0">
                <a:solidFill>
                  <a:srgbClr val="990000"/>
                </a:solidFill>
                <a:latin typeface="Arial"/>
                <a:cs typeface="Arial"/>
              </a:rPr>
              <a:t> </a:t>
            </a:r>
            <a:r>
              <a:rPr sz="1800" spc="-850" dirty="0">
                <a:solidFill>
                  <a:srgbClr val="990000"/>
                </a:solidFill>
                <a:latin typeface="Symbol"/>
                <a:cs typeface="Symbol"/>
              </a:rPr>
              <a:t>�</a:t>
            </a:r>
            <a:r>
              <a:rPr sz="1800" spc="4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800" spc="-170" dirty="0">
                <a:solidFill>
                  <a:srgbClr val="990000"/>
                </a:solidFill>
                <a:latin typeface="Symbol"/>
                <a:cs typeface="Symbol"/>
              </a:rPr>
              <a:t>�</a:t>
            </a:r>
            <a:r>
              <a:rPr sz="1800" spc="4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990000"/>
                </a:solidFill>
                <a:latin typeface="Symbol"/>
                <a:cs typeface="Symbol"/>
              </a:rPr>
              <a:t></a:t>
            </a:r>
            <a:r>
              <a:rPr sz="1800" spc="4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800" b="1" dirty="0">
                <a:solidFill>
                  <a:srgbClr val="990000"/>
                </a:solidFill>
                <a:latin typeface="Arial"/>
                <a:cs typeface="Arial"/>
              </a:rPr>
              <a:t>entonces</a:t>
            </a:r>
            <a:r>
              <a:rPr sz="1800" b="1" spc="-5" dirty="0">
                <a:solidFill>
                  <a:srgbClr val="990000"/>
                </a:solidFill>
                <a:latin typeface="Arial"/>
                <a:cs typeface="Arial"/>
              </a:rPr>
              <a:t> </a:t>
            </a:r>
            <a:r>
              <a:rPr sz="1800" b="1" spc="-140" dirty="0">
                <a:solidFill>
                  <a:srgbClr val="990000"/>
                </a:solidFill>
                <a:latin typeface="Arial"/>
                <a:cs typeface="Arial"/>
              </a:rPr>
              <a:t>devolver</a:t>
            </a:r>
            <a:r>
              <a:rPr sz="1800" spc="-140" dirty="0">
                <a:solidFill>
                  <a:srgbClr val="990000"/>
                </a:solidFill>
                <a:latin typeface="Arial"/>
                <a:cs typeface="Arial"/>
              </a:rPr>
              <a:t>(</a:t>
            </a:r>
            <a:r>
              <a:rPr sz="1800" spc="-140" dirty="0">
                <a:solidFill>
                  <a:srgbClr val="990000"/>
                </a:solidFill>
                <a:latin typeface="Symbol"/>
                <a:cs typeface="Symbol"/>
              </a:rPr>
              <a:t>�</a:t>
            </a:r>
            <a:r>
              <a:rPr sz="1800" spc="-140" dirty="0">
                <a:solidFill>
                  <a:srgbClr val="990000"/>
                </a:solidFill>
                <a:latin typeface="Arial"/>
                <a:cs typeface="Arial"/>
              </a:rPr>
              <a:t>) </a:t>
            </a:r>
            <a:r>
              <a:rPr sz="1800" b="1" spc="-10" dirty="0">
                <a:latin typeface="Arial"/>
                <a:cs typeface="Arial"/>
              </a:rPr>
              <a:t>devolver</a:t>
            </a:r>
            <a:r>
              <a:rPr sz="1800" spc="-10" dirty="0">
                <a:latin typeface="Arial"/>
                <a:cs typeface="Arial"/>
              </a:rPr>
              <a:t>(</a:t>
            </a:r>
            <a:r>
              <a:rPr sz="1800" spc="-10" dirty="0">
                <a:latin typeface="Symbol"/>
                <a:cs typeface="Symbol"/>
              </a:rPr>
              <a:t>�</a:t>
            </a:r>
            <a:endParaRPr sz="1800">
              <a:latin typeface="Symbol"/>
              <a:cs typeface="Symbol"/>
            </a:endParaRPr>
          </a:p>
          <a:p>
            <a:pPr marL="393700">
              <a:lnSpc>
                <a:spcPct val="100000"/>
              </a:lnSpc>
              <a:spcBef>
                <a:spcPts val="459"/>
              </a:spcBef>
            </a:pPr>
            <a:r>
              <a:rPr sz="1800" b="1" dirty="0">
                <a:latin typeface="Arial"/>
                <a:cs typeface="Arial"/>
              </a:rPr>
              <a:t>Fin</a:t>
            </a:r>
            <a:r>
              <a:rPr sz="1800" b="1" spc="-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{MinValor}</a:t>
            </a:r>
            <a:endParaRPr sz="1800">
              <a:latin typeface="Arial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26 </a:t>
            </a:r>
            <a:r>
              <a:rPr spc="-50" dirty="0"/>
              <a:t>–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45465" y="992123"/>
            <a:ext cx="4108450" cy="513842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28270">
              <a:lnSpc>
                <a:spcPct val="100000"/>
              </a:lnSpc>
              <a:spcBef>
                <a:spcPts val="605"/>
              </a:spcBef>
            </a:pPr>
            <a:r>
              <a:rPr sz="2000" b="1" spc="-10" dirty="0">
                <a:latin typeface="Times New Roman"/>
                <a:cs typeface="Times New Roman"/>
              </a:rPr>
              <a:t>Algoritmo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321945" indent="-194310">
              <a:lnSpc>
                <a:spcPct val="100000"/>
              </a:lnSpc>
              <a:spcBef>
                <a:spcPts val="500"/>
              </a:spcBef>
              <a:buChar char="•"/>
              <a:tabLst>
                <a:tab pos="322580" algn="l"/>
              </a:tabLst>
            </a:pPr>
            <a:r>
              <a:rPr sz="2000" dirty="0">
                <a:latin typeface="Times New Roman"/>
                <a:cs typeface="Times New Roman"/>
              </a:rPr>
              <a:t>funciones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mutuamente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recursivas</a:t>
            </a:r>
            <a:endParaRPr sz="2000">
              <a:latin typeface="Times New Roman"/>
              <a:cs typeface="Times New Roman"/>
            </a:endParaRPr>
          </a:p>
          <a:p>
            <a:pPr marL="321945" indent="-194310">
              <a:lnSpc>
                <a:spcPct val="100000"/>
              </a:lnSpc>
              <a:spcBef>
                <a:spcPts val="505"/>
              </a:spcBef>
              <a:buFont typeface="Times New Roman"/>
              <a:buChar char="•"/>
              <a:tabLst>
                <a:tab pos="322580" algn="l"/>
              </a:tabLst>
            </a:pPr>
            <a:r>
              <a:rPr sz="2000" i="1" dirty="0">
                <a:latin typeface="Times New Roman"/>
                <a:cs typeface="Times New Roman"/>
              </a:rPr>
              <a:t>estado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10" dirty="0">
                <a:latin typeface="Times New Roman"/>
                <a:cs typeface="Times New Roman"/>
              </a:rPr>
              <a:t> actual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2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2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800" dirty="0">
                <a:latin typeface="Arial"/>
                <a:cs typeface="Arial"/>
              </a:rPr>
              <a:t>{</a:t>
            </a:r>
            <a:r>
              <a:rPr sz="1800" i="1" dirty="0">
                <a:latin typeface="Arial"/>
                <a:cs typeface="Arial"/>
              </a:rPr>
              <a:t>MaxValor</a:t>
            </a:r>
            <a:r>
              <a:rPr sz="1800" dirty="0">
                <a:latin typeface="Arial"/>
                <a:cs typeface="Arial"/>
              </a:rPr>
              <a:t>: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Minimax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poda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spc="-20" dirty="0">
                <a:latin typeface="Symbol"/>
                <a:cs typeface="Symbol"/>
              </a:rPr>
              <a:t>�</a:t>
            </a:r>
            <a:r>
              <a:rPr sz="1800" spc="-20" dirty="0">
                <a:latin typeface="Arial"/>
                <a:cs typeface="Arial"/>
              </a:rPr>
              <a:t>}</a:t>
            </a:r>
            <a:endParaRPr sz="1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440"/>
              </a:spcBef>
            </a:pPr>
            <a:r>
              <a:rPr sz="1800" b="1" dirty="0">
                <a:latin typeface="Arial"/>
                <a:cs typeface="Arial"/>
              </a:rPr>
              <a:t>Función</a:t>
            </a:r>
            <a:r>
              <a:rPr sz="1800" b="1" spc="-1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MaxValor(estado,</a:t>
            </a:r>
            <a:r>
              <a:rPr sz="1800" spc="-10" dirty="0">
                <a:solidFill>
                  <a:srgbClr val="990000"/>
                </a:solidFill>
                <a:latin typeface="Symbol"/>
                <a:cs typeface="Symbol"/>
              </a:rPr>
              <a:t></a:t>
            </a:r>
            <a:r>
              <a:rPr sz="1800" spc="-10" dirty="0">
                <a:solidFill>
                  <a:srgbClr val="990000"/>
                </a:solidFill>
                <a:latin typeface="Arial"/>
                <a:cs typeface="Arial"/>
              </a:rPr>
              <a:t>,</a:t>
            </a:r>
            <a:r>
              <a:rPr sz="1800" spc="-10" dirty="0">
                <a:solidFill>
                  <a:srgbClr val="990000"/>
                </a:solidFill>
                <a:latin typeface="Symbol"/>
                <a:cs typeface="Symbol"/>
              </a:rPr>
              <a:t>�</a:t>
            </a:r>
            <a:r>
              <a:rPr sz="1800" spc="-10" dirty="0">
                <a:latin typeface="Arial"/>
                <a:cs typeface="Arial"/>
              </a:rPr>
              <a:t>)</a:t>
            </a:r>
            <a:endParaRPr sz="1800">
              <a:latin typeface="Arial"/>
              <a:cs typeface="Arial"/>
            </a:endParaRPr>
          </a:p>
          <a:p>
            <a:pPr marL="927100" marR="277495" indent="-571500">
              <a:lnSpc>
                <a:spcPts val="2620"/>
              </a:lnSpc>
              <a:spcBef>
                <a:spcPts val="140"/>
              </a:spcBef>
            </a:pPr>
            <a:r>
              <a:rPr sz="1800" b="1" dirty="0">
                <a:latin typeface="Arial"/>
                <a:cs typeface="Arial"/>
              </a:rPr>
              <a:t>Si</a:t>
            </a:r>
            <a:r>
              <a:rPr sz="1800" b="1" spc="-4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suspensión?</a:t>
            </a:r>
            <a:r>
              <a:rPr sz="1800" dirty="0">
                <a:latin typeface="Arial"/>
                <a:cs typeface="Arial"/>
              </a:rPr>
              <a:t>(estado)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b="1" spc="-10" dirty="0">
                <a:latin typeface="Arial"/>
                <a:cs typeface="Arial"/>
              </a:rPr>
              <a:t>entonces devolver</a:t>
            </a:r>
            <a:r>
              <a:rPr sz="1800" spc="-10" dirty="0">
                <a:latin typeface="Arial"/>
                <a:cs typeface="Arial"/>
              </a:rPr>
              <a:t>(</a:t>
            </a:r>
            <a:r>
              <a:rPr sz="1800" i="1" spc="-10" dirty="0">
                <a:latin typeface="Arial"/>
                <a:cs typeface="Arial"/>
              </a:rPr>
              <a:t>e</a:t>
            </a:r>
            <a:r>
              <a:rPr sz="1800" spc="-10" dirty="0">
                <a:latin typeface="Arial"/>
                <a:cs typeface="Arial"/>
              </a:rPr>
              <a:t>(estado))</a:t>
            </a:r>
            <a:endParaRPr sz="18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260"/>
              </a:spcBef>
            </a:pPr>
            <a:r>
              <a:rPr sz="1800" dirty="0">
                <a:latin typeface="Arial"/>
                <a:cs typeface="Arial"/>
              </a:rPr>
              <a:t>sucesores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3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Arial"/>
                <a:cs typeface="Arial"/>
              </a:rPr>
              <a:t>expandir</a:t>
            </a:r>
            <a:r>
              <a:rPr sz="1800" dirty="0">
                <a:latin typeface="Arial"/>
                <a:cs typeface="Arial"/>
              </a:rPr>
              <a:t>(</a:t>
            </a:r>
            <a:r>
              <a:rPr sz="1800" i="1" dirty="0">
                <a:latin typeface="Arial"/>
                <a:cs typeface="Arial"/>
              </a:rPr>
              <a:t>max</a:t>
            </a:r>
            <a:r>
              <a:rPr sz="1800" dirty="0">
                <a:latin typeface="Arial"/>
                <a:cs typeface="Arial"/>
              </a:rPr>
              <a:t>,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estado)</a:t>
            </a:r>
            <a:endParaRPr sz="18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434"/>
              </a:spcBef>
            </a:pPr>
            <a:r>
              <a:rPr sz="1800" b="1" dirty="0">
                <a:latin typeface="Arial"/>
                <a:cs typeface="Arial"/>
              </a:rPr>
              <a:t>Para cada </a:t>
            </a:r>
            <a:r>
              <a:rPr sz="1800" spc="70" dirty="0">
                <a:latin typeface="Arial"/>
                <a:cs typeface="Arial"/>
              </a:rPr>
              <a:t>s</a:t>
            </a:r>
            <a:r>
              <a:rPr sz="1800" spc="70" dirty="0">
                <a:latin typeface="Symbol"/>
                <a:cs typeface="Symbol"/>
              </a:rPr>
              <a:t></a:t>
            </a:r>
            <a:r>
              <a:rPr sz="1800" spc="70" dirty="0">
                <a:latin typeface="Arial"/>
                <a:cs typeface="Arial"/>
              </a:rPr>
              <a:t>sucesores</a:t>
            </a:r>
            <a:r>
              <a:rPr sz="1800" dirty="0">
                <a:latin typeface="Arial"/>
                <a:cs typeface="Arial"/>
              </a:rPr>
              <a:t> </a:t>
            </a:r>
            <a:r>
              <a:rPr sz="1800" b="1" spc="-10" dirty="0">
                <a:latin typeface="Arial"/>
                <a:cs typeface="Arial"/>
              </a:rPr>
              <a:t>hacer</a:t>
            </a:r>
            <a:endParaRPr sz="1800">
              <a:latin typeface="Arial"/>
              <a:cs typeface="Arial"/>
            </a:endParaRPr>
          </a:p>
          <a:p>
            <a:pPr marL="927100">
              <a:lnSpc>
                <a:spcPct val="100000"/>
              </a:lnSpc>
              <a:spcBef>
                <a:spcPts val="455"/>
              </a:spcBef>
            </a:pPr>
            <a:r>
              <a:rPr sz="1800" dirty="0">
                <a:latin typeface="Symbol"/>
                <a:cs typeface="Symbol"/>
              </a:rPr>
              <a:t></a:t>
            </a:r>
            <a:r>
              <a:rPr sz="1800" spc="40" dirty="0">
                <a:latin typeface="Times New Roman"/>
                <a:cs typeface="Times New Roman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4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Arial"/>
                <a:cs typeface="Arial"/>
              </a:rPr>
              <a:t>max(</a:t>
            </a:r>
            <a:r>
              <a:rPr sz="1800" dirty="0">
                <a:latin typeface="Symbol"/>
                <a:cs typeface="Symbol"/>
              </a:rPr>
              <a:t></a:t>
            </a:r>
            <a:r>
              <a:rPr sz="1800" dirty="0">
                <a:latin typeface="Arial"/>
                <a:cs typeface="Arial"/>
              </a:rPr>
              <a:t>,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70" dirty="0">
                <a:latin typeface="Arial"/>
                <a:cs typeface="Arial"/>
              </a:rPr>
              <a:t>MinValor(s,</a:t>
            </a:r>
            <a:r>
              <a:rPr sz="1800" spc="-70" dirty="0">
                <a:solidFill>
                  <a:srgbClr val="990000"/>
                </a:solidFill>
                <a:latin typeface="Symbol"/>
                <a:cs typeface="Symbol"/>
              </a:rPr>
              <a:t></a:t>
            </a:r>
            <a:r>
              <a:rPr sz="1800" spc="-70" dirty="0">
                <a:solidFill>
                  <a:srgbClr val="990000"/>
                </a:solidFill>
                <a:latin typeface="Arial"/>
                <a:cs typeface="Arial"/>
              </a:rPr>
              <a:t>,</a:t>
            </a:r>
            <a:r>
              <a:rPr sz="1800" spc="-70" dirty="0">
                <a:solidFill>
                  <a:srgbClr val="990000"/>
                </a:solidFill>
                <a:latin typeface="Symbol"/>
                <a:cs typeface="Symbol"/>
              </a:rPr>
              <a:t>�</a:t>
            </a:r>
            <a:r>
              <a:rPr sz="1800" spc="4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Arial"/>
                <a:cs typeface="Arial"/>
              </a:rPr>
              <a:t>))</a:t>
            </a:r>
            <a:endParaRPr sz="1800">
              <a:latin typeface="Arial"/>
              <a:cs typeface="Arial"/>
            </a:endParaRPr>
          </a:p>
          <a:p>
            <a:pPr marL="355600" marR="5080" indent="571500">
              <a:lnSpc>
                <a:spcPct val="120000"/>
              </a:lnSpc>
            </a:pPr>
            <a:r>
              <a:rPr sz="1800" b="1" dirty="0">
                <a:solidFill>
                  <a:srgbClr val="990000"/>
                </a:solidFill>
                <a:latin typeface="Arial"/>
                <a:cs typeface="Arial"/>
              </a:rPr>
              <a:t>Si</a:t>
            </a:r>
            <a:r>
              <a:rPr sz="1800" b="1" spc="-15" dirty="0">
                <a:solidFill>
                  <a:srgbClr val="990000"/>
                </a:solidFill>
                <a:latin typeface="Arial"/>
                <a:cs typeface="Arial"/>
              </a:rPr>
              <a:t> </a:t>
            </a:r>
            <a:r>
              <a:rPr sz="1800" dirty="0">
                <a:solidFill>
                  <a:srgbClr val="990000"/>
                </a:solidFill>
                <a:latin typeface="Symbol"/>
                <a:cs typeface="Symbol"/>
              </a:rPr>
              <a:t></a:t>
            </a:r>
            <a:r>
              <a:rPr sz="1800" spc="5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800" spc="-254" dirty="0">
                <a:solidFill>
                  <a:srgbClr val="990000"/>
                </a:solidFill>
                <a:latin typeface="Symbol"/>
                <a:cs typeface="Symbol"/>
              </a:rPr>
              <a:t></a:t>
            </a:r>
            <a:r>
              <a:rPr sz="1800" spc="4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800" spc="-850" dirty="0">
                <a:solidFill>
                  <a:srgbClr val="990000"/>
                </a:solidFill>
                <a:latin typeface="Symbol"/>
                <a:cs typeface="Symbol"/>
              </a:rPr>
              <a:t>�</a:t>
            </a:r>
            <a:r>
              <a:rPr sz="1800" spc="4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800" b="1" dirty="0">
                <a:solidFill>
                  <a:srgbClr val="990000"/>
                </a:solidFill>
                <a:latin typeface="Arial"/>
                <a:cs typeface="Arial"/>
              </a:rPr>
              <a:t>entonces</a:t>
            </a:r>
            <a:r>
              <a:rPr sz="1800" b="1" spc="-10" dirty="0">
                <a:solidFill>
                  <a:srgbClr val="990000"/>
                </a:solidFill>
                <a:latin typeface="Arial"/>
                <a:cs typeface="Arial"/>
              </a:rPr>
              <a:t> devolver</a:t>
            </a:r>
            <a:r>
              <a:rPr sz="1800" spc="-10" dirty="0">
                <a:solidFill>
                  <a:srgbClr val="990000"/>
                </a:solidFill>
                <a:latin typeface="Arial"/>
                <a:cs typeface="Arial"/>
              </a:rPr>
              <a:t>(</a:t>
            </a:r>
            <a:r>
              <a:rPr sz="1800" spc="-10" dirty="0">
                <a:solidFill>
                  <a:srgbClr val="990000"/>
                </a:solidFill>
                <a:latin typeface="Symbol"/>
                <a:cs typeface="Symbol"/>
              </a:rPr>
              <a:t></a:t>
            </a:r>
            <a:r>
              <a:rPr sz="1800" spc="-10" dirty="0">
                <a:solidFill>
                  <a:srgbClr val="990000"/>
                </a:solidFill>
                <a:latin typeface="Arial"/>
                <a:cs typeface="Arial"/>
              </a:rPr>
              <a:t>) </a:t>
            </a:r>
            <a:r>
              <a:rPr sz="1800" b="1" spc="-10" dirty="0">
                <a:latin typeface="Arial"/>
                <a:cs typeface="Arial"/>
              </a:rPr>
              <a:t>devolver</a:t>
            </a:r>
            <a:r>
              <a:rPr sz="1800" spc="-10" dirty="0">
                <a:latin typeface="Arial"/>
                <a:cs typeface="Arial"/>
              </a:rPr>
              <a:t>(</a:t>
            </a:r>
            <a:r>
              <a:rPr sz="1800" spc="-10" dirty="0">
                <a:latin typeface="Symbol"/>
                <a:cs typeface="Symbol"/>
              </a:rPr>
              <a:t></a:t>
            </a:r>
            <a:endParaRPr sz="1800">
              <a:latin typeface="Symbol"/>
              <a:cs typeface="Symbol"/>
            </a:endParaRPr>
          </a:p>
          <a:p>
            <a:pPr marL="355600">
              <a:lnSpc>
                <a:spcPct val="100000"/>
              </a:lnSpc>
              <a:spcBef>
                <a:spcPts val="455"/>
              </a:spcBef>
            </a:pPr>
            <a:r>
              <a:rPr sz="1800" b="1" dirty="0">
                <a:latin typeface="Arial"/>
                <a:cs typeface="Arial"/>
              </a:rPr>
              <a:t>Fin</a:t>
            </a:r>
            <a:r>
              <a:rPr sz="1800" b="1" spc="-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{MaxValor}</a:t>
            </a:r>
            <a:endParaRPr sz="1800">
              <a:latin typeface="Arial"/>
              <a:cs typeface="Arial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207895">
              <a:lnSpc>
                <a:spcPct val="100000"/>
              </a:lnSpc>
              <a:spcBef>
                <a:spcPts val="100"/>
              </a:spcBef>
            </a:pPr>
            <a:r>
              <a:rPr i="1" dirty="0">
                <a:latin typeface="Arial"/>
                <a:cs typeface="Arial"/>
              </a:rPr>
              <a:t>Minimax</a:t>
            </a:r>
            <a:r>
              <a:rPr i="1" spc="-20" dirty="0">
                <a:latin typeface="Arial"/>
                <a:cs typeface="Arial"/>
              </a:rPr>
              <a:t> </a:t>
            </a:r>
            <a:r>
              <a:rPr dirty="0"/>
              <a:t>con</a:t>
            </a:r>
            <a:r>
              <a:rPr spc="-20" dirty="0"/>
              <a:t> </a:t>
            </a:r>
            <a:r>
              <a:rPr dirty="0"/>
              <a:t>poda</a:t>
            </a:r>
            <a:r>
              <a:rPr spc="-75" dirty="0"/>
              <a:t> </a:t>
            </a:r>
            <a:r>
              <a:rPr sz="3525" spc="-390" baseline="1182" dirty="0">
                <a:latin typeface="Symbol"/>
                <a:cs typeface="Symbol"/>
              </a:rPr>
              <a:t></a:t>
            </a:r>
            <a:r>
              <a:rPr sz="2400" spc="-260" dirty="0"/>
              <a:t>-</a:t>
            </a:r>
            <a:r>
              <a:rPr sz="3525" spc="-727" baseline="1182" dirty="0">
                <a:latin typeface="Symbol"/>
                <a:cs typeface="Symbol"/>
              </a:rPr>
              <a:t>�</a:t>
            </a:r>
            <a:endParaRPr sz="3525" baseline="1182">
              <a:latin typeface="Symbol"/>
              <a:cs typeface="Symbol"/>
            </a:endParaRPr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4983208" y="2791892"/>
            <a:ext cx="586740" cy="492759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ts val="1885"/>
              </a:lnSpc>
              <a:spcBef>
                <a:spcPts val="5"/>
              </a:spcBef>
            </a:pPr>
            <a:r>
              <a:rPr sz="1600" dirty="0">
                <a:solidFill>
                  <a:srgbClr val="FF0000"/>
                </a:solidFill>
                <a:latin typeface="Symbol"/>
                <a:cs typeface="Symbol"/>
              </a:rPr>
              <a:t></a:t>
            </a: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=- </a:t>
            </a:r>
            <a:r>
              <a:rPr sz="1550" b="1" spc="-325" dirty="0">
                <a:solidFill>
                  <a:srgbClr val="FF0000"/>
                </a:solidFill>
                <a:latin typeface="Symbol"/>
                <a:cs typeface="Symbol"/>
              </a:rPr>
              <a:t></a:t>
            </a:r>
            <a:endParaRPr sz="1550">
              <a:latin typeface="Symbol"/>
              <a:cs typeface="Symbol"/>
            </a:endParaRPr>
          </a:p>
          <a:p>
            <a:pPr>
              <a:lnSpc>
                <a:spcPts val="1945"/>
              </a:lnSpc>
            </a:pPr>
            <a:r>
              <a:rPr sz="1650" i="1" spc="-204" dirty="0">
                <a:latin typeface="Symbol"/>
                <a:cs typeface="Symbol"/>
              </a:rPr>
              <a:t>�</a:t>
            </a:r>
            <a:r>
              <a:rPr sz="1650" spc="-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=+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spc="-1375" dirty="0">
                <a:latin typeface="Symbol"/>
                <a:cs typeface="Symbol"/>
              </a:rPr>
              <a:t></a:t>
            </a:r>
            <a:endParaRPr sz="1600">
              <a:latin typeface="Symbol"/>
              <a:cs typeface="Symbo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892799" y="2746258"/>
            <a:ext cx="1069975" cy="584835"/>
          </a:xfrm>
          <a:custGeom>
            <a:avLst/>
            <a:gdLst/>
            <a:ahLst/>
            <a:cxnLst/>
            <a:rect l="l" t="t" r="r" b="b"/>
            <a:pathLst>
              <a:path w="1069975" h="584835">
                <a:moveTo>
                  <a:pt x="1069966" y="0"/>
                </a:moveTo>
                <a:lnTo>
                  <a:pt x="0" y="0"/>
                </a:lnTo>
                <a:lnTo>
                  <a:pt x="0" y="584775"/>
                </a:lnTo>
                <a:lnTo>
                  <a:pt x="1069966" y="584775"/>
                </a:lnTo>
                <a:lnTo>
                  <a:pt x="106996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71539" y="2783332"/>
            <a:ext cx="794385" cy="5124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885"/>
              </a:lnSpc>
              <a:spcBef>
                <a:spcPts val="100"/>
              </a:spcBef>
            </a:pPr>
            <a:r>
              <a:rPr sz="1600" dirty="0">
                <a:solidFill>
                  <a:srgbClr val="FF0000"/>
                </a:solidFill>
                <a:latin typeface="Symbol"/>
                <a:cs typeface="Symbol"/>
              </a:rPr>
              <a:t></a:t>
            </a: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=- </a:t>
            </a:r>
            <a:r>
              <a:rPr sz="1550" b="1" spc="-235" dirty="0">
                <a:solidFill>
                  <a:srgbClr val="FF0000"/>
                </a:solidFill>
                <a:latin typeface="Symbol"/>
                <a:cs typeface="Symbol"/>
              </a:rPr>
              <a:t></a:t>
            </a:r>
            <a:r>
              <a:rPr sz="155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/</a:t>
            </a:r>
            <a:r>
              <a:rPr sz="1600" b="1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spc="-50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ts val="1945"/>
              </a:lnSpc>
            </a:pPr>
            <a:r>
              <a:rPr sz="1650" i="1" spc="-204" dirty="0">
                <a:latin typeface="Symbol"/>
                <a:cs typeface="Symbol"/>
              </a:rPr>
              <a:t>�</a:t>
            </a:r>
            <a:r>
              <a:rPr sz="1650" spc="-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=+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spc="-280" dirty="0">
                <a:latin typeface="Symbol"/>
                <a:cs typeface="Symbol"/>
              </a:rPr>
              <a:t></a:t>
            </a:r>
            <a:endParaRPr sz="1600">
              <a:latin typeface="Symbol"/>
              <a:cs typeface="Symbol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522730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20" dirty="0"/>
              <a:t> </a:t>
            </a:r>
            <a:r>
              <a:rPr i="1" dirty="0">
                <a:latin typeface="Arial"/>
                <a:cs typeface="Arial"/>
              </a:rPr>
              <a:t>Minimax</a:t>
            </a:r>
            <a:r>
              <a:rPr i="1" spc="-20" dirty="0">
                <a:latin typeface="Arial"/>
                <a:cs typeface="Arial"/>
              </a:rPr>
              <a:t> </a:t>
            </a:r>
            <a:r>
              <a:rPr dirty="0"/>
              <a:t>con</a:t>
            </a:r>
            <a:r>
              <a:rPr spc="-25" dirty="0"/>
              <a:t> </a:t>
            </a:r>
            <a:r>
              <a:rPr dirty="0"/>
              <a:t>poda</a:t>
            </a:r>
            <a:r>
              <a:rPr spc="-80" dirty="0"/>
              <a:t> </a:t>
            </a:r>
            <a:r>
              <a:rPr sz="3525" spc="-382" baseline="1182" dirty="0">
                <a:latin typeface="Symbol"/>
                <a:cs typeface="Symbol"/>
              </a:rPr>
              <a:t></a:t>
            </a:r>
            <a:r>
              <a:rPr sz="2400" spc="-254" dirty="0"/>
              <a:t>-</a:t>
            </a:r>
            <a:r>
              <a:rPr sz="3525" spc="-712" baseline="1182" dirty="0">
                <a:latin typeface="Symbol"/>
                <a:cs typeface="Symbol"/>
              </a:rPr>
              <a:t>�</a:t>
            </a:r>
            <a:endParaRPr sz="3525" baseline="1182">
              <a:latin typeface="Symbol"/>
              <a:cs typeface="Symbo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73959" y="2872740"/>
            <a:ext cx="4762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96184" y="3942588"/>
            <a:ext cx="4330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1324885" y="2916745"/>
            <a:ext cx="6767830" cy="2322830"/>
            <a:chOff x="1324885" y="2916745"/>
            <a:chExt cx="6767830" cy="2322830"/>
          </a:xfrm>
        </p:grpSpPr>
        <p:sp>
          <p:nvSpPr>
            <p:cNvPr id="14" name="object 14"/>
            <p:cNvSpPr/>
            <p:nvPr/>
          </p:nvSpPr>
          <p:spPr>
            <a:xfrm>
              <a:off x="4555446" y="2926270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2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600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600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2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2"/>
                  </a:lnTo>
                  <a:lnTo>
                    <a:pt x="307589" y="307589"/>
                  </a:lnTo>
                  <a:lnTo>
                    <a:pt x="271122" y="335762"/>
                  </a:lnTo>
                  <a:lnTo>
                    <a:pt x="228080" y="353926"/>
                  </a:lnTo>
                  <a:lnTo>
                    <a:pt x="180181" y="360363"/>
                  </a:lnTo>
                  <a:lnTo>
                    <a:pt x="132282" y="353926"/>
                  </a:lnTo>
                  <a:lnTo>
                    <a:pt x="89240" y="335762"/>
                  </a:lnTo>
                  <a:lnTo>
                    <a:pt x="52773" y="307589"/>
                  </a:lnTo>
                  <a:lnTo>
                    <a:pt x="24600" y="271122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136098" y="3888295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334410" y="4869370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180181"/>
                  </a:moveTo>
                  <a:lnTo>
                    <a:pt x="6436" y="132282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600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600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2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2"/>
                  </a:lnTo>
                  <a:lnTo>
                    <a:pt x="307589" y="307589"/>
                  </a:lnTo>
                  <a:lnTo>
                    <a:pt x="271122" y="335762"/>
                  </a:lnTo>
                  <a:lnTo>
                    <a:pt x="228080" y="353926"/>
                  </a:lnTo>
                  <a:lnTo>
                    <a:pt x="180181" y="360363"/>
                  </a:lnTo>
                  <a:lnTo>
                    <a:pt x="132282" y="353926"/>
                  </a:lnTo>
                  <a:lnTo>
                    <a:pt x="89240" y="335762"/>
                  </a:lnTo>
                  <a:lnTo>
                    <a:pt x="52773" y="307589"/>
                  </a:lnTo>
                  <a:lnTo>
                    <a:pt x="24600" y="271122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136098" y="4869370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180181"/>
                  </a:moveTo>
                  <a:lnTo>
                    <a:pt x="6436" y="132282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600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600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2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2"/>
                  </a:lnTo>
                  <a:lnTo>
                    <a:pt x="307589" y="307589"/>
                  </a:lnTo>
                  <a:lnTo>
                    <a:pt x="271122" y="335762"/>
                  </a:lnTo>
                  <a:lnTo>
                    <a:pt x="228080" y="353926"/>
                  </a:lnTo>
                  <a:lnTo>
                    <a:pt x="180181" y="360363"/>
                  </a:lnTo>
                  <a:lnTo>
                    <a:pt x="132282" y="353926"/>
                  </a:lnTo>
                  <a:lnTo>
                    <a:pt x="89240" y="335762"/>
                  </a:lnTo>
                  <a:lnTo>
                    <a:pt x="52773" y="307589"/>
                  </a:lnTo>
                  <a:lnTo>
                    <a:pt x="24600" y="271122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515385" y="4258183"/>
              <a:ext cx="802005" cy="601980"/>
            </a:xfrm>
            <a:custGeom>
              <a:avLst/>
              <a:gdLst/>
              <a:ahLst/>
              <a:cxnLst/>
              <a:rect l="l" t="t" r="r" b="b"/>
              <a:pathLst>
                <a:path w="802005" h="601979">
                  <a:moveTo>
                    <a:pt x="0" y="601663"/>
                  </a:moveTo>
                  <a:lnTo>
                    <a:pt x="801688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317073" y="4258183"/>
              <a:ext cx="0" cy="601980"/>
            </a:xfrm>
            <a:custGeom>
              <a:avLst/>
              <a:gdLst/>
              <a:ahLst/>
              <a:cxnLst/>
              <a:rect l="l" t="t" r="r" b="b"/>
              <a:pathLst>
                <a:path h="601979">
                  <a:moveTo>
                    <a:pt x="0" y="601663"/>
                  </a:moveTo>
                  <a:lnTo>
                    <a:pt x="1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864760" y="4869370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80" h="360679">
                  <a:moveTo>
                    <a:pt x="0" y="180181"/>
                  </a:moveTo>
                  <a:lnTo>
                    <a:pt x="6436" y="132282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600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600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2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2"/>
                  </a:lnTo>
                  <a:lnTo>
                    <a:pt x="307589" y="307589"/>
                  </a:lnTo>
                  <a:lnTo>
                    <a:pt x="271122" y="335762"/>
                  </a:lnTo>
                  <a:lnTo>
                    <a:pt x="228080" y="353926"/>
                  </a:lnTo>
                  <a:lnTo>
                    <a:pt x="180181" y="360363"/>
                  </a:lnTo>
                  <a:lnTo>
                    <a:pt x="132282" y="353926"/>
                  </a:lnTo>
                  <a:lnTo>
                    <a:pt x="89240" y="335762"/>
                  </a:lnTo>
                  <a:lnTo>
                    <a:pt x="52773" y="307589"/>
                  </a:lnTo>
                  <a:lnTo>
                    <a:pt x="24600" y="271122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317072" y="4258183"/>
              <a:ext cx="728980" cy="601980"/>
            </a:xfrm>
            <a:custGeom>
              <a:avLst/>
              <a:gdLst/>
              <a:ahLst/>
              <a:cxnLst/>
              <a:rect l="l" t="t" r="r" b="b"/>
              <a:pathLst>
                <a:path w="728980" h="601979">
                  <a:moveTo>
                    <a:pt x="728663" y="601663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317073" y="3297745"/>
              <a:ext cx="2419350" cy="590550"/>
            </a:xfrm>
            <a:custGeom>
              <a:avLst/>
              <a:gdLst/>
              <a:ahLst/>
              <a:cxnLst/>
              <a:rect l="l" t="t" r="r" b="b"/>
              <a:pathLst>
                <a:path w="2419350" h="590550">
                  <a:moveTo>
                    <a:pt x="0" y="590550"/>
                  </a:moveTo>
                  <a:lnTo>
                    <a:pt x="241935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736423" y="4258183"/>
              <a:ext cx="0" cy="601980"/>
            </a:xfrm>
            <a:custGeom>
              <a:avLst/>
              <a:gdLst/>
              <a:ahLst/>
              <a:cxnLst/>
              <a:rect l="l" t="t" r="r" b="b"/>
              <a:pathLst>
                <a:path h="601979">
                  <a:moveTo>
                    <a:pt x="0" y="601663"/>
                  </a:moveTo>
                  <a:lnTo>
                    <a:pt x="1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736423" y="4258183"/>
              <a:ext cx="728980" cy="601980"/>
            </a:xfrm>
            <a:custGeom>
              <a:avLst/>
              <a:gdLst/>
              <a:ahLst/>
              <a:cxnLst/>
              <a:rect l="l" t="t" r="r" b="b"/>
              <a:pathLst>
                <a:path w="728979" h="601979">
                  <a:moveTo>
                    <a:pt x="728663" y="601663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55448" y="3888295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753760" y="4869370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2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600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600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2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2"/>
                  </a:lnTo>
                  <a:lnTo>
                    <a:pt x="307589" y="307589"/>
                  </a:lnTo>
                  <a:lnTo>
                    <a:pt x="271122" y="335762"/>
                  </a:lnTo>
                  <a:lnTo>
                    <a:pt x="228080" y="353926"/>
                  </a:lnTo>
                  <a:lnTo>
                    <a:pt x="180181" y="360363"/>
                  </a:lnTo>
                  <a:lnTo>
                    <a:pt x="132282" y="353926"/>
                  </a:lnTo>
                  <a:lnTo>
                    <a:pt x="89240" y="335762"/>
                  </a:lnTo>
                  <a:lnTo>
                    <a:pt x="52773" y="307589"/>
                  </a:lnTo>
                  <a:lnTo>
                    <a:pt x="24600" y="271122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934735" y="4258183"/>
              <a:ext cx="802005" cy="601980"/>
            </a:xfrm>
            <a:custGeom>
              <a:avLst/>
              <a:gdLst/>
              <a:ahLst/>
              <a:cxnLst/>
              <a:rect l="l" t="t" r="r" b="b"/>
              <a:pathLst>
                <a:path w="802004" h="601979">
                  <a:moveTo>
                    <a:pt x="0" y="601663"/>
                  </a:moveTo>
                  <a:lnTo>
                    <a:pt x="801688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734834" y="3297745"/>
              <a:ext cx="0" cy="590550"/>
            </a:xfrm>
            <a:custGeom>
              <a:avLst/>
              <a:gdLst/>
              <a:ahLst/>
              <a:cxnLst/>
              <a:rect l="l" t="t" r="r" b="b"/>
              <a:pathLst>
                <a:path h="590550">
                  <a:moveTo>
                    <a:pt x="1" y="59055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993846" y="3888295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0"/>
                  </a:moveTo>
                  <a:lnTo>
                    <a:pt x="360363" y="0"/>
                  </a:lnTo>
                  <a:lnTo>
                    <a:pt x="360363" y="360363"/>
                  </a:lnTo>
                  <a:lnTo>
                    <a:pt x="0" y="360363"/>
                  </a:lnTo>
                  <a:lnTo>
                    <a:pt x="0" y="0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192159" y="4869370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2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600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600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2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2"/>
                  </a:lnTo>
                  <a:lnTo>
                    <a:pt x="307589" y="307589"/>
                  </a:lnTo>
                  <a:lnTo>
                    <a:pt x="271122" y="335762"/>
                  </a:lnTo>
                  <a:lnTo>
                    <a:pt x="228080" y="353926"/>
                  </a:lnTo>
                  <a:lnTo>
                    <a:pt x="180181" y="360363"/>
                  </a:lnTo>
                  <a:lnTo>
                    <a:pt x="132282" y="353926"/>
                  </a:lnTo>
                  <a:lnTo>
                    <a:pt x="89240" y="335762"/>
                  </a:lnTo>
                  <a:lnTo>
                    <a:pt x="52773" y="307589"/>
                  </a:lnTo>
                  <a:lnTo>
                    <a:pt x="24600" y="271122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993846" y="4869370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2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600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600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2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2"/>
                  </a:lnTo>
                  <a:lnTo>
                    <a:pt x="307589" y="307589"/>
                  </a:lnTo>
                  <a:lnTo>
                    <a:pt x="271122" y="335762"/>
                  </a:lnTo>
                  <a:lnTo>
                    <a:pt x="228080" y="353926"/>
                  </a:lnTo>
                  <a:lnTo>
                    <a:pt x="180181" y="360363"/>
                  </a:lnTo>
                  <a:lnTo>
                    <a:pt x="132282" y="353926"/>
                  </a:lnTo>
                  <a:lnTo>
                    <a:pt x="89240" y="335762"/>
                  </a:lnTo>
                  <a:lnTo>
                    <a:pt x="52773" y="307589"/>
                  </a:lnTo>
                  <a:lnTo>
                    <a:pt x="24600" y="271122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373134" y="4258183"/>
              <a:ext cx="802005" cy="601980"/>
            </a:xfrm>
            <a:custGeom>
              <a:avLst/>
              <a:gdLst/>
              <a:ahLst/>
              <a:cxnLst/>
              <a:rect l="l" t="t" r="r" b="b"/>
              <a:pathLst>
                <a:path w="802004" h="601979">
                  <a:moveTo>
                    <a:pt x="0" y="601663"/>
                  </a:moveTo>
                  <a:lnTo>
                    <a:pt x="801688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174821" y="4258183"/>
              <a:ext cx="0" cy="601980"/>
            </a:xfrm>
            <a:custGeom>
              <a:avLst/>
              <a:gdLst/>
              <a:ahLst/>
              <a:cxnLst/>
              <a:rect l="l" t="t" r="r" b="b"/>
              <a:pathLst>
                <a:path h="601979">
                  <a:moveTo>
                    <a:pt x="0" y="601663"/>
                  </a:moveTo>
                  <a:lnTo>
                    <a:pt x="1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7722509" y="4869370"/>
              <a:ext cx="360680" cy="360680"/>
            </a:xfrm>
            <a:custGeom>
              <a:avLst/>
              <a:gdLst/>
              <a:ahLst/>
              <a:cxnLst/>
              <a:rect l="l" t="t" r="r" b="b"/>
              <a:pathLst>
                <a:path w="360679" h="360679">
                  <a:moveTo>
                    <a:pt x="0" y="180181"/>
                  </a:moveTo>
                  <a:lnTo>
                    <a:pt x="6436" y="132282"/>
                  </a:lnTo>
                  <a:lnTo>
                    <a:pt x="24600" y="89240"/>
                  </a:lnTo>
                  <a:lnTo>
                    <a:pt x="52773" y="52773"/>
                  </a:lnTo>
                  <a:lnTo>
                    <a:pt x="89240" y="24600"/>
                  </a:lnTo>
                  <a:lnTo>
                    <a:pt x="132282" y="6436"/>
                  </a:lnTo>
                  <a:lnTo>
                    <a:pt x="180181" y="0"/>
                  </a:lnTo>
                  <a:lnTo>
                    <a:pt x="228080" y="6436"/>
                  </a:lnTo>
                  <a:lnTo>
                    <a:pt x="271122" y="24600"/>
                  </a:lnTo>
                  <a:lnTo>
                    <a:pt x="307589" y="52773"/>
                  </a:lnTo>
                  <a:lnTo>
                    <a:pt x="335762" y="89240"/>
                  </a:lnTo>
                  <a:lnTo>
                    <a:pt x="353926" y="132282"/>
                  </a:lnTo>
                  <a:lnTo>
                    <a:pt x="360363" y="180181"/>
                  </a:lnTo>
                  <a:lnTo>
                    <a:pt x="353926" y="228080"/>
                  </a:lnTo>
                  <a:lnTo>
                    <a:pt x="335762" y="271122"/>
                  </a:lnTo>
                  <a:lnTo>
                    <a:pt x="307589" y="307589"/>
                  </a:lnTo>
                  <a:lnTo>
                    <a:pt x="271122" y="335762"/>
                  </a:lnTo>
                  <a:lnTo>
                    <a:pt x="228080" y="353926"/>
                  </a:lnTo>
                  <a:lnTo>
                    <a:pt x="180181" y="360363"/>
                  </a:lnTo>
                  <a:lnTo>
                    <a:pt x="132282" y="353926"/>
                  </a:lnTo>
                  <a:lnTo>
                    <a:pt x="89240" y="335762"/>
                  </a:lnTo>
                  <a:lnTo>
                    <a:pt x="52773" y="307589"/>
                  </a:lnTo>
                  <a:lnTo>
                    <a:pt x="24600" y="271122"/>
                  </a:lnTo>
                  <a:lnTo>
                    <a:pt x="6436" y="228080"/>
                  </a:lnTo>
                  <a:lnTo>
                    <a:pt x="0" y="180181"/>
                  </a:lnTo>
                  <a:close/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7174821" y="4258183"/>
              <a:ext cx="728980" cy="601980"/>
            </a:xfrm>
            <a:custGeom>
              <a:avLst/>
              <a:gdLst/>
              <a:ahLst/>
              <a:cxnLst/>
              <a:rect l="l" t="t" r="r" b="b"/>
              <a:pathLst>
                <a:path w="728979" h="601979">
                  <a:moveTo>
                    <a:pt x="728663" y="601663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736421" y="3297745"/>
              <a:ext cx="2438400" cy="590550"/>
            </a:xfrm>
            <a:custGeom>
              <a:avLst/>
              <a:gdLst/>
              <a:ahLst/>
              <a:cxnLst/>
              <a:rect l="l" t="t" r="r" b="b"/>
              <a:pathLst>
                <a:path w="2438400" h="590550">
                  <a:moveTo>
                    <a:pt x="2438400" y="59055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1413785" y="5495035"/>
            <a:ext cx="16560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37870" algn="l"/>
                <a:tab pos="1490345" algn="l"/>
              </a:tabLst>
            </a:pPr>
            <a:r>
              <a:rPr sz="2400" b="1" spc="-50" dirty="0">
                <a:solidFill>
                  <a:srgbClr val="7F7F7F"/>
                </a:solidFill>
                <a:latin typeface="Times New Roman"/>
                <a:cs typeface="Times New Roman"/>
              </a:rPr>
              <a:t>3</a:t>
            </a:r>
            <a:r>
              <a:rPr sz="2400" b="1" dirty="0">
                <a:solidFill>
                  <a:srgbClr val="7F7F7F"/>
                </a:solidFill>
                <a:latin typeface="Times New Roman"/>
                <a:cs typeface="Times New Roman"/>
              </a:rPr>
              <a:t>	</a:t>
            </a:r>
            <a:r>
              <a:rPr sz="2400" b="1" spc="-25" dirty="0">
                <a:solidFill>
                  <a:srgbClr val="7F7F7F"/>
                </a:solidFill>
                <a:latin typeface="Times New Roman"/>
                <a:cs typeface="Times New Roman"/>
              </a:rPr>
              <a:t>12</a:t>
            </a:r>
            <a:r>
              <a:rPr sz="2400" b="1" dirty="0">
                <a:solidFill>
                  <a:srgbClr val="7F7F7F"/>
                </a:solidFill>
                <a:latin typeface="Times New Roman"/>
                <a:cs typeface="Times New Roman"/>
              </a:rPr>
              <a:t>	</a:t>
            </a:r>
            <a:r>
              <a:rPr sz="2400" b="1" spc="-50" dirty="0">
                <a:solidFill>
                  <a:srgbClr val="7F7F7F"/>
                </a:solidFill>
                <a:latin typeface="Times New Roman"/>
                <a:cs typeface="Times New Roman"/>
              </a:rPr>
              <a:t>8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833134" y="5495035"/>
            <a:ext cx="1778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dirty="0">
                <a:solidFill>
                  <a:srgbClr val="7F7F7F"/>
                </a:solidFill>
                <a:latin typeface="Times New Roman"/>
                <a:cs typeface="Times New Roman"/>
              </a:rPr>
              <a:t>2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195334" y="5495035"/>
            <a:ext cx="17322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90269" algn="l"/>
                <a:tab pos="1566545" algn="l"/>
              </a:tabLst>
            </a:pPr>
            <a:r>
              <a:rPr sz="2400" b="1" spc="-25" dirty="0">
                <a:solidFill>
                  <a:srgbClr val="7F7F7F"/>
                </a:solidFill>
                <a:latin typeface="Times New Roman"/>
                <a:cs typeface="Times New Roman"/>
              </a:rPr>
              <a:t>14</a:t>
            </a:r>
            <a:r>
              <a:rPr sz="2400" b="1" dirty="0">
                <a:solidFill>
                  <a:srgbClr val="7F7F7F"/>
                </a:solidFill>
                <a:latin typeface="Times New Roman"/>
                <a:cs typeface="Times New Roman"/>
              </a:rPr>
              <a:t>	</a:t>
            </a:r>
            <a:r>
              <a:rPr sz="2400" b="1" spc="-50" dirty="0">
                <a:solidFill>
                  <a:srgbClr val="7F7F7F"/>
                </a:solidFill>
                <a:latin typeface="Times New Roman"/>
                <a:cs typeface="Times New Roman"/>
              </a:rPr>
              <a:t>5</a:t>
            </a:r>
            <a:r>
              <a:rPr sz="2400" b="1" dirty="0">
                <a:solidFill>
                  <a:srgbClr val="7F7F7F"/>
                </a:solidFill>
                <a:latin typeface="Times New Roman"/>
                <a:cs typeface="Times New Roman"/>
              </a:rPr>
              <a:t>	</a:t>
            </a:r>
            <a:r>
              <a:rPr sz="2400" b="1" spc="-50" dirty="0">
                <a:solidFill>
                  <a:srgbClr val="7F7F7F"/>
                </a:solidFill>
                <a:latin typeface="Times New Roman"/>
                <a:cs typeface="Times New Roman"/>
              </a:rPr>
              <a:t>2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883015" y="3280155"/>
            <a:ext cx="68389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solidFill>
                  <a:srgbClr val="3333CC"/>
                </a:solidFill>
                <a:latin typeface="Times New Roman"/>
                <a:cs typeface="Times New Roman"/>
              </a:rPr>
              <a:t>(-</a:t>
            </a:r>
            <a:r>
              <a:rPr sz="1550" b="1" spc="-10" dirty="0">
                <a:solidFill>
                  <a:srgbClr val="3333CC"/>
                </a:solidFill>
                <a:latin typeface="Symbol"/>
                <a:cs typeface="Symbol"/>
              </a:rPr>
              <a:t></a:t>
            </a:r>
            <a:r>
              <a:rPr sz="1600" spc="-10" dirty="0">
                <a:solidFill>
                  <a:srgbClr val="3333CC"/>
                </a:solidFill>
                <a:latin typeface="Times New Roman"/>
                <a:cs typeface="Times New Roman"/>
              </a:rPr>
              <a:t>,+</a:t>
            </a:r>
            <a:r>
              <a:rPr sz="1550" b="1" spc="-10" dirty="0">
                <a:solidFill>
                  <a:srgbClr val="3333CC"/>
                </a:solidFill>
                <a:latin typeface="Symbol"/>
                <a:cs typeface="Symbol"/>
              </a:rPr>
              <a:t></a:t>
            </a:r>
            <a:r>
              <a:rPr sz="1600" spc="-1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078771" y="4319523"/>
            <a:ext cx="357505" cy="510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910"/>
              </a:lnSpc>
              <a:spcBef>
                <a:spcPts val="100"/>
              </a:spcBef>
            </a:pPr>
            <a:r>
              <a:rPr sz="1600" dirty="0">
                <a:solidFill>
                  <a:srgbClr val="3333CC"/>
                </a:solidFill>
                <a:latin typeface="Times New Roman"/>
                <a:cs typeface="Times New Roman"/>
              </a:rPr>
              <a:t>(-</a:t>
            </a:r>
            <a:r>
              <a:rPr sz="1550" b="1" spc="-175" dirty="0">
                <a:solidFill>
                  <a:srgbClr val="3333CC"/>
                </a:solidFill>
                <a:latin typeface="Symbol"/>
                <a:cs typeface="Symbol"/>
              </a:rPr>
              <a:t></a:t>
            </a:r>
            <a:r>
              <a:rPr sz="1600" spc="-175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endParaRPr sz="1600">
              <a:latin typeface="Times New Roman"/>
              <a:cs typeface="Times New Roman"/>
            </a:endParaRPr>
          </a:p>
          <a:p>
            <a:pPr marL="14604">
              <a:lnSpc>
                <a:spcPts val="1910"/>
              </a:lnSpc>
            </a:pPr>
            <a:r>
              <a:rPr sz="1600" spc="-130" dirty="0">
                <a:solidFill>
                  <a:srgbClr val="3333CC"/>
                </a:solidFill>
                <a:latin typeface="Times New Roman"/>
                <a:cs typeface="Times New Roman"/>
              </a:rPr>
              <a:t>+</a:t>
            </a:r>
            <a:r>
              <a:rPr sz="1550" b="1" spc="-130" dirty="0">
                <a:solidFill>
                  <a:srgbClr val="3333CC"/>
                </a:solidFill>
                <a:latin typeface="Symbol"/>
                <a:cs typeface="Symbol"/>
              </a:rPr>
              <a:t></a:t>
            </a:r>
            <a:r>
              <a:rPr sz="1600" spc="-13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945850" y="4426204"/>
            <a:ext cx="357505" cy="51054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93345" marR="5080" indent="-81280">
              <a:lnSpc>
                <a:spcPts val="1900"/>
              </a:lnSpc>
              <a:spcBef>
                <a:spcPts val="180"/>
              </a:spcBef>
              <a:tabLst>
                <a:tab pos="293370" algn="l"/>
              </a:tabLst>
            </a:pPr>
            <a:r>
              <a:rPr sz="1600" spc="-25" dirty="0">
                <a:solidFill>
                  <a:srgbClr val="3333CC"/>
                </a:solidFill>
                <a:latin typeface="Times New Roman"/>
                <a:cs typeface="Times New Roman"/>
              </a:rPr>
              <a:t>(-</a:t>
            </a:r>
            <a:r>
              <a:rPr sz="1600" dirty="0">
                <a:solidFill>
                  <a:srgbClr val="3333CC"/>
                </a:solidFill>
                <a:latin typeface="Times New Roman"/>
                <a:cs typeface="Times New Roman"/>
              </a:rPr>
              <a:t>	</a:t>
            </a:r>
            <a:r>
              <a:rPr sz="1600" spc="-50" dirty="0">
                <a:solidFill>
                  <a:srgbClr val="3333CC"/>
                </a:solidFill>
                <a:latin typeface="Times New Roman"/>
                <a:cs typeface="Times New Roman"/>
              </a:rPr>
              <a:t>, </a:t>
            </a:r>
            <a:r>
              <a:rPr sz="1600" spc="-25" dirty="0">
                <a:solidFill>
                  <a:srgbClr val="3333CC"/>
                </a:solidFill>
                <a:latin typeface="Times New Roman"/>
                <a:cs typeface="Times New Roman"/>
              </a:rPr>
              <a:t>3)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842013" y="4365244"/>
            <a:ext cx="7270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b="1" baseline="26041" dirty="0">
                <a:solidFill>
                  <a:srgbClr val="FF9900"/>
                </a:solidFill>
                <a:latin typeface="Times New Roman"/>
                <a:cs typeface="Times New Roman"/>
              </a:rPr>
              <a:t>3</a:t>
            </a:r>
            <a:r>
              <a:rPr sz="2400" b="1" spc="547" baseline="26041" dirty="0">
                <a:solidFill>
                  <a:srgbClr val="FF9900"/>
                </a:solidFill>
                <a:latin typeface="Times New Roman"/>
                <a:cs typeface="Times New Roman"/>
              </a:rPr>
              <a:t> </a:t>
            </a:r>
            <a:r>
              <a:rPr sz="2325" b="1" spc="-179" baseline="-16129" dirty="0">
                <a:solidFill>
                  <a:srgbClr val="3333CC"/>
                </a:solidFill>
                <a:latin typeface="Symbol"/>
                <a:cs typeface="Symbol"/>
              </a:rPr>
              <a:t></a:t>
            </a:r>
            <a:r>
              <a:rPr sz="2325" spc="300" baseline="-16129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b="1" spc="-25" dirty="0">
                <a:solidFill>
                  <a:srgbClr val="FF9900"/>
                </a:solidFill>
                <a:latin typeface="Times New Roman"/>
                <a:cs typeface="Times New Roman"/>
              </a:rPr>
              <a:t>12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509934" y="4560316"/>
            <a:ext cx="357505" cy="51054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93345" marR="5080" indent="-81280">
              <a:lnSpc>
                <a:spcPts val="1900"/>
              </a:lnSpc>
              <a:spcBef>
                <a:spcPts val="180"/>
              </a:spcBef>
            </a:pPr>
            <a:r>
              <a:rPr sz="1600" spc="-25" dirty="0">
                <a:solidFill>
                  <a:srgbClr val="3333CC"/>
                </a:solidFill>
                <a:latin typeface="Times New Roman"/>
                <a:cs typeface="Times New Roman"/>
              </a:rPr>
              <a:t>(-</a:t>
            </a:r>
            <a:r>
              <a:rPr sz="1550" b="1" spc="-60" dirty="0">
                <a:solidFill>
                  <a:srgbClr val="3333CC"/>
                </a:solidFill>
                <a:latin typeface="Symbol"/>
                <a:cs typeface="Symbol"/>
              </a:rPr>
              <a:t></a:t>
            </a:r>
            <a:r>
              <a:rPr sz="1600" spc="-60" dirty="0">
                <a:solidFill>
                  <a:srgbClr val="3333CC"/>
                </a:solidFill>
                <a:latin typeface="Times New Roman"/>
                <a:cs typeface="Times New Roman"/>
              </a:rPr>
              <a:t>, </a:t>
            </a:r>
            <a:r>
              <a:rPr sz="1600" spc="-25" dirty="0">
                <a:solidFill>
                  <a:srgbClr val="3333CC"/>
                </a:solidFill>
                <a:latin typeface="Times New Roman"/>
                <a:cs typeface="Times New Roman"/>
              </a:rPr>
              <a:t>3)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2789862" y="4414011"/>
            <a:ext cx="127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solidFill>
                  <a:srgbClr val="FF9900"/>
                </a:solidFill>
                <a:latin typeface="Times New Roman"/>
                <a:cs typeface="Times New Roman"/>
              </a:rPr>
              <a:t>8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560451" y="3542284"/>
            <a:ext cx="127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solidFill>
                  <a:srgbClr val="FF9900"/>
                </a:solidFill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147728" y="3539235"/>
            <a:ext cx="5727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80" dirty="0">
                <a:solidFill>
                  <a:srgbClr val="3333CC"/>
                </a:solidFill>
                <a:latin typeface="Times New Roman"/>
                <a:cs typeface="Times New Roman"/>
              </a:rPr>
              <a:t>(3,+</a:t>
            </a:r>
            <a:r>
              <a:rPr sz="1550" b="1" spc="-80" dirty="0">
                <a:solidFill>
                  <a:srgbClr val="3333CC"/>
                </a:solidFill>
                <a:latin typeface="Symbol"/>
                <a:cs typeface="Symbol"/>
              </a:rPr>
              <a:t></a:t>
            </a:r>
            <a:r>
              <a:rPr sz="1600" spc="-8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3762908" y="4279900"/>
            <a:ext cx="246379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solidFill>
                  <a:srgbClr val="3333CC"/>
                </a:solidFill>
                <a:latin typeface="Times New Roman"/>
                <a:cs typeface="Times New Roman"/>
              </a:rPr>
              <a:t>(3,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709695" y="4532884"/>
            <a:ext cx="352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35" dirty="0">
                <a:solidFill>
                  <a:srgbClr val="3333CC"/>
                </a:solidFill>
                <a:latin typeface="Times New Roman"/>
                <a:cs typeface="Times New Roman"/>
              </a:rPr>
              <a:t>+</a:t>
            </a:r>
            <a:r>
              <a:rPr sz="1550" b="1" spc="-135" dirty="0">
                <a:solidFill>
                  <a:srgbClr val="3333CC"/>
                </a:solidFill>
                <a:latin typeface="Symbol"/>
                <a:cs typeface="Symbol"/>
              </a:rPr>
              <a:t></a:t>
            </a:r>
            <a:r>
              <a:rPr sz="1600" spc="-135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286763" y="4551172"/>
            <a:ext cx="127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solidFill>
                  <a:srgbClr val="FF9900"/>
                </a:solidFill>
                <a:latin typeface="Times New Roman"/>
                <a:cs typeface="Times New Roman"/>
              </a:rPr>
              <a:t>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878106" y="3527044"/>
            <a:ext cx="127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solidFill>
                  <a:srgbClr val="FF9900"/>
                </a:solidFill>
                <a:latin typeface="Times New Roman"/>
                <a:cs typeface="Times New Roman"/>
              </a:rPr>
              <a:t>2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52" name="object 52"/>
          <p:cNvGrpSpPr/>
          <p:nvPr/>
        </p:nvGrpSpPr>
        <p:grpSpPr>
          <a:xfrm>
            <a:off x="4687402" y="4658390"/>
            <a:ext cx="865505" cy="640080"/>
            <a:chOff x="4687402" y="4658390"/>
            <a:chExt cx="865505" cy="640080"/>
          </a:xfrm>
        </p:grpSpPr>
        <p:sp>
          <p:nvSpPr>
            <p:cNvPr id="53" name="object 53"/>
            <p:cNvSpPr/>
            <p:nvPr/>
          </p:nvSpPr>
          <p:spPr>
            <a:xfrm>
              <a:off x="4715977" y="4686965"/>
              <a:ext cx="785495" cy="581025"/>
            </a:xfrm>
            <a:custGeom>
              <a:avLst/>
              <a:gdLst/>
              <a:ahLst/>
              <a:cxnLst/>
              <a:rect l="l" t="t" r="r" b="b"/>
              <a:pathLst>
                <a:path w="785495" h="581025">
                  <a:moveTo>
                    <a:pt x="0" y="0"/>
                  </a:moveTo>
                  <a:lnTo>
                    <a:pt x="785029" y="580913"/>
                  </a:lnTo>
                </a:path>
              </a:pathLst>
            </a:custGeom>
            <a:ln w="571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739280" y="4688753"/>
              <a:ext cx="785495" cy="581025"/>
            </a:xfrm>
            <a:custGeom>
              <a:avLst/>
              <a:gdLst/>
              <a:ahLst/>
              <a:cxnLst/>
              <a:rect l="l" t="t" r="r" b="b"/>
              <a:pathLst>
                <a:path w="785495" h="581025">
                  <a:moveTo>
                    <a:pt x="785029" y="0"/>
                  </a:moveTo>
                  <a:lnTo>
                    <a:pt x="0" y="580913"/>
                  </a:lnTo>
                </a:path>
              </a:pathLst>
            </a:custGeom>
            <a:ln w="571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6184846" y="4292092"/>
            <a:ext cx="352425" cy="5226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5405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solidFill>
                  <a:srgbClr val="3333CC"/>
                </a:solidFill>
                <a:latin typeface="Times New Roman"/>
                <a:cs typeface="Times New Roman"/>
              </a:rPr>
              <a:t>(3,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600" spc="-135" dirty="0">
                <a:solidFill>
                  <a:srgbClr val="3333CC"/>
                </a:solidFill>
                <a:latin typeface="Times New Roman"/>
                <a:cs typeface="Times New Roman"/>
              </a:rPr>
              <a:t>+</a:t>
            </a:r>
            <a:r>
              <a:rPr sz="1550" b="1" spc="-135" dirty="0">
                <a:solidFill>
                  <a:srgbClr val="3333CC"/>
                </a:solidFill>
                <a:latin typeface="Symbol"/>
                <a:cs typeface="Symbol"/>
              </a:rPr>
              <a:t></a:t>
            </a:r>
            <a:r>
              <a:rPr sz="1600" spc="-135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632169" y="4374388"/>
            <a:ext cx="725805" cy="5226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b="1" baseline="29513" dirty="0">
                <a:solidFill>
                  <a:srgbClr val="FF9900"/>
                </a:solidFill>
                <a:latin typeface="Times New Roman"/>
                <a:cs typeface="Times New Roman"/>
              </a:rPr>
              <a:t>14</a:t>
            </a:r>
            <a:r>
              <a:rPr sz="2400" b="1" spc="187" baseline="29513" dirty="0">
                <a:solidFill>
                  <a:srgbClr val="FF99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3333CC"/>
                </a:solidFill>
                <a:latin typeface="Times New Roman"/>
                <a:cs typeface="Times New Roman"/>
              </a:rPr>
              <a:t>(3,</a:t>
            </a:r>
            <a:r>
              <a:rPr sz="1600" spc="4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b="1" spc="-75" baseline="13888" dirty="0">
                <a:solidFill>
                  <a:srgbClr val="FF9900"/>
                </a:solidFill>
                <a:latin typeface="Times New Roman"/>
                <a:cs typeface="Times New Roman"/>
              </a:rPr>
              <a:t>5</a:t>
            </a:r>
            <a:endParaRPr sz="2400" baseline="13888">
              <a:latin typeface="Times New Roman"/>
              <a:cs typeface="Times New Roman"/>
            </a:endParaRPr>
          </a:p>
          <a:p>
            <a:pPr marL="282575">
              <a:lnSpc>
                <a:spcPct val="100000"/>
              </a:lnSpc>
              <a:spcBef>
                <a:spcPts val="70"/>
              </a:spcBef>
            </a:pPr>
            <a:r>
              <a:rPr sz="1600" spc="-25" dirty="0">
                <a:solidFill>
                  <a:srgbClr val="3333CC"/>
                </a:solidFill>
                <a:latin typeface="Times New Roman"/>
                <a:cs typeface="Times New Roman"/>
              </a:rPr>
              <a:t>14)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453656" y="4538979"/>
            <a:ext cx="506730" cy="5378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95"/>
              </a:spcBef>
            </a:pPr>
            <a:r>
              <a:rPr sz="1600" dirty="0">
                <a:solidFill>
                  <a:srgbClr val="3333CC"/>
                </a:solidFill>
                <a:latin typeface="Times New Roman"/>
                <a:cs typeface="Times New Roman"/>
              </a:rPr>
              <a:t>(3,</a:t>
            </a:r>
            <a:r>
              <a:rPr sz="1600" spc="45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b="1" spc="-75" baseline="15625" dirty="0">
                <a:solidFill>
                  <a:srgbClr val="FF9900"/>
                </a:solidFill>
                <a:latin typeface="Times New Roman"/>
                <a:cs typeface="Times New Roman"/>
              </a:rPr>
              <a:t>2</a:t>
            </a:r>
            <a:endParaRPr sz="2400" baseline="15625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spc="-25" dirty="0">
                <a:solidFill>
                  <a:srgbClr val="3333CC"/>
                </a:solidFill>
                <a:latin typeface="Times New Roman"/>
                <a:cs typeface="Times New Roman"/>
              </a:rPr>
              <a:t>5)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5971694" y="3335020"/>
            <a:ext cx="572770" cy="556260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marL="145415">
              <a:lnSpc>
                <a:spcPct val="100000"/>
              </a:lnSpc>
              <a:spcBef>
                <a:spcPts val="265"/>
              </a:spcBef>
            </a:pPr>
            <a:r>
              <a:rPr sz="1600" b="1" dirty="0">
                <a:solidFill>
                  <a:srgbClr val="FF9900"/>
                </a:solidFill>
                <a:latin typeface="Times New Roman"/>
                <a:cs typeface="Times New Roman"/>
              </a:rPr>
              <a:t>2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600" spc="-80" dirty="0">
                <a:solidFill>
                  <a:srgbClr val="3333CC"/>
                </a:solidFill>
                <a:latin typeface="Times New Roman"/>
                <a:cs typeface="Times New Roman"/>
              </a:rPr>
              <a:t>(3,+</a:t>
            </a:r>
            <a:r>
              <a:rPr sz="1550" b="1" spc="-80" dirty="0">
                <a:solidFill>
                  <a:srgbClr val="3333CC"/>
                </a:solidFill>
                <a:latin typeface="Symbol"/>
                <a:cs typeface="Symbol"/>
              </a:rPr>
              <a:t></a:t>
            </a:r>
            <a:r>
              <a:rPr sz="1600" spc="-8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59" name="object 59"/>
          <p:cNvGrpSpPr/>
          <p:nvPr/>
        </p:nvGrpSpPr>
        <p:grpSpPr>
          <a:xfrm>
            <a:off x="8245223" y="4660178"/>
            <a:ext cx="483234" cy="640080"/>
            <a:chOff x="8245223" y="4660178"/>
            <a:chExt cx="483234" cy="640080"/>
          </a:xfrm>
        </p:grpSpPr>
        <p:sp>
          <p:nvSpPr>
            <p:cNvPr id="60" name="object 60"/>
            <p:cNvSpPr/>
            <p:nvPr/>
          </p:nvSpPr>
          <p:spPr>
            <a:xfrm>
              <a:off x="8273798" y="4688753"/>
              <a:ext cx="414020" cy="581025"/>
            </a:xfrm>
            <a:custGeom>
              <a:avLst/>
              <a:gdLst/>
              <a:ahLst/>
              <a:cxnLst/>
              <a:rect l="l" t="t" r="r" b="b"/>
              <a:pathLst>
                <a:path w="414020" h="581025">
                  <a:moveTo>
                    <a:pt x="0" y="0"/>
                  </a:moveTo>
                  <a:lnTo>
                    <a:pt x="413472" y="580913"/>
                  </a:lnTo>
                </a:path>
              </a:pathLst>
            </a:custGeom>
            <a:ln w="571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286072" y="4690541"/>
              <a:ext cx="414020" cy="581025"/>
            </a:xfrm>
            <a:custGeom>
              <a:avLst/>
              <a:gdLst/>
              <a:ahLst/>
              <a:cxnLst/>
              <a:rect l="l" t="t" r="r" b="b"/>
              <a:pathLst>
                <a:path w="414020" h="581025">
                  <a:moveTo>
                    <a:pt x="413472" y="0"/>
                  </a:moveTo>
                  <a:lnTo>
                    <a:pt x="0" y="580913"/>
                  </a:lnTo>
                </a:path>
              </a:pathLst>
            </a:custGeom>
            <a:ln w="571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" name="object 62"/>
          <p:cNvSpPr/>
          <p:nvPr/>
        </p:nvSpPr>
        <p:spPr>
          <a:xfrm>
            <a:off x="2662035" y="3812137"/>
            <a:ext cx="1069975" cy="584835"/>
          </a:xfrm>
          <a:custGeom>
            <a:avLst/>
            <a:gdLst/>
            <a:ahLst/>
            <a:cxnLst/>
            <a:rect l="l" t="t" r="r" b="b"/>
            <a:pathLst>
              <a:path w="1069975" h="584835">
                <a:moveTo>
                  <a:pt x="1069967" y="0"/>
                </a:moveTo>
                <a:lnTo>
                  <a:pt x="0" y="0"/>
                </a:lnTo>
                <a:lnTo>
                  <a:pt x="0" y="584775"/>
                </a:lnTo>
                <a:lnTo>
                  <a:pt x="1069967" y="584775"/>
                </a:lnTo>
                <a:lnTo>
                  <a:pt x="106996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2753475" y="3858692"/>
            <a:ext cx="589915" cy="489584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ts val="1885"/>
              </a:lnSpc>
              <a:spcBef>
                <a:spcPts val="5"/>
              </a:spcBef>
            </a:pPr>
            <a:r>
              <a:rPr sz="1600" dirty="0">
                <a:latin typeface="Symbol"/>
                <a:cs typeface="Symbol"/>
              </a:rPr>
              <a:t></a:t>
            </a:r>
            <a:r>
              <a:rPr sz="1600" dirty="0">
                <a:latin typeface="Times New Roman"/>
                <a:cs typeface="Times New Roman"/>
              </a:rPr>
              <a:t>=-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spc="-1055" dirty="0">
                <a:latin typeface="Symbol"/>
                <a:cs typeface="Symbol"/>
              </a:rPr>
              <a:t></a:t>
            </a:r>
            <a:endParaRPr sz="1600">
              <a:latin typeface="Symbol"/>
              <a:cs typeface="Symbol"/>
            </a:endParaRPr>
          </a:p>
          <a:p>
            <a:pPr marL="635">
              <a:lnSpc>
                <a:spcPts val="1945"/>
              </a:lnSpc>
            </a:pPr>
            <a:r>
              <a:rPr sz="1650" b="1" i="1" spc="-204" dirty="0">
                <a:solidFill>
                  <a:srgbClr val="FF0000"/>
                </a:solidFill>
                <a:latin typeface="Symbol"/>
                <a:cs typeface="Symbol"/>
              </a:rPr>
              <a:t>�</a:t>
            </a:r>
            <a:r>
              <a:rPr sz="165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=+</a:t>
            </a:r>
            <a:r>
              <a:rPr sz="1600" b="1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550" b="1" spc="-550" dirty="0">
                <a:solidFill>
                  <a:srgbClr val="FF0000"/>
                </a:solidFill>
                <a:latin typeface="Symbol"/>
                <a:cs typeface="Symbol"/>
              </a:rPr>
              <a:t></a:t>
            </a:r>
            <a:endParaRPr sz="1550">
              <a:latin typeface="Symbol"/>
              <a:cs typeface="Symbol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2654941" y="3822881"/>
            <a:ext cx="1042669" cy="584835"/>
          </a:xfrm>
          <a:custGeom>
            <a:avLst/>
            <a:gdLst/>
            <a:ahLst/>
            <a:cxnLst/>
            <a:rect l="l" t="t" r="r" b="b"/>
            <a:pathLst>
              <a:path w="1042670" h="584835">
                <a:moveTo>
                  <a:pt x="1042272" y="0"/>
                </a:moveTo>
                <a:lnTo>
                  <a:pt x="0" y="0"/>
                </a:lnTo>
                <a:lnTo>
                  <a:pt x="0" y="584774"/>
                </a:lnTo>
                <a:lnTo>
                  <a:pt x="1042272" y="584774"/>
                </a:lnTo>
                <a:lnTo>
                  <a:pt x="104227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2733681" y="3859276"/>
            <a:ext cx="875030" cy="5118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885"/>
              </a:lnSpc>
              <a:spcBef>
                <a:spcPts val="100"/>
              </a:spcBef>
            </a:pPr>
            <a:r>
              <a:rPr sz="1600" dirty="0">
                <a:latin typeface="Symbol"/>
                <a:cs typeface="Symbol"/>
              </a:rPr>
              <a:t></a:t>
            </a:r>
            <a:r>
              <a:rPr sz="1600" dirty="0">
                <a:latin typeface="Times New Roman"/>
                <a:cs typeface="Times New Roman"/>
              </a:rPr>
              <a:t>=-</a:t>
            </a:r>
            <a:r>
              <a:rPr sz="1600" spc="-15" dirty="0">
                <a:latin typeface="Times New Roman"/>
                <a:cs typeface="Times New Roman"/>
              </a:rPr>
              <a:t> </a:t>
            </a:r>
            <a:r>
              <a:rPr sz="1600" spc="-280" dirty="0">
                <a:latin typeface="Symbol"/>
                <a:cs typeface="Symbol"/>
              </a:rPr>
              <a:t></a:t>
            </a:r>
            <a:endParaRPr sz="1600">
              <a:latin typeface="Symbol"/>
              <a:cs typeface="Symbol"/>
            </a:endParaRPr>
          </a:p>
          <a:p>
            <a:pPr marL="13335">
              <a:lnSpc>
                <a:spcPts val="1945"/>
              </a:lnSpc>
            </a:pPr>
            <a:r>
              <a:rPr sz="1650" b="1" i="1" spc="-204" dirty="0">
                <a:solidFill>
                  <a:srgbClr val="FF0000"/>
                </a:solidFill>
                <a:latin typeface="Symbol"/>
                <a:cs typeface="Symbol"/>
              </a:rPr>
              <a:t>�</a:t>
            </a:r>
            <a:r>
              <a:rPr sz="165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=+</a:t>
            </a:r>
            <a:r>
              <a:rPr sz="1600" b="1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550" b="1" spc="-235" dirty="0">
                <a:solidFill>
                  <a:srgbClr val="FF0000"/>
                </a:solidFill>
                <a:latin typeface="Symbol"/>
                <a:cs typeface="Symbol"/>
              </a:rPr>
              <a:t></a:t>
            </a:r>
            <a:r>
              <a:rPr sz="155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/</a:t>
            </a:r>
            <a:r>
              <a:rPr sz="1600" b="1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spc="-685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4931671" y="3748026"/>
            <a:ext cx="779780" cy="584835"/>
          </a:xfrm>
          <a:custGeom>
            <a:avLst/>
            <a:gdLst/>
            <a:ahLst/>
            <a:cxnLst/>
            <a:rect l="l" t="t" r="r" b="b"/>
            <a:pathLst>
              <a:path w="779779" h="584835">
                <a:moveTo>
                  <a:pt x="779381" y="0"/>
                </a:moveTo>
                <a:lnTo>
                  <a:pt x="0" y="0"/>
                </a:lnTo>
                <a:lnTo>
                  <a:pt x="0" y="584774"/>
                </a:lnTo>
                <a:lnTo>
                  <a:pt x="779381" y="584774"/>
                </a:lnTo>
                <a:lnTo>
                  <a:pt x="77938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5023111" y="3782492"/>
            <a:ext cx="589915" cy="50165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600" spc="-25" dirty="0">
                <a:latin typeface="Symbol"/>
                <a:cs typeface="Symbol"/>
              </a:rPr>
              <a:t></a:t>
            </a:r>
            <a:r>
              <a:rPr sz="1600" spc="-25" dirty="0">
                <a:latin typeface="Times New Roman"/>
                <a:cs typeface="Times New Roman"/>
              </a:rPr>
              <a:t>=3</a:t>
            </a:r>
            <a:endParaRPr sz="1600">
              <a:latin typeface="Times New Roman"/>
              <a:cs typeface="Times New Roman"/>
            </a:endParaRPr>
          </a:p>
          <a:p>
            <a:pPr marL="635">
              <a:lnSpc>
                <a:spcPct val="100000"/>
              </a:lnSpc>
              <a:spcBef>
                <a:spcPts val="25"/>
              </a:spcBef>
            </a:pPr>
            <a:r>
              <a:rPr sz="1650" b="1" i="1" spc="-204" dirty="0">
                <a:solidFill>
                  <a:srgbClr val="FF0000"/>
                </a:solidFill>
                <a:latin typeface="Symbol"/>
                <a:cs typeface="Symbol"/>
              </a:rPr>
              <a:t>�</a:t>
            </a:r>
            <a:r>
              <a:rPr sz="165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=+</a:t>
            </a:r>
            <a:r>
              <a:rPr sz="1600" b="1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550" b="1" spc="-550" dirty="0">
                <a:solidFill>
                  <a:srgbClr val="FF0000"/>
                </a:solidFill>
                <a:latin typeface="Symbol"/>
                <a:cs typeface="Symbol"/>
              </a:rPr>
              <a:t></a:t>
            </a:r>
            <a:endParaRPr sz="1550">
              <a:latin typeface="Symbol"/>
              <a:cs typeface="Symbol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4934799" y="3757676"/>
            <a:ext cx="1042669" cy="584835"/>
          </a:xfrm>
          <a:custGeom>
            <a:avLst/>
            <a:gdLst/>
            <a:ahLst/>
            <a:cxnLst/>
            <a:rect l="l" t="t" r="r" b="b"/>
            <a:pathLst>
              <a:path w="1042670" h="584835">
                <a:moveTo>
                  <a:pt x="1042273" y="0"/>
                </a:moveTo>
                <a:lnTo>
                  <a:pt x="0" y="0"/>
                </a:lnTo>
                <a:lnTo>
                  <a:pt x="0" y="584775"/>
                </a:lnTo>
                <a:lnTo>
                  <a:pt x="1042273" y="584775"/>
                </a:lnTo>
                <a:lnTo>
                  <a:pt x="104227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5013539" y="3780028"/>
            <a:ext cx="875030" cy="5270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Symbol"/>
                <a:cs typeface="Symbol"/>
              </a:rPr>
              <a:t></a:t>
            </a:r>
            <a:r>
              <a:rPr sz="1600" spc="-25" dirty="0">
                <a:latin typeface="Times New Roman"/>
                <a:cs typeface="Times New Roman"/>
              </a:rPr>
              <a:t>=3</a:t>
            </a:r>
            <a:endParaRPr sz="160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  <a:spcBef>
                <a:spcPts val="45"/>
              </a:spcBef>
            </a:pPr>
            <a:r>
              <a:rPr sz="1650" b="1" i="1" spc="-204" dirty="0">
                <a:solidFill>
                  <a:srgbClr val="FF0000"/>
                </a:solidFill>
                <a:latin typeface="Symbol"/>
                <a:cs typeface="Symbol"/>
              </a:rPr>
              <a:t>�</a:t>
            </a:r>
            <a:r>
              <a:rPr sz="165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=+</a:t>
            </a:r>
            <a:r>
              <a:rPr sz="1600" b="1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550" b="1" spc="-235" dirty="0">
                <a:solidFill>
                  <a:srgbClr val="FF0000"/>
                </a:solidFill>
                <a:latin typeface="Symbol"/>
                <a:cs typeface="Symbol"/>
              </a:rPr>
              <a:t></a:t>
            </a:r>
            <a:r>
              <a:rPr sz="155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/</a:t>
            </a:r>
            <a:r>
              <a:rPr sz="1600" b="1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spc="-685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7383078" y="3717396"/>
            <a:ext cx="779780" cy="584835"/>
          </a:xfrm>
          <a:custGeom>
            <a:avLst/>
            <a:gdLst/>
            <a:ahLst/>
            <a:cxnLst/>
            <a:rect l="l" t="t" r="r" b="b"/>
            <a:pathLst>
              <a:path w="779779" h="584835">
                <a:moveTo>
                  <a:pt x="779381" y="0"/>
                </a:moveTo>
                <a:lnTo>
                  <a:pt x="0" y="0"/>
                </a:lnTo>
                <a:lnTo>
                  <a:pt x="0" y="584775"/>
                </a:lnTo>
                <a:lnTo>
                  <a:pt x="779381" y="584775"/>
                </a:lnTo>
                <a:lnTo>
                  <a:pt x="77938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7474517" y="3752012"/>
            <a:ext cx="589915" cy="50165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600" spc="-25" dirty="0">
                <a:latin typeface="Symbol"/>
                <a:cs typeface="Symbol"/>
              </a:rPr>
              <a:t></a:t>
            </a:r>
            <a:r>
              <a:rPr sz="1600" spc="-25" dirty="0">
                <a:latin typeface="Times New Roman"/>
                <a:cs typeface="Times New Roman"/>
              </a:rPr>
              <a:t>=3</a:t>
            </a:r>
            <a:endParaRPr sz="1600">
              <a:latin typeface="Times New Roman"/>
              <a:cs typeface="Times New Roman"/>
            </a:endParaRPr>
          </a:p>
          <a:p>
            <a:pPr marL="635">
              <a:lnSpc>
                <a:spcPct val="100000"/>
              </a:lnSpc>
              <a:spcBef>
                <a:spcPts val="25"/>
              </a:spcBef>
            </a:pPr>
            <a:r>
              <a:rPr sz="1650" b="1" i="1" spc="-204" dirty="0">
                <a:solidFill>
                  <a:srgbClr val="FF0000"/>
                </a:solidFill>
                <a:latin typeface="Symbol"/>
                <a:cs typeface="Symbol"/>
              </a:rPr>
              <a:t>�</a:t>
            </a:r>
            <a:r>
              <a:rPr sz="165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=+</a:t>
            </a:r>
            <a:r>
              <a:rPr sz="1600" b="1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550" b="1" spc="-550" dirty="0">
                <a:solidFill>
                  <a:srgbClr val="FF0000"/>
                </a:solidFill>
                <a:latin typeface="Symbol"/>
                <a:cs typeface="Symbol"/>
              </a:rPr>
              <a:t></a:t>
            </a:r>
            <a:endParaRPr sz="1550">
              <a:latin typeface="Symbol"/>
              <a:cs typeface="Symbol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7391206" y="3736159"/>
            <a:ext cx="1144905" cy="584835"/>
          </a:xfrm>
          <a:custGeom>
            <a:avLst/>
            <a:gdLst/>
            <a:ahLst/>
            <a:cxnLst/>
            <a:rect l="l" t="t" r="r" b="b"/>
            <a:pathLst>
              <a:path w="1144904" h="584835">
                <a:moveTo>
                  <a:pt x="1144865" y="0"/>
                </a:moveTo>
                <a:lnTo>
                  <a:pt x="0" y="0"/>
                </a:lnTo>
                <a:lnTo>
                  <a:pt x="0" y="584775"/>
                </a:lnTo>
                <a:lnTo>
                  <a:pt x="1144865" y="584775"/>
                </a:lnTo>
                <a:lnTo>
                  <a:pt x="114486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/>
          <p:nvPr/>
        </p:nvSpPr>
        <p:spPr>
          <a:xfrm>
            <a:off x="7482647" y="3770300"/>
            <a:ext cx="951230" cy="504825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600" spc="-25" dirty="0">
                <a:latin typeface="Symbol"/>
                <a:cs typeface="Symbol"/>
              </a:rPr>
              <a:t></a:t>
            </a:r>
            <a:r>
              <a:rPr sz="1600" spc="-25" dirty="0">
                <a:latin typeface="Times New Roman"/>
                <a:cs typeface="Times New Roman"/>
              </a:rPr>
              <a:t>=3</a:t>
            </a:r>
            <a:endParaRPr sz="1600">
              <a:latin typeface="Times New Roman"/>
              <a:cs typeface="Times New Roman"/>
            </a:endParaRPr>
          </a:p>
          <a:p>
            <a:pPr marL="635">
              <a:lnSpc>
                <a:spcPct val="100000"/>
              </a:lnSpc>
              <a:spcBef>
                <a:spcPts val="50"/>
              </a:spcBef>
            </a:pPr>
            <a:r>
              <a:rPr sz="1650" b="1" i="1" spc="-204" dirty="0">
                <a:solidFill>
                  <a:srgbClr val="FF0000"/>
                </a:solidFill>
                <a:latin typeface="Symbol"/>
                <a:cs typeface="Symbol"/>
              </a:rPr>
              <a:t>�</a:t>
            </a:r>
            <a:r>
              <a:rPr sz="165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=+</a:t>
            </a:r>
            <a:r>
              <a:rPr sz="1600" b="1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550" b="1" spc="-215" dirty="0">
                <a:solidFill>
                  <a:srgbClr val="FF0000"/>
                </a:solidFill>
                <a:latin typeface="Symbol"/>
                <a:cs typeface="Symbol"/>
              </a:rPr>
              <a:t></a:t>
            </a:r>
            <a:r>
              <a:rPr sz="155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/</a:t>
            </a:r>
            <a:r>
              <a:rPr sz="1600" b="1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spc="-340" dirty="0">
                <a:solidFill>
                  <a:srgbClr val="FF0000"/>
                </a:solidFill>
                <a:latin typeface="Times New Roman"/>
                <a:cs typeface="Times New Roman"/>
              </a:rPr>
              <a:t>14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7404593" y="3720542"/>
            <a:ext cx="1356995" cy="584835"/>
          </a:xfrm>
          <a:custGeom>
            <a:avLst/>
            <a:gdLst/>
            <a:ahLst/>
            <a:cxnLst/>
            <a:rect l="l" t="t" r="r" b="b"/>
            <a:pathLst>
              <a:path w="1356995" h="584835">
                <a:moveTo>
                  <a:pt x="1356461" y="0"/>
                </a:moveTo>
                <a:lnTo>
                  <a:pt x="0" y="0"/>
                </a:lnTo>
                <a:lnTo>
                  <a:pt x="0" y="584774"/>
                </a:lnTo>
                <a:lnTo>
                  <a:pt x="1356461" y="584774"/>
                </a:lnTo>
                <a:lnTo>
                  <a:pt x="135646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 txBox="1"/>
          <p:nvPr/>
        </p:nvSpPr>
        <p:spPr>
          <a:xfrm>
            <a:off x="7496033" y="3755060"/>
            <a:ext cx="1160780" cy="50165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sz="1600" spc="-25" dirty="0">
                <a:latin typeface="Symbol"/>
                <a:cs typeface="Symbol"/>
              </a:rPr>
              <a:t></a:t>
            </a:r>
            <a:r>
              <a:rPr sz="1600" spc="-25" dirty="0">
                <a:latin typeface="Times New Roman"/>
                <a:cs typeface="Times New Roman"/>
              </a:rPr>
              <a:t>=3</a:t>
            </a:r>
            <a:endParaRPr sz="1600">
              <a:latin typeface="Times New Roman"/>
              <a:cs typeface="Times New Roman"/>
            </a:endParaRPr>
          </a:p>
          <a:p>
            <a:pPr marL="635">
              <a:lnSpc>
                <a:spcPct val="100000"/>
              </a:lnSpc>
              <a:spcBef>
                <a:spcPts val="25"/>
              </a:spcBef>
            </a:pPr>
            <a:r>
              <a:rPr sz="1650" b="1" i="1" spc="-204" dirty="0">
                <a:solidFill>
                  <a:srgbClr val="FF0000"/>
                </a:solidFill>
                <a:latin typeface="Symbol"/>
                <a:cs typeface="Symbol"/>
              </a:rPr>
              <a:t>�</a:t>
            </a:r>
            <a:r>
              <a:rPr sz="165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=+</a:t>
            </a:r>
            <a:r>
              <a:rPr sz="1600" b="1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550" b="1" spc="-215" dirty="0">
                <a:solidFill>
                  <a:srgbClr val="FF0000"/>
                </a:solidFill>
                <a:latin typeface="Symbol"/>
                <a:cs typeface="Symbol"/>
              </a:rPr>
              <a:t></a:t>
            </a:r>
            <a:r>
              <a:rPr sz="155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/</a:t>
            </a:r>
            <a:r>
              <a:rPr sz="1600" b="1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14/</a:t>
            </a:r>
            <a:r>
              <a:rPr sz="1600" b="1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spc="-675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7409502" y="3713627"/>
            <a:ext cx="1568450" cy="584835"/>
          </a:xfrm>
          <a:custGeom>
            <a:avLst/>
            <a:gdLst/>
            <a:ahLst/>
            <a:cxnLst/>
            <a:rect l="l" t="t" r="r" b="b"/>
            <a:pathLst>
              <a:path w="1568450" h="584835">
                <a:moveTo>
                  <a:pt x="1568057" y="0"/>
                </a:moveTo>
                <a:lnTo>
                  <a:pt x="0" y="0"/>
                </a:lnTo>
                <a:lnTo>
                  <a:pt x="0" y="584774"/>
                </a:lnTo>
                <a:lnTo>
                  <a:pt x="1568057" y="584774"/>
                </a:lnTo>
                <a:lnTo>
                  <a:pt x="156805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 txBox="1"/>
          <p:nvPr/>
        </p:nvSpPr>
        <p:spPr>
          <a:xfrm>
            <a:off x="7488242" y="3737355"/>
            <a:ext cx="1395730" cy="5238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Symbol"/>
                <a:cs typeface="Symbol"/>
              </a:rPr>
              <a:t></a:t>
            </a:r>
            <a:r>
              <a:rPr sz="1600" spc="-25" dirty="0">
                <a:latin typeface="Times New Roman"/>
                <a:cs typeface="Times New Roman"/>
              </a:rPr>
              <a:t>=3</a:t>
            </a:r>
            <a:endParaRPr sz="160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  <a:spcBef>
                <a:spcPts val="20"/>
              </a:spcBef>
            </a:pPr>
            <a:r>
              <a:rPr sz="1650" b="1" i="1" spc="-204" dirty="0">
                <a:solidFill>
                  <a:srgbClr val="FF0000"/>
                </a:solidFill>
                <a:latin typeface="Symbol"/>
                <a:cs typeface="Symbol"/>
              </a:rPr>
              <a:t>�</a:t>
            </a:r>
            <a:r>
              <a:rPr sz="165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=+</a:t>
            </a:r>
            <a:r>
              <a:rPr sz="1600" b="1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550" b="1" spc="-235" dirty="0">
                <a:solidFill>
                  <a:srgbClr val="FF0000"/>
                </a:solidFill>
                <a:latin typeface="Symbol"/>
                <a:cs typeface="Symbol"/>
              </a:rPr>
              <a:t></a:t>
            </a:r>
            <a:r>
              <a:rPr sz="155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/</a:t>
            </a:r>
            <a:r>
              <a:rPr sz="1600" b="1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14/</a:t>
            </a:r>
            <a:r>
              <a:rPr sz="1600" b="1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5/</a:t>
            </a:r>
            <a:r>
              <a:rPr sz="1600" b="1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spc="-685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95588" y="1177600"/>
            <a:ext cx="7784465" cy="1371600"/>
          </a:xfrm>
          <a:prstGeom prst="rect">
            <a:avLst/>
          </a:prstGeom>
        </p:spPr>
        <p:txBody>
          <a:bodyPr vert="horz" wrap="square" lIns="0" tIns="67945" rIns="0" bIns="0" rtlCol="0">
            <a:spAutoFit/>
          </a:bodyPr>
          <a:lstStyle/>
          <a:p>
            <a:pPr marL="206375" indent="-193675">
              <a:lnSpc>
                <a:spcPct val="100000"/>
              </a:lnSpc>
              <a:spcBef>
                <a:spcPts val="535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Simulación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algoritmo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640715" lvl="1" indent="-243840">
              <a:lnSpc>
                <a:spcPct val="100000"/>
              </a:lnSpc>
              <a:spcBef>
                <a:spcPts val="390"/>
              </a:spcBef>
              <a:buFont typeface="Times New Roman"/>
              <a:buChar char="–"/>
              <a:tabLst>
                <a:tab pos="640715" algn="l"/>
                <a:tab pos="641350" algn="l"/>
              </a:tabLst>
            </a:pPr>
            <a:r>
              <a:rPr sz="1800" b="1" dirty="0">
                <a:latin typeface="Times New Roman"/>
                <a:cs typeface="Times New Roman"/>
              </a:rPr>
              <a:t>Negro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/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solidFill>
                  <a:srgbClr val="FF0000"/>
                </a:solidFill>
                <a:latin typeface="Times New Roman"/>
                <a:cs typeface="Times New Roman"/>
              </a:rPr>
              <a:t>Rojo</a:t>
            </a:r>
            <a:r>
              <a:rPr sz="1800" b="1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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850" dirty="0">
                <a:latin typeface="Symbol"/>
                <a:cs typeface="Symbol"/>
              </a:rPr>
              <a:t>�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dentro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funciones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20" dirty="0">
                <a:latin typeface="Times New Roman"/>
                <a:cs typeface="Times New Roman"/>
              </a:rPr>
              <a:t>MaxValor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MinValor</a:t>
            </a:r>
            <a:endParaRPr sz="1800">
              <a:latin typeface="Times New Roman"/>
              <a:cs typeface="Times New Roman"/>
            </a:endParaRPr>
          </a:p>
          <a:p>
            <a:pPr marL="640715" lvl="1" indent="-243840">
              <a:lnSpc>
                <a:spcPct val="100000"/>
              </a:lnSpc>
              <a:spcBef>
                <a:spcPts val="434"/>
              </a:spcBef>
              <a:buClr>
                <a:srgbClr val="000000"/>
              </a:buClr>
              <a:buFont typeface="Times New Roman"/>
              <a:buChar char="–"/>
              <a:tabLst>
                <a:tab pos="640715" algn="l"/>
                <a:tab pos="641350" algn="l"/>
              </a:tabLst>
            </a:pPr>
            <a:r>
              <a:rPr sz="1800" b="1" dirty="0">
                <a:solidFill>
                  <a:srgbClr val="3333CC"/>
                </a:solidFill>
                <a:latin typeface="Times New Roman"/>
                <a:cs typeface="Times New Roman"/>
              </a:rPr>
              <a:t>Azul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parámetros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llamadas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20" dirty="0">
                <a:latin typeface="Times New Roman"/>
                <a:cs typeface="Times New Roman"/>
              </a:rPr>
              <a:t>MaxValor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MinValor</a:t>
            </a:r>
            <a:endParaRPr sz="1800">
              <a:latin typeface="Times New Roman"/>
              <a:cs typeface="Times New Roman"/>
            </a:endParaRPr>
          </a:p>
          <a:p>
            <a:pPr marL="640715" lvl="1" indent="-243840">
              <a:lnSpc>
                <a:spcPct val="100000"/>
              </a:lnSpc>
              <a:spcBef>
                <a:spcPts val="455"/>
              </a:spcBef>
              <a:buClr>
                <a:srgbClr val="000000"/>
              </a:buClr>
              <a:buFont typeface="Times New Roman"/>
              <a:buChar char="–"/>
              <a:tabLst>
                <a:tab pos="640715" algn="l"/>
                <a:tab pos="641350" algn="l"/>
              </a:tabLst>
            </a:pPr>
            <a:r>
              <a:rPr sz="1800" b="1" dirty="0">
                <a:solidFill>
                  <a:srgbClr val="FF9900"/>
                </a:solidFill>
                <a:latin typeface="Times New Roman"/>
                <a:cs typeface="Times New Roman"/>
              </a:rPr>
              <a:t>Amarillo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devueltos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20" dirty="0">
                <a:latin typeface="Times New Roman"/>
                <a:cs typeface="Times New Roman"/>
              </a:rPr>
              <a:t>MaxValor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MinValor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2077728" y="2907736"/>
            <a:ext cx="2299335" cy="612775"/>
          </a:xfrm>
          <a:custGeom>
            <a:avLst/>
            <a:gdLst/>
            <a:ahLst/>
            <a:cxnLst/>
            <a:rect l="l" t="t" r="r" b="b"/>
            <a:pathLst>
              <a:path w="2299335" h="612775">
                <a:moveTo>
                  <a:pt x="133041" y="444510"/>
                </a:moveTo>
                <a:lnTo>
                  <a:pt x="125841" y="445732"/>
                </a:lnTo>
                <a:lnTo>
                  <a:pt x="119440" y="449764"/>
                </a:lnTo>
                <a:lnTo>
                  <a:pt x="0" y="563576"/>
                </a:lnTo>
                <a:lnTo>
                  <a:pt x="157862" y="611524"/>
                </a:lnTo>
                <a:lnTo>
                  <a:pt x="165392" y="612246"/>
                </a:lnTo>
                <a:lnTo>
                  <a:pt x="172372" y="610099"/>
                </a:lnTo>
                <a:lnTo>
                  <a:pt x="178038" y="605491"/>
                </a:lnTo>
                <a:lnTo>
                  <a:pt x="181626" y="598831"/>
                </a:lnTo>
                <a:lnTo>
                  <a:pt x="182348" y="591301"/>
                </a:lnTo>
                <a:lnTo>
                  <a:pt x="180201" y="584321"/>
                </a:lnTo>
                <a:lnTo>
                  <a:pt x="175594" y="578655"/>
                </a:lnTo>
                <a:lnTo>
                  <a:pt x="168934" y="575067"/>
                </a:lnTo>
                <a:lnTo>
                  <a:pt x="163343" y="573369"/>
                </a:lnTo>
                <a:lnTo>
                  <a:pt x="41202" y="573369"/>
                </a:lnTo>
                <a:lnTo>
                  <a:pt x="32397" y="536300"/>
                </a:lnTo>
                <a:lnTo>
                  <a:pt x="100939" y="520020"/>
                </a:lnTo>
                <a:lnTo>
                  <a:pt x="145723" y="477346"/>
                </a:lnTo>
                <a:lnTo>
                  <a:pt x="150059" y="471147"/>
                </a:lnTo>
                <a:lnTo>
                  <a:pt x="151627" y="464014"/>
                </a:lnTo>
                <a:lnTo>
                  <a:pt x="150405" y="456814"/>
                </a:lnTo>
                <a:lnTo>
                  <a:pt x="146373" y="450413"/>
                </a:lnTo>
                <a:lnTo>
                  <a:pt x="140174" y="446077"/>
                </a:lnTo>
                <a:lnTo>
                  <a:pt x="133041" y="444510"/>
                </a:lnTo>
                <a:close/>
              </a:path>
              <a:path w="2299335" h="612775">
                <a:moveTo>
                  <a:pt x="100939" y="520020"/>
                </a:moveTo>
                <a:lnTo>
                  <a:pt x="32397" y="536300"/>
                </a:lnTo>
                <a:lnTo>
                  <a:pt x="41202" y="573369"/>
                </a:lnTo>
                <a:lnTo>
                  <a:pt x="61151" y="568631"/>
                </a:lnTo>
                <a:lnTo>
                  <a:pt x="49926" y="568631"/>
                </a:lnTo>
                <a:lnTo>
                  <a:pt x="42320" y="536611"/>
                </a:lnTo>
                <a:lnTo>
                  <a:pt x="83528" y="536611"/>
                </a:lnTo>
                <a:lnTo>
                  <a:pt x="100939" y="520020"/>
                </a:lnTo>
                <a:close/>
              </a:path>
              <a:path w="2299335" h="612775">
                <a:moveTo>
                  <a:pt x="109742" y="557089"/>
                </a:moveTo>
                <a:lnTo>
                  <a:pt x="41202" y="573369"/>
                </a:lnTo>
                <a:lnTo>
                  <a:pt x="163343" y="573369"/>
                </a:lnTo>
                <a:lnTo>
                  <a:pt x="109742" y="557089"/>
                </a:lnTo>
                <a:close/>
              </a:path>
              <a:path w="2299335" h="612775">
                <a:moveTo>
                  <a:pt x="42320" y="536611"/>
                </a:moveTo>
                <a:lnTo>
                  <a:pt x="49926" y="568631"/>
                </a:lnTo>
                <a:lnTo>
                  <a:pt x="73568" y="546102"/>
                </a:lnTo>
                <a:lnTo>
                  <a:pt x="42320" y="536611"/>
                </a:lnTo>
                <a:close/>
              </a:path>
              <a:path w="2299335" h="612775">
                <a:moveTo>
                  <a:pt x="73568" y="546102"/>
                </a:moveTo>
                <a:lnTo>
                  <a:pt x="49926" y="568631"/>
                </a:lnTo>
                <a:lnTo>
                  <a:pt x="61151" y="568631"/>
                </a:lnTo>
                <a:lnTo>
                  <a:pt x="109742" y="557089"/>
                </a:lnTo>
                <a:lnTo>
                  <a:pt x="73568" y="546102"/>
                </a:lnTo>
                <a:close/>
              </a:path>
              <a:path w="2299335" h="612775">
                <a:moveTo>
                  <a:pt x="2290300" y="0"/>
                </a:moveTo>
                <a:lnTo>
                  <a:pt x="100939" y="520020"/>
                </a:lnTo>
                <a:lnTo>
                  <a:pt x="73568" y="546102"/>
                </a:lnTo>
                <a:lnTo>
                  <a:pt x="109742" y="557089"/>
                </a:lnTo>
                <a:lnTo>
                  <a:pt x="2299103" y="37068"/>
                </a:lnTo>
                <a:lnTo>
                  <a:pt x="2290300" y="0"/>
                </a:lnTo>
                <a:close/>
              </a:path>
              <a:path w="2299335" h="612775">
                <a:moveTo>
                  <a:pt x="83528" y="536611"/>
                </a:moveTo>
                <a:lnTo>
                  <a:pt x="42320" y="536611"/>
                </a:lnTo>
                <a:lnTo>
                  <a:pt x="73568" y="546102"/>
                </a:lnTo>
                <a:lnTo>
                  <a:pt x="83528" y="536611"/>
                </a:lnTo>
                <a:close/>
              </a:path>
            </a:pathLst>
          </a:custGeom>
          <a:solidFill>
            <a:srgbClr val="0066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27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478915">
              <a:lnSpc>
                <a:spcPct val="100000"/>
              </a:lnSpc>
              <a:spcBef>
                <a:spcPts val="100"/>
              </a:spcBef>
            </a:pPr>
            <a:r>
              <a:rPr dirty="0"/>
              <a:t>Resumen</a:t>
            </a:r>
            <a:r>
              <a:rPr spc="-20" dirty="0"/>
              <a:t> </a:t>
            </a:r>
            <a:r>
              <a:rPr i="1" dirty="0">
                <a:latin typeface="Arial"/>
                <a:cs typeface="Arial"/>
              </a:rPr>
              <a:t>Minimax</a:t>
            </a:r>
            <a:r>
              <a:rPr i="1" spc="-10" dirty="0">
                <a:latin typeface="Arial"/>
                <a:cs typeface="Arial"/>
              </a:rPr>
              <a:t> </a:t>
            </a:r>
            <a:r>
              <a:rPr dirty="0"/>
              <a:t>con</a:t>
            </a:r>
            <a:r>
              <a:rPr spc="-15" dirty="0"/>
              <a:t> </a:t>
            </a:r>
            <a:r>
              <a:rPr dirty="0"/>
              <a:t>poda</a:t>
            </a:r>
            <a:r>
              <a:rPr spc="-75" dirty="0"/>
              <a:t> </a:t>
            </a:r>
            <a:r>
              <a:rPr sz="3525" spc="-382" baseline="1182" dirty="0">
                <a:latin typeface="Symbol"/>
                <a:cs typeface="Symbol"/>
              </a:rPr>
              <a:t></a:t>
            </a:r>
            <a:r>
              <a:rPr sz="2400" spc="-254" dirty="0"/>
              <a:t>-</a:t>
            </a:r>
            <a:r>
              <a:rPr sz="3525" spc="-712" baseline="1182" dirty="0">
                <a:latin typeface="Symbol"/>
                <a:cs typeface="Symbol"/>
              </a:rPr>
              <a:t>�</a:t>
            </a:r>
            <a:endParaRPr sz="3525" baseline="1182">
              <a:latin typeface="Symbol"/>
              <a:cs typeface="Symbol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28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999489" y="1246022"/>
            <a:ext cx="7263765" cy="3585845"/>
          </a:xfrm>
          <a:prstGeom prst="rect">
            <a:avLst/>
          </a:prstGeom>
        </p:spPr>
        <p:txBody>
          <a:bodyPr vert="horz" wrap="square" lIns="0" tIns="147955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65"/>
              </a:spcBef>
            </a:pPr>
            <a:r>
              <a:rPr sz="2200" b="1" spc="-10" dirty="0">
                <a:latin typeface="Times New Roman"/>
                <a:cs typeface="Times New Roman"/>
              </a:rPr>
              <a:t>Análisis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19075" marR="617855" indent="-193675">
              <a:lnSpc>
                <a:spcPct val="121000"/>
              </a:lnSpc>
              <a:spcBef>
                <a:spcPts val="459"/>
              </a:spcBef>
              <a:buChar char="•"/>
              <a:tabLst>
                <a:tab pos="219075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algoritmo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Minimax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Symbol"/>
                <a:cs typeface="Symbol"/>
              </a:rPr>
              <a:t></a:t>
            </a:r>
            <a:r>
              <a:rPr sz="2000" spc="-10" dirty="0">
                <a:latin typeface="Times New Roman"/>
                <a:cs typeface="Times New Roman"/>
              </a:rPr>
              <a:t>-</a:t>
            </a:r>
            <a:r>
              <a:rPr sz="2000" spc="-180" dirty="0">
                <a:latin typeface="Symbol"/>
                <a:cs typeface="Symbol"/>
              </a:rPr>
              <a:t>�</a:t>
            </a:r>
            <a:r>
              <a:rPr sz="2000" dirty="0">
                <a:latin typeface="Times New Roman"/>
                <a:cs typeface="Times New Roman"/>
              </a:rPr>
              <a:t> siempre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produce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45" dirty="0">
                <a:latin typeface="Times New Roman"/>
                <a:cs typeface="Times New Roman"/>
              </a:rPr>
              <a:t>mismo </a:t>
            </a:r>
            <a:r>
              <a:rPr sz="2000" dirty="0">
                <a:latin typeface="Times New Roman"/>
                <a:cs typeface="Times New Roman"/>
              </a:rPr>
              <a:t>resultado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poda</a:t>
            </a:r>
            <a:endParaRPr sz="2000">
              <a:latin typeface="Times New Roman"/>
              <a:cs typeface="Times New Roman"/>
            </a:endParaRPr>
          </a:p>
          <a:p>
            <a:pPr marL="219075" marR="113664" indent="-193675">
              <a:lnSpc>
                <a:spcPct val="120000"/>
              </a:lnSpc>
              <a:spcBef>
                <a:spcPts val="530"/>
              </a:spcBef>
              <a:buChar char="•"/>
              <a:tabLst>
                <a:tab pos="219075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eficiencia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Minimax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poda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Symbol"/>
                <a:cs typeface="Symbol"/>
              </a:rPr>
              <a:t></a:t>
            </a:r>
            <a:r>
              <a:rPr sz="2000" spc="-10" dirty="0">
                <a:latin typeface="Times New Roman"/>
                <a:cs typeface="Times New Roman"/>
              </a:rPr>
              <a:t>-</a:t>
            </a:r>
            <a:r>
              <a:rPr sz="2000" spc="-180" dirty="0">
                <a:latin typeface="Symbol"/>
                <a:cs typeface="Symbol"/>
              </a:rPr>
              <a:t>�</a:t>
            </a:r>
            <a:r>
              <a:rPr sz="2000" dirty="0">
                <a:latin typeface="Times New Roman"/>
                <a:cs typeface="Times New Roman"/>
              </a:rPr>
              <a:t> depende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orden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15" dirty="0">
                <a:latin typeface="Times New Roman"/>
                <a:cs typeface="Times New Roman"/>
              </a:rPr>
              <a:t>que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exploran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nodos</a:t>
            </a:r>
            <a:endParaRPr sz="2000">
              <a:latin typeface="Times New Roman"/>
              <a:cs typeface="Times New Roman"/>
            </a:endParaRPr>
          </a:p>
          <a:p>
            <a:pPr marL="219075" indent="-193675">
              <a:lnSpc>
                <a:spcPct val="100000"/>
              </a:lnSpc>
              <a:spcBef>
                <a:spcPts val="910"/>
              </a:spcBef>
              <a:buChar char="•"/>
              <a:tabLst>
                <a:tab pos="219075" algn="l"/>
              </a:tabLst>
            </a:pPr>
            <a:r>
              <a:rPr sz="2000" dirty="0">
                <a:latin typeface="Times New Roman"/>
                <a:cs typeface="Times New Roman"/>
              </a:rPr>
              <a:t>Complejidad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(factor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ramificación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b</a:t>
            </a:r>
            <a:r>
              <a:rPr sz="2000" dirty="0">
                <a:latin typeface="Times New Roman"/>
                <a:cs typeface="Times New Roman"/>
              </a:rPr>
              <a:t>;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número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plys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explorados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d</a:t>
            </a:r>
            <a:r>
              <a:rPr sz="2000" spc="-25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L="596900" lvl="1" indent="-187325">
              <a:lnSpc>
                <a:spcPct val="100000"/>
              </a:lnSpc>
              <a:spcBef>
                <a:spcPts val="705"/>
              </a:spcBef>
              <a:buChar char="–"/>
              <a:tabLst>
                <a:tab pos="596900" algn="l"/>
                <a:tab pos="3520440" algn="l"/>
              </a:tabLst>
            </a:pPr>
            <a:r>
              <a:rPr sz="1800" dirty="0">
                <a:latin typeface="Times New Roman"/>
                <a:cs typeface="Times New Roman"/>
              </a:rPr>
              <a:t>Minimax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</a:t>
            </a: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434" dirty="0">
                <a:latin typeface="Symbol"/>
                <a:cs typeface="Symbol"/>
              </a:rPr>
              <a:t>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O(b</a:t>
            </a:r>
            <a:r>
              <a:rPr sz="1800" i="1" spc="-15" baseline="23148" dirty="0">
                <a:latin typeface="Times New Roman"/>
                <a:cs typeface="Times New Roman"/>
              </a:rPr>
              <a:t>d</a:t>
            </a:r>
            <a:r>
              <a:rPr sz="1800" i="1" spc="-10" dirty="0">
                <a:latin typeface="Times New Roman"/>
                <a:cs typeface="Times New Roman"/>
              </a:rPr>
              <a:t>)</a:t>
            </a:r>
            <a:r>
              <a:rPr sz="1800" i="1" dirty="0">
                <a:latin typeface="Times New Roman"/>
                <a:cs typeface="Times New Roman"/>
              </a:rPr>
              <a:t>	</a:t>
            </a:r>
            <a:r>
              <a:rPr sz="1800" dirty="0">
                <a:latin typeface="Times New Roman"/>
                <a:cs typeface="Times New Roman"/>
              </a:rPr>
              <a:t>(p.e.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10</a:t>
            </a:r>
            <a:r>
              <a:rPr sz="1800" baseline="23148" dirty="0">
                <a:latin typeface="Times New Roman"/>
                <a:cs typeface="Times New Roman"/>
              </a:rPr>
              <a:t>4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10.000 </a:t>
            </a:r>
            <a:r>
              <a:rPr sz="1800" spc="-10" dirty="0">
                <a:latin typeface="Times New Roman"/>
                <a:cs typeface="Times New Roman"/>
              </a:rPr>
              <a:t>nodos)</a:t>
            </a:r>
            <a:endParaRPr sz="1800">
              <a:latin typeface="Times New Roman"/>
              <a:cs typeface="Times New Roman"/>
            </a:endParaRPr>
          </a:p>
          <a:p>
            <a:pPr marL="596900" lvl="1" indent="-187325">
              <a:lnSpc>
                <a:spcPct val="100000"/>
              </a:lnSpc>
              <a:spcBef>
                <a:spcPts val="625"/>
              </a:spcBef>
              <a:buChar char="–"/>
              <a:tabLst>
                <a:tab pos="596900" algn="l"/>
              </a:tabLst>
            </a:pPr>
            <a:r>
              <a:rPr sz="1800" dirty="0">
                <a:latin typeface="Times New Roman"/>
                <a:cs typeface="Times New Roman"/>
              </a:rPr>
              <a:t>Minimax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poda </a:t>
            </a:r>
            <a:r>
              <a:rPr sz="1800" dirty="0">
                <a:latin typeface="Symbol"/>
                <a:cs typeface="Symbol"/>
              </a:rPr>
              <a:t></a:t>
            </a: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434" dirty="0">
                <a:latin typeface="Symbol"/>
                <a:cs typeface="Symbol"/>
              </a:rPr>
              <a:t>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</a:t>
            </a:r>
            <a:r>
              <a:rPr sz="1800" dirty="0">
                <a:latin typeface="Times New Roman"/>
                <a:cs typeface="Times New Roman"/>
              </a:rPr>
              <a:t>mejor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caso):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O(b</a:t>
            </a:r>
            <a:r>
              <a:rPr sz="1800" i="1" baseline="23148" dirty="0">
                <a:latin typeface="Times New Roman"/>
                <a:cs typeface="Times New Roman"/>
              </a:rPr>
              <a:t>d/2</a:t>
            </a:r>
            <a:r>
              <a:rPr sz="1800" i="1" dirty="0">
                <a:latin typeface="Times New Roman"/>
                <a:cs typeface="Times New Roman"/>
              </a:rPr>
              <a:t>) </a:t>
            </a:r>
            <a:r>
              <a:rPr sz="1800" dirty="0">
                <a:latin typeface="Times New Roman"/>
                <a:cs typeface="Times New Roman"/>
              </a:rPr>
              <a:t>(p.e.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10</a:t>
            </a:r>
            <a:r>
              <a:rPr sz="1800" baseline="23148" dirty="0">
                <a:latin typeface="Times New Roman"/>
                <a:cs typeface="Times New Roman"/>
              </a:rPr>
              <a:t>2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100 </a:t>
            </a:r>
            <a:r>
              <a:rPr sz="1800" spc="-10" dirty="0">
                <a:latin typeface="Times New Roman"/>
                <a:cs typeface="Times New Roman"/>
              </a:rPr>
              <a:t>nodos)</a:t>
            </a:r>
            <a:endParaRPr sz="1800">
              <a:latin typeface="Times New Roman"/>
              <a:cs typeface="Times New Roman"/>
            </a:endParaRPr>
          </a:p>
          <a:p>
            <a:pPr marL="596900" lvl="1" indent="-187325">
              <a:lnSpc>
                <a:spcPct val="100000"/>
              </a:lnSpc>
              <a:spcBef>
                <a:spcPts val="650"/>
              </a:spcBef>
              <a:buChar char="–"/>
              <a:tabLst>
                <a:tab pos="596900" algn="l"/>
              </a:tabLst>
            </a:pPr>
            <a:r>
              <a:rPr sz="1800" dirty="0">
                <a:latin typeface="Times New Roman"/>
                <a:cs typeface="Times New Roman"/>
              </a:rPr>
              <a:t>Minimax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poda </a:t>
            </a:r>
            <a:r>
              <a:rPr sz="1800" dirty="0">
                <a:latin typeface="Symbol"/>
                <a:cs typeface="Symbol"/>
              </a:rPr>
              <a:t></a:t>
            </a: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434" dirty="0">
                <a:latin typeface="Symbol"/>
                <a:cs typeface="Symbol"/>
              </a:rPr>
              <a:t>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</a:t>
            </a:r>
            <a:r>
              <a:rPr sz="1800" dirty="0">
                <a:latin typeface="Times New Roman"/>
                <a:cs typeface="Times New Roman"/>
              </a:rPr>
              <a:t>caso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medio):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O(b</a:t>
            </a:r>
            <a:r>
              <a:rPr sz="1800" i="1" baseline="23148" dirty="0">
                <a:latin typeface="Times New Roman"/>
                <a:cs typeface="Times New Roman"/>
              </a:rPr>
              <a:t>3d/4</a:t>
            </a:r>
            <a:r>
              <a:rPr sz="1800" i="1" dirty="0">
                <a:latin typeface="Times New Roman"/>
                <a:cs typeface="Times New Roman"/>
              </a:rPr>
              <a:t>) </a:t>
            </a:r>
            <a:r>
              <a:rPr sz="1800" dirty="0">
                <a:latin typeface="Times New Roman"/>
                <a:cs typeface="Times New Roman"/>
              </a:rPr>
              <a:t>(p.e.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10</a:t>
            </a:r>
            <a:r>
              <a:rPr sz="1800" baseline="23148" dirty="0">
                <a:latin typeface="Times New Roman"/>
                <a:cs typeface="Times New Roman"/>
              </a:rPr>
              <a:t>3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1.000 </a:t>
            </a:r>
            <a:r>
              <a:rPr sz="1800" spc="-10" dirty="0">
                <a:latin typeface="Times New Roman"/>
                <a:cs typeface="Times New Roman"/>
              </a:rPr>
              <a:t>nodos)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601224" y="4476122"/>
            <a:ext cx="6461760" cy="504825"/>
            <a:chOff x="1601224" y="4476122"/>
            <a:chExt cx="6461760" cy="504825"/>
          </a:xfrm>
        </p:grpSpPr>
        <p:sp>
          <p:nvSpPr>
            <p:cNvPr id="8" name="object 8"/>
            <p:cNvSpPr/>
            <p:nvPr/>
          </p:nvSpPr>
          <p:spPr>
            <a:xfrm>
              <a:off x="1607574" y="4482472"/>
              <a:ext cx="6449060" cy="492125"/>
            </a:xfrm>
            <a:custGeom>
              <a:avLst/>
              <a:gdLst/>
              <a:ahLst/>
              <a:cxnLst/>
              <a:rect l="l" t="t" r="r" b="b"/>
              <a:pathLst>
                <a:path w="6449059" h="492125">
                  <a:moveTo>
                    <a:pt x="6367070" y="0"/>
                  </a:moveTo>
                  <a:lnTo>
                    <a:pt x="81959" y="0"/>
                  </a:lnTo>
                  <a:lnTo>
                    <a:pt x="50057" y="6440"/>
                  </a:lnTo>
                  <a:lnTo>
                    <a:pt x="24005" y="24006"/>
                  </a:lnTo>
                  <a:lnTo>
                    <a:pt x="6440" y="50058"/>
                  </a:lnTo>
                  <a:lnTo>
                    <a:pt x="0" y="81961"/>
                  </a:lnTo>
                  <a:lnTo>
                    <a:pt x="0" y="409798"/>
                  </a:lnTo>
                  <a:lnTo>
                    <a:pt x="6440" y="441701"/>
                  </a:lnTo>
                  <a:lnTo>
                    <a:pt x="24005" y="467753"/>
                  </a:lnTo>
                  <a:lnTo>
                    <a:pt x="50057" y="485318"/>
                  </a:lnTo>
                  <a:lnTo>
                    <a:pt x="81959" y="491759"/>
                  </a:lnTo>
                  <a:lnTo>
                    <a:pt x="6367070" y="491759"/>
                  </a:lnTo>
                  <a:lnTo>
                    <a:pt x="6398972" y="485318"/>
                  </a:lnTo>
                  <a:lnTo>
                    <a:pt x="6425024" y="467753"/>
                  </a:lnTo>
                  <a:lnTo>
                    <a:pt x="6442588" y="441701"/>
                  </a:lnTo>
                  <a:lnTo>
                    <a:pt x="6449029" y="409798"/>
                  </a:lnTo>
                  <a:lnTo>
                    <a:pt x="6449029" y="81961"/>
                  </a:lnTo>
                  <a:lnTo>
                    <a:pt x="6442588" y="50058"/>
                  </a:lnTo>
                  <a:lnTo>
                    <a:pt x="6425024" y="24006"/>
                  </a:lnTo>
                  <a:lnTo>
                    <a:pt x="6398972" y="6440"/>
                  </a:lnTo>
                  <a:lnTo>
                    <a:pt x="6367070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607574" y="4482472"/>
              <a:ext cx="6449060" cy="492125"/>
            </a:xfrm>
            <a:custGeom>
              <a:avLst/>
              <a:gdLst/>
              <a:ahLst/>
              <a:cxnLst/>
              <a:rect l="l" t="t" r="r" b="b"/>
              <a:pathLst>
                <a:path w="6449059" h="492125">
                  <a:moveTo>
                    <a:pt x="0" y="81961"/>
                  </a:moveTo>
                  <a:lnTo>
                    <a:pt x="6440" y="50058"/>
                  </a:lnTo>
                  <a:lnTo>
                    <a:pt x="24005" y="24005"/>
                  </a:lnTo>
                  <a:lnTo>
                    <a:pt x="50057" y="6440"/>
                  </a:lnTo>
                  <a:lnTo>
                    <a:pt x="81959" y="0"/>
                  </a:lnTo>
                  <a:lnTo>
                    <a:pt x="6367070" y="0"/>
                  </a:lnTo>
                  <a:lnTo>
                    <a:pt x="6398972" y="6440"/>
                  </a:lnTo>
                  <a:lnTo>
                    <a:pt x="6425024" y="24005"/>
                  </a:lnTo>
                  <a:lnTo>
                    <a:pt x="6442589" y="50058"/>
                  </a:lnTo>
                  <a:lnTo>
                    <a:pt x="6449030" y="81961"/>
                  </a:lnTo>
                  <a:lnTo>
                    <a:pt x="6449030" y="409798"/>
                  </a:lnTo>
                  <a:lnTo>
                    <a:pt x="6442589" y="441700"/>
                  </a:lnTo>
                  <a:lnTo>
                    <a:pt x="6425024" y="467753"/>
                  </a:lnTo>
                  <a:lnTo>
                    <a:pt x="6398972" y="485318"/>
                  </a:lnTo>
                  <a:lnTo>
                    <a:pt x="6367070" y="491759"/>
                  </a:lnTo>
                  <a:lnTo>
                    <a:pt x="81959" y="491759"/>
                  </a:lnTo>
                  <a:lnTo>
                    <a:pt x="50057" y="485318"/>
                  </a:lnTo>
                  <a:lnTo>
                    <a:pt x="24005" y="467753"/>
                  </a:lnTo>
                  <a:lnTo>
                    <a:pt x="6440" y="441700"/>
                  </a:lnTo>
                  <a:lnTo>
                    <a:pt x="0" y="409798"/>
                  </a:lnTo>
                  <a:lnTo>
                    <a:pt x="0" y="81961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43280">
              <a:lnSpc>
                <a:spcPct val="100000"/>
              </a:lnSpc>
              <a:spcBef>
                <a:spcPts val="100"/>
              </a:spcBef>
            </a:pPr>
            <a:r>
              <a:rPr dirty="0"/>
              <a:t>Módulo</a:t>
            </a:r>
            <a:r>
              <a:rPr spc="-30" dirty="0"/>
              <a:t> </a:t>
            </a:r>
            <a:r>
              <a:rPr dirty="0"/>
              <a:t>II:</a:t>
            </a:r>
            <a:r>
              <a:rPr spc="-15" dirty="0"/>
              <a:t> </a:t>
            </a:r>
            <a:r>
              <a:rPr dirty="0"/>
              <a:t>Agentes</a:t>
            </a:r>
            <a:r>
              <a:rPr spc="-15" dirty="0"/>
              <a:t> </a:t>
            </a:r>
            <a:r>
              <a:rPr dirty="0"/>
              <a:t>basados</a:t>
            </a:r>
            <a:r>
              <a:rPr spc="-1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spc="-10" dirty="0"/>
              <a:t>Búsqueda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4145756" y="5903072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29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896427" y="1364996"/>
            <a:ext cx="5708015" cy="40855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2: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no-</a:t>
            </a:r>
            <a:r>
              <a:rPr sz="2400" spc="-10" dirty="0">
                <a:latin typeface="Times New Roman"/>
                <a:cs typeface="Times New Roman"/>
              </a:rPr>
              <a:t>informada</a:t>
            </a:r>
            <a:endParaRPr sz="24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2014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3: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heurística</a:t>
            </a:r>
            <a:endParaRPr sz="2400">
              <a:latin typeface="Times New Roman"/>
              <a:cs typeface="Times New Roman"/>
            </a:endParaRPr>
          </a:p>
          <a:p>
            <a:pPr marL="76200" marR="873760">
              <a:lnSpc>
                <a:spcPct val="170000"/>
              </a:lnSpc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4:</a:t>
            </a:r>
            <a:r>
              <a:rPr sz="2400" spc="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 </a:t>
            </a:r>
            <a:r>
              <a:rPr sz="2400" spc="-5" dirty="0">
                <a:latin typeface="Times New Roman"/>
                <a:cs typeface="Times New Roman"/>
              </a:rPr>
              <a:t>h</a:t>
            </a:r>
            <a:r>
              <a:rPr sz="2400" spc="-980" dirty="0">
                <a:latin typeface="Times New Roman"/>
                <a:cs typeface="Times New Roman"/>
              </a:rPr>
              <a:t>e</a:t>
            </a:r>
            <a:r>
              <a:rPr sz="3600" spc="-359" baseline="-26620" dirty="0">
                <a:latin typeface="Times New Roman"/>
                <a:cs typeface="Times New Roman"/>
              </a:rPr>
              <a:t>1</a:t>
            </a:r>
            <a:r>
              <a:rPr sz="2400" spc="-5" dirty="0">
                <a:latin typeface="Times New Roman"/>
                <a:cs typeface="Times New Roman"/>
              </a:rPr>
              <a:t>ur</a:t>
            </a:r>
            <a:r>
              <a:rPr sz="2400" spc="-10" dirty="0">
                <a:latin typeface="Times New Roman"/>
                <a:cs typeface="Times New Roman"/>
              </a:rPr>
              <a:t>í</a:t>
            </a:r>
            <a:r>
              <a:rPr sz="2400" spc="-5" dirty="0">
                <a:latin typeface="Times New Roman"/>
                <a:cs typeface="Times New Roman"/>
              </a:rPr>
              <a:t>s</a:t>
            </a:r>
            <a:r>
              <a:rPr sz="2400" spc="-10" dirty="0">
                <a:latin typeface="Times New Roman"/>
                <a:cs typeface="Times New Roman"/>
              </a:rPr>
              <a:t>tic</a:t>
            </a:r>
            <a:r>
              <a:rPr sz="2400" spc="-5" dirty="0">
                <a:latin typeface="Times New Roman"/>
                <a:cs typeface="Times New Roman"/>
              </a:rPr>
              <a:t>a</a:t>
            </a:r>
            <a:r>
              <a:rPr sz="2400" spc="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avanzada </a:t>
            </a: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5: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multiagente</a:t>
            </a:r>
            <a:endParaRPr sz="2400">
              <a:latin typeface="Times New Roman"/>
              <a:cs typeface="Times New Roman"/>
            </a:endParaRPr>
          </a:p>
          <a:p>
            <a:pPr marL="1591945" indent="-394970">
              <a:lnSpc>
                <a:spcPct val="100000"/>
              </a:lnSpc>
              <a:spcBef>
                <a:spcPts val="919"/>
              </a:spcBef>
              <a:buChar char="–"/>
              <a:tabLst>
                <a:tab pos="1591945" algn="l"/>
                <a:tab pos="1592580" algn="l"/>
              </a:tabLst>
            </a:pPr>
            <a:r>
              <a:rPr sz="2200" dirty="0">
                <a:latin typeface="Times New Roman"/>
                <a:cs typeface="Times New Roman"/>
              </a:rPr>
              <a:t>Algoritmo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200" i="1" spc="-10" dirty="0">
                <a:latin typeface="Times New Roman"/>
                <a:cs typeface="Times New Roman"/>
              </a:rPr>
              <a:t>Minimax</a:t>
            </a:r>
            <a:endParaRPr sz="2200">
              <a:latin typeface="Times New Roman"/>
              <a:cs typeface="Times New Roman"/>
            </a:endParaRPr>
          </a:p>
          <a:p>
            <a:pPr marL="1591945" indent="-394970">
              <a:lnSpc>
                <a:spcPct val="100000"/>
              </a:lnSpc>
              <a:spcBef>
                <a:spcPts val="355"/>
              </a:spcBef>
              <a:buChar char="–"/>
              <a:tabLst>
                <a:tab pos="1591945" algn="l"/>
                <a:tab pos="1592580" algn="l"/>
              </a:tabLst>
            </a:pPr>
            <a:r>
              <a:rPr sz="2200" dirty="0">
                <a:latin typeface="Times New Roman"/>
                <a:cs typeface="Times New Roman"/>
              </a:rPr>
              <a:t>Poda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300" i="1" spc="-25" dirty="0">
                <a:latin typeface="Symbol"/>
                <a:cs typeface="Symbol"/>
              </a:rPr>
              <a:t>�</a:t>
            </a:r>
            <a:endParaRPr sz="2300">
              <a:latin typeface="Symbol"/>
              <a:cs typeface="Symbol"/>
            </a:endParaRPr>
          </a:p>
          <a:p>
            <a:pPr marL="1591945" indent="-394970">
              <a:lnSpc>
                <a:spcPct val="100000"/>
              </a:lnSpc>
              <a:spcBef>
                <a:spcPts val="555"/>
              </a:spcBef>
              <a:buChar char="–"/>
              <a:tabLst>
                <a:tab pos="1591945" algn="l"/>
                <a:tab pos="1592580" algn="l"/>
              </a:tabLst>
            </a:pPr>
            <a:r>
              <a:rPr sz="2200" dirty="0">
                <a:latin typeface="Times New Roman"/>
                <a:cs typeface="Times New Roman"/>
              </a:rPr>
              <a:t>Algoritmo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200" i="1" spc="-10" dirty="0">
                <a:latin typeface="Times New Roman"/>
                <a:cs typeface="Times New Roman"/>
              </a:rPr>
              <a:t>ExpectMinimax</a:t>
            </a:r>
            <a:endParaRPr sz="22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1650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6: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espacios</a:t>
            </a:r>
            <a:r>
              <a:rPr sz="2400" spc="-10" dirty="0">
                <a:latin typeface="Times New Roman"/>
                <a:cs typeface="Times New Roman"/>
              </a:rPr>
              <a:t> estructurados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697230">
              <a:lnSpc>
                <a:spcPct val="100000"/>
              </a:lnSpc>
              <a:spcBef>
                <a:spcPts val="100"/>
              </a:spcBef>
            </a:pPr>
            <a:r>
              <a:rPr dirty="0"/>
              <a:t>Juegos</a:t>
            </a:r>
            <a:r>
              <a:rPr spc="-30" dirty="0"/>
              <a:t> </a:t>
            </a:r>
            <a:r>
              <a:rPr dirty="0"/>
              <a:t>bipersonales</a:t>
            </a:r>
            <a:r>
              <a:rPr spc="-20" dirty="0"/>
              <a:t> </a:t>
            </a:r>
            <a:r>
              <a:rPr dirty="0"/>
              <a:t>con</a:t>
            </a:r>
            <a:r>
              <a:rPr spc="-20" dirty="0"/>
              <a:t> </a:t>
            </a:r>
            <a:r>
              <a:rPr dirty="0"/>
              <a:t>elemento</a:t>
            </a:r>
            <a:r>
              <a:rPr spc="-2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20" dirty="0"/>
              <a:t>azar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33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dirty="0"/>
              <a:t>– 30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136014" y="1306067"/>
            <a:ext cx="6819900" cy="4358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06375" indent="-193675" algn="just">
              <a:lnSpc>
                <a:spcPct val="100000"/>
              </a:lnSpc>
              <a:spcBef>
                <a:spcPts val="100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Algoritmo: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ExpectMinimax</a:t>
            </a:r>
            <a:endParaRPr sz="2000">
              <a:latin typeface="Times New Roman"/>
              <a:cs typeface="Times New Roman"/>
            </a:endParaRPr>
          </a:p>
          <a:p>
            <a:pPr marL="206375" indent="-193675" algn="just">
              <a:lnSpc>
                <a:spcPct val="100000"/>
              </a:lnSpc>
              <a:spcBef>
                <a:spcPts val="1895"/>
              </a:spcBef>
              <a:buChar char="•"/>
              <a:tabLst>
                <a:tab pos="206375" algn="l"/>
              </a:tabLst>
            </a:pPr>
            <a:r>
              <a:rPr sz="2000" spc="-10" dirty="0">
                <a:latin typeface="Times New Roman"/>
                <a:cs typeface="Times New Roman"/>
              </a:rPr>
              <a:t>Idea:</a:t>
            </a:r>
            <a:endParaRPr sz="2000">
              <a:latin typeface="Times New Roman"/>
              <a:cs typeface="Times New Roman"/>
            </a:endParaRPr>
          </a:p>
          <a:p>
            <a:pPr marL="584200" lvl="1" indent="-187325" algn="just">
              <a:lnSpc>
                <a:spcPct val="100000"/>
              </a:lnSpc>
              <a:spcBef>
                <a:spcPts val="894"/>
              </a:spcBef>
              <a:buChar char="–"/>
              <a:tabLst>
                <a:tab pos="584200" algn="l"/>
              </a:tabLst>
            </a:pPr>
            <a:r>
              <a:rPr sz="1800" dirty="0">
                <a:latin typeface="Times New Roman"/>
                <a:cs typeface="Times New Roman"/>
              </a:rPr>
              <a:t>Utilizar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algoritmo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Minimax</a:t>
            </a:r>
            <a:endParaRPr sz="1800">
              <a:latin typeface="Times New Roman"/>
              <a:cs typeface="Times New Roman"/>
            </a:endParaRPr>
          </a:p>
          <a:p>
            <a:pPr marL="583565" marR="5080" lvl="1" indent="-187325" algn="just">
              <a:lnSpc>
                <a:spcPct val="117800"/>
              </a:lnSpc>
              <a:spcBef>
                <a:spcPts val="575"/>
              </a:spcBef>
              <a:buChar char="–"/>
              <a:tabLst>
                <a:tab pos="584200" algn="l"/>
              </a:tabLst>
            </a:pPr>
            <a:r>
              <a:rPr sz="1800" dirty="0">
                <a:latin typeface="Times New Roman"/>
                <a:cs typeface="Times New Roman"/>
              </a:rPr>
              <a:t>Añadir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 nuevo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jugador: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“azar”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incluye 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siempre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haya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 evento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independiente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jugadores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cuyo </a:t>
            </a:r>
            <a:r>
              <a:rPr sz="1800" spc="-10" dirty="0">
                <a:latin typeface="Times New Roman"/>
                <a:cs typeface="Times New Roman"/>
              </a:rPr>
              <a:t>resultado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aleatorio</a:t>
            </a:r>
            <a:endParaRPr sz="1800">
              <a:latin typeface="Times New Roman"/>
              <a:cs typeface="Times New Roman"/>
            </a:endParaRPr>
          </a:p>
          <a:p>
            <a:pPr marL="583565" marR="283845" lvl="1" indent="-187325" algn="just">
              <a:lnSpc>
                <a:spcPct val="121100"/>
              </a:lnSpc>
              <a:spcBef>
                <a:spcPts val="480"/>
              </a:spcBef>
              <a:buChar char="–"/>
              <a:tabLst>
                <a:tab pos="584200" algn="l"/>
              </a:tabLst>
            </a:pP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sucesores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“azar”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posibles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situaciones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que </a:t>
            </a:r>
            <a:r>
              <a:rPr sz="1800" dirty="0">
                <a:latin typeface="Times New Roman"/>
                <a:cs typeface="Times New Roman"/>
              </a:rPr>
              <a:t>podrían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resultado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elemento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azar</a:t>
            </a:r>
            <a:endParaRPr sz="1800">
              <a:latin typeface="Times New Roman"/>
              <a:cs typeface="Times New Roman"/>
            </a:endParaRPr>
          </a:p>
          <a:p>
            <a:pPr marL="1193800" lvl="2" indent="-229235" algn="just">
              <a:lnSpc>
                <a:spcPct val="100000"/>
              </a:lnSpc>
              <a:spcBef>
                <a:spcPts val="440"/>
              </a:spcBef>
              <a:buChar char="•"/>
              <a:tabLst>
                <a:tab pos="1193800" algn="l"/>
              </a:tabLst>
            </a:pPr>
            <a:r>
              <a:rPr sz="1600" dirty="0">
                <a:latin typeface="Times New Roman"/>
                <a:cs typeface="Times New Roman"/>
              </a:rPr>
              <a:t>p.e.: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todos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posibles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resultados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tirar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20" dirty="0">
                <a:latin typeface="Times New Roman"/>
                <a:cs typeface="Times New Roman"/>
              </a:rPr>
              <a:t>dado</a:t>
            </a:r>
            <a:endParaRPr sz="1600">
              <a:latin typeface="Times New Roman"/>
              <a:cs typeface="Times New Roman"/>
            </a:endParaRPr>
          </a:p>
          <a:p>
            <a:pPr marL="583565" marR="531495" lvl="1" indent="-187325" algn="just">
              <a:lnSpc>
                <a:spcPct val="120000"/>
              </a:lnSpc>
              <a:spcBef>
                <a:spcPts val="450"/>
              </a:spcBef>
              <a:buChar char="–"/>
              <a:tabLst>
                <a:tab pos="584200" algn="l"/>
              </a:tabLst>
            </a:pP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sucesores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 “azar”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tiene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asociado </a:t>
            </a:r>
            <a:r>
              <a:rPr sz="1800" spc="-25" dirty="0">
                <a:latin typeface="Times New Roman"/>
                <a:cs typeface="Times New Roman"/>
              </a:rPr>
              <a:t>la </a:t>
            </a:r>
            <a:r>
              <a:rPr sz="1800" dirty="0">
                <a:latin typeface="Times New Roman"/>
                <a:cs typeface="Times New Roman"/>
              </a:rPr>
              <a:t>probabilidad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resultado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ocurra</a:t>
            </a:r>
            <a:endParaRPr sz="1800">
              <a:latin typeface="Times New Roman"/>
              <a:cs typeface="Times New Roman"/>
            </a:endParaRPr>
          </a:p>
          <a:p>
            <a:pPr marL="1193800" lvl="2" indent="-229235" algn="just">
              <a:lnSpc>
                <a:spcPct val="100000"/>
              </a:lnSpc>
              <a:spcBef>
                <a:spcPts val="535"/>
              </a:spcBef>
              <a:buChar char="•"/>
              <a:tabLst>
                <a:tab pos="1193800" algn="l"/>
              </a:tabLst>
            </a:pPr>
            <a:r>
              <a:rPr sz="1600" dirty="0">
                <a:latin typeface="Times New Roman"/>
                <a:cs typeface="Times New Roman"/>
              </a:rPr>
              <a:t>p.e.: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 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caso del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dado: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p</a:t>
            </a:r>
            <a:r>
              <a:rPr sz="1600" dirty="0">
                <a:latin typeface="Times New Roman"/>
                <a:cs typeface="Times New Roman"/>
              </a:rPr>
              <a:t>(1)=1/6, …, </a:t>
            </a:r>
            <a:r>
              <a:rPr sz="1600" i="1" spc="-10" dirty="0">
                <a:latin typeface="Times New Roman"/>
                <a:cs typeface="Times New Roman"/>
              </a:rPr>
              <a:t>p</a:t>
            </a:r>
            <a:r>
              <a:rPr sz="1600" spc="-10" dirty="0">
                <a:latin typeface="Times New Roman"/>
                <a:cs typeface="Times New Roman"/>
              </a:rPr>
              <a:t>(6)=1/6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188720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40" dirty="0"/>
              <a:t> </a:t>
            </a:r>
            <a:r>
              <a:rPr dirty="0"/>
              <a:t>Backgammon</a:t>
            </a:r>
            <a:r>
              <a:rPr spc="-30" dirty="0"/>
              <a:t> </a:t>
            </a:r>
            <a:r>
              <a:rPr spc="-10" dirty="0"/>
              <a:t>simplificado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591502" y="1043940"/>
            <a:ext cx="167576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06375" indent="-193675">
              <a:lnSpc>
                <a:spcPct val="100000"/>
              </a:lnSpc>
              <a:spcBef>
                <a:spcPts val="100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inicial: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91502" y="2095048"/>
            <a:ext cx="7727950" cy="3915410"/>
          </a:xfrm>
          <a:prstGeom prst="rect">
            <a:avLst/>
          </a:prstGeom>
        </p:spPr>
        <p:txBody>
          <a:bodyPr vert="horz" wrap="square" lIns="0" tIns="67945" rIns="0" bIns="0" rtlCol="0">
            <a:spAutoFit/>
          </a:bodyPr>
          <a:lstStyle/>
          <a:p>
            <a:pPr marL="206375" indent="-193675">
              <a:lnSpc>
                <a:spcPct val="100000"/>
              </a:lnSpc>
              <a:spcBef>
                <a:spcPts val="535"/>
              </a:spcBef>
              <a:buChar char="•"/>
              <a:tabLst>
                <a:tab pos="206375" algn="l"/>
              </a:tabLst>
            </a:pPr>
            <a:r>
              <a:rPr sz="2000" spc="-10" dirty="0">
                <a:latin typeface="Times New Roman"/>
                <a:cs typeface="Times New Roman"/>
              </a:rPr>
              <a:t>Objetivo:</a:t>
            </a:r>
            <a:endParaRPr sz="2000">
              <a:latin typeface="Times New Roman"/>
              <a:cs typeface="Times New Roman"/>
            </a:endParaRPr>
          </a:p>
          <a:p>
            <a:pPr marL="584200" lvl="1" indent="-187325">
              <a:lnSpc>
                <a:spcPct val="100000"/>
              </a:lnSpc>
              <a:spcBef>
                <a:spcPts val="390"/>
              </a:spcBef>
              <a:buChar char="–"/>
              <a:tabLst>
                <a:tab pos="584200" algn="l"/>
                <a:tab pos="4452620" algn="l"/>
                <a:tab pos="6612890" algn="l"/>
              </a:tabLst>
            </a:pPr>
            <a:r>
              <a:rPr sz="1800" dirty="0">
                <a:latin typeface="Times New Roman"/>
                <a:cs typeface="Times New Roman"/>
              </a:rPr>
              <a:t>mover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fichas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opuesto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(</a:t>
            </a:r>
            <a:r>
              <a:rPr sz="1800" i="1" spc="-10" dirty="0">
                <a:latin typeface="Times New Roman"/>
                <a:cs typeface="Times New Roman"/>
              </a:rPr>
              <a:t>max</a:t>
            </a:r>
            <a:r>
              <a:rPr sz="1800" spc="-10" dirty="0">
                <a:latin typeface="Times New Roman"/>
                <a:cs typeface="Times New Roman"/>
              </a:rPr>
              <a:t>=</a:t>
            </a:r>
            <a:r>
              <a:rPr sz="1800" dirty="0">
                <a:latin typeface="Times New Roman"/>
                <a:cs typeface="Times New Roman"/>
              </a:rPr>
              <a:t>	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campo 5 y </a:t>
            </a:r>
            <a:r>
              <a:rPr sz="1800" i="1" spc="-20" dirty="0">
                <a:latin typeface="Times New Roman"/>
                <a:cs typeface="Times New Roman"/>
              </a:rPr>
              <a:t>min</a:t>
            </a:r>
            <a:r>
              <a:rPr sz="1800" spc="-20" dirty="0">
                <a:latin typeface="Times New Roman"/>
                <a:cs typeface="Times New Roman"/>
              </a:rPr>
              <a:t>=</a:t>
            </a:r>
            <a:r>
              <a:rPr sz="1800" dirty="0">
                <a:latin typeface="Times New Roman"/>
                <a:cs typeface="Times New Roman"/>
              </a:rPr>
              <a:t>	al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campo </a:t>
            </a:r>
            <a:r>
              <a:rPr sz="1800" spc="-25" dirty="0">
                <a:latin typeface="Times New Roman"/>
                <a:cs typeface="Times New Roman"/>
              </a:rPr>
              <a:t>0)</a:t>
            </a:r>
            <a:endParaRPr sz="18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450"/>
              </a:spcBef>
              <a:buChar char="•"/>
              <a:tabLst>
                <a:tab pos="206375" algn="l"/>
              </a:tabLst>
            </a:pPr>
            <a:r>
              <a:rPr sz="2000" spc="-10" dirty="0">
                <a:latin typeface="Times New Roman"/>
                <a:cs typeface="Times New Roman"/>
              </a:rPr>
              <a:t>Reglas:</a:t>
            </a:r>
            <a:endParaRPr sz="2000">
              <a:latin typeface="Times New Roman"/>
              <a:cs typeface="Times New Roman"/>
            </a:endParaRPr>
          </a:p>
          <a:p>
            <a:pPr marL="584200" lvl="1" indent="-187325">
              <a:lnSpc>
                <a:spcPct val="100000"/>
              </a:lnSpc>
              <a:spcBef>
                <a:spcPts val="484"/>
              </a:spcBef>
              <a:buFont typeface="Times New Roman"/>
              <a:buChar char="–"/>
              <a:tabLst>
                <a:tab pos="584200" algn="l"/>
              </a:tabLst>
            </a:pPr>
            <a:r>
              <a:rPr sz="1800" i="1" dirty="0">
                <a:latin typeface="Times New Roman"/>
                <a:cs typeface="Times New Roman"/>
              </a:rPr>
              <a:t>max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empieza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jugadores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alternando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jugadas</a:t>
            </a:r>
            <a:endParaRPr sz="1800">
              <a:latin typeface="Times New Roman"/>
              <a:cs typeface="Times New Roman"/>
            </a:endParaRPr>
          </a:p>
          <a:p>
            <a:pPr marL="584200" marR="5080" lvl="1" indent="-187325">
              <a:lnSpc>
                <a:spcPct val="100000"/>
              </a:lnSpc>
              <a:spcBef>
                <a:spcPts val="434"/>
              </a:spcBef>
              <a:buChar char="–"/>
              <a:tabLst>
                <a:tab pos="584200" algn="l"/>
              </a:tabLst>
            </a:pP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jugada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consiste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primero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tirar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moneda;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tiene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la </a:t>
            </a:r>
            <a:r>
              <a:rPr sz="1800" dirty="0">
                <a:latin typeface="Times New Roman"/>
                <a:cs typeface="Times New Roman"/>
              </a:rPr>
              <a:t>cruz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2. Después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 mueve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 de 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fichas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 2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campos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</a:t>
            </a:r>
            <a:r>
              <a:rPr sz="1800" spc="-25" dirty="0">
                <a:latin typeface="Times New Roman"/>
                <a:cs typeface="Times New Roman"/>
              </a:rPr>
              <a:t>la </a:t>
            </a:r>
            <a:r>
              <a:rPr sz="1800" dirty="0">
                <a:latin typeface="Times New Roman"/>
                <a:cs typeface="Times New Roman"/>
              </a:rPr>
              <a:t>dirección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deseada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(dependiendo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resultado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tirada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moneda)</a:t>
            </a:r>
            <a:endParaRPr sz="1800">
              <a:latin typeface="Times New Roman"/>
              <a:cs typeface="Times New Roman"/>
            </a:endParaRPr>
          </a:p>
          <a:p>
            <a:pPr marL="584200" lvl="1" indent="-187325">
              <a:lnSpc>
                <a:spcPct val="100000"/>
              </a:lnSpc>
              <a:spcBef>
                <a:spcPts val="430"/>
              </a:spcBef>
              <a:buChar char="–"/>
              <a:tabLst>
                <a:tab pos="584200" algn="l"/>
              </a:tabLst>
            </a:pP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posible mover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ficha 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campo 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tiene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 ficha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oponente</a:t>
            </a:r>
            <a:endParaRPr sz="1800">
              <a:latin typeface="Times New Roman"/>
              <a:cs typeface="Times New Roman"/>
            </a:endParaRPr>
          </a:p>
          <a:p>
            <a:pPr marL="584200" marR="157480" lvl="1" indent="-187325">
              <a:lnSpc>
                <a:spcPts val="2110"/>
              </a:lnSpc>
              <a:spcBef>
                <a:spcPts val="545"/>
              </a:spcBef>
              <a:buChar char="–"/>
              <a:tabLst>
                <a:tab pos="584200" algn="l"/>
              </a:tabLst>
            </a:pP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jugador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 mover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fichas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pierde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 turno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tiene </a:t>
            </a:r>
            <a:r>
              <a:rPr sz="1800" spc="-25" dirty="0">
                <a:latin typeface="Times New Roman"/>
                <a:cs typeface="Times New Roman"/>
              </a:rPr>
              <a:t>que </a:t>
            </a:r>
            <a:r>
              <a:rPr sz="1800" dirty="0">
                <a:latin typeface="Times New Roman"/>
                <a:cs typeface="Times New Roman"/>
              </a:rPr>
              <a:t>mover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 </a:t>
            </a:r>
            <a:r>
              <a:rPr sz="1800" spc="-10" dirty="0">
                <a:latin typeface="Times New Roman"/>
                <a:cs typeface="Times New Roman"/>
              </a:rPr>
              <a:t>ficha)</a:t>
            </a:r>
            <a:endParaRPr sz="1800">
              <a:latin typeface="Times New Roman"/>
              <a:cs typeface="Times New Roman"/>
            </a:endParaRPr>
          </a:p>
          <a:p>
            <a:pPr marL="584200" lvl="1" indent="-187325">
              <a:lnSpc>
                <a:spcPct val="100000"/>
              </a:lnSpc>
              <a:spcBef>
                <a:spcPts val="370"/>
              </a:spcBef>
              <a:buChar char="–"/>
              <a:tabLst>
                <a:tab pos="584200" algn="l"/>
              </a:tabLst>
            </a:pPr>
            <a:r>
              <a:rPr sz="1800" dirty="0">
                <a:latin typeface="Times New Roman"/>
                <a:cs typeface="Times New Roman"/>
              </a:rPr>
              <a:t>Gana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jugador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primero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movido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ambas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fichas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campo </a:t>
            </a:r>
            <a:r>
              <a:rPr sz="1800" spc="-10" dirty="0">
                <a:latin typeface="Times New Roman"/>
                <a:cs typeface="Times New Roman"/>
              </a:rPr>
              <a:t>deseado</a:t>
            </a:r>
            <a:endParaRPr sz="18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545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elemento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azar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ocurre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antes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elegir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jugada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08800" y="2554442"/>
            <a:ext cx="212725" cy="212725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799012" y="2567142"/>
            <a:ext cx="187325" cy="187325"/>
          </a:xfrm>
          <a:prstGeom prst="rect">
            <a:avLst/>
          </a:prstGeom>
        </p:spPr>
      </p:pic>
      <p:pic>
        <p:nvPicPr>
          <p:cNvPr id="12" name="object 1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010275" y="2081367"/>
            <a:ext cx="212725" cy="212725"/>
          </a:xfrm>
          <a:prstGeom prst="rect">
            <a:avLst/>
          </a:prstGeom>
        </p:spPr>
      </p:pic>
      <p:graphicFrame>
        <p:nvGraphicFramePr>
          <p:cNvPr id="13" name="object 13"/>
          <p:cNvGraphicFramePr>
            <a:graphicFrameLocks noGrp="1"/>
          </p:cNvGraphicFramePr>
          <p:nvPr/>
        </p:nvGraphicFramePr>
        <p:xfrm>
          <a:off x="4471987" y="1238404"/>
          <a:ext cx="1814830" cy="11303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08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8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003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908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009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97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130300">
                <a:tc>
                  <a:txBody>
                    <a:bodyPr/>
                    <a:lstStyle/>
                    <a:p>
                      <a:pPr marL="120650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9050" marB="0">
                    <a:lnL w="28575">
                      <a:solidFill>
                        <a:srgbClr val="990000"/>
                      </a:solidFill>
                      <a:prstDash val="solid"/>
                    </a:lnL>
                    <a:lnR w="28575">
                      <a:solidFill>
                        <a:srgbClr val="990000"/>
                      </a:solidFill>
                      <a:prstDash val="solid"/>
                    </a:lnR>
                    <a:lnT w="28575">
                      <a:solidFill>
                        <a:srgbClr val="990000"/>
                      </a:solidFill>
                      <a:prstDash val="solid"/>
                    </a:lnT>
                    <a:lnB w="28575">
                      <a:solidFill>
                        <a:srgbClr val="99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9050" marB="0">
                    <a:lnL w="28575">
                      <a:solidFill>
                        <a:srgbClr val="990000"/>
                      </a:solidFill>
                      <a:prstDash val="solid"/>
                    </a:lnL>
                    <a:lnR w="28575">
                      <a:solidFill>
                        <a:srgbClr val="990000"/>
                      </a:solidFill>
                      <a:prstDash val="solid"/>
                    </a:lnR>
                    <a:lnT w="28575">
                      <a:solidFill>
                        <a:srgbClr val="990000"/>
                      </a:solidFill>
                      <a:prstDash val="solid"/>
                    </a:lnT>
                    <a:lnB w="28575">
                      <a:solidFill>
                        <a:srgbClr val="99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9050" marB="0">
                    <a:lnL w="28575">
                      <a:solidFill>
                        <a:srgbClr val="990000"/>
                      </a:solidFill>
                      <a:prstDash val="solid"/>
                    </a:lnL>
                    <a:lnR w="28575">
                      <a:solidFill>
                        <a:srgbClr val="990000"/>
                      </a:solidFill>
                      <a:prstDash val="solid"/>
                    </a:lnR>
                    <a:lnT w="28575">
                      <a:solidFill>
                        <a:srgbClr val="990000"/>
                      </a:solidFill>
                      <a:prstDash val="solid"/>
                    </a:lnT>
                    <a:lnB w="28575">
                      <a:solidFill>
                        <a:srgbClr val="99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9050" marB="0">
                    <a:lnL w="28575">
                      <a:solidFill>
                        <a:srgbClr val="990000"/>
                      </a:solidFill>
                      <a:prstDash val="solid"/>
                    </a:lnL>
                    <a:lnR w="28575">
                      <a:solidFill>
                        <a:srgbClr val="990000"/>
                      </a:solidFill>
                      <a:prstDash val="solid"/>
                    </a:lnR>
                    <a:lnT w="28575">
                      <a:solidFill>
                        <a:srgbClr val="990000"/>
                      </a:solidFill>
                      <a:prstDash val="solid"/>
                    </a:lnT>
                    <a:lnB w="28575">
                      <a:solidFill>
                        <a:srgbClr val="99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9050" marB="0">
                    <a:lnL w="28575">
                      <a:solidFill>
                        <a:srgbClr val="990000"/>
                      </a:solidFill>
                      <a:prstDash val="solid"/>
                    </a:lnL>
                    <a:lnR w="28575">
                      <a:solidFill>
                        <a:srgbClr val="990000"/>
                      </a:solidFill>
                      <a:prstDash val="solid"/>
                    </a:lnR>
                    <a:lnT w="28575">
                      <a:solidFill>
                        <a:srgbClr val="990000"/>
                      </a:solidFill>
                      <a:prstDash val="solid"/>
                    </a:lnT>
                    <a:lnB w="28575">
                      <a:solidFill>
                        <a:srgbClr val="99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9050" marB="0">
                    <a:lnL w="28575">
                      <a:solidFill>
                        <a:srgbClr val="990000"/>
                      </a:solidFill>
                      <a:prstDash val="solid"/>
                    </a:lnL>
                    <a:lnR w="28575">
                      <a:solidFill>
                        <a:srgbClr val="990000"/>
                      </a:solidFill>
                      <a:prstDash val="solid"/>
                    </a:lnR>
                    <a:lnT w="28575">
                      <a:solidFill>
                        <a:srgbClr val="990000"/>
                      </a:solidFill>
                      <a:prstDash val="solid"/>
                    </a:lnT>
                    <a:lnB w="28575">
                      <a:solidFill>
                        <a:srgbClr val="99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pic>
        <p:nvPicPr>
          <p:cNvPr id="14" name="object 1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522787" y="2136928"/>
            <a:ext cx="187325" cy="187325"/>
          </a:xfrm>
          <a:prstGeom prst="rect">
            <a:avLst/>
          </a:prstGeom>
        </p:spPr>
      </p:pic>
      <p:pic>
        <p:nvPicPr>
          <p:cNvPr id="15" name="object 15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524375" y="1881342"/>
            <a:ext cx="187325" cy="187325"/>
          </a:xfrm>
          <a:prstGeom prst="rect">
            <a:avLst/>
          </a:prstGeom>
        </p:spPr>
      </p:pic>
      <p:pic>
        <p:nvPicPr>
          <p:cNvPr id="16" name="object 16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010275" y="1795617"/>
            <a:ext cx="212725" cy="212725"/>
          </a:xfrm>
          <a:prstGeom prst="rect">
            <a:avLst/>
          </a:prstGeom>
        </p:spPr>
      </p:pic>
      <p:sp>
        <p:nvSpPr>
          <p:cNvPr id="17" name="object 1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33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dirty="0"/>
              <a:t>– 31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202305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Agentes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515302" y="1528571"/>
            <a:ext cx="87249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spc="-10" dirty="0">
                <a:latin typeface="Times New Roman"/>
                <a:cs typeface="Times New Roman"/>
              </a:rPr>
              <a:t>Agente: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15302" y="1833371"/>
            <a:ext cx="3937635" cy="76327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6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ente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activo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embebido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entorno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spc="-10" dirty="0">
                <a:latin typeface="Times New Roman"/>
                <a:cs typeface="Times New Roman"/>
              </a:rPr>
              <a:t>“cuerpo”: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990282" y="2620771"/>
            <a:ext cx="2952750" cy="1174750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297815" marR="5080" indent="-285750">
              <a:lnSpc>
                <a:spcPct val="102200"/>
              </a:lnSpc>
              <a:spcBef>
                <a:spcPts val="50"/>
              </a:spcBef>
              <a:buChar char="–"/>
              <a:tabLst>
                <a:tab pos="297815" algn="l"/>
                <a:tab pos="298450" algn="l"/>
              </a:tabLst>
            </a:pPr>
            <a:r>
              <a:rPr sz="1800" dirty="0">
                <a:latin typeface="Times New Roman"/>
                <a:cs typeface="Times New Roman"/>
              </a:rPr>
              <a:t>percibe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entorno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 </a:t>
            </a:r>
            <a:r>
              <a:rPr sz="1800" spc="-20" dirty="0">
                <a:latin typeface="Times New Roman"/>
                <a:cs typeface="Times New Roman"/>
              </a:rPr>
              <a:t>medio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i="1" spc="-10" dirty="0">
                <a:latin typeface="Times New Roman"/>
                <a:cs typeface="Times New Roman"/>
              </a:rPr>
              <a:t>sensores</a:t>
            </a:r>
            <a:endParaRPr sz="1800">
              <a:latin typeface="Times New Roman"/>
              <a:cs typeface="Times New Roman"/>
            </a:endParaRPr>
          </a:p>
          <a:p>
            <a:pPr marL="297815" marR="271780" indent="-285750">
              <a:lnSpc>
                <a:spcPts val="2090"/>
              </a:lnSpc>
              <a:spcBef>
                <a:spcPts val="560"/>
              </a:spcBef>
              <a:buChar char="–"/>
              <a:tabLst>
                <a:tab pos="297815" algn="l"/>
                <a:tab pos="298450" algn="l"/>
              </a:tabLst>
            </a:pPr>
            <a:r>
              <a:rPr sz="1800" dirty="0">
                <a:latin typeface="Times New Roman"/>
                <a:cs typeface="Times New Roman"/>
              </a:rPr>
              <a:t>actúa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sobre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entorno </a:t>
            </a:r>
            <a:r>
              <a:rPr sz="1800" spc="-25" dirty="0">
                <a:latin typeface="Times New Roman"/>
                <a:cs typeface="Times New Roman"/>
              </a:rPr>
              <a:t>por </a:t>
            </a:r>
            <a:r>
              <a:rPr sz="1800" dirty="0">
                <a:latin typeface="Times New Roman"/>
                <a:cs typeface="Times New Roman"/>
              </a:rPr>
              <a:t>medio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efectores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15302" y="3838955"/>
            <a:ext cx="12255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1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spc="-10" dirty="0">
                <a:latin typeface="Times New Roman"/>
                <a:cs typeface="Times New Roman"/>
              </a:rPr>
              <a:t>“mente”: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990282" y="4196588"/>
            <a:ext cx="3249295" cy="117475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297815" marR="148590" indent="-285750">
              <a:lnSpc>
                <a:spcPct val="101099"/>
              </a:lnSpc>
              <a:spcBef>
                <a:spcPts val="75"/>
              </a:spcBef>
              <a:buChar char="–"/>
              <a:tabLst>
                <a:tab pos="297815" algn="l"/>
                <a:tab pos="298450" algn="l"/>
              </a:tabLst>
            </a:pPr>
            <a:r>
              <a:rPr sz="1800" dirty="0">
                <a:latin typeface="Times New Roman"/>
                <a:cs typeface="Times New Roman"/>
              </a:rPr>
              <a:t>determina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acciones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partir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percepciones</a:t>
            </a:r>
            <a:endParaRPr sz="1800">
              <a:latin typeface="Times New Roman"/>
              <a:cs typeface="Times New Roman"/>
            </a:endParaRPr>
          </a:p>
          <a:p>
            <a:pPr marL="297815" marR="5080" indent="-285750">
              <a:lnSpc>
                <a:spcPts val="2090"/>
              </a:lnSpc>
              <a:spcBef>
                <a:spcPts val="585"/>
              </a:spcBef>
              <a:buFont typeface="Times New Roman"/>
              <a:buChar char="–"/>
              <a:tabLst>
                <a:tab pos="297815" algn="l"/>
                <a:tab pos="298450" algn="l"/>
              </a:tabLst>
            </a:pPr>
            <a:r>
              <a:rPr sz="1800" i="1" dirty="0">
                <a:latin typeface="Times New Roman"/>
                <a:cs typeface="Times New Roman"/>
              </a:rPr>
              <a:t>medida</a:t>
            </a:r>
            <a:r>
              <a:rPr sz="1800" i="1" spc="-3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de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rendimiento</a:t>
            </a:r>
            <a:r>
              <a:rPr sz="1800" i="1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20" dirty="0">
                <a:latin typeface="Times New Roman"/>
                <a:cs typeface="Times New Roman"/>
              </a:rPr>
              <a:t> guía </a:t>
            </a:r>
            <a:r>
              <a:rPr sz="1800" dirty="0">
                <a:latin typeface="Times New Roman"/>
                <a:cs typeface="Times New Roman"/>
              </a:rPr>
              <a:t>dicho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proceso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6117421" y="2548473"/>
            <a:ext cx="2912745" cy="2016760"/>
            <a:chOff x="6117421" y="2548473"/>
            <a:chExt cx="2912745" cy="2016760"/>
          </a:xfrm>
        </p:grpSpPr>
        <p:sp>
          <p:nvSpPr>
            <p:cNvPr id="17" name="object 17"/>
            <p:cNvSpPr/>
            <p:nvPr/>
          </p:nvSpPr>
          <p:spPr>
            <a:xfrm>
              <a:off x="6131708" y="3059661"/>
              <a:ext cx="2386965" cy="1490980"/>
            </a:xfrm>
            <a:custGeom>
              <a:avLst/>
              <a:gdLst/>
              <a:ahLst/>
              <a:cxnLst/>
              <a:rect l="l" t="t" r="r" b="b"/>
              <a:pathLst>
                <a:path w="2386965" h="1490979">
                  <a:moveTo>
                    <a:pt x="2386804" y="0"/>
                  </a:moveTo>
                  <a:lnTo>
                    <a:pt x="0" y="0"/>
                  </a:lnTo>
                  <a:lnTo>
                    <a:pt x="0" y="1490695"/>
                  </a:lnTo>
                  <a:lnTo>
                    <a:pt x="2386804" y="1490695"/>
                  </a:lnTo>
                  <a:lnTo>
                    <a:pt x="2386804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518513" y="2562761"/>
              <a:ext cx="497205" cy="1988185"/>
            </a:xfrm>
            <a:custGeom>
              <a:avLst/>
              <a:gdLst/>
              <a:ahLst/>
              <a:cxnLst/>
              <a:rect l="l" t="t" r="r" b="b"/>
              <a:pathLst>
                <a:path w="497204" h="1988185">
                  <a:moveTo>
                    <a:pt x="496898" y="0"/>
                  </a:moveTo>
                  <a:lnTo>
                    <a:pt x="0" y="496900"/>
                  </a:lnTo>
                  <a:lnTo>
                    <a:pt x="0" y="1987595"/>
                  </a:lnTo>
                  <a:lnTo>
                    <a:pt x="496898" y="1490696"/>
                  </a:lnTo>
                  <a:lnTo>
                    <a:pt x="496898" y="0"/>
                  </a:lnTo>
                  <a:close/>
                </a:path>
              </a:pathLst>
            </a:custGeom>
            <a:solidFill>
              <a:srgbClr val="A4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131708" y="2562761"/>
              <a:ext cx="2884170" cy="497205"/>
            </a:xfrm>
            <a:custGeom>
              <a:avLst/>
              <a:gdLst/>
              <a:ahLst/>
              <a:cxnLst/>
              <a:rect l="l" t="t" r="r" b="b"/>
              <a:pathLst>
                <a:path w="2884170" h="497205">
                  <a:moveTo>
                    <a:pt x="2883703" y="0"/>
                  </a:moveTo>
                  <a:lnTo>
                    <a:pt x="496900" y="0"/>
                  </a:lnTo>
                  <a:lnTo>
                    <a:pt x="0" y="496900"/>
                  </a:lnTo>
                  <a:lnTo>
                    <a:pt x="2386804" y="496900"/>
                  </a:lnTo>
                  <a:lnTo>
                    <a:pt x="2883703" y="0"/>
                  </a:lnTo>
                  <a:close/>
                </a:path>
              </a:pathLst>
            </a:custGeom>
            <a:solidFill>
              <a:srgbClr val="D6D6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131708" y="2562761"/>
              <a:ext cx="2884170" cy="1988185"/>
            </a:xfrm>
            <a:custGeom>
              <a:avLst/>
              <a:gdLst/>
              <a:ahLst/>
              <a:cxnLst/>
              <a:rect l="l" t="t" r="r" b="b"/>
              <a:pathLst>
                <a:path w="2884170" h="1988185">
                  <a:moveTo>
                    <a:pt x="0" y="496899"/>
                  </a:moveTo>
                  <a:lnTo>
                    <a:pt x="496899" y="0"/>
                  </a:lnTo>
                  <a:lnTo>
                    <a:pt x="2883704" y="0"/>
                  </a:lnTo>
                  <a:lnTo>
                    <a:pt x="2883704" y="1490696"/>
                  </a:lnTo>
                  <a:lnTo>
                    <a:pt x="2386804" y="1987596"/>
                  </a:lnTo>
                  <a:lnTo>
                    <a:pt x="0" y="1987596"/>
                  </a:lnTo>
                  <a:lnTo>
                    <a:pt x="0" y="496899"/>
                  </a:lnTo>
                  <a:close/>
                </a:path>
                <a:path w="2884170" h="1988185">
                  <a:moveTo>
                    <a:pt x="0" y="496899"/>
                  </a:moveTo>
                  <a:lnTo>
                    <a:pt x="2386804" y="496899"/>
                  </a:lnTo>
                  <a:lnTo>
                    <a:pt x="2883704" y="0"/>
                  </a:lnTo>
                </a:path>
                <a:path w="2884170" h="1988185">
                  <a:moveTo>
                    <a:pt x="2386804" y="496899"/>
                  </a:moveTo>
                  <a:lnTo>
                    <a:pt x="2386804" y="1987596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6838542" y="3596132"/>
            <a:ext cx="97345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i="1" spc="-10" dirty="0">
                <a:latin typeface="Times New Roman"/>
                <a:cs typeface="Times New Roman"/>
              </a:rPr>
              <a:t>entorno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4161363" y="2305735"/>
            <a:ext cx="3869690" cy="2931795"/>
            <a:chOff x="4161363" y="2305735"/>
            <a:chExt cx="3869690" cy="2931795"/>
          </a:xfrm>
        </p:grpSpPr>
        <p:sp>
          <p:nvSpPr>
            <p:cNvPr id="23" name="object 23"/>
            <p:cNvSpPr/>
            <p:nvPr/>
          </p:nvSpPr>
          <p:spPr>
            <a:xfrm>
              <a:off x="5852473" y="4194816"/>
              <a:ext cx="2164080" cy="497205"/>
            </a:xfrm>
            <a:custGeom>
              <a:avLst/>
              <a:gdLst/>
              <a:ahLst/>
              <a:cxnLst/>
              <a:rect l="l" t="t" r="r" b="b"/>
              <a:pathLst>
                <a:path w="2164079" h="497204">
                  <a:moveTo>
                    <a:pt x="1533185" y="0"/>
                  </a:moveTo>
                  <a:lnTo>
                    <a:pt x="755491" y="165630"/>
                  </a:lnTo>
                  <a:lnTo>
                    <a:pt x="1211262" y="165630"/>
                  </a:lnTo>
                  <a:lnTo>
                    <a:pt x="1188987" y="188242"/>
                  </a:lnTo>
                  <a:lnTo>
                    <a:pt x="1136681" y="231623"/>
                  </a:lnTo>
                  <a:lnTo>
                    <a:pt x="1074591" y="272393"/>
                  </a:lnTo>
                  <a:lnTo>
                    <a:pt x="1040085" y="291743"/>
                  </a:lnTo>
                  <a:lnTo>
                    <a:pt x="1003383" y="310371"/>
                  </a:lnTo>
                  <a:lnTo>
                    <a:pt x="964570" y="328255"/>
                  </a:lnTo>
                  <a:lnTo>
                    <a:pt x="923727" y="345372"/>
                  </a:lnTo>
                  <a:lnTo>
                    <a:pt x="880940" y="361699"/>
                  </a:lnTo>
                  <a:lnTo>
                    <a:pt x="836292" y="377214"/>
                  </a:lnTo>
                  <a:lnTo>
                    <a:pt x="789865" y="391894"/>
                  </a:lnTo>
                  <a:lnTo>
                    <a:pt x="741744" y="405715"/>
                  </a:lnTo>
                  <a:lnTo>
                    <a:pt x="692013" y="418655"/>
                  </a:lnTo>
                  <a:lnTo>
                    <a:pt x="640754" y="430692"/>
                  </a:lnTo>
                  <a:lnTo>
                    <a:pt x="588051" y="441801"/>
                  </a:lnTo>
                  <a:lnTo>
                    <a:pt x="533988" y="451961"/>
                  </a:lnTo>
                  <a:lnTo>
                    <a:pt x="478649" y="461149"/>
                  </a:lnTo>
                  <a:lnTo>
                    <a:pt x="422116" y="469341"/>
                  </a:lnTo>
                  <a:lnTo>
                    <a:pt x="364474" y="476515"/>
                  </a:lnTo>
                  <a:lnTo>
                    <a:pt x="305806" y="482648"/>
                  </a:lnTo>
                  <a:lnTo>
                    <a:pt x="246196" y="487717"/>
                  </a:lnTo>
                  <a:lnTo>
                    <a:pt x="185726" y="491700"/>
                  </a:lnTo>
                  <a:lnTo>
                    <a:pt x="124481" y="494573"/>
                  </a:lnTo>
                  <a:lnTo>
                    <a:pt x="62545" y="496313"/>
                  </a:lnTo>
                  <a:lnTo>
                    <a:pt x="0" y="496898"/>
                  </a:lnTo>
                  <a:lnTo>
                    <a:pt x="496898" y="496898"/>
                  </a:lnTo>
                  <a:lnTo>
                    <a:pt x="559443" y="496313"/>
                  </a:lnTo>
                  <a:lnTo>
                    <a:pt x="621380" y="494573"/>
                  </a:lnTo>
                  <a:lnTo>
                    <a:pt x="682625" y="491700"/>
                  </a:lnTo>
                  <a:lnTo>
                    <a:pt x="743095" y="487717"/>
                  </a:lnTo>
                  <a:lnTo>
                    <a:pt x="802705" y="482648"/>
                  </a:lnTo>
                  <a:lnTo>
                    <a:pt x="861373" y="476515"/>
                  </a:lnTo>
                  <a:lnTo>
                    <a:pt x="919015" y="469341"/>
                  </a:lnTo>
                  <a:lnTo>
                    <a:pt x="975548" y="461149"/>
                  </a:lnTo>
                  <a:lnTo>
                    <a:pt x="1030887" y="451962"/>
                  </a:lnTo>
                  <a:lnTo>
                    <a:pt x="1084950" y="441802"/>
                  </a:lnTo>
                  <a:lnTo>
                    <a:pt x="1137653" y="430692"/>
                  </a:lnTo>
                  <a:lnTo>
                    <a:pt x="1188912" y="418656"/>
                  </a:lnTo>
                  <a:lnTo>
                    <a:pt x="1238643" y="405716"/>
                  </a:lnTo>
                  <a:lnTo>
                    <a:pt x="1286764" y="391894"/>
                  </a:lnTo>
                  <a:lnTo>
                    <a:pt x="1333191" y="377215"/>
                  </a:lnTo>
                  <a:lnTo>
                    <a:pt x="1377839" y="361700"/>
                  </a:lnTo>
                  <a:lnTo>
                    <a:pt x="1420626" y="345373"/>
                  </a:lnTo>
                  <a:lnTo>
                    <a:pt x="1461468" y="328255"/>
                  </a:lnTo>
                  <a:lnTo>
                    <a:pt x="1500282" y="310372"/>
                  </a:lnTo>
                  <a:lnTo>
                    <a:pt x="1536984" y="291744"/>
                  </a:lnTo>
                  <a:lnTo>
                    <a:pt x="1571490" y="272395"/>
                  </a:lnTo>
                  <a:lnTo>
                    <a:pt x="1633580" y="231624"/>
                  </a:lnTo>
                  <a:lnTo>
                    <a:pt x="1685886" y="188244"/>
                  </a:lnTo>
                  <a:lnTo>
                    <a:pt x="1708161" y="165632"/>
                  </a:lnTo>
                  <a:lnTo>
                    <a:pt x="2163936" y="165630"/>
                  </a:lnTo>
                  <a:lnTo>
                    <a:pt x="1533185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567739" y="4194816"/>
              <a:ext cx="1533525" cy="497205"/>
            </a:xfrm>
            <a:custGeom>
              <a:avLst/>
              <a:gdLst/>
              <a:ahLst/>
              <a:cxnLst/>
              <a:rect l="l" t="t" r="r" b="b"/>
              <a:pathLst>
                <a:path w="1533525" h="497204">
                  <a:moveTo>
                    <a:pt x="496897" y="1"/>
                  </a:moveTo>
                  <a:lnTo>
                    <a:pt x="0" y="0"/>
                  </a:lnTo>
                  <a:lnTo>
                    <a:pt x="1671" y="25570"/>
                  </a:lnTo>
                  <a:lnTo>
                    <a:pt x="6632" y="50805"/>
                  </a:lnTo>
                  <a:lnTo>
                    <a:pt x="26101" y="100142"/>
                  </a:lnTo>
                  <a:lnTo>
                    <a:pt x="57759" y="147762"/>
                  </a:lnTo>
                  <a:lnTo>
                    <a:pt x="100960" y="193415"/>
                  </a:lnTo>
                  <a:lnTo>
                    <a:pt x="155060" y="236851"/>
                  </a:lnTo>
                  <a:lnTo>
                    <a:pt x="219412" y="277821"/>
                  </a:lnTo>
                  <a:lnTo>
                    <a:pt x="255231" y="297302"/>
                  </a:lnTo>
                  <a:lnTo>
                    <a:pt x="293371" y="316074"/>
                  </a:lnTo>
                  <a:lnTo>
                    <a:pt x="333751" y="334103"/>
                  </a:lnTo>
                  <a:lnTo>
                    <a:pt x="376290" y="351360"/>
                  </a:lnTo>
                  <a:lnTo>
                    <a:pt x="420908" y="367813"/>
                  </a:lnTo>
                  <a:lnTo>
                    <a:pt x="467524" y="383431"/>
                  </a:lnTo>
                  <a:lnTo>
                    <a:pt x="516057" y="398182"/>
                  </a:lnTo>
                  <a:lnTo>
                    <a:pt x="566427" y="412036"/>
                  </a:lnTo>
                  <a:lnTo>
                    <a:pt x="618553" y="424961"/>
                  </a:lnTo>
                  <a:lnTo>
                    <a:pt x="672354" y="436926"/>
                  </a:lnTo>
                  <a:lnTo>
                    <a:pt x="727749" y="447899"/>
                  </a:lnTo>
                  <a:lnTo>
                    <a:pt x="784658" y="457850"/>
                  </a:lnTo>
                  <a:lnTo>
                    <a:pt x="843000" y="466747"/>
                  </a:lnTo>
                  <a:lnTo>
                    <a:pt x="902694" y="474559"/>
                  </a:lnTo>
                  <a:lnTo>
                    <a:pt x="963660" y="481255"/>
                  </a:lnTo>
                  <a:lnTo>
                    <a:pt x="1025816" y="486803"/>
                  </a:lnTo>
                  <a:lnTo>
                    <a:pt x="1089083" y="491173"/>
                  </a:lnTo>
                  <a:lnTo>
                    <a:pt x="1153379" y="494333"/>
                  </a:lnTo>
                  <a:lnTo>
                    <a:pt x="1218623" y="496252"/>
                  </a:lnTo>
                  <a:lnTo>
                    <a:pt x="1284735" y="496898"/>
                  </a:lnTo>
                  <a:lnTo>
                    <a:pt x="1334746" y="496522"/>
                  </a:lnTo>
                  <a:lnTo>
                    <a:pt x="1384653" y="495394"/>
                  </a:lnTo>
                  <a:lnTo>
                    <a:pt x="1434400" y="493516"/>
                  </a:lnTo>
                  <a:lnTo>
                    <a:pt x="1483929" y="490890"/>
                  </a:lnTo>
                  <a:lnTo>
                    <a:pt x="1533184" y="487519"/>
                  </a:lnTo>
                  <a:lnTo>
                    <a:pt x="1464464" y="481527"/>
                  </a:lnTo>
                  <a:lnTo>
                    <a:pt x="1397327" y="474172"/>
                  </a:lnTo>
                  <a:lnTo>
                    <a:pt x="1331862" y="465497"/>
                  </a:lnTo>
                  <a:lnTo>
                    <a:pt x="1268162" y="455546"/>
                  </a:lnTo>
                  <a:lnTo>
                    <a:pt x="1206316" y="444360"/>
                  </a:lnTo>
                  <a:lnTo>
                    <a:pt x="1146417" y="431982"/>
                  </a:lnTo>
                  <a:lnTo>
                    <a:pt x="1088553" y="418455"/>
                  </a:lnTo>
                  <a:lnTo>
                    <a:pt x="1032817" y="403823"/>
                  </a:lnTo>
                  <a:lnTo>
                    <a:pt x="979300" y="388127"/>
                  </a:lnTo>
                  <a:lnTo>
                    <a:pt x="928091" y="371410"/>
                  </a:lnTo>
                  <a:lnTo>
                    <a:pt x="879282" y="353716"/>
                  </a:lnTo>
                  <a:lnTo>
                    <a:pt x="832964" y="335086"/>
                  </a:lnTo>
                  <a:lnTo>
                    <a:pt x="789228" y="315563"/>
                  </a:lnTo>
                  <a:lnTo>
                    <a:pt x="748163" y="295191"/>
                  </a:lnTo>
                  <a:lnTo>
                    <a:pt x="709862" y="274012"/>
                  </a:lnTo>
                  <a:lnTo>
                    <a:pt x="674415" y="252069"/>
                  </a:lnTo>
                  <a:lnTo>
                    <a:pt x="641913" y="229404"/>
                  </a:lnTo>
                  <a:lnTo>
                    <a:pt x="586106" y="182081"/>
                  </a:lnTo>
                  <a:lnTo>
                    <a:pt x="543169" y="132384"/>
                  </a:lnTo>
                  <a:lnTo>
                    <a:pt x="513828" y="80655"/>
                  </a:lnTo>
                  <a:lnTo>
                    <a:pt x="498809" y="27237"/>
                  </a:lnTo>
                  <a:lnTo>
                    <a:pt x="496897" y="1"/>
                  </a:lnTo>
                  <a:close/>
                </a:path>
              </a:pathLst>
            </a:custGeom>
            <a:solidFill>
              <a:srgbClr val="CDCD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67739" y="4194816"/>
              <a:ext cx="3448685" cy="497205"/>
            </a:xfrm>
            <a:custGeom>
              <a:avLst/>
              <a:gdLst/>
              <a:ahLst/>
              <a:cxnLst/>
              <a:rect l="l" t="t" r="r" b="b"/>
              <a:pathLst>
                <a:path w="3448684" h="497204">
                  <a:moveTo>
                    <a:pt x="1533185" y="487519"/>
                  </a:moveTo>
                  <a:lnTo>
                    <a:pt x="1464464" y="481527"/>
                  </a:lnTo>
                  <a:lnTo>
                    <a:pt x="1397327" y="474172"/>
                  </a:lnTo>
                  <a:lnTo>
                    <a:pt x="1331862" y="465497"/>
                  </a:lnTo>
                  <a:lnTo>
                    <a:pt x="1268162" y="455546"/>
                  </a:lnTo>
                  <a:lnTo>
                    <a:pt x="1206317" y="444360"/>
                  </a:lnTo>
                  <a:lnTo>
                    <a:pt x="1146417" y="431982"/>
                  </a:lnTo>
                  <a:lnTo>
                    <a:pt x="1088554" y="418455"/>
                  </a:lnTo>
                  <a:lnTo>
                    <a:pt x="1032818" y="403823"/>
                  </a:lnTo>
                  <a:lnTo>
                    <a:pt x="979300" y="388127"/>
                  </a:lnTo>
                  <a:lnTo>
                    <a:pt x="928092" y="371410"/>
                  </a:lnTo>
                  <a:lnTo>
                    <a:pt x="879283" y="353715"/>
                  </a:lnTo>
                  <a:lnTo>
                    <a:pt x="832965" y="335086"/>
                  </a:lnTo>
                  <a:lnTo>
                    <a:pt x="789228" y="315563"/>
                  </a:lnTo>
                  <a:lnTo>
                    <a:pt x="748164" y="295191"/>
                  </a:lnTo>
                  <a:lnTo>
                    <a:pt x="709863" y="274012"/>
                  </a:lnTo>
                  <a:lnTo>
                    <a:pt x="674416" y="252069"/>
                  </a:lnTo>
                  <a:lnTo>
                    <a:pt x="641914" y="229404"/>
                  </a:lnTo>
                  <a:lnTo>
                    <a:pt x="586107" y="182080"/>
                  </a:lnTo>
                  <a:lnTo>
                    <a:pt x="543170" y="132383"/>
                  </a:lnTo>
                  <a:lnTo>
                    <a:pt x="513828" y="80655"/>
                  </a:lnTo>
                  <a:lnTo>
                    <a:pt x="498809" y="27236"/>
                  </a:lnTo>
                  <a:lnTo>
                    <a:pt x="496898" y="0"/>
                  </a:lnTo>
                  <a:lnTo>
                    <a:pt x="0" y="0"/>
                  </a:lnTo>
                  <a:lnTo>
                    <a:pt x="6632" y="50805"/>
                  </a:lnTo>
                  <a:lnTo>
                    <a:pt x="26101" y="100142"/>
                  </a:lnTo>
                  <a:lnTo>
                    <a:pt x="57759" y="147762"/>
                  </a:lnTo>
                  <a:lnTo>
                    <a:pt x="100960" y="193415"/>
                  </a:lnTo>
                  <a:lnTo>
                    <a:pt x="155060" y="236851"/>
                  </a:lnTo>
                  <a:lnTo>
                    <a:pt x="219412" y="277820"/>
                  </a:lnTo>
                  <a:lnTo>
                    <a:pt x="255231" y="297302"/>
                  </a:lnTo>
                  <a:lnTo>
                    <a:pt x="293371" y="316073"/>
                  </a:lnTo>
                  <a:lnTo>
                    <a:pt x="333751" y="334103"/>
                  </a:lnTo>
                  <a:lnTo>
                    <a:pt x="376290" y="351360"/>
                  </a:lnTo>
                  <a:lnTo>
                    <a:pt x="420908" y="367813"/>
                  </a:lnTo>
                  <a:lnTo>
                    <a:pt x="467524" y="383431"/>
                  </a:lnTo>
                  <a:lnTo>
                    <a:pt x="516057" y="398182"/>
                  </a:lnTo>
                  <a:lnTo>
                    <a:pt x="566427" y="412036"/>
                  </a:lnTo>
                  <a:lnTo>
                    <a:pt x="618553" y="424961"/>
                  </a:lnTo>
                  <a:lnTo>
                    <a:pt x="672354" y="436925"/>
                  </a:lnTo>
                  <a:lnTo>
                    <a:pt x="727749" y="447899"/>
                  </a:lnTo>
                  <a:lnTo>
                    <a:pt x="784658" y="457850"/>
                  </a:lnTo>
                  <a:lnTo>
                    <a:pt x="843000" y="466747"/>
                  </a:lnTo>
                  <a:lnTo>
                    <a:pt x="902694" y="474559"/>
                  </a:lnTo>
                  <a:lnTo>
                    <a:pt x="963660" y="481255"/>
                  </a:lnTo>
                  <a:lnTo>
                    <a:pt x="1025816" y="486803"/>
                  </a:lnTo>
                  <a:lnTo>
                    <a:pt x="1089083" y="491173"/>
                  </a:lnTo>
                  <a:lnTo>
                    <a:pt x="1153379" y="494333"/>
                  </a:lnTo>
                  <a:lnTo>
                    <a:pt x="1218623" y="496252"/>
                  </a:lnTo>
                  <a:lnTo>
                    <a:pt x="1284736" y="496899"/>
                  </a:lnTo>
                  <a:lnTo>
                    <a:pt x="1781634" y="496899"/>
                  </a:lnTo>
                  <a:lnTo>
                    <a:pt x="1844178" y="496313"/>
                  </a:lnTo>
                  <a:lnTo>
                    <a:pt x="1906115" y="494573"/>
                  </a:lnTo>
                  <a:lnTo>
                    <a:pt x="1967360" y="491700"/>
                  </a:lnTo>
                  <a:lnTo>
                    <a:pt x="2027829" y="487717"/>
                  </a:lnTo>
                  <a:lnTo>
                    <a:pt x="2087440" y="482648"/>
                  </a:lnTo>
                  <a:lnTo>
                    <a:pt x="2146108" y="476515"/>
                  </a:lnTo>
                  <a:lnTo>
                    <a:pt x="2203750" y="469341"/>
                  </a:lnTo>
                  <a:lnTo>
                    <a:pt x="2260283" y="461149"/>
                  </a:lnTo>
                  <a:lnTo>
                    <a:pt x="2315622" y="451962"/>
                  </a:lnTo>
                  <a:lnTo>
                    <a:pt x="2369685" y="441802"/>
                  </a:lnTo>
                  <a:lnTo>
                    <a:pt x="2422387" y="430692"/>
                  </a:lnTo>
                  <a:lnTo>
                    <a:pt x="2473646" y="418656"/>
                  </a:lnTo>
                  <a:lnTo>
                    <a:pt x="2523378" y="405715"/>
                  </a:lnTo>
                  <a:lnTo>
                    <a:pt x="2571499" y="391894"/>
                  </a:lnTo>
                  <a:lnTo>
                    <a:pt x="2617925" y="377214"/>
                  </a:lnTo>
                  <a:lnTo>
                    <a:pt x="2662574" y="361699"/>
                  </a:lnTo>
                  <a:lnTo>
                    <a:pt x="2705361" y="345372"/>
                  </a:lnTo>
                  <a:lnTo>
                    <a:pt x="2746203" y="328255"/>
                  </a:lnTo>
                  <a:lnTo>
                    <a:pt x="2785017" y="310371"/>
                  </a:lnTo>
                  <a:lnTo>
                    <a:pt x="2821718" y="291743"/>
                  </a:lnTo>
                  <a:lnTo>
                    <a:pt x="2856224" y="272394"/>
                  </a:lnTo>
                  <a:lnTo>
                    <a:pt x="2918315" y="231624"/>
                  </a:lnTo>
                  <a:lnTo>
                    <a:pt x="2970621" y="188243"/>
                  </a:lnTo>
                  <a:lnTo>
                    <a:pt x="2992896" y="165631"/>
                  </a:lnTo>
                  <a:lnTo>
                    <a:pt x="3448672" y="165630"/>
                  </a:lnTo>
                  <a:lnTo>
                    <a:pt x="2817921" y="0"/>
                  </a:lnTo>
                  <a:lnTo>
                    <a:pt x="2040225" y="165630"/>
                  </a:lnTo>
                  <a:lnTo>
                    <a:pt x="2495997" y="165630"/>
                  </a:lnTo>
                  <a:lnTo>
                    <a:pt x="2473722" y="188242"/>
                  </a:lnTo>
                  <a:lnTo>
                    <a:pt x="2421416" y="231623"/>
                  </a:lnTo>
                  <a:lnTo>
                    <a:pt x="2359325" y="272393"/>
                  </a:lnTo>
                  <a:lnTo>
                    <a:pt x="2324820" y="291742"/>
                  </a:lnTo>
                  <a:lnTo>
                    <a:pt x="2288118" y="310370"/>
                  </a:lnTo>
                  <a:lnTo>
                    <a:pt x="2249304" y="328254"/>
                  </a:lnTo>
                  <a:lnTo>
                    <a:pt x="2208462" y="345371"/>
                  </a:lnTo>
                  <a:lnTo>
                    <a:pt x="2165675" y="361699"/>
                  </a:lnTo>
                  <a:lnTo>
                    <a:pt x="2121027" y="377213"/>
                  </a:lnTo>
                  <a:lnTo>
                    <a:pt x="2074600" y="391893"/>
                  </a:lnTo>
                  <a:lnTo>
                    <a:pt x="2026479" y="405714"/>
                  </a:lnTo>
                  <a:lnTo>
                    <a:pt x="1976748" y="418655"/>
                  </a:lnTo>
                  <a:lnTo>
                    <a:pt x="1925489" y="430691"/>
                  </a:lnTo>
                  <a:lnTo>
                    <a:pt x="1872786" y="441801"/>
                  </a:lnTo>
                  <a:lnTo>
                    <a:pt x="1818723" y="451961"/>
                  </a:lnTo>
                  <a:lnTo>
                    <a:pt x="1763384" y="461148"/>
                  </a:lnTo>
                  <a:lnTo>
                    <a:pt x="1706851" y="469340"/>
                  </a:lnTo>
                  <a:lnTo>
                    <a:pt x="1649209" y="476514"/>
                  </a:lnTo>
                  <a:lnTo>
                    <a:pt x="1590541" y="482647"/>
                  </a:lnTo>
                  <a:lnTo>
                    <a:pt x="1530931" y="487716"/>
                  </a:lnTo>
                  <a:lnTo>
                    <a:pt x="1470461" y="491699"/>
                  </a:lnTo>
                  <a:lnTo>
                    <a:pt x="1409216" y="494572"/>
                  </a:lnTo>
                  <a:lnTo>
                    <a:pt x="1347279" y="496312"/>
                  </a:lnTo>
                  <a:lnTo>
                    <a:pt x="1284735" y="496898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161358" y="2770619"/>
              <a:ext cx="1242060" cy="2466975"/>
            </a:xfrm>
            <a:custGeom>
              <a:avLst/>
              <a:gdLst/>
              <a:ahLst/>
              <a:cxnLst/>
              <a:rect l="l" t="t" r="r" b="b"/>
              <a:pathLst>
                <a:path w="1242060" h="2466975">
                  <a:moveTo>
                    <a:pt x="886269" y="395287"/>
                  </a:moveTo>
                  <a:lnTo>
                    <a:pt x="716165" y="378371"/>
                  </a:lnTo>
                  <a:lnTo>
                    <a:pt x="673481" y="281292"/>
                  </a:lnTo>
                  <a:lnTo>
                    <a:pt x="652145" y="263182"/>
                  </a:lnTo>
                  <a:lnTo>
                    <a:pt x="609447" y="207848"/>
                  </a:lnTo>
                  <a:lnTo>
                    <a:pt x="549440" y="166268"/>
                  </a:lnTo>
                  <a:lnTo>
                    <a:pt x="495973" y="138480"/>
                  </a:lnTo>
                  <a:lnTo>
                    <a:pt x="453288" y="146037"/>
                  </a:lnTo>
                  <a:lnTo>
                    <a:pt x="422224" y="176809"/>
                  </a:lnTo>
                  <a:lnTo>
                    <a:pt x="397713" y="270751"/>
                  </a:lnTo>
                  <a:lnTo>
                    <a:pt x="407212" y="378371"/>
                  </a:lnTo>
                  <a:lnTo>
                    <a:pt x="433006" y="481571"/>
                  </a:lnTo>
                  <a:lnTo>
                    <a:pt x="460679" y="561568"/>
                  </a:lnTo>
                  <a:lnTo>
                    <a:pt x="514146" y="644702"/>
                  </a:lnTo>
                  <a:lnTo>
                    <a:pt x="560209" y="678878"/>
                  </a:lnTo>
                  <a:lnTo>
                    <a:pt x="623189" y="678878"/>
                  </a:lnTo>
                  <a:lnTo>
                    <a:pt x="687425" y="655510"/>
                  </a:lnTo>
                  <a:lnTo>
                    <a:pt x="719556" y="595744"/>
                  </a:lnTo>
                  <a:lnTo>
                    <a:pt x="736663" y="520001"/>
                  </a:lnTo>
                  <a:lnTo>
                    <a:pt x="730110" y="426313"/>
                  </a:lnTo>
                  <a:lnTo>
                    <a:pt x="878687" y="436854"/>
                  </a:lnTo>
                  <a:lnTo>
                    <a:pt x="886269" y="395287"/>
                  </a:lnTo>
                  <a:close/>
                </a:path>
                <a:path w="1242060" h="2466975">
                  <a:moveTo>
                    <a:pt x="1241920" y="2385314"/>
                  </a:moveTo>
                  <a:lnTo>
                    <a:pt x="1221828" y="2363774"/>
                  </a:lnTo>
                  <a:lnTo>
                    <a:pt x="1105458" y="2360612"/>
                  </a:lnTo>
                  <a:lnTo>
                    <a:pt x="1022972" y="2371166"/>
                  </a:lnTo>
                  <a:lnTo>
                    <a:pt x="981354" y="2391422"/>
                  </a:lnTo>
                  <a:lnTo>
                    <a:pt x="987729" y="2343518"/>
                  </a:lnTo>
                  <a:lnTo>
                    <a:pt x="1030643" y="2270074"/>
                  </a:lnTo>
                  <a:lnTo>
                    <a:pt x="1065885" y="2155901"/>
                  </a:lnTo>
                  <a:lnTo>
                    <a:pt x="1094651" y="2059051"/>
                  </a:lnTo>
                  <a:lnTo>
                    <a:pt x="1073289" y="1948040"/>
                  </a:lnTo>
                  <a:lnTo>
                    <a:pt x="1041196" y="1829866"/>
                  </a:lnTo>
                  <a:lnTo>
                    <a:pt x="977176" y="1694599"/>
                  </a:lnTo>
                  <a:lnTo>
                    <a:pt x="885240" y="1569872"/>
                  </a:lnTo>
                  <a:lnTo>
                    <a:pt x="807034" y="1479169"/>
                  </a:lnTo>
                  <a:lnTo>
                    <a:pt x="804875" y="1477619"/>
                  </a:lnTo>
                  <a:lnTo>
                    <a:pt x="824153" y="1392796"/>
                  </a:lnTo>
                  <a:lnTo>
                    <a:pt x="824153" y="1286370"/>
                  </a:lnTo>
                  <a:lnTo>
                    <a:pt x="839152" y="1291717"/>
                  </a:lnTo>
                  <a:lnTo>
                    <a:pt x="909764" y="1319339"/>
                  </a:lnTo>
                  <a:lnTo>
                    <a:pt x="955814" y="1365161"/>
                  </a:lnTo>
                  <a:lnTo>
                    <a:pt x="987729" y="1354620"/>
                  </a:lnTo>
                  <a:lnTo>
                    <a:pt x="1018806" y="1323594"/>
                  </a:lnTo>
                  <a:lnTo>
                    <a:pt x="941844" y="1282026"/>
                  </a:lnTo>
                  <a:lnTo>
                    <a:pt x="860475" y="1260690"/>
                  </a:lnTo>
                  <a:lnTo>
                    <a:pt x="824153" y="1244981"/>
                  </a:lnTo>
                  <a:lnTo>
                    <a:pt x="824153" y="1240459"/>
                  </a:lnTo>
                  <a:lnTo>
                    <a:pt x="822261" y="1205712"/>
                  </a:lnTo>
                  <a:lnTo>
                    <a:pt x="880821" y="1194638"/>
                  </a:lnTo>
                  <a:lnTo>
                    <a:pt x="923721" y="1167003"/>
                  </a:lnTo>
                  <a:lnTo>
                    <a:pt x="1004849" y="1122286"/>
                  </a:lnTo>
                  <a:lnTo>
                    <a:pt x="1072261" y="1060399"/>
                  </a:lnTo>
                  <a:lnTo>
                    <a:pt x="1114907" y="959154"/>
                  </a:lnTo>
                  <a:lnTo>
                    <a:pt x="1093546" y="924979"/>
                  </a:lnTo>
                  <a:lnTo>
                    <a:pt x="1050899" y="869581"/>
                  </a:lnTo>
                  <a:lnTo>
                    <a:pt x="1050899" y="980490"/>
                  </a:lnTo>
                  <a:lnTo>
                    <a:pt x="1004849" y="1052842"/>
                  </a:lnTo>
                  <a:lnTo>
                    <a:pt x="941844" y="1122286"/>
                  </a:lnTo>
                  <a:lnTo>
                    <a:pt x="828586" y="1167003"/>
                  </a:lnTo>
                  <a:lnTo>
                    <a:pt x="820407" y="1171232"/>
                  </a:lnTo>
                  <a:lnTo>
                    <a:pt x="817816" y="1123315"/>
                  </a:lnTo>
                  <a:lnTo>
                    <a:pt x="802805" y="1001750"/>
                  </a:lnTo>
                  <a:lnTo>
                    <a:pt x="785698" y="898372"/>
                  </a:lnTo>
                  <a:lnTo>
                    <a:pt x="750404" y="822807"/>
                  </a:lnTo>
                  <a:lnTo>
                    <a:pt x="748830" y="820508"/>
                  </a:lnTo>
                  <a:lnTo>
                    <a:pt x="750404" y="820508"/>
                  </a:lnTo>
                  <a:lnTo>
                    <a:pt x="817816" y="823912"/>
                  </a:lnTo>
                  <a:lnTo>
                    <a:pt x="920483" y="845159"/>
                  </a:lnTo>
                  <a:lnTo>
                    <a:pt x="1004849" y="903643"/>
                  </a:lnTo>
                  <a:lnTo>
                    <a:pt x="1040091" y="945222"/>
                  </a:lnTo>
                  <a:lnTo>
                    <a:pt x="1050899" y="980490"/>
                  </a:lnTo>
                  <a:lnTo>
                    <a:pt x="1050899" y="869581"/>
                  </a:lnTo>
                  <a:lnTo>
                    <a:pt x="977176" y="823912"/>
                  </a:lnTo>
                  <a:lnTo>
                    <a:pt x="877582" y="768400"/>
                  </a:lnTo>
                  <a:lnTo>
                    <a:pt x="782523" y="751306"/>
                  </a:lnTo>
                  <a:lnTo>
                    <a:pt x="690600" y="740765"/>
                  </a:lnTo>
                  <a:lnTo>
                    <a:pt x="689356" y="742873"/>
                  </a:lnTo>
                  <a:lnTo>
                    <a:pt x="646849" y="718324"/>
                  </a:lnTo>
                  <a:lnTo>
                    <a:pt x="605015" y="718324"/>
                  </a:lnTo>
                  <a:lnTo>
                    <a:pt x="559155" y="739660"/>
                  </a:lnTo>
                  <a:lnTo>
                    <a:pt x="551243" y="770191"/>
                  </a:lnTo>
                  <a:lnTo>
                    <a:pt x="487514" y="748080"/>
                  </a:lnTo>
                  <a:lnTo>
                    <a:pt x="392417" y="709739"/>
                  </a:lnTo>
                  <a:lnTo>
                    <a:pt x="328180" y="699109"/>
                  </a:lnTo>
                  <a:lnTo>
                    <a:pt x="265214" y="678878"/>
                  </a:lnTo>
                  <a:lnTo>
                    <a:pt x="148564" y="634161"/>
                  </a:lnTo>
                  <a:lnTo>
                    <a:pt x="91922" y="581799"/>
                  </a:lnTo>
                  <a:lnTo>
                    <a:pt x="81356" y="540232"/>
                  </a:lnTo>
                  <a:lnTo>
                    <a:pt x="95097" y="460235"/>
                  </a:lnTo>
                  <a:lnTo>
                    <a:pt x="127215" y="377355"/>
                  </a:lnTo>
                  <a:lnTo>
                    <a:pt x="176453" y="283413"/>
                  </a:lnTo>
                  <a:lnTo>
                    <a:pt x="211734" y="211074"/>
                  </a:lnTo>
                  <a:lnTo>
                    <a:pt x="271551" y="145021"/>
                  </a:lnTo>
                  <a:lnTo>
                    <a:pt x="282321" y="169506"/>
                  </a:lnTo>
                  <a:lnTo>
                    <a:pt x="338963" y="180047"/>
                  </a:lnTo>
                  <a:lnTo>
                    <a:pt x="392417" y="166268"/>
                  </a:lnTo>
                  <a:lnTo>
                    <a:pt x="398767" y="134226"/>
                  </a:lnTo>
                  <a:lnTo>
                    <a:pt x="392417" y="96901"/>
                  </a:lnTo>
                  <a:lnTo>
                    <a:pt x="370865" y="55333"/>
                  </a:lnTo>
                  <a:lnTo>
                    <a:pt x="424332" y="41567"/>
                  </a:lnTo>
                  <a:lnTo>
                    <a:pt x="455396" y="55333"/>
                  </a:lnTo>
                  <a:lnTo>
                    <a:pt x="487514" y="92659"/>
                  </a:lnTo>
                  <a:lnTo>
                    <a:pt x="476732" y="134226"/>
                  </a:lnTo>
                  <a:lnTo>
                    <a:pt x="516255" y="134226"/>
                  </a:lnTo>
                  <a:lnTo>
                    <a:pt x="527037" y="83134"/>
                  </a:lnTo>
                  <a:lnTo>
                    <a:pt x="498094" y="33997"/>
                  </a:lnTo>
                  <a:lnTo>
                    <a:pt x="455396" y="3136"/>
                  </a:lnTo>
                  <a:lnTo>
                    <a:pt x="398767" y="0"/>
                  </a:lnTo>
                  <a:lnTo>
                    <a:pt x="328180" y="20231"/>
                  </a:lnTo>
                  <a:lnTo>
                    <a:pt x="357136" y="20231"/>
                  </a:lnTo>
                  <a:lnTo>
                    <a:pt x="286550" y="51092"/>
                  </a:lnTo>
                  <a:lnTo>
                    <a:pt x="229920" y="113995"/>
                  </a:lnTo>
                  <a:lnTo>
                    <a:pt x="155105" y="221615"/>
                  </a:lnTo>
                  <a:lnTo>
                    <a:pt x="95097" y="324993"/>
                  </a:lnTo>
                  <a:lnTo>
                    <a:pt x="31064" y="449694"/>
                  </a:lnTo>
                  <a:lnTo>
                    <a:pt x="0" y="532841"/>
                  </a:lnTo>
                  <a:lnTo>
                    <a:pt x="6337" y="595744"/>
                  </a:lnTo>
                  <a:lnTo>
                    <a:pt x="63182" y="647852"/>
                  </a:lnTo>
                  <a:lnTo>
                    <a:pt x="148564" y="706513"/>
                  </a:lnTo>
                  <a:lnTo>
                    <a:pt x="271551" y="758875"/>
                  </a:lnTo>
                  <a:lnTo>
                    <a:pt x="420103" y="834453"/>
                  </a:lnTo>
                  <a:lnTo>
                    <a:pt x="484352" y="866495"/>
                  </a:lnTo>
                  <a:lnTo>
                    <a:pt x="527037" y="855700"/>
                  </a:lnTo>
                  <a:lnTo>
                    <a:pt x="541337" y="841438"/>
                  </a:lnTo>
                  <a:lnTo>
                    <a:pt x="530212" y="887831"/>
                  </a:lnTo>
                  <a:lnTo>
                    <a:pt x="530212" y="1061516"/>
                  </a:lnTo>
                  <a:lnTo>
                    <a:pt x="537819" y="1209687"/>
                  </a:lnTo>
                  <a:lnTo>
                    <a:pt x="551548" y="1341793"/>
                  </a:lnTo>
                  <a:lnTo>
                    <a:pt x="569722" y="1414132"/>
                  </a:lnTo>
                  <a:lnTo>
                    <a:pt x="590219" y="1486725"/>
                  </a:lnTo>
                  <a:lnTo>
                    <a:pt x="592239" y="1489049"/>
                  </a:lnTo>
                  <a:lnTo>
                    <a:pt x="566559" y="1543088"/>
                  </a:lnTo>
                  <a:lnTo>
                    <a:pt x="534428" y="1684883"/>
                  </a:lnTo>
                  <a:lnTo>
                    <a:pt x="495973" y="1841474"/>
                  </a:lnTo>
                  <a:lnTo>
                    <a:pt x="460679" y="2000377"/>
                  </a:lnTo>
                  <a:lnTo>
                    <a:pt x="460679" y="2059051"/>
                  </a:lnTo>
                  <a:lnTo>
                    <a:pt x="495973" y="2163508"/>
                  </a:lnTo>
                  <a:lnTo>
                    <a:pt x="545211" y="2218791"/>
                  </a:lnTo>
                  <a:lnTo>
                    <a:pt x="591273" y="2288019"/>
                  </a:lnTo>
                  <a:lnTo>
                    <a:pt x="623189" y="2339302"/>
                  </a:lnTo>
                  <a:lnTo>
                    <a:pt x="609447" y="2363774"/>
                  </a:lnTo>
                  <a:lnTo>
                    <a:pt x="528091" y="2374544"/>
                  </a:lnTo>
                  <a:lnTo>
                    <a:pt x="396646" y="2394585"/>
                  </a:lnTo>
                  <a:lnTo>
                    <a:pt x="358190" y="2426665"/>
                  </a:lnTo>
                  <a:lnTo>
                    <a:pt x="390309" y="2454313"/>
                  </a:lnTo>
                  <a:lnTo>
                    <a:pt x="434860" y="2466543"/>
                  </a:lnTo>
                  <a:lnTo>
                    <a:pt x="480529" y="2466543"/>
                  </a:lnTo>
                  <a:lnTo>
                    <a:pt x="549440" y="2432989"/>
                  </a:lnTo>
                  <a:lnTo>
                    <a:pt x="612622" y="2405354"/>
                  </a:lnTo>
                  <a:lnTo>
                    <a:pt x="693762" y="2394585"/>
                  </a:lnTo>
                  <a:lnTo>
                    <a:pt x="725881" y="2385085"/>
                  </a:lnTo>
                  <a:lnTo>
                    <a:pt x="715111" y="2349843"/>
                  </a:lnTo>
                  <a:lnTo>
                    <a:pt x="623189" y="2260371"/>
                  </a:lnTo>
                  <a:lnTo>
                    <a:pt x="569722" y="2166670"/>
                  </a:lnTo>
                  <a:lnTo>
                    <a:pt x="523862" y="2103793"/>
                  </a:lnTo>
                  <a:lnTo>
                    <a:pt x="517525" y="2041956"/>
                  </a:lnTo>
                  <a:lnTo>
                    <a:pt x="538873" y="1938540"/>
                  </a:lnTo>
                  <a:lnTo>
                    <a:pt x="587895" y="1830920"/>
                  </a:lnTo>
                  <a:lnTo>
                    <a:pt x="641362" y="1647532"/>
                  </a:lnTo>
                  <a:lnTo>
                    <a:pt x="687425" y="1539938"/>
                  </a:lnTo>
                  <a:lnTo>
                    <a:pt x="686816" y="1530997"/>
                  </a:lnTo>
                  <a:lnTo>
                    <a:pt x="696937" y="1531442"/>
                  </a:lnTo>
                  <a:lnTo>
                    <a:pt x="708698" y="1529575"/>
                  </a:lnTo>
                  <a:lnTo>
                    <a:pt x="736663" y="1563319"/>
                  </a:lnTo>
                  <a:lnTo>
                    <a:pt x="849909" y="1663573"/>
                  </a:lnTo>
                  <a:lnTo>
                    <a:pt x="949261" y="1791449"/>
                  </a:lnTo>
                  <a:lnTo>
                    <a:pt x="1013523" y="1923567"/>
                  </a:lnTo>
                  <a:lnTo>
                    <a:pt x="1022972" y="2009876"/>
                  </a:lnTo>
                  <a:lnTo>
                    <a:pt x="1019822" y="2072767"/>
                  </a:lnTo>
                  <a:lnTo>
                    <a:pt x="992162" y="2214575"/>
                  </a:lnTo>
                  <a:lnTo>
                    <a:pt x="955814" y="2329586"/>
                  </a:lnTo>
                  <a:lnTo>
                    <a:pt x="924737" y="2395855"/>
                  </a:lnTo>
                  <a:lnTo>
                    <a:pt x="917168" y="2437219"/>
                  </a:lnTo>
                  <a:lnTo>
                    <a:pt x="949261" y="2437219"/>
                  </a:lnTo>
                  <a:lnTo>
                    <a:pt x="998461" y="2423503"/>
                  </a:lnTo>
                  <a:lnTo>
                    <a:pt x="1013523" y="2426665"/>
                  </a:lnTo>
                  <a:lnTo>
                    <a:pt x="1116025" y="2432989"/>
                  </a:lnTo>
                  <a:lnTo>
                    <a:pt x="1194168" y="2457475"/>
                  </a:lnTo>
                  <a:lnTo>
                    <a:pt x="1221828" y="2443759"/>
                  </a:lnTo>
                  <a:lnTo>
                    <a:pt x="1231811" y="2423503"/>
                  </a:lnTo>
                  <a:lnTo>
                    <a:pt x="1241920" y="2402992"/>
                  </a:lnTo>
                  <a:lnTo>
                    <a:pt x="1241920" y="2391422"/>
                  </a:lnTo>
                  <a:lnTo>
                    <a:pt x="1241920" y="238531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56780" y="2564885"/>
              <a:ext cx="181761" cy="210993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4912821" y="2811158"/>
              <a:ext cx="57150" cy="57785"/>
            </a:xfrm>
            <a:custGeom>
              <a:avLst/>
              <a:gdLst/>
              <a:ahLst/>
              <a:cxnLst/>
              <a:rect l="l" t="t" r="r" b="b"/>
              <a:pathLst>
                <a:path w="57150" h="57785">
                  <a:moveTo>
                    <a:pt x="27896" y="0"/>
                  </a:moveTo>
                  <a:lnTo>
                    <a:pt x="8666" y="21252"/>
                  </a:lnTo>
                  <a:lnTo>
                    <a:pt x="0" y="54236"/>
                  </a:lnTo>
                  <a:lnTo>
                    <a:pt x="27896" y="57381"/>
                  </a:lnTo>
                  <a:lnTo>
                    <a:pt x="51348" y="42589"/>
                  </a:lnTo>
                  <a:lnTo>
                    <a:pt x="56635" y="3145"/>
                  </a:lnTo>
                  <a:lnTo>
                    <a:pt x="278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499813" y="2320023"/>
              <a:ext cx="2164080" cy="497205"/>
            </a:xfrm>
            <a:custGeom>
              <a:avLst/>
              <a:gdLst/>
              <a:ahLst/>
              <a:cxnLst/>
              <a:rect l="l" t="t" r="r" b="b"/>
              <a:pathLst>
                <a:path w="2164079" h="497205">
                  <a:moveTo>
                    <a:pt x="2163936" y="0"/>
                  </a:moveTo>
                  <a:lnTo>
                    <a:pt x="1667037" y="0"/>
                  </a:lnTo>
                  <a:lnTo>
                    <a:pt x="1604492" y="585"/>
                  </a:lnTo>
                  <a:lnTo>
                    <a:pt x="1542556" y="2325"/>
                  </a:lnTo>
                  <a:lnTo>
                    <a:pt x="1481311" y="5198"/>
                  </a:lnTo>
                  <a:lnTo>
                    <a:pt x="1420841" y="9181"/>
                  </a:lnTo>
                  <a:lnTo>
                    <a:pt x="1361231" y="14250"/>
                  </a:lnTo>
                  <a:lnTo>
                    <a:pt x="1302563" y="20383"/>
                  </a:lnTo>
                  <a:lnTo>
                    <a:pt x="1244921" y="27557"/>
                  </a:lnTo>
                  <a:lnTo>
                    <a:pt x="1188388" y="35749"/>
                  </a:lnTo>
                  <a:lnTo>
                    <a:pt x="1133049" y="44936"/>
                  </a:lnTo>
                  <a:lnTo>
                    <a:pt x="1078986" y="55096"/>
                  </a:lnTo>
                  <a:lnTo>
                    <a:pt x="1026284" y="66206"/>
                  </a:lnTo>
                  <a:lnTo>
                    <a:pt x="975025" y="78242"/>
                  </a:lnTo>
                  <a:lnTo>
                    <a:pt x="925293" y="91183"/>
                  </a:lnTo>
                  <a:lnTo>
                    <a:pt x="877172" y="105004"/>
                  </a:lnTo>
                  <a:lnTo>
                    <a:pt x="830746" y="119684"/>
                  </a:lnTo>
                  <a:lnTo>
                    <a:pt x="786097" y="135198"/>
                  </a:lnTo>
                  <a:lnTo>
                    <a:pt x="743310" y="151526"/>
                  </a:lnTo>
                  <a:lnTo>
                    <a:pt x="702468" y="168643"/>
                  </a:lnTo>
                  <a:lnTo>
                    <a:pt x="663654" y="186527"/>
                  </a:lnTo>
                  <a:lnTo>
                    <a:pt x="626953" y="205155"/>
                  </a:lnTo>
                  <a:lnTo>
                    <a:pt x="592447" y="224504"/>
                  </a:lnTo>
                  <a:lnTo>
                    <a:pt x="530356" y="265274"/>
                  </a:lnTo>
                  <a:lnTo>
                    <a:pt x="478049" y="308654"/>
                  </a:lnTo>
                  <a:lnTo>
                    <a:pt x="455775" y="331266"/>
                  </a:lnTo>
                  <a:lnTo>
                    <a:pt x="0" y="331268"/>
                  </a:lnTo>
                  <a:lnTo>
                    <a:pt x="630750" y="496898"/>
                  </a:lnTo>
                  <a:lnTo>
                    <a:pt x="1408446" y="331268"/>
                  </a:lnTo>
                  <a:lnTo>
                    <a:pt x="952673" y="331268"/>
                  </a:lnTo>
                  <a:lnTo>
                    <a:pt x="974948" y="308655"/>
                  </a:lnTo>
                  <a:lnTo>
                    <a:pt x="1027254" y="265275"/>
                  </a:lnTo>
                  <a:lnTo>
                    <a:pt x="1089345" y="224505"/>
                  </a:lnTo>
                  <a:lnTo>
                    <a:pt x="1123851" y="205155"/>
                  </a:lnTo>
                  <a:lnTo>
                    <a:pt x="1160553" y="186527"/>
                  </a:lnTo>
                  <a:lnTo>
                    <a:pt x="1199366" y="168643"/>
                  </a:lnTo>
                  <a:lnTo>
                    <a:pt x="1240208" y="151526"/>
                  </a:lnTo>
                  <a:lnTo>
                    <a:pt x="1282996" y="135199"/>
                  </a:lnTo>
                  <a:lnTo>
                    <a:pt x="1327644" y="119684"/>
                  </a:lnTo>
                  <a:lnTo>
                    <a:pt x="1374071" y="105004"/>
                  </a:lnTo>
                  <a:lnTo>
                    <a:pt x="1422192" y="91183"/>
                  </a:lnTo>
                  <a:lnTo>
                    <a:pt x="1471923" y="78243"/>
                  </a:lnTo>
                  <a:lnTo>
                    <a:pt x="1523182" y="66206"/>
                  </a:lnTo>
                  <a:lnTo>
                    <a:pt x="1575885" y="55097"/>
                  </a:lnTo>
                  <a:lnTo>
                    <a:pt x="1629948" y="44937"/>
                  </a:lnTo>
                  <a:lnTo>
                    <a:pt x="1685287" y="35749"/>
                  </a:lnTo>
                  <a:lnTo>
                    <a:pt x="1741820" y="27557"/>
                  </a:lnTo>
                  <a:lnTo>
                    <a:pt x="1799462" y="20383"/>
                  </a:lnTo>
                  <a:lnTo>
                    <a:pt x="1858130" y="14250"/>
                  </a:lnTo>
                  <a:lnTo>
                    <a:pt x="1917740" y="9181"/>
                  </a:lnTo>
                  <a:lnTo>
                    <a:pt x="1978210" y="5198"/>
                  </a:lnTo>
                  <a:lnTo>
                    <a:pt x="2039454" y="2325"/>
                  </a:lnTo>
                  <a:lnTo>
                    <a:pt x="2101391" y="585"/>
                  </a:lnTo>
                  <a:lnTo>
                    <a:pt x="2163936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415299" y="2320023"/>
              <a:ext cx="1533525" cy="497205"/>
            </a:xfrm>
            <a:custGeom>
              <a:avLst/>
              <a:gdLst/>
              <a:ahLst/>
              <a:cxnLst/>
              <a:rect l="l" t="t" r="r" b="b"/>
              <a:pathLst>
                <a:path w="1533525" h="497205">
                  <a:moveTo>
                    <a:pt x="248450" y="0"/>
                  </a:moveTo>
                  <a:lnTo>
                    <a:pt x="198438" y="376"/>
                  </a:lnTo>
                  <a:lnTo>
                    <a:pt x="148531" y="1504"/>
                  </a:lnTo>
                  <a:lnTo>
                    <a:pt x="98785" y="3382"/>
                  </a:lnTo>
                  <a:lnTo>
                    <a:pt x="49255" y="6008"/>
                  </a:lnTo>
                  <a:lnTo>
                    <a:pt x="0" y="9378"/>
                  </a:lnTo>
                  <a:lnTo>
                    <a:pt x="68720" y="15371"/>
                  </a:lnTo>
                  <a:lnTo>
                    <a:pt x="135857" y="22726"/>
                  </a:lnTo>
                  <a:lnTo>
                    <a:pt x="201322" y="31401"/>
                  </a:lnTo>
                  <a:lnTo>
                    <a:pt x="265022" y="41352"/>
                  </a:lnTo>
                  <a:lnTo>
                    <a:pt x="326868" y="52538"/>
                  </a:lnTo>
                  <a:lnTo>
                    <a:pt x="386768" y="64916"/>
                  </a:lnTo>
                  <a:lnTo>
                    <a:pt x="444631" y="78442"/>
                  </a:lnTo>
                  <a:lnTo>
                    <a:pt x="500367" y="93075"/>
                  </a:lnTo>
                  <a:lnTo>
                    <a:pt x="553884" y="108771"/>
                  </a:lnTo>
                  <a:lnTo>
                    <a:pt x="605093" y="125488"/>
                  </a:lnTo>
                  <a:lnTo>
                    <a:pt x="653902" y="143182"/>
                  </a:lnTo>
                  <a:lnTo>
                    <a:pt x="700220" y="161812"/>
                  </a:lnTo>
                  <a:lnTo>
                    <a:pt x="743956" y="181335"/>
                  </a:lnTo>
                  <a:lnTo>
                    <a:pt x="785021" y="201707"/>
                  </a:lnTo>
                  <a:lnTo>
                    <a:pt x="823322" y="222886"/>
                  </a:lnTo>
                  <a:lnTo>
                    <a:pt x="858769" y="244829"/>
                  </a:lnTo>
                  <a:lnTo>
                    <a:pt x="891271" y="267494"/>
                  </a:lnTo>
                  <a:lnTo>
                    <a:pt x="947077" y="314817"/>
                  </a:lnTo>
                  <a:lnTo>
                    <a:pt x="990015" y="364514"/>
                  </a:lnTo>
                  <a:lnTo>
                    <a:pt x="1019356" y="416243"/>
                  </a:lnTo>
                  <a:lnTo>
                    <a:pt x="1034375" y="469661"/>
                  </a:lnTo>
                  <a:lnTo>
                    <a:pt x="1036286" y="496897"/>
                  </a:lnTo>
                  <a:lnTo>
                    <a:pt x="1533185" y="496898"/>
                  </a:lnTo>
                  <a:lnTo>
                    <a:pt x="1526552" y="446093"/>
                  </a:lnTo>
                  <a:lnTo>
                    <a:pt x="1507084" y="396756"/>
                  </a:lnTo>
                  <a:lnTo>
                    <a:pt x="1475426" y="349136"/>
                  </a:lnTo>
                  <a:lnTo>
                    <a:pt x="1432225" y="303483"/>
                  </a:lnTo>
                  <a:lnTo>
                    <a:pt x="1378125" y="260047"/>
                  </a:lnTo>
                  <a:lnTo>
                    <a:pt x="1313773" y="219077"/>
                  </a:lnTo>
                  <a:lnTo>
                    <a:pt x="1277954" y="199596"/>
                  </a:lnTo>
                  <a:lnTo>
                    <a:pt x="1239814" y="180824"/>
                  </a:lnTo>
                  <a:lnTo>
                    <a:pt x="1199434" y="162794"/>
                  </a:lnTo>
                  <a:lnTo>
                    <a:pt x="1156895" y="145538"/>
                  </a:lnTo>
                  <a:lnTo>
                    <a:pt x="1112277" y="129085"/>
                  </a:lnTo>
                  <a:lnTo>
                    <a:pt x="1065661" y="113467"/>
                  </a:lnTo>
                  <a:lnTo>
                    <a:pt x="1017128" y="98715"/>
                  </a:lnTo>
                  <a:lnTo>
                    <a:pt x="966758" y="84862"/>
                  </a:lnTo>
                  <a:lnTo>
                    <a:pt x="914632" y="71937"/>
                  </a:lnTo>
                  <a:lnTo>
                    <a:pt x="860831" y="59972"/>
                  </a:lnTo>
                  <a:lnTo>
                    <a:pt x="805436" y="48999"/>
                  </a:lnTo>
                  <a:lnTo>
                    <a:pt x="748527" y="39048"/>
                  </a:lnTo>
                  <a:lnTo>
                    <a:pt x="690185" y="30151"/>
                  </a:lnTo>
                  <a:lnTo>
                    <a:pt x="630491" y="22339"/>
                  </a:lnTo>
                  <a:lnTo>
                    <a:pt x="569525" y="15643"/>
                  </a:lnTo>
                  <a:lnTo>
                    <a:pt x="507369" y="10095"/>
                  </a:lnTo>
                  <a:lnTo>
                    <a:pt x="444102" y="5725"/>
                  </a:lnTo>
                  <a:lnTo>
                    <a:pt x="379806" y="2565"/>
                  </a:lnTo>
                  <a:lnTo>
                    <a:pt x="314562" y="646"/>
                  </a:lnTo>
                  <a:lnTo>
                    <a:pt x="248450" y="0"/>
                  </a:lnTo>
                  <a:close/>
                </a:path>
              </a:pathLst>
            </a:custGeom>
            <a:solidFill>
              <a:srgbClr val="CDCD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499813" y="2320023"/>
              <a:ext cx="3448685" cy="497205"/>
            </a:xfrm>
            <a:custGeom>
              <a:avLst/>
              <a:gdLst/>
              <a:ahLst/>
              <a:cxnLst/>
              <a:rect l="l" t="t" r="r" b="b"/>
              <a:pathLst>
                <a:path w="3448684" h="497205">
                  <a:moveTo>
                    <a:pt x="1915487" y="9379"/>
                  </a:moveTo>
                  <a:lnTo>
                    <a:pt x="1984207" y="15371"/>
                  </a:lnTo>
                  <a:lnTo>
                    <a:pt x="2051344" y="22726"/>
                  </a:lnTo>
                  <a:lnTo>
                    <a:pt x="2116809" y="31401"/>
                  </a:lnTo>
                  <a:lnTo>
                    <a:pt x="2180509" y="41352"/>
                  </a:lnTo>
                  <a:lnTo>
                    <a:pt x="2242354" y="52539"/>
                  </a:lnTo>
                  <a:lnTo>
                    <a:pt x="2302254" y="64916"/>
                  </a:lnTo>
                  <a:lnTo>
                    <a:pt x="2360117" y="78443"/>
                  </a:lnTo>
                  <a:lnTo>
                    <a:pt x="2415853" y="93075"/>
                  </a:lnTo>
                  <a:lnTo>
                    <a:pt x="2469371" y="108771"/>
                  </a:lnTo>
                  <a:lnTo>
                    <a:pt x="2520580" y="125488"/>
                  </a:lnTo>
                  <a:lnTo>
                    <a:pt x="2569388" y="143183"/>
                  </a:lnTo>
                  <a:lnTo>
                    <a:pt x="2615706" y="161812"/>
                  </a:lnTo>
                  <a:lnTo>
                    <a:pt x="2659443" y="181335"/>
                  </a:lnTo>
                  <a:lnTo>
                    <a:pt x="2700507" y="201707"/>
                  </a:lnTo>
                  <a:lnTo>
                    <a:pt x="2738808" y="222886"/>
                  </a:lnTo>
                  <a:lnTo>
                    <a:pt x="2774255" y="244829"/>
                  </a:lnTo>
                  <a:lnTo>
                    <a:pt x="2806758" y="267494"/>
                  </a:lnTo>
                  <a:lnTo>
                    <a:pt x="2862564" y="314818"/>
                  </a:lnTo>
                  <a:lnTo>
                    <a:pt x="2905501" y="364515"/>
                  </a:lnTo>
                  <a:lnTo>
                    <a:pt x="2934843" y="416243"/>
                  </a:lnTo>
                  <a:lnTo>
                    <a:pt x="2949862" y="469662"/>
                  </a:lnTo>
                  <a:lnTo>
                    <a:pt x="2951773" y="496898"/>
                  </a:lnTo>
                  <a:lnTo>
                    <a:pt x="3448672" y="496899"/>
                  </a:lnTo>
                  <a:lnTo>
                    <a:pt x="3442039" y="446093"/>
                  </a:lnTo>
                  <a:lnTo>
                    <a:pt x="3422570" y="396756"/>
                  </a:lnTo>
                  <a:lnTo>
                    <a:pt x="3390912" y="349136"/>
                  </a:lnTo>
                  <a:lnTo>
                    <a:pt x="3347711" y="303483"/>
                  </a:lnTo>
                  <a:lnTo>
                    <a:pt x="3293611" y="260047"/>
                  </a:lnTo>
                  <a:lnTo>
                    <a:pt x="3229259" y="219078"/>
                  </a:lnTo>
                  <a:lnTo>
                    <a:pt x="3193440" y="199596"/>
                  </a:lnTo>
                  <a:lnTo>
                    <a:pt x="3155300" y="180825"/>
                  </a:lnTo>
                  <a:lnTo>
                    <a:pt x="3114920" y="162795"/>
                  </a:lnTo>
                  <a:lnTo>
                    <a:pt x="3072381" y="145538"/>
                  </a:lnTo>
                  <a:lnTo>
                    <a:pt x="3027763" y="129085"/>
                  </a:lnTo>
                  <a:lnTo>
                    <a:pt x="2981147" y="113467"/>
                  </a:lnTo>
                  <a:lnTo>
                    <a:pt x="2932614" y="98716"/>
                  </a:lnTo>
                  <a:lnTo>
                    <a:pt x="2882244" y="84862"/>
                  </a:lnTo>
                  <a:lnTo>
                    <a:pt x="2830118" y="71937"/>
                  </a:lnTo>
                  <a:lnTo>
                    <a:pt x="2776317" y="59973"/>
                  </a:lnTo>
                  <a:lnTo>
                    <a:pt x="2720922" y="48999"/>
                  </a:lnTo>
                  <a:lnTo>
                    <a:pt x="2664013" y="39048"/>
                  </a:lnTo>
                  <a:lnTo>
                    <a:pt x="2605671" y="30151"/>
                  </a:lnTo>
                  <a:lnTo>
                    <a:pt x="2545977" y="22339"/>
                  </a:lnTo>
                  <a:lnTo>
                    <a:pt x="2485011" y="15643"/>
                  </a:lnTo>
                  <a:lnTo>
                    <a:pt x="2422855" y="10095"/>
                  </a:lnTo>
                  <a:lnTo>
                    <a:pt x="2359588" y="5725"/>
                  </a:lnTo>
                  <a:lnTo>
                    <a:pt x="2295292" y="2565"/>
                  </a:lnTo>
                  <a:lnTo>
                    <a:pt x="2230048" y="646"/>
                  </a:lnTo>
                  <a:lnTo>
                    <a:pt x="2163936" y="0"/>
                  </a:lnTo>
                  <a:lnTo>
                    <a:pt x="1667038" y="0"/>
                  </a:lnTo>
                  <a:lnTo>
                    <a:pt x="1604493" y="585"/>
                  </a:lnTo>
                  <a:lnTo>
                    <a:pt x="1542556" y="2325"/>
                  </a:lnTo>
                  <a:lnTo>
                    <a:pt x="1481311" y="5198"/>
                  </a:lnTo>
                  <a:lnTo>
                    <a:pt x="1420842" y="9181"/>
                  </a:lnTo>
                  <a:lnTo>
                    <a:pt x="1361231" y="14250"/>
                  </a:lnTo>
                  <a:lnTo>
                    <a:pt x="1302563" y="20383"/>
                  </a:lnTo>
                  <a:lnTo>
                    <a:pt x="1244921" y="27557"/>
                  </a:lnTo>
                  <a:lnTo>
                    <a:pt x="1188388" y="35749"/>
                  </a:lnTo>
                  <a:lnTo>
                    <a:pt x="1133049" y="44936"/>
                  </a:lnTo>
                  <a:lnTo>
                    <a:pt x="1078986" y="55096"/>
                  </a:lnTo>
                  <a:lnTo>
                    <a:pt x="1026284" y="66206"/>
                  </a:lnTo>
                  <a:lnTo>
                    <a:pt x="975025" y="78242"/>
                  </a:lnTo>
                  <a:lnTo>
                    <a:pt x="925293" y="91183"/>
                  </a:lnTo>
                  <a:lnTo>
                    <a:pt x="877172" y="105004"/>
                  </a:lnTo>
                  <a:lnTo>
                    <a:pt x="830746" y="119684"/>
                  </a:lnTo>
                  <a:lnTo>
                    <a:pt x="786097" y="135199"/>
                  </a:lnTo>
                  <a:lnTo>
                    <a:pt x="743310" y="151526"/>
                  </a:lnTo>
                  <a:lnTo>
                    <a:pt x="702468" y="168643"/>
                  </a:lnTo>
                  <a:lnTo>
                    <a:pt x="663654" y="186527"/>
                  </a:lnTo>
                  <a:lnTo>
                    <a:pt x="626953" y="205155"/>
                  </a:lnTo>
                  <a:lnTo>
                    <a:pt x="592447" y="224504"/>
                  </a:lnTo>
                  <a:lnTo>
                    <a:pt x="530356" y="265274"/>
                  </a:lnTo>
                  <a:lnTo>
                    <a:pt x="478050" y="308655"/>
                  </a:lnTo>
                  <a:lnTo>
                    <a:pt x="455776" y="331267"/>
                  </a:lnTo>
                  <a:lnTo>
                    <a:pt x="0" y="331268"/>
                  </a:lnTo>
                  <a:lnTo>
                    <a:pt x="630751" y="496899"/>
                  </a:lnTo>
                  <a:lnTo>
                    <a:pt x="1408447" y="331268"/>
                  </a:lnTo>
                  <a:lnTo>
                    <a:pt x="952675" y="331268"/>
                  </a:lnTo>
                  <a:lnTo>
                    <a:pt x="974949" y="308656"/>
                  </a:lnTo>
                  <a:lnTo>
                    <a:pt x="1027255" y="265275"/>
                  </a:lnTo>
                  <a:lnTo>
                    <a:pt x="1089346" y="224505"/>
                  </a:lnTo>
                  <a:lnTo>
                    <a:pt x="1123852" y="205156"/>
                  </a:lnTo>
                  <a:lnTo>
                    <a:pt x="1160553" y="186528"/>
                  </a:lnTo>
                  <a:lnTo>
                    <a:pt x="1199367" y="168644"/>
                  </a:lnTo>
                  <a:lnTo>
                    <a:pt x="1240209" y="151527"/>
                  </a:lnTo>
                  <a:lnTo>
                    <a:pt x="1282996" y="135199"/>
                  </a:lnTo>
                  <a:lnTo>
                    <a:pt x="1327644" y="119685"/>
                  </a:lnTo>
                  <a:lnTo>
                    <a:pt x="1374071" y="105005"/>
                  </a:lnTo>
                  <a:lnTo>
                    <a:pt x="1422192" y="91184"/>
                  </a:lnTo>
                  <a:lnTo>
                    <a:pt x="1471923" y="78243"/>
                  </a:lnTo>
                  <a:lnTo>
                    <a:pt x="1523182" y="66207"/>
                  </a:lnTo>
                  <a:lnTo>
                    <a:pt x="1575885" y="55097"/>
                  </a:lnTo>
                  <a:lnTo>
                    <a:pt x="1629948" y="44937"/>
                  </a:lnTo>
                  <a:lnTo>
                    <a:pt x="1685287" y="35750"/>
                  </a:lnTo>
                  <a:lnTo>
                    <a:pt x="1741820" y="27558"/>
                  </a:lnTo>
                  <a:lnTo>
                    <a:pt x="1799462" y="20384"/>
                  </a:lnTo>
                  <a:lnTo>
                    <a:pt x="1858130" y="14251"/>
                  </a:lnTo>
                  <a:lnTo>
                    <a:pt x="1917741" y="9182"/>
                  </a:lnTo>
                  <a:lnTo>
                    <a:pt x="1978210" y="5199"/>
                  </a:lnTo>
                  <a:lnTo>
                    <a:pt x="2039455" y="2326"/>
                  </a:lnTo>
                  <a:lnTo>
                    <a:pt x="2101392" y="586"/>
                  </a:lnTo>
                  <a:lnTo>
                    <a:pt x="2163937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5641320" y="1907540"/>
            <a:ext cx="16205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i="1" spc="-10" dirty="0">
                <a:latin typeface="Times New Roman"/>
                <a:cs typeface="Times New Roman"/>
              </a:rPr>
              <a:t>percepciones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16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5677098" y="4690364"/>
            <a:ext cx="109029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i="1" spc="-10" dirty="0">
                <a:latin typeface="Times New Roman"/>
                <a:cs typeface="Times New Roman"/>
              </a:rPr>
              <a:t>acciones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1708150"/>
            <a:ext cx="8229600" cy="5041900"/>
            <a:chOff x="457200" y="1708150"/>
            <a:chExt cx="8229600" cy="504190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7"/>
              <a:ext cx="512761" cy="51276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3929062" y="1722437"/>
              <a:ext cx="965200" cy="367030"/>
            </a:xfrm>
            <a:custGeom>
              <a:avLst/>
              <a:gdLst/>
              <a:ahLst/>
              <a:cxnLst/>
              <a:rect l="l" t="t" r="r" b="b"/>
              <a:pathLst>
                <a:path w="965200" h="367030">
                  <a:moveTo>
                    <a:pt x="0" y="183356"/>
                  </a:moveTo>
                  <a:lnTo>
                    <a:pt x="17238" y="134612"/>
                  </a:lnTo>
                  <a:lnTo>
                    <a:pt x="65889" y="90812"/>
                  </a:lnTo>
                  <a:lnTo>
                    <a:pt x="100555" y="71312"/>
                  </a:lnTo>
                  <a:lnTo>
                    <a:pt x="141350" y="53703"/>
                  </a:lnTo>
                  <a:lnTo>
                    <a:pt x="187697" y="38204"/>
                  </a:lnTo>
                  <a:lnTo>
                    <a:pt x="239022" y="25033"/>
                  </a:lnTo>
                  <a:lnTo>
                    <a:pt x="294750" y="14409"/>
                  </a:lnTo>
                  <a:lnTo>
                    <a:pt x="354305" y="6549"/>
                  </a:lnTo>
                  <a:lnTo>
                    <a:pt x="417114" y="1673"/>
                  </a:lnTo>
                  <a:lnTo>
                    <a:pt x="482600" y="0"/>
                  </a:lnTo>
                  <a:lnTo>
                    <a:pt x="548085" y="1673"/>
                  </a:lnTo>
                  <a:lnTo>
                    <a:pt x="610894" y="6549"/>
                  </a:lnTo>
                  <a:lnTo>
                    <a:pt x="670449" y="14409"/>
                  </a:lnTo>
                  <a:lnTo>
                    <a:pt x="726177" y="25033"/>
                  </a:lnTo>
                  <a:lnTo>
                    <a:pt x="777502" y="38204"/>
                  </a:lnTo>
                  <a:lnTo>
                    <a:pt x="823849" y="53703"/>
                  </a:lnTo>
                  <a:lnTo>
                    <a:pt x="864644" y="71312"/>
                  </a:lnTo>
                  <a:lnTo>
                    <a:pt x="899310" y="90812"/>
                  </a:lnTo>
                  <a:lnTo>
                    <a:pt x="947961" y="134612"/>
                  </a:lnTo>
                  <a:lnTo>
                    <a:pt x="965200" y="183356"/>
                  </a:lnTo>
                  <a:lnTo>
                    <a:pt x="960794" y="208236"/>
                  </a:lnTo>
                  <a:lnTo>
                    <a:pt x="927274" y="254726"/>
                  </a:lnTo>
                  <a:lnTo>
                    <a:pt x="864644" y="295399"/>
                  </a:lnTo>
                  <a:lnTo>
                    <a:pt x="823849" y="313008"/>
                  </a:lnTo>
                  <a:lnTo>
                    <a:pt x="777502" y="328507"/>
                  </a:lnTo>
                  <a:lnTo>
                    <a:pt x="726177" y="341678"/>
                  </a:lnTo>
                  <a:lnTo>
                    <a:pt x="670449" y="352302"/>
                  </a:lnTo>
                  <a:lnTo>
                    <a:pt x="610894" y="360162"/>
                  </a:lnTo>
                  <a:lnTo>
                    <a:pt x="548085" y="365038"/>
                  </a:lnTo>
                  <a:lnTo>
                    <a:pt x="482600" y="366712"/>
                  </a:lnTo>
                  <a:lnTo>
                    <a:pt x="417114" y="365038"/>
                  </a:lnTo>
                  <a:lnTo>
                    <a:pt x="354305" y="360162"/>
                  </a:lnTo>
                  <a:lnTo>
                    <a:pt x="294750" y="352302"/>
                  </a:lnTo>
                  <a:lnTo>
                    <a:pt x="239022" y="341678"/>
                  </a:lnTo>
                  <a:lnTo>
                    <a:pt x="187697" y="328507"/>
                  </a:lnTo>
                  <a:lnTo>
                    <a:pt x="141350" y="313008"/>
                  </a:lnTo>
                  <a:lnTo>
                    <a:pt x="100555" y="295399"/>
                  </a:lnTo>
                  <a:lnTo>
                    <a:pt x="65889" y="275899"/>
                  </a:lnTo>
                  <a:lnTo>
                    <a:pt x="17238" y="232099"/>
                  </a:lnTo>
                  <a:lnTo>
                    <a:pt x="0" y="1833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470852" y="362203"/>
            <a:ext cx="8216900" cy="13239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ctr">
              <a:lnSpc>
                <a:spcPct val="100000"/>
              </a:lnSpc>
              <a:spcBef>
                <a:spcPts val="100"/>
              </a:spcBef>
            </a:pPr>
            <a:r>
              <a:rPr sz="2400" b="1" dirty="0">
                <a:latin typeface="Arial"/>
                <a:cs typeface="Arial"/>
              </a:rPr>
              <a:t>Ejemplo:</a:t>
            </a:r>
            <a:r>
              <a:rPr sz="2400" b="1" spc="-40" dirty="0">
                <a:latin typeface="Arial"/>
                <a:cs typeface="Arial"/>
              </a:rPr>
              <a:t> </a:t>
            </a:r>
            <a:r>
              <a:rPr sz="2400" b="1" dirty="0">
                <a:latin typeface="Arial"/>
                <a:cs typeface="Arial"/>
              </a:rPr>
              <a:t>Backgammon</a:t>
            </a:r>
            <a:r>
              <a:rPr sz="2400" b="1" spc="-30" dirty="0">
                <a:latin typeface="Arial"/>
                <a:cs typeface="Arial"/>
              </a:rPr>
              <a:t> </a:t>
            </a:r>
            <a:r>
              <a:rPr sz="2400" b="1" spc="-10" dirty="0">
                <a:latin typeface="Arial"/>
                <a:cs typeface="Arial"/>
              </a:rPr>
              <a:t>simplificado</a:t>
            </a:r>
            <a:endParaRPr sz="2400">
              <a:latin typeface="Arial"/>
              <a:cs typeface="Arial"/>
            </a:endParaRPr>
          </a:p>
          <a:p>
            <a:pPr marL="50800">
              <a:lnSpc>
                <a:spcPct val="100000"/>
              </a:lnSpc>
              <a:spcBef>
                <a:spcPts val="2270"/>
              </a:spcBef>
            </a:pPr>
            <a:r>
              <a:rPr sz="2000" dirty="0">
                <a:latin typeface="Times New Roman"/>
                <a:cs typeface="Times New Roman"/>
              </a:rPr>
              <a:t>Representación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estados: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</a:t>
            </a:r>
            <a:r>
              <a:rPr sz="2000" i="1" spc="-10" dirty="0">
                <a:latin typeface="Times New Roman"/>
                <a:cs typeface="Times New Roman"/>
              </a:rPr>
              <a:t>x</a:t>
            </a:r>
            <a:r>
              <a:rPr sz="1950" spc="-15" baseline="-17094" dirty="0">
                <a:latin typeface="Times New Roman"/>
                <a:cs typeface="Times New Roman"/>
              </a:rPr>
              <a:t>1</a:t>
            </a:r>
            <a:r>
              <a:rPr sz="2000" spc="-10" dirty="0">
                <a:latin typeface="Times New Roman"/>
                <a:cs typeface="Times New Roman"/>
              </a:rPr>
              <a:t>,</a:t>
            </a:r>
            <a:r>
              <a:rPr sz="2000" i="1" spc="-10" dirty="0">
                <a:latin typeface="Times New Roman"/>
                <a:cs typeface="Times New Roman"/>
              </a:rPr>
              <a:t>x</a:t>
            </a:r>
            <a:r>
              <a:rPr sz="1950" spc="-15" baseline="-17094" dirty="0">
                <a:latin typeface="Times New Roman"/>
                <a:cs typeface="Times New Roman"/>
              </a:rPr>
              <a:t>2</a:t>
            </a:r>
            <a:r>
              <a:rPr sz="2000" spc="-10" dirty="0">
                <a:latin typeface="Times New Roman"/>
                <a:cs typeface="Times New Roman"/>
              </a:rPr>
              <a:t>,</a:t>
            </a:r>
            <a:r>
              <a:rPr sz="2000" i="1" spc="-10" dirty="0">
                <a:latin typeface="Times New Roman"/>
                <a:cs typeface="Times New Roman"/>
              </a:rPr>
              <a:t>y</a:t>
            </a:r>
            <a:r>
              <a:rPr sz="1950" spc="-15" baseline="-17094" dirty="0">
                <a:latin typeface="Times New Roman"/>
                <a:cs typeface="Times New Roman"/>
              </a:rPr>
              <a:t>1</a:t>
            </a:r>
            <a:r>
              <a:rPr sz="2000" spc="-10" dirty="0">
                <a:latin typeface="Times New Roman"/>
                <a:cs typeface="Times New Roman"/>
              </a:rPr>
              <a:t>,</a:t>
            </a:r>
            <a:r>
              <a:rPr sz="2000" i="1" spc="-10" dirty="0">
                <a:latin typeface="Times New Roman"/>
                <a:cs typeface="Times New Roman"/>
              </a:rPr>
              <a:t>y</a:t>
            </a:r>
            <a:r>
              <a:rPr sz="1950" spc="-15" baseline="-17094" dirty="0">
                <a:latin typeface="Times New Roman"/>
                <a:cs typeface="Times New Roman"/>
              </a:rPr>
              <a:t>2</a:t>
            </a:r>
            <a:r>
              <a:rPr sz="2000" spc="-1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L="964565">
              <a:lnSpc>
                <a:spcPct val="100000"/>
              </a:lnSpc>
              <a:spcBef>
                <a:spcPts val="515"/>
              </a:spcBef>
            </a:pP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baseline="-13888" dirty="0">
                <a:latin typeface="Times New Roman"/>
                <a:cs typeface="Times New Roman"/>
              </a:rPr>
              <a:t>2</a:t>
            </a:r>
            <a:r>
              <a:rPr sz="1800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posiciones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fichas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blancas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y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spc="225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y</a:t>
            </a:r>
            <a:r>
              <a:rPr sz="1800" baseline="-13888" dirty="0">
                <a:latin typeface="Times New Roman"/>
                <a:cs typeface="Times New Roman"/>
              </a:rPr>
              <a:t>2</a:t>
            </a:r>
            <a:r>
              <a:rPr sz="1800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posiciones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fichas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negras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8952" y="1842515"/>
            <a:ext cx="168846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Árbol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10" dirty="0">
                <a:latin typeface="Times New Roman"/>
                <a:cs typeface="Times New Roman"/>
              </a:rPr>
              <a:t> juego: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008437" y="1742947"/>
            <a:ext cx="8064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(0,0,5,5)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232775" y="1711452"/>
            <a:ext cx="47688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0" dirty="0">
                <a:solidFill>
                  <a:srgbClr val="3333CC"/>
                </a:solidFill>
                <a:latin typeface="Times New Roman"/>
                <a:cs typeface="Times New Roman"/>
              </a:rPr>
              <a:t>azar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232775" y="2378964"/>
            <a:ext cx="4762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500312" y="2089150"/>
            <a:ext cx="1911350" cy="355600"/>
          </a:xfrm>
          <a:custGeom>
            <a:avLst/>
            <a:gdLst/>
            <a:ahLst/>
            <a:cxnLst/>
            <a:rect l="l" t="t" r="r" b="b"/>
            <a:pathLst>
              <a:path w="1911350" h="355600">
                <a:moveTo>
                  <a:pt x="1911350" y="0"/>
                </a:moveTo>
                <a:lnTo>
                  <a:pt x="0" y="338138"/>
                </a:lnTo>
              </a:path>
              <a:path w="1911350" h="355600">
                <a:moveTo>
                  <a:pt x="1911350" y="0"/>
                </a:moveTo>
                <a:lnTo>
                  <a:pt x="68263" y="355600"/>
                </a:lnTo>
              </a:path>
            </a:pathLst>
          </a:custGeom>
          <a:ln w="285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1843087" y="2411476"/>
            <a:ext cx="4445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1;1/2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549900" y="2469388"/>
            <a:ext cx="4445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2;1/2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1017587" y="2395537"/>
            <a:ext cx="5454650" cy="1501775"/>
            <a:chOff x="1017587" y="2395537"/>
            <a:chExt cx="5454650" cy="1501775"/>
          </a:xfrm>
        </p:grpSpPr>
        <p:sp>
          <p:nvSpPr>
            <p:cNvPr id="17" name="object 17"/>
            <p:cNvSpPr/>
            <p:nvPr/>
          </p:nvSpPr>
          <p:spPr>
            <a:xfrm>
              <a:off x="6059487" y="2443162"/>
              <a:ext cx="398780" cy="387350"/>
            </a:xfrm>
            <a:custGeom>
              <a:avLst/>
              <a:gdLst/>
              <a:ahLst/>
              <a:cxnLst/>
              <a:rect l="l" t="t" r="r" b="b"/>
              <a:pathLst>
                <a:path w="398779" h="387350">
                  <a:moveTo>
                    <a:pt x="0" y="193675"/>
                  </a:moveTo>
                  <a:lnTo>
                    <a:pt x="5261" y="149267"/>
                  </a:lnTo>
                  <a:lnTo>
                    <a:pt x="20250" y="108501"/>
                  </a:lnTo>
                  <a:lnTo>
                    <a:pt x="43768" y="72541"/>
                  </a:lnTo>
                  <a:lnTo>
                    <a:pt x="74622" y="42548"/>
                  </a:lnTo>
                  <a:lnTo>
                    <a:pt x="111614" y="19685"/>
                  </a:lnTo>
                  <a:lnTo>
                    <a:pt x="153549" y="5115"/>
                  </a:lnTo>
                  <a:lnTo>
                    <a:pt x="199231" y="0"/>
                  </a:lnTo>
                  <a:lnTo>
                    <a:pt x="244912" y="5115"/>
                  </a:lnTo>
                  <a:lnTo>
                    <a:pt x="286847" y="19685"/>
                  </a:lnTo>
                  <a:lnTo>
                    <a:pt x="323839" y="42548"/>
                  </a:lnTo>
                  <a:lnTo>
                    <a:pt x="354693" y="72541"/>
                  </a:lnTo>
                  <a:lnTo>
                    <a:pt x="378211" y="108501"/>
                  </a:lnTo>
                  <a:lnTo>
                    <a:pt x="393200" y="149267"/>
                  </a:lnTo>
                  <a:lnTo>
                    <a:pt x="398462" y="193675"/>
                  </a:lnTo>
                  <a:lnTo>
                    <a:pt x="393200" y="238082"/>
                  </a:lnTo>
                  <a:lnTo>
                    <a:pt x="378211" y="278848"/>
                  </a:lnTo>
                  <a:lnTo>
                    <a:pt x="354693" y="314808"/>
                  </a:lnTo>
                  <a:lnTo>
                    <a:pt x="323839" y="344801"/>
                  </a:lnTo>
                  <a:lnTo>
                    <a:pt x="286847" y="367664"/>
                  </a:lnTo>
                  <a:lnTo>
                    <a:pt x="244912" y="382234"/>
                  </a:lnTo>
                  <a:lnTo>
                    <a:pt x="199231" y="387350"/>
                  </a:lnTo>
                  <a:lnTo>
                    <a:pt x="153549" y="382234"/>
                  </a:lnTo>
                  <a:lnTo>
                    <a:pt x="111614" y="367664"/>
                  </a:lnTo>
                  <a:lnTo>
                    <a:pt x="74622" y="344801"/>
                  </a:lnTo>
                  <a:lnTo>
                    <a:pt x="43768" y="314808"/>
                  </a:lnTo>
                  <a:lnTo>
                    <a:pt x="20250" y="278848"/>
                  </a:lnTo>
                  <a:lnTo>
                    <a:pt x="5261" y="238082"/>
                  </a:lnTo>
                  <a:lnTo>
                    <a:pt x="0" y="193675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301875" y="2409825"/>
              <a:ext cx="398780" cy="387350"/>
            </a:xfrm>
            <a:custGeom>
              <a:avLst/>
              <a:gdLst/>
              <a:ahLst/>
              <a:cxnLst/>
              <a:rect l="l" t="t" r="r" b="b"/>
              <a:pathLst>
                <a:path w="398780" h="387350">
                  <a:moveTo>
                    <a:pt x="0" y="193675"/>
                  </a:moveTo>
                  <a:lnTo>
                    <a:pt x="5261" y="149267"/>
                  </a:lnTo>
                  <a:lnTo>
                    <a:pt x="20250" y="108501"/>
                  </a:lnTo>
                  <a:lnTo>
                    <a:pt x="43768" y="72541"/>
                  </a:lnTo>
                  <a:lnTo>
                    <a:pt x="74622" y="42548"/>
                  </a:lnTo>
                  <a:lnTo>
                    <a:pt x="111614" y="19685"/>
                  </a:lnTo>
                  <a:lnTo>
                    <a:pt x="153549" y="5115"/>
                  </a:lnTo>
                  <a:lnTo>
                    <a:pt x="199231" y="0"/>
                  </a:lnTo>
                  <a:lnTo>
                    <a:pt x="244912" y="5115"/>
                  </a:lnTo>
                  <a:lnTo>
                    <a:pt x="286847" y="19685"/>
                  </a:lnTo>
                  <a:lnTo>
                    <a:pt x="323839" y="42548"/>
                  </a:lnTo>
                  <a:lnTo>
                    <a:pt x="354693" y="72541"/>
                  </a:lnTo>
                  <a:lnTo>
                    <a:pt x="378211" y="108501"/>
                  </a:lnTo>
                  <a:lnTo>
                    <a:pt x="393200" y="149267"/>
                  </a:lnTo>
                  <a:lnTo>
                    <a:pt x="398462" y="193675"/>
                  </a:lnTo>
                  <a:lnTo>
                    <a:pt x="393200" y="238082"/>
                  </a:lnTo>
                  <a:lnTo>
                    <a:pt x="378211" y="278848"/>
                  </a:lnTo>
                  <a:lnTo>
                    <a:pt x="354693" y="314808"/>
                  </a:lnTo>
                  <a:lnTo>
                    <a:pt x="323839" y="344801"/>
                  </a:lnTo>
                  <a:lnTo>
                    <a:pt x="286847" y="367664"/>
                  </a:lnTo>
                  <a:lnTo>
                    <a:pt x="244912" y="382234"/>
                  </a:lnTo>
                  <a:lnTo>
                    <a:pt x="199231" y="387350"/>
                  </a:lnTo>
                  <a:lnTo>
                    <a:pt x="153549" y="382234"/>
                  </a:lnTo>
                  <a:lnTo>
                    <a:pt x="111614" y="367664"/>
                  </a:lnTo>
                  <a:lnTo>
                    <a:pt x="74622" y="344801"/>
                  </a:lnTo>
                  <a:lnTo>
                    <a:pt x="43768" y="314808"/>
                  </a:lnTo>
                  <a:lnTo>
                    <a:pt x="20250" y="278848"/>
                  </a:lnTo>
                  <a:lnTo>
                    <a:pt x="5261" y="238082"/>
                  </a:lnTo>
                  <a:lnTo>
                    <a:pt x="0" y="193675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31875" y="3481387"/>
              <a:ext cx="558800" cy="401955"/>
            </a:xfrm>
            <a:custGeom>
              <a:avLst/>
              <a:gdLst/>
              <a:ahLst/>
              <a:cxnLst/>
              <a:rect l="l" t="t" r="r" b="b"/>
              <a:pathLst>
                <a:path w="558800" h="401954">
                  <a:moveTo>
                    <a:pt x="558800" y="0"/>
                  </a:moveTo>
                  <a:lnTo>
                    <a:pt x="0" y="401638"/>
                  </a:lnTo>
                </a:path>
                <a:path w="558800" h="401954">
                  <a:moveTo>
                    <a:pt x="558800" y="0"/>
                  </a:moveTo>
                  <a:lnTo>
                    <a:pt x="182562" y="395288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8253412" y="3878579"/>
            <a:ext cx="4330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06400" y="3892804"/>
            <a:ext cx="4445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1;1/2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330325" y="3895852"/>
            <a:ext cx="4445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2;1/2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446087" y="3890962"/>
            <a:ext cx="1710055" cy="1148080"/>
            <a:chOff x="446087" y="3890962"/>
            <a:chExt cx="1710055" cy="1148080"/>
          </a:xfrm>
        </p:grpSpPr>
        <p:sp>
          <p:nvSpPr>
            <p:cNvPr id="24" name="object 24"/>
            <p:cNvSpPr/>
            <p:nvPr/>
          </p:nvSpPr>
          <p:spPr>
            <a:xfrm>
              <a:off x="881062" y="3911600"/>
              <a:ext cx="325755" cy="317500"/>
            </a:xfrm>
            <a:custGeom>
              <a:avLst/>
              <a:gdLst/>
              <a:ahLst/>
              <a:cxnLst/>
              <a:rect l="l" t="t" r="r" b="b"/>
              <a:pathLst>
                <a:path w="325755" h="317500">
                  <a:moveTo>
                    <a:pt x="0" y="0"/>
                  </a:moveTo>
                  <a:lnTo>
                    <a:pt x="325438" y="0"/>
                  </a:lnTo>
                  <a:lnTo>
                    <a:pt x="325438" y="317500"/>
                  </a:lnTo>
                  <a:lnTo>
                    <a:pt x="0" y="317500"/>
                  </a:lnTo>
                  <a:lnTo>
                    <a:pt x="0" y="0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816100" y="3905250"/>
              <a:ext cx="325755" cy="317500"/>
            </a:xfrm>
            <a:custGeom>
              <a:avLst/>
              <a:gdLst/>
              <a:ahLst/>
              <a:cxnLst/>
              <a:rect l="l" t="t" r="r" b="b"/>
              <a:pathLst>
                <a:path w="325755" h="317500">
                  <a:moveTo>
                    <a:pt x="0" y="0"/>
                  </a:moveTo>
                  <a:lnTo>
                    <a:pt x="325438" y="0"/>
                  </a:lnTo>
                  <a:lnTo>
                    <a:pt x="325438" y="317500"/>
                  </a:lnTo>
                  <a:lnTo>
                    <a:pt x="0" y="317500"/>
                  </a:lnTo>
                  <a:lnTo>
                    <a:pt x="0" y="0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0375" y="4657726"/>
              <a:ext cx="965200" cy="367030"/>
            </a:xfrm>
            <a:custGeom>
              <a:avLst/>
              <a:gdLst/>
              <a:ahLst/>
              <a:cxnLst/>
              <a:rect l="l" t="t" r="r" b="b"/>
              <a:pathLst>
                <a:path w="965200" h="367029">
                  <a:moveTo>
                    <a:pt x="0" y="183356"/>
                  </a:moveTo>
                  <a:lnTo>
                    <a:pt x="17238" y="134613"/>
                  </a:lnTo>
                  <a:lnTo>
                    <a:pt x="65889" y="90812"/>
                  </a:lnTo>
                  <a:lnTo>
                    <a:pt x="100555" y="71312"/>
                  </a:lnTo>
                  <a:lnTo>
                    <a:pt x="141350" y="53703"/>
                  </a:lnTo>
                  <a:lnTo>
                    <a:pt x="187697" y="38204"/>
                  </a:lnTo>
                  <a:lnTo>
                    <a:pt x="239022" y="25033"/>
                  </a:lnTo>
                  <a:lnTo>
                    <a:pt x="294750" y="14409"/>
                  </a:lnTo>
                  <a:lnTo>
                    <a:pt x="354305" y="6549"/>
                  </a:lnTo>
                  <a:lnTo>
                    <a:pt x="417114" y="1673"/>
                  </a:lnTo>
                  <a:lnTo>
                    <a:pt x="482600" y="0"/>
                  </a:lnTo>
                  <a:lnTo>
                    <a:pt x="548085" y="1673"/>
                  </a:lnTo>
                  <a:lnTo>
                    <a:pt x="610894" y="6549"/>
                  </a:lnTo>
                  <a:lnTo>
                    <a:pt x="670449" y="14409"/>
                  </a:lnTo>
                  <a:lnTo>
                    <a:pt x="726177" y="25033"/>
                  </a:lnTo>
                  <a:lnTo>
                    <a:pt x="777502" y="38204"/>
                  </a:lnTo>
                  <a:lnTo>
                    <a:pt x="823849" y="53703"/>
                  </a:lnTo>
                  <a:lnTo>
                    <a:pt x="864644" y="71312"/>
                  </a:lnTo>
                  <a:lnTo>
                    <a:pt x="899310" y="90812"/>
                  </a:lnTo>
                  <a:lnTo>
                    <a:pt x="947961" y="134613"/>
                  </a:lnTo>
                  <a:lnTo>
                    <a:pt x="965200" y="183356"/>
                  </a:lnTo>
                  <a:lnTo>
                    <a:pt x="960794" y="208236"/>
                  </a:lnTo>
                  <a:lnTo>
                    <a:pt x="927274" y="254727"/>
                  </a:lnTo>
                  <a:lnTo>
                    <a:pt x="864644" y="295400"/>
                  </a:lnTo>
                  <a:lnTo>
                    <a:pt x="823849" y="313009"/>
                  </a:lnTo>
                  <a:lnTo>
                    <a:pt x="777502" y="328508"/>
                  </a:lnTo>
                  <a:lnTo>
                    <a:pt x="726177" y="341679"/>
                  </a:lnTo>
                  <a:lnTo>
                    <a:pt x="670449" y="352303"/>
                  </a:lnTo>
                  <a:lnTo>
                    <a:pt x="610894" y="360163"/>
                  </a:lnTo>
                  <a:lnTo>
                    <a:pt x="548085" y="365039"/>
                  </a:lnTo>
                  <a:lnTo>
                    <a:pt x="482600" y="366713"/>
                  </a:lnTo>
                  <a:lnTo>
                    <a:pt x="417114" y="365039"/>
                  </a:lnTo>
                  <a:lnTo>
                    <a:pt x="354305" y="360163"/>
                  </a:lnTo>
                  <a:lnTo>
                    <a:pt x="294750" y="352303"/>
                  </a:lnTo>
                  <a:lnTo>
                    <a:pt x="239022" y="341679"/>
                  </a:lnTo>
                  <a:lnTo>
                    <a:pt x="187697" y="328508"/>
                  </a:lnTo>
                  <a:lnTo>
                    <a:pt x="141350" y="313009"/>
                  </a:lnTo>
                  <a:lnTo>
                    <a:pt x="100555" y="295400"/>
                  </a:lnTo>
                  <a:lnTo>
                    <a:pt x="65889" y="275900"/>
                  </a:lnTo>
                  <a:lnTo>
                    <a:pt x="17238" y="232099"/>
                  </a:lnTo>
                  <a:lnTo>
                    <a:pt x="0" y="1833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539750" y="4678171"/>
            <a:ext cx="8064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(1,0,4,5)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816100" y="4689476"/>
            <a:ext cx="965200" cy="367030"/>
          </a:xfrm>
          <a:custGeom>
            <a:avLst/>
            <a:gdLst/>
            <a:ahLst/>
            <a:cxnLst/>
            <a:rect l="l" t="t" r="r" b="b"/>
            <a:pathLst>
              <a:path w="965200" h="367029">
                <a:moveTo>
                  <a:pt x="0" y="183356"/>
                </a:moveTo>
                <a:lnTo>
                  <a:pt x="17238" y="134613"/>
                </a:lnTo>
                <a:lnTo>
                  <a:pt x="65889" y="90812"/>
                </a:lnTo>
                <a:lnTo>
                  <a:pt x="100555" y="71312"/>
                </a:lnTo>
                <a:lnTo>
                  <a:pt x="141350" y="53703"/>
                </a:lnTo>
                <a:lnTo>
                  <a:pt x="187697" y="38204"/>
                </a:lnTo>
                <a:lnTo>
                  <a:pt x="239022" y="25033"/>
                </a:lnTo>
                <a:lnTo>
                  <a:pt x="294750" y="14409"/>
                </a:lnTo>
                <a:lnTo>
                  <a:pt x="354305" y="6549"/>
                </a:lnTo>
                <a:lnTo>
                  <a:pt x="417114" y="1673"/>
                </a:lnTo>
                <a:lnTo>
                  <a:pt x="482600" y="0"/>
                </a:lnTo>
                <a:lnTo>
                  <a:pt x="548085" y="1673"/>
                </a:lnTo>
                <a:lnTo>
                  <a:pt x="610894" y="6549"/>
                </a:lnTo>
                <a:lnTo>
                  <a:pt x="670449" y="14409"/>
                </a:lnTo>
                <a:lnTo>
                  <a:pt x="726177" y="25033"/>
                </a:lnTo>
                <a:lnTo>
                  <a:pt x="777502" y="38204"/>
                </a:lnTo>
                <a:lnTo>
                  <a:pt x="823849" y="53703"/>
                </a:lnTo>
                <a:lnTo>
                  <a:pt x="864644" y="71312"/>
                </a:lnTo>
                <a:lnTo>
                  <a:pt x="899310" y="90812"/>
                </a:lnTo>
                <a:lnTo>
                  <a:pt x="947961" y="134613"/>
                </a:lnTo>
                <a:lnTo>
                  <a:pt x="965200" y="183356"/>
                </a:lnTo>
                <a:lnTo>
                  <a:pt x="960794" y="208236"/>
                </a:lnTo>
                <a:lnTo>
                  <a:pt x="927274" y="254727"/>
                </a:lnTo>
                <a:lnTo>
                  <a:pt x="864644" y="295400"/>
                </a:lnTo>
                <a:lnTo>
                  <a:pt x="823849" y="313009"/>
                </a:lnTo>
                <a:lnTo>
                  <a:pt x="777502" y="328508"/>
                </a:lnTo>
                <a:lnTo>
                  <a:pt x="726177" y="341679"/>
                </a:lnTo>
                <a:lnTo>
                  <a:pt x="670449" y="352303"/>
                </a:lnTo>
                <a:lnTo>
                  <a:pt x="610894" y="360163"/>
                </a:lnTo>
                <a:lnTo>
                  <a:pt x="548085" y="365039"/>
                </a:lnTo>
                <a:lnTo>
                  <a:pt x="482600" y="366713"/>
                </a:lnTo>
                <a:lnTo>
                  <a:pt x="417114" y="365039"/>
                </a:lnTo>
                <a:lnTo>
                  <a:pt x="354305" y="360163"/>
                </a:lnTo>
                <a:lnTo>
                  <a:pt x="294750" y="352303"/>
                </a:lnTo>
                <a:lnTo>
                  <a:pt x="239022" y="341679"/>
                </a:lnTo>
                <a:lnTo>
                  <a:pt x="187697" y="328508"/>
                </a:lnTo>
                <a:lnTo>
                  <a:pt x="141350" y="313009"/>
                </a:lnTo>
                <a:lnTo>
                  <a:pt x="100555" y="295400"/>
                </a:lnTo>
                <a:lnTo>
                  <a:pt x="65889" y="275900"/>
                </a:lnTo>
                <a:lnTo>
                  <a:pt x="17238" y="232099"/>
                </a:lnTo>
                <a:lnTo>
                  <a:pt x="0" y="183356"/>
                </a:lnTo>
                <a:close/>
              </a:path>
            </a:pathLst>
          </a:custGeom>
          <a:ln w="285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1895475" y="4708652"/>
            <a:ext cx="8064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(1,0,5,4)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30" name="object 30"/>
          <p:cNvGrpSpPr/>
          <p:nvPr/>
        </p:nvGrpSpPr>
        <p:grpSpPr>
          <a:xfrm>
            <a:off x="892175" y="4235450"/>
            <a:ext cx="1421130" cy="1224280"/>
            <a:chOff x="892175" y="4235450"/>
            <a:chExt cx="1421130" cy="1224280"/>
          </a:xfrm>
        </p:grpSpPr>
        <p:sp>
          <p:nvSpPr>
            <p:cNvPr id="31" name="object 31"/>
            <p:cNvSpPr/>
            <p:nvPr/>
          </p:nvSpPr>
          <p:spPr>
            <a:xfrm>
              <a:off x="-234950" y="4249737"/>
              <a:ext cx="1266825" cy="440055"/>
            </a:xfrm>
            <a:custGeom>
              <a:avLst/>
              <a:gdLst/>
              <a:ahLst/>
              <a:cxnLst/>
              <a:rect l="l" t="t" r="r" b="b"/>
              <a:pathLst>
                <a:path w="1266825" h="440054">
                  <a:moveTo>
                    <a:pt x="1266825" y="0"/>
                  </a:moveTo>
                  <a:lnTo>
                    <a:pt x="1177925" y="407988"/>
                  </a:lnTo>
                </a:path>
                <a:path w="1266825" h="440054">
                  <a:moveTo>
                    <a:pt x="1266825" y="0"/>
                  </a:moveTo>
                  <a:lnTo>
                    <a:pt x="0" y="439738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2550" y="5024437"/>
              <a:ext cx="860425" cy="421005"/>
            </a:xfrm>
            <a:custGeom>
              <a:avLst/>
              <a:gdLst/>
              <a:ahLst/>
              <a:cxnLst/>
              <a:rect l="l" t="t" r="r" b="b"/>
              <a:pathLst>
                <a:path w="860425" h="421004">
                  <a:moveTo>
                    <a:pt x="860425" y="0"/>
                  </a:moveTo>
                  <a:lnTo>
                    <a:pt x="823912" y="415925"/>
                  </a:lnTo>
                </a:path>
                <a:path w="860425" h="421004">
                  <a:moveTo>
                    <a:pt x="860425" y="0"/>
                  </a:moveTo>
                  <a:lnTo>
                    <a:pt x="0" y="420688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8241504" y="4650740"/>
            <a:ext cx="43243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i="1" spc="-20" dirty="0">
                <a:solidFill>
                  <a:srgbClr val="3333CC"/>
                </a:solidFill>
                <a:latin typeface="Times New Roman"/>
                <a:cs typeface="Times New Roman"/>
              </a:rPr>
              <a:t>azar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210550" y="5268467"/>
            <a:ext cx="4762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41300" y="5422900"/>
            <a:ext cx="4445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1;1/2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122362" y="5425947"/>
            <a:ext cx="4445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2;1/2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37" name="object 37"/>
          <p:cNvGrpSpPr/>
          <p:nvPr/>
        </p:nvGrpSpPr>
        <p:grpSpPr>
          <a:xfrm>
            <a:off x="685800" y="2763837"/>
            <a:ext cx="2413000" cy="3059430"/>
            <a:chOff x="685800" y="2763837"/>
            <a:chExt cx="2413000" cy="3059430"/>
          </a:xfrm>
        </p:grpSpPr>
        <p:sp>
          <p:nvSpPr>
            <p:cNvPr id="38" name="object 38"/>
            <p:cNvSpPr/>
            <p:nvPr/>
          </p:nvSpPr>
          <p:spPr>
            <a:xfrm>
              <a:off x="1590674" y="2778125"/>
              <a:ext cx="906780" cy="355600"/>
            </a:xfrm>
            <a:custGeom>
              <a:avLst/>
              <a:gdLst/>
              <a:ahLst/>
              <a:cxnLst/>
              <a:rect l="l" t="t" r="r" b="b"/>
              <a:pathLst>
                <a:path w="906780" h="355600">
                  <a:moveTo>
                    <a:pt x="906463" y="0"/>
                  </a:moveTo>
                  <a:lnTo>
                    <a:pt x="0" y="336550"/>
                  </a:lnTo>
                </a:path>
                <a:path w="906780" h="355600">
                  <a:moveTo>
                    <a:pt x="906463" y="0"/>
                  </a:moveTo>
                  <a:lnTo>
                    <a:pt x="319088" y="35560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592262" y="5411787"/>
              <a:ext cx="398780" cy="387350"/>
            </a:xfrm>
            <a:custGeom>
              <a:avLst/>
              <a:gdLst/>
              <a:ahLst/>
              <a:cxnLst/>
              <a:rect l="l" t="t" r="r" b="b"/>
              <a:pathLst>
                <a:path w="398780" h="387350">
                  <a:moveTo>
                    <a:pt x="0" y="193675"/>
                  </a:moveTo>
                  <a:lnTo>
                    <a:pt x="5261" y="149267"/>
                  </a:lnTo>
                  <a:lnTo>
                    <a:pt x="20250" y="108501"/>
                  </a:lnTo>
                  <a:lnTo>
                    <a:pt x="43768" y="72541"/>
                  </a:lnTo>
                  <a:lnTo>
                    <a:pt x="74622" y="42548"/>
                  </a:lnTo>
                  <a:lnTo>
                    <a:pt x="111614" y="19685"/>
                  </a:lnTo>
                  <a:lnTo>
                    <a:pt x="153549" y="5115"/>
                  </a:lnTo>
                  <a:lnTo>
                    <a:pt x="199231" y="0"/>
                  </a:lnTo>
                  <a:lnTo>
                    <a:pt x="244913" y="5115"/>
                  </a:lnTo>
                  <a:lnTo>
                    <a:pt x="286848" y="19685"/>
                  </a:lnTo>
                  <a:lnTo>
                    <a:pt x="323840" y="42548"/>
                  </a:lnTo>
                  <a:lnTo>
                    <a:pt x="354694" y="72541"/>
                  </a:lnTo>
                  <a:lnTo>
                    <a:pt x="378212" y="108501"/>
                  </a:lnTo>
                  <a:lnTo>
                    <a:pt x="393201" y="149267"/>
                  </a:lnTo>
                  <a:lnTo>
                    <a:pt x="398463" y="193675"/>
                  </a:lnTo>
                  <a:lnTo>
                    <a:pt x="393201" y="238082"/>
                  </a:lnTo>
                  <a:lnTo>
                    <a:pt x="378212" y="278848"/>
                  </a:lnTo>
                  <a:lnTo>
                    <a:pt x="354694" y="314808"/>
                  </a:lnTo>
                  <a:lnTo>
                    <a:pt x="323840" y="344801"/>
                  </a:lnTo>
                  <a:lnTo>
                    <a:pt x="286848" y="367664"/>
                  </a:lnTo>
                  <a:lnTo>
                    <a:pt x="244913" y="382234"/>
                  </a:lnTo>
                  <a:lnTo>
                    <a:pt x="199231" y="387350"/>
                  </a:lnTo>
                  <a:lnTo>
                    <a:pt x="153549" y="382234"/>
                  </a:lnTo>
                  <a:lnTo>
                    <a:pt x="111614" y="367664"/>
                  </a:lnTo>
                  <a:lnTo>
                    <a:pt x="74622" y="344801"/>
                  </a:lnTo>
                  <a:lnTo>
                    <a:pt x="43768" y="314808"/>
                  </a:lnTo>
                  <a:lnTo>
                    <a:pt x="20250" y="278848"/>
                  </a:lnTo>
                  <a:lnTo>
                    <a:pt x="5261" y="238082"/>
                  </a:lnTo>
                  <a:lnTo>
                    <a:pt x="0" y="193675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00087" y="5421312"/>
              <a:ext cx="398780" cy="387350"/>
            </a:xfrm>
            <a:custGeom>
              <a:avLst/>
              <a:gdLst/>
              <a:ahLst/>
              <a:cxnLst/>
              <a:rect l="l" t="t" r="r" b="b"/>
              <a:pathLst>
                <a:path w="398780" h="387350">
                  <a:moveTo>
                    <a:pt x="0" y="193675"/>
                  </a:moveTo>
                  <a:lnTo>
                    <a:pt x="5261" y="149267"/>
                  </a:lnTo>
                  <a:lnTo>
                    <a:pt x="20250" y="108501"/>
                  </a:lnTo>
                  <a:lnTo>
                    <a:pt x="43768" y="72541"/>
                  </a:lnTo>
                  <a:lnTo>
                    <a:pt x="74622" y="42548"/>
                  </a:lnTo>
                  <a:lnTo>
                    <a:pt x="111614" y="19685"/>
                  </a:lnTo>
                  <a:lnTo>
                    <a:pt x="153549" y="5115"/>
                  </a:lnTo>
                  <a:lnTo>
                    <a:pt x="199231" y="0"/>
                  </a:lnTo>
                  <a:lnTo>
                    <a:pt x="244913" y="5115"/>
                  </a:lnTo>
                  <a:lnTo>
                    <a:pt x="286848" y="19685"/>
                  </a:lnTo>
                  <a:lnTo>
                    <a:pt x="323840" y="42548"/>
                  </a:lnTo>
                  <a:lnTo>
                    <a:pt x="354694" y="72541"/>
                  </a:lnTo>
                  <a:lnTo>
                    <a:pt x="378212" y="108501"/>
                  </a:lnTo>
                  <a:lnTo>
                    <a:pt x="393201" y="149267"/>
                  </a:lnTo>
                  <a:lnTo>
                    <a:pt x="398463" y="193675"/>
                  </a:lnTo>
                  <a:lnTo>
                    <a:pt x="393201" y="238082"/>
                  </a:lnTo>
                  <a:lnTo>
                    <a:pt x="378212" y="278848"/>
                  </a:lnTo>
                  <a:lnTo>
                    <a:pt x="354694" y="314808"/>
                  </a:lnTo>
                  <a:lnTo>
                    <a:pt x="323840" y="344801"/>
                  </a:lnTo>
                  <a:lnTo>
                    <a:pt x="286848" y="367664"/>
                  </a:lnTo>
                  <a:lnTo>
                    <a:pt x="244913" y="382234"/>
                  </a:lnTo>
                  <a:lnTo>
                    <a:pt x="199231" y="387350"/>
                  </a:lnTo>
                  <a:lnTo>
                    <a:pt x="153549" y="382234"/>
                  </a:lnTo>
                  <a:lnTo>
                    <a:pt x="111614" y="367664"/>
                  </a:lnTo>
                  <a:lnTo>
                    <a:pt x="74622" y="344801"/>
                  </a:lnTo>
                  <a:lnTo>
                    <a:pt x="43768" y="314808"/>
                  </a:lnTo>
                  <a:lnTo>
                    <a:pt x="20250" y="278848"/>
                  </a:lnTo>
                  <a:lnTo>
                    <a:pt x="5261" y="238082"/>
                  </a:lnTo>
                  <a:lnTo>
                    <a:pt x="0" y="193675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108075" y="3114675"/>
              <a:ext cx="965200" cy="367030"/>
            </a:xfrm>
            <a:custGeom>
              <a:avLst/>
              <a:gdLst/>
              <a:ahLst/>
              <a:cxnLst/>
              <a:rect l="l" t="t" r="r" b="b"/>
              <a:pathLst>
                <a:path w="965200" h="367029">
                  <a:moveTo>
                    <a:pt x="0" y="183356"/>
                  </a:moveTo>
                  <a:lnTo>
                    <a:pt x="17238" y="134613"/>
                  </a:lnTo>
                  <a:lnTo>
                    <a:pt x="65889" y="90812"/>
                  </a:lnTo>
                  <a:lnTo>
                    <a:pt x="100555" y="71312"/>
                  </a:lnTo>
                  <a:lnTo>
                    <a:pt x="141350" y="53703"/>
                  </a:lnTo>
                  <a:lnTo>
                    <a:pt x="187697" y="38204"/>
                  </a:lnTo>
                  <a:lnTo>
                    <a:pt x="239022" y="25033"/>
                  </a:lnTo>
                  <a:lnTo>
                    <a:pt x="294750" y="14409"/>
                  </a:lnTo>
                  <a:lnTo>
                    <a:pt x="354305" y="6549"/>
                  </a:lnTo>
                  <a:lnTo>
                    <a:pt x="417114" y="1673"/>
                  </a:lnTo>
                  <a:lnTo>
                    <a:pt x="482600" y="0"/>
                  </a:lnTo>
                  <a:lnTo>
                    <a:pt x="548085" y="1673"/>
                  </a:lnTo>
                  <a:lnTo>
                    <a:pt x="610894" y="6549"/>
                  </a:lnTo>
                  <a:lnTo>
                    <a:pt x="670449" y="14409"/>
                  </a:lnTo>
                  <a:lnTo>
                    <a:pt x="726177" y="25033"/>
                  </a:lnTo>
                  <a:lnTo>
                    <a:pt x="777502" y="38204"/>
                  </a:lnTo>
                  <a:lnTo>
                    <a:pt x="823849" y="53703"/>
                  </a:lnTo>
                  <a:lnTo>
                    <a:pt x="864644" y="71312"/>
                  </a:lnTo>
                  <a:lnTo>
                    <a:pt x="899310" y="90812"/>
                  </a:lnTo>
                  <a:lnTo>
                    <a:pt x="947961" y="134613"/>
                  </a:lnTo>
                  <a:lnTo>
                    <a:pt x="965200" y="183356"/>
                  </a:lnTo>
                  <a:lnTo>
                    <a:pt x="960794" y="208236"/>
                  </a:lnTo>
                  <a:lnTo>
                    <a:pt x="927274" y="254727"/>
                  </a:lnTo>
                  <a:lnTo>
                    <a:pt x="864644" y="295400"/>
                  </a:lnTo>
                  <a:lnTo>
                    <a:pt x="823849" y="313009"/>
                  </a:lnTo>
                  <a:lnTo>
                    <a:pt x="777502" y="328508"/>
                  </a:lnTo>
                  <a:lnTo>
                    <a:pt x="726177" y="341679"/>
                  </a:lnTo>
                  <a:lnTo>
                    <a:pt x="670449" y="352303"/>
                  </a:lnTo>
                  <a:lnTo>
                    <a:pt x="610894" y="360163"/>
                  </a:lnTo>
                  <a:lnTo>
                    <a:pt x="548085" y="365039"/>
                  </a:lnTo>
                  <a:lnTo>
                    <a:pt x="482600" y="366713"/>
                  </a:lnTo>
                  <a:lnTo>
                    <a:pt x="417114" y="365039"/>
                  </a:lnTo>
                  <a:lnTo>
                    <a:pt x="354305" y="360163"/>
                  </a:lnTo>
                  <a:lnTo>
                    <a:pt x="294750" y="352303"/>
                  </a:lnTo>
                  <a:lnTo>
                    <a:pt x="239022" y="341679"/>
                  </a:lnTo>
                  <a:lnTo>
                    <a:pt x="187697" y="328508"/>
                  </a:lnTo>
                  <a:lnTo>
                    <a:pt x="141350" y="313009"/>
                  </a:lnTo>
                  <a:lnTo>
                    <a:pt x="100555" y="295400"/>
                  </a:lnTo>
                  <a:lnTo>
                    <a:pt x="65889" y="275900"/>
                  </a:lnTo>
                  <a:lnTo>
                    <a:pt x="17238" y="232099"/>
                  </a:lnTo>
                  <a:lnTo>
                    <a:pt x="0" y="1833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6875462" y="1821180"/>
            <a:ext cx="43180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latin typeface="Times New Roman"/>
                <a:cs typeface="Times New Roman"/>
              </a:rPr>
              <a:t>…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187450" y="3135884"/>
            <a:ext cx="8064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(1,0,5,5)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2601912" y="3133725"/>
            <a:ext cx="965200" cy="367030"/>
          </a:xfrm>
          <a:custGeom>
            <a:avLst/>
            <a:gdLst/>
            <a:ahLst/>
            <a:cxnLst/>
            <a:rect l="l" t="t" r="r" b="b"/>
            <a:pathLst>
              <a:path w="965200" h="367029">
                <a:moveTo>
                  <a:pt x="0" y="183356"/>
                </a:moveTo>
                <a:lnTo>
                  <a:pt x="17238" y="134613"/>
                </a:lnTo>
                <a:lnTo>
                  <a:pt x="65889" y="90812"/>
                </a:lnTo>
                <a:lnTo>
                  <a:pt x="100555" y="71312"/>
                </a:lnTo>
                <a:lnTo>
                  <a:pt x="141350" y="53703"/>
                </a:lnTo>
                <a:lnTo>
                  <a:pt x="187697" y="38204"/>
                </a:lnTo>
                <a:lnTo>
                  <a:pt x="239022" y="25033"/>
                </a:lnTo>
                <a:lnTo>
                  <a:pt x="294750" y="14409"/>
                </a:lnTo>
                <a:lnTo>
                  <a:pt x="354305" y="6549"/>
                </a:lnTo>
                <a:lnTo>
                  <a:pt x="417114" y="1673"/>
                </a:lnTo>
                <a:lnTo>
                  <a:pt x="482600" y="0"/>
                </a:lnTo>
                <a:lnTo>
                  <a:pt x="548085" y="1673"/>
                </a:lnTo>
                <a:lnTo>
                  <a:pt x="610894" y="6549"/>
                </a:lnTo>
                <a:lnTo>
                  <a:pt x="670449" y="14409"/>
                </a:lnTo>
                <a:lnTo>
                  <a:pt x="726177" y="25033"/>
                </a:lnTo>
                <a:lnTo>
                  <a:pt x="777502" y="38204"/>
                </a:lnTo>
                <a:lnTo>
                  <a:pt x="823849" y="53703"/>
                </a:lnTo>
                <a:lnTo>
                  <a:pt x="864644" y="71312"/>
                </a:lnTo>
                <a:lnTo>
                  <a:pt x="899310" y="90812"/>
                </a:lnTo>
                <a:lnTo>
                  <a:pt x="947961" y="134613"/>
                </a:lnTo>
                <a:lnTo>
                  <a:pt x="965200" y="183356"/>
                </a:lnTo>
                <a:lnTo>
                  <a:pt x="960794" y="208236"/>
                </a:lnTo>
                <a:lnTo>
                  <a:pt x="927274" y="254727"/>
                </a:lnTo>
                <a:lnTo>
                  <a:pt x="864644" y="295400"/>
                </a:lnTo>
                <a:lnTo>
                  <a:pt x="823849" y="313009"/>
                </a:lnTo>
                <a:lnTo>
                  <a:pt x="777502" y="328508"/>
                </a:lnTo>
                <a:lnTo>
                  <a:pt x="726177" y="341679"/>
                </a:lnTo>
                <a:lnTo>
                  <a:pt x="670449" y="352303"/>
                </a:lnTo>
                <a:lnTo>
                  <a:pt x="610894" y="360163"/>
                </a:lnTo>
                <a:lnTo>
                  <a:pt x="548085" y="365039"/>
                </a:lnTo>
                <a:lnTo>
                  <a:pt x="482600" y="366713"/>
                </a:lnTo>
                <a:lnTo>
                  <a:pt x="417114" y="365039"/>
                </a:lnTo>
                <a:lnTo>
                  <a:pt x="354305" y="360163"/>
                </a:lnTo>
                <a:lnTo>
                  <a:pt x="294750" y="352303"/>
                </a:lnTo>
                <a:lnTo>
                  <a:pt x="239022" y="341679"/>
                </a:lnTo>
                <a:lnTo>
                  <a:pt x="187697" y="328508"/>
                </a:lnTo>
                <a:lnTo>
                  <a:pt x="141350" y="313009"/>
                </a:lnTo>
                <a:lnTo>
                  <a:pt x="100555" y="295400"/>
                </a:lnTo>
                <a:lnTo>
                  <a:pt x="65889" y="275900"/>
                </a:lnTo>
                <a:lnTo>
                  <a:pt x="17238" y="232099"/>
                </a:lnTo>
                <a:lnTo>
                  <a:pt x="0" y="183356"/>
                </a:lnTo>
                <a:close/>
              </a:path>
            </a:pathLst>
          </a:custGeom>
          <a:ln w="285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2681287" y="3154171"/>
            <a:ext cx="8064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(0,1,5,5)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8253412" y="3125723"/>
            <a:ext cx="47688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0" dirty="0">
                <a:solidFill>
                  <a:srgbClr val="3333CC"/>
                </a:solidFill>
                <a:latin typeface="Times New Roman"/>
                <a:cs typeface="Times New Roman"/>
              </a:rPr>
              <a:t>azar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47" name="object 47"/>
          <p:cNvGrpSpPr/>
          <p:nvPr/>
        </p:nvGrpSpPr>
        <p:grpSpPr>
          <a:xfrm>
            <a:off x="5119687" y="2797175"/>
            <a:ext cx="1691005" cy="698500"/>
            <a:chOff x="5119687" y="2797175"/>
            <a:chExt cx="1691005" cy="698500"/>
          </a:xfrm>
        </p:grpSpPr>
        <p:sp>
          <p:nvSpPr>
            <p:cNvPr id="48" name="object 48"/>
            <p:cNvSpPr/>
            <p:nvPr/>
          </p:nvSpPr>
          <p:spPr>
            <a:xfrm>
              <a:off x="5616575" y="2811462"/>
              <a:ext cx="638175" cy="303530"/>
            </a:xfrm>
            <a:custGeom>
              <a:avLst/>
              <a:gdLst/>
              <a:ahLst/>
              <a:cxnLst/>
              <a:rect l="l" t="t" r="r" b="b"/>
              <a:pathLst>
                <a:path w="638175" h="303530">
                  <a:moveTo>
                    <a:pt x="638175" y="0"/>
                  </a:moveTo>
                  <a:lnTo>
                    <a:pt x="0" y="303213"/>
                  </a:lnTo>
                </a:path>
                <a:path w="638175" h="303530">
                  <a:moveTo>
                    <a:pt x="638175" y="0"/>
                  </a:moveTo>
                  <a:lnTo>
                    <a:pt x="96837" y="290513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33975" y="3114675"/>
              <a:ext cx="965200" cy="367030"/>
            </a:xfrm>
            <a:custGeom>
              <a:avLst/>
              <a:gdLst/>
              <a:ahLst/>
              <a:cxnLst/>
              <a:rect l="l" t="t" r="r" b="b"/>
              <a:pathLst>
                <a:path w="965200" h="367029">
                  <a:moveTo>
                    <a:pt x="0" y="183356"/>
                  </a:moveTo>
                  <a:lnTo>
                    <a:pt x="17238" y="134613"/>
                  </a:lnTo>
                  <a:lnTo>
                    <a:pt x="65889" y="90812"/>
                  </a:lnTo>
                  <a:lnTo>
                    <a:pt x="100555" y="71312"/>
                  </a:lnTo>
                  <a:lnTo>
                    <a:pt x="141350" y="53703"/>
                  </a:lnTo>
                  <a:lnTo>
                    <a:pt x="187697" y="38204"/>
                  </a:lnTo>
                  <a:lnTo>
                    <a:pt x="239022" y="25033"/>
                  </a:lnTo>
                  <a:lnTo>
                    <a:pt x="294750" y="14409"/>
                  </a:lnTo>
                  <a:lnTo>
                    <a:pt x="354305" y="6549"/>
                  </a:lnTo>
                  <a:lnTo>
                    <a:pt x="417114" y="1673"/>
                  </a:lnTo>
                  <a:lnTo>
                    <a:pt x="482600" y="0"/>
                  </a:lnTo>
                  <a:lnTo>
                    <a:pt x="548085" y="1673"/>
                  </a:lnTo>
                  <a:lnTo>
                    <a:pt x="610894" y="6549"/>
                  </a:lnTo>
                  <a:lnTo>
                    <a:pt x="670449" y="14409"/>
                  </a:lnTo>
                  <a:lnTo>
                    <a:pt x="726177" y="25033"/>
                  </a:lnTo>
                  <a:lnTo>
                    <a:pt x="777502" y="38204"/>
                  </a:lnTo>
                  <a:lnTo>
                    <a:pt x="823849" y="53703"/>
                  </a:lnTo>
                  <a:lnTo>
                    <a:pt x="864644" y="71312"/>
                  </a:lnTo>
                  <a:lnTo>
                    <a:pt x="899310" y="90812"/>
                  </a:lnTo>
                  <a:lnTo>
                    <a:pt x="947961" y="134613"/>
                  </a:lnTo>
                  <a:lnTo>
                    <a:pt x="965200" y="183356"/>
                  </a:lnTo>
                  <a:lnTo>
                    <a:pt x="960794" y="208236"/>
                  </a:lnTo>
                  <a:lnTo>
                    <a:pt x="927274" y="254727"/>
                  </a:lnTo>
                  <a:lnTo>
                    <a:pt x="864644" y="295400"/>
                  </a:lnTo>
                  <a:lnTo>
                    <a:pt x="823849" y="313009"/>
                  </a:lnTo>
                  <a:lnTo>
                    <a:pt x="777502" y="328508"/>
                  </a:lnTo>
                  <a:lnTo>
                    <a:pt x="726177" y="341679"/>
                  </a:lnTo>
                  <a:lnTo>
                    <a:pt x="670449" y="352303"/>
                  </a:lnTo>
                  <a:lnTo>
                    <a:pt x="610894" y="360163"/>
                  </a:lnTo>
                  <a:lnTo>
                    <a:pt x="548085" y="365039"/>
                  </a:lnTo>
                  <a:lnTo>
                    <a:pt x="482600" y="366713"/>
                  </a:lnTo>
                  <a:lnTo>
                    <a:pt x="417114" y="365039"/>
                  </a:lnTo>
                  <a:lnTo>
                    <a:pt x="354305" y="360163"/>
                  </a:lnTo>
                  <a:lnTo>
                    <a:pt x="294750" y="352303"/>
                  </a:lnTo>
                  <a:lnTo>
                    <a:pt x="239022" y="341679"/>
                  </a:lnTo>
                  <a:lnTo>
                    <a:pt x="187697" y="328508"/>
                  </a:lnTo>
                  <a:lnTo>
                    <a:pt x="141350" y="313009"/>
                  </a:lnTo>
                  <a:lnTo>
                    <a:pt x="100555" y="295400"/>
                  </a:lnTo>
                  <a:lnTo>
                    <a:pt x="65889" y="275900"/>
                  </a:lnTo>
                  <a:lnTo>
                    <a:pt x="17238" y="232099"/>
                  </a:lnTo>
                  <a:lnTo>
                    <a:pt x="0" y="1833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4973637" y="3135884"/>
            <a:ext cx="1046480" cy="1150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2095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(2,0,5,5)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sz="5400" dirty="0">
                <a:latin typeface="Times New Roman"/>
                <a:cs typeface="Times New Roman"/>
              </a:rPr>
              <a:t>…</a:t>
            </a:r>
            <a:endParaRPr sz="54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6313487" y="3114675"/>
            <a:ext cx="965200" cy="367030"/>
          </a:xfrm>
          <a:custGeom>
            <a:avLst/>
            <a:gdLst/>
            <a:ahLst/>
            <a:cxnLst/>
            <a:rect l="l" t="t" r="r" b="b"/>
            <a:pathLst>
              <a:path w="965200" h="367029">
                <a:moveTo>
                  <a:pt x="0" y="183356"/>
                </a:moveTo>
                <a:lnTo>
                  <a:pt x="17238" y="134613"/>
                </a:lnTo>
                <a:lnTo>
                  <a:pt x="65889" y="90812"/>
                </a:lnTo>
                <a:lnTo>
                  <a:pt x="100555" y="71312"/>
                </a:lnTo>
                <a:lnTo>
                  <a:pt x="141350" y="53703"/>
                </a:lnTo>
                <a:lnTo>
                  <a:pt x="187697" y="38204"/>
                </a:lnTo>
                <a:lnTo>
                  <a:pt x="239022" y="25033"/>
                </a:lnTo>
                <a:lnTo>
                  <a:pt x="294750" y="14409"/>
                </a:lnTo>
                <a:lnTo>
                  <a:pt x="354305" y="6549"/>
                </a:lnTo>
                <a:lnTo>
                  <a:pt x="417114" y="1673"/>
                </a:lnTo>
                <a:lnTo>
                  <a:pt x="482600" y="0"/>
                </a:lnTo>
                <a:lnTo>
                  <a:pt x="548085" y="1673"/>
                </a:lnTo>
                <a:lnTo>
                  <a:pt x="610894" y="6549"/>
                </a:lnTo>
                <a:lnTo>
                  <a:pt x="670449" y="14409"/>
                </a:lnTo>
                <a:lnTo>
                  <a:pt x="726177" y="25033"/>
                </a:lnTo>
                <a:lnTo>
                  <a:pt x="777502" y="38204"/>
                </a:lnTo>
                <a:lnTo>
                  <a:pt x="823849" y="53703"/>
                </a:lnTo>
                <a:lnTo>
                  <a:pt x="864644" y="71312"/>
                </a:lnTo>
                <a:lnTo>
                  <a:pt x="899310" y="90812"/>
                </a:lnTo>
                <a:lnTo>
                  <a:pt x="947961" y="134613"/>
                </a:lnTo>
                <a:lnTo>
                  <a:pt x="965200" y="183356"/>
                </a:lnTo>
                <a:lnTo>
                  <a:pt x="960794" y="208236"/>
                </a:lnTo>
                <a:lnTo>
                  <a:pt x="927274" y="254727"/>
                </a:lnTo>
                <a:lnTo>
                  <a:pt x="864644" y="295400"/>
                </a:lnTo>
                <a:lnTo>
                  <a:pt x="823849" y="313009"/>
                </a:lnTo>
                <a:lnTo>
                  <a:pt x="777502" y="328508"/>
                </a:lnTo>
                <a:lnTo>
                  <a:pt x="726177" y="341679"/>
                </a:lnTo>
                <a:lnTo>
                  <a:pt x="670449" y="352303"/>
                </a:lnTo>
                <a:lnTo>
                  <a:pt x="610894" y="360163"/>
                </a:lnTo>
                <a:lnTo>
                  <a:pt x="548085" y="365039"/>
                </a:lnTo>
                <a:lnTo>
                  <a:pt x="482600" y="366713"/>
                </a:lnTo>
                <a:lnTo>
                  <a:pt x="417114" y="365039"/>
                </a:lnTo>
                <a:lnTo>
                  <a:pt x="354305" y="360163"/>
                </a:lnTo>
                <a:lnTo>
                  <a:pt x="294750" y="352303"/>
                </a:lnTo>
                <a:lnTo>
                  <a:pt x="239022" y="341679"/>
                </a:lnTo>
                <a:lnTo>
                  <a:pt x="187697" y="328508"/>
                </a:lnTo>
                <a:lnTo>
                  <a:pt x="141350" y="313009"/>
                </a:lnTo>
                <a:lnTo>
                  <a:pt x="100555" y="295400"/>
                </a:lnTo>
                <a:lnTo>
                  <a:pt x="65889" y="275900"/>
                </a:lnTo>
                <a:lnTo>
                  <a:pt x="17238" y="232099"/>
                </a:lnTo>
                <a:lnTo>
                  <a:pt x="0" y="183356"/>
                </a:lnTo>
                <a:close/>
              </a:path>
            </a:pathLst>
          </a:custGeom>
          <a:ln w="285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6392862" y="3123691"/>
            <a:ext cx="8064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(0,2,5,5)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881062" y="5775323"/>
            <a:ext cx="1822450" cy="640080"/>
            <a:chOff x="881062" y="5775323"/>
            <a:chExt cx="1822450" cy="640080"/>
          </a:xfrm>
        </p:grpSpPr>
        <p:sp>
          <p:nvSpPr>
            <p:cNvPr id="54" name="object 54"/>
            <p:cNvSpPr/>
            <p:nvPr/>
          </p:nvSpPr>
          <p:spPr>
            <a:xfrm>
              <a:off x="895350" y="5789610"/>
              <a:ext cx="1793875" cy="263525"/>
            </a:xfrm>
            <a:custGeom>
              <a:avLst/>
              <a:gdLst/>
              <a:ahLst/>
              <a:cxnLst/>
              <a:rect l="l" t="t" r="r" b="b"/>
              <a:pathLst>
                <a:path w="1793875" h="263525">
                  <a:moveTo>
                    <a:pt x="0" y="0"/>
                  </a:moveTo>
                  <a:lnTo>
                    <a:pt x="619125" y="244475"/>
                  </a:lnTo>
                </a:path>
                <a:path w="1793875" h="263525">
                  <a:moveTo>
                    <a:pt x="0" y="0"/>
                  </a:moveTo>
                  <a:lnTo>
                    <a:pt x="1793875" y="263525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031875" y="6034085"/>
              <a:ext cx="965200" cy="367030"/>
            </a:xfrm>
            <a:custGeom>
              <a:avLst/>
              <a:gdLst/>
              <a:ahLst/>
              <a:cxnLst/>
              <a:rect l="l" t="t" r="r" b="b"/>
              <a:pathLst>
                <a:path w="965200" h="367029">
                  <a:moveTo>
                    <a:pt x="0" y="183356"/>
                  </a:moveTo>
                  <a:lnTo>
                    <a:pt x="17238" y="134612"/>
                  </a:lnTo>
                  <a:lnTo>
                    <a:pt x="65889" y="90812"/>
                  </a:lnTo>
                  <a:lnTo>
                    <a:pt x="100555" y="71312"/>
                  </a:lnTo>
                  <a:lnTo>
                    <a:pt x="141350" y="53703"/>
                  </a:lnTo>
                  <a:lnTo>
                    <a:pt x="187697" y="38204"/>
                  </a:lnTo>
                  <a:lnTo>
                    <a:pt x="239022" y="25033"/>
                  </a:lnTo>
                  <a:lnTo>
                    <a:pt x="294750" y="14409"/>
                  </a:lnTo>
                  <a:lnTo>
                    <a:pt x="354305" y="6549"/>
                  </a:lnTo>
                  <a:lnTo>
                    <a:pt x="417114" y="1673"/>
                  </a:lnTo>
                  <a:lnTo>
                    <a:pt x="482600" y="0"/>
                  </a:lnTo>
                  <a:lnTo>
                    <a:pt x="548085" y="1673"/>
                  </a:lnTo>
                  <a:lnTo>
                    <a:pt x="610894" y="6549"/>
                  </a:lnTo>
                  <a:lnTo>
                    <a:pt x="670449" y="14409"/>
                  </a:lnTo>
                  <a:lnTo>
                    <a:pt x="726177" y="25033"/>
                  </a:lnTo>
                  <a:lnTo>
                    <a:pt x="777502" y="38204"/>
                  </a:lnTo>
                  <a:lnTo>
                    <a:pt x="823849" y="53703"/>
                  </a:lnTo>
                  <a:lnTo>
                    <a:pt x="864644" y="71312"/>
                  </a:lnTo>
                  <a:lnTo>
                    <a:pt x="899310" y="90812"/>
                  </a:lnTo>
                  <a:lnTo>
                    <a:pt x="947961" y="134612"/>
                  </a:lnTo>
                  <a:lnTo>
                    <a:pt x="965200" y="183356"/>
                  </a:lnTo>
                  <a:lnTo>
                    <a:pt x="960794" y="208236"/>
                  </a:lnTo>
                  <a:lnTo>
                    <a:pt x="927274" y="254726"/>
                  </a:lnTo>
                  <a:lnTo>
                    <a:pt x="864644" y="295399"/>
                  </a:lnTo>
                  <a:lnTo>
                    <a:pt x="823849" y="313008"/>
                  </a:lnTo>
                  <a:lnTo>
                    <a:pt x="777502" y="328507"/>
                  </a:lnTo>
                  <a:lnTo>
                    <a:pt x="726177" y="341678"/>
                  </a:lnTo>
                  <a:lnTo>
                    <a:pt x="670449" y="352302"/>
                  </a:lnTo>
                  <a:lnTo>
                    <a:pt x="610894" y="360162"/>
                  </a:lnTo>
                  <a:lnTo>
                    <a:pt x="548085" y="365038"/>
                  </a:lnTo>
                  <a:lnTo>
                    <a:pt x="482600" y="366712"/>
                  </a:lnTo>
                  <a:lnTo>
                    <a:pt x="417114" y="365038"/>
                  </a:lnTo>
                  <a:lnTo>
                    <a:pt x="354305" y="360162"/>
                  </a:lnTo>
                  <a:lnTo>
                    <a:pt x="294750" y="352302"/>
                  </a:lnTo>
                  <a:lnTo>
                    <a:pt x="239022" y="341678"/>
                  </a:lnTo>
                  <a:lnTo>
                    <a:pt x="187697" y="328507"/>
                  </a:lnTo>
                  <a:lnTo>
                    <a:pt x="141350" y="313008"/>
                  </a:lnTo>
                  <a:lnTo>
                    <a:pt x="100555" y="295399"/>
                  </a:lnTo>
                  <a:lnTo>
                    <a:pt x="65889" y="275899"/>
                  </a:lnTo>
                  <a:lnTo>
                    <a:pt x="17238" y="232099"/>
                  </a:lnTo>
                  <a:lnTo>
                    <a:pt x="0" y="183356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1111250" y="6055867"/>
            <a:ext cx="8064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(2,0,4,5)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2206625" y="6053135"/>
            <a:ext cx="965200" cy="367030"/>
          </a:xfrm>
          <a:custGeom>
            <a:avLst/>
            <a:gdLst/>
            <a:ahLst/>
            <a:cxnLst/>
            <a:rect l="l" t="t" r="r" b="b"/>
            <a:pathLst>
              <a:path w="965200" h="367029">
                <a:moveTo>
                  <a:pt x="0" y="183356"/>
                </a:moveTo>
                <a:lnTo>
                  <a:pt x="17238" y="134612"/>
                </a:lnTo>
                <a:lnTo>
                  <a:pt x="65889" y="90812"/>
                </a:lnTo>
                <a:lnTo>
                  <a:pt x="100555" y="71312"/>
                </a:lnTo>
                <a:lnTo>
                  <a:pt x="141350" y="53703"/>
                </a:lnTo>
                <a:lnTo>
                  <a:pt x="187697" y="38204"/>
                </a:lnTo>
                <a:lnTo>
                  <a:pt x="239022" y="25033"/>
                </a:lnTo>
                <a:lnTo>
                  <a:pt x="294750" y="14409"/>
                </a:lnTo>
                <a:lnTo>
                  <a:pt x="354305" y="6549"/>
                </a:lnTo>
                <a:lnTo>
                  <a:pt x="417114" y="1673"/>
                </a:lnTo>
                <a:lnTo>
                  <a:pt x="482600" y="0"/>
                </a:lnTo>
                <a:lnTo>
                  <a:pt x="548085" y="1673"/>
                </a:lnTo>
                <a:lnTo>
                  <a:pt x="610894" y="6549"/>
                </a:lnTo>
                <a:lnTo>
                  <a:pt x="670449" y="14409"/>
                </a:lnTo>
                <a:lnTo>
                  <a:pt x="726177" y="25033"/>
                </a:lnTo>
                <a:lnTo>
                  <a:pt x="777502" y="38204"/>
                </a:lnTo>
                <a:lnTo>
                  <a:pt x="823849" y="53703"/>
                </a:lnTo>
                <a:lnTo>
                  <a:pt x="864644" y="71312"/>
                </a:lnTo>
                <a:lnTo>
                  <a:pt x="899310" y="90812"/>
                </a:lnTo>
                <a:lnTo>
                  <a:pt x="947961" y="134612"/>
                </a:lnTo>
                <a:lnTo>
                  <a:pt x="965200" y="183356"/>
                </a:lnTo>
                <a:lnTo>
                  <a:pt x="960794" y="208236"/>
                </a:lnTo>
                <a:lnTo>
                  <a:pt x="927274" y="254726"/>
                </a:lnTo>
                <a:lnTo>
                  <a:pt x="864644" y="295399"/>
                </a:lnTo>
                <a:lnTo>
                  <a:pt x="823849" y="313008"/>
                </a:lnTo>
                <a:lnTo>
                  <a:pt x="777502" y="328507"/>
                </a:lnTo>
                <a:lnTo>
                  <a:pt x="726177" y="341678"/>
                </a:lnTo>
                <a:lnTo>
                  <a:pt x="670449" y="352302"/>
                </a:lnTo>
                <a:lnTo>
                  <a:pt x="610894" y="360162"/>
                </a:lnTo>
                <a:lnTo>
                  <a:pt x="548085" y="365038"/>
                </a:lnTo>
                <a:lnTo>
                  <a:pt x="482600" y="366712"/>
                </a:lnTo>
                <a:lnTo>
                  <a:pt x="417114" y="365038"/>
                </a:lnTo>
                <a:lnTo>
                  <a:pt x="354305" y="360162"/>
                </a:lnTo>
                <a:lnTo>
                  <a:pt x="294750" y="352302"/>
                </a:lnTo>
                <a:lnTo>
                  <a:pt x="239022" y="341678"/>
                </a:lnTo>
                <a:lnTo>
                  <a:pt x="187697" y="328507"/>
                </a:lnTo>
                <a:lnTo>
                  <a:pt x="141350" y="313008"/>
                </a:lnTo>
                <a:lnTo>
                  <a:pt x="100555" y="295399"/>
                </a:lnTo>
                <a:lnTo>
                  <a:pt x="65889" y="275899"/>
                </a:lnTo>
                <a:lnTo>
                  <a:pt x="17238" y="232099"/>
                </a:lnTo>
                <a:lnTo>
                  <a:pt x="0" y="183356"/>
                </a:lnTo>
                <a:close/>
              </a:path>
            </a:pathLst>
          </a:custGeom>
          <a:ln w="285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2286000" y="6074155"/>
            <a:ext cx="8064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(1,1,4,5)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33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dirty="0"/>
              <a:t>– 32 </a:t>
            </a:r>
            <a:r>
              <a:rPr spc="-50" dirty="0"/>
              <a:t>–</a:t>
            </a:r>
          </a:p>
        </p:txBody>
      </p:sp>
      <p:sp>
        <p:nvSpPr>
          <p:cNvPr id="59" name="object 59"/>
          <p:cNvSpPr txBox="1"/>
          <p:nvPr/>
        </p:nvSpPr>
        <p:spPr>
          <a:xfrm>
            <a:off x="8276431" y="5891276"/>
            <a:ext cx="43243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i="1" spc="-20" dirty="0">
                <a:solidFill>
                  <a:srgbClr val="3333CC"/>
                </a:solidFill>
                <a:latin typeface="Times New Roman"/>
                <a:cs typeface="Times New Roman"/>
              </a:rPr>
              <a:t>azar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392487" y="5964428"/>
            <a:ext cx="254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…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694305">
              <a:lnSpc>
                <a:spcPct val="100000"/>
              </a:lnSpc>
              <a:spcBef>
                <a:spcPts val="100"/>
              </a:spcBef>
            </a:pPr>
            <a:r>
              <a:rPr i="1" spc="-10" dirty="0">
                <a:latin typeface="Arial"/>
                <a:cs typeface="Arial"/>
              </a:rPr>
              <a:t>ExpectMinimax</a:t>
            </a:r>
          </a:p>
        </p:txBody>
      </p:sp>
      <p:sp>
        <p:nvSpPr>
          <p:cNvPr id="18" name="object 1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33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dirty="0"/>
              <a:t>– 33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397183" y="4444945"/>
            <a:ext cx="146685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00" dirty="0">
                <a:latin typeface="Symbol"/>
                <a:cs typeface="Symbol"/>
              </a:rPr>
              <a:t></a:t>
            </a:r>
            <a:endParaRPr sz="1900">
              <a:latin typeface="Symbol"/>
              <a:cs typeface="Symbo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397183" y="3254010"/>
            <a:ext cx="146685" cy="127571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ts val="2065"/>
              </a:lnSpc>
              <a:spcBef>
                <a:spcPts val="125"/>
              </a:spcBef>
            </a:pPr>
            <a:r>
              <a:rPr sz="1900" spc="-95" dirty="0">
                <a:latin typeface="Symbol"/>
                <a:cs typeface="Symbol"/>
              </a:rPr>
              <a:t></a:t>
            </a:r>
            <a:endParaRPr sz="1900">
              <a:latin typeface="Symbol"/>
              <a:cs typeface="Symbol"/>
            </a:endParaRPr>
          </a:p>
          <a:p>
            <a:pPr marL="12700">
              <a:lnSpc>
                <a:spcPts val="1845"/>
              </a:lnSpc>
            </a:pPr>
            <a:r>
              <a:rPr sz="1900" dirty="0">
                <a:latin typeface="Symbol"/>
                <a:cs typeface="Symbol"/>
              </a:rPr>
              <a:t></a:t>
            </a:r>
            <a:endParaRPr sz="1900">
              <a:latin typeface="Symbol"/>
              <a:cs typeface="Symbol"/>
            </a:endParaRPr>
          </a:p>
          <a:p>
            <a:pPr marL="12700">
              <a:lnSpc>
                <a:spcPts val="1920"/>
              </a:lnSpc>
            </a:pPr>
            <a:r>
              <a:rPr sz="1900" dirty="0">
                <a:latin typeface="Symbol"/>
                <a:cs typeface="Symbol"/>
              </a:rPr>
              <a:t></a:t>
            </a:r>
            <a:endParaRPr sz="1900">
              <a:latin typeface="Symbol"/>
              <a:cs typeface="Symbol"/>
            </a:endParaRPr>
          </a:p>
          <a:p>
            <a:pPr marL="12700">
              <a:lnSpc>
                <a:spcPts val="1920"/>
              </a:lnSpc>
            </a:pPr>
            <a:r>
              <a:rPr sz="1900" spc="475" dirty="0">
                <a:latin typeface="Symbol"/>
                <a:cs typeface="Symbol"/>
              </a:rPr>
              <a:t></a:t>
            </a:r>
            <a:endParaRPr sz="1900">
              <a:latin typeface="Symbol"/>
              <a:cs typeface="Symbol"/>
            </a:endParaRPr>
          </a:p>
          <a:p>
            <a:pPr marL="12700">
              <a:lnSpc>
                <a:spcPts val="2065"/>
              </a:lnSpc>
            </a:pPr>
            <a:r>
              <a:rPr sz="1900" dirty="0">
                <a:latin typeface="Symbol"/>
                <a:cs typeface="Symbol"/>
              </a:rPr>
              <a:t></a:t>
            </a:r>
            <a:endParaRPr sz="1900">
              <a:latin typeface="Symbol"/>
              <a:cs typeface="Symbo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791749" y="4308803"/>
            <a:ext cx="2874010" cy="46609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0"/>
              </a:spcBef>
            </a:pPr>
            <a:r>
              <a:rPr sz="4350" spc="104" baseline="-8620" dirty="0">
                <a:latin typeface="Symbol"/>
                <a:cs typeface="Symbol"/>
              </a:rPr>
              <a:t></a:t>
            </a:r>
            <a:r>
              <a:rPr sz="1900" spc="70" dirty="0">
                <a:latin typeface="Times New Roman"/>
                <a:cs typeface="Times New Roman"/>
              </a:rPr>
              <a:t>(p(</a:t>
            </a:r>
            <a:r>
              <a:rPr sz="1900" i="1" spc="70" dirty="0">
                <a:latin typeface="Times New Roman"/>
                <a:cs typeface="Times New Roman"/>
              </a:rPr>
              <a:t>s</a:t>
            </a:r>
            <a:r>
              <a:rPr sz="1900" spc="70" dirty="0">
                <a:latin typeface="Times New Roman"/>
                <a:cs typeface="Times New Roman"/>
              </a:rPr>
              <a:t>)</a:t>
            </a:r>
            <a:r>
              <a:rPr sz="1900" spc="-240" dirty="0">
                <a:latin typeface="Times New Roman"/>
                <a:cs typeface="Times New Roman"/>
              </a:rPr>
              <a:t> </a:t>
            </a:r>
            <a:r>
              <a:rPr sz="1900" spc="-565" dirty="0">
                <a:latin typeface="Symbol"/>
                <a:cs typeface="Symbol"/>
              </a:rPr>
              <a:t></a:t>
            </a:r>
            <a:r>
              <a:rPr sz="1900" spc="-170" dirty="0">
                <a:latin typeface="Times New Roman"/>
                <a:cs typeface="Times New Roman"/>
              </a:rPr>
              <a:t> </a:t>
            </a:r>
            <a:r>
              <a:rPr sz="1900" i="1" spc="-10" dirty="0">
                <a:latin typeface="Times New Roman"/>
                <a:cs typeface="Times New Roman"/>
              </a:rPr>
              <a:t>ExpectMinimax</a:t>
            </a:r>
            <a:r>
              <a:rPr sz="1900" spc="-10" dirty="0">
                <a:latin typeface="Times New Roman"/>
                <a:cs typeface="Times New Roman"/>
              </a:rPr>
              <a:t>(</a:t>
            </a:r>
            <a:r>
              <a:rPr sz="1900" i="1" spc="-10" dirty="0">
                <a:latin typeface="Times New Roman"/>
                <a:cs typeface="Times New Roman"/>
              </a:rPr>
              <a:t>s</a:t>
            </a:r>
            <a:r>
              <a:rPr sz="1900" spc="-10" dirty="0">
                <a:latin typeface="Times New Roman"/>
                <a:cs typeface="Times New Roman"/>
              </a:rPr>
              <a:t>))</a:t>
            </a:r>
            <a:endParaRPr sz="1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823765" y="3163242"/>
            <a:ext cx="2259965" cy="15875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ctr">
              <a:lnSpc>
                <a:spcPct val="126600"/>
              </a:lnSpc>
              <a:spcBef>
                <a:spcPts val="95"/>
              </a:spcBef>
            </a:pPr>
            <a:r>
              <a:rPr sz="1900" dirty="0">
                <a:latin typeface="Times New Roman"/>
                <a:cs typeface="Times New Roman"/>
              </a:rPr>
              <a:t>si</a:t>
            </a:r>
            <a:r>
              <a:rPr sz="1900" spc="-120" dirty="0">
                <a:latin typeface="Times New Roman"/>
                <a:cs typeface="Times New Roman"/>
              </a:rPr>
              <a:t> </a:t>
            </a:r>
            <a:r>
              <a:rPr sz="1900" i="1" dirty="0">
                <a:latin typeface="Times New Roman"/>
                <a:cs typeface="Times New Roman"/>
              </a:rPr>
              <a:t>n</a:t>
            </a:r>
            <a:r>
              <a:rPr sz="1900" i="1" spc="-10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es</a:t>
            </a:r>
            <a:r>
              <a:rPr sz="1900" spc="-30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nodo</a:t>
            </a:r>
            <a:r>
              <a:rPr sz="1900" spc="-125" dirty="0">
                <a:latin typeface="Times New Roman"/>
                <a:cs typeface="Times New Roman"/>
              </a:rPr>
              <a:t> </a:t>
            </a:r>
            <a:r>
              <a:rPr sz="1900" spc="-10" dirty="0">
                <a:latin typeface="Times New Roman"/>
                <a:cs typeface="Times New Roman"/>
              </a:rPr>
              <a:t>suspensión </a:t>
            </a:r>
            <a:r>
              <a:rPr sz="1900" dirty="0">
                <a:latin typeface="Times New Roman"/>
                <a:cs typeface="Times New Roman"/>
              </a:rPr>
              <a:t>si</a:t>
            </a:r>
            <a:r>
              <a:rPr sz="1900" spc="-125" dirty="0">
                <a:latin typeface="Times New Roman"/>
                <a:cs typeface="Times New Roman"/>
              </a:rPr>
              <a:t> </a:t>
            </a:r>
            <a:r>
              <a:rPr sz="1900" i="1" dirty="0">
                <a:latin typeface="Times New Roman"/>
                <a:cs typeface="Times New Roman"/>
              </a:rPr>
              <a:t>n</a:t>
            </a:r>
            <a:r>
              <a:rPr sz="1900" i="1" spc="-100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es</a:t>
            </a:r>
            <a:r>
              <a:rPr sz="1900" spc="-3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nodo</a:t>
            </a:r>
            <a:r>
              <a:rPr sz="1900" spc="-65" dirty="0">
                <a:latin typeface="Times New Roman"/>
                <a:cs typeface="Times New Roman"/>
              </a:rPr>
              <a:t> </a:t>
            </a:r>
            <a:r>
              <a:rPr sz="1900" i="1" spc="-25" dirty="0">
                <a:latin typeface="Times New Roman"/>
                <a:cs typeface="Times New Roman"/>
              </a:rPr>
              <a:t>max</a:t>
            </a:r>
            <a:endParaRPr sz="1900">
              <a:latin typeface="Times New Roman"/>
              <a:cs typeface="Times New Roman"/>
            </a:endParaRPr>
          </a:p>
          <a:p>
            <a:pPr marL="11430" algn="ctr">
              <a:lnSpc>
                <a:spcPct val="100000"/>
              </a:lnSpc>
              <a:spcBef>
                <a:spcPts val="894"/>
              </a:spcBef>
            </a:pPr>
            <a:r>
              <a:rPr sz="1900" dirty="0">
                <a:latin typeface="Times New Roman"/>
                <a:cs typeface="Times New Roman"/>
              </a:rPr>
              <a:t>si</a:t>
            </a:r>
            <a:r>
              <a:rPr sz="1900" spc="-125" dirty="0">
                <a:latin typeface="Times New Roman"/>
                <a:cs typeface="Times New Roman"/>
              </a:rPr>
              <a:t> </a:t>
            </a:r>
            <a:r>
              <a:rPr sz="1900" i="1" dirty="0">
                <a:latin typeface="Times New Roman"/>
                <a:cs typeface="Times New Roman"/>
              </a:rPr>
              <a:t>n</a:t>
            </a:r>
            <a:r>
              <a:rPr sz="1900" i="1" spc="-100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es</a:t>
            </a:r>
            <a:r>
              <a:rPr sz="1900" spc="-3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nodo</a:t>
            </a:r>
            <a:r>
              <a:rPr sz="1900" spc="-65" dirty="0">
                <a:latin typeface="Times New Roman"/>
                <a:cs typeface="Times New Roman"/>
              </a:rPr>
              <a:t> </a:t>
            </a:r>
            <a:r>
              <a:rPr sz="1900" i="1" spc="-25" dirty="0">
                <a:latin typeface="Times New Roman"/>
                <a:cs typeface="Times New Roman"/>
              </a:rPr>
              <a:t>min</a:t>
            </a:r>
            <a:endParaRPr sz="19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65"/>
              </a:spcBef>
            </a:pPr>
            <a:r>
              <a:rPr sz="1900" dirty="0">
                <a:latin typeface="Times New Roman"/>
                <a:cs typeface="Times New Roman"/>
              </a:rPr>
              <a:t>si</a:t>
            </a:r>
            <a:r>
              <a:rPr sz="1900" spc="-120" dirty="0">
                <a:latin typeface="Times New Roman"/>
                <a:cs typeface="Times New Roman"/>
              </a:rPr>
              <a:t> </a:t>
            </a:r>
            <a:r>
              <a:rPr sz="1900" i="1" dirty="0">
                <a:latin typeface="Times New Roman"/>
                <a:cs typeface="Times New Roman"/>
              </a:rPr>
              <a:t>n</a:t>
            </a:r>
            <a:r>
              <a:rPr sz="1900" i="1" spc="-10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es</a:t>
            </a:r>
            <a:r>
              <a:rPr sz="1900" spc="-3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nodo</a:t>
            </a:r>
            <a:r>
              <a:rPr sz="1900" spc="-90" dirty="0">
                <a:latin typeface="Times New Roman"/>
                <a:cs typeface="Times New Roman"/>
              </a:rPr>
              <a:t> </a:t>
            </a:r>
            <a:r>
              <a:rPr sz="1900" spc="-20" dirty="0">
                <a:latin typeface="Times New Roman"/>
                <a:cs typeface="Times New Roman"/>
              </a:rPr>
              <a:t>azar</a:t>
            </a:r>
            <a:endParaRPr sz="1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854411" y="3163242"/>
            <a:ext cx="2665095" cy="1162050"/>
          </a:xfrm>
          <a:prstGeom prst="rect">
            <a:avLst/>
          </a:prstGeom>
        </p:spPr>
        <p:txBody>
          <a:bodyPr vert="horz" wrap="square" lIns="0" tIns="88900" rIns="0" bIns="0" rtlCol="0">
            <a:spAutoFit/>
          </a:bodyPr>
          <a:lstStyle/>
          <a:p>
            <a:pPr marR="224790" algn="ctr">
              <a:lnSpc>
                <a:spcPct val="100000"/>
              </a:lnSpc>
              <a:spcBef>
                <a:spcPts val="700"/>
              </a:spcBef>
            </a:pPr>
            <a:r>
              <a:rPr sz="1900" spc="-20" dirty="0">
                <a:latin typeface="Times New Roman"/>
                <a:cs typeface="Times New Roman"/>
              </a:rPr>
              <a:t>e(</a:t>
            </a:r>
            <a:r>
              <a:rPr sz="1900" i="1" spc="-20" dirty="0">
                <a:latin typeface="Times New Roman"/>
                <a:cs typeface="Times New Roman"/>
              </a:rPr>
              <a:t>n</a:t>
            </a:r>
            <a:r>
              <a:rPr sz="1900" spc="-20" dirty="0">
                <a:latin typeface="Times New Roman"/>
                <a:cs typeface="Times New Roman"/>
              </a:rPr>
              <a:t>)</a:t>
            </a:r>
            <a:endParaRPr sz="19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605"/>
              </a:spcBef>
              <a:tabLst>
                <a:tab pos="641350" algn="l"/>
              </a:tabLst>
            </a:pPr>
            <a:r>
              <a:rPr sz="1900" spc="-25" dirty="0">
                <a:latin typeface="Times New Roman"/>
                <a:cs typeface="Times New Roman"/>
              </a:rPr>
              <a:t>max</a:t>
            </a:r>
            <a:r>
              <a:rPr sz="1900" dirty="0">
                <a:latin typeface="Times New Roman"/>
                <a:cs typeface="Times New Roman"/>
              </a:rPr>
              <a:t>	</a:t>
            </a:r>
            <a:r>
              <a:rPr sz="1900" spc="-10" dirty="0">
                <a:latin typeface="Times New Roman"/>
                <a:cs typeface="Times New Roman"/>
              </a:rPr>
              <a:t>(</a:t>
            </a:r>
            <a:r>
              <a:rPr sz="1900" i="1" spc="-10" dirty="0">
                <a:latin typeface="Times New Roman"/>
                <a:cs typeface="Times New Roman"/>
              </a:rPr>
              <a:t>ExpectMinimax</a:t>
            </a:r>
            <a:r>
              <a:rPr sz="1900" spc="-10" dirty="0">
                <a:latin typeface="Times New Roman"/>
                <a:cs typeface="Times New Roman"/>
              </a:rPr>
              <a:t>(</a:t>
            </a:r>
            <a:r>
              <a:rPr sz="1900" i="1" spc="-10" dirty="0">
                <a:latin typeface="Times New Roman"/>
                <a:cs typeface="Times New Roman"/>
              </a:rPr>
              <a:t>s</a:t>
            </a:r>
            <a:r>
              <a:rPr sz="1900" spc="-10" dirty="0">
                <a:latin typeface="Times New Roman"/>
                <a:cs typeface="Times New Roman"/>
              </a:rPr>
              <a:t>))</a:t>
            </a:r>
            <a:endParaRPr sz="19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894"/>
              </a:spcBef>
            </a:pPr>
            <a:r>
              <a:rPr sz="1900" spc="-10" dirty="0">
                <a:latin typeface="Times New Roman"/>
                <a:cs typeface="Times New Roman"/>
              </a:rPr>
              <a:t>(</a:t>
            </a:r>
            <a:r>
              <a:rPr sz="1900" i="1" spc="-10" dirty="0">
                <a:latin typeface="Times New Roman"/>
                <a:cs typeface="Times New Roman"/>
              </a:rPr>
              <a:t>ExpectMinimax</a:t>
            </a:r>
            <a:r>
              <a:rPr sz="1900" spc="-10" dirty="0">
                <a:latin typeface="Times New Roman"/>
                <a:cs typeface="Times New Roman"/>
              </a:rPr>
              <a:t>(</a:t>
            </a:r>
            <a:r>
              <a:rPr sz="1900" i="1" spc="-10" dirty="0">
                <a:latin typeface="Times New Roman"/>
                <a:cs typeface="Times New Roman"/>
              </a:rPr>
              <a:t>s</a:t>
            </a:r>
            <a:r>
              <a:rPr sz="1900" spc="-10" dirty="0">
                <a:latin typeface="Times New Roman"/>
                <a:cs typeface="Times New Roman"/>
              </a:rPr>
              <a:t>))</a:t>
            </a:r>
            <a:endParaRPr sz="19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91502" y="1064260"/>
            <a:ext cx="7371715" cy="2103755"/>
          </a:xfrm>
          <a:prstGeom prst="rect">
            <a:avLst/>
          </a:prstGeom>
        </p:spPr>
        <p:txBody>
          <a:bodyPr vert="horz" wrap="square" lIns="0" tIns="82550" rIns="0" bIns="0" rtlCol="0">
            <a:spAutoFit/>
          </a:bodyPr>
          <a:lstStyle/>
          <a:p>
            <a:pPr marL="206375" indent="-193675">
              <a:lnSpc>
                <a:spcPct val="100000"/>
              </a:lnSpc>
              <a:spcBef>
                <a:spcPts val="650"/>
              </a:spcBef>
              <a:buChar char="•"/>
              <a:tabLst>
                <a:tab pos="206375" algn="l"/>
              </a:tabLst>
            </a:pPr>
            <a:r>
              <a:rPr sz="2200" dirty="0">
                <a:latin typeface="Times New Roman"/>
                <a:cs typeface="Times New Roman"/>
              </a:rPr>
              <a:t>Objetivo:</a:t>
            </a:r>
            <a:r>
              <a:rPr sz="2200" spc="-1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elegir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la</a:t>
            </a:r>
            <a:r>
              <a:rPr sz="2200" spc="-1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mejor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jugada</a:t>
            </a:r>
            <a:r>
              <a:rPr sz="2200" spc="-1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para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200" i="1" spc="-25" dirty="0">
                <a:latin typeface="Times New Roman"/>
                <a:cs typeface="Times New Roman"/>
              </a:rPr>
              <a:t>max</a:t>
            </a:r>
            <a:endParaRPr sz="2200">
              <a:latin typeface="Times New Roman"/>
              <a:cs typeface="Times New Roman"/>
            </a:endParaRPr>
          </a:p>
          <a:p>
            <a:pPr marL="206375" marR="5080" indent="-193675">
              <a:lnSpc>
                <a:spcPts val="2590"/>
              </a:lnSpc>
              <a:spcBef>
                <a:spcPts val="680"/>
              </a:spcBef>
              <a:buChar char="•"/>
              <a:tabLst>
                <a:tab pos="206375" algn="l"/>
              </a:tabLst>
            </a:pPr>
            <a:r>
              <a:rPr sz="2200" dirty="0">
                <a:latin typeface="Times New Roman"/>
                <a:cs typeface="Times New Roman"/>
              </a:rPr>
              <a:t>¿Cómo</a:t>
            </a:r>
            <a:r>
              <a:rPr sz="2200" spc="-2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propagar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los</a:t>
            </a:r>
            <a:r>
              <a:rPr sz="2200" spc="-2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valores</a:t>
            </a:r>
            <a:r>
              <a:rPr sz="2200" spc="-1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de</a:t>
            </a:r>
            <a:r>
              <a:rPr sz="2200" spc="-1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utilidad/evaluación</a:t>
            </a:r>
            <a:r>
              <a:rPr sz="2200" spc="-1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de</a:t>
            </a:r>
            <a:r>
              <a:rPr sz="2200" spc="-1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los</a:t>
            </a:r>
            <a:r>
              <a:rPr sz="2200" spc="-15" dirty="0">
                <a:latin typeface="Times New Roman"/>
                <a:cs typeface="Times New Roman"/>
              </a:rPr>
              <a:t> </a:t>
            </a:r>
            <a:r>
              <a:rPr sz="2200" spc="-10" dirty="0">
                <a:latin typeface="Times New Roman"/>
                <a:cs typeface="Times New Roman"/>
              </a:rPr>
              <a:t>nodos </a:t>
            </a:r>
            <a:r>
              <a:rPr sz="2200" dirty="0">
                <a:latin typeface="Times New Roman"/>
                <a:cs typeface="Times New Roman"/>
              </a:rPr>
              <a:t>hoja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a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los</a:t>
            </a:r>
            <a:r>
              <a:rPr sz="2200" spc="-1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nodos</a:t>
            </a:r>
            <a:r>
              <a:rPr sz="2200" spc="-10" dirty="0">
                <a:latin typeface="Times New Roman"/>
                <a:cs typeface="Times New Roman"/>
              </a:rPr>
              <a:t> superiores?</a:t>
            </a:r>
            <a:endParaRPr sz="22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500"/>
              </a:spcBef>
              <a:buChar char="•"/>
              <a:tabLst>
                <a:tab pos="206375" algn="l"/>
              </a:tabLst>
            </a:pPr>
            <a:r>
              <a:rPr sz="2200" spc="-10" dirty="0">
                <a:latin typeface="Times New Roman"/>
                <a:cs typeface="Times New Roman"/>
              </a:rPr>
              <a:t>Solución:</a:t>
            </a:r>
            <a:endParaRPr sz="2200">
              <a:latin typeface="Times New Roman"/>
              <a:cs typeface="Times New Roman"/>
            </a:endParaRPr>
          </a:p>
          <a:p>
            <a:pPr marL="1094105">
              <a:lnSpc>
                <a:spcPct val="100000"/>
              </a:lnSpc>
              <a:spcBef>
                <a:spcPts val="1885"/>
              </a:spcBef>
            </a:pPr>
            <a:r>
              <a:rPr sz="1900" i="1" dirty="0">
                <a:latin typeface="Times New Roman"/>
                <a:cs typeface="Times New Roman"/>
              </a:rPr>
              <a:t>ExpectMinimax</a:t>
            </a:r>
            <a:r>
              <a:rPr sz="1900" dirty="0">
                <a:latin typeface="Times New Roman"/>
                <a:cs typeface="Times New Roman"/>
              </a:rPr>
              <a:t>(</a:t>
            </a:r>
            <a:r>
              <a:rPr sz="1900" i="1" dirty="0">
                <a:latin typeface="Times New Roman"/>
                <a:cs typeface="Times New Roman"/>
              </a:rPr>
              <a:t>n</a:t>
            </a:r>
            <a:r>
              <a:rPr sz="1900" dirty="0">
                <a:latin typeface="Times New Roman"/>
                <a:cs typeface="Times New Roman"/>
              </a:rPr>
              <a:t>)</a:t>
            </a:r>
            <a:r>
              <a:rPr sz="1900" spc="140" dirty="0">
                <a:latin typeface="Times New Roman"/>
                <a:cs typeface="Times New Roman"/>
              </a:rPr>
              <a:t> </a:t>
            </a:r>
            <a:r>
              <a:rPr sz="1900" spc="-50" dirty="0">
                <a:latin typeface="Symbol"/>
                <a:cs typeface="Symbol"/>
              </a:rPr>
              <a:t></a:t>
            </a:r>
            <a:endParaRPr sz="1900">
              <a:latin typeface="Symbol"/>
              <a:cs typeface="Symbo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371783" y="4665273"/>
            <a:ext cx="1051560" cy="31940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2850" spc="-104" baseline="8771" dirty="0">
                <a:latin typeface="Symbol"/>
                <a:cs typeface="Symbol"/>
              </a:rPr>
              <a:t></a:t>
            </a:r>
            <a:r>
              <a:rPr sz="2850" spc="-104" baseline="-7309" dirty="0">
                <a:latin typeface="Symbol"/>
                <a:cs typeface="Symbol"/>
              </a:rPr>
              <a:t></a:t>
            </a:r>
            <a:r>
              <a:rPr sz="1100" i="1" spc="-70" dirty="0">
                <a:latin typeface="Times New Roman"/>
                <a:cs typeface="Times New Roman"/>
              </a:rPr>
              <a:t>s</a:t>
            </a:r>
            <a:r>
              <a:rPr sz="1100" spc="-70" dirty="0">
                <a:latin typeface="Symbol"/>
                <a:cs typeface="Symbol"/>
              </a:rPr>
              <a:t></a:t>
            </a:r>
            <a:r>
              <a:rPr sz="1100" i="1" spc="-70" dirty="0">
                <a:latin typeface="Times New Roman"/>
                <a:cs typeface="Times New Roman"/>
              </a:rPr>
              <a:t>expandir</a:t>
            </a:r>
            <a:r>
              <a:rPr sz="1100" i="1" spc="-8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(n)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643921" y="4250830"/>
            <a:ext cx="872490" cy="1968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100" i="1" dirty="0">
                <a:latin typeface="Times New Roman"/>
                <a:cs typeface="Times New Roman"/>
              </a:rPr>
              <a:t>s</a:t>
            </a:r>
            <a:r>
              <a:rPr sz="1100" dirty="0">
                <a:latin typeface="Symbol"/>
                <a:cs typeface="Symbol"/>
              </a:rPr>
              <a:t></a:t>
            </a:r>
            <a:r>
              <a:rPr sz="1100" dirty="0">
                <a:latin typeface="Times New Roman"/>
                <a:cs typeface="Times New Roman"/>
              </a:rPr>
              <a:t>expandir(</a:t>
            </a:r>
            <a:r>
              <a:rPr sz="1100" i="1" dirty="0">
                <a:latin typeface="Times New Roman"/>
                <a:cs typeface="Times New Roman"/>
              </a:rPr>
              <a:t>n</a:t>
            </a:r>
            <a:r>
              <a:rPr sz="1100" i="1" spc="13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)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643921" y="3851503"/>
            <a:ext cx="872490" cy="47370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>
              <a:lnSpc>
                <a:spcPts val="1270"/>
              </a:lnSpc>
              <a:spcBef>
                <a:spcPts val="120"/>
              </a:spcBef>
            </a:pPr>
            <a:r>
              <a:rPr sz="1100" i="1" dirty="0">
                <a:latin typeface="Times New Roman"/>
                <a:cs typeface="Times New Roman"/>
              </a:rPr>
              <a:t>s</a:t>
            </a:r>
            <a:r>
              <a:rPr sz="1100" dirty="0">
                <a:latin typeface="Symbol"/>
                <a:cs typeface="Symbol"/>
              </a:rPr>
              <a:t></a:t>
            </a:r>
            <a:r>
              <a:rPr sz="1100" dirty="0">
                <a:latin typeface="Times New Roman"/>
                <a:cs typeface="Times New Roman"/>
              </a:rPr>
              <a:t>expandir(</a:t>
            </a:r>
            <a:r>
              <a:rPr sz="1100" i="1" dirty="0">
                <a:latin typeface="Times New Roman"/>
                <a:cs typeface="Times New Roman"/>
              </a:rPr>
              <a:t>n</a:t>
            </a:r>
            <a:r>
              <a:rPr sz="1100" i="1" spc="13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)</a:t>
            </a: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ts val="2230"/>
              </a:lnSpc>
            </a:pPr>
            <a:r>
              <a:rPr sz="1900" spc="-25" dirty="0">
                <a:latin typeface="Times New Roman"/>
                <a:cs typeface="Times New Roman"/>
              </a:rPr>
              <a:t>min</a:t>
            </a:r>
            <a:endParaRPr sz="1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91502" y="5398516"/>
            <a:ext cx="3145155" cy="360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06375" indent="-193675">
              <a:lnSpc>
                <a:spcPct val="100000"/>
              </a:lnSpc>
              <a:spcBef>
                <a:spcPts val="100"/>
              </a:spcBef>
              <a:buChar char="•"/>
              <a:tabLst>
                <a:tab pos="206375" algn="l"/>
              </a:tabLst>
            </a:pPr>
            <a:r>
              <a:rPr sz="2200" dirty="0">
                <a:latin typeface="Times New Roman"/>
                <a:cs typeface="Times New Roman"/>
              </a:rPr>
              <a:t>Implementación:</a:t>
            </a:r>
            <a:r>
              <a:rPr sz="2200" spc="-20" dirty="0">
                <a:latin typeface="Times New Roman"/>
                <a:cs typeface="Times New Roman"/>
              </a:rPr>
              <a:t> </a:t>
            </a:r>
            <a:r>
              <a:rPr sz="2200" spc="-10" dirty="0">
                <a:latin typeface="Times New Roman"/>
                <a:cs typeface="Times New Roman"/>
              </a:rPr>
              <a:t>ejercicio</a:t>
            </a:r>
            <a:endParaRPr sz="2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188720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40" dirty="0"/>
              <a:t> </a:t>
            </a:r>
            <a:r>
              <a:rPr dirty="0"/>
              <a:t>Backgammon</a:t>
            </a:r>
            <a:r>
              <a:rPr spc="-30" dirty="0"/>
              <a:t> </a:t>
            </a:r>
            <a:r>
              <a:rPr spc="-10" dirty="0"/>
              <a:t>simplificado</a:t>
            </a:r>
          </a:p>
        </p:txBody>
      </p:sp>
      <p:pic>
        <p:nvPicPr>
          <p:cNvPr id="8" name="object 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59125" y="2400300"/>
            <a:ext cx="212725" cy="212725"/>
          </a:xfrm>
          <a:prstGeom prst="rect">
            <a:avLst/>
          </a:prstGeom>
        </p:spPr>
      </p:pic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2517774" y="1557337"/>
          <a:ext cx="1814830" cy="11303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08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8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003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908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009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9908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130300">
                <a:tc>
                  <a:txBody>
                    <a:bodyPr/>
                    <a:lstStyle/>
                    <a:p>
                      <a:pPr marL="120650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7145" marB="0">
                    <a:lnL w="28575">
                      <a:solidFill>
                        <a:srgbClr val="990000"/>
                      </a:solidFill>
                      <a:prstDash val="solid"/>
                    </a:lnL>
                    <a:lnR w="28575">
                      <a:solidFill>
                        <a:srgbClr val="990000"/>
                      </a:solidFill>
                      <a:prstDash val="solid"/>
                    </a:lnR>
                    <a:lnT w="28575">
                      <a:solidFill>
                        <a:srgbClr val="990000"/>
                      </a:solidFill>
                      <a:prstDash val="solid"/>
                    </a:lnT>
                    <a:lnB w="28575">
                      <a:solidFill>
                        <a:srgbClr val="99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7145" marB="0">
                    <a:lnL w="28575">
                      <a:solidFill>
                        <a:srgbClr val="990000"/>
                      </a:solidFill>
                      <a:prstDash val="solid"/>
                    </a:lnL>
                    <a:lnR w="28575">
                      <a:solidFill>
                        <a:srgbClr val="990000"/>
                      </a:solidFill>
                      <a:prstDash val="solid"/>
                    </a:lnR>
                    <a:lnT w="28575">
                      <a:solidFill>
                        <a:srgbClr val="990000"/>
                      </a:solidFill>
                      <a:prstDash val="solid"/>
                    </a:lnT>
                    <a:lnB w="28575">
                      <a:solidFill>
                        <a:srgbClr val="99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7145" marB="0">
                    <a:lnL w="28575">
                      <a:solidFill>
                        <a:srgbClr val="990000"/>
                      </a:solidFill>
                      <a:prstDash val="solid"/>
                    </a:lnL>
                    <a:lnR w="28575">
                      <a:solidFill>
                        <a:srgbClr val="990000"/>
                      </a:solidFill>
                      <a:prstDash val="solid"/>
                    </a:lnR>
                    <a:lnT w="28575">
                      <a:solidFill>
                        <a:srgbClr val="990000"/>
                      </a:solidFill>
                      <a:prstDash val="solid"/>
                    </a:lnT>
                    <a:lnB w="28575">
                      <a:solidFill>
                        <a:srgbClr val="99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7145" marB="0">
                    <a:lnL w="28575">
                      <a:solidFill>
                        <a:srgbClr val="990000"/>
                      </a:solidFill>
                      <a:prstDash val="solid"/>
                    </a:lnL>
                    <a:lnR w="28575">
                      <a:solidFill>
                        <a:srgbClr val="990000"/>
                      </a:solidFill>
                      <a:prstDash val="solid"/>
                    </a:lnR>
                    <a:lnT w="28575">
                      <a:solidFill>
                        <a:srgbClr val="990000"/>
                      </a:solidFill>
                      <a:prstDash val="solid"/>
                    </a:lnT>
                    <a:lnB w="28575">
                      <a:solidFill>
                        <a:srgbClr val="99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7145" marB="0">
                    <a:lnL w="28575">
                      <a:solidFill>
                        <a:srgbClr val="990000"/>
                      </a:solidFill>
                      <a:prstDash val="solid"/>
                    </a:lnL>
                    <a:lnR w="28575">
                      <a:solidFill>
                        <a:srgbClr val="990000"/>
                      </a:solidFill>
                      <a:prstDash val="solid"/>
                    </a:lnR>
                    <a:lnT w="28575">
                      <a:solidFill>
                        <a:srgbClr val="990000"/>
                      </a:solidFill>
                      <a:prstDash val="solid"/>
                    </a:lnT>
                    <a:lnB w="28575">
                      <a:solidFill>
                        <a:srgbClr val="99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7145" marB="0">
                    <a:lnL w="28575">
                      <a:solidFill>
                        <a:srgbClr val="990000"/>
                      </a:solidFill>
                      <a:prstDash val="solid"/>
                    </a:lnL>
                    <a:lnR w="28575">
                      <a:solidFill>
                        <a:srgbClr val="990000"/>
                      </a:solidFill>
                      <a:prstDash val="solid"/>
                    </a:lnR>
                    <a:lnT w="28575">
                      <a:solidFill>
                        <a:srgbClr val="990000"/>
                      </a:solidFill>
                      <a:prstDash val="solid"/>
                    </a:lnT>
                    <a:lnB w="28575">
                      <a:solidFill>
                        <a:srgbClr val="99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pic>
        <p:nvPicPr>
          <p:cNvPr id="10" name="object 1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468687" y="2427287"/>
            <a:ext cx="187325" cy="187325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771900" y="2413000"/>
            <a:ext cx="187325" cy="187325"/>
          </a:xfrm>
          <a:prstGeom prst="rect">
            <a:avLst/>
          </a:prstGeom>
        </p:spPr>
      </p:pic>
      <p:pic>
        <p:nvPicPr>
          <p:cNvPr id="12" name="object 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846387" y="2398712"/>
            <a:ext cx="212725" cy="212725"/>
          </a:xfrm>
          <a:prstGeom prst="rect">
            <a:avLst/>
          </a:prstGeom>
        </p:spPr>
      </p:pic>
      <p:sp>
        <p:nvSpPr>
          <p:cNvPr id="13" name="object 13"/>
          <p:cNvSpPr/>
          <p:nvPr/>
        </p:nvSpPr>
        <p:spPr>
          <a:xfrm>
            <a:off x="4760912" y="1571625"/>
            <a:ext cx="929005" cy="847725"/>
          </a:xfrm>
          <a:custGeom>
            <a:avLst/>
            <a:gdLst/>
            <a:ahLst/>
            <a:cxnLst/>
            <a:rect l="l" t="t" r="r" b="b"/>
            <a:pathLst>
              <a:path w="929004" h="847725">
                <a:moveTo>
                  <a:pt x="0" y="423862"/>
                </a:moveTo>
                <a:lnTo>
                  <a:pt x="2724" y="377678"/>
                </a:lnTo>
                <a:lnTo>
                  <a:pt x="10709" y="332934"/>
                </a:lnTo>
                <a:lnTo>
                  <a:pt x="23672" y="289889"/>
                </a:lnTo>
                <a:lnTo>
                  <a:pt x="41329" y="248801"/>
                </a:lnTo>
                <a:lnTo>
                  <a:pt x="63396" y="209930"/>
                </a:lnTo>
                <a:lnTo>
                  <a:pt x="89591" y="173534"/>
                </a:lnTo>
                <a:lnTo>
                  <a:pt x="119630" y="139872"/>
                </a:lnTo>
                <a:lnTo>
                  <a:pt x="153230" y="109201"/>
                </a:lnTo>
                <a:lnTo>
                  <a:pt x="190108" y="81780"/>
                </a:lnTo>
                <a:lnTo>
                  <a:pt x="229980" y="57869"/>
                </a:lnTo>
                <a:lnTo>
                  <a:pt x="272563" y="37726"/>
                </a:lnTo>
                <a:lnTo>
                  <a:pt x="317575" y="21608"/>
                </a:lnTo>
                <a:lnTo>
                  <a:pt x="364730" y="9776"/>
                </a:lnTo>
                <a:lnTo>
                  <a:pt x="413748" y="2487"/>
                </a:lnTo>
                <a:lnTo>
                  <a:pt x="464343" y="0"/>
                </a:lnTo>
                <a:lnTo>
                  <a:pt x="514938" y="2487"/>
                </a:lnTo>
                <a:lnTo>
                  <a:pt x="563956" y="9776"/>
                </a:lnTo>
                <a:lnTo>
                  <a:pt x="611111" y="21608"/>
                </a:lnTo>
                <a:lnTo>
                  <a:pt x="656123" y="37726"/>
                </a:lnTo>
                <a:lnTo>
                  <a:pt x="698706" y="57869"/>
                </a:lnTo>
                <a:lnTo>
                  <a:pt x="738578" y="81780"/>
                </a:lnTo>
                <a:lnTo>
                  <a:pt x="775456" y="109201"/>
                </a:lnTo>
                <a:lnTo>
                  <a:pt x="809056" y="139872"/>
                </a:lnTo>
                <a:lnTo>
                  <a:pt x="839095" y="173534"/>
                </a:lnTo>
                <a:lnTo>
                  <a:pt x="865290" y="209930"/>
                </a:lnTo>
                <a:lnTo>
                  <a:pt x="887357" y="248801"/>
                </a:lnTo>
                <a:lnTo>
                  <a:pt x="905014" y="289889"/>
                </a:lnTo>
                <a:lnTo>
                  <a:pt x="917977" y="332934"/>
                </a:lnTo>
                <a:lnTo>
                  <a:pt x="925962" y="377678"/>
                </a:lnTo>
                <a:lnTo>
                  <a:pt x="928687" y="423862"/>
                </a:lnTo>
                <a:lnTo>
                  <a:pt x="925962" y="470046"/>
                </a:lnTo>
                <a:lnTo>
                  <a:pt x="917977" y="514790"/>
                </a:lnTo>
                <a:lnTo>
                  <a:pt x="905014" y="557835"/>
                </a:lnTo>
                <a:lnTo>
                  <a:pt x="887357" y="598923"/>
                </a:lnTo>
                <a:lnTo>
                  <a:pt x="865290" y="637794"/>
                </a:lnTo>
                <a:lnTo>
                  <a:pt x="839095" y="674190"/>
                </a:lnTo>
                <a:lnTo>
                  <a:pt x="809056" y="707852"/>
                </a:lnTo>
                <a:lnTo>
                  <a:pt x="775456" y="738523"/>
                </a:lnTo>
                <a:lnTo>
                  <a:pt x="738578" y="765944"/>
                </a:lnTo>
                <a:lnTo>
                  <a:pt x="698706" y="789855"/>
                </a:lnTo>
                <a:lnTo>
                  <a:pt x="656123" y="809998"/>
                </a:lnTo>
                <a:lnTo>
                  <a:pt x="611111" y="826116"/>
                </a:lnTo>
                <a:lnTo>
                  <a:pt x="563956" y="837948"/>
                </a:lnTo>
                <a:lnTo>
                  <a:pt x="514938" y="845237"/>
                </a:lnTo>
                <a:lnTo>
                  <a:pt x="464343" y="847725"/>
                </a:lnTo>
                <a:lnTo>
                  <a:pt x="413748" y="845237"/>
                </a:lnTo>
                <a:lnTo>
                  <a:pt x="364730" y="837948"/>
                </a:lnTo>
                <a:lnTo>
                  <a:pt x="317575" y="826116"/>
                </a:lnTo>
                <a:lnTo>
                  <a:pt x="272563" y="809998"/>
                </a:lnTo>
                <a:lnTo>
                  <a:pt x="229980" y="789855"/>
                </a:lnTo>
                <a:lnTo>
                  <a:pt x="190108" y="765944"/>
                </a:lnTo>
                <a:lnTo>
                  <a:pt x="153230" y="738523"/>
                </a:lnTo>
                <a:lnTo>
                  <a:pt x="119630" y="707852"/>
                </a:lnTo>
                <a:lnTo>
                  <a:pt x="89591" y="674190"/>
                </a:lnTo>
                <a:lnTo>
                  <a:pt x="63396" y="637794"/>
                </a:lnTo>
                <a:lnTo>
                  <a:pt x="41329" y="598923"/>
                </a:lnTo>
                <a:lnTo>
                  <a:pt x="23672" y="557835"/>
                </a:lnTo>
                <a:lnTo>
                  <a:pt x="10709" y="514790"/>
                </a:lnTo>
                <a:lnTo>
                  <a:pt x="2724" y="470046"/>
                </a:lnTo>
                <a:lnTo>
                  <a:pt x="0" y="423862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08952" y="1016508"/>
            <a:ext cx="8020050" cy="47967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5100" indent="-152400">
              <a:lnSpc>
                <a:spcPct val="100000"/>
              </a:lnSpc>
              <a:spcBef>
                <a:spcPts val="100"/>
              </a:spcBef>
              <a:buChar char="•"/>
              <a:tabLst>
                <a:tab pos="165100" algn="l"/>
              </a:tabLst>
            </a:pPr>
            <a:r>
              <a:rPr sz="2000" dirty="0">
                <a:latin typeface="Times New Roman"/>
                <a:cs typeface="Times New Roman"/>
              </a:rPr>
              <a:t>Situación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actual: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(toca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spc="-20" dirty="0">
                <a:latin typeface="Times New Roman"/>
                <a:cs typeface="Times New Roman"/>
              </a:rPr>
              <a:t>max</a:t>
            </a:r>
            <a:r>
              <a:rPr sz="2000" spc="-2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Char char="•"/>
            </a:pPr>
            <a:endParaRPr sz="2200">
              <a:latin typeface="Times New Roman"/>
              <a:cs typeface="Times New Roman"/>
            </a:endParaRPr>
          </a:p>
          <a:p>
            <a:pPr marL="1430655" algn="ctr">
              <a:lnSpc>
                <a:spcPct val="100000"/>
              </a:lnSpc>
              <a:spcBef>
                <a:spcPts val="1485"/>
              </a:spcBef>
            </a:pPr>
            <a:r>
              <a:rPr sz="2400" spc="-20" dirty="0">
                <a:latin typeface="Times New Roman"/>
                <a:cs typeface="Times New Roman"/>
              </a:rPr>
              <a:t>cara</a:t>
            </a:r>
            <a:endParaRPr sz="2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2600">
              <a:latin typeface="Times New Roman"/>
              <a:cs typeface="Times New Roman"/>
            </a:endParaRPr>
          </a:p>
          <a:p>
            <a:pPr marL="926465">
              <a:lnSpc>
                <a:spcPct val="100000"/>
              </a:lnSpc>
              <a:spcBef>
                <a:spcPts val="2115"/>
              </a:spcBef>
            </a:pPr>
            <a:r>
              <a:rPr sz="2000" dirty="0">
                <a:latin typeface="Times New Roman"/>
                <a:cs typeface="Times New Roman"/>
              </a:rPr>
              <a:t>(3,4,1,2);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max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tiene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mover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ficha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(blanca)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posición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950">
              <a:latin typeface="Times New Roman"/>
              <a:cs typeface="Times New Roman"/>
            </a:endParaRPr>
          </a:p>
          <a:p>
            <a:pPr marL="165100" indent="-152400">
              <a:lnSpc>
                <a:spcPct val="100000"/>
              </a:lnSpc>
              <a:buChar char="•"/>
              <a:tabLst>
                <a:tab pos="165100" algn="l"/>
              </a:tabLst>
            </a:pPr>
            <a:r>
              <a:rPr sz="2000" dirty="0">
                <a:latin typeface="Times New Roman"/>
                <a:cs typeface="Times New Roman"/>
              </a:rPr>
              <a:t>Suponemos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algoritmo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ExpectMinimax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nivel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suspensión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5</a:t>
            </a:r>
            <a:endParaRPr sz="2000">
              <a:latin typeface="Times New Roman"/>
              <a:cs typeface="Times New Roman"/>
            </a:endParaRPr>
          </a:p>
          <a:p>
            <a:pPr marL="165100" indent="-152400">
              <a:lnSpc>
                <a:spcPct val="100000"/>
              </a:lnSpc>
              <a:spcBef>
                <a:spcPts val="505"/>
              </a:spcBef>
              <a:buChar char="•"/>
              <a:tabLst>
                <a:tab pos="165100" algn="l"/>
              </a:tabLst>
            </a:pPr>
            <a:r>
              <a:rPr sz="2000" dirty="0">
                <a:latin typeface="Times New Roman"/>
                <a:cs typeface="Times New Roman"/>
              </a:rPr>
              <a:t>Como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evaluación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usa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siguiente: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</a:t>
            </a:r>
            <a:r>
              <a:rPr sz="2000" dirty="0">
                <a:latin typeface="Times New Roman"/>
                <a:cs typeface="Times New Roman"/>
              </a:rPr>
              <a:t>((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i="1" dirty="0">
                <a:latin typeface="Times New Roman"/>
                <a:cs typeface="Times New Roman"/>
              </a:rPr>
              <a:t>b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i="1" dirty="0">
                <a:latin typeface="Times New Roman"/>
                <a:cs typeface="Times New Roman"/>
              </a:rPr>
              <a:t>c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i="1" dirty="0">
                <a:latin typeface="Times New Roman"/>
                <a:cs typeface="Times New Roman"/>
              </a:rPr>
              <a:t>d</a:t>
            </a:r>
            <a:r>
              <a:rPr sz="2000" dirty="0">
                <a:latin typeface="Times New Roman"/>
                <a:cs typeface="Times New Roman"/>
              </a:rPr>
              <a:t>))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a</a:t>
            </a:r>
            <a:r>
              <a:rPr sz="2000" spc="-10" dirty="0">
                <a:latin typeface="Times New Roman"/>
                <a:cs typeface="Times New Roman"/>
              </a:rPr>
              <a:t>+</a:t>
            </a:r>
            <a:r>
              <a:rPr sz="2000" i="1" spc="-10" dirty="0">
                <a:latin typeface="Times New Roman"/>
                <a:cs typeface="Times New Roman"/>
              </a:rPr>
              <a:t>b</a:t>
            </a:r>
            <a:r>
              <a:rPr sz="2000" spc="-10" dirty="0">
                <a:latin typeface="Times New Roman"/>
                <a:cs typeface="Times New Roman"/>
              </a:rPr>
              <a:t>+</a:t>
            </a:r>
            <a:r>
              <a:rPr sz="2000" i="1" spc="-10" dirty="0">
                <a:latin typeface="Times New Roman"/>
                <a:cs typeface="Times New Roman"/>
              </a:rPr>
              <a:t>c</a:t>
            </a:r>
            <a:r>
              <a:rPr sz="2000" spc="-10" dirty="0">
                <a:latin typeface="Times New Roman"/>
                <a:cs typeface="Times New Roman"/>
              </a:rPr>
              <a:t>+</a:t>
            </a:r>
            <a:r>
              <a:rPr sz="2000" i="1" spc="-10" dirty="0">
                <a:latin typeface="Times New Roman"/>
                <a:cs typeface="Times New Roman"/>
              </a:rPr>
              <a:t>d</a:t>
            </a:r>
            <a:endParaRPr sz="2000">
              <a:latin typeface="Times New Roman"/>
              <a:cs typeface="Times New Roman"/>
            </a:endParaRPr>
          </a:p>
          <a:p>
            <a:pPr marL="812165" marR="5080" lvl="1" indent="-342900">
              <a:lnSpc>
                <a:spcPct val="102200"/>
              </a:lnSpc>
              <a:spcBef>
                <a:spcPts val="345"/>
              </a:spcBef>
              <a:buFont typeface="Segoe UI Symbol"/>
              <a:buChar char="✓"/>
              <a:tabLst>
                <a:tab pos="812165" algn="l"/>
                <a:tab pos="812800" algn="l"/>
              </a:tabLst>
            </a:pP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altos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 </a:t>
            </a:r>
            <a:r>
              <a:rPr sz="1800" i="1" dirty="0">
                <a:latin typeface="Times New Roman"/>
                <a:cs typeface="Times New Roman"/>
              </a:rPr>
              <a:t>b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son buenos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 </a:t>
            </a:r>
            <a:r>
              <a:rPr sz="1800" i="1" dirty="0">
                <a:latin typeface="Times New Roman"/>
                <a:cs typeface="Times New Roman"/>
              </a:rPr>
              <a:t>max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porque indican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sus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fichas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están </a:t>
            </a:r>
            <a:r>
              <a:rPr sz="1800" dirty="0">
                <a:latin typeface="Times New Roman"/>
                <a:cs typeface="Times New Roman"/>
              </a:rPr>
              <a:t>cerca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 </a:t>
            </a:r>
            <a:r>
              <a:rPr sz="1800" spc="-25" dirty="0">
                <a:latin typeface="Times New Roman"/>
                <a:cs typeface="Times New Roman"/>
              </a:rPr>
              <a:t>(5)</a:t>
            </a:r>
            <a:endParaRPr sz="1800">
              <a:latin typeface="Times New Roman"/>
              <a:cs typeface="Times New Roman"/>
            </a:endParaRPr>
          </a:p>
          <a:p>
            <a:pPr marL="812165" marR="309880" lvl="1" indent="-342900">
              <a:lnSpc>
                <a:spcPts val="2110"/>
              </a:lnSpc>
              <a:spcBef>
                <a:spcPts val="540"/>
              </a:spcBef>
              <a:buFont typeface="Segoe UI Symbol"/>
              <a:buChar char="✓"/>
              <a:tabLst>
                <a:tab pos="812165" algn="l"/>
                <a:tab pos="812800" algn="l"/>
              </a:tabLst>
            </a:pP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altos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i="1" dirty="0">
                <a:latin typeface="Times New Roman"/>
                <a:cs typeface="Times New Roman"/>
              </a:rPr>
              <a:t>c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 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son buenos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 </a:t>
            </a:r>
            <a:r>
              <a:rPr sz="1800" i="1" dirty="0">
                <a:latin typeface="Times New Roman"/>
                <a:cs typeface="Times New Roman"/>
              </a:rPr>
              <a:t>max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porque indican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fichas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dirty="0">
                <a:latin typeface="Times New Roman"/>
                <a:cs typeface="Times New Roman"/>
              </a:rPr>
              <a:t>min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están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lejos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(0)</a:t>
            </a:r>
            <a:endParaRPr sz="1800">
              <a:latin typeface="Times New Roman"/>
              <a:cs typeface="Times New Roman"/>
            </a:endParaRPr>
          </a:p>
          <a:p>
            <a:pPr marL="812165" lvl="1" indent="-342265">
              <a:lnSpc>
                <a:spcPct val="100000"/>
              </a:lnSpc>
              <a:spcBef>
                <a:spcPts val="375"/>
              </a:spcBef>
              <a:buFont typeface="Segoe UI Symbol"/>
              <a:buChar char="✓"/>
              <a:tabLst>
                <a:tab pos="812165" algn="l"/>
                <a:tab pos="812800" algn="l"/>
              </a:tabLst>
            </a:pP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actual: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e</a:t>
            </a:r>
            <a:r>
              <a:rPr sz="1800" spc="-10" dirty="0">
                <a:latin typeface="Times New Roman"/>
                <a:cs typeface="Times New Roman"/>
              </a:rPr>
              <a:t>((3,4,1,2))=10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33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dirty="0"/>
              <a:t>– 34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141287" y="471487"/>
            <a:ext cx="8545830" cy="6278880"/>
            <a:chOff x="141287" y="471487"/>
            <a:chExt cx="8545830" cy="627888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7"/>
              <a:ext cx="512761" cy="51276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55575" y="3128962"/>
              <a:ext cx="398780" cy="387350"/>
            </a:xfrm>
            <a:custGeom>
              <a:avLst/>
              <a:gdLst/>
              <a:ahLst/>
              <a:cxnLst/>
              <a:rect l="l" t="t" r="r" b="b"/>
              <a:pathLst>
                <a:path w="398780" h="387350">
                  <a:moveTo>
                    <a:pt x="0" y="193675"/>
                  </a:moveTo>
                  <a:lnTo>
                    <a:pt x="5261" y="149267"/>
                  </a:lnTo>
                  <a:lnTo>
                    <a:pt x="20250" y="108501"/>
                  </a:lnTo>
                  <a:lnTo>
                    <a:pt x="43768" y="72541"/>
                  </a:lnTo>
                  <a:lnTo>
                    <a:pt x="74622" y="42548"/>
                  </a:lnTo>
                  <a:lnTo>
                    <a:pt x="111614" y="19685"/>
                  </a:lnTo>
                  <a:lnTo>
                    <a:pt x="153549" y="5115"/>
                  </a:lnTo>
                  <a:lnTo>
                    <a:pt x="199231" y="0"/>
                  </a:lnTo>
                  <a:lnTo>
                    <a:pt x="244913" y="5115"/>
                  </a:lnTo>
                  <a:lnTo>
                    <a:pt x="286848" y="19685"/>
                  </a:lnTo>
                  <a:lnTo>
                    <a:pt x="323840" y="42548"/>
                  </a:lnTo>
                  <a:lnTo>
                    <a:pt x="354694" y="72541"/>
                  </a:lnTo>
                  <a:lnTo>
                    <a:pt x="378212" y="108501"/>
                  </a:lnTo>
                  <a:lnTo>
                    <a:pt x="393201" y="149267"/>
                  </a:lnTo>
                  <a:lnTo>
                    <a:pt x="398463" y="193675"/>
                  </a:lnTo>
                  <a:lnTo>
                    <a:pt x="393201" y="238082"/>
                  </a:lnTo>
                  <a:lnTo>
                    <a:pt x="378212" y="278848"/>
                  </a:lnTo>
                  <a:lnTo>
                    <a:pt x="354694" y="314808"/>
                  </a:lnTo>
                  <a:lnTo>
                    <a:pt x="323840" y="344801"/>
                  </a:lnTo>
                  <a:lnTo>
                    <a:pt x="286848" y="367664"/>
                  </a:lnTo>
                  <a:lnTo>
                    <a:pt x="244913" y="382234"/>
                  </a:lnTo>
                  <a:lnTo>
                    <a:pt x="199231" y="387350"/>
                  </a:lnTo>
                  <a:lnTo>
                    <a:pt x="153549" y="382234"/>
                  </a:lnTo>
                  <a:lnTo>
                    <a:pt x="111614" y="367664"/>
                  </a:lnTo>
                  <a:lnTo>
                    <a:pt x="74622" y="344801"/>
                  </a:lnTo>
                  <a:lnTo>
                    <a:pt x="43768" y="314808"/>
                  </a:lnTo>
                  <a:lnTo>
                    <a:pt x="20250" y="278848"/>
                  </a:lnTo>
                  <a:lnTo>
                    <a:pt x="5261" y="238082"/>
                  </a:lnTo>
                  <a:lnTo>
                    <a:pt x="0" y="193675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519113" y="3314700"/>
              <a:ext cx="154305" cy="2014855"/>
            </a:xfrm>
            <a:custGeom>
              <a:avLst/>
              <a:gdLst/>
              <a:ahLst/>
              <a:cxnLst/>
              <a:rect l="l" t="t" r="r" b="b"/>
              <a:pathLst>
                <a:path w="154304" h="2014854">
                  <a:moveTo>
                    <a:pt x="0" y="0"/>
                  </a:moveTo>
                  <a:lnTo>
                    <a:pt x="153988" y="2014538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97001" y="471487"/>
              <a:ext cx="6937235" cy="6191251"/>
            </a:xfrm>
            <a:prstGeom prst="rect">
              <a:avLst/>
            </a:prstGeom>
          </p:spPr>
        </p:pic>
      </p:grpSp>
      <p:sp>
        <p:nvSpPr>
          <p:cNvPr id="10" name="object 10"/>
          <p:cNvSpPr txBox="1"/>
          <p:nvPr/>
        </p:nvSpPr>
        <p:spPr>
          <a:xfrm>
            <a:off x="756445" y="5165852"/>
            <a:ext cx="8064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(3,5,1,2)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06375" y="172211"/>
            <a:ext cx="134239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77569" algn="l"/>
              </a:tabLst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max</a:t>
            </a:r>
            <a:r>
              <a:rPr sz="2000" b="1" i="1" dirty="0">
                <a:solidFill>
                  <a:srgbClr val="3333CC"/>
                </a:solidFill>
                <a:latin typeface="Times New Roman"/>
                <a:cs typeface="Times New Roman"/>
              </a:rPr>
              <a:t>	</a:t>
            </a:r>
            <a:r>
              <a:rPr sz="2000" b="1" i="1" spc="-20" dirty="0">
                <a:solidFill>
                  <a:srgbClr val="3333CC"/>
                </a:solidFill>
                <a:latin typeface="Times New Roman"/>
                <a:cs typeface="Times New Roman"/>
              </a:rPr>
              <a:t>azar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195511" y="172211"/>
            <a:ext cx="4330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181225" y="3149091"/>
            <a:ext cx="4445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2;1/2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093911" y="4322572"/>
            <a:ext cx="4445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1;1/2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993900" y="5432044"/>
            <a:ext cx="4445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2;1/2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157537" y="172211"/>
            <a:ext cx="47688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0" dirty="0">
                <a:solidFill>
                  <a:srgbClr val="3333CC"/>
                </a:solidFill>
                <a:latin typeface="Times New Roman"/>
                <a:cs typeface="Times New Roman"/>
              </a:rPr>
              <a:t>azar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033712" y="4763516"/>
            <a:ext cx="8064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(3,5,0,2)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992437" y="3254755"/>
            <a:ext cx="8064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(4,4,1,0)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048000" y="1172971"/>
            <a:ext cx="8064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(4,4,1,1)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041650" y="4092955"/>
            <a:ext cx="8064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(3,5,1,1)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334125" y="505459"/>
            <a:ext cx="8064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(5,4,1,1)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title"/>
          </p:nvPr>
        </p:nvSpPr>
        <p:spPr>
          <a:xfrm>
            <a:off x="7027862" y="150876"/>
            <a:ext cx="8293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e(nodo)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164262" y="489203"/>
            <a:ext cx="1529715" cy="6118860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R="76200" algn="r">
              <a:lnSpc>
                <a:spcPct val="100000"/>
              </a:lnSpc>
              <a:spcBef>
                <a:spcPts val="315"/>
              </a:spcBef>
            </a:pP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11</a:t>
            </a:r>
            <a:endParaRPr sz="2000">
              <a:latin typeface="Times New Roman"/>
              <a:cs typeface="Times New Roman"/>
            </a:endParaRPr>
          </a:p>
          <a:p>
            <a:pPr marR="53975" algn="r">
              <a:lnSpc>
                <a:spcPct val="100000"/>
              </a:lnSpc>
              <a:spcBef>
                <a:spcPts val="215"/>
              </a:spcBef>
              <a:tabLst>
                <a:tab pos="1079500" algn="l"/>
              </a:tabLst>
            </a:pPr>
            <a:r>
              <a:rPr sz="1800" spc="-10" dirty="0">
                <a:latin typeface="Times New Roman"/>
                <a:cs typeface="Times New Roman"/>
              </a:rPr>
              <a:t>(4,5,1,1)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3000" b="1" i="1" spc="-37" baseline="1388" dirty="0">
                <a:solidFill>
                  <a:srgbClr val="FF3300"/>
                </a:solidFill>
                <a:latin typeface="Times New Roman"/>
                <a:cs typeface="Times New Roman"/>
              </a:rPr>
              <a:t>11</a:t>
            </a:r>
            <a:endParaRPr sz="3000" baseline="1388">
              <a:latin typeface="Times New Roman"/>
              <a:cs typeface="Times New Roman"/>
            </a:endParaRPr>
          </a:p>
          <a:p>
            <a:pPr marR="118110" algn="r">
              <a:lnSpc>
                <a:spcPct val="100000"/>
              </a:lnSpc>
              <a:spcBef>
                <a:spcPts val="915"/>
              </a:spcBef>
              <a:tabLst>
                <a:tab pos="1014094" algn="l"/>
              </a:tabLst>
            </a:pPr>
            <a:r>
              <a:rPr sz="1800" spc="-10" dirty="0">
                <a:latin typeface="Times New Roman"/>
                <a:cs typeface="Times New Roman"/>
              </a:rPr>
              <a:t>(4,4,1,1)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3000" b="1" i="1" spc="-37" baseline="9722" dirty="0">
                <a:solidFill>
                  <a:srgbClr val="FF3300"/>
                </a:solidFill>
                <a:latin typeface="Times New Roman"/>
                <a:cs typeface="Times New Roman"/>
              </a:rPr>
              <a:t>10</a:t>
            </a:r>
            <a:endParaRPr sz="3000" baseline="9722">
              <a:latin typeface="Times New Roman"/>
              <a:cs typeface="Times New Roman"/>
            </a:endParaRPr>
          </a:p>
          <a:p>
            <a:pPr marR="31750" algn="r">
              <a:lnSpc>
                <a:spcPct val="100000"/>
              </a:lnSpc>
              <a:spcBef>
                <a:spcPts val="835"/>
              </a:spcBef>
              <a:tabLst>
                <a:tab pos="1081405" algn="l"/>
              </a:tabLst>
            </a:pPr>
            <a:r>
              <a:rPr sz="1800" spc="-10" dirty="0">
                <a:latin typeface="Times New Roman"/>
                <a:cs typeface="Times New Roman"/>
              </a:rPr>
              <a:t>(5,4,0,2)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11</a:t>
            </a:r>
            <a:endParaRPr sz="2000">
              <a:latin typeface="Times New Roman"/>
              <a:cs typeface="Times New Roman"/>
            </a:endParaRPr>
          </a:p>
          <a:p>
            <a:pPr marR="31750" algn="r">
              <a:lnSpc>
                <a:spcPct val="100000"/>
              </a:lnSpc>
              <a:spcBef>
                <a:spcPts val="965"/>
              </a:spcBef>
              <a:tabLst>
                <a:tab pos="1129030" algn="l"/>
              </a:tabLst>
            </a:pPr>
            <a:r>
              <a:rPr sz="1800" spc="-10" dirty="0">
                <a:latin typeface="Times New Roman"/>
                <a:cs typeface="Times New Roman"/>
              </a:rPr>
              <a:t>(4,5,0,2)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3000" b="1" i="1" spc="-37" baseline="12500" dirty="0">
                <a:solidFill>
                  <a:srgbClr val="FF3300"/>
                </a:solidFill>
                <a:latin typeface="Times New Roman"/>
                <a:cs typeface="Times New Roman"/>
              </a:rPr>
              <a:t>11</a:t>
            </a:r>
            <a:endParaRPr sz="3000" baseline="12500">
              <a:latin typeface="Times New Roman"/>
              <a:cs typeface="Times New Roman"/>
            </a:endParaRPr>
          </a:p>
          <a:p>
            <a:pPr marR="73660" algn="r">
              <a:lnSpc>
                <a:spcPct val="100000"/>
              </a:lnSpc>
              <a:spcBef>
                <a:spcPts val="935"/>
              </a:spcBef>
              <a:tabLst>
                <a:tab pos="1085215" algn="l"/>
              </a:tabLst>
            </a:pPr>
            <a:r>
              <a:rPr sz="2700" spc="-15" baseline="3086" dirty="0">
                <a:latin typeface="Times New Roman"/>
                <a:cs typeface="Times New Roman"/>
              </a:rPr>
              <a:t>(4,4,0,2)</a:t>
            </a:r>
            <a:r>
              <a:rPr sz="2700" baseline="3086" dirty="0">
                <a:latin typeface="Times New Roman"/>
                <a:cs typeface="Times New Roman"/>
              </a:rPr>
              <a:t>	</a:t>
            </a: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10</a:t>
            </a:r>
            <a:endParaRPr sz="2000">
              <a:latin typeface="Times New Roman"/>
              <a:cs typeface="Times New Roman"/>
            </a:endParaRPr>
          </a:p>
          <a:p>
            <a:pPr marR="73660" algn="r">
              <a:lnSpc>
                <a:spcPct val="100000"/>
              </a:lnSpc>
              <a:spcBef>
                <a:spcPts val="790"/>
              </a:spcBef>
              <a:tabLst>
                <a:tab pos="1085215" algn="l"/>
              </a:tabLst>
            </a:pPr>
            <a:r>
              <a:rPr sz="1800" spc="-10" dirty="0">
                <a:latin typeface="Times New Roman"/>
                <a:cs typeface="Times New Roman"/>
              </a:rPr>
              <a:t>(5,4,1,0)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3000" b="1" i="1" spc="-37" baseline="9722" dirty="0">
                <a:solidFill>
                  <a:srgbClr val="FF3300"/>
                </a:solidFill>
                <a:latin typeface="Times New Roman"/>
                <a:cs typeface="Times New Roman"/>
              </a:rPr>
              <a:t>10</a:t>
            </a:r>
            <a:endParaRPr sz="3000" baseline="9722">
              <a:latin typeface="Times New Roman"/>
              <a:cs typeface="Times New Roman"/>
            </a:endParaRPr>
          </a:p>
          <a:p>
            <a:pPr marR="73660" algn="r">
              <a:lnSpc>
                <a:spcPct val="100000"/>
              </a:lnSpc>
              <a:spcBef>
                <a:spcPts val="675"/>
              </a:spcBef>
              <a:tabLst>
                <a:tab pos="1101090" algn="l"/>
              </a:tabLst>
            </a:pPr>
            <a:r>
              <a:rPr sz="1800" spc="-10" dirty="0">
                <a:latin typeface="Times New Roman"/>
                <a:cs typeface="Times New Roman"/>
              </a:rPr>
              <a:t>(4,5,1,0)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3000" b="1" i="1" spc="-37" baseline="15277" dirty="0">
                <a:solidFill>
                  <a:srgbClr val="FF3300"/>
                </a:solidFill>
                <a:latin typeface="Times New Roman"/>
                <a:cs typeface="Times New Roman"/>
              </a:rPr>
              <a:t>10</a:t>
            </a:r>
            <a:endParaRPr sz="3000" baseline="15277">
              <a:latin typeface="Times New Roman"/>
              <a:cs typeface="Times New Roman"/>
            </a:endParaRPr>
          </a:p>
          <a:p>
            <a:pPr marL="107950">
              <a:lnSpc>
                <a:spcPct val="100000"/>
              </a:lnSpc>
              <a:spcBef>
                <a:spcPts val="860"/>
              </a:spcBef>
              <a:tabLst>
                <a:tab pos="1193165" algn="l"/>
              </a:tabLst>
            </a:pPr>
            <a:r>
              <a:rPr sz="1800" spc="-10" dirty="0">
                <a:latin typeface="Times New Roman"/>
                <a:cs typeface="Times New Roman"/>
              </a:rPr>
              <a:t>(4,4,1,0)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3000" b="1" i="1" spc="-75" baseline="4166" dirty="0">
                <a:solidFill>
                  <a:srgbClr val="FF3300"/>
                </a:solidFill>
                <a:latin typeface="Times New Roman"/>
                <a:cs typeface="Times New Roman"/>
              </a:rPr>
              <a:t>9</a:t>
            </a:r>
            <a:endParaRPr sz="3000" baseline="4166">
              <a:latin typeface="Times New Roman"/>
              <a:cs typeface="Times New Roman"/>
            </a:endParaRPr>
          </a:p>
          <a:p>
            <a:pPr marL="92075">
              <a:lnSpc>
                <a:spcPct val="100000"/>
              </a:lnSpc>
              <a:spcBef>
                <a:spcPts val="840"/>
              </a:spcBef>
              <a:tabLst>
                <a:tab pos="1200150" algn="l"/>
              </a:tabLst>
            </a:pPr>
            <a:r>
              <a:rPr sz="1800" spc="-10" dirty="0">
                <a:latin typeface="Times New Roman"/>
                <a:cs typeface="Times New Roman"/>
              </a:rPr>
              <a:t>(4,5,1,1)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3000" b="1" i="1" spc="-37" baseline="13888" dirty="0">
                <a:solidFill>
                  <a:srgbClr val="FF3300"/>
                </a:solidFill>
                <a:latin typeface="Times New Roman"/>
                <a:cs typeface="Times New Roman"/>
              </a:rPr>
              <a:t>11</a:t>
            </a:r>
            <a:endParaRPr sz="3000" baseline="13888">
              <a:latin typeface="Times New Roman"/>
              <a:cs typeface="Times New Roman"/>
            </a:endParaRPr>
          </a:p>
          <a:p>
            <a:pPr marL="64769">
              <a:lnSpc>
                <a:spcPct val="100000"/>
              </a:lnSpc>
              <a:spcBef>
                <a:spcPts val="985"/>
              </a:spcBef>
              <a:tabLst>
                <a:tab pos="1193165" algn="l"/>
              </a:tabLst>
            </a:pPr>
            <a:r>
              <a:rPr sz="1800" spc="-10" dirty="0">
                <a:latin typeface="Times New Roman"/>
                <a:cs typeface="Times New Roman"/>
              </a:rPr>
              <a:t>(5,5,1,1)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3000" b="1" i="1" spc="-37" baseline="18055" dirty="0">
                <a:solidFill>
                  <a:srgbClr val="FF3300"/>
                </a:solidFill>
                <a:latin typeface="Times New Roman"/>
                <a:cs typeface="Times New Roman"/>
              </a:rPr>
              <a:t>12</a:t>
            </a:r>
            <a:endParaRPr sz="3000" baseline="18055">
              <a:latin typeface="Times New Roman"/>
              <a:cs typeface="Times New Roman"/>
            </a:endParaRPr>
          </a:p>
          <a:p>
            <a:pPr marL="83820">
              <a:lnSpc>
                <a:spcPct val="100000"/>
              </a:lnSpc>
              <a:spcBef>
                <a:spcPts val="840"/>
              </a:spcBef>
              <a:tabLst>
                <a:tab pos="1192530" algn="l"/>
              </a:tabLst>
            </a:pPr>
            <a:r>
              <a:rPr sz="1800" spc="-10" dirty="0">
                <a:latin typeface="Times New Roman"/>
                <a:cs typeface="Times New Roman"/>
              </a:rPr>
              <a:t>(4,5,0,2)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3000" b="1" i="1" spc="-37" baseline="5555" dirty="0">
                <a:solidFill>
                  <a:srgbClr val="FF3300"/>
                </a:solidFill>
                <a:latin typeface="Times New Roman"/>
                <a:cs typeface="Times New Roman"/>
              </a:rPr>
              <a:t>11</a:t>
            </a:r>
            <a:endParaRPr sz="3000" baseline="5555">
              <a:latin typeface="Times New Roman"/>
              <a:cs typeface="Times New Roman"/>
            </a:endParaRPr>
          </a:p>
          <a:p>
            <a:pPr marL="57150">
              <a:lnSpc>
                <a:spcPct val="100000"/>
              </a:lnSpc>
              <a:spcBef>
                <a:spcPts val="840"/>
              </a:spcBef>
              <a:tabLst>
                <a:tab pos="1185545" algn="l"/>
              </a:tabLst>
            </a:pPr>
            <a:r>
              <a:rPr sz="2700" spc="-15" baseline="1543" dirty="0">
                <a:latin typeface="Times New Roman"/>
                <a:cs typeface="Times New Roman"/>
              </a:rPr>
              <a:t>(5,5,0,2)</a:t>
            </a:r>
            <a:r>
              <a:rPr sz="2700" baseline="1543" dirty="0">
                <a:latin typeface="Times New Roman"/>
                <a:cs typeface="Times New Roman"/>
              </a:rPr>
              <a:t>	</a:t>
            </a: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12</a:t>
            </a:r>
            <a:endParaRPr sz="2000">
              <a:latin typeface="Times New Roman"/>
              <a:cs typeface="Times New Roman"/>
            </a:endParaRPr>
          </a:p>
          <a:p>
            <a:pPr marL="64769">
              <a:lnSpc>
                <a:spcPct val="100000"/>
              </a:lnSpc>
              <a:spcBef>
                <a:spcPts val="935"/>
              </a:spcBef>
              <a:tabLst>
                <a:tab pos="1193165" algn="l"/>
              </a:tabLst>
            </a:pPr>
            <a:r>
              <a:rPr sz="1800" spc="-10" dirty="0">
                <a:latin typeface="Times New Roman"/>
                <a:cs typeface="Times New Roman"/>
              </a:rPr>
              <a:t>(4,5,1,0)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3000" b="1" i="1" spc="-37" baseline="-5555" dirty="0">
                <a:solidFill>
                  <a:srgbClr val="FF3300"/>
                </a:solidFill>
                <a:latin typeface="Times New Roman"/>
                <a:cs typeface="Times New Roman"/>
              </a:rPr>
              <a:t>10</a:t>
            </a:r>
            <a:endParaRPr sz="3000" baseline="-5555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130"/>
              </a:spcBef>
              <a:tabLst>
                <a:tab pos="1200150" algn="l"/>
              </a:tabLst>
            </a:pPr>
            <a:r>
              <a:rPr sz="1800" spc="-10" dirty="0">
                <a:latin typeface="Times New Roman"/>
                <a:cs typeface="Times New Roman"/>
              </a:rPr>
              <a:t>(5,5,1,0)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3000" b="1" i="1" spc="-37" baseline="-5555" dirty="0">
                <a:solidFill>
                  <a:srgbClr val="FF3300"/>
                </a:solidFill>
                <a:latin typeface="Times New Roman"/>
                <a:cs typeface="Times New Roman"/>
              </a:rPr>
              <a:t>11</a:t>
            </a:r>
            <a:endParaRPr sz="3000" baseline="-5555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959350" y="172211"/>
            <a:ext cx="4762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159250" y="6166611"/>
            <a:ext cx="4445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2;1/2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257675" y="2012188"/>
            <a:ext cx="4445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1;1/2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217987" y="2576067"/>
            <a:ext cx="4445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2;1/2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956050" y="4380483"/>
            <a:ext cx="684530" cy="659765"/>
          </a:xfrm>
          <a:prstGeom prst="rect">
            <a:avLst/>
          </a:prstGeom>
        </p:spPr>
        <p:txBody>
          <a:bodyPr vert="horz" wrap="square" lIns="0" tIns="857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75"/>
              </a:spcBef>
            </a:pPr>
            <a:r>
              <a:rPr sz="1600" spc="-10" dirty="0">
                <a:latin typeface="Times New Roman"/>
                <a:cs typeface="Times New Roman"/>
              </a:rPr>
              <a:t>2;1/2</a:t>
            </a:r>
            <a:endParaRPr sz="1600">
              <a:latin typeface="Times New Roman"/>
              <a:cs typeface="Times New Roman"/>
            </a:endParaRPr>
          </a:p>
          <a:p>
            <a:pPr marL="252095">
              <a:lnSpc>
                <a:spcPct val="100000"/>
              </a:lnSpc>
              <a:spcBef>
                <a:spcPts val="575"/>
              </a:spcBef>
            </a:pPr>
            <a:r>
              <a:rPr sz="1600" spc="-10" dirty="0">
                <a:latin typeface="Times New Roman"/>
                <a:cs typeface="Times New Roman"/>
              </a:rPr>
              <a:t>1;1/2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122737" y="5172964"/>
            <a:ext cx="473075" cy="756920"/>
          </a:xfrm>
          <a:prstGeom prst="rect">
            <a:avLst/>
          </a:prstGeom>
        </p:spPr>
        <p:txBody>
          <a:bodyPr vert="horz" wrap="square" lIns="0" tIns="134620" rIns="0" bIns="0" rtlCol="0">
            <a:spAutoFit/>
          </a:bodyPr>
          <a:lstStyle/>
          <a:p>
            <a:pPr marL="41275">
              <a:lnSpc>
                <a:spcPct val="100000"/>
              </a:lnSpc>
              <a:spcBef>
                <a:spcPts val="1060"/>
              </a:spcBef>
            </a:pPr>
            <a:r>
              <a:rPr sz="1600" spc="-10" dirty="0">
                <a:latin typeface="Times New Roman"/>
                <a:cs typeface="Times New Roman"/>
              </a:rPr>
              <a:t>2;1/2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60"/>
              </a:spcBef>
            </a:pPr>
            <a:r>
              <a:rPr sz="1600" spc="-10" dirty="0">
                <a:latin typeface="Times New Roman"/>
                <a:cs typeface="Times New Roman"/>
              </a:rPr>
              <a:t>1;1/2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330825" y="836675"/>
            <a:ext cx="304165" cy="915669"/>
          </a:xfrm>
          <a:prstGeom prst="rect">
            <a:avLst/>
          </a:prstGeom>
        </p:spPr>
        <p:txBody>
          <a:bodyPr vert="horz" wrap="square" lIns="0" tIns="153035" rIns="0" bIns="0" rtlCol="0">
            <a:spAutoFit/>
          </a:bodyPr>
          <a:lstStyle/>
          <a:p>
            <a:pPr marL="64135">
              <a:lnSpc>
                <a:spcPct val="100000"/>
              </a:lnSpc>
              <a:spcBef>
                <a:spcPts val="1205"/>
              </a:spcBef>
            </a:pPr>
            <a:r>
              <a:rPr sz="2000" b="1" i="1" spc="-80" dirty="0">
                <a:solidFill>
                  <a:srgbClr val="FF3300"/>
                </a:solidFill>
                <a:latin typeface="Times New Roman"/>
                <a:cs typeface="Times New Roman"/>
              </a:rPr>
              <a:t>11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100"/>
              </a:spcBef>
            </a:pP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10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326729" y="2113787"/>
            <a:ext cx="310515" cy="909319"/>
          </a:xfrm>
          <a:prstGeom prst="rect">
            <a:avLst/>
          </a:prstGeom>
        </p:spPr>
        <p:txBody>
          <a:bodyPr vert="horz" wrap="square" lIns="0" tIns="1498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80"/>
              </a:spcBef>
            </a:pP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11</a:t>
            </a:r>
            <a:endParaRPr sz="2000">
              <a:latin typeface="Times New Roman"/>
              <a:cs typeface="Times New Roman"/>
            </a:endParaRPr>
          </a:p>
          <a:p>
            <a:pPr marL="43180">
              <a:lnSpc>
                <a:spcPct val="100000"/>
              </a:lnSpc>
              <a:spcBef>
                <a:spcPts val="1080"/>
              </a:spcBef>
            </a:pP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10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295900" y="3253739"/>
            <a:ext cx="333375" cy="2957830"/>
          </a:xfrm>
          <a:prstGeom prst="rect">
            <a:avLst/>
          </a:prstGeom>
        </p:spPr>
        <p:txBody>
          <a:bodyPr vert="horz" wrap="square" lIns="0" tIns="116205" rIns="0" bIns="0" rtlCol="0">
            <a:spAutoFit/>
          </a:bodyPr>
          <a:lstStyle/>
          <a:p>
            <a:pPr marL="66675">
              <a:lnSpc>
                <a:spcPct val="100000"/>
              </a:lnSpc>
              <a:spcBef>
                <a:spcPts val="915"/>
              </a:spcBef>
            </a:pP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10</a:t>
            </a:r>
            <a:endParaRPr sz="2000">
              <a:latin typeface="Times New Roman"/>
              <a:cs typeface="Times New Roman"/>
            </a:endParaRPr>
          </a:p>
          <a:p>
            <a:pPr marL="111125">
              <a:lnSpc>
                <a:spcPct val="100000"/>
              </a:lnSpc>
              <a:spcBef>
                <a:spcPts val="815"/>
              </a:spcBef>
            </a:pPr>
            <a:r>
              <a:rPr sz="2000" b="1" i="1" dirty="0">
                <a:solidFill>
                  <a:srgbClr val="FF3300"/>
                </a:solidFill>
                <a:latin typeface="Times New Roman"/>
                <a:cs typeface="Times New Roman"/>
              </a:rPr>
              <a:t>9</a:t>
            </a:r>
            <a:endParaRPr sz="2000">
              <a:latin typeface="Times New Roman"/>
              <a:cs typeface="Times New Roman"/>
            </a:endParaRPr>
          </a:p>
          <a:p>
            <a:pPr marL="43180">
              <a:lnSpc>
                <a:spcPct val="100000"/>
              </a:lnSpc>
              <a:spcBef>
                <a:spcPts val="1105"/>
              </a:spcBef>
            </a:pP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11</a:t>
            </a:r>
            <a:endParaRPr sz="2000">
              <a:latin typeface="Times New Roman"/>
              <a:cs typeface="Times New Roman"/>
            </a:endParaRPr>
          </a:p>
          <a:p>
            <a:pPr marL="36195">
              <a:lnSpc>
                <a:spcPct val="100000"/>
              </a:lnSpc>
              <a:spcBef>
                <a:spcPts val="1150"/>
              </a:spcBef>
            </a:pP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12</a:t>
            </a:r>
            <a:endParaRPr sz="20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  <a:spcBef>
                <a:spcPts val="720"/>
              </a:spcBef>
            </a:pP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11</a:t>
            </a:r>
            <a:endParaRPr sz="2000">
              <a:latin typeface="Times New Roman"/>
              <a:cs typeface="Times New Roman"/>
            </a:endParaRPr>
          </a:p>
          <a:p>
            <a:pPr marL="31750">
              <a:lnSpc>
                <a:spcPct val="100000"/>
              </a:lnSpc>
              <a:spcBef>
                <a:spcPts val="865"/>
              </a:spcBef>
            </a:pP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12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15"/>
              </a:spcBef>
            </a:pP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10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302916" y="6435852"/>
            <a:ext cx="252729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80" dirty="0">
                <a:solidFill>
                  <a:srgbClr val="FF3300"/>
                </a:solidFill>
                <a:latin typeface="Times New Roman"/>
                <a:cs typeface="Times New Roman"/>
              </a:rPr>
              <a:t>11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862387" y="765555"/>
            <a:ext cx="957580" cy="83629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5145">
              <a:lnSpc>
                <a:spcPts val="1625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1;1/2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ts val="2105"/>
              </a:lnSpc>
            </a:pPr>
            <a:r>
              <a:rPr sz="2000" b="1" i="1" spc="-20" dirty="0">
                <a:solidFill>
                  <a:srgbClr val="FF3300"/>
                </a:solidFill>
                <a:latin typeface="Times New Roman"/>
                <a:cs typeface="Times New Roman"/>
              </a:rPr>
              <a:t>10,5</a:t>
            </a:r>
            <a:endParaRPr sz="2000">
              <a:latin typeface="Times New Roman"/>
              <a:cs typeface="Times New Roman"/>
            </a:endParaRPr>
          </a:p>
          <a:p>
            <a:pPr marL="346075">
              <a:lnSpc>
                <a:spcPct val="100000"/>
              </a:lnSpc>
              <a:spcBef>
                <a:spcPts val="735"/>
              </a:spcBef>
            </a:pPr>
            <a:r>
              <a:rPr sz="1600" spc="-10" dirty="0">
                <a:latin typeface="Times New Roman"/>
                <a:cs typeface="Times New Roman"/>
              </a:rPr>
              <a:t>2;1/2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048000" y="2119884"/>
            <a:ext cx="1266825" cy="5295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09625">
              <a:lnSpc>
                <a:spcPts val="2105"/>
              </a:lnSpc>
              <a:spcBef>
                <a:spcPts val="100"/>
              </a:spcBef>
            </a:pPr>
            <a:r>
              <a:rPr sz="2000" b="1" i="1" spc="-20" dirty="0">
                <a:solidFill>
                  <a:srgbClr val="FF3300"/>
                </a:solidFill>
                <a:latin typeface="Times New Roman"/>
                <a:cs typeface="Times New Roman"/>
              </a:rPr>
              <a:t>10,5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ts val="1864"/>
              </a:lnSpc>
            </a:pPr>
            <a:r>
              <a:rPr sz="1800" spc="-10" dirty="0">
                <a:latin typeface="Times New Roman"/>
                <a:cs typeface="Times New Roman"/>
              </a:rPr>
              <a:t>(4,4,0,2)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830637" y="3006852"/>
            <a:ext cx="857250" cy="835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3000" b="1" i="1" baseline="-11111" dirty="0">
                <a:solidFill>
                  <a:srgbClr val="FF3300"/>
                </a:solidFill>
                <a:latin typeface="Times New Roman"/>
                <a:cs typeface="Times New Roman"/>
              </a:rPr>
              <a:t>9,5</a:t>
            </a:r>
            <a:r>
              <a:rPr sz="3000" b="1" i="1" spc="-225" baseline="-11111" dirty="0">
                <a:solidFill>
                  <a:srgbClr val="FF3300"/>
                </a:solidFill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1;1/2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7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600" spc="-10" dirty="0">
                <a:latin typeface="Times New Roman"/>
                <a:cs typeface="Times New Roman"/>
              </a:rPr>
              <a:t>2;1/2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728116" y="3930396"/>
            <a:ext cx="8566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b="1" i="1" spc="-142" baseline="22222" dirty="0">
                <a:solidFill>
                  <a:srgbClr val="FF3300"/>
                </a:solidFill>
                <a:latin typeface="Times New Roman"/>
                <a:cs typeface="Times New Roman"/>
              </a:rPr>
              <a:t>1</a:t>
            </a:r>
            <a:r>
              <a:rPr sz="3000" b="1" i="1" spc="30" baseline="22222" dirty="0">
                <a:solidFill>
                  <a:srgbClr val="FF3300"/>
                </a:solidFill>
                <a:latin typeface="Times New Roman"/>
                <a:cs typeface="Times New Roman"/>
              </a:rPr>
              <a:t>1,</a:t>
            </a:r>
            <a:r>
              <a:rPr sz="3000" b="1" i="1" spc="-787" baseline="22222" dirty="0">
                <a:solidFill>
                  <a:srgbClr val="FF3300"/>
                </a:solidFill>
                <a:latin typeface="Times New Roman"/>
                <a:cs typeface="Times New Roman"/>
              </a:rPr>
              <a:t>5</a:t>
            </a:r>
            <a:r>
              <a:rPr sz="1600" spc="20" dirty="0">
                <a:latin typeface="Times New Roman"/>
                <a:cs typeface="Times New Roman"/>
              </a:rPr>
              <a:t>1</a:t>
            </a:r>
            <a:r>
              <a:rPr sz="1600" spc="25" dirty="0">
                <a:latin typeface="Times New Roman"/>
                <a:cs typeface="Times New Roman"/>
              </a:rPr>
              <a:t>;</a:t>
            </a:r>
            <a:r>
              <a:rPr sz="1600" spc="20" dirty="0">
                <a:latin typeface="Times New Roman"/>
                <a:cs typeface="Times New Roman"/>
              </a:rPr>
              <a:t>1</a:t>
            </a:r>
            <a:r>
              <a:rPr sz="1600" spc="25" dirty="0">
                <a:latin typeface="Times New Roman"/>
                <a:cs typeface="Times New Roman"/>
              </a:rPr>
              <a:t>/</a:t>
            </a:r>
            <a:r>
              <a:rPr sz="1600" spc="20" dirty="0">
                <a:latin typeface="Times New Roman"/>
                <a:cs typeface="Times New Roman"/>
              </a:rPr>
              <a:t>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636041" y="5052060"/>
            <a:ext cx="45593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15" dirty="0">
                <a:solidFill>
                  <a:srgbClr val="FF3300"/>
                </a:solidFill>
                <a:latin typeface="Times New Roman"/>
                <a:cs typeface="Times New Roman"/>
              </a:rPr>
              <a:t>11,5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629025" y="5966459"/>
            <a:ext cx="4699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0" dirty="0">
                <a:solidFill>
                  <a:srgbClr val="FF3300"/>
                </a:solidFill>
                <a:latin typeface="Times New Roman"/>
                <a:cs typeface="Times New Roman"/>
              </a:rPr>
              <a:t>10,5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139950" y="1420876"/>
            <a:ext cx="885825" cy="5632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875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1;1/2</a:t>
            </a:r>
            <a:endParaRPr sz="1600">
              <a:latin typeface="Times New Roman"/>
              <a:cs typeface="Times New Roman"/>
            </a:endParaRPr>
          </a:p>
          <a:p>
            <a:pPr marL="428625">
              <a:lnSpc>
                <a:spcPts val="2355"/>
              </a:lnSpc>
            </a:pPr>
            <a:r>
              <a:rPr sz="2000" b="1" i="1" spc="-20" dirty="0">
                <a:solidFill>
                  <a:srgbClr val="FF3300"/>
                </a:solidFill>
                <a:latin typeface="Times New Roman"/>
                <a:cs typeface="Times New Roman"/>
              </a:rPr>
              <a:t>10,5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520950" y="3567684"/>
            <a:ext cx="3429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9,5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589879" y="4485132"/>
            <a:ext cx="45593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15" dirty="0">
                <a:solidFill>
                  <a:srgbClr val="FF3300"/>
                </a:solidFill>
                <a:latin typeface="Times New Roman"/>
                <a:cs typeface="Times New Roman"/>
              </a:rPr>
              <a:t>11,5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403475" y="5686044"/>
            <a:ext cx="142113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b="1" i="1" baseline="-33333" dirty="0">
                <a:solidFill>
                  <a:srgbClr val="FF3300"/>
                </a:solidFill>
                <a:latin typeface="Times New Roman"/>
                <a:cs typeface="Times New Roman"/>
              </a:rPr>
              <a:t>10,5</a:t>
            </a:r>
            <a:r>
              <a:rPr sz="3000" b="1" i="1" spc="652" baseline="-33333" dirty="0">
                <a:solidFill>
                  <a:srgbClr val="FF3300"/>
                </a:solidFill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(3,5,1,0)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931069" y="1970532"/>
            <a:ext cx="12490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956310" algn="l"/>
              </a:tabLst>
            </a:pPr>
            <a:r>
              <a:rPr sz="1800" spc="-10" dirty="0">
                <a:latin typeface="Times New Roman"/>
                <a:cs typeface="Times New Roman"/>
              </a:rPr>
              <a:t>(4,4,1,2)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3000" b="1" i="1" spc="-37" baseline="-33333" dirty="0">
                <a:solidFill>
                  <a:srgbClr val="FF3300"/>
                </a:solidFill>
                <a:latin typeface="Times New Roman"/>
                <a:cs typeface="Times New Roman"/>
              </a:rPr>
              <a:t>10</a:t>
            </a:r>
            <a:endParaRPr sz="3000" baseline="-33333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750091" y="5152644"/>
            <a:ext cx="252729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80" dirty="0">
                <a:solidFill>
                  <a:srgbClr val="FF3300"/>
                </a:solidFill>
                <a:latin typeface="Times New Roman"/>
                <a:cs typeface="Times New Roman"/>
              </a:rPr>
              <a:t>11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40429" y="3259835"/>
            <a:ext cx="252729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80" dirty="0">
                <a:solidFill>
                  <a:srgbClr val="FF3300"/>
                </a:solidFill>
                <a:latin typeface="Times New Roman"/>
                <a:cs typeface="Times New Roman"/>
              </a:rPr>
              <a:t>11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410970">
              <a:lnSpc>
                <a:spcPct val="100000"/>
              </a:lnSpc>
              <a:spcBef>
                <a:spcPts val="100"/>
              </a:spcBef>
            </a:pPr>
            <a:r>
              <a:rPr dirty="0"/>
              <a:t>Funciones</a:t>
            </a:r>
            <a:r>
              <a:rPr spc="-2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10" dirty="0"/>
              <a:t>evaluación/utilidad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586740" y="1028700"/>
            <a:ext cx="7460615" cy="8394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latin typeface="Times New Roman"/>
                <a:cs typeface="Times New Roman"/>
              </a:rPr>
              <a:t>Criterios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los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funciones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evaluación/utilidad: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16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escala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si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importa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(no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algoritmo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Minimax</a:t>
            </a:r>
            <a:r>
              <a:rPr sz="2000" spc="-10" dirty="0">
                <a:latin typeface="Times New Roman"/>
                <a:cs typeface="Times New Roman"/>
              </a:rPr>
              <a:t>):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86740" y="4905304"/>
            <a:ext cx="5937250" cy="1097280"/>
          </a:xfrm>
          <a:prstGeom prst="rect">
            <a:avLst/>
          </a:prstGeom>
        </p:spPr>
        <p:txBody>
          <a:bodyPr vert="horz" wrap="square" lIns="0" tIns="98425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77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funciones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deben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devolver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195" dirty="0">
                <a:latin typeface="Times New Roman"/>
                <a:cs typeface="Times New Roman"/>
              </a:rPr>
              <a:t>+</a:t>
            </a:r>
            <a:r>
              <a:rPr sz="2000" spc="-195" dirty="0">
                <a:latin typeface="Symbol"/>
                <a:cs typeface="Symbol"/>
              </a:rPr>
              <a:t>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200" dirty="0">
                <a:latin typeface="Times New Roman"/>
                <a:cs typeface="Times New Roman"/>
              </a:rPr>
              <a:t>–</a:t>
            </a:r>
            <a:r>
              <a:rPr sz="2000" spc="-200" dirty="0">
                <a:latin typeface="Symbol"/>
                <a:cs typeface="Symbol"/>
              </a:rPr>
              <a:t>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812165" lvl="1" indent="-342265">
              <a:lnSpc>
                <a:spcPct val="100000"/>
              </a:lnSpc>
              <a:spcBef>
                <a:spcPts val="605"/>
              </a:spcBef>
              <a:buFont typeface="Segoe UI Symbol"/>
              <a:buChar char="✓"/>
              <a:tabLst>
                <a:tab pos="812165" algn="l"/>
                <a:tab pos="812800" algn="l"/>
              </a:tabLst>
            </a:pP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azar tendrían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siempre valores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45" dirty="0">
                <a:latin typeface="Times New Roman"/>
                <a:cs typeface="Times New Roman"/>
              </a:rPr>
              <a:t>+</a:t>
            </a:r>
            <a:r>
              <a:rPr sz="1800" spc="-245" dirty="0">
                <a:latin typeface="Symbol"/>
                <a:cs typeface="Symbol"/>
              </a:rPr>
              <a:t></a:t>
            </a:r>
            <a:r>
              <a:rPr sz="1800" dirty="0">
                <a:latin typeface="Times New Roman"/>
                <a:cs typeface="Times New Roman"/>
              </a:rPr>
              <a:t> 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–</a:t>
            </a:r>
            <a:r>
              <a:rPr sz="1800" spc="-25" dirty="0">
                <a:latin typeface="Symbol"/>
                <a:cs typeface="Symbol"/>
              </a:rPr>
              <a:t></a:t>
            </a:r>
            <a:endParaRPr sz="1800">
              <a:latin typeface="Symbol"/>
              <a:cs typeface="Symbol"/>
            </a:endParaRPr>
          </a:p>
          <a:p>
            <a:pPr marL="812165" lvl="1" indent="-342265">
              <a:lnSpc>
                <a:spcPct val="100000"/>
              </a:lnSpc>
              <a:spcBef>
                <a:spcPts val="434"/>
              </a:spcBef>
              <a:buFont typeface="Segoe UI Symbol"/>
              <a:buChar char="✓"/>
              <a:tabLst>
                <a:tab pos="812165" algn="l"/>
                <a:tab pos="812800" algn="l"/>
              </a:tabLst>
            </a:pPr>
            <a:r>
              <a:rPr sz="1800" dirty="0">
                <a:latin typeface="Times New Roman"/>
                <a:cs typeface="Times New Roman"/>
              </a:rPr>
              <a:t>escalar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intervalo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finito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(p.e.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0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1)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63015" y="2269235"/>
            <a:ext cx="4762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904352" y="2343669"/>
            <a:ext cx="3556000" cy="2098675"/>
            <a:chOff x="904352" y="2343669"/>
            <a:chExt cx="3556000" cy="2098675"/>
          </a:xfrm>
        </p:grpSpPr>
        <p:sp>
          <p:nvSpPr>
            <p:cNvPr id="12" name="object 12"/>
            <p:cNvSpPr/>
            <p:nvPr/>
          </p:nvSpPr>
          <p:spPr>
            <a:xfrm>
              <a:off x="2106090" y="2357956"/>
              <a:ext cx="259079" cy="273050"/>
            </a:xfrm>
            <a:custGeom>
              <a:avLst/>
              <a:gdLst/>
              <a:ahLst/>
              <a:cxnLst/>
              <a:rect l="l" t="t" r="r" b="b"/>
              <a:pathLst>
                <a:path w="259080" h="273050">
                  <a:moveTo>
                    <a:pt x="0" y="136525"/>
                  </a:moveTo>
                  <a:lnTo>
                    <a:pt x="6595" y="93372"/>
                  </a:lnTo>
                  <a:lnTo>
                    <a:pt x="24963" y="55895"/>
                  </a:lnTo>
                  <a:lnTo>
                    <a:pt x="52970" y="26341"/>
                  </a:lnTo>
                  <a:lnTo>
                    <a:pt x="88486" y="6960"/>
                  </a:lnTo>
                  <a:lnTo>
                    <a:pt x="129381" y="0"/>
                  </a:lnTo>
                  <a:lnTo>
                    <a:pt x="170276" y="6960"/>
                  </a:lnTo>
                  <a:lnTo>
                    <a:pt x="205792" y="26341"/>
                  </a:lnTo>
                  <a:lnTo>
                    <a:pt x="233799" y="55895"/>
                  </a:lnTo>
                  <a:lnTo>
                    <a:pt x="252167" y="93372"/>
                  </a:lnTo>
                  <a:lnTo>
                    <a:pt x="258763" y="136525"/>
                  </a:lnTo>
                  <a:lnTo>
                    <a:pt x="252167" y="179677"/>
                  </a:lnTo>
                  <a:lnTo>
                    <a:pt x="233799" y="217154"/>
                  </a:lnTo>
                  <a:lnTo>
                    <a:pt x="205792" y="246708"/>
                  </a:lnTo>
                  <a:lnTo>
                    <a:pt x="170276" y="266089"/>
                  </a:lnTo>
                  <a:lnTo>
                    <a:pt x="129381" y="273050"/>
                  </a:lnTo>
                  <a:lnTo>
                    <a:pt x="88486" y="266089"/>
                  </a:lnTo>
                  <a:lnTo>
                    <a:pt x="52970" y="246708"/>
                  </a:lnTo>
                  <a:lnTo>
                    <a:pt x="24963" y="217154"/>
                  </a:lnTo>
                  <a:lnTo>
                    <a:pt x="6595" y="179677"/>
                  </a:lnTo>
                  <a:lnTo>
                    <a:pt x="0" y="136525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99590" y="2645294"/>
              <a:ext cx="1336675" cy="368300"/>
            </a:xfrm>
            <a:custGeom>
              <a:avLst/>
              <a:gdLst/>
              <a:ahLst/>
              <a:cxnLst/>
              <a:rect l="l" t="t" r="r" b="b"/>
              <a:pathLst>
                <a:path w="1336675" h="368300">
                  <a:moveTo>
                    <a:pt x="1336675" y="0"/>
                  </a:moveTo>
                  <a:lnTo>
                    <a:pt x="719137" y="368300"/>
                  </a:lnTo>
                </a:path>
                <a:path w="1336675" h="368300">
                  <a:moveTo>
                    <a:pt x="1336675" y="0"/>
                  </a:moveTo>
                  <a:lnTo>
                    <a:pt x="0" y="36830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001190" y="3215206"/>
              <a:ext cx="617855" cy="387350"/>
            </a:xfrm>
            <a:custGeom>
              <a:avLst/>
              <a:gdLst/>
              <a:ahLst/>
              <a:cxnLst/>
              <a:rect l="l" t="t" r="r" b="b"/>
              <a:pathLst>
                <a:path w="617855" h="387350">
                  <a:moveTo>
                    <a:pt x="617538" y="0"/>
                  </a:moveTo>
                  <a:lnTo>
                    <a:pt x="274638" y="387350"/>
                  </a:lnTo>
                </a:path>
                <a:path w="617855" h="387350">
                  <a:moveTo>
                    <a:pt x="617538" y="0"/>
                  </a:moveTo>
                  <a:lnTo>
                    <a:pt x="0" y="38100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150415" y="3624781"/>
              <a:ext cx="269875" cy="243204"/>
            </a:xfrm>
            <a:custGeom>
              <a:avLst/>
              <a:gdLst/>
              <a:ahLst/>
              <a:cxnLst/>
              <a:rect l="l" t="t" r="r" b="b"/>
              <a:pathLst>
                <a:path w="269875" h="243204">
                  <a:moveTo>
                    <a:pt x="0" y="0"/>
                  </a:moveTo>
                  <a:lnTo>
                    <a:pt x="269875" y="0"/>
                  </a:lnTo>
                  <a:lnTo>
                    <a:pt x="269875" y="242888"/>
                  </a:lnTo>
                  <a:lnTo>
                    <a:pt x="0" y="242888"/>
                  </a:lnTo>
                  <a:lnTo>
                    <a:pt x="0" y="0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18640" y="3881956"/>
              <a:ext cx="367030" cy="495300"/>
            </a:xfrm>
            <a:custGeom>
              <a:avLst/>
              <a:gdLst/>
              <a:ahLst/>
              <a:cxnLst/>
              <a:rect l="l" t="t" r="r" b="b"/>
              <a:pathLst>
                <a:path w="367030" h="495300">
                  <a:moveTo>
                    <a:pt x="366713" y="0"/>
                  </a:moveTo>
                  <a:lnTo>
                    <a:pt x="0" y="495300"/>
                  </a:lnTo>
                </a:path>
                <a:path w="367030" h="495300">
                  <a:moveTo>
                    <a:pt x="366713" y="0"/>
                  </a:moveTo>
                  <a:lnTo>
                    <a:pt x="33338" y="49530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377428" y="3027881"/>
              <a:ext cx="482600" cy="173355"/>
            </a:xfrm>
            <a:custGeom>
              <a:avLst/>
              <a:gdLst/>
              <a:ahLst/>
              <a:cxnLst/>
              <a:rect l="l" t="t" r="r" b="b"/>
              <a:pathLst>
                <a:path w="482600" h="173355">
                  <a:moveTo>
                    <a:pt x="0" y="86519"/>
                  </a:moveTo>
                  <a:lnTo>
                    <a:pt x="32944" y="42851"/>
                  </a:lnTo>
                  <a:lnTo>
                    <a:pt x="70675" y="25340"/>
                  </a:lnTo>
                  <a:lnTo>
                    <a:pt x="119511" y="11812"/>
                  </a:lnTo>
                  <a:lnTo>
                    <a:pt x="177152" y="3090"/>
                  </a:lnTo>
                  <a:lnTo>
                    <a:pt x="241300" y="0"/>
                  </a:lnTo>
                  <a:lnTo>
                    <a:pt x="305447" y="3090"/>
                  </a:lnTo>
                  <a:lnTo>
                    <a:pt x="363088" y="11812"/>
                  </a:lnTo>
                  <a:lnTo>
                    <a:pt x="411924" y="25340"/>
                  </a:lnTo>
                  <a:lnTo>
                    <a:pt x="449655" y="42851"/>
                  </a:lnTo>
                  <a:lnTo>
                    <a:pt x="482600" y="86519"/>
                  </a:lnTo>
                  <a:lnTo>
                    <a:pt x="473980" y="109519"/>
                  </a:lnTo>
                  <a:lnTo>
                    <a:pt x="411924" y="147697"/>
                  </a:lnTo>
                  <a:lnTo>
                    <a:pt x="363088" y="161225"/>
                  </a:lnTo>
                  <a:lnTo>
                    <a:pt x="305447" y="169947"/>
                  </a:lnTo>
                  <a:lnTo>
                    <a:pt x="241300" y="173038"/>
                  </a:lnTo>
                  <a:lnTo>
                    <a:pt x="177152" y="169947"/>
                  </a:lnTo>
                  <a:lnTo>
                    <a:pt x="119511" y="161225"/>
                  </a:lnTo>
                  <a:lnTo>
                    <a:pt x="70675" y="147697"/>
                  </a:lnTo>
                  <a:lnTo>
                    <a:pt x="32944" y="130186"/>
                  </a:lnTo>
                  <a:lnTo>
                    <a:pt x="0" y="86519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31640" y="3027881"/>
              <a:ext cx="482600" cy="173355"/>
            </a:xfrm>
            <a:custGeom>
              <a:avLst/>
              <a:gdLst/>
              <a:ahLst/>
              <a:cxnLst/>
              <a:rect l="l" t="t" r="r" b="b"/>
              <a:pathLst>
                <a:path w="482600" h="173355">
                  <a:moveTo>
                    <a:pt x="0" y="86519"/>
                  </a:moveTo>
                  <a:lnTo>
                    <a:pt x="32944" y="42851"/>
                  </a:lnTo>
                  <a:lnTo>
                    <a:pt x="70675" y="25340"/>
                  </a:lnTo>
                  <a:lnTo>
                    <a:pt x="119511" y="11812"/>
                  </a:lnTo>
                  <a:lnTo>
                    <a:pt x="177152" y="3090"/>
                  </a:lnTo>
                  <a:lnTo>
                    <a:pt x="241300" y="0"/>
                  </a:lnTo>
                  <a:lnTo>
                    <a:pt x="305447" y="3090"/>
                  </a:lnTo>
                  <a:lnTo>
                    <a:pt x="363088" y="11812"/>
                  </a:lnTo>
                  <a:lnTo>
                    <a:pt x="411924" y="25340"/>
                  </a:lnTo>
                  <a:lnTo>
                    <a:pt x="449655" y="42851"/>
                  </a:lnTo>
                  <a:lnTo>
                    <a:pt x="482600" y="86519"/>
                  </a:lnTo>
                  <a:lnTo>
                    <a:pt x="473980" y="109519"/>
                  </a:lnTo>
                  <a:lnTo>
                    <a:pt x="411924" y="147697"/>
                  </a:lnTo>
                  <a:lnTo>
                    <a:pt x="363088" y="161225"/>
                  </a:lnTo>
                  <a:lnTo>
                    <a:pt x="305447" y="169947"/>
                  </a:lnTo>
                  <a:lnTo>
                    <a:pt x="241300" y="173038"/>
                  </a:lnTo>
                  <a:lnTo>
                    <a:pt x="177152" y="169947"/>
                  </a:lnTo>
                  <a:lnTo>
                    <a:pt x="119511" y="161225"/>
                  </a:lnTo>
                  <a:lnTo>
                    <a:pt x="70675" y="147697"/>
                  </a:lnTo>
                  <a:lnTo>
                    <a:pt x="32944" y="130186"/>
                  </a:lnTo>
                  <a:lnTo>
                    <a:pt x="0" y="86519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123553" y="3624781"/>
              <a:ext cx="269875" cy="243204"/>
            </a:xfrm>
            <a:custGeom>
              <a:avLst/>
              <a:gdLst/>
              <a:ahLst/>
              <a:cxnLst/>
              <a:rect l="l" t="t" r="r" b="b"/>
              <a:pathLst>
                <a:path w="269875" h="243204">
                  <a:moveTo>
                    <a:pt x="0" y="0"/>
                  </a:moveTo>
                  <a:lnTo>
                    <a:pt x="269875" y="0"/>
                  </a:lnTo>
                  <a:lnTo>
                    <a:pt x="269875" y="242888"/>
                  </a:lnTo>
                  <a:lnTo>
                    <a:pt x="0" y="242888"/>
                  </a:lnTo>
                  <a:lnTo>
                    <a:pt x="0" y="0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891777" y="3881956"/>
              <a:ext cx="367030" cy="495300"/>
            </a:xfrm>
            <a:custGeom>
              <a:avLst/>
              <a:gdLst/>
              <a:ahLst/>
              <a:cxnLst/>
              <a:rect l="l" t="t" r="r" b="b"/>
              <a:pathLst>
                <a:path w="367030" h="495300">
                  <a:moveTo>
                    <a:pt x="366713" y="0"/>
                  </a:moveTo>
                  <a:lnTo>
                    <a:pt x="0" y="495300"/>
                  </a:lnTo>
                </a:path>
                <a:path w="367030" h="495300">
                  <a:moveTo>
                    <a:pt x="366713" y="0"/>
                  </a:moveTo>
                  <a:lnTo>
                    <a:pt x="33338" y="49530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061764" y="3624781"/>
              <a:ext cx="269875" cy="243204"/>
            </a:xfrm>
            <a:custGeom>
              <a:avLst/>
              <a:gdLst/>
              <a:ahLst/>
              <a:cxnLst/>
              <a:rect l="l" t="t" r="r" b="b"/>
              <a:pathLst>
                <a:path w="269875" h="243204">
                  <a:moveTo>
                    <a:pt x="0" y="0"/>
                  </a:moveTo>
                  <a:lnTo>
                    <a:pt x="269875" y="0"/>
                  </a:lnTo>
                  <a:lnTo>
                    <a:pt x="269875" y="242888"/>
                  </a:lnTo>
                  <a:lnTo>
                    <a:pt x="0" y="242888"/>
                  </a:lnTo>
                  <a:lnTo>
                    <a:pt x="0" y="0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829990" y="3881956"/>
              <a:ext cx="367030" cy="495300"/>
            </a:xfrm>
            <a:custGeom>
              <a:avLst/>
              <a:gdLst/>
              <a:ahLst/>
              <a:cxnLst/>
              <a:rect l="l" t="t" r="r" b="b"/>
              <a:pathLst>
                <a:path w="367030" h="495300">
                  <a:moveTo>
                    <a:pt x="366713" y="0"/>
                  </a:moveTo>
                  <a:lnTo>
                    <a:pt x="0" y="495300"/>
                  </a:lnTo>
                </a:path>
                <a:path w="367030" h="495300">
                  <a:moveTo>
                    <a:pt x="366713" y="0"/>
                  </a:moveTo>
                  <a:lnTo>
                    <a:pt x="33338" y="49530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977753" y="3675581"/>
              <a:ext cx="269875" cy="243204"/>
            </a:xfrm>
            <a:custGeom>
              <a:avLst/>
              <a:gdLst/>
              <a:ahLst/>
              <a:cxnLst/>
              <a:rect l="l" t="t" r="r" b="b"/>
              <a:pathLst>
                <a:path w="269875" h="243204">
                  <a:moveTo>
                    <a:pt x="0" y="0"/>
                  </a:moveTo>
                  <a:lnTo>
                    <a:pt x="269875" y="0"/>
                  </a:lnTo>
                  <a:lnTo>
                    <a:pt x="269875" y="242888"/>
                  </a:lnTo>
                  <a:lnTo>
                    <a:pt x="0" y="242888"/>
                  </a:lnTo>
                  <a:lnTo>
                    <a:pt x="0" y="0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45977" y="3932756"/>
              <a:ext cx="367030" cy="495300"/>
            </a:xfrm>
            <a:custGeom>
              <a:avLst/>
              <a:gdLst/>
              <a:ahLst/>
              <a:cxnLst/>
              <a:rect l="l" t="t" r="r" b="b"/>
              <a:pathLst>
                <a:path w="367029" h="495300">
                  <a:moveTo>
                    <a:pt x="366713" y="0"/>
                  </a:moveTo>
                  <a:lnTo>
                    <a:pt x="0" y="495300"/>
                  </a:lnTo>
                </a:path>
                <a:path w="367029" h="495300">
                  <a:moveTo>
                    <a:pt x="366713" y="0"/>
                  </a:moveTo>
                  <a:lnTo>
                    <a:pt x="33338" y="49530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033190" y="3215206"/>
              <a:ext cx="539750" cy="446405"/>
            </a:xfrm>
            <a:custGeom>
              <a:avLst/>
              <a:gdLst/>
              <a:ahLst/>
              <a:cxnLst/>
              <a:rect l="l" t="t" r="r" b="b"/>
              <a:pathLst>
                <a:path w="539750" h="446404">
                  <a:moveTo>
                    <a:pt x="539750" y="0"/>
                  </a:moveTo>
                  <a:lnTo>
                    <a:pt x="163512" y="395288"/>
                  </a:lnTo>
                </a:path>
                <a:path w="539750" h="446404">
                  <a:moveTo>
                    <a:pt x="539750" y="0"/>
                  </a:moveTo>
                  <a:lnTo>
                    <a:pt x="0" y="446088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/>
          <p:nvPr/>
        </p:nvSpPr>
        <p:spPr>
          <a:xfrm>
            <a:off x="405878" y="3573779"/>
            <a:ext cx="4330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26515" y="2891028"/>
            <a:ext cx="47688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0" dirty="0">
                <a:solidFill>
                  <a:srgbClr val="3333CC"/>
                </a:solidFill>
                <a:latin typeface="Times New Roman"/>
                <a:cs typeface="Times New Roman"/>
              </a:rPr>
              <a:t>azar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057002" y="3234435"/>
            <a:ext cx="2794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0,9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061515" y="3234435"/>
            <a:ext cx="2794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0,9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842440" y="4396740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dirty="0">
                <a:solidFill>
                  <a:srgbClr val="FF3300"/>
                </a:solidFill>
                <a:latin typeface="Times New Roman"/>
                <a:cs typeface="Times New Roman"/>
              </a:rPr>
              <a:t>2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472802" y="4396740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dirty="0">
                <a:solidFill>
                  <a:srgbClr val="FF3300"/>
                </a:solidFill>
                <a:latin typeface="Times New Roman"/>
                <a:cs typeface="Times New Roman"/>
              </a:rPr>
              <a:t>3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815577" y="4381500"/>
            <a:ext cx="11334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93140" algn="l"/>
              </a:tabLst>
            </a:pPr>
            <a:r>
              <a:rPr sz="2000" b="1" i="1" spc="-50" dirty="0">
                <a:solidFill>
                  <a:srgbClr val="FF3300"/>
                </a:solidFill>
                <a:latin typeface="Times New Roman"/>
                <a:cs typeface="Times New Roman"/>
              </a:rPr>
              <a:t>3</a:t>
            </a:r>
            <a:r>
              <a:rPr sz="2000" b="1" i="1" dirty="0">
                <a:solidFill>
                  <a:srgbClr val="FF3300"/>
                </a:solidFill>
                <a:latin typeface="Times New Roman"/>
                <a:cs typeface="Times New Roman"/>
              </a:rPr>
              <a:t>	</a:t>
            </a:r>
            <a:r>
              <a:rPr sz="2000" b="1" i="1" spc="-50" dirty="0">
                <a:solidFill>
                  <a:srgbClr val="FF3300"/>
                </a:solidFill>
                <a:latin typeface="Times New Roman"/>
                <a:cs typeface="Times New Roman"/>
              </a:rPr>
              <a:t>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428477" y="4360164"/>
            <a:ext cx="46228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296545" algn="l"/>
              </a:tabLst>
            </a:pPr>
            <a:r>
              <a:rPr sz="3000" b="1" i="1" spc="-75" baseline="-8333" dirty="0">
                <a:solidFill>
                  <a:srgbClr val="FF3300"/>
                </a:solidFill>
                <a:latin typeface="Times New Roman"/>
                <a:cs typeface="Times New Roman"/>
              </a:rPr>
              <a:t>1</a:t>
            </a:r>
            <a:r>
              <a:rPr sz="3000" b="1" i="1" baseline="-8333" dirty="0">
                <a:solidFill>
                  <a:srgbClr val="FF3300"/>
                </a:solidFill>
                <a:latin typeface="Times New Roman"/>
                <a:cs typeface="Times New Roman"/>
              </a:rPr>
              <a:t>	</a:t>
            </a:r>
            <a:r>
              <a:rPr sz="2000" b="1" i="1" spc="-50" dirty="0">
                <a:solidFill>
                  <a:srgbClr val="FF3300"/>
                </a:solidFill>
                <a:latin typeface="Times New Roman"/>
                <a:cs typeface="Times New Roman"/>
              </a:rPr>
              <a:t>4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369864" y="4378452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dirty="0">
                <a:solidFill>
                  <a:srgbClr val="FF3300"/>
                </a:solidFill>
                <a:latin typeface="Times New Roman"/>
                <a:cs typeface="Times New Roman"/>
              </a:rPr>
              <a:t>4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327002" y="3631692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dirty="0">
                <a:solidFill>
                  <a:srgbClr val="FF3300"/>
                </a:solidFill>
                <a:latin typeface="Times New Roman"/>
                <a:cs typeface="Times New Roman"/>
              </a:rPr>
              <a:t>4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453877" y="3558540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dirty="0">
                <a:solidFill>
                  <a:srgbClr val="FF3300"/>
                </a:solidFill>
                <a:latin typeface="Times New Roman"/>
                <a:cs typeface="Times New Roman"/>
              </a:rPr>
              <a:t>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485502" y="3558540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dirty="0">
                <a:solidFill>
                  <a:srgbClr val="FF3300"/>
                </a:solidFill>
                <a:latin typeface="Times New Roman"/>
                <a:cs typeface="Times New Roman"/>
              </a:rPr>
              <a:t>3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504428" y="3558540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dirty="0">
                <a:solidFill>
                  <a:srgbClr val="FF3300"/>
                </a:solidFill>
                <a:latin typeface="Times New Roman"/>
                <a:cs typeface="Times New Roman"/>
              </a:rPr>
              <a:t>2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785665" y="2823971"/>
            <a:ext cx="382905" cy="731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1,3</a:t>
            </a:r>
            <a:endParaRPr sz="2000">
              <a:latin typeface="Times New Roman"/>
              <a:cs typeface="Times New Roman"/>
            </a:endParaRPr>
          </a:p>
          <a:p>
            <a:pPr marL="115570">
              <a:lnSpc>
                <a:spcPct val="100000"/>
              </a:lnSpc>
              <a:spcBef>
                <a:spcPts val="1240"/>
              </a:spcBef>
            </a:pPr>
            <a:r>
              <a:rPr sz="1600" spc="-25" dirty="0">
                <a:latin typeface="Times New Roman"/>
                <a:cs typeface="Times New Roman"/>
              </a:rPr>
              <a:t>0,1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875902" y="2768853"/>
            <a:ext cx="438150" cy="722630"/>
          </a:xfrm>
          <a:prstGeom prst="rect">
            <a:avLst/>
          </a:prstGeom>
        </p:spPr>
        <p:txBody>
          <a:bodyPr vert="horz" wrap="square" lIns="0" tIns="952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0"/>
              </a:spcBef>
            </a:pP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2,1</a:t>
            </a:r>
            <a:endParaRPr sz="2000">
              <a:latin typeface="Times New Roman"/>
              <a:cs typeface="Times New Roman"/>
            </a:endParaRPr>
          </a:p>
          <a:p>
            <a:pPr marL="171450">
              <a:lnSpc>
                <a:spcPct val="100000"/>
              </a:lnSpc>
              <a:spcBef>
                <a:spcPts val="520"/>
              </a:spcBef>
            </a:pPr>
            <a:r>
              <a:rPr sz="1600" spc="-25" dirty="0">
                <a:latin typeface="Times New Roman"/>
                <a:cs typeface="Times New Roman"/>
              </a:rPr>
              <a:t>0,1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533127" y="2378964"/>
            <a:ext cx="3429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2,1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491728" y="2563134"/>
            <a:ext cx="518795" cy="312420"/>
          </a:xfrm>
          <a:custGeom>
            <a:avLst/>
            <a:gdLst/>
            <a:ahLst/>
            <a:cxnLst/>
            <a:rect l="l" t="t" r="r" b="b"/>
            <a:pathLst>
              <a:path w="518794" h="312419">
                <a:moveTo>
                  <a:pt x="100319" y="161646"/>
                </a:moveTo>
                <a:lnTo>
                  <a:pt x="0" y="312347"/>
                </a:lnTo>
                <a:lnTo>
                  <a:pt x="180751" y="302182"/>
                </a:lnTo>
                <a:lnTo>
                  <a:pt x="161613" y="268743"/>
                </a:lnTo>
                <a:lnTo>
                  <a:pt x="130517" y="268743"/>
                </a:lnTo>
                <a:lnTo>
                  <a:pt x="103708" y="221898"/>
                </a:lnTo>
                <a:lnTo>
                  <a:pt x="127130" y="208492"/>
                </a:lnTo>
                <a:lnTo>
                  <a:pt x="100319" y="161646"/>
                </a:lnTo>
                <a:close/>
              </a:path>
              <a:path w="518794" h="312419">
                <a:moveTo>
                  <a:pt x="127130" y="208492"/>
                </a:moveTo>
                <a:lnTo>
                  <a:pt x="103708" y="221898"/>
                </a:lnTo>
                <a:lnTo>
                  <a:pt x="130517" y="268743"/>
                </a:lnTo>
                <a:lnTo>
                  <a:pt x="153941" y="255337"/>
                </a:lnTo>
                <a:lnTo>
                  <a:pt x="127130" y="208492"/>
                </a:lnTo>
                <a:close/>
              </a:path>
              <a:path w="518794" h="312419">
                <a:moveTo>
                  <a:pt x="153941" y="255337"/>
                </a:moveTo>
                <a:lnTo>
                  <a:pt x="130517" y="268743"/>
                </a:lnTo>
                <a:lnTo>
                  <a:pt x="161613" y="268743"/>
                </a:lnTo>
                <a:lnTo>
                  <a:pt x="153941" y="255337"/>
                </a:lnTo>
                <a:close/>
              </a:path>
              <a:path w="518794" h="312419">
                <a:moveTo>
                  <a:pt x="491418" y="0"/>
                </a:moveTo>
                <a:lnTo>
                  <a:pt x="127130" y="208492"/>
                </a:lnTo>
                <a:lnTo>
                  <a:pt x="153941" y="255337"/>
                </a:lnTo>
                <a:lnTo>
                  <a:pt x="518229" y="46845"/>
                </a:lnTo>
                <a:lnTo>
                  <a:pt x="491418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" name="object 43"/>
          <p:cNvGrpSpPr/>
          <p:nvPr/>
        </p:nvGrpSpPr>
        <p:grpSpPr>
          <a:xfrm>
            <a:off x="5120752" y="2361131"/>
            <a:ext cx="3556000" cy="2098675"/>
            <a:chOff x="5120752" y="2361131"/>
            <a:chExt cx="3556000" cy="2098675"/>
          </a:xfrm>
        </p:grpSpPr>
        <p:sp>
          <p:nvSpPr>
            <p:cNvPr id="44" name="object 44"/>
            <p:cNvSpPr/>
            <p:nvPr/>
          </p:nvSpPr>
          <p:spPr>
            <a:xfrm>
              <a:off x="6322490" y="2375419"/>
              <a:ext cx="259079" cy="273050"/>
            </a:xfrm>
            <a:custGeom>
              <a:avLst/>
              <a:gdLst/>
              <a:ahLst/>
              <a:cxnLst/>
              <a:rect l="l" t="t" r="r" b="b"/>
              <a:pathLst>
                <a:path w="259079" h="273050">
                  <a:moveTo>
                    <a:pt x="0" y="136525"/>
                  </a:moveTo>
                  <a:lnTo>
                    <a:pt x="6595" y="93372"/>
                  </a:lnTo>
                  <a:lnTo>
                    <a:pt x="24963" y="55895"/>
                  </a:lnTo>
                  <a:lnTo>
                    <a:pt x="52970" y="26341"/>
                  </a:lnTo>
                  <a:lnTo>
                    <a:pt x="88486" y="6960"/>
                  </a:lnTo>
                  <a:lnTo>
                    <a:pt x="129381" y="0"/>
                  </a:lnTo>
                  <a:lnTo>
                    <a:pt x="170276" y="6960"/>
                  </a:lnTo>
                  <a:lnTo>
                    <a:pt x="205792" y="26341"/>
                  </a:lnTo>
                  <a:lnTo>
                    <a:pt x="233799" y="55895"/>
                  </a:lnTo>
                  <a:lnTo>
                    <a:pt x="252167" y="93372"/>
                  </a:lnTo>
                  <a:lnTo>
                    <a:pt x="258763" y="136525"/>
                  </a:lnTo>
                  <a:lnTo>
                    <a:pt x="252167" y="179677"/>
                  </a:lnTo>
                  <a:lnTo>
                    <a:pt x="233799" y="217154"/>
                  </a:lnTo>
                  <a:lnTo>
                    <a:pt x="205792" y="246708"/>
                  </a:lnTo>
                  <a:lnTo>
                    <a:pt x="170276" y="266089"/>
                  </a:lnTo>
                  <a:lnTo>
                    <a:pt x="129381" y="273050"/>
                  </a:lnTo>
                  <a:lnTo>
                    <a:pt x="88486" y="266089"/>
                  </a:lnTo>
                  <a:lnTo>
                    <a:pt x="52970" y="246708"/>
                  </a:lnTo>
                  <a:lnTo>
                    <a:pt x="24963" y="217154"/>
                  </a:lnTo>
                  <a:lnTo>
                    <a:pt x="6595" y="179677"/>
                  </a:lnTo>
                  <a:lnTo>
                    <a:pt x="0" y="136525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115990" y="2662756"/>
              <a:ext cx="1336675" cy="368300"/>
            </a:xfrm>
            <a:custGeom>
              <a:avLst/>
              <a:gdLst/>
              <a:ahLst/>
              <a:cxnLst/>
              <a:rect l="l" t="t" r="r" b="b"/>
              <a:pathLst>
                <a:path w="1336675" h="368300">
                  <a:moveTo>
                    <a:pt x="1336675" y="0"/>
                  </a:moveTo>
                  <a:lnTo>
                    <a:pt x="719137" y="368300"/>
                  </a:lnTo>
                </a:path>
                <a:path w="1336675" h="368300">
                  <a:moveTo>
                    <a:pt x="1336675" y="0"/>
                  </a:moveTo>
                  <a:lnTo>
                    <a:pt x="0" y="36830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217590" y="3232669"/>
              <a:ext cx="617855" cy="387350"/>
            </a:xfrm>
            <a:custGeom>
              <a:avLst/>
              <a:gdLst/>
              <a:ahLst/>
              <a:cxnLst/>
              <a:rect l="l" t="t" r="r" b="b"/>
              <a:pathLst>
                <a:path w="617854" h="387350">
                  <a:moveTo>
                    <a:pt x="617538" y="0"/>
                  </a:moveTo>
                  <a:lnTo>
                    <a:pt x="274638" y="387350"/>
                  </a:lnTo>
                </a:path>
                <a:path w="617854" h="387350">
                  <a:moveTo>
                    <a:pt x="617538" y="0"/>
                  </a:moveTo>
                  <a:lnTo>
                    <a:pt x="0" y="38100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366815" y="3642244"/>
              <a:ext cx="269875" cy="243204"/>
            </a:xfrm>
            <a:custGeom>
              <a:avLst/>
              <a:gdLst/>
              <a:ahLst/>
              <a:cxnLst/>
              <a:rect l="l" t="t" r="r" b="b"/>
              <a:pathLst>
                <a:path w="269875" h="243204">
                  <a:moveTo>
                    <a:pt x="0" y="0"/>
                  </a:moveTo>
                  <a:lnTo>
                    <a:pt x="269875" y="0"/>
                  </a:lnTo>
                  <a:lnTo>
                    <a:pt x="269875" y="242888"/>
                  </a:lnTo>
                  <a:lnTo>
                    <a:pt x="0" y="242888"/>
                  </a:lnTo>
                  <a:lnTo>
                    <a:pt x="0" y="0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135040" y="3899419"/>
              <a:ext cx="367030" cy="495300"/>
            </a:xfrm>
            <a:custGeom>
              <a:avLst/>
              <a:gdLst/>
              <a:ahLst/>
              <a:cxnLst/>
              <a:rect l="l" t="t" r="r" b="b"/>
              <a:pathLst>
                <a:path w="367029" h="495300">
                  <a:moveTo>
                    <a:pt x="366713" y="0"/>
                  </a:moveTo>
                  <a:lnTo>
                    <a:pt x="0" y="495300"/>
                  </a:lnTo>
                </a:path>
                <a:path w="367029" h="495300">
                  <a:moveTo>
                    <a:pt x="366713" y="0"/>
                  </a:moveTo>
                  <a:lnTo>
                    <a:pt x="33338" y="49530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593828" y="3045344"/>
              <a:ext cx="482600" cy="173355"/>
            </a:xfrm>
            <a:custGeom>
              <a:avLst/>
              <a:gdLst/>
              <a:ahLst/>
              <a:cxnLst/>
              <a:rect l="l" t="t" r="r" b="b"/>
              <a:pathLst>
                <a:path w="482600" h="173355">
                  <a:moveTo>
                    <a:pt x="0" y="86519"/>
                  </a:moveTo>
                  <a:lnTo>
                    <a:pt x="32944" y="42851"/>
                  </a:lnTo>
                  <a:lnTo>
                    <a:pt x="70675" y="25340"/>
                  </a:lnTo>
                  <a:lnTo>
                    <a:pt x="119511" y="11812"/>
                  </a:lnTo>
                  <a:lnTo>
                    <a:pt x="177152" y="3090"/>
                  </a:lnTo>
                  <a:lnTo>
                    <a:pt x="241300" y="0"/>
                  </a:lnTo>
                  <a:lnTo>
                    <a:pt x="305447" y="3090"/>
                  </a:lnTo>
                  <a:lnTo>
                    <a:pt x="363088" y="11812"/>
                  </a:lnTo>
                  <a:lnTo>
                    <a:pt x="411924" y="25340"/>
                  </a:lnTo>
                  <a:lnTo>
                    <a:pt x="449655" y="42851"/>
                  </a:lnTo>
                  <a:lnTo>
                    <a:pt x="482600" y="86519"/>
                  </a:lnTo>
                  <a:lnTo>
                    <a:pt x="473980" y="109519"/>
                  </a:lnTo>
                  <a:lnTo>
                    <a:pt x="411924" y="147697"/>
                  </a:lnTo>
                  <a:lnTo>
                    <a:pt x="363088" y="161225"/>
                  </a:lnTo>
                  <a:lnTo>
                    <a:pt x="305447" y="169947"/>
                  </a:lnTo>
                  <a:lnTo>
                    <a:pt x="241300" y="173038"/>
                  </a:lnTo>
                  <a:lnTo>
                    <a:pt x="177152" y="169947"/>
                  </a:lnTo>
                  <a:lnTo>
                    <a:pt x="119511" y="161225"/>
                  </a:lnTo>
                  <a:lnTo>
                    <a:pt x="70675" y="147697"/>
                  </a:lnTo>
                  <a:lnTo>
                    <a:pt x="32944" y="130186"/>
                  </a:lnTo>
                  <a:lnTo>
                    <a:pt x="0" y="86519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548040" y="3045344"/>
              <a:ext cx="482600" cy="173355"/>
            </a:xfrm>
            <a:custGeom>
              <a:avLst/>
              <a:gdLst/>
              <a:ahLst/>
              <a:cxnLst/>
              <a:rect l="l" t="t" r="r" b="b"/>
              <a:pathLst>
                <a:path w="482600" h="173355">
                  <a:moveTo>
                    <a:pt x="0" y="86519"/>
                  </a:moveTo>
                  <a:lnTo>
                    <a:pt x="32944" y="42851"/>
                  </a:lnTo>
                  <a:lnTo>
                    <a:pt x="70675" y="25340"/>
                  </a:lnTo>
                  <a:lnTo>
                    <a:pt x="119511" y="11812"/>
                  </a:lnTo>
                  <a:lnTo>
                    <a:pt x="177152" y="3090"/>
                  </a:lnTo>
                  <a:lnTo>
                    <a:pt x="241300" y="0"/>
                  </a:lnTo>
                  <a:lnTo>
                    <a:pt x="305447" y="3090"/>
                  </a:lnTo>
                  <a:lnTo>
                    <a:pt x="363088" y="11812"/>
                  </a:lnTo>
                  <a:lnTo>
                    <a:pt x="411924" y="25340"/>
                  </a:lnTo>
                  <a:lnTo>
                    <a:pt x="449655" y="42851"/>
                  </a:lnTo>
                  <a:lnTo>
                    <a:pt x="482600" y="86519"/>
                  </a:lnTo>
                  <a:lnTo>
                    <a:pt x="473980" y="109519"/>
                  </a:lnTo>
                  <a:lnTo>
                    <a:pt x="411924" y="147697"/>
                  </a:lnTo>
                  <a:lnTo>
                    <a:pt x="363088" y="161225"/>
                  </a:lnTo>
                  <a:lnTo>
                    <a:pt x="305447" y="169947"/>
                  </a:lnTo>
                  <a:lnTo>
                    <a:pt x="241300" y="173038"/>
                  </a:lnTo>
                  <a:lnTo>
                    <a:pt x="177152" y="169947"/>
                  </a:lnTo>
                  <a:lnTo>
                    <a:pt x="119511" y="161225"/>
                  </a:lnTo>
                  <a:lnTo>
                    <a:pt x="70675" y="147697"/>
                  </a:lnTo>
                  <a:lnTo>
                    <a:pt x="32944" y="130186"/>
                  </a:lnTo>
                  <a:lnTo>
                    <a:pt x="0" y="86519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339953" y="3642244"/>
              <a:ext cx="269875" cy="243204"/>
            </a:xfrm>
            <a:custGeom>
              <a:avLst/>
              <a:gdLst/>
              <a:ahLst/>
              <a:cxnLst/>
              <a:rect l="l" t="t" r="r" b="b"/>
              <a:pathLst>
                <a:path w="269875" h="243204">
                  <a:moveTo>
                    <a:pt x="0" y="0"/>
                  </a:moveTo>
                  <a:lnTo>
                    <a:pt x="269875" y="0"/>
                  </a:lnTo>
                  <a:lnTo>
                    <a:pt x="269875" y="242888"/>
                  </a:lnTo>
                  <a:lnTo>
                    <a:pt x="0" y="242888"/>
                  </a:lnTo>
                  <a:lnTo>
                    <a:pt x="0" y="0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108177" y="3899419"/>
              <a:ext cx="367030" cy="495300"/>
            </a:xfrm>
            <a:custGeom>
              <a:avLst/>
              <a:gdLst/>
              <a:ahLst/>
              <a:cxnLst/>
              <a:rect l="l" t="t" r="r" b="b"/>
              <a:pathLst>
                <a:path w="367029" h="495300">
                  <a:moveTo>
                    <a:pt x="366713" y="0"/>
                  </a:moveTo>
                  <a:lnTo>
                    <a:pt x="0" y="495300"/>
                  </a:lnTo>
                </a:path>
                <a:path w="367029" h="495300">
                  <a:moveTo>
                    <a:pt x="366713" y="0"/>
                  </a:moveTo>
                  <a:lnTo>
                    <a:pt x="33338" y="49530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278164" y="3642244"/>
              <a:ext cx="269875" cy="243204"/>
            </a:xfrm>
            <a:custGeom>
              <a:avLst/>
              <a:gdLst/>
              <a:ahLst/>
              <a:cxnLst/>
              <a:rect l="l" t="t" r="r" b="b"/>
              <a:pathLst>
                <a:path w="269875" h="243204">
                  <a:moveTo>
                    <a:pt x="0" y="0"/>
                  </a:moveTo>
                  <a:lnTo>
                    <a:pt x="269875" y="0"/>
                  </a:lnTo>
                  <a:lnTo>
                    <a:pt x="269875" y="242888"/>
                  </a:lnTo>
                  <a:lnTo>
                    <a:pt x="0" y="242888"/>
                  </a:lnTo>
                  <a:lnTo>
                    <a:pt x="0" y="0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046390" y="3899419"/>
              <a:ext cx="367030" cy="495300"/>
            </a:xfrm>
            <a:custGeom>
              <a:avLst/>
              <a:gdLst/>
              <a:ahLst/>
              <a:cxnLst/>
              <a:rect l="l" t="t" r="r" b="b"/>
              <a:pathLst>
                <a:path w="367029" h="495300">
                  <a:moveTo>
                    <a:pt x="366713" y="0"/>
                  </a:moveTo>
                  <a:lnTo>
                    <a:pt x="0" y="495300"/>
                  </a:lnTo>
                </a:path>
                <a:path w="367029" h="495300">
                  <a:moveTo>
                    <a:pt x="366713" y="0"/>
                  </a:moveTo>
                  <a:lnTo>
                    <a:pt x="33338" y="49530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194153" y="3693044"/>
              <a:ext cx="269875" cy="243204"/>
            </a:xfrm>
            <a:custGeom>
              <a:avLst/>
              <a:gdLst/>
              <a:ahLst/>
              <a:cxnLst/>
              <a:rect l="l" t="t" r="r" b="b"/>
              <a:pathLst>
                <a:path w="269875" h="243204">
                  <a:moveTo>
                    <a:pt x="0" y="0"/>
                  </a:moveTo>
                  <a:lnTo>
                    <a:pt x="269875" y="0"/>
                  </a:lnTo>
                  <a:lnTo>
                    <a:pt x="269875" y="242888"/>
                  </a:lnTo>
                  <a:lnTo>
                    <a:pt x="0" y="242888"/>
                  </a:lnTo>
                  <a:lnTo>
                    <a:pt x="0" y="0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7962377" y="3950219"/>
              <a:ext cx="367030" cy="495300"/>
            </a:xfrm>
            <a:custGeom>
              <a:avLst/>
              <a:gdLst/>
              <a:ahLst/>
              <a:cxnLst/>
              <a:rect l="l" t="t" r="r" b="b"/>
              <a:pathLst>
                <a:path w="367029" h="495300">
                  <a:moveTo>
                    <a:pt x="366713" y="0"/>
                  </a:moveTo>
                  <a:lnTo>
                    <a:pt x="0" y="495300"/>
                  </a:lnTo>
                </a:path>
                <a:path w="367029" h="495300">
                  <a:moveTo>
                    <a:pt x="366713" y="0"/>
                  </a:moveTo>
                  <a:lnTo>
                    <a:pt x="33338" y="49530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7249590" y="3232669"/>
              <a:ext cx="539750" cy="446405"/>
            </a:xfrm>
            <a:custGeom>
              <a:avLst/>
              <a:gdLst/>
              <a:ahLst/>
              <a:cxnLst/>
              <a:rect l="l" t="t" r="r" b="b"/>
              <a:pathLst>
                <a:path w="539750" h="446404">
                  <a:moveTo>
                    <a:pt x="539750" y="0"/>
                  </a:moveTo>
                  <a:lnTo>
                    <a:pt x="163512" y="395288"/>
                  </a:lnTo>
                </a:path>
                <a:path w="539750" h="446404">
                  <a:moveTo>
                    <a:pt x="539750" y="0"/>
                  </a:moveTo>
                  <a:lnTo>
                    <a:pt x="0" y="446088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" name="object 58"/>
          <p:cNvSpPr txBox="1"/>
          <p:nvPr/>
        </p:nvSpPr>
        <p:spPr>
          <a:xfrm>
            <a:off x="7273403" y="3252723"/>
            <a:ext cx="2794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0,9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277915" y="3252723"/>
            <a:ext cx="2794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0,9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499665" y="4415028"/>
            <a:ext cx="37115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571240" algn="l"/>
              </a:tabLst>
            </a:pPr>
            <a:r>
              <a:rPr sz="2000" b="1" i="1" spc="-50" dirty="0">
                <a:solidFill>
                  <a:srgbClr val="FF3300"/>
                </a:solidFill>
                <a:latin typeface="Times New Roman"/>
                <a:cs typeface="Times New Roman"/>
              </a:rPr>
              <a:t>2</a:t>
            </a:r>
            <a:r>
              <a:rPr sz="2000" b="1" i="1" dirty="0">
                <a:solidFill>
                  <a:srgbClr val="FF3300"/>
                </a:solidFill>
                <a:latin typeface="Times New Roman"/>
                <a:cs typeface="Times New Roman"/>
              </a:rPr>
              <a:t>	</a:t>
            </a:r>
            <a:r>
              <a:rPr sz="2000" b="1" i="1" spc="-50" dirty="0">
                <a:solidFill>
                  <a:srgbClr val="FF3300"/>
                </a:solidFill>
                <a:latin typeface="Times New Roman"/>
                <a:cs typeface="Times New Roman"/>
              </a:rPr>
              <a:t>2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690665" y="4396740"/>
            <a:ext cx="58293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b="1" i="1" baseline="-8333" dirty="0">
                <a:solidFill>
                  <a:srgbClr val="FF3300"/>
                </a:solidFill>
                <a:latin typeface="Times New Roman"/>
                <a:cs typeface="Times New Roman"/>
              </a:rPr>
              <a:t>2</a:t>
            </a:r>
            <a:r>
              <a:rPr sz="3000" b="1" i="1" spc="727" baseline="-8333" dirty="0">
                <a:solidFill>
                  <a:srgbClr val="FF3300"/>
                </a:solidFill>
                <a:latin typeface="Times New Roman"/>
                <a:cs typeface="Times New Roman"/>
              </a:rPr>
              <a:t> </a:t>
            </a: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30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6625703" y="4415028"/>
            <a:ext cx="539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99415" algn="l"/>
              </a:tabLst>
            </a:pP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30</a:t>
            </a:r>
            <a:r>
              <a:rPr sz="2000" b="1" i="1" dirty="0">
                <a:solidFill>
                  <a:srgbClr val="FF3300"/>
                </a:solidFill>
                <a:latin typeface="Times New Roman"/>
                <a:cs typeface="Times New Roman"/>
              </a:rPr>
              <a:t>	</a:t>
            </a:r>
            <a:r>
              <a:rPr sz="3000" b="1" i="1" spc="-75" baseline="4166" dirty="0">
                <a:solidFill>
                  <a:srgbClr val="FF3300"/>
                </a:solidFill>
                <a:latin typeface="Times New Roman"/>
                <a:cs typeface="Times New Roman"/>
              </a:rPr>
              <a:t>1</a:t>
            </a:r>
            <a:endParaRPr sz="3000" baseline="4166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670278" y="4393692"/>
            <a:ext cx="11322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74320" algn="l"/>
                <a:tab pos="864869" algn="l"/>
              </a:tabLst>
            </a:pPr>
            <a:r>
              <a:rPr sz="3000" b="1" i="1" spc="-75" baseline="-4166" dirty="0">
                <a:solidFill>
                  <a:srgbClr val="FF3300"/>
                </a:solidFill>
                <a:latin typeface="Times New Roman"/>
                <a:cs typeface="Times New Roman"/>
              </a:rPr>
              <a:t>1</a:t>
            </a:r>
            <a:r>
              <a:rPr sz="3000" b="1" i="1" baseline="-4166" dirty="0">
                <a:solidFill>
                  <a:srgbClr val="FF3300"/>
                </a:solidFill>
                <a:latin typeface="Times New Roman"/>
                <a:cs typeface="Times New Roman"/>
              </a:rPr>
              <a:t>	</a:t>
            </a: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40</a:t>
            </a:r>
            <a:r>
              <a:rPr sz="2000" b="1" i="1" dirty="0">
                <a:solidFill>
                  <a:srgbClr val="FF3300"/>
                </a:solidFill>
                <a:latin typeface="Times New Roman"/>
                <a:cs typeface="Times New Roman"/>
              </a:rPr>
              <a:t>	</a:t>
            </a: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40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8567215" y="3634740"/>
            <a:ext cx="279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40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7670278" y="3576828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dirty="0">
                <a:solidFill>
                  <a:srgbClr val="FF3300"/>
                </a:solidFill>
                <a:latin typeface="Times New Roman"/>
                <a:cs typeface="Times New Roman"/>
              </a:rPr>
              <a:t>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6638403" y="3576828"/>
            <a:ext cx="279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30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5720827" y="3576828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dirty="0">
                <a:solidFill>
                  <a:srgbClr val="FF3300"/>
                </a:solidFill>
                <a:latin typeface="Times New Roman"/>
                <a:cs typeface="Times New Roman"/>
              </a:rPr>
              <a:t>2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8105253" y="2842259"/>
            <a:ext cx="342900" cy="731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4,9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40"/>
              </a:spcBef>
            </a:pPr>
            <a:r>
              <a:rPr sz="1600" spc="-25" dirty="0">
                <a:latin typeface="Times New Roman"/>
                <a:cs typeface="Times New Roman"/>
              </a:rPr>
              <a:t>0,1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092302" y="2784093"/>
            <a:ext cx="438150" cy="722630"/>
          </a:xfrm>
          <a:prstGeom prst="rect">
            <a:avLst/>
          </a:prstGeom>
        </p:spPr>
        <p:txBody>
          <a:bodyPr vert="horz" wrap="square" lIns="0" tIns="952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50"/>
              </a:spcBef>
            </a:pP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4,8</a:t>
            </a:r>
            <a:endParaRPr sz="2000">
              <a:latin typeface="Times New Roman"/>
              <a:cs typeface="Times New Roman"/>
            </a:endParaRPr>
          </a:p>
          <a:p>
            <a:pPr marL="171450">
              <a:lnSpc>
                <a:spcPct val="100000"/>
              </a:lnSpc>
              <a:spcBef>
                <a:spcPts val="520"/>
              </a:spcBef>
            </a:pPr>
            <a:r>
              <a:rPr sz="1600" spc="-25" dirty="0">
                <a:latin typeface="Times New Roman"/>
                <a:cs typeface="Times New Roman"/>
              </a:rPr>
              <a:t>0,1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749528" y="2397252"/>
            <a:ext cx="3429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5" dirty="0">
                <a:solidFill>
                  <a:srgbClr val="FF3300"/>
                </a:solidFill>
                <a:latin typeface="Times New Roman"/>
                <a:cs typeface="Times New Roman"/>
              </a:rPr>
              <a:t>4,9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7185679" y="2584705"/>
            <a:ext cx="603885" cy="246379"/>
          </a:xfrm>
          <a:custGeom>
            <a:avLst/>
            <a:gdLst/>
            <a:ahLst/>
            <a:cxnLst/>
            <a:rect l="l" t="t" r="r" b="b"/>
            <a:pathLst>
              <a:path w="603884" h="246380">
                <a:moveTo>
                  <a:pt x="441331" y="194907"/>
                </a:moveTo>
                <a:lnTo>
                  <a:pt x="424633" y="246233"/>
                </a:lnTo>
                <a:lnTo>
                  <a:pt x="603661" y="219339"/>
                </a:lnTo>
                <a:lnTo>
                  <a:pt x="587344" y="203255"/>
                </a:lnTo>
                <a:lnTo>
                  <a:pt x="466994" y="203255"/>
                </a:lnTo>
                <a:lnTo>
                  <a:pt x="441331" y="194907"/>
                </a:lnTo>
                <a:close/>
              </a:path>
              <a:path w="603884" h="246380">
                <a:moveTo>
                  <a:pt x="458030" y="143579"/>
                </a:moveTo>
                <a:lnTo>
                  <a:pt x="441331" y="194907"/>
                </a:lnTo>
                <a:lnTo>
                  <a:pt x="466994" y="203255"/>
                </a:lnTo>
                <a:lnTo>
                  <a:pt x="483693" y="151928"/>
                </a:lnTo>
                <a:lnTo>
                  <a:pt x="458030" y="143579"/>
                </a:lnTo>
                <a:close/>
              </a:path>
              <a:path w="603884" h="246380">
                <a:moveTo>
                  <a:pt x="474728" y="92252"/>
                </a:moveTo>
                <a:lnTo>
                  <a:pt x="458030" y="143579"/>
                </a:lnTo>
                <a:lnTo>
                  <a:pt x="483693" y="151928"/>
                </a:lnTo>
                <a:lnTo>
                  <a:pt x="466994" y="203255"/>
                </a:lnTo>
                <a:lnTo>
                  <a:pt x="587344" y="203255"/>
                </a:lnTo>
                <a:lnTo>
                  <a:pt x="474728" y="92252"/>
                </a:lnTo>
                <a:close/>
              </a:path>
              <a:path w="603884" h="246380">
                <a:moveTo>
                  <a:pt x="16697" y="0"/>
                </a:moveTo>
                <a:lnTo>
                  <a:pt x="0" y="51327"/>
                </a:lnTo>
                <a:lnTo>
                  <a:pt x="441331" y="194907"/>
                </a:lnTo>
                <a:lnTo>
                  <a:pt x="458030" y="143579"/>
                </a:lnTo>
                <a:lnTo>
                  <a:pt x="16697" y="0"/>
                </a:lnTo>
                <a:close/>
              </a:path>
            </a:pathLst>
          </a:custGeom>
          <a:solidFill>
            <a:srgbClr val="333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36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993264">
              <a:lnSpc>
                <a:spcPct val="100000"/>
              </a:lnSpc>
              <a:spcBef>
                <a:spcPts val="100"/>
              </a:spcBef>
            </a:pPr>
            <a:r>
              <a:rPr dirty="0"/>
              <a:t>Funciones</a:t>
            </a:r>
            <a:r>
              <a:rPr spc="-2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10" dirty="0"/>
              <a:t>evaluación</a:t>
            </a:r>
          </a:p>
        </p:txBody>
      </p:sp>
      <p:sp>
        <p:nvSpPr>
          <p:cNvPr id="8" name="object 8"/>
          <p:cNvSpPr/>
          <p:nvPr/>
        </p:nvSpPr>
        <p:spPr>
          <a:xfrm>
            <a:off x="2381250" y="2048293"/>
            <a:ext cx="3308350" cy="1465580"/>
          </a:xfrm>
          <a:custGeom>
            <a:avLst/>
            <a:gdLst/>
            <a:ahLst/>
            <a:cxnLst/>
            <a:rect l="l" t="t" r="r" b="b"/>
            <a:pathLst>
              <a:path w="3308350" h="1465579">
                <a:moveTo>
                  <a:pt x="3308350" y="1422400"/>
                </a:moveTo>
                <a:lnTo>
                  <a:pt x="3279775" y="1408112"/>
                </a:lnTo>
                <a:lnTo>
                  <a:pt x="3222625" y="1379537"/>
                </a:lnTo>
                <a:lnTo>
                  <a:pt x="3222625" y="1408112"/>
                </a:lnTo>
                <a:lnTo>
                  <a:pt x="57150" y="1408112"/>
                </a:lnTo>
                <a:lnTo>
                  <a:pt x="57150" y="85725"/>
                </a:lnTo>
                <a:lnTo>
                  <a:pt x="85725" y="85725"/>
                </a:lnTo>
                <a:lnTo>
                  <a:pt x="78574" y="71437"/>
                </a:lnTo>
                <a:lnTo>
                  <a:pt x="42862" y="0"/>
                </a:lnTo>
                <a:lnTo>
                  <a:pt x="0" y="85725"/>
                </a:lnTo>
                <a:lnTo>
                  <a:pt x="28575" y="85725"/>
                </a:lnTo>
                <a:lnTo>
                  <a:pt x="28575" y="1422400"/>
                </a:lnTo>
                <a:lnTo>
                  <a:pt x="42862" y="1422400"/>
                </a:lnTo>
                <a:lnTo>
                  <a:pt x="42862" y="1436687"/>
                </a:lnTo>
                <a:lnTo>
                  <a:pt x="3222625" y="1436687"/>
                </a:lnTo>
                <a:lnTo>
                  <a:pt x="3222625" y="1465262"/>
                </a:lnTo>
                <a:lnTo>
                  <a:pt x="3279775" y="1436687"/>
                </a:lnTo>
                <a:lnTo>
                  <a:pt x="3308350" y="1422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93921" y="1075661"/>
            <a:ext cx="7505700" cy="1240790"/>
          </a:xfrm>
          <a:prstGeom prst="rect">
            <a:avLst/>
          </a:prstGeom>
        </p:spPr>
        <p:txBody>
          <a:bodyPr vert="horz" wrap="square" lIns="0" tIns="111760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88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evaluación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debe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estimar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probabilidad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ganar</a:t>
            </a:r>
            <a:endParaRPr sz="2000">
              <a:latin typeface="Times New Roman"/>
              <a:cs typeface="Times New Roman"/>
            </a:endParaRPr>
          </a:p>
          <a:p>
            <a:pPr marL="812165" lvl="1" indent="-342265">
              <a:lnSpc>
                <a:spcPct val="100000"/>
              </a:lnSpc>
              <a:spcBef>
                <a:spcPts val="705"/>
              </a:spcBef>
              <a:buFont typeface="Segoe UI Symbol"/>
              <a:buChar char="✓"/>
              <a:tabLst>
                <a:tab pos="812165" algn="l"/>
                <a:tab pos="812800" algn="l"/>
              </a:tabLst>
            </a:pPr>
            <a:r>
              <a:rPr sz="1800" dirty="0">
                <a:latin typeface="Times New Roman"/>
                <a:cs typeface="Times New Roman"/>
              </a:rPr>
              <a:t>Caso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ideal: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transformación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lineal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positiva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dicha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probabilidad</a:t>
            </a:r>
            <a:endParaRPr sz="1800">
              <a:latin typeface="Times New Roman"/>
              <a:cs typeface="Times New Roman"/>
            </a:endParaRPr>
          </a:p>
          <a:p>
            <a:pPr marL="922655">
              <a:lnSpc>
                <a:spcPct val="100000"/>
              </a:lnSpc>
              <a:spcBef>
                <a:spcPts val="1120"/>
              </a:spcBef>
            </a:pPr>
            <a:r>
              <a:rPr sz="2000" i="1" spc="-10" dirty="0">
                <a:latin typeface="Times New Roman"/>
                <a:cs typeface="Times New Roman"/>
              </a:rPr>
              <a:t>e</a:t>
            </a:r>
            <a:r>
              <a:rPr sz="2000" spc="-10" dirty="0">
                <a:latin typeface="Times New Roman"/>
                <a:cs typeface="Times New Roman"/>
              </a:rPr>
              <a:t>(</a:t>
            </a:r>
            <a:r>
              <a:rPr sz="2000" i="1" spc="-10" dirty="0">
                <a:latin typeface="Times New Roman"/>
                <a:cs typeface="Times New Roman"/>
              </a:rPr>
              <a:t>nodo</a:t>
            </a:r>
            <a:r>
              <a:rPr sz="2000" spc="-1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93921" y="3305555"/>
            <a:ext cx="8041005" cy="27476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9080">
              <a:lnSpc>
                <a:spcPct val="100000"/>
              </a:lnSpc>
              <a:spcBef>
                <a:spcPts val="100"/>
              </a:spcBef>
            </a:pPr>
            <a:r>
              <a:rPr sz="2000" i="1" spc="-10" dirty="0">
                <a:latin typeface="Times New Roman"/>
                <a:cs typeface="Times New Roman"/>
              </a:rPr>
              <a:t>p</a:t>
            </a:r>
            <a:r>
              <a:rPr sz="2000" spc="-10" dirty="0">
                <a:latin typeface="Times New Roman"/>
                <a:cs typeface="Times New Roman"/>
              </a:rPr>
              <a:t>(</a:t>
            </a:r>
            <a:r>
              <a:rPr sz="2000" i="1" spc="-10" dirty="0">
                <a:latin typeface="Times New Roman"/>
                <a:cs typeface="Times New Roman"/>
              </a:rPr>
              <a:t>ganar</a:t>
            </a:r>
            <a:r>
              <a:rPr sz="2000" spc="-10" dirty="0">
                <a:latin typeface="Times New Roman"/>
                <a:cs typeface="Times New Roman"/>
              </a:rPr>
              <a:t>|</a:t>
            </a:r>
            <a:r>
              <a:rPr sz="2000" i="1" spc="-10" dirty="0">
                <a:latin typeface="Times New Roman"/>
                <a:cs typeface="Times New Roman"/>
              </a:rPr>
              <a:t>nodo</a:t>
            </a:r>
            <a:r>
              <a:rPr sz="2000" spc="-1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800">
              <a:latin typeface="Times New Roman"/>
              <a:cs typeface="Times New Roman"/>
            </a:endParaRPr>
          </a:p>
          <a:p>
            <a:pPr marL="296545" marR="548005" indent="-283845">
              <a:lnSpc>
                <a:spcPct val="112999"/>
              </a:lnSpc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Habitualmente,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factible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establecer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cumple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este </a:t>
            </a:r>
            <a:r>
              <a:rPr sz="2000" dirty="0">
                <a:latin typeface="Times New Roman"/>
                <a:cs typeface="Times New Roman"/>
              </a:rPr>
              <a:t>criterio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juego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(nodos)</a:t>
            </a:r>
            <a:endParaRPr sz="2000">
              <a:latin typeface="Times New Roman"/>
              <a:cs typeface="Times New Roman"/>
            </a:endParaRPr>
          </a:p>
          <a:p>
            <a:pPr marL="296545" marR="560070" indent="-283845">
              <a:lnSpc>
                <a:spcPct val="108000"/>
              </a:lnSpc>
              <a:spcBef>
                <a:spcPts val="5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Normalmente,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“exacto”,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cuanto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cerca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está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el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actual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juego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10" dirty="0">
                <a:latin typeface="Times New Roman"/>
                <a:cs typeface="Times New Roman"/>
              </a:rPr>
              <a:t> terminal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81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preferible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aplicar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(Expect)Minimax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máximo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número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de</a:t>
            </a:r>
            <a:endParaRPr sz="2000">
              <a:latin typeface="Times New Roman"/>
              <a:cs typeface="Times New Roman"/>
            </a:endParaRPr>
          </a:p>
          <a:p>
            <a:pPr marL="297180">
              <a:lnSpc>
                <a:spcPct val="100000"/>
              </a:lnSpc>
              <a:spcBef>
                <a:spcPts val="195"/>
              </a:spcBef>
            </a:pPr>
            <a:r>
              <a:rPr sz="2000" i="1" dirty="0">
                <a:latin typeface="Times New Roman"/>
                <a:cs typeface="Times New Roman"/>
              </a:rPr>
              <a:t>plys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posibles,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sólo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final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aplicar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evaluación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50" dirty="0">
                <a:latin typeface="Times New Roman"/>
                <a:cs typeface="Times New Roman"/>
              </a:rPr>
              <a:t>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424112" y="2330865"/>
            <a:ext cx="2597150" cy="1139825"/>
          </a:xfrm>
          <a:custGeom>
            <a:avLst/>
            <a:gdLst/>
            <a:ahLst/>
            <a:cxnLst/>
            <a:rect l="l" t="t" r="r" b="b"/>
            <a:pathLst>
              <a:path w="2597150" h="1139825">
                <a:moveTo>
                  <a:pt x="0" y="1139825"/>
                </a:moveTo>
                <a:lnTo>
                  <a:pt x="2597150" y="0"/>
                </a:lnTo>
              </a:path>
            </a:pathLst>
          </a:custGeom>
          <a:ln w="285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37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95300" y="6267450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</p:grp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738630">
              <a:lnSpc>
                <a:spcPct val="100000"/>
              </a:lnSpc>
              <a:spcBef>
                <a:spcPts val="100"/>
              </a:spcBef>
            </a:pPr>
            <a:r>
              <a:rPr dirty="0"/>
              <a:t>Complejidad</a:t>
            </a:r>
            <a:r>
              <a:rPr spc="-45" dirty="0"/>
              <a:t> </a:t>
            </a:r>
            <a:r>
              <a:rPr i="1" spc="-10" dirty="0">
                <a:latin typeface="Arial"/>
                <a:cs typeface="Arial"/>
              </a:rPr>
              <a:t>ExpectMinimax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39140" y="1066856"/>
            <a:ext cx="6403975" cy="1795780"/>
          </a:xfrm>
          <a:prstGeom prst="rect">
            <a:avLst/>
          </a:prstGeom>
        </p:spPr>
        <p:txBody>
          <a:bodyPr vert="horz" wrap="square" lIns="0" tIns="108585" rIns="0" bIns="0" rtlCol="0">
            <a:spAutoFit/>
          </a:bodyPr>
          <a:lstStyle/>
          <a:p>
            <a:pPr marL="231775" indent="-193675">
              <a:lnSpc>
                <a:spcPct val="100000"/>
              </a:lnSpc>
              <a:spcBef>
                <a:spcPts val="855"/>
              </a:spcBef>
              <a:buChar char="•"/>
              <a:tabLst>
                <a:tab pos="231775" algn="l"/>
              </a:tabLst>
            </a:pPr>
            <a:r>
              <a:rPr sz="2000" dirty="0">
                <a:latin typeface="Times New Roman"/>
                <a:cs typeface="Times New Roman"/>
              </a:rPr>
              <a:t>Complejidad: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proporcional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número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árbol</a:t>
            </a:r>
            <a:endParaRPr sz="2000">
              <a:latin typeface="Times New Roman"/>
              <a:cs typeface="Times New Roman"/>
            </a:endParaRPr>
          </a:p>
          <a:p>
            <a:pPr marL="688975" marR="30480" lvl="1" indent="-193675">
              <a:lnSpc>
                <a:spcPct val="106700"/>
              </a:lnSpc>
              <a:spcBef>
                <a:spcPts val="535"/>
              </a:spcBef>
              <a:buFont typeface="Segoe UI Symbol"/>
              <a:buChar char="✓"/>
              <a:tabLst>
                <a:tab pos="688975" algn="l"/>
              </a:tabLst>
            </a:pPr>
            <a:r>
              <a:rPr sz="1800" dirty="0">
                <a:latin typeface="Times New Roman"/>
                <a:cs typeface="Times New Roman"/>
              </a:rPr>
              <a:t>nivel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suspensión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plys</a:t>
            </a:r>
            <a:r>
              <a:rPr sz="1800" dirty="0">
                <a:latin typeface="Times New Roman"/>
                <a:cs typeface="Times New Roman"/>
              </a:rPr>
              <a:t>),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factor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ramificación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b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(jugadas </a:t>
            </a:r>
            <a:r>
              <a:rPr sz="1800" dirty="0">
                <a:latin typeface="Times New Roman"/>
                <a:cs typeface="Times New Roman"/>
              </a:rPr>
              <a:t>posibles),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elementos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azar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posibilidades</a:t>
            </a:r>
            <a:endParaRPr sz="1800">
              <a:latin typeface="Times New Roman"/>
              <a:cs typeface="Times New Roman"/>
            </a:endParaRPr>
          </a:p>
          <a:p>
            <a:pPr marL="688975" lvl="1" indent="-193675">
              <a:lnSpc>
                <a:spcPct val="100000"/>
              </a:lnSpc>
              <a:spcBef>
                <a:spcPts val="645"/>
              </a:spcBef>
              <a:buFont typeface="Segoe UI Symbol"/>
              <a:buChar char="✓"/>
              <a:tabLst>
                <a:tab pos="688975" algn="l"/>
              </a:tabLst>
            </a:pPr>
            <a:r>
              <a:rPr sz="1800" i="1" dirty="0">
                <a:latin typeface="Times New Roman"/>
                <a:cs typeface="Times New Roman"/>
              </a:rPr>
              <a:t>ExpectMinimax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(incluyendo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azar):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O(b</a:t>
            </a:r>
            <a:r>
              <a:rPr sz="1800" i="1" spc="-15" baseline="23148" dirty="0">
                <a:latin typeface="Times New Roman"/>
                <a:cs typeface="Times New Roman"/>
              </a:rPr>
              <a:t>d</a:t>
            </a:r>
            <a:r>
              <a:rPr sz="1800" spc="-10" dirty="0">
                <a:latin typeface="Times New Roman"/>
                <a:cs typeface="Times New Roman"/>
              </a:rPr>
              <a:t>·</a:t>
            </a:r>
            <a:r>
              <a:rPr sz="1800" i="1" spc="-10" dirty="0">
                <a:latin typeface="Times New Roman"/>
                <a:cs typeface="Times New Roman"/>
              </a:rPr>
              <a:t>n</a:t>
            </a:r>
            <a:r>
              <a:rPr sz="1800" i="1" spc="-15" baseline="23148" dirty="0">
                <a:latin typeface="Times New Roman"/>
                <a:cs typeface="Times New Roman"/>
              </a:rPr>
              <a:t>d</a:t>
            </a:r>
            <a:r>
              <a:rPr sz="1800" i="1" spc="-1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688975" lvl="1" indent="-193675">
              <a:lnSpc>
                <a:spcPct val="100000"/>
              </a:lnSpc>
              <a:spcBef>
                <a:spcPts val="550"/>
              </a:spcBef>
              <a:buFont typeface="Segoe UI Symbol"/>
              <a:buChar char="✓"/>
              <a:tabLst>
                <a:tab pos="688975" algn="l"/>
              </a:tabLst>
            </a:pPr>
            <a:r>
              <a:rPr sz="1800" dirty="0">
                <a:latin typeface="Times New Roman"/>
                <a:cs typeface="Times New Roman"/>
              </a:rPr>
              <a:t>Ejemplo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Backgammon: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=21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(2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dados)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b</a:t>
            </a:r>
            <a:r>
              <a:rPr sz="1900" i="1" spc="-10" dirty="0">
                <a:latin typeface="Symbol"/>
                <a:cs typeface="Symbol"/>
              </a:rPr>
              <a:t></a:t>
            </a:r>
            <a:r>
              <a:rPr sz="1800" i="1" spc="-10" dirty="0">
                <a:latin typeface="Times New Roman"/>
                <a:cs typeface="Times New Roman"/>
              </a:rPr>
              <a:t>20</a:t>
            </a:r>
            <a:endParaRPr sz="18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1525976" y="2936412"/>
          <a:ext cx="5895340" cy="1341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08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584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Número de </a:t>
                      </a:r>
                      <a:r>
                        <a:rPr sz="1600" i="1" dirty="0">
                          <a:latin typeface="Times New Roman"/>
                          <a:cs typeface="Times New Roman"/>
                        </a:rPr>
                        <a:t>plys d </a:t>
                      </a: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anticipados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Número</a:t>
                      </a:r>
                      <a:r>
                        <a:rPr sz="16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dirty="0">
                          <a:latin typeface="Times New Roman"/>
                          <a:cs typeface="Times New Roman"/>
                        </a:rPr>
                        <a:t>de nodos en el</a:t>
                      </a:r>
                      <a:r>
                        <a:rPr sz="16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árbol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20*21=420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176.400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74.088.000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4145756" y="6224523"/>
            <a:ext cx="342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– 38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129784" y="4611331"/>
            <a:ext cx="3848100" cy="1429385"/>
          </a:xfrm>
          <a:custGeom>
            <a:avLst/>
            <a:gdLst/>
            <a:ahLst/>
            <a:cxnLst/>
            <a:rect l="l" t="t" r="r" b="b"/>
            <a:pathLst>
              <a:path w="3848100" h="1429385">
                <a:moveTo>
                  <a:pt x="1811261" y="574395"/>
                </a:moveTo>
                <a:lnTo>
                  <a:pt x="1808429" y="571550"/>
                </a:lnTo>
                <a:lnTo>
                  <a:pt x="1798561" y="571550"/>
                </a:lnTo>
                <a:lnTo>
                  <a:pt x="1798561" y="584250"/>
                </a:lnTo>
                <a:lnTo>
                  <a:pt x="1798561" y="852614"/>
                </a:lnTo>
                <a:lnTo>
                  <a:pt x="12700" y="852614"/>
                </a:lnTo>
                <a:lnTo>
                  <a:pt x="12700" y="584250"/>
                </a:lnTo>
                <a:lnTo>
                  <a:pt x="1798561" y="584250"/>
                </a:lnTo>
                <a:lnTo>
                  <a:pt x="1798561" y="571550"/>
                </a:lnTo>
                <a:lnTo>
                  <a:pt x="2832" y="571550"/>
                </a:lnTo>
                <a:lnTo>
                  <a:pt x="0" y="574395"/>
                </a:lnTo>
                <a:lnTo>
                  <a:pt x="0" y="862482"/>
                </a:lnTo>
                <a:lnTo>
                  <a:pt x="2832" y="865314"/>
                </a:lnTo>
                <a:lnTo>
                  <a:pt x="1808429" y="865314"/>
                </a:lnTo>
                <a:lnTo>
                  <a:pt x="1811261" y="862482"/>
                </a:lnTo>
                <a:lnTo>
                  <a:pt x="1811261" y="858964"/>
                </a:lnTo>
                <a:lnTo>
                  <a:pt x="1811261" y="852614"/>
                </a:lnTo>
                <a:lnTo>
                  <a:pt x="1811261" y="584250"/>
                </a:lnTo>
                <a:lnTo>
                  <a:pt x="1811261" y="577900"/>
                </a:lnTo>
                <a:lnTo>
                  <a:pt x="1811261" y="574395"/>
                </a:lnTo>
                <a:close/>
              </a:path>
              <a:path w="3848100" h="1429385">
                <a:moveTo>
                  <a:pt x="2903385" y="2844"/>
                </a:moveTo>
                <a:lnTo>
                  <a:pt x="2900553" y="0"/>
                </a:lnTo>
                <a:lnTo>
                  <a:pt x="2890685" y="0"/>
                </a:lnTo>
                <a:lnTo>
                  <a:pt x="2890685" y="12700"/>
                </a:lnTo>
                <a:lnTo>
                  <a:pt x="2890685" y="281063"/>
                </a:lnTo>
                <a:lnTo>
                  <a:pt x="1280350" y="281063"/>
                </a:lnTo>
                <a:lnTo>
                  <a:pt x="1280350" y="12700"/>
                </a:lnTo>
                <a:lnTo>
                  <a:pt x="2890685" y="12700"/>
                </a:lnTo>
                <a:lnTo>
                  <a:pt x="2890685" y="0"/>
                </a:lnTo>
                <a:lnTo>
                  <a:pt x="1270495" y="0"/>
                </a:lnTo>
                <a:lnTo>
                  <a:pt x="1267650" y="2844"/>
                </a:lnTo>
                <a:lnTo>
                  <a:pt x="1267650" y="290931"/>
                </a:lnTo>
                <a:lnTo>
                  <a:pt x="1270495" y="293763"/>
                </a:lnTo>
                <a:lnTo>
                  <a:pt x="2900553" y="293763"/>
                </a:lnTo>
                <a:lnTo>
                  <a:pt x="2903385" y="290931"/>
                </a:lnTo>
                <a:lnTo>
                  <a:pt x="2903385" y="287413"/>
                </a:lnTo>
                <a:lnTo>
                  <a:pt x="2903385" y="281063"/>
                </a:lnTo>
                <a:lnTo>
                  <a:pt x="2903385" y="12700"/>
                </a:lnTo>
                <a:lnTo>
                  <a:pt x="2903385" y="6350"/>
                </a:lnTo>
                <a:lnTo>
                  <a:pt x="2903385" y="2844"/>
                </a:lnTo>
                <a:close/>
              </a:path>
              <a:path w="3848100" h="1429385">
                <a:moveTo>
                  <a:pt x="3324733" y="1137907"/>
                </a:moveTo>
                <a:lnTo>
                  <a:pt x="3321901" y="1135062"/>
                </a:lnTo>
                <a:lnTo>
                  <a:pt x="3312033" y="1135062"/>
                </a:lnTo>
                <a:lnTo>
                  <a:pt x="3312033" y="1147762"/>
                </a:lnTo>
                <a:lnTo>
                  <a:pt x="3312033" y="1416138"/>
                </a:lnTo>
                <a:lnTo>
                  <a:pt x="750531" y="1416138"/>
                </a:lnTo>
                <a:lnTo>
                  <a:pt x="750531" y="1147762"/>
                </a:lnTo>
                <a:lnTo>
                  <a:pt x="3312033" y="1147762"/>
                </a:lnTo>
                <a:lnTo>
                  <a:pt x="3312033" y="1135062"/>
                </a:lnTo>
                <a:lnTo>
                  <a:pt x="740676" y="1135062"/>
                </a:lnTo>
                <a:lnTo>
                  <a:pt x="737831" y="1137907"/>
                </a:lnTo>
                <a:lnTo>
                  <a:pt x="737831" y="1425994"/>
                </a:lnTo>
                <a:lnTo>
                  <a:pt x="740676" y="1428838"/>
                </a:lnTo>
                <a:lnTo>
                  <a:pt x="3321901" y="1428838"/>
                </a:lnTo>
                <a:lnTo>
                  <a:pt x="3324733" y="1425994"/>
                </a:lnTo>
                <a:lnTo>
                  <a:pt x="3324733" y="1422488"/>
                </a:lnTo>
                <a:lnTo>
                  <a:pt x="3324733" y="1416138"/>
                </a:lnTo>
                <a:lnTo>
                  <a:pt x="3324733" y="1147762"/>
                </a:lnTo>
                <a:lnTo>
                  <a:pt x="3324733" y="1141412"/>
                </a:lnTo>
                <a:lnTo>
                  <a:pt x="3324733" y="1137907"/>
                </a:lnTo>
                <a:close/>
              </a:path>
              <a:path w="3848100" h="1429385">
                <a:moveTo>
                  <a:pt x="3847515" y="567309"/>
                </a:moveTo>
                <a:lnTo>
                  <a:pt x="3844671" y="564464"/>
                </a:lnTo>
                <a:lnTo>
                  <a:pt x="3834815" y="564464"/>
                </a:lnTo>
                <a:lnTo>
                  <a:pt x="3834815" y="577164"/>
                </a:lnTo>
                <a:lnTo>
                  <a:pt x="3834815" y="845527"/>
                </a:lnTo>
                <a:lnTo>
                  <a:pt x="2224481" y="845527"/>
                </a:lnTo>
                <a:lnTo>
                  <a:pt x="2224481" y="577164"/>
                </a:lnTo>
                <a:lnTo>
                  <a:pt x="3834815" y="577164"/>
                </a:lnTo>
                <a:lnTo>
                  <a:pt x="3834815" y="564464"/>
                </a:lnTo>
                <a:lnTo>
                  <a:pt x="2214626" y="564464"/>
                </a:lnTo>
                <a:lnTo>
                  <a:pt x="2211781" y="567309"/>
                </a:lnTo>
                <a:lnTo>
                  <a:pt x="2211781" y="855383"/>
                </a:lnTo>
                <a:lnTo>
                  <a:pt x="2214626" y="858227"/>
                </a:lnTo>
                <a:lnTo>
                  <a:pt x="3844671" y="858227"/>
                </a:lnTo>
                <a:lnTo>
                  <a:pt x="3847515" y="855383"/>
                </a:lnTo>
                <a:lnTo>
                  <a:pt x="3847515" y="851877"/>
                </a:lnTo>
                <a:lnTo>
                  <a:pt x="3847515" y="845527"/>
                </a:lnTo>
                <a:lnTo>
                  <a:pt x="3847515" y="577164"/>
                </a:lnTo>
                <a:lnTo>
                  <a:pt x="3847515" y="570814"/>
                </a:lnTo>
                <a:lnTo>
                  <a:pt x="3847515" y="5673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191837" y="4622292"/>
            <a:ext cx="3499485" cy="1377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85265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latin typeface="Times New Roman"/>
                <a:cs typeface="Times New Roman"/>
              </a:rPr>
              <a:t>Minimax</a:t>
            </a:r>
            <a:r>
              <a:rPr sz="1400" i="1" spc="-15" dirty="0">
                <a:latin typeface="Times New Roman"/>
                <a:cs typeface="Times New Roman"/>
              </a:rPr>
              <a:t> </a:t>
            </a:r>
            <a:r>
              <a:rPr sz="1400" spc="-10" dirty="0">
                <a:latin typeface="Times New Roman"/>
                <a:cs typeface="Times New Roman"/>
              </a:rPr>
              <a:t>básico</a:t>
            </a:r>
            <a:endParaRPr sz="1400">
              <a:latin typeface="Times New Roman"/>
              <a:cs typeface="Times New Roman"/>
            </a:endParaRPr>
          </a:p>
          <a:p>
            <a:pPr marL="929005" marR="5080" indent="-916940">
              <a:lnSpc>
                <a:spcPts val="4490"/>
              </a:lnSpc>
              <a:spcBef>
                <a:spcPts val="390"/>
              </a:spcBef>
              <a:tabLst>
                <a:tab pos="2370455" algn="l"/>
              </a:tabLst>
            </a:pPr>
            <a:r>
              <a:rPr sz="1400" i="1" dirty="0">
                <a:latin typeface="Times New Roman"/>
                <a:cs typeface="Times New Roman"/>
              </a:rPr>
              <a:t>Minimax</a:t>
            </a:r>
            <a:r>
              <a:rPr sz="1400" i="1" spc="-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con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poda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50" i="1" spc="-25" dirty="0">
                <a:latin typeface="Symbol"/>
                <a:cs typeface="Symbol"/>
              </a:rPr>
              <a:t>�</a:t>
            </a:r>
            <a:r>
              <a:rPr sz="1450" dirty="0">
                <a:latin typeface="Times New Roman"/>
                <a:cs typeface="Times New Roman"/>
              </a:rPr>
              <a:t>	</a:t>
            </a:r>
            <a:r>
              <a:rPr sz="1400" i="1" spc="-10" dirty="0">
                <a:latin typeface="Times New Roman"/>
                <a:cs typeface="Times New Roman"/>
              </a:rPr>
              <a:t>ExpectMinimax </a:t>
            </a:r>
            <a:r>
              <a:rPr sz="1400" i="1" dirty="0">
                <a:latin typeface="Times New Roman"/>
                <a:cs typeface="Times New Roman"/>
              </a:rPr>
              <a:t>ExpectMinimax</a:t>
            </a:r>
            <a:r>
              <a:rPr sz="1400" i="1" spc="-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con</a:t>
            </a:r>
            <a:r>
              <a:rPr sz="1400" spc="-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poda</a:t>
            </a:r>
            <a:r>
              <a:rPr sz="1400" spc="-10" dirty="0">
                <a:latin typeface="Times New Roman"/>
                <a:cs typeface="Times New Roman"/>
              </a:rPr>
              <a:t> </a:t>
            </a:r>
            <a:r>
              <a:rPr sz="1450" i="1" spc="-25" dirty="0">
                <a:latin typeface="Symbol"/>
                <a:cs typeface="Symbol"/>
              </a:rPr>
              <a:t>�</a:t>
            </a:r>
            <a:endParaRPr sz="1450">
              <a:latin typeface="Symbol"/>
              <a:cs typeface="Symbo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17941" y="4698475"/>
            <a:ext cx="3940175" cy="810260"/>
          </a:xfrm>
          <a:prstGeom prst="rect">
            <a:avLst/>
          </a:prstGeom>
        </p:spPr>
        <p:txBody>
          <a:bodyPr vert="horz" wrap="square" lIns="0" tIns="115570" rIns="0" bIns="0" rtlCol="0">
            <a:spAutoFit/>
          </a:bodyPr>
          <a:lstStyle/>
          <a:p>
            <a:pPr marL="206375" indent="-193675">
              <a:lnSpc>
                <a:spcPct val="100000"/>
              </a:lnSpc>
              <a:spcBef>
                <a:spcPts val="910"/>
              </a:spcBef>
              <a:buFont typeface="Times New Roman"/>
              <a:buChar char="•"/>
              <a:tabLst>
                <a:tab pos="206375" algn="l"/>
              </a:tabLst>
            </a:pPr>
            <a:r>
              <a:rPr sz="2000" i="1" dirty="0">
                <a:latin typeface="Times New Roman"/>
                <a:cs typeface="Times New Roman"/>
              </a:rPr>
              <a:t>ExpectMinimax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100" i="1" spc="-45" dirty="0">
                <a:latin typeface="Symbol"/>
                <a:cs typeface="Symbol"/>
              </a:rPr>
              <a:t></a:t>
            </a:r>
            <a:r>
              <a:rPr sz="2000" i="1" spc="-45" dirty="0">
                <a:latin typeface="Times New Roman"/>
                <a:cs typeface="Times New Roman"/>
              </a:rPr>
              <a:t>-</a:t>
            </a:r>
            <a:r>
              <a:rPr sz="2100" i="1" spc="-25" dirty="0">
                <a:latin typeface="Symbol"/>
                <a:cs typeface="Symbol"/>
              </a:rPr>
              <a:t>�</a:t>
            </a:r>
            <a:r>
              <a:rPr sz="2000" spc="-25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663575" lvl="1" indent="-193675">
              <a:lnSpc>
                <a:spcPct val="100000"/>
              </a:lnSpc>
              <a:spcBef>
                <a:spcPts val="685"/>
              </a:spcBef>
              <a:buFont typeface="Segoe UI Symbol"/>
              <a:buChar char="✓"/>
              <a:tabLst>
                <a:tab pos="663575" algn="l"/>
              </a:tabLst>
            </a:pPr>
            <a:r>
              <a:rPr sz="1800" dirty="0">
                <a:latin typeface="Times New Roman"/>
                <a:cs typeface="Times New Roman"/>
              </a:rPr>
              <a:t>Russell/Norvig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3ª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ed.,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sección</a:t>
            </a:r>
            <a:r>
              <a:rPr sz="1800" spc="-10" dirty="0">
                <a:latin typeface="Times New Roman"/>
                <a:cs typeface="Times New Roman"/>
              </a:rPr>
              <a:t> 5.5.1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032348" y="4882895"/>
            <a:ext cx="2092325" cy="866775"/>
          </a:xfrm>
          <a:custGeom>
            <a:avLst/>
            <a:gdLst/>
            <a:ahLst/>
            <a:cxnLst/>
            <a:rect l="l" t="t" r="r" b="b"/>
            <a:pathLst>
              <a:path w="2092325" h="866775">
                <a:moveTo>
                  <a:pt x="34036" y="579577"/>
                </a:moveTo>
                <a:lnTo>
                  <a:pt x="6134" y="573455"/>
                </a:lnTo>
                <a:lnTo>
                  <a:pt x="0" y="601357"/>
                </a:lnTo>
                <a:lnTo>
                  <a:pt x="27914" y="607491"/>
                </a:lnTo>
                <a:lnTo>
                  <a:pt x="34036" y="579577"/>
                </a:lnTo>
                <a:close/>
              </a:path>
              <a:path w="2092325" h="866775">
                <a:moveTo>
                  <a:pt x="89865" y="591820"/>
                </a:moveTo>
                <a:lnTo>
                  <a:pt x="61950" y="585698"/>
                </a:lnTo>
                <a:lnTo>
                  <a:pt x="55829" y="613613"/>
                </a:lnTo>
                <a:lnTo>
                  <a:pt x="83743" y="619734"/>
                </a:lnTo>
                <a:lnTo>
                  <a:pt x="89865" y="591820"/>
                </a:lnTo>
                <a:close/>
              </a:path>
              <a:path w="2092325" h="866775">
                <a:moveTo>
                  <a:pt x="145681" y="604075"/>
                </a:moveTo>
                <a:lnTo>
                  <a:pt x="117779" y="597954"/>
                </a:lnTo>
                <a:lnTo>
                  <a:pt x="111645" y="625856"/>
                </a:lnTo>
                <a:lnTo>
                  <a:pt x="139560" y="631990"/>
                </a:lnTo>
                <a:lnTo>
                  <a:pt x="145681" y="604075"/>
                </a:lnTo>
                <a:close/>
              </a:path>
              <a:path w="2092325" h="866775">
                <a:moveTo>
                  <a:pt x="201510" y="616318"/>
                </a:moveTo>
                <a:lnTo>
                  <a:pt x="173596" y="610196"/>
                </a:lnTo>
                <a:lnTo>
                  <a:pt x="167474" y="638111"/>
                </a:lnTo>
                <a:lnTo>
                  <a:pt x="195376" y="644232"/>
                </a:lnTo>
                <a:lnTo>
                  <a:pt x="201510" y="616318"/>
                </a:lnTo>
                <a:close/>
              </a:path>
              <a:path w="2092325" h="866775">
                <a:moveTo>
                  <a:pt x="257327" y="628573"/>
                </a:moveTo>
                <a:lnTo>
                  <a:pt x="229412" y="622452"/>
                </a:lnTo>
                <a:lnTo>
                  <a:pt x="223291" y="650354"/>
                </a:lnTo>
                <a:lnTo>
                  <a:pt x="251206" y="656488"/>
                </a:lnTo>
                <a:lnTo>
                  <a:pt x="257327" y="628573"/>
                </a:lnTo>
                <a:close/>
              </a:path>
              <a:path w="2092325" h="866775">
                <a:moveTo>
                  <a:pt x="313143" y="640816"/>
                </a:moveTo>
                <a:lnTo>
                  <a:pt x="285242" y="634695"/>
                </a:lnTo>
                <a:lnTo>
                  <a:pt x="279120" y="662609"/>
                </a:lnTo>
                <a:lnTo>
                  <a:pt x="307022" y="668731"/>
                </a:lnTo>
                <a:lnTo>
                  <a:pt x="313143" y="640816"/>
                </a:lnTo>
                <a:close/>
              </a:path>
              <a:path w="2092325" h="866775">
                <a:moveTo>
                  <a:pt x="368973" y="653072"/>
                </a:moveTo>
                <a:lnTo>
                  <a:pt x="341058" y="646950"/>
                </a:lnTo>
                <a:lnTo>
                  <a:pt x="334937" y="674852"/>
                </a:lnTo>
                <a:lnTo>
                  <a:pt x="362851" y="680986"/>
                </a:lnTo>
                <a:lnTo>
                  <a:pt x="368973" y="653072"/>
                </a:lnTo>
                <a:close/>
              </a:path>
              <a:path w="2092325" h="866775">
                <a:moveTo>
                  <a:pt x="424789" y="665314"/>
                </a:moveTo>
                <a:lnTo>
                  <a:pt x="396887" y="659193"/>
                </a:lnTo>
                <a:lnTo>
                  <a:pt x="390753" y="687108"/>
                </a:lnTo>
                <a:lnTo>
                  <a:pt x="418668" y="693229"/>
                </a:lnTo>
                <a:lnTo>
                  <a:pt x="424789" y="665314"/>
                </a:lnTo>
                <a:close/>
              </a:path>
              <a:path w="2092325" h="866775">
                <a:moveTo>
                  <a:pt x="480618" y="677570"/>
                </a:moveTo>
                <a:lnTo>
                  <a:pt x="452704" y="671449"/>
                </a:lnTo>
                <a:lnTo>
                  <a:pt x="446582" y="699350"/>
                </a:lnTo>
                <a:lnTo>
                  <a:pt x="474484" y="705485"/>
                </a:lnTo>
                <a:lnTo>
                  <a:pt x="480618" y="677570"/>
                </a:lnTo>
                <a:close/>
              </a:path>
              <a:path w="2092325" h="866775">
                <a:moveTo>
                  <a:pt x="536435" y="689813"/>
                </a:moveTo>
                <a:lnTo>
                  <a:pt x="508520" y="683691"/>
                </a:lnTo>
                <a:lnTo>
                  <a:pt x="502399" y="711606"/>
                </a:lnTo>
                <a:lnTo>
                  <a:pt x="530313" y="717727"/>
                </a:lnTo>
                <a:lnTo>
                  <a:pt x="536435" y="689813"/>
                </a:lnTo>
                <a:close/>
              </a:path>
              <a:path w="2092325" h="866775">
                <a:moveTo>
                  <a:pt x="592264" y="702068"/>
                </a:moveTo>
                <a:lnTo>
                  <a:pt x="564349" y="695947"/>
                </a:lnTo>
                <a:lnTo>
                  <a:pt x="558228" y="723849"/>
                </a:lnTo>
                <a:lnTo>
                  <a:pt x="586130" y="729983"/>
                </a:lnTo>
                <a:lnTo>
                  <a:pt x="592264" y="702068"/>
                </a:lnTo>
                <a:close/>
              </a:path>
              <a:path w="2092325" h="866775">
                <a:moveTo>
                  <a:pt x="648081" y="714311"/>
                </a:moveTo>
                <a:lnTo>
                  <a:pt x="620166" y="708190"/>
                </a:lnTo>
                <a:lnTo>
                  <a:pt x="614045" y="736104"/>
                </a:lnTo>
                <a:lnTo>
                  <a:pt x="641959" y="742226"/>
                </a:lnTo>
                <a:lnTo>
                  <a:pt x="648081" y="714311"/>
                </a:lnTo>
                <a:close/>
              </a:path>
              <a:path w="2092325" h="866775">
                <a:moveTo>
                  <a:pt x="703897" y="726567"/>
                </a:moveTo>
                <a:lnTo>
                  <a:pt x="675995" y="720445"/>
                </a:lnTo>
                <a:lnTo>
                  <a:pt x="669861" y="748347"/>
                </a:lnTo>
                <a:lnTo>
                  <a:pt x="697776" y="754481"/>
                </a:lnTo>
                <a:lnTo>
                  <a:pt x="703897" y="726567"/>
                </a:lnTo>
                <a:close/>
              </a:path>
              <a:path w="2092325" h="866775">
                <a:moveTo>
                  <a:pt x="759726" y="738809"/>
                </a:moveTo>
                <a:lnTo>
                  <a:pt x="731812" y="732688"/>
                </a:lnTo>
                <a:lnTo>
                  <a:pt x="725690" y="760603"/>
                </a:lnTo>
                <a:lnTo>
                  <a:pt x="753605" y="766724"/>
                </a:lnTo>
                <a:lnTo>
                  <a:pt x="759726" y="738809"/>
                </a:lnTo>
                <a:close/>
              </a:path>
              <a:path w="2092325" h="866775">
                <a:moveTo>
                  <a:pt x="815543" y="751065"/>
                </a:moveTo>
                <a:lnTo>
                  <a:pt x="787641" y="744943"/>
                </a:lnTo>
                <a:lnTo>
                  <a:pt x="781507" y="772845"/>
                </a:lnTo>
                <a:lnTo>
                  <a:pt x="809421" y="778979"/>
                </a:lnTo>
                <a:lnTo>
                  <a:pt x="815543" y="751065"/>
                </a:lnTo>
                <a:close/>
              </a:path>
              <a:path w="2092325" h="866775">
                <a:moveTo>
                  <a:pt x="871372" y="763308"/>
                </a:moveTo>
                <a:lnTo>
                  <a:pt x="843457" y="757186"/>
                </a:lnTo>
                <a:lnTo>
                  <a:pt x="837336" y="785101"/>
                </a:lnTo>
                <a:lnTo>
                  <a:pt x="865238" y="791222"/>
                </a:lnTo>
                <a:lnTo>
                  <a:pt x="871372" y="763308"/>
                </a:lnTo>
                <a:close/>
              </a:path>
              <a:path w="2092325" h="866775">
                <a:moveTo>
                  <a:pt x="927188" y="775563"/>
                </a:moveTo>
                <a:lnTo>
                  <a:pt x="899274" y="769442"/>
                </a:lnTo>
                <a:lnTo>
                  <a:pt x="893152" y="797344"/>
                </a:lnTo>
                <a:lnTo>
                  <a:pt x="921067" y="803478"/>
                </a:lnTo>
                <a:lnTo>
                  <a:pt x="927188" y="775563"/>
                </a:lnTo>
                <a:close/>
              </a:path>
              <a:path w="2092325" h="866775">
                <a:moveTo>
                  <a:pt x="983018" y="787806"/>
                </a:moveTo>
                <a:lnTo>
                  <a:pt x="955103" y="781685"/>
                </a:lnTo>
                <a:lnTo>
                  <a:pt x="948982" y="809599"/>
                </a:lnTo>
                <a:lnTo>
                  <a:pt x="976884" y="815721"/>
                </a:lnTo>
                <a:lnTo>
                  <a:pt x="983018" y="787806"/>
                </a:lnTo>
                <a:close/>
              </a:path>
              <a:path w="2092325" h="866775">
                <a:moveTo>
                  <a:pt x="1038834" y="800061"/>
                </a:moveTo>
                <a:lnTo>
                  <a:pt x="1010920" y="793940"/>
                </a:lnTo>
                <a:lnTo>
                  <a:pt x="1004798" y="821842"/>
                </a:lnTo>
                <a:lnTo>
                  <a:pt x="1032713" y="827976"/>
                </a:lnTo>
                <a:lnTo>
                  <a:pt x="1038834" y="800061"/>
                </a:lnTo>
                <a:close/>
              </a:path>
              <a:path w="2092325" h="866775">
                <a:moveTo>
                  <a:pt x="1168501" y="843140"/>
                </a:moveTo>
                <a:lnTo>
                  <a:pt x="1164882" y="840219"/>
                </a:lnTo>
                <a:lnTo>
                  <a:pt x="1093952" y="782904"/>
                </a:lnTo>
                <a:lnTo>
                  <a:pt x="1087831" y="810818"/>
                </a:lnTo>
                <a:lnTo>
                  <a:pt x="1066749" y="806183"/>
                </a:lnTo>
                <a:lnTo>
                  <a:pt x="1060615" y="834097"/>
                </a:lnTo>
                <a:lnTo>
                  <a:pt x="1081709" y="838720"/>
                </a:lnTo>
                <a:lnTo>
                  <a:pt x="1075575" y="866635"/>
                </a:lnTo>
                <a:lnTo>
                  <a:pt x="1168501" y="843140"/>
                </a:lnTo>
                <a:close/>
              </a:path>
              <a:path w="2092325" h="866775">
                <a:moveTo>
                  <a:pt x="1268031" y="829564"/>
                </a:moveTo>
                <a:lnTo>
                  <a:pt x="1260182" y="802093"/>
                </a:lnTo>
                <a:lnTo>
                  <a:pt x="1247000" y="805853"/>
                </a:lnTo>
                <a:lnTo>
                  <a:pt x="1239151" y="778383"/>
                </a:lnTo>
                <a:lnTo>
                  <a:pt x="1168501" y="843140"/>
                </a:lnTo>
                <a:lnTo>
                  <a:pt x="1262697" y="860806"/>
                </a:lnTo>
                <a:lnTo>
                  <a:pt x="1255979" y="837260"/>
                </a:lnTo>
                <a:lnTo>
                  <a:pt x="1254848" y="833323"/>
                </a:lnTo>
                <a:lnTo>
                  <a:pt x="1268031" y="829564"/>
                </a:lnTo>
                <a:close/>
              </a:path>
              <a:path w="2092325" h="866775">
                <a:moveTo>
                  <a:pt x="1322984" y="813866"/>
                </a:moveTo>
                <a:lnTo>
                  <a:pt x="1315123" y="786384"/>
                </a:lnTo>
                <a:lnTo>
                  <a:pt x="1287653" y="794232"/>
                </a:lnTo>
                <a:lnTo>
                  <a:pt x="1295501" y="821715"/>
                </a:lnTo>
                <a:lnTo>
                  <a:pt x="1322984" y="813866"/>
                </a:lnTo>
                <a:close/>
              </a:path>
              <a:path w="2092325" h="866775">
                <a:moveTo>
                  <a:pt x="1377924" y="798156"/>
                </a:moveTo>
                <a:lnTo>
                  <a:pt x="1370076" y="770686"/>
                </a:lnTo>
                <a:lnTo>
                  <a:pt x="1342605" y="778535"/>
                </a:lnTo>
                <a:lnTo>
                  <a:pt x="1350454" y="806018"/>
                </a:lnTo>
                <a:lnTo>
                  <a:pt x="1377924" y="798156"/>
                </a:lnTo>
                <a:close/>
              </a:path>
              <a:path w="2092325" h="866775">
                <a:moveTo>
                  <a:pt x="1432877" y="782459"/>
                </a:moveTo>
                <a:lnTo>
                  <a:pt x="1425028" y="754989"/>
                </a:lnTo>
                <a:lnTo>
                  <a:pt x="1397558" y="762838"/>
                </a:lnTo>
                <a:lnTo>
                  <a:pt x="1405407" y="790308"/>
                </a:lnTo>
                <a:lnTo>
                  <a:pt x="1432877" y="782459"/>
                </a:lnTo>
                <a:close/>
              </a:path>
              <a:path w="2092325" h="866775">
                <a:moveTo>
                  <a:pt x="1487830" y="766762"/>
                </a:moveTo>
                <a:lnTo>
                  <a:pt x="1479981" y="739279"/>
                </a:lnTo>
                <a:lnTo>
                  <a:pt x="1452511" y="747141"/>
                </a:lnTo>
                <a:lnTo>
                  <a:pt x="1460360" y="774611"/>
                </a:lnTo>
                <a:lnTo>
                  <a:pt x="1487830" y="766762"/>
                </a:lnTo>
                <a:close/>
              </a:path>
              <a:path w="2092325" h="866775">
                <a:moveTo>
                  <a:pt x="1542783" y="751065"/>
                </a:moveTo>
                <a:lnTo>
                  <a:pt x="1534934" y="723582"/>
                </a:lnTo>
                <a:lnTo>
                  <a:pt x="1507451" y="731431"/>
                </a:lnTo>
                <a:lnTo>
                  <a:pt x="1515313" y="758913"/>
                </a:lnTo>
                <a:lnTo>
                  <a:pt x="1542783" y="751065"/>
                </a:lnTo>
                <a:close/>
              </a:path>
              <a:path w="2092325" h="866775">
                <a:moveTo>
                  <a:pt x="1597736" y="735355"/>
                </a:moveTo>
                <a:lnTo>
                  <a:pt x="1589887" y="707885"/>
                </a:lnTo>
                <a:lnTo>
                  <a:pt x="1562404" y="715733"/>
                </a:lnTo>
                <a:lnTo>
                  <a:pt x="1570253" y="743204"/>
                </a:lnTo>
                <a:lnTo>
                  <a:pt x="1597736" y="735355"/>
                </a:lnTo>
                <a:close/>
              </a:path>
              <a:path w="2092325" h="866775">
                <a:moveTo>
                  <a:pt x="1652689" y="719658"/>
                </a:moveTo>
                <a:lnTo>
                  <a:pt x="1644840" y="692188"/>
                </a:lnTo>
                <a:lnTo>
                  <a:pt x="1617357" y="700036"/>
                </a:lnTo>
                <a:lnTo>
                  <a:pt x="1625206" y="727506"/>
                </a:lnTo>
                <a:lnTo>
                  <a:pt x="1652689" y="719658"/>
                </a:lnTo>
                <a:close/>
              </a:path>
              <a:path w="2092325" h="866775">
                <a:moveTo>
                  <a:pt x="1707642" y="703961"/>
                </a:moveTo>
                <a:lnTo>
                  <a:pt x="1699780" y="676478"/>
                </a:lnTo>
                <a:lnTo>
                  <a:pt x="1672310" y="684326"/>
                </a:lnTo>
                <a:lnTo>
                  <a:pt x="1680159" y="711809"/>
                </a:lnTo>
                <a:lnTo>
                  <a:pt x="1707642" y="703961"/>
                </a:lnTo>
                <a:close/>
              </a:path>
              <a:path w="2092325" h="866775">
                <a:moveTo>
                  <a:pt x="1762582" y="688251"/>
                </a:moveTo>
                <a:lnTo>
                  <a:pt x="1754733" y="660781"/>
                </a:lnTo>
                <a:lnTo>
                  <a:pt x="1727263" y="668629"/>
                </a:lnTo>
                <a:lnTo>
                  <a:pt x="1735112" y="696112"/>
                </a:lnTo>
                <a:lnTo>
                  <a:pt x="1762582" y="688251"/>
                </a:lnTo>
                <a:close/>
              </a:path>
              <a:path w="2092325" h="866775">
                <a:moveTo>
                  <a:pt x="1817535" y="672553"/>
                </a:moveTo>
                <a:lnTo>
                  <a:pt x="1809686" y="645083"/>
                </a:lnTo>
                <a:lnTo>
                  <a:pt x="1782216" y="652932"/>
                </a:lnTo>
                <a:lnTo>
                  <a:pt x="1790065" y="680402"/>
                </a:lnTo>
                <a:lnTo>
                  <a:pt x="1817535" y="672553"/>
                </a:lnTo>
                <a:close/>
              </a:path>
              <a:path w="2092325" h="866775">
                <a:moveTo>
                  <a:pt x="1872488" y="656856"/>
                </a:moveTo>
                <a:lnTo>
                  <a:pt x="1864639" y="629373"/>
                </a:lnTo>
                <a:lnTo>
                  <a:pt x="1837169" y="637235"/>
                </a:lnTo>
                <a:lnTo>
                  <a:pt x="1845017" y="664705"/>
                </a:lnTo>
                <a:lnTo>
                  <a:pt x="1872488" y="656856"/>
                </a:lnTo>
                <a:close/>
              </a:path>
              <a:path w="2092325" h="866775">
                <a:moveTo>
                  <a:pt x="1927440" y="641159"/>
                </a:moveTo>
                <a:lnTo>
                  <a:pt x="1919592" y="613676"/>
                </a:lnTo>
                <a:lnTo>
                  <a:pt x="1892109" y="621525"/>
                </a:lnTo>
                <a:lnTo>
                  <a:pt x="1899958" y="649008"/>
                </a:lnTo>
                <a:lnTo>
                  <a:pt x="1927440" y="641159"/>
                </a:lnTo>
                <a:close/>
              </a:path>
              <a:path w="2092325" h="866775">
                <a:moveTo>
                  <a:pt x="1982393" y="625449"/>
                </a:moveTo>
                <a:lnTo>
                  <a:pt x="1974545" y="597979"/>
                </a:lnTo>
                <a:lnTo>
                  <a:pt x="1947062" y="605828"/>
                </a:lnTo>
                <a:lnTo>
                  <a:pt x="1954911" y="633298"/>
                </a:lnTo>
                <a:lnTo>
                  <a:pt x="1982393" y="625449"/>
                </a:lnTo>
                <a:close/>
              </a:path>
              <a:path w="2092325" h="866775">
                <a:moveTo>
                  <a:pt x="2037346" y="609752"/>
                </a:moveTo>
                <a:lnTo>
                  <a:pt x="2029485" y="582282"/>
                </a:lnTo>
                <a:lnTo>
                  <a:pt x="2002015" y="590130"/>
                </a:lnTo>
                <a:lnTo>
                  <a:pt x="2009863" y="617601"/>
                </a:lnTo>
                <a:lnTo>
                  <a:pt x="2037346" y="609752"/>
                </a:lnTo>
                <a:close/>
              </a:path>
              <a:path w="2092325" h="866775">
                <a:moveTo>
                  <a:pt x="2088362" y="272542"/>
                </a:moveTo>
                <a:lnTo>
                  <a:pt x="2081403" y="266039"/>
                </a:lnTo>
                <a:lnTo>
                  <a:pt x="2018258" y="207187"/>
                </a:lnTo>
                <a:lnTo>
                  <a:pt x="2010181" y="234594"/>
                </a:lnTo>
                <a:lnTo>
                  <a:pt x="1215351" y="266"/>
                </a:lnTo>
                <a:lnTo>
                  <a:pt x="1211313" y="13970"/>
                </a:lnTo>
                <a:lnTo>
                  <a:pt x="1208303" y="0"/>
                </a:lnTo>
                <a:lnTo>
                  <a:pt x="90385" y="240538"/>
                </a:lnTo>
                <a:lnTo>
                  <a:pt x="84378" y="212598"/>
                </a:lnTo>
                <a:lnTo>
                  <a:pt x="9588" y="272542"/>
                </a:lnTo>
                <a:lnTo>
                  <a:pt x="102412" y="296405"/>
                </a:lnTo>
                <a:lnTo>
                  <a:pt x="97053" y="271475"/>
                </a:lnTo>
                <a:lnTo>
                  <a:pt x="96405" y="268478"/>
                </a:lnTo>
                <a:lnTo>
                  <a:pt x="1210741" y="28702"/>
                </a:lnTo>
                <a:lnTo>
                  <a:pt x="2002104" y="262001"/>
                </a:lnTo>
                <a:lnTo>
                  <a:pt x="1994014" y="289407"/>
                </a:lnTo>
                <a:lnTo>
                  <a:pt x="2088362" y="272542"/>
                </a:lnTo>
                <a:close/>
              </a:path>
              <a:path w="2092325" h="866775">
                <a:moveTo>
                  <a:pt x="2092286" y="594055"/>
                </a:moveTo>
                <a:lnTo>
                  <a:pt x="2084438" y="566572"/>
                </a:lnTo>
                <a:lnTo>
                  <a:pt x="2056968" y="574421"/>
                </a:lnTo>
                <a:lnTo>
                  <a:pt x="2064816" y="601903"/>
                </a:lnTo>
                <a:lnTo>
                  <a:pt x="2092286" y="594055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08303" y="1536191"/>
            <a:ext cx="1804416" cy="2206751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3033713" y="2673459"/>
            <a:ext cx="5628005" cy="2186940"/>
          </a:xfrm>
          <a:prstGeom prst="rect">
            <a:avLst/>
          </a:prstGeom>
        </p:spPr>
        <p:txBody>
          <a:bodyPr vert="horz" wrap="square" lIns="0" tIns="13335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50"/>
              </a:spcBef>
            </a:pPr>
            <a:r>
              <a:rPr sz="2400" b="1" dirty="0">
                <a:solidFill>
                  <a:srgbClr val="333399"/>
                </a:solidFill>
                <a:latin typeface="Arial"/>
                <a:cs typeface="Arial"/>
              </a:rPr>
              <a:t>Búsqueda</a:t>
            </a:r>
            <a:r>
              <a:rPr sz="2400" b="1" spc="-30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400" b="1" dirty="0">
                <a:solidFill>
                  <a:srgbClr val="333399"/>
                </a:solidFill>
                <a:latin typeface="Arial"/>
                <a:cs typeface="Arial"/>
              </a:rPr>
              <a:t>con</a:t>
            </a:r>
            <a:r>
              <a:rPr sz="2400" b="1" spc="-25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400" b="1" dirty="0">
                <a:solidFill>
                  <a:srgbClr val="333399"/>
                </a:solidFill>
                <a:latin typeface="Arial"/>
                <a:cs typeface="Arial"/>
              </a:rPr>
              <a:t>espacios</a:t>
            </a:r>
            <a:r>
              <a:rPr sz="2400" b="1" spc="-15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400" b="1" spc="-10" dirty="0">
                <a:solidFill>
                  <a:srgbClr val="333399"/>
                </a:solidFill>
                <a:latin typeface="Arial"/>
                <a:cs typeface="Arial"/>
              </a:rPr>
              <a:t>estructurados</a:t>
            </a:r>
            <a:endParaRPr sz="2400">
              <a:latin typeface="Arial"/>
              <a:cs typeface="Arial"/>
            </a:endParaRPr>
          </a:p>
          <a:p>
            <a:pPr marL="2540" algn="ctr">
              <a:lnSpc>
                <a:spcPct val="100000"/>
              </a:lnSpc>
              <a:spcBef>
                <a:spcPts val="1115"/>
              </a:spcBef>
            </a:pPr>
            <a:r>
              <a:rPr sz="2800" b="1" spc="-10" dirty="0">
                <a:solidFill>
                  <a:srgbClr val="333399"/>
                </a:solidFill>
                <a:latin typeface="Arial"/>
                <a:cs typeface="Arial"/>
              </a:rPr>
              <a:t>“Restricciones”</a:t>
            </a:r>
            <a:endParaRPr sz="28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3100">
              <a:latin typeface="Arial"/>
              <a:cs typeface="Arial"/>
            </a:endParaRPr>
          </a:p>
          <a:p>
            <a:pPr marL="166370">
              <a:lnSpc>
                <a:spcPct val="100000"/>
              </a:lnSpc>
              <a:spcBef>
                <a:spcPts val="2505"/>
              </a:spcBef>
            </a:pPr>
            <a:r>
              <a:rPr sz="2200" i="1" dirty="0">
                <a:latin typeface="Times New Roman"/>
                <a:cs typeface="Times New Roman"/>
              </a:rPr>
              <a:t>Año</a:t>
            </a:r>
            <a:r>
              <a:rPr sz="2200" i="1" spc="-55" dirty="0">
                <a:latin typeface="Times New Roman"/>
                <a:cs typeface="Times New Roman"/>
              </a:rPr>
              <a:t> </a:t>
            </a:r>
            <a:r>
              <a:rPr sz="2200" i="1" dirty="0">
                <a:latin typeface="Times New Roman"/>
                <a:cs typeface="Times New Roman"/>
              </a:rPr>
              <a:t>Académico</a:t>
            </a:r>
            <a:r>
              <a:rPr sz="2200" i="1" spc="-5" dirty="0">
                <a:latin typeface="Times New Roman"/>
                <a:cs typeface="Times New Roman"/>
              </a:rPr>
              <a:t> </a:t>
            </a:r>
            <a:r>
              <a:rPr sz="2200" i="1" spc="-10" dirty="0">
                <a:latin typeface="Times New Roman"/>
                <a:cs typeface="Times New Roman"/>
              </a:rPr>
              <a:t>2022/23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168900" y="1973580"/>
            <a:ext cx="139509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20" dirty="0">
                <a:solidFill>
                  <a:srgbClr val="333399"/>
                </a:solidFill>
              </a:rPr>
              <a:t>Tema</a:t>
            </a:r>
            <a:r>
              <a:rPr sz="3200" spc="-180" dirty="0">
                <a:solidFill>
                  <a:srgbClr val="333399"/>
                </a:solidFill>
              </a:rPr>
              <a:t> </a:t>
            </a:r>
            <a:r>
              <a:rPr sz="3200" spc="-50" dirty="0">
                <a:solidFill>
                  <a:srgbClr val="333399"/>
                </a:solidFill>
              </a:rPr>
              <a:t>6</a:t>
            </a:r>
            <a:endParaRPr sz="3200"/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710531" y="3701636"/>
            <a:ext cx="6352540" cy="735330"/>
            <a:chOff x="1710531" y="3701636"/>
            <a:chExt cx="6352540" cy="735330"/>
          </a:xfrm>
        </p:grpSpPr>
        <p:sp>
          <p:nvSpPr>
            <p:cNvPr id="8" name="object 8"/>
            <p:cNvSpPr/>
            <p:nvPr/>
          </p:nvSpPr>
          <p:spPr>
            <a:xfrm>
              <a:off x="1716881" y="3707986"/>
              <a:ext cx="6339840" cy="722630"/>
            </a:xfrm>
            <a:custGeom>
              <a:avLst/>
              <a:gdLst/>
              <a:ahLst/>
              <a:cxnLst/>
              <a:rect l="l" t="t" r="r" b="b"/>
              <a:pathLst>
                <a:path w="6339840" h="722629">
                  <a:moveTo>
                    <a:pt x="6219336" y="0"/>
                  </a:moveTo>
                  <a:lnTo>
                    <a:pt x="120388" y="0"/>
                  </a:lnTo>
                  <a:lnTo>
                    <a:pt x="73527" y="9460"/>
                  </a:lnTo>
                  <a:lnTo>
                    <a:pt x="35260" y="35261"/>
                  </a:lnTo>
                  <a:lnTo>
                    <a:pt x="9460" y="73527"/>
                  </a:lnTo>
                  <a:lnTo>
                    <a:pt x="0" y="120388"/>
                  </a:lnTo>
                  <a:lnTo>
                    <a:pt x="0" y="601922"/>
                  </a:lnTo>
                  <a:lnTo>
                    <a:pt x="9460" y="648784"/>
                  </a:lnTo>
                  <a:lnTo>
                    <a:pt x="35260" y="687051"/>
                  </a:lnTo>
                  <a:lnTo>
                    <a:pt x="73527" y="712851"/>
                  </a:lnTo>
                  <a:lnTo>
                    <a:pt x="120388" y="722312"/>
                  </a:lnTo>
                  <a:lnTo>
                    <a:pt x="6219336" y="722312"/>
                  </a:lnTo>
                  <a:lnTo>
                    <a:pt x="6266196" y="712851"/>
                  </a:lnTo>
                  <a:lnTo>
                    <a:pt x="6304462" y="687051"/>
                  </a:lnTo>
                  <a:lnTo>
                    <a:pt x="6330262" y="648784"/>
                  </a:lnTo>
                  <a:lnTo>
                    <a:pt x="6339723" y="601922"/>
                  </a:lnTo>
                  <a:lnTo>
                    <a:pt x="6339723" y="120388"/>
                  </a:lnTo>
                  <a:lnTo>
                    <a:pt x="6330262" y="73527"/>
                  </a:lnTo>
                  <a:lnTo>
                    <a:pt x="6304462" y="35261"/>
                  </a:lnTo>
                  <a:lnTo>
                    <a:pt x="6266196" y="9460"/>
                  </a:lnTo>
                  <a:lnTo>
                    <a:pt x="6219336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716881" y="3707986"/>
              <a:ext cx="6339840" cy="722630"/>
            </a:xfrm>
            <a:custGeom>
              <a:avLst/>
              <a:gdLst/>
              <a:ahLst/>
              <a:cxnLst/>
              <a:rect l="l" t="t" r="r" b="b"/>
              <a:pathLst>
                <a:path w="6339840" h="722629">
                  <a:moveTo>
                    <a:pt x="0" y="120388"/>
                  </a:moveTo>
                  <a:lnTo>
                    <a:pt x="9460" y="73528"/>
                  </a:lnTo>
                  <a:lnTo>
                    <a:pt x="35260" y="35261"/>
                  </a:lnTo>
                  <a:lnTo>
                    <a:pt x="73527" y="9460"/>
                  </a:lnTo>
                  <a:lnTo>
                    <a:pt x="120388" y="0"/>
                  </a:lnTo>
                  <a:lnTo>
                    <a:pt x="6219336" y="0"/>
                  </a:lnTo>
                  <a:lnTo>
                    <a:pt x="6266196" y="9460"/>
                  </a:lnTo>
                  <a:lnTo>
                    <a:pt x="6304463" y="35261"/>
                  </a:lnTo>
                  <a:lnTo>
                    <a:pt x="6330263" y="73528"/>
                  </a:lnTo>
                  <a:lnTo>
                    <a:pt x="6339724" y="120388"/>
                  </a:lnTo>
                  <a:lnTo>
                    <a:pt x="6339724" y="601923"/>
                  </a:lnTo>
                  <a:lnTo>
                    <a:pt x="6330263" y="648783"/>
                  </a:lnTo>
                  <a:lnTo>
                    <a:pt x="6304463" y="687050"/>
                  </a:lnTo>
                  <a:lnTo>
                    <a:pt x="6266196" y="712851"/>
                  </a:lnTo>
                  <a:lnTo>
                    <a:pt x="6219336" y="722312"/>
                  </a:lnTo>
                  <a:lnTo>
                    <a:pt x="120388" y="722312"/>
                  </a:lnTo>
                  <a:lnTo>
                    <a:pt x="73527" y="712851"/>
                  </a:lnTo>
                  <a:lnTo>
                    <a:pt x="35260" y="687050"/>
                  </a:lnTo>
                  <a:lnTo>
                    <a:pt x="9460" y="648783"/>
                  </a:lnTo>
                  <a:lnTo>
                    <a:pt x="0" y="601923"/>
                  </a:lnTo>
                  <a:lnTo>
                    <a:pt x="0" y="120388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43280">
              <a:lnSpc>
                <a:spcPct val="100000"/>
              </a:lnSpc>
              <a:spcBef>
                <a:spcPts val="100"/>
              </a:spcBef>
            </a:pPr>
            <a:r>
              <a:rPr dirty="0"/>
              <a:t>Módulo</a:t>
            </a:r>
            <a:r>
              <a:rPr spc="-30" dirty="0"/>
              <a:t> </a:t>
            </a:r>
            <a:r>
              <a:rPr dirty="0"/>
              <a:t>II:</a:t>
            </a:r>
            <a:r>
              <a:rPr spc="-15" dirty="0"/>
              <a:t> </a:t>
            </a:r>
            <a:r>
              <a:rPr dirty="0"/>
              <a:t>Agentes</a:t>
            </a:r>
            <a:r>
              <a:rPr spc="-15" dirty="0"/>
              <a:t> </a:t>
            </a:r>
            <a:r>
              <a:rPr dirty="0"/>
              <a:t>basados</a:t>
            </a:r>
            <a:r>
              <a:rPr spc="-1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spc="-10" dirty="0"/>
              <a:t>Búsqueda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120396" rIns="0" bIns="0" rtlCol="0">
            <a:spAutoFit/>
          </a:bodyPr>
          <a:lstStyle/>
          <a:p>
            <a:pPr marL="544195">
              <a:lnSpc>
                <a:spcPct val="100000"/>
              </a:lnSpc>
              <a:spcBef>
                <a:spcPts val="100"/>
              </a:spcBef>
            </a:pP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2: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10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no-</a:t>
            </a:r>
            <a:r>
              <a:rPr sz="2400" b="0" spc="-10" dirty="0">
                <a:latin typeface="Times New Roman"/>
                <a:cs typeface="Times New Roman"/>
              </a:rPr>
              <a:t>informada</a:t>
            </a:r>
            <a:endParaRPr sz="2400">
              <a:latin typeface="Times New Roman"/>
              <a:cs typeface="Times New Roman"/>
            </a:endParaRPr>
          </a:p>
          <a:p>
            <a:pPr marL="544195">
              <a:lnSpc>
                <a:spcPct val="100000"/>
              </a:lnSpc>
              <a:spcBef>
                <a:spcPts val="2014"/>
              </a:spcBef>
            </a:pP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2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3: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10" dirty="0">
                <a:latin typeface="Times New Roman"/>
                <a:cs typeface="Times New Roman"/>
              </a:rPr>
              <a:t> heurística</a:t>
            </a:r>
            <a:endParaRPr sz="2400">
              <a:latin typeface="Times New Roman"/>
              <a:cs typeface="Times New Roman"/>
            </a:endParaRPr>
          </a:p>
          <a:p>
            <a:pPr marL="544195" marR="861060">
              <a:lnSpc>
                <a:spcPct val="170000"/>
              </a:lnSpc>
            </a:pP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30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4: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20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heurística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spc="-10" dirty="0">
                <a:latin typeface="Times New Roman"/>
                <a:cs typeface="Times New Roman"/>
              </a:rPr>
              <a:t>avanzada </a:t>
            </a: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2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5: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10" dirty="0">
                <a:latin typeface="Times New Roman"/>
                <a:cs typeface="Times New Roman"/>
              </a:rPr>
              <a:t> multiagente</a:t>
            </a:r>
            <a:endParaRPr sz="2400">
              <a:latin typeface="Times New Roman"/>
              <a:cs typeface="Times New Roman"/>
            </a:endParaRPr>
          </a:p>
          <a:p>
            <a:pPr marL="544195">
              <a:lnSpc>
                <a:spcPct val="100000"/>
              </a:lnSpc>
              <a:spcBef>
                <a:spcPts val="2014"/>
              </a:spcBef>
            </a:pP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2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6: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con</a:t>
            </a:r>
            <a:r>
              <a:rPr sz="2400" b="0" spc="-10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espacios</a:t>
            </a:r>
            <a:r>
              <a:rPr sz="2400" b="0" spc="-10" dirty="0">
                <a:latin typeface="Times New Roman"/>
                <a:cs typeface="Times New Roman"/>
              </a:rPr>
              <a:t> estructurados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710531" y="4260850"/>
            <a:ext cx="6352540" cy="474980"/>
            <a:chOff x="1710531" y="4260850"/>
            <a:chExt cx="6352540" cy="474980"/>
          </a:xfrm>
        </p:grpSpPr>
        <p:sp>
          <p:nvSpPr>
            <p:cNvPr id="8" name="object 8"/>
            <p:cNvSpPr/>
            <p:nvPr/>
          </p:nvSpPr>
          <p:spPr>
            <a:xfrm>
              <a:off x="1716881" y="4267200"/>
              <a:ext cx="6339840" cy="462280"/>
            </a:xfrm>
            <a:custGeom>
              <a:avLst/>
              <a:gdLst/>
              <a:ahLst/>
              <a:cxnLst/>
              <a:rect l="l" t="t" r="r" b="b"/>
              <a:pathLst>
                <a:path w="6339840" h="462279">
                  <a:moveTo>
                    <a:pt x="6262777" y="0"/>
                  </a:moveTo>
                  <a:lnTo>
                    <a:pt x="76944" y="0"/>
                  </a:lnTo>
                  <a:lnTo>
                    <a:pt x="46993" y="6046"/>
                  </a:lnTo>
                  <a:lnTo>
                    <a:pt x="22536" y="22536"/>
                  </a:lnTo>
                  <a:lnTo>
                    <a:pt x="6046" y="46994"/>
                  </a:lnTo>
                  <a:lnTo>
                    <a:pt x="0" y="76945"/>
                  </a:lnTo>
                  <a:lnTo>
                    <a:pt x="0" y="384719"/>
                  </a:lnTo>
                  <a:lnTo>
                    <a:pt x="6046" y="414670"/>
                  </a:lnTo>
                  <a:lnTo>
                    <a:pt x="22536" y="439128"/>
                  </a:lnTo>
                  <a:lnTo>
                    <a:pt x="46993" y="455618"/>
                  </a:lnTo>
                  <a:lnTo>
                    <a:pt x="76944" y="461665"/>
                  </a:lnTo>
                  <a:lnTo>
                    <a:pt x="6262777" y="461665"/>
                  </a:lnTo>
                  <a:lnTo>
                    <a:pt x="6292728" y="455618"/>
                  </a:lnTo>
                  <a:lnTo>
                    <a:pt x="6317186" y="439128"/>
                  </a:lnTo>
                  <a:lnTo>
                    <a:pt x="6333676" y="414670"/>
                  </a:lnTo>
                  <a:lnTo>
                    <a:pt x="6339723" y="384719"/>
                  </a:lnTo>
                  <a:lnTo>
                    <a:pt x="6339723" y="76945"/>
                  </a:lnTo>
                  <a:lnTo>
                    <a:pt x="6333676" y="46994"/>
                  </a:lnTo>
                  <a:lnTo>
                    <a:pt x="6317186" y="22536"/>
                  </a:lnTo>
                  <a:lnTo>
                    <a:pt x="6292728" y="6046"/>
                  </a:lnTo>
                  <a:lnTo>
                    <a:pt x="6262777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716881" y="4267200"/>
              <a:ext cx="6339840" cy="462280"/>
            </a:xfrm>
            <a:custGeom>
              <a:avLst/>
              <a:gdLst/>
              <a:ahLst/>
              <a:cxnLst/>
              <a:rect l="l" t="t" r="r" b="b"/>
              <a:pathLst>
                <a:path w="6339840" h="462279">
                  <a:moveTo>
                    <a:pt x="0" y="76945"/>
                  </a:moveTo>
                  <a:lnTo>
                    <a:pt x="6046" y="46994"/>
                  </a:lnTo>
                  <a:lnTo>
                    <a:pt x="22536" y="22536"/>
                  </a:lnTo>
                  <a:lnTo>
                    <a:pt x="46994" y="6046"/>
                  </a:lnTo>
                  <a:lnTo>
                    <a:pt x="76944" y="0"/>
                  </a:lnTo>
                  <a:lnTo>
                    <a:pt x="6262778" y="0"/>
                  </a:lnTo>
                  <a:lnTo>
                    <a:pt x="6292728" y="6046"/>
                  </a:lnTo>
                  <a:lnTo>
                    <a:pt x="6317186" y="22536"/>
                  </a:lnTo>
                  <a:lnTo>
                    <a:pt x="6333676" y="46994"/>
                  </a:lnTo>
                  <a:lnTo>
                    <a:pt x="6339723" y="76945"/>
                  </a:lnTo>
                  <a:lnTo>
                    <a:pt x="6339723" y="384719"/>
                  </a:lnTo>
                  <a:lnTo>
                    <a:pt x="6333676" y="414670"/>
                  </a:lnTo>
                  <a:lnTo>
                    <a:pt x="6317186" y="439128"/>
                  </a:lnTo>
                  <a:lnTo>
                    <a:pt x="6292728" y="455618"/>
                  </a:lnTo>
                  <a:lnTo>
                    <a:pt x="6262778" y="461665"/>
                  </a:lnTo>
                  <a:lnTo>
                    <a:pt x="76944" y="461665"/>
                  </a:lnTo>
                  <a:lnTo>
                    <a:pt x="46994" y="455618"/>
                  </a:lnTo>
                  <a:lnTo>
                    <a:pt x="22536" y="439128"/>
                  </a:lnTo>
                  <a:lnTo>
                    <a:pt x="6046" y="414670"/>
                  </a:lnTo>
                  <a:lnTo>
                    <a:pt x="0" y="384719"/>
                  </a:lnTo>
                  <a:lnTo>
                    <a:pt x="0" y="76945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43280">
              <a:lnSpc>
                <a:spcPct val="100000"/>
              </a:lnSpc>
              <a:spcBef>
                <a:spcPts val="100"/>
              </a:spcBef>
            </a:pPr>
            <a:r>
              <a:rPr dirty="0"/>
              <a:t>Módulo</a:t>
            </a:r>
            <a:r>
              <a:rPr spc="-30" dirty="0"/>
              <a:t> </a:t>
            </a:r>
            <a:r>
              <a:rPr dirty="0"/>
              <a:t>II:</a:t>
            </a:r>
            <a:r>
              <a:rPr spc="-15" dirty="0"/>
              <a:t> </a:t>
            </a:r>
            <a:r>
              <a:rPr dirty="0"/>
              <a:t>Agentes</a:t>
            </a:r>
            <a:r>
              <a:rPr spc="-15" dirty="0"/>
              <a:t> </a:t>
            </a:r>
            <a:r>
              <a:rPr dirty="0"/>
              <a:t>basados</a:t>
            </a:r>
            <a:r>
              <a:rPr spc="-1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spc="-10" dirty="0"/>
              <a:t>Búsqueda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3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96427" y="1364996"/>
            <a:ext cx="5720715" cy="41325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2: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no-</a:t>
            </a:r>
            <a:r>
              <a:rPr sz="2400" spc="-10" dirty="0">
                <a:latin typeface="Times New Roman"/>
                <a:cs typeface="Times New Roman"/>
              </a:rPr>
              <a:t>informada</a:t>
            </a:r>
            <a:endParaRPr sz="24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2014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3: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heurística</a:t>
            </a:r>
            <a:endParaRPr sz="2400">
              <a:latin typeface="Times New Roman"/>
              <a:cs typeface="Times New Roman"/>
            </a:endParaRPr>
          </a:p>
          <a:p>
            <a:pPr marL="76200" marR="886460">
              <a:lnSpc>
                <a:spcPct val="170000"/>
              </a:lnSpc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4:</a:t>
            </a:r>
            <a:r>
              <a:rPr sz="2400" spc="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 </a:t>
            </a:r>
            <a:r>
              <a:rPr sz="2400" spc="-5" dirty="0">
                <a:latin typeface="Times New Roman"/>
                <a:cs typeface="Times New Roman"/>
              </a:rPr>
              <a:t>h</a:t>
            </a:r>
            <a:r>
              <a:rPr sz="2400" spc="-980" dirty="0">
                <a:latin typeface="Times New Roman"/>
                <a:cs typeface="Times New Roman"/>
              </a:rPr>
              <a:t>e</a:t>
            </a:r>
            <a:r>
              <a:rPr sz="3600" spc="-359" baseline="-26620" dirty="0">
                <a:latin typeface="Times New Roman"/>
                <a:cs typeface="Times New Roman"/>
              </a:rPr>
              <a:t>1</a:t>
            </a:r>
            <a:r>
              <a:rPr sz="2400" spc="-5" dirty="0">
                <a:latin typeface="Times New Roman"/>
                <a:cs typeface="Times New Roman"/>
              </a:rPr>
              <a:t>ur</a:t>
            </a:r>
            <a:r>
              <a:rPr sz="2400" spc="-10" dirty="0">
                <a:latin typeface="Times New Roman"/>
                <a:cs typeface="Times New Roman"/>
              </a:rPr>
              <a:t>í</a:t>
            </a:r>
            <a:r>
              <a:rPr sz="2400" spc="-5" dirty="0">
                <a:latin typeface="Times New Roman"/>
                <a:cs typeface="Times New Roman"/>
              </a:rPr>
              <a:t>s</a:t>
            </a:r>
            <a:r>
              <a:rPr sz="2400" spc="-10" dirty="0">
                <a:latin typeface="Times New Roman"/>
                <a:cs typeface="Times New Roman"/>
              </a:rPr>
              <a:t>tic</a:t>
            </a:r>
            <a:r>
              <a:rPr sz="2400" spc="-5" dirty="0">
                <a:latin typeface="Times New Roman"/>
                <a:cs typeface="Times New Roman"/>
              </a:rPr>
              <a:t>a</a:t>
            </a:r>
            <a:r>
              <a:rPr sz="2400" spc="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avanzada </a:t>
            </a: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5: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multiagente</a:t>
            </a:r>
            <a:endParaRPr sz="24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2014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6: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espacios</a:t>
            </a:r>
            <a:r>
              <a:rPr sz="2400" spc="-10" dirty="0">
                <a:latin typeface="Times New Roman"/>
                <a:cs typeface="Times New Roman"/>
              </a:rPr>
              <a:t> estructurados</a:t>
            </a:r>
            <a:endParaRPr sz="2400">
              <a:latin typeface="Times New Roman"/>
              <a:cs typeface="Times New Roman"/>
            </a:endParaRPr>
          </a:p>
          <a:p>
            <a:pPr marL="1591945" indent="-394970">
              <a:lnSpc>
                <a:spcPct val="100000"/>
              </a:lnSpc>
              <a:spcBef>
                <a:spcPts val="825"/>
              </a:spcBef>
              <a:buChar char="–"/>
              <a:tabLst>
                <a:tab pos="1591945" algn="l"/>
                <a:tab pos="1592580" algn="l"/>
              </a:tabLst>
            </a:pPr>
            <a:r>
              <a:rPr sz="2200" spc="-20" dirty="0">
                <a:latin typeface="Times New Roman"/>
                <a:cs typeface="Times New Roman"/>
              </a:rPr>
              <a:t>CSPs</a:t>
            </a:r>
            <a:endParaRPr sz="2200">
              <a:latin typeface="Times New Roman"/>
              <a:cs typeface="Times New Roman"/>
            </a:endParaRPr>
          </a:p>
          <a:p>
            <a:pPr marL="1591945" indent="-394970">
              <a:lnSpc>
                <a:spcPct val="100000"/>
              </a:lnSpc>
              <a:spcBef>
                <a:spcPts val="575"/>
              </a:spcBef>
              <a:buChar char="–"/>
              <a:tabLst>
                <a:tab pos="1591945" algn="l"/>
                <a:tab pos="1592580" algn="l"/>
              </a:tabLst>
            </a:pPr>
            <a:r>
              <a:rPr sz="2200" dirty="0">
                <a:latin typeface="Times New Roman"/>
                <a:cs typeface="Times New Roman"/>
              </a:rPr>
              <a:t>Satisfacción</a:t>
            </a:r>
            <a:r>
              <a:rPr sz="2200" spc="-2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de</a:t>
            </a:r>
            <a:r>
              <a:rPr sz="2200" spc="-15" dirty="0">
                <a:latin typeface="Times New Roman"/>
                <a:cs typeface="Times New Roman"/>
              </a:rPr>
              <a:t> </a:t>
            </a:r>
            <a:r>
              <a:rPr sz="2200" spc="-10" dirty="0">
                <a:latin typeface="Times New Roman"/>
                <a:cs typeface="Times New Roman"/>
              </a:rPr>
              <a:t>restricciones</a:t>
            </a:r>
            <a:endParaRPr sz="2200">
              <a:latin typeface="Times New Roman"/>
              <a:cs typeface="Times New Roman"/>
            </a:endParaRPr>
          </a:p>
          <a:p>
            <a:pPr marL="1591945" indent="-394970">
              <a:lnSpc>
                <a:spcPct val="100000"/>
              </a:lnSpc>
              <a:spcBef>
                <a:spcPts val="550"/>
              </a:spcBef>
              <a:buChar char="–"/>
              <a:tabLst>
                <a:tab pos="1591945" algn="l"/>
                <a:tab pos="1592580" algn="l"/>
              </a:tabLst>
            </a:pPr>
            <a:r>
              <a:rPr sz="2200" dirty="0">
                <a:latin typeface="Times New Roman"/>
                <a:cs typeface="Times New Roman"/>
              </a:rPr>
              <a:t>Propagación</a:t>
            </a:r>
            <a:r>
              <a:rPr sz="2200" spc="-1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de</a:t>
            </a:r>
            <a:r>
              <a:rPr sz="2200" spc="-10" dirty="0">
                <a:latin typeface="Times New Roman"/>
                <a:cs typeface="Times New Roman"/>
              </a:rPr>
              <a:t> restricciones</a:t>
            </a:r>
            <a:endParaRPr sz="2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534920">
              <a:lnSpc>
                <a:spcPct val="100000"/>
              </a:lnSpc>
              <a:spcBef>
                <a:spcPts val="100"/>
              </a:spcBef>
            </a:pPr>
            <a:r>
              <a:rPr dirty="0"/>
              <a:t>Tipos</a:t>
            </a:r>
            <a:r>
              <a:rPr spc="-15" dirty="0"/>
              <a:t> </a:t>
            </a:r>
            <a:r>
              <a:rPr dirty="0"/>
              <a:t>de</a:t>
            </a:r>
            <a:r>
              <a:rPr spc="-10" dirty="0"/>
              <a:t> Agentes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17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777240" y="1024861"/>
            <a:ext cx="6367780" cy="5013960"/>
          </a:xfrm>
          <a:prstGeom prst="rect">
            <a:avLst/>
          </a:prstGeom>
        </p:spPr>
        <p:txBody>
          <a:bodyPr vert="horz" wrap="square" lIns="0" tIns="406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20"/>
              </a:spcBef>
            </a:pPr>
            <a:r>
              <a:rPr sz="2000" b="1" dirty="0">
                <a:latin typeface="Times New Roman"/>
                <a:cs typeface="Times New Roman"/>
              </a:rPr>
              <a:t>Agentes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naturales:</a:t>
            </a:r>
            <a:endParaRPr sz="2000">
              <a:latin typeface="Times New Roman"/>
              <a:cs typeface="Times New Roman"/>
            </a:endParaRPr>
          </a:p>
          <a:p>
            <a:pPr marL="772795" indent="-285750">
              <a:lnSpc>
                <a:spcPct val="100000"/>
              </a:lnSpc>
              <a:spcBef>
                <a:spcPts val="20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cuerpo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biológico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entorno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natural</a:t>
            </a:r>
            <a:endParaRPr sz="1800">
              <a:latin typeface="Times New Roman"/>
              <a:cs typeface="Times New Roman"/>
            </a:endParaRPr>
          </a:p>
          <a:p>
            <a:pPr marL="772795" indent="-285750">
              <a:lnSpc>
                <a:spcPct val="100000"/>
              </a:lnSpc>
              <a:spcBef>
                <a:spcPts val="24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sensores: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ojos,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oídos,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lengua,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etc.</a:t>
            </a:r>
            <a:endParaRPr sz="1800">
              <a:latin typeface="Times New Roman"/>
              <a:cs typeface="Times New Roman"/>
            </a:endParaRPr>
          </a:p>
          <a:p>
            <a:pPr marL="772795" indent="-285750">
              <a:lnSpc>
                <a:spcPct val="100000"/>
              </a:lnSpc>
              <a:spcBef>
                <a:spcPts val="24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efectores: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piernas,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brazos,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manos,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etc.</a:t>
            </a:r>
            <a:endParaRPr sz="1800">
              <a:latin typeface="Times New Roman"/>
              <a:cs typeface="Times New Roman"/>
            </a:endParaRPr>
          </a:p>
          <a:p>
            <a:pPr marL="772795" indent="-285750">
              <a:lnSpc>
                <a:spcPct val="100000"/>
              </a:lnSpc>
              <a:spcBef>
                <a:spcPts val="24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medida</a:t>
            </a:r>
            <a:r>
              <a:rPr sz="1800" spc="-4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rendimiento: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sobrevivir,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reproducirse,</a:t>
            </a:r>
            <a:r>
              <a:rPr sz="1800" spc="-25" dirty="0">
                <a:latin typeface="Times New Roman"/>
                <a:cs typeface="Times New Roman"/>
              </a:rPr>
              <a:t> ...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b="1" dirty="0">
                <a:latin typeface="Times New Roman"/>
                <a:cs typeface="Times New Roman"/>
              </a:rPr>
              <a:t>Agentes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artificiales: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69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agentes</a:t>
            </a:r>
            <a:r>
              <a:rPr sz="2000" spc="-6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hardware</a:t>
            </a:r>
            <a:r>
              <a:rPr sz="2000" i="1" spc="-5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(robots):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32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interactúan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directamente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entorno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físico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12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disponen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“cuerpo” </a:t>
            </a:r>
            <a:r>
              <a:rPr sz="1800" spc="-10" dirty="0">
                <a:latin typeface="Times New Roman"/>
                <a:cs typeface="Times New Roman"/>
              </a:rPr>
              <a:t>físico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24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sensores: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cámaras,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telémetros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infrarojos,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etc.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24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efectores:</a:t>
            </a:r>
            <a:r>
              <a:rPr sz="1800" spc="-3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ruedas/piernas,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manipuladores,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etc.</a:t>
            </a:r>
            <a:endParaRPr sz="18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64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agentes</a:t>
            </a:r>
            <a:r>
              <a:rPr sz="2000" spc="-7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software</a:t>
            </a:r>
            <a:r>
              <a:rPr sz="2000" i="1" spc="-7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(softbots):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32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actúan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entornos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virtuales</a:t>
            </a:r>
            <a:r>
              <a:rPr sz="1800" spc="434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(p.e. </a:t>
            </a:r>
            <a:r>
              <a:rPr sz="1800" spc="-10" dirty="0">
                <a:latin typeface="Times New Roman"/>
                <a:cs typeface="Times New Roman"/>
              </a:rPr>
              <a:t>Internet)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24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todo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software: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necesitan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manipular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físicamente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entorno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12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sensores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efectores: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dependientes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entorno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743902" y="972029"/>
            <a:ext cx="7756525" cy="5066665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marL="372745" indent="-283845">
              <a:lnSpc>
                <a:spcPct val="100000"/>
              </a:lnSpc>
              <a:spcBef>
                <a:spcPts val="640"/>
              </a:spcBef>
              <a:buFont typeface="Times New Roman"/>
              <a:buChar char="•"/>
              <a:tabLst>
                <a:tab pos="372745" algn="l"/>
                <a:tab pos="373380" algn="l"/>
              </a:tabLst>
            </a:pPr>
            <a:r>
              <a:rPr sz="2000" i="1" spc="-10" dirty="0">
                <a:latin typeface="Times New Roman"/>
                <a:cs typeface="Times New Roman"/>
              </a:rPr>
              <a:t>representación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conocimientos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priori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agente</a:t>
            </a:r>
            <a:endParaRPr sz="2000">
              <a:latin typeface="Times New Roman"/>
              <a:cs typeface="Times New Roman"/>
            </a:endParaRPr>
          </a:p>
          <a:p>
            <a:pPr marL="848994" lvl="1" indent="-285750">
              <a:lnSpc>
                <a:spcPct val="100000"/>
              </a:lnSpc>
              <a:spcBef>
                <a:spcPts val="490"/>
              </a:spcBef>
              <a:buChar char="–"/>
              <a:tabLst>
                <a:tab pos="848994" algn="l"/>
                <a:tab pos="849630" algn="l"/>
              </a:tabLst>
            </a:pP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inicial: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símbolo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baseline="-13888" dirty="0">
                <a:latin typeface="Times New Roman"/>
                <a:cs typeface="Times New Roman"/>
              </a:rPr>
              <a:t>0</a:t>
            </a:r>
            <a:r>
              <a:rPr sz="1800" spc="-15" baseline="-13888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848994" lvl="1" indent="-285750">
              <a:lnSpc>
                <a:spcPct val="100000"/>
              </a:lnSpc>
              <a:spcBef>
                <a:spcPts val="335"/>
              </a:spcBef>
              <a:buChar char="–"/>
              <a:tabLst>
                <a:tab pos="848994" algn="l"/>
                <a:tab pos="849630" algn="l"/>
              </a:tabLst>
            </a:pPr>
            <a:r>
              <a:rPr sz="1800" dirty="0">
                <a:latin typeface="Times New Roman"/>
                <a:cs typeface="Times New Roman"/>
              </a:rPr>
              <a:t>estados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sucesores: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expandir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baseline="-13888" dirty="0">
                <a:latin typeface="Times New Roman"/>
                <a:cs typeface="Times New Roman"/>
              </a:rPr>
              <a:t>7</a:t>
            </a:r>
            <a:r>
              <a:rPr sz="1800" spc="209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MT Extra"/>
                <a:cs typeface="MT Extra"/>
              </a:rPr>
              <a:t>H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{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baseline="-13888" dirty="0">
                <a:latin typeface="Times New Roman"/>
                <a:cs typeface="Times New Roman"/>
              </a:rPr>
              <a:t>8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baseline="-13888" dirty="0">
                <a:latin typeface="Times New Roman"/>
                <a:cs typeface="Times New Roman"/>
              </a:rPr>
              <a:t>10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baseline="-13888" dirty="0">
                <a:latin typeface="Times New Roman"/>
                <a:cs typeface="Times New Roman"/>
              </a:rPr>
              <a:t>12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baseline="-13888" dirty="0">
                <a:latin typeface="Times New Roman"/>
                <a:cs typeface="Times New Roman"/>
              </a:rPr>
              <a:t>27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baseline="-13888" dirty="0">
                <a:latin typeface="Times New Roman"/>
                <a:cs typeface="Times New Roman"/>
              </a:rPr>
              <a:t>112</a:t>
            </a:r>
            <a:r>
              <a:rPr sz="1800" dirty="0">
                <a:latin typeface="Times New Roman"/>
                <a:cs typeface="Times New Roman"/>
              </a:rPr>
              <a:t>}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848994" lvl="1" indent="-285750">
              <a:lnSpc>
                <a:spcPct val="100000"/>
              </a:lnSpc>
              <a:spcBef>
                <a:spcPts val="455"/>
              </a:spcBef>
              <a:buChar char="–"/>
              <a:tabLst>
                <a:tab pos="848994" algn="l"/>
                <a:tab pos="849630" algn="l"/>
              </a:tabLst>
            </a:pPr>
            <a:r>
              <a:rPr sz="1800" dirty="0">
                <a:latin typeface="Times New Roman"/>
                <a:cs typeface="Times New Roman"/>
              </a:rPr>
              <a:t>estados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meta?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baseline="-13888" dirty="0">
                <a:latin typeface="Times New Roman"/>
                <a:cs typeface="Times New Roman"/>
              </a:rPr>
              <a:t>112</a:t>
            </a:r>
            <a:r>
              <a:rPr sz="1800" spc="209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MT Extra"/>
                <a:cs typeface="MT Extra"/>
              </a:rPr>
              <a:t>H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true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848994" lvl="1" indent="-285750">
              <a:lnSpc>
                <a:spcPct val="100000"/>
              </a:lnSpc>
              <a:spcBef>
                <a:spcPts val="335"/>
              </a:spcBef>
              <a:buChar char="–"/>
              <a:tabLst>
                <a:tab pos="848994" algn="l"/>
                <a:tab pos="849630" algn="l"/>
              </a:tabLst>
            </a:pPr>
            <a:r>
              <a:rPr sz="1800" dirty="0">
                <a:latin typeface="Times New Roman"/>
                <a:cs typeface="Times New Roman"/>
              </a:rPr>
              <a:t>coste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operador: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c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baseline="-13888" dirty="0">
                <a:latin typeface="Times New Roman"/>
                <a:cs typeface="Times New Roman"/>
              </a:rPr>
              <a:t>7</a:t>
            </a:r>
            <a:r>
              <a:rPr sz="1800" spc="209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baseline="-13888" dirty="0">
                <a:latin typeface="Times New Roman"/>
                <a:cs typeface="Times New Roman"/>
              </a:rPr>
              <a:t>112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MT Extra"/>
                <a:cs typeface="MT Extra"/>
              </a:rPr>
              <a:t>H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5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848994" lvl="1" indent="-285750">
              <a:lnSpc>
                <a:spcPct val="100000"/>
              </a:lnSpc>
              <a:spcBef>
                <a:spcPts val="434"/>
              </a:spcBef>
              <a:buChar char="–"/>
              <a:tabLst>
                <a:tab pos="848994" algn="l"/>
                <a:tab pos="849630" algn="l"/>
              </a:tabLst>
            </a:pPr>
            <a:r>
              <a:rPr sz="1800" dirty="0">
                <a:latin typeface="Times New Roman"/>
                <a:cs typeface="Times New Roman"/>
              </a:rPr>
              <a:t>heurísticas: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i="1" spc="21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baseline="-13888" dirty="0">
                <a:latin typeface="Times New Roman"/>
                <a:cs typeface="Times New Roman"/>
              </a:rPr>
              <a:t>7</a:t>
            </a:r>
            <a:r>
              <a:rPr sz="1800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MT Extra"/>
                <a:cs typeface="MT Extra"/>
              </a:rPr>
              <a:t>H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235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372745" indent="-283845">
              <a:lnSpc>
                <a:spcPct val="100000"/>
              </a:lnSpc>
              <a:spcBef>
                <a:spcPts val="1335"/>
              </a:spcBef>
              <a:buChar char="•"/>
              <a:tabLst>
                <a:tab pos="372745" algn="l"/>
                <a:tab pos="373380" algn="l"/>
              </a:tabLst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abstrae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completamente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características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estados</a:t>
            </a:r>
            <a:endParaRPr sz="2000">
              <a:latin typeface="Times New Roman"/>
              <a:cs typeface="Times New Roman"/>
            </a:endParaRPr>
          </a:p>
          <a:p>
            <a:pPr marL="848994" lvl="1" indent="-285750">
              <a:lnSpc>
                <a:spcPct val="100000"/>
              </a:lnSpc>
              <a:spcBef>
                <a:spcPts val="415"/>
              </a:spcBef>
              <a:buChar char="–"/>
              <a:tabLst>
                <a:tab pos="848994" algn="l"/>
                <a:tab pos="849630" algn="l"/>
              </a:tabLst>
            </a:pPr>
            <a:r>
              <a:rPr sz="1800" dirty="0">
                <a:latin typeface="Times New Roman"/>
                <a:cs typeface="Times New Roman"/>
              </a:rPr>
              <a:t>¿bloque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encima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bloque </a:t>
            </a:r>
            <a:r>
              <a:rPr sz="1800" i="1" dirty="0">
                <a:latin typeface="Times New Roman"/>
                <a:cs typeface="Times New Roman"/>
              </a:rPr>
              <a:t>B</a:t>
            </a:r>
            <a:r>
              <a:rPr sz="1800" dirty="0">
                <a:latin typeface="Times New Roman"/>
                <a:cs typeface="Times New Roman"/>
              </a:rPr>
              <a:t>?,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¿el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agente 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encuentra 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Radovac</a:t>
            </a:r>
            <a:r>
              <a:rPr sz="1800" dirty="0">
                <a:latin typeface="Times New Roman"/>
                <a:cs typeface="Times New Roman"/>
              </a:rPr>
              <a:t>?, </a:t>
            </a:r>
            <a:r>
              <a:rPr sz="1800" spc="-50" dirty="0">
                <a:latin typeface="Times New Roman"/>
                <a:cs typeface="Times New Roman"/>
              </a:rPr>
              <a:t>…</a:t>
            </a:r>
            <a:endParaRPr sz="1800">
              <a:latin typeface="Times New Roman"/>
              <a:cs typeface="Times New Roman"/>
            </a:endParaRPr>
          </a:p>
          <a:p>
            <a:pPr marL="372745" indent="-283845">
              <a:lnSpc>
                <a:spcPct val="100000"/>
              </a:lnSpc>
              <a:spcBef>
                <a:spcPts val="1240"/>
              </a:spcBef>
              <a:buChar char="•"/>
              <a:tabLst>
                <a:tab pos="372745" algn="l"/>
                <a:tab pos="373380" algn="l"/>
              </a:tabLst>
            </a:pPr>
            <a:r>
              <a:rPr sz="2000" spc="-10" dirty="0">
                <a:latin typeface="Times New Roman"/>
                <a:cs typeface="Times New Roman"/>
              </a:rPr>
              <a:t>Problema:</a:t>
            </a:r>
            <a:endParaRPr sz="2000">
              <a:latin typeface="Times New Roman"/>
              <a:cs typeface="Times New Roman"/>
            </a:endParaRPr>
          </a:p>
          <a:p>
            <a:pPr marL="848994" lvl="1" indent="-285750">
              <a:lnSpc>
                <a:spcPct val="100000"/>
              </a:lnSpc>
              <a:spcBef>
                <a:spcPts val="395"/>
              </a:spcBef>
              <a:buChar char="–"/>
              <a:tabLst>
                <a:tab pos="848994" algn="l"/>
                <a:tab pos="849630" algn="l"/>
              </a:tabLst>
            </a:pPr>
            <a:r>
              <a:rPr sz="1800" dirty="0">
                <a:latin typeface="Times New Roman"/>
                <a:cs typeface="Times New Roman"/>
              </a:rPr>
              <a:t>complejidad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representación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conocimiento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(p.e.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expandir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848994" lvl="1" indent="-285750">
              <a:lnSpc>
                <a:spcPct val="100000"/>
              </a:lnSpc>
              <a:spcBef>
                <a:spcPts val="430"/>
              </a:spcBef>
              <a:buChar char="–"/>
              <a:tabLst>
                <a:tab pos="848994" algn="l"/>
                <a:tab pos="849630" algn="l"/>
              </a:tabLst>
            </a:pPr>
            <a:r>
              <a:rPr sz="1800" dirty="0">
                <a:latin typeface="Times New Roman"/>
                <a:cs typeface="Times New Roman"/>
              </a:rPr>
              <a:t>mantenibilidad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conocimiento</a:t>
            </a:r>
            <a:endParaRPr sz="1800">
              <a:latin typeface="Times New Roman"/>
              <a:cs typeface="Times New Roman"/>
            </a:endParaRPr>
          </a:p>
          <a:p>
            <a:pPr marL="372745" indent="-283845">
              <a:lnSpc>
                <a:spcPct val="100000"/>
              </a:lnSpc>
              <a:spcBef>
                <a:spcPts val="1240"/>
              </a:spcBef>
              <a:buChar char="•"/>
              <a:tabLst>
                <a:tab pos="372745" algn="l"/>
                <a:tab pos="373380" algn="l"/>
              </a:tabLst>
            </a:pPr>
            <a:r>
              <a:rPr sz="2000" spc="-10" dirty="0">
                <a:latin typeface="Times New Roman"/>
                <a:cs typeface="Times New Roman"/>
              </a:rPr>
              <a:t>Solución:</a:t>
            </a:r>
            <a:endParaRPr sz="2000">
              <a:latin typeface="Times New Roman"/>
              <a:cs typeface="Times New Roman"/>
            </a:endParaRPr>
          </a:p>
          <a:p>
            <a:pPr marL="848994" lvl="1" indent="-285750">
              <a:lnSpc>
                <a:spcPct val="100000"/>
              </a:lnSpc>
              <a:spcBef>
                <a:spcPts val="415"/>
              </a:spcBef>
              <a:buChar char="–"/>
              <a:tabLst>
                <a:tab pos="848994" algn="l"/>
                <a:tab pos="849630" algn="l"/>
              </a:tabLst>
            </a:pPr>
            <a:r>
              <a:rPr sz="1800" dirty="0">
                <a:latin typeface="Times New Roman"/>
                <a:cs typeface="Times New Roman"/>
              </a:rPr>
              <a:t>tomar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cuenta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“estructura”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estados</a:t>
            </a:r>
            <a:endParaRPr sz="1800">
              <a:latin typeface="Times New Roman"/>
              <a:cs typeface="Times New Roman"/>
            </a:endParaRPr>
          </a:p>
          <a:p>
            <a:pPr marL="848994" lvl="1" indent="-285750">
              <a:lnSpc>
                <a:spcPct val="100000"/>
              </a:lnSpc>
              <a:spcBef>
                <a:spcPts val="434"/>
              </a:spcBef>
              <a:buChar char="–"/>
              <a:tabLst>
                <a:tab pos="848994" algn="l"/>
                <a:tab pos="849630" algn="l"/>
              </a:tabLst>
            </a:pPr>
            <a:r>
              <a:rPr sz="1800" dirty="0">
                <a:latin typeface="Times New Roman"/>
                <a:cs typeface="Times New Roman"/>
              </a:rPr>
              <a:t>definir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nombre sino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sus </a:t>
            </a:r>
            <a:r>
              <a:rPr sz="1800" i="1" spc="-10" dirty="0">
                <a:latin typeface="Times New Roman"/>
                <a:cs typeface="Times New Roman"/>
              </a:rPr>
              <a:t>propiedades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4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400050" y="310388"/>
            <a:ext cx="839152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Problemas</a:t>
            </a:r>
            <a:r>
              <a:rPr spc="-2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representaciones</a:t>
            </a:r>
            <a:r>
              <a:rPr spc="-25" dirty="0"/>
              <a:t> </a:t>
            </a:r>
            <a:r>
              <a:rPr dirty="0"/>
              <a:t>“monolíticas”</a:t>
            </a:r>
            <a:r>
              <a:rPr spc="-2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10" dirty="0"/>
              <a:t>estados</a:t>
            </a: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358106" y="362203"/>
            <a:ext cx="643001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Problemas</a:t>
            </a:r>
            <a:r>
              <a:rPr spc="-3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Satisfacción</a:t>
            </a:r>
            <a:r>
              <a:rPr spc="-2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10" dirty="0"/>
              <a:t>Restricciones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5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51840" y="932179"/>
            <a:ext cx="8010525" cy="5214620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530"/>
              </a:spcBef>
            </a:pPr>
            <a:r>
              <a:rPr sz="1800" b="1" dirty="0">
                <a:latin typeface="Times New Roman"/>
                <a:cs typeface="Times New Roman"/>
              </a:rPr>
              <a:t>Estructura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de</a:t>
            </a:r>
            <a:r>
              <a:rPr sz="1800" b="1" spc="-10" dirty="0">
                <a:latin typeface="Times New Roman"/>
                <a:cs typeface="Times New Roman"/>
              </a:rPr>
              <a:t> estados:</a:t>
            </a:r>
            <a:endParaRPr sz="1800">
              <a:latin typeface="Times New Roman"/>
              <a:cs typeface="Times New Roman"/>
            </a:endParaRPr>
          </a:p>
          <a:p>
            <a:pPr marL="367665" marR="725805" indent="-342265">
              <a:lnSpc>
                <a:spcPct val="106700"/>
              </a:lnSpc>
              <a:spcBef>
                <a:spcPts val="290"/>
              </a:spcBef>
              <a:buChar char="•"/>
              <a:tabLst>
                <a:tab pos="367665" algn="l"/>
                <a:tab pos="368300" algn="l"/>
              </a:tabLst>
            </a:pP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está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compuesto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variables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pueden </a:t>
            </a:r>
            <a:r>
              <a:rPr sz="1800" spc="-10" dirty="0">
                <a:latin typeface="Times New Roman"/>
                <a:cs typeface="Times New Roman"/>
              </a:rPr>
              <a:t>tomar </a:t>
            </a:r>
            <a:r>
              <a:rPr sz="1800" dirty="0">
                <a:latin typeface="Times New Roman"/>
                <a:cs typeface="Times New Roman"/>
              </a:rPr>
              <a:t>diferentes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valores</a:t>
            </a:r>
            <a:endParaRPr sz="1800">
              <a:latin typeface="Times New Roman"/>
              <a:cs typeface="Times New Roman"/>
            </a:endParaRPr>
          </a:p>
          <a:p>
            <a:pPr marL="367665" marR="319405" indent="-342265">
              <a:lnSpc>
                <a:spcPct val="111100"/>
              </a:lnSpc>
              <a:spcBef>
                <a:spcPts val="215"/>
              </a:spcBef>
              <a:buChar char="•"/>
              <a:tabLst>
                <a:tab pos="367665" algn="l"/>
                <a:tab pos="368300" algn="l"/>
              </a:tabLst>
            </a:pP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tienen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variables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cumplen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una </a:t>
            </a:r>
            <a:r>
              <a:rPr sz="1800" dirty="0">
                <a:latin typeface="Times New Roman"/>
                <a:cs typeface="Times New Roman"/>
              </a:rPr>
              <a:t>serie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restricciones</a:t>
            </a:r>
            <a:endParaRPr sz="1800">
              <a:latin typeface="Times New Roman"/>
              <a:cs typeface="Times New Roman"/>
            </a:endParaRPr>
          </a:p>
          <a:p>
            <a:pPr marL="367665" marR="90805" indent="-342265">
              <a:lnSpc>
                <a:spcPct val="106700"/>
              </a:lnSpc>
              <a:spcBef>
                <a:spcPts val="285"/>
              </a:spcBef>
              <a:buChar char="•"/>
              <a:tabLst>
                <a:tab pos="367665" algn="l"/>
                <a:tab pos="368300" algn="l"/>
              </a:tabLst>
            </a:pPr>
            <a:r>
              <a:rPr sz="1800" dirty="0">
                <a:latin typeface="Times New Roman"/>
                <a:cs typeface="Times New Roman"/>
              </a:rPr>
              <a:t>Muchos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dominios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reales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describir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forma: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juegos</a:t>
            </a:r>
            <a:r>
              <a:rPr sz="1800" spc="-10" dirty="0">
                <a:latin typeface="Times New Roman"/>
                <a:cs typeface="Times New Roman"/>
              </a:rPr>
              <a:t> unipersonales </a:t>
            </a:r>
            <a:r>
              <a:rPr sz="1800" dirty="0">
                <a:latin typeface="Times New Roman"/>
                <a:cs typeface="Times New Roman"/>
              </a:rPr>
              <a:t>(Sudoku),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generación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horarios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institutos,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planificación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producción,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etc.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Times New Roman"/>
              <a:buChar char="•"/>
            </a:pPr>
            <a:endParaRPr sz="1900">
              <a:latin typeface="Times New Roman"/>
              <a:cs typeface="Times New Roman"/>
            </a:endParaRPr>
          </a:p>
          <a:p>
            <a:pPr marL="25400">
              <a:lnSpc>
                <a:spcPct val="100000"/>
              </a:lnSpc>
            </a:pPr>
            <a:r>
              <a:rPr sz="1800" b="1" spc="-10" dirty="0">
                <a:latin typeface="Times New Roman"/>
                <a:cs typeface="Times New Roman"/>
              </a:rPr>
              <a:t>Definición</a:t>
            </a:r>
            <a:r>
              <a:rPr sz="1800" spc="-10" dirty="0">
                <a:latin typeface="Times New Roman"/>
                <a:cs typeface="Times New Roman"/>
              </a:rPr>
              <a:t>:</a:t>
            </a:r>
            <a:endParaRPr sz="1800">
              <a:latin typeface="Times New Roman"/>
              <a:cs typeface="Times New Roman"/>
            </a:endParaRPr>
          </a:p>
          <a:p>
            <a:pPr marL="367665" indent="-342265">
              <a:lnSpc>
                <a:spcPct val="100000"/>
              </a:lnSpc>
              <a:spcBef>
                <a:spcPts val="645"/>
              </a:spcBef>
              <a:buChar char="•"/>
              <a:tabLst>
                <a:tab pos="367665" algn="l"/>
                <a:tab pos="368300" algn="l"/>
              </a:tabLst>
            </a:pP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problema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de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satisfacción</a:t>
            </a:r>
            <a:r>
              <a:rPr sz="1800" b="1" spc="-2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de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restricciones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Constraint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Satisfaction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Problem,</a:t>
            </a:r>
            <a:endParaRPr sz="1800">
              <a:latin typeface="Times New Roman"/>
              <a:cs typeface="Times New Roman"/>
            </a:endParaRPr>
          </a:p>
          <a:p>
            <a:pPr marL="368300">
              <a:lnSpc>
                <a:spcPct val="100000"/>
              </a:lnSpc>
              <a:spcBef>
                <a:spcPts val="240"/>
              </a:spcBef>
            </a:pPr>
            <a:r>
              <a:rPr sz="1800" b="1" i="1" dirty="0">
                <a:latin typeface="Times New Roman"/>
                <a:cs typeface="Times New Roman"/>
              </a:rPr>
              <a:t>CSP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tripleta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R</a:t>
            </a:r>
            <a:r>
              <a:rPr sz="1800" spc="-25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767715" lvl="1" indent="-285115">
              <a:lnSpc>
                <a:spcPct val="100000"/>
              </a:lnSpc>
              <a:spcBef>
                <a:spcPts val="635"/>
              </a:spcBef>
              <a:buFont typeface="Times New Roman"/>
              <a:buChar char="–"/>
              <a:tabLst>
                <a:tab pos="767715" algn="l"/>
                <a:tab pos="768350" algn="l"/>
              </a:tabLst>
            </a:pP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=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{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,…,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i="1" baseline="-15151" dirty="0">
                <a:latin typeface="Times New Roman"/>
                <a:cs typeface="Times New Roman"/>
              </a:rPr>
              <a:t>n</a:t>
            </a:r>
            <a:r>
              <a:rPr sz="1600" dirty="0">
                <a:latin typeface="Times New Roman"/>
                <a:cs typeface="Times New Roman"/>
              </a:rPr>
              <a:t>}</a:t>
            </a:r>
            <a:r>
              <a:rPr sz="1600" spc="-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 un conjunto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finito de </a:t>
            </a:r>
            <a:r>
              <a:rPr sz="1600" i="1" spc="-10" dirty="0">
                <a:latin typeface="Times New Roman"/>
                <a:cs typeface="Times New Roman"/>
              </a:rPr>
              <a:t>variables</a:t>
            </a:r>
            <a:endParaRPr sz="1600">
              <a:latin typeface="Times New Roman"/>
              <a:cs typeface="Times New Roman"/>
            </a:endParaRPr>
          </a:p>
          <a:p>
            <a:pPr marL="768350" marR="68580" lvl="1" indent="-285750" algn="just">
              <a:lnSpc>
                <a:spcPct val="109400"/>
              </a:lnSpc>
              <a:spcBef>
                <a:spcPts val="395"/>
              </a:spcBef>
              <a:buFont typeface="Times New Roman"/>
              <a:buChar char="–"/>
              <a:tabLst>
                <a:tab pos="768350" algn="l"/>
              </a:tabLst>
            </a:pPr>
            <a:r>
              <a:rPr sz="1600" i="1" dirty="0">
                <a:latin typeface="Times New Roman"/>
                <a:cs typeface="Times New Roman"/>
              </a:rPr>
              <a:t>D</a:t>
            </a:r>
            <a:r>
              <a:rPr sz="1600" dirty="0">
                <a:latin typeface="Times New Roman"/>
                <a:cs typeface="Times New Roman"/>
              </a:rPr>
              <a:t>: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spc="145" dirty="0">
                <a:latin typeface="Symbol"/>
                <a:cs typeface="Symbol"/>
              </a:rPr>
              <a:t></a:t>
            </a:r>
            <a:r>
              <a:rPr sz="1600" i="1" spc="145" dirty="0">
                <a:latin typeface="Times New Roman"/>
                <a:cs typeface="Times New Roman"/>
              </a:rPr>
              <a:t>V</a:t>
            </a:r>
            <a:r>
              <a:rPr sz="1600" i="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 una función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total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que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asigna un </a:t>
            </a:r>
            <a:r>
              <a:rPr sz="1600" i="1" dirty="0">
                <a:latin typeface="Times New Roman"/>
                <a:cs typeface="Times New Roman"/>
              </a:rPr>
              <a:t>dominio </a:t>
            </a:r>
            <a:r>
              <a:rPr sz="1600" dirty="0">
                <a:latin typeface="Times New Roman"/>
                <a:cs typeface="Times New Roman"/>
              </a:rPr>
              <a:t>(conjunto finito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 valores 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V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00" dirty="0">
                <a:latin typeface="Times New Roman"/>
                <a:cs typeface="Times New Roman"/>
              </a:rPr>
              <a:t>) </a:t>
            </a:r>
            <a:r>
              <a:rPr sz="1600" spc="-50" dirty="0">
                <a:latin typeface="Times New Roman"/>
                <a:cs typeface="Times New Roman"/>
              </a:rPr>
              <a:t>a </a:t>
            </a:r>
            <a:r>
              <a:rPr sz="1600" dirty="0">
                <a:latin typeface="Times New Roman"/>
                <a:cs typeface="Times New Roman"/>
              </a:rPr>
              <a:t>cada variable. Frecuentemente se escribe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D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50" i="1" spc="172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 vez de </a:t>
            </a:r>
            <a:r>
              <a:rPr sz="1600" i="1" dirty="0">
                <a:latin typeface="Times New Roman"/>
                <a:cs typeface="Times New Roman"/>
              </a:rPr>
              <a:t>D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00" dirty="0">
                <a:latin typeface="Times New Roman"/>
                <a:cs typeface="Times New Roman"/>
              </a:rPr>
              <a:t>)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para referirse al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dominio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de </a:t>
            </a:r>
            <a:r>
              <a:rPr sz="1600" dirty="0">
                <a:latin typeface="Times New Roman"/>
                <a:cs typeface="Times New Roman"/>
              </a:rPr>
              <a:t>la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variable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i="1" spc="-25" dirty="0">
                <a:latin typeface="Times New Roman"/>
                <a:cs typeface="Times New Roman"/>
              </a:rPr>
              <a:t>x</a:t>
            </a:r>
            <a:r>
              <a:rPr sz="1650" i="1" spc="-37" baseline="-15151" dirty="0">
                <a:latin typeface="Times New Roman"/>
                <a:cs typeface="Times New Roman"/>
              </a:rPr>
              <a:t>i</a:t>
            </a:r>
            <a:endParaRPr sz="1650" baseline="-15151">
              <a:latin typeface="Times New Roman"/>
              <a:cs typeface="Times New Roman"/>
            </a:endParaRPr>
          </a:p>
          <a:p>
            <a:pPr marL="768350" marR="301625" lvl="1" indent="-285750" algn="just">
              <a:lnSpc>
                <a:spcPct val="110000"/>
              </a:lnSpc>
              <a:spcBef>
                <a:spcPts val="384"/>
              </a:spcBef>
              <a:buFont typeface="Times New Roman"/>
              <a:buChar char="–"/>
              <a:tabLst>
                <a:tab pos="768350" algn="l"/>
              </a:tabLst>
            </a:pPr>
            <a:r>
              <a:rPr sz="1600" i="1" dirty="0">
                <a:latin typeface="Times New Roman"/>
                <a:cs typeface="Times New Roman"/>
              </a:rPr>
              <a:t>R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=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{</a:t>
            </a:r>
            <a:r>
              <a:rPr sz="1600" i="1" dirty="0">
                <a:latin typeface="Times New Roman"/>
                <a:cs typeface="Times New Roman"/>
              </a:rPr>
              <a:t>R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,…, </a:t>
            </a:r>
            <a:r>
              <a:rPr sz="1600" i="1" dirty="0">
                <a:latin typeface="Times New Roman"/>
                <a:cs typeface="Times New Roman"/>
              </a:rPr>
              <a:t>R</a:t>
            </a:r>
            <a:r>
              <a:rPr sz="1650" i="1" baseline="-15151" dirty="0">
                <a:latin typeface="Times New Roman"/>
                <a:cs typeface="Times New Roman"/>
              </a:rPr>
              <a:t>k</a:t>
            </a:r>
            <a:r>
              <a:rPr sz="1600" dirty="0">
                <a:latin typeface="Times New Roman"/>
                <a:cs typeface="Times New Roman"/>
              </a:rPr>
              <a:t>}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 un conjunto finito de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restricciones </a:t>
            </a:r>
            <a:r>
              <a:rPr sz="1600" dirty="0">
                <a:latin typeface="Times New Roman"/>
                <a:cs typeface="Times New Roman"/>
              </a:rPr>
              <a:t>tal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que cada </a:t>
            </a:r>
            <a:r>
              <a:rPr sz="1600" i="1" dirty="0">
                <a:latin typeface="Times New Roman"/>
                <a:cs typeface="Times New Roman"/>
              </a:rPr>
              <a:t>R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50" i="1" spc="172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 un </a:t>
            </a:r>
            <a:r>
              <a:rPr sz="1600" spc="-10" dirty="0">
                <a:latin typeface="Times New Roman"/>
                <a:cs typeface="Times New Roman"/>
              </a:rPr>
              <a:t>predicado </a:t>
            </a:r>
            <a:r>
              <a:rPr sz="1600" dirty="0">
                <a:latin typeface="Times New Roman"/>
                <a:cs typeface="Times New Roman"/>
              </a:rPr>
              <a:t>sobre un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subconjunto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variables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00" dirty="0">
                <a:latin typeface="Times New Roman"/>
                <a:cs typeface="Times New Roman"/>
              </a:rPr>
              <a:t>.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Formalmente: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R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,…,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i="1" baseline="-15151" dirty="0">
                <a:latin typeface="Times New Roman"/>
                <a:cs typeface="Times New Roman"/>
              </a:rPr>
              <a:t>l</a:t>
            </a:r>
            <a:r>
              <a:rPr sz="1600" dirty="0">
                <a:latin typeface="Times New Roman"/>
                <a:cs typeface="Times New Roman"/>
              </a:rPr>
              <a:t>)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335" dirty="0">
                <a:latin typeface="Symbol"/>
                <a:cs typeface="Symbol"/>
              </a:rPr>
              <a:t>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D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Symbol"/>
                <a:cs typeface="Symbol"/>
              </a:rPr>
              <a:t></a:t>
            </a:r>
            <a:r>
              <a:rPr sz="1600" dirty="0">
                <a:latin typeface="Times New Roman"/>
                <a:cs typeface="Times New Roman"/>
              </a:rPr>
              <a:t>…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Symbol"/>
                <a:cs typeface="Symbol"/>
              </a:rPr>
              <a:t></a:t>
            </a:r>
            <a:r>
              <a:rPr sz="1600" i="1" spc="-25" dirty="0">
                <a:latin typeface="Times New Roman"/>
                <a:cs typeface="Times New Roman"/>
              </a:rPr>
              <a:t>D</a:t>
            </a:r>
            <a:r>
              <a:rPr sz="1650" i="1" spc="-37" baseline="-15151" dirty="0">
                <a:latin typeface="Times New Roman"/>
                <a:cs typeface="Times New Roman"/>
              </a:rPr>
              <a:t>l</a:t>
            </a:r>
            <a:endParaRPr sz="1650" baseline="-15151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3281362" y="362203"/>
            <a:ext cx="258191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25" dirty="0"/>
              <a:t> </a:t>
            </a:r>
            <a:r>
              <a:rPr i="1" spc="-10" dirty="0">
                <a:latin typeface="Arial"/>
                <a:cs typeface="Arial"/>
              </a:rPr>
              <a:t>n</a:t>
            </a:r>
            <a:r>
              <a:rPr spc="-10" dirty="0"/>
              <a:t>-reinas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20464" y="938501"/>
            <a:ext cx="5567680" cy="1168400"/>
          </a:xfrm>
          <a:prstGeom prst="rect">
            <a:avLst/>
          </a:prstGeom>
        </p:spPr>
        <p:txBody>
          <a:bodyPr vert="horz" wrap="square" lIns="0" tIns="142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20"/>
              </a:spcBef>
            </a:pPr>
            <a:r>
              <a:rPr sz="2000" b="1" dirty="0">
                <a:latin typeface="Times New Roman"/>
                <a:cs typeface="Times New Roman"/>
              </a:rPr>
              <a:t>Problema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los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n</a:t>
            </a:r>
            <a:r>
              <a:rPr sz="2000" b="1" i="1" spc="-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reinas:</a:t>
            </a:r>
            <a:endParaRPr sz="2000">
              <a:latin typeface="Times New Roman"/>
              <a:cs typeface="Times New Roman"/>
            </a:endParaRPr>
          </a:p>
          <a:p>
            <a:pPr marL="354965" marR="5080" indent="-342900">
              <a:lnSpc>
                <a:spcPct val="115599"/>
              </a:lnSpc>
              <a:spcBef>
                <a:spcPts val="585"/>
              </a:spcBef>
              <a:buChar char="•"/>
              <a:tabLst>
                <a:tab pos="354965" algn="l"/>
                <a:tab pos="355600" algn="l"/>
              </a:tabLst>
            </a:pPr>
            <a:r>
              <a:rPr sz="1800" dirty="0">
                <a:latin typeface="Times New Roman"/>
                <a:cs typeface="Times New Roman"/>
              </a:rPr>
              <a:t>Posicionar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reinas en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tablero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Symbol"/>
                <a:cs typeface="Symbol"/>
              </a:rPr>
              <a:t>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tal que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ninguna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dirty="0">
                <a:latin typeface="Times New Roman"/>
                <a:cs typeface="Times New Roman"/>
              </a:rPr>
              <a:t>ellas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está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amenazada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otra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85539" y="3962456"/>
            <a:ext cx="8080375" cy="2082800"/>
          </a:xfrm>
          <a:prstGeom prst="rect">
            <a:avLst/>
          </a:prstGeom>
        </p:spPr>
        <p:txBody>
          <a:bodyPr vert="horz" wrap="square" lIns="0" tIns="10858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855"/>
              </a:spcBef>
            </a:pPr>
            <a:r>
              <a:rPr sz="2000" b="1" spc="-10" dirty="0">
                <a:latin typeface="Times New Roman"/>
                <a:cs typeface="Times New Roman"/>
              </a:rPr>
              <a:t>Nótese:</a:t>
            </a:r>
            <a:endParaRPr sz="2000">
              <a:latin typeface="Times New Roman"/>
              <a:cs typeface="Times New Roman"/>
            </a:endParaRPr>
          </a:p>
          <a:p>
            <a:pPr marL="418465" indent="-342265">
              <a:lnSpc>
                <a:spcPct val="100000"/>
              </a:lnSpc>
              <a:spcBef>
                <a:spcPts val="680"/>
              </a:spcBef>
              <a:buFont typeface="Times New Roman"/>
              <a:buChar char="•"/>
              <a:tabLst>
                <a:tab pos="418465" algn="l"/>
                <a:tab pos="419100" algn="l"/>
              </a:tabLst>
            </a:pP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suele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modelarse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conjunto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restricciones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más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“</a:t>
            </a:r>
            <a:r>
              <a:rPr sz="1800" spc="-10" dirty="0">
                <a:latin typeface="Times New Roman"/>
                <a:cs typeface="Times New Roman"/>
              </a:rPr>
              <a:t>locales”</a:t>
            </a:r>
            <a:endParaRPr sz="1800">
              <a:latin typeface="Times New Roman"/>
              <a:cs typeface="Times New Roman"/>
            </a:endParaRPr>
          </a:p>
          <a:p>
            <a:pPr marL="418465" indent="-342265">
              <a:lnSpc>
                <a:spcPct val="100000"/>
              </a:lnSpc>
              <a:spcBef>
                <a:spcPts val="645"/>
              </a:spcBef>
              <a:buChar char="•"/>
              <a:tabLst>
                <a:tab pos="418465" algn="l"/>
                <a:tab pos="41910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ejemplo: </a:t>
            </a:r>
            <a:r>
              <a:rPr sz="1800" i="1" dirty="0">
                <a:latin typeface="Times New Roman"/>
                <a:cs typeface="Times New Roman"/>
              </a:rPr>
              <a:t>R’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{</a:t>
            </a:r>
            <a:r>
              <a:rPr sz="1800" i="1" dirty="0">
                <a:latin typeface="Times New Roman"/>
                <a:cs typeface="Times New Roman"/>
              </a:rPr>
              <a:t>R’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dirty="0">
                <a:latin typeface="Times New Roman"/>
                <a:cs typeface="Times New Roman"/>
              </a:rPr>
              <a:t>,…, </a:t>
            </a:r>
            <a:r>
              <a:rPr sz="1800" i="1" dirty="0">
                <a:latin typeface="Times New Roman"/>
                <a:cs typeface="Times New Roman"/>
              </a:rPr>
              <a:t>R’</a:t>
            </a:r>
            <a:r>
              <a:rPr sz="1800" baseline="-13888" dirty="0">
                <a:latin typeface="Times New Roman"/>
                <a:cs typeface="Times New Roman"/>
              </a:rPr>
              <a:t>6</a:t>
            </a:r>
            <a:r>
              <a:rPr sz="1800" dirty="0">
                <a:latin typeface="Times New Roman"/>
                <a:cs typeface="Times New Roman"/>
              </a:rPr>
              <a:t>}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refiriéndose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cada </a:t>
            </a:r>
            <a:r>
              <a:rPr sz="1800" i="1" dirty="0">
                <a:latin typeface="Times New Roman"/>
                <a:cs typeface="Times New Roman"/>
              </a:rPr>
              <a:t>R’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 amenaza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filas</a:t>
            </a:r>
            <a:endParaRPr sz="1800">
              <a:latin typeface="Times New Roman"/>
              <a:cs typeface="Times New Roman"/>
            </a:endParaRPr>
          </a:p>
          <a:p>
            <a:pPr marL="818515" lvl="1" indent="-285750">
              <a:lnSpc>
                <a:spcPct val="100000"/>
              </a:lnSpc>
              <a:spcBef>
                <a:spcPts val="345"/>
              </a:spcBef>
              <a:buChar char="–"/>
              <a:tabLst>
                <a:tab pos="818515" algn="l"/>
                <a:tab pos="819150" algn="l"/>
              </a:tabLst>
            </a:pPr>
            <a:r>
              <a:rPr sz="1600" dirty="0">
                <a:latin typeface="Times New Roman"/>
                <a:cs typeface="Times New Roman"/>
              </a:rPr>
              <a:t>Ejemplo: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R’</a:t>
            </a:r>
            <a:r>
              <a:rPr sz="1650" baseline="-15151" dirty="0">
                <a:latin typeface="Times New Roman"/>
                <a:cs typeface="Times New Roman"/>
              </a:rPr>
              <a:t>2</a:t>
            </a:r>
            <a:r>
              <a:rPr sz="1650" spc="165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expresa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que no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debe haber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amenaza entre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reinas en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las filas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 y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  <a:p>
            <a:pPr marL="818515" lvl="1" indent="-285750">
              <a:lnSpc>
                <a:spcPct val="100000"/>
              </a:lnSpc>
              <a:spcBef>
                <a:spcPts val="385"/>
              </a:spcBef>
              <a:buFont typeface="Times New Roman"/>
              <a:buChar char="–"/>
              <a:tabLst>
                <a:tab pos="818515" algn="l"/>
                <a:tab pos="819150" algn="l"/>
              </a:tabLst>
            </a:pPr>
            <a:r>
              <a:rPr sz="1600" i="1" dirty="0">
                <a:latin typeface="Times New Roman"/>
                <a:cs typeface="Times New Roman"/>
              </a:rPr>
              <a:t>R’</a:t>
            </a:r>
            <a:r>
              <a:rPr sz="1650" baseline="-15151" dirty="0">
                <a:latin typeface="Times New Roman"/>
                <a:cs typeface="Times New Roman"/>
              </a:rPr>
              <a:t>2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3</a:t>
            </a:r>
            <a:r>
              <a:rPr sz="1600" dirty="0">
                <a:latin typeface="Times New Roman"/>
                <a:cs typeface="Times New Roman"/>
              </a:rPr>
              <a:t>)</a:t>
            </a:r>
            <a:r>
              <a:rPr sz="1600" spc="-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2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{(1,2),(1,4),(2,1),(2,3),(3,2),(3,4),(4,1),(4,3)}</a:t>
            </a:r>
            <a:endParaRPr sz="1600">
              <a:latin typeface="Times New Roman"/>
              <a:cs typeface="Times New Roman"/>
            </a:endParaRPr>
          </a:p>
          <a:p>
            <a:pPr marL="418465" indent="-342265">
              <a:lnSpc>
                <a:spcPct val="100000"/>
              </a:lnSpc>
              <a:spcBef>
                <a:spcPts val="665"/>
              </a:spcBef>
              <a:buChar char="•"/>
              <a:tabLst>
                <a:tab pos="418465" algn="l"/>
                <a:tab pos="41910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CSP</a:t>
            </a:r>
            <a:r>
              <a:rPr sz="1800" spc="-7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binario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restricciones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involucran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mucho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dos</a:t>
            </a:r>
            <a:r>
              <a:rPr sz="1800" spc="-10" dirty="0">
                <a:latin typeface="Times New Roman"/>
                <a:cs typeface="Times New Roman"/>
              </a:rPr>
              <a:t> variables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49039" y="2372867"/>
            <a:ext cx="21647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spc="-10" dirty="0">
                <a:latin typeface="Times New Roman"/>
                <a:cs typeface="Times New Roman"/>
              </a:rPr>
              <a:t>4-</a:t>
            </a:r>
            <a:r>
              <a:rPr sz="2000" b="1" dirty="0">
                <a:latin typeface="Times New Roman"/>
                <a:cs typeface="Times New Roman"/>
              </a:rPr>
              <a:t>reinas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como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spc="-20" dirty="0">
                <a:latin typeface="Times New Roman"/>
                <a:cs typeface="Times New Roman"/>
              </a:rPr>
              <a:t>CSP: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23639" y="2684780"/>
            <a:ext cx="5832475" cy="1092200"/>
          </a:xfrm>
          <a:prstGeom prst="rect">
            <a:avLst/>
          </a:prstGeom>
        </p:spPr>
        <p:txBody>
          <a:bodyPr vert="horz" wrap="square" lIns="0" tIns="94615" rIns="0" bIns="0" rtlCol="0">
            <a:spAutoFit/>
          </a:bodyPr>
          <a:lstStyle/>
          <a:p>
            <a:pPr marL="380365" indent="-342265">
              <a:lnSpc>
                <a:spcPct val="100000"/>
              </a:lnSpc>
              <a:spcBef>
                <a:spcPts val="745"/>
              </a:spcBef>
              <a:buFont typeface="Times New Roman"/>
              <a:buChar char="•"/>
              <a:tabLst>
                <a:tab pos="380365" algn="l"/>
                <a:tab pos="381000" algn="l"/>
              </a:tabLst>
            </a:pP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{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dirty="0">
                <a:latin typeface="Times New Roman"/>
                <a:cs typeface="Times New Roman"/>
              </a:rPr>
              <a:t>,…,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baseline="-13888" dirty="0">
                <a:latin typeface="Times New Roman"/>
                <a:cs typeface="Times New Roman"/>
              </a:rPr>
              <a:t>4</a:t>
            </a:r>
            <a:r>
              <a:rPr sz="1800" dirty="0">
                <a:latin typeface="Times New Roman"/>
                <a:cs typeface="Times New Roman"/>
              </a:rPr>
              <a:t>}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(número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las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filas)</a:t>
            </a:r>
            <a:endParaRPr sz="1800">
              <a:latin typeface="Times New Roman"/>
              <a:cs typeface="Times New Roman"/>
            </a:endParaRPr>
          </a:p>
          <a:p>
            <a:pPr marL="380365" indent="-342265">
              <a:lnSpc>
                <a:spcPct val="100000"/>
              </a:lnSpc>
              <a:spcBef>
                <a:spcPts val="650"/>
              </a:spcBef>
              <a:buFont typeface="Times New Roman"/>
              <a:buChar char="•"/>
              <a:tabLst>
                <a:tab pos="380365" algn="l"/>
                <a:tab pos="381000" algn="l"/>
              </a:tabLst>
            </a:pP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{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dirty="0">
                <a:latin typeface="Times New Roman"/>
                <a:cs typeface="Times New Roman"/>
              </a:rPr>
              <a:t>,…, 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baseline="-13888" dirty="0">
                <a:latin typeface="Times New Roman"/>
                <a:cs typeface="Times New Roman"/>
              </a:rPr>
              <a:t>4</a:t>
            </a:r>
            <a:r>
              <a:rPr sz="1800" dirty="0">
                <a:latin typeface="Times New Roman"/>
                <a:cs typeface="Times New Roman"/>
              </a:rPr>
              <a:t>}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siendo 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={1,2,3,4}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(nº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columnas)</a:t>
            </a:r>
            <a:endParaRPr sz="1800">
              <a:latin typeface="Times New Roman"/>
              <a:cs typeface="Times New Roman"/>
            </a:endParaRPr>
          </a:p>
          <a:p>
            <a:pPr marL="380365" indent="-342265">
              <a:lnSpc>
                <a:spcPct val="100000"/>
              </a:lnSpc>
              <a:spcBef>
                <a:spcPts val="625"/>
              </a:spcBef>
              <a:buFont typeface="Times New Roman"/>
              <a:buChar char="•"/>
              <a:tabLst>
                <a:tab pos="380365" algn="l"/>
                <a:tab pos="381000" algn="l"/>
              </a:tabLst>
            </a:pP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{</a:t>
            </a: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dirty="0">
                <a:latin typeface="Times New Roman"/>
                <a:cs typeface="Times New Roman"/>
              </a:rPr>
              <a:t>}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siendo </a:t>
            </a: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baseline="-13888" dirty="0">
                <a:latin typeface="Times New Roman"/>
                <a:cs typeface="Times New Roman"/>
              </a:rPr>
              <a:t>2</a:t>
            </a:r>
            <a:r>
              <a:rPr sz="1800" i="1" dirty="0">
                <a:latin typeface="Times New Roman"/>
                <a:cs typeface="Times New Roman"/>
              </a:rPr>
              <a:t>,x</a:t>
            </a:r>
            <a:r>
              <a:rPr sz="1800" baseline="-13888" dirty="0">
                <a:latin typeface="Times New Roman"/>
                <a:cs typeface="Times New Roman"/>
              </a:rPr>
              <a:t>3</a:t>
            </a:r>
            <a:r>
              <a:rPr sz="1800" i="1" dirty="0">
                <a:latin typeface="Times New Roman"/>
                <a:cs typeface="Times New Roman"/>
              </a:rPr>
              <a:t>,x</a:t>
            </a:r>
            <a:r>
              <a:rPr sz="1800" baseline="-13888" dirty="0">
                <a:latin typeface="Times New Roman"/>
                <a:cs typeface="Times New Roman"/>
              </a:rPr>
              <a:t>4</a:t>
            </a:r>
            <a:r>
              <a:rPr sz="1800" dirty="0">
                <a:latin typeface="Times New Roman"/>
                <a:cs typeface="Times New Roman"/>
              </a:rPr>
              <a:t>)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{(2,4,1,3),(3,1,4,2)}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7380287" y="2174875"/>
            <a:ext cx="1357630" cy="1358900"/>
            <a:chOff x="7380287" y="2174875"/>
            <a:chExt cx="1357630" cy="1358900"/>
          </a:xfrm>
        </p:grpSpPr>
        <p:sp>
          <p:nvSpPr>
            <p:cNvPr id="13" name="object 13"/>
            <p:cNvSpPr/>
            <p:nvPr/>
          </p:nvSpPr>
          <p:spPr>
            <a:xfrm>
              <a:off x="7380287" y="2174874"/>
              <a:ext cx="1357630" cy="1358900"/>
            </a:xfrm>
            <a:custGeom>
              <a:avLst/>
              <a:gdLst/>
              <a:ahLst/>
              <a:cxnLst/>
              <a:rect l="l" t="t" r="r" b="b"/>
              <a:pathLst>
                <a:path w="1357629" h="1358900">
                  <a:moveTo>
                    <a:pt x="339725" y="0"/>
                  </a:moveTo>
                  <a:lnTo>
                    <a:pt x="0" y="0"/>
                  </a:lnTo>
                  <a:lnTo>
                    <a:pt x="0" y="339725"/>
                  </a:lnTo>
                  <a:lnTo>
                    <a:pt x="339725" y="339725"/>
                  </a:lnTo>
                  <a:lnTo>
                    <a:pt x="339725" y="0"/>
                  </a:lnTo>
                  <a:close/>
                </a:path>
                <a:path w="1357629" h="1358900">
                  <a:moveTo>
                    <a:pt x="679450" y="339725"/>
                  </a:moveTo>
                  <a:lnTo>
                    <a:pt x="339725" y="339725"/>
                  </a:lnTo>
                  <a:lnTo>
                    <a:pt x="339725" y="681037"/>
                  </a:lnTo>
                  <a:lnTo>
                    <a:pt x="679450" y="681037"/>
                  </a:lnTo>
                  <a:lnTo>
                    <a:pt x="679450" y="339725"/>
                  </a:lnTo>
                  <a:close/>
                </a:path>
                <a:path w="1357629" h="1358900">
                  <a:moveTo>
                    <a:pt x="1017587" y="0"/>
                  </a:moveTo>
                  <a:lnTo>
                    <a:pt x="679450" y="0"/>
                  </a:lnTo>
                  <a:lnTo>
                    <a:pt x="679450" y="339725"/>
                  </a:lnTo>
                  <a:lnTo>
                    <a:pt x="1017587" y="339725"/>
                  </a:lnTo>
                  <a:lnTo>
                    <a:pt x="1017587" y="0"/>
                  </a:lnTo>
                  <a:close/>
                </a:path>
                <a:path w="1357629" h="1358900">
                  <a:moveTo>
                    <a:pt x="1357312" y="1019175"/>
                  </a:moveTo>
                  <a:lnTo>
                    <a:pt x="1017587" y="1019175"/>
                  </a:lnTo>
                  <a:lnTo>
                    <a:pt x="1017587" y="681037"/>
                  </a:lnTo>
                  <a:lnTo>
                    <a:pt x="679450" y="681037"/>
                  </a:lnTo>
                  <a:lnTo>
                    <a:pt x="679450" y="1019175"/>
                  </a:lnTo>
                  <a:lnTo>
                    <a:pt x="339725" y="1019175"/>
                  </a:lnTo>
                  <a:lnTo>
                    <a:pt x="339725" y="681037"/>
                  </a:lnTo>
                  <a:lnTo>
                    <a:pt x="0" y="681037"/>
                  </a:lnTo>
                  <a:lnTo>
                    <a:pt x="0" y="1019187"/>
                  </a:lnTo>
                  <a:lnTo>
                    <a:pt x="339725" y="1019187"/>
                  </a:lnTo>
                  <a:lnTo>
                    <a:pt x="339725" y="1358900"/>
                  </a:lnTo>
                  <a:lnTo>
                    <a:pt x="679450" y="1358900"/>
                  </a:lnTo>
                  <a:lnTo>
                    <a:pt x="679450" y="1019187"/>
                  </a:lnTo>
                  <a:lnTo>
                    <a:pt x="1017587" y="1019187"/>
                  </a:lnTo>
                  <a:lnTo>
                    <a:pt x="1017587" y="1358900"/>
                  </a:lnTo>
                  <a:lnTo>
                    <a:pt x="1357312" y="1358900"/>
                  </a:lnTo>
                  <a:lnTo>
                    <a:pt x="1357312" y="1019175"/>
                  </a:lnTo>
                  <a:close/>
                </a:path>
                <a:path w="1357629" h="1358900">
                  <a:moveTo>
                    <a:pt x="1357312" y="339725"/>
                  </a:moveTo>
                  <a:lnTo>
                    <a:pt x="1017587" y="339725"/>
                  </a:lnTo>
                  <a:lnTo>
                    <a:pt x="1017587" y="681037"/>
                  </a:lnTo>
                  <a:lnTo>
                    <a:pt x="1357312" y="681037"/>
                  </a:lnTo>
                  <a:lnTo>
                    <a:pt x="1357312" y="339725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380287" y="2174874"/>
              <a:ext cx="1357630" cy="1358900"/>
            </a:xfrm>
            <a:custGeom>
              <a:avLst/>
              <a:gdLst/>
              <a:ahLst/>
              <a:cxnLst/>
              <a:rect l="l" t="t" r="r" b="b"/>
              <a:pathLst>
                <a:path w="1357629" h="1358900">
                  <a:moveTo>
                    <a:pt x="339725" y="339725"/>
                  </a:moveTo>
                  <a:lnTo>
                    <a:pt x="0" y="339725"/>
                  </a:lnTo>
                  <a:lnTo>
                    <a:pt x="0" y="681037"/>
                  </a:lnTo>
                  <a:lnTo>
                    <a:pt x="339725" y="681037"/>
                  </a:lnTo>
                  <a:lnTo>
                    <a:pt x="339725" y="339725"/>
                  </a:lnTo>
                  <a:close/>
                </a:path>
                <a:path w="1357629" h="1358900">
                  <a:moveTo>
                    <a:pt x="679450" y="681037"/>
                  </a:moveTo>
                  <a:lnTo>
                    <a:pt x="339725" y="681037"/>
                  </a:lnTo>
                  <a:lnTo>
                    <a:pt x="339725" y="1019175"/>
                  </a:lnTo>
                  <a:lnTo>
                    <a:pt x="0" y="1019175"/>
                  </a:lnTo>
                  <a:lnTo>
                    <a:pt x="0" y="1358900"/>
                  </a:lnTo>
                  <a:lnTo>
                    <a:pt x="339725" y="1358900"/>
                  </a:lnTo>
                  <a:lnTo>
                    <a:pt x="339725" y="1019187"/>
                  </a:lnTo>
                  <a:lnTo>
                    <a:pt x="679450" y="1019187"/>
                  </a:lnTo>
                  <a:lnTo>
                    <a:pt x="679450" y="681037"/>
                  </a:lnTo>
                  <a:close/>
                </a:path>
                <a:path w="1357629" h="1358900">
                  <a:moveTo>
                    <a:pt x="679450" y="0"/>
                  </a:moveTo>
                  <a:lnTo>
                    <a:pt x="339725" y="0"/>
                  </a:lnTo>
                  <a:lnTo>
                    <a:pt x="339725" y="339725"/>
                  </a:lnTo>
                  <a:lnTo>
                    <a:pt x="679450" y="339725"/>
                  </a:lnTo>
                  <a:lnTo>
                    <a:pt x="679450" y="0"/>
                  </a:lnTo>
                  <a:close/>
                </a:path>
                <a:path w="1357629" h="1358900">
                  <a:moveTo>
                    <a:pt x="1017587" y="339725"/>
                  </a:moveTo>
                  <a:lnTo>
                    <a:pt x="679450" y="339725"/>
                  </a:lnTo>
                  <a:lnTo>
                    <a:pt x="679450" y="681037"/>
                  </a:lnTo>
                  <a:lnTo>
                    <a:pt x="1017587" y="681037"/>
                  </a:lnTo>
                  <a:lnTo>
                    <a:pt x="1017587" y="339725"/>
                  </a:lnTo>
                  <a:close/>
                </a:path>
                <a:path w="1357629" h="1358900">
                  <a:moveTo>
                    <a:pt x="1357312" y="681037"/>
                  </a:moveTo>
                  <a:lnTo>
                    <a:pt x="1017587" y="681037"/>
                  </a:lnTo>
                  <a:lnTo>
                    <a:pt x="1017587" y="1019187"/>
                  </a:lnTo>
                  <a:lnTo>
                    <a:pt x="1357312" y="1019187"/>
                  </a:lnTo>
                  <a:lnTo>
                    <a:pt x="1357312" y="681037"/>
                  </a:lnTo>
                  <a:close/>
                </a:path>
                <a:path w="1357629" h="1358900">
                  <a:moveTo>
                    <a:pt x="1357312" y="0"/>
                  </a:moveTo>
                  <a:lnTo>
                    <a:pt x="1017587" y="0"/>
                  </a:lnTo>
                  <a:lnTo>
                    <a:pt x="1017587" y="339725"/>
                  </a:lnTo>
                  <a:lnTo>
                    <a:pt x="1357312" y="339725"/>
                  </a:lnTo>
                  <a:lnTo>
                    <a:pt x="1357312" y="0"/>
                  </a:lnTo>
                  <a:close/>
                </a:path>
              </a:pathLst>
            </a:custGeom>
            <a:solidFill>
              <a:srgbClr val="333333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3187" y="2174875"/>
              <a:ext cx="339725" cy="32702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059737" y="3194050"/>
              <a:ext cx="342900" cy="33972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397875" y="2528887"/>
              <a:ext cx="339725" cy="32702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380287" y="2867025"/>
              <a:ext cx="339725" cy="327025"/>
            </a:xfrm>
            <a:prstGeom prst="rect">
              <a:avLst/>
            </a:prstGeom>
          </p:spPr>
        </p:pic>
      </p:grpSp>
      <p:sp>
        <p:nvSpPr>
          <p:cNvPr id="19" name="object 19"/>
          <p:cNvSpPr txBox="1"/>
          <p:nvPr/>
        </p:nvSpPr>
        <p:spPr>
          <a:xfrm>
            <a:off x="7046912" y="2163572"/>
            <a:ext cx="292100" cy="13303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>
              <a:lnSpc>
                <a:spcPct val="114399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spc="-37" baseline="-13888" dirty="0">
                <a:latin typeface="Times New Roman"/>
                <a:cs typeface="Times New Roman"/>
              </a:rPr>
              <a:t>1 </a:t>
            </a: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  <a:p>
            <a:pPr marL="38100" marR="30480">
              <a:lnSpc>
                <a:spcPct val="120000"/>
              </a:lnSpc>
              <a:spcBef>
                <a:spcPts val="145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spc="-37" baseline="-13888" dirty="0">
                <a:latin typeface="Times New Roman"/>
                <a:cs typeface="Times New Roman"/>
              </a:rPr>
              <a:t>3 </a:t>
            </a: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spc="-37" baseline="-13888" dirty="0">
                <a:latin typeface="Times New Roman"/>
                <a:cs typeface="Times New Roman"/>
              </a:rPr>
              <a:t>4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6 </a:t>
            </a:r>
            <a:r>
              <a:rPr spc="-50" dirty="0"/>
              <a:t>–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7464425" y="1895347"/>
            <a:ext cx="1181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60045" algn="l"/>
                <a:tab pos="707390" algn="l"/>
                <a:tab pos="1053465" algn="l"/>
              </a:tabLst>
            </a:pPr>
            <a:r>
              <a:rPr sz="1800" spc="-50" dirty="0">
                <a:latin typeface="Times New Roman"/>
                <a:cs typeface="Times New Roman"/>
              </a:rPr>
              <a:t>1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spc="-50" dirty="0">
                <a:latin typeface="Times New Roman"/>
                <a:cs typeface="Times New Roman"/>
              </a:rPr>
              <a:t>2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spc="-50" dirty="0">
                <a:latin typeface="Times New Roman"/>
                <a:cs typeface="Times New Roman"/>
              </a:rPr>
              <a:t>3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spc="-50" dirty="0">
                <a:latin typeface="Times New Roman"/>
                <a:cs typeface="Times New Roman"/>
              </a:rPr>
              <a:t>4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082790" y="1550923"/>
            <a:ext cx="1685289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Ejemplo: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4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b="1" spc="-10" dirty="0">
                <a:latin typeface="Times New Roman"/>
                <a:cs typeface="Times New Roman"/>
              </a:rPr>
              <a:t>reinas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069464">
              <a:lnSpc>
                <a:spcPct val="100000"/>
              </a:lnSpc>
              <a:spcBef>
                <a:spcPts val="100"/>
              </a:spcBef>
            </a:pPr>
            <a:r>
              <a:rPr dirty="0"/>
              <a:t>CSP</a:t>
            </a:r>
            <a:r>
              <a:rPr spc="-15" dirty="0"/>
              <a:t> </a:t>
            </a:r>
            <a:r>
              <a:rPr dirty="0"/>
              <a:t>binario</a:t>
            </a:r>
            <a:r>
              <a:rPr spc="-20" dirty="0"/>
              <a:t> </a:t>
            </a:r>
            <a:r>
              <a:rPr dirty="0"/>
              <a:t>como</a:t>
            </a:r>
            <a:r>
              <a:rPr spc="-15" dirty="0"/>
              <a:t> </a:t>
            </a:r>
            <a:r>
              <a:rPr spc="-10" dirty="0"/>
              <a:t>grafo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26438" y="1152200"/>
            <a:ext cx="7713345" cy="1607185"/>
          </a:xfrm>
          <a:prstGeom prst="rect">
            <a:avLst/>
          </a:prstGeom>
        </p:spPr>
        <p:txBody>
          <a:bodyPr vert="horz" wrap="square" lIns="0" tIns="139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95"/>
              </a:spcBef>
            </a:pP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CSPs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restricciones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binarias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suelen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representar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grafos</a:t>
            </a:r>
            <a:endParaRPr sz="20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894"/>
              </a:spcBef>
              <a:buChar char="•"/>
              <a:tabLst>
                <a:tab pos="393065" algn="l"/>
                <a:tab pos="393700" algn="l"/>
              </a:tabLst>
            </a:pP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variable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CSP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representada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 </a:t>
            </a:r>
            <a:r>
              <a:rPr sz="1800" spc="-20" dirty="0">
                <a:latin typeface="Times New Roman"/>
                <a:cs typeface="Times New Roman"/>
              </a:rPr>
              <a:t>nodo</a:t>
            </a:r>
            <a:endParaRPr sz="18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840"/>
              </a:spcBef>
              <a:buChar char="•"/>
              <a:tabLst>
                <a:tab pos="393065" algn="l"/>
                <a:tab pos="393700" algn="l"/>
              </a:tabLst>
            </a:pP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restricción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binaria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j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k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representa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 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arco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j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 </a:t>
            </a: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k</a:t>
            </a:r>
            <a:endParaRPr sz="1800" baseline="-13888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840"/>
              </a:spcBef>
              <a:buChar char="•"/>
              <a:tabLst>
                <a:tab pos="393065" algn="l"/>
                <a:tab pos="393700" algn="l"/>
              </a:tabLst>
            </a:pPr>
            <a:r>
              <a:rPr sz="1800" dirty="0">
                <a:latin typeface="Times New Roman"/>
                <a:cs typeface="Times New Roman"/>
              </a:rPr>
              <a:t>Ejemplo: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grafo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correspondiente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problema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4-</a:t>
            </a:r>
            <a:r>
              <a:rPr sz="1800" spc="-10" dirty="0">
                <a:latin typeface="Times New Roman"/>
                <a:cs typeface="Times New Roman"/>
              </a:rPr>
              <a:t>reinas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781300" y="3212732"/>
            <a:ext cx="539750" cy="539750"/>
          </a:xfrm>
          <a:custGeom>
            <a:avLst/>
            <a:gdLst/>
            <a:ahLst/>
            <a:cxnLst/>
            <a:rect l="l" t="t" r="r" b="b"/>
            <a:pathLst>
              <a:path w="539750" h="539750">
                <a:moveTo>
                  <a:pt x="0" y="269875"/>
                </a:moveTo>
                <a:lnTo>
                  <a:pt x="4348" y="221364"/>
                </a:lnTo>
                <a:lnTo>
                  <a:pt x="16884" y="175706"/>
                </a:lnTo>
                <a:lnTo>
                  <a:pt x="36845" y="133663"/>
                </a:lnTo>
                <a:lnTo>
                  <a:pt x="63471" y="95997"/>
                </a:lnTo>
                <a:lnTo>
                  <a:pt x="95997" y="63471"/>
                </a:lnTo>
                <a:lnTo>
                  <a:pt x="133663" y="36845"/>
                </a:lnTo>
                <a:lnTo>
                  <a:pt x="175706" y="16884"/>
                </a:lnTo>
                <a:lnTo>
                  <a:pt x="221364" y="4348"/>
                </a:lnTo>
                <a:lnTo>
                  <a:pt x="269875" y="0"/>
                </a:lnTo>
                <a:lnTo>
                  <a:pt x="318385" y="4348"/>
                </a:lnTo>
                <a:lnTo>
                  <a:pt x="364043" y="16884"/>
                </a:lnTo>
                <a:lnTo>
                  <a:pt x="406086" y="36845"/>
                </a:lnTo>
                <a:lnTo>
                  <a:pt x="443752" y="63471"/>
                </a:lnTo>
                <a:lnTo>
                  <a:pt x="476278" y="95997"/>
                </a:lnTo>
                <a:lnTo>
                  <a:pt x="502904" y="133663"/>
                </a:lnTo>
                <a:lnTo>
                  <a:pt x="522865" y="175706"/>
                </a:lnTo>
                <a:lnTo>
                  <a:pt x="535401" y="221364"/>
                </a:lnTo>
                <a:lnTo>
                  <a:pt x="539750" y="269875"/>
                </a:lnTo>
                <a:lnTo>
                  <a:pt x="535401" y="318385"/>
                </a:lnTo>
                <a:lnTo>
                  <a:pt x="522865" y="364043"/>
                </a:lnTo>
                <a:lnTo>
                  <a:pt x="502904" y="406086"/>
                </a:lnTo>
                <a:lnTo>
                  <a:pt x="476278" y="443752"/>
                </a:lnTo>
                <a:lnTo>
                  <a:pt x="443752" y="476278"/>
                </a:lnTo>
                <a:lnTo>
                  <a:pt x="406086" y="502904"/>
                </a:lnTo>
                <a:lnTo>
                  <a:pt x="364043" y="522865"/>
                </a:lnTo>
                <a:lnTo>
                  <a:pt x="318385" y="535401"/>
                </a:lnTo>
                <a:lnTo>
                  <a:pt x="269875" y="539750"/>
                </a:lnTo>
                <a:lnTo>
                  <a:pt x="221364" y="535401"/>
                </a:lnTo>
                <a:lnTo>
                  <a:pt x="175706" y="522865"/>
                </a:lnTo>
                <a:lnTo>
                  <a:pt x="133663" y="502904"/>
                </a:lnTo>
                <a:lnTo>
                  <a:pt x="95997" y="476278"/>
                </a:lnTo>
                <a:lnTo>
                  <a:pt x="63471" y="443752"/>
                </a:lnTo>
                <a:lnTo>
                  <a:pt x="36845" y="406086"/>
                </a:lnTo>
                <a:lnTo>
                  <a:pt x="16884" y="364043"/>
                </a:lnTo>
                <a:lnTo>
                  <a:pt x="4348" y="318385"/>
                </a:lnTo>
                <a:lnTo>
                  <a:pt x="0" y="269875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2901950" y="3224276"/>
            <a:ext cx="31305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spc="-37" baseline="-17361" dirty="0">
                <a:latin typeface="Times New Roman"/>
                <a:cs typeface="Times New Roman"/>
              </a:rPr>
              <a:t>1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454150" y="4123957"/>
            <a:ext cx="539750" cy="539750"/>
          </a:xfrm>
          <a:custGeom>
            <a:avLst/>
            <a:gdLst/>
            <a:ahLst/>
            <a:cxnLst/>
            <a:rect l="l" t="t" r="r" b="b"/>
            <a:pathLst>
              <a:path w="539750" h="539750">
                <a:moveTo>
                  <a:pt x="0" y="269875"/>
                </a:moveTo>
                <a:lnTo>
                  <a:pt x="4348" y="221364"/>
                </a:lnTo>
                <a:lnTo>
                  <a:pt x="16884" y="175706"/>
                </a:lnTo>
                <a:lnTo>
                  <a:pt x="36845" y="133663"/>
                </a:lnTo>
                <a:lnTo>
                  <a:pt x="63471" y="95997"/>
                </a:lnTo>
                <a:lnTo>
                  <a:pt x="95997" y="63471"/>
                </a:lnTo>
                <a:lnTo>
                  <a:pt x="133663" y="36845"/>
                </a:lnTo>
                <a:lnTo>
                  <a:pt x="175706" y="16884"/>
                </a:lnTo>
                <a:lnTo>
                  <a:pt x="221364" y="4348"/>
                </a:lnTo>
                <a:lnTo>
                  <a:pt x="269875" y="0"/>
                </a:lnTo>
                <a:lnTo>
                  <a:pt x="318385" y="4348"/>
                </a:lnTo>
                <a:lnTo>
                  <a:pt x="364043" y="16884"/>
                </a:lnTo>
                <a:lnTo>
                  <a:pt x="406086" y="36845"/>
                </a:lnTo>
                <a:lnTo>
                  <a:pt x="443752" y="63471"/>
                </a:lnTo>
                <a:lnTo>
                  <a:pt x="476278" y="95997"/>
                </a:lnTo>
                <a:lnTo>
                  <a:pt x="502904" y="133663"/>
                </a:lnTo>
                <a:lnTo>
                  <a:pt x="522865" y="175706"/>
                </a:lnTo>
                <a:lnTo>
                  <a:pt x="535401" y="221364"/>
                </a:lnTo>
                <a:lnTo>
                  <a:pt x="539750" y="269875"/>
                </a:lnTo>
                <a:lnTo>
                  <a:pt x="535401" y="318385"/>
                </a:lnTo>
                <a:lnTo>
                  <a:pt x="522865" y="364043"/>
                </a:lnTo>
                <a:lnTo>
                  <a:pt x="502904" y="406086"/>
                </a:lnTo>
                <a:lnTo>
                  <a:pt x="476278" y="443752"/>
                </a:lnTo>
                <a:lnTo>
                  <a:pt x="443752" y="476278"/>
                </a:lnTo>
                <a:lnTo>
                  <a:pt x="406086" y="502904"/>
                </a:lnTo>
                <a:lnTo>
                  <a:pt x="364043" y="522865"/>
                </a:lnTo>
                <a:lnTo>
                  <a:pt x="318385" y="535401"/>
                </a:lnTo>
                <a:lnTo>
                  <a:pt x="269875" y="539750"/>
                </a:lnTo>
                <a:lnTo>
                  <a:pt x="221364" y="535401"/>
                </a:lnTo>
                <a:lnTo>
                  <a:pt x="175706" y="522865"/>
                </a:lnTo>
                <a:lnTo>
                  <a:pt x="133663" y="502904"/>
                </a:lnTo>
                <a:lnTo>
                  <a:pt x="95997" y="476278"/>
                </a:lnTo>
                <a:lnTo>
                  <a:pt x="63471" y="443752"/>
                </a:lnTo>
                <a:lnTo>
                  <a:pt x="36845" y="406086"/>
                </a:lnTo>
                <a:lnTo>
                  <a:pt x="16884" y="364043"/>
                </a:lnTo>
                <a:lnTo>
                  <a:pt x="4348" y="318385"/>
                </a:lnTo>
                <a:lnTo>
                  <a:pt x="0" y="269875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1593850" y="4144771"/>
            <a:ext cx="31305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spc="-37" baseline="-17361" dirty="0">
                <a:latin typeface="Times New Roman"/>
                <a:cs typeface="Times New Roman"/>
              </a:rPr>
              <a:t>2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165600" y="4123957"/>
            <a:ext cx="539750" cy="539750"/>
          </a:xfrm>
          <a:custGeom>
            <a:avLst/>
            <a:gdLst/>
            <a:ahLst/>
            <a:cxnLst/>
            <a:rect l="l" t="t" r="r" b="b"/>
            <a:pathLst>
              <a:path w="539750" h="539750">
                <a:moveTo>
                  <a:pt x="0" y="269875"/>
                </a:moveTo>
                <a:lnTo>
                  <a:pt x="4348" y="221364"/>
                </a:lnTo>
                <a:lnTo>
                  <a:pt x="16884" y="175706"/>
                </a:lnTo>
                <a:lnTo>
                  <a:pt x="36845" y="133663"/>
                </a:lnTo>
                <a:lnTo>
                  <a:pt x="63471" y="95997"/>
                </a:lnTo>
                <a:lnTo>
                  <a:pt x="95997" y="63471"/>
                </a:lnTo>
                <a:lnTo>
                  <a:pt x="133663" y="36845"/>
                </a:lnTo>
                <a:lnTo>
                  <a:pt x="175706" y="16884"/>
                </a:lnTo>
                <a:lnTo>
                  <a:pt x="221364" y="4348"/>
                </a:lnTo>
                <a:lnTo>
                  <a:pt x="269875" y="0"/>
                </a:lnTo>
                <a:lnTo>
                  <a:pt x="318385" y="4348"/>
                </a:lnTo>
                <a:lnTo>
                  <a:pt x="364043" y="16884"/>
                </a:lnTo>
                <a:lnTo>
                  <a:pt x="406086" y="36845"/>
                </a:lnTo>
                <a:lnTo>
                  <a:pt x="443752" y="63471"/>
                </a:lnTo>
                <a:lnTo>
                  <a:pt x="476278" y="95997"/>
                </a:lnTo>
                <a:lnTo>
                  <a:pt x="502904" y="133663"/>
                </a:lnTo>
                <a:lnTo>
                  <a:pt x="522865" y="175706"/>
                </a:lnTo>
                <a:lnTo>
                  <a:pt x="535401" y="221364"/>
                </a:lnTo>
                <a:lnTo>
                  <a:pt x="539750" y="269875"/>
                </a:lnTo>
                <a:lnTo>
                  <a:pt x="535401" y="318385"/>
                </a:lnTo>
                <a:lnTo>
                  <a:pt x="522865" y="364043"/>
                </a:lnTo>
                <a:lnTo>
                  <a:pt x="502904" y="406086"/>
                </a:lnTo>
                <a:lnTo>
                  <a:pt x="476278" y="443752"/>
                </a:lnTo>
                <a:lnTo>
                  <a:pt x="443752" y="476278"/>
                </a:lnTo>
                <a:lnTo>
                  <a:pt x="406086" y="502904"/>
                </a:lnTo>
                <a:lnTo>
                  <a:pt x="364043" y="522865"/>
                </a:lnTo>
                <a:lnTo>
                  <a:pt x="318385" y="535401"/>
                </a:lnTo>
                <a:lnTo>
                  <a:pt x="269875" y="539750"/>
                </a:lnTo>
                <a:lnTo>
                  <a:pt x="221364" y="535401"/>
                </a:lnTo>
                <a:lnTo>
                  <a:pt x="175706" y="522865"/>
                </a:lnTo>
                <a:lnTo>
                  <a:pt x="133663" y="502904"/>
                </a:lnTo>
                <a:lnTo>
                  <a:pt x="95997" y="476278"/>
                </a:lnTo>
                <a:lnTo>
                  <a:pt x="63471" y="443752"/>
                </a:lnTo>
                <a:lnTo>
                  <a:pt x="36845" y="406086"/>
                </a:lnTo>
                <a:lnTo>
                  <a:pt x="16884" y="364043"/>
                </a:lnTo>
                <a:lnTo>
                  <a:pt x="4348" y="318385"/>
                </a:lnTo>
                <a:lnTo>
                  <a:pt x="0" y="269875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4305300" y="4144771"/>
            <a:ext cx="31305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spc="-37" baseline="-17361" dirty="0">
                <a:latin typeface="Times New Roman"/>
                <a:cs typeface="Times New Roman"/>
              </a:rPr>
              <a:t>3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781300" y="5098682"/>
            <a:ext cx="539750" cy="539750"/>
          </a:xfrm>
          <a:custGeom>
            <a:avLst/>
            <a:gdLst/>
            <a:ahLst/>
            <a:cxnLst/>
            <a:rect l="l" t="t" r="r" b="b"/>
            <a:pathLst>
              <a:path w="539750" h="539750">
                <a:moveTo>
                  <a:pt x="0" y="269875"/>
                </a:moveTo>
                <a:lnTo>
                  <a:pt x="4348" y="221364"/>
                </a:lnTo>
                <a:lnTo>
                  <a:pt x="16884" y="175706"/>
                </a:lnTo>
                <a:lnTo>
                  <a:pt x="36845" y="133663"/>
                </a:lnTo>
                <a:lnTo>
                  <a:pt x="63471" y="95997"/>
                </a:lnTo>
                <a:lnTo>
                  <a:pt x="95997" y="63471"/>
                </a:lnTo>
                <a:lnTo>
                  <a:pt x="133663" y="36845"/>
                </a:lnTo>
                <a:lnTo>
                  <a:pt x="175706" y="16884"/>
                </a:lnTo>
                <a:lnTo>
                  <a:pt x="221364" y="4348"/>
                </a:lnTo>
                <a:lnTo>
                  <a:pt x="269875" y="0"/>
                </a:lnTo>
                <a:lnTo>
                  <a:pt x="318385" y="4348"/>
                </a:lnTo>
                <a:lnTo>
                  <a:pt x="364043" y="16884"/>
                </a:lnTo>
                <a:lnTo>
                  <a:pt x="406086" y="36845"/>
                </a:lnTo>
                <a:lnTo>
                  <a:pt x="443752" y="63471"/>
                </a:lnTo>
                <a:lnTo>
                  <a:pt x="476278" y="95997"/>
                </a:lnTo>
                <a:lnTo>
                  <a:pt x="502904" y="133663"/>
                </a:lnTo>
                <a:lnTo>
                  <a:pt x="522865" y="175706"/>
                </a:lnTo>
                <a:lnTo>
                  <a:pt x="535401" y="221364"/>
                </a:lnTo>
                <a:lnTo>
                  <a:pt x="539750" y="269875"/>
                </a:lnTo>
                <a:lnTo>
                  <a:pt x="535401" y="318385"/>
                </a:lnTo>
                <a:lnTo>
                  <a:pt x="522865" y="364043"/>
                </a:lnTo>
                <a:lnTo>
                  <a:pt x="502904" y="406086"/>
                </a:lnTo>
                <a:lnTo>
                  <a:pt x="476278" y="443752"/>
                </a:lnTo>
                <a:lnTo>
                  <a:pt x="443752" y="476278"/>
                </a:lnTo>
                <a:lnTo>
                  <a:pt x="406086" y="502904"/>
                </a:lnTo>
                <a:lnTo>
                  <a:pt x="364043" y="522865"/>
                </a:lnTo>
                <a:lnTo>
                  <a:pt x="318385" y="535401"/>
                </a:lnTo>
                <a:lnTo>
                  <a:pt x="269875" y="539750"/>
                </a:lnTo>
                <a:lnTo>
                  <a:pt x="221364" y="535401"/>
                </a:lnTo>
                <a:lnTo>
                  <a:pt x="175706" y="522865"/>
                </a:lnTo>
                <a:lnTo>
                  <a:pt x="133663" y="502904"/>
                </a:lnTo>
                <a:lnTo>
                  <a:pt x="95997" y="476278"/>
                </a:lnTo>
                <a:lnTo>
                  <a:pt x="63471" y="443752"/>
                </a:lnTo>
                <a:lnTo>
                  <a:pt x="36845" y="406086"/>
                </a:lnTo>
                <a:lnTo>
                  <a:pt x="16884" y="364043"/>
                </a:lnTo>
                <a:lnTo>
                  <a:pt x="4348" y="318385"/>
                </a:lnTo>
                <a:lnTo>
                  <a:pt x="0" y="269875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2901950" y="5110988"/>
            <a:ext cx="31305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spc="-37" baseline="-17361" dirty="0">
                <a:latin typeface="Times New Roman"/>
                <a:cs typeface="Times New Roman"/>
              </a:rPr>
              <a:t>4</a:t>
            </a:r>
            <a:endParaRPr sz="2400" baseline="-17361">
              <a:latin typeface="Times New Roman"/>
              <a:cs typeface="Times New Roman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1905000" y="3330207"/>
            <a:ext cx="6358255" cy="1843405"/>
            <a:chOff x="1905000" y="3330207"/>
            <a:chExt cx="6358255" cy="1843405"/>
          </a:xfrm>
        </p:grpSpPr>
        <p:sp>
          <p:nvSpPr>
            <p:cNvPr id="18" name="object 18"/>
            <p:cNvSpPr/>
            <p:nvPr/>
          </p:nvSpPr>
          <p:spPr>
            <a:xfrm>
              <a:off x="1914525" y="3687395"/>
              <a:ext cx="946150" cy="501650"/>
            </a:xfrm>
            <a:custGeom>
              <a:avLst/>
              <a:gdLst/>
              <a:ahLst/>
              <a:cxnLst/>
              <a:rect l="l" t="t" r="r" b="b"/>
              <a:pathLst>
                <a:path w="946150" h="501650">
                  <a:moveTo>
                    <a:pt x="946150" y="0"/>
                  </a:moveTo>
                  <a:lnTo>
                    <a:pt x="0" y="50165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051175" y="3766770"/>
              <a:ext cx="8255" cy="1322705"/>
            </a:xfrm>
            <a:custGeom>
              <a:avLst/>
              <a:gdLst/>
              <a:ahLst/>
              <a:cxnLst/>
              <a:rect l="l" t="t" r="r" b="b"/>
              <a:pathLst>
                <a:path w="8255" h="1322704">
                  <a:moveTo>
                    <a:pt x="0" y="0"/>
                  </a:moveTo>
                  <a:lnTo>
                    <a:pt x="7938" y="13223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241675" y="3687395"/>
              <a:ext cx="1003300" cy="501650"/>
            </a:xfrm>
            <a:custGeom>
              <a:avLst/>
              <a:gdLst/>
              <a:ahLst/>
              <a:cxnLst/>
              <a:rect l="l" t="t" r="r" b="b"/>
              <a:pathLst>
                <a:path w="1003300" h="501650">
                  <a:moveTo>
                    <a:pt x="0" y="0"/>
                  </a:moveTo>
                  <a:lnTo>
                    <a:pt x="1003300" y="50165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008187" y="4393832"/>
              <a:ext cx="2143125" cy="0"/>
            </a:xfrm>
            <a:custGeom>
              <a:avLst/>
              <a:gdLst/>
              <a:ahLst/>
              <a:cxnLst/>
              <a:rect l="l" t="t" r="r" b="b"/>
              <a:pathLst>
                <a:path w="2143125">
                  <a:moveTo>
                    <a:pt x="0" y="0"/>
                  </a:moveTo>
                  <a:lnTo>
                    <a:pt x="2143125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914525" y="4598620"/>
              <a:ext cx="946150" cy="565150"/>
            </a:xfrm>
            <a:custGeom>
              <a:avLst/>
              <a:gdLst/>
              <a:ahLst/>
              <a:cxnLst/>
              <a:rect l="l" t="t" r="r" b="b"/>
              <a:pathLst>
                <a:path w="946150" h="565150">
                  <a:moveTo>
                    <a:pt x="0" y="0"/>
                  </a:moveTo>
                  <a:lnTo>
                    <a:pt x="946150" y="56515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241675" y="4598620"/>
              <a:ext cx="1003300" cy="565150"/>
            </a:xfrm>
            <a:custGeom>
              <a:avLst/>
              <a:gdLst/>
              <a:ahLst/>
              <a:cxnLst/>
              <a:rect l="l" t="t" r="r" b="b"/>
              <a:pathLst>
                <a:path w="1003300" h="565150">
                  <a:moveTo>
                    <a:pt x="0" y="565150"/>
                  </a:moveTo>
                  <a:lnTo>
                    <a:pt x="1003300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156086" y="3334970"/>
              <a:ext cx="4102100" cy="704850"/>
            </a:xfrm>
            <a:custGeom>
              <a:avLst/>
              <a:gdLst/>
              <a:ahLst/>
              <a:cxnLst/>
              <a:rect l="l" t="t" r="r" b="b"/>
              <a:pathLst>
                <a:path w="4102100" h="704850">
                  <a:moveTo>
                    <a:pt x="4102088" y="587371"/>
                  </a:moveTo>
                  <a:lnTo>
                    <a:pt x="996938" y="587371"/>
                  </a:lnTo>
                  <a:lnTo>
                    <a:pt x="1006170" y="633099"/>
                  </a:lnTo>
                  <a:lnTo>
                    <a:pt x="1031347" y="670441"/>
                  </a:lnTo>
                  <a:lnTo>
                    <a:pt x="1068689" y="695617"/>
                  </a:lnTo>
                  <a:lnTo>
                    <a:pt x="1114417" y="704850"/>
                  </a:lnTo>
                  <a:lnTo>
                    <a:pt x="3984609" y="704850"/>
                  </a:lnTo>
                  <a:lnTo>
                    <a:pt x="4030337" y="695617"/>
                  </a:lnTo>
                  <a:lnTo>
                    <a:pt x="4067679" y="670441"/>
                  </a:lnTo>
                  <a:lnTo>
                    <a:pt x="4092856" y="633099"/>
                  </a:lnTo>
                  <a:lnTo>
                    <a:pt x="4102088" y="587371"/>
                  </a:lnTo>
                  <a:close/>
                </a:path>
                <a:path w="4102100" h="704850">
                  <a:moveTo>
                    <a:pt x="3984609" y="0"/>
                  </a:moveTo>
                  <a:lnTo>
                    <a:pt x="1114417" y="0"/>
                  </a:lnTo>
                  <a:lnTo>
                    <a:pt x="1068689" y="9232"/>
                  </a:lnTo>
                  <a:lnTo>
                    <a:pt x="1031347" y="34409"/>
                  </a:lnTo>
                  <a:lnTo>
                    <a:pt x="1006170" y="71751"/>
                  </a:lnTo>
                  <a:lnTo>
                    <a:pt x="996938" y="117480"/>
                  </a:lnTo>
                  <a:lnTo>
                    <a:pt x="996938" y="411161"/>
                  </a:lnTo>
                  <a:lnTo>
                    <a:pt x="0" y="600068"/>
                  </a:lnTo>
                  <a:lnTo>
                    <a:pt x="996938" y="587371"/>
                  </a:lnTo>
                  <a:lnTo>
                    <a:pt x="4102088" y="587371"/>
                  </a:lnTo>
                  <a:lnTo>
                    <a:pt x="4102088" y="117480"/>
                  </a:lnTo>
                  <a:lnTo>
                    <a:pt x="4092856" y="71751"/>
                  </a:lnTo>
                  <a:lnTo>
                    <a:pt x="4067679" y="34409"/>
                  </a:lnTo>
                  <a:lnTo>
                    <a:pt x="4030337" y="9232"/>
                  </a:lnTo>
                  <a:lnTo>
                    <a:pt x="3984609" y="0"/>
                  </a:lnTo>
                  <a:close/>
                </a:path>
              </a:pathLst>
            </a:custGeom>
            <a:solidFill>
              <a:srgbClr val="FFFF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156086" y="3334970"/>
              <a:ext cx="4102100" cy="704850"/>
            </a:xfrm>
            <a:custGeom>
              <a:avLst/>
              <a:gdLst/>
              <a:ahLst/>
              <a:cxnLst/>
              <a:rect l="l" t="t" r="r" b="b"/>
              <a:pathLst>
                <a:path w="4102100" h="704850">
                  <a:moveTo>
                    <a:pt x="996938" y="117479"/>
                  </a:moveTo>
                  <a:lnTo>
                    <a:pt x="1006170" y="71750"/>
                  </a:lnTo>
                  <a:lnTo>
                    <a:pt x="1031347" y="34408"/>
                  </a:lnTo>
                  <a:lnTo>
                    <a:pt x="1068689" y="9232"/>
                  </a:lnTo>
                  <a:lnTo>
                    <a:pt x="1114417" y="0"/>
                  </a:lnTo>
                  <a:lnTo>
                    <a:pt x="1514463" y="0"/>
                  </a:lnTo>
                  <a:lnTo>
                    <a:pt x="2290750" y="0"/>
                  </a:lnTo>
                  <a:lnTo>
                    <a:pt x="3984609" y="0"/>
                  </a:lnTo>
                  <a:lnTo>
                    <a:pt x="4030337" y="9232"/>
                  </a:lnTo>
                  <a:lnTo>
                    <a:pt x="4067679" y="34408"/>
                  </a:lnTo>
                  <a:lnTo>
                    <a:pt x="4092856" y="71750"/>
                  </a:lnTo>
                  <a:lnTo>
                    <a:pt x="4102088" y="117479"/>
                  </a:lnTo>
                  <a:lnTo>
                    <a:pt x="4102088" y="411161"/>
                  </a:lnTo>
                  <a:lnTo>
                    <a:pt x="4102088" y="587374"/>
                  </a:lnTo>
                  <a:lnTo>
                    <a:pt x="4092856" y="633099"/>
                  </a:lnTo>
                  <a:lnTo>
                    <a:pt x="4067679" y="670441"/>
                  </a:lnTo>
                  <a:lnTo>
                    <a:pt x="4030337" y="695617"/>
                  </a:lnTo>
                  <a:lnTo>
                    <a:pt x="3984609" y="704850"/>
                  </a:lnTo>
                  <a:lnTo>
                    <a:pt x="2290750" y="704850"/>
                  </a:lnTo>
                  <a:lnTo>
                    <a:pt x="1514463" y="704850"/>
                  </a:lnTo>
                  <a:lnTo>
                    <a:pt x="1114417" y="704850"/>
                  </a:lnTo>
                  <a:lnTo>
                    <a:pt x="1068689" y="695617"/>
                  </a:lnTo>
                  <a:lnTo>
                    <a:pt x="1031347" y="670441"/>
                  </a:lnTo>
                  <a:lnTo>
                    <a:pt x="1006170" y="633099"/>
                  </a:lnTo>
                  <a:lnTo>
                    <a:pt x="996938" y="587371"/>
                  </a:lnTo>
                  <a:lnTo>
                    <a:pt x="0" y="600068"/>
                  </a:lnTo>
                  <a:lnTo>
                    <a:pt x="996938" y="411161"/>
                  </a:lnTo>
                  <a:lnTo>
                    <a:pt x="996938" y="11747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/>
          <p:nvPr/>
        </p:nvSpPr>
        <p:spPr>
          <a:xfrm>
            <a:off x="5274468" y="3295396"/>
            <a:ext cx="2862580" cy="766445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37465" marR="30480" indent="-635" algn="ctr">
              <a:lnSpc>
                <a:spcPct val="101899"/>
              </a:lnSpc>
              <a:spcBef>
                <a:spcPts val="60"/>
              </a:spcBef>
            </a:pPr>
            <a:r>
              <a:rPr sz="1600" dirty="0">
                <a:latin typeface="Times New Roman"/>
                <a:cs typeface="Times New Roman"/>
              </a:rPr>
              <a:t>Restricción</a:t>
            </a:r>
            <a:r>
              <a:rPr sz="1600" spc="-2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R’</a:t>
            </a:r>
            <a:r>
              <a:rPr sz="1650" baseline="-15151" dirty="0">
                <a:latin typeface="Times New Roman"/>
                <a:cs typeface="Times New Roman"/>
              </a:rPr>
              <a:t>2</a:t>
            </a:r>
            <a:r>
              <a:rPr sz="1600" dirty="0">
                <a:latin typeface="Times New Roman"/>
                <a:cs typeface="Times New Roman"/>
              </a:rPr>
              <a:t>:</a:t>
            </a:r>
            <a:r>
              <a:rPr sz="1600" spc="40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“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 debe </a:t>
            </a:r>
            <a:r>
              <a:rPr sz="1600" spc="-10" dirty="0">
                <a:latin typeface="Times New Roman"/>
                <a:cs typeface="Times New Roman"/>
              </a:rPr>
              <a:t>haber </a:t>
            </a:r>
            <a:r>
              <a:rPr sz="1600" dirty="0">
                <a:latin typeface="Times New Roman"/>
                <a:cs typeface="Times New Roman"/>
              </a:rPr>
              <a:t>amenaza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entre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reinas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filas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50" dirty="0">
                <a:latin typeface="Times New Roman"/>
                <a:cs typeface="Times New Roman"/>
              </a:rPr>
              <a:t>1 </a:t>
            </a:r>
            <a:r>
              <a:rPr sz="1600" dirty="0">
                <a:latin typeface="Times New Roman"/>
                <a:cs typeface="Times New Roman"/>
              </a:rPr>
              <a:t>y </a:t>
            </a:r>
            <a:r>
              <a:rPr sz="1600" spc="-25" dirty="0">
                <a:latin typeface="Times New Roman"/>
                <a:cs typeface="Times New Roman"/>
              </a:rPr>
              <a:t>3”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7 </a:t>
            </a:r>
            <a:r>
              <a:rPr spc="-50" dirty="0"/>
              <a:t>–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055812" y="3599179"/>
            <a:ext cx="3429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R</a:t>
            </a:r>
            <a:r>
              <a:rPr sz="1800" spc="-25" dirty="0">
                <a:latin typeface="Times New Roman"/>
                <a:cs typeface="Times New Roman"/>
              </a:rPr>
              <a:t>′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700462" y="3650995"/>
            <a:ext cx="3429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R</a:t>
            </a:r>
            <a:r>
              <a:rPr sz="1800" spc="-25" dirty="0">
                <a:latin typeface="Times New Roman"/>
                <a:cs typeface="Times New Roman"/>
              </a:rPr>
              <a:t>′</a:t>
            </a:r>
            <a:r>
              <a:rPr sz="1800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695700" y="4821428"/>
            <a:ext cx="3429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R</a:t>
            </a:r>
            <a:r>
              <a:rPr sz="1800" spc="-25" dirty="0">
                <a:latin typeface="Times New Roman"/>
                <a:cs typeface="Times New Roman"/>
              </a:rPr>
              <a:t>′</a:t>
            </a:r>
            <a:r>
              <a:rPr sz="1800" spc="-37" baseline="-13888" dirty="0">
                <a:latin typeface="Times New Roman"/>
                <a:cs typeface="Times New Roman"/>
              </a:rPr>
              <a:t>6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055812" y="4318507"/>
            <a:ext cx="568325" cy="800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3525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R</a:t>
            </a:r>
            <a:r>
              <a:rPr sz="1800" spc="-25" dirty="0">
                <a:latin typeface="Times New Roman"/>
                <a:cs typeface="Times New Roman"/>
              </a:rPr>
              <a:t>′</a:t>
            </a:r>
            <a:r>
              <a:rPr sz="1800" spc="-37" baseline="-13888" dirty="0">
                <a:latin typeface="Times New Roman"/>
                <a:cs typeface="Times New Roman"/>
              </a:rPr>
              <a:t>4</a:t>
            </a:r>
            <a:endParaRPr sz="1800" baseline="-13888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775"/>
              </a:spcBef>
            </a:pPr>
            <a:r>
              <a:rPr sz="1800" i="1" spc="-25" dirty="0">
                <a:latin typeface="Times New Roman"/>
                <a:cs typeface="Times New Roman"/>
              </a:rPr>
              <a:t>R</a:t>
            </a:r>
            <a:r>
              <a:rPr sz="1800" spc="-25" dirty="0">
                <a:latin typeface="Times New Roman"/>
                <a:cs typeface="Times New Roman"/>
              </a:rPr>
              <a:t>′</a:t>
            </a:r>
            <a:r>
              <a:rPr sz="1800" spc="-37" baseline="-13888" dirty="0">
                <a:latin typeface="Times New Roman"/>
                <a:cs typeface="Times New Roman"/>
              </a:rPr>
              <a:t>5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048000" y="3958844"/>
            <a:ext cx="3429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R</a:t>
            </a:r>
            <a:r>
              <a:rPr sz="1800" spc="-25" dirty="0">
                <a:latin typeface="Times New Roman"/>
                <a:cs typeface="Times New Roman"/>
              </a:rPr>
              <a:t>′</a:t>
            </a:r>
            <a:r>
              <a:rPr sz="1800" spc="-37" baseline="-13888" dirty="0">
                <a:latin typeface="Times New Roman"/>
                <a:cs typeface="Times New Roman"/>
              </a:rPr>
              <a:t>3</a:t>
            </a:r>
            <a:endParaRPr sz="1800" baseline="-13888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974850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40" dirty="0"/>
              <a:t> </a:t>
            </a:r>
            <a:r>
              <a:rPr i="1" spc="-10" dirty="0">
                <a:latin typeface="Arial"/>
                <a:cs typeface="Arial"/>
              </a:rPr>
              <a:t>criptoaritmética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35965" y="1068323"/>
            <a:ext cx="33077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latin typeface="Times New Roman"/>
                <a:cs typeface="Times New Roman"/>
              </a:rPr>
              <a:t>Problema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criptoaritmética: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35965" y="1383284"/>
            <a:ext cx="4787900" cy="1116965"/>
          </a:xfrm>
          <a:prstGeom prst="rect">
            <a:avLst/>
          </a:prstGeom>
        </p:spPr>
        <p:txBody>
          <a:bodyPr vert="horz" wrap="square" lIns="0" tIns="11938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940"/>
              </a:spcBef>
              <a:buChar char="•"/>
              <a:tabLst>
                <a:tab pos="354965" algn="l"/>
                <a:tab pos="355600" algn="l"/>
              </a:tabLst>
            </a:pPr>
            <a:r>
              <a:rPr sz="1800" dirty="0">
                <a:latin typeface="Times New Roman"/>
                <a:cs typeface="Times New Roman"/>
              </a:rPr>
              <a:t>Operación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aritmética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10" dirty="0">
                <a:latin typeface="Times New Roman"/>
                <a:cs typeface="Times New Roman"/>
              </a:rPr>
              <a:t> letras</a:t>
            </a:r>
            <a:endParaRPr sz="1800">
              <a:latin typeface="Times New Roman"/>
              <a:cs typeface="Times New Roman"/>
            </a:endParaRPr>
          </a:p>
          <a:p>
            <a:pPr marL="354965" marR="5080" indent="-342265">
              <a:lnSpc>
                <a:spcPct val="120000"/>
              </a:lnSpc>
              <a:spcBef>
                <a:spcPts val="405"/>
              </a:spcBef>
              <a:buChar char="•"/>
              <a:tabLst>
                <a:tab pos="354965" algn="l"/>
                <a:tab pos="355600" algn="l"/>
              </a:tabLst>
            </a:pPr>
            <a:r>
              <a:rPr sz="1800" dirty="0">
                <a:latin typeface="Times New Roman"/>
                <a:cs typeface="Times New Roman"/>
              </a:rPr>
              <a:t>Asignar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letra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dígito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diferente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modo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cumpla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operación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49036" y="2845308"/>
            <a:ext cx="21272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latin typeface="Times New Roman"/>
                <a:cs typeface="Times New Roman"/>
              </a:rPr>
              <a:t>Ejemplo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como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spc="-25" dirty="0">
                <a:latin typeface="Times New Roman"/>
                <a:cs typeface="Times New Roman"/>
              </a:rPr>
              <a:t>CSP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786185" y="3885692"/>
            <a:ext cx="25057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i="1" baseline="-13888" dirty="0">
                <a:latin typeface="Times New Roman"/>
                <a:cs typeface="Times New Roman"/>
              </a:rPr>
              <a:t>C1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i="1" baseline="-13888" dirty="0">
                <a:latin typeface="Times New Roman"/>
                <a:cs typeface="Times New Roman"/>
              </a:rPr>
              <a:t>C2</a:t>
            </a:r>
            <a:r>
              <a:rPr sz="1800" i="1" spc="-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i="1" baseline="-13888" dirty="0">
                <a:latin typeface="Times New Roman"/>
                <a:cs typeface="Times New Roman"/>
              </a:rPr>
              <a:t>C3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{0,1}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10936" y="3154172"/>
            <a:ext cx="7536180" cy="1376045"/>
          </a:xfrm>
          <a:prstGeom prst="rect">
            <a:avLst/>
          </a:prstGeom>
        </p:spPr>
        <p:txBody>
          <a:bodyPr vert="horz" wrap="square" lIns="0" tIns="70485" rIns="0" bIns="0" rtlCol="0">
            <a:spAutoFit/>
          </a:bodyPr>
          <a:lstStyle/>
          <a:p>
            <a:pPr marL="393065" indent="-342265">
              <a:lnSpc>
                <a:spcPct val="100000"/>
              </a:lnSpc>
              <a:spcBef>
                <a:spcPts val="555"/>
              </a:spcBef>
              <a:buFont typeface="Arial"/>
              <a:buChar char="•"/>
              <a:tabLst>
                <a:tab pos="393065" algn="l"/>
                <a:tab pos="393700" algn="l"/>
              </a:tabLst>
            </a:pPr>
            <a:r>
              <a:rPr sz="1800" dirty="0">
                <a:latin typeface="Times New Roman"/>
                <a:cs typeface="Times New Roman"/>
              </a:rPr>
              <a:t>Idea: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variables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auxiliares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acarreo</a:t>
            </a:r>
            <a:endParaRPr sz="18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455"/>
              </a:spcBef>
              <a:buFont typeface="Times New Roman"/>
              <a:buChar char="•"/>
              <a:tabLst>
                <a:tab pos="393065" algn="l"/>
                <a:tab pos="393700" algn="l"/>
              </a:tabLst>
            </a:pP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{</a:t>
            </a:r>
            <a:r>
              <a:rPr sz="1800" i="1" dirty="0">
                <a:latin typeface="Times New Roman"/>
                <a:cs typeface="Times New Roman"/>
              </a:rPr>
              <a:t>T</a:t>
            </a:r>
            <a:r>
              <a:rPr sz="1800" dirty="0">
                <a:latin typeface="Times New Roman"/>
                <a:cs typeface="Times New Roman"/>
              </a:rPr>
              <a:t>, </a:t>
            </a:r>
            <a:r>
              <a:rPr sz="1800" i="1" dirty="0">
                <a:latin typeface="Times New Roman"/>
                <a:cs typeface="Times New Roman"/>
              </a:rPr>
              <a:t>W</a:t>
            </a:r>
            <a:r>
              <a:rPr sz="1800" dirty="0">
                <a:latin typeface="Times New Roman"/>
                <a:cs typeface="Times New Roman"/>
              </a:rPr>
              <a:t>, </a:t>
            </a:r>
            <a:r>
              <a:rPr sz="1800" i="1" dirty="0">
                <a:latin typeface="Times New Roman"/>
                <a:cs typeface="Times New Roman"/>
              </a:rPr>
              <a:t>O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dirty="0">
                <a:latin typeface="Times New Roman"/>
                <a:cs typeface="Times New Roman"/>
              </a:rPr>
              <a:t>, </a:t>
            </a:r>
            <a:r>
              <a:rPr sz="1800" i="1" dirty="0">
                <a:latin typeface="Times New Roman"/>
                <a:cs typeface="Times New Roman"/>
              </a:rPr>
              <a:t>U</a:t>
            </a:r>
            <a:r>
              <a:rPr sz="1800" dirty="0">
                <a:latin typeface="Times New Roman"/>
                <a:cs typeface="Times New Roman"/>
              </a:rPr>
              <a:t>,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dirty="0">
                <a:latin typeface="Times New Roman"/>
                <a:cs typeface="Times New Roman"/>
              </a:rPr>
              <a:t>, </a:t>
            </a:r>
            <a:r>
              <a:rPr sz="1800" i="1" spc="-10" dirty="0">
                <a:latin typeface="Times New Roman"/>
                <a:cs typeface="Times New Roman"/>
              </a:rPr>
              <a:t>C</a:t>
            </a:r>
            <a:r>
              <a:rPr sz="1800" spc="-15" baseline="-13888" dirty="0">
                <a:latin typeface="Times New Roman"/>
                <a:cs typeface="Times New Roman"/>
              </a:rPr>
              <a:t>1</a:t>
            </a:r>
            <a:r>
              <a:rPr sz="1800" spc="-10" dirty="0">
                <a:latin typeface="Times New Roman"/>
                <a:cs typeface="Times New Roman"/>
              </a:rPr>
              <a:t>,</a:t>
            </a:r>
            <a:r>
              <a:rPr sz="1800" i="1" spc="-10" dirty="0">
                <a:latin typeface="Times New Roman"/>
                <a:cs typeface="Times New Roman"/>
              </a:rPr>
              <a:t>C</a:t>
            </a:r>
            <a:r>
              <a:rPr sz="1800" spc="-15" baseline="-13888" dirty="0">
                <a:latin typeface="Times New Roman"/>
                <a:cs typeface="Times New Roman"/>
              </a:rPr>
              <a:t>2</a:t>
            </a:r>
            <a:r>
              <a:rPr sz="1800" spc="-10" dirty="0">
                <a:latin typeface="Times New Roman"/>
                <a:cs typeface="Times New Roman"/>
              </a:rPr>
              <a:t>,</a:t>
            </a:r>
            <a:r>
              <a:rPr sz="1800" i="1" spc="-10" dirty="0">
                <a:latin typeface="Times New Roman"/>
                <a:cs typeface="Times New Roman"/>
              </a:rPr>
              <a:t>C</a:t>
            </a:r>
            <a:r>
              <a:rPr sz="1800" spc="-15" baseline="-13888" dirty="0">
                <a:latin typeface="Times New Roman"/>
                <a:cs typeface="Times New Roman"/>
              </a:rPr>
              <a:t>3</a:t>
            </a:r>
            <a:r>
              <a:rPr sz="1800" spc="-10" dirty="0">
                <a:latin typeface="Times New Roman"/>
                <a:cs typeface="Times New Roman"/>
              </a:rPr>
              <a:t>}</a:t>
            </a:r>
            <a:endParaRPr sz="18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530"/>
              </a:spcBef>
              <a:buFont typeface="Times New Roman"/>
              <a:buChar char="•"/>
              <a:tabLst>
                <a:tab pos="393065" algn="l"/>
                <a:tab pos="393700" algn="l"/>
              </a:tabLst>
            </a:pP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i="1" baseline="-13888" dirty="0">
                <a:latin typeface="Times New Roman"/>
                <a:cs typeface="Times New Roman"/>
              </a:rPr>
              <a:t>T</a:t>
            </a:r>
            <a:r>
              <a:rPr sz="1800" i="1" spc="644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i="1" baseline="-13888" dirty="0">
                <a:latin typeface="Times New Roman"/>
                <a:cs typeface="Times New Roman"/>
              </a:rPr>
              <a:t>W</a:t>
            </a:r>
            <a:r>
              <a:rPr sz="1800" i="1" spc="225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i="1" baseline="-13888" dirty="0">
                <a:latin typeface="Times New Roman"/>
                <a:cs typeface="Times New Roman"/>
              </a:rPr>
              <a:t>O</a:t>
            </a:r>
            <a:r>
              <a:rPr sz="1800" i="1" spc="-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i="1" baseline="-13888" dirty="0">
                <a:latin typeface="Times New Roman"/>
                <a:cs typeface="Times New Roman"/>
              </a:rPr>
              <a:t>R</a:t>
            </a:r>
            <a:r>
              <a:rPr sz="1800" i="1" spc="225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i="1" baseline="-13888" dirty="0">
                <a:latin typeface="Times New Roman"/>
                <a:cs typeface="Times New Roman"/>
              </a:rPr>
              <a:t>U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{1,2,3,4,5,6,7,8,9};</a:t>
            </a:r>
            <a:r>
              <a:rPr sz="1800" spc="44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D</a:t>
            </a:r>
            <a:r>
              <a:rPr sz="1800" i="1" spc="-37" baseline="-13888" dirty="0">
                <a:latin typeface="Times New Roman"/>
                <a:cs typeface="Times New Roman"/>
              </a:rPr>
              <a:t>F</a:t>
            </a:r>
            <a:endParaRPr sz="1800" baseline="-13888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550"/>
              </a:spcBef>
              <a:buFont typeface="Times New Roman"/>
              <a:buChar char="•"/>
              <a:tabLst>
                <a:tab pos="393065" algn="l"/>
                <a:tab pos="393700" algn="l"/>
              </a:tabLst>
            </a:pP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{</a:t>
            </a: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O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i="1" dirty="0">
                <a:latin typeface="Times New Roman"/>
                <a:cs typeface="Times New Roman"/>
              </a:rPr>
              <a:t>C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dirty="0">
                <a:latin typeface="Times New Roman"/>
                <a:cs typeface="Times New Roman"/>
              </a:rPr>
              <a:t>),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baseline="-13888" dirty="0">
                <a:latin typeface="Times New Roman"/>
                <a:cs typeface="Times New Roman"/>
              </a:rPr>
              <a:t>2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W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i="1" dirty="0">
                <a:latin typeface="Times New Roman"/>
                <a:cs typeface="Times New Roman"/>
              </a:rPr>
              <a:t>C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i="1" dirty="0">
                <a:latin typeface="Times New Roman"/>
                <a:cs typeface="Times New Roman"/>
              </a:rPr>
              <a:t>U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i="1" dirty="0">
                <a:latin typeface="Times New Roman"/>
                <a:cs typeface="Times New Roman"/>
              </a:rPr>
              <a:t>C</a:t>
            </a:r>
            <a:r>
              <a:rPr sz="1800" baseline="-13888" dirty="0">
                <a:latin typeface="Times New Roman"/>
                <a:cs typeface="Times New Roman"/>
              </a:rPr>
              <a:t>2</a:t>
            </a:r>
            <a:r>
              <a:rPr sz="1800" dirty="0">
                <a:latin typeface="Times New Roman"/>
                <a:cs typeface="Times New Roman"/>
              </a:rPr>
              <a:t>),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baseline="-13888" dirty="0">
                <a:latin typeface="Times New Roman"/>
                <a:cs typeface="Times New Roman"/>
              </a:rPr>
              <a:t>3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T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i="1" dirty="0">
                <a:latin typeface="Times New Roman"/>
                <a:cs typeface="Times New Roman"/>
              </a:rPr>
              <a:t>C</a:t>
            </a:r>
            <a:r>
              <a:rPr sz="1800" baseline="-13888" dirty="0">
                <a:latin typeface="Times New Roman"/>
                <a:cs typeface="Times New Roman"/>
              </a:rPr>
              <a:t>2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i="1" dirty="0">
                <a:latin typeface="Times New Roman"/>
                <a:cs typeface="Times New Roman"/>
              </a:rPr>
              <a:t>O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i="1" dirty="0">
                <a:latin typeface="Times New Roman"/>
                <a:cs typeface="Times New Roman"/>
              </a:rPr>
              <a:t>C</a:t>
            </a:r>
            <a:r>
              <a:rPr sz="1800" baseline="-13888" dirty="0">
                <a:latin typeface="Times New Roman"/>
                <a:cs typeface="Times New Roman"/>
              </a:rPr>
              <a:t>3</a:t>
            </a:r>
            <a:r>
              <a:rPr sz="1800" dirty="0">
                <a:latin typeface="Times New Roman"/>
                <a:cs typeface="Times New Roman"/>
              </a:rPr>
              <a:t>),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i="1" baseline="-13888" dirty="0">
                <a:latin typeface="Times New Roman"/>
                <a:cs typeface="Times New Roman"/>
              </a:rPr>
              <a:t>4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i="1" dirty="0">
                <a:latin typeface="Times New Roman"/>
                <a:cs typeface="Times New Roman"/>
              </a:rPr>
              <a:t>C</a:t>
            </a:r>
            <a:r>
              <a:rPr sz="1800" i="1" baseline="-13888" dirty="0">
                <a:latin typeface="Times New Roman"/>
                <a:cs typeface="Times New Roman"/>
              </a:rPr>
              <a:t>3</a:t>
            </a:r>
            <a:r>
              <a:rPr sz="1800" dirty="0">
                <a:latin typeface="Times New Roman"/>
                <a:cs typeface="Times New Roman"/>
              </a:rPr>
              <a:t>),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R</a:t>
            </a:r>
            <a:r>
              <a:rPr sz="1800" spc="-15" baseline="-13888" dirty="0">
                <a:latin typeface="Times New Roman"/>
                <a:cs typeface="Times New Roman"/>
              </a:rPr>
              <a:t>5</a:t>
            </a:r>
            <a:r>
              <a:rPr sz="1800" spc="-10" dirty="0">
                <a:latin typeface="Times New Roman"/>
                <a:cs typeface="Times New Roman"/>
              </a:rPr>
              <a:t>(</a:t>
            </a:r>
            <a:r>
              <a:rPr sz="1800" i="1" spc="-10" dirty="0">
                <a:latin typeface="Times New Roman"/>
                <a:cs typeface="Times New Roman"/>
              </a:rPr>
              <a:t>T</a:t>
            </a:r>
            <a:r>
              <a:rPr sz="1800" spc="-10" dirty="0">
                <a:latin typeface="Times New Roman"/>
                <a:cs typeface="Times New Roman"/>
              </a:rPr>
              <a:t>,</a:t>
            </a:r>
            <a:r>
              <a:rPr sz="1800" i="1" spc="-10" dirty="0">
                <a:latin typeface="Times New Roman"/>
                <a:cs typeface="Times New Roman"/>
              </a:rPr>
              <a:t>W</a:t>
            </a:r>
            <a:r>
              <a:rPr sz="1800" spc="-10" dirty="0">
                <a:latin typeface="Times New Roman"/>
                <a:cs typeface="Times New Roman"/>
              </a:rPr>
              <a:t>,</a:t>
            </a:r>
            <a:r>
              <a:rPr sz="1800" i="1" spc="-10" dirty="0">
                <a:latin typeface="Times New Roman"/>
                <a:cs typeface="Times New Roman"/>
              </a:rPr>
              <a:t>O</a:t>
            </a:r>
            <a:r>
              <a:rPr sz="1800" spc="-10" dirty="0">
                <a:latin typeface="Times New Roman"/>
                <a:cs typeface="Times New Roman"/>
              </a:rPr>
              <a:t>,</a:t>
            </a:r>
            <a:r>
              <a:rPr sz="1800" i="1" spc="-10" dirty="0">
                <a:latin typeface="Times New Roman"/>
                <a:cs typeface="Times New Roman"/>
              </a:rPr>
              <a:t>R</a:t>
            </a:r>
            <a:r>
              <a:rPr sz="1800" spc="-10" dirty="0">
                <a:latin typeface="Times New Roman"/>
                <a:cs typeface="Times New Roman"/>
              </a:rPr>
              <a:t>,</a:t>
            </a:r>
            <a:r>
              <a:rPr sz="1800" i="1" spc="-10" dirty="0">
                <a:latin typeface="Times New Roman"/>
                <a:cs typeface="Times New Roman"/>
              </a:rPr>
              <a:t>U</a:t>
            </a:r>
            <a:r>
              <a:rPr sz="1800" spc="-10" dirty="0">
                <a:latin typeface="Times New Roman"/>
                <a:cs typeface="Times New Roman"/>
              </a:rPr>
              <a:t>,</a:t>
            </a:r>
            <a:r>
              <a:rPr sz="1800" i="1" spc="-10" dirty="0">
                <a:latin typeface="Times New Roman"/>
                <a:cs typeface="Times New Roman"/>
              </a:rPr>
              <a:t>F</a:t>
            </a:r>
            <a:r>
              <a:rPr sz="1800" spc="-10" dirty="0">
                <a:latin typeface="Times New Roman"/>
                <a:cs typeface="Times New Roman"/>
              </a:rPr>
              <a:t>)}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239837" y="4496308"/>
            <a:ext cx="2195195" cy="110744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38100" marR="30480">
              <a:lnSpc>
                <a:spcPct val="111200"/>
              </a:lnSpc>
              <a:spcBef>
                <a:spcPts val="75"/>
              </a:spcBef>
            </a:pPr>
            <a:r>
              <a:rPr sz="1600" b="1" i="1" dirty="0">
                <a:latin typeface="Times New Roman"/>
                <a:cs typeface="Times New Roman"/>
              </a:rPr>
              <a:t>O</a:t>
            </a:r>
            <a:r>
              <a:rPr sz="1600" b="1" dirty="0">
                <a:latin typeface="Times New Roman"/>
                <a:cs typeface="Times New Roman"/>
              </a:rPr>
              <a:t>+</a:t>
            </a:r>
            <a:r>
              <a:rPr sz="1600" b="1" i="1" dirty="0">
                <a:latin typeface="Times New Roman"/>
                <a:cs typeface="Times New Roman"/>
              </a:rPr>
              <a:t>O</a:t>
            </a:r>
            <a:r>
              <a:rPr sz="1600" b="1" i="1" spc="-1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=</a:t>
            </a:r>
            <a:r>
              <a:rPr sz="1600" b="1" spc="-5" dirty="0">
                <a:latin typeface="Times New Roman"/>
                <a:cs typeface="Times New Roman"/>
              </a:rPr>
              <a:t> </a:t>
            </a:r>
            <a:r>
              <a:rPr sz="1600" b="1" i="1" dirty="0">
                <a:latin typeface="Times New Roman"/>
                <a:cs typeface="Times New Roman"/>
              </a:rPr>
              <a:t>R</a:t>
            </a:r>
            <a:r>
              <a:rPr sz="1600" b="1" i="1" spc="-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+</a:t>
            </a:r>
            <a:r>
              <a:rPr sz="1600" b="1" spc="-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10*</a:t>
            </a:r>
            <a:r>
              <a:rPr sz="1600" b="1" i="1" dirty="0">
                <a:latin typeface="Times New Roman"/>
                <a:cs typeface="Times New Roman"/>
              </a:rPr>
              <a:t>C</a:t>
            </a:r>
            <a:r>
              <a:rPr sz="1650" b="1" baseline="-15151" dirty="0">
                <a:latin typeface="Times New Roman"/>
                <a:cs typeface="Times New Roman"/>
              </a:rPr>
              <a:t>1</a:t>
            </a:r>
            <a:r>
              <a:rPr sz="1650" b="1" spc="-37" baseline="-15151" dirty="0">
                <a:latin typeface="Times New Roman"/>
                <a:cs typeface="Times New Roman"/>
              </a:rPr>
              <a:t> </a:t>
            </a:r>
            <a:r>
              <a:rPr sz="1600" spc="-50" dirty="0">
                <a:latin typeface="Times New Roman"/>
                <a:cs typeface="Times New Roman"/>
              </a:rPr>
              <a:t>}</a:t>
            </a:r>
            <a:r>
              <a:rPr sz="1600" spc="500" dirty="0">
                <a:latin typeface="Times New Roman"/>
                <a:cs typeface="Times New Roman"/>
              </a:rPr>
              <a:t> </a:t>
            </a:r>
            <a:r>
              <a:rPr sz="1600" b="1" i="1" dirty="0">
                <a:latin typeface="Times New Roman"/>
                <a:cs typeface="Times New Roman"/>
              </a:rPr>
              <a:t>W</a:t>
            </a:r>
            <a:r>
              <a:rPr sz="1600" b="1" dirty="0">
                <a:latin typeface="Times New Roman"/>
                <a:cs typeface="Times New Roman"/>
              </a:rPr>
              <a:t>+</a:t>
            </a:r>
            <a:r>
              <a:rPr sz="1600" b="1" i="1" dirty="0">
                <a:latin typeface="Times New Roman"/>
                <a:cs typeface="Times New Roman"/>
              </a:rPr>
              <a:t>W</a:t>
            </a:r>
            <a:r>
              <a:rPr sz="1600" b="1" i="1" spc="-1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+ </a:t>
            </a:r>
            <a:r>
              <a:rPr sz="1600" b="1" i="1" dirty="0">
                <a:latin typeface="Times New Roman"/>
                <a:cs typeface="Times New Roman"/>
              </a:rPr>
              <a:t>C</a:t>
            </a:r>
            <a:r>
              <a:rPr sz="1650" b="1" baseline="-15151" dirty="0">
                <a:latin typeface="Times New Roman"/>
                <a:cs typeface="Times New Roman"/>
              </a:rPr>
              <a:t>1</a:t>
            </a:r>
            <a:r>
              <a:rPr sz="1650" b="1" spc="165" baseline="-15151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=</a:t>
            </a:r>
            <a:r>
              <a:rPr sz="1600" b="1" spc="-5" dirty="0">
                <a:latin typeface="Times New Roman"/>
                <a:cs typeface="Times New Roman"/>
              </a:rPr>
              <a:t> </a:t>
            </a:r>
            <a:r>
              <a:rPr sz="1600" b="1" i="1" dirty="0">
                <a:latin typeface="Times New Roman"/>
                <a:cs typeface="Times New Roman"/>
              </a:rPr>
              <a:t>U</a:t>
            </a:r>
            <a:r>
              <a:rPr sz="1600" b="1" i="1" spc="-10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+ 10*</a:t>
            </a:r>
            <a:r>
              <a:rPr sz="1600" b="1" i="1" dirty="0">
                <a:latin typeface="Times New Roman"/>
                <a:cs typeface="Times New Roman"/>
              </a:rPr>
              <a:t>C</a:t>
            </a:r>
            <a:r>
              <a:rPr sz="1650" b="1" baseline="-15151" dirty="0">
                <a:latin typeface="Times New Roman"/>
                <a:cs typeface="Times New Roman"/>
              </a:rPr>
              <a:t>2</a:t>
            </a:r>
            <a:r>
              <a:rPr sz="1650" b="1" spc="-37" baseline="-15151" dirty="0">
                <a:latin typeface="Times New Roman"/>
                <a:cs typeface="Times New Roman"/>
              </a:rPr>
              <a:t> </a:t>
            </a:r>
            <a:r>
              <a:rPr sz="1600" spc="-50" dirty="0">
                <a:latin typeface="Times New Roman"/>
                <a:cs typeface="Times New Roman"/>
              </a:rPr>
              <a:t>} </a:t>
            </a:r>
            <a:r>
              <a:rPr sz="1600" b="1" i="1" dirty="0">
                <a:latin typeface="Times New Roman"/>
                <a:cs typeface="Times New Roman"/>
              </a:rPr>
              <a:t>T</a:t>
            </a:r>
            <a:r>
              <a:rPr sz="1600" b="1" dirty="0">
                <a:latin typeface="Times New Roman"/>
                <a:cs typeface="Times New Roman"/>
              </a:rPr>
              <a:t>+</a:t>
            </a:r>
            <a:r>
              <a:rPr sz="1600" b="1" i="1" dirty="0">
                <a:latin typeface="Times New Roman"/>
                <a:cs typeface="Times New Roman"/>
              </a:rPr>
              <a:t>T</a:t>
            </a:r>
            <a:r>
              <a:rPr sz="1600" b="1" i="1" spc="-20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+ </a:t>
            </a:r>
            <a:r>
              <a:rPr sz="1600" b="1" i="1" dirty="0">
                <a:latin typeface="Times New Roman"/>
                <a:cs typeface="Times New Roman"/>
              </a:rPr>
              <a:t>C</a:t>
            </a:r>
            <a:r>
              <a:rPr sz="1650" b="1" baseline="-15151" dirty="0">
                <a:latin typeface="Times New Roman"/>
                <a:cs typeface="Times New Roman"/>
              </a:rPr>
              <a:t>2</a:t>
            </a:r>
            <a:r>
              <a:rPr sz="1650" b="1" spc="157" baseline="-15151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= </a:t>
            </a:r>
            <a:r>
              <a:rPr sz="1600" b="1" i="1" dirty="0">
                <a:latin typeface="Times New Roman"/>
                <a:cs typeface="Times New Roman"/>
              </a:rPr>
              <a:t>O</a:t>
            </a:r>
            <a:r>
              <a:rPr sz="1600" b="1" i="1" spc="-1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+ 10*</a:t>
            </a:r>
            <a:r>
              <a:rPr sz="1600" b="1" i="1" dirty="0">
                <a:latin typeface="Times New Roman"/>
                <a:cs typeface="Times New Roman"/>
              </a:rPr>
              <a:t>C</a:t>
            </a:r>
            <a:r>
              <a:rPr sz="1650" b="1" i="1" baseline="-15151" dirty="0">
                <a:latin typeface="Times New Roman"/>
                <a:cs typeface="Times New Roman"/>
              </a:rPr>
              <a:t>3</a:t>
            </a:r>
            <a:r>
              <a:rPr sz="1650" b="1" i="1" spc="-37" baseline="-15151" dirty="0">
                <a:latin typeface="Times New Roman"/>
                <a:cs typeface="Times New Roman"/>
              </a:rPr>
              <a:t> </a:t>
            </a:r>
            <a:r>
              <a:rPr sz="1600" spc="-50" dirty="0">
                <a:latin typeface="Times New Roman"/>
                <a:cs typeface="Times New Roman"/>
              </a:rPr>
              <a:t>} </a:t>
            </a:r>
            <a:r>
              <a:rPr sz="1600" b="1" i="1" dirty="0">
                <a:latin typeface="Times New Roman"/>
                <a:cs typeface="Times New Roman"/>
              </a:rPr>
              <a:t>C</a:t>
            </a:r>
            <a:r>
              <a:rPr sz="1650" b="1" i="1" baseline="-15151" dirty="0">
                <a:latin typeface="Times New Roman"/>
                <a:cs typeface="Times New Roman"/>
              </a:rPr>
              <a:t>3</a:t>
            </a:r>
            <a:r>
              <a:rPr sz="1650" b="1" i="1" spc="157" baseline="-15151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= </a:t>
            </a:r>
            <a:r>
              <a:rPr sz="1600" b="1" i="1" dirty="0">
                <a:latin typeface="Times New Roman"/>
                <a:cs typeface="Times New Roman"/>
              </a:rPr>
              <a:t>F</a:t>
            </a:r>
            <a:r>
              <a:rPr sz="1600" b="1" i="1" spc="-35" dirty="0">
                <a:latin typeface="Times New Roman"/>
                <a:cs typeface="Times New Roman"/>
              </a:rPr>
              <a:t> </a:t>
            </a:r>
            <a:r>
              <a:rPr sz="1600" spc="-50" dirty="0">
                <a:latin typeface="Times New Roman"/>
                <a:cs typeface="Times New Roman"/>
              </a:rPr>
              <a:t>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068136" y="4496308"/>
            <a:ext cx="3837304" cy="1372870"/>
          </a:xfrm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393065" indent="-342265">
              <a:lnSpc>
                <a:spcPct val="100000"/>
              </a:lnSpc>
              <a:spcBef>
                <a:spcPts val="290"/>
              </a:spcBef>
              <a:buFont typeface="Times New Roman"/>
              <a:buChar char="•"/>
              <a:tabLst>
                <a:tab pos="393065" algn="l"/>
                <a:tab pos="393700" algn="l"/>
              </a:tabLst>
            </a:pPr>
            <a:r>
              <a:rPr sz="1600" i="1" dirty="0">
                <a:latin typeface="Times New Roman"/>
                <a:cs typeface="Times New Roman"/>
              </a:rPr>
              <a:t>R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50" spc="157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{(</a:t>
            </a:r>
            <a:r>
              <a:rPr sz="1600" i="1" spc="-10" dirty="0">
                <a:latin typeface="Times New Roman"/>
                <a:cs typeface="Times New Roman"/>
              </a:rPr>
              <a:t>O</a:t>
            </a:r>
            <a:r>
              <a:rPr sz="1600" spc="-10" dirty="0">
                <a:latin typeface="Times New Roman"/>
                <a:cs typeface="Times New Roman"/>
              </a:rPr>
              <a:t>,</a:t>
            </a:r>
            <a:r>
              <a:rPr sz="1600" i="1" spc="-10" dirty="0">
                <a:latin typeface="Times New Roman"/>
                <a:cs typeface="Times New Roman"/>
              </a:rPr>
              <a:t>R</a:t>
            </a:r>
            <a:r>
              <a:rPr sz="1600" spc="-10" dirty="0">
                <a:latin typeface="Times New Roman"/>
                <a:cs typeface="Times New Roman"/>
              </a:rPr>
              <a:t>,</a:t>
            </a:r>
            <a:r>
              <a:rPr sz="1600" i="1" spc="-10" dirty="0">
                <a:latin typeface="Times New Roman"/>
                <a:cs typeface="Times New Roman"/>
              </a:rPr>
              <a:t>C</a:t>
            </a:r>
            <a:r>
              <a:rPr sz="1650" spc="-15" baseline="-15151" dirty="0">
                <a:latin typeface="Times New Roman"/>
                <a:cs typeface="Times New Roman"/>
              </a:rPr>
              <a:t>1</a:t>
            </a:r>
            <a:r>
              <a:rPr sz="1600" spc="-10" dirty="0">
                <a:latin typeface="Times New Roman"/>
                <a:cs typeface="Times New Roman"/>
              </a:rPr>
              <a:t>):</a:t>
            </a:r>
            <a:endParaRPr sz="16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190"/>
              </a:spcBef>
              <a:buFont typeface="Times New Roman"/>
              <a:buChar char="•"/>
              <a:tabLst>
                <a:tab pos="393065" algn="l"/>
                <a:tab pos="393700" algn="l"/>
              </a:tabLst>
            </a:pPr>
            <a:r>
              <a:rPr sz="1600" i="1" dirty="0">
                <a:latin typeface="Times New Roman"/>
                <a:cs typeface="Times New Roman"/>
              </a:rPr>
              <a:t>R</a:t>
            </a:r>
            <a:r>
              <a:rPr sz="1650" baseline="-15151" dirty="0">
                <a:latin typeface="Times New Roman"/>
                <a:cs typeface="Times New Roman"/>
              </a:rPr>
              <a:t>2</a:t>
            </a:r>
            <a:r>
              <a:rPr sz="1650" spc="157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{(</a:t>
            </a:r>
            <a:r>
              <a:rPr sz="1600" i="1" spc="-10" dirty="0">
                <a:latin typeface="Times New Roman"/>
                <a:cs typeface="Times New Roman"/>
              </a:rPr>
              <a:t>W</a:t>
            </a:r>
            <a:r>
              <a:rPr sz="1600" spc="-10" dirty="0">
                <a:latin typeface="Times New Roman"/>
                <a:cs typeface="Times New Roman"/>
              </a:rPr>
              <a:t>,</a:t>
            </a:r>
            <a:r>
              <a:rPr sz="1600" i="1" spc="-10" dirty="0">
                <a:latin typeface="Times New Roman"/>
                <a:cs typeface="Times New Roman"/>
              </a:rPr>
              <a:t>C</a:t>
            </a:r>
            <a:r>
              <a:rPr sz="1650" spc="-15" baseline="-15151" dirty="0">
                <a:latin typeface="Times New Roman"/>
                <a:cs typeface="Times New Roman"/>
              </a:rPr>
              <a:t>1</a:t>
            </a:r>
            <a:r>
              <a:rPr sz="1600" spc="-10" dirty="0">
                <a:latin typeface="Times New Roman"/>
                <a:cs typeface="Times New Roman"/>
              </a:rPr>
              <a:t>,</a:t>
            </a:r>
            <a:r>
              <a:rPr sz="1600" i="1" spc="-10" dirty="0">
                <a:latin typeface="Times New Roman"/>
                <a:cs typeface="Times New Roman"/>
              </a:rPr>
              <a:t>U</a:t>
            </a:r>
            <a:r>
              <a:rPr sz="1600" spc="-10" dirty="0">
                <a:latin typeface="Times New Roman"/>
                <a:cs typeface="Times New Roman"/>
              </a:rPr>
              <a:t>,</a:t>
            </a:r>
            <a:r>
              <a:rPr sz="1600" i="1" spc="-10" dirty="0">
                <a:latin typeface="Times New Roman"/>
                <a:cs typeface="Times New Roman"/>
              </a:rPr>
              <a:t>C</a:t>
            </a:r>
            <a:r>
              <a:rPr sz="1650" spc="-15" baseline="-15151" dirty="0">
                <a:latin typeface="Times New Roman"/>
                <a:cs typeface="Times New Roman"/>
              </a:rPr>
              <a:t>2</a:t>
            </a:r>
            <a:r>
              <a:rPr sz="1600" spc="-10" dirty="0">
                <a:latin typeface="Times New Roman"/>
                <a:cs typeface="Times New Roman"/>
              </a:rPr>
              <a:t>):</a:t>
            </a:r>
            <a:endParaRPr sz="16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265"/>
              </a:spcBef>
              <a:buFont typeface="Times New Roman"/>
              <a:buChar char="•"/>
              <a:tabLst>
                <a:tab pos="393065" algn="l"/>
                <a:tab pos="393700" algn="l"/>
              </a:tabLst>
            </a:pPr>
            <a:r>
              <a:rPr sz="1600" i="1" dirty="0">
                <a:latin typeface="Times New Roman"/>
                <a:cs typeface="Times New Roman"/>
              </a:rPr>
              <a:t>R</a:t>
            </a:r>
            <a:r>
              <a:rPr sz="1650" baseline="-15151" dirty="0">
                <a:latin typeface="Times New Roman"/>
                <a:cs typeface="Times New Roman"/>
              </a:rPr>
              <a:t>3</a:t>
            </a:r>
            <a:r>
              <a:rPr sz="1650" spc="157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{(</a:t>
            </a:r>
            <a:r>
              <a:rPr sz="1600" i="1" spc="-10" dirty="0">
                <a:latin typeface="Times New Roman"/>
                <a:cs typeface="Times New Roman"/>
              </a:rPr>
              <a:t>T</a:t>
            </a:r>
            <a:r>
              <a:rPr sz="1600" spc="-10" dirty="0">
                <a:latin typeface="Times New Roman"/>
                <a:cs typeface="Times New Roman"/>
              </a:rPr>
              <a:t>,</a:t>
            </a:r>
            <a:r>
              <a:rPr sz="1600" i="1" spc="-10" dirty="0">
                <a:latin typeface="Times New Roman"/>
                <a:cs typeface="Times New Roman"/>
              </a:rPr>
              <a:t>C</a:t>
            </a:r>
            <a:r>
              <a:rPr sz="1650" spc="-15" baseline="-15151" dirty="0">
                <a:latin typeface="Times New Roman"/>
                <a:cs typeface="Times New Roman"/>
              </a:rPr>
              <a:t>2</a:t>
            </a:r>
            <a:r>
              <a:rPr sz="1600" spc="-10" dirty="0">
                <a:latin typeface="Times New Roman"/>
                <a:cs typeface="Times New Roman"/>
              </a:rPr>
              <a:t>,</a:t>
            </a:r>
            <a:r>
              <a:rPr sz="1600" i="1" spc="-10" dirty="0">
                <a:latin typeface="Times New Roman"/>
                <a:cs typeface="Times New Roman"/>
              </a:rPr>
              <a:t>O</a:t>
            </a:r>
            <a:r>
              <a:rPr sz="1600" spc="-10" dirty="0">
                <a:latin typeface="Times New Roman"/>
                <a:cs typeface="Times New Roman"/>
              </a:rPr>
              <a:t>,</a:t>
            </a:r>
            <a:r>
              <a:rPr sz="1600" i="1" spc="-10" dirty="0">
                <a:latin typeface="Times New Roman"/>
                <a:cs typeface="Times New Roman"/>
              </a:rPr>
              <a:t>C</a:t>
            </a:r>
            <a:r>
              <a:rPr sz="1650" spc="-15" baseline="-15151" dirty="0">
                <a:latin typeface="Times New Roman"/>
                <a:cs typeface="Times New Roman"/>
              </a:rPr>
              <a:t>3</a:t>
            </a:r>
            <a:r>
              <a:rPr sz="1600" spc="-10" dirty="0">
                <a:latin typeface="Times New Roman"/>
                <a:cs typeface="Times New Roman"/>
              </a:rPr>
              <a:t>):</a:t>
            </a:r>
            <a:endParaRPr sz="16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195"/>
              </a:spcBef>
              <a:buFont typeface="Times New Roman"/>
              <a:buChar char="•"/>
              <a:tabLst>
                <a:tab pos="393065" algn="l"/>
                <a:tab pos="393700" algn="l"/>
              </a:tabLst>
            </a:pPr>
            <a:r>
              <a:rPr sz="1600" i="1" dirty="0">
                <a:latin typeface="Times New Roman"/>
                <a:cs typeface="Times New Roman"/>
              </a:rPr>
              <a:t>R</a:t>
            </a:r>
            <a:r>
              <a:rPr sz="1650" baseline="-15151" dirty="0">
                <a:latin typeface="Times New Roman"/>
                <a:cs typeface="Times New Roman"/>
              </a:rPr>
              <a:t>4</a:t>
            </a:r>
            <a:r>
              <a:rPr sz="1650" spc="157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{(</a:t>
            </a:r>
            <a:r>
              <a:rPr sz="1600" i="1" spc="-10" dirty="0">
                <a:latin typeface="Times New Roman"/>
                <a:cs typeface="Times New Roman"/>
              </a:rPr>
              <a:t>F</a:t>
            </a:r>
            <a:r>
              <a:rPr sz="1600" spc="-10" dirty="0">
                <a:latin typeface="Times New Roman"/>
                <a:cs typeface="Times New Roman"/>
              </a:rPr>
              <a:t>,</a:t>
            </a:r>
            <a:r>
              <a:rPr sz="1600" i="1" spc="-10" dirty="0">
                <a:latin typeface="Times New Roman"/>
                <a:cs typeface="Times New Roman"/>
              </a:rPr>
              <a:t>C</a:t>
            </a:r>
            <a:r>
              <a:rPr sz="1650" spc="-15" baseline="-15151" dirty="0">
                <a:latin typeface="Times New Roman"/>
                <a:cs typeface="Times New Roman"/>
              </a:rPr>
              <a:t>3</a:t>
            </a:r>
            <a:r>
              <a:rPr sz="1600" spc="-10" dirty="0">
                <a:latin typeface="Times New Roman"/>
                <a:cs typeface="Times New Roman"/>
              </a:rPr>
              <a:t>):</a:t>
            </a:r>
            <a:endParaRPr sz="16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165"/>
              </a:spcBef>
              <a:buFont typeface="Times New Roman"/>
              <a:buChar char="•"/>
              <a:tabLst>
                <a:tab pos="393065" algn="l"/>
                <a:tab pos="393700" algn="l"/>
              </a:tabLst>
            </a:pPr>
            <a:r>
              <a:rPr sz="1600" i="1" dirty="0">
                <a:latin typeface="Times New Roman"/>
                <a:cs typeface="Times New Roman"/>
              </a:rPr>
              <a:t>R</a:t>
            </a:r>
            <a:r>
              <a:rPr sz="1650" baseline="-15151" dirty="0">
                <a:latin typeface="Times New Roman"/>
                <a:cs typeface="Times New Roman"/>
              </a:rPr>
              <a:t>5</a:t>
            </a:r>
            <a:r>
              <a:rPr sz="1650" spc="120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{(</a:t>
            </a:r>
            <a:r>
              <a:rPr sz="1600" i="1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i="1" dirty="0">
                <a:latin typeface="Times New Roman"/>
                <a:cs typeface="Times New Roman"/>
              </a:rPr>
              <a:t>W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i="1" dirty="0">
                <a:latin typeface="Times New Roman"/>
                <a:cs typeface="Times New Roman"/>
              </a:rPr>
              <a:t>O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i="1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i="1" dirty="0">
                <a:latin typeface="Times New Roman"/>
                <a:cs typeface="Times New Roman"/>
              </a:rPr>
              <a:t>U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dirty="0">
                <a:latin typeface="Times New Roman"/>
                <a:cs typeface="Times New Roman"/>
              </a:rPr>
              <a:t>):</a:t>
            </a:r>
            <a:r>
              <a:rPr sz="1600" spc="-20" dirty="0">
                <a:latin typeface="Times New Roman"/>
                <a:cs typeface="Times New Roman"/>
              </a:rPr>
              <a:t> </a:t>
            </a:r>
            <a:r>
              <a:rPr sz="1600" b="1" i="1" dirty="0">
                <a:latin typeface="Times New Roman"/>
                <a:cs typeface="Times New Roman"/>
              </a:rPr>
              <a:t>T≠W≠O≠R≠U≠F</a:t>
            </a:r>
            <a:r>
              <a:rPr sz="1600" b="1" i="1" spc="-55" dirty="0">
                <a:latin typeface="Times New Roman"/>
                <a:cs typeface="Times New Roman"/>
              </a:rPr>
              <a:t> </a:t>
            </a:r>
            <a:r>
              <a:rPr sz="1600" spc="-50" dirty="0">
                <a:latin typeface="Times New Roman"/>
                <a:cs typeface="Times New Roman"/>
              </a:rPr>
              <a:t>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554583" y="2339340"/>
            <a:ext cx="6350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spc="-20" dirty="0">
                <a:latin typeface="Courier New"/>
                <a:cs typeface="Courier New"/>
              </a:rPr>
              <a:t>FOUR</a:t>
            </a:r>
            <a:endParaRPr sz="2000">
              <a:latin typeface="Courier New"/>
              <a:cs typeface="Courier New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299899" y="2279718"/>
            <a:ext cx="1057910" cy="0"/>
          </a:xfrm>
          <a:custGeom>
            <a:avLst/>
            <a:gdLst/>
            <a:ahLst/>
            <a:cxnLst/>
            <a:rect l="l" t="t" r="r" b="b"/>
            <a:pathLst>
              <a:path w="1057909">
                <a:moveTo>
                  <a:pt x="0" y="0"/>
                </a:moveTo>
                <a:lnTo>
                  <a:pt x="1057883" y="1"/>
                </a:lnTo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6464663" y="1120140"/>
            <a:ext cx="10261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spc="-10" dirty="0">
                <a:latin typeface="Times New Roman"/>
                <a:cs typeface="Times New Roman"/>
              </a:rPr>
              <a:t>Ejemplo: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8 </a:t>
            </a:r>
            <a:r>
              <a:rPr spc="-50" dirty="0"/>
              <a:t>–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7343615" y="1141476"/>
            <a:ext cx="898525" cy="1125855"/>
          </a:xfrm>
          <a:prstGeom prst="rect">
            <a:avLst/>
          </a:prstGeom>
        </p:spPr>
        <p:txBody>
          <a:bodyPr vert="horz" wrap="square" lIns="0" tIns="128270" rIns="0" bIns="0" rtlCol="0">
            <a:spAutoFit/>
          </a:bodyPr>
          <a:lstStyle/>
          <a:p>
            <a:pPr marR="43180" algn="r">
              <a:lnSpc>
                <a:spcPct val="100000"/>
              </a:lnSpc>
              <a:spcBef>
                <a:spcPts val="1010"/>
              </a:spcBef>
            </a:pPr>
            <a:r>
              <a:rPr sz="2000" b="1" i="1" spc="-25" dirty="0">
                <a:latin typeface="Courier New"/>
                <a:cs typeface="Courier New"/>
              </a:rPr>
              <a:t>TWO</a:t>
            </a:r>
            <a:endParaRPr sz="2000">
              <a:latin typeface="Courier New"/>
              <a:cs typeface="Courier New"/>
            </a:endParaRPr>
          </a:p>
          <a:p>
            <a:pPr marR="43180" algn="r">
              <a:lnSpc>
                <a:spcPct val="100000"/>
              </a:lnSpc>
              <a:spcBef>
                <a:spcPts val="910"/>
              </a:spcBef>
            </a:pPr>
            <a:r>
              <a:rPr sz="2000" b="1" i="1" dirty="0">
                <a:latin typeface="Courier New"/>
                <a:cs typeface="Courier New"/>
              </a:rPr>
              <a:t>+</a:t>
            </a:r>
            <a:r>
              <a:rPr sz="2000" b="1" i="1" spc="370" dirty="0">
                <a:latin typeface="Courier New"/>
                <a:cs typeface="Courier New"/>
              </a:rPr>
              <a:t> </a:t>
            </a:r>
            <a:r>
              <a:rPr sz="2000" b="1" i="1" spc="-25" dirty="0">
                <a:latin typeface="Courier New"/>
                <a:cs typeface="Courier New"/>
              </a:rPr>
              <a:t>TWO</a:t>
            </a:r>
            <a:endParaRPr sz="2000">
              <a:latin typeface="Courier New"/>
              <a:cs typeface="Courier New"/>
            </a:endParaRPr>
          </a:p>
          <a:p>
            <a:pPr marL="257175">
              <a:lnSpc>
                <a:spcPct val="100000"/>
              </a:lnSpc>
              <a:spcBef>
                <a:spcPts val="360"/>
              </a:spcBef>
            </a:pPr>
            <a:r>
              <a:rPr sz="1400" spc="-10" dirty="0">
                <a:solidFill>
                  <a:srgbClr val="FF0000"/>
                </a:solidFill>
                <a:latin typeface="Courier New"/>
                <a:cs typeface="Courier New"/>
              </a:rPr>
              <a:t>C</a:t>
            </a:r>
            <a:r>
              <a:rPr sz="1350" spc="-15" baseline="-18518" dirty="0">
                <a:solidFill>
                  <a:srgbClr val="FF0000"/>
                </a:solidFill>
                <a:latin typeface="Courier New"/>
                <a:cs typeface="Courier New"/>
              </a:rPr>
              <a:t>3</a:t>
            </a:r>
            <a:r>
              <a:rPr sz="2100" spc="-15" baseline="3968" dirty="0">
                <a:solidFill>
                  <a:srgbClr val="FF0000"/>
                </a:solidFill>
                <a:latin typeface="Courier New"/>
                <a:cs typeface="Courier New"/>
              </a:rPr>
              <a:t>C</a:t>
            </a:r>
            <a:r>
              <a:rPr sz="1350" spc="-15" baseline="-12345" dirty="0">
                <a:solidFill>
                  <a:srgbClr val="FF0000"/>
                </a:solidFill>
                <a:latin typeface="Courier New"/>
                <a:cs typeface="Courier New"/>
              </a:rPr>
              <a:t>2</a:t>
            </a:r>
            <a:r>
              <a:rPr sz="2100" spc="-15" baseline="3968" dirty="0">
                <a:solidFill>
                  <a:srgbClr val="FF0000"/>
                </a:solidFill>
                <a:latin typeface="Courier New"/>
                <a:cs typeface="Courier New"/>
              </a:rPr>
              <a:t>C</a:t>
            </a:r>
            <a:r>
              <a:rPr sz="1350" spc="-15" baseline="-12345" dirty="0">
                <a:solidFill>
                  <a:srgbClr val="FF0000"/>
                </a:solidFill>
                <a:latin typeface="Courier New"/>
                <a:cs typeface="Courier New"/>
              </a:rPr>
              <a:t>1</a:t>
            </a:r>
            <a:endParaRPr sz="1350" baseline="-12345">
              <a:latin typeface="Courier New"/>
              <a:cs typeface="Courier New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187534" y="5555996"/>
            <a:ext cx="346519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Restricción</a:t>
            </a:r>
            <a:r>
              <a:rPr sz="18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“global”:</a:t>
            </a:r>
            <a:r>
              <a:rPr sz="18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todos</a:t>
            </a:r>
            <a:r>
              <a:rPr sz="1800" i="1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diferentes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469390">
              <a:lnSpc>
                <a:spcPct val="100000"/>
              </a:lnSpc>
              <a:spcBef>
                <a:spcPts val="100"/>
              </a:spcBef>
            </a:pPr>
            <a:r>
              <a:rPr dirty="0"/>
              <a:t>CSP</a:t>
            </a:r>
            <a:r>
              <a:rPr spc="-15" dirty="0"/>
              <a:t> </a:t>
            </a:r>
            <a:r>
              <a:rPr dirty="0"/>
              <a:t>no</a:t>
            </a:r>
            <a:r>
              <a:rPr spc="-15" dirty="0"/>
              <a:t> </a:t>
            </a:r>
            <a:r>
              <a:rPr dirty="0"/>
              <a:t>binario</a:t>
            </a:r>
            <a:r>
              <a:rPr spc="-20" dirty="0"/>
              <a:t> </a:t>
            </a:r>
            <a:r>
              <a:rPr dirty="0"/>
              <a:t>como</a:t>
            </a:r>
            <a:r>
              <a:rPr spc="-10" dirty="0"/>
              <a:t> hipergrafo</a:t>
            </a:r>
          </a:p>
        </p:txBody>
      </p:sp>
      <p:sp>
        <p:nvSpPr>
          <p:cNvPr id="8" name="object 8"/>
          <p:cNvSpPr/>
          <p:nvPr/>
        </p:nvSpPr>
        <p:spPr>
          <a:xfrm>
            <a:off x="1703825" y="3416763"/>
            <a:ext cx="366395" cy="350520"/>
          </a:xfrm>
          <a:custGeom>
            <a:avLst/>
            <a:gdLst/>
            <a:ahLst/>
            <a:cxnLst/>
            <a:rect l="l" t="t" r="r" b="b"/>
            <a:pathLst>
              <a:path w="366394" h="350520">
                <a:moveTo>
                  <a:pt x="0" y="175153"/>
                </a:moveTo>
                <a:lnTo>
                  <a:pt x="6543" y="128590"/>
                </a:lnTo>
                <a:lnTo>
                  <a:pt x="25011" y="86749"/>
                </a:lnTo>
                <a:lnTo>
                  <a:pt x="53656" y="51301"/>
                </a:lnTo>
                <a:lnTo>
                  <a:pt x="90732" y="23913"/>
                </a:lnTo>
                <a:lnTo>
                  <a:pt x="134494" y="6256"/>
                </a:lnTo>
                <a:lnTo>
                  <a:pt x="183195" y="0"/>
                </a:lnTo>
                <a:lnTo>
                  <a:pt x="231895" y="6256"/>
                </a:lnTo>
                <a:lnTo>
                  <a:pt x="275657" y="23913"/>
                </a:lnTo>
                <a:lnTo>
                  <a:pt x="312733" y="51301"/>
                </a:lnTo>
                <a:lnTo>
                  <a:pt x="341378" y="86749"/>
                </a:lnTo>
                <a:lnTo>
                  <a:pt x="359846" y="128590"/>
                </a:lnTo>
                <a:lnTo>
                  <a:pt x="366390" y="175153"/>
                </a:lnTo>
                <a:lnTo>
                  <a:pt x="359846" y="221715"/>
                </a:lnTo>
                <a:lnTo>
                  <a:pt x="341378" y="263556"/>
                </a:lnTo>
                <a:lnTo>
                  <a:pt x="312733" y="299004"/>
                </a:lnTo>
                <a:lnTo>
                  <a:pt x="275657" y="326392"/>
                </a:lnTo>
                <a:lnTo>
                  <a:pt x="231895" y="344049"/>
                </a:lnTo>
                <a:lnTo>
                  <a:pt x="183195" y="350306"/>
                </a:lnTo>
                <a:lnTo>
                  <a:pt x="134494" y="344049"/>
                </a:lnTo>
                <a:lnTo>
                  <a:pt x="90732" y="326392"/>
                </a:lnTo>
                <a:lnTo>
                  <a:pt x="53656" y="299004"/>
                </a:lnTo>
                <a:lnTo>
                  <a:pt x="25011" y="263556"/>
                </a:lnTo>
                <a:lnTo>
                  <a:pt x="6543" y="221715"/>
                </a:lnTo>
                <a:lnTo>
                  <a:pt x="0" y="175153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1809859" y="3431540"/>
            <a:ext cx="165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F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823272" y="3416763"/>
            <a:ext cx="366395" cy="350520"/>
          </a:xfrm>
          <a:custGeom>
            <a:avLst/>
            <a:gdLst/>
            <a:ahLst/>
            <a:cxnLst/>
            <a:rect l="l" t="t" r="r" b="b"/>
            <a:pathLst>
              <a:path w="366394" h="350520">
                <a:moveTo>
                  <a:pt x="0" y="175153"/>
                </a:moveTo>
                <a:lnTo>
                  <a:pt x="6543" y="128590"/>
                </a:lnTo>
                <a:lnTo>
                  <a:pt x="25011" y="86749"/>
                </a:lnTo>
                <a:lnTo>
                  <a:pt x="53656" y="51301"/>
                </a:lnTo>
                <a:lnTo>
                  <a:pt x="90732" y="23913"/>
                </a:lnTo>
                <a:lnTo>
                  <a:pt x="134494" y="6256"/>
                </a:lnTo>
                <a:lnTo>
                  <a:pt x="183195" y="0"/>
                </a:lnTo>
                <a:lnTo>
                  <a:pt x="231895" y="6256"/>
                </a:lnTo>
                <a:lnTo>
                  <a:pt x="275657" y="23913"/>
                </a:lnTo>
                <a:lnTo>
                  <a:pt x="312733" y="51301"/>
                </a:lnTo>
                <a:lnTo>
                  <a:pt x="341378" y="86749"/>
                </a:lnTo>
                <a:lnTo>
                  <a:pt x="359846" y="128590"/>
                </a:lnTo>
                <a:lnTo>
                  <a:pt x="366390" y="175153"/>
                </a:lnTo>
                <a:lnTo>
                  <a:pt x="359846" y="221715"/>
                </a:lnTo>
                <a:lnTo>
                  <a:pt x="341378" y="263556"/>
                </a:lnTo>
                <a:lnTo>
                  <a:pt x="312733" y="299004"/>
                </a:lnTo>
                <a:lnTo>
                  <a:pt x="275657" y="326392"/>
                </a:lnTo>
                <a:lnTo>
                  <a:pt x="231895" y="344049"/>
                </a:lnTo>
                <a:lnTo>
                  <a:pt x="183195" y="350306"/>
                </a:lnTo>
                <a:lnTo>
                  <a:pt x="134494" y="344049"/>
                </a:lnTo>
                <a:lnTo>
                  <a:pt x="90732" y="326392"/>
                </a:lnTo>
                <a:lnTo>
                  <a:pt x="53656" y="299004"/>
                </a:lnTo>
                <a:lnTo>
                  <a:pt x="25011" y="263556"/>
                </a:lnTo>
                <a:lnTo>
                  <a:pt x="6543" y="221715"/>
                </a:lnTo>
                <a:lnTo>
                  <a:pt x="0" y="175153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2935655" y="3431540"/>
            <a:ext cx="153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T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942716" y="3416763"/>
            <a:ext cx="366395" cy="350520"/>
          </a:xfrm>
          <a:custGeom>
            <a:avLst/>
            <a:gdLst/>
            <a:ahLst/>
            <a:cxnLst/>
            <a:rect l="l" t="t" r="r" b="b"/>
            <a:pathLst>
              <a:path w="366395" h="350520">
                <a:moveTo>
                  <a:pt x="0" y="175153"/>
                </a:moveTo>
                <a:lnTo>
                  <a:pt x="6543" y="128590"/>
                </a:lnTo>
                <a:lnTo>
                  <a:pt x="25011" y="86749"/>
                </a:lnTo>
                <a:lnTo>
                  <a:pt x="53656" y="51301"/>
                </a:lnTo>
                <a:lnTo>
                  <a:pt x="90732" y="23913"/>
                </a:lnTo>
                <a:lnTo>
                  <a:pt x="134494" y="6256"/>
                </a:lnTo>
                <a:lnTo>
                  <a:pt x="183195" y="0"/>
                </a:lnTo>
                <a:lnTo>
                  <a:pt x="231895" y="6256"/>
                </a:lnTo>
                <a:lnTo>
                  <a:pt x="275657" y="23913"/>
                </a:lnTo>
                <a:lnTo>
                  <a:pt x="312733" y="51301"/>
                </a:lnTo>
                <a:lnTo>
                  <a:pt x="341378" y="86749"/>
                </a:lnTo>
                <a:lnTo>
                  <a:pt x="359846" y="128590"/>
                </a:lnTo>
                <a:lnTo>
                  <a:pt x="366390" y="175153"/>
                </a:lnTo>
                <a:lnTo>
                  <a:pt x="359846" y="221715"/>
                </a:lnTo>
                <a:lnTo>
                  <a:pt x="341378" y="263556"/>
                </a:lnTo>
                <a:lnTo>
                  <a:pt x="312733" y="299004"/>
                </a:lnTo>
                <a:lnTo>
                  <a:pt x="275657" y="326392"/>
                </a:lnTo>
                <a:lnTo>
                  <a:pt x="231895" y="344049"/>
                </a:lnTo>
                <a:lnTo>
                  <a:pt x="183195" y="350306"/>
                </a:lnTo>
                <a:lnTo>
                  <a:pt x="134494" y="344049"/>
                </a:lnTo>
                <a:lnTo>
                  <a:pt x="90732" y="326392"/>
                </a:lnTo>
                <a:lnTo>
                  <a:pt x="53656" y="299004"/>
                </a:lnTo>
                <a:lnTo>
                  <a:pt x="25011" y="263556"/>
                </a:lnTo>
                <a:lnTo>
                  <a:pt x="6543" y="221715"/>
                </a:lnTo>
                <a:lnTo>
                  <a:pt x="0" y="175153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4036048" y="3431540"/>
            <a:ext cx="190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U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062164" y="3416763"/>
            <a:ext cx="366395" cy="350520"/>
          </a:xfrm>
          <a:custGeom>
            <a:avLst/>
            <a:gdLst/>
            <a:ahLst/>
            <a:cxnLst/>
            <a:rect l="l" t="t" r="r" b="b"/>
            <a:pathLst>
              <a:path w="366395" h="350520">
                <a:moveTo>
                  <a:pt x="0" y="175153"/>
                </a:moveTo>
                <a:lnTo>
                  <a:pt x="6543" y="128590"/>
                </a:lnTo>
                <a:lnTo>
                  <a:pt x="25011" y="86749"/>
                </a:lnTo>
                <a:lnTo>
                  <a:pt x="53656" y="51301"/>
                </a:lnTo>
                <a:lnTo>
                  <a:pt x="90732" y="23913"/>
                </a:lnTo>
                <a:lnTo>
                  <a:pt x="134494" y="6256"/>
                </a:lnTo>
                <a:lnTo>
                  <a:pt x="183195" y="0"/>
                </a:lnTo>
                <a:lnTo>
                  <a:pt x="231895" y="6256"/>
                </a:lnTo>
                <a:lnTo>
                  <a:pt x="275657" y="23913"/>
                </a:lnTo>
                <a:lnTo>
                  <a:pt x="312733" y="51301"/>
                </a:lnTo>
                <a:lnTo>
                  <a:pt x="341378" y="86749"/>
                </a:lnTo>
                <a:lnTo>
                  <a:pt x="359846" y="128590"/>
                </a:lnTo>
                <a:lnTo>
                  <a:pt x="366390" y="175153"/>
                </a:lnTo>
                <a:lnTo>
                  <a:pt x="359846" y="221715"/>
                </a:lnTo>
                <a:lnTo>
                  <a:pt x="341378" y="263556"/>
                </a:lnTo>
                <a:lnTo>
                  <a:pt x="312733" y="299004"/>
                </a:lnTo>
                <a:lnTo>
                  <a:pt x="275657" y="326392"/>
                </a:lnTo>
                <a:lnTo>
                  <a:pt x="231895" y="344049"/>
                </a:lnTo>
                <a:lnTo>
                  <a:pt x="183195" y="350306"/>
                </a:lnTo>
                <a:lnTo>
                  <a:pt x="134494" y="344049"/>
                </a:lnTo>
                <a:lnTo>
                  <a:pt x="90732" y="326392"/>
                </a:lnTo>
                <a:lnTo>
                  <a:pt x="53656" y="299004"/>
                </a:lnTo>
                <a:lnTo>
                  <a:pt x="25011" y="263556"/>
                </a:lnTo>
                <a:lnTo>
                  <a:pt x="6543" y="221715"/>
                </a:lnTo>
                <a:lnTo>
                  <a:pt x="0" y="175153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142796" y="3431540"/>
            <a:ext cx="2159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W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181609" y="3416763"/>
            <a:ext cx="366395" cy="350520"/>
          </a:xfrm>
          <a:custGeom>
            <a:avLst/>
            <a:gdLst/>
            <a:ahLst/>
            <a:cxnLst/>
            <a:rect l="l" t="t" r="r" b="b"/>
            <a:pathLst>
              <a:path w="366395" h="350520">
                <a:moveTo>
                  <a:pt x="0" y="175153"/>
                </a:moveTo>
                <a:lnTo>
                  <a:pt x="6543" y="128590"/>
                </a:lnTo>
                <a:lnTo>
                  <a:pt x="25011" y="86749"/>
                </a:lnTo>
                <a:lnTo>
                  <a:pt x="53656" y="51301"/>
                </a:lnTo>
                <a:lnTo>
                  <a:pt x="90732" y="23913"/>
                </a:lnTo>
                <a:lnTo>
                  <a:pt x="134494" y="6256"/>
                </a:lnTo>
                <a:lnTo>
                  <a:pt x="183195" y="0"/>
                </a:lnTo>
                <a:lnTo>
                  <a:pt x="231895" y="6256"/>
                </a:lnTo>
                <a:lnTo>
                  <a:pt x="275657" y="23913"/>
                </a:lnTo>
                <a:lnTo>
                  <a:pt x="312733" y="51301"/>
                </a:lnTo>
                <a:lnTo>
                  <a:pt x="341378" y="86749"/>
                </a:lnTo>
                <a:lnTo>
                  <a:pt x="359846" y="128590"/>
                </a:lnTo>
                <a:lnTo>
                  <a:pt x="366390" y="175153"/>
                </a:lnTo>
                <a:lnTo>
                  <a:pt x="359846" y="221715"/>
                </a:lnTo>
                <a:lnTo>
                  <a:pt x="341378" y="263556"/>
                </a:lnTo>
                <a:lnTo>
                  <a:pt x="312733" y="299004"/>
                </a:lnTo>
                <a:lnTo>
                  <a:pt x="275657" y="326392"/>
                </a:lnTo>
                <a:lnTo>
                  <a:pt x="231895" y="344049"/>
                </a:lnTo>
                <a:lnTo>
                  <a:pt x="183195" y="350306"/>
                </a:lnTo>
                <a:lnTo>
                  <a:pt x="134494" y="344049"/>
                </a:lnTo>
                <a:lnTo>
                  <a:pt x="90732" y="326392"/>
                </a:lnTo>
                <a:lnTo>
                  <a:pt x="53656" y="299004"/>
                </a:lnTo>
                <a:lnTo>
                  <a:pt x="25011" y="263556"/>
                </a:lnTo>
                <a:lnTo>
                  <a:pt x="6543" y="221715"/>
                </a:lnTo>
                <a:lnTo>
                  <a:pt x="0" y="175153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6287642" y="3431540"/>
            <a:ext cx="165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R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301053" y="3416763"/>
            <a:ext cx="366395" cy="350520"/>
          </a:xfrm>
          <a:custGeom>
            <a:avLst/>
            <a:gdLst/>
            <a:ahLst/>
            <a:cxnLst/>
            <a:rect l="l" t="t" r="r" b="b"/>
            <a:pathLst>
              <a:path w="366395" h="350520">
                <a:moveTo>
                  <a:pt x="0" y="175153"/>
                </a:moveTo>
                <a:lnTo>
                  <a:pt x="6543" y="128590"/>
                </a:lnTo>
                <a:lnTo>
                  <a:pt x="25011" y="86749"/>
                </a:lnTo>
                <a:lnTo>
                  <a:pt x="53656" y="51301"/>
                </a:lnTo>
                <a:lnTo>
                  <a:pt x="90732" y="23913"/>
                </a:lnTo>
                <a:lnTo>
                  <a:pt x="134494" y="6256"/>
                </a:lnTo>
                <a:lnTo>
                  <a:pt x="183195" y="0"/>
                </a:lnTo>
                <a:lnTo>
                  <a:pt x="231895" y="6256"/>
                </a:lnTo>
                <a:lnTo>
                  <a:pt x="275657" y="23913"/>
                </a:lnTo>
                <a:lnTo>
                  <a:pt x="312733" y="51301"/>
                </a:lnTo>
                <a:lnTo>
                  <a:pt x="341378" y="86749"/>
                </a:lnTo>
                <a:lnTo>
                  <a:pt x="359846" y="128590"/>
                </a:lnTo>
                <a:lnTo>
                  <a:pt x="366390" y="175153"/>
                </a:lnTo>
                <a:lnTo>
                  <a:pt x="359846" y="221715"/>
                </a:lnTo>
                <a:lnTo>
                  <a:pt x="341378" y="263556"/>
                </a:lnTo>
                <a:lnTo>
                  <a:pt x="312733" y="299004"/>
                </a:lnTo>
                <a:lnTo>
                  <a:pt x="275657" y="326392"/>
                </a:lnTo>
                <a:lnTo>
                  <a:pt x="231895" y="344049"/>
                </a:lnTo>
                <a:lnTo>
                  <a:pt x="183195" y="350306"/>
                </a:lnTo>
                <a:lnTo>
                  <a:pt x="134494" y="344049"/>
                </a:lnTo>
                <a:lnTo>
                  <a:pt x="90732" y="326392"/>
                </a:lnTo>
                <a:lnTo>
                  <a:pt x="53656" y="299004"/>
                </a:lnTo>
                <a:lnTo>
                  <a:pt x="25011" y="263556"/>
                </a:lnTo>
                <a:lnTo>
                  <a:pt x="6543" y="221715"/>
                </a:lnTo>
                <a:lnTo>
                  <a:pt x="0" y="175153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7394385" y="3431540"/>
            <a:ext cx="190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O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1877495" y="2817036"/>
            <a:ext cx="3004185" cy="609600"/>
            <a:chOff x="1877495" y="2817036"/>
            <a:chExt cx="3004185" cy="609600"/>
          </a:xfrm>
        </p:grpSpPr>
        <p:sp>
          <p:nvSpPr>
            <p:cNvPr id="21" name="object 21"/>
            <p:cNvSpPr/>
            <p:nvPr/>
          </p:nvSpPr>
          <p:spPr>
            <a:xfrm>
              <a:off x="1887020" y="2875455"/>
              <a:ext cx="2957830" cy="541655"/>
            </a:xfrm>
            <a:custGeom>
              <a:avLst/>
              <a:gdLst/>
              <a:ahLst/>
              <a:cxnLst/>
              <a:rect l="l" t="t" r="r" b="b"/>
              <a:pathLst>
                <a:path w="2957829" h="541654">
                  <a:moveTo>
                    <a:pt x="2957284" y="0"/>
                  </a:moveTo>
                  <a:lnTo>
                    <a:pt x="0" y="54130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819867" y="2829736"/>
              <a:ext cx="48895" cy="45720"/>
            </a:xfrm>
            <a:custGeom>
              <a:avLst/>
              <a:gdLst/>
              <a:ahLst/>
              <a:cxnLst/>
              <a:rect l="l" t="t" r="r" b="b"/>
              <a:pathLst>
                <a:path w="48895" h="45719">
                  <a:moveTo>
                    <a:pt x="48874" y="0"/>
                  </a:moveTo>
                  <a:lnTo>
                    <a:pt x="0" y="0"/>
                  </a:lnTo>
                  <a:lnTo>
                    <a:pt x="0" y="45720"/>
                  </a:lnTo>
                  <a:lnTo>
                    <a:pt x="48874" y="45720"/>
                  </a:lnTo>
                  <a:lnTo>
                    <a:pt x="488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819867" y="2829736"/>
              <a:ext cx="48895" cy="45720"/>
            </a:xfrm>
            <a:custGeom>
              <a:avLst/>
              <a:gdLst/>
              <a:ahLst/>
              <a:cxnLst/>
              <a:rect l="l" t="t" r="r" b="b"/>
              <a:pathLst>
                <a:path w="48895" h="45719">
                  <a:moveTo>
                    <a:pt x="0" y="0"/>
                  </a:moveTo>
                  <a:lnTo>
                    <a:pt x="48875" y="0"/>
                  </a:lnTo>
                  <a:lnTo>
                    <a:pt x="48875" y="45719"/>
                  </a:lnTo>
                  <a:lnTo>
                    <a:pt x="0" y="45719"/>
                  </a:lnTo>
                  <a:lnTo>
                    <a:pt x="0" y="0"/>
                  </a:lnTo>
                  <a:close/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006466" y="2875455"/>
              <a:ext cx="1838325" cy="541655"/>
            </a:xfrm>
            <a:custGeom>
              <a:avLst/>
              <a:gdLst/>
              <a:ahLst/>
              <a:cxnLst/>
              <a:rect l="l" t="t" r="r" b="b"/>
              <a:pathLst>
                <a:path w="1838325" h="541654">
                  <a:moveTo>
                    <a:pt x="1837838" y="0"/>
                  </a:moveTo>
                  <a:lnTo>
                    <a:pt x="0" y="54130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125911" y="2875455"/>
              <a:ext cx="718820" cy="541655"/>
            </a:xfrm>
            <a:custGeom>
              <a:avLst/>
              <a:gdLst/>
              <a:ahLst/>
              <a:cxnLst/>
              <a:rect l="l" t="t" r="r" b="b"/>
              <a:pathLst>
                <a:path w="718820" h="541654">
                  <a:moveTo>
                    <a:pt x="0" y="541308"/>
                  </a:moveTo>
                  <a:lnTo>
                    <a:pt x="718394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/>
          <p:nvPr/>
        </p:nvSpPr>
        <p:spPr>
          <a:xfrm>
            <a:off x="473776" y="1060422"/>
            <a:ext cx="7649209" cy="1820545"/>
          </a:xfrm>
          <a:prstGeom prst="rect">
            <a:avLst/>
          </a:prstGeom>
        </p:spPr>
        <p:txBody>
          <a:bodyPr vert="horz" wrap="square" lIns="0" tIns="1117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80"/>
              </a:spcBef>
            </a:pP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CSPs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restricciones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k</a:t>
            </a:r>
            <a:r>
              <a:rPr sz="2000" spc="-10" dirty="0">
                <a:latin typeface="Times New Roman"/>
                <a:cs typeface="Times New Roman"/>
              </a:rPr>
              <a:t>-</a:t>
            </a:r>
            <a:r>
              <a:rPr sz="2000" dirty="0">
                <a:latin typeface="Times New Roman"/>
                <a:cs typeface="Times New Roman"/>
              </a:rPr>
              <a:t>arias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k</a:t>
            </a:r>
            <a:r>
              <a:rPr sz="2000" dirty="0">
                <a:latin typeface="Times New Roman"/>
                <a:cs typeface="Times New Roman"/>
              </a:rPr>
              <a:t>&gt;2)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representan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hipergrafos</a:t>
            </a:r>
            <a:endParaRPr sz="20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705"/>
              </a:spcBef>
              <a:buChar char="•"/>
              <a:tabLst>
                <a:tab pos="393065" algn="l"/>
                <a:tab pos="393700" algn="l"/>
              </a:tabLst>
            </a:pP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variable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CSP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representada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 </a:t>
            </a:r>
            <a:r>
              <a:rPr sz="1800" spc="-20" dirty="0">
                <a:latin typeface="Times New Roman"/>
                <a:cs typeface="Times New Roman"/>
              </a:rPr>
              <a:t>nodo</a:t>
            </a:r>
            <a:endParaRPr sz="18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625"/>
              </a:spcBef>
              <a:buChar char="•"/>
              <a:tabLst>
                <a:tab pos="393065" algn="l"/>
                <a:tab pos="393700" algn="l"/>
              </a:tabLst>
            </a:pP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restricción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k</a:t>
            </a:r>
            <a:r>
              <a:rPr sz="1800" dirty="0">
                <a:latin typeface="Times New Roman"/>
                <a:cs typeface="Times New Roman"/>
              </a:rPr>
              <a:t>-área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representa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hiperarco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conecta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k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nodos</a:t>
            </a:r>
            <a:endParaRPr sz="18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645"/>
              </a:spcBef>
              <a:buChar char="•"/>
              <a:tabLst>
                <a:tab pos="393065" algn="l"/>
                <a:tab pos="393700" algn="l"/>
              </a:tabLst>
            </a:pPr>
            <a:r>
              <a:rPr sz="1800" dirty="0">
                <a:latin typeface="Times New Roman"/>
                <a:cs typeface="Times New Roman"/>
              </a:rPr>
              <a:t>Ejemplo: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problema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criptoaritmética</a:t>
            </a:r>
            <a:endParaRPr sz="1800">
              <a:latin typeface="Times New Roman"/>
              <a:cs typeface="Times New Roman"/>
            </a:endParaRPr>
          </a:p>
          <a:p>
            <a:pPr marL="1527810" algn="ctr">
              <a:lnSpc>
                <a:spcPct val="100000"/>
              </a:lnSpc>
              <a:spcBef>
                <a:spcPts val="340"/>
              </a:spcBef>
            </a:pPr>
            <a:r>
              <a:rPr sz="1800" i="1" spc="-25" dirty="0">
                <a:latin typeface="Times New Roman"/>
                <a:cs typeface="Times New Roman"/>
              </a:rPr>
              <a:t>R</a:t>
            </a:r>
            <a:r>
              <a:rPr sz="1800" spc="-37" baseline="-13888" dirty="0">
                <a:latin typeface="Times New Roman"/>
                <a:cs typeface="Times New Roman"/>
              </a:rPr>
              <a:t>5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27" name="object 27"/>
          <p:cNvGrpSpPr/>
          <p:nvPr/>
        </p:nvGrpSpPr>
        <p:grpSpPr>
          <a:xfrm>
            <a:off x="1838655" y="2865930"/>
            <a:ext cx="5655310" cy="1341120"/>
            <a:chOff x="1838655" y="2865930"/>
            <a:chExt cx="5655310" cy="1341120"/>
          </a:xfrm>
        </p:grpSpPr>
        <p:sp>
          <p:nvSpPr>
            <p:cNvPr id="28" name="object 28"/>
            <p:cNvSpPr/>
            <p:nvPr/>
          </p:nvSpPr>
          <p:spPr>
            <a:xfrm>
              <a:off x="4844304" y="2875455"/>
              <a:ext cx="2640330" cy="541655"/>
            </a:xfrm>
            <a:custGeom>
              <a:avLst/>
              <a:gdLst/>
              <a:ahLst/>
              <a:cxnLst/>
              <a:rect l="l" t="t" r="r" b="b"/>
              <a:pathLst>
                <a:path w="2640329" h="541654">
                  <a:moveTo>
                    <a:pt x="0" y="0"/>
                  </a:moveTo>
                  <a:lnTo>
                    <a:pt x="1520500" y="541308"/>
                  </a:lnTo>
                </a:path>
                <a:path w="2640329" h="541654">
                  <a:moveTo>
                    <a:pt x="0" y="0"/>
                  </a:moveTo>
                  <a:lnTo>
                    <a:pt x="401054" y="541308"/>
                  </a:lnTo>
                </a:path>
                <a:path w="2640329" h="541654">
                  <a:moveTo>
                    <a:pt x="0" y="0"/>
                  </a:moveTo>
                  <a:lnTo>
                    <a:pt x="2639943" y="54130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851355" y="4147312"/>
              <a:ext cx="48895" cy="46990"/>
            </a:xfrm>
            <a:custGeom>
              <a:avLst/>
              <a:gdLst/>
              <a:ahLst/>
              <a:cxnLst/>
              <a:rect l="l" t="t" r="r" b="b"/>
              <a:pathLst>
                <a:path w="48894" h="46989">
                  <a:moveTo>
                    <a:pt x="48874" y="0"/>
                  </a:moveTo>
                  <a:lnTo>
                    <a:pt x="0" y="0"/>
                  </a:lnTo>
                  <a:lnTo>
                    <a:pt x="0" y="46728"/>
                  </a:lnTo>
                  <a:lnTo>
                    <a:pt x="48874" y="46728"/>
                  </a:lnTo>
                  <a:lnTo>
                    <a:pt x="488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851355" y="4147312"/>
              <a:ext cx="48895" cy="46990"/>
            </a:xfrm>
            <a:custGeom>
              <a:avLst/>
              <a:gdLst/>
              <a:ahLst/>
              <a:cxnLst/>
              <a:rect l="l" t="t" r="r" b="b"/>
              <a:pathLst>
                <a:path w="48894" h="46989">
                  <a:moveTo>
                    <a:pt x="0" y="0"/>
                  </a:moveTo>
                  <a:lnTo>
                    <a:pt x="48875" y="0"/>
                  </a:lnTo>
                  <a:lnTo>
                    <a:pt x="48875" y="46729"/>
                  </a:lnTo>
                  <a:lnTo>
                    <a:pt x="0" y="46729"/>
                  </a:lnTo>
                  <a:lnTo>
                    <a:pt x="0" y="0"/>
                  </a:lnTo>
                  <a:close/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1563936" y="3928364"/>
            <a:ext cx="292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R</a:t>
            </a:r>
            <a:r>
              <a:rPr sz="1800" i="1" spc="-37" baseline="-13888" dirty="0">
                <a:latin typeface="Times New Roman"/>
                <a:cs typeface="Times New Roman"/>
              </a:rPr>
              <a:t>4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1866267" y="3757545"/>
            <a:ext cx="5634355" cy="449580"/>
            <a:chOff x="1866267" y="3757545"/>
            <a:chExt cx="5634355" cy="449580"/>
          </a:xfrm>
        </p:grpSpPr>
        <p:sp>
          <p:nvSpPr>
            <p:cNvPr id="33" name="object 33"/>
            <p:cNvSpPr/>
            <p:nvPr/>
          </p:nvSpPr>
          <p:spPr>
            <a:xfrm>
              <a:off x="1875792" y="3767070"/>
              <a:ext cx="11430" cy="380365"/>
            </a:xfrm>
            <a:custGeom>
              <a:avLst/>
              <a:gdLst/>
              <a:ahLst/>
              <a:cxnLst/>
              <a:rect l="l" t="t" r="r" b="b"/>
              <a:pathLst>
                <a:path w="11430" h="380364">
                  <a:moveTo>
                    <a:pt x="0" y="380242"/>
                  </a:moveTo>
                  <a:lnTo>
                    <a:pt x="11228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984290" y="3767070"/>
              <a:ext cx="22225" cy="380365"/>
            </a:xfrm>
            <a:custGeom>
              <a:avLst/>
              <a:gdLst/>
              <a:ahLst/>
              <a:cxnLst/>
              <a:rect l="l" t="t" r="r" b="b"/>
              <a:pathLst>
                <a:path w="22225" h="380364">
                  <a:moveTo>
                    <a:pt x="0" y="380242"/>
                  </a:moveTo>
                  <a:lnTo>
                    <a:pt x="22177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125911" y="3767070"/>
              <a:ext cx="1078230" cy="403860"/>
            </a:xfrm>
            <a:custGeom>
              <a:avLst/>
              <a:gdLst/>
              <a:ahLst/>
              <a:cxnLst/>
              <a:rect l="l" t="t" r="r" b="b"/>
              <a:pathLst>
                <a:path w="1078229" h="403860">
                  <a:moveTo>
                    <a:pt x="0" y="0"/>
                  </a:moveTo>
                  <a:lnTo>
                    <a:pt x="1078234" y="40360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7438816" y="4147312"/>
              <a:ext cx="48895" cy="46990"/>
            </a:xfrm>
            <a:custGeom>
              <a:avLst/>
              <a:gdLst/>
              <a:ahLst/>
              <a:cxnLst/>
              <a:rect l="l" t="t" r="r" b="b"/>
              <a:pathLst>
                <a:path w="48895" h="46989">
                  <a:moveTo>
                    <a:pt x="48874" y="0"/>
                  </a:moveTo>
                  <a:lnTo>
                    <a:pt x="0" y="0"/>
                  </a:lnTo>
                  <a:lnTo>
                    <a:pt x="0" y="46728"/>
                  </a:lnTo>
                  <a:lnTo>
                    <a:pt x="48874" y="46728"/>
                  </a:lnTo>
                  <a:lnTo>
                    <a:pt x="488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438816" y="4147312"/>
              <a:ext cx="48895" cy="46990"/>
            </a:xfrm>
            <a:custGeom>
              <a:avLst/>
              <a:gdLst/>
              <a:ahLst/>
              <a:cxnLst/>
              <a:rect l="l" t="t" r="r" b="b"/>
              <a:pathLst>
                <a:path w="48895" h="46989">
                  <a:moveTo>
                    <a:pt x="0" y="0"/>
                  </a:moveTo>
                  <a:lnTo>
                    <a:pt x="48875" y="0"/>
                  </a:lnTo>
                  <a:lnTo>
                    <a:pt x="48875" y="46729"/>
                  </a:lnTo>
                  <a:lnTo>
                    <a:pt x="0" y="46729"/>
                  </a:lnTo>
                  <a:lnTo>
                    <a:pt x="0" y="0"/>
                  </a:lnTo>
                  <a:close/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7553786" y="4035044"/>
            <a:ext cx="292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R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2262511" y="3757544"/>
            <a:ext cx="5231765" cy="1161415"/>
            <a:chOff x="2262511" y="3757544"/>
            <a:chExt cx="5231765" cy="1161415"/>
          </a:xfrm>
        </p:grpSpPr>
        <p:sp>
          <p:nvSpPr>
            <p:cNvPr id="40" name="object 40"/>
            <p:cNvSpPr/>
            <p:nvPr/>
          </p:nvSpPr>
          <p:spPr>
            <a:xfrm>
              <a:off x="6364805" y="3767069"/>
              <a:ext cx="1098550" cy="449580"/>
            </a:xfrm>
            <a:custGeom>
              <a:avLst/>
              <a:gdLst/>
              <a:ahLst/>
              <a:cxnLst/>
              <a:rect l="l" t="t" r="r" b="b"/>
              <a:pathLst>
                <a:path w="1098550" h="449579">
                  <a:moveTo>
                    <a:pt x="1098449" y="448990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63255" y="3767070"/>
              <a:ext cx="21590" cy="380365"/>
            </a:xfrm>
            <a:custGeom>
              <a:avLst/>
              <a:gdLst/>
              <a:ahLst/>
              <a:cxnLst/>
              <a:rect l="l" t="t" r="r" b="b"/>
              <a:pathLst>
                <a:path w="21590" h="380364">
                  <a:moveTo>
                    <a:pt x="0" y="380242"/>
                  </a:moveTo>
                  <a:lnTo>
                    <a:pt x="20993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94102" y="4554227"/>
              <a:ext cx="366395" cy="350520"/>
            </a:xfrm>
            <a:custGeom>
              <a:avLst/>
              <a:gdLst/>
              <a:ahLst/>
              <a:cxnLst/>
              <a:rect l="l" t="t" r="r" b="b"/>
              <a:pathLst>
                <a:path w="366395" h="350520">
                  <a:moveTo>
                    <a:pt x="0" y="175153"/>
                  </a:moveTo>
                  <a:lnTo>
                    <a:pt x="6543" y="128590"/>
                  </a:lnTo>
                  <a:lnTo>
                    <a:pt x="25011" y="86749"/>
                  </a:lnTo>
                  <a:lnTo>
                    <a:pt x="53656" y="51301"/>
                  </a:lnTo>
                  <a:lnTo>
                    <a:pt x="90732" y="23913"/>
                  </a:lnTo>
                  <a:lnTo>
                    <a:pt x="134494" y="6256"/>
                  </a:lnTo>
                  <a:lnTo>
                    <a:pt x="183195" y="0"/>
                  </a:lnTo>
                  <a:lnTo>
                    <a:pt x="231895" y="6256"/>
                  </a:lnTo>
                  <a:lnTo>
                    <a:pt x="275657" y="23913"/>
                  </a:lnTo>
                  <a:lnTo>
                    <a:pt x="312733" y="51301"/>
                  </a:lnTo>
                  <a:lnTo>
                    <a:pt x="341378" y="86749"/>
                  </a:lnTo>
                  <a:lnTo>
                    <a:pt x="359846" y="128590"/>
                  </a:lnTo>
                  <a:lnTo>
                    <a:pt x="366390" y="175153"/>
                  </a:lnTo>
                  <a:lnTo>
                    <a:pt x="359846" y="221715"/>
                  </a:lnTo>
                  <a:lnTo>
                    <a:pt x="341378" y="263556"/>
                  </a:lnTo>
                  <a:lnTo>
                    <a:pt x="312733" y="299004"/>
                  </a:lnTo>
                  <a:lnTo>
                    <a:pt x="275657" y="326392"/>
                  </a:lnTo>
                  <a:lnTo>
                    <a:pt x="231895" y="344049"/>
                  </a:lnTo>
                  <a:lnTo>
                    <a:pt x="183195" y="350306"/>
                  </a:lnTo>
                  <a:lnTo>
                    <a:pt x="134494" y="344049"/>
                  </a:lnTo>
                  <a:lnTo>
                    <a:pt x="90732" y="326392"/>
                  </a:lnTo>
                  <a:lnTo>
                    <a:pt x="53656" y="299004"/>
                  </a:lnTo>
                  <a:lnTo>
                    <a:pt x="25011" y="263556"/>
                  </a:lnTo>
                  <a:lnTo>
                    <a:pt x="6543" y="221715"/>
                  </a:lnTo>
                  <a:lnTo>
                    <a:pt x="0" y="17515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572000" y="4544955"/>
              <a:ext cx="366395" cy="350520"/>
            </a:xfrm>
            <a:custGeom>
              <a:avLst/>
              <a:gdLst/>
              <a:ahLst/>
              <a:cxnLst/>
              <a:rect l="l" t="t" r="r" b="b"/>
              <a:pathLst>
                <a:path w="366395" h="350520">
                  <a:moveTo>
                    <a:pt x="0" y="175153"/>
                  </a:moveTo>
                  <a:lnTo>
                    <a:pt x="6543" y="128590"/>
                  </a:lnTo>
                  <a:lnTo>
                    <a:pt x="25011" y="86749"/>
                  </a:lnTo>
                  <a:lnTo>
                    <a:pt x="53656" y="51301"/>
                  </a:lnTo>
                  <a:lnTo>
                    <a:pt x="90732" y="23913"/>
                  </a:lnTo>
                  <a:lnTo>
                    <a:pt x="134494" y="6256"/>
                  </a:lnTo>
                  <a:lnTo>
                    <a:pt x="183195" y="0"/>
                  </a:lnTo>
                  <a:lnTo>
                    <a:pt x="231895" y="6256"/>
                  </a:lnTo>
                  <a:lnTo>
                    <a:pt x="275657" y="23913"/>
                  </a:lnTo>
                  <a:lnTo>
                    <a:pt x="312733" y="51301"/>
                  </a:lnTo>
                  <a:lnTo>
                    <a:pt x="341378" y="86749"/>
                  </a:lnTo>
                  <a:lnTo>
                    <a:pt x="359846" y="128590"/>
                  </a:lnTo>
                  <a:lnTo>
                    <a:pt x="366390" y="175153"/>
                  </a:lnTo>
                  <a:lnTo>
                    <a:pt x="359846" y="221715"/>
                  </a:lnTo>
                  <a:lnTo>
                    <a:pt x="341378" y="263556"/>
                  </a:lnTo>
                  <a:lnTo>
                    <a:pt x="312733" y="299004"/>
                  </a:lnTo>
                  <a:lnTo>
                    <a:pt x="275657" y="326392"/>
                  </a:lnTo>
                  <a:lnTo>
                    <a:pt x="231895" y="344049"/>
                  </a:lnTo>
                  <a:lnTo>
                    <a:pt x="183195" y="350306"/>
                  </a:lnTo>
                  <a:lnTo>
                    <a:pt x="134494" y="344049"/>
                  </a:lnTo>
                  <a:lnTo>
                    <a:pt x="90732" y="326392"/>
                  </a:lnTo>
                  <a:lnTo>
                    <a:pt x="53656" y="299004"/>
                  </a:lnTo>
                  <a:lnTo>
                    <a:pt x="25011" y="263556"/>
                  </a:lnTo>
                  <a:lnTo>
                    <a:pt x="6543" y="221715"/>
                  </a:lnTo>
                  <a:lnTo>
                    <a:pt x="0" y="17515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276798" y="4548046"/>
              <a:ext cx="366395" cy="350520"/>
            </a:xfrm>
            <a:custGeom>
              <a:avLst/>
              <a:gdLst/>
              <a:ahLst/>
              <a:cxnLst/>
              <a:rect l="l" t="t" r="r" b="b"/>
              <a:pathLst>
                <a:path w="366394" h="350520">
                  <a:moveTo>
                    <a:pt x="0" y="175153"/>
                  </a:moveTo>
                  <a:lnTo>
                    <a:pt x="6543" y="128590"/>
                  </a:lnTo>
                  <a:lnTo>
                    <a:pt x="25011" y="86749"/>
                  </a:lnTo>
                  <a:lnTo>
                    <a:pt x="53656" y="51301"/>
                  </a:lnTo>
                  <a:lnTo>
                    <a:pt x="90732" y="23913"/>
                  </a:lnTo>
                  <a:lnTo>
                    <a:pt x="134494" y="6256"/>
                  </a:lnTo>
                  <a:lnTo>
                    <a:pt x="183195" y="0"/>
                  </a:lnTo>
                  <a:lnTo>
                    <a:pt x="231895" y="6256"/>
                  </a:lnTo>
                  <a:lnTo>
                    <a:pt x="275657" y="23913"/>
                  </a:lnTo>
                  <a:lnTo>
                    <a:pt x="312733" y="51301"/>
                  </a:lnTo>
                  <a:lnTo>
                    <a:pt x="341378" y="86749"/>
                  </a:lnTo>
                  <a:lnTo>
                    <a:pt x="359846" y="128590"/>
                  </a:lnTo>
                  <a:lnTo>
                    <a:pt x="366390" y="175153"/>
                  </a:lnTo>
                  <a:lnTo>
                    <a:pt x="359846" y="221715"/>
                  </a:lnTo>
                  <a:lnTo>
                    <a:pt x="341378" y="263556"/>
                  </a:lnTo>
                  <a:lnTo>
                    <a:pt x="312733" y="299004"/>
                  </a:lnTo>
                  <a:lnTo>
                    <a:pt x="275657" y="326392"/>
                  </a:lnTo>
                  <a:lnTo>
                    <a:pt x="231895" y="344049"/>
                  </a:lnTo>
                  <a:lnTo>
                    <a:pt x="183195" y="350306"/>
                  </a:lnTo>
                  <a:lnTo>
                    <a:pt x="134494" y="344049"/>
                  </a:lnTo>
                  <a:lnTo>
                    <a:pt x="90732" y="326392"/>
                  </a:lnTo>
                  <a:lnTo>
                    <a:pt x="53656" y="299004"/>
                  </a:lnTo>
                  <a:lnTo>
                    <a:pt x="25011" y="263556"/>
                  </a:lnTo>
                  <a:lnTo>
                    <a:pt x="6543" y="221715"/>
                  </a:lnTo>
                  <a:lnTo>
                    <a:pt x="0" y="17515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 txBox="1"/>
          <p:nvPr/>
        </p:nvSpPr>
        <p:spPr>
          <a:xfrm>
            <a:off x="486476" y="4568444"/>
            <a:ext cx="8237855" cy="15081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52450" algn="ctr">
              <a:lnSpc>
                <a:spcPct val="100000"/>
              </a:lnSpc>
              <a:spcBef>
                <a:spcPts val="100"/>
              </a:spcBef>
              <a:tabLst>
                <a:tab pos="2294890" algn="l"/>
                <a:tab pos="3716654" algn="l"/>
              </a:tabLst>
            </a:pPr>
            <a:r>
              <a:rPr sz="2700" i="1" spc="-37" baseline="1543" dirty="0">
                <a:latin typeface="Times New Roman"/>
                <a:cs typeface="Times New Roman"/>
              </a:rPr>
              <a:t>C</a:t>
            </a:r>
            <a:r>
              <a:rPr sz="1800" spc="-37" baseline="-11574" dirty="0">
                <a:latin typeface="Times New Roman"/>
                <a:cs typeface="Times New Roman"/>
              </a:rPr>
              <a:t>3</a:t>
            </a:r>
            <a:r>
              <a:rPr sz="1800" baseline="-11574" dirty="0">
                <a:latin typeface="Times New Roman"/>
                <a:cs typeface="Times New Roman"/>
              </a:rPr>
              <a:t>	</a:t>
            </a:r>
            <a:r>
              <a:rPr sz="2700" i="1" spc="-37" baseline="1543" dirty="0">
                <a:latin typeface="Times New Roman"/>
                <a:cs typeface="Times New Roman"/>
              </a:rPr>
              <a:t>C</a:t>
            </a:r>
            <a:r>
              <a:rPr sz="1800" spc="-37" baseline="-9259" dirty="0">
                <a:latin typeface="Times New Roman"/>
                <a:cs typeface="Times New Roman"/>
              </a:rPr>
              <a:t>2</a:t>
            </a:r>
            <a:r>
              <a:rPr sz="1800" baseline="-9259" dirty="0">
                <a:latin typeface="Times New Roman"/>
                <a:cs typeface="Times New Roman"/>
              </a:rPr>
              <a:t>	</a:t>
            </a:r>
            <a:r>
              <a:rPr sz="1800" i="1" spc="-25" dirty="0">
                <a:latin typeface="Times New Roman"/>
                <a:cs typeface="Times New Roman"/>
              </a:rPr>
              <a:t>C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850">
              <a:latin typeface="Times New Roman"/>
              <a:cs typeface="Times New Roman"/>
            </a:endParaRPr>
          </a:p>
          <a:p>
            <a:pPr marL="380365" marR="55880" indent="-342900">
              <a:lnSpc>
                <a:spcPct val="111100"/>
              </a:lnSpc>
              <a:buChar char="•"/>
              <a:tabLst>
                <a:tab pos="380365" algn="l"/>
                <a:tab pos="381000" algn="l"/>
              </a:tabLst>
            </a:pPr>
            <a:r>
              <a:rPr sz="1800" dirty="0">
                <a:latin typeface="Times New Roman"/>
                <a:cs typeface="Times New Roman"/>
              </a:rPr>
              <a:t>Cualquier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CSP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restricciones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k</a:t>
            </a:r>
            <a:r>
              <a:rPr sz="1800" dirty="0">
                <a:latin typeface="Times New Roman"/>
                <a:cs typeface="Times New Roman"/>
              </a:rPr>
              <a:t>-áreas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k</a:t>
            </a:r>
            <a:r>
              <a:rPr sz="1800" dirty="0">
                <a:latin typeface="Times New Roman"/>
                <a:cs typeface="Times New Roman"/>
              </a:rPr>
              <a:t>&gt;2)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representar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mediante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CSP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contiene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únicamente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restricciones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binarias</a:t>
            </a:r>
            <a:endParaRPr sz="1800">
              <a:latin typeface="Times New Roman"/>
              <a:cs typeface="Times New Roman"/>
            </a:endParaRPr>
          </a:p>
          <a:p>
            <a:pPr marL="494665">
              <a:lnSpc>
                <a:spcPct val="100000"/>
              </a:lnSpc>
              <a:spcBef>
                <a:spcPts val="635"/>
              </a:spcBef>
              <a:tabLst>
                <a:tab pos="780415" algn="l"/>
              </a:tabLst>
            </a:pPr>
            <a:r>
              <a:rPr sz="1600" spc="-50" dirty="0">
                <a:latin typeface="Times New Roman"/>
                <a:cs typeface="Times New Roman"/>
              </a:rPr>
              <a:t>–</a:t>
            </a:r>
            <a:r>
              <a:rPr sz="1600" dirty="0">
                <a:latin typeface="Times New Roman"/>
                <a:cs typeface="Times New Roman"/>
              </a:rPr>
              <a:t>	Para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restricción “todos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diferentes” (</a:t>
            </a:r>
            <a:r>
              <a:rPr sz="1600" i="1" dirty="0">
                <a:latin typeface="Times New Roman"/>
                <a:cs typeface="Times New Roman"/>
              </a:rPr>
              <a:t>R</a:t>
            </a:r>
            <a:r>
              <a:rPr sz="1650" baseline="-15151" dirty="0">
                <a:latin typeface="Times New Roman"/>
                <a:cs typeface="Times New Roman"/>
              </a:rPr>
              <a:t>5</a:t>
            </a:r>
            <a:r>
              <a:rPr sz="1600" dirty="0">
                <a:latin typeface="Times New Roman"/>
                <a:cs typeface="Times New Roman"/>
              </a:rPr>
              <a:t>)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esto 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obvio, para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los demás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tanto…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46" name="object 46"/>
          <p:cNvGrpSpPr/>
          <p:nvPr/>
        </p:nvGrpSpPr>
        <p:grpSpPr>
          <a:xfrm>
            <a:off x="5191445" y="4134611"/>
            <a:ext cx="2281555" cy="429259"/>
            <a:chOff x="5191445" y="4134611"/>
            <a:chExt cx="2281555" cy="429259"/>
          </a:xfrm>
        </p:grpSpPr>
        <p:sp>
          <p:nvSpPr>
            <p:cNvPr id="47" name="object 47"/>
            <p:cNvSpPr/>
            <p:nvPr/>
          </p:nvSpPr>
          <p:spPr>
            <a:xfrm>
              <a:off x="6177298" y="4194040"/>
              <a:ext cx="1286510" cy="360680"/>
            </a:xfrm>
            <a:custGeom>
              <a:avLst/>
              <a:gdLst/>
              <a:ahLst/>
              <a:cxnLst/>
              <a:rect l="l" t="t" r="r" b="b"/>
              <a:pathLst>
                <a:path w="1286509" h="360679">
                  <a:moveTo>
                    <a:pt x="1285957" y="0"/>
                  </a:moveTo>
                  <a:lnTo>
                    <a:pt x="0" y="360187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204145" y="4147311"/>
              <a:ext cx="48895" cy="46990"/>
            </a:xfrm>
            <a:custGeom>
              <a:avLst/>
              <a:gdLst/>
              <a:ahLst/>
              <a:cxnLst/>
              <a:rect l="l" t="t" r="r" b="b"/>
              <a:pathLst>
                <a:path w="48895" h="46989">
                  <a:moveTo>
                    <a:pt x="48874" y="0"/>
                  </a:moveTo>
                  <a:lnTo>
                    <a:pt x="0" y="0"/>
                  </a:lnTo>
                  <a:lnTo>
                    <a:pt x="0" y="46728"/>
                  </a:lnTo>
                  <a:lnTo>
                    <a:pt x="48874" y="46728"/>
                  </a:lnTo>
                  <a:lnTo>
                    <a:pt x="488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204145" y="4147311"/>
              <a:ext cx="48895" cy="46990"/>
            </a:xfrm>
            <a:custGeom>
              <a:avLst/>
              <a:gdLst/>
              <a:ahLst/>
              <a:cxnLst/>
              <a:rect l="l" t="t" r="r" b="b"/>
              <a:pathLst>
                <a:path w="48895" h="46989">
                  <a:moveTo>
                    <a:pt x="0" y="0"/>
                  </a:moveTo>
                  <a:lnTo>
                    <a:pt x="48875" y="0"/>
                  </a:lnTo>
                  <a:lnTo>
                    <a:pt x="48875" y="46729"/>
                  </a:lnTo>
                  <a:lnTo>
                    <a:pt x="0" y="46729"/>
                  </a:lnTo>
                  <a:lnTo>
                    <a:pt x="0" y="0"/>
                  </a:lnTo>
                  <a:close/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5300822" y="3910076"/>
            <a:ext cx="292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R</a:t>
            </a:r>
            <a:r>
              <a:rPr sz="1800" i="1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51" name="object 51"/>
          <p:cNvGrpSpPr/>
          <p:nvPr/>
        </p:nvGrpSpPr>
        <p:grpSpPr>
          <a:xfrm>
            <a:off x="2947151" y="3757545"/>
            <a:ext cx="3246755" cy="800100"/>
            <a:chOff x="2947151" y="3757545"/>
            <a:chExt cx="3246755" cy="800100"/>
          </a:xfrm>
        </p:grpSpPr>
        <p:sp>
          <p:nvSpPr>
            <p:cNvPr id="52" name="object 52"/>
            <p:cNvSpPr/>
            <p:nvPr/>
          </p:nvSpPr>
          <p:spPr>
            <a:xfrm>
              <a:off x="5228583" y="4194040"/>
              <a:ext cx="955675" cy="354330"/>
            </a:xfrm>
            <a:custGeom>
              <a:avLst/>
              <a:gdLst/>
              <a:ahLst/>
              <a:cxnLst/>
              <a:rect l="l" t="t" r="r" b="b"/>
              <a:pathLst>
                <a:path w="955675" h="354329">
                  <a:moveTo>
                    <a:pt x="0" y="0"/>
                  </a:moveTo>
                  <a:lnTo>
                    <a:pt x="955181" y="354005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55195" y="4194041"/>
              <a:ext cx="473709" cy="351155"/>
            </a:xfrm>
            <a:custGeom>
              <a:avLst/>
              <a:gdLst/>
              <a:ahLst/>
              <a:cxnLst/>
              <a:rect l="l" t="t" r="r" b="b"/>
              <a:pathLst>
                <a:path w="473710" h="351154">
                  <a:moveTo>
                    <a:pt x="0" y="350914"/>
                  </a:moveTo>
                  <a:lnTo>
                    <a:pt x="473388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228583" y="3767070"/>
              <a:ext cx="17145" cy="380365"/>
            </a:xfrm>
            <a:custGeom>
              <a:avLst/>
              <a:gdLst/>
              <a:ahLst/>
              <a:cxnLst/>
              <a:rect l="l" t="t" r="r" b="b"/>
              <a:pathLst>
                <a:path w="17145" h="380364">
                  <a:moveTo>
                    <a:pt x="16776" y="0"/>
                  </a:moveTo>
                  <a:lnTo>
                    <a:pt x="0" y="38024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959851" y="4147311"/>
              <a:ext cx="48895" cy="46990"/>
            </a:xfrm>
            <a:custGeom>
              <a:avLst/>
              <a:gdLst/>
              <a:ahLst/>
              <a:cxnLst/>
              <a:rect l="l" t="t" r="r" b="b"/>
              <a:pathLst>
                <a:path w="48894" h="46989">
                  <a:moveTo>
                    <a:pt x="48874" y="0"/>
                  </a:moveTo>
                  <a:lnTo>
                    <a:pt x="0" y="0"/>
                  </a:lnTo>
                  <a:lnTo>
                    <a:pt x="0" y="46728"/>
                  </a:lnTo>
                  <a:lnTo>
                    <a:pt x="48874" y="46728"/>
                  </a:lnTo>
                  <a:lnTo>
                    <a:pt x="488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959851" y="4147311"/>
              <a:ext cx="48895" cy="46990"/>
            </a:xfrm>
            <a:custGeom>
              <a:avLst/>
              <a:gdLst/>
              <a:ahLst/>
              <a:cxnLst/>
              <a:rect l="l" t="t" r="r" b="b"/>
              <a:pathLst>
                <a:path w="48894" h="46989">
                  <a:moveTo>
                    <a:pt x="0" y="0"/>
                  </a:moveTo>
                  <a:lnTo>
                    <a:pt x="48875" y="0"/>
                  </a:lnTo>
                  <a:lnTo>
                    <a:pt x="48875" y="46729"/>
                  </a:lnTo>
                  <a:lnTo>
                    <a:pt x="0" y="46729"/>
                  </a:lnTo>
                  <a:lnTo>
                    <a:pt x="0" y="0"/>
                  </a:lnTo>
                  <a:close/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" name="object 57"/>
          <p:cNvSpPr txBox="1"/>
          <p:nvPr/>
        </p:nvSpPr>
        <p:spPr>
          <a:xfrm>
            <a:off x="3037278" y="3897883"/>
            <a:ext cx="292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R</a:t>
            </a:r>
            <a:r>
              <a:rPr sz="1800" i="1" spc="-37" baseline="-13888" dirty="0">
                <a:latin typeface="Times New Roman"/>
                <a:cs typeface="Times New Roman"/>
              </a:rPr>
              <a:t>3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58" name="object 58"/>
          <p:cNvGrpSpPr/>
          <p:nvPr/>
        </p:nvGrpSpPr>
        <p:grpSpPr>
          <a:xfrm>
            <a:off x="1866267" y="3763577"/>
            <a:ext cx="6470650" cy="1287145"/>
            <a:chOff x="1866267" y="3763577"/>
            <a:chExt cx="6470650" cy="1287145"/>
          </a:xfrm>
        </p:grpSpPr>
        <p:sp>
          <p:nvSpPr>
            <p:cNvPr id="59" name="object 59"/>
            <p:cNvSpPr/>
            <p:nvPr/>
          </p:nvSpPr>
          <p:spPr>
            <a:xfrm>
              <a:off x="1875792" y="4194040"/>
              <a:ext cx="584200" cy="354330"/>
            </a:xfrm>
            <a:custGeom>
              <a:avLst/>
              <a:gdLst/>
              <a:ahLst/>
              <a:cxnLst/>
              <a:rect l="l" t="t" r="r" b="b"/>
              <a:pathLst>
                <a:path w="584200" h="354329">
                  <a:moveTo>
                    <a:pt x="0" y="0"/>
                  </a:moveTo>
                  <a:lnTo>
                    <a:pt x="584201" y="354005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459994" y="4194040"/>
              <a:ext cx="524510" cy="354330"/>
            </a:xfrm>
            <a:custGeom>
              <a:avLst/>
              <a:gdLst/>
              <a:ahLst/>
              <a:cxnLst/>
              <a:rect l="l" t="t" r="r" b="b"/>
              <a:pathLst>
                <a:path w="524510" h="354329">
                  <a:moveTo>
                    <a:pt x="524296" y="0"/>
                  </a:moveTo>
                  <a:lnTo>
                    <a:pt x="0" y="354005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008726" y="4170677"/>
              <a:ext cx="1746885" cy="374650"/>
            </a:xfrm>
            <a:custGeom>
              <a:avLst/>
              <a:gdLst/>
              <a:ahLst/>
              <a:cxnLst/>
              <a:rect l="l" t="t" r="r" b="b"/>
              <a:pathLst>
                <a:path w="1746885" h="374650">
                  <a:moveTo>
                    <a:pt x="0" y="0"/>
                  </a:moveTo>
                  <a:lnTo>
                    <a:pt x="1746468" y="374278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993457" y="3773102"/>
              <a:ext cx="5333365" cy="1268095"/>
            </a:xfrm>
            <a:custGeom>
              <a:avLst/>
              <a:gdLst/>
              <a:ahLst/>
              <a:cxnLst/>
              <a:rect l="l" t="t" r="r" b="b"/>
              <a:pathLst>
                <a:path w="5333365" h="1268095">
                  <a:moveTo>
                    <a:pt x="0" y="423512"/>
                  </a:moveTo>
                  <a:lnTo>
                    <a:pt x="9059" y="488997"/>
                  </a:lnTo>
                  <a:lnTo>
                    <a:pt x="19706" y="554090"/>
                  </a:lnTo>
                  <a:lnTo>
                    <a:pt x="33525" y="618396"/>
                  </a:lnTo>
                  <a:lnTo>
                    <a:pt x="52104" y="681524"/>
                  </a:lnTo>
                  <a:lnTo>
                    <a:pt x="77029" y="743079"/>
                  </a:lnTo>
                  <a:lnTo>
                    <a:pt x="109887" y="802669"/>
                  </a:lnTo>
                  <a:lnTo>
                    <a:pt x="152264" y="859900"/>
                  </a:lnTo>
                  <a:lnTo>
                    <a:pt x="205746" y="914379"/>
                  </a:lnTo>
                  <a:lnTo>
                    <a:pt x="237148" y="940465"/>
                  </a:lnTo>
                  <a:lnTo>
                    <a:pt x="271920" y="965715"/>
                  </a:lnTo>
                  <a:lnTo>
                    <a:pt x="310263" y="990080"/>
                  </a:lnTo>
                  <a:lnTo>
                    <a:pt x="352374" y="1013512"/>
                  </a:lnTo>
                  <a:lnTo>
                    <a:pt x="398450" y="1035961"/>
                  </a:lnTo>
                  <a:lnTo>
                    <a:pt x="448692" y="1057378"/>
                  </a:lnTo>
                  <a:lnTo>
                    <a:pt x="503296" y="1077715"/>
                  </a:lnTo>
                  <a:lnTo>
                    <a:pt x="562462" y="1096921"/>
                  </a:lnTo>
                  <a:lnTo>
                    <a:pt x="626387" y="1114948"/>
                  </a:lnTo>
                  <a:lnTo>
                    <a:pt x="695270" y="1131747"/>
                  </a:lnTo>
                  <a:lnTo>
                    <a:pt x="769309" y="1147268"/>
                  </a:lnTo>
                  <a:lnTo>
                    <a:pt x="848703" y="1161463"/>
                  </a:lnTo>
                  <a:lnTo>
                    <a:pt x="933650" y="1174282"/>
                  </a:lnTo>
                  <a:lnTo>
                    <a:pt x="998198" y="1182594"/>
                  </a:lnTo>
                  <a:lnTo>
                    <a:pt x="1068928" y="1190593"/>
                  </a:lnTo>
                  <a:lnTo>
                    <a:pt x="1145503" y="1198267"/>
                  </a:lnTo>
                  <a:lnTo>
                    <a:pt x="1185877" y="1201979"/>
                  </a:lnTo>
                  <a:lnTo>
                    <a:pt x="1227587" y="1205604"/>
                  </a:lnTo>
                  <a:lnTo>
                    <a:pt x="1270590" y="1209143"/>
                  </a:lnTo>
                  <a:lnTo>
                    <a:pt x="1314844" y="1212593"/>
                  </a:lnTo>
                  <a:lnTo>
                    <a:pt x="1360308" y="1215953"/>
                  </a:lnTo>
                  <a:lnTo>
                    <a:pt x="1406940" y="1219221"/>
                  </a:lnTo>
                  <a:lnTo>
                    <a:pt x="1454697" y="1222396"/>
                  </a:lnTo>
                  <a:lnTo>
                    <a:pt x="1503537" y="1225477"/>
                  </a:lnTo>
                  <a:lnTo>
                    <a:pt x="1553419" y="1228462"/>
                  </a:lnTo>
                  <a:lnTo>
                    <a:pt x="1604301" y="1231349"/>
                  </a:lnTo>
                  <a:lnTo>
                    <a:pt x="1656141" y="1234137"/>
                  </a:lnTo>
                  <a:lnTo>
                    <a:pt x="1708896" y="1236826"/>
                  </a:lnTo>
                  <a:lnTo>
                    <a:pt x="1762525" y="1239412"/>
                  </a:lnTo>
                  <a:lnTo>
                    <a:pt x="1816985" y="1241895"/>
                  </a:lnTo>
                  <a:lnTo>
                    <a:pt x="1872236" y="1244273"/>
                  </a:lnTo>
                  <a:lnTo>
                    <a:pt x="1928234" y="1246545"/>
                  </a:lnTo>
                  <a:lnTo>
                    <a:pt x="1984938" y="1248710"/>
                  </a:lnTo>
                  <a:lnTo>
                    <a:pt x="2042306" y="1250765"/>
                  </a:lnTo>
                  <a:lnTo>
                    <a:pt x="2100296" y="1252710"/>
                  </a:lnTo>
                  <a:lnTo>
                    <a:pt x="2158866" y="1254543"/>
                  </a:lnTo>
                  <a:lnTo>
                    <a:pt x="2217974" y="1256262"/>
                  </a:lnTo>
                  <a:lnTo>
                    <a:pt x="2277579" y="1257866"/>
                  </a:lnTo>
                  <a:lnTo>
                    <a:pt x="2337637" y="1259353"/>
                  </a:lnTo>
                  <a:lnTo>
                    <a:pt x="2398107" y="1260723"/>
                  </a:lnTo>
                  <a:lnTo>
                    <a:pt x="2458947" y="1261974"/>
                  </a:lnTo>
                  <a:lnTo>
                    <a:pt x="2520116" y="1263103"/>
                  </a:lnTo>
                  <a:lnTo>
                    <a:pt x="2581570" y="1264110"/>
                  </a:lnTo>
                  <a:lnTo>
                    <a:pt x="2643269" y="1264994"/>
                  </a:lnTo>
                  <a:lnTo>
                    <a:pt x="2705171" y="1265752"/>
                  </a:lnTo>
                  <a:lnTo>
                    <a:pt x="2767232" y="1266384"/>
                  </a:lnTo>
                  <a:lnTo>
                    <a:pt x="2829412" y="1266887"/>
                  </a:lnTo>
                  <a:lnTo>
                    <a:pt x="2891668" y="1267261"/>
                  </a:lnTo>
                  <a:lnTo>
                    <a:pt x="2953959" y="1267503"/>
                  </a:lnTo>
                  <a:lnTo>
                    <a:pt x="3016242" y="1267613"/>
                  </a:lnTo>
                  <a:lnTo>
                    <a:pt x="3078476" y="1267589"/>
                  </a:lnTo>
                  <a:lnTo>
                    <a:pt x="3140618" y="1267430"/>
                  </a:lnTo>
                  <a:lnTo>
                    <a:pt x="3202626" y="1267133"/>
                  </a:lnTo>
                  <a:lnTo>
                    <a:pt x="3264460" y="1266698"/>
                  </a:lnTo>
                  <a:lnTo>
                    <a:pt x="3326075" y="1266123"/>
                  </a:lnTo>
                  <a:lnTo>
                    <a:pt x="3387432" y="1265407"/>
                  </a:lnTo>
                  <a:lnTo>
                    <a:pt x="3448487" y="1264548"/>
                  </a:lnTo>
                  <a:lnTo>
                    <a:pt x="3509199" y="1263545"/>
                  </a:lnTo>
                  <a:lnTo>
                    <a:pt x="3569526" y="1262396"/>
                  </a:lnTo>
                  <a:lnTo>
                    <a:pt x="3629425" y="1261100"/>
                  </a:lnTo>
                  <a:lnTo>
                    <a:pt x="3688855" y="1259655"/>
                  </a:lnTo>
                  <a:lnTo>
                    <a:pt x="3747774" y="1258060"/>
                  </a:lnTo>
                  <a:lnTo>
                    <a:pt x="3806140" y="1256314"/>
                  </a:lnTo>
                  <a:lnTo>
                    <a:pt x="3863911" y="1254414"/>
                  </a:lnTo>
                  <a:lnTo>
                    <a:pt x="3921045" y="1252360"/>
                  </a:lnTo>
                  <a:lnTo>
                    <a:pt x="3977499" y="1250150"/>
                  </a:lnTo>
                  <a:lnTo>
                    <a:pt x="4033233" y="1247782"/>
                  </a:lnTo>
                  <a:lnTo>
                    <a:pt x="4088204" y="1245255"/>
                  </a:lnTo>
                  <a:lnTo>
                    <a:pt x="4142370" y="1242568"/>
                  </a:lnTo>
                  <a:lnTo>
                    <a:pt x="4195689" y="1239719"/>
                  </a:lnTo>
                  <a:lnTo>
                    <a:pt x="4248119" y="1236707"/>
                  </a:lnTo>
                  <a:lnTo>
                    <a:pt x="4299618" y="1233530"/>
                  </a:lnTo>
                  <a:lnTo>
                    <a:pt x="4350145" y="1230187"/>
                  </a:lnTo>
                  <a:lnTo>
                    <a:pt x="4399657" y="1226676"/>
                  </a:lnTo>
                  <a:lnTo>
                    <a:pt x="4448112" y="1222996"/>
                  </a:lnTo>
                  <a:lnTo>
                    <a:pt x="4495468" y="1219145"/>
                  </a:lnTo>
                  <a:lnTo>
                    <a:pt x="4541684" y="1215123"/>
                  </a:lnTo>
                  <a:lnTo>
                    <a:pt x="4586717" y="1210926"/>
                  </a:lnTo>
                  <a:lnTo>
                    <a:pt x="4630526" y="1206555"/>
                  </a:lnTo>
                  <a:lnTo>
                    <a:pt x="4673068" y="1202007"/>
                  </a:lnTo>
                  <a:lnTo>
                    <a:pt x="4714301" y="1197281"/>
                  </a:lnTo>
                  <a:lnTo>
                    <a:pt x="4754184" y="1192376"/>
                  </a:lnTo>
                  <a:lnTo>
                    <a:pt x="4792675" y="1187289"/>
                  </a:lnTo>
                  <a:lnTo>
                    <a:pt x="4865311" y="1176568"/>
                  </a:lnTo>
                  <a:lnTo>
                    <a:pt x="4931873" y="1165106"/>
                  </a:lnTo>
                  <a:lnTo>
                    <a:pt x="4992027" y="1152891"/>
                  </a:lnTo>
                  <a:lnTo>
                    <a:pt x="5045436" y="1139911"/>
                  </a:lnTo>
                  <a:lnTo>
                    <a:pt x="5091764" y="1126156"/>
                  </a:lnTo>
                  <a:lnTo>
                    <a:pt x="5131918" y="1111721"/>
                  </a:lnTo>
                  <a:lnTo>
                    <a:pt x="5168109" y="1096392"/>
                  </a:lnTo>
                  <a:lnTo>
                    <a:pt x="5228989" y="1063137"/>
                  </a:lnTo>
                  <a:lnTo>
                    <a:pt x="5275177" y="1026563"/>
                  </a:lnTo>
                  <a:lnTo>
                    <a:pt x="5307446" y="986847"/>
                  </a:lnTo>
                  <a:lnTo>
                    <a:pt x="5326569" y="944163"/>
                  </a:lnTo>
                  <a:lnTo>
                    <a:pt x="5333321" y="898685"/>
                  </a:lnTo>
                  <a:lnTo>
                    <a:pt x="5332299" y="874953"/>
                  </a:lnTo>
                  <a:lnTo>
                    <a:pt x="5321942" y="825611"/>
                  </a:lnTo>
                  <a:lnTo>
                    <a:pt x="5301146" y="773913"/>
                  </a:lnTo>
                  <a:lnTo>
                    <a:pt x="5270684" y="720032"/>
                  </a:lnTo>
                  <a:lnTo>
                    <a:pt x="5231330" y="664143"/>
                  </a:lnTo>
                  <a:lnTo>
                    <a:pt x="5183856" y="606420"/>
                  </a:lnTo>
                  <a:lnTo>
                    <a:pt x="5157316" y="576926"/>
                  </a:lnTo>
                  <a:lnTo>
                    <a:pt x="5129036" y="547039"/>
                  </a:lnTo>
                  <a:lnTo>
                    <a:pt x="5099113" y="516781"/>
                  </a:lnTo>
                  <a:lnTo>
                    <a:pt x="5067644" y="486173"/>
                  </a:lnTo>
                  <a:lnTo>
                    <a:pt x="5034725" y="455239"/>
                  </a:lnTo>
                  <a:lnTo>
                    <a:pt x="5000452" y="423998"/>
                  </a:lnTo>
                  <a:lnTo>
                    <a:pt x="4964923" y="392474"/>
                  </a:lnTo>
                  <a:lnTo>
                    <a:pt x="4928234" y="360689"/>
                  </a:lnTo>
                  <a:lnTo>
                    <a:pt x="4890482" y="328663"/>
                  </a:lnTo>
                  <a:lnTo>
                    <a:pt x="4851763" y="296418"/>
                  </a:lnTo>
                  <a:lnTo>
                    <a:pt x="4812174" y="263978"/>
                  </a:lnTo>
                  <a:lnTo>
                    <a:pt x="4771812" y="231362"/>
                  </a:lnTo>
                  <a:lnTo>
                    <a:pt x="4730774" y="198594"/>
                  </a:lnTo>
                  <a:lnTo>
                    <a:pt x="4689155" y="165695"/>
                  </a:lnTo>
                  <a:lnTo>
                    <a:pt x="4647054" y="132687"/>
                  </a:lnTo>
                  <a:lnTo>
                    <a:pt x="4604565" y="99591"/>
                  </a:lnTo>
                  <a:lnTo>
                    <a:pt x="4561787" y="66431"/>
                  </a:lnTo>
                  <a:lnTo>
                    <a:pt x="4518815" y="33226"/>
                  </a:lnTo>
                  <a:lnTo>
                    <a:pt x="4475747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" name="object 6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9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602615">
              <a:lnSpc>
                <a:spcPct val="100000"/>
              </a:lnSpc>
              <a:spcBef>
                <a:spcPts val="100"/>
              </a:spcBef>
            </a:pPr>
            <a:r>
              <a:rPr dirty="0"/>
              <a:t>Problemas</a:t>
            </a:r>
            <a:r>
              <a:rPr spc="-3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Satisfacción</a:t>
            </a:r>
            <a:r>
              <a:rPr spc="-2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10" dirty="0"/>
              <a:t>Restricciones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10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83540" y="1213435"/>
            <a:ext cx="8288655" cy="4344670"/>
          </a:xfrm>
          <a:prstGeom prst="rect">
            <a:avLst/>
          </a:prstGeom>
        </p:spPr>
        <p:txBody>
          <a:bodyPr vert="horz" wrap="square" lIns="0" tIns="1244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80"/>
              </a:spcBef>
            </a:pPr>
            <a:r>
              <a:rPr sz="1800" b="1" dirty="0">
                <a:latin typeface="Times New Roman"/>
                <a:cs typeface="Times New Roman"/>
              </a:rPr>
              <a:t>Solución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a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un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spc="-25" dirty="0">
                <a:latin typeface="Times New Roman"/>
                <a:cs typeface="Times New Roman"/>
              </a:rPr>
              <a:t>CSP</a:t>
            </a:r>
            <a:endParaRPr sz="18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930"/>
              </a:spcBef>
              <a:buChar char="•"/>
              <a:tabLst>
                <a:tab pos="393065" algn="l"/>
                <a:tab pos="393700" algn="l"/>
              </a:tabLst>
            </a:pP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asignación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 parcial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900" i="1" spc="65" dirty="0">
                <a:latin typeface="Symbol"/>
                <a:cs typeface="Symbol"/>
              </a:rPr>
              <a:t></a:t>
            </a:r>
            <a:r>
              <a:rPr sz="1800" spc="65" dirty="0">
                <a:latin typeface="Times New Roman"/>
                <a:cs typeface="Times New Roman"/>
              </a:rPr>
              <a:t>: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spc="45" dirty="0">
                <a:latin typeface="Symbol"/>
                <a:cs typeface="Symbol"/>
              </a:rPr>
              <a:t></a:t>
            </a:r>
            <a:r>
              <a:rPr sz="1800" i="1" spc="45" dirty="0">
                <a:latin typeface="Times New Roman"/>
                <a:cs typeface="Times New Roman"/>
              </a:rPr>
              <a:t>D</a:t>
            </a:r>
            <a:r>
              <a:rPr sz="1800" spc="45" dirty="0">
                <a:latin typeface="Times New Roman"/>
                <a:cs typeface="Times New Roman"/>
              </a:rPr>
              <a:t>(</a:t>
            </a:r>
            <a:r>
              <a:rPr sz="1800" i="1" spc="45" dirty="0">
                <a:latin typeface="Times New Roman"/>
                <a:cs typeface="Times New Roman"/>
              </a:rPr>
              <a:t>X</a:t>
            </a:r>
            <a:r>
              <a:rPr sz="1800" spc="45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793115" marR="276860" lvl="1" indent="-285115">
              <a:lnSpc>
                <a:spcPct val="125000"/>
              </a:lnSpc>
              <a:spcBef>
                <a:spcPts val="350"/>
              </a:spcBef>
              <a:buChar char="–"/>
              <a:tabLst>
                <a:tab pos="793115" algn="l"/>
                <a:tab pos="793750" algn="l"/>
              </a:tabLst>
            </a:pPr>
            <a:r>
              <a:rPr sz="1600" dirty="0">
                <a:latin typeface="Times New Roman"/>
                <a:cs typeface="Times New Roman"/>
              </a:rPr>
              <a:t>Habitualmente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escribe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“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v</a:t>
            </a:r>
            <a:r>
              <a:rPr sz="1650" i="1" baseline="-15151" dirty="0">
                <a:latin typeface="Times New Roman"/>
                <a:cs typeface="Times New Roman"/>
              </a:rPr>
              <a:t>a</a:t>
            </a:r>
            <a:r>
              <a:rPr sz="1600" dirty="0">
                <a:latin typeface="Times New Roman"/>
                <a:cs typeface="Times New Roman"/>
              </a:rPr>
              <a:t>”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por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“</a:t>
            </a:r>
            <a:r>
              <a:rPr sz="1600" dirty="0">
                <a:latin typeface="Symbol"/>
                <a:cs typeface="Symbol"/>
              </a:rPr>
              <a:t>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)=</a:t>
            </a:r>
            <a:r>
              <a:rPr sz="1600" spc="-1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v</a:t>
            </a:r>
            <a:r>
              <a:rPr sz="1650" i="1" baseline="-15151" dirty="0">
                <a:latin typeface="Times New Roman"/>
                <a:cs typeface="Times New Roman"/>
              </a:rPr>
              <a:t>a</a:t>
            </a:r>
            <a:r>
              <a:rPr sz="1600" dirty="0">
                <a:latin typeface="Times New Roman"/>
                <a:cs typeface="Times New Roman"/>
              </a:rPr>
              <a:t>”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describe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una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asignación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-10" dirty="0">
                <a:latin typeface="Times New Roman"/>
                <a:cs typeface="Times New Roman"/>
              </a:rPr>
              <a:t> forma </a:t>
            </a:r>
            <a:r>
              <a:rPr sz="1600" dirty="0">
                <a:latin typeface="Times New Roman"/>
                <a:cs typeface="Times New Roman"/>
              </a:rPr>
              <a:t>extensiva,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decir </a:t>
            </a:r>
            <a:r>
              <a:rPr sz="1600" dirty="0">
                <a:latin typeface="Symbol"/>
                <a:cs typeface="Symbol"/>
              </a:rPr>
              <a:t></a:t>
            </a:r>
            <a:r>
              <a:rPr sz="1600" spc="-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{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v</a:t>
            </a:r>
            <a:r>
              <a:rPr sz="1650" i="1" baseline="-15151" dirty="0">
                <a:latin typeface="Times New Roman"/>
                <a:cs typeface="Times New Roman"/>
              </a:rPr>
              <a:t>a</a:t>
            </a:r>
            <a:r>
              <a:rPr sz="1650" i="1" spc="157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3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v</a:t>
            </a:r>
            <a:r>
              <a:rPr sz="1650" i="1" baseline="-15151" dirty="0">
                <a:latin typeface="Times New Roman"/>
                <a:cs typeface="Times New Roman"/>
              </a:rPr>
              <a:t>b</a:t>
            </a:r>
            <a:r>
              <a:rPr sz="1650" i="1" spc="-44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7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v</a:t>
            </a:r>
            <a:r>
              <a:rPr sz="1650" i="1" baseline="-15151" dirty="0">
                <a:latin typeface="Times New Roman"/>
                <a:cs typeface="Times New Roman"/>
              </a:rPr>
              <a:t>c</a:t>
            </a:r>
            <a:r>
              <a:rPr sz="1650" i="1" spc="540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i="1" spc="-25" dirty="0">
                <a:latin typeface="Times New Roman"/>
                <a:cs typeface="Times New Roman"/>
              </a:rPr>
              <a:t>…</a:t>
            </a:r>
            <a:r>
              <a:rPr sz="1600" spc="-25" dirty="0">
                <a:latin typeface="Times New Roman"/>
                <a:cs typeface="Times New Roman"/>
              </a:rPr>
              <a:t>}</a:t>
            </a:r>
            <a:endParaRPr sz="1600">
              <a:latin typeface="Times New Roman"/>
              <a:cs typeface="Times New Roman"/>
            </a:endParaRPr>
          </a:p>
          <a:p>
            <a:pPr marL="793115" lvl="1" indent="-285115">
              <a:lnSpc>
                <a:spcPct val="100000"/>
              </a:lnSpc>
              <a:spcBef>
                <a:spcPts val="890"/>
              </a:spcBef>
              <a:buChar char="–"/>
              <a:tabLst>
                <a:tab pos="793115" algn="l"/>
                <a:tab pos="793750" algn="l"/>
              </a:tabLst>
            </a:pPr>
            <a:r>
              <a:rPr sz="1600" dirty="0">
                <a:latin typeface="Times New Roman"/>
                <a:cs typeface="Times New Roman"/>
              </a:rPr>
              <a:t>Una asignación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 </a:t>
            </a:r>
            <a:r>
              <a:rPr sz="1600" i="1" dirty="0">
                <a:latin typeface="Times New Roman"/>
                <a:cs typeface="Times New Roman"/>
              </a:rPr>
              <a:t>completa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está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definida para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todas las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variables </a:t>
            </a:r>
            <a:r>
              <a:rPr sz="1600" i="1" dirty="0">
                <a:latin typeface="Times New Roman"/>
                <a:cs typeface="Times New Roman"/>
              </a:rPr>
              <a:t>X </a:t>
            </a:r>
            <a:r>
              <a:rPr sz="1600" dirty="0">
                <a:latin typeface="Times New Roman"/>
                <a:cs typeface="Times New Roman"/>
              </a:rPr>
              <a:t>del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CSP</a:t>
            </a:r>
            <a:endParaRPr sz="1600">
              <a:latin typeface="Times New Roman"/>
              <a:cs typeface="Times New Roman"/>
            </a:endParaRPr>
          </a:p>
          <a:p>
            <a:pPr marL="793115" lvl="1" indent="-285115">
              <a:lnSpc>
                <a:spcPct val="100000"/>
              </a:lnSpc>
              <a:spcBef>
                <a:spcPts val="860"/>
              </a:spcBef>
              <a:buChar char="–"/>
              <a:tabLst>
                <a:tab pos="793115" algn="l"/>
                <a:tab pos="793750" algn="l"/>
              </a:tabLst>
            </a:pPr>
            <a:r>
              <a:rPr sz="1600" dirty="0">
                <a:latin typeface="Times New Roman"/>
                <a:cs typeface="Times New Roman"/>
              </a:rPr>
              <a:t>Una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asignación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Symbol"/>
                <a:cs typeface="Symbol"/>
              </a:rPr>
              <a:t>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cumple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una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restricción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R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50" i="1" spc="-37" baseline="-15151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sii</a:t>
            </a:r>
            <a:endParaRPr sz="1600">
              <a:latin typeface="Times New Roman"/>
              <a:cs typeface="Times New Roman"/>
            </a:endParaRPr>
          </a:p>
          <a:p>
            <a:pPr marL="2794000">
              <a:lnSpc>
                <a:spcPct val="100000"/>
              </a:lnSpc>
              <a:spcBef>
                <a:spcPts val="430"/>
              </a:spcBef>
            </a:pPr>
            <a:r>
              <a:rPr sz="1600" spc="-10" dirty="0">
                <a:latin typeface="Times New Roman"/>
                <a:cs typeface="Times New Roman"/>
              </a:rPr>
              <a:t>(</a:t>
            </a:r>
            <a:r>
              <a:rPr sz="1650" i="1" spc="-10" dirty="0">
                <a:latin typeface="Symbol"/>
                <a:cs typeface="Symbol"/>
              </a:rPr>
              <a:t></a:t>
            </a:r>
            <a:r>
              <a:rPr sz="1600" spc="-10" dirty="0">
                <a:latin typeface="Times New Roman"/>
                <a:cs typeface="Times New Roman"/>
              </a:rPr>
              <a:t>(</a:t>
            </a:r>
            <a:r>
              <a:rPr sz="1600" i="1" spc="-10" dirty="0">
                <a:latin typeface="Times New Roman"/>
                <a:cs typeface="Times New Roman"/>
              </a:rPr>
              <a:t>x</a:t>
            </a:r>
            <a:r>
              <a:rPr sz="1650" spc="-15" baseline="-15151" dirty="0">
                <a:latin typeface="Times New Roman"/>
                <a:cs typeface="Times New Roman"/>
              </a:rPr>
              <a:t>1</a:t>
            </a:r>
            <a:r>
              <a:rPr sz="1600" spc="-10" dirty="0">
                <a:latin typeface="Times New Roman"/>
                <a:cs typeface="Times New Roman"/>
              </a:rPr>
              <a:t>),…,</a:t>
            </a:r>
            <a:r>
              <a:rPr sz="1600" spc="-30" dirty="0">
                <a:latin typeface="Times New Roman"/>
                <a:cs typeface="Times New Roman"/>
              </a:rPr>
              <a:t> </a:t>
            </a:r>
            <a:r>
              <a:rPr sz="1650" i="1" dirty="0">
                <a:latin typeface="Symbol"/>
                <a:cs typeface="Symbol"/>
              </a:rPr>
              <a:t>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i="1" baseline="-15151" dirty="0">
                <a:latin typeface="Times New Roman"/>
                <a:cs typeface="Times New Roman"/>
              </a:rPr>
              <a:t>l</a:t>
            </a:r>
            <a:r>
              <a:rPr sz="1600" dirty="0">
                <a:latin typeface="Times New Roman"/>
                <a:cs typeface="Times New Roman"/>
              </a:rPr>
              <a:t>))</a:t>
            </a:r>
            <a:r>
              <a:rPr sz="1600" spc="345" dirty="0">
                <a:latin typeface="Times New Roman"/>
                <a:cs typeface="Times New Roman"/>
              </a:rPr>
              <a:t> </a:t>
            </a:r>
            <a:r>
              <a:rPr sz="1600" spc="155" dirty="0">
                <a:latin typeface="Symbol"/>
                <a:cs typeface="Symbol"/>
              </a:rPr>
              <a:t></a:t>
            </a:r>
            <a:r>
              <a:rPr sz="1600" spc="-3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R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,…,</a:t>
            </a:r>
            <a:r>
              <a:rPr sz="1600" spc="-30" dirty="0">
                <a:latin typeface="Times New Roman"/>
                <a:cs typeface="Times New Roman"/>
              </a:rPr>
              <a:t> </a:t>
            </a:r>
            <a:r>
              <a:rPr sz="1600" i="1" spc="-25" dirty="0">
                <a:latin typeface="Times New Roman"/>
                <a:cs typeface="Times New Roman"/>
              </a:rPr>
              <a:t>x</a:t>
            </a:r>
            <a:r>
              <a:rPr sz="1650" i="1" spc="-37" baseline="-15151" dirty="0">
                <a:latin typeface="Times New Roman"/>
                <a:cs typeface="Times New Roman"/>
              </a:rPr>
              <a:t>l</a:t>
            </a:r>
            <a:r>
              <a:rPr sz="1600" spc="-25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770"/>
              </a:spcBef>
              <a:buChar char="•"/>
              <a:tabLst>
                <a:tab pos="393065" algn="l"/>
                <a:tab pos="393700" algn="l"/>
              </a:tabLst>
            </a:pP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asignación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completa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900" i="1" spc="130" dirty="0">
                <a:latin typeface="Symbol"/>
                <a:cs typeface="Symbol"/>
              </a:rPr>
              <a:t></a:t>
            </a:r>
            <a:r>
              <a:rPr sz="1900" spc="-3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solución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cumple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restricciones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-7" baseline="-13888" dirty="0">
                <a:latin typeface="Times New Roman"/>
                <a:cs typeface="Times New Roman"/>
              </a:rPr>
              <a:t> </a:t>
            </a:r>
            <a:r>
              <a:rPr sz="1800" spc="60" dirty="0">
                <a:latin typeface="Symbol"/>
                <a:cs typeface="Symbol"/>
              </a:rPr>
              <a:t></a:t>
            </a:r>
            <a:r>
              <a:rPr sz="1800" i="1" spc="60" dirty="0">
                <a:latin typeface="Times New Roman"/>
                <a:cs typeface="Times New Roman"/>
              </a:rPr>
              <a:t>R</a:t>
            </a:r>
            <a:endParaRPr sz="18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1040"/>
              </a:spcBef>
              <a:buFont typeface="Times New Roman"/>
              <a:buChar char="•"/>
              <a:tabLst>
                <a:tab pos="393065" algn="l"/>
                <a:tab pos="393700" algn="l"/>
              </a:tabLst>
            </a:pPr>
            <a:r>
              <a:rPr sz="1800" i="1" dirty="0">
                <a:latin typeface="Times New Roman"/>
                <a:cs typeface="Times New Roman"/>
              </a:rPr>
              <a:t>Ejemplos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caso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4 </a:t>
            </a:r>
            <a:r>
              <a:rPr sz="1800" spc="-10" dirty="0">
                <a:latin typeface="Times New Roman"/>
                <a:cs typeface="Times New Roman"/>
              </a:rPr>
              <a:t>reinas</a:t>
            </a:r>
            <a:endParaRPr sz="1800">
              <a:latin typeface="Times New Roman"/>
              <a:cs typeface="Times New Roman"/>
            </a:endParaRPr>
          </a:p>
          <a:p>
            <a:pPr marL="843915" lvl="1" indent="-335915">
              <a:lnSpc>
                <a:spcPct val="100000"/>
              </a:lnSpc>
              <a:spcBef>
                <a:spcPts val="819"/>
              </a:spcBef>
              <a:buFont typeface="Times New Roman"/>
              <a:buChar char="–"/>
              <a:tabLst>
                <a:tab pos="843915" algn="l"/>
                <a:tab pos="844550" algn="l"/>
              </a:tabLst>
            </a:pPr>
            <a:r>
              <a:rPr sz="1600" dirty="0">
                <a:latin typeface="Symbol"/>
                <a:cs typeface="Symbol"/>
              </a:rPr>
              <a:t>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{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2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3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</a:t>
            </a:r>
            <a:r>
              <a:rPr sz="1600" spc="2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}</a:t>
            </a:r>
            <a:r>
              <a:rPr sz="1600" spc="-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una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asignación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parcial que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cumple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400" i="1" spc="-25" dirty="0">
                <a:latin typeface="Times New Roman"/>
                <a:cs typeface="Times New Roman"/>
              </a:rPr>
              <a:t>R’</a:t>
            </a:r>
            <a:r>
              <a:rPr sz="1350" spc="-37" baseline="-18518" dirty="0">
                <a:latin typeface="Times New Roman"/>
                <a:cs typeface="Times New Roman"/>
              </a:rPr>
              <a:t>2</a:t>
            </a:r>
            <a:endParaRPr sz="1350" baseline="-18518">
              <a:latin typeface="Times New Roman"/>
              <a:cs typeface="Times New Roman"/>
            </a:endParaRPr>
          </a:p>
          <a:p>
            <a:pPr marL="843915" lvl="1" indent="-335915">
              <a:lnSpc>
                <a:spcPct val="100000"/>
              </a:lnSpc>
              <a:spcBef>
                <a:spcPts val="890"/>
              </a:spcBef>
              <a:buFont typeface="Times New Roman"/>
              <a:buChar char="–"/>
              <a:tabLst>
                <a:tab pos="843915" algn="l"/>
                <a:tab pos="844550" algn="l"/>
              </a:tabLst>
            </a:pPr>
            <a:r>
              <a:rPr sz="1600" dirty="0">
                <a:latin typeface="Symbol"/>
                <a:cs typeface="Symbol"/>
              </a:rPr>
              <a:t>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{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2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,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3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4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}</a:t>
            </a:r>
            <a:r>
              <a:rPr sz="1600" spc="-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 una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asignación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total que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no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cumple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400" i="1" spc="-25" dirty="0">
                <a:latin typeface="Times New Roman"/>
                <a:cs typeface="Times New Roman"/>
              </a:rPr>
              <a:t>R’</a:t>
            </a:r>
            <a:r>
              <a:rPr sz="1350" spc="-37" baseline="-18518" dirty="0">
                <a:latin typeface="Times New Roman"/>
                <a:cs typeface="Times New Roman"/>
              </a:rPr>
              <a:t>2</a:t>
            </a:r>
            <a:endParaRPr sz="1350" baseline="-18518">
              <a:latin typeface="Times New Roman"/>
              <a:cs typeface="Times New Roman"/>
            </a:endParaRPr>
          </a:p>
          <a:p>
            <a:pPr marL="843915" lvl="1" indent="-335915">
              <a:lnSpc>
                <a:spcPct val="100000"/>
              </a:lnSpc>
              <a:spcBef>
                <a:spcPts val="890"/>
              </a:spcBef>
              <a:buFont typeface="Times New Roman"/>
              <a:buChar char="–"/>
              <a:tabLst>
                <a:tab pos="843915" algn="l"/>
                <a:tab pos="844550" algn="l"/>
              </a:tabLst>
            </a:pPr>
            <a:r>
              <a:rPr sz="1600" dirty="0">
                <a:latin typeface="Symbol"/>
                <a:cs typeface="Symbol"/>
              </a:rPr>
              <a:t>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{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2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,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3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4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}</a:t>
            </a:r>
            <a:r>
              <a:rPr sz="1600" spc="-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 una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solución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 problema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las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reinas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710531" y="4718052"/>
            <a:ext cx="6352540" cy="474980"/>
            <a:chOff x="1710531" y="4718052"/>
            <a:chExt cx="6352540" cy="474980"/>
          </a:xfrm>
        </p:grpSpPr>
        <p:sp>
          <p:nvSpPr>
            <p:cNvPr id="8" name="object 8"/>
            <p:cNvSpPr/>
            <p:nvPr/>
          </p:nvSpPr>
          <p:spPr>
            <a:xfrm>
              <a:off x="1716881" y="4724402"/>
              <a:ext cx="6339840" cy="462280"/>
            </a:xfrm>
            <a:custGeom>
              <a:avLst/>
              <a:gdLst/>
              <a:ahLst/>
              <a:cxnLst/>
              <a:rect l="l" t="t" r="r" b="b"/>
              <a:pathLst>
                <a:path w="6339840" h="462279">
                  <a:moveTo>
                    <a:pt x="6262777" y="0"/>
                  </a:moveTo>
                  <a:lnTo>
                    <a:pt x="76944" y="0"/>
                  </a:lnTo>
                  <a:lnTo>
                    <a:pt x="46993" y="6046"/>
                  </a:lnTo>
                  <a:lnTo>
                    <a:pt x="22536" y="22536"/>
                  </a:lnTo>
                  <a:lnTo>
                    <a:pt x="6046" y="46994"/>
                  </a:lnTo>
                  <a:lnTo>
                    <a:pt x="0" y="76945"/>
                  </a:lnTo>
                  <a:lnTo>
                    <a:pt x="0" y="384719"/>
                  </a:lnTo>
                  <a:lnTo>
                    <a:pt x="6046" y="414670"/>
                  </a:lnTo>
                  <a:lnTo>
                    <a:pt x="22536" y="439128"/>
                  </a:lnTo>
                  <a:lnTo>
                    <a:pt x="46993" y="455618"/>
                  </a:lnTo>
                  <a:lnTo>
                    <a:pt x="76944" y="461665"/>
                  </a:lnTo>
                  <a:lnTo>
                    <a:pt x="6262777" y="461665"/>
                  </a:lnTo>
                  <a:lnTo>
                    <a:pt x="6292728" y="455618"/>
                  </a:lnTo>
                  <a:lnTo>
                    <a:pt x="6317186" y="439128"/>
                  </a:lnTo>
                  <a:lnTo>
                    <a:pt x="6333676" y="414670"/>
                  </a:lnTo>
                  <a:lnTo>
                    <a:pt x="6339723" y="384719"/>
                  </a:lnTo>
                  <a:lnTo>
                    <a:pt x="6339723" y="76945"/>
                  </a:lnTo>
                  <a:lnTo>
                    <a:pt x="6333676" y="46994"/>
                  </a:lnTo>
                  <a:lnTo>
                    <a:pt x="6317186" y="22536"/>
                  </a:lnTo>
                  <a:lnTo>
                    <a:pt x="6292728" y="6046"/>
                  </a:lnTo>
                  <a:lnTo>
                    <a:pt x="6262777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716881" y="4724402"/>
              <a:ext cx="6339840" cy="462280"/>
            </a:xfrm>
            <a:custGeom>
              <a:avLst/>
              <a:gdLst/>
              <a:ahLst/>
              <a:cxnLst/>
              <a:rect l="l" t="t" r="r" b="b"/>
              <a:pathLst>
                <a:path w="6339840" h="462279">
                  <a:moveTo>
                    <a:pt x="0" y="76945"/>
                  </a:moveTo>
                  <a:lnTo>
                    <a:pt x="6046" y="46994"/>
                  </a:lnTo>
                  <a:lnTo>
                    <a:pt x="22536" y="22536"/>
                  </a:lnTo>
                  <a:lnTo>
                    <a:pt x="46994" y="6046"/>
                  </a:lnTo>
                  <a:lnTo>
                    <a:pt x="76944" y="0"/>
                  </a:lnTo>
                  <a:lnTo>
                    <a:pt x="6262778" y="0"/>
                  </a:lnTo>
                  <a:lnTo>
                    <a:pt x="6292728" y="6046"/>
                  </a:lnTo>
                  <a:lnTo>
                    <a:pt x="6317186" y="22536"/>
                  </a:lnTo>
                  <a:lnTo>
                    <a:pt x="6333676" y="46994"/>
                  </a:lnTo>
                  <a:lnTo>
                    <a:pt x="6339723" y="76945"/>
                  </a:lnTo>
                  <a:lnTo>
                    <a:pt x="6339723" y="384719"/>
                  </a:lnTo>
                  <a:lnTo>
                    <a:pt x="6333676" y="414670"/>
                  </a:lnTo>
                  <a:lnTo>
                    <a:pt x="6317186" y="439128"/>
                  </a:lnTo>
                  <a:lnTo>
                    <a:pt x="6292728" y="455618"/>
                  </a:lnTo>
                  <a:lnTo>
                    <a:pt x="6262778" y="461665"/>
                  </a:lnTo>
                  <a:lnTo>
                    <a:pt x="76944" y="461665"/>
                  </a:lnTo>
                  <a:lnTo>
                    <a:pt x="46994" y="455618"/>
                  </a:lnTo>
                  <a:lnTo>
                    <a:pt x="22536" y="439128"/>
                  </a:lnTo>
                  <a:lnTo>
                    <a:pt x="6046" y="414670"/>
                  </a:lnTo>
                  <a:lnTo>
                    <a:pt x="0" y="384719"/>
                  </a:lnTo>
                  <a:lnTo>
                    <a:pt x="0" y="76945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43280">
              <a:lnSpc>
                <a:spcPct val="100000"/>
              </a:lnSpc>
              <a:spcBef>
                <a:spcPts val="100"/>
              </a:spcBef>
            </a:pPr>
            <a:r>
              <a:rPr dirty="0"/>
              <a:t>Módulo</a:t>
            </a:r>
            <a:r>
              <a:rPr spc="-30" dirty="0"/>
              <a:t> </a:t>
            </a:r>
            <a:r>
              <a:rPr dirty="0"/>
              <a:t>II:</a:t>
            </a:r>
            <a:r>
              <a:rPr spc="-15" dirty="0"/>
              <a:t> </a:t>
            </a:r>
            <a:r>
              <a:rPr dirty="0"/>
              <a:t>Agentes</a:t>
            </a:r>
            <a:r>
              <a:rPr spc="-15" dirty="0"/>
              <a:t> </a:t>
            </a:r>
            <a:r>
              <a:rPr dirty="0"/>
              <a:t>basados</a:t>
            </a:r>
            <a:r>
              <a:rPr spc="-1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spc="-10" dirty="0"/>
              <a:t>Búsqueda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11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96427" y="1364996"/>
            <a:ext cx="5720715" cy="41325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2: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no-</a:t>
            </a:r>
            <a:r>
              <a:rPr sz="2400" spc="-10" dirty="0">
                <a:latin typeface="Times New Roman"/>
                <a:cs typeface="Times New Roman"/>
              </a:rPr>
              <a:t>informada</a:t>
            </a:r>
            <a:endParaRPr sz="24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2014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3: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heurística</a:t>
            </a:r>
            <a:endParaRPr sz="2400">
              <a:latin typeface="Times New Roman"/>
              <a:cs typeface="Times New Roman"/>
            </a:endParaRPr>
          </a:p>
          <a:p>
            <a:pPr marL="76200" marR="886460">
              <a:lnSpc>
                <a:spcPct val="170000"/>
              </a:lnSpc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4:</a:t>
            </a:r>
            <a:r>
              <a:rPr sz="2400" spc="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 </a:t>
            </a:r>
            <a:r>
              <a:rPr sz="2400" spc="-5" dirty="0">
                <a:latin typeface="Times New Roman"/>
                <a:cs typeface="Times New Roman"/>
              </a:rPr>
              <a:t>h</a:t>
            </a:r>
            <a:r>
              <a:rPr sz="2400" spc="-980" dirty="0">
                <a:latin typeface="Times New Roman"/>
                <a:cs typeface="Times New Roman"/>
              </a:rPr>
              <a:t>e</a:t>
            </a:r>
            <a:r>
              <a:rPr sz="3600" spc="-359" baseline="-26620" dirty="0">
                <a:latin typeface="Times New Roman"/>
                <a:cs typeface="Times New Roman"/>
              </a:rPr>
              <a:t>1</a:t>
            </a:r>
            <a:r>
              <a:rPr sz="2400" spc="-5" dirty="0">
                <a:latin typeface="Times New Roman"/>
                <a:cs typeface="Times New Roman"/>
              </a:rPr>
              <a:t>ur</a:t>
            </a:r>
            <a:r>
              <a:rPr sz="2400" spc="-10" dirty="0">
                <a:latin typeface="Times New Roman"/>
                <a:cs typeface="Times New Roman"/>
              </a:rPr>
              <a:t>í</a:t>
            </a:r>
            <a:r>
              <a:rPr sz="2400" spc="-5" dirty="0">
                <a:latin typeface="Times New Roman"/>
                <a:cs typeface="Times New Roman"/>
              </a:rPr>
              <a:t>s</a:t>
            </a:r>
            <a:r>
              <a:rPr sz="2400" spc="-10" dirty="0">
                <a:latin typeface="Times New Roman"/>
                <a:cs typeface="Times New Roman"/>
              </a:rPr>
              <a:t>tic</a:t>
            </a:r>
            <a:r>
              <a:rPr sz="2400" spc="-5" dirty="0">
                <a:latin typeface="Times New Roman"/>
                <a:cs typeface="Times New Roman"/>
              </a:rPr>
              <a:t>a</a:t>
            </a:r>
            <a:r>
              <a:rPr sz="2400" spc="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avanzada </a:t>
            </a: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5: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multiagente</a:t>
            </a:r>
            <a:endParaRPr sz="24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2014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6: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espacios</a:t>
            </a:r>
            <a:r>
              <a:rPr sz="2400" spc="-10" dirty="0">
                <a:latin typeface="Times New Roman"/>
                <a:cs typeface="Times New Roman"/>
              </a:rPr>
              <a:t> estructurados</a:t>
            </a:r>
            <a:endParaRPr sz="2400">
              <a:latin typeface="Times New Roman"/>
              <a:cs typeface="Times New Roman"/>
            </a:endParaRPr>
          </a:p>
          <a:p>
            <a:pPr marL="1591945" indent="-394970">
              <a:lnSpc>
                <a:spcPct val="100000"/>
              </a:lnSpc>
              <a:spcBef>
                <a:spcPts val="825"/>
              </a:spcBef>
              <a:buChar char="–"/>
              <a:tabLst>
                <a:tab pos="1591945" algn="l"/>
                <a:tab pos="1592580" algn="l"/>
              </a:tabLst>
            </a:pPr>
            <a:r>
              <a:rPr sz="2200" spc="-20" dirty="0">
                <a:latin typeface="Times New Roman"/>
                <a:cs typeface="Times New Roman"/>
              </a:rPr>
              <a:t>CSPs</a:t>
            </a:r>
            <a:endParaRPr sz="2200">
              <a:latin typeface="Times New Roman"/>
              <a:cs typeface="Times New Roman"/>
            </a:endParaRPr>
          </a:p>
          <a:p>
            <a:pPr marL="1591945" indent="-394970">
              <a:lnSpc>
                <a:spcPct val="100000"/>
              </a:lnSpc>
              <a:spcBef>
                <a:spcPts val="575"/>
              </a:spcBef>
              <a:buChar char="–"/>
              <a:tabLst>
                <a:tab pos="1591945" algn="l"/>
                <a:tab pos="1592580" algn="l"/>
              </a:tabLst>
            </a:pPr>
            <a:r>
              <a:rPr sz="2200" dirty="0">
                <a:latin typeface="Times New Roman"/>
                <a:cs typeface="Times New Roman"/>
              </a:rPr>
              <a:t>Satisfacción</a:t>
            </a:r>
            <a:r>
              <a:rPr sz="2200" spc="-2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de</a:t>
            </a:r>
            <a:r>
              <a:rPr sz="2200" spc="-15" dirty="0">
                <a:latin typeface="Times New Roman"/>
                <a:cs typeface="Times New Roman"/>
              </a:rPr>
              <a:t> </a:t>
            </a:r>
            <a:r>
              <a:rPr sz="2200" spc="-10" dirty="0">
                <a:latin typeface="Times New Roman"/>
                <a:cs typeface="Times New Roman"/>
              </a:rPr>
              <a:t>restricciones</a:t>
            </a:r>
            <a:endParaRPr sz="2200">
              <a:latin typeface="Times New Roman"/>
              <a:cs typeface="Times New Roman"/>
            </a:endParaRPr>
          </a:p>
          <a:p>
            <a:pPr marL="1591945" indent="-394970">
              <a:lnSpc>
                <a:spcPct val="100000"/>
              </a:lnSpc>
              <a:spcBef>
                <a:spcPts val="550"/>
              </a:spcBef>
              <a:buChar char="–"/>
              <a:tabLst>
                <a:tab pos="1591945" algn="l"/>
                <a:tab pos="1592580" algn="l"/>
              </a:tabLst>
            </a:pPr>
            <a:r>
              <a:rPr sz="2200" dirty="0">
                <a:latin typeface="Times New Roman"/>
                <a:cs typeface="Times New Roman"/>
              </a:rPr>
              <a:t>Propagación</a:t>
            </a:r>
            <a:r>
              <a:rPr sz="2200" spc="-1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de</a:t>
            </a:r>
            <a:r>
              <a:rPr sz="2200" spc="-10" dirty="0">
                <a:latin typeface="Times New Roman"/>
                <a:cs typeface="Times New Roman"/>
              </a:rPr>
              <a:t> restricciones</a:t>
            </a:r>
            <a:endParaRPr sz="2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399474" y="115315"/>
            <a:ext cx="434721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Satisfacción</a:t>
            </a:r>
            <a:r>
              <a:rPr spc="-4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10" dirty="0"/>
              <a:t>restricciones: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64540" y="483107"/>
            <a:ext cx="7339965" cy="3352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latin typeface="Arial"/>
                <a:cs typeface="Arial"/>
              </a:rPr>
              <a:t>Métodos</a:t>
            </a:r>
            <a:r>
              <a:rPr sz="2000" b="1" spc="-30" dirty="0">
                <a:latin typeface="Arial"/>
                <a:cs typeface="Arial"/>
              </a:rPr>
              <a:t> </a:t>
            </a:r>
            <a:r>
              <a:rPr sz="2000" b="1" dirty="0">
                <a:latin typeface="Arial"/>
                <a:cs typeface="Arial"/>
              </a:rPr>
              <a:t>de</a:t>
            </a:r>
            <a:r>
              <a:rPr sz="2000" b="1" spc="-15" dirty="0">
                <a:latin typeface="Arial"/>
                <a:cs typeface="Arial"/>
              </a:rPr>
              <a:t> </a:t>
            </a:r>
            <a:r>
              <a:rPr sz="2000" b="1" dirty="0">
                <a:latin typeface="Arial"/>
                <a:cs typeface="Arial"/>
              </a:rPr>
              <a:t>búsqueda</a:t>
            </a:r>
            <a:r>
              <a:rPr sz="2000" b="1" spc="-15" dirty="0">
                <a:latin typeface="Arial"/>
                <a:cs typeface="Arial"/>
              </a:rPr>
              <a:t> </a:t>
            </a:r>
            <a:r>
              <a:rPr sz="2000" b="1" dirty="0">
                <a:latin typeface="Arial"/>
                <a:cs typeface="Arial"/>
              </a:rPr>
              <a:t>para</a:t>
            </a:r>
            <a:r>
              <a:rPr sz="2000" b="1" spc="-15" dirty="0">
                <a:latin typeface="Arial"/>
                <a:cs typeface="Arial"/>
              </a:rPr>
              <a:t> </a:t>
            </a:r>
            <a:r>
              <a:rPr sz="2000" b="1" dirty="0">
                <a:latin typeface="Arial"/>
                <a:cs typeface="Arial"/>
              </a:rPr>
              <a:t>encontrar</a:t>
            </a:r>
            <a:r>
              <a:rPr sz="2000" b="1" spc="-15" dirty="0">
                <a:latin typeface="Arial"/>
                <a:cs typeface="Arial"/>
              </a:rPr>
              <a:t> </a:t>
            </a:r>
            <a:r>
              <a:rPr sz="2000" b="1" dirty="0">
                <a:latin typeface="Arial"/>
                <a:cs typeface="Arial"/>
              </a:rPr>
              <a:t>una</a:t>
            </a:r>
            <a:r>
              <a:rPr sz="2000" b="1" spc="-15" dirty="0">
                <a:latin typeface="Arial"/>
                <a:cs typeface="Arial"/>
              </a:rPr>
              <a:t> </a:t>
            </a:r>
            <a:r>
              <a:rPr sz="2000" b="1" dirty="0">
                <a:latin typeface="Arial"/>
                <a:cs typeface="Arial"/>
              </a:rPr>
              <a:t>solución</a:t>
            </a:r>
            <a:r>
              <a:rPr sz="2000" b="1" spc="-10" dirty="0">
                <a:latin typeface="Arial"/>
                <a:cs typeface="Arial"/>
              </a:rPr>
              <a:t> </a:t>
            </a:r>
            <a:r>
              <a:rPr sz="2000" b="1" dirty="0">
                <a:latin typeface="Arial"/>
                <a:cs typeface="Arial"/>
              </a:rPr>
              <a:t>al</a:t>
            </a:r>
            <a:r>
              <a:rPr sz="2000" b="1" spc="-20" dirty="0">
                <a:latin typeface="Arial"/>
                <a:cs typeface="Arial"/>
              </a:rPr>
              <a:t> </a:t>
            </a:r>
            <a:r>
              <a:rPr sz="2000" b="1" spc="-25" dirty="0">
                <a:latin typeface="Arial"/>
                <a:cs typeface="Arial"/>
              </a:rPr>
              <a:t>CSP</a:t>
            </a:r>
            <a:endParaRPr sz="2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2000" b="1" dirty="0">
                <a:latin typeface="Times New Roman"/>
                <a:cs typeface="Times New Roman"/>
              </a:rPr>
              <a:t>Búsqueda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con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asignaciones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i="1" spc="-10" dirty="0">
                <a:latin typeface="Times New Roman"/>
                <a:cs typeface="Times New Roman"/>
              </a:rPr>
              <a:t>completas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395"/>
              </a:spcBef>
              <a:buFont typeface="Times New Roman"/>
              <a:buChar char="•"/>
              <a:tabLst>
                <a:tab pos="354965" algn="l"/>
                <a:tab pos="355600" algn="l"/>
              </a:tabLst>
            </a:pPr>
            <a:r>
              <a:rPr sz="1800" i="1" dirty="0">
                <a:latin typeface="Times New Roman"/>
                <a:cs typeface="Times New Roman"/>
              </a:rPr>
              <a:t>Estado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asignación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completa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(valores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todas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variables)</a:t>
            </a:r>
            <a:endParaRPr sz="18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430"/>
              </a:spcBef>
              <a:buFont typeface="Times New Roman"/>
              <a:buChar char="•"/>
              <a:tabLst>
                <a:tab pos="354965" algn="l"/>
                <a:tab pos="355600" algn="l"/>
              </a:tabLst>
            </a:pPr>
            <a:r>
              <a:rPr sz="1800" i="1" dirty="0">
                <a:latin typeface="Times New Roman"/>
                <a:cs typeface="Times New Roman"/>
              </a:rPr>
              <a:t>Operador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modificar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variable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asignación</a:t>
            </a:r>
            <a:endParaRPr sz="18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455"/>
              </a:spcBef>
              <a:buFont typeface="Times New Roman"/>
              <a:buChar char="•"/>
              <a:tabLst>
                <a:tab pos="354965" algn="l"/>
                <a:tab pos="355600" algn="l"/>
              </a:tabLst>
            </a:pPr>
            <a:r>
              <a:rPr sz="1800" i="1" dirty="0">
                <a:latin typeface="Times New Roman"/>
                <a:cs typeface="Times New Roman"/>
              </a:rPr>
              <a:t>Meta?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asignación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cumple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restricciones</a:t>
            </a:r>
            <a:endParaRPr sz="18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434"/>
              </a:spcBef>
              <a:buFont typeface="Times New Roman"/>
              <a:buChar char="•"/>
              <a:tabLst>
                <a:tab pos="354965" algn="l"/>
                <a:tab pos="355600" algn="l"/>
              </a:tabLst>
            </a:pPr>
            <a:r>
              <a:rPr sz="1800" i="1" dirty="0">
                <a:latin typeface="Times New Roman"/>
                <a:cs typeface="Times New Roman"/>
              </a:rPr>
              <a:t>Coste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cero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longitud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camino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hasta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irrelevante)</a:t>
            </a:r>
            <a:endParaRPr sz="18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430"/>
              </a:spcBef>
              <a:buFont typeface="Times New Roman"/>
              <a:buChar char="•"/>
              <a:tabLst>
                <a:tab pos="354965" algn="l"/>
                <a:tab pos="355600" algn="l"/>
              </a:tabLst>
            </a:pPr>
            <a:r>
              <a:rPr sz="1800" i="1" dirty="0">
                <a:latin typeface="Times New Roman"/>
                <a:cs typeface="Times New Roman"/>
              </a:rPr>
              <a:t>Heurística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del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conflicto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mínimo</a:t>
            </a:r>
            <a:r>
              <a:rPr sz="1800" spc="-10" dirty="0">
                <a:latin typeface="Times New Roman"/>
                <a:cs typeface="Times New Roman"/>
              </a:rPr>
              <a:t>:</a:t>
            </a:r>
            <a:endParaRPr sz="1800">
              <a:latin typeface="Times New Roman"/>
              <a:cs typeface="Times New Roman"/>
            </a:endParaRPr>
          </a:p>
          <a:p>
            <a:pPr marL="755015" marR="3042285" lvl="1" indent="-285115">
              <a:lnSpc>
                <a:spcPct val="110000"/>
              </a:lnSpc>
              <a:spcBef>
                <a:spcPts val="55"/>
              </a:spcBef>
              <a:buChar char="–"/>
              <a:tabLst>
                <a:tab pos="755015" algn="l"/>
                <a:tab pos="755650" algn="l"/>
              </a:tabLst>
            </a:pPr>
            <a:r>
              <a:rPr sz="1600" dirty="0">
                <a:latin typeface="Times New Roman"/>
                <a:cs typeface="Times New Roman"/>
              </a:rPr>
              <a:t>Preferir los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sucesores que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violen el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mínimo </a:t>
            </a:r>
            <a:r>
              <a:rPr sz="1600" dirty="0">
                <a:latin typeface="Times New Roman"/>
                <a:cs typeface="Times New Roman"/>
              </a:rPr>
              <a:t>número 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restricciones</a:t>
            </a:r>
            <a:endParaRPr sz="1600">
              <a:latin typeface="Times New Roman"/>
              <a:cs typeface="Times New Roman"/>
            </a:endParaRPr>
          </a:p>
          <a:p>
            <a:pPr marL="755015" lvl="1" indent="-285115">
              <a:lnSpc>
                <a:spcPct val="100000"/>
              </a:lnSpc>
              <a:spcBef>
                <a:spcPts val="170"/>
              </a:spcBef>
              <a:buChar char="–"/>
              <a:tabLst>
                <a:tab pos="755015" algn="l"/>
                <a:tab pos="755650" algn="l"/>
              </a:tabLst>
            </a:pPr>
            <a:r>
              <a:rPr sz="1600" dirty="0">
                <a:latin typeface="Times New Roman"/>
                <a:cs typeface="Times New Roman"/>
              </a:rPr>
              <a:t>4-reinas: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n°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amenazas entre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pares 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reinas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4033838" y="3143250"/>
            <a:ext cx="4549775" cy="2365375"/>
            <a:chOff x="4033838" y="3143250"/>
            <a:chExt cx="4549775" cy="2365375"/>
          </a:xfrm>
        </p:grpSpPr>
        <p:sp>
          <p:nvSpPr>
            <p:cNvPr id="10" name="object 10"/>
            <p:cNvSpPr/>
            <p:nvPr/>
          </p:nvSpPr>
          <p:spPr>
            <a:xfrm>
              <a:off x="5791200" y="3143249"/>
              <a:ext cx="1035050" cy="1035050"/>
            </a:xfrm>
            <a:custGeom>
              <a:avLst/>
              <a:gdLst/>
              <a:ahLst/>
              <a:cxnLst/>
              <a:rect l="l" t="t" r="r" b="b"/>
              <a:pathLst>
                <a:path w="1035050" h="1035050">
                  <a:moveTo>
                    <a:pt x="259041" y="518096"/>
                  </a:moveTo>
                  <a:lnTo>
                    <a:pt x="0" y="518096"/>
                  </a:lnTo>
                  <a:lnTo>
                    <a:pt x="0" y="776008"/>
                  </a:lnTo>
                  <a:lnTo>
                    <a:pt x="259041" y="776008"/>
                  </a:lnTo>
                  <a:lnTo>
                    <a:pt x="259041" y="518096"/>
                  </a:lnTo>
                  <a:close/>
                </a:path>
                <a:path w="1035050" h="1035050">
                  <a:moveTo>
                    <a:pt x="259041" y="0"/>
                  </a:moveTo>
                  <a:lnTo>
                    <a:pt x="0" y="0"/>
                  </a:lnTo>
                  <a:lnTo>
                    <a:pt x="0" y="259054"/>
                  </a:lnTo>
                  <a:lnTo>
                    <a:pt x="259041" y="259054"/>
                  </a:lnTo>
                  <a:lnTo>
                    <a:pt x="259041" y="0"/>
                  </a:lnTo>
                  <a:close/>
                </a:path>
                <a:path w="1035050" h="1035050">
                  <a:moveTo>
                    <a:pt x="518083" y="776008"/>
                  </a:moveTo>
                  <a:lnTo>
                    <a:pt x="259041" y="776008"/>
                  </a:lnTo>
                  <a:lnTo>
                    <a:pt x="259041" y="1035050"/>
                  </a:lnTo>
                  <a:lnTo>
                    <a:pt x="518083" y="1035050"/>
                  </a:lnTo>
                  <a:lnTo>
                    <a:pt x="518083" y="776008"/>
                  </a:lnTo>
                  <a:close/>
                </a:path>
                <a:path w="1035050" h="1035050">
                  <a:moveTo>
                    <a:pt x="518083" y="259054"/>
                  </a:moveTo>
                  <a:lnTo>
                    <a:pt x="259041" y="259054"/>
                  </a:lnTo>
                  <a:lnTo>
                    <a:pt x="259041" y="518096"/>
                  </a:lnTo>
                  <a:lnTo>
                    <a:pt x="518083" y="518096"/>
                  </a:lnTo>
                  <a:lnTo>
                    <a:pt x="518083" y="259054"/>
                  </a:lnTo>
                  <a:close/>
                </a:path>
                <a:path w="1035050" h="1035050">
                  <a:moveTo>
                    <a:pt x="775995" y="518096"/>
                  </a:moveTo>
                  <a:lnTo>
                    <a:pt x="518083" y="518096"/>
                  </a:lnTo>
                  <a:lnTo>
                    <a:pt x="518083" y="776008"/>
                  </a:lnTo>
                  <a:lnTo>
                    <a:pt x="775995" y="776008"/>
                  </a:lnTo>
                  <a:lnTo>
                    <a:pt x="775995" y="518096"/>
                  </a:lnTo>
                  <a:close/>
                </a:path>
                <a:path w="1035050" h="1035050">
                  <a:moveTo>
                    <a:pt x="775995" y="0"/>
                  </a:moveTo>
                  <a:lnTo>
                    <a:pt x="518083" y="0"/>
                  </a:lnTo>
                  <a:lnTo>
                    <a:pt x="518083" y="259054"/>
                  </a:lnTo>
                  <a:lnTo>
                    <a:pt x="775995" y="259054"/>
                  </a:lnTo>
                  <a:lnTo>
                    <a:pt x="775995" y="0"/>
                  </a:lnTo>
                  <a:close/>
                </a:path>
                <a:path w="1035050" h="1035050">
                  <a:moveTo>
                    <a:pt x="1035050" y="776008"/>
                  </a:moveTo>
                  <a:lnTo>
                    <a:pt x="775995" y="776008"/>
                  </a:lnTo>
                  <a:lnTo>
                    <a:pt x="775995" y="1035050"/>
                  </a:lnTo>
                  <a:lnTo>
                    <a:pt x="1035050" y="1035050"/>
                  </a:lnTo>
                  <a:lnTo>
                    <a:pt x="1035050" y="776008"/>
                  </a:lnTo>
                  <a:close/>
                </a:path>
                <a:path w="1035050" h="1035050">
                  <a:moveTo>
                    <a:pt x="1035050" y="259054"/>
                  </a:moveTo>
                  <a:lnTo>
                    <a:pt x="775995" y="259054"/>
                  </a:lnTo>
                  <a:lnTo>
                    <a:pt x="775995" y="518096"/>
                  </a:lnTo>
                  <a:lnTo>
                    <a:pt x="1035050" y="518096"/>
                  </a:lnTo>
                  <a:lnTo>
                    <a:pt x="1035050" y="259054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791200" y="3143249"/>
              <a:ext cx="1035050" cy="1035050"/>
            </a:xfrm>
            <a:custGeom>
              <a:avLst/>
              <a:gdLst/>
              <a:ahLst/>
              <a:cxnLst/>
              <a:rect l="l" t="t" r="r" b="b"/>
              <a:pathLst>
                <a:path w="1035050" h="1035050">
                  <a:moveTo>
                    <a:pt x="259041" y="776008"/>
                  </a:moveTo>
                  <a:lnTo>
                    <a:pt x="0" y="776008"/>
                  </a:lnTo>
                  <a:lnTo>
                    <a:pt x="0" y="1035050"/>
                  </a:lnTo>
                  <a:lnTo>
                    <a:pt x="259041" y="1035050"/>
                  </a:lnTo>
                  <a:lnTo>
                    <a:pt x="259041" y="776008"/>
                  </a:lnTo>
                  <a:close/>
                </a:path>
                <a:path w="1035050" h="1035050">
                  <a:moveTo>
                    <a:pt x="259041" y="259054"/>
                  </a:moveTo>
                  <a:lnTo>
                    <a:pt x="0" y="259054"/>
                  </a:lnTo>
                  <a:lnTo>
                    <a:pt x="0" y="518096"/>
                  </a:lnTo>
                  <a:lnTo>
                    <a:pt x="259041" y="518096"/>
                  </a:lnTo>
                  <a:lnTo>
                    <a:pt x="259041" y="259054"/>
                  </a:lnTo>
                  <a:close/>
                </a:path>
                <a:path w="1035050" h="1035050">
                  <a:moveTo>
                    <a:pt x="518083" y="518096"/>
                  </a:moveTo>
                  <a:lnTo>
                    <a:pt x="259041" y="518096"/>
                  </a:lnTo>
                  <a:lnTo>
                    <a:pt x="259041" y="776008"/>
                  </a:lnTo>
                  <a:lnTo>
                    <a:pt x="518083" y="776008"/>
                  </a:lnTo>
                  <a:lnTo>
                    <a:pt x="518083" y="518096"/>
                  </a:lnTo>
                  <a:close/>
                </a:path>
                <a:path w="1035050" h="1035050">
                  <a:moveTo>
                    <a:pt x="518083" y="0"/>
                  </a:moveTo>
                  <a:lnTo>
                    <a:pt x="259041" y="0"/>
                  </a:lnTo>
                  <a:lnTo>
                    <a:pt x="259041" y="259054"/>
                  </a:lnTo>
                  <a:lnTo>
                    <a:pt x="518083" y="259054"/>
                  </a:lnTo>
                  <a:lnTo>
                    <a:pt x="518083" y="0"/>
                  </a:lnTo>
                  <a:close/>
                </a:path>
                <a:path w="1035050" h="1035050">
                  <a:moveTo>
                    <a:pt x="775995" y="776008"/>
                  </a:moveTo>
                  <a:lnTo>
                    <a:pt x="518083" y="776008"/>
                  </a:lnTo>
                  <a:lnTo>
                    <a:pt x="518083" y="1035050"/>
                  </a:lnTo>
                  <a:lnTo>
                    <a:pt x="775995" y="1035050"/>
                  </a:lnTo>
                  <a:lnTo>
                    <a:pt x="775995" y="776008"/>
                  </a:lnTo>
                  <a:close/>
                </a:path>
                <a:path w="1035050" h="1035050">
                  <a:moveTo>
                    <a:pt x="775995" y="259054"/>
                  </a:moveTo>
                  <a:lnTo>
                    <a:pt x="518083" y="259054"/>
                  </a:lnTo>
                  <a:lnTo>
                    <a:pt x="518083" y="518096"/>
                  </a:lnTo>
                  <a:lnTo>
                    <a:pt x="775995" y="518096"/>
                  </a:lnTo>
                  <a:lnTo>
                    <a:pt x="775995" y="259054"/>
                  </a:lnTo>
                  <a:close/>
                </a:path>
                <a:path w="1035050" h="1035050">
                  <a:moveTo>
                    <a:pt x="1035050" y="518096"/>
                  </a:moveTo>
                  <a:lnTo>
                    <a:pt x="775995" y="518096"/>
                  </a:lnTo>
                  <a:lnTo>
                    <a:pt x="775995" y="776008"/>
                  </a:lnTo>
                  <a:lnTo>
                    <a:pt x="1035050" y="776008"/>
                  </a:lnTo>
                  <a:lnTo>
                    <a:pt x="1035050" y="518096"/>
                  </a:lnTo>
                  <a:close/>
                </a:path>
                <a:path w="1035050" h="1035050">
                  <a:moveTo>
                    <a:pt x="1035050" y="0"/>
                  </a:moveTo>
                  <a:lnTo>
                    <a:pt x="775995" y="0"/>
                  </a:lnTo>
                  <a:lnTo>
                    <a:pt x="775995" y="259054"/>
                  </a:lnTo>
                  <a:lnTo>
                    <a:pt x="1035050" y="259054"/>
                  </a:lnTo>
                  <a:lnTo>
                    <a:pt x="1035050" y="0"/>
                  </a:lnTo>
                  <a:close/>
                </a:path>
              </a:pathLst>
            </a:custGeom>
            <a:solidFill>
              <a:srgbClr val="333333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791200" y="3143250"/>
              <a:ext cx="259047" cy="248776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567201" y="3412568"/>
              <a:ext cx="259047" cy="24877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791200" y="3670475"/>
              <a:ext cx="259047" cy="248776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567201" y="3929523"/>
              <a:ext cx="259047" cy="248776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5791200" y="4473574"/>
              <a:ext cx="1035050" cy="1035685"/>
            </a:xfrm>
            <a:custGeom>
              <a:avLst/>
              <a:gdLst/>
              <a:ahLst/>
              <a:cxnLst/>
              <a:rect l="l" t="t" r="r" b="b"/>
              <a:pathLst>
                <a:path w="1035050" h="1035685">
                  <a:moveTo>
                    <a:pt x="258762" y="0"/>
                  </a:moveTo>
                  <a:lnTo>
                    <a:pt x="0" y="0"/>
                  </a:lnTo>
                  <a:lnTo>
                    <a:pt x="0" y="258762"/>
                  </a:lnTo>
                  <a:lnTo>
                    <a:pt x="258762" y="258762"/>
                  </a:lnTo>
                  <a:lnTo>
                    <a:pt x="258762" y="0"/>
                  </a:lnTo>
                  <a:close/>
                </a:path>
                <a:path w="1035050" h="1035685">
                  <a:moveTo>
                    <a:pt x="517525" y="776287"/>
                  </a:moveTo>
                  <a:lnTo>
                    <a:pt x="258762" y="776287"/>
                  </a:lnTo>
                  <a:lnTo>
                    <a:pt x="258762" y="1035062"/>
                  </a:lnTo>
                  <a:lnTo>
                    <a:pt x="517525" y="1035062"/>
                  </a:lnTo>
                  <a:lnTo>
                    <a:pt x="517525" y="776287"/>
                  </a:lnTo>
                  <a:close/>
                </a:path>
                <a:path w="1035050" h="1035685">
                  <a:moveTo>
                    <a:pt x="776287" y="0"/>
                  </a:moveTo>
                  <a:lnTo>
                    <a:pt x="517525" y="0"/>
                  </a:lnTo>
                  <a:lnTo>
                    <a:pt x="517525" y="258762"/>
                  </a:lnTo>
                  <a:lnTo>
                    <a:pt x="776287" y="258762"/>
                  </a:lnTo>
                  <a:lnTo>
                    <a:pt x="776287" y="0"/>
                  </a:lnTo>
                  <a:close/>
                </a:path>
                <a:path w="1035050" h="1035685">
                  <a:moveTo>
                    <a:pt x="1035050" y="776287"/>
                  </a:moveTo>
                  <a:lnTo>
                    <a:pt x="776287" y="776287"/>
                  </a:lnTo>
                  <a:lnTo>
                    <a:pt x="776287" y="1035062"/>
                  </a:lnTo>
                  <a:lnTo>
                    <a:pt x="1035050" y="1035062"/>
                  </a:lnTo>
                  <a:lnTo>
                    <a:pt x="1035050" y="776287"/>
                  </a:lnTo>
                  <a:close/>
                </a:path>
                <a:path w="1035050" h="1035685">
                  <a:moveTo>
                    <a:pt x="1035050" y="258762"/>
                  </a:moveTo>
                  <a:lnTo>
                    <a:pt x="776287" y="258762"/>
                  </a:lnTo>
                  <a:lnTo>
                    <a:pt x="776287" y="517525"/>
                  </a:lnTo>
                  <a:lnTo>
                    <a:pt x="517525" y="517525"/>
                  </a:lnTo>
                  <a:lnTo>
                    <a:pt x="517525" y="258762"/>
                  </a:lnTo>
                  <a:lnTo>
                    <a:pt x="258762" y="258762"/>
                  </a:lnTo>
                  <a:lnTo>
                    <a:pt x="258762" y="517525"/>
                  </a:lnTo>
                  <a:lnTo>
                    <a:pt x="0" y="517525"/>
                  </a:lnTo>
                  <a:lnTo>
                    <a:pt x="0" y="776287"/>
                  </a:lnTo>
                  <a:lnTo>
                    <a:pt x="258762" y="776287"/>
                  </a:lnTo>
                  <a:lnTo>
                    <a:pt x="258762" y="517537"/>
                  </a:lnTo>
                  <a:lnTo>
                    <a:pt x="517525" y="517537"/>
                  </a:lnTo>
                  <a:lnTo>
                    <a:pt x="517525" y="776287"/>
                  </a:lnTo>
                  <a:lnTo>
                    <a:pt x="776287" y="776287"/>
                  </a:lnTo>
                  <a:lnTo>
                    <a:pt x="776287" y="517537"/>
                  </a:lnTo>
                  <a:lnTo>
                    <a:pt x="1035050" y="517537"/>
                  </a:lnTo>
                  <a:lnTo>
                    <a:pt x="1035050" y="258762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791200" y="4473574"/>
              <a:ext cx="1035050" cy="1035685"/>
            </a:xfrm>
            <a:custGeom>
              <a:avLst/>
              <a:gdLst/>
              <a:ahLst/>
              <a:cxnLst/>
              <a:rect l="l" t="t" r="r" b="b"/>
              <a:pathLst>
                <a:path w="1035050" h="1035685">
                  <a:moveTo>
                    <a:pt x="258762" y="776287"/>
                  </a:moveTo>
                  <a:lnTo>
                    <a:pt x="0" y="776287"/>
                  </a:lnTo>
                  <a:lnTo>
                    <a:pt x="0" y="1035062"/>
                  </a:lnTo>
                  <a:lnTo>
                    <a:pt x="258762" y="1035062"/>
                  </a:lnTo>
                  <a:lnTo>
                    <a:pt x="258762" y="776287"/>
                  </a:lnTo>
                  <a:close/>
                </a:path>
                <a:path w="1035050" h="1035685">
                  <a:moveTo>
                    <a:pt x="517525" y="0"/>
                  </a:moveTo>
                  <a:lnTo>
                    <a:pt x="258762" y="0"/>
                  </a:lnTo>
                  <a:lnTo>
                    <a:pt x="258762" y="258762"/>
                  </a:lnTo>
                  <a:lnTo>
                    <a:pt x="517525" y="258762"/>
                  </a:lnTo>
                  <a:lnTo>
                    <a:pt x="517525" y="0"/>
                  </a:lnTo>
                  <a:close/>
                </a:path>
                <a:path w="1035050" h="1035685">
                  <a:moveTo>
                    <a:pt x="1035050" y="517525"/>
                  </a:moveTo>
                  <a:lnTo>
                    <a:pt x="776287" y="517525"/>
                  </a:lnTo>
                  <a:lnTo>
                    <a:pt x="776287" y="258762"/>
                  </a:lnTo>
                  <a:lnTo>
                    <a:pt x="517525" y="258762"/>
                  </a:lnTo>
                  <a:lnTo>
                    <a:pt x="517525" y="517525"/>
                  </a:lnTo>
                  <a:lnTo>
                    <a:pt x="258762" y="517525"/>
                  </a:lnTo>
                  <a:lnTo>
                    <a:pt x="258762" y="258762"/>
                  </a:lnTo>
                  <a:lnTo>
                    <a:pt x="0" y="258762"/>
                  </a:lnTo>
                  <a:lnTo>
                    <a:pt x="0" y="517537"/>
                  </a:lnTo>
                  <a:lnTo>
                    <a:pt x="258762" y="517537"/>
                  </a:lnTo>
                  <a:lnTo>
                    <a:pt x="258762" y="776287"/>
                  </a:lnTo>
                  <a:lnTo>
                    <a:pt x="517525" y="776287"/>
                  </a:lnTo>
                  <a:lnTo>
                    <a:pt x="517525" y="517537"/>
                  </a:lnTo>
                  <a:lnTo>
                    <a:pt x="776287" y="517537"/>
                  </a:lnTo>
                  <a:lnTo>
                    <a:pt x="776287" y="776287"/>
                  </a:lnTo>
                  <a:lnTo>
                    <a:pt x="1035050" y="776287"/>
                  </a:lnTo>
                  <a:lnTo>
                    <a:pt x="1035050" y="517525"/>
                  </a:lnTo>
                  <a:close/>
                </a:path>
                <a:path w="1035050" h="1035685">
                  <a:moveTo>
                    <a:pt x="1035050" y="0"/>
                  </a:moveTo>
                  <a:lnTo>
                    <a:pt x="776287" y="0"/>
                  </a:lnTo>
                  <a:lnTo>
                    <a:pt x="776287" y="258762"/>
                  </a:lnTo>
                  <a:lnTo>
                    <a:pt x="1035050" y="258762"/>
                  </a:lnTo>
                  <a:lnTo>
                    <a:pt x="1035050" y="0"/>
                  </a:lnTo>
                  <a:close/>
                </a:path>
              </a:pathLst>
            </a:custGeom>
            <a:solidFill>
              <a:srgbClr val="333333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791201" y="4473575"/>
              <a:ext cx="258762" cy="24923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308726" y="5249862"/>
              <a:ext cx="260349" cy="258763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567487" y="4743450"/>
              <a:ext cx="258763" cy="247650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791201" y="5000625"/>
              <a:ext cx="258762" cy="249237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4043363" y="4178300"/>
              <a:ext cx="2265680" cy="295275"/>
            </a:xfrm>
            <a:custGeom>
              <a:avLst/>
              <a:gdLst/>
              <a:ahLst/>
              <a:cxnLst/>
              <a:rect l="l" t="t" r="r" b="b"/>
              <a:pathLst>
                <a:path w="2265679" h="295275">
                  <a:moveTo>
                    <a:pt x="2265363" y="0"/>
                  </a:moveTo>
                  <a:lnTo>
                    <a:pt x="0" y="295275"/>
                  </a:lnTo>
                </a:path>
                <a:path w="2265679" h="295275">
                  <a:moveTo>
                    <a:pt x="2265363" y="0"/>
                  </a:moveTo>
                  <a:lnTo>
                    <a:pt x="2265362" y="295275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308725" y="4178300"/>
              <a:ext cx="2265680" cy="295275"/>
            </a:xfrm>
            <a:custGeom>
              <a:avLst/>
              <a:gdLst/>
              <a:ahLst/>
              <a:cxnLst/>
              <a:rect l="l" t="t" r="r" b="b"/>
              <a:pathLst>
                <a:path w="2265679" h="295275">
                  <a:moveTo>
                    <a:pt x="2265363" y="295275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5249862" y="4153916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985001" y="4123435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3525837" y="4459287"/>
            <a:ext cx="5565775" cy="1383030"/>
            <a:chOff x="3525837" y="4459287"/>
            <a:chExt cx="5565775" cy="1383030"/>
          </a:xfrm>
        </p:grpSpPr>
        <p:sp>
          <p:nvSpPr>
            <p:cNvPr id="27" name="object 27"/>
            <p:cNvSpPr/>
            <p:nvPr/>
          </p:nvSpPr>
          <p:spPr>
            <a:xfrm>
              <a:off x="3525837" y="4492624"/>
              <a:ext cx="1035050" cy="1035685"/>
            </a:xfrm>
            <a:custGeom>
              <a:avLst/>
              <a:gdLst/>
              <a:ahLst/>
              <a:cxnLst/>
              <a:rect l="l" t="t" r="r" b="b"/>
              <a:pathLst>
                <a:path w="1035050" h="1035685">
                  <a:moveTo>
                    <a:pt x="258762" y="0"/>
                  </a:moveTo>
                  <a:lnTo>
                    <a:pt x="0" y="0"/>
                  </a:lnTo>
                  <a:lnTo>
                    <a:pt x="0" y="258762"/>
                  </a:lnTo>
                  <a:lnTo>
                    <a:pt x="258762" y="258762"/>
                  </a:lnTo>
                  <a:lnTo>
                    <a:pt x="258762" y="0"/>
                  </a:lnTo>
                  <a:close/>
                </a:path>
                <a:path w="1035050" h="1035685">
                  <a:moveTo>
                    <a:pt x="517525" y="776287"/>
                  </a:moveTo>
                  <a:lnTo>
                    <a:pt x="258762" y="776287"/>
                  </a:lnTo>
                  <a:lnTo>
                    <a:pt x="258762" y="1035062"/>
                  </a:lnTo>
                  <a:lnTo>
                    <a:pt x="517525" y="1035062"/>
                  </a:lnTo>
                  <a:lnTo>
                    <a:pt x="517525" y="776287"/>
                  </a:lnTo>
                  <a:close/>
                </a:path>
                <a:path w="1035050" h="1035685">
                  <a:moveTo>
                    <a:pt x="776287" y="0"/>
                  </a:moveTo>
                  <a:lnTo>
                    <a:pt x="517525" y="0"/>
                  </a:lnTo>
                  <a:lnTo>
                    <a:pt x="517525" y="258762"/>
                  </a:lnTo>
                  <a:lnTo>
                    <a:pt x="776287" y="258762"/>
                  </a:lnTo>
                  <a:lnTo>
                    <a:pt x="776287" y="0"/>
                  </a:lnTo>
                  <a:close/>
                </a:path>
                <a:path w="1035050" h="1035685">
                  <a:moveTo>
                    <a:pt x="1035050" y="776287"/>
                  </a:moveTo>
                  <a:lnTo>
                    <a:pt x="776287" y="776287"/>
                  </a:lnTo>
                  <a:lnTo>
                    <a:pt x="776287" y="1035062"/>
                  </a:lnTo>
                  <a:lnTo>
                    <a:pt x="1035050" y="1035062"/>
                  </a:lnTo>
                  <a:lnTo>
                    <a:pt x="1035050" y="776287"/>
                  </a:lnTo>
                  <a:close/>
                </a:path>
                <a:path w="1035050" h="1035685">
                  <a:moveTo>
                    <a:pt x="1035050" y="258762"/>
                  </a:moveTo>
                  <a:lnTo>
                    <a:pt x="776287" y="258762"/>
                  </a:lnTo>
                  <a:lnTo>
                    <a:pt x="776287" y="517525"/>
                  </a:lnTo>
                  <a:lnTo>
                    <a:pt x="517525" y="517525"/>
                  </a:lnTo>
                  <a:lnTo>
                    <a:pt x="517525" y="258762"/>
                  </a:lnTo>
                  <a:lnTo>
                    <a:pt x="258762" y="258762"/>
                  </a:lnTo>
                  <a:lnTo>
                    <a:pt x="258762" y="517525"/>
                  </a:lnTo>
                  <a:lnTo>
                    <a:pt x="0" y="517525"/>
                  </a:lnTo>
                  <a:lnTo>
                    <a:pt x="0" y="776287"/>
                  </a:lnTo>
                  <a:lnTo>
                    <a:pt x="258762" y="776287"/>
                  </a:lnTo>
                  <a:lnTo>
                    <a:pt x="258762" y="517537"/>
                  </a:lnTo>
                  <a:lnTo>
                    <a:pt x="517525" y="517537"/>
                  </a:lnTo>
                  <a:lnTo>
                    <a:pt x="517525" y="776287"/>
                  </a:lnTo>
                  <a:lnTo>
                    <a:pt x="776287" y="776287"/>
                  </a:lnTo>
                  <a:lnTo>
                    <a:pt x="776287" y="517537"/>
                  </a:lnTo>
                  <a:lnTo>
                    <a:pt x="1035050" y="517537"/>
                  </a:lnTo>
                  <a:lnTo>
                    <a:pt x="1035050" y="258762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525837" y="4492624"/>
              <a:ext cx="1035050" cy="1035685"/>
            </a:xfrm>
            <a:custGeom>
              <a:avLst/>
              <a:gdLst/>
              <a:ahLst/>
              <a:cxnLst/>
              <a:rect l="l" t="t" r="r" b="b"/>
              <a:pathLst>
                <a:path w="1035050" h="1035685">
                  <a:moveTo>
                    <a:pt x="258762" y="776287"/>
                  </a:moveTo>
                  <a:lnTo>
                    <a:pt x="0" y="776287"/>
                  </a:lnTo>
                  <a:lnTo>
                    <a:pt x="0" y="1035062"/>
                  </a:lnTo>
                  <a:lnTo>
                    <a:pt x="258762" y="1035062"/>
                  </a:lnTo>
                  <a:lnTo>
                    <a:pt x="258762" y="776287"/>
                  </a:lnTo>
                  <a:close/>
                </a:path>
                <a:path w="1035050" h="1035685">
                  <a:moveTo>
                    <a:pt x="517525" y="0"/>
                  </a:moveTo>
                  <a:lnTo>
                    <a:pt x="258762" y="0"/>
                  </a:lnTo>
                  <a:lnTo>
                    <a:pt x="258762" y="258762"/>
                  </a:lnTo>
                  <a:lnTo>
                    <a:pt x="517525" y="258762"/>
                  </a:lnTo>
                  <a:lnTo>
                    <a:pt x="517525" y="0"/>
                  </a:lnTo>
                  <a:close/>
                </a:path>
                <a:path w="1035050" h="1035685">
                  <a:moveTo>
                    <a:pt x="776287" y="776287"/>
                  </a:moveTo>
                  <a:lnTo>
                    <a:pt x="517525" y="776287"/>
                  </a:lnTo>
                  <a:lnTo>
                    <a:pt x="517525" y="1035062"/>
                  </a:lnTo>
                  <a:lnTo>
                    <a:pt x="776287" y="1035062"/>
                  </a:lnTo>
                  <a:lnTo>
                    <a:pt x="776287" y="776287"/>
                  </a:lnTo>
                  <a:close/>
                </a:path>
                <a:path w="1035050" h="1035685">
                  <a:moveTo>
                    <a:pt x="1035050" y="517525"/>
                  </a:moveTo>
                  <a:lnTo>
                    <a:pt x="776287" y="517525"/>
                  </a:lnTo>
                  <a:lnTo>
                    <a:pt x="776287" y="258762"/>
                  </a:lnTo>
                  <a:lnTo>
                    <a:pt x="517525" y="258762"/>
                  </a:lnTo>
                  <a:lnTo>
                    <a:pt x="517525" y="517525"/>
                  </a:lnTo>
                  <a:lnTo>
                    <a:pt x="258762" y="517525"/>
                  </a:lnTo>
                  <a:lnTo>
                    <a:pt x="258762" y="258762"/>
                  </a:lnTo>
                  <a:lnTo>
                    <a:pt x="0" y="258762"/>
                  </a:lnTo>
                  <a:lnTo>
                    <a:pt x="0" y="517537"/>
                  </a:lnTo>
                  <a:lnTo>
                    <a:pt x="258762" y="517537"/>
                  </a:lnTo>
                  <a:lnTo>
                    <a:pt x="258762" y="776287"/>
                  </a:lnTo>
                  <a:lnTo>
                    <a:pt x="517525" y="776287"/>
                  </a:lnTo>
                  <a:lnTo>
                    <a:pt x="517525" y="517537"/>
                  </a:lnTo>
                  <a:lnTo>
                    <a:pt x="776287" y="517537"/>
                  </a:lnTo>
                  <a:lnTo>
                    <a:pt x="776287" y="776287"/>
                  </a:lnTo>
                  <a:lnTo>
                    <a:pt x="1035050" y="776287"/>
                  </a:lnTo>
                  <a:lnTo>
                    <a:pt x="1035050" y="517525"/>
                  </a:lnTo>
                  <a:close/>
                </a:path>
                <a:path w="1035050" h="1035685">
                  <a:moveTo>
                    <a:pt x="1035050" y="0"/>
                  </a:moveTo>
                  <a:lnTo>
                    <a:pt x="776287" y="0"/>
                  </a:lnTo>
                  <a:lnTo>
                    <a:pt x="776287" y="258762"/>
                  </a:lnTo>
                  <a:lnTo>
                    <a:pt x="1035050" y="258762"/>
                  </a:lnTo>
                  <a:lnTo>
                    <a:pt x="1035050" y="0"/>
                  </a:lnTo>
                  <a:close/>
                </a:path>
              </a:pathLst>
            </a:custGeom>
            <a:solidFill>
              <a:srgbClr val="333333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040187" y="4492625"/>
              <a:ext cx="258763" cy="249237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302126" y="4762500"/>
              <a:ext cx="258762" cy="247650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525837" y="5019675"/>
              <a:ext cx="258763" cy="249237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302126" y="5278438"/>
              <a:ext cx="258762" cy="249238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8056562" y="4502149"/>
              <a:ext cx="1035050" cy="1035685"/>
            </a:xfrm>
            <a:custGeom>
              <a:avLst/>
              <a:gdLst/>
              <a:ahLst/>
              <a:cxnLst/>
              <a:rect l="l" t="t" r="r" b="b"/>
              <a:pathLst>
                <a:path w="1035050" h="1035685">
                  <a:moveTo>
                    <a:pt x="258762" y="0"/>
                  </a:moveTo>
                  <a:lnTo>
                    <a:pt x="0" y="0"/>
                  </a:lnTo>
                  <a:lnTo>
                    <a:pt x="0" y="258762"/>
                  </a:lnTo>
                  <a:lnTo>
                    <a:pt x="258762" y="258762"/>
                  </a:lnTo>
                  <a:lnTo>
                    <a:pt x="258762" y="0"/>
                  </a:lnTo>
                  <a:close/>
                </a:path>
                <a:path w="1035050" h="1035685">
                  <a:moveTo>
                    <a:pt x="517525" y="776287"/>
                  </a:moveTo>
                  <a:lnTo>
                    <a:pt x="258762" y="776287"/>
                  </a:lnTo>
                  <a:lnTo>
                    <a:pt x="258762" y="1035062"/>
                  </a:lnTo>
                  <a:lnTo>
                    <a:pt x="517525" y="1035062"/>
                  </a:lnTo>
                  <a:lnTo>
                    <a:pt x="517525" y="776287"/>
                  </a:lnTo>
                  <a:close/>
                </a:path>
                <a:path w="1035050" h="1035685">
                  <a:moveTo>
                    <a:pt x="776287" y="0"/>
                  </a:moveTo>
                  <a:lnTo>
                    <a:pt x="517525" y="0"/>
                  </a:lnTo>
                  <a:lnTo>
                    <a:pt x="517525" y="258762"/>
                  </a:lnTo>
                  <a:lnTo>
                    <a:pt x="776287" y="258762"/>
                  </a:lnTo>
                  <a:lnTo>
                    <a:pt x="776287" y="0"/>
                  </a:lnTo>
                  <a:close/>
                </a:path>
                <a:path w="1035050" h="1035685">
                  <a:moveTo>
                    <a:pt x="1035050" y="776287"/>
                  </a:moveTo>
                  <a:lnTo>
                    <a:pt x="776287" y="776287"/>
                  </a:lnTo>
                  <a:lnTo>
                    <a:pt x="776287" y="1035062"/>
                  </a:lnTo>
                  <a:lnTo>
                    <a:pt x="1035050" y="1035062"/>
                  </a:lnTo>
                  <a:lnTo>
                    <a:pt x="1035050" y="776287"/>
                  </a:lnTo>
                  <a:close/>
                </a:path>
                <a:path w="1035050" h="1035685">
                  <a:moveTo>
                    <a:pt x="1035050" y="258762"/>
                  </a:moveTo>
                  <a:lnTo>
                    <a:pt x="776287" y="258762"/>
                  </a:lnTo>
                  <a:lnTo>
                    <a:pt x="776287" y="517525"/>
                  </a:lnTo>
                  <a:lnTo>
                    <a:pt x="517525" y="517525"/>
                  </a:lnTo>
                  <a:lnTo>
                    <a:pt x="517525" y="258762"/>
                  </a:lnTo>
                  <a:lnTo>
                    <a:pt x="258762" y="258762"/>
                  </a:lnTo>
                  <a:lnTo>
                    <a:pt x="258762" y="517525"/>
                  </a:lnTo>
                  <a:lnTo>
                    <a:pt x="0" y="517525"/>
                  </a:lnTo>
                  <a:lnTo>
                    <a:pt x="0" y="776287"/>
                  </a:lnTo>
                  <a:lnTo>
                    <a:pt x="258762" y="776287"/>
                  </a:lnTo>
                  <a:lnTo>
                    <a:pt x="258762" y="517537"/>
                  </a:lnTo>
                  <a:lnTo>
                    <a:pt x="517525" y="517537"/>
                  </a:lnTo>
                  <a:lnTo>
                    <a:pt x="517525" y="776287"/>
                  </a:lnTo>
                  <a:lnTo>
                    <a:pt x="776287" y="776287"/>
                  </a:lnTo>
                  <a:lnTo>
                    <a:pt x="776287" y="517537"/>
                  </a:lnTo>
                  <a:lnTo>
                    <a:pt x="1035050" y="517537"/>
                  </a:lnTo>
                  <a:lnTo>
                    <a:pt x="1035050" y="258762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056562" y="4502149"/>
              <a:ext cx="1035050" cy="1035685"/>
            </a:xfrm>
            <a:custGeom>
              <a:avLst/>
              <a:gdLst/>
              <a:ahLst/>
              <a:cxnLst/>
              <a:rect l="l" t="t" r="r" b="b"/>
              <a:pathLst>
                <a:path w="1035050" h="1035685">
                  <a:moveTo>
                    <a:pt x="258762" y="776287"/>
                  </a:moveTo>
                  <a:lnTo>
                    <a:pt x="0" y="776287"/>
                  </a:lnTo>
                  <a:lnTo>
                    <a:pt x="0" y="1035062"/>
                  </a:lnTo>
                  <a:lnTo>
                    <a:pt x="258762" y="1035062"/>
                  </a:lnTo>
                  <a:lnTo>
                    <a:pt x="258762" y="776287"/>
                  </a:lnTo>
                  <a:close/>
                </a:path>
                <a:path w="1035050" h="1035685">
                  <a:moveTo>
                    <a:pt x="517525" y="0"/>
                  </a:moveTo>
                  <a:lnTo>
                    <a:pt x="258762" y="0"/>
                  </a:lnTo>
                  <a:lnTo>
                    <a:pt x="258762" y="258762"/>
                  </a:lnTo>
                  <a:lnTo>
                    <a:pt x="517525" y="258762"/>
                  </a:lnTo>
                  <a:lnTo>
                    <a:pt x="517525" y="0"/>
                  </a:lnTo>
                  <a:close/>
                </a:path>
                <a:path w="1035050" h="1035685">
                  <a:moveTo>
                    <a:pt x="776287" y="776287"/>
                  </a:moveTo>
                  <a:lnTo>
                    <a:pt x="517525" y="776287"/>
                  </a:lnTo>
                  <a:lnTo>
                    <a:pt x="517525" y="1035062"/>
                  </a:lnTo>
                  <a:lnTo>
                    <a:pt x="776287" y="1035062"/>
                  </a:lnTo>
                  <a:lnTo>
                    <a:pt x="776287" y="776287"/>
                  </a:lnTo>
                  <a:close/>
                </a:path>
                <a:path w="1035050" h="1035685">
                  <a:moveTo>
                    <a:pt x="1035050" y="517525"/>
                  </a:moveTo>
                  <a:lnTo>
                    <a:pt x="776287" y="517525"/>
                  </a:lnTo>
                  <a:lnTo>
                    <a:pt x="776287" y="258762"/>
                  </a:lnTo>
                  <a:lnTo>
                    <a:pt x="517525" y="258762"/>
                  </a:lnTo>
                  <a:lnTo>
                    <a:pt x="517525" y="517525"/>
                  </a:lnTo>
                  <a:lnTo>
                    <a:pt x="258762" y="517525"/>
                  </a:lnTo>
                  <a:lnTo>
                    <a:pt x="258762" y="258762"/>
                  </a:lnTo>
                  <a:lnTo>
                    <a:pt x="0" y="258762"/>
                  </a:lnTo>
                  <a:lnTo>
                    <a:pt x="0" y="517537"/>
                  </a:lnTo>
                  <a:lnTo>
                    <a:pt x="258762" y="517537"/>
                  </a:lnTo>
                  <a:lnTo>
                    <a:pt x="258762" y="776287"/>
                  </a:lnTo>
                  <a:lnTo>
                    <a:pt x="517525" y="776287"/>
                  </a:lnTo>
                  <a:lnTo>
                    <a:pt x="517525" y="517537"/>
                  </a:lnTo>
                  <a:lnTo>
                    <a:pt x="776287" y="517537"/>
                  </a:lnTo>
                  <a:lnTo>
                    <a:pt x="776287" y="776287"/>
                  </a:lnTo>
                  <a:lnTo>
                    <a:pt x="1035050" y="776287"/>
                  </a:lnTo>
                  <a:lnTo>
                    <a:pt x="1035050" y="517525"/>
                  </a:lnTo>
                  <a:close/>
                </a:path>
                <a:path w="1035050" h="1035685">
                  <a:moveTo>
                    <a:pt x="1035050" y="0"/>
                  </a:moveTo>
                  <a:lnTo>
                    <a:pt x="776287" y="0"/>
                  </a:lnTo>
                  <a:lnTo>
                    <a:pt x="776287" y="258762"/>
                  </a:lnTo>
                  <a:lnTo>
                    <a:pt x="1035050" y="258762"/>
                  </a:lnTo>
                  <a:lnTo>
                    <a:pt x="1035050" y="0"/>
                  </a:lnTo>
                  <a:close/>
                </a:path>
              </a:pathLst>
            </a:custGeom>
            <a:solidFill>
              <a:srgbClr val="333333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056562" y="4502150"/>
              <a:ext cx="258762" cy="24923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585201" y="4772025"/>
              <a:ext cx="258762" cy="247650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056562" y="5029200"/>
              <a:ext cx="258762" cy="249237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823326" y="5287963"/>
              <a:ext cx="258762" cy="249238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5791201" y="4473575"/>
              <a:ext cx="1035050" cy="1035050"/>
            </a:xfrm>
            <a:custGeom>
              <a:avLst/>
              <a:gdLst/>
              <a:ahLst/>
              <a:cxnLst/>
              <a:rect l="l" t="t" r="r" b="b"/>
              <a:pathLst>
                <a:path w="1035050" h="1035050">
                  <a:moveTo>
                    <a:pt x="0" y="0"/>
                  </a:moveTo>
                  <a:lnTo>
                    <a:pt x="1035050" y="0"/>
                  </a:lnTo>
                  <a:lnTo>
                    <a:pt x="1035050" y="1035050"/>
                  </a:lnTo>
                  <a:lnTo>
                    <a:pt x="0" y="1035050"/>
                  </a:lnTo>
                  <a:lnTo>
                    <a:pt x="0" y="0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049711" y="5537200"/>
              <a:ext cx="2265680" cy="295275"/>
            </a:xfrm>
            <a:custGeom>
              <a:avLst/>
              <a:gdLst/>
              <a:ahLst/>
              <a:cxnLst/>
              <a:rect l="l" t="t" r="r" b="b"/>
              <a:pathLst>
                <a:path w="2265679" h="295275">
                  <a:moveTo>
                    <a:pt x="2265363" y="0"/>
                  </a:moveTo>
                  <a:lnTo>
                    <a:pt x="0" y="295275"/>
                  </a:lnTo>
                </a:path>
                <a:path w="2265679" h="295275">
                  <a:moveTo>
                    <a:pt x="2265363" y="0"/>
                  </a:moveTo>
                  <a:lnTo>
                    <a:pt x="2265362" y="295275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315075" y="5537199"/>
              <a:ext cx="2265680" cy="295275"/>
            </a:xfrm>
            <a:custGeom>
              <a:avLst/>
              <a:gdLst/>
              <a:ahLst/>
              <a:cxnLst/>
              <a:rect l="l" t="t" r="r" b="b"/>
              <a:pathLst>
                <a:path w="2265679" h="295275">
                  <a:moveTo>
                    <a:pt x="2265363" y="295275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5256212" y="5513323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991351" y="5479796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graphicFrame>
        <p:nvGraphicFramePr>
          <p:cNvPr id="44" name="object 44"/>
          <p:cNvGraphicFramePr>
            <a:graphicFrameLocks noGrp="1"/>
          </p:cNvGraphicFramePr>
          <p:nvPr/>
        </p:nvGraphicFramePr>
        <p:xfrm>
          <a:off x="1195387" y="4248150"/>
          <a:ext cx="1717675" cy="15379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222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22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222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222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05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2400" algn="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862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2400" algn="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05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2400" algn="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83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52400" algn="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5" name="object 45"/>
          <p:cNvSpPr/>
          <p:nvPr/>
        </p:nvSpPr>
        <p:spPr>
          <a:xfrm>
            <a:off x="2054225" y="5432425"/>
            <a:ext cx="422275" cy="368300"/>
          </a:xfrm>
          <a:custGeom>
            <a:avLst/>
            <a:gdLst/>
            <a:ahLst/>
            <a:cxnLst/>
            <a:rect l="l" t="t" r="r" b="b"/>
            <a:pathLst>
              <a:path w="422275" h="368300">
                <a:moveTo>
                  <a:pt x="0" y="0"/>
                </a:moveTo>
                <a:lnTo>
                  <a:pt x="422275" y="0"/>
                </a:lnTo>
                <a:lnTo>
                  <a:pt x="422275" y="368300"/>
                </a:lnTo>
                <a:lnTo>
                  <a:pt x="0" y="368300"/>
                </a:lnTo>
                <a:lnTo>
                  <a:pt x="0" y="0"/>
                </a:lnTo>
                <a:close/>
              </a:path>
            </a:pathLst>
          </a:custGeom>
          <a:ln w="285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7856537" y="4278313"/>
            <a:ext cx="1287780" cy="2111375"/>
            <a:chOff x="7856537" y="4278313"/>
            <a:chExt cx="1287780" cy="2111375"/>
          </a:xfrm>
        </p:grpSpPr>
        <p:sp>
          <p:nvSpPr>
            <p:cNvPr id="47" name="object 47"/>
            <p:cNvSpPr/>
            <p:nvPr/>
          </p:nvSpPr>
          <p:spPr>
            <a:xfrm>
              <a:off x="7856538" y="4278313"/>
              <a:ext cx="1287780" cy="1454150"/>
            </a:xfrm>
            <a:custGeom>
              <a:avLst/>
              <a:gdLst/>
              <a:ahLst/>
              <a:cxnLst/>
              <a:rect l="l" t="t" r="r" b="b"/>
              <a:pathLst>
                <a:path w="1287779" h="1454150">
                  <a:moveTo>
                    <a:pt x="722190" y="0"/>
                  </a:moveTo>
                  <a:lnTo>
                    <a:pt x="648341" y="3766"/>
                  </a:lnTo>
                  <a:lnTo>
                    <a:pt x="576621" y="14796"/>
                  </a:lnTo>
                  <a:lnTo>
                    <a:pt x="507398" y="32726"/>
                  </a:lnTo>
                  <a:lnTo>
                    <a:pt x="441035" y="57189"/>
                  </a:lnTo>
                  <a:lnTo>
                    <a:pt x="377898" y="87819"/>
                  </a:lnTo>
                  <a:lnTo>
                    <a:pt x="318349" y="124247"/>
                  </a:lnTo>
                  <a:lnTo>
                    <a:pt x="262752" y="166112"/>
                  </a:lnTo>
                  <a:lnTo>
                    <a:pt x="211468" y="213046"/>
                  </a:lnTo>
                  <a:lnTo>
                    <a:pt x="164861" y="264685"/>
                  </a:lnTo>
                  <a:lnTo>
                    <a:pt x="123290" y="320663"/>
                  </a:lnTo>
                  <a:lnTo>
                    <a:pt x="87120" y="380616"/>
                  </a:lnTo>
                  <a:lnTo>
                    <a:pt x="56715" y="444179"/>
                  </a:lnTo>
                  <a:lnTo>
                    <a:pt x="32437" y="510987"/>
                  </a:lnTo>
                  <a:lnTo>
                    <a:pt x="14650" y="580670"/>
                  </a:lnTo>
                  <a:lnTo>
                    <a:pt x="3717" y="652862"/>
                  </a:lnTo>
                  <a:lnTo>
                    <a:pt x="0" y="727193"/>
                  </a:lnTo>
                  <a:lnTo>
                    <a:pt x="946" y="764602"/>
                  </a:lnTo>
                  <a:lnTo>
                    <a:pt x="8340" y="837906"/>
                  </a:lnTo>
                  <a:lnTo>
                    <a:pt x="22768" y="908884"/>
                  </a:lnTo>
                  <a:lnTo>
                    <a:pt x="43867" y="977165"/>
                  </a:lnTo>
                  <a:lnTo>
                    <a:pt x="71274" y="1042385"/>
                  </a:lnTo>
                  <a:lnTo>
                    <a:pt x="104626" y="1104177"/>
                  </a:lnTo>
                  <a:lnTo>
                    <a:pt x="143559" y="1162175"/>
                  </a:lnTo>
                  <a:lnTo>
                    <a:pt x="187709" y="1216014"/>
                  </a:lnTo>
                  <a:lnTo>
                    <a:pt x="236716" y="1265331"/>
                  </a:lnTo>
                  <a:lnTo>
                    <a:pt x="290217" y="1309761"/>
                  </a:lnTo>
                  <a:lnTo>
                    <a:pt x="347849" y="1348936"/>
                  </a:lnTo>
                  <a:lnTo>
                    <a:pt x="409251" y="1382493"/>
                  </a:lnTo>
                  <a:lnTo>
                    <a:pt x="474057" y="1410064"/>
                  </a:lnTo>
                  <a:lnTo>
                    <a:pt x="541906" y="1431284"/>
                  </a:lnTo>
                  <a:lnTo>
                    <a:pt x="612430" y="1445787"/>
                  </a:lnTo>
                  <a:lnTo>
                    <a:pt x="685265" y="1453207"/>
                  </a:lnTo>
                  <a:lnTo>
                    <a:pt x="722431" y="1454147"/>
                  </a:lnTo>
                  <a:lnTo>
                    <a:pt x="759599" y="1453194"/>
                  </a:lnTo>
                  <a:lnTo>
                    <a:pt x="796281" y="1450381"/>
                  </a:lnTo>
                  <a:lnTo>
                    <a:pt x="832429" y="1445750"/>
                  </a:lnTo>
                  <a:lnTo>
                    <a:pt x="838685" y="1444625"/>
                  </a:lnTo>
                  <a:lnTo>
                    <a:pt x="722190" y="1444625"/>
                  </a:lnTo>
                  <a:lnTo>
                    <a:pt x="685507" y="1443685"/>
                  </a:lnTo>
                  <a:lnTo>
                    <a:pt x="613639" y="1436339"/>
                  </a:lnTo>
                  <a:lnTo>
                    <a:pt x="544061" y="1422006"/>
                  </a:lnTo>
                  <a:lnTo>
                    <a:pt x="477128" y="1401048"/>
                  </a:lnTo>
                  <a:lnTo>
                    <a:pt x="413195" y="1373823"/>
                  </a:lnTo>
                  <a:lnTo>
                    <a:pt x="352621" y="1340692"/>
                  </a:lnTo>
                  <a:lnTo>
                    <a:pt x="295761" y="1302015"/>
                  </a:lnTo>
                  <a:lnTo>
                    <a:pt x="242976" y="1258153"/>
                  </a:lnTo>
                  <a:lnTo>
                    <a:pt x="194624" y="1209465"/>
                  </a:lnTo>
                  <a:lnTo>
                    <a:pt x="151066" y="1156314"/>
                  </a:lnTo>
                  <a:lnTo>
                    <a:pt x="112660" y="1099060"/>
                  </a:lnTo>
                  <a:lnTo>
                    <a:pt x="79763" y="1038066"/>
                  </a:lnTo>
                  <a:lnTo>
                    <a:pt x="52736" y="973692"/>
                  </a:lnTo>
                  <a:lnTo>
                    <a:pt x="31935" y="906297"/>
                  </a:lnTo>
                  <a:lnTo>
                    <a:pt x="17717" y="836242"/>
                  </a:lnTo>
                  <a:lnTo>
                    <a:pt x="10444" y="763884"/>
                  </a:lnTo>
                  <a:lnTo>
                    <a:pt x="9522" y="726954"/>
                  </a:lnTo>
                  <a:lnTo>
                    <a:pt x="10473" y="689783"/>
                  </a:lnTo>
                  <a:lnTo>
                    <a:pt x="17754" y="617669"/>
                  </a:lnTo>
                  <a:lnTo>
                    <a:pt x="31993" y="547621"/>
                  </a:lnTo>
                  <a:lnTo>
                    <a:pt x="52816" y="480236"/>
                  </a:lnTo>
                  <a:lnTo>
                    <a:pt x="79863" y="415872"/>
                  </a:lnTo>
                  <a:lnTo>
                    <a:pt x="112778" y="354890"/>
                  </a:lnTo>
                  <a:lnTo>
                    <a:pt x="151202" y="297649"/>
                  </a:lnTo>
                  <a:lnTo>
                    <a:pt x="194777" y="244513"/>
                  </a:lnTo>
                  <a:lnTo>
                    <a:pt x="243144" y="195841"/>
                  </a:lnTo>
                  <a:lnTo>
                    <a:pt x="295944" y="151994"/>
                  </a:lnTo>
                  <a:lnTo>
                    <a:pt x="352817" y="113334"/>
                  </a:lnTo>
                  <a:lnTo>
                    <a:pt x="413406" y="80222"/>
                  </a:lnTo>
                  <a:lnTo>
                    <a:pt x="477351" y="53017"/>
                  </a:lnTo>
                  <a:lnTo>
                    <a:pt x="544292" y="32080"/>
                  </a:lnTo>
                  <a:lnTo>
                    <a:pt x="613878" y="17771"/>
                  </a:lnTo>
                  <a:lnTo>
                    <a:pt x="685749" y="10449"/>
                  </a:lnTo>
                  <a:lnTo>
                    <a:pt x="722431" y="9522"/>
                  </a:lnTo>
                  <a:lnTo>
                    <a:pt x="838662" y="9522"/>
                  </a:lnTo>
                  <a:lnTo>
                    <a:pt x="832191" y="8360"/>
                  </a:lnTo>
                  <a:lnTo>
                    <a:pt x="796039" y="3741"/>
                  </a:lnTo>
                  <a:lnTo>
                    <a:pt x="759357" y="939"/>
                  </a:lnTo>
                  <a:lnTo>
                    <a:pt x="722190" y="0"/>
                  </a:lnTo>
                  <a:close/>
                </a:path>
                <a:path w="1287779" h="1454150">
                  <a:moveTo>
                    <a:pt x="1287461" y="1164127"/>
                  </a:moveTo>
                  <a:lnTo>
                    <a:pt x="1249845" y="1209634"/>
                  </a:lnTo>
                  <a:lnTo>
                    <a:pt x="1201478" y="1258307"/>
                  </a:lnTo>
                  <a:lnTo>
                    <a:pt x="1148678" y="1302152"/>
                  </a:lnTo>
                  <a:lnTo>
                    <a:pt x="1091805" y="1340812"/>
                  </a:lnTo>
                  <a:lnTo>
                    <a:pt x="1031215" y="1373925"/>
                  </a:lnTo>
                  <a:lnTo>
                    <a:pt x="967272" y="1401129"/>
                  </a:lnTo>
                  <a:lnTo>
                    <a:pt x="900329" y="1422066"/>
                  </a:lnTo>
                  <a:lnTo>
                    <a:pt x="830743" y="1436376"/>
                  </a:lnTo>
                  <a:lnTo>
                    <a:pt x="758873" y="1443697"/>
                  </a:lnTo>
                  <a:lnTo>
                    <a:pt x="722190" y="1444625"/>
                  </a:lnTo>
                  <a:lnTo>
                    <a:pt x="838685" y="1444625"/>
                  </a:lnTo>
                  <a:lnTo>
                    <a:pt x="902947" y="1431224"/>
                  </a:lnTo>
                  <a:lnTo>
                    <a:pt x="970785" y="1409983"/>
                  </a:lnTo>
                  <a:lnTo>
                    <a:pt x="1035580" y="1382391"/>
                  </a:lnTo>
                  <a:lnTo>
                    <a:pt x="1096968" y="1348816"/>
                  </a:lnTo>
                  <a:lnTo>
                    <a:pt x="1154587" y="1309624"/>
                  </a:lnTo>
                  <a:lnTo>
                    <a:pt x="1208073" y="1265179"/>
                  </a:lnTo>
                  <a:lnTo>
                    <a:pt x="1257065" y="1215847"/>
                  </a:lnTo>
                  <a:lnTo>
                    <a:pt x="1287461" y="1179595"/>
                  </a:lnTo>
                  <a:lnTo>
                    <a:pt x="1287461" y="1164127"/>
                  </a:lnTo>
                  <a:close/>
                </a:path>
                <a:path w="1287779" h="1454150">
                  <a:moveTo>
                    <a:pt x="838662" y="9522"/>
                  </a:moveTo>
                  <a:lnTo>
                    <a:pt x="722431" y="9522"/>
                  </a:lnTo>
                  <a:lnTo>
                    <a:pt x="759114" y="10462"/>
                  </a:lnTo>
                  <a:lnTo>
                    <a:pt x="795313" y="13238"/>
                  </a:lnTo>
                  <a:lnTo>
                    <a:pt x="866080" y="24123"/>
                  </a:lnTo>
                  <a:lnTo>
                    <a:pt x="934379" y="41813"/>
                  </a:lnTo>
                  <a:lnTo>
                    <a:pt x="999857" y="65951"/>
                  </a:lnTo>
                  <a:lnTo>
                    <a:pt x="1062155" y="96173"/>
                  </a:lnTo>
                  <a:lnTo>
                    <a:pt x="1120918" y="132121"/>
                  </a:lnTo>
                  <a:lnTo>
                    <a:pt x="1175785" y="173437"/>
                  </a:lnTo>
                  <a:lnTo>
                    <a:pt x="1226398" y="219758"/>
                  </a:lnTo>
                  <a:lnTo>
                    <a:pt x="1272397" y="270722"/>
                  </a:lnTo>
                  <a:lnTo>
                    <a:pt x="1287461" y="290023"/>
                  </a:lnTo>
                  <a:lnTo>
                    <a:pt x="1287461" y="274553"/>
                  </a:lnTo>
                  <a:lnTo>
                    <a:pt x="1256912" y="238132"/>
                  </a:lnTo>
                  <a:lnTo>
                    <a:pt x="1207905" y="188815"/>
                  </a:lnTo>
                  <a:lnTo>
                    <a:pt x="1154404" y="144386"/>
                  </a:lnTo>
                  <a:lnTo>
                    <a:pt x="1096773" y="105210"/>
                  </a:lnTo>
                  <a:lnTo>
                    <a:pt x="1035371" y="71654"/>
                  </a:lnTo>
                  <a:lnTo>
                    <a:pt x="970564" y="44082"/>
                  </a:lnTo>
                  <a:lnTo>
                    <a:pt x="902716" y="22862"/>
                  </a:lnTo>
                  <a:lnTo>
                    <a:pt x="867765" y="14748"/>
                  </a:lnTo>
                  <a:lnTo>
                    <a:pt x="838662" y="9522"/>
                  </a:lnTo>
                  <a:close/>
                </a:path>
              </a:pathLst>
            </a:custGeom>
            <a:solidFill>
              <a:srgbClr val="008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861300" y="5516139"/>
              <a:ext cx="210185" cy="868680"/>
            </a:xfrm>
            <a:custGeom>
              <a:avLst/>
              <a:gdLst/>
              <a:ahLst/>
              <a:cxnLst/>
              <a:rect l="l" t="t" r="r" b="b"/>
              <a:pathLst>
                <a:path w="210184" h="868679">
                  <a:moveTo>
                    <a:pt x="210166" y="0"/>
                  </a:moveTo>
                  <a:lnTo>
                    <a:pt x="0" y="868359"/>
                  </a:lnTo>
                </a:path>
              </a:pathLst>
            </a:custGeom>
            <a:ln w="9525">
              <a:solidFill>
                <a:srgbClr val="008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" name="object 49"/>
          <p:cNvSpPr/>
          <p:nvPr/>
        </p:nvSpPr>
        <p:spPr>
          <a:xfrm>
            <a:off x="2373317" y="4951338"/>
            <a:ext cx="624205" cy="1433195"/>
          </a:xfrm>
          <a:custGeom>
            <a:avLst/>
            <a:gdLst/>
            <a:ahLst/>
            <a:cxnLst/>
            <a:rect l="l" t="t" r="r" b="b"/>
            <a:pathLst>
              <a:path w="624205" h="1433195">
                <a:moveTo>
                  <a:pt x="0" y="0"/>
                </a:moveTo>
                <a:lnTo>
                  <a:pt x="623883" y="1433160"/>
                </a:lnTo>
              </a:path>
            </a:pathLst>
          </a:custGeom>
          <a:ln w="9525">
            <a:solidFill>
              <a:srgbClr val="008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" name="object 50"/>
          <p:cNvGrpSpPr/>
          <p:nvPr/>
        </p:nvGrpSpPr>
        <p:grpSpPr>
          <a:xfrm>
            <a:off x="1617662" y="4248150"/>
            <a:ext cx="806450" cy="757555"/>
            <a:chOff x="1617662" y="4248150"/>
            <a:chExt cx="806450" cy="757555"/>
          </a:xfrm>
        </p:grpSpPr>
        <p:sp>
          <p:nvSpPr>
            <p:cNvPr id="51" name="object 51"/>
            <p:cNvSpPr/>
            <p:nvPr/>
          </p:nvSpPr>
          <p:spPr>
            <a:xfrm>
              <a:off x="1631950" y="4262437"/>
              <a:ext cx="422275" cy="390525"/>
            </a:xfrm>
            <a:custGeom>
              <a:avLst/>
              <a:gdLst/>
              <a:ahLst/>
              <a:cxnLst/>
              <a:rect l="l" t="t" r="r" b="b"/>
              <a:pathLst>
                <a:path w="422275" h="390525">
                  <a:moveTo>
                    <a:pt x="0" y="0"/>
                  </a:moveTo>
                  <a:lnTo>
                    <a:pt x="422275" y="0"/>
                  </a:lnTo>
                  <a:lnTo>
                    <a:pt x="422275" y="390525"/>
                  </a:lnTo>
                  <a:lnTo>
                    <a:pt x="0" y="390525"/>
                  </a:lnTo>
                  <a:lnTo>
                    <a:pt x="0" y="0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100266" y="4659320"/>
              <a:ext cx="323850" cy="346075"/>
            </a:xfrm>
            <a:custGeom>
              <a:avLst/>
              <a:gdLst/>
              <a:ahLst/>
              <a:cxnLst/>
              <a:rect l="l" t="t" r="r" b="b"/>
              <a:pathLst>
                <a:path w="323850" h="346075">
                  <a:moveTo>
                    <a:pt x="161663" y="0"/>
                  </a:moveTo>
                  <a:lnTo>
                    <a:pt x="113447" y="7886"/>
                  </a:lnTo>
                  <a:lnTo>
                    <a:pt x="71073" y="29776"/>
                  </a:lnTo>
                  <a:lnTo>
                    <a:pt x="36741" y="63265"/>
                  </a:lnTo>
                  <a:lnTo>
                    <a:pt x="12602" y="105990"/>
                  </a:lnTo>
                  <a:lnTo>
                    <a:pt x="874" y="155153"/>
                  </a:lnTo>
                  <a:lnTo>
                    <a:pt x="0" y="173254"/>
                  </a:lnTo>
                  <a:lnTo>
                    <a:pt x="854" y="190907"/>
                  </a:lnTo>
                  <a:lnTo>
                    <a:pt x="12764" y="240484"/>
                  </a:lnTo>
                  <a:lnTo>
                    <a:pt x="37015" y="283151"/>
                  </a:lnTo>
                  <a:lnTo>
                    <a:pt x="71452" y="316558"/>
                  </a:lnTo>
                  <a:lnTo>
                    <a:pt x="113920" y="338331"/>
                  </a:lnTo>
                  <a:lnTo>
                    <a:pt x="162177" y="346061"/>
                  </a:lnTo>
                  <a:lnTo>
                    <a:pt x="178757" y="345136"/>
                  </a:lnTo>
                  <a:lnTo>
                    <a:pt x="194858" y="342478"/>
                  </a:lnTo>
                  <a:lnTo>
                    <a:pt x="210393" y="338174"/>
                  </a:lnTo>
                  <a:lnTo>
                    <a:pt x="214519" y="336550"/>
                  </a:lnTo>
                  <a:lnTo>
                    <a:pt x="161663" y="336550"/>
                  </a:lnTo>
                  <a:lnTo>
                    <a:pt x="146108" y="335681"/>
                  </a:lnTo>
                  <a:lnTo>
                    <a:pt x="102482" y="323648"/>
                  </a:lnTo>
                  <a:lnTo>
                    <a:pt x="64927" y="299162"/>
                  </a:lnTo>
                  <a:lnTo>
                    <a:pt x="35502" y="264387"/>
                  </a:lnTo>
                  <a:lnTo>
                    <a:pt x="16329" y="221529"/>
                  </a:lnTo>
                  <a:lnTo>
                    <a:pt x="9514" y="172806"/>
                  </a:lnTo>
                  <a:lnTo>
                    <a:pt x="10304" y="156497"/>
                  </a:lnTo>
                  <a:lnTo>
                    <a:pt x="21615" y="109071"/>
                  </a:lnTo>
                  <a:lnTo>
                    <a:pt x="44550" y="68718"/>
                  </a:lnTo>
                  <a:lnTo>
                    <a:pt x="77025" y="37212"/>
                  </a:lnTo>
                  <a:lnTo>
                    <a:pt x="116922" y="16755"/>
                  </a:lnTo>
                  <a:lnTo>
                    <a:pt x="162177" y="9511"/>
                  </a:lnTo>
                  <a:lnTo>
                    <a:pt x="214488" y="9511"/>
                  </a:lnTo>
                  <a:lnTo>
                    <a:pt x="209919" y="7729"/>
                  </a:lnTo>
                  <a:lnTo>
                    <a:pt x="194362" y="3474"/>
                  </a:lnTo>
                  <a:lnTo>
                    <a:pt x="178245" y="868"/>
                  </a:lnTo>
                  <a:lnTo>
                    <a:pt x="161663" y="0"/>
                  </a:lnTo>
                  <a:close/>
                </a:path>
                <a:path w="323850" h="346075">
                  <a:moveTo>
                    <a:pt x="214488" y="9511"/>
                  </a:moveTo>
                  <a:lnTo>
                    <a:pt x="162177" y="9511"/>
                  </a:lnTo>
                  <a:lnTo>
                    <a:pt x="177731" y="10379"/>
                  </a:lnTo>
                  <a:lnTo>
                    <a:pt x="192825" y="12873"/>
                  </a:lnTo>
                  <a:lnTo>
                    <a:pt x="234650" y="29297"/>
                  </a:lnTo>
                  <a:lnTo>
                    <a:pt x="269728" y="57454"/>
                  </a:lnTo>
                  <a:lnTo>
                    <a:pt x="295972" y="95171"/>
                  </a:lnTo>
                  <a:lnTo>
                    <a:pt x="311259" y="140229"/>
                  </a:lnTo>
                  <a:lnTo>
                    <a:pt x="314325" y="173254"/>
                  </a:lnTo>
                  <a:lnTo>
                    <a:pt x="313535" y="189564"/>
                  </a:lnTo>
                  <a:lnTo>
                    <a:pt x="302225" y="236990"/>
                  </a:lnTo>
                  <a:lnTo>
                    <a:pt x="279289" y="277342"/>
                  </a:lnTo>
                  <a:lnTo>
                    <a:pt x="246814" y="308848"/>
                  </a:lnTo>
                  <a:lnTo>
                    <a:pt x="206917" y="329305"/>
                  </a:lnTo>
                  <a:lnTo>
                    <a:pt x="161663" y="336550"/>
                  </a:lnTo>
                  <a:lnTo>
                    <a:pt x="214519" y="336550"/>
                  </a:lnTo>
                  <a:lnTo>
                    <a:pt x="252768" y="316284"/>
                  </a:lnTo>
                  <a:lnTo>
                    <a:pt x="287098" y="282795"/>
                  </a:lnTo>
                  <a:lnTo>
                    <a:pt x="311238" y="240071"/>
                  </a:lnTo>
                  <a:lnTo>
                    <a:pt x="322965" y="190907"/>
                  </a:lnTo>
                  <a:lnTo>
                    <a:pt x="323839" y="172806"/>
                  </a:lnTo>
                  <a:lnTo>
                    <a:pt x="322986" y="155153"/>
                  </a:lnTo>
                  <a:lnTo>
                    <a:pt x="311075" y="105576"/>
                  </a:lnTo>
                  <a:lnTo>
                    <a:pt x="286825" y="62910"/>
                  </a:lnTo>
                  <a:lnTo>
                    <a:pt x="252388" y="29502"/>
                  </a:lnTo>
                  <a:lnTo>
                    <a:pt x="224833" y="13545"/>
                  </a:lnTo>
                  <a:lnTo>
                    <a:pt x="214488" y="9511"/>
                  </a:lnTo>
                  <a:close/>
                </a:path>
              </a:pathLst>
            </a:custGeom>
            <a:solidFill>
              <a:srgbClr val="008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2997200" y="5969000"/>
            <a:ext cx="4864100" cy="831215"/>
          </a:xfrm>
          <a:prstGeom prst="rect">
            <a:avLst/>
          </a:prstGeom>
          <a:ln w="9525">
            <a:solidFill>
              <a:srgbClr val="008000"/>
            </a:solidFill>
          </a:ln>
        </p:spPr>
        <p:txBody>
          <a:bodyPr vert="horz" wrap="square" lIns="0" tIns="3302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60"/>
              </a:spcBef>
            </a:pP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Significado</a:t>
            </a:r>
            <a:r>
              <a:rPr sz="1600" i="1" spc="5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de</a:t>
            </a:r>
            <a:r>
              <a:rPr sz="1600" i="1" spc="10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la</a:t>
            </a:r>
            <a:r>
              <a:rPr sz="1600" i="1" spc="10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tabla.</a:t>
            </a:r>
            <a:r>
              <a:rPr sz="1600" i="1" spc="10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spc="-10" dirty="0">
                <a:solidFill>
                  <a:srgbClr val="008000"/>
                </a:solidFill>
                <a:latin typeface="Times New Roman"/>
                <a:cs typeface="Times New Roman"/>
              </a:rPr>
              <a:t>Ejemplo:</a:t>
            </a:r>
            <a:endParaRPr sz="1600">
              <a:latin typeface="Times New Roman"/>
              <a:cs typeface="Times New Roman"/>
            </a:endParaRPr>
          </a:p>
          <a:p>
            <a:pPr marL="108585" marR="100965" indent="-635" algn="ctr">
              <a:lnSpc>
                <a:spcPts val="1900"/>
              </a:lnSpc>
              <a:spcBef>
                <a:spcPts val="155"/>
              </a:spcBef>
            </a:pP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“En</a:t>
            </a:r>
            <a:r>
              <a:rPr sz="1600" i="1" spc="-20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el es</a:t>
            </a:r>
            <a:r>
              <a:rPr sz="1600" i="1" spc="5" dirty="0">
                <a:solidFill>
                  <a:srgbClr val="008000"/>
                </a:solidFill>
                <a:latin typeface="Times New Roman"/>
                <a:cs typeface="Times New Roman"/>
              </a:rPr>
              <a:t>t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ad</a:t>
            </a:r>
            <a:r>
              <a:rPr sz="1600" i="1" spc="-705" dirty="0">
                <a:solidFill>
                  <a:srgbClr val="008000"/>
                </a:solidFill>
                <a:latin typeface="Times New Roman"/>
                <a:cs typeface="Times New Roman"/>
              </a:rPr>
              <a:t>o</a:t>
            </a:r>
            <a:r>
              <a:rPr sz="1500" baseline="-13888" dirty="0">
                <a:latin typeface="Times New Roman"/>
                <a:cs typeface="Times New Roman"/>
              </a:rPr>
              <a:t>– </a:t>
            </a:r>
            <a:r>
              <a:rPr sz="1500" spc="-225" baseline="-13888" dirty="0">
                <a:latin typeface="Times New Roman"/>
                <a:cs typeface="Times New Roman"/>
              </a:rPr>
              <a:t>1</a:t>
            </a:r>
            <a:r>
              <a:rPr sz="1600" i="1" spc="-655" dirty="0">
                <a:solidFill>
                  <a:srgbClr val="008000"/>
                </a:solidFill>
                <a:latin typeface="Times New Roman"/>
                <a:cs typeface="Times New Roman"/>
              </a:rPr>
              <a:t>q</a:t>
            </a:r>
            <a:r>
              <a:rPr sz="1500" baseline="-13888" dirty="0">
                <a:latin typeface="Times New Roman"/>
                <a:cs typeface="Times New Roman"/>
              </a:rPr>
              <a:t>2</a:t>
            </a:r>
            <a:r>
              <a:rPr sz="1500" spc="-150" baseline="-13888" dirty="0">
                <a:latin typeface="Times New Roman"/>
                <a:cs typeface="Times New Roman"/>
              </a:rPr>
              <a:t> </a:t>
            </a:r>
            <a:r>
              <a:rPr sz="1600" i="1" spc="-705" dirty="0">
                <a:solidFill>
                  <a:srgbClr val="008000"/>
                </a:solidFill>
                <a:latin typeface="Times New Roman"/>
                <a:cs typeface="Times New Roman"/>
              </a:rPr>
              <a:t>u</a:t>
            </a:r>
            <a:r>
              <a:rPr sz="1500" baseline="-13888" dirty="0">
                <a:latin typeface="Times New Roman"/>
                <a:cs typeface="Times New Roman"/>
              </a:rPr>
              <a:t>–</a:t>
            </a:r>
            <a:r>
              <a:rPr sz="1500" spc="-75" baseline="-13888" dirty="0"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e</a:t>
            </a:r>
            <a:r>
              <a:rPr sz="1600" i="1" spc="-10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resulta</a:t>
            </a:r>
            <a:r>
              <a:rPr sz="1600" i="1" spc="-5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de</a:t>
            </a:r>
            <a:r>
              <a:rPr sz="1600" i="1" spc="-5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colocar</a:t>
            </a:r>
            <a:r>
              <a:rPr sz="1600" i="1" spc="-10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la</a:t>
            </a:r>
            <a:r>
              <a:rPr sz="1600" i="1" spc="-5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reina</a:t>
            </a:r>
            <a:r>
              <a:rPr sz="1600" i="1" spc="-5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de</a:t>
            </a:r>
            <a:r>
              <a:rPr sz="1600" i="1" spc="-10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la</a:t>
            </a:r>
            <a:r>
              <a:rPr sz="1600" i="1" spc="-5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fila</a:t>
            </a:r>
            <a:r>
              <a:rPr sz="1600" i="1" spc="-5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spc="-50" dirty="0">
                <a:solidFill>
                  <a:srgbClr val="008000"/>
                </a:solidFill>
                <a:latin typeface="Times New Roman"/>
                <a:cs typeface="Times New Roman"/>
              </a:rPr>
              <a:t>2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en</a:t>
            </a:r>
            <a:r>
              <a:rPr sz="1600" i="1" spc="-25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la</a:t>
            </a:r>
            <a:r>
              <a:rPr sz="1600" i="1" spc="-10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columna</a:t>
            </a:r>
            <a:r>
              <a:rPr sz="1600" i="1" spc="-10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3</a:t>
            </a:r>
            <a:r>
              <a:rPr sz="1600" i="1" spc="-10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hay</a:t>
            </a:r>
            <a:r>
              <a:rPr sz="1600" i="1" spc="-10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2</a:t>
            </a:r>
            <a:r>
              <a:rPr sz="1600" i="1" spc="-10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pares</a:t>
            </a:r>
            <a:r>
              <a:rPr sz="1600" i="1" spc="-10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de</a:t>
            </a:r>
            <a:r>
              <a:rPr sz="1600" i="1" spc="-10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reinas</a:t>
            </a:r>
            <a:r>
              <a:rPr sz="1600" i="1" spc="-10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que</a:t>
            </a:r>
            <a:r>
              <a:rPr sz="1600" i="1" spc="-10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8000"/>
                </a:solidFill>
                <a:latin typeface="Times New Roman"/>
                <a:cs typeface="Times New Roman"/>
              </a:rPr>
              <a:t>se</a:t>
            </a:r>
            <a:r>
              <a:rPr sz="1600" i="1" spc="-10" dirty="0">
                <a:solidFill>
                  <a:srgbClr val="008000"/>
                </a:solidFill>
                <a:latin typeface="Times New Roman"/>
                <a:cs typeface="Times New Roman"/>
              </a:rPr>
              <a:t> amenazan”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70988" y="4704588"/>
            <a:ext cx="39560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solidFill>
                  <a:srgbClr val="008000"/>
                </a:solidFill>
                <a:latin typeface="Times New Roman"/>
                <a:cs typeface="Times New Roman"/>
              </a:rPr>
              <a:t>fila</a:t>
            </a:r>
            <a:r>
              <a:rPr sz="1400" i="1" spc="-15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400" i="1" spc="-50" dirty="0">
                <a:solidFill>
                  <a:srgbClr val="008000"/>
                </a:solidFill>
                <a:latin typeface="Times New Roman"/>
                <a:cs typeface="Times New Roman"/>
              </a:rPr>
              <a:t>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909762" y="4000500"/>
            <a:ext cx="77152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solidFill>
                  <a:srgbClr val="008000"/>
                </a:solidFill>
                <a:latin typeface="Times New Roman"/>
                <a:cs typeface="Times New Roman"/>
              </a:rPr>
              <a:t>columna</a:t>
            </a:r>
            <a:r>
              <a:rPr sz="1400" i="1" spc="-5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400" i="1" spc="-50" dirty="0">
                <a:solidFill>
                  <a:srgbClr val="008000"/>
                </a:solidFill>
                <a:latin typeface="Times New Roman"/>
                <a:cs typeface="Times New Roman"/>
              </a:rPr>
              <a:t>3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190625">
              <a:lnSpc>
                <a:spcPct val="100000"/>
              </a:lnSpc>
              <a:spcBef>
                <a:spcPts val="100"/>
              </a:spcBef>
            </a:pPr>
            <a:r>
              <a:rPr dirty="0"/>
              <a:t>Solución</a:t>
            </a:r>
            <a:r>
              <a:rPr spc="-40" dirty="0"/>
              <a:t> </a:t>
            </a:r>
            <a:r>
              <a:rPr dirty="0"/>
              <a:t>con</a:t>
            </a:r>
            <a:r>
              <a:rPr spc="-25" dirty="0"/>
              <a:t> </a:t>
            </a:r>
            <a:r>
              <a:rPr dirty="0"/>
              <a:t>métodos</a:t>
            </a:r>
            <a:r>
              <a:rPr spc="-2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10" dirty="0"/>
              <a:t>búsqueda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13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96290" y="980834"/>
            <a:ext cx="7759700" cy="5042535"/>
          </a:xfrm>
          <a:prstGeom prst="rect">
            <a:avLst/>
          </a:prstGeom>
        </p:spPr>
        <p:txBody>
          <a:bodyPr vert="horz" wrap="square" lIns="0" tIns="53975" rIns="0" bIns="0" rtlCol="0">
            <a:spAutoFit/>
          </a:bodyPr>
          <a:lstStyle/>
          <a:p>
            <a:pPr marL="114300">
              <a:lnSpc>
                <a:spcPct val="100000"/>
              </a:lnSpc>
              <a:spcBef>
                <a:spcPts val="425"/>
              </a:spcBef>
            </a:pPr>
            <a:r>
              <a:rPr sz="2000" b="1" spc="-10" dirty="0">
                <a:latin typeface="Times New Roman"/>
                <a:cs typeface="Times New Roman"/>
              </a:rPr>
              <a:t>Nótese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456565" marR="119380" indent="-342265">
              <a:lnSpc>
                <a:spcPct val="111100"/>
              </a:lnSpc>
              <a:spcBef>
                <a:spcPts val="60"/>
              </a:spcBef>
              <a:buChar char="•"/>
              <a:tabLst>
                <a:tab pos="456565" algn="l"/>
                <a:tab pos="45720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camino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búsqueda, tiene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sentido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cambiar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20" dirty="0">
                <a:latin typeface="Times New Roman"/>
                <a:cs typeface="Times New Roman"/>
              </a:rPr>
              <a:t>cada </a:t>
            </a:r>
            <a:r>
              <a:rPr sz="1800" dirty="0">
                <a:latin typeface="Times New Roman"/>
                <a:cs typeface="Times New Roman"/>
              </a:rPr>
              <a:t>variable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mucho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vez: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tiene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profundidad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máxima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n</a:t>
            </a:r>
            <a:endParaRPr sz="1800">
              <a:latin typeface="Times New Roman"/>
              <a:cs typeface="Times New Roman"/>
            </a:endParaRPr>
          </a:p>
          <a:p>
            <a:pPr marL="456565" indent="-342265">
              <a:lnSpc>
                <a:spcPct val="100000"/>
              </a:lnSpc>
              <a:spcBef>
                <a:spcPts val="360"/>
              </a:spcBef>
              <a:buChar char="•"/>
              <a:tabLst>
                <a:tab pos="456565" algn="l"/>
                <a:tab pos="457200" algn="l"/>
              </a:tabLst>
            </a:pP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variables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asignar 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valores: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nivel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0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hay </a:t>
            </a:r>
            <a:r>
              <a:rPr sz="1800" i="1" spc="-25" dirty="0">
                <a:latin typeface="Times New Roman"/>
                <a:cs typeface="Times New Roman"/>
              </a:rPr>
              <a:t>n</a:t>
            </a:r>
            <a:r>
              <a:rPr sz="1800" spc="-25" dirty="0">
                <a:latin typeface="Symbol"/>
                <a:cs typeface="Symbol"/>
              </a:rPr>
              <a:t></a:t>
            </a:r>
            <a:r>
              <a:rPr sz="1800" i="1" spc="-25" dirty="0">
                <a:latin typeface="Times New Roman"/>
                <a:cs typeface="Times New Roman"/>
              </a:rPr>
              <a:t>d</a:t>
            </a:r>
            <a:endParaRPr sz="1800">
              <a:latin typeface="Times New Roman"/>
              <a:cs typeface="Times New Roman"/>
            </a:endParaRPr>
          </a:p>
          <a:p>
            <a:pPr marL="457200">
              <a:lnSpc>
                <a:spcPct val="100000"/>
              </a:lnSpc>
              <a:spcBef>
                <a:spcPts val="240"/>
              </a:spcBef>
            </a:pPr>
            <a:r>
              <a:rPr sz="1800" dirty="0">
                <a:latin typeface="Times New Roman"/>
                <a:cs typeface="Times New Roman"/>
              </a:rPr>
              <a:t>sucesores;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nivel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 hay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140" dirty="0">
                <a:latin typeface="Times New Roman"/>
                <a:cs typeface="Times New Roman"/>
              </a:rPr>
              <a:t>1)</a:t>
            </a:r>
            <a:r>
              <a:rPr sz="1800" spc="-140" dirty="0">
                <a:latin typeface="Symbol"/>
                <a:cs typeface="Symbol"/>
              </a:rPr>
              <a:t></a:t>
            </a:r>
            <a:r>
              <a:rPr sz="1800" i="1" spc="-140" dirty="0">
                <a:latin typeface="Times New Roman"/>
                <a:cs typeface="Times New Roman"/>
              </a:rPr>
              <a:t>d</a:t>
            </a:r>
            <a:r>
              <a:rPr sz="1800" i="1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sucesores;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etc…</a:t>
            </a:r>
            <a:endParaRPr sz="1800">
              <a:latin typeface="Times New Roman"/>
              <a:cs typeface="Times New Roman"/>
            </a:endParaRPr>
          </a:p>
          <a:p>
            <a:pPr marL="456565" marR="137795" indent="-342265">
              <a:lnSpc>
                <a:spcPct val="111100"/>
              </a:lnSpc>
              <a:buChar char="•"/>
              <a:tabLst>
                <a:tab pos="456565" algn="l"/>
                <a:tab pos="457200" algn="l"/>
              </a:tabLst>
            </a:pP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tanto, se genera un árbol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 hasta </a:t>
            </a:r>
            <a:r>
              <a:rPr sz="1800" i="1" spc="-145" dirty="0">
                <a:latin typeface="Times New Roman"/>
                <a:cs typeface="Times New Roman"/>
              </a:rPr>
              <a:t>n</a:t>
            </a:r>
            <a:r>
              <a:rPr sz="1800" spc="-145" dirty="0">
                <a:latin typeface="Times New Roman"/>
                <a:cs typeface="Times New Roman"/>
              </a:rPr>
              <a:t>!</a:t>
            </a:r>
            <a:r>
              <a:rPr sz="1800" spc="-145" dirty="0">
                <a:latin typeface="Symbol"/>
                <a:cs typeface="Symbol"/>
              </a:rPr>
              <a:t></a:t>
            </a:r>
            <a:r>
              <a:rPr sz="1800" i="1" spc="-145" dirty="0">
                <a:latin typeface="Times New Roman"/>
                <a:cs typeface="Times New Roman"/>
              </a:rPr>
              <a:t>d</a:t>
            </a:r>
            <a:r>
              <a:rPr sz="1800" i="1" spc="-150" dirty="0">
                <a:latin typeface="Times New Roman"/>
                <a:cs typeface="Times New Roman"/>
              </a:rPr>
              <a:t> </a:t>
            </a:r>
            <a:r>
              <a:rPr sz="1800" i="1" baseline="41666" dirty="0">
                <a:latin typeface="Times New Roman"/>
                <a:cs typeface="Times New Roman"/>
              </a:rPr>
              <a:t>n</a:t>
            </a:r>
            <a:r>
              <a:rPr sz="1800" i="1" spc="217" baseline="41666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hojas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‒ pero sólo hay 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i="1" spc="-150" dirty="0">
                <a:latin typeface="Times New Roman"/>
                <a:cs typeface="Times New Roman"/>
              </a:rPr>
              <a:t> </a:t>
            </a:r>
            <a:r>
              <a:rPr sz="1800" i="1" baseline="41666" dirty="0">
                <a:latin typeface="Times New Roman"/>
                <a:cs typeface="Times New Roman"/>
              </a:rPr>
              <a:t>n</a:t>
            </a:r>
            <a:r>
              <a:rPr sz="1800" i="1" spc="225" baseline="41666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posibles asignaciones!</a:t>
            </a:r>
            <a:endParaRPr sz="1800">
              <a:latin typeface="Times New Roman"/>
              <a:cs typeface="Times New Roman"/>
            </a:endParaRPr>
          </a:p>
          <a:p>
            <a:pPr marL="456565" marR="379730" indent="-342265">
              <a:lnSpc>
                <a:spcPct val="111100"/>
              </a:lnSpc>
              <a:spcBef>
                <a:spcPts val="95"/>
              </a:spcBef>
              <a:buChar char="•"/>
              <a:tabLst>
                <a:tab pos="456565" algn="l"/>
                <a:tab pos="457200" algn="l"/>
              </a:tabLst>
            </a:pPr>
            <a:r>
              <a:rPr sz="1800" dirty="0">
                <a:latin typeface="Times New Roman"/>
                <a:cs typeface="Times New Roman"/>
              </a:rPr>
              <a:t>Equivalencia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caminos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conmutatividad: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orden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cambian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los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variables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irrelevante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Char char="•"/>
            </a:pPr>
            <a:endParaRPr sz="1850">
              <a:latin typeface="Times New Roman"/>
              <a:cs typeface="Times New Roman"/>
            </a:endParaRPr>
          </a:p>
          <a:p>
            <a:pPr marL="114300">
              <a:lnSpc>
                <a:spcPct val="100000"/>
              </a:lnSpc>
            </a:pPr>
            <a:r>
              <a:rPr sz="2000" b="1" dirty="0">
                <a:latin typeface="Times New Roman"/>
                <a:cs typeface="Times New Roman"/>
              </a:rPr>
              <a:t>Búsqueda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con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asignaciones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i="1" spc="-10" dirty="0">
                <a:latin typeface="Times New Roman"/>
                <a:cs typeface="Times New Roman"/>
              </a:rPr>
              <a:t>parciales</a:t>
            </a:r>
            <a:endParaRPr sz="2000">
              <a:latin typeface="Times New Roman"/>
              <a:cs typeface="Times New Roman"/>
            </a:endParaRPr>
          </a:p>
          <a:p>
            <a:pPr marL="456565" indent="-342265">
              <a:lnSpc>
                <a:spcPct val="100000"/>
              </a:lnSpc>
              <a:spcBef>
                <a:spcPts val="515"/>
              </a:spcBef>
              <a:buFont typeface="Times New Roman"/>
              <a:buChar char="•"/>
              <a:tabLst>
                <a:tab pos="456565" algn="l"/>
                <a:tab pos="457200" algn="l"/>
              </a:tabLst>
            </a:pPr>
            <a:r>
              <a:rPr sz="1800" i="1" dirty="0">
                <a:latin typeface="Times New Roman"/>
                <a:cs typeface="Times New Roman"/>
              </a:rPr>
              <a:t>Estado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asignación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parcial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asignados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algunas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variables)</a:t>
            </a:r>
            <a:endParaRPr sz="1800">
              <a:latin typeface="Times New Roman"/>
              <a:cs typeface="Times New Roman"/>
            </a:endParaRPr>
          </a:p>
          <a:p>
            <a:pPr marL="456565" indent="-342265">
              <a:lnSpc>
                <a:spcPct val="100000"/>
              </a:lnSpc>
              <a:spcBef>
                <a:spcPts val="430"/>
              </a:spcBef>
              <a:buFont typeface="Times New Roman"/>
              <a:buChar char="•"/>
              <a:tabLst>
                <a:tab pos="456565" algn="l"/>
                <a:tab pos="457200" algn="l"/>
              </a:tabLst>
            </a:pPr>
            <a:r>
              <a:rPr sz="1800" i="1" spc="-10" dirty="0">
                <a:latin typeface="Times New Roman"/>
                <a:cs typeface="Times New Roman"/>
              </a:rPr>
              <a:t>Operador</a:t>
            </a:r>
            <a:r>
              <a:rPr sz="1800" spc="-10" dirty="0">
                <a:latin typeface="Times New Roman"/>
                <a:cs typeface="Times New Roman"/>
              </a:rPr>
              <a:t>:</a:t>
            </a:r>
            <a:r>
              <a:rPr sz="1800" spc="-19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elegir</a:t>
            </a:r>
            <a:r>
              <a:rPr sz="1800" spc="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variable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no</a:t>
            </a:r>
            <a:r>
              <a:rPr sz="1800" i="1" spc="1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asignada</a:t>
            </a:r>
            <a:endParaRPr sz="1800">
              <a:latin typeface="Times New Roman"/>
              <a:cs typeface="Times New Roman"/>
            </a:endParaRPr>
          </a:p>
          <a:p>
            <a:pPr marL="1456690">
              <a:lnSpc>
                <a:spcPct val="100000"/>
              </a:lnSpc>
              <a:spcBef>
                <a:spcPts val="240"/>
              </a:spcBef>
            </a:pPr>
            <a:r>
              <a:rPr sz="1800" dirty="0">
                <a:latin typeface="Times New Roman"/>
                <a:cs typeface="Times New Roman"/>
              </a:rPr>
              <a:t>(el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posible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sucesor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cumplir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R</a:t>
            </a:r>
            <a:r>
              <a:rPr sz="1800" spc="-25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456565" indent="-342265">
              <a:lnSpc>
                <a:spcPct val="100000"/>
              </a:lnSpc>
              <a:spcBef>
                <a:spcPts val="335"/>
              </a:spcBef>
              <a:buFont typeface="Times New Roman"/>
              <a:buChar char="•"/>
              <a:tabLst>
                <a:tab pos="456565" algn="l"/>
                <a:tab pos="457200" algn="l"/>
              </a:tabLst>
            </a:pPr>
            <a:r>
              <a:rPr sz="1800" i="1" dirty="0">
                <a:latin typeface="Times New Roman"/>
                <a:cs typeface="Times New Roman"/>
              </a:rPr>
              <a:t>Meta?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solución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(asignación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completa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cumple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todas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restricciones)</a:t>
            </a:r>
            <a:endParaRPr sz="1800">
              <a:latin typeface="Times New Roman"/>
              <a:cs typeface="Times New Roman"/>
            </a:endParaRPr>
          </a:p>
          <a:p>
            <a:pPr marL="456565" indent="-342265">
              <a:lnSpc>
                <a:spcPct val="100000"/>
              </a:lnSpc>
              <a:spcBef>
                <a:spcPts val="455"/>
              </a:spcBef>
              <a:buFont typeface="Times New Roman"/>
              <a:buChar char="•"/>
              <a:tabLst>
                <a:tab pos="456565" algn="l"/>
                <a:tab pos="457200" algn="l"/>
              </a:tabLst>
            </a:pPr>
            <a:r>
              <a:rPr sz="1800" i="1" dirty="0">
                <a:latin typeface="Times New Roman"/>
                <a:cs typeface="Times New Roman"/>
              </a:rPr>
              <a:t>Coste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cero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longitud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camino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hasta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irrelevante)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484120">
              <a:lnSpc>
                <a:spcPct val="100000"/>
              </a:lnSpc>
              <a:spcBef>
                <a:spcPts val="100"/>
              </a:spcBef>
            </a:pPr>
            <a:r>
              <a:rPr dirty="0"/>
              <a:t>Agente</a:t>
            </a:r>
            <a:r>
              <a:rPr spc="-15" dirty="0"/>
              <a:t> </a:t>
            </a:r>
            <a:r>
              <a:rPr spc="-10" dirty="0"/>
              <a:t>inteligente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18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820103" y="1013459"/>
            <a:ext cx="7863205" cy="508508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sz="2000" b="1" dirty="0">
                <a:latin typeface="Times New Roman"/>
                <a:cs typeface="Times New Roman"/>
              </a:rPr>
              <a:t>Agentes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inteligentes: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actúan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forma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racional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</a:t>
            </a:r>
            <a:r>
              <a:rPr sz="2000" spc="-10" dirty="0">
                <a:latin typeface="Times New Roman"/>
                <a:cs typeface="Times New Roman"/>
              </a:rPr>
              <a:t> entorno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5"/>
              </a:spcBef>
              <a:buFont typeface="Times New Roman"/>
              <a:buChar char="•"/>
              <a:tabLst>
                <a:tab pos="296545" algn="l"/>
                <a:tab pos="297180" algn="l"/>
              </a:tabLst>
            </a:pPr>
            <a:r>
              <a:rPr sz="2000" i="1" dirty="0">
                <a:latin typeface="Times New Roman"/>
                <a:cs typeface="Times New Roman"/>
              </a:rPr>
              <a:t>determinantes</a:t>
            </a:r>
            <a:r>
              <a:rPr sz="2000" i="1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comportamiento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racional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395"/>
              </a:spcBef>
              <a:buFont typeface="Times New Roman"/>
              <a:buChar char="–"/>
              <a:tabLst>
                <a:tab pos="772795" algn="l"/>
                <a:tab pos="773430" algn="l"/>
              </a:tabLst>
            </a:pPr>
            <a:r>
              <a:rPr sz="1800" i="1" dirty="0">
                <a:latin typeface="Times New Roman"/>
                <a:cs typeface="Times New Roman"/>
              </a:rPr>
              <a:t>medida</a:t>
            </a:r>
            <a:r>
              <a:rPr sz="1800" i="1" spc="-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de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rendimiento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define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grado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éxito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agente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30"/>
              </a:spcBef>
              <a:buFont typeface="Times New Roman"/>
              <a:buChar char="–"/>
              <a:tabLst>
                <a:tab pos="772795" algn="l"/>
                <a:tab pos="773430" algn="l"/>
              </a:tabLst>
            </a:pPr>
            <a:r>
              <a:rPr sz="1800" i="1" dirty="0">
                <a:latin typeface="Times New Roman"/>
                <a:cs typeface="Times New Roman"/>
              </a:rPr>
              <a:t>secuencia</a:t>
            </a:r>
            <a:r>
              <a:rPr sz="1800" i="1" spc="-3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de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percepciones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experiencia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agente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55"/>
              </a:spcBef>
              <a:buFont typeface="Times New Roman"/>
              <a:buChar char="–"/>
              <a:tabLst>
                <a:tab pos="772795" algn="l"/>
                <a:tab pos="773430" algn="l"/>
              </a:tabLst>
            </a:pPr>
            <a:r>
              <a:rPr sz="1800" i="1" dirty="0">
                <a:latin typeface="Times New Roman"/>
                <a:cs typeface="Times New Roman"/>
              </a:rPr>
              <a:t>conocimientos</a:t>
            </a:r>
            <a:r>
              <a:rPr sz="1800" i="1" spc="-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priori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sobre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entorno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34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capacidades: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acciones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agente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pueda </a:t>
            </a:r>
            <a:r>
              <a:rPr sz="1800" spc="-10" dirty="0">
                <a:latin typeface="Times New Roman"/>
                <a:cs typeface="Times New Roman"/>
              </a:rPr>
              <a:t>emprender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95"/>
              </a:spcBef>
            </a:pPr>
            <a:r>
              <a:rPr sz="2000" b="1" dirty="0">
                <a:latin typeface="Times New Roman"/>
                <a:cs typeface="Times New Roman"/>
              </a:rPr>
              <a:t>Comportamiento</a:t>
            </a:r>
            <a:r>
              <a:rPr sz="2000" b="1" spc="-3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racional:</a:t>
            </a:r>
            <a:endParaRPr sz="2000">
              <a:latin typeface="Times New Roman"/>
              <a:cs typeface="Times New Roman"/>
            </a:endParaRPr>
          </a:p>
          <a:p>
            <a:pPr marL="296545" marR="1193165" indent="-284480">
              <a:lnSpc>
                <a:spcPct val="100000"/>
              </a:lnSpc>
              <a:spcBef>
                <a:spcPts val="5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partir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secuencia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percepciones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hasta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momento,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el </a:t>
            </a:r>
            <a:r>
              <a:rPr sz="2000" dirty="0">
                <a:latin typeface="Times New Roman"/>
                <a:cs typeface="Times New Roman"/>
              </a:rPr>
              <a:t>conocimiento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priori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sobre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entorno</a:t>
            </a:r>
            <a:endParaRPr sz="2000">
              <a:latin typeface="Times New Roman"/>
              <a:cs typeface="Times New Roman"/>
            </a:endParaRPr>
          </a:p>
          <a:p>
            <a:pPr marL="296545" marR="955675" indent="-284480">
              <a:lnSpc>
                <a:spcPct val="100000"/>
              </a:lnSpc>
              <a:spcBef>
                <a:spcPts val="48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elegir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capacidades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maximice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medida</a:t>
            </a:r>
            <a:r>
              <a:rPr sz="2000" spc="-25" dirty="0">
                <a:latin typeface="Times New Roman"/>
                <a:cs typeface="Times New Roman"/>
              </a:rPr>
              <a:t> de </a:t>
            </a:r>
            <a:r>
              <a:rPr sz="2000" spc="-10" dirty="0">
                <a:latin typeface="Times New Roman"/>
                <a:cs typeface="Times New Roman"/>
              </a:rPr>
              <a:t>rendimiento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390"/>
              </a:spcBef>
            </a:pPr>
            <a:r>
              <a:rPr sz="2000" b="1" dirty="0">
                <a:latin typeface="Times New Roman"/>
                <a:cs typeface="Times New Roman"/>
              </a:rPr>
              <a:t>Racionalidad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925" b="1" spc="-390" baseline="1424" dirty="0">
                <a:latin typeface="Symbol"/>
                <a:cs typeface="Symbol"/>
              </a:rPr>
              <a:t></a:t>
            </a:r>
            <a:r>
              <a:rPr sz="2925" spc="15" baseline="1424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Omnisciencia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selección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racional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acciones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sólo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basa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información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disponible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342900" y="362203"/>
            <a:ext cx="84613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Satisfacción</a:t>
            </a:r>
            <a:r>
              <a:rPr spc="-3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restricciones</a:t>
            </a:r>
            <a:r>
              <a:rPr spc="-20" dirty="0"/>
              <a:t> </a:t>
            </a:r>
            <a:r>
              <a:rPr dirty="0"/>
              <a:t>con</a:t>
            </a:r>
            <a:r>
              <a:rPr spc="-25" dirty="0"/>
              <a:t> </a:t>
            </a:r>
            <a:r>
              <a:rPr dirty="0"/>
              <a:t>vuelta</a:t>
            </a:r>
            <a:r>
              <a:rPr spc="-20" dirty="0"/>
              <a:t> </a:t>
            </a:r>
            <a:r>
              <a:rPr dirty="0"/>
              <a:t>atrás</a:t>
            </a:r>
            <a:r>
              <a:rPr spc="-15" dirty="0"/>
              <a:t> </a:t>
            </a:r>
            <a:r>
              <a:rPr spc="-10" dirty="0"/>
              <a:t>cronológica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574040" y="1034005"/>
            <a:ext cx="6664959" cy="1190625"/>
          </a:xfrm>
          <a:prstGeom prst="rect">
            <a:avLst/>
          </a:prstGeom>
        </p:spPr>
        <p:txBody>
          <a:bodyPr vert="horz" wrap="square" lIns="0" tIns="406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20"/>
              </a:spcBef>
            </a:pPr>
            <a:r>
              <a:rPr sz="2000" b="1" dirty="0">
                <a:latin typeface="Times New Roman"/>
                <a:cs typeface="Times New Roman"/>
              </a:rPr>
              <a:t>Algoritmo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Vuelta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atrás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cronológica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cronological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backtracking</a:t>
            </a:r>
            <a:r>
              <a:rPr sz="2000" spc="-1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200"/>
              </a:spcBef>
              <a:buChar char="•"/>
              <a:tabLst>
                <a:tab pos="354965" algn="l"/>
                <a:tab pos="355600" algn="l"/>
              </a:tabLst>
            </a:pPr>
            <a:r>
              <a:rPr sz="1800" dirty="0">
                <a:latin typeface="Times New Roman"/>
                <a:cs typeface="Times New Roman"/>
              </a:rPr>
              <a:t>Búsqueda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profundidad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espacio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asignaciones</a:t>
            </a:r>
            <a:r>
              <a:rPr sz="1800" spc="-10" dirty="0">
                <a:latin typeface="Times New Roman"/>
                <a:cs typeface="Times New Roman"/>
              </a:rPr>
              <a:t> parciales</a:t>
            </a:r>
            <a:endParaRPr sz="18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240"/>
              </a:spcBef>
              <a:buChar char="•"/>
              <a:tabLst>
                <a:tab pos="354965" algn="l"/>
                <a:tab pos="355600" algn="l"/>
              </a:tabLst>
            </a:pPr>
            <a:r>
              <a:rPr sz="1800" dirty="0">
                <a:latin typeface="Times New Roman"/>
                <a:cs typeface="Times New Roman"/>
              </a:rPr>
              <a:t>Ejemplo: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4-</a:t>
            </a:r>
            <a:r>
              <a:rPr sz="1800" spc="-10" dirty="0">
                <a:latin typeface="Times New Roman"/>
                <a:cs typeface="Times New Roman"/>
              </a:rPr>
              <a:t>reinas</a:t>
            </a:r>
            <a:endParaRPr sz="1800">
              <a:latin typeface="Times New Roman"/>
              <a:cs typeface="Times New Roman"/>
            </a:endParaRPr>
          </a:p>
          <a:p>
            <a:pPr marL="307340" algn="ctr">
              <a:lnSpc>
                <a:spcPct val="100000"/>
              </a:lnSpc>
              <a:spcBef>
                <a:spcPts val="115"/>
              </a:spcBef>
            </a:pPr>
            <a:r>
              <a:rPr sz="1400" spc="-25" dirty="0">
                <a:latin typeface="Times New Roman"/>
                <a:cs typeface="Times New Roman"/>
              </a:rPr>
              <a:t>{}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379413" y="3700462"/>
            <a:ext cx="1844675" cy="328930"/>
            <a:chOff x="379413" y="3700462"/>
            <a:chExt cx="1844675" cy="328930"/>
          </a:xfrm>
        </p:grpSpPr>
        <p:sp>
          <p:nvSpPr>
            <p:cNvPr id="10" name="object 10"/>
            <p:cNvSpPr/>
            <p:nvPr/>
          </p:nvSpPr>
          <p:spPr>
            <a:xfrm>
              <a:off x="428625" y="3714750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146050"/>
                  </a:moveTo>
                  <a:lnTo>
                    <a:pt x="114300" y="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428625" y="3714750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0"/>
                  </a:moveTo>
                  <a:lnTo>
                    <a:pt x="114300" y="14605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52525" y="3736975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146050"/>
                  </a:moveTo>
                  <a:lnTo>
                    <a:pt x="114300" y="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52525" y="3736975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0"/>
                  </a:moveTo>
                  <a:lnTo>
                    <a:pt x="114300" y="14605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85763" y="3860800"/>
              <a:ext cx="1405255" cy="161925"/>
            </a:xfrm>
            <a:custGeom>
              <a:avLst/>
              <a:gdLst/>
              <a:ahLst/>
              <a:cxnLst/>
              <a:rect l="l" t="t" r="r" b="b"/>
              <a:pathLst>
                <a:path w="1405255" h="161925">
                  <a:moveTo>
                    <a:pt x="1404938" y="0"/>
                  </a:moveTo>
                  <a:lnTo>
                    <a:pt x="0" y="161925"/>
                  </a:lnTo>
                </a:path>
                <a:path w="1405255" h="161925">
                  <a:moveTo>
                    <a:pt x="1404938" y="0"/>
                  </a:moveTo>
                  <a:lnTo>
                    <a:pt x="636588" y="161925"/>
                  </a:lnTo>
                </a:path>
                <a:path w="1405255" h="161925">
                  <a:moveTo>
                    <a:pt x="1404938" y="0"/>
                  </a:moveTo>
                  <a:lnTo>
                    <a:pt x="1190625" y="161925"/>
                  </a:lnTo>
                </a:path>
                <a:path w="1405255" h="161925">
                  <a:moveTo>
                    <a:pt x="1404938" y="0"/>
                  </a:moveTo>
                  <a:lnTo>
                    <a:pt x="977900" y="161925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" name="object 15"/>
          <p:cNvGrpSpPr/>
          <p:nvPr/>
        </p:nvGrpSpPr>
        <p:grpSpPr>
          <a:xfrm>
            <a:off x="2470150" y="3717925"/>
            <a:ext cx="2495550" cy="311150"/>
            <a:chOff x="2470150" y="3717925"/>
            <a:chExt cx="2495550" cy="311150"/>
          </a:xfrm>
        </p:grpSpPr>
        <p:sp>
          <p:nvSpPr>
            <p:cNvPr id="16" name="object 16"/>
            <p:cNvSpPr/>
            <p:nvPr/>
          </p:nvSpPr>
          <p:spPr>
            <a:xfrm>
              <a:off x="4606925" y="3736975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146050"/>
                  </a:moveTo>
                  <a:lnTo>
                    <a:pt x="114300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606925" y="3736975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0"/>
                  </a:moveTo>
                  <a:lnTo>
                    <a:pt x="114300" y="1460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476500" y="3860800"/>
              <a:ext cx="2482850" cy="161925"/>
            </a:xfrm>
            <a:custGeom>
              <a:avLst/>
              <a:gdLst/>
              <a:ahLst/>
              <a:cxnLst/>
              <a:rect l="l" t="t" r="r" b="b"/>
              <a:pathLst>
                <a:path w="2482850" h="161925">
                  <a:moveTo>
                    <a:pt x="0" y="0"/>
                  </a:moveTo>
                  <a:lnTo>
                    <a:pt x="728663" y="161925"/>
                  </a:lnTo>
                </a:path>
                <a:path w="2482850" h="161925">
                  <a:moveTo>
                    <a:pt x="0" y="0"/>
                  </a:moveTo>
                  <a:lnTo>
                    <a:pt x="1355725" y="161925"/>
                  </a:lnTo>
                </a:path>
                <a:path w="2482850" h="161925">
                  <a:moveTo>
                    <a:pt x="0" y="0"/>
                  </a:moveTo>
                  <a:lnTo>
                    <a:pt x="1874838" y="161925"/>
                  </a:lnTo>
                </a:path>
                <a:path w="2482850" h="161925">
                  <a:moveTo>
                    <a:pt x="0" y="0"/>
                  </a:moveTo>
                  <a:lnTo>
                    <a:pt x="2482850" y="161925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5326062" y="3722687"/>
            <a:ext cx="142875" cy="174625"/>
            <a:chOff x="5326062" y="3722687"/>
            <a:chExt cx="142875" cy="174625"/>
          </a:xfrm>
        </p:grpSpPr>
        <p:sp>
          <p:nvSpPr>
            <p:cNvPr id="20" name="object 20"/>
            <p:cNvSpPr/>
            <p:nvPr/>
          </p:nvSpPr>
          <p:spPr>
            <a:xfrm>
              <a:off x="5340350" y="3736975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146050"/>
                  </a:moveTo>
                  <a:lnTo>
                    <a:pt x="114300" y="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340350" y="3736975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0"/>
                  </a:moveTo>
                  <a:lnTo>
                    <a:pt x="114300" y="14605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5954712" y="3700462"/>
            <a:ext cx="142875" cy="174625"/>
            <a:chOff x="5954712" y="3700462"/>
            <a:chExt cx="142875" cy="174625"/>
          </a:xfrm>
        </p:grpSpPr>
        <p:sp>
          <p:nvSpPr>
            <p:cNvPr id="23" name="object 23"/>
            <p:cNvSpPr/>
            <p:nvPr/>
          </p:nvSpPr>
          <p:spPr>
            <a:xfrm>
              <a:off x="5969000" y="3714750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146050"/>
                  </a:moveTo>
                  <a:lnTo>
                    <a:pt x="114300" y="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969000" y="3714750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0"/>
                  </a:moveTo>
                  <a:lnTo>
                    <a:pt x="114300" y="14605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1053464" y="2546603"/>
            <a:ext cx="61912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1}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241290" y="2546603"/>
            <a:ext cx="61912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2}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341552" y="2546603"/>
            <a:ext cx="61912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3}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8290877" y="2546603"/>
            <a:ext cx="61912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-495300" y="2295525"/>
            <a:ext cx="4564380" cy="219075"/>
          </a:xfrm>
          <a:custGeom>
            <a:avLst/>
            <a:gdLst/>
            <a:ahLst/>
            <a:cxnLst/>
            <a:rect l="l" t="t" r="r" b="b"/>
            <a:pathLst>
              <a:path w="4564380" h="219075">
                <a:moveTo>
                  <a:pt x="4564063" y="0"/>
                </a:moveTo>
                <a:lnTo>
                  <a:pt x="1890713" y="219075"/>
                </a:lnTo>
              </a:path>
              <a:path w="4564380" h="219075">
                <a:moveTo>
                  <a:pt x="4564063" y="0"/>
                </a:moveTo>
                <a:lnTo>
                  <a:pt x="3049588" y="219075"/>
                </a:lnTo>
              </a:path>
              <a:path w="4564380" h="219075">
                <a:moveTo>
                  <a:pt x="4564063" y="0"/>
                </a:moveTo>
                <a:lnTo>
                  <a:pt x="949325" y="219075"/>
                </a:lnTo>
              </a:path>
              <a:path w="4564380" h="219075">
                <a:moveTo>
                  <a:pt x="4564063" y="0"/>
                </a:moveTo>
                <a:lnTo>
                  <a:pt x="0" y="219075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139064" y="3189732"/>
            <a:ext cx="577850" cy="440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63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1,</a:t>
            </a:r>
            <a:endParaRPr sz="1400">
              <a:latin typeface="Times New Roman"/>
              <a:cs typeface="Times New Roman"/>
            </a:endParaRPr>
          </a:p>
          <a:p>
            <a:pPr marL="82550">
              <a:lnSpc>
                <a:spcPts val="1630"/>
              </a:lnSpc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1}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824864" y="3189732"/>
            <a:ext cx="577850" cy="440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63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1,</a:t>
            </a:r>
            <a:endParaRPr sz="1400">
              <a:latin typeface="Times New Roman"/>
              <a:cs typeface="Times New Roman"/>
            </a:endParaRPr>
          </a:p>
          <a:p>
            <a:pPr marL="82550">
              <a:lnSpc>
                <a:spcPts val="1630"/>
              </a:lnSpc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2}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501139" y="3189732"/>
            <a:ext cx="577850" cy="440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63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1,</a:t>
            </a:r>
            <a:endParaRPr sz="1400">
              <a:latin typeface="Times New Roman"/>
              <a:cs typeface="Times New Roman"/>
            </a:endParaRPr>
          </a:p>
          <a:p>
            <a:pPr marL="82550">
              <a:lnSpc>
                <a:spcPts val="1630"/>
              </a:lnSpc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3}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186939" y="3189732"/>
            <a:ext cx="577850" cy="440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63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1,</a:t>
            </a:r>
            <a:endParaRPr sz="1400">
              <a:latin typeface="Times New Roman"/>
              <a:cs typeface="Times New Roman"/>
            </a:endParaRPr>
          </a:p>
          <a:p>
            <a:pPr marL="82550">
              <a:lnSpc>
                <a:spcPts val="1630"/>
              </a:lnSpc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14324" y="2924175"/>
            <a:ext cx="1081405" cy="231775"/>
          </a:xfrm>
          <a:custGeom>
            <a:avLst/>
            <a:gdLst/>
            <a:ahLst/>
            <a:cxnLst/>
            <a:rect l="l" t="t" r="r" b="b"/>
            <a:pathLst>
              <a:path w="1081405" h="231775">
                <a:moveTo>
                  <a:pt x="1081088" y="0"/>
                </a:moveTo>
                <a:lnTo>
                  <a:pt x="114300" y="231775"/>
                </a:lnTo>
              </a:path>
              <a:path w="1081405" h="231775">
                <a:moveTo>
                  <a:pt x="1081088" y="0"/>
                </a:moveTo>
                <a:lnTo>
                  <a:pt x="800100" y="231775"/>
                </a:lnTo>
              </a:path>
              <a:path w="1081405" h="231775">
                <a:moveTo>
                  <a:pt x="1081088" y="0"/>
                </a:moveTo>
                <a:lnTo>
                  <a:pt x="685800" y="231775"/>
                </a:lnTo>
              </a:path>
              <a:path w="1081405" h="231775">
                <a:moveTo>
                  <a:pt x="1081088" y="0"/>
                </a:moveTo>
                <a:lnTo>
                  <a:pt x="0" y="231775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40640" y="4055364"/>
            <a:ext cx="2474595" cy="6597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ts val="1645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1,</a:t>
            </a:r>
            <a:r>
              <a:rPr sz="1400" spc="95" dirty="0">
                <a:latin typeface="Times New Roman"/>
                <a:cs typeface="Times New Roman"/>
              </a:rPr>
              <a:t>  </a:t>
            </a: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1,</a:t>
            </a:r>
            <a:r>
              <a:rPr sz="1400" spc="3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 1,</a:t>
            </a:r>
            <a:r>
              <a:rPr sz="1400" spc="95" dirty="0">
                <a:latin typeface="Times New Roman"/>
                <a:cs typeface="Times New Roman"/>
              </a:rPr>
              <a:t>  </a:t>
            </a: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1,</a:t>
            </a:r>
            <a:endParaRPr sz="1400">
              <a:latin typeface="Times New Roman"/>
              <a:cs typeface="Times New Roman"/>
            </a:endParaRPr>
          </a:p>
          <a:p>
            <a:pPr marL="139700">
              <a:lnSpc>
                <a:spcPts val="1645"/>
              </a:lnSpc>
              <a:tabLst>
                <a:tab pos="753745" algn="l"/>
                <a:tab pos="1339215" algn="l"/>
                <a:tab pos="1953895" algn="l"/>
              </a:tabLst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3,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3,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3,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3,</a:t>
            </a:r>
            <a:endParaRPr sz="1400">
              <a:latin typeface="Times New Roman"/>
              <a:cs typeface="Times New Roman"/>
            </a:endParaRPr>
          </a:p>
          <a:p>
            <a:pPr marL="139700">
              <a:lnSpc>
                <a:spcPct val="100000"/>
              </a:lnSpc>
              <a:spcBef>
                <a:spcPts val="25"/>
              </a:spcBef>
              <a:tabLst>
                <a:tab pos="753745" algn="l"/>
                <a:tab pos="1339215" algn="l"/>
                <a:tab pos="1953895" algn="l"/>
              </a:tabLst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3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1}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3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2}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3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3}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3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872739" y="4055364"/>
            <a:ext cx="2376170" cy="6597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645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1,</a:t>
            </a:r>
            <a:r>
              <a:rPr sz="1400" spc="36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 1,</a:t>
            </a:r>
            <a:r>
              <a:rPr sz="1400" spc="20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 1,</a:t>
            </a:r>
            <a:r>
              <a:rPr sz="1400" spc="37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 </a:t>
            </a:r>
            <a:r>
              <a:rPr sz="1400" spc="-25" dirty="0">
                <a:latin typeface="Times New Roman"/>
                <a:cs typeface="Times New Roman"/>
              </a:rPr>
              <a:t>1,</a:t>
            </a:r>
            <a:endParaRPr sz="1400">
              <a:latin typeface="Times New Roman"/>
              <a:cs typeface="Times New Roman"/>
            </a:endParaRPr>
          </a:p>
          <a:p>
            <a:pPr marL="127000">
              <a:lnSpc>
                <a:spcPts val="1645"/>
              </a:lnSpc>
              <a:tabLst>
                <a:tab pos="716915" algn="l"/>
                <a:tab pos="1288415" algn="l"/>
                <a:tab pos="1880870" algn="l"/>
              </a:tabLst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4,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4,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4,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4,</a:t>
            </a:r>
            <a:endParaRPr sz="1400">
              <a:latin typeface="Times New Roman"/>
              <a:cs typeface="Times New Roman"/>
            </a:endParaRPr>
          </a:p>
          <a:p>
            <a:pPr marL="127000">
              <a:lnSpc>
                <a:spcPct val="100000"/>
              </a:lnSpc>
              <a:spcBef>
                <a:spcPts val="25"/>
              </a:spcBef>
              <a:tabLst>
                <a:tab pos="716915" algn="l"/>
                <a:tab pos="1880870" algn="l"/>
              </a:tabLst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3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1}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3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2}</a:t>
            </a:r>
            <a:r>
              <a:rPr sz="1400" spc="105" dirty="0">
                <a:latin typeface="Times New Roman"/>
                <a:cs typeface="Times New Roman"/>
              </a:rPr>
              <a:t>  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3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3}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3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4}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37" name="object 37"/>
          <p:cNvGrpSpPr/>
          <p:nvPr/>
        </p:nvGrpSpPr>
        <p:grpSpPr>
          <a:xfrm>
            <a:off x="252413" y="4737100"/>
            <a:ext cx="152400" cy="184150"/>
            <a:chOff x="252413" y="4737100"/>
            <a:chExt cx="152400" cy="184150"/>
          </a:xfrm>
        </p:grpSpPr>
        <p:sp>
          <p:nvSpPr>
            <p:cNvPr id="38" name="object 38"/>
            <p:cNvSpPr/>
            <p:nvPr/>
          </p:nvSpPr>
          <p:spPr>
            <a:xfrm>
              <a:off x="271463" y="4756150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146050"/>
                  </a:moveTo>
                  <a:lnTo>
                    <a:pt x="114300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71463" y="4756150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0"/>
                  </a:moveTo>
                  <a:lnTo>
                    <a:pt x="114300" y="1460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" name="object 40"/>
          <p:cNvGrpSpPr/>
          <p:nvPr/>
        </p:nvGrpSpPr>
        <p:grpSpPr>
          <a:xfrm>
            <a:off x="889000" y="4737100"/>
            <a:ext cx="152400" cy="184150"/>
            <a:chOff x="889000" y="4737100"/>
            <a:chExt cx="152400" cy="184150"/>
          </a:xfrm>
        </p:grpSpPr>
        <p:sp>
          <p:nvSpPr>
            <p:cNvPr id="41" name="object 41"/>
            <p:cNvSpPr/>
            <p:nvPr/>
          </p:nvSpPr>
          <p:spPr>
            <a:xfrm>
              <a:off x="908050" y="4756150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146050"/>
                  </a:moveTo>
                  <a:lnTo>
                    <a:pt x="114300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08050" y="4756150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0"/>
                  </a:moveTo>
                  <a:lnTo>
                    <a:pt x="114300" y="1460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1487487" y="4743450"/>
            <a:ext cx="152400" cy="184150"/>
            <a:chOff x="1487487" y="4743450"/>
            <a:chExt cx="152400" cy="184150"/>
          </a:xfrm>
        </p:grpSpPr>
        <p:sp>
          <p:nvSpPr>
            <p:cNvPr id="44" name="object 44"/>
            <p:cNvSpPr/>
            <p:nvPr/>
          </p:nvSpPr>
          <p:spPr>
            <a:xfrm>
              <a:off x="1506537" y="4762500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146050"/>
                  </a:moveTo>
                  <a:lnTo>
                    <a:pt x="114300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506537" y="4762500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0"/>
                  </a:moveTo>
                  <a:lnTo>
                    <a:pt x="114300" y="1460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" name="object 46"/>
          <p:cNvGrpSpPr/>
          <p:nvPr/>
        </p:nvGrpSpPr>
        <p:grpSpPr>
          <a:xfrm>
            <a:off x="2124075" y="4743450"/>
            <a:ext cx="152400" cy="184150"/>
            <a:chOff x="2124075" y="4743450"/>
            <a:chExt cx="152400" cy="184150"/>
          </a:xfrm>
        </p:grpSpPr>
        <p:sp>
          <p:nvSpPr>
            <p:cNvPr id="47" name="object 47"/>
            <p:cNvSpPr/>
            <p:nvPr/>
          </p:nvSpPr>
          <p:spPr>
            <a:xfrm>
              <a:off x="2143125" y="4762500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146050"/>
                  </a:moveTo>
                  <a:lnTo>
                    <a:pt x="114300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143125" y="4762500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0"/>
                  </a:moveTo>
                  <a:lnTo>
                    <a:pt x="114300" y="1460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2876550" y="4721225"/>
            <a:ext cx="1828800" cy="285750"/>
            <a:chOff x="2876550" y="4721225"/>
            <a:chExt cx="1828800" cy="285750"/>
          </a:xfrm>
        </p:grpSpPr>
        <p:sp>
          <p:nvSpPr>
            <p:cNvPr id="50" name="object 50"/>
            <p:cNvSpPr/>
            <p:nvPr/>
          </p:nvSpPr>
          <p:spPr>
            <a:xfrm>
              <a:off x="3074987" y="4752974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146050"/>
                  </a:moveTo>
                  <a:lnTo>
                    <a:pt x="114300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074987" y="4752975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0"/>
                  </a:moveTo>
                  <a:lnTo>
                    <a:pt x="114300" y="1460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882900" y="4727575"/>
              <a:ext cx="949325" cy="273050"/>
            </a:xfrm>
            <a:custGeom>
              <a:avLst/>
              <a:gdLst/>
              <a:ahLst/>
              <a:cxnLst/>
              <a:rect l="l" t="t" r="r" b="b"/>
              <a:pathLst>
                <a:path w="949325" h="273050">
                  <a:moveTo>
                    <a:pt x="949325" y="0"/>
                  </a:moveTo>
                  <a:lnTo>
                    <a:pt x="0" y="273050"/>
                  </a:lnTo>
                </a:path>
                <a:path w="949325" h="273050">
                  <a:moveTo>
                    <a:pt x="949325" y="0"/>
                  </a:moveTo>
                  <a:lnTo>
                    <a:pt x="631825" y="273050"/>
                  </a:lnTo>
                </a:path>
                <a:path w="949325" h="273050">
                  <a:moveTo>
                    <a:pt x="949325" y="0"/>
                  </a:moveTo>
                  <a:lnTo>
                    <a:pt x="650875" y="27305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310062" y="4759324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146050"/>
                  </a:moveTo>
                  <a:lnTo>
                    <a:pt x="114300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310062" y="4759325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0"/>
                  </a:moveTo>
                  <a:lnTo>
                    <a:pt x="114300" y="1460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3832225" y="4727575"/>
              <a:ext cx="866775" cy="273050"/>
            </a:xfrm>
            <a:custGeom>
              <a:avLst/>
              <a:gdLst/>
              <a:ahLst/>
              <a:cxnLst/>
              <a:rect l="l" t="t" r="r" b="b"/>
              <a:pathLst>
                <a:path w="866775" h="273050">
                  <a:moveTo>
                    <a:pt x="0" y="0"/>
                  </a:moveTo>
                  <a:lnTo>
                    <a:pt x="866775" y="27305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" name="object 56"/>
          <p:cNvGrpSpPr/>
          <p:nvPr/>
        </p:nvGrpSpPr>
        <p:grpSpPr>
          <a:xfrm>
            <a:off x="4927600" y="4740275"/>
            <a:ext cx="152400" cy="184150"/>
            <a:chOff x="4927600" y="4740275"/>
            <a:chExt cx="152400" cy="184150"/>
          </a:xfrm>
        </p:grpSpPr>
        <p:sp>
          <p:nvSpPr>
            <p:cNvPr id="57" name="object 57"/>
            <p:cNvSpPr/>
            <p:nvPr/>
          </p:nvSpPr>
          <p:spPr>
            <a:xfrm>
              <a:off x="4946650" y="4759325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146050"/>
                  </a:moveTo>
                  <a:lnTo>
                    <a:pt x="114300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946650" y="4759325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0"/>
                  </a:moveTo>
                  <a:lnTo>
                    <a:pt x="114300" y="1460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" name="object 59"/>
          <p:cNvSpPr txBox="1"/>
          <p:nvPr/>
        </p:nvSpPr>
        <p:spPr>
          <a:xfrm>
            <a:off x="4307840" y="3189732"/>
            <a:ext cx="577850" cy="440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63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2,</a:t>
            </a:r>
            <a:endParaRPr sz="1400">
              <a:latin typeface="Times New Roman"/>
              <a:cs typeface="Times New Roman"/>
            </a:endParaRPr>
          </a:p>
          <a:p>
            <a:pPr marL="82550">
              <a:lnSpc>
                <a:spcPts val="1630"/>
              </a:lnSpc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1}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993640" y="3189732"/>
            <a:ext cx="577850" cy="440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63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2,</a:t>
            </a:r>
            <a:endParaRPr sz="1400">
              <a:latin typeface="Times New Roman"/>
              <a:cs typeface="Times New Roman"/>
            </a:endParaRPr>
          </a:p>
          <a:p>
            <a:pPr marL="82550">
              <a:lnSpc>
                <a:spcPts val="1630"/>
              </a:lnSpc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2}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669915" y="3189732"/>
            <a:ext cx="577850" cy="440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63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2,</a:t>
            </a:r>
            <a:endParaRPr sz="1400">
              <a:latin typeface="Times New Roman"/>
              <a:cs typeface="Times New Roman"/>
            </a:endParaRPr>
          </a:p>
          <a:p>
            <a:pPr marL="82550">
              <a:lnSpc>
                <a:spcPts val="1630"/>
              </a:lnSpc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3}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6355715" y="3189732"/>
            <a:ext cx="577850" cy="440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63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2,</a:t>
            </a:r>
            <a:endParaRPr sz="1400">
              <a:latin typeface="Times New Roman"/>
              <a:cs typeface="Times New Roman"/>
            </a:endParaRPr>
          </a:p>
          <a:p>
            <a:pPr marL="82550">
              <a:lnSpc>
                <a:spcPts val="1630"/>
              </a:lnSpc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4521199" y="2924175"/>
            <a:ext cx="1062355" cy="231775"/>
          </a:xfrm>
          <a:custGeom>
            <a:avLst/>
            <a:gdLst/>
            <a:ahLst/>
            <a:cxnLst/>
            <a:rect l="l" t="t" r="r" b="b"/>
            <a:pathLst>
              <a:path w="1062354" h="231775">
                <a:moveTo>
                  <a:pt x="1062038" y="0"/>
                </a:moveTo>
                <a:lnTo>
                  <a:pt x="76200" y="231775"/>
                </a:lnTo>
              </a:path>
              <a:path w="1062354" h="231775">
                <a:moveTo>
                  <a:pt x="1062038" y="0"/>
                </a:moveTo>
                <a:lnTo>
                  <a:pt x="762000" y="231775"/>
                </a:lnTo>
              </a:path>
              <a:path w="1062354" h="231775">
                <a:moveTo>
                  <a:pt x="1062038" y="0"/>
                </a:moveTo>
                <a:lnTo>
                  <a:pt x="685800" y="231775"/>
                </a:lnTo>
              </a:path>
              <a:path w="1062354" h="231775">
                <a:moveTo>
                  <a:pt x="1062038" y="0"/>
                </a:moveTo>
                <a:lnTo>
                  <a:pt x="0" y="231775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5946140" y="4055364"/>
            <a:ext cx="1270000" cy="6597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645"/>
              </a:lnSpc>
              <a:spcBef>
                <a:spcPts val="100"/>
              </a:spcBef>
              <a:tabLst>
                <a:tab pos="685165" algn="l"/>
              </a:tabLst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2,</a:t>
            </a:r>
            <a:r>
              <a:rPr sz="1400" dirty="0">
                <a:latin typeface="Times New Roman"/>
                <a:cs typeface="Times New Roman"/>
              </a:rPr>
              <a:t>	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2,</a:t>
            </a:r>
            <a:endParaRPr sz="1400">
              <a:latin typeface="Times New Roman"/>
              <a:cs typeface="Times New Roman"/>
            </a:endParaRPr>
          </a:p>
          <a:p>
            <a:pPr marL="127000">
              <a:lnSpc>
                <a:spcPts val="1645"/>
              </a:lnSpc>
              <a:tabLst>
                <a:tab pos="774065" algn="l"/>
              </a:tabLst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4,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4,</a:t>
            </a:r>
            <a:endParaRPr sz="1400">
              <a:latin typeface="Times New Roman"/>
              <a:cs typeface="Times New Roman"/>
            </a:endParaRPr>
          </a:p>
          <a:p>
            <a:pPr marL="127000">
              <a:lnSpc>
                <a:spcPct val="100000"/>
              </a:lnSpc>
              <a:spcBef>
                <a:spcPts val="25"/>
              </a:spcBef>
              <a:tabLst>
                <a:tab pos="774065" algn="l"/>
              </a:tabLst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3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1}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3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2}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7251065" y="4055364"/>
            <a:ext cx="1233170" cy="6597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645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2,</a:t>
            </a:r>
            <a:r>
              <a:rPr sz="1400" spc="85" dirty="0">
                <a:latin typeface="Times New Roman"/>
                <a:cs typeface="Times New Roman"/>
              </a:rPr>
              <a:t>  </a:t>
            </a: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2,</a:t>
            </a:r>
            <a:endParaRPr sz="1400">
              <a:latin typeface="Times New Roman"/>
              <a:cs typeface="Times New Roman"/>
            </a:endParaRPr>
          </a:p>
          <a:p>
            <a:pPr marL="127000">
              <a:lnSpc>
                <a:spcPts val="1645"/>
              </a:lnSpc>
              <a:tabLst>
                <a:tab pos="737870" algn="l"/>
              </a:tabLst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4,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4,</a:t>
            </a:r>
            <a:endParaRPr sz="1400">
              <a:latin typeface="Times New Roman"/>
              <a:cs typeface="Times New Roman"/>
            </a:endParaRPr>
          </a:p>
          <a:p>
            <a:pPr marL="127000">
              <a:lnSpc>
                <a:spcPct val="100000"/>
              </a:lnSpc>
              <a:spcBef>
                <a:spcPts val="25"/>
              </a:spcBef>
              <a:tabLst>
                <a:tab pos="737870" algn="l"/>
              </a:tabLst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3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3}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3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5068888" y="3860800"/>
            <a:ext cx="1576705" cy="161925"/>
          </a:xfrm>
          <a:custGeom>
            <a:avLst/>
            <a:gdLst/>
            <a:ahLst/>
            <a:cxnLst/>
            <a:rect l="l" t="t" r="r" b="b"/>
            <a:pathLst>
              <a:path w="1576704" h="161925">
                <a:moveTo>
                  <a:pt x="1576388" y="0"/>
                </a:moveTo>
                <a:lnTo>
                  <a:pt x="1200150" y="161925"/>
                </a:lnTo>
              </a:path>
              <a:path w="1576704" h="161925">
                <a:moveTo>
                  <a:pt x="1576388" y="0"/>
                </a:moveTo>
                <a:lnTo>
                  <a:pt x="1306513" y="161925"/>
                </a:lnTo>
              </a:path>
              <a:path w="1576704" h="161925">
                <a:moveTo>
                  <a:pt x="1576388" y="0"/>
                </a:moveTo>
                <a:lnTo>
                  <a:pt x="655638" y="161925"/>
                </a:lnTo>
              </a:path>
              <a:path w="1576704" h="161925">
                <a:moveTo>
                  <a:pt x="1576388" y="0"/>
                </a:moveTo>
                <a:lnTo>
                  <a:pt x="0" y="161925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5595302" y="4997196"/>
            <a:ext cx="2383155" cy="443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645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2,</a:t>
            </a:r>
            <a:r>
              <a:rPr sz="1400" spc="85" dirty="0">
                <a:latin typeface="Times New Roman"/>
                <a:cs typeface="Times New Roman"/>
              </a:rPr>
              <a:t>  </a:t>
            </a: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 2,</a:t>
            </a:r>
            <a:r>
              <a:rPr sz="1400" spc="40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 2,</a:t>
            </a:r>
            <a:r>
              <a:rPr sz="1400" spc="40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 </a:t>
            </a:r>
            <a:r>
              <a:rPr sz="1400" spc="-25" dirty="0">
                <a:latin typeface="Times New Roman"/>
                <a:cs typeface="Times New Roman"/>
              </a:rPr>
              <a:t>2,</a:t>
            </a:r>
            <a:endParaRPr sz="1400">
              <a:latin typeface="Times New Roman"/>
              <a:cs typeface="Times New Roman"/>
            </a:endParaRPr>
          </a:p>
          <a:p>
            <a:pPr marL="82550">
              <a:lnSpc>
                <a:spcPts val="1645"/>
              </a:lnSpc>
              <a:tabLst>
                <a:tab pos="693420" algn="l"/>
                <a:tab pos="1290320" algn="l"/>
                <a:tab pos="1887220" algn="l"/>
              </a:tabLst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4,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4,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4,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4,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5744527" y="5517896"/>
            <a:ext cx="188785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23570" algn="l"/>
                <a:tab pos="1220470" algn="l"/>
                <a:tab pos="1817370" algn="l"/>
              </a:tabLst>
            </a:pPr>
            <a:r>
              <a:rPr sz="900" spc="-50" dirty="0">
                <a:latin typeface="Times New Roman"/>
                <a:cs typeface="Times New Roman"/>
              </a:rPr>
              <a:t>3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-50" dirty="0">
                <a:latin typeface="Times New Roman"/>
                <a:cs typeface="Times New Roman"/>
              </a:rPr>
              <a:t>3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-50" dirty="0">
                <a:latin typeface="Times New Roman"/>
                <a:cs typeface="Times New Roman"/>
              </a:rPr>
              <a:t>3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-50" dirty="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5665152" y="5417820"/>
            <a:ext cx="229108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23570" algn="l"/>
                <a:tab pos="1220470" algn="l"/>
                <a:tab pos="1817370" algn="l"/>
              </a:tabLst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400" i="1" spc="1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 </a:t>
            </a:r>
            <a:r>
              <a:rPr sz="1400" spc="-50" dirty="0">
                <a:latin typeface="Times New Roman"/>
                <a:cs typeface="Times New Roman"/>
              </a:rPr>
              <a:t>,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400" i="1" spc="1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 </a:t>
            </a:r>
            <a:r>
              <a:rPr sz="1400" spc="-50" dirty="0">
                <a:latin typeface="Times New Roman"/>
                <a:cs typeface="Times New Roman"/>
              </a:rPr>
              <a:t>,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400" i="1" spc="1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 </a:t>
            </a:r>
            <a:r>
              <a:rPr sz="1400" spc="-50" dirty="0">
                <a:latin typeface="Times New Roman"/>
                <a:cs typeface="Times New Roman"/>
              </a:rPr>
              <a:t>,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400" i="1" spc="1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 </a:t>
            </a:r>
            <a:r>
              <a:rPr sz="1400" spc="-50" dirty="0">
                <a:latin typeface="Times New Roman"/>
                <a:cs typeface="Times New Roman"/>
              </a:rPr>
              <a:t>,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5639752" y="5634228"/>
            <a:ext cx="238252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4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}</a:t>
            </a:r>
            <a:r>
              <a:rPr sz="1400" spc="85" dirty="0">
                <a:latin typeface="Times New Roman"/>
                <a:cs typeface="Times New Roman"/>
              </a:rPr>
              <a:t>  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4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}</a:t>
            </a:r>
            <a:r>
              <a:rPr sz="1400" spc="40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4</a:t>
            </a:r>
            <a:r>
              <a:rPr sz="1400" dirty="0">
                <a:latin typeface="Times New Roman"/>
                <a:cs typeface="Times New Roman"/>
              </a:rPr>
              <a:t>= 3 }</a:t>
            </a:r>
            <a:r>
              <a:rPr sz="1400" spc="40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4</a:t>
            </a:r>
            <a:r>
              <a:rPr sz="1400" dirty="0">
                <a:latin typeface="Times New Roman"/>
                <a:cs typeface="Times New Roman"/>
              </a:rPr>
              <a:t>= 4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50" dirty="0">
                <a:latin typeface="Times New Roman"/>
                <a:cs typeface="Times New Roman"/>
              </a:rPr>
              <a:t>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4810125" y="4727575"/>
            <a:ext cx="1459230" cy="238125"/>
          </a:xfrm>
          <a:custGeom>
            <a:avLst/>
            <a:gdLst/>
            <a:ahLst/>
            <a:cxnLst/>
            <a:rect l="l" t="t" r="r" b="b"/>
            <a:pathLst>
              <a:path w="1459229" h="238125">
                <a:moveTo>
                  <a:pt x="1458912" y="0"/>
                </a:moveTo>
                <a:lnTo>
                  <a:pt x="1149350" y="238125"/>
                </a:lnTo>
              </a:path>
              <a:path w="1459229" h="238125">
                <a:moveTo>
                  <a:pt x="1458912" y="0"/>
                </a:moveTo>
                <a:lnTo>
                  <a:pt x="1193800" y="238125"/>
                </a:lnTo>
              </a:path>
              <a:path w="1459229" h="238125">
                <a:moveTo>
                  <a:pt x="1458912" y="0"/>
                </a:moveTo>
                <a:lnTo>
                  <a:pt x="596900" y="238125"/>
                </a:lnTo>
              </a:path>
              <a:path w="1459229" h="238125">
                <a:moveTo>
                  <a:pt x="1458912" y="0"/>
                </a:moveTo>
                <a:lnTo>
                  <a:pt x="0" y="238125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2" name="object 72"/>
          <p:cNvGrpSpPr/>
          <p:nvPr/>
        </p:nvGrpSpPr>
        <p:grpSpPr>
          <a:xfrm>
            <a:off x="682626" y="5137786"/>
            <a:ext cx="6505575" cy="1028065"/>
            <a:chOff x="682626" y="5137786"/>
            <a:chExt cx="6505575" cy="1028065"/>
          </a:xfrm>
        </p:grpSpPr>
        <p:sp>
          <p:nvSpPr>
            <p:cNvPr id="73" name="object 73"/>
            <p:cNvSpPr/>
            <p:nvPr/>
          </p:nvSpPr>
          <p:spPr>
            <a:xfrm>
              <a:off x="5778499" y="5934074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146050"/>
                  </a:moveTo>
                  <a:lnTo>
                    <a:pt x="114300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778499" y="5934075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0"/>
                  </a:moveTo>
                  <a:lnTo>
                    <a:pt x="114300" y="1460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7029449" y="6032499"/>
              <a:ext cx="72390" cy="95250"/>
            </a:xfrm>
            <a:custGeom>
              <a:avLst/>
              <a:gdLst/>
              <a:ahLst/>
              <a:cxnLst/>
              <a:rect l="l" t="t" r="r" b="b"/>
              <a:pathLst>
                <a:path w="72390" h="95250">
                  <a:moveTo>
                    <a:pt x="0" y="0"/>
                  </a:moveTo>
                  <a:lnTo>
                    <a:pt x="72390" y="95250"/>
                  </a:lnTo>
                </a:path>
              </a:pathLst>
            </a:custGeom>
            <a:ln w="76200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7101840" y="5899149"/>
              <a:ext cx="48260" cy="228600"/>
            </a:xfrm>
            <a:custGeom>
              <a:avLst/>
              <a:gdLst/>
              <a:ahLst/>
              <a:cxnLst/>
              <a:rect l="l" t="t" r="r" b="b"/>
              <a:pathLst>
                <a:path w="48259" h="228600">
                  <a:moveTo>
                    <a:pt x="0" y="228600"/>
                  </a:moveTo>
                  <a:lnTo>
                    <a:pt x="48260" y="0"/>
                  </a:lnTo>
                </a:path>
              </a:pathLst>
            </a:custGeom>
            <a:ln w="76200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6376987" y="5934074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146050"/>
                  </a:moveTo>
                  <a:lnTo>
                    <a:pt x="114300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76987" y="5934075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0"/>
                  </a:moveTo>
                  <a:lnTo>
                    <a:pt x="114300" y="1460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713037" y="5969000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146050"/>
                  </a:moveTo>
                  <a:lnTo>
                    <a:pt x="114300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713037" y="5969000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0"/>
                  </a:moveTo>
                  <a:lnTo>
                    <a:pt x="114300" y="1460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349625" y="5969000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146050"/>
                  </a:moveTo>
                  <a:lnTo>
                    <a:pt x="114300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349625" y="5969000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0"/>
                  </a:moveTo>
                  <a:lnTo>
                    <a:pt x="114300" y="1460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948112" y="5975350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146050"/>
                  </a:moveTo>
                  <a:lnTo>
                    <a:pt x="114300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3948112" y="5975349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0"/>
                  </a:moveTo>
                  <a:lnTo>
                    <a:pt x="114300" y="1460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4584699" y="5975350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146050"/>
                  </a:moveTo>
                  <a:lnTo>
                    <a:pt x="114300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4584699" y="5975349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0"/>
                  </a:moveTo>
                  <a:lnTo>
                    <a:pt x="114300" y="1460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87387" y="5137797"/>
              <a:ext cx="770255" cy="784225"/>
            </a:xfrm>
            <a:custGeom>
              <a:avLst/>
              <a:gdLst/>
              <a:ahLst/>
              <a:cxnLst/>
              <a:rect l="l" t="t" r="r" b="b"/>
              <a:pathLst>
                <a:path w="770255" h="784225">
                  <a:moveTo>
                    <a:pt x="193675" y="393700"/>
                  </a:moveTo>
                  <a:lnTo>
                    <a:pt x="0" y="393700"/>
                  </a:lnTo>
                  <a:lnTo>
                    <a:pt x="0" y="588962"/>
                  </a:lnTo>
                  <a:lnTo>
                    <a:pt x="193675" y="588962"/>
                  </a:lnTo>
                  <a:lnTo>
                    <a:pt x="193675" y="393700"/>
                  </a:lnTo>
                  <a:close/>
                </a:path>
                <a:path w="770255" h="784225">
                  <a:moveTo>
                    <a:pt x="193675" y="0"/>
                  </a:moveTo>
                  <a:lnTo>
                    <a:pt x="0" y="0"/>
                  </a:lnTo>
                  <a:lnTo>
                    <a:pt x="0" y="196850"/>
                  </a:lnTo>
                  <a:lnTo>
                    <a:pt x="193675" y="196850"/>
                  </a:lnTo>
                  <a:lnTo>
                    <a:pt x="193675" y="0"/>
                  </a:lnTo>
                  <a:close/>
                </a:path>
                <a:path w="770255" h="784225">
                  <a:moveTo>
                    <a:pt x="385762" y="588962"/>
                  </a:moveTo>
                  <a:lnTo>
                    <a:pt x="193675" y="588962"/>
                  </a:lnTo>
                  <a:lnTo>
                    <a:pt x="193675" y="784225"/>
                  </a:lnTo>
                  <a:lnTo>
                    <a:pt x="385762" y="784225"/>
                  </a:lnTo>
                  <a:lnTo>
                    <a:pt x="385762" y="588962"/>
                  </a:lnTo>
                  <a:close/>
                </a:path>
                <a:path w="770255" h="784225">
                  <a:moveTo>
                    <a:pt x="385762" y="196850"/>
                  </a:moveTo>
                  <a:lnTo>
                    <a:pt x="193675" y="196850"/>
                  </a:lnTo>
                  <a:lnTo>
                    <a:pt x="193675" y="393700"/>
                  </a:lnTo>
                  <a:lnTo>
                    <a:pt x="385762" y="393700"/>
                  </a:lnTo>
                  <a:lnTo>
                    <a:pt x="385762" y="196850"/>
                  </a:lnTo>
                  <a:close/>
                </a:path>
                <a:path w="770255" h="784225">
                  <a:moveTo>
                    <a:pt x="577850" y="393700"/>
                  </a:moveTo>
                  <a:lnTo>
                    <a:pt x="385762" y="393700"/>
                  </a:lnTo>
                  <a:lnTo>
                    <a:pt x="385762" y="588962"/>
                  </a:lnTo>
                  <a:lnTo>
                    <a:pt x="577850" y="588962"/>
                  </a:lnTo>
                  <a:lnTo>
                    <a:pt x="577850" y="393700"/>
                  </a:lnTo>
                  <a:close/>
                </a:path>
                <a:path w="770255" h="784225">
                  <a:moveTo>
                    <a:pt x="577850" y="0"/>
                  </a:moveTo>
                  <a:lnTo>
                    <a:pt x="385762" y="0"/>
                  </a:lnTo>
                  <a:lnTo>
                    <a:pt x="385762" y="196850"/>
                  </a:lnTo>
                  <a:lnTo>
                    <a:pt x="577850" y="196850"/>
                  </a:lnTo>
                  <a:lnTo>
                    <a:pt x="577850" y="0"/>
                  </a:lnTo>
                  <a:close/>
                </a:path>
                <a:path w="770255" h="784225">
                  <a:moveTo>
                    <a:pt x="769937" y="588962"/>
                  </a:moveTo>
                  <a:lnTo>
                    <a:pt x="577850" y="588962"/>
                  </a:lnTo>
                  <a:lnTo>
                    <a:pt x="577850" y="784225"/>
                  </a:lnTo>
                  <a:lnTo>
                    <a:pt x="769937" y="784225"/>
                  </a:lnTo>
                  <a:lnTo>
                    <a:pt x="769937" y="588962"/>
                  </a:lnTo>
                  <a:close/>
                </a:path>
                <a:path w="770255" h="784225">
                  <a:moveTo>
                    <a:pt x="769937" y="196850"/>
                  </a:moveTo>
                  <a:lnTo>
                    <a:pt x="577850" y="196850"/>
                  </a:lnTo>
                  <a:lnTo>
                    <a:pt x="577850" y="393700"/>
                  </a:lnTo>
                  <a:lnTo>
                    <a:pt x="769937" y="393700"/>
                  </a:lnTo>
                  <a:lnTo>
                    <a:pt x="769937" y="19685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87387" y="5137797"/>
              <a:ext cx="770255" cy="784225"/>
            </a:xfrm>
            <a:custGeom>
              <a:avLst/>
              <a:gdLst/>
              <a:ahLst/>
              <a:cxnLst/>
              <a:rect l="l" t="t" r="r" b="b"/>
              <a:pathLst>
                <a:path w="770255" h="784225">
                  <a:moveTo>
                    <a:pt x="193675" y="588962"/>
                  </a:moveTo>
                  <a:lnTo>
                    <a:pt x="0" y="588962"/>
                  </a:lnTo>
                  <a:lnTo>
                    <a:pt x="0" y="784225"/>
                  </a:lnTo>
                  <a:lnTo>
                    <a:pt x="193675" y="784225"/>
                  </a:lnTo>
                  <a:lnTo>
                    <a:pt x="193675" y="588962"/>
                  </a:lnTo>
                  <a:close/>
                </a:path>
                <a:path w="770255" h="784225">
                  <a:moveTo>
                    <a:pt x="193675" y="196850"/>
                  </a:moveTo>
                  <a:lnTo>
                    <a:pt x="0" y="196850"/>
                  </a:lnTo>
                  <a:lnTo>
                    <a:pt x="0" y="393700"/>
                  </a:lnTo>
                  <a:lnTo>
                    <a:pt x="193675" y="393700"/>
                  </a:lnTo>
                  <a:lnTo>
                    <a:pt x="193675" y="196850"/>
                  </a:lnTo>
                  <a:close/>
                </a:path>
                <a:path w="770255" h="784225">
                  <a:moveTo>
                    <a:pt x="385762" y="393700"/>
                  </a:moveTo>
                  <a:lnTo>
                    <a:pt x="193675" y="393700"/>
                  </a:lnTo>
                  <a:lnTo>
                    <a:pt x="193675" y="588962"/>
                  </a:lnTo>
                  <a:lnTo>
                    <a:pt x="385762" y="588962"/>
                  </a:lnTo>
                  <a:lnTo>
                    <a:pt x="385762" y="393700"/>
                  </a:lnTo>
                  <a:close/>
                </a:path>
                <a:path w="770255" h="784225">
                  <a:moveTo>
                    <a:pt x="385762" y="0"/>
                  </a:moveTo>
                  <a:lnTo>
                    <a:pt x="193675" y="0"/>
                  </a:lnTo>
                  <a:lnTo>
                    <a:pt x="193675" y="196850"/>
                  </a:lnTo>
                  <a:lnTo>
                    <a:pt x="385762" y="196850"/>
                  </a:lnTo>
                  <a:lnTo>
                    <a:pt x="385762" y="0"/>
                  </a:lnTo>
                  <a:close/>
                </a:path>
                <a:path w="770255" h="784225">
                  <a:moveTo>
                    <a:pt x="577850" y="588962"/>
                  </a:moveTo>
                  <a:lnTo>
                    <a:pt x="385762" y="588962"/>
                  </a:lnTo>
                  <a:lnTo>
                    <a:pt x="385762" y="784225"/>
                  </a:lnTo>
                  <a:lnTo>
                    <a:pt x="577850" y="784225"/>
                  </a:lnTo>
                  <a:lnTo>
                    <a:pt x="577850" y="588962"/>
                  </a:lnTo>
                  <a:close/>
                </a:path>
                <a:path w="770255" h="784225">
                  <a:moveTo>
                    <a:pt x="577850" y="196850"/>
                  </a:moveTo>
                  <a:lnTo>
                    <a:pt x="385762" y="196850"/>
                  </a:lnTo>
                  <a:lnTo>
                    <a:pt x="385762" y="393700"/>
                  </a:lnTo>
                  <a:lnTo>
                    <a:pt x="577850" y="393700"/>
                  </a:lnTo>
                  <a:lnTo>
                    <a:pt x="577850" y="196850"/>
                  </a:lnTo>
                  <a:close/>
                </a:path>
                <a:path w="770255" h="784225">
                  <a:moveTo>
                    <a:pt x="769937" y="393700"/>
                  </a:moveTo>
                  <a:lnTo>
                    <a:pt x="577850" y="393700"/>
                  </a:lnTo>
                  <a:lnTo>
                    <a:pt x="577850" y="588962"/>
                  </a:lnTo>
                  <a:lnTo>
                    <a:pt x="769937" y="588962"/>
                  </a:lnTo>
                  <a:lnTo>
                    <a:pt x="769937" y="393700"/>
                  </a:lnTo>
                  <a:close/>
                </a:path>
                <a:path w="770255" h="784225">
                  <a:moveTo>
                    <a:pt x="769937" y="0"/>
                  </a:moveTo>
                  <a:lnTo>
                    <a:pt x="577850" y="0"/>
                  </a:lnTo>
                  <a:lnTo>
                    <a:pt x="577850" y="196850"/>
                  </a:lnTo>
                  <a:lnTo>
                    <a:pt x="769937" y="196850"/>
                  </a:lnTo>
                  <a:lnTo>
                    <a:pt x="769937" y="0"/>
                  </a:lnTo>
                  <a:close/>
                </a:path>
              </a:pathLst>
            </a:custGeom>
            <a:solidFill>
              <a:srgbClr val="333333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2626" y="5137787"/>
              <a:ext cx="192088" cy="188913"/>
            </a:xfrm>
            <a:prstGeom prst="rect">
              <a:avLst/>
            </a:prstGeom>
          </p:spPr>
        </p:pic>
      </p:grpSp>
      <p:sp>
        <p:nvSpPr>
          <p:cNvPr id="90" name="object 90"/>
          <p:cNvSpPr txBox="1"/>
          <p:nvPr/>
        </p:nvSpPr>
        <p:spPr>
          <a:xfrm>
            <a:off x="2518727" y="5033772"/>
            <a:ext cx="243078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706120" algn="l"/>
              </a:tabLst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1,</a:t>
            </a:r>
            <a:r>
              <a:rPr sz="1400" dirty="0">
                <a:latin typeface="Times New Roman"/>
                <a:cs typeface="Times New Roman"/>
              </a:rPr>
              <a:t>	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1,</a:t>
            </a:r>
            <a:r>
              <a:rPr sz="1400" spc="105" dirty="0">
                <a:latin typeface="Times New Roman"/>
                <a:cs typeface="Times New Roman"/>
              </a:rPr>
              <a:t>  </a:t>
            </a: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 1,</a:t>
            </a:r>
            <a:r>
              <a:rPr sz="1400" spc="18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 </a:t>
            </a:r>
            <a:r>
              <a:rPr sz="1400" spc="-25" dirty="0">
                <a:latin typeface="Times New Roman"/>
                <a:cs typeface="Times New Roman"/>
              </a:rPr>
              <a:t>1,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336290" y="5338064"/>
            <a:ext cx="126682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28015" algn="l"/>
                <a:tab pos="1196340" algn="l"/>
              </a:tabLst>
            </a:pPr>
            <a:r>
              <a:rPr sz="900" spc="-50" dirty="0">
                <a:latin typeface="Times New Roman"/>
                <a:cs typeface="Times New Roman"/>
              </a:rPr>
              <a:t>2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-50" dirty="0">
                <a:latin typeface="Times New Roman"/>
                <a:cs typeface="Times New Roman"/>
              </a:rPr>
              <a:t>2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-50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588577" y="5237988"/>
            <a:ext cx="229425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80720" algn="l"/>
                <a:tab pos="1296670" algn="l"/>
                <a:tab pos="1864995" algn="l"/>
              </a:tabLst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400" i="1" spc="1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4,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400" i="1" spc="1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4,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400" i="1" spc="1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4,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400" i="1" spc="1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4,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2550477" y="5338064"/>
            <a:ext cx="2455545" cy="568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0175">
              <a:lnSpc>
                <a:spcPts val="985"/>
              </a:lnSpc>
              <a:spcBef>
                <a:spcPts val="100"/>
              </a:spcBef>
            </a:pPr>
            <a:r>
              <a:rPr sz="900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  <a:p>
            <a:pPr marL="50800">
              <a:lnSpc>
                <a:spcPts val="1585"/>
              </a:lnSpc>
              <a:tabLst>
                <a:tab pos="718820" algn="l"/>
                <a:tab pos="1334770" algn="l"/>
              </a:tabLst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3</a:t>
            </a:r>
            <a:r>
              <a:rPr sz="1400" dirty="0">
                <a:latin typeface="Times New Roman"/>
                <a:cs typeface="Times New Roman"/>
              </a:rPr>
              <a:t>= 2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50" dirty="0">
                <a:latin typeface="Times New Roman"/>
                <a:cs typeface="Times New Roman"/>
              </a:rPr>
              <a:t>,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3</a:t>
            </a:r>
            <a:r>
              <a:rPr sz="1400" dirty="0">
                <a:latin typeface="Times New Roman"/>
                <a:cs typeface="Times New Roman"/>
              </a:rPr>
              <a:t>= 2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50" dirty="0">
                <a:latin typeface="Times New Roman"/>
                <a:cs typeface="Times New Roman"/>
              </a:rPr>
              <a:t>,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3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,</a:t>
            </a:r>
            <a:r>
              <a:rPr sz="1400" spc="75" dirty="0">
                <a:latin typeface="Times New Roman"/>
                <a:cs typeface="Times New Roman"/>
              </a:rPr>
              <a:t>  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3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50" dirty="0">
                <a:latin typeface="Times New Roman"/>
                <a:cs typeface="Times New Roman"/>
              </a:rPr>
              <a:t>,</a:t>
            </a:r>
            <a:endParaRPr sz="14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25"/>
              </a:spcBef>
              <a:tabLst>
                <a:tab pos="718820" algn="l"/>
              </a:tabLst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4</a:t>
            </a:r>
            <a:r>
              <a:rPr sz="1400" dirty="0">
                <a:latin typeface="Times New Roman"/>
                <a:cs typeface="Times New Roman"/>
              </a:rPr>
              <a:t>= 1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50" dirty="0">
                <a:latin typeface="Times New Roman"/>
                <a:cs typeface="Times New Roman"/>
              </a:rPr>
              <a:t>}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4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}</a:t>
            </a:r>
            <a:r>
              <a:rPr sz="1400" spc="100" dirty="0">
                <a:latin typeface="Times New Roman"/>
                <a:cs typeface="Times New Roman"/>
              </a:rPr>
              <a:t>  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4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 }</a:t>
            </a:r>
            <a:r>
              <a:rPr sz="1400" spc="180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4</a:t>
            </a:r>
            <a:r>
              <a:rPr sz="1400" dirty="0">
                <a:latin typeface="Times New Roman"/>
                <a:cs typeface="Times New Roman"/>
              </a:rPr>
              <a:t>= 4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50" dirty="0">
                <a:latin typeface="Times New Roman"/>
                <a:cs typeface="Times New Roman"/>
              </a:rPr>
              <a:t>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86568" y="5100828"/>
            <a:ext cx="13462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latin typeface="Times New Roman"/>
                <a:cs typeface="Times New Roman"/>
              </a:rPr>
              <a:t>X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94518" y="5203952"/>
            <a:ext cx="825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61168" y="5292852"/>
            <a:ext cx="2413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X</a:t>
            </a:r>
            <a:r>
              <a:rPr sz="1350" spc="-37" baseline="-18518" dirty="0">
                <a:latin typeface="Times New Roman"/>
                <a:cs typeface="Times New Roman"/>
              </a:rPr>
              <a:t>2</a:t>
            </a:r>
            <a:endParaRPr sz="1350" baseline="-18518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51643" y="5490972"/>
            <a:ext cx="250825" cy="46164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38100" marR="30480" indent="9525">
              <a:lnSpc>
                <a:spcPct val="104299"/>
              </a:lnSpc>
              <a:spcBef>
                <a:spcPts val="25"/>
              </a:spcBef>
            </a:pPr>
            <a:r>
              <a:rPr sz="1400" i="1" spc="-25" dirty="0">
                <a:latin typeface="Times New Roman"/>
                <a:cs typeface="Times New Roman"/>
              </a:rPr>
              <a:t>X</a:t>
            </a:r>
            <a:r>
              <a:rPr sz="1350" spc="-37" baseline="-18518" dirty="0">
                <a:latin typeface="Times New Roman"/>
                <a:cs typeface="Times New Roman"/>
              </a:rPr>
              <a:t>3</a:t>
            </a:r>
            <a:r>
              <a:rPr sz="1350" spc="750" baseline="-18518" dirty="0">
                <a:latin typeface="Times New Roman"/>
                <a:cs typeface="Times New Roman"/>
              </a:rPr>
              <a:t> </a:t>
            </a:r>
            <a:r>
              <a:rPr sz="1400" i="1" spc="-25" dirty="0">
                <a:latin typeface="Times New Roman"/>
                <a:cs typeface="Times New Roman"/>
              </a:rPr>
              <a:t>X</a:t>
            </a:r>
            <a:r>
              <a:rPr sz="1350" spc="-37" baseline="-18518" dirty="0">
                <a:latin typeface="Times New Roman"/>
                <a:cs typeface="Times New Roman"/>
              </a:rPr>
              <a:t>4</a:t>
            </a:r>
            <a:endParaRPr sz="1350" baseline="-18518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717551" y="5951220"/>
            <a:ext cx="7048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1</a:t>
            </a:r>
            <a:r>
              <a:rPr sz="1400" spc="80" dirty="0">
                <a:latin typeface="Times New Roman"/>
                <a:cs typeface="Times New Roman"/>
              </a:rPr>
              <a:t>  </a:t>
            </a:r>
            <a:r>
              <a:rPr sz="1400" dirty="0">
                <a:latin typeface="Times New Roman"/>
                <a:cs typeface="Times New Roman"/>
              </a:rPr>
              <a:t>2</a:t>
            </a:r>
            <a:r>
              <a:rPr sz="1400" spc="75" dirty="0">
                <a:latin typeface="Times New Roman"/>
                <a:cs typeface="Times New Roman"/>
              </a:rPr>
              <a:t>  </a:t>
            </a:r>
            <a:r>
              <a:rPr sz="1400" dirty="0">
                <a:latin typeface="Times New Roman"/>
                <a:cs typeface="Times New Roman"/>
              </a:rPr>
              <a:t>3</a:t>
            </a:r>
            <a:r>
              <a:rPr sz="1400" spc="484" dirty="0">
                <a:latin typeface="Times New Roman"/>
                <a:cs typeface="Times New Roman"/>
              </a:rPr>
              <a:t> </a:t>
            </a:r>
            <a:r>
              <a:rPr sz="1400" spc="-50" dirty="0">
                <a:latin typeface="Times New Roman"/>
                <a:cs typeface="Times New Roman"/>
              </a:rPr>
              <a:t>4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99" name="object 99"/>
          <p:cNvGrpSpPr/>
          <p:nvPr/>
        </p:nvGrpSpPr>
        <p:grpSpPr>
          <a:xfrm>
            <a:off x="891380" y="5340224"/>
            <a:ext cx="572770" cy="394335"/>
            <a:chOff x="891380" y="5340224"/>
            <a:chExt cx="572770" cy="394335"/>
          </a:xfrm>
        </p:grpSpPr>
        <p:pic>
          <p:nvPicPr>
            <p:cNvPr id="100" name="object 10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91380" y="5545234"/>
              <a:ext cx="192088" cy="188912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69180" y="5349971"/>
              <a:ext cx="192087" cy="188912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71906" y="5340224"/>
              <a:ext cx="192087" cy="188912"/>
            </a:xfrm>
            <a:prstGeom prst="rect">
              <a:avLst/>
            </a:prstGeom>
          </p:spPr>
        </p:pic>
      </p:grpSp>
      <p:sp>
        <p:nvSpPr>
          <p:cNvPr id="103" name="object 10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14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342900" y="362203"/>
            <a:ext cx="84613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Satisfacción</a:t>
            </a:r>
            <a:r>
              <a:rPr spc="-3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restricciones</a:t>
            </a:r>
            <a:r>
              <a:rPr spc="-20" dirty="0"/>
              <a:t> </a:t>
            </a:r>
            <a:r>
              <a:rPr dirty="0"/>
              <a:t>con</a:t>
            </a:r>
            <a:r>
              <a:rPr spc="-25" dirty="0"/>
              <a:t> </a:t>
            </a:r>
            <a:r>
              <a:rPr dirty="0"/>
              <a:t>vuelta</a:t>
            </a:r>
            <a:r>
              <a:rPr spc="-20" dirty="0"/>
              <a:t> </a:t>
            </a:r>
            <a:r>
              <a:rPr dirty="0"/>
              <a:t>atrás</a:t>
            </a:r>
            <a:r>
              <a:rPr spc="-15" dirty="0"/>
              <a:t> </a:t>
            </a:r>
            <a:r>
              <a:rPr spc="-10" dirty="0"/>
              <a:t>cronológica</a:t>
            </a:r>
          </a:p>
        </p:txBody>
      </p:sp>
      <p:sp>
        <p:nvSpPr>
          <p:cNvPr id="15" name="object 1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15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12140" y="1177035"/>
            <a:ext cx="547941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latin typeface="Arial"/>
                <a:cs typeface="Arial"/>
              </a:rPr>
              <a:t>Función</a:t>
            </a:r>
            <a:r>
              <a:rPr sz="1600" b="1" spc="-5" dirty="0">
                <a:latin typeface="Arial"/>
                <a:cs typeface="Arial"/>
              </a:rPr>
              <a:t> </a:t>
            </a:r>
            <a:r>
              <a:rPr sz="1600" spc="-10" dirty="0">
                <a:latin typeface="Arial"/>
                <a:cs typeface="Arial"/>
              </a:rPr>
              <a:t>vuelta-atrás-</a:t>
            </a:r>
            <a:r>
              <a:rPr sz="1600" spc="-20" dirty="0">
                <a:latin typeface="Arial"/>
                <a:cs typeface="Arial"/>
              </a:rPr>
              <a:t>cronológica(CSP,</a:t>
            </a:r>
            <a:r>
              <a:rPr sz="1600" spc="10" dirty="0">
                <a:latin typeface="Arial"/>
                <a:cs typeface="Arial"/>
              </a:rPr>
              <a:t> </a:t>
            </a:r>
            <a:r>
              <a:rPr sz="1600" dirty="0">
                <a:latin typeface="Symbol"/>
                <a:cs typeface="Symbol"/>
              </a:rPr>
              <a:t></a:t>
            </a:r>
            <a:r>
              <a:rPr sz="1600" dirty="0">
                <a:latin typeface="Arial"/>
                <a:cs typeface="Arial"/>
              </a:rPr>
              <a:t>)</a:t>
            </a:r>
            <a:r>
              <a:rPr sz="1600" spc="5" dirty="0">
                <a:latin typeface="Arial"/>
                <a:cs typeface="Arial"/>
              </a:rPr>
              <a:t> </a:t>
            </a:r>
            <a:r>
              <a:rPr sz="1600" b="1" dirty="0">
                <a:latin typeface="Arial"/>
                <a:cs typeface="Arial"/>
              </a:rPr>
              <a:t>devuelve </a:t>
            </a:r>
            <a:r>
              <a:rPr sz="1600" dirty="0">
                <a:latin typeface="Symbol"/>
                <a:cs typeface="Symbol"/>
              </a:rPr>
              <a:t></a:t>
            </a:r>
            <a:r>
              <a:rPr sz="1600" dirty="0">
                <a:latin typeface="Times New Roman"/>
                <a:cs typeface="Times New Roman"/>
              </a:rPr>
              <a:t>'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Arial"/>
                <a:cs typeface="Arial"/>
              </a:rPr>
              <a:t>/</a:t>
            </a:r>
            <a:r>
              <a:rPr sz="1600" spc="5" dirty="0">
                <a:latin typeface="Arial"/>
                <a:cs typeface="Arial"/>
              </a:rPr>
              <a:t> </a:t>
            </a:r>
            <a:r>
              <a:rPr sz="1600" i="1" spc="-10" dirty="0">
                <a:latin typeface="Arial"/>
                <a:cs typeface="Arial"/>
              </a:rPr>
              <a:t>fallo</a:t>
            </a:r>
            <a:endParaRPr sz="16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355340" y="1466596"/>
            <a:ext cx="42589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solidFill>
                  <a:srgbClr val="3333CC"/>
                </a:solidFill>
                <a:latin typeface="Arial"/>
                <a:cs typeface="Arial"/>
              </a:rPr>
              <a:t>%</a:t>
            </a:r>
            <a:r>
              <a:rPr sz="1600" b="1" spc="-2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la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asignación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es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completa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(i.e.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una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solución)</a:t>
            </a:r>
            <a:endParaRPr sz="16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29639" y="1417828"/>
            <a:ext cx="7825740" cy="1196340"/>
          </a:xfrm>
          <a:prstGeom prst="rect">
            <a:avLst/>
          </a:prstGeom>
        </p:spPr>
        <p:txBody>
          <a:bodyPr vert="horz" wrap="square" lIns="0" tIns="609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480"/>
              </a:spcBef>
            </a:pPr>
            <a:r>
              <a:rPr sz="1600" b="1" dirty="0">
                <a:latin typeface="Arial"/>
                <a:cs typeface="Arial"/>
              </a:rPr>
              <a:t>Si</a:t>
            </a:r>
            <a:r>
              <a:rPr sz="1600" b="1" spc="-1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|</a:t>
            </a:r>
            <a:r>
              <a:rPr sz="1600" dirty="0">
                <a:latin typeface="Symbol"/>
                <a:cs typeface="Symbol"/>
              </a:rPr>
              <a:t></a:t>
            </a:r>
            <a:r>
              <a:rPr sz="1600" dirty="0">
                <a:latin typeface="Arial"/>
                <a:cs typeface="Arial"/>
              </a:rPr>
              <a:t>|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=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n</a:t>
            </a:r>
            <a:r>
              <a:rPr sz="1600" i="1" spc="-20" dirty="0">
                <a:latin typeface="Arial"/>
                <a:cs typeface="Arial"/>
              </a:rPr>
              <a:t> </a:t>
            </a:r>
            <a:r>
              <a:rPr sz="1600" b="1" spc="-10" dirty="0">
                <a:latin typeface="Arial"/>
                <a:cs typeface="Arial"/>
              </a:rPr>
              <a:t>entonces</a:t>
            </a:r>
            <a:endParaRPr sz="1600">
              <a:latin typeface="Arial"/>
              <a:cs typeface="Arial"/>
            </a:endParaRPr>
          </a:p>
          <a:p>
            <a:pPr marL="609600">
              <a:lnSpc>
                <a:spcPct val="100000"/>
              </a:lnSpc>
              <a:spcBef>
                <a:spcPts val="385"/>
              </a:spcBef>
            </a:pPr>
            <a:r>
              <a:rPr sz="1600" b="1" spc="-10" dirty="0">
                <a:latin typeface="Arial"/>
                <a:cs typeface="Arial"/>
              </a:rPr>
              <a:t>devolver</a:t>
            </a:r>
            <a:r>
              <a:rPr sz="1600" spc="-10" dirty="0">
                <a:latin typeface="Arial"/>
                <a:cs typeface="Arial"/>
              </a:rPr>
              <a:t>(</a:t>
            </a:r>
            <a:r>
              <a:rPr sz="1600" spc="-10" dirty="0">
                <a:latin typeface="Symbol"/>
                <a:cs typeface="Symbol"/>
              </a:rPr>
              <a:t></a:t>
            </a:r>
            <a:r>
              <a:rPr sz="1600" spc="-10" dirty="0">
                <a:latin typeface="Arial"/>
                <a:cs typeface="Arial"/>
              </a:rPr>
              <a:t>)</a:t>
            </a:r>
            <a:endParaRPr sz="1600">
              <a:latin typeface="Arial"/>
              <a:cs typeface="Arial"/>
            </a:endParaRPr>
          </a:p>
          <a:p>
            <a:pPr marL="38100" marR="30480">
              <a:lnSpc>
                <a:spcPct val="120000"/>
              </a:lnSpc>
            </a:pPr>
            <a:r>
              <a:rPr sz="1600" i="1" dirty="0">
                <a:latin typeface="Arial"/>
                <a:cs typeface="Arial"/>
              </a:rPr>
              <a:t>x</a:t>
            </a:r>
            <a:r>
              <a:rPr sz="1650" i="1" baseline="-15151" dirty="0">
                <a:latin typeface="Arial"/>
                <a:cs typeface="Arial"/>
              </a:rPr>
              <a:t>i</a:t>
            </a:r>
            <a:r>
              <a:rPr sz="1650" i="1" spc="202" baseline="-15151" dirty="0">
                <a:latin typeface="Arial"/>
                <a:cs typeface="Arial"/>
              </a:rPr>
              <a:t> </a:t>
            </a:r>
            <a:r>
              <a:rPr sz="1600" spc="430" dirty="0">
                <a:latin typeface="Symbol"/>
                <a:cs typeface="Symbol"/>
              </a:rPr>
              <a:t>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b="1" i="1" spc="-10" dirty="0">
                <a:solidFill>
                  <a:srgbClr val="006600"/>
                </a:solidFill>
                <a:latin typeface="Arial"/>
                <a:cs typeface="Arial"/>
              </a:rPr>
              <a:t>elegir-variable-no-</a:t>
            </a:r>
            <a:r>
              <a:rPr sz="1600" b="1" i="1" dirty="0">
                <a:solidFill>
                  <a:srgbClr val="006600"/>
                </a:solidFill>
                <a:latin typeface="Arial"/>
                <a:cs typeface="Arial"/>
              </a:rPr>
              <a:t>asignada</a:t>
            </a:r>
            <a:r>
              <a:rPr sz="1600" dirty="0">
                <a:latin typeface="Arial"/>
                <a:cs typeface="Arial"/>
              </a:rPr>
              <a:t>(</a:t>
            </a:r>
            <a:r>
              <a:rPr sz="1600" i="1" dirty="0">
                <a:latin typeface="Arial"/>
                <a:cs typeface="Arial"/>
              </a:rPr>
              <a:t>X</a:t>
            </a:r>
            <a:r>
              <a:rPr sz="1600" dirty="0">
                <a:latin typeface="Arial"/>
                <a:cs typeface="Arial"/>
              </a:rPr>
              <a:t>,</a:t>
            </a:r>
            <a:r>
              <a:rPr sz="1600" spc="-40" dirty="0">
                <a:latin typeface="Arial"/>
                <a:cs typeface="Arial"/>
              </a:rPr>
              <a:t> </a:t>
            </a:r>
            <a:r>
              <a:rPr sz="1600" dirty="0">
                <a:latin typeface="Symbol"/>
                <a:cs typeface="Symbol"/>
              </a:rPr>
              <a:t></a:t>
            </a:r>
            <a:r>
              <a:rPr sz="1600" dirty="0">
                <a:latin typeface="Arial"/>
                <a:cs typeface="Arial"/>
              </a:rPr>
              <a:t>)</a:t>
            </a:r>
            <a:r>
              <a:rPr sz="1600" spc="455" dirty="0">
                <a:latin typeface="Arial"/>
                <a:cs typeface="Arial"/>
              </a:rPr>
              <a:t> </a:t>
            </a:r>
            <a:r>
              <a:rPr sz="1600" b="1" dirty="0">
                <a:solidFill>
                  <a:srgbClr val="3333CC"/>
                </a:solidFill>
                <a:latin typeface="Arial"/>
                <a:cs typeface="Arial"/>
              </a:rPr>
              <a:t>%</a:t>
            </a:r>
            <a:r>
              <a:rPr sz="1600" b="1" spc="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orden de elección no afecta la 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completitud </a:t>
            </a:r>
            <a:r>
              <a:rPr sz="1600" dirty="0">
                <a:latin typeface="Arial"/>
                <a:cs typeface="Arial"/>
              </a:rPr>
              <a:t>dominio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spc="430" dirty="0">
                <a:latin typeface="Symbol"/>
                <a:cs typeface="Symbol"/>
              </a:rPr>
              <a:t>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i="1" spc="-25" dirty="0">
                <a:latin typeface="Arial"/>
                <a:cs typeface="Arial"/>
              </a:rPr>
              <a:t>D</a:t>
            </a:r>
            <a:r>
              <a:rPr sz="1650" i="1" spc="-37" baseline="-15151" dirty="0">
                <a:latin typeface="Arial"/>
                <a:cs typeface="Arial"/>
              </a:rPr>
              <a:t>Xi</a:t>
            </a:r>
            <a:endParaRPr sz="1650" baseline="-15151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29639" y="2588260"/>
            <a:ext cx="3006725" cy="1237615"/>
          </a:xfrm>
          <a:prstGeom prst="rect">
            <a:avLst/>
          </a:prstGeom>
        </p:spPr>
        <p:txBody>
          <a:bodyPr vert="horz" wrap="square" lIns="0" tIns="609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480"/>
              </a:spcBef>
            </a:pPr>
            <a:r>
              <a:rPr sz="1600" b="1" dirty="0">
                <a:latin typeface="Arial"/>
                <a:cs typeface="Arial"/>
              </a:rPr>
              <a:t>Mientras</a:t>
            </a:r>
            <a:r>
              <a:rPr sz="1600" b="1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dominio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≠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{}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b="1" spc="-10" dirty="0">
                <a:latin typeface="Arial"/>
                <a:cs typeface="Arial"/>
              </a:rPr>
              <a:t>hacer</a:t>
            </a:r>
            <a:endParaRPr sz="1600">
              <a:latin typeface="Arial"/>
              <a:cs typeface="Arial"/>
            </a:endParaRPr>
          </a:p>
          <a:p>
            <a:pPr marL="609600">
              <a:lnSpc>
                <a:spcPct val="100000"/>
              </a:lnSpc>
              <a:spcBef>
                <a:spcPts val="385"/>
              </a:spcBef>
            </a:pPr>
            <a:r>
              <a:rPr sz="1600" i="1" dirty="0">
                <a:latin typeface="Arial"/>
                <a:cs typeface="Arial"/>
              </a:rPr>
              <a:t>v</a:t>
            </a:r>
            <a:r>
              <a:rPr sz="1600" i="1" spc="35" dirty="0">
                <a:latin typeface="Arial"/>
                <a:cs typeface="Arial"/>
              </a:rPr>
              <a:t> </a:t>
            </a:r>
            <a:r>
              <a:rPr sz="1600" spc="430" dirty="0">
                <a:latin typeface="Symbol"/>
                <a:cs typeface="Symbol"/>
              </a:rPr>
              <a:t></a:t>
            </a:r>
            <a:r>
              <a:rPr sz="1600" spc="80" dirty="0"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006600"/>
                </a:solidFill>
                <a:latin typeface="Arial"/>
                <a:cs typeface="Arial"/>
              </a:rPr>
              <a:t>elegir-valor</a:t>
            </a:r>
            <a:r>
              <a:rPr sz="1600" spc="-10" dirty="0">
                <a:latin typeface="Arial"/>
                <a:cs typeface="Arial"/>
              </a:rPr>
              <a:t>(</a:t>
            </a:r>
            <a:r>
              <a:rPr sz="1600" i="1" spc="-10" dirty="0">
                <a:latin typeface="Arial"/>
                <a:cs typeface="Arial"/>
              </a:rPr>
              <a:t>dominio</a:t>
            </a:r>
            <a:r>
              <a:rPr sz="1600" spc="-10" dirty="0">
                <a:latin typeface="Arial"/>
                <a:cs typeface="Arial"/>
              </a:rPr>
              <a:t>)</a:t>
            </a:r>
            <a:endParaRPr sz="1600">
              <a:latin typeface="Arial"/>
              <a:cs typeface="Arial"/>
            </a:endParaRPr>
          </a:p>
          <a:p>
            <a:pPr marL="609600">
              <a:lnSpc>
                <a:spcPct val="100000"/>
              </a:lnSpc>
              <a:spcBef>
                <a:spcPts val="360"/>
              </a:spcBef>
            </a:pPr>
            <a:r>
              <a:rPr sz="1600" dirty="0">
                <a:latin typeface="Symbol"/>
                <a:cs typeface="Symbol"/>
              </a:rPr>
              <a:t></a:t>
            </a:r>
            <a:r>
              <a:rPr sz="1600" dirty="0">
                <a:latin typeface="Times New Roman"/>
                <a:cs typeface="Times New Roman"/>
              </a:rPr>
              <a:t>'</a:t>
            </a:r>
            <a:r>
              <a:rPr sz="1600" spc="-20" dirty="0">
                <a:latin typeface="Times New Roman"/>
                <a:cs typeface="Times New Roman"/>
              </a:rPr>
              <a:t> </a:t>
            </a:r>
            <a:r>
              <a:rPr sz="1600" spc="430" dirty="0">
                <a:latin typeface="Symbol"/>
                <a:cs typeface="Symbol"/>
              </a:rPr>
              <a:t>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Symbol"/>
                <a:cs typeface="Symbol"/>
              </a:rPr>
              <a:t>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spc="300" dirty="0">
                <a:latin typeface="Symbol"/>
                <a:cs typeface="Symbol"/>
              </a:rPr>
              <a:t>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Arial"/>
                <a:cs typeface="Arial"/>
              </a:rPr>
              <a:t>{</a:t>
            </a:r>
            <a:r>
              <a:rPr sz="1600" i="1" dirty="0">
                <a:latin typeface="Arial"/>
                <a:cs typeface="Arial"/>
              </a:rPr>
              <a:t>x</a:t>
            </a:r>
            <a:r>
              <a:rPr sz="1650" i="1" baseline="-15151" dirty="0">
                <a:latin typeface="Arial"/>
                <a:cs typeface="Arial"/>
              </a:rPr>
              <a:t>i</a:t>
            </a:r>
            <a:r>
              <a:rPr sz="1650" i="1" spc="172" baseline="-15151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=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i="1" spc="-25" dirty="0">
                <a:latin typeface="Arial"/>
                <a:cs typeface="Arial"/>
              </a:rPr>
              <a:t>v</a:t>
            </a:r>
            <a:r>
              <a:rPr sz="1600" spc="-25" dirty="0">
                <a:latin typeface="Arial"/>
                <a:cs typeface="Arial"/>
              </a:rPr>
              <a:t>}</a:t>
            </a:r>
            <a:endParaRPr sz="1600">
              <a:latin typeface="Arial"/>
              <a:cs typeface="Arial"/>
            </a:endParaRPr>
          </a:p>
          <a:p>
            <a:pPr marL="609600">
              <a:lnSpc>
                <a:spcPct val="100000"/>
              </a:lnSpc>
              <a:spcBef>
                <a:spcPts val="495"/>
              </a:spcBef>
            </a:pPr>
            <a:r>
              <a:rPr sz="1600" b="1" dirty="0">
                <a:latin typeface="Arial"/>
                <a:cs typeface="Arial"/>
              </a:rPr>
              <a:t>Si</a:t>
            </a:r>
            <a:r>
              <a:rPr sz="1600" b="1" spc="-10" dirty="0">
                <a:latin typeface="Arial"/>
                <a:cs typeface="Arial"/>
              </a:rPr>
              <a:t> </a:t>
            </a:r>
            <a:r>
              <a:rPr sz="1600" dirty="0">
                <a:latin typeface="Symbol"/>
                <a:cs typeface="Symbol"/>
              </a:rPr>
              <a:t></a:t>
            </a:r>
            <a:r>
              <a:rPr sz="1600" dirty="0">
                <a:latin typeface="Times New Roman"/>
                <a:cs typeface="Times New Roman"/>
              </a:rPr>
              <a:t>'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800" spc="175" dirty="0">
                <a:latin typeface="Symbol"/>
                <a:cs typeface="Symbol"/>
              </a:rPr>
              <a:t>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Arial"/>
                <a:cs typeface="Arial"/>
              </a:rPr>
              <a:t>R</a:t>
            </a:r>
            <a:r>
              <a:rPr sz="1600" i="1" spc="-15" dirty="0">
                <a:latin typeface="Arial"/>
                <a:cs typeface="Arial"/>
              </a:rPr>
              <a:t> </a:t>
            </a:r>
            <a:r>
              <a:rPr sz="1600" b="1" spc="-10" dirty="0">
                <a:latin typeface="Arial"/>
                <a:cs typeface="Arial"/>
              </a:rPr>
              <a:t>entonces</a:t>
            </a:r>
            <a:endParaRPr sz="16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269740" y="2637028"/>
            <a:ext cx="390969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solidFill>
                  <a:srgbClr val="3333CC"/>
                </a:solidFill>
                <a:latin typeface="Arial"/>
                <a:cs typeface="Arial"/>
              </a:rPr>
              <a:t>%</a:t>
            </a:r>
            <a:r>
              <a:rPr sz="1600" b="1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en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el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dominio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quedan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valores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por</a:t>
            </a:r>
            <a:r>
              <a:rPr sz="16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probar</a:t>
            </a:r>
            <a:endParaRPr sz="16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269740" y="3130804"/>
            <a:ext cx="4066540" cy="690245"/>
          </a:xfrm>
          <a:prstGeom prst="rect">
            <a:avLst/>
          </a:prstGeom>
        </p:spPr>
        <p:txBody>
          <a:bodyPr vert="horz" wrap="square" lIns="0" tIns="1009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95"/>
              </a:spcBef>
            </a:pPr>
            <a:r>
              <a:rPr sz="1600" b="1" dirty="0">
                <a:solidFill>
                  <a:srgbClr val="3333CC"/>
                </a:solidFill>
                <a:latin typeface="Arial"/>
                <a:cs typeface="Arial"/>
              </a:rPr>
              <a:t>%</a:t>
            </a:r>
            <a:r>
              <a:rPr sz="1600" b="1" spc="-2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generar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nueva</a:t>
            </a:r>
            <a:r>
              <a:rPr sz="1600" spc="-2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asignación</a:t>
            </a:r>
            <a:r>
              <a:rPr sz="1600" spc="-2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parcial</a:t>
            </a:r>
            <a:endParaRPr sz="1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95"/>
              </a:spcBef>
            </a:pPr>
            <a:r>
              <a:rPr sz="1600" b="1" dirty="0">
                <a:solidFill>
                  <a:srgbClr val="3333CC"/>
                </a:solidFill>
                <a:latin typeface="Arial"/>
                <a:cs typeface="Arial"/>
              </a:rPr>
              <a:t>%</a:t>
            </a:r>
            <a:r>
              <a:rPr sz="1600" b="1" spc="-2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la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nueva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asignación</a:t>
            </a:r>
            <a:r>
              <a:rPr sz="1600" spc="-2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parcial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es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consistente</a:t>
            </a:r>
            <a:endParaRPr sz="16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12140" y="3798315"/>
            <a:ext cx="7315200" cy="2067560"/>
          </a:xfrm>
          <a:prstGeom prst="rect">
            <a:avLst/>
          </a:prstGeom>
        </p:spPr>
        <p:txBody>
          <a:bodyPr vert="horz" wrap="square" lIns="0" tIns="58419" rIns="0" bIns="0" rtlCol="0">
            <a:spAutoFit/>
          </a:bodyPr>
          <a:lstStyle/>
          <a:p>
            <a:pPr marL="1841500">
              <a:lnSpc>
                <a:spcPct val="100000"/>
              </a:lnSpc>
              <a:spcBef>
                <a:spcPts val="459"/>
              </a:spcBef>
            </a:pPr>
            <a:r>
              <a:rPr sz="1600" dirty="0">
                <a:latin typeface="Arial"/>
                <a:cs typeface="Arial"/>
              </a:rPr>
              <a:t>resultado</a:t>
            </a:r>
            <a:r>
              <a:rPr sz="1600" spc="10" dirty="0">
                <a:latin typeface="Arial"/>
                <a:cs typeface="Arial"/>
              </a:rPr>
              <a:t> </a:t>
            </a:r>
            <a:r>
              <a:rPr sz="1600" spc="430" dirty="0">
                <a:latin typeface="Symbol"/>
                <a:cs typeface="Symbol"/>
              </a:rPr>
              <a:t>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Arial"/>
                <a:cs typeface="Arial"/>
              </a:rPr>
              <a:t>vuelta-atrás-</a:t>
            </a:r>
            <a:r>
              <a:rPr sz="1600" spc="-20" dirty="0">
                <a:latin typeface="Arial"/>
                <a:cs typeface="Arial"/>
              </a:rPr>
              <a:t>cronológica(CSP,</a:t>
            </a:r>
            <a:r>
              <a:rPr sz="1600" spc="25" dirty="0">
                <a:latin typeface="Arial"/>
                <a:cs typeface="Arial"/>
              </a:rPr>
              <a:t> </a:t>
            </a:r>
            <a:r>
              <a:rPr sz="1600" dirty="0">
                <a:latin typeface="Symbol"/>
                <a:cs typeface="Symbol"/>
              </a:rPr>
              <a:t></a:t>
            </a:r>
            <a:r>
              <a:rPr sz="1600" dirty="0">
                <a:latin typeface="Times New Roman"/>
                <a:cs typeface="Times New Roman"/>
              </a:rPr>
              <a:t>'</a:t>
            </a:r>
            <a:r>
              <a:rPr sz="1600" dirty="0">
                <a:latin typeface="Arial"/>
                <a:cs typeface="Arial"/>
              </a:rPr>
              <a:t>)</a:t>
            </a:r>
            <a:r>
              <a:rPr sz="1600" spc="25" dirty="0"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%</a:t>
            </a:r>
            <a:r>
              <a:rPr sz="1600" spc="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completarla</a:t>
            </a:r>
            <a:endParaRPr sz="1600">
              <a:latin typeface="Arial"/>
              <a:cs typeface="Arial"/>
            </a:endParaRPr>
          </a:p>
          <a:p>
            <a:pPr marL="1841500">
              <a:lnSpc>
                <a:spcPct val="100000"/>
              </a:lnSpc>
              <a:spcBef>
                <a:spcPts val="360"/>
              </a:spcBef>
            </a:pPr>
            <a:r>
              <a:rPr sz="1600" b="1" dirty="0">
                <a:latin typeface="Arial"/>
                <a:cs typeface="Arial"/>
              </a:rPr>
              <a:t>Si</a:t>
            </a:r>
            <a:r>
              <a:rPr sz="1600" b="1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resultado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≠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fallo</a:t>
            </a:r>
            <a:r>
              <a:rPr sz="1600" i="1" spc="-10" dirty="0">
                <a:latin typeface="Arial"/>
                <a:cs typeface="Arial"/>
              </a:rPr>
              <a:t> </a:t>
            </a:r>
            <a:r>
              <a:rPr sz="1600" b="1" spc="-10" dirty="0">
                <a:latin typeface="Arial"/>
                <a:cs typeface="Arial"/>
              </a:rPr>
              <a:t>entonces</a:t>
            </a:r>
            <a:endParaRPr sz="1600">
              <a:latin typeface="Arial"/>
              <a:cs typeface="Arial"/>
            </a:endParaRPr>
          </a:p>
          <a:p>
            <a:pPr marL="927100" marR="2745105" indent="1828800">
              <a:lnSpc>
                <a:spcPct val="120000"/>
              </a:lnSpc>
            </a:pPr>
            <a:r>
              <a:rPr sz="1600" b="1" spc="-10" dirty="0">
                <a:latin typeface="Arial"/>
                <a:cs typeface="Arial"/>
              </a:rPr>
              <a:t>devolver</a:t>
            </a:r>
            <a:r>
              <a:rPr sz="1600" spc="-10" dirty="0">
                <a:latin typeface="Arial"/>
                <a:cs typeface="Arial"/>
              </a:rPr>
              <a:t>(resultado) </a:t>
            </a:r>
            <a:r>
              <a:rPr sz="1600" dirty="0">
                <a:latin typeface="Arial"/>
                <a:cs typeface="Arial"/>
              </a:rPr>
              <a:t>dominio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spc="430" dirty="0">
                <a:latin typeface="Symbol"/>
                <a:cs typeface="Symbol"/>
              </a:rPr>
              <a:t>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Arial"/>
                <a:cs typeface="Arial"/>
              </a:rPr>
              <a:t>dominio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\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spc="-25" dirty="0">
                <a:latin typeface="Arial"/>
                <a:cs typeface="Arial"/>
              </a:rPr>
              <a:t>{</a:t>
            </a:r>
            <a:r>
              <a:rPr sz="1600" i="1" spc="-25" dirty="0">
                <a:latin typeface="Arial"/>
                <a:cs typeface="Arial"/>
              </a:rPr>
              <a:t>v</a:t>
            </a:r>
            <a:r>
              <a:rPr sz="1600" spc="-25" dirty="0">
                <a:latin typeface="Arial"/>
                <a:cs typeface="Arial"/>
              </a:rPr>
              <a:t>}</a:t>
            </a:r>
            <a:endParaRPr sz="1600">
              <a:latin typeface="Arial"/>
              <a:cs typeface="Arial"/>
            </a:endParaRPr>
          </a:p>
          <a:p>
            <a:pPr marL="927100">
              <a:lnSpc>
                <a:spcPct val="100000"/>
              </a:lnSpc>
              <a:spcBef>
                <a:spcPts val="384"/>
              </a:spcBef>
            </a:pPr>
            <a:r>
              <a:rPr sz="1600" b="1" dirty="0">
                <a:latin typeface="Arial"/>
                <a:cs typeface="Arial"/>
              </a:rPr>
              <a:t>Fin </a:t>
            </a:r>
            <a:r>
              <a:rPr sz="1600" spc="-10" dirty="0">
                <a:latin typeface="Arial"/>
                <a:cs typeface="Arial"/>
              </a:rPr>
              <a:t>{Mientras}</a:t>
            </a:r>
            <a:endParaRPr sz="16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380"/>
              </a:spcBef>
            </a:pPr>
            <a:r>
              <a:rPr sz="1600" b="1" spc="-10" dirty="0">
                <a:latin typeface="Arial"/>
                <a:cs typeface="Arial"/>
              </a:rPr>
              <a:t>devolver</a:t>
            </a:r>
            <a:r>
              <a:rPr sz="1600" spc="-10" dirty="0">
                <a:latin typeface="Arial"/>
                <a:cs typeface="Arial"/>
              </a:rPr>
              <a:t>(</a:t>
            </a:r>
            <a:r>
              <a:rPr sz="1600" i="1" spc="-10" dirty="0">
                <a:latin typeface="Arial"/>
                <a:cs typeface="Arial"/>
              </a:rPr>
              <a:t>fallo</a:t>
            </a:r>
            <a:r>
              <a:rPr sz="1600" spc="-10" dirty="0">
                <a:latin typeface="Arial"/>
                <a:cs typeface="Arial"/>
              </a:rPr>
              <a:t>)</a:t>
            </a:r>
            <a:endParaRPr sz="1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85"/>
              </a:spcBef>
            </a:pPr>
            <a:r>
              <a:rPr sz="1600" b="1" dirty="0">
                <a:latin typeface="Arial"/>
                <a:cs typeface="Arial"/>
              </a:rPr>
              <a:t>Fin</a:t>
            </a:r>
            <a:r>
              <a:rPr sz="1600" b="1" spc="114" dirty="0">
                <a:latin typeface="Arial"/>
                <a:cs typeface="Arial"/>
              </a:rPr>
              <a:t> </a:t>
            </a:r>
            <a:r>
              <a:rPr sz="1600" spc="-10" dirty="0">
                <a:latin typeface="Arial"/>
                <a:cs typeface="Arial"/>
              </a:rPr>
              <a:t>{vuelta-atrás-cronológica}</a:t>
            </a:r>
            <a:endParaRPr sz="16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606425" y="1019104"/>
            <a:ext cx="7975600" cy="5029835"/>
          </a:xfrm>
          <a:prstGeom prst="rect">
            <a:avLst/>
          </a:prstGeom>
        </p:spPr>
        <p:txBody>
          <a:bodyPr vert="horz" wrap="square" lIns="0" tIns="984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75"/>
              </a:spcBef>
            </a:pPr>
            <a:r>
              <a:rPr sz="2000" b="1" spc="-10" dirty="0">
                <a:latin typeface="Times New Roman"/>
                <a:cs typeface="Times New Roman"/>
              </a:rPr>
              <a:t>Nótese</a:t>
            </a:r>
            <a:endParaRPr sz="2000">
              <a:latin typeface="Times New Roman"/>
              <a:cs typeface="Times New Roman"/>
            </a:endParaRPr>
          </a:p>
          <a:p>
            <a:pPr marL="354965" marR="5080" indent="-342265">
              <a:lnSpc>
                <a:spcPct val="120000"/>
              </a:lnSpc>
              <a:spcBef>
                <a:spcPts val="175"/>
              </a:spcBef>
              <a:buChar char="•"/>
              <a:tabLst>
                <a:tab pos="354965" algn="l"/>
                <a:tab pos="355600" algn="l"/>
              </a:tabLst>
            </a:pP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selección</a:t>
            </a:r>
            <a:r>
              <a:rPr sz="1800" spc="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variables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(</a:t>
            </a:r>
            <a:r>
              <a:rPr sz="1800" i="1" spc="-10" dirty="0">
                <a:latin typeface="Arial"/>
                <a:cs typeface="Arial"/>
              </a:rPr>
              <a:t>elegir-variable-no-</a:t>
            </a:r>
            <a:r>
              <a:rPr sz="1800" i="1" dirty="0">
                <a:latin typeface="Arial"/>
                <a:cs typeface="Arial"/>
              </a:rPr>
              <a:t>asignada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6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and</a:t>
            </a:r>
            <a:r>
              <a:rPr sz="1800" spc="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(</a:t>
            </a:r>
            <a:r>
              <a:rPr sz="1800" i="1" spc="-10" dirty="0">
                <a:latin typeface="Arial"/>
                <a:cs typeface="Arial"/>
              </a:rPr>
              <a:t>elegir- </a:t>
            </a:r>
            <a:r>
              <a:rPr sz="1800" i="1" dirty="0">
                <a:latin typeface="Arial"/>
                <a:cs typeface="Arial"/>
              </a:rPr>
              <a:t>valor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afecta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completitud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espacio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finito)</a:t>
            </a:r>
            <a:endParaRPr sz="18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650"/>
              </a:spcBef>
              <a:buChar char="•"/>
              <a:tabLst>
                <a:tab pos="354965" algn="l"/>
                <a:tab pos="355600" algn="l"/>
              </a:tabLst>
            </a:pPr>
            <a:r>
              <a:rPr sz="1800" dirty="0">
                <a:latin typeface="Times New Roman"/>
                <a:cs typeface="Times New Roman"/>
              </a:rPr>
              <a:t>pero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sí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afecta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complejidad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algoritmo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tamaño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búsqueda)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430"/>
              </a:spcBef>
            </a:pPr>
            <a:r>
              <a:rPr sz="2000" b="1" dirty="0">
                <a:latin typeface="Times New Roman"/>
                <a:cs typeface="Times New Roman"/>
              </a:rPr>
              <a:t>Heurísticas</a:t>
            </a:r>
            <a:r>
              <a:rPr sz="2000" b="1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elección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de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variables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705"/>
              </a:spcBef>
              <a:buChar char="•"/>
              <a:tabLst>
                <a:tab pos="354965" algn="l"/>
                <a:tab pos="355600" algn="l"/>
              </a:tabLst>
            </a:pPr>
            <a:r>
              <a:rPr sz="1800" dirty="0">
                <a:latin typeface="Times New Roman"/>
                <a:cs typeface="Times New Roman"/>
              </a:rPr>
              <a:t>Hay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asignar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todas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variables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CSP</a:t>
            </a:r>
            <a:endParaRPr sz="18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625"/>
              </a:spcBef>
              <a:buChar char="•"/>
              <a:tabLst>
                <a:tab pos="354965" algn="l"/>
                <a:tab pos="355600" algn="l"/>
              </a:tabLst>
            </a:pPr>
            <a:r>
              <a:rPr sz="1800" dirty="0">
                <a:latin typeface="Times New Roman"/>
                <a:cs typeface="Times New Roman"/>
              </a:rPr>
              <a:t>Preferir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variables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“difíciles”: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detectar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posibles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‘callejones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salida’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fail</a:t>
            </a:r>
            <a:r>
              <a:rPr sz="1800" i="1" spc="-10" dirty="0">
                <a:latin typeface="Times New Roman"/>
                <a:cs typeface="Times New Roman"/>
              </a:rPr>
              <a:t> first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755015" lvl="1" indent="-285115">
              <a:lnSpc>
                <a:spcPct val="100000"/>
              </a:lnSpc>
              <a:spcBef>
                <a:spcPts val="340"/>
              </a:spcBef>
              <a:buChar char="–"/>
              <a:tabLst>
                <a:tab pos="755015" algn="l"/>
                <a:tab pos="755650" algn="l"/>
              </a:tabLst>
            </a:pPr>
            <a:r>
              <a:rPr sz="1600" dirty="0">
                <a:latin typeface="Times New Roman"/>
                <a:cs typeface="Times New Roman"/>
              </a:rPr>
              <a:t>Preferir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 variable de </a:t>
            </a:r>
            <a:r>
              <a:rPr sz="1600" b="1" dirty="0">
                <a:latin typeface="Times New Roman"/>
                <a:cs typeface="Times New Roman"/>
              </a:rPr>
              <a:t>mínimos valores restantes </a:t>
            </a:r>
            <a:r>
              <a:rPr sz="1600" i="1" dirty="0">
                <a:latin typeface="Times New Roman"/>
                <a:cs typeface="Times New Roman"/>
              </a:rPr>
              <a:t>(mimimum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remaining values,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i="1" spc="-20" dirty="0">
                <a:latin typeface="Times New Roman"/>
                <a:cs typeface="Times New Roman"/>
              </a:rPr>
              <a:t>MRV)</a:t>
            </a:r>
            <a:endParaRPr sz="1600">
              <a:latin typeface="Times New Roman"/>
              <a:cs typeface="Times New Roman"/>
            </a:endParaRPr>
          </a:p>
          <a:p>
            <a:pPr marL="755015" lvl="1" indent="-285115">
              <a:lnSpc>
                <a:spcPct val="100000"/>
              </a:lnSpc>
              <a:spcBef>
                <a:spcPts val="480"/>
              </a:spcBef>
              <a:buChar char="–"/>
              <a:tabLst>
                <a:tab pos="755015" algn="l"/>
                <a:tab pos="755650" algn="l"/>
              </a:tabLst>
            </a:pPr>
            <a:r>
              <a:rPr sz="1600" dirty="0">
                <a:latin typeface="Times New Roman"/>
                <a:cs typeface="Times New Roman"/>
              </a:rPr>
              <a:t>Preferir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variable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mayor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número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restricciones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b="1" dirty="0">
                <a:latin typeface="Times New Roman"/>
                <a:cs typeface="Times New Roman"/>
              </a:rPr>
              <a:t>grado</a:t>
            </a:r>
            <a:r>
              <a:rPr sz="1600" b="1" spc="5" dirty="0">
                <a:latin typeface="Times New Roman"/>
                <a:cs typeface="Times New Roman"/>
              </a:rPr>
              <a:t> </a:t>
            </a:r>
            <a:r>
              <a:rPr sz="1600" b="1" spc="-10" dirty="0">
                <a:latin typeface="Times New Roman"/>
                <a:cs typeface="Times New Roman"/>
              </a:rPr>
              <a:t>heurístico</a:t>
            </a:r>
            <a:r>
              <a:rPr sz="1600" spc="-1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380"/>
              </a:spcBef>
            </a:pPr>
            <a:r>
              <a:rPr sz="2000" b="1" dirty="0">
                <a:latin typeface="Times New Roman"/>
                <a:cs typeface="Times New Roman"/>
              </a:rPr>
              <a:t>Heurísticas</a:t>
            </a:r>
            <a:r>
              <a:rPr sz="2000" b="1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elección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de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valores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700"/>
              </a:spcBef>
              <a:buChar char="•"/>
              <a:tabLst>
                <a:tab pos="354965" algn="l"/>
                <a:tab pos="355600" algn="l"/>
              </a:tabLst>
            </a:pP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suficiente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asignar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uno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dominio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 </a:t>
            </a:r>
            <a:r>
              <a:rPr sz="1800" spc="-10" dirty="0">
                <a:latin typeface="Times New Roman"/>
                <a:cs typeface="Times New Roman"/>
              </a:rPr>
              <a:t>variable</a:t>
            </a:r>
            <a:endParaRPr sz="18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55"/>
              </a:spcBef>
              <a:buChar char="•"/>
              <a:tabLst>
                <a:tab pos="354965" algn="l"/>
                <a:tab pos="355600" algn="l"/>
              </a:tabLst>
            </a:pPr>
            <a:r>
              <a:rPr sz="1800" dirty="0">
                <a:latin typeface="Times New Roman"/>
                <a:cs typeface="Times New Roman"/>
              </a:rPr>
              <a:t>Preferir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“prometedores”: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generar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solución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cuanto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antes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fail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last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755015" lvl="1" indent="-285115">
              <a:lnSpc>
                <a:spcPct val="100000"/>
              </a:lnSpc>
              <a:spcBef>
                <a:spcPts val="440"/>
              </a:spcBef>
              <a:buChar char="–"/>
              <a:tabLst>
                <a:tab pos="755015" algn="l"/>
                <a:tab pos="755650" algn="l"/>
              </a:tabLst>
            </a:pPr>
            <a:r>
              <a:rPr sz="1600" dirty="0">
                <a:latin typeface="Times New Roman"/>
                <a:cs typeface="Times New Roman"/>
              </a:rPr>
              <a:t>Preferir el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valor menos</a:t>
            </a:r>
            <a:r>
              <a:rPr sz="1600" b="1" spc="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limitante </a:t>
            </a:r>
            <a:r>
              <a:rPr sz="1600" dirty="0">
                <a:latin typeface="Times New Roman"/>
                <a:cs typeface="Times New Roman"/>
              </a:rPr>
              <a:t>(respecto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 variables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asignadas)</a:t>
            </a:r>
            <a:endParaRPr sz="1600">
              <a:latin typeface="Times New Roman"/>
              <a:cs typeface="Times New Roman"/>
            </a:endParaRPr>
          </a:p>
          <a:p>
            <a:pPr marL="755650" lvl="1" indent="-285750">
              <a:lnSpc>
                <a:spcPct val="100000"/>
              </a:lnSpc>
              <a:spcBef>
                <a:spcPts val="384"/>
              </a:spcBef>
              <a:buFont typeface="Times New Roman"/>
              <a:buChar char="–"/>
              <a:tabLst>
                <a:tab pos="755015" algn="l"/>
                <a:tab pos="755650" algn="l"/>
              </a:tabLst>
            </a:pPr>
            <a:r>
              <a:rPr sz="1600" i="1" dirty="0">
                <a:latin typeface="Times New Roman"/>
                <a:cs typeface="Times New Roman"/>
              </a:rPr>
              <a:t>…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16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981325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Heurísticas</a:t>
            </a: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368507" y="1172891"/>
            <a:ext cx="8636000" cy="1485265"/>
          </a:xfrm>
          <a:prstGeom prst="rect">
            <a:avLst/>
          </a:prstGeom>
        </p:spPr>
        <p:txBody>
          <a:bodyPr vert="horz" wrap="square" lIns="0" tIns="1784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5"/>
              </a:spcBef>
            </a:pPr>
            <a:r>
              <a:rPr sz="2100" dirty="0">
                <a:latin typeface="Times New Roman"/>
                <a:cs typeface="Times New Roman"/>
              </a:rPr>
              <a:t>Problema</a:t>
            </a:r>
            <a:r>
              <a:rPr sz="2100" spc="-5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del</a:t>
            </a:r>
            <a:r>
              <a:rPr sz="2100" spc="5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algoritmo</a:t>
            </a:r>
            <a:r>
              <a:rPr sz="2100" spc="5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de</a:t>
            </a:r>
            <a:r>
              <a:rPr sz="2100" spc="10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vuelta</a:t>
            </a:r>
            <a:r>
              <a:rPr sz="2100" spc="10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atrás cronológica</a:t>
            </a:r>
            <a:r>
              <a:rPr sz="2100" spc="10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(</a:t>
            </a:r>
            <a:r>
              <a:rPr sz="2100" i="1" dirty="0">
                <a:latin typeface="Times New Roman"/>
                <a:cs typeface="Times New Roman"/>
              </a:rPr>
              <a:t>cronological</a:t>
            </a:r>
            <a:r>
              <a:rPr sz="2100" i="1" spc="5" dirty="0">
                <a:latin typeface="Times New Roman"/>
                <a:cs typeface="Times New Roman"/>
              </a:rPr>
              <a:t> </a:t>
            </a:r>
            <a:r>
              <a:rPr sz="2100" i="1" spc="-10" dirty="0">
                <a:latin typeface="Times New Roman"/>
                <a:cs typeface="Times New Roman"/>
              </a:rPr>
              <a:t>backtracking</a:t>
            </a:r>
            <a:r>
              <a:rPr sz="2100" spc="-10" dirty="0">
                <a:latin typeface="Times New Roman"/>
                <a:cs typeface="Times New Roman"/>
              </a:rPr>
              <a:t>):</a:t>
            </a:r>
            <a:endParaRPr sz="21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1185"/>
              </a:spcBef>
              <a:buChar char="•"/>
              <a:tabLst>
                <a:tab pos="354965" algn="l"/>
                <a:tab pos="355600" algn="l"/>
              </a:tabLst>
            </a:pPr>
            <a:r>
              <a:rPr sz="1900" dirty="0">
                <a:latin typeface="Times New Roman"/>
                <a:cs typeface="Times New Roman"/>
              </a:rPr>
              <a:t>No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se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toma</a:t>
            </a:r>
            <a:r>
              <a:rPr sz="1900" spc="-20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en</a:t>
            </a:r>
            <a:r>
              <a:rPr sz="1900" spc="-1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cuenta</a:t>
            </a:r>
            <a:r>
              <a:rPr sz="1900" spc="-20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la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“</a:t>
            </a:r>
            <a:r>
              <a:rPr sz="1900" b="1" dirty="0">
                <a:latin typeface="Times New Roman"/>
                <a:cs typeface="Times New Roman"/>
              </a:rPr>
              <a:t>causa</a:t>
            </a:r>
            <a:r>
              <a:rPr sz="1900" dirty="0">
                <a:latin typeface="Times New Roman"/>
                <a:cs typeface="Times New Roman"/>
              </a:rPr>
              <a:t>”</a:t>
            </a:r>
            <a:r>
              <a:rPr sz="1900" spc="-20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de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haber</a:t>
            </a:r>
            <a:r>
              <a:rPr sz="1900" spc="-1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llegado</a:t>
            </a:r>
            <a:r>
              <a:rPr sz="1900" spc="-10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a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un</a:t>
            </a:r>
            <a:r>
              <a:rPr sz="1900" spc="-10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callejón</a:t>
            </a:r>
            <a:r>
              <a:rPr sz="1900" spc="-1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sin</a:t>
            </a:r>
            <a:r>
              <a:rPr sz="1900" spc="-10" dirty="0">
                <a:latin typeface="Times New Roman"/>
                <a:cs typeface="Times New Roman"/>
              </a:rPr>
              <a:t> salida</a:t>
            </a:r>
            <a:endParaRPr sz="1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Font typeface="Times New Roman"/>
              <a:buChar char="•"/>
            </a:pPr>
            <a:endParaRPr sz="165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buFont typeface="Times New Roman"/>
              <a:buChar char="•"/>
              <a:tabLst>
                <a:tab pos="354965" algn="l"/>
                <a:tab pos="355600" algn="l"/>
              </a:tabLst>
            </a:pPr>
            <a:r>
              <a:rPr sz="1900" b="1" dirty="0">
                <a:latin typeface="Times New Roman"/>
                <a:cs typeface="Times New Roman"/>
              </a:rPr>
              <a:t>“Thrashing”</a:t>
            </a:r>
            <a:r>
              <a:rPr sz="1900" dirty="0">
                <a:latin typeface="Times New Roman"/>
                <a:cs typeface="Times New Roman"/>
              </a:rPr>
              <a:t>:</a:t>
            </a:r>
            <a:r>
              <a:rPr sz="1900" spc="-3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se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genera</a:t>
            </a:r>
            <a:r>
              <a:rPr sz="1900" spc="-30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el</a:t>
            </a:r>
            <a:r>
              <a:rPr sz="1900" spc="-20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mismo</a:t>
            </a:r>
            <a:r>
              <a:rPr sz="1900" spc="-1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error</a:t>
            </a:r>
            <a:r>
              <a:rPr sz="1900" spc="-20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de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asignación</a:t>
            </a:r>
            <a:r>
              <a:rPr sz="1900" spc="-20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(subárbol)</a:t>
            </a:r>
            <a:r>
              <a:rPr sz="1900" spc="-15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varias</a:t>
            </a:r>
            <a:r>
              <a:rPr sz="1900" spc="-20" dirty="0">
                <a:latin typeface="Times New Roman"/>
                <a:cs typeface="Times New Roman"/>
              </a:rPr>
              <a:t> </a:t>
            </a:r>
            <a:r>
              <a:rPr sz="1900" spc="-10" dirty="0">
                <a:latin typeface="Times New Roman"/>
                <a:cs typeface="Times New Roman"/>
              </a:rPr>
              <a:t>veces</a:t>
            </a:r>
            <a:endParaRPr sz="1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128520">
              <a:lnSpc>
                <a:spcPct val="100000"/>
              </a:lnSpc>
              <a:spcBef>
                <a:spcPts val="100"/>
              </a:spcBef>
            </a:pPr>
            <a:r>
              <a:rPr dirty="0"/>
              <a:t>Problema:</a:t>
            </a:r>
            <a:r>
              <a:rPr spc="-40" dirty="0"/>
              <a:t> </a:t>
            </a:r>
            <a:r>
              <a:rPr spc="-10" dirty="0"/>
              <a:t>“Thrashing”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68507" y="2970276"/>
            <a:ext cx="125539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100"/>
              </a:spcBef>
              <a:buChar char="•"/>
              <a:tabLst>
                <a:tab pos="354965" algn="l"/>
                <a:tab pos="355600" algn="l"/>
              </a:tabLst>
            </a:pPr>
            <a:r>
              <a:rPr sz="1900" spc="-10" dirty="0">
                <a:latin typeface="Times New Roman"/>
                <a:cs typeface="Times New Roman"/>
              </a:rPr>
              <a:t>Ejemplo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00306" y="3340608"/>
            <a:ext cx="3483610" cy="6902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3850" marR="43180" indent="-285750">
              <a:lnSpc>
                <a:spcPct val="128200"/>
              </a:lnSpc>
              <a:spcBef>
                <a:spcPts val="100"/>
              </a:spcBef>
              <a:tabLst>
                <a:tab pos="323215" algn="l"/>
              </a:tabLst>
            </a:pPr>
            <a:r>
              <a:rPr sz="1700" spc="-50" dirty="0">
                <a:latin typeface="Times New Roman"/>
                <a:cs typeface="Times New Roman"/>
              </a:rPr>
              <a:t>–</a:t>
            </a:r>
            <a:r>
              <a:rPr sz="1700" dirty="0">
                <a:latin typeface="Times New Roman"/>
                <a:cs typeface="Times New Roman"/>
              </a:rPr>
              <a:t>	</a:t>
            </a:r>
            <a:r>
              <a:rPr sz="1700" i="1" dirty="0">
                <a:latin typeface="Times New Roman"/>
                <a:cs typeface="Times New Roman"/>
              </a:rPr>
              <a:t>x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50" i="1" spc="209" baseline="-15151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=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i="1" dirty="0">
                <a:latin typeface="Times New Roman"/>
                <a:cs typeface="Times New Roman"/>
              </a:rPr>
              <a:t>a</a:t>
            </a:r>
            <a:r>
              <a:rPr sz="1700" i="1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es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incompatible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con </a:t>
            </a:r>
            <a:r>
              <a:rPr sz="1700" spc="-10" dirty="0">
                <a:latin typeface="Times New Roman"/>
                <a:cs typeface="Times New Roman"/>
              </a:rPr>
              <a:t>cualquier </a:t>
            </a:r>
            <a:r>
              <a:rPr sz="1700" dirty="0">
                <a:latin typeface="Times New Roman"/>
                <a:cs typeface="Times New Roman"/>
              </a:rPr>
              <a:t>valor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del dominio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de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i="1" spc="-50" dirty="0">
                <a:latin typeface="Times New Roman"/>
                <a:cs typeface="Times New Roman"/>
              </a:rPr>
              <a:t>x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052969" y="3858767"/>
            <a:ext cx="87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i="1" dirty="0">
                <a:latin typeface="Times New Roman"/>
                <a:cs typeface="Times New Roman"/>
              </a:rPr>
              <a:t>k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00306" y="4081272"/>
            <a:ext cx="3435350" cy="1357630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323850" marR="43180" indent="-285750">
              <a:lnSpc>
                <a:spcPct val="129000"/>
              </a:lnSpc>
              <a:spcBef>
                <a:spcPts val="60"/>
              </a:spcBef>
              <a:tabLst>
                <a:tab pos="323215" algn="l"/>
              </a:tabLst>
            </a:pPr>
            <a:r>
              <a:rPr sz="1700" spc="-50" dirty="0">
                <a:latin typeface="Times New Roman"/>
                <a:cs typeface="Times New Roman"/>
              </a:rPr>
              <a:t>–</a:t>
            </a:r>
            <a:r>
              <a:rPr sz="1700" dirty="0">
                <a:latin typeface="Times New Roman"/>
                <a:cs typeface="Times New Roman"/>
              </a:rPr>
              <a:t>	sin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embargo,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se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irían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probando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spc="-25" dirty="0">
                <a:latin typeface="Times New Roman"/>
                <a:cs typeface="Times New Roman"/>
              </a:rPr>
              <a:t>los </a:t>
            </a:r>
            <a:r>
              <a:rPr sz="1700" dirty="0">
                <a:latin typeface="Times New Roman"/>
                <a:cs typeface="Times New Roman"/>
              </a:rPr>
              <a:t>posibles</a:t>
            </a:r>
            <a:r>
              <a:rPr sz="1700" spc="-2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valores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para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i="1" dirty="0">
                <a:latin typeface="Times New Roman"/>
                <a:cs typeface="Times New Roman"/>
              </a:rPr>
              <a:t>x</a:t>
            </a:r>
            <a:r>
              <a:rPr sz="1650" i="1" baseline="-15151" dirty="0">
                <a:latin typeface="Times New Roman"/>
                <a:cs typeface="Times New Roman"/>
              </a:rPr>
              <a:t>k</a:t>
            </a:r>
            <a:r>
              <a:rPr sz="1650" i="1" spc="232" baseline="-15151" dirty="0">
                <a:latin typeface="Times New Roman"/>
                <a:cs typeface="Times New Roman"/>
              </a:rPr>
              <a:t> </a:t>
            </a:r>
            <a:r>
              <a:rPr sz="1700" spc="-25" dirty="0">
                <a:latin typeface="Times New Roman"/>
                <a:cs typeface="Times New Roman"/>
              </a:rPr>
              <a:t>(en </a:t>
            </a:r>
            <a:r>
              <a:rPr sz="1700" dirty="0">
                <a:latin typeface="Times New Roman"/>
                <a:cs typeface="Times New Roman"/>
              </a:rPr>
              <a:t>combinación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con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i="1" dirty="0">
                <a:latin typeface="Times New Roman"/>
                <a:cs typeface="Times New Roman"/>
              </a:rPr>
              <a:t>x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50" i="1" spc="225" baseline="-15151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=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i="1" dirty="0">
                <a:latin typeface="Times New Roman"/>
                <a:cs typeface="Times New Roman"/>
              </a:rPr>
              <a:t>a</a:t>
            </a:r>
            <a:r>
              <a:rPr sz="1700" dirty="0">
                <a:latin typeface="Times New Roman"/>
                <a:cs typeface="Times New Roman"/>
              </a:rPr>
              <a:t>)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un </a:t>
            </a:r>
            <a:r>
              <a:rPr sz="1700" spc="-10" dirty="0">
                <a:latin typeface="Times New Roman"/>
                <a:cs typeface="Times New Roman"/>
              </a:rPr>
              <a:t>número </a:t>
            </a:r>
            <a:r>
              <a:rPr sz="1700" dirty="0">
                <a:latin typeface="Times New Roman"/>
                <a:cs typeface="Times New Roman"/>
              </a:rPr>
              <a:t>exponencial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de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spc="-20" dirty="0">
                <a:latin typeface="Times New Roman"/>
                <a:cs typeface="Times New Roman"/>
              </a:rPr>
              <a:t>veces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421116" y="3208355"/>
            <a:ext cx="330835" cy="204470"/>
          </a:xfrm>
          <a:custGeom>
            <a:avLst/>
            <a:gdLst/>
            <a:ahLst/>
            <a:cxnLst/>
            <a:rect l="l" t="t" r="r" b="b"/>
            <a:pathLst>
              <a:path w="330834" h="204470">
                <a:moveTo>
                  <a:pt x="330740" y="0"/>
                </a:moveTo>
                <a:lnTo>
                  <a:pt x="0" y="204281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7379947" y="3291332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800649" y="2930652"/>
            <a:ext cx="259079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x</a:t>
            </a:r>
            <a:r>
              <a:rPr sz="1650" spc="-37" baseline="-15151" dirty="0">
                <a:latin typeface="Times New Roman"/>
                <a:cs typeface="Times New Roman"/>
              </a:rPr>
              <a:t>1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815730" y="3823716"/>
            <a:ext cx="22796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x</a:t>
            </a:r>
            <a:r>
              <a:rPr sz="1650" i="1" spc="-37" baseline="-15151" dirty="0">
                <a:latin typeface="Times New Roman"/>
                <a:cs typeface="Times New Roman"/>
              </a:rPr>
              <a:t>i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748262" y="4838700"/>
            <a:ext cx="363855" cy="63817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93980" marR="30480" indent="-56515">
              <a:lnSpc>
                <a:spcPct val="101000"/>
              </a:lnSpc>
              <a:spcBef>
                <a:spcPts val="75"/>
              </a:spcBef>
            </a:pPr>
            <a:r>
              <a:rPr sz="3000" i="1" spc="-30" baseline="8333" dirty="0">
                <a:latin typeface="Times New Roman"/>
                <a:cs typeface="Times New Roman"/>
              </a:rPr>
              <a:t>x</a:t>
            </a:r>
            <a:r>
              <a:rPr sz="1100" i="1" spc="-20" dirty="0">
                <a:latin typeface="Times New Roman"/>
                <a:cs typeface="Times New Roman"/>
              </a:rPr>
              <a:t>k-</a:t>
            </a:r>
            <a:r>
              <a:rPr sz="1100" spc="-50" dirty="0">
                <a:latin typeface="Times New Roman"/>
                <a:cs typeface="Times New Roman"/>
              </a:rPr>
              <a:t>1 </a:t>
            </a:r>
            <a:r>
              <a:rPr sz="2000" i="1" spc="-25" dirty="0">
                <a:latin typeface="Times New Roman"/>
                <a:cs typeface="Times New Roman"/>
              </a:rPr>
              <a:t>x</a:t>
            </a:r>
            <a:r>
              <a:rPr sz="1650" i="1" spc="-37" baseline="-15151" dirty="0">
                <a:latin typeface="Times New Roman"/>
                <a:cs typeface="Times New Roman"/>
              </a:rPr>
              <a:t>k</a:t>
            </a:r>
            <a:endParaRPr sz="1650" baseline="-15151">
              <a:latin typeface="Times New Roman"/>
              <a:cs typeface="Times New Roman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5513015" y="4038871"/>
            <a:ext cx="2766060" cy="1549400"/>
            <a:chOff x="5513015" y="4038871"/>
            <a:chExt cx="2766060" cy="1549400"/>
          </a:xfrm>
        </p:grpSpPr>
        <p:sp>
          <p:nvSpPr>
            <p:cNvPr id="19" name="object 19"/>
            <p:cNvSpPr/>
            <p:nvPr/>
          </p:nvSpPr>
          <p:spPr>
            <a:xfrm>
              <a:off x="5673074" y="4177130"/>
              <a:ext cx="2076450" cy="906144"/>
            </a:xfrm>
            <a:custGeom>
              <a:avLst/>
              <a:gdLst/>
              <a:ahLst/>
              <a:cxnLst/>
              <a:rect l="l" t="t" r="r" b="b"/>
              <a:pathLst>
                <a:path w="2076450" h="906145">
                  <a:moveTo>
                    <a:pt x="1039802" y="0"/>
                  </a:moveTo>
                  <a:lnTo>
                    <a:pt x="1036262" y="0"/>
                  </a:lnTo>
                  <a:lnTo>
                    <a:pt x="715" y="896367"/>
                  </a:lnTo>
                  <a:lnTo>
                    <a:pt x="0" y="899165"/>
                  </a:lnTo>
                  <a:lnTo>
                    <a:pt x="1851" y="904134"/>
                  </a:lnTo>
                  <a:lnTo>
                    <a:pt x="4224" y="905783"/>
                  </a:lnTo>
                  <a:lnTo>
                    <a:pt x="2071841" y="905783"/>
                  </a:lnTo>
                  <a:lnTo>
                    <a:pt x="2074070" y="904233"/>
                  </a:lnTo>
                  <a:lnTo>
                    <a:pt x="11032" y="904233"/>
                  </a:lnTo>
                  <a:lnTo>
                    <a:pt x="6875" y="893083"/>
                  </a:lnTo>
                  <a:lnTo>
                    <a:pt x="23914" y="893083"/>
                  </a:lnTo>
                  <a:lnTo>
                    <a:pt x="1038032" y="15264"/>
                  </a:lnTo>
                  <a:lnTo>
                    <a:pt x="1033876" y="11667"/>
                  </a:lnTo>
                  <a:lnTo>
                    <a:pt x="1053281" y="11667"/>
                  </a:lnTo>
                  <a:lnTo>
                    <a:pt x="1039802" y="0"/>
                  </a:lnTo>
                  <a:close/>
                </a:path>
                <a:path w="2076450" h="906145">
                  <a:moveTo>
                    <a:pt x="23914" y="893083"/>
                  </a:moveTo>
                  <a:lnTo>
                    <a:pt x="6875" y="893083"/>
                  </a:lnTo>
                  <a:lnTo>
                    <a:pt x="11032" y="904233"/>
                  </a:lnTo>
                  <a:lnTo>
                    <a:pt x="23914" y="893083"/>
                  </a:lnTo>
                  <a:close/>
                </a:path>
                <a:path w="2076450" h="906145">
                  <a:moveTo>
                    <a:pt x="2052150" y="893083"/>
                  </a:moveTo>
                  <a:lnTo>
                    <a:pt x="23914" y="893083"/>
                  </a:lnTo>
                  <a:lnTo>
                    <a:pt x="11032" y="904233"/>
                  </a:lnTo>
                  <a:lnTo>
                    <a:pt x="2065032" y="904233"/>
                  </a:lnTo>
                  <a:lnTo>
                    <a:pt x="2052150" y="893083"/>
                  </a:lnTo>
                  <a:close/>
                </a:path>
                <a:path w="2076450" h="906145">
                  <a:moveTo>
                    <a:pt x="1053281" y="11667"/>
                  </a:moveTo>
                  <a:lnTo>
                    <a:pt x="1042188" y="11667"/>
                  </a:lnTo>
                  <a:lnTo>
                    <a:pt x="1038032" y="15264"/>
                  </a:lnTo>
                  <a:lnTo>
                    <a:pt x="2065032" y="904233"/>
                  </a:lnTo>
                  <a:lnTo>
                    <a:pt x="2069189" y="893083"/>
                  </a:lnTo>
                  <a:lnTo>
                    <a:pt x="2071556" y="893083"/>
                  </a:lnTo>
                  <a:lnTo>
                    <a:pt x="1053281" y="11667"/>
                  </a:lnTo>
                  <a:close/>
                </a:path>
                <a:path w="2076450" h="906145">
                  <a:moveTo>
                    <a:pt x="2071556" y="893083"/>
                  </a:moveTo>
                  <a:lnTo>
                    <a:pt x="2069189" y="893083"/>
                  </a:lnTo>
                  <a:lnTo>
                    <a:pt x="2065032" y="904233"/>
                  </a:lnTo>
                  <a:lnTo>
                    <a:pt x="2074070" y="904233"/>
                  </a:lnTo>
                  <a:lnTo>
                    <a:pt x="2074213" y="904134"/>
                  </a:lnTo>
                  <a:lnTo>
                    <a:pt x="2076065" y="899165"/>
                  </a:lnTo>
                  <a:lnTo>
                    <a:pt x="2075350" y="896367"/>
                  </a:lnTo>
                  <a:lnTo>
                    <a:pt x="2071556" y="893083"/>
                  </a:lnTo>
                  <a:close/>
                </a:path>
                <a:path w="2076450" h="906145">
                  <a:moveTo>
                    <a:pt x="1042188" y="11667"/>
                  </a:moveTo>
                  <a:lnTo>
                    <a:pt x="1033876" y="11667"/>
                  </a:lnTo>
                  <a:lnTo>
                    <a:pt x="1038032" y="15264"/>
                  </a:lnTo>
                  <a:lnTo>
                    <a:pt x="1042188" y="116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513015" y="4038871"/>
              <a:ext cx="2765705" cy="1548771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5614749" y="5236464"/>
            <a:ext cx="2204085" cy="322580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00"/>
              </a:spcBef>
              <a:tabLst>
                <a:tab pos="305435" algn="l"/>
                <a:tab pos="598170" algn="l"/>
                <a:tab pos="891540" algn="l"/>
                <a:tab pos="1184275" algn="l"/>
                <a:tab pos="1477645" algn="l"/>
                <a:tab pos="1770380" algn="l"/>
                <a:tab pos="2063750" algn="l"/>
              </a:tabLst>
            </a:pPr>
            <a:r>
              <a:rPr sz="1000" spc="-50" dirty="0">
                <a:latin typeface="Times New Roman"/>
                <a:cs typeface="Times New Roman"/>
              </a:rPr>
              <a:t>…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-50" dirty="0">
                <a:latin typeface="Times New Roman"/>
                <a:cs typeface="Times New Roman"/>
              </a:rPr>
              <a:t>…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-50" dirty="0">
                <a:latin typeface="Times New Roman"/>
                <a:cs typeface="Times New Roman"/>
              </a:rPr>
              <a:t>…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-60" dirty="0">
                <a:latin typeface="Times New Roman"/>
                <a:cs typeface="Times New Roman"/>
              </a:rPr>
              <a:t>…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-50" dirty="0">
                <a:latin typeface="Times New Roman"/>
                <a:cs typeface="Times New Roman"/>
              </a:rPr>
              <a:t>…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-50" dirty="0">
                <a:latin typeface="Times New Roman"/>
                <a:cs typeface="Times New Roman"/>
              </a:rPr>
              <a:t>…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-50" dirty="0">
                <a:latin typeface="Times New Roman"/>
                <a:cs typeface="Times New Roman"/>
              </a:rPr>
              <a:t>…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-50" dirty="0">
                <a:latin typeface="Times New Roman"/>
                <a:cs typeface="Times New Roman"/>
              </a:rPr>
              <a:t>…</a:t>
            </a:r>
            <a:endParaRPr sz="1000">
              <a:latin typeface="Times New Roman"/>
              <a:cs typeface="Times New Roman"/>
            </a:endParaRPr>
          </a:p>
          <a:p>
            <a:pPr marL="20320">
              <a:lnSpc>
                <a:spcPct val="100000"/>
              </a:lnSpc>
              <a:spcBef>
                <a:spcPts val="80"/>
              </a:spcBef>
              <a:tabLst>
                <a:tab pos="309880" algn="l"/>
                <a:tab pos="600075" algn="l"/>
                <a:tab pos="889635" algn="l"/>
                <a:tab pos="1179830" algn="l"/>
                <a:tab pos="1470025" algn="l"/>
                <a:tab pos="1759585" algn="l"/>
                <a:tab pos="2049780" algn="l"/>
              </a:tabLst>
            </a:pPr>
            <a:r>
              <a:rPr sz="800" spc="-50" dirty="0">
                <a:latin typeface="Times New Roman"/>
                <a:cs typeface="Times New Roman"/>
              </a:rPr>
              <a:t>…</a:t>
            </a:r>
            <a:r>
              <a:rPr sz="800" dirty="0">
                <a:latin typeface="Times New Roman"/>
                <a:cs typeface="Times New Roman"/>
              </a:rPr>
              <a:t>	</a:t>
            </a:r>
            <a:r>
              <a:rPr sz="800" spc="-50" dirty="0">
                <a:latin typeface="Times New Roman"/>
                <a:cs typeface="Times New Roman"/>
              </a:rPr>
              <a:t>…</a:t>
            </a:r>
            <a:r>
              <a:rPr sz="800" dirty="0">
                <a:latin typeface="Times New Roman"/>
                <a:cs typeface="Times New Roman"/>
              </a:rPr>
              <a:t>	</a:t>
            </a:r>
            <a:r>
              <a:rPr sz="800" spc="-50" dirty="0">
                <a:latin typeface="Times New Roman"/>
                <a:cs typeface="Times New Roman"/>
              </a:rPr>
              <a:t>…</a:t>
            </a:r>
            <a:r>
              <a:rPr sz="800" dirty="0">
                <a:latin typeface="Times New Roman"/>
                <a:cs typeface="Times New Roman"/>
              </a:rPr>
              <a:t>	</a:t>
            </a:r>
            <a:r>
              <a:rPr sz="800" spc="-50" dirty="0">
                <a:latin typeface="Times New Roman"/>
                <a:cs typeface="Times New Roman"/>
              </a:rPr>
              <a:t>…</a:t>
            </a:r>
            <a:r>
              <a:rPr sz="800" dirty="0">
                <a:latin typeface="Times New Roman"/>
                <a:cs typeface="Times New Roman"/>
              </a:rPr>
              <a:t>	</a:t>
            </a:r>
            <a:r>
              <a:rPr sz="800" spc="-50" dirty="0">
                <a:latin typeface="Times New Roman"/>
                <a:cs typeface="Times New Roman"/>
              </a:rPr>
              <a:t>…</a:t>
            </a:r>
            <a:r>
              <a:rPr sz="800" dirty="0">
                <a:latin typeface="Times New Roman"/>
                <a:cs typeface="Times New Roman"/>
              </a:rPr>
              <a:t>	</a:t>
            </a:r>
            <a:r>
              <a:rPr sz="800" spc="-50" dirty="0">
                <a:latin typeface="Times New Roman"/>
                <a:cs typeface="Times New Roman"/>
              </a:rPr>
              <a:t>…</a:t>
            </a:r>
            <a:r>
              <a:rPr sz="800" dirty="0">
                <a:latin typeface="Times New Roman"/>
                <a:cs typeface="Times New Roman"/>
              </a:rPr>
              <a:t>	</a:t>
            </a:r>
            <a:r>
              <a:rPr sz="800" spc="-50" dirty="0">
                <a:latin typeface="Times New Roman"/>
                <a:cs typeface="Times New Roman"/>
              </a:rPr>
              <a:t>…</a:t>
            </a:r>
            <a:r>
              <a:rPr sz="800" dirty="0">
                <a:latin typeface="Times New Roman"/>
                <a:cs typeface="Times New Roman"/>
              </a:rPr>
              <a:t>	</a:t>
            </a:r>
            <a:r>
              <a:rPr sz="800" spc="-50" dirty="0">
                <a:latin typeface="Times New Roman"/>
                <a:cs typeface="Times New Roman"/>
              </a:rPr>
              <a:t>…</a:t>
            </a:r>
            <a:endParaRPr sz="800">
              <a:latin typeface="Times New Roman"/>
              <a:cs typeface="Times New Roman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8412068" y="4390115"/>
            <a:ext cx="353695" cy="570230"/>
            <a:chOff x="8412068" y="4390115"/>
            <a:chExt cx="353695" cy="570230"/>
          </a:xfrm>
        </p:grpSpPr>
        <p:sp>
          <p:nvSpPr>
            <p:cNvPr id="23" name="object 23"/>
            <p:cNvSpPr/>
            <p:nvPr/>
          </p:nvSpPr>
          <p:spPr>
            <a:xfrm>
              <a:off x="8426586" y="4405052"/>
              <a:ext cx="323215" cy="539750"/>
            </a:xfrm>
            <a:custGeom>
              <a:avLst/>
              <a:gdLst/>
              <a:ahLst/>
              <a:cxnLst/>
              <a:rect l="l" t="t" r="r" b="b"/>
              <a:pathLst>
                <a:path w="323215" h="539750">
                  <a:moveTo>
                    <a:pt x="126664" y="0"/>
                  </a:moveTo>
                  <a:lnTo>
                    <a:pt x="0" y="97163"/>
                  </a:lnTo>
                  <a:lnTo>
                    <a:pt x="113657" y="209363"/>
                  </a:lnTo>
                  <a:lnTo>
                    <a:pt x="75083" y="242408"/>
                  </a:lnTo>
                  <a:lnTo>
                    <a:pt x="182731" y="349364"/>
                  </a:lnTo>
                  <a:lnTo>
                    <a:pt x="149689" y="372543"/>
                  </a:lnTo>
                  <a:lnTo>
                    <a:pt x="322943" y="539520"/>
                  </a:lnTo>
                  <a:lnTo>
                    <a:pt x="220781" y="321638"/>
                  </a:lnTo>
                  <a:lnTo>
                    <a:pt x="247843" y="299907"/>
                  </a:lnTo>
                  <a:lnTo>
                    <a:pt x="165209" y="169773"/>
                  </a:lnTo>
                  <a:lnTo>
                    <a:pt x="192270" y="151864"/>
                  </a:lnTo>
                  <a:lnTo>
                    <a:pt x="126664" y="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412068" y="4390115"/>
              <a:ext cx="353695" cy="570230"/>
            </a:xfrm>
            <a:custGeom>
              <a:avLst/>
              <a:gdLst/>
              <a:ahLst/>
              <a:cxnLst/>
              <a:rect l="l" t="t" r="r" b="b"/>
              <a:pathLst>
                <a:path w="353695" h="570229">
                  <a:moveTo>
                    <a:pt x="175071" y="362405"/>
                  </a:moveTo>
                  <a:lnTo>
                    <a:pt x="152509" y="378233"/>
                  </a:lnTo>
                  <a:lnTo>
                    <a:pt x="150293" y="382117"/>
                  </a:lnTo>
                  <a:lnTo>
                    <a:pt x="149631" y="390626"/>
                  </a:lnTo>
                  <a:lnTo>
                    <a:pt x="151220" y="394806"/>
                  </a:lnTo>
                  <a:lnTo>
                    <a:pt x="332506" y="569525"/>
                  </a:lnTo>
                  <a:lnTo>
                    <a:pt x="340172" y="570083"/>
                  </a:lnTo>
                  <a:lnTo>
                    <a:pt x="351377" y="562065"/>
                  </a:lnTo>
                  <a:lnTo>
                    <a:pt x="351780" y="560522"/>
                  </a:lnTo>
                  <a:lnTo>
                    <a:pt x="324524" y="560522"/>
                  </a:lnTo>
                  <a:lnTo>
                    <a:pt x="291694" y="490505"/>
                  </a:lnTo>
                  <a:lnTo>
                    <a:pt x="196932" y="399176"/>
                  </a:lnTo>
                  <a:lnTo>
                    <a:pt x="172412" y="399176"/>
                  </a:lnTo>
                  <a:lnTo>
                    <a:pt x="174122" y="377192"/>
                  </a:lnTo>
                  <a:lnTo>
                    <a:pt x="203749" y="377192"/>
                  </a:lnTo>
                  <a:lnTo>
                    <a:pt x="207679" y="374435"/>
                  </a:lnTo>
                  <a:lnTo>
                    <a:pt x="187178" y="374435"/>
                  </a:lnTo>
                  <a:lnTo>
                    <a:pt x="175071" y="362405"/>
                  </a:lnTo>
                  <a:close/>
                </a:path>
                <a:path w="353695" h="570229">
                  <a:moveTo>
                    <a:pt x="291694" y="490505"/>
                  </a:moveTo>
                  <a:lnTo>
                    <a:pt x="324524" y="560522"/>
                  </a:lnTo>
                  <a:lnTo>
                    <a:pt x="347375" y="544168"/>
                  </a:lnTo>
                  <a:lnTo>
                    <a:pt x="291694" y="490505"/>
                  </a:lnTo>
                  <a:close/>
                </a:path>
                <a:path w="353695" h="570229">
                  <a:moveTo>
                    <a:pt x="243445" y="311710"/>
                  </a:moveTo>
                  <a:lnTo>
                    <a:pt x="221213" y="329562"/>
                  </a:lnTo>
                  <a:lnTo>
                    <a:pt x="219565" y="336671"/>
                  </a:lnTo>
                  <a:lnTo>
                    <a:pt x="291694" y="490505"/>
                  </a:lnTo>
                  <a:lnTo>
                    <a:pt x="347375" y="544168"/>
                  </a:lnTo>
                  <a:lnTo>
                    <a:pt x="324524" y="560522"/>
                  </a:lnTo>
                  <a:lnTo>
                    <a:pt x="351780" y="560522"/>
                  </a:lnTo>
                  <a:lnTo>
                    <a:pt x="353321" y="554629"/>
                  </a:lnTo>
                  <a:lnTo>
                    <a:pt x="256303" y="347715"/>
                  </a:lnTo>
                  <a:lnTo>
                    <a:pt x="244245" y="347715"/>
                  </a:lnTo>
                  <a:lnTo>
                    <a:pt x="248235" y="330509"/>
                  </a:lnTo>
                  <a:lnTo>
                    <a:pt x="265671" y="330509"/>
                  </a:lnTo>
                  <a:lnTo>
                    <a:pt x="275642" y="322503"/>
                  </a:lnTo>
                  <a:lnTo>
                    <a:pt x="250299" y="322503"/>
                  </a:lnTo>
                  <a:lnTo>
                    <a:pt x="243445" y="311710"/>
                  </a:lnTo>
                  <a:close/>
                </a:path>
                <a:path w="353695" h="570229">
                  <a:moveTo>
                    <a:pt x="174122" y="377192"/>
                  </a:moveTo>
                  <a:lnTo>
                    <a:pt x="172412" y="399176"/>
                  </a:lnTo>
                  <a:lnTo>
                    <a:pt x="186603" y="389221"/>
                  </a:lnTo>
                  <a:lnTo>
                    <a:pt x="174122" y="377192"/>
                  </a:lnTo>
                  <a:close/>
                </a:path>
                <a:path w="353695" h="570229">
                  <a:moveTo>
                    <a:pt x="186603" y="389221"/>
                  </a:moveTo>
                  <a:lnTo>
                    <a:pt x="172412" y="399176"/>
                  </a:lnTo>
                  <a:lnTo>
                    <a:pt x="196932" y="399176"/>
                  </a:lnTo>
                  <a:lnTo>
                    <a:pt x="186603" y="389221"/>
                  </a:lnTo>
                  <a:close/>
                </a:path>
                <a:path w="353695" h="570229">
                  <a:moveTo>
                    <a:pt x="203749" y="377192"/>
                  </a:moveTo>
                  <a:lnTo>
                    <a:pt x="174122" y="377192"/>
                  </a:lnTo>
                  <a:lnTo>
                    <a:pt x="186603" y="389221"/>
                  </a:lnTo>
                  <a:lnTo>
                    <a:pt x="203749" y="377192"/>
                  </a:lnTo>
                  <a:close/>
                </a:path>
                <a:path w="353695" h="570229">
                  <a:moveTo>
                    <a:pt x="189043" y="352604"/>
                  </a:moveTo>
                  <a:lnTo>
                    <a:pt x="175071" y="362405"/>
                  </a:lnTo>
                  <a:lnTo>
                    <a:pt x="187178" y="374435"/>
                  </a:lnTo>
                  <a:lnTo>
                    <a:pt x="189043" y="352604"/>
                  </a:lnTo>
                  <a:close/>
                </a:path>
                <a:path w="353695" h="570229">
                  <a:moveTo>
                    <a:pt x="205748" y="352604"/>
                  </a:moveTo>
                  <a:lnTo>
                    <a:pt x="189043" y="352604"/>
                  </a:lnTo>
                  <a:lnTo>
                    <a:pt x="187178" y="374435"/>
                  </a:lnTo>
                  <a:lnTo>
                    <a:pt x="207679" y="374435"/>
                  </a:lnTo>
                  <a:lnTo>
                    <a:pt x="208916" y="373567"/>
                  </a:lnTo>
                  <a:lnTo>
                    <a:pt x="211124" y="369730"/>
                  </a:lnTo>
                  <a:lnTo>
                    <a:pt x="211844" y="361302"/>
                  </a:lnTo>
                  <a:lnTo>
                    <a:pt x="210319" y="357145"/>
                  </a:lnTo>
                  <a:lnTo>
                    <a:pt x="205748" y="352604"/>
                  </a:lnTo>
                  <a:close/>
                </a:path>
                <a:path w="353695" h="570229">
                  <a:moveTo>
                    <a:pt x="107083" y="223555"/>
                  </a:moveTo>
                  <a:lnTo>
                    <a:pt x="77276" y="249090"/>
                  </a:lnTo>
                  <a:lnTo>
                    <a:pt x="75471" y="252832"/>
                  </a:lnTo>
                  <a:lnTo>
                    <a:pt x="75176" y="260804"/>
                  </a:lnTo>
                  <a:lnTo>
                    <a:pt x="76701" y="264669"/>
                  </a:lnTo>
                  <a:lnTo>
                    <a:pt x="175071" y="362405"/>
                  </a:lnTo>
                  <a:lnTo>
                    <a:pt x="189043" y="352604"/>
                  </a:lnTo>
                  <a:lnTo>
                    <a:pt x="205748" y="352604"/>
                  </a:lnTo>
                  <a:lnTo>
                    <a:pt x="120793" y="268196"/>
                  </a:lnTo>
                  <a:lnTo>
                    <a:pt x="98896" y="268196"/>
                  </a:lnTo>
                  <a:lnTo>
                    <a:pt x="99672" y="247210"/>
                  </a:lnTo>
                  <a:lnTo>
                    <a:pt x="123391" y="247210"/>
                  </a:lnTo>
                  <a:lnTo>
                    <a:pt x="138266" y="234467"/>
                  </a:lnTo>
                  <a:lnTo>
                    <a:pt x="118137" y="234467"/>
                  </a:lnTo>
                  <a:lnTo>
                    <a:pt x="107083" y="223555"/>
                  </a:lnTo>
                  <a:close/>
                </a:path>
                <a:path w="353695" h="570229">
                  <a:moveTo>
                    <a:pt x="248235" y="330509"/>
                  </a:moveTo>
                  <a:lnTo>
                    <a:pt x="244245" y="347715"/>
                  </a:lnTo>
                  <a:lnTo>
                    <a:pt x="253004" y="340681"/>
                  </a:lnTo>
                  <a:lnTo>
                    <a:pt x="248235" y="330509"/>
                  </a:lnTo>
                  <a:close/>
                </a:path>
                <a:path w="353695" h="570229">
                  <a:moveTo>
                    <a:pt x="253004" y="340681"/>
                  </a:moveTo>
                  <a:lnTo>
                    <a:pt x="244245" y="347715"/>
                  </a:lnTo>
                  <a:lnTo>
                    <a:pt x="256303" y="347715"/>
                  </a:lnTo>
                  <a:lnTo>
                    <a:pt x="253004" y="340681"/>
                  </a:lnTo>
                  <a:close/>
                </a:path>
                <a:path w="353695" h="570229">
                  <a:moveTo>
                    <a:pt x="265671" y="330509"/>
                  </a:moveTo>
                  <a:lnTo>
                    <a:pt x="248235" y="330509"/>
                  </a:lnTo>
                  <a:lnTo>
                    <a:pt x="253004" y="340681"/>
                  </a:lnTo>
                  <a:lnTo>
                    <a:pt x="265671" y="330509"/>
                  </a:lnTo>
                  <a:close/>
                </a:path>
                <a:path w="353695" h="570229">
                  <a:moveTo>
                    <a:pt x="253415" y="303703"/>
                  </a:moveTo>
                  <a:lnTo>
                    <a:pt x="243445" y="311710"/>
                  </a:lnTo>
                  <a:lnTo>
                    <a:pt x="250299" y="322503"/>
                  </a:lnTo>
                  <a:lnTo>
                    <a:pt x="253415" y="303703"/>
                  </a:lnTo>
                  <a:close/>
                </a:path>
                <a:path w="353695" h="570229">
                  <a:moveTo>
                    <a:pt x="272211" y="303703"/>
                  </a:moveTo>
                  <a:lnTo>
                    <a:pt x="253415" y="303703"/>
                  </a:lnTo>
                  <a:lnTo>
                    <a:pt x="250299" y="322503"/>
                  </a:lnTo>
                  <a:lnTo>
                    <a:pt x="275642" y="322503"/>
                  </a:lnTo>
                  <a:lnTo>
                    <a:pt x="276983" y="321426"/>
                  </a:lnTo>
                  <a:lnTo>
                    <a:pt x="278324" y="313330"/>
                  </a:lnTo>
                  <a:lnTo>
                    <a:pt x="272211" y="303703"/>
                  </a:lnTo>
                  <a:close/>
                </a:path>
                <a:path w="353695" h="570229">
                  <a:moveTo>
                    <a:pt x="188929" y="161487"/>
                  </a:moveTo>
                  <a:lnTo>
                    <a:pt x="165348" y="177092"/>
                  </a:lnTo>
                  <a:lnTo>
                    <a:pt x="163492" y="185795"/>
                  </a:lnTo>
                  <a:lnTo>
                    <a:pt x="243445" y="311710"/>
                  </a:lnTo>
                  <a:lnTo>
                    <a:pt x="253415" y="303703"/>
                  </a:lnTo>
                  <a:lnTo>
                    <a:pt x="272211" y="303703"/>
                  </a:lnTo>
                  <a:lnTo>
                    <a:pt x="204216" y="196625"/>
                  </a:lnTo>
                  <a:lnTo>
                    <a:pt x="187612" y="196625"/>
                  </a:lnTo>
                  <a:lnTo>
                    <a:pt x="191787" y="177051"/>
                  </a:lnTo>
                  <a:lnTo>
                    <a:pt x="217185" y="177051"/>
                  </a:lnTo>
                  <a:lnTo>
                    <a:pt x="220444" y="174895"/>
                  </a:lnTo>
                  <a:lnTo>
                    <a:pt x="221166" y="172467"/>
                  </a:lnTo>
                  <a:lnTo>
                    <a:pt x="193672" y="172467"/>
                  </a:lnTo>
                  <a:lnTo>
                    <a:pt x="188929" y="161487"/>
                  </a:lnTo>
                  <a:close/>
                </a:path>
                <a:path w="353695" h="570229">
                  <a:moveTo>
                    <a:pt x="99672" y="247210"/>
                  </a:moveTo>
                  <a:lnTo>
                    <a:pt x="98896" y="268196"/>
                  </a:lnTo>
                  <a:lnTo>
                    <a:pt x="110654" y="258122"/>
                  </a:lnTo>
                  <a:lnTo>
                    <a:pt x="99672" y="247210"/>
                  </a:lnTo>
                  <a:close/>
                </a:path>
                <a:path w="353695" h="570229">
                  <a:moveTo>
                    <a:pt x="110654" y="258122"/>
                  </a:moveTo>
                  <a:lnTo>
                    <a:pt x="98896" y="268196"/>
                  </a:lnTo>
                  <a:lnTo>
                    <a:pt x="120793" y="268196"/>
                  </a:lnTo>
                  <a:lnTo>
                    <a:pt x="110654" y="258122"/>
                  </a:lnTo>
                  <a:close/>
                </a:path>
                <a:path w="353695" h="570229">
                  <a:moveTo>
                    <a:pt x="123391" y="247210"/>
                  </a:moveTo>
                  <a:lnTo>
                    <a:pt x="99672" y="247210"/>
                  </a:lnTo>
                  <a:lnTo>
                    <a:pt x="110654" y="258122"/>
                  </a:lnTo>
                  <a:lnTo>
                    <a:pt x="123391" y="247210"/>
                  </a:lnTo>
                  <a:close/>
                </a:path>
                <a:path w="353695" h="570229">
                  <a:moveTo>
                    <a:pt x="118879" y="213450"/>
                  </a:moveTo>
                  <a:lnTo>
                    <a:pt x="107083" y="223555"/>
                  </a:lnTo>
                  <a:lnTo>
                    <a:pt x="118137" y="234467"/>
                  </a:lnTo>
                  <a:lnTo>
                    <a:pt x="118879" y="213450"/>
                  </a:lnTo>
                  <a:close/>
                </a:path>
                <a:path w="353695" h="570229">
                  <a:moveTo>
                    <a:pt x="137521" y="213450"/>
                  </a:moveTo>
                  <a:lnTo>
                    <a:pt x="118879" y="213450"/>
                  </a:lnTo>
                  <a:lnTo>
                    <a:pt x="118137" y="234467"/>
                  </a:lnTo>
                  <a:lnTo>
                    <a:pt x="138266" y="234467"/>
                  </a:lnTo>
                  <a:lnTo>
                    <a:pt x="140505" y="232549"/>
                  </a:lnTo>
                  <a:lnTo>
                    <a:pt x="142312" y="228798"/>
                  </a:lnTo>
                  <a:lnTo>
                    <a:pt x="142594" y="220809"/>
                  </a:lnTo>
                  <a:lnTo>
                    <a:pt x="141056" y="216940"/>
                  </a:lnTo>
                  <a:lnTo>
                    <a:pt x="137521" y="213450"/>
                  </a:lnTo>
                  <a:close/>
                </a:path>
                <a:path w="353695" h="570229">
                  <a:moveTo>
                    <a:pt x="140515" y="0"/>
                  </a:moveTo>
                  <a:lnTo>
                    <a:pt x="135980" y="919"/>
                  </a:lnTo>
                  <a:lnTo>
                    <a:pt x="2543" y="103277"/>
                  </a:lnTo>
                  <a:lnTo>
                    <a:pt x="514" y="107087"/>
                  </a:lnTo>
                  <a:lnTo>
                    <a:pt x="0" y="115333"/>
                  </a:lnTo>
                  <a:lnTo>
                    <a:pt x="1540" y="119366"/>
                  </a:lnTo>
                  <a:lnTo>
                    <a:pt x="107083" y="223555"/>
                  </a:lnTo>
                  <a:lnTo>
                    <a:pt x="118879" y="213450"/>
                  </a:lnTo>
                  <a:lnTo>
                    <a:pt x="137521" y="213450"/>
                  </a:lnTo>
                  <a:lnTo>
                    <a:pt x="46338" y="123436"/>
                  </a:lnTo>
                  <a:lnTo>
                    <a:pt x="23213" y="123436"/>
                  </a:lnTo>
                  <a:lnTo>
                    <a:pt x="24554" y="101931"/>
                  </a:lnTo>
                  <a:lnTo>
                    <a:pt x="51247" y="101931"/>
                  </a:lnTo>
                  <a:lnTo>
                    <a:pt x="135335" y="37428"/>
                  </a:lnTo>
                  <a:lnTo>
                    <a:pt x="128066" y="20601"/>
                  </a:lnTo>
                  <a:lnTo>
                    <a:pt x="159194" y="20601"/>
                  </a:lnTo>
                  <a:lnTo>
                    <a:pt x="152552" y="5227"/>
                  </a:lnTo>
                  <a:lnTo>
                    <a:pt x="149039" y="2216"/>
                  </a:lnTo>
                  <a:lnTo>
                    <a:pt x="140515" y="0"/>
                  </a:lnTo>
                  <a:close/>
                </a:path>
                <a:path w="353695" h="570229">
                  <a:moveTo>
                    <a:pt x="191787" y="177051"/>
                  </a:moveTo>
                  <a:lnTo>
                    <a:pt x="187612" y="196625"/>
                  </a:lnTo>
                  <a:lnTo>
                    <a:pt x="199303" y="188887"/>
                  </a:lnTo>
                  <a:lnTo>
                    <a:pt x="191787" y="177051"/>
                  </a:lnTo>
                  <a:close/>
                </a:path>
                <a:path w="353695" h="570229">
                  <a:moveTo>
                    <a:pt x="199303" y="188887"/>
                  </a:moveTo>
                  <a:lnTo>
                    <a:pt x="187612" y="196625"/>
                  </a:lnTo>
                  <a:lnTo>
                    <a:pt x="204216" y="196625"/>
                  </a:lnTo>
                  <a:lnTo>
                    <a:pt x="199303" y="188887"/>
                  </a:lnTo>
                  <a:close/>
                </a:path>
                <a:path w="353695" h="570229">
                  <a:moveTo>
                    <a:pt x="217185" y="177051"/>
                  </a:moveTo>
                  <a:lnTo>
                    <a:pt x="191787" y="177051"/>
                  </a:lnTo>
                  <a:lnTo>
                    <a:pt x="199303" y="188887"/>
                  </a:lnTo>
                  <a:lnTo>
                    <a:pt x="217185" y="177051"/>
                  </a:lnTo>
                  <a:close/>
                </a:path>
                <a:path w="353695" h="570229">
                  <a:moveTo>
                    <a:pt x="198902" y="154886"/>
                  </a:moveTo>
                  <a:lnTo>
                    <a:pt x="188929" y="161487"/>
                  </a:lnTo>
                  <a:lnTo>
                    <a:pt x="193672" y="172467"/>
                  </a:lnTo>
                  <a:lnTo>
                    <a:pt x="198902" y="154886"/>
                  </a:lnTo>
                  <a:close/>
                </a:path>
                <a:path w="353695" h="570229">
                  <a:moveTo>
                    <a:pt x="217204" y="154886"/>
                  </a:moveTo>
                  <a:lnTo>
                    <a:pt x="198902" y="154886"/>
                  </a:lnTo>
                  <a:lnTo>
                    <a:pt x="193672" y="172467"/>
                  </a:lnTo>
                  <a:lnTo>
                    <a:pt x="221166" y="172467"/>
                  </a:lnTo>
                  <a:lnTo>
                    <a:pt x="222648" y="167488"/>
                  </a:lnTo>
                  <a:lnTo>
                    <a:pt x="217204" y="154886"/>
                  </a:lnTo>
                  <a:close/>
                </a:path>
                <a:path w="353695" h="570229">
                  <a:moveTo>
                    <a:pt x="159194" y="20601"/>
                  </a:moveTo>
                  <a:lnTo>
                    <a:pt x="128066" y="20601"/>
                  </a:lnTo>
                  <a:lnTo>
                    <a:pt x="149879" y="26272"/>
                  </a:lnTo>
                  <a:lnTo>
                    <a:pt x="135335" y="37428"/>
                  </a:lnTo>
                  <a:lnTo>
                    <a:pt x="188929" y="161487"/>
                  </a:lnTo>
                  <a:lnTo>
                    <a:pt x="198902" y="154886"/>
                  </a:lnTo>
                  <a:lnTo>
                    <a:pt x="217204" y="154886"/>
                  </a:lnTo>
                  <a:lnTo>
                    <a:pt x="159194" y="20601"/>
                  </a:lnTo>
                  <a:close/>
                </a:path>
                <a:path w="353695" h="570229">
                  <a:moveTo>
                    <a:pt x="24554" y="101931"/>
                  </a:moveTo>
                  <a:lnTo>
                    <a:pt x="23213" y="123436"/>
                  </a:lnTo>
                  <a:lnTo>
                    <a:pt x="36226" y="113454"/>
                  </a:lnTo>
                  <a:lnTo>
                    <a:pt x="24554" y="101931"/>
                  </a:lnTo>
                  <a:close/>
                </a:path>
                <a:path w="353695" h="570229">
                  <a:moveTo>
                    <a:pt x="36226" y="113454"/>
                  </a:moveTo>
                  <a:lnTo>
                    <a:pt x="23213" y="123436"/>
                  </a:lnTo>
                  <a:lnTo>
                    <a:pt x="46338" y="123436"/>
                  </a:lnTo>
                  <a:lnTo>
                    <a:pt x="36226" y="113454"/>
                  </a:lnTo>
                  <a:close/>
                </a:path>
                <a:path w="353695" h="570229">
                  <a:moveTo>
                    <a:pt x="51247" y="101931"/>
                  </a:moveTo>
                  <a:lnTo>
                    <a:pt x="24554" y="101931"/>
                  </a:lnTo>
                  <a:lnTo>
                    <a:pt x="36226" y="113454"/>
                  </a:lnTo>
                  <a:lnTo>
                    <a:pt x="51247" y="101931"/>
                  </a:lnTo>
                  <a:close/>
                </a:path>
                <a:path w="353695" h="570229">
                  <a:moveTo>
                    <a:pt x="128066" y="20601"/>
                  </a:moveTo>
                  <a:lnTo>
                    <a:pt x="135335" y="37428"/>
                  </a:lnTo>
                  <a:lnTo>
                    <a:pt x="149879" y="26272"/>
                  </a:lnTo>
                  <a:lnTo>
                    <a:pt x="128066" y="20601"/>
                  </a:lnTo>
                  <a:close/>
                </a:path>
              </a:pathLst>
            </a:custGeom>
            <a:solidFill>
              <a:srgbClr val="C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/>
          <p:nvPr/>
        </p:nvSpPr>
        <p:spPr>
          <a:xfrm>
            <a:off x="8028275" y="3211127"/>
            <a:ext cx="293370" cy="192405"/>
          </a:xfrm>
          <a:custGeom>
            <a:avLst/>
            <a:gdLst/>
            <a:ahLst/>
            <a:cxnLst/>
            <a:rect l="l" t="t" r="r" b="b"/>
            <a:pathLst>
              <a:path w="293370" h="192404">
                <a:moveTo>
                  <a:pt x="0" y="0"/>
                </a:moveTo>
                <a:lnTo>
                  <a:pt x="293220" y="192238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7801536" y="2993644"/>
            <a:ext cx="421640" cy="4667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614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{}</a:t>
            </a:r>
            <a:endParaRPr sz="1600">
              <a:latin typeface="Times New Roman"/>
              <a:cs typeface="Times New Roman"/>
            </a:endParaRPr>
          </a:p>
          <a:p>
            <a:pPr marL="179705">
              <a:lnSpc>
                <a:spcPts val="1855"/>
              </a:lnSpc>
            </a:pPr>
            <a:r>
              <a:rPr sz="1800" dirty="0">
                <a:latin typeface="Times New Roman"/>
                <a:cs typeface="Times New Roman"/>
              </a:rPr>
              <a:t>…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515093" y="3163315"/>
            <a:ext cx="254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…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907759" y="3265077"/>
            <a:ext cx="0" cy="140335"/>
          </a:xfrm>
          <a:custGeom>
            <a:avLst/>
            <a:gdLst/>
            <a:ahLst/>
            <a:cxnLst/>
            <a:rect l="l" t="t" r="r" b="b"/>
            <a:pathLst>
              <a:path h="140335">
                <a:moveTo>
                  <a:pt x="0" y="0"/>
                </a:moveTo>
                <a:lnTo>
                  <a:pt x="1" y="140318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9" name="object 2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6708119" y="3680186"/>
            <a:ext cx="648490" cy="258545"/>
          </a:xfrm>
          <a:prstGeom prst="rect">
            <a:avLst/>
          </a:prstGeom>
        </p:spPr>
      </p:pic>
      <p:sp>
        <p:nvSpPr>
          <p:cNvPr id="30" name="object 30"/>
          <p:cNvSpPr txBox="1"/>
          <p:nvPr/>
        </p:nvSpPr>
        <p:spPr>
          <a:xfrm>
            <a:off x="6257026" y="3660140"/>
            <a:ext cx="940435" cy="4991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30480" algn="r">
              <a:lnSpc>
                <a:spcPts val="1985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…</a:t>
            </a:r>
            <a:endParaRPr sz="1800">
              <a:latin typeface="Times New Roman"/>
              <a:cs typeface="Times New Roman"/>
            </a:endParaRPr>
          </a:p>
          <a:p>
            <a:pPr marR="50800" algn="r">
              <a:lnSpc>
                <a:spcPts val="1745"/>
              </a:lnSpc>
            </a:pPr>
            <a:r>
              <a:rPr sz="1600" dirty="0">
                <a:latin typeface="Times New Roman"/>
                <a:cs typeface="Times New Roman"/>
              </a:rPr>
              <a:t>{…,</a:t>
            </a:r>
            <a:r>
              <a:rPr sz="1600" spc="-15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x</a:t>
            </a:r>
            <a:r>
              <a:rPr sz="1650" i="1" spc="-15" baseline="-15151" dirty="0">
                <a:latin typeface="Times New Roman"/>
                <a:cs typeface="Times New Roman"/>
              </a:rPr>
              <a:t>i</a:t>
            </a:r>
            <a:r>
              <a:rPr sz="1600" spc="-10" dirty="0">
                <a:latin typeface="Times New Roman"/>
                <a:cs typeface="Times New Roman"/>
              </a:rPr>
              <a:t>=</a:t>
            </a:r>
            <a:r>
              <a:rPr sz="1600" i="1" spc="-10" dirty="0">
                <a:latin typeface="Times New Roman"/>
                <a:cs typeface="Times New Roman"/>
              </a:rPr>
              <a:t>a</a:t>
            </a:r>
            <a:r>
              <a:rPr sz="1600" spc="-10" dirty="0">
                <a:latin typeface="Times New Roman"/>
                <a:cs typeface="Times New Roman"/>
              </a:rPr>
              <a:t>}</a:t>
            </a:r>
            <a:endParaRPr sz="160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7571790" y="3704363"/>
            <a:ext cx="648490" cy="258547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7781584" y="3684523"/>
            <a:ext cx="254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…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17 </a:t>
            </a:r>
            <a:r>
              <a:rPr spc="-50" dirty="0"/>
              <a:t>–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4814190" y="3473196"/>
            <a:ext cx="13843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x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926903" y="3624072"/>
            <a:ext cx="17780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i="1" spc="-15" dirty="0">
                <a:latin typeface="Times New Roman"/>
                <a:cs typeface="Times New Roman"/>
              </a:rPr>
              <a:t>i-</a:t>
            </a:r>
            <a:r>
              <a:rPr sz="1100" i="1" spc="-50" dirty="0">
                <a:latin typeface="Times New Roman"/>
                <a:cs typeface="Times New Roman"/>
              </a:rPr>
              <a:t>1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5997945" y="1901302"/>
            <a:ext cx="2893060" cy="2893060"/>
            <a:chOff x="5997945" y="1901302"/>
            <a:chExt cx="2893060" cy="2893060"/>
          </a:xfrm>
        </p:grpSpPr>
        <p:sp>
          <p:nvSpPr>
            <p:cNvPr id="8" name="object 8"/>
            <p:cNvSpPr/>
            <p:nvPr/>
          </p:nvSpPr>
          <p:spPr>
            <a:xfrm>
              <a:off x="5997945" y="1901302"/>
              <a:ext cx="2889250" cy="2893060"/>
            </a:xfrm>
            <a:custGeom>
              <a:avLst/>
              <a:gdLst/>
              <a:ahLst/>
              <a:cxnLst/>
              <a:rect l="l" t="t" r="r" b="b"/>
              <a:pathLst>
                <a:path w="2889250" h="2893060">
                  <a:moveTo>
                    <a:pt x="2886292" y="0"/>
                  </a:moveTo>
                  <a:lnTo>
                    <a:pt x="2842" y="0"/>
                  </a:lnTo>
                  <a:lnTo>
                    <a:pt x="0" y="2843"/>
                  </a:lnTo>
                  <a:lnTo>
                    <a:pt x="0" y="2889855"/>
                  </a:lnTo>
                  <a:lnTo>
                    <a:pt x="2842" y="2892699"/>
                  </a:lnTo>
                  <a:lnTo>
                    <a:pt x="2886292" y="2892699"/>
                  </a:lnTo>
                  <a:lnTo>
                    <a:pt x="2889134" y="2889855"/>
                  </a:lnTo>
                  <a:lnTo>
                    <a:pt x="2889134" y="2886349"/>
                  </a:lnTo>
                  <a:lnTo>
                    <a:pt x="12700" y="2886349"/>
                  </a:lnTo>
                  <a:lnTo>
                    <a:pt x="6350" y="2879999"/>
                  </a:lnTo>
                  <a:lnTo>
                    <a:pt x="12700" y="2879999"/>
                  </a:lnTo>
                  <a:lnTo>
                    <a:pt x="12700" y="12700"/>
                  </a:lnTo>
                  <a:lnTo>
                    <a:pt x="6349" y="12700"/>
                  </a:lnTo>
                  <a:lnTo>
                    <a:pt x="12700" y="6350"/>
                  </a:lnTo>
                  <a:lnTo>
                    <a:pt x="2889134" y="6350"/>
                  </a:lnTo>
                  <a:lnTo>
                    <a:pt x="2889134" y="2843"/>
                  </a:lnTo>
                  <a:lnTo>
                    <a:pt x="2886292" y="0"/>
                  </a:lnTo>
                  <a:close/>
                </a:path>
                <a:path w="2889250" h="2893060">
                  <a:moveTo>
                    <a:pt x="12700" y="2879999"/>
                  </a:moveTo>
                  <a:lnTo>
                    <a:pt x="6350" y="2879999"/>
                  </a:lnTo>
                  <a:lnTo>
                    <a:pt x="12700" y="2886349"/>
                  </a:lnTo>
                  <a:lnTo>
                    <a:pt x="12700" y="2879999"/>
                  </a:lnTo>
                  <a:close/>
                </a:path>
                <a:path w="2889250" h="2893060">
                  <a:moveTo>
                    <a:pt x="2876434" y="2879999"/>
                  </a:moveTo>
                  <a:lnTo>
                    <a:pt x="12700" y="2879999"/>
                  </a:lnTo>
                  <a:lnTo>
                    <a:pt x="12700" y="2886349"/>
                  </a:lnTo>
                  <a:lnTo>
                    <a:pt x="2876434" y="2886349"/>
                  </a:lnTo>
                  <a:lnTo>
                    <a:pt x="2876434" y="2879999"/>
                  </a:lnTo>
                  <a:close/>
                </a:path>
                <a:path w="2889250" h="2893060">
                  <a:moveTo>
                    <a:pt x="2876434" y="6350"/>
                  </a:moveTo>
                  <a:lnTo>
                    <a:pt x="2876434" y="2886349"/>
                  </a:lnTo>
                  <a:lnTo>
                    <a:pt x="2882784" y="2879999"/>
                  </a:lnTo>
                  <a:lnTo>
                    <a:pt x="2889134" y="2879999"/>
                  </a:lnTo>
                  <a:lnTo>
                    <a:pt x="2889134" y="12700"/>
                  </a:lnTo>
                  <a:lnTo>
                    <a:pt x="2882784" y="12700"/>
                  </a:lnTo>
                  <a:lnTo>
                    <a:pt x="2876434" y="6350"/>
                  </a:lnTo>
                  <a:close/>
                </a:path>
                <a:path w="2889250" h="2893060">
                  <a:moveTo>
                    <a:pt x="2889134" y="2879999"/>
                  </a:moveTo>
                  <a:lnTo>
                    <a:pt x="2882784" y="2879999"/>
                  </a:lnTo>
                  <a:lnTo>
                    <a:pt x="2876434" y="2886349"/>
                  </a:lnTo>
                  <a:lnTo>
                    <a:pt x="2889134" y="2886349"/>
                  </a:lnTo>
                  <a:lnTo>
                    <a:pt x="2889134" y="2879999"/>
                  </a:lnTo>
                  <a:close/>
                </a:path>
                <a:path w="2889250" h="2893060">
                  <a:moveTo>
                    <a:pt x="12700" y="6350"/>
                  </a:moveTo>
                  <a:lnTo>
                    <a:pt x="6349" y="12700"/>
                  </a:lnTo>
                  <a:lnTo>
                    <a:pt x="12700" y="12700"/>
                  </a:lnTo>
                  <a:lnTo>
                    <a:pt x="12700" y="6350"/>
                  </a:lnTo>
                  <a:close/>
                </a:path>
                <a:path w="2889250" h="2893060">
                  <a:moveTo>
                    <a:pt x="2876434" y="6350"/>
                  </a:moveTo>
                  <a:lnTo>
                    <a:pt x="12700" y="6350"/>
                  </a:lnTo>
                  <a:lnTo>
                    <a:pt x="12700" y="12700"/>
                  </a:lnTo>
                  <a:lnTo>
                    <a:pt x="2876434" y="12700"/>
                  </a:lnTo>
                  <a:lnTo>
                    <a:pt x="2876434" y="6350"/>
                  </a:lnTo>
                  <a:close/>
                </a:path>
                <a:path w="2889250" h="2893060">
                  <a:moveTo>
                    <a:pt x="2889134" y="6350"/>
                  </a:moveTo>
                  <a:lnTo>
                    <a:pt x="2876434" y="6350"/>
                  </a:lnTo>
                  <a:lnTo>
                    <a:pt x="2882784" y="12700"/>
                  </a:lnTo>
                  <a:lnTo>
                    <a:pt x="2889134" y="12700"/>
                  </a:lnTo>
                  <a:lnTo>
                    <a:pt x="2889134" y="63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019640" y="2268782"/>
              <a:ext cx="2865120" cy="0"/>
            </a:xfrm>
            <a:custGeom>
              <a:avLst/>
              <a:gdLst/>
              <a:ahLst/>
              <a:cxnLst/>
              <a:rect l="l" t="t" r="r" b="b"/>
              <a:pathLst>
                <a:path w="2865120">
                  <a:moveTo>
                    <a:pt x="2864655" y="1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019640" y="2268782"/>
              <a:ext cx="2865120" cy="0"/>
            </a:xfrm>
            <a:custGeom>
              <a:avLst/>
              <a:gdLst/>
              <a:ahLst/>
              <a:cxnLst/>
              <a:rect l="l" t="t" r="r" b="b"/>
              <a:pathLst>
                <a:path w="2865120">
                  <a:moveTo>
                    <a:pt x="0" y="0"/>
                  </a:moveTo>
                  <a:lnTo>
                    <a:pt x="2864656" y="1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019640" y="2627726"/>
              <a:ext cx="2865120" cy="0"/>
            </a:xfrm>
            <a:custGeom>
              <a:avLst/>
              <a:gdLst/>
              <a:ahLst/>
              <a:cxnLst/>
              <a:rect l="l" t="t" r="r" b="b"/>
              <a:pathLst>
                <a:path w="2865120">
                  <a:moveTo>
                    <a:pt x="2864655" y="1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019640" y="2627726"/>
              <a:ext cx="2865120" cy="0"/>
            </a:xfrm>
            <a:custGeom>
              <a:avLst/>
              <a:gdLst/>
              <a:ahLst/>
              <a:cxnLst/>
              <a:rect l="l" t="t" r="r" b="b"/>
              <a:pathLst>
                <a:path w="2865120">
                  <a:moveTo>
                    <a:pt x="0" y="0"/>
                  </a:moveTo>
                  <a:lnTo>
                    <a:pt x="2864656" y="1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019640" y="2986670"/>
              <a:ext cx="2865120" cy="0"/>
            </a:xfrm>
            <a:custGeom>
              <a:avLst/>
              <a:gdLst/>
              <a:ahLst/>
              <a:cxnLst/>
              <a:rect l="l" t="t" r="r" b="b"/>
              <a:pathLst>
                <a:path w="2865120">
                  <a:moveTo>
                    <a:pt x="2864655" y="1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019640" y="2986670"/>
              <a:ext cx="2865120" cy="0"/>
            </a:xfrm>
            <a:custGeom>
              <a:avLst/>
              <a:gdLst/>
              <a:ahLst/>
              <a:cxnLst/>
              <a:rect l="l" t="t" r="r" b="b"/>
              <a:pathLst>
                <a:path w="2865120">
                  <a:moveTo>
                    <a:pt x="0" y="0"/>
                  </a:moveTo>
                  <a:lnTo>
                    <a:pt x="2864656" y="1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019640" y="3345614"/>
              <a:ext cx="2865120" cy="0"/>
            </a:xfrm>
            <a:custGeom>
              <a:avLst/>
              <a:gdLst/>
              <a:ahLst/>
              <a:cxnLst/>
              <a:rect l="l" t="t" r="r" b="b"/>
              <a:pathLst>
                <a:path w="2865120">
                  <a:moveTo>
                    <a:pt x="2864655" y="1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019640" y="3345614"/>
              <a:ext cx="2865120" cy="0"/>
            </a:xfrm>
            <a:custGeom>
              <a:avLst/>
              <a:gdLst/>
              <a:ahLst/>
              <a:cxnLst/>
              <a:rect l="l" t="t" r="r" b="b"/>
              <a:pathLst>
                <a:path w="2865120">
                  <a:moveTo>
                    <a:pt x="0" y="0"/>
                  </a:moveTo>
                  <a:lnTo>
                    <a:pt x="2864656" y="1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019640" y="3704559"/>
              <a:ext cx="2865120" cy="0"/>
            </a:xfrm>
            <a:custGeom>
              <a:avLst/>
              <a:gdLst/>
              <a:ahLst/>
              <a:cxnLst/>
              <a:rect l="l" t="t" r="r" b="b"/>
              <a:pathLst>
                <a:path w="2865120">
                  <a:moveTo>
                    <a:pt x="2864655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019640" y="3704559"/>
              <a:ext cx="2865120" cy="0"/>
            </a:xfrm>
            <a:custGeom>
              <a:avLst/>
              <a:gdLst/>
              <a:ahLst/>
              <a:cxnLst/>
              <a:rect l="l" t="t" r="r" b="b"/>
              <a:pathLst>
                <a:path w="2865120">
                  <a:moveTo>
                    <a:pt x="0" y="0"/>
                  </a:moveTo>
                  <a:lnTo>
                    <a:pt x="2864656" y="1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19640" y="4063503"/>
              <a:ext cx="2865120" cy="0"/>
            </a:xfrm>
            <a:custGeom>
              <a:avLst/>
              <a:gdLst/>
              <a:ahLst/>
              <a:cxnLst/>
              <a:rect l="l" t="t" r="r" b="b"/>
              <a:pathLst>
                <a:path w="2865120">
                  <a:moveTo>
                    <a:pt x="2864655" y="0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019640" y="4063503"/>
              <a:ext cx="2865120" cy="0"/>
            </a:xfrm>
            <a:custGeom>
              <a:avLst/>
              <a:gdLst/>
              <a:ahLst/>
              <a:cxnLst/>
              <a:rect l="l" t="t" r="r" b="b"/>
              <a:pathLst>
                <a:path w="2865120">
                  <a:moveTo>
                    <a:pt x="0" y="0"/>
                  </a:moveTo>
                  <a:lnTo>
                    <a:pt x="2864656" y="1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019640" y="4422445"/>
              <a:ext cx="2865120" cy="0"/>
            </a:xfrm>
            <a:custGeom>
              <a:avLst/>
              <a:gdLst/>
              <a:ahLst/>
              <a:cxnLst/>
              <a:rect l="l" t="t" r="r" b="b"/>
              <a:pathLst>
                <a:path w="2865120">
                  <a:moveTo>
                    <a:pt x="2864655" y="1"/>
                  </a:move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019640" y="4422445"/>
              <a:ext cx="2865120" cy="0"/>
            </a:xfrm>
            <a:custGeom>
              <a:avLst/>
              <a:gdLst/>
              <a:ahLst/>
              <a:cxnLst/>
              <a:rect l="l" t="t" r="r" b="b"/>
              <a:pathLst>
                <a:path w="2865120">
                  <a:moveTo>
                    <a:pt x="0" y="0"/>
                  </a:moveTo>
                  <a:lnTo>
                    <a:pt x="2864656" y="1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527465" y="1919447"/>
              <a:ext cx="0" cy="2868295"/>
            </a:xfrm>
            <a:custGeom>
              <a:avLst/>
              <a:gdLst/>
              <a:ahLst/>
              <a:cxnLst/>
              <a:rect l="l" t="t" r="r" b="b"/>
              <a:pathLst>
                <a:path h="2868295">
                  <a:moveTo>
                    <a:pt x="1" y="0"/>
                  </a:moveTo>
                  <a:lnTo>
                    <a:pt x="0" y="2868204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527466" y="1919447"/>
              <a:ext cx="0" cy="2868295"/>
            </a:xfrm>
            <a:custGeom>
              <a:avLst/>
              <a:gdLst/>
              <a:ahLst/>
              <a:cxnLst/>
              <a:rect l="l" t="t" r="r" b="b"/>
              <a:pathLst>
                <a:path h="2868295">
                  <a:moveTo>
                    <a:pt x="1" y="0"/>
                  </a:moveTo>
                  <a:lnTo>
                    <a:pt x="0" y="2868206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168965" y="1919447"/>
              <a:ext cx="0" cy="2868295"/>
            </a:xfrm>
            <a:custGeom>
              <a:avLst/>
              <a:gdLst/>
              <a:ahLst/>
              <a:cxnLst/>
              <a:rect l="l" t="t" r="r" b="b"/>
              <a:pathLst>
                <a:path h="2868295">
                  <a:moveTo>
                    <a:pt x="1" y="0"/>
                  </a:moveTo>
                  <a:lnTo>
                    <a:pt x="0" y="2868204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168965" y="1919447"/>
              <a:ext cx="0" cy="2868295"/>
            </a:xfrm>
            <a:custGeom>
              <a:avLst/>
              <a:gdLst/>
              <a:ahLst/>
              <a:cxnLst/>
              <a:rect l="l" t="t" r="r" b="b"/>
              <a:pathLst>
                <a:path h="2868295">
                  <a:moveTo>
                    <a:pt x="1" y="0"/>
                  </a:moveTo>
                  <a:lnTo>
                    <a:pt x="0" y="2868206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810465" y="1919447"/>
              <a:ext cx="0" cy="2868295"/>
            </a:xfrm>
            <a:custGeom>
              <a:avLst/>
              <a:gdLst/>
              <a:ahLst/>
              <a:cxnLst/>
              <a:rect l="l" t="t" r="r" b="b"/>
              <a:pathLst>
                <a:path h="2868295">
                  <a:moveTo>
                    <a:pt x="1" y="0"/>
                  </a:moveTo>
                  <a:lnTo>
                    <a:pt x="0" y="2868204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7810466" y="1919447"/>
              <a:ext cx="0" cy="2868295"/>
            </a:xfrm>
            <a:custGeom>
              <a:avLst/>
              <a:gdLst/>
              <a:ahLst/>
              <a:cxnLst/>
              <a:rect l="l" t="t" r="r" b="b"/>
              <a:pathLst>
                <a:path h="2868295">
                  <a:moveTo>
                    <a:pt x="1" y="0"/>
                  </a:moveTo>
                  <a:lnTo>
                    <a:pt x="0" y="2868206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7451966" y="1919447"/>
              <a:ext cx="0" cy="2868295"/>
            </a:xfrm>
            <a:custGeom>
              <a:avLst/>
              <a:gdLst/>
              <a:ahLst/>
              <a:cxnLst/>
              <a:rect l="l" t="t" r="r" b="b"/>
              <a:pathLst>
                <a:path h="2868295">
                  <a:moveTo>
                    <a:pt x="1" y="0"/>
                  </a:moveTo>
                  <a:lnTo>
                    <a:pt x="0" y="2868204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7451966" y="1919447"/>
              <a:ext cx="0" cy="2868295"/>
            </a:xfrm>
            <a:custGeom>
              <a:avLst/>
              <a:gdLst/>
              <a:ahLst/>
              <a:cxnLst/>
              <a:rect l="l" t="t" r="r" b="b"/>
              <a:pathLst>
                <a:path h="2868295">
                  <a:moveTo>
                    <a:pt x="1" y="0"/>
                  </a:moveTo>
                  <a:lnTo>
                    <a:pt x="0" y="2868206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093466" y="1919447"/>
              <a:ext cx="0" cy="2868295"/>
            </a:xfrm>
            <a:custGeom>
              <a:avLst/>
              <a:gdLst/>
              <a:ahLst/>
              <a:cxnLst/>
              <a:rect l="l" t="t" r="r" b="b"/>
              <a:pathLst>
                <a:path h="2868295">
                  <a:moveTo>
                    <a:pt x="0" y="0"/>
                  </a:moveTo>
                  <a:lnTo>
                    <a:pt x="0" y="2868204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093465" y="1919447"/>
              <a:ext cx="0" cy="2868295"/>
            </a:xfrm>
            <a:custGeom>
              <a:avLst/>
              <a:gdLst/>
              <a:ahLst/>
              <a:cxnLst/>
              <a:rect l="l" t="t" r="r" b="b"/>
              <a:pathLst>
                <a:path h="2868295">
                  <a:moveTo>
                    <a:pt x="1" y="0"/>
                  </a:moveTo>
                  <a:lnTo>
                    <a:pt x="0" y="2868206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734967" y="1919447"/>
              <a:ext cx="0" cy="2868295"/>
            </a:xfrm>
            <a:custGeom>
              <a:avLst/>
              <a:gdLst/>
              <a:ahLst/>
              <a:cxnLst/>
              <a:rect l="l" t="t" r="r" b="b"/>
              <a:pathLst>
                <a:path h="2868295">
                  <a:moveTo>
                    <a:pt x="0" y="0"/>
                  </a:moveTo>
                  <a:lnTo>
                    <a:pt x="0" y="2868204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734966" y="1919447"/>
              <a:ext cx="0" cy="2868295"/>
            </a:xfrm>
            <a:custGeom>
              <a:avLst/>
              <a:gdLst/>
              <a:ahLst/>
              <a:cxnLst/>
              <a:rect l="l" t="t" r="r" b="b"/>
              <a:pathLst>
                <a:path h="2868295">
                  <a:moveTo>
                    <a:pt x="1" y="0"/>
                  </a:moveTo>
                  <a:lnTo>
                    <a:pt x="0" y="2868206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376469" y="1919447"/>
              <a:ext cx="0" cy="2868295"/>
            </a:xfrm>
            <a:custGeom>
              <a:avLst/>
              <a:gdLst/>
              <a:ahLst/>
              <a:cxnLst/>
              <a:rect l="l" t="t" r="r" b="b"/>
              <a:pathLst>
                <a:path h="2868295">
                  <a:moveTo>
                    <a:pt x="1" y="0"/>
                  </a:moveTo>
                  <a:lnTo>
                    <a:pt x="0" y="2868204"/>
                  </a:lnTo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376469" y="1919447"/>
              <a:ext cx="0" cy="2868295"/>
            </a:xfrm>
            <a:custGeom>
              <a:avLst/>
              <a:gdLst/>
              <a:ahLst/>
              <a:cxnLst/>
              <a:rect l="l" t="t" r="r" b="b"/>
              <a:pathLst>
                <a:path h="2868295">
                  <a:moveTo>
                    <a:pt x="1" y="0"/>
                  </a:moveTo>
                  <a:lnTo>
                    <a:pt x="0" y="2868206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029872" y="1929037"/>
              <a:ext cx="339725" cy="327025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737859" y="2278207"/>
              <a:ext cx="339725" cy="327025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468993" y="2662101"/>
              <a:ext cx="339725" cy="327025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6190287" y="2256062"/>
              <a:ext cx="0" cy="1631314"/>
            </a:xfrm>
            <a:custGeom>
              <a:avLst/>
              <a:gdLst/>
              <a:ahLst/>
              <a:cxnLst/>
              <a:rect l="l" t="t" r="r" b="b"/>
              <a:pathLst>
                <a:path h="1631314">
                  <a:moveTo>
                    <a:pt x="0" y="0"/>
                  </a:moveTo>
                  <a:lnTo>
                    <a:pt x="1" y="1630864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342687" y="2256062"/>
              <a:ext cx="1704975" cy="1628775"/>
            </a:xfrm>
            <a:custGeom>
              <a:avLst/>
              <a:gdLst/>
              <a:ahLst/>
              <a:cxnLst/>
              <a:rect l="l" t="t" r="r" b="b"/>
              <a:pathLst>
                <a:path w="1704975" h="1628775">
                  <a:moveTo>
                    <a:pt x="0" y="0"/>
                  </a:moveTo>
                  <a:lnTo>
                    <a:pt x="1704405" y="1628504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907720" y="2627726"/>
              <a:ext cx="12065" cy="1259205"/>
            </a:xfrm>
            <a:custGeom>
              <a:avLst/>
              <a:gdLst/>
              <a:ahLst/>
              <a:cxnLst/>
              <a:rect l="l" t="t" r="r" b="b"/>
              <a:pathLst>
                <a:path w="12065" h="1259204">
                  <a:moveTo>
                    <a:pt x="11772" y="0"/>
                  </a:moveTo>
                  <a:lnTo>
                    <a:pt x="0" y="1259199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060317" y="2570506"/>
              <a:ext cx="1341120" cy="1279525"/>
            </a:xfrm>
            <a:custGeom>
              <a:avLst/>
              <a:gdLst/>
              <a:ahLst/>
              <a:cxnLst/>
              <a:rect l="l" t="t" r="r" b="b"/>
              <a:pathLst>
                <a:path w="1341120" h="1279525">
                  <a:moveTo>
                    <a:pt x="0" y="0"/>
                  </a:moveTo>
                  <a:lnTo>
                    <a:pt x="1340687" y="1279034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624285" y="2986670"/>
              <a:ext cx="14604" cy="886460"/>
            </a:xfrm>
            <a:custGeom>
              <a:avLst/>
              <a:gdLst/>
              <a:ahLst/>
              <a:cxnLst/>
              <a:rect l="l" t="t" r="r" b="b"/>
              <a:pathLst>
                <a:path w="14604" h="886460">
                  <a:moveTo>
                    <a:pt x="14407" y="0"/>
                  </a:moveTo>
                  <a:lnTo>
                    <a:pt x="0" y="886102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774428" y="2946932"/>
              <a:ext cx="949325" cy="932180"/>
            </a:xfrm>
            <a:custGeom>
              <a:avLst/>
              <a:gdLst/>
              <a:ahLst/>
              <a:cxnLst/>
              <a:rect l="l" t="t" r="r" b="b"/>
              <a:pathLst>
                <a:path w="949325" h="932179">
                  <a:moveTo>
                    <a:pt x="0" y="0"/>
                  </a:moveTo>
                  <a:lnTo>
                    <a:pt x="949036" y="931577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524322" y="2972640"/>
              <a:ext cx="975360" cy="917575"/>
            </a:xfrm>
            <a:custGeom>
              <a:avLst/>
              <a:gdLst/>
              <a:ahLst/>
              <a:cxnLst/>
              <a:rect l="l" t="t" r="r" b="b"/>
              <a:pathLst>
                <a:path w="975359" h="917575">
                  <a:moveTo>
                    <a:pt x="975260" y="0"/>
                  </a:moveTo>
                  <a:lnTo>
                    <a:pt x="0" y="917218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102462" y="3360446"/>
              <a:ext cx="339725" cy="327025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7265711" y="3699560"/>
              <a:ext cx="3810" cy="164465"/>
            </a:xfrm>
            <a:custGeom>
              <a:avLst/>
              <a:gdLst/>
              <a:ahLst/>
              <a:cxnLst/>
              <a:rect l="l" t="t" r="r" b="b"/>
              <a:pathLst>
                <a:path w="3809" h="164464">
                  <a:moveTo>
                    <a:pt x="3619" y="0"/>
                  </a:moveTo>
                  <a:lnTo>
                    <a:pt x="0" y="164071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907722" y="3664819"/>
              <a:ext cx="201295" cy="213995"/>
            </a:xfrm>
            <a:custGeom>
              <a:avLst/>
              <a:gdLst/>
              <a:ahLst/>
              <a:cxnLst/>
              <a:rect l="l" t="t" r="r" b="b"/>
              <a:pathLst>
                <a:path w="201295" h="213995">
                  <a:moveTo>
                    <a:pt x="200722" y="0"/>
                  </a:moveTo>
                  <a:lnTo>
                    <a:pt x="0" y="213689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28289" y="3686601"/>
              <a:ext cx="195580" cy="192405"/>
            </a:xfrm>
            <a:custGeom>
              <a:avLst/>
              <a:gdLst/>
              <a:ahLst/>
              <a:cxnLst/>
              <a:rect l="l" t="t" r="r" b="b"/>
              <a:pathLst>
                <a:path w="195579" h="192404">
                  <a:moveTo>
                    <a:pt x="0" y="0"/>
                  </a:moveTo>
                  <a:lnTo>
                    <a:pt x="195455" y="191907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382904" y="3022848"/>
              <a:ext cx="339724" cy="327025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6710747" y="3320148"/>
              <a:ext cx="561975" cy="565785"/>
            </a:xfrm>
            <a:custGeom>
              <a:avLst/>
              <a:gdLst/>
              <a:ahLst/>
              <a:cxnLst/>
              <a:rect l="l" t="t" r="r" b="b"/>
              <a:pathLst>
                <a:path w="561975" h="565785">
                  <a:moveTo>
                    <a:pt x="0" y="0"/>
                  </a:moveTo>
                  <a:lnTo>
                    <a:pt x="561578" y="565569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538971" y="3333136"/>
              <a:ext cx="12065" cy="564515"/>
            </a:xfrm>
            <a:custGeom>
              <a:avLst/>
              <a:gdLst/>
              <a:ahLst/>
              <a:cxnLst/>
              <a:rect l="l" t="t" r="r" b="b"/>
              <a:pathLst>
                <a:path w="12065" h="564514">
                  <a:moveTo>
                    <a:pt x="11772" y="0"/>
                  </a:moveTo>
                  <a:lnTo>
                    <a:pt x="0" y="56415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5628771" y="1813052"/>
            <a:ext cx="313055" cy="292735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 marR="30480" algn="just">
              <a:lnSpc>
                <a:spcPct val="99000"/>
              </a:lnSpc>
              <a:spcBef>
                <a:spcPts val="125"/>
              </a:spcBef>
            </a:pP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spc="-37" baseline="-17361" dirty="0">
                <a:latin typeface="Times New Roman"/>
                <a:cs typeface="Times New Roman"/>
              </a:rPr>
              <a:t>1 </a:t>
            </a: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spc="-37" baseline="-17361" dirty="0">
                <a:latin typeface="Times New Roman"/>
                <a:cs typeface="Times New Roman"/>
              </a:rPr>
              <a:t>2 </a:t>
            </a: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spc="-37" baseline="-17361" dirty="0">
                <a:latin typeface="Times New Roman"/>
                <a:cs typeface="Times New Roman"/>
              </a:rPr>
              <a:t>3 </a:t>
            </a: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spc="-37" baseline="-17361" dirty="0">
                <a:latin typeface="Times New Roman"/>
                <a:cs typeface="Times New Roman"/>
              </a:rPr>
              <a:t>4 </a:t>
            </a: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spc="-37" baseline="-17361" dirty="0">
                <a:latin typeface="Times New Roman"/>
                <a:cs typeface="Times New Roman"/>
              </a:rPr>
              <a:t>5 </a:t>
            </a: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spc="-37" baseline="-17361" dirty="0">
                <a:latin typeface="Times New Roman"/>
                <a:cs typeface="Times New Roman"/>
              </a:rPr>
              <a:t>6 </a:t>
            </a: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spc="-37" baseline="-17361" dirty="0">
                <a:latin typeface="Times New Roman"/>
                <a:cs typeface="Times New Roman"/>
              </a:rPr>
              <a:t>7 </a:t>
            </a: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spc="-37" baseline="-17361" dirty="0">
                <a:latin typeface="Times New Roman"/>
                <a:cs typeface="Times New Roman"/>
              </a:rPr>
              <a:t>8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38443" y="1144523"/>
            <a:ext cx="63792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100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Satisfacción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restricciones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salto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atrás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</a:t>
            </a:r>
            <a:r>
              <a:rPr sz="2000" i="1" spc="-10" dirty="0">
                <a:latin typeface="Times New Roman"/>
                <a:cs typeface="Times New Roman"/>
              </a:rPr>
              <a:t>backjumping</a:t>
            </a:r>
            <a:r>
              <a:rPr sz="2000" spc="-10" dirty="0">
                <a:latin typeface="Times New Roman"/>
                <a:cs typeface="Times New Roman"/>
              </a:rPr>
              <a:t>):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95643" y="1508251"/>
            <a:ext cx="4375150" cy="213169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297815" marR="81280" indent="-285115">
              <a:lnSpc>
                <a:spcPct val="120600"/>
              </a:lnSpc>
              <a:spcBef>
                <a:spcPts val="85"/>
              </a:spcBef>
              <a:buChar char="–"/>
              <a:tabLst>
                <a:tab pos="297815" algn="l"/>
                <a:tab pos="29845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lugar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retroceder 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variable </a:t>
            </a:r>
            <a:r>
              <a:rPr sz="1800" spc="-25" dirty="0">
                <a:latin typeface="Times New Roman"/>
                <a:cs typeface="Times New Roman"/>
              </a:rPr>
              <a:t>más </a:t>
            </a:r>
            <a:r>
              <a:rPr sz="1800" dirty="0">
                <a:latin typeface="Times New Roman"/>
                <a:cs typeface="Times New Roman"/>
              </a:rPr>
              <a:t>recientemente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instanciada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todavía</a:t>
            </a:r>
            <a:r>
              <a:rPr sz="1800" spc="-10" dirty="0">
                <a:latin typeface="Times New Roman"/>
                <a:cs typeface="Times New Roman"/>
              </a:rPr>
              <a:t> tiene </a:t>
            </a:r>
            <a:r>
              <a:rPr sz="1800" dirty="0">
                <a:latin typeface="Times New Roman"/>
                <a:cs typeface="Times New Roman"/>
              </a:rPr>
              <a:t>alternativas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disponibles</a:t>
            </a:r>
            <a:endParaRPr sz="1800">
              <a:latin typeface="Times New Roman"/>
              <a:cs typeface="Times New Roman"/>
            </a:endParaRPr>
          </a:p>
          <a:p>
            <a:pPr marL="297815" marR="5080" indent="-285115">
              <a:lnSpc>
                <a:spcPct val="120000"/>
              </a:lnSpc>
              <a:spcBef>
                <a:spcPts val="505"/>
              </a:spcBef>
              <a:buChar char="–"/>
              <a:tabLst>
                <a:tab pos="297815" algn="l"/>
                <a:tab pos="298450" algn="l"/>
              </a:tabLst>
            </a:pPr>
            <a:r>
              <a:rPr sz="1800" dirty="0">
                <a:latin typeface="Times New Roman"/>
                <a:cs typeface="Times New Roman"/>
              </a:rPr>
              <a:t>continuar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primera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variable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causó 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fallo</a:t>
            </a:r>
            <a:endParaRPr sz="1800">
              <a:latin typeface="Times New Roman"/>
              <a:cs typeface="Times New Roman"/>
            </a:endParaRPr>
          </a:p>
          <a:p>
            <a:pPr marL="297815" indent="-285115">
              <a:lnSpc>
                <a:spcPct val="100000"/>
              </a:lnSpc>
              <a:spcBef>
                <a:spcPts val="935"/>
              </a:spcBef>
              <a:buChar char="–"/>
              <a:tabLst>
                <a:tab pos="297815" algn="l"/>
                <a:tab pos="298450" algn="l"/>
              </a:tabLst>
            </a:pPr>
            <a:r>
              <a:rPr sz="1800" dirty="0">
                <a:latin typeface="Times New Roman"/>
                <a:cs typeface="Times New Roman"/>
              </a:rPr>
              <a:t>Ejemplo: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8-</a:t>
            </a:r>
            <a:r>
              <a:rPr sz="1800" spc="-10" dirty="0">
                <a:latin typeface="Times New Roman"/>
                <a:cs typeface="Times New Roman"/>
              </a:rPr>
              <a:t>reinas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227443" y="3624580"/>
            <a:ext cx="4064000" cy="976630"/>
          </a:xfrm>
          <a:prstGeom prst="rect">
            <a:avLst/>
          </a:prstGeom>
        </p:spPr>
        <p:txBody>
          <a:bodyPr vert="horz" wrap="square" lIns="0" tIns="85725" rIns="0" bIns="0" rtlCol="0">
            <a:spAutoFit/>
          </a:bodyPr>
          <a:lstStyle/>
          <a:p>
            <a:pPr marL="266065" indent="-227965">
              <a:lnSpc>
                <a:spcPct val="100000"/>
              </a:lnSpc>
              <a:spcBef>
                <a:spcPts val="675"/>
              </a:spcBef>
              <a:buChar char="•"/>
              <a:tabLst>
                <a:tab pos="266065" algn="l"/>
                <a:tab pos="266700" algn="l"/>
              </a:tabLst>
            </a:pPr>
            <a:r>
              <a:rPr sz="1600" dirty="0">
                <a:latin typeface="Times New Roman"/>
                <a:cs typeface="Times New Roman"/>
              </a:rPr>
              <a:t>No hay valor posible para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spc="-25" dirty="0">
                <a:latin typeface="Times New Roman"/>
                <a:cs typeface="Times New Roman"/>
              </a:rPr>
              <a:t>x</a:t>
            </a:r>
            <a:r>
              <a:rPr sz="1650" i="1" spc="-37" baseline="-15151" dirty="0">
                <a:latin typeface="Times New Roman"/>
                <a:cs typeface="Times New Roman"/>
              </a:rPr>
              <a:t>6</a:t>
            </a:r>
            <a:endParaRPr sz="1650" baseline="-15151">
              <a:latin typeface="Times New Roman"/>
              <a:cs typeface="Times New Roman"/>
            </a:endParaRPr>
          </a:p>
          <a:p>
            <a:pPr marL="266065" indent="-227965">
              <a:lnSpc>
                <a:spcPct val="100000"/>
              </a:lnSpc>
              <a:spcBef>
                <a:spcPts val="575"/>
              </a:spcBef>
              <a:buChar char="•"/>
              <a:tabLst>
                <a:tab pos="266065" algn="l"/>
                <a:tab pos="266700" algn="l"/>
              </a:tabLst>
            </a:pPr>
            <a:r>
              <a:rPr sz="1600" dirty="0">
                <a:latin typeface="Times New Roman"/>
                <a:cs typeface="Times New Roman"/>
              </a:rPr>
              <a:t>Revisar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valor 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5</a:t>
            </a:r>
            <a:r>
              <a:rPr sz="1650" spc="165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 resuelve el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problema</a:t>
            </a:r>
            <a:endParaRPr sz="1600">
              <a:latin typeface="Times New Roman"/>
              <a:cs typeface="Times New Roman"/>
            </a:endParaRPr>
          </a:p>
          <a:p>
            <a:pPr marL="266065" indent="-227965">
              <a:lnSpc>
                <a:spcPct val="100000"/>
              </a:lnSpc>
              <a:spcBef>
                <a:spcPts val="575"/>
              </a:spcBef>
              <a:buChar char="•"/>
              <a:tabLst>
                <a:tab pos="266065" algn="l"/>
                <a:tab pos="266700" algn="l"/>
              </a:tabLst>
            </a:pPr>
            <a:r>
              <a:rPr sz="1600" dirty="0">
                <a:latin typeface="Times New Roman"/>
                <a:cs typeface="Times New Roman"/>
              </a:rPr>
              <a:t>Retroceder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directamente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4</a:t>
            </a:r>
            <a:r>
              <a:rPr sz="1650" spc="172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(saltándose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i="1" spc="-25" dirty="0">
                <a:latin typeface="Times New Roman"/>
                <a:cs typeface="Times New Roman"/>
              </a:rPr>
              <a:t>x</a:t>
            </a:r>
            <a:r>
              <a:rPr sz="1650" spc="-37" baseline="-15151" dirty="0">
                <a:latin typeface="Times New Roman"/>
                <a:cs typeface="Times New Roman"/>
              </a:rPr>
              <a:t>5</a:t>
            </a:r>
            <a:r>
              <a:rPr sz="1600" spc="-25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129030">
              <a:lnSpc>
                <a:spcPct val="100000"/>
              </a:lnSpc>
              <a:spcBef>
                <a:spcPts val="100"/>
              </a:spcBef>
            </a:pPr>
            <a:r>
              <a:rPr dirty="0"/>
              <a:t>Mejoras</a:t>
            </a:r>
            <a:r>
              <a:rPr spc="-35" dirty="0"/>
              <a:t> </a:t>
            </a:r>
            <a:r>
              <a:rPr dirty="0"/>
              <a:t>al</a:t>
            </a:r>
            <a:r>
              <a:rPr spc="-20" dirty="0"/>
              <a:t> </a:t>
            </a:r>
            <a:r>
              <a:rPr i="1" dirty="0">
                <a:latin typeface="Arial"/>
                <a:cs typeface="Arial"/>
              </a:rPr>
              <a:t>cronological</a:t>
            </a:r>
            <a:r>
              <a:rPr i="1" spc="-25" dirty="0">
                <a:latin typeface="Arial"/>
                <a:cs typeface="Arial"/>
              </a:rPr>
              <a:t> </a:t>
            </a:r>
            <a:r>
              <a:rPr i="1" spc="-10" dirty="0">
                <a:latin typeface="Arial"/>
                <a:cs typeface="Arial"/>
              </a:rPr>
              <a:t>backtracking</a:t>
            </a:r>
          </a:p>
        </p:txBody>
      </p:sp>
      <p:sp>
        <p:nvSpPr>
          <p:cNvPr id="59" name="object 59"/>
          <p:cNvSpPr txBox="1"/>
          <p:nvPr/>
        </p:nvSpPr>
        <p:spPr>
          <a:xfrm>
            <a:off x="414506" y="4661464"/>
            <a:ext cx="8286750" cy="1453515"/>
          </a:xfrm>
          <a:prstGeom prst="rect">
            <a:avLst/>
          </a:prstGeom>
        </p:spPr>
        <p:txBody>
          <a:bodyPr vert="horz" wrap="square" lIns="0" tIns="98425" rIns="0" bIns="0" rtlCol="0">
            <a:spAutoFit/>
          </a:bodyPr>
          <a:lstStyle/>
          <a:p>
            <a:pPr marL="367665" indent="-342265">
              <a:lnSpc>
                <a:spcPct val="100000"/>
              </a:lnSpc>
              <a:spcBef>
                <a:spcPts val="775"/>
              </a:spcBef>
              <a:buFont typeface="Times New Roman"/>
              <a:buChar char="•"/>
              <a:tabLst>
                <a:tab pos="367665" algn="l"/>
                <a:tab pos="368300" algn="l"/>
              </a:tabLst>
            </a:pPr>
            <a:r>
              <a:rPr sz="2000" i="1" spc="-10" dirty="0">
                <a:latin typeface="Times New Roman"/>
                <a:cs typeface="Times New Roman"/>
              </a:rPr>
              <a:t>Nogoods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767715" marR="68580" indent="-285750">
              <a:lnSpc>
                <a:spcPct val="120000"/>
              </a:lnSpc>
              <a:spcBef>
                <a:spcPts val="175"/>
              </a:spcBef>
              <a:tabLst>
                <a:tab pos="767715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Recordar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asignaciones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parciales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causado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fallo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 </a:t>
            </a:r>
            <a:r>
              <a:rPr sz="1800" spc="-10" dirty="0">
                <a:latin typeface="Times New Roman"/>
                <a:cs typeface="Times New Roman"/>
              </a:rPr>
              <a:t>vuelvan </a:t>
            </a:r>
            <a:r>
              <a:rPr sz="1800" dirty="0">
                <a:latin typeface="Times New Roman"/>
                <a:cs typeface="Times New Roman"/>
              </a:rPr>
              <a:t>a </a:t>
            </a:r>
            <a:r>
              <a:rPr sz="1800" spc="-10" dirty="0">
                <a:latin typeface="Times New Roman"/>
                <a:cs typeface="Times New Roman"/>
              </a:rPr>
              <a:t>generar</a:t>
            </a:r>
            <a:endParaRPr sz="1800">
              <a:latin typeface="Times New Roman"/>
              <a:cs typeface="Times New Roman"/>
            </a:endParaRPr>
          </a:p>
          <a:p>
            <a:pPr marL="482600">
              <a:lnSpc>
                <a:spcPct val="100000"/>
              </a:lnSpc>
              <a:spcBef>
                <a:spcPts val="650"/>
              </a:spcBef>
              <a:tabLst>
                <a:tab pos="767715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Ej.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transparencia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anterior: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evitar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vuelva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generar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asignación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a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60" name="object 6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80194" y="3017701"/>
            <a:ext cx="339725" cy="327025"/>
          </a:xfrm>
          <a:prstGeom prst="rect">
            <a:avLst/>
          </a:prstGeom>
        </p:spPr>
      </p:pic>
      <p:sp>
        <p:nvSpPr>
          <p:cNvPr id="61" name="object 6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18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710531" y="5105982"/>
            <a:ext cx="6352540" cy="474980"/>
            <a:chOff x="1710531" y="5105982"/>
            <a:chExt cx="6352540" cy="474980"/>
          </a:xfrm>
        </p:grpSpPr>
        <p:sp>
          <p:nvSpPr>
            <p:cNvPr id="8" name="object 8"/>
            <p:cNvSpPr/>
            <p:nvPr/>
          </p:nvSpPr>
          <p:spPr>
            <a:xfrm>
              <a:off x="1716881" y="5112332"/>
              <a:ext cx="6339840" cy="462280"/>
            </a:xfrm>
            <a:custGeom>
              <a:avLst/>
              <a:gdLst/>
              <a:ahLst/>
              <a:cxnLst/>
              <a:rect l="l" t="t" r="r" b="b"/>
              <a:pathLst>
                <a:path w="6339840" h="462279">
                  <a:moveTo>
                    <a:pt x="6262777" y="0"/>
                  </a:moveTo>
                  <a:lnTo>
                    <a:pt x="76944" y="0"/>
                  </a:lnTo>
                  <a:lnTo>
                    <a:pt x="46993" y="6046"/>
                  </a:lnTo>
                  <a:lnTo>
                    <a:pt x="22536" y="22536"/>
                  </a:lnTo>
                  <a:lnTo>
                    <a:pt x="6046" y="46994"/>
                  </a:lnTo>
                  <a:lnTo>
                    <a:pt x="0" y="76945"/>
                  </a:lnTo>
                  <a:lnTo>
                    <a:pt x="0" y="384719"/>
                  </a:lnTo>
                  <a:lnTo>
                    <a:pt x="6046" y="414670"/>
                  </a:lnTo>
                  <a:lnTo>
                    <a:pt x="22536" y="439128"/>
                  </a:lnTo>
                  <a:lnTo>
                    <a:pt x="46993" y="455618"/>
                  </a:lnTo>
                  <a:lnTo>
                    <a:pt x="76944" y="461665"/>
                  </a:lnTo>
                  <a:lnTo>
                    <a:pt x="6262777" y="461665"/>
                  </a:lnTo>
                  <a:lnTo>
                    <a:pt x="6292728" y="455618"/>
                  </a:lnTo>
                  <a:lnTo>
                    <a:pt x="6317186" y="439128"/>
                  </a:lnTo>
                  <a:lnTo>
                    <a:pt x="6333676" y="414670"/>
                  </a:lnTo>
                  <a:lnTo>
                    <a:pt x="6339723" y="384719"/>
                  </a:lnTo>
                  <a:lnTo>
                    <a:pt x="6339723" y="76945"/>
                  </a:lnTo>
                  <a:lnTo>
                    <a:pt x="6333676" y="46994"/>
                  </a:lnTo>
                  <a:lnTo>
                    <a:pt x="6317186" y="22536"/>
                  </a:lnTo>
                  <a:lnTo>
                    <a:pt x="6292728" y="6046"/>
                  </a:lnTo>
                  <a:lnTo>
                    <a:pt x="6262777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716881" y="5112332"/>
              <a:ext cx="6339840" cy="462280"/>
            </a:xfrm>
            <a:custGeom>
              <a:avLst/>
              <a:gdLst/>
              <a:ahLst/>
              <a:cxnLst/>
              <a:rect l="l" t="t" r="r" b="b"/>
              <a:pathLst>
                <a:path w="6339840" h="462279">
                  <a:moveTo>
                    <a:pt x="0" y="76945"/>
                  </a:moveTo>
                  <a:lnTo>
                    <a:pt x="6046" y="46994"/>
                  </a:lnTo>
                  <a:lnTo>
                    <a:pt x="22536" y="22536"/>
                  </a:lnTo>
                  <a:lnTo>
                    <a:pt x="46994" y="6046"/>
                  </a:lnTo>
                  <a:lnTo>
                    <a:pt x="76944" y="0"/>
                  </a:lnTo>
                  <a:lnTo>
                    <a:pt x="6262778" y="0"/>
                  </a:lnTo>
                  <a:lnTo>
                    <a:pt x="6292728" y="6046"/>
                  </a:lnTo>
                  <a:lnTo>
                    <a:pt x="6317186" y="22536"/>
                  </a:lnTo>
                  <a:lnTo>
                    <a:pt x="6333676" y="46994"/>
                  </a:lnTo>
                  <a:lnTo>
                    <a:pt x="6339723" y="76945"/>
                  </a:lnTo>
                  <a:lnTo>
                    <a:pt x="6339723" y="384719"/>
                  </a:lnTo>
                  <a:lnTo>
                    <a:pt x="6333676" y="414670"/>
                  </a:lnTo>
                  <a:lnTo>
                    <a:pt x="6317186" y="439128"/>
                  </a:lnTo>
                  <a:lnTo>
                    <a:pt x="6292728" y="455618"/>
                  </a:lnTo>
                  <a:lnTo>
                    <a:pt x="6262778" y="461665"/>
                  </a:lnTo>
                  <a:lnTo>
                    <a:pt x="76944" y="461665"/>
                  </a:lnTo>
                  <a:lnTo>
                    <a:pt x="46994" y="455618"/>
                  </a:lnTo>
                  <a:lnTo>
                    <a:pt x="22536" y="439128"/>
                  </a:lnTo>
                  <a:lnTo>
                    <a:pt x="6046" y="414670"/>
                  </a:lnTo>
                  <a:lnTo>
                    <a:pt x="0" y="384719"/>
                  </a:lnTo>
                  <a:lnTo>
                    <a:pt x="0" y="76945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43280">
              <a:lnSpc>
                <a:spcPct val="100000"/>
              </a:lnSpc>
              <a:spcBef>
                <a:spcPts val="100"/>
              </a:spcBef>
            </a:pPr>
            <a:r>
              <a:rPr dirty="0"/>
              <a:t>Módulo</a:t>
            </a:r>
            <a:r>
              <a:rPr spc="-30" dirty="0"/>
              <a:t> </a:t>
            </a:r>
            <a:r>
              <a:rPr dirty="0"/>
              <a:t>II:</a:t>
            </a:r>
            <a:r>
              <a:rPr spc="-15" dirty="0"/>
              <a:t> </a:t>
            </a:r>
            <a:r>
              <a:rPr dirty="0"/>
              <a:t>Agentes</a:t>
            </a:r>
            <a:r>
              <a:rPr spc="-15" dirty="0"/>
              <a:t> </a:t>
            </a:r>
            <a:r>
              <a:rPr dirty="0"/>
              <a:t>basados</a:t>
            </a:r>
            <a:r>
              <a:rPr spc="-1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spc="-10" dirty="0"/>
              <a:t>Búsqueda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19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896427" y="1364996"/>
            <a:ext cx="5720715" cy="41325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2: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no-</a:t>
            </a:r>
            <a:r>
              <a:rPr sz="2400" spc="-10" dirty="0">
                <a:latin typeface="Times New Roman"/>
                <a:cs typeface="Times New Roman"/>
              </a:rPr>
              <a:t>informada</a:t>
            </a:r>
            <a:endParaRPr sz="24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2014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3: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heurística</a:t>
            </a:r>
            <a:endParaRPr sz="2400">
              <a:latin typeface="Times New Roman"/>
              <a:cs typeface="Times New Roman"/>
            </a:endParaRPr>
          </a:p>
          <a:p>
            <a:pPr marL="76200" marR="886460">
              <a:lnSpc>
                <a:spcPct val="170000"/>
              </a:lnSpc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4:</a:t>
            </a:r>
            <a:r>
              <a:rPr sz="2400" spc="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 </a:t>
            </a:r>
            <a:r>
              <a:rPr sz="2400" spc="-5" dirty="0">
                <a:latin typeface="Times New Roman"/>
                <a:cs typeface="Times New Roman"/>
              </a:rPr>
              <a:t>h</a:t>
            </a:r>
            <a:r>
              <a:rPr sz="2400" spc="-980" dirty="0">
                <a:latin typeface="Times New Roman"/>
                <a:cs typeface="Times New Roman"/>
              </a:rPr>
              <a:t>e</a:t>
            </a:r>
            <a:r>
              <a:rPr sz="3600" spc="-359" baseline="-26620" dirty="0">
                <a:latin typeface="Times New Roman"/>
                <a:cs typeface="Times New Roman"/>
              </a:rPr>
              <a:t>1</a:t>
            </a:r>
            <a:r>
              <a:rPr sz="2400" spc="-5" dirty="0">
                <a:latin typeface="Times New Roman"/>
                <a:cs typeface="Times New Roman"/>
              </a:rPr>
              <a:t>ur</a:t>
            </a:r>
            <a:r>
              <a:rPr sz="2400" spc="-10" dirty="0">
                <a:latin typeface="Times New Roman"/>
                <a:cs typeface="Times New Roman"/>
              </a:rPr>
              <a:t>í</a:t>
            </a:r>
            <a:r>
              <a:rPr sz="2400" spc="-5" dirty="0">
                <a:latin typeface="Times New Roman"/>
                <a:cs typeface="Times New Roman"/>
              </a:rPr>
              <a:t>s</a:t>
            </a:r>
            <a:r>
              <a:rPr sz="2400" spc="-10" dirty="0">
                <a:latin typeface="Times New Roman"/>
                <a:cs typeface="Times New Roman"/>
              </a:rPr>
              <a:t>tic</a:t>
            </a:r>
            <a:r>
              <a:rPr sz="2400" spc="-5" dirty="0">
                <a:latin typeface="Times New Roman"/>
                <a:cs typeface="Times New Roman"/>
              </a:rPr>
              <a:t>a</a:t>
            </a:r>
            <a:r>
              <a:rPr sz="2400" spc="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avanzada </a:t>
            </a: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5: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multiagente</a:t>
            </a:r>
            <a:endParaRPr sz="24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2014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6: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espacios</a:t>
            </a:r>
            <a:r>
              <a:rPr sz="2400" spc="-10" dirty="0">
                <a:latin typeface="Times New Roman"/>
                <a:cs typeface="Times New Roman"/>
              </a:rPr>
              <a:t> estructurados</a:t>
            </a:r>
            <a:endParaRPr sz="2400">
              <a:latin typeface="Times New Roman"/>
              <a:cs typeface="Times New Roman"/>
            </a:endParaRPr>
          </a:p>
          <a:p>
            <a:pPr marL="1591945" indent="-394970">
              <a:lnSpc>
                <a:spcPct val="100000"/>
              </a:lnSpc>
              <a:spcBef>
                <a:spcPts val="825"/>
              </a:spcBef>
              <a:buChar char="–"/>
              <a:tabLst>
                <a:tab pos="1591945" algn="l"/>
                <a:tab pos="1592580" algn="l"/>
              </a:tabLst>
            </a:pPr>
            <a:r>
              <a:rPr sz="2200" spc="-20" dirty="0">
                <a:latin typeface="Times New Roman"/>
                <a:cs typeface="Times New Roman"/>
              </a:rPr>
              <a:t>CSPs</a:t>
            </a:r>
            <a:endParaRPr sz="2200">
              <a:latin typeface="Times New Roman"/>
              <a:cs typeface="Times New Roman"/>
            </a:endParaRPr>
          </a:p>
          <a:p>
            <a:pPr marL="1591945" indent="-394970">
              <a:lnSpc>
                <a:spcPct val="100000"/>
              </a:lnSpc>
              <a:spcBef>
                <a:spcPts val="575"/>
              </a:spcBef>
              <a:buChar char="–"/>
              <a:tabLst>
                <a:tab pos="1591945" algn="l"/>
                <a:tab pos="1592580" algn="l"/>
              </a:tabLst>
            </a:pPr>
            <a:r>
              <a:rPr sz="2200" dirty="0">
                <a:latin typeface="Times New Roman"/>
                <a:cs typeface="Times New Roman"/>
              </a:rPr>
              <a:t>Satisfacción</a:t>
            </a:r>
            <a:r>
              <a:rPr sz="2200" spc="-2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de</a:t>
            </a:r>
            <a:r>
              <a:rPr sz="2200" spc="-15" dirty="0">
                <a:latin typeface="Times New Roman"/>
                <a:cs typeface="Times New Roman"/>
              </a:rPr>
              <a:t> </a:t>
            </a:r>
            <a:r>
              <a:rPr sz="2200" spc="-10" dirty="0">
                <a:latin typeface="Times New Roman"/>
                <a:cs typeface="Times New Roman"/>
              </a:rPr>
              <a:t>restricciones</a:t>
            </a:r>
            <a:endParaRPr sz="2200">
              <a:latin typeface="Times New Roman"/>
              <a:cs typeface="Times New Roman"/>
            </a:endParaRPr>
          </a:p>
          <a:p>
            <a:pPr marL="1591945" indent="-394970">
              <a:lnSpc>
                <a:spcPct val="100000"/>
              </a:lnSpc>
              <a:spcBef>
                <a:spcPts val="550"/>
              </a:spcBef>
              <a:buChar char="–"/>
              <a:tabLst>
                <a:tab pos="1591945" algn="l"/>
                <a:tab pos="1592580" algn="l"/>
              </a:tabLst>
            </a:pPr>
            <a:r>
              <a:rPr sz="2200" dirty="0">
                <a:latin typeface="Times New Roman"/>
                <a:cs typeface="Times New Roman"/>
              </a:rPr>
              <a:t>Propagación</a:t>
            </a:r>
            <a:r>
              <a:rPr sz="2200" spc="-1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de</a:t>
            </a:r>
            <a:r>
              <a:rPr sz="2200" spc="-10" dirty="0">
                <a:latin typeface="Times New Roman"/>
                <a:cs typeface="Times New Roman"/>
              </a:rPr>
              <a:t> restricciones</a:t>
            </a:r>
            <a:endParaRPr sz="2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217488" y="5436393"/>
            <a:ext cx="8580755" cy="466090"/>
            <a:chOff x="217488" y="5436393"/>
            <a:chExt cx="8580755" cy="466090"/>
          </a:xfrm>
        </p:grpSpPr>
        <p:sp>
          <p:nvSpPr>
            <p:cNvPr id="8" name="object 8"/>
            <p:cNvSpPr/>
            <p:nvPr/>
          </p:nvSpPr>
          <p:spPr>
            <a:xfrm>
              <a:off x="223838" y="5442743"/>
              <a:ext cx="8568055" cy="453390"/>
            </a:xfrm>
            <a:custGeom>
              <a:avLst/>
              <a:gdLst/>
              <a:ahLst/>
              <a:cxnLst/>
              <a:rect l="l" t="t" r="r" b="b"/>
              <a:pathLst>
                <a:path w="8568055" h="453389">
                  <a:moveTo>
                    <a:pt x="8492197" y="0"/>
                  </a:moveTo>
                  <a:lnTo>
                    <a:pt x="75539" y="0"/>
                  </a:lnTo>
                  <a:lnTo>
                    <a:pt x="46135" y="5936"/>
                  </a:lnTo>
                  <a:lnTo>
                    <a:pt x="22124" y="22124"/>
                  </a:lnTo>
                  <a:lnTo>
                    <a:pt x="5936" y="46136"/>
                  </a:lnTo>
                  <a:lnTo>
                    <a:pt x="0" y="75539"/>
                  </a:lnTo>
                  <a:lnTo>
                    <a:pt x="0" y="377690"/>
                  </a:lnTo>
                  <a:lnTo>
                    <a:pt x="5936" y="407094"/>
                  </a:lnTo>
                  <a:lnTo>
                    <a:pt x="22124" y="431105"/>
                  </a:lnTo>
                  <a:lnTo>
                    <a:pt x="46135" y="447294"/>
                  </a:lnTo>
                  <a:lnTo>
                    <a:pt x="75539" y="453230"/>
                  </a:lnTo>
                  <a:lnTo>
                    <a:pt x="8492197" y="453230"/>
                  </a:lnTo>
                  <a:lnTo>
                    <a:pt x="8521600" y="447294"/>
                  </a:lnTo>
                  <a:lnTo>
                    <a:pt x="8545612" y="431105"/>
                  </a:lnTo>
                  <a:lnTo>
                    <a:pt x="8561800" y="407094"/>
                  </a:lnTo>
                  <a:lnTo>
                    <a:pt x="8567736" y="377690"/>
                  </a:lnTo>
                  <a:lnTo>
                    <a:pt x="8567736" y="75539"/>
                  </a:lnTo>
                  <a:lnTo>
                    <a:pt x="8561800" y="46136"/>
                  </a:lnTo>
                  <a:lnTo>
                    <a:pt x="8545612" y="22124"/>
                  </a:lnTo>
                  <a:lnTo>
                    <a:pt x="8521600" y="5936"/>
                  </a:lnTo>
                  <a:lnTo>
                    <a:pt x="8492197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23838" y="5442743"/>
              <a:ext cx="8568055" cy="453390"/>
            </a:xfrm>
            <a:custGeom>
              <a:avLst/>
              <a:gdLst/>
              <a:ahLst/>
              <a:cxnLst/>
              <a:rect l="l" t="t" r="r" b="b"/>
              <a:pathLst>
                <a:path w="8568055" h="453389">
                  <a:moveTo>
                    <a:pt x="0" y="75540"/>
                  </a:moveTo>
                  <a:lnTo>
                    <a:pt x="5936" y="46136"/>
                  </a:lnTo>
                  <a:lnTo>
                    <a:pt x="22124" y="22125"/>
                  </a:lnTo>
                  <a:lnTo>
                    <a:pt x="46135" y="5936"/>
                  </a:lnTo>
                  <a:lnTo>
                    <a:pt x="75539" y="0"/>
                  </a:lnTo>
                  <a:lnTo>
                    <a:pt x="8492198" y="0"/>
                  </a:lnTo>
                  <a:lnTo>
                    <a:pt x="8521601" y="5936"/>
                  </a:lnTo>
                  <a:lnTo>
                    <a:pt x="8545612" y="22125"/>
                  </a:lnTo>
                  <a:lnTo>
                    <a:pt x="8561800" y="46136"/>
                  </a:lnTo>
                  <a:lnTo>
                    <a:pt x="8567737" y="75540"/>
                  </a:lnTo>
                  <a:lnTo>
                    <a:pt x="8567737" y="377690"/>
                  </a:lnTo>
                  <a:lnTo>
                    <a:pt x="8561800" y="407094"/>
                  </a:lnTo>
                  <a:lnTo>
                    <a:pt x="8545612" y="431105"/>
                  </a:lnTo>
                  <a:lnTo>
                    <a:pt x="8521601" y="447294"/>
                  </a:lnTo>
                  <a:lnTo>
                    <a:pt x="8492198" y="453231"/>
                  </a:lnTo>
                  <a:lnTo>
                    <a:pt x="75539" y="453231"/>
                  </a:lnTo>
                  <a:lnTo>
                    <a:pt x="46135" y="447294"/>
                  </a:lnTo>
                  <a:lnTo>
                    <a:pt x="22124" y="431105"/>
                  </a:lnTo>
                  <a:lnTo>
                    <a:pt x="5936" y="407094"/>
                  </a:lnTo>
                  <a:lnTo>
                    <a:pt x="0" y="377690"/>
                  </a:lnTo>
                  <a:lnTo>
                    <a:pt x="0" y="7554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" name="object 10"/>
          <p:cNvGrpSpPr/>
          <p:nvPr/>
        </p:nvGrpSpPr>
        <p:grpSpPr>
          <a:xfrm>
            <a:off x="6958012" y="2984500"/>
            <a:ext cx="1367155" cy="1358900"/>
            <a:chOff x="6958012" y="2984500"/>
            <a:chExt cx="1367155" cy="1358900"/>
          </a:xfrm>
        </p:grpSpPr>
        <p:sp>
          <p:nvSpPr>
            <p:cNvPr id="11" name="object 11"/>
            <p:cNvSpPr/>
            <p:nvPr/>
          </p:nvSpPr>
          <p:spPr>
            <a:xfrm>
              <a:off x="6967537" y="2984499"/>
              <a:ext cx="1357630" cy="1358900"/>
            </a:xfrm>
            <a:custGeom>
              <a:avLst/>
              <a:gdLst/>
              <a:ahLst/>
              <a:cxnLst/>
              <a:rect l="l" t="t" r="r" b="b"/>
              <a:pathLst>
                <a:path w="1357629" h="1358900">
                  <a:moveTo>
                    <a:pt x="339725" y="681037"/>
                  </a:moveTo>
                  <a:lnTo>
                    <a:pt x="0" y="681037"/>
                  </a:lnTo>
                  <a:lnTo>
                    <a:pt x="0" y="1019175"/>
                  </a:lnTo>
                  <a:lnTo>
                    <a:pt x="339725" y="1019175"/>
                  </a:lnTo>
                  <a:lnTo>
                    <a:pt x="339725" y="681037"/>
                  </a:lnTo>
                  <a:close/>
                </a:path>
                <a:path w="1357629" h="1358900">
                  <a:moveTo>
                    <a:pt x="339725" y="0"/>
                  </a:moveTo>
                  <a:lnTo>
                    <a:pt x="0" y="0"/>
                  </a:lnTo>
                  <a:lnTo>
                    <a:pt x="0" y="339725"/>
                  </a:lnTo>
                  <a:lnTo>
                    <a:pt x="339725" y="339725"/>
                  </a:lnTo>
                  <a:lnTo>
                    <a:pt x="339725" y="0"/>
                  </a:lnTo>
                  <a:close/>
                </a:path>
                <a:path w="1357629" h="1358900">
                  <a:moveTo>
                    <a:pt x="679450" y="1019175"/>
                  </a:moveTo>
                  <a:lnTo>
                    <a:pt x="339725" y="1019175"/>
                  </a:lnTo>
                  <a:lnTo>
                    <a:pt x="339725" y="1358900"/>
                  </a:lnTo>
                  <a:lnTo>
                    <a:pt x="679450" y="1358900"/>
                  </a:lnTo>
                  <a:lnTo>
                    <a:pt x="679450" y="1019175"/>
                  </a:lnTo>
                  <a:close/>
                </a:path>
                <a:path w="1357629" h="1358900">
                  <a:moveTo>
                    <a:pt x="679450" y="339725"/>
                  </a:moveTo>
                  <a:lnTo>
                    <a:pt x="339725" y="339725"/>
                  </a:lnTo>
                  <a:lnTo>
                    <a:pt x="339725" y="681037"/>
                  </a:lnTo>
                  <a:lnTo>
                    <a:pt x="679450" y="681037"/>
                  </a:lnTo>
                  <a:lnTo>
                    <a:pt x="679450" y="339725"/>
                  </a:lnTo>
                  <a:close/>
                </a:path>
                <a:path w="1357629" h="1358900">
                  <a:moveTo>
                    <a:pt x="1017587" y="681037"/>
                  </a:moveTo>
                  <a:lnTo>
                    <a:pt x="679450" y="681037"/>
                  </a:lnTo>
                  <a:lnTo>
                    <a:pt x="679450" y="1019175"/>
                  </a:lnTo>
                  <a:lnTo>
                    <a:pt x="1017587" y="1019175"/>
                  </a:lnTo>
                  <a:lnTo>
                    <a:pt x="1017587" y="681037"/>
                  </a:lnTo>
                  <a:close/>
                </a:path>
                <a:path w="1357629" h="1358900">
                  <a:moveTo>
                    <a:pt x="1017587" y="0"/>
                  </a:moveTo>
                  <a:lnTo>
                    <a:pt x="679450" y="0"/>
                  </a:lnTo>
                  <a:lnTo>
                    <a:pt x="679450" y="339725"/>
                  </a:lnTo>
                  <a:lnTo>
                    <a:pt x="1017587" y="339725"/>
                  </a:lnTo>
                  <a:lnTo>
                    <a:pt x="1017587" y="0"/>
                  </a:lnTo>
                  <a:close/>
                </a:path>
                <a:path w="1357629" h="1358900">
                  <a:moveTo>
                    <a:pt x="1357312" y="1019175"/>
                  </a:moveTo>
                  <a:lnTo>
                    <a:pt x="1017587" y="1019175"/>
                  </a:lnTo>
                  <a:lnTo>
                    <a:pt x="1017587" y="1358900"/>
                  </a:lnTo>
                  <a:lnTo>
                    <a:pt x="1357312" y="1358900"/>
                  </a:lnTo>
                  <a:lnTo>
                    <a:pt x="1357312" y="1019175"/>
                  </a:lnTo>
                  <a:close/>
                </a:path>
                <a:path w="1357629" h="1358900">
                  <a:moveTo>
                    <a:pt x="1357312" y="339725"/>
                  </a:moveTo>
                  <a:lnTo>
                    <a:pt x="1017587" y="339725"/>
                  </a:lnTo>
                  <a:lnTo>
                    <a:pt x="1017587" y="681037"/>
                  </a:lnTo>
                  <a:lnTo>
                    <a:pt x="1357312" y="681037"/>
                  </a:lnTo>
                  <a:lnTo>
                    <a:pt x="1357312" y="339725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967537" y="2984499"/>
              <a:ext cx="1357630" cy="1358900"/>
            </a:xfrm>
            <a:custGeom>
              <a:avLst/>
              <a:gdLst/>
              <a:ahLst/>
              <a:cxnLst/>
              <a:rect l="l" t="t" r="r" b="b"/>
              <a:pathLst>
                <a:path w="1357629" h="1358900">
                  <a:moveTo>
                    <a:pt x="339725" y="1019175"/>
                  </a:moveTo>
                  <a:lnTo>
                    <a:pt x="0" y="1019175"/>
                  </a:lnTo>
                  <a:lnTo>
                    <a:pt x="0" y="1358900"/>
                  </a:lnTo>
                  <a:lnTo>
                    <a:pt x="339725" y="1358900"/>
                  </a:lnTo>
                  <a:lnTo>
                    <a:pt x="339725" y="1019175"/>
                  </a:lnTo>
                  <a:close/>
                </a:path>
                <a:path w="1357629" h="1358900">
                  <a:moveTo>
                    <a:pt x="339725" y="339725"/>
                  </a:moveTo>
                  <a:lnTo>
                    <a:pt x="0" y="339725"/>
                  </a:lnTo>
                  <a:lnTo>
                    <a:pt x="0" y="681037"/>
                  </a:lnTo>
                  <a:lnTo>
                    <a:pt x="339725" y="681037"/>
                  </a:lnTo>
                  <a:lnTo>
                    <a:pt x="339725" y="339725"/>
                  </a:lnTo>
                  <a:close/>
                </a:path>
                <a:path w="1357629" h="1358900">
                  <a:moveTo>
                    <a:pt x="679450" y="681037"/>
                  </a:moveTo>
                  <a:lnTo>
                    <a:pt x="339725" y="681037"/>
                  </a:lnTo>
                  <a:lnTo>
                    <a:pt x="339725" y="1019175"/>
                  </a:lnTo>
                  <a:lnTo>
                    <a:pt x="679450" y="1019175"/>
                  </a:lnTo>
                  <a:lnTo>
                    <a:pt x="679450" y="681037"/>
                  </a:lnTo>
                  <a:close/>
                </a:path>
                <a:path w="1357629" h="1358900">
                  <a:moveTo>
                    <a:pt x="679450" y="0"/>
                  </a:moveTo>
                  <a:lnTo>
                    <a:pt x="339725" y="0"/>
                  </a:lnTo>
                  <a:lnTo>
                    <a:pt x="339725" y="339725"/>
                  </a:lnTo>
                  <a:lnTo>
                    <a:pt x="679450" y="339725"/>
                  </a:lnTo>
                  <a:lnTo>
                    <a:pt x="679450" y="0"/>
                  </a:lnTo>
                  <a:close/>
                </a:path>
                <a:path w="1357629" h="1358900">
                  <a:moveTo>
                    <a:pt x="1017587" y="1019175"/>
                  </a:moveTo>
                  <a:lnTo>
                    <a:pt x="679450" y="1019175"/>
                  </a:lnTo>
                  <a:lnTo>
                    <a:pt x="679450" y="1358900"/>
                  </a:lnTo>
                  <a:lnTo>
                    <a:pt x="1017587" y="1358900"/>
                  </a:lnTo>
                  <a:lnTo>
                    <a:pt x="1017587" y="1019175"/>
                  </a:lnTo>
                  <a:close/>
                </a:path>
                <a:path w="1357629" h="1358900">
                  <a:moveTo>
                    <a:pt x="1017587" y="339725"/>
                  </a:moveTo>
                  <a:lnTo>
                    <a:pt x="679450" y="339725"/>
                  </a:lnTo>
                  <a:lnTo>
                    <a:pt x="679450" y="681037"/>
                  </a:lnTo>
                  <a:lnTo>
                    <a:pt x="1017587" y="681037"/>
                  </a:lnTo>
                  <a:lnTo>
                    <a:pt x="1017587" y="339725"/>
                  </a:lnTo>
                  <a:close/>
                </a:path>
                <a:path w="1357629" h="1358900">
                  <a:moveTo>
                    <a:pt x="1357312" y="681037"/>
                  </a:moveTo>
                  <a:lnTo>
                    <a:pt x="1017587" y="681037"/>
                  </a:lnTo>
                  <a:lnTo>
                    <a:pt x="1017587" y="1019175"/>
                  </a:lnTo>
                  <a:lnTo>
                    <a:pt x="1357312" y="1019175"/>
                  </a:lnTo>
                  <a:lnTo>
                    <a:pt x="1357312" y="681037"/>
                  </a:lnTo>
                  <a:close/>
                </a:path>
                <a:path w="1357629" h="1358900">
                  <a:moveTo>
                    <a:pt x="1357312" y="0"/>
                  </a:moveTo>
                  <a:lnTo>
                    <a:pt x="1017587" y="0"/>
                  </a:lnTo>
                  <a:lnTo>
                    <a:pt x="1017587" y="339725"/>
                  </a:lnTo>
                  <a:lnTo>
                    <a:pt x="1357312" y="339725"/>
                  </a:lnTo>
                  <a:lnTo>
                    <a:pt x="1357312" y="0"/>
                  </a:lnTo>
                  <a:close/>
                </a:path>
              </a:pathLst>
            </a:custGeom>
            <a:solidFill>
              <a:srgbClr val="333333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958012" y="2984500"/>
              <a:ext cx="339725" cy="327025"/>
            </a:xfrm>
            <a:prstGeom prst="rect">
              <a:avLst/>
            </a:prstGeom>
          </p:spPr>
        </p:pic>
      </p:grp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670050">
              <a:lnSpc>
                <a:spcPct val="100000"/>
              </a:lnSpc>
              <a:spcBef>
                <a:spcPts val="100"/>
              </a:spcBef>
            </a:pPr>
            <a:r>
              <a:rPr dirty="0"/>
              <a:t>Propagación</a:t>
            </a:r>
            <a:r>
              <a:rPr spc="-30" dirty="0"/>
              <a:t> </a:t>
            </a:r>
            <a:r>
              <a:rPr dirty="0"/>
              <a:t>de</a:t>
            </a:r>
            <a:r>
              <a:rPr spc="-25" dirty="0"/>
              <a:t> </a:t>
            </a:r>
            <a:r>
              <a:rPr spc="-10" dirty="0"/>
              <a:t>restricciones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431165" y="1361948"/>
            <a:ext cx="8258175" cy="1468120"/>
          </a:xfrm>
          <a:prstGeom prst="rect">
            <a:avLst/>
          </a:prstGeom>
        </p:spPr>
        <p:txBody>
          <a:bodyPr vert="horz" wrap="square" lIns="0" tIns="11938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940"/>
              </a:spcBef>
              <a:buChar char="•"/>
              <a:tabLst>
                <a:tab pos="354965" algn="l"/>
                <a:tab pos="355600" algn="l"/>
              </a:tabLst>
            </a:pPr>
            <a:r>
              <a:rPr sz="1800" dirty="0">
                <a:latin typeface="Times New Roman"/>
                <a:cs typeface="Times New Roman"/>
              </a:rPr>
              <a:t>Idea: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usar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restricciones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reducir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espacio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búsqueda</a:t>
            </a:r>
            <a:endParaRPr sz="18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840"/>
              </a:spcBef>
              <a:buChar char="•"/>
              <a:tabLst>
                <a:tab pos="354965" algn="l"/>
                <a:tab pos="355600" algn="l"/>
              </a:tabLst>
            </a:pPr>
            <a:r>
              <a:rPr sz="1800" spc="-10" dirty="0">
                <a:latin typeface="Times New Roman"/>
                <a:cs typeface="Times New Roman"/>
              </a:rPr>
              <a:t>Método:</a:t>
            </a:r>
            <a:endParaRPr sz="1800">
              <a:latin typeface="Times New Roman"/>
              <a:cs typeface="Times New Roman"/>
            </a:endParaRPr>
          </a:p>
          <a:p>
            <a:pPr marL="774065" lvl="1" indent="-304165">
              <a:lnSpc>
                <a:spcPct val="100000"/>
              </a:lnSpc>
              <a:spcBef>
                <a:spcPts val="725"/>
              </a:spcBef>
              <a:buChar char="–"/>
              <a:tabLst>
                <a:tab pos="774065" algn="l"/>
                <a:tab pos="774700" algn="l"/>
              </a:tabLst>
            </a:pPr>
            <a:r>
              <a:rPr sz="1600" dirty="0">
                <a:latin typeface="Times New Roman"/>
                <a:cs typeface="Times New Roman"/>
              </a:rPr>
              <a:t>“propagar”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valores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 través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las restricciones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que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afectan 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sus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variables,</a:t>
            </a:r>
            <a:endParaRPr sz="1600">
              <a:latin typeface="Times New Roman"/>
              <a:cs typeface="Times New Roman"/>
            </a:endParaRPr>
          </a:p>
          <a:p>
            <a:pPr marL="774065" lvl="1" indent="-304165">
              <a:lnSpc>
                <a:spcPct val="100000"/>
              </a:lnSpc>
              <a:spcBef>
                <a:spcPts val="795"/>
              </a:spcBef>
              <a:buChar char="–"/>
              <a:tabLst>
                <a:tab pos="774065" algn="l"/>
                <a:tab pos="774700" algn="l"/>
              </a:tabLst>
            </a:pPr>
            <a:r>
              <a:rPr sz="1600" dirty="0">
                <a:latin typeface="Times New Roman"/>
                <a:cs typeface="Times New Roman"/>
              </a:rPr>
              <a:t>intentando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eliminar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dominios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valores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que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podrán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formar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parte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una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solución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05765" y="2915411"/>
            <a:ext cx="45339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0365" indent="-342265">
              <a:lnSpc>
                <a:spcPct val="100000"/>
              </a:lnSpc>
              <a:spcBef>
                <a:spcPts val="100"/>
              </a:spcBef>
              <a:buChar char="•"/>
              <a:tabLst>
                <a:tab pos="380365" algn="l"/>
                <a:tab pos="381000" algn="l"/>
              </a:tabLst>
            </a:pPr>
            <a:r>
              <a:rPr sz="1800" dirty="0">
                <a:latin typeface="Times New Roman"/>
                <a:cs typeface="Times New Roman"/>
              </a:rPr>
              <a:t>Ejemplo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4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reinas: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{</a:t>
            </a:r>
            <a:r>
              <a:rPr sz="2000" i="1" dirty="0">
                <a:latin typeface="Times New Roman"/>
                <a:cs typeface="Times New Roman"/>
              </a:rPr>
              <a:t>x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1</a:t>
            </a:r>
            <a:r>
              <a:rPr sz="1800" dirty="0">
                <a:latin typeface="Times New Roman"/>
                <a:cs typeface="Times New Roman"/>
              </a:rPr>
              <a:t>}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 </a:t>
            </a:r>
            <a:r>
              <a:rPr sz="1800" spc="-10" dirty="0">
                <a:latin typeface="Times New Roman"/>
                <a:cs typeface="Times New Roman"/>
              </a:rPr>
              <a:t>puede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62964" y="3237484"/>
            <a:ext cx="5102225" cy="1052830"/>
          </a:xfrm>
          <a:prstGeom prst="rect">
            <a:avLst/>
          </a:prstGeom>
        </p:spPr>
        <p:txBody>
          <a:bodyPr vert="horz" wrap="square" lIns="0" tIns="109855" rIns="0" bIns="0" rtlCol="0">
            <a:spAutoFit/>
          </a:bodyPr>
          <a:lstStyle/>
          <a:p>
            <a:pPr marL="342265" indent="-304165">
              <a:lnSpc>
                <a:spcPct val="100000"/>
              </a:lnSpc>
              <a:spcBef>
                <a:spcPts val="865"/>
              </a:spcBef>
              <a:buChar char="–"/>
              <a:tabLst>
                <a:tab pos="342265" algn="l"/>
                <a:tab pos="342900" algn="l"/>
              </a:tabLst>
            </a:pPr>
            <a:r>
              <a:rPr sz="1600" dirty="0">
                <a:latin typeface="Times New Roman"/>
                <a:cs typeface="Times New Roman"/>
              </a:rPr>
              <a:t>eliminar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 y 2 de </a:t>
            </a:r>
            <a:r>
              <a:rPr sz="1600" i="1" dirty="0">
                <a:latin typeface="Times New Roman"/>
                <a:cs typeface="Times New Roman"/>
              </a:rPr>
              <a:t>D</a:t>
            </a:r>
            <a:r>
              <a:rPr sz="1650" baseline="-15151" dirty="0">
                <a:latin typeface="Times New Roman"/>
                <a:cs typeface="Times New Roman"/>
              </a:rPr>
              <a:t>2</a:t>
            </a:r>
            <a:r>
              <a:rPr sz="1650" spc="-37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, i.e </a:t>
            </a:r>
            <a:r>
              <a:rPr sz="1600" i="1" dirty="0">
                <a:latin typeface="Times New Roman"/>
                <a:cs typeface="Times New Roman"/>
              </a:rPr>
              <a:t>D</a:t>
            </a:r>
            <a:r>
              <a:rPr sz="1650" baseline="-15151" dirty="0">
                <a:latin typeface="Times New Roman"/>
                <a:cs typeface="Times New Roman"/>
              </a:rPr>
              <a:t>2</a:t>
            </a:r>
            <a:r>
              <a:rPr sz="1650" spc="165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{3,4}</a:t>
            </a:r>
            <a:r>
              <a:rPr sz="1600" spc="39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(debido a </a:t>
            </a:r>
            <a:r>
              <a:rPr sz="1600" i="1" spc="-10" dirty="0">
                <a:latin typeface="Times New Roman"/>
                <a:cs typeface="Times New Roman"/>
              </a:rPr>
              <a:t>R’</a:t>
            </a:r>
            <a:r>
              <a:rPr sz="1650" spc="-15" baseline="-15151" dirty="0">
                <a:latin typeface="Times New Roman"/>
                <a:cs typeface="Times New Roman"/>
              </a:rPr>
              <a:t>1</a:t>
            </a:r>
            <a:r>
              <a:rPr sz="1600" spc="-10" dirty="0">
                <a:latin typeface="Times New Roman"/>
                <a:cs typeface="Times New Roman"/>
              </a:rPr>
              <a:t>(</a:t>
            </a:r>
            <a:r>
              <a:rPr sz="1600" i="1" spc="-10" dirty="0">
                <a:latin typeface="Times New Roman"/>
                <a:cs typeface="Times New Roman"/>
              </a:rPr>
              <a:t>x</a:t>
            </a:r>
            <a:r>
              <a:rPr sz="1650" spc="-15" baseline="-15151" dirty="0">
                <a:latin typeface="Times New Roman"/>
                <a:cs typeface="Times New Roman"/>
              </a:rPr>
              <a:t>1</a:t>
            </a:r>
            <a:r>
              <a:rPr sz="1600" spc="-10" dirty="0">
                <a:latin typeface="Times New Roman"/>
                <a:cs typeface="Times New Roman"/>
              </a:rPr>
              <a:t>,</a:t>
            </a:r>
            <a:r>
              <a:rPr sz="1600" i="1" spc="-10" dirty="0">
                <a:latin typeface="Times New Roman"/>
                <a:cs typeface="Times New Roman"/>
              </a:rPr>
              <a:t>x</a:t>
            </a:r>
            <a:r>
              <a:rPr sz="1650" spc="-15" baseline="-15151" dirty="0">
                <a:latin typeface="Times New Roman"/>
                <a:cs typeface="Times New Roman"/>
              </a:rPr>
              <a:t>2</a:t>
            </a:r>
            <a:r>
              <a:rPr sz="1600" spc="-10" dirty="0">
                <a:latin typeface="Times New Roman"/>
                <a:cs typeface="Times New Roman"/>
              </a:rPr>
              <a:t>))</a:t>
            </a:r>
            <a:endParaRPr sz="1600">
              <a:latin typeface="Times New Roman"/>
              <a:cs typeface="Times New Roman"/>
            </a:endParaRPr>
          </a:p>
          <a:p>
            <a:pPr marL="342265" indent="-304165">
              <a:lnSpc>
                <a:spcPct val="100000"/>
              </a:lnSpc>
              <a:spcBef>
                <a:spcPts val="770"/>
              </a:spcBef>
              <a:buChar char="–"/>
              <a:tabLst>
                <a:tab pos="342265" algn="l"/>
                <a:tab pos="342900" algn="l"/>
              </a:tabLst>
            </a:pPr>
            <a:r>
              <a:rPr sz="1600" dirty="0">
                <a:latin typeface="Times New Roman"/>
                <a:cs typeface="Times New Roman"/>
              </a:rPr>
              <a:t>eliminar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 de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D</a:t>
            </a:r>
            <a:r>
              <a:rPr sz="1650" baseline="-15151" dirty="0">
                <a:latin typeface="Times New Roman"/>
                <a:cs typeface="Times New Roman"/>
              </a:rPr>
              <a:t>3</a:t>
            </a:r>
            <a:r>
              <a:rPr sz="1650" spc="-37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i.e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D</a:t>
            </a:r>
            <a:r>
              <a:rPr sz="1650" baseline="-15151" dirty="0">
                <a:latin typeface="Times New Roman"/>
                <a:cs typeface="Times New Roman"/>
              </a:rPr>
              <a:t>3</a:t>
            </a:r>
            <a:r>
              <a:rPr sz="1650" spc="165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{2,4}</a:t>
            </a:r>
            <a:r>
              <a:rPr sz="1600" spc="38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(debido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R’</a:t>
            </a:r>
            <a:r>
              <a:rPr sz="1650" baseline="-15151" dirty="0">
                <a:latin typeface="Times New Roman"/>
                <a:cs typeface="Times New Roman"/>
              </a:rPr>
              <a:t>2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3</a:t>
            </a:r>
            <a:r>
              <a:rPr sz="1600" dirty="0">
                <a:latin typeface="Times New Roman"/>
                <a:cs typeface="Times New Roman"/>
              </a:rPr>
              <a:t>) </a:t>
            </a:r>
            <a:r>
              <a:rPr sz="1600" spc="-5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  <a:p>
            <a:pPr marL="342265" indent="-304165">
              <a:lnSpc>
                <a:spcPct val="100000"/>
              </a:lnSpc>
              <a:spcBef>
                <a:spcPts val="790"/>
              </a:spcBef>
              <a:buChar char="–"/>
              <a:tabLst>
                <a:tab pos="342265" algn="l"/>
                <a:tab pos="342900" algn="l"/>
              </a:tabLst>
            </a:pPr>
            <a:r>
              <a:rPr sz="1600" dirty="0">
                <a:latin typeface="Times New Roman"/>
                <a:cs typeface="Times New Roman"/>
              </a:rPr>
              <a:t>eliminar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 y 4 de </a:t>
            </a:r>
            <a:r>
              <a:rPr sz="1600" i="1" dirty="0">
                <a:latin typeface="Times New Roman"/>
                <a:cs typeface="Times New Roman"/>
              </a:rPr>
              <a:t>D</a:t>
            </a:r>
            <a:r>
              <a:rPr sz="1650" baseline="-15151" dirty="0">
                <a:latin typeface="Times New Roman"/>
                <a:cs typeface="Times New Roman"/>
              </a:rPr>
              <a:t>4</a:t>
            </a:r>
            <a:r>
              <a:rPr sz="1650" spc="-37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, i.e </a:t>
            </a:r>
            <a:r>
              <a:rPr sz="1600" i="1" dirty="0">
                <a:latin typeface="Times New Roman"/>
                <a:cs typeface="Times New Roman"/>
              </a:rPr>
              <a:t>D</a:t>
            </a:r>
            <a:r>
              <a:rPr sz="1650" baseline="-15151" dirty="0">
                <a:latin typeface="Times New Roman"/>
                <a:cs typeface="Times New Roman"/>
              </a:rPr>
              <a:t>4</a:t>
            </a:r>
            <a:r>
              <a:rPr sz="1650" spc="165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{2,3}</a:t>
            </a:r>
            <a:r>
              <a:rPr sz="1600" spc="39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(debido a </a:t>
            </a:r>
            <a:r>
              <a:rPr sz="1600" i="1" spc="-10" dirty="0">
                <a:latin typeface="Times New Roman"/>
                <a:cs typeface="Times New Roman"/>
              </a:rPr>
              <a:t>R’</a:t>
            </a:r>
            <a:r>
              <a:rPr sz="1650" spc="-15" baseline="-15151" dirty="0">
                <a:latin typeface="Times New Roman"/>
                <a:cs typeface="Times New Roman"/>
              </a:rPr>
              <a:t>3</a:t>
            </a:r>
            <a:r>
              <a:rPr sz="1600" spc="-10" dirty="0">
                <a:latin typeface="Times New Roman"/>
                <a:cs typeface="Times New Roman"/>
              </a:rPr>
              <a:t>(</a:t>
            </a:r>
            <a:r>
              <a:rPr sz="1600" i="1" spc="-10" dirty="0">
                <a:latin typeface="Times New Roman"/>
                <a:cs typeface="Times New Roman"/>
              </a:rPr>
              <a:t>x</a:t>
            </a:r>
            <a:r>
              <a:rPr sz="1650" spc="-15" baseline="-15151" dirty="0">
                <a:latin typeface="Times New Roman"/>
                <a:cs typeface="Times New Roman"/>
              </a:rPr>
              <a:t>1</a:t>
            </a:r>
            <a:r>
              <a:rPr sz="1600" spc="-10" dirty="0">
                <a:latin typeface="Times New Roman"/>
                <a:cs typeface="Times New Roman"/>
              </a:rPr>
              <a:t>,</a:t>
            </a:r>
            <a:r>
              <a:rPr sz="1600" i="1" spc="-10" dirty="0">
                <a:latin typeface="Times New Roman"/>
                <a:cs typeface="Times New Roman"/>
              </a:rPr>
              <a:t>x</a:t>
            </a:r>
            <a:r>
              <a:rPr sz="1650" spc="-15" baseline="-15151" dirty="0">
                <a:latin typeface="Times New Roman"/>
                <a:cs typeface="Times New Roman"/>
              </a:rPr>
              <a:t>4</a:t>
            </a:r>
            <a:r>
              <a:rPr sz="1600" spc="-10" dirty="0">
                <a:latin typeface="Times New Roman"/>
                <a:cs typeface="Times New Roman"/>
              </a:rPr>
              <a:t>))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646068" y="2966211"/>
            <a:ext cx="269875" cy="1333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>
              <a:lnSpc>
                <a:spcPct val="128800"/>
              </a:lnSpc>
              <a:spcBef>
                <a:spcPts val="100"/>
              </a:spcBef>
            </a:pPr>
            <a:r>
              <a:rPr sz="1600" i="1" spc="-25" dirty="0">
                <a:latin typeface="Times New Roman"/>
                <a:cs typeface="Times New Roman"/>
              </a:rPr>
              <a:t>X</a:t>
            </a:r>
            <a:r>
              <a:rPr sz="1650" spc="-37" baseline="-15151" dirty="0">
                <a:latin typeface="Times New Roman"/>
                <a:cs typeface="Times New Roman"/>
              </a:rPr>
              <a:t>1 </a:t>
            </a:r>
            <a:r>
              <a:rPr sz="1600" i="1" spc="-25" dirty="0">
                <a:latin typeface="Times New Roman"/>
                <a:cs typeface="Times New Roman"/>
              </a:rPr>
              <a:t>X</a:t>
            </a:r>
            <a:r>
              <a:rPr sz="1650" spc="-37" baseline="-15151" dirty="0">
                <a:latin typeface="Times New Roman"/>
                <a:cs typeface="Times New Roman"/>
              </a:rPr>
              <a:t>2</a:t>
            </a:r>
            <a:endParaRPr sz="1650" baseline="-15151">
              <a:latin typeface="Times New Roman"/>
              <a:cs typeface="Times New Roman"/>
            </a:endParaRPr>
          </a:p>
          <a:p>
            <a:pPr marL="38100" marR="30480">
              <a:lnSpc>
                <a:spcPct val="136300"/>
              </a:lnSpc>
              <a:spcBef>
                <a:spcPts val="114"/>
              </a:spcBef>
            </a:pPr>
            <a:r>
              <a:rPr sz="1600" i="1" spc="-25" dirty="0">
                <a:latin typeface="Times New Roman"/>
                <a:cs typeface="Times New Roman"/>
              </a:rPr>
              <a:t>X</a:t>
            </a:r>
            <a:r>
              <a:rPr sz="1650" spc="-37" baseline="-15151" dirty="0">
                <a:latin typeface="Times New Roman"/>
                <a:cs typeface="Times New Roman"/>
              </a:rPr>
              <a:t>3 </a:t>
            </a:r>
            <a:r>
              <a:rPr sz="1600" i="1" spc="-25" dirty="0">
                <a:latin typeface="Times New Roman"/>
                <a:cs typeface="Times New Roman"/>
              </a:rPr>
              <a:t>X</a:t>
            </a:r>
            <a:r>
              <a:rPr sz="1650" spc="-37" baseline="-15151" dirty="0">
                <a:latin typeface="Times New Roman"/>
                <a:cs typeface="Times New Roman"/>
              </a:rPr>
              <a:t>4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058025" y="4310379"/>
            <a:ext cx="11684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60045" algn="l"/>
                <a:tab pos="707390" algn="l"/>
                <a:tab pos="1053465" algn="l"/>
              </a:tabLst>
            </a:pPr>
            <a:r>
              <a:rPr sz="1600" spc="-50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	</a:t>
            </a:r>
            <a:r>
              <a:rPr sz="1600" spc="-50" dirty="0">
                <a:latin typeface="Times New Roman"/>
                <a:cs typeface="Times New Roman"/>
              </a:rPr>
              <a:t>2</a:t>
            </a:r>
            <a:r>
              <a:rPr sz="1600" dirty="0">
                <a:latin typeface="Times New Roman"/>
                <a:cs typeface="Times New Roman"/>
              </a:rPr>
              <a:t>	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r>
              <a:rPr sz="1600" dirty="0">
                <a:latin typeface="Times New Roman"/>
                <a:cs typeface="Times New Roman"/>
              </a:rPr>
              <a:t>	</a:t>
            </a:r>
            <a:r>
              <a:rPr sz="1600" spc="-50" dirty="0">
                <a:latin typeface="Times New Roman"/>
                <a:cs typeface="Times New Roman"/>
              </a:rPr>
              <a:t>4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6978650" y="3327400"/>
            <a:ext cx="1271905" cy="1012825"/>
            <a:chOff x="6978650" y="3327400"/>
            <a:chExt cx="1271905" cy="1012825"/>
          </a:xfrm>
        </p:grpSpPr>
        <p:sp>
          <p:nvSpPr>
            <p:cNvPr id="21" name="object 21"/>
            <p:cNvSpPr/>
            <p:nvPr/>
          </p:nvSpPr>
          <p:spPr>
            <a:xfrm>
              <a:off x="6997700" y="3349625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285750"/>
                  </a:moveTo>
                  <a:lnTo>
                    <a:pt x="214313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997700" y="3349625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0"/>
                  </a:moveTo>
                  <a:lnTo>
                    <a:pt x="214313" y="2857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356475" y="3346450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285750"/>
                  </a:moveTo>
                  <a:lnTo>
                    <a:pt x="214313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356475" y="3346450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0"/>
                  </a:moveTo>
                  <a:lnTo>
                    <a:pt x="214313" y="2857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004050" y="3698875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285750"/>
                  </a:moveTo>
                  <a:lnTo>
                    <a:pt x="214313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7004050" y="3698875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0"/>
                  </a:moveTo>
                  <a:lnTo>
                    <a:pt x="214313" y="2857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696200" y="3686175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285750"/>
                  </a:moveTo>
                  <a:lnTo>
                    <a:pt x="214313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7696200" y="3686175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0"/>
                  </a:moveTo>
                  <a:lnTo>
                    <a:pt x="214313" y="2857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7000875" y="4029075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285750"/>
                  </a:moveTo>
                  <a:lnTo>
                    <a:pt x="214313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7000875" y="4029075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0"/>
                  </a:moveTo>
                  <a:lnTo>
                    <a:pt x="214313" y="2857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016875" y="4035425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285750"/>
                  </a:moveTo>
                  <a:lnTo>
                    <a:pt x="214313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016875" y="4035425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0"/>
                  </a:moveTo>
                  <a:lnTo>
                    <a:pt x="214313" y="2857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431165" y="4602536"/>
            <a:ext cx="8185150" cy="1226185"/>
          </a:xfrm>
          <a:prstGeom prst="rect">
            <a:avLst/>
          </a:prstGeom>
        </p:spPr>
        <p:txBody>
          <a:bodyPr vert="horz" wrap="square" lIns="0" tIns="139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95"/>
              </a:spcBef>
            </a:pPr>
            <a:r>
              <a:rPr sz="2000" b="1" spc="-10" dirty="0">
                <a:latin typeface="Times New Roman"/>
                <a:cs typeface="Times New Roman"/>
              </a:rPr>
              <a:t>Aplicación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412115" indent="-399415">
              <a:lnSpc>
                <a:spcPct val="100000"/>
              </a:lnSpc>
              <a:spcBef>
                <a:spcPts val="894"/>
              </a:spcBef>
              <a:buFont typeface="Times New Roman"/>
              <a:buAutoNum type="alphaLcParenR"/>
              <a:tabLst>
                <a:tab pos="412115" algn="l"/>
                <a:tab pos="412750" algn="l"/>
              </a:tabLst>
            </a:pPr>
            <a:r>
              <a:rPr sz="1800" i="1" dirty="0">
                <a:latin typeface="Times New Roman"/>
                <a:cs typeface="Times New Roman"/>
              </a:rPr>
              <a:t>Antes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reducir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cardinalidad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dominios</a:t>
            </a:r>
            <a:endParaRPr sz="1800">
              <a:latin typeface="Times New Roman"/>
              <a:cs typeface="Times New Roman"/>
            </a:endParaRPr>
          </a:p>
          <a:p>
            <a:pPr marL="412115" indent="-399415">
              <a:lnSpc>
                <a:spcPct val="100000"/>
              </a:lnSpc>
              <a:spcBef>
                <a:spcPts val="840"/>
              </a:spcBef>
              <a:buFont typeface="Times New Roman"/>
              <a:buAutoNum type="alphaLcParenR"/>
              <a:tabLst>
                <a:tab pos="412115" algn="l"/>
                <a:tab pos="412750" algn="l"/>
              </a:tabLst>
            </a:pPr>
            <a:r>
              <a:rPr sz="1800" i="1" dirty="0">
                <a:latin typeface="Times New Roman"/>
                <a:cs typeface="Times New Roman"/>
              </a:rPr>
              <a:t>Intercalado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filtrar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dominios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sobre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base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asignación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parcial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20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91293" y="362203"/>
            <a:ext cx="876490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Propagación</a:t>
            </a:r>
            <a:r>
              <a:rPr spc="-45" dirty="0"/>
              <a:t> </a:t>
            </a:r>
            <a:r>
              <a:rPr dirty="0"/>
              <a:t>de</a:t>
            </a:r>
            <a:r>
              <a:rPr spc="-30" dirty="0"/>
              <a:t> </a:t>
            </a:r>
            <a:r>
              <a:rPr dirty="0"/>
              <a:t>restricciones:</a:t>
            </a:r>
            <a:r>
              <a:rPr spc="-30" dirty="0"/>
              <a:t> </a:t>
            </a:r>
            <a:r>
              <a:rPr dirty="0"/>
              <a:t>comprobación</a:t>
            </a:r>
            <a:r>
              <a:rPr spc="-35" dirty="0"/>
              <a:t> </a:t>
            </a:r>
            <a:r>
              <a:rPr dirty="0"/>
              <a:t>hacia</a:t>
            </a:r>
            <a:r>
              <a:rPr spc="-25" dirty="0"/>
              <a:t> </a:t>
            </a:r>
            <a:r>
              <a:rPr spc="-10" dirty="0"/>
              <a:t>adelante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567730" y="1050036"/>
            <a:ext cx="7636509" cy="23552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4295" marR="309880" indent="-11430">
              <a:lnSpc>
                <a:spcPct val="108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vuelta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atrás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cronológica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comprobación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hacia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delante 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forward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checking</a:t>
            </a:r>
            <a:r>
              <a:rPr sz="2000" spc="-10" dirty="0">
                <a:latin typeface="Times New Roman"/>
                <a:cs typeface="Times New Roman"/>
              </a:rPr>
              <a:t>)</a:t>
            </a:r>
            <a:r>
              <a:rPr sz="2000" i="1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405765" indent="-342265">
              <a:lnSpc>
                <a:spcPct val="100000"/>
              </a:lnSpc>
              <a:spcBef>
                <a:spcPts val="1010"/>
              </a:spcBef>
              <a:buChar char="•"/>
              <a:tabLst>
                <a:tab pos="405765" algn="l"/>
                <a:tab pos="406400" algn="l"/>
              </a:tabLst>
            </a:pPr>
            <a:r>
              <a:rPr sz="1800" dirty="0">
                <a:latin typeface="Times New Roman"/>
                <a:cs typeface="Times New Roman"/>
              </a:rPr>
              <a:t>Filtrar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dominios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después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ampliación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asignación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parcial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900" i="1" spc="130" dirty="0">
                <a:latin typeface="Symbol"/>
                <a:cs typeface="Symbol"/>
              </a:rPr>
              <a:t></a:t>
            </a:r>
            <a:r>
              <a:rPr sz="1900" spc="-3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:</a:t>
            </a:r>
            <a:endParaRPr sz="1800">
              <a:latin typeface="Times New Roman"/>
              <a:cs typeface="Times New Roman"/>
            </a:endParaRPr>
          </a:p>
          <a:p>
            <a:pPr marL="805815" lvl="1" indent="-285750">
              <a:lnSpc>
                <a:spcPct val="100000"/>
              </a:lnSpc>
              <a:spcBef>
                <a:spcPts val="275"/>
              </a:spcBef>
              <a:buChar char="–"/>
              <a:tabLst>
                <a:tab pos="805815" algn="l"/>
                <a:tab pos="806450" algn="l"/>
              </a:tabLst>
            </a:pPr>
            <a:r>
              <a:rPr sz="1600" dirty="0">
                <a:latin typeface="Times New Roman"/>
                <a:cs typeface="Times New Roman"/>
              </a:rPr>
              <a:t>Para todas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restricciones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binarias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R </a:t>
            </a:r>
            <a:r>
              <a:rPr sz="1600" dirty="0">
                <a:latin typeface="Times New Roman"/>
                <a:cs typeface="Times New Roman"/>
              </a:rPr>
              <a:t>que involucran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variable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50" i="1" spc="179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asignada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50" i="1" spc="-50" dirty="0">
                <a:latin typeface="Symbol"/>
                <a:cs typeface="Symbol"/>
              </a:rPr>
              <a:t></a:t>
            </a:r>
            <a:endParaRPr sz="1650">
              <a:latin typeface="Symbol"/>
              <a:cs typeface="Symbol"/>
            </a:endParaRPr>
          </a:p>
          <a:p>
            <a:pPr marL="805815">
              <a:lnSpc>
                <a:spcPct val="100000"/>
              </a:lnSpc>
              <a:spcBef>
                <a:spcPts val="105"/>
              </a:spcBef>
            </a:pPr>
            <a:r>
              <a:rPr sz="1600" dirty="0">
                <a:latin typeface="Times New Roman"/>
                <a:cs typeface="Times New Roman"/>
              </a:rPr>
              <a:t>y otra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i="1" baseline="-15151" dirty="0">
                <a:latin typeface="Times New Roman"/>
                <a:cs typeface="Times New Roman"/>
              </a:rPr>
              <a:t>j</a:t>
            </a:r>
            <a:r>
              <a:rPr sz="1650" i="1" spc="179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 asignada en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50" i="1" spc="-50" dirty="0">
                <a:latin typeface="Symbol"/>
                <a:cs typeface="Symbol"/>
              </a:rPr>
              <a:t></a:t>
            </a:r>
            <a:endParaRPr sz="1650">
              <a:latin typeface="Symbol"/>
              <a:cs typeface="Symbol"/>
            </a:endParaRPr>
          </a:p>
          <a:p>
            <a:pPr marL="805815" lvl="1" indent="-285750">
              <a:lnSpc>
                <a:spcPct val="100000"/>
              </a:lnSpc>
              <a:spcBef>
                <a:spcPts val="325"/>
              </a:spcBef>
              <a:buChar char="–"/>
              <a:tabLst>
                <a:tab pos="805815" algn="l"/>
                <a:tab pos="806450" algn="l"/>
              </a:tabLst>
            </a:pPr>
            <a:r>
              <a:rPr sz="1600" dirty="0">
                <a:latin typeface="Times New Roman"/>
                <a:cs typeface="Times New Roman"/>
              </a:rPr>
              <a:t>Para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todo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valor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v'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D</a:t>
            </a:r>
            <a:r>
              <a:rPr sz="1650" i="1" baseline="-15151" dirty="0">
                <a:latin typeface="Times New Roman"/>
                <a:cs typeface="Times New Roman"/>
              </a:rPr>
              <a:t>j</a:t>
            </a:r>
            <a:r>
              <a:rPr sz="1650" i="1" spc="165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: Si (</a:t>
            </a:r>
            <a:r>
              <a:rPr sz="1650" i="1" dirty="0">
                <a:latin typeface="Symbol"/>
                <a:cs typeface="Symbol"/>
              </a:rPr>
              <a:t>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00" dirty="0">
                <a:latin typeface="Times New Roman"/>
                <a:cs typeface="Times New Roman"/>
              </a:rPr>
              <a:t>),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v'</a:t>
            </a:r>
            <a:r>
              <a:rPr sz="1600" dirty="0">
                <a:latin typeface="Times New Roman"/>
                <a:cs typeface="Times New Roman"/>
              </a:rPr>
              <a:t>)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viola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R</a:t>
            </a:r>
            <a:r>
              <a:rPr sz="1600" i="1" spc="-1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00" i="1" dirty="0">
                <a:latin typeface="Times New Roman"/>
                <a:cs typeface="Times New Roman"/>
              </a:rPr>
              <a:t>,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i="1" baseline="-15151" dirty="0">
                <a:latin typeface="Times New Roman"/>
                <a:cs typeface="Times New Roman"/>
              </a:rPr>
              <a:t>j</a:t>
            </a:r>
            <a:r>
              <a:rPr sz="1600" dirty="0">
                <a:latin typeface="Times New Roman"/>
                <a:cs typeface="Times New Roman"/>
              </a:rPr>
              <a:t>)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entonces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eliminar </a:t>
            </a:r>
            <a:r>
              <a:rPr sz="1600" i="1" dirty="0">
                <a:latin typeface="Times New Roman"/>
                <a:cs typeface="Times New Roman"/>
              </a:rPr>
              <a:t>v'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spc="-25" dirty="0">
                <a:latin typeface="Times New Roman"/>
                <a:cs typeface="Times New Roman"/>
              </a:rPr>
              <a:t>D</a:t>
            </a:r>
            <a:r>
              <a:rPr sz="1650" i="1" spc="-37" baseline="-15151" dirty="0">
                <a:latin typeface="Times New Roman"/>
                <a:cs typeface="Times New Roman"/>
              </a:rPr>
              <a:t>j</a:t>
            </a:r>
            <a:endParaRPr sz="1650" baseline="-15151">
              <a:latin typeface="Times New Roman"/>
              <a:cs typeface="Times New Roman"/>
            </a:endParaRPr>
          </a:p>
          <a:p>
            <a:pPr marL="405765" indent="-342265">
              <a:lnSpc>
                <a:spcPct val="100000"/>
              </a:lnSpc>
              <a:spcBef>
                <a:spcPts val="1065"/>
              </a:spcBef>
              <a:buChar char="•"/>
              <a:tabLst>
                <a:tab pos="405765" algn="l"/>
                <a:tab pos="406400" algn="l"/>
              </a:tabLst>
            </a:pPr>
            <a:r>
              <a:rPr sz="1800" dirty="0">
                <a:latin typeface="Times New Roman"/>
                <a:cs typeface="Times New Roman"/>
              </a:rPr>
              <a:t>Marcha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atrás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algún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dominio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valores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3260963" y="4222182"/>
            <a:ext cx="3471545" cy="1558290"/>
            <a:chOff x="3260963" y="4222182"/>
            <a:chExt cx="3471545" cy="1558290"/>
          </a:xfrm>
        </p:grpSpPr>
        <p:sp>
          <p:nvSpPr>
            <p:cNvPr id="10" name="object 10"/>
            <p:cNvSpPr/>
            <p:nvPr/>
          </p:nvSpPr>
          <p:spPr>
            <a:xfrm>
              <a:off x="3260953" y="4382782"/>
              <a:ext cx="3039110" cy="651510"/>
            </a:xfrm>
            <a:custGeom>
              <a:avLst/>
              <a:gdLst/>
              <a:ahLst/>
              <a:cxnLst/>
              <a:rect l="l" t="t" r="r" b="b"/>
              <a:pathLst>
                <a:path w="3039110" h="651510">
                  <a:moveTo>
                    <a:pt x="3023019" y="618363"/>
                  </a:moveTo>
                  <a:lnTo>
                    <a:pt x="2948597" y="553059"/>
                  </a:lnTo>
                  <a:lnTo>
                    <a:pt x="2945587" y="553250"/>
                  </a:lnTo>
                  <a:lnTo>
                    <a:pt x="2942120" y="557212"/>
                  </a:lnTo>
                  <a:lnTo>
                    <a:pt x="2942323" y="560209"/>
                  </a:lnTo>
                  <a:lnTo>
                    <a:pt x="2997365" y="608520"/>
                  </a:lnTo>
                  <a:lnTo>
                    <a:pt x="24091" y="29984"/>
                  </a:lnTo>
                  <a:lnTo>
                    <a:pt x="22275" y="39344"/>
                  </a:lnTo>
                  <a:lnTo>
                    <a:pt x="2995536" y="617867"/>
                  </a:lnTo>
                  <a:lnTo>
                    <a:pt x="2926397" y="642010"/>
                  </a:lnTo>
                  <a:lnTo>
                    <a:pt x="2925089" y="644715"/>
                  </a:lnTo>
                  <a:lnTo>
                    <a:pt x="2926829" y="649693"/>
                  </a:lnTo>
                  <a:lnTo>
                    <a:pt x="2929547" y="651002"/>
                  </a:lnTo>
                  <a:lnTo>
                    <a:pt x="3014865" y="621207"/>
                  </a:lnTo>
                  <a:lnTo>
                    <a:pt x="3023019" y="618363"/>
                  </a:lnTo>
                  <a:close/>
                </a:path>
                <a:path w="3039110" h="651510">
                  <a:moveTo>
                    <a:pt x="3038665" y="51003"/>
                  </a:moveTo>
                  <a:lnTo>
                    <a:pt x="2953804" y="0"/>
                  </a:lnTo>
                  <a:lnTo>
                    <a:pt x="2950870" y="723"/>
                  </a:lnTo>
                  <a:lnTo>
                    <a:pt x="2948165" y="5232"/>
                  </a:lnTo>
                  <a:lnTo>
                    <a:pt x="2948889" y="8166"/>
                  </a:lnTo>
                  <a:lnTo>
                    <a:pt x="3011665" y="45885"/>
                  </a:lnTo>
                  <a:lnTo>
                    <a:pt x="127" y="6705"/>
                  </a:lnTo>
                  <a:lnTo>
                    <a:pt x="0" y="16230"/>
                  </a:lnTo>
                  <a:lnTo>
                    <a:pt x="3011538" y="55410"/>
                  </a:lnTo>
                  <a:lnTo>
                    <a:pt x="2947809" y="91478"/>
                  </a:lnTo>
                  <a:lnTo>
                    <a:pt x="2947009" y="94386"/>
                  </a:lnTo>
                  <a:lnTo>
                    <a:pt x="2949600" y="98958"/>
                  </a:lnTo>
                  <a:lnTo>
                    <a:pt x="2952496" y="99771"/>
                  </a:lnTo>
                  <a:lnTo>
                    <a:pt x="3030474" y="55638"/>
                  </a:lnTo>
                  <a:lnTo>
                    <a:pt x="3038665" y="510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274433" y="4222182"/>
              <a:ext cx="457834" cy="1558290"/>
            </a:xfrm>
            <a:custGeom>
              <a:avLst/>
              <a:gdLst/>
              <a:ahLst/>
              <a:cxnLst/>
              <a:rect l="l" t="t" r="r" b="b"/>
              <a:pathLst>
                <a:path w="457834" h="1558289">
                  <a:moveTo>
                    <a:pt x="453397" y="0"/>
                  </a:moveTo>
                  <a:lnTo>
                    <a:pt x="4264" y="0"/>
                  </a:lnTo>
                  <a:lnTo>
                    <a:pt x="0" y="4264"/>
                  </a:lnTo>
                  <a:lnTo>
                    <a:pt x="0" y="1553640"/>
                  </a:lnTo>
                  <a:lnTo>
                    <a:pt x="4264" y="1557904"/>
                  </a:lnTo>
                  <a:lnTo>
                    <a:pt x="453397" y="1557904"/>
                  </a:lnTo>
                  <a:lnTo>
                    <a:pt x="457662" y="1553640"/>
                  </a:lnTo>
                  <a:lnTo>
                    <a:pt x="457662" y="1548379"/>
                  </a:lnTo>
                  <a:lnTo>
                    <a:pt x="19050" y="1548379"/>
                  </a:lnTo>
                  <a:lnTo>
                    <a:pt x="9525" y="1538854"/>
                  </a:lnTo>
                  <a:lnTo>
                    <a:pt x="19050" y="1538854"/>
                  </a:lnTo>
                  <a:lnTo>
                    <a:pt x="19050" y="19050"/>
                  </a:lnTo>
                  <a:lnTo>
                    <a:pt x="9525" y="19050"/>
                  </a:lnTo>
                  <a:lnTo>
                    <a:pt x="19050" y="9525"/>
                  </a:lnTo>
                  <a:lnTo>
                    <a:pt x="457662" y="9525"/>
                  </a:lnTo>
                  <a:lnTo>
                    <a:pt x="457662" y="4264"/>
                  </a:lnTo>
                  <a:lnTo>
                    <a:pt x="453397" y="0"/>
                  </a:lnTo>
                  <a:close/>
                </a:path>
                <a:path w="457834" h="1558289">
                  <a:moveTo>
                    <a:pt x="19050" y="1538854"/>
                  </a:moveTo>
                  <a:lnTo>
                    <a:pt x="9525" y="1538854"/>
                  </a:lnTo>
                  <a:lnTo>
                    <a:pt x="19050" y="1548379"/>
                  </a:lnTo>
                  <a:lnTo>
                    <a:pt x="19050" y="1538854"/>
                  </a:lnTo>
                  <a:close/>
                </a:path>
                <a:path w="457834" h="1558289">
                  <a:moveTo>
                    <a:pt x="438612" y="1538854"/>
                  </a:moveTo>
                  <a:lnTo>
                    <a:pt x="19050" y="1538854"/>
                  </a:lnTo>
                  <a:lnTo>
                    <a:pt x="19050" y="1548379"/>
                  </a:lnTo>
                  <a:lnTo>
                    <a:pt x="438612" y="1548379"/>
                  </a:lnTo>
                  <a:lnTo>
                    <a:pt x="438612" y="1538854"/>
                  </a:lnTo>
                  <a:close/>
                </a:path>
                <a:path w="457834" h="1558289">
                  <a:moveTo>
                    <a:pt x="438612" y="9525"/>
                  </a:moveTo>
                  <a:lnTo>
                    <a:pt x="438612" y="1548379"/>
                  </a:lnTo>
                  <a:lnTo>
                    <a:pt x="448137" y="1538854"/>
                  </a:lnTo>
                  <a:lnTo>
                    <a:pt x="457662" y="1538854"/>
                  </a:lnTo>
                  <a:lnTo>
                    <a:pt x="457662" y="19050"/>
                  </a:lnTo>
                  <a:lnTo>
                    <a:pt x="448137" y="19050"/>
                  </a:lnTo>
                  <a:lnTo>
                    <a:pt x="438612" y="9525"/>
                  </a:lnTo>
                  <a:close/>
                </a:path>
                <a:path w="457834" h="1558289">
                  <a:moveTo>
                    <a:pt x="457662" y="1538854"/>
                  </a:moveTo>
                  <a:lnTo>
                    <a:pt x="448137" y="1538854"/>
                  </a:lnTo>
                  <a:lnTo>
                    <a:pt x="438612" y="1548379"/>
                  </a:lnTo>
                  <a:lnTo>
                    <a:pt x="457662" y="1548379"/>
                  </a:lnTo>
                  <a:lnTo>
                    <a:pt x="457662" y="1538854"/>
                  </a:lnTo>
                  <a:close/>
                </a:path>
                <a:path w="457834" h="1558289">
                  <a:moveTo>
                    <a:pt x="19050" y="9525"/>
                  </a:moveTo>
                  <a:lnTo>
                    <a:pt x="9525" y="19050"/>
                  </a:lnTo>
                  <a:lnTo>
                    <a:pt x="19050" y="19050"/>
                  </a:lnTo>
                  <a:lnTo>
                    <a:pt x="19050" y="9525"/>
                  </a:lnTo>
                  <a:close/>
                </a:path>
                <a:path w="457834" h="1558289">
                  <a:moveTo>
                    <a:pt x="438612" y="9525"/>
                  </a:moveTo>
                  <a:lnTo>
                    <a:pt x="19050" y="9525"/>
                  </a:lnTo>
                  <a:lnTo>
                    <a:pt x="19050" y="19050"/>
                  </a:lnTo>
                  <a:lnTo>
                    <a:pt x="438612" y="19050"/>
                  </a:lnTo>
                  <a:lnTo>
                    <a:pt x="438612" y="9525"/>
                  </a:lnTo>
                  <a:close/>
                </a:path>
                <a:path w="457834" h="1558289">
                  <a:moveTo>
                    <a:pt x="457662" y="9525"/>
                  </a:moveTo>
                  <a:lnTo>
                    <a:pt x="438612" y="9525"/>
                  </a:lnTo>
                  <a:lnTo>
                    <a:pt x="448137" y="19050"/>
                  </a:lnTo>
                  <a:lnTo>
                    <a:pt x="457662" y="19050"/>
                  </a:lnTo>
                  <a:lnTo>
                    <a:pt x="457662" y="9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2829118" y="3724141"/>
            <a:ext cx="3469004" cy="389255"/>
            <a:chOff x="2829118" y="3724141"/>
            <a:chExt cx="3469004" cy="389255"/>
          </a:xfrm>
        </p:grpSpPr>
        <p:sp>
          <p:nvSpPr>
            <p:cNvPr id="13" name="object 13"/>
            <p:cNvSpPr/>
            <p:nvPr/>
          </p:nvSpPr>
          <p:spPr>
            <a:xfrm>
              <a:off x="3202927" y="3918609"/>
              <a:ext cx="3085465" cy="0"/>
            </a:xfrm>
            <a:custGeom>
              <a:avLst/>
              <a:gdLst/>
              <a:ahLst/>
              <a:cxnLst/>
              <a:rect l="l" t="t" r="r" b="b"/>
              <a:pathLst>
                <a:path w="3085465">
                  <a:moveTo>
                    <a:pt x="0" y="0"/>
                  </a:moveTo>
                  <a:lnTo>
                    <a:pt x="308538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843405" y="3738429"/>
              <a:ext cx="360045" cy="360680"/>
            </a:xfrm>
            <a:custGeom>
              <a:avLst/>
              <a:gdLst/>
              <a:ahLst/>
              <a:cxnLst/>
              <a:rect l="l" t="t" r="r" b="b"/>
              <a:pathLst>
                <a:path w="360044" h="360679">
                  <a:moveTo>
                    <a:pt x="0" y="180180"/>
                  </a:moveTo>
                  <a:lnTo>
                    <a:pt x="6421" y="132281"/>
                  </a:lnTo>
                  <a:lnTo>
                    <a:pt x="24542" y="89239"/>
                  </a:lnTo>
                  <a:lnTo>
                    <a:pt x="52650" y="52773"/>
                  </a:lnTo>
                  <a:lnTo>
                    <a:pt x="89032" y="24599"/>
                  </a:lnTo>
                  <a:lnTo>
                    <a:pt x="131973" y="6436"/>
                  </a:lnTo>
                  <a:lnTo>
                    <a:pt x="179761" y="0"/>
                  </a:lnTo>
                  <a:lnTo>
                    <a:pt x="227549" y="6436"/>
                  </a:lnTo>
                  <a:lnTo>
                    <a:pt x="270490" y="24599"/>
                  </a:lnTo>
                  <a:lnTo>
                    <a:pt x="306872" y="52773"/>
                  </a:lnTo>
                  <a:lnTo>
                    <a:pt x="334980" y="89239"/>
                  </a:lnTo>
                  <a:lnTo>
                    <a:pt x="353101" y="132281"/>
                  </a:lnTo>
                  <a:lnTo>
                    <a:pt x="359523" y="180180"/>
                  </a:lnTo>
                  <a:lnTo>
                    <a:pt x="353101" y="228078"/>
                  </a:lnTo>
                  <a:lnTo>
                    <a:pt x="334980" y="271120"/>
                  </a:lnTo>
                  <a:lnTo>
                    <a:pt x="306872" y="307586"/>
                  </a:lnTo>
                  <a:lnTo>
                    <a:pt x="270490" y="335760"/>
                  </a:lnTo>
                  <a:lnTo>
                    <a:pt x="227549" y="353923"/>
                  </a:lnTo>
                  <a:lnTo>
                    <a:pt x="179761" y="360360"/>
                  </a:lnTo>
                  <a:lnTo>
                    <a:pt x="131973" y="353923"/>
                  </a:lnTo>
                  <a:lnTo>
                    <a:pt x="89032" y="335760"/>
                  </a:lnTo>
                  <a:lnTo>
                    <a:pt x="52650" y="307586"/>
                  </a:lnTo>
                  <a:lnTo>
                    <a:pt x="24542" y="271120"/>
                  </a:lnTo>
                  <a:lnTo>
                    <a:pt x="6421" y="228078"/>
                  </a:lnTo>
                  <a:lnTo>
                    <a:pt x="0" y="180180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2909603" y="3704844"/>
            <a:ext cx="2349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x</a:t>
            </a:r>
            <a:r>
              <a:rPr sz="1950" i="1" spc="-37" baseline="-17094" dirty="0">
                <a:latin typeface="Times New Roman"/>
                <a:cs typeface="Times New Roman"/>
              </a:rPr>
              <a:t>i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288309" y="3738429"/>
            <a:ext cx="360045" cy="360680"/>
          </a:xfrm>
          <a:custGeom>
            <a:avLst/>
            <a:gdLst/>
            <a:ahLst/>
            <a:cxnLst/>
            <a:rect l="l" t="t" r="r" b="b"/>
            <a:pathLst>
              <a:path w="360045" h="360679">
                <a:moveTo>
                  <a:pt x="0" y="180180"/>
                </a:moveTo>
                <a:lnTo>
                  <a:pt x="6421" y="132281"/>
                </a:lnTo>
                <a:lnTo>
                  <a:pt x="24542" y="89239"/>
                </a:lnTo>
                <a:lnTo>
                  <a:pt x="52650" y="52773"/>
                </a:lnTo>
                <a:lnTo>
                  <a:pt x="89032" y="24599"/>
                </a:lnTo>
                <a:lnTo>
                  <a:pt x="131973" y="6436"/>
                </a:lnTo>
                <a:lnTo>
                  <a:pt x="179761" y="0"/>
                </a:lnTo>
                <a:lnTo>
                  <a:pt x="227549" y="6436"/>
                </a:lnTo>
                <a:lnTo>
                  <a:pt x="270490" y="24599"/>
                </a:lnTo>
                <a:lnTo>
                  <a:pt x="306872" y="52773"/>
                </a:lnTo>
                <a:lnTo>
                  <a:pt x="334980" y="89239"/>
                </a:lnTo>
                <a:lnTo>
                  <a:pt x="353101" y="132281"/>
                </a:lnTo>
                <a:lnTo>
                  <a:pt x="359523" y="180180"/>
                </a:lnTo>
                <a:lnTo>
                  <a:pt x="353101" y="228078"/>
                </a:lnTo>
                <a:lnTo>
                  <a:pt x="334980" y="271120"/>
                </a:lnTo>
                <a:lnTo>
                  <a:pt x="306872" y="307586"/>
                </a:lnTo>
                <a:lnTo>
                  <a:pt x="270490" y="335760"/>
                </a:lnTo>
                <a:lnTo>
                  <a:pt x="227549" y="353923"/>
                </a:lnTo>
                <a:lnTo>
                  <a:pt x="179761" y="360360"/>
                </a:lnTo>
                <a:lnTo>
                  <a:pt x="131973" y="353923"/>
                </a:lnTo>
                <a:lnTo>
                  <a:pt x="89032" y="335760"/>
                </a:lnTo>
                <a:lnTo>
                  <a:pt x="52650" y="307586"/>
                </a:lnTo>
                <a:lnTo>
                  <a:pt x="24542" y="271120"/>
                </a:lnTo>
                <a:lnTo>
                  <a:pt x="6421" y="228078"/>
                </a:lnTo>
                <a:lnTo>
                  <a:pt x="0" y="180180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4706960" y="4019804"/>
            <a:ext cx="3270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71145" algn="l"/>
              </a:tabLst>
            </a:pPr>
            <a:r>
              <a:rPr sz="1200" i="1" spc="-50" dirty="0">
                <a:latin typeface="Times New Roman"/>
                <a:cs typeface="Times New Roman"/>
              </a:rPr>
              <a:t>i</a:t>
            </a:r>
            <a:r>
              <a:rPr sz="1200" i="1" dirty="0">
                <a:latin typeface="Times New Roman"/>
                <a:cs typeface="Times New Roman"/>
              </a:rPr>
              <a:t>	</a:t>
            </a:r>
            <a:r>
              <a:rPr sz="1200" i="1" spc="-50" dirty="0">
                <a:latin typeface="Times New Roman"/>
                <a:cs typeface="Times New Roman"/>
              </a:rPr>
              <a:t>j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389460" y="3903979"/>
            <a:ext cx="7207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spc="-114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,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spc="-114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346545" y="3704844"/>
            <a:ext cx="335915" cy="1953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72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x</a:t>
            </a:r>
            <a:r>
              <a:rPr sz="1950" i="1" spc="-37" baseline="-17094" dirty="0">
                <a:latin typeface="Times New Roman"/>
                <a:cs typeface="Times New Roman"/>
              </a:rPr>
              <a:t>j</a:t>
            </a:r>
            <a:endParaRPr sz="1950" baseline="-17094">
              <a:latin typeface="Times New Roman"/>
              <a:cs typeface="Times New Roman"/>
            </a:endParaRPr>
          </a:p>
          <a:p>
            <a:pPr marL="54610">
              <a:lnSpc>
                <a:spcPct val="100000"/>
              </a:lnSpc>
              <a:spcBef>
                <a:spcPts val="1900"/>
              </a:spcBef>
            </a:pPr>
            <a:r>
              <a:rPr sz="1800" i="1" spc="-25" dirty="0">
                <a:latin typeface="Times New Roman"/>
                <a:cs typeface="Times New Roman"/>
              </a:rPr>
              <a:t>v'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  <a:p>
            <a:pPr marL="54610">
              <a:lnSpc>
                <a:spcPct val="100000"/>
              </a:lnSpc>
              <a:spcBef>
                <a:spcPts val="50"/>
              </a:spcBef>
            </a:pPr>
            <a:r>
              <a:rPr sz="1800" i="1" spc="-25" dirty="0">
                <a:latin typeface="Times New Roman"/>
                <a:cs typeface="Times New Roman"/>
              </a:rPr>
              <a:t>v'</a:t>
            </a:r>
            <a:r>
              <a:rPr sz="1800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  <a:p>
            <a:pPr marL="54610">
              <a:lnSpc>
                <a:spcPts val="2125"/>
              </a:lnSpc>
              <a:spcBef>
                <a:spcPts val="50"/>
              </a:spcBef>
            </a:pPr>
            <a:r>
              <a:rPr sz="1800" i="1" spc="-25" dirty="0">
                <a:latin typeface="Times New Roman"/>
                <a:cs typeface="Times New Roman"/>
              </a:rPr>
              <a:t>v'</a:t>
            </a:r>
            <a:r>
              <a:rPr sz="1800" spc="-37" baseline="-13888" dirty="0">
                <a:latin typeface="Times New Roman"/>
                <a:cs typeface="Times New Roman"/>
              </a:rPr>
              <a:t>3</a:t>
            </a:r>
            <a:endParaRPr sz="1800" baseline="-13888">
              <a:latin typeface="Times New Roman"/>
              <a:cs typeface="Times New Roman"/>
            </a:endParaRPr>
          </a:p>
          <a:p>
            <a:pPr marL="53975">
              <a:lnSpc>
                <a:spcPts val="2125"/>
              </a:lnSpc>
            </a:pPr>
            <a:r>
              <a:rPr sz="1800" dirty="0">
                <a:latin typeface="Times New Roman"/>
                <a:cs typeface="Times New Roman"/>
              </a:rPr>
              <a:t>…</a:t>
            </a:r>
            <a:endParaRPr sz="18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45"/>
              </a:spcBef>
            </a:pPr>
            <a:r>
              <a:rPr sz="1800" i="1" spc="-20" dirty="0">
                <a:latin typeface="Times New Roman"/>
                <a:cs typeface="Times New Roman"/>
              </a:rPr>
              <a:t>v'</a:t>
            </a:r>
            <a:r>
              <a:rPr sz="1800" i="1" spc="-30" baseline="-13888" dirty="0">
                <a:latin typeface="Times New Roman"/>
                <a:cs typeface="Times New Roman"/>
              </a:rPr>
              <a:t>d'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911826" y="4701540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D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095976" y="4842255"/>
            <a:ext cx="7175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dirty="0">
                <a:latin typeface="Times New Roman"/>
                <a:cs typeface="Times New Roman"/>
              </a:rPr>
              <a:t>j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741103" y="4150824"/>
            <a:ext cx="558165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2100" i="1" spc="-150" dirty="0">
                <a:latin typeface="Symbol"/>
                <a:cs typeface="Symbol"/>
              </a:rPr>
              <a:t></a:t>
            </a:r>
            <a:r>
              <a:rPr sz="2000" spc="-150" dirty="0">
                <a:latin typeface="Times New Roman"/>
                <a:cs typeface="Times New Roman"/>
              </a:rPr>
              <a:t>(</a:t>
            </a:r>
            <a:r>
              <a:rPr sz="2000" i="1" spc="-150" dirty="0">
                <a:latin typeface="Times New Roman"/>
                <a:cs typeface="Times New Roman"/>
              </a:rPr>
              <a:t>x</a:t>
            </a:r>
            <a:r>
              <a:rPr sz="1950" i="1" spc="-225" baseline="-17094" dirty="0">
                <a:latin typeface="Times New Roman"/>
                <a:cs typeface="Times New Roman"/>
              </a:rPr>
              <a:t>i</a:t>
            </a:r>
            <a:r>
              <a:rPr sz="2000" spc="-1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3277098" y="4407424"/>
            <a:ext cx="3443604" cy="1146175"/>
            <a:chOff x="3277098" y="4407424"/>
            <a:chExt cx="3443604" cy="1146175"/>
          </a:xfrm>
        </p:grpSpPr>
        <p:sp>
          <p:nvSpPr>
            <p:cNvPr id="24" name="object 24"/>
            <p:cNvSpPr/>
            <p:nvPr/>
          </p:nvSpPr>
          <p:spPr>
            <a:xfrm>
              <a:off x="3277098" y="4407424"/>
              <a:ext cx="3010535" cy="1146175"/>
            </a:xfrm>
            <a:custGeom>
              <a:avLst/>
              <a:gdLst/>
              <a:ahLst/>
              <a:cxnLst/>
              <a:rect l="l" t="t" r="r" b="b"/>
              <a:pathLst>
                <a:path w="3010535" h="1146175">
                  <a:moveTo>
                    <a:pt x="2983401" y="1124113"/>
                  </a:moveTo>
                  <a:lnTo>
                    <a:pt x="2911231" y="1136529"/>
                  </a:lnTo>
                  <a:lnTo>
                    <a:pt x="2909489" y="1138991"/>
                  </a:lnTo>
                  <a:lnTo>
                    <a:pt x="2910382" y="1144176"/>
                  </a:lnTo>
                  <a:lnTo>
                    <a:pt x="2912845" y="1145915"/>
                  </a:lnTo>
                  <a:lnTo>
                    <a:pt x="3003638" y="1130297"/>
                  </a:lnTo>
                  <a:lnTo>
                    <a:pt x="2999944" y="1130297"/>
                  </a:lnTo>
                  <a:lnTo>
                    <a:pt x="2983401" y="1124113"/>
                  </a:lnTo>
                  <a:close/>
                </a:path>
                <a:path w="3010535" h="1146175">
                  <a:moveTo>
                    <a:pt x="2992716" y="1122510"/>
                  </a:moveTo>
                  <a:lnTo>
                    <a:pt x="2983401" y="1124113"/>
                  </a:lnTo>
                  <a:lnTo>
                    <a:pt x="2999944" y="1130297"/>
                  </a:lnTo>
                  <a:lnTo>
                    <a:pt x="3000491" y="1128833"/>
                  </a:lnTo>
                  <a:lnTo>
                    <a:pt x="2997881" y="1128833"/>
                  </a:lnTo>
                  <a:lnTo>
                    <a:pt x="2992716" y="1122510"/>
                  </a:lnTo>
                  <a:close/>
                </a:path>
                <a:path w="3010535" h="1146175">
                  <a:moveTo>
                    <a:pt x="2944780" y="1052151"/>
                  </a:moveTo>
                  <a:lnTo>
                    <a:pt x="2940706" y="1055480"/>
                  </a:lnTo>
                  <a:lnTo>
                    <a:pt x="2940404" y="1058480"/>
                  </a:lnTo>
                  <a:lnTo>
                    <a:pt x="2986737" y="1115192"/>
                  </a:lnTo>
                  <a:lnTo>
                    <a:pt x="3003279" y="1121375"/>
                  </a:lnTo>
                  <a:lnTo>
                    <a:pt x="2999944" y="1130297"/>
                  </a:lnTo>
                  <a:lnTo>
                    <a:pt x="3003638" y="1130297"/>
                  </a:lnTo>
                  <a:lnTo>
                    <a:pt x="3010423" y="1129130"/>
                  </a:lnTo>
                  <a:lnTo>
                    <a:pt x="2947780" y="1052454"/>
                  </a:lnTo>
                  <a:lnTo>
                    <a:pt x="2944780" y="1052151"/>
                  </a:lnTo>
                  <a:close/>
                </a:path>
                <a:path w="3010535" h="1146175">
                  <a:moveTo>
                    <a:pt x="3000762" y="1121126"/>
                  </a:moveTo>
                  <a:lnTo>
                    <a:pt x="2992716" y="1122510"/>
                  </a:lnTo>
                  <a:lnTo>
                    <a:pt x="2997881" y="1128833"/>
                  </a:lnTo>
                  <a:lnTo>
                    <a:pt x="3000762" y="1121126"/>
                  </a:lnTo>
                  <a:close/>
                </a:path>
                <a:path w="3010535" h="1146175">
                  <a:moveTo>
                    <a:pt x="3002613" y="1121126"/>
                  </a:moveTo>
                  <a:lnTo>
                    <a:pt x="3000762" y="1121126"/>
                  </a:lnTo>
                  <a:lnTo>
                    <a:pt x="2997881" y="1128833"/>
                  </a:lnTo>
                  <a:lnTo>
                    <a:pt x="3000491" y="1128833"/>
                  </a:lnTo>
                  <a:lnTo>
                    <a:pt x="3003279" y="1121375"/>
                  </a:lnTo>
                  <a:lnTo>
                    <a:pt x="3002613" y="1121126"/>
                  </a:lnTo>
                  <a:close/>
                </a:path>
                <a:path w="3010535" h="1146175">
                  <a:moveTo>
                    <a:pt x="3335" y="0"/>
                  </a:moveTo>
                  <a:lnTo>
                    <a:pt x="0" y="8921"/>
                  </a:lnTo>
                  <a:lnTo>
                    <a:pt x="2983401" y="1124113"/>
                  </a:lnTo>
                  <a:lnTo>
                    <a:pt x="2992716" y="1122510"/>
                  </a:lnTo>
                  <a:lnTo>
                    <a:pt x="2986737" y="1115192"/>
                  </a:lnTo>
                  <a:lnTo>
                    <a:pt x="3335" y="0"/>
                  </a:lnTo>
                  <a:close/>
                </a:path>
                <a:path w="3010535" h="1146175">
                  <a:moveTo>
                    <a:pt x="2986737" y="1115192"/>
                  </a:moveTo>
                  <a:lnTo>
                    <a:pt x="2992716" y="1122510"/>
                  </a:lnTo>
                  <a:lnTo>
                    <a:pt x="3000762" y="1121126"/>
                  </a:lnTo>
                  <a:lnTo>
                    <a:pt x="3002613" y="1121126"/>
                  </a:lnTo>
                  <a:lnTo>
                    <a:pt x="2986737" y="1115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322753" y="4633596"/>
              <a:ext cx="363220" cy="198755"/>
            </a:xfrm>
            <a:custGeom>
              <a:avLst/>
              <a:gdLst/>
              <a:ahLst/>
              <a:cxnLst/>
              <a:rect l="l" t="t" r="r" b="b"/>
              <a:pathLst>
                <a:path w="363220" h="198754">
                  <a:moveTo>
                    <a:pt x="0" y="198375"/>
                  </a:moveTo>
                  <a:lnTo>
                    <a:pt x="362830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322753" y="4633592"/>
              <a:ext cx="363220" cy="198755"/>
            </a:xfrm>
            <a:custGeom>
              <a:avLst/>
              <a:gdLst/>
              <a:ahLst/>
              <a:cxnLst/>
              <a:rect l="l" t="t" r="r" b="b"/>
              <a:pathLst>
                <a:path w="363220" h="198754">
                  <a:moveTo>
                    <a:pt x="362830" y="198375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347829" y="5202682"/>
              <a:ext cx="363220" cy="198755"/>
            </a:xfrm>
            <a:custGeom>
              <a:avLst/>
              <a:gdLst/>
              <a:ahLst/>
              <a:cxnLst/>
              <a:rect l="l" t="t" r="r" b="b"/>
              <a:pathLst>
                <a:path w="363220" h="198754">
                  <a:moveTo>
                    <a:pt x="0" y="198375"/>
                  </a:moveTo>
                  <a:lnTo>
                    <a:pt x="362830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347829" y="5202679"/>
              <a:ext cx="363220" cy="198755"/>
            </a:xfrm>
            <a:custGeom>
              <a:avLst/>
              <a:gdLst/>
              <a:ahLst/>
              <a:cxnLst/>
              <a:rect l="l" t="t" r="r" b="b"/>
              <a:pathLst>
                <a:path w="363220" h="198754">
                  <a:moveTo>
                    <a:pt x="362830" y="198375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21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5129456"/>
            <a:ext cx="8229600" cy="1621155"/>
            <a:chOff x="457200" y="5129456"/>
            <a:chExt cx="8229600" cy="16211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5999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49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7"/>
              <a:ext cx="512761" cy="51276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6213475" y="5965824"/>
              <a:ext cx="72390" cy="95250"/>
            </a:xfrm>
            <a:custGeom>
              <a:avLst/>
              <a:gdLst/>
              <a:ahLst/>
              <a:cxnLst/>
              <a:rect l="l" t="t" r="r" b="b"/>
              <a:pathLst>
                <a:path w="72389" h="95250">
                  <a:moveTo>
                    <a:pt x="0" y="0"/>
                  </a:moveTo>
                  <a:lnTo>
                    <a:pt x="72390" y="95250"/>
                  </a:lnTo>
                </a:path>
              </a:pathLst>
            </a:custGeom>
            <a:ln w="76200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285865" y="5832474"/>
              <a:ext cx="48260" cy="228600"/>
            </a:xfrm>
            <a:custGeom>
              <a:avLst/>
              <a:gdLst/>
              <a:ahLst/>
              <a:cxnLst/>
              <a:rect l="l" t="t" r="r" b="b"/>
              <a:pathLst>
                <a:path w="48260" h="228600">
                  <a:moveTo>
                    <a:pt x="0" y="228600"/>
                  </a:moveTo>
                  <a:lnTo>
                    <a:pt x="48260" y="0"/>
                  </a:lnTo>
                </a:path>
              </a:pathLst>
            </a:custGeom>
            <a:ln w="76200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270912" y="5129466"/>
              <a:ext cx="770255" cy="784225"/>
            </a:xfrm>
            <a:custGeom>
              <a:avLst/>
              <a:gdLst/>
              <a:ahLst/>
              <a:cxnLst/>
              <a:rect l="l" t="t" r="r" b="b"/>
              <a:pathLst>
                <a:path w="770255" h="784225">
                  <a:moveTo>
                    <a:pt x="193675" y="393700"/>
                  </a:moveTo>
                  <a:lnTo>
                    <a:pt x="0" y="393700"/>
                  </a:lnTo>
                  <a:lnTo>
                    <a:pt x="0" y="588962"/>
                  </a:lnTo>
                  <a:lnTo>
                    <a:pt x="193675" y="588962"/>
                  </a:lnTo>
                  <a:lnTo>
                    <a:pt x="193675" y="393700"/>
                  </a:lnTo>
                  <a:close/>
                </a:path>
                <a:path w="770255" h="784225">
                  <a:moveTo>
                    <a:pt x="193675" y="0"/>
                  </a:moveTo>
                  <a:lnTo>
                    <a:pt x="0" y="0"/>
                  </a:lnTo>
                  <a:lnTo>
                    <a:pt x="0" y="196850"/>
                  </a:lnTo>
                  <a:lnTo>
                    <a:pt x="193675" y="196850"/>
                  </a:lnTo>
                  <a:lnTo>
                    <a:pt x="193675" y="0"/>
                  </a:lnTo>
                  <a:close/>
                </a:path>
                <a:path w="770255" h="784225">
                  <a:moveTo>
                    <a:pt x="385762" y="588962"/>
                  </a:moveTo>
                  <a:lnTo>
                    <a:pt x="193675" y="588962"/>
                  </a:lnTo>
                  <a:lnTo>
                    <a:pt x="193675" y="784225"/>
                  </a:lnTo>
                  <a:lnTo>
                    <a:pt x="385762" y="784225"/>
                  </a:lnTo>
                  <a:lnTo>
                    <a:pt x="385762" y="588962"/>
                  </a:lnTo>
                  <a:close/>
                </a:path>
                <a:path w="770255" h="784225">
                  <a:moveTo>
                    <a:pt x="385762" y="196850"/>
                  </a:moveTo>
                  <a:lnTo>
                    <a:pt x="193675" y="196850"/>
                  </a:lnTo>
                  <a:lnTo>
                    <a:pt x="193675" y="393700"/>
                  </a:lnTo>
                  <a:lnTo>
                    <a:pt x="385762" y="393700"/>
                  </a:lnTo>
                  <a:lnTo>
                    <a:pt x="385762" y="196850"/>
                  </a:lnTo>
                  <a:close/>
                </a:path>
                <a:path w="770255" h="784225">
                  <a:moveTo>
                    <a:pt x="577850" y="393700"/>
                  </a:moveTo>
                  <a:lnTo>
                    <a:pt x="385762" y="393700"/>
                  </a:lnTo>
                  <a:lnTo>
                    <a:pt x="385762" y="588962"/>
                  </a:lnTo>
                  <a:lnTo>
                    <a:pt x="577850" y="588962"/>
                  </a:lnTo>
                  <a:lnTo>
                    <a:pt x="577850" y="393700"/>
                  </a:lnTo>
                  <a:close/>
                </a:path>
                <a:path w="770255" h="784225">
                  <a:moveTo>
                    <a:pt x="577850" y="0"/>
                  </a:moveTo>
                  <a:lnTo>
                    <a:pt x="385762" y="0"/>
                  </a:lnTo>
                  <a:lnTo>
                    <a:pt x="385762" y="196850"/>
                  </a:lnTo>
                  <a:lnTo>
                    <a:pt x="577850" y="196850"/>
                  </a:lnTo>
                  <a:lnTo>
                    <a:pt x="577850" y="0"/>
                  </a:lnTo>
                  <a:close/>
                </a:path>
                <a:path w="770255" h="784225">
                  <a:moveTo>
                    <a:pt x="769937" y="588962"/>
                  </a:moveTo>
                  <a:lnTo>
                    <a:pt x="577850" y="588962"/>
                  </a:lnTo>
                  <a:lnTo>
                    <a:pt x="577850" y="784225"/>
                  </a:lnTo>
                  <a:lnTo>
                    <a:pt x="769937" y="784225"/>
                  </a:lnTo>
                  <a:lnTo>
                    <a:pt x="769937" y="588962"/>
                  </a:lnTo>
                  <a:close/>
                </a:path>
                <a:path w="770255" h="784225">
                  <a:moveTo>
                    <a:pt x="769937" y="196850"/>
                  </a:moveTo>
                  <a:lnTo>
                    <a:pt x="577850" y="196850"/>
                  </a:lnTo>
                  <a:lnTo>
                    <a:pt x="577850" y="393700"/>
                  </a:lnTo>
                  <a:lnTo>
                    <a:pt x="769937" y="393700"/>
                  </a:lnTo>
                  <a:lnTo>
                    <a:pt x="769937" y="19685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270912" y="5129466"/>
              <a:ext cx="770255" cy="784225"/>
            </a:xfrm>
            <a:custGeom>
              <a:avLst/>
              <a:gdLst/>
              <a:ahLst/>
              <a:cxnLst/>
              <a:rect l="l" t="t" r="r" b="b"/>
              <a:pathLst>
                <a:path w="770255" h="784225">
                  <a:moveTo>
                    <a:pt x="193675" y="588962"/>
                  </a:moveTo>
                  <a:lnTo>
                    <a:pt x="0" y="588962"/>
                  </a:lnTo>
                  <a:lnTo>
                    <a:pt x="0" y="784225"/>
                  </a:lnTo>
                  <a:lnTo>
                    <a:pt x="193675" y="784225"/>
                  </a:lnTo>
                  <a:lnTo>
                    <a:pt x="193675" y="588962"/>
                  </a:lnTo>
                  <a:close/>
                </a:path>
                <a:path w="770255" h="784225">
                  <a:moveTo>
                    <a:pt x="193675" y="196850"/>
                  </a:moveTo>
                  <a:lnTo>
                    <a:pt x="0" y="196850"/>
                  </a:lnTo>
                  <a:lnTo>
                    <a:pt x="0" y="393700"/>
                  </a:lnTo>
                  <a:lnTo>
                    <a:pt x="193675" y="393700"/>
                  </a:lnTo>
                  <a:lnTo>
                    <a:pt x="193675" y="196850"/>
                  </a:lnTo>
                  <a:close/>
                </a:path>
                <a:path w="770255" h="784225">
                  <a:moveTo>
                    <a:pt x="385762" y="393700"/>
                  </a:moveTo>
                  <a:lnTo>
                    <a:pt x="193675" y="393700"/>
                  </a:lnTo>
                  <a:lnTo>
                    <a:pt x="193675" y="588962"/>
                  </a:lnTo>
                  <a:lnTo>
                    <a:pt x="385762" y="588962"/>
                  </a:lnTo>
                  <a:lnTo>
                    <a:pt x="385762" y="393700"/>
                  </a:lnTo>
                  <a:close/>
                </a:path>
                <a:path w="770255" h="784225">
                  <a:moveTo>
                    <a:pt x="385762" y="0"/>
                  </a:moveTo>
                  <a:lnTo>
                    <a:pt x="193675" y="0"/>
                  </a:lnTo>
                  <a:lnTo>
                    <a:pt x="193675" y="196850"/>
                  </a:lnTo>
                  <a:lnTo>
                    <a:pt x="385762" y="196850"/>
                  </a:lnTo>
                  <a:lnTo>
                    <a:pt x="385762" y="0"/>
                  </a:lnTo>
                  <a:close/>
                </a:path>
                <a:path w="770255" h="784225">
                  <a:moveTo>
                    <a:pt x="577850" y="588962"/>
                  </a:moveTo>
                  <a:lnTo>
                    <a:pt x="385762" y="588962"/>
                  </a:lnTo>
                  <a:lnTo>
                    <a:pt x="385762" y="784225"/>
                  </a:lnTo>
                  <a:lnTo>
                    <a:pt x="577850" y="784225"/>
                  </a:lnTo>
                  <a:lnTo>
                    <a:pt x="577850" y="588962"/>
                  </a:lnTo>
                  <a:close/>
                </a:path>
                <a:path w="770255" h="784225">
                  <a:moveTo>
                    <a:pt x="577850" y="196850"/>
                  </a:moveTo>
                  <a:lnTo>
                    <a:pt x="385762" y="196850"/>
                  </a:lnTo>
                  <a:lnTo>
                    <a:pt x="385762" y="393700"/>
                  </a:lnTo>
                  <a:lnTo>
                    <a:pt x="577850" y="393700"/>
                  </a:lnTo>
                  <a:lnTo>
                    <a:pt x="577850" y="196850"/>
                  </a:lnTo>
                  <a:close/>
                </a:path>
                <a:path w="770255" h="784225">
                  <a:moveTo>
                    <a:pt x="769937" y="393700"/>
                  </a:moveTo>
                  <a:lnTo>
                    <a:pt x="577850" y="393700"/>
                  </a:lnTo>
                  <a:lnTo>
                    <a:pt x="577850" y="588962"/>
                  </a:lnTo>
                  <a:lnTo>
                    <a:pt x="769937" y="588962"/>
                  </a:lnTo>
                  <a:lnTo>
                    <a:pt x="769937" y="393700"/>
                  </a:lnTo>
                  <a:close/>
                </a:path>
                <a:path w="770255" h="784225">
                  <a:moveTo>
                    <a:pt x="769937" y="0"/>
                  </a:moveTo>
                  <a:lnTo>
                    <a:pt x="577850" y="0"/>
                  </a:lnTo>
                  <a:lnTo>
                    <a:pt x="577850" y="196850"/>
                  </a:lnTo>
                  <a:lnTo>
                    <a:pt x="769937" y="196850"/>
                  </a:lnTo>
                  <a:lnTo>
                    <a:pt x="769937" y="0"/>
                  </a:lnTo>
                  <a:close/>
                </a:path>
              </a:pathLst>
            </a:custGeom>
            <a:solidFill>
              <a:srgbClr val="333333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66156" y="5129456"/>
              <a:ext cx="192087" cy="188912"/>
            </a:xfrm>
            <a:prstGeom prst="rect">
              <a:avLst/>
            </a:prstGeom>
          </p:spPr>
        </p:pic>
      </p:grpSp>
      <p:sp>
        <p:nvSpPr>
          <p:cNvPr id="12" name="object 12"/>
          <p:cNvSpPr txBox="1">
            <a:spLocks noGrp="1"/>
          </p:cNvSpPr>
          <p:nvPr>
            <p:ph type="title"/>
          </p:nvPr>
        </p:nvSpPr>
        <p:spPr>
          <a:xfrm>
            <a:off x="191293" y="362203"/>
            <a:ext cx="876490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Propagación</a:t>
            </a:r>
            <a:r>
              <a:rPr spc="-45" dirty="0"/>
              <a:t> </a:t>
            </a:r>
            <a:r>
              <a:rPr dirty="0"/>
              <a:t>de</a:t>
            </a:r>
            <a:r>
              <a:rPr spc="-30" dirty="0"/>
              <a:t> </a:t>
            </a:r>
            <a:r>
              <a:rPr dirty="0"/>
              <a:t>restricciones:</a:t>
            </a:r>
            <a:r>
              <a:rPr spc="-30" dirty="0"/>
              <a:t> </a:t>
            </a:r>
            <a:r>
              <a:rPr dirty="0"/>
              <a:t>comprobación</a:t>
            </a:r>
            <a:r>
              <a:rPr spc="-35" dirty="0"/>
              <a:t> </a:t>
            </a:r>
            <a:r>
              <a:rPr dirty="0"/>
              <a:t>hacia</a:t>
            </a:r>
            <a:r>
              <a:rPr spc="-25" dirty="0"/>
              <a:t> </a:t>
            </a:r>
            <a:r>
              <a:rPr spc="-10" dirty="0"/>
              <a:t>adelante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262890" y="1279652"/>
            <a:ext cx="1638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Ejemplo: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4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reinas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107021" y="1778508"/>
            <a:ext cx="1968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25" dirty="0">
                <a:latin typeface="Times New Roman"/>
                <a:cs typeface="Times New Roman"/>
              </a:rPr>
              <a:t>{}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053464" y="2522220"/>
            <a:ext cx="61912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1}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41290" y="2522220"/>
            <a:ext cx="61912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2}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341552" y="2522220"/>
            <a:ext cx="61912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3}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290877" y="2522220"/>
            <a:ext cx="61912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4}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1389063" y="2081580"/>
            <a:ext cx="7251700" cy="414655"/>
            <a:chOff x="1389063" y="2081580"/>
            <a:chExt cx="7251700" cy="414655"/>
          </a:xfrm>
        </p:grpSpPr>
        <p:sp>
          <p:nvSpPr>
            <p:cNvPr id="20" name="object 20"/>
            <p:cNvSpPr/>
            <p:nvPr/>
          </p:nvSpPr>
          <p:spPr>
            <a:xfrm>
              <a:off x="1395413" y="2087930"/>
              <a:ext cx="2818130" cy="401955"/>
            </a:xfrm>
            <a:custGeom>
              <a:avLst/>
              <a:gdLst/>
              <a:ahLst/>
              <a:cxnLst/>
              <a:rect l="l" t="t" r="r" b="b"/>
              <a:pathLst>
                <a:path w="2818129" h="401955">
                  <a:moveTo>
                    <a:pt x="2817813" y="0"/>
                  </a:moveTo>
                  <a:lnTo>
                    <a:pt x="0" y="401832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4812" y="2087930"/>
              <a:ext cx="4419600" cy="401955"/>
            </a:xfrm>
            <a:custGeom>
              <a:avLst/>
              <a:gdLst/>
              <a:ahLst/>
              <a:cxnLst/>
              <a:rect l="l" t="t" r="r" b="b"/>
              <a:pathLst>
                <a:path w="4419600" h="401955">
                  <a:moveTo>
                    <a:pt x="0" y="0"/>
                  </a:moveTo>
                  <a:lnTo>
                    <a:pt x="1370013" y="401832"/>
                  </a:lnTo>
                </a:path>
                <a:path w="4419600" h="401955">
                  <a:moveTo>
                    <a:pt x="0" y="0"/>
                  </a:moveTo>
                  <a:lnTo>
                    <a:pt x="3470275" y="401832"/>
                  </a:lnTo>
                </a:path>
                <a:path w="4419600" h="401955">
                  <a:moveTo>
                    <a:pt x="0" y="0"/>
                  </a:moveTo>
                  <a:lnTo>
                    <a:pt x="4419600" y="401832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1104266" y="3144011"/>
            <a:ext cx="577850" cy="443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645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1,</a:t>
            </a:r>
            <a:endParaRPr sz="1400">
              <a:latin typeface="Times New Roman"/>
              <a:cs typeface="Times New Roman"/>
            </a:endParaRPr>
          </a:p>
          <a:p>
            <a:pPr marL="82550">
              <a:lnSpc>
                <a:spcPts val="1645"/>
              </a:lnSpc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3}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180591" y="3144011"/>
            <a:ext cx="577850" cy="443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645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1,</a:t>
            </a:r>
            <a:endParaRPr sz="1400">
              <a:latin typeface="Times New Roman"/>
              <a:cs typeface="Times New Roman"/>
            </a:endParaRPr>
          </a:p>
          <a:p>
            <a:pPr marL="82550">
              <a:lnSpc>
                <a:spcPts val="1645"/>
              </a:lnSpc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389063" y="2879097"/>
            <a:ext cx="1138555" cy="231775"/>
          </a:xfrm>
          <a:custGeom>
            <a:avLst/>
            <a:gdLst/>
            <a:ahLst/>
            <a:cxnLst/>
            <a:rect l="l" t="t" r="r" b="b"/>
            <a:pathLst>
              <a:path w="1138555" h="231775">
                <a:moveTo>
                  <a:pt x="0" y="0"/>
                </a:moveTo>
                <a:lnTo>
                  <a:pt x="4763" y="231775"/>
                </a:lnTo>
              </a:path>
              <a:path w="1138555" h="231775">
                <a:moveTo>
                  <a:pt x="0" y="0"/>
                </a:moveTo>
                <a:lnTo>
                  <a:pt x="1138238" y="231775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2186939" y="4119372"/>
            <a:ext cx="581025" cy="443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645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1,</a:t>
            </a:r>
            <a:endParaRPr sz="1400">
              <a:latin typeface="Times New Roman"/>
              <a:cs typeface="Times New Roman"/>
            </a:endParaRPr>
          </a:p>
          <a:p>
            <a:pPr marL="127000">
              <a:lnSpc>
                <a:spcPts val="1645"/>
              </a:lnSpc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4,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380614" y="4640071"/>
            <a:ext cx="825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Times New Roman"/>
                <a:cs typeface="Times New Roman"/>
              </a:rPr>
              <a:t>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301239" y="4539996"/>
            <a:ext cx="4826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400" i="1" spc="1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2}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2527300" y="3689351"/>
            <a:ext cx="6350" cy="397510"/>
          </a:xfrm>
          <a:custGeom>
            <a:avLst/>
            <a:gdLst/>
            <a:ahLst/>
            <a:cxnLst/>
            <a:rect l="l" t="t" r="r" b="b"/>
            <a:pathLst>
              <a:path w="6350" h="397510">
                <a:moveTo>
                  <a:pt x="0" y="0"/>
                </a:moveTo>
                <a:lnTo>
                  <a:pt x="6350" y="39743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5282566" y="3144011"/>
            <a:ext cx="577850" cy="443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645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2,</a:t>
            </a:r>
            <a:endParaRPr sz="1400">
              <a:latin typeface="Times New Roman"/>
              <a:cs typeface="Times New Roman"/>
            </a:endParaRPr>
          </a:p>
          <a:p>
            <a:pPr marL="82550">
              <a:lnSpc>
                <a:spcPts val="1645"/>
              </a:lnSpc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5572125" y="2879097"/>
            <a:ext cx="5080" cy="231775"/>
          </a:xfrm>
          <a:custGeom>
            <a:avLst/>
            <a:gdLst/>
            <a:ahLst/>
            <a:cxnLst/>
            <a:rect l="l" t="t" r="r" b="b"/>
            <a:pathLst>
              <a:path w="5079" h="231775">
                <a:moveTo>
                  <a:pt x="4763" y="0"/>
                </a:moveTo>
                <a:lnTo>
                  <a:pt x="0" y="231775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5250815" y="4174235"/>
            <a:ext cx="5778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2,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365115" y="4378452"/>
            <a:ext cx="44132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400" i="1" spc="1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4,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339715" y="4478528"/>
            <a:ext cx="533400" cy="355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7475">
              <a:lnSpc>
                <a:spcPts val="1000"/>
              </a:lnSpc>
              <a:spcBef>
                <a:spcPts val="100"/>
              </a:spcBef>
            </a:pPr>
            <a:r>
              <a:rPr sz="900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  <a:p>
            <a:pPr marL="38100">
              <a:lnSpc>
                <a:spcPts val="1600"/>
              </a:lnSpc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3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1}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5572125" y="3816350"/>
            <a:ext cx="1905" cy="326390"/>
          </a:xfrm>
          <a:custGeom>
            <a:avLst/>
            <a:gdLst/>
            <a:ahLst/>
            <a:cxnLst/>
            <a:rect l="l" t="t" r="r" b="b"/>
            <a:pathLst>
              <a:path w="1904" h="326389">
                <a:moveTo>
                  <a:pt x="0" y="0"/>
                </a:moveTo>
                <a:lnTo>
                  <a:pt x="1588" y="325822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5184140" y="5496559"/>
            <a:ext cx="54292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72440" algn="l"/>
              </a:tabLst>
            </a:pPr>
            <a:r>
              <a:rPr sz="900" spc="-50" dirty="0">
                <a:latin typeface="Times New Roman"/>
                <a:cs typeface="Times New Roman"/>
              </a:rPr>
              <a:t>1</a:t>
            </a:r>
            <a:r>
              <a:rPr sz="900" dirty="0">
                <a:latin typeface="Times New Roman"/>
                <a:cs typeface="Times New Roman"/>
              </a:rPr>
              <a:t>	</a:t>
            </a:r>
            <a:r>
              <a:rPr sz="900" spc="-50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019040" y="5393435"/>
            <a:ext cx="98742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400" i="1" spc="1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2, 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400" i="1" spc="1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4,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038090" y="5597652"/>
            <a:ext cx="108267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3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,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4</a:t>
            </a:r>
            <a:r>
              <a:rPr sz="1400" dirty="0">
                <a:latin typeface="Times New Roman"/>
                <a:cs typeface="Times New Roman"/>
              </a:rPr>
              <a:t>= 3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50" dirty="0">
                <a:latin typeface="Times New Roman"/>
                <a:cs typeface="Times New Roman"/>
              </a:rPr>
              <a:t>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5573712" y="4903406"/>
            <a:ext cx="3175" cy="458470"/>
          </a:xfrm>
          <a:custGeom>
            <a:avLst/>
            <a:gdLst/>
            <a:ahLst/>
            <a:cxnLst/>
            <a:rect l="l" t="t" r="r" b="b"/>
            <a:pathLst>
              <a:path w="3175" h="458470">
                <a:moveTo>
                  <a:pt x="0" y="0"/>
                </a:moveTo>
                <a:lnTo>
                  <a:pt x="3175" y="458207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272413" y="2300732"/>
            <a:ext cx="711200" cy="5651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415"/>
              </a:lnSpc>
              <a:spcBef>
                <a:spcPts val="100"/>
              </a:spcBef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2</a:t>
            </a:r>
            <a:r>
              <a:rPr sz="1200" b="1" spc="142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10" dirty="0">
                <a:solidFill>
                  <a:srgbClr val="3333CC"/>
                </a:solidFill>
                <a:latin typeface="Times New Roman"/>
                <a:cs typeface="Times New Roman"/>
              </a:rPr>
              <a:t>{3,4}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ts val="1405"/>
              </a:lnSpc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3</a:t>
            </a:r>
            <a:r>
              <a:rPr sz="1200" b="1" spc="142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10" dirty="0">
                <a:solidFill>
                  <a:srgbClr val="3333CC"/>
                </a:solidFill>
                <a:latin typeface="Times New Roman"/>
                <a:cs typeface="Times New Roman"/>
              </a:rPr>
              <a:t>{2,4}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ts val="1430"/>
              </a:lnSpc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4</a:t>
            </a:r>
            <a:r>
              <a:rPr sz="1200" b="1" spc="142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10" dirty="0">
                <a:solidFill>
                  <a:srgbClr val="3333CC"/>
                </a:solidFill>
                <a:latin typeface="Times New Roman"/>
                <a:cs typeface="Times New Roman"/>
              </a:rPr>
              <a:t>{2,3}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818766" y="3187700"/>
            <a:ext cx="596900" cy="388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430"/>
              </a:lnSpc>
              <a:spcBef>
                <a:spcPts val="100"/>
              </a:spcBef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3</a:t>
            </a:r>
            <a:r>
              <a:rPr sz="1200" b="1" spc="142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25" dirty="0">
                <a:solidFill>
                  <a:srgbClr val="3333CC"/>
                </a:solidFill>
                <a:latin typeface="Times New Roman"/>
                <a:cs typeface="Times New Roman"/>
              </a:rPr>
              <a:t>{2}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ts val="1430"/>
              </a:lnSpc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4</a:t>
            </a:r>
            <a:r>
              <a:rPr sz="1200" b="1" spc="142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25" dirty="0">
                <a:solidFill>
                  <a:srgbClr val="3333CC"/>
                </a:solidFill>
                <a:latin typeface="Times New Roman"/>
                <a:cs typeface="Times New Roman"/>
              </a:rPr>
              <a:t>{3}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69241" y="3187700"/>
            <a:ext cx="596900" cy="388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430"/>
              </a:lnSpc>
              <a:spcBef>
                <a:spcPts val="100"/>
              </a:spcBef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3</a:t>
            </a:r>
            <a:r>
              <a:rPr sz="1200" b="1" spc="142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25" dirty="0">
                <a:solidFill>
                  <a:srgbClr val="3333CC"/>
                </a:solidFill>
                <a:latin typeface="Times New Roman"/>
                <a:cs typeface="Times New Roman"/>
              </a:rPr>
              <a:t>{}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ts val="1430"/>
              </a:lnSpc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4</a:t>
            </a:r>
            <a:r>
              <a:rPr sz="1200" b="1" spc="142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25" dirty="0">
                <a:solidFill>
                  <a:srgbClr val="3333CC"/>
                </a:solidFill>
                <a:latin typeface="Times New Roman"/>
                <a:cs typeface="Times New Roman"/>
              </a:rPr>
              <a:t>{2}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1323976" y="3723647"/>
            <a:ext cx="152400" cy="184150"/>
            <a:chOff x="1323976" y="3723647"/>
            <a:chExt cx="152400" cy="184150"/>
          </a:xfrm>
        </p:grpSpPr>
        <p:sp>
          <p:nvSpPr>
            <p:cNvPr id="43" name="object 43"/>
            <p:cNvSpPr/>
            <p:nvPr/>
          </p:nvSpPr>
          <p:spPr>
            <a:xfrm>
              <a:off x="1343026" y="3742697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146050"/>
                  </a:moveTo>
                  <a:lnTo>
                    <a:pt x="114300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343026" y="3742697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0"/>
                  </a:moveTo>
                  <a:lnTo>
                    <a:pt x="114300" y="1460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 txBox="1"/>
          <p:nvPr/>
        </p:nvSpPr>
        <p:spPr>
          <a:xfrm>
            <a:off x="2806064" y="4345940"/>
            <a:ext cx="5207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4</a:t>
            </a:r>
            <a:r>
              <a:rPr sz="1200" b="1" spc="142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25" dirty="0">
                <a:solidFill>
                  <a:srgbClr val="3333CC"/>
                </a:solidFill>
                <a:latin typeface="Times New Roman"/>
                <a:cs typeface="Times New Roman"/>
              </a:rPr>
              <a:t>{}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46" name="object 46"/>
          <p:cNvGrpSpPr/>
          <p:nvPr/>
        </p:nvGrpSpPr>
        <p:grpSpPr>
          <a:xfrm>
            <a:off x="2457450" y="4789488"/>
            <a:ext cx="152400" cy="189230"/>
            <a:chOff x="2457450" y="4789488"/>
            <a:chExt cx="152400" cy="189230"/>
          </a:xfrm>
        </p:grpSpPr>
        <p:sp>
          <p:nvSpPr>
            <p:cNvPr id="47" name="object 47"/>
            <p:cNvSpPr/>
            <p:nvPr/>
          </p:nvSpPr>
          <p:spPr>
            <a:xfrm>
              <a:off x="2476500" y="4813622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145729"/>
                  </a:moveTo>
                  <a:lnTo>
                    <a:pt x="114300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476500" y="4808538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0"/>
                  </a:moveTo>
                  <a:lnTo>
                    <a:pt x="114300" y="145729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" name="object 49"/>
          <p:cNvSpPr txBox="1"/>
          <p:nvPr/>
        </p:nvSpPr>
        <p:spPr>
          <a:xfrm>
            <a:off x="4394358" y="2379979"/>
            <a:ext cx="825500" cy="5619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415"/>
              </a:lnSpc>
              <a:spcBef>
                <a:spcPts val="100"/>
              </a:spcBef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2</a:t>
            </a:r>
            <a:r>
              <a:rPr sz="1200" b="1" spc="142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25" dirty="0">
                <a:solidFill>
                  <a:srgbClr val="3333CC"/>
                </a:solidFill>
                <a:latin typeface="Times New Roman"/>
                <a:cs typeface="Times New Roman"/>
              </a:rPr>
              <a:t>{4}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ts val="1390"/>
              </a:lnSpc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3</a:t>
            </a:r>
            <a:r>
              <a:rPr sz="1200" b="1" spc="142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10" dirty="0">
                <a:solidFill>
                  <a:srgbClr val="3333CC"/>
                </a:solidFill>
                <a:latin typeface="Times New Roman"/>
                <a:cs typeface="Times New Roman"/>
              </a:rPr>
              <a:t>{1,3}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ts val="1415"/>
              </a:lnSpc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4</a:t>
            </a:r>
            <a:r>
              <a:rPr sz="1200" b="1" spc="142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10" dirty="0">
                <a:solidFill>
                  <a:srgbClr val="3333CC"/>
                </a:solidFill>
                <a:latin typeface="Times New Roman"/>
                <a:cs typeface="Times New Roman"/>
              </a:rPr>
              <a:t>{1,3,4}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387216" y="3187700"/>
            <a:ext cx="711200" cy="388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430"/>
              </a:lnSpc>
              <a:spcBef>
                <a:spcPts val="100"/>
              </a:spcBef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3</a:t>
            </a:r>
            <a:r>
              <a:rPr sz="1200" b="1" spc="142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25" dirty="0">
                <a:solidFill>
                  <a:srgbClr val="3333CC"/>
                </a:solidFill>
                <a:latin typeface="Times New Roman"/>
                <a:cs typeface="Times New Roman"/>
              </a:rPr>
              <a:t>{1}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ts val="1430"/>
              </a:lnSpc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4</a:t>
            </a:r>
            <a:r>
              <a:rPr sz="1200" b="1" spc="142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10" dirty="0">
                <a:solidFill>
                  <a:srgbClr val="3333CC"/>
                </a:solidFill>
                <a:latin typeface="Times New Roman"/>
                <a:cs typeface="Times New Roman"/>
              </a:rPr>
              <a:t>{1,3}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558667" y="4479035"/>
            <a:ext cx="762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solidFill>
                  <a:srgbClr val="3333CC"/>
                </a:solidFill>
                <a:latin typeface="Times New Roman"/>
                <a:cs typeface="Times New Roman"/>
              </a:rPr>
              <a:t>4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449129" y="4403852"/>
            <a:ext cx="5461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i="1" spc="39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25" dirty="0">
                <a:solidFill>
                  <a:srgbClr val="3333CC"/>
                </a:solidFill>
                <a:latin typeface="Times New Roman"/>
                <a:cs typeface="Times New Roman"/>
              </a:rPr>
              <a:t>{3}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1008063" y="4262438"/>
            <a:ext cx="774700" cy="784225"/>
            <a:chOff x="1008063" y="4262438"/>
            <a:chExt cx="774700" cy="784225"/>
          </a:xfrm>
        </p:grpSpPr>
        <p:sp>
          <p:nvSpPr>
            <p:cNvPr id="54" name="object 54"/>
            <p:cNvSpPr/>
            <p:nvPr/>
          </p:nvSpPr>
          <p:spPr>
            <a:xfrm>
              <a:off x="1012825" y="4262449"/>
              <a:ext cx="770255" cy="784225"/>
            </a:xfrm>
            <a:custGeom>
              <a:avLst/>
              <a:gdLst/>
              <a:ahLst/>
              <a:cxnLst/>
              <a:rect l="l" t="t" r="r" b="b"/>
              <a:pathLst>
                <a:path w="770255" h="784225">
                  <a:moveTo>
                    <a:pt x="193675" y="393700"/>
                  </a:moveTo>
                  <a:lnTo>
                    <a:pt x="0" y="393700"/>
                  </a:lnTo>
                  <a:lnTo>
                    <a:pt x="0" y="588962"/>
                  </a:lnTo>
                  <a:lnTo>
                    <a:pt x="193675" y="588962"/>
                  </a:lnTo>
                  <a:lnTo>
                    <a:pt x="193675" y="393700"/>
                  </a:lnTo>
                  <a:close/>
                </a:path>
                <a:path w="770255" h="784225">
                  <a:moveTo>
                    <a:pt x="193675" y="0"/>
                  </a:moveTo>
                  <a:lnTo>
                    <a:pt x="0" y="0"/>
                  </a:lnTo>
                  <a:lnTo>
                    <a:pt x="0" y="196850"/>
                  </a:lnTo>
                  <a:lnTo>
                    <a:pt x="193675" y="196850"/>
                  </a:lnTo>
                  <a:lnTo>
                    <a:pt x="193675" y="0"/>
                  </a:lnTo>
                  <a:close/>
                </a:path>
                <a:path w="770255" h="784225">
                  <a:moveTo>
                    <a:pt x="385762" y="588962"/>
                  </a:moveTo>
                  <a:lnTo>
                    <a:pt x="193675" y="588962"/>
                  </a:lnTo>
                  <a:lnTo>
                    <a:pt x="193675" y="784225"/>
                  </a:lnTo>
                  <a:lnTo>
                    <a:pt x="385762" y="784225"/>
                  </a:lnTo>
                  <a:lnTo>
                    <a:pt x="385762" y="588962"/>
                  </a:lnTo>
                  <a:close/>
                </a:path>
                <a:path w="770255" h="784225">
                  <a:moveTo>
                    <a:pt x="385762" y="196850"/>
                  </a:moveTo>
                  <a:lnTo>
                    <a:pt x="193675" y="196850"/>
                  </a:lnTo>
                  <a:lnTo>
                    <a:pt x="193675" y="393700"/>
                  </a:lnTo>
                  <a:lnTo>
                    <a:pt x="385762" y="393700"/>
                  </a:lnTo>
                  <a:lnTo>
                    <a:pt x="385762" y="196850"/>
                  </a:lnTo>
                  <a:close/>
                </a:path>
                <a:path w="770255" h="784225">
                  <a:moveTo>
                    <a:pt x="577850" y="393700"/>
                  </a:moveTo>
                  <a:lnTo>
                    <a:pt x="385762" y="393700"/>
                  </a:lnTo>
                  <a:lnTo>
                    <a:pt x="385762" y="588962"/>
                  </a:lnTo>
                  <a:lnTo>
                    <a:pt x="577850" y="588962"/>
                  </a:lnTo>
                  <a:lnTo>
                    <a:pt x="577850" y="393700"/>
                  </a:lnTo>
                  <a:close/>
                </a:path>
                <a:path w="770255" h="784225">
                  <a:moveTo>
                    <a:pt x="577850" y="0"/>
                  </a:moveTo>
                  <a:lnTo>
                    <a:pt x="385762" y="0"/>
                  </a:lnTo>
                  <a:lnTo>
                    <a:pt x="385762" y="196850"/>
                  </a:lnTo>
                  <a:lnTo>
                    <a:pt x="577850" y="196850"/>
                  </a:lnTo>
                  <a:lnTo>
                    <a:pt x="577850" y="0"/>
                  </a:lnTo>
                  <a:close/>
                </a:path>
                <a:path w="770255" h="784225">
                  <a:moveTo>
                    <a:pt x="769937" y="588962"/>
                  </a:moveTo>
                  <a:lnTo>
                    <a:pt x="577850" y="588962"/>
                  </a:lnTo>
                  <a:lnTo>
                    <a:pt x="577850" y="784225"/>
                  </a:lnTo>
                  <a:lnTo>
                    <a:pt x="769937" y="784225"/>
                  </a:lnTo>
                  <a:lnTo>
                    <a:pt x="769937" y="588962"/>
                  </a:lnTo>
                  <a:close/>
                </a:path>
                <a:path w="770255" h="784225">
                  <a:moveTo>
                    <a:pt x="769937" y="196850"/>
                  </a:moveTo>
                  <a:lnTo>
                    <a:pt x="577850" y="196850"/>
                  </a:lnTo>
                  <a:lnTo>
                    <a:pt x="577850" y="393700"/>
                  </a:lnTo>
                  <a:lnTo>
                    <a:pt x="769937" y="393700"/>
                  </a:lnTo>
                  <a:lnTo>
                    <a:pt x="769937" y="19685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012825" y="4262449"/>
              <a:ext cx="770255" cy="784225"/>
            </a:xfrm>
            <a:custGeom>
              <a:avLst/>
              <a:gdLst/>
              <a:ahLst/>
              <a:cxnLst/>
              <a:rect l="l" t="t" r="r" b="b"/>
              <a:pathLst>
                <a:path w="770255" h="784225">
                  <a:moveTo>
                    <a:pt x="193675" y="588962"/>
                  </a:moveTo>
                  <a:lnTo>
                    <a:pt x="0" y="588962"/>
                  </a:lnTo>
                  <a:lnTo>
                    <a:pt x="0" y="784225"/>
                  </a:lnTo>
                  <a:lnTo>
                    <a:pt x="193675" y="784225"/>
                  </a:lnTo>
                  <a:lnTo>
                    <a:pt x="193675" y="588962"/>
                  </a:lnTo>
                  <a:close/>
                </a:path>
                <a:path w="770255" h="784225">
                  <a:moveTo>
                    <a:pt x="193675" y="196850"/>
                  </a:moveTo>
                  <a:lnTo>
                    <a:pt x="0" y="196850"/>
                  </a:lnTo>
                  <a:lnTo>
                    <a:pt x="0" y="393700"/>
                  </a:lnTo>
                  <a:lnTo>
                    <a:pt x="193675" y="393700"/>
                  </a:lnTo>
                  <a:lnTo>
                    <a:pt x="193675" y="196850"/>
                  </a:lnTo>
                  <a:close/>
                </a:path>
                <a:path w="770255" h="784225">
                  <a:moveTo>
                    <a:pt x="385762" y="393700"/>
                  </a:moveTo>
                  <a:lnTo>
                    <a:pt x="193675" y="393700"/>
                  </a:lnTo>
                  <a:lnTo>
                    <a:pt x="193675" y="588962"/>
                  </a:lnTo>
                  <a:lnTo>
                    <a:pt x="385762" y="588962"/>
                  </a:lnTo>
                  <a:lnTo>
                    <a:pt x="385762" y="393700"/>
                  </a:lnTo>
                  <a:close/>
                </a:path>
                <a:path w="770255" h="784225">
                  <a:moveTo>
                    <a:pt x="385762" y="0"/>
                  </a:moveTo>
                  <a:lnTo>
                    <a:pt x="193675" y="0"/>
                  </a:lnTo>
                  <a:lnTo>
                    <a:pt x="193675" y="196850"/>
                  </a:lnTo>
                  <a:lnTo>
                    <a:pt x="385762" y="196850"/>
                  </a:lnTo>
                  <a:lnTo>
                    <a:pt x="385762" y="0"/>
                  </a:lnTo>
                  <a:close/>
                </a:path>
                <a:path w="770255" h="784225">
                  <a:moveTo>
                    <a:pt x="577850" y="588962"/>
                  </a:moveTo>
                  <a:lnTo>
                    <a:pt x="385762" y="588962"/>
                  </a:lnTo>
                  <a:lnTo>
                    <a:pt x="385762" y="784225"/>
                  </a:lnTo>
                  <a:lnTo>
                    <a:pt x="577850" y="784225"/>
                  </a:lnTo>
                  <a:lnTo>
                    <a:pt x="577850" y="588962"/>
                  </a:lnTo>
                  <a:close/>
                </a:path>
                <a:path w="770255" h="784225">
                  <a:moveTo>
                    <a:pt x="577850" y="196850"/>
                  </a:moveTo>
                  <a:lnTo>
                    <a:pt x="385762" y="196850"/>
                  </a:lnTo>
                  <a:lnTo>
                    <a:pt x="385762" y="393700"/>
                  </a:lnTo>
                  <a:lnTo>
                    <a:pt x="577850" y="393700"/>
                  </a:lnTo>
                  <a:lnTo>
                    <a:pt x="577850" y="196850"/>
                  </a:lnTo>
                  <a:close/>
                </a:path>
                <a:path w="770255" h="784225">
                  <a:moveTo>
                    <a:pt x="769937" y="393700"/>
                  </a:moveTo>
                  <a:lnTo>
                    <a:pt x="577850" y="393700"/>
                  </a:lnTo>
                  <a:lnTo>
                    <a:pt x="577850" y="588962"/>
                  </a:lnTo>
                  <a:lnTo>
                    <a:pt x="769937" y="588962"/>
                  </a:lnTo>
                  <a:lnTo>
                    <a:pt x="769937" y="393700"/>
                  </a:lnTo>
                  <a:close/>
                </a:path>
                <a:path w="770255" h="784225">
                  <a:moveTo>
                    <a:pt x="769937" y="0"/>
                  </a:moveTo>
                  <a:lnTo>
                    <a:pt x="577850" y="0"/>
                  </a:lnTo>
                  <a:lnTo>
                    <a:pt x="577850" y="196850"/>
                  </a:lnTo>
                  <a:lnTo>
                    <a:pt x="769937" y="196850"/>
                  </a:lnTo>
                  <a:lnTo>
                    <a:pt x="769937" y="0"/>
                  </a:lnTo>
                  <a:close/>
                </a:path>
              </a:pathLst>
            </a:custGeom>
            <a:solidFill>
              <a:srgbClr val="333333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08063" y="4262438"/>
              <a:ext cx="192088" cy="188912"/>
            </a:xfrm>
            <a:prstGeom prst="rect">
              <a:avLst/>
            </a:prstGeom>
          </p:spPr>
        </p:pic>
      </p:grpSp>
      <p:sp>
        <p:nvSpPr>
          <p:cNvPr id="57" name="object 57"/>
          <p:cNvSpPr txBox="1"/>
          <p:nvPr/>
        </p:nvSpPr>
        <p:spPr>
          <a:xfrm>
            <a:off x="812006" y="4226052"/>
            <a:ext cx="13462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latin typeface="Times New Roman"/>
                <a:cs typeface="Times New Roman"/>
              </a:rPr>
              <a:t>X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919957" y="4326128"/>
            <a:ext cx="825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786606" y="4415028"/>
            <a:ext cx="2413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X</a:t>
            </a:r>
            <a:r>
              <a:rPr sz="1350" spc="-37" baseline="-18518" dirty="0">
                <a:latin typeface="Times New Roman"/>
                <a:cs typeface="Times New Roman"/>
              </a:rPr>
              <a:t>2</a:t>
            </a:r>
            <a:endParaRPr sz="1350" baseline="-18518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777081" y="4616196"/>
            <a:ext cx="250825" cy="458470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38100" marR="30480" indent="9525">
              <a:lnSpc>
                <a:spcPct val="102899"/>
              </a:lnSpc>
              <a:spcBef>
                <a:spcPts val="50"/>
              </a:spcBef>
            </a:pPr>
            <a:r>
              <a:rPr sz="1400" i="1" spc="-25" dirty="0">
                <a:latin typeface="Times New Roman"/>
                <a:cs typeface="Times New Roman"/>
              </a:rPr>
              <a:t>X</a:t>
            </a:r>
            <a:r>
              <a:rPr sz="1350" spc="-37" baseline="-18518" dirty="0">
                <a:latin typeface="Times New Roman"/>
                <a:cs typeface="Times New Roman"/>
              </a:rPr>
              <a:t>3</a:t>
            </a:r>
            <a:r>
              <a:rPr sz="1350" spc="750" baseline="-18518" dirty="0">
                <a:latin typeface="Times New Roman"/>
                <a:cs typeface="Times New Roman"/>
              </a:rPr>
              <a:t> </a:t>
            </a:r>
            <a:r>
              <a:rPr sz="1400" i="1" spc="-25" dirty="0">
                <a:latin typeface="Times New Roman"/>
                <a:cs typeface="Times New Roman"/>
              </a:rPr>
              <a:t>X</a:t>
            </a:r>
            <a:r>
              <a:rPr sz="1350" spc="-37" baseline="-18518" dirty="0">
                <a:latin typeface="Times New Roman"/>
                <a:cs typeface="Times New Roman"/>
              </a:rPr>
              <a:t>4</a:t>
            </a:r>
            <a:endParaRPr sz="1350" baseline="-18518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042988" y="5076444"/>
            <a:ext cx="7048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1</a:t>
            </a:r>
            <a:r>
              <a:rPr sz="1400" spc="80" dirty="0">
                <a:latin typeface="Times New Roman"/>
                <a:cs typeface="Times New Roman"/>
              </a:rPr>
              <a:t>  </a:t>
            </a:r>
            <a:r>
              <a:rPr sz="1400" dirty="0">
                <a:latin typeface="Times New Roman"/>
                <a:cs typeface="Times New Roman"/>
              </a:rPr>
              <a:t>2</a:t>
            </a:r>
            <a:r>
              <a:rPr sz="1400" spc="75" dirty="0">
                <a:latin typeface="Times New Roman"/>
                <a:cs typeface="Times New Roman"/>
              </a:rPr>
              <a:t>  </a:t>
            </a:r>
            <a:r>
              <a:rPr sz="1400" dirty="0">
                <a:latin typeface="Times New Roman"/>
                <a:cs typeface="Times New Roman"/>
              </a:rPr>
              <a:t>3</a:t>
            </a:r>
            <a:r>
              <a:rPr sz="1400" spc="484" dirty="0">
                <a:latin typeface="Times New Roman"/>
                <a:cs typeface="Times New Roman"/>
              </a:rPr>
              <a:t> </a:t>
            </a:r>
            <a:r>
              <a:rPr sz="1400" spc="-50" dirty="0">
                <a:latin typeface="Times New Roman"/>
                <a:cs typeface="Times New Roman"/>
              </a:rPr>
              <a:t>4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62" name="object 62"/>
          <p:cNvGrpSpPr/>
          <p:nvPr/>
        </p:nvGrpSpPr>
        <p:grpSpPr>
          <a:xfrm>
            <a:off x="1012825" y="4452938"/>
            <a:ext cx="758190" cy="593725"/>
            <a:chOff x="1012825" y="4452938"/>
            <a:chExt cx="758190" cy="593725"/>
          </a:xfrm>
        </p:grpSpPr>
        <p:sp>
          <p:nvSpPr>
            <p:cNvPr id="63" name="object 63"/>
            <p:cNvSpPr/>
            <p:nvPr/>
          </p:nvSpPr>
          <p:spPr>
            <a:xfrm>
              <a:off x="1031875" y="4476355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031875" y="4476354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222375" y="4476355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222375" y="4476354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031875" y="4679555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031875" y="4679554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412876" y="4679555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412876" y="4679554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031875" y="4870055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031875" y="4870054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603376" y="4870055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89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03376" y="4870054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89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602104" y="4686300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89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02104" y="4686301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89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01763" y="4452938"/>
              <a:ext cx="192088" cy="188912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1220787" y="4671617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220787" y="4671617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423987" y="4879183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423987" y="4879183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" name="object 82"/>
          <p:cNvSpPr txBox="1"/>
          <p:nvPr/>
        </p:nvSpPr>
        <p:spPr>
          <a:xfrm>
            <a:off x="2035173" y="5091684"/>
            <a:ext cx="250825" cy="8515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38100" marR="30480" indent="9525" algn="just">
              <a:lnSpc>
                <a:spcPct val="95700"/>
              </a:lnSpc>
              <a:spcBef>
                <a:spcPts val="170"/>
              </a:spcBef>
            </a:pPr>
            <a:r>
              <a:rPr sz="1400" i="1" spc="-25" dirty="0">
                <a:latin typeface="Times New Roman"/>
                <a:cs typeface="Times New Roman"/>
              </a:rPr>
              <a:t>X</a:t>
            </a:r>
            <a:r>
              <a:rPr sz="1350" spc="-37" baseline="-18518" dirty="0">
                <a:latin typeface="Times New Roman"/>
                <a:cs typeface="Times New Roman"/>
              </a:rPr>
              <a:t>1</a:t>
            </a:r>
            <a:r>
              <a:rPr sz="1350" spc="750" baseline="-18518" dirty="0">
                <a:latin typeface="Times New Roman"/>
                <a:cs typeface="Times New Roman"/>
              </a:rPr>
              <a:t> </a:t>
            </a:r>
            <a:r>
              <a:rPr sz="1400" i="1" spc="-25" dirty="0">
                <a:latin typeface="Times New Roman"/>
                <a:cs typeface="Times New Roman"/>
              </a:rPr>
              <a:t>X</a:t>
            </a:r>
            <a:r>
              <a:rPr sz="1350" spc="-37" baseline="-18518" dirty="0">
                <a:latin typeface="Times New Roman"/>
                <a:cs typeface="Times New Roman"/>
              </a:rPr>
              <a:t>2</a:t>
            </a:r>
            <a:r>
              <a:rPr sz="1350" spc="750" baseline="-18518" dirty="0">
                <a:latin typeface="Times New Roman"/>
                <a:cs typeface="Times New Roman"/>
              </a:rPr>
              <a:t> </a:t>
            </a:r>
            <a:r>
              <a:rPr sz="1400" i="1" spc="-25" dirty="0">
                <a:latin typeface="Times New Roman"/>
                <a:cs typeface="Times New Roman"/>
              </a:rPr>
              <a:t>X</a:t>
            </a:r>
            <a:r>
              <a:rPr sz="1350" spc="-37" baseline="-18518" dirty="0">
                <a:latin typeface="Times New Roman"/>
                <a:cs typeface="Times New Roman"/>
              </a:rPr>
              <a:t>3</a:t>
            </a:r>
            <a:r>
              <a:rPr sz="1350" spc="750" baseline="-18518" dirty="0">
                <a:latin typeface="Times New Roman"/>
                <a:cs typeface="Times New Roman"/>
              </a:rPr>
              <a:t> </a:t>
            </a:r>
            <a:r>
              <a:rPr sz="1400" i="1" spc="-50" dirty="0">
                <a:latin typeface="Times New Roman"/>
                <a:cs typeface="Times New Roman"/>
              </a:rPr>
              <a:t>X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2168523" y="5804408"/>
            <a:ext cx="825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Times New Roman"/>
                <a:cs typeface="Times New Roman"/>
              </a:rPr>
              <a:t>4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2301081" y="5942076"/>
            <a:ext cx="7048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1</a:t>
            </a:r>
            <a:r>
              <a:rPr sz="1400" spc="80" dirty="0">
                <a:latin typeface="Times New Roman"/>
                <a:cs typeface="Times New Roman"/>
              </a:rPr>
              <a:t>  </a:t>
            </a:r>
            <a:r>
              <a:rPr sz="1400" dirty="0">
                <a:latin typeface="Times New Roman"/>
                <a:cs typeface="Times New Roman"/>
              </a:rPr>
              <a:t>2</a:t>
            </a:r>
            <a:r>
              <a:rPr sz="1400" spc="75" dirty="0">
                <a:latin typeface="Times New Roman"/>
                <a:cs typeface="Times New Roman"/>
              </a:rPr>
              <a:t>  </a:t>
            </a:r>
            <a:r>
              <a:rPr sz="1400" dirty="0">
                <a:latin typeface="Times New Roman"/>
                <a:cs typeface="Times New Roman"/>
              </a:rPr>
              <a:t>3</a:t>
            </a:r>
            <a:r>
              <a:rPr sz="1400" spc="484" dirty="0">
                <a:latin typeface="Times New Roman"/>
                <a:cs typeface="Times New Roman"/>
              </a:rPr>
              <a:t> </a:t>
            </a:r>
            <a:r>
              <a:rPr sz="1400" spc="-50" dirty="0">
                <a:latin typeface="Times New Roman"/>
                <a:cs typeface="Times New Roman"/>
              </a:rPr>
              <a:t>4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85" name="object 85"/>
          <p:cNvGrpSpPr/>
          <p:nvPr/>
        </p:nvGrpSpPr>
        <p:grpSpPr>
          <a:xfrm>
            <a:off x="2270917" y="5319956"/>
            <a:ext cx="771525" cy="593725"/>
            <a:chOff x="2270917" y="5319956"/>
            <a:chExt cx="771525" cy="593725"/>
          </a:xfrm>
        </p:grpSpPr>
        <p:sp>
          <p:nvSpPr>
            <p:cNvPr id="86" name="object 86"/>
            <p:cNvSpPr/>
            <p:nvPr/>
          </p:nvSpPr>
          <p:spPr>
            <a:xfrm>
              <a:off x="2289967" y="5343371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89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289967" y="5343371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89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480467" y="5343371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89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480467" y="5343371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89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289967" y="5546571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89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289967" y="5546571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89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670967" y="5546571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89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670967" y="5546571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89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289967" y="5737071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89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289967" y="5737071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89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861467" y="5737071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89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861467" y="5737071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89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860197" y="5553317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89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860197" y="5553317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89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850356" y="5319956"/>
              <a:ext cx="192087" cy="188912"/>
            </a:xfrm>
            <a:prstGeom prst="rect">
              <a:avLst/>
            </a:prstGeom>
          </p:spPr>
        </p:pic>
        <p:sp>
          <p:nvSpPr>
            <p:cNvPr id="101" name="object 101"/>
            <p:cNvSpPr/>
            <p:nvPr/>
          </p:nvSpPr>
          <p:spPr>
            <a:xfrm>
              <a:off x="2483073" y="5746200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89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483073" y="5746200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89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469356" y="5535856"/>
              <a:ext cx="192087" cy="188912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2673573" y="5746200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89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2673573" y="5746200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89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6" name="object 106"/>
          <p:cNvGrpSpPr/>
          <p:nvPr/>
        </p:nvGrpSpPr>
        <p:grpSpPr>
          <a:xfrm>
            <a:off x="6624957" y="4215606"/>
            <a:ext cx="770255" cy="784225"/>
            <a:chOff x="6624957" y="4215606"/>
            <a:chExt cx="770255" cy="784225"/>
          </a:xfrm>
        </p:grpSpPr>
        <p:sp>
          <p:nvSpPr>
            <p:cNvPr id="107" name="object 107"/>
            <p:cNvSpPr/>
            <p:nvPr/>
          </p:nvSpPr>
          <p:spPr>
            <a:xfrm>
              <a:off x="6624955" y="4215612"/>
              <a:ext cx="770255" cy="784225"/>
            </a:xfrm>
            <a:custGeom>
              <a:avLst/>
              <a:gdLst/>
              <a:ahLst/>
              <a:cxnLst/>
              <a:rect l="l" t="t" r="r" b="b"/>
              <a:pathLst>
                <a:path w="770254" h="784225">
                  <a:moveTo>
                    <a:pt x="193675" y="393700"/>
                  </a:moveTo>
                  <a:lnTo>
                    <a:pt x="0" y="393700"/>
                  </a:lnTo>
                  <a:lnTo>
                    <a:pt x="0" y="588962"/>
                  </a:lnTo>
                  <a:lnTo>
                    <a:pt x="193675" y="588962"/>
                  </a:lnTo>
                  <a:lnTo>
                    <a:pt x="193675" y="393700"/>
                  </a:lnTo>
                  <a:close/>
                </a:path>
                <a:path w="770254" h="784225">
                  <a:moveTo>
                    <a:pt x="193675" y="0"/>
                  </a:moveTo>
                  <a:lnTo>
                    <a:pt x="0" y="0"/>
                  </a:lnTo>
                  <a:lnTo>
                    <a:pt x="0" y="196850"/>
                  </a:lnTo>
                  <a:lnTo>
                    <a:pt x="193675" y="196850"/>
                  </a:lnTo>
                  <a:lnTo>
                    <a:pt x="193675" y="0"/>
                  </a:lnTo>
                  <a:close/>
                </a:path>
                <a:path w="770254" h="784225">
                  <a:moveTo>
                    <a:pt x="385762" y="588962"/>
                  </a:moveTo>
                  <a:lnTo>
                    <a:pt x="193675" y="588962"/>
                  </a:lnTo>
                  <a:lnTo>
                    <a:pt x="193675" y="784225"/>
                  </a:lnTo>
                  <a:lnTo>
                    <a:pt x="385762" y="784225"/>
                  </a:lnTo>
                  <a:lnTo>
                    <a:pt x="385762" y="588962"/>
                  </a:lnTo>
                  <a:close/>
                </a:path>
                <a:path w="770254" h="784225">
                  <a:moveTo>
                    <a:pt x="385762" y="196850"/>
                  </a:moveTo>
                  <a:lnTo>
                    <a:pt x="193675" y="196850"/>
                  </a:lnTo>
                  <a:lnTo>
                    <a:pt x="193675" y="393700"/>
                  </a:lnTo>
                  <a:lnTo>
                    <a:pt x="385762" y="393700"/>
                  </a:lnTo>
                  <a:lnTo>
                    <a:pt x="385762" y="196850"/>
                  </a:lnTo>
                  <a:close/>
                </a:path>
                <a:path w="770254" h="784225">
                  <a:moveTo>
                    <a:pt x="577850" y="393700"/>
                  </a:moveTo>
                  <a:lnTo>
                    <a:pt x="385762" y="393700"/>
                  </a:lnTo>
                  <a:lnTo>
                    <a:pt x="385762" y="588962"/>
                  </a:lnTo>
                  <a:lnTo>
                    <a:pt x="577850" y="588962"/>
                  </a:lnTo>
                  <a:lnTo>
                    <a:pt x="577850" y="393700"/>
                  </a:lnTo>
                  <a:close/>
                </a:path>
                <a:path w="770254" h="784225">
                  <a:moveTo>
                    <a:pt x="577850" y="0"/>
                  </a:moveTo>
                  <a:lnTo>
                    <a:pt x="385762" y="0"/>
                  </a:lnTo>
                  <a:lnTo>
                    <a:pt x="385762" y="196850"/>
                  </a:lnTo>
                  <a:lnTo>
                    <a:pt x="577850" y="196850"/>
                  </a:lnTo>
                  <a:lnTo>
                    <a:pt x="577850" y="0"/>
                  </a:lnTo>
                  <a:close/>
                </a:path>
                <a:path w="770254" h="784225">
                  <a:moveTo>
                    <a:pt x="769937" y="588962"/>
                  </a:moveTo>
                  <a:lnTo>
                    <a:pt x="577850" y="588962"/>
                  </a:lnTo>
                  <a:lnTo>
                    <a:pt x="577850" y="784225"/>
                  </a:lnTo>
                  <a:lnTo>
                    <a:pt x="769937" y="784225"/>
                  </a:lnTo>
                  <a:lnTo>
                    <a:pt x="769937" y="588962"/>
                  </a:lnTo>
                  <a:close/>
                </a:path>
                <a:path w="770254" h="784225">
                  <a:moveTo>
                    <a:pt x="769937" y="196850"/>
                  </a:moveTo>
                  <a:lnTo>
                    <a:pt x="577850" y="196850"/>
                  </a:lnTo>
                  <a:lnTo>
                    <a:pt x="577850" y="393700"/>
                  </a:lnTo>
                  <a:lnTo>
                    <a:pt x="769937" y="393700"/>
                  </a:lnTo>
                  <a:lnTo>
                    <a:pt x="769937" y="19685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6624955" y="4215612"/>
              <a:ext cx="770255" cy="784225"/>
            </a:xfrm>
            <a:custGeom>
              <a:avLst/>
              <a:gdLst/>
              <a:ahLst/>
              <a:cxnLst/>
              <a:rect l="l" t="t" r="r" b="b"/>
              <a:pathLst>
                <a:path w="770254" h="784225">
                  <a:moveTo>
                    <a:pt x="193675" y="588962"/>
                  </a:moveTo>
                  <a:lnTo>
                    <a:pt x="0" y="588962"/>
                  </a:lnTo>
                  <a:lnTo>
                    <a:pt x="0" y="784225"/>
                  </a:lnTo>
                  <a:lnTo>
                    <a:pt x="193675" y="784225"/>
                  </a:lnTo>
                  <a:lnTo>
                    <a:pt x="193675" y="588962"/>
                  </a:lnTo>
                  <a:close/>
                </a:path>
                <a:path w="770254" h="784225">
                  <a:moveTo>
                    <a:pt x="193675" y="196850"/>
                  </a:moveTo>
                  <a:lnTo>
                    <a:pt x="0" y="196850"/>
                  </a:lnTo>
                  <a:lnTo>
                    <a:pt x="0" y="393700"/>
                  </a:lnTo>
                  <a:lnTo>
                    <a:pt x="193675" y="393700"/>
                  </a:lnTo>
                  <a:lnTo>
                    <a:pt x="193675" y="196850"/>
                  </a:lnTo>
                  <a:close/>
                </a:path>
                <a:path w="770254" h="784225">
                  <a:moveTo>
                    <a:pt x="385762" y="393700"/>
                  </a:moveTo>
                  <a:lnTo>
                    <a:pt x="193675" y="393700"/>
                  </a:lnTo>
                  <a:lnTo>
                    <a:pt x="193675" y="588962"/>
                  </a:lnTo>
                  <a:lnTo>
                    <a:pt x="385762" y="588962"/>
                  </a:lnTo>
                  <a:lnTo>
                    <a:pt x="385762" y="393700"/>
                  </a:lnTo>
                  <a:close/>
                </a:path>
                <a:path w="770254" h="784225">
                  <a:moveTo>
                    <a:pt x="385762" y="0"/>
                  </a:moveTo>
                  <a:lnTo>
                    <a:pt x="193675" y="0"/>
                  </a:lnTo>
                  <a:lnTo>
                    <a:pt x="193675" y="196850"/>
                  </a:lnTo>
                  <a:lnTo>
                    <a:pt x="385762" y="196850"/>
                  </a:lnTo>
                  <a:lnTo>
                    <a:pt x="385762" y="0"/>
                  </a:lnTo>
                  <a:close/>
                </a:path>
                <a:path w="770254" h="784225">
                  <a:moveTo>
                    <a:pt x="577850" y="588962"/>
                  </a:moveTo>
                  <a:lnTo>
                    <a:pt x="385762" y="588962"/>
                  </a:lnTo>
                  <a:lnTo>
                    <a:pt x="385762" y="784225"/>
                  </a:lnTo>
                  <a:lnTo>
                    <a:pt x="577850" y="784225"/>
                  </a:lnTo>
                  <a:lnTo>
                    <a:pt x="577850" y="588962"/>
                  </a:lnTo>
                  <a:close/>
                </a:path>
                <a:path w="770254" h="784225">
                  <a:moveTo>
                    <a:pt x="577850" y="196850"/>
                  </a:moveTo>
                  <a:lnTo>
                    <a:pt x="385762" y="196850"/>
                  </a:lnTo>
                  <a:lnTo>
                    <a:pt x="385762" y="393700"/>
                  </a:lnTo>
                  <a:lnTo>
                    <a:pt x="577850" y="393700"/>
                  </a:lnTo>
                  <a:lnTo>
                    <a:pt x="577850" y="196850"/>
                  </a:lnTo>
                  <a:close/>
                </a:path>
                <a:path w="770254" h="784225">
                  <a:moveTo>
                    <a:pt x="769937" y="393700"/>
                  </a:moveTo>
                  <a:lnTo>
                    <a:pt x="577850" y="393700"/>
                  </a:lnTo>
                  <a:lnTo>
                    <a:pt x="577850" y="588962"/>
                  </a:lnTo>
                  <a:lnTo>
                    <a:pt x="769937" y="588962"/>
                  </a:lnTo>
                  <a:lnTo>
                    <a:pt x="769937" y="393700"/>
                  </a:lnTo>
                  <a:close/>
                </a:path>
                <a:path w="770254" h="784225">
                  <a:moveTo>
                    <a:pt x="769937" y="0"/>
                  </a:moveTo>
                  <a:lnTo>
                    <a:pt x="577850" y="0"/>
                  </a:lnTo>
                  <a:lnTo>
                    <a:pt x="577850" y="196850"/>
                  </a:lnTo>
                  <a:lnTo>
                    <a:pt x="769937" y="196850"/>
                  </a:lnTo>
                  <a:lnTo>
                    <a:pt x="769937" y="0"/>
                  </a:lnTo>
                  <a:close/>
                </a:path>
              </a:pathLst>
            </a:custGeom>
            <a:solidFill>
              <a:srgbClr val="333333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23396" y="4215606"/>
              <a:ext cx="192087" cy="188912"/>
            </a:xfrm>
            <a:prstGeom prst="rect">
              <a:avLst/>
            </a:prstGeom>
          </p:spPr>
        </p:pic>
      </p:grpSp>
      <p:sp>
        <p:nvSpPr>
          <p:cNvPr id="110" name="object 110"/>
          <p:cNvSpPr txBox="1"/>
          <p:nvPr/>
        </p:nvSpPr>
        <p:spPr>
          <a:xfrm>
            <a:off x="6398738" y="4177284"/>
            <a:ext cx="241300" cy="431165"/>
          </a:xfrm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38100" marR="30480">
              <a:lnSpc>
                <a:spcPts val="1510"/>
              </a:lnSpc>
              <a:spcBef>
                <a:spcPts val="290"/>
              </a:spcBef>
            </a:pPr>
            <a:r>
              <a:rPr sz="1400" i="1" spc="-25" dirty="0">
                <a:latin typeface="Times New Roman"/>
                <a:cs typeface="Times New Roman"/>
              </a:rPr>
              <a:t>X</a:t>
            </a:r>
            <a:r>
              <a:rPr sz="1350" spc="-37" baseline="-18518" dirty="0">
                <a:latin typeface="Times New Roman"/>
                <a:cs typeface="Times New Roman"/>
              </a:rPr>
              <a:t>1</a:t>
            </a:r>
            <a:r>
              <a:rPr sz="1350" spc="750" baseline="-18518" dirty="0">
                <a:latin typeface="Times New Roman"/>
                <a:cs typeface="Times New Roman"/>
              </a:rPr>
              <a:t> </a:t>
            </a:r>
            <a:r>
              <a:rPr sz="1400" i="1" spc="-50" dirty="0">
                <a:latin typeface="Times New Roman"/>
                <a:cs typeface="Times New Roman"/>
              </a:rPr>
              <a:t>X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6389213" y="4469383"/>
            <a:ext cx="250825" cy="559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5575">
              <a:lnSpc>
                <a:spcPts val="940"/>
              </a:lnSpc>
              <a:spcBef>
                <a:spcPts val="100"/>
              </a:spcBef>
            </a:pPr>
            <a:r>
              <a:rPr sz="900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  <a:p>
            <a:pPr marL="47625">
              <a:lnSpc>
                <a:spcPts val="1540"/>
              </a:lnSpc>
            </a:pPr>
            <a:r>
              <a:rPr sz="1400" i="1" spc="-25" dirty="0">
                <a:latin typeface="Times New Roman"/>
                <a:cs typeface="Times New Roman"/>
              </a:rPr>
              <a:t>X</a:t>
            </a:r>
            <a:r>
              <a:rPr sz="1350" spc="-37" baseline="-18518" dirty="0">
                <a:latin typeface="Times New Roman"/>
                <a:cs typeface="Times New Roman"/>
              </a:rPr>
              <a:t>3</a:t>
            </a:r>
            <a:endParaRPr sz="1350" baseline="-18518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45"/>
              </a:spcBef>
            </a:pPr>
            <a:r>
              <a:rPr sz="1400" i="1" spc="-25" dirty="0">
                <a:latin typeface="Times New Roman"/>
                <a:cs typeface="Times New Roman"/>
              </a:rPr>
              <a:t>X</a:t>
            </a:r>
            <a:r>
              <a:rPr sz="1350" spc="-37" baseline="-18518" dirty="0">
                <a:latin typeface="Times New Roman"/>
                <a:cs typeface="Times New Roman"/>
              </a:rPr>
              <a:t>4</a:t>
            </a:r>
            <a:endParaRPr sz="1350" baseline="-18518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6655120" y="5027676"/>
            <a:ext cx="7048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1</a:t>
            </a:r>
            <a:r>
              <a:rPr sz="1400" spc="80" dirty="0">
                <a:latin typeface="Times New Roman"/>
                <a:cs typeface="Times New Roman"/>
              </a:rPr>
              <a:t>  </a:t>
            </a:r>
            <a:r>
              <a:rPr sz="1400" dirty="0">
                <a:latin typeface="Times New Roman"/>
                <a:cs typeface="Times New Roman"/>
              </a:rPr>
              <a:t>2</a:t>
            </a:r>
            <a:r>
              <a:rPr sz="1400" spc="75" dirty="0">
                <a:latin typeface="Times New Roman"/>
                <a:cs typeface="Times New Roman"/>
              </a:rPr>
              <a:t>  </a:t>
            </a:r>
            <a:r>
              <a:rPr sz="1400" dirty="0">
                <a:latin typeface="Times New Roman"/>
                <a:cs typeface="Times New Roman"/>
              </a:rPr>
              <a:t>3</a:t>
            </a:r>
            <a:r>
              <a:rPr sz="1400" spc="484" dirty="0">
                <a:latin typeface="Times New Roman"/>
                <a:cs typeface="Times New Roman"/>
              </a:rPr>
              <a:t> </a:t>
            </a:r>
            <a:r>
              <a:rPr sz="1400" spc="-50" dirty="0">
                <a:latin typeface="Times New Roman"/>
                <a:cs typeface="Times New Roman"/>
              </a:rPr>
              <a:t>4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113" name="object 113"/>
          <p:cNvGrpSpPr/>
          <p:nvPr/>
        </p:nvGrpSpPr>
        <p:grpSpPr>
          <a:xfrm>
            <a:off x="6624957" y="4410471"/>
            <a:ext cx="781050" cy="599440"/>
            <a:chOff x="6624957" y="4410471"/>
            <a:chExt cx="781050" cy="599440"/>
          </a:xfrm>
        </p:grpSpPr>
        <p:sp>
          <p:nvSpPr>
            <p:cNvPr id="114" name="object 114"/>
            <p:cNvSpPr/>
            <p:nvPr/>
          </p:nvSpPr>
          <p:spPr>
            <a:xfrm>
              <a:off x="6644007" y="4429521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6644007" y="4429522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6834507" y="4429521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6834507" y="4429522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6832399" y="4632721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6832399" y="4632721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033851" y="4435965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033851" y="4435965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6832399" y="4823221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832399" y="4823221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7224351" y="4626465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7224351" y="4626465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213380" y="4416145"/>
              <a:ext cx="192087" cy="188913"/>
            </a:xfrm>
            <a:prstGeom prst="rect">
              <a:avLst/>
            </a:prstGeom>
          </p:spPr>
        </p:pic>
        <p:sp>
          <p:nvSpPr>
            <p:cNvPr id="127" name="object 127"/>
            <p:cNvSpPr/>
            <p:nvPr/>
          </p:nvSpPr>
          <p:spPr>
            <a:xfrm>
              <a:off x="7032404" y="4634823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032404" y="4634824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235604" y="4842389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235604" y="4842389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" name="object 13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28926" y="4621806"/>
              <a:ext cx="192088" cy="188913"/>
            </a:xfrm>
            <a:prstGeom prst="rect">
              <a:avLst/>
            </a:prstGeom>
          </p:spPr>
        </p:pic>
        <p:sp>
          <p:nvSpPr>
            <p:cNvPr id="132" name="object 132"/>
            <p:cNvSpPr/>
            <p:nvPr/>
          </p:nvSpPr>
          <p:spPr>
            <a:xfrm>
              <a:off x="6651151" y="4825404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148431"/>
                  </a:moveTo>
                  <a:lnTo>
                    <a:pt x="148589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6651151" y="4825405"/>
              <a:ext cx="148590" cy="148590"/>
            </a:xfrm>
            <a:custGeom>
              <a:avLst/>
              <a:gdLst/>
              <a:ahLst/>
              <a:cxnLst/>
              <a:rect l="l" t="t" r="r" b="b"/>
              <a:pathLst>
                <a:path w="148590" h="148589">
                  <a:moveTo>
                    <a:pt x="0" y="0"/>
                  </a:moveTo>
                  <a:lnTo>
                    <a:pt x="148589" y="148431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" name="object 13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015546" y="4810718"/>
              <a:ext cx="192087" cy="188913"/>
            </a:xfrm>
            <a:prstGeom prst="rect">
              <a:avLst/>
            </a:prstGeom>
          </p:spPr>
        </p:pic>
      </p:grpSp>
      <p:sp>
        <p:nvSpPr>
          <p:cNvPr id="135" name="object 13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22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614487" y="2217737"/>
            <a:ext cx="2028825" cy="1101725"/>
            <a:chOff x="1614487" y="2217737"/>
            <a:chExt cx="2028825" cy="1101725"/>
          </a:xfrm>
        </p:grpSpPr>
        <p:sp>
          <p:nvSpPr>
            <p:cNvPr id="8" name="object 8"/>
            <p:cNvSpPr/>
            <p:nvPr/>
          </p:nvSpPr>
          <p:spPr>
            <a:xfrm>
              <a:off x="2085975" y="2232025"/>
              <a:ext cx="1543050" cy="777875"/>
            </a:xfrm>
            <a:custGeom>
              <a:avLst/>
              <a:gdLst/>
              <a:ahLst/>
              <a:cxnLst/>
              <a:rect l="l" t="t" r="r" b="b"/>
              <a:pathLst>
                <a:path w="1543050" h="777875">
                  <a:moveTo>
                    <a:pt x="771525" y="0"/>
                  </a:moveTo>
                  <a:lnTo>
                    <a:pt x="708247" y="1289"/>
                  </a:lnTo>
                  <a:lnTo>
                    <a:pt x="646379" y="5090"/>
                  </a:lnTo>
                  <a:lnTo>
                    <a:pt x="586118" y="11303"/>
                  </a:lnTo>
                  <a:lnTo>
                    <a:pt x="527663" y="19828"/>
                  </a:lnTo>
                  <a:lnTo>
                    <a:pt x="471212" y="30564"/>
                  </a:lnTo>
                  <a:lnTo>
                    <a:pt x="416964" y="43412"/>
                  </a:lnTo>
                  <a:lnTo>
                    <a:pt x="365118" y="58271"/>
                  </a:lnTo>
                  <a:lnTo>
                    <a:pt x="315872" y="75042"/>
                  </a:lnTo>
                  <a:lnTo>
                    <a:pt x="269424" y="93624"/>
                  </a:lnTo>
                  <a:lnTo>
                    <a:pt x="225974" y="113917"/>
                  </a:lnTo>
                  <a:lnTo>
                    <a:pt x="185719" y="135821"/>
                  </a:lnTo>
                  <a:lnTo>
                    <a:pt x="148859" y="159236"/>
                  </a:lnTo>
                  <a:lnTo>
                    <a:pt x="115592" y="184061"/>
                  </a:lnTo>
                  <a:lnTo>
                    <a:pt x="86116" y="210198"/>
                  </a:lnTo>
                  <a:lnTo>
                    <a:pt x="39332" y="266003"/>
                  </a:lnTo>
                  <a:lnTo>
                    <a:pt x="10097" y="325849"/>
                  </a:lnTo>
                  <a:lnTo>
                    <a:pt x="0" y="388937"/>
                  </a:lnTo>
                  <a:lnTo>
                    <a:pt x="2557" y="420836"/>
                  </a:lnTo>
                  <a:lnTo>
                    <a:pt x="22422" y="482403"/>
                  </a:lnTo>
                  <a:lnTo>
                    <a:pt x="60630" y="540329"/>
                  </a:lnTo>
                  <a:lnTo>
                    <a:pt x="115592" y="593813"/>
                  </a:lnTo>
                  <a:lnTo>
                    <a:pt x="148859" y="618638"/>
                  </a:lnTo>
                  <a:lnTo>
                    <a:pt x="185719" y="642053"/>
                  </a:lnTo>
                  <a:lnTo>
                    <a:pt x="225974" y="663957"/>
                  </a:lnTo>
                  <a:lnTo>
                    <a:pt x="269424" y="684250"/>
                  </a:lnTo>
                  <a:lnTo>
                    <a:pt x="315872" y="702832"/>
                  </a:lnTo>
                  <a:lnTo>
                    <a:pt x="365118" y="719603"/>
                  </a:lnTo>
                  <a:lnTo>
                    <a:pt x="416964" y="734462"/>
                  </a:lnTo>
                  <a:lnTo>
                    <a:pt x="471212" y="747310"/>
                  </a:lnTo>
                  <a:lnTo>
                    <a:pt x="527663" y="758046"/>
                  </a:lnTo>
                  <a:lnTo>
                    <a:pt x="586118" y="766571"/>
                  </a:lnTo>
                  <a:lnTo>
                    <a:pt x="646379" y="772784"/>
                  </a:lnTo>
                  <a:lnTo>
                    <a:pt x="708247" y="776585"/>
                  </a:lnTo>
                  <a:lnTo>
                    <a:pt x="771525" y="777875"/>
                  </a:lnTo>
                  <a:lnTo>
                    <a:pt x="834802" y="776585"/>
                  </a:lnTo>
                  <a:lnTo>
                    <a:pt x="896670" y="772784"/>
                  </a:lnTo>
                  <a:lnTo>
                    <a:pt x="956931" y="766571"/>
                  </a:lnTo>
                  <a:lnTo>
                    <a:pt x="1015386" y="758046"/>
                  </a:lnTo>
                  <a:lnTo>
                    <a:pt x="1071837" y="747310"/>
                  </a:lnTo>
                  <a:lnTo>
                    <a:pt x="1126085" y="734462"/>
                  </a:lnTo>
                  <a:lnTo>
                    <a:pt x="1177931" y="719603"/>
                  </a:lnTo>
                  <a:lnTo>
                    <a:pt x="1227177" y="702832"/>
                  </a:lnTo>
                  <a:lnTo>
                    <a:pt x="1273625" y="684250"/>
                  </a:lnTo>
                  <a:lnTo>
                    <a:pt x="1317075" y="663957"/>
                  </a:lnTo>
                  <a:lnTo>
                    <a:pt x="1357330" y="642053"/>
                  </a:lnTo>
                  <a:lnTo>
                    <a:pt x="1394190" y="618638"/>
                  </a:lnTo>
                  <a:lnTo>
                    <a:pt x="1427457" y="593813"/>
                  </a:lnTo>
                  <a:lnTo>
                    <a:pt x="1456933" y="567676"/>
                  </a:lnTo>
                  <a:lnTo>
                    <a:pt x="1503717" y="511871"/>
                  </a:lnTo>
                  <a:lnTo>
                    <a:pt x="1532952" y="452025"/>
                  </a:lnTo>
                  <a:lnTo>
                    <a:pt x="1543050" y="388937"/>
                  </a:lnTo>
                  <a:lnTo>
                    <a:pt x="1540492" y="357038"/>
                  </a:lnTo>
                  <a:lnTo>
                    <a:pt x="1520627" y="295471"/>
                  </a:lnTo>
                  <a:lnTo>
                    <a:pt x="1482419" y="237545"/>
                  </a:lnTo>
                  <a:lnTo>
                    <a:pt x="1427457" y="184061"/>
                  </a:lnTo>
                  <a:lnTo>
                    <a:pt x="1394190" y="159236"/>
                  </a:lnTo>
                  <a:lnTo>
                    <a:pt x="1357330" y="135821"/>
                  </a:lnTo>
                  <a:lnTo>
                    <a:pt x="1317075" y="113917"/>
                  </a:lnTo>
                  <a:lnTo>
                    <a:pt x="1273625" y="93624"/>
                  </a:lnTo>
                  <a:lnTo>
                    <a:pt x="1227177" y="75042"/>
                  </a:lnTo>
                  <a:lnTo>
                    <a:pt x="1177931" y="58271"/>
                  </a:lnTo>
                  <a:lnTo>
                    <a:pt x="1126085" y="43412"/>
                  </a:lnTo>
                  <a:lnTo>
                    <a:pt x="1071837" y="30564"/>
                  </a:lnTo>
                  <a:lnTo>
                    <a:pt x="1015386" y="19828"/>
                  </a:lnTo>
                  <a:lnTo>
                    <a:pt x="956931" y="11303"/>
                  </a:lnTo>
                  <a:lnTo>
                    <a:pt x="896670" y="5090"/>
                  </a:lnTo>
                  <a:lnTo>
                    <a:pt x="834802" y="1289"/>
                  </a:lnTo>
                  <a:lnTo>
                    <a:pt x="771525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085975" y="2232025"/>
              <a:ext cx="1543050" cy="777875"/>
            </a:xfrm>
            <a:custGeom>
              <a:avLst/>
              <a:gdLst/>
              <a:ahLst/>
              <a:cxnLst/>
              <a:rect l="l" t="t" r="r" b="b"/>
              <a:pathLst>
                <a:path w="1543050" h="777875">
                  <a:moveTo>
                    <a:pt x="0" y="388937"/>
                  </a:moveTo>
                  <a:lnTo>
                    <a:pt x="10097" y="325849"/>
                  </a:lnTo>
                  <a:lnTo>
                    <a:pt x="39332" y="266003"/>
                  </a:lnTo>
                  <a:lnTo>
                    <a:pt x="86116" y="210198"/>
                  </a:lnTo>
                  <a:lnTo>
                    <a:pt x="115592" y="184061"/>
                  </a:lnTo>
                  <a:lnTo>
                    <a:pt x="148859" y="159236"/>
                  </a:lnTo>
                  <a:lnTo>
                    <a:pt x="185719" y="135821"/>
                  </a:lnTo>
                  <a:lnTo>
                    <a:pt x="225974" y="113917"/>
                  </a:lnTo>
                  <a:lnTo>
                    <a:pt x="269424" y="93624"/>
                  </a:lnTo>
                  <a:lnTo>
                    <a:pt x="315872" y="75042"/>
                  </a:lnTo>
                  <a:lnTo>
                    <a:pt x="365118" y="58271"/>
                  </a:lnTo>
                  <a:lnTo>
                    <a:pt x="416964" y="43412"/>
                  </a:lnTo>
                  <a:lnTo>
                    <a:pt x="471212" y="30564"/>
                  </a:lnTo>
                  <a:lnTo>
                    <a:pt x="527663" y="19828"/>
                  </a:lnTo>
                  <a:lnTo>
                    <a:pt x="586118" y="11303"/>
                  </a:lnTo>
                  <a:lnTo>
                    <a:pt x="646379" y="5090"/>
                  </a:lnTo>
                  <a:lnTo>
                    <a:pt x="708247" y="1289"/>
                  </a:lnTo>
                  <a:lnTo>
                    <a:pt x="771525" y="0"/>
                  </a:lnTo>
                  <a:lnTo>
                    <a:pt x="834801" y="1289"/>
                  </a:lnTo>
                  <a:lnTo>
                    <a:pt x="896670" y="5090"/>
                  </a:lnTo>
                  <a:lnTo>
                    <a:pt x="956931" y="11303"/>
                  </a:lnTo>
                  <a:lnTo>
                    <a:pt x="1015386" y="19828"/>
                  </a:lnTo>
                  <a:lnTo>
                    <a:pt x="1071837" y="30564"/>
                  </a:lnTo>
                  <a:lnTo>
                    <a:pt x="1126084" y="43412"/>
                  </a:lnTo>
                  <a:lnTo>
                    <a:pt x="1177931" y="58271"/>
                  </a:lnTo>
                  <a:lnTo>
                    <a:pt x="1227177" y="75042"/>
                  </a:lnTo>
                  <a:lnTo>
                    <a:pt x="1273625" y="93624"/>
                  </a:lnTo>
                  <a:lnTo>
                    <a:pt x="1317075" y="113917"/>
                  </a:lnTo>
                  <a:lnTo>
                    <a:pt x="1357330" y="135821"/>
                  </a:lnTo>
                  <a:lnTo>
                    <a:pt x="1394190" y="159236"/>
                  </a:lnTo>
                  <a:lnTo>
                    <a:pt x="1427457" y="184061"/>
                  </a:lnTo>
                  <a:lnTo>
                    <a:pt x="1456933" y="210198"/>
                  </a:lnTo>
                  <a:lnTo>
                    <a:pt x="1503717" y="266003"/>
                  </a:lnTo>
                  <a:lnTo>
                    <a:pt x="1532952" y="325849"/>
                  </a:lnTo>
                  <a:lnTo>
                    <a:pt x="1543050" y="388937"/>
                  </a:lnTo>
                  <a:lnTo>
                    <a:pt x="1540492" y="420836"/>
                  </a:lnTo>
                  <a:lnTo>
                    <a:pt x="1520627" y="482403"/>
                  </a:lnTo>
                  <a:lnTo>
                    <a:pt x="1482419" y="540329"/>
                  </a:lnTo>
                  <a:lnTo>
                    <a:pt x="1427457" y="593813"/>
                  </a:lnTo>
                  <a:lnTo>
                    <a:pt x="1394190" y="618638"/>
                  </a:lnTo>
                  <a:lnTo>
                    <a:pt x="1357330" y="642053"/>
                  </a:lnTo>
                  <a:lnTo>
                    <a:pt x="1317075" y="663957"/>
                  </a:lnTo>
                  <a:lnTo>
                    <a:pt x="1273625" y="684250"/>
                  </a:lnTo>
                  <a:lnTo>
                    <a:pt x="1227177" y="702832"/>
                  </a:lnTo>
                  <a:lnTo>
                    <a:pt x="1177931" y="719603"/>
                  </a:lnTo>
                  <a:lnTo>
                    <a:pt x="1126084" y="734462"/>
                  </a:lnTo>
                  <a:lnTo>
                    <a:pt x="1071837" y="747310"/>
                  </a:lnTo>
                  <a:lnTo>
                    <a:pt x="1015386" y="758046"/>
                  </a:lnTo>
                  <a:lnTo>
                    <a:pt x="956931" y="766571"/>
                  </a:lnTo>
                  <a:lnTo>
                    <a:pt x="896670" y="772784"/>
                  </a:lnTo>
                  <a:lnTo>
                    <a:pt x="834801" y="776585"/>
                  </a:lnTo>
                  <a:lnTo>
                    <a:pt x="771525" y="777875"/>
                  </a:lnTo>
                  <a:lnTo>
                    <a:pt x="708247" y="776585"/>
                  </a:lnTo>
                  <a:lnTo>
                    <a:pt x="646379" y="772784"/>
                  </a:lnTo>
                  <a:lnTo>
                    <a:pt x="586118" y="766571"/>
                  </a:lnTo>
                  <a:lnTo>
                    <a:pt x="527663" y="758046"/>
                  </a:lnTo>
                  <a:lnTo>
                    <a:pt x="471212" y="747310"/>
                  </a:lnTo>
                  <a:lnTo>
                    <a:pt x="416964" y="734462"/>
                  </a:lnTo>
                  <a:lnTo>
                    <a:pt x="365118" y="719603"/>
                  </a:lnTo>
                  <a:lnTo>
                    <a:pt x="315872" y="702832"/>
                  </a:lnTo>
                  <a:lnTo>
                    <a:pt x="269424" y="684250"/>
                  </a:lnTo>
                  <a:lnTo>
                    <a:pt x="225974" y="663957"/>
                  </a:lnTo>
                  <a:lnTo>
                    <a:pt x="185719" y="642053"/>
                  </a:lnTo>
                  <a:lnTo>
                    <a:pt x="148859" y="618638"/>
                  </a:lnTo>
                  <a:lnTo>
                    <a:pt x="115592" y="593813"/>
                  </a:lnTo>
                  <a:lnTo>
                    <a:pt x="86116" y="567676"/>
                  </a:lnTo>
                  <a:lnTo>
                    <a:pt x="39332" y="511871"/>
                  </a:lnTo>
                  <a:lnTo>
                    <a:pt x="10097" y="452025"/>
                  </a:lnTo>
                  <a:lnTo>
                    <a:pt x="0" y="388937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628775" y="2854325"/>
              <a:ext cx="619125" cy="450850"/>
            </a:xfrm>
            <a:custGeom>
              <a:avLst/>
              <a:gdLst/>
              <a:ahLst/>
              <a:cxnLst/>
              <a:rect l="l" t="t" r="r" b="b"/>
              <a:pathLst>
                <a:path w="619125" h="450850">
                  <a:moveTo>
                    <a:pt x="619125" y="0"/>
                  </a:moveTo>
                  <a:lnTo>
                    <a:pt x="0" y="45085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 txBox="1"/>
          <p:nvPr/>
        </p:nvSpPr>
        <p:spPr>
          <a:xfrm>
            <a:off x="154939" y="3275075"/>
            <a:ext cx="308800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0365" marR="43180" indent="-342265">
              <a:lnSpc>
                <a:spcPct val="107100"/>
              </a:lnSpc>
              <a:spcBef>
                <a:spcPts val="100"/>
              </a:spcBef>
              <a:buChar char="•"/>
              <a:tabLst>
                <a:tab pos="380365" algn="l"/>
                <a:tab pos="381000" algn="l"/>
              </a:tabLst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No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se ha tomado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en cuenta </a:t>
            </a: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R'</a:t>
            </a:r>
            <a:r>
              <a:rPr sz="1350" spc="-15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6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(</a:t>
            </a: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x</a:t>
            </a:r>
            <a:r>
              <a:rPr sz="1350" spc="-15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3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,</a:t>
            </a: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x</a:t>
            </a:r>
            <a:r>
              <a:rPr sz="1350" spc="-15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4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),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porque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ni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x</a:t>
            </a:r>
            <a:r>
              <a:rPr sz="1350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3</a:t>
            </a:r>
            <a:r>
              <a:rPr sz="1350" spc="202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ni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x</a:t>
            </a:r>
            <a:r>
              <a:rPr sz="1350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4</a:t>
            </a:r>
            <a:r>
              <a:rPr sz="1350" spc="37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tienen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valores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42239" y="3720083"/>
            <a:ext cx="3108325" cy="1497965"/>
          </a:xfrm>
          <a:prstGeom prst="rect">
            <a:avLst/>
          </a:prstGeom>
        </p:spPr>
        <p:txBody>
          <a:bodyPr vert="horz" wrap="square" lIns="0" tIns="52069" rIns="0" bIns="0" rtlCol="0">
            <a:spAutoFit/>
          </a:bodyPr>
          <a:lstStyle/>
          <a:p>
            <a:pPr marL="393700">
              <a:lnSpc>
                <a:spcPct val="100000"/>
              </a:lnSpc>
              <a:spcBef>
                <a:spcPts val="409"/>
              </a:spcBef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asignados</a:t>
            </a:r>
            <a:r>
              <a:rPr sz="1400" spc="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en</a:t>
            </a:r>
            <a:r>
              <a:rPr sz="1400" spc="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{</a:t>
            </a: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x</a:t>
            </a:r>
            <a:r>
              <a:rPr sz="1350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1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 1,</a:t>
            </a:r>
            <a:r>
              <a:rPr sz="1400" spc="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x</a:t>
            </a:r>
            <a:r>
              <a:rPr sz="1350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2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4}</a:t>
            </a:r>
            <a:endParaRPr sz="1400">
              <a:latin typeface="Times New Roman"/>
              <a:cs typeface="Times New Roman"/>
            </a:endParaRPr>
          </a:p>
          <a:p>
            <a:pPr marL="393065" marR="152400" indent="-342265">
              <a:lnSpc>
                <a:spcPct val="107100"/>
              </a:lnSpc>
              <a:spcBef>
                <a:spcPts val="195"/>
              </a:spcBef>
              <a:buChar char="•"/>
              <a:tabLst>
                <a:tab pos="393065" algn="l"/>
                <a:tab pos="393700" algn="l"/>
              </a:tabLst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Se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habría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detectado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que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un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dominio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se queda sin</a:t>
            </a:r>
            <a:r>
              <a:rPr sz="1400" spc="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valores</a:t>
            </a:r>
            <a:endParaRPr sz="1400">
              <a:latin typeface="Times New Roman"/>
              <a:cs typeface="Times New Roman"/>
            </a:endParaRPr>
          </a:p>
          <a:p>
            <a:pPr marL="393065" marR="55880" indent="-342265">
              <a:lnSpc>
                <a:spcPct val="110000"/>
              </a:lnSpc>
              <a:spcBef>
                <a:spcPts val="260"/>
              </a:spcBef>
              <a:buChar char="•"/>
              <a:tabLst>
                <a:tab pos="393065" algn="l"/>
                <a:tab pos="393700" algn="l"/>
              </a:tabLst>
            </a:pPr>
            <a:r>
              <a:rPr sz="1400" spc="-95" dirty="0">
                <a:solidFill>
                  <a:srgbClr val="990000"/>
                </a:solidFill>
                <a:latin typeface="Times New Roman"/>
                <a:cs typeface="Times New Roman"/>
              </a:rPr>
              <a:t>Y,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 por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tanto, que </a:t>
            </a:r>
            <a:r>
              <a:rPr sz="1400" u="sng" dirty="0">
                <a:solidFill>
                  <a:srgbClr val="990000"/>
                </a:solidFill>
                <a:uFill>
                  <a:solidFill>
                    <a:srgbClr val="990000"/>
                  </a:solidFill>
                </a:uFill>
                <a:latin typeface="Times New Roman"/>
                <a:cs typeface="Times New Roman"/>
              </a:rPr>
              <a:t>no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 se puede</a:t>
            </a:r>
            <a:r>
              <a:rPr sz="1400" spc="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ampliar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la</a:t>
            </a: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asignación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para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que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forme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una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solución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593850">
              <a:lnSpc>
                <a:spcPct val="100000"/>
              </a:lnSpc>
              <a:spcBef>
                <a:spcPts val="100"/>
              </a:spcBef>
            </a:pPr>
            <a:r>
              <a:rPr dirty="0"/>
              <a:t>Transitividad</a:t>
            </a:r>
            <a:r>
              <a:rPr spc="-3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10" dirty="0"/>
              <a:t>Restricciones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921702" y="5442203"/>
            <a:ext cx="6678930" cy="690245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315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Hay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allá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forward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checking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tomar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cuenta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la</a:t>
            </a:r>
            <a:endParaRPr sz="2000">
              <a:latin typeface="Times New Roman"/>
              <a:cs typeface="Times New Roman"/>
            </a:endParaRPr>
          </a:p>
          <a:p>
            <a:pPr marL="354965">
              <a:lnSpc>
                <a:spcPct val="100000"/>
              </a:lnSpc>
              <a:spcBef>
                <a:spcPts val="215"/>
              </a:spcBef>
            </a:pPr>
            <a:r>
              <a:rPr sz="2000" i="1" dirty="0">
                <a:latin typeface="Times New Roman"/>
                <a:cs typeface="Times New Roman"/>
              </a:rPr>
              <a:t>transitividad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restricciones…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961765" y="1175003"/>
            <a:ext cx="1968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25" dirty="0">
                <a:latin typeface="Times New Roman"/>
                <a:cs typeface="Times New Roman"/>
              </a:rPr>
              <a:t>{}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243964" y="1838959"/>
            <a:ext cx="825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78864" y="1738884"/>
            <a:ext cx="56832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400" i="1" spc="1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1}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898515" y="1838959"/>
            <a:ext cx="825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733415" y="1738884"/>
            <a:ext cx="56832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400" i="1" spc="1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2}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532052" y="1838959"/>
            <a:ext cx="825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366952" y="1738884"/>
            <a:ext cx="56832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400" i="1" spc="1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3}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481377" y="1838959"/>
            <a:ext cx="825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8316277" y="1738884"/>
            <a:ext cx="56832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400" i="1" spc="1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-495299" y="1485900"/>
            <a:ext cx="4564380" cy="219075"/>
          </a:xfrm>
          <a:custGeom>
            <a:avLst/>
            <a:gdLst/>
            <a:ahLst/>
            <a:cxnLst/>
            <a:rect l="l" t="t" r="r" b="b"/>
            <a:pathLst>
              <a:path w="4564380" h="219075">
                <a:moveTo>
                  <a:pt x="4564062" y="0"/>
                </a:moveTo>
                <a:lnTo>
                  <a:pt x="1890712" y="219075"/>
                </a:lnTo>
              </a:path>
              <a:path w="4564380" h="219075">
                <a:moveTo>
                  <a:pt x="4564062" y="0"/>
                </a:moveTo>
                <a:lnTo>
                  <a:pt x="2582862" y="219075"/>
                </a:lnTo>
              </a:path>
              <a:path w="4564380" h="219075">
                <a:moveTo>
                  <a:pt x="4564062" y="0"/>
                </a:moveTo>
                <a:lnTo>
                  <a:pt x="949325" y="219075"/>
                </a:lnTo>
              </a:path>
              <a:path w="4564380" h="219075">
                <a:moveTo>
                  <a:pt x="4564062" y="0"/>
                </a:moveTo>
                <a:lnTo>
                  <a:pt x="0" y="219075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1136014" y="2378964"/>
            <a:ext cx="5270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400" i="1" spc="1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1,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155064" y="2482088"/>
            <a:ext cx="533400" cy="340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8750">
              <a:lnSpc>
                <a:spcPts val="940"/>
              </a:lnSpc>
              <a:spcBef>
                <a:spcPts val="100"/>
              </a:spcBef>
            </a:pPr>
            <a:r>
              <a:rPr sz="900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  <a:p>
            <a:pPr marL="38100">
              <a:lnSpc>
                <a:spcPts val="1540"/>
              </a:lnSpc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3}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377439" y="2482088"/>
            <a:ext cx="825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212339" y="2378964"/>
            <a:ext cx="5270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400" i="1" spc="1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1,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395412" y="2114550"/>
            <a:ext cx="1138555" cy="231775"/>
          </a:xfrm>
          <a:custGeom>
            <a:avLst/>
            <a:gdLst/>
            <a:ahLst/>
            <a:cxnLst/>
            <a:rect l="l" t="t" r="r" b="b"/>
            <a:pathLst>
              <a:path w="1138555" h="231775">
                <a:moveTo>
                  <a:pt x="0" y="0"/>
                </a:moveTo>
                <a:lnTo>
                  <a:pt x="4763" y="231775"/>
                </a:lnTo>
              </a:path>
              <a:path w="1138555" h="231775">
                <a:moveTo>
                  <a:pt x="0" y="0"/>
                </a:moveTo>
                <a:lnTo>
                  <a:pt x="1138238" y="231775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3396615" y="3244596"/>
            <a:ext cx="622300" cy="6597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645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1,</a:t>
            </a:r>
            <a:endParaRPr sz="1400">
              <a:latin typeface="Times New Roman"/>
              <a:cs typeface="Times New Roman"/>
            </a:endParaRPr>
          </a:p>
          <a:p>
            <a:pPr marL="127000">
              <a:lnSpc>
                <a:spcPts val="1645"/>
              </a:lnSpc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4,</a:t>
            </a:r>
            <a:endParaRPr sz="1400">
              <a:latin typeface="Times New Roman"/>
              <a:cs typeface="Times New Roman"/>
            </a:endParaRPr>
          </a:p>
          <a:p>
            <a:pPr marL="127000">
              <a:lnSpc>
                <a:spcPct val="100000"/>
              </a:lnSpc>
              <a:spcBef>
                <a:spcPts val="25"/>
              </a:spcBef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3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2}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1330325" y="1660525"/>
            <a:ext cx="3215005" cy="1558925"/>
            <a:chOff x="1330325" y="1660525"/>
            <a:chExt cx="3215005" cy="1558925"/>
          </a:xfrm>
        </p:grpSpPr>
        <p:sp>
          <p:nvSpPr>
            <p:cNvPr id="32" name="object 32"/>
            <p:cNvSpPr/>
            <p:nvPr/>
          </p:nvSpPr>
          <p:spPr>
            <a:xfrm>
              <a:off x="2533650" y="3051175"/>
              <a:ext cx="1209675" cy="161925"/>
            </a:xfrm>
            <a:custGeom>
              <a:avLst/>
              <a:gdLst/>
              <a:ahLst/>
              <a:cxnLst/>
              <a:rect l="l" t="t" r="r" b="b"/>
              <a:pathLst>
                <a:path w="1209675" h="161925">
                  <a:moveTo>
                    <a:pt x="0" y="0"/>
                  </a:moveTo>
                  <a:lnTo>
                    <a:pt x="1209675" y="161925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349375" y="2978150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146050"/>
                  </a:moveTo>
                  <a:lnTo>
                    <a:pt x="114300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349375" y="2978150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0"/>
                  </a:moveTo>
                  <a:lnTo>
                    <a:pt x="114300" y="1460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775075" y="1660524"/>
              <a:ext cx="770255" cy="784860"/>
            </a:xfrm>
            <a:custGeom>
              <a:avLst/>
              <a:gdLst/>
              <a:ahLst/>
              <a:cxnLst/>
              <a:rect l="l" t="t" r="r" b="b"/>
              <a:pathLst>
                <a:path w="770254" h="784860">
                  <a:moveTo>
                    <a:pt x="193675" y="393700"/>
                  </a:moveTo>
                  <a:lnTo>
                    <a:pt x="0" y="393700"/>
                  </a:lnTo>
                  <a:lnTo>
                    <a:pt x="0" y="588962"/>
                  </a:lnTo>
                  <a:lnTo>
                    <a:pt x="193675" y="588962"/>
                  </a:lnTo>
                  <a:lnTo>
                    <a:pt x="193675" y="393700"/>
                  </a:lnTo>
                  <a:close/>
                </a:path>
                <a:path w="770254" h="784860">
                  <a:moveTo>
                    <a:pt x="193675" y="0"/>
                  </a:moveTo>
                  <a:lnTo>
                    <a:pt x="0" y="0"/>
                  </a:lnTo>
                  <a:lnTo>
                    <a:pt x="0" y="196850"/>
                  </a:lnTo>
                  <a:lnTo>
                    <a:pt x="193675" y="196850"/>
                  </a:lnTo>
                  <a:lnTo>
                    <a:pt x="193675" y="0"/>
                  </a:lnTo>
                  <a:close/>
                </a:path>
                <a:path w="770254" h="784860">
                  <a:moveTo>
                    <a:pt x="385762" y="588962"/>
                  </a:moveTo>
                  <a:lnTo>
                    <a:pt x="193675" y="588962"/>
                  </a:lnTo>
                  <a:lnTo>
                    <a:pt x="193675" y="784237"/>
                  </a:lnTo>
                  <a:lnTo>
                    <a:pt x="385762" y="784237"/>
                  </a:lnTo>
                  <a:lnTo>
                    <a:pt x="385762" y="588962"/>
                  </a:lnTo>
                  <a:close/>
                </a:path>
                <a:path w="770254" h="784860">
                  <a:moveTo>
                    <a:pt x="385762" y="196850"/>
                  </a:moveTo>
                  <a:lnTo>
                    <a:pt x="193675" y="196850"/>
                  </a:lnTo>
                  <a:lnTo>
                    <a:pt x="193675" y="393700"/>
                  </a:lnTo>
                  <a:lnTo>
                    <a:pt x="385762" y="393700"/>
                  </a:lnTo>
                  <a:lnTo>
                    <a:pt x="385762" y="196850"/>
                  </a:lnTo>
                  <a:close/>
                </a:path>
                <a:path w="770254" h="784860">
                  <a:moveTo>
                    <a:pt x="577850" y="393700"/>
                  </a:moveTo>
                  <a:lnTo>
                    <a:pt x="385762" y="393700"/>
                  </a:lnTo>
                  <a:lnTo>
                    <a:pt x="385762" y="588962"/>
                  </a:lnTo>
                  <a:lnTo>
                    <a:pt x="577850" y="588962"/>
                  </a:lnTo>
                  <a:lnTo>
                    <a:pt x="577850" y="393700"/>
                  </a:lnTo>
                  <a:close/>
                </a:path>
                <a:path w="770254" h="784860">
                  <a:moveTo>
                    <a:pt x="577850" y="0"/>
                  </a:moveTo>
                  <a:lnTo>
                    <a:pt x="385762" y="0"/>
                  </a:lnTo>
                  <a:lnTo>
                    <a:pt x="385762" y="196850"/>
                  </a:lnTo>
                  <a:lnTo>
                    <a:pt x="577850" y="196850"/>
                  </a:lnTo>
                  <a:lnTo>
                    <a:pt x="577850" y="0"/>
                  </a:lnTo>
                  <a:close/>
                </a:path>
                <a:path w="770254" h="784860">
                  <a:moveTo>
                    <a:pt x="769937" y="588962"/>
                  </a:moveTo>
                  <a:lnTo>
                    <a:pt x="577850" y="588962"/>
                  </a:lnTo>
                  <a:lnTo>
                    <a:pt x="577850" y="784237"/>
                  </a:lnTo>
                  <a:lnTo>
                    <a:pt x="769937" y="784237"/>
                  </a:lnTo>
                  <a:lnTo>
                    <a:pt x="769937" y="588962"/>
                  </a:lnTo>
                  <a:close/>
                </a:path>
                <a:path w="770254" h="784860">
                  <a:moveTo>
                    <a:pt x="769937" y="196850"/>
                  </a:moveTo>
                  <a:lnTo>
                    <a:pt x="577850" y="196850"/>
                  </a:lnTo>
                  <a:lnTo>
                    <a:pt x="577850" y="393700"/>
                  </a:lnTo>
                  <a:lnTo>
                    <a:pt x="769937" y="393700"/>
                  </a:lnTo>
                  <a:lnTo>
                    <a:pt x="769937" y="19685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775075" y="1660524"/>
              <a:ext cx="770255" cy="784860"/>
            </a:xfrm>
            <a:custGeom>
              <a:avLst/>
              <a:gdLst/>
              <a:ahLst/>
              <a:cxnLst/>
              <a:rect l="l" t="t" r="r" b="b"/>
              <a:pathLst>
                <a:path w="770254" h="784860">
                  <a:moveTo>
                    <a:pt x="193675" y="588962"/>
                  </a:moveTo>
                  <a:lnTo>
                    <a:pt x="0" y="588962"/>
                  </a:lnTo>
                  <a:lnTo>
                    <a:pt x="0" y="784237"/>
                  </a:lnTo>
                  <a:lnTo>
                    <a:pt x="193675" y="784237"/>
                  </a:lnTo>
                  <a:lnTo>
                    <a:pt x="193675" y="588962"/>
                  </a:lnTo>
                  <a:close/>
                </a:path>
                <a:path w="770254" h="784860">
                  <a:moveTo>
                    <a:pt x="193675" y="196850"/>
                  </a:moveTo>
                  <a:lnTo>
                    <a:pt x="0" y="196850"/>
                  </a:lnTo>
                  <a:lnTo>
                    <a:pt x="0" y="393700"/>
                  </a:lnTo>
                  <a:lnTo>
                    <a:pt x="193675" y="393700"/>
                  </a:lnTo>
                  <a:lnTo>
                    <a:pt x="193675" y="196850"/>
                  </a:lnTo>
                  <a:close/>
                </a:path>
                <a:path w="770254" h="784860">
                  <a:moveTo>
                    <a:pt x="385762" y="393700"/>
                  </a:moveTo>
                  <a:lnTo>
                    <a:pt x="193675" y="393700"/>
                  </a:lnTo>
                  <a:lnTo>
                    <a:pt x="193675" y="588962"/>
                  </a:lnTo>
                  <a:lnTo>
                    <a:pt x="385762" y="588962"/>
                  </a:lnTo>
                  <a:lnTo>
                    <a:pt x="385762" y="393700"/>
                  </a:lnTo>
                  <a:close/>
                </a:path>
                <a:path w="770254" h="784860">
                  <a:moveTo>
                    <a:pt x="385762" y="0"/>
                  </a:moveTo>
                  <a:lnTo>
                    <a:pt x="193675" y="0"/>
                  </a:lnTo>
                  <a:lnTo>
                    <a:pt x="193675" y="196850"/>
                  </a:lnTo>
                  <a:lnTo>
                    <a:pt x="385762" y="196850"/>
                  </a:lnTo>
                  <a:lnTo>
                    <a:pt x="385762" y="0"/>
                  </a:lnTo>
                  <a:close/>
                </a:path>
                <a:path w="770254" h="784860">
                  <a:moveTo>
                    <a:pt x="577850" y="588962"/>
                  </a:moveTo>
                  <a:lnTo>
                    <a:pt x="385762" y="588962"/>
                  </a:lnTo>
                  <a:lnTo>
                    <a:pt x="385762" y="784237"/>
                  </a:lnTo>
                  <a:lnTo>
                    <a:pt x="577850" y="784237"/>
                  </a:lnTo>
                  <a:lnTo>
                    <a:pt x="577850" y="588962"/>
                  </a:lnTo>
                  <a:close/>
                </a:path>
                <a:path w="770254" h="784860">
                  <a:moveTo>
                    <a:pt x="577850" y="196850"/>
                  </a:moveTo>
                  <a:lnTo>
                    <a:pt x="385762" y="196850"/>
                  </a:lnTo>
                  <a:lnTo>
                    <a:pt x="385762" y="393700"/>
                  </a:lnTo>
                  <a:lnTo>
                    <a:pt x="577850" y="393700"/>
                  </a:lnTo>
                  <a:lnTo>
                    <a:pt x="577850" y="196850"/>
                  </a:lnTo>
                  <a:close/>
                </a:path>
                <a:path w="770254" h="784860">
                  <a:moveTo>
                    <a:pt x="769937" y="393700"/>
                  </a:moveTo>
                  <a:lnTo>
                    <a:pt x="577850" y="393700"/>
                  </a:lnTo>
                  <a:lnTo>
                    <a:pt x="577850" y="588962"/>
                  </a:lnTo>
                  <a:lnTo>
                    <a:pt x="769937" y="588962"/>
                  </a:lnTo>
                  <a:lnTo>
                    <a:pt x="769937" y="393700"/>
                  </a:lnTo>
                  <a:close/>
                </a:path>
                <a:path w="770254" h="784860">
                  <a:moveTo>
                    <a:pt x="769937" y="0"/>
                  </a:moveTo>
                  <a:lnTo>
                    <a:pt x="577850" y="0"/>
                  </a:lnTo>
                  <a:lnTo>
                    <a:pt x="577850" y="196850"/>
                  </a:lnTo>
                  <a:lnTo>
                    <a:pt x="769937" y="196850"/>
                  </a:lnTo>
                  <a:lnTo>
                    <a:pt x="769937" y="0"/>
                  </a:lnTo>
                  <a:close/>
                </a:path>
              </a:pathLst>
            </a:custGeom>
            <a:solidFill>
              <a:srgbClr val="333333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770312" y="1660525"/>
              <a:ext cx="192088" cy="188912"/>
            </a:xfrm>
            <a:prstGeom prst="rect">
              <a:avLst/>
            </a:prstGeom>
          </p:spPr>
        </p:pic>
      </p:grpSp>
      <p:sp>
        <p:nvSpPr>
          <p:cNvPr id="38" name="object 38"/>
          <p:cNvSpPr txBox="1"/>
          <p:nvPr/>
        </p:nvSpPr>
        <p:spPr>
          <a:xfrm>
            <a:off x="5771515" y="2378964"/>
            <a:ext cx="5270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400" i="1" spc="1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2,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790565" y="2482088"/>
            <a:ext cx="533400" cy="340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8750">
              <a:lnSpc>
                <a:spcPts val="940"/>
              </a:lnSpc>
              <a:spcBef>
                <a:spcPts val="100"/>
              </a:spcBef>
            </a:pPr>
            <a:r>
              <a:rPr sz="900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  <a:p>
            <a:pPr marL="38100">
              <a:lnSpc>
                <a:spcPts val="1540"/>
              </a:lnSpc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035674" y="2114550"/>
            <a:ext cx="5080" cy="231775"/>
          </a:xfrm>
          <a:custGeom>
            <a:avLst/>
            <a:gdLst/>
            <a:ahLst/>
            <a:cxnLst/>
            <a:rect l="l" t="t" r="r" b="b"/>
            <a:pathLst>
              <a:path w="5079" h="231775">
                <a:moveTo>
                  <a:pt x="4763" y="0"/>
                </a:moveTo>
                <a:lnTo>
                  <a:pt x="0" y="231775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5708015" y="3244596"/>
            <a:ext cx="622300" cy="6597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645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2,</a:t>
            </a:r>
            <a:endParaRPr sz="1400">
              <a:latin typeface="Times New Roman"/>
              <a:cs typeface="Times New Roman"/>
            </a:endParaRPr>
          </a:p>
          <a:p>
            <a:pPr marL="127000">
              <a:lnSpc>
                <a:spcPts val="1645"/>
              </a:lnSpc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4,</a:t>
            </a:r>
            <a:endParaRPr sz="1400">
              <a:latin typeface="Times New Roman"/>
              <a:cs typeface="Times New Roman"/>
            </a:endParaRPr>
          </a:p>
          <a:p>
            <a:pPr marL="127000">
              <a:lnSpc>
                <a:spcPct val="100000"/>
              </a:lnSpc>
              <a:spcBef>
                <a:spcPts val="25"/>
              </a:spcBef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3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1}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030913" y="3051175"/>
            <a:ext cx="5080" cy="161925"/>
          </a:xfrm>
          <a:custGeom>
            <a:avLst/>
            <a:gdLst/>
            <a:ahLst/>
            <a:cxnLst/>
            <a:rect l="l" t="t" r="r" b="b"/>
            <a:pathLst>
              <a:path w="5079" h="161925">
                <a:moveTo>
                  <a:pt x="4763" y="0"/>
                </a:moveTo>
                <a:lnTo>
                  <a:pt x="0" y="161925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5450840" y="4189476"/>
            <a:ext cx="1127125" cy="443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645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{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= 2,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4,</a:t>
            </a:r>
            <a:endParaRPr sz="1400">
              <a:latin typeface="Times New Roman"/>
              <a:cs typeface="Times New Roman"/>
            </a:endParaRPr>
          </a:p>
          <a:p>
            <a:pPr marL="82550">
              <a:lnSpc>
                <a:spcPts val="1645"/>
              </a:lnSpc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3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,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4</a:t>
            </a:r>
            <a:r>
              <a:rPr sz="1400" dirty="0">
                <a:latin typeface="Times New Roman"/>
                <a:cs typeface="Times New Roman"/>
              </a:rPr>
              <a:t>= 3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50" dirty="0">
                <a:latin typeface="Times New Roman"/>
                <a:cs typeface="Times New Roman"/>
              </a:rPr>
              <a:t>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6030912" y="3917950"/>
            <a:ext cx="3175" cy="238125"/>
          </a:xfrm>
          <a:custGeom>
            <a:avLst/>
            <a:gdLst/>
            <a:ahLst/>
            <a:cxnLst/>
            <a:rect l="l" t="t" r="r" b="b"/>
            <a:pathLst>
              <a:path w="3175" h="238125">
                <a:moveTo>
                  <a:pt x="0" y="0"/>
                </a:moveTo>
                <a:lnTo>
                  <a:pt x="3175" y="238125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" name="object 45"/>
          <p:cNvGrpSpPr/>
          <p:nvPr/>
        </p:nvGrpSpPr>
        <p:grpSpPr>
          <a:xfrm>
            <a:off x="6632575" y="4279900"/>
            <a:ext cx="196850" cy="304800"/>
            <a:chOff x="6632575" y="4279900"/>
            <a:chExt cx="196850" cy="304800"/>
          </a:xfrm>
        </p:grpSpPr>
        <p:sp>
          <p:nvSpPr>
            <p:cNvPr id="46" name="object 46"/>
            <p:cNvSpPr/>
            <p:nvPr/>
          </p:nvSpPr>
          <p:spPr>
            <a:xfrm>
              <a:off x="6670675" y="4451350"/>
              <a:ext cx="72390" cy="95250"/>
            </a:xfrm>
            <a:custGeom>
              <a:avLst/>
              <a:gdLst/>
              <a:ahLst/>
              <a:cxnLst/>
              <a:rect l="l" t="t" r="r" b="b"/>
              <a:pathLst>
                <a:path w="72390" h="95250">
                  <a:moveTo>
                    <a:pt x="0" y="0"/>
                  </a:moveTo>
                  <a:lnTo>
                    <a:pt x="72390" y="95250"/>
                  </a:lnTo>
                </a:path>
              </a:pathLst>
            </a:custGeom>
            <a:ln w="76200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743064" y="4318000"/>
              <a:ext cx="48260" cy="228600"/>
            </a:xfrm>
            <a:custGeom>
              <a:avLst/>
              <a:gdLst/>
              <a:ahLst/>
              <a:cxnLst/>
              <a:rect l="l" t="t" r="r" b="b"/>
              <a:pathLst>
                <a:path w="48259" h="228600">
                  <a:moveTo>
                    <a:pt x="0" y="228600"/>
                  </a:moveTo>
                  <a:lnTo>
                    <a:pt x="48260" y="0"/>
                  </a:lnTo>
                </a:path>
              </a:pathLst>
            </a:custGeom>
            <a:ln w="76200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" name="object 48"/>
          <p:cNvSpPr txBox="1"/>
          <p:nvPr/>
        </p:nvSpPr>
        <p:spPr>
          <a:xfrm>
            <a:off x="234315" y="1499108"/>
            <a:ext cx="711200" cy="5651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430"/>
              </a:lnSpc>
              <a:spcBef>
                <a:spcPts val="100"/>
              </a:spcBef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2</a:t>
            </a:r>
            <a:r>
              <a:rPr sz="1200" b="1" spc="142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10" dirty="0">
                <a:solidFill>
                  <a:srgbClr val="3333CC"/>
                </a:solidFill>
                <a:latin typeface="Times New Roman"/>
                <a:cs typeface="Times New Roman"/>
              </a:rPr>
              <a:t>{3,4}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ts val="1405"/>
              </a:lnSpc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3</a:t>
            </a:r>
            <a:r>
              <a:rPr sz="1200" b="1" spc="142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10" dirty="0">
                <a:solidFill>
                  <a:srgbClr val="3333CC"/>
                </a:solidFill>
                <a:latin typeface="Times New Roman"/>
                <a:cs typeface="Times New Roman"/>
              </a:rPr>
              <a:t>{2,4}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ts val="1415"/>
              </a:lnSpc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4</a:t>
            </a:r>
            <a:r>
              <a:rPr sz="1200" b="1" spc="142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10" dirty="0">
                <a:solidFill>
                  <a:srgbClr val="3333CC"/>
                </a:solidFill>
                <a:latin typeface="Times New Roman"/>
                <a:cs typeface="Times New Roman"/>
              </a:rPr>
              <a:t>{2,3}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960052" y="2500884"/>
            <a:ext cx="76200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b="1" dirty="0">
                <a:solidFill>
                  <a:srgbClr val="3333CC"/>
                </a:solidFill>
                <a:latin typeface="Times New Roman"/>
                <a:cs typeface="Times New Roman"/>
              </a:rPr>
              <a:t>3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850514" y="2422652"/>
            <a:ext cx="5461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i="1" spc="39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25" dirty="0">
                <a:solidFill>
                  <a:srgbClr val="3333CC"/>
                </a:solidFill>
                <a:latin typeface="Times New Roman"/>
                <a:cs typeface="Times New Roman"/>
              </a:rPr>
              <a:t>{2}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231389" y="2583179"/>
            <a:ext cx="119062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631190" algn="l"/>
              </a:tabLst>
            </a:pP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350" baseline="-18518" dirty="0">
                <a:latin typeface="Times New Roman"/>
                <a:cs typeface="Times New Roman"/>
              </a:rPr>
              <a:t>2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4}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800" b="1" i="1" baseline="2314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0416" dirty="0">
                <a:solidFill>
                  <a:srgbClr val="3333CC"/>
                </a:solidFill>
                <a:latin typeface="Times New Roman"/>
                <a:cs typeface="Times New Roman"/>
              </a:rPr>
              <a:t>4</a:t>
            </a:r>
            <a:r>
              <a:rPr sz="1200" b="1" spc="142" baseline="-10416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b="1" baseline="2314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800" b="1" spc="-37" baseline="2314" dirty="0">
                <a:solidFill>
                  <a:srgbClr val="3333CC"/>
                </a:solidFill>
                <a:latin typeface="Times New Roman"/>
                <a:cs typeface="Times New Roman"/>
              </a:rPr>
              <a:t>{3}</a:t>
            </a:r>
            <a:endParaRPr sz="1800" baseline="2314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12090" y="2422652"/>
            <a:ext cx="4699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i="1" spc="39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25" dirty="0">
                <a:solidFill>
                  <a:srgbClr val="3333CC"/>
                </a:solidFill>
                <a:latin typeface="Times New Roman"/>
                <a:cs typeface="Times New Roman"/>
              </a:rPr>
              <a:t>{}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86689" y="2500884"/>
            <a:ext cx="596900" cy="309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7320">
              <a:lnSpc>
                <a:spcPts val="880"/>
              </a:lnSpc>
              <a:spcBef>
                <a:spcPts val="100"/>
              </a:spcBef>
            </a:pPr>
            <a:r>
              <a:rPr sz="800" b="1" dirty="0">
                <a:solidFill>
                  <a:srgbClr val="3333CC"/>
                </a:solidFill>
                <a:latin typeface="Times New Roman"/>
                <a:cs typeface="Times New Roman"/>
              </a:rPr>
              <a:t>3</a:t>
            </a:r>
            <a:endParaRPr sz="800">
              <a:latin typeface="Times New Roman"/>
              <a:cs typeface="Times New Roman"/>
            </a:endParaRPr>
          </a:p>
          <a:p>
            <a:pPr marL="38100">
              <a:lnSpc>
                <a:spcPts val="1360"/>
              </a:lnSpc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4</a:t>
            </a:r>
            <a:r>
              <a:rPr sz="1200" b="1" spc="142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25" dirty="0">
                <a:solidFill>
                  <a:srgbClr val="3333CC"/>
                </a:solidFill>
                <a:latin typeface="Times New Roman"/>
                <a:cs typeface="Times New Roman"/>
              </a:rPr>
              <a:t>{2}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006215" y="3452876"/>
            <a:ext cx="5207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4</a:t>
            </a:r>
            <a:r>
              <a:rPr sz="1200" b="1" spc="142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25" dirty="0">
                <a:solidFill>
                  <a:srgbClr val="3333CC"/>
                </a:solidFill>
                <a:latin typeface="Times New Roman"/>
                <a:cs typeface="Times New Roman"/>
              </a:rPr>
              <a:t>{}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5" name="object 55"/>
          <p:cNvGrpSpPr/>
          <p:nvPr/>
        </p:nvGrpSpPr>
        <p:grpSpPr>
          <a:xfrm>
            <a:off x="3600450" y="3990975"/>
            <a:ext cx="152400" cy="184150"/>
            <a:chOff x="3600450" y="3990975"/>
            <a:chExt cx="152400" cy="184150"/>
          </a:xfrm>
        </p:grpSpPr>
        <p:sp>
          <p:nvSpPr>
            <p:cNvPr id="56" name="object 56"/>
            <p:cNvSpPr/>
            <p:nvPr/>
          </p:nvSpPr>
          <p:spPr>
            <a:xfrm>
              <a:off x="3619500" y="4010025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146050"/>
                  </a:moveTo>
                  <a:lnTo>
                    <a:pt x="114300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619500" y="4010025"/>
              <a:ext cx="114300" cy="146050"/>
            </a:xfrm>
            <a:custGeom>
              <a:avLst/>
              <a:gdLst/>
              <a:ahLst/>
              <a:cxnLst/>
              <a:rect l="l" t="t" r="r" b="b"/>
              <a:pathLst>
                <a:path w="114300" h="146050">
                  <a:moveTo>
                    <a:pt x="0" y="0"/>
                  </a:moveTo>
                  <a:lnTo>
                    <a:pt x="114300" y="1460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" name="object 58"/>
          <p:cNvSpPr txBox="1"/>
          <p:nvPr/>
        </p:nvSpPr>
        <p:spPr>
          <a:xfrm>
            <a:off x="4876165" y="1614932"/>
            <a:ext cx="5461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i="1" spc="39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25" dirty="0">
                <a:solidFill>
                  <a:srgbClr val="3333CC"/>
                </a:solidFill>
                <a:latin typeface="Times New Roman"/>
                <a:cs typeface="Times New Roman"/>
              </a:rPr>
              <a:t>{4}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850765" y="1690115"/>
            <a:ext cx="825500" cy="487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7320">
              <a:lnSpc>
                <a:spcPts val="880"/>
              </a:lnSpc>
              <a:spcBef>
                <a:spcPts val="100"/>
              </a:spcBef>
            </a:pPr>
            <a:r>
              <a:rPr sz="800" b="1" dirty="0">
                <a:solidFill>
                  <a:srgbClr val="3333CC"/>
                </a:solidFill>
                <a:latin typeface="Times New Roman"/>
                <a:cs typeface="Times New Roman"/>
              </a:rPr>
              <a:t>2</a:t>
            </a:r>
            <a:endParaRPr sz="800">
              <a:latin typeface="Times New Roman"/>
              <a:cs typeface="Times New Roman"/>
            </a:endParaRPr>
          </a:p>
          <a:p>
            <a:pPr marL="38100">
              <a:lnSpc>
                <a:spcPts val="1335"/>
              </a:lnSpc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3</a:t>
            </a:r>
            <a:r>
              <a:rPr sz="1200" b="1" spc="142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10" dirty="0">
                <a:solidFill>
                  <a:srgbClr val="3333CC"/>
                </a:solidFill>
                <a:latin typeface="Times New Roman"/>
                <a:cs typeface="Times New Roman"/>
              </a:rPr>
              <a:t>{1,3}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ts val="1415"/>
              </a:lnSpc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4</a:t>
            </a:r>
            <a:r>
              <a:rPr sz="1200" b="1" spc="142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10" dirty="0">
                <a:solidFill>
                  <a:srgbClr val="3333CC"/>
                </a:solidFill>
                <a:latin typeface="Times New Roman"/>
                <a:cs typeface="Times New Roman"/>
              </a:rPr>
              <a:t>{1,3,4}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876165" y="2422652"/>
            <a:ext cx="5461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i="1" spc="39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25" dirty="0">
                <a:solidFill>
                  <a:srgbClr val="3333CC"/>
                </a:solidFill>
                <a:latin typeface="Times New Roman"/>
                <a:cs typeface="Times New Roman"/>
              </a:rPr>
              <a:t>{1}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850765" y="2500884"/>
            <a:ext cx="711200" cy="309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7320">
              <a:lnSpc>
                <a:spcPts val="880"/>
              </a:lnSpc>
              <a:spcBef>
                <a:spcPts val="100"/>
              </a:spcBef>
            </a:pPr>
            <a:r>
              <a:rPr sz="800" b="1" dirty="0">
                <a:solidFill>
                  <a:srgbClr val="3333CC"/>
                </a:solidFill>
                <a:latin typeface="Times New Roman"/>
                <a:cs typeface="Times New Roman"/>
              </a:rPr>
              <a:t>3</a:t>
            </a:r>
            <a:endParaRPr sz="800">
              <a:latin typeface="Times New Roman"/>
              <a:cs typeface="Times New Roman"/>
            </a:endParaRPr>
          </a:p>
          <a:p>
            <a:pPr marL="38100">
              <a:lnSpc>
                <a:spcPts val="1360"/>
              </a:lnSpc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4</a:t>
            </a:r>
            <a:r>
              <a:rPr sz="1200" b="1" spc="142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10" dirty="0">
                <a:solidFill>
                  <a:srgbClr val="3333CC"/>
                </a:solidFill>
                <a:latin typeface="Times New Roman"/>
                <a:cs typeface="Times New Roman"/>
              </a:rPr>
              <a:t>{1,3}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865052" y="3638804"/>
            <a:ext cx="5969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b="1" i="1" dirty="0">
                <a:solidFill>
                  <a:srgbClr val="3333CC"/>
                </a:solidFill>
                <a:latin typeface="Times New Roman"/>
                <a:cs typeface="Times New Roman"/>
              </a:rPr>
              <a:t>D</a:t>
            </a:r>
            <a:r>
              <a:rPr sz="1200" b="1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4</a:t>
            </a:r>
            <a:r>
              <a:rPr sz="1200" b="1" spc="142" baseline="-13888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3333CC"/>
                </a:solidFill>
                <a:latin typeface="Times New Roman"/>
                <a:cs typeface="Times New Roman"/>
              </a:rPr>
              <a:t>= </a:t>
            </a:r>
            <a:r>
              <a:rPr sz="1200" b="1" spc="-25" dirty="0">
                <a:solidFill>
                  <a:srgbClr val="3333CC"/>
                </a:solidFill>
                <a:latin typeface="Times New Roman"/>
                <a:cs typeface="Times New Roman"/>
              </a:rPr>
              <a:t>{3}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539331" y="1623059"/>
            <a:ext cx="250825" cy="85153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38100" marR="30480" indent="9525" algn="just">
              <a:lnSpc>
                <a:spcPct val="95700"/>
              </a:lnSpc>
              <a:spcBef>
                <a:spcPts val="170"/>
              </a:spcBef>
            </a:pPr>
            <a:r>
              <a:rPr sz="1400" i="1" spc="-25" dirty="0">
                <a:latin typeface="Times New Roman"/>
                <a:cs typeface="Times New Roman"/>
              </a:rPr>
              <a:t>X</a:t>
            </a:r>
            <a:r>
              <a:rPr sz="1350" spc="-37" baseline="-18518" dirty="0">
                <a:latin typeface="Times New Roman"/>
                <a:cs typeface="Times New Roman"/>
              </a:rPr>
              <a:t>1</a:t>
            </a:r>
            <a:r>
              <a:rPr sz="1350" spc="750" baseline="-18518" dirty="0">
                <a:latin typeface="Times New Roman"/>
                <a:cs typeface="Times New Roman"/>
              </a:rPr>
              <a:t> </a:t>
            </a:r>
            <a:r>
              <a:rPr sz="1400" i="1" spc="-25" dirty="0">
                <a:latin typeface="Times New Roman"/>
                <a:cs typeface="Times New Roman"/>
              </a:rPr>
              <a:t>X</a:t>
            </a:r>
            <a:r>
              <a:rPr sz="1350" spc="-37" baseline="-18518" dirty="0">
                <a:latin typeface="Times New Roman"/>
                <a:cs typeface="Times New Roman"/>
              </a:rPr>
              <a:t>2</a:t>
            </a:r>
            <a:r>
              <a:rPr sz="1350" spc="750" baseline="-18518" dirty="0">
                <a:latin typeface="Times New Roman"/>
                <a:cs typeface="Times New Roman"/>
              </a:rPr>
              <a:t> </a:t>
            </a:r>
            <a:r>
              <a:rPr sz="1400" i="1" spc="-25" dirty="0">
                <a:latin typeface="Times New Roman"/>
                <a:cs typeface="Times New Roman"/>
              </a:rPr>
              <a:t>X</a:t>
            </a:r>
            <a:r>
              <a:rPr sz="1350" spc="-37" baseline="-18518" dirty="0">
                <a:latin typeface="Times New Roman"/>
                <a:cs typeface="Times New Roman"/>
              </a:rPr>
              <a:t>3</a:t>
            </a:r>
            <a:r>
              <a:rPr sz="1350" spc="750" baseline="-18518" dirty="0">
                <a:latin typeface="Times New Roman"/>
                <a:cs typeface="Times New Roman"/>
              </a:rPr>
              <a:t> </a:t>
            </a:r>
            <a:r>
              <a:rPr sz="1400" i="1" spc="-25" dirty="0">
                <a:latin typeface="Times New Roman"/>
                <a:cs typeface="Times New Roman"/>
              </a:rPr>
              <a:t>X</a:t>
            </a:r>
            <a:r>
              <a:rPr sz="1350" spc="-37" baseline="-18518" dirty="0">
                <a:latin typeface="Times New Roman"/>
                <a:cs typeface="Times New Roman"/>
              </a:rPr>
              <a:t>4</a:t>
            </a:r>
            <a:endParaRPr sz="1350" baseline="-18518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805237" y="2473452"/>
            <a:ext cx="7048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1</a:t>
            </a:r>
            <a:r>
              <a:rPr sz="1400" spc="80" dirty="0">
                <a:latin typeface="Times New Roman"/>
                <a:cs typeface="Times New Roman"/>
              </a:rPr>
              <a:t>  </a:t>
            </a:r>
            <a:r>
              <a:rPr sz="1400" dirty="0">
                <a:latin typeface="Times New Roman"/>
                <a:cs typeface="Times New Roman"/>
              </a:rPr>
              <a:t>2</a:t>
            </a:r>
            <a:r>
              <a:rPr sz="1400" spc="75" dirty="0">
                <a:latin typeface="Times New Roman"/>
                <a:cs typeface="Times New Roman"/>
              </a:rPr>
              <a:t>  </a:t>
            </a:r>
            <a:r>
              <a:rPr sz="1400" dirty="0">
                <a:latin typeface="Times New Roman"/>
                <a:cs typeface="Times New Roman"/>
              </a:rPr>
              <a:t>3</a:t>
            </a:r>
            <a:r>
              <a:rPr sz="1400" spc="484" dirty="0">
                <a:latin typeface="Times New Roman"/>
                <a:cs typeface="Times New Roman"/>
              </a:rPr>
              <a:t> </a:t>
            </a:r>
            <a:r>
              <a:rPr sz="1400" spc="-50" dirty="0">
                <a:latin typeface="Times New Roman"/>
                <a:cs typeface="Times New Roman"/>
              </a:rPr>
              <a:t>4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65" name="object 65"/>
          <p:cNvGrpSpPr/>
          <p:nvPr/>
        </p:nvGrpSpPr>
        <p:grpSpPr>
          <a:xfrm>
            <a:off x="3775075" y="1657350"/>
            <a:ext cx="765175" cy="796925"/>
            <a:chOff x="3775075" y="1657350"/>
            <a:chExt cx="765175" cy="796925"/>
          </a:xfrm>
        </p:grpSpPr>
        <p:pic>
          <p:nvPicPr>
            <p:cNvPr id="66" name="object 6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348162" y="1876425"/>
              <a:ext cx="192088" cy="188912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4198937" y="1879600"/>
              <a:ext cx="122555" cy="165100"/>
            </a:xfrm>
            <a:custGeom>
              <a:avLst/>
              <a:gdLst/>
              <a:ahLst/>
              <a:cxnLst/>
              <a:rect l="l" t="t" r="r" b="b"/>
              <a:pathLst>
                <a:path w="122554" h="165100">
                  <a:moveTo>
                    <a:pt x="0" y="165100"/>
                  </a:moveTo>
                  <a:lnTo>
                    <a:pt x="122237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198937" y="1879600"/>
              <a:ext cx="122555" cy="165100"/>
            </a:xfrm>
            <a:custGeom>
              <a:avLst/>
              <a:gdLst/>
              <a:ahLst/>
              <a:cxnLst/>
              <a:rect l="l" t="t" r="r" b="b"/>
              <a:pathLst>
                <a:path w="122554" h="165100">
                  <a:moveTo>
                    <a:pt x="0" y="0"/>
                  </a:moveTo>
                  <a:lnTo>
                    <a:pt x="122237" y="16510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379912" y="2070100"/>
              <a:ext cx="122555" cy="165100"/>
            </a:xfrm>
            <a:custGeom>
              <a:avLst/>
              <a:gdLst/>
              <a:ahLst/>
              <a:cxnLst/>
              <a:rect l="l" t="t" r="r" b="b"/>
              <a:pathLst>
                <a:path w="122554" h="165100">
                  <a:moveTo>
                    <a:pt x="0" y="165100"/>
                  </a:moveTo>
                  <a:lnTo>
                    <a:pt x="122237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379912" y="2070100"/>
              <a:ext cx="122555" cy="165100"/>
            </a:xfrm>
            <a:custGeom>
              <a:avLst/>
              <a:gdLst/>
              <a:ahLst/>
              <a:cxnLst/>
              <a:rect l="l" t="t" r="r" b="b"/>
              <a:pathLst>
                <a:path w="122554" h="165100">
                  <a:moveTo>
                    <a:pt x="0" y="0"/>
                  </a:moveTo>
                  <a:lnTo>
                    <a:pt x="122237" y="16510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008437" y="2270125"/>
              <a:ext cx="122555" cy="165100"/>
            </a:xfrm>
            <a:custGeom>
              <a:avLst/>
              <a:gdLst/>
              <a:ahLst/>
              <a:cxnLst/>
              <a:rect l="l" t="t" r="r" b="b"/>
              <a:pathLst>
                <a:path w="122554" h="165100">
                  <a:moveTo>
                    <a:pt x="0" y="165100"/>
                  </a:moveTo>
                  <a:lnTo>
                    <a:pt x="122237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4008437" y="2270125"/>
              <a:ext cx="122555" cy="165100"/>
            </a:xfrm>
            <a:custGeom>
              <a:avLst/>
              <a:gdLst/>
              <a:ahLst/>
              <a:cxnLst/>
              <a:rect l="l" t="t" r="r" b="b"/>
              <a:pathLst>
                <a:path w="122554" h="165100">
                  <a:moveTo>
                    <a:pt x="0" y="0"/>
                  </a:moveTo>
                  <a:lnTo>
                    <a:pt x="122237" y="16510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3794125" y="1871662"/>
              <a:ext cx="122555" cy="165100"/>
            </a:xfrm>
            <a:custGeom>
              <a:avLst/>
              <a:gdLst/>
              <a:ahLst/>
              <a:cxnLst/>
              <a:rect l="l" t="t" r="r" b="b"/>
              <a:pathLst>
                <a:path w="122554" h="165100">
                  <a:moveTo>
                    <a:pt x="0" y="165100"/>
                  </a:moveTo>
                  <a:lnTo>
                    <a:pt x="122238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794125" y="1871662"/>
              <a:ext cx="122555" cy="165100"/>
            </a:xfrm>
            <a:custGeom>
              <a:avLst/>
              <a:gdLst/>
              <a:ahLst/>
              <a:cxnLst/>
              <a:rect l="l" t="t" r="r" b="b"/>
              <a:pathLst>
                <a:path w="122554" h="165100">
                  <a:moveTo>
                    <a:pt x="0" y="0"/>
                  </a:moveTo>
                  <a:lnTo>
                    <a:pt x="122238" y="16510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997325" y="1870075"/>
              <a:ext cx="122555" cy="165100"/>
            </a:xfrm>
            <a:custGeom>
              <a:avLst/>
              <a:gdLst/>
              <a:ahLst/>
              <a:cxnLst/>
              <a:rect l="l" t="t" r="r" b="b"/>
              <a:pathLst>
                <a:path w="122554" h="165100">
                  <a:moveTo>
                    <a:pt x="0" y="165100"/>
                  </a:moveTo>
                  <a:lnTo>
                    <a:pt x="122238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997325" y="1870075"/>
              <a:ext cx="122555" cy="165100"/>
            </a:xfrm>
            <a:custGeom>
              <a:avLst/>
              <a:gdLst/>
              <a:ahLst/>
              <a:cxnLst/>
              <a:rect l="l" t="t" r="r" b="b"/>
              <a:pathLst>
                <a:path w="122554" h="165100">
                  <a:moveTo>
                    <a:pt x="0" y="0"/>
                  </a:moveTo>
                  <a:lnTo>
                    <a:pt x="122238" y="16510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3797300" y="2073275"/>
              <a:ext cx="122555" cy="165100"/>
            </a:xfrm>
            <a:custGeom>
              <a:avLst/>
              <a:gdLst/>
              <a:ahLst/>
              <a:cxnLst/>
              <a:rect l="l" t="t" r="r" b="b"/>
              <a:pathLst>
                <a:path w="122554" h="165100">
                  <a:moveTo>
                    <a:pt x="0" y="165100"/>
                  </a:moveTo>
                  <a:lnTo>
                    <a:pt x="122238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797300" y="2073275"/>
              <a:ext cx="122555" cy="165100"/>
            </a:xfrm>
            <a:custGeom>
              <a:avLst/>
              <a:gdLst/>
              <a:ahLst/>
              <a:cxnLst/>
              <a:rect l="l" t="t" r="r" b="b"/>
              <a:pathLst>
                <a:path w="122554" h="165100">
                  <a:moveTo>
                    <a:pt x="0" y="0"/>
                  </a:moveTo>
                  <a:lnTo>
                    <a:pt x="122238" y="16510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4189412" y="2065337"/>
              <a:ext cx="122555" cy="165100"/>
            </a:xfrm>
            <a:custGeom>
              <a:avLst/>
              <a:gdLst/>
              <a:ahLst/>
              <a:cxnLst/>
              <a:rect l="l" t="t" r="r" b="b"/>
              <a:pathLst>
                <a:path w="122554" h="165100">
                  <a:moveTo>
                    <a:pt x="0" y="165100"/>
                  </a:moveTo>
                  <a:lnTo>
                    <a:pt x="122238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189412" y="2065337"/>
              <a:ext cx="122555" cy="165100"/>
            </a:xfrm>
            <a:custGeom>
              <a:avLst/>
              <a:gdLst/>
              <a:ahLst/>
              <a:cxnLst/>
              <a:rect l="l" t="t" r="r" b="b"/>
              <a:pathLst>
                <a:path w="122554" h="165100">
                  <a:moveTo>
                    <a:pt x="0" y="0"/>
                  </a:moveTo>
                  <a:lnTo>
                    <a:pt x="122238" y="16510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795712" y="2263775"/>
              <a:ext cx="122555" cy="165100"/>
            </a:xfrm>
            <a:custGeom>
              <a:avLst/>
              <a:gdLst/>
              <a:ahLst/>
              <a:cxnLst/>
              <a:rect l="l" t="t" r="r" b="b"/>
              <a:pathLst>
                <a:path w="122554" h="165100">
                  <a:moveTo>
                    <a:pt x="0" y="165100"/>
                  </a:moveTo>
                  <a:lnTo>
                    <a:pt x="122238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795712" y="2263775"/>
              <a:ext cx="122555" cy="165100"/>
            </a:xfrm>
            <a:custGeom>
              <a:avLst/>
              <a:gdLst/>
              <a:ahLst/>
              <a:cxnLst/>
              <a:rect l="l" t="t" r="r" b="b"/>
              <a:pathLst>
                <a:path w="122554" h="165100">
                  <a:moveTo>
                    <a:pt x="0" y="0"/>
                  </a:moveTo>
                  <a:lnTo>
                    <a:pt x="122238" y="16510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371975" y="2266950"/>
              <a:ext cx="122555" cy="165100"/>
            </a:xfrm>
            <a:custGeom>
              <a:avLst/>
              <a:gdLst/>
              <a:ahLst/>
              <a:cxnLst/>
              <a:rect l="l" t="t" r="r" b="b"/>
              <a:pathLst>
                <a:path w="122554" h="165100">
                  <a:moveTo>
                    <a:pt x="0" y="165100"/>
                  </a:moveTo>
                  <a:lnTo>
                    <a:pt x="122238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371975" y="2266950"/>
              <a:ext cx="122555" cy="165100"/>
            </a:xfrm>
            <a:custGeom>
              <a:avLst/>
              <a:gdLst/>
              <a:ahLst/>
              <a:cxnLst/>
              <a:rect l="l" t="t" r="r" b="b"/>
              <a:pathLst>
                <a:path w="122554" h="165100">
                  <a:moveTo>
                    <a:pt x="0" y="0"/>
                  </a:moveTo>
                  <a:lnTo>
                    <a:pt x="122238" y="16510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3990975" y="1678231"/>
              <a:ext cx="121920" cy="165100"/>
            </a:xfrm>
            <a:custGeom>
              <a:avLst/>
              <a:gdLst/>
              <a:ahLst/>
              <a:cxnLst/>
              <a:rect l="l" t="t" r="r" b="b"/>
              <a:pathLst>
                <a:path w="121920" h="165100">
                  <a:moveTo>
                    <a:pt x="0" y="164856"/>
                  </a:moveTo>
                  <a:lnTo>
                    <a:pt x="121701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3990975" y="1678232"/>
              <a:ext cx="121920" cy="165100"/>
            </a:xfrm>
            <a:custGeom>
              <a:avLst/>
              <a:gdLst/>
              <a:ahLst/>
              <a:cxnLst/>
              <a:rect l="l" t="t" r="r" b="b"/>
              <a:pathLst>
                <a:path w="121920" h="165100">
                  <a:moveTo>
                    <a:pt x="0" y="0"/>
                  </a:moveTo>
                  <a:lnTo>
                    <a:pt x="121701" y="164856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4194712" y="1676400"/>
              <a:ext cx="121920" cy="165100"/>
            </a:xfrm>
            <a:custGeom>
              <a:avLst/>
              <a:gdLst/>
              <a:ahLst/>
              <a:cxnLst/>
              <a:rect l="l" t="t" r="r" b="b"/>
              <a:pathLst>
                <a:path w="121920" h="165100">
                  <a:moveTo>
                    <a:pt x="0" y="164856"/>
                  </a:moveTo>
                  <a:lnTo>
                    <a:pt x="121701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4194712" y="1676400"/>
              <a:ext cx="121920" cy="165100"/>
            </a:xfrm>
            <a:custGeom>
              <a:avLst/>
              <a:gdLst/>
              <a:ahLst/>
              <a:cxnLst/>
              <a:rect l="l" t="t" r="r" b="b"/>
              <a:pathLst>
                <a:path w="121920" h="165100">
                  <a:moveTo>
                    <a:pt x="0" y="0"/>
                  </a:moveTo>
                  <a:lnTo>
                    <a:pt x="121701" y="164856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4392612" y="1677987"/>
              <a:ext cx="122555" cy="165100"/>
            </a:xfrm>
            <a:custGeom>
              <a:avLst/>
              <a:gdLst/>
              <a:ahLst/>
              <a:cxnLst/>
              <a:rect l="l" t="t" r="r" b="b"/>
              <a:pathLst>
                <a:path w="122554" h="165100">
                  <a:moveTo>
                    <a:pt x="0" y="165100"/>
                  </a:moveTo>
                  <a:lnTo>
                    <a:pt x="122238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392612" y="1677987"/>
              <a:ext cx="122555" cy="165100"/>
            </a:xfrm>
            <a:custGeom>
              <a:avLst/>
              <a:gdLst/>
              <a:ahLst/>
              <a:cxnLst/>
              <a:rect l="l" t="t" r="r" b="b"/>
              <a:pathLst>
                <a:path w="122554" h="165100">
                  <a:moveTo>
                    <a:pt x="0" y="0"/>
                  </a:moveTo>
                  <a:lnTo>
                    <a:pt x="122238" y="16510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1" name="object 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23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00863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Autonomía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19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755015" y="1074420"/>
            <a:ext cx="7115809" cy="4798695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34925">
              <a:lnSpc>
                <a:spcPct val="100000"/>
              </a:lnSpc>
              <a:spcBef>
                <a:spcPts val="600"/>
              </a:spcBef>
            </a:pPr>
            <a:r>
              <a:rPr sz="2000" b="1" spc="-10" dirty="0">
                <a:latin typeface="Times New Roman"/>
                <a:cs typeface="Times New Roman"/>
              </a:rPr>
              <a:t>Problema:</a:t>
            </a:r>
            <a:endParaRPr sz="2000">
              <a:latin typeface="Times New Roman"/>
              <a:cs typeface="Times New Roman"/>
            </a:endParaRPr>
          </a:p>
          <a:p>
            <a:pPr marL="318770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318770" algn="l"/>
                <a:tab pos="319405" algn="l"/>
              </a:tabLst>
            </a:pP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conocimientos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priori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compilan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“inteligencia”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diseñador</a:t>
            </a:r>
            <a:endParaRPr sz="2000">
              <a:latin typeface="Times New Roman"/>
              <a:cs typeface="Times New Roman"/>
            </a:endParaRPr>
          </a:p>
          <a:p>
            <a:pPr marL="318770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318770" algn="l"/>
                <a:tab pos="319405" algn="l"/>
              </a:tabLst>
            </a:pP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presta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atención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percepciones</a:t>
            </a:r>
            <a:endParaRPr sz="2000">
              <a:latin typeface="Times New Roman"/>
              <a:cs typeface="Times New Roman"/>
            </a:endParaRPr>
          </a:p>
          <a:p>
            <a:pPr marL="795020" lvl="1" indent="-285750">
              <a:lnSpc>
                <a:spcPct val="100000"/>
              </a:lnSpc>
              <a:spcBef>
                <a:spcPts val="390"/>
              </a:spcBef>
              <a:buChar char="–"/>
              <a:tabLst>
                <a:tab pos="795020" algn="l"/>
                <a:tab pos="795655" algn="l"/>
              </a:tabLst>
            </a:pP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sería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inteligente</a:t>
            </a:r>
            <a:endParaRPr sz="1800">
              <a:latin typeface="Times New Roman"/>
              <a:cs typeface="Times New Roman"/>
            </a:endParaRPr>
          </a:p>
          <a:p>
            <a:pPr marL="795020" lvl="1" indent="-285750">
              <a:lnSpc>
                <a:spcPct val="100000"/>
              </a:lnSpc>
              <a:spcBef>
                <a:spcPts val="434"/>
              </a:spcBef>
              <a:buChar char="–"/>
              <a:tabLst>
                <a:tab pos="795020" algn="l"/>
                <a:tab pos="795655" algn="l"/>
              </a:tabLst>
            </a:pPr>
            <a:r>
              <a:rPr sz="1800" dirty="0">
                <a:latin typeface="Times New Roman"/>
                <a:cs typeface="Times New Roman"/>
              </a:rPr>
              <a:t>sólo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podría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actuar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entornos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extremadamente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simples</a:t>
            </a:r>
            <a:endParaRPr sz="1800">
              <a:latin typeface="Times New Roman"/>
              <a:cs typeface="Times New Roman"/>
            </a:endParaRPr>
          </a:p>
          <a:p>
            <a:pPr marL="795020" lvl="1" indent="-285750">
              <a:lnSpc>
                <a:spcPct val="100000"/>
              </a:lnSpc>
              <a:spcBef>
                <a:spcPts val="455"/>
              </a:spcBef>
              <a:buChar char="–"/>
              <a:tabLst>
                <a:tab pos="795020" algn="l"/>
                <a:tab pos="795655" algn="l"/>
              </a:tabLst>
            </a:pP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actuar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éxito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situaciones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 </a:t>
            </a:r>
            <a:r>
              <a:rPr sz="1800" spc="-10" dirty="0">
                <a:latin typeface="Times New Roman"/>
                <a:cs typeface="Times New Roman"/>
              </a:rPr>
              <a:t>anticipadas</a:t>
            </a:r>
            <a:endParaRPr sz="18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30"/>
              </a:spcBef>
              <a:buFont typeface="Times New Roman"/>
              <a:buChar char="–"/>
            </a:pPr>
            <a:endParaRPr sz="1950">
              <a:latin typeface="Times New Roman"/>
              <a:cs typeface="Times New Roman"/>
            </a:endParaRPr>
          </a:p>
          <a:p>
            <a:pPr marL="22225">
              <a:lnSpc>
                <a:spcPct val="100000"/>
              </a:lnSpc>
            </a:pPr>
            <a:r>
              <a:rPr sz="2000" b="1" spc="-10" dirty="0">
                <a:latin typeface="Times New Roman"/>
                <a:cs typeface="Times New Roman"/>
              </a:rPr>
              <a:t>Autonomía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306070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306070" algn="l"/>
                <a:tab pos="306705" algn="l"/>
              </a:tabLst>
            </a:pPr>
            <a:r>
              <a:rPr sz="2000" dirty="0">
                <a:latin typeface="Times New Roman"/>
                <a:cs typeface="Times New Roman"/>
              </a:rPr>
              <a:t>“no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bajo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control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inmediato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persona”</a:t>
            </a:r>
            <a:endParaRPr sz="2000">
              <a:latin typeface="Times New Roman"/>
              <a:cs typeface="Times New Roman"/>
            </a:endParaRPr>
          </a:p>
          <a:p>
            <a:pPr marL="306070" indent="-283845">
              <a:lnSpc>
                <a:spcPct val="100000"/>
              </a:lnSpc>
              <a:spcBef>
                <a:spcPts val="480"/>
              </a:spcBef>
              <a:buChar char="•"/>
              <a:tabLst>
                <a:tab pos="306070" algn="l"/>
                <a:tab pos="306705" algn="l"/>
              </a:tabLst>
            </a:pP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autónomo</a:t>
            </a:r>
            <a:r>
              <a:rPr sz="2000" spc="-10" dirty="0">
                <a:latin typeface="Times New Roman"/>
                <a:cs typeface="Times New Roman"/>
              </a:rPr>
              <a:t>...</a:t>
            </a:r>
            <a:endParaRPr sz="2000">
              <a:latin typeface="Times New Roman"/>
              <a:cs typeface="Times New Roman"/>
            </a:endParaRPr>
          </a:p>
          <a:p>
            <a:pPr marL="782320" lvl="1" indent="-285750">
              <a:lnSpc>
                <a:spcPct val="100000"/>
              </a:lnSpc>
              <a:spcBef>
                <a:spcPts val="415"/>
              </a:spcBef>
              <a:buChar char="–"/>
              <a:tabLst>
                <a:tab pos="782320" algn="l"/>
                <a:tab pos="782955" algn="l"/>
              </a:tabLst>
            </a:pPr>
            <a:r>
              <a:rPr sz="1800" dirty="0">
                <a:latin typeface="Times New Roman"/>
                <a:cs typeface="Times New Roman"/>
              </a:rPr>
              <a:t>...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más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rige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comportamiento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propia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experiencia</a:t>
            </a:r>
            <a:endParaRPr sz="1800">
              <a:latin typeface="Times New Roman"/>
              <a:cs typeface="Times New Roman"/>
            </a:endParaRPr>
          </a:p>
          <a:p>
            <a:pPr marL="782320" lvl="1" indent="-285750">
              <a:lnSpc>
                <a:spcPct val="100000"/>
              </a:lnSpc>
              <a:spcBef>
                <a:spcPts val="430"/>
              </a:spcBef>
              <a:buChar char="–"/>
              <a:tabLst>
                <a:tab pos="782320" algn="l"/>
                <a:tab pos="782955" algn="l"/>
              </a:tabLst>
            </a:pPr>
            <a:r>
              <a:rPr sz="1800" dirty="0">
                <a:latin typeface="Times New Roman"/>
                <a:cs typeface="Times New Roman"/>
              </a:rPr>
              <a:t>...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menos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depende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conocimientos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</a:t>
            </a:r>
            <a:r>
              <a:rPr sz="1800" spc="-10" dirty="0">
                <a:latin typeface="Times New Roman"/>
                <a:cs typeface="Times New Roman"/>
              </a:rPr>
              <a:t>priori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26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2000" b="1" dirty="0">
                <a:latin typeface="Times New Roman"/>
                <a:cs typeface="Times New Roman"/>
              </a:rPr>
              <a:t>Agente</a:t>
            </a:r>
            <a:r>
              <a:rPr sz="2000" b="1" spc="-3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inteligente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=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comportamiento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racional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+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autonomía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3026568" y="362203"/>
            <a:ext cx="30905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Consistencia</a:t>
            </a:r>
            <a:r>
              <a:rPr spc="-30" dirty="0"/>
              <a:t> </a:t>
            </a:r>
            <a:r>
              <a:rPr dirty="0"/>
              <a:t>de</a:t>
            </a:r>
            <a:r>
              <a:rPr spc="-20" dirty="0"/>
              <a:t> arco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15909" y="928751"/>
            <a:ext cx="7354570" cy="688340"/>
          </a:xfrm>
          <a:prstGeom prst="rect">
            <a:avLst/>
          </a:prstGeom>
        </p:spPr>
        <p:txBody>
          <a:bodyPr vert="horz" wrap="square" lIns="0" tIns="889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700"/>
              </a:spcBef>
            </a:pPr>
            <a:r>
              <a:rPr sz="1800" b="1" spc="-10" dirty="0">
                <a:latin typeface="Times New Roman"/>
                <a:cs typeface="Times New Roman"/>
              </a:rPr>
              <a:t>Definición</a:t>
            </a:r>
            <a:r>
              <a:rPr sz="1800" spc="-10" dirty="0">
                <a:latin typeface="Times New Roman"/>
                <a:cs typeface="Times New Roman"/>
              </a:rPr>
              <a:t>:</a:t>
            </a:r>
            <a:endParaRPr sz="18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535"/>
              </a:spcBef>
              <a:buChar char="•"/>
              <a:tabLst>
                <a:tab pos="393065" algn="l"/>
                <a:tab pos="393700" algn="l"/>
              </a:tabLst>
            </a:pPr>
            <a:r>
              <a:rPr sz="1600" dirty="0">
                <a:latin typeface="Times New Roman"/>
                <a:cs typeface="Times New Roman"/>
              </a:rPr>
              <a:t>Una variable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50" i="1" spc="359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 </a:t>
            </a:r>
            <a:r>
              <a:rPr sz="1600" b="1" dirty="0">
                <a:latin typeface="Times New Roman"/>
                <a:cs typeface="Times New Roman"/>
              </a:rPr>
              <a:t>arco consistente </a:t>
            </a:r>
            <a:r>
              <a:rPr sz="1600" dirty="0">
                <a:latin typeface="Times New Roman"/>
                <a:cs typeface="Times New Roman"/>
              </a:rPr>
              <a:t>con respecto a una restricción binaria </a:t>
            </a:r>
            <a:r>
              <a:rPr sz="1600" i="1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00" dirty="0">
                <a:latin typeface="Times New Roman"/>
                <a:cs typeface="Times New Roman"/>
              </a:rPr>
              <a:t>,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i="1" baseline="-15151" dirty="0">
                <a:latin typeface="Times New Roman"/>
                <a:cs typeface="Times New Roman"/>
              </a:rPr>
              <a:t>j</a:t>
            </a:r>
            <a:r>
              <a:rPr sz="1600" dirty="0">
                <a:latin typeface="Times New Roman"/>
                <a:cs typeface="Times New Roman"/>
              </a:rPr>
              <a:t>), </a:t>
            </a:r>
            <a:r>
              <a:rPr sz="1600" spc="-25" dirty="0">
                <a:latin typeface="Times New Roman"/>
                <a:cs typeface="Times New Roman"/>
              </a:rPr>
              <a:t>si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835699" y="1830457"/>
            <a:ext cx="2780030" cy="18288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785495" algn="l"/>
                <a:tab pos="2454910" algn="l"/>
                <a:tab pos="2731135" algn="l"/>
              </a:tabLst>
            </a:pPr>
            <a:r>
              <a:rPr sz="1000" i="1" spc="-50" dirty="0">
                <a:latin typeface="Times New Roman"/>
                <a:cs typeface="Times New Roman"/>
              </a:rPr>
              <a:t>i</a:t>
            </a:r>
            <a:r>
              <a:rPr sz="1000" i="1" dirty="0">
                <a:latin typeface="Times New Roman"/>
                <a:cs typeface="Times New Roman"/>
              </a:rPr>
              <a:t>	</a:t>
            </a:r>
            <a:r>
              <a:rPr sz="1000" i="1" spc="-50" dirty="0">
                <a:latin typeface="Times New Roman"/>
                <a:cs typeface="Times New Roman"/>
              </a:rPr>
              <a:t>j</a:t>
            </a:r>
            <a:r>
              <a:rPr sz="1000" i="1" dirty="0">
                <a:latin typeface="Times New Roman"/>
                <a:cs typeface="Times New Roman"/>
              </a:rPr>
              <a:t>	</a:t>
            </a:r>
            <a:r>
              <a:rPr sz="1000" i="1" spc="-50" dirty="0">
                <a:latin typeface="Times New Roman"/>
                <a:cs typeface="Times New Roman"/>
              </a:rPr>
              <a:t>i</a:t>
            </a:r>
            <a:r>
              <a:rPr sz="1000" i="1" dirty="0">
                <a:latin typeface="Times New Roman"/>
                <a:cs typeface="Times New Roman"/>
              </a:rPr>
              <a:t>	</a:t>
            </a:r>
            <a:r>
              <a:rPr sz="1000" i="1" spc="-50" dirty="0">
                <a:latin typeface="Times New Roman"/>
                <a:cs typeface="Times New Roman"/>
              </a:rPr>
              <a:t>j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212540" y="1553345"/>
            <a:ext cx="3513454" cy="44830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1581150" algn="l"/>
              </a:tabLst>
            </a:pPr>
            <a:r>
              <a:rPr sz="1750" spc="240" dirty="0">
                <a:latin typeface="Symbol"/>
                <a:cs typeface="Symbol"/>
              </a:rPr>
              <a:t></a:t>
            </a:r>
            <a:r>
              <a:rPr sz="1750" i="1" spc="240" dirty="0">
                <a:latin typeface="Times New Roman"/>
                <a:cs typeface="Times New Roman"/>
              </a:rPr>
              <a:t>v</a:t>
            </a:r>
            <a:r>
              <a:rPr sz="1750" i="1" spc="-210" dirty="0">
                <a:latin typeface="Times New Roman"/>
                <a:cs typeface="Times New Roman"/>
              </a:rPr>
              <a:t> </a:t>
            </a:r>
            <a:r>
              <a:rPr sz="1750" spc="160" dirty="0">
                <a:latin typeface="Symbol"/>
                <a:cs typeface="Symbol"/>
              </a:rPr>
              <a:t></a:t>
            </a:r>
            <a:r>
              <a:rPr sz="1750" spc="-160" dirty="0">
                <a:latin typeface="Times New Roman"/>
                <a:cs typeface="Times New Roman"/>
              </a:rPr>
              <a:t> </a:t>
            </a:r>
            <a:r>
              <a:rPr sz="1750" i="1" dirty="0">
                <a:latin typeface="Times New Roman"/>
                <a:cs typeface="Times New Roman"/>
              </a:rPr>
              <a:t>D</a:t>
            </a:r>
            <a:r>
              <a:rPr sz="1750" i="1" spc="370" dirty="0">
                <a:latin typeface="Times New Roman"/>
                <a:cs typeface="Times New Roman"/>
              </a:rPr>
              <a:t> </a:t>
            </a:r>
            <a:r>
              <a:rPr sz="1750" spc="-30" dirty="0">
                <a:latin typeface="Symbol"/>
                <a:cs typeface="Symbol"/>
              </a:rPr>
              <a:t></a:t>
            </a:r>
            <a:r>
              <a:rPr sz="1750" i="1" spc="-30" dirty="0">
                <a:latin typeface="Times New Roman"/>
                <a:cs typeface="Times New Roman"/>
              </a:rPr>
              <a:t>v</a:t>
            </a:r>
            <a:r>
              <a:rPr sz="2625" spc="-44" baseline="3174" dirty="0">
                <a:latin typeface="Symbol"/>
                <a:cs typeface="Symbol"/>
              </a:rPr>
              <a:t></a:t>
            </a:r>
            <a:r>
              <a:rPr sz="1750" spc="-30" dirty="0">
                <a:latin typeface="Symbol"/>
                <a:cs typeface="Symbol"/>
              </a:rPr>
              <a:t></a:t>
            </a:r>
            <a:r>
              <a:rPr sz="1750" spc="-165" dirty="0">
                <a:latin typeface="Times New Roman"/>
                <a:cs typeface="Times New Roman"/>
              </a:rPr>
              <a:t> </a:t>
            </a:r>
            <a:r>
              <a:rPr sz="1750" i="1" spc="-50" dirty="0">
                <a:latin typeface="Times New Roman"/>
                <a:cs typeface="Times New Roman"/>
              </a:rPr>
              <a:t>D</a:t>
            </a:r>
            <a:r>
              <a:rPr sz="1750" i="1" dirty="0">
                <a:latin typeface="Times New Roman"/>
                <a:cs typeface="Times New Roman"/>
              </a:rPr>
              <a:t>	</a:t>
            </a:r>
            <a:r>
              <a:rPr sz="2300" spc="-95" dirty="0">
                <a:latin typeface="Symbol"/>
                <a:cs typeface="Symbol"/>
              </a:rPr>
              <a:t></a:t>
            </a:r>
            <a:r>
              <a:rPr sz="1750" i="1" spc="-95" dirty="0">
                <a:latin typeface="Times New Roman"/>
                <a:cs typeface="Times New Roman"/>
              </a:rPr>
              <a:t>v</a:t>
            </a:r>
            <a:r>
              <a:rPr sz="1750" spc="-95" dirty="0">
                <a:latin typeface="Times New Roman"/>
                <a:cs typeface="Times New Roman"/>
              </a:rPr>
              <a:t>,</a:t>
            </a:r>
            <a:r>
              <a:rPr sz="1750" spc="-254" dirty="0">
                <a:latin typeface="Times New Roman"/>
                <a:cs typeface="Times New Roman"/>
              </a:rPr>
              <a:t> </a:t>
            </a:r>
            <a:r>
              <a:rPr sz="1750" i="1" spc="-65" dirty="0">
                <a:latin typeface="Times New Roman"/>
                <a:cs typeface="Times New Roman"/>
              </a:rPr>
              <a:t>v</a:t>
            </a:r>
            <a:r>
              <a:rPr sz="2625" spc="-97" baseline="3174" dirty="0">
                <a:latin typeface="Symbol"/>
                <a:cs typeface="Symbol"/>
              </a:rPr>
              <a:t></a:t>
            </a:r>
            <a:r>
              <a:rPr sz="2300" spc="-65" dirty="0">
                <a:latin typeface="Symbol"/>
                <a:cs typeface="Symbol"/>
              </a:rPr>
              <a:t></a:t>
            </a:r>
            <a:r>
              <a:rPr sz="2300" spc="-345" dirty="0">
                <a:latin typeface="Times New Roman"/>
                <a:cs typeface="Times New Roman"/>
              </a:rPr>
              <a:t> </a:t>
            </a:r>
            <a:r>
              <a:rPr sz="1750" i="1" dirty="0">
                <a:latin typeface="Times New Roman"/>
                <a:cs typeface="Times New Roman"/>
              </a:rPr>
              <a:t>cumple</a:t>
            </a:r>
            <a:r>
              <a:rPr sz="1750" i="1" spc="-5" dirty="0">
                <a:latin typeface="Times New Roman"/>
                <a:cs typeface="Times New Roman"/>
              </a:rPr>
              <a:t> </a:t>
            </a:r>
            <a:r>
              <a:rPr sz="1750" i="1" spc="-114" dirty="0">
                <a:latin typeface="Times New Roman"/>
                <a:cs typeface="Times New Roman"/>
              </a:rPr>
              <a:t>R</a:t>
            </a:r>
            <a:r>
              <a:rPr sz="4125" spc="-172" baseline="1010" dirty="0">
                <a:latin typeface="Symbol"/>
                <a:cs typeface="Symbol"/>
              </a:rPr>
              <a:t></a:t>
            </a:r>
            <a:r>
              <a:rPr sz="1750" i="1" spc="-114" dirty="0">
                <a:latin typeface="Times New Roman"/>
                <a:cs typeface="Times New Roman"/>
              </a:rPr>
              <a:t>x</a:t>
            </a:r>
            <a:r>
              <a:rPr sz="1750" i="1" spc="5" dirty="0">
                <a:latin typeface="Times New Roman"/>
                <a:cs typeface="Times New Roman"/>
              </a:rPr>
              <a:t> </a:t>
            </a:r>
            <a:r>
              <a:rPr sz="1750" spc="-10" dirty="0">
                <a:latin typeface="Times New Roman"/>
                <a:cs typeface="Times New Roman"/>
              </a:rPr>
              <a:t>,</a:t>
            </a:r>
            <a:r>
              <a:rPr sz="1750" spc="-145" dirty="0">
                <a:latin typeface="Times New Roman"/>
                <a:cs typeface="Times New Roman"/>
              </a:rPr>
              <a:t> </a:t>
            </a:r>
            <a:r>
              <a:rPr sz="1750" i="1" dirty="0">
                <a:latin typeface="Times New Roman"/>
                <a:cs typeface="Times New Roman"/>
              </a:rPr>
              <a:t>x</a:t>
            </a:r>
            <a:r>
              <a:rPr sz="1750" i="1" spc="290" dirty="0">
                <a:latin typeface="Times New Roman"/>
                <a:cs typeface="Times New Roman"/>
              </a:rPr>
              <a:t> </a:t>
            </a:r>
            <a:r>
              <a:rPr sz="4125" spc="-600" baseline="1010" dirty="0">
                <a:latin typeface="Symbol"/>
                <a:cs typeface="Symbol"/>
              </a:rPr>
              <a:t></a:t>
            </a:r>
            <a:endParaRPr sz="4125" baseline="1010">
              <a:latin typeface="Symbol"/>
              <a:cs typeface="Symbo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070891" y="2809843"/>
            <a:ext cx="3046730" cy="603885"/>
          </a:xfrm>
          <a:custGeom>
            <a:avLst/>
            <a:gdLst/>
            <a:ahLst/>
            <a:cxnLst/>
            <a:rect l="l" t="t" r="r" b="b"/>
            <a:pathLst>
              <a:path w="3046729" h="603885">
                <a:moveTo>
                  <a:pt x="3019070" y="569663"/>
                </a:moveTo>
                <a:lnTo>
                  <a:pt x="2950143" y="594400"/>
                </a:lnTo>
                <a:lnTo>
                  <a:pt x="2948857" y="597128"/>
                </a:lnTo>
                <a:lnTo>
                  <a:pt x="2950634" y="602079"/>
                </a:lnTo>
                <a:lnTo>
                  <a:pt x="2953362" y="603365"/>
                </a:lnTo>
                <a:lnTo>
                  <a:pt x="3038317" y="572875"/>
                </a:lnTo>
                <a:lnTo>
                  <a:pt x="3036379" y="572875"/>
                </a:lnTo>
                <a:lnTo>
                  <a:pt x="3019070" y="569663"/>
                </a:lnTo>
                <a:close/>
              </a:path>
              <a:path w="3046729" h="603885">
                <a:moveTo>
                  <a:pt x="3027965" y="566470"/>
                </a:moveTo>
                <a:lnTo>
                  <a:pt x="3019070" y="569663"/>
                </a:lnTo>
                <a:lnTo>
                  <a:pt x="3036379" y="572875"/>
                </a:lnTo>
                <a:lnTo>
                  <a:pt x="3036578" y="571802"/>
                </a:lnTo>
                <a:lnTo>
                  <a:pt x="3034149" y="571802"/>
                </a:lnTo>
                <a:lnTo>
                  <a:pt x="3027965" y="566470"/>
                </a:lnTo>
                <a:close/>
              </a:path>
              <a:path w="3046729" h="603885">
                <a:moveTo>
                  <a:pt x="2971567" y="505263"/>
                </a:moveTo>
                <a:lnTo>
                  <a:pt x="2968560" y="505485"/>
                </a:lnTo>
                <a:lnTo>
                  <a:pt x="2965124" y="509469"/>
                </a:lnTo>
                <a:lnTo>
                  <a:pt x="2965347" y="512476"/>
                </a:lnTo>
                <a:lnTo>
                  <a:pt x="3020807" y="560297"/>
                </a:lnTo>
                <a:lnTo>
                  <a:pt x="3038118" y="563510"/>
                </a:lnTo>
                <a:lnTo>
                  <a:pt x="3036379" y="572875"/>
                </a:lnTo>
                <a:lnTo>
                  <a:pt x="3038317" y="572875"/>
                </a:lnTo>
                <a:lnTo>
                  <a:pt x="3046552" y="569920"/>
                </a:lnTo>
                <a:lnTo>
                  <a:pt x="2971567" y="505263"/>
                </a:lnTo>
                <a:close/>
              </a:path>
              <a:path w="3046729" h="603885">
                <a:moveTo>
                  <a:pt x="3035650" y="563712"/>
                </a:moveTo>
                <a:lnTo>
                  <a:pt x="3027965" y="566470"/>
                </a:lnTo>
                <a:lnTo>
                  <a:pt x="3034149" y="571802"/>
                </a:lnTo>
                <a:lnTo>
                  <a:pt x="3035650" y="563712"/>
                </a:lnTo>
                <a:close/>
              </a:path>
              <a:path w="3046729" h="603885">
                <a:moveTo>
                  <a:pt x="3038080" y="563712"/>
                </a:moveTo>
                <a:lnTo>
                  <a:pt x="3035650" y="563712"/>
                </a:lnTo>
                <a:lnTo>
                  <a:pt x="3034149" y="571802"/>
                </a:lnTo>
                <a:lnTo>
                  <a:pt x="3036578" y="571802"/>
                </a:lnTo>
                <a:lnTo>
                  <a:pt x="3038080" y="563712"/>
                </a:lnTo>
                <a:close/>
              </a:path>
              <a:path w="3046729" h="603885">
                <a:moveTo>
                  <a:pt x="1738" y="0"/>
                </a:moveTo>
                <a:lnTo>
                  <a:pt x="0" y="9364"/>
                </a:lnTo>
                <a:lnTo>
                  <a:pt x="3019070" y="569663"/>
                </a:lnTo>
                <a:lnTo>
                  <a:pt x="3027965" y="566470"/>
                </a:lnTo>
                <a:lnTo>
                  <a:pt x="3020807" y="560297"/>
                </a:lnTo>
                <a:lnTo>
                  <a:pt x="1738" y="0"/>
                </a:lnTo>
                <a:close/>
              </a:path>
              <a:path w="3046729" h="603885">
                <a:moveTo>
                  <a:pt x="3020807" y="560297"/>
                </a:moveTo>
                <a:lnTo>
                  <a:pt x="3027965" y="566470"/>
                </a:lnTo>
                <a:lnTo>
                  <a:pt x="3035650" y="563712"/>
                </a:lnTo>
                <a:lnTo>
                  <a:pt x="3038080" y="563712"/>
                </a:lnTo>
                <a:lnTo>
                  <a:pt x="3038118" y="563510"/>
                </a:lnTo>
                <a:lnTo>
                  <a:pt x="3020807" y="5602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646610" y="4177919"/>
            <a:ext cx="7651750" cy="1868170"/>
          </a:xfrm>
          <a:prstGeom prst="rect">
            <a:avLst/>
          </a:prstGeom>
        </p:spPr>
        <p:txBody>
          <a:bodyPr vert="horz" wrap="square" lIns="0" tIns="88900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700"/>
              </a:spcBef>
            </a:pPr>
            <a:r>
              <a:rPr sz="1800" dirty="0">
                <a:latin typeface="Times New Roman"/>
                <a:cs typeface="Times New Roman"/>
              </a:rPr>
              <a:t>Extensión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concepto:</a:t>
            </a:r>
            <a:endParaRPr sz="1800">
              <a:latin typeface="Times New Roman"/>
              <a:cs typeface="Times New Roman"/>
            </a:endParaRPr>
          </a:p>
          <a:p>
            <a:pPr marL="418465" indent="-342265">
              <a:lnSpc>
                <a:spcPct val="100000"/>
              </a:lnSpc>
              <a:spcBef>
                <a:spcPts val="540"/>
              </a:spcBef>
              <a:buChar char="•"/>
              <a:tabLst>
                <a:tab pos="418465" algn="l"/>
                <a:tab pos="419100" algn="l"/>
              </a:tabLst>
            </a:pPr>
            <a:r>
              <a:rPr sz="1600" dirty="0">
                <a:latin typeface="Times New Roman"/>
                <a:cs typeface="Times New Roman"/>
              </a:rPr>
              <a:t>Una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variable 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arco-consistente</a:t>
            </a:r>
            <a:r>
              <a:rPr sz="1600" dirty="0">
                <a:latin typeface="Times New Roman"/>
                <a:cs typeface="Times New Roman"/>
              </a:rPr>
              <a:t>, si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 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 respecto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 todas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las restricciones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binarias</a:t>
            </a:r>
            <a:endParaRPr sz="1600">
              <a:latin typeface="Times New Roman"/>
              <a:cs typeface="Times New Roman"/>
            </a:endParaRPr>
          </a:p>
          <a:p>
            <a:pPr marL="418465">
              <a:lnSpc>
                <a:spcPct val="100000"/>
              </a:lnSpc>
              <a:spcBef>
                <a:spcPts val="260"/>
              </a:spcBef>
            </a:pPr>
            <a:r>
              <a:rPr sz="1600" i="1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_</a:t>
            </a:r>
            <a:r>
              <a:rPr sz="1600" dirty="0">
                <a:latin typeface="Times New Roman"/>
                <a:cs typeface="Times New Roman"/>
              </a:rPr>
              <a:t>) en las que está </a:t>
            </a:r>
            <a:r>
              <a:rPr sz="1600" spc="-10" dirty="0">
                <a:latin typeface="Times New Roman"/>
                <a:cs typeface="Times New Roman"/>
              </a:rPr>
              <a:t>involucrada</a:t>
            </a:r>
            <a:endParaRPr sz="1600">
              <a:latin typeface="Times New Roman"/>
              <a:cs typeface="Times New Roman"/>
            </a:endParaRPr>
          </a:p>
          <a:p>
            <a:pPr marL="418465" marR="701040" indent="-342900">
              <a:lnSpc>
                <a:spcPct val="108700"/>
              </a:lnSpc>
              <a:spcBef>
                <a:spcPts val="434"/>
              </a:spcBef>
              <a:buChar char="•"/>
              <a:tabLst>
                <a:tab pos="418465" algn="l"/>
                <a:tab pos="419100" algn="l"/>
              </a:tabLst>
            </a:pPr>
            <a:r>
              <a:rPr sz="1600" dirty="0">
                <a:latin typeface="Times New Roman"/>
                <a:cs typeface="Times New Roman"/>
              </a:rPr>
              <a:t>Una restricción binaria </a:t>
            </a:r>
            <a:r>
              <a:rPr sz="1600" i="1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00" dirty="0">
                <a:latin typeface="Times New Roman"/>
                <a:cs typeface="Times New Roman"/>
              </a:rPr>
              <a:t>,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i="1" baseline="-15151" dirty="0">
                <a:latin typeface="Times New Roman"/>
                <a:cs typeface="Times New Roman"/>
              </a:rPr>
              <a:t>j</a:t>
            </a:r>
            <a:r>
              <a:rPr sz="1600" dirty="0">
                <a:latin typeface="Times New Roman"/>
                <a:cs typeface="Times New Roman"/>
              </a:rPr>
              <a:t>) es </a:t>
            </a:r>
            <a:r>
              <a:rPr sz="1600" b="1" dirty="0">
                <a:latin typeface="Times New Roman"/>
                <a:cs typeface="Times New Roman"/>
              </a:rPr>
              <a:t>arco-consistente</a:t>
            </a:r>
            <a:r>
              <a:rPr sz="1600" dirty="0">
                <a:latin typeface="Times New Roman"/>
                <a:cs typeface="Times New Roman"/>
              </a:rPr>
              <a:t>, si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tanto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50" i="1" spc="359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como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i="1" baseline="-15151" dirty="0">
                <a:latin typeface="Times New Roman"/>
                <a:cs typeface="Times New Roman"/>
              </a:rPr>
              <a:t>j</a:t>
            </a:r>
            <a:r>
              <a:rPr sz="1650" i="1" spc="172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son </a:t>
            </a:r>
            <a:r>
              <a:rPr sz="1600" spc="-20" dirty="0">
                <a:latin typeface="Times New Roman"/>
                <a:cs typeface="Times New Roman"/>
              </a:rPr>
              <a:t>arco </a:t>
            </a:r>
            <a:r>
              <a:rPr sz="1600" dirty="0">
                <a:latin typeface="Times New Roman"/>
                <a:cs typeface="Times New Roman"/>
              </a:rPr>
              <a:t>consistentes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respecto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20" dirty="0">
                <a:latin typeface="Times New Roman"/>
                <a:cs typeface="Times New Roman"/>
              </a:rPr>
              <a:t>ella</a:t>
            </a:r>
            <a:endParaRPr sz="1600">
              <a:latin typeface="Times New Roman"/>
              <a:cs typeface="Times New Roman"/>
            </a:endParaRPr>
          </a:p>
          <a:p>
            <a:pPr marL="418465" indent="-342265">
              <a:lnSpc>
                <a:spcPct val="100000"/>
              </a:lnSpc>
              <a:spcBef>
                <a:spcPts val="575"/>
              </a:spcBef>
              <a:buChar char="•"/>
              <a:tabLst>
                <a:tab pos="418465" algn="l"/>
                <a:tab pos="419100" algn="l"/>
              </a:tabLst>
            </a:pPr>
            <a:r>
              <a:rPr sz="1600" dirty="0">
                <a:latin typeface="Times New Roman"/>
                <a:cs typeface="Times New Roman"/>
              </a:rPr>
              <a:t>Un</a:t>
            </a:r>
            <a:r>
              <a:rPr sz="1600" spc="-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CSP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 </a:t>
            </a:r>
            <a:r>
              <a:rPr sz="1600" b="1" dirty="0">
                <a:latin typeface="Times New Roman"/>
                <a:cs typeface="Times New Roman"/>
              </a:rPr>
              <a:t>arco-consistente</a:t>
            </a:r>
            <a:r>
              <a:rPr sz="1600" dirty="0">
                <a:latin typeface="Times New Roman"/>
                <a:cs typeface="Times New Roman"/>
              </a:rPr>
              <a:t>, si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todas sus restricciones son arco-</a:t>
            </a:r>
            <a:r>
              <a:rPr sz="1600" spc="-10" dirty="0">
                <a:latin typeface="Times New Roman"/>
                <a:cs typeface="Times New Roman"/>
              </a:rPr>
              <a:t>consistentes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2655497" y="2133530"/>
            <a:ext cx="3833495" cy="389255"/>
            <a:chOff x="2655497" y="2133530"/>
            <a:chExt cx="3833495" cy="389255"/>
          </a:xfrm>
        </p:grpSpPr>
        <p:sp>
          <p:nvSpPr>
            <p:cNvPr id="14" name="object 14"/>
            <p:cNvSpPr/>
            <p:nvPr/>
          </p:nvSpPr>
          <p:spPr>
            <a:xfrm>
              <a:off x="3029308" y="2327997"/>
              <a:ext cx="3085465" cy="0"/>
            </a:xfrm>
            <a:custGeom>
              <a:avLst/>
              <a:gdLst/>
              <a:ahLst/>
              <a:cxnLst/>
              <a:rect l="l" t="t" r="r" b="b"/>
              <a:pathLst>
                <a:path w="3085465">
                  <a:moveTo>
                    <a:pt x="0" y="0"/>
                  </a:moveTo>
                  <a:lnTo>
                    <a:pt x="3085382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669785" y="2147817"/>
              <a:ext cx="360045" cy="360680"/>
            </a:xfrm>
            <a:custGeom>
              <a:avLst/>
              <a:gdLst/>
              <a:ahLst/>
              <a:cxnLst/>
              <a:rect l="l" t="t" r="r" b="b"/>
              <a:pathLst>
                <a:path w="360044" h="360680">
                  <a:moveTo>
                    <a:pt x="0" y="180180"/>
                  </a:moveTo>
                  <a:lnTo>
                    <a:pt x="6421" y="132281"/>
                  </a:lnTo>
                  <a:lnTo>
                    <a:pt x="24542" y="89239"/>
                  </a:lnTo>
                  <a:lnTo>
                    <a:pt x="52650" y="52773"/>
                  </a:lnTo>
                  <a:lnTo>
                    <a:pt x="89032" y="24599"/>
                  </a:lnTo>
                  <a:lnTo>
                    <a:pt x="131973" y="6436"/>
                  </a:lnTo>
                  <a:lnTo>
                    <a:pt x="179761" y="0"/>
                  </a:lnTo>
                  <a:lnTo>
                    <a:pt x="227549" y="6436"/>
                  </a:lnTo>
                  <a:lnTo>
                    <a:pt x="270490" y="24599"/>
                  </a:lnTo>
                  <a:lnTo>
                    <a:pt x="306872" y="52773"/>
                  </a:lnTo>
                  <a:lnTo>
                    <a:pt x="334980" y="89239"/>
                  </a:lnTo>
                  <a:lnTo>
                    <a:pt x="353101" y="132281"/>
                  </a:lnTo>
                  <a:lnTo>
                    <a:pt x="359523" y="180180"/>
                  </a:lnTo>
                  <a:lnTo>
                    <a:pt x="353101" y="228078"/>
                  </a:lnTo>
                  <a:lnTo>
                    <a:pt x="334980" y="271120"/>
                  </a:lnTo>
                  <a:lnTo>
                    <a:pt x="306872" y="307586"/>
                  </a:lnTo>
                  <a:lnTo>
                    <a:pt x="270490" y="335760"/>
                  </a:lnTo>
                  <a:lnTo>
                    <a:pt x="227549" y="353923"/>
                  </a:lnTo>
                  <a:lnTo>
                    <a:pt x="179761" y="360360"/>
                  </a:lnTo>
                  <a:lnTo>
                    <a:pt x="131973" y="353923"/>
                  </a:lnTo>
                  <a:lnTo>
                    <a:pt x="89032" y="335760"/>
                  </a:lnTo>
                  <a:lnTo>
                    <a:pt x="52650" y="307586"/>
                  </a:lnTo>
                  <a:lnTo>
                    <a:pt x="24542" y="271120"/>
                  </a:lnTo>
                  <a:lnTo>
                    <a:pt x="6421" y="228078"/>
                  </a:lnTo>
                  <a:lnTo>
                    <a:pt x="0" y="180180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114689" y="2147817"/>
              <a:ext cx="360045" cy="360680"/>
            </a:xfrm>
            <a:custGeom>
              <a:avLst/>
              <a:gdLst/>
              <a:ahLst/>
              <a:cxnLst/>
              <a:rect l="l" t="t" r="r" b="b"/>
              <a:pathLst>
                <a:path w="360045" h="360680">
                  <a:moveTo>
                    <a:pt x="0" y="180180"/>
                  </a:moveTo>
                  <a:lnTo>
                    <a:pt x="6421" y="132281"/>
                  </a:lnTo>
                  <a:lnTo>
                    <a:pt x="24542" y="89239"/>
                  </a:lnTo>
                  <a:lnTo>
                    <a:pt x="52650" y="52773"/>
                  </a:lnTo>
                  <a:lnTo>
                    <a:pt x="89032" y="24599"/>
                  </a:lnTo>
                  <a:lnTo>
                    <a:pt x="131973" y="6436"/>
                  </a:lnTo>
                  <a:lnTo>
                    <a:pt x="179761" y="0"/>
                  </a:lnTo>
                  <a:lnTo>
                    <a:pt x="227549" y="6436"/>
                  </a:lnTo>
                  <a:lnTo>
                    <a:pt x="270490" y="24599"/>
                  </a:lnTo>
                  <a:lnTo>
                    <a:pt x="306872" y="52773"/>
                  </a:lnTo>
                  <a:lnTo>
                    <a:pt x="334980" y="89239"/>
                  </a:lnTo>
                  <a:lnTo>
                    <a:pt x="353101" y="132281"/>
                  </a:lnTo>
                  <a:lnTo>
                    <a:pt x="359523" y="180180"/>
                  </a:lnTo>
                  <a:lnTo>
                    <a:pt x="353101" y="228078"/>
                  </a:lnTo>
                  <a:lnTo>
                    <a:pt x="334980" y="271120"/>
                  </a:lnTo>
                  <a:lnTo>
                    <a:pt x="306872" y="307586"/>
                  </a:lnTo>
                  <a:lnTo>
                    <a:pt x="270490" y="335760"/>
                  </a:lnTo>
                  <a:lnTo>
                    <a:pt x="227549" y="353923"/>
                  </a:lnTo>
                  <a:lnTo>
                    <a:pt x="179761" y="360360"/>
                  </a:lnTo>
                  <a:lnTo>
                    <a:pt x="131973" y="353923"/>
                  </a:lnTo>
                  <a:lnTo>
                    <a:pt x="89032" y="335760"/>
                  </a:lnTo>
                  <a:lnTo>
                    <a:pt x="52650" y="307586"/>
                  </a:lnTo>
                  <a:lnTo>
                    <a:pt x="24542" y="271120"/>
                  </a:lnTo>
                  <a:lnTo>
                    <a:pt x="6421" y="228078"/>
                  </a:lnTo>
                  <a:lnTo>
                    <a:pt x="0" y="180180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" name="object 17"/>
          <p:cNvGrpSpPr/>
          <p:nvPr/>
        </p:nvGrpSpPr>
        <p:grpSpPr>
          <a:xfrm>
            <a:off x="2623624" y="2602778"/>
            <a:ext cx="3494404" cy="1558290"/>
            <a:chOff x="2623624" y="2602778"/>
            <a:chExt cx="3494404" cy="1558290"/>
          </a:xfrm>
        </p:grpSpPr>
        <p:sp>
          <p:nvSpPr>
            <p:cNvPr id="18" name="object 18"/>
            <p:cNvSpPr/>
            <p:nvPr/>
          </p:nvSpPr>
          <p:spPr>
            <a:xfrm>
              <a:off x="3055315" y="2822828"/>
              <a:ext cx="3062605" cy="1207135"/>
            </a:xfrm>
            <a:custGeom>
              <a:avLst/>
              <a:gdLst/>
              <a:ahLst/>
              <a:cxnLst/>
              <a:rect l="l" t="t" r="r" b="b"/>
              <a:pathLst>
                <a:path w="3062604" h="1207135">
                  <a:moveTo>
                    <a:pt x="3008769" y="1162164"/>
                  </a:moveTo>
                  <a:lnTo>
                    <a:pt x="3007512" y="1162164"/>
                  </a:lnTo>
                  <a:lnTo>
                    <a:pt x="2989745" y="1162164"/>
                  </a:lnTo>
                  <a:lnTo>
                    <a:pt x="2926461" y="1198765"/>
                  </a:lnTo>
                  <a:lnTo>
                    <a:pt x="2925686" y="1201674"/>
                  </a:lnTo>
                  <a:lnTo>
                    <a:pt x="2928315" y="1206233"/>
                  </a:lnTo>
                  <a:lnTo>
                    <a:pt x="2931236" y="1207008"/>
                  </a:lnTo>
                  <a:lnTo>
                    <a:pt x="3008769" y="1162164"/>
                  </a:lnTo>
                  <a:close/>
                </a:path>
                <a:path w="3062604" h="1207135">
                  <a:moveTo>
                    <a:pt x="3039008" y="42379"/>
                  </a:moveTo>
                  <a:lnTo>
                    <a:pt x="3030702" y="38442"/>
                  </a:lnTo>
                  <a:lnTo>
                    <a:pt x="2949524" y="0"/>
                  </a:lnTo>
                  <a:lnTo>
                    <a:pt x="2946692" y="1016"/>
                  </a:lnTo>
                  <a:lnTo>
                    <a:pt x="2944431" y="5765"/>
                  </a:lnTo>
                  <a:lnTo>
                    <a:pt x="2945447" y="8597"/>
                  </a:lnTo>
                  <a:lnTo>
                    <a:pt x="3011627" y="39954"/>
                  </a:lnTo>
                  <a:lnTo>
                    <a:pt x="0" y="298742"/>
                  </a:lnTo>
                  <a:lnTo>
                    <a:pt x="812" y="308229"/>
                  </a:lnTo>
                  <a:lnTo>
                    <a:pt x="3012452" y="49441"/>
                  </a:lnTo>
                  <a:lnTo>
                    <a:pt x="2952585" y="91617"/>
                  </a:lnTo>
                  <a:lnTo>
                    <a:pt x="2952064" y="94589"/>
                  </a:lnTo>
                  <a:lnTo>
                    <a:pt x="2955099" y="98894"/>
                  </a:lnTo>
                  <a:lnTo>
                    <a:pt x="2958071" y="99402"/>
                  </a:lnTo>
                  <a:lnTo>
                    <a:pt x="3039008" y="42379"/>
                  </a:lnTo>
                  <a:close/>
                </a:path>
                <a:path w="3062604" h="1207135">
                  <a:moveTo>
                    <a:pt x="3062122" y="556933"/>
                  </a:moveTo>
                  <a:lnTo>
                    <a:pt x="2977070" y="506234"/>
                  </a:lnTo>
                  <a:lnTo>
                    <a:pt x="2974149" y="506984"/>
                  </a:lnTo>
                  <a:lnTo>
                    <a:pt x="2971457" y="511505"/>
                  </a:lnTo>
                  <a:lnTo>
                    <a:pt x="2972193" y="514426"/>
                  </a:lnTo>
                  <a:lnTo>
                    <a:pt x="3017215" y="541274"/>
                  </a:lnTo>
                  <a:lnTo>
                    <a:pt x="2968637" y="524319"/>
                  </a:lnTo>
                  <a:lnTo>
                    <a:pt x="2965920" y="525627"/>
                  </a:lnTo>
                  <a:lnTo>
                    <a:pt x="2964192" y="530593"/>
                  </a:lnTo>
                  <a:lnTo>
                    <a:pt x="2965500" y="533311"/>
                  </a:lnTo>
                  <a:lnTo>
                    <a:pt x="3018345" y="551764"/>
                  </a:lnTo>
                  <a:lnTo>
                    <a:pt x="3015069" y="551738"/>
                  </a:lnTo>
                  <a:lnTo>
                    <a:pt x="3015069" y="561263"/>
                  </a:lnTo>
                  <a:lnTo>
                    <a:pt x="1820989" y="793927"/>
                  </a:lnTo>
                  <a:lnTo>
                    <a:pt x="857592" y="540867"/>
                  </a:lnTo>
                  <a:lnTo>
                    <a:pt x="3015069" y="561263"/>
                  </a:lnTo>
                  <a:lnTo>
                    <a:pt x="3015069" y="551738"/>
                  </a:lnTo>
                  <a:lnTo>
                    <a:pt x="819975" y="530987"/>
                  </a:lnTo>
                  <a:lnTo>
                    <a:pt x="24739" y="322084"/>
                  </a:lnTo>
                  <a:lnTo>
                    <a:pt x="22313" y="331292"/>
                  </a:lnTo>
                  <a:lnTo>
                    <a:pt x="781088" y="530618"/>
                  </a:lnTo>
                  <a:lnTo>
                    <a:pt x="16484" y="523379"/>
                  </a:lnTo>
                  <a:lnTo>
                    <a:pt x="16395" y="532904"/>
                  </a:lnTo>
                  <a:lnTo>
                    <a:pt x="818705" y="540499"/>
                  </a:lnTo>
                  <a:lnTo>
                    <a:pt x="1799450" y="798131"/>
                  </a:lnTo>
                  <a:lnTo>
                    <a:pt x="37274" y="1141501"/>
                  </a:lnTo>
                  <a:lnTo>
                    <a:pt x="23545" y="1141437"/>
                  </a:lnTo>
                  <a:lnTo>
                    <a:pt x="23533" y="1144168"/>
                  </a:lnTo>
                  <a:lnTo>
                    <a:pt x="22618" y="1144346"/>
                  </a:lnTo>
                  <a:lnTo>
                    <a:pt x="23507" y="1148969"/>
                  </a:lnTo>
                  <a:lnTo>
                    <a:pt x="23507" y="1150962"/>
                  </a:lnTo>
                  <a:lnTo>
                    <a:pt x="23901" y="1150975"/>
                  </a:lnTo>
                  <a:lnTo>
                    <a:pt x="24434" y="1153693"/>
                  </a:lnTo>
                  <a:lnTo>
                    <a:pt x="38163" y="1151026"/>
                  </a:lnTo>
                  <a:lnTo>
                    <a:pt x="2989859" y="1162100"/>
                  </a:lnTo>
                  <a:lnTo>
                    <a:pt x="3007512" y="1162164"/>
                  </a:lnTo>
                  <a:lnTo>
                    <a:pt x="3008884" y="1162100"/>
                  </a:lnTo>
                  <a:lnTo>
                    <a:pt x="3016935" y="1157439"/>
                  </a:lnTo>
                  <a:lnTo>
                    <a:pt x="2989415" y="1141260"/>
                  </a:lnTo>
                  <a:lnTo>
                    <a:pt x="3047174" y="1125194"/>
                  </a:lnTo>
                  <a:lnTo>
                    <a:pt x="3055035" y="1122997"/>
                  </a:lnTo>
                  <a:lnTo>
                    <a:pt x="2984995" y="1053020"/>
                  </a:lnTo>
                  <a:lnTo>
                    <a:pt x="2981985" y="1053020"/>
                  </a:lnTo>
                  <a:lnTo>
                    <a:pt x="2978264" y="1056741"/>
                  </a:lnTo>
                  <a:lnTo>
                    <a:pt x="2978264" y="1059764"/>
                  </a:lnTo>
                  <a:lnTo>
                    <a:pt x="3030067" y="1111516"/>
                  </a:lnTo>
                  <a:lnTo>
                    <a:pt x="3027654" y="1110894"/>
                  </a:lnTo>
                  <a:lnTo>
                    <a:pt x="3027654" y="1120736"/>
                  </a:lnTo>
                  <a:lnTo>
                    <a:pt x="2977997" y="1134541"/>
                  </a:lnTo>
                  <a:lnTo>
                    <a:pt x="2931604" y="1107224"/>
                  </a:lnTo>
                  <a:lnTo>
                    <a:pt x="2928683" y="1107986"/>
                  </a:lnTo>
                  <a:lnTo>
                    <a:pt x="2926016" y="1112520"/>
                  </a:lnTo>
                  <a:lnTo>
                    <a:pt x="2926778" y="1115441"/>
                  </a:lnTo>
                  <a:lnTo>
                    <a:pt x="2965246" y="1138085"/>
                  </a:lnTo>
                  <a:lnTo>
                    <a:pt x="2957093" y="1140345"/>
                  </a:lnTo>
                  <a:lnTo>
                    <a:pt x="2955607" y="1142974"/>
                  </a:lnTo>
                  <a:lnTo>
                    <a:pt x="2957017" y="1148041"/>
                  </a:lnTo>
                  <a:lnTo>
                    <a:pt x="2959646" y="1149527"/>
                  </a:lnTo>
                  <a:lnTo>
                    <a:pt x="2976664" y="1144803"/>
                  </a:lnTo>
                  <a:lnTo>
                    <a:pt x="2989884" y="1152575"/>
                  </a:lnTo>
                  <a:lnTo>
                    <a:pt x="86118" y="1141679"/>
                  </a:lnTo>
                  <a:lnTo>
                    <a:pt x="1820659" y="803694"/>
                  </a:lnTo>
                  <a:lnTo>
                    <a:pt x="3027654" y="1120736"/>
                  </a:lnTo>
                  <a:lnTo>
                    <a:pt x="3027654" y="1110894"/>
                  </a:lnTo>
                  <a:lnTo>
                    <a:pt x="1842185" y="799503"/>
                  </a:lnTo>
                  <a:lnTo>
                    <a:pt x="3020022" y="570001"/>
                  </a:lnTo>
                  <a:lnTo>
                    <a:pt x="2971406" y="597738"/>
                  </a:lnTo>
                  <a:lnTo>
                    <a:pt x="2970619" y="600646"/>
                  </a:lnTo>
                  <a:lnTo>
                    <a:pt x="2973222" y="605218"/>
                  </a:lnTo>
                  <a:lnTo>
                    <a:pt x="2976130" y="606018"/>
                  </a:lnTo>
                  <a:lnTo>
                    <a:pt x="3020872" y="580478"/>
                  </a:lnTo>
                  <a:lnTo>
                    <a:pt x="2981439" y="615099"/>
                  </a:lnTo>
                  <a:lnTo>
                    <a:pt x="2981236" y="618109"/>
                  </a:lnTo>
                  <a:lnTo>
                    <a:pt x="2984716" y="622058"/>
                  </a:lnTo>
                  <a:lnTo>
                    <a:pt x="2987725" y="622261"/>
                  </a:lnTo>
                  <a:lnTo>
                    <a:pt x="3062122" y="5569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623624" y="2602778"/>
              <a:ext cx="457834" cy="1558290"/>
            </a:xfrm>
            <a:custGeom>
              <a:avLst/>
              <a:gdLst/>
              <a:ahLst/>
              <a:cxnLst/>
              <a:rect l="l" t="t" r="r" b="b"/>
              <a:pathLst>
                <a:path w="457835" h="1558289">
                  <a:moveTo>
                    <a:pt x="453397" y="0"/>
                  </a:moveTo>
                  <a:lnTo>
                    <a:pt x="4264" y="0"/>
                  </a:lnTo>
                  <a:lnTo>
                    <a:pt x="0" y="4264"/>
                  </a:lnTo>
                  <a:lnTo>
                    <a:pt x="0" y="1553644"/>
                  </a:lnTo>
                  <a:lnTo>
                    <a:pt x="4264" y="1557907"/>
                  </a:lnTo>
                  <a:lnTo>
                    <a:pt x="453397" y="1557907"/>
                  </a:lnTo>
                  <a:lnTo>
                    <a:pt x="457661" y="1553644"/>
                  </a:lnTo>
                  <a:lnTo>
                    <a:pt x="457661" y="1548382"/>
                  </a:lnTo>
                  <a:lnTo>
                    <a:pt x="19050" y="1548382"/>
                  </a:lnTo>
                  <a:lnTo>
                    <a:pt x="9525" y="1538857"/>
                  </a:lnTo>
                  <a:lnTo>
                    <a:pt x="19050" y="1538857"/>
                  </a:lnTo>
                  <a:lnTo>
                    <a:pt x="19050" y="19050"/>
                  </a:lnTo>
                  <a:lnTo>
                    <a:pt x="9525" y="19050"/>
                  </a:lnTo>
                  <a:lnTo>
                    <a:pt x="19050" y="9525"/>
                  </a:lnTo>
                  <a:lnTo>
                    <a:pt x="457661" y="9525"/>
                  </a:lnTo>
                  <a:lnTo>
                    <a:pt x="457661" y="4264"/>
                  </a:lnTo>
                  <a:lnTo>
                    <a:pt x="453397" y="0"/>
                  </a:lnTo>
                  <a:close/>
                </a:path>
                <a:path w="457835" h="1558289">
                  <a:moveTo>
                    <a:pt x="19050" y="1538857"/>
                  </a:moveTo>
                  <a:lnTo>
                    <a:pt x="9525" y="1538857"/>
                  </a:lnTo>
                  <a:lnTo>
                    <a:pt x="19050" y="1548382"/>
                  </a:lnTo>
                  <a:lnTo>
                    <a:pt x="19050" y="1538857"/>
                  </a:lnTo>
                  <a:close/>
                </a:path>
                <a:path w="457835" h="1558289">
                  <a:moveTo>
                    <a:pt x="438611" y="1538857"/>
                  </a:moveTo>
                  <a:lnTo>
                    <a:pt x="19050" y="1538857"/>
                  </a:lnTo>
                  <a:lnTo>
                    <a:pt x="19050" y="1548382"/>
                  </a:lnTo>
                  <a:lnTo>
                    <a:pt x="438611" y="1548382"/>
                  </a:lnTo>
                  <a:lnTo>
                    <a:pt x="438611" y="1538857"/>
                  </a:lnTo>
                  <a:close/>
                </a:path>
                <a:path w="457835" h="1558289">
                  <a:moveTo>
                    <a:pt x="438611" y="9525"/>
                  </a:moveTo>
                  <a:lnTo>
                    <a:pt x="438611" y="1548382"/>
                  </a:lnTo>
                  <a:lnTo>
                    <a:pt x="448136" y="1538857"/>
                  </a:lnTo>
                  <a:lnTo>
                    <a:pt x="457661" y="1538857"/>
                  </a:lnTo>
                  <a:lnTo>
                    <a:pt x="457661" y="19050"/>
                  </a:lnTo>
                  <a:lnTo>
                    <a:pt x="448136" y="19050"/>
                  </a:lnTo>
                  <a:lnTo>
                    <a:pt x="438611" y="9525"/>
                  </a:lnTo>
                  <a:close/>
                </a:path>
                <a:path w="457835" h="1558289">
                  <a:moveTo>
                    <a:pt x="457661" y="1538857"/>
                  </a:moveTo>
                  <a:lnTo>
                    <a:pt x="448136" y="1538857"/>
                  </a:lnTo>
                  <a:lnTo>
                    <a:pt x="438611" y="1548382"/>
                  </a:lnTo>
                  <a:lnTo>
                    <a:pt x="457661" y="1548382"/>
                  </a:lnTo>
                  <a:lnTo>
                    <a:pt x="457661" y="1538857"/>
                  </a:lnTo>
                  <a:close/>
                </a:path>
                <a:path w="457835" h="1558289">
                  <a:moveTo>
                    <a:pt x="19050" y="9525"/>
                  </a:moveTo>
                  <a:lnTo>
                    <a:pt x="9525" y="19050"/>
                  </a:lnTo>
                  <a:lnTo>
                    <a:pt x="19050" y="19050"/>
                  </a:lnTo>
                  <a:lnTo>
                    <a:pt x="19050" y="9525"/>
                  </a:lnTo>
                  <a:close/>
                </a:path>
                <a:path w="457835" h="1558289">
                  <a:moveTo>
                    <a:pt x="438611" y="9525"/>
                  </a:moveTo>
                  <a:lnTo>
                    <a:pt x="19050" y="9525"/>
                  </a:lnTo>
                  <a:lnTo>
                    <a:pt x="19050" y="19050"/>
                  </a:lnTo>
                  <a:lnTo>
                    <a:pt x="438611" y="19050"/>
                  </a:lnTo>
                  <a:lnTo>
                    <a:pt x="438611" y="9525"/>
                  </a:lnTo>
                  <a:close/>
                </a:path>
                <a:path w="457835" h="1558289">
                  <a:moveTo>
                    <a:pt x="457661" y="9525"/>
                  </a:moveTo>
                  <a:lnTo>
                    <a:pt x="438611" y="9525"/>
                  </a:lnTo>
                  <a:lnTo>
                    <a:pt x="448136" y="19050"/>
                  </a:lnTo>
                  <a:lnTo>
                    <a:pt x="457661" y="19050"/>
                  </a:lnTo>
                  <a:lnTo>
                    <a:pt x="457661" y="9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4190441" y="2312923"/>
            <a:ext cx="7715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dirty="0">
                <a:latin typeface="Times New Roman"/>
                <a:cs typeface="Times New Roman"/>
              </a:rPr>
              <a:t>, </a:t>
            </a: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j</a:t>
            </a:r>
            <a:r>
              <a:rPr sz="1800" spc="-25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711611" y="2113788"/>
            <a:ext cx="304800" cy="19227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223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x</a:t>
            </a:r>
            <a:r>
              <a:rPr sz="1950" i="1" spc="-37" baseline="-17094" dirty="0">
                <a:latin typeface="Times New Roman"/>
                <a:cs typeface="Times New Roman"/>
              </a:rPr>
              <a:t>i</a:t>
            </a:r>
            <a:endParaRPr sz="1950" baseline="-17094">
              <a:latin typeface="Times New Roman"/>
              <a:cs typeface="Times New Roman"/>
            </a:endParaRPr>
          </a:p>
          <a:p>
            <a:pPr marL="63500" marR="55880" algn="just">
              <a:lnSpc>
                <a:spcPct val="101699"/>
              </a:lnSpc>
              <a:spcBef>
                <a:spcPts val="1650"/>
              </a:spcBef>
            </a:pPr>
            <a:r>
              <a:rPr sz="1800" i="1" spc="-25" dirty="0">
                <a:latin typeface="Times New Roman"/>
                <a:cs typeface="Times New Roman"/>
              </a:rPr>
              <a:t>v</a:t>
            </a:r>
            <a:r>
              <a:rPr sz="1800" spc="-37" baseline="-13888" dirty="0">
                <a:latin typeface="Times New Roman"/>
                <a:cs typeface="Times New Roman"/>
              </a:rPr>
              <a:t>1 </a:t>
            </a:r>
            <a:r>
              <a:rPr sz="1800" i="1" spc="-25" dirty="0">
                <a:latin typeface="Times New Roman"/>
                <a:cs typeface="Times New Roman"/>
              </a:rPr>
              <a:t>v</a:t>
            </a:r>
            <a:r>
              <a:rPr sz="1800" spc="-37" baseline="-13888" dirty="0">
                <a:latin typeface="Times New Roman"/>
                <a:cs typeface="Times New Roman"/>
              </a:rPr>
              <a:t>2 </a:t>
            </a:r>
            <a:r>
              <a:rPr sz="1800" i="1" spc="-25" dirty="0">
                <a:latin typeface="Times New Roman"/>
                <a:cs typeface="Times New Roman"/>
              </a:rPr>
              <a:t>v</a:t>
            </a:r>
            <a:r>
              <a:rPr sz="1800" spc="-37" baseline="-13888" dirty="0">
                <a:latin typeface="Times New Roman"/>
                <a:cs typeface="Times New Roman"/>
              </a:rPr>
              <a:t>3</a:t>
            </a:r>
            <a:endParaRPr sz="1800" baseline="-13888">
              <a:latin typeface="Times New Roman"/>
              <a:cs typeface="Times New Roman"/>
            </a:endParaRPr>
          </a:p>
          <a:p>
            <a:pPr marL="38100">
              <a:lnSpc>
                <a:spcPts val="2110"/>
              </a:lnSpc>
            </a:pPr>
            <a:r>
              <a:rPr sz="1800" dirty="0">
                <a:latin typeface="Times New Roman"/>
                <a:cs typeface="Times New Roman"/>
              </a:rPr>
              <a:t>…</a:t>
            </a:r>
            <a:endParaRPr sz="18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25"/>
              </a:spcBef>
            </a:pPr>
            <a:r>
              <a:rPr sz="1800" i="1" spc="-25" dirty="0">
                <a:latin typeface="Times New Roman"/>
                <a:cs typeface="Times New Roman"/>
              </a:rPr>
              <a:t>v</a:t>
            </a:r>
            <a:r>
              <a:rPr sz="1800" i="1" spc="-37" baseline="-13888" dirty="0">
                <a:latin typeface="Times New Roman"/>
                <a:cs typeface="Times New Roman"/>
              </a:rPr>
              <a:t>d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100813" y="2631570"/>
            <a:ext cx="457834" cy="1558290"/>
          </a:xfrm>
          <a:custGeom>
            <a:avLst/>
            <a:gdLst/>
            <a:ahLst/>
            <a:cxnLst/>
            <a:rect l="l" t="t" r="r" b="b"/>
            <a:pathLst>
              <a:path w="457834" h="1558289">
                <a:moveTo>
                  <a:pt x="453397" y="0"/>
                </a:moveTo>
                <a:lnTo>
                  <a:pt x="4264" y="0"/>
                </a:lnTo>
                <a:lnTo>
                  <a:pt x="0" y="4264"/>
                </a:lnTo>
                <a:lnTo>
                  <a:pt x="0" y="1553640"/>
                </a:lnTo>
                <a:lnTo>
                  <a:pt x="4264" y="1557905"/>
                </a:lnTo>
                <a:lnTo>
                  <a:pt x="453397" y="1557905"/>
                </a:lnTo>
                <a:lnTo>
                  <a:pt x="457662" y="1553640"/>
                </a:lnTo>
                <a:lnTo>
                  <a:pt x="457662" y="1548380"/>
                </a:lnTo>
                <a:lnTo>
                  <a:pt x="19050" y="1548380"/>
                </a:lnTo>
                <a:lnTo>
                  <a:pt x="9525" y="1538855"/>
                </a:lnTo>
                <a:lnTo>
                  <a:pt x="19050" y="1538855"/>
                </a:lnTo>
                <a:lnTo>
                  <a:pt x="19050" y="19050"/>
                </a:lnTo>
                <a:lnTo>
                  <a:pt x="9525" y="19050"/>
                </a:lnTo>
                <a:lnTo>
                  <a:pt x="19050" y="9525"/>
                </a:lnTo>
                <a:lnTo>
                  <a:pt x="457662" y="9525"/>
                </a:lnTo>
                <a:lnTo>
                  <a:pt x="457662" y="4264"/>
                </a:lnTo>
                <a:lnTo>
                  <a:pt x="453397" y="0"/>
                </a:lnTo>
                <a:close/>
              </a:path>
              <a:path w="457834" h="1558289">
                <a:moveTo>
                  <a:pt x="19050" y="1538855"/>
                </a:moveTo>
                <a:lnTo>
                  <a:pt x="9525" y="1538855"/>
                </a:lnTo>
                <a:lnTo>
                  <a:pt x="19050" y="1548380"/>
                </a:lnTo>
                <a:lnTo>
                  <a:pt x="19050" y="1538855"/>
                </a:lnTo>
                <a:close/>
              </a:path>
              <a:path w="457834" h="1558289">
                <a:moveTo>
                  <a:pt x="438612" y="1538855"/>
                </a:moveTo>
                <a:lnTo>
                  <a:pt x="19050" y="1538855"/>
                </a:lnTo>
                <a:lnTo>
                  <a:pt x="19050" y="1548380"/>
                </a:lnTo>
                <a:lnTo>
                  <a:pt x="438612" y="1548380"/>
                </a:lnTo>
                <a:lnTo>
                  <a:pt x="438612" y="1538855"/>
                </a:lnTo>
                <a:close/>
              </a:path>
              <a:path w="457834" h="1558289">
                <a:moveTo>
                  <a:pt x="438612" y="9525"/>
                </a:moveTo>
                <a:lnTo>
                  <a:pt x="438612" y="1548380"/>
                </a:lnTo>
                <a:lnTo>
                  <a:pt x="448137" y="1538855"/>
                </a:lnTo>
                <a:lnTo>
                  <a:pt x="457662" y="1538855"/>
                </a:lnTo>
                <a:lnTo>
                  <a:pt x="457662" y="19050"/>
                </a:lnTo>
                <a:lnTo>
                  <a:pt x="448137" y="19050"/>
                </a:lnTo>
                <a:lnTo>
                  <a:pt x="438612" y="9525"/>
                </a:lnTo>
                <a:close/>
              </a:path>
              <a:path w="457834" h="1558289">
                <a:moveTo>
                  <a:pt x="457662" y="1538855"/>
                </a:moveTo>
                <a:lnTo>
                  <a:pt x="448137" y="1538855"/>
                </a:lnTo>
                <a:lnTo>
                  <a:pt x="438612" y="1548380"/>
                </a:lnTo>
                <a:lnTo>
                  <a:pt x="457662" y="1548380"/>
                </a:lnTo>
                <a:lnTo>
                  <a:pt x="457662" y="1538855"/>
                </a:lnTo>
                <a:close/>
              </a:path>
              <a:path w="457834" h="1558289">
                <a:moveTo>
                  <a:pt x="19050" y="9525"/>
                </a:moveTo>
                <a:lnTo>
                  <a:pt x="9525" y="19050"/>
                </a:lnTo>
                <a:lnTo>
                  <a:pt x="19050" y="19050"/>
                </a:lnTo>
                <a:lnTo>
                  <a:pt x="19050" y="9525"/>
                </a:lnTo>
                <a:close/>
              </a:path>
              <a:path w="457834" h="1558289">
                <a:moveTo>
                  <a:pt x="438612" y="9525"/>
                </a:moveTo>
                <a:lnTo>
                  <a:pt x="19050" y="9525"/>
                </a:lnTo>
                <a:lnTo>
                  <a:pt x="19050" y="19050"/>
                </a:lnTo>
                <a:lnTo>
                  <a:pt x="438612" y="19050"/>
                </a:lnTo>
                <a:lnTo>
                  <a:pt x="438612" y="9525"/>
                </a:lnTo>
                <a:close/>
              </a:path>
              <a:path w="457834" h="1558289">
                <a:moveTo>
                  <a:pt x="457662" y="9525"/>
                </a:moveTo>
                <a:lnTo>
                  <a:pt x="438612" y="9525"/>
                </a:lnTo>
                <a:lnTo>
                  <a:pt x="448137" y="19050"/>
                </a:lnTo>
                <a:lnTo>
                  <a:pt x="457662" y="19050"/>
                </a:lnTo>
                <a:lnTo>
                  <a:pt x="457662" y="9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6172926" y="2113788"/>
            <a:ext cx="335915" cy="1953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72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x</a:t>
            </a:r>
            <a:r>
              <a:rPr sz="1950" i="1" spc="-37" baseline="-17094" dirty="0">
                <a:latin typeface="Times New Roman"/>
                <a:cs typeface="Times New Roman"/>
              </a:rPr>
              <a:t>j</a:t>
            </a:r>
            <a:endParaRPr sz="1950" baseline="-17094">
              <a:latin typeface="Times New Roman"/>
              <a:cs typeface="Times New Roman"/>
            </a:endParaRPr>
          </a:p>
          <a:p>
            <a:pPr marL="54610">
              <a:lnSpc>
                <a:spcPct val="100000"/>
              </a:lnSpc>
              <a:spcBef>
                <a:spcPts val="1905"/>
              </a:spcBef>
            </a:pPr>
            <a:r>
              <a:rPr sz="1800" i="1" spc="-25" dirty="0">
                <a:latin typeface="Times New Roman"/>
                <a:cs typeface="Times New Roman"/>
              </a:rPr>
              <a:t>v'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  <a:p>
            <a:pPr marL="54610">
              <a:lnSpc>
                <a:spcPct val="100000"/>
              </a:lnSpc>
              <a:spcBef>
                <a:spcPts val="45"/>
              </a:spcBef>
            </a:pPr>
            <a:r>
              <a:rPr sz="1800" i="1" spc="-25" dirty="0">
                <a:latin typeface="Times New Roman"/>
                <a:cs typeface="Times New Roman"/>
              </a:rPr>
              <a:t>v'</a:t>
            </a:r>
            <a:r>
              <a:rPr sz="1800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  <a:p>
            <a:pPr marL="54610">
              <a:lnSpc>
                <a:spcPts val="2125"/>
              </a:lnSpc>
              <a:spcBef>
                <a:spcPts val="50"/>
              </a:spcBef>
            </a:pPr>
            <a:r>
              <a:rPr sz="1800" i="1" spc="-25" dirty="0">
                <a:latin typeface="Times New Roman"/>
                <a:cs typeface="Times New Roman"/>
              </a:rPr>
              <a:t>v'</a:t>
            </a:r>
            <a:r>
              <a:rPr sz="1800" spc="-37" baseline="-13888" dirty="0">
                <a:latin typeface="Times New Roman"/>
                <a:cs typeface="Times New Roman"/>
              </a:rPr>
              <a:t>3</a:t>
            </a:r>
            <a:endParaRPr sz="1800" baseline="-13888">
              <a:latin typeface="Times New Roman"/>
              <a:cs typeface="Times New Roman"/>
            </a:endParaRPr>
          </a:p>
          <a:p>
            <a:pPr marL="53975">
              <a:lnSpc>
                <a:spcPts val="2125"/>
              </a:lnSpc>
            </a:pPr>
            <a:r>
              <a:rPr sz="1800" dirty="0">
                <a:latin typeface="Times New Roman"/>
                <a:cs typeface="Times New Roman"/>
              </a:rPr>
              <a:t>…</a:t>
            </a:r>
            <a:endParaRPr sz="18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45"/>
              </a:spcBef>
            </a:pPr>
            <a:r>
              <a:rPr sz="1800" i="1" spc="-20" dirty="0">
                <a:latin typeface="Times New Roman"/>
                <a:cs typeface="Times New Roman"/>
              </a:rPr>
              <a:t>v'</a:t>
            </a:r>
            <a:r>
              <a:rPr sz="1800" i="1" spc="-30" baseline="-13888" dirty="0">
                <a:latin typeface="Times New Roman"/>
                <a:cs typeface="Times New Roman"/>
              </a:rPr>
              <a:t>d'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24 </a:t>
            </a:r>
            <a:r>
              <a:rPr spc="-50" dirty="0"/>
              <a:t>–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6738207" y="3110484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D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922357" y="3251200"/>
            <a:ext cx="7175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dirty="0">
                <a:latin typeface="Times New Roman"/>
                <a:cs typeface="Times New Roman"/>
              </a:rPr>
              <a:t>j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157766" y="3134867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D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341916" y="3275584"/>
            <a:ext cx="7175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dirty="0">
                <a:latin typeface="Times New Roman"/>
                <a:cs typeface="Times New Roman"/>
              </a:rPr>
              <a:t>i</a:t>
            </a:r>
            <a:endParaRPr sz="13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271395">
              <a:lnSpc>
                <a:spcPct val="100000"/>
              </a:lnSpc>
              <a:spcBef>
                <a:spcPts val="100"/>
              </a:spcBef>
            </a:pPr>
            <a:r>
              <a:rPr dirty="0"/>
              <a:t>Consistencia</a:t>
            </a:r>
            <a:r>
              <a:rPr spc="-30" dirty="0"/>
              <a:t> </a:t>
            </a:r>
            <a:r>
              <a:rPr dirty="0"/>
              <a:t>de</a:t>
            </a:r>
            <a:r>
              <a:rPr spc="-20" dirty="0"/>
              <a:t> arco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60667" y="1261363"/>
            <a:ext cx="7789545" cy="1699260"/>
          </a:xfrm>
          <a:prstGeom prst="rect">
            <a:avLst/>
          </a:prstGeom>
        </p:spPr>
        <p:txBody>
          <a:bodyPr vert="horz" wrap="square" lIns="0" tIns="9144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720"/>
              </a:spcBef>
            </a:pPr>
            <a:r>
              <a:rPr sz="1800" b="1" spc="-10" dirty="0">
                <a:latin typeface="Times New Roman"/>
                <a:cs typeface="Times New Roman"/>
              </a:rPr>
              <a:t>Nótese</a:t>
            </a:r>
            <a:r>
              <a:rPr sz="1800" spc="-10" dirty="0">
                <a:latin typeface="Times New Roman"/>
                <a:cs typeface="Times New Roman"/>
              </a:rPr>
              <a:t>:</a:t>
            </a:r>
            <a:endParaRPr sz="1800">
              <a:latin typeface="Times New Roman"/>
              <a:cs typeface="Times New Roman"/>
            </a:endParaRPr>
          </a:p>
          <a:p>
            <a:pPr marL="405765" marR="68580" indent="-342265">
              <a:lnSpc>
                <a:spcPct val="108900"/>
              </a:lnSpc>
              <a:spcBef>
                <a:spcPts val="434"/>
              </a:spcBef>
              <a:buChar char="•"/>
              <a:tabLst>
                <a:tab pos="405765" algn="l"/>
                <a:tab pos="406400" algn="l"/>
              </a:tabLst>
            </a:pP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variable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442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arco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consistente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respecto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restricción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binaria </a:t>
            </a: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j</a:t>
            </a:r>
            <a:r>
              <a:rPr sz="1800" dirty="0">
                <a:latin typeface="Times New Roman"/>
                <a:cs typeface="Times New Roman"/>
              </a:rPr>
              <a:t>),</a:t>
            </a:r>
            <a:r>
              <a:rPr sz="1800" spc="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entonces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existe</a:t>
            </a:r>
            <a:r>
              <a:rPr sz="1800" spc="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menos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v</a:t>
            </a:r>
            <a:r>
              <a:rPr sz="1800" dirty="0">
                <a:latin typeface="Symbol"/>
                <a:cs typeface="Symbol"/>
              </a:rPr>
              <a:t>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baseline="-13888" dirty="0">
                <a:latin typeface="Times New Roman"/>
                <a:cs typeface="Times New Roman"/>
              </a:rPr>
              <a:t>i</a:t>
            </a:r>
            <a:r>
              <a:rPr sz="1800" spc="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incompatible</a:t>
            </a:r>
            <a:r>
              <a:rPr sz="1800" spc="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10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todos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v'</a:t>
            </a:r>
            <a:r>
              <a:rPr sz="1800" dirty="0">
                <a:latin typeface="Symbol"/>
                <a:cs typeface="Symbol"/>
              </a:rPr>
              <a:t>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i="1" baseline="-13888" dirty="0">
                <a:latin typeface="Times New Roman"/>
                <a:cs typeface="Times New Roman"/>
              </a:rPr>
              <a:t>j</a:t>
            </a:r>
            <a:r>
              <a:rPr sz="1800" i="1" spc="22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respecto</a:t>
            </a:r>
            <a:r>
              <a:rPr sz="1800" spc="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2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j</a:t>
            </a:r>
            <a:r>
              <a:rPr sz="1800" spc="-25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405765" indent="-342265">
              <a:lnSpc>
                <a:spcPct val="100000"/>
              </a:lnSpc>
              <a:spcBef>
                <a:spcPts val="745"/>
              </a:spcBef>
              <a:buChar char="•"/>
              <a:tabLst>
                <a:tab pos="405765" algn="l"/>
                <a:tab pos="406400" algn="l"/>
              </a:tabLst>
            </a:pPr>
            <a:r>
              <a:rPr sz="1800" dirty="0">
                <a:latin typeface="Times New Roman"/>
                <a:cs typeface="Times New Roman"/>
              </a:rPr>
              <a:t>Eliminando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v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modifica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soluciones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CSP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2619048" y="4165809"/>
            <a:ext cx="3494404" cy="1558290"/>
            <a:chOff x="2619048" y="4165809"/>
            <a:chExt cx="3494404" cy="1558290"/>
          </a:xfrm>
        </p:grpSpPr>
        <p:sp>
          <p:nvSpPr>
            <p:cNvPr id="10" name="object 10"/>
            <p:cNvSpPr/>
            <p:nvPr/>
          </p:nvSpPr>
          <p:spPr>
            <a:xfrm>
              <a:off x="3050743" y="4372876"/>
              <a:ext cx="3062605" cy="1162685"/>
            </a:xfrm>
            <a:custGeom>
              <a:avLst/>
              <a:gdLst/>
              <a:ahLst/>
              <a:cxnLst/>
              <a:rect l="l" t="t" r="r" b="b"/>
              <a:pathLst>
                <a:path w="3062604" h="1162685">
                  <a:moveTo>
                    <a:pt x="3062122" y="569925"/>
                  </a:moveTo>
                  <a:lnTo>
                    <a:pt x="2987141" y="505269"/>
                  </a:lnTo>
                  <a:lnTo>
                    <a:pt x="2984131" y="505485"/>
                  </a:lnTo>
                  <a:lnTo>
                    <a:pt x="2980690" y="509473"/>
                  </a:lnTo>
                  <a:lnTo>
                    <a:pt x="2980918" y="512483"/>
                  </a:lnTo>
                  <a:lnTo>
                    <a:pt x="3036379" y="560298"/>
                  </a:lnTo>
                  <a:lnTo>
                    <a:pt x="2322715" y="427863"/>
                  </a:lnTo>
                  <a:lnTo>
                    <a:pt x="3025267" y="290957"/>
                  </a:lnTo>
                  <a:lnTo>
                    <a:pt x="2970238" y="339280"/>
                  </a:lnTo>
                  <a:lnTo>
                    <a:pt x="2970047" y="342290"/>
                  </a:lnTo>
                  <a:lnTo>
                    <a:pt x="2973514" y="346240"/>
                  </a:lnTo>
                  <a:lnTo>
                    <a:pt x="2976524" y="346430"/>
                  </a:lnTo>
                  <a:lnTo>
                    <a:pt x="3050921" y="281114"/>
                  </a:lnTo>
                  <a:lnTo>
                    <a:pt x="3042716" y="278244"/>
                  </a:lnTo>
                  <a:lnTo>
                    <a:pt x="2957436" y="248500"/>
                  </a:lnTo>
                  <a:lnTo>
                    <a:pt x="2954718" y="249809"/>
                  </a:lnTo>
                  <a:lnTo>
                    <a:pt x="2952991" y="254774"/>
                  </a:lnTo>
                  <a:lnTo>
                    <a:pt x="2954299" y="257492"/>
                  </a:lnTo>
                  <a:lnTo>
                    <a:pt x="3023451" y="281609"/>
                  </a:lnTo>
                  <a:lnTo>
                    <a:pt x="2297214" y="423125"/>
                  </a:lnTo>
                  <a:lnTo>
                    <a:pt x="1195133" y="218592"/>
                  </a:lnTo>
                  <a:lnTo>
                    <a:pt x="3012440" y="62420"/>
                  </a:lnTo>
                  <a:lnTo>
                    <a:pt x="2952585" y="104609"/>
                  </a:lnTo>
                  <a:lnTo>
                    <a:pt x="2952064" y="107581"/>
                  </a:lnTo>
                  <a:lnTo>
                    <a:pt x="2955099" y="111874"/>
                  </a:lnTo>
                  <a:lnTo>
                    <a:pt x="2958071" y="112395"/>
                  </a:lnTo>
                  <a:lnTo>
                    <a:pt x="3039008" y="55359"/>
                  </a:lnTo>
                  <a:lnTo>
                    <a:pt x="3030702" y="51422"/>
                  </a:lnTo>
                  <a:lnTo>
                    <a:pt x="2949524" y="12979"/>
                  </a:lnTo>
                  <a:lnTo>
                    <a:pt x="2946692" y="13995"/>
                  </a:lnTo>
                  <a:lnTo>
                    <a:pt x="2944431" y="18745"/>
                  </a:lnTo>
                  <a:lnTo>
                    <a:pt x="2945447" y="21590"/>
                  </a:lnTo>
                  <a:lnTo>
                    <a:pt x="3011627" y="52933"/>
                  </a:lnTo>
                  <a:lnTo>
                    <a:pt x="1159903" y="212051"/>
                  </a:lnTo>
                  <a:lnTo>
                    <a:pt x="17310" y="0"/>
                  </a:lnTo>
                  <a:lnTo>
                    <a:pt x="15570" y="9372"/>
                  </a:lnTo>
                  <a:lnTo>
                    <a:pt x="1124191" y="215125"/>
                  </a:lnTo>
                  <a:lnTo>
                    <a:pt x="0" y="311721"/>
                  </a:lnTo>
                  <a:lnTo>
                    <a:pt x="812" y="321221"/>
                  </a:lnTo>
                  <a:lnTo>
                    <a:pt x="1159421" y="221665"/>
                  </a:lnTo>
                  <a:lnTo>
                    <a:pt x="2271725" y="428091"/>
                  </a:lnTo>
                  <a:lnTo>
                    <a:pt x="1184998" y="639851"/>
                  </a:lnTo>
                  <a:lnTo>
                    <a:pt x="24726" y="335064"/>
                  </a:lnTo>
                  <a:lnTo>
                    <a:pt x="22313" y="344271"/>
                  </a:lnTo>
                  <a:lnTo>
                    <a:pt x="1163485" y="644042"/>
                  </a:lnTo>
                  <a:lnTo>
                    <a:pt x="11417" y="868527"/>
                  </a:lnTo>
                  <a:lnTo>
                    <a:pt x="13233" y="877874"/>
                  </a:lnTo>
                  <a:lnTo>
                    <a:pt x="1184681" y="649617"/>
                  </a:lnTo>
                  <a:lnTo>
                    <a:pt x="3027642" y="1133716"/>
                  </a:lnTo>
                  <a:lnTo>
                    <a:pt x="2957093" y="1153337"/>
                  </a:lnTo>
                  <a:lnTo>
                    <a:pt x="2955607" y="1155954"/>
                  </a:lnTo>
                  <a:lnTo>
                    <a:pt x="2957017" y="1161021"/>
                  </a:lnTo>
                  <a:lnTo>
                    <a:pt x="2959646" y="1162507"/>
                  </a:lnTo>
                  <a:lnTo>
                    <a:pt x="3047161" y="1138174"/>
                  </a:lnTo>
                  <a:lnTo>
                    <a:pt x="3055035" y="1135989"/>
                  </a:lnTo>
                  <a:lnTo>
                    <a:pt x="2984995" y="1066012"/>
                  </a:lnTo>
                  <a:lnTo>
                    <a:pt x="2981972" y="1066012"/>
                  </a:lnTo>
                  <a:lnTo>
                    <a:pt x="2978264" y="1069733"/>
                  </a:lnTo>
                  <a:lnTo>
                    <a:pt x="2978264" y="1072743"/>
                  </a:lnTo>
                  <a:lnTo>
                    <a:pt x="3030067" y="1124508"/>
                  </a:lnTo>
                  <a:lnTo>
                    <a:pt x="1206195" y="645426"/>
                  </a:lnTo>
                  <a:lnTo>
                    <a:pt x="2297214" y="432828"/>
                  </a:lnTo>
                  <a:lnTo>
                    <a:pt x="3034639" y="569671"/>
                  </a:lnTo>
                  <a:lnTo>
                    <a:pt x="2965716" y="594398"/>
                  </a:lnTo>
                  <a:lnTo>
                    <a:pt x="2964421" y="597128"/>
                  </a:lnTo>
                  <a:lnTo>
                    <a:pt x="2966199" y="602081"/>
                  </a:lnTo>
                  <a:lnTo>
                    <a:pt x="2968929" y="603364"/>
                  </a:lnTo>
                  <a:lnTo>
                    <a:pt x="3053880" y="572884"/>
                  </a:lnTo>
                  <a:lnTo>
                    <a:pt x="3062122" y="5699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619048" y="4165809"/>
              <a:ext cx="457834" cy="1558290"/>
            </a:xfrm>
            <a:custGeom>
              <a:avLst/>
              <a:gdLst/>
              <a:ahLst/>
              <a:cxnLst/>
              <a:rect l="l" t="t" r="r" b="b"/>
              <a:pathLst>
                <a:path w="457835" h="1558289">
                  <a:moveTo>
                    <a:pt x="453397" y="0"/>
                  </a:moveTo>
                  <a:lnTo>
                    <a:pt x="4264" y="0"/>
                  </a:lnTo>
                  <a:lnTo>
                    <a:pt x="0" y="4264"/>
                  </a:lnTo>
                  <a:lnTo>
                    <a:pt x="0" y="1553643"/>
                  </a:lnTo>
                  <a:lnTo>
                    <a:pt x="4264" y="1557908"/>
                  </a:lnTo>
                  <a:lnTo>
                    <a:pt x="453397" y="1557908"/>
                  </a:lnTo>
                  <a:lnTo>
                    <a:pt x="457662" y="1553643"/>
                  </a:lnTo>
                  <a:lnTo>
                    <a:pt x="457662" y="1548383"/>
                  </a:lnTo>
                  <a:lnTo>
                    <a:pt x="19050" y="1548383"/>
                  </a:lnTo>
                  <a:lnTo>
                    <a:pt x="9525" y="1538858"/>
                  </a:lnTo>
                  <a:lnTo>
                    <a:pt x="19050" y="1538858"/>
                  </a:lnTo>
                  <a:lnTo>
                    <a:pt x="19050" y="19050"/>
                  </a:lnTo>
                  <a:lnTo>
                    <a:pt x="9525" y="19050"/>
                  </a:lnTo>
                  <a:lnTo>
                    <a:pt x="19050" y="9525"/>
                  </a:lnTo>
                  <a:lnTo>
                    <a:pt x="457662" y="9525"/>
                  </a:lnTo>
                  <a:lnTo>
                    <a:pt x="457662" y="4264"/>
                  </a:lnTo>
                  <a:lnTo>
                    <a:pt x="453397" y="0"/>
                  </a:lnTo>
                  <a:close/>
                </a:path>
                <a:path w="457835" h="1558289">
                  <a:moveTo>
                    <a:pt x="19050" y="1538858"/>
                  </a:moveTo>
                  <a:lnTo>
                    <a:pt x="9525" y="1538858"/>
                  </a:lnTo>
                  <a:lnTo>
                    <a:pt x="19050" y="1548383"/>
                  </a:lnTo>
                  <a:lnTo>
                    <a:pt x="19050" y="1538858"/>
                  </a:lnTo>
                  <a:close/>
                </a:path>
                <a:path w="457835" h="1558289">
                  <a:moveTo>
                    <a:pt x="438612" y="1538858"/>
                  </a:moveTo>
                  <a:lnTo>
                    <a:pt x="19050" y="1538858"/>
                  </a:lnTo>
                  <a:lnTo>
                    <a:pt x="19050" y="1548383"/>
                  </a:lnTo>
                  <a:lnTo>
                    <a:pt x="438612" y="1548383"/>
                  </a:lnTo>
                  <a:lnTo>
                    <a:pt x="438612" y="1538858"/>
                  </a:lnTo>
                  <a:close/>
                </a:path>
                <a:path w="457835" h="1558289">
                  <a:moveTo>
                    <a:pt x="438612" y="9525"/>
                  </a:moveTo>
                  <a:lnTo>
                    <a:pt x="438612" y="1548383"/>
                  </a:lnTo>
                  <a:lnTo>
                    <a:pt x="448137" y="1538858"/>
                  </a:lnTo>
                  <a:lnTo>
                    <a:pt x="457662" y="1538858"/>
                  </a:lnTo>
                  <a:lnTo>
                    <a:pt x="457662" y="19050"/>
                  </a:lnTo>
                  <a:lnTo>
                    <a:pt x="448137" y="19050"/>
                  </a:lnTo>
                  <a:lnTo>
                    <a:pt x="438612" y="9525"/>
                  </a:lnTo>
                  <a:close/>
                </a:path>
                <a:path w="457835" h="1558289">
                  <a:moveTo>
                    <a:pt x="457662" y="1538858"/>
                  </a:moveTo>
                  <a:lnTo>
                    <a:pt x="448137" y="1538858"/>
                  </a:lnTo>
                  <a:lnTo>
                    <a:pt x="438612" y="1548383"/>
                  </a:lnTo>
                  <a:lnTo>
                    <a:pt x="457662" y="1548383"/>
                  </a:lnTo>
                  <a:lnTo>
                    <a:pt x="457662" y="1538858"/>
                  </a:lnTo>
                  <a:close/>
                </a:path>
                <a:path w="457835" h="1558289">
                  <a:moveTo>
                    <a:pt x="19050" y="9525"/>
                  </a:moveTo>
                  <a:lnTo>
                    <a:pt x="9525" y="19050"/>
                  </a:lnTo>
                  <a:lnTo>
                    <a:pt x="19050" y="19050"/>
                  </a:lnTo>
                  <a:lnTo>
                    <a:pt x="19050" y="9525"/>
                  </a:lnTo>
                  <a:close/>
                </a:path>
                <a:path w="457835" h="1558289">
                  <a:moveTo>
                    <a:pt x="438612" y="9525"/>
                  </a:moveTo>
                  <a:lnTo>
                    <a:pt x="19050" y="9525"/>
                  </a:lnTo>
                  <a:lnTo>
                    <a:pt x="19050" y="19050"/>
                  </a:lnTo>
                  <a:lnTo>
                    <a:pt x="438612" y="19050"/>
                  </a:lnTo>
                  <a:lnTo>
                    <a:pt x="438612" y="9525"/>
                  </a:lnTo>
                  <a:close/>
                </a:path>
                <a:path w="457835" h="1558289">
                  <a:moveTo>
                    <a:pt x="457662" y="9525"/>
                  </a:moveTo>
                  <a:lnTo>
                    <a:pt x="438612" y="9525"/>
                  </a:lnTo>
                  <a:lnTo>
                    <a:pt x="448137" y="19050"/>
                  </a:lnTo>
                  <a:lnTo>
                    <a:pt x="457662" y="19050"/>
                  </a:lnTo>
                  <a:lnTo>
                    <a:pt x="457662" y="9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/>
          <p:nvPr/>
        </p:nvSpPr>
        <p:spPr>
          <a:xfrm>
            <a:off x="2665209" y="3710848"/>
            <a:ext cx="360045" cy="360680"/>
          </a:xfrm>
          <a:custGeom>
            <a:avLst/>
            <a:gdLst/>
            <a:ahLst/>
            <a:cxnLst/>
            <a:rect l="l" t="t" r="r" b="b"/>
            <a:pathLst>
              <a:path w="360044" h="360679">
                <a:moveTo>
                  <a:pt x="0" y="180180"/>
                </a:moveTo>
                <a:lnTo>
                  <a:pt x="6421" y="132281"/>
                </a:lnTo>
                <a:lnTo>
                  <a:pt x="24542" y="89239"/>
                </a:lnTo>
                <a:lnTo>
                  <a:pt x="52650" y="52773"/>
                </a:lnTo>
                <a:lnTo>
                  <a:pt x="89032" y="24599"/>
                </a:lnTo>
                <a:lnTo>
                  <a:pt x="131973" y="6436"/>
                </a:lnTo>
                <a:lnTo>
                  <a:pt x="179761" y="0"/>
                </a:lnTo>
                <a:lnTo>
                  <a:pt x="227549" y="6436"/>
                </a:lnTo>
                <a:lnTo>
                  <a:pt x="270490" y="24599"/>
                </a:lnTo>
                <a:lnTo>
                  <a:pt x="306872" y="52773"/>
                </a:lnTo>
                <a:lnTo>
                  <a:pt x="334980" y="89239"/>
                </a:lnTo>
                <a:lnTo>
                  <a:pt x="353101" y="132281"/>
                </a:lnTo>
                <a:lnTo>
                  <a:pt x="359523" y="180180"/>
                </a:lnTo>
                <a:lnTo>
                  <a:pt x="353101" y="228078"/>
                </a:lnTo>
                <a:lnTo>
                  <a:pt x="334980" y="271120"/>
                </a:lnTo>
                <a:lnTo>
                  <a:pt x="306872" y="307586"/>
                </a:lnTo>
                <a:lnTo>
                  <a:pt x="270490" y="335760"/>
                </a:lnTo>
                <a:lnTo>
                  <a:pt x="227549" y="353923"/>
                </a:lnTo>
                <a:lnTo>
                  <a:pt x="179761" y="360360"/>
                </a:lnTo>
                <a:lnTo>
                  <a:pt x="131973" y="353923"/>
                </a:lnTo>
                <a:lnTo>
                  <a:pt x="89032" y="335760"/>
                </a:lnTo>
                <a:lnTo>
                  <a:pt x="52650" y="307586"/>
                </a:lnTo>
                <a:lnTo>
                  <a:pt x="24542" y="271120"/>
                </a:lnTo>
                <a:lnTo>
                  <a:pt x="6421" y="228078"/>
                </a:lnTo>
                <a:lnTo>
                  <a:pt x="0" y="180180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110114" y="3710848"/>
            <a:ext cx="360045" cy="360680"/>
          </a:xfrm>
          <a:custGeom>
            <a:avLst/>
            <a:gdLst/>
            <a:ahLst/>
            <a:cxnLst/>
            <a:rect l="l" t="t" r="r" b="b"/>
            <a:pathLst>
              <a:path w="360045" h="360679">
                <a:moveTo>
                  <a:pt x="0" y="180180"/>
                </a:moveTo>
                <a:lnTo>
                  <a:pt x="6421" y="132281"/>
                </a:lnTo>
                <a:lnTo>
                  <a:pt x="24542" y="89239"/>
                </a:lnTo>
                <a:lnTo>
                  <a:pt x="52650" y="52773"/>
                </a:lnTo>
                <a:lnTo>
                  <a:pt x="89032" y="24599"/>
                </a:lnTo>
                <a:lnTo>
                  <a:pt x="131973" y="6436"/>
                </a:lnTo>
                <a:lnTo>
                  <a:pt x="179761" y="0"/>
                </a:lnTo>
                <a:lnTo>
                  <a:pt x="227549" y="6436"/>
                </a:lnTo>
                <a:lnTo>
                  <a:pt x="270490" y="24599"/>
                </a:lnTo>
                <a:lnTo>
                  <a:pt x="306872" y="52773"/>
                </a:lnTo>
                <a:lnTo>
                  <a:pt x="334980" y="89239"/>
                </a:lnTo>
                <a:lnTo>
                  <a:pt x="353101" y="132281"/>
                </a:lnTo>
                <a:lnTo>
                  <a:pt x="359523" y="180180"/>
                </a:lnTo>
                <a:lnTo>
                  <a:pt x="353101" y="228078"/>
                </a:lnTo>
                <a:lnTo>
                  <a:pt x="334980" y="271120"/>
                </a:lnTo>
                <a:lnTo>
                  <a:pt x="306872" y="307586"/>
                </a:lnTo>
                <a:lnTo>
                  <a:pt x="270490" y="335760"/>
                </a:lnTo>
                <a:lnTo>
                  <a:pt x="227549" y="353923"/>
                </a:lnTo>
                <a:lnTo>
                  <a:pt x="179761" y="360360"/>
                </a:lnTo>
                <a:lnTo>
                  <a:pt x="131973" y="353923"/>
                </a:lnTo>
                <a:lnTo>
                  <a:pt x="89032" y="335760"/>
                </a:lnTo>
                <a:lnTo>
                  <a:pt x="52650" y="307586"/>
                </a:lnTo>
                <a:lnTo>
                  <a:pt x="24542" y="271120"/>
                </a:lnTo>
                <a:lnTo>
                  <a:pt x="6421" y="228078"/>
                </a:lnTo>
                <a:lnTo>
                  <a:pt x="0" y="180180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4185866" y="3876547"/>
            <a:ext cx="7715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dirty="0">
                <a:latin typeface="Times New Roman"/>
                <a:cs typeface="Times New Roman"/>
              </a:rPr>
              <a:t>, </a:t>
            </a: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j</a:t>
            </a:r>
            <a:r>
              <a:rPr sz="1800" spc="-25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707036" y="3677411"/>
            <a:ext cx="304800" cy="19227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223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x</a:t>
            </a:r>
            <a:r>
              <a:rPr sz="1950" i="1" spc="-37" baseline="-17094" dirty="0">
                <a:latin typeface="Times New Roman"/>
                <a:cs typeface="Times New Roman"/>
              </a:rPr>
              <a:t>i</a:t>
            </a:r>
            <a:endParaRPr sz="1950" baseline="-17094">
              <a:latin typeface="Times New Roman"/>
              <a:cs typeface="Times New Roman"/>
            </a:endParaRPr>
          </a:p>
          <a:p>
            <a:pPr marL="63500" marR="55880" algn="just">
              <a:lnSpc>
                <a:spcPct val="101699"/>
              </a:lnSpc>
              <a:spcBef>
                <a:spcPts val="1650"/>
              </a:spcBef>
            </a:pPr>
            <a:r>
              <a:rPr sz="1800" i="1" spc="-25" dirty="0">
                <a:latin typeface="Times New Roman"/>
                <a:cs typeface="Times New Roman"/>
              </a:rPr>
              <a:t>v</a:t>
            </a:r>
            <a:r>
              <a:rPr sz="1800" spc="-37" baseline="-13888" dirty="0">
                <a:latin typeface="Times New Roman"/>
                <a:cs typeface="Times New Roman"/>
              </a:rPr>
              <a:t>1 </a:t>
            </a:r>
            <a:r>
              <a:rPr sz="1800" i="1" spc="-25" dirty="0">
                <a:latin typeface="Times New Roman"/>
                <a:cs typeface="Times New Roman"/>
              </a:rPr>
              <a:t>v</a:t>
            </a:r>
            <a:r>
              <a:rPr sz="1800" spc="-37" baseline="-13888" dirty="0">
                <a:latin typeface="Times New Roman"/>
                <a:cs typeface="Times New Roman"/>
              </a:rPr>
              <a:t>2 </a:t>
            </a:r>
            <a:r>
              <a:rPr sz="1800" i="1" spc="-25" dirty="0">
                <a:latin typeface="Times New Roman"/>
                <a:cs typeface="Times New Roman"/>
              </a:rPr>
              <a:t>v</a:t>
            </a:r>
            <a:r>
              <a:rPr sz="1800" spc="-37" baseline="-13888" dirty="0">
                <a:latin typeface="Times New Roman"/>
                <a:cs typeface="Times New Roman"/>
              </a:rPr>
              <a:t>3</a:t>
            </a:r>
            <a:endParaRPr sz="1800" baseline="-13888">
              <a:latin typeface="Times New Roman"/>
              <a:cs typeface="Times New Roman"/>
            </a:endParaRPr>
          </a:p>
          <a:p>
            <a:pPr marL="38100">
              <a:lnSpc>
                <a:spcPts val="2110"/>
              </a:lnSpc>
            </a:pPr>
            <a:r>
              <a:rPr sz="1800" dirty="0">
                <a:latin typeface="Times New Roman"/>
                <a:cs typeface="Times New Roman"/>
              </a:rPr>
              <a:t>…</a:t>
            </a:r>
            <a:endParaRPr sz="18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25"/>
              </a:spcBef>
            </a:pPr>
            <a:r>
              <a:rPr sz="1800" i="1" spc="-25" dirty="0">
                <a:latin typeface="Times New Roman"/>
                <a:cs typeface="Times New Roman"/>
              </a:rPr>
              <a:t>v</a:t>
            </a:r>
            <a:r>
              <a:rPr sz="1800" i="1" spc="-37" baseline="-13888" dirty="0">
                <a:latin typeface="Times New Roman"/>
                <a:cs typeface="Times New Roman"/>
              </a:rPr>
              <a:t>d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096238" y="4194601"/>
            <a:ext cx="457834" cy="1558290"/>
          </a:xfrm>
          <a:custGeom>
            <a:avLst/>
            <a:gdLst/>
            <a:ahLst/>
            <a:cxnLst/>
            <a:rect l="l" t="t" r="r" b="b"/>
            <a:pathLst>
              <a:path w="457834" h="1558289">
                <a:moveTo>
                  <a:pt x="453397" y="0"/>
                </a:moveTo>
                <a:lnTo>
                  <a:pt x="4264" y="0"/>
                </a:lnTo>
                <a:lnTo>
                  <a:pt x="0" y="4264"/>
                </a:lnTo>
                <a:lnTo>
                  <a:pt x="0" y="1553640"/>
                </a:lnTo>
                <a:lnTo>
                  <a:pt x="4264" y="1557905"/>
                </a:lnTo>
                <a:lnTo>
                  <a:pt x="453397" y="1557905"/>
                </a:lnTo>
                <a:lnTo>
                  <a:pt x="457662" y="1553640"/>
                </a:lnTo>
                <a:lnTo>
                  <a:pt x="457662" y="1548380"/>
                </a:lnTo>
                <a:lnTo>
                  <a:pt x="19050" y="1548380"/>
                </a:lnTo>
                <a:lnTo>
                  <a:pt x="9525" y="1538855"/>
                </a:lnTo>
                <a:lnTo>
                  <a:pt x="19050" y="1538855"/>
                </a:lnTo>
                <a:lnTo>
                  <a:pt x="19050" y="19050"/>
                </a:lnTo>
                <a:lnTo>
                  <a:pt x="9524" y="19050"/>
                </a:lnTo>
                <a:lnTo>
                  <a:pt x="19050" y="9525"/>
                </a:lnTo>
                <a:lnTo>
                  <a:pt x="457662" y="9525"/>
                </a:lnTo>
                <a:lnTo>
                  <a:pt x="457662" y="4264"/>
                </a:lnTo>
                <a:lnTo>
                  <a:pt x="453397" y="0"/>
                </a:lnTo>
                <a:close/>
              </a:path>
              <a:path w="457834" h="1558289">
                <a:moveTo>
                  <a:pt x="19050" y="1538855"/>
                </a:moveTo>
                <a:lnTo>
                  <a:pt x="9525" y="1538855"/>
                </a:lnTo>
                <a:lnTo>
                  <a:pt x="19050" y="1548380"/>
                </a:lnTo>
                <a:lnTo>
                  <a:pt x="19050" y="1538855"/>
                </a:lnTo>
                <a:close/>
              </a:path>
              <a:path w="457834" h="1558289">
                <a:moveTo>
                  <a:pt x="438612" y="1538855"/>
                </a:moveTo>
                <a:lnTo>
                  <a:pt x="19050" y="1538855"/>
                </a:lnTo>
                <a:lnTo>
                  <a:pt x="19050" y="1548380"/>
                </a:lnTo>
                <a:lnTo>
                  <a:pt x="438612" y="1548380"/>
                </a:lnTo>
                <a:lnTo>
                  <a:pt x="438612" y="1538855"/>
                </a:lnTo>
                <a:close/>
              </a:path>
              <a:path w="457834" h="1558289">
                <a:moveTo>
                  <a:pt x="438612" y="9525"/>
                </a:moveTo>
                <a:lnTo>
                  <a:pt x="438612" y="1548380"/>
                </a:lnTo>
                <a:lnTo>
                  <a:pt x="448137" y="1538855"/>
                </a:lnTo>
                <a:lnTo>
                  <a:pt x="457662" y="1538855"/>
                </a:lnTo>
                <a:lnTo>
                  <a:pt x="457662" y="19050"/>
                </a:lnTo>
                <a:lnTo>
                  <a:pt x="448137" y="19050"/>
                </a:lnTo>
                <a:lnTo>
                  <a:pt x="438612" y="9525"/>
                </a:lnTo>
                <a:close/>
              </a:path>
              <a:path w="457834" h="1558289">
                <a:moveTo>
                  <a:pt x="457662" y="1538855"/>
                </a:moveTo>
                <a:lnTo>
                  <a:pt x="448137" y="1538855"/>
                </a:lnTo>
                <a:lnTo>
                  <a:pt x="438612" y="1548380"/>
                </a:lnTo>
                <a:lnTo>
                  <a:pt x="457662" y="1548380"/>
                </a:lnTo>
                <a:lnTo>
                  <a:pt x="457662" y="1538855"/>
                </a:lnTo>
                <a:close/>
              </a:path>
              <a:path w="457834" h="1558289">
                <a:moveTo>
                  <a:pt x="19050" y="9525"/>
                </a:moveTo>
                <a:lnTo>
                  <a:pt x="9524" y="19050"/>
                </a:lnTo>
                <a:lnTo>
                  <a:pt x="19050" y="19050"/>
                </a:lnTo>
                <a:lnTo>
                  <a:pt x="19050" y="9525"/>
                </a:lnTo>
                <a:close/>
              </a:path>
              <a:path w="457834" h="1558289">
                <a:moveTo>
                  <a:pt x="438612" y="9525"/>
                </a:moveTo>
                <a:lnTo>
                  <a:pt x="19050" y="9525"/>
                </a:lnTo>
                <a:lnTo>
                  <a:pt x="19050" y="19050"/>
                </a:lnTo>
                <a:lnTo>
                  <a:pt x="438612" y="19050"/>
                </a:lnTo>
                <a:lnTo>
                  <a:pt x="438612" y="9525"/>
                </a:lnTo>
                <a:close/>
              </a:path>
              <a:path w="457834" h="1558289">
                <a:moveTo>
                  <a:pt x="457662" y="9525"/>
                </a:moveTo>
                <a:lnTo>
                  <a:pt x="438612" y="9525"/>
                </a:lnTo>
                <a:lnTo>
                  <a:pt x="448137" y="19050"/>
                </a:lnTo>
                <a:lnTo>
                  <a:pt x="457662" y="19050"/>
                </a:lnTo>
                <a:lnTo>
                  <a:pt x="457662" y="9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6168351" y="3677411"/>
            <a:ext cx="335915" cy="1953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72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x</a:t>
            </a:r>
            <a:r>
              <a:rPr sz="1950" i="1" spc="-37" baseline="-17094" dirty="0">
                <a:latin typeface="Times New Roman"/>
                <a:cs typeface="Times New Roman"/>
              </a:rPr>
              <a:t>j</a:t>
            </a:r>
            <a:endParaRPr sz="1950" baseline="-17094">
              <a:latin typeface="Times New Roman"/>
              <a:cs typeface="Times New Roman"/>
            </a:endParaRPr>
          </a:p>
          <a:p>
            <a:pPr marL="54610">
              <a:lnSpc>
                <a:spcPct val="100000"/>
              </a:lnSpc>
              <a:spcBef>
                <a:spcPts val="1905"/>
              </a:spcBef>
            </a:pPr>
            <a:r>
              <a:rPr sz="1800" i="1" spc="-25" dirty="0">
                <a:latin typeface="Times New Roman"/>
                <a:cs typeface="Times New Roman"/>
              </a:rPr>
              <a:t>v'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  <a:p>
            <a:pPr marL="54610">
              <a:lnSpc>
                <a:spcPct val="100000"/>
              </a:lnSpc>
              <a:spcBef>
                <a:spcPts val="45"/>
              </a:spcBef>
            </a:pPr>
            <a:r>
              <a:rPr sz="1800" i="1" spc="-25" dirty="0">
                <a:latin typeface="Times New Roman"/>
                <a:cs typeface="Times New Roman"/>
              </a:rPr>
              <a:t>v'</a:t>
            </a:r>
            <a:r>
              <a:rPr sz="1800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  <a:p>
            <a:pPr marL="54610">
              <a:lnSpc>
                <a:spcPts val="2135"/>
              </a:lnSpc>
              <a:spcBef>
                <a:spcPts val="25"/>
              </a:spcBef>
            </a:pPr>
            <a:r>
              <a:rPr sz="1800" i="1" spc="-25" dirty="0">
                <a:latin typeface="Times New Roman"/>
                <a:cs typeface="Times New Roman"/>
              </a:rPr>
              <a:t>v'</a:t>
            </a:r>
            <a:r>
              <a:rPr sz="1800" spc="-37" baseline="-13888" dirty="0">
                <a:latin typeface="Times New Roman"/>
                <a:cs typeface="Times New Roman"/>
              </a:rPr>
              <a:t>3</a:t>
            </a:r>
            <a:endParaRPr sz="1800" baseline="-13888">
              <a:latin typeface="Times New Roman"/>
              <a:cs typeface="Times New Roman"/>
            </a:endParaRPr>
          </a:p>
          <a:p>
            <a:pPr marL="53975">
              <a:lnSpc>
                <a:spcPts val="2135"/>
              </a:lnSpc>
            </a:pPr>
            <a:r>
              <a:rPr sz="1800" dirty="0">
                <a:latin typeface="Times New Roman"/>
                <a:cs typeface="Times New Roman"/>
              </a:rPr>
              <a:t>…</a:t>
            </a:r>
            <a:endParaRPr sz="18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50"/>
              </a:spcBef>
            </a:pPr>
            <a:r>
              <a:rPr sz="1800" i="1" spc="-20" dirty="0">
                <a:latin typeface="Times New Roman"/>
                <a:cs typeface="Times New Roman"/>
              </a:rPr>
              <a:t>v'</a:t>
            </a:r>
            <a:r>
              <a:rPr sz="1800" i="1" spc="-30" baseline="-13888" dirty="0">
                <a:latin typeface="Times New Roman"/>
                <a:cs typeface="Times New Roman"/>
              </a:rPr>
              <a:t>d'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708231" y="4674108"/>
            <a:ext cx="3067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D</a:t>
            </a:r>
            <a:r>
              <a:rPr sz="1950" i="1" spc="-37" baseline="-17094" dirty="0">
                <a:latin typeface="Times New Roman"/>
                <a:cs typeface="Times New Roman"/>
              </a:rPr>
              <a:t>j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127792" y="4698492"/>
            <a:ext cx="3067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D</a:t>
            </a:r>
            <a:r>
              <a:rPr sz="1950" i="1" spc="-37" baseline="-17094" dirty="0">
                <a:latin typeface="Times New Roman"/>
                <a:cs typeface="Times New Roman"/>
              </a:rPr>
              <a:t>i</a:t>
            </a:r>
            <a:endParaRPr sz="1950" baseline="-17094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2667605" y="4841312"/>
            <a:ext cx="1656080" cy="766445"/>
            <a:chOff x="2667605" y="4841312"/>
            <a:chExt cx="1656080" cy="766445"/>
          </a:xfrm>
        </p:grpSpPr>
        <p:sp>
          <p:nvSpPr>
            <p:cNvPr id="21" name="object 21"/>
            <p:cNvSpPr/>
            <p:nvPr/>
          </p:nvSpPr>
          <p:spPr>
            <a:xfrm>
              <a:off x="3055990" y="4933548"/>
              <a:ext cx="1241425" cy="0"/>
            </a:xfrm>
            <a:custGeom>
              <a:avLst/>
              <a:gdLst/>
              <a:ahLst/>
              <a:cxnLst/>
              <a:rect l="l" t="t" r="r" b="b"/>
              <a:pathLst>
                <a:path w="1241425">
                  <a:moveTo>
                    <a:pt x="0" y="0"/>
                  </a:moveTo>
                  <a:lnTo>
                    <a:pt x="1241065" y="1"/>
                  </a:lnTo>
                </a:path>
              </a:pathLst>
            </a:custGeom>
            <a:ln w="158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97055" y="4877441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1" y="0"/>
                  </a:moveTo>
                  <a:lnTo>
                    <a:pt x="0" y="108000"/>
                  </a:lnTo>
                </a:path>
              </a:pathLst>
            </a:custGeom>
            <a:ln w="3175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677130" y="4850840"/>
              <a:ext cx="363220" cy="198755"/>
            </a:xfrm>
            <a:custGeom>
              <a:avLst/>
              <a:gdLst/>
              <a:ahLst/>
              <a:cxnLst/>
              <a:rect l="l" t="t" r="r" b="b"/>
              <a:pathLst>
                <a:path w="363219" h="198754">
                  <a:moveTo>
                    <a:pt x="0" y="198375"/>
                  </a:moveTo>
                  <a:lnTo>
                    <a:pt x="362830" y="0"/>
                  </a:lnTo>
                </a:path>
              </a:pathLst>
            </a:custGeom>
            <a:ln w="1905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677130" y="4850837"/>
              <a:ext cx="363220" cy="198755"/>
            </a:xfrm>
            <a:custGeom>
              <a:avLst/>
              <a:gdLst/>
              <a:ahLst/>
              <a:cxnLst/>
              <a:rect l="l" t="t" r="r" b="b"/>
              <a:pathLst>
                <a:path w="363219" h="198754">
                  <a:moveTo>
                    <a:pt x="362830" y="198375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066150" y="5482188"/>
              <a:ext cx="1241425" cy="0"/>
            </a:xfrm>
            <a:custGeom>
              <a:avLst/>
              <a:gdLst/>
              <a:ahLst/>
              <a:cxnLst/>
              <a:rect l="l" t="t" r="r" b="b"/>
              <a:pathLst>
                <a:path w="1241425">
                  <a:moveTo>
                    <a:pt x="0" y="0"/>
                  </a:moveTo>
                  <a:lnTo>
                    <a:pt x="1241065" y="1"/>
                  </a:lnTo>
                </a:path>
              </a:pathLst>
            </a:custGeom>
            <a:ln w="158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307215" y="5426081"/>
              <a:ext cx="0" cy="108585"/>
            </a:xfrm>
            <a:custGeom>
              <a:avLst/>
              <a:gdLst/>
              <a:ahLst/>
              <a:cxnLst/>
              <a:rect l="l" t="t" r="r" b="b"/>
              <a:pathLst>
                <a:path h="108585">
                  <a:moveTo>
                    <a:pt x="1" y="0"/>
                  </a:moveTo>
                  <a:lnTo>
                    <a:pt x="0" y="108000"/>
                  </a:lnTo>
                </a:path>
              </a:pathLst>
            </a:custGeom>
            <a:ln w="3175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687290" y="5399480"/>
              <a:ext cx="363220" cy="198755"/>
            </a:xfrm>
            <a:custGeom>
              <a:avLst/>
              <a:gdLst/>
              <a:ahLst/>
              <a:cxnLst/>
              <a:rect l="l" t="t" r="r" b="b"/>
              <a:pathLst>
                <a:path w="363219" h="198754">
                  <a:moveTo>
                    <a:pt x="0" y="198375"/>
                  </a:moveTo>
                  <a:lnTo>
                    <a:pt x="362830" y="0"/>
                  </a:lnTo>
                </a:path>
              </a:pathLst>
            </a:custGeom>
            <a:ln w="1905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687290" y="5399477"/>
              <a:ext cx="363220" cy="198755"/>
            </a:xfrm>
            <a:custGeom>
              <a:avLst/>
              <a:gdLst/>
              <a:ahLst/>
              <a:cxnLst/>
              <a:rect l="l" t="t" r="r" b="b"/>
              <a:pathLst>
                <a:path w="363219" h="198754">
                  <a:moveTo>
                    <a:pt x="362830" y="198375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25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271395">
              <a:lnSpc>
                <a:spcPct val="100000"/>
              </a:lnSpc>
              <a:spcBef>
                <a:spcPts val="100"/>
              </a:spcBef>
            </a:pPr>
            <a:r>
              <a:rPr dirty="0"/>
              <a:t>Consistencia</a:t>
            </a:r>
            <a:r>
              <a:rPr spc="-30" dirty="0"/>
              <a:t> </a:t>
            </a:r>
            <a:r>
              <a:rPr dirty="0"/>
              <a:t>de</a:t>
            </a:r>
            <a:r>
              <a:rPr spc="-20" dirty="0"/>
              <a:t> arco</a:t>
            </a:r>
          </a:p>
        </p:txBody>
      </p:sp>
      <p:grpSp>
        <p:nvGrpSpPr>
          <p:cNvPr id="8" name="object 8"/>
          <p:cNvGrpSpPr/>
          <p:nvPr/>
        </p:nvGrpSpPr>
        <p:grpSpPr>
          <a:xfrm>
            <a:off x="7371898" y="2562004"/>
            <a:ext cx="1397000" cy="1374775"/>
            <a:chOff x="7371898" y="2562004"/>
            <a:chExt cx="1397000" cy="1374775"/>
          </a:xfrm>
        </p:grpSpPr>
        <p:sp>
          <p:nvSpPr>
            <p:cNvPr id="9" name="object 9"/>
            <p:cNvSpPr/>
            <p:nvPr/>
          </p:nvSpPr>
          <p:spPr>
            <a:xfrm>
              <a:off x="7379830" y="2562008"/>
              <a:ext cx="1357630" cy="1358900"/>
            </a:xfrm>
            <a:custGeom>
              <a:avLst/>
              <a:gdLst/>
              <a:ahLst/>
              <a:cxnLst/>
              <a:rect l="l" t="t" r="r" b="b"/>
              <a:pathLst>
                <a:path w="1357629" h="1358900">
                  <a:moveTo>
                    <a:pt x="339725" y="681037"/>
                  </a:moveTo>
                  <a:lnTo>
                    <a:pt x="0" y="681037"/>
                  </a:lnTo>
                  <a:lnTo>
                    <a:pt x="0" y="1019175"/>
                  </a:lnTo>
                  <a:lnTo>
                    <a:pt x="339725" y="1019175"/>
                  </a:lnTo>
                  <a:lnTo>
                    <a:pt x="339725" y="681037"/>
                  </a:lnTo>
                  <a:close/>
                </a:path>
                <a:path w="1357629" h="1358900">
                  <a:moveTo>
                    <a:pt x="339725" y="0"/>
                  </a:moveTo>
                  <a:lnTo>
                    <a:pt x="0" y="0"/>
                  </a:lnTo>
                  <a:lnTo>
                    <a:pt x="0" y="339725"/>
                  </a:lnTo>
                  <a:lnTo>
                    <a:pt x="339725" y="339725"/>
                  </a:lnTo>
                  <a:lnTo>
                    <a:pt x="339725" y="0"/>
                  </a:lnTo>
                  <a:close/>
                </a:path>
                <a:path w="1357629" h="1358900">
                  <a:moveTo>
                    <a:pt x="679450" y="1019175"/>
                  </a:moveTo>
                  <a:lnTo>
                    <a:pt x="339725" y="1019175"/>
                  </a:lnTo>
                  <a:lnTo>
                    <a:pt x="339725" y="1358900"/>
                  </a:lnTo>
                  <a:lnTo>
                    <a:pt x="679450" y="1358900"/>
                  </a:lnTo>
                  <a:lnTo>
                    <a:pt x="679450" y="1019175"/>
                  </a:lnTo>
                  <a:close/>
                </a:path>
                <a:path w="1357629" h="1358900">
                  <a:moveTo>
                    <a:pt x="679450" y="339725"/>
                  </a:moveTo>
                  <a:lnTo>
                    <a:pt x="339725" y="339725"/>
                  </a:lnTo>
                  <a:lnTo>
                    <a:pt x="339725" y="681037"/>
                  </a:lnTo>
                  <a:lnTo>
                    <a:pt x="679450" y="681037"/>
                  </a:lnTo>
                  <a:lnTo>
                    <a:pt x="679450" y="339725"/>
                  </a:lnTo>
                  <a:close/>
                </a:path>
                <a:path w="1357629" h="1358900">
                  <a:moveTo>
                    <a:pt x="1017587" y="681037"/>
                  </a:moveTo>
                  <a:lnTo>
                    <a:pt x="679450" y="681037"/>
                  </a:lnTo>
                  <a:lnTo>
                    <a:pt x="679450" y="1019175"/>
                  </a:lnTo>
                  <a:lnTo>
                    <a:pt x="1017587" y="1019175"/>
                  </a:lnTo>
                  <a:lnTo>
                    <a:pt x="1017587" y="681037"/>
                  </a:lnTo>
                  <a:close/>
                </a:path>
                <a:path w="1357629" h="1358900">
                  <a:moveTo>
                    <a:pt x="1017587" y="0"/>
                  </a:moveTo>
                  <a:lnTo>
                    <a:pt x="679450" y="0"/>
                  </a:lnTo>
                  <a:lnTo>
                    <a:pt x="679450" y="339725"/>
                  </a:lnTo>
                  <a:lnTo>
                    <a:pt x="1017587" y="339725"/>
                  </a:lnTo>
                  <a:lnTo>
                    <a:pt x="1017587" y="0"/>
                  </a:lnTo>
                  <a:close/>
                </a:path>
                <a:path w="1357629" h="1358900">
                  <a:moveTo>
                    <a:pt x="1357312" y="1019175"/>
                  </a:moveTo>
                  <a:lnTo>
                    <a:pt x="1017587" y="1019175"/>
                  </a:lnTo>
                  <a:lnTo>
                    <a:pt x="1017587" y="1358900"/>
                  </a:lnTo>
                  <a:lnTo>
                    <a:pt x="1357312" y="1358900"/>
                  </a:lnTo>
                  <a:lnTo>
                    <a:pt x="1357312" y="1019175"/>
                  </a:lnTo>
                  <a:close/>
                </a:path>
                <a:path w="1357629" h="1358900">
                  <a:moveTo>
                    <a:pt x="1357312" y="339725"/>
                  </a:moveTo>
                  <a:lnTo>
                    <a:pt x="1017587" y="339725"/>
                  </a:lnTo>
                  <a:lnTo>
                    <a:pt x="1017587" y="681037"/>
                  </a:lnTo>
                  <a:lnTo>
                    <a:pt x="1357312" y="681037"/>
                  </a:lnTo>
                  <a:lnTo>
                    <a:pt x="1357312" y="339725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379830" y="2562008"/>
              <a:ext cx="1357630" cy="1358900"/>
            </a:xfrm>
            <a:custGeom>
              <a:avLst/>
              <a:gdLst/>
              <a:ahLst/>
              <a:cxnLst/>
              <a:rect l="l" t="t" r="r" b="b"/>
              <a:pathLst>
                <a:path w="1357629" h="1358900">
                  <a:moveTo>
                    <a:pt x="339725" y="1019175"/>
                  </a:moveTo>
                  <a:lnTo>
                    <a:pt x="0" y="1019175"/>
                  </a:lnTo>
                  <a:lnTo>
                    <a:pt x="0" y="1358900"/>
                  </a:lnTo>
                  <a:lnTo>
                    <a:pt x="339725" y="1358900"/>
                  </a:lnTo>
                  <a:lnTo>
                    <a:pt x="339725" y="1019175"/>
                  </a:lnTo>
                  <a:close/>
                </a:path>
                <a:path w="1357629" h="1358900">
                  <a:moveTo>
                    <a:pt x="339725" y="339725"/>
                  </a:moveTo>
                  <a:lnTo>
                    <a:pt x="0" y="339725"/>
                  </a:lnTo>
                  <a:lnTo>
                    <a:pt x="0" y="681037"/>
                  </a:lnTo>
                  <a:lnTo>
                    <a:pt x="339725" y="681037"/>
                  </a:lnTo>
                  <a:lnTo>
                    <a:pt x="339725" y="339725"/>
                  </a:lnTo>
                  <a:close/>
                </a:path>
                <a:path w="1357629" h="1358900">
                  <a:moveTo>
                    <a:pt x="679450" y="681037"/>
                  </a:moveTo>
                  <a:lnTo>
                    <a:pt x="339725" y="681037"/>
                  </a:lnTo>
                  <a:lnTo>
                    <a:pt x="339725" y="1019175"/>
                  </a:lnTo>
                  <a:lnTo>
                    <a:pt x="679450" y="1019175"/>
                  </a:lnTo>
                  <a:lnTo>
                    <a:pt x="679450" y="681037"/>
                  </a:lnTo>
                  <a:close/>
                </a:path>
                <a:path w="1357629" h="1358900">
                  <a:moveTo>
                    <a:pt x="679450" y="0"/>
                  </a:moveTo>
                  <a:lnTo>
                    <a:pt x="339725" y="0"/>
                  </a:lnTo>
                  <a:lnTo>
                    <a:pt x="339725" y="339725"/>
                  </a:lnTo>
                  <a:lnTo>
                    <a:pt x="679450" y="339725"/>
                  </a:lnTo>
                  <a:lnTo>
                    <a:pt x="679450" y="0"/>
                  </a:lnTo>
                  <a:close/>
                </a:path>
                <a:path w="1357629" h="1358900">
                  <a:moveTo>
                    <a:pt x="1017587" y="1019175"/>
                  </a:moveTo>
                  <a:lnTo>
                    <a:pt x="679450" y="1019175"/>
                  </a:lnTo>
                  <a:lnTo>
                    <a:pt x="679450" y="1358900"/>
                  </a:lnTo>
                  <a:lnTo>
                    <a:pt x="1017587" y="1358900"/>
                  </a:lnTo>
                  <a:lnTo>
                    <a:pt x="1017587" y="1019175"/>
                  </a:lnTo>
                  <a:close/>
                </a:path>
                <a:path w="1357629" h="1358900">
                  <a:moveTo>
                    <a:pt x="1017587" y="339725"/>
                  </a:moveTo>
                  <a:lnTo>
                    <a:pt x="679450" y="339725"/>
                  </a:lnTo>
                  <a:lnTo>
                    <a:pt x="679450" y="681037"/>
                  </a:lnTo>
                  <a:lnTo>
                    <a:pt x="1017587" y="681037"/>
                  </a:lnTo>
                  <a:lnTo>
                    <a:pt x="1017587" y="339725"/>
                  </a:lnTo>
                  <a:close/>
                </a:path>
                <a:path w="1357629" h="1358900">
                  <a:moveTo>
                    <a:pt x="1357312" y="681037"/>
                  </a:moveTo>
                  <a:lnTo>
                    <a:pt x="1017587" y="681037"/>
                  </a:lnTo>
                  <a:lnTo>
                    <a:pt x="1017587" y="1019175"/>
                  </a:lnTo>
                  <a:lnTo>
                    <a:pt x="1357312" y="1019175"/>
                  </a:lnTo>
                  <a:lnTo>
                    <a:pt x="1357312" y="681037"/>
                  </a:lnTo>
                  <a:close/>
                </a:path>
                <a:path w="1357629" h="1358900">
                  <a:moveTo>
                    <a:pt x="1357312" y="0"/>
                  </a:moveTo>
                  <a:lnTo>
                    <a:pt x="1017587" y="0"/>
                  </a:lnTo>
                  <a:lnTo>
                    <a:pt x="1017587" y="339725"/>
                  </a:lnTo>
                  <a:lnTo>
                    <a:pt x="1357312" y="339725"/>
                  </a:lnTo>
                  <a:lnTo>
                    <a:pt x="1357312" y="0"/>
                  </a:lnTo>
                  <a:close/>
                </a:path>
              </a:pathLst>
            </a:custGeom>
            <a:solidFill>
              <a:srgbClr val="333333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409998" y="2927129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285750"/>
                  </a:moveTo>
                  <a:lnTo>
                    <a:pt x="214313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409998" y="2927129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0"/>
                  </a:moveTo>
                  <a:lnTo>
                    <a:pt x="214313" y="2857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768775" y="2923954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285750"/>
                  </a:moveTo>
                  <a:lnTo>
                    <a:pt x="214313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768775" y="2923954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0"/>
                  </a:moveTo>
                  <a:lnTo>
                    <a:pt x="214313" y="2857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416350" y="3276379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285750"/>
                  </a:moveTo>
                  <a:lnTo>
                    <a:pt x="214313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416350" y="3276379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0"/>
                  </a:moveTo>
                  <a:lnTo>
                    <a:pt x="214313" y="2857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108500" y="3263679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285750"/>
                  </a:moveTo>
                  <a:lnTo>
                    <a:pt x="214313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108500" y="3263679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0"/>
                  </a:moveTo>
                  <a:lnTo>
                    <a:pt x="214313" y="2857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413175" y="3606579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285750"/>
                  </a:moveTo>
                  <a:lnTo>
                    <a:pt x="214313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413175" y="3606579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0"/>
                  </a:moveTo>
                  <a:lnTo>
                    <a:pt x="214313" y="2857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429173" y="3612929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285750"/>
                  </a:moveTo>
                  <a:lnTo>
                    <a:pt x="214313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429173" y="3612929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0"/>
                  </a:moveTo>
                  <a:lnTo>
                    <a:pt x="214313" y="2857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770362" y="2585815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285750"/>
                  </a:moveTo>
                  <a:lnTo>
                    <a:pt x="214312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770362" y="2585815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0"/>
                  </a:moveTo>
                  <a:lnTo>
                    <a:pt x="214312" y="2857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129137" y="2582641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285750"/>
                  </a:moveTo>
                  <a:lnTo>
                    <a:pt x="214312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129137" y="2582641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0"/>
                  </a:moveTo>
                  <a:lnTo>
                    <a:pt x="214312" y="2857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443462" y="2592166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285750"/>
                  </a:moveTo>
                  <a:lnTo>
                    <a:pt x="214312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443462" y="2592166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0"/>
                  </a:moveTo>
                  <a:lnTo>
                    <a:pt x="214312" y="2857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19562" y="3263679"/>
              <a:ext cx="339725" cy="327025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7705275" y="3249391"/>
              <a:ext cx="368300" cy="355600"/>
            </a:xfrm>
            <a:custGeom>
              <a:avLst/>
              <a:gdLst/>
              <a:ahLst/>
              <a:cxnLst/>
              <a:rect l="l" t="t" r="r" b="b"/>
              <a:pathLst>
                <a:path w="368300" h="355600">
                  <a:moveTo>
                    <a:pt x="0" y="0"/>
                  </a:moveTo>
                  <a:lnTo>
                    <a:pt x="368299" y="0"/>
                  </a:lnTo>
                  <a:lnTo>
                    <a:pt x="368299" y="355599"/>
                  </a:lnTo>
                  <a:lnTo>
                    <a:pt x="0" y="355599"/>
                  </a:lnTo>
                  <a:lnTo>
                    <a:pt x="0" y="0"/>
                  </a:lnTo>
                  <a:close/>
                </a:path>
              </a:pathLst>
            </a:custGeom>
            <a:ln w="28575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770362" y="3631979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285750"/>
                  </a:moveTo>
                  <a:lnTo>
                    <a:pt x="214312" y="0"/>
                  </a:lnTo>
                </a:path>
              </a:pathLst>
            </a:custGeom>
            <a:ln w="38100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770362" y="3631979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0"/>
                  </a:moveTo>
                  <a:lnTo>
                    <a:pt x="214312" y="285750"/>
                  </a:lnTo>
                </a:path>
              </a:pathLst>
            </a:custGeom>
            <a:ln w="38100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129137" y="3619279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285750"/>
                  </a:moveTo>
                  <a:lnTo>
                    <a:pt x="214312" y="0"/>
                  </a:lnTo>
                </a:path>
              </a:pathLst>
            </a:custGeom>
            <a:ln w="38100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129137" y="3619279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0"/>
                  </a:moveTo>
                  <a:lnTo>
                    <a:pt x="214312" y="285750"/>
                  </a:lnTo>
                </a:path>
              </a:pathLst>
            </a:custGeom>
            <a:ln w="38100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400598" y="3257329"/>
              <a:ext cx="339725" cy="327025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8386311" y="3243041"/>
              <a:ext cx="368300" cy="355600"/>
            </a:xfrm>
            <a:custGeom>
              <a:avLst/>
              <a:gdLst/>
              <a:ahLst/>
              <a:cxnLst/>
              <a:rect l="l" t="t" r="r" b="b"/>
              <a:pathLst>
                <a:path w="368300" h="355600">
                  <a:moveTo>
                    <a:pt x="0" y="0"/>
                  </a:moveTo>
                  <a:lnTo>
                    <a:pt x="368299" y="0"/>
                  </a:lnTo>
                  <a:lnTo>
                    <a:pt x="368299" y="355599"/>
                  </a:lnTo>
                  <a:lnTo>
                    <a:pt x="0" y="355599"/>
                  </a:lnTo>
                  <a:lnTo>
                    <a:pt x="0" y="0"/>
                  </a:lnTo>
                  <a:close/>
                </a:path>
              </a:pathLst>
            </a:custGeom>
            <a:ln w="28575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103737" y="2923954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285750"/>
                  </a:moveTo>
                  <a:lnTo>
                    <a:pt x="214312" y="0"/>
                  </a:lnTo>
                </a:path>
              </a:pathLst>
            </a:custGeom>
            <a:ln w="38100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103737" y="2923954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0"/>
                  </a:moveTo>
                  <a:lnTo>
                    <a:pt x="214312" y="285750"/>
                  </a:lnTo>
                </a:path>
              </a:pathLst>
            </a:custGeom>
            <a:ln w="38100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462512" y="2911254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285750"/>
                  </a:moveTo>
                  <a:lnTo>
                    <a:pt x="214312" y="0"/>
                  </a:lnTo>
                </a:path>
              </a:pathLst>
            </a:custGeom>
            <a:ln w="38100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462512" y="2911254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0"/>
                  </a:moveTo>
                  <a:lnTo>
                    <a:pt x="214312" y="285750"/>
                  </a:lnTo>
                </a:path>
              </a:pathLst>
            </a:custGeom>
            <a:ln w="38100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371898" y="2576290"/>
              <a:ext cx="339725" cy="327025"/>
            </a:xfrm>
            <a:prstGeom prst="rect">
              <a:avLst/>
            </a:prstGeom>
          </p:spPr>
        </p:pic>
      </p:grpSp>
      <p:sp>
        <p:nvSpPr>
          <p:cNvPr id="42" name="object 42"/>
          <p:cNvSpPr txBox="1"/>
          <p:nvPr/>
        </p:nvSpPr>
        <p:spPr>
          <a:xfrm>
            <a:off x="7058369" y="2539492"/>
            <a:ext cx="269875" cy="1336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>
              <a:lnSpc>
                <a:spcPct val="130000"/>
              </a:lnSpc>
              <a:spcBef>
                <a:spcPts val="100"/>
              </a:spcBef>
            </a:pPr>
            <a:r>
              <a:rPr sz="1600" i="1" spc="-25" dirty="0">
                <a:latin typeface="Times New Roman"/>
                <a:cs typeface="Times New Roman"/>
              </a:rPr>
              <a:t>X</a:t>
            </a:r>
            <a:r>
              <a:rPr sz="1650" spc="-37" baseline="-15151" dirty="0">
                <a:latin typeface="Times New Roman"/>
                <a:cs typeface="Times New Roman"/>
              </a:rPr>
              <a:t>1 </a:t>
            </a:r>
            <a:r>
              <a:rPr sz="1600" i="1" spc="-25" dirty="0">
                <a:latin typeface="Times New Roman"/>
                <a:cs typeface="Times New Roman"/>
              </a:rPr>
              <a:t>X</a:t>
            </a:r>
            <a:r>
              <a:rPr sz="1650" spc="-37" baseline="-15151" dirty="0">
                <a:latin typeface="Times New Roman"/>
                <a:cs typeface="Times New Roman"/>
              </a:rPr>
              <a:t>2</a:t>
            </a:r>
            <a:endParaRPr sz="1650" baseline="-15151">
              <a:latin typeface="Times New Roman"/>
              <a:cs typeface="Times New Roman"/>
            </a:endParaRPr>
          </a:p>
          <a:p>
            <a:pPr marL="38100" marR="30480">
              <a:lnSpc>
                <a:spcPct val="136300"/>
              </a:lnSpc>
              <a:spcBef>
                <a:spcPts val="95"/>
              </a:spcBef>
            </a:pPr>
            <a:r>
              <a:rPr sz="1600" i="1" spc="-25" dirty="0">
                <a:latin typeface="Times New Roman"/>
                <a:cs typeface="Times New Roman"/>
              </a:rPr>
              <a:t>X</a:t>
            </a:r>
            <a:r>
              <a:rPr sz="1650" spc="-37" baseline="-15151" dirty="0">
                <a:latin typeface="Times New Roman"/>
                <a:cs typeface="Times New Roman"/>
              </a:rPr>
              <a:t>3 </a:t>
            </a:r>
            <a:r>
              <a:rPr sz="1600" i="1" spc="-25" dirty="0">
                <a:latin typeface="Times New Roman"/>
                <a:cs typeface="Times New Roman"/>
              </a:rPr>
              <a:t>X</a:t>
            </a:r>
            <a:r>
              <a:rPr sz="1650" spc="-37" baseline="-15151" dirty="0">
                <a:latin typeface="Times New Roman"/>
                <a:cs typeface="Times New Roman"/>
              </a:rPr>
              <a:t>4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7470325" y="3886708"/>
            <a:ext cx="11684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60045" algn="l"/>
                <a:tab pos="701040" algn="l"/>
                <a:tab pos="1053465" algn="l"/>
              </a:tabLst>
            </a:pPr>
            <a:r>
              <a:rPr sz="1600" spc="-50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	</a:t>
            </a:r>
            <a:r>
              <a:rPr sz="1600" spc="-50" dirty="0">
                <a:latin typeface="Times New Roman"/>
                <a:cs typeface="Times New Roman"/>
              </a:rPr>
              <a:t>2</a:t>
            </a:r>
            <a:r>
              <a:rPr sz="1600" dirty="0">
                <a:latin typeface="Times New Roman"/>
                <a:cs typeface="Times New Roman"/>
              </a:rPr>
              <a:t>	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r>
              <a:rPr sz="1600" dirty="0">
                <a:latin typeface="Times New Roman"/>
                <a:cs typeface="Times New Roman"/>
              </a:rPr>
              <a:t>	</a:t>
            </a:r>
            <a:r>
              <a:rPr sz="1600" spc="-50" dirty="0">
                <a:latin typeface="Times New Roman"/>
                <a:cs typeface="Times New Roman"/>
              </a:rPr>
              <a:t>4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67234" y="1239011"/>
            <a:ext cx="7721600" cy="1163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sz="2000" b="1" spc="-10" dirty="0">
                <a:latin typeface="Times New Roman"/>
                <a:cs typeface="Times New Roman"/>
              </a:rPr>
              <a:t>Ejemplo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1400"/>
              </a:spcBef>
              <a:buChar char="•"/>
              <a:tabLst>
                <a:tab pos="393065" algn="l"/>
                <a:tab pos="393700" algn="l"/>
              </a:tabLst>
            </a:pPr>
            <a:r>
              <a:rPr sz="1800" dirty="0">
                <a:latin typeface="Times New Roman"/>
                <a:cs typeface="Times New Roman"/>
              </a:rPr>
              <a:t>CSP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cuatro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reinas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donde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 reina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 ha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colocado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columna </a:t>
            </a:r>
            <a:r>
              <a:rPr sz="1800" spc="-25" dirty="0">
                <a:latin typeface="Times New Roman"/>
                <a:cs typeface="Times New Roman"/>
              </a:rPr>
              <a:t>1,</a:t>
            </a:r>
            <a:endParaRPr sz="1800">
              <a:latin typeface="Times New Roman"/>
              <a:cs typeface="Times New Roman"/>
            </a:endParaRPr>
          </a:p>
          <a:p>
            <a:pPr marL="393700">
              <a:lnSpc>
                <a:spcPct val="100000"/>
              </a:lnSpc>
              <a:spcBef>
                <a:spcPts val="840"/>
              </a:spcBef>
            </a:pPr>
            <a:r>
              <a:rPr sz="1800" dirty="0">
                <a:latin typeface="Times New Roman"/>
                <a:cs typeface="Times New Roman"/>
              </a:rPr>
              <a:t>e.d.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 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baseline="-13888" dirty="0">
                <a:latin typeface="Times New Roman"/>
                <a:cs typeface="Times New Roman"/>
              </a:rPr>
              <a:t>1</a:t>
            </a:r>
            <a:r>
              <a:rPr sz="1800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{1},</a:t>
            </a:r>
            <a:r>
              <a:rPr sz="1800" spc="44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baseline="-13888" dirty="0">
                <a:latin typeface="Times New Roman"/>
                <a:cs typeface="Times New Roman"/>
              </a:rPr>
              <a:t>2</a:t>
            </a:r>
            <a:r>
              <a:rPr sz="1800" spc="225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{3,4},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baseline="-13888" dirty="0">
                <a:latin typeface="Times New Roman"/>
                <a:cs typeface="Times New Roman"/>
              </a:rPr>
              <a:t>3</a:t>
            </a:r>
            <a:r>
              <a:rPr sz="1800" spc="225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{2,4}, y</a:t>
            </a:r>
            <a:r>
              <a:rPr sz="1800" spc="44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baseline="-13888" dirty="0">
                <a:latin typeface="Times New Roman"/>
                <a:cs typeface="Times New Roman"/>
              </a:rPr>
              <a:t>4</a:t>
            </a:r>
            <a:r>
              <a:rPr sz="1800" spc="225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{2,3}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67234" y="2532379"/>
            <a:ext cx="6096000" cy="2345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3065" indent="-342265">
              <a:lnSpc>
                <a:spcPct val="100000"/>
              </a:lnSpc>
              <a:spcBef>
                <a:spcPts val="100"/>
              </a:spcBef>
              <a:buChar char="•"/>
              <a:tabLst>
                <a:tab pos="393065" algn="l"/>
                <a:tab pos="393700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CSP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no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arco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consistente,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otros,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variable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spc="-37" baseline="-13888" dirty="0">
                <a:latin typeface="Times New Roman"/>
                <a:cs typeface="Times New Roman"/>
              </a:rPr>
              <a:t>3</a:t>
            </a:r>
            <a:endParaRPr sz="1800" baseline="-13888">
              <a:latin typeface="Times New Roman"/>
              <a:cs typeface="Times New Roman"/>
            </a:endParaRPr>
          </a:p>
          <a:p>
            <a:pPr marL="812165" lvl="1" indent="-304165">
              <a:lnSpc>
                <a:spcPct val="100000"/>
              </a:lnSpc>
              <a:spcBef>
                <a:spcPts val="1255"/>
              </a:spcBef>
              <a:buChar char="–"/>
              <a:tabLst>
                <a:tab pos="812165" algn="l"/>
                <a:tab pos="812800" algn="l"/>
              </a:tabLst>
            </a:pPr>
            <a:r>
              <a:rPr sz="1600" dirty="0">
                <a:latin typeface="Times New Roman"/>
                <a:cs typeface="Times New Roman"/>
              </a:rPr>
              <a:t>Para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3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existe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v'</a:t>
            </a:r>
            <a:r>
              <a:rPr sz="1600" dirty="0">
                <a:latin typeface="Symbol"/>
                <a:cs typeface="Symbol"/>
              </a:rPr>
              <a:t></a:t>
            </a:r>
            <a:r>
              <a:rPr sz="1600" i="1" dirty="0">
                <a:latin typeface="Times New Roman"/>
                <a:cs typeface="Times New Roman"/>
              </a:rPr>
              <a:t>D</a:t>
            </a:r>
            <a:r>
              <a:rPr sz="1650" baseline="-15151" dirty="0">
                <a:latin typeface="Times New Roman"/>
                <a:cs typeface="Times New Roman"/>
              </a:rPr>
              <a:t>4</a:t>
            </a:r>
            <a:r>
              <a:rPr sz="1650" spc="-30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tal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que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(2,</a:t>
            </a:r>
            <a:r>
              <a:rPr sz="1600" i="1" dirty="0">
                <a:latin typeface="Times New Roman"/>
                <a:cs typeface="Times New Roman"/>
              </a:rPr>
              <a:t>v'</a:t>
            </a:r>
            <a:r>
              <a:rPr sz="1600" dirty="0">
                <a:latin typeface="Times New Roman"/>
                <a:cs typeface="Times New Roman"/>
              </a:rPr>
              <a:t>)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spc="155" dirty="0">
                <a:latin typeface="Symbol"/>
                <a:cs typeface="Symbol"/>
              </a:rPr>
              <a:t>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R'</a:t>
            </a:r>
            <a:r>
              <a:rPr sz="1650" spc="-15" baseline="-15151" dirty="0">
                <a:latin typeface="Times New Roman"/>
                <a:cs typeface="Times New Roman"/>
              </a:rPr>
              <a:t>6</a:t>
            </a:r>
            <a:r>
              <a:rPr sz="1600" spc="-10" dirty="0">
                <a:latin typeface="Times New Roman"/>
                <a:cs typeface="Times New Roman"/>
              </a:rPr>
              <a:t>(</a:t>
            </a:r>
            <a:r>
              <a:rPr sz="1600" i="1" spc="-10" dirty="0">
                <a:latin typeface="Times New Roman"/>
                <a:cs typeface="Times New Roman"/>
              </a:rPr>
              <a:t>x</a:t>
            </a:r>
            <a:r>
              <a:rPr sz="1650" spc="-15" baseline="-15151" dirty="0">
                <a:latin typeface="Times New Roman"/>
                <a:cs typeface="Times New Roman"/>
              </a:rPr>
              <a:t>3</a:t>
            </a:r>
            <a:r>
              <a:rPr sz="1600" spc="-10" dirty="0">
                <a:latin typeface="Times New Roman"/>
                <a:cs typeface="Times New Roman"/>
              </a:rPr>
              <a:t>,</a:t>
            </a:r>
            <a:r>
              <a:rPr sz="1600" i="1" spc="-10" dirty="0">
                <a:latin typeface="Times New Roman"/>
                <a:cs typeface="Times New Roman"/>
              </a:rPr>
              <a:t>x</a:t>
            </a:r>
            <a:r>
              <a:rPr sz="1650" spc="-15" baseline="-15151" dirty="0">
                <a:latin typeface="Times New Roman"/>
                <a:cs typeface="Times New Roman"/>
              </a:rPr>
              <a:t>4</a:t>
            </a:r>
            <a:r>
              <a:rPr sz="1600" spc="-10" dirty="0">
                <a:latin typeface="Times New Roman"/>
                <a:cs typeface="Times New Roman"/>
              </a:rPr>
              <a:t>))</a:t>
            </a:r>
            <a:endParaRPr sz="1600">
              <a:latin typeface="Times New Roman"/>
              <a:cs typeface="Times New Roman"/>
            </a:endParaRPr>
          </a:p>
          <a:p>
            <a:pPr marL="812165" lvl="1" indent="-304165">
              <a:lnSpc>
                <a:spcPct val="100000"/>
              </a:lnSpc>
              <a:spcBef>
                <a:spcPts val="1175"/>
              </a:spcBef>
              <a:buChar char="–"/>
              <a:tabLst>
                <a:tab pos="812165" algn="l"/>
                <a:tab pos="812800" algn="l"/>
              </a:tabLst>
            </a:pPr>
            <a:r>
              <a:rPr sz="1600" dirty="0">
                <a:latin typeface="Times New Roman"/>
                <a:cs typeface="Times New Roman"/>
              </a:rPr>
              <a:t>Para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3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existe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v'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Symbol"/>
                <a:cs typeface="Symbol"/>
              </a:rPr>
              <a:t></a:t>
            </a:r>
            <a:r>
              <a:rPr sz="1600" i="1" dirty="0">
                <a:latin typeface="Times New Roman"/>
                <a:cs typeface="Times New Roman"/>
              </a:rPr>
              <a:t>D</a:t>
            </a:r>
            <a:r>
              <a:rPr sz="1650" baseline="-15151" dirty="0">
                <a:latin typeface="Times New Roman"/>
                <a:cs typeface="Times New Roman"/>
              </a:rPr>
              <a:t>2</a:t>
            </a:r>
            <a:r>
              <a:rPr sz="1650" spc="-22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tal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que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(4,</a:t>
            </a:r>
            <a:r>
              <a:rPr sz="1600" i="1" dirty="0">
                <a:latin typeface="Times New Roman"/>
                <a:cs typeface="Times New Roman"/>
              </a:rPr>
              <a:t>v'</a:t>
            </a:r>
            <a:r>
              <a:rPr sz="1600" dirty="0">
                <a:latin typeface="Times New Roman"/>
                <a:cs typeface="Times New Roman"/>
              </a:rPr>
              <a:t>)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spc="155" dirty="0">
                <a:latin typeface="Symbol"/>
                <a:cs typeface="Symbol"/>
              </a:rPr>
              <a:t>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R'</a:t>
            </a:r>
            <a:r>
              <a:rPr sz="1650" spc="-15" baseline="-15151" dirty="0">
                <a:latin typeface="Times New Roman"/>
                <a:cs typeface="Times New Roman"/>
              </a:rPr>
              <a:t>4</a:t>
            </a:r>
            <a:r>
              <a:rPr sz="1600" spc="-10" dirty="0">
                <a:latin typeface="Times New Roman"/>
                <a:cs typeface="Times New Roman"/>
              </a:rPr>
              <a:t>(</a:t>
            </a:r>
            <a:r>
              <a:rPr sz="1600" i="1" spc="-10" dirty="0">
                <a:latin typeface="Times New Roman"/>
                <a:cs typeface="Times New Roman"/>
              </a:rPr>
              <a:t>x</a:t>
            </a:r>
            <a:r>
              <a:rPr sz="1650" spc="-15" baseline="-15151" dirty="0">
                <a:latin typeface="Times New Roman"/>
                <a:cs typeface="Times New Roman"/>
              </a:rPr>
              <a:t>3</a:t>
            </a:r>
            <a:r>
              <a:rPr sz="1600" spc="-10" dirty="0">
                <a:latin typeface="Times New Roman"/>
                <a:cs typeface="Times New Roman"/>
              </a:rPr>
              <a:t>,</a:t>
            </a:r>
            <a:r>
              <a:rPr sz="1600" i="1" spc="-10" dirty="0">
                <a:latin typeface="Times New Roman"/>
                <a:cs typeface="Times New Roman"/>
              </a:rPr>
              <a:t>x</a:t>
            </a:r>
            <a:r>
              <a:rPr sz="1650" spc="-15" baseline="-15151" dirty="0">
                <a:latin typeface="Times New Roman"/>
                <a:cs typeface="Times New Roman"/>
              </a:rPr>
              <a:t>2</a:t>
            </a:r>
            <a:r>
              <a:rPr sz="1600" spc="-10" dirty="0">
                <a:latin typeface="Times New Roman"/>
                <a:cs typeface="Times New Roman"/>
              </a:rPr>
              <a:t>))</a:t>
            </a:r>
            <a:endParaRPr sz="16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1170"/>
              </a:spcBef>
              <a:buChar char="•"/>
              <a:tabLst>
                <a:tab pos="393065" algn="l"/>
                <a:tab pos="393700" algn="l"/>
              </a:tabLst>
            </a:pP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tanto,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eliminar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2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4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i="1" spc="-25" dirty="0">
                <a:latin typeface="Times New Roman"/>
                <a:cs typeface="Times New Roman"/>
              </a:rPr>
              <a:t>D</a:t>
            </a:r>
            <a:r>
              <a:rPr sz="1800" spc="-37" baseline="-13888" dirty="0">
                <a:latin typeface="Times New Roman"/>
                <a:cs typeface="Times New Roman"/>
              </a:rPr>
              <a:t>3</a:t>
            </a:r>
            <a:endParaRPr sz="1800" baseline="-13888">
              <a:latin typeface="Times New Roman"/>
              <a:cs typeface="Times New Roman"/>
            </a:endParaRPr>
          </a:p>
          <a:p>
            <a:pPr marL="393065" marR="55880" indent="-342265">
              <a:lnSpc>
                <a:spcPct val="138900"/>
              </a:lnSpc>
              <a:spcBef>
                <a:spcPts val="500"/>
              </a:spcBef>
              <a:buChar char="•"/>
              <a:tabLst>
                <a:tab pos="393065" algn="l"/>
                <a:tab pos="393700" algn="l"/>
              </a:tabLst>
            </a:pP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hacer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baseline="-13888" dirty="0">
                <a:latin typeface="Times New Roman"/>
                <a:cs typeface="Times New Roman"/>
              </a:rPr>
              <a:t>3 </a:t>
            </a:r>
            <a:r>
              <a:rPr sz="1800" spc="-10" dirty="0">
                <a:latin typeface="Times New Roman"/>
                <a:cs typeface="Times New Roman"/>
              </a:rPr>
              <a:t>arco-</a:t>
            </a:r>
            <a:r>
              <a:rPr sz="1800" dirty="0">
                <a:latin typeface="Times New Roman"/>
                <a:cs typeface="Times New Roman"/>
              </a:rPr>
              <a:t>consistente, 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baseline="-13888" dirty="0">
                <a:latin typeface="Times New Roman"/>
                <a:cs typeface="Times New Roman"/>
              </a:rPr>
              <a:t>3 </a:t>
            </a:r>
            <a:r>
              <a:rPr sz="1800" dirty="0">
                <a:latin typeface="Times New Roman"/>
                <a:cs typeface="Times New Roman"/>
              </a:rPr>
              <a:t>se queda vacío, y se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concluye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problema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4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reinas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baseline="-13888" dirty="0">
                <a:latin typeface="Times New Roman"/>
                <a:cs typeface="Times New Roman"/>
              </a:rPr>
              <a:t>1 </a:t>
            </a:r>
            <a:r>
              <a:rPr sz="1800" dirty="0">
                <a:latin typeface="Times New Roman"/>
                <a:cs typeface="Times New Roman"/>
              </a:rPr>
              <a:t>=1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no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tiene </a:t>
            </a:r>
            <a:r>
              <a:rPr sz="1800" b="1" spc="-10" dirty="0">
                <a:latin typeface="Times New Roman"/>
                <a:cs typeface="Times New Roman"/>
              </a:rPr>
              <a:t>solución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46" name="object 46"/>
          <p:cNvGrpSpPr/>
          <p:nvPr/>
        </p:nvGrpSpPr>
        <p:grpSpPr>
          <a:xfrm>
            <a:off x="7748704" y="3251207"/>
            <a:ext cx="939165" cy="323850"/>
            <a:chOff x="7748704" y="3251207"/>
            <a:chExt cx="939165" cy="323850"/>
          </a:xfrm>
        </p:grpSpPr>
        <p:sp>
          <p:nvSpPr>
            <p:cNvPr id="47" name="object 47"/>
            <p:cNvSpPr/>
            <p:nvPr/>
          </p:nvSpPr>
          <p:spPr>
            <a:xfrm>
              <a:off x="8454348" y="3270257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285750"/>
                  </a:moveTo>
                  <a:lnTo>
                    <a:pt x="214313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454348" y="3270257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0"/>
                  </a:moveTo>
                  <a:lnTo>
                    <a:pt x="214313" y="2857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767754" y="3270257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285750"/>
                  </a:moveTo>
                  <a:lnTo>
                    <a:pt x="214313" y="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767754" y="3270257"/>
              <a:ext cx="214629" cy="285750"/>
            </a:xfrm>
            <a:custGeom>
              <a:avLst/>
              <a:gdLst/>
              <a:ahLst/>
              <a:cxnLst/>
              <a:rect l="l" t="t" r="r" b="b"/>
              <a:pathLst>
                <a:path w="214629" h="285750">
                  <a:moveTo>
                    <a:pt x="0" y="0"/>
                  </a:moveTo>
                  <a:lnTo>
                    <a:pt x="214313" y="285750"/>
                  </a:lnTo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 txBox="1"/>
          <p:nvPr/>
        </p:nvSpPr>
        <p:spPr>
          <a:xfrm>
            <a:off x="3626966" y="5355862"/>
            <a:ext cx="4516755" cy="5848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ts val="3540"/>
              </a:lnSpc>
              <a:spcBef>
                <a:spcPts val="120"/>
              </a:spcBef>
              <a:tabLst>
                <a:tab pos="955040" algn="l"/>
                <a:tab pos="2032635" algn="l"/>
              </a:tabLst>
            </a:pPr>
            <a:r>
              <a:rPr sz="2250" spc="310" dirty="0">
                <a:latin typeface="Symbol"/>
                <a:cs typeface="Symbol"/>
              </a:rPr>
              <a:t></a:t>
            </a:r>
            <a:r>
              <a:rPr sz="2250" i="1" spc="310" dirty="0">
                <a:latin typeface="Times New Roman"/>
                <a:cs typeface="Times New Roman"/>
              </a:rPr>
              <a:t>v</a:t>
            </a:r>
            <a:r>
              <a:rPr sz="2250" i="1" spc="-275" dirty="0">
                <a:latin typeface="Times New Roman"/>
                <a:cs typeface="Times New Roman"/>
              </a:rPr>
              <a:t> </a:t>
            </a:r>
            <a:r>
              <a:rPr sz="2250" spc="215" dirty="0">
                <a:latin typeface="Symbol"/>
                <a:cs typeface="Symbol"/>
              </a:rPr>
              <a:t></a:t>
            </a:r>
            <a:r>
              <a:rPr sz="2250" spc="-204" dirty="0">
                <a:latin typeface="Times New Roman"/>
                <a:cs typeface="Times New Roman"/>
              </a:rPr>
              <a:t> </a:t>
            </a:r>
            <a:r>
              <a:rPr sz="2250" i="1" spc="-50" dirty="0">
                <a:latin typeface="Times New Roman"/>
                <a:cs typeface="Times New Roman"/>
              </a:rPr>
              <a:t>D</a:t>
            </a:r>
            <a:r>
              <a:rPr sz="2250" i="1" dirty="0">
                <a:latin typeface="Times New Roman"/>
                <a:cs typeface="Times New Roman"/>
              </a:rPr>
              <a:t>	</a:t>
            </a:r>
            <a:r>
              <a:rPr sz="2250" spc="-30" dirty="0">
                <a:latin typeface="Symbol"/>
                <a:cs typeface="Symbol"/>
              </a:rPr>
              <a:t></a:t>
            </a:r>
            <a:r>
              <a:rPr sz="2250" i="1" spc="-30" dirty="0">
                <a:latin typeface="Times New Roman"/>
                <a:cs typeface="Times New Roman"/>
              </a:rPr>
              <a:t>v</a:t>
            </a:r>
            <a:r>
              <a:rPr sz="3375" spc="-44" baseline="3703" dirty="0">
                <a:latin typeface="Symbol"/>
                <a:cs typeface="Symbol"/>
              </a:rPr>
              <a:t></a:t>
            </a:r>
            <a:r>
              <a:rPr sz="2250" spc="-30" dirty="0">
                <a:latin typeface="Symbol"/>
                <a:cs typeface="Symbol"/>
              </a:rPr>
              <a:t></a:t>
            </a:r>
            <a:r>
              <a:rPr sz="2250" spc="-180" dirty="0">
                <a:latin typeface="Times New Roman"/>
                <a:cs typeface="Times New Roman"/>
              </a:rPr>
              <a:t> </a:t>
            </a:r>
            <a:r>
              <a:rPr sz="2250" i="1" spc="-50" dirty="0">
                <a:latin typeface="Times New Roman"/>
                <a:cs typeface="Times New Roman"/>
              </a:rPr>
              <a:t>D</a:t>
            </a:r>
            <a:r>
              <a:rPr sz="2250" i="1" dirty="0">
                <a:latin typeface="Times New Roman"/>
                <a:cs typeface="Times New Roman"/>
              </a:rPr>
              <a:t>	</a:t>
            </a:r>
            <a:r>
              <a:rPr sz="3000" spc="-125" dirty="0">
                <a:latin typeface="Symbol"/>
                <a:cs typeface="Symbol"/>
              </a:rPr>
              <a:t></a:t>
            </a:r>
            <a:r>
              <a:rPr sz="2250" i="1" spc="-125" dirty="0">
                <a:latin typeface="Times New Roman"/>
                <a:cs typeface="Times New Roman"/>
              </a:rPr>
              <a:t>v</a:t>
            </a:r>
            <a:r>
              <a:rPr sz="2250" spc="-125" dirty="0">
                <a:latin typeface="Times New Roman"/>
                <a:cs typeface="Times New Roman"/>
              </a:rPr>
              <a:t>,</a:t>
            </a:r>
            <a:r>
              <a:rPr sz="2250" spc="-325" dirty="0">
                <a:latin typeface="Times New Roman"/>
                <a:cs typeface="Times New Roman"/>
              </a:rPr>
              <a:t> </a:t>
            </a:r>
            <a:r>
              <a:rPr sz="2250" i="1" spc="-85" dirty="0">
                <a:latin typeface="Times New Roman"/>
                <a:cs typeface="Times New Roman"/>
              </a:rPr>
              <a:t>v</a:t>
            </a:r>
            <a:r>
              <a:rPr sz="3375" spc="-127" baseline="3703" dirty="0">
                <a:latin typeface="Symbol"/>
                <a:cs typeface="Symbol"/>
              </a:rPr>
              <a:t></a:t>
            </a:r>
            <a:r>
              <a:rPr sz="3000" spc="-85" dirty="0">
                <a:latin typeface="Symbol"/>
                <a:cs typeface="Symbol"/>
              </a:rPr>
              <a:t></a:t>
            </a:r>
            <a:r>
              <a:rPr sz="3000" spc="-455" dirty="0">
                <a:latin typeface="Times New Roman"/>
                <a:cs typeface="Times New Roman"/>
              </a:rPr>
              <a:t> </a:t>
            </a:r>
            <a:r>
              <a:rPr sz="2250" i="1" dirty="0">
                <a:latin typeface="Times New Roman"/>
                <a:cs typeface="Times New Roman"/>
              </a:rPr>
              <a:t>cumple</a:t>
            </a:r>
            <a:r>
              <a:rPr sz="2250" i="1" spc="-10" dirty="0">
                <a:latin typeface="Times New Roman"/>
                <a:cs typeface="Times New Roman"/>
              </a:rPr>
              <a:t> </a:t>
            </a:r>
            <a:r>
              <a:rPr sz="2250" i="1" spc="-140" dirty="0">
                <a:latin typeface="Times New Roman"/>
                <a:cs typeface="Times New Roman"/>
              </a:rPr>
              <a:t>R</a:t>
            </a:r>
            <a:r>
              <a:rPr sz="3550" spc="-140" dirty="0">
                <a:latin typeface="Symbol"/>
                <a:cs typeface="Symbol"/>
              </a:rPr>
              <a:t></a:t>
            </a:r>
            <a:r>
              <a:rPr sz="2250" i="1" spc="-140" dirty="0">
                <a:latin typeface="Times New Roman"/>
                <a:cs typeface="Times New Roman"/>
              </a:rPr>
              <a:t>x</a:t>
            </a:r>
            <a:r>
              <a:rPr sz="2250" i="1" dirty="0">
                <a:latin typeface="Times New Roman"/>
                <a:cs typeface="Times New Roman"/>
              </a:rPr>
              <a:t> </a:t>
            </a:r>
            <a:r>
              <a:rPr sz="2250" spc="-10" dirty="0">
                <a:latin typeface="Times New Roman"/>
                <a:cs typeface="Times New Roman"/>
              </a:rPr>
              <a:t>,</a:t>
            </a:r>
            <a:r>
              <a:rPr sz="2250" spc="-190" dirty="0">
                <a:latin typeface="Times New Roman"/>
                <a:cs typeface="Times New Roman"/>
              </a:rPr>
              <a:t> </a:t>
            </a:r>
            <a:r>
              <a:rPr sz="2250" i="1" dirty="0">
                <a:latin typeface="Times New Roman"/>
                <a:cs typeface="Times New Roman"/>
              </a:rPr>
              <a:t>x</a:t>
            </a:r>
            <a:r>
              <a:rPr sz="2250" i="1" spc="370" dirty="0">
                <a:latin typeface="Times New Roman"/>
                <a:cs typeface="Times New Roman"/>
              </a:rPr>
              <a:t> </a:t>
            </a:r>
            <a:r>
              <a:rPr sz="3550" spc="-500" dirty="0">
                <a:latin typeface="Symbol"/>
                <a:cs typeface="Symbol"/>
              </a:rPr>
              <a:t></a:t>
            </a:r>
            <a:endParaRPr sz="3550">
              <a:latin typeface="Symbol"/>
              <a:cs typeface="Symbol"/>
            </a:endParaRPr>
          </a:p>
          <a:p>
            <a:pPr marL="814705">
              <a:lnSpc>
                <a:spcPts val="840"/>
              </a:lnSpc>
              <a:tabLst>
                <a:tab pos="1810385" algn="l"/>
                <a:tab pos="3960495" algn="l"/>
                <a:tab pos="4315460" algn="l"/>
              </a:tabLst>
            </a:pPr>
            <a:r>
              <a:rPr sz="1300" i="1" spc="-50" dirty="0">
                <a:latin typeface="Times New Roman"/>
                <a:cs typeface="Times New Roman"/>
              </a:rPr>
              <a:t>i</a:t>
            </a:r>
            <a:r>
              <a:rPr sz="1300" i="1" dirty="0">
                <a:latin typeface="Times New Roman"/>
                <a:cs typeface="Times New Roman"/>
              </a:rPr>
              <a:t>	</a:t>
            </a:r>
            <a:r>
              <a:rPr sz="1300" i="1" spc="-50" dirty="0">
                <a:latin typeface="Times New Roman"/>
                <a:cs typeface="Times New Roman"/>
              </a:rPr>
              <a:t>j</a:t>
            </a:r>
            <a:r>
              <a:rPr sz="1300" i="1" dirty="0">
                <a:latin typeface="Times New Roman"/>
                <a:cs typeface="Times New Roman"/>
              </a:rPr>
              <a:t>	</a:t>
            </a:r>
            <a:r>
              <a:rPr sz="1300" i="1" spc="-50" dirty="0">
                <a:latin typeface="Times New Roman"/>
                <a:cs typeface="Times New Roman"/>
              </a:rPr>
              <a:t>i</a:t>
            </a:r>
            <a:r>
              <a:rPr sz="1300" i="1" dirty="0">
                <a:latin typeface="Times New Roman"/>
                <a:cs typeface="Times New Roman"/>
              </a:rPr>
              <a:t>	</a:t>
            </a:r>
            <a:r>
              <a:rPr sz="1300" i="1" spc="-50" dirty="0">
                <a:latin typeface="Times New Roman"/>
                <a:cs typeface="Times New Roman"/>
              </a:rPr>
              <a:t>j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26 </a:t>
            </a:r>
            <a:r>
              <a:rPr spc="-50" dirty="0"/>
              <a:t>–</a:t>
            </a:r>
          </a:p>
        </p:txBody>
      </p:sp>
      <p:sp>
        <p:nvSpPr>
          <p:cNvPr id="52" name="object 52"/>
          <p:cNvSpPr txBox="1"/>
          <p:nvPr/>
        </p:nvSpPr>
        <p:spPr>
          <a:xfrm>
            <a:off x="741886" y="5576316"/>
            <a:ext cx="24269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Def.</a:t>
            </a:r>
            <a:r>
              <a:rPr sz="2000" spc="4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arco.-consistencia: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3026568" y="362203"/>
            <a:ext cx="30905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Consistencia</a:t>
            </a:r>
            <a:r>
              <a:rPr spc="-30" dirty="0"/>
              <a:t> </a:t>
            </a:r>
            <a:r>
              <a:rPr dirty="0"/>
              <a:t>de</a:t>
            </a:r>
            <a:r>
              <a:rPr spc="-20" dirty="0"/>
              <a:t> arco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491490" y="895829"/>
            <a:ext cx="8380730" cy="3067685"/>
          </a:xfrm>
          <a:prstGeom prst="rect">
            <a:avLst/>
          </a:prstGeom>
        </p:spPr>
        <p:txBody>
          <a:bodyPr vert="horz" wrap="square" lIns="0" tIns="111760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880"/>
              </a:spcBef>
            </a:pPr>
            <a:r>
              <a:rPr sz="2000" b="1" dirty="0">
                <a:latin typeface="Times New Roman"/>
                <a:cs typeface="Times New Roman"/>
              </a:rPr>
              <a:t>Método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alcanzar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arco-</a:t>
            </a:r>
            <a:r>
              <a:rPr sz="2000" dirty="0">
                <a:latin typeface="Times New Roman"/>
                <a:cs typeface="Times New Roman"/>
              </a:rPr>
              <a:t>consistencia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CSP:</a:t>
            </a:r>
            <a:endParaRPr sz="2000">
              <a:latin typeface="Times New Roman"/>
              <a:cs typeface="Times New Roman"/>
            </a:endParaRPr>
          </a:p>
          <a:p>
            <a:pPr marL="418465" indent="-342265">
              <a:lnSpc>
                <a:spcPct val="100000"/>
              </a:lnSpc>
              <a:spcBef>
                <a:spcPts val="705"/>
              </a:spcBef>
              <a:buChar char="•"/>
              <a:tabLst>
                <a:tab pos="418465" algn="l"/>
                <a:tab pos="419100" algn="l"/>
              </a:tabLst>
            </a:pP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variables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spc="-15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restricciones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i="1" dirty="0">
                <a:latin typeface="Times New Roman"/>
                <a:cs typeface="Times New Roman"/>
              </a:rPr>
              <a:t>_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spc="14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está </a:t>
            </a:r>
            <a:r>
              <a:rPr sz="1800" spc="-10" dirty="0">
                <a:latin typeface="Times New Roman"/>
                <a:cs typeface="Times New Roman"/>
              </a:rPr>
              <a:t>involucrada</a:t>
            </a:r>
            <a:endParaRPr sz="1800">
              <a:latin typeface="Times New Roman"/>
              <a:cs typeface="Times New Roman"/>
            </a:endParaRPr>
          </a:p>
          <a:p>
            <a:pPr marL="819150" lvl="1" indent="-285750">
              <a:lnSpc>
                <a:spcPct val="100000"/>
              </a:lnSpc>
              <a:spcBef>
                <a:spcPts val="625"/>
              </a:spcBef>
              <a:buFont typeface="Segoe UI Symbol"/>
              <a:buChar char="►"/>
              <a:tabLst>
                <a:tab pos="819150" algn="l"/>
              </a:tabLst>
            </a:pPr>
            <a:r>
              <a:rPr sz="1800" dirty="0">
                <a:latin typeface="Times New Roman"/>
                <a:cs typeface="Times New Roman"/>
              </a:rPr>
              <a:t>Hacer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spc="-150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arco-</a:t>
            </a:r>
            <a:r>
              <a:rPr sz="1800" dirty="0">
                <a:latin typeface="Times New Roman"/>
                <a:cs typeface="Times New Roman"/>
              </a:rPr>
              <a:t>consistente 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respecto a </a:t>
            </a:r>
            <a:r>
              <a:rPr sz="1800" i="1" spc="-10" dirty="0">
                <a:latin typeface="Times New Roman"/>
                <a:cs typeface="Times New Roman"/>
              </a:rPr>
              <a:t>R</a:t>
            </a:r>
            <a:r>
              <a:rPr sz="1800" spc="-10" dirty="0">
                <a:latin typeface="Times New Roman"/>
                <a:cs typeface="Times New Roman"/>
              </a:rPr>
              <a:t>(</a:t>
            </a:r>
            <a:r>
              <a:rPr sz="1800" i="1" spc="-10" dirty="0">
                <a:latin typeface="Times New Roman"/>
                <a:cs typeface="Times New Roman"/>
              </a:rPr>
              <a:t>x</a:t>
            </a:r>
            <a:r>
              <a:rPr sz="1800" spc="-10" dirty="0">
                <a:latin typeface="Times New Roman"/>
                <a:cs typeface="Times New Roman"/>
              </a:rPr>
              <a:t>,</a:t>
            </a:r>
            <a:r>
              <a:rPr sz="1800" i="1" spc="-10" dirty="0">
                <a:latin typeface="Times New Roman"/>
                <a:cs typeface="Times New Roman"/>
              </a:rPr>
              <a:t>_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418465" marR="117475" indent="-342265">
              <a:lnSpc>
                <a:spcPct val="108900"/>
              </a:lnSpc>
              <a:spcBef>
                <a:spcPts val="455"/>
              </a:spcBef>
              <a:buChar char="•"/>
              <a:tabLst>
                <a:tab pos="418465" algn="l"/>
                <a:tab pos="419100" algn="l"/>
              </a:tabLst>
            </a:pP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eliminar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dominio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variable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-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involucrada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 </a:t>
            </a:r>
            <a:r>
              <a:rPr sz="1800" spc="-10" dirty="0">
                <a:latin typeface="Times New Roman"/>
                <a:cs typeface="Times New Roman"/>
              </a:rPr>
              <a:t>restricción </a:t>
            </a: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i="1" baseline="-13888" dirty="0">
                <a:latin typeface="Times New Roman"/>
                <a:cs typeface="Times New Roman"/>
              </a:rPr>
              <a:t>y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j</a:t>
            </a:r>
            <a:r>
              <a:rPr sz="1800" dirty="0">
                <a:latin typeface="Times New Roman"/>
                <a:cs typeface="Times New Roman"/>
              </a:rPr>
              <a:t>),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“estropear”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arco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consistencia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otra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variable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k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respecto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la </a:t>
            </a:r>
            <a:r>
              <a:rPr sz="1800" dirty="0">
                <a:latin typeface="Times New Roman"/>
                <a:cs typeface="Times New Roman"/>
              </a:rPr>
              <a:t>restricción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R</a:t>
            </a:r>
            <a:r>
              <a:rPr sz="1800" i="1" spc="-15" baseline="-13888" dirty="0">
                <a:latin typeface="Times New Roman"/>
                <a:cs typeface="Times New Roman"/>
              </a:rPr>
              <a:t>z</a:t>
            </a:r>
            <a:r>
              <a:rPr sz="1800" spc="-10" dirty="0">
                <a:latin typeface="Times New Roman"/>
                <a:cs typeface="Times New Roman"/>
              </a:rPr>
              <a:t>(</a:t>
            </a:r>
            <a:r>
              <a:rPr sz="1800" i="1" spc="-10" dirty="0">
                <a:latin typeface="Times New Roman"/>
                <a:cs typeface="Times New Roman"/>
              </a:rPr>
              <a:t>x</a:t>
            </a:r>
            <a:r>
              <a:rPr sz="1800" i="1" spc="-15" baseline="-13888" dirty="0">
                <a:latin typeface="Times New Roman"/>
                <a:cs typeface="Times New Roman"/>
              </a:rPr>
              <a:t>i</a:t>
            </a:r>
            <a:r>
              <a:rPr sz="1800" spc="-10" dirty="0">
                <a:latin typeface="Times New Roman"/>
                <a:cs typeface="Times New Roman"/>
              </a:rPr>
              <a:t>,</a:t>
            </a:r>
            <a:r>
              <a:rPr sz="1800" i="1" spc="-10" dirty="0">
                <a:latin typeface="Times New Roman"/>
                <a:cs typeface="Times New Roman"/>
              </a:rPr>
              <a:t>x</a:t>
            </a:r>
            <a:r>
              <a:rPr sz="1800" i="1" spc="-15" baseline="-13888" dirty="0">
                <a:latin typeface="Times New Roman"/>
                <a:cs typeface="Times New Roman"/>
              </a:rPr>
              <a:t>k</a:t>
            </a:r>
            <a:r>
              <a:rPr sz="1800" spc="-10" dirty="0">
                <a:latin typeface="Times New Roman"/>
                <a:cs typeface="Times New Roman"/>
              </a:rPr>
              <a:t>),</a:t>
            </a:r>
            <a:endParaRPr sz="1800">
              <a:latin typeface="Times New Roman"/>
              <a:cs typeface="Times New Roman"/>
            </a:endParaRPr>
          </a:p>
          <a:p>
            <a:pPr marL="418465" marR="81280" indent="-342265">
              <a:lnSpc>
                <a:spcPct val="111100"/>
              </a:lnSpc>
              <a:spcBef>
                <a:spcPts val="409"/>
              </a:spcBef>
              <a:buChar char="•"/>
              <a:tabLst>
                <a:tab pos="418465" algn="l"/>
                <a:tab pos="419100" algn="l"/>
              </a:tabLst>
            </a:pP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decir,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aunque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 haya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alcanzado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arco-consistencia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k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respecto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</a:t>
            </a:r>
            <a:r>
              <a:rPr sz="1800" spc="-25" dirty="0">
                <a:latin typeface="Times New Roman"/>
                <a:cs typeface="Times New Roman"/>
              </a:rPr>
              <a:t>la </a:t>
            </a:r>
            <a:r>
              <a:rPr sz="1800" dirty="0">
                <a:latin typeface="Times New Roman"/>
                <a:cs typeface="Times New Roman"/>
              </a:rPr>
              <a:t>restricción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i="1" baseline="-13888" dirty="0">
                <a:latin typeface="Times New Roman"/>
                <a:cs typeface="Times New Roman"/>
              </a:rPr>
              <a:t>z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k</a:t>
            </a:r>
            <a:r>
              <a:rPr sz="1800" dirty="0">
                <a:latin typeface="Times New Roman"/>
                <a:cs typeface="Times New Roman"/>
              </a:rPr>
              <a:t>),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posible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haya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volver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hacerlo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(e.d.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ser </a:t>
            </a:r>
            <a:r>
              <a:rPr sz="1800" spc="-10" dirty="0">
                <a:latin typeface="Times New Roman"/>
                <a:cs typeface="Times New Roman"/>
              </a:rPr>
              <a:t>necesario </a:t>
            </a:r>
            <a:r>
              <a:rPr sz="1800" dirty="0">
                <a:latin typeface="Times New Roman"/>
                <a:cs typeface="Times New Roman"/>
              </a:rPr>
              <a:t>“propagar”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veces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misma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restricción)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4341160" y="4123768"/>
            <a:ext cx="2602230" cy="389255"/>
            <a:chOff x="4341160" y="4123768"/>
            <a:chExt cx="2602230" cy="389255"/>
          </a:xfrm>
        </p:grpSpPr>
        <p:sp>
          <p:nvSpPr>
            <p:cNvPr id="10" name="object 10"/>
            <p:cNvSpPr/>
            <p:nvPr/>
          </p:nvSpPr>
          <p:spPr>
            <a:xfrm>
              <a:off x="4350685" y="4318236"/>
              <a:ext cx="2218690" cy="0"/>
            </a:xfrm>
            <a:custGeom>
              <a:avLst/>
              <a:gdLst/>
              <a:ahLst/>
              <a:cxnLst/>
              <a:rect l="l" t="t" r="r" b="b"/>
              <a:pathLst>
                <a:path w="2218690">
                  <a:moveTo>
                    <a:pt x="0" y="0"/>
                  </a:moveTo>
                  <a:lnTo>
                    <a:pt x="2218607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569292" y="4138056"/>
              <a:ext cx="360045" cy="360680"/>
            </a:xfrm>
            <a:custGeom>
              <a:avLst/>
              <a:gdLst/>
              <a:ahLst/>
              <a:cxnLst/>
              <a:rect l="l" t="t" r="r" b="b"/>
              <a:pathLst>
                <a:path w="360045" h="360679">
                  <a:moveTo>
                    <a:pt x="0" y="180180"/>
                  </a:moveTo>
                  <a:lnTo>
                    <a:pt x="6421" y="132281"/>
                  </a:lnTo>
                  <a:lnTo>
                    <a:pt x="24542" y="89239"/>
                  </a:lnTo>
                  <a:lnTo>
                    <a:pt x="52650" y="52773"/>
                  </a:lnTo>
                  <a:lnTo>
                    <a:pt x="89032" y="24599"/>
                  </a:lnTo>
                  <a:lnTo>
                    <a:pt x="131973" y="6436"/>
                  </a:lnTo>
                  <a:lnTo>
                    <a:pt x="179761" y="0"/>
                  </a:lnTo>
                  <a:lnTo>
                    <a:pt x="227549" y="6436"/>
                  </a:lnTo>
                  <a:lnTo>
                    <a:pt x="270490" y="24599"/>
                  </a:lnTo>
                  <a:lnTo>
                    <a:pt x="306872" y="52773"/>
                  </a:lnTo>
                  <a:lnTo>
                    <a:pt x="334980" y="89239"/>
                  </a:lnTo>
                  <a:lnTo>
                    <a:pt x="353101" y="132281"/>
                  </a:lnTo>
                  <a:lnTo>
                    <a:pt x="359523" y="180180"/>
                  </a:lnTo>
                  <a:lnTo>
                    <a:pt x="353101" y="228078"/>
                  </a:lnTo>
                  <a:lnTo>
                    <a:pt x="334980" y="271120"/>
                  </a:lnTo>
                  <a:lnTo>
                    <a:pt x="306872" y="307586"/>
                  </a:lnTo>
                  <a:lnTo>
                    <a:pt x="270490" y="335760"/>
                  </a:lnTo>
                  <a:lnTo>
                    <a:pt x="227549" y="353923"/>
                  </a:lnTo>
                  <a:lnTo>
                    <a:pt x="179761" y="360360"/>
                  </a:lnTo>
                  <a:lnTo>
                    <a:pt x="131973" y="353923"/>
                  </a:lnTo>
                  <a:lnTo>
                    <a:pt x="89032" y="335760"/>
                  </a:lnTo>
                  <a:lnTo>
                    <a:pt x="52650" y="307586"/>
                  </a:lnTo>
                  <a:lnTo>
                    <a:pt x="24542" y="271120"/>
                  </a:lnTo>
                  <a:lnTo>
                    <a:pt x="6421" y="228078"/>
                  </a:lnTo>
                  <a:lnTo>
                    <a:pt x="0" y="180180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4773948" y="4419092"/>
            <a:ext cx="5727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58445" algn="l"/>
                <a:tab pos="516890" algn="l"/>
              </a:tabLst>
            </a:pPr>
            <a:r>
              <a:rPr sz="1200" i="1" spc="-50" dirty="0">
                <a:latin typeface="Times New Roman"/>
                <a:cs typeface="Times New Roman"/>
              </a:rPr>
              <a:t>y</a:t>
            </a:r>
            <a:r>
              <a:rPr sz="1200" i="1" dirty="0">
                <a:latin typeface="Times New Roman"/>
                <a:cs typeface="Times New Roman"/>
              </a:rPr>
              <a:t>	</a:t>
            </a:r>
            <a:r>
              <a:rPr sz="1200" i="1" spc="-50" dirty="0">
                <a:latin typeface="Times New Roman"/>
                <a:cs typeface="Times New Roman"/>
              </a:rPr>
              <a:t>i</a:t>
            </a:r>
            <a:r>
              <a:rPr sz="1200" i="1" dirty="0">
                <a:latin typeface="Times New Roman"/>
                <a:cs typeface="Times New Roman"/>
              </a:rPr>
              <a:t>	</a:t>
            </a:r>
            <a:r>
              <a:rPr sz="1200" i="1" spc="-50" dirty="0">
                <a:latin typeface="Times New Roman"/>
                <a:cs typeface="Times New Roman"/>
              </a:rPr>
              <a:t>j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638376" y="4303267"/>
            <a:ext cx="7848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i="1" spc="5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spc="-114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,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spc="-114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6593785" y="4685726"/>
            <a:ext cx="276225" cy="648970"/>
            <a:chOff x="6593785" y="4685726"/>
            <a:chExt cx="276225" cy="648970"/>
          </a:xfrm>
        </p:grpSpPr>
        <p:sp>
          <p:nvSpPr>
            <p:cNvPr id="15" name="object 15"/>
            <p:cNvSpPr/>
            <p:nvPr/>
          </p:nvSpPr>
          <p:spPr>
            <a:xfrm>
              <a:off x="6593785" y="4685726"/>
              <a:ext cx="276225" cy="648970"/>
            </a:xfrm>
            <a:custGeom>
              <a:avLst/>
              <a:gdLst/>
              <a:ahLst/>
              <a:cxnLst/>
              <a:rect l="l" t="t" r="r" b="b"/>
              <a:pathLst>
                <a:path w="276225" h="648970">
                  <a:moveTo>
                    <a:pt x="273847" y="0"/>
                  </a:moveTo>
                  <a:lnTo>
                    <a:pt x="2132" y="0"/>
                  </a:lnTo>
                  <a:lnTo>
                    <a:pt x="0" y="2132"/>
                  </a:lnTo>
                  <a:lnTo>
                    <a:pt x="0" y="646349"/>
                  </a:lnTo>
                  <a:lnTo>
                    <a:pt x="2132" y="648482"/>
                  </a:lnTo>
                  <a:lnTo>
                    <a:pt x="273847" y="648482"/>
                  </a:lnTo>
                  <a:lnTo>
                    <a:pt x="275979" y="646349"/>
                  </a:lnTo>
                  <a:lnTo>
                    <a:pt x="275979" y="643719"/>
                  </a:lnTo>
                  <a:lnTo>
                    <a:pt x="9525" y="643719"/>
                  </a:lnTo>
                  <a:lnTo>
                    <a:pt x="4762" y="638957"/>
                  </a:lnTo>
                  <a:lnTo>
                    <a:pt x="9525" y="638957"/>
                  </a:lnTo>
                  <a:lnTo>
                    <a:pt x="9525" y="9525"/>
                  </a:lnTo>
                  <a:lnTo>
                    <a:pt x="4762" y="9525"/>
                  </a:lnTo>
                  <a:lnTo>
                    <a:pt x="9525" y="4762"/>
                  </a:lnTo>
                  <a:lnTo>
                    <a:pt x="275979" y="4762"/>
                  </a:lnTo>
                  <a:lnTo>
                    <a:pt x="275979" y="2132"/>
                  </a:lnTo>
                  <a:lnTo>
                    <a:pt x="273847" y="0"/>
                  </a:lnTo>
                  <a:close/>
                </a:path>
                <a:path w="276225" h="648970">
                  <a:moveTo>
                    <a:pt x="9525" y="638957"/>
                  </a:moveTo>
                  <a:lnTo>
                    <a:pt x="4762" y="638957"/>
                  </a:lnTo>
                  <a:lnTo>
                    <a:pt x="9525" y="643719"/>
                  </a:lnTo>
                  <a:lnTo>
                    <a:pt x="9525" y="638957"/>
                  </a:lnTo>
                  <a:close/>
                </a:path>
                <a:path w="276225" h="648970">
                  <a:moveTo>
                    <a:pt x="266454" y="638957"/>
                  </a:moveTo>
                  <a:lnTo>
                    <a:pt x="9525" y="638957"/>
                  </a:lnTo>
                  <a:lnTo>
                    <a:pt x="9525" y="643719"/>
                  </a:lnTo>
                  <a:lnTo>
                    <a:pt x="266454" y="643719"/>
                  </a:lnTo>
                  <a:lnTo>
                    <a:pt x="266454" y="638957"/>
                  </a:lnTo>
                  <a:close/>
                </a:path>
                <a:path w="276225" h="648970">
                  <a:moveTo>
                    <a:pt x="266454" y="4762"/>
                  </a:moveTo>
                  <a:lnTo>
                    <a:pt x="266454" y="643719"/>
                  </a:lnTo>
                  <a:lnTo>
                    <a:pt x="271217" y="638957"/>
                  </a:lnTo>
                  <a:lnTo>
                    <a:pt x="275979" y="638957"/>
                  </a:lnTo>
                  <a:lnTo>
                    <a:pt x="275979" y="9525"/>
                  </a:lnTo>
                  <a:lnTo>
                    <a:pt x="271217" y="9525"/>
                  </a:lnTo>
                  <a:lnTo>
                    <a:pt x="266454" y="4762"/>
                  </a:lnTo>
                  <a:close/>
                </a:path>
                <a:path w="276225" h="648970">
                  <a:moveTo>
                    <a:pt x="275979" y="638957"/>
                  </a:moveTo>
                  <a:lnTo>
                    <a:pt x="271217" y="638957"/>
                  </a:lnTo>
                  <a:lnTo>
                    <a:pt x="266454" y="643719"/>
                  </a:lnTo>
                  <a:lnTo>
                    <a:pt x="275979" y="643719"/>
                  </a:lnTo>
                  <a:lnTo>
                    <a:pt x="275979" y="638957"/>
                  </a:lnTo>
                  <a:close/>
                </a:path>
                <a:path w="276225" h="648970">
                  <a:moveTo>
                    <a:pt x="9525" y="4762"/>
                  </a:moveTo>
                  <a:lnTo>
                    <a:pt x="4762" y="9525"/>
                  </a:lnTo>
                  <a:lnTo>
                    <a:pt x="9525" y="9525"/>
                  </a:lnTo>
                  <a:lnTo>
                    <a:pt x="9525" y="4762"/>
                  </a:lnTo>
                  <a:close/>
                </a:path>
                <a:path w="276225" h="648970">
                  <a:moveTo>
                    <a:pt x="266454" y="4762"/>
                  </a:moveTo>
                  <a:lnTo>
                    <a:pt x="9525" y="4762"/>
                  </a:lnTo>
                  <a:lnTo>
                    <a:pt x="9525" y="9525"/>
                  </a:lnTo>
                  <a:lnTo>
                    <a:pt x="266454" y="9525"/>
                  </a:lnTo>
                  <a:lnTo>
                    <a:pt x="266454" y="4762"/>
                  </a:lnTo>
                  <a:close/>
                </a:path>
                <a:path w="276225" h="648970">
                  <a:moveTo>
                    <a:pt x="275979" y="4762"/>
                  </a:moveTo>
                  <a:lnTo>
                    <a:pt x="266454" y="4762"/>
                  </a:lnTo>
                  <a:lnTo>
                    <a:pt x="271217" y="9525"/>
                  </a:lnTo>
                  <a:lnTo>
                    <a:pt x="275979" y="9525"/>
                  </a:lnTo>
                  <a:lnTo>
                    <a:pt x="275979" y="4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632367" y="4788477"/>
              <a:ext cx="211454" cy="0"/>
            </a:xfrm>
            <a:custGeom>
              <a:avLst/>
              <a:gdLst/>
              <a:ahLst/>
              <a:cxnLst/>
              <a:rect l="l" t="t" r="r" b="b"/>
              <a:pathLst>
                <a:path w="211454">
                  <a:moveTo>
                    <a:pt x="0" y="0"/>
                  </a:moveTo>
                  <a:lnTo>
                    <a:pt x="21086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632367" y="4940877"/>
              <a:ext cx="211454" cy="0"/>
            </a:xfrm>
            <a:custGeom>
              <a:avLst/>
              <a:gdLst/>
              <a:ahLst/>
              <a:cxnLst/>
              <a:rect l="l" t="t" r="r" b="b"/>
              <a:pathLst>
                <a:path w="211454">
                  <a:moveTo>
                    <a:pt x="0" y="0"/>
                  </a:moveTo>
                  <a:lnTo>
                    <a:pt x="21086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632367" y="5245680"/>
              <a:ext cx="211454" cy="0"/>
            </a:xfrm>
            <a:custGeom>
              <a:avLst/>
              <a:gdLst/>
              <a:ahLst/>
              <a:cxnLst/>
              <a:rect l="l" t="t" r="r" b="b"/>
              <a:pathLst>
                <a:path w="211454">
                  <a:moveTo>
                    <a:pt x="0" y="0"/>
                  </a:moveTo>
                  <a:lnTo>
                    <a:pt x="21086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6624058" y="4960620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…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991162" y="4138056"/>
            <a:ext cx="360045" cy="360680"/>
          </a:xfrm>
          <a:custGeom>
            <a:avLst/>
            <a:gdLst/>
            <a:ahLst/>
            <a:cxnLst/>
            <a:rect l="l" t="t" r="r" b="b"/>
            <a:pathLst>
              <a:path w="360045" h="360679">
                <a:moveTo>
                  <a:pt x="0" y="180180"/>
                </a:moveTo>
                <a:lnTo>
                  <a:pt x="6421" y="132281"/>
                </a:lnTo>
                <a:lnTo>
                  <a:pt x="24542" y="89239"/>
                </a:lnTo>
                <a:lnTo>
                  <a:pt x="52650" y="52773"/>
                </a:lnTo>
                <a:lnTo>
                  <a:pt x="89032" y="24599"/>
                </a:lnTo>
                <a:lnTo>
                  <a:pt x="131973" y="6436"/>
                </a:lnTo>
                <a:lnTo>
                  <a:pt x="179761" y="0"/>
                </a:lnTo>
                <a:lnTo>
                  <a:pt x="227549" y="6436"/>
                </a:lnTo>
                <a:lnTo>
                  <a:pt x="270490" y="24599"/>
                </a:lnTo>
                <a:lnTo>
                  <a:pt x="306872" y="52773"/>
                </a:lnTo>
                <a:lnTo>
                  <a:pt x="334980" y="89239"/>
                </a:lnTo>
                <a:lnTo>
                  <a:pt x="353101" y="132281"/>
                </a:lnTo>
                <a:lnTo>
                  <a:pt x="359523" y="180180"/>
                </a:lnTo>
                <a:lnTo>
                  <a:pt x="353101" y="228078"/>
                </a:lnTo>
                <a:lnTo>
                  <a:pt x="334980" y="271120"/>
                </a:lnTo>
                <a:lnTo>
                  <a:pt x="306872" y="307586"/>
                </a:lnTo>
                <a:lnTo>
                  <a:pt x="270490" y="335760"/>
                </a:lnTo>
                <a:lnTo>
                  <a:pt x="227549" y="353923"/>
                </a:lnTo>
                <a:lnTo>
                  <a:pt x="179761" y="360360"/>
                </a:lnTo>
                <a:lnTo>
                  <a:pt x="131973" y="353923"/>
                </a:lnTo>
                <a:lnTo>
                  <a:pt x="89032" y="335760"/>
                </a:lnTo>
                <a:lnTo>
                  <a:pt x="52650" y="307586"/>
                </a:lnTo>
                <a:lnTo>
                  <a:pt x="24542" y="271120"/>
                </a:lnTo>
                <a:lnTo>
                  <a:pt x="6421" y="228078"/>
                </a:lnTo>
                <a:lnTo>
                  <a:pt x="0" y="180180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4044661" y="4104132"/>
            <a:ext cx="28384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2628265" algn="l"/>
              </a:tabLst>
            </a:pPr>
            <a:r>
              <a:rPr sz="2000" i="1" spc="-25" dirty="0">
                <a:latin typeface="Times New Roman"/>
                <a:cs typeface="Times New Roman"/>
              </a:rPr>
              <a:t>x</a:t>
            </a:r>
            <a:r>
              <a:rPr sz="1950" i="1" spc="-37" baseline="-17094" dirty="0">
                <a:latin typeface="Times New Roman"/>
                <a:cs typeface="Times New Roman"/>
              </a:rPr>
              <a:t>i</a:t>
            </a:r>
            <a:r>
              <a:rPr sz="1950" i="1" baseline="-17094" dirty="0">
                <a:latin typeface="Times New Roman"/>
                <a:cs typeface="Times New Roman"/>
              </a:rPr>
              <a:t>	</a:t>
            </a:r>
            <a:r>
              <a:rPr sz="2000" i="1" spc="-25" dirty="0">
                <a:latin typeface="Times New Roman"/>
                <a:cs typeface="Times New Roman"/>
              </a:rPr>
              <a:t>x</a:t>
            </a:r>
            <a:r>
              <a:rPr sz="1950" i="1" spc="-37" baseline="-17094" dirty="0">
                <a:latin typeface="Times New Roman"/>
                <a:cs typeface="Times New Roman"/>
              </a:rPr>
              <a:t>j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883069" y="4875858"/>
            <a:ext cx="360045" cy="360680"/>
          </a:xfrm>
          <a:custGeom>
            <a:avLst/>
            <a:gdLst/>
            <a:ahLst/>
            <a:cxnLst/>
            <a:rect l="l" t="t" r="r" b="b"/>
            <a:pathLst>
              <a:path w="360044" h="360679">
                <a:moveTo>
                  <a:pt x="0" y="180180"/>
                </a:moveTo>
                <a:lnTo>
                  <a:pt x="6421" y="132281"/>
                </a:lnTo>
                <a:lnTo>
                  <a:pt x="24542" y="89239"/>
                </a:lnTo>
                <a:lnTo>
                  <a:pt x="52650" y="52773"/>
                </a:lnTo>
                <a:lnTo>
                  <a:pt x="89032" y="24599"/>
                </a:lnTo>
                <a:lnTo>
                  <a:pt x="131973" y="6436"/>
                </a:lnTo>
                <a:lnTo>
                  <a:pt x="179761" y="0"/>
                </a:lnTo>
                <a:lnTo>
                  <a:pt x="227549" y="6436"/>
                </a:lnTo>
                <a:lnTo>
                  <a:pt x="270490" y="24599"/>
                </a:lnTo>
                <a:lnTo>
                  <a:pt x="306872" y="52773"/>
                </a:lnTo>
                <a:lnTo>
                  <a:pt x="334980" y="89239"/>
                </a:lnTo>
                <a:lnTo>
                  <a:pt x="353101" y="132281"/>
                </a:lnTo>
                <a:lnTo>
                  <a:pt x="359523" y="180180"/>
                </a:lnTo>
                <a:lnTo>
                  <a:pt x="353101" y="228078"/>
                </a:lnTo>
                <a:lnTo>
                  <a:pt x="334980" y="271120"/>
                </a:lnTo>
                <a:lnTo>
                  <a:pt x="306872" y="307586"/>
                </a:lnTo>
                <a:lnTo>
                  <a:pt x="270490" y="335760"/>
                </a:lnTo>
                <a:lnTo>
                  <a:pt x="227549" y="353923"/>
                </a:lnTo>
                <a:lnTo>
                  <a:pt x="179761" y="360360"/>
                </a:lnTo>
                <a:lnTo>
                  <a:pt x="131973" y="353923"/>
                </a:lnTo>
                <a:lnTo>
                  <a:pt x="89032" y="335760"/>
                </a:lnTo>
                <a:lnTo>
                  <a:pt x="52650" y="307586"/>
                </a:lnTo>
                <a:lnTo>
                  <a:pt x="24542" y="271120"/>
                </a:lnTo>
                <a:lnTo>
                  <a:pt x="6421" y="228078"/>
                </a:lnTo>
                <a:lnTo>
                  <a:pt x="0" y="180180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1936715" y="4841748"/>
            <a:ext cx="2622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x</a:t>
            </a:r>
            <a:r>
              <a:rPr sz="1950" i="1" spc="-37" baseline="-17094" dirty="0">
                <a:latin typeface="Times New Roman"/>
                <a:cs typeface="Times New Roman"/>
              </a:rPr>
              <a:t>k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255770" y="4445642"/>
            <a:ext cx="1788160" cy="576580"/>
          </a:xfrm>
          <a:custGeom>
            <a:avLst/>
            <a:gdLst/>
            <a:ahLst/>
            <a:cxnLst/>
            <a:rect l="l" t="t" r="r" b="b"/>
            <a:pathLst>
              <a:path w="1788160" h="576579">
                <a:moveTo>
                  <a:pt x="0" y="576387"/>
                </a:moveTo>
                <a:lnTo>
                  <a:pt x="1788044" y="0"/>
                </a:lnTo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2882565" y="4733035"/>
            <a:ext cx="85598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i="1" baseline="-13888" dirty="0">
                <a:latin typeface="Times New Roman"/>
                <a:cs typeface="Times New Roman"/>
              </a:rPr>
              <a:t>z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k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i</a:t>
            </a:r>
            <a:r>
              <a:rPr sz="1800" spc="-25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4039050" y="4697787"/>
            <a:ext cx="276225" cy="648970"/>
            <a:chOff x="4039050" y="4697787"/>
            <a:chExt cx="276225" cy="648970"/>
          </a:xfrm>
        </p:grpSpPr>
        <p:sp>
          <p:nvSpPr>
            <p:cNvPr id="27" name="object 27"/>
            <p:cNvSpPr/>
            <p:nvPr/>
          </p:nvSpPr>
          <p:spPr>
            <a:xfrm>
              <a:off x="4039050" y="4697787"/>
              <a:ext cx="276225" cy="648970"/>
            </a:xfrm>
            <a:custGeom>
              <a:avLst/>
              <a:gdLst/>
              <a:ahLst/>
              <a:cxnLst/>
              <a:rect l="l" t="t" r="r" b="b"/>
              <a:pathLst>
                <a:path w="276225" h="648970">
                  <a:moveTo>
                    <a:pt x="273847" y="0"/>
                  </a:moveTo>
                  <a:lnTo>
                    <a:pt x="2132" y="0"/>
                  </a:lnTo>
                  <a:lnTo>
                    <a:pt x="0" y="2132"/>
                  </a:lnTo>
                  <a:lnTo>
                    <a:pt x="0" y="646349"/>
                  </a:lnTo>
                  <a:lnTo>
                    <a:pt x="2132" y="648482"/>
                  </a:lnTo>
                  <a:lnTo>
                    <a:pt x="273847" y="648482"/>
                  </a:lnTo>
                  <a:lnTo>
                    <a:pt x="275979" y="646349"/>
                  </a:lnTo>
                  <a:lnTo>
                    <a:pt x="275979" y="643719"/>
                  </a:lnTo>
                  <a:lnTo>
                    <a:pt x="9525" y="643719"/>
                  </a:lnTo>
                  <a:lnTo>
                    <a:pt x="4762" y="638957"/>
                  </a:lnTo>
                  <a:lnTo>
                    <a:pt x="9525" y="638957"/>
                  </a:lnTo>
                  <a:lnTo>
                    <a:pt x="9525" y="9525"/>
                  </a:lnTo>
                  <a:lnTo>
                    <a:pt x="4762" y="9525"/>
                  </a:lnTo>
                  <a:lnTo>
                    <a:pt x="9525" y="4762"/>
                  </a:lnTo>
                  <a:lnTo>
                    <a:pt x="275979" y="4762"/>
                  </a:lnTo>
                  <a:lnTo>
                    <a:pt x="275979" y="2132"/>
                  </a:lnTo>
                  <a:lnTo>
                    <a:pt x="273847" y="0"/>
                  </a:lnTo>
                  <a:close/>
                </a:path>
                <a:path w="276225" h="648970">
                  <a:moveTo>
                    <a:pt x="9525" y="638957"/>
                  </a:moveTo>
                  <a:lnTo>
                    <a:pt x="4762" y="638957"/>
                  </a:lnTo>
                  <a:lnTo>
                    <a:pt x="9525" y="643719"/>
                  </a:lnTo>
                  <a:lnTo>
                    <a:pt x="9525" y="638957"/>
                  </a:lnTo>
                  <a:close/>
                </a:path>
                <a:path w="276225" h="648970">
                  <a:moveTo>
                    <a:pt x="266454" y="638957"/>
                  </a:moveTo>
                  <a:lnTo>
                    <a:pt x="9525" y="638957"/>
                  </a:lnTo>
                  <a:lnTo>
                    <a:pt x="9525" y="643719"/>
                  </a:lnTo>
                  <a:lnTo>
                    <a:pt x="266454" y="643719"/>
                  </a:lnTo>
                  <a:lnTo>
                    <a:pt x="266454" y="638957"/>
                  </a:lnTo>
                  <a:close/>
                </a:path>
                <a:path w="276225" h="648970">
                  <a:moveTo>
                    <a:pt x="266454" y="4762"/>
                  </a:moveTo>
                  <a:lnTo>
                    <a:pt x="266454" y="643719"/>
                  </a:lnTo>
                  <a:lnTo>
                    <a:pt x="271217" y="638957"/>
                  </a:lnTo>
                  <a:lnTo>
                    <a:pt x="275979" y="638957"/>
                  </a:lnTo>
                  <a:lnTo>
                    <a:pt x="275979" y="9525"/>
                  </a:lnTo>
                  <a:lnTo>
                    <a:pt x="271217" y="9525"/>
                  </a:lnTo>
                  <a:lnTo>
                    <a:pt x="266454" y="4762"/>
                  </a:lnTo>
                  <a:close/>
                </a:path>
                <a:path w="276225" h="648970">
                  <a:moveTo>
                    <a:pt x="275979" y="638957"/>
                  </a:moveTo>
                  <a:lnTo>
                    <a:pt x="271217" y="638957"/>
                  </a:lnTo>
                  <a:lnTo>
                    <a:pt x="266454" y="643719"/>
                  </a:lnTo>
                  <a:lnTo>
                    <a:pt x="275979" y="643719"/>
                  </a:lnTo>
                  <a:lnTo>
                    <a:pt x="275979" y="638957"/>
                  </a:lnTo>
                  <a:close/>
                </a:path>
                <a:path w="276225" h="648970">
                  <a:moveTo>
                    <a:pt x="9525" y="4762"/>
                  </a:moveTo>
                  <a:lnTo>
                    <a:pt x="4762" y="9525"/>
                  </a:lnTo>
                  <a:lnTo>
                    <a:pt x="9525" y="9525"/>
                  </a:lnTo>
                  <a:lnTo>
                    <a:pt x="9525" y="4762"/>
                  </a:lnTo>
                  <a:close/>
                </a:path>
                <a:path w="276225" h="648970">
                  <a:moveTo>
                    <a:pt x="266454" y="4762"/>
                  </a:moveTo>
                  <a:lnTo>
                    <a:pt x="9525" y="4762"/>
                  </a:lnTo>
                  <a:lnTo>
                    <a:pt x="9525" y="9525"/>
                  </a:lnTo>
                  <a:lnTo>
                    <a:pt x="266454" y="9525"/>
                  </a:lnTo>
                  <a:lnTo>
                    <a:pt x="266454" y="4762"/>
                  </a:lnTo>
                  <a:close/>
                </a:path>
                <a:path w="276225" h="648970">
                  <a:moveTo>
                    <a:pt x="275979" y="4762"/>
                  </a:moveTo>
                  <a:lnTo>
                    <a:pt x="266454" y="4762"/>
                  </a:lnTo>
                  <a:lnTo>
                    <a:pt x="271217" y="9525"/>
                  </a:lnTo>
                  <a:lnTo>
                    <a:pt x="275979" y="9525"/>
                  </a:lnTo>
                  <a:lnTo>
                    <a:pt x="275979" y="4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077633" y="4800539"/>
              <a:ext cx="211454" cy="0"/>
            </a:xfrm>
            <a:custGeom>
              <a:avLst/>
              <a:gdLst/>
              <a:ahLst/>
              <a:cxnLst/>
              <a:rect l="l" t="t" r="r" b="b"/>
              <a:pathLst>
                <a:path w="211454">
                  <a:moveTo>
                    <a:pt x="0" y="0"/>
                  </a:moveTo>
                  <a:lnTo>
                    <a:pt x="21086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077633" y="4952939"/>
              <a:ext cx="211454" cy="0"/>
            </a:xfrm>
            <a:custGeom>
              <a:avLst/>
              <a:gdLst/>
              <a:ahLst/>
              <a:cxnLst/>
              <a:rect l="l" t="t" r="r" b="b"/>
              <a:pathLst>
                <a:path w="211454">
                  <a:moveTo>
                    <a:pt x="0" y="0"/>
                  </a:moveTo>
                  <a:lnTo>
                    <a:pt x="21086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077633" y="5257741"/>
              <a:ext cx="211454" cy="0"/>
            </a:xfrm>
            <a:custGeom>
              <a:avLst/>
              <a:gdLst/>
              <a:ahLst/>
              <a:cxnLst/>
              <a:rect l="l" t="t" r="r" b="b"/>
              <a:pathLst>
                <a:path w="211454">
                  <a:moveTo>
                    <a:pt x="0" y="0"/>
                  </a:moveTo>
                  <a:lnTo>
                    <a:pt x="21086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4069323" y="4972811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…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1930958" y="5384330"/>
            <a:ext cx="276225" cy="648970"/>
            <a:chOff x="1930958" y="5384330"/>
            <a:chExt cx="276225" cy="648970"/>
          </a:xfrm>
        </p:grpSpPr>
        <p:sp>
          <p:nvSpPr>
            <p:cNvPr id="33" name="object 33"/>
            <p:cNvSpPr/>
            <p:nvPr/>
          </p:nvSpPr>
          <p:spPr>
            <a:xfrm>
              <a:off x="1930958" y="5384330"/>
              <a:ext cx="276225" cy="648970"/>
            </a:xfrm>
            <a:custGeom>
              <a:avLst/>
              <a:gdLst/>
              <a:ahLst/>
              <a:cxnLst/>
              <a:rect l="l" t="t" r="r" b="b"/>
              <a:pathLst>
                <a:path w="276225" h="648970">
                  <a:moveTo>
                    <a:pt x="273847" y="0"/>
                  </a:moveTo>
                  <a:lnTo>
                    <a:pt x="2132" y="0"/>
                  </a:lnTo>
                  <a:lnTo>
                    <a:pt x="0" y="2132"/>
                  </a:lnTo>
                  <a:lnTo>
                    <a:pt x="0" y="646349"/>
                  </a:lnTo>
                  <a:lnTo>
                    <a:pt x="2132" y="648482"/>
                  </a:lnTo>
                  <a:lnTo>
                    <a:pt x="273847" y="648482"/>
                  </a:lnTo>
                  <a:lnTo>
                    <a:pt x="275979" y="646349"/>
                  </a:lnTo>
                  <a:lnTo>
                    <a:pt x="275979" y="643719"/>
                  </a:lnTo>
                  <a:lnTo>
                    <a:pt x="9525" y="643719"/>
                  </a:lnTo>
                  <a:lnTo>
                    <a:pt x="4762" y="638957"/>
                  </a:lnTo>
                  <a:lnTo>
                    <a:pt x="9525" y="638957"/>
                  </a:lnTo>
                  <a:lnTo>
                    <a:pt x="9525" y="9525"/>
                  </a:lnTo>
                  <a:lnTo>
                    <a:pt x="4762" y="9525"/>
                  </a:lnTo>
                  <a:lnTo>
                    <a:pt x="9525" y="4762"/>
                  </a:lnTo>
                  <a:lnTo>
                    <a:pt x="275979" y="4762"/>
                  </a:lnTo>
                  <a:lnTo>
                    <a:pt x="275979" y="2132"/>
                  </a:lnTo>
                  <a:lnTo>
                    <a:pt x="273847" y="0"/>
                  </a:lnTo>
                  <a:close/>
                </a:path>
                <a:path w="276225" h="648970">
                  <a:moveTo>
                    <a:pt x="9525" y="638957"/>
                  </a:moveTo>
                  <a:lnTo>
                    <a:pt x="4762" y="638957"/>
                  </a:lnTo>
                  <a:lnTo>
                    <a:pt x="9525" y="643719"/>
                  </a:lnTo>
                  <a:lnTo>
                    <a:pt x="9525" y="638957"/>
                  </a:lnTo>
                  <a:close/>
                </a:path>
                <a:path w="276225" h="648970">
                  <a:moveTo>
                    <a:pt x="266454" y="638957"/>
                  </a:moveTo>
                  <a:lnTo>
                    <a:pt x="9525" y="638957"/>
                  </a:lnTo>
                  <a:lnTo>
                    <a:pt x="9525" y="643719"/>
                  </a:lnTo>
                  <a:lnTo>
                    <a:pt x="266454" y="643719"/>
                  </a:lnTo>
                  <a:lnTo>
                    <a:pt x="266454" y="638957"/>
                  </a:lnTo>
                  <a:close/>
                </a:path>
                <a:path w="276225" h="648970">
                  <a:moveTo>
                    <a:pt x="266454" y="4762"/>
                  </a:moveTo>
                  <a:lnTo>
                    <a:pt x="266454" y="643719"/>
                  </a:lnTo>
                  <a:lnTo>
                    <a:pt x="271217" y="638957"/>
                  </a:lnTo>
                  <a:lnTo>
                    <a:pt x="275979" y="638957"/>
                  </a:lnTo>
                  <a:lnTo>
                    <a:pt x="275979" y="9525"/>
                  </a:lnTo>
                  <a:lnTo>
                    <a:pt x="271217" y="9525"/>
                  </a:lnTo>
                  <a:lnTo>
                    <a:pt x="266454" y="4762"/>
                  </a:lnTo>
                  <a:close/>
                </a:path>
                <a:path w="276225" h="648970">
                  <a:moveTo>
                    <a:pt x="275979" y="638957"/>
                  </a:moveTo>
                  <a:lnTo>
                    <a:pt x="271217" y="638957"/>
                  </a:lnTo>
                  <a:lnTo>
                    <a:pt x="266454" y="643719"/>
                  </a:lnTo>
                  <a:lnTo>
                    <a:pt x="275979" y="643719"/>
                  </a:lnTo>
                  <a:lnTo>
                    <a:pt x="275979" y="638957"/>
                  </a:lnTo>
                  <a:close/>
                </a:path>
                <a:path w="276225" h="648970">
                  <a:moveTo>
                    <a:pt x="9525" y="4762"/>
                  </a:moveTo>
                  <a:lnTo>
                    <a:pt x="4762" y="9525"/>
                  </a:lnTo>
                  <a:lnTo>
                    <a:pt x="9525" y="9525"/>
                  </a:lnTo>
                  <a:lnTo>
                    <a:pt x="9525" y="4762"/>
                  </a:lnTo>
                  <a:close/>
                </a:path>
                <a:path w="276225" h="648970">
                  <a:moveTo>
                    <a:pt x="266454" y="4762"/>
                  </a:moveTo>
                  <a:lnTo>
                    <a:pt x="9525" y="4762"/>
                  </a:lnTo>
                  <a:lnTo>
                    <a:pt x="9525" y="9525"/>
                  </a:lnTo>
                  <a:lnTo>
                    <a:pt x="266454" y="9525"/>
                  </a:lnTo>
                  <a:lnTo>
                    <a:pt x="266454" y="4762"/>
                  </a:lnTo>
                  <a:close/>
                </a:path>
                <a:path w="276225" h="648970">
                  <a:moveTo>
                    <a:pt x="275979" y="4762"/>
                  </a:moveTo>
                  <a:lnTo>
                    <a:pt x="266454" y="4762"/>
                  </a:lnTo>
                  <a:lnTo>
                    <a:pt x="271217" y="9525"/>
                  </a:lnTo>
                  <a:lnTo>
                    <a:pt x="275979" y="9525"/>
                  </a:lnTo>
                  <a:lnTo>
                    <a:pt x="275979" y="4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969541" y="5487082"/>
              <a:ext cx="211454" cy="0"/>
            </a:xfrm>
            <a:custGeom>
              <a:avLst/>
              <a:gdLst/>
              <a:ahLst/>
              <a:cxnLst/>
              <a:rect l="l" t="t" r="r" b="b"/>
              <a:pathLst>
                <a:path w="211455">
                  <a:moveTo>
                    <a:pt x="0" y="0"/>
                  </a:moveTo>
                  <a:lnTo>
                    <a:pt x="21086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69541" y="5639482"/>
              <a:ext cx="211454" cy="0"/>
            </a:xfrm>
            <a:custGeom>
              <a:avLst/>
              <a:gdLst/>
              <a:ahLst/>
              <a:cxnLst/>
              <a:rect l="l" t="t" r="r" b="b"/>
              <a:pathLst>
                <a:path w="211455">
                  <a:moveTo>
                    <a:pt x="0" y="0"/>
                  </a:moveTo>
                  <a:lnTo>
                    <a:pt x="21086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69541" y="5944285"/>
              <a:ext cx="211454" cy="0"/>
            </a:xfrm>
            <a:custGeom>
              <a:avLst/>
              <a:gdLst/>
              <a:ahLst/>
              <a:cxnLst/>
              <a:rect l="l" t="t" r="r" b="b"/>
              <a:pathLst>
                <a:path w="211455">
                  <a:moveTo>
                    <a:pt x="0" y="0"/>
                  </a:moveTo>
                  <a:lnTo>
                    <a:pt x="21086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1961230" y="5658611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…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38" name="object 38"/>
          <p:cNvGrpSpPr/>
          <p:nvPr/>
        </p:nvGrpSpPr>
        <p:grpSpPr>
          <a:xfrm>
            <a:off x="1947875" y="4910365"/>
            <a:ext cx="2359025" cy="1079500"/>
            <a:chOff x="1947875" y="4910365"/>
            <a:chExt cx="2359025" cy="1079500"/>
          </a:xfrm>
        </p:grpSpPr>
        <p:sp>
          <p:nvSpPr>
            <p:cNvPr id="39" name="object 39"/>
            <p:cNvSpPr/>
            <p:nvPr/>
          </p:nvSpPr>
          <p:spPr>
            <a:xfrm>
              <a:off x="4086143" y="4919892"/>
              <a:ext cx="211454" cy="66675"/>
            </a:xfrm>
            <a:custGeom>
              <a:avLst/>
              <a:gdLst/>
              <a:ahLst/>
              <a:cxnLst/>
              <a:rect l="l" t="t" r="r" b="b"/>
              <a:pathLst>
                <a:path w="211454" h="66675">
                  <a:moveTo>
                    <a:pt x="0" y="66095"/>
                  </a:moveTo>
                  <a:lnTo>
                    <a:pt x="210862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086143" y="4919890"/>
              <a:ext cx="211454" cy="66675"/>
            </a:xfrm>
            <a:custGeom>
              <a:avLst/>
              <a:gdLst/>
              <a:ahLst/>
              <a:cxnLst/>
              <a:rect l="l" t="t" r="r" b="b"/>
              <a:pathLst>
                <a:path w="211454" h="66675">
                  <a:moveTo>
                    <a:pt x="210862" y="66095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957400" y="5611151"/>
              <a:ext cx="211454" cy="66675"/>
            </a:xfrm>
            <a:custGeom>
              <a:avLst/>
              <a:gdLst/>
              <a:ahLst/>
              <a:cxnLst/>
              <a:rect l="l" t="t" r="r" b="b"/>
              <a:pathLst>
                <a:path w="211455" h="66675">
                  <a:moveTo>
                    <a:pt x="0" y="66095"/>
                  </a:moveTo>
                  <a:lnTo>
                    <a:pt x="210862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57400" y="5611149"/>
              <a:ext cx="211454" cy="66675"/>
            </a:xfrm>
            <a:custGeom>
              <a:avLst/>
              <a:gdLst/>
              <a:ahLst/>
              <a:cxnLst/>
              <a:rect l="l" t="t" r="r" b="b"/>
              <a:pathLst>
                <a:path w="211455" h="66675">
                  <a:moveTo>
                    <a:pt x="210862" y="66095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978050" y="5913775"/>
              <a:ext cx="211454" cy="66675"/>
            </a:xfrm>
            <a:custGeom>
              <a:avLst/>
              <a:gdLst/>
              <a:ahLst/>
              <a:cxnLst/>
              <a:rect l="l" t="t" r="r" b="b"/>
              <a:pathLst>
                <a:path w="211455" h="66675">
                  <a:moveTo>
                    <a:pt x="0" y="66095"/>
                  </a:moveTo>
                  <a:lnTo>
                    <a:pt x="210862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978051" y="5913774"/>
              <a:ext cx="211454" cy="66675"/>
            </a:xfrm>
            <a:custGeom>
              <a:avLst/>
              <a:gdLst/>
              <a:ahLst/>
              <a:cxnLst/>
              <a:rect l="l" t="t" r="r" b="b"/>
              <a:pathLst>
                <a:path w="211455" h="66675">
                  <a:moveTo>
                    <a:pt x="210862" y="66095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27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535430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3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arco</a:t>
            </a:r>
            <a:r>
              <a:rPr spc="-15" dirty="0"/>
              <a:t> </a:t>
            </a:r>
            <a:r>
              <a:rPr spc="-10" dirty="0"/>
              <a:t>consistencia</a:t>
            </a:r>
          </a:p>
        </p:txBody>
      </p:sp>
      <p:sp>
        <p:nvSpPr>
          <p:cNvPr id="8" name="object 8"/>
          <p:cNvSpPr/>
          <p:nvPr/>
        </p:nvSpPr>
        <p:spPr>
          <a:xfrm>
            <a:off x="1876425" y="2143125"/>
            <a:ext cx="719455" cy="706755"/>
          </a:xfrm>
          <a:custGeom>
            <a:avLst/>
            <a:gdLst/>
            <a:ahLst/>
            <a:cxnLst/>
            <a:rect l="l" t="t" r="r" b="b"/>
            <a:pathLst>
              <a:path w="719455" h="706755">
                <a:moveTo>
                  <a:pt x="0" y="353219"/>
                </a:moveTo>
                <a:lnTo>
                  <a:pt x="3282" y="305289"/>
                </a:lnTo>
                <a:lnTo>
                  <a:pt x="12844" y="259319"/>
                </a:lnTo>
                <a:lnTo>
                  <a:pt x="28256" y="215730"/>
                </a:lnTo>
                <a:lnTo>
                  <a:pt x="49091" y="174942"/>
                </a:lnTo>
                <a:lnTo>
                  <a:pt x="74920" y="137377"/>
                </a:lnTo>
                <a:lnTo>
                  <a:pt x="105315" y="103455"/>
                </a:lnTo>
                <a:lnTo>
                  <a:pt x="139847" y="73597"/>
                </a:lnTo>
                <a:lnTo>
                  <a:pt x="178087" y="48224"/>
                </a:lnTo>
                <a:lnTo>
                  <a:pt x="219608" y="27757"/>
                </a:lnTo>
                <a:lnTo>
                  <a:pt x="263981" y="12617"/>
                </a:lnTo>
                <a:lnTo>
                  <a:pt x="310777" y="3224"/>
                </a:lnTo>
                <a:lnTo>
                  <a:pt x="359569" y="0"/>
                </a:lnTo>
                <a:lnTo>
                  <a:pt x="408360" y="3224"/>
                </a:lnTo>
                <a:lnTo>
                  <a:pt x="455156" y="12617"/>
                </a:lnTo>
                <a:lnTo>
                  <a:pt x="499529" y="27757"/>
                </a:lnTo>
                <a:lnTo>
                  <a:pt x="541050" y="48224"/>
                </a:lnTo>
                <a:lnTo>
                  <a:pt x="579290" y="73597"/>
                </a:lnTo>
                <a:lnTo>
                  <a:pt x="613822" y="103455"/>
                </a:lnTo>
                <a:lnTo>
                  <a:pt x="644217" y="137377"/>
                </a:lnTo>
                <a:lnTo>
                  <a:pt x="670046" y="174942"/>
                </a:lnTo>
                <a:lnTo>
                  <a:pt x="690881" y="215730"/>
                </a:lnTo>
                <a:lnTo>
                  <a:pt x="706293" y="259319"/>
                </a:lnTo>
                <a:lnTo>
                  <a:pt x="715855" y="305289"/>
                </a:lnTo>
                <a:lnTo>
                  <a:pt x="719138" y="353219"/>
                </a:lnTo>
                <a:lnTo>
                  <a:pt x="715855" y="401148"/>
                </a:lnTo>
                <a:lnTo>
                  <a:pt x="706293" y="447118"/>
                </a:lnTo>
                <a:lnTo>
                  <a:pt x="690881" y="490707"/>
                </a:lnTo>
                <a:lnTo>
                  <a:pt x="670046" y="531495"/>
                </a:lnTo>
                <a:lnTo>
                  <a:pt x="644217" y="569060"/>
                </a:lnTo>
                <a:lnTo>
                  <a:pt x="613822" y="602982"/>
                </a:lnTo>
                <a:lnTo>
                  <a:pt x="579290" y="632840"/>
                </a:lnTo>
                <a:lnTo>
                  <a:pt x="541050" y="658213"/>
                </a:lnTo>
                <a:lnTo>
                  <a:pt x="499529" y="678680"/>
                </a:lnTo>
                <a:lnTo>
                  <a:pt x="455156" y="693820"/>
                </a:lnTo>
                <a:lnTo>
                  <a:pt x="408360" y="703213"/>
                </a:lnTo>
                <a:lnTo>
                  <a:pt x="359569" y="706438"/>
                </a:lnTo>
                <a:lnTo>
                  <a:pt x="310777" y="703213"/>
                </a:lnTo>
                <a:lnTo>
                  <a:pt x="263981" y="693820"/>
                </a:lnTo>
                <a:lnTo>
                  <a:pt x="219608" y="678680"/>
                </a:lnTo>
                <a:lnTo>
                  <a:pt x="178087" y="658213"/>
                </a:lnTo>
                <a:lnTo>
                  <a:pt x="139847" y="632840"/>
                </a:lnTo>
                <a:lnTo>
                  <a:pt x="105315" y="602982"/>
                </a:lnTo>
                <a:lnTo>
                  <a:pt x="74920" y="569060"/>
                </a:lnTo>
                <a:lnTo>
                  <a:pt x="49091" y="531495"/>
                </a:lnTo>
                <a:lnTo>
                  <a:pt x="28256" y="490707"/>
                </a:lnTo>
                <a:lnTo>
                  <a:pt x="12844" y="447118"/>
                </a:lnTo>
                <a:lnTo>
                  <a:pt x="3282" y="401148"/>
                </a:lnTo>
                <a:lnTo>
                  <a:pt x="0" y="353219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043112" y="2207259"/>
            <a:ext cx="40767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800" i="1" spc="-25" dirty="0">
                <a:latin typeface="Times New Roman"/>
                <a:cs typeface="Times New Roman"/>
              </a:rPr>
              <a:t>x</a:t>
            </a:r>
            <a:r>
              <a:rPr sz="2850" spc="-37" baseline="-17543" dirty="0">
                <a:latin typeface="Times New Roman"/>
                <a:cs typeface="Times New Roman"/>
              </a:rPr>
              <a:t>A</a:t>
            </a:r>
            <a:endParaRPr sz="2850" baseline="-17543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778500" y="2143125"/>
            <a:ext cx="719455" cy="706755"/>
          </a:xfrm>
          <a:custGeom>
            <a:avLst/>
            <a:gdLst/>
            <a:ahLst/>
            <a:cxnLst/>
            <a:rect l="l" t="t" r="r" b="b"/>
            <a:pathLst>
              <a:path w="719454" h="706755">
                <a:moveTo>
                  <a:pt x="0" y="353219"/>
                </a:moveTo>
                <a:lnTo>
                  <a:pt x="3282" y="305289"/>
                </a:lnTo>
                <a:lnTo>
                  <a:pt x="12844" y="259319"/>
                </a:lnTo>
                <a:lnTo>
                  <a:pt x="28256" y="215730"/>
                </a:lnTo>
                <a:lnTo>
                  <a:pt x="49091" y="174942"/>
                </a:lnTo>
                <a:lnTo>
                  <a:pt x="74920" y="137377"/>
                </a:lnTo>
                <a:lnTo>
                  <a:pt x="105315" y="103455"/>
                </a:lnTo>
                <a:lnTo>
                  <a:pt x="139847" y="73597"/>
                </a:lnTo>
                <a:lnTo>
                  <a:pt x="178087" y="48224"/>
                </a:lnTo>
                <a:lnTo>
                  <a:pt x="219608" y="27757"/>
                </a:lnTo>
                <a:lnTo>
                  <a:pt x="263981" y="12617"/>
                </a:lnTo>
                <a:lnTo>
                  <a:pt x="310777" y="3224"/>
                </a:lnTo>
                <a:lnTo>
                  <a:pt x="359569" y="0"/>
                </a:lnTo>
                <a:lnTo>
                  <a:pt x="408360" y="3224"/>
                </a:lnTo>
                <a:lnTo>
                  <a:pt x="455156" y="12617"/>
                </a:lnTo>
                <a:lnTo>
                  <a:pt x="499529" y="27757"/>
                </a:lnTo>
                <a:lnTo>
                  <a:pt x="541050" y="48224"/>
                </a:lnTo>
                <a:lnTo>
                  <a:pt x="579290" y="73597"/>
                </a:lnTo>
                <a:lnTo>
                  <a:pt x="613822" y="103455"/>
                </a:lnTo>
                <a:lnTo>
                  <a:pt x="644217" y="137377"/>
                </a:lnTo>
                <a:lnTo>
                  <a:pt x="670046" y="174942"/>
                </a:lnTo>
                <a:lnTo>
                  <a:pt x="690881" y="215730"/>
                </a:lnTo>
                <a:lnTo>
                  <a:pt x="706293" y="259319"/>
                </a:lnTo>
                <a:lnTo>
                  <a:pt x="715855" y="305289"/>
                </a:lnTo>
                <a:lnTo>
                  <a:pt x="719138" y="353219"/>
                </a:lnTo>
                <a:lnTo>
                  <a:pt x="715855" y="401148"/>
                </a:lnTo>
                <a:lnTo>
                  <a:pt x="706293" y="447118"/>
                </a:lnTo>
                <a:lnTo>
                  <a:pt x="690881" y="490707"/>
                </a:lnTo>
                <a:lnTo>
                  <a:pt x="670046" y="531495"/>
                </a:lnTo>
                <a:lnTo>
                  <a:pt x="644217" y="569060"/>
                </a:lnTo>
                <a:lnTo>
                  <a:pt x="613822" y="602982"/>
                </a:lnTo>
                <a:lnTo>
                  <a:pt x="579290" y="632840"/>
                </a:lnTo>
                <a:lnTo>
                  <a:pt x="541050" y="658213"/>
                </a:lnTo>
                <a:lnTo>
                  <a:pt x="499529" y="678680"/>
                </a:lnTo>
                <a:lnTo>
                  <a:pt x="455156" y="693820"/>
                </a:lnTo>
                <a:lnTo>
                  <a:pt x="408360" y="703213"/>
                </a:lnTo>
                <a:lnTo>
                  <a:pt x="359569" y="706438"/>
                </a:lnTo>
                <a:lnTo>
                  <a:pt x="310777" y="703213"/>
                </a:lnTo>
                <a:lnTo>
                  <a:pt x="263981" y="693820"/>
                </a:lnTo>
                <a:lnTo>
                  <a:pt x="219608" y="678680"/>
                </a:lnTo>
                <a:lnTo>
                  <a:pt x="178087" y="658213"/>
                </a:lnTo>
                <a:lnTo>
                  <a:pt x="139847" y="632840"/>
                </a:lnTo>
                <a:lnTo>
                  <a:pt x="105315" y="602982"/>
                </a:lnTo>
                <a:lnTo>
                  <a:pt x="74920" y="569060"/>
                </a:lnTo>
                <a:lnTo>
                  <a:pt x="49091" y="531495"/>
                </a:lnTo>
                <a:lnTo>
                  <a:pt x="28256" y="490707"/>
                </a:lnTo>
                <a:lnTo>
                  <a:pt x="12844" y="447118"/>
                </a:lnTo>
                <a:lnTo>
                  <a:pt x="3282" y="401148"/>
                </a:lnTo>
                <a:lnTo>
                  <a:pt x="0" y="353219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952331" y="2207259"/>
            <a:ext cx="39433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800" i="1" spc="-25" dirty="0">
                <a:latin typeface="Times New Roman"/>
                <a:cs typeface="Times New Roman"/>
              </a:rPr>
              <a:t>x</a:t>
            </a:r>
            <a:r>
              <a:rPr sz="2850" spc="-37" baseline="-17543" dirty="0">
                <a:latin typeface="Times New Roman"/>
                <a:cs typeface="Times New Roman"/>
              </a:rPr>
              <a:t>B</a:t>
            </a:r>
            <a:endParaRPr sz="2850" baseline="-17543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851275" y="4664075"/>
            <a:ext cx="719455" cy="706755"/>
          </a:xfrm>
          <a:custGeom>
            <a:avLst/>
            <a:gdLst/>
            <a:ahLst/>
            <a:cxnLst/>
            <a:rect l="l" t="t" r="r" b="b"/>
            <a:pathLst>
              <a:path w="719454" h="706754">
                <a:moveTo>
                  <a:pt x="0" y="353219"/>
                </a:moveTo>
                <a:lnTo>
                  <a:pt x="3282" y="305289"/>
                </a:lnTo>
                <a:lnTo>
                  <a:pt x="12844" y="259319"/>
                </a:lnTo>
                <a:lnTo>
                  <a:pt x="28256" y="215730"/>
                </a:lnTo>
                <a:lnTo>
                  <a:pt x="49091" y="174942"/>
                </a:lnTo>
                <a:lnTo>
                  <a:pt x="74920" y="137377"/>
                </a:lnTo>
                <a:lnTo>
                  <a:pt x="105315" y="103455"/>
                </a:lnTo>
                <a:lnTo>
                  <a:pt x="139847" y="73597"/>
                </a:lnTo>
                <a:lnTo>
                  <a:pt x="178087" y="48224"/>
                </a:lnTo>
                <a:lnTo>
                  <a:pt x="219608" y="27757"/>
                </a:lnTo>
                <a:lnTo>
                  <a:pt x="263981" y="12617"/>
                </a:lnTo>
                <a:lnTo>
                  <a:pt x="310777" y="3224"/>
                </a:lnTo>
                <a:lnTo>
                  <a:pt x="359569" y="0"/>
                </a:lnTo>
                <a:lnTo>
                  <a:pt x="408360" y="3224"/>
                </a:lnTo>
                <a:lnTo>
                  <a:pt x="455156" y="12617"/>
                </a:lnTo>
                <a:lnTo>
                  <a:pt x="499529" y="27757"/>
                </a:lnTo>
                <a:lnTo>
                  <a:pt x="541050" y="48224"/>
                </a:lnTo>
                <a:lnTo>
                  <a:pt x="579290" y="73597"/>
                </a:lnTo>
                <a:lnTo>
                  <a:pt x="613822" y="103455"/>
                </a:lnTo>
                <a:lnTo>
                  <a:pt x="644217" y="137377"/>
                </a:lnTo>
                <a:lnTo>
                  <a:pt x="670046" y="174942"/>
                </a:lnTo>
                <a:lnTo>
                  <a:pt x="690881" y="215730"/>
                </a:lnTo>
                <a:lnTo>
                  <a:pt x="706293" y="259319"/>
                </a:lnTo>
                <a:lnTo>
                  <a:pt x="715855" y="305289"/>
                </a:lnTo>
                <a:lnTo>
                  <a:pt x="719138" y="353219"/>
                </a:lnTo>
                <a:lnTo>
                  <a:pt x="715855" y="401148"/>
                </a:lnTo>
                <a:lnTo>
                  <a:pt x="706293" y="447118"/>
                </a:lnTo>
                <a:lnTo>
                  <a:pt x="690881" y="490707"/>
                </a:lnTo>
                <a:lnTo>
                  <a:pt x="670046" y="531495"/>
                </a:lnTo>
                <a:lnTo>
                  <a:pt x="644217" y="569060"/>
                </a:lnTo>
                <a:lnTo>
                  <a:pt x="613822" y="602982"/>
                </a:lnTo>
                <a:lnTo>
                  <a:pt x="579290" y="632840"/>
                </a:lnTo>
                <a:lnTo>
                  <a:pt x="541050" y="658213"/>
                </a:lnTo>
                <a:lnTo>
                  <a:pt x="499529" y="678680"/>
                </a:lnTo>
                <a:lnTo>
                  <a:pt x="455156" y="693820"/>
                </a:lnTo>
                <a:lnTo>
                  <a:pt x="408360" y="703213"/>
                </a:lnTo>
                <a:lnTo>
                  <a:pt x="359569" y="706438"/>
                </a:lnTo>
                <a:lnTo>
                  <a:pt x="310777" y="703213"/>
                </a:lnTo>
                <a:lnTo>
                  <a:pt x="263981" y="693820"/>
                </a:lnTo>
                <a:lnTo>
                  <a:pt x="219608" y="678680"/>
                </a:lnTo>
                <a:lnTo>
                  <a:pt x="178087" y="658213"/>
                </a:lnTo>
                <a:lnTo>
                  <a:pt x="139847" y="632840"/>
                </a:lnTo>
                <a:lnTo>
                  <a:pt x="105315" y="602982"/>
                </a:lnTo>
                <a:lnTo>
                  <a:pt x="74920" y="569060"/>
                </a:lnTo>
                <a:lnTo>
                  <a:pt x="49091" y="531495"/>
                </a:lnTo>
                <a:lnTo>
                  <a:pt x="28256" y="490707"/>
                </a:lnTo>
                <a:lnTo>
                  <a:pt x="12844" y="447118"/>
                </a:lnTo>
                <a:lnTo>
                  <a:pt x="3282" y="401148"/>
                </a:lnTo>
                <a:lnTo>
                  <a:pt x="0" y="353219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4052093" y="4727955"/>
            <a:ext cx="34099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800" i="1" spc="-25" dirty="0">
                <a:latin typeface="Times New Roman"/>
                <a:cs typeface="Times New Roman"/>
              </a:rPr>
              <a:t>x</a:t>
            </a:r>
            <a:r>
              <a:rPr sz="2850" spc="-37" baseline="-17543" dirty="0">
                <a:latin typeface="Times New Roman"/>
                <a:cs typeface="Times New Roman"/>
              </a:rPr>
              <a:t>c</a:t>
            </a:r>
            <a:endParaRPr sz="2850" baseline="-17543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2476500" y="2746375"/>
            <a:ext cx="3421379" cy="2021205"/>
            <a:chOff x="2476500" y="2746375"/>
            <a:chExt cx="3421379" cy="2021205"/>
          </a:xfrm>
        </p:grpSpPr>
        <p:sp>
          <p:nvSpPr>
            <p:cNvPr id="15" name="object 15"/>
            <p:cNvSpPr/>
            <p:nvPr/>
          </p:nvSpPr>
          <p:spPr>
            <a:xfrm>
              <a:off x="2490787" y="2760662"/>
              <a:ext cx="1465580" cy="1992630"/>
            </a:xfrm>
            <a:custGeom>
              <a:avLst/>
              <a:gdLst/>
              <a:ahLst/>
              <a:cxnLst/>
              <a:rect l="l" t="t" r="r" b="b"/>
              <a:pathLst>
                <a:path w="1465579" h="1992629">
                  <a:moveTo>
                    <a:pt x="0" y="0"/>
                  </a:moveTo>
                  <a:lnTo>
                    <a:pt x="1465262" y="1992312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465637" y="2760662"/>
              <a:ext cx="1417955" cy="1992630"/>
            </a:xfrm>
            <a:custGeom>
              <a:avLst/>
              <a:gdLst/>
              <a:ahLst/>
              <a:cxnLst/>
              <a:rect l="l" t="t" r="r" b="b"/>
              <a:pathLst>
                <a:path w="1417954" h="1992629">
                  <a:moveTo>
                    <a:pt x="0" y="1992312"/>
                  </a:moveTo>
                  <a:lnTo>
                    <a:pt x="1417637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3382962" y="2050796"/>
            <a:ext cx="16243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-</a:t>
            </a:r>
            <a:r>
              <a:rPr sz="1800" spc="-25" dirty="0">
                <a:solidFill>
                  <a:srgbClr val="3333CC"/>
                </a:solidFill>
                <a:latin typeface="Times New Roman"/>
                <a:cs typeface="Times New Roman"/>
              </a:rPr>
              <a:t>1}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28 </a:t>
            </a:r>
            <a:r>
              <a:rPr spc="-50" dirty="0"/>
              <a:t>–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5489575" y="3397576"/>
            <a:ext cx="2372360" cy="671195"/>
          </a:xfrm>
          <a:prstGeom prst="rect">
            <a:avLst/>
          </a:prstGeom>
        </p:spPr>
        <p:txBody>
          <a:bodyPr vert="horz" wrap="square" lIns="0" tIns="101600" rIns="0" bIns="0" rtlCol="0">
            <a:spAutoFit/>
          </a:bodyPr>
          <a:lstStyle/>
          <a:p>
            <a:pPr marL="22225">
              <a:lnSpc>
                <a:spcPct val="100000"/>
              </a:lnSpc>
              <a:spcBef>
                <a:spcPts val="8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1800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+1)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div </a:t>
            </a:r>
            <a:r>
              <a:rPr sz="1800" spc="-25" dirty="0">
                <a:solidFill>
                  <a:srgbClr val="3333CC"/>
                </a:solidFill>
                <a:latin typeface="Times New Roman"/>
                <a:cs typeface="Times New Roman"/>
              </a:rPr>
              <a:t>2}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</a:pPr>
            <a:r>
              <a:rPr sz="1400" dirty="0">
                <a:solidFill>
                  <a:srgbClr val="006600"/>
                </a:solidFill>
                <a:latin typeface="Times New Roman"/>
                <a:cs typeface="Times New Roman"/>
              </a:rPr>
              <a:t>{…,(2,1),(3,2),(4,2),(5,3),</a:t>
            </a:r>
            <a:r>
              <a:rPr sz="1400" spc="-40" dirty="0">
                <a:solidFill>
                  <a:srgbClr val="0066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006600"/>
                </a:solidFill>
                <a:latin typeface="Times New Roman"/>
                <a:cs typeface="Times New Roman"/>
              </a:rPr>
              <a:t>…}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720850" y="3684523"/>
            <a:ext cx="14592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&gt;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spc="-25" dirty="0">
                <a:solidFill>
                  <a:srgbClr val="3333CC"/>
                </a:solidFill>
                <a:latin typeface="Times New Roman"/>
                <a:cs typeface="Times New Roman"/>
              </a:rPr>
              <a:t>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664995" y="1467581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597150" y="2195050"/>
            <a:ext cx="318008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166745" algn="l"/>
              </a:tabLst>
            </a:pPr>
            <a:r>
              <a:rPr sz="1850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664995" y="1320163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639595" y="16444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465" dirty="0">
                <a:latin typeface="Symbol"/>
                <a:cs typeface="Symbol"/>
              </a:rPr>
              <a:t></a:t>
            </a:r>
            <a:r>
              <a:rPr sz="2775" spc="-697" baseline="-22522" dirty="0">
                <a:latin typeface="Symbol"/>
                <a:cs typeface="Symbol"/>
              </a:rPr>
              <a:t>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664995" y="1093945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-10" dirty="0">
                <a:latin typeface="Symbol"/>
                <a:cs typeface="Symbol"/>
              </a:rPr>
              <a:t>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74821" y="16444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385" dirty="0">
                <a:latin typeface="Symbol"/>
                <a:cs typeface="Symbol"/>
              </a:rPr>
              <a:t></a:t>
            </a:r>
            <a:r>
              <a:rPr sz="2775" spc="-577" baseline="-22522" dirty="0">
                <a:latin typeface="Symbol"/>
                <a:cs typeface="Symbol"/>
              </a:rPr>
              <a:t>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00221" y="1093945"/>
            <a:ext cx="142240" cy="5346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2000"/>
              </a:lnSpc>
              <a:spcBef>
                <a:spcPts val="105"/>
              </a:spcBef>
            </a:pPr>
            <a:r>
              <a:rPr sz="1850" spc="-100" dirty="0">
                <a:latin typeface="Symbol"/>
                <a:cs typeface="Symbol"/>
              </a:rPr>
              <a:t></a:t>
            </a:r>
            <a:endParaRPr sz="1850">
              <a:latin typeface="Symbol"/>
              <a:cs typeface="Symbol"/>
            </a:endParaRPr>
          </a:p>
          <a:p>
            <a:pPr marL="12700">
              <a:lnSpc>
                <a:spcPts val="2000"/>
              </a:lnSpc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91013" y="1467581"/>
            <a:ext cx="37719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2775" baseline="-31531" dirty="0">
                <a:latin typeface="Symbol"/>
                <a:cs typeface="Symbol"/>
              </a:rPr>
              <a:t></a:t>
            </a:r>
            <a:r>
              <a:rPr sz="2775" spc="-60" baseline="-31531" dirty="0">
                <a:latin typeface="Times New Roman"/>
                <a:cs typeface="Times New Roman"/>
              </a:rPr>
              <a:t> </a:t>
            </a:r>
            <a:r>
              <a:rPr sz="1850" spc="25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252853" y="1006261"/>
            <a:ext cx="198755" cy="144081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sz="1850" spc="-25" dirty="0">
                <a:latin typeface="Times New Roman"/>
                <a:cs typeface="Times New Roman"/>
              </a:rPr>
              <a:t>2,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3,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4,</a:t>
            </a:r>
            <a:endParaRPr sz="1850">
              <a:latin typeface="Times New Roman"/>
              <a:cs typeface="Times New Roman"/>
            </a:endParaRPr>
          </a:p>
          <a:p>
            <a:pPr marL="38735">
              <a:lnSpc>
                <a:spcPct val="100000"/>
              </a:lnSpc>
              <a:spcBef>
                <a:spcPts val="565"/>
              </a:spcBef>
            </a:pPr>
            <a:r>
              <a:rPr sz="1850" dirty="0">
                <a:latin typeface="Times New Roman"/>
                <a:cs typeface="Times New Roman"/>
              </a:rPr>
              <a:t>5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56786" y="1760975"/>
            <a:ext cx="109855" cy="1911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i="1" spc="20" dirty="0">
                <a:latin typeface="Times New Roman"/>
                <a:cs typeface="Times New Roman"/>
              </a:rPr>
              <a:t>A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81189" y="1603899"/>
            <a:ext cx="196215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i="1" spc="5" dirty="0">
                <a:latin typeface="Times New Roman"/>
                <a:cs typeface="Times New Roman"/>
              </a:rPr>
              <a:t>D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811795" y="1683481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811795" y="1536063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786395" y="18603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415" dirty="0">
                <a:latin typeface="Symbol"/>
                <a:cs typeface="Symbol"/>
              </a:rPr>
              <a:t></a:t>
            </a:r>
            <a:r>
              <a:rPr sz="2775" spc="-622" baseline="-22522" dirty="0">
                <a:latin typeface="Symbol"/>
                <a:cs typeface="Symbol"/>
              </a:rPr>
              <a:t>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811795" y="1309845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-100" dirty="0">
                <a:latin typeface="Symbol"/>
                <a:cs typeface="Symbol"/>
              </a:rPr>
              <a:t>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021621" y="18603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335" dirty="0">
                <a:latin typeface="Symbol"/>
                <a:cs typeface="Symbol"/>
              </a:rPr>
              <a:t></a:t>
            </a:r>
            <a:r>
              <a:rPr sz="2775" spc="-502" baseline="-22522" dirty="0">
                <a:latin typeface="Symbol"/>
                <a:cs typeface="Symbol"/>
              </a:rPr>
              <a:t>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047021" y="1309845"/>
            <a:ext cx="142240" cy="5346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2000"/>
              </a:lnSpc>
              <a:spcBef>
                <a:spcPts val="105"/>
              </a:spcBef>
            </a:pPr>
            <a:r>
              <a:rPr sz="1850" spc="-100" dirty="0">
                <a:latin typeface="Symbol"/>
                <a:cs typeface="Symbol"/>
              </a:rPr>
              <a:t></a:t>
            </a:r>
            <a:endParaRPr sz="1850">
              <a:latin typeface="Symbol"/>
              <a:cs typeface="Symbol"/>
            </a:endParaRPr>
          </a:p>
          <a:p>
            <a:pPr marL="12700">
              <a:lnSpc>
                <a:spcPts val="2000"/>
              </a:lnSpc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837812" y="1683481"/>
            <a:ext cx="37719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2775" baseline="-31531" dirty="0">
                <a:latin typeface="Symbol"/>
                <a:cs typeface="Symbol"/>
              </a:rPr>
              <a:t></a:t>
            </a:r>
            <a:r>
              <a:rPr sz="2775" spc="-60" baseline="-31531" dirty="0">
                <a:latin typeface="Times New Roman"/>
                <a:cs typeface="Times New Roman"/>
              </a:rPr>
              <a:t> </a:t>
            </a:r>
            <a:r>
              <a:rPr sz="1850" spc="35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399653" y="1222161"/>
            <a:ext cx="198755" cy="144081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sz="1850" spc="-25" dirty="0">
                <a:latin typeface="Times New Roman"/>
                <a:cs typeface="Times New Roman"/>
              </a:rPr>
              <a:t>2,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3,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4,</a:t>
            </a:r>
            <a:endParaRPr sz="1850">
              <a:latin typeface="Times New Roman"/>
              <a:cs typeface="Times New Roman"/>
            </a:endParaRPr>
          </a:p>
          <a:p>
            <a:pPr marL="38735">
              <a:lnSpc>
                <a:spcPct val="100000"/>
              </a:lnSpc>
              <a:spcBef>
                <a:spcPts val="565"/>
              </a:spcBef>
            </a:pPr>
            <a:r>
              <a:rPr sz="1850" dirty="0">
                <a:latin typeface="Times New Roman"/>
                <a:cs typeface="Times New Roman"/>
              </a:rPr>
              <a:t>5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696805" y="1976875"/>
            <a:ext cx="109855" cy="1911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i="1" spc="20" dirty="0">
                <a:latin typeface="Times New Roman"/>
                <a:cs typeface="Times New Roman"/>
              </a:rPr>
              <a:t>B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527989" y="1819799"/>
            <a:ext cx="196215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i="1" spc="5" dirty="0">
                <a:latin typeface="Times New Roman"/>
                <a:cs typeface="Times New Roman"/>
              </a:rPr>
              <a:t>D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692668" y="5657946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409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692668" y="5809822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245" dirty="0">
                <a:latin typeface="Symbol"/>
                <a:cs typeface="Symbol"/>
              </a:rPr>
              <a:t>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692668" y="5251984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409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692668" y="5430377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125" dirty="0">
                <a:latin typeface="Symbol"/>
                <a:cs typeface="Symbol"/>
              </a:rPr>
              <a:t>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692668" y="5050440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5" dirty="0">
                <a:latin typeface="Symbol"/>
                <a:cs typeface="Symbol"/>
              </a:rPr>
              <a:t>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996927" y="5657946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409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996927" y="5809822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95" dirty="0">
                <a:latin typeface="Symbol"/>
                <a:cs typeface="Symbol"/>
              </a:rPr>
              <a:t>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996927" y="5430377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155" dirty="0">
                <a:latin typeface="Symbol"/>
                <a:cs typeface="Symbol"/>
              </a:rPr>
              <a:t>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996927" y="5050440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45" dirty="0">
                <a:latin typeface="Symbol"/>
                <a:cs typeface="Symbol"/>
              </a:rPr>
              <a:t>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787090" y="5251984"/>
            <a:ext cx="378460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2775" baseline="-33033" dirty="0">
                <a:latin typeface="Symbol"/>
                <a:cs typeface="Symbol"/>
              </a:rPr>
              <a:t></a:t>
            </a:r>
            <a:r>
              <a:rPr sz="2775" spc="-44" baseline="-33033" dirty="0">
                <a:latin typeface="Times New Roman"/>
                <a:cs typeface="Times New Roman"/>
              </a:rPr>
              <a:t> </a:t>
            </a:r>
            <a:r>
              <a:rPr sz="1850" spc="355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311714" y="4961424"/>
            <a:ext cx="203200" cy="1094740"/>
          </a:xfrm>
          <a:prstGeom prst="rect">
            <a:avLst/>
          </a:prstGeom>
        </p:spPr>
        <p:txBody>
          <a:bodyPr vert="horz" wrap="square" lIns="0" tIns="863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sz="1850" spc="-25" dirty="0">
                <a:latin typeface="Times New Roman"/>
                <a:cs typeface="Times New Roman"/>
              </a:rPr>
              <a:t>1,</a:t>
            </a:r>
            <a:endParaRPr sz="185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  <a:spcBef>
                <a:spcPts val="585"/>
              </a:spcBef>
            </a:pPr>
            <a:r>
              <a:rPr sz="1850" spc="-25" dirty="0">
                <a:latin typeface="Times New Roman"/>
                <a:cs typeface="Times New Roman"/>
              </a:rPr>
              <a:t>2,</a:t>
            </a:r>
            <a:endParaRPr sz="1850">
              <a:latin typeface="Times New Roman"/>
              <a:cs typeface="Times New Roman"/>
            </a:endParaRPr>
          </a:p>
          <a:p>
            <a:pPr marL="43815">
              <a:lnSpc>
                <a:spcPct val="100000"/>
              </a:lnSpc>
              <a:spcBef>
                <a:spcPts val="585"/>
              </a:spcBef>
            </a:pPr>
            <a:r>
              <a:rPr sz="1850" spc="10" dirty="0">
                <a:latin typeface="Times New Roman"/>
                <a:cs typeface="Times New Roman"/>
              </a:rPr>
              <a:t>3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633362" y="5547539"/>
            <a:ext cx="118110" cy="19177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50" i="1" spc="25" dirty="0">
                <a:latin typeface="Times New Roman"/>
                <a:cs typeface="Times New Roman"/>
              </a:rPr>
              <a:t>C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472096" y="5389396"/>
            <a:ext cx="19748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i="1" spc="10" dirty="0">
                <a:latin typeface="Times New Roman"/>
                <a:cs typeface="Times New Roman"/>
              </a:rPr>
              <a:t>D</a:t>
            </a:r>
            <a:endParaRPr sz="18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535430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3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arco</a:t>
            </a:r>
            <a:r>
              <a:rPr spc="-15" dirty="0"/>
              <a:t> </a:t>
            </a:r>
            <a:r>
              <a:rPr spc="-10" dirty="0"/>
              <a:t>consistencia</a:t>
            </a:r>
          </a:p>
        </p:txBody>
      </p:sp>
      <p:sp>
        <p:nvSpPr>
          <p:cNvPr id="8" name="object 8"/>
          <p:cNvSpPr/>
          <p:nvPr/>
        </p:nvSpPr>
        <p:spPr>
          <a:xfrm>
            <a:off x="1876425" y="2143125"/>
            <a:ext cx="719455" cy="706755"/>
          </a:xfrm>
          <a:custGeom>
            <a:avLst/>
            <a:gdLst/>
            <a:ahLst/>
            <a:cxnLst/>
            <a:rect l="l" t="t" r="r" b="b"/>
            <a:pathLst>
              <a:path w="719455" h="706755">
                <a:moveTo>
                  <a:pt x="0" y="353219"/>
                </a:moveTo>
                <a:lnTo>
                  <a:pt x="3282" y="305289"/>
                </a:lnTo>
                <a:lnTo>
                  <a:pt x="12844" y="259319"/>
                </a:lnTo>
                <a:lnTo>
                  <a:pt x="28256" y="215730"/>
                </a:lnTo>
                <a:lnTo>
                  <a:pt x="49091" y="174942"/>
                </a:lnTo>
                <a:lnTo>
                  <a:pt x="74920" y="137377"/>
                </a:lnTo>
                <a:lnTo>
                  <a:pt x="105315" y="103455"/>
                </a:lnTo>
                <a:lnTo>
                  <a:pt x="139847" y="73597"/>
                </a:lnTo>
                <a:lnTo>
                  <a:pt x="178087" y="48224"/>
                </a:lnTo>
                <a:lnTo>
                  <a:pt x="219608" y="27757"/>
                </a:lnTo>
                <a:lnTo>
                  <a:pt x="263981" y="12617"/>
                </a:lnTo>
                <a:lnTo>
                  <a:pt x="310777" y="3224"/>
                </a:lnTo>
                <a:lnTo>
                  <a:pt x="359569" y="0"/>
                </a:lnTo>
                <a:lnTo>
                  <a:pt x="408360" y="3224"/>
                </a:lnTo>
                <a:lnTo>
                  <a:pt x="455156" y="12617"/>
                </a:lnTo>
                <a:lnTo>
                  <a:pt x="499529" y="27757"/>
                </a:lnTo>
                <a:lnTo>
                  <a:pt x="541050" y="48224"/>
                </a:lnTo>
                <a:lnTo>
                  <a:pt x="579290" y="73597"/>
                </a:lnTo>
                <a:lnTo>
                  <a:pt x="613822" y="103455"/>
                </a:lnTo>
                <a:lnTo>
                  <a:pt x="644217" y="137377"/>
                </a:lnTo>
                <a:lnTo>
                  <a:pt x="670046" y="174942"/>
                </a:lnTo>
                <a:lnTo>
                  <a:pt x="690881" y="215730"/>
                </a:lnTo>
                <a:lnTo>
                  <a:pt x="706293" y="259319"/>
                </a:lnTo>
                <a:lnTo>
                  <a:pt x="715855" y="305289"/>
                </a:lnTo>
                <a:lnTo>
                  <a:pt x="719138" y="353219"/>
                </a:lnTo>
                <a:lnTo>
                  <a:pt x="715855" y="401148"/>
                </a:lnTo>
                <a:lnTo>
                  <a:pt x="706293" y="447118"/>
                </a:lnTo>
                <a:lnTo>
                  <a:pt x="690881" y="490707"/>
                </a:lnTo>
                <a:lnTo>
                  <a:pt x="670046" y="531495"/>
                </a:lnTo>
                <a:lnTo>
                  <a:pt x="644217" y="569060"/>
                </a:lnTo>
                <a:lnTo>
                  <a:pt x="613822" y="602982"/>
                </a:lnTo>
                <a:lnTo>
                  <a:pt x="579290" y="632840"/>
                </a:lnTo>
                <a:lnTo>
                  <a:pt x="541050" y="658213"/>
                </a:lnTo>
                <a:lnTo>
                  <a:pt x="499529" y="678680"/>
                </a:lnTo>
                <a:lnTo>
                  <a:pt x="455156" y="693820"/>
                </a:lnTo>
                <a:lnTo>
                  <a:pt x="408360" y="703213"/>
                </a:lnTo>
                <a:lnTo>
                  <a:pt x="359569" y="706438"/>
                </a:lnTo>
                <a:lnTo>
                  <a:pt x="310777" y="703213"/>
                </a:lnTo>
                <a:lnTo>
                  <a:pt x="263981" y="693820"/>
                </a:lnTo>
                <a:lnTo>
                  <a:pt x="219608" y="678680"/>
                </a:lnTo>
                <a:lnTo>
                  <a:pt x="178087" y="658213"/>
                </a:lnTo>
                <a:lnTo>
                  <a:pt x="139847" y="632840"/>
                </a:lnTo>
                <a:lnTo>
                  <a:pt x="105315" y="602982"/>
                </a:lnTo>
                <a:lnTo>
                  <a:pt x="74920" y="569060"/>
                </a:lnTo>
                <a:lnTo>
                  <a:pt x="49091" y="531495"/>
                </a:lnTo>
                <a:lnTo>
                  <a:pt x="28256" y="490707"/>
                </a:lnTo>
                <a:lnTo>
                  <a:pt x="12844" y="447118"/>
                </a:lnTo>
                <a:lnTo>
                  <a:pt x="3282" y="401148"/>
                </a:lnTo>
                <a:lnTo>
                  <a:pt x="0" y="353219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043112" y="2207259"/>
            <a:ext cx="40767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800" i="1" spc="-25" dirty="0">
                <a:latin typeface="Times New Roman"/>
                <a:cs typeface="Times New Roman"/>
              </a:rPr>
              <a:t>x</a:t>
            </a:r>
            <a:r>
              <a:rPr sz="2850" spc="-37" baseline="-17543" dirty="0">
                <a:latin typeface="Times New Roman"/>
                <a:cs typeface="Times New Roman"/>
              </a:rPr>
              <a:t>A</a:t>
            </a:r>
            <a:endParaRPr sz="2850" baseline="-17543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778500" y="2143125"/>
            <a:ext cx="719455" cy="706755"/>
          </a:xfrm>
          <a:custGeom>
            <a:avLst/>
            <a:gdLst/>
            <a:ahLst/>
            <a:cxnLst/>
            <a:rect l="l" t="t" r="r" b="b"/>
            <a:pathLst>
              <a:path w="719454" h="706755">
                <a:moveTo>
                  <a:pt x="0" y="353219"/>
                </a:moveTo>
                <a:lnTo>
                  <a:pt x="3282" y="305289"/>
                </a:lnTo>
                <a:lnTo>
                  <a:pt x="12844" y="259319"/>
                </a:lnTo>
                <a:lnTo>
                  <a:pt x="28256" y="215730"/>
                </a:lnTo>
                <a:lnTo>
                  <a:pt x="49091" y="174942"/>
                </a:lnTo>
                <a:lnTo>
                  <a:pt x="74920" y="137377"/>
                </a:lnTo>
                <a:lnTo>
                  <a:pt x="105315" y="103455"/>
                </a:lnTo>
                <a:lnTo>
                  <a:pt x="139847" y="73597"/>
                </a:lnTo>
                <a:lnTo>
                  <a:pt x="178087" y="48224"/>
                </a:lnTo>
                <a:lnTo>
                  <a:pt x="219608" y="27757"/>
                </a:lnTo>
                <a:lnTo>
                  <a:pt x="263981" y="12617"/>
                </a:lnTo>
                <a:lnTo>
                  <a:pt x="310777" y="3224"/>
                </a:lnTo>
                <a:lnTo>
                  <a:pt x="359569" y="0"/>
                </a:lnTo>
                <a:lnTo>
                  <a:pt x="408360" y="3224"/>
                </a:lnTo>
                <a:lnTo>
                  <a:pt x="455156" y="12617"/>
                </a:lnTo>
                <a:lnTo>
                  <a:pt x="499529" y="27757"/>
                </a:lnTo>
                <a:lnTo>
                  <a:pt x="541050" y="48224"/>
                </a:lnTo>
                <a:lnTo>
                  <a:pt x="579290" y="73597"/>
                </a:lnTo>
                <a:lnTo>
                  <a:pt x="613822" y="103455"/>
                </a:lnTo>
                <a:lnTo>
                  <a:pt x="644217" y="137377"/>
                </a:lnTo>
                <a:lnTo>
                  <a:pt x="670046" y="174942"/>
                </a:lnTo>
                <a:lnTo>
                  <a:pt x="690881" y="215730"/>
                </a:lnTo>
                <a:lnTo>
                  <a:pt x="706293" y="259319"/>
                </a:lnTo>
                <a:lnTo>
                  <a:pt x="715855" y="305289"/>
                </a:lnTo>
                <a:lnTo>
                  <a:pt x="719138" y="353219"/>
                </a:lnTo>
                <a:lnTo>
                  <a:pt x="715855" y="401148"/>
                </a:lnTo>
                <a:lnTo>
                  <a:pt x="706293" y="447118"/>
                </a:lnTo>
                <a:lnTo>
                  <a:pt x="690881" y="490707"/>
                </a:lnTo>
                <a:lnTo>
                  <a:pt x="670046" y="531495"/>
                </a:lnTo>
                <a:lnTo>
                  <a:pt x="644217" y="569060"/>
                </a:lnTo>
                <a:lnTo>
                  <a:pt x="613822" y="602982"/>
                </a:lnTo>
                <a:lnTo>
                  <a:pt x="579290" y="632840"/>
                </a:lnTo>
                <a:lnTo>
                  <a:pt x="541050" y="658213"/>
                </a:lnTo>
                <a:lnTo>
                  <a:pt x="499529" y="678680"/>
                </a:lnTo>
                <a:lnTo>
                  <a:pt x="455156" y="693820"/>
                </a:lnTo>
                <a:lnTo>
                  <a:pt x="408360" y="703213"/>
                </a:lnTo>
                <a:lnTo>
                  <a:pt x="359569" y="706438"/>
                </a:lnTo>
                <a:lnTo>
                  <a:pt x="310777" y="703213"/>
                </a:lnTo>
                <a:lnTo>
                  <a:pt x="263981" y="693820"/>
                </a:lnTo>
                <a:lnTo>
                  <a:pt x="219608" y="678680"/>
                </a:lnTo>
                <a:lnTo>
                  <a:pt x="178087" y="658213"/>
                </a:lnTo>
                <a:lnTo>
                  <a:pt x="139847" y="632840"/>
                </a:lnTo>
                <a:lnTo>
                  <a:pt x="105315" y="602982"/>
                </a:lnTo>
                <a:lnTo>
                  <a:pt x="74920" y="569060"/>
                </a:lnTo>
                <a:lnTo>
                  <a:pt x="49091" y="531495"/>
                </a:lnTo>
                <a:lnTo>
                  <a:pt x="28256" y="490707"/>
                </a:lnTo>
                <a:lnTo>
                  <a:pt x="12844" y="447118"/>
                </a:lnTo>
                <a:lnTo>
                  <a:pt x="3282" y="401148"/>
                </a:lnTo>
                <a:lnTo>
                  <a:pt x="0" y="353219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952331" y="2207259"/>
            <a:ext cx="39433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800" i="1" spc="-25" dirty="0">
                <a:latin typeface="Times New Roman"/>
                <a:cs typeface="Times New Roman"/>
              </a:rPr>
              <a:t>x</a:t>
            </a:r>
            <a:r>
              <a:rPr sz="2850" spc="-37" baseline="-17543" dirty="0">
                <a:latin typeface="Times New Roman"/>
                <a:cs typeface="Times New Roman"/>
              </a:rPr>
              <a:t>B</a:t>
            </a:r>
            <a:endParaRPr sz="2850" baseline="-17543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851275" y="4664075"/>
            <a:ext cx="719455" cy="706755"/>
          </a:xfrm>
          <a:custGeom>
            <a:avLst/>
            <a:gdLst/>
            <a:ahLst/>
            <a:cxnLst/>
            <a:rect l="l" t="t" r="r" b="b"/>
            <a:pathLst>
              <a:path w="719454" h="706754">
                <a:moveTo>
                  <a:pt x="0" y="353219"/>
                </a:moveTo>
                <a:lnTo>
                  <a:pt x="3282" y="305289"/>
                </a:lnTo>
                <a:lnTo>
                  <a:pt x="12844" y="259319"/>
                </a:lnTo>
                <a:lnTo>
                  <a:pt x="28256" y="215730"/>
                </a:lnTo>
                <a:lnTo>
                  <a:pt x="49091" y="174942"/>
                </a:lnTo>
                <a:lnTo>
                  <a:pt x="74920" y="137377"/>
                </a:lnTo>
                <a:lnTo>
                  <a:pt x="105315" y="103455"/>
                </a:lnTo>
                <a:lnTo>
                  <a:pt x="139847" y="73597"/>
                </a:lnTo>
                <a:lnTo>
                  <a:pt x="178087" y="48224"/>
                </a:lnTo>
                <a:lnTo>
                  <a:pt x="219608" y="27757"/>
                </a:lnTo>
                <a:lnTo>
                  <a:pt x="263981" y="12617"/>
                </a:lnTo>
                <a:lnTo>
                  <a:pt x="310777" y="3224"/>
                </a:lnTo>
                <a:lnTo>
                  <a:pt x="359569" y="0"/>
                </a:lnTo>
                <a:lnTo>
                  <a:pt x="408360" y="3224"/>
                </a:lnTo>
                <a:lnTo>
                  <a:pt x="455156" y="12617"/>
                </a:lnTo>
                <a:lnTo>
                  <a:pt x="499529" y="27757"/>
                </a:lnTo>
                <a:lnTo>
                  <a:pt x="541050" y="48224"/>
                </a:lnTo>
                <a:lnTo>
                  <a:pt x="579290" y="73597"/>
                </a:lnTo>
                <a:lnTo>
                  <a:pt x="613822" y="103455"/>
                </a:lnTo>
                <a:lnTo>
                  <a:pt x="644217" y="137377"/>
                </a:lnTo>
                <a:lnTo>
                  <a:pt x="670046" y="174942"/>
                </a:lnTo>
                <a:lnTo>
                  <a:pt x="690881" y="215730"/>
                </a:lnTo>
                <a:lnTo>
                  <a:pt x="706293" y="259319"/>
                </a:lnTo>
                <a:lnTo>
                  <a:pt x="715855" y="305289"/>
                </a:lnTo>
                <a:lnTo>
                  <a:pt x="719138" y="353219"/>
                </a:lnTo>
                <a:lnTo>
                  <a:pt x="715855" y="401148"/>
                </a:lnTo>
                <a:lnTo>
                  <a:pt x="706293" y="447118"/>
                </a:lnTo>
                <a:lnTo>
                  <a:pt x="690881" y="490707"/>
                </a:lnTo>
                <a:lnTo>
                  <a:pt x="670046" y="531495"/>
                </a:lnTo>
                <a:lnTo>
                  <a:pt x="644217" y="569060"/>
                </a:lnTo>
                <a:lnTo>
                  <a:pt x="613822" y="602982"/>
                </a:lnTo>
                <a:lnTo>
                  <a:pt x="579290" y="632840"/>
                </a:lnTo>
                <a:lnTo>
                  <a:pt x="541050" y="658213"/>
                </a:lnTo>
                <a:lnTo>
                  <a:pt x="499529" y="678680"/>
                </a:lnTo>
                <a:lnTo>
                  <a:pt x="455156" y="693820"/>
                </a:lnTo>
                <a:lnTo>
                  <a:pt x="408360" y="703213"/>
                </a:lnTo>
                <a:lnTo>
                  <a:pt x="359569" y="706438"/>
                </a:lnTo>
                <a:lnTo>
                  <a:pt x="310777" y="703213"/>
                </a:lnTo>
                <a:lnTo>
                  <a:pt x="263981" y="693820"/>
                </a:lnTo>
                <a:lnTo>
                  <a:pt x="219608" y="678680"/>
                </a:lnTo>
                <a:lnTo>
                  <a:pt x="178087" y="658213"/>
                </a:lnTo>
                <a:lnTo>
                  <a:pt x="139847" y="632840"/>
                </a:lnTo>
                <a:lnTo>
                  <a:pt x="105315" y="602982"/>
                </a:lnTo>
                <a:lnTo>
                  <a:pt x="74920" y="569060"/>
                </a:lnTo>
                <a:lnTo>
                  <a:pt x="49091" y="531495"/>
                </a:lnTo>
                <a:lnTo>
                  <a:pt x="28256" y="490707"/>
                </a:lnTo>
                <a:lnTo>
                  <a:pt x="12844" y="447118"/>
                </a:lnTo>
                <a:lnTo>
                  <a:pt x="3282" y="401148"/>
                </a:lnTo>
                <a:lnTo>
                  <a:pt x="0" y="353219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4052093" y="4727955"/>
            <a:ext cx="34099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800" i="1" spc="-25" dirty="0">
                <a:latin typeface="Times New Roman"/>
                <a:cs typeface="Times New Roman"/>
              </a:rPr>
              <a:t>x</a:t>
            </a:r>
            <a:r>
              <a:rPr sz="2850" spc="-37" baseline="-17543" dirty="0">
                <a:latin typeface="Times New Roman"/>
                <a:cs typeface="Times New Roman"/>
              </a:rPr>
              <a:t>c</a:t>
            </a:r>
            <a:endParaRPr sz="2850" baseline="-17543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2476500" y="2746375"/>
            <a:ext cx="3421379" cy="2021205"/>
            <a:chOff x="2476500" y="2746375"/>
            <a:chExt cx="3421379" cy="2021205"/>
          </a:xfrm>
        </p:grpSpPr>
        <p:sp>
          <p:nvSpPr>
            <p:cNvPr id="15" name="object 15"/>
            <p:cNvSpPr/>
            <p:nvPr/>
          </p:nvSpPr>
          <p:spPr>
            <a:xfrm>
              <a:off x="2490787" y="2760662"/>
              <a:ext cx="1465580" cy="1992630"/>
            </a:xfrm>
            <a:custGeom>
              <a:avLst/>
              <a:gdLst/>
              <a:ahLst/>
              <a:cxnLst/>
              <a:rect l="l" t="t" r="r" b="b"/>
              <a:pathLst>
                <a:path w="1465579" h="1992629">
                  <a:moveTo>
                    <a:pt x="0" y="0"/>
                  </a:moveTo>
                  <a:lnTo>
                    <a:pt x="1465262" y="1992312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465637" y="2760662"/>
              <a:ext cx="1417955" cy="1992630"/>
            </a:xfrm>
            <a:custGeom>
              <a:avLst/>
              <a:gdLst/>
              <a:ahLst/>
              <a:cxnLst/>
              <a:rect l="l" t="t" r="r" b="b"/>
              <a:pathLst>
                <a:path w="1417954" h="1992629">
                  <a:moveTo>
                    <a:pt x="0" y="1992312"/>
                  </a:moveTo>
                  <a:lnTo>
                    <a:pt x="1417637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3382962" y="2050796"/>
            <a:ext cx="16243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-</a:t>
            </a:r>
            <a:r>
              <a:rPr sz="1800" spc="-25" dirty="0">
                <a:solidFill>
                  <a:srgbClr val="3333CC"/>
                </a:solidFill>
                <a:latin typeface="Times New Roman"/>
                <a:cs typeface="Times New Roman"/>
              </a:rPr>
              <a:t>1}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489575" y="3397576"/>
            <a:ext cx="2372360" cy="671195"/>
          </a:xfrm>
          <a:prstGeom prst="rect">
            <a:avLst/>
          </a:prstGeom>
        </p:spPr>
        <p:txBody>
          <a:bodyPr vert="horz" wrap="square" lIns="0" tIns="101600" rIns="0" bIns="0" rtlCol="0">
            <a:spAutoFit/>
          </a:bodyPr>
          <a:lstStyle/>
          <a:p>
            <a:pPr marL="22225">
              <a:lnSpc>
                <a:spcPct val="100000"/>
              </a:lnSpc>
              <a:spcBef>
                <a:spcPts val="8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1800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+1)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div </a:t>
            </a:r>
            <a:r>
              <a:rPr sz="1800" spc="-25" dirty="0">
                <a:solidFill>
                  <a:srgbClr val="3333CC"/>
                </a:solidFill>
                <a:latin typeface="Times New Roman"/>
                <a:cs typeface="Times New Roman"/>
              </a:rPr>
              <a:t>2}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</a:pPr>
            <a:r>
              <a:rPr sz="1400" dirty="0">
                <a:solidFill>
                  <a:srgbClr val="006600"/>
                </a:solidFill>
                <a:latin typeface="Times New Roman"/>
                <a:cs typeface="Times New Roman"/>
              </a:rPr>
              <a:t>{…,(2,1),(3,2),(4,2),(5,3),</a:t>
            </a:r>
            <a:r>
              <a:rPr sz="1400" spc="-40" dirty="0">
                <a:solidFill>
                  <a:srgbClr val="0066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006600"/>
                </a:solidFill>
                <a:latin typeface="Times New Roman"/>
                <a:cs typeface="Times New Roman"/>
              </a:rPr>
              <a:t>…}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720850" y="3684523"/>
            <a:ext cx="14592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&gt;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spc="-25" dirty="0">
                <a:solidFill>
                  <a:srgbClr val="3333CC"/>
                </a:solidFill>
                <a:latin typeface="Times New Roman"/>
                <a:cs typeface="Times New Roman"/>
              </a:rPr>
              <a:t>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664995" y="1467581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664995" y="1320163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639595" y="16444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465" dirty="0">
                <a:latin typeface="Symbol"/>
                <a:cs typeface="Symbol"/>
              </a:rPr>
              <a:t></a:t>
            </a:r>
            <a:r>
              <a:rPr sz="2775" spc="-697" baseline="-22522" dirty="0">
                <a:latin typeface="Symbol"/>
                <a:cs typeface="Symbol"/>
              </a:rPr>
              <a:t>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664995" y="1093945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-10" dirty="0">
                <a:latin typeface="Symbol"/>
                <a:cs typeface="Symbol"/>
              </a:rPr>
              <a:t>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74821" y="16444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385" dirty="0">
                <a:latin typeface="Symbol"/>
                <a:cs typeface="Symbol"/>
              </a:rPr>
              <a:t></a:t>
            </a:r>
            <a:r>
              <a:rPr sz="2775" spc="-577" baseline="-22522" dirty="0">
                <a:latin typeface="Symbol"/>
                <a:cs typeface="Symbol"/>
              </a:rPr>
              <a:t>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900221" y="1093945"/>
            <a:ext cx="142240" cy="5346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2000"/>
              </a:lnSpc>
              <a:spcBef>
                <a:spcPts val="105"/>
              </a:spcBef>
            </a:pPr>
            <a:r>
              <a:rPr sz="1850" spc="-100" dirty="0">
                <a:latin typeface="Symbol"/>
                <a:cs typeface="Symbol"/>
              </a:rPr>
              <a:t></a:t>
            </a:r>
            <a:endParaRPr sz="1850">
              <a:latin typeface="Symbol"/>
              <a:cs typeface="Symbol"/>
            </a:endParaRPr>
          </a:p>
          <a:p>
            <a:pPr marL="12700">
              <a:lnSpc>
                <a:spcPts val="2000"/>
              </a:lnSpc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91013" y="1467581"/>
            <a:ext cx="37719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2775" baseline="-31531" dirty="0">
                <a:latin typeface="Symbol"/>
                <a:cs typeface="Symbol"/>
              </a:rPr>
              <a:t></a:t>
            </a:r>
            <a:r>
              <a:rPr sz="2775" spc="-60" baseline="-31531" dirty="0">
                <a:latin typeface="Times New Roman"/>
                <a:cs typeface="Times New Roman"/>
              </a:rPr>
              <a:t> </a:t>
            </a:r>
            <a:r>
              <a:rPr sz="1850" spc="25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252853" y="1006261"/>
            <a:ext cx="198755" cy="144081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sz="1850" spc="-25" dirty="0">
                <a:latin typeface="Times New Roman"/>
                <a:cs typeface="Times New Roman"/>
              </a:rPr>
              <a:t>2,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3,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4,</a:t>
            </a:r>
            <a:endParaRPr sz="1850">
              <a:latin typeface="Times New Roman"/>
              <a:cs typeface="Times New Roman"/>
            </a:endParaRPr>
          </a:p>
          <a:p>
            <a:pPr marL="38735">
              <a:lnSpc>
                <a:spcPct val="100000"/>
              </a:lnSpc>
              <a:spcBef>
                <a:spcPts val="565"/>
              </a:spcBef>
            </a:pPr>
            <a:r>
              <a:rPr sz="1850" dirty="0">
                <a:latin typeface="Times New Roman"/>
                <a:cs typeface="Times New Roman"/>
              </a:rPr>
              <a:t>5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56786" y="1760975"/>
            <a:ext cx="109855" cy="1911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i="1" spc="20" dirty="0">
                <a:latin typeface="Times New Roman"/>
                <a:cs typeface="Times New Roman"/>
              </a:rPr>
              <a:t>A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81189" y="1603899"/>
            <a:ext cx="196215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i="1" spc="5" dirty="0">
                <a:latin typeface="Times New Roman"/>
                <a:cs typeface="Times New Roman"/>
              </a:rPr>
              <a:t>D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811795" y="1683481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811795" y="1536063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786395" y="18603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415" dirty="0">
                <a:latin typeface="Symbol"/>
                <a:cs typeface="Symbol"/>
              </a:rPr>
              <a:t></a:t>
            </a:r>
            <a:r>
              <a:rPr sz="2775" spc="-622" baseline="-22522" dirty="0">
                <a:latin typeface="Symbol"/>
                <a:cs typeface="Symbol"/>
              </a:rPr>
              <a:t>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811795" y="1309845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-100" dirty="0">
                <a:latin typeface="Symbol"/>
                <a:cs typeface="Symbol"/>
              </a:rPr>
              <a:t>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021621" y="18603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335" dirty="0">
                <a:latin typeface="Symbol"/>
                <a:cs typeface="Symbol"/>
              </a:rPr>
              <a:t></a:t>
            </a:r>
            <a:r>
              <a:rPr sz="2775" spc="-502" baseline="-22522" dirty="0">
                <a:latin typeface="Symbol"/>
                <a:cs typeface="Symbol"/>
              </a:rPr>
              <a:t>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047021" y="1309845"/>
            <a:ext cx="142240" cy="5346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2000"/>
              </a:lnSpc>
              <a:spcBef>
                <a:spcPts val="105"/>
              </a:spcBef>
            </a:pPr>
            <a:r>
              <a:rPr sz="1850" spc="-100" dirty="0">
                <a:latin typeface="Symbol"/>
                <a:cs typeface="Symbol"/>
              </a:rPr>
              <a:t></a:t>
            </a:r>
            <a:endParaRPr sz="1850">
              <a:latin typeface="Symbol"/>
              <a:cs typeface="Symbol"/>
            </a:endParaRPr>
          </a:p>
          <a:p>
            <a:pPr marL="12700">
              <a:lnSpc>
                <a:spcPts val="2000"/>
              </a:lnSpc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837812" y="1683481"/>
            <a:ext cx="37719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2775" baseline="-31531" dirty="0">
                <a:latin typeface="Symbol"/>
                <a:cs typeface="Symbol"/>
              </a:rPr>
              <a:t></a:t>
            </a:r>
            <a:r>
              <a:rPr sz="2775" spc="-60" baseline="-31531" dirty="0">
                <a:latin typeface="Times New Roman"/>
                <a:cs typeface="Times New Roman"/>
              </a:rPr>
              <a:t> </a:t>
            </a:r>
            <a:r>
              <a:rPr sz="1850" spc="35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7399653" y="1222161"/>
            <a:ext cx="198755" cy="144081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sz="1850" spc="-25" dirty="0">
                <a:latin typeface="Times New Roman"/>
                <a:cs typeface="Times New Roman"/>
              </a:rPr>
              <a:t>2,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3,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4,</a:t>
            </a:r>
            <a:endParaRPr sz="1850">
              <a:latin typeface="Times New Roman"/>
              <a:cs typeface="Times New Roman"/>
            </a:endParaRPr>
          </a:p>
          <a:p>
            <a:pPr marL="38735">
              <a:lnSpc>
                <a:spcPct val="100000"/>
              </a:lnSpc>
              <a:spcBef>
                <a:spcPts val="565"/>
              </a:spcBef>
            </a:pPr>
            <a:r>
              <a:rPr sz="1850" dirty="0">
                <a:latin typeface="Times New Roman"/>
                <a:cs typeface="Times New Roman"/>
              </a:rPr>
              <a:t>5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696805" y="1976875"/>
            <a:ext cx="109855" cy="1911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i="1" spc="20" dirty="0">
                <a:latin typeface="Times New Roman"/>
                <a:cs typeface="Times New Roman"/>
              </a:rPr>
              <a:t>B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527989" y="1819799"/>
            <a:ext cx="196215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i="1" spc="5" dirty="0">
                <a:latin typeface="Times New Roman"/>
                <a:cs typeface="Times New Roman"/>
              </a:rPr>
              <a:t>D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692668" y="5657946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409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692668" y="5809822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245" dirty="0">
                <a:latin typeface="Symbol"/>
                <a:cs typeface="Symbol"/>
              </a:rPr>
              <a:t>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692668" y="5251984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409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692668" y="5430377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125" dirty="0">
                <a:latin typeface="Symbol"/>
                <a:cs typeface="Symbol"/>
              </a:rPr>
              <a:t>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692668" y="5050440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5" dirty="0">
                <a:latin typeface="Symbol"/>
                <a:cs typeface="Symbol"/>
              </a:rPr>
              <a:t>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996927" y="5657946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409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996927" y="5809822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95" dirty="0">
                <a:latin typeface="Symbol"/>
                <a:cs typeface="Symbol"/>
              </a:rPr>
              <a:t>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996927" y="5430377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155" dirty="0">
                <a:latin typeface="Symbol"/>
                <a:cs typeface="Symbol"/>
              </a:rPr>
              <a:t>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996927" y="5050440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45" dirty="0">
                <a:latin typeface="Symbol"/>
                <a:cs typeface="Symbol"/>
              </a:rPr>
              <a:t>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787090" y="5251984"/>
            <a:ext cx="378460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2775" baseline="-33033" dirty="0">
                <a:latin typeface="Symbol"/>
                <a:cs typeface="Symbol"/>
              </a:rPr>
              <a:t></a:t>
            </a:r>
            <a:r>
              <a:rPr sz="2775" spc="-44" baseline="-33033" dirty="0">
                <a:latin typeface="Times New Roman"/>
                <a:cs typeface="Times New Roman"/>
              </a:rPr>
              <a:t> </a:t>
            </a:r>
            <a:r>
              <a:rPr sz="1850" spc="355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311714" y="4961424"/>
            <a:ext cx="203200" cy="1094740"/>
          </a:xfrm>
          <a:prstGeom prst="rect">
            <a:avLst/>
          </a:prstGeom>
        </p:spPr>
        <p:txBody>
          <a:bodyPr vert="horz" wrap="square" lIns="0" tIns="863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sz="1850" spc="-25" dirty="0">
                <a:latin typeface="Times New Roman"/>
                <a:cs typeface="Times New Roman"/>
              </a:rPr>
              <a:t>1,</a:t>
            </a:r>
            <a:endParaRPr sz="185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  <a:spcBef>
                <a:spcPts val="585"/>
              </a:spcBef>
            </a:pPr>
            <a:r>
              <a:rPr sz="1850" spc="-25" dirty="0">
                <a:latin typeface="Times New Roman"/>
                <a:cs typeface="Times New Roman"/>
              </a:rPr>
              <a:t>2,</a:t>
            </a:r>
            <a:endParaRPr sz="1850">
              <a:latin typeface="Times New Roman"/>
              <a:cs typeface="Times New Roman"/>
            </a:endParaRPr>
          </a:p>
          <a:p>
            <a:pPr marL="43815">
              <a:lnSpc>
                <a:spcPct val="100000"/>
              </a:lnSpc>
              <a:spcBef>
                <a:spcPts val="585"/>
              </a:spcBef>
            </a:pPr>
            <a:r>
              <a:rPr sz="1850" spc="10" dirty="0">
                <a:latin typeface="Times New Roman"/>
                <a:cs typeface="Times New Roman"/>
              </a:rPr>
              <a:t>3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633362" y="5547539"/>
            <a:ext cx="118110" cy="19177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50" i="1" spc="25" dirty="0">
                <a:latin typeface="Times New Roman"/>
                <a:cs typeface="Times New Roman"/>
              </a:rPr>
              <a:t>C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472096" y="5389396"/>
            <a:ext cx="19748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i="1" spc="10" dirty="0">
                <a:latin typeface="Times New Roman"/>
                <a:cs typeface="Times New Roman"/>
              </a:rPr>
              <a:t>D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2609850" y="2487612"/>
            <a:ext cx="3154680" cy="9525"/>
          </a:xfrm>
          <a:custGeom>
            <a:avLst/>
            <a:gdLst/>
            <a:ahLst/>
            <a:cxnLst/>
            <a:rect l="l" t="t" r="r" b="b"/>
            <a:pathLst>
              <a:path w="3154679" h="9525">
                <a:moveTo>
                  <a:pt x="0" y="0"/>
                </a:moveTo>
                <a:lnTo>
                  <a:pt x="3154363" y="9525"/>
                </a:lnTo>
              </a:path>
            </a:pathLst>
          </a:custGeom>
          <a:ln w="7620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4181475" y="2486659"/>
            <a:ext cx="2292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i="1" dirty="0">
                <a:solidFill>
                  <a:srgbClr val="FF0000"/>
                </a:solidFill>
                <a:latin typeface="Times New Roman"/>
                <a:cs typeface="Times New Roman"/>
              </a:rPr>
              <a:t>R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384675" y="2652267"/>
            <a:ext cx="127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56" name="object 56"/>
          <p:cNvGrpSpPr/>
          <p:nvPr/>
        </p:nvGrpSpPr>
        <p:grpSpPr>
          <a:xfrm>
            <a:off x="7300912" y="1311275"/>
            <a:ext cx="327025" cy="314325"/>
            <a:chOff x="7300912" y="1311275"/>
            <a:chExt cx="327025" cy="314325"/>
          </a:xfrm>
        </p:grpSpPr>
        <p:sp>
          <p:nvSpPr>
            <p:cNvPr id="57" name="object 57"/>
            <p:cNvSpPr/>
            <p:nvPr/>
          </p:nvSpPr>
          <p:spPr>
            <a:xfrm>
              <a:off x="7315200" y="1325562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285750"/>
                  </a:moveTo>
                  <a:lnTo>
                    <a:pt x="298450" y="0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7315200" y="1325562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0"/>
                  </a:moveTo>
                  <a:lnTo>
                    <a:pt x="298450" y="285750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2582070" y="2358231"/>
            <a:ext cx="3197225" cy="276225"/>
            <a:chOff x="2582070" y="2358231"/>
            <a:chExt cx="3197225" cy="276225"/>
          </a:xfrm>
        </p:grpSpPr>
        <p:sp>
          <p:nvSpPr>
            <p:cNvPr id="60" name="object 60"/>
            <p:cNvSpPr/>
            <p:nvPr/>
          </p:nvSpPr>
          <p:spPr>
            <a:xfrm>
              <a:off x="2596357" y="2372518"/>
              <a:ext cx="163830" cy="247650"/>
            </a:xfrm>
            <a:custGeom>
              <a:avLst/>
              <a:gdLst/>
              <a:ahLst/>
              <a:cxnLst/>
              <a:rect l="l" t="t" r="r" b="b"/>
              <a:pathLst>
                <a:path w="163830" h="247650">
                  <a:moveTo>
                    <a:pt x="163511" y="0"/>
                  </a:moveTo>
                  <a:lnTo>
                    <a:pt x="0" y="123825"/>
                  </a:lnTo>
                  <a:lnTo>
                    <a:pt x="163511" y="247650"/>
                  </a:lnTo>
                  <a:lnTo>
                    <a:pt x="163511" y="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596357" y="2372518"/>
              <a:ext cx="163830" cy="247650"/>
            </a:xfrm>
            <a:custGeom>
              <a:avLst/>
              <a:gdLst/>
              <a:ahLst/>
              <a:cxnLst/>
              <a:rect l="l" t="t" r="r" b="b"/>
              <a:pathLst>
                <a:path w="163830" h="247650">
                  <a:moveTo>
                    <a:pt x="163512" y="247650"/>
                  </a:moveTo>
                  <a:lnTo>
                    <a:pt x="0" y="123825"/>
                  </a:lnTo>
                  <a:lnTo>
                    <a:pt x="163512" y="0"/>
                  </a:lnTo>
                  <a:lnTo>
                    <a:pt x="163512" y="247650"/>
                  </a:lnTo>
                  <a:close/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601493" y="2372520"/>
              <a:ext cx="163830" cy="247650"/>
            </a:xfrm>
            <a:custGeom>
              <a:avLst/>
              <a:gdLst/>
              <a:ahLst/>
              <a:cxnLst/>
              <a:rect l="l" t="t" r="r" b="b"/>
              <a:pathLst>
                <a:path w="163829" h="247650">
                  <a:moveTo>
                    <a:pt x="0" y="0"/>
                  </a:moveTo>
                  <a:lnTo>
                    <a:pt x="0" y="247650"/>
                  </a:lnTo>
                  <a:lnTo>
                    <a:pt x="163512" y="1238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601493" y="2372520"/>
              <a:ext cx="163830" cy="247650"/>
            </a:xfrm>
            <a:custGeom>
              <a:avLst/>
              <a:gdLst/>
              <a:ahLst/>
              <a:cxnLst/>
              <a:rect l="l" t="t" r="r" b="b"/>
              <a:pathLst>
                <a:path w="163829" h="247650">
                  <a:moveTo>
                    <a:pt x="0" y="247650"/>
                  </a:moveTo>
                  <a:lnTo>
                    <a:pt x="163513" y="123825"/>
                  </a:lnTo>
                  <a:lnTo>
                    <a:pt x="0" y="0"/>
                  </a:lnTo>
                  <a:lnTo>
                    <a:pt x="0" y="247650"/>
                  </a:lnTo>
                  <a:close/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1176337" y="2138362"/>
            <a:ext cx="327025" cy="314325"/>
            <a:chOff x="1176337" y="2138362"/>
            <a:chExt cx="327025" cy="314325"/>
          </a:xfrm>
        </p:grpSpPr>
        <p:sp>
          <p:nvSpPr>
            <p:cNvPr id="65" name="object 65"/>
            <p:cNvSpPr/>
            <p:nvPr/>
          </p:nvSpPr>
          <p:spPr>
            <a:xfrm>
              <a:off x="1190625" y="2152650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285750"/>
                  </a:moveTo>
                  <a:lnTo>
                    <a:pt x="298450" y="0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190625" y="2152650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0"/>
                  </a:moveTo>
                  <a:lnTo>
                    <a:pt x="298450" y="285750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29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535430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3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arco</a:t>
            </a:r>
            <a:r>
              <a:rPr spc="-15" dirty="0"/>
              <a:t> </a:t>
            </a:r>
            <a:r>
              <a:rPr spc="-10" dirty="0"/>
              <a:t>consistencia</a:t>
            </a:r>
          </a:p>
        </p:txBody>
      </p:sp>
      <p:sp>
        <p:nvSpPr>
          <p:cNvPr id="8" name="object 8"/>
          <p:cNvSpPr/>
          <p:nvPr/>
        </p:nvSpPr>
        <p:spPr>
          <a:xfrm>
            <a:off x="1876425" y="2143125"/>
            <a:ext cx="719455" cy="706755"/>
          </a:xfrm>
          <a:custGeom>
            <a:avLst/>
            <a:gdLst/>
            <a:ahLst/>
            <a:cxnLst/>
            <a:rect l="l" t="t" r="r" b="b"/>
            <a:pathLst>
              <a:path w="719455" h="706755">
                <a:moveTo>
                  <a:pt x="0" y="353219"/>
                </a:moveTo>
                <a:lnTo>
                  <a:pt x="3282" y="305289"/>
                </a:lnTo>
                <a:lnTo>
                  <a:pt x="12844" y="259319"/>
                </a:lnTo>
                <a:lnTo>
                  <a:pt x="28256" y="215730"/>
                </a:lnTo>
                <a:lnTo>
                  <a:pt x="49091" y="174942"/>
                </a:lnTo>
                <a:lnTo>
                  <a:pt x="74920" y="137377"/>
                </a:lnTo>
                <a:lnTo>
                  <a:pt x="105315" y="103455"/>
                </a:lnTo>
                <a:lnTo>
                  <a:pt x="139847" y="73597"/>
                </a:lnTo>
                <a:lnTo>
                  <a:pt x="178087" y="48224"/>
                </a:lnTo>
                <a:lnTo>
                  <a:pt x="219608" y="27757"/>
                </a:lnTo>
                <a:lnTo>
                  <a:pt x="263981" y="12617"/>
                </a:lnTo>
                <a:lnTo>
                  <a:pt x="310777" y="3224"/>
                </a:lnTo>
                <a:lnTo>
                  <a:pt x="359569" y="0"/>
                </a:lnTo>
                <a:lnTo>
                  <a:pt x="408360" y="3224"/>
                </a:lnTo>
                <a:lnTo>
                  <a:pt x="455156" y="12617"/>
                </a:lnTo>
                <a:lnTo>
                  <a:pt x="499529" y="27757"/>
                </a:lnTo>
                <a:lnTo>
                  <a:pt x="541050" y="48224"/>
                </a:lnTo>
                <a:lnTo>
                  <a:pt x="579290" y="73597"/>
                </a:lnTo>
                <a:lnTo>
                  <a:pt x="613822" y="103455"/>
                </a:lnTo>
                <a:lnTo>
                  <a:pt x="644217" y="137377"/>
                </a:lnTo>
                <a:lnTo>
                  <a:pt x="670046" y="174942"/>
                </a:lnTo>
                <a:lnTo>
                  <a:pt x="690881" y="215730"/>
                </a:lnTo>
                <a:lnTo>
                  <a:pt x="706293" y="259319"/>
                </a:lnTo>
                <a:lnTo>
                  <a:pt x="715855" y="305289"/>
                </a:lnTo>
                <a:lnTo>
                  <a:pt x="719138" y="353219"/>
                </a:lnTo>
                <a:lnTo>
                  <a:pt x="715855" y="401148"/>
                </a:lnTo>
                <a:lnTo>
                  <a:pt x="706293" y="447118"/>
                </a:lnTo>
                <a:lnTo>
                  <a:pt x="690881" y="490707"/>
                </a:lnTo>
                <a:lnTo>
                  <a:pt x="670046" y="531495"/>
                </a:lnTo>
                <a:lnTo>
                  <a:pt x="644217" y="569060"/>
                </a:lnTo>
                <a:lnTo>
                  <a:pt x="613822" y="602982"/>
                </a:lnTo>
                <a:lnTo>
                  <a:pt x="579290" y="632840"/>
                </a:lnTo>
                <a:lnTo>
                  <a:pt x="541050" y="658213"/>
                </a:lnTo>
                <a:lnTo>
                  <a:pt x="499529" y="678680"/>
                </a:lnTo>
                <a:lnTo>
                  <a:pt x="455156" y="693820"/>
                </a:lnTo>
                <a:lnTo>
                  <a:pt x="408360" y="703213"/>
                </a:lnTo>
                <a:lnTo>
                  <a:pt x="359569" y="706438"/>
                </a:lnTo>
                <a:lnTo>
                  <a:pt x="310777" y="703213"/>
                </a:lnTo>
                <a:lnTo>
                  <a:pt x="263981" y="693820"/>
                </a:lnTo>
                <a:lnTo>
                  <a:pt x="219608" y="678680"/>
                </a:lnTo>
                <a:lnTo>
                  <a:pt x="178087" y="658213"/>
                </a:lnTo>
                <a:lnTo>
                  <a:pt x="139847" y="632840"/>
                </a:lnTo>
                <a:lnTo>
                  <a:pt x="105315" y="602982"/>
                </a:lnTo>
                <a:lnTo>
                  <a:pt x="74920" y="569060"/>
                </a:lnTo>
                <a:lnTo>
                  <a:pt x="49091" y="531495"/>
                </a:lnTo>
                <a:lnTo>
                  <a:pt x="28256" y="490707"/>
                </a:lnTo>
                <a:lnTo>
                  <a:pt x="12844" y="447118"/>
                </a:lnTo>
                <a:lnTo>
                  <a:pt x="3282" y="401148"/>
                </a:lnTo>
                <a:lnTo>
                  <a:pt x="0" y="353219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043112" y="2207259"/>
            <a:ext cx="40767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800" i="1" spc="-25" dirty="0">
                <a:latin typeface="Times New Roman"/>
                <a:cs typeface="Times New Roman"/>
              </a:rPr>
              <a:t>x</a:t>
            </a:r>
            <a:r>
              <a:rPr sz="2850" spc="-37" baseline="-17543" dirty="0">
                <a:latin typeface="Times New Roman"/>
                <a:cs typeface="Times New Roman"/>
              </a:rPr>
              <a:t>A</a:t>
            </a:r>
            <a:endParaRPr sz="2850" baseline="-17543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778500" y="2143125"/>
            <a:ext cx="719455" cy="706755"/>
          </a:xfrm>
          <a:custGeom>
            <a:avLst/>
            <a:gdLst/>
            <a:ahLst/>
            <a:cxnLst/>
            <a:rect l="l" t="t" r="r" b="b"/>
            <a:pathLst>
              <a:path w="719454" h="706755">
                <a:moveTo>
                  <a:pt x="0" y="353219"/>
                </a:moveTo>
                <a:lnTo>
                  <a:pt x="3282" y="305289"/>
                </a:lnTo>
                <a:lnTo>
                  <a:pt x="12844" y="259319"/>
                </a:lnTo>
                <a:lnTo>
                  <a:pt x="28256" y="215730"/>
                </a:lnTo>
                <a:lnTo>
                  <a:pt x="49091" y="174942"/>
                </a:lnTo>
                <a:lnTo>
                  <a:pt x="74920" y="137377"/>
                </a:lnTo>
                <a:lnTo>
                  <a:pt x="105315" y="103455"/>
                </a:lnTo>
                <a:lnTo>
                  <a:pt x="139847" y="73597"/>
                </a:lnTo>
                <a:lnTo>
                  <a:pt x="178087" y="48224"/>
                </a:lnTo>
                <a:lnTo>
                  <a:pt x="219608" y="27757"/>
                </a:lnTo>
                <a:lnTo>
                  <a:pt x="263981" y="12617"/>
                </a:lnTo>
                <a:lnTo>
                  <a:pt x="310777" y="3224"/>
                </a:lnTo>
                <a:lnTo>
                  <a:pt x="359569" y="0"/>
                </a:lnTo>
                <a:lnTo>
                  <a:pt x="408360" y="3224"/>
                </a:lnTo>
                <a:lnTo>
                  <a:pt x="455156" y="12617"/>
                </a:lnTo>
                <a:lnTo>
                  <a:pt x="499529" y="27757"/>
                </a:lnTo>
                <a:lnTo>
                  <a:pt x="541050" y="48224"/>
                </a:lnTo>
                <a:lnTo>
                  <a:pt x="579290" y="73597"/>
                </a:lnTo>
                <a:lnTo>
                  <a:pt x="613822" y="103455"/>
                </a:lnTo>
                <a:lnTo>
                  <a:pt x="644217" y="137377"/>
                </a:lnTo>
                <a:lnTo>
                  <a:pt x="670046" y="174942"/>
                </a:lnTo>
                <a:lnTo>
                  <a:pt x="690881" y="215730"/>
                </a:lnTo>
                <a:lnTo>
                  <a:pt x="706293" y="259319"/>
                </a:lnTo>
                <a:lnTo>
                  <a:pt x="715855" y="305289"/>
                </a:lnTo>
                <a:lnTo>
                  <a:pt x="719138" y="353219"/>
                </a:lnTo>
                <a:lnTo>
                  <a:pt x="715855" y="401148"/>
                </a:lnTo>
                <a:lnTo>
                  <a:pt x="706293" y="447118"/>
                </a:lnTo>
                <a:lnTo>
                  <a:pt x="690881" y="490707"/>
                </a:lnTo>
                <a:lnTo>
                  <a:pt x="670046" y="531495"/>
                </a:lnTo>
                <a:lnTo>
                  <a:pt x="644217" y="569060"/>
                </a:lnTo>
                <a:lnTo>
                  <a:pt x="613822" y="602982"/>
                </a:lnTo>
                <a:lnTo>
                  <a:pt x="579290" y="632840"/>
                </a:lnTo>
                <a:lnTo>
                  <a:pt x="541050" y="658213"/>
                </a:lnTo>
                <a:lnTo>
                  <a:pt x="499529" y="678680"/>
                </a:lnTo>
                <a:lnTo>
                  <a:pt x="455156" y="693820"/>
                </a:lnTo>
                <a:lnTo>
                  <a:pt x="408360" y="703213"/>
                </a:lnTo>
                <a:lnTo>
                  <a:pt x="359569" y="706438"/>
                </a:lnTo>
                <a:lnTo>
                  <a:pt x="310777" y="703213"/>
                </a:lnTo>
                <a:lnTo>
                  <a:pt x="263981" y="693820"/>
                </a:lnTo>
                <a:lnTo>
                  <a:pt x="219608" y="678680"/>
                </a:lnTo>
                <a:lnTo>
                  <a:pt x="178087" y="658213"/>
                </a:lnTo>
                <a:lnTo>
                  <a:pt x="139847" y="632840"/>
                </a:lnTo>
                <a:lnTo>
                  <a:pt x="105315" y="602982"/>
                </a:lnTo>
                <a:lnTo>
                  <a:pt x="74920" y="569060"/>
                </a:lnTo>
                <a:lnTo>
                  <a:pt x="49091" y="531495"/>
                </a:lnTo>
                <a:lnTo>
                  <a:pt x="28256" y="490707"/>
                </a:lnTo>
                <a:lnTo>
                  <a:pt x="12844" y="447118"/>
                </a:lnTo>
                <a:lnTo>
                  <a:pt x="3282" y="401148"/>
                </a:lnTo>
                <a:lnTo>
                  <a:pt x="0" y="353219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952331" y="2207259"/>
            <a:ext cx="39433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800" i="1" spc="-25" dirty="0">
                <a:latin typeface="Times New Roman"/>
                <a:cs typeface="Times New Roman"/>
              </a:rPr>
              <a:t>x</a:t>
            </a:r>
            <a:r>
              <a:rPr sz="2850" spc="-37" baseline="-17543" dirty="0">
                <a:latin typeface="Times New Roman"/>
                <a:cs typeface="Times New Roman"/>
              </a:rPr>
              <a:t>B</a:t>
            </a:r>
            <a:endParaRPr sz="2850" baseline="-17543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851275" y="4664075"/>
            <a:ext cx="719455" cy="706755"/>
          </a:xfrm>
          <a:custGeom>
            <a:avLst/>
            <a:gdLst/>
            <a:ahLst/>
            <a:cxnLst/>
            <a:rect l="l" t="t" r="r" b="b"/>
            <a:pathLst>
              <a:path w="719454" h="706754">
                <a:moveTo>
                  <a:pt x="0" y="353219"/>
                </a:moveTo>
                <a:lnTo>
                  <a:pt x="3282" y="305289"/>
                </a:lnTo>
                <a:lnTo>
                  <a:pt x="12844" y="259319"/>
                </a:lnTo>
                <a:lnTo>
                  <a:pt x="28256" y="215730"/>
                </a:lnTo>
                <a:lnTo>
                  <a:pt x="49091" y="174942"/>
                </a:lnTo>
                <a:lnTo>
                  <a:pt x="74920" y="137377"/>
                </a:lnTo>
                <a:lnTo>
                  <a:pt x="105315" y="103455"/>
                </a:lnTo>
                <a:lnTo>
                  <a:pt x="139847" y="73597"/>
                </a:lnTo>
                <a:lnTo>
                  <a:pt x="178087" y="48224"/>
                </a:lnTo>
                <a:lnTo>
                  <a:pt x="219608" y="27757"/>
                </a:lnTo>
                <a:lnTo>
                  <a:pt x="263981" y="12617"/>
                </a:lnTo>
                <a:lnTo>
                  <a:pt x="310777" y="3224"/>
                </a:lnTo>
                <a:lnTo>
                  <a:pt x="359569" y="0"/>
                </a:lnTo>
                <a:lnTo>
                  <a:pt x="408360" y="3224"/>
                </a:lnTo>
                <a:lnTo>
                  <a:pt x="455156" y="12617"/>
                </a:lnTo>
                <a:lnTo>
                  <a:pt x="499529" y="27757"/>
                </a:lnTo>
                <a:lnTo>
                  <a:pt x="541050" y="48224"/>
                </a:lnTo>
                <a:lnTo>
                  <a:pt x="579290" y="73597"/>
                </a:lnTo>
                <a:lnTo>
                  <a:pt x="613822" y="103455"/>
                </a:lnTo>
                <a:lnTo>
                  <a:pt x="644217" y="137377"/>
                </a:lnTo>
                <a:lnTo>
                  <a:pt x="670046" y="174942"/>
                </a:lnTo>
                <a:lnTo>
                  <a:pt x="690881" y="215730"/>
                </a:lnTo>
                <a:lnTo>
                  <a:pt x="706293" y="259319"/>
                </a:lnTo>
                <a:lnTo>
                  <a:pt x="715855" y="305289"/>
                </a:lnTo>
                <a:lnTo>
                  <a:pt x="719138" y="353219"/>
                </a:lnTo>
                <a:lnTo>
                  <a:pt x="715855" y="401148"/>
                </a:lnTo>
                <a:lnTo>
                  <a:pt x="706293" y="447118"/>
                </a:lnTo>
                <a:lnTo>
                  <a:pt x="690881" y="490707"/>
                </a:lnTo>
                <a:lnTo>
                  <a:pt x="670046" y="531495"/>
                </a:lnTo>
                <a:lnTo>
                  <a:pt x="644217" y="569060"/>
                </a:lnTo>
                <a:lnTo>
                  <a:pt x="613822" y="602982"/>
                </a:lnTo>
                <a:lnTo>
                  <a:pt x="579290" y="632840"/>
                </a:lnTo>
                <a:lnTo>
                  <a:pt x="541050" y="658213"/>
                </a:lnTo>
                <a:lnTo>
                  <a:pt x="499529" y="678680"/>
                </a:lnTo>
                <a:lnTo>
                  <a:pt x="455156" y="693820"/>
                </a:lnTo>
                <a:lnTo>
                  <a:pt x="408360" y="703213"/>
                </a:lnTo>
                <a:lnTo>
                  <a:pt x="359569" y="706438"/>
                </a:lnTo>
                <a:lnTo>
                  <a:pt x="310777" y="703213"/>
                </a:lnTo>
                <a:lnTo>
                  <a:pt x="263981" y="693820"/>
                </a:lnTo>
                <a:lnTo>
                  <a:pt x="219608" y="678680"/>
                </a:lnTo>
                <a:lnTo>
                  <a:pt x="178087" y="658213"/>
                </a:lnTo>
                <a:lnTo>
                  <a:pt x="139847" y="632840"/>
                </a:lnTo>
                <a:lnTo>
                  <a:pt x="105315" y="602982"/>
                </a:lnTo>
                <a:lnTo>
                  <a:pt x="74920" y="569060"/>
                </a:lnTo>
                <a:lnTo>
                  <a:pt x="49091" y="531495"/>
                </a:lnTo>
                <a:lnTo>
                  <a:pt x="28256" y="490707"/>
                </a:lnTo>
                <a:lnTo>
                  <a:pt x="12844" y="447118"/>
                </a:lnTo>
                <a:lnTo>
                  <a:pt x="3282" y="401148"/>
                </a:lnTo>
                <a:lnTo>
                  <a:pt x="0" y="353219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4052093" y="4727955"/>
            <a:ext cx="34099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800" i="1" spc="-25" dirty="0">
                <a:latin typeface="Times New Roman"/>
                <a:cs typeface="Times New Roman"/>
              </a:rPr>
              <a:t>x</a:t>
            </a:r>
            <a:r>
              <a:rPr sz="2850" spc="-37" baseline="-17543" dirty="0">
                <a:latin typeface="Times New Roman"/>
                <a:cs typeface="Times New Roman"/>
              </a:rPr>
              <a:t>c</a:t>
            </a:r>
            <a:endParaRPr sz="2850" baseline="-17543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2476500" y="2746375"/>
            <a:ext cx="3421379" cy="2021205"/>
            <a:chOff x="2476500" y="2746375"/>
            <a:chExt cx="3421379" cy="2021205"/>
          </a:xfrm>
        </p:grpSpPr>
        <p:sp>
          <p:nvSpPr>
            <p:cNvPr id="15" name="object 15"/>
            <p:cNvSpPr/>
            <p:nvPr/>
          </p:nvSpPr>
          <p:spPr>
            <a:xfrm>
              <a:off x="2490787" y="2760662"/>
              <a:ext cx="1465580" cy="1992630"/>
            </a:xfrm>
            <a:custGeom>
              <a:avLst/>
              <a:gdLst/>
              <a:ahLst/>
              <a:cxnLst/>
              <a:rect l="l" t="t" r="r" b="b"/>
              <a:pathLst>
                <a:path w="1465579" h="1992629">
                  <a:moveTo>
                    <a:pt x="0" y="0"/>
                  </a:moveTo>
                  <a:lnTo>
                    <a:pt x="1465262" y="1992312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465637" y="2760662"/>
              <a:ext cx="1417955" cy="1992630"/>
            </a:xfrm>
            <a:custGeom>
              <a:avLst/>
              <a:gdLst/>
              <a:ahLst/>
              <a:cxnLst/>
              <a:rect l="l" t="t" r="r" b="b"/>
              <a:pathLst>
                <a:path w="1417954" h="1992629">
                  <a:moveTo>
                    <a:pt x="0" y="1992312"/>
                  </a:moveTo>
                  <a:lnTo>
                    <a:pt x="1417637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3382962" y="2050796"/>
            <a:ext cx="16243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-</a:t>
            </a:r>
            <a:r>
              <a:rPr sz="1800" spc="-25" dirty="0">
                <a:solidFill>
                  <a:srgbClr val="3333CC"/>
                </a:solidFill>
                <a:latin typeface="Times New Roman"/>
                <a:cs typeface="Times New Roman"/>
              </a:rPr>
              <a:t>1}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489575" y="3397576"/>
            <a:ext cx="2372360" cy="671195"/>
          </a:xfrm>
          <a:prstGeom prst="rect">
            <a:avLst/>
          </a:prstGeom>
        </p:spPr>
        <p:txBody>
          <a:bodyPr vert="horz" wrap="square" lIns="0" tIns="101600" rIns="0" bIns="0" rtlCol="0">
            <a:spAutoFit/>
          </a:bodyPr>
          <a:lstStyle/>
          <a:p>
            <a:pPr marL="22225">
              <a:lnSpc>
                <a:spcPct val="100000"/>
              </a:lnSpc>
              <a:spcBef>
                <a:spcPts val="8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1800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+1)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div </a:t>
            </a:r>
            <a:r>
              <a:rPr sz="1800" spc="-25" dirty="0">
                <a:solidFill>
                  <a:srgbClr val="3333CC"/>
                </a:solidFill>
                <a:latin typeface="Times New Roman"/>
                <a:cs typeface="Times New Roman"/>
              </a:rPr>
              <a:t>2}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</a:pPr>
            <a:r>
              <a:rPr sz="1400" dirty="0">
                <a:solidFill>
                  <a:srgbClr val="006600"/>
                </a:solidFill>
                <a:latin typeface="Times New Roman"/>
                <a:cs typeface="Times New Roman"/>
              </a:rPr>
              <a:t>{…,(2,1),(3,2),(4,2),(5,3),</a:t>
            </a:r>
            <a:r>
              <a:rPr sz="1400" spc="-40" dirty="0">
                <a:solidFill>
                  <a:srgbClr val="0066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006600"/>
                </a:solidFill>
                <a:latin typeface="Times New Roman"/>
                <a:cs typeface="Times New Roman"/>
              </a:rPr>
              <a:t>…}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720850" y="3684523"/>
            <a:ext cx="14592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&gt;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spc="-25" dirty="0">
                <a:solidFill>
                  <a:srgbClr val="3333CC"/>
                </a:solidFill>
                <a:latin typeface="Times New Roman"/>
                <a:cs typeface="Times New Roman"/>
              </a:rPr>
              <a:t>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664995" y="1467581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597150" y="2195050"/>
            <a:ext cx="318008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166745" algn="l"/>
              </a:tabLst>
            </a:pPr>
            <a:r>
              <a:rPr sz="1850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664995" y="1320163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639595" y="16444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465" dirty="0">
                <a:latin typeface="Symbol"/>
                <a:cs typeface="Symbol"/>
              </a:rPr>
              <a:t></a:t>
            </a:r>
            <a:r>
              <a:rPr sz="2775" spc="-697" baseline="-22522" dirty="0">
                <a:latin typeface="Symbol"/>
                <a:cs typeface="Symbol"/>
              </a:rPr>
              <a:t>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664995" y="1093945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-10" dirty="0">
                <a:latin typeface="Symbol"/>
                <a:cs typeface="Symbol"/>
              </a:rPr>
              <a:t>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74821" y="16444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385" dirty="0">
                <a:latin typeface="Symbol"/>
                <a:cs typeface="Symbol"/>
              </a:rPr>
              <a:t></a:t>
            </a:r>
            <a:r>
              <a:rPr sz="2775" spc="-577" baseline="-22522" dirty="0">
                <a:latin typeface="Symbol"/>
                <a:cs typeface="Symbol"/>
              </a:rPr>
              <a:t>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00221" y="1093945"/>
            <a:ext cx="142240" cy="5346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2000"/>
              </a:lnSpc>
              <a:spcBef>
                <a:spcPts val="105"/>
              </a:spcBef>
            </a:pPr>
            <a:r>
              <a:rPr sz="1850" spc="-100" dirty="0">
                <a:latin typeface="Symbol"/>
                <a:cs typeface="Symbol"/>
              </a:rPr>
              <a:t></a:t>
            </a:r>
            <a:endParaRPr sz="1850">
              <a:latin typeface="Symbol"/>
              <a:cs typeface="Symbol"/>
            </a:endParaRPr>
          </a:p>
          <a:p>
            <a:pPr marL="12700">
              <a:lnSpc>
                <a:spcPts val="2000"/>
              </a:lnSpc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91013" y="1467581"/>
            <a:ext cx="37719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2775" baseline="-31531" dirty="0">
                <a:latin typeface="Symbol"/>
                <a:cs typeface="Symbol"/>
              </a:rPr>
              <a:t></a:t>
            </a:r>
            <a:r>
              <a:rPr sz="2775" spc="-60" baseline="-31531" dirty="0">
                <a:latin typeface="Times New Roman"/>
                <a:cs typeface="Times New Roman"/>
              </a:rPr>
              <a:t> </a:t>
            </a:r>
            <a:r>
              <a:rPr sz="1850" spc="25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252853" y="1006261"/>
            <a:ext cx="198755" cy="144081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sz="1850" spc="-25" dirty="0">
                <a:latin typeface="Times New Roman"/>
                <a:cs typeface="Times New Roman"/>
              </a:rPr>
              <a:t>2,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3,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4,</a:t>
            </a:r>
            <a:endParaRPr sz="1850">
              <a:latin typeface="Times New Roman"/>
              <a:cs typeface="Times New Roman"/>
            </a:endParaRPr>
          </a:p>
          <a:p>
            <a:pPr marL="38735">
              <a:lnSpc>
                <a:spcPct val="100000"/>
              </a:lnSpc>
              <a:spcBef>
                <a:spcPts val="565"/>
              </a:spcBef>
            </a:pPr>
            <a:r>
              <a:rPr sz="1850" dirty="0">
                <a:latin typeface="Times New Roman"/>
                <a:cs typeface="Times New Roman"/>
              </a:rPr>
              <a:t>5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56786" y="1760975"/>
            <a:ext cx="109855" cy="1911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i="1" spc="20" dirty="0">
                <a:latin typeface="Times New Roman"/>
                <a:cs typeface="Times New Roman"/>
              </a:rPr>
              <a:t>A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81189" y="1603899"/>
            <a:ext cx="196215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i="1" spc="5" dirty="0">
                <a:latin typeface="Times New Roman"/>
                <a:cs typeface="Times New Roman"/>
              </a:rPr>
              <a:t>D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811795" y="1683481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811795" y="1536063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786395" y="18603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415" dirty="0">
                <a:latin typeface="Symbol"/>
                <a:cs typeface="Symbol"/>
              </a:rPr>
              <a:t></a:t>
            </a:r>
            <a:r>
              <a:rPr sz="2775" spc="-622" baseline="-22522" dirty="0">
                <a:latin typeface="Symbol"/>
                <a:cs typeface="Symbol"/>
              </a:rPr>
              <a:t>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811795" y="1309845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-100" dirty="0">
                <a:latin typeface="Symbol"/>
                <a:cs typeface="Symbol"/>
              </a:rPr>
              <a:t>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021621" y="18603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335" dirty="0">
                <a:latin typeface="Symbol"/>
                <a:cs typeface="Symbol"/>
              </a:rPr>
              <a:t></a:t>
            </a:r>
            <a:r>
              <a:rPr sz="2775" spc="-502" baseline="-22522" dirty="0">
                <a:latin typeface="Symbol"/>
                <a:cs typeface="Symbol"/>
              </a:rPr>
              <a:t>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047021" y="1309845"/>
            <a:ext cx="142240" cy="5346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2000"/>
              </a:lnSpc>
              <a:spcBef>
                <a:spcPts val="105"/>
              </a:spcBef>
            </a:pPr>
            <a:r>
              <a:rPr sz="1850" spc="-100" dirty="0">
                <a:latin typeface="Symbol"/>
                <a:cs typeface="Symbol"/>
              </a:rPr>
              <a:t></a:t>
            </a:r>
            <a:endParaRPr sz="1850">
              <a:latin typeface="Symbol"/>
              <a:cs typeface="Symbol"/>
            </a:endParaRPr>
          </a:p>
          <a:p>
            <a:pPr marL="12700">
              <a:lnSpc>
                <a:spcPts val="2000"/>
              </a:lnSpc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837812" y="1683481"/>
            <a:ext cx="37719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2775" baseline="-31531" dirty="0">
                <a:latin typeface="Symbol"/>
                <a:cs typeface="Symbol"/>
              </a:rPr>
              <a:t></a:t>
            </a:r>
            <a:r>
              <a:rPr sz="2775" spc="-60" baseline="-31531" dirty="0">
                <a:latin typeface="Times New Roman"/>
                <a:cs typeface="Times New Roman"/>
              </a:rPr>
              <a:t> </a:t>
            </a:r>
            <a:r>
              <a:rPr sz="1850" spc="35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399653" y="1222161"/>
            <a:ext cx="198755" cy="144081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sz="1850" spc="-25" dirty="0">
                <a:latin typeface="Times New Roman"/>
                <a:cs typeface="Times New Roman"/>
              </a:rPr>
              <a:t>2,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3,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4,</a:t>
            </a:r>
            <a:endParaRPr sz="1850">
              <a:latin typeface="Times New Roman"/>
              <a:cs typeface="Times New Roman"/>
            </a:endParaRPr>
          </a:p>
          <a:p>
            <a:pPr marL="38735">
              <a:lnSpc>
                <a:spcPct val="100000"/>
              </a:lnSpc>
              <a:spcBef>
                <a:spcPts val="565"/>
              </a:spcBef>
            </a:pPr>
            <a:r>
              <a:rPr sz="1850" dirty="0">
                <a:latin typeface="Times New Roman"/>
                <a:cs typeface="Times New Roman"/>
              </a:rPr>
              <a:t>5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696805" y="1976875"/>
            <a:ext cx="109855" cy="1911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i="1" spc="20" dirty="0">
                <a:latin typeface="Times New Roman"/>
                <a:cs typeface="Times New Roman"/>
              </a:rPr>
              <a:t>B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527989" y="1819799"/>
            <a:ext cx="196215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i="1" spc="5" dirty="0">
                <a:latin typeface="Times New Roman"/>
                <a:cs typeface="Times New Roman"/>
              </a:rPr>
              <a:t>D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692668" y="5657946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409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692668" y="5809822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245" dirty="0">
                <a:latin typeface="Symbol"/>
                <a:cs typeface="Symbol"/>
              </a:rPr>
              <a:t>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692668" y="5251984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409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692668" y="5430377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125" dirty="0">
                <a:latin typeface="Symbol"/>
                <a:cs typeface="Symbol"/>
              </a:rPr>
              <a:t>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692668" y="5050440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5" dirty="0">
                <a:latin typeface="Symbol"/>
                <a:cs typeface="Symbol"/>
              </a:rPr>
              <a:t>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996927" y="5657946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409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996927" y="5809822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95" dirty="0">
                <a:latin typeface="Symbol"/>
                <a:cs typeface="Symbol"/>
              </a:rPr>
              <a:t>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996927" y="5430377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155" dirty="0">
                <a:latin typeface="Symbol"/>
                <a:cs typeface="Symbol"/>
              </a:rPr>
              <a:t>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996927" y="5050440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45" dirty="0">
                <a:latin typeface="Symbol"/>
                <a:cs typeface="Symbol"/>
              </a:rPr>
              <a:t>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787090" y="5251984"/>
            <a:ext cx="378460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2775" baseline="-33033" dirty="0">
                <a:latin typeface="Symbol"/>
                <a:cs typeface="Symbol"/>
              </a:rPr>
              <a:t></a:t>
            </a:r>
            <a:r>
              <a:rPr sz="2775" spc="-44" baseline="-33033" dirty="0">
                <a:latin typeface="Times New Roman"/>
                <a:cs typeface="Times New Roman"/>
              </a:rPr>
              <a:t> </a:t>
            </a:r>
            <a:r>
              <a:rPr sz="1850" spc="355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311714" y="4961424"/>
            <a:ext cx="203200" cy="1094740"/>
          </a:xfrm>
          <a:prstGeom prst="rect">
            <a:avLst/>
          </a:prstGeom>
        </p:spPr>
        <p:txBody>
          <a:bodyPr vert="horz" wrap="square" lIns="0" tIns="863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sz="1850" spc="-25" dirty="0">
                <a:latin typeface="Times New Roman"/>
                <a:cs typeface="Times New Roman"/>
              </a:rPr>
              <a:t>1,</a:t>
            </a:r>
            <a:endParaRPr sz="185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  <a:spcBef>
                <a:spcPts val="585"/>
              </a:spcBef>
            </a:pPr>
            <a:r>
              <a:rPr sz="1850" spc="-25" dirty="0">
                <a:latin typeface="Times New Roman"/>
                <a:cs typeface="Times New Roman"/>
              </a:rPr>
              <a:t>2,</a:t>
            </a:r>
            <a:endParaRPr sz="1850">
              <a:latin typeface="Times New Roman"/>
              <a:cs typeface="Times New Roman"/>
            </a:endParaRPr>
          </a:p>
          <a:p>
            <a:pPr marL="43815">
              <a:lnSpc>
                <a:spcPct val="100000"/>
              </a:lnSpc>
              <a:spcBef>
                <a:spcPts val="585"/>
              </a:spcBef>
            </a:pPr>
            <a:r>
              <a:rPr sz="1850" spc="10" dirty="0">
                <a:latin typeface="Times New Roman"/>
                <a:cs typeface="Times New Roman"/>
              </a:rPr>
              <a:t>3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633362" y="5547539"/>
            <a:ext cx="118110" cy="19177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50" i="1" spc="25" dirty="0">
                <a:latin typeface="Times New Roman"/>
                <a:cs typeface="Times New Roman"/>
              </a:rPr>
              <a:t>C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472096" y="5389396"/>
            <a:ext cx="19748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i="1" spc="10" dirty="0">
                <a:latin typeface="Times New Roman"/>
                <a:cs typeface="Times New Roman"/>
              </a:rPr>
              <a:t>D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4465637" y="2760662"/>
            <a:ext cx="1417955" cy="1992630"/>
          </a:xfrm>
          <a:custGeom>
            <a:avLst/>
            <a:gdLst/>
            <a:ahLst/>
            <a:cxnLst/>
            <a:rect l="l" t="t" r="r" b="b"/>
            <a:pathLst>
              <a:path w="1417954" h="1992629">
                <a:moveTo>
                  <a:pt x="0" y="1992312"/>
                </a:moveTo>
                <a:lnTo>
                  <a:pt x="1417638" y="0"/>
                </a:lnTo>
              </a:path>
            </a:pathLst>
          </a:custGeom>
          <a:ln w="7620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4699000" y="3266947"/>
            <a:ext cx="3810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b="1" i="1" spc="-25" dirty="0">
                <a:solidFill>
                  <a:srgbClr val="FF0000"/>
                </a:solidFill>
                <a:latin typeface="Times New Roman"/>
                <a:cs typeface="Times New Roman"/>
              </a:rPr>
              <a:t>R</a:t>
            </a:r>
            <a:r>
              <a:rPr sz="2400" b="1" spc="-37" baseline="-17361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endParaRPr sz="2400" baseline="-17361">
              <a:latin typeface="Times New Roman"/>
              <a:cs typeface="Times New Roman"/>
            </a:endParaRPr>
          </a:p>
        </p:txBody>
      </p:sp>
      <p:grpSp>
        <p:nvGrpSpPr>
          <p:cNvPr id="56" name="object 56"/>
          <p:cNvGrpSpPr/>
          <p:nvPr/>
        </p:nvGrpSpPr>
        <p:grpSpPr>
          <a:xfrm>
            <a:off x="1176337" y="2138362"/>
            <a:ext cx="327025" cy="314325"/>
            <a:chOff x="1176337" y="2138362"/>
            <a:chExt cx="327025" cy="314325"/>
          </a:xfrm>
        </p:grpSpPr>
        <p:sp>
          <p:nvSpPr>
            <p:cNvPr id="57" name="object 57"/>
            <p:cNvSpPr/>
            <p:nvPr/>
          </p:nvSpPr>
          <p:spPr>
            <a:xfrm>
              <a:off x="1190625" y="2152650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285750"/>
                  </a:moveTo>
                  <a:lnTo>
                    <a:pt x="298450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90625" y="2152650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0"/>
                  </a:moveTo>
                  <a:lnTo>
                    <a:pt x="298450" y="28575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7291387" y="1311275"/>
            <a:ext cx="327025" cy="314325"/>
            <a:chOff x="7291387" y="1311275"/>
            <a:chExt cx="327025" cy="314325"/>
          </a:xfrm>
        </p:grpSpPr>
        <p:sp>
          <p:nvSpPr>
            <p:cNvPr id="60" name="object 60"/>
            <p:cNvSpPr/>
            <p:nvPr/>
          </p:nvSpPr>
          <p:spPr>
            <a:xfrm>
              <a:off x="7305675" y="1325562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285750"/>
                  </a:moveTo>
                  <a:lnTo>
                    <a:pt x="298450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305675" y="1325562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0"/>
                  </a:moveTo>
                  <a:lnTo>
                    <a:pt x="298450" y="28575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2" name="object 62"/>
          <p:cNvGrpSpPr/>
          <p:nvPr/>
        </p:nvGrpSpPr>
        <p:grpSpPr>
          <a:xfrm>
            <a:off x="4443914" y="2742296"/>
            <a:ext cx="1461135" cy="2626995"/>
            <a:chOff x="4443914" y="2742296"/>
            <a:chExt cx="1461135" cy="2626995"/>
          </a:xfrm>
        </p:grpSpPr>
        <p:pic>
          <p:nvPicPr>
            <p:cNvPr id="63" name="object 6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443914" y="4533741"/>
              <a:ext cx="230229" cy="232838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5222874" y="5068887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285750"/>
                  </a:moveTo>
                  <a:lnTo>
                    <a:pt x="298450" y="0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222874" y="5068887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0"/>
                  </a:moveTo>
                  <a:lnTo>
                    <a:pt x="298450" y="285750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674768" y="2742296"/>
              <a:ext cx="230229" cy="232838"/>
            </a:xfrm>
            <a:prstGeom prst="rect">
              <a:avLst/>
            </a:prstGeom>
          </p:spPr>
        </p:pic>
      </p:grpSp>
      <p:sp>
        <p:nvSpPr>
          <p:cNvPr id="67" name="object 6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30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535430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3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arco</a:t>
            </a:r>
            <a:r>
              <a:rPr spc="-15" dirty="0"/>
              <a:t> </a:t>
            </a:r>
            <a:r>
              <a:rPr spc="-10" dirty="0"/>
              <a:t>consistencia</a:t>
            </a:r>
          </a:p>
        </p:txBody>
      </p:sp>
      <p:sp>
        <p:nvSpPr>
          <p:cNvPr id="8" name="object 8"/>
          <p:cNvSpPr/>
          <p:nvPr/>
        </p:nvSpPr>
        <p:spPr>
          <a:xfrm>
            <a:off x="1876425" y="2143125"/>
            <a:ext cx="719455" cy="706755"/>
          </a:xfrm>
          <a:custGeom>
            <a:avLst/>
            <a:gdLst/>
            <a:ahLst/>
            <a:cxnLst/>
            <a:rect l="l" t="t" r="r" b="b"/>
            <a:pathLst>
              <a:path w="719455" h="706755">
                <a:moveTo>
                  <a:pt x="0" y="353219"/>
                </a:moveTo>
                <a:lnTo>
                  <a:pt x="3282" y="305289"/>
                </a:lnTo>
                <a:lnTo>
                  <a:pt x="12844" y="259319"/>
                </a:lnTo>
                <a:lnTo>
                  <a:pt x="28256" y="215730"/>
                </a:lnTo>
                <a:lnTo>
                  <a:pt x="49091" y="174942"/>
                </a:lnTo>
                <a:lnTo>
                  <a:pt x="74920" y="137377"/>
                </a:lnTo>
                <a:lnTo>
                  <a:pt x="105315" y="103455"/>
                </a:lnTo>
                <a:lnTo>
                  <a:pt x="139847" y="73597"/>
                </a:lnTo>
                <a:lnTo>
                  <a:pt x="178087" y="48224"/>
                </a:lnTo>
                <a:lnTo>
                  <a:pt x="219608" y="27757"/>
                </a:lnTo>
                <a:lnTo>
                  <a:pt x="263981" y="12617"/>
                </a:lnTo>
                <a:lnTo>
                  <a:pt x="310777" y="3224"/>
                </a:lnTo>
                <a:lnTo>
                  <a:pt x="359569" y="0"/>
                </a:lnTo>
                <a:lnTo>
                  <a:pt x="408360" y="3224"/>
                </a:lnTo>
                <a:lnTo>
                  <a:pt x="455156" y="12617"/>
                </a:lnTo>
                <a:lnTo>
                  <a:pt x="499529" y="27757"/>
                </a:lnTo>
                <a:lnTo>
                  <a:pt x="541050" y="48224"/>
                </a:lnTo>
                <a:lnTo>
                  <a:pt x="579290" y="73597"/>
                </a:lnTo>
                <a:lnTo>
                  <a:pt x="613822" y="103455"/>
                </a:lnTo>
                <a:lnTo>
                  <a:pt x="644217" y="137377"/>
                </a:lnTo>
                <a:lnTo>
                  <a:pt x="670046" y="174942"/>
                </a:lnTo>
                <a:lnTo>
                  <a:pt x="690881" y="215730"/>
                </a:lnTo>
                <a:lnTo>
                  <a:pt x="706293" y="259319"/>
                </a:lnTo>
                <a:lnTo>
                  <a:pt x="715855" y="305289"/>
                </a:lnTo>
                <a:lnTo>
                  <a:pt x="719138" y="353219"/>
                </a:lnTo>
                <a:lnTo>
                  <a:pt x="715855" y="401148"/>
                </a:lnTo>
                <a:lnTo>
                  <a:pt x="706293" y="447118"/>
                </a:lnTo>
                <a:lnTo>
                  <a:pt x="690881" y="490707"/>
                </a:lnTo>
                <a:lnTo>
                  <a:pt x="670046" y="531495"/>
                </a:lnTo>
                <a:lnTo>
                  <a:pt x="644217" y="569060"/>
                </a:lnTo>
                <a:lnTo>
                  <a:pt x="613822" y="602982"/>
                </a:lnTo>
                <a:lnTo>
                  <a:pt x="579290" y="632840"/>
                </a:lnTo>
                <a:lnTo>
                  <a:pt x="541050" y="658213"/>
                </a:lnTo>
                <a:lnTo>
                  <a:pt x="499529" y="678680"/>
                </a:lnTo>
                <a:lnTo>
                  <a:pt x="455156" y="693820"/>
                </a:lnTo>
                <a:lnTo>
                  <a:pt x="408360" y="703213"/>
                </a:lnTo>
                <a:lnTo>
                  <a:pt x="359569" y="706438"/>
                </a:lnTo>
                <a:lnTo>
                  <a:pt x="310777" y="703213"/>
                </a:lnTo>
                <a:lnTo>
                  <a:pt x="263981" y="693820"/>
                </a:lnTo>
                <a:lnTo>
                  <a:pt x="219608" y="678680"/>
                </a:lnTo>
                <a:lnTo>
                  <a:pt x="178087" y="658213"/>
                </a:lnTo>
                <a:lnTo>
                  <a:pt x="139847" y="632840"/>
                </a:lnTo>
                <a:lnTo>
                  <a:pt x="105315" y="602982"/>
                </a:lnTo>
                <a:lnTo>
                  <a:pt x="74920" y="569060"/>
                </a:lnTo>
                <a:lnTo>
                  <a:pt x="49091" y="531495"/>
                </a:lnTo>
                <a:lnTo>
                  <a:pt x="28256" y="490707"/>
                </a:lnTo>
                <a:lnTo>
                  <a:pt x="12844" y="447118"/>
                </a:lnTo>
                <a:lnTo>
                  <a:pt x="3282" y="401148"/>
                </a:lnTo>
                <a:lnTo>
                  <a:pt x="0" y="353219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043112" y="2207259"/>
            <a:ext cx="40767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800" i="1" spc="-25" dirty="0">
                <a:latin typeface="Times New Roman"/>
                <a:cs typeface="Times New Roman"/>
              </a:rPr>
              <a:t>x</a:t>
            </a:r>
            <a:r>
              <a:rPr sz="2850" spc="-37" baseline="-17543" dirty="0">
                <a:latin typeface="Times New Roman"/>
                <a:cs typeface="Times New Roman"/>
              </a:rPr>
              <a:t>A</a:t>
            </a:r>
            <a:endParaRPr sz="2850" baseline="-17543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778500" y="2143125"/>
            <a:ext cx="719455" cy="706755"/>
          </a:xfrm>
          <a:custGeom>
            <a:avLst/>
            <a:gdLst/>
            <a:ahLst/>
            <a:cxnLst/>
            <a:rect l="l" t="t" r="r" b="b"/>
            <a:pathLst>
              <a:path w="719454" h="706755">
                <a:moveTo>
                  <a:pt x="0" y="353219"/>
                </a:moveTo>
                <a:lnTo>
                  <a:pt x="3282" y="305289"/>
                </a:lnTo>
                <a:lnTo>
                  <a:pt x="12844" y="259319"/>
                </a:lnTo>
                <a:lnTo>
                  <a:pt x="28256" y="215730"/>
                </a:lnTo>
                <a:lnTo>
                  <a:pt x="49091" y="174942"/>
                </a:lnTo>
                <a:lnTo>
                  <a:pt x="74920" y="137377"/>
                </a:lnTo>
                <a:lnTo>
                  <a:pt x="105315" y="103455"/>
                </a:lnTo>
                <a:lnTo>
                  <a:pt x="139847" y="73597"/>
                </a:lnTo>
                <a:lnTo>
                  <a:pt x="178087" y="48224"/>
                </a:lnTo>
                <a:lnTo>
                  <a:pt x="219608" y="27757"/>
                </a:lnTo>
                <a:lnTo>
                  <a:pt x="263981" y="12617"/>
                </a:lnTo>
                <a:lnTo>
                  <a:pt x="310777" y="3224"/>
                </a:lnTo>
                <a:lnTo>
                  <a:pt x="359569" y="0"/>
                </a:lnTo>
                <a:lnTo>
                  <a:pt x="408360" y="3224"/>
                </a:lnTo>
                <a:lnTo>
                  <a:pt x="455156" y="12617"/>
                </a:lnTo>
                <a:lnTo>
                  <a:pt x="499529" y="27757"/>
                </a:lnTo>
                <a:lnTo>
                  <a:pt x="541050" y="48224"/>
                </a:lnTo>
                <a:lnTo>
                  <a:pt x="579290" y="73597"/>
                </a:lnTo>
                <a:lnTo>
                  <a:pt x="613822" y="103455"/>
                </a:lnTo>
                <a:lnTo>
                  <a:pt x="644217" y="137377"/>
                </a:lnTo>
                <a:lnTo>
                  <a:pt x="670046" y="174942"/>
                </a:lnTo>
                <a:lnTo>
                  <a:pt x="690881" y="215730"/>
                </a:lnTo>
                <a:lnTo>
                  <a:pt x="706293" y="259319"/>
                </a:lnTo>
                <a:lnTo>
                  <a:pt x="715855" y="305289"/>
                </a:lnTo>
                <a:lnTo>
                  <a:pt x="719138" y="353219"/>
                </a:lnTo>
                <a:lnTo>
                  <a:pt x="715855" y="401148"/>
                </a:lnTo>
                <a:lnTo>
                  <a:pt x="706293" y="447118"/>
                </a:lnTo>
                <a:lnTo>
                  <a:pt x="690881" y="490707"/>
                </a:lnTo>
                <a:lnTo>
                  <a:pt x="670046" y="531495"/>
                </a:lnTo>
                <a:lnTo>
                  <a:pt x="644217" y="569060"/>
                </a:lnTo>
                <a:lnTo>
                  <a:pt x="613822" y="602982"/>
                </a:lnTo>
                <a:lnTo>
                  <a:pt x="579290" y="632840"/>
                </a:lnTo>
                <a:lnTo>
                  <a:pt x="541050" y="658213"/>
                </a:lnTo>
                <a:lnTo>
                  <a:pt x="499529" y="678680"/>
                </a:lnTo>
                <a:lnTo>
                  <a:pt x="455156" y="693820"/>
                </a:lnTo>
                <a:lnTo>
                  <a:pt x="408360" y="703213"/>
                </a:lnTo>
                <a:lnTo>
                  <a:pt x="359569" y="706438"/>
                </a:lnTo>
                <a:lnTo>
                  <a:pt x="310777" y="703213"/>
                </a:lnTo>
                <a:lnTo>
                  <a:pt x="263981" y="693820"/>
                </a:lnTo>
                <a:lnTo>
                  <a:pt x="219608" y="678680"/>
                </a:lnTo>
                <a:lnTo>
                  <a:pt x="178087" y="658213"/>
                </a:lnTo>
                <a:lnTo>
                  <a:pt x="139847" y="632840"/>
                </a:lnTo>
                <a:lnTo>
                  <a:pt x="105315" y="602982"/>
                </a:lnTo>
                <a:lnTo>
                  <a:pt x="74920" y="569060"/>
                </a:lnTo>
                <a:lnTo>
                  <a:pt x="49091" y="531495"/>
                </a:lnTo>
                <a:lnTo>
                  <a:pt x="28256" y="490707"/>
                </a:lnTo>
                <a:lnTo>
                  <a:pt x="12844" y="447118"/>
                </a:lnTo>
                <a:lnTo>
                  <a:pt x="3282" y="401148"/>
                </a:lnTo>
                <a:lnTo>
                  <a:pt x="0" y="353219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952331" y="2207259"/>
            <a:ext cx="39433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800" i="1" spc="-25" dirty="0">
                <a:latin typeface="Times New Roman"/>
                <a:cs typeface="Times New Roman"/>
              </a:rPr>
              <a:t>x</a:t>
            </a:r>
            <a:r>
              <a:rPr sz="2850" spc="-37" baseline="-17543" dirty="0">
                <a:latin typeface="Times New Roman"/>
                <a:cs typeface="Times New Roman"/>
              </a:rPr>
              <a:t>B</a:t>
            </a:r>
            <a:endParaRPr sz="2850" baseline="-17543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851275" y="4664075"/>
            <a:ext cx="719455" cy="706755"/>
          </a:xfrm>
          <a:custGeom>
            <a:avLst/>
            <a:gdLst/>
            <a:ahLst/>
            <a:cxnLst/>
            <a:rect l="l" t="t" r="r" b="b"/>
            <a:pathLst>
              <a:path w="719454" h="706754">
                <a:moveTo>
                  <a:pt x="0" y="353219"/>
                </a:moveTo>
                <a:lnTo>
                  <a:pt x="3282" y="305289"/>
                </a:lnTo>
                <a:lnTo>
                  <a:pt x="12844" y="259319"/>
                </a:lnTo>
                <a:lnTo>
                  <a:pt x="28256" y="215730"/>
                </a:lnTo>
                <a:lnTo>
                  <a:pt x="49091" y="174942"/>
                </a:lnTo>
                <a:lnTo>
                  <a:pt x="74920" y="137377"/>
                </a:lnTo>
                <a:lnTo>
                  <a:pt x="105315" y="103455"/>
                </a:lnTo>
                <a:lnTo>
                  <a:pt x="139847" y="73597"/>
                </a:lnTo>
                <a:lnTo>
                  <a:pt x="178087" y="48224"/>
                </a:lnTo>
                <a:lnTo>
                  <a:pt x="219608" y="27757"/>
                </a:lnTo>
                <a:lnTo>
                  <a:pt x="263981" y="12617"/>
                </a:lnTo>
                <a:lnTo>
                  <a:pt x="310777" y="3224"/>
                </a:lnTo>
                <a:lnTo>
                  <a:pt x="359569" y="0"/>
                </a:lnTo>
                <a:lnTo>
                  <a:pt x="408360" y="3224"/>
                </a:lnTo>
                <a:lnTo>
                  <a:pt x="455156" y="12617"/>
                </a:lnTo>
                <a:lnTo>
                  <a:pt x="499529" y="27757"/>
                </a:lnTo>
                <a:lnTo>
                  <a:pt x="541050" y="48224"/>
                </a:lnTo>
                <a:lnTo>
                  <a:pt x="579290" y="73597"/>
                </a:lnTo>
                <a:lnTo>
                  <a:pt x="613822" y="103455"/>
                </a:lnTo>
                <a:lnTo>
                  <a:pt x="644217" y="137377"/>
                </a:lnTo>
                <a:lnTo>
                  <a:pt x="670046" y="174942"/>
                </a:lnTo>
                <a:lnTo>
                  <a:pt x="690881" y="215730"/>
                </a:lnTo>
                <a:lnTo>
                  <a:pt x="706293" y="259319"/>
                </a:lnTo>
                <a:lnTo>
                  <a:pt x="715855" y="305289"/>
                </a:lnTo>
                <a:lnTo>
                  <a:pt x="719138" y="353219"/>
                </a:lnTo>
                <a:lnTo>
                  <a:pt x="715855" y="401148"/>
                </a:lnTo>
                <a:lnTo>
                  <a:pt x="706293" y="447118"/>
                </a:lnTo>
                <a:lnTo>
                  <a:pt x="690881" y="490707"/>
                </a:lnTo>
                <a:lnTo>
                  <a:pt x="670046" y="531495"/>
                </a:lnTo>
                <a:lnTo>
                  <a:pt x="644217" y="569060"/>
                </a:lnTo>
                <a:lnTo>
                  <a:pt x="613822" y="602982"/>
                </a:lnTo>
                <a:lnTo>
                  <a:pt x="579290" y="632840"/>
                </a:lnTo>
                <a:lnTo>
                  <a:pt x="541050" y="658213"/>
                </a:lnTo>
                <a:lnTo>
                  <a:pt x="499529" y="678680"/>
                </a:lnTo>
                <a:lnTo>
                  <a:pt x="455156" y="693820"/>
                </a:lnTo>
                <a:lnTo>
                  <a:pt x="408360" y="703213"/>
                </a:lnTo>
                <a:lnTo>
                  <a:pt x="359569" y="706438"/>
                </a:lnTo>
                <a:lnTo>
                  <a:pt x="310777" y="703213"/>
                </a:lnTo>
                <a:lnTo>
                  <a:pt x="263981" y="693820"/>
                </a:lnTo>
                <a:lnTo>
                  <a:pt x="219608" y="678680"/>
                </a:lnTo>
                <a:lnTo>
                  <a:pt x="178087" y="658213"/>
                </a:lnTo>
                <a:lnTo>
                  <a:pt x="139847" y="632840"/>
                </a:lnTo>
                <a:lnTo>
                  <a:pt x="105315" y="602982"/>
                </a:lnTo>
                <a:lnTo>
                  <a:pt x="74920" y="569060"/>
                </a:lnTo>
                <a:lnTo>
                  <a:pt x="49091" y="531495"/>
                </a:lnTo>
                <a:lnTo>
                  <a:pt x="28256" y="490707"/>
                </a:lnTo>
                <a:lnTo>
                  <a:pt x="12844" y="447118"/>
                </a:lnTo>
                <a:lnTo>
                  <a:pt x="3282" y="401148"/>
                </a:lnTo>
                <a:lnTo>
                  <a:pt x="0" y="353219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4052093" y="4727955"/>
            <a:ext cx="34099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800" i="1" spc="-25" dirty="0">
                <a:latin typeface="Times New Roman"/>
                <a:cs typeface="Times New Roman"/>
              </a:rPr>
              <a:t>x</a:t>
            </a:r>
            <a:r>
              <a:rPr sz="2850" spc="-37" baseline="-17543" dirty="0">
                <a:latin typeface="Times New Roman"/>
                <a:cs typeface="Times New Roman"/>
              </a:rPr>
              <a:t>c</a:t>
            </a:r>
            <a:endParaRPr sz="2850" baseline="-17543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2476500" y="2746375"/>
            <a:ext cx="3421379" cy="2021205"/>
            <a:chOff x="2476500" y="2746375"/>
            <a:chExt cx="3421379" cy="2021205"/>
          </a:xfrm>
        </p:grpSpPr>
        <p:sp>
          <p:nvSpPr>
            <p:cNvPr id="15" name="object 15"/>
            <p:cNvSpPr/>
            <p:nvPr/>
          </p:nvSpPr>
          <p:spPr>
            <a:xfrm>
              <a:off x="2490787" y="2760662"/>
              <a:ext cx="1465580" cy="1992630"/>
            </a:xfrm>
            <a:custGeom>
              <a:avLst/>
              <a:gdLst/>
              <a:ahLst/>
              <a:cxnLst/>
              <a:rect l="l" t="t" r="r" b="b"/>
              <a:pathLst>
                <a:path w="1465579" h="1992629">
                  <a:moveTo>
                    <a:pt x="0" y="0"/>
                  </a:moveTo>
                  <a:lnTo>
                    <a:pt x="1465262" y="1992312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465637" y="2760662"/>
              <a:ext cx="1417955" cy="1992630"/>
            </a:xfrm>
            <a:custGeom>
              <a:avLst/>
              <a:gdLst/>
              <a:ahLst/>
              <a:cxnLst/>
              <a:rect l="l" t="t" r="r" b="b"/>
              <a:pathLst>
                <a:path w="1417954" h="1992629">
                  <a:moveTo>
                    <a:pt x="0" y="1992312"/>
                  </a:moveTo>
                  <a:lnTo>
                    <a:pt x="1417637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3382962" y="2050796"/>
            <a:ext cx="16243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-</a:t>
            </a:r>
            <a:r>
              <a:rPr sz="1800" spc="-25" dirty="0">
                <a:solidFill>
                  <a:srgbClr val="3333CC"/>
                </a:solidFill>
                <a:latin typeface="Times New Roman"/>
                <a:cs typeface="Times New Roman"/>
              </a:rPr>
              <a:t>1}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489575" y="3397576"/>
            <a:ext cx="2372360" cy="671195"/>
          </a:xfrm>
          <a:prstGeom prst="rect">
            <a:avLst/>
          </a:prstGeom>
        </p:spPr>
        <p:txBody>
          <a:bodyPr vert="horz" wrap="square" lIns="0" tIns="101600" rIns="0" bIns="0" rtlCol="0">
            <a:spAutoFit/>
          </a:bodyPr>
          <a:lstStyle/>
          <a:p>
            <a:pPr marL="22225">
              <a:lnSpc>
                <a:spcPct val="100000"/>
              </a:lnSpc>
              <a:spcBef>
                <a:spcPts val="8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1800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+1)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div </a:t>
            </a:r>
            <a:r>
              <a:rPr sz="1800" spc="-25" dirty="0">
                <a:solidFill>
                  <a:srgbClr val="3333CC"/>
                </a:solidFill>
                <a:latin typeface="Times New Roman"/>
                <a:cs typeface="Times New Roman"/>
              </a:rPr>
              <a:t>2}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</a:pPr>
            <a:r>
              <a:rPr sz="1400" dirty="0">
                <a:solidFill>
                  <a:srgbClr val="006600"/>
                </a:solidFill>
                <a:latin typeface="Times New Roman"/>
                <a:cs typeface="Times New Roman"/>
              </a:rPr>
              <a:t>{…,(2,1),(3,2),(4,2),(5,3),</a:t>
            </a:r>
            <a:r>
              <a:rPr sz="1400" spc="-40" dirty="0">
                <a:solidFill>
                  <a:srgbClr val="0066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006600"/>
                </a:solidFill>
                <a:latin typeface="Times New Roman"/>
                <a:cs typeface="Times New Roman"/>
              </a:rPr>
              <a:t>…}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720850" y="3684523"/>
            <a:ext cx="14592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&gt;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spc="-25" dirty="0">
                <a:solidFill>
                  <a:srgbClr val="3333CC"/>
                </a:solidFill>
                <a:latin typeface="Times New Roman"/>
                <a:cs typeface="Times New Roman"/>
              </a:rPr>
              <a:t>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664995" y="1467581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597150" y="2195050"/>
            <a:ext cx="318008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166745" algn="l"/>
              </a:tabLst>
            </a:pPr>
            <a:r>
              <a:rPr sz="1850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664995" y="1320163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639595" y="16444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465" dirty="0">
                <a:latin typeface="Symbol"/>
                <a:cs typeface="Symbol"/>
              </a:rPr>
              <a:t></a:t>
            </a:r>
            <a:r>
              <a:rPr sz="2775" spc="-697" baseline="-22522" dirty="0">
                <a:latin typeface="Symbol"/>
                <a:cs typeface="Symbol"/>
              </a:rPr>
              <a:t>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664995" y="1093945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-10" dirty="0">
                <a:latin typeface="Symbol"/>
                <a:cs typeface="Symbol"/>
              </a:rPr>
              <a:t>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74821" y="16444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385" dirty="0">
                <a:latin typeface="Symbol"/>
                <a:cs typeface="Symbol"/>
              </a:rPr>
              <a:t></a:t>
            </a:r>
            <a:r>
              <a:rPr sz="2775" spc="-577" baseline="-22522" dirty="0">
                <a:latin typeface="Symbol"/>
                <a:cs typeface="Symbol"/>
              </a:rPr>
              <a:t>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00221" y="1093945"/>
            <a:ext cx="142240" cy="5346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2000"/>
              </a:lnSpc>
              <a:spcBef>
                <a:spcPts val="105"/>
              </a:spcBef>
            </a:pPr>
            <a:r>
              <a:rPr sz="1850" spc="-100" dirty="0">
                <a:latin typeface="Symbol"/>
                <a:cs typeface="Symbol"/>
              </a:rPr>
              <a:t></a:t>
            </a:r>
            <a:endParaRPr sz="1850">
              <a:latin typeface="Symbol"/>
              <a:cs typeface="Symbol"/>
            </a:endParaRPr>
          </a:p>
          <a:p>
            <a:pPr marL="12700">
              <a:lnSpc>
                <a:spcPts val="2000"/>
              </a:lnSpc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91013" y="1467581"/>
            <a:ext cx="37719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2775" baseline="-31531" dirty="0">
                <a:latin typeface="Symbol"/>
                <a:cs typeface="Symbol"/>
              </a:rPr>
              <a:t></a:t>
            </a:r>
            <a:r>
              <a:rPr sz="2775" spc="-60" baseline="-31531" dirty="0">
                <a:latin typeface="Times New Roman"/>
                <a:cs typeface="Times New Roman"/>
              </a:rPr>
              <a:t> </a:t>
            </a:r>
            <a:r>
              <a:rPr sz="1850" spc="25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252853" y="1006261"/>
            <a:ext cx="198755" cy="144081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sz="1850" spc="-25" dirty="0">
                <a:latin typeface="Times New Roman"/>
                <a:cs typeface="Times New Roman"/>
              </a:rPr>
              <a:t>2,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3,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4,</a:t>
            </a:r>
            <a:endParaRPr sz="1850">
              <a:latin typeface="Times New Roman"/>
              <a:cs typeface="Times New Roman"/>
            </a:endParaRPr>
          </a:p>
          <a:p>
            <a:pPr marL="38735">
              <a:lnSpc>
                <a:spcPct val="100000"/>
              </a:lnSpc>
              <a:spcBef>
                <a:spcPts val="565"/>
              </a:spcBef>
            </a:pPr>
            <a:r>
              <a:rPr sz="1850" dirty="0">
                <a:latin typeface="Times New Roman"/>
                <a:cs typeface="Times New Roman"/>
              </a:rPr>
              <a:t>5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56786" y="1760975"/>
            <a:ext cx="109855" cy="1911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i="1" spc="20" dirty="0">
                <a:latin typeface="Times New Roman"/>
                <a:cs typeface="Times New Roman"/>
              </a:rPr>
              <a:t>A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81189" y="1603899"/>
            <a:ext cx="196215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i="1" spc="5" dirty="0">
                <a:latin typeface="Times New Roman"/>
                <a:cs typeface="Times New Roman"/>
              </a:rPr>
              <a:t>D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811795" y="1683481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811795" y="1536063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786395" y="18603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415" dirty="0">
                <a:latin typeface="Symbol"/>
                <a:cs typeface="Symbol"/>
              </a:rPr>
              <a:t></a:t>
            </a:r>
            <a:r>
              <a:rPr sz="2775" spc="-622" baseline="-22522" dirty="0">
                <a:latin typeface="Symbol"/>
                <a:cs typeface="Symbol"/>
              </a:rPr>
              <a:t>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811795" y="1309845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-100" dirty="0">
                <a:latin typeface="Symbol"/>
                <a:cs typeface="Symbol"/>
              </a:rPr>
              <a:t>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021621" y="18603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335" dirty="0">
                <a:latin typeface="Symbol"/>
                <a:cs typeface="Symbol"/>
              </a:rPr>
              <a:t></a:t>
            </a:r>
            <a:r>
              <a:rPr sz="2775" spc="-502" baseline="-22522" dirty="0">
                <a:latin typeface="Symbol"/>
                <a:cs typeface="Symbol"/>
              </a:rPr>
              <a:t>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047021" y="1309845"/>
            <a:ext cx="142240" cy="5346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2000"/>
              </a:lnSpc>
              <a:spcBef>
                <a:spcPts val="105"/>
              </a:spcBef>
            </a:pPr>
            <a:r>
              <a:rPr sz="1850" spc="-100" dirty="0">
                <a:latin typeface="Symbol"/>
                <a:cs typeface="Symbol"/>
              </a:rPr>
              <a:t></a:t>
            </a:r>
            <a:endParaRPr sz="1850">
              <a:latin typeface="Symbol"/>
              <a:cs typeface="Symbol"/>
            </a:endParaRPr>
          </a:p>
          <a:p>
            <a:pPr marL="12700">
              <a:lnSpc>
                <a:spcPts val="2000"/>
              </a:lnSpc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837812" y="1683481"/>
            <a:ext cx="37719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2775" baseline="-31531" dirty="0">
                <a:latin typeface="Symbol"/>
                <a:cs typeface="Symbol"/>
              </a:rPr>
              <a:t></a:t>
            </a:r>
            <a:r>
              <a:rPr sz="2775" spc="-60" baseline="-31531" dirty="0">
                <a:latin typeface="Times New Roman"/>
                <a:cs typeface="Times New Roman"/>
              </a:rPr>
              <a:t> </a:t>
            </a:r>
            <a:r>
              <a:rPr sz="1850" spc="35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399653" y="1222161"/>
            <a:ext cx="198755" cy="144081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sz="1850" spc="-25" dirty="0">
                <a:latin typeface="Times New Roman"/>
                <a:cs typeface="Times New Roman"/>
              </a:rPr>
              <a:t>2,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3,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4,</a:t>
            </a:r>
            <a:endParaRPr sz="1850">
              <a:latin typeface="Times New Roman"/>
              <a:cs typeface="Times New Roman"/>
            </a:endParaRPr>
          </a:p>
          <a:p>
            <a:pPr marL="38735">
              <a:lnSpc>
                <a:spcPct val="100000"/>
              </a:lnSpc>
              <a:spcBef>
                <a:spcPts val="565"/>
              </a:spcBef>
            </a:pPr>
            <a:r>
              <a:rPr sz="1850" dirty="0">
                <a:latin typeface="Times New Roman"/>
                <a:cs typeface="Times New Roman"/>
              </a:rPr>
              <a:t>5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696805" y="1976875"/>
            <a:ext cx="109855" cy="1911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i="1" spc="20" dirty="0">
                <a:latin typeface="Times New Roman"/>
                <a:cs typeface="Times New Roman"/>
              </a:rPr>
              <a:t>B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527989" y="1819799"/>
            <a:ext cx="196215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i="1" spc="5" dirty="0">
                <a:latin typeface="Times New Roman"/>
                <a:cs typeface="Times New Roman"/>
              </a:rPr>
              <a:t>D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692668" y="5657946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409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692668" y="5809822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245" dirty="0">
                <a:latin typeface="Symbol"/>
                <a:cs typeface="Symbol"/>
              </a:rPr>
              <a:t>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692668" y="5251984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409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692668" y="5430377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125" dirty="0">
                <a:latin typeface="Symbol"/>
                <a:cs typeface="Symbol"/>
              </a:rPr>
              <a:t>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692668" y="5050440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5" dirty="0">
                <a:latin typeface="Symbol"/>
                <a:cs typeface="Symbol"/>
              </a:rPr>
              <a:t>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996927" y="5657946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409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996927" y="5809822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95" dirty="0">
                <a:latin typeface="Symbol"/>
                <a:cs typeface="Symbol"/>
              </a:rPr>
              <a:t>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996927" y="5430377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155" dirty="0">
                <a:latin typeface="Symbol"/>
                <a:cs typeface="Symbol"/>
              </a:rPr>
              <a:t>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996927" y="5050440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45" dirty="0">
                <a:latin typeface="Symbol"/>
                <a:cs typeface="Symbol"/>
              </a:rPr>
              <a:t>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787090" y="5251984"/>
            <a:ext cx="378460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2775" baseline="-33033" dirty="0">
                <a:latin typeface="Symbol"/>
                <a:cs typeface="Symbol"/>
              </a:rPr>
              <a:t></a:t>
            </a:r>
            <a:r>
              <a:rPr sz="2775" spc="-44" baseline="-33033" dirty="0">
                <a:latin typeface="Times New Roman"/>
                <a:cs typeface="Times New Roman"/>
              </a:rPr>
              <a:t> </a:t>
            </a:r>
            <a:r>
              <a:rPr sz="1850" spc="355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311714" y="4961424"/>
            <a:ext cx="203200" cy="1094740"/>
          </a:xfrm>
          <a:prstGeom prst="rect">
            <a:avLst/>
          </a:prstGeom>
        </p:spPr>
        <p:txBody>
          <a:bodyPr vert="horz" wrap="square" lIns="0" tIns="863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sz="1850" spc="-25" dirty="0">
                <a:latin typeface="Times New Roman"/>
                <a:cs typeface="Times New Roman"/>
              </a:rPr>
              <a:t>1,</a:t>
            </a:r>
            <a:endParaRPr sz="185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  <a:spcBef>
                <a:spcPts val="585"/>
              </a:spcBef>
            </a:pPr>
            <a:r>
              <a:rPr sz="1850" spc="-25" dirty="0">
                <a:latin typeface="Times New Roman"/>
                <a:cs typeface="Times New Roman"/>
              </a:rPr>
              <a:t>2,</a:t>
            </a:r>
            <a:endParaRPr sz="1850">
              <a:latin typeface="Times New Roman"/>
              <a:cs typeface="Times New Roman"/>
            </a:endParaRPr>
          </a:p>
          <a:p>
            <a:pPr marL="43815">
              <a:lnSpc>
                <a:spcPct val="100000"/>
              </a:lnSpc>
              <a:spcBef>
                <a:spcPts val="585"/>
              </a:spcBef>
            </a:pPr>
            <a:r>
              <a:rPr sz="1850" spc="10" dirty="0">
                <a:latin typeface="Times New Roman"/>
                <a:cs typeface="Times New Roman"/>
              </a:rPr>
              <a:t>3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633362" y="5547539"/>
            <a:ext cx="118110" cy="19177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50" i="1" spc="25" dirty="0">
                <a:latin typeface="Times New Roman"/>
                <a:cs typeface="Times New Roman"/>
              </a:rPr>
              <a:t>C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472096" y="5389396"/>
            <a:ext cx="19748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i="1" spc="10" dirty="0">
                <a:latin typeface="Times New Roman"/>
                <a:cs typeface="Times New Roman"/>
              </a:rPr>
              <a:t>D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2490787" y="2760662"/>
            <a:ext cx="1506855" cy="1992630"/>
          </a:xfrm>
          <a:custGeom>
            <a:avLst/>
            <a:gdLst/>
            <a:ahLst/>
            <a:cxnLst/>
            <a:rect l="l" t="t" r="r" b="b"/>
            <a:pathLst>
              <a:path w="1506854" h="1992629">
                <a:moveTo>
                  <a:pt x="1506537" y="1992312"/>
                </a:moveTo>
                <a:lnTo>
                  <a:pt x="0" y="0"/>
                </a:lnTo>
              </a:path>
            </a:pathLst>
          </a:custGeom>
          <a:ln w="7620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3174364" y="3266947"/>
            <a:ext cx="3810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b="1" i="1" spc="-25" dirty="0">
                <a:solidFill>
                  <a:srgbClr val="FF0000"/>
                </a:solidFill>
                <a:latin typeface="Times New Roman"/>
                <a:cs typeface="Times New Roman"/>
              </a:rPr>
              <a:t>R</a:t>
            </a:r>
            <a:r>
              <a:rPr sz="2400" b="1" spc="-37" baseline="-17361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endParaRPr sz="2400" baseline="-17361">
              <a:latin typeface="Times New Roman"/>
              <a:cs typeface="Times New Roman"/>
            </a:endParaRPr>
          </a:p>
        </p:txBody>
      </p:sp>
      <p:grpSp>
        <p:nvGrpSpPr>
          <p:cNvPr id="56" name="object 56"/>
          <p:cNvGrpSpPr/>
          <p:nvPr/>
        </p:nvGrpSpPr>
        <p:grpSpPr>
          <a:xfrm>
            <a:off x="1176337" y="2138362"/>
            <a:ext cx="327025" cy="314325"/>
            <a:chOff x="1176337" y="2138362"/>
            <a:chExt cx="327025" cy="314325"/>
          </a:xfrm>
        </p:grpSpPr>
        <p:sp>
          <p:nvSpPr>
            <p:cNvPr id="57" name="object 57"/>
            <p:cNvSpPr/>
            <p:nvPr/>
          </p:nvSpPr>
          <p:spPr>
            <a:xfrm>
              <a:off x="1190625" y="2152650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285750"/>
                  </a:moveTo>
                  <a:lnTo>
                    <a:pt x="298450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90625" y="2152650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0"/>
                  </a:moveTo>
                  <a:lnTo>
                    <a:pt x="298450" y="28575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7291387" y="1311275"/>
            <a:ext cx="327025" cy="314325"/>
            <a:chOff x="7291387" y="1311275"/>
            <a:chExt cx="327025" cy="314325"/>
          </a:xfrm>
        </p:grpSpPr>
        <p:sp>
          <p:nvSpPr>
            <p:cNvPr id="60" name="object 60"/>
            <p:cNvSpPr/>
            <p:nvPr/>
          </p:nvSpPr>
          <p:spPr>
            <a:xfrm>
              <a:off x="7305675" y="1325562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285750"/>
                  </a:moveTo>
                  <a:lnTo>
                    <a:pt x="298450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305675" y="1325562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0"/>
                  </a:moveTo>
                  <a:lnTo>
                    <a:pt x="298450" y="28575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2" name="object 62"/>
          <p:cNvGrpSpPr/>
          <p:nvPr/>
        </p:nvGrpSpPr>
        <p:grpSpPr>
          <a:xfrm>
            <a:off x="2458778" y="2726893"/>
            <a:ext cx="3077210" cy="2642235"/>
            <a:chOff x="2458778" y="2726893"/>
            <a:chExt cx="3077210" cy="2642235"/>
          </a:xfrm>
        </p:grpSpPr>
        <p:sp>
          <p:nvSpPr>
            <p:cNvPr id="63" name="object 63"/>
            <p:cNvSpPr/>
            <p:nvPr/>
          </p:nvSpPr>
          <p:spPr>
            <a:xfrm>
              <a:off x="5222875" y="5068887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285750"/>
                  </a:moveTo>
                  <a:lnTo>
                    <a:pt x="298450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5222875" y="5068887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0"/>
                  </a:moveTo>
                  <a:lnTo>
                    <a:pt x="298450" y="28575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458778" y="2726893"/>
              <a:ext cx="239065" cy="232790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791978" y="4533630"/>
              <a:ext cx="228219" cy="233659"/>
            </a:xfrm>
            <a:prstGeom prst="rect">
              <a:avLst/>
            </a:prstGeom>
          </p:spPr>
        </p:pic>
      </p:grpSp>
      <p:grpSp>
        <p:nvGrpSpPr>
          <p:cNvPr id="67" name="object 67"/>
          <p:cNvGrpSpPr/>
          <p:nvPr/>
        </p:nvGrpSpPr>
        <p:grpSpPr>
          <a:xfrm>
            <a:off x="1176337" y="1071562"/>
            <a:ext cx="327025" cy="314325"/>
            <a:chOff x="1176337" y="1071562"/>
            <a:chExt cx="327025" cy="314325"/>
          </a:xfrm>
        </p:grpSpPr>
        <p:sp>
          <p:nvSpPr>
            <p:cNvPr id="68" name="object 68"/>
            <p:cNvSpPr/>
            <p:nvPr/>
          </p:nvSpPr>
          <p:spPr>
            <a:xfrm>
              <a:off x="1190625" y="1085850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285750"/>
                  </a:moveTo>
                  <a:lnTo>
                    <a:pt x="298450" y="0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190625" y="1085850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0"/>
                  </a:moveTo>
                  <a:lnTo>
                    <a:pt x="298450" y="285750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0" name="object 7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31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535430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3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arco</a:t>
            </a:r>
            <a:r>
              <a:rPr spc="-15" dirty="0"/>
              <a:t> </a:t>
            </a:r>
            <a:r>
              <a:rPr spc="-10" dirty="0"/>
              <a:t>consistencia</a:t>
            </a:r>
          </a:p>
        </p:txBody>
      </p:sp>
      <p:sp>
        <p:nvSpPr>
          <p:cNvPr id="8" name="object 8"/>
          <p:cNvSpPr/>
          <p:nvPr/>
        </p:nvSpPr>
        <p:spPr>
          <a:xfrm>
            <a:off x="1876425" y="2143125"/>
            <a:ext cx="719455" cy="706755"/>
          </a:xfrm>
          <a:custGeom>
            <a:avLst/>
            <a:gdLst/>
            <a:ahLst/>
            <a:cxnLst/>
            <a:rect l="l" t="t" r="r" b="b"/>
            <a:pathLst>
              <a:path w="719455" h="706755">
                <a:moveTo>
                  <a:pt x="0" y="353219"/>
                </a:moveTo>
                <a:lnTo>
                  <a:pt x="3282" y="305289"/>
                </a:lnTo>
                <a:lnTo>
                  <a:pt x="12844" y="259319"/>
                </a:lnTo>
                <a:lnTo>
                  <a:pt x="28256" y="215730"/>
                </a:lnTo>
                <a:lnTo>
                  <a:pt x="49091" y="174942"/>
                </a:lnTo>
                <a:lnTo>
                  <a:pt x="74920" y="137377"/>
                </a:lnTo>
                <a:lnTo>
                  <a:pt x="105315" y="103455"/>
                </a:lnTo>
                <a:lnTo>
                  <a:pt x="139847" y="73597"/>
                </a:lnTo>
                <a:lnTo>
                  <a:pt x="178087" y="48224"/>
                </a:lnTo>
                <a:lnTo>
                  <a:pt x="219608" y="27757"/>
                </a:lnTo>
                <a:lnTo>
                  <a:pt x="263981" y="12617"/>
                </a:lnTo>
                <a:lnTo>
                  <a:pt x="310777" y="3224"/>
                </a:lnTo>
                <a:lnTo>
                  <a:pt x="359569" y="0"/>
                </a:lnTo>
                <a:lnTo>
                  <a:pt x="408360" y="3224"/>
                </a:lnTo>
                <a:lnTo>
                  <a:pt x="455156" y="12617"/>
                </a:lnTo>
                <a:lnTo>
                  <a:pt x="499529" y="27757"/>
                </a:lnTo>
                <a:lnTo>
                  <a:pt x="541050" y="48224"/>
                </a:lnTo>
                <a:lnTo>
                  <a:pt x="579290" y="73597"/>
                </a:lnTo>
                <a:lnTo>
                  <a:pt x="613822" y="103455"/>
                </a:lnTo>
                <a:lnTo>
                  <a:pt x="644217" y="137377"/>
                </a:lnTo>
                <a:lnTo>
                  <a:pt x="670046" y="174942"/>
                </a:lnTo>
                <a:lnTo>
                  <a:pt x="690881" y="215730"/>
                </a:lnTo>
                <a:lnTo>
                  <a:pt x="706293" y="259319"/>
                </a:lnTo>
                <a:lnTo>
                  <a:pt x="715855" y="305289"/>
                </a:lnTo>
                <a:lnTo>
                  <a:pt x="719138" y="353219"/>
                </a:lnTo>
                <a:lnTo>
                  <a:pt x="715855" y="401148"/>
                </a:lnTo>
                <a:lnTo>
                  <a:pt x="706293" y="447118"/>
                </a:lnTo>
                <a:lnTo>
                  <a:pt x="690881" y="490707"/>
                </a:lnTo>
                <a:lnTo>
                  <a:pt x="670046" y="531495"/>
                </a:lnTo>
                <a:lnTo>
                  <a:pt x="644217" y="569060"/>
                </a:lnTo>
                <a:lnTo>
                  <a:pt x="613822" y="602982"/>
                </a:lnTo>
                <a:lnTo>
                  <a:pt x="579290" y="632840"/>
                </a:lnTo>
                <a:lnTo>
                  <a:pt x="541050" y="658213"/>
                </a:lnTo>
                <a:lnTo>
                  <a:pt x="499529" y="678680"/>
                </a:lnTo>
                <a:lnTo>
                  <a:pt x="455156" y="693820"/>
                </a:lnTo>
                <a:lnTo>
                  <a:pt x="408360" y="703213"/>
                </a:lnTo>
                <a:lnTo>
                  <a:pt x="359569" y="706438"/>
                </a:lnTo>
                <a:lnTo>
                  <a:pt x="310777" y="703213"/>
                </a:lnTo>
                <a:lnTo>
                  <a:pt x="263981" y="693820"/>
                </a:lnTo>
                <a:lnTo>
                  <a:pt x="219608" y="678680"/>
                </a:lnTo>
                <a:lnTo>
                  <a:pt x="178087" y="658213"/>
                </a:lnTo>
                <a:lnTo>
                  <a:pt x="139847" y="632840"/>
                </a:lnTo>
                <a:lnTo>
                  <a:pt x="105315" y="602982"/>
                </a:lnTo>
                <a:lnTo>
                  <a:pt x="74920" y="569060"/>
                </a:lnTo>
                <a:lnTo>
                  <a:pt x="49091" y="531495"/>
                </a:lnTo>
                <a:lnTo>
                  <a:pt x="28256" y="490707"/>
                </a:lnTo>
                <a:lnTo>
                  <a:pt x="12844" y="447118"/>
                </a:lnTo>
                <a:lnTo>
                  <a:pt x="3282" y="401148"/>
                </a:lnTo>
                <a:lnTo>
                  <a:pt x="0" y="353219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043112" y="2207259"/>
            <a:ext cx="40767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800" i="1" spc="-25" dirty="0">
                <a:latin typeface="Times New Roman"/>
                <a:cs typeface="Times New Roman"/>
              </a:rPr>
              <a:t>x</a:t>
            </a:r>
            <a:r>
              <a:rPr sz="2850" spc="-37" baseline="-17543" dirty="0">
                <a:latin typeface="Times New Roman"/>
                <a:cs typeface="Times New Roman"/>
              </a:rPr>
              <a:t>A</a:t>
            </a:r>
            <a:endParaRPr sz="2850" baseline="-17543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778500" y="2143125"/>
            <a:ext cx="719455" cy="706755"/>
          </a:xfrm>
          <a:custGeom>
            <a:avLst/>
            <a:gdLst/>
            <a:ahLst/>
            <a:cxnLst/>
            <a:rect l="l" t="t" r="r" b="b"/>
            <a:pathLst>
              <a:path w="719454" h="706755">
                <a:moveTo>
                  <a:pt x="0" y="353219"/>
                </a:moveTo>
                <a:lnTo>
                  <a:pt x="3282" y="305289"/>
                </a:lnTo>
                <a:lnTo>
                  <a:pt x="12844" y="259319"/>
                </a:lnTo>
                <a:lnTo>
                  <a:pt x="28256" y="215730"/>
                </a:lnTo>
                <a:lnTo>
                  <a:pt x="49091" y="174942"/>
                </a:lnTo>
                <a:lnTo>
                  <a:pt x="74920" y="137377"/>
                </a:lnTo>
                <a:lnTo>
                  <a:pt x="105315" y="103455"/>
                </a:lnTo>
                <a:lnTo>
                  <a:pt x="139847" y="73597"/>
                </a:lnTo>
                <a:lnTo>
                  <a:pt x="178087" y="48224"/>
                </a:lnTo>
                <a:lnTo>
                  <a:pt x="219608" y="27757"/>
                </a:lnTo>
                <a:lnTo>
                  <a:pt x="263981" y="12617"/>
                </a:lnTo>
                <a:lnTo>
                  <a:pt x="310777" y="3224"/>
                </a:lnTo>
                <a:lnTo>
                  <a:pt x="359569" y="0"/>
                </a:lnTo>
                <a:lnTo>
                  <a:pt x="408360" y="3224"/>
                </a:lnTo>
                <a:lnTo>
                  <a:pt x="455156" y="12617"/>
                </a:lnTo>
                <a:lnTo>
                  <a:pt x="499529" y="27757"/>
                </a:lnTo>
                <a:lnTo>
                  <a:pt x="541050" y="48224"/>
                </a:lnTo>
                <a:lnTo>
                  <a:pt x="579290" y="73597"/>
                </a:lnTo>
                <a:lnTo>
                  <a:pt x="613822" y="103455"/>
                </a:lnTo>
                <a:lnTo>
                  <a:pt x="644217" y="137377"/>
                </a:lnTo>
                <a:lnTo>
                  <a:pt x="670046" y="174942"/>
                </a:lnTo>
                <a:lnTo>
                  <a:pt x="690881" y="215730"/>
                </a:lnTo>
                <a:lnTo>
                  <a:pt x="706293" y="259319"/>
                </a:lnTo>
                <a:lnTo>
                  <a:pt x="715855" y="305289"/>
                </a:lnTo>
                <a:lnTo>
                  <a:pt x="719138" y="353219"/>
                </a:lnTo>
                <a:lnTo>
                  <a:pt x="715855" y="401148"/>
                </a:lnTo>
                <a:lnTo>
                  <a:pt x="706293" y="447118"/>
                </a:lnTo>
                <a:lnTo>
                  <a:pt x="690881" y="490707"/>
                </a:lnTo>
                <a:lnTo>
                  <a:pt x="670046" y="531495"/>
                </a:lnTo>
                <a:lnTo>
                  <a:pt x="644217" y="569060"/>
                </a:lnTo>
                <a:lnTo>
                  <a:pt x="613822" y="602982"/>
                </a:lnTo>
                <a:lnTo>
                  <a:pt x="579290" y="632840"/>
                </a:lnTo>
                <a:lnTo>
                  <a:pt x="541050" y="658213"/>
                </a:lnTo>
                <a:lnTo>
                  <a:pt x="499529" y="678680"/>
                </a:lnTo>
                <a:lnTo>
                  <a:pt x="455156" y="693820"/>
                </a:lnTo>
                <a:lnTo>
                  <a:pt x="408360" y="703213"/>
                </a:lnTo>
                <a:lnTo>
                  <a:pt x="359569" y="706438"/>
                </a:lnTo>
                <a:lnTo>
                  <a:pt x="310777" y="703213"/>
                </a:lnTo>
                <a:lnTo>
                  <a:pt x="263981" y="693820"/>
                </a:lnTo>
                <a:lnTo>
                  <a:pt x="219608" y="678680"/>
                </a:lnTo>
                <a:lnTo>
                  <a:pt x="178087" y="658213"/>
                </a:lnTo>
                <a:lnTo>
                  <a:pt x="139847" y="632840"/>
                </a:lnTo>
                <a:lnTo>
                  <a:pt x="105315" y="602982"/>
                </a:lnTo>
                <a:lnTo>
                  <a:pt x="74920" y="569060"/>
                </a:lnTo>
                <a:lnTo>
                  <a:pt x="49091" y="531495"/>
                </a:lnTo>
                <a:lnTo>
                  <a:pt x="28256" y="490707"/>
                </a:lnTo>
                <a:lnTo>
                  <a:pt x="12844" y="447118"/>
                </a:lnTo>
                <a:lnTo>
                  <a:pt x="3282" y="401148"/>
                </a:lnTo>
                <a:lnTo>
                  <a:pt x="0" y="353219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952331" y="2207259"/>
            <a:ext cx="39433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800" i="1" spc="-25" dirty="0">
                <a:latin typeface="Times New Roman"/>
                <a:cs typeface="Times New Roman"/>
              </a:rPr>
              <a:t>x</a:t>
            </a:r>
            <a:r>
              <a:rPr sz="2850" spc="-37" baseline="-17543" dirty="0">
                <a:latin typeface="Times New Roman"/>
                <a:cs typeface="Times New Roman"/>
              </a:rPr>
              <a:t>B</a:t>
            </a:r>
            <a:endParaRPr sz="2850" baseline="-17543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851275" y="4664075"/>
            <a:ext cx="719455" cy="706755"/>
          </a:xfrm>
          <a:custGeom>
            <a:avLst/>
            <a:gdLst/>
            <a:ahLst/>
            <a:cxnLst/>
            <a:rect l="l" t="t" r="r" b="b"/>
            <a:pathLst>
              <a:path w="719454" h="706754">
                <a:moveTo>
                  <a:pt x="0" y="353219"/>
                </a:moveTo>
                <a:lnTo>
                  <a:pt x="3282" y="305289"/>
                </a:lnTo>
                <a:lnTo>
                  <a:pt x="12844" y="259319"/>
                </a:lnTo>
                <a:lnTo>
                  <a:pt x="28256" y="215730"/>
                </a:lnTo>
                <a:lnTo>
                  <a:pt x="49091" y="174942"/>
                </a:lnTo>
                <a:lnTo>
                  <a:pt x="74920" y="137377"/>
                </a:lnTo>
                <a:lnTo>
                  <a:pt x="105315" y="103455"/>
                </a:lnTo>
                <a:lnTo>
                  <a:pt x="139847" y="73597"/>
                </a:lnTo>
                <a:lnTo>
                  <a:pt x="178087" y="48224"/>
                </a:lnTo>
                <a:lnTo>
                  <a:pt x="219608" y="27757"/>
                </a:lnTo>
                <a:lnTo>
                  <a:pt x="263981" y="12617"/>
                </a:lnTo>
                <a:lnTo>
                  <a:pt x="310777" y="3224"/>
                </a:lnTo>
                <a:lnTo>
                  <a:pt x="359569" y="0"/>
                </a:lnTo>
                <a:lnTo>
                  <a:pt x="408360" y="3224"/>
                </a:lnTo>
                <a:lnTo>
                  <a:pt x="455156" y="12617"/>
                </a:lnTo>
                <a:lnTo>
                  <a:pt x="499529" y="27757"/>
                </a:lnTo>
                <a:lnTo>
                  <a:pt x="541050" y="48224"/>
                </a:lnTo>
                <a:lnTo>
                  <a:pt x="579290" y="73597"/>
                </a:lnTo>
                <a:lnTo>
                  <a:pt x="613822" y="103455"/>
                </a:lnTo>
                <a:lnTo>
                  <a:pt x="644217" y="137377"/>
                </a:lnTo>
                <a:lnTo>
                  <a:pt x="670046" y="174942"/>
                </a:lnTo>
                <a:lnTo>
                  <a:pt x="690881" y="215730"/>
                </a:lnTo>
                <a:lnTo>
                  <a:pt x="706293" y="259319"/>
                </a:lnTo>
                <a:lnTo>
                  <a:pt x="715855" y="305289"/>
                </a:lnTo>
                <a:lnTo>
                  <a:pt x="719138" y="353219"/>
                </a:lnTo>
                <a:lnTo>
                  <a:pt x="715855" y="401148"/>
                </a:lnTo>
                <a:lnTo>
                  <a:pt x="706293" y="447118"/>
                </a:lnTo>
                <a:lnTo>
                  <a:pt x="690881" y="490707"/>
                </a:lnTo>
                <a:lnTo>
                  <a:pt x="670046" y="531495"/>
                </a:lnTo>
                <a:lnTo>
                  <a:pt x="644217" y="569060"/>
                </a:lnTo>
                <a:lnTo>
                  <a:pt x="613822" y="602982"/>
                </a:lnTo>
                <a:lnTo>
                  <a:pt x="579290" y="632840"/>
                </a:lnTo>
                <a:lnTo>
                  <a:pt x="541050" y="658213"/>
                </a:lnTo>
                <a:lnTo>
                  <a:pt x="499529" y="678680"/>
                </a:lnTo>
                <a:lnTo>
                  <a:pt x="455156" y="693820"/>
                </a:lnTo>
                <a:lnTo>
                  <a:pt x="408360" y="703213"/>
                </a:lnTo>
                <a:lnTo>
                  <a:pt x="359569" y="706438"/>
                </a:lnTo>
                <a:lnTo>
                  <a:pt x="310777" y="703213"/>
                </a:lnTo>
                <a:lnTo>
                  <a:pt x="263981" y="693820"/>
                </a:lnTo>
                <a:lnTo>
                  <a:pt x="219608" y="678680"/>
                </a:lnTo>
                <a:lnTo>
                  <a:pt x="178087" y="658213"/>
                </a:lnTo>
                <a:lnTo>
                  <a:pt x="139847" y="632840"/>
                </a:lnTo>
                <a:lnTo>
                  <a:pt x="105315" y="602982"/>
                </a:lnTo>
                <a:lnTo>
                  <a:pt x="74920" y="569060"/>
                </a:lnTo>
                <a:lnTo>
                  <a:pt x="49091" y="531495"/>
                </a:lnTo>
                <a:lnTo>
                  <a:pt x="28256" y="490707"/>
                </a:lnTo>
                <a:lnTo>
                  <a:pt x="12844" y="447118"/>
                </a:lnTo>
                <a:lnTo>
                  <a:pt x="3282" y="401148"/>
                </a:lnTo>
                <a:lnTo>
                  <a:pt x="0" y="353219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4052093" y="4727955"/>
            <a:ext cx="34099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800" i="1" spc="-25" dirty="0">
                <a:latin typeface="Times New Roman"/>
                <a:cs typeface="Times New Roman"/>
              </a:rPr>
              <a:t>x</a:t>
            </a:r>
            <a:r>
              <a:rPr sz="2850" spc="-37" baseline="-17543" dirty="0">
                <a:latin typeface="Times New Roman"/>
                <a:cs typeface="Times New Roman"/>
              </a:rPr>
              <a:t>c</a:t>
            </a:r>
            <a:endParaRPr sz="2850" baseline="-17543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2476500" y="2746375"/>
            <a:ext cx="3421379" cy="2021205"/>
            <a:chOff x="2476500" y="2746375"/>
            <a:chExt cx="3421379" cy="2021205"/>
          </a:xfrm>
        </p:grpSpPr>
        <p:sp>
          <p:nvSpPr>
            <p:cNvPr id="15" name="object 15"/>
            <p:cNvSpPr/>
            <p:nvPr/>
          </p:nvSpPr>
          <p:spPr>
            <a:xfrm>
              <a:off x="2490787" y="2760662"/>
              <a:ext cx="1465580" cy="1992630"/>
            </a:xfrm>
            <a:custGeom>
              <a:avLst/>
              <a:gdLst/>
              <a:ahLst/>
              <a:cxnLst/>
              <a:rect l="l" t="t" r="r" b="b"/>
              <a:pathLst>
                <a:path w="1465579" h="1992629">
                  <a:moveTo>
                    <a:pt x="0" y="0"/>
                  </a:moveTo>
                  <a:lnTo>
                    <a:pt x="1465262" y="1992312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465637" y="2760662"/>
              <a:ext cx="1417955" cy="1992630"/>
            </a:xfrm>
            <a:custGeom>
              <a:avLst/>
              <a:gdLst/>
              <a:ahLst/>
              <a:cxnLst/>
              <a:rect l="l" t="t" r="r" b="b"/>
              <a:pathLst>
                <a:path w="1417954" h="1992629">
                  <a:moveTo>
                    <a:pt x="0" y="1992312"/>
                  </a:moveTo>
                  <a:lnTo>
                    <a:pt x="1417637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3382962" y="2050796"/>
            <a:ext cx="16243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-</a:t>
            </a:r>
            <a:r>
              <a:rPr sz="1800" spc="-25" dirty="0">
                <a:solidFill>
                  <a:srgbClr val="3333CC"/>
                </a:solidFill>
                <a:latin typeface="Times New Roman"/>
                <a:cs typeface="Times New Roman"/>
              </a:rPr>
              <a:t>1}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489575" y="3397576"/>
            <a:ext cx="2372360" cy="671195"/>
          </a:xfrm>
          <a:prstGeom prst="rect">
            <a:avLst/>
          </a:prstGeom>
        </p:spPr>
        <p:txBody>
          <a:bodyPr vert="horz" wrap="square" lIns="0" tIns="101600" rIns="0" bIns="0" rtlCol="0">
            <a:spAutoFit/>
          </a:bodyPr>
          <a:lstStyle/>
          <a:p>
            <a:pPr marL="22225">
              <a:lnSpc>
                <a:spcPct val="100000"/>
              </a:lnSpc>
              <a:spcBef>
                <a:spcPts val="8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1800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+1)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div </a:t>
            </a:r>
            <a:r>
              <a:rPr sz="1800" spc="-25" dirty="0">
                <a:solidFill>
                  <a:srgbClr val="3333CC"/>
                </a:solidFill>
                <a:latin typeface="Times New Roman"/>
                <a:cs typeface="Times New Roman"/>
              </a:rPr>
              <a:t>2}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</a:pPr>
            <a:r>
              <a:rPr sz="1400" dirty="0">
                <a:solidFill>
                  <a:srgbClr val="006600"/>
                </a:solidFill>
                <a:latin typeface="Times New Roman"/>
                <a:cs typeface="Times New Roman"/>
              </a:rPr>
              <a:t>{…,(2,1),(3,2),(4,2),(5,3),</a:t>
            </a:r>
            <a:r>
              <a:rPr sz="1400" spc="-40" dirty="0">
                <a:solidFill>
                  <a:srgbClr val="0066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006600"/>
                </a:solidFill>
                <a:latin typeface="Times New Roman"/>
                <a:cs typeface="Times New Roman"/>
              </a:rPr>
              <a:t>…}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720850" y="3684523"/>
            <a:ext cx="14592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&gt;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spc="-25" dirty="0">
                <a:solidFill>
                  <a:srgbClr val="3333CC"/>
                </a:solidFill>
                <a:latin typeface="Times New Roman"/>
                <a:cs typeface="Times New Roman"/>
              </a:rPr>
              <a:t>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664995" y="1467581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664995" y="1320163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639595" y="16444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465" dirty="0">
                <a:latin typeface="Symbol"/>
                <a:cs typeface="Symbol"/>
              </a:rPr>
              <a:t></a:t>
            </a:r>
            <a:r>
              <a:rPr sz="2775" spc="-697" baseline="-22522" dirty="0">
                <a:latin typeface="Symbol"/>
                <a:cs typeface="Symbol"/>
              </a:rPr>
              <a:t>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664995" y="1093945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-10" dirty="0">
                <a:latin typeface="Symbol"/>
                <a:cs typeface="Symbol"/>
              </a:rPr>
              <a:t>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74821" y="16444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385" dirty="0">
                <a:latin typeface="Symbol"/>
                <a:cs typeface="Symbol"/>
              </a:rPr>
              <a:t></a:t>
            </a:r>
            <a:r>
              <a:rPr sz="2775" spc="-577" baseline="-22522" dirty="0">
                <a:latin typeface="Symbol"/>
                <a:cs typeface="Symbol"/>
              </a:rPr>
              <a:t>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900221" y="1093945"/>
            <a:ext cx="142240" cy="5346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2000"/>
              </a:lnSpc>
              <a:spcBef>
                <a:spcPts val="105"/>
              </a:spcBef>
            </a:pPr>
            <a:r>
              <a:rPr sz="1850" spc="-100" dirty="0">
                <a:latin typeface="Symbol"/>
                <a:cs typeface="Symbol"/>
              </a:rPr>
              <a:t></a:t>
            </a:r>
            <a:endParaRPr sz="1850">
              <a:latin typeface="Symbol"/>
              <a:cs typeface="Symbol"/>
            </a:endParaRPr>
          </a:p>
          <a:p>
            <a:pPr marL="12700">
              <a:lnSpc>
                <a:spcPts val="2000"/>
              </a:lnSpc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91013" y="1467581"/>
            <a:ext cx="37719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2775" baseline="-31531" dirty="0">
                <a:latin typeface="Symbol"/>
                <a:cs typeface="Symbol"/>
              </a:rPr>
              <a:t></a:t>
            </a:r>
            <a:r>
              <a:rPr sz="2775" spc="-60" baseline="-31531" dirty="0">
                <a:latin typeface="Times New Roman"/>
                <a:cs typeface="Times New Roman"/>
              </a:rPr>
              <a:t> </a:t>
            </a:r>
            <a:r>
              <a:rPr sz="1850" spc="25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252853" y="1006261"/>
            <a:ext cx="198755" cy="144081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sz="1850" spc="-25" dirty="0">
                <a:latin typeface="Times New Roman"/>
                <a:cs typeface="Times New Roman"/>
              </a:rPr>
              <a:t>2,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3,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4,</a:t>
            </a:r>
            <a:endParaRPr sz="1850">
              <a:latin typeface="Times New Roman"/>
              <a:cs typeface="Times New Roman"/>
            </a:endParaRPr>
          </a:p>
          <a:p>
            <a:pPr marL="38735">
              <a:lnSpc>
                <a:spcPct val="100000"/>
              </a:lnSpc>
              <a:spcBef>
                <a:spcPts val="565"/>
              </a:spcBef>
            </a:pPr>
            <a:r>
              <a:rPr sz="1850" dirty="0">
                <a:latin typeface="Times New Roman"/>
                <a:cs typeface="Times New Roman"/>
              </a:rPr>
              <a:t>5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56786" y="1760975"/>
            <a:ext cx="109855" cy="1911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i="1" spc="20" dirty="0">
                <a:latin typeface="Times New Roman"/>
                <a:cs typeface="Times New Roman"/>
              </a:rPr>
              <a:t>A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81189" y="1603899"/>
            <a:ext cx="196215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i="1" spc="5" dirty="0">
                <a:latin typeface="Times New Roman"/>
                <a:cs typeface="Times New Roman"/>
              </a:rPr>
              <a:t>D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811795" y="1683481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811795" y="1536063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786395" y="18603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415" dirty="0">
                <a:latin typeface="Symbol"/>
                <a:cs typeface="Symbol"/>
              </a:rPr>
              <a:t></a:t>
            </a:r>
            <a:r>
              <a:rPr sz="2775" spc="-622" baseline="-22522" dirty="0">
                <a:latin typeface="Symbol"/>
                <a:cs typeface="Symbol"/>
              </a:rPr>
              <a:t>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811795" y="1309845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-100" dirty="0">
                <a:latin typeface="Symbol"/>
                <a:cs typeface="Symbol"/>
              </a:rPr>
              <a:t>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021621" y="18603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335" dirty="0">
                <a:latin typeface="Symbol"/>
                <a:cs typeface="Symbol"/>
              </a:rPr>
              <a:t></a:t>
            </a:r>
            <a:r>
              <a:rPr sz="2775" spc="-502" baseline="-22522" dirty="0">
                <a:latin typeface="Symbol"/>
                <a:cs typeface="Symbol"/>
              </a:rPr>
              <a:t>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047021" y="1309845"/>
            <a:ext cx="142240" cy="5346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2000"/>
              </a:lnSpc>
              <a:spcBef>
                <a:spcPts val="105"/>
              </a:spcBef>
            </a:pPr>
            <a:r>
              <a:rPr sz="1850" spc="-100" dirty="0">
                <a:latin typeface="Symbol"/>
                <a:cs typeface="Symbol"/>
              </a:rPr>
              <a:t></a:t>
            </a:r>
            <a:endParaRPr sz="1850">
              <a:latin typeface="Symbol"/>
              <a:cs typeface="Symbol"/>
            </a:endParaRPr>
          </a:p>
          <a:p>
            <a:pPr marL="12700">
              <a:lnSpc>
                <a:spcPts val="2000"/>
              </a:lnSpc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837812" y="1683481"/>
            <a:ext cx="37719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2775" baseline="-31531" dirty="0">
                <a:latin typeface="Symbol"/>
                <a:cs typeface="Symbol"/>
              </a:rPr>
              <a:t></a:t>
            </a:r>
            <a:r>
              <a:rPr sz="2775" spc="-60" baseline="-31531" dirty="0">
                <a:latin typeface="Times New Roman"/>
                <a:cs typeface="Times New Roman"/>
              </a:rPr>
              <a:t> </a:t>
            </a:r>
            <a:r>
              <a:rPr sz="1850" spc="35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7399653" y="1222161"/>
            <a:ext cx="198755" cy="144081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sz="1850" spc="-25" dirty="0">
                <a:latin typeface="Times New Roman"/>
                <a:cs typeface="Times New Roman"/>
              </a:rPr>
              <a:t>2,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3,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4,</a:t>
            </a:r>
            <a:endParaRPr sz="1850">
              <a:latin typeface="Times New Roman"/>
              <a:cs typeface="Times New Roman"/>
            </a:endParaRPr>
          </a:p>
          <a:p>
            <a:pPr marL="38735">
              <a:lnSpc>
                <a:spcPct val="100000"/>
              </a:lnSpc>
              <a:spcBef>
                <a:spcPts val="565"/>
              </a:spcBef>
            </a:pPr>
            <a:r>
              <a:rPr sz="1850" dirty="0">
                <a:latin typeface="Times New Roman"/>
                <a:cs typeface="Times New Roman"/>
              </a:rPr>
              <a:t>5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696805" y="1976875"/>
            <a:ext cx="109855" cy="1911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i="1" spc="20" dirty="0">
                <a:latin typeface="Times New Roman"/>
                <a:cs typeface="Times New Roman"/>
              </a:rPr>
              <a:t>B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527989" y="1819799"/>
            <a:ext cx="196215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i="1" spc="5" dirty="0">
                <a:latin typeface="Times New Roman"/>
                <a:cs typeface="Times New Roman"/>
              </a:rPr>
              <a:t>D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692668" y="5657946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409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692668" y="5809822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245" dirty="0">
                <a:latin typeface="Symbol"/>
                <a:cs typeface="Symbol"/>
              </a:rPr>
              <a:t>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692668" y="5251984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409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692668" y="5430377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125" dirty="0">
                <a:latin typeface="Symbol"/>
                <a:cs typeface="Symbol"/>
              </a:rPr>
              <a:t>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692668" y="5050440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5" dirty="0">
                <a:latin typeface="Symbol"/>
                <a:cs typeface="Symbol"/>
              </a:rPr>
              <a:t>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996927" y="5657946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409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996927" y="5809822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95" dirty="0">
                <a:latin typeface="Symbol"/>
                <a:cs typeface="Symbol"/>
              </a:rPr>
              <a:t>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996927" y="5430377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155" dirty="0">
                <a:latin typeface="Symbol"/>
                <a:cs typeface="Symbol"/>
              </a:rPr>
              <a:t>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996927" y="5050440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45" dirty="0">
                <a:latin typeface="Symbol"/>
                <a:cs typeface="Symbol"/>
              </a:rPr>
              <a:t>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787090" y="5251984"/>
            <a:ext cx="378460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2775" baseline="-33033" dirty="0">
                <a:latin typeface="Symbol"/>
                <a:cs typeface="Symbol"/>
              </a:rPr>
              <a:t></a:t>
            </a:r>
            <a:r>
              <a:rPr sz="2775" spc="-44" baseline="-33033" dirty="0">
                <a:latin typeface="Times New Roman"/>
                <a:cs typeface="Times New Roman"/>
              </a:rPr>
              <a:t> </a:t>
            </a:r>
            <a:r>
              <a:rPr sz="1850" spc="355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311714" y="4961424"/>
            <a:ext cx="203200" cy="1094740"/>
          </a:xfrm>
          <a:prstGeom prst="rect">
            <a:avLst/>
          </a:prstGeom>
        </p:spPr>
        <p:txBody>
          <a:bodyPr vert="horz" wrap="square" lIns="0" tIns="863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sz="1850" spc="-25" dirty="0">
                <a:latin typeface="Times New Roman"/>
                <a:cs typeface="Times New Roman"/>
              </a:rPr>
              <a:t>1,</a:t>
            </a:r>
            <a:endParaRPr sz="185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  <a:spcBef>
                <a:spcPts val="585"/>
              </a:spcBef>
            </a:pPr>
            <a:r>
              <a:rPr sz="1850" spc="-25" dirty="0">
                <a:latin typeface="Times New Roman"/>
                <a:cs typeface="Times New Roman"/>
              </a:rPr>
              <a:t>2,</a:t>
            </a:r>
            <a:endParaRPr sz="1850">
              <a:latin typeface="Times New Roman"/>
              <a:cs typeface="Times New Roman"/>
            </a:endParaRPr>
          </a:p>
          <a:p>
            <a:pPr marL="43815">
              <a:lnSpc>
                <a:spcPct val="100000"/>
              </a:lnSpc>
              <a:spcBef>
                <a:spcPts val="585"/>
              </a:spcBef>
            </a:pPr>
            <a:r>
              <a:rPr sz="1850" spc="10" dirty="0">
                <a:latin typeface="Times New Roman"/>
                <a:cs typeface="Times New Roman"/>
              </a:rPr>
              <a:t>3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633362" y="5547539"/>
            <a:ext cx="118110" cy="19177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50" i="1" spc="25" dirty="0">
                <a:latin typeface="Times New Roman"/>
                <a:cs typeface="Times New Roman"/>
              </a:rPr>
              <a:t>C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472096" y="5389396"/>
            <a:ext cx="19748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i="1" spc="10" dirty="0">
                <a:latin typeface="Times New Roman"/>
                <a:cs typeface="Times New Roman"/>
              </a:rPr>
              <a:t>D</a:t>
            </a:r>
            <a:endParaRPr sz="1850">
              <a:latin typeface="Times New Roman"/>
              <a:cs typeface="Times New Roman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1176337" y="2138362"/>
            <a:ext cx="327025" cy="314325"/>
            <a:chOff x="1176337" y="2138362"/>
            <a:chExt cx="327025" cy="314325"/>
          </a:xfrm>
        </p:grpSpPr>
        <p:sp>
          <p:nvSpPr>
            <p:cNvPr id="54" name="object 54"/>
            <p:cNvSpPr/>
            <p:nvPr/>
          </p:nvSpPr>
          <p:spPr>
            <a:xfrm>
              <a:off x="1190625" y="2152650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285750"/>
                  </a:moveTo>
                  <a:lnTo>
                    <a:pt x="298450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90625" y="2152650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0"/>
                  </a:moveTo>
                  <a:lnTo>
                    <a:pt x="298450" y="28575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" name="object 56"/>
          <p:cNvGrpSpPr/>
          <p:nvPr/>
        </p:nvGrpSpPr>
        <p:grpSpPr>
          <a:xfrm>
            <a:off x="7291387" y="1311275"/>
            <a:ext cx="355600" cy="666750"/>
            <a:chOff x="7291387" y="1311275"/>
            <a:chExt cx="355600" cy="666750"/>
          </a:xfrm>
        </p:grpSpPr>
        <p:sp>
          <p:nvSpPr>
            <p:cNvPr id="57" name="object 57"/>
            <p:cNvSpPr/>
            <p:nvPr/>
          </p:nvSpPr>
          <p:spPr>
            <a:xfrm>
              <a:off x="7305675" y="1325562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285750"/>
                  </a:moveTo>
                  <a:lnTo>
                    <a:pt x="298450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7305675" y="1325562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0"/>
                  </a:moveTo>
                  <a:lnTo>
                    <a:pt x="298450" y="28575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7334250" y="1677987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285750"/>
                  </a:moveTo>
                  <a:lnTo>
                    <a:pt x="298450" y="0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334250" y="1677987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0"/>
                  </a:moveTo>
                  <a:lnTo>
                    <a:pt x="298450" y="285750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" name="object 61"/>
          <p:cNvGrpSpPr/>
          <p:nvPr/>
        </p:nvGrpSpPr>
        <p:grpSpPr>
          <a:xfrm>
            <a:off x="2571750" y="2449512"/>
            <a:ext cx="3230880" cy="2919730"/>
            <a:chOff x="2571750" y="2449512"/>
            <a:chExt cx="3230880" cy="2919730"/>
          </a:xfrm>
        </p:grpSpPr>
        <p:sp>
          <p:nvSpPr>
            <p:cNvPr id="62" name="object 62"/>
            <p:cNvSpPr/>
            <p:nvPr/>
          </p:nvSpPr>
          <p:spPr>
            <a:xfrm>
              <a:off x="5222875" y="5068887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285750"/>
                  </a:moveTo>
                  <a:lnTo>
                    <a:pt x="298450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222875" y="5068887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0"/>
                  </a:moveTo>
                  <a:lnTo>
                    <a:pt x="298450" y="28575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609850" y="2487612"/>
              <a:ext cx="3154680" cy="9525"/>
            </a:xfrm>
            <a:custGeom>
              <a:avLst/>
              <a:gdLst/>
              <a:ahLst/>
              <a:cxnLst/>
              <a:rect l="l" t="t" r="r" b="b"/>
              <a:pathLst>
                <a:path w="3154679" h="9525">
                  <a:moveTo>
                    <a:pt x="0" y="0"/>
                  </a:moveTo>
                  <a:lnTo>
                    <a:pt x="3154363" y="9525"/>
                  </a:lnTo>
                </a:path>
              </a:pathLst>
            </a:custGeom>
            <a:ln w="762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5" name="object 65"/>
          <p:cNvGrpSpPr/>
          <p:nvPr/>
        </p:nvGrpSpPr>
        <p:grpSpPr>
          <a:xfrm>
            <a:off x="1176337" y="1071562"/>
            <a:ext cx="327025" cy="314325"/>
            <a:chOff x="1176337" y="1071562"/>
            <a:chExt cx="327025" cy="314325"/>
          </a:xfrm>
        </p:grpSpPr>
        <p:sp>
          <p:nvSpPr>
            <p:cNvPr id="66" name="object 66"/>
            <p:cNvSpPr/>
            <p:nvPr/>
          </p:nvSpPr>
          <p:spPr>
            <a:xfrm>
              <a:off x="1190625" y="1085850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285750"/>
                  </a:moveTo>
                  <a:lnTo>
                    <a:pt x="298450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190625" y="1085850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0"/>
                  </a:moveTo>
                  <a:lnTo>
                    <a:pt x="298450" y="28575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8" name="object 68"/>
          <p:cNvSpPr txBox="1"/>
          <p:nvPr/>
        </p:nvSpPr>
        <p:spPr>
          <a:xfrm>
            <a:off x="4181475" y="2486659"/>
            <a:ext cx="2292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i="1" dirty="0">
                <a:solidFill>
                  <a:srgbClr val="FF0000"/>
                </a:solidFill>
                <a:latin typeface="Times New Roman"/>
                <a:cs typeface="Times New Roman"/>
              </a:rPr>
              <a:t>R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4384675" y="2652267"/>
            <a:ext cx="127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70" name="object 70"/>
          <p:cNvGrpSpPr/>
          <p:nvPr/>
        </p:nvGrpSpPr>
        <p:grpSpPr>
          <a:xfrm>
            <a:off x="2596356" y="2343943"/>
            <a:ext cx="3182620" cy="281940"/>
            <a:chOff x="2596356" y="2343943"/>
            <a:chExt cx="3182620" cy="281940"/>
          </a:xfrm>
        </p:grpSpPr>
        <p:sp>
          <p:nvSpPr>
            <p:cNvPr id="71" name="object 71"/>
            <p:cNvSpPr/>
            <p:nvPr/>
          </p:nvSpPr>
          <p:spPr>
            <a:xfrm>
              <a:off x="5600700" y="2363787"/>
              <a:ext cx="163830" cy="247650"/>
            </a:xfrm>
            <a:custGeom>
              <a:avLst/>
              <a:gdLst/>
              <a:ahLst/>
              <a:cxnLst/>
              <a:rect l="l" t="t" r="r" b="b"/>
              <a:pathLst>
                <a:path w="163829" h="247650">
                  <a:moveTo>
                    <a:pt x="0" y="0"/>
                  </a:moveTo>
                  <a:lnTo>
                    <a:pt x="0" y="247650"/>
                  </a:lnTo>
                  <a:lnTo>
                    <a:pt x="163513" y="1238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600700" y="2363787"/>
              <a:ext cx="163830" cy="247650"/>
            </a:xfrm>
            <a:custGeom>
              <a:avLst/>
              <a:gdLst/>
              <a:ahLst/>
              <a:cxnLst/>
              <a:rect l="l" t="t" r="r" b="b"/>
              <a:pathLst>
                <a:path w="163829" h="247650">
                  <a:moveTo>
                    <a:pt x="0" y="247650"/>
                  </a:moveTo>
                  <a:lnTo>
                    <a:pt x="163513" y="123825"/>
                  </a:lnTo>
                  <a:lnTo>
                    <a:pt x="0" y="0"/>
                  </a:lnTo>
                  <a:lnTo>
                    <a:pt x="0" y="247650"/>
                  </a:lnTo>
                  <a:close/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610643" y="2358231"/>
              <a:ext cx="163830" cy="247650"/>
            </a:xfrm>
            <a:custGeom>
              <a:avLst/>
              <a:gdLst/>
              <a:ahLst/>
              <a:cxnLst/>
              <a:rect l="l" t="t" r="r" b="b"/>
              <a:pathLst>
                <a:path w="163830" h="247650">
                  <a:moveTo>
                    <a:pt x="163512" y="0"/>
                  </a:moveTo>
                  <a:lnTo>
                    <a:pt x="0" y="123825"/>
                  </a:lnTo>
                  <a:lnTo>
                    <a:pt x="163512" y="247650"/>
                  </a:lnTo>
                  <a:lnTo>
                    <a:pt x="163512" y="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610643" y="2358231"/>
              <a:ext cx="163830" cy="247650"/>
            </a:xfrm>
            <a:custGeom>
              <a:avLst/>
              <a:gdLst/>
              <a:ahLst/>
              <a:cxnLst/>
              <a:rect l="l" t="t" r="r" b="b"/>
              <a:pathLst>
                <a:path w="163830" h="247650">
                  <a:moveTo>
                    <a:pt x="163513" y="247650"/>
                  </a:moveTo>
                  <a:lnTo>
                    <a:pt x="0" y="123825"/>
                  </a:lnTo>
                  <a:lnTo>
                    <a:pt x="163513" y="0"/>
                  </a:lnTo>
                  <a:lnTo>
                    <a:pt x="163513" y="247650"/>
                  </a:lnTo>
                  <a:close/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5" name="object 7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32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2128837"/>
            <a:ext cx="8229600" cy="4621530"/>
            <a:chOff x="457200" y="2128837"/>
            <a:chExt cx="8229600" cy="462153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7"/>
              <a:ext cx="512761" cy="51276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876425" y="2143125"/>
              <a:ext cx="719455" cy="706755"/>
            </a:xfrm>
            <a:custGeom>
              <a:avLst/>
              <a:gdLst/>
              <a:ahLst/>
              <a:cxnLst/>
              <a:rect l="l" t="t" r="r" b="b"/>
              <a:pathLst>
                <a:path w="719455" h="706755">
                  <a:moveTo>
                    <a:pt x="0" y="353219"/>
                  </a:moveTo>
                  <a:lnTo>
                    <a:pt x="3282" y="305289"/>
                  </a:lnTo>
                  <a:lnTo>
                    <a:pt x="12844" y="259319"/>
                  </a:lnTo>
                  <a:lnTo>
                    <a:pt x="28256" y="215730"/>
                  </a:lnTo>
                  <a:lnTo>
                    <a:pt x="49091" y="174942"/>
                  </a:lnTo>
                  <a:lnTo>
                    <a:pt x="74920" y="137377"/>
                  </a:lnTo>
                  <a:lnTo>
                    <a:pt x="105315" y="103455"/>
                  </a:lnTo>
                  <a:lnTo>
                    <a:pt x="139847" y="73597"/>
                  </a:lnTo>
                  <a:lnTo>
                    <a:pt x="178087" y="48224"/>
                  </a:lnTo>
                  <a:lnTo>
                    <a:pt x="219608" y="27757"/>
                  </a:lnTo>
                  <a:lnTo>
                    <a:pt x="263981" y="12617"/>
                  </a:lnTo>
                  <a:lnTo>
                    <a:pt x="310777" y="3224"/>
                  </a:lnTo>
                  <a:lnTo>
                    <a:pt x="359569" y="0"/>
                  </a:lnTo>
                  <a:lnTo>
                    <a:pt x="408360" y="3224"/>
                  </a:lnTo>
                  <a:lnTo>
                    <a:pt x="455156" y="12617"/>
                  </a:lnTo>
                  <a:lnTo>
                    <a:pt x="499529" y="27757"/>
                  </a:lnTo>
                  <a:lnTo>
                    <a:pt x="541050" y="48224"/>
                  </a:lnTo>
                  <a:lnTo>
                    <a:pt x="579290" y="73597"/>
                  </a:lnTo>
                  <a:lnTo>
                    <a:pt x="613822" y="103455"/>
                  </a:lnTo>
                  <a:lnTo>
                    <a:pt x="644217" y="137377"/>
                  </a:lnTo>
                  <a:lnTo>
                    <a:pt x="670046" y="174942"/>
                  </a:lnTo>
                  <a:lnTo>
                    <a:pt x="690881" y="215730"/>
                  </a:lnTo>
                  <a:lnTo>
                    <a:pt x="706293" y="259319"/>
                  </a:lnTo>
                  <a:lnTo>
                    <a:pt x="715855" y="305289"/>
                  </a:lnTo>
                  <a:lnTo>
                    <a:pt x="719138" y="353219"/>
                  </a:lnTo>
                  <a:lnTo>
                    <a:pt x="715855" y="401148"/>
                  </a:lnTo>
                  <a:lnTo>
                    <a:pt x="706293" y="447118"/>
                  </a:lnTo>
                  <a:lnTo>
                    <a:pt x="690881" y="490707"/>
                  </a:lnTo>
                  <a:lnTo>
                    <a:pt x="670046" y="531495"/>
                  </a:lnTo>
                  <a:lnTo>
                    <a:pt x="644217" y="569060"/>
                  </a:lnTo>
                  <a:lnTo>
                    <a:pt x="613822" y="602982"/>
                  </a:lnTo>
                  <a:lnTo>
                    <a:pt x="579290" y="632840"/>
                  </a:lnTo>
                  <a:lnTo>
                    <a:pt x="541050" y="658213"/>
                  </a:lnTo>
                  <a:lnTo>
                    <a:pt x="499529" y="678680"/>
                  </a:lnTo>
                  <a:lnTo>
                    <a:pt x="455156" y="693820"/>
                  </a:lnTo>
                  <a:lnTo>
                    <a:pt x="408360" y="703213"/>
                  </a:lnTo>
                  <a:lnTo>
                    <a:pt x="359569" y="706438"/>
                  </a:lnTo>
                  <a:lnTo>
                    <a:pt x="310777" y="703213"/>
                  </a:lnTo>
                  <a:lnTo>
                    <a:pt x="263981" y="693820"/>
                  </a:lnTo>
                  <a:lnTo>
                    <a:pt x="219608" y="678680"/>
                  </a:lnTo>
                  <a:lnTo>
                    <a:pt x="178087" y="658213"/>
                  </a:lnTo>
                  <a:lnTo>
                    <a:pt x="139847" y="632840"/>
                  </a:lnTo>
                  <a:lnTo>
                    <a:pt x="105315" y="602982"/>
                  </a:lnTo>
                  <a:lnTo>
                    <a:pt x="74920" y="569060"/>
                  </a:lnTo>
                  <a:lnTo>
                    <a:pt x="49091" y="531495"/>
                  </a:lnTo>
                  <a:lnTo>
                    <a:pt x="28256" y="490707"/>
                  </a:lnTo>
                  <a:lnTo>
                    <a:pt x="12844" y="447118"/>
                  </a:lnTo>
                  <a:lnTo>
                    <a:pt x="3282" y="401148"/>
                  </a:lnTo>
                  <a:lnTo>
                    <a:pt x="0" y="353219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535430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3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arco</a:t>
            </a:r>
            <a:r>
              <a:rPr spc="-15" dirty="0"/>
              <a:t> </a:t>
            </a:r>
            <a:r>
              <a:rPr spc="-10" dirty="0"/>
              <a:t>consistencia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043112" y="2207259"/>
            <a:ext cx="40767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800" i="1" spc="-25" dirty="0">
                <a:latin typeface="Times New Roman"/>
                <a:cs typeface="Times New Roman"/>
              </a:rPr>
              <a:t>x</a:t>
            </a:r>
            <a:r>
              <a:rPr sz="2850" spc="-37" baseline="-17543" dirty="0">
                <a:latin typeface="Times New Roman"/>
                <a:cs typeface="Times New Roman"/>
              </a:rPr>
              <a:t>A</a:t>
            </a:r>
            <a:endParaRPr sz="2850" baseline="-17543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778500" y="2143125"/>
            <a:ext cx="719455" cy="706755"/>
          </a:xfrm>
          <a:custGeom>
            <a:avLst/>
            <a:gdLst/>
            <a:ahLst/>
            <a:cxnLst/>
            <a:rect l="l" t="t" r="r" b="b"/>
            <a:pathLst>
              <a:path w="719454" h="706755">
                <a:moveTo>
                  <a:pt x="0" y="353219"/>
                </a:moveTo>
                <a:lnTo>
                  <a:pt x="3282" y="305289"/>
                </a:lnTo>
                <a:lnTo>
                  <a:pt x="12844" y="259319"/>
                </a:lnTo>
                <a:lnTo>
                  <a:pt x="28256" y="215730"/>
                </a:lnTo>
                <a:lnTo>
                  <a:pt x="49091" y="174942"/>
                </a:lnTo>
                <a:lnTo>
                  <a:pt x="74920" y="137377"/>
                </a:lnTo>
                <a:lnTo>
                  <a:pt x="105315" y="103455"/>
                </a:lnTo>
                <a:lnTo>
                  <a:pt x="139847" y="73597"/>
                </a:lnTo>
                <a:lnTo>
                  <a:pt x="178087" y="48224"/>
                </a:lnTo>
                <a:lnTo>
                  <a:pt x="219608" y="27757"/>
                </a:lnTo>
                <a:lnTo>
                  <a:pt x="263981" y="12617"/>
                </a:lnTo>
                <a:lnTo>
                  <a:pt x="310777" y="3224"/>
                </a:lnTo>
                <a:lnTo>
                  <a:pt x="359569" y="0"/>
                </a:lnTo>
                <a:lnTo>
                  <a:pt x="408360" y="3224"/>
                </a:lnTo>
                <a:lnTo>
                  <a:pt x="455156" y="12617"/>
                </a:lnTo>
                <a:lnTo>
                  <a:pt x="499529" y="27757"/>
                </a:lnTo>
                <a:lnTo>
                  <a:pt x="541050" y="48224"/>
                </a:lnTo>
                <a:lnTo>
                  <a:pt x="579290" y="73597"/>
                </a:lnTo>
                <a:lnTo>
                  <a:pt x="613822" y="103455"/>
                </a:lnTo>
                <a:lnTo>
                  <a:pt x="644217" y="137377"/>
                </a:lnTo>
                <a:lnTo>
                  <a:pt x="670046" y="174942"/>
                </a:lnTo>
                <a:lnTo>
                  <a:pt x="690881" y="215730"/>
                </a:lnTo>
                <a:lnTo>
                  <a:pt x="706293" y="259319"/>
                </a:lnTo>
                <a:lnTo>
                  <a:pt x="715855" y="305289"/>
                </a:lnTo>
                <a:lnTo>
                  <a:pt x="719138" y="353219"/>
                </a:lnTo>
                <a:lnTo>
                  <a:pt x="715855" y="401148"/>
                </a:lnTo>
                <a:lnTo>
                  <a:pt x="706293" y="447118"/>
                </a:lnTo>
                <a:lnTo>
                  <a:pt x="690881" y="490707"/>
                </a:lnTo>
                <a:lnTo>
                  <a:pt x="670046" y="531495"/>
                </a:lnTo>
                <a:lnTo>
                  <a:pt x="644217" y="569060"/>
                </a:lnTo>
                <a:lnTo>
                  <a:pt x="613822" y="602982"/>
                </a:lnTo>
                <a:lnTo>
                  <a:pt x="579290" y="632840"/>
                </a:lnTo>
                <a:lnTo>
                  <a:pt x="541050" y="658213"/>
                </a:lnTo>
                <a:lnTo>
                  <a:pt x="499529" y="678680"/>
                </a:lnTo>
                <a:lnTo>
                  <a:pt x="455156" y="693820"/>
                </a:lnTo>
                <a:lnTo>
                  <a:pt x="408360" y="703213"/>
                </a:lnTo>
                <a:lnTo>
                  <a:pt x="359569" y="706438"/>
                </a:lnTo>
                <a:lnTo>
                  <a:pt x="310777" y="703213"/>
                </a:lnTo>
                <a:lnTo>
                  <a:pt x="263981" y="693820"/>
                </a:lnTo>
                <a:lnTo>
                  <a:pt x="219608" y="678680"/>
                </a:lnTo>
                <a:lnTo>
                  <a:pt x="178087" y="658213"/>
                </a:lnTo>
                <a:lnTo>
                  <a:pt x="139847" y="632840"/>
                </a:lnTo>
                <a:lnTo>
                  <a:pt x="105315" y="602982"/>
                </a:lnTo>
                <a:lnTo>
                  <a:pt x="74920" y="569060"/>
                </a:lnTo>
                <a:lnTo>
                  <a:pt x="49091" y="531495"/>
                </a:lnTo>
                <a:lnTo>
                  <a:pt x="28256" y="490707"/>
                </a:lnTo>
                <a:lnTo>
                  <a:pt x="12844" y="447118"/>
                </a:lnTo>
                <a:lnTo>
                  <a:pt x="3282" y="401148"/>
                </a:lnTo>
                <a:lnTo>
                  <a:pt x="0" y="353219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952331" y="2207259"/>
            <a:ext cx="39433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800" i="1" spc="-25" dirty="0">
                <a:latin typeface="Times New Roman"/>
                <a:cs typeface="Times New Roman"/>
              </a:rPr>
              <a:t>x</a:t>
            </a:r>
            <a:r>
              <a:rPr sz="2850" spc="-37" baseline="-17543" dirty="0">
                <a:latin typeface="Times New Roman"/>
                <a:cs typeface="Times New Roman"/>
              </a:rPr>
              <a:t>B</a:t>
            </a:r>
            <a:endParaRPr sz="2850" baseline="-17543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851275" y="4664075"/>
            <a:ext cx="719455" cy="706755"/>
          </a:xfrm>
          <a:custGeom>
            <a:avLst/>
            <a:gdLst/>
            <a:ahLst/>
            <a:cxnLst/>
            <a:rect l="l" t="t" r="r" b="b"/>
            <a:pathLst>
              <a:path w="719454" h="706754">
                <a:moveTo>
                  <a:pt x="0" y="353219"/>
                </a:moveTo>
                <a:lnTo>
                  <a:pt x="3282" y="305289"/>
                </a:lnTo>
                <a:lnTo>
                  <a:pt x="12844" y="259319"/>
                </a:lnTo>
                <a:lnTo>
                  <a:pt x="28256" y="215730"/>
                </a:lnTo>
                <a:lnTo>
                  <a:pt x="49091" y="174942"/>
                </a:lnTo>
                <a:lnTo>
                  <a:pt x="74920" y="137377"/>
                </a:lnTo>
                <a:lnTo>
                  <a:pt x="105315" y="103455"/>
                </a:lnTo>
                <a:lnTo>
                  <a:pt x="139847" y="73597"/>
                </a:lnTo>
                <a:lnTo>
                  <a:pt x="178087" y="48224"/>
                </a:lnTo>
                <a:lnTo>
                  <a:pt x="219608" y="27757"/>
                </a:lnTo>
                <a:lnTo>
                  <a:pt x="263981" y="12617"/>
                </a:lnTo>
                <a:lnTo>
                  <a:pt x="310777" y="3224"/>
                </a:lnTo>
                <a:lnTo>
                  <a:pt x="359569" y="0"/>
                </a:lnTo>
                <a:lnTo>
                  <a:pt x="408360" y="3224"/>
                </a:lnTo>
                <a:lnTo>
                  <a:pt x="455156" y="12617"/>
                </a:lnTo>
                <a:lnTo>
                  <a:pt x="499529" y="27757"/>
                </a:lnTo>
                <a:lnTo>
                  <a:pt x="541050" y="48224"/>
                </a:lnTo>
                <a:lnTo>
                  <a:pt x="579290" y="73597"/>
                </a:lnTo>
                <a:lnTo>
                  <a:pt x="613822" y="103455"/>
                </a:lnTo>
                <a:lnTo>
                  <a:pt x="644217" y="137377"/>
                </a:lnTo>
                <a:lnTo>
                  <a:pt x="670046" y="174942"/>
                </a:lnTo>
                <a:lnTo>
                  <a:pt x="690881" y="215730"/>
                </a:lnTo>
                <a:lnTo>
                  <a:pt x="706293" y="259319"/>
                </a:lnTo>
                <a:lnTo>
                  <a:pt x="715855" y="305289"/>
                </a:lnTo>
                <a:lnTo>
                  <a:pt x="719138" y="353219"/>
                </a:lnTo>
                <a:lnTo>
                  <a:pt x="715855" y="401148"/>
                </a:lnTo>
                <a:lnTo>
                  <a:pt x="706293" y="447118"/>
                </a:lnTo>
                <a:lnTo>
                  <a:pt x="690881" y="490707"/>
                </a:lnTo>
                <a:lnTo>
                  <a:pt x="670046" y="531495"/>
                </a:lnTo>
                <a:lnTo>
                  <a:pt x="644217" y="569060"/>
                </a:lnTo>
                <a:lnTo>
                  <a:pt x="613822" y="602982"/>
                </a:lnTo>
                <a:lnTo>
                  <a:pt x="579290" y="632840"/>
                </a:lnTo>
                <a:lnTo>
                  <a:pt x="541050" y="658213"/>
                </a:lnTo>
                <a:lnTo>
                  <a:pt x="499529" y="678680"/>
                </a:lnTo>
                <a:lnTo>
                  <a:pt x="455156" y="693820"/>
                </a:lnTo>
                <a:lnTo>
                  <a:pt x="408360" y="703213"/>
                </a:lnTo>
                <a:lnTo>
                  <a:pt x="359569" y="706438"/>
                </a:lnTo>
                <a:lnTo>
                  <a:pt x="310777" y="703213"/>
                </a:lnTo>
                <a:lnTo>
                  <a:pt x="263981" y="693820"/>
                </a:lnTo>
                <a:lnTo>
                  <a:pt x="219608" y="678680"/>
                </a:lnTo>
                <a:lnTo>
                  <a:pt x="178087" y="658213"/>
                </a:lnTo>
                <a:lnTo>
                  <a:pt x="139847" y="632840"/>
                </a:lnTo>
                <a:lnTo>
                  <a:pt x="105315" y="602982"/>
                </a:lnTo>
                <a:lnTo>
                  <a:pt x="74920" y="569060"/>
                </a:lnTo>
                <a:lnTo>
                  <a:pt x="49091" y="531495"/>
                </a:lnTo>
                <a:lnTo>
                  <a:pt x="28256" y="490707"/>
                </a:lnTo>
                <a:lnTo>
                  <a:pt x="12844" y="447118"/>
                </a:lnTo>
                <a:lnTo>
                  <a:pt x="3282" y="401148"/>
                </a:lnTo>
                <a:lnTo>
                  <a:pt x="0" y="353219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4052093" y="4727955"/>
            <a:ext cx="34099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800" i="1" spc="-25" dirty="0">
                <a:latin typeface="Times New Roman"/>
                <a:cs typeface="Times New Roman"/>
              </a:rPr>
              <a:t>x</a:t>
            </a:r>
            <a:r>
              <a:rPr sz="2850" spc="-37" baseline="-17543" dirty="0">
                <a:latin typeface="Times New Roman"/>
                <a:cs typeface="Times New Roman"/>
              </a:rPr>
              <a:t>c</a:t>
            </a:r>
            <a:endParaRPr sz="2850" baseline="-17543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2476500" y="2746375"/>
            <a:ext cx="3421379" cy="2021205"/>
            <a:chOff x="2476500" y="2746375"/>
            <a:chExt cx="3421379" cy="2021205"/>
          </a:xfrm>
        </p:grpSpPr>
        <p:sp>
          <p:nvSpPr>
            <p:cNvPr id="15" name="object 15"/>
            <p:cNvSpPr/>
            <p:nvPr/>
          </p:nvSpPr>
          <p:spPr>
            <a:xfrm>
              <a:off x="2490787" y="2760662"/>
              <a:ext cx="1465580" cy="1992630"/>
            </a:xfrm>
            <a:custGeom>
              <a:avLst/>
              <a:gdLst/>
              <a:ahLst/>
              <a:cxnLst/>
              <a:rect l="l" t="t" r="r" b="b"/>
              <a:pathLst>
                <a:path w="1465579" h="1992629">
                  <a:moveTo>
                    <a:pt x="0" y="0"/>
                  </a:moveTo>
                  <a:lnTo>
                    <a:pt x="1465262" y="1992312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465637" y="2760662"/>
              <a:ext cx="1417955" cy="1992630"/>
            </a:xfrm>
            <a:custGeom>
              <a:avLst/>
              <a:gdLst/>
              <a:ahLst/>
              <a:cxnLst/>
              <a:rect l="l" t="t" r="r" b="b"/>
              <a:pathLst>
                <a:path w="1417954" h="1992629">
                  <a:moveTo>
                    <a:pt x="0" y="1992312"/>
                  </a:moveTo>
                  <a:lnTo>
                    <a:pt x="1417637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3382962" y="2050796"/>
            <a:ext cx="16243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-</a:t>
            </a:r>
            <a:r>
              <a:rPr sz="1800" spc="-25" dirty="0">
                <a:solidFill>
                  <a:srgbClr val="3333CC"/>
                </a:solidFill>
                <a:latin typeface="Times New Roman"/>
                <a:cs typeface="Times New Roman"/>
              </a:rPr>
              <a:t>1}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489575" y="3397576"/>
            <a:ext cx="2372360" cy="671195"/>
          </a:xfrm>
          <a:prstGeom prst="rect">
            <a:avLst/>
          </a:prstGeom>
        </p:spPr>
        <p:txBody>
          <a:bodyPr vert="horz" wrap="square" lIns="0" tIns="101600" rIns="0" bIns="0" rtlCol="0">
            <a:spAutoFit/>
          </a:bodyPr>
          <a:lstStyle/>
          <a:p>
            <a:pPr marL="22225">
              <a:lnSpc>
                <a:spcPct val="100000"/>
              </a:lnSpc>
              <a:spcBef>
                <a:spcPts val="8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1800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+1)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div </a:t>
            </a:r>
            <a:r>
              <a:rPr sz="1800" spc="-25" dirty="0">
                <a:solidFill>
                  <a:srgbClr val="3333CC"/>
                </a:solidFill>
                <a:latin typeface="Times New Roman"/>
                <a:cs typeface="Times New Roman"/>
              </a:rPr>
              <a:t>2}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</a:pPr>
            <a:r>
              <a:rPr sz="1400" dirty="0">
                <a:solidFill>
                  <a:srgbClr val="006600"/>
                </a:solidFill>
                <a:latin typeface="Times New Roman"/>
                <a:cs typeface="Times New Roman"/>
              </a:rPr>
              <a:t>{…,(2,1),(3,2),(4,2),(5,3),</a:t>
            </a:r>
            <a:r>
              <a:rPr sz="1400" spc="-40" dirty="0">
                <a:solidFill>
                  <a:srgbClr val="0066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006600"/>
                </a:solidFill>
                <a:latin typeface="Times New Roman"/>
                <a:cs typeface="Times New Roman"/>
              </a:rPr>
              <a:t>…}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597025" y="3455923"/>
            <a:ext cx="14592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&gt;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spc="-25" dirty="0">
                <a:solidFill>
                  <a:srgbClr val="3333CC"/>
                </a:solidFill>
                <a:latin typeface="Times New Roman"/>
                <a:cs typeface="Times New Roman"/>
              </a:rPr>
              <a:t>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664995" y="1467581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597150" y="2195050"/>
            <a:ext cx="318008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166745" algn="l"/>
              </a:tabLst>
            </a:pPr>
            <a:r>
              <a:rPr sz="1850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664995" y="1320163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639595" y="16444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465" dirty="0">
                <a:latin typeface="Symbol"/>
                <a:cs typeface="Symbol"/>
              </a:rPr>
              <a:t></a:t>
            </a:r>
            <a:r>
              <a:rPr sz="2775" spc="-697" baseline="-22522" dirty="0">
                <a:latin typeface="Symbol"/>
                <a:cs typeface="Symbol"/>
              </a:rPr>
              <a:t>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664995" y="1093945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-10" dirty="0">
                <a:latin typeface="Symbol"/>
                <a:cs typeface="Symbol"/>
              </a:rPr>
              <a:t>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74821" y="16444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385" dirty="0">
                <a:latin typeface="Symbol"/>
                <a:cs typeface="Symbol"/>
              </a:rPr>
              <a:t></a:t>
            </a:r>
            <a:r>
              <a:rPr sz="2775" spc="-577" baseline="-22522" dirty="0">
                <a:latin typeface="Symbol"/>
                <a:cs typeface="Symbol"/>
              </a:rPr>
              <a:t>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00221" y="1093945"/>
            <a:ext cx="142240" cy="5346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2000"/>
              </a:lnSpc>
              <a:spcBef>
                <a:spcPts val="105"/>
              </a:spcBef>
            </a:pPr>
            <a:r>
              <a:rPr sz="1850" spc="-100" dirty="0">
                <a:latin typeface="Symbol"/>
                <a:cs typeface="Symbol"/>
              </a:rPr>
              <a:t></a:t>
            </a:r>
            <a:endParaRPr sz="1850">
              <a:latin typeface="Symbol"/>
              <a:cs typeface="Symbol"/>
            </a:endParaRPr>
          </a:p>
          <a:p>
            <a:pPr marL="12700">
              <a:lnSpc>
                <a:spcPts val="2000"/>
              </a:lnSpc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91013" y="1467581"/>
            <a:ext cx="37719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2775" baseline="-31531" dirty="0">
                <a:latin typeface="Symbol"/>
                <a:cs typeface="Symbol"/>
              </a:rPr>
              <a:t></a:t>
            </a:r>
            <a:r>
              <a:rPr sz="2775" spc="-60" baseline="-31531" dirty="0">
                <a:latin typeface="Times New Roman"/>
                <a:cs typeface="Times New Roman"/>
              </a:rPr>
              <a:t> </a:t>
            </a:r>
            <a:r>
              <a:rPr sz="1850" spc="25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252853" y="1006261"/>
            <a:ext cx="198755" cy="144081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sz="1850" spc="-25" dirty="0">
                <a:latin typeface="Times New Roman"/>
                <a:cs typeface="Times New Roman"/>
              </a:rPr>
              <a:t>2,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3,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4,</a:t>
            </a:r>
            <a:endParaRPr sz="1850">
              <a:latin typeface="Times New Roman"/>
              <a:cs typeface="Times New Roman"/>
            </a:endParaRPr>
          </a:p>
          <a:p>
            <a:pPr marL="38735">
              <a:lnSpc>
                <a:spcPct val="100000"/>
              </a:lnSpc>
              <a:spcBef>
                <a:spcPts val="565"/>
              </a:spcBef>
            </a:pPr>
            <a:r>
              <a:rPr sz="1850" dirty="0">
                <a:latin typeface="Times New Roman"/>
                <a:cs typeface="Times New Roman"/>
              </a:rPr>
              <a:t>5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56786" y="1760975"/>
            <a:ext cx="109855" cy="1911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i="1" spc="20" dirty="0">
                <a:latin typeface="Times New Roman"/>
                <a:cs typeface="Times New Roman"/>
              </a:rPr>
              <a:t>A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81189" y="1603899"/>
            <a:ext cx="196215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i="1" spc="5" dirty="0">
                <a:latin typeface="Times New Roman"/>
                <a:cs typeface="Times New Roman"/>
              </a:rPr>
              <a:t>D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811795" y="1683481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811795" y="1536063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786395" y="18603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415" dirty="0">
                <a:latin typeface="Symbol"/>
                <a:cs typeface="Symbol"/>
              </a:rPr>
              <a:t></a:t>
            </a:r>
            <a:r>
              <a:rPr sz="2775" spc="-622" baseline="-22522" dirty="0">
                <a:latin typeface="Symbol"/>
                <a:cs typeface="Symbol"/>
              </a:rPr>
              <a:t>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811795" y="1309845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-100" dirty="0">
                <a:latin typeface="Symbol"/>
                <a:cs typeface="Symbol"/>
              </a:rPr>
              <a:t>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021621" y="18603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335" dirty="0">
                <a:latin typeface="Symbol"/>
                <a:cs typeface="Symbol"/>
              </a:rPr>
              <a:t></a:t>
            </a:r>
            <a:r>
              <a:rPr sz="2775" spc="-502" baseline="-22522" dirty="0">
                <a:latin typeface="Symbol"/>
                <a:cs typeface="Symbol"/>
              </a:rPr>
              <a:t>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047021" y="1309845"/>
            <a:ext cx="142240" cy="5346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2000"/>
              </a:lnSpc>
              <a:spcBef>
                <a:spcPts val="105"/>
              </a:spcBef>
            </a:pPr>
            <a:r>
              <a:rPr sz="1850" spc="-100" dirty="0">
                <a:latin typeface="Symbol"/>
                <a:cs typeface="Symbol"/>
              </a:rPr>
              <a:t></a:t>
            </a:r>
            <a:endParaRPr sz="1850">
              <a:latin typeface="Symbol"/>
              <a:cs typeface="Symbol"/>
            </a:endParaRPr>
          </a:p>
          <a:p>
            <a:pPr marL="12700">
              <a:lnSpc>
                <a:spcPts val="2000"/>
              </a:lnSpc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837812" y="1683481"/>
            <a:ext cx="37719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2775" baseline="-31531" dirty="0">
                <a:latin typeface="Symbol"/>
                <a:cs typeface="Symbol"/>
              </a:rPr>
              <a:t></a:t>
            </a:r>
            <a:r>
              <a:rPr sz="2775" spc="-60" baseline="-31531" dirty="0">
                <a:latin typeface="Times New Roman"/>
                <a:cs typeface="Times New Roman"/>
              </a:rPr>
              <a:t> </a:t>
            </a:r>
            <a:r>
              <a:rPr sz="1850" spc="35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399653" y="1222161"/>
            <a:ext cx="198755" cy="144081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sz="1850" spc="-25" dirty="0">
                <a:latin typeface="Times New Roman"/>
                <a:cs typeface="Times New Roman"/>
              </a:rPr>
              <a:t>2,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3,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4,</a:t>
            </a:r>
            <a:endParaRPr sz="1850">
              <a:latin typeface="Times New Roman"/>
              <a:cs typeface="Times New Roman"/>
            </a:endParaRPr>
          </a:p>
          <a:p>
            <a:pPr marL="38735">
              <a:lnSpc>
                <a:spcPct val="100000"/>
              </a:lnSpc>
              <a:spcBef>
                <a:spcPts val="565"/>
              </a:spcBef>
            </a:pPr>
            <a:r>
              <a:rPr sz="1850" dirty="0">
                <a:latin typeface="Times New Roman"/>
                <a:cs typeface="Times New Roman"/>
              </a:rPr>
              <a:t>5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696805" y="1976875"/>
            <a:ext cx="109855" cy="1911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i="1" spc="20" dirty="0">
                <a:latin typeface="Times New Roman"/>
                <a:cs typeface="Times New Roman"/>
              </a:rPr>
              <a:t>B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527989" y="1819799"/>
            <a:ext cx="196215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i="1" spc="5" dirty="0">
                <a:latin typeface="Times New Roman"/>
                <a:cs typeface="Times New Roman"/>
              </a:rPr>
              <a:t>D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692668" y="5657946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409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692668" y="5809822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245" dirty="0">
                <a:latin typeface="Symbol"/>
                <a:cs typeface="Symbol"/>
              </a:rPr>
              <a:t>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692668" y="5251984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409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692668" y="5430377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125" dirty="0">
                <a:latin typeface="Symbol"/>
                <a:cs typeface="Symbol"/>
              </a:rPr>
              <a:t>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692668" y="5050440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5" dirty="0">
                <a:latin typeface="Symbol"/>
                <a:cs typeface="Symbol"/>
              </a:rPr>
              <a:t>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996927" y="5657946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409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996927" y="5809822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95" dirty="0">
                <a:latin typeface="Symbol"/>
                <a:cs typeface="Symbol"/>
              </a:rPr>
              <a:t>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996927" y="5430377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155" dirty="0">
                <a:latin typeface="Symbol"/>
                <a:cs typeface="Symbol"/>
              </a:rPr>
              <a:t>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996927" y="5050440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45" dirty="0">
                <a:latin typeface="Symbol"/>
                <a:cs typeface="Symbol"/>
              </a:rPr>
              <a:t>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787090" y="5251984"/>
            <a:ext cx="378460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sz="2775" baseline="-33033" dirty="0">
                <a:latin typeface="Symbol"/>
                <a:cs typeface="Symbol"/>
              </a:rPr>
              <a:t></a:t>
            </a:r>
            <a:r>
              <a:rPr sz="2775" spc="-44" baseline="-33033" dirty="0">
                <a:latin typeface="Times New Roman"/>
                <a:cs typeface="Times New Roman"/>
              </a:rPr>
              <a:t> </a:t>
            </a:r>
            <a:r>
              <a:rPr sz="1850" spc="355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311714" y="4961424"/>
            <a:ext cx="203200" cy="1094740"/>
          </a:xfrm>
          <a:prstGeom prst="rect">
            <a:avLst/>
          </a:prstGeom>
        </p:spPr>
        <p:txBody>
          <a:bodyPr vert="horz" wrap="square" lIns="0" tIns="863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sz="1850" spc="-25" dirty="0">
                <a:latin typeface="Times New Roman"/>
                <a:cs typeface="Times New Roman"/>
              </a:rPr>
              <a:t>1,</a:t>
            </a:r>
            <a:endParaRPr sz="185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  <a:spcBef>
                <a:spcPts val="585"/>
              </a:spcBef>
            </a:pPr>
            <a:r>
              <a:rPr sz="1850" spc="-25" dirty="0">
                <a:latin typeface="Times New Roman"/>
                <a:cs typeface="Times New Roman"/>
              </a:rPr>
              <a:t>2,</a:t>
            </a:r>
            <a:endParaRPr sz="1850">
              <a:latin typeface="Times New Roman"/>
              <a:cs typeface="Times New Roman"/>
            </a:endParaRPr>
          </a:p>
          <a:p>
            <a:pPr marL="43815">
              <a:lnSpc>
                <a:spcPct val="100000"/>
              </a:lnSpc>
              <a:spcBef>
                <a:spcPts val="585"/>
              </a:spcBef>
            </a:pPr>
            <a:r>
              <a:rPr sz="1850" spc="10" dirty="0">
                <a:latin typeface="Times New Roman"/>
                <a:cs typeface="Times New Roman"/>
              </a:rPr>
              <a:t>3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633362" y="5547539"/>
            <a:ext cx="118110" cy="19177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050" i="1" spc="25" dirty="0">
                <a:latin typeface="Times New Roman"/>
                <a:cs typeface="Times New Roman"/>
              </a:rPr>
              <a:t>C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472096" y="5389396"/>
            <a:ext cx="19748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i="1" spc="10" dirty="0">
                <a:latin typeface="Times New Roman"/>
                <a:cs typeface="Times New Roman"/>
              </a:rPr>
              <a:t>D</a:t>
            </a:r>
            <a:endParaRPr sz="1850">
              <a:latin typeface="Times New Roman"/>
              <a:cs typeface="Times New Roman"/>
            </a:endParaRPr>
          </a:p>
        </p:txBody>
      </p:sp>
      <p:grpSp>
        <p:nvGrpSpPr>
          <p:cNvPr id="54" name="object 54"/>
          <p:cNvGrpSpPr/>
          <p:nvPr/>
        </p:nvGrpSpPr>
        <p:grpSpPr>
          <a:xfrm>
            <a:off x="1176337" y="2138362"/>
            <a:ext cx="327025" cy="314325"/>
            <a:chOff x="1176337" y="2138362"/>
            <a:chExt cx="327025" cy="314325"/>
          </a:xfrm>
        </p:grpSpPr>
        <p:sp>
          <p:nvSpPr>
            <p:cNvPr id="55" name="object 55"/>
            <p:cNvSpPr/>
            <p:nvPr/>
          </p:nvSpPr>
          <p:spPr>
            <a:xfrm>
              <a:off x="1190625" y="2152650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285750"/>
                  </a:moveTo>
                  <a:lnTo>
                    <a:pt x="298450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190625" y="2152650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0"/>
                  </a:moveTo>
                  <a:lnTo>
                    <a:pt x="298450" y="28575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1176337" y="1071562"/>
            <a:ext cx="327025" cy="314325"/>
            <a:chOff x="1176337" y="1071562"/>
            <a:chExt cx="327025" cy="314325"/>
          </a:xfrm>
        </p:grpSpPr>
        <p:sp>
          <p:nvSpPr>
            <p:cNvPr id="58" name="object 58"/>
            <p:cNvSpPr/>
            <p:nvPr/>
          </p:nvSpPr>
          <p:spPr>
            <a:xfrm>
              <a:off x="1190625" y="1085850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285750"/>
                  </a:moveTo>
                  <a:lnTo>
                    <a:pt x="298450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190625" y="1085850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0"/>
                  </a:moveTo>
                  <a:lnTo>
                    <a:pt x="298450" y="28575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7291387" y="1311275"/>
            <a:ext cx="355600" cy="666750"/>
            <a:chOff x="7291387" y="1311275"/>
            <a:chExt cx="355600" cy="666750"/>
          </a:xfrm>
        </p:grpSpPr>
        <p:sp>
          <p:nvSpPr>
            <p:cNvPr id="61" name="object 61"/>
            <p:cNvSpPr/>
            <p:nvPr/>
          </p:nvSpPr>
          <p:spPr>
            <a:xfrm>
              <a:off x="7305675" y="1325562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285750"/>
                  </a:moveTo>
                  <a:lnTo>
                    <a:pt x="298450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7305675" y="1325562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0"/>
                  </a:moveTo>
                  <a:lnTo>
                    <a:pt x="298450" y="28575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334250" y="1677987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285750"/>
                  </a:moveTo>
                  <a:lnTo>
                    <a:pt x="298450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334250" y="1677987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0"/>
                  </a:moveTo>
                  <a:lnTo>
                    <a:pt x="298450" y="28575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5" name="object 65"/>
          <p:cNvGrpSpPr/>
          <p:nvPr/>
        </p:nvGrpSpPr>
        <p:grpSpPr>
          <a:xfrm>
            <a:off x="4465637" y="2760662"/>
            <a:ext cx="1417955" cy="2608580"/>
            <a:chOff x="4465637" y="2760662"/>
            <a:chExt cx="1417955" cy="2608580"/>
          </a:xfrm>
        </p:grpSpPr>
        <p:sp>
          <p:nvSpPr>
            <p:cNvPr id="66" name="object 66"/>
            <p:cNvSpPr/>
            <p:nvPr/>
          </p:nvSpPr>
          <p:spPr>
            <a:xfrm>
              <a:off x="5222875" y="5068887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285750"/>
                  </a:moveTo>
                  <a:lnTo>
                    <a:pt x="298450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222875" y="5068887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0"/>
                  </a:moveTo>
                  <a:lnTo>
                    <a:pt x="298450" y="28575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465637" y="2760662"/>
              <a:ext cx="1417955" cy="1992630"/>
            </a:xfrm>
            <a:custGeom>
              <a:avLst/>
              <a:gdLst/>
              <a:ahLst/>
              <a:cxnLst/>
              <a:rect l="l" t="t" r="r" b="b"/>
              <a:pathLst>
                <a:path w="1417954" h="1992629">
                  <a:moveTo>
                    <a:pt x="39404" y="1739785"/>
                  </a:moveTo>
                  <a:lnTo>
                    <a:pt x="0" y="1992312"/>
                  </a:lnTo>
                  <a:lnTo>
                    <a:pt x="225663" y="1872319"/>
                  </a:lnTo>
                  <a:lnTo>
                    <a:pt x="207203" y="1859183"/>
                  </a:lnTo>
                  <a:lnTo>
                    <a:pt x="141489" y="1859183"/>
                  </a:lnTo>
                  <a:lnTo>
                    <a:pt x="79402" y="1815005"/>
                  </a:lnTo>
                  <a:lnTo>
                    <a:pt x="101490" y="1783963"/>
                  </a:lnTo>
                  <a:lnTo>
                    <a:pt x="39404" y="1739785"/>
                  </a:lnTo>
                  <a:close/>
                </a:path>
                <a:path w="1417954" h="1992629">
                  <a:moveTo>
                    <a:pt x="101490" y="1783963"/>
                  </a:moveTo>
                  <a:lnTo>
                    <a:pt x="79402" y="1815005"/>
                  </a:lnTo>
                  <a:lnTo>
                    <a:pt x="141489" y="1859183"/>
                  </a:lnTo>
                  <a:lnTo>
                    <a:pt x="163577" y="1828141"/>
                  </a:lnTo>
                  <a:lnTo>
                    <a:pt x="101490" y="1783963"/>
                  </a:lnTo>
                  <a:close/>
                </a:path>
                <a:path w="1417954" h="1992629">
                  <a:moveTo>
                    <a:pt x="163577" y="1828141"/>
                  </a:moveTo>
                  <a:lnTo>
                    <a:pt x="141489" y="1859183"/>
                  </a:lnTo>
                  <a:lnTo>
                    <a:pt x="207203" y="1859183"/>
                  </a:lnTo>
                  <a:lnTo>
                    <a:pt x="163577" y="1828141"/>
                  </a:lnTo>
                  <a:close/>
                </a:path>
                <a:path w="1417954" h="1992629">
                  <a:moveTo>
                    <a:pt x="1254061" y="164171"/>
                  </a:moveTo>
                  <a:lnTo>
                    <a:pt x="101490" y="1783963"/>
                  </a:lnTo>
                  <a:lnTo>
                    <a:pt x="163577" y="1828141"/>
                  </a:lnTo>
                  <a:lnTo>
                    <a:pt x="1316148" y="208349"/>
                  </a:lnTo>
                  <a:lnTo>
                    <a:pt x="1254061" y="164171"/>
                  </a:lnTo>
                  <a:close/>
                </a:path>
                <a:path w="1417954" h="1992629">
                  <a:moveTo>
                    <a:pt x="1396865" y="133127"/>
                  </a:moveTo>
                  <a:lnTo>
                    <a:pt x="1276150" y="133127"/>
                  </a:lnTo>
                  <a:lnTo>
                    <a:pt x="1338237" y="177305"/>
                  </a:lnTo>
                  <a:lnTo>
                    <a:pt x="1316148" y="208349"/>
                  </a:lnTo>
                  <a:lnTo>
                    <a:pt x="1378234" y="252526"/>
                  </a:lnTo>
                  <a:lnTo>
                    <a:pt x="1396865" y="133127"/>
                  </a:lnTo>
                  <a:close/>
                </a:path>
                <a:path w="1417954" h="1992629">
                  <a:moveTo>
                    <a:pt x="1276150" y="133127"/>
                  </a:moveTo>
                  <a:lnTo>
                    <a:pt x="1254061" y="164171"/>
                  </a:lnTo>
                  <a:lnTo>
                    <a:pt x="1316148" y="208349"/>
                  </a:lnTo>
                  <a:lnTo>
                    <a:pt x="1338237" y="177305"/>
                  </a:lnTo>
                  <a:lnTo>
                    <a:pt x="1276150" y="133127"/>
                  </a:lnTo>
                  <a:close/>
                </a:path>
                <a:path w="1417954" h="1992629">
                  <a:moveTo>
                    <a:pt x="1417638" y="0"/>
                  </a:moveTo>
                  <a:lnTo>
                    <a:pt x="1191975" y="119993"/>
                  </a:lnTo>
                  <a:lnTo>
                    <a:pt x="1254061" y="164171"/>
                  </a:lnTo>
                  <a:lnTo>
                    <a:pt x="1276150" y="133127"/>
                  </a:lnTo>
                  <a:lnTo>
                    <a:pt x="1396865" y="133127"/>
                  </a:lnTo>
                  <a:lnTo>
                    <a:pt x="1417638" y="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9" name="object 69"/>
          <p:cNvSpPr txBox="1"/>
          <p:nvPr/>
        </p:nvSpPr>
        <p:spPr>
          <a:xfrm>
            <a:off x="4622800" y="3201923"/>
            <a:ext cx="432434" cy="779780"/>
          </a:xfrm>
          <a:prstGeom prst="rect">
            <a:avLst/>
          </a:prstGeom>
        </p:spPr>
        <p:txBody>
          <a:bodyPr vert="horz" wrap="square" lIns="0" tIns="774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610"/>
              </a:spcBef>
            </a:pPr>
            <a:r>
              <a:rPr sz="2400" b="1" i="1" spc="-25" dirty="0">
                <a:solidFill>
                  <a:srgbClr val="FF0000"/>
                </a:solidFill>
                <a:latin typeface="Times New Roman"/>
                <a:cs typeface="Times New Roman"/>
              </a:rPr>
              <a:t>R</a:t>
            </a:r>
            <a:r>
              <a:rPr sz="2400" b="1" spc="-37" baseline="-17361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endParaRPr sz="2400" baseline="-17361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385"/>
              </a:spcBef>
            </a:pPr>
            <a:r>
              <a:rPr sz="1800" b="1" spc="-25" dirty="0">
                <a:solidFill>
                  <a:srgbClr val="00FF00"/>
                </a:solidFill>
                <a:latin typeface="Times New Roman"/>
                <a:cs typeface="Times New Roman"/>
              </a:rPr>
              <a:t>OK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2490787" y="2760662"/>
            <a:ext cx="1506855" cy="1992630"/>
          </a:xfrm>
          <a:custGeom>
            <a:avLst/>
            <a:gdLst/>
            <a:ahLst/>
            <a:cxnLst/>
            <a:rect l="l" t="t" r="r" b="b"/>
            <a:pathLst>
              <a:path w="1506854" h="1992629">
                <a:moveTo>
                  <a:pt x="1338269" y="1832953"/>
                </a:moveTo>
                <a:lnTo>
                  <a:pt x="1277489" y="1878914"/>
                </a:lnTo>
                <a:lnTo>
                  <a:pt x="1506538" y="1992312"/>
                </a:lnTo>
                <a:lnTo>
                  <a:pt x="1482564" y="1863344"/>
                </a:lnTo>
                <a:lnTo>
                  <a:pt x="1361249" y="1863344"/>
                </a:lnTo>
                <a:lnTo>
                  <a:pt x="1338269" y="1832953"/>
                </a:lnTo>
                <a:close/>
              </a:path>
              <a:path w="1506854" h="1992629">
                <a:moveTo>
                  <a:pt x="1399048" y="1786994"/>
                </a:moveTo>
                <a:lnTo>
                  <a:pt x="1338269" y="1832953"/>
                </a:lnTo>
                <a:lnTo>
                  <a:pt x="1361249" y="1863344"/>
                </a:lnTo>
                <a:lnTo>
                  <a:pt x="1422027" y="1817383"/>
                </a:lnTo>
                <a:lnTo>
                  <a:pt x="1399048" y="1786994"/>
                </a:lnTo>
                <a:close/>
              </a:path>
              <a:path w="1506854" h="1992629">
                <a:moveTo>
                  <a:pt x="1459828" y="1741034"/>
                </a:moveTo>
                <a:lnTo>
                  <a:pt x="1399048" y="1786994"/>
                </a:lnTo>
                <a:lnTo>
                  <a:pt x="1422027" y="1817383"/>
                </a:lnTo>
                <a:lnTo>
                  <a:pt x="1361249" y="1863344"/>
                </a:lnTo>
                <a:lnTo>
                  <a:pt x="1482564" y="1863344"/>
                </a:lnTo>
                <a:lnTo>
                  <a:pt x="1459828" y="1741034"/>
                </a:lnTo>
                <a:close/>
              </a:path>
              <a:path w="1506854" h="1992629">
                <a:moveTo>
                  <a:pt x="168269" y="159358"/>
                </a:moveTo>
                <a:lnTo>
                  <a:pt x="107490" y="205317"/>
                </a:lnTo>
                <a:lnTo>
                  <a:pt x="1338269" y="1832953"/>
                </a:lnTo>
                <a:lnTo>
                  <a:pt x="1399048" y="1786994"/>
                </a:lnTo>
                <a:lnTo>
                  <a:pt x="168269" y="159358"/>
                </a:lnTo>
                <a:close/>
              </a:path>
              <a:path w="1506854" h="1992629">
                <a:moveTo>
                  <a:pt x="0" y="0"/>
                </a:moveTo>
                <a:lnTo>
                  <a:pt x="46710" y="251278"/>
                </a:lnTo>
                <a:lnTo>
                  <a:pt x="107490" y="205317"/>
                </a:lnTo>
                <a:lnTo>
                  <a:pt x="84509" y="174927"/>
                </a:lnTo>
                <a:lnTo>
                  <a:pt x="145287" y="128967"/>
                </a:lnTo>
                <a:lnTo>
                  <a:pt x="208459" y="128967"/>
                </a:lnTo>
                <a:lnTo>
                  <a:pt x="229048" y="113398"/>
                </a:lnTo>
                <a:lnTo>
                  <a:pt x="0" y="0"/>
                </a:lnTo>
                <a:close/>
              </a:path>
              <a:path w="1506854" h="1992629">
                <a:moveTo>
                  <a:pt x="145287" y="128967"/>
                </a:moveTo>
                <a:lnTo>
                  <a:pt x="84509" y="174927"/>
                </a:lnTo>
                <a:lnTo>
                  <a:pt x="107490" y="205317"/>
                </a:lnTo>
                <a:lnTo>
                  <a:pt x="168269" y="159358"/>
                </a:lnTo>
                <a:lnTo>
                  <a:pt x="145287" y="128967"/>
                </a:lnTo>
                <a:close/>
              </a:path>
              <a:path w="1506854" h="1992629">
                <a:moveTo>
                  <a:pt x="208459" y="128967"/>
                </a:moveTo>
                <a:lnTo>
                  <a:pt x="145287" y="128967"/>
                </a:lnTo>
                <a:lnTo>
                  <a:pt x="168269" y="159358"/>
                </a:lnTo>
                <a:lnTo>
                  <a:pt x="208459" y="128967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2817812" y="3810508"/>
            <a:ext cx="433705" cy="850900"/>
          </a:xfrm>
          <a:prstGeom prst="rect">
            <a:avLst/>
          </a:prstGeom>
        </p:spPr>
        <p:txBody>
          <a:bodyPr vert="horz" wrap="square" lIns="0" tIns="118110" rIns="0" bIns="0" rtlCol="0">
            <a:spAutoFit/>
          </a:bodyPr>
          <a:lstStyle/>
          <a:p>
            <a:pPr marL="90170">
              <a:lnSpc>
                <a:spcPct val="100000"/>
              </a:lnSpc>
              <a:spcBef>
                <a:spcPts val="930"/>
              </a:spcBef>
            </a:pPr>
            <a:r>
              <a:rPr sz="2400" b="1" i="1" spc="-25" dirty="0">
                <a:solidFill>
                  <a:srgbClr val="FF0000"/>
                </a:solidFill>
                <a:latin typeface="Times New Roman"/>
                <a:cs typeface="Times New Roman"/>
              </a:rPr>
              <a:t>R</a:t>
            </a:r>
            <a:r>
              <a:rPr sz="2400" b="1" spc="-37" baseline="-17361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endParaRPr sz="2400" baseline="-17361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625"/>
              </a:spcBef>
            </a:pPr>
            <a:r>
              <a:rPr sz="1800" b="1" spc="-25" dirty="0">
                <a:solidFill>
                  <a:srgbClr val="00FF00"/>
                </a:solidFill>
                <a:latin typeface="Times New Roman"/>
                <a:cs typeface="Times New Roman"/>
              </a:rPr>
              <a:t>OK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2609850" y="2374003"/>
            <a:ext cx="3154680" cy="236854"/>
          </a:xfrm>
          <a:custGeom>
            <a:avLst/>
            <a:gdLst/>
            <a:ahLst/>
            <a:cxnLst/>
            <a:rect l="l" t="t" r="r" b="b"/>
            <a:pathLst>
              <a:path w="3154679" h="236855">
                <a:moveTo>
                  <a:pt x="2926109" y="8144"/>
                </a:moveTo>
                <a:lnTo>
                  <a:pt x="2925878" y="84345"/>
                </a:lnTo>
                <a:lnTo>
                  <a:pt x="2963979" y="84460"/>
                </a:lnTo>
                <a:lnTo>
                  <a:pt x="2963749" y="160658"/>
                </a:lnTo>
                <a:lnTo>
                  <a:pt x="2925648" y="160658"/>
                </a:lnTo>
                <a:lnTo>
                  <a:pt x="2925418" y="236743"/>
                </a:lnTo>
                <a:lnTo>
                  <a:pt x="3078743" y="160658"/>
                </a:lnTo>
                <a:lnTo>
                  <a:pt x="2963749" y="160658"/>
                </a:lnTo>
                <a:lnTo>
                  <a:pt x="3078974" y="160543"/>
                </a:lnTo>
                <a:lnTo>
                  <a:pt x="3154362" y="123134"/>
                </a:lnTo>
                <a:lnTo>
                  <a:pt x="2926109" y="8144"/>
                </a:lnTo>
                <a:close/>
              </a:path>
              <a:path w="3154679" h="236855">
                <a:moveTo>
                  <a:pt x="228944" y="0"/>
                </a:moveTo>
                <a:lnTo>
                  <a:pt x="0" y="113609"/>
                </a:lnTo>
                <a:lnTo>
                  <a:pt x="228253" y="228598"/>
                </a:lnTo>
                <a:lnTo>
                  <a:pt x="228483" y="152399"/>
                </a:lnTo>
                <a:lnTo>
                  <a:pt x="190381" y="152284"/>
                </a:lnTo>
                <a:lnTo>
                  <a:pt x="190611" y="76084"/>
                </a:lnTo>
                <a:lnTo>
                  <a:pt x="228714" y="76084"/>
                </a:lnTo>
                <a:lnTo>
                  <a:pt x="228944" y="0"/>
                </a:lnTo>
                <a:close/>
              </a:path>
              <a:path w="3154679" h="236855">
                <a:moveTo>
                  <a:pt x="2925878" y="84345"/>
                </a:moveTo>
                <a:lnTo>
                  <a:pt x="2925648" y="160543"/>
                </a:lnTo>
                <a:lnTo>
                  <a:pt x="2963749" y="160658"/>
                </a:lnTo>
                <a:lnTo>
                  <a:pt x="2963979" y="84460"/>
                </a:lnTo>
                <a:lnTo>
                  <a:pt x="2925878" y="84345"/>
                </a:lnTo>
                <a:close/>
              </a:path>
              <a:path w="3154679" h="236855">
                <a:moveTo>
                  <a:pt x="228713" y="76199"/>
                </a:moveTo>
                <a:lnTo>
                  <a:pt x="228483" y="152399"/>
                </a:lnTo>
                <a:lnTo>
                  <a:pt x="2925648" y="160543"/>
                </a:lnTo>
                <a:lnTo>
                  <a:pt x="2925878" y="84345"/>
                </a:lnTo>
                <a:lnTo>
                  <a:pt x="228713" y="76199"/>
                </a:lnTo>
                <a:close/>
              </a:path>
              <a:path w="3154679" h="236855">
                <a:moveTo>
                  <a:pt x="190611" y="76084"/>
                </a:moveTo>
                <a:lnTo>
                  <a:pt x="190381" y="152284"/>
                </a:lnTo>
                <a:lnTo>
                  <a:pt x="228483" y="152399"/>
                </a:lnTo>
                <a:lnTo>
                  <a:pt x="228713" y="76199"/>
                </a:lnTo>
                <a:lnTo>
                  <a:pt x="190611" y="76084"/>
                </a:lnTo>
                <a:close/>
              </a:path>
              <a:path w="3154679" h="236855">
                <a:moveTo>
                  <a:pt x="228714" y="76084"/>
                </a:moveTo>
                <a:lnTo>
                  <a:pt x="190611" y="76084"/>
                </a:lnTo>
                <a:lnTo>
                  <a:pt x="228713" y="76199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/>
          <p:nvPr/>
        </p:nvSpPr>
        <p:spPr>
          <a:xfrm>
            <a:off x="4181475" y="2486659"/>
            <a:ext cx="2292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i="1" dirty="0">
                <a:solidFill>
                  <a:srgbClr val="FF0000"/>
                </a:solidFill>
                <a:latin typeface="Times New Roman"/>
                <a:cs typeface="Times New Roman"/>
              </a:rPr>
              <a:t>R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384675" y="2652267"/>
            <a:ext cx="127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622800" y="2602484"/>
            <a:ext cx="3816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25" dirty="0">
                <a:solidFill>
                  <a:srgbClr val="00FF00"/>
                </a:solidFill>
                <a:latin typeface="Times New Roman"/>
                <a:cs typeface="Times New Roman"/>
              </a:rPr>
              <a:t>OK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76" name="object 76"/>
          <p:cNvGrpSpPr/>
          <p:nvPr/>
        </p:nvGrpSpPr>
        <p:grpSpPr>
          <a:xfrm>
            <a:off x="6243637" y="4064000"/>
            <a:ext cx="2868930" cy="2305050"/>
            <a:chOff x="6243637" y="4064000"/>
            <a:chExt cx="2868930" cy="2305050"/>
          </a:xfrm>
        </p:grpSpPr>
        <p:sp>
          <p:nvSpPr>
            <p:cNvPr id="77" name="object 77"/>
            <p:cNvSpPr/>
            <p:nvPr/>
          </p:nvSpPr>
          <p:spPr>
            <a:xfrm>
              <a:off x="6249987" y="4213619"/>
              <a:ext cx="2856230" cy="2149475"/>
            </a:xfrm>
            <a:custGeom>
              <a:avLst/>
              <a:gdLst/>
              <a:ahLst/>
              <a:cxnLst/>
              <a:rect l="l" t="t" r="r" b="b"/>
              <a:pathLst>
                <a:path w="2856229" h="2149475">
                  <a:moveTo>
                    <a:pt x="2569371" y="0"/>
                  </a:moveTo>
                  <a:lnTo>
                    <a:pt x="2569368" y="143273"/>
                  </a:lnTo>
                  <a:lnTo>
                    <a:pt x="143271" y="143273"/>
                  </a:lnTo>
                  <a:lnTo>
                    <a:pt x="97986" y="150577"/>
                  </a:lnTo>
                  <a:lnTo>
                    <a:pt x="58657" y="170916"/>
                  </a:lnTo>
                  <a:lnTo>
                    <a:pt x="27643" y="201931"/>
                  </a:lnTo>
                  <a:lnTo>
                    <a:pt x="7304" y="241260"/>
                  </a:lnTo>
                  <a:lnTo>
                    <a:pt x="0" y="286545"/>
                  </a:lnTo>
                  <a:lnTo>
                    <a:pt x="0" y="2005809"/>
                  </a:lnTo>
                  <a:lnTo>
                    <a:pt x="7304" y="2051093"/>
                  </a:lnTo>
                  <a:lnTo>
                    <a:pt x="27643" y="2090422"/>
                  </a:lnTo>
                  <a:lnTo>
                    <a:pt x="58657" y="2121436"/>
                  </a:lnTo>
                  <a:lnTo>
                    <a:pt x="97986" y="2141775"/>
                  </a:lnTo>
                  <a:lnTo>
                    <a:pt x="143271" y="2149079"/>
                  </a:lnTo>
                  <a:lnTo>
                    <a:pt x="188555" y="2141775"/>
                  </a:lnTo>
                  <a:lnTo>
                    <a:pt x="227884" y="2121436"/>
                  </a:lnTo>
                  <a:lnTo>
                    <a:pt x="258898" y="2090422"/>
                  </a:lnTo>
                  <a:lnTo>
                    <a:pt x="279237" y="2051093"/>
                  </a:lnTo>
                  <a:lnTo>
                    <a:pt x="286541" y="2005809"/>
                  </a:lnTo>
                  <a:lnTo>
                    <a:pt x="286543" y="1862535"/>
                  </a:lnTo>
                  <a:lnTo>
                    <a:pt x="2712642" y="1862535"/>
                  </a:lnTo>
                  <a:lnTo>
                    <a:pt x="2757926" y="1855231"/>
                  </a:lnTo>
                  <a:lnTo>
                    <a:pt x="2797255" y="1834892"/>
                  </a:lnTo>
                  <a:lnTo>
                    <a:pt x="2828269" y="1803878"/>
                  </a:lnTo>
                  <a:lnTo>
                    <a:pt x="2848608" y="1764549"/>
                  </a:lnTo>
                  <a:lnTo>
                    <a:pt x="2855912" y="1719265"/>
                  </a:lnTo>
                  <a:lnTo>
                    <a:pt x="2855912" y="429817"/>
                  </a:lnTo>
                  <a:lnTo>
                    <a:pt x="143271" y="429817"/>
                  </a:lnTo>
                  <a:lnTo>
                    <a:pt x="143271" y="286545"/>
                  </a:lnTo>
                  <a:lnTo>
                    <a:pt x="148900" y="258663"/>
                  </a:lnTo>
                  <a:lnTo>
                    <a:pt x="164252" y="235893"/>
                  </a:lnTo>
                  <a:lnTo>
                    <a:pt x="187022" y="220541"/>
                  </a:lnTo>
                  <a:lnTo>
                    <a:pt x="214905" y="214911"/>
                  </a:lnTo>
                  <a:lnTo>
                    <a:pt x="2855912" y="214911"/>
                  </a:lnTo>
                  <a:lnTo>
                    <a:pt x="2855912" y="143271"/>
                  </a:lnTo>
                  <a:lnTo>
                    <a:pt x="2712642" y="143271"/>
                  </a:lnTo>
                  <a:lnTo>
                    <a:pt x="2712642" y="71635"/>
                  </a:lnTo>
                  <a:lnTo>
                    <a:pt x="2641006" y="71635"/>
                  </a:lnTo>
                  <a:lnTo>
                    <a:pt x="2613123" y="66006"/>
                  </a:lnTo>
                  <a:lnTo>
                    <a:pt x="2590352" y="50653"/>
                  </a:lnTo>
                  <a:lnTo>
                    <a:pt x="2575000" y="27883"/>
                  </a:lnTo>
                  <a:lnTo>
                    <a:pt x="2569371" y="0"/>
                  </a:lnTo>
                  <a:close/>
                </a:path>
                <a:path w="2856229" h="2149475">
                  <a:moveTo>
                    <a:pt x="2855912" y="214911"/>
                  </a:moveTo>
                  <a:lnTo>
                    <a:pt x="214905" y="214911"/>
                  </a:lnTo>
                  <a:lnTo>
                    <a:pt x="242789" y="220541"/>
                  </a:lnTo>
                  <a:lnTo>
                    <a:pt x="265559" y="235893"/>
                  </a:lnTo>
                  <a:lnTo>
                    <a:pt x="280911" y="258663"/>
                  </a:lnTo>
                  <a:lnTo>
                    <a:pt x="286541" y="286547"/>
                  </a:lnTo>
                  <a:lnTo>
                    <a:pt x="279237" y="331832"/>
                  </a:lnTo>
                  <a:lnTo>
                    <a:pt x="258898" y="371161"/>
                  </a:lnTo>
                  <a:lnTo>
                    <a:pt x="227884" y="402174"/>
                  </a:lnTo>
                  <a:lnTo>
                    <a:pt x="188555" y="422513"/>
                  </a:lnTo>
                  <a:lnTo>
                    <a:pt x="143271" y="429817"/>
                  </a:lnTo>
                  <a:lnTo>
                    <a:pt x="2855912" y="429817"/>
                  </a:lnTo>
                  <a:lnTo>
                    <a:pt x="2855912" y="214911"/>
                  </a:lnTo>
                  <a:close/>
                </a:path>
                <a:path w="2856229" h="2149475">
                  <a:moveTo>
                    <a:pt x="2855912" y="0"/>
                  </a:moveTo>
                  <a:lnTo>
                    <a:pt x="2848608" y="45284"/>
                  </a:lnTo>
                  <a:lnTo>
                    <a:pt x="2828269" y="84613"/>
                  </a:lnTo>
                  <a:lnTo>
                    <a:pt x="2797255" y="115628"/>
                  </a:lnTo>
                  <a:lnTo>
                    <a:pt x="2757926" y="135967"/>
                  </a:lnTo>
                  <a:lnTo>
                    <a:pt x="2712642" y="143271"/>
                  </a:lnTo>
                  <a:lnTo>
                    <a:pt x="2855912" y="143271"/>
                  </a:lnTo>
                  <a:lnTo>
                    <a:pt x="2855912" y="0"/>
                  </a:lnTo>
                  <a:close/>
                </a:path>
                <a:path w="2856229" h="2149475">
                  <a:moveTo>
                    <a:pt x="2712642" y="0"/>
                  </a:moveTo>
                  <a:lnTo>
                    <a:pt x="2707013" y="27883"/>
                  </a:lnTo>
                  <a:lnTo>
                    <a:pt x="2691660" y="50653"/>
                  </a:lnTo>
                  <a:lnTo>
                    <a:pt x="2668890" y="66006"/>
                  </a:lnTo>
                  <a:lnTo>
                    <a:pt x="2641006" y="71635"/>
                  </a:lnTo>
                  <a:lnTo>
                    <a:pt x="2712642" y="71635"/>
                  </a:lnTo>
                  <a:lnTo>
                    <a:pt x="2712642" y="0"/>
                  </a:lnTo>
                  <a:close/>
                </a:path>
              </a:pathLst>
            </a:custGeom>
            <a:solidFill>
              <a:srgbClr val="5F5F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93258" y="4070352"/>
              <a:ext cx="2712720" cy="573405"/>
            </a:xfrm>
            <a:custGeom>
              <a:avLst/>
              <a:gdLst/>
              <a:ahLst/>
              <a:cxnLst/>
              <a:rect l="l" t="t" r="r" b="b"/>
              <a:pathLst>
                <a:path w="2712720" h="573404">
                  <a:moveTo>
                    <a:pt x="71634" y="358179"/>
                  </a:moveTo>
                  <a:lnTo>
                    <a:pt x="43750" y="363808"/>
                  </a:lnTo>
                  <a:lnTo>
                    <a:pt x="20981" y="379161"/>
                  </a:lnTo>
                  <a:lnTo>
                    <a:pt x="5629" y="401931"/>
                  </a:lnTo>
                  <a:lnTo>
                    <a:pt x="0" y="429814"/>
                  </a:lnTo>
                  <a:lnTo>
                    <a:pt x="0" y="573084"/>
                  </a:lnTo>
                  <a:lnTo>
                    <a:pt x="45284" y="565780"/>
                  </a:lnTo>
                  <a:lnTo>
                    <a:pt x="84613" y="545442"/>
                  </a:lnTo>
                  <a:lnTo>
                    <a:pt x="115627" y="514428"/>
                  </a:lnTo>
                  <a:lnTo>
                    <a:pt x="135965" y="475099"/>
                  </a:lnTo>
                  <a:lnTo>
                    <a:pt x="143269" y="429814"/>
                  </a:lnTo>
                  <a:lnTo>
                    <a:pt x="137640" y="401931"/>
                  </a:lnTo>
                  <a:lnTo>
                    <a:pt x="122288" y="379161"/>
                  </a:lnTo>
                  <a:lnTo>
                    <a:pt x="99518" y="363808"/>
                  </a:lnTo>
                  <a:lnTo>
                    <a:pt x="71634" y="358179"/>
                  </a:lnTo>
                  <a:close/>
                </a:path>
                <a:path w="2712720" h="573404">
                  <a:moveTo>
                    <a:pt x="2712641" y="143271"/>
                  </a:moveTo>
                  <a:lnTo>
                    <a:pt x="2569371" y="143271"/>
                  </a:lnTo>
                  <a:lnTo>
                    <a:pt x="2569371" y="286541"/>
                  </a:lnTo>
                  <a:lnTo>
                    <a:pt x="2614655" y="279237"/>
                  </a:lnTo>
                  <a:lnTo>
                    <a:pt x="2653984" y="258898"/>
                  </a:lnTo>
                  <a:lnTo>
                    <a:pt x="2684998" y="227884"/>
                  </a:lnTo>
                  <a:lnTo>
                    <a:pt x="2705337" y="188555"/>
                  </a:lnTo>
                  <a:lnTo>
                    <a:pt x="2712641" y="143271"/>
                  </a:lnTo>
                  <a:close/>
                </a:path>
                <a:path w="2712720" h="573404">
                  <a:moveTo>
                    <a:pt x="2569371" y="0"/>
                  </a:moveTo>
                  <a:lnTo>
                    <a:pt x="2524086" y="7304"/>
                  </a:lnTo>
                  <a:lnTo>
                    <a:pt x="2484757" y="27643"/>
                  </a:lnTo>
                  <a:lnTo>
                    <a:pt x="2453743" y="58657"/>
                  </a:lnTo>
                  <a:lnTo>
                    <a:pt x="2433404" y="97986"/>
                  </a:lnTo>
                  <a:lnTo>
                    <a:pt x="2426100" y="143271"/>
                  </a:lnTo>
                  <a:lnTo>
                    <a:pt x="2431729" y="171154"/>
                  </a:lnTo>
                  <a:lnTo>
                    <a:pt x="2447081" y="193924"/>
                  </a:lnTo>
                  <a:lnTo>
                    <a:pt x="2469851" y="209276"/>
                  </a:lnTo>
                  <a:lnTo>
                    <a:pt x="2497735" y="214905"/>
                  </a:lnTo>
                  <a:lnTo>
                    <a:pt x="2525619" y="209276"/>
                  </a:lnTo>
                  <a:lnTo>
                    <a:pt x="2548389" y="193924"/>
                  </a:lnTo>
                  <a:lnTo>
                    <a:pt x="2563741" y="171154"/>
                  </a:lnTo>
                  <a:lnTo>
                    <a:pt x="2569371" y="143271"/>
                  </a:lnTo>
                  <a:lnTo>
                    <a:pt x="2712641" y="143271"/>
                  </a:lnTo>
                  <a:lnTo>
                    <a:pt x="2705337" y="97986"/>
                  </a:lnTo>
                  <a:lnTo>
                    <a:pt x="2684998" y="58657"/>
                  </a:lnTo>
                  <a:lnTo>
                    <a:pt x="2653984" y="27643"/>
                  </a:lnTo>
                  <a:lnTo>
                    <a:pt x="2614655" y="7304"/>
                  </a:lnTo>
                  <a:lnTo>
                    <a:pt x="2569371" y="0"/>
                  </a:lnTo>
                  <a:close/>
                </a:path>
              </a:pathLst>
            </a:custGeom>
            <a:solidFill>
              <a:srgbClr val="4C4C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249987" y="4070350"/>
              <a:ext cx="2856230" cy="2292350"/>
            </a:xfrm>
            <a:custGeom>
              <a:avLst/>
              <a:gdLst/>
              <a:ahLst/>
              <a:cxnLst/>
              <a:rect l="l" t="t" r="r" b="b"/>
              <a:pathLst>
                <a:path w="2856229" h="2292350">
                  <a:moveTo>
                    <a:pt x="0" y="429814"/>
                  </a:moveTo>
                  <a:lnTo>
                    <a:pt x="7304" y="384530"/>
                  </a:lnTo>
                  <a:lnTo>
                    <a:pt x="27642" y="345200"/>
                  </a:lnTo>
                  <a:lnTo>
                    <a:pt x="58656" y="314187"/>
                  </a:lnTo>
                  <a:lnTo>
                    <a:pt x="97985" y="293848"/>
                  </a:lnTo>
                  <a:lnTo>
                    <a:pt x="143270" y="286544"/>
                  </a:lnTo>
                  <a:lnTo>
                    <a:pt x="2569368" y="286544"/>
                  </a:lnTo>
                  <a:lnTo>
                    <a:pt x="2569368" y="143270"/>
                  </a:lnTo>
                  <a:lnTo>
                    <a:pt x="2576672" y="97985"/>
                  </a:lnTo>
                  <a:lnTo>
                    <a:pt x="2597011" y="58656"/>
                  </a:lnTo>
                  <a:lnTo>
                    <a:pt x="2628025" y="27642"/>
                  </a:lnTo>
                  <a:lnTo>
                    <a:pt x="2667354" y="7304"/>
                  </a:lnTo>
                  <a:lnTo>
                    <a:pt x="2712639" y="0"/>
                  </a:lnTo>
                  <a:lnTo>
                    <a:pt x="2757923" y="7304"/>
                  </a:lnTo>
                  <a:lnTo>
                    <a:pt x="2797252" y="27642"/>
                  </a:lnTo>
                  <a:lnTo>
                    <a:pt x="2828266" y="58656"/>
                  </a:lnTo>
                  <a:lnTo>
                    <a:pt x="2848604" y="97985"/>
                  </a:lnTo>
                  <a:lnTo>
                    <a:pt x="2855909" y="143270"/>
                  </a:lnTo>
                  <a:lnTo>
                    <a:pt x="2855912" y="1862535"/>
                  </a:lnTo>
                  <a:lnTo>
                    <a:pt x="2848608" y="1907819"/>
                  </a:lnTo>
                  <a:lnTo>
                    <a:pt x="2828269" y="1947148"/>
                  </a:lnTo>
                  <a:lnTo>
                    <a:pt x="2797255" y="1978162"/>
                  </a:lnTo>
                  <a:lnTo>
                    <a:pt x="2757926" y="1998501"/>
                  </a:lnTo>
                  <a:lnTo>
                    <a:pt x="2712642" y="2005806"/>
                  </a:lnTo>
                  <a:lnTo>
                    <a:pt x="286543" y="2005806"/>
                  </a:lnTo>
                  <a:lnTo>
                    <a:pt x="286543" y="2149080"/>
                  </a:lnTo>
                  <a:lnTo>
                    <a:pt x="279239" y="2194364"/>
                  </a:lnTo>
                  <a:lnTo>
                    <a:pt x="258900" y="2233693"/>
                  </a:lnTo>
                  <a:lnTo>
                    <a:pt x="227887" y="2264707"/>
                  </a:lnTo>
                  <a:lnTo>
                    <a:pt x="188557" y="2285046"/>
                  </a:lnTo>
                  <a:lnTo>
                    <a:pt x="143273" y="2292350"/>
                  </a:lnTo>
                  <a:lnTo>
                    <a:pt x="97988" y="2285046"/>
                  </a:lnTo>
                  <a:lnTo>
                    <a:pt x="58659" y="2264707"/>
                  </a:lnTo>
                  <a:lnTo>
                    <a:pt x="27645" y="2233693"/>
                  </a:lnTo>
                  <a:lnTo>
                    <a:pt x="7307" y="2194364"/>
                  </a:lnTo>
                  <a:lnTo>
                    <a:pt x="3" y="2149080"/>
                  </a:lnTo>
                  <a:lnTo>
                    <a:pt x="0" y="429814"/>
                  </a:lnTo>
                  <a:close/>
                </a:path>
                <a:path w="2856229" h="2292350">
                  <a:moveTo>
                    <a:pt x="2569368" y="286544"/>
                  </a:moveTo>
                  <a:lnTo>
                    <a:pt x="2712642" y="286544"/>
                  </a:lnTo>
                  <a:lnTo>
                    <a:pt x="2757926" y="279240"/>
                  </a:lnTo>
                  <a:lnTo>
                    <a:pt x="2797255" y="258901"/>
                  </a:lnTo>
                  <a:lnTo>
                    <a:pt x="2828269" y="227887"/>
                  </a:lnTo>
                  <a:lnTo>
                    <a:pt x="2848608" y="188558"/>
                  </a:lnTo>
                  <a:lnTo>
                    <a:pt x="2855912" y="143273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813008" y="4207270"/>
              <a:ext cx="155971" cy="155973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6249987" y="4428529"/>
              <a:ext cx="287020" cy="1647825"/>
            </a:xfrm>
            <a:custGeom>
              <a:avLst/>
              <a:gdLst/>
              <a:ahLst/>
              <a:cxnLst/>
              <a:rect l="l" t="t" r="r" b="b"/>
              <a:pathLst>
                <a:path w="287020" h="1647825">
                  <a:moveTo>
                    <a:pt x="143270" y="214908"/>
                  </a:moveTo>
                  <a:lnTo>
                    <a:pt x="143270" y="71635"/>
                  </a:lnTo>
                  <a:lnTo>
                    <a:pt x="164251" y="20981"/>
                  </a:lnTo>
                  <a:lnTo>
                    <a:pt x="214905" y="0"/>
                  </a:lnTo>
                  <a:lnTo>
                    <a:pt x="242789" y="5629"/>
                  </a:lnTo>
                  <a:lnTo>
                    <a:pt x="265559" y="20981"/>
                  </a:lnTo>
                  <a:lnTo>
                    <a:pt x="280911" y="43751"/>
                  </a:lnTo>
                  <a:lnTo>
                    <a:pt x="286540" y="71635"/>
                  </a:lnTo>
                  <a:lnTo>
                    <a:pt x="279236" y="116919"/>
                  </a:lnTo>
                  <a:lnTo>
                    <a:pt x="258897" y="156248"/>
                  </a:lnTo>
                  <a:lnTo>
                    <a:pt x="227883" y="187262"/>
                  </a:lnTo>
                  <a:lnTo>
                    <a:pt x="188554" y="207601"/>
                  </a:lnTo>
                  <a:lnTo>
                    <a:pt x="143270" y="214905"/>
                  </a:lnTo>
                  <a:lnTo>
                    <a:pt x="97985" y="207601"/>
                  </a:lnTo>
                  <a:lnTo>
                    <a:pt x="58656" y="187262"/>
                  </a:lnTo>
                  <a:lnTo>
                    <a:pt x="27642" y="156248"/>
                  </a:lnTo>
                  <a:lnTo>
                    <a:pt x="7304" y="116919"/>
                  </a:lnTo>
                  <a:lnTo>
                    <a:pt x="0" y="71635"/>
                  </a:lnTo>
                </a:path>
                <a:path w="287020" h="1647825">
                  <a:moveTo>
                    <a:pt x="286543" y="71635"/>
                  </a:moveTo>
                  <a:lnTo>
                    <a:pt x="286543" y="1647626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" name="object 82"/>
          <p:cNvSpPr txBox="1"/>
          <p:nvPr/>
        </p:nvSpPr>
        <p:spPr>
          <a:xfrm>
            <a:off x="6900227" y="4291076"/>
            <a:ext cx="1875789" cy="167449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530"/>
              </a:spcBef>
            </a:pPr>
            <a:r>
              <a:rPr sz="1800" b="1" dirty="0">
                <a:solidFill>
                  <a:srgbClr val="FFFF00"/>
                </a:solidFill>
                <a:latin typeface="Times New Roman"/>
                <a:cs typeface="Times New Roman"/>
              </a:rPr>
              <a:t>El</a:t>
            </a:r>
            <a:r>
              <a:rPr sz="1800" b="1" spc="-15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1800" b="1" dirty="0">
                <a:solidFill>
                  <a:srgbClr val="FFFF00"/>
                </a:solidFill>
                <a:latin typeface="Times New Roman"/>
                <a:cs typeface="Times New Roman"/>
              </a:rPr>
              <a:t>CSP</a:t>
            </a:r>
            <a:r>
              <a:rPr sz="1800" b="1" spc="-100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1800" b="1" spc="-25" dirty="0">
                <a:solidFill>
                  <a:srgbClr val="FFFF00"/>
                </a:solidFill>
                <a:latin typeface="Times New Roman"/>
                <a:cs typeface="Times New Roman"/>
              </a:rPr>
              <a:t>con</a:t>
            </a:r>
            <a:endParaRPr sz="18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430"/>
              </a:spcBef>
            </a:pPr>
            <a:r>
              <a:rPr sz="1800" b="1" i="1" dirty="0">
                <a:solidFill>
                  <a:srgbClr val="FFFF00"/>
                </a:solidFill>
                <a:latin typeface="Times New Roman"/>
                <a:cs typeface="Times New Roman"/>
              </a:rPr>
              <a:t>D</a:t>
            </a:r>
            <a:r>
              <a:rPr sz="1800" b="1" baseline="-13888" dirty="0">
                <a:solidFill>
                  <a:srgbClr val="FFFF00"/>
                </a:solidFill>
                <a:latin typeface="Times New Roman"/>
                <a:cs typeface="Times New Roman"/>
              </a:rPr>
              <a:t>A</a:t>
            </a:r>
            <a:r>
              <a:rPr sz="1800" b="1" spc="112" baseline="-13888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1800" b="1" dirty="0">
                <a:solidFill>
                  <a:srgbClr val="FFFF00"/>
                </a:solidFill>
                <a:latin typeface="Times New Roman"/>
                <a:cs typeface="Times New Roman"/>
              </a:rPr>
              <a:t>=</a:t>
            </a:r>
            <a:r>
              <a:rPr sz="18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18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{3,4},</a:t>
            </a:r>
            <a:endParaRPr sz="18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434"/>
              </a:spcBef>
            </a:pPr>
            <a:r>
              <a:rPr sz="1800" b="1" i="1" dirty="0">
                <a:solidFill>
                  <a:srgbClr val="FFFF00"/>
                </a:solidFill>
                <a:latin typeface="Times New Roman"/>
                <a:cs typeface="Times New Roman"/>
              </a:rPr>
              <a:t>D</a:t>
            </a:r>
            <a:r>
              <a:rPr sz="1800" b="1" baseline="-13888" dirty="0">
                <a:solidFill>
                  <a:srgbClr val="FFFF00"/>
                </a:solidFill>
                <a:latin typeface="Times New Roman"/>
                <a:cs typeface="Times New Roman"/>
              </a:rPr>
              <a:t>B</a:t>
            </a:r>
            <a:r>
              <a:rPr sz="1800" b="1" spc="217" baseline="-13888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1800" b="1" dirty="0">
                <a:solidFill>
                  <a:srgbClr val="FFFF00"/>
                </a:solidFill>
                <a:latin typeface="Times New Roman"/>
                <a:cs typeface="Times New Roman"/>
              </a:rPr>
              <a:t>=</a:t>
            </a:r>
            <a:r>
              <a:rPr sz="18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1800" b="1" dirty="0">
                <a:solidFill>
                  <a:srgbClr val="FFFF00"/>
                </a:solidFill>
                <a:latin typeface="Times New Roman"/>
                <a:cs typeface="Times New Roman"/>
              </a:rPr>
              <a:t>{4,5} </a:t>
            </a:r>
            <a:r>
              <a:rPr sz="1800" b="1" spc="-50" dirty="0">
                <a:solidFill>
                  <a:srgbClr val="FFFF00"/>
                </a:solidFill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455"/>
              </a:spcBef>
            </a:pPr>
            <a:r>
              <a:rPr sz="1800" b="1" i="1" dirty="0">
                <a:solidFill>
                  <a:srgbClr val="FFFF00"/>
                </a:solidFill>
                <a:latin typeface="Times New Roman"/>
                <a:cs typeface="Times New Roman"/>
              </a:rPr>
              <a:t>D</a:t>
            </a:r>
            <a:r>
              <a:rPr sz="1800" b="1" baseline="-13888" dirty="0">
                <a:solidFill>
                  <a:srgbClr val="FFFF00"/>
                </a:solidFill>
                <a:latin typeface="Times New Roman"/>
                <a:cs typeface="Times New Roman"/>
              </a:rPr>
              <a:t>C</a:t>
            </a:r>
            <a:r>
              <a:rPr sz="1800" b="1" spc="217" baseline="-13888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1800" b="1" dirty="0">
                <a:solidFill>
                  <a:srgbClr val="FFFF00"/>
                </a:solidFill>
                <a:latin typeface="Times New Roman"/>
                <a:cs typeface="Times New Roman"/>
              </a:rPr>
              <a:t>=</a:t>
            </a:r>
            <a:r>
              <a:rPr sz="1800" b="1" spc="-5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18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{2,3}</a:t>
            </a:r>
            <a:endParaRPr sz="18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434"/>
              </a:spcBef>
            </a:pPr>
            <a:r>
              <a:rPr sz="1800" b="1" dirty="0">
                <a:solidFill>
                  <a:srgbClr val="FFFF00"/>
                </a:solidFill>
                <a:latin typeface="Times New Roman"/>
                <a:cs typeface="Times New Roman"/>
              </a:rPr>
              <a:t>es</a:t>
            </a:r>
            <a:r>
              <a:rPr sz="1800" b="1" spc="-25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1800" b="1" dirty="0">
                <a:solidFill>
                  <a:srgbClr val="FFFF00"/>
                </a:solidFill>
                <a:latin typeface="Times New Roman"/>
                <a:cs typeface="Times New Roman"/>
              </a:rPr>
              <a:t>arco</a:t>
            </a:r>
            <a:r>
              <a:rPr sz="1800" b="1" spc="-15" dirty="0">
                <a:solidFill>
                  <a:srgbClr val="FFFF00"/>
                </a:solidFill>
                <a:latin typeface="Times New Roman"/>
                <a:cs typeface="Times New Roman"/>
              </a:rPr>
              <a:t> </a:t>
            </a:r>
            <a:r>
              <a:rPr sz="1800" b="1" spc="-10" dirty="0">
                <a:solidFill>
                  <a:srgbClr val="FFFF00"/>
                </a:solidFill>
                <a:latin typeface="Times New Roman"/>
                <a:cs typeface="Times New Roman"/>
              </a:rPr>
              <a:t>consistente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33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3187828" y="4499355"/>
            <a:ext cx="2768600" cy="360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i="1" dirty="0">
                <a:latin typeface="Times New Roman"/>
                <a:cs typeface="Times New Roman"/>
              </a:rPr>
              <a:t>Año</a:t>
            </a:r>
            <a:r>
              <a:rPr sz="2200" i="1" spc="-55" dirty="0">
                <a:latin typeface="Times New Roman"/>
                <a:cs typeface="Times New Roman"/>
              </a:rPr>
              <a:t> </a:t>
            </a:r>
            <a:r>
              <a:rPr sz="2200" i="1" dirty="0">
                <a:latin typeface="Times New Roman"/>
                <a:cs typeface="Times New Roman"/>
              </a:rPr>
              <a:t>Académico</a:t>
            </a:r>
            <a:r>
              <a:rPr sz="2200" i="1" spc="-5" dirty="0">
                <a:latin typeface="Times New Roman"/>
                <a:cs typeface="Times New Roman"/>
              </a:rPr>
              <a:t> </a:t>
            </a:r>
            <a:r>
              <a:rPr sz="2200" i="1" spc="-10" dirty="0">
                <a:latin typeface="Times New Roman"/>
                <a:cs typeface="Times New Roman"/>
              </a:rPr>
              <a:t>2022/23</a:t>
            </a:r>
            <a:endParaRPr sz="2200">
              <a:latin typeface="Times New Roman"/>
              <a:cs typeface="Times New Roman"/>
            </a:endParaRPr>
          </a:p>
        </p:txBody>
      </p:sp>
      <p:pic>
        <p:nvPicPr>
          <p:cNvPr id="8" name="object 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08303" y="1536191"/>
            <a:ext cx="1804416" cy="2206751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4030122" y="2569971"/>
            <a:ext cx="3671570" cy="88201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indent="309880">
              <a:lnSpc>
                <a:spcPct val="100699"/>
              </a:lnSpc>
              <a:spcBef>
                <a:spcPts val="75"/>
              </a:spcBef>
            </a:pP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“Introducción</a:t>
            </a:r>
            <a:r>
              <a:rPr sz="2800" b="1" spc="-5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a </a:t>
            </a:r>
            <a:r>
              <a:rPr sz="2800" b="1" spc="-25" dirty="0">
                <a:solidFill>
                  <a:srgbClr val="333399"/>
                </a:solidFill>
                <a:latin typeface="Arial"/>
                <a:cs typeface="Arial"/>
              </a:rPr>
              <a:t>la 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Inteligencia</a:t>
            </a:r>
            <a:r>
              <a:rPr sz="2800" b="1" spc="-120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spc="-10" dirty="0">
                <a:solidFill>
                  <a:srgbClr val="333399"/>
                </a:solidFill>
                <a:latin typeface="Arial"/>
                <a:cs typeface="Arial"/>
              </a:rPr>
              <a:t>Artificial”</a:t>
            </a:r>
            <a:endParaRPr sz="2800">
              <a:latin typeface="Arial"/>
              <a:cs typeface="Arial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922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2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xfrm>
            <a:off x="5168900" y="1973580"/>
            <a:ext cx="139509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20" dirty="0">
                <a:solidFill>
                  <a:srgbClr val="333399"/>
                </a:solidFill>
              </a:rPr>
              <a:t>Tema</a:t>
            </a:r>
            <a:r>
              <a:rPr sz="3200" spc="-180" dirty="0">
                <a:solidFill>
                  <a:srgbClr val="333399"/>
                </a:solidFill>
              </a:rPr>
              <a:t> </a:t>
            </a:r>
            <a:r>
              <a:rPr sz="3200" spc="-50" dirty="0">
                <a:solidFill>
                  <a:srgbClr val="333399"/>
                </a:solidFill>
              </a:rPr>
              <a:t>1</a:t>
            </a:r>
            <a:endParaRPr sz="3200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237615">
              <a:lnSpc>
                <a:spcPct val="100000"/>
              </a:lnSpc>
              <a:spcBef>
                <a:spcPts val="100"/>
              </a:spcBef>
            </a:pPr>
            <a:r>
              <a:rPr dirty="0"/>
              <a:t>Programa</a:t>
            </a:r>
            <a:r>
              <a:rPr spc="-30" dirty="0"/>
              <a:t> </a:t>
            </a:r>
            <a:r>
              <a:rPr dirty="0"/>
              <a:t>y</a:t>
            </a:r>
            <a:r>
              <a:rPr spc="-15" dirty="0"/>
              <a:t> </a:t>
            </a:r>
            <a:r>
              <a:rPr dirty="0"/>
              <a:t>Arquitectura</a:t>
            </a:r>
            <a:r>
              <a:rPr spc="-1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10" dirty="0"/>
              <a:t>Agente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20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929639" y="1123188"/>
            <a:ext cx="6974840" cy="495554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sz="2000" b="1" dirty="0">
                <a:latin typeface="Times New Roman"/>
                <a:cs typeface="Times New Roman"/>
              </a:rPr>
              <a:t>Programas</a:t>
            </a:r>
            <a:r>
              <a:rPr sz="2000" b="1" spc="-4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12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Agente: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software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determina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comportamiento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agente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implementa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percepción-acción</a:t>
            </a:r>
            <a:endParaRPr sz="2000">
              <a:latin typeface="Times New Roman"/>
              <a:cs typeface="Times New Roman"/>
            </a:endParaRPr>
          </a:p>
          <a:p>
            <a:pPr marL="732790">
              <a:lnSpc>
                <a:spcPct val="100000"/>
              </a:lnSpc>
              <a:spcBef>
                <a:spcPts val="610"/>
              </a:spcBef>
            </a:pPr>
            <a:r>
              <a:rPr sz="1800" dirty="0">
                <a:latin typeface="Arial"/>
                <a:cs typeface="Arial"/>
              </a:rPr>
              <a:t>{simple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agent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program}</a:t>
            </a:r>
            <a:endParaRPr sz="1800">
              <a:latin typeface="Arial"/>
              <a:cs typeface="Arial"/>
            </a:endParaRPr>
          </a:p>
          <a:p>
            <a:pPr marL="1075690">
              <a:lnSpc>
                <a:spcPct val="100000"/>
              </a:lnSpc>
              <a:spcBef>
                <a:spcPts val="140"/>
              </a:spcBef>
            </a:pPr>
            <a:r>
              <a:rPr sz="1800" dirty="0">
                <a:latin typeface="Arial"/>
                <a:cs typeface="Arial"/>
              </a:rPr>
              <a:t>memory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4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Arial"/>
                <a:cs typeface="Arial"/>
              </a:rPr>
              <a:t>perceive</a:t>
            </a:r>
            <a:r>
              <a:rPr sz="1800" spc="-10" dirty="0">
                <a:latin typeface="Arial"/>
                <a:cs typeface="Arial"/>
              </a:rPr>
              <a:t>(memory, percept)</a:t>
            </a:r>
            <a:endParaRPr sz="1800">
              <a:latin typeface="Arial"/>
              <a:cs typeface="Arial"/>
            </a:endParaRPr>
          </a:p>
          <a:p>
            <a:pPr marL="1075690" marR="5080">
              <a:lnSpc>
                <a:spcPct val="111100"/>
              </a:lnSpc>
              <a:spcBef>
                <a:spcPts val="5"/>
              </a:spcBef>
            </a:pPr>
            <a:r>
              <a:rPr sz="1800" dirty="0">
                <a:latin typeface="Arial"/>
                <a:cs typeface="Arial"/>
              </a:rPr>
              <a:t>action</a:t>
            </a:r>
            <a:r>
              <a:rPr sz="1800" spc="35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8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Arial"/>
                <a:cs typeface="Arial"/>
              </a:rPr>
              <a:t>action</a:t>
            </a:r>
            <a:r>
              <a:rPr sz="1800" spc="-10" dirty="0">
                <a:latin typeface="Arial"/>
                <a:cs typeface="Arial"/>
              </a:rPr>
              <a:t>-selection(memory,</a:t>
            </a:r>
            <a:r>
              <a:rPr sz="1800" spc="3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performance-measure) </a:t>
            </a:r>
            <a:r>
              <a:rPr sz="1800" dirty="0">
                <a:latin typeface="Arial"/>
                <a:cs typeface="Arial"/>
              </a:rPr>
              <a:t>memory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3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Arial"/>
                <a:cs typeface="Arial"/>
              </a:rPr>
              <a:t>act</a:t>
            </a:r>
            <a:r>
              <a:rPr sz="1800" spc="-10" dirty="0">
                <a:latin typeface="Arial"/>
                <a:cs typeface="Arial"/>
              </a:rPr>
              <a:t>(memory,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action)</a:t>
            </a:r>
            <a:endParaRPr sz="1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2000" b="1" dirty="0">
                <a:latin typeface="Times New Roman"/>
                <a:cs typeface="Times New Roman"/>
              </a:rPr>
              <a:t>Arquitectura</a:t>
            </a:r>
            <a:r>
              <a:rPr sz="2000" b="1" spc="-4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3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agente: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48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módulos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48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componen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agente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0"/>
              </a:spcBef>
              <a:buFont typeface="Times New Roman"/>
              <a:buChar char="•"/>
              <a:tabLst>
                <a:tab pos="296545" algn="l"/>
                <a:tab pos="297180" algn="l"/>
              </a:tabLst>
            </a:pPr>
            <a:r>
              <a:rPr sz="2000" i="1" dirty="0">
                <a:latin typeface="Times New Roman"/>
                <a:cs typeface="Times New Roman"/>
              </a:rPr>
              <a:t>estructura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programa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agente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partes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imprescindibles: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20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componente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percepción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24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componente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selección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acciones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14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componente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acción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535430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3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arco</a:t>
            </a:r>
            <a:r>
              <a:rPr spc="-15" dirty="0"/>
              <a:t> </a:t>
            </a:r>
            <a:r>
              <a:rPr spc="-10" dirty="0"/>
              <a:t>consistencia</a:t>
            </a:r>
          </a:p>
        </p:txBody>
      </p:sp>
      <p:sp>
        <p:nvSpPr>
          <p:cNvPr id="18" name="object 1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34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74015" y="1194308"/>
            <a:ext cx="5448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latin typeface="Arial"/>
                <a:cs typeface="Arial"/>
              </a:rPr>
              <a:t>Función</a:t>
            </a:r>
            <a:r>
              <a:rPr sz="1800" b="1" spc="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consistencia-de-</a:t>
            </a:r>
            <a:r>
              <a:rPr sz="1800" dirty="0">
                <a:latin typeface="Arial"/>
                <a:cs typeface="Arial"/>
              </a:rPr>
              <a:t>arcos(CSP)</a:t>
            </a:r>
            <a:r>
              <a:rPr sz="1800" spc="30" dirty="0">
                <a:latin typeface="Arial"/>
                <a:cs typeface="Arial"/>
              </a:rPr>
              <a:t> </a:t>
            </a:r>
            <a:r>
              <a:rPr sz="1800" b="1" dirty="0">
                <a:latin typeface="Arial"/>
                <a:cs typeface="Arial"/>
              </a:rPr>
              <a:t>devuelve</a:t>
            </a:r>
            <a:r>
              <a:rPr sz="1800" b="1" spc="20" dirty="0">
                <a:latin typeface="Arial"/>
                <a:cs typeface="Arial"/>
              </a:rPr>
              <a:t> </a:t>
            </a:r>
            <a:r>
              <a:rPr sz="1800" spc="-20" dirty="0">
                <a:latin typeface="Arial"/>
                <a:cs typeface="Arial"/>
              </a:rPr>
              <a:t>CSP’</a:t>
            </a:r>
            <a:endParaRPr sz="18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105905" y="1219708"/>
            <a:ext cx="23958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%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con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dominios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reducidos</a:t>
            </a:r>
            <a:endParaRPr sz="16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16915" y="1474723"/>
            <a:ext cx="12414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Arial"/>
                <a:cs typeface="Arial"/>
              </a:rPr>
              <a:t>abierta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3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Arial"/>
                <a:cs typeface="Arial"/>
              </a:rPr>
              <a:t>R</a:t>
            </a:r>
            <a:endParaRPr sz="18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434715" y="1500123"/>
            <a:ext cx="49784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%</a:t>
            </a:r>
            <a:r>
              <a:rPr sz="1600" spc="-3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inicialmente</a:t>
            </a:r>
            <a:r>
              <a:rPr sz="1600" spc="-2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todas</a:t>
            </a:r>
            <a:r>
              <a:rPr sz="1600" spc="-2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las</a:t>
            </a:r>
            <a:r>
              <a:rPr sz="1600" spc="-2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restricciones</a:t>
            </a:r>
            <a:r>
              <a:rPr sz="1600" spc="-2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binarias</a:t>
            </a:r>
            <a:r>
              <a:rPr sz="1600" spc="-2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i="1" u="sng" spc="-10" dirty="0">
                <a:solidFill>
                  <a:srgbClr val="3333CC"/>
                </a:solidFill>
                <a:uFill>
                  <a:solidFill>
                    <a:srgbClr val="3333CC"/>
                  </a:solidFill>
                </a:uFill>
                <a:latin typeface="Arial"/>
                <a:cs typeface="Arial"/>
              </a:rPr>
              <a:t>dirigidas</a:t>
            </a:r>
            <a:endParaRPr sz="16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35915" y="1767332"/>
            <a:ext cx="6684009" cy="2385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2930525" algn="r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latin typeface="Arial"/>
                <a:cs typeface="Arial"/>
              </a:rPr>
              <a:t>Mientras</a:t>
            </a:r>
            <a:r>
              <a:rPr sz="1800" b="1" spc="-35" dirty="0">
                <a:latin typeface="Arial"/>
                <a:cs typeface="Arial"/>
              </a:rPr>
              <a:t> </a:t>
            </a:r>
            <a:r>
              <a:rPr sz="1800" dirty="0">
                <a:latin typeface="Symbol"/>
                <a:cs typeface="Symbol"/>
              </a:rPr>
              <a:t></a:t>
            </a:r>
            <a:r>
              <a:rPr sz="1800" i="1" dirty="0">
                <a:latin typeface="Arial"/>
                <a:cs typeface="Arial"/>
              </a:rPr>
              <a:t>vacio?</a:t>
            </a:r>
            <a:r>
              <a:rPr sz="1800" dirty="0">
                <a:latin typeface="Arial"/>
                <a:cs typeface="Arial"/>
              </a:rPr>
              <a:t>(abierta)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b="1" spc="-10" dirty="0">
                <a:latin typeface="Arial"/>
                <a:cs typeface="Arial"/>
              </a:rPr>
              <a:t>hacer</a:t>
            </a:r>
            <a:endParaRPr sz="1800">
              <a:latin typeface="Arial"/>
              <a:cs typeface="Arial"/>
            </a:endParaRPr>
          </a:p>
          <a:p>
            <a:pPr marR="2916555" algn="r">
              <a:lnSpc>
                <a:spcPct val="100000"/>
              </a:lnSpc>
              <a:spcBef>
                <a:spcPts val="20"/>
              </a:spcBef>
            </a:pPr>
            <a:r>
              <a:rPr sz="1800" i="1" dirty="0">
                <a:latin typeface="Arial"/>
                <a:cs typeface="Arial"/>
              </a:rPr>
              <a:t>R</a:t>
            </a:r>
            <a:r>
              <a:rPr sz="1800" i="1" baseline="-13888" dirty="0">
                <a:latin typeface="Arial"/>
                <a:cs typeface="Arial"/>
              </a:rPr>
              <a:t>y</a:t>
            </a:r>
            <a:r>
              <a:rPr sz="1800" dirty="0">
                <a:latin typeface="Arial"/>
                <a:cs typeface="Arial"/>
              </a:rPr>
              <a:t>(</a:t>
            </a:r>
            <a:r>
              <a:rPr sz="1800" i="1" dirty="0">
                <a:latin typeface="Arial"/>
                <a:cs typeface="Arial"/>
              </a:rPr>
              <a:t>x</a:t>
            </a:r>
            <a:r>
              <a:rPr sz="1800" i="1" baseline="-13888" dirty="0">
                <a:latin typeface="Arial"/>
                <a:cs typeface="Arial"/>
              </a:rPr>
              <a:t>i</a:t>
            </a:r>
            <a:r>
              <a:rPr sz="1800" dirty="0">
                <a:latin typeface="Arial"/>
                <a:cs typeface="Arial"/>
              </a:rPr>
              <a:t>,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x</a:t>
            </a:r>
            <a:r>
              <a:rPr sz="1800" i="1" baseline="-13888" dirty="0">
                <a:latin typeface="Arial"/>
                <a:cs typeface="Arial"/>
              </a:rPr>
              <a:t>j</a:t>
            </a:r>
            <a:r>
              <a:rPr sz="1800" dirty="0">
                <a:latin typeface="Arial"/>
                <a:cs typeface="Arial"/>
              </a:rPr>
              <a:t>)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4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Arial"/>
                <a:cs typeface="Arial"/>
              </a:rPr>
              <a:t>primero</a:t>
            </a:r>
            <a:r>
              <a:rPr sz="1800" spc="-10" dirty="0">
                <a:latin typeface="Arial"/>
                <a:cs typeface="Arial"/>
              </a:rPr>
              <a:t>(abierta)</a:t>
            </a:r>
            <a:endParaRPr sz="1800">
              <a:latin typeface="Arial"/>
              <a:cs typeface="Arial"/>
            </a:endParaRPr>
          </a:p>
          <a:p>
            <a:pPr marL="1879600" marR="448945" indent="-914400">
              <a:lnSpc>
                <a:spcPct val="106700"/>
              </a:lnSpc>
            </a:pPr>
            <a:r>
              <a:rPr sz="1800" b="1" dirty="0">
                <a:latin typeface="Arial"/>
                <a:cs typeface="Arial"/>
              </a:rPr>
              <a:t>Si </a:t>
            </a:r>
            <a:r>
              <a:rPr sz="1800" spc="-10" dirty="0">
                <a:latin typeface="Arial"/>
                <a:cs typeface="Arial"/>
              </a:rPr>
              <a:t>borrar-valores-</a:t>
            </a:r>
            <a:r>
              <a:rPr sz="1800" dirty="0">
                <a:latin typeface="Arial"/>
                <a:cs typeface="Arial"/>
              </a:rPr>
              <a:t>inconsistentes(</a:t>
            </a:r>
            <a:r>
              <a:rPr sz="1800" i="1" dirty="0">
                <a:latin typeface="Arial"/>
                <a:cs typeface="Arial"/>
              </a:rPr>
              <a:t>R</a:t>
            </a:r>
            <a:r>
              <a:rPr sz="1800" i="1" baseline="-13888" dirty="0">
                <a:latin typeface="Arial"/>
                <a:cs typeface="Arial"/>
              </a:rPr>
              <a:t>y</a:t>
            </a:r>
            <a:r>
              <a:rPr sz="1800" dirty="0">
                <a:latin typeface="Arial"/>
                <a:cs typeface="Arial"/>
              </a:rPr>
              <a:t>(</a:t>
            </a:r>
            <a:r>
              <a:rPr sz="1800" i="1" dirty="0">
                <a:latin typeface="Arial"/>
                <a:cs typeface="Arial"/>
              </a:rPr>
              <a:t>x</a:t>
            </a:r>
            <a:r>
              <a:rPr sz="1800" i="1" baseline="-13888" dirty="0">
                <a:latin typeface="Arial"/>
                <a:cs typeface="Arial"/>
              </a:rPr>
              <a:t>i</a:t>
            </a:r>
            <a:r>
              <a:rPr sz="1800" dirty="0">
                <a:latin typeface="Arial"/>
                <a:cs typeface="Arial"/>
              </a:rPr>
              <a:t>,</a:t>
            </a:r>
            <a:r>
              <a:rPr sz="1800" spc="1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x</a:t>
            </a:r>
            <a:r>
              <a:rPr sz="1800" i="1" baseline="-13888" dirty="0">
                <a:latin typeface="Arial"/>
                <a:cs typeface="Arial"/>
              </a:rPr>
              <a:t>j</a:t>
            </a:r>
            <a:r>
              <a:rPr sz="1800" dirty="0">
                <a:latin typeface="Arial"/>
                <a:cs typeface="Arial"/>
              </a:rPr>
              <a:t>))</a:t>
            </a:r>
            <a:r>
              <a:rPr sz="1800" spc="20" dirty="0">
                <a:latin typeface="Arial"/>
                <a:cs typeface="Arial"/>
              </a:rPr>
              <a:t> </a:t>
            </a:r>
            <a:r>
              <a:rPr sz="1800" b="1" spc="-10" dirty="0">
                <a:latin typeface="Arial"/>
                <a:cs typeface="Arial"/>
              </a:rPr>
              <a:t>entonces </a:t>
            </a:r>
            <a:r>
              <a:rPr sz="1800" b="1" dirty="0">
                <a:latin typeface="Arial"/>
                <a:cs typeface="Arial"/>
              </a:rPr>
              <a:t>Para</a:t>
            </a:r>
            <a:r>
              <a:rPr sz="1800" b="1" spc="-15" dirty="0">
                <a:latin typeface="Arial"/>
                <a:cs typeface="Arial"/>
              </a:rPr>
              <a:t> </a:t>
            </a:r>
            <a:r>
              <a:rPr sz="1800" b="1" dirty="0">
                <a:latin typeface="Arial"/>
                <a:cs typeface="Arial"/>
              </a:rPr>
              <a:t>cada</a:t>
            </a:r>
            <a:r>
              <a:rPr sz="1800" b="1" spc="475" dirty="0">
                <a:latin typeface="Arial"/>
                <a:cs typeface="Arial"/>
              </a:rPr>
              <a:t> </a:t>
            </a:r>
            <a:r>
              <a:rPr sz="1800" i="1" spc="55" dirty="0">
                <a:latin typeface="Arial"/>
                <a:cs typeface="Arial"/>
              </a:rPr>
              <a:t>x</a:t>
            </a:r>
            <a:r>
              <a:rPr sz="1800" i="1" spc="82" baseline="-13888" dirty="0">
                <a:latin typeface="Arial"/>
                <a:cs typeface="Arial"/>
              </a:rPr>
              <a:t>k</a:t>
            </a:r>
            <a:r>
              <a:rPr sz="1800" spc="55" dirty="0">
                <a:latin typeface="Symbol"/>
                <a:cs typeface="Symbol"/>
              </a:rPr>
              <a:t></a:t>
            </a:r>
            <a:r>
              <a:rPr sz="1800" spc="4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Arial"/>
                <a:cs typeface="Arial"/>
              </a:rPr>
              <a:t>vecinos(</a:t>
            </a:r>
            <a:r>
              <a:rPr sz="1800" i="1" dirty="0">
                <a:latin typeface="Arial"/>
                <a:cs typeface="Arial"/>
              </a:rPr>
              <a:t>x</a:t>
            </a:r>
            <a:r>
              <a:rPr sz="1800" i="1" baseline="-13888" dirty="0">
                <a:latin typeface="Arial"/>
                <a:cs typeface="Arial"/>
              </a:rPr>
              <a:t>i</a:t>
            </a:r>
            <a:r>
              <a:rPr sz="1800" dirty="0">
                <a:latin typeface="Arial"/>
                <a:cs typeface="Arial"/>
              </a:rPr>
              <a:t>)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b="1" spc="-10" dirty="0">
                <a:latin typeface="Arial"/>
                <a:cs typeface="Arial"/>
              </a:rPr>
              <a:t>hacer</a:t>
            </a:r>
            <a:endParaRPr sz="1800">
              <a:latin typeface="Arial"/>
              <a:cs typeface="Arial"/>
            </a:endParaRPr>
          </a:p>
          <a:p>
            <a:pPr marL="2794000">
              <a:lnSpc>
                <a:spcPct val="100000"/>
              </a:lnSpc>
              <a:spcBef>
                <a:spcPts val="50"/>
              </a:spcBef>
            </a:pPr>
            <a:r>
              <a:rPr sz="1800" dirty="0">
                <a:latin typeface="Arial"/>
                <a:cs typeface="Arial"/>
              </a:rPr>
              <a:t>abierta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4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Arial"/>
                <a:cs typeface="Arial"/>
              </a:rPr>
              <a:t>abierta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750" b="1" spc="360" dirty="0">
                <a:latin typeface="Symbol"/>
                <a:cs typeface="Symbol"/>
              </a:rPr>
              <a:t></a:t>
            </a:r>
            <a:r>
              <a:rPr sz="1750" spc="6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Arial"/>
                <a:cs typeface="Arial"/>
              </a:rPr>
              <a:t>{</a:t>
            </a:r>
            <a:r>
              <a:rPr sz="1800" i="1" dirty="0">
                <a:latin typeface="Arial"/>
                <a:cs typeface="Arial"/>
              </a:rPr>
              <a:t>R</a:t>
            </a:r>
            <a:r>
              <a:rPr sz="1800" i="1" baseline="-13888" dirty="0">
                <a:latin typeface="Arial"/>
                <a:cs typeface="Arial"/>
              </a:rPr>
              <a:t>z</a:t>
            </a:r>
            <a:r>
              <a:rPr sz="1800" dirty="0">
                <a:latin typeface="Arial"/>
                <a:cs typeface="Arial"/>
              </a:rPr>
              <a:t>(</a:t>
            </a:r>
            <a:r>
              <a:rPr sz="1800" i="1" dirty="0">
                <a:latin typeface="Arial"/>
                <a:cs typeface="Arial"/>
              </a:rPr>
              <a:t>x</a:t>
            </a:r>
            <a:r>
              <a:rPr sz="1800" i="1" baseline="-13888" dirty="0">
                <a:latin typeface="Arial"/>
                <a:cs typeface="Arial"/>
              </a:rPr>
              <a:t>k</a:t>
            </a:r>
            <a:r>
              <a:rPr sz="1800" dirty="0">
                <a:latin typeface="Arial"/>
                <a:cs typeface="Arial"/>
              </a:rPr>
              <a:t>,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x</a:t>
            </a:r>
            <a:r>
              <a:rPr sz="1800" i="1" baseline="-13888" dirty="0">
                <a:latin typeface="Arial"/>
                <a:cs typeface="Arial"/>
              </a:rPr>
              <a:t>i</a:t>
            </a:r>
            <a:r>
              <a:rPr sz="1800" dirty="0">
                <a:latin typeface="Arial"/>
                <a:cs typeface="Arial"/>
              </a:rPr>
              <a:t>)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spc="-50" dirty="0">
                <a:latin typeface="Arial"/>
                <a:cs typeface="Arial"/>
              </a:rPr>
              <a:t>}</a:t>
            </a:r>
            <a:endParaRPr sz="1800">
              <a:latin typeface="Arial"/>
              <a:cs typeface="Arial"/>
            </a:endParaRPr>
          </a:p>
          <a:p>
            <a:pPr marL="50800">
              <a:lnSpc>
                <a:spcPct val="100000"/>
              </a:lnSpc>
              <a:spcBef>
                <a:spcPts val="145"/>
              </a:spcBef>
            </a:pPr>
            <a:r>
              <a:rPr sz="1800" b="1" dirty="0">
                <a:latin typeface="Arial"/>
                <a:cs typeface="Arial"/>
              </a:rPr>
              <a:t>Fin</a:t>
            </a:r>
            <a:r>
              <a:rPr sz="1800" b="1" spc="1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{consistencia-de-arcos}</a:t>
            </a:r>
            <a:endParaRPr sz="1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2550">
              <a:latin typeface="Arial"/>
              <a:cs typeface="Arial"/>
            </a:endParaRPr>
          </a:p>
          <a:p>
            <a:pPr marL="50800">
              <a:lnSpc>
                <a:spcPct val="100000"/>
              </a:lnSpc>
            </a:pPr>
            <a:r>
              <a:rPr sz="1800" b="1" dirty="0">
                <a:latin typeface="Arial"/>
                <a:cs typeface="Arial"/>
              </a:rPr>
              <a:t>Función</a:t>
            </a:r>
            <a:r>
              <a:rPr sz="1800" b="1" spc="-1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borrar-valores-</a:t>
            </a:r>
            <a:r>
              <a:rPr sz="1800" dirty="0">
                <a:latin typeface="Arial"/>
                <a:cs typeface="Arial"/>
              </a:rPr>
              <a:t>inconsistentes(</a:t>
            </a:r>
            <a:r>
              <a:rPr sz="1800" i="1" dirty="0">
                <a:latin typeface="Arial"/>
                <a:cs typeface="Arial"/>
              </a:rPr>
              <a:t>R</a:t>
            </a:r>
            <a:r>
              <a:rPr sz="1800" i="1" baseline="-13888" dirty="0">
                <a:latin typeface="Arial"/>
                <a:cs typeface="Arial"/>
              </a:rPr>
              <a:t>y</a:t>
            </a:r>
            <a:r>
              <a:rPr sz="1800" dirty="0">
                <a:latin typeface="Arial"/>
                <a:cs typeface="Arial"/>
              </a:rPr>
              <a:t>(</a:t>
            </a:r>
            <a:r>
              <a:rPr sz="1800" i="1" dirty="0">
                <a:latin typeface="Arial"/>
                <a:cs typeface="Arial"/>
              </a:rPr>
              <a:t>x</a:t>
            </a:r>
            <a:r>
              <a:rPr sz="1800" i="1" baseline="-13888" dirty="0">
                <a:latin typeface="Arial"/>
                <a:cs typeface="Arial"/>
              </a:rPr>
              <a:t>i</a:t>
            </a:r>
            <a:r>
              <a:rPr sz="1800" dirty="0">
                <a:latin typeface="Arial"/>
                <a:cs typeface="Arial"/>
              </a:rPr>
              <a:t>, </a:t>
            </a:r>
            <a:r>
              <a:rPr sz="1800" i="1" dirty="0">
                <a:latin typeface="Arial"/>
                <a:cs typeface="Arial"/>
              </a:rPr>
              <a:t>x</a:t>
            </a:r>
            <a:r>
              <a:rPr sz="1800" i="1" baseline="-13888" dirty="0">
                <a:latin typeface="Arial"/>
                <a:cs typeface="Arial"/>
              </a:rPr>
              <a:t>j</a:t>
            </a:r>
            <a:r>
              <a:rPr sz="1800" dirty="0">
                <a:latin typeface="Arial"/>
                <a:cs typeface="Arial"/>
              </a:rPr>
              <a:t>))</a:t>
            </a:r>
            <a:r>
              <a:rPr sz="1800" spc="5" dirty="0">
                <a:latin typeface="Arial"/>
                <a:cs typeface="Arial"/>
              </a:rPr>
              <a:t> </a:t>
            </a:r>
            <a:r>
              <a:rPr sz="1800" b="1" dirty="0">
                <a:latin typeface="Arial"/>
                <a:cs typeface="Arial"/>
              </a:rPr>
              <a:t>devuelve </a:t>
            </a:r>
            <a:r>
              <a:rPr sz="1800" i="1" dirty="0">
                <a:latin typeface="Arial"/>
                <a:cs typeface="Arial"/>
              </a:rPr>
              <a:t>si</a:t>
            </a:r>
            <a:r>
              <a:rPr sz="1800" i="1" spc="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/ </a:t>
            </a:r>
            <a:r>
              <a:rPr sz="1800" i="1" spc="-25" dirty="0">
                <a:latin typeface="Arial"/>
                <a:cs typeface="Arial"/>
              </a:rPr>
              <a:t>no</a:t>
            </a:r>
            <a:endParaRPr sz="18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16915" y="4132579"/>
            <a:ext cx="14198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Arial"/>
                <a:cs typeface="Arial"/>
              </a:rPr>
              <a:t>borrado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3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Arial"/>
                <a:cs typeface="Arial"/>
              </a:rPr>
              <a:t>no</a:t>
            </a:r>
            <a:endParaRPr sz="18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158615" y="4157979"/>
            <a:ext cx="34899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%</a:t>
            </a:r>
            <a:r>
              <a:rPr sz="1600" spc="-2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variable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booleana</a:t>
            </a:r>
            <a:r>
              <a:rPr sz="1600" spc="-2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–</a:t>
            </a:r>
            <a:r>
              <a:rPr sz="1600" spc="-2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iniciar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con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i="1" spc="-10" dirty="0">
                <a:solidFill>
                  <a:srgbClr val="3333CC"/>
                </a:solidFill>
                <a:latin typeface="Arial"/>
                <a:cs typeface="Arial"/>
              </a:rPr>
              <a:t>false</a:t>
            </a:r>
            <a:endParaRPr sz="16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91515" y="4425188"/>
            <a:ext cx="24955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latin typeface="Arial"/>
                <a:cs typeface="Arial"/>
              </a:rPr>
              <a:t>Para</a:t>
            </a:r>
            <a:r>
              <a:rPr sz="1800" b="1" spc="-10" dirty="0">
                <a:latin typeface="Arial"/>
                <a:cs typeface="Arial"/>
              </a:rPr>
              <a:t> </a:t>
            </a:r>
            <a:r>
              <a:rPr sz="1800" b="1" dirty="0">
                <a:latin typeface="Arial"/>
                <a:cs typeface="Arial"/>
              </a:rPr>
              <a:t>cada</a:t>
            </a:r>
            <a:r>
              <a:rPr sz="1800" b="1" spc="484" dirty="0">
                <a:latin typeface="Arial"/>
                <a:cs typeface="Arial"/>
              </a:rPr>
              <a:t> </a:t>
            </a:r>
            <a:r>
              <a:rPr sz="1800" i="1" spc="85" dirty="0">
                <a:latin typeface="Arial"/>
                <a:cs typeface="Arial"/>
              </a:rPr>
              <a:t>v</a:t>
            </a:r>
            <a:r>
              <a:rPr sz="1800" spc="85" dirty="0">
                <a:latin typeface="Symbol"/>
                <a:cs typeface="Symbol"/>
              </a:rPr>
              <a:t></a:t>
            </a:r>
            <a:r>
              <a:rPr sz="1800" spc="4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Arial"/>
                <a:cs typeface="Arial"/>
              </a:rPr>
              <a:t>D</a:t>
            </a:r>
            <a:r>
              <a:rPr sz="1800" i="1" baseline="-13888" dirty="0">
                <a:latin typeface="Arial"/>
                <a:cs typeface="Arial"/>
              </a:rPr>
              <a:t>i</a:t>
            </a:r>
            <a:r>
              <a:rPr sz="1800" i="1" spc="232" baseline="-13888" dirty="0">
                <a:latin typeface="Arial"/>
                <a:cs typeface="Arial"/>
              </a:rPr>
              <a:t> </a:t>
            </a:r>
            <a:r>
              <a:rPr sz="1800" b="1" spc="-10" dirty="0">
                <a:latin typeface="Arial"/>
                <a:cs typeface="Arial"/>
              </a:rPr>
              <a:t>hacer</a:t>
            </a:r>
            <a:endParaRPr sz="18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133215" y="4450588"/>
            <a:ext cx="39922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%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borrar</a:t>
            </a:r>
            <a:r>
              <a:rPr sz="16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valores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inconsistentes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(sólo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de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i="1" spc="-25" dirty="0">
                <a:solidFill>
                  <a:srgbClr val="3333CC"/>
                </a:solidFill>
                <a:latin typeface="Arial"/>
                <a:cs typeface="Arial"/>
              </a:rPr>
              <a:t>D</a:t>
            </a:r>
            <a:r>
              <a:rPr sz="1650" i="1" spc="-37" baseline="-15151" dirty="0">
                <a:solidFill>
                  <a:srgbClr val="3333CC"/>
                </a:solidFill>
                <a:latin typeface="Arial"/>
                <a:cs typeface="Arial"/>
              </a:rPr>
              <a:t>i</a:t>
            </a:r>
            <a:r>
              <a:rPr sz="1600" spc="-25" dirty="0">
                <a:solidFill>
                  <a:srgbClr val="3333CC"/>
                </a:solidFill>
                <a:latin typeface="Arial"/>
                <a:cs typeface="Arial"/>
              </a:rPr>
              <a:t>)</a:t>
            </a:r>
            <a:endParaRPr sz="16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61315" y="4684267"/>
            <a:ext cx="5695315" cy="1473200"/>
          </a:xfrm>
          <a:prstGeom prst="rect">
            <a:avLst/>
          </a:prstGeom>
        </p:spPr>
        <p:txBody>
          <a:bodyPr vert="horz" wrap="square" lIns="0" tIns="31114" rIns="0" bIns="0" rtlCol="0">
            <a:spAutoFit/>
          </a:bodyPr>
          <a:lstStyle/>
          <a:p>
            <a:pPr marL="939800">
              <a:lnSpc>
                <a:spcPct val="100000"/>
              </a:lnSpc>
              <a:spcBef>
                <a:spcPts val="244"/>
              </a:spcBef>
            </a:pPr>
            <a:r>
              <a:rPr sz="1800" b="1" dirty="0">
                <a:latin typeface="Arial"/>
                <a:cs typeface="Arial"/>
              </a:rPr>
              <a:t>Si </a:t>
            </a:r>
            <a:r>
              <a:rPr sz="1800" dirty="0">
                <a:latin typeface="Symbol"/>
                <a:cs typeface="Symbol"/>
              </a:rPr>
              <a:t></a:t>
            </a:r>
            <a:r>
              <a:rPr sz="1800" spc="50" dirty="0">
                <a:latin typeface="Times New Roman"/>
                <a:cs typeface="Times New Roman"/>
              </a:rPr>
              <a:t> </a:t>
            </a:r>
            <a:r>
              <a:rPr sz="1800" i="1" spc="55" dirty="0">
                <a:latin typeface="Arial"/>
                <a:cs typeface="Arial"/>
              </a:rPr>
              <a:t>v</a:t>
            </a:r>
            <a:r>
              <a:rPr sz="1800" spc="55" dirty="0">
                <a:latin typeface="Arial"/>
                <a:cs typeface="Arial"/>
              </a:rPr>
              <a:t>’</a:t>
            </a:r>
            <a:r>
              <a:rPr sz="1800" spc="55" dirty="0">
                <a:latin typeface="Symbol"/>
                <a:cs typeface="Symbol"/>
              </a:rPr>
              <a:t></a:t>
            </a:r>
            <a:r>
              <a:rPr sz="1800" spc="5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Arial"/>
                <a:cs typeface="Arial"/>
              </a:rPr>
              <a:t>D</a:t>
            </a:r>
            <a:r>
              <a:rPr sz="1800" i="1" baseline="-13888" dirty="0">
                <a:latin typeface="Arial"/>
                <a:cs typeface="Arial"/>
              </a:rPr>
              <a:t>j</a:t>
            </a:r>
            <a:r>
              <a:rPr sz="1800" i="1" spc="247" baseline="-13888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tal</a:t>
            </a:r>
            <a:r>
              <a:rPr sz="1800" spc="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que (</a:t>
            </a:r>
            <a:r>
              <a:rPr sz="1800" i="1" dirty="0">
                <a:latin typeface="Arial"/>
                <a:cs typeface="Arial"/>
              </a:rPr>
              <a:t>v</a:t>
            </a:r>
            <a:r>
              <a:rPr sz="1800" dirty="0">
                <a:latin typeface="Arial"/>
                <a:cs typeface="Arial"/>
              </a:rPr>
              <a:t>,</a:t>
            </a:r>
            <a:r>
              <a:rPr sz="1800" i="1" dirty="0">
                <a:latin typeface="Arial"/>
                <a:cs typeface="Arial"/>
              </a:rPr>
              <a:t>v</a:t>
            </a:r>
            <a:r>
              <a:rPr sz="1800" dirty="0">
                <a:latin typeface="Arial"/>
                <a:cs typeface="Arial"/>
              </a:rPr>
              <a:t>’)</a:t>
            </a:r>
            <a:r>
              <a:rPr sz="1800" spc="5" dirty="0">
                <a:latin typeface="Arial"/>
                <a:cs typeface="Arial"/>
              </a:rPr>
              <a:t> </a:t>
            </a:r>
            <a:r>
              <a:rPr sz="1800" spc="175" dirty="0">
                <a:latin typeface="Symbol"/>
                <a:cs typeface="Symbol"/>
              </a:rPr>
              <a:t></a:t>
            </a:r>
            <a:r>
              <a:rPr sz="1800" spc="5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Arial"/>
                <a:cs typeface="Arial"/>
              </a:rPr>
              <a:t>R</a:t>
            </a:r>
            <a:r>
              <a:rPr sz="1800" i="1" baseline="-13888" dirty="0">
                <a:latin typeface="Arial"/>
                <a:cs typeface="Arial"/>
              </a:rPr>
              <a:t>y</a:t>
            </a:r>
            <a:r>
              <a:rPr sz="1800" dirty="0">
                <a:latin typeface="Arial"/>
                <a:cs typeface="Arial"/>
              </a:rPr>
              <a:t>(</a:t>
            </a:r>
            <a:r>
              <a:rPr sz="1800" i="1" dirty="0">
                <a:latin typeface="Arial"/>
                <a:cs typeface="Arial"/>
              </a:rPr>
              <a:t>x</a:t>
            </a:r>
            <a:r>
              <a:rPr sz="1800" i="1" baseline="-13888" dirty="0">
                <a:latin typeface="Arial"/>
                <a:cs typeface="Arial"/>
              </a:rPr>
              <a:t>i</a:t>
            </a:r>
            <a:r>
              <a:rPr sz="1800" dirty="0">
                <a:latin typeface="Arial"/>
                <a:cs typeface="Arial"/>
              </a:rPr>
              <a:t>, </a:t>
            </a:r>
            <a:r>
              <a:rPr sz="1800" i="1" dirty="0">
                <a:latin typeface="Arial"/>
                <a:cs typeface="Arial"/>
              </a:rPr>
              <a:t>x</a:t>
            </a:r>
            <a:r>
              <a:rPr sz="1800" i="1" baseline="-13888" dirty="0">
                <a:latin typeface="Arial"/>
                <a:cs typeface="Arial"/>
              </a:rPr>
              <a:t>j</a:t>
            </a:r>
            <a:r>
              <a:rPr sz="1800" dirty="0">
                <a:latin typeface="Arial"/>
                <a:cs typeface="Arial"/>
              </a:rPr>
              <a:t>)</a:t>
            </a:r>
            <a:r>
              <a:rPr sz="1800" spc="5" dirty="0">
                <a:latin typeface="Arial"/>
                <a:cs typeface="Arial"/>
              </a:rPr>
              <a:t> </a:t>
            </a:r>
            <a:r>
              <a:rPr sz="1800" b="1" spc="-10" dirty="0">
                <a:latin typeface="Arial"/>
                <a:cs typeface="Arial"/>
              </a:rPr>
              <a:t>entonces</a:t>
            </a:r>
            <a:endParaRPr sz="1800">
              <a:latin typeface="Arial"/>
              <a:cs typeface="Arial"/>
            </a:endParaRPr>
          </a:p>
          <a:p>
            <a:pPr marL="1854200" marR="2527935" indent="63500">
              <a:lnSpc>
                <a:spcPct val="106700"/>
              </a:lnSpc>
            </a:pPr>
            <a:r>
              <a:rPr sz="1800" i="1" dirty="0">
                <a:latin typeface="Arial"/>
                <a:cs typeface="Arial"/>
              </a:rPr>
              <a:t>D</a:t>
            </a:r>
            <a:r>
              <a:rPr sz="1800" i="1" baseline="-13888" dirty="0">
                <a:latin typeface="Arial"/>
                <a:cs typeface="Arial"/>
              </a:rPr>
              <a:t>i</a:t>
            </a:r>
            <a:r>
              <a:rPr sz="1800" i="1" spc="240" baseline="-13888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4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Arial"/>
                <a:cs typeface="Arial"/>
              </a:rPr>
              <a:t>D</a:t>
            </a:r>
            <a:r>
              <a:rPr sz="1800" i="1" baseline="-13888" dirty="0">
                <a:latin typeface="Arial"/>
                <a:cs typeface="Arial"/>
              </a:rPr>
              <a:t>i</a:t>
            </a:r>
            <a:r>
              <a:rPr sz="1800" i="1" spc="240" baseline="-13888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\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spc="-25" dirty="0">
                <a:latin typeface="Arial"/>
                <a:cs typeface="Arial"/>
              </a:rPr>
              <a:t>{</a:t>
            </a:r>
            <a:r>
              <a:rPr sz="1800" i="1" spc="-25" dirty="0">
                <a:latin typeface="Arial"/>
                <a:cs typeface="Arial"/>
              </a:rPr>
              <a:t>v</a:t>
            </a:r>
            <a:r>
              <a:rPr sz="1800" spc="-25" dirty="0">
                <a:latin typeface="Arial"/>
                <a:cs typeface="Arial"/>
              </a:rPr>
              <a:t>} </a:t>
            </a:r>
            <a:r>
              <a:rPr sz="1800" dirty="0">
                <a:latin typeface="Arial"/>
                <a:cs typeface="Arial"/>
              </a:rPr>
              <a:t>borrado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3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Arial"/>
                <a:cs typeface="Arial"/>
              </a:rPr>
              <a:t>si</a:t>
            </a:r>
            <a:endParaRPr sz="1800">
              <a:latin typeface="Arial"/>
              <a:cs typeface="Arial"/>
            </a:endParaRPr>
          </a:p>
          <a:p>
            <a:pPr marL="368300">
              <a:lnSpc>
                <a:spcPct val="100000"/>
              </a:lnSpc>
              <a:spcBef>
                <a:spcPts val="45"/>
              </a:spcBef>
            </a:pPr>
            <a:r>
              <a:rPr sz="1800" b="1" dirty="0">
                <a:latin typeface="Arial"/>
                <a:cs typeface="Arial"/>
              </a:rPr>
              <a:t>Devolver</a:t>
            </a:r>
            <a:r>
              <a:rPr sz="1800" b="1" spc="-3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(borrado)</a:t>
            </a:r>
            <a:endParaRPr sz="1800">
              <a:latin typeface="Arial"/>
              <a:cs typeface="Arial"/>
            </a:endParaRPr>
          </a:p>
          <a:p>
            <a:pPr marL="25400">
              <a:lnSpc>
                <a:spcPct val="100000"/>
              </a:lnSpc>
              <a:spcBef>
                <a:spcPts val="120"/>
              </a:spcBef>
            </a:pPr>
            <a:r>
              <a:rPr sz="1800" b="1" dirty="0">
                <a:latin typeface="Arial"/>
                <a:cs typeface="Arial"/>
              </a:rPr>
              <a:t>Fin</a:t>
            </a:r>
            <a:r>
              <a:rPr sz="1800" b="1" spc="114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{borrar-valores-inconsistentes}</a:t>
            </a:r>
            <a:endParaRPr sz="1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2290762" y="362203"/>
            <a:ext cx="456120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dirty="0">
                <a:latin typeface="Arial"/>
                <a:cs typeface="Arial"/>
              </a:rPr>
              <a:t>Algoritmo</a:t>
            </a:r>
            <a:r>
              <a:rPr sz="2400" b="1" spc="-30" dirty="0">
                <a:latin typeface="Arial"/>
                <a:cs typeface="Arial"/>
              </a:rPr>
              <a:t> </a:t>
            </a:r>
            <a:r>
              <a:rPr sz="2400" b="1" dirty="0">
                <a:latin typeface="Arial"/>
                <a:cs typeface="Arial"/>
              </a:rPr>
              <a:t>de</a:t>
            </a:r>
            <a:r>
              <a:rPr sz="2400" b="1" spc="-15" dirty="0">
                <a:latin typeface="Arial"/>
                <a:cs typeface="Arial"/>
              </a:rPr>
              <a:t> </a:t>
            </a:r>
            <a:r>
              <a:rPr sz="2400" b="1" dirty="0">
                <a:latin typeface="Arial"/>
                <a:cs typeface="Arial"/>
              </a:rPr>
              <a:t>arco</a:t>
            </a:r>
            <a:r>
              <a:rPr sz="2400" b="1" spc="-15" dirty="0">
                <a:latin typeface="Arial"/>
                <a:cs typeface="Arial"/>
              </a:rPr>
              <a:t> </a:t>
            </a:r>
            <a:r>
              <a:rPr sz="2400" b="1" spc="-10" dirty="0">
                <a:latin typeface="Arial"/>
                <a:cs typeface="Arial"/>
              </a:rPr>
              <a:t>consistencia</a:t>
            </a:r>
            <a:endParaRPr sz="24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876425" y="2143125"/>
            <a:ext cx="719455" cy="706755"/>
          </a:xfrm>
          <a:custGeom>
            <a:avLst/>
            <a:gdLst/>
            <a:ahLst/>
            <a:cxnLst/>
            <a:rect l="l" t="t" r="r" b="b"/>
            <a:pathLst>
              <a:path w="719455" h="706755">
                <a:moveTo>
                  <a:pt x="0" y="353219"/>
                </a:moveTo>
                <a:lnTo>
                  <a:pt x="3282" y="305289"/>
                </a:lnTo>
                <a:lnTo>
                  <a:pt x="12844" y="259319"/>
                </a:lnTo>
                <a:lnTo>
                  <a:pt x="28256" y="215730"/>
                </a:lnTo>
                <a:lnTo>
                  <a:pt x="49091" y="174942"/>
                </a:lnTo>
                <a:lnTo>
                  <a:pt x="74920" y="137377"/>
                </a:lnTo>
                <a:lnTo>
                  <a:pt x="105315" y="103455"/>
                </a:lnTo>
                <a:lnTo>
                  <a:pt x="139847" y="73597"/>
                </a:lnTo>
                <a:lnTo>
                  <a:pt x="178087" y="48224"/>
                </a:lnTo>
                <a:lnTo>
                  <a:pt x="219608" y="27757"/>
                </a:lnTo>
                <a:lnTo>
                  <a:pt x="263981" y="12617"/>
                </a:lnTo>
                <a:lnTo>
                  <a:pt x="310777" y="3224"/>
                </a:lnTo>
                <a:lnTo>
                  <a:pt x="359569" y="0"/>
                </a:lnTo>
                <a:lnTo>
                  <a:pt x="408360" y="3224"/>
                </a:lnTo>
                <a:lnTo>
                  <a:pt x="455156" y="12617"/>
                </a:lnTo>
                <a:lnTo>
                  <a:pt x="499529" y="27757"/>
                </a:lnTo>
                <a:lnTo>
                  <a:pt x="541050" y="48224"/>
                </a:lnTo>
                <a:lnTo>
                  <a:pt x="579290" y="73597"/>
                </a:lnTo>
                <a:lnTo>
                  <a:pt x="613822" y="103455"/>
                </a:lnTo>
                <a:lnTo>
                  <a:pt x="644217" y="137377"/>
                </a:lnTo>
                <a:lnTo>
                  <a:pt x="670046" y="174942"/>
                </a:lnTo>
                <a:lnTo>
                  <a:pt x="690881" y="215730"/>
                </a:lnTo>
                <a:lnTo>
                  <a:pt x="706293" y="259319"/>
                </a:lnTo>
                <a:lnTo>
                  <a:pt x="715855" y="305289"/>
                </a:lnTo>
                <a:lnTo>
                  <a:pt x="719138" y="353219"/>
                </a:lnTo>
                <a:lnTo>
                  <a:pt x="715855" y="401148"/>
                </a:lnTo>
                <a:lnTo>
                  <a:pt x="706293" y="447118"/>
                </a:lnTo>
                <a:lnTo>
                  <a:pt x="690881" y="490707"/>
                </a:lnTo>
                <a:lnTo>
                  <a:pt x="670046" y="531495"/>
                </a:lnTo>
                <a:lnTo>
                  <a:pt x="644217" y="569060"/>
                </a:lnTo>
                <a:lnTo>
                  <a:pt x="613822" y="602982"/>
                </a:lnTo>
                <a:lnTo>
                  <a:pt x="579290" y="632840"/>
                </a:lnTo>
                <a:lnTo>
                  <a:pt x="541050" y="658213"/>
                </a:lnTo>
                <a:lnTo>
                  <a:pt x="499529" y="678680"/>
                </a:lnTo>
                <a:lnTo>
                  <a:pt x="455156" y="693820"/>
                </a:lnTo>
                <a:lnTo>
                  <a:pt x="408360" y="703213"/>
                </a:lnTo>
                <a:lnTo>
                  <a:pt x="359569" y="706438"/>
                </a:lnTo>
                <a:lnTo>
                  <a:pt x="310777" y="703213"/>
                </a:lnTo>
                <a:lnTo>
                  <a:pt x="263981" y="693820"/>
                </a:lnTo>
                <a:lnTo>
                  <a:pt x="219608" y="678680"/>
                </a:lnTo>
                <a:lnTo>
                  <a:pt x="178087" y="658213"/>
                </a:lnTo>
                <a:lnTo>
                  <a:pt x="139847" y="632840"/>
                </a:lnTo>
                <a:lnTo>
                  <a:pt x="105315" y="602982"/>
                </a:lnTo>
                <a:lnTo>
                  <a:pt x="74920" y="569060"/>
                </a:lnTo>
                <a:lnTo>
                  <a:pt x="49091" y="531495"/>
                </a:lnTo>
                <a:lnTo>
                  <a:pt x="28256" y="490707"/>
                </a:lnTo>
                <a:lnTo>
                  <a:pt x="12844" y="447118"/>
                </a:lnTo>
                <a:lnTo>
                  <a:pt x="3282" y="401148"/>
                </a:lnTo>
                <a:lnTo>
                  <a:pt x="0" y="353219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2043112" y="2207259"/>
            <a:ext cx="40767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800" i="1" spc="-25" dirty="0">
                <a:latin typeface="Times New Roman"/>
                <a:cs typeface="Times New Roman"/>
              </a:rPr>
              <a:t>x</a:t>
            </a:r>
            <a:r>
              <a:rPr sz="2850" spc="-37" baseline="-17543" dirty="0">
                <a:latin typeface="Times New Roman"/>
                <a:cs typeface="Times New Roman"/>
              </a:rPr>
              <a:t>A</a:t>
            </a:r>
            <a:endParaRPr sz="2850" baseline="-17543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778500" y="2143125"/>
            <a:ext cx="719455" cy="706755"/>
          </a:xfrm>
          <a:custGeom>
            <a:avLst/>
            <a:gdLst/>
            <a:ahLst/>
            <a:cxnLst/>
            <a:rect l="l" t="t" r="r" b="b"/>
            <a:pathLst>
              <a:path w="719454" h="706755">
                <a:moveTo>
                  <a:pt x="0" y="353219"/>
                </a:moveTo>
                <a:lnTo>
                  <a:pt x="3282" y="305289"/>
                </a:lnTo>
                <a:lnTo>
                  <a:pt x="12844" y="259319"/>
                </a:lnTo>
                <a:lnTo>
                  <a:pt x="28256" y="215730"/>
                </a:lnTo>
                <a:lnTo>
                  <a:pt x="49091" y="174942"/>
                </a:lnTo>
                <a:lnTo>
                  <a:pt x="74920" y="137377"/>
                </a:lnTo>
                <a:lnTo>
                  <a:pt x="105315" y="103455"/>
                </a:lnTo>
                <a:lnTo>
                  <a:pt x="139847" y="73597"/>
                </a:lnTo>
                <a:lnTo>
                  <a:pt x="178087" y="48224"/>
                </a:lnTo>
                <a:lnTo>
                  <a:pt x="219608" y="27757"/>
                </a:lnTo>
                <a:lnTo>
                  <a:pt x="263981" y="12617"/>
                </a:lnTo>
                <a:lnTo>
                  <a:pt x="310777" y="3224"/>
                </a:lnTo>
                <a:lnTo>
                  <a:pt x="359569" y="0"/>
                </a:lnTo>
                <a:lnTo>
                  <a:pt x="408360" y="3224"/>
                </a:lnTo>
                <a:lnTo>
                  <a:pt x="455156" y="12617"/>
                </a:lnTo>
                <a:lnTo>
                  <a:pt x="499529" y="27757"/>
                </a:lnTo>
                <a:lnTo>
                  <a:pt x="541050" y="48224"/>
                </a:lnTo>
                <a:lnTo>
                  <a:pt x="579290" y="73597"/>
                </a:lnTo>
                <a:lnTo>
                  <a:pt x="613822" y="103455"/>
                </a:lnTo>
                <a:lnTo>
                  <a:pt x="644217" y="137377"/>
                </a:lnTo>
                <a:lnTo>
                  <a:pt x="670046" y="174942"/>
                </a:lnTo>
                <a:lnTo>
                  <a:pt x="690881" y="215730"/>
                </a:lnTo>
                <a:lnTo>
                  <a:pt x="706293" y="259319"/>
                </a:lnTo>
                <a:lnTo>
                  <a:pt x="715855" y="305289"/>
                </a:lnTo>
                <a:lnTo>
                  <a:pt x="719138" y="353219"/>
                </a:lnTo>
                <a:lnTo>
                  <a:pt x="715855" y="401148"/>
                </a:lnTo>
                <a:lnTo>
                  <a:pt x="706293" y="447118"/>
                </a:lnTo>
                <a:lnTo>
                  <a:pt x="690881" y="490707"/>
                </a:lnTo>
                <a:lnTo>
                  <a:pt x="670046" y="531495"/>
                </a:lnTo>
                <a:lnTo>
                  <a:pt x="644217" y="569060"/>
                </a:lnTo>
                <a:lnTo>
                  <a:pt x="613822" y="602982"/>
                </a:lnTo>
                <a:lnTo>
                  <a:pt x="579290" y="632840"/>
                </a:lnTo>
                <a:lnTo>
                  <a:pt x="541050" y="658213"/>
                </a:lnTo>
                <a:lnTo>
                  <a:pt x="499529" y="678680"/>
                </a:lnTo>
                <a:lnTo>
                  <a:pt x="455156" y="693820"/>
                </a:lnTo>
                <a:lnTo>
                  <a:pt x="408360" y="703213"/>
                </a:lnTo>
                <a:lnTo>
                  <a:pt x="359569" y="706438"/>
                </a:lnTo>
                <a:lnTo>
                  <a:pt x="310777" y="703213"/>
                </a:lnTo>
                <a:lnTo>
                  <a:pt x="263981" y="693820"/>
                </a:lnTo>
                <a:lnTo>
                  <a:pt x="219608" y="678680"/>
                </a:lnTo>
                <a:lnTo>
                  <a:pt x="178087" y="658213"/>
                </a:lnTo>
                <a:lnTo>
                  <a:pt x="139847" y="632840"/>
                </a:lnTo>
                <a:lnTo>
                  <a:pt x="105315" y="602982"/>
                </a:lnTo>
                <a:lnTo>
                  <a:pt x="74920" y="569060"/>
                </a:lnTo>
                <a:lnTo>
                  <a:pt x="49091" y="531495"/>
                </a:lnTo>
                <a:lnTo>
                  <a:pt x="28256" y="490707"/>
                </a:lnTo>
                <a:lnTo>
                  <a:pt x="12844" y="447118"/>
                </a:lnTo>
                <a:lnTo>
                  <a:pt x="3282" y="401148"/>
                </a:lnTo>
                <a:lnTo>
                  <a:pt x="0" y="353219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952331" y="2207259"/>
            <a:ext cx="39433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800" i="1" spc="-25" dirty="0">
                <a:latin typeface="Times New Roman"/>
                <a:cs typeface="Times New Roman"/>
              </a:rPr>
              <a:t>x</a:t>
            </a:r>
            <a:r>
              <a:rPr sz="2850" spc="-37" baseline="-17543" dirty="0">
                <a:latin typeface="Times New Roman"/>
                <a:cs typeface="Times New Roman"/>
              </a:rPr>
              <a:t>B</a:t>
            </a:r>
            <a:endParaRPr sz="2850" baseline="-17543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851275" y="4664075"/>
            <a:ext cx="719455" cy="706755"/>
          </a:xfrm>
          <a:custGeom>
            <a:avLst/>
            <a:gdLst/>
            <a:ahLst/>
            <a:cxnLst/>
            <a:rect l="l" t="t" r="r" b="b"/>
            <a:pathLst>
              <a:path w="719454" h="706754">
                <a:moveTo>
                  <a:pt x="0" y="353219"/>
                </a:moveTo>
                <a:lnTo>
                  <a:pt x="3282" y="305289"/>
                </a:lnTo>
                <a:lnTo>
                  <a:pt x="12844" y="259319"/>
                </a:lnTo>
                <a:lnTo>
                  <a:pt x="28256" y="215730"/>
                </a:lnTo>
                <a:lnTo>
                  <a:pt x="49091" y="174942"/>
                </a:lnTo>
                <a:lnTo>
                  <a:pt x="74920" y="137377"/>
                </a:lnTo>
                <a:lnTo>
                  <a:pt x="105315" y="103455"/>
                </a:lnTo>
                <a:lnTo>
                  <a:pt x="139847" y="73597"/>
                </a:lnTo>
                <a:lnTo>
                  <a:pt x="178087" y="48224"/>
                </a:lnTo>
                <a:lnTo>
                  <a:pt x="219608" y="27757"/>
                </a:lnTo>
                <a:lnTo>
                  <a:pt x="263981" y="12617"/>
                </a:lnTo>
                <a:lnTo>
                  <a:pt x="310777" y="3224"/>
                </a:lnTo>
                <a:lnTo>
                  <a:pt x="359569" y="0"/>
                </a:lnTo>
                <a:lnTo>
                  <a:pt x="408360" y="3224"/>
                </a:lnTo>
                <a:lnTo>
                  <a:pt x="455156" y="12617"/>
                </a:lnTo>
                <a:lnTo>
                  <a:pt x="499529" y="27757"/>
                </a:lnTo>
                <a:lnTo>
                  <a:pt x="541050" y="48224"/>
                </a:lnTo>
                <a:lnTo>
                  <a:pt x="579290" y="73597"/>
                </a:lnTo>
                <a:lnTo>
                  <a:pt x="613822" y="103455"/>
                </a:lnTo>
                <a:lnTo>
                  <a:pt x="644217" y="137377"/>
                </a:lnTo>
                <a:lnTo>
                  <a:pt x="670046" y="174942"/>
                </a:lnTo>
                <a:lnTo>
                  <a:pt x="690881" y="215730"/>
                </a:lnTo>
                <a:lnTo>
                  <a:pt x="706293" y="259319"/>
                </a:lnTo>
                <a:lnTo>
                  <a:pt x="715855" y="305289"/>
                </a:lnTo>
                <a:lnTo>
                  <a:pt x="719138" y="353219"/>
                </a:lnTo>
                <a:lnTo>
                  <a:pt x="715855" y="401148"/>
                </a:lnTo>
                <a:lnTo>
                  <a:pt x="706293" y="447118"/>
                </a:lnTo>
                <a:lnTo>
                  <a:pt x="690881" y="490707"/>
                </a:lnTo>
                <a:lnTo>
                  <a:pt x="670046" y="531495"/>
                </a:lnTo>
                <a:lnTo>
                  <a:pt x="644217" y="569060"/>
                </a:lnTo>
                <a:lnTo>
                  <a:pt x="613822" y="602982"/>
                </a:lnTo>
                <a:lnTo>
                  <a:pt x="579290" y="632840"/>
                </a:lnTo>
                <a:lnTo>
                  <a:pt x="541050" y="658213"/>
                </a:lnTo>
                <a:lnTo>
                  <a:pt x="499529" y="678680"/>
                </a:lnTo>
                <a:lnTo>
                  <a:pt x="455156" y="693820"/>
                </a:lnTo>
                <a:lnTo>
                  <a:pt x="408360" y="703213"/>
                </a:lnTo>
                <a:lnTo>
                  <a:pt x="359569" y="706438"/>
                </a:lnTo>
                <a:lnTo>
                  <a:pt x="310777" y="703213"/>
                </a:lnTo>
                <a:lnTo>
                  <a:pt x="263981" y="693820"/>
                </a:lnTo>
                <a:lnTo>
                  <a:pt x="219608" y="678680"/>
                </a:lnTo>
                <a:lnTo>
                  <a:pt x="178087" y="658213"/>
                </a:lnTo>
                <a:lnTo>
                  <a:pt x="139847" y="632840"/>
                </a:lnTo>
                <a:lnTo>
                  <a:pt x="105315" y="602982"/>
                </a:lnTo>
                <a:lnTo>
                  <a:pt x="74920" y="569060"/>
                </a:lnTo>
                <a:lnTo>
                  <a:pt x="49091" y="531495"/>
                </a:lnTo>
                <a:lnTo>
                  <a:pt x="28256" y="490707"/>
                </a:lnTo>
                <a:lnTo>
                  <a:pt x="12844" y="447118"/>
                </a:lnTo>
                <a:lnTo>
                  <a:pt x="3282" y="401148"/>
                </a:lnTo>
                <a:lnTo>
                  <a:pt x="0" y="353219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4052093" y="4727955"/>
            <a:ext cx="34099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800" i="1" spc="-25" dirty="0">
                <a:latin typeface="Times New Roman"/>
                <a:cs typeface="Times New Roman"/>
              </a:rPr>
              <a:t>x</a:t>
            </a:r>
            <a:r>
              <a:rPr sz="2850" spc="-37" baseline="-17543" dirty="0">
                <a:latin typeface="Times New Roman"/>
                <a:cs typeface="Times New Roman"/>
              </a:rPr>
              <a:t>c</a:t>
            </a:r>
            <a:endParaRPr sz="2850" baseline="-17543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2476500" y="2746375"/>
            <a:ext cx="3421379" cy="2021205"/>
            <a:chOff x="2476500" y="2746375"/>
            <a:chExt cx="3421379" cy="2021205"/>
          </a:xfrm>
        </p:grpSpPr>
        <p:sp>
          <p:nvSpPr>
            <p:cNvPr id="15" name="object 15"/>
            <p:cNvSpPr/>
            <p:nvPr/>
          </p:nvSpPr>
          <p:spPr>
            <a:xfrm>
              <a:off x="2490787" y="2760662"/>
              <a:ext cx="1465580" cy="1992630"/>
            </a:xfrm>
            <a:custGeom>
              <a:avLst/>
              <a:gdLst/>
              <a:ahLst/>
              <a:cxnLst/>
              <a:rect l="l" t="t" r="r" b="b"/>
              <a:pathLst>
                <a:path w="1465579" h="1992629">
                  <a:moveTo>
                    <a:pt x="0" y="0"/>
                  </a:moveTo>
                  <a:lnTo>
                    <a:pt x="1465262" y="1992312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465637" y="2760662"/>
              <a:ext cx="1417955" cy="1992630"/>
            </a:xfrm>
            <a:custGeom>
              <a:avLst/>
              <a:gdLst/>
              <a:ahLst/>
              <a:cxnLst/>
              <a:rect l="l" t="t" r="r" b="b"/>
              <a:pathLst>
                <a:path w="1417954" h="1992629">
                  <a:moveTo>
                    <a:pt x="0" y="1992312"/>
                  </a:moveTo>
                  <a:lnTo>
                    <a:pt x="1417637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3382962" y="2050796"/>
            <a:ext cx="16243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-</a:t>
            </a:r>
            <a:r>
              <a:rPr sz="1800" spc="-25" dirty="0">
                <a:solidFill>
                  <a:srgbClr val="3333CC"/>
                </a:solidFill>
                <a:latin typeface="Times New Roman"/>
                <a:cs typeface="Times New Roman"/>
              </a:rPr>
              <a:t>1}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489575" y="3397576"/>
            <a:ext cx="2372360" cy="671195"/>
          </a:xfrm>
          <a:prstGeom prst="rect">
            <a:avLst/>
          </a:prstGeom>
        </p:spPr>
        <p:txBody>
          <a:bodyPr vert="horz" wrap="square" lIns="0" tIns="101600" rIns="0" bIns="0" rtlCol="0">
            <a:spAutoFit/>
          </a:bodyPr>
          <a:lstStyle/>
          <a:p>
            <a:pPr marL="22225">
              <a:lnSpc>
                <a:spcPct val="100000"/>
              </a:lnSpc>
              <a:spcBef>
                <a:spcPts val="8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1800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+1)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div </a:t>
            </a:r>
            <a:r>
              <a:rPr sz="1800" spc="-25" dirty="0">
                <a:solidFill>
                  <a:srgbClr val="3333CC"/>
                </a:solidFill>
                <a:latin typeface="Times New Roman"/>
                <a:cs typeface="Times New Roman"/>
              </a:rPr>
              <a:t>2}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</a:pPr>
            <a:r>
              <a:rPr sz="1400" dirty="0">
                <a:solidFill>
                  <a:srgbClr val="006600"/>
                </a:solidFill>
                <a:latin typeface="Times New Roman"/>
                <a:cs typeface="Times New Roman"/>
              </a:rPr>
              <a:t>{…,(2,1),(3,2),(4,2),(5,3),</a:t>
            </a:r>
            <a:r>
              <a:rPr sz="1400" spc="-40" dirty="0">
                <a:solidFill>
                  <a:srgbClr val="0066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006600"/>
                </a:solidFill>
                <a:latin typeface="Times New Roman"/>
                <a:cs typeface="Times New Roman"/>
              </a:rPr>
              <a:t>…}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720850" y="3684523"/>
            <a:ext cx="14592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&gt;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spc="-25" dirty="0">
                <a:solidFill>
                  <a:srgbClr val="3333CC"/>
                </a:solidFill>
                <a:latin typeface="Times New Roman"/>
                <a:cs typeface="Times New Roman"/>
              </a:rPr>
              <a:t>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664995" y="1467581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664995" y="1320163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639595" y="16444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465" dirty="0">
                <a:latin typeface="Symbol"/>
                <a:cs typeface="Symbol"/>
              </a:rPr>
              <a:t></a:t>
            </a:r>
            <a:r>
              <a:rPr sz="2775" spc="-697" baseline="-22522" dirty="0">
                <a:latin typeface="Symbol"/>
                <a:cs typeface="Symbol"/>
              </a:rPr>
              <a:t>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664995" y="1093945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-10" dirty="0">
                <a:latin typeface="Symbol"/>
                <a:cs typeface="Symbol"/>
              </a:rPr>
              <a:t>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74821" y="16444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385" dirty="0">
                <a:latin typeface="Symbol"/>
                <a:cs typeface="Symbol"/>
              </a:rPr>
              <a:t></a:t>
            </a:r>
            <a:r>
              <a:rPr sz="2775" spc="-577" baseline="-22522" dirty="0">
                <a:latin typeface="Symbol"/>
                <a:cs typeface="Symbol"/>
              </a:rPr>
              <a:t>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900221" y="1093945"/>
            <a:ext cx="142240" cy="5346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2000"/>
              </a:lnSpc>
              <a:spcBef>
                <a:spcPts val="105"/>
              </a:spcBef>
            </a:pPr>
            <a:r>
              <a:rPr sz="1850" spc="-100" dirty="0">
                <a:latin typeface="Symbol"/>
                <a:cs typeface="Symbol"/>
              </a:rPr>
              <a:t></a:t>
            </a:r>
            <a:endParaRPr sz="1850">
              <a:latin typeface="Symbol"/>
              <a:cs typeface="Symbol"/>
            </a:endParaRPr>
          </a:p>
          <a:p>
            <a:pPr marL="12700">
              <a:lnSpc>
                <a:spcPts val="2000"/>
              </a:lnSpc>
            </a:pPr>
            <a:r>
              <a:rPr sz="1850" spc="30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91013" y="1467581"/>
            <a:ext cx="37719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2775" baseline="-31531" dirty="0">
                <a:latin typeface="Symbol"/>
                <a:cs typeface="Symbol"/>
              </a:rPr>
              <a:t></a:t>
            </a:r>
            <a:r>
              <a:rPr sz="2775" spc="-60" baseline="-31531" dirty="0">
                <a:latin typeface="Times New Roman"/>
                <a:cs typeface="Times New Roman"/>
              </a:rPr>
              <a:t> </a:t>
            </a:r>
            <a:r>
              <a:rPr sz="1850" spc="250" dirty="0">
                <a:latin typeface="Symbol"/>
                <a:cs typeface="Symbol"/>
              </a:rPr>
              <a:t>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252853" y="1006261"/>
            <a:ext cx="198755" cy="144081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sz="1850" spc="-25" dirty="0">
                <a:latin typeface="Times New Roman"/>
                <a:cs typeface="Times New Roman"/>
              </a:rPr>
              <a:t>2,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3,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4,</a:t>
            </a:r>
            <a:endParaRPr sz="1850">
              <a:latin typeface="Times New Roman"/>
              <a:cs typeface="Times New Roman"/>
            </a:endParaRPr>
          </a:p>
          <a:p>
            <a:pPr marL="38735">
              <a:lnSpc>
                <a:spcPct val="100000"/>
              </a:lnSpc>
              <a:spcBef>
                <a:spcPts val="565"/>
              </a:spcBef>
            </a:pPr>
            <a:r>
              <a:rPr sz="1850" dirty="0">
                <a:latin typeface="Times New Roman"/>
                <a:cs typeface="Times New Roman"/>
              </a:rPr>
              <a:t>5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56786" y="1760975"/>
            <a:ext cx="109855" cy="1911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i="1" spc="20" dirty="0">
                <a:latin typeface="Times New Roman"/>
                <a:cs typeface="Times New Roman"/>
              </a:rPr>
              <a:t>A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81189" y="1603899"/>
            <a:ext cx="196215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i="1" spc="5" dirty="0">
                <a:latin typeface="Times New Roman"/>
                <a:cs typeface="Times New Roman"/>
              </a:rPr>
              <a:t>D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811795" y="1683481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811795" y="1536063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786395" y="18603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415" dirty="0">
                <a:latin typeface="Symbol"/>
                <a:cs typeface="Symbol"/>
              </a:rPr>
              <a:t></a:t>
            </a:r>
            <a:r>
              <a:rPr sz="2775" spc="-622" baseline="-22522" dirty="0">
                <a:latin typeface="Symbol"/>
                <a:cs typeface="Symbol"/>
              </a:rPr>
              <a:t>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811795" y="1309845"/>
            <a:ext cx="14224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spc="-100" dirty="0">
                <a:latin typeface="Symbol"/>
                <a:cs typeface="Symbol"/>
              </a:rPr>
              <a:t>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021621" y="1860397"/>
            <a:ext cx="193040" cy="7613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ts val="2000"/>
              </a:lnSpc>
              <a:spcBef>
                <a:spcPts val="105"/>
              </a:spcBef>
            </a:pPr>
            <a:r>
              <a:rPr sz="1850" spc="455" dirty="0">
                <a:latin typeface="Symbol"/>
                <a:cs typeface="Symbol"/>
              </a:rPr>
              <a:t>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1780"/>
              </a:lnSpc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  <a:p>
            <a:pPr marL="38100">
              <a:lnSpc>
                <a:spcPts val="2000"/>
              </a:lnSpc>
            </a:pPr>
            <a:r>
              <a:rPr sz="1850" spc="-335" dirty="0">
                <a:latin typeface="Symbol"/>
                <a:cs typeface="Symbol"/>
              </a:rPr>
              <a:t></a:t>
            </a:r>
            <a:r>
              <a:rPr sz="2775" spc="-502" baseline="-22522" dirty="0">
                <a:latin typeface="Symbol"/>
                <a:cs typeface="Symbol"/>
              </a:rPr>
              <a:t></a:t>
            </a:r>
            <a:endParaRPr sz="2775" baseline="-22522">
              <a:latin typeface="Symbol"/>
              <a:cs typeface="Symbo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047021" y="1309845"/>
            <a:ext cx="142240" cy="5346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ts val="2000"/>
              </a:lnSpc>
              <a:spcBef>
                <a:spcPts val="105"/>
              </a:spcBef>
            </a:pPr>
            <a:r>
              <a:rPr sz="1850" spc="-100" dirty="0">
                <a:latin typeface="Symbol"/>
                <a:cs typeface="Symbol"/>
              </a:rPr>
              <a:t></a:t>
            </a:r>
            <a:endParaRPr sz="1850">
              <a:latin typeface="Symbol"/>
              <a:cs typeface="Symbol"/>
            </a:endParaRPr>
          </a:p>
          <a:p>
            <a:pPr marL="12700">
              <a:lnSpc>
                <a:spcPts val="2000"/>
              </a:lnSpc>
            </a:pPr>
            <a:r>
              <a:rPr sz="1850" spc="40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837812" y="1683481"/>
            <a:ext cx="377190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2775" baseline="-31531" dirty="0">
                <a:latin typeface="Symbol"/>
                <a:cs typeface="Symbol"/>
              </a:rPr>
              <a:t></a:t>
            </a:r>
            <a:r>
              <a:rPr sz="2775" spc="-60" baseline="-31531" dirty="0">
                <a:latin typeface="Times New Roman"/>
                <a:cs typeface="Times New Roman"/>
              </a:rPr>
              <a:t> </a:t>
            </a:r>
            <a:r>
              <a:rPr sz="1850" spc="350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7399653" y="1222161"/>
            <a:ext cx="198755" cy="144081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sz="1850" spc="-25" dirty="0">
                <a:latin typeface="Times New Roman"/>
                <a:cs typeface="Times New Roman"/>
              </a:rPr>
              <a:t>2,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3,</a:t>
            </a: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850" spc="-25" dirty="0">
                <a:latin typeface="Times New Roman"/>
                <a:cs typeface="Times New Roman"/>
              </a:rPr>
              <a:t>4,</a:t>
            </a:r>
            <a:endParaRPr sz="1850">
              <a:latin typeface="Times New Roman"/>
              <a:cs typeface="Times New Roman"/>
            </a:endParaRPr>
          </a:p>
          <a:p>
            <a:pPr marL="38735">
              <a:lnSpc>
                <a:spcPct val="100000"/>
              </a:lnSpc>
              <a:spcBef>
                <a:spcPts val="565"/>
              </a:spcBef>
            </a:pPr>
            <a:r>
              <a:rPr sz="1850" dirty="0">
                <a:latin typeface="Times New Roman"/>
                <a:cs typeface="Times New Roman"/>
              </a:rPr>
              <a:t>5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696805" y="1976875"/>
            <a:ext cx="109855" cy="1911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i="1" spc="20" dirty="0">
                <a:latin typeface="Times New Roman"/>
                <a:cs typeface="Times New Roman"/>
              </a:rPr>
              <a:t>B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527989" y="1819799"/>
            <a:ext cx="196215" cy="3086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850" i="1" spc="5" dirty="0">
                <a:latin typeface="Times New Roman"/>
                <a:cs typeface="Times New Roman"/>
              </a:rPr>
              <a:t>D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692668" y="5657946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409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692668" y="5809822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245" dirty="0">
                <a:latin typeface="Symbol"/>
                <a:cs typeface="Symbol"/>
              </a:rPr>
              <a:t>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692668" y="5251984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409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692668" y="5430377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110" dirty="0">
                <a:latin typeface="Symbol"/>
                <a:cs typeface="Symbol"/>
              </a:rPr>
              <a:t>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5692668" y="5050440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5" dirty="0">
                <a:latin typeface="Symbol"/>
                <a:cs typeface="Symbol"/>
              </a:rPr>
              <a:t>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996927" y="5809822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95" dirty="0">
                <a:latin typeface="Symbol"/>
                <a:cs typeface="Symbol"/>
              </a:rPr>
              <a:t>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996927" y="5251984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409" dirty="0">
                <a:latin typeface="Symbol"/>
                <a:cs typeface="Symbol"/>
              </a:rPr>
              <a:t>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996927" y="5050440"/>
            <a:ext cx="142875" cy="31051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spc="-40" dirty="0">
                <a:latin typeface="Symbol"/>
                <a:cs typeface="Symbol"/>
              </a:rPr>
              <a:t>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433996" y="4961424"/>
            <a:ext cx="1106170" cy="1007110"/>
          </a:xfrm>
          <a:prstGeom prst="rect">
            <a:avLst/>
          </a:prstGeom>
        </p:spPr>
        <p:txBody>
          <a:bodyPr vert="horz" wrap="square" lIns="0" tIns="86360" rIns="0" bIns="0" rtlCol="0">
            <a:spAutoFit/>
          </a:bodyPr>
          <a:lstStyle/>
          <a:p>
            <a:pPr marR="52069" algn="r">
              <a:lnSpc>
                <a:spcPct val="100000"/>
              </a:lnSpc>
              <a:spcBef>
                <a:spcPts val="680"/>
              </a:spcBef>
            </a:pPr>
            <a:r>
              <a:rPr sz="1850" spc="-25" dirty="0">
                <a:latin typeface="Times New Roman"/>
                <a:cs typeface="Times New Roman"/>
              </a:rPr>
              <a:t>1,</a:t>
            </a:r>
            <a:endParaRPr sz="1850">
              <a:latin typeface="Times New Roman"/>
              <a:cs typeface="Times New Roman"/>
            </a:endParaRPr>
          </a:p>
          <a:p>
            <a:pPr marL="50800">
              <a:lnSpc>
                <a:spcPts val="2165"/>
              </a:lnSpc>
              <a:spcBef>
                <a:spcPts val="585"/>
              </a:spcBef>
              <a:tabLst>
                <a:tab pos="893444" algn="l"/>
              </a:tabLst>
            </a:pPr>
            <a:r>
              <a:rPr sz="1850" i="1" dirty="0">
                <a:latin typeface="Times New Roman"/>
                <a:cs typeface="Times New Roman"/>
              </a:rPr>
              <a:t>D</a:t>
            </a:r>
            <a:r>
              <a:rPr sz="1575" i="1" baseline="-23809" dirty="0">
                <a:latin typeface="Times New Roman"/>
                <a:cs typeface="Times New Roman"/>
              </a:rPr>
              <a:t>C</a:t>
            </a:r>
            <a:r>
              <a:rPr sz="1575" i="1" spc="592" baseline="-23809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Symbol"/>
                <a:cs typeface="Symbol"/>
              </a:rPr>
              <a:t></a:t>
            </a:r>
            <a:r>
              <a:rPr sz="1850" spc="-60" dirty="0">
                <a:latin typeface="Times New Roman"/>
                <a:cs typeface="Times New Roman"/>
              </a:rPr>
              <a:t> </a:t>
            </a:r>
            <a:r>
              <a:rPr sz="2775" spc="-547" baseline="-9009" dirty="0">
                <a:latin typeface="Symbol"/>
                <a:cs typeface="Symbol"/>
              </a:rPr>
              <a:t>�</a:t>
            </a:r>
            <a:r>
              <a:rPr sz="2775" baseline="-9009" dirty="0">
                <a:latin typeface="Times New Roman"/>
                <a:cs typeface="Times New Roman"/>
              </a:rPr>
              <a:t>	</a:t>
            </a:r>
            <a:r>
              <a:rPr sz="1850" spc="-25" dirty="0">
                <a:latin typeface="Times New Roman"/>
                <a:cs typeface="Times New Roman"/>
              </a:rPr>
              <a:t>2,</a:t>
            </a:r>
            <a:endParaRPr sz="1850">
              <a:latin typeface="Times New Roman"/>
              <a:cs typeface="Times New Roman"/>
            </a:endParaRPr>
          </a:p>
          <a:p>
            <a:pPr marL="575310">
              <a:lnSpc>
                <a:spcPts val="2165"/>
              </a:lnSpc>
              <a:tabLst>
                <a:tab pos="921385" algn="l"/>
              </a:tabLst>
            </a:pPr>
            <a:r>
              <a:rPr sz="1850" spc="355" dirty="0">
                <a:latin typeface="Symbol"/>
                <a:cs typeface="Symbol"/>
              </a:rPr>
              <a:t></a:t>
            </a:r>
            <a:r>
              <a:rPr sz="1850" dirty="0">
                <a:latin typeface="Times New Roman"/>
                <a:cs typeface="Times New Roman"/>
              </a:rPr>
              <a:t>	</a:t>
            </a:r>
            <a:r>
              <a:rPr sz="2775" spc="-75" baseline="-21021" dirty="0">
                <a:latin typeface="Times New Roman"/>
                <a:cs typeface="Times New Roman"/>
              </a:rPr>
              <a:t>3</a:t>
            </a:r>
            <a:endParaRPr sz="2775" baseline="-21021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571750" y="2157764"/>
            <a:ext cx="3230880" cy="760095"/>
          </a:xfrm>
          <a:prstGeom prst="rect">
            <a:avLst/>
          </a:prstGeom>
        </p:spPr>
        <p:txBody>
          <a:bodyPr vert="horz" wrap="square" lIns="0" tIns="508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400"/>
              </a:spcBef>
              <a:tabLst>
                <a:tab pos="3154045" algn="l"/>
              </a:tabLst>
            </a:pPr>
            <a:r>
              <a:rPr sz="1850" u="heavy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850">
              <a:latin typeface="Times New Roman"/>
              <a:cs typeface="Times New Roman"/>
            </a:endParaRPr>
          </a:p>
          <a:p>
            <a:pPr marL="6350" algn="ctr">
              <a:lnSpc>
                <a:spcPct val="100000"/>
              </a:lnSpc>
              <a:spcBef>
                <a:spcPts val="380"/>
              </a:spcBef>
            </a:pPr>
            <a:r>
              <a:rPr sz="2400" b="1" i="1" spc="-25" dirty="0">
                <a:latin typeface="Times New Roman"/>
                <a:cs typeface="Times New Roman"/>
              </a:rPr>
              <a:t>R</a:t>
            </a:r>
            <a:r>
              <a:rPr sz="2400" b="1" spc="-37" baseline="-17361" dirty="0">
                <a:latin typeface="Times New Roman"/>
                <a:cs typeface="Times New Roman"/>
              </a:rPr>
              <a:t>1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719002" y="3480307"/>
            <a:ext cx="3810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b="1" i="1" spc="-25" dirty="0">
                <a:latin typeface="Times New Roman"/>
                <a:cs typeface="Times New Roman"/>
              </a:rPr>
              <a:t>R</a:t>
            </a:r>
            <a:r>
              <a:rPr sz="2400" b="1" spc="-37" baseline="-17361" dirty="0">
                <a:latin typeface="Times New Roman"/>
                <a:cs typeface="Times New Roman"/>
              </a:rPr>
              <a:t>2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398202" y="3550411"/>
            <a:ext cx="3810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b="1" i="1" spc="-25" dirty="0">
                <a:latin typeface="Times New Roman"/>
                <a:cs typeface="Times New Roman"/>
              </a:rPr>
              <a:t>R</a:t>
            </a:r>
            <a:r>
              <a:rPr sz="2400" b="1" spc="-37" baseline="-17361" dirty="0">
                <a:latin typeface="Times New Roman"/>
                <a:cs typeface="Times New Roman"/>
              </a:rPr>
              <a:t>3</a:t>
            </a:r>
            <a:endParaRPr sz="2400" baseline="-17361">
              <a:latin typeface="Times New Roman"/>
              <a:cs typeface="Times New Roman"/>
            </a:endParaRPr>
          </a:p>
        </p:txBody>
      </p:sp>
      <p:graphicFrame>
        <p:nvGraphicFramePr>
          <p:cNvPr id="52" name="object 52"/>
          <p:cNvGraphicFramePr>
            <a:graphicFrameLocks noGrp="1"/>
          </p:cNvGraphicFramePr>
          <p:nvPr/>
        </p:nvGraphicFramePr>
        <p:xfrm>
          <a:off x="250825" y="3632200"/>
          <a:ext cx="1314450" cy="24752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01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39725">
                <a:tc>
                  <a:txBody>
                    <a:bodyPr/>
                    <a:lstStyle/>
                    <a:p>
                      <a:pPr marL="40640" algn="ctr">
                        <a:lnSpc>
                          <a:spcPts val="2575"/>
                        </a:lnSpc>
                      </a:pPr>
                      <a:r>
                        <a:rPr sz="2200" b="1" i="1" spc="-10" dirty="0">
                          <a:latin typeface="Times New Roman"/>
                          <a:cs typeface="Times New Roman"/>
                        </a:rPr>
                        <a:t>abierta</a:t>
                      </a:r>
                      <a:endParaRPr sz="2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1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6860">
                <a:tc>
                  <a:txBody>
                    <a:bodyPr/>
                    <a:lstStyle/>
                    <a:p>
                      <a:pPr algn="ctr">
                        <a:lnSpc>
                          <a:spcPts val="1964"/>
                        </a:lnSpc>
                      </a:pPr>
                      <a:r>
                        <a:rPr sz="1800" b="1" i="1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1800" b="1" baseline="-13888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800" b="1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800" b="1" i="1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1800" b="1" i="1" baseline="-13888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800" b="1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800" b="1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b="1" i="1" spc="-2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1800" b="1" i="1" spc="-37" baseline="-13888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800" b="1" spc="-2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3210">
                <a:tc>
                  <a:txBody>
                    <a:bodyPr/>
                    <a:lstStyle/>
                    <a:p>
                      <a:pPr marL="12065" algn="ctr">
                        <a:lnSpc>
                          <a:spcPts val="1964"/>
                        </a:lnSpc>
                      </a:pPr>
                      <a:r>
                        <a:rPr sz="1800" b="1" i="1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1800" b="1" baseline="-13888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800" b="1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800" b="1" i="1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1800" b="1" i="1" baseline="-13888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800" b="1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800" b="1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b="1" i="1" spc="-2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1800" b="1" i="1" spc="-37" baseline="-13888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800" b="1" spc="-2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3210">
                <a:tc>
                  <a:txBody>
                    <a:bodyPr/>
                    <a:lstStyle/>
                    <a:p>
                      <a:pPr algn="ctr">
                        <a:lnSpc>
                          <a:spcPts val="1964"/>
                        </a:lnSpc>
                      </a:pPr>
                      <a:r>
                        <a:rPr sz="1800" b="1" i="1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1800" b="1" baseline="-13888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800" b="1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800" b="1" i="1" dirty="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1800" b="1" i="1" baseline="-13888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800" b="1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8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b="1" i="1" spc="-25" dirty="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1800" b="1" i="1" spc="-37" baseline="-13888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0035">
                <a:tc>
                  <a:txBody>
                    <a:bodyPr/>
                    <a:lstStyle/>
                    <a:p>
                      <a:pPr algn="ctr">
                        <a:lnSpc>
                          <a:spcPts val="1964"/>
                        </a:lnSpc>
                      </a:pPr>
                      <a:r>
                        <a:rPr sz="1800" b="1" i="1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1800" b="1" baseline="-13888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800" b="1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800" b="1" i="1" dirty="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1800" b="1" i="1" baseline="-13888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800" b="1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8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b="1" i="1" spc="-25" dirty="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1800" b="1" i="1" spc="-37" baseline="-13888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0035">
                <a:tc>
                  <a:txBody>
                    <a:bodyPr/>
                    <a:lstStyle/>
                    <a:p>
                      <a:pPr algn="ctr">
                        <a:lnSpc>
                          <a:spcPts val="1964"/>
                        </a:lnSpc>
                      </a:pPr>
                      <a:r>
                        <a:rPr sz="1800" b="1" i="1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1800" b="1" baseline="-13888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800" b="1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800" b="1" i="1" dirty="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1800" b="1" i="1" baseline="-13888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800" b="1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8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b="1" i="1" spc="-25" dirty="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1800" b="1" i="1" spc="-37" baseline="-13888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1625">
                <a:tc>
                  <a:txBody>
                    <a:bodyPr/>
                    <a:lstStyle/>
                    <a:p>
                      <a:pPr algn="ctr">
                        <a:lnSpc>
                          <a:spcPts val="1964"/>
                        </a:lnSpc>
                      </a:pPr>
                      <a:r>
                        <a:rPr sz="1800" b="1" i="1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1800" b="1" baseline="-13888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800" b="1" dirty="0"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800" b="1" i="1" dirty="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1800" b="1" i="1" baseline="-13888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800" b="1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8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b="1" i="1" spc="-25" dirty="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1800" b="1" i="1" spc="-37" baseline="-13888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3380">
                <a:tc>
                  <a:txBody>
                    <a:bodyPr/>
                    <a:lstStyle/>
                    <a:p>
                      <a:pPr marL="31115" algn="ctr">
                        <a:lnSpc>
                          <a:spcPts val="1964"/>
                        </a:lnSpc>
                      </a:pPr>
                      <a:r>
                        <a:rPr sz="1800" b="1" i="1" dirty="0">
                          <a:solidFill>
                            <a:srgbClr val="3333CC"/>
                          </a:solidFill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1800" b="1" baseline="-13888" dirty="0">
                          <a:solidFill>
                            <a:srgbClr val="3333CC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800" b="1" dirty="0">
                          <a:solidFill>
                            <a:srgbClr val="3333CC"/>
                          </a:solidFill>
                          <a:latin typeface="Times New Roman"/>
                          <a:cs typeface="Times New Roman"/>
                        </a:rPr>
                        <a:t>(</a:t>
                      </a:r>
                      <a:r>
                        <a:rPr sz="1800" b="1" i="1" dirty="0">
                          <a:solidFill>
                            <a:srgbClr val="3333CC"/>
                          </a:solidFill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1800" b="1" i="1" baseline="-13888" dirty="0">
                          <a:solidFill>
                            <a:srgbClr val="3333CC"/>
                          </a:solidFill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800" b="1" dirty="0">
                          <a:solidFill>
                            <a:srgbClr val="3333CC"/>
                          </a:solidFill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800" b="1" spc="-10" dirty="0">
                          <a:solidFill>
                            <a:srgbClr val="3333CC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b="1" i="1" spc="-25" dirty="0">
                          <a:solidFill>
                            <a:srgbClr val="3333CC"/>
                          </a:solidFill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1800" b="1" i="1" spc="-37" baseline="-13888" dirty="0">
                          <a:solidFill>
                            <a:srgbClr val="3333CC"/>
                          </a:solidFill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800" b="1" spc="-25" dirty="0">
                          <a:solidFill>
                            <a:srgbClr val="3333CC"/>
                          </a:solidFill>
                          <a:latin typeface="Times New Roman"/>
                          <a:cs typeface="Times New Roman"/>
                        </a:rPr>
                        <a:t>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53" name="object 53"/>
          <p:cNvGrpSpPr/>
          <p:nvPr/>
        </p:nvGrpSpPr>
        <p:grpSpPr>
          <a:xfrm>
            <a:off x="1176337" y="2138362"/>
            <a:ext cx="327025" cy="314325"/>
            <a:chOff x="1176337" y="2138362"/>
            <a:chExt cx="327025" cy="314325"/>
          </a:xfrm>
        </p:grpSpPr>
        <p:sp>
          <p:nvSpPr>
            <p:cNvPr id="54" name="object 54"/>
            <p:cNvSpPr/>
            <p:nvPr/>
          </p:nvSpPr>
          <p:spPr>
            <a:xfrm>
              <a:off x="1190625" y="2152650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285750"/>
                  </a:moveTo>
                  <a:lnTo>
                    <a:pt x="298450" y="0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190625" y="2152650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0"/>
                  </a:moveTo>
                  <a:lnTo>
                    <a:pt x="298450" y="285750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/>
          <p:nvPr/>
        </p:nvSpPr>
        <p:spPr>
          <a:xfrm>
            <a:off x="295275" y="4183062"/>
            <a:ext cx="1167130" cy="0"/>
          </a:xfrm>
          <a:custGeom>
            <a:avLst/>
            <a:gdLst/>
            <a:ahLst/>
            <a:cxnLst/>
            <a:rect l="l" t="t" r="r" b="b"/>
            <a:pathLst>
              <a:path w="1167130">
                <a:moveTo>
                  <a:pt x="0" y="0"/>
                </a:moveTo>
                <a:lnTo>
                  <a:pt x="1166813" y="1"/>
                </a:lnTo>
              </a:path>
            </a:pathLst>
          </a:custGeom>
          <a:ln w="3810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7" name="object 57"/>
          <p:cNvGrpSpPr/>
          <p:nvPr/>
        </p:nvGrpSpPr>
        <p:grpSpPr>
          <a:xfrm>
            <a:off x="7316787" y="1287462"/>
            <a:ext cx="327025" cy="314325"/>
            <a:chOff x="7316787" y="1287462"/>
            <a:chExt cx="327025" cy="314325"/>
          </a:xfrm>
        </p:grpSpPr>
        <p:sp>
          <p:nvSpPr>
            <p:cNvPr id="58" name="object 58"/>
            <p:cNvSpPr/>
            <p:nvPr/>
          </p:nvSpPr>
          <p:spPr>
            <a:xfrm>
              <a:off x="7331075" y="1301750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285750"/>
                  </a:moveTo>
                  <a:lnTo>
                    <a:pt x="298450" y="0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7331075" y="1301750"/>
              <a:ext cx="298450" cy="285750"/>
            </a:xfrm>
            <a:custGeom>
              <a:avLst/>
              <a:gdLst/>
              <a:ahLst/>
              <a:cxnLst/>
              <a:rect l="l" t="t" r="r" b="b"/>
              <a:pathLst>
                <a:path w="298450" h="285750">
                  <a:moveTo>
                    <a:pt x="0" y="0"/>
                  </a:moveTo>
                  <a:lnTo>
                    <a:pt x="298450" y="285750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" name="object 60"/>
          <p:cNvSpPr/>
          <p:nvPr/>
        </p:nvSpPr>
        <p:spPr>
          <a:xfrm>
            <a:off x="301625" y="4465637"/>
            <a:ext cx="1167130" cy="0"/>
          </a:xfrm>
          <a:custGeom>
            <a:avLst/>
            <a:gdLst/>
            <a:ahLst/>
            <a:cxnLst/>
            <a:rect l="l" t="t" r="r" b="b"/>
            <a:pathLst>
              <a:path w="1167130">
                <a:moveTo>
                  <a:pt x="0" y="0"/>
                </a:moveTo>
                <a:lnTo>
                  <a:pt x="1166813" y="1"/>
                </a:lnTo>
              </a:path>
            </a:pathLst>
          </a:custGeom>
          <a:ln w="3810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6804025" y="4632452"/>
            <a:ext cx="1073150" cy="1031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31165" algn="l"/>
                <a:tab pos="850265" algn="l"/>
              </a:tabLst>
            </a:pPr>
            <a:r>
              <a:rPr sz="6600" spc="-50" dirty="0">
                <a:latin typeface="Times New Roman"/>
                <a:cs typeface="Times New Roman"/>
              </a:rPr>
              <a:t>.</a:t>
            </a:r>
            <a:r>
              <a:rPr sz="6600" dirty="0">
                <a:latin typeface="Times New Roman"/>
                <a:cs typeface="Times New Roman"/>
              </a:rPr>
              <a:t>	</a:t>
            </a:r>
            <a:r>
              <a:rPr sz="6600" spc="-50" dirty="0">
                <a:latin typeface="Times New Roman"/>
                <a:cs typeface="Times New Roman"/>
              </a:rPr>
              <a:t>.</a:t>
            </a:r>
            <a:r>
              <a:rPr sz="6600" dirty="0">
                <a:latin typeface="Times New Roman"/>
                <a:cs typeface="Times New Roman"/>
              </a:rPr>
              <a:t>	</a:t>
            </a:r>
            <a:r>
              <a:rPr sz="6600" spc="-50" dirty="0">
                <a:latin typeface="Times New Roman"/>
                <a:cs typeface="Times New Roman"/>
              </a:rPr>
              <a:t>.</a:t>
            </a:r>
            <a:endParaRPr sz="66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1564906" y="4351769"/>
            <a:ext cx="523875" cy="848994"/>
          </a:xfrm>
          <a:custGeom>
            <a:avLst/>
            <a:gdLst/>
            <a:ahLst/>
            <a:cxnLst/>
            <a:rect l="l" t="t" r="r" b="b"/>
            <a:pathLst>
              <a:path w="523875" h="848995">
                <a:moveTo>
                  <a:pt x="515505" y="69824"/>
                </a:moveTo>
                <a:lnTo>
                  <a:pt x="133718" y="69824"/>
                </a:lnTo>
                <a:lnTo>
                  <a:pt x="133718" y="34493"/>
                </a:lnTo>
                <a:lnTo>
                  <a:pt x="133718" y="0"/>
                </a:lnTo>
                <a:lnTo>
                  <a:pt x="0" y="133718"/>
                </a:lnTo>
                <a:lnTo>
                  <a:pt x="133718" y="267423"/>
                </a:lnTo>
                <a:lnTo>
                  <a:pt x="133718" y="232930"/>
                </a:lnTo>
                <a:lnTo>
                  <a:pt x="133718" y="197612"/>
                </a:lnTo>
                <a:lnTo>
                  <a:pt x="515505" y="197612"/>
                </a:lnTo>
                <a:lnTo>
                  <a:pt x="515505" y="169037"/>
                </a:lnTo>
                <a:lnTo>
                  <a:pt x="515505" y="98399"/>
                </a:lnTo>
                <a:lnTo>
                  <a:pt x="515505" y="69824"/>
                </a:lnTo>
                <a:close/>
              </a:path>
              <a:path w="523875" h="848995">
                <a:moveTo>
                  <a:pt x="523443" y="650849"/>
                </a:moveTo>
                <a:lnTo>
                  <a:pt x="141655" y="650849"/>
                </a:lnTo>
                <a:lnTo>
                  <a:pt x="141655" y="615518"/>
                </a:lnTo>
                <a:lnTo>
                  <a:pt x="141655" y="581025"/>
                </a:lnTo>
                <a:lnTo>
                  <a:pt x="7937" y="714743"/>
                </a:lnTo>
                <a:lnTo>
                  <a:pt x="141655" y="848448"/>
                </a:lnTo>
                <a:lnTo>
                  <a:pt x="141655" y="813955"/>
                </a:lnTo>
                <a:lnTo>
                  <a:pt x="141655" y="778637"/>
                </a:lnTo>
                <a:lnTo>
                  <a:pt x="523443" y="778637"/>
                </a:lnTo>
                <a:lnTo>
                  <a:pt x="523443" y="750062"/>
                </a:lnTo>
                <a:lnTo>
                  <a:pt x="523443" y="679424"/>
                </a:lnTo>
                <a:lnTo>
                  <a:pt x="523443" y="650849"/>
                </a:lnTo>
                <a:close/>
              </a:path>
            </a:pathLst>
          </a:custGeom>
          <a:solidFill>
            <a:srgbClr val="00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560944" y="5453494"/>
            <a:ext cx="523875" cy="563245"/>
          </a:xfrm>
          <a:custGeom>
            <a:avLst/>
            <a:gdLst/>
            <a:ahLst/>
            <a:cxnLst/>
            <a:rect l="l" t="t" r="r" b="b"/>
            <a:pathLst>
              <a:path w="523875" h="563245">
                <a:moveTo>
                  <a:pt x="515505" y="69824"/>
                </a:moveTo>
                <a:lnTo>
                  <a:pt x="133705" y="69824"/>
                </a:lnTo>
                <a:lnTo>
                  <a:pt x="133705" y="34493"/>
                </a:lnTo>
                <a:lnTo>
                  <a:pt x="133705" y="0"/>
                </a:lnTo>
                <a:lnTo>
                  <a:pt x="0" y="133718"/>
                </a:lnTo>
                <a:lnTo>
                  <a:pt x="133705" y="267436"/>
                </a:lnTo>
                <a:lnTo>
                  <a:pt x="133705" y="232943"/>
                </a:lnTo>
                <a:lnTo>
                  <a:pt x="133705" y="197612"/>
                </a:lnTo>
                <a:lnTo>
                  <a:pt x="515505" y="197612"/>
                </a:lnTo>
                <a:lnTo>
                  <a:pt x="515505" y="169037"/>
                </a:lnTo>
                <a:lnTo>
                  <a:pt x="515505" y="98399"/>
                </a:lnTo>
                <a:lnTo>
                  <a:pt x="515505" y="69824"/>
                </a:lnTo>
                <a:close/>
              </a:path>
              <a:path w="523875" h="563245">
                <a:moveTo>
                  <a:pt x="523443" y="365099"/>
                </a:moveTo>
                <a:lnTo>
                  <a:pt x="141643" y="365099"/>
                </a:lnTo>
                <a:lnTo>
                  <a:pt x="141643" y="329768"/>
                </a:lnTo>
                <a:lnTo>
                  <a:pt x="141643" y="295275"/>
                </a:lnTo>
                <a:lnTo>
                  <a:pt x="7937" y="428993"/>
                </a:lnTo>
                <a:lnTo>
                  <a:pt x="141643" y="562698"/>
                </a:lnTo>
                <a:lnTo>
                  <a:pt x="141643" y="528205"/>
                </a:lnTo>
                <a:lnTo>
                  <a:pt x="141643" y="492887"/>
                </a:lnTo>
                <a:lnTo>
                  <a:pt x="523443" y="492887"/>
                </a:lnTo>
                <a:lnTo>
                  <a:pt x="523443" y="464312"/>
                </a:lnTo>
                <a:lnTo>
                  <a:pt x="523443" y="393674"/>
                </a:lnTo>
                <a:lnTo>
                  <a:pt x="523443" y="365099"/>
                </a:lnTo>
                <a:close/>
              </a:path>
            </a:pathLst>
          </a:custGeom>
          <a:solidFill>
            <a:srgbClr val="00B0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35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535430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3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arco</a:t>
            </a:r>
            <a:r>
              <a:rPr spc="-15" dirty="0"/>
              <a:t> </a:t>
            </a:r>
            <a:r>
              <a:rPr spc="-10" dirty="0"/>
              <a:t>consistencia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36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73379" y="942907"/>
            <a:ext cx="8411210" cy="5196840"/>
          </a:xfrm>
          <a:prstGeom prst="rect">
            <a:avLst/>
          </a:prstGeom>
        </p:spPr>
        <p:txBody>
          <a:bodyPr vert="horz" wrap="square" lIns="0" tIns="99060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780"/>
              </a:spcBef>
            </a:pPr>
            <a:r>
              <a:rPr sz="1900" b="1" spc="-10" dirty="0">
                <a:latin typeface="Times New Roman"/>
                <a:cs typeface="Times New Roman"/>
              </a:rPr>
              <a:t>Resultado:</a:t>
            </a:r>
            <a:endParaRPr sz="1900">
              <a:latin typeface="Times New Roman"/>
              <a:cs typeface="Times New Roman"/>
            </a:endParaRPr>
          </a:p>
          <a:p>
            <a:pPr marL="431165" indent="-342265">
              <a:lnSpc>
                <a:spcPct val="100000"/>
              </a:lnSpc>
              <a:spcBef>
                <a:spcPts val="605"/>
              </a:spcBef>
              <a:buChar char="•"/>
              <a:tabLst>
                <a:tab pos="431165" algn="l"/>
                <a:tab pos="431800" algn="l"/>
              </a:tabLst>
            </a:pPr>
            <a:r>
              <a:rPr sz="1700" dirty="0">
                <a:latin typeface="Times New Roman"/>
                <a:cs typeface="Times New Roman"/>
              </a:rPr>
              <a:t>El</a:t>
            </a:r>
            <a:r>
              <a:rPr sz="1700" spc="-2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algoritmo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de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consistencia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de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arco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reduce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un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CSP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en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un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CSP’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i="1" spc="-10" dirty="0">
                <a:latin typeface="Times New Roman"/>
                <a:cs typeface="Times New Roman"/>
              </a:rPr>
              <a:t>equivalente</a:t>
            </a:r>
            <a:endParaRPr sz="1700">
              <a:latin typeface="Times New Roman"/>
              <a:cs typeface="Times New Roman"/>
            </a:endParaRPr>
          </a:p>
          <a:p>
            <a:pPr marL="431800">
              <a:lnSpc>
                <a:spcPct val="100000"/>
              </a:lnSpc>
              <a:spcBef>
                <a:spcPts val="170"/>
              </a:spcBef>
            </a:pPr>
            <a:r>
              <a:rPr sz="1700" dirty="0">
                <a:latin typeface="Times New Roman"/>
                <a:cs typeface="Times New Roman"/>
              </a:rPr>
              <a:t>(es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decir: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con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las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mismas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spc="-10" dirty="0">
                <a:latin typeface="Times New Roman"/>
                <a:cs typeface="Times New Roman"/>
              </a:rPr>
              <a:t>soluciones)</a:t>
            </a:r>
            <a:endParaRPr sz="1700">
              <a:latin typeface="Times New Roman"/>
              <a:cs typeface="Times New Roman"/>
            </a:endParaRPr>
          </a:p>
          <a:p>
            <a:pPr marL="431165" indent="-342265">
              <a:lnSpc>
                <a:spcPct val="100000"/>
              </a:lnSpc>
              <a:spcBef>
                <a:spcPts val="645"/>
              </a:spcBef>
              <a:buChar char="•"/>
              <a:tabLst>
                <a:tab pos="431165" algn="l"/>
                <a:tab pos="431800" algn="l"/>
              </a:tabLst>
            </a:pPr>
            <a:r>
              <a:rPr sz="1700" dirty="0">
                <a:latin typeface="Times New Roman"/>
                <a:cs typeface="Times New Roman"/>
              </a:rPr>
              <a:t>Si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al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aplicar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el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algoritmo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el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dominio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de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una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variable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se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queda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vacío,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el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CSP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es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i="1" spc="-10" dirty="0">
                <a:latin typeface="Times New Roman"/>
                <a:cs typeface="Times New Roman"/>
              </a:rPr>
              <a:t>inconsistente</a:t>
            </a:r>
            <a:endParaRPr sz="1700">
              <a:latin typeface="Times New Roman"/>
              <a:cs typeface="Times New Roman"/>
            </a:endParaRPr>
          </a:p>
          <a:p>
            <a:pPr marL="431800">
              <a:lnSpc>
                <a:spcPct val="100000"/>
              </a:lnSpc>
              <a:spcBef>
                <a:spcPts val="170"/>
              </a:spcBef>
            </a:pPr>
            <a:r>
              <a:rPr sz="1700" dirty="0">
                <a:latin typeface="Times New Roman"/>
                <a:cs typeface="Times New Roman"/>
              </a:rPr>
              <a:t>(es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decir: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no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tiene</a:t>
            </a:r>
            <a:r>
              <a:rPr sz="1700" spc="-10" dirty="0">
                <a:latin typeface="Times New Roman"/>
                <a:cs typeface="Times New Roman"/>
              </a:rPr>
              <a:t> solución)</a:t>
            </a:r>
            <a:endParaRPr sz="1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900" b="1" spc="-10" dirty="0">
                <a:latin typeface="Times New Roman"/>
                <a:cs typeface="Times New Roman"/>
              </a:rPr>
              <a:t>Complejidad:</a:t>
            </a:r>
            <a:endParaRPr sz="1900">
              <a:latin typeface="Times New Roman"/>
              <a:cs typeface="Times New Roman"/>
            </a:endParaRPr>
          </a:p>
          <a:p>
            <a:pPr marL="431165" marR="2287905" indent="-342265">
              <a:lnSpc>
                <a:spcPct val="108200"/>
              </a:lnSpc>
              <a:spcBef>
                <a:spcPts val="440"/>
              </a:spcBef>
              <a:buChar char="•"/>
              <a:tabLst>
                <a:tab pos="431165" algn="l"/>
                <a:tab pos="431800" algn="l"/>
              </a:tabLst>
            </a:pPr>
            <a:r>
              <a:rPr sz="1700" dirty="0">
                <a:latin typeface="Times New Roman"/>
                <a:cs typeface="Times New Roman"/>
              </a:rPr>
              <a:t>Un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grafo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que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representa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el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CSP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binario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tiene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como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mucho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i="1" spc="-110" dirty="0">
                <a:latin typeface="Times New Roman"/>
                <a:cs typeface="Times New Roman"/>
              </a:rPr>
              <a:t>n</a:t>
            </a:r>
            <a:r>
              <a:rPr sz="1700" spc="-110" dirty="0">
                <a:latin typeface="Symbol"/>
                <a:cs typeface="Symbol"/>
              </a:rPr>
              <a:t></a:t>
            </a:r>
            <a:r>
              <a:rPr sz="1700" spc="-110" dirty="0">
                <a:latin typeface="Times New Roman"/>
                <a:cs typeface="Times New Roman"/>
              </a:rPr>
              <a:t>(</a:t>
            </a:r>
            <a:r>
              <a:rPr sz="1700" i="1" spc="-110" dirty="0">
                <a:latin typeface="Times New Roman"/>
                <a:cs typeface="Times New Roman"/>
              </a:rPr>
              <a:t>n-</a:t>
            </a:r>
            <a:r>
              <a:rPr sz="1700" i="1" spc="-25" dirty="0">
                <a:latin typeface="Times New Roman"/>
                <a:cs typeface="Times New Roman"/>
              </a:rPr>
              <a:t>1</a:t>
            </a:r>
            <a:r>
              <a:rPr sz="1700" spc="-25" dirty="0">
                <a:latin typeface="Times New Roman"/>
                <a:cs typeface="Times New Roman"/>
              </a:rPr>
              <a:t>) </a:t>
            </a:r>
            <a:r>
              <a:rPr sz="1700" dirty="0">
                <a:latin typeface="Times New Roman"/>
                <a:cs typeface="Times New Roman"/>
              </a:rPr>
              <a:t>(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i.e.,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O(</a:t>
            </a:r>
            <a:r>
              <a:rPr sz="1700" i="1" dirty="0">
                <a:latin typeface="Times New Roman"/>
                <a:cs typeface="Times New Roman"/>
              </a:rPr>
              <a:t>n</a:t>
            </a:r>
            <a:r>
              <a:rPr sz="1650" baseline="25252" dirty="0">
                <a:latin typeface="Times New Roman"/>
                <a:cs typeface="Times New Roman"/>
              </a:rPr>
              <a:t>2</a:t>
            </a:r>
            <a:r>
              <a:rPr sz="1700" dirty="0">
                <a:latin typeface="Times New Roman"/>
                <a:cs typeface="Times New Roman"/>
              </a:rPr>
              <a:t>))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arcos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spc="-10" dirty="0">
                <a:latin typeface="Times New Roman"/>
                <a:cs typeface="Times New Roman"/>
              </a:rPr>
              <a:t>(dirigidos)</a:t>
            </a:r>
            <a:endParaRPr sz="1700">
              <a:latin typeface="Times New Roman"/>
              <a:cs typeface="Times New Roman"/>
            </a:endParaRPr>
          </a:p>
          <a:p>
            <a:pPr marL="431165" indent="-342265">
              <a:lnSpc>
                <a:spcPct val="100000"/>
              </a:lnSpc>
              <a:spcBef>
                <a:spcPts val="645"/>
              </a:spcBef>
              <a:buChar char="•"/>
              <a:tabLst>
                <a:tab pos="431165" algn="l"/>
                <a:tab pos="431800" algn="l"/>
              </a:tabLst>
            </a:pPr>
            <a:r>
              <a:rPr sz="1700" dirty="0">
                <a:latin typeface="Times New Roman"/>
                <a:cs typeface="Times New Roman"/>
              </a:rPr>
              <a:t>Cada</a:t>
            </a:r>
            <a:r>
              <a:rPr sz="1700" spc="-2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arco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puede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insertarse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en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i="1" dirty="0">
                <a:latin typeface="Times New Roman"/>
                <a:cs typeface="Times New Roman"/>
              </a:rPr>
              <a:t>abierta</a:t>
            </a:r>
            <a:r>
              <a:rPr sz="1700" i="1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a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lo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sumo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i="1" dirty="0">
                <a:latin typeface="Times New Roman"/>
                <a:cs typeface="Times New Roman"/>
              </a:rPr>
              <a:t>d</a:t>
            </a:r>
            <a:r>
              <a:rPr sz="1700" i="1" spc="-5" dirty="0">
                <a:latin typeface="Times New Roman"/>
                <a:cs typeface="Times New Roman"/>
              </a:rPr>
              <a:t> </a:t>
            </a:r>
            <a:r>
              <a:rPr sz="1700" spc="-10" dirty="0">
                <a:latin typeface="Times New Roman"/>
                <a:cs typeface="Times New Roman"/>
              </a:rPr>
              <a:t>veces</a:t>
            </a:r>
            <a:endParaRPr sz="1700">
              <a:latin typeface="Times New Roman"/>
              <a:cs typeface="Times New Roman"/>
            </a:endParaRPr>
          </a:p>
          <a:p>
            <a:pPr marL="431165" indent="-342265">
              <a:lnSpc>
                <a:spcPct val="100000"/>
              </a:lnSpc>
              <a:spcBef>
                <a:spcPts val="580"/>
              </a:spcBef>
              <a:buChar char="•"/>
              <a:tabLst>
                <a:tab pos="431165" algn="l"/>
                <a:tab pos="431800" algn="l"/>
              </a:tabLst>
            </a:pPr>
            <a:r>
              <a:rPr sz="1700" dirty="0">
                <a:latin typeface="Times New Roman"/>
                <a:cs typeface="Times New Roman"/>
              </a:rPr>
              <a:t>El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borrado de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valores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que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no son </a:t>
            </a:r>
            <a:r>
              <a:rPr sz="1700" spc="-10" dirty="0">
                <a:latin typeface="Times New Roman"/>
                <a:cs typeface="Times New Roman"/>
              </a:rPr>
              <a:t>arco-</a:t>
            </a:r>
            <a:r>
              <a:rPr sz="1700" dirty="0">
                <a:latin typeface="Times New Roman"/>
                <a:cs typeface="Times New Roman"/>
              </a:rPr>
              <a:t>consistentes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se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realiza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en </a:t>
            </a:r>
            <a:r>
              <a:rPr sz="1700" spc="-10" dirty="0">
                <a:latin typeface="Times New Roman"/>
                <a:cs typeface="Times New Roman"/>
              </a:rPr>
              <a:t>O(</a:t>
            </a:r>
            <a:r>
              <a:rPr sz="1700" i="1" spc="-10" dirty="0">
                <a:latin typeface="Times New Roman"/>
                <a:cs typeface="Times New Roman"/>
              </a:rPr>
              <a:t>d</a:t>
            </a:r>
            <a:r>
              <a:rPr sz="1700" i="1" spc="-140" dirty="0">
                <a:latin typeface="Times New Roman"/>
                <a:cs typeface="Times New Roman"/>
              </a:rPr>
              <a:t> </a:t>
            </a:r>
            <a:r>
              <a:rPr sz="1650" baseline="25252" dirty="0">
                <a:latin typeface="Times New Roman"/>
                <a:cs typeface="Times New Roman"/>
              </a:rPr>
              <a:t>2</a:t>
            </a:r>
            <a:r>
              <a:rPr sz="1700" dirty="0">
                <a:latin typeface="Times New Roman"/>
                <a:cs typeface="Times New Roman"/>
              </a:rPr>
              <a:t>)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spc="-10" dirty="0">
                <a:latin typeface="Times New Roman"/>
                <a:cs typeface="Times New Roman"/>
              </a:rPr>
              <a:t>pasos</a:t>
            </a:r>
            <a:endParaRPr sz="1700">
              <a:latin typeface="Times New Roman"/>
              <a:cs typeface="Times New Roman"/>
            </a:endParaRPr>
          </a:p>
          <a:p>
            <a:pPr marL="431165" indent="-342265">
              <a:lnSpc>
                <a:spcPct val="100000"/>
              </a:lnSpc>
              <a:spcBef>
                <a:spcPts val="645"/>
              </a:spcBef>
              <a:buChar char="•"/>
              <a:tabLst>
                <a:tab pos="431165" algn="l"/>
                <a:tab pos="431800" algn="l"/>
              </a:tabLst>
            </a:pPr>
            <a:r>
              <a:rPr sz="1700" dirty="0">
                <a:latin typeface="Times New Roman"/>
                <a:cs typeface="Times New Roman"/>
              </a:rPr>
              <a:t>Por</a:t>
            </a:r>
            <a:r>
              <a:rPr sz="1700" spc="-2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tanto,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la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complejidad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en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tiempo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en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el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peor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caso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es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O(</a:t>
            </a:r>
            <a:r>
              <a:rPr sz="1700" i="1" dirty="0">
                <a:latin typeface="Times New Roman"/>
                <a:cs typeface="Times New Roman"/>
              </a:rPr>
              <a:t>n</a:t>
            </a:r>
            <a:r>
              <a:rPr sz="1650" baseline="25252" dirty="0">
                <a:latin typeface="Times New Roman"/>
                <a:cs typeface="Times New Roman"/>
              </a:rPr>
              <a:t>2</a:t>
            </a:r>
            <a:r>
              <a:rPr sz="1650" spc="30" baseline="25252" dirty="0">
                <a:latin typeface="Times New Roman"/>
                <a:cs typeface="Times New Roman"/>
              </a:rPr>
              <a:t> </a:t>
            </a:r>
            <a:r>
              <a:rPr sz="1700" spc="-515" dirty="0">
                <a:latin typeface="Symbol"/>
                <a:cs typeface="Symbol"/>
              </a:rPr>
              <a:t></a:t>
            </a:r>
            <a:r>
              <a:rPr sz="1700" dirty="0">
                <a:latin typeface="Times New Roman"/>
                <a:cs typeface="Times New Roman"/>
              </a:rPr>
              <a:t> </a:t>
            </a:r>
            <a:r>
              <a:rPr sz="1700" i="1" dirty="0">
                <a:latin typeface="Times New Roman"/>
                <a:cs typeface="Times New Roman"/>
              </a:rPr>
              <a:t>d</a:t>
            </a:r>
            <a:r>
              <a:rPr sz="1700" i="1" spc="-140" dirty="0">
                <a:latin typeface="Times New Roman"/>
                <a:cs typeface="Times New Roman"/>
              </a:rPr>
              <a:t> </a:t>
            </a:r>
            <a:r>
              <a:rPr sz="1650" spc="-37" baseline="25252" dirty="0">
                <a:latin typeface="Times New Roman"/>
                <a:cs typeface="Times New Roman"/>
              </a:rPr>
              <a:t>3</a:t>
            </a:r>
            <a:r>
              <a:rPr sz="1700" spc="-25" dirty="0">
                <a:latin typeface="Times New Roman"/>
                <a:cs typeface="Times New Roman"/>
              </a:rPr>
              <a:t>)</a:t>
            </a:r>
            <a:endParaRPr sz="17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1675"/>
              </a:spcBef>
            </a:pPr>
            <a:r>
              <a:rPr sz="1900" b="1" spc="-10" dirty="0">
                <a:latin typeface="Times New Roman"/>
                <a:cs typeface="Times New Roman"/>
              </a:rPr>
              <a:t>Pero:</a:t>
            </a:r>
            <a:endParaRPr sz="1900">
              <a:latin typeface="Times New Roman"/>
              <a:cs typeface="Times New Roman"/>
            </a:endParaRPr>
          </a:p>
          <a:p>
            <a:pPr marL="431165" marR="99695" indent="-342265">
              <a:lnSpc>
                <a:spcPct val="108200"/>
              </a:lnSpc>
              <a:spcBef>
                <a:spcPts val="535"/>
              </a:spcBef>
              <a:buChar char="•"/>
              <a:tabLst>
                <a:tab pos="431165" algn="l"/>
                <a:tab pos="431800" algn="l"/>
              </a:tabLst>
            </a:pPr>
            <a:r>
              <a:rPr sz="1700" dirty="0">
                <a:latin typeface="Times New Roman"/>
                <a:cs typeface="Times New Roman"/>
              </a:rPr>
              <a:t>La</a:t>
            </a:r>
            <a:r>
              <a:rPr sz="1700" spc="-2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reducción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en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el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tamaño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de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los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dominios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(y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el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ahorro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correspondiente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en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el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tiempo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spc="-25" dirty="0">
                <a:latin typeface="Times New Roman"/>
                <a:cs typeface="Times New Roman"/>
              </a:rPr>
              <a:t>de </a:t>
            </a:r>
            <a:r>
              <a:rPr sz="1700" dirty="0">
                <a:latin typeface="Times New Roman"/>
                <a:cs typeface="Times New Roman"/>
              </a:rPr>
              <a:t>ejecución</a:t>
            </a:r>
            <a:r>
              <a:rPr sz="1700" spc="-2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del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algoritmo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de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satisfacción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de</a:t>
            </a:r>
            <a:r>
              <a:rPr sz="1700" spc="-2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restricciones)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suele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compensar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el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coste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spc="-10" dirty="0">
                <a:latin typeface="Times New Roman"/>
                <a:cs typeface="Times New Roman"/>
              </a:rPr>
              <a:t>adicional </a:t>
            </a:r>
            <a:r>
              <a:rPr sz="1700" dirty="0">
                <a:latin typeface="Times New Roman"/>
                <a:cs typeface="Times New Roman"/>
              </a:rPr>
              <a:t>de</a:t>
            </a:r>
            <a:r>
              <a:rPr sz="1700" spc="-2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aplicar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el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algoritmo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de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propagación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de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restricciones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para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alcanzar</a:t>
            </a:r>
            <a:r>
              <a:rPr sz="1700" spc="-10" dirty="0">
                <a:latin typeface="Times New Roman"/>
                <a:cs typeface="Times New Roman"/>
              </a:rPr>
              <a:t> arco-consistencia</a:t>
            </a:r>
            <a:endParaRPr sz="17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535430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3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arco</a:t>
            </a:r>
            <a:r>
              <a:rPr spc="-15" dirty="0"/>
              <a:t> </a:t>
            </a:r>
            <a:r>
              <a:rPr spc="-10" dirty="0"/>
              <a:t>consistencia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81157" y="1089032"/>
            <a:ext cx="8651240" cy="686435"/>
          </a:xfrm>
          <a:prstGeom prst="rect">
            <a:avLst/>
          </a:prstGeom>
        </p:spPr>
        <p:txBody>
          <a:bodyPr vert="horz" wrap="square" lIns="0" tIns="717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900" b="1" spc="-10" dirty="0">
                <a:latin typeface="Times New Roman"/>
                <a:cs typeface="Times New Roman"/>
              </a:rPr>
              <a:t>Análisis:</a:t>
            </a:r>
            <a:endParaRPr sz="1900">
              <a:latin typeface="Times New Roman"/>
              <a:cs typeface="Times New Roman"/>
            </a:endParaRPr>
          </a:p>
          <a:p>
            <a:pPr marL="234315" indent="-221615">
              <a:lnSpc>
                <a:spcPct val="100000"/>
              </a:lnSpc>
              <a:spcBef>
                <a:spcPts val="415"/>
              </a:spcBef>
              <a:buChar char="•"/>
              <a:tabLst>
                <a:tab pos="234315" algn="l"/>
                <a:tab pos="234950" algn="l"/>
              </a:tabLst>
            </a:pPr>
            <a:r>
              <a:rPr sz="1700" dirty="0">
                <a:latin typeface="Times New Roman"/>
                <a:cs typeface="Times New Roman"/>
              </a:rPr>
              <a:t>No</a:t>
            </a:r>
            <a:r>
              <a:rPr sz="1700" spc="-2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se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puede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garantizar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que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el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algoritmo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de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arco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consistencia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detecte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i="1" dirty="0">
                <a:latin typeface="Times New Roman"/>
                <a:cs typeface="Times New Roman"/>
              </a:rPr>
              <a:t>cualquier</a:t>
            </a:r>
            <a:r>
              <a:rPr sz="1700" i="1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CSP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spc="-10" dirty="0">
                <a:latin typeface="Times New Roman"/>
                <a:cs typeface="Times New Roman"/>
              </a:rPr>
              <a:t>inconsistente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43057" y="4297679"/>
            <a:ext cx="8851265" cy="1732280"/>
          </a:xfrm>
          <a:prstGeom prst="rect">
            <a:avLst/>
          </a:prstGeom>
        </p:spPr>
        <p:txBody>
          <a:bodyPr vert="horz" wrap="square" lIns="0" tIns="26034" rIns="0" bIns="0" rtlCol="0">
            <a:spAutoFit/>
          </a:bodyPr>
          <a:lstStyle/>
          <a:p>
            <a:pPr marL="272415" marR="55880" indent="-222250">
              <a:lnSpc>
                <a:spcPts val="1989"/>
              </a:lnSpc>
              <a:spcBef>
                <a:spcPts val="204"/>
              </a:spcBef>
              <a:buFont typeface="Times New Roman"/>
              <a:buChar char="•"/>
              <a:tabLst>
                <a:tab pos="272415" algn="l"/>
                <a:tab pos="273050" algn="l"/>
              </a:tabLst>
            </a:pPr>
            <a:r>
              <a:rPr sz="1700" b="1" i="1" spc="-10" dirty="0">
                <a:latin typeface="Times New Roman"/>
                <a:cs typeface="Times New Roman"/>
              </a:rPr>
              <a:t>k</a:t>
            </a:r>
            <a:r>
              <a:rPr sz="1700" b="1" spc="-10" dirty="0">
                <a:latin typeface="Times New Roman"/>
                <a:cs typeface="Times New Roman"/>
              </a:rPr>
              <a:t>-</a:t>
            </a:r>
            <a:r>
              <a:rPr sz="1700" b="1" dirty="0">
                <a:latin typeface="Times New Roman"/>
                <a:cs typeface="Times New Roman"/>
              </a:rPr>
              <a:t>consistencia</a:t>
            </a:r>
            <a:r>
              <a:rPr sz="1700" dirty="0">
                <a:latin typeface="Times New Roman"/>
                <a:cs typeface="Times New Roman"/>
              </a:rPr>
              <a:t>: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para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cualquier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asignación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consistente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spc="-20" dirty="0">
                <a:latin typeface="Symbol"/>
                <a:cs typeface="Symbol"/>
              </a:rPr>
              <a:t></a:t>
            </a:r>
            <a:r>
              <a:rPr sz="1650" i="1" spc="-30" baseline="-15151" dirty="0">
                <a:latin typeface="Times New Roman"/>
                <a:cs typeface="Times New Roman"/>
              </a:rPr>
              <a:t>k</a:t>
            </a:r>
            <a:r>
              <a:rPr sz="1650" spc="-30" baseline="-15151" dirty="0">
                <a:latin typeface="Times New Roman"/>
                <a:cs typeface="Times New Roman"/>
              </a:rPr>
              <a:t>-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50" spc="30" baseline="-15151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a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i="1" spc="-10" dirty="0">
                <a:latin typeface="Times New Roman"/>
                <a:cs typeface="Times New Roman"/>
              </a:rPr>
              <a:t>k</a:t>
            </a:r>
            <a:r>
              <a:rPr sz="1700" spc="-10" dirty="0">
                <a:latin typeface="Times New Roman"/>
                <a:cs typeface="Times New Roman"/>
              </a:rPr>
              <a:t>-</a:t>
            </a:r>
            <a:r>
              <a:rPr sz="1700" dirty="0">
                <a:latin typeface="Times New Roman"/>
                <a:cs typeface="Times New Roman"/>
              </a:rPr>
              <a:t>1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variables,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y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para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cualquier</a:t>
            </a:r>
            <a:r>
              <a:rPr sz="1700" spc="-10" dirty="0">
                <a:latin typeface="Times New Roman"/>
                <a:cs typeface="Times New Roman"/>
              </a:rPr>
              <a:t> variable </a:t>
            </a:r>
            <a:r>
              <a:rPr sz="1700" dirty="0">
                <a:latin typeface="Times New Roman"/>
                <a:cs typeface="Times New Roman"/>
              </a:rPr>
              <a:t>restante,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existe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un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valor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en el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dominio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de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esta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i="1" spc="-10" dirty="0">
                <a:latin typeface="Times New Roman"/>
                <a:cs typeface="Times New Roman"/>
              </a:rPr>
              <a:t>k</a:t>
            </a:r>
            <a:r>
              <a:rPr sz="1700" spc="-10" dirty="0">
                <a:latin typeface="Times New Roman"/>
                <a:cs typeface="Times New Roman"/>
              </a:rPr>
              <a:t>-</a:t>
            </a:r>
            <a:r>
              <a:rPr sz="1700" dirty="0">
                <a:latin typeface="Times New Roman"/>
                <a:cs typeface="Times New Roman"/>
              </a:rPr>
              <a:t>ésima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variable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que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es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consistente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con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spc="-20" dirty="0">
                <a:latin typeface="Symbol"/>
                <a:cs typeface="Symbol"/>
              </a:rPr>
              <a:t></a:t>
            </a:r>
            <a:r>
              <a:rPr sz="1650" i="1" spc="-30" baseline="-15151" dirty="0">
                <a:latin typeface="Times New Roman"/>
                <a:cs typeface="Times New Roman"/>
              </a:rPr>
              <a:t>k</a:t>
            </a:r>
            <a:r>
              <a:rPr sz="1650" spc="-30" baseline="-15151" dirty="0">
                <a:latin typeface="Times New Roman"/>
                <a:cs typeface="Times New Roman"/>
              </a:rPr>
              <a:t>-</a:t>
            </a:r>
            <a:r>
              <a:rPr sz="1650" spc="-75" baseline="-15151" dirty="0">
                <a:latin typeface="Times New Roman"/>
                <a:cs typeface="Times New Roman"/>
              </a:rPr>
              <a:t>1</a:t>
            </a:r>
            <a:endParaRPr sz="1650" baseline="-15151">
              <a:latin typeface="Times New Roman"/>
              <a:cs typeface="Times New Roman"/>
            </a:endParaRPr>
          </a:p>
          <a:p>
            <a:pPr marL="272415" indent="-221615">
              <a:lnSpc>
                <a:spcPct val="100000"/>
              </a:lnSpc>
              <a:spcBef>
                <a:spcPts val="305"/>
              </a:spcBef>
              <a:buChar char="•"/>
              <a:tabLst>
                <a:tab pos="272415" algn="l"/>
                <a:tab pos="273050" algn="l"/>
              </a:tabLst>
            </a:pPr>
            <a:r>
              <a:rPr sz="1700" spc="-10" dirty="0">
                <a:latin typeface="Times New Roman"/>
                <a:cs typeface="Times New Roman"/>
              </a:rPr>
              <a:t>Arco-</a:t>
            </a:r>
            <a:r>
              <a:rPr sz="1700" dirty="0">
                <a:latin typeface="Times New Roman"/>
                <a:cs typeface="Times New Roman"/>
              </a:rPr>
              <a:t>consistencia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se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conoce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también como</a:t>
            </a:r>
            <a:r>
              <a:rPr sz="1700" spc="5" dirty="0">
                <a:latin typeface="Times New Roman"/>
                <a:cs typeface="Times New Roman"/>
              </a:rPr>
              <a:t> </a:t>
            </a:r>
            <a:r>
              <a:rPr sz="1700" b="1" spc="-10" dirty="0">
                <a:latin typeface="Times New Roman"/>
                <a:cs typeface="Times New Roman"/>
              </a:rPr>
              <a:t>2-consistencia</a:t>
            </a:r>
            <a:endParaRPr sz="1700">
              <a:latin typeface="Times New Roman"/>
              <a:cs typeface="Times New Roman"/>
            </a:endParaRPr>
          </a:p>
          <a:p>
            <a:pPr marL="272415" indent="-221615">
              <a:lnSpc>
                <a:spcPct val="100000"/>
              </a:lnSpc>
              <a:spcBef>
                <a:spcPts val="480"/>
              </a:spcBef>
              <a:buChar char="•"/>
              <a:tabLst>
                <a:tab pos="272415" algn="l"/>
                <a:tab pos="273050" algn="l"/>
              </a:tabLst>
            </a:pPr>
            <a:r>
              <a:rPr sz="1700" dirty="0">
                <a:latin typeface="Times New Roman"/>
                <a:cs typeface="Times New Roman"/>
              </a:rPr>
              <a:t>El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ejemplo de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arriba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NO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es </a:t>
            </a:r>
            <a:r>
              <a:rPr sz="1700" b="1" spc="-10" dirty="0">
                <a:latin typeface="Times New Roman"/>
                <a:cs typeface="Times New Roman"/>
              </a:rPr>
              <a:t>3-</a:t>
            </a:r>
            <a:r>
              <a:rPr sz="1700" b="1" dirty="0">
                <a:latin typeface="Times New Roman"/>
                <a:cs typeface="Times New Roman"/>
              </a:rPr>
              <a:t>consistente</a:t>
            </a:r>
            <a:r>
              <a:rPr sz="1700" b="1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(también llamado </a:t>
            </a:r>
            <a:r>
              <a:rPr sz="1700" spc="-10" dirty="0">
                <a:latin typeface="Times New Roman"/>
                <a:cs typeface="Times New Roman"/>
              </a:rPr>
              <a:t>“camino-consistente”)</a:t>
            </a:r>
            <a:endParaRPr sz="1700">
              <a:latin typeface="Times New Roman"/>
              <a:cs typeface="Times New Roman"/>
            </a:endParaRPr>
          </a:p>
          <a:p>
            <a:pPr marL="272415" indent="-221615">
              <a:lnSpc>
                <a:spcPct val="100000"/>
              </a:lnSpc>
              <a:spcBef>
                <a:spcPts val="360"/>
              </a:spcBef>
              <a:buChar char="•"/>
              <a:tabLst>
                <a:tab pos="272415" algn="l"/>
                <a:tab pos="273050" algn="l"/>
              </a:tabLst>
            </a:pPr>
            <a:r>
              <a:rPr sz="1700" dirty="0">
                <a:latin typeface="Times New Roman"/>
                <a:cs typeface="Times New Roman"/>
              </a:rPr>
              <a:t>Se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puede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asegurar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que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un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CSP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con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i="1" dirty="0">
                <a:latin typeface="Times New Roman"/>
                <a:cs typeface="Times New Roman"/>
              </a:rPr>
              <a:t>n</a:t>
            </a:r>
            <a:r>
              <a:rPr sz="1700" i="1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variables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tiene</a:t>
            </a:r>
            <a:r>
              <a:rPr sz="1700" spc="-1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solución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si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es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b="1" dirty="0">
                <a:latin typeface="Times New Roman"/>
                <a:cs typeface="Times New Roman"/>
              </a:rPr>
              <a:t>fuertemente</a:t>
            </a:r>
            <a:r>
              <a:rPr sz="1700" b="1" spc="-10" dirty="0">
                <a:latin typeface="Times New Roman"/>
                <a:cs typeface="Times New Roman"/>
              </a:rPr>
              <a:t> </a:t>
            </a:r>
            <a:r>
              <a:rPr sz="1700" b="1" i="1" spc="-10" dirty="0">
                <a:latin typeface="Times New Roman"/>
                <a:cs typeface="Times New Roman"/>
              </a:rPr>
              <a:t>n</a:t>
            </a:r>
            <a:r>
              <a:rPr sz="1700" b="1" spc="-10" dirty="0">
                <a:latin typeface="Times New Roman"/>
                <a:cs typeface="Times New Roman"/>
              </a:rPr>
              <a:t>-consistente</a:t>
            </a:r>
            <a:endParaRPr sz="1700">
              <a:latin typeface="Times New Roman"/>
              <a:cs typeface="Times New Roman"/>
            </a:endParaRPr>
          </a:p>
          <a:p>
            <a:pPr marL="272415">
              <a:lnSpc>
                <a:spcPct val="100000"/>
              </a:lnSpc>
              <a:spcBef>
                <a:spcPts val="50"/>
              </a:spcBef>
            </a:pPr>
            <a:r>
              <a:rPr sz="1700" spc="-10" dirty="0">
                <a:latin typeface="Times New Roman"/>
                <a:cs typeface="Times New Roman"/>
              </a:rPr>
              <a:t>(</a:t>
            </a:r>
            <a:r>
              <a:rPr sz="1700" i="1" spc="-10" dirty="0">
                <a:latin typeface="Times New Roman"/>
                <a:cs typeface="Times New Roman"/>
              </a:rPr>
              <a:t>k</a:t>
            </a:r>
            <a:r>
              <a:rPr sz="1700" spc="-10" dirty="0">
                <a:latin typeface="Times New Roman"/>
                <a:cs typeface="Times New Roman"/>
              </a:rPr>
              <a:t>-</a:t>
            </a:r>
            <a:r>
              <a:rPr sz="1700" dirty="0">
                <a:latin typeface="Times New Roman"/>
                <a:cs typeface="Times New Roman"/>
              </a:rPr>
              <a:t>consistente</a:t>
            </a:r>
            <a:r>
              <a:rPr sz="1700" spc="-1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para</a:t>
            </a:r>
            <a:r>
              <a:rPr sz="1700" spc="-5" dirty="0">
                <a:latin typeface="Times New Roman"/>
                <a:cs typeface="Times New Roman"/>
              </a:rPr>
              <a:t> </a:t>
            </a:r>
            <a:r>
              <a:rPr sz="1700" i="1" dirty="0">
                <a:latin typeface="Times New Roman"/>
                <a:cs typeface="Times New Roman"/>
              </a:rPr>
              <a:t>k</a:t>
            </a:r>
            <a:r>
              <a:rPr sz="1700" i="1" spc="-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= </a:t>
            </a:r>
            <a:r>
              <a:rPr sz="1700" spc="-10" dirty="0">
                <a:latin typeface="Times New Roman"/>
                <a:cs typeface="Times New Roman"/>
              </a:rPr>
              <a:t>1..</a:t>
            </a:r>
            <a:r>
              <a:rPr sz="1700" i="1" spc="-10" dirty="0">
                <a:latin typeface="Times New Roman"/>
                <a:cs typeface="Times New Roman"/>
              </a:rPr>
              <a:t>n</a:t>
            </a:r>
            <a:r>
              <a:rPr sz="1700" spc="-10" dirty="0">
                <a:latin typeface="Times New Roman"/>
                <a:cs typeface="Times New Roman"/>
              </a:rPr>
              <a:t>)</a:t>
            </a:r>
            <a:endParaRPr sz="17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3151827" y="2093366"/>
            <a:ext cx="3060700" cy="469900"/>
            <a:chOff x="3151827" y="2093366"/>
            <a:chExt cx="3060700" cy="469900"/>
          </a:xfrm>
        </p:grpSpPr>
        <p:sp>
          <p:nvSpPr>
            <p:cNvPr id="11" name="object 11"/>
            <p:cNvSpPr/>
            <p:nvPr/>
          </p:nvSpPr>
          <p:spPr>
            <a:xfrm>
              <a:off x="3166115" y="2107653"/>
              <a:ext cx="471805" cy="441325"/>
            </a:xfrm>
            <a:custGeom>
              <a:avLst/>
              <a:gdLst/>
              <a:ahLst/>
              <a:cxnLst/>
              <a:rect l="l" t="t" r="r" b="b"/>
              <a:pathLst>
                <a:path w="471804" h="441325">
                  <a:moveTo>
                    <a:pt x="0" y="220447"/>
                  </a:moveTo>
                  <a:lnTo>
                    <a:pt x="4792" y="176019"/>
                  </a:lnTo>
                  <a:lnTo>
                    <a:pt x="18538" y="134639"/>
                  </a:lnTo>
                  <a:lnTo>
                    <a:pt x="40288" y="97192"/>
                  </a:lnTo>
                  <a:lnTo>
                    <a:pt x="69093" y="64567"/>
                  </a:lnTo>
                  <a:lnTo>
                    <a:pt x="104006" y="37648"/>
                  </a:lnTo>
                  <a:lnTo>
                    <a:pt x="144077" y="17323"/>
                  </a:lnTo>
                  <a:lnTo>
                    <a:pt x="188357" y="4478"/>
                  </a:lnTo>
                  <a:lnTo>
                    <a:pt x="235900" y="0"/>
                  </a:lnTo>
                  <a:lnTo>
                    <a:pt x="283442" y="4478"/>
                  </a:lnTo>
                  <a:lnTo>
                    <a:pt x="327722" y="17323"/>
                  </a:lnTo>
                  <a:lnTo>
                    <a:pt x="367793" y="37648"/>
                  </a:lnTo>
                  <a:lnTo>
                    <a:pt x="402706" y="64567"/>
                  </a:lnTo>
                  <a:lnTo>
                    <a:pt x="431511" y="97192"/>
                  </a:lnTo>
                  <a:lnTo>
                    <a:pt x="453261" y="134639"/>
                  </a:lnTo>
                  <a:lnTo>
                    <a:pt x="467007" y="176019"/>
                  </a:lnTo>
                  <a:lnTo>
                    <a:pt x="471800" y="220447"/>
                  </a:lnTo>
                  <a:lnTo>
                    <a:pt x="467007" y="264874"/>
                  </a:lnTo>
                  <a:lnTo>
                    <a:pt x="453261" y="306254"/>
                  </a:lnTo>
                  <a:lnTo>
                    <a:pt x="431511" y="343701"/>
                  </a:lnTo>
                  <a:lnTo>
                    <a:pt x="402706" y="376326"/>
                  </a:lnTo>
                  <a:lnTo>
                    <a:pt x="367793" y="403245"/>
                  </a:lnTo>
                  <a:lnTo>
                    <a:pt x="327722" y="423570"/>
                  </a:lnTo>
                  <a:lnTo>
                    <a:pt x="283442" y="436415"/>
                  </a:lnTo>
                  <a:lnTo>
                    <a:pt x="235900" y="440894"/>
                  </a:lnTo>
                  <a:lnTo>
                    <a:pt x="188357" y="436415"/>
                  </a:lnTo>
                  <a:lnTo>
                    <a:pt x="144077" y="423570"/>
                  </a:lnTo>
                  <a:lnTo>
                    <a:pt x="104006" y="403245"/>
                  </a:lnTo>
                  <a:lnTo>
                    <a:pt x="69093" y="376326"/>
                  </a:lnTo>
                  <a:lnTo>
                    <a:pt x="40288" y="343701"/>
                  </a:lnTo>
                  <a:lnTo>
                    <a:pt x="18538" y="306254"/>
                  </a:lnTo>
                  <a:lnTo>
                    <a:pt x="4792" y="264874"/>
                  </a:lnTo>
                  <a:lnTo>
                    <a:pt x="0" y="220447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726125" y="2107653"/>
              <a:ext cx="471805" cy="441325"/>
            </a:xfrm>
            <a:custGeom>
              <a:avLst/>
              <a:gdLst/>
              <a:ahLst/>
              <a:cxnLst/>
              <a:rect l="l" t="t" r="r" b="b"/>
              <a:pathLst>
                <a:path w="471804" h="441325">
                  <a:moveTo>
                    <a:pt x="0" y="220447"/>
                  </a:moveTo>
                  <a:lnTo>
                    <a:pt x="4792" y="176019"/>
                  </a:lnTo>
                  <a:lnTo>
                    <a:pt x="18538" y="134639"/>
                  </a:lnTo>
                  <a:lnTo>
                    <a:pt x="40288" y="97192"/>
                  </a:lnTo>
                  <a:lnTo>
                    <a:pt x="69093" y="64567"/>
                  </a:lnTo>
                  <a:lnTo>
                    <a:pt x="104006" y="37648"/>
                  </a:lnTo>
                  <a:lnTo>
                    <a:pt x="144077" y="17323"/>
                  </a:lnTo>
                  <a:lnTo>
                    <a:pt x="188357" y="4478"/>
                  </a:lnTo>
                  <a:lnTo>
                    <a:pt x="235900" y="0"/>
                  </a:lnTo>
                  <a:lnTo>
                    <a:pt x="283442" y="4478"/>
                  </a:lnTo>
                  <a:lnTo>
                    <a:pt x="327722" y="17323"/>
                  </a:lnTo>
                  <a:lnTo>
                    <a:pt x="367793" y="37648"/>
                  </a:lnTo>
                  <a:lnTo>
                    <a:pt x="402706" y="64567"/>
                  </a:lnTo>
                  <a:lnTo>
                    <a:pt x="431511" y="97192"/>
                  </a:lnTo>
                  <a:lnTo>
                    <a:pt x="453261" y="134639"/>
                  </a:lnTo>
                  <a:lnTo>
                    <a:pt x="467007" y="176019"/>
                  </a:lnTo>
                  <a:lnTo>
                    <a:pt x="471800" y="220447"/>
                  </a:lnTo>
                  <a:lnTo>
                    <a:pt x="467007" y="264874"/>
                  </a:lnTo>
                  <a:lnTo>
                    <a:pt x="453261" y="306254"/>
                  </a:lnTo>
                  <a:lnTo>
                    <a:pt x="431511" y="343701"/>
                  </a:lnTo>
                  <a:lnTo>
                    <a:pt x="402706" y="376326"/>
                  </a:lnTo>
                  <a:lnTo>
                    <a:pt x="367793" y="403245"/>
                  </a:lnTo>
                  <a:lnTo>
                    <a:pt x="327722" y="423570"/>
                  </a:lnTo>
                  <a:lnTo>
                    <a:pt x="283442" y="436415"/>
                  </a:lnTo>
                  <a:lnTo>
                    <a:pt x="235900" y="440894"/>
                  </a:lnTo>
                  <a:lnTo>
                    <a:pt x="188357" y="436415"/>
                  </a:lnTo>
                  <a:lnTo>
                    <a:pt x="144077" y="423570"/>
                  </a:lnTo>
                  <a:lnTo>
                    <a:pt x="104006" y="403245"/>
                  </a:lnTo>
                  <a:lnTo>
                    <a:pt x="69093" y="376326"/>
                  </a:lnTo>
                  <a:lnTo>
                    <a:pt x="40288" y="343701"/>
                  </a:lnTo>
                  <a:lnTo>
                    <a:pt x="18538" y="306254"/>
                  </a:lnTo>
                  <a:lnTo>
                    <a:pt x="4792" y="264874"/>
                  </a:lnTo>
                  <a:lnTo>
                    <a:pt x="0" y="220447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3239988" y="2153411"/>
            <a:ext cx="28898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2615565" algn="l"/>
              </a:tabLst>
            </a:pPr>
            <a:r>
              <a:rPr sz="2000" i="1" spc="-25" dirty="0">
                <a:latin typeface="Times New Roman"/>
                <a:cs typeface="Times New Roman"/>
              </a:rPr>
              <a:t>x</a:t>
            </a:r>
            <a:r>
              <a:rPr sz="1950" spc="-37" baseline="-17094" dirty="0">
                <a:latin typeface="Times New Roman"/>
                <a:cs typeface="Times New Roman"/>
              </a:rPr>
              <a:t>A</a:t>
            </a:r>
            <a:r>
              <a:rPr sz="1950" baseline="-17094" dirty="0">
                <a:latin typeface="Times New Roman"/>
                <a:cs typeface="Times New Roman"/>
              </a:rPr>
              <a:t>	</a:t>
            </a:r>
            <a:r>
              <a:rPr sz="2000" i="1" spc="-25" dirty="0">
                <a:latin typeface="Times New Roman"/>
                <a:cs typeface="Times New Roman"/>
              </a:rPr>
              <a:t>x</a:t>
            </a:r>
            <a:r>
              <a:rPr sz="1950" spc="-37" baseline="-17094" dirty="0">
                <a:latin typeface="Times New Roman"/>
                <a:cs typeface="Times New Roman"/>
              </a:rPr>
              <a:t>B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461742" y="3681000"/>
            <a:ext cx="471805" cy="441325"/>
          </a:xfrm>
          <a:custGeom>
            <a:avLst/>
            <a:gdLst/>
            <a:ahLst/>
            <a:cxnLst/>
            <a:rect l="l" t="t" r="r" b="b"/>
            <a:pathLst>
              <a:path w="471804" h="441325">
                <a:moveTo>
                  <a:pt x="0" y="220447"/>
                </a:moveTo>
                <a:lnTo>
                  <a:pt x="4792" y="176019"/>
                </a:lnTo>
                <a:lnTo>
                  <a:pt x="18538" y="134639"/>
                </a:lnTo>
                <a:lnTo>
                  <a:pt x="40288" y="97192"/>
                </a:lnTo>
                <a:lnTo>
                  <a:pt x="69093" y="64567"/>
                </a:lnTo>
                <a:lnTo>
                  <a:pt x="104006" y="37648"/>
                </a:lnTo>
                <a:lnTo>
                  <a:pt x="144077" y="17323"/>
                </a:lnTo>
                <a:lnTo>
                  <a:pt x="188357" y="4478"/>
                </a:lnTo>
                <a:lnTo>
                  <a:pt x="235900" y="0"/>
                </a:lnTo>
                <a:lnTo>
                  <a:pt x="283442" y="4478"/>
                </a:lnTo>
                <a:lnTo>
                  <a:pt x="327722" y="17323"/>
                </a:lnTo>
                <a:lnTo>
                  <a:pt x="367793" y="37648"/>
                </a:lnTo>
                <a:lnTo>
                  <a:pt x="402706" y="64567"/>
                </a:lnTo>
                <a:lnTo>
                  <a:pt x="431511" y="97192"/>
                </a:lnTo>
                <a:lnTo>
                  <a:pt x="453261" y="134639"/>
                </a:lnTo>
                <a:lnTo>
                  <a:pt x="467007" y="176019"/>
                </a:lnTo>
                <a:lnTo>
                  <a:pt x="471800" y="220447"/>
                </a:lnTo>
                <a:lnTo>
                  <a:pt x="467007" y="264874"/>
                </a:lnTo>
                <a:lnTo>
                  <a:pt x="453261" y="306254"/>
                </a:lnTo>
                <a:lnTo>
                  <a:pt x="431511" y="343701"/>
                </a:lnTo>
                <a:lnTo>
                  <a:pt x="402706" y="376326"/>
                </a:lnTo>
                <a:lnTo>
                  <a:pt x="367793" y="403245"/>
                </a:lnTo>
                <a:lnTo>
                  <a:pt x="327722" y="423570"/>
                </a:lnTo>
                <a:lnTo>
                  <a:pt x="283442" y="436415"/>
                </a:lnTo>
                <a:lnTo>
                  <a:pt x="235900" y="440894"/>
                </a:lnTo>
                <a:lnTo>
                  <a:pt x="188357" y="436415"/>
                </a:lnTo>
                <a:lnTo>
                  <a:pt x="144077" y="423570"/>
                </a:lnTo>
                <a:lnTo>
                  <a:pt x="104006" y="403245"/>
                </a:lnTo>
                <a:lnTo>
                  <a:pt x="69093" y="376326"/>
                </a:lnTo>
                <a:lnTo>
                  <a:pt x="40288" y="343701"/>
                </a:lnTo>
                <a:lnTo>
                  <a:pt x="18538" y="306254"/>
                </a:lnTo>
                <a:lnTo>
                  <a:pt x="4792" y="264874"/>
                </a:lnTo>
                <a:lnTo>
                  <a:pt x="0" y="220447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4554640" y="3729228"/>
            <a:ext cx="2990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x</a:t>
            </a:r>
            <a:r>
              <a:rPr sz="1950" i="1" spc="-37" baseline="-17094" dirty="0">
                <a:latin typeface="Times New Roman"/>
                <a:cs typeface="Times New Roman"/>
              </a:rPr>
              <a:t>C</a:t>
            </a:r>
            <a:endParaRPr sz="1950" baseline="-17094">
              <a:latin typeface="Times New Roman"/>
              <a:cs typeface="Times New Roman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3554888" y="2314308"/>
            <a:ext cx="2254885" cy="1437005"/>
            <a:chOff x="3554888" y="2314308"/>
            <a:chExt cx="2254885" cy="1437005"/>
          </a:xfrm>
        </p:grpSpPr>
        <p:sp>
          <p:nvSpPr>
            <p:cNvPr id="17" name="object 17"/>
            <p:cNvSpPr/>
            <p:nvPr/>
          </p:nvSpPr>
          <p:spPr>
            <a:xfrm>
              <a:off x="3569176" y="2493064"/>
              <a:ext cx="961390" cy="1243965"/>
            </a:xfrm>
            <a:custGeom>
              <a:avLst/>
              <a:gdLst/>
              <a:ahLst/>
              <a:cxnLst/>
              <a:rect l="l" t="t" r="r" b="b"/>
              <a:pathLst>
                <a:path w="961389" h="1243964">
                  <a:moveTo>
                    <a:pt x="0" y="0"/>
                  </a:moveTo>
                  <a:lnTo>
                    <a:pt x="961304" y="124342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864803" y="2493064"/>
              <a:ext cx="930275" cy="1243965"/>
            </a:xfrm>
            <a:custGeom>
              <a:avLst/>
              <a:gdLst/>
              <a:ahLst/>
              <a:cxnLst/>
              <a:rect l="l" t="t" r="r" b="b"/>
              <a:pathLst>
                <a:path w="930275" h="1243964">
                  <a:moveTo>
                    <a:pt x="0" y="1243420"/>
                  </a:moveTo>
                  <a:lnTo>
                    <a:pt x="930060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7288" y="2328595"/>
              <a:ext cx="2069464" cy="0"/>
            </a:xfrm>
            <a:custGeom>
              <a:avLst/>
              <a:gdLst/>
              <a:ahLst/>
              <a:cxnLst/>
              <a:rect l="l" t="t" r="r" b="b"/>
              <a:pathLst>
                <a:path w="2069464">
                  <a:moveTo>
                    <a:pt x="0" y="0"/>
                  </a:moveTo>
                  <a:lnTo>
                    <a:pt x="2069463" y="1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4000633" y="1986788"/>
            <a:ext cx="13735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A≠B </a:t>
            </a:r>
            <a:r>
              <a:rPr sz="1800" spc="-50" dirty="0">
                <a:solidFill>
                  <a:srgbClr val="3333CC"/>
                </a:solidFill>
                <a:latin typeface="Times New Roman"/>
                <a:cs typeface="Times New Roman"/>
              </a:rPr>
              <a:t>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37 </a:t>
            </a:r>
            <a:r>
              <a:rPr spc="-50" dirty="0"/>
              <a:t>–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5618402" y="2953003"/>
            <a:ext cx="13989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≠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spc="-50" dirty="0">
                <a:solidFill>
                  <a:srgbClr val="3333CC"/>
                </a:solidFill>
                <a:latin typeface="Times New Roman"/>
                <a:cs typeface="Times New Roman"/>
              </a:rPr>
              <a:t>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660446" y="3077971"/>
            <a:ext cx="13989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{(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,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:</a:t>
            </a:r>
            <a:r>
              <a:rPr sz="18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≠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C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spc="-50" dirty="0">
                <a:solidFill>
                  <a:srgbClr val="3333CC"/>
                </a:solidFill>
                <a:latin typeface="Times New Roman"/>
                <a:cs typeface="Times New Roman"/>
              </a:rPr>
              <a:t>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927504" y="1928367"/>
            <a:ext cx="5506085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4471670" algn="l"/>
              </a:tabLst>
            </a:pPr>
            <a:r>
              <a:rPr sz="1900" i="1" dirty="0">
                <a:latin typeface="Times New Roman"/>
                <a:cs typeface="Times New Roman"/>
              </a:rPr>
              <a:t>D</a:t>
            </a:r>
            <a:r>
              <a:rPr sz="1950" i="1" baseline="-17094" dirty="0">
                <a:latin typeface="Times New Roman"/>
                <a:cs typeface="Times New Roman"/>
              </a:rPr>
              <a:t>A</a:t>
            </a:r>
            <a:r>
              <a:rPr sz="1950" i="1" spc="-82" baseline="-17094" dirty="0">
                <a:latin typeface="Times New Roman"/>
                <a:cs typeface="Times New Roman"/>
              </a:rPr>
              <a:t> </a:t>
            </a:r>
            <a:r>
              <a:rPr sz="1900" spc="-10" dirty="0">
                <a:latin typeface="Times New Roman"/>
                <a:cs typeface="Times New Roman"/>
              </a:rPr>
              <a:t>={1,2}</a:t>
            </a:r>
            <a:r>
              <a:rPr sz="1900" dirty="0">
                <a:latin typeface="Times New Roman"/>
                <a:cs typeface="Times New Roman"/>
              </a:rPr>
              <a:t>	</a:t>
            </a:r>
            <a:r>
              <a:rPr sz="1900" i="1" dirty="0">
                <a:latin typeface="Times New Roman"/>
                <a:cs typeface="Times New Roman"/>
              </a:rPr>
              <a:t>D</a:t>
            </a:r>
            <a:r>
              <a:rPr sz="1950" i="1" baseline="-17094" dirty="0">
                <a:latin typeface="Times New Roman"/>
                <a:cs typeface="Times New Roman"/>
              </a:rPr>
              <a:t>B</a:t>
            </a:r>
            <a:r>
              <a:rPr sz="1950" i="1" spc="-67" baseline="-17094" dirty="0">
                <a:latin typeface="Times New Roman"/>
                <a:cs typeface="Times New Roman"/>
              </a:rPr>
              <a:t> </a:t>
            </a:r>
            <a:r>
              <a:rPr sz="1900" spc="-10" dirty="0">
                <a:latin typeface="Times New Roman"/>
                <a:cs typeface="Times New Roman"/>
              </a:rPr>
              <a:t>={1,2}</a:t>
            </a:r>
            <a:endParaRPr sz="19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182557" y="3708400"/>
            <a:ext cx="1068705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900" i="1" dirty="0">
                <a:latin typeface="Times New Roman"/>
                <a:cs typeface="Times New Roman"/>
              </a:rPr>
              <a:t>D</a:t>
            </a:r>
            <a:r>
              <a:rPr sz="1950" i="1" baseline="-17094" dirty="0">
                <a:latin typeface="Times New Roman"/>
                <a:cs typeface="Times New Roman"/>
              </a:rPr>
              <a:t>C</a:t>
            </a:r>
            <a:r>
              <a:rPr sz="1950" i="1" spc="-44" baseline="-17094" dirty="0">
                <a:latin typeface="Times New Roman"/>
                <a:cs typeface="Times New Roman"/>
              </a:rPr>
              <a:t> </a:t>
            </a:r>
            <a:r>
              <a:rPr sz="1900" spc="-10" dirty="0">
                <a:latin typeface="Times New Roman"/>
                <a:cs typeface="Times New Roman"/>
              </a:rPr>
              <a:t>={1,2}</a:t>
            </a:r>
            <a:endParaRPr sz="19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694940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30" dirty="0"/>
              <a:t> </a:t>
            </a:r>
            <a:r>
              <a:rPr spc="-25" dirty="0"/>
              <a:t>MAC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38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078864" y="1434083"/>
            <a:ext cx="6557009" cy="3467100"/>
          </a:xfrm>
          <a:prstGeom prst="rect">
            <a:avLst/>
          </a:prstGeom>
        </p:spPr>
        <p:txBody>
          <a:bodyPr vert="horz" wrap="square" lIns="0" tIns="1892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90"/>
              </a:spcBef>
            </a:pPr>
            <a:r>
              <a:rPr sz="2000" b="1" dirty="0">
                <a:latin typeface="Times New Roman"/>
                <a:cs typeface="Times New Roman"/>
              </a:rPr>
              <a:t>Algoritmo:</a:t>
            </a:r>
            <a:r>
              <a:rPr sz="2000" b="1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Mantenimiento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consistencia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arcos</a:t>
            </a:r>
            <a:endParaRPr sz="2000">
              <a:latin typeface="Times New Roman"/>
              <a:cs typeface="Times New Roman"/>
            </a:endParaRPr>
          </a:p>
          <a:p>
            <a:pPr marL="393065" indent="-380365">
              <a:lnSpc>
                <a:spcPct val="100000"/>
              </a:lnSpc>
              <a:spcBef>
                <a:spcPts val="1395"/>
              </a:spcBef>
              <a:buChar char="•"/>
              <a:tabLst>
                <a:tab pos="393065" algn="l"/>
                <a:tab pos="393700" algn="l"/>
              </a:tabLst>
            </a:pPr>
            <a:r>
              <a:rPr sz="2000" dirty="0">
                <a:latin typeface="Times New Roman"/>
                <a:cs typeface="Times New Roman"/>
              </a:rPr>
              <a:t>Inglés: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Maintaining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Arc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Consistency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(MAC)</a:t>
            </a:r>
            <a:endParaRPr sz="2000">
              <a:latin typeface="Times New Roman"/>
              <a:cs typeface="Times New Roman"/>
            </a:endParaRPr>
          </a:p>
          <a:p>
            <a:pPr marL="812165" lvl="1" indent="-342265">
              <a:lnSpc>
                <a:spcPct val="100000"/>
              </a:lnSpc>
              <a:spcBef>
                <a:spcPts val="920"/>
              </a:spcBef>
              <a:buChar char="–"/>
              <a:tabLst>
                <a:tab pos="812165" algn="l"/>
                <a:tab pos="812800" algn="l"/>
              </a:tabLst>
            </a:pPr>
            <a:r>
              <a:rPr sz="1800" dirty="0">
                <a:latin typeface="Times New Roman"/>
                <a:cs typeface="Times New Roman"/>
              </a:rPr>
              <a:t>aka: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Full</a:t>
            </a:r>
            <a:r>
              <a:rPr sz="1800" i="1" spc="1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Look-</a:t>
            </a:r>
            <a:r>
              <a:rPr sz="1800" i="1" dirty="0">
                <a:latin typeface="Times New Roman"/>
                <a:cs typeface="Times New Roman"/>
              </a:rPr>
              <a:t>Ahead</a:t>
            </a:r>
            <a:r>
              <a:rPr sz="1800" i="1" spc="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(FLA)</a:t>
            </a:r>
            <a:endParaRPr sz="1800">
              <a:latin typeface="Times New Roman"/>
              <a:cs typeface="Times New Roman"/>
            </a:endParaRPr>
          </a:p>
          <a:p>
            <a:pPr marL="393065" indent="-380365">
              <a:lnSpc>
                <a:spcPct val="100000"/>
              </a:lnSpc>
              <a:spcBef>
                <a:spcPts val="1430"/>
              </a:spcBef>
              <a:buChar char="•"/>
              <a:tabLst>
                <a:tab pos="393065" algn="l"/>
                <a:tab pos="393700" algn="l"/>
              </a:tabLst>
            </a:pPr>
            <a:r>
              <a:rPr sz="2000" dirty="0">
                <a:latin typeface="Times New Roman"/>
                <a:cs typeface="Times New Roman"/>
              </a:rPr>
              <a:t>Intercalar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satisfacción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propagación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restricciones</a:t>
            </a:r>
            <a:endParaRPr sz="2000">
              <a:latin typeface="Times New Roman"/>
              <a:cs typeface="Times New Roman"/>
            </a:endParaRPr>
          </a:p>
          <a:p>
            <a:pPr marL="812165" lvl="1" indent="-342265">
              <a:lnSpc>
                <a:spcPct val="100000"/>
              </a:lnSpc>
              <a:spcBef>
                <a:spcPts val="894"/>
              </a:spcBef>
              <a:buChar char="–"/>
              <a:tabLst>
                <a:tab pos="812165" algn="l"/>
                <a:tab pos="812800" algn="l"/>
              </a:tabLst>
            </a:pPr>
            <a:r>
              <a:rPr sz="1800" dirty="0">
                <a:latin typeface="Times New Roman"/>
                <a:cs typeface="Times New Roman"/>
              </a:rPr>
              <a:t>Realizar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vuelta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atrás</a:t>
            </a:r>
            <a:r>
              <a:rPr sz="1800" spc="-10" dirty="0">
                <a:latin typeface="Times New Roman"/>
                <a:cs typeface="Times New Roman"/>
              </a:rPr>
              <a:t> cronológica</a:t>
            </a:r>
            <a:endParaRPr sz="1800">
              <a:latin typeface="Times New Roman"/>
              <a:cs typeface="Times New Roman"/>
            </a:endParaRPr>
          </a:p>
          <a:p>
            <a:pPr marL="812165" marR="681355" lvl="1" indent="-342900">
              <a:lnSpc>
                <a:spcPct val="121100"/>
              </a:lnSpc>
              <a:spcBef>
                <a:spcPts val="480"/>
              </a:spcBef>
              <a:buChar char="–"/>
              <a:tabLst>
                <a:tab pos="812165" algn="l"/>
                <a:tab pos="812800" algn="l"/>
              </a:tabLst>
            </a:pPr>
            <a:r>
              <a:rPr sz="1800" dirty="0">
                <a:latin typeface="Times New Roman"/>
                <a:cs typeface="Times New Roman"/>
              </a:rPr>
              <a:t>Después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aumentar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asignación,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construir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CSP </a:t>
            </a:r>
            <a:r>
              <a:rPr sz="1800" dirty="0">
                <a:latin typeface="Times New Roman"/>
                <a:cs typeface="Times New Roman"/>
              </a:rPr>
              <a:t>equivalente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arco-</a:t>
            </a:r>
            <a:r>
              <a:rPr sz="1800" spc="-10" dirty="0">
                <a:latin typeface="Times New Roman"/>
                <a:cs typeface="Times New Roman"/>
              </a:rPr>
              <a:t>consistente</a:t>
            </a:r>
            <a:endParaRPr sz="1800">
              <a:latin typeface="Times New Roman"/>
              <a:cs typeface="Times New Roman"/>
            </a:endParaRPr>
          </a:p>
          <a:p>
            <a:pPr marL="393065" indent="-380365">
              <a:lnSpc>
                <a:spcPct val="100000"/>
              </a:lnSpc>
              <a:spcBef>
                <a:spcPts val="1435"/>
              </a:spcBef>
              <a:buChar char="•"/>
              <a:tabLst>
                <a:tab pos="393065" algn="l"/>
                <a:tab pos="393700" algn="l"/>
              </a:tabLst>
            </a:pPr>
            <a:r>
              <a:rPr sz="2000" dirty="0">
                <a:latin typeface="Times New Roman"/>
                <a:cs typeface="Times New Roman"/>
              </a:rPr>
              <a:t>MAC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algoritmos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básicos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conocidos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CSPs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694940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30" dirty="0"/>
              <a:t> </a:t>
            </a:r>
            <a:r>
              <a:rPr spc="-25" dirty="0"/>
              <a:t>MAC</a:t>
            </a:r>
          </a:p>
        </p:txBody>
      </p:sp>
      <p:sp>
        <p:nvSpPr>
          <p:cNvPr id="15" name="object 1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39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12140" y="1128267"/>
            <a:ext cx="377444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latin typeface="Arial"/>
                <a:cs typeface="Arial"/>
              </a:rPr>
              <a:t>Función</a:t>
            </a:r>
            <a:r>
              <a:rPr sz="1600" b="1" spc="-40" dirty="0">
                <a:latin typeface="Arial"/>
                <a:cs typeface="Arial"/>
              </a:rPr>
              <a:t> </a:t>
            </a:r>
            <a:r>
              <a:rPr sz="1600" b="1" spc="-20" dirty="0">
                <a:solidFill>
                  <a:srgbClr val="FF0000"/>
                </a:solidFill>
                <a:latin typeface="Arial"/>
                <a:cs typeface="Arial"/>
              </a:rPr>
              <a:t>MAC</a:t>
            </a:r>
            <a:r>
              <a:rPr sz="1600" spc="-20" dirty="0">
                <a:latin typeface="Arial"/>
                <a:cs typeface="Arial"/>
              </a:rPr>
              <a:t>(CSP,</a:t>
            </a:r>
            <a:r>
              <a:rPr sz="1600" spc="-35" dirty="0">
                <a:latin typeface="Arial"/>
                <a:cs typeface="Arial"/>
              </a:rPr>
              <a:t> </a:t>
            </a:r>
            <a:r>
              <a:rPr sz="1600" dirty="0">
                <a:latin typeface="Symbol"/>
                <a:cs typeface="Symbol"/>
              </a:rPr>
              <a:t></a:t>
            </a:r>
            <a:r>
              <a:rPr sz="1600" dirty="0">
                <a:latin typeface="Arial"/>
                <a:cs typeface="Arial"/>
              </a:rPr>
              <a:t>)</a:t>
            </a:r>
            <a:r>
              <a:rPr sz="1600" spc="-30" dirty="0">
                <a:latin typeface="Arial"/>
                <a:cs typeface="Arial"/>
              </a:rPr>
              <a:t> </a:t>
            </a:r>
            <a:r>
              <a:rPr sz="1600" b="1" dirty="0">
                <a:latin typeface="Arial"/>
                <a:cs typeface="Arial"/>
              </a:rPr>
              <a:t>devuelve</a:t>
            </a:r>
            <a:r>
              <a:rPr sz="1600" b="1" spc="-40" dirty="0">
                <a:latin typeface="Arial"/>
                <a:cs typeface="Arial"/>
              </a:rPr>
              <a:t> </a:t>
            </a:r>
            <a:r>
              <a:rPr sz="1600" dirty="0">
                <a:latin typeface="Symbol"/>
                <a:cs typeface="Symbol"/>
              </a:rPr>
              <a:t></a:t>
            </a:r>
            <a:r>
              <a:rPr sz="1600" dirty="0">
                <a:latin typeface="Times New Roman"/>
                <a:cs typeface="Times New Roman"/>
              </a:rPr>
              <a:t>'</a:t>
            </a:r>
            <a:r>
              <a:rPr sz="1600" spc="-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Arial"/>
                <a:cs typeface="Arial"/>
              </a:rPr>
              <a:t>/</a:t>
            </a:r>
            <a:r>
              <a:rPr sz="1600" spc="-30" dirty="0">
                <a:latin typeface="Arial"/>
                <a:cs typeface="Arial"/>
              </a:rPr>
              <a:t> </a:t>
            </a:r>
            <a:r>
              <a:rPr sz="1600" i="1" spc="-10" dirty="0">
                <a:latin typeface="Arial"/>
                <a:cs typeface="Arial"/>
              </a:rPr>
              <a:t>fallo</a:t>
            </a:r>
            <a:endParaRPr sz="16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355340" y="1420876"/>
            <a:ext cx="42589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solidFill>
                  <a:srgbClr val="3333CC"/>
                </a:solidFill>
                <a:latin typeface="Arial"/>
                <a:cs typeface="Arial"/>
              </a:rPr>
              <a:t>%</a:t>
            </a:r>
            <a:r>
              <a:rPr sz="1600" b="1" spc="-2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la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asignación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es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completa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(i.e.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una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solución)</a:t>
            </a:r>
            <a:endParaRPr sz="16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29639" y="1372107"/>
            <a:ext cx="7639684" cy="1193165"/>
          </a:xfrm>
          <a:prstGeom prst="rect">
            <a:avLst/>
          </a:prstGeom>
        </p:spPr>
        <p:txBody>
          <a:bodyPr vert="horz" wrap="square" lIns="0" tIns="6159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484"/>
              </a:spcBef>
            </a:pPr>
            <a:r>
              <a:rPr sz="1600" b="1" dirty="0">
                <a:latin typeface="Arial"/>
                <a:cs typeface="Arial"/>
              </a:rPr>
              <a:t>Si</a:t>
            </a:r>
            <a:r>
              <a:rPr sz="1600" b="1" spc="-1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|</a:t>
            </a:r>
            <a:r>
              <a:rPr sz="1600" dirty="0">
                <a:latin typeface="Symbol"/>
                <a:cs typeface="Symbol"/>
              </a:rPr>
              <a:t></a:t>
            </a:r>
            <a:r>
              <a:rPr sz="1600" dirty="0">
                <a:latin typeface="Arial"/>
                <a:cs typeface="Arial"/>
              </a:rPr>
              <a:t>|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=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n</a:t>
            </a:r>
            <a:r>
              <a:rPr sz="1600" i="1" spc="-20" dirty="0">
                <a:latin typeface="Arial"/>
                <a:cs typeface="Arial"/>
              </a:rPr>
              <a:t> </a:t>
            </a:r>
            <a:r>
              <a:rPr sz="1600" b="1" spc="-10" dirty="0">
                <a:latin typeface="Arial"/>
                <a:cs typeface="Arial"/>
              </a:rPr>
              <a:t>entonces</a:t>
            </a:r>
            <a:endParaRPr sz="1600">
              <a:latin typeface="Arial"/>
              <a:cs typeface="Arial"/>
            </a:endParaRPr>
          </a:p>
          <a:p>
            <a:pPr marL="609600">
              <a:lnSpc>
                <a:spcPct val="100000"/>
              </a:lnSpc>
              <a:spcBef>
                <a:spcPts val="380"/>
              </a:spcBef>
            </a:pPr>
            <a:r>
              <a:rPr sz="1600" b="1" spc="-10" dirty="0">
                <a:latin typeface="Arial"/>
                <a:cs typeface="Arial"/>
              </a:rPr>
              <a:t>devolver</a:t>
            </a:r>
            <a:r>
              <a:rPr sz="1600" spc="-10" dirty="0">
                <a:latin typeface="Arial"/>
                <a:cs typeface="Arial"/>
              </a:rPr>
              <a:t>(</a:t>
            </a:r>
            <a:r>
              <a:rPr sz="1600" spc="-10" dirty="0">
                <a:latin typeface="Symbol"/>
                <a:cs typeface="Symbol"/>
              </a:rPr>
              <a:t></a:t>
            </a:r>
            <a:r>
              <a:rPr sz="1600" spc="-10" dirty="0">
                <a:latin typeface="Arial"/>
                <a:cs typeface="Arial"/>
              </a:rPr>
              <a:t>)</a:t>
            </a:r>
            <a:endParaRPr sz="1600">
              <a:latin typeface="Arial"/>
              <a:cs typeface="Arial"/>
            </a:endParaRPr>
          </a:p>
          <a:p>
            <a:pPr marL="38100" marR="30480">
              <a:lnSpc>
                <a:spcPct val="118800"/>
              </a:lnSpc>
              <a:spcBef>
                <a:spcPts val="25"/>
              </a:spcBef>
            </a:pPr>
            <a:r>
              <a:rPr sz="1600" i="1" dirty="0">
                <a:latin typeface="Arial"/>
                <a:cs typeface="Arial"/>
              </a:rPr>
              <a:t>x</a:t>
            </a:r>
            <a:r>
              <a:rPr sz="1650" i="1" baseline="-15151" dirty="0">
                <a:latin typeface="Arial"/>
                <a:cs typeface="Arial"/>
              </a:rPr>
              <a:t>i</a:t>
            </a:r>
            <a:r>
              <a:rPr sz="1650" i="1" spc="187" baseline="-15151" dirty="0">
                <a:latin typeface="Arial"/>
                <a:cs typeface="Arial"/>
              </a:rPr>
              <a:t> </a:t>
            </a:r>
            <a:r>
              <a:rPr sz="1600" spc="430" dirty="0">
                <a:latin typeface="Symbol"/>
                <a:cs typeface="Symbol"/>
              </a:rPr>
              <a:t>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Arial"/>
                <a:cs typeface="Arial"/>
              </a:rPr>
              <a:t>elegir-variable-no-</a:t>
            </a:r>
            <a:r>
              <a:rPr sz="1600" dirty="0">
                <a:latin typeface="Arial"/>
                <a:cs typeface="Arial"/>
              </a:rPr>
              <a:t>asignada(</a:t>
            </a:r>
            <a:r>
              <a:rPr sz="1600" i="1" dirty="0">
                <a:latin typeface="Arial"/>
                <a:cs typeface="Arial"/>
              </a:rPr>
              <a:t>X</a:t>
            </a:r>
            <a:r>
              <a:rPr sz="1600" dirty="0">
                <a:latin typeface="Arial"/>
                <a:cs typeface="Arial"/>
              </a:rPr>
              <a:t>,</a:t>
            </a:r>
            <a:r>
              <a:rPr sz="1600" spc="-45" dirty="0">
                <a:latin typeface="Arial"/>
                <a:cs typeface="Arial"/>
              </a:rPr>
              <a:t> </a:t>
            </a:r>
            <a:r>
              <a:rPr sz="1600" dirty="0">
                <a:latin typeface="Symbol"/>
                <a:cs typeface="Symbol"/>
              </a:rPr>
              <a:t></a:t>
            </a:r>
            <a:r>
              <a:rPr sz="1600" dirty="0">
                <a:latin typeface="Arial"/>
                <a:cs typeface="Arial"/>
              </a:rPr>
              <a:t>)</a:t>
            </a:r>
            <a:r>
              <a:rPr sz="1600" spc="445" dirty="0">
                <a:latin typeface="Arial"/>
                <a:cs typeface="Arial"/>
              </a:rPr>
              <a:t> </a:t>
            </a:r>
            <a:r>
              <a:rPr sz="1600" b="1" dirty="0">
                <a:solidFill>
                  <a:srgbClr val="3333CC"/>
                </a:solidFill>
                <a:latin typeface="Arial"/>
                <a:cs typeface="Arial"/>
              </a:rPr>
              <a:t>%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orden</a:t>
            </a:r>
            <a:r>
              <a:rPr sz="16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de</a:t>
            </a:r>
            <a:r>
              <a:rPr sz="16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elección</a:t>
            </a:r>
            <a:r>
              <a:rPr sz="16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no</a:t>
            </a:r>
            <a:r>
              <a:rPr sz="16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afecta</a:t>
            </a:r>
            <a:r>
              <a:rPr sz="16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la</a:t>
            </a:r>
            <a:r>
              <a:rPr sz="16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completitud </a:t>
            </a:r>
            <a:r>
              <a:rPr sz="1600" dirty="0">
                <a:latin typeface="Arial"/>
                <a:cs typeface="Arial"/>
              </a:rPr>
              <a:t>dominio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spc="430" dirty="0">
                <a:latin typeface="Symbol"/>
                <a:cs typeface="Symbol"/>
              </a:rPr>
              <a:t>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i="1" spc="-25" dirty="0">
                <a:latin typeface="Arial"/>
                <a:cs typeface="Arial"/>
              </a:rPr>
              <a:t>D</a:t>
            </a:r>
            <a:r>
              <a:rPr sz="1650" i="1" spc="-37" baseline="-15151" dirty="0">
                <a:latin typeface="Arial"/>
                <a:cs typeface="Arial"/>
              </a:rPr>
              <a:t>Xi</a:t>
            </a:r>
            <a:endParaRPr sz="1650" baseline="-15151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29639" y="2539491"/>
            <a:ext cx="2912745" cy="1237615"/>
          </a:xfrm>
          <a:prstGeom prst="rect">
            <a:avLst/>
          </a:prstGeom>
        </p:spPr>
        <p:txBody>
          <a:bodyPr vert="horz" wrap="square" lIns="0" tIns="6159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484"/>
              </a:spcBef>
            </a:pPr>
            <a:r>
              <a:rPr sz="1600" b="1" dirty="0">
                <a:latin typeface="Arial"/>
                <a:cs typeface="Arial"/>
              </a:rPr>
              <a:t>Mientras</a:t>
            </a:r>
            <a:r>
              <a:rPr sz="1600" b="1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dominio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≠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{}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b="1" spc="-10" dirty="0">
                <a:latin typeface="Arial"/>
                <a:cs typeface="Arial"/>
              </a:rPr>
              <a:t>hacer</a:t>
            </a:r>
            <a:endParaRPr sz="1600">
              <a:latin typeface="Arial"/>
              <a:cs typeface="Arial"/>
            </a:endParaRPr>
          </a:p>
          <a:p>
            <a:pPr marL="609600">
              <a:lnSpc>
                <a:spcPct val="100000"/>
              </a:lnSpc>
              <a:spcBef>
                <a:spcPts val="380"/>
              </a:spcBef>
            </a:pPr>
            <a:r>
              <a:rPr sz="1600" i="1" dirty="0">
                <a:latin typeface="Arial"/>
                <a:cs typeface="Arial"/>
              </a:rPr>
              <a:t>v</a:t>
            </a:r>
            <a:r>
              <a:rPr sz="1600" i="1" spc="20" dirty="0">
                <a:latin typeface="Arial"/>
                <a:cs typeface="Arial"/>
              </a:rPr>
              <a:t> </a:t>
            </a:r>
            <a:r>
              <a:rPr sz="1600" spc="430" dirty="0">
                <a:latin typeface="Symbol"/>
                <a:cs typeface="Symbol"/>
              </a:rPr>
              <a:t></a:t>
            </a:r>
            <a:r>
              <a:rPr sz="1600" spc="6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Arial"/>
                <a:cs typeface="Arial"/>
              </a:rPr>
              <a:t>elegir-valor(</a:t>
            </a:r>
            <a:r>
              <a:rPr sz="1600" i="1" spc="-10" dirty="0">
                <a:latin typeface="Arial"/>
                <a:cs typeface="Arial"/>
              </a:rPr>
              <a:t>dominio</a:t>
            </a:r>
            <a:r>
              <a:rPr sz="1600" spc="-10" dirty="0">
                <a:latin typeface="Arial"/>
                <a:cs typeface="Arial"/>
              </a:rPr>
              <a:t>)</a:t>
            </a:r>
            <a:endParaRPr sz="1600">
              <a:latin typeface="Arial"/>
              <a:cs typeface="Arial"/>
            </a:endParaRPr>
          </a:p>
          <a:p>
            <a:pPr marL="609600">
              <a:lnSpc>
                <a:spcPct val="100000"/>
              </a:lnSpc>
              <a:spcBef>
                <a:spcPts val="385"/>
              </a:spcBef>
            </a:pPr>
            <a:r>
              <a:rPr sz="1600" dirty="0">
                <a:latin typeface="Symbol"/>
                <a:cs typeface="Symbol"/>
              </a:rPr>
              <a:t></a:t>
            </a:r>
            <a:r>
              <a:rPr sz="1600" dirty="0">
                <a:latin typeface="Times New Roman"/>
                <a:cs typeface="Times New Roman"/>
              </a:rPr>
              <a:t>'</a:t>
            </a:r>
            <a:r>
              <a:rPr sz="1600" spc="-20" dirty="0">
                <a:latin typeface="Times New Roman"/>
                <a:cs typeface="Times New Roman"/>
              </a:rPr>
              <a:t> </a:t>
            </a:r>
            <a:r>
              <a:rPr sz="1600" spc="430" dirty="0">
                <a:latin typeface="Symbol"/>
                <a:cs typeface="Symbol"/>
              </a:rPr>
              <a:t>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Symbol"/>
                <a:cs typeface="Symbol"/>
              </a:rPr>
              <a:t>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spc="300" dirty="0">
                <a:latin typeface="Symbol"/>
                <a:cs typeface="Symbol"/>
              </a:rPr>
              <a:t>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Arial"/>
                <a:cs typeface="Arial"/>
              </a:rPr>
              <a:t>{</a:t>
            </a:r>
            <a:r>
              <a:rPr sz="1600" i="1" dirty="0">
                <a:latin typeface="Arial"/>
                <a:cs typeface="Arial"/>
              </a:rPr>
              <a:t>x</a:t>
            </a:r>
            <a:r>
              <a:rPr sz="1650" i="1" baseline="-15151" dirty="0">
                <a:latin typeface="Arial"/>
                <a:cs typeface="Arial"/>
              </a:rPr>
              <a:t>i</a:t>
            </a:r>
            <a:r>
              <a:rPr sz="1650" i="1" spc="172" baseline="-15151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=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i="1" spc="-25" dirty="0">
                <a:latin typeface="Arial"/>
                <a:cs typeface="Arial"/>
              </a:rPr>
              <a:t>v</a:t>
            </a:r>
            <a:r>
              <a:rPr sz="1600" spc="-25" dirty="0">
                <a:latin typeface="Arial"/>
                <a:cs typeface="Arial"/>
              </a:rPr>
              <a:t>}</a:t>
            </a:r>
            <a:endParaRPr sz="1600">
              <a:latin typeface="Arial"/>
              <a:cs typeface="Arial"/>
            </a:endParaRPr>
          </a:p>
          <a:p>
            <a:pPr marL="609600">
              <a:lnSpc>
                <a:spcPct val="100000"/>
              </a:lnSpc>
              <a:spcBef>
                <a:spcPts val="475"/>
              </a:spcBef>
            </a:pPr>
            <a:r>
              <a:rPr sz="1600" b="1" dirty="0">
                <a:latin typeface="Arial"/>
                <a:cs typeface="Arial"/>
              </a:rPr>
              <a:t>Si</a:t>
            </a:r>
            <a:r>
              <a:rPr sz="1600" b="1" spc="-10" dirty="0">
                <a:latin typeface="Arial"/>
                <a:cs typeface="Arial"/>
              </a:rPr>
              <a:t> </a:t>
            </a:r>
            <a:r>
              <a:rPr sz="1600" dirty="0">
                <a:latin typeface="Symbol"/>
                <a:cs typeface="Symbol"/>
              </a:rPr>
              <a:t></a:t>
            </a:r>
            <a:r>
              <a:rPr sz="1600" dirty="0">
                <a:latin typeface="Times New Roman"/>
                <a:cs typeface="Times New Roman"/>
              </a:rPr>
              <a:t>'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800" spc="175" dirty="0">
                <a:latin typeface="Symbol"/>
                <a:cs typeface="Symbol"/>
              </a:rPr>
              <a:t>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Arial"/>
                <a:cs typeface="Arial"/>
              </a:rPr>
              <a:t>R</a:t>
            </a:r>
            <a:r>
              <a:rPr sz="1600" i="1" spc="-15" dirty="0">
                <a:latin typeface="Arial"/>
                <a:cs typeface="Arial"/>
              </a:rPr>
              <a:t> </a:t>
            </a:r>
            <a:r>
              <a:rPr sz="1600" b="1" spc="-10" dirty="0">
                <a:latin typeface="Arial"/>
                <a:cs typeface="Arial"/>
              </a:rPr>
              <a:t>entonces</a:t>
            </a:r>
            <a:endParaRPr sz="16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269740" y="2588259"/>
            <a:ext cx="390969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solidFill>
                  <a:srgbClr val="3333CC"/>
                </a:solidFill>
                <a:latin typeface="Arial"/>
                <a:cs typeface="Arial"/>
              </a:rPr>
              <a:t>%</a:t>
            </a:r>
            <a:r>
              <a:rPr sz="1600" b="1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en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el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dominio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quedan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valores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por</a:t>
            </a:r>
            <a:r>
              <a:rPr sz="16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probar</a:t>
            </a:r>
            <a:endParaRPr sz="16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269740" y="3088132"/>
            <a:ext cx="4066540" cy="683895"/>
          </a:xfrm>
          <a:prstGeom prst="rect">
            <a:avLst/>
          </a:prstGeom>
        </p:spPr>
        <p:txBody>
          <a:bodyPr vert="horz" wrap="square" lIns="0" tIns="977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70"/>
              </a:spcBef>
            </a:pPr>
            <a:r>
              <a:rPr sz="1600" b="1" dirty="0">
                <a:solidFill>
                  <a:srgbClr val="3333CC"/>
                </a:solidFill>
                <a:latin typeface="Arial"/>
                <a:cs typeface="Arial"/>
              </a:rPr>
              <a:t>%</a:t>
            </a:r>
            <a:r>
              <a:rPr sz="1600" b="1" spc="-2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generar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nueva</a:t>
            </a:r>
            <a:r>
              <a:rPr sz="1600" spc="-2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asignación</a:t>
            </a:r>
            <a:r>
              <a:rPr sz="1600" spc="-2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parcial</a:t>
            </a:r>
            <a:endParaRPr sz="1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70"/>
              </a:spcBef>
            </a:pPr>
            <a:r>
              <a:rPr sz="1600" b="1" dirty="0">
                <a:solidFill>
                  <a:srgbClr val="3333CC"/>
                </a:solidFill>
                <a:latin typeface="Arial"/>
                <a:cs typeface="Arial"/>
              </a:rPr>
              <a:t>%</a:t>
            </a:r>
            <a:r>
              <a:rPr sz="1600" b="1" spc="-2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la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nueva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asignación</a:t>
            </a:r>
            <a:r>
              <a:rPr sz="1600" spc="-2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parcial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es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consistente</a:t>
            </a:r>
            <a:endParaRPr sz="16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12140" y="3746500"/>
            <a:ext cx="5922010" cy="2363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41500" marR="5080">
              <a:lnSpc>
                <a:spcPct val="120000"/>
              </a:lnSpc>
              <a:spcBef>
                <a:spcPts val="100"/>
              </a:spcBef>
              <a:tabLst>
                <a:tab pos="4620895" algn="l"/>
              </a:tabLst>
            </a:pPr>
            <a:r>
              <a:rPr sz="1600" b="1" dirty="0">
                <a:solidFill>
                  <a:srgbClr val="FF0000"/>
                </a:solidFill>
                <a:latin typeface="Arial"/>
                <a:cs typeface="Arial"/>
              </a:rPr>
              <a:t>CSP</a:t>
            </a: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'</a:t>
            </a:r>
            <a:r>
              <a:rPr sz="1600" b="1" spc="10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550" b="1" spc="459" dirty="0">
                <a:solidFill>
                  <a:srgbClr val="FF0000"/>
                </a:solidFill>
                <a:latin typeface="Symbol"/>
                <a:cs typeface="Symbol"/>
              </a:rPr>
              <a:t></a:t>
            </a:r>
            <a:r>
              <a:rPr sz="1550" spc="10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FF0000"/>
                </a:solidFill>
                <a:latin typeface="Arial"/>
                <a:cs typeface="Arial"/>
              </a:rPr>
              <a:t>consistencia-de-arcos(</a:t>
            </a:r>
            <a:r>
              <a:rPr sz="1550" b="1" spc="-10" dirty="0">
                <a:solidFill>
                  <a:srgbClr val="FF0000"/>
                </a:solidFill>
                <a:latin typeface="Symbol"/>
                <a:cs typeface="Symbol"/>
              </a:rPr>
              <a:t></a:t>
            </a:r>
            <a:r>
              <a:rPr sz="1600" b="1" spc="-10" dirty="0">
                <a:solidFill>
                  <a:srgbClr val="FF0000"/>
                </a:solidFill>
                <a:latin typeface="Times New Roman"/>
                <a:cs typeface="Times New Roman"/>
              </a:rPr>
              <a:t>'</a:t>
            </a:r>
            <a:r>
              <a:rPr sz="1600" b="1" spc="-10" dirty="0">
                <a:solidFill>
                  <a:srgbClr val="FF0000"/>
                </a:solidFill>
                <a:latin typeface="Arial"/>
                <a:cs typeface="Arial"/>
              </a:rPr>
              <a:t>(CSP)) </a:t>
            </a:r>
            <a:r>
              <a:rPr sz="1600" dirty="0">
                <a:latin typeface="Arial"/>
                <a:cs typeface="Arial"/>
              </a:rPr>
              <a:t>resultado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spc="430" dirty="0">
                <a:latin typeface="Symbol"/>
                <a:cs typeface="Symbol"/>
              </a:rPr>
              <a:t>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FF0000"/>
                </a:solidFill>
                <a:latin typeface="Arial"/>
                <a:cs typeface="Arial"/>
              </a:rPr>
              <a:t>MAC</a:t>
            </a:r>
            <a:r>
              <a:rPr sz="1600" dirty="0">
                <a:latin typeface="Arial"/>
                <a:cs typeface="Arial"/>
              </a:rPr>
              <a:t>(</a:t>
            </a:r>
            <a:r>
              <a:rPr sz="1600" b="1" dirty="0">
                <a:solidFill>
                  <a:srgbClr val="FF0000"/>
                </a:solidFill>
                <a:latin typeface="Arial"/>
                <a:cs typeface="Arial"/>
              </a:rPr>
              <a:t>CSP</a:t>
            </a:r>
            <a:r>
              <a:rPr sz="1600" b="1" dirty="0">
                <a:solidFill>
                  <a:srgbClr val="FF0000"/>
                </a:solidFill>
                <a:latin typeface="Times New Roman"/>
                <a:cs typeface="Times New Roman"/>
              </a:rPr>
              <a:t>'</a:t>
            </a:r>
            <a:r>
              <a:rPr sz="1600" dirty="0">
                <a:latin typeface="Arial"/>
                <a:cs typeface="Arial"/>
              </a:rPr>
              <a:t>,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spc="-25" dirty="0">
                <a:latin typeface="Symbol"/>
                <a:cs typeface="Symbol"/>
              </a:rPr>
              <a:t></a:t>
            </a:r>
            <a:r>
              <a:rPr sz="1600" spc="-25" dirty="0">
                <a:latin typeface="Times New Roman"/>
                <a:cs typeface="Times New Roman"/>
              </a:rPr>
              <a:t>'</a:t>
            </a:r>
            <a:r>
              <a:rPr sz="1600" spc="-25" dirty="0">
                <a:latin typeface="Arial"/>
                <a:cs typeface="Arial"/>
              </a:rPr>
              <a:t>)</a:t>
            </a:r>
            <a:r>
              <a:rPr sz="1600" dirty="0">
                <a:latin typeface="Arial"/>
                <a:cs typeface="Arial"/>
              </a:rPr>
              <a:t>	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%</a:t>
            </a:r>
            <a:r>
              <a:rPr sz="16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completarla </a:t>
            </a:r>
            <a:r>
              <a:rPr sz="1600" b="1" dirty="0">
                <a:latin typeface="Arial"/>
                <a:cs typeface="Arial"/>
              </a:rPr>
              <a:t>Si</a:t>
            </a:r>
            <a:r>
              <a:rPr sz="1600" b="1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resultado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≠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fallo</a:t>
            </a:r>
            <a:r>
              <a:rPr sz="1600" i="1" spc="-10" dirty="0">
                <a:latin typeface="Arial"/>
                <a:cs typeface="Arial"/>
              </a:rPr>
              <a:t> </a:t>
            </a:r>
            <a:r>
              <a:rPr sz="1600" b="1" spc="-10" dirty="0">
                <a:latin typeface="Arial"/>
                <a:cs typeface="Arial"/>
              </a:rPr>
              <a:t>entonces</a:t>
            </a:r>
            <a:endParaRPr sz="1600">
              <a:latin typeface="Arial"/>
              <a:cs typeface="Arial"/>
            </a:endParaRPr>
          </a:p>
          <a:p>
            <a:pPr marL="927100" marR="1351915" indent="1828800">
              <a:lnSpc>
                <a:spcPct val="118700"/>
              </a:lnSpc>
              <a:spcBef>
                <a:spcPts val="25"/>
              </a:spcBef>
            </a:pPr>
            <a:r>
              <a:rPr sz="1600" b="1" spc="-10" dirty="0">
                <a:latin typeface="Arial"/>
                <a:cs typeface="Arial"/>
              </a:rPr>
              <a:t>devolver</a:t>
            </a:r>
            <a:r>
              <a:rPr sz="1600" spc="-10" dirty="0">
                <a:latin typeface="Arial"/>
                <a:cs typeface="Arial"/>
              </a:rPr>
              <a:t>(resultado) </a:t>
            </a:r>
            <a:r>
              <a:rPr sz="1600" dirty="0">
                <a:latin typeface="Arial"/>
                <a:cs typeface="Arial"/>
              </a:rPr>
              <a:t>dominio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spc="430" dirty="0">
                <a:latin typeface="Symbol"/>
                <a:cs typeface="Symbol"/>
              </a:rPr>
              <a:t>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Arial"/>
                <a:cs typeface="Arial"/>
              </a:rPr>
              <a:t>dominio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\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spc="-25" dirty="0">
                <a:latin typeface="Arial"/>
                <a:cs typeface="Arial"/>
              </a:rPr>
              <a:t>{</a:t>
            </a:r>
            <a:r>
              <a:rPr sz="1600" i="1" spc="-25" dirty="0">
                <a:latin typeface="Arial"/>
                <a:cs typeface="Arial"/>
              </a:rPr>
              <a:t>v</a:t>
            </a:r>
            <a:r>
              <a:rPr sz="1600" spc="-25" dirty="0">
                <a:latin typeface="Arial"/>
                <a:cs typeface="Arial"/>
              </a:rPr>
              <a:t>}</a:t>
            </a:r>
            <a:endParaRPr sz="1600">
              <a:latin typeface="Arial"/>
              <a:cs typeface="Arial"/>
            </a:endParaRPr>
          </a:p>
          <a:p>
            <a:pPr marL="927100">
              <a:lnSpc>
                <a:spcPct val="100000"/>
              </a:lnSpc>
              <a:spcBef>
                <a:spcPts val="380"/>
              </a:spcBef>
            </a:pPr>
            <a:r>
              <a:rPr sz="1600" b="1" dirty="0">
                <a:latin typeface="Arial"/>
                <a:cs typeface="Arial"/>
              </a:rPr>
              <a:t>Fin </a:t>
            </a:r>
            <a:r>
              <a:rPr sz="1600" spc="-10" dirty="0">
                <a:latin typeface="Arial"/>
                <a:cs typeface="Arial"/>
              </a:rPr>
              <a:t>{Mientras}</a:t>
            </a:r>
            <a:endParaRPr sz="1600">
              <a:latin typeface="Arial"/>
              <a:cs typeface="Arial"/>
            </a:endParaRPr>
          </a:p>
          <a:p>
            <a:pPr marL="12700" marR="4215765" indent="342900">
              <a:lnSpc>
                <a:spcPct val="120000"/>
              </a:lnSpc>
            </a:pPr>
            <a:r>
              <a:rPr sz="1600" b="1" spc="-10" dirty="0">
                <a:latin typeface="Arial"/>
                <a:cs typeface="Arial"/>
              </a:rPr>
              <a:t>devolver</a:t>
            </a:r>
            <a:r>
              <a:rPr sz="1600" spc="-10" dirty="0">
                <a:latin typeface="Arial"/>
                <a:cs typeface="Arial"/>
              </a:rPr>
              <a:t>(</a:t>
            </a:r>
            <a:r>
              <a:rPr sz="1600" i="1" spc="-10" dirty="0">
                <a:latin typeface="Arial"/>
                <a:cs typeface="Arial"/>
              </a:rPr>
              <a:t>fallo</a:t>
            </a:r>
            <a:r>
              <a:rPr sz="1600" spc="-10" dirty="0">
                <a:latin typeface="Arial"/>
                <a:cs typeface="Arial"/>
              </a:rPr>
              <a:t>) </a:t>
            </a:r>
            <a:r>
              <a:rPr sz="1600" b="1" dirty="0">
                <a:latin typeface="Arial"/>
                <a:cs typeface="Arial"/>
              </a:rPr>
              <a:t>Fin </a:t>
            </a:r>
            <a:r>
              <a:rPr sz="1600" spc="-10" dirty="0">
                <a:latin typeface="Arial"/>
                <a:cs typeface="Arial"/>
              </a:rPr>
              <a:t>{MAC}</a:t>
            </a:r>
            <a:endParaRPr sz="16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583815">
              <a:lnSpc>
                <a:spcPct val="100000"/>
              </a:lnSpc>
              <a:spcBef>
                <a:spcPts val="100"/>
              </a:spcBef>
            </a:pPr>
            <a:r>
              <a:rPr dirty="0"/>
              <a:t>CSPs</a:t>
            </a:r>
            <a:r>
              <a:rPr spc="-15" dirty="0"/>
              <a:t> </a:t>
            </a:r>
            <a:r>
              <a:rPr spc="-10" dirty="0"/>
              <a:t>avanzados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75"/>
              </a:spcBef>
            </a:pPr>
            <a:r>
              <a:rPr dirty="0"/>
              <a:t>– 40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64540" y="1537715"/>
            <a:ext cx="7501890" cy="3844925"/>
          </a:xfrm>
          <a:prstGeom prst="rect">
            <a:avLst/>
          </a:prstGeom>
        </p:spPr>
        <p:txBody>
          <a:bodyPr vert="horz" wrap="square" lIns="0" tIns="1250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85"/>
              </a:spcBef>
            </a:pPr>
            <a:r>
              <a:rPr sz="2000" b="1" dirty="0">
                <a:latin typeface="Times New Roman"/>
                <a:cs typeface="Times New Roman"/>
              </a:rPr>
              <a:t>Temas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avanzados: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890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Algoritmos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satisfacción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propagación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sofisticados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1010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Heurísticas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selección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variables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y/o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sofisticadas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885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CSPs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dominios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infinitos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continuos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1010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Estructuración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(jerárquica)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CSPs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1005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Preferencias</a:t>
            </a:r>
            <a:r>
              <a:rPr sz="2000" spc="-5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sobre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soluciones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optimización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restricciones,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COPs)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890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Satisfacción</a:t>
            </a:r>
            <a:r>
              <a:rPr sz="2000" spc="-6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/optimización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distribuida</a:t>
            </a:r>
            <a:r>
              <a:rPr sz="2000" i="1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5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restricciones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(DCSP/DCOP)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1010"/>
              </a:spcBef>
              <a:buFont typeface="Times New Roman"/>
              <a:buChar char="•"/>
              <a:tabLst>
                <a:tab pos="354965" algn="l"/>
                <a:tab pos="355600" algn="l"/>
              </a:tabLst>
            </a:pPr>
            <a:r>
              <a:rPr sz="2000" i="1" dirty="0">
                <a:latin typeface="Times New Roman"/>
                <a:cs typeface="Times New Roman"/>
              </a:rPr>
              <a:t>Relajación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restricciones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885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. . </a:t>
            </a:r>
            <a:r>
              <a:rPr sz="2000" spc="-50" dirty="0">
                <a:latin typeface="Times New Roman"/>
                <a:cs typeface="Times New Roman"/>
              </a:rPr>
              <a:t>.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3080659" y="4499355"/>
            <a:ext cx="2741930" cy="360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i="1" dirty="0">
                <a:latin typeface="Times New Roman"/>
                <a:cs typeface="Times New Roman"/>
              </a:rPr>
              <a:t>Año</a:t>
            </a:r>
            <a:r>
              <a:rPr sz="2200" i="1" spc="-10" dirty="0">
                <a:latin typeface="Times New Roman"/>
                <a:cs typeface="Times New Roman"/>
              </a:rPr>
              <a:t> </a:t>
            </a:r>
            <a:r>
              <a:rPr sz="2200" i="1" dirty="0">
                <a:latin typeface="Times New Roman"/>
                <a:cs typeface="Times New Roman"/>
              </a:rPr>
              <a:t>académico</a:t>
            </a:r>
            <a:r>
              <a:rPr sz="2200" i="1" spc="-5" dirty="0">
                <a:latin typeface="Times New Roman"/>
                <a:cs typeface="Times New Roman"/>
              </a:rPr>
              <a:t> </a:t>
            </a:r>
            <a:r>
              <a:rPr sz="2200" i="1" spc="-10" dirty="0">
                <a:latin typeface="Times New Roman"/>
                <a:cs typeface="Times New Roman"/>
              </a:rPr>
              <a:t>2022/23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282281" y="6372464"/>
            <a:ext cx="2794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1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84412" y="2786379"/>
            <a:ext cx="473710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125" b="1" baseline="1010" dirty="0">
                <a:solidFill>
                  <a:srgbClr val="333399"/>
                </a:solidFill>
                <a:latin typeface="MS PGothic"/>
                <a:cs typeface="MS PGothic"/>
              </a:rPr>
              <a:t>“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Lógicas</a:t>
            </a:r>
            <a:r>
              <a:rPr sz="2800" b="1" spc="5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de</a:t>
            </a:r>
            <a:r>
              <a:rPr sz="2800" b="1" spc="10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spc="-10" dirty="0">
                <a:solidFill>
                  <a:srgbClr val="333399"/>
                </a:solidFill>
                <a:latin typeface="Arial"/>
                <a:cs typeface="Arial"/>
              </a:rPr>
              <a:t>descripciones</a:t>
            </a:r>
            <a:r>
              <a:rPr sz="4125" b="1" spc="-15" baseline="1010" dirty="0">
                <a:solidFill>
                  <a:srgbClr val="333399"/>
                </a:solidFill>
                <a:latin typeface="MS PGothic"/>
                <a:cs typeface="MS PGothic"/>
              </a:rPr>
              <a:t>”</a:t>
            </a:r>
            <a:endParaRPr sz="4125" baseline="1010">
              <a:latin typeface="MS PGothic"/>
              <a:cs typeface="MS PGothic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3886200" y="1973580"/>
            <a:ext cx="139509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20" dirty="0">
                <a:solidFill>
                  <a:srgbClr val="333399"/>
                </a:solidFill>
              </a:rPr>
              <a:t>Tema</a:t>
            </a:r>
            <a:r>
              <a:rPr sz="3200" spc="-180" dirty="0">
                <a:solidFill>
                  <a:srgbClr val="333399"/>
                </a:solidFill>
              </a:rPr>
              <a:t> </a:t>
            </a:r>
            <a:r>
              <a:rPr sz="3200" spc="-50" dirty="0">
                <a:solidFill>
                  <a:srgbClr val="333399"/>
                </a:solidFill>
              </a:rPr>
              <a:t>7</a:t>
            </a:r>
            <a:endParaRPr sz="3200"/>
          </a:p>
        </p:txBody>
      </p: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93878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Referencias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785100" y="6372464"/>
            <a:ext cx="2794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2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64540" y="1187196"/>
            <a:ext cx="7803515" cy="4039870"/>
          </a:xfrm>
          <a:prstGeom prst="rect">
            <a:avLst/>
          </a:prstGeom>
        </p:spPr>
        <p:txBody>
          <a:bodyPr vert="horz" wrap="square" lIns="0" tIns="73660" rIns="0" bIns="0" rtlCol="0">
            <a:spAutoFit/>
          </a:bodyPr>
          <a:lstStyle/>
          <a:p>
            <a:pPr marL="354965" marR="432434" indent="-342265">
              <a:lnSpc>
                <a:spcPct val="80000"/>
              </a:lnSpc>
              <a:spcBef>
                <a:spcPts val="58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b="1" i="1" dirty="0">
                <a:latin typeface="Arial"/>
                <a:cs typeface="Arial"/>
              </a:rPr>
              <a:t>Reasoning</a:t>
            </a:r>
            <a:r>
              <a:rPr sz="2000" b="1" i="1" spc="-45" dirty="0">
                <a:latin typeface="Arial"/>
                <a:cs typeface="Arial"/>
              </a:rPr>
              <a:t> </a:t>
            </a:r>
            <a:r>
              <a:rPr sz="2000" b="1" i="1" dirty="0">
                <a:latin typeface="Arial"/>
                <a:cs typeface="Arial"/>
              </a:rPr>
              <a:t>in</a:t>
            </a:r>
            <a:r>
              <a:rPr sz="2000" b="1" i="1" spc="-30" dirty="0">
                <a:latin typeface="Arial"/>
                <a:cs typeface="Arial"/>
              </a:rPr>
              <a:t> </a:t>
            </a:r>
            <a:r>
              <a:rPr sz="2000" b="1" i="1" dirty="0">
                <a:latin typeface="Arial"/>
                <a:cs typeface="Arial"/>
              </a:rPr>
              <a:t>Description</a:t>
            </a:r>
            <a:r>
              <a:rPr sz="2000" b="1" i="1" spc="-30" dirty="0">
                <a:latin typeface="Arial"/>
                <a:cs typeface="Arial"/>
              </a:rPr>
              <a:t> </a:t>
            </a:r>
            <a:r>
              <a:rPr sz="2000" b="1" i="1" dirty="0">
                <a:latin typeface="Arial"/>
                <a:cs typeface="Arial"/>
              </a:rPr>
              <a:t>Logics:</a:t>
            </a:r>
            <a:r>
              <a:rPr sz="2000" b="1" i="1" spc="-35" dirty="0">
                <a:latin typeface="Arial"/>
                <a:cs typeface="Arial"/>
              </a:rPr>
              <a:t> </a:t>
            </a:r>
            <a:r>
              <a:rPr sz="2000" b="1" i="1" dirty="0">
                <a:latin typeface="Arial"/>
                <a:cs typeface="Arial"/>
              </a:rPr>
              <a:t>Basics,</a:t>
            </a:r>
            <a:r>
              <a:rPr sz="2000" b="1" i="1" spc="-40" dirty="0">
                <a:latin typeface="Arial"/>
                <a:cs typeface="Arial"/>
              </a:rPr>
              <a:t> </a:t>
            </a:r>
            <a:r>
              <a:rPr sz="2000" b="1" i="1" dirty="0">
                <a:latin typeface="Arial"/>
                <a:cs typeface="Arial"/>
              </a:rPr>
              <a:t>Extensions,</a:t>
            </a:r>
            <a:r>
              <a:rPr sz="2000" b="1" i="1" spc="-35" dirty="0">
                <a:latin typeface="Arial"/>
                <a:cs typeface="Arial"/>
              </a:rPr>
              <a:t> </a:t>
            </a:r>
            <a:r>
              <a:rPr sz="2000" b="1" i="1" spc="-25" dirty="0">
                <a:latin typeface="Arial"/>
                <a:cs typeface="Arial"/>
              </a:rPr>
              <a:t>and </a:t>
            </a:r>
            <a:r>
              <a:rPr sz="2000" b="1" i="1" spc="-10" dirty="0">
                <a:latin typeface="Arial"/>
                <a:cs typeface="Arial"/>
              </a:rPr>
              <a:t>Relatives</a:t>
            </a:r>
            <a:r>
              <a:rPr sz="2000" spc="-10" dirty="0">
                <a:latin typeface="Arial"/>
                <a:cs typeface="Arial"/>
              </a:rPr>
              <a:t>.</a:t>
            </a:r>
            <a:endParaRPr sz="20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</a:pPr>
            <a:r>
              <a:rPr sz="2000" dirty="0">
                <a:latin typeface="Arial"/>
                <a:cs typeface="Arial"/>
              </a:rPr>
              <a:t>Ulrike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Sattler.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Reasoning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Web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2007,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LNCS </a:t>
            </a:r>
            <a:r>
              <a:rPr sz="2000" spc="-20" dirty="0">
                <a:latin typeface="Arial"/>
                <a:cs typeface="Arial"/>
              </a:rPr>
              <a:t>4636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b="1" i="1" dirty="0">
                <a:latin typeface="Arial"/>
                <a:cs typeface="Arial"/>
              </a:rPr>
              <a:t>Basic</a:t>
            </a:r>
            <a:r>
              <a:rPr sz="2000" b="1" i="1" spc="-40" dirty="0">
                <a:latin typeface="Arial"/>
                <a:cs typeface="Arial"/>
              </a:rPr>
              <a:t> </a:t>
            </a:r>
            <a:r>
              <a:rPr sz="2000" b="1" i="1" dirty="0">
                <a:latin typeface="Arial"/>
                <a:cs typeface="Arial"/>
              </a:rPr>
              <a:t>Description</a:t>
            </a:r>
            <a:r>
              <a:rPr sz="2000" b="1" i="1" spc="-30" dirty="0">
                <a:latin typeface="Arial"/>
                <a:cs typeface="Arial"/>
              </a:rPr>
              <a:t> </a:t>
            </a:r>
            <a:r>
              <a:rPr sz="2000" b="1" i="1" spc="-10" dirty="0">
                <a:latin typeface="Arial"/>
                <a:cs typeface="Arial"/>
              </a:rPr>
              <a:t>Logics</a:t>
            </a:r>
            <a:r>
              <a:rPr sz="2000" spc="-10" dirty="0">
                <a:latin typeface="Arial"/>
                <a:cs typeface="Arial"/>
              </a:rPr>
              <a:t>.</a:t>
            </a:r>
            <a:endParaRPr sz="2000">
              <a:latin typeface="Arial"/>
              <a:cs typeface="Arial"/>
            </a:endParaRPr>
          </a:p>
          <a:p>
            <a:pPr marL="355600" marR="5080">
              <a:lnSpc>
                <a:spcPct val="79000"/>
              </a:lnSpc>
              <a:spcBef>
                <a:spcPts val="500"/>
              </a:spcBef>
            </a:pPr>
            <a:r>
              <a:rPr sz="2000" dirty="0">
                <a:latin typeface="Arial"/>
                <a:cs typeface="Arial"/>
              </a:rPr>
              <a:t>Franz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Baader,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Werner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Nutt.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Cap.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2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en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“The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Description</a:t>
            </a:r>
            <a:r>
              <a:rPr sz="2000" spc="-10" dirty="0">
                <a:latin typeface="Arial"/>
                <a:cs typeface="Arial"/>
              </a:rPr>
              <a:t> Logic </a:t>
            </a:r>
            <a:r>
              <a:rPr sz="2000" dirty="0">
                <a:latin typeface="Arial"/>
                <a:cs typeface="Arial"/>
              </a:rPr>
              <a:t>Handbook:</a:t>
            </a:r>
            <a:r>
              <a:rPr sz="2000" spc="-3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Theory,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Implementation,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and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Applications”.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Cambridge </a:t>
            </a:r>
            <a:r>
              <a:rPr sz="2000" dirty="0">
                <a:latin typeface="Arial"/>
                <a:cs typeface="Arial"/>
              </a:rPr>
              <a:t>University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Press,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2003.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b="1" i="1" dirty="0">
                <a:latin typeface="Arial"/>
                <a:cs typeface="Arial"/>
              </a:rPr>
              <a:t>Semantic</a:t>
            </a:r>
            <a:r>
              <a:rPr sz="2000" b="1" i="1" spc="-40" dirty="0">
                <a:latin typeface="Arial"/>
                <a:cs typeface="Arial"/>
              </a:rPr>
              <a:t> </a:t>
            </a:r>
            <a:r>
              <a:rPr sz="2000" b="1" i="1" dirty="0">
                <a:latin typeface="Arial"/>
                <a:cs typeface="Arial"/>
              </a:rPr>
              <a:t>Web:</a:t>
            </a:r>
            <a:r>
              <a:rPr sz="2000" b="1" i="1" spc="-35" dirty="0">
                <a:latin typeface="Arial"/>
                <a:cs typeface="Arial"/>
              </a:rPr>
              <a:t> </a:t>
            </a:r>
            <a:r>
              <a:rPr sz="2000" b="1" i="1" dirty="0">
                <a:latin typeface="Arial"/>
                <a:cs typeface="Arial"/>
              </a:rPr>
              <a:t>Concepts,</a:t>
            </a:r>
            <a:r>
              <a:rPr sz="2000" b="1" i="1" spc="-35" dirty="0">
                <a:latin typeface="Arial"/>
                <a:cs typeface="Arial"/>
              </a:rPr>
              <a:t> </a:t>
            </a:r>
            <a:r>
              <a:rPr sz="2000" b="1" i="1" dirty="0">
                <a:latin typeface="Arial"/>
                <a:cs typeface="Arial"/>
              </a:rPr>
              <a:t>Technologies</a:t>
            </a:r>
            <a:r>
              <a:rPr sz="2000" b="1" i="1" spc="-30" dirty="0">
                <a:latin typeface="Arial"/>
                <a:cs typeface="Arial"/>
              </a:rPr>
              <a:t> </a:t>
            </a:r>
            <a:r>
              <a:rPr sz="2000" b="1" i="1" dirty="0">
                <a:latin typeface="Arial"/>
                <a:cs typeface="Arial"/>
              </a:rPr>
              <a:t>and</a:t>
            </a:r>
            <a:r>
              <a:rPr sz="2000" b="1" i="1" spc="-20" dirty="0">
                <a:latin typeface="Arial"/>
                <a:cs typeface="Arial"/>
              </a:rPr>
              <a:t> </a:t>
            </a:r>
            <a:r>
              <a:rPr sz="2000" b="1" i="1" spc="-10" dirty="0">
                <a:latin typeface="Arial"/>
                <a:cs typeface="Arial"/>
              </a:rPr>
              <a:t>Applications</a:t>
            </a:r>
            <a:r>
              <a:rPr sz="2000" i="1" spc="-10" dirty="0">
                <a:latin typeface="Arial"/>
                <a:cs typeface="Arial"/>
              </a:rPr>
              <a:t>.</a:t>
            </a:r>
            <a:endParaRPr sz="2000">
              <a:latin typeface="Arial"/>
              <a:cs typeface="Arial"/>
            </a:endParaRPr>
          </a:p>
          <a:p>
            <a:pPr marL="355600" marR="447040">
              <a:lnSpc>
                <a:spcPct val="79000"/>
              </a:lnSpc>
              <a:spcBef>
                <a:spcPts val="505"/>
              </a:spcBef>
            </a:pPr>
            <a:r>
              <a:rPr sz="2000" dirty="0">
                <a:latin typeface="Arial"/>
                <a:cs typeface="Arial"/>
              </a:rPr>
              <a:t>K.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Breitman,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M.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A.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Casanova,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W.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Truszkowski.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Springer.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20" dirty="0">
                <a:latin typeface="Arial"/>
                <a:cs typeface="Arial"/>
              </a:rPr>
              <a:t>2007 </a:t>
            </a:r>
            <a:r>
              <a:rPr sz="2000" dirty="0">
                <a:latin typeface="Arial"/>
                <a:cs typeface="Arial"/>
              </a:rPr>
              <a:t>(Cap.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25" dirty="0">
                <a:latin typeface="Arial"/>
                <a:cs typeface="Arial"/>
              </a:rPr>
              <a:t>3)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b="1" i="1" dirty="0">
                <a:latin typeface="Arial"/>
                <a:cs typeface="Arial"/>
              </a:rPr>
              <a:t>Foundations</a:t>
            </a:r>
            <a:r>
              <a:rPr sz="2000" b="1" i="1" spc="-30" dirty="0">
                <a:latin typeface="Arial"/>
                <a:cs typeface="Arial"/>
              </a:rPr>
              <a:t> </a:t>
            </a:r>
            <a:r>
              <a:rPr sz="2000" b="1" i="1" dirty="0">
                <a:latin typeface="Arial"/>
                <a:cs typeface="Arial"/>
              </a:rPr>
              <a:t>of</a:t>
            </a:r>
            <a:r>
              <a:rPr sz="2000" b="1" i="1" spc="-20" dirty="0">
                <a:latin typeface="Arial"/>
                <a:cs typeface="Arial"/>
              </a:rPr>
              <a:t> </a:t>
            </a:r>
            <a:r>
              <a:rPr sz="2000" b="1" i="1" dirty="0">
                <a:latin typeface="Arial"/>
                <a:cs typeface="Arial"/>
              </a:rPr>
              <a:t>Semantic</a:t>
            </a:r>
            <a:r>
              <a:rPr sz="2000" b="1" i="1" spc="-20" dirty="0">
                <a:latin typeface="Arial"/>
                <a:cs typeface="Arial"/>
              </a:rPr>
              <a:t> </a:t>
            </a:r>
            <a:r>
              <a:rPr sz="2000" b="1" i="1" dirty="0">
                <a:latin typeface="Arial"/>
                <a:cs typeface="Arial"/>
              </a:rPr>
              <a:t>Web</a:t>
            </a:r>
            <a:r>
              <a:rPr sz="2000" b="1" i="1" spc="-15" dirty="0">
                <a:latin typeface="Arial"/>
                <a:cs typeface="Arial"/>
              </a:rPr>
              <a:t> </a:t>
            </a:r>
            <a:r>
              <a:rPr sz="2000" b="1" i="1" spc="-10" dirty="0">
                <a:latin typeface="Arial"/>
                <a:cs typeface="Arial"/>
              </a:rPr>
              <a:t>Technologies</a:t>
            </a:r>
            <a:r>
              <a:rPr sz="2000" i="1" spc="-10" dirty="0">
                <a:latin typeface="Arial"/>
                <a:cs typeface="Arial"/>
              </a:rPr>
              <a:t>.</a:t>
            </a:r>
            <a:endParaRPr sz="20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</a:pPr>
            <a:r>
              <a:rPr sz="2000" dirty="0">
                <a:latin typeface="Arial"/>
                <a:cs typeface="Arial"/>
              </a:rPr>
              <a:t>P.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Hitzler,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M.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Krötzsch,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S.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Rudolph.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CRC Press.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2009.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(Cap.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25" dirty="0">
                <a:latin typeface="Arial"/>
                <a:cs typeface="Arial"/>
              </a:rPr>
              <a:t>5)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b="1" i="1" dirty="0">
                <a:latin typeface="Arial"/>
                <a:cs typeface="Arial"/>
              </a:rPr>
              <a:t>Inteligencia</a:t>
            </a:r>
            <a:r>
              <a:rPr sz="2000" b="1" i="1" spc="-80" dirty="0">
                <a:latin typeface="Arial"/>
                <a:cs typeface="Arial"/>
              </a:rPr>
              <a:t> </a:t>
            </a:r>
            <a:r>
              <a:rPr sz="2000" b="1" i="1" dirty="0">
                <a:latin typeface="Arial"/>
                <a:cs typeface="Arial"/>
              </a:rPr>
              <a:t>Artificial.</a:t>
            </a:r>
            <a:r>
              <a:rPr sz="2000" b="1" i="1" spc="-70" dirty="0">
                <a:latin typeface="Arial"/>
                <a:cs typeface="Arial"/>
              </a:rPr>
              <a:t> </a:t>
            </a:r>
            <a:r>
              <a:rPr sz="2000" b="1" i="1" dirty="0">
                <a:latin typeface="Arial"/>
                <a:cs typeface="Arial"/>
              </a:rPr>
              <a:t>Ejercicios</a:t>
            </a:r>
            <a:r>
              <a:rPr sz="2000" b="1" i="1" spc="-65" dirty="0">
                <a:latin typeface="Arial"/>
                <a:cs typeface="Arial"/>
              </a:rPr>
              <a:t> </a:t>
            </a:r>
            <a:r>
              <a:rPr sz="2000" b="1" i="1" spc="-10" dirty="0">
                <a:latin typeface="Arial"/>
                <a:cs typeface="Arial"/>
              </a:rPr>
              <a:t>Resueltos</a:t>
            </a:r>
            <a:r>
              <a:rPr sz="2000" i="1" spc="-10" dirty="0">
                <a:latin typeface="Arial"/>
                <a:cs typeface="Arial"/>
              </a:rPr>
              <a:t>.</a:t>
            </a:r>
            <a:endParaRPr sz="20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</a:pPr>
            <a:r>
              <a:rPr sz="2000" dirty="0">
                <a:latin typeface="Arial"/>
                <a:cs typeface="Arial"/>
              </a:rPr>
              <a:t>H.</a:t>
            </a:r>
            <a:r>
              <a:rPr sz="2000" spc="-3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Billhardt,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A.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Fernández,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S.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Ossowski.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Ed.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Areces.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2015.</a:t>
            </a:r>
            <a:endParaRPr sz="2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720340">
              <a:lnSpc>
                <a:spcPct val="100000"/>
              </a:lnSpc>
              <a:spcBef>
                <a:spcPts val="100"/>
              </a:spcBef>
            </a:pPr>
            <a:r>
              <a:rPr dirty="0"/>
              <a:t>Repaso</a:t>
            </a:r>
            <a:r>
              <a:rPr spc="-15" dirty="0"/>
              <a:t> </a:t>
            </a:r>
            <a:r>
              <a:rPr spc="-10" dirty="0"/>
              <a:t>Lógica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64540" y="4574765"/>
            <a:ext cx="4572635" cy="1372870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640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Arial"/>
                <a:cs typeface="Arial"/>
              </a:rPr>
              <a:t>Lógica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Predicados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(Primer</a:t>
            </a:r>
            <a:r>
              <a:rPr sz="2000" spc="-10" dirty="0">
                <a:latin typeface="Arial"/>
                <a:cs typeface="Arial"/>
              </a:rPr>
              <a:t> Orden)</a:t>
            </a:r>
            <a:endParaRPr sz="2000">
              <a:latin typeface="Arial"/>
              <a:cs typeface="Arial"/>
            </a:endParaRPr>
          </a:p>
          <a:p>
            <a:pPr marL="412750">
              <a:lnSpc>
                <a:spcPct val="100000"/>
              </a:lnSpc>
              <a:spcBef>
                <a:spcPts val="490"/>
              </a:spcBef>
            </a:pPr>
            <a:r>
              <a:rPr sz="1800" dirty="0">
                <a:latin typeface="Arial"/>
                <a:cs typeface="Arial"/>
              </a:rPr>
              <a:t>P(x),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Q(y),</a:t>
            </a:r>
            <a:r>
              <a:rPr sz="1800" spc="-10" dirty="0">
                <a:latin typeface="Arial"/>
                <a:cs typeface="Arial"/>
              </a:rPr>
              <a:t> R(x,y)</a:t>
            </a:r>
            <a:endParaRPr sz="1800">
              <a:latin typeface="Arial"/>
              <a:cs typeface="Arial"/>
            </a:endParaRPr>
          </a:p>
          <a:p>
            <a:pPr marL="412750">
              <a:lnSpc>
                <a:spcPct val="100000"/>
              </a:lnSpc>
              <a:spcBef>
                <a:spcPts val="240"/>
              </a:spcBef>
            </a:pPr>
            <a:r>
              <a:rPr sz="1800" spc="-50" dirty="0">
                <a:latin typeface="Verdana"/>
                <a:cs typeface="Verdana"/>
              </a:rPr>
              <a:t>8</a:t>
            </a:r>
            <a:r>
              <a:rPr sz="1800" spc="-50" dirty="0">
                <a:latin typeface="Arial"/>
                <a:cs typeface="Arial"/>
              </a:rPr>
              <a:t>x</a:t>
            </a:r>
            <a:r>
              <a:rPr sz="1800" spc="-75" dirty="0">
                <a:latin typeface="Arial"/>
                <a:cs typeface="Arial"/>
              </a:rPr>
              <a:t> </a:t>
            </a:r>
            <a:r>
              <a:rPr sz="1800" spc="-20" dirty="0">
                <a:latin typeface="Arial"/>
                <a:cs typeface="Arial"/>
              </a:rPr>
              <a:t>F(x)</a:t>
            </a:r>
            <a:endParaRPr sz="1800">
              <a:latin typeface="Arial"/>
              <a:cs typeface="Arial"/>
            </a:endParaRPr>
          </a:p>
          <a:p>
            <a:pPr marL="412750">
              <a:lnSpc>
                <a:spcPct val="100000"/>
              </a:lnSpc>
              <a:spcBef>
                <a:spcPts val="455"/>
              </a:spcBef>
            </a:pPr>
            <a:r>
              <a:rPr sz="1800" spc="-60" dirty="0">
                <a:latin typeface="Verdana"/>
                <a:cs typeface="Verdana"/>
              </a:rPr>
              <a:t>9</a:t>
            </a:r>
            <a:r>
              <a:rPr sz="1800" spc="-60" dirty="0">
                <a:latin typeface="Arial"/>
                <a:cs typeface="Arial"/>
              </a:rPr>
              <a:t>x</a:t>
            </a:r>
            <a:r>
              <a:rPr sz="1800" spc="-65" dirty="0">
                <a:latin typeface="Arial"/>
                <a:cs typeface="Arial"/>
              </a:rPr>
              <a:t> </a:t>
            </a:r>
            <a:r>
              <a:rPr sz="1800" spc="-20" dirty="0">
                <a:latin typeface="Arial"/>
                <a:cs typeface="Arial"/>
              </a:rPr>
              <a:t>F(x)</a:t>
            </a:r>
            <a:endParaRPr sz="18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282281" y="6358635"/>
            <a:ext cx="2794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– 3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5490041" y="1210769"/>
          <a:ext cx="1333500" cy="1793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1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1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1785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877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p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63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q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63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p</a:t>
                      </a:r>
                      <a:r>
                        <a:rPr sz="1400" spc="-1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400" spc="-385" dirty="0">
                          <a:latin typeface="Symbol"/>
                          <a:cs typeface="Symbol"/>
                        </a:rPr>
                        <a:t></a:t>
                      </a:r>
                      <a:r>
                        <a:rPr sz="14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spc="-60" dirty="0">
                          <a:latin typeface="Arial"/>
                          <a:cs typeface="Arial"/>
                        </a:rPr>
                        <a:t>q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63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38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38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38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44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44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44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9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71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9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71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9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71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7195794" y="1210769"/>
          <a:ext cx="1386205" cy="1793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1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1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05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8775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p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63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5730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q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63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p</a:t>
                      </a:r>
                      <a:r>
                        <a:rPr sz="1400" spc="-1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400" spc="265" dirty="0">
                          <a:latin typeface="Symbol"/>
                          <a:cs typeface="Symbol"/>
                        </a:rPr>
                        <a:t></a:t>
                      </a:r>
                      <a:r>
                        <a:rPr sz="14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spc="-50" dirty="0">
                          <a:latin typeface="Arial"/>
                          <a:cs typeface="Arial"/>
                        </a:rPr>
                        <a:t>q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63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38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38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381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44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44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44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  <a:spcBef>
                          <a:spcPts val="359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71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  <a:spcBef>
                          <a:spcPts val="359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71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9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71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5490038" y="3227779"/>
          <a:ext cx="1333500" cy="1793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1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1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1785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877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p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44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q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44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p</a:t>
                      </a:r>
                      <a:r>
                        <a:rPr sz="1400" spc="-1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400" spc="225" dirty="0">
                          <a:latin typeface="Symbol"/>
                          <a:cs typeface="Symbol"/>
                        </a:rPr>
                        <a:t></a:t>
                      </a:r>
                      <a:r>
                        <a:rPr sz="14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spc="-50" dirty="0">
                          <a:latin typeface="Arial"/>
                          <a:cs typeface="Arial"/>
                        </a:rPr>
                        <a:t>q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44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63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63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63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3" name="object 13"/>
          <p:cNvGraphicFramePr>
            <a:graphicFrameLocks noGrp="1"/>
          </p:cNvGraphicFramePr>
          <p:nvPr/>
        </p:nvGraphicFramePr>
        <p:xfrm>
          <a:off x="7195794" y="3227779"/>
          <a:ext cx="1384935" cy="1793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11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11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69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8775">
                <a:tc>
                  <a:txBody>
                    <a:bodyPr/>
                    <a:lstStyle/>
                    <a:p>
                      <a:pPr marL="126364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p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44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573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q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44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p</a:t>
                      </a:r>
                      <a:r>
                        <a:rPr sz="1400" spc="-1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↔</a:t>
                      </a:r>
                      <a:r>
                        <a:rPr sz="140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spc="-50" dirty="0">
                          <a:latin typeface="Arial"/>
                          <a:cs typeface="Arial"/>
                        </a:rPr>
                        <a:t>q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445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1285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8775"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63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63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63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4" name="object 14"/>
          <p:cNvGrpSpPr/>
          <p:nvPr/>
        </p:nvGrpSpPr>
        <p:grpSpPr>
          <a:xfrm>
            <a:off x="4003076" y="1589660"/>
            <a:ext cx="1304290" cy="3027045"/>
            <a:chOff x="4003076" y="1589660"/>
            <a:chExt cx="1304290" cy="3027045"/>
          </a:xfrm>
        </p:grpSpPr>
        <p:sp>
          <p:nvSpPr>
            <p:cNvPr id="15" name="object 15"/>
            <p:cNvSpPr/>
            <p:nvPr/>
          </p:nvSpPr>
          <p:spPr>
            <a:xfrm>
              <a:off x="4519089" y="1983512"/>
              <a:ext cx="788670" cy="1036319"/>
            </a:xfrm>
            <a:custGeom>
              <a:avLst/>
              <a:gdLst/>
              <a:ahLst/>
              <a:cxnLst/>
              <a:rect l="l" t="t" r="r" b="b"/>
              <a:pathLst>
                <a:path w="788670" h="1036319">
                  <a:moveTo>
                    <a:pt x="6350" y="0"/>
                  </a:moveTo>
                  <a:lnTo>
                    <a:pt x="6350" y="1035862"/>
                  </a:lnTo>
                </a:path>
                <a:path w="788670" h="1036319">
                  <a:moveTo>
                    <a:pt x="0" y="1029512"/>
                  </a:moveTo>
                  <a:lnTo>
                    <a:pt x="788205" y="1029512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017364" y="1603947"/>
              <a:ext cx="775970" cy="2998470"/>
            </a:xfrm>
            <a:custGeom>
              <a:avLst/>
              <a:gdLst/>
              <a:ahLst/>
              <a:cxnLst/>
              <a:rect l="l" t="t" r="r" b="b"/>
              <a:pathLst>
                <a:path w="775970" h="2998470">
                  <a:moveTo>
                    <a:pt x="775506" y="2998032"/>
                  </a:moveTo>
                  <a:lnTo>
                    <a:pt x="697359" y="2996719"/>
                  </a:lnTo>
                  <a:lnTo>
                    <a:pt x="624574" y="2992953"/>
                  </a:lnTo>
                  <a:lnTo>
                    <a:pt x="558708" y="2986995"/>
                  </a:lnTo>
                  <a:lnTo>
                    <a:pt x="501322" y="2979104"/>
                  </a:lnTo>
                  <a:lnTo>
                    <a:pt x="453973" y="2969540"/>
                  </a:lnTo>
                  <a:lnTo>
                    <a:pt x="395629" y="2946432"/>
                  </a:lnTo>
                  <a:lnTo>
                    <a:pt x="387751" y="2933409"/>
                  </a:lnTo>
                  <a:lnTo>
                    <a:pt x="387754" y="1643298"/>
                  </a:lnTo>
                  <a:lnTo>
                    <a:pt x="379876" y="1630274"/>
                  </a:lnTo>
                  <a:lnTo>
                    <a:pt x="321532" y="1607166"/>
                  </a:lnTo>
                  <a:lnTo>
                    <a:pt x="274183" y="1597602"/>
                  </a:lnTo>
                  <a:lnTo>
                    <a:pt x="216797" y="1589711"/>
                  </a:lnTo>
                  <a:lnTo>
                    <a:pt x="150931" y="1583753"/>
                  </a:lnTo>
                  <a:lnTo>
                    <a:pt x="78146" y="1579987"/>
                  </a:lnTo>
                  <a:lnTo>
                    <a:pt x="0" y="1578675"/>
                  </a:lnTo>
                  <a:lnTo>
                    <a:pt x="78146" y="1577362"/>
                  </a:lnTo>
                  <a:lnTo>
                    <a:pt x="150931" y="1573596"/>
                  </a:lnTo>
                  <a:lnTo>
                    <a:pt x="216797" y="1567638"/>
                  </a:lnTo>
                  <a:lnTo>
                    <a:pt x="274183" y="1559747"/>
                  </a:lnTo>
                  <a:lnTo>
                    <a:pt x="321532" y="1550183"/>
                  </a:lnTo>
                  <a:lnTo>
                    <a:pt x="379876" y="1527075"/>
                  </a:lnTo>
                  <a:lnTo>
                    <a:pt x="387754" y="1514052"/>
                  </a:lnTo>
                  <a:lnTo>
                    <a:pt x="387754" y="64622"/>
                  </a:lnTo>
                  <a:lnTo>
                    <a:pt x="395632" y="51599"/>
                  </a:lnTo>
                  <a:lnTo>
                    <a:pt x="453977" y="28491"/>
                  </a:lnTo>
                  <a:lnTo>
                    <a:pt x="501325" y="18927"/>
                  </a:lnTo>
                  <a:lnTo>
                    <a:pt x="558712" y="11036"/>
                  </a:lnTo>
                  <a:lnTo>
                    <a:pt x="624577" y="5078"/>
                  </a:lnTo>
                  <a:lnTo>
                    <a:pt x="697363" y="1312"/>
                  </a:lnTo>
                  <a:lnTo>
                    <a:pt x="775509" y="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745490" y="1275772"/>
          <a:ext cx="4561840" cy="25857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76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71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622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25120">
                <a:tc>
                  <a:txBody>
                    <a:bodyPr/>
                    <a:lstStyle/>
                    <a:p>
                      <a:pPr marL="374015" indent="-342265">
                        <a:lnSpc>
                          <a:spcPts val="2210"/>
                        </a:lnSpc>
                        <a:buChar char="•"/>
                        <a:tabLst>
                          <a:tab pos="374015" algn="l"/>
                          <a:tab pos="374650" algn="l"/>
                        </a:tabLst>
                      </a:pPr>
                      <a:r>
                        <a:rPr sz="2000" dirty="0">
                          <a:latin typeface="Arial"/>
                          <a:cs typeface="Arial"/>
                        </a:rPr>
                        <a:t>Lógica</a:t>
                      </a:r>
                      <a:r>
                        <a:rPr sz="2000" spc="-1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2000" dirty="0">
                          <a:latin typeface="Arial"/>
                          <a:cs typeface="Arial"/>
                        </a:rPr>
                        <a:t>Proposicional</a:t>
                      </a:r>
                      <a:r>
                        <a:rPr sz="2000" spc="-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2000" dirty="0">
                          <a:latin typeface="Arial"/>
                          <a:cs typeface="Arial"/>
                        </a:rPr>
                        <a:t>(Orden</a:t>
                      </a:r>
                      <a:r>
                        <a:rPr sz="2000" spc="-1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2000" spc="-25" dirty="0">
                          <a:latin typeface="Arial"/>
                          <a:cs typeface="Arial"/>
                        </a:rPr>
                        <a:t>0)</a:t>
                      </a:r>
                      <a:endParaRPr sz="20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 rowSpan="2"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431800">
                        <a:lnSpc>
                          <a:spcPct val="100000"/>
                        </a:lnSpc>
                        <a:spcBef>
                          <a:spcPts val="155"/>
                        </a:spcBef>
                      </a:pPr>
                      <a:r>
                        <a:rPr sz="1800" spc="-10" dirty="0">
                          <a:latin typeface="Arial"/>
                          <a:cs typeface="Arial"/>
                        </a:rPr>
                        <a:t>Sintaxis: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9685" marB="0"/>
                </a:tc>
                <a:tc gridSpan="2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6070">
                <a:tc>
                  <a:txBody>
                    <a:bodyPr/>
                    <a:lstStyle/>
                    <a:p>
                      <a:pPr marL="488950">
                        <a:lnSpc>
                          <a:spcPts val="1850"/>
                        </a:lnSpc>
                      </a:pPr>
                      <a:r>
                        <a:rPr sz="1800" dirty="0">
                          <a:latin typeface="Arial"/>
                          <a:cs typeface="Arial"/>
                        </a:rPr>
                        <a:t>p,</a:t>
                      </a:r>
                      <a:r>
                        <a:rPr sz="1800" spc="-1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800" dirty="0">
                          <a:latin typeface="Arial"/>
                          <a:cs typeface="Arial"/>
                        </a:rPr>
                        <a:t>q,</a:t>
                      </a:r>
                      <a:r>
                        <a:rPr sz="1800" spc="-1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800" spc="-50" dirty="0">
                          <a:latin typeface="Arial"/>
                          <a:cs typeface="Arial"/>
                        </a:rPr>
                        <a:t>…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79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p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085" marB="0"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7160" algn="r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400" spc="-25" dirty="0">
                          <a:latin typeface="Symbol"/>
                          <a:cs typeface="Symbol"/>
                        </a:rPr>
                        <a:t></a:t>
                      </a:r>
                      <a:r>
                        <a:rPr sz="1400" spc="-25" dirty="0">
                          <a:latin typeface="Arial"/>
                          <a:cs typeface="Arial"/>
                        </a:rPr>
                        <a:t>p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4650">
                <a:tc>
                  <a:txBody>
                    <a:bodyPr/>
                    <a:lstStyle/>
                    <a:p>
                      <a:pPr marL="488950">
                        <a:lnSpc>
                          <a:spcPts val="2045"/>
                        </a:lnSpc>
                      </a:pPr>
                      <a:r>
                        <a:rPr sz="1800" spc="-25" dirty="0">
                          <a:latin typeface="Symbol"/>
                          <a:cs typeface="Symbol"/>
                        </a:rPr>
                        <a:t></a:t>
                      </a:r>
                      <a:r>
                        <a:rPr sz="1800" spc="-25" dirty="0">
                          <a:latin typeface="Arial"/>
                          <a:cs typeface="Arial"/>
                        </a:rPr>
                        <a:t>p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71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085" marB="0"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63830" algn="r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0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6740">
                <a:tc>
                  <a:txBody>
                    <a:bodyPr/>
                    <a:lstStyle/>
                    <a:p>
                      <a:pPr marL="488950">
                        <a:lnSpc>
                          <a:spcPts val="1830"/>
                        </a:lnSpc>
                      </a:pPr>
                      <a:r>
                        <a:rPr sz="1800" dirty="0">
                          <a:latin typeface="Arial"/>
                          <a:cs typeface="Arial"/>
                        </a:rPr>
                        <a:t>p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800" spc="630" dirty="0">
                          <a:latin typeface="Symbol"/>
                          <a:cs typeface="Symbol"/>
                        </a:rPr>
                        <a:t></a:t>
                      </a:r>
                      <a:r>
                        <a:rPr sz="180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50" dirty="0">
                          <a:latin typeface="Arial"/>
                          <a:cs typeface="Arial"/>
                        </a:rPr>
                        <a:t>q</a:t>
                      </a:r>
                      <a:endParaRPr sz="1800">
                        <a:latin typeface="Arial"/>
                        <a:cs typeface="Arial"/>
                      </a:endParaRPr>
                    </a:p>
                    <a:p>
                      <a:pPr marL="488950">
                        <a:lnSpc>
                          <a:spcPct val="100000"/>
                        </a:lnSpc>
                        <a:spcBef>
                          <a:spcPts val="525"/>
                        </a:spcBef>
                        <a:tabLst>
                          <a:tab pos="2093595" algn="l"/>
                        </a:tabLst>
                      </a:pPr>
                      <a:r>
                        <a:rPr sz="2700" baseline="3086" dirty="0">
                          <a:latin typeface="Arial"/>
                          <a:cs typeface="Arial"/>
                        </a:rPr>
                        <a:t>p</a:t>
                      </a:r>
                      <a:r>
                        <a:rPr sz="2700" spc="-7" baseline="3086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2700" spc="-315" baseline="3086" dirty="0">
                          <a:latin typeface="Symbol"/>
                          <a:cs typeface="Symbol"/>
                        </a:rPr>
                        <a:t></a:t>
                      </a:r>
                      <a:r>
                        <a:rPr sz="2700" spc="75" baseline="3086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700" spc="-75" baseline="3086" dirty="0">
                          <a:latin typeface="Arial"/>
                          <a:cs typeface="Arial"/>
                        </a:rPr>
                        <a:t>q</a:t>
                      </a:r>
                      <a:r>
                        <a:rPr sz="2700" baseline="3086" dirty="0">
                          <a:latin typeface="Arial"/>
                          <a:cs typeface="Arial"/>
                        </a:rPr>
                        <a:t>	</a:t>
                      </a:r>
                      <a:r>
                        <a:rPr sz="1600" spc="-10" dirty="0">
                          <a:latin typeface="Arial"/>
                          <a:cs typeface="Arial"/>
                        </a:rPr>
                        <a:t>Semántica:</a:t>
                      </a:r>
                      <a:endParaRPr sz="16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">
                        <a:lnSpc>
                          <a:spcPct val="100000"/>
                        </a:lnSpc>
                        <a:spcBef>
                          <a:spcPts val="359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V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719" marB="0"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168275" algn="r">
                        <a:lnSpc>
                          <a:spcPct val="100000"/>
                        </a:lnSpc>
                        <a:spcBef>
                          <a:spcPts val="359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F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4571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1470">
                <a:tc>
                  <a:txBody>
                    <a:bodyPr/>
                    <a:lstStyle/>
                    <a:p>
                      <a:pPr marL="488950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sz="1800" dirty="0">
                          <a:latin typeface="Arial"/>
                          <a:cs typeface="Arial"/>
                        </a:rPr>
                        <a:t>p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800" spc="340" dirty="0">
                          <a:latin typeface="Symbol"/>
                          <a:cs typeface="Symbol"/>
                        </a:rPr>
                        <a:t></a:t>
                      </a:r>
                      <a:r>
                        <a:rPr sz="18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50" dirty="0">
                          <a:latin typeface="Arial"/>
                          <a:cs typeface="Arial"/>
                        </a:rPr>
                        <a:t>q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714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0830">
                <a:tc>
                  <a:txBody>
                    <a:bodyPr/>
                    <a:lstStyle/>
                    <a:p>
                      <a:pPr marL="488950">
                        <a:lnSpc>
                          <a:spcPts val="2080"/>
                        </a:lnSpc>
                        <a:spcBef>
                          <a:spcPts val="110"/>
                        </a:spcBef>
                      </a:pPr>
                      <a:r>
                        <a:rPr sz="1800" dirty="0">
                          <a:latin typeface="Arial"/>
                          <a:cs typeface="Arial"/>
                        </a:rPr>
                        <a:t>p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800" dirty="0">
                          <a:latin typeface="Arial"/>
                          <a:cs typeface="Arial"/>
                        </a:rPr>
                        <a:t>↔</a:t>
                      </a:r>
                      <a:r>
                        <a:rPr sz="1800" spc="-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1800" spc="-50" dirty="0">
                          <a:latin typeface="Arial"/>
                          <a:cs typeface="Arial"/>
                        </a:rPr>
                        <a:t>q</a:t>
                      </a:r>
                      <a:endParaRPr sz="1800">
                        <a:latin typeface="Arial"/>
                        <a:cs typeface="Arial"/>
                      </a:endParaRPr>
                    </a:p>
                  </a:txBody>
                  <a:tcPr marL="0" marR="0" marT="139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8" name="object 18"/>
          <p:cNvSpPr/>
          <p:nvPr/>
        </p:nvSpPr>
        <p:spPr>
          <a:xfrm>
            <a:off x="6982059" y="1531103"/>
            <a:ext cx="1760855" cy="743585"/>
          </a:xfrm>
          <a:custGeom>
            <a:avLst/>
            <a:gdLst/>
            <a:ahLst/>
            <a:cxnLst/>
            <a:rect l="l" t="t" r="r" b="b"/>
            <a:pathLst>
              <a:path w="1760854" h="743585">
                <a:moveTo>
                  <a:pt x="1730175" y="0"/>
                </a:moveTo>
                <a:lnTo>
                  <a:pt x="30162" y="0"/>
                </a:lnTo>
                <a:lnTo>
                  <a:pt x="18422" y="2370"/>
                </a:lnTo>
                <a:lnTo>
                  <a:pt x="8834" y="8834"/>
                </a:lnTo>
                <a:lnTo>
                  <a:pt x="2370" y="18421"/>
                </a:lnTo>
                <a:lnTo>
                  <a:pt x="0" y="30162"/>
                </a:lnTo>
                <a:lnTo>
                  <a:pt x="0" y="713262"/>
                </a:lnTo>
                <a:lnTo>
                  <a:pt x="2370" y="725002"/>
                </a:lnTo>
                <a:lnTo>
                  <a:pt x="8834" y="734590"/>
                </a:lnTo>
                <a:lnTo>
                  <a:pt x="18422" y="741054"/>
                </a:lnTo>
                <a:lnTo>
                  <a:pt x="30162" y="743424"/>
                </a:lnTo>
                <a:lnTo>
                  <a:pt x="1730175" y="743424"/>
                </a:lnTo>
                <a:lnTo>
                  <a:pt x="1741916" y="741054"/>
                </a:lnTo>
                <a:lnTo>
                  <a:pt x="1751503" y="734590"/>
                </a:lnTo>
                <a:lnTo>
                  <a:pt x="1757967" y="725002"/>
                </a:lnTo>
                <a:lnTo>
                  <a:pt x="1760338" y="713262"/>
                </a:lnTo>
                <a:lnTo>
                  <a:pt x="60325" y="713262"/>
                </a:lnTo>
                <a:lnTo>
                  <a:pt x="30162" y="683099"/>
                </a:lnTo>
                <a:lnTo>
                  <a:pt x="60325" y="683099"/>
                </a:lnTo>
                <a:lnTo>
                  <a:pt x="60325" y="60325"/>
                </a:lnTo>
                <a:lnTo>
                  <a:pt x="30162" y="60325"/>
                </a:lnTo>
                <a:lnTo>
                  <a:pt x="60325" y="30162"/>
                </a:lnTo>
                <a:lnTo>
                  <a:pt x="1760338" y="30162"/>
                </a:lnTo>
                <a:lnTo>
                  <a:pt x="1757967" y="18421"/>
                </a:lnTo>
                <a:lnTo>
                  <a:pt x="1751503" y="8834"/>
                </a:lnTo>
                <a:lnTo>
                  <a:pt x="1741916" y="2370"/>
                </a:lnTo>
                <a:lnTo>
                  <a:pt x="1730175" y="0"/>
                </a:lnTo>
                <a:close/>
              </a:path>
              <a:path w="1760854" h="743585">
                <a:moveTo>
                  <a:pt x="60325" y="683099"/>
                </a:moveTo>
                <a:lnTo>
                  <a:pt x="30162" y="683099"/>
                </a:lnTo>
                <a:lnTo>
                  <a:pt x="60325" y="713262"/>
                </a:lnTo>
                <a:lnTo>
                  <a:pt x="60325" y="683099"/>
                </a:lnTo>
                <a:close/>
              </a:path>
              <a:path w="1760854" h="743585">
                <a:moveTo>
                  <a:pt x="1700013" y="683099"/>
                </a:moveTo>
                <a:lnTo>
                  <a:pt x="60325" y="683099"/>
                </a:lnTo>
                <a:lnTo>
                  <a:pt x="60325" y="713262"/>
                </a:lnTo>
                <a:lnTo>
                  <a:pt x="1700013" y="713262"/>
                </a:lnTo>
                <a:lnTo>
                  <a:pt x="1700013" y="683099"/>
                </a:lnTo>
                <a:close/>
              </a:path>
              <a:path w="1760854" h="743585">
                <a:moveTo>
                  <a:pt x="1700013" y="30162"/>
                </a:moveTo>
                <a:lnTo>
                  <a:pt x="1700013" y="713262"/>
                </a:lnTo>
                <a:lnTo>
                  <a:pt x="1730175" y="683099"/>
                </a:lnTo>
                <a:lnTo>
                  <a:pt x="1760338" y="683099"/>
                </a:lnTo>
                <a:lnTo>
                  <a:pt x="1760338" y="60325"/>
                </a:lnTo>
                <a:lnTo>
                  <a:pt x="1730175" y="60325"/>
                </a:lnTo>
                <a:lnTo>
                  <a:pt x="1700013" y="30162"/>
                </a:lnTo>
                <a:close/>
              </a:path>
              <a:path w="1760854" h="743585">
                <a:moveTo>
                  <a:pt x="1760338" y="683099"/>
                </a:moveTo>
                <a:lnTo>
                  <a:pt x="1730175" y="683099"/>
                </a:lnTo>
                <a:lnTo>
                  <a:pt x="1700013" y="713262"/>
                </a:lnTo>
                <a:lnTo>
                  <a:pt x="1760338" y="713262"/>
                </a:lnTo>
                <a:lnTo>
                  <a:pt x="1760338" y="683099"/>
                </a:lnTo>
                <a:close/>
              </a:path>
              <a:path w="1760854" h="743585">
                <a:moveTo>
                  <a:pt x="60325" y="30162"/>
                </a:moveTo>
                <a:lnTo>
                  <a:pt x="30162" y="60325"/>
                </a:lnTo>
                <a:lnTo>
                  <a:pt x="60325" y="60325"/>
                </a:lnTo>
                <a:lnTo>
                  <a:pt x="60325" y="30162"/>
                </a:lnTo>
                <a:close/>
              </a:path>
              <a:path w="1760854" h="743585">
                <a:moveTo>
                  <a:pt x="1700013" y="30162"/>
                </a:moveTo>
                <a:lnTo>
                  <a:pt x="60325" y="30162"/>
                </a:lnTo>
                <a:lnTo>
                  <a:pt x="60325" y="60325"/>
                </a:lnTo>
                <a:lnTo>
                  <a:pt x="1700013" y="60325"/>
                </a:lnTo>
                <a:lnTo>
                  <a:pt x="1700013" y="30162"/>
                </a:lnTo>
                <a:close/>
              </a:path>
              <a:path w="1760854" h="743585">
                <a:moveTo>
                  <a:pt x="1760338" y="30162"/>
                </a:moveTo>
                <a:lnTo>
                  <a:pt x="1700013" y="30162"/>
                </a:lnTo>
                <a:lnTo>
                  <a:pt x="1730175" y="60325"/>
                </a:lnTo>
                <a:lnTo>
                  <a:pt x="1760338" y="60325"/>
                </a:lnTo>
                <a:lnTo>
                  <a:pt x="1760338" y="30162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3428999"/>
            <a:ext cx="8229600" cy="3321050"/>
            <a:chOff x="457200" y="3428999"/>
            <a:chExt cx="8229600" cy="3321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7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5999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7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7"/>
              <a:ext cx="512761" cy="512761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378877" y="3428999"/>
              <a:ext cx="2269803" cy="2684696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2774156" y="362203"/>
            <a:ext cx="359791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Propiedades</a:t>
            </a:r>
            <a:r>
              <a:rPr spc="-40" dirty="0"/>
              <a:t> </a:t>
            </a:r>
            <a:r>
              <a:rPr dirty="0"/>
              <a:t>del</a:t>
            </a:r>
            <a:r>
              <a:rPr spc="-30" dirty="0"/>
              <a:t> </a:t>
            </a:r>
            <a:r>
              <a:rPr spc="-10" dirty="0"/>
              <a:t>entorno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18764" y="931164"/>
            <a:ext cx="5180330" cy="4744720"/>
          </a:xfrm>
          <a:prstGeom prst="rect">
            <a:avLst/>
          </a:prstGeom>
        </p:spPr>
        <p:txBody>
          <a:bodyPr vert="horz" wrap="square" lIns="0" tIns="165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0"/>
              </a:spcBef>
            </a:pPr>
            <a:r>
              <a:rPr sz="2000" b="1" spc="-10" dirty="0">
                <a:latin typeface="Times New Roman"/>
                <a:cs typeface="Times New Roman"/>
              </a:rPr>
              <a:t>Propiedades: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1200"/>
              </a:spcBef>
              <a:buFont typeface="Times New Roman"/>
              <a:buChar char="•"/>
              <a:tabLst>
                <a:tab pos="296545" algn="l"/>
                <a:tab pos="297180" algn="l"/>
              </a:tabLst>
            </a:pPr>
            <a:r>
              <a:rPr sz="2000" i="1" dirty="0">
                <a:latin typeface="Times New Roman"/>
                <a:cs typeface="Times New Roman"/>
              </a:rPr>
              <a:t>accesible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frente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inaccesible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772795" marR="170180" lvl="1" indent="-285115">
              <a:lnSpc>
                <a:spcPct val="106700"/>
              </a:lnSpc>
              <a:spcBef>
                <a:spcPts val="56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¿El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agente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determinar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inequívocamente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entorno </a:t>
            </a:r>
            <a:r>
              <a:rPr sz="1800" spc="-50" dirty="0">
                <a:latin typeface="Times New Roman"/>
                <a:cs typeface="Times New Roman"/>
              </a:rPr>
              <a:t>?</a:t>
            </a:r>
            <a:endParaRPr sz="18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62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spc="-10" dirty="0">
                <a:latin typeface="Times New Roman"/>
                <a:cs typeface="Times New Roman"/>
              </a:rPr>
              <a:t>Accesible:</a:t>
            </a:r>
            <a:r>
              <a:rPr sz="1800" spc="-9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Ajedrez</a:t>
            </a:r>
            <a:r>
              <a:rPr sz="1800" spc="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“tres</a:t>
            </a:r>
            <a:r>
              <a:rPr sz="1800" spc="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20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raya”</a:t>
            </a:r>
            <a:endParaRPr sz="18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65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Inaccesible:</a:t>
            </a:r>
            <a:r>
              <a:rPr sz="1800" spc="-4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Póker,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laberinto,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juego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vídeo</a:t>
            </a:r>
            <a:endParaRPr sz="18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1240"/>
              </a:spcBef>
              <a:buFont typeface="Times New Roman"/>
              <a:buChar char="•"/>
              <a:tabLst>
                <a:tab pos="296545" algn="l"/>
                <a:tab pos="297180" algn="l"/>
              </a:tabLst>
            </a:pPr>
            <a:r>
              <a:rPr sz="2000" i="1" dirty="0">
                <a:latin typeface="Times New Roman"/>
                <a:cs typeface="Times New Roman"/>
              </a:rPr>
              <a:t>determinista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frente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no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determinista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773430" marR="5080" lvl="1" indent="-285750">
              <a:lnSpc>
                <a:spcPct val="106700"/>
              </a:lnSpc>
              <a:spcBef>
                <a:spcPts val="560"/>
              </a:spcBef>
              <a:buFont typeface="Times New Roman"/>
              <a:buChar char="–"/>
              <a:tabLst>
                <a:tab pos="829944" algn="l"/>
                <a:tab pos="830580" algn="l"/>
              </a:tabLst>
            </a:pPr>
            <a:r>
              <a:rPr dirty="0"/>
              <a:t>	</a:t>
            </a:r>
            <a:r>
              <a:rPr sz="1800" dirty="0">
                <a:latin typeface="Times New Roman"/>
                <a:cs typeface="Times New Roman"/>
              </a:rPr>
              <a:t>¿Los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agente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 </a:t>
            </a:r>
            <a:r>
              <a:rPr sz="1800" spc="-10" dirty="0">
                <a:latin typeface="Times New Roman"/>
                <a:cs typeface="Times New Roman"/>
              </a:rPr>
              <a:t>actual </a:t>
            </a:r>
            <a:r>
              <a:rPr sz="1800" dirty="0">
                <a:latin typeface="Times New Roman"/>
                <a:cs typeface="Times New Roman"/>
              </a:rPr>
              <a:t>determinan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completamente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10" dirty="0">
                <a:latin typeface="Times New Roman"/>
                <a:cs typeface="Times New Roman"/>
              </a:rPr>
              <a:t> resultante?</a:t>
            </a:r>
            <a:endParaRPr sz="1800">
              <a:latin typeface="Times New Roman"/>
              <a:cs typeface="Times New Roman"/>
            </a:endParaRPr>
          </a:p>
          <a:p>
            <a:pPr marL="772795" marR="556895" lvl="1" indent="-285115">
              <a:lnSpc>
                <a:spcPct val="111100"/>
              </a:lnSpc>
              <a:spcBef>
                <a:spcPts val="384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spc="-10" dirty="0">
                <a:latin typeface="Times New Roman"/>
                <a:cs typeface="Times New Roman"/>
              </a:rPr>
              <a:t>Determinista:</a:t>
            </a:r>
            <a:r>
              <a:rPr sz="1800" spc="-8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Ajedrez,</a:t>
            </a:r>
            <a:r>
              <a:rPr sz="1800" spc="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agente</a:t>
            </a:r>
            <a:r>
              <a:rPr sz="1800" spc="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software</a:t>
            </a:r>
            <a:r>
              <a:rPr sz="1800" spc="2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en </a:t>
            </a:r>
            <a:r>
              <a:rPr sz="1800" dirty="0">
                <a:latin typeface="Times New Roman"/>
                <a:cs typeface="Times New Roman"/>
              </a:rPr>
              <a:t>entorno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simulado</a:t>
            </a:r>
            <a:endParaRPr sz="1800">
              <a:latin typeface="Times New Roman"/>
              <a:cs typeface="Times New Roman"/>
            </a:endParaRPr>
          </a:p>
          <a:p>
            <a:pPr marL="772795" marR="353695" lvl="1" indent="-285115">
              <a:lnSpc>
                <a:spcPct val="111100"/>
              </a:lnSpc>
              <a:spcBef>
                <a:spcPts val="40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determinista: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gestión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tráfico,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robot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en </a:t>
            </a:r>
            <a:r>
              <a:rPr sz="1800" dirty="0">
                <a:latin typeface="Times New Roman"/>
                <a:cs typeface="Times New Roman"/>
              </a:rPr>
              <a:t>sala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real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6450492" y="955771"/>
            <a:ext cx="2269803" cy="2269803"/>
          </a:xfrm>
          <a:prstGeom prst="rect">
            <a:avLst/>
          </a:prstGeom>
        </p:spPr>
      </p:pic>
      <p:sp>
        <p:nvSpPr>
          <p:cNvPr id="14" name="object 1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21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36422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Índice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785100" y="6372464"/>
            <a:ext cx="2794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4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64540" y="1183696"/>
            <a:ext cx="4250055" cy="2418715"/>
          </a:xfrm>
          <a:prstGeom prst="rect">
            <a:avLst/>
          </a:prstGeom>
        </p:spPr>
        <p:txBody>
          <a:bodyPr vert="horz" wrap="square" lIns="0" tIns="6794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535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Arial"/>
                <a:cs typeface="Arial"/>
              </a:rPr>
              <a:t>Representación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del </a:t>
            </a:r>
            <a:r>
              <a:rPr sz="2000" spc="-10" dirty="0">
                <a:latin typeface="Arial"/>
                <a:cs typeface="Arial"/>
              </a:rPr>
              <a:t>conocimiento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390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Sintaxis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semántica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25" dirty="0">
                <a:latin typeface="Georgia"/>
                <a:cs typeface="Georgia"/>
              </a:rPr>
              <a:t>ALC</a:t>
            </a:r>
            <a:endParaRPr sz="1800">
              <a:latin typeface="Georgia"/>
              <a:cs typeface="Georgia"/>
            </a:endParaRPr>
          </a:p>
          <a:p>
            <a:pPr marL="755015" lvl="1" indent="-285115">
              <a:lnSpc>
                <a:spcPct val="100000"/>
              </a:lnSpc>
              <a:spcBef>
                <a:spcPts val="555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Bases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conocimientos</a:t>
            </a:r>
            <a:endParaRPr sz="18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445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spc="-10" dirty="0">
                <a:latin typeface="Arial"/>
                <a:cs typeface="Arial"/>
              </a:rPr>
              <a:t>Inferencia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395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Mecanismos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básicos</a:t>
            </a:r>
            <a:endParaRPr sz="18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30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Otros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mecanismos</a:t>
            </a:r>
            <a:endParaRPr sz="18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35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spc="50" dirty="0">
                <a:latin typeface="Georgia"/>
                <a:cs typeface="Georgia"/>
              </a:rPr>
              <a:t>ALC</a:t>
            </a:r>
            <a:r>
              <a:rPr sz="2000" spc="65" dirty="0">
                <a:latin typeface="Georgia"/>
                <a:cs typeface="Georgia"/>
              </a:rPr>
              <a:t> </a:t>
            </a:r>
            <a:r>
              <a:rPr sz="2000" dirty="0">
                <a:latin typeface="Arial"/>
                <a:cs typeface="Arial"/>
              </a:rPr>
              <a:t>como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Lógica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primer</a:t>
            </a:r>
            <a:r>
              <a:rPr sz="2000" spc="-10" dirty="0">
                <a:latin typeface="Arial"/>
                <a:cs typeface="Arial"/>
              </a:rPr>
              <a:t> orden</a:t>
            </a:r>
            <a:endParaRPr sz="2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882265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Introducción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785100" y="6372464"/>
            <a:ext cx="2794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5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64540" y="1239011"/>
            <a:ext cx="7601584" cy="37839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marR="548005" indent="-342265">
              <a:lnSpc>
                <a:spcPct val="100000"/>
              </a:lnSpc>
              <a:spcBef>
                <a:spcPts val="100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Arial"/>
                <a:cs typeface="Arial"/>
              </a:rPr>
              <a:t>Familia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formalismos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representación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del </a:t>
            </a:r>
            <a:r>
              <a:rPr sz="2000" spc="-10" dirty="0">
                <a:latin typeface="Arial"/>
                <a:cs typeface="Arial"/>
              </a:rPr>
              <a:t>conocimiento </a:t>
            </a:r>
            <a:r>
              <a:rPr sz="2000" dirty="0">
                <a:latin typeface="Arial"/>
                <a:cs typeface="Arial"/>
              </a:rPr>
              <a:t>basados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en</a:t>
            </a:r>
            <a:r>
              <a:rPr sz="2000" spc="-10" dirty="0">
                <a:latin typeface="Arial"/>
                <a:cs typeface="Arial"/>
              </a:rPr>
              <a:t> lógica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09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Describe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el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dominio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términos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25" dirty="0">
                <a:latin typeface="Arial"/>
                <a:cs typeface="Arial"/>
              </a:rPr>
              <a:t>de:</a:t>
            </a:r>
            <a:endParaRPr sz="18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320"/>
              </a:spcBef>
              <a:buChar char="•"/>
              <a:tabLst>
                <a:tab pos="1155065" algn="l"/>
                <a:tab pos="1155700" algn="l"/>
              </a:tabLst>
            </a:pPr>
            <a:r>
              <a:rPr sz="1600" dirty="0">
                <a:latin typeface="Arial"/>
                <a:cs typeface="Arial"/>
              </a:rPr>
              <a:t>Conceptos</a:t>
            </a:r>
            <a:r>
              <a:rPr sz="1600" spc="-5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(clases):</a:t>
            </a:r>
            <a:r>
              <a:rPr sz="1600" spc="-3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curso,</a:t>
            </a:r>
            <a:r>
              <a:rPr sz="1600" spc="-3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profesor,</a:t>
            </a:r>
            <a:r>
              <a:rPr sz="1600" spc="-3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universidad,</a:t>
            </a:r>
            <a:r>
              <a:rPr sz="1600" spc="-30" dirty="0">
                <a:latin typeface="Arial"/>
                <a:cs typeface="Arial"/>
              </a:rPr>
              <a:t> </a:t>
            </a:r>
            <a:r>
              <a:rPr sz="1600" spc="-50" dirty="0">
                <a:latin typeface="Arial"/>
                <a:cs typeface="Arial"/>
              </a:rPr>
              <a:t>…</a:t>
            </a:r>
            <a:endParaRPr sz="16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385"/>
              </a:spcBef>
              <a:buChar char="•"/>
              <a:tabLst>
                <a:tab pos="1155065" algn="l"/>
                <a:tab pos="1155700" algn="l"/>
              </a:tabLst>
            </a:pPr>
            <a:r>
              <a:rPr sz="1600" dirty="0">
                <a:latin typeface="Arial"/>
                <a:cs typeface="Arial"/>
              </a:rPr>
              <a:t>Roles</a:t>
            </a:r>
            <a:r>
              <a:rPr sz="1600" spc="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(relaciones):</a:t>
            </a:r>
            <a:r>
              <a:rPr sz="1600" spc="20" dirty="0">
                <a:latin typeface="Arial"/>
                <a:cs typeface="Arial"/>
              </a:rPr>
              <a:t> </a:t>
            </a:r>
            <a:r>
              <a:rPr sz="1600" spc="-10" dirty="0">
                <a:latin typeface="Arial"/>
                <a:cs typeface="Arial"/>
              </a:rPr>
              <a:t>imparte-</a:t>
            </a:r>
            <a:r>
              <a:rPr sz="1600" dirty="0">
                <a:latin typeface="Arial"/>
                <a:cs typeface="Arial"/>
              </a:rPr>
              <a:t>curso,</a:t>
            </a:r>
            <a:r>
              <a:rPr sz="1600" spc="20" dirty="0">
                <a:latin typeface="Arial"/>
                <a:cs typeface="Arial"/>
              </a:rPr>
              <a:t> </a:t>
            </a:r>
            <a:r>
              <a:rPr sz="1600" spc="-10" dirty="0">
                <a:latin typeface="Arial"/>
                <a:cs typeface="Arial"/>
              </a:rPr>
              <a:t>asiste-a-</a:t>
            </a:r>
            <a:r>
              <a:rPr sz="1600" dirty="0">
                <a:latin typeface="Arial"/>
                <a:cs typeface="Arial"/>
              </a:rPr>
              <a:t>curso,</a:t>
            </a:r>
            <a:r>
              <a:rPr sz="1600" spc="20" dirty="0">
                <a:latin typeface="Arial"/>
                <a:cs typeface="Arial"/>
              </a:rPr>
              <a:t> </a:t>
            </a:r>
            <a:r>
              <a:rPr sz="1600" spc="-50" dirty="0">
                <a:latin typeface="Arial"/>
                <a:cs typeface="Arial"/>
              </a:rPr>
              <a:t>…</a:t>
            </a:r>
            <a:endParaRPr sz="16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384"/>
              </a:spcBef>
              <a:buChar char="•"/>
              <a:tabLst>
                <a:tab pos="1155065" algn="l"/>
                <a:tab pos="1155700" algn="l"/>
              </a:tabLst>
            </a:pPr>
            <a:r>
              <a:rPr sz="1600" dirty="0">
                <a:latin typeface="Arial"/>
                <a:cs typeface="Arial"/>
              </a:rPr>
              <a:t>Individuos:</a:t>
            </a:r>
            <a:r>
              <a:rPr sz="1600" spc="-3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Luis,</a:t>
            </a:r>
            <a:r>
              <a:rPr sz="1600" spc="-1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Ana,</a:t>
            </a:r>
            <a:r>
              <a:rPr sz="1600" spc="-10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Alberto,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spc="-50" dirty="0">
                <a:latin typeface="Arial"/>
                <a:cs typeface="Arial"/>
              </a:rPr>
              <a:t>…</a:t>
            </a:r>
            <a:endParaRPr sz="16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484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Arial"/>
                <a:cs typeface="Arial"/>
              </a:rPr>
              <a:t>Los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lenguajes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particulares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se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caracterizan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spc="-20" dirty="0">
                <a:latin typeface="Arial"/>
                <a:cs typeface="Arial"/>
              </a:rPr>
              <a:t>por:</a:t>
            </a:r>
            <a:endParaRPr sz="2000">
              <a:latin typeface="Arial"/>
              <a:cs typeface="Arial"/>
            </a:endParaRPr>
          </a:p>
          <a:p>
            <a:pPr marL="755015" marR="5080" lvl="1" indent="-285115">
              <a:lnSpc>
                <a:spcPts val="2110"/>
              </a:lnSpc>
              <a:spcBef>
                <a:spcPts val="600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El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conjunto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constructores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disponibles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para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construir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conceptos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50" dirty="0">
                <a:latin typeface="Arial"/>
                <a:cs typeface="Arial"/>
              </a:rPr>
              <a:t>y </a:t>
            </a:r>
            <a:r>
              <a:rPr sz="1800" dirty="0">
                <a:latin typeface="Arial"/>
                <a:cs typeface="Arial"/>
              </a:rPr>
              <a:t>roles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complejos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partir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otros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más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simples</a:t>
            </a:r>
            <a:endParaRPr sz="1800">
              <a:latin typeface="Arial"/>
              <a:cs typeface="Arial"/>
            </a:endParaRPr>
          </a:p>
          <a:p>
            <a:pPr marL="755015" marR="93345" lvl="1" indent="-285115">
              <a:lnSpc>
                <a:spcPct val="102200"/>
              </a:lnSpc>
              <a:spcBef>
                <a:spcPts val="325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El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conjunto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axiomas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para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añadir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hechos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sobre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conceptos,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roles </a:t>
            </a:r>
            <a:r>
              <a:rPr sz="1800" dirty="0">
                <a:latin typeface="Arial"/>
                <a:cs typeface="Arial"/>
              </a:rPr>
              <a:t>e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individuos</a:t>
            </a:r>
            <a:endParaRPr sz="18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425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Arial"/>
                <a:cs typeface="Arial"/>
              </a:rPr>
              <a:t>Base</a:t>
            </a:r>
            <a:r>
              <a:rPr sz="2000" spc="-3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lógica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OWL</a:t>
            </a:r>
            <a:r>
              <a:rPr sz="2000" spc="-10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(Web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Ontology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Language)</a:t>
            </a:r>
            <a:endParaRPr sz="2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544512" y="1212850"/>
            <a:ext cx="5297805" cy="463550"/>
            <a:chOff x="544512" y="1212850"/>
            <a:chExt cx="5297805" cy="463550"/>
          </a:xfrm>
        </p:grpSpPr>
        <p:sp>
          <p:nvSpPr>
            <p:cNvPr id="8" name="object 8"/>
            <p:cNvSpPr/>
            <p:nvPr/>
          </p:nvSpPr>
          <p:spPr>
            <a:xfrm>
              <a:off x="550862" y="1219200"/>
              <a:ext cx="5285105" cy="450850"/>
            </a:xfrm>
            <a:custGeom>
              <a:avLst/>
              <a:gdLst/>
              <a:ahLst/>
              <a:cxnLst/>
              <a:rect l="l" t="t" r="r" b="b"/>
              <a:pathLst>
                <a:path w="5285105" h="450850">
                  <a:moveTo>
                    <a:pt x="5209641" y="0"/>
                  </a:moveTo>
                  <a:lnTo>
                    <a:pt x="75145" y="0"/>
                  </a:lnTo>
                  <a:lnTo>
                    <a:pt x="45895" y="5905"/>
                  </a:lnTo>
                  <a:lnTo>
                    <a:pt x="22009" y="22009"/>
                  </a:lnTo>
                  <a:lnTo>
                    <a:pt x="5905" y="45895"/>
                  </a:lnTo>
                  <a:lnTo>
                    <a:pt x="0" y="75145"/>
                  </a:lnTo>
                  <a:lnTo>
                    <a:pt x="0" y="375704"/>
                  </a:lnTo>
                  <a:lnTo>
                    <a:pt x="5905" y="404954"/>
                  </a:lnTo>
                  <a:lnTo>
                    <a:pt x="22009" y="428840"/>
                  </a:lnTo>
                  <a:lnTo>
                    <a:pt x="45895" y="444944"/>
                  </a:lnTo>
                  <a:lnTo>
                    <a:pt x="75145" y="450850"/>
                  </a:lnTo>
                  <a:lnTo>
                    <a:pt x="5209641" y="450850"/>
                  </a:lnTo>
                  <a:lnTo>
                    <a:pt x="5238891" y="444944"/>
                  </a:lnTo>
                  <a:lnTo>
                    <a:pt x="5262777" y="428840"/>
                  </a:lnTo>
                  <a:lnTo>
                    <a:pt x="5278881" y="404954"/>
                  </a:lnTo>
                  <a:lnTo>
                    <a:pt x="5284786" y="375704"/>
                  </a:lnTo>
                  <a:lnTo>
                    <a:pt x="5284786" y="75145"/>
                  </a:lnTo>
                  <a:lnTo>
                    <a:pt x="5278881" y="45895"/>
                  </a:lnTo>
                  <a:lnTo>
                    <a:pt x="5262777" y="22009"/>
                  </a:lnTo>
                  <a:lnTo>
                    <a:pt x="5238891" y="5905"/>
                  </a:lnTo>
                  <a:lnTo>
                    <a:pt x="5209641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50862" y="1219200"/>
              <a:ext cx="5285105" cy="450850"/>
            </a:xfrm>
            <a:custGeom>
              <a:avLst/>
              <a:gdLst/>
              <a:ahLst/>
              <a:cxnLst/>
              <a:rect l="l" t="t" r="r" b="b"/>
              <a:pathLst>
                <a:path w="5285105" h="450850">
                  <a:moveTo>
                    <a:pt x="0" y="75145"/>
                  </a:moveTo>
                  <a:lnTo>
                    <a:pt x="5905" y="45895"/>
                  </a:lnTo>
                  <a:lnTo>
                    <a:pt x="22009" y="22009"/>
                  </a:lnTo>
                  <a:lnTo>
                    <a:pt x="45895" y="5905"/>
                  </a:lnTo>
                  <a:lnTo>
                    <a:pt x="75145" y="0"/>
                  </a:lnTo>
                  <a:lnTo>
                    <a:pt x="5209642" y="0"/>
                  </a:lnTo>
                  <a:lnTo>
                    <a:pt x="5238891" y="5905"/>
                  </a:lnTo>
                  <a:lnTo>
                    <a:pt x="5262777" y="22009"/>
                  </a:lnTo>
                  <a:lnTo>
                    <a:pt x="5278881" y="45895"/>
                  </a:lnTo>
                  <a:lnTo>
                    <a:pt x="5284787" y="75145"/>
                  </a:lnTo>
                  <a:lnTo>
                    <a:pt x="5284787" y="375704"/>
                  </a:lnTo>
                  <a:lnTo>
                    <a:pt x="5278881" y="404954"/>
                  </a:lnTo>
                  <a:lnTo>
                    <a:pt x="5262777" y="428840"/>
                  </a:lnTo>
                  <a:lnTo>
                    <a:pt x="5238891" y="444944"/>
                  </a:lnTo>
                  <a:lnTo>
                    <a:pt x="5209642" y="450850"/>
                  </a:lnTo>
                  <a:lnTo>
                    <a:pt x="75145" y="450850"/>
                  </a:lnTo>
                  <a:lnTo>
                    <a:pt x="45895" y="444944"/>
                  </a:lnTo>
                  <a:lnTo>
                    <a:pt x="22009" y="428840"/>
                  </a:lnTo>
                  <a:lnTo>
                    <a:pt x="5905" y="404954"/>
                  </a:lnTo>
                  <a:lnTo>
                    <a:pt x="0" y="375704"/>
                  </a:lnTo>
                  <a:lnTo>
                    <a:pt x="0" y="75145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36422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Índice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7785100" y="6372464"/>
            <a:ext cx="2794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6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64540" y="1183696"/>
            <a:ext cx="4250055" cy="2418715"/>
          </a:xfrm>
          <a:prstGeom prst="rect">
            <a:avLst/>
          </a:prstGeom>
        </p:spPr>
        <p:txBody>
          <a:bodyPr vert="horz" wrap="square" lIns="0" tIns="6794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535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Arial"/>
                <a:cs typeface="Arial"/>
              </a:rPr>
              <a:t>Representación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del </a:t>
            </a:r>
            <a:r>
              <a:rPr sz="2000" spc="-10" dirty="0">
                <a:latin typeface="Arial"/>
                <a:cs typeface="Arial"/>
              </a:rPr>
              <a:t>conocimiento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390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Sintaxis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semántica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25" dirty="0">
                <a:latin typeface="Georgia"/>
                <a:cs typeface="Georgia"/>
              </a:rPr>
              <a:t>ALC</a:t>
            </a:r>
            <a:endParaRPr sz="1800">
              <a:latin typeface="Georgia"/>
              <a:cs typeface="Georgia"/>
            </a:endParaRPr>
          </a:p>
          <a:p>
            <a:pPr marL="755015" lvl="1" indent="-285115">
              <a:lnSpc>
                <a:spcPct val="100000"/>
              </a:lnSpc>
              <a:spcBef>
                <a:spcPts val="555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Bases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conocimientos</a:t>
            </a:r>
            <a:endParaRPr sz="18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445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spc="-10" dirty="0">
                <a:latin typeface="Arial"/>
                <a:cs typeface="Arial"/>
              </a:rPr>
              <a:t>Inferencia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395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Mecanismos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básicos</a:t>
            </a:r>
            <a:endParaRPr sz="18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30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Otros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mecanismos</a:t>
            </a:r>
            <a:endParaRPr sz="18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35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spc="50" dirty="0">
                <a:latin typeface="Georgia"/>
                <a:cs typeface="Georgia"/>
              </a:rPr>
              <a:t>ALC</a:t>
            </a:r>
            <a:r>
              <a:rPr sz="2000" spc="65" dirty="0">
                <a:latin typeface="Georgia"/>
                <a:cs typeface="Georgia"/>
              </a:rPr>
              <a:t> </a:t>
            </a:r>
            <a:r>
              <a:rPr sz="2000" dirty="0">
                <a:latin typeface="Arial"/>
                <a:cs typeface="Arial"/>
              </a:rPr>
              <a:t>como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Lógica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primer</a:t>
            </a:r>
            <a:r>
              <a:rPr sz="2000" spc="-10" dirty="0">
                <a:latin typeface="Arial"/>
                <a:cs typeface="Arial"/>
              </a:rPr>
              <a:t> orden</a:t>
            </a:r>
            <a:endParaRPr sz="2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240630" y="350011"/>
            <a:ext cx="666305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Una</a:t>
            </a:r>
            <a:r>
              <a:rPr spc="-30" dirty="0"/>
              <a:t> </a:t>
            </a:r>
            <a:r>
              <a:rPr dirty="0"/>
              <a:t>lógica</a:t>
            </a:r>
            <a:r>
              <a:rPr spc="-1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descripciones</a:t>
            </a:r>
            <a:r>
              <a:rPr spc="-15" dirty="0"/>
              <a:t> </a:t>
            </a:r>
            <a:r>
              <a:rPr dirty="0"/>
              <a:t>(DL)</a:t>
            </a:r>
            <a:r>
              <a:rPr spc="-20" dirty="0"/>
              <a:t> </a:t>
            </a:r>
            <a:r>
              <a:rPr dirty="0"/>
              <a:t>básica:</a:t>
            </a:r>
            <a:r>
              <a:rPr spc="-10" dirty="0"/>
              <a:t> </a:t>
            </a:r>
            <a:r>
              <a:rPr sz="3525" spc="-82" baseline="1182" dirty="0">
                <a:latin typeface="Georgia"/>
                <a:cs typeface="Georgia"/>
              </a:rPr>
              <a:t>ALC</a:t>
            </a:r>
            <a:endParaRPr sz="3525" baseline="1182">
              <a:latin typeface="Georgia"/>
              <a:cs typeface="Georgia"/>
            </a:endParaRPr>
          </a:p>
        </p:txBody>
      </p:sp>
      <p:pic>
        <p:nvPicPr>
          <p:cNvPr id="8" name="object 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57527" y="1911095"/>
            <a:ext cx="481584" cy="527303"/>
          </a:xfrm>
          <a:prstGeom prst="rect">
            <a:avLst/>
          </a:prstGeom>
        </p:spPr>
      </p:pic>
      <p:grpSp>
        <p:nvGrpSpPr>
          <p:cNvPr id="9" name="object 9"/>
          <p:cNvGrpSpPr/>
          <p:nvPr/>
        </p:nvGrpSpPr>
        <p:grpSpPr>
          <a:xfrm>
            <a:off x="5900928" y="1911095"/>
            <a:ext cx="768350" cy="795655"/>
            <a:chOff x="5900928" y="1911095"/>
            <a:chExt cx="768350" cy="795655"/>
          </a:xfrm>
        </p:grpSpPr>
        <p:pic>
          <p:nvPicPr>
            <p:cNvPr id="10" name="object 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900928" y="1911095"/>
              <a:ext cx="481584" cy="52730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187440" y="2179319"/>
              <a:ext cx="481584" cy="527303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764540" y="1162811"/>
            <a:ext cx="8011159" cy="4727575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sz="2000" spc="50" dirty="0">
                <a:latin typeface="Georgia"/>
                <a:cs typeface="Georgia"/>
              </a:rPr>
              <a:t>ALC</a:t>
            </a:r>
            <a:r>
              <a:rPr sz="2000" spc="55" dirty="0">
                <a:latin typeface="Georgia"/>
                <a:cs typeface="Georgia"/>
              </a:rPr>
              <a:t> </a:t>
            </a:r>
            <a:r>
              <a:rPr sz="2000" dirty="0">
                <a:latin typeface="Arial"/>
                <a:cs typeface="Arial"/>
              </a:rPr>
              <a:t>(</a:t>
            </a:r>
            <a:r>
              <a:rPr sz="2000" i="1" dirty="0">
                <a:latin typeface="Arial"/>
                <a:cs typeface="Arial"/>
              </a:rPr>
              <a:t>Attributive</a:t>
            </a:r>
            <a:r>
              <a:rPr sz="2000" i="1" spc="-15" dirty="0">
                <a:latin typeface="Arial"/>
                <a:cs typeface="Arial"/>
              </a:rPr>
              <a:t> </a:t>
            </a:r>
            <a:r>
              <a:rPr sz="2000" i="1" dirty="0">
                <a:latin typeface="Arial"/>
                <a:cs typeface="Arial"/>
              </a:rPr>
              <a:t>Language</a:t>
            </a:r>
            <a:r>
              <a:rPr sz="2000" i="1" spc="-15" dirty="0">
                <a:latin typeface="Arial"/>
                <a:cs typeface="Arial"/>
              </a:rPr>
              <a:t> </a:t>
            </a:r>
            <a:r>
              <a:rPr sz="2000" i="1" dirty="0">
                <a:latin typeface="Arial"/>
                <a:cs typeface="Arial"/>
              </a:rPr>
              <a:t>with</a:t>
            </a:r>
            <a:r>
              <a:rPr sz="2000" i="1" spc="-15" dirty="0">
                <a:latin typeface="Arial"/>
                <a:cs typeface="Arial"/>
              </a:rPr>
              <a:t> </a:t>
            </a:r>
            <a:r>
              <a:rPr sz="2000" i="1" spc="-10" dirty="0">
                <a:latin typeface="Arial"/>
                <a:cs typeface="Arial"/>
              </a:rPr>
              <a:t>Complements</a:t>
            </a:r>
            <a:r>
              <a:rPr sz="2000" spc="-10" dirty="0">
                <a:latin typeface="Arial"/>
                <a:cs typeface="Arial"/>
              </a:rPr>
              <a:t>)</a:t>
            </a:r>
            <a:endParaRPr sz="2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2000" b="1" dirty="0">
                <a:solidFill>
                  <a:srgbClr val="3333CC"/>
                </a:solidFill>
                <a:latin typeface="Arial"/>
                <a:cs typeface="Arial"/>
              </a:rPr>
              <a:t>Sintaxis</a:t>
            </a:r>
            <a:r>
              <a:rPr sz="2000" b="1" dirty="0">
                <a:latin typeface="Arial"/>
                <a:cs typeface="Arial"/>
              </a:rPr>
              <a:t>:</a:t>
            </a:r>
            <a:r>
              <a:rPr sz="2000" b="1" spc="-40" dirty="0">
                <a:latin typeface="Arial"/>
                <a:cs typeface="Arial"/>
              </a:rPr>
              <a:t> </a:t>
            </a:r>
            <a:r>
              <a:rPr sz="2000" b="1" dirty="0">
                <a:latin typeface="Arial"/>
                <a:cs typeface="Arial"/>
              </a:rPr>
              <a:t>descripción</a:t>
            </a:r>
            <a:r>
              <a:rPr sz="2000" b="1" spc="-20" dirty="0">
                <a:latin typeface="Arial"/>
                <a:cs typeface="Arial"/>
              </a:rPr>
              <a:t> </a:t>
            </a:r>
            <a:r>
              <a:rPr sz="2000" b="1" dirty="0">
                <a:latin typeface="Arial"/>
                <a:cs typeface="Arial"/>
              </a:rPr>
              <a:t>de</a:t>
            </a:r>
            <a:r>
              <a:rPr sz="2000" b="1" spc="-20" dirty="0">
                <a:latin typeface="Arial"/>
                <a:cs typeface="Arial"/>
              </a:rPr>
              <a:t> </a:t>
            </a:r>
            <a:r>
              <a:rPr sz="2000" b="1" dirty="0">
                <a:latin typeface="Arial"/>
                <a:cs typeface="Arial"/>
              </a:rPr>
              <a:t>conceptos</a:t>
            </a:r>
            <a:r>
              <a:rPr sz="2000" b="1" spc="-20" dirty="0">
                <a:latin typeface="Arial"/>
                <a:cs typeface="Arial"/>
              </a:rPr>
              <a:t> </a:t>
            </a:r>
            <a:r>
              <a:rPr sz="2925" b="1" spc="-37" baseline="1424" dirty="0">
                <a:latin typeface="Verdana"/>
                <a:cs typeface="Verdana"/>
              </a:rPr>
              <a:t>ALC</a:t>
            </a:r>
            <a:endParaRPr sz="2925" baseline="1424">
              <a:latin typeface="Verdana"/>
              <a:cs typeface="Verdana"/>
            </a:endParaRPr>
          </a:p>
          <a:p>
            <a:pPr marL="755650" marR="40005" indent="-285750">
              <a:lnSpc>
                <a:spcPts val="2110"/>
              </a:lnSpc>
              <a:spcBef>
                <a:spcPts val="700"/>
              </a:spcBef>
            </a:pPr>
            <a:r>
              <a:rPr sz="1800" dirty="0">
                <a:latin typeface="Arial"/>
                <a:cs typeface="Arial"/>
              </a:rPr>
              <a:t>Sea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b="1" i="1" dirty="0">
                <a:latin typeface="Arial"/>
                <a:cs typeface="Arial"/>
              </a:rPr>
              <a:t>C</a:t>
            </a:r>
            <a:r>
              <a:rPr sz="1800" b="1" i="1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un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conjunto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nombres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conceptos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b="1" i="1" dirty="0">
                <a:latin typeface="Arial"/>
                <a:cs typeface="Arial"/>
              </a:rPr>
              <a:t>R</a:t>
            </a:r>
            <a:r>
              <a:rPr sz="1800" b="1" i="1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un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conjunto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nombres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roles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(relaciones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o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propiedades)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disjunto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b="1" i="1" spc="-50" dirty="0">
                <a:latin typeface="Arial"/>
                <a:cs typeface="Arial"/>
              </a:rPr>
              <a:t>C</a:t>
            </a:r>
            <a:endParaRPr sz="1800">
              <a:latin typeface="Arial"/>
              <a:cs typeface="Arial"/>
            </a:endParaRPr>
          </a:p>
          <a:p>
            <a:pPr marL="755015" indent="-285115">
              <a:lnSpc>
                <a:spcPct val="100000"/>
              </a:lnSpc>
              <a:spcBef>
                <a:spcPts val="275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Cada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nombre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concepto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concepto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25" dirty="0">
                <a:latin typeface="Georgia"/>
                <a:cs typeface="Georgia"/>
              </a:rPr>
              <a:t>ALC</a:t>
            </a:r>
            <a:endParaRPr sz="1800">
              <a:latin typeface="Georgia"/>
              <a:cs typeface="Georgia"/>
            </a:endParaRPr>
          </a:p>
          <a:p>
            <a:pPr marL="755015" indent="-285115">
              <a:lnSpc>
                <a:spcPct val="100000"/>
              </a:lnSpc>
              <a:spcBef>
                <a:spcPts val="430"/>
              </a:spcBef>
              <a:buFont typeface="Arial"/>
              <a:buChar char="–"/>
              <a:tabLst>
                <a:tab pos="755015" algn="l"/>
                <a:tab pos="755650" algn="l"/>
              </a:tabLst>
            </a:pPr>
            <a:r>
              <a:rPr sz="1800" spc="-110" dirty="0">
                <a:latin typeface="Verdana"/>
                <a:cs typeface="Verdana"/>
              </a:rPr>
              <a:t>&gt;</a:t>
            </a:r>
            <a:r>
              <a:rPr sz="1800" spc="-140" dirty="0">
                <a:latin typeface="Verdana"/>
                <a:cs typeface="Verdana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390" dirty="0">
                <a:latin typeface="Verdana"/>
                <a:cs typeface="Verdana"/>
              </a:rPr>
              <a:t>?</a:t>
            </a:r>
            <a:r>
              <a:rPr sz="1800" spc="-155" dirty="0">
                <a:latin typeface="Verdana"/>
                <a:cs typeface="Verdana"/>
              </a:rPr>
              <a:t> </a:t>
            </a:r>
            <a:r>
              <a:rPr sz="1800" dirty="0">
                <a:latin typeface="Arial"/>
                <a:cs typeface="Arial"/>
              </a:rPr>
              <a:t>son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conceptos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spc="-25" dirty="0">
                <a:latin typeface="Georgia"/>
                <a:cs typeface="Georgia"/>
              </a:rPr>
              <a:t>ALC</a:t>
            </a:r>
            <a:endParaRPr sz="1800">
              <a:latin typeface="Georgia"/>
              <a:cs typeface="Georgia"/>
            </a:endParaRPr>
          </a:p>
          <a:p>
            <a:pPr marL="755015" marR="5080" indent="-285115">
              <a:lnSpc>
                <a:spcPts val="2090"/>
              </a:lnSpc>
              <a:spcBef>
                <a:spcPts val="585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Si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C</a:t>
            </a:r>
            <a:r>
              <a:rPr sz="1800" i="1" spc="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D</a:t>
            </a:r>
            <a:r>
              <a:rPr sz="1800" i="1" spc="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son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conceptos </a:t>
            </a:r>
            <a:r>
              <a:rPr sz="1800" dirty="0">
                <a:latin typeface="Georgia"/>
                <a:cs typeface="Georgia"/>
              </a:rPr>
              <a:t>ALC</a:t>
            </a:r>
            <a:r>
              <a:rPr sz="1800" spc="65" dirty="0">
                <a:latin typeface="Georgia"/>
                <a:cs typeface="Georgia"/>
              </a:rPr>
              <a:t> </a:t>
            </a:r>
            <a:r>
              <a:rPr sz="1800" dirty="0">
                <a:latin typeface="Arial"/>
                <a:cs typeface="Arial"/>
              </a:rPr>
              <a:t>y </a:t>
            </a:r>
            <a:r>
              <a:rPr sz="1800" i="1" dirty="0">
                <a:latin typeface="Arial"/>
                <a:cs typeface="Arial"/>
              </a:rPr>
              <a:t>r </a:t>
            </a:r>
            <a:r>
              <a:rPr sz="1800" dirty="0">
                <a:latin typeface="Arial"/>
                <a:cs typeface="Arial"/>
              </a:rPr>
              <a:t>es un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nombre de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rol,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entonces </a:t>
            </a:r>
            <a:r>
              <a:rPr sz="1800" spc="-10" dirty="0">
                <a:latin typeface="Arial"/>
                <a:cs typeface="Arial"/>
              </a:rPr>
              <a:t>también </a:t>
            </a:r>
            <a:r>
              <a:rPr sz="1800" dirty="0">
                <a:latin typeface="Arial"/>
                <a:cs typeface="Arial"/>
              </a:rPr>
              <a:t>son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conceptos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20" dirty="0">
                <a:latin typeface="Georgia"/>
                <a:cs typeface="Georgia"/>
              </a:rPr>
              <a:t>ALC</a:t>
            </a:r>
            <a:r>
              <a:rPr sz="1800" spc="-20" dirty="0">
                <a:latin typeface="Arial"/>
                <a:cs typeface="Arial"/>
              </a:rPr>
              <a:t>:</a:t>
            </a:r>
            <a:endParaRPr sz="1800">
              <a:latin typeface="Arial"/>
              <a:cs typeface="Arial"/>
            </a:endParaRPr>
          </a:p>
          <a:p>
            <a:pPr marL="1155065" lvl="1" indent="-228600">
              <a:lnSpc>
                <a:spcPct val="100000"/>
              </a:lnSpc>
              <a:spcBef>
                <a:spcPts val="380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sz="1600" i="1" dirty="0">
                <a:latin typeface="Arial"/>
                <a:cs typeface="Arial"/>
              </a:rPr>
              <a:t>C</a:t>
            </a:r>
            <a:r>
              <a:rPr sz="1600" i="1" spc="10" dirty="0">
                <a:latin typeface="Arial"/>
                <a:cs typeface="Arial"/>
              </a:rPr>
              <a:t> </a:t>
            </a:r>
            <a:r>
              <a:rPr sz="1600" dirty="0">
                <a:latin typeface="Verdana"/>
                <a:cs typeface="Verdana"/>
              </a:rPr>
              <a:t>u</a:t>
            </a:r>
            <a:r>
              <a:rPr sz="1600" spc="-100" dirty="0">
                <a:latin typeface="Verdana"/>
                <a:cs typeface="Verdana"/>
              </a:rPr>
              <a:t> </a:t>
            </a:r>
            <a:r>
              <a:rPr sz="1600" i="1" dirty="0">
                <a:latin typeface="Arial"/>
                <a:cs typeface="Arial"/>
              </a:rPr>
              <a:t>D</a:t>
            </a:r>
            <a:r>
              <a:rPr sz="1600" i="1" spc="10" dirty="0">
                <a:latin typeface="Arial"/>
                <a:cs typeface="Arial"/>
              </a:rPr>
              <a:t> </a:t>
            </a:r>
            <a:r>
              <a:rPr sz="1600" spc="-10" dirty="0">
                <a:latin typeface="Arial"/>
                <a:cs typeface="Arial"/>
              </a:rPr>
              <a:t>(conjunción)</a:t>
            </a:r>
            <a:endParaRPr sz="1600">
              <a:latin typeface="Arial"/>
              <a:cs typeface="Arial"/>
            </a:endParaRPr>
          </a:p>
          <a:p>
            <a:pPr marL="1155065" lvl="1" indent="-228600">
              <a:lnSpc>
                <a:spcPct val="100000"/>
              </a:lnSpc>
              <a:spcBef>
                <a:spcPts val="385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sz="1600" i="1" dirty="0">
                <a:latin typeface="Arial"/>
                <a:cs typeface="Arial"/>
              </a:rPr>
              <a:t>C </a:t>
            </a:r>
            <a:r>
              <a:rPr sz="1600" spc="415" dirty="0">
                <a:latin typeface="Verdana"/>
                <a:cs typeface="Verdana"/>
              </a:rPr>
              <a:t>t</a:t>
            </a:r>
            <a:r>
              <a:rPr sz="1600" spc="-110" dirty="0">
                <a:latin typeface="Verdana"/>
                <a:cs typeface="Verdana"/>
              </a:rPr>
              <a:t> </a:t>
            </a:r>
            <a:r>
              <a:rPr sz="1600" i="1" dirty="0">
                <a:latin typeface="Arial"/>
                <a:cs typeface="Arial"/>
              </a:rPr>
              <a:t>D </a:t>
            </a:r>
            <a:r>
              <a:rPr sz="1600" spc="-10" dirty="0">
                <a:latin typeface="Arial"/>
                <a:cs typeface="Arial"/>
              </a:rPr>
              <a:t>(disyunción)</a:t>
            </a:r>
            <a:endParaRPr sz="1600">
              <a:latin typeface="Arial"/>
              <a:cs typeface="Arial"/>
            </a:endParaRPr>
          </a:p>
          <a:p>
            <a:pPr marL="1155065" lvl="1" indent="-228600">
              <a:lnSpc>
                <a:spcPct val="100000"/>
              </a:lnSpc>
              <a:spcBef>
                <a:spcPts val="384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sz="1600" dirty="0">
                <a:latin typeface="Georgia"/>
                <a:cs typeface="Georgia"/>
              </a:rPr>
              <a:t>¬</a:t>
            </a:r>
            <a:r>
              <a:rPr sz="1600" i="1" dirty="0">
                <a:latin typeface="Arial"/>
                <a:cs typeface="Arial"/>
              </a:rPr>
              <a:t>C</a:t>
            </a:r>
            <a:r>
              <a:rPr sz="1600" i="1" spc="10" dirty="0">
                <a:latin typeface="Arial"/>
                <a:cs typeface="Arial"/>
              </a:rPr>
              <a:t> </a:t>
            </a:r>
            <a:r>
              <a:rPr sz="1600" spc="-10" dirty="0">
                <a:latin typeface="Arial"/>
                <a:cs typeface="Arial"/>
              </a:rPr>
              <a:t>(negación)</a:t>
            </a:r>
            <a:endParaRPr sz="1600">
              <a:latin typeface="Arial"/>
              <a:cs typeface="Arial"/>
            </a:endParaRPr>
          </a:p>
          <a:p>
            <a:pPr marL="1155065" lvl="1" indent="-228600">
              <a:lnSpc>
                <a:spcPct val="100000"/>
              </a:lnSpc>
              <a:spcBef>
                <a:spcPts val="380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sz="1600" spc="-20" dirty="0">
                <a:latin typeface="Verdana"/>
                <a:cs typeface="Verdana"/>
              </a:rPr>
              <a:t>9</a:t>
            </a:r>
            <a:r>
              <a:rPr sz="1600" i="1" spc="-20" dirty="0">
                <a:latin typeface="Arial"/>
                <a:cs typeface="Arial"/>
              </a:rPr>
              <a:t>r.C</a:t>
            </a:r>
            <a:r>
              <a:rPr sz="1600" i="1" spc="-5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(restricción</a:t>
            </a:r>
            <a:r>
              <a:rPr sz="1600" spc="-45" dirty="0">
                <a:latin typeface="Arial"/>
                <a:cs typeface="Arial"/>
              </a:rPr>
              <a:t> </a:t>
            </a:r>
            <a:r>
              <a:rPr sz="1600" spc="-10" dirty="0">
                <a:latin typeface="Arial"/>
                <a:cs typeface="Arial"/>
              </a:rPr>
              <a:t>existencial)</a:t>
            </a:r>
            <a:endParaRPr sz="1600">
              <a:latin typeface="Arial"/>
              <a:cs typeface="Arial"/>
            </a:endParaRPr>
          </a:p>
          <a:p>
            <a:pPr marL="1155065" lvl="1" indent="-228600">
              <a:lnSpc>
                <a:spcPct val="100000"/>
              </a:lnSpc>
              <a:spcBef>
                <a:spcPts val="385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sz="1600" spc="-20" dirty="0">
                <a:latin typeface="Verdana"/>
                <a:cs typeface="Verdana"/>
              </a:rPr>
              <a:t>8</a:t>
            </a:r>
            <a:r>
              <a:rPr sz="1600" i="1" spc="-20" dirty="0">
                <a:latin typeface="Arial"/>
                <a:cs typeface="Arial"/>
              </a:rPr>
              <a:t>r.C</a:t>
            </a:r>
            <a:r>
              <a:rPr sz="1600" i="1" spc="-3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(restricción</a:t>
            </a:r>
            <a:r>
              <a:rPr sz="1600" spc="-3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35" dirty="0">
                <a:latin typeface="Arial"/>
                <a:cs typeface="Arial"/>
              </a:rPr>
              <a:t> </a:t>
            </a:r>
            <a:r>
              <a:rPr sz="1600" spc="-10" dirty="0">
                <a:latin typeface="Arial"/>
                <a:cs typeface="Arial"/>
              </a:rPr>
              <a:t>valores)</a:t>
            </a:r>
            <a:endParaRPr sz="1600">
              <a:latin typeface="Arial"/>
              <a:cs typeface="Arial"/>
            </a:endParaRPr>
          </a:p>
          <a:p>
            <a:pPr marL="755015" indent="-285115">
              <a:lnSpc>
                <a:spcPct val="100000"/>
              </a:lnSpc>
              <a:spcBef>
                <a:spcPts val="570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Se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usan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paréntesis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para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clarificar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estructura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los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conceptos</a:t>
            </a:r>
            <a:endParaRPr sz="1800">
              <a:latin typeface="Arial"/>
              <a:cs typeface="Arial"/>
            </a:endParaRPr>
          </a:p>
          <a:p>
            <a:pPr marL="1155065" lvl="1" indent="-228600">
              <a:lnSpc>
                <a:spcPct val="100000"/>
              </a:lnSpc>
              <a:spcBef>
                <a:spcPts val="345"/>
              </a:spcBef>
              <a:buChar char="•"/>
              <a:tabLst>
                <a:tab pos="1155065" algn="l"/>
                <a:tab pos="1155700" algn="l"/>
              </a:tabLst>
            </a:pPr>
            <a:r>
              <a:rPr sz="1600" dirty="0">
                <a:latin typeface="Arial"/>
                <a:cs typeface="Arial"/>
              </a:rPr>
              <a:t>Orden</a:t>
            </a:r>
            <a:r>
              <a:rPr sz="1600" spc="-3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precedencia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operadores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como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en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lógica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primer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spc="-10" dirty="0">
                <a:latin typeface="Arial"/>
                <a:cs typeface="Arial"/>
              </a:rPr>
              <a:t>orden</a:t>
            </a:r>
            <a:endParaRPr sz="16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785100" y="6372464"/>
            <a:ext cx="2794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7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026443" y="350011"/>
            <a:ext cx="509143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Una</a:t>
            </a:r>
            <a:r>
              <a:rPr spc="-20" dirty="0"/>
              <a:t> </a:t>
            </a:r>
            <a:r>
              <a:rPr dirty="0"/>
              <a:t>lógica</a:t>
            </a:r>
            <a:r>
              <a:rPr spc="-20" dirty="0"/>
              <a:t> </a:t>
            </a:r>
            <a:r>
              <a:rPr dirty="0"/>
              <a:t>descriptiva</a:t>
            </a:r>
            <a:r>
              <a:rPr spc="-20" dirty="0"/>
              <a:t> </a:t>
            </a:r>
            <a:r>
              <a:rPr dirty="0"/>
              <a:t>básica: </a:t>
            </a:r>
            <a:r>
              <a:rPr sz="3525" spc="-89" baseline="1182" dirty="0">
                <a:latin typeface="Georgia"/>
                <a:cs typeface="Georgia"/>
              </a:rPr>
              <a:t>ALC</a:t>
            </a:r>
            <a:endParaRPr sz="3525" baseline="1182">
              <a:latin typeface="Georgia"/>
              <a:cs typeface="Georgi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785100" y="6372464"/>
            <a:ext cx="2794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8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64540" y="1166763"/>
            <a:ext cx="7557134" cy="424243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sz="2000" spc="-10" dirty="0">
                <a:latin typeface="Arial"/>
                <a:cs typeface="Arial"/>
              </a:rPr>
              <a:t>Ejemplos</a:t>
            </a:r>
            <a:endParaRPr sz="2000">
              <a:latin typeface="Arial"/>
              <a:cs typeface="Arial"/>
            </a:endParaRPr>
          </a:p>
          <a:p>
            <a:pPr marL="355600" marR="5080">
              <a:lnSpc>
                <a:spcPts val="2090"/>
              </a:lnSpc>
              <a:spcBef>
                <a:spcPts val="640"/>
              </a:spcBef>
            </a:pPr>
            <a:r>
              <a:rPr sz="1800" dirty="0">
                <a:latin typeface="Arial"/>
                <a:cs typeface="Arial"/>
              </a:rPr>
              <a:t>(asumiendo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nombres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conceptos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empiezan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por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mayúscula,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nombres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roles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empiezan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por</a:t>
            </a:r>
            <a:r>
              <a:rPr sz="1800" spc="-10" dirty="0">
                <a:latin typeface="Arial"/>
                <a:cs typeface="Arial"/>
              </a:rPr>
              <a:t> minúscula)</a:t>
            </a:r>
            <a:endParaRPr sz="1800">
              <a:latin typeface="Arial"/>
              <a:cs typeface="Arial"/>
            </a:endParaRPr>
          </a:p>
          <a:p>
            <a:pPr marL="755015" indent="-285115">
              <a:lnSpc>
                <a:spcPct val="100000"/>
              </a:lnSpc>
              <a:spcBef>
                <a:spcPts val="375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Bien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formados</a:t>
            </a:r>
            <a:endParaRPr sz="1800">
              <a:latin typeface="Arial"/>
              <a:cs typeface="Arial"/>
            </a:endParaRPr>
          </a:p>
          <a:p>
            <a:pPr marL="1155065" lvl="1" indent="-228600">
              <a:lnSpc>
                <a:spcPct val="100000"/>
              </a:lnSpc>
              <a:spcBef>
                <a:spcPts val="345"/>
              </a:spcBef>
              <a:buChar char="•"/>
              <a:tabLst>
                <a:tab pos="1155065" algn="l"/>
                <a:tab pos="1155700" algn="l"/>
              </a:tabLst>
            </a:pPr>
            <a:r>
              <a:rPr sz="1600" dirty="0">
                <a:latin typeface="Arial"/>
                <a:cs typeface="Arial"/>
              </a:rPr>
              <a:t>Persona</a:t>
            </a:r>
            <a:r>
              <a:rPr sz="1600" spc="5" dirty="0">
                <a:latin typeface="Arial"/>
                <a:cs typeface="Arial"/>
              </a:rPr>
              <a:t> </a:t>
            </a:r>
            <a:r>
              <a:rPr sz="1600" dirty="0">
                <a:latin typeface="Verdana"/>
                <a:cs typeface="Verdana"/>
              </a:rPr>
              <a:t>u</a:t>
            </a:r>
            <a:r>
              <a:rPr sz="1600" spc="-120" dirty="0">
                <a:latin typeface="Verdana"/>
                <a:cs typeface="Verdana"/>
              </a:rPr>
              <a:t> </a:t>
            </a:r>
            <a:r>
              <a:rPr sz="1600" spc="-10" dirty="0">
                <a:latin typeface="Arial"/>
                <a:cs typeface="Arial"/>
              </a:rPr>
              <a:t>Femenino</a:t>
            </a:r>
            <a:endParaRPr sz="1600">
              <a:latin typeface="Arial"/>
              <a:cs typeface="Arial"/>
            </a:endParaRPr>
          </a:p>
          <a:p>
            <a:pPr marL="1155065" lvl="1" indent="-228600">
              <a:lnSpc>
                <a:spcPct val="100000"/>
              </a:lnSpc>
              <a:spcBef>
                <a:spcPts val="380"/>
              </a:spcBef>
              <a:buChar char="•"/>
              <a:tabLst>
                <a:tab pos="1155065" algn="l"/>
                <a:tab pos="1155700" algn="l"/>
              </a:tabLst>
            </a:pPr>
            <a:r>
              <a:rPr sz="1600" dirty="0">
                <a:latin typeface="Arial"/>
                <a:cs typeface="Arial"/>
              </a:rPr>
              <a:t>Persona</a:t>
            </a:r>
            <a:r>
              <a:rPr sz="1600" spc="5" dirty="0">
                <a:latin typeface="Arial"/>
                <a:cs typeface="Arial"/>
              </a:rPr>
              <a:t> </a:t>
            </a:r>
            <a:r>
              <a:rPr sz="1600" dirty="0">
                <a:latin typeface="Verdana"/>
                <a:cs typeface="Verdana"/>
              </a:rPr>
              <a:t>u</a:t>
            </a:r>
            <a:r>
              <a:rPr sz="1600" spc="-120" dirty="0">
                <a:latin typeface="Verdana"/>
                <a:cs typeface="Verdana"/>
              </a:rPr>
              <a:t> </a:t>
            </a:r>
            <a:r>
              <a:rPr sz="1600" spc="-10" dirty="0">
                <a:latin typeface="Verdana"/>
                <a:cs typeface="Verdana"/>
              </a:rPr>
              <a:t>9</a:t>
            </a:r>
            <a:r>
              <a:rPr sz="1600" spc="-10" dirty="0">
                <a:latin typeface="Arial"/>
                <a:cs typeface="Arial"/>
              </a:rPr>
              <a:t>asiste.Curso</a:t>
            </a:r>
            <a:endParaRPr sz="1600">
              <a:latin typeface="Arial"/>
              <a:cs typeface="Arial"/>
            </a:endParaRPr>
          </a:p>
          <a:p>
            <a:pPr marL="1155065" lvl="1" indent="-228600">
              <a:lnSpc>
                <a:spcPct val="100000"/>
              </a:lnSpc>
              <a:spcBef>
                <a:spcPts val="385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sz="1600" i="1" dirty="0">
                <a:latin typeface="Arial"/>
                <a:cs typeface="Arial"/>
              </a:rPr>
              <a:t>A </a:t>
            </a:r>
            <a:r>
              <a:rPr sz="1600" dirty="0">
                <a:latin typeface="Verdana"/>
                <a:cs typeface="Verdana"/>
              </a:rPr>
              <a:t>u</a:t>
            </a:r>
            <a:r>
              <a:rPr sz="1600" spc="-120" dirty="0">
                <a:latin typeface="Verdana"/>
                <a:cs typeface="Verdana"/>
              </a:rPr>
              <a:t> </a:t>
            </a:r>
            <a:r>
              <a:rPr sz="1600" spc="-30" dirty="0">
                <a:latin typeface="Verdana"/>
                <a:cs typeface="Verdana"/>
              </a:rPr>
              <a:t>9</a:t>
            </a:r>
            <a:r>
              <a:rPr sz="1600" i="1" spc="-30" dirty="0">
                <a:latin typeface="Arial"/>
                <a:cs typeface="Arial"/>
              </a:rPr>
              <a:t>r</a:t>
            </a:r>
            <a:r>
              <a:rPr sz="1600" spc="-30" dirty="0">
                <a:latin typeface="Arial"/>
                <a:cs typeface="Arial"/>
              </a:rPr>
              <a:t>.</a:t>
            </a:r>
            <a:r>
              <a:rPr sz="1600" spc="-30" dirty="0">
                <a:latin typeface="Verdana"/>
                <a:cs typeface="Verdana"/>
              </a:rPr>
              <a:t>8</a:t>
            </a:r>
            <a:r>
              <a:rPr sz="1600" i="1" spc="-30" dirty="0">
                <a:latin typeface="Arial"/>
                <a:cs typeface="Arial"/>
              </a:rPr>
              <a:t>s.</a:t>
            </a:r>
            <a:r>
              <a:rPr sz="1600" spc="-30" dirty="0">
                <a:latin typeface="Arial"/>
                <a:cs typeface="Arial"/>
              </a:rPr>
              <a:t>(</a:t>
            </a:r>
            <a:r>
              <a:rPr sz="1600" i="1" spc="-30" dirty="0">
                <a:latin typeface="Arial"/>
                <a:cs typeface="Arial"/>
              </a:rPr>
              <a:t>E</a:t>
            </a:r>
            <a:r>
              <a:rPr sz="1600" i="1" dirty="0">
                <a:latin typeface="Arial"/>
                <a:cs typeface="Arial"/>
              </a:rPr>
              <a:t> </a:t>
            </a:r>
            <a:r>
              <a:rPr sz="1600" dirty="0">
                <a:latin typeface="Verdana"/>
                <a:cs typeface="Verdana"/>
              </a:rPr>
              <a:t>u</a:t>
            </a:r>
            <a:r>
              <a:rPr sz="1600" spc="-120" dirty="0">
                <a:latin typeface="Verdana"/>
                <a:cs typeface="Verdana"/>
              </a:rPr>
              <a:t> </a:t>
            </a:r>
            <a:r>
              <a:rPr sz="1600" spc="-25" dirty="0">
                <a:latin typeface="Georgia"/>
                <a:cs typeface="Georgia"/>
              </a:rPr>
              <a:t>¬</a:t>
            </a:r>
            <a:r>
              <a:rPr sz="1600" i="1" spc="-25" dirty="0">
                <a:latin typeface="Arial"/>
                <a:cs typeface="Arial"/>
              </a:rPr>
              <a:t>F</a:t>
            </a:r>
            <a:r>
              <a:rPr sz="1600" spc="-25" dirty="0">
                <a:latin typeface="Arial"/>
                <a:cs typeface="Arial"/>
              </a:rPr>
              <a:t>)</a:t>
            </a:r>
            <a:endParaRPr sz="1600">
              <a:latin typeface="Arial"/>
              <a:cs typeface="Arial"/>
            </a:endParaRPr>
          </a:p>
          <a:p>
            <a:pPr marL="1155065" lvl="1" indent="-228600">
              <a:lnSpc>
                <a:spcPct val="100000"/>
              </a:lnSpc>
              <a:spcBef>
                <a:spcPts val="385"/>
              </a:spcBef>
              <a:buChar char="•"/>
              <a:tabLst>
                <a:tab pos="1155065" algn="l"/>
                <a:tab pos="1155700" algn="l"/>
              </a:tabLst>
            </a:pPr>
            <a:r>
              <a:rPr sz="1600" dirty="0">
                <a:latin typeface="Arial"/>
                <a:cs typeface="Arial"/>
              </a:rPr>
              <a:t>Persona</a:t>
            </a:r>
            <a:r>
              <a:rPr sz="1600" spc="10" dirty="0">
                <a:latin typeface="Arial"/>
                <a:cs typeface="Arial"/>
              </a:rPr>
              <a:t> </a:t>
            </a:r>
            <a:r>
              <a:rPr sz="1600" dirty="0">
                <a:latin typeface="Verdana"/>
                <a:cs typeface="Verdana"/>
              </a:rPr>
              <a:t>u</a:t>
            </a:r>
            <a:r>
              <a:rPr sz="1600" spc="-110" dirty="0">
                <a:latin typeface="Verdana"/>
                <a:cs typeface="Verdana"/>
              </a:rPr>
              <a:t> </a:t>
            </a:r>
            <a:r>
              <a:rPr sz="1600" spc="-10" dirty="0">
                <a:latin typeface="Verdana"/>
                <a:cs typeface="Verdana"/>
              </a:rPr>
              <a:t>9</a:t>
            </a:r>
            <a:r>
              <a:rPr sz="1600" spc="-10" dirty="0">
                <a:latin typeface="Arial"/>
                <a:cs typeface="Arial"/>
              </a:rPr>
              <a:t>imparte.(Curso</a:t>
            </a:r>
            <a:r>
              <a:rPr sz="1600" spc="10" dirty="0">
                <a:latin typeface="Arial"/>
                <a:cs typeface="Arial"/>
              </a:rPr>
              <a:t> </a:t>
            </a:r>
            <a:r>
              <a:rPr sz="1600" dirty="0">
                <a:latin typeface="Verdana"/>
                <a:cs typeface="Verdana"/>
              </a:rPr>
              <a:t>u</a:t>
            </a:r>
            <a:r>
              <a:rPr sz="1600" spc="-95" dirty="0">
                <a:latin typeface="Verdana"/>
                <a:cs typeface="Verdana"/>
              </a:rPr>
              <a:t> </a:t>
            </a:r>
            <a:r>
              <a:rPr sz="1600" spc="-20" dirty="0">
                <a:latin typeface="Verdana"/>
                <a:cs typeface="Verdana"/>
              </a:rPr>
              <a:t>8</a:t>
            </a:r>
            <a:r>
              <a:rPr sz="1600" spc="-20" dirty="0">
                <a:latin typeface="Arial"/>
                <a:cs typeface="Arial"/>
              </a:rPr>
              <a:t>matriculado-</a:t>
            </a:r>
            <a:r>
              <a:rPr sz="1600" dirty="0">
                <a:latin typeface="Arial"/>
                <a:cs typeface="Arial"/>
              </a:rPr>
              <a:t>por.(Inteligente</a:t>
            </a:r>
            <a:r>
              <a:rPr sz="1600" spc="10" dirty="0">
                <a:latin typeface="Arial"/>
                <a:cs typeface="Arial"/>
              </a:rPr>
              <a:t> </a:t>
            </a:r>
            <a:r>
              <a:rPr sz="1600" dirty="0">
                <a:latin typeface="Verdana"/>
                <a:cs typeface="Verdana"/>
              </a:rPr>
              <a:t>u</a:t>
            </a:r>
            <a:r>
              <a:rPr sz="1600" spc="-110" dirty="0">
                <a:latin typeface="Verdana"/>
                <a:cs typeface="Verdana"/>
              </a:rPr>
              <a:t> </a:t>
            </a:r>
            <a:r>
              <a:rPr sz="1600" spc="-10" dirty="0">
                <a:latin typeface="Georgia"/>
                <a:cs typeface="Georgia"/>
              </a:rPr>
              <a:t>¬</a:t>
            </a:r>
            <a:r>
              <a:rPr sz="1600" spc="-10" dirty="0">
                <a:latin typeface="Arial"/>
                <a:cs typeface="Arial"/>
              </a:rPr>
              <a:t>Vago))</a:t>
            </a:r>
            <a:endParaRPr sz="1600">
              <a:latin typeface="Arial"/>
              <a:cs typeface="Arial"/>
            </a:endParaRPr>
          </a:p>
          <a:p>
            <a:pPr marL="1155065" lvl="1" indent="-228600">
              <a:lnSpc>
                <a:spcPts val="1910"/>
              </a:lnSpc>
              <a:spcBef>
                <a:spcPts val="385"/>
              </a:spcBef>
              <a:buChar char="•"/>
              <a:tabLst>
                <a:tab pos="1155065" algn="l"/>
                <a:tab pos="1155700" algn="l"/>
              </a:tabLst>
            </a:pPr>
            <a:r>
              <a:rPr sz="1600" dirty="0">
                <a:latin typeface="Arial"/>
                <a:cs typeface="Arial"/>
              </a:rPr>
              <a:t>Hombre</a:t>
            </a:r>
            <a:r>
              <a:rPr sz="1600" spc="-25" dirty="0">
                <a:latin typeface="Arial"/>
                <a:cs typeface="Arial"/>
              </a:rPr>
              <a:t> </a:t>
            </a:r>
            <a:r>
              <a:rPr sz="1600" dirty="0">
                <a:latin typeface="Verdana"/>
                <a:cs typeface="Verdana"/>
              </a:rPr>
              <a:t>u</a:t>
            </a:r>
            <a:r>
              <a:rPr sz="1600" spc="-135" dirty="0">
                <a:latin typeface="Verdana"/>
                <a:cs typeface="Verdana"/>
              </a:rPr>
              <a:t> </a:t>
            </a:r>
            <a:r>
              <a:rPr sz="1600" dirty="0">
                <a:latin typeface="Symbol"/>
                <a:cs typeface="Symbol"/>
              </a:rPr>
              <a:t></a:t>
            </a:r>
            <a:r>
              <a:rPr sz="1600" dirty="0">
                <a:latin typeface="Arial"/>
                <a:cs typeface="Arial"/>
              </a:rPr>
              <a:t>tieneHij@.Femenino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dirty="0">
                <a:latin typeface="Verdana"/>
                <a:cs typeface="Verdana"/>
              </a:rPr>
              <a:t>u</a:t>
            </a:r>
            <a:r>
              <a:rPr sz="1600" spc="-135" dirty="0">
                <a:latin typeface="Verdana"/>
                <a:cs typeface="Verdana"/>
              </a:rPr>
              <a:t> </a:t>
            </a:r>
            <a:r>
              <a:rPr sz="1600" dirty="0">
                <a:latin typeface="Symbol"/>
                <a:cs typeface="Symbol"/>
              </a:rPr>
              <a:t></a:t>
            </a:r>
            <a:r>
              <a:rPr sz="1600" dirty="0">
                <a:latin typeface="Arial"/>
                <a:cs typeface="Arial"/>
              </a:rPr>
              <a:t>tieneHij@.Masculino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spc="-50" dirty="0">
                <a:latin typeface="Verdana"/>
                <a:cs typeface="Verdana"/>
              </a:rPr>
              <a:t>u</a:t>
            </a:r>
            <a:endParaRPr sz="1600">
              <a:latin typeface="Verdana"/>
              <a:cs typeface="Verdana"/>
            </a:endParaRPr>
          </a:p>
          <a:p>
            <a:pPr marL="1155065">
              <a:lnSpc>
                <a:spcPts val="1910"/>
              </a:lnSpc>
            </a:pPr>
            <a:r>
              <a:rPr sz="1600" dirty="0">
                <a:latin typeface="Symbol"/>
                <a:cs typeface="Symbol"/>
              </a:rPr>
              <a:t></a:t>
            </a:r>
            <a:r>
              <a:rPr sz="1600" dirty="0">
                <a:latin typeface="Arial"/>
                <a:cs typeface="Arial"/>
              </a:rPr>
              <a:t>tieneHij@.(Rico</a:t>
            </a:r>
            <a:r>
              <a:rPr sz="1600" spc="204" dirty="0">
                <a:latin typeface="Arial"/>
                <a:cs typeface="Arial"/>
              </a:rPr>
              <a:t> </a:t>
            </a:r>
            <a:r>
              <a:rPr sz="1600" spc="415" dirty="0">
                <a:latin typeface="Verdana"/>
                <a:cs typeface="Verdana"/>
              </a:rPr>
              <a:t>t</a:t>
            </a:r>
            <a:r>
              <a:rPr sz="1600" spc="100" dirty="0">
                <a:latin typeface="Verdana"/>
                <a:cs typeface="Verdana"/>
              </a:rPr>
              <a:t> </a:t>
            </a:r>
            <a:r>
              <a:rPr sz="1600" spc="-10" dirty="0">
                <a:latin typeface="Arial"/>
                <a:cs typeface="Arial"/>
              </a:rPr>
              <a:t>Feliz)</a:t>
            </a:r>
            <a:endParaRPr sz="1600">
              <a:latin typeface="Arial"/>
              <a:cs typeface="Arial"/>
            </a:endParaRPr>
          </a:p>
          <a:p>
            <a:pPr marL="755015" indent="-285115">
              <a:lnSpc>
                <a:spcPct val="100000"/>
              </a:lnSpc>
              <a:spcBef>
                <a:spcPts val="565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Mal</a:t>
            </a:r>
            <a:r>
              <a:rPr sz="1800" spc="-10" dirty="0">
                <a:latin typeface="Arial"/>
                <a:cs typeface="Arial"/>
              </a:rPr>
              <a:t> formados</a:t>
            </a:r>
            <a:endParaRPr sz="1800">
              <a:latin typeface="Arial"/>
              <a:cs typeface="Arial"/>
            </a:endParaRPr>
          </a:p>
          <a:p>
            <a:pPr marL="1155065" lvl="1" indent="-228600">
              <a:lnSpc>
                <a:spcPct val="100000"/>
              </a:lnSpc>
              <a:spcBef>
                <a:spcPts val="250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sz="1600" spc="-20" dirty="0">
                <a:latin typeface="Verdana"/>
                <a:cs typeface="Verdana"/>
              </a:rPr>
              <a:t>8</a:t>
            </a:r>
            <a:r>
              <a:rPr sz="1600" i="1" spc="-20" dirty="0">
                <a:latin typeface="Arial"/>
                <a:cs typeface="Arial"/>
              </a:rPr>
              <a:t>s.s</a:t>
            </a:r>
            <a:endParaRPr sz="1600">
              <a:latin typeface="Arial"/>
              <a:cs typeface="Arial"/>
            </a:endParaRPr>
          </a:p>
          <a:p>
            <a:pPr marL="1155065" lvl="1" indent="-228600">
              <a:lnSpc>
                <a:spcPct val="100000"/>
              </a:lnSpc>
              <a:spcBef>
                <a:spcPts val="385"/>
              </a:spcBef>
              <a:buChar char="•"/>
              <a:tabLst>
                <a:tab pos="1155065" algn="l"/>
                <a:tab pos="1155700" algn="l"/>
              </a:tabLst>
            </a:pPr>
            <a:r>
              <a:rPr sz="1600" dirty="0">
                <a:latin typeface="Arial"/>
                <a:cs typeface="Arial"/>
              </a:rPr>
              <a:t>Persona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Georgia"/>
                <a:cs typeface="Georgia"/>
              </a:rPr>
              <a:t>¬</a:t>
            </a:r>
            <a:r>
              <a:rPr sz="1600" spc="45" dirty="0">
                <a:latin typeface="Georgia"/>
                <a:cs typeface="Georgia"/>
              </a:rPr>
              <a:t> </a:t>
            </a:r>
            <a:r>
              <a:rPr sz="1600" spc="-10" dirty="0">
                <a:latin typeface="Arial"/>
                <a:cs typeface="Arial"/>
              </a:rPr>
              <a:t>Femenino</a:t>
            </a:r>
            <a:endParaRPr sz="1600">
              <a:latin typeface="Arial"/>
              <a:cs typeface="Arial"/>
            </a:endParaRPr>
          </a:p>
          <a:p>
            <a:pPr marL="1155065" lvl="1" indent="-228600">
              <a:lnSpc>
                <a:spcPct val="100000"/>
              </a:lnSpc>
              <a:spcBef>
                <a:spcPts val="384"/>
              </a:spcBef>
              <a:buChar char="•"/>
              <a:tabLst>
                <a:tab pos="1155065" algn="l"/>
                <a:tab pos="1155700" algn="l"/>
              </a:tabLst>
            </a:pPr>
            <a:r>
              <a:rPr sz="1600" dirty="0">
                <a:latin typeface="Arial"/>
                <a:cs typeface="Arial"/>
              </a:rPr>
              <a:t>Persona</a:t>
            </a:r>
            <a:r>
              <a:rPr sz="1600" spc="5" dirty="0">
                <a:latin typeface="Arial"/>
                <a:cs typeface="Arial"/>
              </a:rPr>
              <a:t> </a:t>
            </a:r>
            <a:r>
              <a:rPr sz="1600" dirty="0">
                <a:latin typeface="Verdana"/>
                <a:cs typeface="Verdana"/>
              </a:rPr>
              <a:t>u</a:t>
            </a:r>
            <a:r>
              <a:rPr sz="1600" spc="-120" dirty="0">
                <a:latin typeface="Verdana"/>
                <a:cs typeface="Verdana"/>
              </a:rPr>
              <a:t> </a:t>
            </a:r>
            <a:r>
              <a:rPr sz="1600" spc="-10" dirty="0">
                <a:latin typeface="Verdana"/>
                <a:cs typeface="Verdana"/>
              </a:rPr>
              <a:t>9</a:t>
            </a:r>
            <a:r>
              <a:rPr sz="1600" spc="-10" dirty="0">
                <a:latin typeface="Arial"/>
                <a:cs typeface="Arial"/>
              </a:rPr>
              <a:t>Curso</a:t>
            </a:r>
            <a:endParaRPr sz="16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83388" rIns="0" bIns="0" rtlCol="0">
            <a:spAutoFit/>
          </a:bodyPr>
          <a:lstStyle/>
          <a:p>
            <a:pPr marL="2641600">
              <a:lnSpc>
                <a:spcPct val="100000"/>
              </a:lnSpc>
              <a:spcBef>
                <a:spcPts val="100"/>
              </a:spcBef>
            </a:pPr>
            <a:r>
              <a:rPr sz="3525" spc="-67" baseline="1182" dirty="0">
                <a:latin typeface="Georgia"/>
                <a:cs typeface="Georgia"/>
              </a:rPr>
              <a:t>ALC</a:t>
            </a:r>
            <a:r>
              <a:rPr sz="2400" spc="-45" dirty="0"/>
              <a:t>:</a:t>
            </a:r>
            <a:r>
              <a:rPr sz="2400" spc="-95" dirty="0"/>
              <a:t> </a:t>
            </a:r>
            <a:r>
              <a:rPr sz="2400" spc="-10" dirty="0"/>
              <a:t>Semántica</a:t>
            </a:r>
            <a:endParaRPr sz="2400">
              <a:latin typeface="Georgia"/>
              <a:cs typeface="Georgia"/>
            </a:endParaRPr>
          </a:p>
        </p:txBody>
      </p:sp>
      <p:pic>
        <p:nvPicPr>
          <p:cNvPr id="8" name="object 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751832" y="2188464"/>
            <a:ext cx="423672" cy="469391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084320" y="2481072"/>
            <a:ext cx="423672" cy="469391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713740" y="1157957"/>
            <a:ext cx="7282815" cy="4538345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marL="520065" indent="-456565">
              <a:lnSpc>
                <a:spcPct val="100000"/>
              </a:lnSpc>
              <a:spcBef>
                <a:spcPts val="640"/>
              </a:spcBef>
              <a:buChar char="•"/>
              <a:tabLst>
                <a:tab pos="520065" algn="l"/>
                <a:tab pos="520700" algn="l"/>
              </a:tabLst>
            </a:pPr>
            <a:r>
              <a:rPr sz="2000" dirty="0">
                <a:latin typeface="Arial"/>
                <a:cs typeface="Arial"/>
              </a:rPr>
              <a:t>Interpretación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spc="300" dirty="0">
                <a:latin typeface="Georgia"/>
                <a:cs typeface="Georgia"/>
              </a:rPr>
              <a:t>I</a:t>
            </a:r>
            <a:r>
              <a:rPr sz="2000" spc="55" dirty="0">
                <a:latin typeface="Georgia"/>
                <a:cs typeface="Georgia"/>
              </a:rPr>
              <a:t> </a:t>
            </a:r>
            <a:r>
              <a:rPr sz="2000" dirty="0">
                <a:latin typeface="Arial"/>
                <a:cs typeface="Arial"/>
              </a:rPr>
              <a:t>=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spc="100" dirty="0">
                <a:latin typeface="Arial"/>
                <a:cs typeface="Arial"/>
              </a:rPr>
              <a:t>(</a:t>
            </a:r>
            <a:r>
              <a:rPr sz="2000" spc="100" dirty="0">
                <a:latin typeface="Verdana"/>
                <a:cs typeface="Verdana"/>
              </a:rPr>
              <a:t>4</a:t>
            </a:r>
            <a:r>
              <a:rPr sz="1950" spc="150" baseline="25641" dirty="0">
                <a:latin typeface="Verdana"/>
                <a:cs typeface="Verdana"/>
              </a:rPr>
              <a:t>I</a:t>
            </a:r>
            <a:r>
              <a:rPr sz="2000" spc="100" dirty="0">
                <a:latin typeface="Arial"/>
                <a:cs typeface="Arial"/>
              </a:rPr>
              <a:t>,</a:t>
            </a:r>
            <a:r>
              <a:rPr sz="2000" b="1" spc="100" dirty="0">
                <a:latin typeface="Arial"/>
                <a:cs typeface="Arial"/>
              </a:rPr>
              <a:t>·</a:t>
            </a:r>
            <a:r>
              <a:rPr sz="1950" spc="150" baseline="25641" dirty="0">
                <a:latin typeface="Verdana"/>
                <a:cs typeface="Verdana"/>
              </a:rPr>
              <a:t>I</a:t>
            </a:r>
            <a:r>
              <a:rPr sz="2000" spc="100" dirty="0">
                <a:latin typeface="Arial"/>
                <a:cs typeface="Arial"/>
              </a:rPr>
              <a:t>)</a:t>
            </a:r>
            <a:endParaRPr sz="2000">
              <a:latin typeface="Arial"/>
              <a:cs typeface="Arial"/>
            </a:endParaRPr>
          </a:p>
          <a:p>
            <a:pPr marL="901065" lvl="1" indent="-380365">
              <a:lnSpc>
                <a:spcPct val="100000"/>
              </a:lnSpc>
              <a:spcBef>
                <a:spcPts val="490"/>
              </a:spcBef>
              <a:buFont typeface="Arial"/>
              <a:buChar char="–"/>
              <a:tabLst>
                <a:tab pos="901065" algn="l"/>
                <a:tab pos="901700" algn="l"/>
              </a:tabLst>
            </a:pPr>
            <a:r>
              <a:rPr sz="1800" spc="280" dirty="0">
                <a:latin typeface="Verdana"/>
                <a:cs typeface="Verdana"/>
              </a:rPr>
              <a:t>4</a:t>
            </a:r>
            <a:r>
              <a:rPr sz="1800" spc="419" baseline="23148" dirty="0">
                <a:latin typeface="Verdana"/>
                <a:cs typeface="Verdana"/>
              </a:rPr>
              <a:t>I</a:t>
            </a:r>
            <a:r>
              <a:rPr sz="1800" spc="307" baseline="23148" dirty="0">
                <a:latin typeface="Verdana"/>
                <a:cs typeface="Verdana"/>
              </a:rPr>
              <a:t> </a:t>
            </a:r>
            <a:r>
              <a:rPr sz="1800" dirty="0">
                <a:latin typeface="Arial"/>
                <a:cs typeface="Arial"/>
              </a:rPr>
              <a:t>es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un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conjunto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no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vacío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(llamado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dominio)</a:t>
            </a:r>
            <a:endParaRPr sz="1800">
              <a:latin typeface="Arial"/>
              <a:cs typeface="Arial"/>
            </a:endParaRPr>
          </a:p>
          <a:p>
            <a:pPr marL="901065" lvl="1" indent="-380365">
              <a:lnSpc>
                <a:spcPct val="100000"/>
              </a:lnSpc>
              <a:spcBef>
                <a:spcPts val="550"/>
              </a:spcBef>
              <a:buFont typeface="Arial"/>
              <a:buChar char="–"/>
              <a:tabLst>
                <a:tab pos="901065" algn="l"/>
                <a:tab pos="901700" algn="l"/>
              </a:tabLst>
            </a:pPr>
            <a:r>
              <a:rPr sz="1800" b="1" spc="70" dirty="0">
                <a:latin typeface="Arial"/>
                <a:cs typeface="Arial"/>
              </a:rPr>
              <a:t>·</a:t>
            </a:r>
            <a:r>
              <a:rPr sz="1800" spc="104" baseline="23148" dirty="0">
                <a:latin typeface="Verdana"/>
                <a:cs typeface="Verdana"/>
              </a:rPr>
              <a:t>I</a:t>
            </a:r>
            <a:r>
              <a:rPr sz="1800" spc="97" baseline="23148" dirty="0">
                <a:latin typeface="Verdana"/>
                <a:cs typeface="Verdana"/>
              </a:rPr>
              <a:t> </a:t>
            </a:r>
            <a:r>
              <a:rPr sz="1800" dirty="0">
                <a:latin typeface="Arial"/>
                <a:cs typeface="Arial"/>
              </a:rPr>
              <a:t>es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una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función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que</a:t>
            </a:r>
            <a:r>
              <a:rPr sz="1800" spc="-10" dirty="0">
                <a:latin typeface="Arial"/>
                <a:cs typeface="Arial"/>
              </a:rPr>
              <a:t> asocia</a:t>
            </a:r>
            <a:endParaRPr sz="1800">
              <a:latin typeface="Arial"/>
              <a:cs typeface="Arial"/>
            </a:endParaRPr>
          </a:p>
          <a:p>
            <a:pPr marL="1320165" lvl="2" indent="-342900">
              <a:lnSpc>
                <a:spcPct val="100000"/>
              </a:lnSpc>
              <a:spcBef>
                <a:spcPts val="250"/>
              </a:spcBef>
              <a:buChar char="•"/>
              <a:tabLst>
                <a:tab pos="1320165" algn="l"/>
                <a:tab pos="1320800" algn="l"/>
              </a:tabLst>
            </a:pPr>
            <a:r>
              <a:rPr sz="1600" dirty="0">
                <a:latin typeface="Arial"/>
                <a:cs typeface="Arial"/>
              </a:rPr>
              <a:t>Cada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nombre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concepto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A</a:t>
            </a:r>
            <a:r>
              <a:rPr sz="1600" i="1" spc="-5" dirty="0">
                <a:latin typeface="Arial"/>
                <a:cs typeface="Arial"/>
              </a:rPr>
              <a:t> </a:t>
            </a:r>
            <a:r>
              <a:rPr sz="1600" spc="155" dirty="0">
                <a:latin typeface="Symbol"/>
                <a:cs typeface="Symbol"/>
              </a:rPr>
              <a:t>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b="1" i="1" dirty="0">
                <a:latin typeface="Arial"/>
                <a:cs typeface="Arial"/>
              </a:rPr>
              <a:t>C</a:t>
            </a:r>
            <a:r>
              <a:rPr sz="1600" b="1" i="1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a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un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conjunto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i="1" spc="60" dirty="0">
                <a:latin typeface="Arial"/>
                <a:cs typeface="Arial"/>
              </a:rPr>
              <a:t>A</a:t>
            </a:r>
            <a:r>
              <a:rPr sz="1650" spc="89" baseline="25252" dirty="0">
                <a:latin typeface="Verdana"/>
                <a:cs typeface="Verdana"/>
              </a:rPr>
              <a:t>I</a:t>
            </a:r>
            <a:r>
              <a:rPr sz="1650" spc="37" baseline="25252" dirty="0">
                <a:latin typeface="Verdana"/>
                <a:cs typeface="Verdana"/>
              </a:rPr>
              <a:t> </a:t>
            </a:r>
            <a:r>
              <a:rPr sz="1600" spc="285" dirty="0">
                <a:latin typeface="Symbol"/>
                <a:cs typeface="Symbol"/>
              </a:rPr>
              <a:t>�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spc="225" dirty="0">
                <a:latin typeface="Verdana"/>
                <a:cs typeface="Verdana"/>
              </a:rPr>
              <a:t>4</a:t>
            </a:r>
            <a:r>
              <a:rPr sz="1650" spc="337" baseline="25252" dirty="0">
                <a:latin typeface="Verdana"/>
                <a:cs typeface="Verdana"/>
              </a:rPr>
              <a:t>I</a:t>
            </a:r>
            <a:endParaRPr sz="1650" baseline="25252">
              <a:latin typeface="Verdana"/>
              <a:cs typeface="Verdana"/>
            </a:endParaRPr>
          </a:p>
          <a:p>
            <a:pPr marL="1320165" lvl="2" indent="-342900">
              <a:lnSpc>
                <a:spcPct val="100000"/>
              </a:lnSpc>
              <a:spcBef>
                <a:spcPts val="360"/>
              </a:spcBef>
              <a:buChar char="•"/>
              <a:tabLst>
                <a:tab pos="1320165" algn="l"/>
                <a:tab pos="1320800" algn="l"/>
              </a:tabLst>
            </a:pPr>
            <a:r>
              <a:rPr sz="1600" dirty="0">
                <a:latin typeface="Arial"/>
                <a:cs typeface="Arial"/>
              </a:rPr>
              <a:t>Cada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nombre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rol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r </a:t>
            </a:r>
            <a:r>
              <a:rPr sz="1600" spc="155" dirty="0">
                <a:latin typeface="Symbol"/>
                <a:cs typeface="Symbol"/>
              </a:rPr>
              <a:t>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b="1" i="1" dirty="0">
                <a:latin typeface="Arial"/>
                <a:cs typeface="Arial"/>
              </a:rPr>
              <a:t>R</a:t>
            </a:r>
            <a:r>
              <a:rPr sz="1600" b="1" i="1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a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una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relación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binaria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i="1" spc="65" dirty="0">
                <a:latin typeface="Arial"/>
                <a:cs typeface="Arial"/>
              </a:rPr>
              <a:t>r</a:t>
            </a:r>
            <a:r>
              <a:rPr sz="1650" spc="97" baseline="25252" dirty="0">
                <a:latin typeface="Verdana"/>
                <a:cs typeface="Verdana"/>
              </a:rPr>
              <a:t>I</a:t>
            </a:r>
            <a:r>
              <a:rPr sz="1650" spc="52" baseline="25252" dirty="0">
                <a:latin typeface="Verdana"/>
                <a:cs typeface="Verdana"/>
              </a:rPr>
              <a:t> </a:t>
            </a:r>
            <a:r>
              <a:rPr sz="1600" spc="285" dirty="0">
                <a:latin typeface="Symbol"/>
                <a:cs typeface="Symbol"/>
              </a:rPr>
              <a:t>�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spc="250" dirty="0">
                <a:latin typeface="Verdana"/>
                <a:cs typeface="Verdana"/>
              </a:rPr>
              <a:t>4</a:t>
            </a:r>
            <a:r>
              <a:rPr sz="1650" spc="375" baseline="25252" dirty="0">
                <a:latin typeface="Verdana"/>
                <a:cs typeface="Verdana"/>
              </a:rPr>
              <a:t>I</a:t>
            </a:r>
            <a:r>
              <a:rPr sz="1650" spc="44" baseline="25252" dirty="0">
                <a:latin typeface="Verdana"/>
                <a:cs typeface="Verdana"/>
              </a:rPr>
              <a:t> </a:t>
            </a:r>
            <a:r>
              <a:rPr sz="1600" dirty="0">
                <a:latin typeface="Arial"/>
                <a:cs typeface="Arial"/>
              </a:rPr>
              <a:t>x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spc="225" dirty="0">
                <a:latin typeface="Verdana"/>
                <a:cs typeface="Verdana"/>
              </a:rPr>
              <a:t>4</a:t>
            </a:r>
            <a:r>
              <a:rPr sz="1650" spc="337" baseline="25252" dirty="0">
                <a:latin typeface="Verdana"/>
                <a:cs typeface="Verdana"/>
              </a:rPr>
              <a:t>I</a:t>
            </a:r>
            <a:endParaRPr sz="1650" baseline="25252">
              <a:latin typeface="Verdana"/>
              <a:cs typeface="Verdana"/>
            </a:endParaRPr>
          </a:p>
          <a:p>
            <a:pPr marL="520700">
              <a:lnSpc>
                <a:spcPct val="100000"/>
              </a:lnSpc>
              <a:spcBef>
                <a:spcPts val="590"/>
              </a:spcBef>
            </a:pPr>
            <a:r>
              <a:rPr sz="1800" b="1" spc="70" dirty="0">
                <a:latin typeface="Arial"/>
                <a:cs typeface="Arial"/>
              </a:rPr>
              <a:t>·</a:t>
            </a:r>
            <a:r>
              <a:rPr sz="1800" spc="104" baseline="23148" dirty="0">
                <a:latin typeface="Verdana"/>
                <a:cs typeface="Verdana"/>
              </a:rPr>
              <a:t>I</a:t>
            </a:r>
            <a:r>
              <a:rPr sz="1800" spc="89" baseline="23148" dirty="0">
                <a:latin typeface="Verdana"/>
                <a:cs typeface="Verdana"/>
              </a:rPr>
              <a:t> </a:t>
            </a:r>
            <a:r>
              <a:rPr sz="1800" dirty="0">
                <a:latin typeface="Arial"/>
                <a:cs typeface="Arial"/>
              </a:rPr>
              <a:t>se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extiende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conceptos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complejos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siguiente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manera:</a:t>
            </a:r>
            <a:endParaRPr sz="1800">
              <a:latin typeface="Arial"/>
              <a:cs typeface="Arial"/>
            </a:endParaRPr>
          </a:p>
          <a:p>
            <a:pPr marL="977265">
              <a:lnSpc>
                <a:spcPct val="100000"/>
              </a:lnSpc>
              <a:spcBef>
                <a:spcPts val="330"/>
              </a:spcBef>
            </a:pPr>
            <a:r>
              <a:rPr sz="2000" dirty="0">
                <a:latin typeface="Verdana"/>
                <a:cs typeface="Verdana"/>
              </a:rPr>
              <a:t>&gt;</a:t>
            </a:r>
            <a:r>
              <a:rPr sz="1950" baseline="25641" dirty="0">
                <a:latin typeface="Verdana"/>
                <a:cs typeface="Verdana"/>
              </a:rPr>
              <a:t>I</a:t>
            </a:r>
            <a:r>
              <a:rPr sz="1950" spc="202" baseline="25641" dirty="0">
                <a:latin typeface="Verdana"/>
                <a:cs typeface="Verdana"/>
              </a:rPr>
              <a:t> </a:t>
            </a:r>
            <a:r>
              <a:rPr sz="2000" dirty="0">
                <a:latin typeface="Arial"/>
                <a:cs typeface="Arial"/>
              </a:rPr>
              <a:t>=</a:t>
            </a:r>
            <a:r>
              <a:rPr sz="2000" spc="5" dirty="0">
                <a:latin typeface="Arial"/>
                <a:cs typeface="Arial"/>
              </a:rPr>
              <a:t> </a:t>
            </a:r>
            <a:r>
              <a:rPr sz="2000" spc="285" dirty="0">
                <a:latin typeface="Verdana"/>
                <a:cs typeface="Verdana"/>
              </a:rPr>
              <a:t>4</a:t>
            </a:r>
            <a:r>
              <a:rPr sz="1950" spc="427" baseline="25641" dirty="0">
                <a:latin typeface="Verdana"/>
                <a:cs typeface="Verdana"/>
              </a:rPr>
              <a:t>I</a:t>
            </a:r>
            <a:endParaRPr sz="1950" baseline="25641">
              <a:latin typeface="Verdana"/>
              <a:cs typeface="Verdana"/>
            </a:endParaRPr>
          </a:p>
          <a:p>
            <a:pPr marL="977265">
              <a:lnSpc>
                <a:spcPct val="100000"/>
              </a:lnSpc>
              <a:spcBef>
                <a:spcPts val="505"/>
              </a:spcBef>
            </a:pPr>
            <a:r>
              <a:rPr sz="2000" spc="300" dirty="0">
                <a:latin typeface="Verdana"/>
                <a:cs typeface="Verdana"/>
              </a:rPr>
              <a:t>?</a:t>
            </a:r>
            <a:r>
              <a:rPr sz="1950" spc="450" baseline="25641" dirty="0">
                <a:latin typeface="Verdana"/>
                <a:cs typeface="Verdana"/>
              </a:rPr>
              <a:t>I</a:t>
            </a:r>
            <a:r>
              <a:rPr sz="1950" spc="165" baseline="25641" dirty="0">
                <a:latin typeface="Verdana"/>
                <a:cs typeface="Verdana"/>
              </a:rPr>
              <a:t> </a:t>
            </a:r>
            <a:r>
              <a:rPr sz="2000" dirty="0">
                <a:latin typeface="Arial"/>
                <a:cs typeface="Arial"/>
              </a:rPr>
              <a:t>=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580" dirty="0">
                <a:latin typeface="Symbol"/>
                <a:cs typeface="Symbol"/>
              </a:rPr>
              <a:t></a:t>
            </a:r>
            <a:endParaRPr sz="2000">
              <a:latin typeface="Symbol"/>
              <a:cs typeface="Symbol"/>
            </a:endParaRPr>
          </a:p>
          <a:p>
            <a:pPr marL="977265" marR="4217670" algn="just">
              <a:lnSpc>
                <a:spcPts val="2900"/>
              </a:lnSpc>
              <a:spcBef>
                <a:spcPts val="85"/>
              </a:spcBef>
            </a:pPr>
            <a:r>
              <a:rPr sz="2000" dirty="0">
                <a:latin typeface="Arial"/>
                <a:cs typeface="Arial"/>
              </a:rPr>
              <a:t>(</a:t>
            </a:r>
            <a:r>
              <a:rPr sz="2000" i="1" dirty="0">
                <a:latin typeface="Arial"/>
                <a:cs typeface="Arial"/>
              </a:rPr>
              <a:t>C</a:t>
            </a:r>
            <a:r>
              <a:rPr sz="2000" i="1" spc="5" dirty="0">
                <a:latin typeface="Arial"/>
                <a:cs typeface="Arial"/>
              </a:rPr>
              <a:t> </a:t>
            </a:r>
            <a:r>
              <a:rPr sz="2000" dirty="0">
                <a:latin typeface="Verdana"/>
                <a:cs typeface="Verdana"/>
              </a:rPr>
              <a:t>u</a:t>
            </a:r>
            <a:r>
              <a:rPr sz="2000" spc="-140" dirty="0">
                <a:latin typeface="Verdana"/>
                <a:cs typeface="Verdana"/>
              </a:rPr>
              <a:t> </a:t>
            </a:r>
            <a:r>
              <a:rPr sz="2000" i="1" spc="50" dirty="0">
                <a:latin typeface="Arial"/>
                <a:cs typeface="Arial"/>
              </a:rPr>
              <a:t>D</a:t>
            </a:r>
            <a:r>
              <a:rPr sz="2000" spc="50" dirty="0">
                <a:latin typeface="Arial"/>
                <a:cs typeface="Arial"/>
              </a:rPr>
              <a:t>)</a:t>
            </a:r>
            <a:r>
              <a:rPr sz="1950" spc="75" baseline="25641" dirty="0">
                <a:latin typeface="Verdana"/>
                <a:cs typeface="Verdana"/>
              </a:rPr>
              <a:t>I</a:t>
            </a:r>
            <a:r>
              <a:rPr sz="1950" spc="179" baseline="25641" dirty="0">
                <a:latin typeface="Verdana"/>
                <a:cs typeface="Verdana"/>
              </a:rPr>
              <a:t> </a:t>
            </a:r>
            <a:r>
              <a:rPr sz="2000" dirty="0">
                <a:latin typeface="Arial"/>
                <a:cs typeface="Arial"/>
              </a:rPr>
              <a:t>=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i="1" spc="80" dirty="0">
                <a:latin typeface="Arial"/>
                <a:cs typeface="Arial"/>
              </a:rPr>
              <a:t>C</a:t>
            </a:r>
            <a:r>
              <a:rPr sz="1950" spc="120" baseline="25641" dirty="0">
                <a:latin typeface="Verdana"/>
                <a:cs typeface="Verdana"/>
              </a:rPr>
              <a:t>I</a:t>
            </a:r>
            <a:r>
              <a:rPr sz="1950" spc="179" baseline="25641" dirty="0">
                <a:latin typeface="Verdana"/>
                <a:cs typeface="Verdana"/>
              </a:rPr>
              <a:t> </a:t>
            </a:r>
            <a:r>
              <a:rPr sz="2000" spc="395" dirty="0">
                <a:latin typeface="Verdana"/>
                <a:cs typeface="Verdana"/>
              </a:rPr>
              <a:t>\</a:t>
            </a:r>
            <a:r>
              <a:rPr sz="2000" spc="-145" dirty="0">
                <a:latin typeface="Verdana"/>
                <a:cs typeface="Verdana"/>
              </a:rPr>
              <a:t> </a:t>
            </a:r>
            <a:r>
              <a:rPr sz="2000" i="1" spc="55" dirty="0">
                <a:latin typeface="Arial"/>
                <a:cs typeface="Arial"/>
              </a:rPr>
              <a:t>D</a:t>
            </a:r>
            <a:r>
              <a:rPr sz="1950" spc="82" baseline="25641" dirty="0">
                <a:latin typeface="Verdana"/>
                <a:cs typeface="Verdana"/>
              </a:rPr>
              <a:t>I </a:t>
            </a:r>
            <a:r>
              <a:rPr sz="2000" dirty="0">
                <a:latin typeface="Arial"/>
                <a:cs typeface="Arial"/>
              </a:rPr>
              <a:t>(</a:t>
            </a:r>
            <a:r>
              <a:rPr sz="2000" i="1" dirty="0">
                <a:latin typeface="Arial"/>
                <a:cs typeface="Arial"/>
              </a:rPr>
              <a:t>C </a:t>
            </a:r>
            <a:r>
              <a:rPr sz="2000" spc="520" dirty="0">
                <a:latin typeface="Verdana"/>
                <a:cs typeface="Verdana"/>
              </a:rPr>
              <a:t>t</a:t>
            </a:r>
            <a:r>
              <a:rPr sz="2000" spc="-150" dirty="0">
                <a:latin typeface="Verdana"/>
                <a:cs typeface="Verdana"/>
              </a:rPr>
              <a:t> </a:t>
            </a:r>
            <a:r>
              <a:rPr sz="2000" i="1" spc="50" dirty="0">
                <a:latin typeface="Arial"/>
                <a:cs typeface="Arial"/>
              </a:rPr>
              <a:t>D</a:t>
            </a:r>
            <a:r>
              <a:rPr sz="2000" spc="50" dirty="0">
                <a:latin typeface="Arial"/>
                <a:cs typeface="Arial"/>
              </a:rPr>
              <a:t>)</a:t>
            </a:r>
            <a:r>
              <a:rPr sz="1950" spc="75" baseline="25641" dirty="0">
                <a:latin typeface="Verdana"/>
                <a:cs typeface="Verdana"/>
              </a:rPr>
              <a:t>I</a:t>
            </a:r>
            <a:r>
              <a:rPr sz="1950" spc="172" baseline="25641" dirty="0">
                <a:latin typeface="Verdana"/>
                <a:cs typeface="Verdana"/>
              </a:rPr>
              <a:t> </a:t>
            </a:r>
            <a:r>
              <a:rPr sz="2000" dirty="0">
                <a:latin typeface="Arial"/>
                <a:cs typeface="Arial"/>
              </a:rPr>
              <a:t>=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i="1" spc="80" dirty="0">
                <a:latin typeface="Arial"/>
                <a:cs typeface="Arial"/>
              </a:rPr>
              <a:t>C</a:t>
            </a:r>
            <a:r>
              <a:rPr sz="1950" spc="120" baseline="25641" dirty="0">
                <a:latin typeface="Verdana"/>
                <a:cs typeface="Verdana"/>
              </a:rPr>
              <a:t>I</a:t>
            </a:r>
            <a:r>
              <a:rPr sz="1950" spc="172" baseline="25641" dirty="0">
                <a:latin typeface="Verdana"/>
                <a:cs typeface="Verdana"/>
              </a:rPr>
              <a:t> </a:t>
            </a:r>
            <a:r>
              <a:rPr sz="2000" spc="395" dirty="0">
                <a:latin typeface="Verdana"/>
                <a:cs typeface="Verdana"/>
              </a:rPr>
              <a:t>[</a:t>
            </a:r>
            <a:r>
              <a:rPr sz="2000" spc="-150" dirty="0">
                <a:latin typeface="Verdana"/>
                <a:cs typeface="Verdana"/>
              </a:rPr>
              <a:t> </a:t>
            </a:r>
            <a:r>
              <a:rPr sz="2000" i="1" spc="55" dirty="0">
                <a:latin typeface="Arial"/>
                <a:cs typeface="Arial"/>
              </a:rPr>
              <a:t>D</a:t>
            </a:r>
            <a:r>
              <a:rPr sz="1950" spc="82" baseline="25641" dirty="0">
                <a:latin typeface="Verdana"/>
                <a:cs typeface="Verdana"/>
              </a:rPr>
              <a:t>I </a:t>
            </a:r>
            <a:r>
              <a:rPr sz="2000" dirty="0">
                <a:latin typeface="Arial"/>
                <a:cs typeface="Arial"/>
              </a:rPr>
              <a:t>(</a:t>
            </a:r>
            <a:r>
              <a:rPr sz="2000" dirty="0">
                <a:latin typeface="Georgia"/>
                <a:cs typeface="Georgia"/>
              </a:rPr>
              <a:t>¬</a:t>
            </a:r>
            <a:r>
              <a:rPr sz="2000" i="1" dirty="0">
                <a:latin typeface="Arial"/>
                <a:cs typeface="Arial"/>
              </a:rPr>
              <a:t>C</a:t>
            </a:r>
            <a:r>
              <a:rPr sz="2000" dirty="0">
                <a:latin typeface="Arial"/>
                <a:cs typeface="Arial"/>
              </a:rPr>
              <a:t>)</a:t>
            </a:r>
            <a:r>
              <a:rPr sz="1950" baseline="25641" dirty="0">
                <a:latin typeface="Verdana"/>
                <a:cs typeface="Verdana"/>
              </a:rPr>
              <a:t>I</a:t>
            </a:r>
            <a:r>
              <a:rPr sz="1950" spc="240" baseline="25641" dirty="0">
                <a:latin typeface="Verdana"/>
                <a:cs typeface="Verdana"/>
              </a:rPr>
              <a:t> </a:t>
            </a:r>
            <a:r>
              <a:rPr sz="2000" dirty="0">
                <a:latin typeface="Arial"/>
                <a:cs typeface="Arial"/>
              </a:rPr>
              <a:t>=</a:t>
            </a:r>
            <a:r>
              <a:rPr sz="2000" spc="35" dirty="0">
                <a:latin typeface="Arial"/>
                <a:cs typeface="Arial"/>
              </a:rPr>
              <a:t> </a:t>
            </a:r>
            <a:r>
              <a:rPr sz="2000" spc="310" dirty="0">
                <a:latin typeface="Verdana"/>
                <a:cs typeface="Verdana"/>
              </a:rPr>
              <a:t>4</a:t>
            </a:r>
            <a:r>
              <a:rPr sz="1950" spc="465" baseline="25641" dirty="0">
                <a:latin typeface="Verdana"/>
                <a:cs typeface="Verdana"/>
              </a:rPr>
              <a:t>I</a:t>
            </a:r>
            <a:r>
              <a:rPr sz="1950" spc="-67" baseline="25641" dirty="0">
                <a:latin typeface="Verdana"/>
                <a:cs typeface="Verdana"/>
              </a:rPr>
              <a:t> </a:t>
            </a:r>
            <a:r>
              <a:rPr sz="1950" spc="82" baseline="25641" dirty="0">
                <a:latin typeface="Verdana"/>
                <a:cs typeface="Verdana"/>
              </a:rPr>
              <a:t>\</a:t>
            </a:r>
            <a:r>
              <a:rPr sz="1950" spc="-75" baseline="25641" dirty="0">
                <a:latin typeface="Verdana"/>
                <a:cs typeface="Verdana"/>
              </a:rPr>
              <a:t> </a:t>
            </a:r>
            <a:r>
              <a:rPr sz="2000" i="1" spc="55" dirty="0">
                <a:latin typeface="Arial"/>
                <a:cs typeface="Arial"/>
              </a:rPr>
              <a:t>C</a:t>
            </a:r>
            <a:r>
              <a:rPr sz="1950" spc="82" baseline="25641" dirty="0">
                <a:latin typeface="Verdana"/>
                <a:cs typeface="Verdana"/>
              </a:rPr>
              <a:t>I</a:t>
            </a:r>
            <a:endParaRPr sz="1950" baseline="25641">
              <a:latin typeface="Verdana"/>
              <a:cs typeface="Verdana"/>
            </a:endParaRPr>
          </a:p>
          <a:p>
            <a:pPr marL="977265">
              <a:lnSpc>
                <a:spcPct val="100000"/>
              </a:lnSpc>
              <a:spcBef>
                <a:spcPts val="310"/>
              </a:spcBef>
              <a:tabLst>
                <a:tab pos="4025265" algn="l"/>
              </a:tabLst>
            </a:pPr>
            <a:r>
              <a:rPr sz="2000" dirty="0">
                <a:latin typeface="Arial"/>
                <a:cs typeface="Arial"/>
              </a:rPr>
              <a:t>(</a:t>
            </a:r>
            <a:r>
              <a:rPr sz="2000" dirty="0">
                <a:latin typeface="Verdana"/>
                <a:cs typeface="Verdana"/>
              </a:rPr>
              <a:t>9</a:t>
            </a:r>
            <a:r>
              <a:rPr sz="2000" i="1" dirty="0">
                <a:latin typeface="Arial"/>
                <a:cs typeface="Arial"/>
              </a:rPr>
              <a:t>r.C</a:t>
            </a:r>
            <a:r>
              <a:rPr sz="2000" dirty="0">
                <a:latin typeface="Arial"/>
                <a:cs typeface="Arial"/>
              </a:rPr>
              <a:t>)</a:t>
            </a:r>
            <a:r>
              <a:rPr sz="1950" baseline="25641" dirty="0">
                <a:latin typeface="Verdana"/>
                <a:cs typeface="Verdana"/>
              </a:rPr>
              <a:t>I</a:t>
            </a:r>
            <a:r>
              <a:rPr sz="1950" spc="142" baseline="25641" dirty="0">
                <a:latin typeface="Verdana"/>
                <a:cs typeface="Verdana"/>
              </a:rPr>
              <a:t> </a:t>
            </a:r>
            <a:r>
              <a:rPr sz="2000" dirty="0">
                <a:latin typeface="Arial"/>
                <a:cs typeface="Arial"/>
              </a:rPr>
              <a:t>=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{x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spc="195" dirty="0">
                <a:latin typeface="Symbol"/>
                <a:cs typeface="Symbol"/>
              </a:rPr>
              <a:t></a:t>
            </a:r>
            <a:r>
              <a:rPr sz="2000" spc="30" dirty="0">
                <a:latin typeface="Times New Roman"/>
                <a:cs typeface="Times New Roman"/>
              </a:rPr>
              <a:t> </a:t>
            </a:r>
            <a:r>
              <a:rPr sz="2000" spc="310" dirty="0">
                <a:latin typeface="Verdana"/>
                <a:cs typeface="Verdana"/>
              </a:rPr>
              <a:t>4</a:t>
            </a:r>
            <a:r>
              <a:rPr sz="1950" spc="465" baseline="25641" dirty="0">
                <a:latin typeface="Verdana"/>
                <a:cs typeface="Verdana"/>
              </a:rPr>
              <a:t>I</a:t>
            </a:r>
            <a:r>
              <a:rPr sz="1950" spc="150" baseline="25641" dirty="0">
                <a:latin typeface="Verdana"/>
                <a:cs typeface="Verdana"/>
              </a:rPr>
              <a:t> </a:t>
            </a:r>
            <a:r>
              <a:rPr sz="2000" dirty="0">
                <a:latin typeface="Arial"/>
                <a:cs typeface="Arial"/>
              </a:rPr>
              <a:t>|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Symbol"/>
                <a:cs typeface="Symbol"/>
              </a:rPr>
              <a:t></a:t>
            </a:r>
            <a:r>
              <a:rPr sz="2000" i="1" dirty="0">
                <a:latin typeface="Arial"/>
                <a:cs typeface="Arial"/>
              </a:rPr>
              <a:t>y</a:t>
            </a:r>
            <a:r>
              <a:rPr sz="2000" i="1" spc="-20" dirty="0">
                <a:latin typeface="Arial"/>
                <a:cs typeface="Arial"/>
              </a:rPr>
              <a:t> </a:t>
            </a:r>
            <a:r>
              <a:rPr sz="2000" spc="245" dirty="0">
                <a:latin typeface="Symbol"/>
                <a:cs typeface="Symbol"/>
              </a:rPr>
              <a:t></a:t>
            </a:r>
            <a:r>
              <a:rPr sz="2000" spc="245" dirty="0">
                <a:latin typeface="Verdana"/>
                <a:cs typeface="Verdana"/>
              </a:rPr>
              <a:t>4</a:t>
            </a:r>
            <a:r>
              <a:rPr sz="1950" spc="367" baseline="25641" dirty="0">
                <a:latin typeface="Verdana"/>
                <a:cs typeface="Verdana"/>
              </a:rPr>
              <a:t>I</a:t>
            </a:r>
            <a:r>
              <a:rPr sz="1950" baseline="25641" dirty="0">
                <a:latin typeface="Verdana"/>
                <a:cs typeface="Verdana"/>
              </a:rPr>
              <a:t>	</a:t>
            </a:r>
            <a:r>
              <a:rPr sz="2000" dirty="0">
                <a:latin typeface="Arial"/>
                <a:cs typeface="Arial"/>
              </a:rPr>
              <a:t>con</a:t>
            </a:r>
            <a:r>
              <a:rPr sz="2000" spc="5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&lt;</a:t>
            </a:r>
            <a:r>
              <a:rPr sz="2000" i="1" dirty="0">
                <a:latin typeface="Arial"/>
                <a:cs typeface="Arial"/>
              </a:rPr>
              <a:t>x</a:t>
            </a:r>
            <a:r>
              <a:rPr sz="2000" dirty="0">
                <a:latin typeface="Arial"/>
                <a:cs typeface="Arial"/>
              </a:rPr>
              <a:t>,</a:t>
            </a:r>
            <a:r>
              <a:rPr sz="2000" i="1" dirty="0">
                <a:latin typeface="Arial"/>
                <a:cs typeface="Arial"/>
              </a:rPr>
              <a:t>y&gt;</a:t>
            </a:r>
            <a:r>
              <a:rPr sz="2000" dirty="0">
                <a:latin typeface="Symbol"/>
                <a:cs typeface="Symbol"/>
              </a:rPr>
              <a:t></a:t>
            </a:r>
            <a:r>
              <a:rPr sz="2000" i="1" dirty="0">
                <a:latin typeface="Arial"/>
                <a:cs typeface="Arial"/>
              </a:rPr>
              <a:t>r</a:t>
            </a:r>
            <a:r>
              <a:rPr sz="1950" baseline="25641" dirty="0">
                <a:latin typeface="Verdana"/>
                <a:cs typeface="Verdana"/>
              </a:rPr>
              <a:t>I</a:t>
            </a:r>
            <a:r>
              <a:rPr sz="1950" spc="262" baseline="25641" dirty="0">
                <a:latin typeface="Verdana"/>
                <a:cs typeface="Verdana"/>
              </a:rPr>
              <a:t> </a:t>
            </a:r>
            <a:r>
              <a:rPr sz="2000" spc="-250" dirty="0">
                <a:latin typeface="Symbol"/>
                <a:cs typeface="Symbol"/>
              </a:rPr>
              <a:t></a:t>
            </a:r>
            <a:r>
              <a:rPr sz="2000" spc="10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Arial"/>
                <a:cs typeface="Arial"/>
              </a:rPr>
              <a:t>y</a:t>
            </a:r>
            <a:r>
              <a:rPr sz="2000" i="1" spc="55" dirty="0">
                <a:latin typeface="Arial"/>
                <a:cs typeface="Arial"/>
              </a:rPr>
              <a:t> </a:t>
            </a:r>
            <a:r>
              <a:rPr sz="2000" spc="114" dirty="0">
                <a:latin typeface="Symbol"/>
                <a:cs typeface="Symbol"/>
              </a:rPr>
              <a:t></a:t>
            </a:r>
            <a:r>
              <a:rPr sz="2000" i="1" spc="114" dirty="0">
                <a:latin typeface="Arial"/>
                <a:cs typeface="Arial"/>
              </a:rPr>
              <a:t>C</a:t>
            </a:r>
            <a:r>
              <a:rPr sz="1950" spc="172" baseline="25641" dirty="0">
                <a:latin typeface="Verdana"/>
                <a:cs typeface="Verdana"/>
              </a:rPr>
              <a:t>I</a:t>
            </a:r>
            <a:r>
              <a:rPr sz="1950" spc="240" baseline="25641" dirty="0">
                <a:latin typeface="Verdana"/>
                <a:cs typeface="Verdana"/>
              </a:rPr>
              <a:t> </a:t>
            </a:r>
            <a:r>
              <a:rPr sz="2000" spc="-50" dirty="0">
                <a:latin typeface="Arial"/>
                <a:cs typeface="Arial"/>
              </a:rPr>
              <a:t>}</a:t>
            </a:r>
            <a:endParaRPr sz="2000">
              <a:latin typeface="Arial"/>
              <a:cs typeface="Arial"/>
            </a:endParaRPr>
          </a:p>
          <a:p>
            <a:pPr marL="977265">
              <a:lnSpc>
                <a:spcPct val="100000"/>
              </a:lnSpc>
              <a:spcBef>
                <a:spcPts val="505"/>
              </a:spcBef>
            </a:pPr>
            <a:r>
              <a:rPr sz="2000" dirty="0">
                <a:latin typeface="Arial"/>
                <a:cs typeface="Arial"/>
              </a:rPr>
              <a:t>(</a:t>
            </a:r>
            <a:r>
              <a:rPr sz="2000" dirty="0">
                <a:latin typeface="Verdana"/>
                <a:cs typeface="Verdana"/>
              </a:rPr>
              <a:t>8</a:t>
            </a:r>
            <a:r>
              <a:rPr sz="2000" i="1" dirty="0">
                <a:latin typeface="Arial"/>
                <a:cs typeface="Arial"/>
              </a:rPr>
              <a:t>r.C</a:t>
            </a:r>
            <a:r>
              <a:rPr sz="2000" dirty="0">
                <a:latin typeface="Arial"/>
                <a:cs typeface="Arial"/>
              </a:rPr>
              <a:t>)</a:t>
            </a:r>
            <a:r>
              <a:rPr sz="1950" baseline="25641" dirty="0">
                <a:latin typeface="Verdana"/>
                <a:cs typeface="Verdana"/>
              </a:rPr>
              <a:t>I</a:t>
            </a:r>
            <a:r>
              <a:rPr sz="1950" spc="187" baseline="25641" dirty="0">
                <a:latin typeface="Verdana"/>
                <a:cs typeface="Verdana"/>
              </a:rPr>
              <a:t> </a:t>
            </a:r>
            <a:r>
              <a:rPr sz="2000" dirty="0">
                <a:latin typeface="Arial"/>
                <a:cs typeface="Arial"/>
              </a:rPr>
              <a:t>= {x</a:t>
            </a:r>
            <a:r>
              <a:rPr sz="2000" spc="5" dirty="0">
                <a:latin typeface="Arial"/>
                <a:cs typeface="Arial"/>
              </a:rPr>
              <a:t> </a:t>
            </a:r>
            <a:r>
              <a:rPr sz="2000" spc="195" dirty="0">
                <a:latin typeface="Symbol"/>
                <a:cs typeface="Symbol"/>
              </a:rPr>
              <a:t></a:t>
            </a:r>
            <a:r>
              <a:rPr sz="2000" spc="65" dirty="0">
                <a:latin typeface="Times New Roman"/>
                <a:cs typeface="Times New Roman"/>
              </a:rPr>
              <a:t> </a:t>
            </a:r>
            <a:r>
              <a:rPr sz="2000" spc="310" dirty="0">
                <a:latin typeface="Verdana"/>
                <a:cs typeface="Verdana"/>
              </a:rPr>
              <a:t>4</a:t>
            </a:r>
            <a:r>
              <a:rPr sz="1950" spc="465" baseline="25641" dirty="0">
                <a:latin typeface="Verdana"/>
                <a:cs typeface="Verdana"/>
              </a:rPr>
              <a:t>I</a:t>
            </a:r>
            <a:r>
              <a:rPr sz="1950" spc="187" baseline="25641" dirty="0">
                <a:latin typeface="Verdana"/>
                <a:cs typeface="Verdana"/>
              </a:rPr>
              <a:t> </a:t>
            </a:r>
            <a:r>
              <a:rPr sz="2000" dirty="0">
                <a:latin typeface="Arial"/>
                <a:cs typeface="Arial"/>
              </a:rPr>
              <a:t>|</a:t>
            </a:r>
            <a:r>
              <a:rPr sz="2000" spc="10" dirty="0">
                <a:latin typeface="Arial"/>
                <a:cs typeface="Arial"/>
              </a:rPr>
              <a:t> </a:t>
            </a:r>
            <a:r>
              <a:rPr sz="2000" spc="-75" dirty="0">
                <a:latin typeface="Verdana"/>
                <a:cs typeface="Verdana"/>
              </a:rPr>
              <a:t>8</a:t>
            </a:r>
            <a:r>
              <a:rPr sz="2000" i="1" spc="-75" dirty="0">
                <a:latin typeface="Arial"/>
                <a:cs typeface="Arial"/>
              </a:rPr>
              <a:t>y</a:t>
            </a:r>
            <a:r>
              <a:rPr sz="2000" i="1" spc="10" dirty="0">
                <a:latin typeface="Arial"/>
                <a:cs typeface="Arial"/>
              </a:rPr>
              <a:t> </a:t>
            </a:r>
            <a:r>
              <a:rPr sz="2000" spc="270" dirty="0">
                <a:latin typeface="Symbol"/>
                <a:cs typeface="Symbol"/>
              </a:rPr>
              <a:t></a:t>
            </a:r>
            <a:r>
              <a:rPr sz="2000" spc="270" dirty="0">
                <a:latin typeface="Verdana"/>
                <a:cs typeface="Verdana"/>
              </a:rPr>
              <a:t>4</a:t>
            </a:r>
            <a:r>
              <a:rPr sz="1950" spc="405" baseline="25641" dirty="0">
                <a:latin typeface="Verdana"/>
                <a:cs typeface="Verdana"/>
              </a:rPr>
              <a:t>I</a:t>
            </a:r>
            <a:r>
              <a:rPr sz="1950" spc="187" baseline="25641" dirty="0">
                <a:latin typeface="Verdana"/>
                <a:cs typeface="Verdana"/>
              </a:rPr>
              <a:t> </a:t>
            </a:r>
            <a:r>
              <a:rPr sz="2000" dirty="0">
                <a:latin typeface="Arial"/>
                <a:cs typeface="Arial"/>
              </a:rPr>
              <a:t>, si</a:t>
            </a:r>
            <a:r>
              <a:rPr sz="2000" spc="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&lt;</a:t>
            </a:r>
            <a:r>
              <a:rPr sz="2000" i="1" dirty="0">
                <a:latin typeface="Arial"/>
                <a:cs typeface="Arial"/>
              </a:rPr>
              <a:t>x</a:t>
            </a:r>
            <a:r>
              <a:rPr sz="2000" dirty="0">
                <a:latin typeface="Arial"/>
                <a:cs typeface="Arial"/>
              </a:rPr>
              <a:t>,</a:t>
            </a:r>
            <a:r>
              <a:rPr sz="2000" i="1" dirty="0">
                <a:latin typeface="Arial"/>
                <a:cs typeface="Arial"/>
              </a:rPr>
              <a:t>y&gt;</a:t>
            </a:r>
            <a:r>
              <a:rPr sz="2000" dirty="0">
                <a:latin typeface="Symbol"/>
                <a:cs typeface="Symbol"/>
              </a:rPr>
              <a:t></a:t>
            </a:r>
            <a:r>
              <a:rPr sz="2000" i="1" dirty="0">
                <a:latin typeface="Arial"/>
                <a:cs typeface="Arial"/>
              </a:rPr>
              <a:t>r</a:t>
            </a:r>
            <a:r>
              <a:rPr sz="1950" baseline="25641" dirty="0">
                <a:latin typeface="Verdana"/>
                <a:cs typeface="Verdana"/>
              </a:rPr>
              <a:t>I</a:t>
            </a:r>
            <a:r>
              <a:rPr sz="1950" spc="187" baseline="25641" dirty="0">
                <a:latin typeface="Verdana"/>
                <a:cs typeface="Verdana"/>
              </a:rPr>
              <a:t> </a:t>
            </a:r>
            <a:r>
              <a:rPr sz="2000" dirty="0">
                <a:latin typeface="Arial"/>
                <a:cs typeface="Arial"/>
              </a:rPr>
              <a:t>entonces</a:t>
            </a:r>
            <a:r>
              <a:rPr sz="2000" spc="5" dirty="0">
                <a:latin typeface="Arial"/>
                <a:cs typeface="Arial"/>
              </a:rPr>
              <a:t> </a:t>
            </a:r>
            <a:r>
              <a:rPr sz="2000" i="1" spc="85" dirty="0">
                <a:latin typeface="Arial"/>
                <a:cs typeface="Arial"/>
              </a:rPr>
              <a:t>y</a:t>
            </a:r>
            <a:r>
              <a:rPr sz="2000" spc="85" dirty="0">
                <a:latin typeface="Symbol"/>
                <a:cs typeface="Symbol"/>
              </a:rPr>
              <a:t></a:t>
            </a:r>
            <a:r>
              <a:rPr sz="2000" i="1" spc="85" dirty="0">
                <a:latin typeface="Arial"/>
                <a:cs typeface="Arial"/>
              </a:rPr>
              <a:t>C</a:t>
            </a:r>
            <a:r>
              <a:rPr sz="1950" spc="127" baseline="25641" dirty="0">
                <a:latin typeface="Verdana"/>
                <a:cs typeface="Verdana"/>
              </a:rPr>
              <a:t>I</a:t>
            </a:r>
            <a:r>
              <a:rPr sz="1950" spc="165" baseline="25641" dirty="0">
                <a:latin typeface="Verdana"/>
                <a:cs typeface="Verdana"/>
              </a:rPr>
              <a:t> </a:t>
            </a:r>
            <a:r>
              <a:rPr sz="2000" spc="-50" dirty="0">
                <a:latin typeface="Arial"/>
                <a:cs typeface="Arial"/>
              </a:rPr>
              <a:t>}</a:t>
            </a:r>
            <a:endParaRPr sz="2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785100" y="6372464"/>
            <a:ext cx="2794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9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080450" y="1427885"/>
            <a:ext cx="4650146" cy="2133600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7713674" y="2006091"/>
            <a:ext cx="75819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Arial"/>
                <a:cs typeface="Arial"/>
              </a:rPr>
              <a:t>Español</a:t>
            </a:r>
            <a:endParaRPr sz="16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663552" y="2168652"/>
            <a:ext cx="1143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b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421401" y="1949196"/>
            <a:ext cx="1143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g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106292" y="2677667"/>
            <a:ext cx="850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f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646358" y="2378756"/>
            <a:ext cx="260350" cy="245745"/>
          </a:xfrm>
          <a:custGeom>
            <a:avLst/>
            <a:gdLst/>
            <a:ahLst/>
            <a:cxnLst/>
            <a:rect l="l" t="t" r="r" b="b"/>
            <a:pathLst>
              <a:path w="260350" h="245744">
                <a:moveTo>
                  <a:pt x="254397" y="0"/>
                </a:moveTo>
                <a:lnTo>
                  <a:pt x="5685" y="0"/>
                </a:lnTo>
                <a:lnTo>
                  <a:pt x="0" y="5685"/>
                </a:lnTo>
                <a:lnTo>
                  <a:pt x="0" y="239821"/>
                </a:lnTo>
                <a:lnTo>
                  <a:pt x="5685" y="245507"/>
                </a:lnTo>
                <a:lnTo>
                  <a:pt x="254397" y="245507"/>
                </a:lnTo>
                <a:lnTo>
                  <a:pt x="260083" y="239821"/>
                </a:lnTo>
                <a:lnTo>
                  <a:pt x="260083" y="232807"/>
                </a:lnTo>
                <a:lnTo>
                  <a:pt x="25400" y="232807"/>
                </a:lnTo>
                <a:lnTo>
                  <a:pt x="12700" y="220107"/>
                </a:lnTo>
                <a:lnTo>
                  <a:pt x="25400" y="220107"/>
                </a:lnTo>
                <a:lnTo>
                  <a:pt x="25400" y="25400"/>
                </a:lnTo>
                <a:lnTo>
                  <a:pt x="12700" y="25400"/>
                </a:lnTo>
                <a:lnTo>
                  <a:pt x="25400" y="12700"/>
                </a:lnTo>
                <a:lnTo>
                  <a:pt x="260083" y="12700"/>
                </a:lnTo>
                <a:lnTo>
                  <a:pt x="260083" y="5685"/>
                </a:lnTo>
                <a:lnTo>
                  <a:pt x="254397" y="0"/>
                </a:lnTo>
                <a:close/>
              </a:path>
              <a:path w="260350" h="245744">
                <a:moveTo>
                  <a:pt x="25400" y="220107"/>
                </a:moveTo>
                <a:lnTo>
                  <a:pt x="12700" y="220107"/>
                </a:lnTo>
                <a:lnTo>
                  <a:pt x="25400" y="232807"/>
                </a:lnTo>
                <a:lnTo>
                  <a:pt x="25400" y="220107"/>
                </a:lnTo>
                <a:close/>
              </a:path>
              <a:path w="260350" h="245744">
                <a:moveTo>
                  <a:pt x="234683" y="220107"/>
                </a:moveTo>
                <a:lnTo>
                  <a:pt x="25400" y="220107"/>
                </a:lnTo>
                <a:lnTo>
                  <a:pt x="25400" y="232807"/>
                </a:lnTo>
                <a:lnTo>
                  <a:pt x="234683" y="232807"/>
                </a:lnTo>
                <a:lnTo>
                  <a:pt x="234683" y="220107"/>
                </a:lnTo>
                <a:close/>
              </a:path>
              <a:path w="260350" h="245744">
                <a:moveTo>
                  <a:pt x="234683" y="12700"/>
                </a:moveTo>
                <a:lnTo>
                  <a:pt x="234683" y="232807"/>
                </a:lnTo>
                <a:lnTo>
                  <a:pt x="247383" y="220107"/>
                </a:lnTo>
                <a:lnTo>
                  <a:pt x="260083" y="220107"/>
                </a:lnTo>
                <a:lnTo>
                  <a:pt x="260083" y="25400"/>
                </a:lnTo>
                <a:lnTo>
                  <a:pt x="247383" y="25400"/>
                </a:lnTo>
                <a:lnTo>
                  <a:pt x="234683" y="12700"/>
                </a:lnTo>
                <a:close/>
              </a:path>
              <a:path w="260350" h="245744">
                <a:moveTo>
                  <a:pt x="260083" y="220107"/>
                </a:moveTo>
                <a:lnTo>
                  <a:pt x="247383" y="220107"/>
                </a:lnTo>
                <a:lnTo>
                  <a:pt x="234683" y="232807"/>
                </a:lnTo>
                <a:lnTo>
                  <a:pt x="260083" y="232807"/>
                </a:lnTo>
                <a:lnTo>
                  <a:pt x="260083" y="220107"/>
                </a:lnTo>
                <a:close/>
              </a:path>
              <a:path w="260350" h="245744">
                <a:moveTo>
                  <a:pt x="25400" y="12700"/>
                </a:moveTo>
                <a:lnTo>
                  <a:pt x="1270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60350" h="245744">
                <a:moveTo>
                  <a:pt x="234683" y="12700"/>
                </a:moveTo>
                <a:lnTo>
                  <a:pt x="25400" y="12700"/>
                </a:lnTo>
                <a:lnTo>
                  <a:pt x="25400" y="25400"/>
                </a:lnTo>
                <a:lnTo>
                  <a:pt x="234683" y="25400"/>
                </a:lnTo>
                <a:lnTo>
                  <a:pt x="234683" y="12700"/>
                </a:lnTo>
                <a:close/>
              </a:path>
              <a:path w="260350" h="245744">
                <a:moveTo>
                  <a:pt x="260083" y="12700"/>
                </a:moveTo>
                <a:lnTo>
                  <a:pt x="234683" y="12700"/>
                </a:lnTo>
                <a:lnTo>
                  <a:pt x="247383" y="25400"/>
                </a:lnTo>
                <a:lnTo>
                  <a:pt x="260083" y="25400"/>
                </a:lnTo>
                <a:lnTo>
                  <a:pt x="260083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3724012" y="2382011"/>
            <a:ext cx="10477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c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497218" y="2866644"/>
            <a:ext cx="1143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d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973560" y="2790444"/>
            <a:ext cx="10477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e</a:t>
            </a:r>
            <a:endParaRPr sz="1400">
              <a:latin typeface="Times New Roman"/>
              <a:cs typeface="Times New Roman"/>
            </a:endParaRPr>
          </a:p>
        </p:txBody>
      </p:sp>
      <p:pic>
        <p:nvPicPr>
          <p:cNvPr id="16" name="object 1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328447" y="1914150"/>
            <a:ext cx="248599" cy="211820"/>
          </a:xfrm>
          <a:prstGeom prst="rect">
            <a:avLst/>
          </a:prstGeom>
        </p:spPr>
      </p:pic>
      <p:sp>
        <p:nvSpPr>
          <p:cNvPr id="17" name="object 17"/>
          <p:cNvSpPr txBox="1">
            <a:spLocks noGrp="1"/>
          </p:cNvSpPr>
          <p:nvPr>
            <p:ph type="title"/>
          </p:nvPr>
        </p:nvSpPr>
        <p:spPr>
          <a:xfrm>
            <a:off x="3397250" y="350011"/>
            <a:ext cx="23495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525" spc="-67" baseline="1182" dirty="0">
                <a:latin typeface="Georgia"/>
                <a:cs typeface="Georgia"/>
              </a:rPr>
              <a:t>ALC</a:t>
            </a:r>
            <a:r>
              <a:rPr sz="2400" spc="-45" dirty="0"/>
              <a:t>:</a:t>
            </a:r>
            <a:r>
              <a:rPr sz="2400" spc="-95" dirty="0"/>
              <a:t> </a:t>
            </a:r>
            <a:r>
              <a:rPr sz="2400" spc="-10" dirty="0"/>
              <a:t>Semántica</a:t>
            </a:r>
            <a:endParaRPr sz="2400">
              <a:latin typeface="Georgia"/>
              <a:cs typeface="Georgi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578273" y="1062228"/>
            <a:ext cx="263144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Arial"/>
                <a:cs typeface="Arial"/>
              </a:rPr>
              <a:t>con</a:t>
            </a:r>
            <a:r>
              <a:rPr sz="2000" spc="5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&lt;</a:t>
            </a:r>
            <a:r>
              <a:rPr sz="2000" i="1" dirty="0">
                <a:latin typeface="Arial"/>
                <a:cs typeface="Arial"/>
              </a:rPr>
              <a:t>x</a:t>
            </a:r>
            <a:r>
              <a:rPr sz="2000" dirty="0">
                <a:latin typeface="Arial"/>
                <a:cs typeface="Arial"/>
              </a:rPr>
              <a:t>,</a:t>
            </a:r>
            <a:r>
              <a:rPr sz="2000" i="1" dirty="0">
                <a:latin typeface="Arial"/>
                <a:cs typeface="Arial"/>
              </a:rPr>
              <a:t>y&gt;</a:t>
            </a:r>
            <a:r>
              <a:rPr sz="2000" dirty="0">
                <a:latin typeface="Symbol"/>
                <a:cs typeface="Symbol"/>
              </a:rPr>
              <a:t></a:t>
            </a:r>
            <a:r>
              <a:rPr sz="2000" i="1" dirty="0">
                <a:latin typeface="Arial"/>
                <a:cs typeface="Arial"/>
              </a:rPr>
              <a:t>r</a:t>
            </a:r>
            <a:r>
              <a:rPr sz="1950" baseline="25641" dirty="0">
                <a:latin typeface="Verdana"/>
                <a:cs typeface="Verdana"/>
              </a:rPr>
              <a:t>I</a:t>
            </a:r>
            <a:r>
              <a:rPr sz="1950" spc="262" baseline="25641" dirty="0">
                <a:latin typeface="Verdana"/>
                <a:cs typeface="Verdana"/>
              </a:rPr>
              <a:t> </a:t>
            </a:r>
            <a:r>
              <a:rPr sz="2000" spc="-250" dirty="0">
                <a:latin typeface="Symbol"/>
                <a:cs typeface="Symbol"/>
              </a:rPr>
              <a:t></a:t>
            </a:r>
            <a:r>
              <a:rPr sz="2000" spc="10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Arial"/>
                <a:cs typeface="Arial"/>
              </a:rPr>
              <a:t>y</a:t>
            </a:r>
            <a:r>
              <a:rPr sz="2000" i="1" spc="55" dirty="0">
                <a:latin typeface="Arial"/>
                <a:cs typeface="Arial"/>
              </a:rPr>
              <a:t> </a:t>
            </a:r>
            <a:r>
              <a:rPr sz="2000" spc="114" dirty="0">
                <a:latin typeface="Symbol"/>
                <a:cs typeface="Symbol"/>
              </a:rPr>
              <a:t></a:t>
            </a:r>
            <a:r>
              <a:rPr sz="2000" i="1" spc="114" dirty="0">
                <a:latin typeface="Arial"/>
                <a:cs typeface="Arial"/>
              </a:rPr>
              <a:t>C</a:t>
            </a:r>
            <a:r>
              <a:rPr sz="1950" spc="172" baseline="25641" dirty="0">
                <a:latin typeface="Verdana"/>
                <a:cs typeface="Verdana"/>
              </a:rPr>
              <a:t>I</a:t>
            </a:r>
            <a:r>
              <a:rPr sz="1950" spc="240" baseline="25641" dirty="0">
                <a:latin typeface="Verdana"/>
                <a:cs typeface="Verdana"/>
              </a:rPr>
              <a:t> </a:t>
            </a:r>
            <a:r>
              <a:rPr sz="2000" spc="-50" dirty="0">
                <a:latin typeface="Arial"/>
                <a:cs typeface="Arial"/>
              </a:rPr>
              <a:t>}</a:t>
            </a:r>
            <a:endParaRPr sz="2000">
              <a:latin typeface="Arial"/>
              <a:cs typeface="Arial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243597" y="1677084"/>
            <a:ext cx="1656714" cy="260985"/>
            <a:chOff x="243597" y="1677084"/>
            <a:chExt cx="1656714" cy="260985"/>
          </a:xfrm>
        </p:grpSpPr>
        <p:sp>
          <p:nvSpPr>
            <p:cNvPr id="20" name="object 20"/>
            <p:cNvSpPr/>
            <p:nvPr/>
          </p:nvSpPr>
          <p:spPr>
            <a:xfrm>
              <a:off x="487277" y="1719441"/>
              <a:ext cx="1412875" cy="85725"/>
            </a:xfrm>
            <a:custGeom>
              <a:avLst/>
              <a:gdLst/>
              <a:ahLst/>
              <a:cxnLst/>
              <a:rect l="l" t="t" r="r" b="b"/>
              <a:pathLst>
                <a:path w="1412875" h="85725">
                  <a:moveTo>
                    <a:pt x="1326841" y="57149"/>
                  </a:moveTo>
                  <a:lnTo>
                    <a:pt x="1326841" y="85725"/>
                  </a:lnTo>
                  <a:lnTo>
                    <a:pt x="1383991" y="57150"/>
                  </a:lnTo>
                  <a:lnTo>
                    <a:pt x="1326841" y="57149"/>
                  </a:lnTo>
                  <a:close/>
                </a:path>
                <a:path w="1412875" h="85725">
                  <a:moveTo>
                    <a:pt x="1326841" y="28574"/>
                  </a:moveTo>
                  <a:lnTo>
                    <a:pt x="1326841" y="57149"/>
                  </a:lnTo>
                  <a:lnTo>
                    <a:pt x="1341129" y="57150"/>
                  </a:lnTo>
                  <a:lnTo>
                    <a:pt x="1341129" y="28575"/>
                  </a:lnTo>
                  <a:lnTo>
                    <a:pt x="1326841" y="28574"/>
                  </a:lnTo>
                  <a:close/>
                </a:path>
                <a:path w="1412875" h="85725">
                  <a:moveTo>
                    <a:pt x="1326841" y="0"/>
                  </a:moveTo>
                  <a:lnTo>
                    <a:pt x="1326841" y="28574"/>
                  </a:lnTo>
                  <a:lnTo>
                    <a:pt x="1341129" y="28575"/>
                  </a:lnTo>
                  <a:lnTo>
                    <a:pt x="1341129" y="57150"/>
                  </a:lnTo>
                  <a:lnTo>
                    <a:pt x="1383994" y="57148"/>
                  </a:lnTo>
                  <a:lnTo>
                    <a:pt x="1412566" y="42862"/>
                  </a:lnTo>
                  <a:lnTo>
                    <a:pt x="1326841" y="0"/>
                  </a:lnTo>
                  <a:close/>
                </a:path>
                <a:path w="1412875" h="85725">
                  <a:moveTo>
                    <a:pt x="0" y="28573"/>
                  </a:moveTo>
                  <a:lnTo>
                    <a:pt x="0" y="57148"/>
                  </a:lnTo>
                  <a:lnTo>
                    <a:pt x="1326841" y="57149"/>
                  </a:lnTo>
                  <a:lnTo>
                    <a:pt x="1326841" y="28574"/>
                  </a:lnTo>
                  <a:lnTo>
                    <a:pt x="0" y="28573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43597" y="1677084"/>
              <a:ext cx="242570" cy="260985"/>
            </a:xfrm>
            <a:custGeom>
              <a:avLst/>
              <a:gdLst/>
              <a:ahLst/>
              <a:cxnLst/>
              <a:rect l="l" t="t" r="r" b="b"/>
              <a:pathLst>
                <a:path w="242570" h="260985">
                  <a:moveTo>
                    <a:pt x="236558" y="0"/>
                  </a:moveTo>
                  <a:lnTo>
                    <a:pt x="5685" y="0"/>
                  </a:lnTo>
                  <a:lnTo>
                    <a:pt x="0" y="5687"/>
                  </a:lnTo>
                  <a:lnTo>
                    <a:pt x="0" y="255183"/>
                  </a:lnTo>
                  <a:lnTo>
                    <a:pt x="5685" y="260869"/>
                  </a:lnTo>
                  <a:lnTo>
                    <a:pt x="236558" y="260869"/>
                  </a:lnTo>
                  <a:lnTo>
                    <a:pt x="242245" y="255183"/>
                  </a:lnTo>
                  <a:lnTo>
                    <a:pt x="242245" y="248169"/>
                  </a:lnTo>
                  <a:lnTo>
                    <a:pt x="25400" y="248169"/>
                  </a:lnTo>
                  <a:lnTo>
                    <a:pt x="12700" y="235469"/>
                  </a:lnTo>
                  <a:lnTo>
                    <a:pt x="25400" y="235469"/>
                  </a:lnTo>
                  <a:lnTo>
                    <a:pt x="25400" y="25400"/>
                  </a:lnTo>
                  <a:lnTo>
                    <a:pt x="12700" y="25400"/>
                  </a:lnTo>
                  <a:lnTo>
                    <a:pt x="25400" y="12700"/>
                  </a:lnTo>
                  <a:lnTo>
                    <a:pt x="242245" y="12700"/>
                  </a:lnTo>
                  <a:lnTo>
                    <a:pt x="242245" y="5687"/>
                  </a:lnTo>
                  <a:lnTo>
                    <a:pt x="236558" y="0"/>
                  </a:lnTo>
                  <a:close/>
                </a:path>
                <a:path w="242570" h="260985">
                  <a:moveTo>
                    <a:pt x="25400" y="235469"/>
                  </a:moveTo>
                  <a:lnTo>
                    <a:pt x="12700" y="235469"/>
                  </a:lnTo>
                  <a:lnTo>
                    <a:pt x="25400" y="248169"/>
                  </a:lnTo>
                  <a:lnTo>
                    <a:pt x="25400" y="235469"/>
                  </a:lnTo>
                  <a:close/>
                </a:path>
                <a:path w="242570" h="260985">
                  <a:moveTo>
                    <a:pt x="216845" y="235469"/>
                  </a:moveTo>
                  <a:lnTo>
                    <a:pt x="25400" y="235469"/>
                  </a:lnTo>
                  <a:lnTo>
                    <a:pt x="25400" y="248169"/>
                  </a:lnTo>
                  <a:lnTo>
                    <a:pt x="216845" y="248169"/>
                  </a:lnTo>
                  <a:lnTo>
                    <a:pt x="216845" y="235469"/>
                  </a:lnTo>
                  <a:close/>
                </a:path>
                <a:path w="242570" h="260985">
                  <a:moveTo>
                    <a:pt x="216845" y="12700"/>
                  </a:moveTo>
                  <a:lnTo>
                    <a:pt x="216845" y="248169"/>
                  </a:lnTo>
                  <a:lnTo>
                    <a:pt x="229545" y="235469"/>
                  </a:lnTo>
                  <a:lnTo>
                    <a:pt x="242245" y="235469"/>
                  </a:lnTo>
                  <a:lnTo>
                    <a:pt x="242245" y="25400"/>
                  </a:lnTo>
                  <a:lnTo>
                    <a:pt x="229545" y="25400"/>
                  </a:lnTo>
                  <a:lnTo>
                    <a:pt x="216845" y="12700"/>
                  </a:lnTo>
                  <a:close/>
                </a:path>
                <a:path w="242570" h="260985">
                  <a:moveTo>
                    <a:pt x="242245" y="235469"/>
                  </a:moveTo>
                  <a:lnTo>
                    <a:pt x="229545" y="235469"/>
                  </a:lnTo>
                  <a:lnTo>
                    <a:pt x="216845" y="248169"/>
                  </a:lnTo>
                  <a:lnTo>
                    <a:pt x="242245" y="248169"/>
                  </a:lnTo>
                  <a:lnTo>
                    <a:pt x="242245" y="235469"/>
                  </a:lnTo>
                  <a:close/>
                </a:path>
                <a:path w="242570" h="260985">
                  <a:moveTo>
                    <a:pt x="25400" y="12700"/>
                  </a:moveTo>
                  <a:lnTo>
                    <a:pt x="12700" y="25400"/>
                  </a:lnTo>
                  <a:lnTo>
                    <a:pt x="25400" y="25400"/>
                  </a:lnTo>
                  <a:lnTo>
                    <a:pt x="25400" y="12700"/>
                  </a:lnTo>
                  <a:close/>
                </a:path>
                <a:path w="242570" h="260985">
                  <a:moveTo>
                    <a:pt x="216845" y="12700"/>
                  </a:moveTo>
                  <a:lnTo>
                    <a:pt x="25400" y="12700"/>
                  </a:lnTo>
                  <a:lnTo>
                    <a:pt x="25400" y="25400"/>
                  </a:lnTo>
                  <a:lnTo>
                    <a:pt x="216845" y="25400"/>
                  </a:lnTo>
                  <a:lnTo>
                    <a:pt x="216845" y="12700"/>
                  </a:lnTo>
                  <a:close/>
                </a:path>
                <a:path w="242570" h="260985">
                  <a:moveTo>
                    <a:pt x="242245" y="12700"/>
                  </a:moveTo>
                  <a:lnTo>
                    <a:pt x="216845" y="12700"/>
                  </a:lnTo>
                  <a:lnTo>
                    <a:pt x="229545" y="25400"/>
                  </a:lnTo>
                  <a:lnTo>
                    <a:pt x="242245" y="25400"/>
                  </a:lnTo>
                  <a:lnTo>
                    <a:pt x="242245" y="127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301219" y="1673859"/>
            <a:ext cx="127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x</a:t>
            </a:r>
            <a:endParaRPr sz="1600">
              <a:latin typeface="Arial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887143" y="1657851"/>
            <a:ext cx="242570" cy="260985"/>
          </a:xfrm>
          <a:custGeom>
            <a:avLst/>
            <a:gdLst/>
            <a:ahLst/>
            <a:cxnLst/>
            <a:rect l="l" t="t" r="r" b="b"/>
            <a:pathLst>
              <a:path w="242569" h="260985">
                <a:moveTo>
                  <a:pt x="236559" y="0"/>
                </a:moveTo>
                <a:lnTo>
                  <a:pt x="5685" y="0"/>
                </a:lnTo>
                <a:lnTo>
                  <a:pt x="0" y="5685"/>
                </a:lnTo>
                <a:lnTo>
                  <a:pt x="0" y="255183"/>
                </a:lnTo>
                <a:lnTo>
                  <a:pt x="5685" y="260869"/>
                </a:lnTo>
                <a:lnTo>
                  <a:pt x="236559" y="260869"/>
                </a:lnTo>
                <a:lnTo>
                  <a:pt x="242244" y="255183"/>
                </a:lnTo>
                <a:lnTo>
                  <a:pt x="242244" y="248169"/>
                </a:lnTo>
                <a:lnTo>
                  <a:pt x="25400" y="248169"/>
                </a:lnTo>
                <a:lnTo>
                  <a:pt x="12700" y="235469"/>
                </a:lnTo>
                <a:lnTo>
                  <a:pt x="25400" y="235469"/>
                </a:lnTo>
                <a:lnTo>
                  <a:pt x="25400" y="25400"/>
                </a:lnTo>
                <a:lnTo>
                  <a:pt x="12700" y="25400"/>
                </a:lnTo>
                <a:lnTo>
                  <a:pt x="25400" y="12700"/>
                </a:lnTo>
                <a:lnTo>
                  <a:pt x="242244" y="12700"/>
                </a:lnTo>
                <a:lnTo>
                  <a:pt x="242244" y="5685"/>
                </a:lnTo>
                <a:lnTo>
                  <a:pt x="236559" y="0"/>
                </a:lnTo>
                <a:close/>
              </a:path>
              <a:path w="242569" h="260985">
                <a:moveTo>
                  <a:pt x="25400" y="235469"/>
                </a:moveTo>
                <a:lnTo>
                  <a:pt x="12700" y="235469"/>
                </a:lnTo>
                <a:lnTo>
                  <a:pt x="25400" y="248169"/>
                </a:lnTo>
                <a:lnTo>
                  <a:pt x="25400" y="235469"/>
                </a:lnTo>
                <a:close/>
              </a:path>
              <a:path w="242569" h="260985">
                <a:moveTo>
                  <a:pt x="216844" y="235469"/>
                </a:moveTo>
                <a:lnTo>
                  <a:pt x="25400" y="235469"/>
                </a:lnTo>
                <a:lnTo>
                  <a:pt x="25400" y="248169"/>
                </a:lnTo>
                <a:lnTo>
                  <a:pt x="216844" y="248169"/>
                </a:lnTo>
                <a:lnTo>
                  <a:pt x="216844" y="235469"/>
                </a:lnTo>
                <a:close/>
              </a:path>
              <a:path w="242569" h="260985">
                <a:moveTo>
                  <a:pt x="216844" y="12700"/>
                </a:moveTo>
                <a:lnTo>
                  <a:pt x="216844" y="248169"/>
                </a:lnTo>
                <a:lnTo>
                  <a:pt x="229544" y="235469"/>
                </a:lnTo>
                <a:lnTo>
                  <a:pt x="242244" y="235469"/>
                </a:lnTo>
                <a:lnTo>
                  <a:pt x="242244" y="25400"/>
                </a:lnTo>
                <a:lnTo>
                  <a:pt x="229544" y="25400"/>
                </a:lnTo>
                <a:lnTo>
                  <a:pt x="216844" y="12700"/>
                </a:lnTo>
                <a:close/>
              </a:path>
              <a:path w="242569" h="260985">
                <a:moveTo>
                  <a:pt x="242244" y="235469"/>
                </a:moveTo>
                <a:lnTo>
                  <a:pt x="229544" y="235469"/>
                </a:lnTo>
                <a:lnTo>
                  <a:pt x="216844" y="248169"/>
                </a:lnTo>
                <a:lnTo>
                  <a:pt x="242244" y="248169"/>
                </a:lnTo>
                <a:lnTo>
                  <a:pt x="242244" y="235469"/>
                </a:lnTo>
                <a:close/>
              </a:path>
              <a:path w="242569" h="260985">
                <a:moveTo>
                  <a:pt x="25400" y="12700"/>
                </a:moveTo>
                <a:lnTo>
                  <a:pt x="12700" y="25400"/>
                </a:lnTo>
                <a:lnTo>
                  <a:pt x="25400" y="25400"/>
                </a:lnTo>
                <a:lnTo>
                  <a:pt x="25400" y="12700"/>
                </a:lnTo>
                <a:close/>
              </a:path>
              <a:path w="242569" h="260985">
                <a:moveTo>
                  <a:pt x="216844" y="12700"/>
                </a:moveTo>
                <a:lnTo>
                  <a:pt x="25400" y="12700"/>
                </a:lnTo>
                <a:lnTo>
                  <a:pt x="25400" y="25400"/>
                </a:lnTo>
                <a:lnTo>
                  <a:pt x="216844" y="25400"/>
                </a:lnTo>
                <a:lnTo>
                  <a:pt x="216844" y="12700"/>
                </a:lnTo>
                <a:close/>
              </a:path>
              <a:path w="242569" h="260985">
                <a:moveTo>
                  <a:pt x="242244" y="12700"/>
                </a:moveTo>
                <a:lnTo>
                  <a:pt x="216844" y="12700"/>
                </a:lnTo>
                <a:lnTo>
                  <a:pt x="229544" y="25400"/>
                </a:lnTo>
                <a:lnTo>
                  <a:pt x="242244" y="25400"/>
                </a:lnTo>
                <a:lnTo>
                  <a:pt x="242244" y="1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502655" y="922528"/>
            <a:ext cx="3027680" cy="1575435"/>
          </a:xfrm>
          <a:prstGeom prst="rect">
            <a:avLst/>
          </a:prstGeom>
        </p:spPr>
        <p:txBody>
          <a:bodyPr vert="horz" wrap="square" lIns="0" tIns="152400" rIns="0" bIns="0" rtlCol="0">
            <a:spAutoFit/>
          </a:bodyPr>
          <a:lstStyle/>
          <a:p>
            <a:pPr marL="65405">
              <a:lnSpc>
                <a:spcPct val="100000"/>
              </a:lnSpc>
              <a:spcBef>
                <a:spcPts val="1200"/>
              </a:spcBef>
            </a:pPr>
            <a:r>
              <a:rPr sz="2000" dirty="0">
                <a:latin typeface="Arial"/>
                <a:cs typeface="Arial"/>
              </a:rPr>
              <a:t>(</a:t>
            </a:r>
            <a:r>
              <a:rPr sz="2000" dirty="0">
                <a:latin typeface="Verdana"/>
                <a:cs typeface="Verdana"/>
              </a:rPr>
              <a:t>9</a:t>
            </a:r>
            <a:r>
              <a:rPr sz="2000" i="1" dirty="0">
                <a:latin typeface="Arial"/>
                <a:cs typeface="Arial"/>
              </a:rPr>
              <a:t>r.C</a:t>
            </a:r>
            <a:r>
              <a:rPr sz="2000" dirty="0">
                <a:latin typeface="Arial"/>
                <a:cs typeface="Arial"/>
              </a:rPr>
              <a:t>)</a:t>
            </a:r>
            <a:r>
              <a:rPr sz="1950" baseline="25641" dirty="0">
                <a:latin typeface="Verdana"/>
                <a:cs typeface="Verdana"/>
              </a:rPr>
              <a:t>I</a:t>
            </a:r>
            <a:r>
              <a:rPr sz="1950" spc="142" baseline="25641" dirty="0">
                <a:latin typeface="Verdana"/>
                <a:cs typeface="Verdana"/>
              </a:rPr>
              <a:t> </a:t>
            </a:r>
            <a:r>
              <a:rPr sz="2000" dirty="0">
                <a:latin typeface="Arial"/>
                <a:cs typeface="Arial"/>
              </a:rPr>
              <a:t>=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{x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spc="195" dirty="0">
                <a:latin typeface="Symbol"/>
                <a:cs typeface="Symbol"/>
              </a:rPr>
              <a:t></a:t>
            </a:r>
            <a:r>
              <a:rPr sz="2000" spc="30" dirty="0">
                <a:latin typeface="Times New Roman"/>
                <a:cs typeface="Times New Roman"/>
              </a:rPr>
              <a:t> </a:t>
            </a:r>
            <a:r>
              <a:rPr sz="2000" spc="310" dirty="0">
                <a:latin typeface="Verdana"/>
                <a:cs typeface="Verdana"/>
              </a:rPr>
              <a:t>4</a:t>
            </a:r>
            <a:r>
              <a:rPr sz="1950" spc="465" baseline="25641" dirty="0">
                <a:latin typeface="Verdana"/>
                <a:cs typeface="Verdana"/>
              </a:rPr>
              <a:t>I</a:t>
            </a:r>
            <a:r>
              <a:rPr sz="1950" spc="150" baseline="25641" dirty="0">
                <a:latin typeface="Verdana"/>
                <a:cs typeface="Verdana"/>
              </a:rPr>
              <a:t> </a:t>
            </a:r>
            <a:r>
              <a:rPr sz="2000" dirty="0">
                <a:latin typeface="Arial"/>
                <a:cs typeface="Arial"/>
              </a:rPr>
              <a:t>|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Symbol"/>
                <a:cs typeface="Symbol"/>
              </a:rPr>
              <a:t></a:t>
            </a:r>
            <a:r>
              <a:rPr sz="2000" i="1" dirty="0">
                <a:latin typeface="Arial"/>
                <a:cs typeface="Arial"/>
              </a:rPr>
              <a:t>y</a:t>
            </a:r>
            <a:r>
              <a:rPr sz="2000" i="1" spc="-20" dirty="0">
                <a:latin typeface="Arial"/>
                <a:cs typeface="Arial"/>
              </a:rPr>
              <a:t> </a:t>
            </a:r>
            <a:r>
              <a:rPr sz="2000" spc="245" dirty="0">
                <a:latin typeface="Symbol"/>
                <a:cs typeface="Symbol"/>
              </a:rPr>
              <a:t></a:t>
            </a:r>
            <a:r>
              <a:rPr sz="2000" spc="245" dirty="0">
                <a:latin typeface="Verdana"/>
                <a:cs typeface="Verdana"/>
              </a:rPr>
              <a:t>4</a:t>
            </a:r>
            <a:r>
              <a:rPr sz="1950" spc="367" baseline="25641" dirty="0">
                <a:latin typeface="Verdana"/>
                <a:cs typeface="Verdana"/>
              </a:rPr>
              <a:t>I</a:t>
            </a:r>
            <a:endParaRPr sz="1950" baseline="25641">
              <a:latin typeface="Verdana"/>
              <a:cs typeface="Verdana"/>
            </a:endParaRPr>
          </a:p>
          <a:p>
            <a:pPr marL="168275">
              <a:lnSpc>
                <a:spcPts val="1645"/>
              </a:lnSpc>
              <a:spcBef>
                <a:spcPts val="880"/>
              </a:spcBef>
            </a:pP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sigue(x,y)</a:t>
            </a:r>
            <a:endParaRPr sz="1600">
              <a:latin typeface="Arial"/>
              <a:cs typeface="Arial"/>
            </a:endParaRPr>
          </a:p>
          <a:p>
            <a:pPr marR="8255" algn="ctr">
              <a:lnSpc>
                <a:spcPts val="1645"/>
              </a:lnSpc>
            </a:pP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y</a:t>
            </a:r>
            <a:endParaRPr sz="1600">
              <a:latin typeface="Arial"/>
              <a:cs typeface="Arial"/>
            </a:endParaRPr>
          </a:p>
          <a:p>
            <a:pPr marR="30480" algn="r">
              <a:lnSpc>
                <a:spcPct val="100000"/>
              </a:lnSpc>
              <a:spcBef>
                <a:spcPts val="30"/>
              </a:spcBef>
            </a:pPr>
            <a:r>
              <a:rPr sz="1400" dirty="0">
                <a:latin typeface="Times New Roman"/>
                <a:cs typeface="Times New Roman"/>
              </a:rPr>
              <a:t>a</a:t>
            </a:r>
            <a:endParaRPr sz="14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905"/>
              </a:spcBef>
            </a:pP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¿</a:t>
            </a:r>
            <a:r>
              <a:rPr sz="1600" spc="-10" dirty="0">
                <a:solidFill>
                  <a:srgbClr val="3333CC"/>
                </a:solidFill>
                <a:latin typeface="Verdana"/>
                <a:cs typeface="Verdana"/>
              </a:rPr>
              <a:t>9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sigue.Español?</a:t>
            </a:r>
            <a:endParaRPr sz="1600">
              <a:latin typeface="Arial"/>
              <a:cs typeface="Arial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2649639" y="4270821"/>
            <a:ext cx="3100070" cy="1333500"/>
            <a:chOff x="2649639" y="4270821"/>
            <a:chExt cx="3100070" cy="1333500"/>
          </a:xfrm>
        </p:grpSpPr>
        <p:sp>
          <p:nvSpPr>
            <p:cNvPr id="26" name="object 26"/>
            <p:cNvSpPr/>
            <p:nvPr/>
          </p:nvSpPr>
          <p:spPr>
            <a:xfrm>
              <a:off x="2663887" y="4276605"/>
              <a:ext cx="3071495" cy="1313815"/>
            </a:xfrm>
            <a:custGeom>
              <a:avLst/>
              <a:gdLst/>
              <a:ahLst/>
              <a:cxnLst/>
              <a:rect l="l" t="t" r="r" b="b"/>
              <a:pathLst>
                <a:path w="3071495" h="1313814">
                  <a:moveTo>
                    <a:pt x="651466" y="0"/>
                  </a:moveTo>
                  <a:lnTo>
                    <a:pt x="601467" y="323"/>
                  </a:lnTo>
                  <a:lnTo>
                    <a:pt x="553000" y="1712"/>
                  </a:lnTo>
                  <a:lnTo>
                    <a:pt x="506127" y="4164"/>
                  </a:lnTo>
                  <a:lnTo>
                    <a:pt x="460911" y="7676"/>
                  </a:lnTo>
                  <a:lnTo>
                    <a:pt x="417414" y="12246"/>
                  </a:lnTo>
                  <a:lnTo>
                    <a:pt x="375700" y="17872"/>
                  </a:lnTo>
                  <a:lnTo>
                    <a:pt x="335831" y="24550"/>
                  </a:lnTo>
                  <a:lnTo>
                    <a:pt x="297869" y="32279"/>
                  </a:lnTo>
                  <a:lnTo>
                    <a:pt x="227918" y="50878"/>
                  </a:lnTo>
                  <a:lnTo>
                    <a:pt x="166348" y="73648"/>
                  </a:lnTo>
                  <a:lnTo>
                    <a:pt x="113660" y="100569"/>
                  </a:lnTo>
                  <a:lnTo>
                    <a:pt x="70355" y="131621"/>
                  </a:lnTo>
                  <a:lnTo>
                    <a:pt x="36934" y="166784"/>
                  </a:lnTo>
                  <a:lnTo>
                    <a:pt x="13898" y="206037"/>
                  </a:lnTo>
                  <a:lnTo>
                    <a:pt x="1788" y="249139"/>
                  </a:lnTo>
                  <a:lnTo>
                    <a:pt x="0" y="271636"/>
                  </a:lnTo>
                  <a:lnTo>
                    <a:pt x="1012" y="294646"/>
                  </a:lnTo>
                  <a:lnTo>
                    <a:pt x="11231" y="342069"/>
                  </a:lnTo>
                  <a:lnTo>
                    <a:pt x="32029" y="391130"/>
                  </a:lnTo>
                  <a:lnTo>
                    <a:pt x="62988" y="441552"/>
                  </a:lnTo>
                  <a:lnTo>
                    <a:pt x="103691" y="493055"/>
                  </a:lnTo>
                  <a:lnTo>
                    <a:pt x="153721" y="545362"/>
                  </a:lnTo>
                  <a:lnTo>
                    <a:pt x="182104" y="571730"/>
                  </a:lnTo>
                  <a:lnTo>
                    <a:pt x="212662" y="598194"/>
                  </a:lnTo>
                  <a:lnTo>
                    <a:pt x="245343" y="624721"/>
                  </a:lnTo>
                  <a:lnTo>
                    <a:pt x="280095" y="651274"/>
                  </a:lnTo>
                  <a:lnTo>
                    <a:pt x="316866" y="677821"/>
                  </a:lnTo>
                  <a:lnTo>
                    <a:pt x="355604" y="704324"/>
                  </a:lnTo>
                  <a:lnTo>
                    <a:pt x="396257" y="730751"/>
                  </a:lnTo>
                  <a:lnTo>
                    <a:pt x="438772" y="757066"/>
                  </a:lnTo>
                  <a:lnTo>
                    <a:pt x="483098" y="783234"/>
                  </a:lnTo>
                  <a:lnTo>
                    <a:pt x="529182" y="809220"/>
                  </a:lnTo>
                  <a:lnTo>
                    <a:pt x="576972" y="834991"/>
                  </a:lnTo>
                  <a:lnTo>
                    <a:pt x="626416" y="860510"/>
                  </a:lnTo>
                  <a:lnTo>
                    <a:pt x="677462" y="885744"/>
                  </a:lnTo>
                  <a:lnTo>
                    <a:pt x="730058" y="910657"/>
                  </a:lnTo>
                  <a:lnTo>
                    <a:pt x="784151" y="935216"/>
                  </a:lnTo>
                  <a:lnTo>
                    <a:pt x="839690" y="959384"/>
                  </a:lnTo>
                  <a:lnTo>
                    <a:pt x="896622" y="983127"/>
                  </a:lnTo>
                  <a:lnTo>
                    <a:pt x="954895" y="1006411"/>
                  </a:lnTo>
                  <a:lnTo>
                    <a:pt x="1014457" y="1029201"/>
                  </a:lnTo>
                  <a:lnTo>
                    <a:pt x="1075256" y="1051462"/>
                  </a:lnTo>
                  <a:lnTo>
                    <a:pt x="1137240" y="1073158"/>
                  </a:lnTo>
                  <a:lnTo>
                    <a:pt x="1200357" y="1094257"/>
                  </a:lnTo>
                  <a:lnTo>
                    <a:pt x="1264554" y="1114722"/>
                  </a:lnTo>
                  <a:lnTo>
                    <a:pt x="1329779" y="1134519"/>
                  </a:lnTo>
                  <a:lnTo>
                    <a:pt x="1395980" y="1153613"/>
                  </a:lnTo>
                  <a:lnTo>
                    <a:pt x="1462440" y="1171789"/>
                  </a:lnTo>
                  <a:lnTo>
                    <a:pt x="1528432" y="1188857"/>
                  </a:lnTo>
                  <a:lnTo>
                    <a:pt x="1593894" y="1204819"/>
                  </a:lnTo>
                  <a:lnTo>
                    <a:pt x="1658763" y="1219677"/>
                  </a:lnTo>
                  <a:lnTo>
                    <a:pt x="1722978" y="1233435"/>
                  </a:lnTo>
                  <a:lnTo>
                    <a:pt x="1786474" y="1246095"/>
                  </a:lnTo>
                  <a:lnTo>
                    <a:pt x="1849190" y="1257658"/>
                  </a:lnTo>
                  <a:lnTo>
                    <a:pt x="1911063" y="1268129"/>
                  </a:lnTo>
                  <a:lnTo>
                    <a:pt x="1972031" y="1277508"/>
                  </a:lnTo>
                  <a:lnTo>
                    <a:pt x="2032030" y="1285800"/>
                  </a:lnTo>
                  <a:lnTo>
                    <a:pt x="2090998" y="1293006"/>
                  </a:lnTo>
                  <a:lnTo>
                    <a:pt x="2148873" y="1299128"/>
                  </a:lnTo>
                  <a:lnTo>
                    <a:pt x="2205592" y="1304170"/>
                  </a:lnTo>
                  <a:lnTo>
                    <a:pt x="2261092" y="1308134"/>
                  </a:lnTo>
                  <a:lnTo>
                    <a:pt x="2315310" y="1311022"/>
                  </a:lnTo>
                  <a:lnTo>
                    <a:pt x="2368185" y="1312838"/>
                  </a:lnTo>
                  <a:lnTo>
                    <a:pt x="2419653" y="1313582"/>
                  </a:lnTo>
                  <a:lnTo>
                    <a:pt x="2469652" y="1313259"/>
                  </a:lnTo>
                  <a:lnTo>
                    <a:pt x="2518120" y="1311870"/>
                  </a:lnTo>
                  <a:lnTo>
                    <a:pt x="2564993" y="1309418"/>
                  </a:lnTo>
                  <a:lnTo>
                    <a:pt x="2610209" y="1305906"/>
                  </a:lnTo>
                  <a:lnTo>
                    <a:pt x="2653705" y="1301336"/>
                  </a:lnTo>
                  <a:lnTo>
                    <a:pt x="2695419" y="1295710"/>
                  </a:lnTo>
                  <a:lnTo>
                    <a:pt x="2735289" y="1289032"/>
                  </a:lnTo>
                  <a:lnTo>
                    <a:pt x="2773250" y="1281303"/>
                  </a:lnTo>
                  <a:lnTo>
                    <a:pt x="2843201" y="1262704"/>
                  </a:lnTo>
                  <a:lnTo>
                    <a:pt x="2904771" y="1239934"/>
                  </a:lnTo>
                  <a:lnTo>
                    <a:pt x="2957459" y="1213013"/>
                  </a:lnTo>
                  <a:lnTo>
                    <a:pt x="3000764" y="1181961"/>
                  </a:lnTo>
                  <a:lnTo>
                    <a:pt x="3034185" y="1146798"/>
                  </a:lnTo>
                  <a:lnTo>
                    <a:pt x="3057222" y="1107545"/>
                  </a:lnTo>
                  <a:lnTo>
                    <a:pt x="3069331" y="1064443"/>
                  </a:lnTo>
                  <a:lnTo>
                    <a:pt x="3071120" y="1041946"/>
                  </a:lnTo>
                  <a:lnTo>
                    <a:pt x="3070107" y="1018936"/>
                  </a:lnTo>
                  <a:lnTo>
                    <a:pt x="3059888" y="971513"/>
                  </a:lnTo>
                  <a:lnTo>
                    <a:pt x="3039090" y="922452"/>
                  </a:lnTo>
                  <a:lnTo>
                    <a:pt x="3008131" y="872031"/>
                  </a:lnTo>
                  <a:lnTo>
                    <a:pt x="2967428" y="820528"/>
                  </a:lnTo>
                  <a:lnTo>
                    <a:pt x="2917398" y="768221"/>
                  </a:lnTo>
                  <a:lnTo>
                    <a:pt x="2889015" y="741853"/>
                  </a:lnTo>
                  <a:lnTo>
                    <a:pt x="2858457" y="715388"/>
                  </a:lnTo>
                  <a:lnTo>
                    <a:pt x="2825776" y="688862"/>
                  </a:lnTo>
                  <a:lnTo>
                    <a:pt x="2791024" y="662308"/>
                  </a:lnTo>
                  <a:lnTo>
                    <a:pt x="2754252" y="635762"/>
                  </a:lnTo>
                  <a:lnTo>
                    <a:pt x="2715514" y="609258"/>
                  </a:lnTo>
                  <a:lnTo>
                    <a:pt x="2674862" y="582832"/>
                  </a:lnTo>
                  <a:lnTo>
                    <a:pt x="2632346" y="556517"/>
                  </a:lnTo>
                  <a:lnTo>
                    <a:pt x="2588021" y="530349"/>
                  </a:lnTo>
                  <a:lnTo>
                    <a:pt x="2541937" y="504362"/>
                  </a:lnTo>
                  <a:lnTo>
                    <a:pt x="2494147" y="478592"/>
                  </a:lnTo>
                  <a:lnTo>
                    <a:pt x="2444703" y="453072"/>
                  </a:lnTo>
                  <a:lnTo>
                    <a:pt x="2393657" y="427839"/>
                  </a:lnTo>
                  <a:lnTo>
                    <a:pt x="2341061" y="402925"/>
                  </a:lnTo>
                  <a:lnTo>
                    <a:pt x="2286968" y="378367"/>
                  </a:lnTo>
                  <a:lnTo>
                    <a:pt x="2231429" y="354199"/>
                  </a:lnTo>
                  <a:lnTo>
                    <a:pt x="2174497" y="330455"/>
                  </a:lnTo>
                  <a:lnTo>
                    <a:pt x="2116224" y="307171"/>
                  </a:lnTo>
                  <a:lnTo>
                    <a:pt x="2056662" y="284381"/>
                  </a:lnTo>
                  <a:lnTo>
                    <a:pt x="1995863" y="262121"/>
                  </a:lnTo>
                  <a:lnTo>
                    <a:pt x="1933879" y="240424"/>
                  </a:lnTo>
                  <a:lnTo>
                    <a:pt x="1870763" y="219325"/>
                  </a:lnTo>
                  <a:lnTo>
                    <a:pt x="1806566" y="198860"/>
                  </a:lnTo>
                  <a:lnTo>
                    <a:pt x="1741340" y="179063"/>
                  </a:lnTo>
                  <a:lnTo>
                    <a:pt x="1675139" y="159969"/>
                  </a:lnTo>
                  <a:lnTo>
                    <a:pt x="1608680" y="141793"/>
                  </a:lnTo>
                  <a:lnTo>
                    <a:pt x="1542688" y="124725"/>
                  </a:lnTo>
                  <a:lnTo>
                    <a:pt x="1477226" y="108763"/>
                  </a:lnTo>
                  <a:lnTo>
                    <a:pt x="1412356" y="93904"/>
                  </a:lnTo>
                  <a:lnTo>
                    <a:pt x="1348142" y="80147"/>
                  </a:lnTo>
                  <a:lnTo>
                    <a:pt x="1284645" y="67487"/>
                  </a:lnTo>
                  <a:lnTo>
                    <a:pt x="1221929" y="55924"/>
                  </a:lnTo>
                  <a:lnTo>
                    <a:pt x="1160056" y="45453"/>
                  </a:lnTo>
                  <a:lnTo>
                    <a:pt x="1099089" y="36074"/>
                  </a:lnTo>
                  <a:lnTo>
                    <a:pt x="1039090" y="27782"/>
                  </a:lnTo>
                  <a:lnTo>
                    <a:pt x="980121" y="20576"/>
                  </a:lnTo>
                  <a:lnTo>
                    <a:pt x="922246" y="14454"/>
                  </a:lnTo>
                  <a:lnTo>
                    <a:pt x="865528" y="9412"/>
                  </a:lnTo>
                  <a:lnTo>
                    <a:pt x="810028" y="5448"/>
                  </a:lnTo>
                  <a:lnTo>
                    <a:pt x="755809" y="2559"/>
                  </a:lnTo>
                  <a:lnTo>
                    <a:pt x="702934" y="744"/>
                  </a:lnTo>
                  <a:lnTo>
                    <a:pt x="651466" y="0"/>
                  </a:lnTo>
                  <a:close/>
                </a:path>
              </a:pathLst>
            </a:custGeom>
            <a:solidFill>
              <a:srgbClr val="C2FFF0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649639" y="4270821"/>
              <a:ext cx="3100070" cy="1333500"/>
            </a:xfrm>
            <a:custGeom>
              <a:avLst/>
              <a:gdLst/>
              <a:ahLst/>
              <a:cxnLst/>
              <a:rect l="l" t="t" r="r" b="b"/>
              <a:pathLst>
                <a:path w="3100070" h="1333500">
                  <a:moveTo>
                    <a:pt x="2693842" y="1320799"/>
                  </a:moveTo>
                  <a:lnTo>
                    <a:pt x="2154676" y="1320799"/>
                  </a:lnTo>
                  <a:lnTo>
                    <a:pt x="2222367" y="1333499"/>
                  </a:lnTo>
                  <a:lnTo>
                    <a:pt x="2642657" y="1333499"/>
                  </a:lnTo>
                  <a:lnTo>
                    <a:pt x="2693842" y="1320799"/>
                  </a:lnTo>
                  <a:close/>
                </a:path>
                <a:path w="3100070" h="1333500">
                  <a:moveTo>
                    <a:pt x="28520" y="292099"/>
                  </a:moveTo>
                  <a:lnTo>
                    <a:pt x="19" y="292099"/>
                  </a:lnTo>
                  <a:lnTo>
                    <a:pt x="3126" y="317499"/>
                  </a:lnTo>
                  <a:lnTo>
                    <a:pt x="10165" y="355599"/>
                  </a:lnTo>
                  <a:lnTo>
                    <a:pt x="21037" y="380999"/>
                  </a:lnTo>
                  <a:lnTo>
                    <a:pt x="35605" y="419099"/>
                  </a:lnTo>
                  <a:lnTo>
                    <a:pt x="53745" y="444499"/>
                  </a:lnTo>
                  <a:lnTo>
                    <a:pt x="75350" y="469899"/>
                  </a:lnTo>
                  <a:lnTo>
                    <a:pt x="100323" y="507999"/>
                  </a:lnTo>
                  <a:lnTo>
                    <a:pt x="128574" y="533399"/>
                  </a:lnTo>
                  <a:lnTo>
                    <a:pt x="160014" y="571499"/>
                  </a:lnTo>
                  <a:lnTo>
                    <a:pt x="194560" y="596899"/>
                  </a:lnTo>
                  <a:lnTo>
                    <a:pt x="232124" y="634999"/>
                  </a:lnTo>
                  <a:lnTo>
                    <a:pt x="272624" y="660399"/>
                  </a:lnTo>
                  <a:lnTo>
                    <a:pt x="315974" y="698499"/>
                  </a:lnTo>
                  <a:lnTo>
                    <a:pt x="362092" y="723899"/>
                  </a:lnTo>
                  <a:lnTo>
                    <a:pt x="410891" y="761999"/>
                  </a:lnTo>
                  <a:lnTo>
                    <a:pt x="462287" y="787399"/>
                  </a:lnTo>
                  <a:lnTo>
                    <a:pt x="516195" y="825499"/>
                  </a:lnTo>
                  <a:lnTo>
                    <a:pt x="572528" y="850899"/>
                  </a:lnTo>
                  <a:lnTo>
                    <a:pt x="631202" y="888999"/>
                  </a:lnTo>
                  <a:lnTo>
                    <a:pt x="692132" y="914399"/>
                  </a:lnTo>
                  <a:lnTo>
                    <a:pt x="755230" y="939799"/>
                  </a:lnTo>
                  <a:lnTo>
                    <a:pt x="820411" y="977899"/>
                  </a:lnTo>
                  <a:lnTo>
                    <a:pt x="887589" y="1003299"/>
                  </a:lnTo>
                  <a:lnTo>
                    <a:pt x="956677" y="1028699"/>
                  </a:lnTo>
                  <a:lnTo>
                    <a:pt x="1100237" y="1079499"/>
                  </a:lnTo>
                  <a:lnTo>
                    <a:pt x="1250402" y="1130299"/>
                  </a:lnTo>
                  <a:lnTo>
                    <a:pt x="1485576" y="1206499"/>
                  </a:lnTo>
                  <a:lnTo>
                    <a:pt x="1564001" y="1219199"/>
                  </a:lnTo>
                  <a:lnTo>
                    <a:pt x="1641647" y="1244599"/>
                  </a:lnTo>
                  <a:lnTo>
                    <a:pt x="2085380" y="1320799"/>
                  </a:lnTo>
                  <a:lnTo>
                    <a:pt x="2742518" y="1320799"/>
                  </a:lnTo>
                  <a:lnTo>
                    <a:pt x="2788585" y="1308099"/>
                  </a:lnTo>
                  <a:lnTo>
                    <a:pt x="2224323" y="1308099"/>
                  </a:lnTo>
                  <a:lnTo>
                    <a:pt x="2088488" y="1282699"/>
                  </a:lnTo>
                  <a:lnTo>
                    <a:pt x="2018229" y="1282699"/>
                  </a:lnTo>
                  <a:lnTo>
                    <a:pt x="1724063" y="1231899"/>
                  </a:lnTo>
                  <a:lnTo>
                    <a:pt x="1647770" y="1206499"/>
                  </a:lnTo>
                  <a:lnTo>
                    <a:pt x="1570588" y="1193799"/>
                  </a:lnTo>
                  <a:lnTo>
                    <a:pt x="1492623" y="1168399"/>
                  </a:lnTo>
                  <a:lnTo>
                    <a:pt x="1413981" y="1155699"/>
                  </a:lnTo>
                  <a:lnTo>
                    <a:pt x="1183394" y="1079499"/>
                  </a:lnTo>
                  <a:lnTo>
                    <a:pt x="1037352" y="1028699"/>
                  </a:lnTo>
                  <a:lnTo>
                    <a:pt x="898277" y="977899"/>
                  </a:lnTo>
                  <a:lnTo>
                    <a:pt x="831573" y="952499"/>
                  </a:lnTo>
                  <a:lnTo>
                    <a:pt x="766875" y="914399"/>
                  </a:lnTo>
                  <a:lnTo>
                    <a:pt x="704272" y="888999"/>
                  </a:lnTo>
                  <a:lnTo>
                    <a:pt x="643851" y="863599"/>
                  </a:lnTo>
                  <a:lnTo>
                    <a:pt x="585704" y="825499"/>
                  </a:lnTo>
                  <a:lnTo>
                    <a:pt x="529918" y="800099"/>
                  </a:lnTo>
                  <a:lnTo>
                    <a:pt x="476581" y="761999"/>
                  </a:lnTo>
                  <a:lnTo>
                    <a:pt x="425784" y="736599"/>
                  </a:lnTo>
                  <a:lnTo>
                    <a:pt x="377615" y="698499"/>
                  </a:lnTo>
                  <a:lnTo>
                    <a:pt x="332164" y="673099"/>
                  </a:lnTo>
                  <a:lnTo>
                    <a:pt x="289521" y="647699"/>
                  </a:lnTo>
                  <a:lnTo>
                    <a:pt x="249777" y="609599"/>
                  </a:lnTo>
                  <a:lnTo>
                    <a:pt x="213022" y="584199"/>
                  </a:lnTo>
                  <a:lnTo>
                    <a:pt x="179345" y="546099"/>
                  </a:lnTo>
                  <a:lnTo>
                    <a:pt x="148836" y="520699"/>
                  </a:lnTo>
                  <a:lnTo>
                    <a:pt x="121585" y="482599"/>
                  </a:lnTo>
                  <a:lnTo>
                    <a:pt x="97680" y="457199"/>
                  </a:lnTo>
                  <a:lnTo>
                    <a:pt x="77204" y="431799"/>
                  </a:lnTo>
                  <a:lnTo>
                    <a:pt x="60233" y="393699"/>
                  </a:lnTo>
                  <a:lnTo>
                    <a:pt x="46837" y="368299"/>
                  </a:lnTo>
                  <a:lnTo>
                    <a:pt x="37067" y="342899"/>
                  </a:lnTo>
                  <a:lnTo>
                    <a:pt x="30957" y="317499"/>
                  </a:lnTo>
                  <a:lnTo>
                    <a:pt x="28520" y="292099"/>
                  </a:lnTo>
                  <a:close/>
                </a:path>
                <a:path w="3100070" h="1333500">
                  <a:moveTo>
                    <a:pt x="3099617" y="1041399"/>
                  </a:moveTo>
                  <a:lnTo>
                    <a:pt x="3071040" y="1041399"/>
                  </a:lnTo>
                  <a:lnTo>
                    <a:pt x="3069857" y="1066799"/>
                  </a:lnTo>
                  <a:lnTo>
                    <a:pt x="3070117" y="1066799"/>
                  </a:lnTo>
                  <a:lnTo>
                    <a:pt x="3064924" y="1092199"/>
                  </a:lnTo>
                  <a:lnTo>
                    <a:pt x="3065524" y="1092199"/>
                  </a:lnTo>
                  <a:lnTo>
                    <a:pt x="3056351" y="1117599"/>
                  </a:lnTo>
                  <a:lnTo>
                    <a:pt x="3057253" y="1117599"/>
                  </a:lnTo>
                  <a:lnTo>
                    <a:pt x="3044259" y="1142999"/>
                  </a:lnTo>
                  <a:lnTo>
                    <a:pt x="3045369" y="1142999"/>
                  </a:lnTo>
                  <a:lnTo>
                    <a:pt x="3028660" y="1155699"/>
                  </a:lnTo>
                  <a:lnTo>
                    <a:pt x="3009548" y="1181099"/>
                  </a:lnTo>
                  <a:lnTo>
                    <a:pt x="2986938" y="1193799"/>
                  </a:lnTo>
                  <a:lnTo>
                    <a:pt x="2960870" y="1219199"/>
                  </a:lnTo>
                  <a:lnTo>
                    <a:pt x="2898675" y="1244599"/>
                  </a:lnTo>
                  <a:lnTo>
                    <a:pt x="2862746" y="1257299"/>
                  </a:lnTo>
                  <a:lnTo>
                    <a:pt x="2823743" y="1269999"/>
                  </a:lnTo>
                  <a:lnTo>
                    <a:pt x="2781781" y="1282699"/>
                  </a:lnTo>
                  <a:lnTo>
                    <a:pt x="2736975" y="1282699"/>
                  </a:lnTo>
                  <a:lnTo>
                    <a:pt x="2689440" y="1295399"/>
                  </a:lnTo>
                  <a:lnTo>
                    <a:pt x="2639289" y="1308099"/>
                  </a:lnTo>
                  <a:lnTo>
                    <a:pt x="2788585" y="1308099"/>
                  </a:lnTo>
                  <a:lnTo>
                    <a:pt x="2831953" y="1295399"/>
                  </a:lnTo>
                  <a:lnTo>
                    <a:pt x="2872525" y="1282699"/>
                  </a:lnTo>
                  <a:lnTo>
                    <a:pt x="2910206" y="1269999"/>
                  </a:lnTo>
                  <a:lnTo>
                    <a:pt x="2976497" y="1244599"/>
                  </a:lnTo>
                  <a:lnTo>
                    <a:pt x="3029934" y="1193799"/>
                  </a:lnTo>
                  <a:lnTo>
                    <a:pt x="3051464" y="1181099"/>
                  </a:lnTo>
                  <a:lnTo>
                    <a:pt x="3068585" y="1155699"/>
                  </a:lnTo>
                  <a:lnTo>
                    <a:pt x="3068956" y="1155699"/>
                  </a:lnTo>
                  <a:lnTo>
                    <a:pt x="3082627" y="1130299"/>
                  </a:lnTo>
                  <a:lnTo>
                    <a:pt x="3082930" y="1130299"/>
                  </a:lnTo>
                  <a:lnTo>
                    <a:pt x="3092606" y="1104899"/>
                  </a:lnTo>
                  <a:lnTo>
                    <a:pt x="3092806" y="1104899"/>
                  </a:lnTo>
                  <a:lnTo>
                    <a:pt x="3098285" y="1079499"/>
                  </a:lnTo>
                  <a:lnTo>
                    <a:pt x="3099617" y="1041399"/>
                  </a:lnTo>
                  <a:close/>
                </a:path>
                <a:path w="3100070" h="1333500">
                  <a:moveTo>
                    <a:pt x="1085037" y="25399"/>
                  </a:moveTo>
                  <a:lnTo>
                    <a:pt x="809931" y="25399"/>
                  </a:lnTo>
                  <a:lnTo>
                    <a:pt x="875292" y="38099"/>
                  </a:lnTo>
                  <a:lnTo>
                    <a:pt x="942394" y="38099"/>
                  </a:lnTo>
                  <a:lnTo>
                    <a:pt x="1081388" y="63499"/>
                  </a:lnTo>
                  <a:lnTo>
                    <a:pt x="1153067" y="63499"/>
                  </a:lnTo>
                  <a:lnTo>
                    <a:pt x="1300256" y="88899"/>
                  </a:lnTo>
                  <a:lnTo>
                    <a:pt x="1375554" y="114299"/>
                  </a:lnTo>
                  <a:lnTo>
                    <a:pt x="1529029" y="139699"/>
                  </a:lnTo>
                  <a:lnTo>
                    <a:pt x="1685636" y="190499"/>
                  </a:lnTo>
                  <a:lnTo>
                    <a:pt x="1763918" y="203199"/>
                  </a:lnTo>
                  <a:lnTo>
                    <a:pt x="1840809" y="228599"/>
                  </a:lnTo>
                  <a:lnTo>
                    <a:pt x="1990070" y="279399"/>
                  </a:lnTo>
                  <a:lnTo>
                    <a:pt x="2132717" y="330199"/>
                  </a:lnTo>
                  <a:lnTo>
                    <a:pt x="2201339" y="368299"/>
                  </a:lnTo>
                  <a:lnTo>
                    <a:pt x="2268044" y="393699"/>
                  </a:lnTo>
                  <a:lnTo>
                    <a:pt x="2332742" y="419099"/>
                  </a:lnTo>
                  <a:lnTo>
                    <a:pt x="2395345" y="444499"/>
                  </a:lnTo>
                  <a:lnTo>
                    <a:pt x="2455764" y="482599"/>
                  </a:lnTo>
                  <a:lnTo>
                    <a:pt x="2513912" y="507999"/>
                  </a:lnTo>
                  <a:lnTo>
                    <a:pt x="2569698" y="546099"/>
                  </a:lnTo>
                  <a:lnTo>
                    <a:pt x="2623036" y="571499"/>
                  </a:lnTo>
                  <a:lnTo>
                    <a:pt x="2673833" y="596899"/>
                  </a:lnTo>
                  <a:lnTo>
                    <a:pt x="2722002" y="634999"/>
                  </a:lnTo>
                  <a:lnTo>
                    <a:pt x="2767453" y="660399"/>
                  </a:lnTo>
                  <a:lnTo>
                    <a:pt x="2810095" y="698499"/>
                  </a:lnTo>
                  <a:lnTo>
                    <a:pt x="2849839" y="723899"/>
                  </a:lnTo>
                  <a:lnTo>
                    <a:pt x="2886595" y="761999"/>
                  </a:lnTo>
                  <a:lnTo>
                    <a:pt x="2920272" y="787399"/>
                  </a:lnTo>
                  <a:lnTo>
                    <a:pt x="2950780" y="825499"/>
                  </a:lnTo>
                  <a:lnTo>
                    <a:pt x="2978030" y="850899"/>
                  </a:lnTo>
                  <a:lnTo>
                    <a:pt x="3001937" y="876299"/>
                  </a:lnTo>
                  <a:lnTo>
                    <a:pt x="3022413" y="914399"/>
                  </a:lnTo>
                  <a:lnTo>
                    <a:pt x="3039383" y="939799"/>
                  </a:lnTo>
                  <a:lnTo>
                    <a:pt x="3052780" y="965199"/>
                  </a:lnTo>
                  <a:lnTo>
                    <a:pt x="3062550" y="990599"/>
                  </a:lnTo>
                  <a:lnTo>
                    <a:pt x="3068660" y="1015999"/>
                  </a:lnTo>
                  <a:lnTo>
                    <a:pt x="3071097" y="1041399"/>
                  </a:lnTo>
                  <a:lnTo>
                    <a:pt x="3099598" y="1041399"/>
                  </a:lnTo>
                  <a:lnTo>
                    <a:pt x="3096491" y="1015999"/>
                  </a:lnTo>
                  <a:lnTo>
                    <a:pt x="3089452" y="990599"/>
                  </a:lnTo>
                  <a:lnTo>
                    <a:pt x="3078580" y="952499"/>
                  </a:lnTo>
                  <a:lnTo>
                    <a:pt x="3064012" y="927099"/>
                  </a:lnTo>
                  <a:lnTo>
                    <a:pt x="3045872" y="888999"/>
                  </a:lnTo>
                  <a:lnTo>
                    <a:pt x="3024267" y="863599"/>
                  </a:lnTo>
                  <a:lnTo>
                    <a:pt x="2999294" y="825499"/>
                  </a:lnTo>
                  <a:lnTo>
                    <a:pt x="2971043" y="800099"/>
                  </a:lnTo>
                  <a:lnTo>
                    <a:pt x="2939602" y="761999"/>
                  </a:lnTo>
                  <a:lnTo>
                    <a:pt x="2905057" y="736599"/>
                  </a:lnTo>
                  <a:lnTo>
                    <a:pt x="2867493" y="698499"/>
                  </a:lnTo>
                  <a:lnTo>
                    <a:pt x="2826993" y="673099"/>
                  </a:lnTo>
                  <a:lnTo>
                    <a:pt x="2783641" y="634999"/>
                  </a:lnTo>
                  <a:lnTo>
                    <a:pt x="2737525" y="609599"/>
                  </a:lnTo>
                  <a:lnTo>
                    <a:pt x="2688725" y="571499"/>
                  </a:lnTo>
                  <a:lnTo>
                    <a:pt x="2637330" y="546099"/>
                  </a:lnTo>
                  <a:lnTo>
                    <a:pt x="2583422" y="520699"/>
                  </a:lnTo>
                  <a:lnTo>
                    <a:pt x="2527089" y="482599"/>
                  </a:lnTo>
                  <a:lnTo>
                    <a:pt x="2468413" y="457199"/>
                  </a:lnTo>
                  <a:lnTo>
                    <a:pt x="2407484" y="419099"/>
                  </a:lnTo>
                  <a:lnTo>
                    <a:pt x="2344386" y="393699"/>
                  </a:lnTo>
                  <a:lnTo>
                    <a:pt x="2279206" y="368299"/>
                  </a:lnTo>
                  <a:lnTo>
                    <a:pt x="2212028" y="342899"/>
                  </a:lnTo>
                  <a:lnTo>
                    <a:pt x="2142940" y="304799"/>
                  </a:lnTo>
                  <a:lnTo>
                    <a:pt x="1999380" y="253999"/>
                  </a:lnTo>
                  <a:lnTo>
                    <a:pt x="1771872" y="177799"/>
                  </a:lnTo>
                  <a:lnTo>
                    <a:pt x="1693139" y="152399"/>
                  </a:lnTo>
                  <a:lnTo>
                    <a:pt x="1614041" y="139699"/>
                  </a:lnTo>
                  <a:lnTo>
                    <a:pt x="1535616" y="114299"/>
                  </a:lnTo>
                  <a:lnTo>
                    <a:pt x="1457970" y="101599"/>
                  </a:lnTo>
                  <a:lnTo>
                    <a:pt x="1381205" y="76199"/>
                  </a:lnTo>
                  <a:lnTo>
                    <a:pt x="1085037" y="25399"/>
                  </a:lnTo>
                  <a:close/>
                </a:path>
                <a:path w="3100070" h="1333500">
                  <a:moveTo>
                    <a:pt x="29759" y="266699"/>
                  </a:moveTo>
                  <a:lnTo>
                    <a:pt x="1244" y="266699"/>
                  </a:lnTo>
                  <a:lnTo>
                    <a:pt x="0" y="292099"/>
                  </a:lnTo>
                  <a:lnTo>
                    <a:pt x="28577" y="292099"/>
                  </a:lnTo>
                  <a:lnTo>
                    <a:pt x="29759" y="266699"/>
                  </a:lnTo>
                  <a:close/>
                </a:path>
                <a:path w="3100070" h="1333500">
                  <a:moveTo>
                    <a:pt x="34692" y="241299"/>
                  </a:moveTo>
                  <a:lnTo>
                    <a:pt x="6666" y="241299"/>
                  </a:lnTo>
                  <a:lnTo>
                    <a:pt x="1332" y="266699"/>
                  </a:lnTo>
                  <a:lnTo>
                    <a:pt x="29499" y="266699"/>
                  </a:lnTo>
                  <a:lnTo>
                    <a:pt x="34692" y="241299"/>
                  </a:lnTo>
                  <a:close/>
                </a:path>
                <a:path w="3100070" h="1333500">
                  <a:moveTo>
                    <a:pt x="55358" y="203199"/>
                  </a:moveTo>
                  <a:lnTo>
                    <a:pt x="16687" y="203199"/>
                  </a:lnTo>
                  <a:lnTo>
                    <a:pt x="7010" y="241299"/>
                  </a:lnTo>
                  <a:lnTo>
                    <a:pt x="34093" y="241299"/>
                  </a:lnTo>
                  <a:lnTo>
                    <a:pt x="43266" y="215899"/>
                  </a:lnTo>
                  <a:lnTo>
                    <a:pt x="42364" y="215899"/>
                  </a:lnTo>
                  <a:lnTo>
                    <a:pt x="55358" y="203199"/>
                  </a:lnTo>
                  <a:close/>
                </a:path>
                <a:path w="3100070" h="1333500">
                  <a:moveTo>
                    <a:pt x="512982" y="25399"/>
                  </a:moveTo>
                  <a:lnTo>
                    <a:pt x="311031" y="25399"/>
                  </a:lnTo>
                  <a:lnTo>
                    <a:pt x="267663" y="38099"/>
                  </a:lnTo>
                  <a:lnTo>
                    <a:pt x="227092" y="50799"/>
                  </a:lnTo>
                  <a:lnTo>
                    <a:pt x="189411" y="63499"/>
                  </a:lnTo>
                  <a:lnTo>
                    <a:pt x="154719" y="76199"/>
                  </a:lnTo>
                  <a:lnTo>
                    <a:pt x="123118" y="101599"/>
                  </a:lnTo>
                  <a:lnTo>
                    <a:pt x="94728" y="114299"/>
                  </a:lnTo>
                  <a:lnTo>
                    <a:pt x="69683" y="139699"/>
                  </a:lnTo>
                  <a:lnTo>
                    <a:pt x="48152" y="165099"/>
                  </a:lnTo>
                  <a:lnTo>
                    <a:pt x="31032" y="177799"/>
                  </a:lnTo>
                  <a:lnTo>
                    <a:pt x="30661" y="177799"/>
                  </a:lnTo>
                  <a:lnTo>
                    <a:pt x="16990" y="203199"/>
                  </a:lnTo>
                  <a:lnTo>
                    <a:pt x="54248" y="203199"/>
                  </a:lnTo>
                  <a:lnTo>
                    <a:pt x="70957" y="177799"/>
                  </a:lnTo>
                  <a:lnTo>
                    <a:pt x="90068" y="152399"/>
                  </a:lnTo>
                  <a:lnTo>
                    <a:pt x="112679" y="139699"/>
                  </a:lnTo>
                  <a:lnTo>
                    <a:pt x="138746" y="126999"/>
                  </a:lnTo>
                  <a:lnTo>
                    <a:pt x="168198" y="101599"/>
                  </a:lnTo>
                  <a:lnTo>
                    <a:pt x="200941" y="88899"/>
                  </a:lnTo>
                  <a:lnTo>
                    <a:pt x="236871" y="76199"/>
                  </a:lnTo>
                  <a:lnTo>
                    <a:pt x="275874" y="63499"/>
                  </a:lnTo>
                  <a:lnTo>
                    <a:pt x="317836" y="63499"/>
                  </a:lnTo>
                  <a:lnTo>
                    <a:pt x="362642" y="50799"/>
                  </a:lnTo>
                  <a:lnTo>
                    <a:pt x="410176" y="38099"/>
                  </a:lnTo>
                  <a:lnTo>
                    <a:pt x="460328" y="38099"/>
                  </a:lnTo>
                  <a:lnTo>
                    <a:pt x="512982" y="25399"/>
                  </a:lnTo>
                  <a:close/>
                </a:path>
                <a:path w="3100070" h="1333500">
                  <a:moveTo>
                    <a:pt x="944940" y="12699"/>
                  </a:moveTo>
                  <a:lnTo>
                    <a:pt x="405775" y="12699"/>
                  </a:lnTo>
                  <a:lnTo>
                    <a:pt x="357099" y="25399"/>
                  </a:lnTo>
                  <a:lnTo>
                    <a:pt x="1014237" y="25399"/>
                  </a:lnTo>
                  <a:lnTo>
                    <a:pt x="944940" y="12699"/>
                  </a:lnTo>
                  <a:close/>
                </a:path>
                <a:path w="3100070" h="1333500">
                  <a:moveTo>
                    <a:pt x="811268" y="0"/>
                  </a:moveTo>
                  <a:lnTo>
                    <a:pt x="510557" y="0"/>
                  </a:lnTo>
                  <a:lnTo>
                    <a:pt x="456959" y="12699"/>
                  </a:lnTo>
                  <a:lnTo>
                    <a:pt x="877249" y="12699"/>
                  </a:lnTo>
                  <a:lnTo>
                    <a:pt x="8112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395146" y="3619500"/>
            <a:ext cx="6346190" cy="8902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Arial"/>
                <a:cs typeface="Arial"/>
              </a:rPr>
              <a:t>(</a:t>
            </a:r>
            <a:r>
              <a:rPr sz="2000" dirty="0">
                <a:latin typeface="Verdana"/>
                <a:cs typeface="Verdana"/>
              </a:rPr>
              <a:t>8</a:t>
            </a:r>
            <a:r>
              <a:rPr sz="2000" i="1" dirty="0">
                <a:latin typeface="Arial"/>
                <a:cs typeface="Arial"/>
              </a:rPr>
              <a:t>r.C</a:t>
            </a:r>
            <a:r>
              <a:rPr sz="2000" dirty="0">
                <a:latin typeface="Arial"/>
                <a:cs typeface="Arial"/>
              </a:rPr>
              <a:t>)</a:t>
            </a:r>
            <a:r>
              <a:rPr sz="1950" baseline="25641" dirty="0">
                <a:latin typeface="Verdana"/>
                <a:cs typeface="Verdana"/>
              </a:rPr>
              <a:t>I</a:t>
            </a:r>
            <a:r>
              <a:rPr sz="1950" spc="179" baseline="25641" dirty="0">
                <a:latin typeface="Verdana"/>
                <a:cs typeface="Verdana"/>
              </a:rPr>
              <a:t> </a:t>
            </a:r>
            <a:r>
              <a:rPr sz="2000" dirty="0">
                <a:latin typeface="Arial"/>
                <a:cs typeface="Arial"/>
              </a:rPr>
              <a:t>=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{x </a:t>
            </a:r>
            <a:r>
              <a:rPr sz="2000" spc="195" dirty="0">
                <a:latin typeface="Symbol"/>
                <a:cs typeface="Symbol"/>
              </a:rPr>
              <a:t></a:t>
            </a:r>
            <a:r>
              <a:rPr sz="2000" spc="55" dirty="0">
                <a:latin typeface="Times New Roman"/>
                <a:cs typeface="Times New Roman"/>
              </a:rPr>
              <a:t> </a:t>
            </a:r>
            <a:r>
              <a:rPr sz="2000" spc="310" dirty="0">
                <a:latin typeface="Verdana"/>
                <a:cs typeface="Verdana"/>
              </a:rPr>
              <a:t>4</a:t>
            </a:r>
            <a:r>
              <a:rPr sz="1950" spc="465" baseline="25641" dirty="0">
                <a:latin typeface="Verdana"/>
                <a:cs typeface="Verdana"/>
              </a:rPr>
              <a:t>I</a:t>
            </a:r>
            <a:r>
              <a:rPr sz="1950" spc="179" baseline="25641" dirty="0">
                <a:latin typeface="Verdana"/>
                <a:cs typeface="Verdana"/>
              </a:rPr>
              <a:t> </a:t>
            </a:r>
            <a:r>
              <a:rPr sz="2000" dirty="0">
                <a:latin typeface="Arial"/>
                <a:cs typeface="Arial"/>
              </a:rPr>
              <a:t>|</a:t>
            </a:r>
            <a:r>
              <a:rPr sz="2000" spc="5" dirty="0">
                <a:latin typeface="Arial"/>
                <a:cs typeface="Arial"/>
              </a:rPr>
              <a:t> </a:t>
            </a:r>
            <a:r>
              <a:rPr sz="2000" spc="-75" dirty="0">
                <a:latin typeface="Verdana"/>
                <a:cs typeface="Verdana"/>
              </a:rPr>
              <a:t>8</a:t>
            </a:r>
            <a:r>
              <a:rPr sz="2000" i="1" spc="-75" dirty="0">
                <a:latin typeface="Arial"/>
                <a:cs typeface="Arial"/>
              </a:rPr>
              <a:t>y</a:t>
            </a:r>
            <a:r>
              <a:rPr sz="2000" i="1" spc="5" dirty="0">
                <a:latin typeface="Arial"/>
                <a:cs typeface="Arial"/>
              </a:rPr>
              <a:t> </a:t>
            </a:r>
            <a:r>
              <a:rPr sz="2000" spc="270" dirty="0">
                <a:latin typeface="Symbol"/>
                <a:cs typeface="Symbol"/>
              </a:rPr>
              <a:t></a:t>
            </a:r>
            <a:r>
              <a:rPr sz="2000" spc="270" dirty="0">
                <a:latin typeface="Verdana"/>
                <a:cs typeface="Verdana"/>
              </a:rPr>
              <a:t>4</a:t>
            </a:r>
            <a:r>
              <a:rPr sz="1950" spc="405" baseline="25641" dirty="0">
                <a:latin typeface="Verdana"/>
                <a:cs typeface="Verdana"/>
              </a:rPr>
              <a:t>I</a:t>
            </a:r>
            <a:r>
              <a:rPr sz="1950" spc="179" baseline="25641" dirty="0">
                <a:latin typeface="Verdana"/>
                <a:cs typeface="Verdana"/>
              </a:rPr>
              <a:t> </a:t>
            </a:r>
            <a:r>
              <a:rPr sz="2000" dirty="0">
                <a:latin typeface="Arial"/>
                <a:cs typeface="Arial"/>
              </a:rPr>
              <a:t>,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si</a:t>
            </a:r>
            <a:r>
              <a:rPr sz="2000" spc="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&lt;</a:t>
            </a:r>
            <a:r>
              <a:rPr sz="2000" i="1" dirty="0">
                <a:latin typeface="Arial"/>
                <a:cs typeface="Arial"/>
              </a:rPr>
              <a:t>x</a:t>
            </a:r>
            <a:r>
              <a:rPr sz="2000" dirty="0">
                <a:latin typeface="Arial"/>
                <a:cs typeface="Arial"/>
              </a:rPr>
              <a:t>,</a:t>
            </a:r>
            <a:r>
              <a:rPr sz="2000" i="1" dirty="0">
                <a:latin typeface="Arial"/>
                <a:cs typeface="Arial"/>
              </a:rPr>
              <a:t>y&gt;</a:t>
            </a:r>
            <a:r>
              <a:rPr sz="2000" dirty="0">
                <a:latin typeface="Symbol"/>
                <a:cs typeface="Symbol"/>
              </a:rPr>
              <a:t></a:t>
            </a:r>
            <a:r>
              <a:rPr sz="2000" i="1" dirty="0">
                <a:latin typeface="Arial"/>
                <a:cs typeface="Arial"/>
              </a:rPr>
              <a:t>r</a:t>
            </a:r>
            <a:r>
              <a:rPr sz="1950" baseline="25641" dirty="0">
                <a:latin typeface="Verdana"/>
                <a:cs typeface="Verdana"/>
              </a:rPr>
              <a:t>I</a:t>
            </a:r>
            <a:r>
              <a:rPr sz="1950" spc="179" baseline="25641" dirty="0">
                <a:latin typeface="Verdana"/>
                <a:cs typeface="Verdana"/>
              </a:rPr>
              <a:t> </a:t>
            </a:r>
            <a:r>
              <a:rPr sz="2000" dirty="0">
                <a:latin typeface="Arial"/>
                <a:cs typeface="Arial"/>
              </a:rPr>
              <a:t>entonces </a:t>
            </a:r>
            <a:r>
              <a:rPr sz="2000" i="1" spc="85" dirty="0">
                <a:latin typeface="Arial"/>
                <a:cs typeface="Arial"/>
              </a:rPr>
              <a:t>y</a:t>
            </a:r>
            <a:r>
              <a:rPr sz="2000" spc="85" dirty="0">
                <a:latin typeface="Symbol"/>
                <a:cs typeface="Symbol"/>
              </a:rPr>
              <a:t></a:t>
            </a:r>
            <a:r>
              <a:rPr sz="2000" i="1" spc="85" dirty="0">
                <a:latin typeface="Arial"/>
                <a:cs typeface="Arial"/>
              </a:rPr>
              <a:t>C</a:t>
            </a:r>
            <a:r>
              <a:rPr sz="1950" spc="127" baseline="25641" dirty="0">
                <a:latin typeface="Verdana"/>
                <a:cs typeface="Verdana"/>
              </a:rPr>
              <a:t>I</a:t>
            </a:r>
            <a:r>
              <a:rPr sz="1950" spc="157" baseline="25641" dirty="0">
                <a:latin typeface="Verdana"/>
                <a:cs typeface="Verdana"/>
              </a:rPr>
              <a:t> </a:t>
            </a:r>
            <a:r>
              <a:rPr sz="2000" spc="-50" dirty="0">
                <a:latin typeface="Arial"/>
                <a:cs typeface="Arial"/>
              </a:rPr>
              <a:t>}</a:t>
            </a:r>
            <a:endParaRPr sz="2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150">
              <a:latin typeface="Arial"/>
              <a:cs typeface="Arial"/>
            </a:endParaRPr>
          </a:p>
          <a:p>
            <a:pPr marL="160020">
              <a:lnSpc>
                <a:spcPct val="100000"/>
              </a:lnSpc>
            </a:pP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¿</a:t>
            </a:r>
            <a:r>
              <a:rPr sz="1600" spc="-10" dirty="0">
                <a:solidFill>
                  <a:srgbClr val="3333CC"/>
                </a:solidFill>
                <a:latin typeface="Verdana"/>
                <a:cs typeface="Verdana"/>
              </a:rPr>
              <a:t>8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sigue.Español?</a:t>
            </a:r>
            <a:endParaRPr sz="1600">
              <a:latin typeface="Arial"/>
              <a:cs typeface="Arial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452736" y="1703450"/>
            <a:ext cx="3710304" cy="1618615"/>
          </a:xfrm>
          <a:custGeom>
            <a:avLst/>
            <a:gdLst/>
            <a:ahLst/>
            <a:cxnLst/>
            <a:rect l="l" t="t" r="r" b="b"/>
            <a:pathLst>
              <a:path w="3710304" h="1618614">
                <a:moveTo>
                  <a:pt x="332968" y="677176"/>
                </a:moveTo>
                <a:lnTo>
                  <a:pt x="74333" y="454875"/>
                </a:lnTo>
                <a:lnTo>
                  <a:pt x="82334" y="445554"/>
                </a:lnTo>
                <a:lnTo>
                  <a:pt x="92951" y="433197"/>
                </a:lnTo>
                <a:lnTo>
                  <a:pt x="0" y="409829"/>
                </a:lnTo>
                <a:lnTo>
                  <a:pt x="37071" y="498208"/>
                </a:lnTo>
                <a:lnTo>
                  <a:pt x="55702" y="476542"/>
                </a:lnTo>
                <a:lnTo>
                  <a:pt x="314350" y="698842"/>
                </a:lnTo>
                <a:lnTo>
                  <a:pt x="332968" y="677176"/>
                </a:lnTo>
                <a:close/>
              </a:path>
              <a:path w="3710304" h="1618614">
                <a:moveTo>
                  <a:pt x="999477" y="1271333"/>
                </a:moveTo>
                <a:lnTo>
                  <a:pt x="514756" y="844042"/>
                </a:lnTo>
                <a:lnTo>
                  <a:pt x="523074" y="834593"/>
                </a:lnTo>
                <a:lnTo>
                  <a:pt x="533654" y="822604"/>
                </a:lnTo>
                <a:lnTo>
                  <a:pt x="440994" y="798068"/>
                </a:lnTo>
                <a:lnTo>
                  <a:pt x="476961" y="886904"/>
                </a:lnTo>
                <a:lnTo>
                  <a:pt x="495858" y="865466"/>
                </a:lnTo>
                <a:lnTo>
                  <a:pt x="980579" y="1292771"/>
                </a:lnTo>
                <a:lnTo>
                  <a:pt x="999477" y="1271333"/>
                </a:lnTo>
                <a:close/>
              </a:path>
              <a:path w="3710304" h="1618614">
                <a:moveTo>
                  <a:pt x="3039999" y="241198"/>
                </a:moveTo>
                <a:lnTo>
                  <a:pt x="3039491" y="236931"/>
                </a:lnTo>
                <a:lnTo>
                  <a:pt x="3039122" y="233870"/>
                </a:lnTo>
                <a:lnTo>
                  <a:pt x="3038602" y="229450"/>
                </a:lnTo>
                <a:lnTo>
                  <a:pt x="3038411" y="228663"/>
                </a:lnTo>
                <a:lnTo>
                  <a:pt x="3038360" y="228422"/>
                </a:lnTo>
                <a:lnTo>
                  <a:pt x="3037586" y="226237"/>
                </a:lnTo>
                <a:lnTo>
                  <a:pt x="3035312" y="219798"/>
                </a:lnTo>
                <a:lnTo>
                  <a:pt x="3034690" y="218008"/>
                </a:lnTo>
                <a:lnTo>
                  <a:pt x="3033941" y="215900"/>
                </a:lnTo>
                <a:lnTo>
                  <a:pt x="3005277" y="179527"/>
                </a:lnTo>
                <a:lnTo>
                  <a:pt x="2957576" y="146672"/>
                </a:lnTo>
                <a:lnTo>
                  <a:pt x="2916542" y="126288"/>
                </a:lnTo>
                <a:lnTo>
                  <a:pt x="2868714" y="106997"/>
                </a:lnTo>
                <a:lnTo>
                  <a:pt x="2814637" y="88836"/>
                </a:lnTo>
                <a:lnTo>
                  <a:pt x="2754884" y="71945"/>
                </a:lnTo>
                <a:lnTo>
                  <a:pt x="2690076" y="56426"/>
                </a:lnTo>
                <a:lnTo>
                  <a:pt x="2620924" y="42481"/>
                </a:lnTo>
                <a:lnTo>
                  <a:pt x="2547836" y="30200"/>
                </a:lnTo>
                <a:lnTo>
                  <a:pt x="2471547" y="19786"/>
                </a:lnTo>
                <a:lnTo>
                  <a:pt x="2392692" y="11391"/>
                </a:lnTo>
                <a:lnTo>
                  <a:pt x="2311920" y="5181"/>
                </a:lnTo>
                <a:lnTo>
                  <a:pt x="2229840" y="1333"/>
                </a:lnTo>
                <a:lnTo>
                  <a:pt x="2147112" y="0"/>
                </a:lnTo>
                <a:lnTo>
                  <a:pt x="2105456" y="698"/>
                </a:lnTo>
                <a:lnTo>
                  <a:pt x="2063889" y="2743"/>
                </a:lnTo>
                <a:lnTo>
                  <a:pt x="2022487" y="6108"/>
                </a:lnTo>
                <a:lnTo>
                  <a:pt x="1981339" y="10756"/>
                </a:lnTo>
                <a:lnTo>
                  <a:pt x="1940521" y="16624"/>
                </a:lnTo>
                <a:lnTo>
                  <a:pt x="1900123" y="23685"/>
                </a:lnTo>
                <a:lnTo>
                  <a:pt x="1821078" y="41135"/>
                </a:lnTo>
                <a:lnTo>
                  <a:pt x="1744408" y="62839"/>
                </a:lnTo>
                <a:lnTo>
                  <a:pt x="1670964" y="88430"/>
                </a:lnTo>
                <a:lnTo>
                  <a:pt x="1601368" y="117538"/>
                </a:lnTo>
                <a:lnTo>
                  <a:pt x="1536052" y="149961"/>
                </a:lnTo>
                <a:lnTo>
                  <a:pt x="1476044" y="185178"/>
                </a:lnTo>
                <a:lnTo>
                  <a:pt x="1421777" y="222961"/>
                </a:lnTo>
                <a:lnTo>
                  <a:pt x="1373873" y="263017"/>
                </a:lnTo>
                <a:lnTo>
                  <a:pt x="1332966" y="305054"/>
                </a:lnTo>
                <a:lnTo>
                  <a:pt x="1299730" y="348856"/>
                </a:lnTo>
                <a:lnTo>
                  <a:pt x="1274457" y="395046"/>
                </a:lnTo>
                <a:lnTo>
                  <a:pt x="1272476" y="402348"/>
                </a:lnTo>
                <a:lnTo>
                  <a:pt x="1243965" y="396252"/>
                </a:lnTo>
                <a:lnTo>
                  <a:pt x="1267968" y="489038"/>
                </a:lnTo>
                <a:lnTo>
                  <a:pt x="1320939" y="422744"/>
                </a:lnTo>
                <a:lnTo>
                  <a:pt x="1327797" y="414159"/>
                </a:lnTo>
                <a:lnTo>
                  <a:pt x="1300441" y="408317"/>
                </a:lnTo>
                <a:lnTo>
                  <a:pt x="1300822" y="406819"/>
                </a:lnTo>
                <a:lnTo>
                  <a:pt x="1323098" y="365315"/>
                </a:lnTo>
                <a:lnTo>
                  <a:pt x="1354023" y="324383"/>
                </a:lnTo>
                <a:lnTo>
                  <a:pt x="1392732" y="284480"/>
                </a:lnTo>
                <a:lnTo>
                  <a:pt x="1438592" y="246062"/>
                </a:lnTo>
                <a:lnTo>
                  <a:pt x="1490967" y="209550"/>
                </a:lnTo>
                <a:lnTo>
                  <a:pt x="1549196" y="175336"/>
                </a:lnTo>
                <a:lnTo>
                  <a:pt x="1612417" y="143903"/>
                </a:lnTo>
                <a:lnTo>
                  <a:pt x="1680375" y="115404"/>
                </a:lnTo>
                <a:lnTo>
                  <a:pt x="1752193" y="90335"/>
                </a:lnTo>
                <a:lnTo>
                  <a:pt x="1827237" y="69037"/>
                </a:lnTo>
                <a:lnTo>
                  <a:pt x="1905050" y="51841"/>
                </a:lnTo>
                <a:lnTo>
                  <a:pt x="1944598" y="44907"/>
                </a:lnTo>
                <a:lnTo>
                  <a:pt x="1984552" y="39154"/>
                </a:lnTo>
                <a:lnTo>
                  <a:pt x="2024811" y="34594"/>
                </a:lnTo>
                <a:lnTo>
                  <a:pt x="2065299" y="31280"/>
                </a:lnTo>
                <a:lnTo>
                  <a:pt x="2105939" y="29260"/>
                </a:lnTo>
                <a:lnTo>
                  <a:pt x="2146655" y="28575"/>
                </a:lnTo>
                <a:lnTo>
                  <a:pt x="2228507" y="29870"/>
                </a:lnTo>
                <a:lnTo>
                  <a:pt x="2309736" y="33667"/>
                </a:lnTo>
                <a:lnTo>
                  <a:pt x="2389670" y="39801"/>
                </a:lnTo>
                <a:lnTo>
                  <a:pt x="2467686" y="48094"/>
                </a:lnTo>
                <a:lnTo>
                  <a:pt x="2543098" y="58381"/>
                </a:lnTo>
                <a:lnTo>
                  <a:pt x="2615285" y="70485"/>
                </a:lnTo>
                <a:lnTo>
                  <a:pt x="2683687" y="84277"/>
                </a:lnTo>
                <a:lnTo>
                  <a:pt x="2747403" y="99517"/>
                </a:lnTo>
                <a:lnTo>
                  <a:pt x="2805900" y="116052"/>
                </a:lnTo>
                <a:lnTo>
                  <a:pt x="2858465" y="133667"/>
                </a:lnTo>
                <a:lnTo>
                  <a:pt x="2904401" y="152158"/>
                </a:lnTo>
                <a:lnTo>
                  <a:pt x="2942983" y="171234"/>
                </a:lnTo>
                <a:lnTo>
                  <a:pt x="2985325" y="199974"/>
                </a:lnTo>
                <a:lnTo>
                  <a:pt x="3007741" y="227507"/>
                </a:lnTo>
                <a:lnTo>
                  <a:pt x="3008414" y="228663"/>
                </a:lnTo>
                <a:lnTo>
                  <a:pt x="3007741" y="227507"/>
                </a:lnTo>
                <a:lnTo>
                  <a:pt x="3010535" y="235445"/>
                </a:lnTo>
                <a:lnTo>
                  <a:pt x="3011627" y="244576"/>
                </a:lnTo>
                <a:lnTo>
                  <a:pt x="3039999" y="241198"/>
                </a:lnTo>
                <a:close/>
              </a:path>
              <a:path w="3710304" h="1618614">
                <a:moveTo>
                  <a:pt x="3610432" y="1093724"/>
                </a:moveTo>
                <a:lnTo>
                  <a:pt x="3607981" y="1091692"/>
                </a:lnTo>
                <a:lnTo>
                  <a:pt x="3536442" y="1032802"/>
                </a:lnTo>
                <a:lnTo>
                  <a:pt x="3530066" y="1060653"/>
                </a:lnTo>
                <a:lnTo>
                  <a:pt x="1391983" y="570877"/>
                </a:lnTo>
                <a:lnTo>
                  <a:pt x="1388783" y="584809"/>
                </a:lnTo>
                <a:lnTo>
                  <a:pt x="1381531" y="597115"/>
                </a:lnTo>
                <a:lnTo>
                  <a:pt x="2357424" y="1172349"/>
                </a:lnTo>
                <a:lnTo>
                  <a:pt x="2358288" y="1186675"/>
                </a:lnTo>
                <a:lnTo>
                  <a:pt x="2351011" y="1199032"/>
                </a:lnTo>
                <a:lnTo>
                  <a:pt x="1212367" y="1267790"/>
                </a:lnTo>
                <a:lnTo>
                  <a:pt x="1214081" y="1296314"/>
                </a:lnTo>
                <a:lnTo>
                  <a:pt x="2360739" y="1227061"/>
                </a:lnTo>
                <a:lnTo>
                  <a:pt x="2362454" y="1255585"/>
                </a:lnTo>
                <a:lnTo>
                  <a:pt x="2445435" y="1207630"/>
                </a:lnTo>
                <a:lnTo>
                  <a:pt x="2429929" y="1183665"/>
                </a:lnTo>
                <a:lnTo>
                  <a:pt x="2393353" y="1127175"/>
                </a:lnTo>
                <a:lnTo>
                  <a:pt x="2378849" y="1151801"/>
                </a:lnTo>
                <a:lnTo>
                  <a:pt x="1475498" y="619328"/>
                </a:lnTo>
                <a:lnTo>
                  <a:pt x="3523373" y="1088440"/>
                </a:lnTo>
                <a:lnTo>
                  <a:pt x="3523488" y="1089329"/>
                </a:lnTo>
                <a:lnTo>
                  <a:pt x="3523272" y="1090244"/>
                </a:lnTo>
                <a:lnTo>
                  <a:pt x="2699194" y="1193457"/>
                </a:lnTo>
                <a:lnTo>
                  <a:pt x="2702750" y="1221816"/>
                </a:lnTo>
                <a:lnTo>
                  <a:pt x="3527145" y="1118552"/>
                </a:lnTo>
                <a:lnTo>
                  <a:pt x="3530701" y="1146898"/>
                </a:lnTo>
                <a:lnTo>
                  <a:pt x="3610432" y="1093724"/>
                </a:lnTo>
                <a:close/>
              </a:path>
              <a:path w="3710304" h="1618614">
                <a:moveTo>
                  <a:pt x="3704094" y="969670"/>
                </a:moveTo>
                <a:lnTo>
                  <a:pt x="3103321" y="527431"/>
                </a:lnTo>
                <a:lnTo>
                  <a:pt x="3109557" y="518960"/>
                </a:lnTo>
                <a:lnTo>
                  <a:pt x="3120250" y="504418"/>
                </a:lnTo>
                <a:lnTo>
                  <a:pt x="3025813" y="488124"/>
                </a:lnTo>
                <a:lnTo>
                  <a:pt x="3069437" y="573455"/>
                </a:lnTo>
                <a:lnTo>
                  <a:pt x="3086379" y="550443"/>
                </a:lnTo>
                <a:lnTo>
                  <a:pt x="3687153" y="992682"/>
                </a:lnTo>
                <a:lnTo>
                  <a:pt x="3704094" y="969670"/>
                </a:lnTo>
                <a:close/>
              </a:path>
              <a:path w="3710304" h="1618614">
                <a:moveTo>
                  <a:pt x="3709835" y="1207693"/>
                </a:moveTo>
                <a:lnTo>
                  <a:pt x="3681399" y="1204823"/>
                </a:lnTo>
                <a:lnTo>
                  <a:pt x="3679660" y="1222095"/>
                </a:lnTo>
                <a:lnTo>
                  <a:pt x="3674834" y="1238250"/>
                </a:lnTo>
                <a:lnTo>
                  <a:pt x="3654691" y="1272362"/>
                </a:lnTo>
                <a:lnTo>
                  <a:pt x="3621671" y="1306398"/>
                </a:lnTo>
                <a:lnTo>
                  <a:pt x="3575964" y="1340548"/>
                </a:lnTo>
                <a:lnTo>
                  <a:pt x="3518509" y="1374063"/>
                </a:lnTo>
                <a:lnTo>
                  <a:pt x="3450336" y="1406410"/>
                </a:lnTo>
                <a:lnTo>
                  <a:pt x="3412566" y="1422019"/>
                </a:lnTo>
                <a:lnTo>
                  <a:pt x="3372485" y="1437170"/>
                </a:lnTo>
                <a:lnTo>
                  <a:pt x="3330244" y="1451851"/>
                </a:lnTo>
                <a:lnTo>
                  <a:pt x="3285960" y="1465999"/>
                </a:lnTo>
                <a:lnTo>
                  <a:pt x="3239757" y="1479588"/>
                </a:lnTo>
                <a:lnTo>
                  <a:pt x="3191738" y="1492554"/>
                </a:lnTo>
                <a:lnTo>
                  <a:pt x="3142056" y="1504886"/>
                </a:lnTo>
                <a:lnTo>
                  <a:pt x="3090824" y="1516545"/>
                </a:lnTo>
                <a:lnTo>
                  <a:pt x="3038144" y="1527467"/>
                </a:lnTo>
                <a:lnTo>
                  <a:pt x="2984157" y="1537639"/>
                </a:lnTo>
                <a:lnTo>
                  <a:pt x="2928975" y="1547025"/>
                </a:lnTo>
                <a:lnTo>
                  <a:pt x="2872714" y="1555559"/>
                </a:lnTo>
                <a:lnTo>
                  <a:pt x="2757347" y="1570024"/>
                </a:lnTo>
                <a:lnTo>
                  <a:pt x="2639263" y="1580705"/>
                </a:lnTo>
                <a:lnTo>
                  <a:pt x="2519273" y="1587309"/>
                </a:lnTo>
                <a:lnTo>
                  <a:pt x="2458999" y="1588998"/>
                </a:lnTo>
                <a:lnTo>
                  <a:pt x="2398484" y="1589570"/>
                </a:lnTo>
                <a:lnTo>
                  <a:pt x="2277338" y="1588262"/>
                </a:lnTo>
                <a:lnTo>
                  <a:pt x="2157158" y="1584439"/>
                </a:lnTo>
                <a:lnTo>
                  <a:pt x="2038858" y="1578292"/>
                </a:lnTo>
                <a:lnTo>
                  <a:pt x="1923415" y="1569961"/>
                </a:lnTo>
                <a:lnTo>
                  <a:pt x="1867128" y="1565046"/>
                </a:lnTo>
                <a:lnTo>
                  <a:pt x="1811832" y="1559636"/>
                </a:lnTo>
                <a:lnTo>
                  <a:pt x="1757743" y="1553781"/>
                </a:lnTo>
                <a:lnTo>
                  <a:pt x="1704949" y="1547482"/>
                </a:lnTo>
                <a:lnTo>
                  <a:pt x="1653603" y="1540764"/>
                </a:lnTo>
                <a:lnTo>
                  <a:pt x="1603794" y="1533652"/>
                </a:lnTo>
                <a:lnTo>
                  <a:pt x="1555661" y="1526171"/>
                </a:lnTo>
                <a:lnTo>
                  <a:pt x="1509318" y="1518335"/>
                </a:lnTo>
                <a:lnTo>
                  <a:pt x="1464894" y="1510169"/>
                </a:lnTo>
                <a:lnTo>
                  <a:pt x="1422501" y="1501698"/>
                </a:lnTo>
                <a:lnTo>
                  <a:pt x="1382268" y="1492935"/>
                </a:lnTo>
                <a:lnTo>
                  <a:pt x="1344320" y="1483918"/>
                </a:lnTo>
                <a:lnTo>
                  <a:pt x="1275765" y="1465199"/>
                </a:lnTo>
                <a:lnTo>
                  <a:pt x="1217879" y="1445742"/>
                </a:lnTo>
                <a:lnTo>
                  <a:pt x="1176591" y="1428076"/>
                </a:lnTo>
                <a:lnTo>
                  <a:pt x="1173645" y="1426718"/>
                </a:lnTo>
                <a:lnTo>
                  <a:pt x="1172578" y="1425778"/>
                </a:lnTo>
                <a:lnTo>
                  <a:pt x="1182966" y="1415605"/>
                </a:lnTo>
                <a:lnTo>
                  <a:pt x="1192212" y="1406550"/>
                </a:lnTo>
                <a:lnTo>
                  <a:pt x="1172514" y="1399755"/>
                </a:lnTo>
                <a:lnTo>
                  <a:pt x="1172514" y="1425829"/>
                </a:lnTo>
                <a:lnTo>
                  <a:pt x="1172387" y="1426133"/>
                </a:lnTo>
                <a:lnTo>
                  <a:pt x="1172514" y="1425829"/>
                </a:lnTo>
                <a:lnTo>
                  <a:pt x="1172514" y="1399755"/>
                </a:lnTo>
                <a:lnTo>
                  <a:pt x="1101623" y="1375257"/>
                </a:lnTo>
                <a:lnTo>
                  <a:pt x="1130947" y="1466507"/>
                </a:lnTo>
                <a:lnTo>
                  <a:pt x="1152093" y="1445818"/>
                </a:lnTo>
                <a:lnTo>
                  <a:pt x="1157338" y="1450428"/>
                </a:lnTo>
                <a:lnTo>
                  <a:pt x="1208303" y="1472653"/>
                </a:lnTo>
                <a:lnTo>
                  <a:pt x="1267891" y="1492656"/>
                </a:lnTo>
                <a:lnTo>
                  <a:pt x="1337716" y="1511719"/>
                </a:lnTo>
                <a:lnTo>
                  <a:pt x="1376197" y="1520863"/>
                </a:lnTo>
                <a:lnTo>
                  <a:pt x="1416900" y="1529715"/>
                </a:lnTo>
                <a:lnTo>
                  <a:pt x="1459725" y="1538274"/>
                </a:lnTo>
                <a:lnTo>
                  <a:pt x="1504556" y="1546504"/>
                </a:lnTo>
                <a:lnTo>
                  <a:pt x="1551266" y="1554403"/>
                </a:lnTo>
                <a:lnTo>
                  <a:pt x="1599755" y="1561947"/>
                </a:lnTo>
                <a:lnTo>
                  <a:pt x="1649895" y="1569097"/>
                </a:lnTo>
                <a:lnTo>
                  <a:pt x="1701571" y="1575854"/>
                </a:lnTo>
                <a:lnTo>
                  <a:pt x="1754657" y="1582191"/>
                </a:lnTo>
                <a:lnTo>
                  <a:pt x="1809051" y="1588084"/>
                </a:lnTo>
                <a:lnTo>
                  <a:pt x="1864639" y="1593507"/>
                </a:lnTo>
                <a:lnTo>
                  <a:pt x="1921357" y="1598460"/>
                </a:lnTo>
                <a:lnTo>
                  <a:pt x="2037372" y="1606829"/>
                </a:lnTo>
                <a:lnTo>
                  <a:pt x="2156244" y="1613001"/>
                </a:lnTo>
                <a:lnTo>
                  <a:pt x="2277033" y="1616837"/>
                </a:lnTo>
                <a:lnTo>
                  <a:pt x="2398763" y="1618145"/>
                </a:lnTo>
                <a:lnTo>
                  <a:pt x="2459799" y="1617560"/>
                </a:lnTo>
                <a:lnTo>
                  <a:pt x="2520848" y="1615846"/>
                </a:lnTo>
                <a:lnTo>
                  <a:pt x="2641828" y="1609153"/>
                </a:lnTo>
                <a:lnTo>
                  <a:pt x="2760903" y="1598383"/>
                </a:lnTo>
                <a:lnTo>
                  <a:pt x="2831122" y="1589570"/>
                </a:lnTo>
                <a:lnTo>
                  <a:pt x="2877007" y="1583817"/>
                </a:lnTo>
                <a:lnTo>
                  <a:pt x="2933763" y="1575193"/>
                </a:lnTo>
                <a:lnTo>
                  <a:pt x="2989440" y="1565719"/>
                </a:lnTo>
                <a:lnTo>
                  <a:pt x="3043948" y="1555445"/>
                </a:lnTo>
                <a:lnTo>
                  <a:pt x="3097149" y="1544408"/>
                </a:lnTo>
                <a:lnTo>
                  <a:pt x="3148939" y="1532623"/>
                </a:lnTo>
                <a:lnTo>
                  <a:pt x="3199206" y="1520139"/>
                </a:lnTo>
                <a:lnTo>
                  <a:pt x="3247809" y="1506994"/>
                </a:lnTo>
                <a:lnTo>
                  <a:pt x="3294659" y="1493215"/>
                </a:lnTo>
                <a:lnTo>
                  <a:pt x="3339630" y="1478838"/>
                </a:lnTo>
                <a:lnTo>
                  <a:pt x="3382607" y="1463903"/>
                </a:lnTo>
                <a:lnTo>
                  <a:pt x="3423475" y="1448422"/>
                </a:lnTo>
                <a:lnTo>
                  <a:pt x="3462121" y="1432445"/>
                </a:lnTo>
                <a:lnTo>
                  <a:pt x="3498456" y="1415986"/>
                </a:lnTo>
                <a:lnTo>
                  <a:pt x="3563670" y="1381721"/>
                </a:lnTo>
                <a:lnTo>
                  <a:pt x="3618280" y="1345768"/>
                </a:lnTo>
                <a:lnTo>
                  <a:pt x="3661372" y="1308061"/>
                </a:lnTo>
                <a:lnTo>
                  <a:pt x="3691877" y="1268323"/>
                </a:lnTo>
                <a:lnTo>
                  <a:pt x="3704310" y="1239393"/>
                </a:lnTo>
                <a:lnTo>
                  <a:pt x="3704983" y="1237170"/>
                </a:lnTo>
                <a:lnTo>
                  <a:pt x="3707688" y="1228115"/>
                </a:lnTo>
                <a:lnTo>
                  <a:pt x="3707866" y="1227226"/>
                </a:lnTo>
                <a:lnTo>
                  <a:pt x="3708247" y="1223454"/>
                </a:lnTo>
                <a:lnTo>
                  <a:pt x="3708514" y="1220800"/>
                </a:lnTo>
                <a:lnTo>
                  <a:pt x="3709835" y="1207693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" name="object 30"/>
          <p:cNvGrpSpPr/>
          <p:nvPr/>
        </p:nvGrpSpPr>
        <p:grpSpPr>
          <a:xfrm>
            <a:off x="4606945" y="4224108"/>
            <a:ext cx="3269615" cy="1689100"/>
            <a:chOff x="4606945" y="4224108"/>
            <a:chExt cx="3269615" cy="1689100"/>
          </a:xfrm>
        </p:grpSpPr>
        <p:sp>
          <p:nvSpPr>
            <p:cNvPr id="31" name="object 31"/>
            <p:cNvSpPr/>
            <p:nvPr/>
          </p:nvSpPr>
          <p:spPr>
            <a:xfrm>
              <a:off x="4621216" y="4231143"/>
              <a:ext cx="3241040" cy="1668145"/>
            </a:xfrm>
            <a:custGeom>
              <a:avLst/>
              <a:gdLst/>
              <a:ahLst/>
              <a:cxnLst/>
              <a:rect l="l" t="t" r="r" b="b"/>
              <a:pathLst>
                <a:path w="3241040" h="1668145">
                  <a:moveTo>
                    <a:pt x="1620288" y="0"/>
                  </a:moveTo>
                  <a:lnTo>
                    <a:pt x="1558138" y="602"/>
                  </a:lnTo>
                  <a:lnTo>
                    <a:pt x="1496580" y="2394"/>
                  </a:lnTo>
                  <a:lnTo>
                    <a:pt x="1435655" y="5354"/>
                  </a:lnTo>
                  <a:lnTo>
                    <a:pt x="1375406" y="9461"/>
                  </a:lnTo>
                  <a:lnTo>
                    <a:pt x="1315874" y="14693"/>
                  </a:lnTo>
                  <a:lnTo>
                    <a:pt x="1257102" y="21029"/>
                  </a:lnTo>
                  <a:lnTo>
                    <a:pt x="1199132" y="28447"/>
                  </a:lnTo>
                  <a:lnTo>
                    <a:pt x="1142005" y="36925"/>
                  </a:lnTo>
                  <a:lnTo>
                    <a:pt x="1085764" y="46442"/>
                  </a:lnTo>
                  <a:lnTo>
                    <a:pt x="1030450" y="56976"/>
                  </a:lnTo>
                  <a:lnTo>
                    <a:pt x="976106" y="68505"/>
                  </a:lnTo>
                  <a:lnTo>
                    <a:pt x="922773" y="81009"/>
                  </a:lnTo>
                  <a:lnTo>
                    <a:pt x="870493" y="94465"/>
                  </a:lnTo>
                  <a:lnTo>
                    <a:pt x="819308" y="108851"/>
                  </a:lnTo>
                  <a:lnTo>
                    <a:pt x="769261" y="124147"/>
                  </a:lnTo>
                  <a:lnTo>
                    <a:pt x="720393" y="140331"/>
                  </a:lnTo>
                  <a:lnTo>
                    <a:pt x="672746" y="157380"/>
                  </a:lnTo>
                  <a:lnTo>
                    <a:pt x="626362" y="175274"/>
                  </a:lnTo>
                  <a:lnTo>
                    <a:pt x="581283" y="193991"/>
                  </a:lnTo>
                  <a:lnTo>
                    <a:pt x="537551" y="213508"/>
                  </a:lnTo>
                  <a:lnTo>
                    <a:pt x="495208" y="233806"/>
                  </a:lnTo>
                  <a:lnTo>
                    <a:pt x="454297" y="254862"/>
                  </a:lnTo>
                  <a:lnTo>
                    <a:pt x="414858" y="276653"/>
                  </a:lnTo>
                  <a:lnTo>
                    <a:pt x="376933" y="299160"/>
                  </a:lnTo>
                  <a:lnTo>
                    <a:pt x="340566" y="322360"/>
                  </a:lnTo>
                  <a:lnTo>
                    <a:pt x="305797" y="346232"/>
                  </a:lnTo>
                  <a:lnTo>
                    <a:pt x="272670" y="370754"/>
                  </a:lnTo>
                  <a:lnTo>
                    <a:pt x="241224" y="395904"/>
                  </a:lnTo>
                  <a:lnTo>
                    <a:pt x="211504" y="421661"/>
                  </a:lnTo>
                  <a:lnTo>
                    <a:pt x="183550" y="448004"/>
                  </a:lnTo>
                  <a:lnTo>
                    <a:pt x="133109" y="502358"/>
                  </a:lnTo>
                  <a:lnTo>
                    <a:pt x="90239" y="558794"/>
                  </a:lnTo>
                  <a:lnTo>
                    <a:pt x="55274" y="617139"/>
                  </a:lnTo>
                  <a:lnTo>
                    <a:pt x="28551" y="677221"/>
                  </a:lnTo>
                  <a:lnTo>
                    <a:pt x="10404" y="738867"/>
                  </a:lnTo>
                  <a:lnTo>
                    <a:pt x="1170" y="801903"/>
                  </a:lnTo>
                  <a:lnTo>
                    <a:pt x="0" y="833889"/>
                  </a:lnTo>
                  <a:lnTo>
                    <a:pt x="1170" y="865875"/>
                  </a:lnTo>
                  <a:lnTo>
                    <a:pt x="10404" y="928912"/>
                  </a:lnTo>
                  <a:lnTo>
                    <a:pt x="28551" y="990557"/>
                  </a:lnTo>
                  <a:lnTo>
                    <a:pt x="55274" y="1050639"/>
                  </a:lnTo>
                  <a:lnTo>
                    <a:pt x="90239" y="1108984"/>
                  </a:lnTo>
                  <a:lnTo>
                    <a:pt x="133109" y="1165420"/>
                  </a:lnTo>
                  <a:lnTo>
                    <a:pt x="183550" y="1219775"/>
                  </a:lnTo>
                  <a:lnTo>
                    <a:pt x="211504" y="1246117"/>
                  </a:lnTo>
                  <a:lnTo>
                    <a:pt x="241224" y="1271874"/>
                  </a:lnTo>
                  <a:lnTo>
                    <a:pt x="272670" y="1297024"/>
                  </a:lnTo>
                  <a:lnTo>
                    <a:pt x="305797" y="1321546"/>
                  </a:lnTo>
                  <a:lnTo>
                    <a:pt x="340566" y="1345418"/>
                  </a:lnTo>
                  <a:lnTo>
                    <a:pt x="376933" y="1368618"/>
                  </a:lnTo>
                  <a:lnTo>
                    <a:pt x="414858" y="1391124"/>
                  </a:lnTo>
                  <a:lnTo>
                    <a:pt x="454297" y="1412916"/>
                  </a:lnTo>
                  <a:lnTo>
                    <a:pt x="495208" y="1433972"/>
                  </a:lnTo>
                  <a:lnTo>
                    <a:pt x="537551" y="1454269"/>
                  </a:lnTo>
                  <a:lnTo>
                    <a:pt x="581283" y="1473787"/>
                  </a:lnTo>
                  <a:lnTo>
                    <a:pt x="626362" y="1492504"/>
                  </a:lnTo>
                  <a:lnTo>
                    <a:pt x="672746" y="1510398"/>
                  </a:lnTo>
                  <a:lnTo>
                    <a:pt x="720393" y="1527447"/>
                  </a:lnTo>
                  <a:lnTo>
                    <a:pt x="769261" y="1543631"/>
                  </a:lnTo>
                  <a:lnTo>
                    <a:pt x="819308" y="1558926"/>
                  </a:lnTo>
                  <a:lnTo>
                    <a:pt x="870493" y="1573313"/>
                  </a:lnTo>
                  <a:lnTo>
                    <a:pt x="922773" y="1586769"/>
                  </a:lnTo>
                  <a:lnTo>
                    <a:pt x="976106" y="1599272"/>
                  </a:lnTo>
                  <a:lnTo>
                    <a:pt x="1030450" y="1610802"/>
                  </a:lnTo>
                  <a:lnTo>
                    <a:pt x="1085764" y="1621336"/>
                  </a:lnTo>
                  <a:lnTo>
                    <a:pt x="1142005" y="1630853"/>
                  </a:lnTo>
                  <a:lnTo>
                    <a:pt x="1199132" y="1639331"/>
                  </a:lnTo>
                  <a:lnTo>
                    <a:pt x="1257102" y="1646748"/>
                  </a:lnTo>
                  <a:lnTo>
                    <a:pt x="1315874" y="1653084"/>
                  </a:lnTo>
                  <a:lnTo>
                    <a:pt x="1375406" y="1658316"/>
                  </a:lnTo>
                  <a:lnTo>
                    <a:pt x="1435655" y="1662424"/>
                  </a:lnTo>
                  <a:lnTo>
                    <a:pt x="1496580" y="1665384"/>
                  </a:lnTo>
                  <a:lnTo>
                    <a:pt x="1558138" y="1667176"/>
                  </a:lnTo>
                  <a:lnTo>
                    <a:pt x="1620288" y="1667778"/>
                  </a:lnTo>
                  <a:lnTo>
                    <a:pt x="1682439" y="1667176"/>
                  </a:lnTo>
                  <a:lnTo>
                    <a:pt x="1743997" y="1665384"/>
                  </a:lnTo>
                  <a:lnTo>
                    <a:pt x="1804922" y="1662424"/>
                  </a:lnTo>
                  <a:lnTo>
                    <a:pt x="1865171" y="1658316"/>
                  </a:lnTo>
                  <a:lnTo>
                    <a:pt x="1924702" y="1653084"/>
                  </a:lnTo>
                  <a:lnTo>
                    <a:pt x="1983474" y="1646748"/>
                  </a:lnTo>
                  <a:lnTo>
                    <a:pt x="2041444" y="1639331"/>
                  </a:lnTo>
                  <a:lnTo>
                    <a:pt x="2098571" y="1630853"/>
                  </a:lnTo>
                  <a:lnTo>
                    <a:pt x="2154812" y="1621336"/>
                  </a:lnTo>
                  <a:lnTo>
                    <a:pt x="2210126" y="1610802"/>
                  </a:lnTo>
                  <a:lnTo>
                    <a:pt x="2264470" y="1599272"/>
                  </a:lnTo>
                  <a:lnTo>
                    <a:pt x="2317804" y="1586769"/>
                  </a:lnTo>
                  <a:lnTo>
                    <a:pt x="2370083" y="1573313"/>
                  </a:lnTo>
                  <a:lnTo>
                    <a:pt x="2421268" y="1558926"/>
                  </a:lnTo>
                  <a:lnTo>
                    <a:pt x="2471315" y="1543631"/>
                  </a:lnTo>
                  <a:lnTo>
                    <a:pt x="2520183" y="1527447"/>
                  </a:lnTo>
                  <a:lnTo>
                    <a:pt x="2567830" y="1510398"/>
                  </a:lnTo>
                  <a:lnTo>
                    <a:pt x="2614214" y="1492504"/>
                  </a:lnTo>
                  <a:lnTo>
                    <a:pt x="2659293" y="1473787"/>
                  </a:lnTo>
                  <a:lnTo>
                    <a:pt x="2703025" y="1454269"/>
                  </a:lnTo>
                  <a:lnTo>
                    <a:pt x="2745368" y="1433972"/>
                  </a:lnTo>
                  <a:lnTo>
                    <a:pt x="2786280" y="1412916"/>
                  </a:lnTo>
                  <a:lnTo>
                    <a:pt x="2825719" y="1391124"/>
                  </a:lnTo>
                  <a:lnTo>
                    <a:pt x="2863643" y="1368618"/>
                  </a:lnTo>
                  <a:lnTo>
                    <a:pt x="2900010" y="1345418"/>
                  </a:lnTo>
                  <a:lnTo>
                    <a:pt x="2934779" y="1321546"/>
                  </a:lnTo>
                  <a:lnTo>
                    <a:pt x="2967907" y="1297024"/>
                  </a:lnTo>
                  <a:lnTo>
                    <a:pt x="2999352" y="1271874"/>
                  </a:lnTo>
                  <a:lnTo>
                    <a:pt x="3029073" y="1246117"/>
                  </a:lnTo>
                  <a:lnTo>
                    <a:pt x="3057027" y="1219775"/>
                  </a:lnTo>
                  <a:lnTo>
                    <a:pt x="3107467" y="1165420"/>
                  </a:lnTo>
                  <a:lnTo>
                    <a:pt x="3150338" y="1108984"/>
                  </a:lnTo>
                  <a:lnTo>
                    <a:pt x="3185302" y="1050639"/>
                  </a:lnTo>
                  <a:lnTo>
                    <a:pt x="3212026" y="990557"/>
                  </a:lnTo>
                  <a:lnTo>
                    <a:pt x="3230173" y="928912"/>
                  </a:lnTo>
                  <a:lnTo>
                    <a:pt x="3239407" y="865875"/>
                  </a:lnTo>
                  <a:lnTo>
                    <a:pt x="3240577" y="833889"/>
                  </a:lnTo>
                  <a:lnTo>
                    <a:pt x="3239407" y="801903"/>
                  </a:lnTo>
                  <a:lnTo>
                    <a:pt x="3230173" y="738867"/>
                  </a:lnTo>
                  <a:lnTo>
                    <a:pt x="3212026" y="677221"/>
                  </a:lnTo>
                  <a:lnTo>
                    <a:pt x="3185302" y="617139"/>
                  </a:lnTo>
                  <a:lnTo>
                    <a:pt x="3150338" y="558794"/>
                  </a:lnTo>
                  <a:lnTo>
                    <a:pt x="3107467" y="502358"/>
                  </a:lnTo>
                  <a:lnTo>
                    <a:pt x="3057027" y="448004"/>
                  </a:lnTo>
                  <a:lnTo>
                    <a:pt x="3029073" y="421661"/>
                  </a:lnTo>
                  <a:lnTo>
                    <a:pt x="2999352" y="395904"/>
                  </a:lnTo>
                  <a:lnTo>
                    <a:pt x="2967907" y="370754"/>
                  </a:lnTo>
                  <a:lnTo>
                    <a:pt x="2934779" y="346232"/>
                  </a:lnTo>
                  <a:lnTo>
                    <a:pt x="2900010" y="322360"/>
                  </a:lnTo>
                  <a:lnTo>
                    <a:pt x="2863643" y="299160"/>
                  </a:lnTo>
                  <a:lnTo>
                    <a:pt x="2825719" y="276653"/>
                  </a:lnTo>
                  <a:lnTo>
                    <a:pt x="2786280" y="254862"/>
                  </a:lnTo>
                  <a:lnTo>
                    <a:pt x="2745368" y="233806"/>
                  </a:lnTo>
                  <a:lnTo>
                    <a:pt x="2703025" y="213508"/>
                  </a:lnTo>
                  <a:lnTo>
                    <a:pt x="2659293" y="193991"/>
                  </a:lnTo>
                  <a:lnTo>
                    <a:pt x="2614214" y="175274"/>
                  </a:lnTo>
                  <a:lnTo>
                    <a:pt x="2567830" y="157380"/>
                  </a:lnTo>
                  <a:lnTo>
                    <a:pt x="2520183" y="140331"/>
                  </a:lnTo>
                  <a:lnTo>
                    <a:pt x="2471315" y="124147"/>
                  </a:lnTo>
                  <a:lnTo>
                    <a:pt x="2421268" y="108851"/>
                  </a:lnTo>
                  <a:lnTo>
                    <a:pt x="2370083" y="94465"/>
                  </a:lnTo>
                  <a:lnTo>
                    <a:pt x="2317804" y="81009"/>
                  </a:lnTo>
                  <a:lnTo>
                    <a:pt x="2264470" y="68505"/>
                  </a:lnTo>
                  <a:lnTo>
                    <a:pt x="2210126" y="56976"/>
                  </a:lnTo>
                  <a:lnTo>
                    <a:pt x="2154812" y="46442"/>
                  </a:lnTo>
                  <a:lnTo>
                    <a:pt x="2098571" y="36925"/>
                  </a:lnTo>
                  <a:lnTo>
                    <a:pt x="2041444" y="28447"/>
                  </a:lnTo>
                  <a:lnTo>
                    <a:pt x="1983474" y="21029"/>
                  </a:lnTo>
                  <a:lnTo>
                    <a:pt x="1924702" y="14693"/>
                  </a:lnTo>
                  <a:lnTo>
                    <a:pt x="1865171" y="9461"/>
                  </a:lnTo>
                  <a:lnTo>
                    <a:pt x="1804922" y="5354"/>
                  </a:lnTo>
                  <a:lnTo>
                    <a:pt x="1743997" y="2394"/>
                  </a:lnTo>
                  <a:lnTo>
                    <a:pt x="1682439" y="602"/>
                  </a:lnTo>
                  <a:lnTo>
                    <a:pt x="1620288" y="0"/>
                  </a:lnTo>
                  <a:close/>
                </a:path>
              </a:pathLst>
            </a:custGeom>
            <a:solidFill>
              <a:srgbClr val="E6E6E6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606945" y="4224108"/>
              <a:ext cx="3269615" cy="1689100"/>
            </a:xfrm>
            <a:custGeom>
              <a:avLst/>
              <a:gdLst/>
              <a:ahLst/>
              <a:cxnLst/>
              <a:rect l="l" t="t" r="r" b="b"/>
              <a:pathLst>
                <a:path w="3269615" h="1689100">
                  <a:moveTo>
                    <a:pt x="2041560" y="1663700"/>
                  </a:moveTo>
                  <a:lnTo>
                    <a:pt x="1227938" y="1663700"/>
                  </a:lnTo>
                  <a:lnTo>
                    <a:pt x="1386873" y="1689100"/>
                  </a:lnTo>
                  <a:lnTo>
                    <a:pt x="1882621" y="1689100"/>
                  </a:lnTo>
                  <a:lnTo>
                    <a:pt x="2041560" y="1663700"/>
                  </a:lnTo>
                  <a:close/>
                </a:path>
                <a:path w="3269615" h="1689100">
                  <a:moveTo>
                    <a:pt x="1962411" y="12700"/>
                  </a:moveTo>
                  <a:lnTo>
                    <a:pt x="1306329" y="12700"/>
                  </a:lnTo>
                  <a:lnTo>
                    <a:pt x="928455" y="76200"/>
                  </a:lnTo>
                  <a:lnTo>
                    <a:pt x="858179" y="101600"/>
                  </a:lnTo>
                  <a:lnTo>
                    <a:pt x="789904" y="114300"/>
                  </a:lnTo>
                  <a:lnTo>
                    <a:pt x="723729" y="139700"/>
                  </a:lnTo>
                  <a:lnTo>
                    <a:pt x="659757" y="165100"/>
                  </a:lnTo>
                  <a:lnTo>
                    <a:pt x="598087" y="190500"/>
                  </a:lnTo>
                  <a:lnTo>
                    <a:pt x="538820" y="215900"/>
                  </a:lnTo>
                  <a:lnTo>
                    <a:pt x="482055" y="241300"/>
                  </a:lnTo>
                  <a:lnTo>
                    <a:pt x="427894" y="279400"/>
                  </a:lnTo>
                  <a:lnTo>
                    <a:pt x="376438" y="304800"/>
                  </a:lnTo>
                  <a:lnTo>
                    <a:pt x="327788" y="342900"/>
                  </a:lnTo>
                  <a:lnTo>
                    <a:pt x="282046" y="368300"/>
                  </a:lnTo>
                  <a:lnTo>
                    <a:pt x="239316" y="406400"/>
                  </a:lnTo>
                  <a:lnTo>
                    <a:pt x="199703" y="444500"/>
                  </a:lnTo>
                  <a:lnTo>
                    <a:pt x="163314" y="482600"/>
                  </a:lnTo>
                  <a:lnTo>
                    <a:pt x="130258" y="508000"/>
                  </a:lnTo>
                  <a:lnTo>
                    <a:pt x="100651" y="558800"/>
                  </a:lnTo>
                  <a:lnTo>
                    <a:pt x="74606" y="596900"/>
                  </a:lnTo>
                  <a:lnTo>
                    <a:pt x="52245" y="635000"/>
                  </a:lnTo>
                  <a:lnTo>
                    <a:pt x="33690" y="673100"/>
                  </a:lnTo>
                  <a:lnTo>
                    <a:pt x="19069" y="711200"/>
                  </a:lnTo>
                  <a:lnTo>
                    <a:pt x="8501" y="762000"/>
                  </a:lnTo>
                  <a:lnTo>
                    <a:pt x="2108" y="800100"/>
                  </a:lnTo>
                  <a:lnTo>
                    <a:pt x="0" y="850900"/>
                  </a:lnTo>
                  <a:lnTo>
                    <a:pt x="2245" y="889000"/>
                  </a:lnTo>
                  <a:lnTo>
                    <a:pt x="8765" y="939800"/>
                  </a:lnTo>
                  <a:lnTo>
                    <a:pt x="19442" y="977900"/>
                  </a:lnTo>
                  <a:lnTo>
                    <a:pt x="34152" y="1016000"/>
                  </a:lnTo>
                  <a:lnTo>
                    <a:pt x="52772" y="1066800"/>
                  </a:lnTo>
                  <a:lnTo>
                    <a:pt x="75177" y="1104900"/>
                  </a:lnTo>
                  <a:lnTo>
                    <a:pt x="101248" y="1143000"/>
                  </a:lnTo>
                  <a:lnTo>
                    <a:pt x="130867" y="1181100"/>
                  </a:lnTo>
                  <a:lnTo>
                    <a:pt x="163921" y="1219200"/>
                  </a:lnTo>
                  <a:lnTo>
                    <a:pt x="200301" y="1257300"/>
                  </a:lnTo>
                  <a:lnTo>
                    <a:pt x="239900" y="1295400"/>
                  </a:lnTo>
                  <a:lnTo>
                    <a:pt x="282614" y="1320800"/>
                  </a:lnTo>
                  <a:lnTo>
                    <a:pt x="328336" y="1358900"/>
                  </a:lnTo>
                  <a:lnTo>
                    <a:pt x="376967" y="1384300"/>
                  </a:lnTo>
                  <a:lnTo>
                    <a:pt x="428405" y="1422400"/>
                  </a:lnTo>
                  <a:lnTo>
                    <a:pt x="482547" y="1447800"/>
                  </a:lnTo>
                  <a:lnTo>
                    <a:pt x="539296" y="1473200"/>
                  </a:lnTo>
                  <a:lnTo>
                    <a:pt x="598548" y="1498600"/>
                  </a:lnTo>
                  <a:lnTo>
                    <a:pt x="660204" y="1524000"/>
                  </a:lnTo>
                  <a:lnTo>
                    <a:pt x="724164" y="1549400"/>
                  </a:lnTo>
                  <a:lnTo>
                    <a:pt x="790326" y="1574800"/>
                  </a:lnTo>
                  <a:lnTo>
                    <a:pt x="858592" y="1600200"/>
                  </a:lnTo>
                  <a:lnTo>
                    <a:pt x="1074999" y="1638300"/>
                  </a:lnTo>
                  <a:lnTo>
                    <a:pt x="1150669" y="1663700"/>
                  </a:lnTo>
                  <a:lnTo>
                    <a:pt x="1469453" y="1663700"/>
                  </a:lnTo>
                  <a:lnTo>
                    <a:pt x="1388737" y="1651000"/>
                  </a:lnTo>
                  <a:lnTo>
                    <a:pt x="1309323" y="1651000"/>
                  </a:lnTo>
                  <a:lnTo>
                    <a:pt x="1006711" y="1600200"/>
                  </a:lnTo>
                  <a:lnTo>
                    <a:pt x="935334" y="1587500"/>
                  </a:lnTo>
                  <a:lnTo>
                    <a:pt x="865875" y="1562100"/>
                  </a:lnTo>
                  <a:lnTo>
                    <a:pt x="798435" y="1549400"/>
                  </a:lnTo>
                  <a:lnTo>
                    <a:pt x="733117" y="1524000"/>
                  </a:lnTo>
                  <a:lnTo>
                    <a:pt x="670025" y="1498600"/>
                  </a:lnTo>
                  <a:lnTo>
                    <a:pt x="609262" y="1473200"/>
                  </a:lnTo>
                  <a:lnTo>
                    <a:pt x="550931" y="1447800"/>
                  </a:lnTo>
                  <a:lnTo>
                    <a:pt x="495136" y="1422400"/>
                  </a:lnTo>
                  <a:lnTo>
                    <a:pt x="441979" y="1397000"/>
                  </a:lnTo>
                  <a:lnTo>
                    <a:pt x="391563" y="1371600"/>
                  </a:lnTo>
                  <a:lnTo>
                    <a:pt x="343992" y="1333500"/>
                  </a:lnTo>
                  <a:lnTo>
                    <a:pt x="299366" y="1308100"/>
                  </a:lnTo>
                  <a:lnTo>
                    <a:pt x="257789" y="1270000"/>
                  </a:lnTo>
                  <a:lnTo>
                    <a:pt x="219359" y="1231900"/>
                  </a:lnTo>
                  <a:lnTo>
                    <a:pt x="184175" y="1193800"/>
                  </a:lnTo>
                  <a:lnTo>
                    <a:pt x="152335" y="1168400"/>
                  </a:lnTo>
                  <a:lnTo>
                    <a:pt x="123930" y="1130300"/>
                  </a:lnTo>
                  <a:lnTo>
                    <a:pt x="99053" y="1092200"/>
                  </a:lnTo>
                  <a:lnTo>
                    <a:pt x="77791" y="1054100"/>
                  </a:lnTo>
                  <a:lnTo>
                    <a:pt x="60225" y="1003300"/>
                  </a:lnTo>
                  <a:lnTo>
                    <a:pt x="46437" y="965200"/>
                  </a:lnTo>
                  <a:lnTo>
                    <a:pt x="36507" y="927100"/>
                  </a:lnTo>
                  <a:lnTo>
                    <a:pt x="30513" y="889000"/>
                  </a:lnTo>
                  <a:lnTo>
                    <a:pt x="28540" y="850900"/>
                  </a:lnTo>
                  <a:lnTo>
                    <a:pt x="30648" y="800100"/>
                  </a:lnTo>
                  <a:lnTo>
                    <a:pt x="36770" y="762000"/>
                  </a:lnTo>
                  <a:lnTo>
                    <a:pt x="46810" y="723900"/>
                  </a:lnTo>
                  <a:lnTo>
                    <a:pt x="60686" y="685800"/>
                  </a:lnTo>
                  <a:lnTo>
                    <a:pt x="78318" y="647700"/>
                  </a:lnTo>
                  <a:lnTo>
                    <a:pt x="99625" y="609600"/>
                  </a:lnTo>
                  <a:lnTo>
                    <a:pt x="124527" y="571500"/>
                  </a:lnTo>
                  <a:lnTo>
                    <a:pt x="152942" y="533400"/>
                  </a:lnTo>
                  <a:lnTo>
                    <a:pt x="184782" y="495300"/>
                  </a:lnTo>
                  <a:lnTo>
                    <a:pt x="219957" y="457200"/>
                  </a:lnTo>
                  <a:lnTo>
                    <a:pt x="258373" y="431800"/>
                  </a:lnTo>
                  <a:lnTo>
                    <a:pt x="299934" y="393700"/>
                  </a:lnTo>
                  <a:lnTo>
                    <a:pt x="344540" y="355600"/>
                  </a:lnTo>
                  <a:lnTo>
                    <a:pt x="392093" y="330200"/>
                  </a:lnTo>
                  <a:lnTo>
                    <a:pt x="442489" y="304800"/>
                  </a:lnTo>
                  <a:lnTo>
                    <a:pt x="495628" y="266700"/>
                  </a:lnTo>
                  <a:lnTo>
                    <a:pt x="551407" y="241300"/>
                  </a:lnTo>
                  <a:lnTo>
                    <a:pt x="609723" y="215900"/>
                  </a:lnTo>
                  <a:lnTo>
                    <a:pt x="670471" y="190500"/>
                  </a:lnTo>
                  <a:lnTo>
                    <a:pt x="733550" y="165100"/>
                  </a:lnTo>
                  <a:lnTo>
                    <a:pt x="798857" y="152400"/>
                  </a:lnTo>
                  <a:lnTo>
                    <a:pt x="866287" y="127000"/>
                  </a:lnTo>
                  <a:lnTo>
                    <a:pt x="935738" y="114300"/>
                  </a:lnTo>
                  <a:lnTo>
                    <a:pt x="1007107" y="88900"/>
                  </a:lnTo>
                  <a:lnTo>
                    <a:pt x="1231690" y="50800"/>
                  </a:lnTo>
                  <a:lnTo>
                    <a:pt x="1309700" y="50800"/>
                  </a:lnTo>
                  <a:lnTo>
                    <a:pt x="1389113" y="38100"/>
                  </a:lnTo>
                  <a:lnTo>
                    <a:pt x="1469826" y="38100"/>
                  </a:lnTo>
                  <a:lnTo>
                    <a:pt x="1551738" y="25400"/>
                  </a:lnTo>
                  <a:lnTo>
                    <a:pt x="2041179" y="25400"/>
                  </a:lnTo>
                  <a:lnTo>
                    <a:pt x="1962411" y="12700"/>
                  </a:lnTo>
                  <a:close/>
                </a:path>
                <a:path w="3269615" h="1689100">
                  <a:moveTo>
                    <a:pt x="2041179" y="25400"/>
                  </a:moveTo>
                  <a:lnTo>
                    <a:pt x="1717753" y="25400"/>
                  </a:lnTo>
                  <a:lnTo>
                    <a:pt x="1799666" y="38100"/>
                  </a:lnTo>
                  <a:lnTo>
                    <a:pt x="1880381" y="38100"/>
                  </a:lnTo>
                  <a:lnTo>
                    <a:pt x="1959796" y="50800"/>
                  </a:lnTo>
                  <a:lnTo>
                    <a:pt x="2037810" y="50800"/>
                  </a:lnTo>
                  <a:lnTo>
                    <a:pt x="2262407" y="88900"/>
                  </a:lnTo>
                  <a:lnTo>
                    <a:pt x="2333783" y="114300"/>
                  </a:lnTo>
                  <a:lnTo>
                    <a:pt x="2403243" y="127000"/>
                  </a:lnTo>
                  <a:lnTo>
                    <a:pt x="2470683" y="152400"/>
                  </a:lnTo>
                  <a:lnTo>
                    <a:pt x="2536002" y="165100"/>
                  </a:lnTo>
                  <a:lnTo>
                    <a:pt x="2599093" y="190500"/>
                  </a:lnTo>
                  <a:lnTo>
                    <a:pt x="2659856" y="215900"/>
                  </a:lnTo>
                  <a:lnTo>
                    <a:pt x="2718187" y="241300"/>
                  </a:lnTo>
                  <a:lnTo>
                    <a:pt x="2773983" y="266700"/>
                  </a:lnTo>
                  <a:lnTo>
                    <a:pt x="2827139" y="304800"/>
                  </a:lnTo>
                  <a:lnTo>
                    <a:pt x="2877555" y="330200"/>
                  </a:lnTo>
                  <a:lnTo>
                    <a:pt x="2925126" y="355600"/>
                  </a:lnTo>
                  <a:lnTo>
                    <a:pt x="2969751" y="393700"/>
                  </a:lnTo>
                  <a:lnTo>
                    <a:pt x="3011330" y="431800"/>
                  </a:lnTo>
                  <a:lnTo>
                    <a:pt x="3049758" y="457200"/>
                  </a:lnTo>
                  <a:lnTo>
                    <a:pt x="3084943" y="495300"/>
                  </a:lnTo>
                  <a:lnTo>
                    <a:pt x="3116784" y="533400"/>
                  </a:lnTo>
                  <a:lnTo>
                    <a:pt x="3145188" y="571500"/>
                  </a:lnTo>
                  <a:lnTo>
                    <a:pt x="3170064" y="609600"/>
                  </a:lnTo>
                  <a:lnTo>
                    <a:pt x="3191328" y="647700"/>
                  </a:lnTo>
                  <a:lnTo>
                    <a:pt x="3208893" y="685800"/>
                  </a:lnTo>
                  <a:lnTo>
                    <a:pt x="3222680" y="723900"/>
                  </a:lnTo>
                  <a:lnTo>
                    <a:pt x="3232612" y="762000"/>
                  </a:lnTo>
                  <a:lnTo>
                    <a:pt x="3238606" y="812800"/>
                  </a:lnTo>
                  <a:lnTo>
                    <a:pt x="3240577" y="850900"/>
                  </a:lnTo>
                  <a:lnTo>
                    <a:pt x="3238469" y="889000"/>
                  </a:lnTo>
                  <a:lnTo>
                    <a:pt x="3232349" y="927100"/>
                  </a:lnTo>
                  <a:lnTo>
                    <a:pt x="3222307" y="965200"/>
                  </a:lnTo>
                  <a:lnTo>
                    <a:pt x="3208431" y="1016000"/>
                  </a:lnTo>
                  <a:lnTo>
                    <a:pt x="3190801" y="1054100"/>
                  </a:lnTo>
                  <a:lnTo>
                    <a:pt x="3169494" y="1092200"/>
                  </a:lnTo>
                  <a:lnTo>
                    <a:pt x="3144591" y="1130300"/>
                  </a:lnTo>
                  <a:lnTo>
                    <a:pt x="3116176" y="1168400"/>
                  </a:lnTo>
                  <a:lnTo>
                    <a:pt x="3084335" y="1193800"/>
                  </a:lnTo>
                  <a:lnTo>
                    <a:pt x="3049160" y="1231900"/>
                  </a:lnTo>
                  <a:lnTo>
                    <a:pt x="3010744" y="1270000"/>
                  </a:lnTo>
                  <a:lnTo>
                    <a:pt x="2969183" y="1308100"/>
                  </a:lnTo>
                  <a:lnTo>
                    <a:pt x="2924577" y="1333500"/>
                  </a:lnTo>
                  <a:lnTo>
                    <a:pt x="2877024" y="1371600"/>
                  </a:lnTo>
                  <a:lnTo>
                    <a:pt x="2826628" y="1397000"/>
                  </a:lnTo>
                  <a:lnTo>
                    <a:pt x="2773489" y="1422400"/>
                  </a:lnTo>
                  <a:lnTo>
                    <a:pt x="2717711" y="1447800"/>
                  </a:lnTo>
                  <a:lnTo>
                    <a:pt x="2659396" y="1473200"/>
                  </a:lnTo>
                  <a:lnTo>
                    <a:pt x="2598647" y="1498600"/>
                  </a:lnTo>
                  <a:lnTo>
                    <a:pt x="2535567" y="1524000"/>
                  </a:lnTo>
                  <a:lnTo>
                    <a:pt x="2470261" y="1549400"/>
                  </a:lnTo>
                  <a:lnTo>
                    <a:pt x="2402831" y="1562100"/>
                  </a:lnTo>
                  <a:lnTo>
                    <a:pt x="2333379" y="1587500"/>
                  </a:lnTo>
                  <a:lnTo>
                    <a:pt x="2262010" y="1600200"/>
                  </a:lnTo>
                  <a:lnTo>
                    <a:pt x="1959419" y="1651000"/>
                  </a:lnTo>
                  <a:lnTo>
                    <a:pt x="1880006" y="1651000"/>
                  </a:lnTo>
                  <a:lnTo>
                    <a:pt x="1799292" y="1663700"/>
                  </a:lnTo>
                  <a:lnTo>
                    <a:pt x="2118834" y="1663700"/>
                  </a:lnTo>
                  <a:lnTo>
                    <a:pt x="2194510" y="1638300"/>
                  </a:lnTo>
                  <a:lnTo>
                    <a:pt x="2410940" y="1600200"/>
                  </a:lnTo>
                  <a:lnTo>
                    <a:pt x="2479215" y="1574800"/>
                  </a:lnTo>
                  <a:lnTo>
                    <a:pt x="2545388" y="1549400"/>
                  </a:lnTo>
                  <a:lnTo>
                    <a:pt x="2609361" y="1524000"/>
                  </a:lnTo>
                  <a:lnTo>
                    <a:pt x="2671030" y="1498600"/>
                  </a:lnTo>
                  <a:lnTo>
                    <a:pt x="2730299" y="1473200"/>
                  </a:lnTo>
                  <a:lnTo>
                    <a:pt x="2787063" y="1447800"/>
                  </a:lnTo>
                  <a:lnTo>
                    <a:pt x="2841224" y="1422400"/>
                  </a:lnTo>
                  <a:lnTo>
                    <a:pt x="2892681" y="1384300"/>
                  </a:lnTo>
                  <a:lnTo>
                    <a:pt x="2941331" y="1358900"/>
                  </a:lnTo>
                  <a:lnTo>
                    <a:pt x="2987073" y="1320800"/>
                  </a:lnTo>
                  <a:lnTo>
                    <a:pt x="3029802" y="1295400"/>
                  </a:lnTo>
                  <a:lnTo>
                    <a:pt x="3069416" y="1257300"/>
                  </a:lnTo>
                  <a:lnTo>
                    <a:pt x="3105805" y="1219200"/>
                  </a:lnTo>
                  <a:lnTo>
                    <a:pt x="3138859" y="1181100"/>
                  </a:lnTo>
                  <a:lnTo>
                    <a:pt x="3168468" y="1143000"/>
                  </a:lnTo>
                  <a:lnTo>
                    <a:pt x="3194513" y="1104900"/>
                  </a:lnTo>
                  <a:lnTo>
                    <a:pt x="3216874" y="1066800"/>
                  </a:lnTo>
                  <a:lnTo>
                    <a:pt x="3235427" y="1016000"/>
                  </a:lnTo>
                  <a:lnTo>
                    <a:pt x="3250049" y="977900"/>
                  </a:lnTo>
                  <a:lnTo>
                    <a:pt x="3260617" y="939800"/>
                  </a:lnTo>
                  <a:lnTo>
                    <a:pt x="3267010" y="889000"/>
                  </a:lnTo>
                  <a:lnTo>
                    <a:pt x="3269118" y="850900"/>
                  </a:lnTo>
                  <a:lnTo>
                    <a:pt x="3266874" y="800100"/>
                  </a:lnTo>
                  <a:lnTo>
                    <a:pt x="3260354" y="762000"/>
                  </a:lnTo>
                  <a:lnTo>
                    <a:pt x="3249677" y="711200"/>
                  </a:lnTo>
                  <a:lnTo>
                    <a:pt x="3234966" y="673100"/>
                  </a:lnTo>
                  <a:lnTo>
                    <a:pt x="3216347" y="635000"/>
                  </a:lnTo>
                  <a:lnTo>
                    <a:pt x="3193942" y="596900"/>
                  </a:lnTo>
                  <a:lnTo>
                    <a:pt x="3167871" y="546100"/>
                  </a:lnTo>
                  <a:lnTo>
                    <a:pt x="3138252" y="508000"/>
                  </a:lnTo>
                  <a:lnTo>
                    <a:pt x="3105198" y="469900"/>
                  </a:lnTo>
                  <a:lnTo>
                    <a:pt x="3068816" y="444500"/>
                  </a:lnTo>
                  <a:lnTo>
                    <a:pt x="3029217" y="406400"/>
                  </a:lnTo>
                  <a:lnTo>
                    <a:pt x="2986505" y="368300"/>
                  </a:lnTo>
                  <a:lnTo>
                    <a:pt x="2940782" y="330200"/>
                  </a:lnTo>
                  <a:lnTo>
                    <a:pt x="2892150" y="304800"/>
                  </a:lnTo>
                  <a:lnTo>
                    <a:pt x="2840713" y="279400"/>
                  </a:lnTo>
                  <a:lnTo>
                    <a:pt x="2786570" y="241300"/>
                  </a:lnTo>
                  <a:lnTo>
                    <a:pt x="2729823" y="215900"/>
                  </a:lnTo>
                  <a:lnTo>
                    <a:pt x="2670571" y="190500"/>
                  </a:lnTo>
                  <a:lnTo>
                    <a:pt x="2608915" y="165100"/>
                  </a:lnTo>
                  <a:lnTo>
                    <a:pt x="2544955" y="139700"/>
                  </a:lnTo>
                  <a:lnTo>
                    <a:pt x="2478792" y="114300"/>
                  </a:lnTo>
                  <a:lnTo>
                    <a:pt x="2410527" y="101600"/>
                  </a:lnTo>
                  <a:lnTo>
                    <a:pt x="2340259" y="76200"/>
                  </a:lnTo>
                  <a:lnTo>
                    <a:pt x="2041179" y="25400"/>
                  </a:lnTo>
                  <a:close/>
                </a:path>
                <a:path w="3269615" h="1689100">
                  <a:moveTo>
                    <a:pt x="1800783" y="0"/>
                  </a:moveTo>
                  <a:lnTo>
                    <a:pt x="1467962" y="0"/>
                  </a:lnTo>
                  <a:lnTo>
                    <a:pt x="1386498" y="12700"/>
                  </a:lnTo>
                  <a:lnTo>
                    <a:pt x="1882245" y="12700"/>
                  </a:lnTo>
                  <a:lnTo>
                    <a:pt x="18007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6775698" y="4691379"/>
            <a:ext cx="75819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Arial"/>
                <a:cs typeface="Arial"/>
              </a:rPr>
              <a:t>Español</a:t>
            </a:r>
            <a:endParaRPr sz="1600">
              <a:latin typeface="Arial"/>
              <a:cs typeface="Arial"/>
            </a:endParaRPr>
          </a:p>
        </p:txBody>
      </p:sp>
      <p:grpSp>
        <p:nvGrpSpPr>
          <p:cNvPr id="34" name="object 34"/>
          <p:cNvGrpSpPr/>
          <p:nvPr/>
        </p:nvGrpSpPr>
        <p:grpSpPr>
          <a:xfrm>
            <a:off x="2938510" y="4198192"/>
            <a:ext cx="3780154" cy="1961514"/>
            <a:chOff x="2938510" y="4198192"/>
            <a:chExt cx="3780154" cy="1961514"/>
          </a:xfrm>
        </p:grpSpPr>
        <p:sp>
          <p:nvSpPr>
            <p:cNvPr id="35" name="object 35"/>
            <p:cNvSpPr/>
            <p:nvPr/>
          </p:nvSpPr>
          <p:spPr>
            <a:xfrm>
              <a:off x="4310303" y="4533544"/>
              <a:ext cx="2225040" cy="781050"/>
            </a:xfrm>
            <a:custGeom>
              <a:avLst/>
              <a:gdLst/>
              <a:ahLst/>
              <a:cxnLst/>
              <a:rect l="l" t="t" r="r" b="b"/>
              <a:pathLst>
                <a:path w="2225040" h="781050">
                  <a:moveTo>
                    <a:pt x="2224836" y="758367"/>
                  </a:moveTo>
                  <a:lnTo>
                    <a:pt x="2222373" y="756348"/>
                  </a:lnTo>
                  <a:lnTo>
                    <a:pt x="2150846" y="697445"/>
                  </a:lnTo>
                  <a:lnTo>
                    <a:pt x="2144458" y="725297"/>
                  </a:lnTo>
                  <a:lnTo>
                    <a:pt x="81038" y="252628"/>
                  </a:lnTo>
                  <a:lnTo>
                    <a:pt x="1437068" y="56565"/>
                  </a:lnTo>
                  <a:lnTo>
                    <a:pt x="1441157" y="84848"/>
                  </a:lnTo>
                  <a:lnTo>
                    <a:pt x="1519872" y="30149"/>
                  </a:lnTo>
                  <a:lnTo>
                    <a:pt x="1508048" y="26238"/>
                  </a:lnTo>
                  <a:lnTo>
                    <a:pt x="1428889" y="0"/>
                  </a:lnTo>
                  <a:lnTo>
                    <a:pt x="1432979" y="28282"/>
                  </a:lnTo>
                  <a:lnTo>
                    <a:pt x="1143" y="235305"/>
                  </a:lnTo>
                  <a:lnTo>
                    <a:pt x="3187" y="249453"/>
                  </a:lnTo>
                  <a:lnTo>
                    <a:pt x="0" y="263372"/>
                  </a:lnTo>
                  <a:lnTo>
                    <a:pt x="2138083" y="753148"/>
                  </a:lnTo>
                  <a:lnTo>
                    <a:pt x="2131707" y="780999"/>
                  </a:lnTo>
                  <a:lnTo>
                    <a:pt x="2224836" y="758367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938510" y="4198192"/>
              <a:ext cx="3779705" cy="1961492"/>
            </a:xfrm>
            <a:prstGeom prst="rect">
              <a:avLst/>
            </a:prstGeom>
          </p:spPr>
        </p:pic>
      </p:grpSp>
      <p:sp>
        <p:nvSpPr>
          <p:cNvPr id="37" name="object 37"/>
          <p:cNvSpPr txBox="1"/>
          <p:nvPr/>
        </p:nvSpPr>
        <p:spPr>
          <a:xfrm>
            <a:off x="4135522" y="4664964"/>
            <a:ext cx="1143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b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10 </a:t>
            </a:r>
            <a:r>
              <a:rPr spc="-50" dirty="0"/>
              <a:t>–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5893370" y="4445508"/>
            <a:ext cx="1143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g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578262" y="5173979"/>
            <a:ext cx="850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f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183533" y="5216652"/>
            <a:ext cx="10477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c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858191" y="5704332"/>
            <a:ext cx="1143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d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101672" y="5295900"/>
            <a:ext cx="10477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e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3010423" y="4518660"/>
            <a:ext cx="10477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a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602084" y="2704084"/>
            <a:ext cx="27444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solidFill>
                  <a:srgbClr val="3333CC"/>
                </a:solidFill>
                <a:latin typeface="Verdana"/>
                <a:cs typeface="Verdana"/>
              </a:rPr>
              <a:t>9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sigue.Español</a:t>
            </a:r>
            <a:r>
              <a:rPr sz="1600" spc="-2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=</a:t>
            </a:r>
            <a:r>
              <a:rPr sz="16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{b,</a:t>
            </a:r>
            <a:r>
              <a:rPr sz="16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d,</a:t>
            </a:r>
            <a:r>
              <a:rPr sz="16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e,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f,</a:t>
            </a:r>
            <a:r>
              <a:rPr sz="16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spc="-25" dirty="0">
                <a:solidFill>
                  <a:srgbClr val="3333CC"/>
                </a:solidFill>
                <a:latin typeface="Arial"/>
                <a:cs typeface="Arial"/>
              </a:rPr>
              <a:t>g}</a:t>
            </a:r>
            <a:endParaRPr sz="16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75452" y="5041900"/>
            <a:ext cx="23463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solidFill>
                  <a:srgbClr val="3333CC"/>
                </a:solidFill>
                <a:latin typeface="Verdana"/>
                <a:cs typeface="Verdana"/>
              </a:rPr>
              <a:t>8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sigue.Español</a:t>
            </a:r>
            <a:r>
              <a:rPr sz="1600" spc="-2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=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{a,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b,</a:t>
            </a:r>
            <a:r>
              <a:rPr sz="16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spc="-25" dirty="0">
                <a:solidFill>
                  <a:srgbClr val="3333CC"/>
                </a:solidFill>
                <a:latin typeface="Arial"/>
                <a:cs typeface="Arial"/>
              </a:rPr>
              <a:t>e}</a:t>
            </a:r>
            <a:endParaRPr sz="16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83388" rIns="0" bIns="0" rtlCol="0">
            <a:spAutoFit/>
          </a:bodyPr>
          <a:lstStyle/>
          <a:p>
            <a:pPr marL="2685415">
              <a:lnSpc>
                <a:spcPct val="100000"/>
              </a:lnSpc>
              <a:spcBef>
                <a:spcPts val="100"/>
              </a:spcBef>
            </a:pPr>
            <a:r>
              <a:rPr sz="3525" spc="-67" baseline="1182" dirty="0">
                <a:latin typeface="Georgia"/>
                <a:cs typeface="Georgia"/>
              </a:rPr>
              <a:t>ALC</a:t>
            </a:r>
            <a:r>
              <a:rPr sz="2400" spc="-45" dirty="0"/>
              <a:t>:</a:t>
            </a:r>
            <a:r>
              <a:rPr sz="2400" spc="-60" dirty="0"/>
              <a:t> </a:t>
            </a:r>
            <a:r>
              <a:rPr sz="2400" dirty="0"/>
              <a:t>Ejemplo</a:t>
            </a:r>
            <a:r>
              <a:rPr sz="2400" spc="-65" dirty="0"/>
              <a:t> </a:t>
            </a:r>
            <a:r>
              <a:rPr sz="2400" spc="-50" dirty="0"/>
              <a:t>1</a:t>
            </a:r>
            <a:endParaRPr sz="2400">
              <a:latin typeface="Georgia"/>
              <a:cs typeface="Georgi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64540" y="1202435"/>
            <a:ext cx="23126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9265" indent="-456565">
              <a:lnSpc>
                <a:spcPct val="100000"/>
              </a:lnSpc>
              <a:spcBef>
                <a:spcPts val="100"/>
              </a:spcBef>
              <a:buChar char="•"/>
              <a:tabLst>
                <a:tab pos="469265" algn="l"/>
                <a:tab pos="469900" algn="l"/>
              </a:tabLst>
            </a:pPr>
            <a:r>
              <a:rPr sz="2000" dirty="0">
                <a:latin typeface="Arial"/>
                <a:cs typeface="Arial"/>
              </a:rPr>
              <a:t>Interpretación</a:t>
            </a:r>
            <a:r>
              <a:rPr sz="2000" spc="-45" dirty="0">
                <a:latin typeface="Arial"/>
                <a:cs typeface="Arial"/>
              </a:rPr>
              <a:t> </a:t>
            </a:r>
            <a:r>
              <a:rPr sz="2000" spc="120" dirty="0">
                <a:latin typeface="Georgia"/>
                <a:cs typeface="Georgia"/>
              </a:rPr>
              <a:t>I</a:t>
            </a:r>
            <a:r>
              <a:rPr sz="2000" spc="120" dirty="0">
                <a:latin typeface="Arial"/>
                <a:cs typeface="Arial"/>
              </a:rPr>
              <a:t>:</a:t>
            </a:r>
            <a:endParaRPr sz="2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83639" y="1514348"/>
            <a:ext cx="7226300" cy="1842135"/>
          </a:xfrm>
          <a:prstGeom prst="rect">
            <a:avLst/>
          </a:prstGeom>
        </p:spPr>
        <p:txBody>
          <a:bodyPr vert="horz" wrap="square" lIns="0" tIns="43180" rIns="0" bIns="0" rtlCol="0">
            <a:spAutoFit/>
          </a:bodyPr>
          <a:lstStyle/>
          <a:p>
            <a:pPr marL="431165" indent="-380365">
              <a:lnSpc>
                <a:spcPct val="100000"/>
              </a:lnSpc>
              <a:spcBef>
                <a:spcPts val="340"/>
              </a:spcBef>
              <a:buFont typeface="Arial"/>
              <a:buChar char="–"/>
              <a:tabLst>
                <a:tab pos="431165" algn="l"/>
                <a:tab pos="431800" algn="l"/>
              </a:tabLst>
            </a:pPr>
            <a:r>
              <a:rPr sz="1800" spc="280" dirty="0">
                <a:latin typeface="Verdana"/>
                <a:cs typeface="Verdana"/>
              </a:rPr>
              <a:t>4</a:t>
            </a:r>
            <a:r>
              <a:rPr sz="1800" spc="419" baseline="23148" dirty="0">
                <a:latin typeface="Verdana"/>
                <a:cs typeface="Verdana"/>
              </a:rPr>
              <a:t>I</a:t>
            </a:r>
            <a:r>
              <a:rPr sz="1800" spc="-165" baseline="23148" dirty="0">
                <a:latin typeface="Verdana"/>
                <a:cs typeface="Verdana"/>
              </a:rPr>
              <a:t> </a:t>
            </a:r>
            <a:r>
              <a:rPr sz="1800" dirty="0">
                <a:latin typeface="Arial"/>
                <a:cs typeface="Arial"/>
              </a:rPr>
              <a:t>=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{</a:t>
            </a:r>
            <a:r>
              <a:rPr sz="1800" i="1" dirty="0">
                <a:latin typeface="Arial"/>
                <a:cs typeface="Arial"/>
              </a:rPr>
              <a:t>Ana,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Pedro,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CasaPepe,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spc="-20" dirty="0">
                <a:latin typeface="Arial"/>
                <a:cs typeface="Arial"/>
              </a:rPr>
              <a:t>IBM</a:t>
            </a:r>
            <a:r>
              <a:rPr sz="1800" spc="-20" dirty="0">
                <a:latin typeface="Arial"/>
                <a:cs typeface="Arial"/>
              </a:rPr>
              <a:t>}</a:t>
            </a:r>
            <a:endParaRPr sz="1800">
              <a:latin typeface="Arial"/>
              <a:cs typeface="Arial"/>
            </a:endParaRPr>
          </a:p>
          <a:p>
            <a:pPr marL="431165" indent="-380365">
              <a:lnSpc>
                <a:spcPct val="100000"/>
              </a:lnSpc>
              <a:spcBef>
                <a:spcPts val="240"/>
              </a:spcBef>
              <a:buChar char="–"/>
              <a:tabLst>
                <a:tab pos="431165" algn="l"/>
                <a:tab pos="431800" algn="l"/>
              </a:tabLst>
            </a:pPr>
            <a:r>
              <a:rPr sz="1800" dirty="0">
                <a:latin typeface="Arial"/>
                <a:cs typeface="Arial"/>
              </a:rPr>
              <a:t>Empleado</a:t>
            </a:r>
            <a:r>
              <a:rPr sz="1800" baseline="23148" dirty="0">
                <a:latin typeface="Verdana"/>
                <a:cs typeface="Verdana"/>
              </a:rPr>
              <a:t>I</a:t>
            </a:r>
            <a:r>
              <a:rPr sz="1800" spc="195" baseline="23148" dirty="0">
                <a:latin typeface="Verdana"/>
                <a:cs typeface="Verdana"/>
              </a:rPr>
              <a:t> </a:t>
            </a:r>
            <a:r>
              <a:rPr sz="1800" dirty="0">
                <a:latin typeface="Arial"/>
                <a:cs typeface="Arial"/>
              </a:rPr>
              <a:t>=</a:t>
            </a:r>
            <a:r>
              <a:rPr sz="1800" spc="55" dirty="0">
                <a:latin typeface="Arial"/>
                <a:cs typeface="Arial"/>
              </a:rPr>
              <a:t> </a:t>
            </a:r>
            <a:r>
              <a:rPr sz="1800" spc="-20" dirty="0">
                <a:latin typeface="Arial"/>
                <a:cs typeface="Arial"/>
              </a:rPr>
              <a:t>{</a:t>
            </a:r>
            <a:r>
              <a:rPr sz="1800" i="1" spc="-20" dirty="0">
                <a:latin typeface="Arial"/>
                <a:cs typeface="Arial"/>
              </a:rPr>
              <a:t>Ana</a:t>
            </a:r>
            <a:r>
              <a:rPr sz="1800" spc="-20" dirty="0">
                <a:latin typeface="Arial"/>
                <a:cs typeface="Arial"/>
              </a:rPr>
              <a:t>}</a:t>
            </a:r>
            <a:endParaRPr sz="1800">
              <a:latin typeface="Arial"/>
              <a:cs typeface="Arial"/>
            </a:endParaRPr>
          </a:p>
          <a:p>
            <a:pPr marL="431165" indent="-380365">
              <a:lnSpc>
                <a:spcPct val="100000"/>
              </a:lnSpc>
              <a:spcBef>
                <a:spcPts val="240"/>
              </a:spcBef>
              <a:buChar char="–"/>
              <a:tabLst>
                <a:tab pos="431165" algn="l"/>
                <a:tab pos="431800" algn="l"/>
              </a:tabLst>
            </a:pPr>
            <a:r>
              <a:rPr sz="1800" dirty="0">
                <a:latin typeface="Arial"/>
                <a:cs typeface="Arial"/>
              </a:rPr>
              <a:t>Persona</a:t>
            </a:r>
            <a:r>
              <a:rPr sz="1800" baseline="23148" dirty="0">
                <a:latin typeface="Verdana"/>
                <a:cs typeface="Verdana"/>
              </a:rPr>
              <a:t>I</a:t>
            </a:r>
            <a:r>
              <a:rPr sz="1800" spc="142" baseline="23148" dirty="0">
                <a:latin typeface="Verdana"/>
                <a:cs typeface="Verdana"/>
              </a:rPr>
              <a:t>  </a:t>
            </a:r>
            <a:r>
              <a:rPr sz="1800" dirty="0">
                <a:latin typeface="Arial"/>
                <a:cs typeface="Arial"/>
              </a:rPr>
              <a:t>=</a:t>
            </a:r>
            <a:r>
              <a:rPr sz="1800" spc="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{</a:t>
            </a:r>
            <a:r>
              <a:rPr sz="1800" i="1" dirty="0">
                <a:latin typeface="Arial"/>
                <a:cs typeface="Arial"/>
              </a:rPr>
              <a:t>Ana,</a:t>
            </a:r>
            <a:r>
              <a:rPr sz="1800" i="1" spc="20" dirty="0">
                <a:latin typeface="Arial"/>
                <a:cs typeface="Arial"/>
              </a:rPr>
              <a:t> </a:t>
            </a:r>
            <a:r>
              <a:rPr sz="1800" i="1" spc="-10" dirty="0">
                <a:latin typeface="Arial"/>
                <a:cs typeface="Arial"/>
              </a:rPr>
              <a:t>Pedro</a:t>
            </a:r>
            <a:r>
              <a:rPr sz="1800" spc="-10" dirty="0">
                <a:latin typeface="Arial"/>
                <a:cs typeface="Arial"/>
              </a:rPr>
              <a:t>}</a:t>
            </a:r>
            <a:endParaRPr sz="1800">
              <a:latin typeface="Arial"/>
              <a:cs typeface="Arial"/>
            </a:endParaRPr>
          </a:p>
          <a:p>
            <a:pPr marL="431165" indent="-380365">
              <a:lnSpc>
                <a:spcPct val="100000"/>
              </a:lnSpc>
              <a:spcBef>
                <a:spcPts val="240"/>
              </a:spcBef>
              <a:buChar char="–"/>
              <a:tabLst>
                <a:tab pos="431165" algn="l"/>
                <a:tab pos="431800" algn="l"/>
              </a:tabLst>
            </a:pPr>
            <a:r>
              <a:rPr sz="1800" dirty="0">
                <a:latin typeface="Arial"/>
                <a:cs typeface="Arial"/>
              </a:rPr>
              <a:t>Empresa</a:t>
            </a:r>
            <a:r>
              <a:rPr sz="1800" baseline="23148" dirty="0">
                <a:latin typeface="Verdana"/>
                <a:cs typeface="Verdana"/>
              </a:rPr>
              <a:t>I</a:t>
            </a:r>
            <a:r>
              <a:rPr sz="1800" spc="142" baseline="23148" dirty="0">
                <a:latin typeface="Verdana"/>
                <a:cs typeface="Verdana"/>
              </a:rPr>
              <a:t> </a:t>
            </a:r>
            <a:r>
              <a:rPr sz="1800" dirty="0">
                <a:latin typeface="Arial"/>
                <a:cs typeface="Arial"/>
              </a:rPr>
              <a:t>={</a:t>
            </a:r>
            <a:r>
              <a:rPr sz="1800" i="1" dirty="0">
                <a:latin typeface="Arial"/>
                <a:cs typeface="Arial"/>
              </a:rPr>
              <a:t>Pedro,</a:t>
            </a:r>
            <a:r>
              <a:rPr sz="1800" i="1" spc="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CasaPepe,</a:t>
            </a:r>
            <a:r>
              <a:rPr sz="1800" i="1" spc="25" dirty="0">
                <a:latin typeface="Arial"/>
                <a:cs typeface="Arial"/>
              </a:rPr>
              <a:t> </a:t>
            </a:r>
            <a:r>
              <a:rPr sz="1800" i="1" spc="-20" dirty="0">
                <a:latin typeface="Arial"/>
                <a:cs typeface="Arial"/>
              </a:rPr>
              <a:t>IBM</a:t>
            </a:r>
            <a:r>
              <a:rPr sz="1800" spc="-20" dirty="0">
                <a:latin typeface="Arial"/>
                <a:cs typeface="Arial"/>
              </a:rPr>
              <a:t>}</a:t>
            </a:r>
            <a:endParaRPr sz="1800">
              <a:latin typeface="Arial"/>
              <a:cs typeface="Arial"/>
            </a:endParaRPr>
          </a:p>
          <a:p>
            <a:pPr marL="431165" indent="-380365">
              <a:lnSpc>
                <a:spcPct val="100000"/>
              </a:lnSpc>
              <a:spcBef>
                <a:spcPts val="140"/>
              </a:spcBef>
              <a:buChar char="–"/>
              <a:tabLst>
                <a:tab pos="431165" algn="l"/>
                <a:tab pos="431800" algn="l"/>
              </a:tabLst>
            </a:pPr>
            <a:r>
              <a:rPr sz="1800" dirty="0">
                <a:latin typeface="Arial"/>
                <a:cs typeface="Arial"/>
              </a:rPr>
              <a:t>SociedadAnónima</a:t>
            </a:r>
            <a:r>
              <a:rPr sz="1800" baseline="23148" dirty="0">
                <a:latin typeface="Verdana"/>
                <a:cs typeface="Verdana"/>
              </a:rPr>
              <a:t>I</a:t>
            </a:r>
            <a:r>
              <a:rPr sz="1800" spc="179" baseline="23148" dirty="0">
                <a:latin typeface="Verdana"/>
                <a:cs typeface="Verdana"/>
              </a:rPr>
              <a:t> </a:t>
            </a:r>
            <a:r>
              <a:rPr sz="1800" dirty="0">
                <a:latin typeface="Arial"/>
                <a:cs typeface="Arial"/>
              </a:rPr>
              <a:t>=</a:t>
            </a:r>
            <a:r>
              <a:rPr sz="1800" spc="40" dirty="0">
                <a:latin typeface="Arial"/>
                <a:cs typeface="Arial"/>
              </a:rPr>
              <a:t> </a:t>
            </a:r>
            <a:r>
              <a:rPr sz="1800" spc="-20" dirty="0">
                <a:latin typeface="Arial"/>
                <a:cs typeface="Arial"/>
              </a:rPr>
              <a:t>{</a:t>
            </a:r>
            <a:r>
              <a:rPr sz="1800" i="1" spc="-20" dirty="0">
                <a:latin typeface="Arial"/>
                <a:cs typeface="Arial"/>
              </a:rPr>
              <a:t>IBM</a:t>
            </a:r>
            <a:r>
              <a:rPr sz="1800" spc="-20" dirty="0">
                <a:latin typeface="Arial"/>
                <a:cs typeface="Arial"/>
              </a:rPr>
              <a:t>}</a:t>
            </a:r>
            <a:endParaRPr sz="1800">
              <a:latin typeface="Arial"/>
              <a:cs typeface="Arial"/>
            </a:endParaRPr>
          </a:p>
          <a:p>
            <a:pPr marL="431165" indent="-380365">
              <a:lnSpc>
                <a:spcPct val="100000"/>
              </a:lnSpc>
              <a:spcBef>
                <a:spcPts val="240"/>
              </a:spcBef>
              <a:buChar char="–"/>
              <a:tabLst>
                <a:tab pos="431165" algn="l"/>
                <a:tab pos="431800" algn="l"/>
              </a:tabLst>
            </a:pPr>
            <a:r>
              <a:rPr sz="1800" dirty="0">
                <a:latin typeface="Arial"/>
                <a:cs typeface="Arial"/>
              </a:rPr>
              <a:t>trabajaPara</a:t>
            </a:r>
            <a:r>
              <a:rPr sz="1800" baseline="23148" dirty="0">
                <a:latin typeface="Verdana"/>
                <a:cs typeface="Verdana"/>
              </a:rPr>
              <a:t>I</a:t>
            </a:r>
            <a:r>
              <a:rPr sz="1800" spc="104" baseline="23148" dirty="0">
                <a:latin typeface="Verdana"/>
                <a:cs typeface="Verdana"/>
              </a:rPr>
              <a:t> </a:t>
            </a:r>
            <a:r>
              <a:rPr sz="1800" dirty="0">
                <a:latin typeface="Arial"/>
                <a:cs typeface="Arial"/>
              </a:rPr>
              <a:t>=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{&lt;</a:t>
            </a:r>
            <a:r>
              <a:rPr sz="1800" i="1" dirty="0">
                <a:latin typeface="Arial"/>
                <a:cs typeface="Arial"/>
              </a:rPr>
              <a:t>Ana,</a:t>
            </a:r>
            <a:r>
              <a:rPr sz="1800" i="1" spc="-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CasaPepe</a:t>
            </a:r>
            <a:r>
              <a:rPr sz="1800" dirty="0">
                <a:latin typeface="Arial"/>
                <a:cs typeface="Arial"/>
              </a:rPr>
              <a:t>&gt;,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&lt; </a:t>
            </a:r>
            <a:r>
              <a:rPr sz="1800" i="1" dirty="0">
                <a:latin typeface="Arial"/>
                <a:cs typeface="Arial"/>
              </a:rPr>
              <a:t>Ana,</a:t>
            </a:r>
            <a:r>
              <a:rPr sz="1800" i="1" spc="-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IBM</a:t>
            </a:r>
            <a:r>
              <a:rPr sz="1800" dirty="0">
                <a:latin typeface="Arial"/>
                <a:cs typeface="Arial"/>
              </a:rPr>
              <a:t>&gt;,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&lt; </a:t>
            </a:r>
            <a:r>
              <a:rPr sz="1800" i="1" dirty="0">
                <a:latin typeface="Arial"/>
                <a:cs typeface="Arial"/>
              </a:rPr>
              <a:t>Pedro,</a:t>
            </a:r>
            <a:r>
              <a:rPr sz="1800" i="1" spc="-5" dirty="0">
                <a:latin typeface="Arial"/>
                <a:cs typeface="Arial"/>
              </a:rPr>
              <a:t> </a:t>
            </a:r>
            <a:r>
              <a:rPr sz="1800" i="1" spc="-10" dirty="0">
                <a:latin typeface="Arial"/>
                <a:cs typeface="Arial"/>
              </a:rPr>
              <a:t>Pedro</a:t>
            </a:r>
            <a:r>
              <a:rPr sz="1800" spc="-10" dirty="0">
                <a:latin typeface="Arial"/>
                <a:cs typeface="Arial"/>
              </a:rPr>
              <a:t>&gt;}</a:t>
            </a:r>
            <a:endParaRPr sz="1800">
              <a:latin typeface="Arial"/>
              <a:cs typeface="Arial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5254752" y="1188719"/>
            <a:ext cx="481965" cy="1073150"/>
            <a:chOff x="5254752" y="1188719"/>
            <a:chExt cx="481965" cy="1073150"/>
          </a:xfrm>
        </p:grpSpPr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254752" y="1188719"/>
              <a:ext cx="481584" cy="527303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254752" y="1734311"/>
              <a:ext cx="481584" cy="527303"/>
            </a:xfrm>
            <a:prstGeom prst="rect">
              <a:avLst/>
            </a:prstGeom>
          </p:spPr>
        </p:pic>
      </p:grpSp>
      <p:sp>
        <p:nvSpPr>
          <p:cNvPr id="13" name="object 13"/>
          <p:cNvSpPr txBox="1"/>
          <p:nvPr/>
        </p:nvSpPr>
        <p:spPr>
          <a:xfrm>
            <a:off x="5387507" y="1252220"/>
            <a:ext cx="3575685" cy="845819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457200" marR="5080" indent="-444500">
              <a:lnSpc>
                <a:spcPts val="2090"/>
              </a:lnSpc>
              <a:spcBef>
                <a:spcPts val="225"/>
              </a:spcBef>
            </a:pPr>
            <a:r>
              <a:rPr sz="1800" b="1" i="1" dirty="0">
                <a:latin typeface="Arial"/>
                <a:cs typeface="Arial"/>
              </a:rPr>
              <a:t>C</a:t>
            </a:r>
            <a:r>
              <a:rPr sz="1800" b="1" i="1" spc="-3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={Empleado,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Persona,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Empresa, SociedadAnónima}</a:t>
            </a:r>
            <a:endParaRPr sz="1800">
              <a:latin typeface="Arial"/>
              <a:cs typeface="Arial"/>
            </a:endParaRPr>
          </a:p>
          <a:p>
            <a:pPr marL="12700">
              <a:lnSpc>
                <a:spcPts val="2150"/>
              </a:lnSpc>
            </a:pPr>
            <a:r>
              <a:rPr sz="1800" b="1" i="1" dirty="0">
                <a:latin typeface="Arial"/>
                <a:cs typeface="Arial"/>
              </a:rPr>
              <a:t>R </a:t>
            </a:r>
            <a:r>
              <a:rPr sz="1800" spc="-10" dirty="0">
                <a:latin typeface="Arial"/>
                <a:cs typeface="Arial"/>
              </a:rPr>
              <a:t>={trabajaPara}</a:t>
            </a:r>
            <a:endParaRPr sz="1800">
              <a:latin typeface="Arial"/>
              <a:cs typeface="Arial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11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83388" rIns="0" bIns="0" rtlCol="0">
            <a:spAutoFit/>
          </a:bodyPr>
          <a:lstStyle/>
          <a:p>
            <a:pPr marL="2685415">
              <a:lnSpc>
                <a:spcPct val="100000"/>
              </a:lnSpc>
              <a:spcBef>
                <a:spcPts val="100"/>
              </a:spcBef>
            </a:pPr>
            <a:r>
              <a:rPr sz="3525" spc="-67" baseline="1182" dirty="0">
                <a:latin typeface="Georgia"/>
                <a:cs typeface="Georgia"/>
              </a:rPr>
              <a:t>ALC</a:t>
            </a:r>
            <a:r>
              <a:rPr sz="2400" spc="-45" dirty="0"/>
              <a:t>:</a:t>
            </a:r>
            <a:r>
              <a:rPr sz="2400" spc="-60" dirty="0"/>
              <a:t> </a:t>
            </a:r>
            <a:r>
              <a:rPr sz="2400" dirty="0"/>
              <a:t>Ejemplo</a:t>
            </a:r>
            <a:r>
              <a:rPr sz="2400" spc="-65" dirty="0"/>
              <a:t> </a:t>
            </a:r>
            <a:r>
              <a:rPr sz="2400" spc="-50" dirty="0"/>
              <a:t>1</a:t>
            </a:r>
            <a:endParaRPr sz="2400">
              <a:latin typeface="Georgia"/>
              <a:cs typeface="Georgi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64540" y="1202435"/>
            <a:ext cx="23126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9265" indent="-456565">
              <a:lnSpc>
                <a:spcPct val="100000"/>
              </a:lnSpc>
              <a:spcBef>
                <a:spcPts val="100"/>
              </a:spcBef>
              <a:buChar char="•"/>
              <a:tabLst>
                <a:tab pos="469265" algn="l"/>
                <a:tab pos="469900" algn="l"/>
              </a:tabLst>
            </a:pPr>
            <a:r>
              <a:rPr sz="2000" dirty="0">
                <a:latin typeface="Arial"/>
                <a:cs typeface="Arial"/>
              </a:rPr>
              <a:t>Interpretación</a:t>
            </a:r>
            <a:r>
              <a:rPr sz="2000" spc="-45" dirty="0">
                <a:latin typeface="Arial"/>
                <a:cs typeface="Arial"/>
              </a:rPr>
              <a:t> </a:t>
            </a:r>
            <a:r>
              <a:rPr sz="2000" spc="120" dirty="0">
                <a:latin typeface="Georgia"/>
                <a:cs typeface="Georgia"/>
              </a:rPr>
              <a:t>I</a:t>
            </a:r>
            <a:r>
              <a:rPr sz="2000" spc="120" dirty="0">
                <a:latin typeface="Arial"/>
                <a:cs typeface="Arial"/>
              </a:rPr>
              <a:t>:</a:t>
            </a:r>
            <a:endParaRPr sz="2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83639" y="1514348"/>
            <a:ext cx="7226300" cy="1842135"/>
          </a:xfrm>
          <a:prstGeom prst="rect">
            <a:avLst/>
          </a:prstGeom>
        </p:spPr>
        <p:txBody>
          <a:bodyPr vert="horz" wrap="square" lIns="0" tIns="43180" rIns="0" bIns="0" rtlCol="0">
            <a:spAutoFit/>
          </a:bodyPr>
          <a:lstStyle/>
          <a:p>
            <a:pPr marL="431165" indent="-380365">
              <a:lnSpc>
                <a:spcPct val="100000"/>
              </a:lnSpc>
              <a:spcBef>
                <a:spcPts val="340"/>
              </a:spcBef>
              <a:buFont typeface="Arial"/>
              <a:buChar char="–"/>
              <a:tabLst>
                <a:tab pos="431165" algn="l"/>
                <a:tab pos="431800" algn="l"/>
              </a:tabLst>
            </a:pPr>
            <a:r>
              <a:rPr sz="1800" spc="280" dirty="0">
                <a:latin typeface="Verdana"/>
                <a:cs typeface="Verdana"/>
              </a:rPr>
              <a:t>4</a:t>
            </a:r>
            <a:r>
              <a:rPr sz="1800" spc="419" baseline="23148" dirty="0">
                <a:latin typeface="Verdana"/>
                <a:cs typeface="Verdana"/>
              </a:rPr>
              <a:t>I</a:t>
            </a:r>
            <a:r>
              <a:rPr sz="1800" spc="-165" baseline="23148" dirty="0">
                <a:latin typeface="Verdana"/>
                <a:cs typeface="Verdana"/>
              </a:rPr>
              <a:t> </a:t>
            </a:r>
            <a:r>
              <a:rPr sz="1800" dirty="0">
                <a:latin typeface="Arial"/>
                <a:cs typeface="Arial"/>
              </a:rPr>
              <a:t>=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{</a:t>
            </a:r>
            <a:r>
              <a:rPr sz="1800" i="1" dirty="0">
                <a:latin typeface="Arial"/>
                <a:cs typeface="Arial"/>
              </a:rPr>
              <a:t>Ana,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Pedro,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CasaPepe,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spc="-20" dirty="0">
                <a:latin typeface="Arial"/>
                <a:cs typeface="Arial"/>
              </a:rPr>
              <a:t>IBM</a:t>
            </a:r>
            <a:r>
              <a:rPr sz="1800" spc="-20" dirty="0">
                <a:latin typeface="Arial"/>
                <a:cs typeface="Arial"/>
              </a:rPr>
              <a:t>}</a:t>
            </a:r>
            <a:endParaRPr sz="1800">
              <a:latin typeface="Arial"/>
              <a:cs typeface="Arial"/>
            </a:endParaRPr>
          </a:p>
          <a:p>
            <a:pPr marL="431165" indent="-380365">
              <a:lnSpc>
                <a:spcPct val="100000"/>
              </a:lnSpc>
              <a:spcBef>
                <a:spcPts val="240"/>
              </a:spcBef>
              <a:buChar char="–"/>
              <a:tabLst>
                <a:tab pos="431165" algn="l"/>
                <a:tab pos="431800" algn="l"/>
              </a:tabLst>
            </a:pPr>
            <a:r>
              <a:rPr sz="1800" dirty="0">
                <a:latin typeface="Arial"/>
                <a:cs typeface="Arial"/>
              </a:rPr>
              <a:t>Empleado</a:t>
            </a:r>
            <a:r>
              <a:rPr sz="1800" baseline="23148" dirty="0">
                <a:latin typeface="Verdana"/>
                <a:cs typeface="Verdana"/>
              </a:rPr>
              <a:t>I</a:t>
            </a:r>
            <a:r>
              <a:rPr sz="1800" spc="195" baseline="23148" dirty="0">
                <a:latin typeface="Verdana"/>
                <a:cs typeface="Verdana"/>
              </a:rPr>
              <a:t> </a:t>
            </a:r>
            <a:r>
              <a:rPr sz="1800" dirty="0">
                <a:latin typeface="Arial"/>
                <a:cs typeface="Arial"/>
              </a:rPr>
              <a:t>=</a:t>
            </a:r>
            <a:r>
              <a:rPr sz="1800" spc="55" dirty="0">
                <a:latin typeface="Arial"/>
                <a:cs typeface="Arial"/>
              </a:rPr>
              <a:t> </a:t>
            </a:r>
            <a:r>
              <a:rPr sz="1800" spc="-20" dirty="0">
                <a:latin typeface="Arial"/>
                <a:cs typeface="Arial"/>
              </a:rPr>
              <a:t>{</a:t>
            </a:r>
            <a:r>
              <a:rPr sz="1800" i="1" spc="-20" dirty="0">
                <a:latin typeface="Arial"/>
                <a:cs typeface="Arial"/>
              </a:rPr>
              <a:t>Ana</a:t>
            </a:r>
            <a:r>
              <a:rPr sz="1800" spc="-20" dirty="0">
                <a:latin typeface="Arial"/>
                <a:cs typeface="Arial"/>
              </a:rPr>
              <a:t>}</a:t>
            </a:r>
            <a:endParaRPr sz="1800">
              <a:latin typeface="Arial"/>
              <a:cs typeface="Arial"/>
            </a:endParaRPr>
          </a:p>
          <a:p>
            <a:pPr marL="431165" indent="-380365">
              <a:lnSpc>
                <a:spcPct val="100000"/>
              </a:lnSpc>
              <a:spcBef>
                <a:spcPts val="240"/>
              </a:spcBef>
              <a:buChar char="–"/>
              <a:tabLst>
                <a:tab pos="431165" algn="l"/>
                <a:tab pos="431800" algn="l"/>
              </a:tabLst>
            </a:pPr>
            <a:r>
              <a:rPr sz="1800" dirty="0">
                <a:latin typeface="Arial"/>
                <a:cs typeface="Arial"/>
              </a:rPr>
              <a:t>Persona</a:t>
            </a:r>
            <a:r>
              <a:rPr sz="1800" baseline="23148" dirty="0">
                <a:latin typeface="Verdana"/>
                <a:cs typeface="Verdana"/>
              </a:rPr>
              <a:t>I</a:t>
            </a:r>
            <a:r>
              <a:rPr sz="1800" spc="142" baseline="23148" dirty="0">
                <a:latin typeface="Verdana"/>
                <a:cs typeface="Verdana"/>
              </a:rPr>
              <a:t>  </a:t>
            </a:r>
            <a:r>
              <a:rPr sz="1800" dirty="0">
                <a:latin typeface="Arial"/>
                <a:cs typeface="Arial"/>
              </a:rPr>
              <a:t>=</a:t>
            </a:r>
            <a:r>
              <a:rPr sz="1800" spc="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{</a:t>
            </a:r>
            <a:r>
              <a:rPr sz="1800" i="1" dirty="0">
                <a:latin typeface="Arial"/>
                <a:cs typeface="Arial"/>
              </a:rPr>
              <a:t>Ana,</a:t>
            </a:r>
            <a:r>
              <a:rPr sz="1800" i="1" spc="20" dirty="0">
                <a:latin typeface="Arial"/>
                <a:cs typeface="Arial"/>
              </a:rPr>
              <a:t> </a:t>
            </a:r>
            <a:r>
              <a:rPr sz="1800" i="1" spc="-10" dirty="0">
                <a:latin typeface="Arial"/>
                <a:cs typeface="Arial"/>
              </a:rPr>
              <a:t>Pedro</a:t>
            </a:r>
            <a:r>
              <a:rPr sz="1800" spc="-10" dirty="0">
                <a:latin typeface="Arial"/>
                <a:cs typeface="Arial"/>
              </a:rPr>
              <a:t>}</a:t>
            </a:r>
            <a:endParaRPr sz="1800">
              <a:latin typeface="Arial"/>
              <a:cs typeface="Arial"/>
            </a:endParaRPr>
          </a:p>
          <a:p>
            <a:pPr marL="431165" indent="-380365">
              <a:lnSpc>
                <a:spcPct val="100000"/>
              </a:lnSpc>
              <a:spcBef>
                <a:spcPts val="240"/>
              </a:spcBef>
              <a:buChar char="–"/>
              <a:tabLst>
                <a:tab pos="431165" algn="l"/>
                <a:tab pos="431800" algn="l"/>
              </a:tabLst>
            </a:pPr>
            <a:r>
              <a:rPr sz="1800" dirty="0">
                <a:latin typeface="Arial"/>
                <a:cs typeface="Arial"/>
              </a:rPr>
              <a:t>Empresa</a:t>
            </a:r>
            <a:r>
              <a:rPr sz="1800" baseline="23148" dirty="0">
                <a:latin typeface="Verdana"/>
                <a:cs typeface="Verdana"/>
              </a:rPr>
              <a:t>I</a:t>
            </a:r>
            <a:r>
              <a:rPr sz="1800" spc="142" baseline="23148" dirty="0">
                <a:latin typeface="Verdana"/>
                <a:cs typeface="Verdana"/>
              </a:rPr>
              <a:t> </a:t>
            </a:r>
            <a:r>
              <a:rPr sz="1800" dirty="0">
                <a:latin typeface="Arial"/>
                <a:cs typeface="Arial"/>
              </a:rPr>
              <a:t>={</a:t>
            </a:r>
            <a:r>
              <a:rPr sz="1800" i="1" dirty="0">
                <a:latin typeface="Arial"/>
                <a:cs typeface="Arial"/>
              </a:rPr>
              <a:t>Pedro,</a:t>
            </a:r>
            <a:r>
              <a:rPr sz="1800" i="1" spc="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CasaPepe,</a:t>
            </a:r>
            <a:r>
              <a:rPr sz="1800" i="1" spc="25" dirty="0">
                <a:latin typeface="Arial"/>
                <a:cs typeface="Arial"/>
              </a:rPr>
              <a:t> </a:t>
            </a:r>
            <a:r>
              <a:rPr sz="1800" i="1" spc="-20" dirty="0">
                <a:latin typeface="Arial"/>
                <a:cs typeface="Arial"/>
              </a:rPr>
              <a:t>IBM</a:t>
            </a:r>
            <a:r>
              <a:rPr sz="1800" spc="-20" dirty="0">
                <a:latin typeface="Arial"/>
                <a:cs typeface="Arial"/>
              </a:rPr>
              <a:t>}</a:t>
            </a:r>
            <a:endParaRPr sz="1800">
              <a:latin typeface="Arial"/>
              <a:cs typeface="Arial"/>
            </a:endParaRPr>
          </a:p>
          <a:p>
            <a:pPr marL="431165" indent="-380365">
              <a:lnSpc>
                <a:spcPct val="100000"/>
              </a:lnSpc>
              <a:spcBef>
                <a:spcPts val="140"/>
              </a:spcBef>
              <a:buChar char="–"/>
              <a:tabLst>
                <a:tab pos="431165" algn="l"/>
                <a:tab pos="431800" algn="l"/>
              </a:tabLst>
            </a:pPr>
            <a:r>
              <a:rPr sz="1800" dirty="0">
                <a:latin typeface="Arial"/>
                <a:cs typeface="Arial"/>
              </a:rPr>
              <a:t>SociedadAnónima</a:t>
            </a:r>
            <a:r>
              <a:rPr sz="1800" baseline="23148" dirty="0">
                <a:latin typeface="Verdana"/>
                <a:cs typeface="Verdana"/>
              </a:rPr>
              <a:t>I</a:t>
            </a:r>
            <a:r>
              <a:rPr sz="1800" spc="179" baseline="23148" dirty="0">
                <a:latin typeface="Verdana"/>
                <a:cs typeface="Verdana"/>
              </a:rPr>
              <a:t> </a:t>
            </a:r>
            <a:r>
              <a:rPr sz="1800" dirty="0">
                <a:latin typeface="Arial"/>
                <a:cs typeface="Arial"/>
              </a:rPr>
              <a:t>=</a:t>
            </a:r>
            <a:r>
              <a:rPr sz="1800" spc="40" dirty="0">
                <a:latin typeface="Arial"/>
                <a:cs typeface="Arial"/>
              </a:rPr>
              <a:t> </a:t>
            </a:r>
            <a:r>
              <a:rPr sz="1800" spc="-20" dirty="0">
                <a:latin typeface="Arial"/>
                <a:cs typeface="Arial"/>
              </a:rPr>
              <a:t>{</a:t>
            </a:r>
            <a:r>
              <a:rPr sz="1800" i="1" spc="-20" dirty="0">
                <a:latin typeface="Arial"/>
                <a:cs typeface="Arial"/>
              </a:rPr>
              <a:t>IBM</a:t>
            </a:r>
            <a:r>
              <a:rPr sz="1800" spc="-20" dirty="0">
                <a:latin typeface="Arial"/>
                <a:cs typeface="Arial"/>
              </a:rPr>
              <a:t>}</a:t>
            </a:r>
            <a:endParaRPr sz="1800">
              <a:latin typeface="Arial"/>
              <a:cs typeface="Arial"/>
            </a:endParaRPr>
          </a:p>
          <a:p>
            <a:pPr marL="431165" indent="-380365">
              <a:lnSpc>
                <a:spcPct val="100000"/>
              </a:lnSpc>
              <a:spcBef>
                <a:spcPts val="240"/>
              </a:spcBef>
              <a:buChar char="–"/>
              <a:tabLst>
                <a:tab pos="431165" algn="l"/>
                <a:tab pos="431800" algn="l"/>
              </a:tabLst>
            </a:pPr>
            <a:r>
              <a:rPr sz="1800" dirty="0">
                <a:latin typeface="Arial"/>
                <a:cs typeface="Arial"/>
              </a:rPr>
              <a:t>trabajaPara</a:t>
            </a:r>
            <a:r>
              <a:rPr sz="1800" baseline="23148" dirty="0">
                <a:latin typeface="Verdana"/>
                <a:cs typeface="Verdana"/>
              </a:rPr>
              <a:t>I</a:t>
            </a:r>
            <a:r>
              <a:rPr sz="1800" spc="104" baseline="23148" dirty="0">
                <a:latin typeface="Verdana"/>
                <a:cs typeface="Verdana"/>
              </a:rPr>
              <a:t> </a:t>
            </a:r>
            <a:r>
              <a:rPr sz="1800" dirty="0">
                <a:latin typeface="Arial"/>
                <a:cs typeface="Arial"/>
              </a:rPr>
              <a:t>=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{&lt;</a:t>
            </a:r>
            <a:r>
              <a:rPr sz="1800" i="1" dirty="0">
                <a:latin typeface="Arial"/>
                <a:cs typeface="Arial"/>
              </a:rPr>
              <a:t>Ana,</a:t>
            </a:r>
            <a:r>
              <a:rPr sz="1800" i="1" spc="-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CasaPepe</a:t>
            </a:r>
            <a:r>
              <a:rPr sz="1800" dirty="0">
                <a:latin typeface="Arial"/>
                <a:cs typeface="Arial"/>
              </a:rPr>
              <a:t>&gt;,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&lt; </a:t>
            </a:r>
            <a:r>
              <a:rPr sz="1800" i="1" dirty="0">
                <a:latin typeface="Arial"/>
                <a:cs typeface="Arial"/>
              </a:rPr>
              <a:t>Ana,</a:t>
            </a:r>
            <a:r>
              <a:rPr sz="1800" i="1" spc="-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IBM</a:t>
            </a:r>
            <a:r>
              <a:rPr sz="1800" dirty="0">
                <a:latin typeface="Arial"/>
                <a:cs typeface="Arial"/>
              </a:rPr>
              <a:t>&gt;,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&lt; </a:t>
            </a:r>
            <a:r>
              <a:rPr sz="1800" i="1" dirty="0">
                <a:latin typeface="Arial"/>
                <a:cs typeface="Arial"/>
              </a:rPr>
              <a:t>Pedro,</a:t>
            </a:r>
            <a:r>
              <a:rPr sz="1800" i="1" spc="-5" dirty="0">
                <a:latin typeface="Arial"/>
                <a:cs typeface="Arial"/>
              </a:rPr>
              <a:t> </a:t>
            </a:r>
            <a:r>
              <a:rPr sz="1800" i="1" spc="-10" dirty="0">
                <a:latin typeface="Arial"/>
                <a:cs typeface="Arial"/>
              </a:rPr>
              <a:t>Pedro</a:t>
            </a:r>
            <a:r>
              <a:rPr sz="1800" spc="-10" dirty="0">
                <a:latin typeface="Arial"/>
                <a:cs typeface="Arial"/>
              </a:rPr>
              <a:t>&gt;}</a:t>
            </a:r>
            <a:endParaRPr sz="1800">
              <a:latin typeface="Arial"/>
              <a:cs typeface="Arial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5254752" y="1188719"/>
            <a:ext cx="481965" cy="1073150"/>
            <a:chOff x="5254752" y="1188719"/>
            <a:chExt cx="481965" cy="1073150"/>
          </a:xfrm>
        </p:grpSpPr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254752" y="1188719"/>
              <a:ext cx="481584" cy="527303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254752" y="1734311"/>
              <a:ext cx="481584" cy="527303"/>
            </a:xfrm>
            <a:prstGeom prst="rect">
              <a:avLst/>
            </a:prstGeom>
          </p:spPr>
        </p:pic>
      </p:grpSp>
      <p:sp>
        <p:nvSpPr>
          <p:cNvPr id="13" name="object 13"/>
          <p:cNvSpPr txBox="1"/>
          <p:nvPr/>
        </p:nvSpPr>
        <p:spPr>
          <a:xfrm>
            <a:off x="5387507" y="1252220"/>
            <a:ext cx="3575685" cy="845819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457200" marR="5080" indent="-444500">
              <a:lnSpc>
                <a:spcPts val="2090"/>
              </a:lnSpc>
              <a:spcBef>
                <a:spcPts val="225"/>
              </a:spcBef>
            </a:pPr>
            <a:r>
              <a:rPr sz="1800" b="1" i="1" dirty="0">
                <a:latin typeface="Arial"/>
                <a:cs typeface="Arial"/>
              </a:rPr>
              <a:t>C</a:t>
            </a:r>
            <a:r>
              <a:rPr sz="1800" b="1" i="1" spc="-3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={Empleado,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Persona,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Empresa, SociedadAnónima}</a:t>
            </a:r>
            <a:endParaRPr sz="1800">
              <a:latin typeface="Arial"/>
              <a:cs typeface="Arial"/>
            </a:endParaRPr>
          </a:p>
          <a:p>
            <a:pPr marL="12700">
              <a:lnSpc>
                <a:spcPts val="2150"/>
              </a:lnSpc>
            </a:pPr>
            <a:r>
              <a:rPr sz="1800" b="1" i="1" dirty="0">
                <a:latin typeface="Arial"/>
                <a:cs typeface="Arial"/>
              </a:rPr>
              <a:t>R </a:t>
            </a:r>
            <a:r>
              <a:rPr sz="1800" spc="-10" dirty="0">
                <a:latin typeface="Arial"/>
                <a:cs typeface="Arial"/>
              </a:rPr>
              <a:t>={trabajaPara}</a:t>
            </a:r>
            <a:endParaRPr sz="18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51840" y="3320005"/>
            <a:ext cx="8026400" cy="3216910"/>
          </a:xfrm>
          <a:prstGeom prst="rect">
            <a:avLst/>
          </a:prstGeom>
        </p:spPr>
        <p:txBody>
          <a:bodyPr vert="horz" wrap="square" lIns="0" tIns="40640" rIns="0" bIns="0" rtlCol="0">
            <a:spAutoFit/>
          </a:bodyPr>
          <a:lstStyle/>
          <a:p>
            <a:pPr marL="481965" indent="-456565">
              <a:lnSpc>
                <a:spcPct val="100000"/>
              </a:lnSpc>
              <a:spcBef>
                <a:spcPts val="320"/>
              </a:spcBef>
              <a:buChar char="•"/>
              <a:tabLst>
                <a:tab pos="481965" algn="l"/>
                <a:tab pos="482600" algn="l"/>
              </a:tabLst>
            </a:pPr>
            <a:r>
              <a:rPr sz="2000" dirty="0">
                <a:latin typeface="Arial"/>
                <a:cs typeface="Arial"/>
              </a:rPr>
              <a:t>Algunas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observaciones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sobre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spc="120" dirty="0">
                <a:latin typeface="Georgia"/>
                <a:cs typeface="Georgia"/>
              </a:rPr>
              <a:t>I</a:t>
            </a:r>
            <a:r>
              <a:rPr sz="2000" spc="120" dirty="0">
                <a:latin typeface="Arial"/>
                <a:cs typeface="Arial"/>
              </a:rPr>
              <a:t>:</a:t>
            </a:r>
            <a:endParaRPr sz="2000">
              <a:latin typeface="Arial"/>
              <a:cs typeface="Arial"/>
            </a:endParaRPr>
          </a:p>
          <a:p>
            <a:pPr marL="862965" lvl="1" indent="-380365">
              <a:lnSpc>
                <a:spcPct val="100000"/>
              </a:lnSpc>
              <a:spcBef>
                <a:spcPts val="200"/>
              </a:spcBef>
              <a:buChar char="–"/>
              <a:tabLst>
                <a:tab pos="862965" algn="l"/>
                <a:tab pos="863600" algn="l"/>
              </a:tabLst>
            </a:pPr>
            <a:r>
              <a:rPr sz="1800" dirty="0">
                <a:latin typeface="Arial"/>
                <a:cs typeface="Arial"/>
              </a:rPr>
              <a:t>Todos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los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elementos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son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instancia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10" dirty="0">
                <a:latin typeface="Verdana"/>
                <a:cs typeface="Verdana"/>
              </a:rPr>
              <a:t>&gt;</a:t>
            </a:r>
            <a:r>
              <a:rPr sz="1800" spc="-140" dirty="0">
                <a:latin typeface="Verdana"/>
                <a:cs typeface="Verdana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ninguno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340" dirty="0">
                <a:latin typeface="Verdana"/>
                <a:cs typeface="Verdana"/>
              </a:rPr>
              <a:t>?</a:t>
            </a:r>
            <a:endParaRPr sz="1800">
              <a:latin typeface="Verdana"/>
              <a:cs typeface="Verdana"/>
            </a:endParaRPr>
          </a:p>
          <a:p>
            <a:pPr marL="862965" lvl="1" indent="-380365">
              <a:lnSpc>
                <a:spcPct val="100000"/>
              </a:lnSpc>
              <a:spcBef>
                <a:spcPts val="240"/>
              </a:spcBef>
              <a:buFont typeface="Arial"/>
              <a:buChar char="–"/>
              <a:tabLst>
                <a:tab pos="862965" algn="l"/>
                <a:tab pos="863600" algn="l"/>
                <a:tab pos="3348990" algn="l"/>
                <a:tab pos="5012690" algn="l"/>
              </a:tabLst>
            </a:pPr>
            <a:r>
              <a:rPr sz="1800" i="1" dirty="0">
                <a:latin typeface="Arial"/>
                <a:cs typeface="Arial"/>
              </a:rPr>
              <a:t>Persona</a:t>
            </a:r>
            <a:r>
              <a:rPr sz="1800" i="1" spc="-10" dirty="0">
                <a:latin typeface="Arial"/>
                <a:cs typeface="Arial"/>
              </a:rPr>
              <a:t> </a:t>
            </a:r>
            <a:r>
              <a:rPr sz="1800" dirty="0">
                <a:latin typeface="Verdana"/>
                <a:cs typeface="Verdana"/>
              </a:rPr>
              <a:t>u</a:t>
            </a:r>
            <a:r>
              <a:rPr sz="1800" spc="-145" dirty="0">
                <a:latin typeface="Verdana"/>
                <a:cs typeface="Verdana"/>
              </a:rPr>
              <a:t> </a:t>
            </a:r>
            <a:r>
              <a:rPr sz="1800" i="1" dirty="0">
                <a:latin typeface="Arial"/>
                <a:cs typeface="Arial"/>
              </a:rPr>
              <a:t>Empleado</a:t>
            </a:r>
            <a:r>
              <a:rPr sz="1800" i="1" spc="-10" dirty="0">
                <a:latin typeface="Arial"/>
                <a:cs typeface="Arial"/>
              </a:rPr>
              <a:t> </a:t>
            </a:r>
            <a:r>
              <a:rPr sz="1800" i="1" spc="-50" dirty="0">
                <a:latin typeface="Arial"/>
                <a:cs typeface="Arial"/>
              </a:rPr>
              <a:t>=</a:t>
            </a:r>
            <a:r>
              <a:rPr sz="1800" i="1" dirty="0">
                <a:latin typeface="Arial"/>
                <a:cs typeface="Arial"/>
              </a:rPr>
              <a:t>	</a:t>
            </a:r>
            <a:r>
              <a:rPr sz="1800" spc="-20" dirty="0">
                <a:latin typeface="Arial"/>
                <a:cs typeface="Arial"/>
              </a:rPr>
              <a:t>{</a:t>
            </a:r>
            <a:r>
              <a:rPr sz="1800" i="1" spc="-20" dirty="0">
                <a:latin typeface="Arial"/>
                <a:cs typeface="Arial"/>
              </a:rPr>
              <a:t>Ana</a:t>
            </a:r>
            <a:r>
              <a:rPr sz="1800" spc="-20" dirty="0">
                <a:latin typeface="Arial"/>
                <a:cs typeface="Arial"/>
              </a:rPr>
              <a:t>}</a:t>
            </a:r>
            <a:r>
              <a:rPr sz="1800" dirty="0">
                <a:latin typeface="Arial"/>
                <a:cs typeface="Arial"/>
              </a:rPr>
              <a:t>	</a:t>
            </a:r>
            <a:r>
              <a:rPr sz="1800" dirty="0">
                <a:solidFill>
                  <a:srgbClr val="262699"/>
                </a:solidFill>
                <a:latin typeface="Georgia"/>
                <a:cs typeface="Georgia"/>
              </a:rPr>
              <a:t>¬</a:t>
            </a:r>
            <a:r>
              <a:rPr sz="1800" i="1" dirty="0">
                <a:solidFill>
                  <a:srgbClr val="262699"/>
                </a:solidFill>
                <a:latin typeface="Arial"/>
                <a:cs typeface="Arial"/>
              </a:rPr>
              <a:t>Persona</a:t>
            </a:r>
            <a:r>
              <a:rPr sz="1800" i="1" spc="-35" dirty="0">
                <a:solidFill>
                  <a:srgbClr val="262699"/>
                </a:solidFill>
                <a:latin typeface="Arial"/>
                <a:cs typeface="Arial"/>
              </a:rPr>
              <a:t> </a:t>
            </a:r>
            <a:r>
              <a:rPr sz="1800" i="1" dirty="0">
                <a:solidFill>
                  <a:srgbClr val="262699"/>
                </a:solidFill>
                <a:latin typeface="Arial"/>
                <a:cs typeface="Arial"/>
              </a:rPr>
              <a:t>={CasaPepe,</a:t>
            </a:r>
            <a:r>
              <a:rPr sz="1800" i="1" spc="-25" dirty="0">
                <a:solidFill>
                  <a:srgbClr val="262699"/>
                </a:solidFill>
                <a:latin typeface="Arial"/>
                <a:cs typeface="Arial"/>
              </a:rPr>
              <a:t> </a:t>
            </a:r>
            <a:r>
              <a:rPr sz="1800" i="1" spc="-20" dirty="0">
                <a:solidFill>
                  <a:srgbClr val="262699"/>
                </a:solidFill>
                <a:latin typeface="Arial"/>
                <a:cs typeface="Arial"/>
              </a:rPr>
              <a:t>IBM</a:t>
            </a:r>
            <a:r>
              <a:rPr sz="1800" spc="-20" dirty="0">
                <a:solidFill>
                  <a:srgbClr val="262699"/>
                </a:solidFill>
                <a:latin typeface="Arial"/>
                <a:cs typeface="Arial"/>
              </a:rPr>
              <a:t>}</a:t>
            </a:r>
            <a:endParaRPr sz="1800">
              <a:latin typeface="Arial"/>
              <a:cs typeface="Arial"/>
            </a:endParaRPr>
          </a:p>
          <a:p>
            <a:pPr marL="862965" lvl="1" indent="-380365">
              <a:lnSpc>
                <a:spcPct val="100000"/>
              </a:lnSpc>
              <a:spcBef>
                <a:spcPts val="240"/>
              </a:spcBef>
              <a:buFont typeface="Arial"/>
              <a:buChar char="–"/>
              <a:tabLst>
                <a:tab pos="862965" algn="l"/>
                <a:tab pos="863600" algn="l"/>
                <a:tab pos="3385820" algn="l"/>
              </a:tabLst>
            </a:pPr>
            <a:r>
              <a:rPr sz="1800" i="1" dirty="0">
                <a:latin typeface="Arial"/>
                <a:cs typeface="Arial"/>
              </a:rPr>
              <a:t>Empresa</a:t>
            </a:r>
            <a:r>
              <a:rPr sz="1800" i="1" spc="-5" dirty="0">
                <a:latin typeface="Arial"/>
                <a:cs typeface="Arial"/>
              </a:rPr>
              <a:t> </a:t>
            </a:r>
            <a:r>
              <a:rPr sz="1800" dirty="0">
                <a:latin typeface="Verdana"/>
                <a:cs typeface="Verdana"/>
              </a:rPr>
              <a:t>u</a:t>
            </a:r>
            <a:r>
              <a:rPr sz="1800" spc="-140" dirty="0">
                <a:latin typeface="Verdana"/>
                <a:cs typeface="Verdana"/>
              </a:rPr>
              <a:t> </a:t>
            </a:r>
            <a:r>
              <a:rPr sz="1800" dirty="0">
                <a:latin typeface="Georgia"/>
                <a:cs typeface="Georgia"/>
              </a:rPr>
              <a:t>¬</a:t>
            </a:r>
            <a:r>
              <a:rPr sz="1800" i="1" dirty="0">
                <a:latin typeface="Arial"/>
                <a:cs typeface="Arial"/>
              </a:rPr>
              <a:t>Persona </a:t>
            </a:r>
            <a:r>
              <a:rPr sz="1800" i="1" spc="-50" dirty="0">
                <a:latin typeface="Arial"/>
                <a:cs typeface="Arial"/>
              </a:rPr>
              <a:t>=</a:t>
            </a:r>
            <a:r>
              <a:rPr sz="1800" i="1" dirty="0">
                <a:latin typeface="Arial"/>
                <a:cs typeface="Arial"/>
              </a:rPr>
              <a:t>	</a:t>
            </a:r>
            <a:r>
              <a:rPr sz="2700" baseline="6172" dirty="0">
                <a:latin typeface="Arial"/>
                <a:cs typeface="Arial"/>
              </a:rPr>
              <a:t>{</a:t>
            </a:r>
            <a:r>
              <a:rPr sz="2700" i="1" baseline="6172" dirty="0">
                <a:latin typeface="Arial"/>
                <a:cs typeface="Arial"/>
              </a:rPr>
              <a:t>CasaPepe,</a:t>
            </a:r>
            <a:r>
              <a:rPr sz="2700" i="1" spc="-67" baseline="6172" dirty="0">
                <a:latin typeface="Arial"/>
                <a:cs typeface="Arial"/>
              </a:rPr>
              <a:t> </a:t>
            </a:r>
            <a:r>
              <a:rPr sz="2700" i="1" spc="-30" baseline="6172" dirty="0">
                <a:latin typeface="Arial"/>
                <a:cs typeface="Arial"/>
              </a:rPr>
              <a:t>IBM</a:t>
            </a:r>
            <a:r>
              <a:rPr sz="2700" spc="-30" baseline="6172" dirty="0">
                <a:latin typeface="Arial"/>
                <a:cs typeface="Arial"/>
              </a:rPr>
              <a:t>}</a:t>
            </a:r>
            <a:endParaRPr sz="2700" baseline="6172">
              <a:latin typeface="Arial"/>
              <a:cs typeface="Arial"/>
            </a:endParaRPr>
          </a:p>
          <a:p>
            <a:pPr marL="862965" lvl="1" indent="-380365">
              <a:lnSpc>
                <a:spcPct val="100000"/>
              </a:lnSpc>
              <a:spcBef>
                <a:spcPts val="240"/>
              </a:spcBef>
              <a:buFont typeface="Arial"/>
              <a:buChar char="–"/>
              <a:tabLst>
                <a:tab pos="862965" algn="l"/>
                <a:tab pos="863600" algn="l"/>
              </a:tabLst>
            </a:pPr>
            <a:r>
              <a:rPr sz="1800" spc="-10" dirty="0">
                <a:latin typeface="Verdana"/>
                <a:cs typeface="Verdana"/>
              </a:rPr>
              <a:t>9</a:t>
            </a:r>
            <a:r>
              <a:rPr sz="1800" i="1" spc="-10" dirty="0">
                <a:latin typeface="Arial"/>
                <a:cs typeface="Arial"/>
              </a:rPr>
              <a:t>trabajaPara.Empresa</a:t>
            </a:r>
            <a:r>
              <a:rPr sz="1800" i="1" spc="-2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=</a:t>
            </a:r>
            <a:r>
              <a:rPr sz="1800" i="1" spc="-35" dirty="0">
                <a:latin typeface="Arial"/>
                <a:cs typeface="Arial"/>
              </a:rPr>
              <a:t> </a:t>
            </a:r>
            <a:r>
              <a:rPr sz="2700" baseline="4629" dirty="0">
                <a:latin typeface="Arial"/>
                <a:cs typeface="Arial"/>
              </a:rPr>
              <a:t>{</a:t>
            </a:r>
            <a:r>
              <a:rPr sz="2700" i="1" baseline="4629" dirty="0">
                <a:latin typeface="Arial"/>
                <a:cs typeface="Arial"/>
              </a:rPr>
              <a:t>Ana,</a:t>
            </a:r>
            <a:r>
              <a:rPr sz="2700" i="1" spc="-37" baseline="4629" dirty="0">
                <a:latin typeface="Arial"/>
                <a:cs typeface="Arial"/>
              </a:rPr>
              <a:t> </a:t>
            </a:r>
            <a:r>
              <a:rPr sz="2700" i="1" spc="-15" baseline="4629" dirty="0">
                <a:latin typeface="Arial"/>
                <a:cs typeface="Arial"/>
              </a:rPr>
              <a:t>Pedro</a:t>
            </a:r>
            <a:r>
              <a:rPr sz="2700" spc="-15" baseline="4629" dirty="0">
                <a:latin typeface="Arial"/>
                <a:cs typeface="Arial"/>
              </a:rPr>
              <a:t>}</a:t>
            </a:r>
            <a:endParaRPr sz="2700" baseline="4629">
              <a:latin typeface="Arial"/>
              <a:cs typeface="Arial"/>
            </a:endParaRPr>
          </a:p>
          <a:p>
            <a:pPr marL="862965" lvl="1" indent="-380365">
              <a:lnSpc>
                <a:spcPct val="100000"/>
              </a:lnSpc>
              <a:spcBef>
                <a:spcPts val="240"/>
              </a:spcBef>
              <a:buFont typeface="Arial"/>
              <a:buChar char="–"/>
              <a:tabLst>
                <a:tab pos="862965" algn="l"/>
                <a:tab pos="863600" algn="l"/>
              </a:tabLst>
            </a:pPr>
            <a:r>
              <a:rPr sz="1800" spc="-10" dirty="0">
                <a:latin typeface="Verdana"/>
                <a:cs typeface="Verdana"/>
              </a:rPr>
              <a:t>9</a:t>
            </a:r>
            <a:r>
              <a:rPr sz="1800" i="1" spc="-10" dirty="0">
                <a:latin typeface="Arial"/>
                <a:cs typeface="Arial"/>
              </a:rPr>
              <a:t>trabajaPara.</a:t>
            </a:r>
            <a:r>
              <a:rPr sz="1800" spc="-10" dirty="0">
                <a:latin typeface="Georgia"/>
                <a:cs typeface="Georgia"/>
              </a:rPr>
              <a:t>¬</a:t>
            </a:r>
            <a:r>
              <a:rPr sz="1800" i="1" spc="-10" dirty="0">
                <a:latin typeface="Arial"/>
                <a:cs typeface="Arial"/>
              </a:rPr>
              <a:t>Persona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=</a:t>
            </a:r>
            <a:r>
              <a:rPr sz="1800" i="1" spc="90" dirty="0">
                <a:latin typeface="Arial"/>
                <a:cs typeface="Arial"/>
              </a:rPr>
              <a:t> </a:t>
            </a:r>
            <a:r>
              <a:rPr sz="2700" spc="-15" baseline="3086" dirty="0">
                <a:latin typeface="Arial"/>
                <a:cs typeface="Arial"/>
              </a:rPr>
              <a:t>{</a:t>
            </a:r>
            <a:r>
              <a:rPr sz="2700" i="1" spc="-15" baseline="3086" dirty="0">
                <a:latin typeface="Arial"/>
                <a:cs typeface="Arial"/>
              </a:rPr>
              <a:t>Ana</a:t>
            </a:r>
            <a:r>
              <a:rPr sz="2700" spc="-15" baseline="3086" dirty="0">
                <a:latin typeface="Arial"/>
                <a:cs typeface="Arial"/>
              </a:rPr>
              <a:t>}</a:t>
            </a:r>
            <a:endParaRPr sz="2700" baseline="3086">
              <a:latin typeface="Arial"/>
              <a:cs typeface="Arial"/>
            </a:endParaRPr>
          </a:p>
          <a:p>
            <a:pPr marL="862965" lvl="1" indent="-380365">
              <a:lnSpc>
                <a:spcPct val="100000"/>
              </a:lnSpc>
              <a:spcBef>
                <a:spcPts val="145"/>
              </a:spcBef>
              <a:buFont typeface="Arial"/>
              <a:buChar char="–"/>
              <a:tabLst>
                <a:tab pos="862965" algn="l"/>
                <a:tab pos="863600" algn="l"/>
                <a:tab pos="3475990" algn="l"/>
              </a:tabLst>
            </a:pPr>
            <a:r>
              <a:rPr sz="1800" spc="-10" dirty="0">
                <a:latin typeface="Verdana"/>
                <a:cs typeface="Verdana"/>
              </a:rPr>
              <a:t>8</a:t>
            </a:r>
            <a:r>
              <a:rPr sz="1800" i="1" spc="-10" dirty="0">
                <a:latin typeface="Arial"/>
                <a:cs typeface="Arial"/>
              </a:rPr>
              <a:t>trabajaPara.Empresa</a:t>
            </a:r>
            <a:r>
              <a:rPr sz="1800" i="1" spc="-35" dirty="0">
                <a:latin typeface="Arial"/>
                <a:cs typeface="Arial"/>
              </a:rPr>
              <a:t> </a:t>
            </a:r>
            <a:r>
              <a:rPr sz="1800" i="1" spc="-50" dirty="0">
                <a:latin typeface="Arial"/>
                <a:cs typeface="Arial"/>
              </a:rPr>
              <a:t>=</a:t>
            </a:r>
            <a:r>
              <a:rPr sz="1800" i="1" dirty="0">
                <a:latin typeface="Arial"/>
                <a:cs typeface="Arial"/>
              </a:rPr>
              <a:t>	</a:t>
            </a:r>
            <a:r>
              <a:rPr sz="1800" dirty="0">
                <a:latin typeface="Arial"/>
                <a:cs typeface="Arial"/>
              </a:rPr>
              <a:t>{</a:t>
            </a:r>
            <a:r>
              <a:rPr sz="1800" i="1" dirty="0">
                <a:latin typeface="Arial"/>
                <a:cs typeface="Arial"/>
              </a:rPr>
              <a:t>Ana,</a:t>
            </a:r>
            <a:r>
              <a:rPr sz="1800" i="1" spc="-4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Pedro,</a:t>
            </a:r>
            <a:r>
              <a:rPr sz="1800" i="1" spc="-3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CasaPepe,</a:t>
            </a:r>
            <a:r>
              <a:rPr sz="1800" i="1" spc="-20" dirty="0">
                <a:latin typeface="Arial"/>
                <a:cs typeface="Arial"/>
              </a:rPr>
              <a:t> IBM</a:t>
            </a:r>
            <a:r>
              <a:rPr sz="1800" spc="-20" dirty="0">
                <a:latin typeface="Arial"/>
                <a:cs typeface="Arial"/>
              </a:rPr>
              <a:t>}</a:t>
            </a:r>
            <a:endParaRPr sz="1800">
              <a:latin typeface="Arial"/>
              <a:cs typeface="Arial"/>
            </a:endParaRPr>
          </a:p>
          <a:p>
            <a:pPr marL="862965" lvl="1" indent="-380365">
              <a:lnSpc>
                <a:spcPct val="100000"/>
              </a:lnSpc>
              <a:spcBef>
                <a:spcPts val="240"/>
              </a:spcBef>
              <a:buFont typeface="Arial"/>
              <a:buChar char="–"/>
              <a:tabLst>
                <a:tab pos="862965" algn="l"/>
                <a:tab pos="863600" algn="l"/>
              </a:tabLst>
            </a:pPr>
            <a:r>
              <a:rPr sz="1800" spc="-10" dirty="0">
                <a:latin typeface="Verdana"/>
                <a:cs typeface="Verdana"/>
              </a:rPr>
              <a:t>8</a:t>
            </a:r>
            <a:r>
              <a:rPr sz="1800" i="1" spc="-10" dirty="0">
                <a:latin typeface="Arial"/>
                <a:cs typeface="Arial"/>
              </a:rPr>
              <a:t>trabajaPara.(Empresa</a:t>
            </a:r>
            <a:r>
              <a:rPr sz="1800" i="1" spc="-25" dirty="0">
                <a:latin typeface="Arial"/>
                <a:cs typeface="Arial"/>
              </a:rPr>
              <a:t> </a:t>
            </a:r>
            <a:r>
              <a:rPr sz="1800" dirty="0">
                <a:latin typeface="Verdana"/>
                <a:cs typeface="Verdana"/>
              </a:rPr>
              <a:t>u</a:t>
            </a:r>
            <a:r>
              <a:rPr sz="1800" spc="-155" dirty="0">
                <a:latin typeface="Verdana"/>
                <a:cs typeface="Verdana"/>
              </a:rPr>
              <a:t> </a:t>
            </a:r>
            <a:r>
              <a:rPr sz="1800" i="1" dirty="0">
                <a:latin typeface="Arial"/>
                <a:cs typeface="Arial"/>
              </a:rPr>
              <a:t>SociedadAnónima)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=</a:t>
            </a:r>
            <a:r>
              <a:rPr sz="1800" i="1" spc="-10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{</a:t>
            </a:r>
            <a:r>
              <a:rPr sz="1800" i="1" dirty="0">
                <a:latin typeface="Arial"/>
                <a:cs typeface="Arial"/>
              </a:rPr>
              <a:t>CasaPepe,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spc="-20" dirty="0">
                <a:latin typeface="Arial"/>
                <a:cs typeface="Arial"/>
              </a:rPr>
              <a:t>IBM</a:t>
            </a:r>
            <a:r>
              <a:rPr sz="1800" spc="-20" dirty="0">
                <a:latin typeface="Arial"/>
                <a:cs typeface="Arial"/>
              </a:rPr>
              <a:t>}</a:t>
            </a:r>
            <a:endParaRPr sz="1800">
              <a:latin typeface="Arial"/>
              <a:cs typeface="Arial"/>
            </a:endParaRPr>
          </a:p>
          <a:p>
            <a:pPr marL="862965" lvl="1" indent="-380365">
              <a:lnSpc>
                <a:spcPct val="100000"/>
              </a:lnSpc>
              <a:spcBef>
                <a:spcPts val="240"/>
              </a:spcBef>
              <a:buFont typeface="Arial"/>
              <a:buChar char="–"/>
              <a:tabLst>
                <a:tab pos="862965" algn="l"/>
                <a:tab pos="863600" algn="l"/>
              </a:tabLst>
            </a:pPr>
            <a:r>
              <a:rPr sz="1800" dirty="0">
                <a:latin typeface="Verdana"/>
                <a:cs typeface="Verdana"/>
              </a:rPr>
              <a:t>8</a:t>
            </a:r>
            <a:r>
              <a:rPr sz="1800" i="1" dirty="0">
                <a:latin typeface="Arial"/>
                <a:cs typeface="Arial"/>
              </a:rPr>
              <a:t>trabajaPara.</a:t>
            </a:r>
            <a:r>
              <a:rPr sz="1800" dirty="0">
                <a:latin typeface="Verdana"/>
                <a:cs typeface="Verdana"/>
              </a:rPr>
              <a:t>?</a:t>
            </a:r>
            <a:r>
              <a:rPr sz="1800" spc="-100" dirty="0">
                <a:latin typeface="Verdana"/>
                <a:cs typeface="Verdana"/>
              </a:rPr>
              <a:t> </a:t>
            </a:r>
            <a:r>
              <a:rPr sz="1800" i="1" dirty="0">
                <a:latin typeface="Arial"/>
                <a:cs typeface="Arial"/>
              </a:rPr>
              <a:t>=</a:t>
            </a:r>
            <a:r>
              <a:rPr sz="1800" i="1" spc="250" dirty="0">
                <a:latin typeface="Arial"/>
                <a:cs typeface="Arial"/>
              </a:rPr>
              <a:t> </a:t>
            </a:r>
            <a:r>
              <a:rPr sz="2700" baseline="3086" dirty="0">
                <a:latin typeface="Arial"/>
                <a:cs typeface="Arial"/>
              </a:rPr>
              <a:t>{</a:t>
            </a:r>
            <a:r>
              <a:rPr sz="2700" i="1" baseline="3086" dirty="0">
                <a:latin typeface="Arial"/>
                <a:cs typeface="Arial"/>
              </a:rPr>
              <a:t>CasaPepe,</a:t>
            </a:r>
            <a:r>
              <a:rPr sz="2700" i="1" spc="67" baseline="3086" dirty="0">
                <a:latin typeface="Arial"/>
                <a:cs typeface="Arial"/>
              </a:rPr>
              <a:t> </a:t>
            </a:r>
            <a:r>
              <a:rPr sz="2700" i="1" spc="-30" baseline="3086" dirty="0">
                <a:latin typeface="Arial"/>
                <a:cs typeface="Arial"/>
              </a:rPr>
              <a:t>IBM</a:t>
            </a:r>
            <a:r>
              <a:rPr sz="2700" spc="-30" baseline="3086" dirty="0">
                <a:latin typeface="Arial"/>
                <a:cs typeface="Arial"/>
              </a:rPr>
              <a:t>}</a:t>
            </a:r>
            <a:endParaRPr sz="2700" baseline="3086">
              <a:latin typeface="Arial"/>
              <a:cs typeface="Arial"/>
            </a:endParaRPr>
          </a:p>
          <a:p>
            <a:pPr marL="863600" lvl="1" indent="-381000">
              <a:lnSpc>
                <a:spcPts val="2080"/>
              </a:lnSpc>
              <a:spcBef>
                <a:spcPts val="240"/>
              </a:spcBef>
              <a:buFont typeface="Arial"/>
              <a:buChar char="–"/>
              <a:tabLst>
                <a:tab pos="862965" algn="l"/>
                <a:tab pos="863600" algn="l"/>
              </a:tabLst>
            </a:pPr>
            <a:r>
              <a:rPr sz="1800" i="1" dirty="0">
                <a:latin typeface="Arial"/>
                <a:cs typeface="Arial"/>
              </a:rPr>
              <a:t>…</a:t>
            </a:r>
            <a:endParaRPr sz="1800">
              <a:latin typeface="Arial"/>
              <a:cs typeface="Arial"/>
            </a:endParaRPr>
          </a:p>
          <a:p>
            <a:pPr marR="686435" algn="r">
              <a:lnSpc>
                <a:spcPts val="1120"/>
              </a:lnSpc>
            </a:pPr>
            <a:r>
              <a:rPr sz="1000" dirty="0">
                <a:latin typeface="Times New Roman"/>
                <a:cs typeface="Times New Roman"/>
              </a:rPr>
              <a:t>– 12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901065">
              <a:lnSpc>
                <a:spcPct val="100000"/>
              </a:lnSpc>
              <a:spcBef>
                <a:spcPts val="100"/>
              </a:spcBef>
            </a:pPr>
            <a:r>
              <a:rPr dirty="0"/>
              <a:t>Revisando</a:t>
            </a:r>
            <a:r>
              <a:rPr spc="-35" dirty="0"/>
              <a:t> </a:t>
            </a:r>
            <a:r>
              <a:rPr dirty="0"/>
              <a:t>ejemplos</a:t>
            </a:r>
            <a:r>
              <a:rPr spc="-20" dirty="0"/>
              <a:t> </a:t>
            </a:r>
            <a:r>
              <a:rPr dirty="0"/>
              <a:t>en</a:t>
            </a:r>
            <a:r>
              <a:rPr spc="-25" dirty="0"/>
              <a:t> </a:t>
            </a:r>
            <a:r>
              <a:rPr dirty="0"/>
              <a:t>lenguaje</a:t>
            </a:r>
            <a:r>
              <a:rPr spc="-20" dirty="0"/>
              <a:t> </a:t>
            </a:r>
            <a:r>
              <a:rPr spc="-10" dirty="0"/>
              <a:t>natural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64540" y="1141024"/>
            <a:ext cx="7468234" cy="4004945"/>
          </a:xfrm>
          <a:prstGeom prst="rect">
            <a:avLst/>
          </a:prstGeom>
        </p:spPr>
        <p:txBody>
          <a:bodyPr vert="horz" wrap="square" lIns="0" tIns="9842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75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Persona</a:t>
            </a:r>
            <a:r>
              <a:rPr sz="2000" spc="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dirty="0">
                <a:solidFill>
                  <a:srgbClr val="3333CC"/>
                </a:solidFill>
                <a:latin typeface="Verdana"/>
                <a:cs typeface="Verdana"/>
              </a:rPr>
              <a:t>u</a:t>
            </a:r>
            <a:r>
              <a:rPr sz="2000" spc="-150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2000" spc="-10" dirty="0">
                <a:solidFill>
                  <a:srgbClr val="3333CC"/>
                </a:solidFill>
                <a:latin typeface="Arial"/>
                <a:cs typeface="Arial"/>
              </a:rPr>
              <a:t>Femenino</a:t>
            </a:r>
            <a:endParaRPr sz="2000">
              <a:latin typeface="Arial"/>
              <a:cs typeface="Arial"/>
            </a:endParaRPr>
          </a:p>
          <a:p>
            <a:pPr marL="469900">
              <a:lnSpc>
                <a:spcPct val="100000"/>
              </a:lnSpc>
              <a:spcBef>
                <a:spcPts val="605"/>
              </a:spcBef>
            </a:pPr>
            <a:r>
              <a:rPr sz="1800" dirty="0">
                <a:latin typeface="Arial"/>
                <a:cs typeface="Arial"/>
              </a:rPr>
              <a:t>Personas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femeninas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(mujeres)</a:t>
            </a:r>
            <a:endParaRPr sz="18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330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Persona</a:t>
            </a:r>
            <a:r>
              <a:rPr sz="2000" spc="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dirty="0">
                <a:solidFill>
                  <a:srgbClr val="3333CC"/>
                </a:solidFill>
                <a:latin typeface="Verdana"/>
                <a:cs typeface="Verdana"/>
              </a:rPr>
              <a:t>u</a:t>
            </a:r>
            <a:r>
              <a:rPr sz="2000" spc="-150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2000" spc="-10" dirty="0">
                <a:solidFill>
                  <a:srgbClr val="3333CC"/>
                </a:solidFill>
                <a:latin typeface="Verdana"/>
                <a:cs typeface="Verdana"/>
              </a:rPr>
              <a:t>9</a:t>
            </a:r>
            <a:r>
              <a:rPr sz="2000" spc="-10" dirty="0">
                <a:solidFill>
                  <a:srgbClr val="3333CC"/>
                </a:solidFill>
                <a:latin typeface="Arial"/>
                <a:cs typeface="Arial"/>
              </a:rPr>
              <a:t>asiste.Curso</a:t>
            </a:r>
            <a:endParaRPr sz="2000">
              <a:latin typeface="Arial"/>
              <a:cs typeface="Arial"/>
            </a:endParaRPr>
          </a:p>
          <a:p>
            <a:pPr marL="469900">
              <a:lnSpc>
                <a:spcPct val="100000"/>
              </a:lnSpc>
              <a:spcBef>
                <a:spcPts val="610"/>
              </a:spcBef>
            </a:pPr>
            <a:r>
              <a:rPr sz="1800" dirty="0">
                <a:latin typeface="Arial"/>
                <a:cs typeface="Arial"/>
              </a:rPr>
              <a:t>Personas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que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asisten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cursos</a:t>
            </a:r>
            <a:endParaRPr sz="18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325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Persona </a:t>
            </a:r>
            <a:r>
              <a:rPr sz="2000" dirty="0">
                <a:solidFill>
                  <a:srgbClr val="3333CC"/>
                </a:solidFill>
                <a:latin typeface="Verdana"/>
                <a:cs typeface="Verdana"/>
              </a:rPr>
              <a:t>u</a:t>
            </a:r>
            <a:r>
              <a:rPr sz="2000" spc="-150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2000" spc="-10" dirty="0">
                <a:solidFill>
                  <a:srgbClr val="3333CC"/>
                </a:solidFill>
                <a:latin typeface="Verdana"/>
                <a:cs typeface="Verdana"/>
              </a:rPr>
              <a:t>9</a:t>
            </a:r>
            <a:r>
              <a:rPr sz="2000" spc="-10" dirty="0">
                <a:solidFill>
                  <a:srgbClr val="3333CC"/>
                </a:solidFill>
                <a:latin typeface="Arial"/>
                <a:cs typeface="Arial"/>
              </a:rPr>
              <a:t>imparte.(Curso</a:t>
            </a:r>
            <a:r>
              <a:rPr sz="2000" spc="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dirty="0">
                <a:solidFill>
                  <a:srgbClr val="3333CC"/>
                </a:solidFill>
                <a:latin typeface="Verdana"/>
                <a:cs typeface="Verdana"/>
              </a:rPr>
              <a:t>u</a:t>
            </a:r>
            <a:r>
              <a:rPr sz="2000" spc="-135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2000" spc="-25" dirty="0">
                <a:solidFill>
                  <a:srgbClr val="3333CC"/>
                </a:solidFill>
                <a:latin typeface="Verdana"/>
                <a:cs typeface="Verdana"/>
              </a:rPr>
              <a:t>8</a:t>
            </a:r>
            <a:r>
              <a:rPr sz="2000" spc="-25" dirty="0">
                <a:solidFill>
                  <a:srgbClr val="3333CC"/>
                </a:solidFill>
                <a:latin typeface="Arial"/>
                <a:cs typeface="Arial"/>
              </a:rPr>
              <a:t>matriculado-</a:t>
            </a: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por.(Inteligente</a:t>
            </a:r>
            <a:r>
              <a:rPr sz="2000" spc="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spc="-50" dirty="0">
                <a:solidFill>
                  <a:srgbClr val="3333CC"/>
                </a:solidFill>
                <a:latin typeface="Verdana"/>
                <a:cs typeface="Verdana"/>
              </a:rPr>
              <a:t>u</a:t>
            </a:r>
            <a:endParaRPr sz="2000">
              <a:latin typeface="Verdana"/>
              <a:cs typeface="Verdana"/>
            </a:endParaRPr>
          </a:p>
          <a:p>
            <a:pPr marL="355600">
              <a:lnSpc>
                <a:spcPct val="100000"/>
              </a:lnSpc>
            </a:pPr>
            <a:r>
              <a:rPr sz="2000" spc="-10" dirty="0">
                <a:solidFill>
                  <a:srgbClr val="3333CC"/>
                </a:solidFill>
                <a:latin typeface="Georgia"/>
                <a:cs typeface="Georgia"/>
              </a:rPr>
              <a:t>¬</a:t>
            </a:r>
            <a:r>
              <a:rPr sz="2000" spc="-10" dirty="0">
                <a:solidFill>
                  <a:srgbClr val="3333CC"/>
                </a:solidFill>
                <a:latin typeface="Arial"/>
                <a:cs typeface="Arial"/>
              </a:rPr>
              <a:t>Vago))</a:t>
            </a:r>
            <a:endParaRPr sz="2000">
              <a:latin typeface="Arial"/>
              <a:cs typeface="Arial"/>
            </a:endParaRPr>
          </a:p>
          <a:p>
            <a:pPr marL="469900" marR="5080">
              <a:lnSpc>
                <a:spcPct val="101099"/>
              </a:lnSpc>
              <a:spcBef>
                <a:spcPts val="490"/>
              </a:spcBef>
            </a:pPr>
            <a:r>
              <a:rPr sz="1800" dirty="0">
                <a:latin typeface="Arial"/>
                <a:cs typeface="Arial"/>
              </a:rPr>
              <a:t>Personas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que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imparten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cursos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los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que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todos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los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matriculados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25" dirty="0">
                <a:latin typeface="Arial"/>
                <a:cs typeface="Arial"/>
              </a:rPr>
              <a:t>son </a:t>
            </a:r>
            <a:r>
              <a:rPr sz="1800" dirty="0">
                <a:latin typeface="Arial"/>
                <a:cs typeface="Arial"/>
              </a:rPr>
              <a:t>inteligentes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no</a:t>
            </a:r>
            <a:r>
              <a:rPr sz="1800" spc="-20" dirty="0">
                <a:latin typeface="Arial"/>
                <a:cs typeface="Arial"/>
              </a:rPr>
              <a:t> vagos</a:t>
            </a:r>
            <a:endParaRPr sz="18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350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Hombre</a:t>
            </a:r>
            <a:r>
              <a:rPr sz="20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dirty="0">
                <a:solidFill>
                  <a:srgbClr val="3333CC"/>
                </a:solidFill>
                <a:latin typeface="Verdana"/>
                <a:cs typeface="Verdana"/>
              </a:rPr>
              <a:t>u</a:t>
            </a:r>
            <a:r>
              <a:rPr sz="2000" spc="-155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2000" dirty="0">
                <a:solidFill>
                  <a:srgbClr val="3333CC"/>
                </a:solidFill>
                <a:latin typeface="Symbol"/>
                <a:cs typeface="Symbol"/>
              </a:rPr>
              <a:t></a:t>
            </a: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tieneHij@.Femenino</a:t>
            </a:r>
            <a:r>
              <a:rPr sz="20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dirty="0">
                <a:solidFill>
                  <a:srgbClr val="3333CC"/>
                </a:solidFill>
                <a:latin typeface="Verdana"/>
                <a:cs typeface="Verdana"/>
              </a:rPr>
              <a:t>u</a:t>
            </a:r>
            <a:r>
              <a:rPr sz="2000" spc="-155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2000" dirty="0">
                <a:solidFill>
                  <a:srgbClr val="3333CC"/>
                </a:solidFill>
                <a:latin typeface="Symbol"/>
                <a:cs typeface="Symbol"/>
              </a:rPr>
              <a:t></a:t>
            </a: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tieneHij@.Masculino</a:t>
            </a:r>
            <a:r>
              <a:rPr sz="20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spc="-60" dirty="0">
                <a:solidFill>
                  <a:srgbClr val="3333CC"/>
                </a:solidFill>
                <a:latin typeface="Verdana"/>
                <a:cs typeface="Verdana"/>
              </a:rPr>
              <a:t>u</a:t>
            </a:r>
            <a:endParaRPr sz="2000">
              <a:latin typeface="Verdana"/>
              <a:cs typeface="Verdana"/>
            </a:endParaRPr>
          </a:p>
          <a:p>
            <a:pPr marL="355600">
              <a:lnSpc>
                <a:spcPct val="100000"/>
              </a:lnSpc>
            </a:pPr>
            <a:r>
              <a:rPr sz="2000" dirty="0">
                <a:solidFill>
                  <a:srgbClr val="3333CC"/>
                </a:solidFill>
                <a:latin typeface="Symbol"/>
                <a:cs typeface="Symbol"/>
              </a:rPr>
              <a:t></a:t>
            </a: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tieneHij@.(Rico</a:t>
            </a:r>
            <a:r>
              <a:rPr sz="2000" spc="27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spc="520" dirty="0">
                <a:solidFill>
                  <a:srgbClr val="3333CC"/>
                </a:solidFill>
                <a:latin typeface="Verdana"/>
                <a:cs typeface="Verdana"/>
              </a:rPr>
              <a:t>t</a:t>
            </a:r>
            <a:r>
              <a:rPr sz="2000" spc="140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2000" spc="-10" dirty="0">
                <a:solidFill>
                  <a:srgbClr val="3333CC"/>
                </a:solidFill>
                <a:latin typeface="Arial"/>
                <a:cs typeface="Arial"/>
              </a:rPr>
              <a:t>Feliz)</a:t>
            </a:r>
            <a:endParaRPr sz="2000">
              <a:latin typeface="Arial"/>
              <a:cs typeface="Arial"/>
            </a:endParaRPr>
          </a:p>
          <a:p>
            <a:pPr marL="469900" marR="5080">
              <a:lnSpc>
                <a:spcPts val="2090"/>
              </a:lnSpc>
              <a:spcBef>
                <a:spcPts val="735"/>
              </a:spcBef>
            </a:pPr>
            <a:r>
              <a:rPr sz="1800" dirty="0">
                <a:latin typeface="Arial"/>
                <a:cs typeface="Arial"/>
              </a:rPr>
              <a:t>Hombres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que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tienen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hijas,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hijos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además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todos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sus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hijo/as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son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ricos </a:t>
            </a:r>
            <a:r>
              <a:rPr sz="1800" dirty="0">
                <a:latin typeface="Arial"/>
                <a:cs typeface="Arial"/>
              </a:rPr>
              <a:t>o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felices</a:t>
            </a:r>
            <a:endParaRPr sz="18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250531" y="6358635"/>
            <a:ext cx="3429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– 13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018664">
              <a:lnSpc>
                <a:spcPct val="100000"/>
              </a:lnSpc>
              <a:spcBef>
                <a:spcPts val="100"/>
              </a:spcBef>
            </a:pPr>
            <a:r>
              <a:rPr dirty="0"/>
              <a:t>Propiedades</a:t>
            </a:r>
            <a:r>
              <a:rPr spc="-40" dirty="0"/>
              <a:t> </a:t>
            </a:r>
            <a:r>
              <a:rPr dirty="0"/>
              <a:t>del</a:t>
            </a:r>
            <a:r>
              <a:rPr spc="-30" dirty="0"/>
              <a:t> </a:t>
            </a:r>
            <a:r>
              <a:rPr spc="-10" dirty="0"/>
              <a:t>entorno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22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929639" y="1229868"/>
            <a:ext cx="7282180" cy="4150360"/>
          </a:xfrm>
          <a:prstGeom prst="rect">
            <a:avLst/>
          </a:prstGeom>
        </p:spPr>
        <p:txBody>
          <a:bodyPr vert="horz" wrap="square" lIns="0" tIns="140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5"/>
              </a:spcBef>
            </a:pPr>
            <a:r>
              <a:rPr sz="2000" b="1" dirty="0">
                <a:latin typeface="Times New Roman"/>
                <a:cs typeface="Times New Roman"/>
              </a:rPr>
              <a:t>Propiedades</a:t>
            </a:r>
            <a:r>
              <a:rPr sz="2000" b="1" spc="-65" dirty="0">
                <a:latin typeface="Times New Roman"/>
                <a:cs typeface="Times New Roman"/>
              </a:rPr>
              <a:t> </a:t>
            </a:r>
            <a:r>
              <a:rPr sz="2000" b="1" spc="-5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1010"/>
              </a:spcBef>
              <a:buFont typeface="Times New Roman"/>
              <a:buChar char="•"/>
              <a:tabLst>
                <a:tab pos="296545" algn="l"/>
                <a:tab pos="297180" algn="l"/>
              </a:tabLst>
            </a:pPr>
            <a:r>
              <a:rPr sz="2000" i="1" dirty="0">
                <a:latin typeface="Times New Roman"/>
                <a:cs typeface="Times New Roman"/>
              </a:rPr>
              <a:t>estático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frente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dinámico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70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¿El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entorno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cambiar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mientras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agente </a:t>
            </a:r>
            <a:r>
              <a:rPr sz="1800" spc="-10" dirty="0">
                <a:latin typeface="Times New Roman"/>
                <a:cs typeface="Times New Roman"/>
              </a:rPr>
              <a:t>delibera?</a:t>
            </a:r>
            <a:endParaRPr sz="1800">
              <a:latin typeface="Times New Roman"/>
              <a:cs typeface="Times New Roman"/>
            </a:endParaRPr>
          </a:p>
          <a:p>
            <a:pPr marL="772795">
              <a:lnSpc>
                <a:spcPct val="100000"/>
              </a:lnSpc>
              <a:spcBef>
                <a:spcPts val="240"/>
              </a:spcBef>
            </a:pPr>
            <a:r>
              <a:rPr sz="1800" dirty="0">
                <a:latin typeface="Times New Roman"/>
                <a:cs typeface="Times New Roman"/>
              </a:rPr>
              <a:t>¿Puede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cambiar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agente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actúe?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62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estático: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agente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software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laberinto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simulado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(entorno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cambia)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65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“semidinámico”: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ajedrez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(cambios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previsibles)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65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dinámico: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gestión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tráfico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(cambios</a:t>
            </a:r>
            <a:r>
              <a:rPr sz="1800" spc="-10" dirty="0">
                <a:latin typeface="Times New Roman"/>
                <a:cs typeface="Times New Roman"/>
              </a:rPr>
              <a:t> imprevisibles)</a:t>
            </a:r>
            <a:endParaRPr sz="18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1140"/>
              </a:spcBef>
              <a:buFont typeface="Times New Roman"/>
              <a:buChar char="•"/>
              <a:tabLst>
                <a:tab pos="296545" algn="l"/>
                <a:tab pos="297180" algn="l"/>
              </a:tabLst>
            </a:pPr>
            <a:r>
              <a:rPr sz="2000" i="1" dirty="0">
                <a:latin typeface="Times New Roman"/>
                <a:cs typeface="Times New Roman"/>
              </a:rPr>
              <a:t>discreto</a:t>
            </a:r>
            <a:r>
              <a:rPr sz="2000" i="1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frente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continuo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68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¿Los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posibles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percepciones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y/o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discretos?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65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discreto: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ajedrez,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agente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software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laberinto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simulado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65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continuo: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robot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navegando 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sala </a:t>
            </a:r>
            <a:r>
              <a:rPr sz="1800" spc="-20" dirty="0">
                <a:latin typeface="Times New Roman"/>
                <a:cs typeface="Times New Roman"/>
              </a:rPr>
              <a:t>real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398711" y="350011"/>
            <a:ext cx="43465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Bases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Conocimientos</a:t>
            </a:r>
            <a:r>
              <a:rPr spc="-10" dirty="0"/>
              <a:t> </a:t>
            </a:r>
            <a:r>
              <a:rPr sz="3525" spc="-89" baseline="1182" dirty="0">
                <a:latin typeface="Georgia"/>
                <a:cs typeface="Georgia"/>
              </a:rPr>
              <a:t>ALC</a:t>
            </a:r>
            <a:endParaRPr sz="3525" baseline="1182">
              <a:latin typeface="Georgia"/>
              <a:cs typeface="Georgi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14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26440" y="1160666"/>
            <a:ext cx="7766684" cy="3968115"/>
          </a:xfrm>
          <a:prstGeom prst="rect">
            <a:avLst/>
          </a:prstGeom>
        </p:spPr>
        <p:txBody>
          <a:bodyPr vert="horz" wrap="square" lIns="0" tIns="53975" rIns="0" bIns="0" rtlCol="0">
            <a:spAutoFit/>
          </a:bodyPr>
          <a:lstStyle/>
          <a:p>
            <a:pPr marL="393065" indent="-342265">
              <a:lnSpc>
                <a:spcPct val="100000"/>
              </a:lnSpc>
              <a:spcBef>
                <a:spcPts val="425"/>
              </a:spcBef>
              <a:buChar char="•"/>
              <a:tabLst>
                <a:tab pos="393065" algn="l"/>
                <a:tab pos="393700" algn="l"/>
              </a:tabLst>
            </a:pPr>
            <a:r>
              <a:rPr sz="2000" dirty="0">
                <a:latin typeface="Arial"/>
                <a:cs typeface="Arial"/>
              </a:rPr>
              <a:t>Normalmente,</a:t>
            </a:r>
            <a:r>
              <a:rPr sz="2000" spc="-3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una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BC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se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divide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en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dos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partes</a:t>
            </a:r>
            <a:r>
              <a:rPr sz="2000" spc="-10" dirty="0">
                <a:latin typeface="Arial"/>
                <a:cs typeface="Arial"/>
              </a:rPr>
              <a:t> &lt;</a:t>
            </a:r>
            <a:r>
              <a:rPr sz="2000" spc="-10" dirty="0">
                <a:latin typeface="Georgia"/>
                <a:cs typeface="Georgia"/>
              </a:rPr>
              <a:t>T</a:t>
            </a:r>
            <a:r>
              <a:rPr sz="2000" spc="-10" dirty="0">
                <a:latin typeface="Arial"/>
                <a:cs typeface="Arial"/>
              </a:rPr>
              <a:t>,</a:t>
            </a:r>
            <a:r>
              <a:rPr sz="2000" spc="-10" dirty="0">
                <a:latin typeface="Georgia"/>
                <a:cs typeface="Georgia"/>
              </a:rPr>
              <a:t>A</a:t>
            </a:r>
            <a:r>
              <a:rPr sz="2000" spc="-10" dirty="0">
                <a:latin typeface="Arial"/>
                <a:cs typeface="Arial"/>
              </a:rPr>
              <a:t>&gt;:</a:t>
            </a:r>
            <a:endParaRPr sz="2000">
              <a:latin typeface="Arial"/>
              <a:cs typeface="Arial"/>
            </a:endParaRPr>
          </a:p>
          <a:p>
            <a:pPr marL="793115" marR="43180" lvl="1" indent="-285115">
              <a:lnSpc>
                <a:spcPts val="1989"/>
              </a:lnSpc>
              <a:spcBef>
                <a:spcPts val="505"/>
              </a:spcBef>
              <a:buFont typeface="Arial"/>
              <a:buChar char="–"/>
              <a:tabLst>
                <a:tab pos="793115" algn="l"/>
                <a:tab pos="793750" algn="l"/>
              </a:tabLst>
            </a:pPr>
            <a:r>
              <a:rPr sz="1800" b="1" dirty="0">
                <a:solidFill>
                  <a:srgbClr val="3333CC"/>
                </a:solidFill>
                <a:latin typeface="Arial"/>
                <a:cs typeface="Arial"/>
              </a:rPr>
              <a:t>TBox</a:t>
            </a:r>
            <a:r>
              <a:rPr sz="1800" b="1" spc="-3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(Terminological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KB):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un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conjunto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axiomas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que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describen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25" dirty="0">
                <a:latin typeface="Arial"/>
                <a:cs typeface="Arial"/>
              </a:rPr>
              <a:t>la </a:t>
            </a:r>
            <a:r>
              <a:rPr sz="1800" dirty="0">
                <a:latin typeface="Arial"/>
                <a:cs typeface="Arial"/>
              </a:rPr>
              <a:t>estructura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un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dominio,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forma:</a:t>
            </a:r>
            <a:endParaRPr sz="1800">
              <a:latin typeface="Arial"/>
              <a:cs typeface="Arial"/>
            </a:endParaRPr>
          </a:p>
          <a:p>
            <a:pPr marL="1193165" lvl="2" indent="-228600">
              <a:lnSpc>
                <a:spcPct val="100000"/>
              </a:lnSpc>
              <a:spcBef>
                <a:spcPts val="114"/>
              </a:spcBef>
              <a:buChar char="•"/>
              <a:tabLst>
                <a:tab pos="1193165" algn="l"/>
                <a:tab pos="1193800" algn="l"/>
              </a:tabLst>
            </a:pPr>
            <a:r>
              <a:rPr sz="1600" dirty="0">
                <a:latin typeface="Arial"/>
                <a:cs typeface="Arial"/>
              </a:rPr>
              <a:t>Inclusiones: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i="1" dirty="0">
                <a:solidFill>
                  <a:srgbClr val="3333CC"/>
                </a:solidFill>
                <a:latin typeface="Arial"/>
                <a:cs typeface="Arial"/>
              </a:rPr>
              <a:t>C</a:t>
            </a:r>
            <a:r>
              <a:rPr sz="1600" i="1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spc="270" dirty="0">
                <a:solidFill>
                  <a:srgbClr val="3333CC"/>
                </a:solidFill>
                <a:latin typeface="Verdana"/>
                <a:cs typeface="Verdana"/>
              </a:rPr>
              <a:t>v</a:t>
            </a:r>
            <a:r>
              <a:rPr sz="1600" spc="-125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1600" i="1" dirty="0">
                <a:solidFill>
                  <a:srgbClr val="3333CC"/>
                </a:solidFill>
                <a:latin typeface="Arial"/>
                <a:cs typeface="Arial"/>
              </a:rPr>
              <a:t>D</a:t>
            </a:r>
            <a:r>
              <a:rPr sz="1600" dirty="0">
                <a:latin typeface="Arial"/>
                <a:cs typeface="Arial"/>
              </a:rPr>
              <a:t>, siendo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C</a:t>
            </a:r>
            <a:r>
              <a:rPr sz="1600" i="1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y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D</a:t>
            </a:r>
            <a:r>
              <a:rPr sz="1600" i="1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conceptos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spc="-25" dirty="0">
                <a:latin typeface="Georgia"/>
                <a:cs typeface="Georgia"/>
              </a:rPr>
              <a:t>ALC</a:t>
            </a:r>
            <a:endParaRPr sz="1600">
              <a:latin typeface="Georgia"/>
              <a:cs typeface="Georgia"/>
            </a:endParaRPr>
          </a:p>
          <a:p>
            <a:pPr marL="1421765">
              <a:lnSpc>
                <a:spcPct val="100000"/>
              </a:lnSpc>
              <a:spcBef>
                <a:spcPts val="580"/>
              </a:spcBef>
            </a:pPr>
            <a:r>
              <a:rPr sz="1600" i="1" dirty="0">
                <a:latin typeface="Arial"/>
                <a:cs typeface="Arial"/>
              </a:rPr>
              <a:t>C</a:t>
            </a:r>
            <a:r>
              <a:rPr sz="1600" i="1" spc="-5" dirty="0">
                <a:latin typeface="Arial"/>
                <a:cs typeface="Arial"/>
              </a:rPr>
              <a:t> </a:t>
            </a:r>
            <a:r>
              <a:rPr sz="1600" spc="270" dirty="0">
                <a:latin typeface="Verdana"/>
                <a:cs typeface="Verdana"/>
              </a:rPr>
              <a:t>v</a:t>
            </a:r>
            <a:r>
              <a:rPr sz="1600" spc="-114" dirty="0">
                <a:latin typeface="Verdana"/>
                <a:cs typeface="Verdana"/>
              </a:rPr>
              <a:t> </a:t>
            </a:r>
            <a:r>
              <a:rPr sz="1600" i="1" dirty="0">
                <a:latin typeface="Arial"/>
                <a:cs typeface="Arial"/>
              </a:rPr>
              <a:t>D </a:t>
            </a:r>
            <a:r>
              <a:rPr sz="1600" dirty="0">
                <a:latin typeface="Arial"/>
                <a:cs typeface="Arial"/>
              </a:rPr>
              <a:t>sii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i="1" spc="60" dirty="0">
                <a:latin typeface="Arial"/>
                <a:cs typeface="Arial"/>
              </a:rPr>
              <a:t>C</a:t>
            </a:r>
            <a:r>
              <a:rPr sz="1650" spc="89" baseline="25252" dirty="0">
                <a:latin typeface="Verdana"/>
                <a:cs typeface="Verdana"/>
              </a:rPr>
              <a:t>I</a:t>
            </a:r>
            <a:r>
              <a:rPr sz="1650" spc="52" baseline="25252" dirty="0">
                <a:latin typeface="Verdana"/>
                <a:cs typeface="Verdana"/>
              </a:rPr>
              <a:t> </a:t>
            </a:r>
            <a:r>
              <a:rPr sz="1600" spc="195" dirty="0">
                <a:latin typeface="Verdana"/>
                <a:cs typeface="Verdana"/>
              </a:rPr>
              <a:t>µ</a:t>
            </a:r>
            <a:r>
              <a:rPr sz="1600" spc="-114" dirty="0">
                <a:latin typeface="Verdana"/>
                <a:cs typeface="Verdana"/>
              </a:rPr>
              <a:t> </a:t>
            </a:r>
            <a:r>
              <a:rPr sz="1600" i="1" spc="35" dirty="0">
                <a:latin typeface="Arial"/>
                <a:cs typeface="Arial"/>
              </a:rPr>
              <a:t>D</a:t>
            </a:r>
            <a:r>
              <a:rPr sz="1650" spc="52" baseline="25252" dirty="0">
                <a:latin typeface="Verdana"/>
                <a:cs typeface="Verdana"/>
              </a:rPr>
              <a:t>I</a:t>
            </a:r>
            <a:endParaRPr sz="1650" baseline="25252">
              <a:latin typeface="Verdana"/>
              <a:cs typeface="Verdana"/>
            </a:endParaRPr>
          </a:p>
          <a:p>
            <a:pPr marL="1193165" marR="1342390" lvl="2" indent="-228600">
              <a:lnSpc>
                <a:spcPct val="103800"/>
              </a:lnSpc>
              <a:spcBef>
                <a:spcPts val="310"/>
              </a:spcBef>
              <a:buChar char="•"/>
              <a:tabLst>
                <a:tab pos="1193800" algn="l"/>
                <a:tab pos="1421765" algn="l"/>
              </a:tabLst>
            </a:pPr>
            <a:r>
              <a:rPr sz="1600" dirty="0">
                <a:latin typeface="Arial"/>
                <a:cs typeface="Arial"/>
              </a:rPr>
              <a:t>Equivalencias: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C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latin typeface="Symbol"/>
                <a:cs typeface="Symbol"/>
              </a:rPr>
              <a:t>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D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(si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C</a:t>
            </a:r>
            <a:r>
              <a:rPr sz="1600" i="1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es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atómico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se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llama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i="1" spc="-10" dirty="0">
                <a:latin typeface="Arial"/>
                <a:cs typeface="Arial"/>
              </a:rPr>
              <a:t>Definición</a:t>
            </a:r>
            <a:r>
              <a:rPr sz="1600" spc="-10" dirty="0">
                <a:latin typeface="Arial"/>
                <a:cs typeface="Arial"/>
              </a:rPr>
              <a:t>) 		</a:t>
            </a:r>
            <a:r>
              <a:rPr sz="1600" i="1" dirty="0">
                <a:latin typeface="Arial"/>
                <a:cs typeface="Arial"/>
              </a:rPr>
              <a:t>C</a:t>
            </a:r>
            <a:r>
              <a:rPr sz="1600" i="1" spc="-5" dirty="0">
                <a:latin typeface="Arial"/>
                <a:cs typeface="Arial"/>
              </a:rPr>
              <a:t> </a:t>
            </a:r>
            <a:r>
              <a:rPr sz="1600" dirty="0">
                <a:latin typeface="Symbol"/>
                <a:cs typeface="Symbol"/>
              </a:rPr>
              <a:t>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Arial"/>
                <a:cs typeface="Arial"/>
              </a:rPr>
              <a:t>D </a:t>
            </a:r>
            <a:r>
              <a:rPr sz="1600" dirty="0">
                <a:latin typeface="Arial"/>
                <a:cs typeface="Arial"/>
              </a:rPr>
              <a:t>sii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C </a:t>
            </a:r>
            <a:r>
              <a:rPr sz="1600" spc="270" dirty="0">
                <a:latin typeface="Verdana"/>
                <a:cs typeface="Verdana"/>
              </a:rPr>
              <a:t>v</a:t>
            </a:r>
            <a:r>
              <a:rPr sz="1600" spc="-114" dirty="0">
                <a:latin typeface="Verdana"/>
                <a:cs typeface="Verdana"/>
              </a:rPr>
              <a:t> </a:t>
            </a:r>
            <a:r>
              <a:rPr sz="1600" i="1" dirty="0">
                <a:latin typeface="Arial"/>
                <a:cs typeface="Arial"/>
              </a:rPr>
              <a:t>D</a:t>
            </a:r>
            <a:r>
              <a:rPr sz="1600" i="1" spc="-5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y</a:t>
            </a:r>
            <a:r>
              <a:rPr sz="1600" i="1" spc="5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D</a:t>
            </a:r>
            <a:r>
              <a:rPr sz="1600" i="1" spc="-5" dirty="0">
                <a:latin typeface="Arial"/>
                <a:cs typeface="Arial"/>
              </a:rPr>
              <a:t> </a:t>
            </a:r>
            <a:r>
              <a:rPr sz="1600" spc="270" dirty="0">
                <a:latin typeface="Verdana"/>
                <a:cs typeface="Verdana"/>
              </a:rPr>
              <a:t>v</a:t>
            </a:r>
            <a:r>
              <a:rPr sz="1600" spc="-114" dirty="0">
                <a:latin typeface="Verdana"/>
                <a:cs typeface="Verdana"/>
              </a:rPr>
              <a:t> </a:t>
            </a:r>
            <a:r>
              <a:rPr sz="1600" i="1" dirty="0">
                <a:latin typeface="Arial"/>
                <a:cs typeface="Arial"/>
              </a:rPr>
              <a:t>C</a:t>
            </a:r>
            <a:r>
              <a:rPr sz="1600" i="1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(es</a:t>
            </a:r>
            <a:r>
              <a:rPr sz="1600" spc="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decir,</a:t>
            </a:r>
            <a:r>
              <a:rPr sz="1600" spc="10" dirty="0">
                <a:latin typeface="Arial"/>
                <a:cs typeface="Arial"/>
              </a:rPr>
              <a:t> </a:t>
            </a:r>
            <a:r>
              <a:rPr sz="1600" i="1" spc="60" dirty="0">
                <a:latin typeface="Arial"/>
                <a:cs typeface="Arial"/>
              </a:rPr>
              <a:t>C</a:t>
            </a:r>
            <a:r>
              <a:rPr sz="1650" spc="89" baseline="25252" dirty="0">
                <a:latin typeface="Verdana"/>
                <a:cs typeface="Verdana"/>
              </a:rPr>
              <a:t>I</a:t>
            </a:r>
            <a:r>
              <a:rPr sz="1650" spc="44" baseline="25252" dirty="0">
                <a:latin typeface="Verdana"/>
                <a:cs typeface="Verdana"/>
              </a:rPr>
              <a:t> </a:t>
            </a:r>
            <a:r>
              <a:rPr sz="1600" dirty="0">
                <a:latin typeface="Symbol"/>
                <a:cs typeface="Symbol"/>
              </a:rPr>
              <a:t>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i="1" spc="-25" dirty="0">
                <a:latin typeface="Arial"/>
                <a:cs typeface="Arial"/>
              </a:rPr>
              <a:t>D</a:t>
            </a:r>
            <a:r>
              <a:rPr sz="1650" spc="-37" baseline="25252" dirty="0">
                <a:latin typeface="Verdana"/>
                <a:cs typeface="Verdana"/>
              </a:rPr>
              <a:t>I</a:t>
            </a:r>
            <a:r>
              <a:rPr sz="1600" spc="-25" dirty="0">
                <a:latin typeface="Arial"/>
                <a:cs typeface="Arial"/>
              </a:rPr>
              <a:t>)</a:t>
            </a:r>
            <a:endParaRPr sz="1600">
              <a:latin typeface="Arial"/>
              <a:cs typeface="Arial"/>
            </a:endParaRPr>
          </a:p>
          <a:p>
            <a:pPr marL="1193165" lvl="2" indent="-228600">
              <a:lnSpc>
                <a:spcPct val="100000"/>
              </a:lnSpc>
              <a:spcBef>
                <a:spcPts val="165"/>
              </a:spcBef>
              <a:buFont typeface="Arial"/>
              <a:buChar char="•"/>
              <a:tabLst>
                <a:tab pos="1193165" algn="l"/>
                <a:tab pos="1193800" algn="l"/>
              </a:tabLst>
            </a:pPr>
            <a:r>
              <a:rPr sz="1600" spc="240" dirty="0">
                <a:latin typeface="Georgia"/>
                <a:cs typeface="Georgia"/>
              </a:rPr>
              <a:t>I</a:t>
            </a:r>
            <a:r>
              <a:rPr sz="1600" spc="45" dirty="0">
                <a:latin typeface="Georgia"/>
                <a:cs typeface="Georgia"/>
              </a:rPr>
              <a:t> </a:t>
            </a:r>
            <a:r>
              <a:rPr sz="1600" dirty="0">
                <a:latin typeface="Arial"/>
                <a:cs typeface="Arial"/>
              </a:rPr>
              <a:t>es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un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modelo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Georgia"/>
                <a:cs typeface="Georgia"/>
              </a:rPr>
              <a:t>T</a:t>
            </a:r>
            <a:r>
              <a:rPr sz="1600" spc="484" dirty="0">
                <a:latin typeface="Georgia"/>
                <a:cs typeface="Georgia"/>
              </a:rPr>
              <a:t> </a:t>
            </a:r>
            <a:r>
              <a:rPr sz="1600" dirty="0">
                <a:latin typeface="Arial"/>
                <a:cs typeface="Arial"/>
              </a:rPr>
              <a:t>si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y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sólo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si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satisface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todos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los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axiomas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spc="-50" dirty="0">
                <a:latin typeface="Georgia"/>
                <a:cs typeface="Georgia"/>
              </a:rPr>
              <a:t>T</a:t>
            </a:r>
            <a:endParaRPr sz="1600">
              <a:latin typeface="Georgia"/>
              <a:cs typeface="Georgia"/>
            </a:endParaRPr>
          </a:p>
          <a:p>
            <a:pPr marL="793115" marR="169545" lvl="1" indent="-285115">
              <a:lnSpc>
                <a:spcPts val="2020"/>
              </a:lnSpc>
              <a:spcBef>
                <a:spcPts val="465"/>
              </a:spcBef>
              <a:buFont typeface="Arial"/>
              <a:buChar char="–"/>
              <a:tabLst>
                <a:tab pos="793115" algn="l"/>
                <a:tab pos="793750" algn="l"/>
              </a:tabLst>
            </a:pPr>
            <a:r>
              <a:rPr sz="1800" b="1" dirty="0">
                <a:solidFill>
                  <a:srgbClr val="3333CC"/>
                </a:solidFill>
                <a:latin typeface="Arial"/>
                <a:cs typeface="Arial"/>
              </a:rPr>
              <a:t>ABox</a:t>
            </a:r>
            <a:r>
              <a:rPr sz="1800" b="1" spc="-3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(Assertional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KB):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un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conjunto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axiomas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que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describen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25" dirty="0">
                <a:latin typeface="Arial"/>
                <a:cs typeface="Arial"/>
              </a:rPr>
              <a:t>una </a:t>
            </a:r>
            <a:r>
              <a:rPr sz="1800" dirty="0">
                <a:latin typeface="Arial"/>
                <a:cs typeface="Arial"/>
              </a:rPr>
              <a:t>situación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concreta,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forma:</a:t>
            </a:r>
            <a:endParaRPr sz="1800">
              <a:latin typeface="Arial"/>
              <a:cs typeface="Arial"/>
            </a:endParaRPr>
          </a:p>
          <a:p>
            <a:pPr marL="1193165" lvl="2" indent="-228600">
              <a:lnSpc>
                <a:spcPct val="100000"/>
              </a:lnSpc>
              <a:spcBef>
                <a:spcPts val="80"/>
              </a:spcBef>
              <a:buChar char="•"/>
              <a:tabLst>
                <a:tab pos="1193165" algn="l"/>
                <a:tab pos="1193800" algn="l"/>
              </a:tabLst>
            </a:pPr>
            <a:r>
              <a:rPr sz="1600" dirty="0">
                <a:latin typeface="Arial"/>
                <a:cs typeface="Arial"/>
              </a:rPr>
              <a:t>Aserción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conceptos: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i="1" spc="-20" dirty="0">
                <a:solidFill>
                  <a:srgbClr val="3333CC"/>
                </a:solidFill>
                <a:latin typeface="Arial"/>
                <a:cs typeface="Arial"/>
              </a:rPr>
              <a:t>C(a)</a:t>
            </a:r>
            <a:endParaRPr sz="1600">
              <a:latin typeface="Arial"/>
              <a:cs typeface="Arial"/>
            </a:endParaRPr>
          </a:p>
          <a:p>
            <a:pPr marL="1421765">
              <a:lnSpc>
                <a:spcPct val="100000"/>
              </a:lnSpc>
              <a:spcBef>
                <a:spcPts val="290"/>
              </a:spcBef>
            </a:pPr>
            <a:r>
              <a:rPr sz="1600" i="1" dirty="0">
                <a:latin typeface="Arial"/>
                <a:cs typeface="Arial"/>
              </a:rPr>
              <a:t>C(a)</a:t>
            </a:r>
            <a:r>
              <a:rPr sz="1600" i="1" spc="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si </a:t>
            </a:r>
            <a:r>
              <a:rPr sz="1600" i="1" spc="60" dirty="0">
                <a:latin typeface="Arial"/>
                <a:cs typeface="Arial"/>
              </a:rPr>
              <a:t>a</a:t>
            </a:r>
            <a:r>
              <a:rPr sz="1650" spc="89" baseline="25252" dirty="0">
                <a:latin typeface="Verdana"/>
                <a:cs typeface="Verdana"/>
              </a:rPr>
              <a:t>I</a:t>
            </a:r>
            <a:r>
              <a:rPr sz="1650" spc="44" baseline="25252" dirty="0">
                <a:latin typeface="Verdana"/>
                <a:cs typeface="Verdana"/>
              </a:rPr>
              <a:t> </a:t>
            </a:r>
            <a:r>
              <a:rPr sz="1600" spc="65" dirty="0">
                <a:latin typeface="Symbol"/>
                <a:cs typeface="Symbol"/>
              </a:rPr>
              <a:t></a:t>
            </a:r>
            <a:r>
              <a:rPr sz="1600" i="1" spc="65" dirty="0">
                <a:latin typeface="Arial"/>
                <a:cs typeface="Arial"/>
              </a:rPr>
              <a:t>C</a:t>
            </a:r>
            <a:r>
              <a:rPr sz="1650" spc="97" baseline="25252" dirty="0">
                <a:latin typeface="Verdana"/>
                <a:cs typeface="Verdana"/>
              </a:rPr>
              <a:t>I</a:t>
            </a:r>
            <a:endParaRPr sz="1650" baseline="25252">
              <a:latin typeface="Verdana"/>
              <a:cs typeface="Verdana"/>
            </a:endParaRPr>
          </a:p>
          <a:p>
            <a:pPr marL="1193165" marR="4395470" lvl="2" indent="-228600">
              <a:lnSpc>
                <a:spcPts val="2110"/>
              </a:lnSpc>
              <a:spcBef>
                <a:spcPts val="80"/>
              </a:spcBef>
              <a:buChar char="•"/>
              <a:tabLst>
                <a:tab pos="1193800" algn="l"/>
                <a:tab pos="1421765" algn="l"/>
              </a:tabLst>
            </a:pPr>
            <a:r>
              <a:rPr sz="1600" dirty="0">
                <a:latin typeface="Arial"/>
                <a:cs typeface="Arial"/>
              </a:rPr>
              <a:t>Aserción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roles: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i="1" spc="-10" dirty="0">
                <a:solidFill>
                  <a:srgbClr val="3333CC"/>
                </a:solidFill>
                <a:latin typeface="Arial"/>
                <a:cs typeface="Arial"/>
              </a:rPr>
              <a:t>r(a,b) 		</a:t>
            </a:r>
            <a:r>
              <a:rPr sz="1600" i="1" dirty="0">
                <a:latin typeface="Arial"/>
                <a:cs typeface="Arial"/>
              </a:rPr>
              <a:t>r(a,b)</a:t>
            </a:r>
            <a:r>
              <a:rPr sz="1600" i="1" spc="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si </a:t>
            </a:r>
            <a:r>
              <a:rPr sz="1600" spc="-10" dirty="0">
                <a:latin typeface="Arial"/>
                <a:cs typeface="Arial"/>
              </a:rPr>
              <a:t>&lt;</a:t>
            </a:r>
            <a:r>
              <a:rPr sz="1600" i="1" spc="-10" dirty="0">
                <a:latin typeface="Arial"/>
                <a:cs typeface="Arial"/>
              </a:rPr>
              <a:t>a</a:t>
            </a:r>
            <a:r>
              <a:rPr sz="1600" spc="-10" dirty="0">
                <a:latin typeface="Arial"/>
                <a:cs typeface="Arial"/>
              </a:rPr>
              <a:t>,</a:t>
            </a:r>
            <a:r>
              <a:rPr sz="1600" i="1" spc="-10" dirty="0">
                <a:latin typeface="Arial"/>
                <a:cs typeface="Arial"/>
              </a:rPr>
              <a:t>b&gt;</a:t>
            </a:r>
            <a:r>
              <a:rPr sz="1600" spc="-10" dirty="0">
                <a:latin typeface="Symbol"/>
                <a:cs typeface="Symbol"/>
              </a:rPr>
              <a:t></a:t>
            </a:r>
            <a:r>
              <a:rPr sz="1600" i="1" spc="-10" dirty="0">
                <a:latin typeface="Arial"/>
                <a:cs typeface="Arial"/>
              </a:rPr>
              <a:t>r</a:t>
            </a:r>
            <a:r>
              <a:rPr sz="1650" spc="-15" baseline="25252" dirty="0">
                <a:latin typeface="Verdana"/>
                <a:cs typeface="Verdana"/>
              </a:rPr>
              <a:t>I</a:t>
            </a:r>
            <a:endParaRPr sz="1650" baseline="25252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179830">
              <a:lnSpc>
                <a:spcPct val="100000"/>
              </a:lnSpc>
              <a:spcBef>
                <a:spcPts val="100"/>
              </a:spcBef>
            </a:pPr>
            <a:r>
              <a:rPr dirty="0"/>
              <a:t>Bases</a:t>
            </a:r>
            <a:r>
              <a:rPr spc="-3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Conocimientos:</a:t>
            </a:r>
            <a:r>
              <a:rPr spc="-20" dirty="0"/>
              <a:t> </a:t>
            </a:r>
            <a:r>
              <a:rPr dirty="0"/>
              <a:t>Ejemplo</a:t>
            </a:r>
            <a:r>
              <a:rPr spc="-20" dirty="0"/>
              <a:t> </a:t>
            </a:r>
            <a:r>
              <a:rPr spc="-50" dirty="0"/>
              <a:t>2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185352" y="1582420"/>
            <a:ext cx="251079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Georgia"/>
                <a:cs typeface="Georgia"/>
              </a:rPr>
              <a:t>T</a:t>
            </a:r>
            <a:r>
              <a:rPr sz="1600" spc="30" dirty="0">
                <a:latin typeface="Georgia"/>
                <a:cs typeface="Georgia"/>
              </a:rPr>
              <a:t> </a:t>
            </a:r>
            <a:r>
              <a:rPr sz="1600" dirty="0">
                <a:latin typeface="Arial"/>
                <a:cs typeface="Arial"/>
              </a:rPr>
              <a:t>=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{</a:t>
            </a:r>
            <a:r>
              <a:rPr sz="1600" spc="-2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Empresa</a:t>
            </a:r>
            <a:r>
              <a:rPr sz="1600" spc="-25" dirty="0">
                <a:latin typeface="Arial"/>
                <a:cs typeface="Arial"/>
              </a:rPr>
              <a:t> </a:t>
            </a:r>
            <a:r>
              <a:rPr sz="1600" spc="270" dirty="0">
                <a:latin typeface="Verdana"/>
                <a:cs typeface="Verdana"/>
              </a:rPr>
              <a:t>v</a:t>
            </a:r>
            <a:r>
              <a:rPr sz="1600" spc="-140" dirty="0">
                <a:latin typeface="Verdana"/>
                <a:cs typeface="Verdana"/>
              </a:rPr>
              <a:t> </a:t>
            </a:r>
            <a:r>
              <a:rPr sz="1600" spc="-10" dirty="0">
                <a:latin typeface="Georgia"/>
                <a:cs typeface="Georgia"/>
              </a:rPr>
              <a:t>¬</a:t>
            </a:r>
            <a:r>
              <a:rPr sz="1600" spc="-10" dirty="0">
                <a:latin typeface="Arial"/>
                <a:cs typeface="Arial"/>
              </a:rPr>
              <a:t>Persona,</a:t>
            </a:r>
            <a:endParaRPr sz="16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948814" y="1875028"/>
            <a:ext cx="265239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Arial"/>
                <a:cs typeface="Arial"/>
              </a:rPr>
              <a:t>EmpresaPrivada</a:t>
            </a:r>
            <a:r>
              <a:rPr sz="1600" spc="-25" dirty="0">
                <a:latin typeface="Arial"/>
                <a:cs typeface="Arial"/>
              </a:rPr>
              <a:t> </a:t>
            </a:r>
            <a:r>
              <a:rPr sz="1600" spc="270" dirty="0">
                <a:latin typeface="Verdana"/>
                <a:cs typeface="Verdana"/>
              </a:rPr>
              <a:t>v</a:t>
            </a:r>
            <a:r>
              <a:rPr sz="1600" spc="-135" dirty="0">
                <a:latin typeface="Verdana"/>
                <a:cs typeface="Verdana"/>
              </a:rPr>
              <a:t> </a:t>
            </a:r>
            <a:r>
              <a:rPr sz="1600" spc="-10" dirty="0">
                <a:latin typeface="Arial"/>
                <a:cs typeface="Arial"/>
              </a:rPr>
              <a:t>Empresa,</a:t>
            </a:r>
            <a:endParaRPr sz="16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560283" y="2167635"/>
            <a:ext cx="6921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Arial"/>
                <a:cs typeface="Arial"/>
              </a:rPr>
              <a:t>,</a:t>
            </a:r>
            <a:endParaRPr sz="160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244975" y="2052637"/>
            <a:ext cx="4867275" cy="508000"/>
          </a:xfrm>
          <a:custGeom>
            <a:avLst/>
            <a:gdLst/>
            <a:ahLst/>
            <a:cxnLst/>
            <a:rect l="l" t="t" r="r" b="b"/>
            <a:pathLst>
              <a:path w="4867275" h="508000">
                <a:moveTo>
                  <a:pt x="0" y="46831"/>
                </a:moveTo>
                <a:lnTo>
                  <a:pt x="3680" y="28602"/>
                </a:lnTo>
                <a:lnTo>
                  <a:pt x="13716" y="13716"/>
                </a:lnTo>
                <a:lnTo>
                  <a:pt x="28602" y="3680"/>
                </a:lnTo>
                <a:lnTo>
                  <a:pt x="46831" y="0"/>
                </a:lnTo>
                <a:lnTo>
                  <a:pt x="2839244" y="0"/>
                </a:lnTo>
                <a:lnTo>
                  <a:pt x="4056062" y="0"/>
                </a:lnTo>
                <a:lnTo>
                  <a:pt x="4820444" y="0"/>
                </a:lnTo>
                <a:lnTo>
                  <a:pt x="4838672" y="3680"/>
                </a:lnTo>
                <a:lnTo>
                  <a:pt x="4853558" y="13716"/>
                </a:lnTo>
                <a:lnTo>
                  <a:pt x="4863594" y="28602"/>
                </a:lnTo>
                <a:lnTo>
                  <a:pt x="4867275" y="46831"/>
                </a:lnTo>
                <a:lnTo>
                  <a:pt x="4867275" y="163909"/>
                </a:lnTo>
                <a:lnTo>
                  <a:pt x="4867275" y="234155"/>
                </a:lnTo>
                <a:lnTo>
                  <a:pt x="4863594" y="252384"/>
                </a:lnTo>
                <a:lnTo>
                  <a:pt x="4853558" y="267270"/>
                </a:lnTo>
                <a:lnTo>
                  <a:pt x="4838672" y="277306"/>
                </a:lnTo>
                <a:lnTo>
                  <a:pt x="4820444" y="280987"/>
                </a:lnTo>
                <a:lnTo>
                  <a:pt x="4056062" y="280987"/>
                </a:lnTo>
                <a:lnTo>
                  <a:pt x="2667074" y="507999"/>
                </a:lnTo>
                <a:lnTo>
                  <a:pt x="2839244" y="280987"/>
                </a:lnTo>
                <a:lnTo>
                  <a:pt x="46831" y="280987"/>
                </a:lnTo>
                <a:lnTo>
                  <a:pt x="28602" y="277306"/>
                </a:lnTo>
                <a:lnTo>
                  <a:pt x="13716" y="267270"/>
                </a:lnTo>
                <a:lnTo>
                  <a:pt x="3680" y="252384"/>
                </a:lnTo>
                <a:lnTo>
                  <a:pt x="0" y="234155"/>
                </a:lnTo>
                <a:lnTo>
                  <a:pt x="0" y="163909"/>
                </a:lnTo>
                <a:lnTo>
                  <a:pt x="0" y="46831"/>
                </a:lnTo>
                <a:close/>
              </a:path>
            </a:pathLst>
          </a:custGeom>
          <a:ln w="285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1809114" y="2045715"/>
            <a:ext cx="699389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2400" baseline="-32986" dirty="0">
                <a:latin typeface="Arial"/>
                <a:cs typeface="Arial"/>
              </a:rPr>
              <a:t>SociedadAnónima</a:t>
            </a:r>
            <a:r>
              <a:rPr sz="2400" spc="-30" baseline="-32986" dirty="0">
                <a:latin typeface="Arial"/>
                <a:cs typeface="Arial"/>
              </a:rPr>
              <a:t> </a:t>
            </a:r>
            <a:r>
              <a:rPr sz="2400" spc="405" baseline="-32986" dirty="0">
                <a:latin typeface="Verdana"/>
                <a:cs typeface="Verdana"/>
              </a:rPr>
              <a:t>v</a:t>
            </a:r>
            <a:r>
              <a:rPr sz="2400" spc="-187" baseline="-32986" dirty="0">
                <a:latin typeface="Verdana"/>
                <a:cs typeface="Verdana"/>
              </a:rPr>
              <a:t> </a:t>
            </a:r>
            <a:r>
              <a:rPr sz="2400" spc="-15" baseline="-32986" dirty="0">
                <a:latin typeface="Arial"/>
                <a:cs typeface="Arial"/>
              </a:rPr>
              <a:t>Empresa</a:t>
            </a:r>
            <a:r>
              <a:rPr sz="2400" spc="-292" baseline="-32986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Empleado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Symbol"/>
                <a:cs typeface="Symbol"/>
              </a:rPr>
              <a:t>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Arial"/>
                <a:cs typeface="Arial"/>
              </a:rPr>
              <a:t>Persona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Verdana"/>
                <a:cs typeface="Verdana"/>
              </a:rPr>
              <a:t>u</a:t>
            </a:r>
            <a:r>
              <a:rPr sz="1600" spc="-110" dirty="0">
                <a:latin typeface="Verdana"/>
                <a:cs typeface="Verdana"/>
              </a:rPr>
              <a:t> </a:t>
            </a:r>
            <a:r>
              <a:rPr sz="1600" spc="-10" dirty="0">
                <a:latin typeface="Verdana"/>
                <a:cs typeface="Verdana"/>
              </a:rPr>
              <a:t>9</a:t>
            </a:r>
            <a:r>
              <a:rPr sz="1600" spc="-10" dirty="0">
                <a:latin typeface="Arial"/>
                <a:cs typeface="Arial"/>
              </a:rPr>
              <a:t>trabajaPara.Empresa</a:t>
            </a:r>
            <a:endParaRPr sz="1600">
              <a:latin typeface="Arial"/>
              <a:cs typeface="Arial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357187" y="2447925"/>
            <a:ext cx="8423275" cy="2279650"/>
            <a:chOff x="357187" y="2447925"/>
            <a:chExt cx="8423275" cy="2279650"/>
          </a:xfrm>
        </p:grpSpPr>
        <p:sp>
          <p:nvSpPr>
            <p:cNvPr id="14" name="object 14"/>
            <p:cNvSpPr/>
            <p:nvPr/>
          </p:nvSpPr>
          <p:spPr>
            <a:xfrm>
              <a:off x="371475" y="2462212"/>
              <a:ext cx="6521450" cy="646430"/>
            </a:xfrm>
            <a:custGeom>
              <a:avLst/>
              <a:gdLst/>
              <a:ahLst/>
              <a:cxnLst/>
              <a:rect l="l" t="t" r="r" b="b"/>
              <a:pathLst>
                <a:path w="6521450" h="646430">
                  <a:moveTo>
                    <a:pt x="6413764" y="0"/>
                  </a:moveTo>
                  <a:lnTo>
                    <a:pt x="107685" y="0"/>
                  </a:lnTo>
                  <a:lnTo>
                    <a:pt x="65769" y="8462"/>
                  </a:lnTo>
                  <a:lnTo>
                    <a:pt x="31540" y="31540"/>
                  </a:lnTo>
                  <a:lnTo>
                    <a:pt x="8462" y="65769"/>
                  </a:lnTo>
                  <a:lnTo>
                    <a:pt x="0" y="107685"/>
                  </a:lnTo>
                  <a:lnTo>
                    <a:pt x="0" y="538426"/>
                  </a:lnTo>
                  <a:lnTo>
                    <a:pt x="8462" y="580342"/>
                  </a:lnTo>
                  <a:lnTo>
                    <a:pt x="31540" y="614571"/>
                  </a:lnTo>
                  <a:lnTo>
                    <a:pt x="65769" y="637649"/>
                  </a:lnTo>
                  <a:lnTo>
                    <a:pt x="107685" y="646112"/>
                  </a:lnTo>
                  <a:lnTo>
                    <a:pt x="6413764" y="646112"/>
                  </a:lnTo>
                  <a:lnTo>
                    <a:pt x="6455680" y="637649"/>
                  </a:lnTo>
                  <a:lnTo>
                    <a:pt x="6489909" y="614571"/>
                  </a:lnTo>
                  <a:lnTo>
                    <a:pt x="6512987" y="580342"/>
                  </a:lnTo>
                  <a:lnTo>
                    <a:pt x="6521450" y="538426"/>
                  </a:lnTo>
                  <a:lnTo>
                    <a:pt x="6521450" y="107685"/>
                  </a:lnTo>
                  <a:lnTo>
                    <a:pt x="6512987" y="65769"/>
                  </a:lnTo>
                  <a:lnTo>
                    <a:pt x="6489909" y="31540"/>
                  </a:lnTo>
                  <a:lnTo>
                    <a:pt x="6455680" y="8462"/>
                  </a:lnTo>
                  <a:lnTo>
                    <a:pt x="6413764" y="0"/>
                  </a:lnTo>
                  <a:close/>
                </a:path>
              </a:pathLst>
            </a:custGeom>
            <a:solidFill>
              <a:srgbClr val="FFCC00">
                <a:alpha val="3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71475" y="2462212"/>
              <a:ext cx="6521450" cy="646430"/>
            </a:xfrm>
            <a:custGeom>
              <a:avLst/>
              <a:gdLst/>
              <a:ahLst/>
              <a:cxnLst/>
              <a:rect l="l" t="t" r="r" b="b"/>
              <a:pathLst>
                <a:path w="6521450" h="646430">
                  <a:moveTo>
                    <a:pt x="0" y="107685"/>
                  </a:moveTo>
                  <a:lnTo>
                    <a:pt x="8462" y="65769"/>
                  </a:lnTo>
                  <a:lnTo>
                    <a:pt x="31540" y="31540"/>
                  </a:lnTo>
                  <a:lnTo>
                    <a:pt x="65769" y="8462"/>
                  </a:lnTo>
                  <a:lnTo>
                    <a:pt x="107685" y="0"/>
                  </a:lnTo>
                  <a:lnTo>
                    <a:pt x="6413765" y="0"/>
                  </a:lnTo>
                  <a:lnTo>
                    <a:pt x="6455681" y="8462"/>
                  </a:lnTo>
                  <a:lnTo>
                    <a:pt x="6489909" y="31540"/>
                  </a:lnTo>
                  <a:lnTo>
                    <a:pt x="6512987" y="65769"/>
                  </a:lnTo>
                  <a:lnTo>
                    <a:pt x="6521450" y="107685"/>
                  </a:lnTo>
                  <a:lnTo>
                    <a:pt x="6521450" y="538426"/>
                  </a:lnTo>
                  <a:lnTo>
                    <a:pt x="6512987" y="580342"/>
                  </a:lnTo>
                  <a:lnTo>
                    <a:pt x="6489909" y="614571"/>
                  </a:lnTo>
                  <a:lnTo>
                    <a:pt x="6455681" y="637649"/>
                  </a:lnTo>
                  <a:lnTo>
                    <a:pt x="6413765" y="646112"/>
                  </a:lnTo>
                  <a:lnTo>
                    <a:pt x="107685" y="646112"/>
                  </a:lnTo>
                  <a:lnTo>
                    <a:pt x="65769" y="637649"/>
                  </a:lnTo>
                  <a:lnTo>
                    <a:pt x="31540" y="614571"/>
                  </a:lnTo>
                  <a:lnTo>
                    <a:pt x="8462" y="580342"/>
                  </a:lnTo>
                  <a:lnTo>
                    <a:pt x="0" y="538426"/>
                  </a:lnTo>
                  <a:lnTo>
                    <a:pt x="0" y="107685"/>
                  </a:lnTo>
                  <a:close/>
                </a:path>
              </a:pathLst>
            </a:custGeom>
            <a:ln w="28575">
              <a:solidFill>
                <a:srgbClr val="FFCC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898900" y="3956043"/>
              <a:ext cx="4867275" cy="757555"/>
            </a:xfrm>
            <a:custGeom>
              <a:avLst/>
              <a:gdLst/>
              <a:ahLst/>
              <a:cxnLst/>
              <a:rect l="l" t="t" r="r" b="b"/>
              <a:pathLst>
                <a:path w="4867275" h="757554">
                  <a:moveTo>
                    <a:pt x="0" y="511184"/>
                  </a:moveTo>
                  <a:lnTo>
                    <a:pt x="3867" y="492027"/>
                  </a:lnTo>
                  <a:lnTo>
                    <a:pt x="14414" y="476383"/>
                  </a:lnTo>
                  <a:lnTo>
                    <a:pt x="30058" y="465836"/>
                  </a:lnTo>
                  <a:lnTo>
                    <a:pt x="49215" y="461968"/>
                  </a:lnTo>
                  <a:lnTo>
                    <a:pt x="2839244" y="461968"/>
                  </a:lnTo>
                  <a:lnTo>
                    <a:pt x="2635339" y="0"/>
                  </a:lnTo>
                  <a:lnTo>
                    <a:pt x="4056062" y="461968"/>
                  </a:lnTo>
                  <a:lnTo>
                    <a:pt x="4818059" y="461968"/>
                  </a:lnTo>
                  <a:lnTo>
                    <a:pt x="4837216" y="465836"/>
                  </a:lnTo>
                  <a:lnTo>
                    <a:pt x="4852859" y="476383"/>
                  </a:lnTo>
                  <a:lnTo>
                    <a:pt x="4863407" y="492027"/>
                  </a:lnTo>
                  <a:lnTo>
                    <a:pt x="4867275" y="511184"/>
                  </a:lnTo>
                  <a:lnTo>
                    <a:pt x="4867275" y="584998"/>
                  </a:lnTo>
                  <a:lnTo>
                    <a:pt x="4867275" y="708027"/>
                  </a:lnTo>
                  <a:lnTo>
                    <a:pt x="4863407" y="727184"/>
                  </a:lnTo>
                  <a:lnTo>
                    <a:pt x="4852859" y="742828"/>
                  </a:lnTo>
                  <a:lnTo>
                    <a:pt x="4837216" y="753376"/>
                  </a:lnTo>
                  <a:lnTo>
                    <a:pt x="4818059" y="757243"/>
                  </a:lnTo>
                  <a:lnTo>
                    <a:pt x="4056062" y="757243"/>
                  </a:lnTo>
                  <a:lnTo>
                    <a:pt x="2839244" y="757243"/>
                  </a:lnTo>
                  <a:lnTo>
                    <a:pt x="49215" y="757243"/>
                  </a:lnTo>
                  <a:lnTo>
                    <a:pt x="30058" y="753376"/>
                  </a:lnTo>
                  <a:lnTo>
                    <a:pt x="14414" y="742828"/>
                  </a:lnTo>
                  <a:lnTo>
                    <a:pt x="3867" y="727184"/>
                  </a:lnTo>
                  <a:lnTo>
                    <a:pt x="0" y="708027"/>
                  </a:lnTo>
                  <a:lnTo>
                    <a:pt x="0" y="584998"/>
                  </a:lnTo>
                  <a:lnTo>
                    <a:pt x="0" y="511179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462915" y="2426715"/>
            <a:ext cx="7783195" cy="22599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387475" indent="2114550">
              <a:lnSpc>
                <a:spcPct val="118800"/>
              </a:lnSpc>
              <a:spcBef>
                <a:spcPts val="100"/>
              </a:spcBef>
            </a:pPr>
            <a:r>
              <a:rPr sz="1600" dirty="0">
                <a:latin typeface="Arial"/>
                <a:cs typeface="Arial"/>
              </a:rPr>
              <a:t>Empleado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spc="270" dirty="0">
                <a:latin typeface="Verdana"/>
                <a:cs typeface="Verdana"/>
              </a:rPr>
              <a:t>v</a:t>
            </a:r>
            <a:r>
              <a:rPr sz="1600" spc="-114" dirty="0">
                <a:latin typeface="Verdana"/>
                <a:cs typeface="Verdana"/>
              </a:rPr>
              <a:t> </a:t>
            </a:r>
            <a:r>
              <a:rPr sz="1600" dirty="0">
                <a:latin typeface="Arial"/>
                <a:cs typeface="Arial"/>
              </a:rPr>
              <a:t>Persona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Verdana"/>
                <a:cs typeface="Verdana"/>
              </a:rPr>
              <a:t>u</a:t>
            </a:r>
            <a:r>
              <a:rPr sz="1600" spc="-110" dirty="0">
                <a:latin typeface="Verdana"/>
                <a:cs typeface="Verdana"/>
              </a:rPr>
              <a:t> </a:t>
            </a:r>
            <a:r>
              <a:rPr sz="1600" spc="-10" dirty="0">
                <a:latin typeface="Verdana"/>
                <a:cs typeface="Verdana"/>
              </a:rPr>
              <a:t>9</a:t>
            </a:r>
            <a:r>
              <a:rPr sz="1600" spc="-10" dirty="0">
                <a:latin typeface="Arial"/>
                <a:cs typeface="Arial"/>
              </a:rPr>
              <a:t>trabajaPara.Empresa, </a:t>
            </a:r>
            <a:r>
              <a:rPr sz="1600" dirty="0">
                <a:latin typeface="Arial"/>
                <a:cs typeface="Arial"/>
              </a:rPr>
              <a:t>Persona </a:t>
            </a:r>
            <a:r>
              <a:rPr sz="1600" dirty="0">
                <a:latin typeface="Verdana"/>
                <a:cs typeface="Verdana"/>
              </a:rPr>
              <a:t>u</a:t>
            </a:r>
            <a:r>
              <a:rPr sz="1600" spc="-105" dirty="0">
                <a:latin typeface="Verdana"/>
                <a:cs typeface="Verdana"/>
              </a:rPr>
              <a:t> </a:t>
            </a:r>
            <a:r>
              <a:rPr sz="1600" spc="-10" dirty="0">
                <a:latin typeface="Verdana"/>
                <a:cs typeface="Verdana"/>
              </a:rPr>
              <a:t>9</a:t>
            </a:r>
            <a:r>
              <a:rPr sz="1600" spc="-10" dirty="0">
                <a:latin typeface="Arial"/>
                <a:cs typeface="Arial"/>
              </a:rPr>
              <a:t>trabajaPara.Empresa</a:t>
            </a:r>
            <a:r>
              <a:rPr sz="1600" spc="5" dirty="0">
                <a:latin typeface="Arial"/>
                <a:cs typeface="Arial"/>
              </a:rPr>
              <a:t> </a:t>
            </a:r>
            <a:r>
              <a:rPr sz="1600" spc="270" dirty="0">
                <a:latin typeface="Verdana"/>
                <a:cs typeface="Verdana"/>
              </a:rPr>
              <a:t>v</a:t>
            </a:r>
            <a:r>
              <a:rPr sz="1600" spc="-110" dirty="0">
                <a:latin typeface="Verdana"/>
                <a:cs typeface="Verdana"/>
              </a:rPr>
              <a:t> </a:t>
            </a:r>
            <a:r>
              <a:rPr sz="1600" spc="-10" dirty="0">
                <a:latin typeface="Arial"/>
                <a:cs typeface="Arial"/>
              </a:rPr>
              <a:t>Empleado,</a:t>
            </a:r>
            <a:endParaRPr sz="1600">
              <a:latin typeface="Arial"/>
              <a:cs typeface="Arial"/>
            </a:endParaRPr>
          </a:p>
          <a:p>
            <a:pPr marL="1666875">
              <a:lnSpc>
                <a:spcPct val="100000"/>
              </a:lnSpc>
              <a:spcBef>
                <a:spcPts val="380"/>
              </a:spcBef>
            </a:pPr>
            <a:r>
              <a:rPr sz="1600" spc="-25" dirty="0">
                <a:latin typeface="Verdana"/>
                <a:cs typeface="Verdana"/>
              </a:rPr>
              <a:t>9</a:t>
            </a:r>
            <a:r>
              <a:rPr sz="1600" spc="-25" dirty="0">
                <a:latin typeface="Arial"/>
                <a:cs typeface="Arial"/>
              </a:rPr>
              <a:t>trabajaPara.</a:t>
            </a:r>
            <a:r>
              <a:rPr sz="1600" spc="-25" dirty="0">
                <a:latin typeface="Verdana"/>
                <a:cs typeface="Verdana"/>
              </a:rPr>
              <a:t>&gt;</a:t>
            </a:r>
            <a:r>
              <a:rPr sz="1600" spc="-80" dirty="0">
                <a:latin typeface="Verdana"/>
                <a:cs typeface="Verdana"/>
              </a:rPr>
              <a:t> </a:t>
            </a:r>
            <a:r>
              <a:rPr sz="1600" spc="270" dirty="0">
                <a:latin typeface="Verdana"/>
                <a:cs typeface="Verdana"/>
              </a:rPr>
              <a:t>v</a:t>
            </a:r>
            <a:r>
              <a:rPr sz="1600" spc="-75" dirty="0">
                <a:latin typeface="Verdana"/>
                <a:cs typeface="Verdana"/>
              </a:rPr>
              <a:t> </a:t>
            </a:r>
            <a:r>
              <a:rPr sz="1600" spc="-10" dirty="0">
                <a:latin typeface="Arial"/>
                <a:cs typeface="Arial"/>
              </a:rPr>
              <a:t>Persona,</a:t>
            </a:r>
            <a:endParaRPr sz="1600">
              <a:latin typeface="Arial"/>
              <a:cs typeface="Arial"/>
            </a:endParaRPr>
          </a:p>
          <a:p>
            <a:pPr marL="514350" marR="1873250" indent="1485900">
              <a:lnSpc>
                <a:spcPct val="120000"/>
              </a:lnSpc>
            </a:pPr>
            <a:r>
              <a:rPr sz="1600" dirty="0">
                <a:latin typeface="Arial"/>
                <a:cs typeface="Arial"/>
              </a:rPr>
              <a:t>Empresario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spc="270" dirty="0">
                <a:latin typeface="Verdana"/>
                <a:cs typeface="Verdana"/>
              </a:rPr>
              <a:t>v</a:t>
            </a:r>
            <a:r>
              <a:rPr sz="1600" spc="-120" dirty="0">
                <a:latin typeface="Verdana"/>
                <a:cs typeface="Verdana"/>
              </a:rPr>
              <a:t> </a:t>
            </a:r>
            <a:r>
              <a:rPr sz="1600" dirty="0">
                <a:latin typeface="Arial"/>
                <a:cs typeface="Arial"/>
              </a:rPr>
              <a:t>Persona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Verdana"/>
                <a:cs typeface="Verdana"/>
              </a:rPr>
              <a:t>u</a:t>
            </a:r>
            <a:r>
              <a:rPr sz="1600" spc="-110" dirty="0">
                <a:latin typeface="Verdana"/>
                <a:cs typeface="Verdana"/>
              </a:rPr>
              <a:t> </a:t>
            </a:r>
            <a:r>
              <a:rPr sz="1600" spc="-10" dirty="0">
                <a:latin typeface="Verdana"/>
                <a:cs typeface="Verdana"/>
              </a:rPr>
              <a:t>9</a:t>
            </a:r>
            <a:r>
              <a:rPr sz="1600" spc="-10" dirty="0">
                <a:latin typeface="Arial"/>
                <a:cs typeface="Arial"/>
              </a:rPr>
              <a:t>posee.Empresa, </a:t>
            </a:r>
            <a:r>
              <a:rPr sz="1600" dirty="0">
                <a:latin typeface="Arial"/>
                <a:cs typeface="Arial"/>
              </a:rPr>
              <a:t>Persona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Verdana"/>
                <a:cs typeface="Verdana"/>
              </a:rPr>
              <a:t>u</a:t>
            </a:r>
            <a:r>
              <a:rPr sz="1600" spc="-114" dirty="0">
                <a:latin typeface="Verdana"/>
                <a:cs typeface="Verdana"/>
              </a:rPr>
              <a:t> </a:t>
            </a:r>
            <a:r>
              <a:rPr sz="1600" spc="-10" dirty="0">
                <a:latin typeface="Verdana"/>
                <a:cs typeface="Verdana"/>
              </a:rPr>
              <a:t>9</a:t>
            </a:r>
            <a:r>
              <a:rPr sz="1600" spc="-10" dirty="0">
                <a:latin typeface="Arial"/>
                <a:cs typeface="Arial"/>
              </a:rPr>
              <a:t>posee.Empresa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spc="270" dirty="0">
                <a:latin typeface="Verdana"/>
                <a:cs typeface="Verdana"/>
              </a:rPr>
              <a:t>v</a:t>
            </a:r>
            <a:r>
              <a:rPr sz="1600" spc="-120" dirty="0">
                <a:latin typeface="Verdana"/>
                <a:cs typeface="Verdana"/>
              </a:rPr>
              <a:t> </a:t>
            </a:r>
            <a:r>
              <a:rPr sz="1600" spc="-10" dirty="0">
                <a:latin typeface="Arial"/>
                <a:cs typeface="Arial"/>
              </a:rPr>
              <a:t>Empresario,</a:t>
            </a:r>
            <a:endParaRPr sz="1600">
              <a:latin typeface="Arial"/>
              <a:cs typeface="Arial"/>
            </a:endParaRPr>
          </a:p>
          <a:p>
            <a:pPr marL="2166620">
              <a:lnSpc>
                <a:spcPct val="100000"/>
              </a:lnSpc>
              <a:spcBef>
                <a:spcPts val="385"/>
              </a:spcBef>
            </a:pPr>
            <a:r>
              <a:rPr sz="1600" spc="-35" dirty="0">
                <a:latin typeface="Verdana"/>
                <a:cs typeface="Verdana"/>
              </a:rPr>
              <a:t>9</a:t>
            </a:r>
            <a:r>
              <a:rPr sz="1600" spc="-35" dirty="0">
                <a:latin typeface="Arial"/>
                <a:cs typeface="Arial"/>
              </a:rPr>
              <a:t>posee.</a:t>
            </a:r>
            <a:r>
              <a:rPr sz="1600" spc="-35" dirty="0">
                <a:latin typeface="Verdana"/>
                <a:cs typeface="Verdana"/>
              </a:rPr>
              <a:t>&gt;</a:t>
            </a:r>
            <a:r>
              <a:rPr sz="1600" spc="-114" dirty="0">
                <a:latin typeface="Verdana"/>
                <a:cs typeface="Verdana"/>
              </a:rPr>
              <a:t> </a:t>
            </a:r>
            <a:r>
              <a:rPr sz="1600" spc="270" dirty="0">
                <a:latin typeface="Verdana"/>
                <a:cs typeface="Verdana"/>
              </a:rPr>
              <a:t>v</a:t>
            </a:r>
            <a:r>
              <a:rPr sz="1600" spc="-110" dirty="0">
                <a:latin typeface="Verdana"/>
                <a:cs typeface="Verdana"/>
              </a:rPr>
              <a:t> </a:t>
            </a:r>
            <a:r>
              <a:rPr sz="1600" dirty="0">
                <a:latin typeface="Arial"/>
                <a:cs typeface="Arial"/>
              </a:rPr>
              <a:t>Persona</a:t>
            </a:r>
            <a:r>
              <a:rPr sz="1600" spc="5" dirty="0">
                <a:latin typeface="Arial"/>
                <a:cs typeface="Arial"/>
              </a:rPr>
              <a:t> </a:t>
            </a:r>
            <a:r>
              <a:rPr sz="1600" spc="-50" dirty="0">
                <a:latin typeface="Arial"/>
                <a:cs typeface="Arial"/>
              </a:rPr>
              <a:t>}</a:t>
            </a:r>
            <a:endParaRPr sz="16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650">
              <a:latin typeface="Arial"/>
              <a:cs typeface="Arial"/>
            </a:endParaRPr>
          </a:p>
          <a:p>
            <a:pPr marL="3969385">
              <a:lnSpc>
                <a:spcPct val="100000"/>
              </a:lnSpc>
            </a:pPr>
            <a:r>
              <a:rPr sz="1600" dirty="0">
                <a:latin typeface="Arial"/>
                <a:cs typeface="Arial"/>
              </a:rPr>
              <a:t>Empresario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Symbol"/>
                <a:cs typeface="Symbol"/>
              </a:rPr>
              <a:t>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Arial"/>
                <a:cs typeface="Arial"/>
              </a:rPr>
              <a:t>Persona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Verdana"/>
                <a:cs typeface="Verdana"/>
              </a:rPr>
              <a:t>u</a:t>
            </a:r>
            <a:r>
              <a:rPr sz="1600" spc="-114" dirty="0">
                <a:latin typeface="Verdana"/>
                <a:cs typeface="Verdana"/>
              </a:rPr>
              <a:t> </a:t>
            </a:r>
            <a:r>
              <a:rPr sz="1600" spc="-10" dirty="0">
                <a:latin typeface="Verdana"/>
                <a:cs typeface="Verdana"/>
              </a:rPr>
              <a:t>9</a:t>
            </a:r>
            <a:r>
              <a:rPr sz="1600" spc="-10" dirty="0">
                <a:latin typeface="Arial"/>
                <a:cs typeface="Arial"/>
              </a:rPr>
              <a:t>posee.Empresa</a:t>
            </a:r>
            <a:endParaRPr sz="1600">
              <a:latin typeface="Arial"/>
              <a:cs typeface="Arial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168275" y="1512887"/>
            <a:ext cx="8958580" cy="2749550"/>
            <a:chOff x="168275" y="1512887"/>
            <a:chExt cx="8958580" cy="2749550"/>
          </a:xfrm>
        </p:grpSpPr>
        <p:sp>
          <p:nvSpPr>
            <p:cNvPr id="19" name="object 19"/>
            <p:cNvSpPr/>
            <p:nvPr/>
          </p:nvSpPr>
          <p:spPr>
            <a:xfrm>
              <a:off x="876300" y="3321050"/>
              <a:ext cx="5678805" cy="646430"/>
            </a:xfrm>
            <a:custGeom>
              <a:avLst/>
              <a:gdLst/>
              <a:ahLst/>
              <a:cxnLst/>
              <a:rect l="l" t="t" r="r" b="b"/>
              <a:pathLst>
                <a:path w="5678805" h="646429">
                  <a:moveTo>
                    <a:pt x="5570799" y="0"/>
                  </a:moveTo>
                  <a:lnTo>
                    <a:pt x="107688" y="0"/>
                  </a:lnTo>
                  <a:lnTo>
                    <a:pt x="65771" y="8462"/>
                  </a:lnTo>
                  <a:lnTo>
                    <a:pt x="31541" y="31541"/>
                  </a:lnTo>
                  <a:lnTo>
                    <a:pt x="8462" y="65771"/>
                  </a:lnTo>
                  <a:lnTo>
                    <a:pt x="0" y="107689"/>
                  </a:lnTo>
                  <a:lnTo>
                    <a:pt x="0" y="538422"/>
                  </a:lnTo>
                  <a:lnTo>
                    <a:pt x="8462" y="580340"/>
                  </a:lnTo>
                  <a:lnTo>
                    <a:pt x="31541" y="614570"/>
                  </a:lnTo>
                  <a:lnTo>
                    <a:pt x="65771" y="637649"/>
                  </a:lnTo>
                  <a:lnTo>
                    <a:pt x="107688" y="646112"/>
                  </a:lnTo>
                  <a:lnTo>
                    <a:pt x="5570799" y="646112"/>
                  </a:lnTo>
                  <a:lnTo>
                    <a:pt x="5612716" y="637649"/>
                  </a:lnTo>
                  <a:lnTo>
                    <a:pt x="5646946" y="614570"/>
                  </a:lnTo>
                  <a:lnTo>
                    <a:pt x="5670024" y="580340"/>
                  </a:lnTo>
                  <a:lnTo>
                    <a:pt x="5678487" y="538422"/>
                  </a:lnTo>
                  <a:lnTo>
                    <a:pt x="5678487" y="107689"/>
                  </a:lnTo>
                  <a:lnTo>
                    <a:pt x="5670024" y="65771"/>
                  </a:lnTo>
                  <a:lnTo>
                    <a:pt x="5646946" y="31541"/>
                  </a:lnTo>
                  <a:lnTo>
                    <a:pt x="5612716" y="8462"/>
                  </a:lnTo>
                  <a:lnTo>
                    <a:pt x="5570799" y="0"/>
                  </a:lnTo>
                  <a:close/>
                </a:path>
              </a:pathLst>
            </a:custGeom>
            <a:solidFill>
              <a:srgbClr val="FFCC00">
                <a:alpha val="3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76300" y="3321050"/>
              <a:ext cx="5678805" cy="646430"/>
            </a:xfrm>
            <a:custGeom>
              <a:avLst/>
              <a:gdLst/>
              <a:ahLst/>
              <a:cxnLst/>
              <a:rect l="l" t="t" r="r" b="b"/>
              <a:pathLst>
                <a:path w="5678805" h="646429">
                  <a:moveTo>
                    <a:pt x="0" y="107689"/>
                  </a:moveTo>
                  <a:lnTo>
                    <a:pt x="8462" y="65771"/>
                  </a:lnTo>
                  <a:lnTo>
                    <a:pt x="31541" y="31541"/>
                  </a:lnTo>
                  <a:lnTo>
                    <a:pt x="65771" y="8462"/>
                  </a:lnTo>
                  <a:lnTo>
                    <a:pt x="107688" y="0"/>
                  </a:lnTo>
                  <a:lnTo>
                    <a:pt x="5570799" y="0"/>
                  </a:lnTo>
                  <a:lnTo>
                    <a:pt x="5612716" y="8462"/>
                  </a:lnTo>
                  <a:lnTo>
                    <a:pt x="5646946" y="31541"/>
                  </a:lnTo>
                  <a:lnTo>
                    <a:pt x="5670025" y="65771"/>
                  </a:lnTo>
                  <a:lnTo>
                    <a:pt x="5678488" y="107689"/>
                  </a:lnTo>
                  <a:lnTo>
                    <a:pt x="5678488" y="538423"/>
                  </a:lnTo>
                  <a:lnTo>
                    <a:pt x="5670025" y="580341"/>
                  </a:lnTo>
                  <a:lnTo>
                    <a:pt x="5646946" y="614571"/>
                  </a:lnTo>
                  <a:lnTo>
                    <a:pt x="5612716" y="637650"/>
                  </a:lnTo>
                  <a:lnTo>
                    <a:pt x="5570799" y="646113"/>
                  </a:lnTo>
                  <a:lnTo>
                    <a:pt x="107688" y="646113"/>
                  </a:lnTo>
                  <a:lnTo>
                    <a:pt x="65771" y="637650"/>
                  </a:lnTo>
                  <a:lnTo>
                    <a:pt x="31541" y="614571"/>
                  </a:lnTo>
                  <a:lnTo>
                    <a:pt x="8462" y="580341"/>
                  </a:lnTo>
                  <a:lnTo>
                    <a:pt x="0" y="538423"/>
                  </a:lnTo>
                  <a:lnTo>
                    <a:pt x="0" y="107689"/>
                  </a:lnTo>
                  <a:close/>
                </a:path>
              </a:pathLst>
            </a:custGeom>
            <a:ln w="28575">
              <a:solidFill>
                <a:srgbClr val="FFCC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82563" y="1527175"/>
              <a:ext cx="8930005" cy="2720975"/>
            </a:xfrm>
            <a:custGeom>
              <a:avLst/>
              <a:gdLst/>
              <a:ahLst/>
              <a:cxnLst/>
              <a:rect l="l" t="t" r="r" b="b"/>
              <a:pathLst>
                <a:path w="8930005" h="2720975">
                  <a:moveTo>
                    <a:pt x="0" y="0"/>
                  </a:moveTo>
                  <a:lnTo>
                    <a:pt x="8929687" y="0"/>
                  </a:lnTo>
                  <a:lnTo>
                    <a:pt x="8929687" y="2720975"/>
                  </a:lnTo>
                  <a:lnTo>
                    <a:pt x="0" y="2720975"/>
                  </a:lnTo>
                  <a:lnTo>
                    <a:pt x="0" y="0"/>
                  </a:lnTo>
                  <a:close/>
                </a:path>
              </a:pathLst>
            </a:custGeom>
            <a:ln w="28575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6824662" y="1614932"/>
            <a:ext cx="70675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2400" b="1" i="1" spc="-20" dirty="0">
                <a:solidFill>
                  <a:srgbClr val="3333CC"/>
                </a:solidFill>
                <a:latin typeface="Times New Roman"/>
                <a:cs typeface="Times New Roman"/>
              </a:rPr>
              <a:t>TBox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15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83388" rIns="0" bIns="0" rtlCol="0">
            <a:spAutoFit/>
          </a:bodyPr>
          <a:lstStyle/>
          <a:p>
            <a:pPr marL="508000">
              <a:lnSpc>
                <a:spcPct val="100000"/>
              </a:lnSpc>
              <a:spcBef>
                <a:spcPts val="100"/>
              </a:spcBef>
            </a:pPr>
            <a:r>
              <a:rPr dirty="0"/>
              <a:t>Bases</a:t>
            </a:r>
            <a:r>
              <a:rPr spc="-30" dirty="0"/>
              <a:t> </a:t>
            </a:r>
            <a:r>
              <a:rPr dirty="0"/>
              <a:t>de</a:t>
            </a:r>
            <a:r>
              <a:rPr spc="-10" dirty="0"/>
              <a:t> </a:t>
            </a:r>
            <a:r>
              <a:rPr dirty="0"/>
              <a:t>Conocimientos:</a:t>
            </a:r>
            <a:r>
              <a:rPr spc="-15" dirty="0"/>
              <a:t> </a:t>
            </a:r>
            <a:r>
              <a:rPr dirty="0"/>
              <a:t>Ejemplo</a:t>
            </a:r>
            <a:r>
              <a:rPr spc="-20" dirty="0"/>
              <a:t> </a:t>
            </a:r>
            <a:r>
              <a:rPr dirty="0"/>
              <a:t>2</a:t>
            </a:r>
            <a:r>
              <a:rPr spc="-5" dirty="0"/>
              <a:t> </a:t>
            </a:r>
            <a:r>
              <a:rPr sz="3525" spc="-44" baseline="1182" dirty="0">
                <a:latin typeface="Georgia"/>
                <a:cs typeface="Georgia"/>
              </a:rPr>
              <a:t>K</a:t>
            </a:r>
            <a:r>
              <a:rPr sz="2400" spc="-30" dirty="0"/>
              <a:t>=&lt;</a:t>
            </a:r>
            <a:r>
              <a:rPr sz="3525" spc="-44" baseline="1182" dirty="0">
                <a:latin typeface="Georgia"/>
                <a:cs typeface="Georgia"/>
              </a:rPr>
              <a:t>T</a:t>
            </a:r>
            <a:r>
              <a:rPr sz="2400" spc="-30" dirty="0"/>
              <a:t>,</a:t>
            </a:r>
            <a:r>
              <a:rPr sz="3525" spc="-44" baseline="1182" dirty="0">
                <a:latin typeface="Georgia"/>
                <a:cs typeface="Georgia"/>
              </a:rPr>
              <a:t>A</a:t>
            </a:r>
            <a:r>
              <a:rPr sz="2400" spc="-30" dirty="0"/>
              <a:t>&gt;</a:t>
            </a:r>
            <a:endParaRPr sz="2400">
              <a:latin typeface="Georgia"/>
              <a:cs typeface="Georgi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35965" y="1189228"/>
            <a:ext cx="4939665" cy="20707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087245" indent="333375">
              <a:lnSpc>
                <a:spcPct val="120000"/>
              </a:lnSpc>
              <a:spcBef>
                <a:spcPts val="100"/>
              </a:spcBef>
            </a:pPr>
            <a:r>
              <a:rPr sz="1600" dirty="0">
                <a:latin typeface="Georgia"/>
                <a:cs typeface="Georgia"/>
              </a:rPr>
              <a:t>T</a:t>
            </a:r>
            <a:r>
              <a:rPr sz="1600" spc="30" dirty="0">
                <a:latin typeface="Georgia"/>
                <a:cs typeface="Georgia"/>
              </a:rPr>
              <a:t> </a:t>
            </a:r>
            <a:r>
              <a:rPr sz="1600" dirty="0">
                <a:latin typeface="Arial"/>
                <a:cs typeface="Arial"/>
              </a:rPr>
              <a:t>=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{</a:t>
            </a:r>
            <a:r>
              <a:rPr sz="1600" spc="-2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Empresa</a:t>
            </a:r>
            <a:r>
              <a:rPr sz="1600" spc="-25" dirty="0">
                <a:latin typeface="Arial"/>
                <a:cs typeface="Arial"/>
              </a:rPr>
              <a:t> </a:t>
            </a:r>
            <a:r>
              <a:rPr sz="1600" spc="270" dirty="0">
                <a:latin typeface="Verdana"/>
                <a:cs typeface="Verdana"/>
              </a:rPr>
              <a:t>v</a:t>
            </a:r>
            <a:r>
              <a:rPr sz="1600" spc="-140" dirty="0">
                <a:latin typeface="Verdana"/>
                <a:cs typeface="Verdana"/>
              </a:rPr>
              <a:t> </a:t>
            </a:r>
            <a:r>
              <a:rPr sz="1600" spc="-10" dirty="0">
                <a:latin typeface="Georgia"/>
                <a:cs typeface="Georgia"/>
              </a:rPr>
              <a:t>¬</a:t>
            </a:r>
            <a:r>
              <a:rPr sz="1600" spc="-10" dirty="0">
                <a:latin typeface="Arial"/>
                <a:cs typeface="Arial"/>
              </a:rPr>
              <a:t>Persona, </a:t>
            </a:r>
            <a:r>
              <a:rPr sz="1600" dirty="0">
                <a:latin typeface="Arial"/>
                <a:cs typeface="Arial"/>
              </a:rPr>
              <a:t>EmpresaPrivada</a:t>
            </a:r>
            <a:r>
              <a:rPr sz="1600" spc="-25" dirty="0">
                <a:latin typeface="Arial"/>
                <a:cs typeface="Arial"/>
              </a:rPr>
              <a:t> </a:t>
            </a:r>
            <a:r>
              <a:rPr sz="1600" spc="270" dirty="0">
                <a:latin typeface="Verdana"/>
                <a:cs typeface="Verdana"/>
              </a:rPr>
              <a:t>v</a:t>
            </a:r>
            <a:r>
              <a:rPr sz="1600" spc="-135" dirty="0">
                <a:latin typeface="Verdana"/>
                <a:cs typeface="Verdana"/>
              </a:rPr>
              <a:t> </a:t>
            </a:r>
            <a:r>
              <a:rPr sz="1600" spc="-10" dirty="0">
                <a:latin typeface="Arial"/>
                <a:cs typeface="Arial"/>
              </a:rPr>
              <a:t>Empresa, </a:t>
            </a:r>
            <a:r>
              <a:rPr sz="1600" dirty="0">
                <a:latin typeface="Arial"/>
                <a:cs typeface="Arial"/>
              </a:rPr>
              <a:t>SociedadAnónima</a:t>
            </a:r>
            <a:r>
              <a:rPr sz="1600" spc="-50" dirty="0">
                <a:latin typeface="Arial"/>
                <a:cs typeface="Arial"/>
              </a:rPr>
              <a:t> </a:t>
            </a:r>
            <a:r>
              <a:rPr sz="1600" spc="270" dirty="0">
                <a:latin typeface="Verdana"/>
                <a:cs typeface="Verdana"/>
              </a:rPr>
              <a:t>v</a:t>
            </a:r>
            <a:r>
              <a:rPr sz="1600" spc="-145" dirty="0">
                <a:latin typeface="Verdana"/>
                <a:cs typeface="Verdana"/>
              </a:rPr>
              <a:t> </a:t>
            </a:r>
            <a:r>
              <a:rPr sz="1600" spc="-10" dirty="0">
                <a:latin typeface="Arial"/>
                <a:cs typeface="Arial"/>
              </a:rPr>
              <a:t>Empresa,</a:t>
            </a:r>
            <a:endParaRPr sz="1600">
              <a:latin typeface="Arial"/>
              <a:cs typeface="Arial"/>
            </a:endParaRPr>
          </a:p>
          <a:p>
            <a:pPr marL="234950" marR="5080" indent="463550">
              <a:lnSpc>
                <a:spcPct val="120000"/>
              </a:lnSpc>
            </a:pPr>
            <a:r>
              <a:rPr sz="1600" dirty="0">
                <a:latin typeface="Arial"/>
                <a:cs typeface="Arial"/>
              </a:rPr>
              <a:t>Empleado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Symbol"/>
                <a:cs typeface="Symbol"/>
              </a:rPr>
              <a:t>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Arial"/>
                <a:cs typeface="Arial"/>
              </a:rPr>
              <a:t>Persona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Verdana"/>
                <a:cs typeface="Verdana"/>
              </a:rPr>
              <a:t>u</a:t>
            </a:r>
            <a:r>
              <a:rPr sz="1600" spc="-110" dirty="0">
                <a:latin typeface="Verdana"/>
                <a:cs typeface="Verdana"/>
              </a:rPr>
              <a:t> </a:t>
            </a:r>
            <a:r>
              <a:rPr sz="1600" spc="-10" dirty="0">
                <a:latin typeface="Verdana"/>
                <a:cs typeface="Verdana"/>
              </a:rPr>
              <a:t>9</a:t>
            </a:r>
            <a:r>
              <a:rPr sz="1600" spc="-10" dirty="0">
                <a:latin typeface="Arial"/>
                <a:cs typeface="Arial"/>
              </a:rPr>
              <a:t>trabajaPara.Empresa, </a:t>
            </a:r>
            <a:r>
              <a:rPr sz="1600" spc="-25" dirty="0">
                <a:latin typeface="Verdana"/>
                <a:cs typeface="Verdana"/>
              </a:rPr>
              <a:t>9</a:t>
            </a:r>
            <a:r>
              <a:rPr sz="1600" spc="-25" dirty="0">
                <a:latin typeface="Arial"/>
                <a:cs typeface="Arial"/>
              </a:rPr>
              <a:t>trabajaPara.</a:t>
            </a:r>
            <a:r>
              <a:rPr sz="1600" spc="-25" dirty="0">
                <a:latin typeface="Verdana"/>
                <a:cs typeface="Verdana"/>
              </a:rPr>
              <a:t>&gt;</a:t>
            </a:r>
            <a:r>
              <a:rPr sz="1600" spc="-70" dirty="0">
                <a:latin typeface="Verdana"/>
                <a:cs typeface="Verdana"/>
              </a:rPr>
              <a:t> </a:t>
            </a:r>
            <a:r>
              <a:rPr sz="1600" spc="270" dirty="0">
                <a:latin typeface="Verdana"/>
                <a:cs typeface="Verdana"/>
              </a:rPr>
              <a:t>v</a:t>
            </a:r>
            <a:r>
              <a:rPr sz="1600" spc="-70" dirty="0">
                <a:latin typeface="Verdana"/>
                <a:cs typeface="Verdana"/>
              </a:rPr>
              <a:t> </a:t>
            </a:r>
            <a:r>
              <a:rPr sz="1600" spc="-10" dirty="0">
                <a:latin typeface="Arial"/>
                <a:cs typeface="Arial"/>
              </a:rPr>
              <a:t>Persona,</a:t>
            </a:r>
            <a:endParaRPr sz="1600">
              <a:latin typeface="Arial"/>
              <a:cs typeface="Arial"/>
            </a:endParaRPr>
          </a:p>
          <a:p>
            <a:pPr marL="734695" marR="490855" indent="-151130">
              <a:lnSpc>
                <a:spcPct val="118800"/>
              </a:lnSpc>
              <a:spcBef>
                <a:spcPts val="20"/>
              </a:spcBef>
            </a:pPr>
            <a:r>
              <a:rPr sz="1600" dirty="0">
                <a:latin typeface="Arial"/>
                <a:cs typeface="Arial"/>
              </a:rPr>
              <a:t>Empresario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Symbol"/>
                <a:cs typeface="Symbol"/>
              </a:rPr>
              <a:t>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Arial"/>
                <a:cs typeface="Arial"/>
              </a:rPr>
              <a:t>Persona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Verdana"/>
                <a:cs typeface="Verdana"/>
              </a:rPr>
              <a:t>u</a:t>
            </a:r>
            <a:r>
              <a:rPr sz="1600" spc="-114" dirty="0">
                <a:latin typeface="Verdana"/>
                <a:cs typeface="Verdana"/>
              </a:rPr>
              <a:t> </a:t>
            </a:r>
            <a:r>
              <a:rPr sz="1600" spc="-10" dirty="0">
                <a:latin typeface="Verdana"/>
                <a:cs typeface="Verdana"/>
              </a:rPr>
              <a:t>9</a:t>
            </a:r>
            <a:r>
              <a:rPr sz="1600" spc="-10" dirty="0">
                <a:latin typeface="Arial"/>
                <a:cs typeface="Arial"/>
              </a:rPr>
              <a:t>posee.Empresa, </a:t>
            </a:r>
            <a:r>
              <a:rPr sz="1600" spc="-35" dirty="0">
                <a:latin typeface="Verdana"/>
                <a:cs typeface="Verdana"/>
              </a:rPr>
              <a:t>9</a:t>
            </a:r>
            <a:r>
              <a:rPr sz="1600" spc="-35" dirty="0">
                <a:latin typeface="Arial"/>
                <a:cs typeface="Arial"/>
              </a:rPr>
              <a:t>posee.</a:t>
            </a:r>
            <a:r>
              <a:rPr sz="1600" spc="-35" dirty="0">
                <a:latin typeface="Verdana"/>
                <a:cs typeface="Verdana"/>
              </a:rPr>
              <a:t>&gt;</a:t>
            </a:r>
            <a:r>
              <a:rPr sz="1600" spc="-114" dirty="0">
                <a:latin typeface="Verdana"/>
                <a:cs typeface="Verdana"/>
              </a:rPr>
              <a:t> </a:t>
            </a:r>
            <a:r>
              <a:rPr sz="1600" spc="270" dirty="0">
                <a:latin typeface="Verdana"/>
                <a:cs typeface="Verdana"/>
              </a:rPr>
              <a:t>v</a:t>
            </a:r>
            <a:r>
              <a:rPr sz="1600" spc="-110" dirty="0">
                <a:latin typeface="Verdana"/>
                <a:cs typeface="Verdana"/>
              </a:rPr>
              <a:t> </a:t>
            </a:r>
            <a:r>
              <a:rPr sz="1600" dirty="0">
                <a:latin typeface="Arial"/>
                <a:cs typeface="Arial"/>
              </a:rPr>
              <a:t>Persona</a:t>
            </a:r>
            <a:r>
              <a:rPr sz="1600" spc="5" dirty="0">
                <a:latin typeface="Arial"/>
                <a:cs typeface="Arial"/>
              </a:rPr>
              <a:t> </a:t>
            </a:r>
            <a:r>
              <a:rPr sz="1600" spc="-50" dirty="0">
                <a:latin typeface="Arial"/>
                <a:cs typeface="Arial"/>
              </a:rPr>
              <a:t>}</a:t>
            </a:r>
            <a:endParaRPr sz="16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74102" y="3379216"/>
            <a:ext cx="4500245" cy="227330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516890" marR="2549525" indent="-504825">
              <a:lnSpc>
                <a:spcPct val="112700"/>
              </a:lnSpc>
              <a:spcBef>
                <a:spcPts val="175"/>
              </a:spcBef>
            </a:pPr>
            <a:r>
              <a:rPr sz="1600" spc="190" dirty="0">
                <a:latin typeface="Georgia"/>
                <a:cs typeface="Georgia"/>
              </a:rPr>
              <a:t>A</a:t>
            </a:r>
            <a:r>
              <a:rPr sz="1600" spc="160" dirty="0">
                <a:latin typeface="Georgia"/>
                <a:cs typeface="Georgia"/>
              </a:rPr>
              <a:t> </a:t>
            </a:r>
            <a:r>
              <a:rPr sz="1600" dirty="0">
                <a:latin typeface="Arial"/>
                <a:cs typeface="Arial"/>
              </a:rPr>
              <a:t>=</a:t>
            </a:r>
            <a:r>
              <a:rPr sz="1600" spc="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{</a:t>
            </a:r>
            <a:r>
              <a:rPr sz="1600" spc="-10" dirty="0">
                <a:latin typeface="Arial"/>
                <a:cs typeface="Arial"/>
              </a:rPr>
              <a:t>Persona(Ana), </a:t>
            </a:r>
            <a:r>
              <a:rPr sz="1600" dirty="0">
                <a:latin typeface="Arial"/>
                <a:cs typeface="Arial"/>
              </a:rPr>
              <a:t>Empresa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spc="-10" dirty="0">
                <a:latin typeface="Arial"/>
                <a:cs typeface="Arial"/>
              </a:rPr>
              <a:t>(IBM),</a:t>
            </a:r>
            <a:endParaRPr sz="1600">
              <a:latin typeface="Arial"/>
              <a:cs typeface="Arial"/>
            </a:endParaRPr>
          </a:p>
          <a:p>
            <a:pPr marL="516890" marR="5080">
              <a:lnSpc>
                <a:spcPct val="108800"/>
              </a:lnSpc>
              <a:spcBef>
                <a:spcPts val="20"/>
              </a:spcBef>
            </a:pPr>
            <a:r>
              <a:rPr sz="1600" dirty="0">
                <a:latin typeface="Arial"/>
                <a:cs typeface="Arial"/>
              </a:rPr>
              <a:t>(Empresa</a:t>
            </a:r>
            <a:r>
              <a:rPr sz="1600" spc="5" dirty="0">
                <a:latin typeface="Arial"/>
                <a:cs typeface="Arial"/>
              </a:rPr>
              <a:t> </a:t>
            </a:r>
            <a:r>
              <a:rPr sz="1600" dirty="0">
                <a:latin typeface="Verdana"/>
                <a:cs typeface="Verdana"/>
              </a:rPr>
              <a:t>u</a:t>
            </a:r>
            <a:r>
              <a:rPr sz="1600" spc="-100" dirty="0">
                <a:latin typeface="Verdana"/>
                <a:cs typeface="Verdana"/>
              </a:rPr>
              <a:t> </a:t>
            </a:r>
            <a:r>
              <a:rPr sz="1600" spc="-10" dirty="0">
                <a:latin typeface="Arial"/>
                <a:cs typeface="Arial"/>
              </a:rPr>
              <a:t>SociedadAnónima)(Telefónica), Persona(Luis)</a:t>
            </a:r>
            <a:endParaRPr sz="1600">
              <a:latin typeface="Arial"/>
              <a:cs typeface="Arial"/>
            </a:endParaRPr>
          </a:p>
          <a:p>
            <a:pPr marL="516890" marR="924560">
              <a:lnSpc>
                <a:spcPct val="109400"/>
              </a:lnSpc>
              <a:spcBef>
                <a:spcPts val="15"/>
              </a:spcBef>
            </a:pPr>
            <a:r>
              <a:rPr sz="1600" spc="-10" dirty="0">
                <a:latin typeface="Verdana"/>
                <a:cs typeface="Verdana"/>
              </a:rPr>
              <a:t>9</a:t>
            </a:r>
            <a:r>
              <a:rPr sz="1600" spc="-10" dirty="0">
                <a:latin typeface="Arial"/>
                <a:cs typeface="Arial"/>
              </a:rPr>
              <a:t>trabajaPara.Empresa(Ana), trabajaPara(Luis,Telefónica), </a:t>
            </a:r>
            <a:r>
              <a:rPr sz="1600" dirty="0">
                <a:latin typeface="Arial"/>
                <a:cs typeface="Arial"/>
              </a:rPr>
              <a:t>(Empresario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spc="415" dirty="0">
                <a:latin typeface="Verdana"/>
                <a:cs typeface="Verdana"/>
              </a:rPr>
              <a:t>t</a:t>
            </a:r>
            <a:r>
              <a:rPr sz="1600" spc="-125" dirty="0">
                <a:latin typeface="Verdana"/>
                <a:cs typeface="Verdana"/>
              </a:rPr>
              <a:t> </a:t>
            </a:r>
            <a:r>
              <a:rPr sz="1600" spc="-10" dirty="0">
                <a:latin typeface="Arial"/>
                <a:cs typeface="Arial"/>
              </a:rPr>
              <a:t>Empleado)(Marta),</a:t>
            </a:r>
            <a:endParaRPr sz="1600">
              <a:latin typeface="Arial"/>
              <a:cs typeface="Arial"/>
            </a:endParaRPr>
          </a:p>
          <a:p>
            <a:pPr marL="516890">
              <a:lnSpc>
                <a:spcPct val="100000"/>
              </a:lnSpc>
              <a:spcBef>
                <a:spcPts val="260"/>
              </a:spcBef>
            </a:pPr>
            <a:r>
              <a:rPr sz="1600" spc="-10" dirty="0">
                <a:latin typeface="Arial"/>
                <a:cs typeface="Arial"/>
              </a:rPr>
              <a:t>posee(Ana,Telefónica)}</a:t>
            </a:r>
            <a:endParaRPr sz="1600">
              <a:latin typeface="Arial"/>
              <a:cs typeface="Arial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571500" y="1204912"/>
            <a:ext cx="7308850" cy="4929505"/>
            <a:chOff x="571500" y="1204912"/>
            <a:chExt cx="7308850" cy="4929505"/>
          </a:xfrm>
        </p:grpSpPr>
        <p:sp>
          <p:nvSpPr>
            <p:cNvPr id="11" name="object 11"/>
            <p:cNvSpPr/>
            <p:nvPr/>
          </p:nvSpPr>
          <p:spPr>
            <a:xfrm>
              <a:off x="585787" y="1219200"/>
              <a:ext cx="7279005" cy="2212975"/>
            </a:xfrm>
            <a:custGeom>
              <a:avLst/>
              <a:gdLst/>
              <a:ahLst/>
              <a:cxnLst/>
              <a:rect l="l" t="t" r="r" b="b"/>
              <a:pathLst>
                <a:path w="7279005" h="2212975">
                  <a:moveTo>
                    <a:pt x="0" y="0"/>
                  </a:moveTo>
                  <a:lnTo>
                    <a:pt x="7278687" y="0"/>
                  </a:lnTo>
                  <a:lnTo>
                    <a:pt x="7278687" y="2212975"/>
                  </a:lnTo>
                  <a:lnTo>
                    <a:pt x="0" y="2212975"/>
                  </a:lnTo>
                  <a:lnTo>
                    <a:pt x="0" y="0"/>
                  </a:lnTo>
                  <a:close/>
                </a:path>
              </a:pathLst>
            </a:custGeom>
            <a:ln w="28575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87374" y="3478212"/>
              <a:ext cx="7279005" cy="2641600"/>
            </a:xfrm>
            <a:custGeom>
              <a:avLst/>
              <a:gdLst/>
              <a:ahLst/>
              <a:cxnLst/>
              <a:rect l="l" t="t" r="r" b="b"/>
              <a:pathLst>
                <a:path w="7279005" h="2641600">
                  <a:moveTo>
                    <a:pt x="0" y="0"/>
                  </a:moveTo>
                  <a:lnTo>
                    <a:pt x="7278688" y="0"/>
                  </a:lnTo>
                  <a:lnTo>
                    <a:pt x="7278688" y="2641600"/>
                  </a:lnTo>
                  <a:lnTo>
                    <a:pt x="0" y="2641600"/>
                  </a:lnTo>
                  <a:lnTo>
                    <a:pt x="0" y="0"/>
                  </a:lnTo>
                  <a:close/>
                </a:path>
              </a:pathLst>
            </a:custGeom>
            <a:ln w="28575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6402387" y="1986788"/>
            <a:ext cx="71945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i="1" spc="-20" dirty="0">
                <a:solidFill>
                  <a:srgbClr val="3333CC"/>
                </a:solidFill>
                <a:latin typeface="Times New Roman"/>
                <a:cs typeface="Times New Roman"/>
              </a:rPr>
              <a:t>TBox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16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402387" y="4516628"/>
            <a:ext cx="7372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i="1" spc="-20" dirty="0">
                <a:solidFill>
                  <a:srgbClr val="3333CC"/>
                </a:solidFill>
                <a:latin typeface="Times New Roman"/>
                <a:cs typeface="Times New Roman"/>
              </a:rPr>
              <a:t>ABox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544512" y="2212975"/>
            <a:ext cx="2767330" cy="463550"/>
            <a:chOff x="544512" y="2212975"/>
            <a:chExt cx="2767330" cy="463550"/>
          </a:xfrm>
        </p:grpSpPr>
        <p:sp>
          <p:nvSpPr>
            <p:cNvPr id="8" name="object 8"/>
            <p:cNvSpPr/>
            <p:nvPr/>
          </p:nvSpPr>
          <p:spPr>
            <a:xfrm>
              <a:off x="550862" y="2219325"/>
              <a:ext cx="2754630" cy="450850"/>
            </a:xfrm>
            <a:custGeom>
              <a:avLst/>
              <a:gdLst/>
              <a:ahLst/>
              <a:cxnLst/>
              <a:rect l="l" t="t" r="r" b="b"/>
              <a:pathLst>
                <a:path w="2754629" h="450850">
                  <a:moveTo>
                    <a:pt x="2679167" y="0"/>
                  </a:moveTo>
                  <a:lnTo>
                    <a:pt x="75144" y="0"/>
                  </a:lnTo>
                  <a:lnTo>
                    <a:pt x="45894" y="5905"/>
                  </a:lnTo>
                  <a:lnTo>
                    <a:pt x="22009" y="22009"/>
                  </a:lnTo>
                  <a:lnTo>
                    <a:pt x="5905" y="45895"/>
                  </a:lnTo>
                  <a:lnTo>
                    <a:pt x="0" y="75144"/>
                  </a:lnTo>
                  <a:lnTo>
                    <a:pt x="0" y="375705"/>
                  </a:lnTo>
                  <a:lnTo>
                    <a:pt x="5905" y="404954"/>
                  </a:lnTo>
                  <a:lnTo>
                    <a:pt x="22009" y="428840"/>
                  </a:lnTo>
                  <a:lnTo>
                    <a:pt x="45894" y="444944"/>
                  </a:lnTo>
                  <a:lnTo>
                    <a:pt x="75144" y="450850"/>
                  </a:lnTo>
                  <a:lnTo>
                    <a:pt x="2679167" y="450850"/>
                  </a:lnTo>
                  <a:lnTo>
                    <a:pt x="2708416" y="444944"/>
                  </a:lnTo>
                  <a:lnTo>
                    <a:pt x="2732302" y="428840"/>
                  </a:lnTo>
                  <a:lnTo>
                    <a:pt x="2748406" y="404954"/>
                  </a:lnTo>
                  <a:lnTo>
                    <a:pt x="2754311" y="375705"/>
                  </a:lnTo>
                  <a:lnTo>
                    <a:pt x="2754311" y="75144"/>
                  </a:lnTo>
                  <a:lnTo>
                    <a:pt x="2748406" y="45895"/>
                  </a:lnTo>
                  <a:lnTo>
                    <a:pt x="2732302" y="22009"/>
                  </a:lnTo>
                  <a:lnTo>
                    <a:pt x="2708416" y="5905"/>
                  </a:lnTo>
                  <a:lnTo>
                    <a:pt x="2679167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50862" y="2219325"/>
              <a:ext cx="2754630" cy="450850"/>
            </a:xfrm>
            <a:custGeom>
              <a:avLst/>
              <a:gdLst/>
              <a:ahLst/>
              <a:cxnLst/>
              <a:rect l="l" t="t" r="r" b="b"/>
              <a:pathLst>
                <a:path w="2754629" h="450850">
                  <a:moveTo>
                    <a:pt x="0" y="75144"/>
                  </a:moveTo>
                  <a:lnTo>
                    <a:pt x="5905" y="45894"/>
                  </a:lnTo>
                  <a:lnTo>
                    <a:pt x="22009" y="22009"/>
                  </a:lnTo>
                  <a:lnTo>
                    <a:pt x="45894" y="5905"/>
                  </a:lnTo>
                  <a:lnTo>
                    <a:pt x="75144" y="0"/>
                  </a:lnTo>
                  <a:lnTo>
                    <a:pt x="2679168" y="0"/>
                  </a:lnTo>
                  <a:lnTo>
                    <a:pt x="2708417" y="5905"/>
                  </a:lnTo>
                  <a:lnTo>
                    <a:pt x="2732302" y="22009"/>
                  </a:lnTo>
                  <a:lnTo>
                    <a:pt x="2748406" y="45894"/>
                  </a:lnTo>
                  <a:lnTo>
                    <a:pt x="2754312" y="75144"/>
                  </a:lnTo>
                  <a:lnTo>
                    <a:pt x="2754312" y="375705"/>
                  </a:lnTo>
                  <a:lnTo>
                    <a:pt x="2748406" y="404955"/>
                  </a:lnTo>
                  <a:lnTo>
                    <a:pt x="2732302" y="428840"/>
                  </a:lnTo>
                  <a:lnTo>
                    <a:pt x="2708417" y="444944"/>
                  </a:lnTo>
                  <a:lnTo>
                    <a:pt x="2679168" y="450850"/>
                  </a:lnTo>
                  <a:lnTo>
                    <a:pt x="75144" y="450850"/>
                  </a:lnTo>
                  <a:lnTo>
                    <a:pt x="45894" y="444944"/>
                  </a:lnTo>
                  <a:lnTo>
                    <a:pt x="22009" y="428840"/>
                  </a:lnTo>
                  <a:lnTo>
                    <a:pt x="5905" y="404955"/>
                  </a:lnTo>
                  <a:lnTo>
                    <a:pt x="0" y="375705"/>
                  </a:lnTo>
                  <a:lnTo>
                    <a:pt x="0" y="75144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36422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Índice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17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64540" y="1183696"/>
            <a:ext cx="4250055" cy="2418715"/>
          </a:xfrm>
          <a:prstGeom prst="rect">
            <a:avLst/>
          </a:prstGeom>
        </p:spPr>
        <p:txBody>
          <a:bodyPr vert="horz" wrap="square" lIns="0" tIns="6794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535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Arial"/>
                <a:cs typeface="Arial"/>
              </a:rPr>
              <a:t>Representación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del </a:t>
            </a:r>
            <a:r>
              <a:rPr sz="2000" spc="-10" dirty="0">
                <a:latin typeface="Arial"/>
                <a:cs typeface="Arial"/>
              </a:rPr>
              <a:t>conocimiento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390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Sintaxis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semántica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25" dirty="0">
                <a:latin typeface="Georgia"/>
                <a:cs typeface="Georgia"/>
              </a:rPr>
              <a:t>ALC</a:t>
            </a:r>
            <a:endParaRPr sz="1800">
              <a:latin typeface="Georgia"/>
              <a:cs typeface="Georgia"/>
            </a:endParaRPr>
          </a:p>
          <a:p>
            <a:pPr marL="755015" lvl="1" indent="-285115">
              <a:lnSpc>
                <a:spcPct val="100000"/>
              </a:lnSpc>
              <a:spcBef>
                <a:spcPts val="555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Bases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conocimientos</a:t>
            </a:r>
            <a:endParaRPr sz="18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445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spc="-10" dirty="0">
                <a:latin typeface="Arial"/>
                <a:cs typeface="Arial"/>
              </a:rPr>
              <a:t>Inferencia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395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Mecanismos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básicos</a:t>
            </a:r>
            <a:endParaRPr sz="18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30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Otros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mecanismos</a:t>
            </a:r>
            <a:endParaRPr sz="18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35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spc="50" dirty="0">
                <a:latin typeface="Georgia"/>
                <a:cs typeface="Georgia"/>
              </a:rPr>
              <a:t>ALC</a:t>
            </a:r>
            <a:r>
              <a:rPr sz="2000" spc="65" dirty="0">
                <a:latin typeface="Georgia"/>
                <a:cs typeface="Georgia"/>
              </a:rPr>
              <a:t> </a:t>
            </a:r>
            <a:r>
              <a:rPr sz="2000" dirty="0">
                <a:latin typeface="Arial"/>
                <a:cs typeface="Arial"/>
              </a:rPr>
              <a:t>como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Lógica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primer</a:t>
            </a:r>
            <a:r>
              <a:rPr sz="2000" spc="-10" dirty="0">
                <a:latin typeface="Arial"/>
                <a:cs typeface="Arial"/>
              </a:rPr>
              <a:t> orden</a:t>
            </a:r>
            <a:endParaRPr sz="2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084195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Inferencia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18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51840" y="1226820"/>
            <a:ext cx="7522209" cy="4371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67665" marR="17780" indent="-342265">
              <a:lnSpc>
                <a:spcPct val="104000"/>
              </a:lnSpc>
              <a:buChar char="•"/>
              <a:tabLst>
                <a:tab pos="367665" algn="l"/>
                <a:tab pos="368300" algn="l"/>
              </a:tabLst>
            </a:pP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Mecanismos</a:t>
            </a:r>
            <a:r>
              <a:rPr sz="2000" spc="-3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básicos</a:t>
            </a:r>
            <a:r>
              <a:rPr sz="20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de</a:t>
            </a:r>
            <a:r>
              <a:rPr sz="20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razonamiento</a:t>
            </a:r>
            <a:r>
              <a:rPr sz="2000" dirty="0">
                <a:latin typeface="Arial"/>
                <a:cs typeface="Arial"/>
              </a:rPr>
              <a:t>: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dada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una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BC </a:t>
            </a:r>
            <a:r>
              <a:rPr sz="2000" spc="-10" dirty="0">
                <a:latin typeface="Georgia"/>
                <a:cs typeface="Georgia"/>
              </a:rPr>
              <a:t>K</a:t>
            </a:r>
            <a:r>
              <a:rPr sz="2000" spc="-10" dirty="0">
                <a:latin typeface="Arial"/>
                <a:cs typeface="Arial"/>
              </a:rPr>
              <a:t>=&lt;</a:t>
            </a:r>
            <a:r>
              <a:rPr sz="2000" spc="-10" dirty="0">
                <a:latin typeface="Georgia"/>
                <a:cs typeface="Georgia"/>
              </a:rPr>
              <a:t>T</a:t>
            </a:r>
            <a:r>
              <a:rPr sz="2000" spc="-10" dirty="0">
                <a:latin typeface="Arial"/>
                <a:cs typeface="Arial"/>
              </a:rPr>
              <a:t>,</a:t>
            </a:r>
            <a:r>
              <a:rPr sz="2000" spc="-10" dirty="0">
                <a:latin typeface="Georgia"/>
                <a:cs typeface="Georgia"/>
              </a:rPr>
              <a:t>A</a:t>
            </a:r>
            <a:r>
              <a:rPr sz="2000" spc="-10" dirty="0">
                <a:latin typeface="Arial"/>
                <a:cs typeface="Arial"/>
              </a:rPr>
              <a:t>&gt;, </a:t>
            </a:r>
            <a:r>
              <a:rPr sz="2000" dirty="0">
                <a:latin typeface="Arial"/>
                <a:cs typeface="Arial"/>
              </a:rPr>
              <a:t>los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conceptos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i="1" dirty="0">
                <a:latin typeface="Arial"/>
                <a:cs typeface="Arial"/>
              </a:rPr>
              <a:t>C</a:t>
            </a:r>
            <a:r>
              <a:rPr sz="2000" i="1" spc="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y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i="1" dirty="0">
                <a:latin typeface="Arial"/>
                <a:cs typeface="Arial"/>
              </a:rPr>
              <a:t>D</a:t>
            </a:r>
            <a:r>
              <a:rPr sz="2000" dirty="0">
                <a:latin typeface="Arial"/>
                <a:cs typeface="Arial"/>
              </a:rPr>
              <a:t>,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y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un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individuo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i="1" spc="-25" dirty="0">
                <a:latin typeface="Arial"/>
                <a:cs typeface="Arial"/>
              </a:rPr>
              <a:t>a</a:t>
            </a:r>
            <a:r>
              <a:rPr sz="2000" spc="-25" dirty="0">
                <a:latin typeface="Arial"/>
                <a:cs typeface="Arial"/>
              </a:rPr>
              <a:t>:</a:t>
            </a:r>
            <a:endParaRPr sz="2000">
              <a:latin typeface="Arial"/>
              <a:cs typeface="Arial"/>
            </a:endParaRPr>
          </a:p>
          <a:p>
            <a:pPr marL="767715" lvl="1" indent="-285115">
              <a:lnSpc>
                <a:spcPct val="100000"/>
              </a:lnSpc>
              <a:spcBef>
                <a:spcPts val="515"/>
              </a:spcBef>
              <a:buChar char="–"/>
              <a:tabLst>
                <a:tab pos="767715" algn="l"/>
                <a:tab pos="768350" algn="l"/>
              </a:tabLst>
            </a:pP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Satisfacibilidad:</a:t>
            </a:r>
            <a:r>
              <a:rPr sz="1800" spc="-2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C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satisfacible</a:t>
            </a:r>
            <a:endParaRPr sz="1800">
              <a:latin typeface="Arial"/>
              <a:cs typeface="Arial"/>
            </a:endParaRPr>
          </a:p>
          <a:p>
            <a:pPr marL="482600" lvl="2" indent="685165">
              <a:lnSpc>
                <a:spcPct val="100000"/>
              </a:lnSpc>
              <a:spcBef>
                <a:spcPts val="225"/>
              </a:spcBef>
              <a:buChar char="•"/>
              <a:tabLst>
                <a:tab pos="1167765" algn="l"/>
                <a:tab pos="1168400" algn="l"/>
              </a:tabLst>
            </a:pPr>
            <a:r>
              <a:rPr sz="1600" dirty="0">
                <a:latin typeface="Arial"/>
                <a:cs typeface="Arial"/>
              </a:rPr>
              <a:t>sii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existe un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modelo </a:t>
            </a:r>
            <a:r>
              <a:rPr sz="1600" spc="240" dirty="0">
                <a:latin typeface="Georgia"/>
                <a:cs typeface="Georgia"/>
              </a:rPr>
              <a:t>I</a:t>
            </a:r>
            <a:r>
              <a:rPr sz="1600" spc="60" dirty="0">
                <a:latin typeface="Georgia"/>
                <a:cs typeface="Georgia"/>
              </a:rPr>
              <a:t> </a:t>
            </a:r>
            <a:r>
              <a:rPr sz="1600" dirty="0">
                <a:latin typeface="Arial"/>
                <a:cs typeface="Arial"/>
              </a:rPr>
              <a:t>de </a:t>
            </a:r>
            <a:r>
              <a:rPr sz="1600" dirty="0">
                <a:latin typeface="Georgia"/>
                <a:cs typeface="Georgia"/>
              </a:rPr>
              <a:t>T</a:t>
            </a:r>
            <a:r>
              <a:rPr sz="1600" spc="484" dirty="0">
                <a:latin typeface="Georgia"/>
                <a:cs typeface="Georgia"/>
              </a:rPr>
              <a:t> </a:t>
            </a:r>
            <a:r>
              <a:rPr sz="1600" dirty="0">
                <a:latin typeface="Arial"/>
                <a:cs typeface="Arial"/>
              </a:rPr>
              <a:t>y un </a:t>
            </a:r>
            <a:r>
              <a:rPr sz="1600" i="1" dirty="0">
                <a:latin typeface="Arial"/>
                <a:cs typeface="Arial"/>
              </a:rPr>
              <a:t>b</a:t>
            </a:r>
            <a:r>
              <a:rPr sz="1600" i="1" spc="-5" dirty="0">
                <a:latin typeface="Arial"/>
                <a:cs typeface="Arial"/>
              </a:rPr>
              <a:t> </a:t>
            </a:r>
            <a:r>
              <a:rPr sz="1600" spc="215" dirty="0">
                <a:latin typeface="Symbol"/>
                <a:cs typeface="Symbol"/>
              </a:rPr>
              <a:t></a:t>
            </a:r>
            <a:r>
              <a:rPr sz="1600" spc="215" dirty="0">
                <a:latin typeface="Verdana"/>
                <a:cs typeface="Verdana"/>
              </a:rPr>
              <a:t>4</a:t>
            </a:r>
            <a:r>
              <a:rPr sz="1650" spc="322" baseline="25252" dirty="0">
                <a:latin typeface="Verdana"/>
                <a:cs typeface="Verdana"/>
              </a:rPr>
              <a:t>I</a:t>
            </a:r>
            <a:r>
              <a:rPr sz="1650" spc="52" baseline="25252" dirty="0">
                <a:latin typeface="Verdana"/>
                <a:cs typeface="Verdana"/>
              </a:rPr>
              <a:t> </a:t>
            </a:r>
            <a:r>
              <a:rPr sz="1600" dirty="0">
                <a:latin typeface="Arial"/>
                <a:cs typeface="Arial"/>
              </a:rPr>
              <a:t>con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i="1" spc="60" dirty="0">
                <a:latin typeface="Arial"/>
                <a:cs typeface="Arial"/>
              </a:rPr>
              <a:t>b</a:t>
            </a:r>
            <a:r>
              <a:rPr sz="1650" spc="89" baseline="25252" dirty="0">
                <a:latin typeface="Verdana"/>
                <a:cs typeface="Verdana"/>
              </a:rPr>
              <a:t>I</a:t>
            </a:r>
            <a:r>
              <a:rPr sz="1650" spc="52" baseline="25252" dirty="0">
                <a:latin typeface="Verdana"/>
                <a:cs typeface="Verdana"/>
              </a:rPr>
              <a:t> </a:t>
            </a:r>
            <a:r>
              <a:rPr sz="1600" spc="90" dirty="0">
                <a:latin typeface="Symbol"/>
                <a:cs typeface="Symbol"/>
              </a:rPr>
              <a:t></a:t>
            </a:r>
            <a:r>
              <a:rPr sz="1600" i="1" spc="90" dirty="0">
                <a:latin typeface="Arial"/>
                <a:cs typeface="Arial"/>
              </a:rPr>
              <a:t>C</a:t>
            </a:r>
            <a:r>
              <a:rPr sz="1650" spc="135" baseline="25252" dirty="0">
                <a:latin typeface="Verdana"/>
                <a:cs typeface="Verdana"/>
              </a:rPr>
              <a:t>I</a:t>
            </a:r>
            <a:r>
              <a:rPr sz="1650" spc="60" baseline="25252" dirty="0">
                <a:latin typeface="Verdana"/>
                <a:cs typeface="Verdana"/>
              </a:rPr>
              <a:t> </a:t>
            </a:r>
            <a:r>
              <a:rPr sz="1600" dirty="0">
                <a:latin typeface="Arial"/>
                <a:cs typeface="Arial"/>
              </a:rPr>
              <a:t>(</a:t>
            </a:r>
            <a:r>
              <a:rPr sz="1600" i="1" dirty="0">
                <a:latin typeface="Arial"/>
                <a:cs typeface="Arial"/>
              </a:rPr>
              <a:t>C</a:t>
            </a:r>
            <a:r>
              <a:rPr sz="1650" baseline="25252" dirty="0">
                <a:latin typeface="Verdana"/>
                <a:cs typeface="Verdana"/>
              </a:rPr>
              <a:t>I</a:t>
            </a:r>
            <a:r>
              <a:rPr sz="1650" spc="44" baseline="25252" dirty="0">
                <a:latin typeface="Verdana"/>
                <a:cs typeface="Verdana"/>
              </a:rPr>
              <a:t> </a:t>
            </a:r>
            <a:r>
              <a:rPr sz="1600" dirty="0">
                <a:latin typeface="Arial"/>
                <a:cs typeface="Arial"/>
              </a:rPr>
              <a:t>≠ </a:t>
            </a:r>
            <a:r>
              <a:rPr sz="1600" spc="225" dirty="0">
                <a:latin typeface="Symbol"/>
                <a:cs typeface="Symbol"/>
              </a:rPr>
              <a:t></a:t>
            </a:r>
            <a:r>
              <a:rPr sz="1600" spc="225" dirty="0">
                <a:latin typeface="Arial"/>
                <a:cs typeface="Arial"/>
              </a:rPr>
              <a:t>)</a:t>
            </a:r>
            <a:endParaRPr sz="1600">
              <a:latin typeface="Arial"/>
              <a:cs typeface="Arial"/>
            </a:endParaRPr>
          </a:p>
          <a:p>
            <a:pPr marL="767715" lvl="1" indent="-285115">
              <a:lnSpc>
                <a:spcPct val="100000"/>
              </a:lnSpc>
              <a:spcBef>
                <a:spcPts val="495"/>
              </a:spcBef>
              <a:buChar char="–"/>
              <a:tabLst>
                <a:tab pos="767715" algn="l"/>
                <a:tab pos="768350" algn="l"/>
              </a:tabLst>
            </a:pP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Subsunción</a:t>
            </a:r>
            <a:r>
              <a:rPr sz="1800" dirty="0">
                <a:latin typeface="Arial"/>
                <a:cs typeface="Arial"/>
              </a:rPr>
              <a:t>: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C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subsumido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por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D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</a:t>
            </a:r>
            <a:r>
              <a:rPr sz="1800" i="1" dirty="0">
                <a:latin typeface="Arial"/>
                <a:cs typeface="Arial"/>
              </a:rPr>
              <a:t>C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spc="105" dirty="0">
                <a:latin typeface="Verdana"/>
                <a:cs typeface="Verdana"/>
              </a:rPr>
              <a:t>v</a:t>
            </a:r>
            <a:r>
              <a:rPr sz="1800" spc="157" baseline="-13888" dirty="0">
                <a:latin typeface="Verdana"/>
                <a:cs typeface="Verdana"/>
              </a:rPr>
              <a:t>T</a:t>
            </a:r>
            <a:r>
              <a:rPr sz="1800" spc="89" baseline="-13888" dirty="0">
                <a:latin typeface="Verdana"/>
                <a:cs typeface="Verdana"/>
              </a:rPr>
              <a:t> </a:t>
            </a:r>
            <a:r>
              <a:rPr sz="1800" i="1" dirty="0">
                <a:latin typeface="Arial"/>
                <a:cs typeface="Arial"/>
              </a:rPr>
              <a:t>D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o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dirty="0">
                <a:latin typeface="Georgia"/>
                <a:cs typeface="Georgia"/>
              </a:rPr>
              <a:t>T</a:t>
            </a:r>
            <a:r>
              <a:rPr sz="1800" spc="30" dirty="0">
                <a:latin typeface="Georgia"/>
                <a:cs typeface="Georgia"/>
              </a:rPr>
              <a:t> </a:t>
            </a:r>
            <a:r>
              <a:rPr sz="1800" dirty="0">
                <a:latin typeface="Garamond"/>
                <a:cs typeface="Garamond"/>
              </a:rPr>
              <a:t>╞</a:t>
            </a:r>
            <a:r>
              <a:rPr sz="1800" spc="-20" dirty="0">
                <a:latin typeface="Garamond"/>
                <a:cs typeface="Garamond"/>
              </a:rPr>
              <a:t> </a:t>
            </a:r>
            <a:r>
              <a:rPr sz="1800" i="1" dirty="0">
                <a:latin typeface="Arial"/>
                <a:cs typeface="Arial"/>
              </a:rPr>
              <a:t>C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spc="305" dirty="0">
                <a:latin typeface="Verdana"/>
                <a:cs typeface="Verdana"/>
              </a:rPr>
              <a:t>v</a:t>
            </a:r>
            <a:r>
              <a:rPr sz="1800" spc="-155" dirty="0">
                <a:latin typeface="Verdana"/>
                <a:cs typeface="Verdana"/>
              </a:rPr>
              <a:t> </a:t>
            </a:r>
            <a:r>
              <a:rPr sz="1800" i="1" spc="-25" dirty="0">
                <a:latin typeface="Arial"/>
                <a:cs typeface="Arial"/>
              </a:rPr>
              <a:t>D</a:t>
            </a:r>
            <a:r>
              <a:rPr sz="1800" spc="-25" dirty="0">
                <a:latin typeface="Arial"/>
                <a:cs typeface="Arial"/>
              </a:rPr>
              <a:t>)</a:t>
            </a:r>
            <a:endParaRPr sz="1800">
              <a:latin typeface="Arial"/>
              <a:cs typeface="Arial"/>
            </a:endParaRPr>
          </a:p>
          <a:p>
            <a:pPr marL="1167765" lvl="2" indent="-228600">
              <a:lnSpc>
                <a:spcPct val="100000"/>
              </a:lnSpc>
              <a:spcBef>
                <a:spcPts val="320"/>
              </a:spcBef>
              <a:buChar char="•"/>
              <a:tabLst>
                <a:tab pos="1167765" algn="l"/>
                <a:tab pos="1168400" algn="l"/>
              </a:tabLst>
            </a:pPr>
            <a:r>
              <a:rPr sz="1600" dirty="0">
                <a:latin typeface="Arial"/>
                <a:cs typeface="Arial"/>
              </a:rPr>
              <a:t>sii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i="1" spc="60" dirty="0">
                <a:latin typeface="Arial"/>
                <a:cs typeface="Arial"/>
              </a:rPr>
              <a:t>C</a:t>
            </a:r>
            <a:r>
              <a:rPr sz="1650" spc="89" baseline="25252" dirty="0">
                <a:latin typeface="Verdana"/>
                <a:cs typeface="Verdana"/>
              </a:rPr>
              <a:t>I</a:t>
            </a:r>
            <a:r>
              <a:rPr sz="1650" spc="44" baseline="25252" dirty="0">
                <a:latin typeface="Verdana"/>
                <a:cs typeface="Verdana"/>
              </a:rPr>
              <a:t> </a:t>
            </a:r>
            <a:r>
              <a:rPr sz="1600" spc="195" dirty="0">
                <a:latin typeface="Verdana"/>
                <a:cs typeface="Verdana"/>
              </a:rPr>
              <a:t>µ</a:t>
            </a:r>
            <a:r>
              <a:rPr sz="1600" spc="-120" dirty="0">
                <a:latin typeface="Verdana"/>
                <a:cs typeface="Verdana"/>
              </a:rPr>
              <a:t> </a:t>
            </a:r>
            <a:r>
              <a:rPr sz="1600" i="1" spc="60" dirty="0">
                <a:latin typeface="Arial"/>
                <a:cs typeface="Arial"/>
              </a:rPr>
              <a:t>D</a:t>
            </a:r>
            <a:r>
              <a:rPr sz="1650" spc="89" baseline="25252" dirty="0">
                <a:latin typeface="Verdana"/>
                <a:cs typeface="Verdana"/>
              </a:rPr>
              <a:t>I</a:t>
            </a:r>
            <a:r>
              <a:rPr sz="1650" spc="44" baseline="25252" dirty="0">
                <a:latin typeface="Verdana"/>
                <a:cs typeface="Verdana"/>
              </a:rPr>
              <a:t> </a:t>
            </a:r>
            <a:r>
              <a:rPr sz="1600" dirty="0">
                <a:latin typeface="Arial"/>
                <a:cs typeface="Arial"/>
              </a:rPr>
              <a:t>para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cada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modelo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spc="240" dirty="0">
                <a:latin typeface="Georgia"/>
                <a:cs typeface="Georgia"/>
              </a:rPr>
              <a:t>I</a:t>
            </a:r>
            <a:r>
              <a:rPr sz="1600" spc="60" dirty="0">
                <a:latin typeface="Georgia"/>
                <a:cs typeface="Georgia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spc="-50" dirty="0">
                <a:latin typeface="Georgia"/>
                <a:cs typeface="Georgia"/>
              </a:rPr>
              <a:t>T</a:t>
            </a:r>
            <a:endParaRPr sz="1600">
              <a:latin typeface="Georgia"/>
              <a:cs typeface="Georgia"/>
            </a:endParaRPr>
          </a:p>
          <a:p>
            <a:pPr marL="767715" lvl="1" indent="-285115">
              <a:lnSpc>
                <a:spcPct val="100000"/>
              </a:lnSpc>
              <a:spcBef>
                <a:spcPts val="495"/>
              </a:spcBef>
              <a:buChar char="–"/>
              <a:tabLst>
                <a:tab pos="767715" algn="l"/>
                <a:tab pos="768350" algn="l"/>
              </a:tabLst>
            </a:pP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Equivalencia</a:t>
            </a:r>
            <a:r>
              <a:rPr sz="1800" dirty="0">
                <a:latin typeface="Arial"/>
                <a:cs typeface="Arial"/>
              </a:rPr>
              <a:t>: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C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D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son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equivalentes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</a:t>
            </a:r>
            <a:r>
              <a:rPr sz="1800" i="1" dirty="0">
                <a:latin typeface="Arial"/>
                <a:cs typeface="Arial"/>
              </a:rPr>
              <a:t>C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600" dirty="0">
                <a:latin typeface="Symbol"/>
                <a:cs typeface="Symbol"/>
              </a:rPr>
              <a:t></a:t>
            </a:r>
            <a:r>
              <a:rPr sz="1600" spc="65" dirty="0">
                <a:latin typeface="Times New Roman"/>
                <a:cs typeface="Times New Roman"/>
              </a:rPr>
              <a:t> </a:t>
            </a:r>
            <a:r>
              <a:rPr sz="1800" baseline="-13888" dirty="0">
                <a:latin typeface="Verdana"/>
                <a:cs typeface="Verdana"/>
              </a:rPr>
              <a:t>T</a:t>
            </a:r>
            <a:r>
              <a:rPr sz="1800" spc="82" baseline="-13888" dirty="0">
                <a:latin typeface="Verdana"/>
                <a:cs typeface="Verdana"/>
              </a:rPr>
              <a:t> </a:t>
            </a:r>
            <a:r>
              <a:rPr sz="1800" i="1" spc="-25" dirty="0">
                <a:latin typeface="Arial"/>
                <a:cs typeface="Arial"/>
              </a:rPr>
              <a:t>D</a:t>
            </a:r>
            <a:r>
              <a:rPr sz="1800" spc="-25" dirty="0">
                <a:latin typeface="Arial"/>
                <a:cs typeface="Arial"/>
              </a:rPr>
              <a:t>)</a:t>
            </a:r>
            <a:endParaRPr sz="1800">
              <a:latin typeface="Arial"/>
              <a:cs typeface="Arial"/>
            </a:endParaRPr>
          </a:p>
          <a:p>
            <a:pPr marL="1167765" lvl="2" indent="-228600">
              <a:lnSpc>
                <a:spcPct val="100000"/>
              </a:lnSpc>
              <a:spcBef>
                <a:spcPts val="345"/>
              </a:spcBef>
              <a:buChar char="•"/>
              <a:tabLst>
                <a:tab pos="1167765" algn="l"/>
                <a:tab pos="1168400" algn="l"/>
              </a:tabLst>
            </a:pPr>
            <a:r>
              <a:rPr sz="1600" dirty="0">
                <a:latin typeface="Arial"/>
                <a:cs typeface="Arial"/>
              </a:rPr>
              <a:t>sii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i="1" spc="60" dirty="0">
                <a:latin typeface="Arial"/>
                <a:cs typeface="Arial"/>
              </a:rPr>
              <a:t>C</a:t>
            </a:r>
            <a:r>
              <a:rPr sz="1650" spc="89" baseline="25252" dirty="0">
                <a:latin typeface="Verdana"/>
                <a:cs typeface="Verdana"/>
              </a:rPr>
              <a:t>I</a:t>
            </a:r>
            <a:r>
              <a:rPr sz="1650" spc="44" baseline="25252" dirty="0">
                <a:latin typeface="Verdana"/>
                <a:cs typeface="Verdana"/>
              </a:rPr>
              <a:t> </a:t>
            </a:r>
            <a:r>
              <a:rPr sz="1400" dirty="0">
                <a:latin typeface="Symbol"/>
                <a:cs typeface="Symbol"/>
              </a:rPr>
              <a:t></a:t>
            </a:r>
            <a:r>
              <a:rPr sz="1400" spc="85" dirty="0">
                <a:latin typeface="Times New Roman"/>
                <a:cs typeface="Times New Roman"/>
              </a:rPr>
              <a:t> </a:t>
            </a:r>
            <a:r>
              <a:rPr sz="1600" i="1" spc="60" dirty="0">
                <a:latin typeface="Arial"/>
                <a:cs typeface="Arial"/>
              </a:rPr>
              <a:t>D</a:t>
            </a:r>
            <a:r>
              <a:rPr sz="1650" spc="89" baseline="25252" dirty="0">
                <a:latin typeface="Verdana"/>
                <a:cs typeface="Verdana"/>
              </a:rPr>
              <a:t>I</a:t>
            </a:r>
            <a:r>
              <a:rPr sz="1650" spc="232" baseline="25252" dirty="0">
                <a:latin typeface="Verdana"/>
                <a:cs typeface="Verdana"/>
              </a:rPr>
              <a:t> </a:t>
            </a:r>
            <a:r>
              <a:rPr sz="1600" dirty="0">
                <a:latin typeface="Arial"/>
                <a:cs typeface="Arial"/>
              </a:rPr>
              <a:t>para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cada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modelo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spc="240" dirty="0">
                <a:latin typeface="Georgia"/>
                <a:cs typeface="Georgia"/>
              </a:rPr>
              <a:t>I</a:t>
            </a:r>
            <a:r>
              <a:rPr sz="1600" spc="60" dirty="0">
                <a:latin typeface="Georgia"/>
                <a:cs typeface="Georgia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spc="-50" dirty="0">
                <a:latin typeface="Georgia"/>
                <a:cs typeface="Georgia"/>
              </a:rPr>
              <a:t>T</a:t>
            </a:r>
            <a:endParaRPr sz="1600">
              <a:latin typeface="Georgia"/>
              <a:cs typeface="Georgia"/>
            </a:endParaRPr>
          </a:p>
          <a:p>
            <a:pPr marL="767715" lvl="1" indent="-285115">
              <a:lnSpc>
                <a:spcPct val="100000"/>
              </a:lnSpc>
              <a:spcBef>
                <a:spcPts val="470"/>
              </a:spcBef>
              <a:buChar char="–"/>
              <a:tabLst>
                <a:tab pos="767715" algn="l"/>
                <a:tab pos="768350" algn="l"/>
              </a:tabLst>
            </a:pP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Disjunto</a:t>
            </a:r>
            <a:r>
              <a:rPr sz="1800" dirty="0">
                <a:latin typeface="Arial"/>
                <a:cs typeface="Arial"/>
              </a:rPr>
              <a:t>: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C</a:t>
            </a:r>
            <a:r>
              <a:rPr sz="1800" i="1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D</a:t>
            </a:r>
            <a:r>
              <a:rPr sz="1800" i="1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son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disjuntos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</a:t>
            </a:r>
            <a:r>
              <a:rPr sz="1800" i="1" dirty="0">
                <a:latin typeface="Arial"/>
                <a:cs typeface="Arial"/>
              </a:rPr>
              <a:t>C</a:t>
            </a:r>
            <a:r>
              <a:rPr sz="1800" i="1" spc="-5" dirty="0">
                <a:latin typeface="Arial"/>
                <a:cs typeface="Arial"/>
              </a:rPr>
              <a:t> </a:t>
            </a:r>
            <a:r>
              <a:rPr sz="1800" dirty="0">
                <a:latin typeface="Verdana"/>
                <a:cs typeface="Verdana"/>
              </a:rPr>
              <a:t>u</a:t>
            </a:r>
            <a:r>
              <a:rPr sz="1800" baseline="-13888" dirty="0">
                <a:latin typeface="Verdana"/>
                <a:cs typeface="Verdana"/>
              </a:rPr>
              <a:t>T</a:t>
            </a:r>
            <a:r>
              <a:rPr sz="1800" spc="97" baseline="-13888" dirty="0">
                <a:latin typeface="Verdana"/>
                <a:cs typeface="Verdana"/>
              </a:rPr>
              <a:t> </a:t>
            </a:r>
            <a:r>
              <a:rPr sz="1800" i="1" dirty="0">
                <a:latin typeface="Arial"/>
                <a:cs typeface="Arial"/>
              </a:rPr>
              <a:t>D</a:t>
            </a:r>
            <a:r>
              <a:rPr sz="1800" i="1" spc="-5" dirty="0">
                <a:latin typeface="Arial"/>
                <a:cs typeface="Arial"/>
              </a:rPr>
              <a:t> </a:t>
            </a:r>
            <a:r>
              <a:rPr sz="1600" dirty="0">
                <a:latin typeface="Symbol"/>
                <a:cs typeface="Symbol"/>
              </a:rPr>
              <a:t></a:t>
            </a:r>
            <a:r>
              <a:rPr sz="1600" spc="70" dirty="0">
                <a:latin typeface="Times New Roman"/>
                <a:cs typeface="Times New Roman"/>
              </a:rPr>
              <a:t> </a:t>
            </a:r>
            <a:r>
              <a:rPr sz="1800" spc="390" dirty="0">
                <a:latin typeface="Verdana"/>
                <a:cs typeface="Verdana"/>
              </a:rPr>
              <a:t>?</a:t>
            </a:r>
            <a:r>
              <a:rPr sz="1800" spc="-145" dirty="0">
                <a:latin typeface="Verdana"/>
                <a:cs typeface="Verdana"/>
              </a:rPr>
              <a:t> </a:t>
            </a:r>
            <a:r>
              <a:rPr sz="1800" dirty="0">
                <a:latin typeface="Arial"/>
                <a:cs typeface="Arial"/>
              </a:rPr>
              <a:t>o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C</a:t>
            </a:r>
            <a:r>
              <a:rPr sz="1800" i="1" spc="-5" dirty="0">
                <a:latin typeface="Arial"/>
                <a:cs typeface="Arial"/>
              </a:rPr>
              <a:t> </a:t>
            </a:r>
            <a:r>
              <a:rPr sz="1800" spc="105" dirty="0">
                <a:latin typeface="Verdana"/>
                <a:cs typeface="Verdana"/>
              </a:rPr>
              <a:t>v</a:t>
            </a:r>
            <a:r>
              <a:rPr sz="1800" spc="157" baseline="-13888" dirty="0">
                <a:latin typeface="Verdana"/>
                <a:cs typeface="Verdana"/>
              </a:rPr>
              <a:t>T</a:t>
            </a:r>
            <a:r>
              <a:rPr sz="1800" spc="97" baseline="-13888" dirty="0">
                <a:latin typeface="Verdana"/>
                <a:cs typeface="Verdana"/>
              </a:rPr>
              <a:t> </a:t>
            </a:r>
            <a:r>
              <a:rPr sz="1800" spc="-25" dirty="0">
                <a:latin typeface="Georgia"/>
                <a:cs typeface="Georgia"/>
              </a:rPr>
              <a:t>¬</a:t>
            </a:r>
            <a:r>
              <a:rPr sz="1800" i="1" spc="-25" dirty="0">
                <a:latin typeface="Arial"/>
                <a:cs typeface="Arial"/>
              </a:rPr>
              <a:t>D</a:t>
            </a:r>
            <a:r>
              <a:rPr sz="1800" spc="-25" dirty="0">
                <a:latin typeface="Arial"/>
                <a:cs typeface="Arial"/>
              </a:rPr>
              <a:t>)</a:t>
            </a:r>
            <a:endParaRPr sz="1800">
              <a:latin typeface="Arial"/>
              <a:cs typeface="Arial"/>
            </a:endParaRPr>
          </a:p>
          <a:p>
            <a:pPr marL="1167765" lvl="2" indent="-228600">
              <a:lnSpc>
                <a:spcPct val="100000"/>
              </a:lnSpc>
              <a:spcBef>
                <a:spcPts val="345"/>
              </a:spcBef>
              <a:buChar char="•"/>
              <a:tabLst>
                <a:tab pos="1167765" algn="l"/>
                <a:tab pos="1168400" algn="l"/>
                <a:tab pos="3831590" algn="l"/>
              </a:tabLst>
            </a:pPr>
            <a:r>
              <a:rPr sz="1600" dirty="0">
                <a:latin typeface="Arial"/>
                <a:cs typeface="Arial"/>
              </a:rPr>
              <a:t>sii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para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cada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modelo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spc="240" dirty="0">
                <a:latin typeface="Georgia"/>
                <a:cs typeface="Georgia"/>
              </a:rPr>
              <a:t>I</a:t>
            </a:r>
            <a:r>
              <a:rPr sz="1600" spc="55" dirty="0">
                <a:latin typeface="Georgia"/>
                <a:cs typeface="Georgia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spc="-50" dirty="0">
                <a:latin typeface="Georgia"/>
                <a:cs typeface="Georgia"/>
              </a:rPr>
              <a:t>T</a:t>
            </a:r>
            <a:r>
              <a:rPr sz="1600" dirty="0">
                <a:latin typeface="Georgia"/>
                <a:cs typeface="Georgia"/>
              </a:rPr>
              <a:t>	</a:t>
            </a:r>
            <a:r>
              <a:rPr sz="1600" i="1" spc="60" dirty="0">
                <a:latin typeface="Arial"/>
                <a:cs typeface="Arial"/>
              </a:rPr>
              <a:t>C</a:t>
            </a:r>
            <a:r>
              <a:rPr sz="1650" spc="89" baseline="25252" dirty="0">
                <a:latin typeface="Verdana"/>
                <a:cs typeface="Verdana"/>
              </a:rPr>
              <a:t>I</a:t>
            </a:r>
            <a:r>
              <a:rPr sz="1650" spc="52" baseline="25252" dirty="0">
                <a:latin typeface="Verdana"/>
                <a:cs typeface="Verdana"/>
              </a:rPr>
              <a:t> </a:t>
            </a:r>
            <a:r>
              <a:rPr sz="1600" spc="315" dirty="0">
                <a:latin typeface="Verdana"/>
                <a:cs typeface="Verdana"/>
              </a:rPr>
              <a:t>\</a:t>
            </a:r>
            <a:r>
              <a:rPr sz="1600" spc="-105" dirty="0">
                <a:latin typeface="Verdana"/>
                <a:cs typeface="Verdana"/>
              </a:rPr>
              <a:t> </a:t>
            </a:r>
            <a:r>
              <a:rPr sz="1600" i="1" spc="60" dirty="0">
                <a:latin typeface="Arial"/>
                <a:cs typeface="Arial"/>
              </a:rPr>
              <a:t>D</a:t>
            </a:r>
            <a:r>
              <a:rPr sz="1650" spc="89" baseline="25252" dirty="0">
                <a:latin typeface="Verdana"/>
                <a:cs typeface="Verdana"/>
              </a:rPr>
              <a:t>I</a:t>
            </a:r>
            <a:r>
              <a:rPr sz="1650" spc="52" baseline="25252" dirty="0">
                <a:latin typeface="Verdana"/>
                <a:cs typeface="Verdana"/>
              </a:rPr>
              <a:t> </a:t>
            </a:r>
            <a:r>
              <a:rPr sz="1600" dirty="0">
                <a:latin typeface="Arial"/>
                <a:cs typeface="Arial"/>
              </a:rPr>
              <a:t>=</a:t>
            </a:r>
            <a:r>
              <a:rPr sz="1600" spc="10" dirty="0">
                <a:latin typeface="Arial"/>
                <a:cs typeface="Arial"/>
              </a:rPr>
              <a:t> </a:t>
            </a:r>
            <a:r>
              <a:rPr sz="1600" spc="459" dirty="0">
                <a:latin typeface="Symbol"/>
                <a:cs typeface="Symbol"/>
              </a:rPr>
              <a:t></a:t>
            </a:r>
            <a:endParaRPr sz="1600">
              <a:latin typeface="Symbol"/>
              <a:cs typeface="Symbol"/>
            </a:endParaRPr>
          </a:p>
          <a:p>
            <a:pPr marL="767715" lvl="1" indent="-285115">
              <a:lnSpc>
                <a:spcPct val="100000"/>
              </a:lnSpc>
              <a:spcBef>
                <a:spcPts val="470"/>
              </a:spcBef>
              <a:buChar char="–"/>
              <a:tabLst>
                <a:tab pos="767715" algn="l"/>
                <a:tab pos="768350" algn="l"/>
              </a:tabLst>
            </a:pP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Consistencia</a:t>
            </a:r>
            <a:r>
              <a:rPr sz="1800" dirty="0">
                <a:latin typeface="Arial"/>
                <a:cs typeface="Arial"/>
              </a:rPr>
              <a:t>: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110" dirty="0">
                <a:latin typeface="Georgia"/>
                <a:cs typeface="Georgia"/>
              </a:rPr>
              <a:t>K</a:t>
            </a:r>
            <a:r>
              <a:rPr sz="1800" spc="55" dirty="0">
                <a:latin typeface="Georgia"/>
                <a:cs typeface="Georgia"/>
              </a:rPr>
              <a:t> </a:t>
            </a:r>
            <a:r>
              <a:rPr sz="1800" dirty="0">
                <a:latin typeface="Arial"/>
                <a:cs typeface="Arial"/>
              </a:rPr>
              <a:t>es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consistente</a:t>
            </a:r>
            <a:endParaRPr sz="1800">
              <a:latin typeface="Arial"/>
              <a:cs typeface="Arial"/>
            </a:endParaRPr>
          </a:p>
          <a:p>
            <a:pPr marL="1167765" lvl="2" indent="-228600">
              <a:lnSpc>
                <a:spcPct val="100000"/>
              </a:lnSpc>
              <a:spcBef>
                <a:spcPts val="345"/>
              </a:spcBef>
              <a:buChar char="•"/>
              <a:tabLst>
                <a:tab pos="1167765" algn="l"/>
                <a:tab pos="1168400" algn="l"/>
              </a:tabLst>
            </a:pPr>
            <a:r>
              <a:rPr sz="1600" dirty="0">
                <a:latin typeface="Arial"/>
                <a:cs typeface="Arial"/>
              </a:rPr>
              <a:t>sii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existe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algún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modelo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spc="50" dirty="0">
                <a:latin typeface="Georgia"/>
                <a:cs typeface="Georgia"/>
              </a:rPr>
              <a:t>K</a:t>
            </a:r>
            <a:endParaRPr sz="1600">
              <a:latin typeface="Georgia"/>
              <a:cs typeface="Georgia"/>
            </a:endParaRPr>
          </a:p>
          <a:p>
            <a:pPr marL="767715" lvl="1" indent="-285115">
              <a:lnSpc>
                <a:spcPct val="100000"/>
              </a:lnSpc>
              <a:spcBef>
                <a:spcPts val="570"/>
              </a:spcBef>
              <a:buChar char="–"/>
              <a:tabLst>
                <a:tab pos="767715" algn="l"/>
                <a:tab pos="768350" algn="l"/>
              </a:tabLst>
            </a:pP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Instancia</a:t>
            </a:r>
            <a:r>
              <a:rPr sz="1800" dirty="0">
                <a:latin typeface="Arial"/>
                <a:cs typeface="Arial"/>
              </a:rPr>
              <a:t>: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a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una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instancia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i="1" spc="-50" dirty="0">
                <a:latin typeface="Arial"/>
                <a:cs typeface="Arial"/>
              </a:rPr>
              <a:t>C</a:t>
            </a:r>
            <a:endParaRPr sz="1800">
              <a:latin typeface="Arial"/>
              <a:cs typeface="Arial"/>
            </a:endParaRPr>
          </a:p>
          <a:p>
            <a:pPr marL="1167765" lvl="2" indent="-228600">
              <a:lnSpc>
                <a:spcPct val="100000"/>
              </a:lnSpc>
              <a:spcBef>
                <a:spcPts val="245"/>
              </a:spcBef>
              <a:buChar char="•"/>
              <a:tabLst>
                <a:tab pos="1167765" algn="l"/>
                <a:tab pos="1168400" algn="l"/>
              </a:tabLst>
            </a:pPr>
            <a:r>
              <a:rPr sz="1600" dirty="0">
                <a:latin typeface="Arial"/>
                <a:cs typeface="Arial"/>
              </a:rPr>
              <a:t>sii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i="1" spc="60" dirty="0">
                <a:latin typeface="Arial"/>
                <a:cs typeface="Arial"/>
              </a:rPr>
              <a:t>a</a:t>
            </a:r>
            <a:r>
              <a:rPr sz="1650" spc="89" baseline="25252" dirty="0">
                <a:latin typeface="Verdana"/>
                <a:cs typeface="Verdana"/>
              </a:rPr>
              <a:t>I</a:t>
            </a:r>
            <a:r>
              <a:rPr sz="1650" spc="44" baseline="25252" dirty="0">
                <a:latin typeface="Verdana"/>
                <a:cs typeface="Verdana"/>
              </a:rPr>
              <a:t> </a:t>
            </a:r>
            <a:r>
              <a:rPr sz="1600" spc="155" dirty="0">
                <a:latin typeface="Symbol"/>
                <a:cs typeface="Symbol"/>
              </a:rPr>
              <a:t>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i="1" spc="60" dirty="0">
                <a:latin typeface="Arial"/>
                <a:cs typeface="Arial"/>
              </a:rPr>
              <a:t>C</a:t>
            </a:r>
            <a:r>
              <a:rPr sz="1650" spc="89" baseline="25252" dirty="0">
                <a:latin typeface="Verdana"/>
                <a:cs typeface="Verdana"/>
              </a:rPr>
              <a:t>I</a:t>
            </a:r>
            <a:r>
              <a:rPr sz="1650" spc="44" baseline="25252" dirty="0">
                <a:latin typeface="Verdana"/>
                <a:cs typeface="Verdana"/>
              </a:rPr>
              <a:t> </a:t>
            </a:r>
            <a:r>
              <a:rPr sz="1600" dirty="0">
                <a:latin typeface="Arial"/>
                <a:cs typeface="Arial"/>
              </a:rPr>
              <a:t>para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cada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modelo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spc="240" dirty="0">
                <a:latin typeface="Georgia"/>
                <a:cs typeface="Georgia"/>
              </a:rPr>
              <a:t>I</a:t>
            </a:r>
            <a:r>
              <a:rPr sz="1600" spc="60" dirty="0">
                <a:latin typeface="Georgia"/>
                <a:cs typeface="Georgia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spc="-50" dirty="0">
                <a:latin typeface="Georgia"/>
                <a:cs typeface="Georgia"/>
              </a:rPr>
              <a:t>T</a:t>
            </a:r>
            <a:endParaRPr sz="1600">
              <a:latin typeface="Georgia"/>
              <a:cs typeface="Georgia"/>
            </a:endParaRPr>
          </a:p>
        </p:txBody>
      </p:sp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084195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Inferencia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19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51840" y="1183696"/>
            <a:ext cx="7583170" cy="1981200"/>
          </a:xfrm>
          <a:prstGeom prst="rect">
            <a:avLst/>
          </a:prstGeom>
        </p:spPr>
        <p:txBody>
          <a:bodyPr vert="horz" wrap="square" lIns="0" tIns="67945" rIns="0" bIns="0" rtlCol="0">
            <a:spAutoFit/>
          </a:bodyPr>
          <a:lstStyle/>
          <a:p>
            <a:pPr marL="367665" indent="-342265">
              <a:lnSpc>
                <a:spcPct val="100000"/>
              </a:lnSpc>
              <a:spcBef>
                <a:spcPts val="535"/>
              </a:spcBef>
              <a:buChar char="•"/>
              <a:tabLst>
                <a:tab pos="367665" algn="l"/>
                <a:tab pos="368300" algn="l"/>
              </a:tabLst>
            </a:pPr>
            <a:r>
              <a:rPr sz="2000" dirty="0">
                <a:latin typeface="Arial"/>
                <a:cs typeface="Arial"/>
              </a:rPr>
              <a:t>Propiedades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relación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spc="-10" dirty="0">
                <a:solidFill>
                  <a:srgbClr val="3333CC"/>
                </a:solidFill>
                <a:latin typeface="Arial"/>
                <a:cs typeface="Arial"/>
              </a:rPr>
              <a:t>subsunción</a:t>
            </a:r>
            <a:endParaRPr sz="2000">
              <a:latin typeface="Arial"/>
              <a:cs typeface="Arial"/>
            </a:endParaRPr>
          </a:p>
          <a:p>
            <a:pPr marL="482600">
              <a:lnSpc>
                <a:spcPct val="100000"/>
              </a:lnSpc>
              <a:spcBef>
                <a:spcPts val="390"/>
              </a:spcBef>
            </a:pPr>
            <a:r>
              <a:rPr sz="1800" dirty="0">
                <a:latin typeface="Arial"/>
                <a:cs typeface="Arial"/>
              </a:rPr>
              <a:t>Sean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C</a:t>
            </a:r>
            <a:r>
              <a:rPr sz="1800" dirty="0">
                <a:latin typeface="Arial"/>
                <a:cs typeface="Arial"/>
              </a:rPr>
              <a:t>,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D</a:t>
            </a:r>
            <a:r>
              <a:rPr sz="1800" dirty="0">
                <a:latin typeface="Arial"/>
                <a:cs typeface="Arial"/>
              </a:rPr>
              <a:t>,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E</a:t>
            </a:r>
            <a:r>
              <a:rPr sz="1800" i="1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conceptos,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a</a:t>
            </a:r>
            <a:r>
              <a:rPr sz="1800" i="1" spc="-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un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nombre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individuo,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&lt;</a:t>
            </a:r>
            <a:r>
              <a:rPr sz="1800" dirty="0">
                <a:latin typeface="Georgia"/>
                <a:cs typeface="Georgia"/>
              </a:rPr>
              <a:t>T</a:t>
            </a:r>
            <a:r>
              <a:rPr sz="1800" dirty="0">
                <a:latin typeface="Arial"/>
                <a:cs typeface="Arial"/>
              </a:rPr>
              <a:t>,</a:t>
            </a:r>
            <a:r>
              <a:rPr sz="1800" dirty="0">
                <a:latin typeface="Georgia"/>
                <a:cs typeface="Georgia"/>
              </a:rPr>
              <a:t>A</a:t>
            </a:r>
            <a:r>
              <a:rPr sz="1800" dirty="0">
                <a:latin typeface="Arial"/>
                <a:cs typeface="Arial"/>
              </a:rPr>
              <a:t>&gt;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una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spc="-25" dirty="0">
                <a:latin typeface="Arial"/>
                <a:cs typeface="Arial"/>
              </a:rPr>
              <a:t>BC</a:t>
            </a:r>
            <a:endParaRPr sz="1800">
              <a:latin typeface="Arial"/>
              <a:cs typeface="Arial"/>
            </a:endParaRPr>
          </a:p>
          <a:p>
            <a:pPr marL="767715" lvl="1" indent="-285115">
              <a:lnSpc>
                <a:spcPct val="100000"/>
              </a:lnSpc>
              <a:spcBef>
                <a:spcPts val="455"/>
              </a:spcBef>
              <a:buFont typeface="Arial"/>
              <a:buChar char="–"/>
              <a:tabLst>
                <a:tab pos="767715" algn="l"/>
                <a:tab pos="768350" algn="l"/>
              </a:tabLst>
            </a:pPr>
            <a:r>
              <a:rPr sz="1800" i="1" dirty="0">
                <a:latin typeface="Arial"/>
                <a:cs typeface="Arial"/>
              </a:rPr>
              <a:t>C </a:t>
            </a:r>
            <a:r>
              <a:rPr sz="1800" spc="105" dirty="0">
                <a:latin typeface="Verdana"/>
                <a:cs typeface="Verdana"/>
              </a:rPr>
              <a:t>v</a:t>
            </a:r>
            <a:r>
              <a:rPr sz="1800" spc="157" baseline="-13888" dirty="0">
                <a:latin typeface="Verdana"/>
                <a:cs typeface="Verdana"/>
              </a:rPr>
              <a:t>T</a:t>
            </a:r>
            <a:r>
              <a:rPr sz="1800" spc="112" baseline="-13888" dirty="0">
                <a:latin typeface="Verdana"/>
                <a:cs typeface="Verdana"/>
              </a:rPr>
              <a:t> </a:t>
            </a:r>
            <a:r>
              <a:rPr sz="1800" i="1" dirty="0">
                <a:latin typeface="Arial"/>
                <a:cs typeface="Arial"/>
              </a:rPr>
              <a:t>C</a:t>
            </a:r>
            <a:r>
              <a:rPr sz="1800" i="1" spc="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(reflexiva)</a:t>
            </a:r>
            <a:endParaRPr sz="1800">
              <a:latin typeface="Arial"/>
              <a:cs typeface="Arial"/>
            </a:endParaRPr>
          </a:p>
          <a:p>
            <a:pPr marL="767715" lvl="1" indent="-285115">
              <a:lnSpc>
                <a:spcPct val="100000"/>
              </a:lnSpc>
              <a:spcBef>
                <a:spcPts val="434"/>
              </a:spcBef>
              <a:buChar char="–"/>
              <a:tabLst>
                <a:tab pos="767715" algn="l"/>
                <a:tab pos="768350" algn="l"/>
              </a:tabLst>
            </a:pPr>
            <a:r>
              <a:rPr sz="1800" dirty="0">
                <a:latin typeface="Arial"/>
                <a:cs typeface="Arial"/>
              </a:rPr>
              <a:t>Si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C </a:t>
            </a:r>
            <a:r>
              <a:rPr sz="1800" spc="105" dirty="0">
                <a:latin typeface="Verdana"/>
                <a:cs typeface="Verdana"/>
              </a:rPr>
              <a:t>v</a:t>
            </a:r>
            <a:r>
              <a:rPr sz="1800" spc="157" baseline="-13888" dirty="0">
                <a:latin typeface="Verdana"/>
                <a:cs typeface="Verdana"/>
              </a:rPr>
              <a:t>T</a:t>
            </a:r>
            <a:r>
              <a:rPr sz="1800" spc="104" baseline="-13888" dirty="0">
                <a:latin typeface="Verdana"/>
                <a:cs typeface="Verdana"/>
              </a:rPr>
              <a:t> </a:t>
            </a:r>
            <a:r>
              <a:rPr sz="1800" i="1" dirty="0">
                <a:latin typeface="Arial"/>
                <a:cs typeface="Arial"/>
              </a:rPr>
              <a:t>D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D </a:t>
            </a:r>
            <a:r>
              <a:rPr sz="1800" spc="105" dirty="0">
                <a:latin typeface="Verdana"/>
                <a:cs typeface="Verdana"/>
              </a:rPr>
              <a:t>v</a:t>
            </a:r>
            <a:r>
              <a:rPr sz="1800" spc="157" baseline="-13888" dirty="0">
                <a:latin typeface="Verdana"/>
                <a:cs typeface="Verdana"/>
              </a:rPr>
              <a:t>T</a:t>
            </a:r>
            <a:r>
              <a:rPr sz="1800" spc="112" baseline="-13888" dirty="0">
                <a:latin typeface="Verdana"/>
                <a:cs typeface="Verdana"/>
              </a:rPr>
              <a:t> </a:t>
            </a:r>
            <a:r>
              <a:rPr sz="1800" i="1" dirty="0">
                <a:latin typeface="Arial"/>
                <a:cs typeface="Arial"/>
              </a:rPr>
              <a:t>E</a:t>
            </a:r>
            <a:r>
              <a:rPr sz="1800" dirty="0">
                <a:latin typeface="Arial"/>
                <a:cs typeface="Arial"/>
              </a:rPr>
              <a:t>,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entonces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C</a:t>
            </a:r>
            <a:r>
              <a:rPr sz="1800" i="1" spc="-5" dirty="0">
                <a:latin typeface="Arial"/>
                <a:cs typeface="Arial"/>
              </a:rPr>
              <a:t> </a:t>
            </a:r>
            <a:r>
              <a:rPr sz="1800" spc="105" dirty="0">
                <a:latin typeface="Verdana"/>
                <a:cs typeface="Verdana"/>
              </a:rPr>
              <a:t>v</a:t>
            </a:r>
            <a:r>
              <a:rPr sz="1800" spc="157" baseline="-13888" dirty="0">
                <a:latin typeface="Verdana"/>
                <a:cs typeface="Verdana"/>
              </a:rPr>
              <a:t>T</a:t>
            </a:r>
            <a:r>
              <a:rPr sz="1800" spc="112" baseline="-13888" dirty="0">
                <a:latin typeface="Verdana"/>
                <a:cs typeface="Verdana"/>
              </a:rPr>
              <a:t> </a:t>
            </a:r>
            <a:r>
              <a:rPr sz="1800" i="1" dirty="0">
                <a:latin typeface="Arial"/>
                <a:cs typeface="Arial"/>
              </a:rPr>
              <a:t>E</a:t>
            </a:r>
            <a:r>
              <a:rPr sz="1800" i="1" spc="-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(transitiva)</a:t>
            </a:r>
            <a:endParaRPr sz="1800">
              <a:latin typeface="Arial"/>
              <a:cs typeface="Arial"/>
            </a:endParaRPr>
          </a:p>
          <a:p>
            <a:pPr marL="767715" marR="236854" lvl="1" indent="-285115">
              <a:lnSpc>
                <a:spcPct val="106700"/>
              </a:lnSpc>
              <a:spcBef>
                <a:spcPts val="190"/>
              </a:spcBef>
              <a:buChar char="–"/>
              <a:tabLst>
                <a:tab pos="767715" algn="l"/>
                <a:tab pos="768350" algn="l"/>
              </a:tabLst>
            </a:pPr>
            <a:r>
              <a:rPr sz="1800" dirty="0">
                <a:latin typeface="Arial"/>
                <a:cs typeface="Arial"/>
              </a:rPr>
              <a:t>Si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a</a:t>
            </a:r>
            <a:r>
              <a:rPr sz="1800" i="1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es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una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instancia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C</a:t>
            </a:r>
            <a:r>
              <a:rPr sz="1800" i="1" spc="-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C</a:t>
            </a:r>
            <a:r>
              <a:rPr sz="1800" i="1" spc="-5" dirty="0">
                <a:latin typeface="Arial"/>
                <a:cs typeface="Arial"/>
              </a:rPr>
              <a:t> </a:t>
            </a:r>
            <a:r>
              <a:rPr sz="1800" spc="105" dirty="0">
                <a:latin typeface="Verdana"/>
                <a:cs typeface="Verdana"/>
              </a:rPr>
              <a:t>v</a:t>
            </a:r>
            <a:r>
              <a:rPr sz="1800" spc="157" baseline="-13888" dirty="0">
                <a:latin typeface="Verdana"/>
                <a:cs typeface="Verdana"/>
              </a:rPr>
              <a:t>T</a:t>
            </a:r>
            <a:r>
              <a:rPr sz="1800" spc="104" baseline="-13888" dirty="0">
                <a:latin typeface="Verdana"/>
                <a:cs typeface="Verdana"/>
              </a:rPr>
              <a:t> </a:t>
            </a:r>
            <a:r>
              <a:rPr sz="1800" i="1" dirty="0">
                <a:latin typeface="Arial"/>
                <a:cs typeface="Arial"/>
              </a:rPr>
              <a:t>D</a:t>
            </a:r>
            <a:r>
              <a:rPr sz="1800" dirty="0">
                <a:latin typeface="Arial"/>
                <a:cs typeface="Arial"/>
              </a:rPr>
              <a:t>,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entonces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a</a:t>
            </a:r>
            <a:r>
              <a:rPr sz="1800" i="1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es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una</a:t>
            </a:r>
            <a:r>
              <a:rPr sz="1800" spc="-10" dirty="0">
                <a:latin typeface="Arial"/>
                <a:cs typeface="Arial"/>
              </a:rPr>
              <a:t> instancia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i="1" spc="-50" dirty="0">
                <a:latin typeface="Arial"/>
                <a:cs typeface="Arial"/>
              </a:rPr>
              <a:t>D</a:t>
            </a:r>
            <a:endParaRPr sz="1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084195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Inferencia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20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51840" y="1183696"/>
            <a:ext cx="4829175" cy="1688464"/>
          </a:xfrm>
          <a:prstGeom prst="rect">
            <a:avLst/>
          </a:prstGeom>
        </p:spPr>
        <p:txBody>
          <a:bodyPr vert="horz" wrap="square" lIns="0" tIns="67945" rIns="0" bIns="0" rtlCol="0">
            <a:spAutoFit/>
          </a:bodyPr>
          <a:lstStyle/>
          <a:p>
            <a:pPr marL="367665" indent="-342265">
              <a:lnSpc>
                <a:spcPct val="100000"/>
              </a:lnSpc>
              <a:spcBef>
                <a:spcPts val="535"/>
              </a:spcBef>
              <a:buChar char="•"/>
              <a:tabLst>
                <a:tab pos="367665" algn="l"/>
                <a:tab pos="368300" algn="l"/>
              </a:tabLst>
            </a:pPr>
            <a:r>
              <a:rPr sz="2000" spc="-10" dirty="0">
                <a:latin typeface="Arial"/>
                <a:cs typeface="Arial"/>
              </a:rPr>
              <a:t>Ejemplos:</a:t>
            </a:r>
            <a:endParaRPr sz="2000">
              <a:latin typeface="Arial"/>
              <a:cs typeface="Arial"/>
            </a:endParaRPr>
          </a:p>
          <a:p>
            <a:pPr marL="767715" lvl="1" indent="-285115">
              <a:lnSpc>
                <a:spcPct val="100000"/>
              </a:lnSpc>
              <a:spcBef>
                <a:spcPts val="390"/>
              </a:spcBef>
              <a:buFont typeface="Arial"/>
              <a:buChar char="–"/>
              <a:tabLst>
                <a:tab pos="767715" algn="l"/>
                <a:tab pos="768350" algn="l"/>
              </a:tabLst>
            </a:pPr>
            <a:r>
              <a:rPr sz="1800" i="1" dirty="0">
                <a:latin typeface="Arial"/>
                <a:cs typeface="Arial"/>
              </a:rPr>
              <a:t>A </a:t>
            </a:r>
            <a:r>
              <a:rPr sz="1800" dirty="0">
                <a:latin typeface="Verdana"/>
                <a:cs typeface="Verdana"/>
              </a:rPr>
              <a:t>u</a:t>
            </a:r>
            <a:r>
              <a:rPr sz="1800" spc="-130" dirty="0">
                <a:latin typeface="Verdana"/>
                <a:cs typeface="Verdana"/>
              </a:rPr>
              <a:t> </a:t>
            </a:r>
            <a:r>
              <a:rPr sz="1800" dirty="0">
                <a:latin typeface="Georgia"/>
                <a:cs typeface="Georgia"/>
              </a:rPr>
              <a:t>¬</a:t>
            </a:r>
            <a:r>
              <a:rPr sz="1800" i="1" dirty="0">
                <a:latin typeface="Arial"/>
                <a:cs typeface="Arial"/>
              </a:rPr>
              <a:t>A</a:t>
            </a:r>
            <a:r>
              <a:rPr sz="1800" i="1" spc="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es</a:t>
            </a:r>
            <a:r>
              <a:rPr sz="1800" spc="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insatisfacible</a:t>
            </a:r>
            <a:endParaRPr sz="1800">
              <a:latin typeface="Arial"/>
              <a:cs typeface="Arial"/>
            </a:endParaRPr>
          </a:p>
          <a:p>
            <a:pPr marL="767715" lvl="1" indent="-285115">
              <a:lnSpc>
                <a:spcPct val="100000"/>
              </a:lnSpc>
              <a:spcBef>
                <a:spcPts val="455"/>
              </a:spcBef>
              <a:buFont typeface="Arial"/>
              <a:buChar char="–"/>
              <a:tabLst>
                <a:tab pos="767715" algn="l"/>
                <a:tab pos="768350" algn="l"/>
              </a:tabLst>
            </a:pPr>
            <a:r>
              <a:rPr sz="1800" spc="390" dirty="0">
                <a:latin typeface="Verdana"/>
                <a:cs typeface="Verdana"/>
              </a:rPr>
              <a:t>?</a:t>
            </a:r>
            <a:r>
              <a:rPr sz="1800" spc="-135" dirty="0">
                <a:latin typeface="Verdana"/>
                <a:cs typeface="Verdana"/>
              </a:rPr>
              <a:t> </a:t>
            </a:r>
            <a:r>
              <a:rPr sz="1800" dirty="0">
                <a:latin typeface="Arial"/>
                <a:cs typeface="Arial"/>
              </a:rPr>
              <a:t>y </a:t>
            </a:r>
            <a:r>
              <a:rPr sz="1800" i="1" dirty="0">
                <a:latin typeface="Arial"/>
                <a:cs typeface="Arial"/>
              </a:rPr>
              <a:t>A </a:t>
            </a:r>
            <a:r>
              <a:rPr sz="1800" dirty="0">
                <a:latin typeface="Verdana"/>
                <a:cs typeface="Verdana"/>
              </a:rPr>
              <a:t>u</a:t>
            </a:r>
            <a:r>
              <a:rPr sz="1800" spc="-130" dirty="0">
                <a:latin typeface="Verdana"/>
                <a:cs typeface="Verdana"/>
              </a:rPr>
              <a:t> </a:t>
            </a:r>
            <a:r>
              <a:rPr sz="1800" dirty="0">
                <a:latin typeface="Georgia"/>
                <a:cs typeface="Georgia"/>
              </a:rPr>
              <a:t>¬</a:t>
            </a:r>
            <a:r>
              <a:rPr sz="1800" i="1" dirty="0">
                <a:latin typeface="Arial"/>
                <a:cs typeface="Arial"/>
              </a:rPr>
              <a:t>A </a:t>
            </a:r>
            <a:r>
              <a:rPr sz="1800" dirty="0">
                <a:latin typeface="Arial"/>
                <a:cs typeface="Arial"/>
              </a:rPr>
              <a:t>son </a:t>
            </a:r>
            <a:r>
              <a:rPr sz="1800" spc="-10" dirty="0">
                <a:latin typeface="Arial"/>
                <a:cs typeface="Arial"/>
              </a:rPr>
              <a:t>equivalentes</a:t>
            </a:r>
            <a:endParaRPr sz="1800">
              <a:latin typeface="Arial"/>
              <a:cs typeface="Arial"/>
            </a:endParaRPr>
          </a:p>
          <a:p>
            <a:pPr marL="767715" lvl="1" indent="-285115">
              <a:lnSpc>
                <a:spcPct val="100000"/>
              </a:lnSpc>
              <a:spcBef>
                <a:spcPts val="434"/>
              </a:spcBef>
              <a:buFont typeface="Arial"/>
              <a:buChar char="–"/>
              <a:tabLst>
                <a:tab pos="767715" algn="l"/>
                <a:tab pos="768350" algn="l"/>
              </a:tabLst>
            </a:pPr>
            <a:r>
              <a:rPr sz="1800" spc="-20" dirty="0">
                <a:latin typeface="Verdana"/>
                <a:cs typeface="Verdana"/>
              </a:rPr>
              <a:t>9</a:t>
            </a:r>
            <a:r>
              <a:rPr sz="1800" i="1" spc="-20" dirty="0">
                <a:latin typeface="Arial"/>
                <a:cs typeface="Arial"/>
              </a:rPr>
              <a:t>r.A</a:t>
            </a:r>
            <a:r>
              <a:rPr sz="1800" i="1" spc="-50" dirty="0">
                <a:latin typeface="Arial"/>
                <a:cs typeface="Arial"/>
              </a:rPr>
              <a:t> </a:t>
            </a:r>
            <a:r>
              <a:rPr sz="1800" dirty="0">
                <a:latin typeface="Verdana"/>
                <a:cs typeface="Verdana"/>
              </a:rPr>
              <a:t>u</a:t>
            </a:r>
            <a:r>
              <a:rPr sz="1800" spc="-160" dirty="0">
                <a:latin typeface="Verdana"/>
                <a:cs typeface="Verdana"/>
              </a:rPr>
              <a:t> </a:t>
            </a:r>
            <a:r>
              <a:rPr sz="1800" spc="-20" dirty="0">
                <a:latin typeface="Verdana"/>
                <a:cs typeface="Verdana"/>
              </a:rPr>
              <a:t>8</a:t>
            </a:r>
            <a:r>
              <a:rPr sz="1800" i="1" spc="-20" dirty="0">
                <a:latin typeface="Arial"/>
                <a:cs typeface="Arial"/>
              </a:rPr>
              <a:t>r.</a:t>
            </a:r>
            <a:r>
              <a:rPr sz="1800" spc="-20" dirty="0">
                <a:latin typeface="Georgia"/>
                <a:cs typeface="Georgia"/>
              </a:rPr>
              <a:t>¬</a:t>
            </a:r>
            <a:r>
              <a:rPr sz="1800" i="1" spc="-20" dirty="0">
                <a:latin typeface="Arial"/>
                <a:cs typeface="Arial"/>
              </a:rPr>
              <a:t>A</a:t>
            </a:r>
            <a:r>
              <a:rPr sz="1800" i="1" spc="-3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es</a:t>
            </a:r>
            <a:r>
              <a:rPr sz="1800" spc="-4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insatisfacible</a:t>
            </a:r>
            <a:endParaRPr sz="1800">
              <a:latin typeface="Arial"/>
              <a:cs typeface="Arial"/>
            </a:endParaRPr>
          </a:p>
          <a:p>
            <a:pPr marL="767715" lvl="1" indent="-285115">
              <a:lnSpc>
                <a:spcPct val="100000"/>
              </a:lnSpc>
              <a:spcBef>
                <a:spcPts val="335"/>
              </a:spcBef>
              <a:buFont typeface="Arial"/>
              <a:buChar char="–"/>
              <a:tabLst>
                <a:tab pos="767715" algn="l"/>
                <a:tab pos="768350" algn="l"/>
              </a:tabLst>
            </a:pPr>
            <a:r>
              <a:rPr sz="1800" i="1" dirty="0">
                <a:latin typeface="Arial"/>
                <a:cs typeface="Arial"/>
              </a:rPr>
              <a:t>A</a:t>
            </a:r>
            <a:r>
              <a:rPr sz="1800" i="1" spc="-5" dirty="0">
                <a:latin typeface="Arial"/>
                <a:cs typeface="Arial"/>
              </a:rPr>
              <a:t> </a:t>
            </a:r>
            <a:r>
              <a:rPr sz="1800" dirty="0">
                <a:latin typeface="Verdana"/>
                <a:cs typeface="Verdana"/>
              </a:rPr>
              <a:t>u</a:t>
            </a:r>
            <a:r>
              <a:rPr sz="1800" spc="-135" dirty="0">
                <a:latin typeface="Verdana"/>
                <a:cs typeface="Verdana"/>
              </a:rPr>
              <a:t> </a:t>
            </a:r>
            <a:r>
              <a:rPr sz="1800" i="1" dirty="0">
                <a:latin typeface="Arial"/>
                <a:cs typeface="Arial"/>
              </a:rPr>
              <a:t>B </a:t>
            </a:r>
            <a:r>
              <a:rPr sz="1800" dirty="0">
                <a:latin typeface="Arial"/>
                <a:cs typeface="Arial"/>
              </a:rPr>
              <a:t>es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subsumido por </a:t>
            </a:r>
            <a:r>
              <a:rPr sz="1800" i="1" dirty="0">
                <a:latin typeface="Arial"/>
                <a:cs typeface="Arial"/>
              </a:rPr>
              <a:t>A</a:t>
            </a:r>
            <a:r>
              <a:rPr sz="1800" i="1" spc="-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</a:t>
            </a:r>
            <a:r>
              <a:rPr sz="1800" i="1" dirty="0">
                <a:latin typeface="Arial"/>
                <a:cs typeface="Arial"/>
              </a:rPr>
              <a:t>A </a:t>
            </a:r>
            <a:r>
              <a:rPr sz="1800" dirty="0">
                <a:latin typeface="Verdana"/>
                <a:cs typeface="Verdana"/>
              </a:rPr>
              <a:t>u</a:t>
            </a:r>
            <a:r>
              <a:rPr sz="1800" spc="-135" dirty="0">
                <a:latin typeface="Verdana"/>
                <a:cs typeface="Verdana"/>
              </a:rPr>
              <a:t> </a:t>
            </a:r>
            <a:r>
              <a:rPr sz="1800" i="1" dirty="0">
                <a:latin typeface="Arial"/>
                <a:cs typeface="Arial"/>
              </a:rPr>
              <a:t>B </a:t>
            </a:r>
            <a:r>
              <a:rPr sz="1800" spc="105" dirty="0">
                <a:latin typeface="Verdana"/>
                <a:cs typeface="Verdana"/>
              </a:rPr>
              <a:t>v</a:t>
            </a:r>
            <a:r>
              <a:rPr sz="1800" spc="157" baseline="-13888" dirty="0">
                <a:latin typeface="Verdana"/>
                <a:cs typeface="Verdana"/>
              </a:rPr>
              <a:t>T</a:t>
            </a:r>
            <a:r>
              <a:rPr sz="1800" spc="112" baseline="-13888" dirty="0">
                <a:latin typeface="Verdana"/>
                <a:cs typeface="Verdana"/>
              </a:rPr>
              <a:t> </a:t>
            </a:r>
            <a:r>
              <a:rPr sz="1800" i="1" spc="-25" dirty="0">
                <a:latin typeface="Arial"/>
                <a:cs typeface="Arial"/>
              </a:rPr>
              <a:t>A</a:t>
            </a:r>
            <a:r>
              <a:rPr sz="1800" spc="-25" dirty="0">
                <a:latin typeface="Arial"/>
                <a:cs typeface="Arial"/>
              </a:rPr>
              <a:t>)</a:t>
            </a:r>
            <a:endParaRPr sz="1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7766050" y="6385164"/>
            <a:ext cx="317500" cy="140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90"/>
              </a:lnSpc>
            </a:pPr>
            <a:r>
              <a:rPr sz="1000" dirty="0">
                <a:latin typeface="Times New Roman"/>
                <a:cs typeface="Times New Roman"/>
              </a:rPr>
              <a:t>– 21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084195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Inferencia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64540" y="1214628"/>
            <a:ext cx="531939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100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Arial"/>
                <a:cs typeface="Arial"/>
              </a:rPr>
              <a:t>Del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ejemplo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2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se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deduce,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entre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otras</a:t>
            </a:r>
            <a:r>
              <a:rPr sz="2000" spc="-10" dirty="0">
                <a:latin typeface="Arial"/>
                <a:cs typeface="Arial"/>
              </a:rPr>
              <a:t> cosas:</a:t>
            </a:r>
            <a:endParaRPr sz="2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96339" y="1544828"/>
            <a:ext cx="36137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323215" algn="l"/>
              </a:tabLst>
            </a:pPr>
            <a:r>
              <a:rPr sz="1800" spc="-50" dirty="0">
                <a:latin typeface="Arial"/>
                <a:cs typeface="Arial"/>
              </a:rPr>
              <a:t>–</a:t>
            </a:r>
            <a:r>
              <a:rPr sz="1800" dirty="0">
                <a:latin typeface="Arial"/>
                <a:cs typeface="Arial"/>
              </a:rPr>
              <a:t>	</a:t>
            </a:r>
            <a:r>
              <a:rPr sz="1800" i="1" dirty="0">
                <a:latin typeface="Arial"/>
                <a:cs typeface="Arial"/>
              </a:rPr>
              <a:t>SociedadAnónima</a:t>
            </a:r>
            <a:r>
              <a:rPr sz="1800" i="1" spc="-30" dirty="0">
                <a:latin typeface="Arial"/>
                <a:cs typeface="Arial"/>
              </a:rPr>
              <a:t> </a:t>
            </a:r>
            <a:r>
              <a:rPr sz="1800" spc="105" dirty="0">
                <a:latin typeface="Verdana"/>
                <a:cs typeface="Verdana"/>
              </a:rPr>
              <a:t>v</a:t>
            </a:r>
            <a:r>
              <a:rPr sz="1800" spc="157" baseline="-13888" dirty="0">
                <a:latin typeface="Verdana"/>
                <a:cs typeface="Verdana"/>
              </a:rPr>
              <a:t>T</a:t>
            </a:r>
            <a:r>
              <a:rPr sz="1800" spc="82" baseline="-13888" dirty="0">
                <a:latin typeface="Verdana"/>
                <a:cs typeface="Verdana"/>
              </a:rPr>
              <a:t> </a:t>
            </a:r>
            <a:r>
              <a:rPr sz="1800" spc="-10" dirty="0">
                <a:latin typeface="Georgia"/>
                <a:cs typeface="Georgia"/>
              </a:rPr>
              <a:t>¬</a:t>
            </a:r>
            <a:r>
              <a:rPr sz="1800" i="1" spc="-10" dirty="0">
                <a:latin typeface="Arial"/>
                <a:cs typeface="Arial"/>
              </a:rPr>
              <a:t>Persona</a:t>
            </a:r>
            <a:endParaRPr sz="18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947833" y="1561084"/>
            <a:ext cx="2751455" cy="6108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20000"/>
              </a:lnSpc>
              <a:spcBef>
                <a:spcPts val="100"/>
              </a:spcBef>
            </a:pPr>
            <a:r>
              <a:rPr sz="1600" dirty="0">
                <a:solidFill>
                  <a:srgbClr val="262699"/>
                </a:solidFill>
                <a:latin typeface="Arial"/>
                <a:cs typeface="Arial"/>
              </a:rPr>
              <a:t>SociedadAnónima</a:t>
            </a:r>
            <a:r>
              <a:rPr sz="1600" spc="-50" dirty="0">
                <a:solidFill>
                  <a:srgbClr val="262699"/>
                </a:solidFill>
                <a:latin typeface="Arial"/>
                <a:cs typeface="Arial"/>
              </a:rPr>
              <a:t> </a:t>
            </a:r>
            <a:r>
              <a:rPr sz="1600" spc="270" dirty="0">
                <a:solidFill>
                  <a:srgbClr val="262699"/>
                </a:solidFill>
                <a:latin typeface="Verdana"/>
                <a:cs typeface="Verdana"/>
              </a:rPr>
              <a:t>v</a:t>
            </a:r>
            <a:r>
              <a:rPr sz="1600" spc="-145" dirty="0">
                <a:solidFill>
                  <a:srgbClr val="262699"/>
                </a:solidFill>
                <a:latin typeface="Verdana"/>
                <a:cs typeface="Verdana"/>
              </a:rPr>
              <a:t> </a:t>
            </a:r>
            <a:r>
              <a:rPr sz="1600" spc="-10" dirty="0">
                <a:solidFill>
                  <a:srgbClr val="262699"/>
                </a:solidFill>
                <a:latin typeface="Arial"/>
                <a:cs typeface="Arial"/>
              </a:rPr>
              <a:t>Empresa </a:t>
            </a:r>
            <a:r>
              <a:rPr sz="1600" dirty="0">
                <a:solidFill>
                  <a:srgbClr val="262699"/>
                </a:solidFill>
                <a:latin typeface="Arial"/>
                <a:cs typeface="Arial"/>
              </a:rPr>
              <a:t>Empresa</a:t>
            </a:r>
            <a:r>
              <a:rPr sz="1600" spc="-10" dirty="0">
                <a:solidFill>
                  <a:srgbClr val="262699"/>
                </a:solidFill>
                <a:latin typeface="Arial"/>
                <a:cs typeface="Arial"/>
              </a:rPr>
              <a:t> </a:t>
            </a:r>
            <a:r>
              <a:rPr sz="1600" spc="270" dirty="0">
                <a:solidFill>
                  <a:srgbClr val="262699"/>
                </a:solidFill>
                <a:latin typeface="Verdana"/>
                <a:cs typeface="Verdana"/>
              </a:rPr>
              <a:t>v</a:t>
            </a:r>
            <a:r>
              <a:rPr sz="1600" spc="-120" dirty="0">
                <a:solidFill>
                  <a:srgbClr val="262699"/>
                </a:solidFill>
                <a:latin typeface="Verdana"/>
                <a:cs typeface="Verdana"/>
              </a:rPr>
              <a:t> </a:t>
            </a:r>
            <a:r>
              <a:rPr sz="1600" spc="-10" dirty="0">
                <a:solidFill>
                  <a:srgbClr val="262699"/>
                </a:solidFill>
                <a:latin typeface="Georgia"/>
                <a:cs typeface="Georgia"/>
              </a:rPr>
              <a:t>¬</a:t>
            </a:r>
            <a:r>
              <a:rPr sz="1600" spc="-10" dirty="0">
                <a:solidFill>
                  <a:srgbClr val="262699"/>
                </a:solidFill>
                <a:latin typeface="Arial"/>
                <a:cs typeface="Arial"/>
              </a:rPr>
              <a:t>Persona</a:t>
            </a:r>
            <a:endParaRPr sz="16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170939" y="2079370"/>
            <a:ext cx="7220584" cy="2439670"/>
          </a:xfrm>
          <a:prstGeom prst="rect">
            <a:avLst/>
          </a:prstGeom>
        </p:spPr>
        <p:txBody>
          <a:bodyPr vert="horz" wrap="square" lIns="0" tIns="75565" rIns="0" bIns="0" rtlCol="0">
            <a:spAutoFit/>
          </a:bodyPr>
          <a:lstStyle/>
          <a:p>
            <a:pPr marL="348615" indent="-285115">
              <a:lnSpc>
                <a:spcPct val="100000"/>
              </a:lnSpc>
              <a:spcBef>
                <a:spcPts val="595"/>
              </a:spcBef>
              <a:buFont typeface="Arial"/>
              <a:buChar char="–"/>
              <a:tabLst>
                <a:tab pos="348615" algn="l"/>
                <a:tab pos="349250" algn="l"/>
              </a:tabLst>
            </a:pPr>
            <a:r>
              <a:rPr sz="1800" spc="-10" dirty="0">
                <a:latin typeface="Verdana"/>
                <a:cs typeface="Verdana"/>
              </a:rPr>
              <a:t>9</a:t>
            </a:r>
            <a:r>
              <a:rPr sz="1800" i="1" spc="-10" dirty="0">
                <a:latin typeface="Arial"/>
                <a:cs typeface="Arial"/>
              </a:rPr>
              <a:t>trabajaPara.Empresa</a:t>
            </a:r>
            <a:r>
              <a:rPr sz="1800" i="1" spc="-25" dirty="0">
                <a:latin typeface="Arial"/>
                <a:cs typeface="Arial"/>
              </a:rPr>
              <a:t> </a:t>
            </a:r>
            <a:r>
              <a:rPr sz="1800" spc="105" dirty="0">
                <a:latin typeface="Verdana"/>
                <a:cs typeface="Verdana"/>
              </a:rPr>
              <a:t>v</a:t>
            </a:r>
            <a:r>
              <a:rPr sz="1800" spc="157" baseline="-13888" dirty="0">
                <a:latin typeface="Verdana"/>
                <a:cs typeface="Verdana"/>
              </a:rPr>
              <a:t>T</a:t>
            </a:r>
            <a:r>
              <a:rPr sz="1800" spc="89" baseline="-13888" dirty="0">
                <a:latin typeface="Verdana"/>
                <a:cs typeface="Verdana"/>
              </a:rPr>
              <a:t> </a:t>
            </a:r>
            <a:r>
              <a:rPr sz="1800" spc="-10" dirty="0">
                <a:latin typeface="Georgia"/>
                <a:cs typeface="Georgia"/>
              </a:rPr>
              <a:t>¬</a:t>
            </a:r>
            <a:r>
              <a:rPr sz="1800" i="1" spc="-10" dirty="0">
                <a:latin typeface="Arial"/>
                <a:cs typeface="Arial"/>
              </a:rPr>
              <a:t>Empresa</a:t>
            </a:r>
            <a:endParaRPr sz="1800">
              <a:latin typeface="Arial"/>
              <a:cs typeface="Arial"/>
            </a:endParaRPr>
          </a:p>
          <a:p>
            <a:pPr marL="1334770" marR="68580">
              <a:lnSpc>
                <a:spcPct val="120000"/>
              </a:lnSpc>
              <a:spcBef>
                <a:spcPts val="55"/>
              </a:spcBef>
            </a:pPr>
            <a:r>
              <a:rPr sz="1600" spc="-25" dirty="0">
                <a:solidFill>
                  <a:srgbClr val="262699"/>
                </a:solidFill>
                <a:latin typeface="Verdana"/>
                <a:cs typeface="Verdana"/>
              </a:rPr>
              <a:t>9</a:t>
            </a:r>
            <a:r>
              <a:rPr sz="1600" spc="-25" dirty="0">
                <a:solidFill>
                  <a:srgbClr val="262699"/>
                </a:solidFill>
                <a:latin typeface="Arial"/>
                <a:cs typeface="Arial"/>
              </a:rPr>
              <a:t>trabajaPara.</a:t>
            </a:r>
            <a:r>
              <a:rPr sz="1600" spc="-25" dirty="0">
                <a:solidFill>
                  <a:srgbClr val="262699"/>
                </a:solidFill>
                <a:latin typeface="Verdana"/>
                <a:cs typeface="Verdana"/>
              </a:rPr>
              <a:t>&gt;</a:t>
            </a:r>
            <a:r>
              <a:rPr sz="1600" spc="-105" dirty="0">
                <a:solidFill>
                  <a:srgbClr val="262699"/>
                </a:solidFill>
                <a:latin typeface="Verdana"/>
                <a:cs typeface="Verdana"/>
              </a:rPr>
              <a:t> </a:t>
            </a:r>
            <a:r>
              <a:rPr sz="1600" spc="270" dirty="0">
                <a:solidFill>
                  <a:srgbClr val="262699"/>
                </a:solidFill>
                <a:latin typeface="Verdana"/>
                <a:cs typeface="Verdana"/>
              </a:rPr>
              <a:t>v</a:t>
            </a:r>
            <a:r>
              <a:rPr sz="1600" spc="-100" dirty="0">
                <a:solidFill>
                  <a:srgbClr val="262699"/>
                </a:solidFill>
                <a:latin typeface="Verdana"/>
                <a:cs typeface="Verdana"/>
              </a:rPr>
              <a:t> </a:t>
            </a:r>
            <a:r>
              <a:rPr sz="1600" dirty="0">
                <a:solidFill>
                  <a:srgbClr val="262699"/>
                </a:solidFill>
                <a:latin typeface="Arial"/>
                <a:cs typeface="Arial"/>
              </a:rPr>
              <a:t>Persona</a:t>
            </a:r>
            <a:r>
              <a:rPr sz="1600" spc="10" dirty="0">
                <a:solidFill>
                  <a:srgbClr val="262699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262699"/>
                </a:solidFill>
                <a:latin typeface="Cambria Math"/>
                <a:cs typeface="Cambria Math"/>
              </a:rPr>
              <a:t>⟹</a:t>
            </a:r>
            <a:r>
              <a:rPr sz="1600" spc="110" dirty="0">
                <a:solidFill>
                  <a:srgbClr val="262699"/>
                </a:solidFill>
                <a:latin typeface="Cambria Math"/>
                <a:cs typeface="Cambria Math"/>
              </a:rPr>
              <a:t> </a:t>
            </a:r>
            <a:r>
              <a:rPr sz="1600" spc="-10" dirty="0">
                <a:solidFill>
                  <a:srgbClr val="262699"/>
                </a:solidFill>
                <a:latin typeface="Verdana"/>
                <a:cs typeface="Verdana"/>
              </a:rPr>
              <a:t>9</a:t>
            </a:r>
            <a:r>
              <a:rPr sz="1600" spc="-10" dirty="0">
                <a:solidFill>
                  <a:srgbClr val="262699"/>
                </a:solidFill>
                <a:latin typeface="Arial"/>
                <a:cs typeface="Arial"/>
              </a:rPr>
              <a:t>trabajaPara.Empresa</a:t>
            </a:r>
            <a:r>
              <a:rPr sz="1600" spc="10" dirty="0">
                <a:solidFill>
                  <a:srgbClr val="262699"/>
                </a:solidFill>
                <a:latin typeface="Arial"/>
                <a:cs typeface="Arial"/>
              </a:rPr>
              <a:t> </a:t>
            </a:r>
            <a:r>
              <a:rPr sz="1600" spc="270" dirty="0">
                <a:solidFill>
                  <a:srgbClr val="262699"/>
                </a:solidFill>
                <a:latin typeface="Verdana"/>
                <a:cs typeface="Verdana"/>
              </a:rPr>
              <a:t>v</a:t>
            </a:r>
            <a:r>
              <a:rPr sz="1600" spc="-100" dirty="0">
                <a:solidFill>
                  <a:srgbClr val="262699"/>
                </a:solidFill>
                <a:latin typeface="Verdana"/>
                <a:cs typeface="Verdana"/>
              </a:rPr>
              <a:t> </a:t>
            </a:r>
            <a:r>
              <a:rPr sz="1600" spc="-10" dirty="0">
                <a:solidFill>
                  <a:srgbClr val="262699"/>
                </a:solidFill>
                <a:latin typeface="Arial"/>
                <a:cs typeface="Arial"/>
              </a:rPr>
              <a:t>Persona </a:t>
            </a:r>
            <a:r>
              <a:rPr sz="1600" dirty="0">
                <a:solidFill>
                  <a:srgbClr val="262699"/>
                </a:solidFill>
                <a:latin typeface="Arial"/>
                <a:cs typeface="Arial"/>
              </a:rPr>
              <a:t>Empresa</a:t>
            </a:r>
            <a:r>
              <a:rPr sz="1600" spc="-10" dirty="0">
                <a:solidFill>
                  <a:srgbClr val="262699"/>
                </a:solidFill>
                <a:latin typeface="Arial"/>
                <a:cs typeface="Arial"/>
              </a:rPr>
              <a:t> </a:t>
            </a:r>
            <a:r>
              <a:rPr sz="1600" spc="270" dirty="0">
                <a:solidFill>
                  <a:srgbClr val="262699"/>
                </a:solidFill>
                <a:latin typeface="Verdana"/>
                <a:cs typeface="Verdana"/>
              </a:rPr>
              <a:t>v</a:t>
            </a:r>
            <a:r>
              <a:rPr sz="1600" spc="-120" dirty="0">
                <a:solidFill>
                  <a:srgbClr val="262699"/>
                </a:solidFill>
                <a:latin typeface="Verdana"/>
                <a:cs typeface="Verdana"/>
              </a:rPr>
              <a:t> </a:t>
            </a:r>
            <a:r>
              <a:rPr sz="1600" dirty="0">
                <a:solidFill>
                  <a:srgbClr val="262699"/>
                </a:solidFill>
                <a:latin typeface="Georgia"/>
                <a:cs typeface="Georgia"/>
              </a:rPr>
              <a:t>¬</a:t>
            </a:r>
            <a:r>
              <a:rPr sz="1600" dirty="0">
                <a:solidFill>
                  <a:srgbClr val="262699"/>
                </a:solidFill>
                <a:latin typeface="Arial"/>
                <a:cs typeface="Arial"/>
              </a:rPr>
              <a:t>Persona</a:t>
            </a:r>
            <a:r>
              <a:rPr sz="1600" spc="-5" dirty="0">
                <a:solidFill>
                  <a:srgbClr val="262699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262699"/>
                </a:solidFill>
                <a:latin typeface="Cambria Math"/>
                <a:cs typeface="Cambria Math"/>
              </a:rPr>
              <a:t>⟹</a:t>
            </a:r>
            <a:r>
              <a:rPr sz="1600" spc="90" dirty="0">
                <a:solidFill>
                  <a:srgbClr val="262699"/>
                </a:solidFill>
                <a:latin typeface="Cambria Math"/>
                <a:cs typeface="Cambria Math"/>
              </a:rPr>
              <a:t> </a:t>
            </a:r>
            <a:r>
              <a:rPr sz="1600" dirty="0">
                <a:solidFill>
                  <a:srgbClr val="262699"/>
                </a:solidFill>
                <a:latin typeface="Arial"/>
                <a:cs typeface="Arial"/>
              </a:rPr>
              <a:t>Persona</a:t>
            </a:r>
            <a:r>
              <a:rPr sz="1600" spc="-5" dirty="0">
                <a:solidFill>
                  <a:srgbClr val="262699"/>
                </a:solidFill>
                <a:latin typeface="Arial"/>
                <a:cs typeface="Arial"/>
              </a:rPr>
              <a:t> </a:t>
            </a:r>
            <a:r>
              <a:rPr sz="1600" spc="270" dirty="0">
                <a:solidFill>
                  <a:srgbClr val="262699"/>
                </a:solidFill>
                <a:latin typeface="Verdana"/>
                <a:cs typeface="Verdana"/>
              </a:rPr>
              <a:t>v</a:t>
            </a:r>
            <a:r>
              <a:rPr sz="1600" spc="-125" dirty="0">
                <a:solidFill>
                  <a:srgbClr val="262699"/>
                </a:solidFill>
                <a:latin typeface="Verdana"/>
                <a:cs typeface="Verdana"/>
              </a:rPr>
              <a:t> </a:t>
            </a:r>
            <a:r>
              <a:rPr sz="1600" spc="-10" dirty="0">
                <a:solidFill>
                  <a:srgbClr val="262699"/>
                </a:solidFill>
                <a:latin typeface="Georgia"/>
                <a:cs typeface="Georgia"/>
              </a:rPr>
              <a:t>¬</a:t>
            </a:r>
            <a:r>
              <a:rPr sz="1600" spc="-10" dirty="0">
                <a:solidFill>
                  <a:srgbClr val="262699"/>
                </a:solidFill>
                <a:latin typeface="Arial"/>
                <a:cs typeface="Arial"/>
              </a:rPr>
              <a:t>Empresa</a:t>
            </a:r>
            <a:endParaRPr sz="1600">
              <a:latin typeface="Arial"/>
              <a:cs typeface="Arial"/>
            </a:endParaRPr>
          </a:p>
          <a:p>
            <a:pPr marL="348615" indent="-285115">
              <a:lnSpc>
                <a:spcPts val="2070"/>
              </a:lnSpc>
              <a:spcBef>
                <a:spcPts val="375"/>
              </a:spcBef>
              <a:buFont typeface="Arial"/>
              <a:buChar char="–"/>
              <a:tabLst>
                <a:tab pos="348615" algn="l"/>
                <a:tab pos="349250" algn="l"/>
              </a:tabLst>
            </a:pPr>
            <a:r>
              <a:rPr sz="1800" i="1" dirty="0">
                <a:latin typeface="Arial"/>
                <a:cs typeface="Arial"/>
              </a:rPr>
              <a:t>Ana</a:t>
            </a:r>
            <a:r>
              <a:rPr sz="1800" i="1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Luis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son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instancias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i="1" spc="-10" dirty="0">
                <a:latin typeface="Arial"/>
                <a:cs typeface="Arial"/>
              </a:rPr>
              <a:t>Empleado</a:t>
            </a:r>
            <a:endParaRPr sz="1800">
              <a:latin typeface="Arial"/>
              <a:cs typeface="Arial"/>
            </a:endParaRPr>
          </a:p>
          <a:p>
            <a:pPr marL="1440815" marR="1598930">
              <a:lnSpc>
                <a:spcPts val="1800"/>
              </a:lnSpc>
              <a:spcBef>
                <a:spcPts val="70"/>
              </a:spcBef>
            </a:pPr>
            <a:r>
              <a:rPr sz="1600" dirty="0">
                <a:solidFill>
                  <a:srgbClr val="2D2DB9"/>
                </a:solidFill>
                <a:latin typeface="Arial"/>
                <a:cs typeface="Arial"/>
              </a:rPr>
              <a:t>Empleado</a:t>
            </a:r>
            <a:r>
              <a:rPr sz="1600" spc="-10" dirty="0">
                <a:solidFill>
                  <a:srgbClr val="2D2DB9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2D2DB9"/>
                </a:solidFill>
                <a:latin typeface="Symbol"/>
                <a:cs typeface="Symbol"/>
              </a:rPr>
              <a:t></a:t>
            </a:r>
            <a:r>
              <a:rPr sz="1600" spc="40" dirty="0">
                <a:solidFill>
                  <a:srgbClr val="2D2DB9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2D2DB9"/>
                </a:solidFill>
                <a:latin typeface="Arial"/>
                <a:cs typeface="Arial"/>
              </a:rPr>
              <a:t>Persona</a:t>
            </a:r>
            <a:r>
              <a:rPr sz="1600" spc="-5" dirty="0">
                <a:solidFill>
                  <a:srgbClr val="2D2DB9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2D2DB9"/>
                </a:solidFill>
                <a:latin typeface="Verdana"/>
                <a:cs typeface="Verdana"/>
              </a:rPr>
              <a:t>u</a:t>
            </a:r>
            <a:r>
              <a:rPr sz="1600" spc="-110" dirty="0">
                <a:solidFill>
                  <a:srgbClr val="2D2DB9"/>
                </a:solidFill>
                <a:latin typeface="Verdana"/>
                <a:cs typeface="Verdana"/>
              </a:rPr>
              <a:t> </a:t>
            </a:r>
            <a:r>
              <a:rPr sz="1600" spc="-10" dirty="0">
                <a:solidFill>
                  <a:srgbClr val="2D2DB9"/>
                </a:solidFill>
                <a:latin typeface="Verdana"/>
                <a:cs typeface="Verdana"/>
              </a:rPr>
              <a:t>9</a:t>
            </a:r>
            <a:r>
              <a:rPr sz="1600" spc="-10" dirty="0">
                <a:solidFill>
                  <a:srgbClr val="2D2DB9"/>
                </a:solidFill>
                <a:latin typeface="Arial"/>
                <a:cs typeface="Arial"/>
              </a:rPr>
              <a:t>trabajaPara.Empresa Persona(Ana)</a:t>
            </a:r>
            <a:endParaRPr sz="1600">
              <a:latin typeface="Arial"/>
              <a:cs typeface="Arial"/>
            </a:endParaRPr>
          </a:p>
          <a:p>
            <a:pPr marL="1440815">
              <a:lnSpc>
                <a:spcPts val="1505"/>
              </a:lnSpc>
            </a:pPr>
            <a:r>
              <a:rPr sz="1600" spc="-10" dirty="0">
                <a:solidFill>
                  <a:srgbClr val="2D2DB9"/>
                </a:solidFill>
                <a:latin typeface="Verdana"/>
                <a:cs typeface="Verdana"/>
              </a:rPr>
              <a:t>9</a:t>
            </a:r>
            <a:r>
              <a:rPr sz="1600" spc="-10" dirty="0">
                <a:solidFill>
                  <a:srgbClr val="2D2DB9"/>
                </a:solidFill>
                <a:latin typeface="Arial"/>
                <a:cs typeface="Arial"/>
              </a:rPr>
              <a:t>trabajaPara.Empresa(Ana)</a:t>
            </a:r>
            <a:endParaRPr sz="1600">
              <a:latin typeface="Arial"/>
              <a:cs typeface="Arial"/>
            </a:endParaRPr>
          </a:p>
          <a:p>
            <a:pPr marL="348615" indent="-285115">
              <a:lnSpc>
                <a:spcPts val="2000"/>
              </a:lnSpc>
              <a:buFont typeface="Arial"/>
              <a:buChar char="–"/>
              <a:tabLst>
                <a:tab pos="348615" algn="l"/>
                <a:tab pos="349250" algn="l"/>
              </a:tabLst>
            </a:pPr>
            <a:r>
              <a:rPr sz="1800" i="1" dirty="0">
                <a:latin typeface="Arial"/>
                <a:cs typeface="Arial"/>
              </a:rPr>
              <a:t>Empresa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dirty="0">
                <a:latin typeface="Verdana"/>
                <a:cs typeface="Verdana"/>
              </a:rPr>
              <a:t>u</a:t>
            </a:r>
            <a:r>
              <a:rPr sz="1800" spc="-145" dirty="0">
                <a:latin typeface="Verdana"/>
                <a:cs typeface="Verdana"/>
              </a:rPr>
              <a:t> </a:t>
            </a:r>
            <a:r>
              <a:rPr sz="1800" spc="-10" dirty="0">
                <a:latin typeface="Verdana"/>
                <a:cs typeface="Verdana"/>
              </a:rPr>
              <a:t>9</a:t>
            </a:r>
            <a:r>
              <a:rPr sz="1800" i="1" spc="-10" dirty="0">
                <a:latin typeface="Arial"/>
                <a:cs typeface="Arial"/>
              </a:rPr>
              <a:t>trabajaPara.Empresa </a:t>
            </a:r>
            <a:r>
              <a:rPr sz="1800" dirty="0">
                <a:latin typeface="Arial"/>
                <a:cs typeface="Arial"/>
              </a:rPr>
              <a:t>es</a:t>
            </a:r>
            <a:r>
              <a:rPr sz="1800" spc="-10" dirty="0">
                <a:latin typeface="Arial"/>
                <a:cs typeface="Arial"/>
              </a:rPr>
              <a:t> insatisfacible</a:t>
            </a:r>
            <a:endParaRPr sz="1800">
              <a:latin typeface="Arial"/>
              <a:cs typeface="Arial"/>
            </a:endParaRPr>
          </a:p>
          <a:p>
            <a:pPr marL="1434465">
              <a:lnSpc>
                <a:spcPct val="100000"/>
              </a:lnSpc>
              <a:spcBef>
                <a:spcPts val="150"/>
              </a:spcBef>
            </a:pPr>
            <a:r>
              <a:rPr sz="1600" spc="-10" dirty="0">
                <a:solidFill>
                  <a:srgbClr val="262699"/>
                </a:solidFill>
                <a:latin typeface="Verdana"/>
                <a:cs typeface="Verdana"/>
              </a:rPr>
              <a:t>9</a:t>
            </a:r>
            <a:r>
              <a:rPr sz="1600" i="1" spc="-10" dirty="0">
                <a:solidFill>
                  <a:srgbClr val="262699"/>
                </a:solidFill>
                <a:latin typeface="Arial"/>
                <a:cs typeface="Arial"/>
              </a:rPr>
              <a:t>trabajaPara.Empresa</a:t>
            </a:r>
            <a:r>
              <a:rPr sz="1600" i="1" dirty="0">
                <a:solidFill>
                  <a:srgbClr val="262699"/>
                </a:solidFill>
                <a:latin typeface="Arial"/>
                <a:cs typeface="Arial"/>
              </a:rPr>
              <a:t> </a:t>
            </a:r>
            <a:r>
              <a:rPr sz="1600" spc="95" dirty="0">
                <a:solidFill>
                  <a:srgbClr val="262699"/>
                </a:solidFill>
                <a:latin typeface="Verdana"/>
                <a:cs typeface="Verdana"/>
              </a:rPr>
              <a:t>v</a:t>
            </a:r>
            <a:r>
              <a:rPr sz="1650" spc="142" baseline="-15151" dirty="0">
                <a:solidFill>
                  <a:srgbClr val="262699"/>
                </a:solidFill>
                <a:latin typeface="Verdana"/>
                <a:cs typeface="Verdana"/>
              </a:rPr>
              <a:t>T</a:t>
            </a:r>
            <a:r>
              <a:rPr sz="1650" spc="60" baseline="-15151" dirty="0">
                <a:solidFill>
                  <a:srgbClr val="262699"/>
                </a:solidFill>
                <a:latin typeface="Verdana"/>
                <a:cs typeface="Verdana"/>
              </a:rPr>
              <a:t> </a:t>
            </a:r>
            <a:r>
              <a:rPr sz="1600" spc="-10" dirty="0">
                <a:solidFill>
                  <a:srgbClr val="262699"/>
                </a:solidFill>
                <a:latin typeface="Georgia"/>
                <a:cs typeface="Georgia"/>
              </a:rPr>
              <a:t>¬</a:t>
            </a:r>
            <a:r>
              <a:rPr sz="1600" i="1" spc="-10" dirty="0">
                <a:solidFill>
                  <a:srgbClr val="262699"/>
                </a:solidFill>
                <a:latin typeface="Arial"/>
                <a:cs typeface="Arial"/>
              </a:rPr>
              <a:t>Empresa</a:t>
            </a:r>
            <a:endParaRPr sz="1600">
              <a:latin typeface="Arial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995761" y="4645025"/>
            <a:ext cx="5148580" cy="2212975"/>
          </a:xfrm>
          <a:custGeom>
            <a:avLst/>
            <a:gdLst/>
            <a:ahLst/>
            <a:cxnLst/>
            <a:rect l="l" t="t" r="r" b="b"/>
            <a:pathLst>
              <a:path w="5148580" h="2212975">
                <a:moveTo>
                  <a:pt x="5148238" y="0"/>
                </a:moveTo>
                <a:lnTo>
                  <a:pt x="0" y="0"/>
                </a:lnTo>
                <a:lnTo>
                  <a:pt x="0" y="2212974"/>
                </a:lnTo>
                <a:lnTo>
                  <a:pt x="5148238" y="2212974"/>
                </a:lnTo>
                <a:lnTo>
                  <a:pt x="5148238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7732101" y="4663948"/>
            <a:ext cx="928369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Arial"/>
                <a:cs typeface="Arial"/>
              </a:rPr>
              <a:t>Ejemplo</a:t>
            </a:r>
            <a:r>
              <a:rPr sz="1600" spc="-25" dirty="0">
                <a:latin typeface="Arial"/>
                <a:cs typeface="Arial"/>
              </a:rPr>
              <a:t> </a:t>
            </a:r>
            <a:r>
              <a:rPr sz="1600" spc="-50" dirty="0">
                <a:latin typeface="Arial"/>
                <a:cs typeface="Arial"/>
              </a:rPr>
              <a:t>2</a:t>
            </a:r>
            <a:endParaRPr sz="16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074501" y="4615180"/>
            <a:ext cx="2807970" cy="9036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20000"/>
              </a:lnSpc>
              <a:spcBef>
                <a:spcPts val="100"/>
              </a:spcBef>
            </a:pPr>
            <a:r>
              <a:rPr sz="1600" dirty="0">
                <a:latin typeface="Georgia"/>
                <a:cs typeface="Georgia"/>
              </a:rPr>
              <a:t>T</a:t>
            </a:r>
            <a:r>
              <a:rPr sz="1600" spc="30" dirty="0">
                <a:latin typeface="Georgia"/>
                <a:cs typeface="Georgia"/>
              </a:rPr>
              <a:t> </a:t>
            </a:r>
            <a:r>
              <a:rPr sz="1600" dirty="0">
                <a:latin typeface="Arial"/>
                <a:cs typeface="Arial"/>
              </a:rPr>
              <a:t>=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{</a:t>
            </a:r>
            <a:r>
              <a:rPr sz="1600" spc="-2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Empresa</a:t>
            </a:r>
            <a:r>
              <a:rPr sz="1600" spc="-25" dirty="0">
                <a:latin typeface="Arial"/>
                <a:cs typeface="Arial"/>
              </a:rPr>
              <a:t> </a:t>
            </a:r>
            <a:r>
              <a:rPr sz="1600" spc="270" dirty="0">
                <a:latin typeface="Verdana"/>
                <a:cs typeface="Verdana"/>
              </a:rPr>
              <a:t>v</a:t>
            </a:r>
            <a:r>
              <a:rPr sz="1600" spc="-140" dirty="0">
                <a:latin typeface="Verdana"/>
                <a:cs typeface="Verdana"/>
              </a:rPr>
              <a:t> </a:t>
            </a:r>
            <a:r>
              <a:rPr sz="1600" spc="-10" dirty="0">
                <a:latin typeface="Georgia"/>
                <a:cs typeface="Georgia"/>
              </a:rPr>
              <a:t>¬</a:t>
            </a:r>
            <a:r>
              <a:rPr sz="1600" spc="-10" dirty="0">
                <a:latin typeface="Arial"/>
                <a:cs typeface="Arial"/>
              </a:rPr>
              <a:t>Persona, </a:t>
            </a:r>
            <a:r>
              <a:rPr sz="1600" dirty="0">
                <a:latin typeface="Arial"/>
                <a:cs typeface="Arial"/>
              </a:rPr>
              <a:t>EmpresaPrivada</a:t>
            </a:r>
            <a:r>
              <a:rPr sz="1600" spc="-25" dirty="0">
                <a:latin typeface="Arial"/>
                <a:cs typeface="Arial"/>
              </a:rPr>
              <a:t> </a:t>
            </a:r>
            <a:r>
              <a:rPr sz="1600" spc="270" dirty="0">
                <a:latin typeface="Verdana"/>
                <a:cs typeface="Verdana"/>
              </a:rPr>
              <a:t>v</a:t>
            </a:r>
            <a:r>
              <a:rPr sz="1600" spc="-135" dirty="0">
                <a:latin typeface="Verdana"/>
                <a:cs typeface="Verdana"/>
              </a:rPr>
              <a:t> </a:t>
            </a:r>
            <a:r>
              <a:rPr sz="1600" spc="-10" dirty="0">
                <a:latin typeface="Arial"/>
                <a:cs typeface="Arial"/>
              </a:rPr>
              <a:t>Empresa, </a:t>
            </a:r>
            <a:r>
              <a:rPr sz="1600" dirty="0">
                <a:latin typeface="Arial"/>
                <a:cs typeface="Arial"/>
              </a:rPr>
              <a:t>SociedadAnónima</a:t>
            </a:r>
            <a:r>
              <a:rPr sz="1600" spc="-50" dirty="0">
                <a:latin typeface="Arial"/>
                <a:cs typeface="Arial"/>
              </a:rPr>
              <a:t> </a:t>
            </a:r>
            <a:r>
              <a:rPr sz="1600" spc="270" dirty="0">
                <a:latin typeface="Verdana"/>
                <a:cs typeface="Verdana"/>
              </a:rPr>
              <a:t>v</a:t>
            </a:r>
            <a:r>
              <a:rPr sz="1600" spc="-145" dirty="0">
                <a:latin typeface="Verdana"/>
                <a:cs typeface="Verdana"/>
              </a:rPr>
              <a:t> </a:t>
            </a:r>
            <a:r>
              <a:rPr sz="1600" spc="-10" dirty="0">
                <a:latin typeface="Arial"/>
                <a:cs typeface="Arial"/>
              </a:rPr>
              <a:t>Empresa,</a:t>
            </a:r>
            <a:endParaRPr sz="16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074501" y="5493003"/>
            <a:ext cx="4253865" cy="11931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20000"/>
              </a:lnSpc>
              <a:spcBef>
                <a:spcPts val="100"/>
              </a:spcBef>
            </a:pPr>
            <a:r>
              <a:rPr sz="1600" dirty="0">
                <a:latin typeface="Arial"/>
                <a:cs typeface="Arial"/>
              </a:rPr>
              <a:t>Empleado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Symbol"/>
                <a:cs typeface="Symbol"/>
              </a:rPr>
              <a:t>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Arial"/>
                <a:cs typeface="Arial"/>
              </a:rPr>
              <a:t>Persona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Verdana"/>
                <a:cs typeface="Verdana"/>
              </a:rPr>
              <a:t>u</a:t>
            </a:r>
            <a:r>
              <a:rPr sz="1600" spc="-110" dirty="0">
                <a:latin typeface="Verdana"/>
                <a:cs typeface="Verdana"/>
              </a:rPr>
              <a:t> </a:t>
            </a:r>
            <a:r>
              <a:rPr sz="1600" spc="-10" dirty="0">
                <a:latin typeface="Verdana"/>
                <a:cs typeface="Verdana"/>
              </a:rPr>
              <a:t>9</a:t>
            </a:r>
            <a:r>
              <a:rPr sz="1600" spc="-10" dirty="0">
                <a:latin typeface="Arial"/>
                <a:cs typeface="Arial"/>
              </a:rPr>
              <a:t>trabajaPara.Empresa, </a:t>
            </a:r>
            <a:r>
              <a:rPr sz="1600" spc="-25" dirty="0">
                <a:latin typeface="Verdana"/>
                <a:cs typeface="Verdana"/>
              </a:rPr>
              <a:t>9</a:t>
            </a:r>
            <a:r>
              <a:rPr sz="1600" spc="-25" dirty="0">
                <a:latin typeface="Arial"/>
                <a:cs typeface="Arial"/>
              </a:rPr>
              <a:t>trabajaPara.</a:t>
            </a:r>
            <a:r>
              <a:rPr sz="1600" spc="-25" dirty="0">
                <a:latin typeface="Verdana"/>
                <a:cs typeface="Verdana"/>
              </a:rPr>
              <a:t>&gt;</a:t>
            </a:r>
            <a:r>
              <a:rPr sz="1600" spc="-70" dirty="0">
                <a:latin typeface="Verdana"/>
                <a:cs typeface="Verdana"/>
              </a:rPr>
              <a:t> </a:t>
            </a:r>
            <a:r>
              <a:rPr sz="1600" spc="270" dirty="0">
                <a:latin typeface="Verdana"/>
                <a:cs typeface="Verdana"/>
              </a:rPr>
              <a:t>v</a:t>
            </a:r>
            <a:r>
              <a:rPr sz="1600" spc="-70" dirty="0">
                <a:latin typeface="Verdana"/>
                <a:cs typeface="Verdana"/>
              </a:rPr>
              <a:t> </a:t>
            </a:r>
            <a:r>
              <a:rPr sz="1600" spc="-10" dirty="0">
                <a:latin typeface="Arial"/>
                <a:cs typeface="Arial"/>
              </a:rPr>
              <a:t>Persona,</a:t>
            </a:r>
            <a:endParaRPr sz="1600">
              <a:latin typeface="Arial"/>
              <a:cs typeface="Arial"/>
            </a:endParaRPr>
          </a:p>
          <a:p>
            <a:pPr marL="12700" marR="376555">
              <a:lnSpc>
                <a:spcPct val="118800"/>
              </a:lnSpc>
              <a:spcBef>
                <a:spcPts val="20"/>
              </a:spcBef>
            </a:pPr>
            <a:r>
              <a:rPr sz="1600" dirty="0">
                <a:latin typeface="Arial"/>
                <a:cs typeface="Arial"/>
              </a:rPr>
              <a:t>Empresario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Symbol"/>
                <a:cs typeface="Symbol"/>
              </a:rPr>
              <a:t>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Arial"/>
                <a:cs typeface="Arial"/>
              </a:rPr>
              <a:t>Persona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Verdana"/>
                <a:cs typeface="Verdana"/>
              </a:rPr>
              <a:t>u</a:t>
            </a:r>
            <a:r>
              <a:rPr sz="1600" spc="-114" dirty="0">
                <a:latin typeface="Verdana"/>
                <a:cs typeface="Verdana"/>
              </a:rPr>
              <a:t> </a:t>
            </a:r>
            <a:r>
              <a:rPr sz="1600" spc="-10" dirty="0">
                <a:latin typeface="Verdana"/>
                <a:cs typeface="Verdana"/>
              </a:rPr>
              <a:t>9</a:t>
            </a:r>
            <a:r>
              <a:rPr sz="1600" spc="-10" dirty="0">
                <a:latin typeface="Arial"/>
                <a:cs typeface="Arial"/>
              </a:rPr>
              <a:t>posee.Empresa, </a:t>
            </a:r>
            <a:r>
              <a:rPr sz="1600" spc="-35" dirty="0">
                <a:latin typeface="Verdana"/>
                <a:cs typeface="Verdana"/>
              </a:rPr>
              <a:t>9</a:t>
            </a:r>
            <a:r>
              <a:rPr sz="1600" spc="-35" dirty="0">
                <a:latin typeface="Arial"/>
                <a:cs typeface="Arial"/>
              </a:rPr>
              <a:t>posee.</a:t>
            </a:r>
            <a:r>
              <a:rPr sz="1600" spc="-35" dirty="0">
                <a:latin typeface="Verdana"/>
                <a:cs typeface="Verdana"/>
              </a:rPr>
              <a:t>&gt;</a:t>
            </a:r>
            <a:r>
              <a:rPr sz="1600" spc="-114" dirty="0">
                <a:latin typeface="Verdana"/>
                <a:cs typeface="Verdana"/>
              </a:rPr>
              <a:t> </a:t>
            </a:r>
            <a:r>
              <a:rPr sz="1600" spc="270" dirty="0">
                <a:latin typeface="Verdana"/>
                <a:cs typeface="Verdana"/>
              </a:rPr>
              <a:t>v</a:t>
            </a:r>
            <a:r>
              <a:rPr sz="1600" spc="-110" dirty="0">
                <a:latin typeface="Verdana"/>
                <a:cs typeface="Verdana"/>
              </a:rPr>
              <a:t> </a:t>
            </a:r>
            <a:r>
              <a:rPr sz="1600" dirty="0">
                <a:latin typeface="Arial"/>
                <a:cs typeface="Arial"/>
              </a:rPr>
              <a:t>Persona</a:t>
            </a:r>
            <a:r>
              <a:rPr sz="1600" spc="5" dirty="0">
                <a:latin typeface="Arial"/>
                <a:cs typeface="Arial"/>
              </a:rPr>
              <a:t> </a:t>
            </a:r>
            <a:r>
              <a:rPr sz="1600" spc="-50" dirty="0">
                <a:latin typeface="Arial"/>
                <a:cs typeface="Arial"/>
              </a:rPr>
              <a:t>}</a:t>
            </a:r>
            <a:endParaRPr sz="16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084195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Inferencia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22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64540" y="1183696"/>
            <a:ext cx="7722870" cy="4338320"/>
          </a:xfrm>
          <a:prstGeom prst="rect">
            <a:avLst/>
          </a:prstGeom>
        </p:spPr>
        <p:txBody>
          <a:bodyPr vert="horz" wrap="square" lIns="0" tIns="6794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535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Arial"/>
                <a:cs typeface="Arial"/>
              </a:rPr>
              <a:t>Otros</a:t>
            </a:r>
            <a:r>
              <a:rPr sz="2000" spc="-30" dirty="0">
                <a:latin typeface="Arial"/>
                <a:cs typeface="Arial"/>
              </a:rPr>
              <a:t> </a:t>
            </a: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mecanismos</a:t>
            </a:r>
            <a:r>
              <a:rPr sz="2000" spc="-2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razonamiento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más</a:t>
            </a:r>
            <a:r>
              <a:rPr sz="2000" spc="-2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spc="-10" dirty="0">
                <a:solidFill>
                  <a:srgbClr val="3333CC"/>
                </a:solidFill>
                <a:latin typeface="Arial"/>
                <a:cs typeface="Arial"/>
              </a:rPr>
              <a:t>sofisticados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390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Clasificación</a:t>
            </a:r>
            <a:r>
              <a:rPr sz="1800" spc="-3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una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TBox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50" dirty="0">
                <a:latin typeface="Georgia"/>
                <a:cs typeface="Georgia"/>
              </a:rPr>
              <a:t>T</a:t>
            </a:r>
            <a:endParaRPr sz="1800">
              <a:latin typeface="Georgia"/>
              <a:cs typeface="Georgia"/>
            </a:endParaRPr>
          </a:p>
          <a:p>
            <a:pPr marL="1155065" marR="5080" lvl="2" indent="-228600">
              <a:lnSpc>
                <a:spcPct val="101899"/>
              </a:lnSpc>
              <a:spcBef>
                <a:spcPts val="405"/>
              </a:spcBef>
              <a:buChar char="•"/>
              <a:tabLst>
                <a:tab pos="1155065" algn="l"/>
                <a:tab pos="1155700" algn="l"/>
              </a:tabLst>
            </a:pPr>
            <a:r>
              <a:rPr sz="1600" dirty="0">
                <a:latin typeface="Arial"/>
                <a:cs typeface="Arial"/>
              </a:rPr>
              <a:t>Computar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la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jerarquía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subsunción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entre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todos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los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nombres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spc="-25" dirty="0">
                <a:latin typeface="Arial"/>
                <a:cs typeface="Arial"/>
              </a:rPr>
              <a:t>de </a:t>
            </a:r>
            <a:r>
              <a:rPr sz="1600" dirty="0">
                <a:latin typeface="Arial"/>
                <a:cs typeface="Arial"/>
              </a:rPr>
              <a:t>conceptos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en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spc="-10" dirty="0">
                <a:latin typeface="Georgia"/>
                <a:cs typeface="Georgia"/>
              </a:rPr>
              <a:t>T</a:t>
            </a:r>
            <a:r>
              <a:rPr sz="1600" spc="-10" dirty="0">
                <a:latin typeface="Arial"/>
                <a:cs typeface="Arial"/>
              </a:rPr>
              <a:t>. </a:t>
            </a:r>
            <a:r>
              <a:rPr sz="1600" dirty="0">
                <a:latin typeface="Arial"/>
                <a:cs typeface="Arial"/>
              </a:rPr>
              <a:t>Es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decir,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para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cada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par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conceptos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C</a:t>
            </a:r>
            <a:r>
              <a:rPr sz="1600" dirty="0">
                <a:latin typeface="Arial"/>
                <a:cs typeface="Arial"/>
              </a:rPr>
              <a:t>,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D</a:t>
            </a:r>
            <a:r>
              <a:rPr sz="1600" i="1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comprobar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spc="-35" dirty="0">
                <a:latin typeface="Arial"/>
                <a:cs typeface="Arial"/>
              </a:rPr>
              <a:t>si </a:t>
            </a:r>
            <a:r>
              <a:rPr sz="1600" i="1" dirty="0">
                <a:latin typeface="Arial"/>
                <a:cs typeface="Arial"/>
              </a:rPr>
              <a:t>C</a:t>
            </a:r>
            <a:r>
              <a:rPr sz="1600" i="1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es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subsumido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por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D</a:t>
            </a:r>
            <a:r>
              <a:rPr sz="1600" i="1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y si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D</a:t>
            </a:r>
            <a:r>
              <a:rPr sz="1600" i="1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es subsumido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por </a:t>
            </a:r>
            <a:r>
              <a:rPr sz="1600" i="1" spc="-50" dirty="0">
                <a:latin typeface="Arial"/>
                <a:cs typeface="Arial"/>
              </a:rPr>
              <a:t>C</a:t>
            </a:r>
            <a:endParaRPr sz="16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280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Comprobar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satisfacibilidad</a:t>
            </a:r>
            <a:r>
              <a:rPr sz="1800" spc="-2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conceptos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en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25" dirty="0">
                <a:latin typeface="Georgia"/>
                <a:cs typeface="Georgia"/>
              </a:rPr>
              <a:t>T</a:t>
            </a:r>
            <a:r>
              <a:rPr sz="1800" spc="-25" dirty="0">
                <a:latin typeface="Arial"/>
                <a:cs typeface="Arial"/>
              </a:rPr>
              <a:t>.</a:t>
            </a:r>
            <a:endParaRPr sz="1800">
              <a:latin typeface="Arial"/>
              <a:cs typeface="Arial"/>
            </a:endParaRPr>
          </a:p>
          <a:p>
            <a:pPr marL="1155065" marR="651510" lvl="2" indent="-228600">
              <a:lnSpc>
                <a:spcPct val="103699"/>
              </a:lnSpc>
              <a:spcBef>
                <a:spcPts val="370"/>
              </a:spcBef>
              <a:buChar char="•"/>
              <a:tabLst>
                <a:tab pos="1155065" algn="l"/>
                <a:tab pos="1155700" algn="l"/>
              </a:tabLst>
            </a:pPr>
            <a:r>
              <a:rPr sz="1600" dirty="0">
                <a:latin typeface="Arial"/>
                <a:cs typeface="Arial"/>
              </a:rPr>
              <a:t>Para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cada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concepto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C</a:t>
            </a:r>
            <a:r>
              <a:rPr sz="1600" i="1" spc="-2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en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dirty="0">
                <a:latin typeface="Georgia"/>
                <a:cs typeface="Georgia"/>
              </a:rPr>
              <a:t>T</a:t>
            </a:r>
            <a:r>
              <a:rPr sz="1600" spc="50" dirty="0">
                <a:latin typeface="Georgia"/>
                <a:cs typeface="Georgia"/>
              </a:rPr>
              <a:t> </a:t>
            </a:r>
            <a:r>
              <a:rPr sz="1600" dirty="0">
                <a:latin typeface="Arial"/>
                <a:cs typeface="Arial"/>
              </a:rPr>
              <a:t>,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comprobar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si</a:t>
            </a:r>
            <a:r>
              <a:rPr sz="1600" spc="-25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C</a:t>
            </a:r>
            <a:r>
              <a:rPr sz="1600" i="1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es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satisfacible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(de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spc="-25" dirty="0">
                <a:latin typeface="Arial"/>
                <a:cs typeface="Arial"/>
              </a:rPr>
              <a:t>lo </a:t>
            </a:r>
            <a:r>
              <a:rPr sz="1600" dirty="0">
                <a:latin typeface="Arial"/>
                <a:cs typeface="Arial"/>
              </a:rPr>
              <a:t>contrario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hay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un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error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spc="-10" dirty="0">
                <a:latin typeface="Arial"/>
                <a:cs typeface="Arial"/>
              </a:rPr>
              <a:t>modelado)</a:t>
            </a:r>
            <a:endParaRPr sz="16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375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Recuperación</a:t>
            </a:r>
            <a:r>
              <a:rPr sz="1800" spc="-2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instancias</a:t>
            </a:r>
            <a:endParaRPr sz="1800">
              <a:latin typeface="Arial"/>
              <a:cs typeface="Arial"/>
            </a:endParaRPr>
          </a:p>
          <a:p>
            <a:pPr marL="1155065" marR="157480" lvl="2" indent="-228600">
              <a:lnSpc>
                <a:spcPct val="105000"/>
              </a:lnSpc>
              <a:spcBef>
                <a:spcPts val="250"/>
              </a:spcBef>
              <a:buChar char="•"/>
              <a:tabLst>
                <a:tab pos="1155065" algn="l"/>
                <a:tab pos="1155700" algn="l"/>
              </a:tabLst>
            </a:pPr>
            <a:r>
              <a:rPr sz="1600" dirty="0">
                <a:latin typeface="Arial"/>
                <a:cs typeface="Arial"/>
              </a:rPr>
              <a:t>Dado</a:t>
            </a:r>
            <a:r>
              <a:rPr sz="1600" spc="-2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un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concepto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C</a:t>
            </a:r>
            <a:r>
              <a:rPr sz="1600" i="1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y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una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base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conocimiento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spc="50" dirty="0">
                <a:latin typeface="Georgia"/>
                <a:cs typeface="Georgia"/>
              </a:rPr>
              <a:t>K</a:t>
            </a:r>
            <a:r>
              <a:rPr sz="1600" spc="50" dirty="0">
                <a:latin typeface="Arial"/>
                <a:cs typeface="Arial"/>
              </a:rPr>
              <a:t>,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devolver todos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spc="-25" dirty="0">
                <a:latin typeface="Arial"/>
                <a:cs typeface="Arial"/>
              </a:rPr>
              <a:t>los </a:t>
            </a:r>
            <a:r>
              <a:rPr sz="1600" dirty="0">
                <a:latin typeface="Arial"/>
                <a:cs typeface="Arial"/>
              </a:rPr>
              <a:t>nombres</a:t>
            </a:r>
            <a:r>
              <a:rPr sz="1600" spc="-2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individuos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a</a:t>
            </a:r>
            <a:r>
              <a:rPr sz="1600" i="1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que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sean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instancia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i="1" spc="-25" dirty="0">
                <a:latin typeface="Arial"/>
                <a:cs typeface="Arial"/>
              </a:rPr>
              <a:t>C</a:t>
            </a:r>
            <a:r>
              <a:rPr sz="1600" spc="-25" dirty="0">
                <a:latin typeface="Arial"/>
                <a:cs typeface="Arial"/>
              </a:rPr>
              <a:t>.</a:t>
            </a:r>
            <a:endParaRPr sz="16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70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Realización</a:t>
            </a:r>
            <a:r>
              <a:rPr sz="1800" spc="-2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un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nombre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individuo</a:t>
            </a:r>
            <a:endParaRPr sz="1800">
              <a:latin typeface="Arial"/>
              <a:cs typeface="Arial"/>
            </a:endParaRPr>
          </a:p>
          <a:p>
            <a:pPr marL="1155065" marR="360680" lvl="2" indent="-228600" algn="just">
              <a:lnSpc>
                <a:spcPct val="101299"/>
              </a:lnSpc>
              <a:spcBef>
                <a:spcPts val="225"/>
              </a:spcBef>
              <a:buChar char="•"/>
              <a:tabLst>
                <a:tab pos="1155700" algn="l"/>
              </a:tabLst>
            </a:pPr>
            <a:r>
              <a:rPr sz="1600" dirty="0">
                <a:latin typeface="Arial"/>
                <a:cs typeface="Arial"/>
              </a:rPr>
              <a:t>Dado</a:t>
            </a:r>
            <a:r>
              <a:rPr sz="1600" spc="-2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un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individuo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a</a:t>
            </a:r>
            <a:r>
              <a:rPr sz="1600" i="1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y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una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base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conocimiento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spc="50" dirty="0">
                <a:latin typeface="Georgia"/>
                <a:cs typeface="Georgia"/>
              </a:rPr>
              <a:t>K</a:t>
            </a:r>
            <a:r>
              <a:rPr sz="1600" spc="50" dirty="0">
                <a:latin typeface="Arial"/>
                <a:cs typeface="Arial"/>
              </a:rPr>
              <a:t>,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comprobar, </a:t>
            </a:r>
            <a:r>
              <a:rPr sz="1600" spc="-20" dirty="0">
                <a:latin typeface="Arial"/>
                <a:cs typeface="Arial"/>
              </a:rPr>
              <a:t>para </a:t>
            </a:r>
            <a:r>
              <a:rPr sz="1600" dirty="0">
                <a:latin typeface="Arial"/>
                <a:cs typeface="Arial"/>
              </a:rPr>
              <a:t>cada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nombre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concepto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C</a:t>
            </a:r>
            <a:r>
              <a:rPr sz="1600" i="1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Georgia"/>
                <a:cs typeface="Georgia"/>
              </a:rPr>
              <a:t>T</a:t>
            </a:r>
            <a:r>
              <a:rPr sz="1600" spc="50" dirty="0">
                <a:latin typeface="Georgia"/>
                <a:cs typeface="Georgia"/>
              </a:rPr>
              <a:t> </a:t>
            </a:r>
            <a:r>
              <a:rPr sz="1600" dirty="0">
                <a:latin typeface="Arial"/>
                <a:cs typeface="Arial"/>
              </a:rPr>
              <a:t>,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si</a:t>
            </a:r>
            <a:r>
              <a:rPr sz="1600" spc="-2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a</a:t>
            </a:r>
            <a:r>
              <a:rPr sz="1600" i="1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es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instancia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C</a:t>
            </a:r>
            <a:r>
              <a:rPr sz="1600" dirty="0">
                <a:latin typeface="Arial"/>
                <a:cs typeface="Arial"/>
              </a:rPr>
              <a:t>,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y</a:t>
            </a:r>
            <a:r>
              <a:rPr sz="1600" spc="-10" dirty="0">
                <a:latin typeface="Arial"/>
                <a:cs typeface="Arial"/>
              </a:rPr>
              <a:t> devolver </a:t>
            </a:r>
            <a:r>
              <a:rPr sz="1600" dirty="0">
                <a:latin typeface="Arial"/>
                <a:cs typeface="Arial"/>
              </a:rPr>
              <a:t>todos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los </a:t>
            </a:r>
            <a:r>
              <a:rPr sz="1600" i="1" dirty="0">
                <a:latin typeface="Arial"/>
                <a:cs typeface="Arial"/>
              </a:rPr>
              <a:t>C</a:t>
            </a:r>
            <a:r>
              <a:rPr sz="1600" i="1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que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a</a:t>
            </a:r>
            <a:r>
              <a:rPr sz="1600" i="1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es </a:t>
            </a:r>
            <a:r>
              <a:rPr sz="1600" spc="-10" dirty="0">
                <a:latin typeface="Arial"/>
                <a:cs typeface="Arial"/>
              </a:rPr>
              <a:t>instancia</a:t>
            </a:r>
            <a:endParaRPr sz="16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544512" y="3235325"/>
            <a:ext cx="5297805" cy="463550"/>
            <a:chOff x="544512" y="3235325"/>
            <a:chExt cx="5297805" cy="463550"/>
          </a:xfrm>
        </p:grpSpPr>
        <p:sp>
          <p:nvSpPr>
            <p:cNvPr id="8" name="object 8"/>
            <p:cNvSpPr/>
            <p:nvPr/>
          </p:nvSpPr>
          <p:spPr>
            <a:xfrm>
              <a:off x="550862" y="3241675"/>
              <a:ext cx="5285105" cy="450850"/>
            </a:xfrm>
            <a:custGeom>
              <a:avLst/>
              <a:gdLst/>
              <a:ahLst/>
              <a:cxnLst/>
              <a:rect l="l" t="t" r="r" b="b"/>
              <a:pathLst>
                <a:path w="5285105" h="450850">
                  <a:moveTo>
                    <a:pt x="5209641" y="0"/>
                  </a:moveTo>
                  <a:lnTo>
                    <a:pt x="75145" y="0"/>
                  </a:lnTo>
                  <a:lnTo>
                    <a:pt x="45895" y="5905"/>
                  </a:lnTo>
                  <a:lnTo>
                    <a:pt x="22009" y="22009"/>
                  </a:lnTo>
                  <a:lnTo>
                    <a:pt x="5905" y="45895"/>
                  </a:lnTo>
                  <a:lnTo>
                    <a:pt x="0" y="75145"/>
                  </a:lnTo>
                  <a:lnTo>
                    <a:pt x="0" y="375704"/>
                  </a:lnTo>
                  <a:lnTo>
                    <a:pt x="5905" y="404954"/>
                  </a:lnTo>
                  <a:lnTo>
                    <a:pt x="22009" y="428840"/>
                  </a:lnTo>
                  <a:lnTo>
                    <a:pt x="45895" y="444944"/>
                  </a:lnTo>
                  <a:lnTo>
                    <a:pt x="75145" y="450850"/>
                  </a:lnTo>
                  <a:lnTo>
                    <a:pt x="5209641" y="450850"/>
                  </a:lnTo>
                  <a:lnTo>
                    <a:pt x="5238891" y="444944"/>
                  </a:lnTo>
                  <a:lnTo>
                    <a:pt x="5262777" y="428840"/>
                  </a:lnTo>
                  <a:lnTo>
                    <a:pt x="5278881" y="404954"/>
                  </a:lnTo>
                  <a:lnTo>
                    <a:pt x="5284786" y="375704"/>
                  </a:lnTo>
                  <a:lnTo>
                    <a:pt x="5284786" y="75145"/>
                  </a:lnTo>
                  <a:lnTo>
                    <a:pt x="5278881" y="45895"/>
                  </a:lnTo>
                  <a:lnTo>
                    <a:pt x="5262777" y="22009"/>
                  </a:lnTo>
                  <a:lnTo>
                    <a:pt x="5238891" y="5905"/>
                  </a:lnTo>
                  <a:lnTo>
                    <a:pt x="5209641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50862" y="3241675"/>
              <a:ext cx="5285105" cy="450850"/>
            </a:xfrm>
            <a:custGeom>
              <a:avLst/>
              <a:gdLst/>
              <a:ahLst/>
              <a:cxnLst/>
              <a:rect l="l" t="t" r="r" b="b"/>
              <a:pathLst>
                <a:path w="5285105" h="450850">
                  <a:moveTo>
                    <a:pt x="0" y="75145"/>
                  </a:moveTo>
                  <a:lnTo>
                    <a:pt x="5905" y="45895"/>
                  </a:lnTo>
                  <a:lnTo>
                    <a:pt x="22009" y="22009"/>
                  </a:lnTo>
                  <a:lnTo>
                    <a:pt x="45895" y="5905"/>
                  </a:lnTo>
                  <a:lnTo>
                    <a:pt x="75145" y="0"/>
                  </a:lnTo>
                  <a:lnTo>
                    <a:pt x="5209642" y="0"/>
                  </a:lnTo>
                  <a:lnTo>
                    <a:pt x="5238891" y="5905"/>
                  </a:lnTo>
                  <a:lnTo>
                    <a:pt x="5262777" y="22009"/>
                  </a:lnTo>
                  <a:lnTo>
                    <a:pt x="5278881" y="45895"/>
                  </a:lnTo>
                  <a:lnTo>
                    <a:pt x="5284787" y="75145"/>
                  </a:lnTo>
                  <a:lnTo>
                    <a:pt x="5284787" y="375704"/>
                  </a:lnTo>
                  <a:lnTo>
                    <a:pt x="5278881" y="404954"/>
                  </a:lnTo>
                  <a:lnTo>
                    <a:pt x="5262777" y="428840"/>
                  </a:lnTo>
                  <a:lnTo>
                    <a:pt x="5238891" y="444944"/>
                  </a:lnTo>
                  <a:lnTo>
                    <a:pt x="5209642" y="450850"/>
                  </a:lnTo>
                  <a:lnTo>
                    <a:pt x="75145" y="450850"/>
                  </a:lnTo>
                  <a:lnTo>
                    <a:pt x="45895" y="444944"/>
                  </a:lnTo>
                  <a:lnTo>
                    <a:pt x="22009" y="428840"/>
                  </a:lnTo>
                  <a:lnTo>
                    <a:pt x="5905" y="404954"/>
                  </a:lnTo>
                  <a:lnTo>
                    <a:pt x="0" y="375704"/>
                  </a:lnTo>
                  <a:lnTo>
                    <a:pt x="0" y="75145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36422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Índice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23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64540" y="1183696"/>
            <a:ext cx="4250055" cy="2418715"/>
          </a:xfrm>
          <a:prstGeom prst="rect">
            <a:avLst/>
          </a:prstGeom>
        </p:spPr>
        <p:txBody>
          <a:bodyPr vert="horz" wrap="square" lIns="0" tIns="6794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535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Arial"/>
                <a:cs typeface="Arial"/>
              </a:rPr>
              <a:t>Representación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del </a:t>
            </a:r>
            <a:r>
              <a:rPr sz="2000" spc="-10" dirty="0">
                <a:latin typeface="Arial"/>
                <a:cs typeface="Arial"/>
              </a:rPr>
              <a:t>conocimiento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390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Sintaxis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semántica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25" dirty="0">
                <a:latin typeface="Georgia"/>
                <a:cs typeface="Georgia"/>
              </a:rPr>
              <a:t>ALC</a:t>
            </a:r>
            <a:endParaRPr sz="1800">
              <a:latin typeface="Georgia"/>
              <a:cs typeface="Georgia"/>
            </a:endParaRPr>
          </a:p>
          <a:p>
            <a:pPr marL="755015" lvl="1" indent="-285115">
              <a:lnSpc>
                <a:spcPct val="100000"/>
              </a:lnSpc>
              <a:spcBef>
                <a:spcPts val="555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Bases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conocimientos</a:t>
            </a:r>
            <a:endParaRPr sz="18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445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spc="-10" dirty="0">
                <a:latin typeface="Arial"/>
                <a:cs typeface="Arial"/>
              </a:rPr>
              <a:t>Inferencia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395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Mecanismos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básicos</a:t>
            </a:r>
            <a:endParaRPr sz="18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30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Otros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mecanismos</a:t>
            </a:r>
            <a:endParaRPr sz="18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35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spc="50" dirty="0">
                <a:latin typeface="Georgia"/>
                <a:cs typeface="Georgia"/>
              </a:rPr>
              <a:t>ALC</a:t>
            </a:r>
            <a:r>
              <a:rPr sz="2000" spc="65" dirty="0">
                <a:latin typeface="Georgia"/>
                <a:cs typeface="Georgia"/>
              </a:rPr>
              <a:t> </a:t>
            </a:r>
            <a:r>
              <a:rPr sz="2000" dirty="0">
                <a:latin typeface="Arial"/>
                <a:cs typeface="Arial"/>
              </a:rPr>
              <a:t>como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Lógica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primer</a:t>
            </a:r>
            <a:r>
              <a:rPr sz="2000" spc="-10" dirty="0">
                <a:latin typeface="Arial"/>
                <a:cs typeface="Arial"/>
              </a:rPr>
              <a:t> orden</a:t>
            </a:r>
            <a:endParaRPr sz="2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3187828" y="4499355"/>
            <a:ext cx="2768600" cy="360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i="1" dirty="0">
                <a:latin typeface="Times New Roman"/>
                <a:cs typeface="Times New Roman"/>
              </a:rPr>
              <a:t>Año</a:t>
            </a:r>
            <a:r>
              <a:rPr sz="2200" i="1" spc="-55" dirty="0">
                <a:latin typeface="Times New Roman"/>
                <a:cs typeface="Times New Roman"/>
              </a:rPr>
              <a:t> </a:t>
            </a:r>
            <a:r>
              <a:rPr sz="2200" i="1" dirty="0">
                <a:latin typeface="Times New Roman"/>
                <a:cs typeface="Times New Roman"/>
              </a:rPr>
              <a:t>Académico</a:t>
            </a:r>
            <a:r>
              <a:rPr sz="2200" i="1" spc="-5" dirty="0">
                <a:latin typeface="Times New Roman"/>
                <a:cs typeface="Times New Roman"/>
              </a:rPr>
              <a:t> </a:t>
            </a:r>
            <a:r>
              <a:rPr sz="2200" i="1" spc="-10" dirty="0">
                <a:latin typeface="Times New Roman"/>
                <a:cs typeface="Times New Roman"/>
              </a:rPr>
              <a:t>2022/23</a:t>
            </a:r>
            <a:endParaRPr sz="2200">
              <a:latin typeface="Times New Roman"/>
              <a:cs typeface="Times New Roman"/>
            </a:endParaRPr>
          </a:p>
        </p:txBody>
      </p:sp>
      <p:pic>
        <p:nvPicPr>
          <p:cNvPr id="8" name="object 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08303" y="1536191"/>
            <a:ext cx="1804416" cy="2206751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3627436" y="2786379"/>
            <a:ext cx="447738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“Búsqueda</a:t>
            </a:r>
            <a:r>
              <a:rPr sz="2800" b="1" spc="15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no-</a:t>
            </a:r>
            <a:r>
              <a:rPr sz="2800" b="1" spc="-10" dirty="0">
                <a:solidFill>
                  <a:srgbClr val="333399"/>
                </a:solidFill>
                <a:latin typeface="Arial"/>
                <a:cs typeface="Arial"/>
              </a:rPr>
              <a:t>informada”</a:t>
            </a:r>
            <a:endParaRPr sz="2800">
              <a:latin typeface="Arial"/>
              <a:cs typeface="Arial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4450">
              <a:lnSpc>
                <a:spcPts val="1190"/>
              </a:lnSpc>
            </a:pPr>
            <a:r>
              <a:rPr dirty="0"/>
              <a:t>– 1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xfrm>
            <a:off x="5168900" y="1973580"/>
            <a:ext cx="139509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20" dirty="0">
                <a:solidFill>
                  <a:srgbClr val="333399"/>
                </a:solidFill>
              </a:rPr>
              <a:t>Tema</a:t>
            </a:r>
            <a:r>
              <a:rPr sz="3200" spc="-180" dirty="0">
                <a:solidFill>
                  <a:srgbClr val="333399"/>
                </a:solidFill>
              </a:rPr>
              <a:t> </a:t>
            </a:r>
            <a:r>
              <a:rPr sz="3200" spc="-50" dirty="0">
                <a:solidFill>
                  <a:srgbClr val="333399"/>
                </a:solidFill>
              </a:rPr>
              <a:t>2</a:t>
            </a:r>
            <a:endParaRPr sz="3200"/>
          </a:p>
        </p:txBody>
      </p:sp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83388" rIns="0" bIns="0" rtlCol="0">
            <a:spAutoFit/>
          </a:bodyPr>
          <a:lstStyle/>
          <a:p>
            <a:pPr marL="1314450">
              <a:lnSpc>
                <a:spcPct val="100000"/>
              </a:lnSpc>
              <a:spcBef>
                <a:spcPts val="100"/>
              </a:spcBef>
            </a:pPr>
            <a:r>
              <a:rPr sz="3525" spc="-52" baseline="1182" dirty="0">
                <a:latin typeface="Georgia"/>
                <a:cs typeface="Georgia"/>
              </a:rPr>
              <a:t>ALC</a:t>
            </a:r>
            <a:r>
              <a:rPr sz="3525" spc="30" baseline="1182" dirty="0">
                <a:latin typeface="Georgia"/>
                <a:cs typeface="Georgia"/>
              </a:rPr>
              <a:t> </a:t>
            </a:r>
            <a:r>
              <a:rPr sz="2400" dirty="0"/>
              <a:t>como</a:t>
            </a:r>
            <a:r>
              <a:rPr sz="2400" spc="-50" dirty="0"/>
              <a:t> </a:t>
            </a:r>
            <a:r>
              <a:rPr sz="2400" dirty="0"/>
              <a:t>Lógica</a:t>
            </a:r>
            <a:r>
              <a:rPr sz="2400" spc="-45" dirty="0"/>
              <a:t> </a:t>
            </a:r>
            <a:r>
              <a:rPr sz="2400" dirty="0"/>
              <a:t>de</a:t>
            </a:r>
            <a:r>
              <a:rPr sz="2400" spc="-45" dirty="0"/>
              <a:t> </a:t>
            </a:r>
            <a:r>
              <a:rPr sz="2400" dirty="0"/>
              <a:t>primer</a:t>
            </a:r>
            <a:r>
              <a:rPr sz="2400" spc="-45" dirty="0"/>
              <a:t> </a:t>
            </a:r>
            <a:r>
              <a:rPr sz="2400" spc="-10" dirty="0"/>
              <a:t>orden</a:t>
            </a:r>
            <a:endParaRPr sz="2400">
              <a:latin typeface="Georgia"/>
              <a:cs typeface="Georgia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24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26438" y="1166763"/>
            <a:ext cx="5528310" cy="2073910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393065" indent="-342265">
              <a:lnSpc>
                <a:spcPct val="100000"/>
              </a:lnSpc>
              <a:spcBef>
                <a:spcPts val="665"/>
              </a:spcBef>
              <a:buChar char="•"/>
              <a:tabLst>
                <a:tab pos="393065" algn="l"/>
                <a:tab pos="393700" algn="l"/>
              </a:tabLst>
            </a:pPr>
            <a:r>
              <a:rPr sz="2000" dirty="0">
                <a:latin typeface="Arial"/>
                <a:cs typeface="Arial"/>
              </a:rPr>
              <a:t>Se</a:t>
            </a:r>
            <a:r>
              <a:rPr sz="2000" spc="-10" dirty="0">
                <a:latin typeface="Arial"/>
                <a:cs typeface="Arial"/>
              </a:rPr>
              <a:t> interpreta:</a:t>
            </a:r>
            <a:endParaRPr sz="2000">
              <a:latin typeface="Arial"/>
              <a:cs typeface="Arial"/>
            </a:endParaRPr>
          </a:p>
          <a:p>
            <a:pPr marL="793115" lvl="1" indent="-285115">
              <a:lnSpc>
                <a:spcPct val="100000"/>
              </a:lnSpc>
              <a:spcBef>
                <a:spcPts val="515"/>
              </a:spcBef>
              <a:buChar char="–"/>
              <a:tabLst>
                <a:tab pos="793115" algn="l"/>
                <a:tab pos="793750" algn="l"/>
              </a:tabLst>
            </a:pPr>
            <a:r>
              <a:rPr sz="1800" dirty="0">
                <a:latin typeface="Arial"/>
                <a:cs typeface="Arial"/>
              </a:rPr>
              <a:t>Nombres</a:t>
            </a:r>
            <a:r>
              <a:rPr sz="1800" spc="-4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4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conceptos</a:t>
            </a:r>
            <a:r>
              <a:rPr sz="1800" spc="-45" dirty="0">
                <a:latin typeface="Arial"/>
                <a:cs typeface="Arial"/>
              </a:rPr>
              <a:t> </a:t>
            </a:r>
            <a:r>
              <a:rPr sz="1800" dirty="0">
                <a:latin typeface="Symbol"/>
                <a:cs typeface="Symbol"/>
              </a:rPr>
              <a:t>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Arial"/>
                <a:cs typeface="Arial"/>
              </a:rPr>
              <a:t>Predicados</a:t>
            </a:r>
            <a:r>
              <a:rPr sz="1800" spc="-4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unarios</a:t>
            </a:r>
            <a:endParaRPr sz="1800">
              <a:latin typeface="Arial"/>
              <a:cs typeface="Arial"/>
            </a:endParaRPr>
          </a:p>
          <a:p>
            <a:pPr marL="793115" lvl="1" indent="-285115">
              <a:lnSpc>
                <a:spcPct val="100000"/>
              </a:lnSpc>
              <a:spcBef>
                <a:spcPts val="430"/>
              </a:spcBef>
              <a:buChar char="–"/>
              <a:tabLst>
                <a:tab pos="793115" algn="l"/>
                <a:tab pos="793750" algn="l"/>
              </a:tabLst>
            </a:pPr>
            <a:r>
              <a:rPr sz="1800" dirty="0">
                <a:latin typeface="Arial"/>
                <a:cs typeface="Arial"/>
              </a:rPr>
              <a:t>Nombres</a:t>
            </a:r>
            <a:r>
              <a:rPr sz="1800" spc="-4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4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roles</a:t>
            </a:r>
            <a:r>
              <a:rPr sz="1800" spc="-40" dirty="0">
                <a:latin typeface="Arial"/>
                <a:cs typeface="Arial"/>
              </a:rPr>
              <a:t> </a:t>
            </a:r>
            <a:r>
              <a:rPr sz="1800" dirty="0">
                <a:latin typeface="Symbol"/>
                <a:cs typeface="Symbol"/>
              </a:rPr>
              <a:t></a:t>
            </a:r>
            <a:r>
              <a:rPr sz="1800" spc="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Arial"/>
                <a:cs typeface="Arial"/>
              </a:rPr>
              <a:t>Predicados</a:t>
            </a:r>
            <a:r>
              <a:rPr sz="1800" spc="-4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binarios</a:t>
            </a:r>
            <a:endParaRPr sz="1800">
              <a:latin typeface="Arial"/>
              <a:cs typeface="Arial"/>
            </a:endParaRPr>
          </a:p>
          <a:p>
            <a:pPr marL="793115" lvl="1" indent="-285115">
              <a:lnSpc>
                <a:spcPct val="100000"/>
              </a:lnSpc>
              <a:spcBef>
                <a:spcPts val="434"/>
              </a:spcBef>
              <a:buChar char="–"/>
              <a:tabLst>
                <a:tab pos="793115" algn="l"/>
                <a:tab pos="793750" algn="l"/>
              </a:tabLst>
            </a:pPr>
            <a:r>
              <a:rPr sz="1800" dirty="0">
                <a:latin typeface="Arial"/>
                <a:cs typeface="Arial"/>
              </a:rPr>
              <a:t>Conceptos</a:t>
            </a:r>
            <a:r>
              <a:rPr sz="1800" spc="-40" dirty="0">
                <a:latin typeface="Arial"/>
                <a:cs typeface="Arial"/>
              </a:rPr>
              <a:t> </a:t>
            </a:r>
            <a:r>
              <a:rPr sz="1800" dirty="0">
                <a:latin typeface="Symbol"/>
                <a:cs typeface="Symbol"/>
              </a:rPr>
              <a:t></a:t>
            </a:r>
            <a:r>
              <a:rPr sz="1800" spc="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Arial"/>
                <a:cs typeface="Arial"/>
              </a:rPr>
              <a:t>Fórmulas</a:t>
            </a:r>
            <a:r>
              <a:rPr sz="1800" spc="-4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una</a:t>
            </a:r>
            <a:r>
              <a:rPr sz="1800" spc="-4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variable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libre</a:t>
            </a:r>
            <a:endParaRPr sz="1800">
              <a:latin typeface="Arial"/>
              <a:cs typeface="Arial"/>
            </a:endParaRPr>
          </a:p>
          <a:p>
            <a:pPr marL="393065" indent="-342265">
              <a:lnSpc>
                <a:spcPct val="100000"/>
              </a:lnSpc>
              <a:spcBef>
                <a:spcPts val="350"/>
              </a:spcBef>
              <a:buChar char="•"/>
              <a:tabLst>
                <a:tab pos="393065" algn="l"/>
                <a:tab pos="393700" algn="l"/>
              </a:tabLst>
            </a:pPr>
            <a:r>
              <a:rPr sz="2000" dirty="0">
                <a:latin typeface="Arial"/>
                <a:cs typeface="Arial"/>
              </a:rPr>
              <a:t>Definición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conceptos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spc="-20" dirty="0">
                <a:latin typeface="Georgia"/>
                <a:cs typeface="Georgia"/>
              </a:rPr>
              <a:t>ALC</a:t>
            </a:r>
            <a:r>
              <a:rPr sz="2000" spc="-20" dirty="0">
                <a:latin typeface="Arial"/>
                <a:cs typeface="Arial"/>
              </a:rPr>
              <a:t>:</a:t>
            </a:r>
            <a:endParaRPr sz="2000">
              <a:latin typeface="Arial"/>
              <a:cs typeface="Arial"/>
            </a:endParaRPr>
          </a:p>
          <a:p>
            <a:pPr marL="508000">
              <a:lnSpc>
                <a:spcPct val="100000"/>
              </a:lnSpc>
              <a:spcBef>
                <a:spcPts val="390"/>
              </a:spcBef>
            </a:pPr>
            <a:r>
              <a:rPr sz="1800" spc="-75" dirty="0">
                <a:latin typeface="Symbol"/>
                <a:cs typeface="Symbol"/>
              </a:rPr>
              <a:t></a:t>
            </a:r>
            <a:r>
              <a:rPr sz="1800" spc="-112" baseline="-13888" dirty="0">
                <a:latin typeface="Arial"/>
                <a:cs typeface="Arial"/>
              </a:rPr>
              <a:t>x</a:t>
            </a:r>
            <a:r>
              <a:rPr sz="1800" spc="-75" dirty="0">
                <a:latin typeface="Arial"/>
                <a:cs typeface="Arial"/>
              </a:rPr>
              <a:t>(C):</a:t>
            </a:r>
            <a:r>
              <a:rPr sz="1800" dirty="0">
                <a:latin typeface="Arial"/>
                <a:cs typeface="Arial"/>
              </a:rPr>
              <a:t> función</a:t>
            </a:r>
            <a:r>
              <a:rPr sz="1800" spc="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que traduce</a:t>
            </a:r>
            <a:r>
              <a:rPr sz="1800" spc="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</a:t>
            </a:r>
            <a:r>
              <a:rPr sz="1800" spc="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5" dirty="0">
                <a:latin typeface="Arial"/>
                <a:cs typeface="Arial"/>
              </a:rPr>
              <a:t> </a:t>
            </a:r>
            <a:r>
              <a:rPr sz="1800" dirty="0">
                <a:latin typeface="Georgia"/>
                <a:cs typeface="Georgia"/>
              </a:rPr>
              <a:t>ALC</a:t>
            </a:r>
            <a:r>
              <a:rPr sz="1800" spc="75" dirty="0">
                <a:latin typeface="Georgia"/>
                <a:cs typeface="Georgia"/>
              </a:rPr>
              <a:t> </a:t>
            </a:r>
            <a:r>
              <a:rPr sz="1800" dirty="0">
                <a:latin typeface="Arial"/>
                <a:cs typeface="Arial"/>
              </a:rPr>
              <a:t>a </a:t>
            </a:r>
            <a:r>
              <a:rPr sz="1800" spc="-25" dirty="0">
                <a:latin typeface="Arial"/>
                <a:cs typeface="Arial"/>
              </a:rPr>
              <a:t>LPO</a:t>
            </a:r>
            <a:endParaRPr sz="18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96338" y="3199892"/>
            <a:ext cx="1927860" cy="714375"/>
          </a:xfrm>
          <a:prstGeom prst="rect">
            <a:avLst/>
          </a:prstGeom>
        </p:spPr>
        <p:txBody>
          <a:bodyPr vert="horz" wrap="square" lIns="0" tIns="8255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650"/>
              </a:spcBef>
              <a:tabLst>
                <a:tab pos="323215" algn="l"/>
              </a:tabLst>
            </a:pPr>
            <a:r>
              <a:rPr sz="1800" spc="-50" dirty="0">
                <a:latin typeface="Arial"/>
                <a:cs typeface="Arial"/>
              </a:rPr>
              <a:t>–</a:t>
            </a:r>
            <a:r>
              <a:rPr sz="1800" dirty="0">
                <a:latin typeface="Arial"/>
                <a:cs typeface="Arial"/>
              </a:rPr>
              <a:t>	</a:t>
            </a:r>
            <a:r>
              <a:rPr sz="1800" spc="-90" dirty="0">
                <a:latin typeface="Symbol"/>
                <a:cs typeface="Symbol"/>
              </a:rPr>
              <a:t></a:t>
            </a:r>
            <a:r>
              <a:rPr sz="1800" spc="-135" baseline="-13888" dirty="0">
                <a:latin typeface="Arial"/>
                <a:cs typeface="Arial"/>
              </a:rPr>
              <a:t>x</a:t>
            </a:r>
            <a:r>
              <a:rPr sz="1800" spc="-90" dirty="0">
                <a:latin typeface="Arial"/>
                <a:cs typeface="Arial"/>
              </a:rPr>
              <a:t>(A)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=</a:t>
            </a:r>
            <a:r>
              <a:rPr sz="1800" spc="-20" dirty="0">
                <a:latin typeface="Arial"/>
                <a:cs typeface="Arial"/>
              </a:rPr>
              <a:t> A(x)</a:t>
            </a:r>
            <a:endParaRPr sz="180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550"/>
              </a:spcBef>
              <a:tabLst>
                <a:tab pos="323215" algn="l"/>
              </a:tabLst>
            </a:pPr>
            <a:r>
              <a:rPr sz="1800" spc="-50" dirty="0">
                <a:latin typeface="Arial"/>
                <a:cs typeface="Arial"/>
              </a:rPr>
              <a:t>–</a:t>
            </a:r>
            <a:r>
              <a:rPr sz="1800" dirty="0">
                <a:latin typeface="Arial"/>
                <a:cs typeface="Arial"/>
              </a:rPr>
              <a:t>	</a:t>
            </a:r>
            <a:r>
              <a:rPr sz="1800" spc="-75" dirty="0">
                <a:latin typeface="Symbol"/>
                <a:cs typeface="Symbol"/>
              </a:rPr>
              <a:t></a:t>
            </a:r>
            <a:r>
              <a:rPr sz="1800" spc="-112" baseline="-13888" dirty="0">
                <a:latin typeface="Arial"/>
                <a:cs typeface="Arial"/>
              </a:rPr>
              <a:t>x</a:t>
            </a:r>
            <a:r>
              <a:rPr sz="1800" spc="-75" dirty="0">
                <a:latin typeface="Arial"/>
                <a:cs typeface="Arial"/>
              </a:rPr>
              <a:t>(¬C)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=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¬</a:t>
            </a:r>
            <a:r>
              <a:rPr sz="1800" spc="-10" dirty="0">
                <a:latin typeface="Symbol"/>
                <a:cs typeface="Symbol"/>
              </a:rPr>
              <a:t></a:t>
            </a:r>
            <a:r>
              <a:rPr sz="1800" spc="-15" baseline="-13888" dirty="0">
                <a:latin typeface="Arial"/>
                <a:cs typeface="Arial"/>
              </a:rPr>
              <a:t>x</a:t>
            </a:r>
            <a:r>
              <a:rPr sz="1800" spc="-10" dirty="0">
                <a:latin typeface="Arial"/>
                <a:cs typeface="Arial"/>
              </a:rPr>
              <a:t>(C)</a:t>
            </a:r>
            <a:endParaRPr sz="18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545838" y="3199892"/>
            <a:ext cx="4984750" cy="7143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0" marR="30480" indent="-850900">
              <a:lnSpc>
                <a:spcPct val="125600"/>
              </a:lnSpc>
              <a:spcBef>
                <a:spcPts val="100"/>
              </a:spcBef>
            </a:pP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Ej.:</a:t>
            </a:r>
            <a:r>
              <a:rPr sz="1800" spc="-2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Alto</a:t>
            </a:r>
            <a:r>
              <a:rPr sz="1800" spc="-2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800" spc="105" dirty="0">
                <a:solidFill>
                  <a:srgbClr val="3333CC"/>
                </a:solidFill>
                <a:latin typeface="Segoe UI Symbol"/>
                <a:cs typeface="Segoe UI Symbol"/>
              </a:rPr>
              <a:t>➔</a:t>
            </a:r>
            <a:r>
              <a:rPr sz="1800" spc="-10" dirty="0">
                <a:solidFill>
                  <a:srgbClr val="3333CC"/>
                </a:solidFill>
                <a:latin typeface="Segoe UI Symbol"/>
                <a:cs typeface="Segoe UI Symbol"/>
              </a:rPr>
              <a:t> 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Alto(x)</a:t>
            </a:r>
            <a:r>
              <a:rPr sz="18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800" spc="-95" dirty="0">
                <a:latin typeface="Arial"/>
                <a:cs typeface="Arial"/>
              </a:rPr>
              <a:t>(</a:t>
            </a:r>
            <a:r>
              <a:rPr sz="1800" spc="-95" dirty="0">
                <a:latin typeface="Symbol"/>
                <a:cs typeface="Symbol"/>
              </a:rPr>
              <a:t></a:t>
            </a:r>
            <a:r>
              <a:rPr sz="1800" spc="-142" baseline="-13888" dirty="0">
                <a:latin typeface="Arial"/>
                <a:cs typeface="Arial"/>
              </a:rPr>
              <a:t>x</a:t>
            </a:r>
            <a:r>
              <a:rPr sz="1800" spc="-95" dirty="0">
                <a:latin typeface="Arial"/>
                <a:cs typeface="Arial"/>
              </a:rPr>
              <a:t>(</a:t>
            </a:r>
            <a:r>
              <a:rPr sz="1800" spc="-95" dirty="0">
                <a:latin typeface="Verdana"/>
                <a:cs typeface="Verdana"/>
              </a:rPr>
              <a:t>&gt;</a:t>
            </a:r>
            <a:r>
              <a:rPr sz="1800" spc="-95" dirty="0">
                <a:latin typeface="Arial"/>
                <a:cs typeface="Arial"/>
              </a:rPr>
              <a:t>)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=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Cierto,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Symbol"/>
                <a:cs typeface="Symbol"/>
              </a:rPr>
              <a:t></a:t>
            </a:r>
            <a:r>
              <a:rPr sz="1800" baseline="-13888" dirty="0">
                <a:latin typeface="Arial"/>
                <a:cs typeface="Arial"/>
              </a:rPr>
              <a:t>x</a:t>
            </a:r>
            <a:r>
              <a:rPr sz="1800" dirty="0">
                <a:latin typeface="Arial"/>
                <a:cs typeface="Arial"/>
              </a:rPr>
              <a:t>(</a:t>
            </a:r>
            <a:r>
              <a:rPr sz="1800" dirty="0">
                <a:latin typeface="Verdana"/>
                <a:cs typeface="Verdana"/>
              </a:rPr>
              <a:t>?</a:t>
            </a:r>
            <a:r>
              <a:rPr sz="1800" dirty="0">
                <a:latin typeface="Arial"/>
                <a:cs typeface="Arial"/>
              </a:rPr>
              <a:t>)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=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Falso) 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Ej.:</a:t>
            </a:r>
            <a:r>
              <a:rPr sz="1800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¬Alto</a:t>
            </a:r>
            <a:r>
              <a:rPr sz="1800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800" spc="105" dirty="0">
                <a:solidFill>
                  <a:srgbClr val="3333CC"/>
                </a:solidFill>
                <a:latin typeface="Segoe UI Symbol"/>
                <a:cs typeface="Segoe UI Symbol"/>
              </a:rPr>
              <a:t>➔</a:t>
            </a:r>
            <a:r>
              <a:rPr sz="1800" spc="5" dirty="0">
                <a:solidFill>
                  <a:srgbClr val="3333CC"/>
                </a:solidFill>
                <a:latin typeface="Segoe UI Symbol"/>
                <a:cs typeface="Segoe UI Symbol"/>
              </a:rPr>
              <a:t> </a:t>
            </a:r>
            <a:r>
              <a:rPr sz="1800" spc="-10" dirty="0">
                <a:solidFill>
                  <a:srgbClr val="3333CC"/>
                </a:solidFill>
                <a:latin typeface="Arial"/>
                <a:cs typeface="Arial"/>
              </a:rPr>
              <a:t>¬Alto(x)</a:t>
            </a:r>
            <a:endParaRPr sz="18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196338" y="3876547"/>
            <a:ext cx="3110230" cy="1016000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530"/>
              </a:spcBef>
              <a:tabLst>
                <a:tab pos="323215" algn="l"/>
              </a:tabLst>
            </a:pPr>
            <a:r>
              <a:rPr sz="1800" spc="-50" dirty="0">
                <a:latin typeface="Arial"/>
                <a:cs typeface="Arial"/>
              </a:rPr>
              <a:t>–</a:t>
            </a:r>
            <a:r>
              <a:rPr sz="1800" dirty="0">
                <a:latin typeface="Arial"/>
                <a:cs typeface="Arial"/>
              </a:rPr>
              <a:t>	</a:t>
            </a:r>
            <a:r>
              <a:rPr sz="1800" spc="-125" dirty="0">
                <a:latin typeface="Symbol"/>
                <a:cs typeface="Symbol"/>
              </a:rPr>
              <a:t></a:t>
            </a:r>
            <a:r>
              <a:rPr sz="1800" spc="-187" baseline="-13888" dirty="0">
                <a:latin typeface="Arial"/>
                <a:cs typeface="Arial"/>
              </a:rPr>
              <a:t>x</a:t>
            </a:r>
            <a:r>
              <a:rPr sz="1800" spc="-125" dirty="0">
                <a:latin typeface="Arial"/>
                <a:cs typeface="Arial"/>
              </a:rPr>
              <a:t>(C</a:t>
            </a:r>
            <a:r>
              <a:rPr sz="1800" spc="5" dirty="0">
                <a:latin typeface="Arial"/>
                <a:cs typeface="Arial"/>
              </a:rPr>
              <a:t> </a:t>
            </a:r>
            <a:r>
              <a:rPr sz="1800" dirty="0">
                <a:latin typeface="Verdana"/>
                <a:cs typeface="Verdana"/>
              </a:rPr>
              <a:t>u</a:t>
            </a:r>
            <a:r>
              <a:rPr sz="1800" spc="-135" dirty="0">
                <a:latin typeface="Verdana"/>
                <a:cs typeface="Verdana"/>
              </a:rPr>
              <a:t> </a:t>
            </a:r>
            <a:r>
              <a:rPr sz="1800" dirty="0">
                <a:latin typeface="Arial"/>
                <a:cs typeface="Arial"/>
              </a:rPr>
              <a:t>D)</a:t>
            </a:r>
            <a:r>
              <a:rPr sz="1800" spc="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= </a:t>
            </a:r>
            <a:r>
              <a:rPr sz="1800" spc="-90" dirty="0">
                <a:latin typeface="Symbol"/>
                <a:cs typeface="Symbol"/>
              </a:rPr>
              <a:t></a:t>
            </a:r>
            <a:r>
              <a:rPr sz="1800" spc="-135" baseline="-13888" dirty="0">
                <a:latin typeface="Arial"/>
                <a:cs typeface="Arial"/>
              </a:rPr>
              <a:t>x</a:t>
            </a:r>
            <a:r>
              <a:rPr sz="1800" spc="-90" dirty="0">
                <a:latin typeface="Arial"/>
                <a:cs typeface="Arial"/>
              </a:rPr>
              <a:t>(C)</a:t>
            </a:r>
            <a:r>
              <a:rPr sz="1800" spc="5" dirty="0">
                <a:latin typeface="Arial"/>
                <a:cs typeface="Arial"/>
              </a:rPr>
              <a:t> </a:t>
            </a:r>
            <a:r>
              <a:rPr sz="1800" spc="-310" dirty="0">
                <a:latin typeface="Verdana"/>
                <a:cs typeface="Verdana"/>
              </a:rPr>
              <a:t>^</a:t>
            </a:r>
            <a:r>
              <a:rPr sz="1800" spc="-145" dirty="0">
                <a:latin typeface="Verdana"/>
                <a:cs typeface="Verdana"/>
              </a:rPr>
              <a:t> </a:t>
            </a:r>
            <a:r>
              <a:rPr sz="1800" spc="-20" dirty="0">
                <a:latin typeface="Symbol"/>
                <a:cs typeface="Symbol"/>
              </a:rPr>
              <a:t></a:t>
            </a:r>
            <a:r>
              <a:rPr sz="1800" spc="-30" baseline="-13888" dirty="0">
                <a:latin typeface="Arial"/>
                <a:cs typeface="Arial"/>
              </a:rPr>
              <a:t>x</a:t>
            </a:r>
            <a:r>
              <a:rPr sz="1800" spc="-20" dirty="0">
                <a:latin typeface="Arial"/>
                <a:cs typeface="Arial"/>
              </a:rPr>
              <a:t>(D)</a:t>
            </a:r>
            <a:endParaRPr sz="180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430"/>
              </a:spcBef>
              <a:tabLst>
                <a:tab pos="323215" algn="l"/>
              </a:tabLst>
            </a:pPr>
            <a:r>
              <a:rPr sz="1800" spc="-50" dirty="0">
                <a:latin typeface="Arial"/>
                <a:cs typeface="Arial"/>
              </a:rPr>
              <a:t>–</a:t>
            </a:r>
            <a:r>
              <a:rPr sz="1800" dirty="0">
                <a:latin typeface="Arial"/>
                <a:cs typeface="Arial"/>
              </a:rPr>
              <a:t>	</a:t>
            </a:r>
            <a:r>
              <a:rPr sz="1800" spc="-125" dirty="0">
                <a:latin typeface="Symbol"/>
                <a:cs typeface="Symbol"/>
              </a:rPr>
              <a:t></a:t>
            </a:r>
            <a:r>
              <a:rPr sz="1800" spc="-187" baseline="-13888" dirty="0">
                <a:latin typeface="Arial"/>
                <a:cs typeface="Arial"/>
              </a:rPr>
              <a:t>x</a:t>
            </a:r>
            <a:r>
              <a:rPr sz="1800" spc="-125" dirty="0">
                <a:latin typeface="Arial"/>
                <a:cs typeface="Arial"/>
              </a:rPr>
              <a:t>(C</a:t>
            </a:r>
            <a:r>
              <a:rPr sz="1800" dirty="0">
                <a:latin typeface="Arial"/>
                <a:cs typeface="Arial"/>
              </a:rPr>
              <a:t> </a:t>
            </a:r>
            <a:r>
              <a:rPr sz="1800" spc="465" dirty="0">
                <a:latin typeface="Verdana"/>
                <a:cs typeface="Verdana"/>
              </a:rPr>
              <a:t>t</a:t>
            </a:r>
            <a:r>
              <a:rPr sz="1800" spc="-145" dirty="0">
                <a:latin typeface="Verdana"/>
                <a:cs typeface="Verdana"/>
              </a:rPr>
              <a:t> </a:t>
            </a:r>
            <a:r>
              <a:rPr sz="1800" dirty="0">
                <a:latin typeface="Arial"/>
                <a:cs typeface="Arial"/>
              </a:rPr>
              <a:t>D)</a:t>
            </a:r>
            <a:r>
              <a:rPr sz="1800" spc="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= </a:t>
            </a:r>
            <a:r>
              <a:rPr sz="1800" spc="-90" dirty="0">
                <a:latin typeface="Symbol"/>
                <a:cs typeface="Symbol"/>
              </a:rPr>
              <a:t></a:t>
            </a:r>
            <a:r>
              <a:rPr sz="1800" spc="-135" baseline="-13888" dirty="0">
                <a:latin typeface="Arial"/>
                <a:cs typeface="Arial"/>
              </a:rPr>
              <a:t>x</a:t>
            </a:r>
            <a:r>
              <a:rPr sz="1800" spc="-90" dirty="0">
                <a:latin typeface="Arial"/>
                <a:cs typeface="Arial"/>
              </a:rPr>
              <a:t>(C)</a:t>
            </a:r>
            <a:r>
              <a:rPr sz="1800" dirty="0">
                <a:latin typeface="Arial"/>
                <a:cs typeface="Arial"/>
              </a:rPr>
              <a:t> </a:t>
            </a:r>
            <a:r>
              <a:rPr sz="1800" dirty="0">
                <a:latin typeface="Verdana"/>
                <a:cs typeface="Verdana"/>
              </a:rPr>
              <a:t>_</a:t>
            </a:r>
            <a:r>
              <a:rPr sz="1800" spc="-145" dirty="0">
                <a:latin typeface="Verdana"/>
                <a:cs typeface="Verdana"/>
              </a:rPr>
              <a:t> </a:t>
            </a:r>
            <a:r>
              <a:rPr sz="1800" spc="-10" dirty="0">
                <a:latin typeface="Symbol"/>
                <a:cs typeface="Symbol"/>
              </a:rPr>
              <a:t></a:t>
            </a:r>
            <a:r>
              <a:rPr sz="1800" spc="-15" baseline="-13888" dirty="0">
                <a:latin typeface="Arial"/>
                <a:cs typeface="Arial"/>
              </a:rPr>
              <a:t>x</a:t>
            </a:r>
            <a:r>
              <a:rPr sz="1800" spc="-10" dirty="0">
                <a:latin typeface="Arial"/>
                <a:cs typeface="Arial"/>
              </a:rPr>
              <a:t>(D)</a:t>
            </a:r>
            <a:endParaRPr sz="180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459"/>
              </a:spcBef>
              <a:tabLst>
                <a:tab pos="323215" algn="l"/>
              </a:tabLst>
            </a:pPr>
            <a:r>
              <a:rPr sz="1800" spc="-50" dirty="0">
                <a:latin typeface="Arial"/>
                <a:cs typeface="Arial"/>
              </a:rPr>
              <a:t>–</a:t>
            </a:r>
            <a:r>
              <a:rPr sz="1800" dirty="0">
                <a:latin typeface="Arial"/>
                <a:cs typeface="Arial"/>
              </a:rPr>
              <a:t>	</a:t>
            </a:r>
            <a:r>
              <a:rPr sz="1800" spc="-85" dirty="0">
                <a:latin typeface="Symbol"/>
                <a:cs typeface="Symbol"/>
              </a:rPr>
              <a:t></a:t>
            </a:r>
            <a:r>
              <a:rPr sz="1800" spc="-127" baseline="-13888" dirty="0">
                <a:latin typeface="Arial"/>
                <a:cs typeface="Arial"/>
              </a:rPr>
              <a:t>x</a:t>
            </a:r>
            <a:r>
              <a:rPr sz="1800" spc="-85" dirty="0">
                <a:latin typeface="Arial"/>
                <a:cs typeface="Arial"/>
              </a:rPr>
              <a:t>(</a:t>
            </a:r>
            <a:r>
              <a:rPr sz="1800" spc="-85" dirty="0">
                <a:latin typeface="Verdana"/>
                <a:cs typeface="Verdana"/>
              </a:rPr>
              <a:t>9</a:t>
            </a:r>
            <a:r>
              <a:rPr sz="1800" spc="-85" dirty="0">
                <a:latin typeface="Arial"/>
                <a:cs typeface="Arial"/>
              </a:rPr>
              <a:t>r.C)</a:t>
            </a:r>
            <a:r>
              <a:rPr sz="1800" spc="-4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=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10" dirty="0">
                <a:latin typeface="Verdana"/>
                <a:cs typeface="Verdana"/>
              </a:rPr>
              <a:t>9</a:t>
            </a:r>
            <a:r>
              <a:rPr sz="1800" spc="-10" dirty="0">
                <a:latin typeface="Arial"/>
                <a:cs typeface="Arial"/>
              </a:rPr>
              <a:t>y(r(x,y)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310" dirty="0">
                <a:latin typeface="Verdana"/>
                <a:cs typeface="Verdana"/>
              </a:rPr>
              <a:t>^</a:t>
            </a:r>
            <a:r>
              <a:rPr sz="1800" spc="-150" dirty="0">
                <a:latin typeface="Verdana"/>
                <a:cs typeface="Verdana"/>
              </a:rPr>
              <a:t> </a:t>
            </a:r>
            <a:r>
              <a:rPr sz="1800" spc="-10" dirty="0">
                <a:latin typeface="Symbol"/>
                <a:cs typeface="Symbol"/>
              </a:rPr>
              <a:t></a:t>
            </a:r>
            <a:r>
              <a:rPr sz="1800" spc="-15" baseline="-13888" dirty="0">
                <a:latin typeface="Arial"/>
                <a:cs typeface="Arial"/>
              </a:rPr>
              <a:t>y</a:t>
            </a:r>
            <a:r>
              <a:rPr sz="1800" spc="-10" dirty="0">
                <a:latin typeface="Arial"/>
                <a:cs typeface="Arial"/>
              </a:rPr>
              <a:t>(C))</a:t>
            </a:r>
            <a:endParaRPr sz="18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422138" y="3876547"/>
            <a:ext cx="4019550" cy="189103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43180" algn="just">
              <a:lnSpc>
                <a:spcPct val="120600"/>
              </a:lnSpc>
              <a:spcBef>
                <a:spcPts val="85"/>
              </a:spcBef>
            </a:pPr>
            <a:r>
              <a:rPr sz="1800" spc="-5" dirty="0">
                <a:solidFill>
                  <a:srgbClr val="3333CC"/>
                </a:solidFill>
                <a:latin typeface="Arial"/>
                <a:cs typeface="Arial"/>
              </a:rPr>
              <a:t>E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j.:</a:t>
            </a:r>
            <a:r>
              <a:rPr sz="1800" spc="-5" dirty="0">
                <a:solidFill>
                  <a:srgbClr val="3333CC"/>
                </a:solidFill>
                <a:latin typeface="Arial"/>
                <a:cs typeface="Arial"/>
              </a:rPr>
              <a:t> A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lto</a:t>
            </a:r>
            <a:r>
              <a:rPr sz="18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800" spc="30" dirty="0">
                <a:solidFill>
                  <a:srgbClr val="3333CC"/>
                </a:solidFill>
                <a:latin typeface="Verdana"/>
                <a:cs typeface="Verdana"/>
              </a:rPr>
              <a:t>u</a:t>
            </a:r>
            <a:r>
              <a:rPr sz="1800" spc="-150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F</a:t>
            </a:r>
            <a:r>
              <a:rPr sz="1800" spc="-5" dirty="0">
                <a:solidFill>
                  <a:srgbClr val="3333CC"/>
                </a:solidFill>
                <a:latin typeface="Arial"/>
                <a:cs typeface="Arial"/>
              </a:rPr>
              <a:t>ue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rte </a:t>
            </a:r>
            <a:r>
              <a:rPr sz="1800" spc="105" dirty="0">
                <a:solidFill>
                  <a:srgbClr val="3333CC"/>
                </a:solidFill>
                <a:latin typeface="Segoe UI Symbol"/>
                <a:cs typeface="Segoe UI Symbol"/>
              </a:rPr>
              <a:t>➔</a:t>
            </a:r>
            <a:r>
              <a:rPr sz="1800" spc="10" dirty="0">
                <a:solidFill>
                  <a:srgbClr val="3333CC"/>
                </a:solidFill>
                <a:latin typeface="Segoe UI Symbol"/>
                <a:cs typeface="Segoe UI Symbol"/>
              </a:rPr>
              <a:t> </a:t>
            </a:r>
            <a:r>
              <a:rPr sz="1800" spc="-5" dirty="0">
                <a:solidFill>
                  <a:srgbClr val="3333CC"/>
                </a:solidFill>
                <a:latin typeface="Arial"/>
                <a:cs typeface="Arial"/>
              </a:rPr>
              <a:t>A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l</a:t>
            </a:r>
            <a:r>
              <a:rPr sz="1800" spc="-5" dirty="0">
                <a:solidFill>
                  <a:srgbClr val="3333CC"/>
                </a:solidFill>
                <a:latin typeface="Arial"/>
                <a:cs typeface="Arial"/>
              </a:rPr>
              <a:t>to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(x) </a:t>
            </a:r>
            <a:r>
              <a:rPr sz="1800" spc="-310" dirty="0">
                <a:solidFill>
                  <a:srgbClr val="3333CC"/>
                </a:solidFill>
                <a:latin typeface="Verdana"/>
                <a:cs typeface="Verdana"/>
              </a:rPr>
              <a:t>^</a:t>
            </a:r>
            <a:r>
              <a:rPr sz="1800" spc="-150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F</a:t>
            </a:r>
            <a:r>
              <a:rPr sz="1800" spc="-5" dirty="0">
                <a:solidFill>
                  <a:srgbClr val="3333CC"/>
                </a:solidFill>
                <a:latin typeface="Arial"/>
                <a:cs typeface="Arial"/>
              </a:rPr>
              <a:t>ue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r</a:t>
            </a:r>
            <a:r>
              <a:rPr sz="1800" spc="-5" dirty="0">
                <a:solidFill>
                  <a:srgbClr val="3333CC"/>
                </a:solidFill>
                <a:latin typeface="Arial"/>
                <a:cs typeface="Arial"/>
              </a:rPr>
              <a:t>te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(x) </a:t>
            </a:r>
            <a:r>
              <a:rPr sz="1800" spc="-5" dirty="0">
                <a:solidFill>
                  <a:srgbClr val="3333CC"/>
                </a:solidFill>
                <a:latin typeface="Arial"/>
                <a:cs typeface="Arial"/>
              </a:rPr>
              <a:t>E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j.:</a:t>
            </a:r>
            <a:r>
              <a:rPr sz="1800" spc="-5" dirty="0">
                <a:solidFill>
                  <a:srgbClr val="3333CC"/>
                </a:solidFill>
                <a:latin typeface="Arial"/>
                <a:cs typeface="Arial"/>
              </a:rPr>
              <a:t> A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lto</a:t>
            </a:r>
            <a:r>
              <a:rPr sz="18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800" spc="465" dirty="0">
                <a:solidFill>
                  <a:srgbClr val="3333CC"/>
                </a:solidFill>
                <a:latin typeface="Verdana"/>
                <a:cs typeface="Verdana"/>
              </a:rPr>
              <a:t>t</a:t>
            </a:r>
            <a:r>
              <a:rPr sz="1800" spc="-150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F</a:t>
            </a:r>
            <a:r>
              <a:rPr sz="1800" spc="-5" dirty="0">
                <a:solidFill>
                  <a:srgbClr val="3333CC"/>
                </a:solidFill>
                <a:latin typeface="Arial"/>
                <a:cs typeface="Arial"/>
              </a:rPr>
              <a:t>ue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rte </a:t>
            </a:r>
            <a:r>
              <a:rPr sz="1800" spc="105" dirty="0">
                <a:solidFill>
                  <a:srgbClr val="3333CC"/>
                </a:solidFill>
                <a:latin typeface="Segoe UI Symbol"/>
                <a:cs typeface="Segoe UI Symbol"/>
              </a:rPr>
              <a:t>➔</a:t>
            </a:r>
            <a:r>
              <a:rPr sz="1800" spc="10" dirty="0">
                <a:solidFill>
                  <a:srgbClr val="3333CC"/>
                </a:solidFill>
                <a:latin typeface="Segoe UI Symbol"/>
                <a:cs typeface="Segoe UI Symbol"/>
              </a:rPr>
              <a:t> </a:t>
            </a:r>
            <a:r>
              <a:rPr sz="1800" spc="-5" dirty="0">
                <a:solidFill>
                  <a:srgbClr val="3333CC"/>
                </a:solidFill>
                <a:latin typeface="Arial"/>
                <a:cs typeface="Arial"/>
              </a:rPr>
              <a:t>A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l</a:t>
            </a:r>
            <a:r>
              <a:rPr sz="1800" spc="-5" dirty="0">
                <a:solidFill>
                  <a:srgbClr val="3333CC"/>
                </a:solidFill>
                <a:latin typeface="Arial"/>
                <a:cs typeface="Arial"/>
              </a:rPr>
              <a:t>to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(x) </a:t>
            </a:r>
            <a:r>
              <a:rPr sz="1800" spc="20" dirty="0">
                <a:solidFill>
                  <a:srgbClr val="3333CC"/>
                </a:solidFill>
                <a:latin typeface="Verdana"/>
                <a:cs typeface="Verdana"/>
              </a:rPr>
              <a:t>_</a:t>
            </a:r>
            <a:r>
              <a:rPr sz="1800" spc="-150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F</a:t>
            </a:r>
            <a:r>
              <a:rPr sz="1800" spc="-5" dirty="0">
                <a:solidFill>
                  <a:srgbClr val="3333CC"/>
                </a:solidFill>
                <a:latin typeface="Arial"/>
                <a:cs typeface="Arial"/>
              </a:rPr>
              <a:t>ue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r</a:t>
            </a:r>
            <a:r>
              <a:rPr sz="1800" spc="-5" dirty="0">
                <a:solidFill>
                  <a:srgbClr val="3333CC"/>
                </a:solidFill>
                <a:latin typeface="Arial"/>
                <a:cs typeface="Arial"/>
              </a:rPr>
              <a:t>te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(x) </a:t>
            </a:r>
            <a:r>
              <a:rPr sz="1800" spc="-5" dirty="0">
                <a:solidFill>
                  <a:srgbClr val="3333CC"/>
                </a:solidFill>
                <a:latin typeface="Arial"/>
                <a:cs typeface="Arial"/>
              </a:rPr>
              <a:t>E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j</a:t>
            </a:r>
            <a:r>
              <a:rPr sz="1800" spc="-5" dirty="0">
                <a:solidFill>
                  <a:srgbClr val="3333CC"/>
                </a:solidFill>
                <a:latin typeface="Arial"/>
                <a:cs typeface="Arial"/>
              </a:rPr>
              <a:t>.</a:t>
            </a: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:</a:t>
            </a:r>
            <a:r>
              <a:rPr sz="18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800" spc="-15" dirty="0">
                <a:solidFill>
                  <a:srgbClr val="3333CC"/>
                </a:solidFill>
                <a:latin typeface="Verdana"/>
                <a:cs typeface="Verdana"/>
              </a:rPr>
              <a:t>9</a:t>
            </a:r>
            <a:r>
              <a:rPr sz="1800" spc="-15" dirty="0">
                <a:solidFill>
                  <a:srgbClr val="3333CC"/>
                </a:solidFill>
                <a:latin typeface="Arial"/>
                <a:cs typeface="Arial"/>
              </a:rPr>
              <a:t>trabajaPara.Empresa</a:t>
            </a:r>
            <a:r>
              <a:rPr sz="18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800" spc="105" dirty="0">
                <a:solidFill>
                  <a:srgbClr val="3333CC"/>
                </a:solidFill>
                <a:latin typeface="Segoe UI Symbol"/>
                <a:cs typeface="Segoe UI Symbol"/>
              </a:rPr>
              <a:t>➔</a:t>
            </a:r>
            <a:endParaRPr sz="1800">
              <a:latin typeface="Segoe UI Symbol"/>
              <a:cs typeface="Segoe UI Symbol"/>
            </a:endParaRPr>
          </a:p>
          <a:p>
            <a:pPr marL="393700" algn="just">
              <a:lnSpc>
                <a:spcPts val="2090"/>
              </a:lnSpc>
            </a:pPr>
            <a:r>
              <a:rPr sz="1800" spc="-10" dirty="0">
                <a:solidFill>
                  <a:srgbClr val="3333CC"/>
                </a:solidFill>
                <a:latin typeface="Verdana"/>
                <a:cs typeface="Verdana"/>
              </a:rPr>
              <a:t>9</a:t>
            </a:r>
            <a:r>
              <a:rPr sz="1800" spc="-10" dirty="0">
                <a:solidFill>
                  <a:srgbClr val="3333CC"/>
                </a:solidFill>
                <a:latin typeface="Arial"/>
                <a:cs typeface="Arial"/>
              </a:rPr>
              <a:t>y(trabajaPara(x,y)</a:t>
            </a:r>
            <a:r>
              <a:rPr sz="1800" spc="-4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800" spc="-310" dirty="0">
                <a:solidFill>
                  <a:srgbClr val="3333CC"/>
                </a:solidFill>
                <a:latin typeface="Verdana"/>
                <a:cs typeface="Verdana"/>
              </a:rPr>
              <a:t>^</a:t>
            </a:r>
            <a:r>
              <a:rPr sz="1800" spc="-150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1800" spc="-10" dirty="0">
                <a:solidFill>
                  <a:srgbClr val="3333CC"/>
                </a:solidFill>
                <a:latin typeface="Arial"/>
                <a:cs typeface="Arial"/>
              </a:rPr>
              <a:t>Empresa(y))</a:t>
            </a:r>
            <a:endParaRPr sz="1800">
              <a:latin typeface="Arial"/>
              <a:cs typeface="Arial"/>
            </a:endParaRPr>
          </a:p>
          <a:p>
            <a:pPr marL="76200" algn="just">
              <a:lnSpc>
                <a:spcPct val="100000"/>
              </a:lnSpc>
              <a:spcBef>
                <a:spcPts val="455"/>
              </a:spcBef>
            </a:pPr>
            <a:r>
              <a:rPr sz="1800" dirty="0">
                <a:solidFill>
                  <a:srgbClr val="3333CC"/>
                </a:solidFill>
                <a:latin typeface="Arial"/>
                <a:cs typeface="Arial"/>
              </a:rPr>
              <a:t>Ej.:</a:t>
            </a:r>
            <a:r>
              <a:rPr sz="1800" spc="-3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800" spc="-10" dirty="0">
                <a:solidFill>
                  <a:srgbClr val="3333CC"/>
                </a:solidFill>
                <a:latin typeface="Verdana"/>
                <a:cs typeface="Verdana"/>
              </a:rPr>
              <a:t>8</a:t>
            </a:r>
            <a:r>
              <a:rPr sz="1800" spc="-10" dirty="0">
                <a:solidFill>
                  <a:srgbClr val="3333CC"/>
                </a:solidFill>
                <a:latin typeface="Arial"/>
                <a:cs typeface="Arial"/>
              </a:rPr>
              <a:t>trabajaPara.Empresa</a:t>
            </a:r>
            <a:r>
              <a:rPr sz="1800" spc="-2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800" spc="55" dirty="0">
                <a:solidFill>
                  <a:srgbClr val="3333CC"/>
                </a:solidFill>
                <a:latin typeface="Segoe UI Symbol"/>
                <a:cs typeface="Segoe UI Symbol"/>
              </a:rPr>
              <a:t>➔</a:t>
            </a:r>
            <a:endParaRPr sz="1800">
              <a:latin typeface="Segoe UI Symbol"/>
              <a:cs typeface="Segoe UI Symbol"/>
            </a:endParaRPr>
          </a:p>
          <a:p>
            <a:pPr marL="457200" algn="just">
              <a:lnSpc>
                <a:spcPct val="100000"/>
              </a:lnSpc>
              <a:spcBef>
                <a:spcPts val="25"/>
              </a:spcBef>
            </a:pPr>
            <a:r>
              <a:rPr sz="1800" spc="-10" dirty="0">
                <a:solidFill>
                  <a:srgbClr val="3333CC"/>
                </a:solidFill>
                <a:latin typeface="Verdana"/>
                <a:cs typeface="Verdana"/>
              </a:rPr>
              <a:t>8</a:t>
            </a:r>
            <a:r>
              <a:rPr sz="1800" spc="-10" dirty="0">
                <a:solidFill>
                  <a:srgbClr val="3333CC"/>
                </a:solidFill>
                <a:latin typeface="Arial"/>
                <a:cs typeface="Arial"/>
              </a:rPr>
              <a:t>y(trabajaPara(x,y)</a:t>
            </a:r>
            <a:r>
              <a:rPr sz="1800" spc="-2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800" spc="1065" dirty="0">
                <a:solidFill>
                  <a:srgbClr val="3333CC"/>
                </a:solidFill>
                <a:latin typeface="Verdana"/>
                <a:cs typeface="Verdana"/>
              </a:rPr>
              <a:t>!</a:t>
            </a:r>
            <a:r>
              <a:rPr sz="1800" spc="-160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1800" spc="-10" dirty="0">
                <a:solidFill>
                  <a:srgbClr val="3333CC"/>
                </a:solidFill>
                <a:latin typeface="Arial"/>
                <a:cs typeface="Arial"/>
              </a:rPr>
              <a:t>Empresa(y))</a:t>
            </a:r>
            <a:endParaRPr sz="18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196338" y="5190235"/>
            <a:ext cx="31896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323215" algn="l"/>
              </a:tabLst>
            </a:pPr>
            <a:r>
              <a:rPr sz="1800" spc="-50" dirty="0">
                <a:latin typeface="Arial"/>
                <a:cs typeface="Arial"/>
              </a:rPr>
              <a:t>–</a:t>
            </a:r>
            <a:r>
              <a:rPr sz="1800" dirty="0">
                <a:latin typeface="Arial"/>
                <a:cs typeface="Arial"/>
              </a:rPr>
              <a:t>	</a:t>
            </a:r>
            <a:r>
              <a:rPr sz="1800" spc="-85" dirty="0">
                <a:latin typeface="Symbol"/>
                <a:cs typeface="Symbol"/>
              </a:rPr>
              <a:t></a:t>
            </a:r>
            <a:r>
              <a:rPr sz="1800" spc="-127" baseline="-13888" dirty="0">
                <a:latin typeface="Arial"/>
                <a:cs typeface="Arial"/>
              </a:rPr>
              <a:t>x</a:t>
            </a:r>
            <a:r>
              <a:rPr sz="1800" spc="-85" dirty="0">
                <a:latin typeface="Arial"/>
                <a:cs typeface="Arial"/>
              </a:rPr>
              <a:t>(</a:t>
            </a:r>
            <a:r>
              <a:rPr sz="1800" spc="-85" dirty="0">
                <a:latin typeface="Verdana"/>
                <a:cs typeface="Verdana"/>
              </a:rPr>
              <a:t>8</a:t>
            </a:r>
            <a:r>
              <a:rPr sz="1800" spc="-85" dirty="0">
                <a:latin typeface="Arial"/>
                <a:cs typeface="Arial"/>
              </a:rPr>
              <a:t>r.C)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=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Verdana"/>
                <a:cs typeface="Verdana"/>
              </a:rPr>
              <a:t>8</a:t>
            </a:r>
            <a:r>
              <a:rPr sz="1800" spc="-10" dirty="0">
                <a:latin typeface="Arial"/>
                <a:cs typeface="Arial"/>
              </a:rPr>
              <a:t>y(r(x,y) </a:t>
            </a:r>
            <a:r>
              <a:rPr sz="1800" spc="1065" dirty="0">
                <a:latin typeface="Verdana"/>
                <a:cs typeface="Verdana"/>
              </a:rPr>
              <a:t>!</a:t>
            </a:r>
            <a:r>
              <a:rPr sz="1800" spc="-160" dirty="0">
                <a:latin typeface="Verdana"/>
                <a:cs typeface="Verdana"/>
              </a:rPr>
              <a:t> </a:t>
            </a:r>
            <a:r>
              <a:rPr sz="1800" spc="-10" dirty="0">
                <a:latin typeface="Symbol"/>
                <a:cs typeface="Symbol"/>
              </a:rPr>
              <a:t></a:t>
            </a:r>
            <a:r>
              <a:rPr sz="1800" spc="-15" baseline="-13888" dirty="0">
                <a:latin typeface="Arial"/>
                <a:cs typeface="Arial"/>
              </a:rPr>
              <a:t>y</a:t>
            </a:r>
            <a:r>
              <a:rPr sz="1800" spc="-10" dirty="0">
                <a:latin typeface="Arial"/>
                <a:cs typeface="Arial"/>
              </a:rPr>
              <a:t>(C))</a:t>
            </a:r>
            <a:endParaRPr sz="1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83388" rIns="0" bIns="0" rtlCol="0">
            <a:spAutoFit/>
          </a:bodyPr>
          <a:lstStyle/>
          <a:p>
            <a:pPr marL="1314450">
              <a:lnSpc>
                <a:spcPct val="100000"/>
              </a:lnSpc>
              <a:spcBef>
                <a:spcPts val="100"/>
              </a:spcBef>
            </a:pPr>
            <a:r>
              <a:rPr sz="3525" spc="-52" baseline="1182" dirty="0">
                <a:latin typeface="Georgia"/>
                <a:cs typeface="Georgia"/>
              </a:rPr>
              <a:t>ALC</a:t>
            </a:r>
            <a:r>
              <a:rPr sz="3525" spc="30" baseline="1182" dirty="0">
                <a:latin typeface="Georgia"/>
                <a:cs typeface="Georgia"/>
              </a:rPr>
              <a:t> </a:t>
            </a:r>
            <a:r>
              <a:rPr sz="2400" dirty="0"/>
              <a:t>como</a:t>
            </a:r>
            <a:r>
              <a:rPr sz="2400" spc="-50" dirty="0"/>
              <a:t> </a:t>
            </a:r>
            <a:r>
              <a:rPr sz="2400" dirty="0"/>
              <a:t>Lógica</a:t>
            </a:r>
            <a:r>
              <a:rPr sz="2400" spc="-45" dirty="0"/>
              <a:t> </a:t>
            </a:r>
            <a:r>
              <a:rPr sz="2400" dirty="0"/>
              <a:t>de</a:t>
            </a:r>
            <a:r>
              <a:rPr sz="2400" spc="-45" dirty="0"/>
              <a:t> </a:t>
            </a:r>
            <a:r>
              <a:rPr sz="2400" dirty="0"/>
              <a:t>primer</a:t>
            </a:r>
            <a:r>
              <a:rPr sz="2400" spc="-45" dirty="0"/>
              <a:t> </a:t>
            </a:r>
            <a:r>
              <a:rPr sz="2400" spc="-10" dirty="0"/>
              <a:t>orden</a:t>
            </a:r>
            <a:endParaRPr sz="2400">
              <a:latin typeface="Georgia"/>
              <a:cs typeface="Georgi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25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13740" y="981074"/>
            <a:ext cx="7374255" cy="4808855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L="405765" indent="-342265">
              <a:lnSpc>
                <a:spcPct val="100000"/>
              </a:lnSpc>
              <a:spcBef>
                <a:spcPts val="235"/>
              </a:spcBef>
              <a:buChar char="•"/>
              <a:tabLst>
                <a:tab pos="405765" algn="l"/>
                <a:tab pos="406400" algn="l"/>
              </a:tabLst>
            </a:pPr>
            <a:r>
              <a:rPr sz="2000" spc="-10" dirty="0">
                <a:latin typeface="Arial"/>
                <a:cs typeface="Arial"/>
              </a:rPr>
              <a:t>TBoxes</a:t>
            </a:r>
            <a:endParaRPr sz="2000">
              <a:latin typeface="Arial"/>
              <a:cs typeface="Arial"/>
            </a:endParaRPr>
          </a:p>
          <a:p>
            <a:pPr marL="520700">
              <a:lnSpc>
                <a:spcPct val="100000"/>
              </a:lnSpc>
              <a:spcBef>
                <a:spcPts val="215"/>
              </a:spcBef>
              <a:tabLst>
                <a:tab pos="805815" algn="l"/>
              </a:tabLst>
            </a:pPr>
            <a:r>
              <a:rPr sz="1800" spc="-50" dirty="0">
                <a:latin typeface="Arial"/>
                <a:cs typeface="Arial"/>
              </a:rPr>
              <a:t>–</a:t>
            </a:r>
            <a:r>
              <a:rPr sz="1800" dirty="0">
                <a:latin typeface="Arial"/>
                <a:cs typeface="Arial"/>
              </a:rPr>
              <a:t>	</a:t>
            </a:r>
            <a:r>
              <a:rPr sz="1800" spc="-285" dirty="0">
                <a:latin typeface="Symbol"/>
                <a:cs typeface="Symbol"/>
              </a:rPr>
              <a:t></a:t>
            </a:r>
            <a:r>
              <a:rPr sz="1800" spc="-285" dirty="0">
                <a:latin typeface="Arial"/>
                <a:cs typeface="Arial"/>
              </a:rPr>
              <a:t>(</a:t>
            </a:r>
            <a:r>
              <a:rPr sz="1800" spc="-285" dirty="0">
                <a:latin typeface="Georgia"/>
                <a:cs typeface="Georgia"/>
              </a:rPr>
              <a:t>T</a:t>
            </a:r>
            <a:r>
              <a:rPr sz="1800" spc="45" dirty="0">
                <a:latin typeface="Georgia"/>
                <a:cs typeface="Georgia"/>
              </a:rPr>
              <a:t> </a:t>
            </a:r>
            <a:r>
              <a:rPr sz="1800" dirty="0">
                <a:latin typeface="Arial"/>
                <a:cs typeface="Arial"/>
              </a:rPr>
              <a:t>) =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3200" spc="-275" dirty="0">
                <a:latin typeface="Verdana"/>
                <a:cs typeface="Verdana"/>
              </a:rPr>
              <a:t>^</a:t>
            </a:r>
            <a:r>
              <a:rPr sz="1800" i="1" spc="-412" baseline="-13888" dirty="0">
                <a:latin typeface="Arial"/>
                <a:cs typeface="Arial"/>
              </a:rPr>
              <a:t>C</a:t>
            </a:r>
            <a:r>
              <a:rPr sz="1800" i="1" spc="7" baseline="-13888" dirty="0">
                <a:latin typeface="Arial"/>
                <a:cs typeface="Arial"/>
              </a:rPr>
              <a:t> </a:t>
            </a:r>
            <a:r>
              <a:rPr sz="1800" spc="307" baseline="-13888" dirty="0">
                <a:latin typeface="Verdana"/>
                <a:cs typeface="Verdana"/>
              </a:rPr>
              <a:t>v</a:t>
            </a:r>
            <a:r>
              <a:rPr sz="1800" spc="-157" baseline="-13888" dirty="0">
                <a:latin typeface="Verdana"/>
                <a:cs typeface="Verdana"/>
              </a:rPr>
              <a:t> </a:t>
            </a:r>
            <a:r>
              <a:rPr sz="1800" i="1" baseline="-13888" dirty="0">
                <a:latin typeface="Arial"/>
                <a:cs typeface="Arial"/>
              </a:rPr>
              <a:t>D</a:t>
            </a:r>
            <a:r>
              <a:rPr sz="1800" i="1" spc="7" baseline="-13888" dirty="0">
                <a:latin typeface="Arial"/>
                <a:cs typeface="Arial"/>
              </a:rPr>
              <a:t> </a:t>
            </a:r>
            <a:r>
              <a:rPr sz="1800" baseline="-13888" dirty="0">
                <a:latin typeface="Verdana"/>
                <a:cs typeface="Verdana"/>
              </a:rPr>
              <a:t>2T</a:t>
            </a:r>
            <a:r>
              <a:rPr sz="1800" spc="112" baseline="-13888" dirty="0">
                <a:latin typeface="Verdana"/>
                <a:cs typeface="Verdana"/>
              </a:rPr>
              <a:t> </a:t>
            </a:r>
            <a:r>
              <a:rPr sz="1800" spc="-135" dirty="0">
                <a:latin typeface="Verdana"/>
                <a:cs typeface="Verdana"/>
              </a:rPr>
              <a:t>8</a:t>
            </a:r>
            <a:r>
              <a:rPr sz="1800" spc="-135" dirty="0">
                <a:latin typeface="Arial"/>
                <a:cs typeface="Arial"/>
              </a:rPr>
              <a:t>x(</a:t>
            </a:r>
            <a:r>
              <a:rPr sz="1800" spc="-135" dirty="0">
                <a:latin typeface="Symbol"/>
                <a:cs typeface="Symbol"/>
              </a:rPr>
              <a:t></a:t>
            </a:r>
            <a:r>
              <a:rPr sz="1800" spc="-202" baseline="-13888" dirty="0">
                <a:latin typeface="Arial"/>
                <a:cs typeface="Arial"/>
              </a:rPr>
              <a:t>x</a:t>
            </a:r>
            <a:r>
              <a:rPr sz="1800" spc="-135" dirty="0">
                <a:latin typeface="Arial"/>
                <a:cs typeface="Arial"/>
              </a:rPr>
              <a:t>(C)</a:t>
            </a:r>
            <a:r>
              <a:rPr sz="1800" spc="5" dirty="0">
                <a:latin typeface="Arial"/>
                <a:cs typeface="Arial"/>
              </a:rPr>
              <a:t> </a:t>
            </a:r>
            <a:r>
              <a:rPr sz="1800" spc="1065" dirty="0">
                <a:latin typeface="Verdana"/>
                <a:cs typeface="Verdana"/>
              </a:rPr>
              <a:t>!</a:t>
            </a:r>
            <a:r>
              <a:rPr sz="1800" spc="-150" dirty="0">
                <a:latin typeface="Verdana"/>
                <a:cs typeface="Verdana"/>
              </a:rPr>
              <a:t> </a:t>
            </a:r>
            <a:r>
              <a:rPr sz="1800" spc="-150" dirty="0">
                <a:latin typeface="Symbol"/>
                <a:cs typeface="Symbol"/>
              </a:rPr>
              <a:t></a:t>
            </a:r>
            <a:r>
              <a:rPr sz="1800" spc="-225" baseline="-13888" dirty="0">
                <a:latin typeface="Arial"/>
                <a:cs typeface="Arial"/>
              </a:rPr>
              <a:t>x</a:t>
            </a:r>
            <a:r>
              <a:rPr sz="1800" spc="-150" dirty="0">
                <a:latin typeface="Arial"/>
                <a:cs typeface="Arial"/>
              </a:rPr>
              <a:t>(D))</a:t>
            </a:r>
            <a:r>
              <a:rPr sz="1800" dirty="0">
                <a:latin typeface="Arial"/>
                <a:cs typeface="Arial"/>
              </a:rPr>
              <a:t> </a:t>
            </a:r>
            <a:r>
              <a:rPr sz="1800" spc="-310" dirty="0">
                <a:latin typeface="Verdana"/>
                <a:cs typeface="Verdana"/>
              </a:rPr>
              <a:t>^</a:t>
            </a:r>
            <a:r>
              <a:rPr sz="1800" spc="-135" dirty="0">
                <a:latin typeface="Verdana"/>
                <a:cs typeface="Verdana"/>
              </a:rPr>
              <a:t> </a:t>
            </a:r>
            <a:r>
              <a:rPr sz="2800" spc="-245" dirty="0">
                <a:latin typeface="Verdana"/>
                <a:cs typeface="Verdana"/>
              </a:rPr>
              <a:t>^</a:t>
            </a:r>
            <a:r>
              <a:rPr sz="1800" i="1" spc="-367" baseline="-13888" dirty="0">
                <a:latin typeface="Arial"/>
                <a:cs typeface="Arial"/>
              </a:rPr>
              <a:t>C</a:t>
            </a:r>
            <a:r>
              <a:rPr sz="1800" i="1" baseline="-13888" dirty="0">
                <a:latin typeface="Arial"/>
                <a:cs typeface="Arial"/>
              </a:rPr>
              <a:t> </a:t>
            </a:r>
            <a:r>
              <a:rPr sz="1800" baseline="-13888" dirty="0">
                <a:latin typeface="Symbol"/>
                <a:cs typeface="Symbol"/>
              </a:rPr>
              <a:t></a:t>
            </a:r>
            <a:r>
              <a:rPr sz="1800" spc="44" baseline="-13888" dirty="0">
                <a:latin typeface="Times New Roman"/>
                <a:cs typeface="Times New Roman"/>
              </a:rPr>
              <a:t> </a:t>
            </a:r>
            <a:r>
              <a:rPr sz="1800" i="1" baseline="-13888" dirty="0">
                <a:latin typeface="Arial"/>
                <a:cs typeface="Arial"/>
              </a:rPr>
              <a:t>D </a:t>
            </a:r>
            <a:r>
              <a:rPr sz="1800" baseline="-13888" dirty="0">
                <a:latin typeface="Verdana"/>
                <a:cs typeface="Verdana"/>
              </a:rPr>
              <a:t>2T</a:t>
            </a:r>
            <a:r>
              <a:rPr sz="1800" spc="120" baseline="-13888" dirty="0">
                <a:latin typeface="Verdana"/>
                <a:cs typeface="Verdana"/>
              </a:rPr>
              <a:t> </a:t>
            </a:r>
            <a:r>
              <a:rPr sz="1800" spc="-135" dirty="0">
                <a:latin typeface="Verdana"/>
                <a:cs typeface="Verdana"/>
              </a:rPr>
              <a:t>8</a:t>
            </a:r>
            <a:r>
              <a:rPr sz="1800" spc="-135" dirty="0">
                <a:latin typeface="Arial"/>
                <a:cs typeface="Arial"/>
              </a:rPr>
              <a:t>x(</a:t>
            </a:r>
            <a:r>
              <a:rPr sz="1800" spc="-135" dirty="0">
                <a:latin typeface="Symbol"/>
                <a:cs typeface="Symbol"/>
              </a:rPr>
              <a:t></a:t>
            </a:r>
            <a:r>
              <a:rPr sz="1800" spc="-202" baseline="-13888" dirty="0">
                <a:latin typeface="Arial"/>
                <a:cs typeface="Arial"/>
              </a:rPr>
              <a:t>x</a:t>
            </a:r>
            <a:r>
              <a:rPr sz="1800" spc="-135" dirty="0">
                <a:latin typeface="Arial"/>
                <a:cs typeface="Arial"/>
              </a:rPr>
              <a:t>(C)</a:t>
            </a:r>
            <a:r>
              <a:rPr sz="1800" spc="5" dirty="0">
                <a:latin typeface="Arial"/>
                <a:cs typeface="Arial"/>
              </a:rPr>
              <a:t> </a:t>
            </a:r>
            <a:r>
              <a:rPr sz="1800" dirty="0">
                <a:latin typeface="Cambria Math"/>
                <a:cs typeface="Cambria Math"/>
              </a:rPr>
              <a:t>⟷</a:t>
            </a:r>
            <a:r>
              <a:rPr sz="1800" spc="90" dirty="0">
                <a:latin typeface="Cambria Math"/>
                <a:cs typeface="Cambria Math"/>
              </a:rPr>
              <a:t> </a:t>
            </a:r>
            <a:r>
              <a:rPr sz="1800" spc="-45" dirty="0">
                <a:latin typeface="Symbol"/>
                <a:cs typeface="Symbol"/>
              </a:rPr>
              <a:t></a:t>
            </a:r>
            <a:r>
              <a:rPr sz="1800" spc="-67" baseline="-13888" dirty="0">
                <a:latin typeface="Arial"/>
                <a:cs typeface="Arial"/>
              </a:rPr>
              <a:t>x</a:t>
            </a:r>
            <a:r>
              <a:rPr sz="1800" spc="-45" dirty="0">
                <a:latin typeface="Arial"/>
                <a:cs typeface="Arial"/>
              </a:rPr>
              <a:t>(D))</a:t>
            </a:r>
            <a:endParaRPr sz="1800">
              <a:latin typeface="Arial"/>
              <a:cs typeface="Arial"/>
            </a:endParaRPr>
          </a:p>
          <a:p>
            <a:pPr marL="1892300">
              <a:lnSpc>
                <a:spcPct val="100000"/>
              </a:lnSpc>
              <a:spcBef>
                <a:spcPts val="350"/>
              </a:spcBef>
            </a:pP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Ej.:</a:t>
            </a:r>
            <a:r>
              <a:rPr sz="16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Hombre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spc="270" dirty="0">
                <a:solidFill>
                  <a:srgbClr val="262699"/>
                </a:solidFill>
                <a:latin typeface="Verdana"/>
                <a:cs typeface="Verdana"/>
              </a:rPr>
              <a:t>v</a:t>
            </a:r>
            <a:r>
              <a:rPr sz="1600" spc="-135" dirty="0">
                <a:solidFill>
                  <a:srgbClr val="262699"/>
                </a:solidFill>
                <a:latin typeface="Verdana"/>
                <a:cs typeface="Verdana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Persona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spc="95" dirty="0">
                <a:solidFill>
                  <a:srgbClr val="3333CC"/>
                </a:solidFill>
                <a:latin typeface="Segoe UI Symbol"/>
                <a:cs typeface="Segoe UI Symbol"/>
              </a:rPr>
              <a:t>➔</a:t>
            </a:r>
            <a:r>
              <a:rPr sz="1600" dirty="0">
                <a:solidFill>
                  <a:srgbClr val="3333CC"/>
                </a:solidFill>
                <a:latin typeface="Segoe UI Symbol"/>
                <a:cs typeface="Segoe UI Symbol"/>
              </a:rPr>
              <a:t> </a:t>
            </a:r>
            <a:r>
              <a:rPr sz="1600" spc="-10" dirty="0">
                <a:solidFill>
                  <a:srgbClr val="3333CC"/>
                </a:solidFill>
                <a:latin typeface="Verdana"/>
                <a:cs typeface="Verdana"/>
              </a:rPr>
              <a:t>8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x(Hombre(x)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spc="950" dirty="0">
                <a:solidFill>
                  <a:srgbClr val="3333CC"/>
                </a:solidFill>
                <a:latin typeface="Verdana"/>
                <a:cs typeface="Verdana"/>
              </a:rPr>
              <a:t>!</a:t>
            </a:r>
            <a:r>
              <a:rPr sz="1600" spc="-140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Persona(x))</a:t>
            </a:r>
            <a:endParaRPr sz="1600">
              <a:latin typeface="Arial"/>
              <a:cs typeface="Arial"/>
            </a:endParaRPr>
          </a:p>
          <a:p>
            <a:pPr marL="405765" indent="-342265">
              <a:lnSpc>
                <a:spcPct val="100000"/>
              </a:lnSpc>
              <a:spcBef>
                <a:spcPts val="275"/>
              </a:spcBef>
              <a:buChar char="•"/>
              <a:tabLst>
                <a:tab pos="405765" algn="l"/>
                <a:tab pos="406400" algn="l"/>
              </a:tabLst>
            </a:pPr>
            <a:r>
              <a:rPr sz="2000" spc="-10" dirty="0">
                <a:latin typeface="Arial"/>
                <a:cs typeface="Arial"/>
              </a:rPr>
              <a:t>ABoxes</a:t>
            </a:r>
            <a:endParaRPr sz="2000">
              <a:latin typeface="Arial"/>
              <a:cs typeface="Arial"/>
            </a:endParaRPr>
          </a:p>
          <a:p>
            <a:pPr marL="805815" lvl="1" indent="-285115">
              <a:lnSpc>
                <a:spcPct val="100000"/>
              </a:lnSpc>
              <a:spcBef>
                <a:spcPts val="200"/>
              </a:spcBef>
              <a:buChar char="–"/>
              <a:tabLst>
                <a:tab pos="805815" algn="l"/>
                <a:tab pos="806450" algn="l"/>
              </a:tabLst>
            </a:pPr>
            <a:r>
              <a:rPr sz="1800" dirty="0">
                <a:latin typeface="Arial"/>
                <a:cs typeface="Arial"/>
              </a:rPr>
              <a:t>Nombres</a:t>
            </a:r>
            <a:r>
              <a:rPr sz="1800" spc="-4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4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individuos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a</a:t>
            </a:r>
            <a:r>
              <a:rPr sz="1800" i="1" spc="-40" dirty="0">
                <a:latin typeface="Arial"/>
                <a:cs typeface="Arial"/>
              </a:rPr>
              <a:t> </a:t>
            </a:r>
            <a:r>
              <a:rPr sz="1800" dirty="0">
                <a:latin typeface="Symbol"/>
                <a:cs typeface="Symbol"/>
              </a:rPr>
              <a:t></a:t>
            </a:r>
            <a:r>
              <a:rPr sz="1800" spc="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Arial"/>
                <a:cs typeface="Arial"/>
              </a:rPr>
              <a:t>constantes</a:t>
            </a:r>
            <a:endParaRPr sz="1800">
              <a:latin typeface="Arial"/>
              <a:cs typeface="Arial"/>
            </a:endParaRPr>
          </a:p>
          <a:p>
            <a:pPr marL="805815" marR="530225" lvl="1" indent="-285115">
              <a:lnSpc>
                <a:spcPts val="1920"/>
              </a:lnSpc>
              <a:spcBef>
                <a:spcPts val="505"/>
              </a:spcBef>
              <a:buChar char="–"/>
              <a:tabLst>
                <a:tab pos="805815" algn="l"/>
                <a:tab pos="806450" algn="l"/>
              </a:tabLst>
            </a:pPr>
            <a:r>
              <a:rPr sz="1800" dirty="0">
                <a:latin typeface="Arial"/>
                <a:cs typeface="Arial"/>
              </a:rPr>
              <a:t>Sea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900" i="1" spc="-190" dirty="0">
                <a:latin typeface="Symbol"/>
                <a:cs typeface="Symbol"/>
              </a:rPr>
              <a:t></a:t>
            </a:r>
            <a:r>
              <a:rPr sz="1800" i="1" spc="-190" dirty="0">
                <a:latin typeface="Arial"/>
                <a:cs typeface="Arial"/>
              </a:rPr>
              <a:t>[x/a]</a:t>
            </a:r>
            <a:r>
              <a:rPr sz="1800" i="1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la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fórmula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obtenida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al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reemplazar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en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900" i="1" spc="-635" dirty="0">
                <a:latin typeface="Symbol"/>
                <a:cs typeface="Symbol"/>
              </a:rPr>
              <a:t></a:t>
            </a:r>
            <a:r>
              <a:rPr sz="1900" spc="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Arial"/>
                <a:cs typeface="Arial"/>
              </a:rPr>
              <a:t>todas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spc="-25" dirty="0">
                <a:latin typeface="Arial"/>
                <a:cs typeface="Arial"/>
              </a:rPr>
              <a:t>las </a:t>
            </a:r>
            <a:r>
              <a:rPr sz="1800" dirty="0">
                <a:latin typeface="Arial"/>
                <a:cs typeface="Arial"/>
              </a:rPr>
              <a:t>apariciones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libres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x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por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i="1" spc="-25" dirty="0">
                <a:latin typeface="Arial"/>
                <a:cs typeface="Arial"/>
              </a:rPr>
              <a:t>a</a:t>
            </a:r>
            <a:r>
              <a:rPr sz="1800" spc="-25" dirty="0">
                <a:latin typeface="Arial"/>
                <a:cs typeface="Arial"/>
              </a:rPr>
              <a:t>.</a:t>
            </a:r>
            <a:endParaRPr sz="1800">
              <a:latin typeface="Arial"/>
              <a:cs typeface="Arial"/>
            </a:endParaRPr>
          </a:p>
          <a:p>
            <a:pPr marL="805815" lvl="1" indent="-285115">
              <a:lnSpc>
                <a:spcPct val="100000"/>
              </a:lnSpc>
              <a:spcBef>
                <a:spcPts val="204"/>
              </a:spcBef>
              <a:buFont typeface="Arial"/>
              <a:buChar char="–"/>
              <a:tabLst>
                <a:tab pos="805815" algn="l"/>
                <a:tab pos="806450" algn="l"/>
              </a:tabLst>
            </a:pPr>
            <a:r>
              <a:rPr sz="1800" spc="-200" dirty="0">
                <a:latin typeface="Symbol"/>
                <a:cs typeface="Symbol"/>
              </a:rPr>
              <a:t></a:t>
            </a:r>
            <a:r>
              <a:rPr sz="1800" spc="-200" dirty="0">
                <a:latin typeface="Arial"/>
                <a:cs typeface="Arial"/>
              </a:rPr>
              <a:t>(</a:t>
            </a:r>
            <a:r>
              <a:rPr sz="1800" spc="-200" dirty="0">
                <a:latin typeface="Georgia"/>
                <a:cs typeface="Georgia"/>
              </a:rPr>
              <a:t>A</a:t>
            </a:r>
            <a:r>
              <a:rPr sz="1800" spc="50" dirty="0">
                <a:latin typeface="Georgia"/>
                <a:cs typeface="Georgia"/>
              </a:rPr>
              <a:t> </a:t>
            </a:r>
            <a:r>
              <a:rPr sz="1800" dirty="0">
                <a:latin typeface="Arial"/>
                <a:cs typeface="Arial"/>
              </a:rPr>
              <a:t>)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=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3200" spc="-120" dirty="0">
                <a:latin typeface="Verdana"/>
                <a:cs typeface="Verdana"/>
              </a:rPr>
              <a:t>^</a:t>
            </a:r>
            <a:r>
              <a:rPr sz="1800" i="1" spc="-179" baseline="-13888" dirty="0">
                <a:latin typeface="Arial"/>
                <a:cs typeface="Arial"/>
              </a:rPr>
              <a:t>C(a)</a:t>
            </a:r>
            <a:r>
              <a:rPr sz="1800" i="1" baseline="-13888" dirty="0">
                <a:latin typeface="Arial"/>
                <a:cs typeface="Arial"/>
              </a:rPr>
              <a:t> </a:t>
            </a:r>
            <a:r>
              <a:rPr sz="1800" spc="104" baseline="-13888" dirty="0">
                <a:latin typeface="Verdana"/>
                <a:cs typeface="Verdana"/>
              </a:rPr>
              <a:t>2A</a:t>
            </a:r>
            <a:r>
              <a:rPr sz="1800" spc="112" baseline="-13888" dirty="0">
                <a:latin typeface="Verdana"/>
                <a:cs typeface="Verdana"/>
              </a:rPr>
              <a:t> </a:t>
            </a:r>
            <a:r>
              <a:rPr sz="1800" spc="-90" dirty="0">
                <a:latin typeface="Symbol"/>
                <a:cs typeface="Symbol"/>
              </a:rPr>
              <a:t></a:t>
            </a:r>
            <a:r>
              <a:rPr sz="1800" spc="-135" baseline="-13888" dirty="0">
                <a:latin typeface="Arial"/>
                <a:cs typeface="Arial"/>
              </a:rPr>
              <a:t>x</a:t>
            </a:r>
            <a:r>
              <a:rPr sz="1800" spc="-90" dirty="0">
                <a:latin typeface="Arial"/>
                <a:cs typeface="Arial"/>
              </a:rPr>
              <a:t>(C)[x/a]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spc="-310" dirty="0">
                <a:latin typeface="Verdana"/>
                <a:cs typeface="Verdana"/>
              </a:rPr>
              <a:t>^</a:t>
            </a:r>
            <a:r>
              <a:rPr sz="1800" spc="-150" dirty="0">
                <a:latin typeface="Verdana"/>
                <a:cs typeface="Verdana"/>
              </a:rPr>
              <a:t> </a:t>
            </a:r>
            <a:r>
              <a:rPr sz="3200" spc="-35" dirty="0">
                <a:latin typeface="Verdana"/>
                <a:cs typeface="Verdana"/>
              </a:rPr>
              <a:t>^</a:t>
            </a:r>
            <a:r>
              <a:rPr sz="1800" i="1" spc="-52" baseline="-13888" dirty="0">
                <a:latin typeface="Arial"/>
                <a:cs typeface="Arial"/>
              </a:rPr>
              <a:t>r(a,b)</a:t>
            </a:r>
            <a:r>
              <a:rPr sz="1800" spc="-52" baseline="-13888" dirty="0">
                <a:latin typeface="Verdana"/>
                <a:cs typeface="Verdana"/>
              </a:rPr>
              <a:t>2A</a:t>
            </a:r>
            <a:r>
              <a:rPr sz="1800" spc="112" baseline="-13888" dirty="0">
                <a:latin typeface="Verdana"/>
                <a:cs typeface="Verdana"/>
              </a:rPr>
              <a:t> </a:t>
            </a:r>
            <a:r>
              <a:rPr sz="1800" spc="-10" dirty="0">
                <a:latin typeface="Arial"/>
                <a:cs typeface="Arial"/>
              </a:rPr>
              <a:t>r(a,b)</a:t>
            </a:r>
            <a:endParaRPr sz="1800">
              <a:latin typeface="Arial"/>
              <a:cs typeface="Arial"/>
            </a:endParaRPr>
          </a:p>
          <a:p>
            <a:pPr marL="806450">
              <a:lnSpc>
                <a:spcPct val="100000"/>
              </a:lnSpc>
              <a:spcBef>
                <a:spcPts val="254"/>
              </a:spcBef>
            </a:pP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Ej.:</a:t>
            </a:r>
            <a:r>
              <a:rPr sz="1600" spc="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(Alto</a:t>
            </a:r>
            <a:r>
              <a:rPr sz="16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spc="415" dirty="0">
                <a:solidFill>
                  <a:srgbClr val="3333CC"/>
                </a:solidFill>
                <a:latin typeface="Verdana"/>
                <a:cs typeface="Verdana"/>
              </a:rPr>
              <a:t>t</a:t>
            </a:r>
            <a:r>
              <a:rPr sz="1600" spc="-130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Fuerte)(Pedro) </a:t>
            </a:r>
            <a:r>
              <a:rPr sz="1600" spc="95" dirty="0">
                <a:solidFill>
                  <a:srgbClr val="3333CC"/>
                </a:solidFill>
                <a:latin typeface="Segoe UI Symbol"/>
                <a:cs typeface="Segoe UI Symbol"/>
              </a:rPr>
              <a:t>➔</a:t>
            </a:r>
            <a:r>
              <a:rPr sz="1600" spc="-75" dirty="0">
                <a:solidFill>
                  <a:srgbClr val="3333CC"/>
                </a:solidFill>
                <a:latin typeface="Segoe UI Symbol"/>
                <a:cs typeface="Segoe UI Symbol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Alto(x)</a:t>
            </a:r>
            <a:r>
              <a:rPr sz="1600" spc="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Verdana"/>
                <a:cs typeface="Verdana"/>
              </a:rPr>
              <a:t>_</a:t>
            </a:r>
            <a:r>
              <a:rPr sz="1600" spc="-130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Fuerte(x)</a:t>
            </a:r>
            <a:r>
              <a:rPr sz="1600" spc="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spc="45" dirty="0">
                <a:solidFill>
                  <a:srgbClr val="3333CC"/>
                </a:solidFill>
                <a:latin typeface="Segoe UI Symbol"/>
                <a:cs typeface="Segoe UI Symbol"/>
              </a:rPr>
              <a:t>➔</a:t>
            </a:r>
            <a:endParaRPr sz="1600">
              <a:latin typeface="Segoe UI Symbol"/>
              <a:cs typeface="Segoe UI Symbol"/>
            </a:endParaRPr>
          </a:p>
          <a:p>
            <a:pPr marL="1527175" lvl="2" indent="-264160">
              <a:lnSpc>
                <a:spcPct val="100000"/>
              </a:lnSpc>
              <a:spcBef>
                <a:spcPts val="195"/>
              </a:spcBef>
              <a:buFont typeface="Segoe UI Symbol"/>
              <a:buChar char="➔"/>
              <a:tabLst>
                <a:tab pos="1527175" algn="l"/>
              </a:tabLst>
            </a:pP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Alto(Pedro) </a:t>
            </a:r>
            <a:r>
              <a:rPr sz="1600" dirty="0">
                <a:solidFill>
                  <a:srgbClr val="3333CC"/>
                </a:solidFill>
                <a:latin typeface="Verdana"/>
                <a:cs typeface="Verdana"/>
              </a:rPr>
              <a:t>_</a:t>
            </a:r>
            <a:r>
              <a:rPr sz="1600" spc="-130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Fuerte(Pedro)</a:t>
            </a:r>
            <a:endParaRPr sz="1600">
              <a:latin typeface="Arial"/>
              <a:cs typeface="Arial"/>
            </a:endParaRPr>
          </a:p>
          <a:p>
            <a:pPr marL="63500">
              <a:lnSpc>
                <a:spcPct val="100000"/>
              </a:lnSpc>
              <a:spcBef>
                <a:spcPts val="270"/>
              </a:spcBef>
            </a:pPr>
            <a:r>
              <a:rPr sz="2000" dirty="0">
                <a:latin typeface="Arial"/>
                <a:cs typeface="Arial"/>
              </a:rPr>
              <a:t>Ejemplo: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Empleado </a:t>
            </a:r>
            <a:r>
              <a:rPr sz="2000" dirty="0">
                <a:latin typeface="Symbol"/>
                <a:cs typeface="Symbol"/>
              </a:rPr>
              <a:t></a:t>
            </a:r>
            <a:r>
              <a:rPr sz="2000" spc="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Arial"/>
                <a:cs typeface="Arial"/>
              </a:rPr>
              <a:t>Persona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Verdana"/>
                <a:cs typeface="Verdana"/>
              </a:rPr>
              <a:t>u</a:t>
            </a:r>
            <a:r>
              <a:rPr sz="2000" spc="-150" dirty="0">
                <a:latin typeface="Verdana"/>
                <a:cs typeface="Verdana"/>
              </a:rPr>
              <a:t> </a:t>
            </a:r>
            <a:r>
              <a:rPr sz="2000" spc="-10" dirty="0">
                <a:latin typeface="Verdana"/>
                <a:cs typeface="Verdana"/>
              </a:rPr>
              <a:t>9</a:t>
            </a:r>
            <a:r>
              <a:rPr sz="2000" spc="-10" dirty="0">
                <a:latin typeface="Arial"/>
                <a:cs typeface="Arial"/>
              </a:rPr>
              <a:t>trabajaPara.Empresa</a:t>
            </a:r>
            <a:endParaRPr sz="2000">
              <a:latin typeface="Arial"/>
              <a:cs typeface="Arial"/>
            </a:endParaRPr>
          </a:p>
          <a:p>
            <a:pPr marL="520700" marR="581660">
              <a:lnSpc>
                <a:spcPct val="109200"/>
              </a:lnSpc>
              <a:spcBef>
                <a:spcPts val="30"/>
              </a:spcBef>
            </a:pPr>
            <a:r>
              <a:rPr sz="1600" spc="-70" dirty="0">
                <a:solidFill>
                  <a:srgbClr val="3333CC"/>
                </a:solidFill>
                <a:latin typeface="Verdana"/>
                <a:cs typeface="Verdana"/>
              </a:rPr>
              <a:t>8</a:t>
            </a:r>
            <a:r>
              <a:rPr sz="1600" spc="-70" dirty="0">
                <a:solidFill>
                  <a:srgbClr val="3333CC"/>
                </a:solidFill>
                <a:latin typeface="Arial"/>
                <a:cs typeface="Arial"/>
              </a:rPr>
              <a:t>x(</a:t>
            </a:r>
            <a:r>
              <a:rPr sz="1600" spc="-70" dirty="0">
                <a:solidFill>
                  <a:srgbClr val="3333CC"/>
                </a:solidFill>
                <a:latin typeface="Symbol"/>
                <a:cs typeface="Symbol"/>
              </a:rPr>
              <a:t></a:t>
            </a:r>
            <a:r>
              <a:rPr sz="1650" spc="-104" baseline="-15151" dirty="0">
                <a:solidFill>
                  <a:srgbClr val="3333CC"/>
                </a:solidFill>
                <a:latin typeface="Arial"/>
                <a:cs typeface="Arial"/>
              </a:rPr>
              <a:t>x</a:t>
            </a:r>
            <a:r>
              <a:rPr sz="1600" spc="-70" dirty="0">
                <a:solidFill>
                  <a:srgbClr val="3333CC"/>
                </a:solidFill>
                <a:latin typeface="Arial"/>
                <a:cs typeface="Arial"/>
              </a:rPr>
              <a:t>(Empleado)</a:t>
            </a:r>
            <a:r>
              <a:rPr sz="1600" spc="4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Cambria Math"/>
                <a:cs typeface="Cambria Math"/>
              </a:rPr>
              <a:t>⟷</a:t>
            </a:r>
            <a:r>
              <a:rPr sz="1600" spc="120" dirty="0">
                <a:solidFill>
                  <a:srgbClr val="3333CC"/>
                </a:solidFill>
                <a:latin typeface="Cambria Math"/>
                <a:cs typeface="Cambria Math"/>
              </a:rPr>
              <a:t> </a:t>
            </a:r>
            <a:r>
              <a:rPr sz="1600" spc="-90" dirty="0">
                <a:solidFill>
                  <a:srgbClr val="3333CC"/>
                </a:solidFill>
                <a:latin typeface="Symbol"/>
                <a:cs typeface="Symbol"/>
              </a:rPr>
              <a:t></a:t>
            </a:r>
            <a:r>
              <a:rPr sz="1650" spc="-135" baseline="-15151" dirty="0">
                <a:solidFill>
                  <a:srgbClr val="3333CC"/>
                </a:solidFill>
                <a:latin typeface="Arial"/>
                <a:cs typeface="Arial"/>
              </a:rPr>
              <a:t>x</a:t>
            </a:r>
            <a:r>
              <a:rPr sz="1600" spc="-90" dirty="0">
                <a:solidFill>
                  <a:srgbClr val="3333CC"/>
                </a:solidFill>
                <a:latin typeface="Arial"/>
                <a:cs typeface="Arial"/>
              </a:rPr>
              <a:t>(Persona</a:t>
            </a:r>
            <a:r>
              <a:rPr sz="1600" spc="3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Verdana"/>
                <a:cs typeface="Verdana"/>
              </a:rPr>
              <a:t>u</a:t>
            </a:r>
            <a:r>
              <a:rPr sz="1600" spc="-75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1600" spc="-10" dirty="0">
                <a:solidFill>
                  <a:srgbClr val="3333CC"/>
                </a:solidFill>
                <a:latin typeface="Verdana"/>
                <a:cs typeface="Verdana"/>
              </a:rPr>
              <a:t>9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trabajaPara.Empresa)) </a:t>
            </a:r>
            <a:r>
              <a:rPr sz="1600" spc="-10" dirty="0">
                <a:solidFill>
                  <a:srgbClr val="3333CC"/>
                </a:solidFill>
                <a:latin typeface="Verdana"/>
                <a:cs typeface="Verdana"/>
              </a:rPr>
              <a:t>8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x(Empleado(x)</a:t>
            </a:r>
            <a:r>
              <a:rPr sz="1600" spc="-3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Cambria Math"/>
                <a:cs typeface="Cambria Math"/>
              </a:rPr>
              <a:t>⟷</a:t>
            </a:r>
            <a:r>
              <a:rPr sz="1600" spc="70" dirty="0">
                <a:solidFill>
                  <a:srgbClr val="3333CC"/>
                </a:solidFill>
                <a:latin typeface="Cambria Math"/>
                <a:cs typeface="Cambria Math"/>
              </a:rPr>
              <a:t> </a:t>
            </a:r>
            <a:r>
              <a:rPr sz="1600" spc="-75" dirty="0">
                <a:solidFill>
                  <a:srgbClr val="3333CC"/>
                </a:solidFill>
                <a:latin typeface="Symbol"/>
                <a:cs typeface="Symbol"/>
              </a:rPr>
              <a:t></a:t>
            </a:r>
            <a:r>
              <a:rPr sz="1650" spc="-112" baseline="-15151" dirty="0">
                <a:solidFill>
                  <a:srgbClr val="3333CC"/>
                </a:solidFill>
                <a:latin typeface="Arial"/>
                <a:cs typeface="Arial"/>
              </a:rPr>
              <a:t>x</a:t>
            </a:r>
            <a:r>
              <a:rPr sz="1600" spc="-75" dirty="0">
                <a:solidFill>
                  <a:srgbClr val="3333CC"/>
                </a:solidFill>
                <a:latin typeface="Arial"/>
                <a:cs typeface="Arial"/>
              </a:rPr>
              <a:t>(Persona)</a:t>
            </a:r>
            <a:r>
              <a:rPr sz="16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spc="-275" dirty="0">
                <a:solidFill>
                  <a:srgbClr val="3333CC"/>
                </a:solidFill>
                <a:latin typeface="Verdana"/>
                <a:cs typeface="Verdana"/>
              </a:rPr>
              <a:t>^</a:t>
            </a:r>
            <a:r>
              <a:rPr sz="1600" spc="-110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1600" spc="-10" dirty="0">
                <a:solidFill>
                  <a:srgbClr val="3333CC"/>
                </a:solidFill>
                <a:latin typeface="Symbol"/>
                <a:cs typeface="Symbol"/>
              </a:rPr>
              <a:t></a:t>
            </a:r>
            <a:r>
              <a:rPr sz="1650" spc="-15" baseline="-15151" dirty="0">
                <a:solidFill>
                  <a:srgbClr val="3333CC"/>
                </a:solidFill>
                <a:latin typeface="Arial"/>
                <a:cs typeface="Arial"/>
              </a:rPr>
              <a:t>x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(</a:t>
            </a:r>
            <a:r>
              <a:rPr sz="1600" spc="-10" dirty="0">
                <a:solidFill>
                  <a:srgbClr val="3333CC"/>
                </a:solidFill>
                <a:latin typeface="Verdana"/>
                <a:cs typeface="Verdana"/>
              </a:rPr>
              <a:t>9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trabajaPara.Empresa)) </a:t>
            </a:r>
            <a:r>
              <a:rPr sz="1600" spc="-10" dirty="0">
                <a:solidFill>
                  <a:srgbClr val="3333CC"/>
                </a:solidFill>
                <a:latin typeface="Verdana"/>
                <a:cs typeface="Verdana"/>
              </a:rPr>
              <a:t>8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x(Empleado(x)</a:t>
            </a:r>
            <a:r>
              <a:rPr sz="1600" spc="-2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Cambria Math"/>
                <a:cs typeface="Cambria Math"/>
              </a:rPr>
              <a:t>⟷</a:t>
            </a:r>
            <a:r>
              <a:rPr sz="1600" spc="75" dirty="0">
                <a:solidFill>
                  <a:srgbClr val="3333CC"/>
                </a:solidFill>
                <a:latin typeface="Cambria Math"/>
                <a:cs typeface="Cambria Math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Persona(x)</a:t>
            </a:r>
            <a:r>
              <a:rPr sz="16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spc="-275" dirty="0">
                <a:solidFill>
                  <a:srgbClr val="3333CC"/>
                </a:solidFill>
                <a:latin typeface="Verdana"/>
                <a:cs typeface="Verdana"/>
              </a:rPr>
              <a:t>^</a:t>
            </a:r>
            <a:r>
              <a:rPr sz="1600" spc="-110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1600" spc="-10" dirty="0">
                <a:solidFill>
                  <a:srgbClr val="3333CC"/>
                </a:solidFill>
                <a:latin typeface="Verdana"/>
                <a:cs typeface="Verdana"/>
              </a:rPr>
              <a:t>9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y(trabajaPara(x,y)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spc="-275" dirty="0">
                <a:solidFill>
                  <a:srgbClr val="3333CC"/>
                </a:solidFill>
                <a:latin typeface="Verdana"/>
                <a:cs typeface="Verdana"/>
              </a:rPr>
              <a:t>^</a:t>
            </a:r>
            <a:r>
              <a:rPr sz="1600" spc="-125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1600" spc="-65" dirty="0">
                <a:solidFill>
                  <a:srgbClr val="3333CC"/>
                </a:solidFill>
                <a:latin typeface="Symbol"/>
                <a:cs typeface="Symbol"/>
              </a:rPr>
              <a:t></a:t>
            </a:r>
            <a:r>
              <a:rPr sz="1650" spc="-97" baseline="-15151" dirty="0">
                <a:solidFill>
                  <a:srgbClr val="3333CC"/>
                </a:solidFill>
                <a:latin typeface="Arial"/>
                <a:cs typeface="Arial"/>
              </a:rPr>
              <a:t>y</a:t>
            </a:r>
            <a:r>
              <a:rPr sz="1600" spc="-65" dirty="0">
                <a:solidFill>
                  <a:srgbClr val="3333CC"/>
                </a:solidFill>
                <a:latin typeface="Arial"/>
                <a:cs typeface="Arial"/>
              </a:rPr>
              <a:t>(Empresa))) </a:t>
            </a:r>
            <a:r>
              <a:rPr sz="1600" spc="-10" dirty="0">
                <a:solidFill>
                  <a:srgbClr val="3333CC"/>
                </a:solidFill>
                <a:latin typeface="Verdana"/>
                <a:cs typeface="Verdana"/>
              </a:rPr>
              <a:t>8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x(Empleado(x)</a:t>
            </a:r>
            <a:r>
              <a:rPr sz="1600" spc="-2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dirty="0">
                <a:solidFill>
                  <a:srgbClr val="3333CC"/>
                </a:solidFill>
                <a:latin typeface="Cambria Math"/>
                <a:cs typeface="Cambria Math"/>
              </a:rPr>
              <a:t>⟷</a:t>
            </a:r>
            <a:r>
              <a:rPr sz="1600" spc="75" dirty="0">
                <a:solidFill>
                  <a:srgbClr val="3333CC"/>
                </a:solidFill>
                <a:latin typeface="Cambria Math"/>
                <a:cs typeface="Cambria Math"/>
              </a:rPr>
              <a:t> 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Persona(x)</a:t>
            </a:r>
            <a:r>
              <a:rPr sz="16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spc="-275" dirty="0">
                <a:solidFill>
                  <a:srgbClr val="3333CC"/>
                </a:solidFill>
                <a:latin typeface="Verdana"/>
                <a:cs typeface="Verdana"/>
              </a:rPr>
              <a:t>^</a:t>
            </a:r>
            <a:r>
              <a:rPr sz="1600" spc="-110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1600" spc="-10" dirty="0">
                <a:solidFill>
                  <a:srgbClr val="3333CC"/>
                </a:solidFill>
                <a:latin typeface="Verdana"/>
                <a:cs typeface="Verdana"/>
              </a:rPr>
              <a:t>9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y(trabajaPara(x,y)</a:t>
            </a:r>
            <a:r>
              <a:rPr sz="160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1600" spc="-275" dirty="0">
                <a:solidFill>
                  <a:srgbClr val="3333CC"/>
                </a:solidFill>
                <a:latin typeface="Verdana"/>
                <a:cs typeface="Verdana"/>
              </a:rPr>
              <a:t>^</a:t>
            </a:r>
            <a:r>
              <a:rPr sz="1600" spc="-125" dirty="0">
                <a:solidFill>
                  <a:srgbClr val="3333CC"/>
                </a:solidFill>
                <a:latin typeface="Verdana"/>
                <a:cs typeface="Verdana"/>
              </a:rPr>
              <a:t> </a:t>
            </a:r>
            <a:r>
              <a:rPr sz="1600" spc="-10" dirty="0">
                <a:solidFill>
                  <a:srgbClr val="3333CC"/>
                </a:solidFill>
                <a:latin typeface="Arial"/>
                <a:cs typeface="Arial"/>
              </a:rPr>
              <a:t>Empresa(y)))</a:t>
            </a:r>
            <a:endParaRPr sz="16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3174206" y="4499355"/>
            <a:ext cx="2741930" cy="360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i="1" dirty="0">
                <a:latin typeface="Times New Roman"/>
                <a:cs typeface="Times New Roman"/>
              </a:rPr>
              <a:t>Año</a:t>
            </a:r>
            <a:r>
              <a:rPr sz="2200" i="1" spc="-10" dirty="0">
                <a:latin typeface="Times New Roman"/>
                <a:cs typeface="Times New Roman"/>
              </a:rPr>
              <a:t> </a:t>
            </a:r>
            <a:r>
              <a:rPr sz="2200" i="1" dirty="0">
                <a:latin typeface="Times New Roman"/>
                <a:cs typeface="Times New Roman"/>
              </a:rPr>
              <a:t>académico</a:t>
            </a:r>
            <a:r>
              <a:rPr sz="2200" i="1" spc="-5" dirty="0">
                <a:latin typeface="Times New Roman"/>
                <a:cs typeface="Times New Roman"/>
              </a:rPr>
              <a:t> </a:t>
            </a:r>
            <a:r>
              <a:rPr sz="2200" i="1" spc="-10" dirty="0">
                <a:latin typeface="Times New Roman"/>
                <a:cs typeface="Times New Roman"/>
              </a:rPr>
              <a:t>2022/23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1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015671" y="2786379"/>
            <a:ext cx="526097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125" b="1" baseline="1010" dirty="0">
                <a:solidFill>
                  <a:srgbClr val="333399"/>
                </a:solidFill>
                <a:latin typeface="MS PGothic"/>
                <a:cs typeface="MS PGothic"/>
              </a:rPr>
              <a:t>“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Ontologías</a:t>
            </a:r>
            <a:r>
              <a:rPr sz="2800" b="1" spc="-15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y</a:t>
            </a:r>
            <a:r>
              <a:rPr sz="2800" b="1" spc="-15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Web</a:t>
            </a:r>
            <a:r>
              <a:rPr sz="2800" b="1" spc="-20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spc="-10" dirty="0">
                <a:solidFill>
                  <a:srgbClr val="333399"/>
                </a:solidFill>
                <a:latin typeface="Arial"/>
                <a:cs typeface="Arial"/>
              </a:rPr>
              <a:t>Semántica</a:t>
            </a:r>
            <a:r>
              <a:rPr sz="4125" b="1" spc="-15" baseline="1010" dirty="0">
                <a:solidFill>
                  <a:srgbClr val="333399"/>
                </a:solidFill>
                <a:latin typeface="MS PGothic"/>
                <a:cs typeface="MS PGothic"/>
              </a:rPr>
              <a:t>”</a:t>
            </a:r>
            <a:endParaRPr sz="4125" baseline="1010">
              <a:latin typeface="MS PGothic"/>
              <a:cs typeface="MS PGothic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3729346" y="1973580"/>
            <a:ext cx="1694814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333399"/>
                </a:solidFill>
              </a:rPr>
              <a:t>Sesión</a:t>
            </a:r>
            <a:r>
              <a:rPr sz="3200" spc="-35" dirty="0">
                <a:solidFill>
                  <a:srgbClr val="333399"/>
                </a:solidFill>
              </a:rPr>
              <a:t> </a:t>
            </a:r>
            <a:r>
              <a:rPr sz="3200" spc="-50" dirty="0">
                <a:solidFill>
                  <a:srgbClr val="333399"/>
                </a:solidFill>
              </a:rPr>
              <a:t>8</a:t>
            </a:r>
            <a:endParaRPr sz="3200"/>
          </a:p>
        </p:txBody>
      </p: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36422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Índice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2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157731"/>
            <a:ext cx="7474584" cy="4801870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434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Introducción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Semántica</a:t>
            </a:r>
            <a:endParaRPr sz="24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33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Lenguajes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Ontologías</a:t>
            </a:r>
            <a:endParaRPr sz="24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31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Consulta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información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en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Semántica</a:t>
            </a:r>
            <a:endParaRPr sz="2400">
              <a:latin typeface="Arial"/>
              <a:cs typeface="Arial"/>
            </a:endParaRPr>
          </a:p>
          <a:p>
            <a:pPr marL="12700" marR="2838450" indent="342265">
              <a:lnSpc>
                <a:spcPct val="107500"/>
              </a:lnSpc>
              <a:spcBef>
                <a:spcPts val="9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Datos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(Linked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Data) Bibliografía: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30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W3C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Semantic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Web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Activity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  <a:hlinkClick r:id="rId6"/>
              </a:rPr>
              <a:t>(h</a:t>
            </a:r>
            <a:r>
              <a:rPr sz="1800" spc="-10" dirty="0">
                <a:latin typeface="Arial"/>
                <a:cs typeface="Arial"/>
              </a:rPr>
              <a:t>t</a:t>
            </a:r>
            <a:r>
              <a:rPr sz="1800" spc="-10" dirty="0">
                <a:latin typeface="Arial"/>
                <a:cs typeface="Arial"/>
                <a:hlinkClick r:id="rId6"/>
              </a:rPr>
              <a:t>tp://www.w3.org/2001/sw/)</a:t>
            </a:r>
            <a:endParaRPr sz="18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30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A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Semantic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Web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Primer.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Grigoris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Antoniou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Frank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van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Harmelen.</a:t>
            </a:r>
            <a:endParaRPr sz="1800">
              <a:latin typeface="Arial"/>
              <a:cs typeface="Arial"/>
            </a:endParaRPr>
          </a:p>
          <a:p>
            <a:pPr marL="755650">
              <a:lnSpc>
                <a:spcPct val="100000"/>
              </a:lnSpc>
              <a:spcBef>
                <a:spcPts val="50"/>
              </a:spcBef>
            </a:pPr>
            <a:r>
              <a:rPr sz="1800" dirty="0">
                <a:latin typeface="Arial"/>
                <a:cs typeface="Arial"/>
              </a:rPr>
              <a:t>The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MIT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Press.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2012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(3ª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spc="-20" dirty="0">
                <a:latin typeface="Arial"/>
                <a:cs typeface="Arial"/>
              </a:rPr>
              <a:t>Ed.)</a:t>
            </a:r>
            <a:endParaRPr sz="18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30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Semantic</a:t>
            </a:r>
            <a:r>
              <a:rPr sz="1800" spc="-4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Web: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Concepts,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Technologies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and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Applications.</a:t>
            </a:r>
            <a:r>
              <a:rPr sz="1800" spc="-25" dirty="0">
                <a:latin typeface="Arial"/>
                <a:cs typeface="Arial"/>
              </a:rPr>
              <a:t> K.</a:t>
            </a:r>
            <a:endParaRPr sz="1800">
              <a:latin typeface="Arial"/>
              <a:cs typeface="Arial"/>
            </a:endParaRPr>
          </a:p>
          <a:p>
            <a:pPr marL="755650">
              <a:lnSpc>
                <a:spcPct val="100000"/>
              </a:lnSpc>
              <a:spcBef>
                <a:spcPts val="50"/>
              </a:spcBef>
            </a:pPr>
            <a:r>
              <a:rPr sz="1800" dirty="0">
                <a:latin typeface="Arial"/>
                <a:cs typeface="Arial"/>
              </a:rPr>
              <a:t>Breitman,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M.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A.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Casanova,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W.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Truszkowski.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Springer.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spc="-20" dirty="0">
                <a:latin typeface="Arial"/>
                <a:cs typeface="Arial"/>
              </a:rPr>
              <a:t>2007</a:t>
            </a:r>
            <a:endParaRPr sz="1800">
              <a:latin typeface="Arial"/>
              <a:cs typeface="Arial"/>
            </a:endParaRPr>
          </a:p>
          <a:p>
            <a:pPr marL="755015" marR="791845" lvl="1" indent="-285115">
              <a:lnSpc>
                <a:spcPct val="102200"/>
              </a:lnSpc>
              <a:spcBef>
                <a:spcPts val="290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Foundations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of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Semantic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Web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Technologies.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P.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Hitzler,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25" dirty="0">
                <a:latin typeface="Arial"/>
                <a:cs typeface="Arial"/>
              </a:rPr>
              <a:t>M. </a:t>
            </a:r>
            <a:r>
              <a:rPr sz="1800" dirty="0">
                <a:latin typeface="Arial"/>
                <a:cs typeface="Arial"/>
              </a:rPr>
              <a:t>Krötzsch,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S.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Rudolph.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CRC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Press.</a:t>
            </a:r>
            <a:r>
              <a:rPr sz="1800" spc="-10" dirty="0">
                <a:latin typeface="Arial"/>
                <a:cs typeface="Arial"/>
              </a:rPr>
              <a:t> 2009.</a:t>
            </a:r>
            <a:endParaRPr sz="1800">
              <a:latin typeface="Arial"/>
              <a:cs typeface="Arial"/>
            </a:endParaRPr>
          </a:p>
          <a:p>
            <a:pPr marL="755015" marR="918844" lvl="1" indent="-285115">
              <a:lnSpc>
                <a:spcPct val="102200"/>
              </a:lnSpc>
              <a:spcBef>
                <a:spcPts val="384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</a:rPr>
              <a:t>Inteligencia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Artificial.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Ejercicios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Resueltos.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H.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Billhardt,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25" dirty="0">
                <a:latin typeface="Arial"/>
                <a:cs typeface="Arial"/>
              </a:rPr>
              <a:t>A. </a:t>
            </a:r>
            <a:r>
              <a:rPr sz="1800" dirty="0">
                <a:latin typeface="Arial"/>
                <a:cs typeface="Arial"/>
              </a:rPr>
              <a:t>Fernández,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S.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Ossowski.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Areces.</a:t>
            </a:r>
            <a:r>
              <a:rPr sz="1800" spc="-20" dirty="0">
                <a:latin typeface="Arial"/>
                <a:cs typeface="Arial"/>
              </a:rPr>
              <a:t> 2015</a:t>
            </a:r>
            <a:endParaRPr sz="1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458787" y="1212850"/>
            <a:ext cx="5297805" cy="463550"/>
            <a:chOff x="458787" y="1212850"/>
            <a:chExt cx="5297805" cy="463550"/>
          </a:xfrm>
        </p:grpSpPr>
        <p:sp>
          <p:nvSpPr>
            <p:cNvPr id="8" name="object 8"/>
            <p:cNvSpPr/>
            <p:nvPr/>
          </p:nvSpPr>
          <p:spPr>
            <a:xfrm>
              <a:off x="465137" y="1219200"/>
              <a:ext cx="5285105" cy="450850"/>
            </a:xfrm>
            <a:custGeom>
              <a:avLst/>
              <a:gdLst/>
              <a:ahLst/>
              <a:cxnLst/>
              <a:rect l="l" t="t" r="r" b="b"/>
              <a:pathLst>
                <a:path w="5285105" h="450850">
                  <a:moveTo>
                    <a:pt x="5209641" y="0"/>
                  </a:moveTo>
                  <a:lnTo>
                    <a:pt x="75145" y="0"/>
                  </a:lnTo>
                  <a:lnTo>
                    <a:pt x="45895" y="5905"/>
                  </a:lnTo>
                  <a:lnTo>
                    <a:pt x="22009" y="22009"/>
                  </a:lnTo>
                  <a:lnTo>
                    <a:pt x="5905" y="45895"/>
                  </a:lnTo>
                  <a:lnTo>
                    <a:pt x="0" y="75145"/>
                  </a:lnTo>
                  <a:lnTo>
                    <a:pt x="0" y="375704"/>
                  </a:lnTo>
                  <a:lnTo>
                    <a:pt x="5905" y="404954"/>
                  </a:lnTo>
                  <a:lnTo>
                    <a:pt x="22009" y="428840"/>
                  </a:lnTo>
                  <a:lnTo>
                    <a:pt x="45895" y="444944"/>
                  </a:lnTo>
                  <a:lnTo>
                    <a:pt x="75145" y="450850"/>
                  </a:lnTo>
                  <a:lnTo>
                    <a:pt x="5209641" y="450850"/>
                  </a:lnTo>
                  <a:lnTo>
                    <a:pt x="5238891" y="444944"/>
                  </a:lnTo>
                  <a:lnTo>
                    <a:pt x="5262777" y="428840"/>
                  </a:lnTo>
                  <a:lnTo>
                    <a:pt x="5278881" y="404954"/>
                  </a:lnTo>
                  <a:lnTo>
                    <a:pt x="5284786" y="375704"/>
                  </a:lnTo>
                  <a:lnTo>
                    <a:pt x="5284786" y="75145"/>
                  </a:lnTo>
                  <a:lnTo>
                    <a:pt x="5278881" y="45895"/>
                  </a:lnTo>
                  <a:lnTo>
                    <a:pt x="5262777" y="22009"/>
                  </a:lnTo>
                  <a:lnTo>
                    <a:pt x="5238891" y="5905"/>
                  </a:lnTo>
                  <a:lnTo>
                    <a:pt x="5209641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65137" y="1219200"/>
              <a:ext cx="5285105" cy="450850"/>
            </a:xfrm>
            <a:custGeom>
              <a:avLst/>
              <a:gdLst/>
              <a:ahLst/>
              <a:cxnLst/>
              <a:rect l="l" t="t" r="r" b="b"/>
              <a:pathLst>
                <a:path w="5285105" h="450850">
                  <a:moveTo>
                    <a:pt x="0" y="75145"/>
                  </a:moveTo>
                  <a:lnTo>
                    <a:pt x="5905" y="45895"/>
                  </a:lnTo>
                  <a:lnTo>
                    <a:pt x="22009" y="22009"/>
                  </a:lnTo>
                  <a:lnTo>
                    <a:pt x="45895" y="5905"/>
                  </a:lnTo>
                  <a:lnTo>
                    <a:pt x="75145" y="0"/>
                  </a:lnTo>
                  <a:lnTo>
                    <a:pt x="5209642" y="0"/>
                  </a:lnTo>
                  <a:lnTo>
                    <a:pt x="5238891" y="5905"/>
                  </a:lnTo>
                  <a:lnTo>
                    <a:pt x="5262777" y="22009"/>
                  </a:lnTo>
                  <a:lnTo>
                    <a:pt x="5278881" y="45895"/>
                  </a:lnTo>
                  <a:lnTo>
                    <a:pt x="5284787" y="75145"/>
                  </a:lnTo>
                  <a:lnTo>
                    <a:pt x="5284787" y="375704"/>
                  </a:lnTo>
                  <a:lnTo>
                    <a:pt x="5278881" y="404954"/>
                  </a:lnTo>
                  <a:lnTo>
                    <a:pt x="5262777" y="428840"/>
                  </a:lnTo>
                  <a:lnTo>
                    <a:pt x="5238891" y="444944"/>
                  </a:lnTo>
                  <a:lnTo>
                    <a:pt x="5209642" y="450850"/>
                  </a:lnTo>
                  <a:lnTo>
                    <a:pt x="75145" y="450850"/>
                  </a:lnTo>
                  <a:lnTo>
                    <a:pt x="45895" y="444944"/>
                  </a:lnTo>
                  <a:lnTo>
                    <a:pt x="22009" y="428840"/>
                  </a:lnTo>
                  <a:lnTo>
                    <a:pt x="5905" y="404954"/>
                  </a:lnTo>
                  <a:lnTo>
                    <a:pt x="0" y="375704"/>
                  </a:lnTo>
                  <a:lnTo>
                    <a:pt x="0" y="75145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36422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Índice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3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764540" y="1157731"/>
            <a:ext cx="6642100" cy="2988310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434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Introducción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Semántica</a:t>
            </a:r>
            <a:endParaRPr sz="24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33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Lenguajes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Ontologías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21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25" dirty="0">
                <a:latin typeface="Arial"/>
                <a:cs typeface="Arial"/>
              </a:rPr>
              <a:t>RDF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31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RDF</a:t>
            </a:r>
            <a:r>
              <a:rPr sz="2000" spc="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Schema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19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25" dirty="0">
                <a:latin typeface="Arial"/>
                <a:cs typeface="Arial"/>
              </a:rPr>
              <a:t>OWL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29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Consulta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información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en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Semántica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229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10" dirty="0">
                <a:latin typeface="Arial"/>
                <a:cs typeface="Arial"/>
              </a:rPr>
              <a:t>SPARQL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29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Datos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(Linked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Data)</a:t>
            </a:r>
            <a:endParaRPr sz="24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457450">
              <a:lnSpc>
                <a:spcPct val="100000"/>
              </a:lnSpc>
              <a:spcBef>
                <a:spcPts val="100"/>
              </a:spcBef>
            </a:pPr>
            <a:r>
              <a:rPr dirty="0"/>
              <a:t>La</a:t>
            </a:r>
            <a:r>
              <a:rPr spc="-5" dirty="0"/>
              <a:t> </a:t>
            </a:r>
            <a:r>
              <a:rPr dirty="0"/>
              <a:t>Web</a:t>
            </a:r>
            <a:r>
              <a:rPr spc="-15" dirty="0"/>
              <a:t> </a:t>
            </a:r>
            <a:r>
              <a:rPr spc="-10" dirty="0"/>
              <a:t>Semántica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4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160780"/>
            <a:ext cx="7412990" cy="3469004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El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problema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con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la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25" dirty="0">
                <a:latin typeface="Arial"/>
                <a:cs typeface="Arial"/>
              </a:rPr>
              <a:t>Web</a:t>
            </a:r>
            <a:endParaRPr sz="2400">
              <a:latin typeface="Arial"/>
              <a:cs typeface="Arial"/>
            </a:endParaRPr>
          </a:p>
          <a:p>
            <a:pPr marL="469900">
              <a:lnSpc>
                <a:spcPct val="100000"/>
              </a:lnSpc>
              <a:spcBef>
                <a:spcPts val="520"/>
              </a:spcBef>
            </a:pPr>
            <a:r>
              <a:rPr sz="2000" dirty="0">
                <a:latin typeface="Arial"/>
                <a:cs typeface="Arial"/>
              </a:rPr>
              <a:t>Millones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documentos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y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datos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disponibles</a:t>
            </a:r>
            <a:r>
              <a:rPr sz="2000" spc="-10" dirty="0">
                <a:latin typeface="Arial"/>
                <a:cs typeface="Arial"/>
              </a:rPr>
              <a:t> online.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0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Recuperación</a:t>
            </a:r>
            <a:r>
              <a:rPr sz="20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los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documentos</a:t>
            </a:r>
            <a:r>
              <a:rPr sz="2000" spc="-10" dirty="0">
                <a:latin typeface="Arial"/>
                <a:cs typeface="Arial"/>
              </a:rPr>
              <a:t> adecuados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8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Extracción</a:t>
            </a:r>
            <a:r>
              <a:rPr sz="20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los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datos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relevantes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(de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dichos</a:t>
            </a:r>
            <a:r>
              <a:rPr sz="2000" spc="-10" dirty="0">
                <a:latin typeface="Arial"/>
                <a:cs typeface="Arial"/>
              </a:rPr>
              <a:t> documentos)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09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Combinación</a:t>
            </a:r>
            <a:r>
              <a:rPr sz="2000" spc="-2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información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diferentes</a:t>
            </a:r>
            <a:r>
              <a:rPr sz="2000" spc="-10" dirty="0">
                <a:latin typeface="Arial"/>
                <a:cs typeface="Arial"/>
              </a:rPr>
              <a:t> fuentes</a:t>
            </a:r>
            <a:endParaRPr sz="2000">
              <a:latin typeface="Arial"/>
              <a:cs typeface="Arial"/>
            </a:endParaRPr>
          </a:p>
          <a:p>
            <a:pPr lvl="1">
              <a:lnSpc>
                <a:spcPct val="100000"/>
              </a:lnSpc>
              <a:spcBef>
                <a:spcPts val="5"/>
              </a:spcBef>
              <a:buFont typeface="Arial"/>
              <a:buChar char="–"/>
            </a:pPr>
            <a:endParaRPr sz="305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Web</a:t>
            </a:r>
            <a:r>
              <a:rPr sz="2400" spc="-10" dirty="0">
                <a:latin typeface="Arial"/>
                <a:cs typeface="Arial"/>
              </a:rPr>
              <a:t> semántica:</a:t>
            </a:r>
            <a:endParaRPr sz="2400">
              <a:latin typeface="Arial"/>
              <a:cs typeface="Arial"/>
            </a:endParaRPr>
          </a:p>
          <a:p>
            <a:pPr marL="469900">
              <a:lnSpc>
                <a:spcPct val="100000"/>
              </a:lnSpc>
              <a:spcBef>
                <a:spcPts val="520"/>
              </a:spcBef>
            </a:pPr>
            <a:r>
              <a:rPr sz="2000" dirty="0">
                <a:latin typeface="Arial"/>
                <a:cs typeface="Arial"/>
              </a:rPr>
              <a:t>tecnologías</a:t>
            </a:r>
            <a:r>
              <a:rPr sz="2000" spc="-3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para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facilitar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la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interacción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entre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agentes: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384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Interoperabilidad,</a:t>
            </a:r>
            <a:r>
              <a:rPr sz="2000" spc="-3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integración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y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reutilización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0" dirty="0">
                <a:latin typeface="Arial"/>
                <a:cs typeface="Arial"/>
              </a:rPr>
              <a:t> datos</a:t>
            </a:r>
            <a:endParaRPr sz="2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457450">
              <a:lnSpc>
                <a:spcPct val="100000"/>
              </a:lnSpc>
              <a:spcBef>
                <a:spcPts val="100"/>
              </a:spcBef>
            </a:pPr>
            <a:r>
              <a:rPr dirty="0"/>
              <a:t>La</a:t>
            </a:r>
            <a:r>
              <a:rPr spc="-5" dirty="0"/>
              <a:t> </a:t>
            </a:r>
            <a:r>
              <a:rPr dirty="0"/>
              <a:t>Web</a:t>
            </a:r>
            <a:r>
              <a:rPr spc="-15" dirty="0"/>
              <a:t> </a:t>
            </a:r>
            <a:r>
              <a:rPr spc="-10" dirty="0"/>
              <a:t>Semántica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5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160780"/>
            <a:ext cx="6835775" cy="3591560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spc="-10" dirty="0">
                <a:latin typeface="Arial"/>
                <a:cs typeface="Arial"/>
              </a:rPr>
              <a:t>Propuesta</a:t>
            </a:r>
            <a:endParaRPr sz="2400">
              <a:latin typeface="Arial"/>
              <a:cs typeface="Arial"/>
            </a:endParaRPr>
          </a:p>
          <a:p>
            <a:pPr marL="755015" marR="623570" lvl="1" indent="-285115">
              <a:lnSpc>
                <a:spcPct val="100000"/>
              </a:lnSpc>
              <a:spcBef>
                <a:spcPts val="52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Publicar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datos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procesables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y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entendibles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por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spc="-25" dirty="0">
                <a:latin typeface="Arial"/>
                <a:cs typeface="Arial"/>
              </a:rPr>
              <a:t>los </a:t>
            </a:r>
            <a:r>
              <a:rPr sz="2000" spc="-10" dirty="0">
                <a:latin typeface="Arial"/>
                <a:cs typeface="Arial"/>
              </a:rPr>
              <a:t>ordenadores</a:t>
            </a:r>
            <a:endParaRPr sz="2000">
              <a:latin typeface="Arial"/>
              <a:cs typeface="Arial"/>
            </a:endParaRPr>
          </a:p>
          <a:p>
            <a:pPr marL="755015" marR="5080" lvl="1" indent="-285115">
              <a:lnSpc>
                <a:spcPct val="100000"/>
              </a:lnSpc>
              <a:spcBef>
                <a:spcPts val="50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Consultar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información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en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términos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entendibles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por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spc="-25" dirty="0">
                <a:latin typeface="Arial"/>
                <a:cs typeface="Arial"/>
              </a:rPr>
              <a:t>las </a:t>
            </a:r>
            <a:r>
              <a:rPr sz="2000" spc="-10" dirty="0">
                <a:latin typeface="Arial"/>
                <a:cs typeface="Arial"/>
              </a:rPr>
              <a:t>máquinas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58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spc="-10" dirty="0">
                <a:latin typeface="Arial"/>
                <a:cs typeface="Arial"/>
              </a:rPr>
              <a:t>¿Cómo?</a:t>
            </a:r>
            <a:endParaRPr sz="2400">
              <a:latin typeface="Arial"/>
              <a:cs typeface="Arial"/>
            </a:endParaRPr>
          </a:p>
          <a:p>
            <a:pPr marL="755015" marR="908050" lvl="1" indent="-285115">
              <a:lnSpc>
                <a:spcPct val="100000"/>
              </a:lnSpc>
              <a:spcBef>
                <a:spcPts val="42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Representar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conocimiento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usando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10" dirty="0">
                <a:solidFill>
                  <a:srgbClr val="3333CC"/>
                </a:solidFill>
                <a:latin typeface="Arial"/>
                <a:cs typeface="Arial"/>
              </a:rPr>
              <a:t>Ontologías </a:t>
            </a:r>
            <a:r>
              <a:rPr sz="2000" spc="-10" dirty="0">
                <a:latin typeface="Arial"/>
                <a:cs typeface="Arial"/>
              </a:rPr>
              <a:t>estandarizadas</a:t>
            </a:r>
            <a:endParaRPr sz="20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509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dirty="0">
                <a:latin typeface="Arial"/>
                <a:cs typeface="Arial"/>
              </a:rPr>
              <a:t>Lenguajes</a:t>
            </a:r>
            <a:r>
              <a:rPr sz="1800" spc="-4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para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construir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ontologías</a:t>
            </a:r>
            <a:endParaRPr sz="18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434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dirty="0">
                <a:latin typeface="Arial"/>
                <a:cs typeface="Arial"/>
              </a:rPr>
              <a:t>Ontologías</a:t>
            </a:r>
            <a:r>
              <a:rPr sz="1800" spc="-4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concretas</a:t>
            </a:r>
            <a:endParaRPr sz="1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458787" y="1597025"/>
            <a:ext cx="5297805" cy="463550"/>
            <a:chOff x="458787" y="1597025"/>
            <a:chExt cx="5297805" cy="463550"/>
          </a:xfrm>
        </p:grpSpPr>
        <p:sp>
          <p:nvSpPr>
            <p:cNvPr id="8" name="object 8"/>
            <p:cNvSpPr/>
            <p:nvPr/>
          </p:nvSpPr>
          <p:spPr>
            <a:xfrm>
              <a:off x="465137" y="1603375"/>
              <a:ext cx="5285105" cy="450850"/>
            </a:xfrm>
            <a:custGeom>
              <a:avLst/>
              <a:gdLst/>
              <a:ahLst/>
              <a:cxnLst/>
              <a:rect l="l" t="t" r="r" b="b"/>
              <a:pathLst>
                <a:path w="5285105" h="450850">
                  <a:moveTo>
                    <a:pt x="5209641" y="0"/>
                  </a:moveTo>
                  <a:lnTo>
                    <a:pt x="75145" y="0"/>
                  </a:lnTo>
                  <a:lnTo>
                    <a:pt x="45895" y="5905"/>
                  </a:lnTo>
                  <a:lnTo>
                    <a:pt x="22009" y="22009"/>
                  </a:lnTo>
                  <a:lnTo>
                    <a:pt x="5905" y="45895"/>
                  </a:lnTo>
                  <a:lnTo>
                    <a:pt x="0" y="75145"/>
                  </a:lnTo>
                  <a:lnTo>
                    <a:pt x="0" y="375704"/>
                  </a:lnTo>
                  <a:lnTo>
                    <a:pt x="5905" y="404954"/>
                  </a:lnTo>
                  <a:lnTo>
                    <a:pt x="22009" y="428840"/>
                  </a:lnTo>
                  <a:lnTo>
                    <a:pt x="45895" y="444944"/>
                  </a:lnTo>
                  <a:lnTo>
                    <a:pt x="75145" y="450850"/>
                  </a:lnTo>
                  <a:lnTo>
                    <a:pt x="5209641" y="450850"/>
                  </a:lnTo>
                  <a:lnTo>
                    <a:pt x="5238891" y="444944"/>
                  </a:lnTo>
                  <a:lnTo>
                    <a:pt x="5262777" y="428840"/>
                  </a:lnTo>
                  <a:lnTo>
                    <a:pt x="5278881" y="404954"/>
                  </a:lnTo>
                  <a:lnTo>
                    <a:pt x="5284786" y="375704"/>
                  </a:lnTo>
                  <a:lnTo>
                    <a:pt x="5284786" y="75145"/>
                  </a:lnTo>
                  <a:lnTo>
                    <a:pt x="5278881" y="45895"/>
                  </a:lnTo>
                  <a:lnTo>
                    <a:pt x="5262777" y="22009"/>
                  </a:lnTo>
                  <a:lnTo>
                    <a:pt x="5238891" y="5905"/>
                  </a:lnTo>
                  <a:lnTo>
                    <a:pt x="5209641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65137" y="1603375"/>
              <a:ext cx="5285105" cy="450850"/>
            </a:xfrm>
            <a:custGeom>
              <a:avLst/>
              <a:gdLst/>
              <a:ahLst/>
              <a:cxnLst/>
              <a:rect l="l" t="t" r="r" b="b"/>
              <a:pathLst>
                <a:path w="5285105" h="450850">
                  <a:moveTo>
                    <a:pt x="0" y="75145"/>
                  </a:moveTo>
                  <a:lnTo>
                    <a:pt x="5905" y="45895"/>
                  </a:lnTo>
                  <a:lnTo>
                    <a:pt x="22009" y="22009"/>
                  </a:lnTo>
                  <a:lnTo>
                    <a:pt x="45895" y="5905"/>
                  </a:lnTo>
                  <a:lnTo>
                    <a:pt x="75145" y="0"/>
                  </a:lnTo>
                  <a:lnTo>
                    <a:pt x="5209642" y="0"/>
                  </a:lnTo>
                  <a:lnTo>
                    <a:pt x="5238891" y="5905"/>
                  </a:lnTo>
                  <a:lnTo>
                    <a:pt x="5262777" y="22009"/>
                  </a:lnTo>
                  <a:lnTo>
                    <a:pt x="5278881" y="45895"/>
                  </a:lnTo>
                  <a:lnTo>
                    <a:pt x="5284787" y="75145"/>
                  </a:lnTo>
                  <a:lnTo>
                    <a:pt x="5284787" y="375704"/>
                  </a:lnTo>
                  <a:lnTo>
                    <a:pt x="5278881" y="404954"/>
                  </a:lnTo>
                  <a:lnTo>
                    <a:pt x="5262777" y="428840"/>
                  </a:lnTo>
                  <a:lnTo>
                    <a:pt x="5238891" y="444944"/>
                  </a:lnTo>
                  <a:lnTo>
                    <a:pt x="5209642" y="450850"/>
                  </a:lnTo>
                  <a:lnTo>
                    <a:pt x="75145" y="450850"/>
                  </a:lnTo>
                  <a:lnTo>
                    <a:pt x="45895" y="444944"/>
                  </a:lnTo>
                  <a:lnTo>
                    <a:pt x="22009" y="428840"/>
                  </a:lnTo>
                  <a:lnTo>
                    <a:pt x="5905" y="404954"/>
                  </a:lnTo>
                  <a:lnTo>
                    <a:pt x="0" y="375704"/>
                  </a:lnTo>
                  <a:lnTo>
                    <a:pt x="0" y="75145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36422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Índice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6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764540" y="1157731"/>
            <a:ext cx="6642100" cy="2988310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434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Introducción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Semántica</a:t>
            </a:r>
            <a:endParaRPr sz="24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33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Lenguajes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Ontologías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21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25" dirty="0">
                <a:latin typeface="Arial"/>
                <a:cs typeface="Arial"/>
              </a:rPr>
              <a:t>RDF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31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RDF</a:t>
            </a:r>
            <a:r>
              <a:rPr sz="2000" spc="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Schema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19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25" dirty="0">
                <a:latin typeface="Arial"/>
                <a:cs typeface="Arial"/>
              </a:rPr>
              <a:t>OWL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29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Consulta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información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en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Semántica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229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10" dirty="0">
                <a:latin typeface="Arial"/>
                <a:cs typeface="Arial"/>
              </a:rPr>
              <a:t>SPARQL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29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Datos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(Linked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Data)</a:t>
            </a:r>
            <a:endParaRPr sz="24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07645">
              <a:lnSpc>
                <a:spcPct val="100000"/>
              </a:lnSpc>
              <a:spcBef>
                <a:spcPts val="100"/>
              </a:spcBef>
            </a:pPr>
            <a:r>
              <a:rPr dirty="0"/>
              <a:t>Red</a:t>
            </a:r>
            <a:r>
              <a:rPr spc="-35" dirty="0"/>
              <a:t> </a:t>
            </a:r>
            <a:r>
              <a:rPr dirty="0"/>
              <a:t>Semántica</a:t>
            </a:r>
            <a:r>
              <a:rPr spc="-15" dirty="0"/>
              <a:t> </a:t>
            </a:r>
            <a:r>
              <a:rPr dirty="0"/>
              <a:t>(Grafo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Conocimiento).</a:t>
            </a:r>
            <a:r>
              <a:rPr spc="-5" dirty="0"/>
              <a:t> </a:t>
            </a:r>
            <a:r>
              <a:rPr spc="-10" dirty="0"/>
              <a:t>Ejemplo</a:t>
            </a:r>
          </a:p>
        </p:txBody>
      </p: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82208" y="1032668"/>
            <a:ext cx="8913776" cy="5015791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2155292" y="2536444"/>
            <a:ext cx="27241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25" dirty="0">
                <a:latin typeface="Times New Roman"/>
                <a:cs typeface="Times New Roman"/>
              </a:rPr>
              <a:t>Q5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7 </a:t>
            </a:r>
            <a:r>
              <a:rPr spc="-50" dirty="0"/>
              <a:t>–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337390" y="1905508"/>
            <a:ext cx="34353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20" dirty="0">
                <a:latin typeface="Times New Roman"/>
                <a:cs typeface="Times New Roman"/>
              </a:rPr>
              <a:t>tipo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774054" y="1216659"/>
            <a:ext cx="1017269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20" dirty="0">
                <a:latin typeface="Times New Roman"/>
                <a:cs typeface="Times New Roman"/>
              </a:rPr>
              <a:t>Todoterreno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45856" y="2536444"/>
            <a:ext cx="127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latin typeface="Times New Roman"/>
                <a:cs typeface="Times New Roman"/>
              </a:rPr>
              <a:t>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066620" y="2344420"/>
            <a:ext cx="6362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puertas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668311" y="4246372"/>
            <a:ext cx="5353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Berlín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07518" y="3234435"/>
            <a:ext cx="1722120" cy="5194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Alemania</a:t>
            </a:r>
            <a:endParaRPr sz="1600">
              <a:latin typeface="Times New Roman"/>
              <a:cs typeface="Times New Roman"/>
            </a:endParaRPr>
          </a:p>
          <a:p>
            <a:pPr marL="1143000">
              <a:lnSpc>
                <a:spcPct val="100000"/>
              </a:lnSpc>
              <a:spcBef>
                <a:spcPts val="45"/>
              </a:spcBef>
            </a:pPr>
            <a:r>
              <a:rPr sz="1600" i="1" spc="-10" dirty="0">
                <a:latin typeface="Times New Roman"/>
                <a:cs typeface="Times New Roman"/>
              </a:rPr>
              <a:t>capital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206985" y="2210308"/>
            <a:ext cx="6032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83·10</a:t>
            </a:r>
            <a:r>
              <a:rPr sz="1650" i="1" spc="-15" baseline="25252" dirty="0">
                <a:latin typeface="Times New Roman"/>
                <a:cs typeface="Times New Roman"/>
              </a:rPr>
              <a:t>6</a:t>
            </a:r>
            <a:endParaRPr sz="1650" baseline="25252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 rot="19800000">
            <a:off x="7010744" y="2625238"/>
            <a:ext cx="842744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600"/>
              </a:lnSpc>
            </a:pPr>
            <a:r>
              <a:rPr sz="1600" i="1" spc="-10" dirty="0">
                <a:latin typeface="Times New Roman"/>
                <a:cs typeface="Times New Roman"/>
              </a:rPr>
              <a:t>pobl</a:t>
            </a:r>
            <a:r>
              <a:rPr sz="2400" i="1" spc="-15" baseline="1736" dirty="0">
                <a:latin typeface="Times New Roman"/>
                <a:cs typeface="Times New Roman"/>
              </a:rPr>
              <a:t>ación</a:t>
            </a:r>
            <a:endParaRPr sz="2400" baseline="1736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 rot="21240000">
            <a:off x="5466624" y="2850328"/>
            <a:ext cx="396948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600"/>
              </a:lnSpc>
            </a:pPr>
            <a:r>
              <a:rPr sz="1600" i="1" spc="-20" dirty="0">
                <a:latin typeface="Times New Roman"/>
                <a:cs typeface="Times New Roman"/>
              </a:rPr>
              <a:t>país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817120" y="1603755"/>
            <a:ext cx="985519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20" dirty="0">
                <a:latin typeface="Times New Roman"/>
                <a:cs typeface="Times New Roman"/>
              </a:rPr>
              <a:t>Volkswagen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923576" y="1771396"/>
            <a:ext cx="511809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grupo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09826" y="4377435"/>
            <a:ext cx="7162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Curitiba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 rot="20820000">
            <a:off x="1324386" y="3830560"/>
            <a:ext cx="1038611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600"/>
              </a:lnSpc>
            </a:pPr>
            <a:r>
              <a:rPr sz="1600" i="1" spc="-10" dirty="0">
                <a:latin typeface="Times New Roman"/>
                <a:cs typeface="Times New Roman"/>
              </a:rPr>
              <a:t>fabricadoEn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398914" y="2515108"/>
            <a:ext cx="40894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20" dirty="0">
                <a:latin typeface="Times New Roman"/>
                <a:cs typeface="Times New Roman"/>
              </a:rPr>
              <a:t>Audi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920710" y="2326132"/>
            <a:ext cx="8636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fabricante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749148" y="3868420"/>
            <a:ext cx="2508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25" dirty="0">
                <a:latin typeface="Times New Roman"/>
                <a:cs typeface="Times New Roman"/>
              </a:rPr>
              <a:t>A3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 rot="19140000">
            <a:off x="3052217" y="3169230"/>
            <a:ext cx="863095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600"/>
              </a:lnSpc>
            </a:pPr>
            <a:r>
              <a:rPr sz="1600" i="1" spc="-10" dirty="0">
                <a:latin typeface="Times New Roman"/>
                <a:cs typeface="Times New Roman"/>
              </a:rPr>
              <a:t>fabricante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608678" y="3874516"/>
            <a:ext cx="852169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Ingolstadt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346541" y="4033011"/>
            <a:ext cx="10433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fabricadoEn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513247" y="5511291"/>
            <a:ext cx="8382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3.600.000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008948" y="4904740"/>
            <a:ext cx="8401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población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 rot="19860000">
            <a:off x="5596673" y="3552090"/>
            <a:ext cx="398585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600"/>
              </a:lnSpc>
            </a:pPr>
            <a:r>
              <a:rPr sz="1600" i="1" spc="-20" dirty="0">
                <a:latin typeface="Times New Roman"/>
                <a:cs typeface="Times New Roman"/>
              </a:rPr>
              <a:t>paí</a:t>
            </a:r>
            <a:r>
              <a:rPr sz="2400" i="1" spc="-30" baseline="1736" dirty="0">
                <a:latin typeface="Times New Roman"/>
                <a:cs typeface="Times New Roman"/>
              </a:rPr>
              <a:t>s</a:t>
            </a:r>
            <a:endParaRPr sz="2400" baseline="1736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05868" y="5569203"/>
            <a:ext cx="52324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Brasil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969522" y="4877308"/>
            <a:ext cx="3651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20" dirty="0">
                <a:latin typeface="Times New Roman"/>
                <a:cs typeface="Times New Roman"/>
              </a:rPr>
              <a:t>país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/>
          <p:nvPr/>
        </p:nvSpPr>
        <p:spPr>
          <a:xfrm>
            <a:off x="764540" y="362203"/>
            <a:ext cx="7261859" cy="53079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3695" algn="ctr">
              <a:lnSpc>
                <a:spcPct val="100000"/>
              </a:lnSpc>
              <a:spcBef>
                <a:spcPts val="100"/>
              </a:spcBef>
            </a:pPr>
            <a:r>
              <a:rPr sz="2400" b="1" spc="-25" dirty="0">
                <a:latin typeface="Arial"/>
                <a:cs typeface="Arial"/>
              </a:rPr>
              <a:t>RDF</a:t>
            </a:r>
            <a:endParaRPr sz="2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35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Resource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Description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Framework</a:t>
            </a:r>
            <a:endParaRPr sz="24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6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Recomendación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del </a:t>
            </a:r>
            <a:r>
              <a:rPr sz="2400" spc="-25" dirty="0">
                <a:latin typeface="Arial"/>
                <a:cs typeface="Arial"/>
              </a:rPr>
              <a:t>W3C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209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10" dirty="0">
                <a:latin typeface="Arial"/>
                <a:cs typeface="Arial"/>
                <a:hlinkClick r:id="rId6"/>
              </a:rPr>
              <a:t>http://www.w3.org/RDF/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31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10" dirty="0">
                <a:latin typeface="Arial"/>
                <a:cs typeface="Arial"/>
                <a:hlinkClick r:id="rId7"/>
              </a:rPr>
              <a:t>http://www.w3.org/TR/rdf11-primer/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489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Expresar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información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sobre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recursos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en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la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25" dirty="0">
                <a:latin typeface="Arial"/>
                <a:cs typeface="Arial"/>
              </a:rPr>
              <a:t>Web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2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documentos,</a:t>
            </a:r>
            <a:r>
              <a:rPr sz="2000" spc="-4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personas,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objetos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físicos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y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abstractos,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spc="-20" dirty="0">
                <a:latin typeface="Arial"/>
                <a:cs typeface="Arial"/>
              </a:rPr>
              <a:t>etc.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0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se</a:t>
            </a:r>
            <a:r>
              <a:rPr sz="2000" spc="-3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identifican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con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IRIs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("International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Resource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Identifier”)</a:t>
            </a:r>
            <a:endParaRPr sz="20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395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spc="-10" dirty="0">
                <a:latin typeface="Arial"/>
                <a:cs typeface="Arial"/>
                <a:hlinkClick r:id="rId8"/>
              </a:rPr>
              <a:t>http://www.urjc.es/</a:t>
            </a:r>
            <a:endParaRPr sz="18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455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spc="-10" dirty="0">
                <a:latin typeface="Arial"/>
                <a:cs typeface="Arial"/>
                <a:hlinkClick r:id="rId9"/>
              </a:rPr>
              <a:t>http://dbpedia.org/resource/King_Juan_Carlos_University</a:t>
            </a:r>
            <a:endParaRPr sz="18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430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spc="-10" dirty="0">
                <a:latin typeface="Arial"/>
                <a:cs typeface="Arial"/>
                <a:hlinkClick r:id="rId10"/>
              </a:rPr>
              <a:t>http://sws.geonames.org/2510769/</a:t>
            </a:r>
            <a:endParaRPr sz="18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434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spc="-10" dirty="0">
                <a:latin typeface="Arial"/>
                <a:cs typeface="Arial"/>
                <a:hlinkClick r:id="rId11"/>
              </a:rPr>
              <a:t>http://example.org/bob#me</a:t>
            </a:r>
            <a:endParaRPr sz="18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55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Modelo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datos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equivalente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a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una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red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semántica</a:t>
            </a:r>
            <a:endParaRPr sz="2400">
              <a:latin typeface="Arial"/>
              <a:cs typeface="Arial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8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710531" y="1686718"/>
            <a:ext cx="6352540" cy="735330"/>
            <a:chOff x="1710531" y="1686718"/>
            <a:chExt cx="6352540" cy="735330"/>
          </a:xfrm>
        </p:grpSpPr>
        <p:sp>
          <p:nvSpPr>
            <p:cNvPr id="8" name="object 8"/>
            <p:cNvSpPr/>
            <p:nvPr/>
          </p:nvSpPr>
          <p:spPr>
            <a:xfrm>
              <a:off x="1716881" y="1693068"/>
              <a:ext cx="6339840" cy="722630"/>
            </a:xfrm>
            <a:custGeom>
              <a:avLst/>
              <a:gdLst/>
              <a:ahLst/>
              <a:cxnLst/>
              <a:rect l="l" t="t" r="r" b="b"/>
              <a:pathLst>
                <a:path w="6339840" h="722630">
                  <a:moveTo>
                    <a:pt x="6219336" y="0"/>
                  </a:moveTo>
                  <a:lnTo>
                    <a:pt x="120388" y="0"/>
                  </a:lnTo>
                  <a:lnTo>
                    <a:pt x="73527" y="9460"/>
                  </a:lnTo>
                  <a:lnTo>
                    <a:pt x="35260" y="35261"/>
                  </a:lnTo>
                  <a:lnTo>
                    <a:pt x="9460" y="73527"/>
                  </a:lnTo>
                  <a:lnTo>
                    <a:pt x="0" y="120388"/>
                  </a:lnTo>
                  <a:lnTo>
                    <a:pt x="0" y="601922"/>
                  </a:lnTo>
                  <a:lnTo>
                    <a:pt x="9460" y="648784"/>
                  </a:lnTo>
                  <a:lnTo>
                    <a:pt x="35260" y="687051"/>
                  </a:lnTo>
                  <a:lnTo>
                    <a:pt x="73527" y="712851"/>
                  </a:lnTo>
                  <a:lnTo>
                    <a:pt x="120388" y="722312"/>
                  </a:lnTo>
                  <a:lnTo>
                    <a:pt x="6219336" y="722312"/>
                  </a:lnTo>
                  <a:lnTo>
                    <a:pt x="6266196" y="712851"/>
                  </a:lnTo>
                  <a:lnTo>
                    <a:pt x="6304462" y="687051"/>
                  </a:lnTo>
                  <a:lnTo>
                    <a:pt x="6330262" y="648784"/>
                  </a:lnTo>
                  <a:lnTo>
                    <a:pt x="6339723" y="601922"/>
                  </a:lnTo>
                  <a:lnTo>
                    <a:pt x="6339723" y="120388"/>
                  </a:lnTo>
                  <a:lnTo>
                    <a:pt x="6330262" y="73527"/>
                  </a:lnTo>
                  <a:lnTo>
                    <a:pt x="6304462" y="35261"/>
                  </a:lnTo>
                  <a:lnTo>
                    <a:pt x="6266196" y="9460"/>
                  </a:lnTo>
                  <a:lnTo>
                    <a:pt x="6219336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716881" y="1693068"/>
              <a:ext cx="6339840" cy="722630"/>
            </a:xfrm>
            <a:custGeom>
              <a:avLst/>
              <a:gdLst/>
              <a:ahLst/>
              <a:cxnLst/>
              <a:rect l="l" t="t" r="r" b="b"/>
              <a:pathLst>
                <a:path w="6339840" h="722630">
                  <a:moveTo>
                    <a:pt x="0" y="120388"/>
                  </a:moveTo>
                  <a:lnTo>
                    <a:pt x="9460" y="73528"/>
                  </a:lnTo>
                  <a:lnTo>
                    <a:pt x="35260" y="35261"/>
                  </a:lnTo>
                  <a:lnTo>
                    <a:pt x="73527" y="9460"/>
                  </a:lnTo>
                  <a:lnTo>
                    <a:pt x="120388" y="0"/>
                  </a:lnTo>
                  <a:lnTo>
                    <a:pt x="6219336" y="0"/>
                  </a:lnTo>
                  <a:lnTo>
                    <a:pt x="6266196" y="9460"/>
                  </a:lnTo>
                  <a:lnTo>
                    <a:pt x="6304463" y="35261"/>
                  </a:lnTo>
                  <a:lnTo>
                    <a:pt x="6330263" y="73528"/>
                  </a:lnTo>
                  <a:lnTo>
                    <a:pt x="6339724" y="120388"/>
                  </a:lnTo>
                  <a:lnTo>
                    <a:pt x="6339724" y="601923"/>
                  </a:lnTo>
                  <a:lnTo>
                    <a:pt x="6330263" y="648783"/>
                  </a:lnTo>
                  <a:lnTo>
                    <a:pt x="6304463" y="687050"/>
                  </a:lnTo>
                  <a:lnTo>
                    <a:pt x="6266196" y="712851"/>
                  </a:lnTo>
                  <a:lnTo>
                    <a:pt x="6219336" y="722312"/>
                  </a:lnTo>
                  <a:lnTo>
                    <a:pt x="120388" y="722312"/>
                  </a:lnTo>
                  <a:lnTo>
                    <a:pt x="73527" y="712851"/>
                  </a:lnTo>
                  <a:lnTo>
                    <a:pt x="35260" y="687050"/>
                  </a:lnTo>
                  <a:lnTo>
                    <a:pt x="9460" y="648783"/>
                  </a:lnTo>
                  <a:lnTo>
                    <a:pt x="0" y="601923"/>
                  </a:lnTo>
                  <a:lnTo>
                    <a:pt x="0" y="120388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43280">
              <a:lnSpc>
                <a:spcPct val="100000"/>
              </a:lnSpc>
              <a:spcBef>
                <a:spcPts val="100"/>
              </a:spcBef>
            </a:pPr>
            <a:r>
              <a:rPr dirty="0"/>
              <a:t>Módulo</a:t>
            </a:r>
            <a:r>
              <a:rPr spc="-30" dirty="0"/>
              <a:t> </a:t>
            </a:r>
            <a:r>
              <a:rPr dirty="0"/>
              <a:t>II:</a:t>
            </a:r>
            <a:r>
              <a:rPr spc="-15" dirty="0"/>
              <a:t> </a:t>
            </a:r>
            <a:r>
              <a:rPr dirty="0"/>
              <a:t>Agentes</a:t>
            </a:r>
            <a:r>
              <a:rPr spc="-15" dirty="0"/>
              <a:t> </a:t>
            </a:r>
            <a:r>
              <a:rPr dirty="0"/>
              <a:t>basados</a:t>
            </a:r>
            <a:r>
              <a:rPr spc="-1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spc="-10" dirty="0"/>
              <a:t>Búsqueda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4450">
              <a:lnSpc>
                <a:spcPts val="1190"/>
              </a:lnSpc>
            </a:pPr>
            <a:r>
              <a:rPr dirty="0"/>
              <a:t>– 2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583691" rIns="0" bIns="0" rtlCol="0">
            <a:spAutoFit/>
          </a:bodyPr>
          <a:lstStyle/>
          <a:p>
            <a:pPr marL="544195">
              <a:lnSpc>
                <a:spcPct val="100000"/>
              </a:lnSpc>
              <a:spcBef>
                <a:spcPts val="100"/>
              </a:spcBef>
            </a:pP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2: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10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no-</a:t>
            </a:r>
            <a:r>
              <a:rPr sz="2400" b="0" spc="-10" dirty="0">
                <a:latin typeface="Times New Roman"/>
                <a:cs typeface="Times New Roman"/>
              </a:rPr>
              <a:t>informada</a:t>
            </a:r>
            <a:endParaRPr sz="2400">
              <a:latin typeface="Times New Roman"/>
              <a:cs typeface="Times New Roman"/>
            </a:endParaRPr>
          </a:p>
          <a:p>
            <a:pPr marL="544195">
              <a:lnSpc>
                <a:spcPct val="100000"/>
              </a:lnSpc>
              <a:spcBef>
                <a:spcPts val="2014"/>
              </a:spcBef>
            </a:pP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2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3: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10" dirty="0">
                <a:latin typeface="Times New Roman"/>
                <a:cs typeface="Times New Roman"/>
              </a:rPr>
              <a:t> heurística</a:t>
            </a:r>
            <a:endParaRPr sz="2400">
              <a:latin typeface="Times New Roman"/>
              <a:cs typeface="Times New Roman"/>
            </a:endParaRPr>
          </a:p>
          <a:p>
            <a:pPr marL="544195" marR="861060">
              <a:lnSpc>
                <a:spcPct val="170000"/>
              </a:lnSpc>
            </a:pP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30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4: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20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heurística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spc="-10" dirty="0">
                <a:latin typeface="Times New Roman"/>
                <a:cs typeface="Times New Roman"/>
              </a:rPr>
              <a:t>avanzada </a:t>
            </a: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2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5: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10" dirty="0">
                <a:latin typeface="Times New Roman"/>
                <a:cs typeface="Times New Roman"/>
              </a:rPr>
              <a:t> multiagente</a:t>
            </a:r>
            <a:endParaRPr sz="2400">
              <a:latin typeface="Times New Roman"/>
              <a:cs typeface="Times New Roman"/>
            </a:endParaRPr>
          </a:p>
          <a:p>
            <a:pPr marL="544195">
              <a:lnSpc>
                <a:spcPct val="100000"/>
              </a:lnSpc>
              <a:spcBef>
                <a:spcPts val="2014"/>
              </a:spcBef>
            </a:pP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2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6: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con</a:t>
            </a:r>
            <a:r>
              <a:rPr sz="2400" b="0" spc="-10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espacios</a:t>
            </a:r>
            <a:r>
              <a:rPr sz="2400" b="0" spc="-10" dirty="0">
                <a:latin typeface="Times New Roman"/>
                <a:cs typeface="Times New Roman"/>
              </a:rPr>
              <a:t> estructurados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39588" y="1023469"/>
            <a:ext cx="7452860" cy="5076713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805430">
              <a:lnSpc>
                <a:spcPct val="100000"/>
              </a:lnSpc>
              <a:spcBef>
                <a:spcPts val="100"/>
              </a:spcBef>
            </a:pPr>
            <a:r>
              <a:rPr dirty="0"/>
              <a:t>RDF:</a:t>
            </a:r>
            <a:r>
              <a:rPr spc="-10" dirty="0"/>
              <a:t> Ejemplo</a:t>
            </a:r>
          </a:p>
        </p:txBody>
      </p:sp>
      <p:sp>
        <p:nvSpPr>
          <p:cNvPr id="4" name="object 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9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/>
          <p:nvPr/>
        </p:nvSpPr>
        <p:spPr>
          <a:xfrm>
            <a:off x="764540" y="362203"/>
            <a:ext cx="7369809" cy="28073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6379" algn="ctr">
              <a:lnSpc>
                <a:spcPct val="100000"/>
              </a:lnSpc>
              <a:spcBef>
                <a:spcPts val="100"/>
              </a:spcBef>
            </a:pPr>
            <a:r>
              <a:rPr sz="2400" b="1" spc="-25" dirty="0">
                <a:latin typeface="Arial"/>
                <a:cs typeface="Arial"/>
              </a:rPr>
              <a:t>RDF</a:t>
            </a:r>
            <a:endParaRPr sz="2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35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Un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grafo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RDF</a:t>
            </a:r>
            <a:r>
              <a:rPr sz="2400" spc="-1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es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un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conjunto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Sentencias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(arcos)</a:t>
            </a:r>
            <a:endParaRPr sz="24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6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Sentencia</a:t>
            </a:r>
            <a:r>
              <a:rPr sz="2400" spc="-2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=</a:t>
            </a:r>
            <a:r>
              <a:rPr sz="2400" spc="-1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tripla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(Sujeto,</a:t>
            </a:r>
            <a:r>
              <a:rPr sz="2400" spc="-1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Predicado,</a:t>
            </a:r>
            <a:r>
              <a:rPr sz="2400" spc="-1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Objeto)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2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Sujeto:</a:t>
            </a:r>
            <a:r>
              <a:rPr sz="2000" spc="-3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recurso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(IRI)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o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“blank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node”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38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Predicado/Propiedad: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relación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binaria</a:t>
            </a:r>
            <a:r>
              <a:rPr sz="2000" spc="-10" dirty="0">
                <a:latin typeface="Arial"/>
                <a:cs typeface="Arial"/>
              </a:rPr>
              <a:t> (IRI)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0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Objeto:</a:t>
            </a:r>
            <a:r>
              <a:rPr sz="2000" spc="-4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IRI,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literal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o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“blank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node”</a:t>
            </a:r>
            <a:endParaRPr sz="2000">
              <a:latin typeface="Arial"/>
              <a:cs typeface="Arial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374713" y="4118729"/>
            <a:ext cx="1151255" cy="640080"/>
          </a:xfrm>
          <a:custGeom>
            <a:avLst/>
            <a:gdLst/>
            <a:ahLst/>
            <a:cxnLst/>
            <a:rect l="l" t="t" r="r" b="b"/>
            <a:pathLst>
              <a:path w="1151254" h="640079">
                <a:moveTo>
                  <a:pt x="0" y="319881"/>
                </a:moveTo>
                <a:lnTo>
                  <a:pt x="11691" y="255414"/>
                </a:lnTo>
                <a:lnTo>
                  <a:pt x="45223" y="195369"/>
                </a:lnTo>
                <a:lnTo>
                  <a:pt x="98281" y="141032"/>
                </a:lnTo>
                <a:lnTo>
                  <a:pt x="131409" y="116407"/>
                </a:lnTo>
                <a:lnTo>
                  <a:pt x="168550" y="93691"/>
                </a:lnTo>
                <a:lnTo>
                  <a:pt x="209417" y="73045"/>
                </a:lnTo>
                <a:lnTo>
                  <a:pt x="253718" y="54630"/>
                </a:lnTo>
                <a:lnTo>
                  <a:pt x="301166" y="38607"/>
                </a:lnTo>
                <a:lnTo>
                  <a:pt x="351470" y="25137"/>
                </a:lnTo>
                <a:lnTo>
                  <a:pt x="404342" y="14381"/>
                </a:lnTo>
                <a:lnTo>
                  <a:pt x="459491" y="6498"/>
                </a:lnTo>
                <a:lnTo>
                  <a:pt x="516630" y="1651"/>
                </a:lnTo>
                <a:lnTo>
                  <a:pt x="575469" y="0"/>
                </a:lnTo>
                <a:lnTo>
                  <a:pt x="634307" y="1651"/>
                </a:lnTo>
                <a:lnTo>
                  <a:pt x="691446" y="6498"/>
                </a:lnTo>
                <a:lnTo>
                  <a:pt x="746595" y="14381"/>
                </a:lnTo>
                <a:lnTo>
                  <a:pt x="799467" y="25137"/>
                </a:lnTo>
                <a:lnTo>
                  <a:pt x="849771" y="38607"/>
                </a:lnTo>
                <a:lnTo>
                  <a:pt x="897219" y="54630"/>
                </a:lnTo>
                <a:lnTo>
                  <a:pt x="941520" y="73045"/>
                </a:lnTo>
                <a:lnTo>
                  <a:pt x="982387" y="93691"/>
                </a:lnTo>
                <a:lnTo>
                  <a:pt x="1019528" y="116407"/>
                </a:lnTo>
                <a:lnTo>
                  <a:pt x="1052656" y="141032"/>
                </a:lnTo>
                <a:lnTo>
                  <a:pt x="1081482" y="167406"/>
                </a:lnTo>
                <a:lnTo>
                  <a:pt x="1125066" y="224758"/>
                </a:lnTo>
                <a:lnTo>
                  <a:pt x="1147966" y="287175"/>
                </a:lnTo>
                <a:lnTo>
                  <a:pt x="1150938" y="319881"/>
                </a:lnTo>
                <a:lnTo>
                  <a:pt x="1147966" y="352587"/>
                </a:lnTo>
                <a:lnTo>
                  <a:pt x="1125066" y="415004"/>
                </a:lnTo>
                <a:lnTo>
                  <a:pt x="1081482" y="472356"/>
                </a:lnTo>
                <a:lnTo>
                  <a:pt x="1052656" y="498730"/>
                </a:lnTo>
                <a:lnTo>
                  <a:pt x="1019528" y="523355"/>
                </a:lnTo>
                <a:lnTo>
                  <a:pt x="982387" y="546071"/>
                </a:lnTo>
                <a:lnTo>
                  <a:pt x="941520" y="566717"/>
                </a:lnTo>
                <a:lnTo>
                  <a:pt x="897219" y="585132"/>
                </a:lnTo>
                <a:lnTo>
                  <a:pt x="849771" y="601155"/>
                </a:lnTo>
                <a:lnTo>
                  <a:pt x="799467" y="614625"/>
                </a:lnTo>
                <a:lnTo>
                  <a:pt x="746595" y="625381"/>
                </a:lnTo>
                <a:lnTo>
                  <a:pt x="691446" y="633264"/>
                </a:lnTo>
                <a:lnTo>
                  <a:pt x="634307" y="638111"/>
                </a:lnTo>
                <a:lnTo>
                  <a:pt x="575469" y="639763"/>
                </a:lnTo>
                <a:lnTo>
                  <a:pt x="516630" y="638111"/>
                </a:lnTo>
                <a:lnTo>
                  <a:pt x="459491" y="633264"/>
                </a:lnTo>
                <a:lnTo>
                  <a:pt x="404342" y="625381"/>
                </a:lnTo>
                <a:lnTo>
                  <a:pt x="351470" y="614625"/>
                </a:lnTo>
                <a:lnTo>
                  <a:pt x="301166" y="601155"/>
                </a:lnTo>
                <a:lnTo>
                  <a:pt x="253718" y="585132"/>
                </a:lnTo>
                <a:lnTo>
                  <a:pt x="209417" y="566717"/>
                </a:lnTo>
                <a:lnTo>
                  <a:pt x="168550" y="546071"/>
                </a:lnTo>
                <a:lnTo>
                  <a:pt x="131409" y="523355"/>
                </a:lnTo>
                <a:lnTo>
                  <a:pt x="98281" y="498730"/>
                </a:lnTo>
                <a:lnTo>
                  <a:pt x="69455" y="472356"/>
                </a:lnTo>
                <a:lnTo>
                  <a:pt x="25871" y="415004"/>
                </a:lnTo>
                <a:lnTo>
                  <a:pt x="2971" y="352587"/>
                </a:lnTo>
                <a:lnTo>
                  <a:pt x="0" y="319881"/>
                </a:lnTo>
                <a:close/>
              </a:path>
            </a:pathLst>
          </a:custGeom>
          <a:ln w="25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2651732" y="4275835"/>
            <a:ext cx="5969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spc="-10" dirty="0">
                <a:latin typeface="Times New Roman"/>
                <a:cs typeface="Times New Roman"/>
              </a:rPr>
              <a:t>Sujeto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525650" y="4105756"/>
            <a:ext cx="2817495" cy="665480"/>
            <a:chOff x="3525650" y="4105756"/>
            <a:chExt cx="2817495" cy="665480"/>
          </a:xfrm>
        </p:grpSpPr>
        <p:sp>
          <p:nvSpPr>
            <p:cNvPr id="13" name="object 13"/>
            <p:cNvSpPr/>
            <p:nvPr/>
          </p:nvSpPr>
          <p:spPr>
            <a:xfrm>
              <a:off x="3525650" y="4373081"/>
              <a:ext cx="1654175" cy="132715"/>
            </a:xfrm>
            <a:custGeom>
              <a:avLst/>
              <a:gdLst/>
              <a:ahLst/>
              <a:cxnLst/>
              <a:rect l="l" t="t" r="r" b="b"/>
              <a:pathLst>
                <a:path w="1654175" h="132714">
                  <a:moveTo>
                    <a:pt x="1539888" y="0"/>
                  </a:moveTo>
                  <a:lnTo>
                    <a:pt x="1531139" y="2302"/>
                  </a:lnTo>
                  <a:lnTo>
                    <a:pt x="1523188" y="15933"/>
                  </a:lnTo>
                  <a:lnTo>
                    <a:pt x="1525490" y="24682"/>
                  </a:lnTo>
                  <a:lnTo>
                    <a:pt x="1572381" y="52035"/>
                  </a:lnTo>
                  <a:lnTo>
                    <a:pt x="1625230" y="52035"/>
                  </a:lnTo>
                  <a:lnTo>
                    <a:pt x="1625230" y="80610"/>
                  </a:lnTo>
                  <a:lnTo>
                    <a:pt x="1572383" y="80610"/>
                  </a:lnTo>
                  <a:lnTo>
                    <a:pt x="1525490" y="107963"/>
                  </a:lnTo>
                  <a:lnTo>
                    <a:pt x="1523188" y="116713"/>
                  </a:lnTo>
                  <a:lnTo>
                    <a:pt x="1531139" y="130345"/>
                  </a:lnTo>
                  <a:lnTo>
                    <a:pt x="1539888" y="132646"/>
                  </a:lnTo>
                  <a:lnTo>
                    <a:pt x="1629092" y="80610"/>
                  </a:lnTo>
                  <a:lnTo>
                    <a:pt x="1625230" y="80610"/>
                  </a:lnTo>
                  <a:lnTo>
                    <a:pt x="1629095" y="80609"/>
                  </a:lnTo>
                  <a:lnTo>
                    <a:pt x="1653585" y="66323"/>
                  </a:lnTo>
                  <a:lnTo>
                    <a:pt x="1539888" y="0"/>
                  </a:lnTo>
                  <a:close/>
                </a:path>
                <a:path w="1654175" h="132714">
                  <a:moveTo>
                    <a:pt x="1596875" y="66323"/>
                  </a:moveTo>
                  <a:lnTo>
                    <a:pt x="1572383" y="80610"/>
                  </a:lnTo>
                  <a:lnTo>
                    <a:pt x="1625230" y="80610"/>
                  </a:lnTo>
                  <a:lnTo>
                    <a:pt x="1625230" y="78665"/>
                  </a:lnTo>
                  <a:lnTo>
                    <a:pt x="1618032" y="78665"/>
                  </a:lnTo>
                  <a:lnTo>
                    <a:pt x="1596875" y="66323"/>
                  </a:lnTo>
                  <a:close/>
                </a:path>
                <a:path w="1654175" h="132714">
                  <a:moveTo>
                    <a:pt x="0" y="52034"/>
                  </a:moveTo>
                  <a:lnTo>
                    <a:pt x="0" y="80609"/>
                  </a:lnTo>
                  <a:lnTo>
                    <a:pt x="1572385" y="80609"/>
                  </a:lnTo>
                  <a:lnTo>
                    <a:pt x="1596875" y="66323"/>
                  </a:lnTo>
                  <a:lnTo>
                    <a:pt x="1572381" y="52035"/>
                  </a:lnTo>
                  <a:lnTo>
                    <a:pt x="0" y="52034"/>
                  </a:lnTo>
                  <a:close/>
                </a:path>
                <a:path w="1654175" h="132714">
                  <a:moveTo>
                    <a:pt x="1618032" y="53982"/>
                  </a:moveTo>
                  <a:lnTo>
                    <a:pt x="1596875" y="66323"/>
                  </a:lnTo>
                  <a:lnTo>
                    <a:pt x="1618032" y="78665"/>
                  </a:lnTo>
                  <a:lnTo>
                    <a:pt x="1618032" y="53982"/>
                  </a:lnTo>
                  <a:close/>
                </a:path>
                <a:path w="1654175" h="132714">
                  <a:moveTo>
                    <a:pt x="1625230" y="53982"/>
                  </a:moveTo>
                  <a:lnTo>
                    <a:pt x="1618032" y="53982"/>
                  </a:lnTo>
                  <a:lnTo>
                    <a:pt x="1618032" y="78665"/>
                  </a:lnTo>
                  <a:lnTo>
                    <a:pt x="1625230" y="78665"/>
                  </a:lnTo>
                  <a:lnTo>
                    <a:pt x="1625230" y="53982"/>
                  </a:lnTo>
                  <a:close/>
                </a:path>
                <a:path w="1654175" h="132714">
                  <a:moveTo>
                    <a:pt x="1572381" y="52035"/>
                  </a:moveTo>
                  <a:lnTo>
                    <a:pt x="1596876" y="66323"/>
                  </a:lnTo>
                  <a:lnTo>
                    <a:pt x="1618032" y="53982"/>
                  </a:lnTo>
                  <a:lnTo>
                    <a:pt x="1625230" y="53982"/>
                  </a:lnTo>
                  <a:lnTo>
                    <a:pt x="1625230" y="52035"/>
                  </a:lnTo>
                  <a:lnTo>
                    <a:pt x="1572381" y="52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179171" y="4118456"/>
              <a:ext cx="1151255" cy="640080"/>
            </a:xfrm>
            <a:custGeom>
              <a:avLst/>
              <a:gdLst/>
              <a:ahLst/>
              <a:cxnLst/>
              <a:rect l="l" t="t" r="r" b="b"/>
              <a:pathLst>
                <a:path w="1151254" h="640079">
                  <a:moveTo>
                    <a:pt x="0" y="319881"/>
                  </a:moveTo>
                  <a:lnTo>
                    <a:pt x="11691" y="255414"/>
                  </a:lnTo>
                  <a:lnTo>
                    <a:pt x="45223" y="195369"/>
                  </a:lnTo>
                  <a:lnTo>
                    <a:pt x="98281" y="141032"/>
                  </a:lnTo>
                  <a:lnTo>
                    <a:pt x="131409" y="116407"/>
                  </a:lnTo>
                  <a:lnTo>
                    <a:pt x="168550" y="93691"/>
                  </a:lnTo>
                  <a:lnTo>
                    <a:pt x="209417" y="73045"/>
                  </a:lnTo>
                  <a:lnTo>
                    <a:pt x="253718" y="54630"/>
                  </a:lnTo>
                  <a:lnTo>
                    <a:pt x="301166" y="38607"/>
                  </a:lnTo>
                  <a:lnTo>
                    <a:pt x="351470" y="25137"/>
                  </a:lnTo>
                  <a:lnTo>
                    <a:pt x="404342" y="14381"/>
                  </a:lnTo>
                  <a:lnTo>
                    <a:pt x="459491" y="6498"/>
                  </a:lnTo>
                  <a:lnTo>
                    <a:pt x="516630" y="1651"/>
                  </a:lnTo>
                  <a:lnTo>
                    <a:pt x="575469" y="0"/>
                  </a:lnTo>
                  <a:lnTo>
                    <a:pt x="634307" y="1651"/>
                  </a:lnTo>
                  <a:lnTo>
                    <a:pt x="691446" y="6498"/>
                  </a:lnTo>
                  <a:lnTo>
                    <a:pt x="746595" y="14381"/>
                  </a:lnTo>
                  <a:lnTo>
                    <a:pt x="799467" y="25137"/>
                  </a:lnTo>
                  <a:lnTo>
                    <a:pt x="849771" y="38607"/>
                  </a:lnTo>
                  <a:lnTo>
                    <a:pt x="897219" y="54630"/>
                  </a:lnTo>
                  <a:lnTo>
                    <a:pt x="941520" y="73045"/>
                  </a:lnTo>
                  <a:lnTo>
                    <a:pt x="982387" y="93691"/>
                  </a:lnTo>
                  <a:lnTo>
                    <a:pt x="1019528" y="116407"/>
                  </a:lnTo>
                  <a:lnTo>
                    <a:pt x="1052656" y="141032"/>
                  </a:lnTo>
                  <a:lnTo>
                    <a:pt x="1081482" y="167406"/>
                  </a:lnTo>
                  <a:lnTo>
                    <a:pt x="1125066" y="224758"/>
                  </a:lnTo>
                  <a:lnTo>
                    <a:pt x="1147966" y="287175"/>
                  </a:lnTo>
                  <a:lnTo>
                    <a:pt x="1150938" y="319881"/>
                  </a:lnTo>
                  <a:lnTo>
                    <a:pt x="1147966" y="352587"/>
                  </a:lnTo>
                  <a:lnTo>
                    <a:pt x="1125066" y="415004"/>
                  </a:lnTo>
                  <a:lnTo>
                    <a:pt x="1081482" y="472356"/>
                  </a:lnTo>
                  <a:lnTo>
                    <a:pt x="1052656" y="498730"/>
                  </a:lnTo>
                  <a:lnTo>
                    <a:pt x="1019528" y="523355"/>
                  </a:lnTo>
                  <a:lnTo>
                    <a:pt x="982387" y="546071"/>
                  </a:lnTo>
                  <a:lnTo>
                    <a:pt x="941520" y="566717"/>
                  </a:lnTo>
                  <a:lnTo>
                    <a:pt x="897219" y="585132"/>
                  </a:lnTo>
                  <a:lnTo>
                    <a:pt x="849771" y="601155"/>
                  </a:lnTo>
                  <a:lnTo>
                    <a:pt x="799467" y="614625"/>
                  </a:lnTo>
                  <a:lnTo>
                    <a:pt x="746595" y="625381"/>
                  </a:lnTo>
                  <a:lnTo>
                    <a:pt x="691446" y="633264"/>
                  </a:lnTo>
                  <a:lnTo>
                    <a:pt x="634307" y="638111"/>
                  </a:lnTo>
                  <a:lnTo>
                    <a:pt x="575469" y="639763"/>
                  </a:lnTo>
                  <a:lnTo>
                    <a:pt x="516630" y="638111"/>
                  </a:lnTo>
                  <a:lnTo>
                    <a:pt x="459491" y="633264"/>
                  </a:lnTo>
                  <a:lnTo>
                    <a:pt x="404342" y="625381"/>
                  </a:lnTo>
                  <a:lnTo>
                    <a:pt x="351470" y="614625"/>
                  </a:lnTo>
                  <a:lnTo>
                    <a:pt x="301166" y="601155"/>
                  </a:lnTo>
                  <a:lnTo>
                    <a:pt x="253718" y="585132"/>
                  </a:lnTo>
                  <a:lnTo>
                    <a:pt x="209417" y="566717"/>
                  </a:lnTo>
                  <a:lnTo>
                    <a:pt x="168550" y="546071"/>
                  </a:lnTo>
                  <a:lnTo>
                    <a:pt x="131409" y="523355"/>
                  </a:lnTo>
                  <a:lnTo>
                    <a:pt x="98281" y="498730"/>
                  </a:lnTo>
                  <a:lnTo>
                    <a:pt x="69455" y="472356"/>
                  </a:lnTo>
                  <a:lnTo>
                    <a:pt x="25871" y="415004"/>
                  </a:lnTo>
                  <a:lnTo>
                    <a:pt x="2971" y="352587"/>
                  </a:lnTo>
                  <a:lnTo>
                    <a:pt x="0" y="319881"/>
                  </a:lnTo>
                  <a:close/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3773039" y="3955795"/>
            <a:ext cx="96964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spc="-10" dirty="0">
                <a:latin typeface="Times New Roman"/>
                <a:cs typeface="Times New Roman"/>
              </a:rPr>
              <a:t>Predicado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10 </a:t>
            </a:r>
            <a:r>
              <a:rPr spc="-50" dirty="0"/>
              <a:t>–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5430790" y="4275835"/>
            <a:ext cx="647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spc="-10" dirty="0">
                <a:latin typeface="Times New Roman"/>
                <a:cs typeface="Times New Roman"/>
              </a:rPr>
              <a:t>Objeto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805430">
              <a:lnSpc>
                <a:spcPct val="100000"/>
              </a:lnSpc>
              <a:spcBef>
                <a:spcPts val="100"/>
              </a:spcBef>
            </a:pPr>
            <a:r>
              <a:rPr dirty="0"/>
              <a:t>RDF:</a:t>
            </a:r>
            <a:r>
              <a:rPr spc="-10" dirty="0"/>
              <a:t> Ejemplo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65675" y="1524000"/>
            <a:ext cx="7438536" cy="3127375"/>
          </a:xfrm>
          <a:prstGeom prst="rect">
            <a:avLst/>
          </a:prstGeom>
        </p:spPr>
      </p:pic>
      <p:sp>
        <p:nvSpPr>
          <p:cNvPr id="4" name="object 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11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466340">
              <a:lnSpc>
                <a:spcPct val="100000"/>
              </a:lnSpc>
              <a:spcBef>
                <a:spcPts val="100"/>
              </a:spcBef>
            </a:pPr>
            <a:r>
              <a:rPr dirty="0"/>
              <a:t>RDF:</a:t>
            </a:r>
            <a:r>
              <a:rPr spc="-10" dirty="0"/>
              <a:t> Serialización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12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160780"/>
            <a:ext cx="6999605" cy="3039110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Varios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formatos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representación</a:t>
            </a:r>
            <a:r>
              <a:rPr sz="2400" spc="-10" dirty="0">
                <a:latin typeface="Arial"/>
                <a:cs typeface="Arial"/>
              </a:rPr>
              <a:t> (serialización)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2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N-</a:t>
            </a:r>
            <a:r>
              <a:rPr sz="2000" spc="-10" dirty="0">
                <a:latin typeface="Arial"/>
                <a:cs typeface="Arial"/>
              </a:rPr>
              <a:t>Triples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00"/>
              </a:spcBef>
              <a:buFont typeface="Arial"/>
              <a:buChar char="–"/>
              <a:tabLst>
                <a:tab pos="755015" algn="l"/>
                <a:tab pos="755650" algn="l"/>
              </a:tabLst>
            </a:pPr>
            <a:r>
              <a:rPr sz="2000" b="1" spc="-10" dirty="0">
                <a:solidFill>
                  <a:srgbClr val="3333CC"/>
                </a:solidFill>
                <a:latin typeface="Arial"/>
                <a:cs typeface="Arial"/>
              </a:rPr>
              <a:t>Turtle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8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20" dirty="0">
                <a:latin typeface="Arial"/>
                <a:cs typeface="Arial"/>
              </a:rPr>
              <a:t>TriG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09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N-</a:t>
            </a:r>
            <a:r>
              <a:rPr sz="2000" spc="-10" dirty="0">
                <a:latin typeface="Arial"/>
                <a:cs typeface="Arial"/>
              </a:rPr>
              <a:t>Quads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0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10" dirty="0">
                <a:latin typeface="Arial"/>
                <a:cs typeface="Arial"/>
              </a:rPr>
              <a:t>JSON-</a:t>
            </a:r>
            <a:r>
              <a:rPr sz="2000" spc="-25" dirty="0">
                <a:latin typeface="Arial"/>
                <a:cs typeface="Arial"/>
              </a:rPr>
              <a:t>LD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0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RDFa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(para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incluir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en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HTML)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0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10" dirty="0">
                <a:latin typeface="Arial"/>
                <a:cs typeface="Arial"/>
              </a:rPr>
              <a:t>RDF/XML</a:t>
            </a:r>
            <a:endParaRPr sz="2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958975">
              <a:lnSpc>
                <a:spcPct val="100000"/>
              </a:lnSpc>
              <a:spcBef>
                <a:spcPts val="100"/>
              </a:spcBef>
            </a:pPr>
            <a:r>
              <a:rPr dirty="0"/>
              <a:t>RDF:</a:t>
            </a:r>
            <a:r>
              <a:rPr spc="-30" dirty="0"/>
              <a:t> </a:t>
            </a:r>
            <a:r>
              <a:rPr dirty="0"/>
              <a:t>Serialización.</a:t>
            </a:r>
            <a:r>
              <a:rPr spc="-25" dirty="0"/>
              <a:t> </a:t>
            </a:r>
            <a:r>
              <a:rPr spc="-10" dirty="0"/>
              <a:t>Turtle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13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21615" y="2345435"/>
            <a:ext cx="5203190" cy="3086100"/>
          </a:xfrm>
          <a:prstGeom prst="rect">
            <a:avLst/>
          </a:prstGeom>
        </p:spPr>
        <p:txBody>
          <a:bodyPr vert="horz" wrap="square" lIns="0" tIns="52069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9"/>
              </a:spcBef>
            </a:pPr>
            <a:r>
              <a:rPr sz="1400" b="1" dirty="0">
                <a:latin typeface="Arial"/>
                <a:cs typeface="Arial"/>
              </a:rPr>
              <a:t>O</a:t>
            </a:r>
            <a:r>
              <a:rPr sz="1400" b="1" spc="-5" dirty="0">
                <a:latin typeface="Arial"/>
                <a:cs typeface="Arial"/>
              </a:rPr>
              <a:t> </a:t>
            </a:r>
            <a:r>
              <a:rPr sz="1400" b="1" dirty="0">
                <a:latin typeface="Arial"/>
                <a:cs typeface="Arial"/>
              </a:rPr>
              <a:t>más</a:t>
            </a:r>
            <a:r>
              <a:rPr sz="1400" b="1" spc="-10" dirty="0">
                <a:latin typeface="Arial"/>
                <a:cs typeface="Arial"/>
              </a:rPr>
              <a:t> compacto:</a:t>
            </a:r>
            <a:endParaRPr sz="1400">
              <a:latin typeface="Arial"/>
              <a:cs typeface="Arial"/>
            </a:endParaRPr>
          </a:p>
          <a:p>
            <a:pPr marL="454025">
              <a:lnSpc>
                <a:spcPct val="100000"/>
              </a:lnSpc>
              <a:spcBef>
                <a:spcPts val="315"/>
              </a:spcBef>
            </a:pPr>
            <a:r>
              <a:rPr sz="1400" b="1" dirty="0">
                <a:latin typeface="Arial"/>
                <a:cs typeface="Arial"/>
              </a:rPr>
              <a:t>@prefix</a:t>
            </a:r>
            <a:r>
              <a:rPr sz="1400" b="1" spc="-25" dirty="0">
                <a:latin typeface="Arial"/>
                <a:cs typeface="Arial"/>
              </a:rPr>
              <a:t> </a:t>
            </a:r>
            <a:r>
              <a:rPr sz="1400" b="1" dirty="0">
                <a:latin typeface="Arial"/>
                <a:cs typeface="Arial"/>
              </a:rPr>
              <a:t>ex:</a:t>
            </a:r>
            <a:r>
              <a:rPr sz="1400" b="1" spc="-20" dirty="0">
                <a:latin typeface="Arial"/>
                <a:cs typeface="Arial"/>
              </a:rPr>
              <a:t> </a:t>
            </a:r>
            <a:r>
              <a:rPr sz="1400" b="1" spc="-10" dirty="0">
                <a:latin typeface="Arial"/>
                <a:cs typeface="Arial"/>
              </a:rPr>
              <a:t>&lt;</a:t>
            </a:r>
            <a:r>
              <a:rPr sz="1400" b="1" spc="-10" dirty="0">
                <a:latin typeface="Arial"/>
                <a:cs typeface="Arial"/>
                <a:hlinkClick r:id="rId6"/>
              </a:rPr>
              <a:t>http://www.example.org/&gt;</a:t>
            </a:r>
            <a:r>
              <a:rPr sz="1400" b="1" spc="-10" dirty="0">
                <a:latin typeface="Arial"/>
                <a:cs typeface="Arial"/>
              </a:rPr>
              <a:t>.</a:t>
            </a:r>
            <a:endParaRPr sz="1400">
              <a:latin typeface="Arial"/>
              <a:cs typeface="Arial"/>
            </a:endParaRPr>
          </a:p>
          <a:p>
            <a:pPr marL="454025" marR="409575">
              <a:lnSpc>
                <a:spcPct val="119000"/>
              </a:lnSpc>
              <a:spcBef>
                <a:spcPts val="15"/>
              </a:spcBef>
            </a:pPr>
            <a:r>
              <a:rPr sz="1400" b="1" dirty="0">
                <a:latin typeface="Arial"/>
                <a:cs typeface="Arial"/>
              </a:rPr>
              <a:t>@prefix</a:t>
            </a:r>
            <a:r>
              <a:rPr sz="1400" b="1" spc="-50" dirty="0">
                <a:latin typeface="Arial"/>
                <a:cs typeface="Arial"/>
              </a:rPr>
              <a:t> </a:t>
            </a:r>
            <a:r>
              <a:rPr sz="1400" b="1" dirty="0">
                <a:latin typeface="Arial"/>
                <a:cs typeface="Arial"/>
              </a:rPr>
              <a:t>exstaff:</a:t>
            </a:r>
            <a:r>
              <a:rPr sz="1400" b="1" spc="-40" dirty="0">
                <a:latin typeface="Arial"/>
                <a:cs typeface="Arial"/>
              </a:rPr>
              <a:t> </a:t>
            </a:r>
            <a:r>
              <a:rPr sz="1400" b="1" spc="-10" dirty="0">
                <a:latin typeface="Arial"/>
                <a:cs typeface="Arial"/>
              </a:rPr>
              <a:t>&lt;</a:t>
            </a:r>
            <a:r>
              <a:rPr sz="1400" b="1" spc="-10" dirty="0">
                <a:latin typeface="Arial"/>
                <a:cs typeface="Arial"/>
                <a:hlinkClick r:id="rId7"/>
              </a:rPr>
              <a:t>http://www.example.org/staffid/&gt;</a:t>
            </a:r>
            <a:r>
              <a:rPr sz="1400" b="1" spc="-10" dirty="0">
                <a:latin typeface="Arial"/>
                <a:cs typeface="Arial"/>
              </a:rPr>
              <a:t>. </a:t>
            </a:r>
            <a:r>
              <a:rPr sz="1400" b="1" dirty="0">
                <a:latin typeface="Arial"/>
                <a:cs typeface="Arial"/>
              </a:rPr>
              <a:t>@prefix</a:t>
            </a:r>
            <a:r>
              <a:rPr sz="1400" b="1" spc="-45" dirty="0">
                <a:latin typeface="Arial"/>
                <a:cs typeface="Arial"/>
              </a:rPr>
              <a:t> </a:t>
            </a:r>
            <a:r>
              <a:rPr sz="1400" b="1" dirty="0">
                <a:latin typeface="Arial"/>
                <a:cs typeface="Arial"/>
              </a:rPr>
              <a:t>exterms:</a:t>
            </a:r>
            <a:r>
              <a:rPr sz="1400" b="1" spc="-35" dirty="0">
                <a:latin typeface="Arial"/>
                <a:cs typeface="Arial"/>
              </a:rPr>
              <a:t> </a:t>
            </a:r>
            <a:r>
              <a:rPr sz="1400" b="1" spc="-10" dirty="0">
                <a:latin typeface="Arial"/>
                <a:cs typeface="Arial"/>
              </a:rPr>
              <a:t>&lt;</a:t>
            </a:r>
            <a:r>
              <a:rPr sz="1400" b="1" spc="-10" dirty="0">
                <a:latin typeface="Arial"/>
                <a:cs typeface="Arial"/>
                <a:hlinkClick r:id="rId8"/>
              </a:rPr>
              <a:t>http://www.example.org/terms/&gt;</a:t>
            </a:r>
            <a:r>
              <a:rPr sz="1400" b="1" spc="-10" dirty="0">
                <a:latin typeface="Arial"/>
                <a:cs typeface="Arial"/>
              </a:rPr>
              <a:t>. </a:t>
            </a:r>
            <a:r>
              <a:rPr sz="1400" b="1" dirty="0">
                <a:latin typeface="Arial"/>
                <a:cs typeface="Arial"/>
              </a:rPr>
              <a:t>@prefix</a:t>
            </a:r>
            <a:r>
              <a:rPr sz="1400" b="1" spc="-25" dirty="0">
                <a:latin typeface="Arial"/>
                <a:cs typeface="Arial"/>
              </a:rPr>
              <a:t> </a:t>
            </a:r>
            <a:r>
              <a:rPr sz="1400" b="1" dirty="0">
                <a:latin typeface="Arial"/>
                <a:cs typeface="Arial"/>
              </a:rPr>
              <a:t>dc:</a:t>
            </a:r>
            <a:r>
              <a:rPr sz="1400" b="1" spc="-25" dirty="0">
                <a:latin typeface="Arial"/>
                <a:cs typeface="Arial"/>
              </a:rPr>
              <a:t> </a:t>
            </a:r>
            <a:r>
              <a:rPr sz="1400" b="1" spc="-10" dirty="0">
                <a:latin typeface="Arial"/>
                <a:cs typeface="Arial"/>
              </a:rPr>
              <a:t>&lt;</a:t>
            </a:r>
            <a:r>
              <a:rPr sz="1400" b="1" spc="-10" dirty="0">
                <a:latin typeface="Arial"/>
                <a:cs typeface="Arial"/>
                <a:hlinkClick r:id="rId9"/>
              </a:rPr>
              <a:t>http://purl.org/dc/elements/1.1/&gt;</a:t>
            </a:r>
            <a:r>
              <a:rPr sz="1400" b="1" spc="-10" dirty="0">
                <a:latin typeface="Arial"/>
                <a:cs typeface="Arial"/>
              </a:rPr>
              <a:t>. </a:t>
            </a:r>
            <a:r>
              <a:rPr sz="1400" b="1" dirty="0">
                <a:solidFill>
                  <a:srgbClr val="FF0000"/>
                </a:solidFill>
                <a:latin typeface="Arial"/>
                <a:cs typeface="Arial"/>
              </a:rPr>
              <a:t>ex:index.html</a:t>
            </a:r>
            <a:r>
              <a:rPr sz="1400" b="1" spc="-6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400" b="1" dirty="0">
                <a:solidFill>
                  <a:srgbClr val="008000"/>
                </a:solidFill>
                <a:latin typeface="Arial"/>
                <a:cs typeface="Arial"/>
              </a:rPr>
              <a:t>dc:creator</a:t>
            </a:r>
            <a:r>
              <a:rPr sz="1400" b="1" spc="-55" dirty="0">
                <a:solidFill>
                  <a:srgbClr val="008000"/>
                </a:solidFill>
                <a:latin typeface="Arial"/>
                <a:cs typeface="Arial"/>
              </a:rPr>
              <a:t> </a:t>
            </a:r>
            <a:r>
              <a:rPr sz="1400" b="1" dirty="0">
                <a:solidFill>
                  <a:srgbClr val="0000FF"/>
                </a:solidFill>
                <a:latin typeface="Arial"/>
                <a:cs typeface="Arial"/>
              </a:rPr>
              <a:t>exstaff:85740</a:t>
            </a:r>
            <a:r>
              <a:rPr sz="1400" b="1" spc="-60" dirty="0">
                <a:solidFill>
                  <a:srgbClr val="0000FF"/>
                </a:solidFill>
                <a:latin typeface="Arial"/>
                <a:cs typeface="Arial"/>
              </a:rPr>
              <a:t> </a:t>
            </a:r>
            <a:r>
              <a:rPr sz="1400" b="1" spc="-50" dirty="0">
                <a:latin typeface="Arial"/>
                <a:cs typeface="Arial"/>
              </a:rPr>
              <a:t>.</a:t>
            </a:r>
            <a:endParaRPr sz="1400">
              <a:latin typeface="Arial"/>
              <a:cs typeface="Arial"/>
            </a:endParaRPr>
          </a:p>
          <a:p>
            <a:pPr marL="469900" marR="19050">
              <a:lnSpc>
                <a:spcPct val="118600"/>
              </a:lnSpc>
              <a:spcBef>
                <a:spcPts val="95"/>
              </a:spcBef>
            </a:pPr>
            <a:r>
              <a:rPr sz="1400" b="1" dirty="0">
                <a:solidFill>
                  <a:srgbClr val="FF0000"/>
                </a:solidFill>
                <a:latin typeface="Arial"/>
                <a:cs typeface="Arial"/>
              </a:rPr>
              <a:t>ex:index.html</a:t>
            </a:r>
            <a:r>
              <a:rPr sz="1400" b="1" spc="-2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400" b="1" spc="-10" dirty="0">
                <a:solidFill>
                  <a:srgbClr val="008000"/>
                </a:solidFill>
                <a:latin typeface="Arial"/>
                <a:cs typeface="Arial"/>
              </a:rPr>
              <a:t>exterms:creation-</a:t>
            </a:r>
            <a:r>
              <a:rPr sz="1400" b="1" dirty="0">
                <a:solidFill>
                  <a:srgbClr val="008000"/>
                </a:solidFill>
                <a:latin typeface="Arial"/>
                <a:cs typeface="Arial"/>
              </a:rPr>
              <a:t>date</a:t>
            </a:r>
            <a:r>
              <a:rPr sz="1400" b="1" spc="-20" dirty="0">
                <a:solidFill>
                  <a:srgbClr val="008000"/>
                </a:solidFill>
                <a:latin typeface="Arial"/>
                <a:cs typeface="Arial"/>
              </a:rPr>
              <a:t> </a:t>
            </a:r>
            <a:r>
              <a:rPr sz="1400" b="1" dirty="0">
                <a:latin typeface="Arial"/>
                <a:cs typeface="Arial"/>
              </a:rPr>
              <a:t>"</a:t>
            </a:r>
            <a:r>
              <a:rPr sz="1400" b="1" dirty="0">
                <a:solidFill>
                  <a:srgbClr val="0000FF"/>
                </a:solidFill>
                <a:latin typeface="Arial"/>
                <a:cs typeface="Arial"/>
              </a:rPr>
              <a:t>August</a:t>
            </a:r>
            <a:r>
              <a:rPr sz="1400" b="1" spc="-20" dirty="0">
                <a:solidFill>
                  <a:srgbClr val="0000FF"/>
                </a:solidFill>
                <a:latin typeface="Arial"/>
                <a:cs typeface="Arial"/>
              </a:rPr>
              <a:t> </a:t>
            </a:r>
            <a:r>
              <a:rPr sz="1400" b="1" dirty="0">
                <a:solidFill>
                  <a:srgbClr val="0000FF"/>
                </a:solidFill>
                <a:latin typeface="Arial"/>
                <a:cs typeface="Arial"/>
              </a:rPr>
              <a:t>16,</a:t>
            </a:r>
            <a:r>
              <a:rPr sz="1400" b="1" spc="-15" dirty="0">
                <a:solidFill>
                  <a:srgbClr val="0000FF"/>
                </a:solidFill>
                <a:latin typeface="Arial"/>
                <a:cs typeface="Arial"/>
              </a:rPr>
              <a:t> </a:t>
            </a:r>
            <a:r>
              <a:rPr sz="1400" b="1" dirty="0">
                <a:solidFill>
                  <a:srgbClr val="0000FF"/>
                </a:solidFill>
                <a:latin typeface="Arial"/>
                <a:cs typeface="Arial"/>
              </a:rPr>
              <a:t>1999</a:t>
            </a:r>
            <a:r>
              <a:rPr sz="1400" b="1" dirty="0">
                <a:latin typeface="Arial"/>
                <a:cs typeface="Arial"/>
              </a:rPr>
              <a:t>"</a:t>
            </a:r>
            <a:r>
              <a:rPr sz="1400" b="1" spc="-15" dirty="0">
                <a:latin typeface="Arial"/>
                <a:cs typeface="Arial"/>
              </a:rPr>
              <a:t> </a:t>
            </a:r>
            <a:r>
              <a:rPr sz="1400" b="1" spc="-50" dirty="0">
                <a:latin typeface="Arial"/>
                <a:cs typeface="Arial"/>
              </a:rPr>
              <a:t>. </a:t>
            </a:r>
            <a:r>
              <a:rPr sz="1400" b="1" dirty="0">
                <a:solidFill>
                  <a:srgbClr val="FF0000"/>
                </a:solidFill>
                <a:latin typeface="Arial"/>
                <a:cs typeface="Arial"/>
              </a:rPr>
              <a:t>ex:index.html</a:t>
            </a:r>
            <a:r>
              <a:rPr sz="1400" b="1" spc="-5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400" b="1" dirty="0">
                <a:solidFill>
                  <a:srgbClr val="008000"/>
                </a:solidFill>
                <a:latin typeface="Arial"/>
                <a:cs typeface="Arial"/>
              </a:rPr>
              <a:t>dc:language</a:t>
            </a:r>
            <a:r>
              <a:rPr sz="1400" b="1" spc="-65" dirty="0">
                <a:solidFill>
                  <a:srgbClr val="008000"/>
                </a:solidFill>
                <a:latin typeface="Arial"/>
                <a:cs typeface="Arial"/>
              </a:rPr>
              <a:t> </a:t>
            </a:r>
            <a:r>
              <a:rPr sz="1400" b="1" dirty="0">
                <a:latin typeface="Arial"/>
                <a:cs typeface="Arial"/>
              </a:rPr>
              <a:t>"</a:t>
            </a:r>
            <a:r>
              <a:rPr sz="1400" b="1" dirty="0">
                <a:solidFill>
                  <a:srgbClr val="0000FF"/>
                </a:solidFill>
                <a:latin typeface="Arial"/>
                <a:cs typeface="Arial"/>
              </a:rPr>
              <a:t>en</a:t>
            </a:r>
            <a:r>
              <a:rPr sz="1400" b="1" dirty="0">
                <a:latin typeface="Arial"/>
                <a:cs typeface="Arial"/>
              </a:rPr>
              <a:t>"</a:t>
            </a:r>
            <a:r>
              <a:rPr sz="1400" b="1" spc="-55" dirty="0">
                <a:latin typeface="Arial"/>
                <a:cs typeface="Arial"/>
              </a:rPr>
              <a:t> </a:t>
            </a:r>
            <a:r>
              <a:rPr sz="1400" b="1" spc="-50" dirty="0">
                <a:latin typeface="Arial"/>
                <a:cs typeface="Arial"/>
              </a:rPr>
              <a:t>.</a:t>
            </a:r>
            <a:endParaRPr sz="1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1400" b="1" dirty="0">
                <a:latin typeface="Arial"/>
                <a:cs typeface="Arial"/>
              </a:rPr>
              <a:t>O</a:t>
            </a:r>
            <a:endParaRPr sz="1400">
              <a:latin typeface="Arial"/>
              <a:cs typeface="Arial"/>
            </a:endParaRPr>
          </a:p>
          <a:p>
            <a:pPr marL="469900">
              <a:lnSpc>
                <a:spcPct val="100000"/>
              </a:lnSpc>
              <a:spcBef>
                <a:spcPts val="315"/>
              </a:spcBef>
            </a:pPr>
            <a:r>
              <a:rPr sz="1400" b="1" dirty="0">
                <a:solidFill>
                  <a:srgbClr val="FF0000"/>
                </a:solidFill>
                <a:latin typeface="Arial"/>
                <a:cs typeface="Arial"/>
              </a:rPr>
              <a:t>ex:index.html</a:t>
            </a:r>
            <a:r>
              <a:rPr sz="1400" b="1" spc="-6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400" b="1" dirty="0">
                <a:solidFill>
                  <a:srgbClr val="008000"/>
                </a:solidFill>
                <a:latin typeface="Arial"/>
                <a:cs typeface="Arial"/>
              </a:rPr>
              <a:t>dc:creator</a:t>
            </a:r>
            <a:r>
              <a:rPr sz="1400" b="1" spc="-55" dirty="0">
                <a:solidFill>
                  <a:srgbClr val="008000"/>
                </a:solidFill>
                <a:latin typeface="Arial"/>
                <a:cs typeface="Arial"/>
              </a:rPr>
              <a:t> </a:t>
            </a:r>
            <a:r>
              <a:rPr sz="1400" b="1" dirty="0">
                <a:solidFill>
                  <a:srgbClr val="0000FF"/>
                </a:solidFill>
                <a:latin typeface="Arial"/>
                <a:cs typeface="Arial"/>
              </a:rPr>
              <a:t>exstaff:85740</a:t>
            </a:r>
            <a:r>
              <a:rPr sz="1400" b="1" spc="-60" dirty="0">
                <a:solidFill>
                  <a:srgbClr val="0000FF"/>
                </a:solidFill>
                <a:latin typeface="Arial"/>
                <a:cs typeface="Arial"/>
              </a:rPr>
              <a:t> </a:t>
            </a:r>
            <a:r>
              <a:rPr sz="1400" b="1" spc="-50" dirty="0">
                <a:latin typeface="Arial"/>
                <a:cs typeface="Arial"/>
              </a:rPr>
              <a:t>;</a:t>
            </a:r>
            <a:endParaRPr sz="1400">
              <a:latin typeface="Arial"/>
              <a:cs typeface="Arial"/>
            </a:endParaRPr>
          </a:p>
          <a:p>
            <a:pPr marL="1664970" marR="5080">
              <a:lnSpc>
                <a:spcPts val="2020"/>
              </a:lnSpc>
              <a:spcBef>
                <a:spcPts val="65"/>
              </a:spcBef>
            </a:pPr>
            <a:r>
              <a:rPr sz="1400" b="1" spc="-10" dirty="0">
                <a:solidFill>
                  <a:srgbClr val="008000"/>
                </a:solidFill>
                <a:latin typeface="Arial"/>
                <a:cs typeface="Arial"/>
              </a:rPr>
              <a:t>exterms:creation-</a:t>
            </a:r>
            <a:r>
              <a:rPr sz="1400" b="1" dirty="0">
                <a:solidFill>
                  <a:srgbClr val="008000"/>
                </a:solidFill>
                <a:latin typeface="Arial"/>
                <a:cs typeface="Arial"/>
              </a:rPr>
              <a:t>date</a:t>
            </a:r>
            <a:r>
              <a:rPr sz="1400" b="1" spc="-20" dirty="0">
                <a:solidFill>
                  <a:srgbClr val="008000"/>
                </a:solidFill>
                <a:latin typeface="Arial"/>
                <a:cs typeface="Arial"/>
              </a:rPr>
              <a:t> </a:t>
            </a:r>
            <a:r>
              <a:rPr sz="1400" b="1" dirty="0">
                <a:latin typeface="Arial"/>
                <a:cs typeface="Arial"/>
              </a:rPr>
              <a:t>"</a:t>
            </a:r>
            <a:r>
              <a:rPr sz="1400" b="1" dirty="0">
                <a:solidFill>
                  <a:srgbClr val="0000FF"/>
                </a:solidFill>
                <a:latin typeface="Arial"/>
                <a:cs typeface="Arial"/>
              </a:rPr>
              <a:t>August</a:t>
            </a:r>
            <a:r>
              <a:rPr sz="1400" b="1" spc="-5" dirty="0">
                <a:solidFill>
                  <a:srgbClr val="0000FF"/>
                </a:solidFill>
                <a:latin typeface="Arial"/>
                <a:cs typeface="Arial"/>
              </a:rPr>
              <a:t> </a:t>
            </a:r>
            <a:r>
              <a:rPr sz="1400" b="1" dirty="0">
                <a:solidFill>
                  <a:srgbClr val="0000FF"/>
                </a:solidFill>
                <a:latin typeface="Arial"/>
                <a:cs typeface="Arial"/>
              </a:rPr>
              <a:t>16,</a:t>
            </a:r>
            <a:r>
              <a:rPr sz="1400" b="1" spc="-5" dirty="0">
                <a:solidFill>
                  <a:srgbClr val="0000FF"/>
                </a:solidFill>
                <a:latin typeface="Arial"/>
                <a:cs typeface="Arial"/>
              </a:rPr>
              <a:t> </a:t>
            </a:r>
            <a:r>
              <a:rPr sz="1400" b="1" dirty="0">
                <a:solidFill>
                  <a:srgbClr val="0000FF"/>
                </a:solidFill>
                <a:latin typeface="Arial"/>
                <a:cs typeface="Arial"/>
              </a:rPr>
              <a:t>1999</a:t>
            </a:r>
            <a:r>
              <a:rPr sz="1400" b="1" dirty="0">
                <a:latin typeface="Arial"/>
                <a:cs typeface="Arial"/>
              </a:rPr>
              <a:t>" </a:t>
            </a:r>
            <a:r>
              <a:rPr sz="1400" b="1" spc="-50" dirty="0">
                <a:latin typeface="Arial"/>
                <a:cs typeface="Arial"/>
              </a:rPr>
              <a:t>; </a:t>
            </a:r>
            <a:r>
              <a:rPr sz="1400" b="1" dirty="0">
                <a:solidFill>
                  <a:srgbClr val="008000"/>
                </a:solidFill>
                <a:latin typeface="Arial"/>
                <a:cs typeface="Arial"/>
              </a:rPr>
              <a:t>dc:language</a:t>
            </a:r>
            <a:r>
              <a:rPr sz="1400" b="1" spc="-60" dirty="0">
                <a:solidFill>
                  <a:srgbClr val="008000"/>
                </a:solidFill>
                <a:latin typeface="Arial"/>
                <a:cs typeface="Arial"/>
              </a:rPr>
              <a:t> </a:t>
            </a:r>
            <a:r>
              <a:rPr sz="1400" b="1" dirty="0">
                <a:latin typeface="Arial"/>
                <a:cs typeface="Arial"/>
              </a:rPr>
              <a:t>"</a:t>
            </a:r>
            <a:r>
              <a:rPr sz="1400" b="1" dirty="0">
                <a:solidFill>
                  <a:srgbClr val="0000FF"/>
                </a:solidFill>
                <a:latin typeface="Arial"/>
                <a:cs typeface="Arial"/>
              </a:rPr>
              <a:t>en</a:t>
            </a:r>
            <a:r>
              <a:rPr sz="1400" b="1" dirty="0">
                <a:latin typeface="Arial"/>
                <a:cs typeface="Arial"/>
              </a:rPr>
              <a:t>"</a:t>
            </a:r>
            <a:r>
              <a:rPr sz="1400" b="1" spc="-50" dirty="0">
                <a:latin typeface="Arial"/>
                <a:cs typeface="Arial"/>
              </a:rPr>
              <a:t> .</a:t>
            </a:r>
            <a:endParaRPr sz="14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31140" y="1091014"/>
            <a:ext cx="8670290" cy="1061720"/>
          </a:xfrm>
          <a:prstGeom prst="rect">
            <a:avLst/>
          </a:prstGeom>
        </p:spPr>
        <p:txBody>
          <a:bodyPr vert="horz" wrap="square" lIns="0" tIns="123825" rIns="0" bIns="0" rtlCol="0">
            <a:spAutoFit/>
          </a:bodyPr>
          <a:lstStyle/>
          <a:p>
            <a:pPr marL="2692400">
              <a:lnSpc>
                <a:spcPct val="100000"/>
              </a:lnSpc>
              <a:spcBef>
                <a:spcPts val="975"/>
              </a:spcBef>
            </a:pPr>
            <a:r>
              <a:rPr sz="1400" b="1" dirty="0">
                <a:latin typeface="Arial"/>
                <a:cs typeface="Arial"/>
              </a:rPr>
              <a:t>&lt;sujeto&gt;</a:t>
            </a:r>
            <a:r>
              <a:rPr sz="1400" b="1" spc="-65" dirty="0">
                <a:latin typeface="Arial"/>
                <a:cs typeface="Arial"/>
              </a:rPr>
              <a:t> </a:t>
            </a:r>
            <a:r>
              <a:rPr sz="1400" b="1" dirty="0">
                <a:latin typeface="Arial"/>
                <a:cs typeface="Arial"/>
              </a:rPr>
              <a:t>&lt;predicado&gt;</a:t>
            </a:r>
            <a:r>
              <a:rPr sz="1400" b="1" spc="-60" dirty="0">
                <a:latin typeface="Arial"/>
                <a:cs typeface="Arial"/>
              </a:rPr>
              <a:t> </a:t>
            </a:r>
            <a:r>
              <a:rPr sz="1400" b="1" dirty="0">
                <a:latin typeface="Arial"/>
                <a:cs typeface="Arial"/>
              </a:rPr>
              <a:t>&lt;objeto&gt;</a:t>
            </a:r>
            <a:r>
              <a:rPr sz="1400" b="1" spc="-60" dirty="0">
                <a:latin typeface="Arial"/>
                <a:cs typeface="Arial"/>
              </a:rPr>
              <a:t> </a:t>
            </a:r>
            <a:r>
              <a:rPr sz="1400" b="1" spc="-50" dirty="0">
                <a:latin typeface="Arial"/>
                <a:cs typeface="Arial"/>
              </a:rPr>
              <a:t>.</a:t>
            </a:r>
            <a:endParaRPr sz="1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5"/>
              </a:spcBef>
            </a:pPr>
            <a:r>
              <a:rPr sz="1200" b="1" spc="-10" dirty="0">
                <a:solidFill>
                  <a:srgbClr val="FF0000"/>
                </a:solidFill>
                <a:latin typeface="Arial"/>
                <a:cs typeface="Arial"/>
                <a:hlinkClick r:id="rId10"/>
              </a:rPr>
              <a:t>&lt;h</a:t>
            </a:r>
            <a:r>
              <a:rPr sz="1200" b="1" spc="-10" dirty="0">
                <a:solidFill>
                  <a:srgbClr val="FF0000"/>
                </a:solidFill>
                <a:latin typeface="Arial"/>
                <a:cs typeface="Arial"/>
              </a:rPr>
              <a:t>t</a:t>
            </a:r>
            <a:r>
              <a:rPr sz="1200" b="1" spc="-10" dirty="0">
                <a:solidFill>
                  <a:srgbClr val="FF0000"/>
                </a:solidFill>
                <a:latin typeface="Arial"/>
                <a:cs typeface="Arial"/>
                <a:hlinkClick r:id="rId10"/>
              </a:rPr>
              <a:t>tp://www.example.org/index.html</a:t>
            </a:r>
            <a:r>
              <a:rPr sz="1200" b="1" spc="-10" dirty="0">
                <a:solidFill>
                  <a:srgbClr val="FF0000"/>
                </a:solidFill>
                <a:latin typeface="Arial"/>
                <a:cs typeface="Arial"/>
              </a:rPr>
              <a:t>&gt;</a:t>
            </a:r>
            <a:r>
              <a:rPr sz="1200" b="1" spc="14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008000"/>
                </a:solidFill>
                <a:latin typeface="Arial"/>
                <a:cs typeface="Arial"/>
                <a:hlinkClick r:id="rId11"/>
              </a:rPr>
              <a:t>&lt;h</a:t>
            </a:r>
            <a:r>
              <a:rPr sz="1200" b="1" dirty="0">
                <a:solidFill>
                  <a:srgbClr val="008000"/>
                </a:solidFill>
                <a:latin typeface="Arial"/>
                <a:cs typeface="Arial"/>
              </a:rPr>
              <a:t>t</a:t>
            </a:r>
            <a:r>
              <a:rPr sz="1200" b="1" dirty="0">
                <a:solidFill>
                  <a:srgbClr val="008000"/>
                </a:solidFill>
                <a:latin typeface="Arial"/>
                <a:cs typeface="Arial"/>
                <a:hlinkClick r:id="rId11"/>
              </a:rPr>
              <a:t>tp://purl.org/dc/elements/1.1/creator</a:t>
            </a:r>
            <a:r>
              <a:rPr sz="1200" b="1" dirty="0">
                <a:solidFill>
                  <a:srgbClr val="008000"/>
                </a:solidFill>
                <a:latin typeface="Arial"/>
                <a:cs typeface="Arial"/>
              </a:rPr>
              <a:t>&gt;</a:t>
            </a:r>
            <a:r>
              <a:rPr sz="1200" b="1" spc="150" dirty="0">
                <a:solidFill>
                  <a:srgbClr val="008000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0000FF"/>
                </a:solidFill>
                <a:latin typeface="Arial"/>
                <a:cs typeface="Arial"/>
                <a:hlinkClick r:id="rId12"/>
              </a:rPr>
              <a:t>&lt;h</a:t>
            </a:r>
            <a:r>
              <a:rPr sz="1200" b="1" spc="-10" dirty="0">
                <a:solidFill>
                  <a:srgbClr val="0000FF"/>
                </a:solidFill>
                <a:latin typeface="Arial"/>
                <a:cs typeface="Arial"/>
              </a:rPr>
              <a:t>t</a:t>
            </a:r>
            <a:r>
              <a:rPr sz="1200" b="1" spc="-10" dirty="0">
                <a:solidFill>
                  <a:srgbClr val="0000FF"/>
                </a:solidFill>
                <a:latin typeface="Arial"/>
                <a:cs typeface="Arial"/>
                <a:hlinkClick r:id="rId12"/>
              </a:rPr>
              <a:t>tp://www.example.org/staffid/85740</a:t>
            </a:r>
            <a:r>
              <a:rPr sz="1200" b="1" spc="-10" dirty="0">
                <a:solidFill>
                  <a:srgbClr val="0000FF"/>
                </a:solidFill>
                <a:latin typeface="Arial"/>
                <a:cs typeface="Arial"/>
              </a:rPr>
              <a:t>&gt;</a:t>
            </a:r>
            <a:r>
              <a:rPr sz="1200" b="1" spc="155" dirty="0">
                <a:solidFill>
                  <a:srgbClr val="0000FF"/>
                </a:solidFill>
                <a:latin typeface="Arial"/>
                <a:cs typeface="Arial"/>
              </a:rPr>
              <a:t> </a:t>
            </a:r>
            <a:r>
              <a:rPr sz="1200" b="1" spc="-50" dirty="0"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1200" b="1" spc="-10" dirty="0">
                <a:solidFill>
                  <a:srgbClr val="FF0000"/>
                </a:solidFill>
                <a:latin typeface="Arial"/>
                <a:cs typeface="Arial"/>
                <a:hlinkClick r:id="rId10"/>
              </a:rPr>
              <a:t>&lt;h</a:t>
            </a:r>
            <a:r>
              <a:rPr sz="1200" b="1" spc="-10" dirty="0">
                <a:solidFill>
                  <a:srgbClr val="FF0000"/>
                </a:solidFill>
                <a:latin typeface="Arial"/>
                <a:cs typeface="Arial"/>
              </a:rPr>
              <a:t>t</a:t>
            </a:r>
            <a:r>
              <a:rPr sz="1200" b="1" spc="-10" dirty="0">
                <a:solidFill>
                  <a:srgbClr val="FF0000"/>
                </a:solidFill>
                <a:latin typeface="Arial"/>
                <a:cs typeface="Arial"/>
                <a:hlinkClick r:id="rId10"/>
              </a:rPr>
              <a:t>tp://www.example.org/index.html</a:t>
            </a:r>
            <a:r>
              <a:rPr sz="1200" b="1" spc="-10" dirty="0">
                <a:solidFill>
                  <a:srgbClr val="FF0000"/>
                </a:solidFill>
                <a:latin typeface="Arial"/>
                <a:cs typeface="Arial"/>
              </a:rPr>
              <a:t>&gt;</a:t>
            </a:r>
            <a:r>
              <a:rPr sz="1200" b="1" spc="7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200" b="1" spc="-10" dirty="0">
                <a:solidFill>
                  <a:srgbClr val="008000"/>
                </a:solidFill>
                <a:latin typeface="Arial"/>
                <a:cs typeface="Arial"/>
                <a:hlinkClick r:id="rId13"/>
              </a:rPr>
              <a:t>&lt;h</a:t>
            </a:r>
            <a:r>
              <a:rPr sz="1200" b="1" spc="-10" dirty="0">
                <a:solidFill>
                  <a:srgbClr val="008000"/>
                </a:solidFill>
                <a:latin typeface="Arial"/>
                <a:cs typeface="Arial"/>
              </a:rPr>
              <a:t>t</a:t>
            </a:r>
            <a:r>
              <a:rPr sz="1200" b="1" spc="-10" dirty="0">
                <a:solidFill>
                  <a:srgbClr val="008000"/>
                </a:solidFill>
                <a:latin typeface="Arial"/>
                <a:cs typeface="Arial"/>
                <a:hlinkClick r:id="rId13"/>
              </a:rPr>
              <a:t>tp://www.example.org/terms/creation-</a:t>
            </a:r>
            <a:r>
              <a:rPr sz="1200" b="1" dirty="0">
                <a:solidFill>
                  <a:srgbClr val="008000"/>
                </a:solidFill>
                <a:latin typeface="Arial"/>
                <a:cs typeface="Arial"/>
                <a:hlinkClick r:id="rId13"/>
              </a:rPr>
              <a:t>date</a:t>
            </a:r>
            <a:r>
              <a:rPr sz="1200" b="1" dirty="0">
                <a:solidFill>
                  <a:srgbClr val="008000"/>
                </a:solidFill>
                <a:latin typeface="Arial"/>
                <a:cs typeface="Arial"/>
              </a:rPr>
              <a:t>&gt;</a:t>
            </a:r>
            <a:r>
              <a:rPr sz="1200" b="1" spc="90" dirty="0">
                <a:solidFill>
                  <a:srgbClr val="008000"/>
                </a:solidFill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"</a:t>
            </a:r>
            <a:r>
              <a:rPr sz="1200" b="1" dirty="0">
                <a:solidFill>
                  <a:srgbClr val="0000FF"/>
                </a:solidFill>
                <a:latin typeface="Arial"/>
                <a:cs typeface="Arial"/>
              </a:rPr>
              <a:t>August</a:t>
            </a:r>
            <a:r>
              <a:rPr sz="1200" b="1" spc="100" dirty="0">
                <a:solidFill>
                  <a:srgbClr val="0000FF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0000FF"/>
                </a:solidFill>
                <a:latin typeface="Arial"/>
                <a:cs typeface="Arial"/>
              </a:rPr>
              <a:t>16,</a:t>
            </a:r>
            <a:r>
              <a:rPr sz="1200" b="1" spc="95" dirty="0">
                <a:solidFill>
                  <a:srgbClr val="0000FF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0000FF"/>
                </a:solidFill>
                <a:latin typeface="Arial"/>
                <a:cs typeface="Arial"/>
              </a:rPr>
              <a:t>1999</a:t>
            </a:r>
            <a:r>
              <a:rPr sz="1200" b="1" dirty="0">
                <a:latin typeface="Arial"/>
                <a:cs typeface="Arial"/>
              </a:rPr>
              <a:t>"</a:t>
            </a:r>
            <a:r>
              <a:rPr sz="1200" b="1" spc="105" dirty="0">
                <a:latin typeface="Arial"/>
                <a:cs typeface="Arial"/>
              </a:rPr>
              <a:t> </a:t>
            </a:r>
            <a:r>
              <a:rPr sz="1200" b="1" spc="-50" dirty="0"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5"/>
              </a:spcBef>
            </a:pPr>
            <a:r>
              <a:rPr sz="1200" b="1" spc="-10" dirty="0">
                <a:solidFill>
                  <a:srgbClr val="FF0000"/>
                </a:solidFill>
                <a:latin typeface="Arial"/>
                <a:cs typeface="Arial"/>
                <a:hlinkClick r:id="rId10"/>
              </a:rPr>
              <a:t>&lt;h</a:t>
            </a:r>
            <a:r>
              <a:rPr sz="1200" b="1" spc="-10" dirty="0">
                <a:solidFill>
                  <a:srgbClr val="FF0000"/>
                </a:solidFill>
                <a:latin typeface="Arial"/>
                <a:cs typeface="Arial"/>
              </a:rPr>
              <a:t>t</a:t>
            </a:r>
            <a:r>
              <a:rPr sz="1200" b="1" spc="-10" dirty="0">
                <a:solidFill>
                  <a:srgbClr val="FF0000"/>
                </a:solidFill>
                <a:latin typeface="Arial"/>
                <a:cs typeface="Arial"/>
                <a:hlinkClick r:id="rId10"/>
              </a:rPr>
              <a:t>tp://www.example.org/index.html</a:t>
            </a:r>
            <a:r>
              <a:rPr sz="1200" b="1" spc="-10" dirty="0">
                <a:solidFill>
                  <a:srgbClr val="FF0000"/>
                </a:solidFill>
                <a:latin typeface="Arial"/>
                <a:cs typeface="Arial"/>
              </a:rPr>
              <a:t>&gt;</a:t>
            </a:r>
            <a:r>
              <a:rPr sz="1200" b="1" spc="5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008000"/>
                </a:solidFill>
                <a:latin typeface="Arial"/>
                <a:cs typeface="Arial"/>
                <a:hlinkClick r:id="rId14"/>
              </a:rPr>
              <a:t>&lt;h</a:t>
            </a:r>
            <a:r>
              <a:rPr sz="1200" b="1" dirty="0">
                <a:solidFill>
                  <a:srgbClr val="008000"/>
                </a:solidFill>
                <a:latin typeface="Arial"/>
                <a:cs typeface="Arial"/>
              </a:rPr>
              <a:t>t</a:t>
            </a:r>
            <a:r>
              <a:rPr sz="1200" b="1" dirty="0">
                <a:solidFill>
                  <a:srgbClr val="008000"/>
                </a:solidFill>
                <a:latin typeface="Arial"/>
                <a:cs typeface="Arial"/>
                <a:hlinkClick r:id="rId14"/>
              </a:rPr>
              <a:t>tp://purl.org/dc/elements/1.1/language</a:t>
            </a:r>
            <a:r>
              <a:rPr sz="1200" b="1" dirty="0">
                <a:solidFill>
                  <a:srgbClr val="008000"/>
                </a:solidFill>
                <a:latin typeface="Arial"/>
                <a:cs typeface="Arial"/>
              </a:rPr>
              <a:t>&gt;</a:t>
            </a:r>
            <a:r>
              <a:rPr sz="1200" b="1" spc="65" dirty="0">
                <a:solidFill>
                  <a:srgbClr val="008000"/>
                </a:solidFill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"</a:t>
            </a:r>
            <a:r>
              <a:rPr sz="1200" b="1" dirty="0">
                <a:solidFill>
                  <a:srgbClr val="0000FF"/>
                </a:solidFill>
                <a:latin typeface="Arial"/>
                <a:cs typeface="Arial"/>
              </a:rPr>
              <a:t>en</a:t>
            </a:r>
            <a:r>
              <a:rPr sz="1200" b="1" dirty="0">
                <a:latin typeface="Arial"/>
                <a:cs typeface="Arial"/>
              </a:rPr>
              <a:t>"</a:t>
            </a:r>
            <a:r>
              <a:rPr sz="1200" b="1" spc="80" dirty="0">
                <a:latin typeface="Arial"/>
                <a:cs typeface="Arial"/>
              </a:rPr>
              <a:t> </a:t>
            </a:r>
            <a:r>
              <a:rPr sz="1200" b="1" spc="-50" dirty="0">
                <a:latin typeface="Arial"/>
                <a:cs typeface="Arial"/>
              </a:rPr>
              <a:t>.</a:t>
            </a:r>
            <a:endParaRPr sz="12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576252" y="2394203"/>
            <a:ext cx="16230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-10" dirty="0">
                <a:latin typeface="Arial"/>
                <a:cs typeface="Arial"/>
              </a:rPr>
              <a:t>Abreviaciones</a:t>
            </a:r>
            <a:endParaRPr sz="20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033452" y="2709164"/>
            <a:ext cx="2749550" cy="1991360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297815" indent="-285115">
              <a:lnSpc>
                <a:spcPct val="100000"/>
              </a:lnSpc>
              <a:spcBef>
                <a:spcPts val="530"/>
              </a:spcBef>
              <a:buChar char="–"/>
              <a:tabLst>
                <a:tab pos="297815" algn="l"/>
                <a:tab pos="298450" algn="l"/>
              </a:tabLst>
            </a:pPr>
            <a:r>
              <a:rPr sz="1800" spc="-10" dirty="0">
                <a:latin typeface="Arial"/>
                <a:cs typeface="Arial"/>
              </a:rPr>
              <a:t>@prefix</a:t>
            </a:r>
            <a:endParaRPr sz="1800">
              <a:latin typeface="Arial"/>
              <a:cs typeface="Arial"/>
            </a:endParaRPr>
          </a:p>
          <a:p>
            <a:pPr marL="297815" indent="-285115">
              <a:lnSpc>
                <a:spcPct val="100000"/>
              </a:lnSpc>
              <a:spcBef>
                <a:spcPts val="430"/>
              </a:spcBef>
              <a:buChar char="–"/>
              <a:tabLst>
                <a:tab pos="297815" algn="l"/>
                <a:tab pos="298450" algn="l"/>
              </a:tabLst>
            </a:pPr>
            <a:r>
              <a:rPr sz="1800" dirty="0">
                <a:latin typeface="Arial"/>
                <a:cs typeface="Arial"/>
              </a:rPr>
              <a:t>;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(compartir</a:t>
            </a:r>
            <a:r>
              <a:rPr sz="1800" spc="-10" dirty="0">
                <a:latin typeface="Arial"/>
                <a:cs typeface="Arial"/>
              </a:rPr>
              <a:t> sujeto)</a:t>
            </a:r>
            <a:endParaRPr sz="1800">
              <a:latin typeface="Arial"/>
              <a:cs typeface="Arial"/>
            </a:endParaRPr>
          </a:p>
          <a:p>
            <a:pPr marL="297815" indent="-285115">
              <a:lnSpc>
                <a:spcPct val="100000"/>
              </a:lnSpc>
              <a:spcBef>
                <a:spcPts val="434"/>
              </a:spcBef>
              <a:buChar char="–"/>
              <a:tabLst>
                <a:tab pos="297815" algn="l"/>
                <a:tab pos="298450" algn="l"/>
              </a:tabLst>
            </a:pPr>
            <a:r>
              <a:rPr sz="1800" dirty="0">
                <a:latin typeface="Arial"/>
                <a:cs typeface="Arial"/>
              </a:rPr>
              <a:t>,</a:t>
            </a:r>
            <a:r>
              <a:rPr sz="1800" spc="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(compartir</a:t>
            </a:r>
            <a:r>
              <a:rPr sz="1800" spc="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sujeto-</a:t>
            </a:r>
            <a:r>
              <a:rPr sz="1800" spc="-20" dirty="0">
                <a:latin typeface="Arial"/>
                <a:cs typeface="Arial"/>
              </a:rPr>
              <a:t>pred)</a:t>
            </a:r>
            <a:endParaRPr sz="1800">
              <a:latin typeface="Arial"/>
              <a:cs typeface="Arial"/>
            </a:endParaRPr>
          </a:p>
          <a:p>
            <a:pPr marL="297815" indent="-285115">
              <a:lnSpc>
                <a:spcPct val="100000"/>
              </a:lnSpc>
              <a:spcBef>
                <a:spcPts val="455"/>
              </a:spcBef>
              <a:buChar char="–"/>
              <a:tabLst>
                <a:tab pos="297815" algn="l"/>
                <a:tab pos="298450" algn="l"/>
              </a:tabLst>
            </a:pPr>
            <a:r>
              <a:rPr sz="1800" dirty="0">
                <a:latin typeface="Arial"/>
                <a:cs typeface="Arial"/>
              </a:rPr>
              <a:t>a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(rdf:type)</a:t>
            </a:r>
            <a:endParaRPr sz="1800">
              <a:latin typeface="Arial"/>
              <a:cs typeface="Arial"/>
            </a:endParaRPr>
          </a:p>
          <a:p>
            <a:pPr marL="297815" indent="-285115">
              <a:lnSpc>
                <a:spcPct val="100000"/>
              </a:lnSpc>
              <a:spcBef>
                <a:spcPts val="430"/>
              </a:spcBef>
              <a:buChar char="–"/>
              <a:tabLst>
                <a:tab pos="297815" algn="l"/>
                <a:tab pos="298450" algn="l"/>
              </a:tabLst>
            </a:pPr>
            <a:r>
              <a:rPr sz="1800" dirty="0">
                <a:latin typeface="Arial"/>
                <a:cs typeface="Arial"/>
              </a:rPr>
              <a:t>[]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(blank</a:t>
            </a:r>
            <a:r>
              <a:rPr sz="1800" spc="-10" dirty="0">
                <a:latin typeface="Arial"/>
                <a:cs typeface="Arial"/>
              </a:rPr>
              <a:t> nodes)</a:t>
            </a:r>
            <a:endParaRPr sz="1800">
              <a:latin typeface="Arial"/>
              <a:cs typeface="Arial"/>
            </a:endParaRPr>
          </a:p>
          <a:p>
            <a:pPr marL="297815" indent="-285115">
              <a:lnSpc>
                <a:spcPct val="100000"/>
              </a:lnSpc>
              <a:spcBef>
                <a:spcPts val="340"/>
              </a:spcBef>
              <a:buChar char="–"/>
              <a:tabLst>
                <a:tab pos="297815" algn="l"/>
                <a:tab pos="298450" algn="l"/>
              </a:tabLst>
            </a:pPr>
            <a:r>
              <a:rPr sz="1800" dirty="0">
                <a:latin typeface="Arial"/>
                <a:cs typeface="Arial"/>
              </a:rPr>
              <a:t>() </a:t>
            </a:r>
            <a:r>
              <a:rPr sz="1800" spc="-10" dirty="0">
                <a:latin typeface="Arial"/>
                <a:cs typeface="Arial"/>
              </a:rPr>
              <a:t>(listas)</a:t>
            </a:r>
            <a:endParaRPr sz="18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99440" y="5705347"/>
            <a:ext cx="79438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latin typeface="Courier New"/>
                <a:cs typeface="Courier New"/>
              </a:rPr>
              <a:t>@prefix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rdf: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  <a:hlinkClick r:id="rId15"/>
              </a:rPr>
              <a:t>&lt;http://www.w3.org/1999/02/22</a:t>
            </a:r>
            <a:r>
              <a:rPr sz="1800" b="1" spc="-10" dirty="0">
                <a:latin typeface="Courier New"/>
                <a:cs typeface="Courier New"/>
              </a:rPr>
              <a:t>-</a:t>
            </a:r>
            <a:r>
              <a:rPr sz="1800" b="1" spc="-10" dirty="0">
                <a:latin typeface="Courier New"/>
                <a:cs typeface="Courier New"/>
                <a:hlinkClick r:id="rId15"/>
              </a:rPr>
              <a:t>rdf-syntax-</a:t>
            </a:r>
            <a:r>
              <a:rPr sz="1800" b="1" spc="-20" dirty="0">
                <a:latin typeface="Courier New"/>
                <a:cs typeface="Courier New"/>
                <a:hlinkClick r:id="rId15"/>
              </a:rPr>
              <a:t>ns#&gt;</a:t>
            </a:r>
            <a:endParaRPr sz="1800">
              <a:latin typeface="Courier New"/>
              <a:cs typeface="Courier New"/>
            </a:endParaRPr>
          </a:p>
        </p:txBody>
      </p:sp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773555">
              <a:lnSpc>
                <a:spcPct val="100000"/>
              </a:lnSpc>
              <a:spcBef>
                <a:spcPts val="100"/>
              </a:spcBef>
            </a:pPr>
            <a:r>
              <a:rPr dirty="0"/>
              <a:t>RDF:</a:t>
            </a:r>
            <a:r>
              <a:rPr spc="-15" dirty="0"/>
              <a:t> </a:t>
            </a:r>
            <a:r>
              <a:rPr dirty="0"/>
              <a:t>Sintaxis</a:t>
            </a:r>
            <a:r>
              <a:rPr spc="-15" dirty="0"/>
              <a:t> </a:t>
            </a:r>
            <a:r>
              <a:rPr dirty="0"/>
              <a:t>XML.</a:t>
            </a:r>
            <a:r>
              <a:rPr spc="-15" dirty="0"/>
              <a:t> </a:t>
            </a:r>
            <a:r>
              <a:rPr spc="-10" dirty="0"/>
              <a:t>Ejemplo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535940" y="1229867"/>
            <a:ext cx="7590155" cy="47377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dirty="0">
                <a:latin typeface="Courier New"/>
                <a:cs typeface="Courier New"/>
              </a:rPr>
              <a:t>&lt;?xml</a:t>
            </a:r>
            <a:r>
              <a:rPr sz="1400" b="1" spc="-30" dirty="0">
                <a:latin typeface="Courier New"/>
                <a:cs typeface="Courier New"/>
              </a:rPr>
              <a:t> </a:t>
            </a:r>
            <a:r>
              <a:rPr sz="1400" b="1" spc="-10" dirty="0">
                <a:latin typeface="Courier New"/>
                <a:cs typeface="Courier New"/>
              </a:rPr>
              <a:t>version="1.0"?&gt;</a:t>
            </a:r>
            <a:endParaRPr sz="1400">
              <a:latin typeface="Courier New"/>
              <a:cs typeface="Courier New"/>
            </a:endParaRPr>
          </a:p>
          <a:p>
            <a:pPr marL="1288415" marR="762000" indent="-1276350">
              <a:lnSpc>
                <a:spcPct val="101400"/>
              </a:lnSpc>
            </a:pPr>
            <a:r>
              <a:rPr sz="1400" b="1" dirty="0">
                <a:latin typeface="Courier New"/>
                <a:cs typeface="Courier New"/>
              </a:rPr>
              <a:t>&lt;rdf:RDF</a:t>
            </a:r>
            <a:r>
              <a:rPr sz="1400" b="1" spc="200" dirty="0">
                <a:latin typeface="Courier New"/>
                <a:cs typeface="Courier New"/>
              </a:rPr>
              <a:t> </a:t>
            </a:r>
            <a:r>
              <a:rPr sz="1400" b="1" spc="-10" dirty="0">
                <a:latin typeface="Courier New"/>
                <a:cs typeface="Courier New"/>
                <a:hlinkClick r:id="rId6"/>
              </a:rPr>
              <a:t>xmlns:rdf="http://www.w3.org/1999/02/22</a:t>
            </a:r>
            <a:r>
              <a:rPr sz="1400" b="1" spc="-10" dirty="0">
                <a:latin typeface="Courier New"/>
                <a:cs typeface="Courier New"/>
              </a:rPr>
              <a:t>-rdf-syntax</a:t>
            </a:r>
            <a:r>
              <a:rPr sz="1400" b="1" spc="-10" dirty="0">
                <a:latin typeface="Courier New"/>
                <a:cs typeface="Courier New"/>
                <a:hlinkClick r:id="rId6"/>
              </a:rPr>
              <a:t>-</a:t>
            </a:r>
            <a:r>
              <a:rPr sz="1400" b="1" spc="-20" dirty="0">
                <a:latin typeface="Courier New"/>
                <a:cs typeface="Courier New"/>
                <a:hlinkClick r:id="rId6"/>
              </a:rPr>
              <a:t>ns#"</a:t>
            </a:r>
            <a:r>
              <a:rPr sz="1400" b="1" spc="-20" dirty="0">
                <a:latin typeface="Courier New"/>
                <a:cs typeface="Courier New"/>
              </a:rPr>
              <a:t> </a:t>
            </a:r>
            <a:r>
              <a:rPr sz="1400" b="1" spc="-10" dirty="0">
                <a:latin typeface="Courier New"/>
                <a:cs typeface="Courier New"/>
                <a:hlinkClick r:id="rId7"/>
              </a:rPr>
              <a:t>xmlns:dc="http://purl.org/dc/elements/1.1/"</a:t>
            </a:r>
            <a:r>
              <a:rPr sz="1400" b="1" spc="-10" dirty="0">
                <a:latin typeface="Courier New"/>
                <a:cs typeface="Courier New"/>
              </a:rPr>
              <a:t> </a:t>
            </a:r>
            <a:r>
              <a:rPr sz="1400" b="1" spc="-10" dirty="0">
                <a:latin typeface="Courier New"/>
                <a:cs typeface="Courier New"/>
                <a:hlinkClick r:id="rId8"/>
              </a:rPr>
              <a:t>xmlns:exterms="http://www.example.org/terms/"&gt;</a:t>
            </a:r>
            <a:endParaRPr sz="1400">
              <a:latin typeface="Courier New"/>
              <a:cs typeface="Courier New"/>
            </a:endParaRPr>
          </a:p>
          <a:p>
            <a:pPr marL="225425">
              <a:lnSpc>
                <a:spcPts val="1645"/>
              </a:lnSpc>
            </a:pPr>
            <a:r>
              <a:rPr sz="1400" b="1" dirty="0">
                <a:latin typeface="Courier New"/>
                <a:cs typeface="Courier New"/>
              </a:rPr>
              <a:t>&lt;rdf:Description</a:t>
            </a:r>
            <a:r>
              <a:rPr sz="1400" b="1" spc="-95" dirty="0">
                <a:latin typeface="Courier New"/>
                <a:cs typeface="Courier New"/>
              </a:rPr>
              <a:t> </a:t>
            </a:r>
            <a:r>
              <a:rPr sz="1400" b="1" spc="-10" dirty="0">
                <a:latin typeface="Courier New"/>
                <a:cs typeface="Courier New"/>
              </a:rPr>
              <a:t>rdf:about="</a:t>
            </a:r>
            <a:r>
              <a:rPr sz="1400" b="1" spc="-10" dirty="0">
                <a:solidFill>
                  <a:srgbClr val="FF0000"/>
                </a:solidFill>
                <a:latin typeface="Courier New"/>
                <a:cs typeface="Courier New"/>
                <a:hlinkClick r:id="rId9"/>
              </a:rPr>
              <a:t>http://www.example.org/index.html</a:t>
            </a:r>
            <a:r>
              <a:rPr sz="1400" b="1" spc="-10" dirty="0">
                <a:latin typeface="Courier New"/>
                <a:cs typeface="Courier New"/>
              </a:rPr>
              <a:t>"&gt;</a:t>
            </a:r>
            <a:endParaRPr sz="1400">
              <a:latin typeface="Courier New"/>
              <a:cs typeface="Courier New"/>
            </a:endParaRPr>
          </a:p>
          <a:p>
            <a:pPr marL="650875">
              <a:lnSpc>
                <a:spcPts val="1645"/>
              </a:lnSpc>
            </a:pPr>
            <a:r>
              <a:rPr sz="1400" b="1" spc="-10" dirty="0">
                <a:latin typeface="Courier New"/>
                <a:cs typeface="Courier New"/>
              </a:rPr>
              <a:t>&lt;</a:t>
            </a:r>
            <a:r>
              <a:rPr sz="1400" b="1" spc="-10" dirty="0">
                <a:solidFill>
                  <a:srgbClr val="008000"/>
                </a:solidFill>
                <a:latin typeface="Courier New"/>
                <a:cs typeface="Courier New"/>
              </a:rPr>
              <a:t>exterms:creation-</a:t>
            </a:r>
            <a:r>
              <a:rPr sz="1400" b="1" dirty="0">
                <a:solidFill>
                  <a:srgbClr val="008000"/>
                </a:solidFill>
                <a:latin typeface="Courier New"/>
                <a:cs typeface="Courier New"/>
              </a:rPr>
              <a:t>date</a:t>
            </a:r>
            <a:r>
              <a:rPr sz="1400" b="1" dirty="0">
                <a:latin typeface="Courier New"/>
                <a:cs typeface="Courier New"/>
              </a:rPr>
              <a:t>&gt;</a:t>
            </a:r>
            <a:r>
              <a:rPr sz="1400" b="1" dirty="0">
                <a:solidFill>
                  <a:srgbClr val="0000FF"/>
                </a:solidFill>
                <a:latin typeface="Courier New"/>
                <a:cs typeface="Courier New"/>
              </a:rPr>
              <a:t>August</a:t>
            </a:r>
            <a:r>
              <a:rPr sz="1400" b="1" spc="50" dirty="0">
                <a:solidFill>
                  <a:srgbClr val="0000FF"/>
                </a:solidFill>
                <a:latin typeface="Courier New"/>
                <a:cs typeface="Courier New"/>
              </a:rPr>
              <a:t> </a:t>
            </a:r>
            <a:r>
              <a:rPr sz="1400" b="1" dirty="0">
                <a:solidFill>
                  <a:srgbClr val="0000FF"/>
                </a:solidFill>
                <a:latin typeface="Courier New"/>
                <a:cs typeface="Courier New"/>
              </a:rPr>
              <a:t>16,</a:t>
            </a:r>
            <a:r>
              <a:rPr sz="1400" b="1" spc="65" dirty="0">
                <a:solidFill>
                  <a:srgbClr val="0000FF"/>
                </a:solidFill>
                <a:latin typeface="Courier New"/>
                <a:cs typeface="Courier New"/>
              </a:rPr>
              <a:t> </a:t>
            </a:r>
            <a:r>
              <a:rPr sz="1400" b="1" spc="-10" dirty="0">
                <a:solidFill>
                  <a:srgbClr val="0000FF"/>
                </a:solidFill>
                <a:latin typeface="Courier New"/>
                <a:cs typeface="Courier New"/>
              </a:rPr>
              <a:t>1999</a:t>
            </a:r>
            <a:r>
              <a:rPr sz="1400" b="1" spc="-10" dirty="0">
                <a:latin typeface="Courier New"/>
                <a:cs typeface="Courier New"/>
              </a:rPr>
              <a:t>&lt;/</a:t>
            </a:r>
            <a:r>
              <a:rPr sz="1400" b="1" spc="-10" dirty="0">
                <a:solidFill>
                  <a:srgbClr val="008000"/>
                </a:solidFill>
                <a:latin typeface="Courier New"/>
                <a:cs typeface="Courier New"/>
              </a:rPr>
              <a:t>exterms:creation-date</a:t>
            </a:r>
            <a:r>
              <a:rPr sz="1400" b="1" spc="-10" dirty="0">
                <a:latin typeface="Courier New"/>
                <a:cs typeface="Courier New"/>
              </a:rPr>
              <a:t>&gt;</a:t>
            </a:r>
            <a:endParaRPr sz="1400">
              <a:latin typeface="Courier New"/>
              <a:cs typeface="Courier New"/>
            </a:endParaRPr>
          </a:p>
          <a:p>
            <a:pPr marL="225425">
              <a:lnSpc>
                <a:spcPct val="100000"/>
              </a:lnSpc>
              <a:spcBef>
                <a:spcPts val="25"/>
              </a:spcBef>
            </a:pPr>
            <a:r>
              <a:rPr sz="1400" b="1" spc="-10" dirty="0">
                <a:latin typeface="Courier New"/>
                <a:cs typeface="Courier New"/>
              </a:rPr>
              <a:t>&lt;/rdf:Description&gt;</a:t>
            </a:r>
            <a:endParaRPr sz="1400">
              <a:latin typeface="Courier New"/>
              <a:cs typeface="Courier New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00">
              <a:latin typeface="Courier New"/>
              <a:cs typeface="Courier New"/>
            </a:endParaRPr>
          </a:p>
          <a:p>
            <a:pPr marL="225425">
              <a:lnSpc>
                <a:spcPct val="100000"/>
              </a:lnSpc>
            </a:pPr>
            <a:r>
              <a:rPr sz="1400" b="1" dirty="0">
                <a:latin typeface="Courier New"/>
                <a:cs typeface="Courier New"/>
              </a:rPr>
              <a:t>&lt;rdf:Description</a:t>
            </a:r>
            <a:r>
              <a:rPr sz="1400" b="1" spc="-95" dirty="0">
                <a:latin typeface="Courier New"/>
                <a:cs typeface="Courier New"/>
              </a:rPr>
              <a:t> </a:t>
            </a:r>
            <a:r>
              <a:rPr sz="1400" b="1" spc="-10" dirty="0">
                <a:latin typeface="Courier New"/>
                <a:cs typeface="Courier New"/>
              </a:rPr>
              <a:t>rdf:about="</a:t>
            </a:r>
            <a:r>
              <a:rPr sz="1400" b="1" spc="-10" dirty="0">
                <a:solidFill>
                  <a:srgbClr val="FF0000"/>
                </a:solidFill>
                <a:latin typeface="Courier New"/>
                <a:cs typeface="Courier New"/>
                <a:hlinkClick r:id="rId9"/>
              </a:rPr>
              <a:t>http://www.example.org/index.html</a:t>
            </a:r>
            <a:r>
              <a:rPr sz="1400" b="1" spc="-10" dirty="0">
                <a:latin typeface="Courier New"/>
                <a:cs typeface="Courier New"/>
              </a:rPr>
              <a:t>"&gt;</a:t>
            </a:r>
            <a:endParaRPr sz="1400">
              <a:latin typeface="Courier New"/>
              <a:cs typeface="Courier New"/>
            </a:endParaRPr>
          </a:p>
          <a:p>
            <a:pPr marL="650875">
              <a:lnSpc>
                <a:spcPts val="1645"/>
              </a:lnSpc>
            </a:pPr>
            <a:r>
              <a:rPr sz="1400" b="1" spc="-10" dirty="0">
                <a:latin typeface="Courier New"/>
                <a:cs typeface="Courier New"/>
              </a:rPr>
              <a:t>&lt;</a:t>
            </a:r>
            <a:r>
              <a:rPr sz="1400" b="1" spc="-10" dirty="0">
                <a:solidFill>
                  <a:srgbClr val="008000"/>
                </a:solidFill>
                <a:latin typeface="Courier New"/>
                <a:cs typeface="Courier New"/>
              </a:rPr>
              <a:t>dc:language</a:t>
            </a:r>
            <a:r>
              <a:rPr sz="1400" b="1" spc="-10" dirty="0">
                <a:latin typeface="Courier New"/>
                <a:cs typeface="Courier New"/>
              </a:rPr>
              <a:t>&gt;</a:t>
            </a:r>
            <a:r>
              <a:rPr sz="1400" b="1" spc="-10" dirty="0">
                <a:solidFill>
                  <a:srgbClr val="0000FF"/>
                </a:solidFill>
                <a:latin typeface="Courier New"/>
                <a:cs typeface="Courier New"/>
              </a:rPr>
              <a:t>en</a:t>
            </a:r>
            <a:r>
              <a:rPr sz="1400" b="1" spc="-10" dirty="0">
                <a:latin typeface="Courier New"/>
                <a:cs typeface="Courier New"/>
              </a:rPr>
              <a:t>&lt;/</a:t>
            </a:r>
            <a:r>
              <a:rPr sz="1400" b="1" spc="-10" dirty="0">
                <a:solidFill>
                  <a:srgbClr val="008000"/>
                </a:solidFill>
                <a:latin typeface="Courier New"/>
                <a:cs typeface="Courier New"/>
              </a:rPr>
              <a:t>dc:language</a:t>
            </a:r>
            <a:r>
              <a:rPr sz="1400" b="1" spc="-10" dirty="0">
                <a:latin typeface="Courier New"/>
                <a:cs typeface="Courier New"/>
              </a:rPr>
              <a:t>&gt;</a:t>
            </a:r>
            <a:endParaRPr sz="1400">
              <a:latin typeface="Courier New"/>
              <a:cs typeface="Courier New"/>
            </a:endParaRPr>
          </a:p>
          <a:p>
            <a:pPr marL="225425">
              <a:lnSpc>
                <a:spcPts val="1645"/>
              </a:lnSpc>
            </a:pPr>
            <a:r>
              <a:rPr sz="1400" b="1" spc="-10" dirty="0">
                <a:latin typeface="Courier New"/>
                <a:cs typeface="Courier New"/>
              </a:rPr>
              <a:t>&lt;/rdf:Description&gt;</a:t>
            </a:r>
            <a:endParaRPr sz="1400">
              <a:latin typeface="Courier New"/>
              <a:cs typeface="Courier New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500">
              <a:latin typeface="Courier New"/>
              <a:cs typeface="Courier New"/>
            </a:endParaRPr>
          </a:p>
          <a:p>
            <a:pPr marL="225425">
              <a:lnSpc>
                <a:spcPct val="100000"/>
              </a:lnSpc>
            </a:pPr>
            <a:r>
              <a:rPr sz="1400" b="1" dirty="0">
                <a:latin typeface="Courier New"/>
                <a:cs typeface="Courier New"/>
              </a:rPr>
              <a:t>&lt;rdf:Description</a:t>
            </a:r>
            <a:r>
              <a:rPr sz="1400" b="1" spc="-95" dirty="0">
                <a:latin typeface="Courier New"/>
                <a:cs typeface="Courier New"/>
              </a:rPr>
              <a:t> </a:t>
            </a:r>
            <a:r>
              <a:rPr sz="1400" b="1" spc="-10" dirty="0">
                <a:latin typeface="Courier New"/>
                <a:cs typeface="Courier New"/>
              </a:rPr>
              <a:t>rdf:about="</a:t>
            </a:r>
            <a:r>
              <a:rPr sz="1400" b="1" spc="-10" dirty="0">
                <a:solidFill>
                  <a:srgbClr val="FF0000"/>
                </a:solidFill>
                <a:latin typeface="Courier New"/>
                <a:cs typeface="Courier New"/>
                <a:hlinkClick r:id="rId9"/>
              </a:rPr>
              <a:t>http://www.example.org/index.html</a:t>
            </a:r>
            <a:r>
              <a:rPr sz="1400" b="1" spc="-10" dirty="0">
                <a:latin typeface="Courier New"/>
                <a:cs typeface="Courier New"/>
              </a:rPr>
              <a:t>"&gt;</a:t>
            </a:r>
            <a:endParaRPr sz="1400">
              <a:latin typeface="Courier New"/>
              <a:cs typeface="Courier New"/>
            </a:endParaRPr>
          </a:p>
          <a:p>
            <a:pPr marL="650875">
              <a:lnSpc>
                <a:spcPct val="100000"/>
              </a:lnSpc>
              <a:spcBef>
                <a:spcPts val="25"/>
              </a:spcBef>
            </a:pPr>
            <a:r>
              <a:rPr sz="1400" b="1" dirty="0">
                <a:latin typeface="Courier New"/>
                <a:cs typeface="Courier New"/>
              </a:rPr>
              <a:t>&lt;</a:t>
            </a:r>
            <a:r>
              <a:rPr sz="1400" b="1" dirty="0">
                <a:solidFill>
                  <a:srgbClr val="008000"/>
                </a:solidFill>
                <a:latin typeface="Courier New"/>
                <a:cs typeface="Courier New"/>
              </a:rPr>
              <a:t>dc:creator</a:t>
            </a:r>
            <a:r>
              <a:rPr sz="1400" b="1" spc="-60" dirty="0">
                <a:solidFill>
                  <a:srgbClr val="008000"/>
                </a:solidFill>
                <a:latin typeface="Courier New"/>
                <a:cs typeface="Courier New"/>
              </a:rPr>
              <a:t> </a:t>
            </a:r>
            <a:r>
              <a:rPr sz="1400" b="1" spc="-10" dirty="0">
                <a:latin typeface="Courier New"/>
                <a:cs typeface="Courier New"/>
              </a:rPr>
              <a:t>rdf:resource="</a:t>
            </a:r>
            <a:r>
              <a:rPr sz="1400" b="1" spc="-10" dirty="0">
                <a:solidFill>
                  <a:srgbClr val="0000FF"/>
                </a:solidFill>
                <a:latin typeface="Courier New"/>
                <a:cs typeface="Courier New"/>
                <a:hlinkClick r:id="rId10"/>
              </a:rPr>
              <a:t>http://www.example.org/staffid/85740</a:t>
            </a:r>
            <a:r>
              <a:rPr sz="1400" b="1" spc="-10" dirty="0">
                <a:latin typeface="Courier New"/>
                <a:cs typeface="Courier New"/>
              </a:rPr>
              <a:t>"/&gt;</a:t>
            </a:r>
            <a:endParaRPr sz="1400">
              <a:latin typeface="Courier New"/>
              <a:cs typeface="Courier New"/>
            </a:endParaRPr>
          </a:p>
          <a:p>
            <a:pPr marL="225425">
              <a:lnSpc>
                <a:spcPts val="1645"/>
              </a:lnSpc>
            </a:pPr>
            <a:r>
              <a:rPr sz="1400" b="1" spc="-10" dirty="0">
                <a:latin typeface="Courier New"/>
                <a:cs typeface="Courier New"/>
              </a:rPr>
              <a:t>&lt;/rdf:Description&gt;</a:t>
            </a:r>
            <a:endParaRPr sz="1400">
              <a:latin typeface="Courier New"/>
              <a:cs typeface="Courier New"/>
            </a:endParaRPr>
          </a:p>
          <a:p>
            <a:pPr marL="12700">
              <a:lnSpc>
                <a:spcPts val="1645"/>
              </a:lnSpc>
            </a:pPr>
            <a:r>
              <a:rPr sz="1400" b="1" spc="-10" dirty="0">
                <a:latin typeface="Courier New"/>
                <a:cs typeface="Courier New"/>
              </a:rPr>
              <a:t>&lt;/rdf:RDF&gt;</a:t>
            </a:r>
            <a:endParaRPr sz="1400">
              <a:latin typeface="Courier New"/>
              <a:cs typeface="Courier New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500">
              <a:latin typeface="Courier New"/>
              <a:cs typeface="Courier New"/>
            </a:endParaRPr>
          </a:p>
          <a:p>
            <a:pPr marL="25400">
              <a:lnSpc>
                <a:spcPct val="100000"/>
              </a:lnSpc>
            </a:pPr>
            <a:r>
              <a:rPr sz="1400" b="1" dirty="0">
                <a:latin typeface="Courier New"/>
                <a:cs typeface="Courier New"/>
              </a:rPr>
              <a:t>&lt;rdf:Description</a:t>
            </a:r>
            <a:r>
              <a:rPr sz="1400" b="1" spc="-95" dirty="0">
                <a:latin typeface="Courier New"/>
                <a:cs typeface="Courier New"/>
              </a:rPr>
              <a:t> </a:t>
            </a:r>
            <a:r>
              <a:rPr sz="1400" b="1" spc="-10" dirty="0">
                <a:latin typeface="Courier New"/>
                <a:cs typeface="Courier New"/>
              </a:rPr>
              <a:t>rdf:about="</a:t>
            </a:r>
            <a:r>
              <a:rPr sz="1400" b="1" spc="-10" dirty="0">
                <a:solidFill>
                  <a:srgbClr val="FF0000"/>
                </a:solidFill>
                <a:latin typeface="Courier New"/>
                <a:cs typeface="Courier New"/>
                <a:hlinkClick r:id="rId9"/>
              </a:rPr>
              <a:t>http://www.example.org/index.html</a:t>
            </a:r>
            <a:r>
              <a:rPr sz="1400" b="1" spc="-10" dirty="0">
                <a:latin typeface="Courier New"/>
                <a:cs typeface="Courier New"/>
              </a:rPr>
              <a:t>"&gt;</a:t>
            </a:r>
            <a:endParaRPr sz="1400">
              <a:latin typeface="Courier New"/>
              <a:cs typeface="Courier New"/>
            </a:endParaRPr>
          </a:p>
          <a:p>
            <a:pPr marL="663575">
              <a:lnSpc>
                <a:spcPct val="100000"/>
              </a:lnSpc>
              <a:spcBef>
                <a:spcPts val="25"/>
              </a:spcBef>
            </a:pPr>
            <a:r>
              <a:rPr sz="1400" b="1" spc="-10" dirty="0">
                <a:latin typeface="Courier New"/>
                <a:cs typeface="Courier New"/>
              </a:rPr>
              <a:t>&lt;</a:t>
            </a:r>
            <a:r>
              <a:rPr sz="1400" b="1" spc="-10" dirty="0">
                <a:solidFill>
                  <a:srgbClr val="008000"/>
                </a:solidFill>
                <a:latin typeface="Courier New"/>
                <a:cs typeface="Courier New"/>
              </a:rPr>
              <a:t>exterms:creation-</a:t>
            </a:r>
            <a:r>
              <a:rPr sz="1400" b="1" dirty="0">
                <a:solidFill>
                  <a:srgbClr val="008000"/>
                </a:solidFill>
                <a:latin typeface="Courier New"/>
                <a:cs typeface="Courier New"/>
              </a:rPr>
              <a:t>date</a:t>
            </a:r>
            <a:r>
              <a:rPr sz="1400" b="1" dirty="0">
                <a:latin typeface="Courier New"/>
                <a:cs typeface="Courier New"/>
              </a:rPr>
              <a:t>&gt;</a:t>
            </a:r>
            <a:r>
              <a:rPr sz="1400" b="1" dirty="0">
                <a:solidFill>
                  <a:srgbClr val="0000FF"/>
                </a:solidFill>
                <a:latin typeface="Courier New"/>
                <a:cs typeface="Courier New"/>
              </a:rPr>
              <a:t>August</a:t>
            </a:r>
            <a:r>
              <a:rPr sz="1400" b="1" spc="50" dirty="0">
                <a:solidFill>
                  <a:srgbClr val="0000FF"/>
                </a:solidFill>
                <a:latin typeface="Courier New"/>
                <a:cs typeface="Courier New"/>
              </a:rPr>
              <a:t> </a:t>
            </a:r>
            <a:r>
              <a:rPr sz="1400" b="1" dirty="0">
                <a:solidFill>
                  <a:srgbClr val="0000FF"/>
                </a:solidFill>
                <a:latin typeface="Courier New"/>
                <a:cs typeface="Courier New"/>
              </a:rPr>
              <a:t>16,</a:t>
            </a:r>
            <a:r>
              <a:rPr sz="1400" b="1" spc="65" dirty="0">
                <a:solidFill>
                  <a:srgbClr val="0000FF"/>
                </a:solidFill>
                <a:latin typeface="Courier New"/>
                <a:cs typeface="Courier New"/>
              </a:rPr>
              <a:t> </a:t>
            </a:r>
            <a:r>
              <a:rPr sz="1400" b="1" spc="-10" dirty="0">
                <a:solidFill>
                  <a:srgbClr val="0000FF"/>
                </a:solidFill>
                <a:latin typeface="Courier New"/>
                <a:cs typeface="Courier New"/>
              </a:rPr>
              <a:t>1999</a:t>
            </a:r>
            <a:r>
              <a:rPr sz="1400" b="1" spc="-10" dirty="0">
                <a:latin typeface="Courier New"/>
                <a:cs typeface="Courier New"/>
              </a:rPr>
              <a:t>&lt;/</a:t>
            </a:r>
            <a:r>
              <a:rPr sz="1400" b="1" spc="-10" dirty="0">
                <a:solidFill>
                  <a:srgbClr val="008000"/>
                </a:solidFill>
                <a:latin typeface="Courier New"/>
                <a:cs typeface="Courier New"/>
              </a:rPr>
              <a:t>exterms:creation-date</a:t>
            </a:r>
            <a:r>
              <a:rPr sz="1400" b="1" spc="-10" dirty="0">
                <a:latin typeface="Courier New"/>
                <a:cs typeface="Courier New"/>
              </a:rPr>
              <a:t>&gt;</a:t>
            </a:r>
            <a:endParaRPr sz="1400">
              <a:latin typeface="Courier New"/>
              <a:cs typeface="Courier New"/>
            </a:endParaRPr>
          </a:p>
          <a:p>
            <a:pPr marL="663575">
              <a:lnSpc>
                <a:spcPct val="100000"/>
              </a:lnSpc>
            </a:pPr>
            <a:r>
              <a:rPr sz="1400" b="1" spc="-10" dirty="0">
                <a:latin typeface="Courier New"/>
                <a:cs typeface="Courier New"/>
              </a:rPr>
              <a:t>&lt;</a:t>
            </a:r>
            <a:r>
              <a:rPr sz="1400" b="1" spc="-10" dirty="0">
                <a:solidFill>
                  <a:srgbClr val="008000"/>
                </a:solidFill>
                <a:latin typeface="Courier New"/>
                <a:cs typeface="Courier New"/>
              </a:rPr>
              <a:t>dc:language</a:t>
            </a:r>
            <a:r>
              <a:rPr sz="1400" b="1" spc="-10" dirty="0">
                <a:latin typeface="Courier New"/>
                <a:cs typeface="Courier New"/>
              </a:rPr>
              <a:t>&gt;</a:t>
            </a:r>
            <a:r>
              <a:rPr sz="1400" b="1" spc="-10" dirty="0">
                <a:solidFill>
                  <a:srgbClr val="0000FF"/>
                </a:solidFill>
                <a:latin typeface="Courier New"/>
                <a:cs typeface="Courier New"/>
              </a:rPr>
              <a:t>en</a:t>
            </a:r>
            <a:r>
              <a:rPr sz="1400" b="1" spc="-10" dirty="0">
                <a:latin typeface="Courier New"/>
                <a:cs typeface="Courier New"/>
              </a:rPr>
              <a:t>&lt;/</a:t>
            </a:r>
            <a:r>
              <a:rPr sz="1400" b="1" spc="-10" dirty="0">
                <a:solidFill>
                  <a:srgbClr val="008000"/>
                </a:solidFill>
                <a:latin typeface="Courier New"/>
                <a:cs typeface="Courier New"/>
              </a:rPr>
              <a:t>dc:language</a:t>
            </a:r>
            <a:r>
              <a:rPr sz="1400" b="1" spc="-10" dirty="0">
                <a:latin typeface="Courier New"/>
                <a:cs typeface="Courier New"/>
              </a:rPr>
              <a:t>&gt;</a:t>
            </a:r>
            <a:endParaRPr sz="1400">
              <a:latin typeface="Courier New"/>
              <a:cs typeface="Courier New"/>
            </a:endParaRPr>
          </a:p>
          <a:p>
            <a:pPr marL="663575">
              <a:lnSpc>
                <a:spcPct val="100000"/>
              </a:lnSpc>
              <a:spcBef>
                <a:spcPts val="25"/>
              </a:spcBef>
            </a:pPr>
            <a:r>
              <a:rPr sz="1400" b="1" dirty="0">
                <a:latin typeface="Courier New"/>
                <a:cs typeface="Courier New"/>
              </a:rPr>
              <a:t>&lt;</a:t>
            </a:r>
            <a:r>
              <a:rPr sz="1400" b="1" dirty="0">
                <a:solidFill>
                  <a:srgbClr val="008000"/>
                </a:solidFill>
                <a:latin typeface="Courier New"/>
                <a:cs typeface="Courier New"/>
              </a:rPr>
              <a:t>dc:creator</a:t>
            </a:r>
            <a:r>
              <a:rPr sz="1400" b="1" spc="-60" dirty="0">
                <a:solidFill>
                  <a:srgbClr val="008000"/>
                </a:solidFill>
                <a:latin typeface="Courier New"/>
                <a:cs typeface="Courier New"/>
              </a:rPr>
              <a:t> </a:t>
            </a:r>
            <a:r>
              <a:rPr sz="1400" b="1" spc="-10" dirty="0">
                <a:solidFill>
                  <a:srgbClr val="008000"/>
                </a:solidFill>
                <a:latin typeface="Courier New"/>
                <a:cs typeface="Courier New"/>
              </a:rPr>
              <a:t>rdf:resource</a:t>
            </a:r>
            <a:r>
              <a:rPr sz="1400" b="1" spc="-10" dirty="0">
                <a:latin typeface="Courier New"/>
                <a:cs typeface="Courier New"/>
              </a:rPr>
              <a:t>="</a:t>
            </a:r>
            <a:r>
              <a:rPr sz="1400" b="1" spc="-10" dirty="0">
                <a:solidFill>
                  <a:srgbClr val="0000FF"/>
                </a:solidFill>
                <a:latin typeface="Courier New"/>
                <a:cs typeface="Courier New"/>
                <a:hlinkClick r:id="rId10"/>
              </a:rPr>
              <a:t>http://www.example.org/staffid/85740</a:t>
            </a:r>
            <a:r>
              <a:rPr sz="1400" b="1" spc="-10" dirty="0">
                <a:latin typeface="Courier New"/>
                <a:cs typeface="Courier New"/>
              </a:rPr>
              <a:t>"/&gt;</a:t>
            </a:r>
            <a:endParaRPr sz="1400">
              <a:latin typeface="Courier New"/>
              <a:cs typeface="Courier New"/>
            </a:endParaRPr>
          </a:p>
          <a:p>
            <a:pPr marL="131445">
              <a:lnSpc>
                <a:spcPct val="100000"/>
              </a:lnSpc>
              <a:spcBef>
                <a:spcPts val="25"/>
              </a:spcBef>
            </a:pPr>
            <a:r>
              <a:rPr sz="1400" b="1" spc="-10" dirty="0">
                <a:latin typeface="Courier New"/>
                <a:cs typeface="Courier New"/>
              </a:rPr>
              <a:t>&lt;/rdf:Description&gt;</a:t>
            </a:r>
            <a:endParaRPr sz="1400">
              <a:latin typeface="Courier New"/>
              <a:cs typeface="Courier New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49262" y="2124074"/>
            <a:ext cx="8406130" cy="3918585"/>
          </a:xfrm>
          <a:custGeom>
            <a:avLst/>
            <a:gdLst/>
            <a:ahLst/>
            <a:cxnLst/>
            <a:rect l="l" t="t" r="r" b="b"/>
            <a:pathLst>
              <a:path w="8406130" h="3918585">
                <a:moveTo>
                  <a:pt x="8405800" y="2247595"/>
                </a:moveTo>
                <a:lnTo>
                  <a:pt x="8403615" y="2146820"/>
                </a:lnTo>
                <a:lnTo>
                  <a:pt x="8397278" y="2046859"/>
                </a:lnTo>
                <a:lnTo>
                  <a:pt x="8387054" y="1948472"/>
                </a:lnTo>
                <a:lnTo>
                  <a:pt x="8373224" y="1852434"/>
                </a:lnTo>
                <a:lnTo>
                  <a:pt x="8356105" y="1759661"/>
                </a:lnTo>
                <a:lnTo>
                  <a:pt x="8346364" y="1714627"/>
                </a:lnTo>
                <a:lnTo>
                  <a:pt x="8335899" y="1670646"/>
                </a:lnTo>
                <a:lnTo>
                  <a:pt x="8324723" y="1627847"/>
                </a:lnTo>
                <a:lnTo>
                  <a:pt x="8312886" y="1586306"/>
                </a:lnTo>
                <a:lnTo>
                  <a:pt x="8300415" y="1546110"/>
                </a:lnTo>
                <a:lnTo>
                  <a:pt x="8287347" y="1507375"/>
                </a:lnTo>
                <a:lnTo>
                  <a:pt x="8273707" y="1470190"/>
                </a:lnTo>
                <a:lnTo>
                  <a:pt x="8259534" y="1434642"/>
                </a:lnTo>
                <a:lnTo>
                  <a:pt x="8229663" y="1368831"/>
                </a:lnTo>
                <a:lnTo>
                  <a:pt x="8197951" y="1310690"/>
                </a:lnTo>
                <a:lnTo>
                  <a:pt x="8164563" y="1260932"/>
                </a:lnTo>
                <a:lnTo>
                  <a:pt x="8129524" y="1220317"/>
                </a:lnTo>
                <a:lnTo>
                  <a:pt x="8102740" y="1197203"/>
                </a:lnTo>
                <a:lnTo>
                  <a:pt x="8098104" y="1193711"/>
                </a:lnTo>
                <a:lnTo>
                  <a:pt x="8055470" y="1170660"/>
                </a:lnTo>
                <a:lnTo>
                  <a:pt x="8029524" y="1164844"/>
                </a:lnTo>
                <a:lnTo>
                  <a:pt x="8029537" y="401193"/>
                </a:lnTo>
                <a:lnTo>
                  <a:pt x="8027390" y="360133"/>
                </a:lnTo>
                <a:lnTo>
                  <a:pt x="8021231" y="320243"/>
                </a:lnTo>
                <a:lnTo>
                  <a:pt x="8011261" y="281736"/>
                </a:lnTo>
                <a:lnTo>
                  <a:pt x="8000949" y="253720"/>
                </a:lnTo>
                <a:lnTo>
                  <a:pt x="8000949" y="1953069"/>
                </a:lnTo>
                <a:lnTo>
                  <a:pt x="7998993" y="1991271"/>
                </a:lnTo>
                <a:lnTo>
                  <a:pt x="7984007" y="2064067"/>
                </a:lnTo>
                <a:lnTo>
                  <a:pt x="7955610" y="2130920"/>
                </a:lnTo>
                <a:lnTo>
                  <a:pt x="7915313" y="2190369"/>
                </a:lnTo>
                <a:lnTo>
                  <a:pt x="7864602" y="2240889"/>
                </a:lnTo>
                <a:lnTo>
                  <a:pt x="7804988" y="2280983"/>
                </a:lnTo>
                <a:lnTo>
                  <a:pt x="7737996" y="2309139"/>
                </a:lnTo>
                <a:lnTo>
                  <a:pt x="7665123" y="2323858"/>
                </a:lnTo>
                <a:lnTo>
                  <a:pt x="7626921" y="2325713"/>
                </a:lnTo>
                <a:lnTo>
                  <a:pt x="401891" y="2325687"/>
                </a:lnTo>
                <a:lnTo>
                  <a:pt x="362978" y="2323706"/>
                </a:lnTo>
                <a:lnTo>
                  <a:pt x="290182" y="2308720"/>
                </a:lnTo>
                <a:lnTo>
                  <a:pt x="223329" y="2280323"/>
                </a:lnTo>
                <a:lnTo>
                  <a:pt x="163880" y="2240026"/>
                </a:lnTo>
                <a:lnTo>
                  <a:pt x="113360" y="2189315"/>
                </a:lnTo>
                <a:lnTo>
                  <a:pt x="73266" y="2129701"/>
                </a:lnTo>
                <a:lnTo>
                  <a:pt x="45110" y="2062708"/>
                </a:lnTo>
                <a:lnTo>
                  <a:pt x="30391" y="1989836"/>
                </a:lnTo>
                <a:lnTo>
                  <a:pt x="28587" y="401193"/>
                </a:lnTo>
                <a:lnTo>
                  <a:pt x="30543" y="363004"/>
                </a:lnTo>
                <a:lnTo>
                  <a:pt x="45529" y="290207"/>
                </a:lnTo>
                <a:lnTo>
                  <a:pt x="73926" y="223354"/>
                </a:lnTo>
                <a:lnTo>
                  <a:pt x="114223" y="163906"/>
                </a:lnTo>
                <a:lnTo>
                  <a:pt x="164934" y="113385"/>
                </a:lnTo>
                <a:lnTo>
                  <a:pt x="224548" y="73291"/>
                </a:lnTo>
                <a:lnTo>
                  <a:pt x="291541" y="45135"/>
                </a:lnTo>
                <a:lnTo>
                  <a:pt x="364413" y="30416"/>
                </a:lnTo>
                <a:lnTo>
                  <a:pt x="402615" y="28562"/>
                </a:lnTo>
                <a:lnTo>
                  <a:pt x="7627645" y="28575"/>
                </a:lnTo>
                <a:lnTo>
                  <a:pt x="7666558" y="30568"/>
                </a:lnTo>
                <a:lnTo>
                  <a:pt x="7739354" y="45554"/>
                </a:lnTo>
                <a:lnTo>
                  <a:pt x="7806207" y="73952"/>
                </a:lnTo>
                <a:lnTo>
                  <a:pt x="7865656" y="114249"/>
                </a:lnTo>
                <a:lnTo>
                  <a:pt x="7916177" y="164960"/>
                </a:lnTo>
                <a:lnTo>
                  <a:pt x="7956270" y="224574"/>
                </a:lnTo>
                <a:lnTo>
                  <a:pt x="7984426" y="291566"/>
                </a:lnTo>
                <a:lnTo>
                  <a:pt x="7999146" y="364439"/>
                </a:lnTo>
                <a:lnTo>
                  <a:pt x="8000949" y="1953069"/>
                </a:lnTo>
                <a:lnTo>
                  <a:pt x="8000949" y="253720"/>
                </a:lnTo>
                <a:lnTo>
                  <a:pt x="7980693" y="209740"/>
                </a:lnTo>
                <a:lnTo>
                  <a:pt x="7960512" y="176644"/>
                </a:lnTo>
                <a:lnTo>
                  <a:pt x="7937322" y="145745"/>
                </a:lnTo>
                <a:lnTo>
                  <a:pt x="7911351" y="117259"/>
                </a:lnTo>
                <a:lnTo>
                  <a:pt x="7882763" y="91363"/>
                </a:lnTo>
                <a:lnTo>
                  <a:pt x="7851788" y="68287"/>
                </a:lnTo>
                <a:lnTo>
                  <a:pt x="7818615" y="48209"/>
                </a:lnTo>
                <a:lnTo>
                  <a:pt x="7783436" y="31343"/>
                </a:lnTo>
                <a:lnTo>
                  <a:pt x="7746466" y="17881"/>
                </a:lnTo>
                <a:lnTo>
                  <a:pt x="7707922" y="8039"/>
                </a:lnTo>
                <a:lnTo>
                  <a:pt x="7667993" y="2032"/>
                </a:lnTo>
                <a:lnTo>
                  <a:pt x="7627645" y="0"/>
                </a:lnTo>
                <a:lnTo>
                  <a:pt x="401167" y="25"/>
                </a:lnTo>
                <a:lnTo>
                  <a:pt x="360108" y="2171"/>
                </a:lnTo>
                <a:lnTo>
                  <a:pt x="320217" y="8331"/>
                </a:lnTo>
                <a:lnTo>
                  <a:pt x="281711" y="18300"/>
                </a:lnTo>
                <a:lnTo>
                  <a:pt x="244817" y="31889"/>
                </a:lnTo>
                <a:lnTo>
                  <a:pt x="209715" y="48869"/>
                </a:lnTo>
                <a:lnTo>
                  <a:pt x="176618" y="69049"/>
                </a:lnTo>
                <a:lnTo>
                  <a:pt x="145719" y="92240"/>
                </a:lnTo>
                <a:lnTo>
                  <a:pt x="117233" y="118211"/>
                </a:lnTo>
                <a:lnTo>
                  <a:pt x="91338" y="146799"/>
                </a:lnTo>
                <a:lnTo>
                  <a:pt x="68262" y="177774"/>
                </a:lnTo>
                <a:lnTo>
                  <a:pt x="48183" y="210959"/>
                </a:lnTo>
                <a:lnTo>
                  <a:pt x="31318" y="246126"/>
                </a:lnTo>
                <a:lnTo>
                  <a:pt x="17856" y="283095"/>
                </a:lnTo>
                <a:lnTo>
                  <a:pt x="8026" y="321640"/>
                </a:lnTo>
                <a:lnTo>
                  <a:pt x="2006" y="361569"/>
                </a:lnTo>
                <a:lnTo>
                  <a:pt x="12" y="401193"/>
                </a:lnTo>
                <a:lnTo>
                  <a:pt x="0" y="1953069"/>
                </a:lnTo>
                <a:lnTo>
                  <a:pt x="2146" y="1994141"/>
                </a:lnTo>
                <a:lnTo>
                  <a:pt x="8305" y="2034032"/>
                </a:lnTo>
                <a:lnTo>
                  <a:pt x="18275" y="2072538"/>
                </a:lnTo>
                <a:lnTo>
                  <a:pt x="31864" y="2109432"/>
                </a:lnTo>
                <a:lnTo>
                  <a:pt x="48844" y="2144534"/>
                </a:lnTo>
                <a:lnTo>
                  <a:pt x="69024" y="2177631"/>
                </a:lnTo>
                <a:lnTo>
                  <a:pt x="92214" y="2208530"/>
                </a:lnTo>
                <a:lnTo>
                  <a:pt x="118186" y="2237016"/>
                </a:lnTo>
                <a:lnTo>
                  <a:pt x="146773" y="2262911"/>
                </a:lnTo>
                <a:lnTo>
                  <a:pt x="177749" y="2285987"/>
                </a:lnTo>
                <a:lnTo>
                  <a:pt x="210934" y="2306066"/>
                </a:lnTo>
                <a:lnTo>
                  <a:pt x="246100" y="2322931"/>
                </a:lnTo>
                <a:lnTo>
                  <a:pt x="283070" y="2336393"/>
                </a:lnTo>
                <a:lnTo>
                  <a:pt x="321614" y="2346223"/>
                </a:lnTo>
                <a:lnTo>
                  <a:pt x="361543" y="2352243"/>
                </a:lnTo>
                <a:lnTo>
                  <a:pt x="401891" y="2354262"/>
                </a:lnTo>
                <a:lnTo>
                  <a:pt x="7628369" y="2354249"/>
                </a:lnTo>
                <a:lnTo>
                  <a:pt x="7669428" y="2352103"/>
                </a:lnTo>
                <a:lnTo>
                  <a:pt x="7709319" y="2345944"/>
                </a:lnTo>
                <a:lnTo>
                  <a:pt x="7747825" y="2335974"/>
                </a:lnTo>
                <a:lnTo>
                  <a:pt x="7784732" y="2322385"/>
                </a:lnTo>
                <a:lnTo>
                  <a:pt x="7819822" y="2305405"/>
                </a:lnTo>
                <a:lnTo>
                  <a:pt x="7852931" y="2285225"/>
                </a:lnTo>
                <a:lnTo>
                  <a:pt x="7883817" y="2262035"/>
                </a:lnTo>
                <a:lnTo>
                  <a:pt x="7912303" y="2236051"/>
                </a:lnTo>
                <a:lnTo>
                  <a:pt x="7938198" y="2207476"/>
                </a:lnTo>
                <a:lnTo>
                  <a:pt x="7961274" y="2176500"/>
                </a:lnTo>
                <a:lnTo>
                  <a:pt x="7981353" y="2143315"/>
                </a:lnTo>
                <a:lnTo>
                  <a:pt x="7998219" y="2108149"/>
                </a:lnTo>
                <a:lnTo>
                  <a:pt x="8011681" y="2071179"/>
                </a:lnTo>
                <a:lnTo>
                  <a:pt x="8021523" y="2032635"/>
                </a:lnTo>
                <a:lnTo>
                  <a:pt x="8027543" y="1992706"/>
                </a:lnTo>
                <a:lnTo>
                  <a:pt x="8029524" y="1953069"/>
                </a:lnTo>
                <a:lnTo>
                  <a:pt x="8029524" y="1193533"/>
                </a:lnTo>
                <a:lnTo>
                  <a:pt x="8030451" y="1193609"/>
                </a:lnTo>
                <a:lnTo>
                  <a:pt x="8078140" y="1214247"/>
                </a:lnTo>
                <a:lnTo>
                  <a:pt x="8110169" y="1241336"/>
                </a:lnTo>
                <a:lnTo>
                  <a:pt x="8142287" y="1278826"/>
                </a:lnTo>
                <a:lnTo>
                  <a:pt x="8173821" y="1325994"/>
                </a:lnTo>
                <a:lnTo>
                  <a:pt x="8204301" y="1382001"/>
                </a:lnTo>
                <a:lnTo>
                  <a:pt x="8233321" y="1446022"/>
                </a:lnTo>
                <a:lnTo>
                  <a:pt x="8260524" y="1517218"/>
                </a:lnTo>
                <a:lnTo>
                  <a:pt x="8273339" y="1555242"/>
                </a:lnTo>
                <a:lnTo>
                  <a:pt x="8285594" y="1594764"/>
                </a:lnTo>
                <a:lnTo>
                  <a:pt x="8297240" y="1635671"/>
                </a:lnTo>
                <a:lnTo>
                  <a:pt x="8308238" y="1677860"/>
                </a:lnTo>
                <a:lnTo>
                  <a:pt x="8318563" y="1721243"/>
                </a:lnTo>
                <a:lnTo>
                  <a:pt x="8328177" y="1765706"/>
                </a:lnTo>
                <a:lnTo>
                  <a:pt x="8345132" y="1857616"/>
                </a:lnTo>
                <a:lnTo>
                  <a:pt x="8358772" y="1952536"/>
                </a:lnTo>
                <a:lnTo>
                  <a:pt x="8368855" y="2049805"/>
                </a:lnTo>
                <a:lnTo>
                  <a:pt x="8375091" y="2148624"/>
                </a:lnTo>
                <a:lnTo>
                  <a:pt x="8377225" y="2248217"/>
                </a:lnTo>
                <a:lnTo>
                  <a:pt x="8376425" y="2297811"/>
                </a:lnTo>
                <a:lnTo>
                  <a:pt x="8374075" y="2347417"/>
                </a:lnTo>
                <a:lnTo>
                  <a:pt x="8370227" y="2396820"/>
                </a:lnTo>
                <a:lnTo>
                  <a:pt x="8364931" y="2445956"/>
                </a:lnTo>
                <a:lnTo>
                  <a:pt x="8358238" y="2494699"/>
                </a:lnTo>
                <a:lnTo>
                  <a:pt x="8350186" y="2542959"/>
                </a:lnTo>
                <a:lnTo>
                  <a:pt x="8340839" y="2590647"/>
                </a:lnTo>
                <a:lnTo>
                  <a:pt x="8330235" y="2637650"/>
                </a:lnTo>
                <a:lnTo>
                  <a:pt x="8318436" y="2683865"/>
                </a:lnTo>
                <a:lnTo>
                  <a:pt x="8305482" y="2729204"/>
                </a:lnTo>
                <a:lnTo>
                  <a:pt x="8291436" y="2773565"/>
                </a:lnTo>
                <a:lnTo>
                  <a:pt x="8276349" y="2816847"/>
                </a:lnTo>
                <a:lnTo>
                  <a:pt x="8260258" y="2858960"/>
                </a:lnTo>
                <a:lnTo>
                  <a:pt x="8243227" y="2899778"/>
                </a:lnTo>
                <a:lnTo>
                  <a:pt x="8225307" y="2939224"/>
                </a:lnTo>
                <a:lnTo>
                  <a:pt x="8206549" y="2977184"/>
                </a:lnTo>
                <a:lnTo>
                  <a:pt x="8187017" y="3013570"/>
                </a:lnTo>
                <a:lnTo>
                  <a:pt x="8166748" y="3048279"/>
                </a:lnTo>
                <a:lnTo>
                  <a:pt x="8145805" y="3081197"/>
                </a:lnTo>
                <a:lnTo>
                  <a:pt x="8102130" y="3141319"/>
                </a:lnTo>
                <a:lnTo>
                  <a:pt x="8056448" y="3193110"/>
                </a:lnTo>
                <a:lnTo>
                  <a:pt x="8009255" y="3235795"/>
                </a:lnTo>
                <a:lnTo>
                  <a:pt x="7965757" y="3265716"/>
                </a:lnTo>
                <a:lnTo>
                  <a:pt x="7967129" y="3258489"/>
                </a:lnTo>
                <a:lnTo>
                  <a:pt x="7958239" y="3245447"/>
                </a:lnTo>
                <a:lnTo>
                  <a:pt x="7949362" y="3243770"/>
                </a:lnTo>
                <a:lnTo>
                  <a:pt x="7896238" y="3279978"/>
                </a:lnTo>
                <a:lnTo>
                  <a:pt x="7896238" y="3325457"/>
                </a:lnTo>
                <a:lnTo>
                  <a:pt x="7871371" y="3329965"/>
                </a:lnTo>
                <a:lnTo>
                  <a:pt x="7883817" y="3327704"/>
                </a:lnTo>
                <a:lnTo>
                  <a:pt x="7896238" y="3325457"/>
                </a:lnTo>
                <a:lnTo>
                  <a:pt x="7896238" y="3279978"/>
                </a:lnTo>
                <a:lnTo>
                  <a:pt x="7854899" y="3308134"/>
                </a:lnTo>
                <a:lnTo>
                  <a:pt x="7854912" y="2927959"/>
                </a:lnTo>
                <a:lnTo>
                  <a:pt x="7853756" y="2906585"/>
                </a:lnTo>
                <a:lnTo>
                  <a:pt x="7845298" y="2865780"/>
                </a:lnTo>
                <a:lnTo>
                  <a:pt x="7829258" y="2828213"/>
                </a:lnTo>
                <a:lnTo>
                  <a:pt x="7826324" y="2823426"/>
                </a:lnTo>
                <a:lnTo>
                  <a:pt x="7826324" y="3709390"/>
                </a:lnTo>
                <a:lnTo>
                  <a:pt x="7825372" y="3727881"/>
                </a:lnTo>
                <a:lnTo>
                  <a:pt x="7811910" y="3779659"/>
                </a:lnTo>
                <a:lnTo>
                  <a:pt x="7784668" y="3824147"/>
                </a:lnTo>
                <a:lnTo>
                  <a:pt x="7746111" y="3858920"/>
                </a:lnTo>
                <a:lnTo>
                  <a:pt x="7698714" y="3881488"/>
                </a:lnTo>
                <a:lnTo>
                  <a:pt x="7644917" y="3889400"/>
                </a:lnTo>
                <a:lnTo>
                  <a:pt x="302933" y="3889387"/>
                </a:lnTo>
                <a:lnTo>
                  <a:pt x="248500" y="3881069"/>
                </a:lnTo>
                <a:lnTo>
                  <a:pt x="201320" y="3858158"/>
                </a:lnTo>
                <a:lnTo>
                  <a:pt x="163029" y="3823093"/>
                </a:lnTo>
                <a:lnTo>
                  <a:pt x="136131" y="3778377"/>
                </a:lnTo>
                <a:lnTo>
                  <a:pt x="123063" y="3726446"/>
                </a:lnTo>
                <a:lnTo>
                  <a:pt x="122250" y="2927959"/>
                </a:lnTo>
                <a:lnTo>
                  <a:pt x="123202" y="2909468"/>
                </a:lnTo>
                <a:lnTo>
                  <a:pt x="136677" y="2857690"/>
                </a:lnTo>
                <a:lnTo>
                  <a:pt x="163906" y="2813202"/>
                </a:lnTo>
                <a:lnTo>
                  <a:pt x="202463" y="2778429"/>
                </a:lnTo>
                <a:lnTo>
                  <a:pt x="249859" y="2755862"/>
                </a:lnTo>
                <a:lnTo>
                  <a:pt x="303657" y="2747949"/>
                </a:lnTo>
                <a:lnTo>
                  <a:pt x="7645641" y="2747962"/>
                </a:lnTo>
                <a:lnTo>
                  <a:pt x="7700073" y="2756281"/>
                </a:lnTo>
                <a:lnTo>
                  <a:pt x="7747254" y="2779191"/>
                </a:lnTo>
                <a:lnTo>
                  <a:pt x="7785544" y="2814256"/>
                </a:lnTo>
                <a:lnTo>
                  <a:pt x="7812443" y="2858973"/>
                </a:lnTo>
                <a:lnTo>
                  <a:pt x="7825511" y="2910903"/>
                </a:lnTo>
                <a:lnTo>
                  <a:pt x="7826324" y="3709390"/>
                </a:lnTo>
                <a:lnTo>
                  <a:pt x="7826324" y="2823426"/>
                </a:lnTo>
                <a:lnTo>
                  <a:pt x="7793139" y="2780220"/>
                </a:lnTo>
                <a:lnTo>
                  <a:pt x="7762087" y="2754769"/>
                </a:lnTo>
                <a:lnTo>
                  <a:pt x="7750772" y="2747949"/>
                </a:lnTo>
                <a:lnTo>
                  <a:pt x="7744790" y="2744343"/>
                </a:lnTo>
                <a:lnTo>
                  <a:pt x="7707185" y="2728607"/>
                </a:lnTo>
                <a:lnTo>
                  <a:pt x="7666304" y="2720416"/>
                </a:lnTo>
                <a:lnTo>
                  <a:pt x="7645641" y="2719387"/>
                </a:lnTo>
                <a:lnTo>
                  <a:pt x="302209" y="2719413"/>
                </a:lnTo>
                <a:lnTo>
                  <a:pt x="260070" y="2723807"/>
                </a:lnTo>
                <a:lnTo>
                  <a:pt x="220827" y="2736138"/>
                </a:lnTo>
                <a:lnTo>
                  <a:pt x="185343" y="2755544"/>
                </a:lnTo>
                <a:lnTo>
                  <a:pt x="154470" y="2781185"/>
                </a:lnTo>
                <a:lnTo>
                  <a:pt x="129019" y="2812237"/>
                </a:lnTo>
                <a:lnTo>
                  <a:pt x="109842" y="2847873"/>
                </a:lnTo>
                <a:lnTo>
                  <a:pt x="97764" y="2887230"/>
                </a:lnTo>
                <a:lnTo>
                  <a:pt x="93675" y="2927959"/>
                </a:lnTo>
                <a:lnTo>
                  <a:pt x="93662" y="3709390"/>
                </a:lnTo>
                <a:lnTo>
                  <a:pt x="94818" y="3730764"/>
                </a:lnTo>
                <a:lnTo>
                  <a:pt x="103276" y="3771569"/>
                </a:lnTo>
                <a:lnTo>
                  <a:pt x="119316" y="3809136"/>
                </a:lnTo>
                <a:lnTo>
                  <a:pt x="141884" y="3842321"/>
                </a:lnTo>
                <a:lnTo>
                  <a:pt x="170332" y="3870579"/>
                </a:lnTo>
                <a:lnTo>
                  <a:pt x="203784" y="3893007"/>
                </a:lnTo>
                <a:lnTo>
                  <a:pt x="241388" y="3908742"/>
                </a:lnTo>
                <a:lnTo>
                  <a:pt x="282270" y="3916934"/>
                </a:lnTo>
                <a:lnTo>
                  <a:pt x="302933" y="3917962"/>
                </a:lnTo>
                <a:lnTo>
                  <a:pt x="7646365" y="3917937"/>
                </a:lnTo>
                <a:lnTo>
                  <a:pt x="7688504" y="3913543"/>
                </a:lnTo>
                <a:lnTo>
                  <a:pt x="7727747" y="3901211"/>
                </a:lnTo>
                <a:lnTo>
                  <a:pt x="7750823" y="3889400"/>
                </a:lnTo>
                <a:lnTo>
                  <a:pt x="7763230" y="3881805"/>
                </a:lnTo>
                <a:lnTo>
                  <a:pt x="7794104" y="3856164"/>
                </a:lnTo>
                <a:lnTo>
                  <a:pt x="7819555" y="3825113"/>
                </a:lnTo>
                <a:lnTo>
                  <a:pt x="7838732" y="3789476"/>
                </a:lnTo>
                <a:lnTo>
                  <a:pt x="7850810" y="3750119"/>
                </a:lnTo>
                <a:lnTo>
                  <a:pt x="7854899" y="3709390"/>
                </a:lnTo>
                <a:lnTo>
                  <a:pt x="7854899" y="3324961"/>
                </a:lnTo>
                <a:lnTo>
                  <a:pt x="7958633" y="3376091"/>
                </a:lnTo>
                <a:lnTo>
                  <a:pt x="7967205" y="3373183"/>
                </a:lnTo>
                <a:lnTo>
                  <a:pt x="7974177" y="3359023"/>
                </a:lnTo>
                <a:lnTo>
                  <a:pt x="7971269" y="3350463"/>
                </a:lnTo>
                <a:lnTo>
                  <a:pt x="7929702" y="3329965"/>
                </a:lnTo>
                <a:lnTo>
                  <a:pt x="7911427" y="3320961"/>
                </a:lnTo>
                <a:lnTo>
                  <a:pt x="7923263" y="3317456"/>
                </a:lnTo>
                <a:lnTo>
                  <a:pt x="7976311" y="3292830"/>
                </a:lnTo>
                <a:lnTo>
                  <a:pt x="8027771" y="3257562"/>
                </a:lnTo>
                <a:lnTo>
                  <a:pt x="8077390" y="3212554"/>
                </a:lnTo>
                <a:lnTo>
                  <a:pt x="8124876" y="3158617"/>
                </a:lnTo>
                <a:lnTo>
                  <a:pt x="8169923" y="3096539"/>
                </a:lnTo>
                <a:lnTo>
                  <a:pt x="8191424" y="3062681"/>
                </a:lnTo>
                <a:lnTo>
                  <a:pt x="8212188" y="3027083"/>
                </a:lnTo>
                <a:lnTo>
                  <a:pt x="8232178" y="2989834"/>
                </a:lnTo>
                <a:lnTo>
                  <a:pt x="8251330" y="2951035"/>
                </a:lnTo>
                <a:lnTo>
                  <a:pt x="8269605" y="2910776"/>
                </a:lnTo>
                <a:lnTo>
                  <a:pt x="8286953" y="2869146"/>
                </a:lnTo>
                <a:lnTo>
                  <a:pt x="8303336" y="2826258"/>
                </a:lnTo>
                <a:lnTo>
                  <a:pt x="8318678" y="2782189"/>
                </a:lnTo>
                <a:lnTo>
                  <a:pt x="8332965" y="2737053"/>
                </a:lnTo>
                <a:lnTo>
                  <a:pt x="8346122" y="2690926"/>
                </a:lnTo>
                <a:lnTo>
                  <a:pt x="8358111" y="2643924"/>
                </a:lnTo>
                <a:lnTo>
                  <a:pt x="8368881" y="2596134"/>
                </a:lnTo>
                <a:lnTo>
                  <a:pt x="8378368" y="2547658"/>
                </a:lnTo>
                <a:lnTo>
                  <a:pt x="8386546" y="2498585"/>
                </a:lnTo>
                <a:lnTo>
                  <a:pt x="8393341" y="2449017"/>
                </a:lnTo>
                <a:lnTo>
                  <a:pt x="8398726" y="2399042"/>
                </a:lnTo>
                <a:lnTo>
                  <a:pt x="8402625" y="2348763"/>
                </a:lnTo>
                <a:lnTo>
                  <a:pt x="8405000" y="2298268"/>
                </a:lnTo>
                <a:lnTo>
                  <a:pt x="8405800" y="2247595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14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069975">
              <a:lnSpc>
                <a:spcPct val="100000"/>
              </a:lnSpc>
              <a:spcBef>
                <a:spcPts val="100"/>
              </a:spcBef>
            </a:pPr>
            <a:r>
              <a:rPr dirty="0"/>
              <a:t>RDF:</a:t>
            </a:r>
            <a:r>
              <a:rPr spc="-30" dirty="0"/>
              <a:t> </a:t>
            </a:r>
            <a:r>
              <a:rPr dirty="0"/>
              <a:t>Nodos</a:t>
            </a:r>
            <a:r>
              <a:rPr spc="-20" dirty="0"/>
              <a:t> </a:t>
            </a:r>
            <a:r>
              <a:rPr dirty="0"/>
              <a:t>Anónimos</a:t>
            </a:r>
            <a:r>
              <a:rPr spc="-20" dirty="0"/>
              <a:t> </a:t>
            </a:r>
            <a:r>
              <a:rPr dirty="0"/>
              <a:t>(Blank</a:t>
            </a:r>
            <a:r>
              <a:rPr spc="-15" dirty="0"/>
              <a:t> </a:t>
            </a:r>
            <a:r>
              <a:rPr spc="-10" dirty="0"/>
              <a:t>Nodes)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764540" y="1209548"/>
            <a:ext cx="3569335" cy="65976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434"/>
              </a:spcBef>
              <a:buChar char="•"/>
              <a:tabLst>
                <a:tab pos="354965" algn="l"/>
                <a:tab pos="355600" algn="l"/>
              </a:tabLst>
            </a:pPr>
            <a:r>
              <a:rPr sz="1800" dirty="0">
                <a:latin typeface="Arial"/>
                <a:cs typeface="Arial"/>
              </a:rPr>
              <a:t>Nodos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sin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IRI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(no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es</a:t>
            </a:r>
            <a:r>
              <a:rPr sz="1800" spc="-10" dirty="0">
                <a:latin typeface="Arial"/>
                <a:cs typeface="Arial"/>
              </a:rPr>
              <a:t> necesaria)</a:t>
            </a:r>
            <a:endParaRPr sz="18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335"/>
              </a:spcBef>
              <a:buChar char="•"/>
              <a:tabLst>
                <a:tab pos="354965" algn="l"/>
                <a:tab pos="355600" algn="l"/>
              </a:tabLst>
            </a:pPr>
            <a:r>
              <a:rPr sz="1800" dirty="0">
                <a:latin typeface="Arial"/>
                <a:cs typeface="Arial"/>
              </a:rPr>
              <a:t>Son</a:t>
            </a:r>
            <a:r>
              <a:rPr sz="1800" spc="-4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independientes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entre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spc="-25" dirty="0">
                <a:latin typeface="Arial"/>
                <a:cs typeface="Arial"/>
              </a:rPr>
              <a:t>sí</a:t>
            </a:r>
            <a:endParaRPr sz="18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862273" y="4293108"/>
            <a:ext cx="2152650" cy="4552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dirty="0">
                <a:latin typeface="Courier New"/>
                <a:cs typeface="Courier New"/>
              </a:rPr>
              <a:t>ex:Aula_001</a:t>
            </a:r>
            <a:r>
              <a:rPr sz="1400" b="1" spc="-55" dirty="0">
                <a:latin typeface="Courier New"/>
                <a:cs typeface="Courier New"/>
              </a:rPr>
              <a:t> </a:t>
            </a:r>
            <a:r>
              <a:rPr sz="1400" b="1" spc="-10" dirty="0">
                <a:latin typeface="Courier New"/>
                <a:cs typeface="Courier New"/>
              </a:rPr>
              <a:t>ex:tiene</a:t>
            </a:r>
            <a:endParaRPr sz="1400">
              <a:latin typeface="Courier New"/>
              <a:cs typeface="Courier New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  <a:tabLst>
                <a:tab pos="1288415" algn="l"/>
              </a:tabLst>
            </a:pPr>
            <a:r>
              <a:rPr sz="1400" b="1" spc="-10" dirty="0">
                <a:latin typeface="Courier New"/>
                <a:cs typeface="Courier New"/>
              </a:rPr>
              <a:t>_:ven</a:t>
            </a:r>
            <a:r>
              <a:rPr sz="1400" b="1" dirty="0">
                <a:latin typeface="Courier New"/>
                <a:cs typeface="Courier New"/>
              </a:rPr>
              <a:t>	</a:t>
            </a:r>
            <a:r>
              <a:rPr sz="1400" b="1" spc="-10" dirty="0">
                <a:latin typeface="Courier New"/>
                <a:cs typeface="Courier New"/>
              </a:rPr>
              <a:t>rdf:type</a:t>
            </a:r>
            <a:endParaRPr sz="1400">
              <a:latin typeface="Courier New"/>
              <a:cs typeface="Courier New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414973" y="4293108"/>
            <a:ext cx="1302385" cy="45529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>
              <a:lnSpc>
                <a:spcPct val="101400"/>
              </a:lnSpc>
              <a:spcBef>
                <a:spcPts val="75"/>
              </a:spcBef>
            </a:pPr>
            <a:r>
              <a:rPr sz="1400" b="1" dirty="0">
                <a:latin typeface="Courier New"/>
                <a:cs typeface="Courier New"/>
              </a:rPr>
              <a:t>_:ven</a:t>
            </a:r>
            <a:r>
              <a:rPr sz="1400" b="1" spc="-40" dirty="0">
                <a:latin typeface="Courier New"/>
                <a:cs typeface="Courier New"/>
              </a:rPr>
              <a:t> </a:t>
            </a:r>
            <a:r>
              <a:rPr sz="1400" b="1" spc="-50" dirty="0">
                <a:latin typeface="Courier New"/>
                <a:cs typeface="Courier New"/>
              </a:rPr>
              <a:t>. </a:t>
            </a:r>
            <a:r>
              <a:rPr sz="1400" b="1" dirty="0">
                <a:latin typeface="Courier New"/>
                <a:cs typeface="Courier New"/>
              </a:rPr>
              <a:t>ex:ventana</a:t>
            </a:r>
            <a:r>
              <a:rPr sz="1400" b="1" spc="-55" dirty="0">
                <a:latin typeface="Courier New"/>
                <a:cs typeface="Courier New"/>
              </a:rPr>
              <a:t> </a:t>
            </a:r>
            <a:r>
              <a:rPr sz="1400" b="1" spc="-50" dirty="0">
                <a:latin typeface="Courier New"/>
                <a:cs typeface="Courier New"/>
              </a:rPr>
              <a:t>.</a:t>
            </a:r>
            <a:endParaRPr sz="1400">
              <a:latin typeface="Courier New"/>
              <a:cs typeface="Courier New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770833" y="1585635"/>
            <a:ext cx="4973320" cy="1856105"/>
            <a:chOff x="1770833" y="1585635"/>
            <a:chExt cx="4973320" cy="1856105"/>
          </a:xfrm>
        </p:grpSpPr>
        <p:sp>
          <p:nvSpPr>
            <p:cNvPr id="15" name="object 15"/>
            <p:cNvSpPr/>
            <p:nvPr/>
          </p:nvSpPr>
          <p:spPr>
            <a:xfrm>
              <a:off x="1783533" y="2789237"/>
              <a:ext cx="1334770" cy="640080"/>
            </a:xfrm>
            <a:custGeom>
              <a:avLst/>
              <a:gdLst/>
              <a:ahLst/>
              <a:cxnLst/>
              <a:rect l="l" t="t" r="r" b="b"/>
              <a:pathLst>
                <a:path w="1334770" h="640079">
                  <a:moveTo>
                    <a:pt x="0" y="319881"/>
                  </a:moveTo>
                  <a:lnTo>
                    <a:pt x="12029" y="259096"/>
                  </a:lnTo>
                  <a:lnTo>
                    <a:pt x="46628" y="202161"/>
                  </a:lnTo>
                  <a:lnTo>
                    <a:pt x="101558" y="150149"/>
                  </a:lnTo>
                  <a:lnTo>
                    <a:pt x="135949" y="126324"/>
                  </a:lnTo>
                  <a:lnTo>
                    <a:pt x="174584" y="104132"/>
                  </a:lnTo>
                  <a:lnTo>
                    <a:pt x="217184" y="83707"/>
                  </a:lnTo>
                  <a:lnTo>
                    <a:pt x="263469" y="65183"/>
                  </a:lnTo>
                  <a:lnTo>
                    <a:pt x="313159" y="48694"/>
                  </a:lnTo>
                  <a:lnTo>
                    <a:pt x="365975" y="34373"/>
                  </a:lnTo>
                  <a:lnTo>
                    <a:pt x="421637" y="22356"/>
                  </a:lnTo>
                  <a:lnTo>
                    <a:pt x="479866" y="12776"/>
                  </a:lnTo>
                  <a:lnTo>
                    <a:pt x="540383" y="5767"/>
                  </a:lnTo>
                  <a:lnTo>
                    <a:pt x="602907" y="1464"/>
                  </a:lnTo>
                  <a:lnTo>
                    <a:pt x="667159" y="0"/>
                  </a:lnTo>
                  <a:lnTo>
                    <a:pt x="731410" y="1464"/>
                  </a:lnTo>
                  <a:lnTo>
                    <a:pt x="793934" y="5767"/>
                  </a:lnTo>
                  <a:lnTo>
                    <a:pt x="854451" y="12776"/>
                  </a:lnTo>
                  <a:lnTo>
                    <a:pt x="912680" y="22356"/>
                  </a:lnTo>
                  <a:lnTo>
                    <a:pt x="968342" y="34373"/>
                  </a:lnTo>
                  <a:lnTo>
                    <a:pt x="1021158" y="48694"/>
                  </a:lnTo>
                  <a:lnTo>
                    <a:pt x="1070849" y="65183"/>
                  </a:lnTo>
                  <a:lnTo>
                    <a:pt x="1117133" y="83707"/>
                  </a:lnTo>
                  <a:lnTo>
                    <a:pt x="1159733" y="104132"/>
                  </a:lnTo>
                  <a:lnTo>
                    <a:pt x="1198368" y="126324"/>
                  </a:lnTo>
                  <a:lnTo>
                    <a:pt x="1232759" y="150149"/>
                  </a:lnTo>
                  <a:lnTo>
                    <a:pt x="1262626" y="175473"/>
                  </a:lnTo>
                  <a:lnTo>
                    <a:pt x="1307670" y="230080"/>
                  </a:lnTo>
                  <a:lnTo>
                    <a:pt x="1331263" y="289074"/>
                  </a:lnTo>
                  <a:lnTo>
                    <a:pt x="1334318" y="319881"/>
                  </a:lnTo>
                  <a:lnTo>
                    <a:pt x="1331263" y="350688"/>
                  </a:lnTo>
                  <a:lnTo>
                    <a:pt x="1307670" y="409682"/>
                  </a:lnTo>
                  <a:lnTo>
                    <a:pt x="1262626" y="464289"/>
                  </a:lnTo>
                  <a:lnTo>
                    <a:pt x="1232759" y="489613"/>
                  </a:lnTo>
                  <a:lnTo>
                    <a:pt x="1198368" y="513438"/>
                  </a:lnTo>
                  <a:lnTo>
                    <a:pt x="1159733" y="535630"/>
                  </a:lnTo>
                  <a:lnTo>
                    <a:pt x="1117133" y="556055"/>
                  </a:lnTo>
                  <a:lnTo>
                    <a:pt x="1070849" y="574579"/>
                  </a:lnTo>
                  <a:lnTo>
                    <a:pt x="1021158" y="591068"/>
                  </a:lnTo>
                  <a:lnTo>
                    <a:pt x="968342" y="605389"/>
                  </a:lnTo>
                  <a:lnTo>
                    <a:pt x="912680" y="617406"/>
                  </a:lnTo>
                  <a:lnTo>
                    <a:pt x="854451" y="626986"/>
                  </a:lnTo>
                  <a:lnTo>
                    <a:pt x="793934" y="633995"/>
                  </a:lnTo>
                  <a:lnTo>
                    <a:pt x="731410" y="638298"/>
                  </a:lnTo>
                  <a:lnTo>
                    <a:pt x="667159" y="639763"/>
                  </a:lnTo>
                  <a:lnTo>
                    <a:pt x="602907" y="638298"/>
                  </a:lnTo>
                  <a:lnTo>
                    <a:pt x="540383" y="633995"/>
                  </a:lnTo>
                  <a:lnTo>
                    <a:pt x="479866" y="626986"/>
                  </a:lnTo>
                  <a:lnTo>
                    <a:pt x="421637" y="617406"/>
                  </a:lnTo>
                  <a:lnTo>
                    <a:pt x="365975" y="605389"/>
                  </a:lnTo>
                  <a:lnTo>
                    <a:pt x="313159" y="591068"/>
                  </a:lnTo>
                  <a:lnTo>
                    <a:pt x="263469" y="574579"/>
                  </a:lnTo>
                  <a:lnTo>
                    <a:pt x="217184" y="556055"/>
                  </a:lnTo>
                  <a:lnTo>
                    <a:pt x="174584" y="535630"/>
                  </a:lnTo>
                  <a:lnTo>
                    <a:pt x="135949" y="513438"/>
                  </a:lnTo>
                  <a:lnTo>
                    <a:pt x="101558" y="489613"/>
                  </a:lnTo>
                  <a:lnTo>
                    <a:pt x="71691" y="464289"/>
                  </a:lnTo>
                  <a:lnTo>
                    <a:pt x="26647" y="409682"/>
                  </a:lnTo>
                  <a:lnTo>
                    <a:pt x="3054" y="350688"/>
                  </a:lnTo>
                  <a:lnTo>
                    <a:pt x="0" y="319881"/>
                  </a:lnTo>
                  <a:close/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117851" y="3028944"/>
              <a:ext cx="1035685" cy="132715"/>
            </a:xfrm>
            <a:custGeom>
              <a:avLst/>
              <a:gdLst/>
              <a:ahLst/>
              <a:cxnLst/>
              <a:rect l="l" t="t" r="r" b="b"/>
              <a:pathLst>
                <a:path w="1035685" h="132714">
                  <a:moveTo>
                    <a:pt x="921691" y="0"/>
                  </a:moveTo>
                  <a:lnTo>
                    <a:pt x="912942" y="2301"/>
                  </a:lnTo>
                  <a:lnTo>
                    <a:pt x="904990" y="15933"/>
                  </a:lnTo>
                  <a:lnTo>
                    <a:pt x="907293" y="24682"/>
                  </a:lnTo>
                  <a:lnTo>
                    <a:pt x="954184" y="52035"/>
                  </a:lnTo>
                  <a:lnTo>
                    <a:pt x="1007033" y="52035"/>
                  </a:lnTo>
                  <a:lnTo>
                    <a:pt x="1007033" y="80610"/>
                  </a:lnTo>
                  <a:lnTo>
                    <a:pt x="954182" y="80610"/>
                  </a:lnTo>
                  <a:lnTo>
                    <a:pt x="907291" y="107963"/>
                  </a:lnTo>
                  <a:lnTo>
                    <a:pt x="904990" y="116712"/>
                  </a:lnTo>
                  <a:lnTo>
                    <a:pt x="912942" y="130343"/>
                  </a:lnTo>
                  <a:lnTo>
                    <a:pt x="921691" y="132646"/>
                  </a:lnTo>
                  <a:lnTo>
                    <a:pt x="1010895" y="80610"/>
                  </a:lnTo>
                  <a:lnTo>
                    <a:pt x="1007033" y="80610"/>
                  </a:lnTo>
                  <a:lnTo>
                    <a:pt x="1010897" y="80609"/>
                  </a:lnTo>
                  <a:lnTo>
                    <a:pt x="1035387" y="66323"/>
                  </a:lnTo>
                  <a:lnTo>
                    <a:pt x="921691" y="0"/>
                  </a:lnTo>
                  <a:close/>
                </a:path>
                <a:path w="1035685" h="132714">
                  <a:moveTo>
                    <a:pt x="978676" y="66322"/>
                  </a:moveTo>
                  <a:lnTo>
                    <a:pt x="954182" y="80610"/>
                  </a:lnTo>
                  <a:lnTo>
                    <a:pt x="1007033" y="80610"/>
                  </a:lnTo>
                  <a:lnTo>
                    <a:pt x="1007033" y="78663"/>
                  </a:lnTo>
                  <a:lnTo>
                    <a:pt x="999832" y="78663"/>
                  </a:lnTo>
                  <a:lnTo>
                    <a:pt x="978676" y="66322"/>
                  </a:lnTo>
                  <a:close/>
                </a:path>
                <a:path w="1035685" h="132714">
                  <a:moveTo>
                    <a:pt x="0" y="52034"/>
                  </a:moveTo>
                  <a:lnTo>
                    <a:pt x="0" y="80609"/>
                  </a:lnTo>
                  <a:lnTo>
                    <a:pt x="954185" y="80609"/>
                  </a:lnTo>
                  <a:lnTo>
                    <a:pt x="978676" y="66322"/>
                  </a:lnTo>
                  <a:lnTo>
                    <a:pt x="954184" y="52035"/>
                  </a:lnTo>
                  <a:lnTo>
                    <a:pt x="0" y="52034"/>
                  </a:lnTo>
                  <a:close/>
                </a:path>
                <a:path w="1035685" h="132714">
                  <a:moveTo>
                    <a:pt x="999832" y="53981"/>
                  </a:moveTo>
                  <a:lnTo>
                    <a:pt x="978676" y="66322"/>
                  </a:lnTo>
                  <a:lnTo>
                    <a:pt x="999832" y="78663"/>
                  </a:lnTo>
                  <a:lnTo>
                    <a:pt x="999832" y="53981"/>
                  </a:lnTo>
                  <a:close/>
                </a:path>
                <a:path w="1035685" h="132714">
                  <a:moveTo>
                    <a:pt x="1007033" y="53981"/>
                  </a:moveTo>
                  <a:lnTo>
                    <a:pt x="999832" y="53981"/>
                  </a:lnTo>
                  <a:lnTo>
                    <a:pt x="999832" y="78663"/>
                  </a:lnTo>
                  <a:lnTo>
                    <a:pt x="1007033" y="78663"/>
                  </a:lnTo>
                  <a:lnTo>
                    <a:pt x="1007033" y="53981"/>
                  </a:lnTo>
                  <a:close/>
                </a:path>
                <a:path w="1035685" h="132714">
                  <a:moveTo>
                    <a:pt x="954184" y="52035"/>
                  </a:moveTo>
                  <a:lnTo>
                    <a:pt x="978676" y="66322"/>
                  </a:lnTo>
                  <a:lnTo>
                    <a:pt x="999832" y="53981"/>
                  </a:lnTo>
                  <a:lnTo>
                    <a:pt x="1007033" y="53981"/>
                  </a:lnTo>
                  <a:lnTo>
                    <a:pt x="1007033" y="52035"/>
                  </a:lnTo>
                  <a:lnTo>
                    <a:pt x="954184" y="52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153173" y="2784438"/>
              <a:ext cx="1151255" cy="640080"/>
            </a:xfrm>
            <a:custGeom>
              <a:avLst/>
              <a:gdLst/>
              <a:ahLst/>
              <a:cxnLst/>
              <a:rect l="l" t="t" r="r" b="b"/>
              <a:pathLst>
                <a:path w="1151254" h="640079">
                  <a:moveTo>
                    <a:pt x="0" y="319881"/>
                  </a:moveTo>
                  <a:lnTo>
                    <a:pt x="11691" y="255414"/>
                  </a:lnTo>
                  <a:lnTo>
                    <a:pt x="45223" y="195369"/>
                  </a:lnTo>
                  <a:lnTo>
                    <a:pt x="98281" y="141032"/>
                  </a:lnTo>
                  <a:lnTo>
                    <a:pt x="131409" y="116407"/>
                  </a:lnTo>
                  <a:lnTo>
                    <a:pt x="168550" y="93691"/>
                  </a:lnTo>
                  <a:lnTo>
                    <a:pt x="209417" y="73045"/>
                  </a:lnTo>
                  <a:lnTo>
                    <a:pt x="253718" y="54630"/>
                  </a:lnTo>
                  <a:lnTo>
                    <a:pt x="301166" y="38607"/>
                  </a:lnTo>
                  <a:lnTo>
                    <a:pt x="351470" y="25137"/>
                  </a:lnTo>
                  <a:lnTo>
                    <a:pt x="404342" y="14381"/>
                  </a:lnTo>
                  <a:lnTo>
                    <a:pt x="459491" y="6498"/>
                  </a:lnTo>
                  <a:lnTo>
                    <a:pt x="516630" y="1651"/>
                  </a:lnTo>
                  <a:lnTo>
                    <a:pt x="575469" y="0"/>
                  </a:lnTo>
                  <a:lnTo>
                    <a:pt x="634307" y="1651"/>
                  </a:lnTo>
                  <a:lnTo>
                    <a:pt x="691446" y="6498"/>
                  </a:lnTo>
                  <a:lnTo>
                    <a:pt x="746595" y="14381"/>
                  </a:lnTo>
                  <a:lnTo>
                    <a:pt x="799467" y="25137"/>
                  </a:lnTo>
                  <a:lnTo>
                    <a:pt x="849771" y="38607"/>
                  </a:lnTo>
                  <a:lnTo>
                    <a:pt x="897219" y="54630"/>
                  </a:lnTo>
                  <a:lnTo>
                    <a:pt x="941520" y="73045"/>
                  </a:lnTo>
                  <a:lnTo>
                    <a:pt x="982387" y="93691"/>
                  </a:lnTo>
                  <a:lnTo>
                    <a:pt x="1019528" y="116407"/>
                  </a:lnTo>
                  <a:lnTo>
                    <a:pt x="1052656" y="141032"/>
                  </a:lnTo>
                  <a:lnTo>
                    <a:pt x="1081482" y="167406"/>
                  </a:lnTo>
                  <a:lnTo>
                    <a:pt x="1125066" y="224758"/>
                  </a:lnTo>
                  <a:lnTo>
                    <a:pt x="1147966" y="287175"/>
                  </a:lnTo>
                  <a:lnTo>
                    <a:pt x="1150938" y="319881"/>
                  </a:lnTo>
                  <a:lnTo>
                    <a:pt x="1147966" y="352587"/>
                  </a:lnTo>
                  <a:lnTo>
                    <a:pt x="1125066" y="415004"/>
                  </a:lnTo>
                  <a:lnTo>
                    <a:pt x="1081482" y="472356"/>
                  </a:lnTo>
                  <a:lnTo>
                    <a:pt x="1052656" y="498730"/>
                  </a:lnTo>
                  <a:lnTo>
                    <a:pt x="1019528" y="523355"/>
                  </a:lnTo>
                  <a:lnTo>
                    <a:pt x="982387" y="546071"/>
                  </a:lnTo>
                  <a:lnTo>
                    <a:pt x="941520" y="566717"/>
                  </a:lnTo>
                  <a:lnTo>
                    <a:pt x="897219" y="585132"/>
                  </a:lnTo>
                  <a:lnTo>
                    <a:pt x="849771" y="601155"/>
                  </a:lnTo>
                  <a:lnTo>
                    <a:pt x="799467" y="614625"/>
                  </a:lnTo>
                  <a:lnTo>
                    <a:pt x="746595" y="625381"/>
                  </a:lnTo>
                  <a:lnTo>
                    <a:pt x="691446" y="633264"/>
                  </a:lnTo>
                  <a:lnTo>
                    <a:pt x="634307" y="638111"/>
                  </a:lnTo>
                  <a:lnTo>
                    <a:pt x="575469" y="639763"/>
                  </a:lnTo>
                  <a:lnTo>
                    <a:pt x="516630" y="638111"/>
                  </a:lnTo>
                  <a:lnTo>
                    <a:pt x="459491" y="633264"/>
                  </a:lnTo>
                  <a:lnTo>
                    <a:pt x="404342" y="625381"/>
                  </a:lnTo>
                  <a:lnTo>
                    <a:pt x="351470" y="614625"/>
                  </a:lnTo>
                  <a:lnTo>
                    <a:pt x="301166" y="601155"/>
                  </a:lnTo>
                  <a:lnTo>
                    <a:pt x="253718" y="585132"/>
                  </a:lnTo>
                  <a:lnTo>
                    <a:pt x="209417" y="566717"/>
                  </a:lnTo>
                  <a:lnTo>
                    <a:pt x="168550" y="546071"/>
                  </a:lnTo>
                  <a:lnTo>
                    <a:pt x="131409" y="523355"/>
                  </a:lnTo>
                  <a:lnTo>
                    <a:pt x="98281" y="498730"/>
                  </a:lnTo>
                  <a:lnTo>
                    <a:pt x="69455" y="472356"/>
                  </a:lnTo>
                  <a:lnTo>
                    <a:pt x="25871" y="415004"/>
                  </a:lnTo>
                  <a:lnTo>
                    <a:pt x="2971" y="352587"/>
                  </a:lnTo>
                  <a:lnTo>
                    <a:pt x="0" y="319881"/>
                  </a:lnTo>
                  <a:close/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124041" y="2238056"/>
              <a:ext cx="815975" cy="651510"/>
            </a:xfrm>
            <a:custGeom>
              <a:avLst/>
              <a:gdLst/>
              <a:ahLst/>
              <a:cxnLst/>
              <a:rect l="l" t="t" r="r" b="b"/>
              <a:pathLst>
                <a:path w="815975" h="651510">
                  <a:moveTo>
                    <a:pt x="770932" y="35246"/>
                  </a:moveTo>
                  <a:lnTo>
                    <a:pt x="742863" y="39276"/>
                  </a:lnTo>
                  <a:lnTo>
                    <a:pt x="0" y="628611"/>
                  </a:lnTo>
                  <a:lnTo>
                    <a:pt x="17759" y="650998"/>
                  </a:lnTo>
                  <a:lnTo>
                    <a:pt x="760624" y="61661"/>
                  </a:lnTo>
                  <a:lnTo>
                    <a:pt x="770932" y="35246"/>
                  </a:lnTo>
                  <a:close/>
                </a:path>
                <a:path w="815975" h="651510">
                  <a:moveTo>
                    <a:pt x="812851" y="6430"/>
                  </a:moveTo>
                  <a:lnTo>
                    <a:pt x="784266" y="6430"/>
                  </a:lnTo>
                  <a:lnTo>
                    <a:pt x="802026" y="28816"/>
                  </a:lnTo>
                  <a:lnTo>
                    <a:pt x="760624" y="61661"/>
                  </a:lnTo>
                  <a:lnTo>
                    <a:pt x="740888" y="112233"/>
                  </a:lnTo>
                  <a:lnTo>
                    <a:pt x="744522" y="120519"/>
                  </a:lnTo>
                  <a:lnTo>
                    <a:pt x="759225" y="126255"/>
                  </a:lnTo>
                  <a:lnTo>
                    <a:pt x="767509" y="122622"/>
                  </a:lnTo>
                  <a:lnTo>
                    <a:pt x="812851" y="6430"/>
                  </a:lnTo>
                  <a:close/>
                </a:path>
                <a:path w="815975" h="651510">
                  <a:moveTo>
                    <a:pt x="789026" y="12429"/>
                  </a:moveTo>
                  <a:lnTo>
                    <a:pt x="779837" y="12429"/>
                  </a:lnTo>
                  <a:lnTo>
                    <a:pt x="795177" y="31766"/>
                  </a:lnTo>
                  <a:lnTo>
                    <a:pt x="770932" y="35246"/>
                  </a:lnTo>
                  <a:lnTo>
                    <a:pt x="760624" y="61661"/>
                  </a:lnTo>
                  <a:lnTo>
                    <a:pt x="802026" y="28816"/>
                  </a:lnTo>
                  <a:lnTo>
                    <a:pt x="789026" y="12429"/>
                  </a:lnTo>
                  <a:close/>
                </a:path>
                <a:path w="815975" h="651510">
                  <a:moveTo>
                    <a:pt x="815360" y="0"/>
                  </a:moveTo>
                  <a:lnTo>
                    <a:pt x="685068" y="18705"/>
                  </a:lnTo>
                  <a:lnTo>
                    <a:pt x="679645" y="25946"/>
                  </a:lnTo>
                  <a:lnTo>
                    <a:pt x="681888" y="41567"/>
                  </a:lnTo>
                  <a:lnTo>
                    <a:pt x="689128" y="46989"/>
                  </a:lnTo>
                  <a:lnTo>
                    <a:pt x="742863" y="39276"/>
                  </a:lnTo>
                  <a:lnTo>
                    <a:pt x="784266" y="6430"/>
                  </a:lnTo>
                  <a:lnTo>
                    <a:pt x="812851" y="6430"/>
                  </a:lnTo>
                  <a:lnTo>
                    <a:pt x="815360" y="0"/>
                  </a:lnTo>
                  <a:close/>
                </a:path>
                <a:path w="815975" h="651510">
                  <a:moveTo>
                    <a:pt x="784266" y="6430"/>
                  </a:moveTo>
                  <a:lnTo>
                    <a:pt x="742863" y="39276"/>
                  </a:lnTo>
                  <a:lnTo>
                    <a:pt x="770932" y="35246"/>
                  </a:lnTo>
                  <a:lnTo>
                    <a:pt x="779837" y="12429"/>
                  </a:lnTo>
                  <a:lnTo>
                    <a:pt x="789026" y="12429"/>
                  </a:lnTo>
                  <a:lnTo>
                    <a:pt x="784266" y="6430"/>
                  </a:lnTo>
                  <a:close/>
                </a:path>
                <a:path w="815975" h="651510">
                  <a:moveTo>
                    <a:pt x="779837" y="12429"/>
                  </a:moveTo>
                  <a:lnTo>
                    <a:pt x="770932" y="35246"/>
                  </a:lnTo>
                  <a:lnTo>
                    <a:pt x="795177" y="31766"/>
                  </a:lnTo>
                  <a:lnTo>
                    <a:pt x="779837" y="124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580123" y="1598335"/>
              <a:ext cx="1151255" cy="640080"/>
            </a:xfrm>
            <a:custGeom>
              <a:avLst/>
              <a:gdLst/>
              <a:ahLst/>
              <a:cxnLst/>
              <a:rect l="l" t="t" r="r" b="b"/>
              <a:pathLst>
                <a:path w="1151254" h="640080">
                  <a:moveTo>
                    <a:pt x="0" y="319881"/>
                  </a:moveTo>
                  <a:lnTo>
                    <a:pt x="11691" y="255414"/>
                  </a:lnTo>
                  <a:lnTo>
                    <a:pt x="45223" y="195369"/>
                  </a:lnTo>
                  <a:lnTo>
                    <a:pt x="98281" y="141032"/>
                  </a:lnTo>
                  <a:lnTo>
                    <a:pt x="131409" y="116407"/>
                  </a:lnTo>
                  <a:lnTo>
                    <a:pt x="168550" y="93691"/>
                  </a:lnTo>
                  <a:lnTo>
                    <a:pt x="209417" y="73045"/>
                  </a:lnTo>
                  <a:lnTo>
                    <a:pt x="253718" y="54630"/>
                  </a:lnTo>
                  <a:lnTo>
                    <a:pt x="301166" y="38607"/>
                  </a:lnTo>
                  <a:lnTo>
                    <a:pt x="351470" y="25137"/>
                  </a:lnTo>
                  <a:lnTo>
                    <a:pt x="404342" y="14381"/>
                  </a:lnTo>
                  <a:lnTo>
                    <a:pt x="459491" y="6498"/>
                  </a:lnTo>
                  <a:lnTo>
                    <a:pt x="516630" y="1651"/>
                  </a:lnTo>
                  <a:lnTo>
                    <a:pt x="575469" y="0"/>
                  </a:lnTo>
                  <a:lnTo>
                    <a:pt x="634307" y="1651"/>
                  </a:lnTo>
                  <a:lnTo>
                    <a:pt x="691446" y="6498"/>
                  </a:lnTo>
                  <a:lnTo>
                    <a:pt x="746595" y="14381"/>
                  </a:lnTo>
                  <a:lnTo>
                    <a:pt x="799467" y="25137"/>
                  </a:lnTo>
                  <a:lnTo>
                    <a:pt x="849771" y="38607"/>
                  </a:lnTo>
                  <a:lnTo>
                    <a:pt x="897219" y="54630"/>
                  </a:lnTo>
                  <a:lnTo>
                    <a:pt x="941520" y="73045"/>
                  </a:lnTo>
                  <a:lnTo>
                    <a:pt x="982387" y="93691"/>
                  </a:lnTo>
                  <a:lnTo>
                    <a:pt x="1019528" y="116407"/>
                  </a:lnTo>
                  <a:lnTo>
                    <a:pt x="1052656" y="141032"/>
                  </a:lnTo>
                  <a:lnTo>
                    <a:pt x="1081482" y="167406"/>
                  </a:lnTo>
                  <a:lnTo>
                    <a:pt x="1125066" y="224758"/>
                  </a:lnTo>
                  <a:lnTo>
                    <a:pt x="1147966" y="287175"/>
                  </a:lnTo>
                  <a:lnTo>
                    <a:pt x="1150938" y="319881"/>
                  </a:lnTo>
                  <a:lnTo>
                    <a:pt x="1147966" y="352587"/>
                  </a:lnTo>
                  <a:lnTo>
                    <a:pt x="1125066" y="415004"/>
                  </a:lnTo>
                  <a:lnTo>
                    <a:pt x="1081482" y="472356"/>
                  </a:lnTo>
                  <a:lnTo>
                    <a:pt x="1052656" y="498730"/>
                  </a:lnTo>
                  <a:lnTo>
                    <a:pt x="1019528" y="523355"/>
                  </a:lnTo>
                  <a:lnTo>
                    <a:pt x="982387" y="546071"/>
                  </a:lnTo>
                  <a:lnTo>
                    <a:pt x="941520" y="566717"/>
                  </a:lnTo>
                  <a:lnTo>
                    <a:pt x="897219" y="585132"/>
                  </a:lnTo>
                  <a:lnTo>
                    <a:pt x="849771" y="601155"/>
                  </a:lnTo>
                  <a:lnTo>
                    <a:pt x="799467" y="614625"/>
                  </a:lnTo>
                  <a:lnTo>
                    <a:pt x="746595" y="625381"/>
                  </a:lnTo>
                  <a:lnTo>
                    <a:pt x="691446" y="633264"/>
                  </a:lnTo>
                  <a:lnTo>
                    <a:pt x="634307" y="638111"/>
                  </a:lnTo>
                  <a:lnTo>
                    <a:pt x="575469" y="639763"/>
                  </a:lnTo>
                  <a:lnTo>
                    <a:pt x="516630" y="638111"/>
                  </a:lnTo>
                  <a:lnTo>
                    <a:pt x="459491" y="633264"/>
                  </a:lnTo>
                  <a:lnTo>
                    <a:pt x="404342" y="625381"/>
                  </a:lnTo>
                  <a:lnTo>
                    <a:pt x="351470" y="614625"/>
                  </a:lnTo>
                  <a:lnTo>
                    <a:pt x="301166" y="601155"/>
                  </a:lnTo>
                  <a:lnTo>
                    <a:pt x="253718" y="585132"/>
                  </a:lnTo>
                  <a:lnTo>
                    <a:pt x="209417" y="566717"/>
                  </a:lnTo>
                  <a:lnTo>
                    <a:pt x="168550" y="546071"/>
                  </a:lnTo>
                  <a:lnTo>
                    <a:pt x="131409" y="523355"/>
                  </a:lnTo>
                  <a:lnTo>
                    <a:pt x="98281" y="498730"/>
                  </a:lnTo>
                  <a:lnTo>
                    <a:pt x="69455" y="472356"/>
                  </a:lnTo>
                  <a:lnTo>
                    <a:pt x="25871" y="415004"/>
                  </a:lnTo>
                  <a:lnTo>
                    <a:pt x="2971" y="352587"/>
                  </a:lnTo>
                  <a:lnTo>
                    <a:pt x="0" y="319881"/>
                  </a:lnTo>
                  <a:close/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5641242" y="1755140"/>
            <a:ext cx="1028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spc="-10" dirty="0">
                <a:latin typeface="Times New Roman"/>
                <a:cs typeface="Times New Roman"/>
              </a:rPr>
              <a:t>ex:ventana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15 </a:t>
            </a:r>
            <a:r>
              <a:rPr spc="-50" dirty="0"/>
              <a:t>–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853792" y="2151379"/>
            <a:ext cx="3615054" cy="1095375"/>
          </a:xfrm>
          <a:prstGeom prst="rect">
            <a:avLst/>
          </a:prstGeom>
        </p:spPr>
        <p:txBody>
          <a:bodyPr vert="horz" wrap="square" lIns="0" tIns="125095" rIns="0" bIns="0" rtlCol="0">
            <a:spAutoFit/>
          </a:bodyPr>
          <a:lstStyle/>
          <a:p>
            <a:pPr marL="2886710">
              <a:lnSpc>
                <a:spcPct val="100000"/>
              </a:lnSpc>
              <a:spcBef>
                <a:spcPts val="985"/>
              </a:spcBef>
            </a:pPr>
            <a:r>
              <a:rPr sz="1800" i="1" spc="-10" dirty="0">
                <a:latin typeface="Times New Roman"/>
                <a:cs typeface="Times New Roman"/>
              </a:rPr>
              <a:t>rdf:type</a:t>
            </a:r>
            <a:endParaRPr sz="1800">
              <a:latin typeface="Times New Roman"/>
              <a:cs typeface="Times New Roman"/>
            </a:endParaRPr>
          </a:p>
          <a:p>
            <a:pPr marL="1548130">
              <a:lnSpc>
                <a:spcPct val="100000"/>
              </a:lnSpc>
              <a:spcBef>
                <a:spcPts val="890"/>
              </a:spcBef>
            </a:pPr>
            <a:r>
              <a:rPr sz="1800" i="1" spc="-10" dirty="0">
                <a:latin typeface="Times New Roman"/>
                <a:cs typeface="Times New Roman"/>
              </a:rPr>
              <a:t>ex:tiene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800" i="1" spc="-10" dirty="0">
                <a:latin typeface="Times New Roman"/>
                <a:cs typeface="Times New Roman"/>
              </a:rPr>
              <a:t>ex:Aula_001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770505">
              <a:lnSpc>
                <a:spcPct val="100000"/>
              </a:lnSpc>
              <a:spcBef>
                <a:spcPts val="100"/>
              </a:spcBef>
            </a:pPr>
            <a:r>
              <a:rPr dirty="0"/>
              <a:t>RDF:</a:t>
            </a:r>
            <a:r>
              <a:rPr spc="-10" dirty="0"/>
              <a:t> Literales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16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160780"/>
            <a:ext cx="6932295" cy="3110230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Tipos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datos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2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Se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puede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asociar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un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tipo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a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los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literales:</a:t>
            </a:r>
            <a:r>
              <a:rPr sz="2000" spc="-10" dirty="0">
                <a:latin typeface="Arial"/>
                <a:cs typeface="Arial"/>
              </a:rPr>
              <a:t> “valor”^^&lt;tipo&gt;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0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Se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recomienda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usar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XML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Schema</a:t>
            </a:r>
            <a:r>
              <a:rPr sz="2000" spc="-10" dirty="0">
                <a:latin typeface="Arial"/>
                <a:cs typeface="Arial"/>
              </a:rPr>
              <a:t> datatypes</a:t>
            </a:r>
            <a:endParaRPr sz="2000">
              <a:latin typeface="Arial"/>
              <a:cs typeface="Arial"/>
            </a:endParaRPr>
          </a:p>
          <a:p>
            <a:pPr marL="926465">
              <a:lnSpc>
                <a:spcPct val="100000"/>
              </a:lnSpc>
              <a:spcBef>
                <a:spcPts val="395"/>
              </a:spcBef>
            </a:pPr>
            <a:r>
              <a:rPr sz="1800" spc="-10" dirty="0">
                <a:latin typeface="Arial"/>
                <a:cs typeface="Arial"/>
              </a:rPr>
              <a:t>(xsd</a:t>
            </a:r>
            <a:r>
              <a:rPr sz="1800" spc="-10" dirty="0">
                <a:latin typeface="Arial"/>
                <a:cs typeface="Arial"/>
                <a:hlinkClick r:id="rId6"/>
              </a:rPr>
              <a:t>=http://w</a:t>
            </a:r>
            <a:r>
              <a:rPr sz="1800" spc="-10" dirty="0">
                <a:latin typeface="Arial"/>
                <a:cs typeface="Arial"/>
              </a:rPr>
              <a:t>w</a:t>
            </a:r>
            <a:r>
              <a:rPr sz="1800" spc="-10" dirty="0">
                <a:latin typeface="Arial"/>
                <a:cs typeface="Arial"/>
                <a:hlinkClick r:id="rId6"/>
              </a:rPr>
              <a:t>w.w3.org/2001/XMLSchema#):</a:t>
            </a:r>
            <a:endParaRPr sz="18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430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dirty="0">
                <a:latin typeface="Arial"/>
                <a:cs typeface="Arial"/>
              </a:rPr>
              <a:t>xsd:string,</a:t>
            </a:r>
            <a:r>
              <a:rPr sz="1800" spc="-4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xsd:integer,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xsd:date,…</a:t>
            </a:r>
            <a:endParaRPr sz="18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5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Se</a:t>
            </a:r>
            <a:r>
              <a:rPr sz="2000" spc="-3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pueden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etiquetar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strings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indicando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el</a:t>
            </a:r>
            <a:r>
              <a:rPr sz="2000" spc="-10" dirty="0">
                <a:latin typeface="Arial"/>
                <a:cs typeface="Arial"/>
              </a:rPr>
              <a:t> idioma</a:t>
            </a:r>
            <a:endParaRPr sz="2000">
              <a:latin typeface="Arial"/>
              <a:cs typeface="Arial"/>
            </a:endParaRPr>
          </a:p>
          <a:p>
            <a:pPr lvl="1">
              <a:lnSpc>
                <a:spcPct val="100000"/>
              </a:lnSpc>
              <a:buFont typeface="Arial"/>
              <a:buChar char="–"/>
            </a:pPr>
            <a:endParaRPr sz="22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155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spc="-10" dirty="0">
                <a:latin typeface="Arial"/>
                <a:cs typeface="Arial"/>
              </a:rPr>
              <a:t>Ejemplo</a:t>
            </a:r>
            <a:endParaRPr sz="2400">
              <a:latin typeface="Arial"/>
              <a:cs typeface="Arial"/>
            </a:endParaRPr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1202689" y="4570281"/>
          <a:ext cx="6445885" cy="7099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674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859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11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31750">
                        <a:lnSpc>
                          <a:spcPts val="1445"/>
                        </a:lnSpc>
                      </a:pPr>
                      <a:r>
                        <a:rPr sz="1400" b="1" spc="-10" dirty="0">
                          <a:latin typeface="Courier New"/>
                          <a:cs typeface="Courier New"/>
                        </a:rPr>
                        <a:t>ex:index.html</a:t>
                      </a:r>
                      <a:endParaRPr sz="1400">
                        <a:latin typeface="Courier New"/>
                        <a:cs typeface="Courier New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2705">
                        <a:lnSpc>
                          <a:spcPts val="1445"/>
                        </a:lnSpc>
                      </a:pPr>
                      <a:r>
                        <a:rPr sz="1400" b="1" spc="-10" dirty="0">
                          <a:latin typeface="Courier New"/>
                          <a:cs typeface="Courier New"/>
                        </a:rPr>
                        <a:t>exterms:creation-</a:t>
                      </a:r>
                      <a:r>
                        <a:rPr sz="1400" b="1" dirty="0">
                          <a:latin typeface="Courier New"/>
                          <a:cs typeface="Courier New"/>
                        </a:rPr>
                        <a:t>date</a:t>
                      </a:r>
                      <a:r>
                        <a:rPr sz="1400" b="1" spc="95" dirty="0">
                          <a:latin typeface="Courier New"/>
                          <a:cs typeface="Courier New"/>
                        </a:rPr>
                        <a:t> </a:t>
                      </a:r>
                      <a:r>
                        <a:rPr sz="1400" b="1" spc="-10" dirty="0">
                          <a:latin typeface="Courier New"/>
                          <a:cs typeface="Courier New"/>
                        </a:rPr>
                        <a:t>"1999-08-16"^^xsd:date</a:t>
                      </a:r>
                      <a:endParaRPr sz="1400">
                        <a:latin typeface="Courier New"/>
                        <a:cs typeface="Courier New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2705">
                        <a:lnSpc>
                          <a:spcPts val="1445"/>
                        </a:lnSpc>
                      </a:pPr>
                      <a:r>
                        <a:rPr sz="1400" b="1" dirty="0">
                          <a:latin typeface="Courier New"/>
                          <a:cs typeface="Courier New"/>
                        </a:rPr>
                        <a:t>.</a:t>
                      </a:r>
                      <a:endParaRPr sz="1400">
                        <a:latin typeface="Courier New"/>
                        <a:cs typeface="Courier New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1330">
                <a:tc>
                  <a:txBody>
                    <a:bodyPr/>
                    <a:lstStyle/>
                    <a:p>
                      <a:pPr marL="31750">
                        <a:lnSpc>
                          <a:spcPts val="1660"/>
                        </a:lnSpc>
                      </a:pPr>
                      <a:r>
                        <a:rPr sz="1400" b="1" spc="-10" dirty="0">
                          <a:latin typeface="Courier New"/>
                          <a:cs typeface="Courier New"/>
                        </a:rPr>
                        <a:t>exstaff:85740</a:t>
                      </a:r>
                      <a:endParaRPr sz="1400">
                        <a:latin typeface="Courier New"/>
                        <a:cs typeface="Courier New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  <a:spcBef>
                          <a:spcPts val="310"/>
                        </a:spcBef>
                      </a:pPr>
                      <a:r>
                        <a:rPr sz="1400" b="1" spc="-10" dirty="0">
                          <a:latin typeface="Courier New"/>
                          <a:cs typeface="Courier New"/>
                        </a:rPr>
                        <a:t>exstaff:85740</a:t>
                      </a:r>
                      <a:endParaRPr sz="1400">
                        <a:latin typeface="Courier New"/>
                        <a:cs typeface="Courier New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2705">
                        <a:lnSpc>
                          <a:spcPts val="1660"/>
                        </a:lnSpc>
                      </a:pPr>
                      <a:r>
                        <a:rPr sz="1400" b="1" dirty="0">
                          <a:latin typeface="Courier New"/>
                          <a:cs typeface="Courier New"/>
                        </a:rPr>
                        <a:t>exterms:postalCode</a:t>
                      </a:r>
                      <a:r>
                        <a:rPr sz="1400" b="1" spc="-110" dirty="0">
                          <a:latin typeface="Courier New"/>
                          <a:cs typeface="Courier New"/>
                        </a:rPr>
                        <a:t> </a:t>
                      </a:r>
                      <a:r>
                        <a:rPr sz="1400" b="1" dirty="0">
                          <a:latin typeface="Courier New"/>
                          <a:cs typeface="Courier New"/>
                        </a:rPr>
                        <a:t>"01730"^^xsd:integer</a:t>
                      </a:r>
                      <a:r>
                        <a:rPr sz="1400" b="1" spc="-95" dirty="0">
                          <a:latin typeface="Courier New"/>
                          <a:cs typeface="Courier New"/>
                        </a:rPr>
                        <a:t> </a:t>
                      </a:r>
                      <a:r>
                        <a:rPr sz="1400" b="1" spc="-50" dirty="0">
                          <a:latin typeface="Courier New"/>
                          <a:cs typeface="Courier New"/>
                        </a:rPr>
                        <a:t>.</a:t>
                      </a:r>
                      <a:endParaRPr sz="1400">
                        <a:latin typeface="Courier New"/>
                        <a:cs typeface="Courier New"/>
                      </a:endParaRPr>
                    </a:p>
                    <a:p>
                      <a:pPr marL="52705">
                        <a:lnSpc>
                          <a:spcPct val="100000"/>
                        </a:lnSpc>
                        <a:spcBef>
                          <a:spcPts val="310"/>
                        </a:spcBef>
                      </a:pPr>
                      <a:r>
                        <a:rPr sz="1400" b="1" dirty="0">
                          <a:latin typeface="Courier New"/>
                          <a:cs typeface="Courier New"/>
                        </a:rPr>
                        <a:t>exterms:birthPlaceName</a:t>
                      </a:r>
                      <a:r>
                        <a:rPr sz="1400" b="1" spc="-85" dirty="0">
                          <a:latin typeface="Courier New"/>
                          <a:cs typeface="Courier New"/>
                        </a:rPr>
                        <a:t> </a:t>
                      </a:r>
                      <a:r>
                        <a:rPr sz="1400" b="1" dirty="0">
                          <a:latin typeface="Courier New"/>
                          <a:cs typeface="Courier New"/>
                        </a:rPr>
                        <a:t>"Boston"@en</a:t>
                      </a:r>
                      <a:r>
                        <a:rPr sz="1400" b="1" spc="-85" dirty="0">
                          <a:latin typeface="Courier New"/>
                          <a:cs typeface="Courier New"/>
                        </a:rPr>
                        <a:t> </a:t>
                      </a:r>
                      <a:r>
                        <a:rPr sz="1400" b="1" spc="-50" dirty="0">
                          <a:latin typeface="Courier New"/>
                          <a:cs typeface="Courier New"/>
                        </a:rPr>
                        <a:t>.</a:t>
                      </a:r>
                      <a:endParaRPr sz="1400">
                        <a:latin typeface="Courier New"/>
                        <a:cs typeface="Courier New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458787" y="1587500"/>
            <a:ext cx="5297805" cy="463550"/>
            <a:chOff x="458787" y="1587500"/>
            <a:chExt cx="5297805" cy="463550"/>
          </a:xfrm>
        </p:grpSpPr>
        <p:sp>
          <p:nvSpPr>
            <p:cNvPr id="8" name="object 8"/>
            <p:cNvSpPr/>
            <p:nvPr/>
          </p:nvSpPr>
          <p:spPr>
            <a:xfrm>
              <a:off x="465137" y="1593850"/>
              <a:ext cx="5285105" cy="450850"/>
            </a:xfrm>
            <a:custGeom>
              <a:avLst/>
              <a:gdLst/>
              <a:ahLst/>
              <a:cxnLst/>
              <a:rect l="l" t="t" r="r" b="b"/>
              <a:pathLst>
                <a:path w="5285105" h="450850">
                  <a:moveTo>
                    <a:pt x="5209641" y="0"/>
                  </a:moveTo>
                  <a:lnTo>
                    <a:pt x="75145" y="0"/>
                  </a:lnTo>
                  <a:lnTo>
                    <a:pt x="45895" y="5905"/>
                  </a:lnTo>
                  <a:lnTo>
                    <a:pt x="22009" y="22009"/>
                  </a:lnTo>
                  <a:lnTo>
                    <a:pt x="5905" y="45895"/>
                  </a:lnTo>
                  <a:lnTo>
                    <a:pt x="0" y="75145"/>
                  </a:lnTo>
                  <a:lnTo>
                    <a:pt x="0" y="375704"/>
                  </a:lnTo>
                  <a:lnTo>
                    <a:pt x="5905" y="404954"/>
                  </a:lnTo>
                  <a:lnTo>
                    <a:pt x="22009" y="428840"/>
                  </a:lnTo>
                  <a:lnTo>
                    <a:pt x="45895" y="444944"/>
                  </a:lnTo>
                  <a:lnTo>
                    <a:pt x="75145" y="450850"/>
                  </a:lnTo>
                  <a:lnTo>
                    <a:pt x="5209641" y="450850"/>
                  </a:lnTo>
                  <a:lnTo>
                    <a:pt x="5238891" y="444944"/>
                  </a:lnTo>
                  <a:lnTo>
                    <a:pt x="5262777" y="428840"/>
                  </a:lnTo>
                  <a:lnTo>
                    <a:pt x="5278881" y="404954"/>
                  </a:lnTo>
                  <a:lnTo>
                    <a:pt x="5284786" y="375704"/>
                  </a:lnTo>
                  <a:lnTo>
                    <a:pt x="5284786" y="75145"/>
                  </a:lnTo>
                  <a:lnTo>
                    <a:pt x="5278881" y="45895"/>
                  </a:lnTo>
                  <a:lnTo>
                    <a:pt x="5262777" y="22009"/>
                  </a:lnTo>
                  <a:lnTo>
                    <a:pt x="5238891" y="5905"/>
                  </a:lnTo>
                  <a:lnTo>
                    <a:pt x="5209641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65137" y="1593850"/>
              <a:ext cx="5285105" cy="450850"/>
            </a:xfrm>
            <a:custGeom>
              <a:avLst/>
              <a:gdLst/>
              <a:ahLst/>
              <a:cxnLst/>
              <a:rect l="l" t="t" r="r" b="b"/>
              <a:pathLst>
                <a:path w="5285105" h="450850">
                  <a:moveTo>
                    <a:pt x="0" y="75145"/>
                  </a:moveTo>
                  <a:lnTo>
                    <a:pt x="5905" y="45895"/>
                  </a:lnTo>
                  <a:lnTo>
                    <a:pt x="22009" y="22009"/>
                  </a:lnTo>
                  <a:lnTo>
                    <a:pt x="45895" y="5905"/>
                  </a:lnTo>
                  <a:lnTo>
                    <a:pt x="75145" y="0"/>
                  </a:lnTo>
                  <a:lnTo>
                    <a:pt x="5209642" y="0"/>
                  </a:lnTo>
                  <a:lnTo>
                    <a:pt x="5238891" y="5905"/>
                  </a:lnTo>
                  <a:lnTo>
                    <a:pt x="5262777" y="22009"/>
                  </a:lnTo>
                  <a:lnTo>
                    <a:pt x="5278881" y="45895"/>
                  </a:lnTo>
                  <a:lnTo>
                    <a:pt x="5284787" y="75145"/>
                  </a:lnTo>
                  <a:lnTo>
                    <a:pt x="5284787" y="375704"/>
                  </a:lnTo>
                  <a:lnTo>
                    <a:pt x="5278881" y="404954"/>
                  </a:lnTo>
                  <a:lnTo>
                    <a:pt x="5262777" y="428840"/>
                  </a:lnTo>
                  <a:lnTo>
                    <a:pt x="5238891" y="444944"/>
                  </a:lnTo>
                  <a:lnTo>
                    <a:pt x="5209642" y="450850"/>
                  </a:lnTo>
                  <a:lnTo>
                    <a:pt x="75145" y="450850"/>
                  </a:lnTo>
                  <a:lnTo>
                    <a:pt x="45895" y="444944"/>
                  </a:lnTo>
                  <a:lnTo>
                    <a:pt x="22009" y="428840"/>
                  </a:lnTo>
                  <a:lnTo>
                    <a:pt x="5905" y="404954"/>
                  </a:lnTo>
                  <a:lnTo>
                    <a:pt x="0" y="375704"/>
                  </a:lnTo>
                  <a:lnTo>
                    <a:pt x="0" y="75145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36422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Índice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17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764540" y="1157731"/>
            <a:ext cx="6642100" cy="2988310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434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Introducción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Semántica</a:t>
            </a:r>
            <a:endParaRPr sz="24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33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Lenguajes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Ontologías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21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25" dirty="0">
                <a:latin typeface="Arial"/>
                <a:cs typeface="Arial"/>
              </a:rPr>
              <a:t>RDF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310"/>
              </a:spcBef>
              <a:buFont typeface="Arial"/>
              <a:buChar char="–"/>
              <a:tabLst>
                <a:tab pos="755015" algn="l"/>
                <a:tab pos="755650" algn="l"/>
              </a:tabLst>
            </a:pPr>
            <a:r>
              <a:rPr sz="2000" b="1" dirty="0">
                <a:solidFill>
                  <a:srgbClr val="0000FF"/>
                </a:solidFill>
                <a:latin typeface="Arial"/>
                <a:cs typeface="Arial"/>
              </a:rPr>
              <a:t>RDF</a:t>
            </a:r>
            <a:r>
              <a:rPr sz="2000" b="1" spc="5" dirty="0">
                <a:solidFill>
                  <a:srgbClr val="0000FF"/>
                </a:solidFill>
                <a:latin typeface="Arial"/>
                <a:cs typeface="Arial"/>
              </a:rPr>
              <a:t> </a:t>
            </a:r>
            <a:r>
              <a:rPr sz="2000" b="1" spc="-10" dirty="0">
                <a:solidFill>
                  <a:srgbClr val="0000FF"/>
                </a:solidFill>
                <a:latin typeface="Arial"/>
                <a:cs typeface="Arial"/>
              </a:rPr>
              <a:t>Schema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19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25" dirty="0">
                <a:latin typeface="Arial"/>
                <a:cs typeface="Arial"/>
              </a:rPr>
              <a:t>OWL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29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Consulta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información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en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Semántica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229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10" dirty="0">
                <a:latin typeface="Arial"/>
                <a:cs typeface="Arial"/>
              </a:rPr>
              <a:t>SPARQL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29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Datos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(Linked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Data)</a:t>
            </a:r>
            <a:endParaRPr sz="24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304415">
              <a:lnSpc>
                <a:spcPct val="100000"/>
              </a:lnSpc>
              <a:spcBef>
                <a:spcPts val="100"/>
              </a:spcBef>
            </a:pPr>
            <a:r>
              <a:rPr dirty="0"/>
              <a:t>RDF</a:t>
            </a:r>
            <a:r>
              <a:rPr spc="-15" dirty="0"/>
              <a:t> </a:t>
            </a:r>
            <a:r>
              <a:rPr dirty="0"/>
              <a:t>Schema</a:t>
            </a:r>
            <a:r>
              <a:rPr spc="-5" dirty="0"/>
              <a:t> </a:t>
            </a:r>
            <a:r>
              <a:rPr spc="-10" dirty="0"/>
              <a:t>(RDFS)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18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64540" y="1160780"/>
            <a:ext cx="7491730" cy="4734560"/>
          </a:xfrm>
          <a:prstGeom prst="rect">
            <a:avLst/>
          </a:prstGeom>
        </p:spPr>
        <p:txBody>
          <a:bodyPr vert="horz" wrap="square" lIns="0" tIns="9144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2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En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RDF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hablamos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i="1" dirty="0">
                <a:latin typeface="Arial"/>
                <a:cs typeface="Arial"/>
              </a:rPr>
              <a:t>objetos</a:t>
            </a:r>
            <a:r>
              <a:rPr sz="2400" i="1" spc="-5" dirty="0">
                <a:latin typeface="Arial"/>
                <a:cs typeface="Arial"/>
              </a:rPr>
              <a:t> </a:t>
            </a:r>
            <a:r>
              <a:rPr sz="2400" i="1" dirty="0">
                <a:latin typeface="Arial"/>
                <a:cs typeface="Arial"/>
              </a:rPr>
              <a:t>individuales</a:t>
            </a:r>
            <a:r>
              <a:rPr sz="2400" i="1" spc="-10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(recursos)</a:t>
            </a:r>
            <a:endParaRPr sz="2400">
              <a:latin typeface="Arial"/>
              <a:cs typeface="Arial"/>
            </a:endParaRPr>
          </a:p>
          <a:p>
            <a:pPr marL="354965" marR="74295" indent="-342265">
              <a:lnSpc>
                <a:spcPct val="100000"/>
              </a:lnSpc>
              <a:spcBef>
                <a:spcPts val="6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Nos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gustaría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razonar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sobre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i="1" dirty="0">
                <a:latin typeface="Arial"/>
                <a:cs typeface="Arial"/>
              </a:rPr>
              <a:t>clases</a:t>
            </a:r>
            <a:r>
              <a:rPr sz="2400" i="1" spc="-1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que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definen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tipos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objetos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2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Por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ejemplo,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para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evitar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sentencias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como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(válidas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en</a:t>
            </a:r>
            <a:r>
              <a:rPr sz="2000" spc="-10" dirty="0">
                <a:latin typeface="Arial"/>
                <a:cs typeface="Arial"/>
              </a:rPr>
              <a:t> RDF):</a:t>
            </a:r>
            <a:endParaRPr sz="20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509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sz="1800" i="1" dirty="0">
                <a:latin typeface="Arial"/>
                <a:cs typeface="Arial"/>
              </a:rPr>
              <a:t>BD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es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impartida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por</a:t>
            </a:r>
            <a:r>
              <a:rPr sz="1800" i="1" spc="-1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BD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(restricción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0" dirty="0">
                <a:latin typeface="Arial"/>
                <a:cs typeface="Arial"/>
              </a:rPr>
              <a:t> rango)</a:t>
            </a:r>
            <a:endParaRPr sz="1800">
              <a:latin typeface="Arial"/>
              <a:cs typeface="Arial"/>
            </a:endParaRPr>
          </a:p>
          <a:p>
            <a:pPr marL="1383665">
              <a:lnSpc>
                <a:spcPct val="100000"/>
              </a:lnSpc>
              <a:spcBef>
                <a:spcPts val="240"/>
              </a:spcBef>
            </a:pPr>
            <a:r>
              <a:rPr sz="1800" b="1" dirty="0">
                <a:latin typeface="Courier New"/>
                <a:cs typeface="Courier New"/>
              </a:rPr>
              <a:t>ex:BD</a:t>
            </a:r>
            <a:r>
              <a:rPr sz="1800" b="1" spc="-10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ex:impartidaPor</a:t>
            </a:r>
            <a:r>
              <a:rPr sz="1800" b="1" spc="-100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ex:BD.</a:t>
            </a:r>
            <a:endParaRPr sz="1800">
              <a:latin typeface="Courier New"/>
              <a:cs typeface="Courier New"/>
            </a:endParaRPr>
          </a:p>
          <a:p>
            <a:pPr marL="1155065" lvl="2" indent="-228600">
              <a:lnSpc>
                <a:spcPct val="100000"/>
              </a:lnSpc>
              <a:spcBef>
                <a:spcPts val="625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sz="1800" i="1" dirty="0">
                <a:latin typeface="Arial"/>
                <a:cs typeface="Arial"/>
              </a:rPr>
              <a:t>Casa</a:t>
            </a:r>
            <a:r>
              <a:rPr sz="1800" i="1" spc="-2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es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impartida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por</a:t>
            </a:r>
            <a:r>
              <a:rPr sz="1800" i="1" spc="-1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Juan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(restricción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domino)</a:t>
            </a:r>
            <a:endParaRPr sz="1800">
              <a:latin typeface="Arial"/>
              <a:cs typeface="Arial"/>
            </a:endParaRPr>
          </a:p>
          <a:p>
            <a:pPr marL="1383665">
              <a:lnSpc>
                <a:spcPct val="100000"/>
              </a:lnSpc>
              <a:spcBef>
                <a:spcPts val="240"/>
              </a:spcBef>
            </a:pPr>
            <a:r>
              <a:rPr sz="1800" b="1" dirty="0">
                <a:latin typeface="Courier New"/>
                <a:cs typeface="Courier New"/>
              </a:rPr>
              <a:t>ex:Casa</a:t>
            </a:r>
            <a:r>
              <a:rPr sz="1800" b="1" spc="-12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ex:impartidaPor</a:t>
            </a:r>
            <a:r>
              <a:rPr sz="1800" b="1" spc="-110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ex:Juan.</a:t>
            </a:r>
            <a:endParaRPr sz="1800">
              <a:latin typeface="Courier New"/>
              <a:cs typeface="Courier New"/>
            </a:endParaRPr>
          </a:p>
          <a:p>
            <a:pPr marL="354965" indent="-342265">
              <a:lnSpc>
                <a:spcPct val="100000"/>
              </a:lnSpc>
              <a:spcBef>
                <a:spcPts val="74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spc="-10" dirty="0">
                <a:latin typeface="Arial"/>
                <a:cs typeface="Arial"/>
              </a:rPr>
              <a:t>Solución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2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Clases,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relaciones,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restricciones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dominio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y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rango,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spc="-50" dirty="0">
                <a:latin typeface="Arial"/>
                <a:cs typeface="Arial"/>
              </a:rPr>
              <a:t>…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0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10" dirty="0">
                <a:latin typeface="Arial"/>
                <a:cs typeface="Arial"/>
              </a:rPr>
              <a:t>Ejemplo:</a:t>
            </a:r>
            <a:endParaRPr sz="2000">
              <a:latin typeface="Arial"/>
              <a:cs typeface="Arial"/>
            </a:endParaRPr>
          </a:p>
          <a:p>
            <a:pPr marL="1155065" marR="688975" lvl="2" indent="-228600">
              <a:lnSpc>
                <a:spcPts val="2110"/>
              </a:lnSpc>
              <a:spcBef>
                <a:spcPts val="600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sz="1800" i="1" dirty="0">
                <a:latin typeface="Arial"/>
                <a:cs typeface="Arial"/>
              </a:rPr>
              <a:t>Las</a:t>
            </a:r>
            <a:r>
              <a:rPr sz="1800" i="1" spc="-3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asignaturas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deben</a:t>
            </a:r>
            <a:r>
              <a:rPr sz="1800" i="1" spc="-2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ser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impartidas</a:t>
            </a:r>
            <a:r>
              <a:rPr sz="1800" i="1" spc="-2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por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miembros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spc="-25" dirty="0">
                <a:latin typeface="Arial"/>
                <a:cs typeface="Arial"/>
              </a:rPr>
              <a:t>del </a:t>
            </a:r>
            <a:r>
              <a:rPr sz="1800" i="1" dirty="0">
                <a:latin typeface="Arial"/>
                <a:cs typeface="Arial"/>
              </a:rPr>
              <a:t>personal</a:t>
            </a:r>
            <a:r>
              <a:rPr sz="1800" i="1" spc="-25" dirty="0">
                <a:latin typeface="Arial"/>
                <a:cs typeface="Arial"/>
              </a:rPr>
              <a:t> </a:t>
            </a:r>
            <a:r>
              <a:rPr sz="1800" i="1" spc="-10" dirty="0">
                <a:latin typeface="Arial"/>
                <a:cs typeface="Arial"/>
              </a:rPr>
              <a:t>docente</a:t>
            </a:r>
            <a:endParaRPr sz="1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710531" y="2260748"/>
            <a:ext cx="6352540" cy="474980"/>
            <a:chOff x="1710531" y="2260748"/>
            <a:chExt cx="6352540" cy="474980"/>
          </a:xfrm>
        </p:grpSpPr>
        <p:sp>
          <p:nvSpPr>
            <p:cNvPr id="8" name="object 8"/>
            <p:cNvSpPr/>
            <p:nvPr/>
          </p:nvSpPr>
          <p:spPr>
            <a:xfrm>
              <a:off x="1716881" y="2267098"/>
              <a:ext cx="6339840" cy="462280"/>
            </a:xfrm>
            <a:custGeom>
              <a:avLst/>
              <a:gdLst/>
              <a:ahLst/>
              <a:cxnLst/>
              <a:rect l="l" t="t" r="r" b="b"/>
              <a:pathLst>
                <a:path w="6339840" h="462280">
                  <a:moveTo>
                    <a:pt x="6262777" y="0"/>
                  </a:moveTo>
                  <a:lnTo>
                    <a:pt x="76944" y="0"/>
                  </a:lnTo>
                  <a:lnTo>
                    <a:pt x="46993" y="6046"/>
                  </a:lnTo>
                  <a:lnTo>
                    <a:pt x="22536" y="22536"/>
                  </a:lnTo>
                  <a:lnTo>
                    <a:pt x="6046" y="46994"/>
                  </a:lnTo>
                  <a:lnTo>
                    <a:pt x="0" y="76945"/>
                  </a:lnTo>
                  <a:lnTo>
                    <a:pt x="0" y="384719"/>
                  </a:lnTo>
                  <a:lnTo>
                    <a:pt x="6046" y="414670"/>
                  </a:lnTo>
                  <a:lnTo>
                    <a:pt x="22536" y="439128"/>
                  </a:lnTo>
                  <a:lnTo>
                    <a:pt x="46993" y="455618"/>
                  </a:lnTo>
                  <a:lnTo>
                    <a:pt x="76944" y="461665"/>
                  </a:lnTo>
                  <a:lnTo>
                    <a:pt x="6262777" y="461665"/>
                  </a:lnTo>
                  <a:lnTo>
                    <a:pt x="6292728" y="455618"/>
                  </a:lnTo>
                  <a:lnTo>
                    <a:pt x="6317186" y="439128"/>
                  </a:lnTo>
                  <a:lnTo>
                    <a:pt x="6333676" y="414670"/>
                  </a:lnTo>
                  <a:lnTo>
                    <a:pt x="6339723" y="384719"/>
                  </a:lnTo>
                  <a:lnTo>
                    <a:pt x="6339723" y="76945"/>
                  </a:lnTo>
                  <a:lnTo>
                    <a:pt x="6333676" y="46994"/>
                  </a:lnTo>
                  <a:lnTo>
                    <a:pt x="6317186" y="22536"/>
                  </a:lnTo>
                  <a:lnTo>
                    <a:pt x="6292728" y="6046"/>
                  </a:lnTo>
                  <a:lnTo>
                    <a:pt x="6262777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716881" y="2267098"/>
              <a:ext cx="6339840" cy="462280"/>
            </a:xfrm>
            <a:custGeom>
              <a:avLst/>
              <a:gdLst/>
              <a:ahLst/>
              <a:cxnLst/>
              <a:rect l="l" t="t" r="r" b="b"/>
              <a:pathLst>
                <a:path w="6339840" h="462280">
                  <a:moveTo>
                    <a:pt x="0" y="76945"/>
                  </a:moveTo>
                  <a:lnTo>
                    <a:pt x="6046" y="46994"/>
                  </a:lnTo>
                  <a:lnTo>
                    <a:pt x="22536" y="22536"/>
                  </a:lnTo>
                  <a:lnTo>
                    <a:pt x="46994" y="6046"/>
                  </a:lnTo>
                  <a:lnTo>
                    <a:pt x="76944" y="0"/>
                  </a:lnTo>
                  <a:lnTo>
                    <a:pt x="6262778" y="0"/>
                  </a:lnTo>
                  <a:lnTo>
                    <a:pt x="6292728" y="6046"/>
                  </a:lnTo>
                  <a:lnTo>
                    <a:pt x="6317186" y="22536"/>
                  </a:lnTo>
                  <a:lnTo>
                    <a:pt x="6333676" y="46994"/>
                  </a:lnTo>
                  <a:lnTo>
                    <a:pt x="6339723" y="76945"/>
                  </a:lnTo>
                  <a:lnTo>
                    <a:pt x="6339723" y="384719"/>
                  </a:lnTo>
                  <a:lnTo>
                    <a:pt x="6333676" y="414670"/>
                  </a:lnTo>
                  <a:lnTo>
                    <a:pt x="6317186" y="439128"/>
                  </a:lnTo>
                  <a:lnTo>
                    <a:pt x="6292728" y="455618"/>
                  </a:lnTo>
                  <a:lnTo>
                    <a:pt x="6262778" y="461665"/>
                  </a:lnTo>
                  <a:lnTo>
                    <a:pt x="76944" y="461665"/>
                  </a:lnTo>
                  <a:lnTo>
                    <a:pt x="46994" y="455618"/>
                  </a:lnTo>
                  <a:lnTo>
                    <a:pt x="22536" y="439128"/>
                  </a:lnTo>
                  <a:lnTo>
                    <a:pt x="6046" y="414670"/>
                  </a:lnTo>
                  <a:lnTo>
                    <a:pt x="0" y="384719"/>
                  </a:lnTo>
                  <a:lnTo>
                    <a:pt x="0" y="76945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43280">
              <a:lnSpc>
                <a:spcPct val="100000"/>
              </a:lnSpc>
              <a:spcBef>
                <a:spcPts val="100"/>
              </a:spcBef>
            </a:pPr>
            <a:r>
              <a:rPr dirty="0"/>
              <a:t>Módulo</a:t>
            </a:r>
            <a:r>
              <a:rPr spc="-30" dirty="0"/>
              <a:t> </a:t>
            </a:r>
            <a:r>
              <a:rPr dirty="0"/>
              <a:t>II:</a:t>
            </a:r>
            <a:r>
              <a:rPr spc="-15" dirty="0"/>
              <a:t> </a:t>
            </a:r>
            <a:r>
              <a:rPr dirty="0"/>
              <a:t>Agentes</a:t>
            </a:r>
            <a:r>
              <a:rPr spc="-15" dirty="0"/>
              <a:t> </a:t>
            </a:r>
            <a:r>
              <a:rPr dirty="0"/>
              <a:t>basados</a:t>
            </a:r>
            <a:r>
              <a:rPr spc="-1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spc="-10" dirty="0"/>
              <a:t>Búsqueda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4450">
              <a:lnSpc>
                <a:spcPts val="1190"/>
              </a:lnSpc>
            </a:pPr>
            <a:r>
              <a:rPr dirty="0"/>
              <a:t>– 3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909127" y="1700830"/>
            <a:ext cx="6042025" cy="3820160"/>
          </a:xfrm>
          <a:prstGeom prst="rect">
            <a:avLst/>
          </a:prstGeom>
        </p:spPr>
        <p:txBody>
          <a:bodyPr vert="horz" wrap="square" lIns="0" tIns="13970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1100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2: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no-</a:t>
            </a:r>
            <a:r>
              <a:rPr sz="2400" spc="-10" dirty="0">
                <a:latin typeface="Times New Roman"/>
                <a:cs typeface="Times New Roman"/>
              </a:rPr>
              <a:t>informada</a:t>
            </a:r>
            <a:endParaRPr sz="2400" dirty="0">
              <a:latin typeface="Times New Roman"/>
              <a:cs typeface="Times New Roman"/>
            </a:endParaRPr>
          </a:p>
          <a:p>
            <a:pPr marL="1579245" indent="-394970">
              <a:lnSpc>
                <a:spcPct val="100000"/>
              </a:lnSpc>
              <a:spcBef>
                <a:spcPts val="919"/>
              </a:spcBef>
              <a:buChar char="–"/>
              <a:tabLst>
                <a:tab pos="1579245" algn="l"/>
                <a:tab pos="1579880" algn="l"/>
              </a:tabLst>
            </a:pPr>
            <a:r>
              <a:rPr sz="2200" dirty="0">
                <a:latin typeface="Times New Roman"/>
                <a:cs typeface="Times New Roman"/>
              </a:rPr>
              <a:t>Espacio</a:t>
            </a:r>
            <a:r>
              <a:rPr sz="2200" spc="-1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de</a:t>
            </a:r>
            <a:r>
              <a:rPr sz="2200" spc="-10" dirty="0">
                <a:latin typeface="Times New Roman"/>
                <a:cs typeface="Times New Roman"/>
              </a:rPr>
              <a:t> estados</a:t>
            </a:r>
            <a:endParaRPr sz="2200" dirty="0">
              <a:latin typeface="Times New Roman"/>
              <a:cs typeface="Times New Roman"/>
            </a:endParaRPr>
          </a:p>
          <a:p>
            <a:pPr marL="1579245" indent="-394970">
              <a:lnSpc>
                <a:spcPct val="100000"/>
              </a:lnSpc>
              <a:spcBef>
                <a:spcPts val="459"/>
              </a:spcBef>
              <a:buChar char="–"/>
              <a:tabLst>
                <a:tab pos="1579245" algn="l"/>
                <a:tab pos="1579880" algn="l"/>
              </a:tabLst>
            </a:pPr>
            <a:r>
              <a:rPr sz="2200" dirty="0">
                <a:latin typeface="Times New Roman"/>
                <a:cs typeface="Times New Roman"/>
              </a:rPr>
              <a:t>Algoritmos</a:t>
            </a:r>
            <a:r>
              <a:rPr sz="2200" spc="-2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de</a:t>
            </a:r>
            <a:r>
              <a:rPr sz="2200" spc="-1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búsqueda</a:t>
            </a:r>
            <a:r>
              <a:rPr sz="2200" spc="-1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no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200" spc="-10" dirty="0">
                <a:latin typeface="Times New Roman"/>
                <a:cs typeface="Times New Roman"/>
              </a:rPr>
              <a:t>informados</a:t>
            </a:r>
            <a:endParaRPr sz="2200" dirty="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1764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3: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 err="1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spc="80" dirty="0">
                <a:latin typeface="Times New Roman"/>
                <a:cs typeface="Times New Roman"/>
              </a:rPr>
              <a:t>h</a:t>
            </a:r>
            <a:r>
              <a:rPr sz="2400" spc="-894" dirty="0">
                <a:latin typeface="Times New Roman"/>
                <a:cs typeface="Times New Roman"/>
              </a:rPr>
              <a:t>e</a:t>
            </a:r>
            <a:r>
              <a:rPr lang="es-ES" sz="3600" spc="-232" baseline="8101" dirty="0">
                <a:latin typeface="Times New Roman"/>
                <a:cs typeface="Times New Roman"/>
              </a:rPr>
              <a:t>1</a:t>
            </a:r>
            <a:r>
              <a:rPr lang="es-ES" sz="2400" spc="80" dirty="0">
                <a:latin typeface="Times New Roman"/>
                <a:cs typeface="Times New Roman"/>
              </a:rPr>
              <a:t>u</a:t>
            </a:r>
            <a:r>
              <a:rPr sz="2400" spc="80" dirty="0" err="1">
                <a:latin typeface="Times New Roman"/>
                <a:cs typeface="Times New Roman"/>
              </a:rPr>
              <a:t>r</a:t>
            </a:r>
            <a:r>
              <a:rPr sz="2400" spc="75" dirty="0" err="1">
                <a:latin typeface="Times New Roman"/>
                <a:cs typeface="Times New Roman"/>
              </a:rPr>
              <a:t>í</a:t>
            </a:r>
            <a:r>
              <a:rPr sz="2400" spc="80" dirty="0" err="1">
                <a:latin typeface="Times New Roman"/>
                <a:cs typeface="Times New Roman"/>
              </a:rPr>
              <a:t>s</a:t>
            </a:r>
            <a:r>
              <a:rPr sz="2400" spc="75" dirty="0" err="1">
                <a:latin typeface="Times New Roman"/>
                <a:cs typeface="Times New Roman"/>
              </a:rPr>
              <a:t>tic</a:t>
            </a:r>
            <a:r>
              <a:rPr sz="2400" spc="80" dirty="0" err="1">
                <a:latin typeface="Times New Roman"/>
                <a:cs typeface="Times New Roman"/>
              </a:rPr>
              <a:t>a</a:t>
            </a:r>
            <a:endParaRPr sz="2400" dirty="0">
              <a:latin typeface="Times New Roman"/>
              <a:cs typeface="Times New Roman"/>
            </a:endParaRPr>
          </a:p>
          <a:p>
            <a:pPr marL="63500" marR="1220470">
              <a:lnSpc>
                <a:spcPct val="170000"/>
              </a:lnSpc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3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4: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heurística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avanzada </a:t>
            </a: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5: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multiagente</a:t>
            </a:r>
            <a:endParaRPr sz="2400" dirty="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2014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6: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espacios</a:t>
            </a:r>
            <a:r>
              <a:rPr sz="2400" spc="-10" dirty="0">
                <a:latin typeface="Times New Roman"/>
                <a:cs typeface="Times New Roman"/>
              </a:rPr>
              <a:t> estructurados</a:t>
            </a:r>
            <a:endParaRPr sz="2400" dirty="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304415">
              <a:lnSpc>
                <a:spcPct val="100000"/>
              </a:lnSpc>
              <a:spcBef>
                <a:spcPts val="100"/>
              </a:spcBef>
            </a:pPr>
            <a:r>
              <a:rPr dirty="0"/>
              <a:t>RDF</a:t>
            </a:r>
            <a:r>
              <a:rPr spc="-15" dirty="0"/>
              <a:t> </a:t>
            </a:r>
            <a:r>
              <a:rPr dirty="0"/>
              <a:t>Schema</a:t>
            </a:r>
            <a:r>
              <a:rPr spc="-5" dirty="0"/>
              <a:t> </a:t>
            </a:r>
            <a:r>
              <a:rPr spc="-10" dirty="0"/>
              <a:t>(RDFS)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19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64540" y="1160780"/>
            <a:ext cx="7570470" cy="3844925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Recomendación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del </a:t>
            </a:r>
            <a:r>
              <a:rPr sz="2400" spc="-25" dirty="0">
                <a:latin typeface="Arial"/>
                <a:cs typeface="Arial"/>
              </a:rPr>
              <a:t>W3C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2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10" dirty="0">
                <a:latin typeface="Arial"/>
                <a:cs typeface="Arial"/>
                <a:hlinkClick r:id="rId6"/>
              </a:rPr>
              <a:t>http://www.w3.org/TR/rdf-schema/</a:t>
            </a:r>
            <a:endParaRPr sz="2000">
              <a:latin typeface="Arial"/>
              <a:cs typeface="Arial"/>
            </a:endParaRPr>
          </a:p>
          <a:p>
            <a:pPr marL="354965" marR="5080" indent="-342265">
              <a:lnSpc>
                <a:spcPct val="100800"/>
              </a:lnSpc>
              <a:spcBef>
                <a:spcPts val="56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RDFS</a:t>
            </a:r>
            <a:r>
              <a:rPr sz="2400" spc="-1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extiende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RDF</a:t>
            </a:r>
            <a:r>
              <a:rPr sz="2400" spc="-1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con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nuevas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primitivas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(IRIs)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25" dirty="0">
                <a:latin typeface="Arial"/>
                <a:cs typeface="Arial"/>
              </a:rPr>
              <a:t>con </a:t>
            </a:r>
            <a:r>
              <a:rPr sz="2400" dirty="0">
                <a:latin typeface="Arial"/>
                <a:cs typeface="Arial"/>
              </a:rPr>
              <a:t>semántica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definida</a:t>
            </a:r>
            <a:endParaRPr sz="24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5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Define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a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un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lenguaje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básico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para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describir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ontologías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2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Clases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Instancias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0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10" dirty="0">
                <a:latin typeface="Arial"/>
                <a:cs typeface="Arial"/>
              </a:rPr>
              <a:t>Propiedades</a:t>
            </a:r>
            <a:endParaRPr sz="20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390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dirty="0">
                <a:latin typeface="Arial"/>
                <a:cs typeface="Arial"/>
              </a:rPr>
              <a:t>Restricciones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dominio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20" dirty="0">
                <a:latin typeface="Arial"/>
                <a:cs typeface="Arial"/>
              </a:rPr>
              <a:t>rango</a:t>
            </a:r>
            <a:endParaRPr sz="18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5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Jerarquías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clases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y</a:t>
            </a:r>
            <a:r>
              <a:rPr sz="2000" spc="-10" dirty="0">
                <a:latin typeface="Arial"/>
                <a:cs typeface="Arial"/>
              </a:rPr>
              <a:t> propiedades</a:t>
            </a:r>
            <a:endParaRPr sz="20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489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dirty="0">
                <a:latin typeface="Arial"/>
                <a:cs typeface="Arial"/>
              </a:rPr>
              <a:t>Define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la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semántica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“subclase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de”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“subpropiedad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25" dirty="0">
                <a:latin typeface="Arial"/>
                <a:cs typeface="Arial"/>
              </a:rPr>
              <a:t>de”</a:t>
            </a:r>
            <a:endParaRPr sz="1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5372945"/>
            <a:ext cx="8229600" cy="1377315"/>
            <a:chOff x="457200" y="5372945"/>
            <a:chExt cx="8229600" cy="137731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5999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7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7"/>
              <a:ext cx="512761" cy="51276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636058" y="5387233"/>
              <a:ext cx="1501140" cy="640080"/>
            </a:xfrm>
            <a:custGeom>
              <a:avLst/>
              <a:gdLst/>
              <a:ahLst/>
              <a:cxnLst/>
              <a:rect l="l" t="t" r="r" b="b"/>
              <a:pathLst>
                <a:path w="1501139" h="640079">
                  <a:moveTo>
                    <a:pt x="750421" y="0"/>
                  </a:moveTo>
                  <a:lnTo>
                    <a:pt x="685672" y="1174"/>
                  </a:lnTo>
                  <a:lnTo>
                    <a:pt x="622452" y="4632"/>
                  </a:lnTo>
                  <a:lnTo>
                    <a:pt x="560987" y="10279"/>
                  </a:lnTo>
                  <a:lnTo>
                    <a:pt x="501502" y="18018"/>
                  </a:lnTo>
                  <a:lnTo>
                    <a:pt x="444223" y="27753"/>
                  </a:lnTo>
                  <a:lnTo>
                    <a:pt x="389373" y="39388"/>
                  </a:lnTo>
                  <a:lnTo>
                    <a:pt x="337180" y="52828"/>
                  </a:lnTo>
                  <a:lnTo>
                    <a:pt x="287867" y="67976"/>
                  </a:lnTo>
                  <a:lnTo>
                    <a:pt x="241661" y="84736"/>
                  </a:lnTo>
                  <a:lnTo>
                    <a:pt x="198786" y="103012"/>
                  </a:lnTo>
                  <a:lnTo>
                    <a:pt x="159468" y="122708"/>
                  </a:lnTo>
                  <a:lnTo>
                    <a:pt x="123932" y="143729"/>
                  </a:lnTo>
                  <a:lnTo>
                    <a:pt x="92404" y="165977"/>
                  </a:lnTo>
                  <a:lnTo>
                    <a:pt x="42269" y="213774"/>
                  </a:lnTo>
                  <a:lnTo>
                    <a:pt x="10867" y="265331"/>
                  </a:lnTo>
                  <a:lnTo>
                    <a:pt x="0" y="319880"/>
                  </a:lnTo>
                  <a:lnTo>
                    <a:pt x="2754" y="347481"/>
                  </a:lnTo>
                  <a:lnTo>
                    <a:pt x="24114" y="400630"/>
                  </a:lnTo>
                  <a:lnTo>
                    <a:pt x="65108" y="450403"/>
                  </a:lnTo>
                  <a:lnTo>
                    <a:pt x="123932" y="496032"/>
                  </a:lnTo>
                  <a:lnTo>
                    <a:pt x="159468" y="517053"/>
                  </a:lnTo>
                  <a:lnTo>
                    <a:pt x="198786" y="536749"/>
                  </a:lnTo>
                  <a:lnTo>
                    <a:pt x="241661" y="555025"/>
                  </a:lnTo>
                  <a:lnTo>
                    <a:pt x="287867" y="571785"/>
                  </a:lnTo>
                  <a:lnTo>
                    <a:pt x="337180" y="586933"/>
                  </a:lnTo>
                  <a:lnTo>
                    <a:pt x="389373" y="600373"/>
                  </a:lnTo>
                  <a:lnTo>
                    <a:pt x="444223" y="612008"/>
                  </a:lnTo>
                  <a:lnTo>
                    <a:pt x="501502" y="621744"/>
                  </a:lnTo>
                  <a:lnTo>
                    <a:pt x="560987" y="629483"/>
                  </a:lnTo>
                  <a:lnTo>
                    <a:pt x="622452" y="635129"/>
                  </a:lnTo>
                  <a:lnTo>
                    <a:pt x="685672" y="638588"/>
                  </a:lnTo>
                  <a:lnTo>
                    <a:pt x="750421" y="639762"/>
                  </a:lnTo>
                  <a:lnTo>
                    <a:pt x="815170" y="638588"/>
                  </a:lnTo>
                  <a:lnTo>
                    <a:pt x="878390" y="635129"/>
                  </a:lnTo>
                  <a:lnTo>
                    <a:pt x="939855" y="629483"/>
                  </a:lnTo>
                  <a:lnTo>
                    <a:pt x="999340" y="621744"/>
                  </a:lnTo>
                  <a:lnTo>
                    <a:pt x="1056620" y="612008"/>
                  </a:lnTo>
                  <a:lnTo>
                    <a:pt x="1111469" y="600373"/>
                  </a:lnTo>
                  <a:lnTo>
                    <a:pt x="1163663" y="586933"/>
                  </a:lnTo>
                  <a:lnTo>
                    <a:pt x="1212975" y="571785"/>
                  </a:lnTo>
                  <a:lnTo>
                    <a:pt x="1259181" y="555025"/>
                  </a:lnTo>
                  <a:lnTo>
                    <a:pt x="1302056" y="536749"/>
                  </a:lnTo>
                  <a:lnTo>
                    <a:pt x="1341374" y="517053"/>
                  </a:lnTo>
                  <a:lnTo>
                    <a:pt x="1376910" y="496032"/>
                  </a:lnTo>
                  <a:lnTo>
                    <a:pt x="1408438" y="473784"/>
                  </a:lnTo>
                  <a:lnTo>
                    <a:pt x="1458572" y="425987"/>
                  </a:lnTo>
                  <a:lnTo>
                    <a:pt x="1489975" y="374430"/>
                  </a:lnTo>
                  <a:lnTo>
                    <a:pt x="1500842" y="319880"/>
                  </a:lnTo>
                  <a:lnTo>
                    <a:pt x="1498088" y="292280"/>
                  </a:lnTo>
                  <a:lnTo>
                    <a:pt x="1476728" y="239131"/>
                  </a:lnTo>
                  <a:lnTo>
                    <a:pt x="1435734" y="189357"/>
                  </a:lnTo>
                  <a:lnTo>
                    <a:pt x="1376910" y="143729"/>
                  </a:lnTo>
                  <a:lnTo>
                    <a:pt x="1341374" y="122708"/>
                  </a:lnTo>
                  <a:lnTo>
                    <a:pt x="1302056" y="103012"/>
                  </a:lnTo>
                  <a:lnTo>
                    <a:pt x="1259181" y="84736"/>
                  </a:lnTo>
                  <a:lnTo>
                    <a:pt x="1212975" y="67976"/>
                  </a:lnTo>
                  <a:lnTo>
                    <a:pt x="1163663" y="52828"/>
                  </a:lnTo>
                  <a:lnTo>
                    <a:pt x="1111469" y="39388"/>
                  </a:lnTo>
                  <a:lnTo>
                    <a:pt x="1056620" y="27753"/>
                  </a:lnTo>
                  <a:lnTo>
                    <a:pt x="999340" y="18018"/>
                  </a:lnTo>
                  <a:lnTo>
                    <a:pt x="939855" y="10279"/>
                  </a:lnTo>
                  <a:lnTo>
                    <a:pt x="878390" y="4632"/>
                  </a:lnTo>
                  <a:lnTo>
                    <a:pt x="815170" y="1174"/>
                  </a:lnTo>
                  <a:lnTo>
                    <a:pt x="750421" y="0"/>
                  </a:lnTo>
                  <a:close/>
                </a:path>
              </a:pathLst>
            </a:custGeom>
            <a:solidFill>
              <a:srgbClr val="990000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636058" y="5387233"/>
              <a:ext cx="1501140" cy="640080"/>
            </a:xfrm>
            <a:custGeom>
              <a:avLst/>
              <a:gdLst/>
              <a:ahLst/>
              <a:cxnLst/>
              <a:rect l="l" t="t" r="r" b="b"/>
              <a:pathLst>
                <a:path w="1501139" h="640079">
                  <a:moveTo>
                    <a:pt x="0" y="319881"/>
                  </a:moveTo>
                  <a:lnTo>
                    <a:pt x="10867" y="265332"/>
                  </a:lnTo>
                  <a:lnTo>
                    <a:pt x="42269" y="213775"/>
                  </a:lnTo>
                  <a:lnTo>
                    <a:pt x="92404" y="165977"/>
                  </a:lnTo>
                  <a:lnTo>
                    <a:pt x="123932" y="143729"/>
                  </a:lnTo>
                  <a:lnTo>
                    <a:pt x="159468" y="122708"/>
                  </a:lnTo>
                  <a:lnTo>
                    <a:pt x="198786" y="103012"/>
                  </a:lnTo>
                  <a:lnTo>
                    <a:pt x="241661" y="84736"/>
                  </a:lnTo>
                  <a:lnTo>
                    <a:pt x="287867" y="67976"/>
                  </a:lnTo>
                  <a:lnTo>
                    <a:pt x="337179" y="52828"/>
                  </a:lnTo>
                  <a:lnTo>
                    <a:pt x="389373" y="39389"/>
                  </a:lnTo>
                  <a:lnTo>
                    <a:pt x="444222" y="27753"/>
                  </a:lnTo>
                  <a:lnTo>
                    <a:pt x="501502" y="18018"/>
                  </a:lnTo>
                  <a:lnTo>
                    <a:pt x="560987" y="10279"/>
                  </a:lnTo>
                  <a:lnTo>
                    <a:pt x="622452" y="4632"/>
                  </a:lnTo>
                  <a:lnTo>
                    <a:pt x="685671" y="1174"/>
                  </a:lnTo>
                  <a:lnTo>
                    <a:pt x="750421" y="0"/>
                  </a:lnTo>
                  <a:lnTo>
                    <a:pt x="815170" y="1174"/>
                  </a:lnTo>
                  <a:lnTo>
                    <a:pt x="878389" y="4632"/>
                  </a:lnTo>
                  <a:lnTo>
                    <a:pt x="939854" y="10279"/>
                  </a:lnTo>
                  <a:lnTo>
                    <a:pt x="999339" y="18018"/>
                  </a:lnTo>
                  <a:lnTo>
                    <a:pt x="1056619" y="27753"/>
                  </a:lnTo>
                  <a:lnTo>
                    <a:pt x="1111468" y="39389"/>
                  </a:lnTo>
                  <a:lnTo>
                    <a:pt x="1163662" y="52828"/>
                  </a:lnTo>
                  <a:lnTo>
                    <a:pt x="1212974" y="67976"/>
                  </a:lnTo>
                  <a:lnTo>
                    <a:pt x="1259180" y="84736"/>
                  </a:lnTo>
                  <a:lnTo>
                    <a:pt x="1302055" y="103012"/>
                  </a:lnTo>
                  <a:lnTo>
                    <a:pt x="1341373" y="122708"/>
                  </a:lnTo>
                  <a:lnTo>
                    <a:pt x="1376909" y="143729"/>
                  </a:lnTo>
                  <a:lnTo>
                    <a:pt x="1408437" y="165977"/>
                  </a:lnTo>
                  <a:lnTo>
                    <a:pt x="1458572" y="213775"/>
                  </a:lnTo>
                  <a:lnTo>
                    <a:pt x="1489974" y="265332"/>
                  </a:lnTo>
                  <a:lnTo>
                    <a:pt x="1500842" y="319881"/>
                  </a:lnTo>
                  <a:lnTo>
                    <a:pt x="1498087" y="347482"/>
                  </a:lnTo>
                  <a:lnTo>
                    <a:pt x="1476727" y="400631"/>
                  </a:lnTo>
                  <a:lnTo>
                    <a:pt x="1435733" y="450404"/>
                  </a:lnTo>
                  <a:lnTo>
                    <a:pt x="1376909" y="496033"/>
                  </a:lnTo>
                  <a:lnTo>
                    <a:pt x="1341373" y="517054"/>
                  </a:lnTo>
                  <a:lnTo>
                    <a:pt x="1302055" y="536750"/>
                  </a:lnTo>
                  <a:lnTo>
                    <a:pt x="1259180" y="555026"/>
                  </a:lnTo>
                  <a:lnTo>
                    <a:pt x="1212974" y="571786"/>
                  </a:lnTo>
                  <a:lnTo>
                    <a:pt x="1163662" y="586934"/>
                  </a:lnTo>
                  <a:lnTo>
                    <a:pt x="1111468" y="600373"/>
                  </a:lnTo>
                  <a:lnTo>
                    <a:pt x="1056619" y="612009"/>
                  </a:lnTo>
                  <a:lnTo>
                    <a:pt x="999339" y="621744"/>
                  </a:lnTo>
                  <a:lnTo>
                    <a:pt x="939854" y="629483"/>
                  </a:lnTo>
                  <a:lnTo>
                    <a:pt x="878389" y="635130"/>
                  </a:lnTo>
                  <a:lnTo>
                    <a:pt x="815170" y="638588"/>
                  </a:lnTo>
                  <a:lnTo>
                    <a:pt x="750421" y="639763"/>
                  </a:lnTo>
                  <a:lnTo>
                    <a:pt x="685671" y="638588"/>
                  </a:lnTo>
                  <a:lnTo>
                    <a:pt x="622452" y="635130"/>
                  </a:lnTo>
                  <a:lnTo>
                    <a:pt x="560987" y="629483"/>
                  </a:lnTo>
                  <a:lnTo>
                    <a:pt x="501502" y="621744"/>
                  </a:lnTo>
                  <a:lnTo>
                    <a:pt x="444222" y="612009"/>
                  </a:lnTo>
                  <a:lnTo>
                    <a:pt x="389373" y="600373"/>
                  </a:lnTo>
                  <a:lnTo>
                    <a:pt x="337179" y="586934"/>
                  </a:lnTo>
                  <a:lnTo>
                    <a:pt x="287867" y="571786"/>
                  </a:lnTo>
                  <a:lnTo>
                    <a:pt x="241661" y="555026"/>
                  </a:lnTo>
                  <a:lnTo>
                    <a:pt x="198786" y="536750"/>
                  </a:lnTo>
                  <a:lnTo>
                    <a:pt x="159468" y="517054"/>
                  </a:lnTo>
                  <a:lnTo>
                    <a:pt x="123932" y="496033"/>
                  </a:lnTo>
                  <a:lnTo>
                    <a:pt x="92404" y="473785"/>
                  </a:lnTo>
                  <a:lnTo>
                    <a:pt x="42269" y="425988"/>
                  </a:lnTo>
                  <a:lnTo>
                    <a:pt x="10867" y="374430"/>
                  </a:lnTo>
                  <a:lnTo>
                    <a:pt x="0" y="319881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304415">
              <a:lnSpc>
                <a:spcPct val="100000"/>
              </a:lnSpc>
              <a:spcBef>
                <a:spcPts val="100"/>
              </a:spcBef>
            </a:pPr>
            <a:r>
              <a:rPr dirty="0"/>
              <a:t>RDF</a:t>
            </a:r>
            <a:r>
              <a:rPr spc="-15" dirty="0"/>
              <a:t> </a:t>
            </a:r>
            <a:r>
              <a:rPr dirty="0"/>
              <a:t>Schema</a:t>
            </a:r>
            <a:r>
              <a:rPr spc="-5" dirty="0"/>
              <a:t> </a:t>
            </a:r>
            <a:r>
              <a:rPr spc="-10" dirty="0"/>
              <a:t>(RDFS)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227835"/>
            <a:ext cx="72612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latin typeface="Courier New"/>
                <a:cs typeface="Courier New"/>
              </a:rPr>
              <a:t>@prefix</a:t>
            </a:r>
            <a:r>
              <a:rPr sz="1800" b="1" spc="-7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rdfs:</a:t>
            </a:r>
            <a:r>
              <a:rPr sz="1800" b="1" spc="-60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  <a:hlinkClick r:id="rId6"/>
              </a:rPr>
              <a:t>&lt;http://www.w3.org/2000/01/rdf</a:t>
            </a:r>
            <a:r>
              <a:rPr sz="1800" b="1" spc="-10" dirty="0">
                <a:latin typeface="Courier New"/>
                <a:cs typeface="Courier New"/>
              </a:rPr>
              <a:t>-</a:t>
            </a:r>
            <a:r>
              <a:rPr sz="1800" b="1" spc="-10" dirty="0">
                <a:latin typeface="Courier New"/>
                <a:cs typeface="Courier New"/>
                <a:hlinkClick r:id="rId6"/>
              </a:rPr>
              <a:t>schema#&gt;</a:t>
            </a:r>
            <a:endParaRPr sz="1800">
              <a:latin typeface="Courier New"/>
              <a:cs typeface="Courier New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221739" y="3332197"/>
            <a:ext cx="3985895" cy="658495"/>
          </a:xfrm>
          <a:prstGeom prst="rect">
            <a:avLst/>
          </a:prstGeom>
        </p:spPr>
        <p:txBody>
          <a:bodyPr vert="horz" wrap="square" lIns="0" tIns="406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20"/>
              </a:spcBef>
            </a:pPr>
            <a:r>
              <a:rPr sz="2000" spc="-10" dirty="0">
                <a:solidFill>
                  <a:srgbClr val="3333CC"/>
                </a:solidFill>
                <a:latin typeface="Arial"/>
                <a:cs typeface="Arial"/>
              </a:rPr>
              <a:t>Instancias</a:t>
            </a:r>
            <a:endParaRPr sz="2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800" b="1" dirty="0">
                <a:latin typeface="Courier New"/>
                <a:cs typeface="Courier New"/>
              </a:rPr>
              <a:t>ex:IC</a:t>
            </a:r>
            <a:r>
              <a:rPr sz="1800" b="1" spc="-8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rdf:type</a:t>
            </a:r>
            <a:r>
              <a:rPr sz="1800" b="1" spc="-70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ex:Asignatura.</a:t>
            </a:r>
            <a:endParaRPr sz="1800">
              <a:latin typeface="Courier New"/>
              <a:cs typeface="Courier New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6198504" y="2943981"/>
            <a:ext cx="1476375" cy="668655"/>
            <a:chOff x="6198504" y="2943981"/>
            <a:chExt cx="1476375" cy="668655"/>
          </a:xfrm>
        </p:grpSpPr>
        <p:sp>
          <p:nvSpPr>
            <p:cNvPr id="13" name="object 13"/>
            <p:cNvSpPr/>
            <p:nvPr/>
          </p:nvSpPr>
          <p:spPr>
            <a:xfrm>
              <a:off x="6212791" y="2958269"/>
              <a:ext cx="1447800" cy="640080"/>
            </a:xfrm>
            <a:custGeom>
              <a:avLst/>
              <a:gdLst/>
              <a:ahLst/>
              <a:cxnLst/>
              <a:rect l="l" t="t" r="r" b="b"/>
              <a:pathLst>
                <a:path w="1447800" h="640079">
                  <a:moveTo>
                    <a:pt x="723690" y="0"/>
                  </a:moveTo>
                  <a:lnTo>
                    <a:pt x="657819" y="1307"/>
                  </a:lnTo>
                  <a:lnTo>
                    <a:pt x="593606" y="5153"/>
                  </a:lnTo>
                  <a:lnTo>
                    <a:pt x="531304" y="11426"/>
                  </a:lnTo>
                  <a:lnTo>
                    <a:pt x="471171" y="20012"/>
                  </a:lnTo>
                  <a:lnTo>
                    <a:pt x="413461" y="30799"/>
                  </a:lnTo>
                  <a:lnTo>
                    <a:pt x="358430" y="43673"/>
                  </a:lnTo>
                  <a:lnTo>
                    <a:pt x="306333" y="58522"/>
                  </a:lnTo>
                  <a:lnTo>
                    <a:pt x="257425" y="75232"/>
                  </a:lnTo>
                  <a:lnTo>
                    <a:pt x="211964" y="93691"/>
                  </a:lnTo>
                  <a:lnTo>
                    <a:pt x="170202" y="113786"/>
                  </a:lnTo>
                  <a:lnTo>
                    <a:pt x="132398" y="135404"/>
                  </a:lnTo>
                  <a:lnTo>
                    <a:pt x="98805" y="158431"/>
                  </a:lnTo>
                  <a:lnTo>
                    <a:pt x="45275" y="208265"/>
                  </a:lnTo>
                  <a:lnTo>
                    <a:pt x="11659" y="262383"/>
                  </a:lnTo>
                  <a:lnTo>
                    <a:pt x="0" y="319882"/>
                  </a:lnTo>
                  <a:lnTo>
                    <a:pt x="2957" y="348998"/>
                  </a:lnTo>
                  <a:lnTo>
                    <a:pt x="25850" y="404919"/>
                  </a:lnTo>
                  <a:lnTo>
                    <a:pt x="69679" y="457007"/>
                  </a:lnTo>
                  <a:lnTo>
                    <a:pt x="132398" y="504359"/>
                  </a:lnTo>
                  <a:lnTo>
                    <a:pt x="170202" y="525977"/>
                  </a:lnTo>
                  <a:lnTo>
                    <a:pt x="211964" y="546072"/>
                  </a:lnTo>
                  <a:lnTo>
                    <a:pt x="257425" y="564531"/>
                  </a:lnTo>
                  <a:lnTo>
                    <a:pt x="306333" y="581241"/>
                  </a:lnTo>
                  <a:lnTo>
                    <a:pt x="358430" y="596090"/>
                  </a:lnTo>
                  <a:lnTo>
                    <a:pt x="413461" y="608964"/>
                  </a:lnTo>
                  <a:lnTo>
                    <a:pt x="471171" y="619751"/>
                  </a:lnTo>
                  <a:lnTo>
                    <a:pt x="531304" y="628337"/>
                  </a:lnTo>
                  <a:lnTo>
                    <a:pt x="593606" y="634610"/>
                  </a:lnTo>
                  <a:lnTo>
                    <a:pt x="657819" y="638456"/>
                  </a:lnTo>
                  <a:lnTo>
                    <a:pt x="723690" y="639763"/>
                  </a:lnTo>
                  <a:lnTo>
                    <a:pt x="789560" y="638456"/>
                  </a:lnTo>
                  <a:lnTo>
                    <a:pt x="853774" y="634610"/>
                  </a:lnTo>
                  <a:lnTo>
                    <a:pt x="916075" y="628337"/>
                  </a:lnTo>
                  <a:lnTo>
                    <a:pt x="976209" y="619751"/>
                  </a:lnTo>
                  <a:lnTo>
                    <a:pt x="1033919" y="608964"/>
                  </a:lnTo>
                  <a:lnTo>
                    <a:pt x="1088950" y="596090"/>
                  </a:lnTo>
                  <a:lnTo>
                    <a:pt x="1141047" y="581241"/>
                  </a:lnTo>
                  <a:lnTo>
                    <a:pt x="1189954" y="564531"/>
                  </a:lnTo>
                  <a:lnTo>
                    <a:pt x="1235416" y="546072"/>
                  </a:lnTo>
                  <a:lnTo>
                    <a:pt x="1277177" y="525977"/>
                  </a:lnTo>
                  <a:lnTo>
                    <a:pt x="1314982" y="504359"/>
                  </a:lnTo>
                  <a:lnTo>
                    <a:pt x="1348575" y="481332"/>
                  </a:lnTo>
                  <a:lnTo>
                    <a:pt x="1402104" y="431499"/>
                  </a:lnTo>
                  <a:lnTo>
                    <a:pt x="1435721" y="377381"/>
                  </a:lnTo>
                  <a:lnTo>
                    <a:pt x="1447380" y="319882"/>
                  </a:lnTo>
                  <a:lnTo>
                    <a:pt x="1444423" y="290766"/>
                  </a:lnTo>
                  <a:lnTo>
                    <a:pt x="1421529" y="234845"/>
                  </a:lnTo>
                  <a:lnTo>
                    <a:pt x="1377701" y="182756"/>
                  </a:lnTo>
                  <a:lnTo>
                    <a:pt x="1314982" y="135404"/>
                  </a:lnTo>
                  <a:lnTo>
                    <a:pt x="1277177" y="113786"/>
                  </a:lnTo>
                  <a:lnTo>
                    <a:pt x="1235416" y="93691"/>
                  </a:lnTo>
                  <a:lnTo>
                    <a:pt x="1189954" y="75232"/>
                  </a:lnTo>
                  <a:lnTo>
                    <a:pt x="1141047" y="58522"/>
                  </a:lnTo>
                  <a:lnTo>
                    <a:pt x="1088950" y="43673"/>
                  </a:lnTo>
                  <a:lnTo>
                    <a:pt x="1033919" y="30799"/>
                  </a:lnTo>
                  <a:lnTo>
                    <a:pt x="976209" y="20012"/>
                  </a:lnTo>
                  <a:lnTo>
                    <a:pt x="916075" y="11426"/>
                  </a:lnTo>
                  <a:lnTo>
                    <a:pt x="853774" y="5153"/>
                  </a:lnTo>
                  <a:lnTo>
                    <a:pt x="789560" y="1307"/>
                  </a:lnTo>
                  <a:lnTo>
                    <a:pt x="723690" y="0"/>
                  </a:lnTo>
                  <a:close/>
                </a:path>
              </a:pathLst>
            </a:custGeom>
            <a:solidFill>
              <a:srgbClr val="990000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212791" y="2958269"/>
              <a:ext cx="1447800" cy="640080"/>
            </a:xfrm>
            <a:custGeom>
              <a:avLst/>
              <a:gdLst/>
              <a:ahLst/>
              <a:cxnLst/>
              <a:rect l="l" t="t" r="r" b="b"/>
              <a:pathLst>
                <a:path w="1447800" h="640079">
                  <a:moveTo>
                    <a:pt x="0" y="319881"/>
                  </a:moveTo>
                  <a:lnTo>
                    <a:pt x="11659" y="262382"/>
                  </a:lnTo>
                  <a:lnTo>
                    <a:pt x="45275" y="208264"/>
                  </a:lnTo>
                  <a:lnTo>
                    <a:pt x="98804" y="158431"/>
                  </a:lnTo>
                  <a:lnTo>
                    <a:pt x="132398" y="135403"/>
                  </a:lnTo>
                  <a:lnTo>
                    <a:pt x="170202" y="113785"/>
                  </a:lnTo>
                  <a:lnTo>
                    <a:pt x="211964" y="93691"/>
                  </a:lnTo>
                  <a:lnTo>
                    <a:pt x="257425" y="75232"/>
                  </a:lnTo>
                  <a:lnTo>
                    <a:pt x="306333" y="58521"/>
                  </a:lnTo>
                  <a:lnTo>
                    <a:pt x="358430" y="43673"/>
                  </a:lnTo>
                  <a:lnTo>
                    <a:pt x="413461" y="30799"/>
                  </a:lnTo>
                  <a:lnTo>
                    <a:pt x="471171" y="20012"/>
                  </a:lnTo>
                  <a:lnTo>
                    <a:pt x="531304" y="11426"/>
                  </a:lnTo>
                  <a:lnTo>
                    <a:pt x="593606" y="5153"/>
                  </a:lnTo>
                  <a:lnTo>
                    <a:pt x="657819" y="1307"/>
                  </a:lnTo>
                  <a:lnTo>
                    <a:pt x="723690" y="0"/>
                  </a:lnTo>
                  <a:lnTo>
                    <a:pt x="789561" y="1307"/>
                  </a:lnTo>
                  <a:lnTo>
                    <a:pt x="853774" y="5153"/>
                  </a:lnTo>
                  <a:lnTo>
                    <a:pt x="916076" y="11426"/>
                  </a:lnTo>
                  <a:lnTo>
                    <a:pt x="976209" y="20012"/>
                  </a:lnTo>
                  <a:lnTo>
                    <a:pt x="1033919" y="30799"/>
                  </a:lnTo>
                  <a:lnTo>
                    <a:pt x="1088951" y="43673"/>
                  </a:lnTo>
                  <a:lnTo>
                    <a:pt x="1141048" y="58521"/>
                  </a:lnTo>
                  <a:lnTo>
                    <a:pt x="1189955" y="75232"/>
                  </a:lnTo>
                  <a:lnTo>
                    <a:pt x="1235417" y="93691"/>
                  </a:lnTo>
                  <a:lnTo>
                    <a:pt x="1277178" y="113785"/>
                  </a:lnTo>
                  <a:lnTo>
                    <a:pt x="1314983" y="135403"/>
                  </a:lnTo>
                  <a:lnTo>
                    <a:pt x="1348576" y="158431"/>
                  </a:lnTo>
                  <a:lnTo>
                    <a:pt x="1402105" y="208264"/>
                  </a:lnTo>
                  <a:lnTo>
                    <a:pt x="1435721" y="262382"/>
                  </a:lnTo>
                  <a:lnTo>
                    <a:pt x="1447381" y="319881"/>
                  </a:lnTo>
                  <a:lnTo>
                    <a:pt x="1444423" y="348997"/>
                  </a:lnTo>
                  <a:lnTo>
                    <a:pt x="1421530" y="404918"/>
                  </a:lnTo>
                  <a:lnTo>
                    <a:pt x="1377701" y="457007"/>
                  </a:lnTo>
                  <a:lnTo>
                    <a:pt x="1314983" y="504359"/>
                  </a:lnTo>
                  <a:lnTo>
                    <a:pt x="1277178" y="525977"/>
                  </a:lnTo>
                  <a:lnTo>
                    <a:pt x="1235417" y="546071"/>
                  </a:lnTo>
                  <a:lnTo>
                    <a:pt x="1189955" y="564530"/>
                  </a:lnTo>
                  <a:lnTo>
                    <a:pt x="1141048" y="581241"/>
                  </a:lnTo>
                  <a:lnTo>
                    <a:pt x="1088951" y="596089"/>
                  </a:lnTo>
                  <a:lnTo>
                    <a:pt x="1033919" y="608963"/>
                  </a:lnTo>
                  <a:lnTo>
                    <a:pt x="976209" y="619750"/>
                  </a:lnTo>
                  <a:lnTo>
                    <a:pt x="916076" y="628336"/>
                  </a:lnTo>
                  <a:lnTo>
                    <a:pt x="853774" y="634609"/>
                  </a:lnTo>
                  <a:lnTo>
                    <a:pt x="789561" y="638455"/>
                  </a:lnTo>
                  <a:lnTo>
                    <a:pt x="723690" y="639763"/>
                  </a:lnTo>
                  <a:lnTo>
                    <a:pt x="657819" y="638455"/>
                  </a:lnTo>
                  <a:lnTo>
                    <a:pt x="593606" y="634609"/>
                  </a:lnTo>
                  <a:lnTo>
                    <a:pt x="531304" y="628336"/>
                  </a:lnTo>
                  <a:lnTo>
                    <a:pt x="471171" y="619750"/>
                  </a:lnTo>
                  <a:lnTo>
                    <a:pt x="413461" y="608963"/>
                  </a:lnTo>
                  <a:lnTo>
                    <a:pt x="358430" y="596089"/>
                  </a:lnTo>
                  <a:lnTo>
                    <a:pt x="306333" y="581241"/>
                  </a:lnTo>
                  <a:lnTo>
                    <a:pt x="257425" y="564530"/>
                  </a:lnTo>
                  <a:lnTo>
                    <a:pt x="211964" y="546071"/>
                  </a:lnTo>
                  <a:lnTo>
                    <a:pt x="170202" y="525977"/>
                  </a:lnTo>
                  <a:lnTo>
                    <a:pt x="132398" y="504359"/>
                  </a:lnTo>
                  <a:lnTo>
                    <a:pt x="98804" y="481331"/>
                  </a:lnTo>
                  <a:lnTo>
                    <a:pt x="45275" y="431498"/>
                  </a:lnTo>
                  <a:lnTo>
                    <a:pt x="11659" y="377380"/>
                  </a:lnTo>
                  <a:lnTo>
                    <a:pt x="0" y="319881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764540" y="1782572"/>
            <a:ext cx="6832600" cy="1631950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25"/>
              </a:spcBef>
              <a:buChar char="•"/>
              <a:tabLst>
                <a:tab pos="354965" algn="l"/>
                <a:tab pos="355600" algn="l"/>
                <a:tab pos="3100070" algn="l"/>
              </a:tabLst>
            </a:pPr>
            <a:r>
              <a:rPr sz="2400" dirty="0">
                <a:latin typeface="Arial"/>
                <a:cs typeface="Arial"/>
              </a:rPr>
              <a:t>Clases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(</a:t>
            </a:r>
            <a:r>
              <a:rPr sz="2400" i="1" spc="-10" dirty="0">
                <a:solidFill>
                  <a:srgbClr val="3333CC"/>
                </a:solidFill>
                <a:latin typeface="Arial"/>
                <a:cs typeface="Arial"/>
              </a:rPr>
              <a:t>rdfs:Class</a:t>
            </a:r>
            <a:r>
              <a:rPr sz="2400" i="1" spc="-10" dirty="0">
                <a:latin typeface="Arial"/>
                <a:cs typeface="Arial"/>
              </a:rPr>
              <a:t>)</a:t>
            </a:r>
            <a:r>
              <a:rPr sz="2400" i="1" dirty="0">
                <a:latin typeface="Arial"/>
                <a:cs typeface="Arial"/>
              </a:rPr>
              <a:t>	e</a:t>
            </a:r>
            <a:r>
              <a:rPr sz="2400" i="1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Instancias</a:t>
            </a:r>
            <a:r>
              <a:rPr sz="2400" spc="-10" dirty="0">
                <a:latin typeface="Arial"/>
                <a:cs typeface="Arial"/>
              </a:rPr>
              <a:t> (</a:t>
            </a:r>
            <a:r>
              <a:rPr sz="2400" i="1" spc="-10" dirty="0">
                <a:solidFill>
                  <a:srgbClr val="3333CC"/>
                </a:solidFill>
                <a:latin typeface="Arial"/>
                <a:cs typeface="Arial"/>
              </a:rPr>
              <a:t>rdf:type</a:t>
            </a:r>
            <a:r>
              <a:rPr sz="2400" i="1" spc="-10" dirty="0">
                <a:latin typeface="Arial"/>
                <a:cs typeface="Arial"/>
              </a:rPr>
              <a:t>)</a:t>
            </a:r>
            <a:endParaRPr sz="2400">
              <a:latin typeface="Arial"/>
              <a:cs typeface="Arial"/>
            </a:endParaRPr>
          </a:p>
          <a:p>
            <a:pPr marL="469900">
              <a:lnSpc>
                <a:spcPct val="100000"/>
              </a:lnSpc>
              <a:spcBef>
                <a:spcPts val="520"/>
              </a:spcBef>
            </a:pP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Definición</a:t>
            </a:r>
            <a:r>
              <a:rPr sz="20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de</a:t>
            </a:r>
            <a:r>
              <a:rPr sz="2000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spc="-10" dirty="0">
                <a:solidFill>
                  <a:srgbClr val="3333CC"/>
                </a:solidFill>
                <a:latin typeface="Arial"/>
                <a:cs typeface="Arial"/>
              </a:rPr>
              <a:t>Clases</a:t>
            </a:r>
            <a:endParaRPr sz="2000">
              <a:latin typeface="Arial"/>
              <a:cs typeface="Arial"/>
            </a:endParaRPr>
          </a:p>
          <a:p>
            <a:pPr marL="469900">
              <a:lnSpc>
                <a:spcPct val="100000"/>
              </a:lnSpc>
              <a:spcBef>
                <a:spcPts val="295"/>
              </a:spcBef>
            </a:pPr>
            <a:r>
              <a:rPr sz="1800" b="1" dirty="0">
                <a:latin typeface="Courier New"/>
                <a:cs typeface="Courier New"/>
              </a:rPr>
              <a:t>ex:Asignatura</a:t>
            </a:r>
            <a:r>
              <a:rPr sz="1800" b="1" spc="-11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rdf:type</a:t>
            </a:r>
            <a:r>
              <a:rPr sz="1800" b="1" spc="-10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rdfs:Class.</a:t>
            </a:r>
            <a:endParaRPr sz="1800">
              <a:latin typeface="Courier New"/>
              <a:cs typeface="Courier New"/>
            </a:endParaRPr>
          </a:p>
          <a:p>
            <a:pPr marR="5080" algn="r">
              <a:lnSpc>
                <a:spcPct val="100000"/>
              </a:lnSpc>
              <a:spcBef>
                <a:spcPts val="1605"/>
              </a:spcBef>
            </a:pPr>
            <a:r>
              <a:rPr sz="1800" i="1" spc="-10" dirty="0">
                <a:latin typeface="Times New Roman"/>
                <a:cs typeface="Times New Roman"/>
              </a:rPr>
              <a:t>ex:Asignatura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7044710" y="3597993"/>
            <a:ext cx="1725930" cy="1063625"/>
            <a:chOff x="7044710" y="3597993"/>
            <a:chExt cx="1725930" cy="1063625"/>
          </a:xfrm>
        </p:grpSpPr>
        <p:sp>
          <p:nvSpPr>
            <p:cNvPr id="17" name="object 17"/>
            <p:cNvSpPr/>
            <p:nvPr/>
          </p:nvSpPr>
          <p:spPr>
            <a:xfrm>
              <a:off x="7604824" y="4007472"/>
              <a:ext cx="1151255" cy="640080"/>
            </a:xfrm>
            <a:custGeom>
              <a:avLst/>
              <a:gdLst/>
              <a:ahLst/>
              <a:cxnLst/>
              <a:rect l="l" t="t" r="r" b="b"/>
              <a:pathLst>
                <a:path w="1151254" h="640079">
                  <a:moveTo>
                    <a:pt x="575468" y="0"/>
                  </a:moveTo>
                  <a:lnTo>
                    <a:pt x="516630" y="1651"/>
                  </a:lnTo>
                  <a:lnTo>
                    <a:pt x="459491" y="6498"/>
                  </a:lnTo>
                  <a:lnTo>
                    <a:pt x="404341" y="14381"/>
                  </a:lnTo>
                  <a:lnTo>
                    <a:pt x="351470" y="25137"/>
                  </a:lnTo>
                  <a:lnTo>
                    <a:pt x="301166" y="38607"/>
                  </a:lnTo>
                  <a:lnTo>
                    <a:pt x="253718" y="54630"/>
                  </a:lnTo>
                  <a:lnTo>
                    <a:pt x="209417" y="73045"/>
                  </a:lnTo>
                  <a:lnTo>
                    <a:pt x="168550" y="93690"/>
                  </a:lnTo>
                  <a:lnTo>
                    <a:pt x="131409" y="116406"/>
                  </a:lnTo>
                  <a:lnTo>
                    <a:pt x="98281" y="141032"/>
                  </a:lnTo>
                  <a:lnTo>
                    <a:pt x="69455" y="167406"/>
                  </a:lnTo>
                  <a:lnTo>
                    <a:pt x="25871" y="224758"/>
                  </a:lnTo>
                  <a:lnTo>
                    <a:pt x="2971" y="287175"/>
                  </a:lnTo>
                  <a:lnTo>
                    <a:pt x="0" y="319881"/>
                  </a:lnTo>
                  <a:lnTo>
                    <a:pt x="2971" y="352587"/>
                  </a:lnTo>
                  <a:lnTo>
                    <a:pt x="25871" y="415004"/>
                  </a:lnTo>
                  <a:lnTo>
                    <a:pt x="69455" y="472355"/>
                  </a:lnTo>
                  <a:lnTo>
                    <a:pt x="98281" y="498730"/>
                  </a:lnTo>
                  <a:lnTo>
                    <a:pt x="131409" y="523355"/>
                  </a:lnTo>
                  <a:lnTo>
                    <a:pt x="168550" y="546071"/>
                  </a:lnTo>
                  <a:lnTo>
                    <a:pt x="209417" y="566717"/>
                  </a:lnTo>
                  <a:lnTo>
                    <a:pt x="253718" y="585131"/>
                  </a:lnTo>
                  <a:lnTo>
                    <a:pt x="301166" y="601154"/>
                  </a:lnTo>
                  <a:lnTo>
                    <a:pt x="351470" y="614624"/>
                  </a:lnTo>
                  <a:lnTo>
                    <a:pt x="404341" y="625381"/>
                  </a:lnTo>
                  <a:lnTo>
                    <a:pt x="459491" y="633263"/>
                  </a:lnTo>
                  <a:lnTo>
                    <a:pt x="516630" y="638110"/>
                  </a:lnTo>
                  <a:lnTo>
                    <a:pt x="575468" y="639762"/>
                  </a:lnTo>
                  <a:lnTo>
                    <a:pt x="634307" y="638110"/>
                  </a:lnTo>
                  <a:lnTo>
                    <a:pt x="691445" y="633263"/>
                  </a:lnTo>
                  <a:lnTo>
                    <a:pt x="746595" y="625381"/>
                  </a:lnTo>
                  <a:lnTo>
                    <a:pt x="799467" y="614624"/>
                  </a:lnTo>
                  <a:lnTo>
                    <a:pt x="849771" y="601154"/>
                  </a:lnTo>
                  <a:lnTo>
                    <a:pt x="897218" y="585131"/>
                  </a:lnTo>
                  <a:lnTo>
                    <a:pt x="941520" y="566717"/>
                  </a:lnTo>
                  <a:lnTo>
                    <a:pt x="982386" y="546071"/>
                  </a:lnTo>
                  <a:lnTo>
                    <a:pt x="1019528" y="523355"/>
                  </a:lnTo>
                  <a:lnTo>
                    <a:pt x="1052656" y="498730"/>
                  </a:lnTo>
                  <a:lnTo>
                    <a:pt x="1081481" y="472355"/>
                  </a:lnTo>
                  <a:lnTo>
                    <a:pt x="1125065" y="415004"/>
                  </a:lnTo>
                  <a:lnTo>
                    <a:pt x="1147966" y="352587"/>
                  </a:lnTo>
                  <a:lnTo>
                    <a:pt x="1150937" y="319881"/>
                  </a:lnTo>
                  <a:lnTo>
                    <a:pt x="1147966" y="287175"/>
                  </a:lnTo>
                  <a:lnTo>
                    <a:pt x="1125065" y="224758"/>
                  </a:lnTo>
                  <a:lnTo>
                    <a:pt x="1081481" y="167406"/>
                  </a:lnTo>
                  <a:lnTo>
                    <a:pt x="1052656" y="141032"/>
                  </a:lnTo>
                  <a:lnTo>
                    <a:pt x="1019528" y="116406"/>
                  </a:lnTo>
                  <a:lnTo>
                    <a:pt x="982386" y="93690"/>
                  </a:lnTo>
                  <a:lnTo>
                    <a:pt x="941520" y="73045"/>
                  </a:lnTo>
                  <a:lnTo>
                    <a:pt x="897218" y="54630"/>
                  </a:lnTo>
                  <a:lnTo>
                    <a:pt x="849771" y="38607"/>
                  </a:lnTo>
                  <a:lnTo>
                    <a:pt x="799467" y="25137"/>
                  </a:lnTo>
                  <a:lnTo>
                    <a:pt x="746595" y="14381"/>
                  </a:lnTo>
                  <a:lnTo>
                    <a:pt x="691445" y="6498"/>
                  </a:lnTo>
                  <a:lnTo>
                    <a:pt x="634307" y="1651"/>
                  </a:lnTo>
                  <a:lnTo>
                    <a:pt x="575468" y="0"/>
                  </a:lnTo>
                  <a:close/>
                </a:path>
              </a:pathLst>
            </a:custGeom>
            <a:solidFill>
              <a:srgbClr val="00FFFF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604824" y="4007472"/>
              <a:ext cx="1151255" cy="640080"/>
            </a:xfrm>
            <a:custGeom>
              <a:avLst/>
              <a:gdLst/>
              <a:ahLst/>
              <a:cxnLst/>
              <a:rect l="l" t="t" r="r" b="b"/>
              <a:pathLst>
                <a:path w="1151254" h="640079">
                  <a:moveTo>
                    <a:pt x="0" y="319881"/>
                  </a:moveTo>
                  <a:lnTo>
                    <a:pt x="11691" y="255414"/>
                  </a:lnTo>
                  <a:lnTo>
                    <a:pt x="45223" y="195369"/>
                  </a:lnTo>
                  <a:lnTo>
                    <a:pt x="98281" y="141032"/>
                  </a:lnTo>
                  <a:lnTo>
                    <a:pt x="131409" y="116407"/>
                  </a:lnTo>
                  <a:lnTo>
                    <a:pt x="168550" y="93691"/>
                  </a:lnTo>
                  <a:lnTo>
                    <a:pt x="209417" y="73045"/>
                  </a:lnTo>
                  <a:lnTo>
                    <a:pt x="253718" y="54630"/>
                  </a:lnTo>
                  <a:lnTo>
                    <a:pt x="301166" y="38607"/>
                  </a:lnTo>
                  <a:lnTo>
                    <a:pt x="351470" y="25137"/>
                  </a:lnTo>
                  <a:lnTo>
                    <a:pt x="404342" y="14381"/>
                  </a:lnTo>
                  <a:lnTo>
                    <a:pt x="459491" y="6498"/>
                  </a:lnTo>
                  <a:lnTo>
                    <a:pt x="516630" y="1651"/>
                  </a:lnTo>
                  <a:lnTo>
                    <a:pt x="575469" y="0"/>
                  </a:lnTo>
                  <a:lnTo>
                    <a:pt x="634307" y="1651"/>
                  </a:lnTo>
                  <a:lnTo>
                    <a:pt x="691446" y="6498"/>
                  </a:lnTo>
                  <a:lnTo>
                    <a:pt x="746595" y="14381"/>
                  </a:lnTo>
                  <a:lnTo>
                    <a:pt x="799467" y="25137"/>
                  </a:lnTo>
                  <a:lnTo>
                    <a:pt x="849771" y="38607"/>
                  </a:lnTo>
                  <a:lnTo>
                    <a:pt x="897219" y="54630"/>
                  </a:lnTo>
                  <a:lnTo>
                    <a:pt x="941520" y="73045"/>
                  </a:lnTo>
                  <a:lnTo>
                    <a:pt x="982387" y="93691"/>
                  </a:lnTo>
                  <a:lnTo>
                    <a:pt x="1019528" y="116407"/>
                  </a:lnTo>
                  <a:lnTo>
                    <a:pt x="1052656" y="141032"/>
                  </a:lnTo>
                  <a:lnTo>
                    <a:pt x="1081482" y="167406"/>
                  </a:lnTo>
                  <a:lnTo>
                    <a:pt x="1125066" y="224758"/>
                  </a:lnTo>
                  <a:lnTo>
                    <a:pt x="1147966" y="287175"/>
                  </a:lnTo>
                  <a:lnTo>
                    <a:pt x="1150938" y="319881"/>
                  </a:lnTo>
                  <a:lnTo>
                    <a:pt x="1147966" y="352587"/>
                  </a:lnTo>
                  <a:lnTo>
                    <a:pt x="1125066" y="415004"/>
                  </a:lnTo>
                  <a:lnTo>
                    <a:pt x="1081482" y="472356"/>
                  </a:lnTo>
                  <a:lnTo>
                    <a:pt x="1052656" y="498730"/>
                  </a:lnTo>
                  <a:lnTo>
                    <a:pt x="1019528" y="523355"/>
                  </a:lnTo>
                  <a:lnTo>
                    <a:pt x="982387" y="546071"/>
                  </a:lnTo>
                  <a:lnTo>
                    <a:pt x="941520" y="566717"/>
                  </a:lnTo>
                  <a:lnTo>
                    <a:pt x="897219" y="585132"/>
                  </a:lnTo>
                  <a:lnTo>
                    <a:pt x="849771" y="601155"/>
                  </a:lnTo>
                  <a:lnTo>
                    <a:pt x="799467" y="614625"/>
                  </a:lnTo>
                  <a:lnTo>
                    <a:pt x="746595" y="625381"/>
                  </a:lnTo>
                  <a:lnTo>
                    <a:pt x="691446" y="633264"/>
                  </a:lnTo>
                  <a:lnTo>
                    <a:pt x="634307" y="638111"/>
                  </a:lnTo>
                  <a:lnTo>
                    <a:pt x="575469" y="639763"/>
                  </a:lnTo>
                  <a:lnTo>
                    <a:pt x="516630" y="638111"/>
                  </a:lnTo>
                  <a:lnTo>
                    <a:pt x="459491" y="633264"/>
                  </a:lnTo>
                  <a:lnTo>
                    <a:pt x="404342" y="625381"/>
                  </a:lnTo>
                  <a:lnTo>
                    <a:pt x="351470" y="614625"/>
                  </a:lnTo>
                  <a:lnTo>
                    <a:pt x="301166" y="601155"/>
                  </a:lnTo>
                  <a:lnTo>
                    <a:pt x="253718" y="585132"/>
                  </a:lnTo>
                  <a:lnTo>
                    <a:pt x="209417" y="566717"/>
                  </a:lnTo>
                  <a:lnTo>
                    <a:pt x="168550" y="546071"/>
                  </a:lnTo>
                  <a:lnTo>
                    <a:pt x="131409" y="523355"/>
                  </a:lnTo>
                  <a:lnTo>
                    <a:pt x="98281" y="498730"/>
                  </a:lnTo>
                  <a:lnTo>
                    <a:pt x="69455" y="472356"/>
                  </a:lnTo>
                  <a:lnTo>
                    <a:pt x="25871" y="415004"/>
                  </a:lnTo>
                  <a:lnTo>
                    <a:pt x="2971" y="352587"/>
                  </a:lnTo>
                  <a:lnTo>
                    <a:pt x="0" y="319881"/>
                  </a:lnTo>
                  <a:close/>
                </a:path>
              </a:pathLst>
            </a:custGeom>
            <a:ln w="28575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044710" y="3597993"/>
              <a:ext cx="725805" cy="493395"/>
            </a:xfrm>
            <a:custGeom>
              <a:avLst/>
              <a:gdLst/>
              <a:ahLst/>
              <a:cxnLst/>
              <a:rect l="l" t="t" r="r" b="b"/>
              <a:pathLst>
                <a:path w="725804" h="493395">
                  <a:moveTo>
                    <a:pt x="47101" y="31584"/>
                  </a:moveTo>
                  <a:lnTo>
                    <a:pt x="59486" y="57091"/>
                  </a:lnTo>
                  <a:lnTo>
                    <a:pt x="709273" y="492812"/>
                  </a:lnTo>
                  <a:lnTo>
                    <a:pt x="725187" y="469079"/>
                  </a:lnTo>
                  <a:lnTo>
                    <a:pt x="75401" y="33359"/>
                  </a:lnTo>
                  <a:lnTo>
                    <a:pt x="47101" y="31584"/>
                  </a:lnTo>
                  <a:close/>
                </a:path>
                <a:path w="725804" h="493395">
                  <a:moveTo>
                    <a:pt x="0" y="0"/>
                  </a:moveTo>
                  <a:lnTo>
                    <a:pt x="57494" y="118407"/>
                  </a:lnTo>
                  <a:lnTo>
                    <a:pt x="66041" y="121367"/>
                  </a:lnTo>
                  <a:lnTo>
                    <a:pt x="80238" y="114473"/>
                  </a:lnTo>
                  <a:lnTo>
                    <a:pt x="83198" y="105925"/>
                  </a:lnTo>
                  <a:lnTo>
                    <a:pt x="59486" y="57091"/>
                  </a:lnTo>
                  <a:lnTo>
                    <a:pt x="15593" y="27658"/>
                  </a:lnTo>
                  <a:lnTo>
                    <a:pt x="31507" y="3925"/>
                  </a:lnTo>
                  <a:lnTo>
                    <a:pt x="62606" y="3925"/>
                  </a:lnTo>
                  <a:lnTo>
                    <a:pt x="0" y="0"/>
                  </a:lnTo>
                  <a:close/>
                </a:path>
                <a:path w="725804" h="493395">
                  <a:moveTo>
                    <a:pt x="31507" y="3925"/>
                  </a:moveTo>
                  <a:lnTo>
                    <a:pt x="15593" y="27658"/>
                  </a:lnTo>
                  <a:lnTo>
                    <a:pt x="59486" y="57091"/>
                  </a:lnTo>
                  <a:lnTo>
                    <a:pt x="47101" y="31584"/>
                  </a:lnTo>
                  <a:lnTo>
                    <a:pt x="22656" y="30052"/>
                  </a:lnTo>
                  <a:lnTo>
                    <a:pt x="36403" y="9551"/>
                  </a:lnTo>
                  <a:lnTo>
                    <a:pt x="39897" y="9551"/>
                  </a:lnTo>
                  <a:lnTo>
                    <a:pt x="31507" y="3925"/>
                  </a:lnTo>
                  <a:close/>
                </a:path>
                <a:path w="725804" h="493395">
                  <a:moveTo>
                    <a:pt x="62606" y="3925"/>
                  </a:moveTo>
                  <a:lnTo>
                    <a:pt x="31507" y="3925"/>
                  </a:lnTo>
                  <a:lnTo>
                    <a:pt x="75401" y="33359"/>
                  </a:lnTo>
                  <a:lnTo>
                    <a:pt x="129581" y="36756"/>
                  </a:lnTo>
                  <a:lnTo>
                    <a:pt x="136366" y="30772"/>
                  </a:lnTo>
                  <a:lnTo>
                    <a:pt x="137353" y="15021"/>
                  </a:lnTo>
                  <a:lnTo>
                    <a:pt x="131370" y="8237"/>
                  </a:lnTo>
                  <a:lnTo>
                    <a:pt x="62606" y="3925"/>
                  </a:lnTo>
                  <a:close/>
                </a:path>
                <a:path w="725804" h="493395">
                  <a:moveTo>
                    <a:pt x="39897" y="9551"/>
                  </a:moveTo>
                  <a:lnTo>
                    <a:pt x="36403" y="9551"/>
                  </a:lnTo>
                  <a:lnTo>
                    <a:pt x="47101" y="31584"/>
                  </a:lnTo>
                  <a:lnTo>
                    <a:pt x="75401" y="33359"/>
                  </a:lnTo>
                  <a:lnTo>
                    <a:pt x="39897" y="9551"/>
                  </a:lnTo>
                  <a:close/>
                </a:path>
                <a:path w="725804" h="493395">
                  <a:moveTo>
                    <a:pt x="36403" y="9551"/>
                  </a:moveTo>
                  <a:lnTo>
                    <a:pt x="22656" y="30052"/>
                  </a:lnTo>
                  <a:lnTo>
                    <a:pt x="47101" y="31584"/>
                  </a:lnTo>
                  <a:lnTo>
                    <a:pt x="36403" y="95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7491150" y="3556507"/>
            <a:ext cx="7410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spc="-10" dirty="0">
                <a:latin typeface="Times New Roman"/>
                <a:cs typeface="Times New Roman"/>
              </a:rPr>
              <a:t>rdf:type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7645885" y="1679108"/>
            <a:ext cx="1297305" cy="668655"/>
            <a:chOff x="7645885" y="1679108"/>
            <a:chExt cx="1297305" cy="668655"/>
          </a:xfrm>
        </p:grpSpPr>
        <p:sp>
          <p:nvSpPr>
            <p:cNvPr id="22" name="object 22"/>
            <p:cNvSpPr/>
            <p:nvPr/>
          </p:nvSpPr>
          <p:spPr>
            <a:xfrm>
              <a:off x="7660172" y="1693396"/>
              <a:ext cx="1268730" cy="640080"/>
            </a:xfrm>
            <a:custGeom>
              <a:avLst/>
              <a:gdLst/>
              <a:ahLst/>
              <a:cxnLst/>
              <a:rect l="l" t="t" r="r" b="b"/>
              <a:pathLst>
                <a:path w="1268729" h="640080">
                  <a:moveTo>
                    <a:pt x="634151" y="0"/>
                  </a:moveTo>
                  <a:lnTo>
                    <a:pt x="573078" y="1464"/>
                  </a:lnTo>
                  <a:lnTo>
                    <a:pt x="513648" y="5767"/>
                  </a:lnTo>
                  <a:lnTo>
                    <a:pt x="456125" y="12776"/>
                  </a:lnTo>
                  <a:lnTo>
                    <a:pt x="400777" y="22356"/>
                  </a:lnTo>
                  <a:lnTo>
                    <a:pt x="347869" y="34373"/>
                  </a:lnTo>
                  <a:lnTo>
                    <a:pt x="297666" y="48694"/>
                  </a:lnTo>
                  <a:lnTo>
                    <a:pt x="250434" y="65183"/>
                  </a:lnTo>
                  <a:lnTo>
                    <a:pt x="206439" y="83707"/>
                  </a:lnTo>
                  <a:lnTo>
                    <a:pt x="165947" y="104132"/>
                  </a:lnTo>
                  <a:lnTo>
                    <a:pt x="129223" y="126324"/>
                  </a:lnTo>
                  <a:lnTo>
                    <a:pt x="96534" y="150149"/>
                  </a:lnTo>
                  <a:lnTo>
                    <a:pt x="44321" y="202161"/>
                  </a:lnTo>
                  <a:lnTo>
                    <a:pt x="11434" y="259096"/>
                  </a:lnTo>
                  <a:lnTo>
                    <a:pt x="0" y="319881"/>
                  </a:lnTo>
                  <a:lnTo>
                    <a:pt x="2902" y="350688"/>
                  </a:lnTo>
                  <a:lnTo>
                    <a:pt x="25329" y="409681"/>
                  </a:lnTo>
                  <a:lnTo>
                    <a:pt x="68145" y="464289"/>
                  </a:lnTo>
                  <a:lnTo>
                    <a:pt x="129223" y="513437"/>
                  </a:lnTo>
                  <a:lnTo>
                    <a:pt x="165947" y="535629"/>
                  </a:lnTo>
                  <a:lnTo>
                    <a:pt x="206439" y="556054"/>
                  </a:lnTo>
                  <a:lnTo>
                    <a:pt x="250434" y="574579"/>
                  </a:lnTo>
                  <a:lnTo>
                    <a:pt x="297666" y="591068"/>
                  </a:lnTo>
                  <a:lnTo>
                    <a:pt x="347869" y="605388"/>
                  </a:lnTo>
                  <a:lnTo>
                    <a:pt x="400777" y="617405"/>
                  </a:lnTo>
                  <a:lnTo>
                    <a:pt x="456125" y="626985"/>
                  </a:lnTo>
                  <a:lnTo>
                    <a:pt x="513648" y="633994"/>
                  </a:lnTo>
                  <a:lnTo>
                    <a:pt x="573078" y="638298"/>
                  </a:lnTo>
                  <a:lnTo>
                    <a:pt x="634151" y="639762"/>
                  </a:lnTo>
                  <a:lnTo>
                    <a:pt x="695224" y="638298"/>
                  </a:lnTo>
                  <a:lnTo>
                    <a:pt x="754655" y="633994"/>
                  </a:lnTo>
                  <a:lnTo>
                    <a:pt x="812177" y="626985"/>
                  </a:lnTo>
                  <a:lnTo>
                    <a:pt x="867525" y="617405"/>
                  </a:lnTo>
                  <a:lnTo>
                    <a:pt x="920433" y="605388"/>
                  </a:lnTo>
                  <a:lnTo>
                    <a:pt x="970636" y="591068"/>
                  </a:lnTo>
                  <a:lnTo>
                    <a:pt x="1017868" y="574579"/>
                  </a:lnTo>
                  <a:lnTo>
                    <a:pt x="1061863" y="556054"/>
                  </a:lnTo>
                  <a:lnTo>
                    <a:pt x="1102355" y="535629"/>
                  </a:lnTo>
                  <a:lnTo>
                    <a:pt x="1139078" y="513437"/>
                  </a:lnTo>
                  <a:lnTo>
                    <a:pt x="1171767" y="489612"/>
                  </a:lnTo>
                  <a:lnTo>
                    <a:pt x="1223980" y="437600"/>
                  </a:lnTo>
                  <a:lnTo>
                    <a:pt x="1256867" y="380666"/>
                  </a:lnTo>
                  <a:lnTo>
                    <a:pt x="1268302" y="319881"/>
                  </a:lnTo>
                  <a:lnTo>
                    <a:pt x="1265399" y="289074"/>
                  </a:lnTo>
                  <a:lnTo>
                    <a:pt x="1242972" y="230080"/>
                  </a:lnTo>
                  <a:lnTo>
                    <a:pt x="1200157" y="175473"/>
                  </a:lnTo>
                  <a:lnTo>
                    <a:pt x="1139078" y="126324"/>
                  </a:lnTo>
                  <a:lnTo>
                    <a:pt x="1102355" y="104132"/>
                  </a:lnTo>
                  <a:lnTo>
                    <a:pt x="1061863" y="83707"/>
                  </a:lnTo>
                  <a:lnTo>
                    <a:pt x="1017868" y="65183"/>
                  </a:lnTo>
                  <a:lnTo>
                    <a:pt x="970636" y="48694"/>
                  </a:lnTo>
                  <a:lnTo>
                    <a:pt x="920433" y="34373"/>
                  </a:lnTo>
                  <a:lnTo>
                    <a:pt x="867525" y="22356"/>
                  </a:lnTo>
                  <a:lnTo>
                    <a:pt x="812177" y="12776"/>
                  </a:lnTo>
                  <a:lnTo>
                    <a:pt x="754655" y="5767"/>
                  </a:lnTo>
                  <a:lnTo>
                    <a:pt x="695224" y="1464"/>
                  </a:lnTo>
                  <a:lnTo>
                    <a:pt x="634151" y="0"/>
                  </a:lnTo>
                  <a:close/>
                </a:path>
              </a:pathLst>
            </a:custGeom>
            <a:solidFill>
              <a:srgbClr val="990000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660172" y="1693396"/>
              <a:ext cx="1268730" cy="640080"/>
            </a:xfrm>
            <a:custGeom>
              <a:avLst/>
              <a:gdLst/>
              <a:ahLst/>
              <a:cxnLst/>
              <a:rect l="l" t="t" r="r" b="b"/>
              <a:pathLst>
                <a:path w="1268729" h="640080">
                  <a:moveTo>
                    <a:pt x="0" y="319881"/>
                  </a:moveTo>
                  <a:lnTo>
                    <a:pt x="11434" y="259096"/>
                  </a:lnTo>
                  <a:lnTo>
                    <a:pt x="44321" y="202161"/>
                  </a:lnTo>
                  <a:lnTo>
                    <a:pt x="96534" y="150149"/>
                  </a:lnTo>
                  <a:lnTo>
                    <a:pt x="129223" y="126324"/>
                  </a:lnTo>
                  <a:lnTo>
                    <a:pt x="165946" y="104132"/>
                  </a:lnTo>
                  <a:lnTo>
                    <a:pt x="206439" y="83707"/>
                  </a:lnTo>
                  <a:lnTo>
                    <a:pt x="250433" y="65183"/>
                  </a:lnTo>
                  <a:lnTo>
                    <a:pt x="297665" y="48694"/>
                  </a:lnTo>
                  <a:lnTo>
                    <a:pt x="347868" y="34373"/>
                  </a:lnTo>
                  <a:lnTo>
                    <a:pt x="400777" y="22356"/>
                  </a:lnTo>
                  <a:lnTo>
                    <a:pt x="456125" y="12776"/>
                  </a:lnTo>
                  <a:lnTo>
                    <a:pt x="513647" y="5767"/>
                  </a:lnTo>
                  <a:lnTo>
                    <a:pt x="573078" y="1464"/>
                  </a:lnTo>
                  <a:lnTo>
                    <a:pt x="634151" y="0"/>
                  </a:lnTo>
                  <a:lnTo>
                    <a:pt x="695223" y="1464"/>
                  </a:lnTo>
                  <a:lnTo>
                    <a:pt x="754654" y="5767"/>
                  </a:lnTo>
                  <a:lnTo>
                    <a:pt x="812176" y="12776"/>
                  </a:lnTo>
                  <a:lnTo>
                    <a:pt x="867524" y="22356"/>
                  </a:lnTo>
                  <a:lnTo>
                    <a:pt x="920433" y="34373"/>
                  </a:lnTo>
                  <a:lnTo>
                    <a:pt x="970636" y="48694"/>
                  </a:lnTo>
                  <a:lnTo>
                    <a:pt x="1017868" y="65183"/>
                  </a:lnTo>
                  <a:lnTo>
                    <a:pt x="1061863" y="83707"/>
                  </a:lnTo>
                  <a:lnTo>
                    <a:pt x="1102355" y="104132"/>
                  </a:lnTo>
                  <a:lnTo>
                    <a:pt x="1139078" y="126324"/>
                  </a:lnTo>
                  <a:lnTo>
                    <a:pt x="1171767" y="150149"/>
                  </a:lnTo>
                  <a:lnTo>
                    <a:pt x="1223980" y="202161"/>
                  </a:lnTo>
                  <a:lnTo>
                    <a:pt x="1256867" y="259096"/>
                  </a:lnTo>
                  <a:lnTo>
                    <a:pt x="1268302" y="319881"/>
                  </a:lnTo>
                  <a:lnTo>
                    <a:pt x="1265399" y="350688"/>
                  </a:lnTo>
                  <a:lnTo>
                    <a:pt x="1242972" y="409682"/>
                  </a:lnTo>
                  <a:lnTo>
                    <a:pt x="1200157" y="464289"/>
                  </a:lnTo>
                  <a:lnTo>
                    <a:pt x="1139078" y="513438"/>
                  </a:lnTo>
                  <a:lnTo>
                    <a:pt x="1102355" y="535630"/>
                  </a:lnTo>
                  <a:lnTo>
                    <a:pt x="1061863" y="556055"/>
                  </a:lnTo>
                  <a:lnTo>
                    <a:pt x="1017868" y="574579"/>
                  </a:lnTo>
                  <a:lnTo>
                    <a:pt x="970636" y="591068"/>
                  </a:lnTo>
                  <a:lnTo>
                    <a:pt x="920433" y="605389"/>
                  </a:lnTo>
                  <a:lnTo>
                    <a:pt x="867524" y="617406"/>
                  </a:lnTo>
                  <a:lnTo>
                    <a:pt x="812176" y="626986"/>
                  </a:lnTo>
                  <a:lnTo>
                    <a:pt x="754654" y="633995"/>
                  </a:lnTo>
                  <a:lnTo>
                    <a:pt x="695223" y="638298"/>
                  </a:lnTo>
                  <a:lnTo>
                    <a:pt x="634151" y="639763"/>
                  </a:lnTo>
                  <a:lnTo>
                    <a:pt x="573078" y="638298"/>
                  </a:lnTo>
                  <a:lnTo>
                    <a:pt x="513647" y="633995"/>
                  </a:lnTo>
                  <a:lnTo>
                    <a:pt x="456125" y="626986"/>
                  </a:lnTo>
                  <a:lnTo>
                    <a:pt x="400777" y="617406"/>
                  </a:lnTo>
                  <a:lnTo>
                    <a:pt x="347868" y="605389"/>
                  </a:lnTo>
                  <a:lnTo>
                    <a:pt x="297665" y="591068"/>
                  </a:lnTo>
                  <a:lnTo>
                    <a:pt x="250433" y="574579"/>
                  </a:lnTo>
                  <a:lnTo>
                    <a:pt x="206439" y="556055"/>
                  </a:lnTo>
                  <a:lnTo>
                    <a:pt x="165946" y="535630"/>
                  </a:lnTo>
                  <a:lnTo>
                    <a:pt x="129223" y="513438"/>
                  </a:lnTo>
                  <a:lnTo>
                    <a:pt x="96534" y="489613"/>
                  </a:lnTo>
                  <a:lnTo>
                    <a:pt x="44321" y="437601"/>
                  </a:lnTo>
                  <a:lnTo>
                    <a:pt x="11434" y="380666"/>
                  </a:lnTo>
                  <a:lnTo>
                    <a:pt x="0" y="319881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7815978" y="1849628"/>
            <a:ext cx="95694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spc="-10" dirty="0">
                <a:latin typeface="Times New Roman"/>
                <a:cs typeface="Times New Roman"/>
              </a:rPr>
              <a:t>rdfs:Class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216029" y="2333119"/>
            <a:ext cx="964565" cy="661670"/>
          </a:xfrm>
          <a:custGeom>
            <a:avLst/>
            <a:gdLst/>
            <a:ahLst/>
            <a:cxnLst/>
            <a:rect l="l" t="t" r="r" b="b"/>
            <a:pathLst>
              <a:path w="964565" h="661669">
                <a:moveTo>
                  <a:pt x="917406" y="31865"/>
                </a:moveTo>
                <a:lnTo>
                  <a:pt x="889117" y="33809"/>
                </a:lnTo>
                <a:lnTo>
                  <a:pt x="0" y="637759"/>
                </a:lnTo>
                <a:lnTo>
                  <a:pt x="16056" y="661396"/>
                </a:lnTo>
                <a:lnTo>
                  <a:pt x="905173" y="57446"/>
                </a:lnTo>
                <a:lnTo>
                  <a:pt x="917406" y="31865"/>
                </a:lnTo>
                <a:close/>
              </a:path>
              <a:path w="964565" h="661669">
                <a:moveTo>
                  <a:pt x="962350" y="4112"/>
                </a:moveTo>
                <a:lnTo>
                  <a:pt x="932836" y="4112"/>
                </a:lnTo>
                <a:lnTo>
                  <a:pt x="948893" y="27749"/>
                </a:lnTo>
                <a:lnTo>
                  <a:pt x="905173" y="57446"/>
                </a:lnTo>
                <a:lnTo>
                  <a:pt x="881754" y="106422"/>
                </a:lnTo>
                <a:lnTo>
                  <a:pt x="884765" y="114952"/>
                </a:lnTo>
                <a:lnTo>
                  <a:pt x="899002" y="121761"/>
                </a:lnTo>
                <a:lnTo>
                  <a:pt x="907533" y="118750"/>
                </a:lnTo>
                <a:lnTo>
                  <a:pt x="962350" y="4112"/>
                </a:lnTo>
                <a:close/>
              </a:path>
              <a:path w="964565" h="661669">
                <a:moveTo>
                  <a:pt x="936679" y="9768"/>
                </a:moveTo>
                <a:lnTo>
                  <a:pt x="927972" y="9768"/>
                </a:lnTo>
                <a:lnTo>
                  <a:pt x="941840" y="30186"/>
                </a:lnTo>
                <a:lnTo>
                  <a:pt x="917406" y="31865"/>
                </a:lnTo>
                <a:lnTo>
                  <a:pt x="905173" y="57446"/>
                </a:lnTo>
                <a:lnTo>
                  <a:pt x="948893" y="27749"/>
                </a:lnTo>
                <a:lnTo>
                  <a:pt x="936679" y="9768"/>
                </a:lnTo>
                <a:close/>
              </a:path>
              <a:path w="964565" h="661669">
                <a:moveTo>
                  <a:pt x="964317" y="0"/>
                </a:moveTo>
                <a:lnTo>
                  <a:pt x="832999" y="9023"/>
                </a:lnTo>
                <a:lnTo>
                  <a:pt x="827057" y="15843"/>
                </a:lnTo>
                <a:lnTo>
                  <a:pt x="828137" y="31587"/>
                </a:lnTo>
                <a:lnTo>
                  <a:pt x="834958" y="37531"/>
                </a:lnTo>
                <a:lnTo>
                  <a:pt x="889117" y="33809"/>
                </a:lnTo>
                <a:lnTo>
                  <a:pt x="932836" y="4112"/>
                </a:lnTo>
                <a:lnTo>
                  <a:pt x="962350" y="4112"/>
                </a:lnTo>
                <a:lnTo>
                  <a:pt x="964317" y="0"/>
                </a:lnTo>
                <a:close/>
              </a:path>
              <a:path w="964565" h="661669">
                <a:moveTo>
                  <a:pt x="932836" y="4112"/>
                </a:moveTo>
                <a:lnTo>
                  <a:pt x="889117" y="33809"/>
                </a:lnTo>
                <a:lnTo>
                  <a:pt x="917406" y="31865"/>
                </a:lnTo>
                <a:lnTo>
                  <a:pt x="927972" y="9768"/>
                </a:lnTo>
                <a:lnTo>
                  <a:pt x="936679" y="9768"/>
                </a:lnTo>
                <a:lnTo>
                  <a:pt x="932836" y="4112"/>
                </a:lnTo>
                <a:close/>
              </a:path>
              <a:path w="964565" h="661669">
                <a:moveTo>
                  <a:pt x="927972" y="9768"/>
                </a:moveTo>
                <a:lnTo>
                  <a:pt x="917406" y="31865"/>
                </a:lnTo>
                <a:lnTo>
                  <a:pt x="941840" y="30186"/>
                </a:lnTo>
                <a:lnTo>
                  <a:pt x="927972" y="97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7683565" y="2608579"/>
            <a:ext cx="7410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spc="-10" dirty="0">
                <a:latin typeface="Times New Roman"/>
                <a:cs typeface="Times New Roman"/>
              </a:rPr>
              <a:t>rdf:type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687979" y="5543803"/>
            <a:ext cx="139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spc="-10" dirty="0">
                <a:latin typeface="Times New Roman"/>
                <a:cs typeface="Times New Roman"/>
              </a:rPr>
              <a:t>ex:Catedrático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5099048" y="5386673"/>
            <a:ext cx="2139315" cy="668655"/>
            <a:chOff x="5099048" y="5386673"/>
            <a:chExt cx="2139315" cy="668655"/>
          </a:xfrm>
        </p:grpSpPr>
        <p:sp>
          <p:nvSpPr>
            <p:cNvPr id="29" name="object 29"/>
            <p:cNvSpPr/>
            <p:nvPr/>
          </p:nvSpPr>
          <p:spPr>
            <a:xfrm>
              <a:off x="5113336" y="5400960"/>
              <a:ext cx="2110740" cy="640080"/>
            </a:xfrm>
            <a:custGeom>
              <a:avLst/>
              <a:gdLst/>
              <a:ahLst/>
              <a:cxnLst/>
              <a:rect l="l" t="t" r="r" b="b"/>
              <a:pathLst>
                <a:path w="2110740" h="640079">
                  <a:moveTo>
                    <a:pt x="1055361" y="0"/>
                  </a:moveTo>
                  <a:lnTo>
                    <a:pt x="985970" y="680"/>
                  </a:lnTo>
                  <a:lnTo>
                    <a:pt x="917778" y="2693"/>
                  </a:lnTo>
                  <a:lnTo>
                    <a:pt x="850924" y="5997"/>
                  </a:lnTo>
                  <a:lnTo>
                    <a:pt x="785547" y="10549"/>
                  </a:lnTo>
                  <a:lnTo>
                    <a:pt x="721785" y="16307"/>
                  </a:lnTo>
                  <a:lnTo>
                    <a:pt x="659778" y="23230"/>
                  </a:lnTo>
                  <a:lnTo>
                    <a:pt x="599664" y="31274"/>
                  </a:lnTo>
                  <a:lnTo>
                    <a:pt x="541584" y="40398"/>
                  </a:lnTo>
                  <a:lnTo>
                    <a:pt x="485675" y="50560"/>
                  </a:lnTo>
                  <a:lnTo>
                    <a:pt x="432078" y="61718"/>
                  </a:lnTo>
                  <a:lnTo>
                    <a:pt x="380931" y="73829"/>
                  </a:lnTo>
                  <a:lnTo>
                    <a:pt x="332372" y="86851"/>
                  </a:lnTo>
                  <a:lnTo>
                    <a:pt x="286542" y="100742"/>
                  </a:lnTo>
                  <a:lnTo>
                    <a:pt x="243579" y="115460"/>
                  </a:lnTo>
                  <a:lnTo>
                    <a:pt x="203623" y="130963"/>
                  </a:lnTo>
                  <a:lnTo>
                    <a:pt x="166812" y="147208"/>
                  </a:lnTo>
                  <a:lnTo>
                    <a:pt x="103182" y="181759"/>
                  </a:lnTo>
                  <a:lnTo>
                    <a:pt x="53802" y="218773"/>
                  </a:lnTo>
                  <a:lnTo>
                    <a:pt x="19786" y="257916"/>
                  </a:lnTo>
                  <a:lnTo>
                    <a:pt x="2244" y="298848"/>
                  </a:lnTo>
                  <a:lnTo>
                    <a:pt x="0" y="319881"/>
                  </a:lnTo>
                  <a:lnTo>
                    <a:pt x="2244" y="340913"/>
                  </a:lnTo>
                  <a:lnTo>
                    <a:pt x="19786" y="381846"/>
                  </a:lnTo>
                  <a:lnTo>
                    <a:pt x="53802" y="420988"/>
                  </a:lnTo>
                  <a:lnTo>
                    <a:pt x="103182" y="458003"/>
                  </a:lnTo>
                  <a:lnTo>
                    <a:pt x="166812" y="492553"/>
                  </a:lnTo>
                  <a:lnTo>
                    <a:pt x="203623" y="508798"/>
                  </a:lnTo>
                  <a:lnTo>
                    <a:pt x="243579" y="524301"/>
                  </a:lnTo>
                  <a:lnTo>
                    <a:pt x="286542" y="539019"/>
                  </a:lnTo>
                  <a:lnTo>
                    <a:pt x="332372" y="552910"/>
                  </a:lnTo>
                  <a:lnTo>
                    <a:pt x="380931" y="565932"/>
                  </a:lnTo>
                  <a:lnTo>
                    <a:pt x="432078" y="578043"/>
                  </a:lnTo>
                  <a:lnTo>
                    <a:pt x="485675" y="589201"/>
                  </a:lnTo>
                  <a:lnTo>
                    <a:pt x="541584" y="599363"/>
                  </a:lnTo>
                  <a:lnTo>
                    <a:pt x="599664" y="608487"/>
                  </a:lnTo>
                  <a:lnTo>
                    <a:pt x="659778" y="616531"/>
                  </a:lnTo>
                  <a:lnTo>
                    <a:pt x="721785" y="623454"/>
                  </a:lnTo>
                  <a:lnTo>
                    <a:pt x="785547" y="629212"/>
                  </a:lnTo>
                  <a:lnTo>
                    <a:pt x="850924" y="633765"/>
                  </a:lnTo>
                  <a:lnTo>
                    <a:pt x="917778" y="637068"/>
                  </a:lnTo>
                  <a:lnTo>
                    <a:pt x="985970" y="639081"/>
                  </a:lnTo>
                  <a:lnTo>
                    <a:pt x="1055361" y="639762"/>
                  </a:lnTo>
                  <a:lnTo>
                    <a:pt x="1124751" y="639081"/>
                  </a:lnTo>
                  <a:lnTo>
                    <a:pt x="1192942" y="637068"/>
                  </a:lnTo>
                  <a:lnTo>
                    <a:pt x="1259797" y="633765"/>
                  </a:lnTo>
                  <a:lnTo>
                    <a:pt x="1325174" y="629212"/>
                  </a:lnTo>
                  <a:lnTo>
                    <a:pt x="1388936" y="623454"/>
                  </a:lnTo>
                  <a:lnTo>
                    <a:pt x="1450943" y="616531"/>
                  </a:lnTo>
                  <a:lnTo>
                    <a:pt x="1511056" y="608487"/>
                  </a:lnTo>
                  <a:lnTo>
                    <a:pt x="1569136" y="599363"/>
                  </a:lnTo>
                  <a:lnTo>
                    <a:pt x="1625045" y="589201"/>
                  </a:lnTo>
                  <a:lnTo>
                    <a:pt x="1678642" y="578043"/>
                  </a:lnTo>
                  <a:lnTo>
                    <a:pt x="1729790" y="565932"/>
                  </a:lnTo>
                  <a:lnTo>
                    <a:pt x="1778348" y="552910"/>
                  </a:lnTo>
                  <a:lnTo>
                    <a:pt x="1824178" y="539019"/>
                  </a:lnTo>
                  <a:lnTo>
                    <a:pt x="1867141" y="524301"/>
                  </a:lnTo>
                  <a:lnTo>
                    <a:pt x="1907097" y="508798"/>
                  </a:lnTo>
                  <a:lnTo>
                    <a:pt x="1943908" y="492553"/>
                  </a:lnTo>
                  <a:lnTo>
                    <a:pt x="2007538" y="458003"/>
                  </a:lnTo>
                  <a:lnTo>
                    <a:pt x="2056917" y="420988"/>
                  </a:lnTo>
                  <a:lnTo>
                    <a:pt x="2090934" y="381846"/>
                  </a:lnTo>
                  <a:lnTo>
                    <a:pt x="2108476" y="340913"/>
                  </a:lnTo>
                  <a:lnTo>
                    <a:pt x="2110720" y="319881"/>
                  </a:lnTo>
                  <a:lnTo>
                    <a:pt x="2108476" y="298848"/>
                  </a:lnTo>
                  <a:lnTo>
                    <a:pt x="2090934" y="257916"/>
                  </a:lnTo>
                  <a:lnTo>
                    <a:pt x="2056917" y="218773"/>
                  </a:lnTo>
                  <a:lnTo>
                    <a:pt x="2007538" y="181759"/>
                  </a:lnTo>
                  <a:lnTo>
                    <a:pt x="1943908" y="147208"/>
                  </a:lnTo>
                  <a:lnTo>
                    <a:pt x="1907097" y="130963"/>
                  </a:lnTo>
                  <a:lnTo>
                    <a:pt x="1867141" y="115460"/>
                  </a:lnTo>
                  <a:lnTo>
                    <a:pt x="1824178" y="100742"/>
                  </a:lnTo>
                  <a:lnTo>
                    <a:pt x="1778348" y="86851"/>
                  </a:lnTo>
                  <a:lnTo>
                    <a:pt x="1729790" y="73829"/>
                  </a:lnTo>
                  <a:lnTo>
                    <a:pt x="1678642" y="61718"/>
                  </a:lnTo>
                  <a:lnTo>
                    <a:pt x="1625045" y="50560"/>
                  </a:lnTo>
                  <a:lnTo>
                    <a:pt x="1569136" y="40398"/>
                  </a:lnTo>
                  <a:lnTo>
                    <a:pt x="1511056" y="31274"/>
                  </a:lnTo>
                  <a:lnTo>
                    <a:pt x="1450943" y="23230"/>
                  </a:lnTo>
                  <a:lnTo>
                    <a:pt x="1388936" y="16307"/>
                  </a:lnTo>
                  <a:lnTo>
                    <a:pt x="1325174" y="10549"/>
                  </a:lnTo>
                  <a:lnTo>
                    <a:pt x="1259797" y="5997"/>
                  </a:lnTo>
                  <a:lnTo>
                    <a:pt x="1192942" y="2693"/>
                  </a:lnTo>
                  <a:lnTo>
                    <a:pt x="1124751" y="680"/>
                  </a:lnTo>
                  <a:lnTo>
                    <a:pt x="1055361" y="0"/>
                  </a:lnTo>
                  <a:close/>
                </a:path>
              </a:pathLst>
            </a:custGeom>
            <a:solidFill>
              <a:srgbClr val="990000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113336" y="5400960"/>
              <a:ext cx="2110740" cy="640080"/>
            </a:xfrm>
            <a:custGeom>
              <a:avLst/>
              <a:gdLst/>
              <a:ahLst/>
              <a:cxnLst/>
              <a:rect l="l" t="t" r="r" b="b"/>
              <a:pathLst>
                <a:path w="2110740" h="640079">
                  <a:moveTo>
                    <a:pt x="0" y="319881"/>
                  </a:moveTo>
                  <a:lnTo>
                    <a:pt x="8886" y="278179"/>
                  </a:lnTo>
                  <a:lnTo>
                    <a:pt x="34804" y="238100"/>
                  </a:lnTo>
                  <a:lnTo>
                    <a:pt x="76641" y="199979"/>
                  </a:lnTo>
                  <a:lnTo>
                    <a:pt x="133285" y="164154"/>
                  </a:lnTo>
                  <a:lnTo>
                    <a:pt x="203623" y="130963"/>
                  </a:lnTo>
                  <a:lnTo>
                    <a:pt x="243579" y="115460"/>
                  </a:lnTo>
                  <a:lnTo>
                    <a:pt x="286542" y="100742"/>
                  </a:lnTo>
                  <a:lnTo>
                    <a:pt x="332372" y="86851"/>
                  </a:lnTo>
                  <a:lnTo>
                    <a:pt x="380931" y="73829"/>
                  </a:lnTo>
                  <a:lnTo>
                    <a:pt x="432078" y="61718"/>
                  </a:lnTo>
                  <a:lnTo>
                    <a:pt x="485675" y="50560"/>
                  </a:lnTo>
                  <a:lnTo>
                    <a:pt x="541584" y="40399"/>
                  </a:lnTo>
                  <a:lnTo>
                    <a:pt x="599664" y="31274"/>
                  </a:lnTo>
                  <a:lnTo>
                    <a:pt x="659778" y="23230"/>
                  </a:lnTo>
                  <a:lnTo>
                    <a:pt x="721785" y="16307"/>
                  </a:lnTo>
                  <a:lnTo>
                    <a:pt x="785547" y="10549"/>
                  </a:lnTo>
                  <a:lnTo>
                    <a:pt x="850924" y="5997"/>
                  </a:lnTo>
                  <a:lnTo>
                    <a:pt x="917778" y="2693"/>
                  </a:lnTo>
                  <a:lnTo>
                    <a:pt x="985970" y="680"/>
                  </a:lnTo>
                  <a:lnTo>
                    <a:pt x="1055361" y="0"/>
                  </a:lnTo>
                  <a:lnTo>
                    <a:pt x="1124751" y="680"/>
                  </a:lnTo>
                  <a:lnTo>
                    <a:pt x="1192943" y="2693"/>
                  </a:lnTo>
                  <a:lnTo>
                    <a:pt x="1259797" y="5997"/>
                  </a:lnTo>
                  <a:lnTo>
                    <a:pt x="1325174" y="10549"/>
                  </a:lnTo>
                  <a:lnTo>
                    <a:pt x="1388936" y="16307"/>
                  </a:lnTo>
                  <a:lnTo>
                    <a:pt x="1450943" y="23230"/>
                  </a:lnTo>
                  <a:lnTo>
                    <a:pt x="1511057" y="31274"/>
                  </a:lnTo>
                  <a:lnTo>
                    <a:pt x="1569137" y="40399"/>
                  </a:lnTo>
                  <a:lnTo>
                    <a:pt x="1625046" y="50560"/>
                  </a:lnTo>
                  <a:lnTo>
                    <a:pt x="1678643" y="61718"/>
                  </a:lnTo>
                  <a:lnTo>
                    <a:pt x="1729791" y="73829"/>
                  </a:lnTo>
                  <a:lnTo>
                    <a:pt x="1778349" y="86851"/>
                  </a:lnTo>
                  <a:lnTo>
                    <a:pt x="1824179" y="100742"/>
                  </a:lnTo>
                  <a:lnTo>
                    <a:pt x="1867142" y="115460"/>
                  </a:lnTo>
                  <a:lnTo>
                    <a:pt x="1907098" y="130963"/>
                  </a:lnTo>
                  <a:lnTo>
                    <a:pt x="1943909" y="147208"/>
                  </a:lnTo>
                  <a:lnTo>
                    <a:pt x="2007539" y="181759"/>
                  </a:lnTo>
                  <a:lnTo>
                    <a:pt x="2056919" y="218773"/>
                  </a:lnTo>
                  <a:lnTo>
                    <a:pt x="2090935" y="257916"/>
                  </a:lnTo>
                  <a:lnTo>
                    <a:pt x="2108477" y="298848"/>
                  </a:lnTo>
                  <a:lnTo>
                    <a:pt x="2110722" y="319881"/>
                  </a:lnTo>
                  <a:lnTo>
                    <a:pt x="2108477" y="340913"/>
                  </a:lnTo>
                  <a:lnTo>
                    <a:pt x="2090935" y="381845"/>
                  </a:lnTo>
                  <a:lnTo>
                    <a:pt x="2056919" y="420988"/>
                  </a:lnTo>
                  <a:lnTo>
                    <a:pt x="2007539" y="458002"/>
                  </a:lnTo>
                  <a:lnTo>
                    <a:pt x="1943909" y="492553"/>
                  </a:lnTo>
                  <a:lnTo>
                    <a:pt x="1907098" y="508798"/>
                  </a:lnTo>
                  <a:lnTo>
                    <a:pt x="1867142" y="524301"/>
                  </a:lnTo>
                  <a:lnTo>
                    <a:pt x="1824179" y="539019"/>
                  </a:lnTo>
                  <a:lnTo>
                    <a:pt x="1778349" y="552910"/>
                  </a:lnTo>
                  <a:lnTo>
                    <a:pt x="1729791" y="565932"/>
                  </a:lnTo>
                  <a:lnTo>
                    <a:pt x="1678643" y="578043"/>
                  </a:lnTo>
                  <a:lnTo>
                    <a:pt x="1625046" y="589201"/>
                  </a:lnTo>
                  <a:lnTo>
                    <a:pt x="1569137" y="599362"/>
                  </a:lnTo>
                  <a:lnTo>
                    <a:pt x="1511057" y="608487"/>
                  </a:lnTo>
                  <a:lnTo>
                    <a:pt x="1450943" y="616531"/>
                  </a:lnTo>
                  <a:lnTo>
                    <a:pt x="1388936" y="623454"/>
                  </a:lnTo>
                  <a:lnTo>
                    <a:pt x="1325174" y="629212"/>
                  </a:lnTo>
                  <a:lnTo>
                    <a:pt x="1259797" y="633764"/>
                  </a:lnTo>
                  <a:lnTo>
                    <a:pt x="1192943" y="637068"/>
                  </a:lnTo>
                  <a:lnTo>
                    <a:pt x="1124751" y="639081"/>
                  </a:lnTo>
                  <a:lnTo>
                    <a:pt x="1055361" y="639762"/>
                  </a:lnTo>
                  <a:lnTo>
                    <a:pt x="985970" y="639081"/>
                  </a:lnTo>
                  <a:lnTo>
                    <a:pt x="917778" y="637068"/>
                  </a:lnTo>
                  <a:lnTo>
                    <a:pt x="850924" y="633764"/>
                  </a:lnTo>
                  <a:lnTo>
                    <a:pt x="785547" y="629212"/>
                  </a:lnTo>
                  <a:lnTo>
                    <a:pt x="721785" y="623454"/>
                  </a:lnTo>
                  <a:lnTo>
                    <a:pt x="659778" y="616531"/>
                  </a:lnTo>
                  <a:lnTo>
                    <a:pt x="599664" y="608487"/>
                  </a:lnTo>
                  <a:lnTo>
                    <a:pt x="541584" y="599362"/>
                  </a:lnTo>
                  <a:lnTo>
                    <a:pt x="485675" y="589201"/>
                  </a:lnTo>
                  <a:lnTo>
                    <a:pt x="432078" y="578043"/>
                  </a:lnTo>
                  <a:lnTo>
                    <a:pt x="380931" y="565932"/>
                  </a:lnTo>
                  <a:lnTo>
                    <a:pt x="332372" y="552910"/>
                  </a:lnTo>
                  <a:lnTo>
                    <a:pt x="286542" y="539019"/>
                  </a:lnTo>
                  <a:lnTo>
                    <a:pt x="243579" y="524301"/>
                  </a:lnTo>
                  <a:lnTo>
                    <a:pt x="203623" y="508798"/>
                  </a:lnTo>
                  <a:lnTo>
                    <a:pt x="166812" y="492553"/>
                  </a:lnTo>
                  <a:lnTo>
                    <a:pt x="103182" y="458002"/>
                  </a:lnTo>
                  <a:lnTo>
                    <a:pt x="53803" y="420988"/>
                  </a:lnTo>
                  <a:lnTo>
                    <a:pt x="19786" y="381845"/>
                  </a:lnTo>
                  <a:lnTo>
                    <a:pt x="2244" y="340913"/>
                  </a:lnTo>
                  <a:lnTo>
                    <a:pt x="0" y="319881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5222547" y="5559044"/>
            <a:ext cx="1892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spc="-10" dirty="0">
                <a:latin typeface="Times New Roman"/>
                <a:cs typeface="Times New Roman"/>
              </a:rPr>
              <a:t>ex:PersonalDocente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136901" y="5639996"/>
            <a:ext cx="1976755" cy="132715"/>
          </a:xfrm>
          <a:custGeom>
            <a:avLst/>
            <a:gdLst/>
            <a:ahLst/>
            <a:cxnLst/>
            <a:rect l="l" t="t" r="r" b="b"/>
            <a:pathLst>
              <a:path w="1976754" h="132714">
                <a:moveTo>
                  <a:pt x="1952007" y="52035"/>
                </a:moveTo>
                <a:lnTo>
                  <a:pt x="1948144" y="52035"/>
                </a:lnTo>
                <a:lnTo>
                  <a:pt x="1948144" y="80610"/>
                </a:lnTo>
                <a:lnTo>
                  <a:pt x="1895295" y="80611"/>
                </a:lnTo>
                <a:lnTo>
                  <a:pt x="1848404" y="107964"/>
                </a:lnTo>
                <a:lnTo>
                  <a:pt x="1846103" y="116712"/>
                </a:lnTo>
                <a:lnTo>
                  <a:pt x="1854055" y="130344"/>
                </a:lnTo>
                <a:lnTo>
                  <a:pt x="1862802" y="132646"/>
                </a:lnTo>
                <a:lnTo>
                  <a:pt x="1976501" y="66323"/>
                </a:lnTo>
                <a:lnTo>
                  <a:pt x="1952007" y="52035"/>
                </a:lnTo>
                <a:close/>
              </a:path>
              <a:path w="1976754" h="132714">
                <a:moveTo>
                  <a:pt x="1895296" y="52035"/>
                </a:moveTo>
                <a:lnTo>
                  <a:pt x="0" y="52036"/>
                </a:lnTo>
                <a:lnTo>
                  <a:pt x="0" y="80611"/>
                </a:lnTo>
                <a:lnTo>
                  <a:pt x="1895296" y="80610"/>
                </a:lnTo>
                <a:lnTo>
                  <a:pt x="1919789" y="66323"/>
                </a:lnTo>
                <a:lnTo>
                  <a:pt x="1895296" y="52035"/>
                </a:lnTo>
                <a:close/>
              </a:path>
              <a:path w="1976754" h="132714">
                <a:moveTo>
                  <a:pt x="1919789" y="66323"/>
                </a:moveTo>
                <a:lnTo>
                  <a:pt x="1895296" y="80610"/>
                </a:lnTo>
                <a:lnTo>
                  <a:pt x="1948144" y="80610"/>
                </a:lnTo>
                <a:lnTo>
                  <a:pt x="1948144" y="78664"/>
                </a:lnTo>
                <a:lnTo>
                  <a:pt x="1940946" y="78664"/>
                </a:lnTo>
                <a:lnTo>
                  <a:pt x="1919789" y="66323"/>
                </a:lnTo>
                <a:close/>
              </a:path>
              <a:path w="1976754" h="132714">
                <a:moveTo>
                  <a:pt x="1940946" y="53982"/>
                </a:moveTo>
                <a:lnTo>
                  <a:pt x="1919789" y="66323"/>
                </a:lnTo>
                <a:lnTo>
                  <a:pt x="1940946" y="78664"/>
                </a:lnTo>
                <a:lnTo>
                  <a:pt x="1940946" y="53982"/>
                </a:lnTo>
                <a:close/>
              </a:path>
              <a:path w="1976754" h="132714">
                <a:moveTo>
                  <a:pt x="1948144" y="53982"/>
                </a:moveTo>
                <a:lnTo>
                  <a:pt x="1940946" y="53982"/>
                </a:lnTo>
                <a:lnTo>
                  <a:pt x="1940946" y="78664"/>
                </a:lnTo>
                <a:lnTo>
                  <a:pt x="1948144" y="78664"/>
                </a:lnTo>
                <a:lnTo>
                  <a:pt x="1948144" y="53982"/>
                </a:lnTo>
                <a:close/>
              </a:path>
              <a:path w="1976754" h="132714">
                <a:moveTo>
                  <a:pt x="1948144" y="52035"/>
                </a:moveTo>
                <a:lnTo>
                  <a:pt x="1895296" y="52035"/>
                </a:lnTo>
                <a:lnTo>
                  <a:pt x="1919789" y="66323"/>
                </a:lnTo>
                <a:lnTo>
                  <a:pt x="1940946" y="53982"/>
                </a:lnTo>
                <a:lnTo>
                  <a:pt x="1948144" y="53982"/>
                </a:lnTo>
                <a:lnTo>
                  <a:pt x="1948144" y="52035"/>
                </a:lnTo>
                <a:close/>
              </a:path>
              <a:path w="1976754" h="132714">
                <a:moveTo>
                  <a:pt x="1862802" y="0"/>
                </a:moveTo>
                <a:lnTo>
                  <a:pt x="1854055" y="2302"/>
                </a:lnTo>
                <a:lnTo>
                  <a:pt x="1846103" y="15934"/>
                </a:lnTo>
                <a:lnTo>
                  <a:pt x="1848404" y="24682"/>
                </a:lnTo>
                <a:lnTo>
                  <a:pt x="1895296" y="52035"/>
                </a:lnTo>
                <a:lnTo>
                  <a:pt x="1952007" y="52035"/>
                </a:lnTo>
                <a:lnTo>
                  <a:pt x="18628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764540" y="4166107"/>
            <a:ext cx="7682865" cy="1427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ts val="1910"/>
              </a:lnSpc>
              <a:spcBef>
                <a:spcPts val="100"/>
              </a:spcBef>
            </a:pPr>
            <a:r>
              <a:rPr sz="1800" i="1" spc="-10" dirty="0">
                <a:latin typeface="Times New Roman"/>
                <a:cs typeface="Times New Roman"/>
              </a:rPr>
              <a:t>ex:IC</a:t>
            </a:r>
            <a:endParaRPr sz="1800">
              <a:latin typeface="Times New Roman"/>
              <a:cs typeface="Times New Roman"/>
            </a:endParaRPr>
          </a:p>
          <a:p>
            <a:pPr marL="354965" indent="-342265">
              <a:lnSpc>
                <a:spcPts val="2630"/>
              </a:lnSpc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Jerarquías</a:t>
            </a:r>
            <a:r>
              <a:rPr sz="2400" spc="-1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clases</a:t>
            </a:r>
            <a:r>
              <a:rPr sz="2400" spc="-1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(</a:t>
            </a:r>
            <a:r>
              <a:rPr sz="2400" i="1" dirty="0">
                <a:solidFill>
                  <a:srgbClr val="3333CC"/>
                </a:solidFill>
                <a:latin typeface="Arial"/>
                <a:cs typeface="Arial"/>
              </a:rPr>
              <a:t>rdfs:subClassOf</a:t>
            </a:r>
            <a:r>
              <a:rPr sz="2400" dirty="0">
                <a:latin typeface="Arial"/>
                <a:cs typeface="Arial"/>
              </a:rPr>
              <a:t>)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spc="110" dirty="0">
                <a:latin typeface="Arial"/>
                <a:cs typeface="Arial"/>
              </a:rPr>
              <a:t>(</a:t>
            </a:r>
            <a:r>
              <a:rPr sz="2400" spc="110" dirty="0">
                <a:latin typeface="Verdana"/>
                <a:cs typeface="Verdana"/>
              </a:rPr>
              <a:t>v</a:t>
            </a:r>
            <a:r>
              <a:rPr sz="2400" spc="110" dirty="0">
                <a:latin typeface="Arial"/>
                <a:cs typeface="Arial"/>
              </a:rPr>
              <a:t>)</a:t>
            </a:r>
            <a:endParaRPr sz="2400">
              <a:latin typeface="Arial"/>
              <a:cs typeface="Arial"/>
            </a:endParaRPr>
          </a:p>
          <a:p>
            <a:pPr marL="469900">
              <a:lnSpc>
                <a:spcPct val="100000"/>
              </a:lnSpc>
              <a:spcBef>
                <a:spcPts val="405"/>
              </a:spcBef>
            </a:pPr>
            <a:r>
              <a:rPr sz="1800" b="1" dirty="0">
                <a:latin typeface="Courier New"/>
                <a:cs typeface="Courier New"/>
              </a:rPr>
              <a:t>ex:Catedratico</a:t>
            </a:r>
            <a:r>
              <a:rPr sz="1800" b="1" spc="-14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rdfs:subClassOf</a:t>
            </a:r>
            <a:r>
              <a:rPr sz="1800" b="1" spc="-14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ex:PersonalDocente.</a:t>
            </a:r>
            <a:endParaRPr sz="1800">
              <a:latin typeface="Courier New"/>
              <a:cs typeface="Courier New"/>
            </a:endParaRPr>
          </a:p>
          <a:p>
            <a:pPr marR="1074420" algn="ctr">
              <a:lnSpc>
                <a:spcPct val="100000"/>
              </a:lnSpc>
              <a:spcBef>
                <a:spcPts val="1775"/>
              </a:spcBef>
            </a:pPr>
            <a:r>
              <a:rPr sz="1800" i="1" spc="-10" dirty="0">
                <a:latin typeface="Times New Roman"/>
                <a:cs typeface="Times New Roman"/>
              </a:rPr>
              <a:t>rdfs:subClassOf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20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304415">
              <a:lnSpc>
                <a:spcPct val="100000"/>
              </a:lnSpc>
              <a:spcBef>
                <a:spcPts val="100"/>
              </a:spcBef>
            </a:pPr>
            <a:r>
              <a:rPr dirty="0"/>
              <a:t>RDF</a:t>
            </a:r>
            <a:r>
              <a:rPr spc="-15" dirty="0"/>
              <a:t> </a:t>
            </a:r>
            <a:r>
              <a:rPr dirty="0"/>
              <a:t>Schema</a:t>
            </a:r>
            <a:r>
              <a:rPr spc="-5" dirty="0"/>
              <a:t> </a:t>
            </a:r>
            <a:r>
              <a:rPr spc="-10" dirty="0"/>
              <a:t>(RDFS)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21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64540" y="1200403"/>
            <a:ext cx="7155815" cy="49117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10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Propiedades</a:t>
            </a:r>
            <a:r>
              <a:rPr sz="2400" spc="-30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(</a:t>
            </a:r>
            <a:r>
              <a:rPr sz="2400" i="1" spc="-10" dirty="0">
                <a:solidFill>
                  <a:srgbClr val="3333CC"/>
                </a:solidFill>
                <a:latin typeface="Arial"/>
                <a:cs typeface="Arial"/>
              </a:rPr>
              <a:t>rdf:Property</a:t>
            </a:r>
            <a:r>
              <a:rPr sz="2400" spc="-10" dirty="0">
                <a:solidFill>
                  <a:srgbClr val="3333CC"/>
                </a:solidFill>
                <a:latin typeface="Arial"/>
                <a:cs typeface="Arial"/>
              </a:rPr>
              <a:t>)</a:t>
            </a:r>
            <a:endParaRPr sz="24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1725"/>
              </a:spcBef>
            </a:pPr>
            <a:r>
              <a:rPr sz="1800" b="1" dirty="0">
                <a:latin typeface="Courier New"/>
                <a:cs typeface="Courier New"/>
              </a:rPr>
              <a:t>ex:impartidaPor</a:t>
            </a:r>
            <a:r>
              <a:rPr sz="1800" b="1" spc="-12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rdf:type</a:t>
            </a:r>
            <a:r>
              <a:rPr sz="1800" b="1" spc="-12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rdf:Property</a:t>
            </a:r>
            <a:r>
              <a:rPr sz="1800" b="1" spc="-114" dirty="0">
                <a:latin typeface="Courier New"/>
                <a:cs typeface="Courier New"/>
              </a:rPr>
              <a:t> </a:t>
            </a:r>
            <a:r>
              <a:rPr sz="1800" b="1" spc="-50" dirty="0">
                <a:latin typeface="Courier New"/>
                <a:cs typeface="Courier New"/>
              </a:rPr>
              <a:t>.</a:t>
            </a:r>
            <a:endParaRPr sz="1800">
              <a:latin typeface="Courier New"/>
              <a:cs typeface="Courier New"/>
            </a:endParaRPr>
          </a:p>
          <a:p>
            <a:pPr>
              <a:lnSpc>
                <a:spcPct val="100000"/>
              </a:lnSpc>
            </a:pPr>
            <a:endParaRPr sz="2000">
              <a:latin typeface="Courier New"/>
              <a:cs typeface="Courier New"/>
            </a:endParaRPr>
          </a:p>
          <a:p>
            <a:pPr marL="354965" indent="-342265">
              <a:lnSpc>
                <a:spcPts val="2750"/>
              </a:lnSpc>
              <a:spcBef>
                <a:spcPts val="117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Restricciones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propiedades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(</a:t>
            </a:r>
            <a:r>
              <a:rPr sz="2400" i="1" dirty="0">
                <a:solidFill>
                  <a:srgbClr val="3333CC"/>
                </a:solidFill>
                <a:latin typeface="Arial"/>
                <a:cs typeface="Arial"/>
              </a:rPr>
              <a:t>rdfs:domain</a:t>
            </a:r>
            <a:r>
              <a:rPr sz="2400" i="1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(</a:t>
            </a:r>
            <a:r>
              <a:rPr sz="2400" spc="-10" dirty="0">
                <a:latin typeface="Verdana"/>
                <a:cs typeface="Verdana"/>
              </a:rPr>
              <a:t>9</a:t>
            </a:r>
            <a:r>
              <a:rPr sz="2400" i="1" spc="-10" dirty="0">
                <a:latin typeface="Arial"/>
                <a:cs typeface="Arial"/>
              </a:rPr>
              <a:t>r.</a:t>
            </a:r>
            <a:r>
              <a:rPr sz="2400" spc="-10" dirty="0">
                <a:latin typeface="Verdana"/>
                <a:cs typeface="Verdana"/>
              </a:rPr>
              <a:t>&gt;v</a:t>
            </a:r>
            <a:r>
              <a:rPr sz="2400" i="1" spc="-10" dirty="0">
                <a:latin typeface="Arial"/>
                <a:cs typeface="Arial"/>
              </a:rPr>
              <a:t>C</a:t>
            </a:r>
            <a:r>
              <a:rPr sz="2400" spc="-10" dirty="0">
                <a:latin typeface="Arial"/>
                <a:cs typeface="Arial"/>
              </a:rPr>
              <a:t>),</a:t>
            </a:r>
            <a:endParaRPr sz="2400">
              <a:latin typeface="Arial"/>
              <a:cs typeface="Arial"/>
            </a:endParaRPr>
          </a:p>
          <a:p>
            <a:pPr marL="355600">
              <a:lnSpc>
                <a:spcPts val="2750"/>
              </a:lnSpc>
            </a:pPr>
            <a:r>
              <a:rPr sz="2400" i="1" dirty="0">
                <a:solidFill>
                  <a:srgbClr val="3333CC"/>
                </a:solidFill>
                <a:latin typeface="Arial"/>
                <a:cs typeface="Arial"/>
              </a:rPr>
              <a:t>rdfs:range</a:t>
            </a:r>
            <a:r>
              <a:rPr sz="2400" i="1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400" spc="85" dirty="0">
                <a:latin typeface="Arial"/>
                <a:cs typeface="Arial"/>
              </a:rPr>
              <a:t>(</a:t>
            </a:r>
            <a:r>
              <a:rPr sz="2400" spc="85" dirty="0">
                <a:latin typeface="Verdana"/>
                <a:cs typeface="Verdana"/>
              </a:rPr>
              <a:t>&gt;v</a:t>
            </a:r>
            <a:r>
              <a:rPr sz="2400" spc="-195" dirty="0">
                <a:latin typeface="Verdana"/>
                <a:cs typeface="Verdana"/>
              </a:rPr>
              <a:t> </a:t>
            </a:r>
            <a:r>
              <a:rPr sz="2400" spc="-10" dirty="0">
                <a:latin typeface="Verdana"/>
                <a:cs typeface="Verdana"/>
              </a:rPr>
              <a:t>8</a:t>
            </a:r>
            <a:r>
              <a:rPr sz="2400" i="1" spc="-10" dirty="0">
                <a:latin typeface="Arial"/>
                <a:cs typeface="Arial"/>
              </a:rPr>
              <a:t>r.C</a:t>
            </a:r>
            <a:r>
              <a:rPr sz="2400" spc="-10" dirty="0">
                <a:latin typeface="Arial"/>
                <a:cs typeface="Arial"/>
              </a:rPr>
              <a:t>))</a:t>
            </a:r>
            <a:endParaRPr sz="24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2520"/>
              </a:spcBef>
            </a:pPr>
            <a:r>
              <a:rPr sz="1800" b="1" dirty="0">
                <a:latin typeface="Courier New"/>
                <a:cs typeface="Courier New"/>
              </a:rPr>
              <a:t>ex:impartidaPor</a:t>
            </a:r>
            <a:r>
              <a:rPr sz="1800" b="1" spc="-13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rdfs:domain</a:t>
            </a:r>
            <a:r>
              <a:rPr sz="1800" b="1" spc="-130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ex:Asignatura;</a:t>
            </a:r>
            <a:endParaRPr sz="1800">
              <a:latin typeface="Courier New"/>
              <a:cs typeface="Courier New"/>
            </a:endParaRPr>
          </a:p>
          <a:p>
            <a:pPr marL="2660650">
              <a:lnSpc>
                <a:spcPct val="100000"/>
              </a:lnSpc>
              <a:spcBef>
                <a:spcPts val="240"/>
              </a:spcBef>
            </a:pPr>
            <a:r>
              <a:rPr sz="1800" b="1" dirty="0">
                <a:latin typeface="Courier New"/>
                <a:cs typeface="Courier New"/>
              </a:rPr>
              <a:t>rdfs:range</a:t>
            </a:r>
            <a:r>
              <a:rPr sz="1800" b="1" spc="-110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ex:PersonalDocente.</a:t>
            </a:r>
            <a:endParaRPr sz="1800">
              <a:latin typeface="Courier New"/>
              <a:cs typeface="Courier New"/>
            </a:endParaRPr>
          </a:p>
          <a:p>
            <a:pPr>
              <a:lnSpc>
                <a:spcPct val="100000"/>
              </a:lnSpc>
            </a:pPr>
            <a:endParaRPr sz="2000">
              <a:latin typeface="Courier New"/>
              <a:cs typeface="Courier New"/>
            </a:endParaRPr>
          </a:p>
          <a:p>
            <a:pPr marL="354965" indent="-342265">
              <a:lnSpc>
                <a:spcPct val="100000"/>
              </a:lnSpc>
              <a:spcBef>
                <a:spcPts val="126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Jerarquías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propiedades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(</a:t>
            </a:r>
            <a:r>
              <a:rPr sz="2400" i="1" spc="-10" dirty="0">
                <a:solidFill>
                  <a:srgbClr val="3333CC"/>
                </a:solidFill>
                <a:latin typeface="Arial"/>
                <a:cs typeface="Arial"/>
              </a:rPr>
              <a:t>rdfs:subPropertyOf</a:t>
            </a:r>
            <a:r>
              <a:rPr sz="2400" spc="-10" dirty="0">
                <a:latin typeface="Arial"/>
                <a:cs typeface="Arial"/>
              </a:rPr>
              <a:t>)</a:t>
            </a:r>
            <a:endParaRPr sz="24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2330"/>
              </a:spcBef>
            </a:pPr>
            <a:r>
              <a:rPr sz="1800" b="1" dirty="0">
                <a:latin typeface="Courier New"/>
                <a:cs typeface="Courier New"/>
              </a:rPr>
              <a:t>ex:impartidaPor</a:t>
            </a:r>
            <a:r>
              <a:rPr sz="1800" b="1" spc="-13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rdfs:domain</a:t>
            </a:r>
            <a:r>
              <a:rPr sz="1800" b="1" spc="-130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ex:Asignatura;</a:t>
            </a:r>
            <a:endParaRPr sz="1800">
              <a:latin typeface="Courier New"/>
              <a:cs typeface="Courier New"/>
            </a:endParaRPr>
          </a:p>
          <a:p>
            <a:pPr marL="2660650" marR="117475">
              <a:lnSpc>
                <a:spcPct val="111100"/>
              </a:lnSpc>
            </a:pPr>
            <a:r>
              <a:rPr sz="1800" b="1" dirty="0">
                <a:latin typeface="Courier New"/>
                <a:cs typeface="Courier New"/>
              </a:rPr>
              <a:t>rdfs:range</a:t>
            </a:r>
            <a:r>
              <a:rPr sz="1800" b="1" spc="-110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ex:PersonalDocente; </a:t>
            </a:r>
            <a:r>
              <a:rPr sz="1800" b="1" dirty="0">
                <a:latin typeface="Courier New"/>
                <a:cs typeface="Courier New"/>
              </a:rPr>
              <a:t>rdfs:subPropertyOf</a:t>
            </a:r>
            <a:r>
              <a:rPr sz="1800" b="1" spc="-180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ex:involucra.</a:t>
            </a:r>
            <a:endParaRPr sz="1800">
              <a:latin typeface="Courier New"/>
              <a:cs typeface="Courier New"/>
            </a:endParaRPr>
          </a:p>
        </p:txBody>
      </p:sp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304415">
              <a:lnSpc>
                <a:spcPct val="100000"/>
              </a:lnSpc>
              <a:spcBef>
                <a:spcPts val="100"/>
              </a:spcBef>
            </a:pPr>
            <a:r>
              <a:rPr dirty="0"/>
              <a:t>RDF</a:t>
            </a:r>
            <a:r>
              <a:rPr spc="-15" dirty="0"/>
              <a:t> </a:t>
            </a:r>
            <a:r>
              <a:rPr dirty="0"/>
              <a:t>Schema</a:t>
            </a:r>
            <a:r>
              <a:rPr spc="-5" dirty="0"/>
              <a:t> </a:t>
            </a:r>
            <a:r>
              <a:rPr spc="-10" dirty="0"/>
              <a:t>(RDFS)</a:t>
            </a:r>
          </a:p>
        </p:txBody>
      </p:sp>
      <p:pic>
        <p:nvPicPr>
          <p:cNvPr id="8" name="object 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04594" y="1179512"/>
            <a:ext cx="7864756" cy="3448049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6309518" y="2048764"/>
            <a:ext cx="1009015" cy="52260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65735" marR="5080" indent="-153670">
              <a:lnSpc>
                <a:spcPct val="103699"/>
              </a:lnSpc>
              <a:spcBef>
                <a:spcPts val="25"/>
              </a:spcBef>
            </a:pPr>
            <a:r>
              <a:rPr sz="1600" i="1" spc="-10" dirty="0">
                <a:latin typeface="Times New Roman"/>
                <a:cs typeface="Times New Roman"/>
              </a:rPr>
              <a:t>ex:Personal Docente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6941275" y="3960812"/>
            <a:ext cx="1393825" cy="668655"/>
            <a:chOff x="6941275" y="3960812"/>
            <a:chExt cx="1393825" cy="668655"/>
          </a:xfrm>
        </p:grpSpPr>
        <p:sp>
          <p:nvSpPr>
            <p:cNvPr id="11" name="object 11"/>
            <p:cNvSpPr/>
            <p:nvPr/>
          </p:nvSpPr>
          <p:spPr>
            <a:xfrm>
              <a:off x="6955563" y="3975100"/>
              <a:ext cx="1365250" cy="640080"/>
            </a:xfrm>
            <a:custGeom>
              <a:avLst/>
              <a:gdLst/>
              <a:ahLst/>
              <a:cxnLst/>
              <a:rect l="l" t="t" r="r" b="b"/>
              <a:pathLst>
                <a:path w="1365250" h="640079">
                  <a:moveTo>
                    <a:pt x="682625" y="0"/>
                  </a:moveTo>
                  <a:lnTo>
                    <a:pt x="620492" y="1307"/>
                  </a:lnTo>
                  <a:lnTo>
                    <a:pt x="559922" y="5153"/>
                  </a:lnTo>
                  <a:lnTo>
                    <a:pt x="501156" y="11426"/>
                  </a:lnTo>
                  <a:lnTo>
                    <a:pt x="444435" y="20012"/>
                  </a:lnTo>
                  <a:lnTo>
                    <a:pt x="389999" y="30799"/>
                  </a:lnTo>
                  <a:lnTo>
                    <a:pt x="338091" y="43673"/>
                  </a:lnTo>
                  <a:lnTo>
                    <a:pt x="288950" y="58521"/>
                  </a:lnTo>
                  <a:lnTo>
                    <a:pt x="242818" y="75231"/>
                  </a:lnTo>
                  <a:lnTo>
                    <a:pt x="199936" y="93690"/>
                  </a:lnTo>
                  <a:lnTo>
                    <a:pt x="160544" y="113785"/>
                  </a:lnTo>
                  <a:lnTo>
                    <a:pt x="124885" y="135403"/>
                  </a:lnTo>
                  <a:lnTo>
                    <a:pt x="93198" y="158430"/>
                  </a:lnTo>
                  <a:lnTo>
                    <a:pt x="42706" y="208264"/>
                  </a:lnTo>
                  <a:lnTo>
                    <a:pt x="10998" y="262382"/>
                  </a:lnTo>
                  <a:lnTo>
                    <a:pt x="0" y="319881"/>
                  </a:lnTo>
                  <a:lnTo>
                    <a:pt x="2789" y="348997"/>
                  </a:lnTo>
                  <a:lnTo>
                    <a:pt x="24384" y="404918"/>
                  </a:lnTo>
                  <a:lnTo>
                    <a:pt x="65725" y="457007"/>
                  </a:lnTo>
                  <a:lnTo>
                    <a:pt x="124885" y="504359"/>
                  </a:lnTo>
                  <a:lnTo>
                    <a:pt x="160544" y="525976"/>
                  </a:lnTo>
                  <a:lnTo>
                    <a:pt x="199936" y="546071"/>
                  </a:lnTo>
                  <a:lnTo>
                    <a:pt x="242818" y="564530"/>
                  </a:lnTo>
                  <a:lnTo>
                    <a:pt x="288950" y="581240"/>
                  </a:lnTo>
                  <a:lnTo>
                    <a:pt x="338091" y="596089"/>
                  </a:lnTo>
                  <a:lnTo>
                    <a:pt x="389999" y="608963"/>
                  </a:lnTo>
                  <a:lnTo>
                    <a:pt x="444435" y="619749"/>
                  </a:lnTo>
                  <a:lnTo>
                    <a:pt x="501156" y="628336"/>
                  </a:lnTo>
                  <a:lnTo>
                    <a:pt x="559922" y="634608"/>
                  </a:lnTo>
                  <a:lnTo>
                    <a:pt x="620492" y="638455"/>
                  </a:lnTo>
                  <a:lnTo>
                    <a:pt x="682625" y="639762"/>
                  </a:lnTo>
                  <a:lnTo>
                    <a:pt x="744757" y="638455"/>
                  </a:lnTo>
                  <a:lnTo>
                    <a:pt x="805327" y="634608"/>
                  </a:lnTo>
                  <a:lnTo>
                    <a:pt x="864093" y="628336"/>
                  </a:lnTo>
                  <a:lnTo>
                    <a:pt x="920814" y="619749"/>
                  </a:lnTo>
                  <a:lnTo>
                    <a:pt x="975250" y="608963"/>
                  </a:lnTo>
                  <a:lnTo>
                    <a:pt x="1027158" y="596089"/>
                  </a:lnTo>
                  <a:lnTo>
                    <a:pt x="1076299" y="581240"/>
                  </a:lnTo>
                  <a:lnTo>
                    <a:pt x="1122431" y="564530"/>
                  </a:lnTo>
                  <a:lnTo>
                    <a:pt x="1165313" y="546071"/>
                  </a:lnTo>
                  <a:lnTo>
                    <a:pt x="1204705" y="525976"/>
                  </a:lnTo>
                  <a:lnTo>
                    <a:pt x="1240364" y="504359"/>
                  </a:lnTo>
                  <a:lnTo>
                    <a:pt x="1272051" y="481331"/>
                  </a:lnTo>
                  <a:lnTo>
                    <a:pt x="1322543" y="431498"/>
                  </a:lnTo>
                  <a:lnTo>
                    <a:pt x="1354251" y="377380"/>
                  </a:lnTo>
                  <a:lnTo>
                    <a:pt x="1365250" y="319881"/>
                  </a:lnTo>
                  <a:lnTo>
                    <a:pt x="1362460" y="290765"/>
                  </a:lnTo>
                  <a:lnTo>
                    <a:pt x="1340865" y="234844"/>
                  </a:lnTo>
                  <a:lnTo>
                    <a:pt x="1299524" y="182755"/>
                  </a:lnTo>
                  <a:lnTo>
                    <a:pt x="1240364" y="135403"/>
                  </a:lnTo>
                  <a:lnTo>
                    <a:pt x="1204705" y="113785"/>
                  </a:lnTo>
                  <a:lnTo>
                    <a:pt x="1165313" y="93690"/>
                  </a:lnTo>
                  <a:lnTo>
                    <a:pt x="1122431" y="75231"/>
                  </a:lnTo>
                  <a:lnTo>
                    <a:pt x="1076299" y="58521"/>
                  </a:lnTo>
                  <a:lnTo>
                    <a:pt x="1027158" y="43673"/>
                  </a:lnTo>
                  <a:lnTo>
                    <a:pt x="975250" y="30799"/>
                  </a:lnTo>
                  <a:lnTo>
                    <a:pt x="920814" y="20012"/>
                  </a:lnTo>
                  <a:lnTo>
                    <a:pt x="864093" y="11426"/>
                  </a:lnTo>
                  <a:lnTo>
                    <a:pt x="805327" y="5153"/>
                  </a:lnTo>
                  <a:lnTo>
                    <a:pt x="744757" y="1307"/>
                  </a:lnTo>
                  <a:lnTo>
                    <a:pt x="682625" y="0"/>
                  </a:lnTo>
                  <a:close/>
                </a:path>
              </a:pathLst>
            </a:custGeom>
            <a:solidFill>
              <a:srgbClr val="990000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955563" y="3975100"/>
              <a:ext cx="1365250" cy="640080"/>
            </a:xfrm>
            <a:custGeom>
              <a:avLst/>
              <a:gdLst/>
              <a:ahLst/>
              <a:cxnLst/>
              <a:rect l="l" t="t" r="r" b="b"/>
              <a:pathLst>
                <a:path w="1365250" h="640079">
                  <a:moveTo>
                    <a:pt x="0" y="319881"/>
                  </a:moveTo>
                  <a:lnTo>
                    <a:pt x="10998" y="262382"/>
                  </a:lnTo>
                  <a:lnTo>
                    <a:pt x="42706" y="208264"/>
                  </a:lnTo>
                  <a:lnTo>
                    <a:pt x="93198" y="158431"/>
                  </a:lnTo>
                  <a:lnTo>
                    <a:pt x="124885" y="135403"/>
                  </a:lnTo>
                  <a:lnTo>
                    <a:pt x="160544" y="113785"/>
                  </a:lnTo>
                  <a:lnTo>
                    <a:pt x="199936" y="93691"/>
                  </a:lnTo>
                  <a:lnTo>
                    <a:pt x="242818" y="75232"/>
                  </a:lnTo>
                  <a:lnTo>
                    <a:pt x="288950" y="58521"/>
                  </a:lnTo>
                  <a:lnTo>
                    <a:pt x="338091" y="43673"/>
                  </a:lnTo>
                  <a:lnTo>
                    <a:pt x="389999" y="30799"/>
                  </a:lnTo>
                  <a:lnTo>
                    <a:pt x="444435" y="20012"/>
                  </a:lnTo>
                  <a:lnTo>
                    <a:pt x="501156" y="11426"/>
                  </a:lnTo>
                  <a:lnTo>
                    <a:pt x="559922" y="5153"/>
                  </a:lnTo>
                  <a:lnTo>
                    <a:pt x="620492" y="1307"/>
                  </a:lnTo>
                  <a:lnTo>
                    <a:pt x="682625" y="0"/>
                  </a:lnTo>
                  <a:lnTo>
                    <a:pt x="744757" y="1307"/>
                  </a:lnTo>
                  <a:lnTo>
                    <a:pt x="805327" y="5153"/>
                  </a:lnTo>
                  <a:lnTo>
                    <a:pt x="864093" y="11426"/>
                  </a:lnTo>
                  <a:lnTo>
                    <a:pt x="920814" y="20012"/>
                  </a:lnTo>
                  <a:lnTo>
                    <a:pt x="975250" y="30799"/>
                  </a:lnTo>
                  <a:lnTo>
                    <a:pt x="1027158" y="43673"/>
                  </a:lnTo>
                  <a:lnTo>
                    <a:pt x="1076299" y="58521"/>
                  </a:lnTo>
                  <a:lnTo>
                    <a:pt x="1122431" y="75232"/>
                  </a:lnTo>
                  <a:lnTo>
                    <a:pt x="1165313" y="93691"/>
                  </a:lnTo>
                  <a:lnTo>
                    <a:pt x="1204705" y="113785"/>
                  </a:lnTo>
                  <a:lnTo>
                    <a:pt x="1240364" y="135403"/>
                  </a:lnTo>
                  <a:lnTo>
                    <a:pt x="1272051" y="158431"/>
                  </a:lnTo>
                  <a:lnTo>
                    <a:pt x="1322543" y="208264"/>
                  </a:lnTo>
                  <a:lnTo>
                    <a:pt x="1354252" y="262382"/>
                  </a:lnTo>
                  <a:lnTo>
                    <a:pt x="1365250" y="319881"/>
                  </a:lnTo>
                  <a:lnTo>
                    <a:pt x="1362460" y="348997"/>
                  </a:lnTo>
                  <a:lnTo>
                    <a:pt x="1340865" y="404918"/>
                  </a:lnTo>
                  <a:lnTo>
                    <a:pt x="1299524" y="457007"/>
                  </a:lnTo>
                  <a:lnTo>
                    <a:pt x="1240364" y="504359"/>
                  </a:lnTo>
                  <a:lnTo>
                    <a:pt x="1204705" y="525977"/>
                  </a:lnTo>
                  <a:lnTo>
                    <a:pt x="1165313" y="546071"/>
                  </a:lnTo>
                  <a:lnTo>
                    <a:pt x="1122431" y="564530"/>
                  </a:lnTo>
                  <a:lnTo>
                    <a:pt x="1076299" y="581241"/>
                  </a:lnTo>
                  <a:lnTo>
                    <a:pt x="1027158" y="596089"/>
                  </a:lnTo>
                  <a:lnTo>
                    <a:pt x="975250" y="608963"/>
                  </a:lnTo>
                  <a:lnTo>
                    <a:pt x="920814" y="619750"/>
                  </a:lnTo>
                  <a:lnTo>
                    <a:pt x="864093" y="628336"/>
                  </a:lnTo>
                  <a:lnTo>
                    <a:pt x="805327" y="634609"/>
                  </a:lnTo>
                  <a:lnTo>
                    <a:pt x="744757" y="638455"/>
                  </a:lnTo>
                  <a:lnTo>
                    <a:pt x="682625" y="639763"/>
                  </a:lnTo>
                  <a:lnTo>
                    <a:pt x="620492" y="638455"/>
                  </a:lnTo>
                  <a:lnTo>
                    <a:pt x="559922" y="634609"/>
                  </a:lnTo>
                  <a:lnTo>
                    <a:pt x="501156" y="628336"/>
                  </a:lnTo>
                  <a:lnTo>
                    <a:pt x="444435" y="619750"/>
                  </a:lnTo>
                  <a:lnTo>
                    <a:pt x="389999" y="608963"/>
                  </a:lnTo>
                  <a:lnTo>
                    <a:pt x="338091" y="596089"/>
                  </a:lnTo>
                  <a:lnTo>
                    <a:pt x="288950" y="581241"/>
                  </a:lnTo>
                  <a:lnTo>
                    <a:pt x="242818" y="564530"/>
                  </a:lnTo>
                  <a:lnTo>
                    <a:pt x="199936" y="546071"/>
                  </a:lnTo>
                  <a:lnTo>
                    <a:pt x="160544" y="525977"/>
                  </a:lnTo>
                  <a:lnTo>
                    <a:pt x="124885" y="504359"/>
                  </a:lnTo>
                  <a:lnTo>
                    <a:pt x="93198" y="481331"/>
                  </a:lnTo>
                  <a:lnTo>
                    <a:pt x="42706" y="431498"/>
                  </a:lnTo>
                  <a:lnTo>
                    <a:pt x="10998" y="377380"/>
                  </a:lnTo>
                  <a:lnTo>
                    <a:pt x="0" y="319881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7014300" y="4148835"/>
            <a:ext cx="12477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ex:Catedrático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881437" y="3371596"/>
            <a:ext cx="1212850" cy="5378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8135" marR="5080" indent="-306070">
              <a:lnSpc>
                <a:spcPct val="105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ex:Contratado Doctor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945216" y="2170684"/>
            <a:ext cx="11798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ex:Asignatura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3500" y="1554162"/>
            <a:ext cx="1402080" cy="279400"/>
          </a:xfrm>
          <a:prstGeom prst="rect">
            <a:avLst/>
          </a:prstGeom>
          <a:solidFill>
            <a:srgbClr val="CCCCFF">
              <a:alpha val="50199"/>
            </a:srgbClr>
          </a:solidFill>
          <a:ln w="28575">
            <a:solidFill>
              <a:srgbClr val="000000"/>
            </a:solidFill>
          </a:ln>
        </p:spPr>
        <p:txBody>
          <a:bodyPr vert="horz" wrap="square" lIns="0" tIns="444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35"/>
              </a:spcBef>
            </a:pPr>
            <a:r>
              <a:rPr sz="1600" i="1" spc="-10" dirty="0">
                <a:latin typeface="Times New Roman"/>
                <a:cs typeface="Times New Roman"/>
              </a:rPr>
              <a:t>propiedad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160337" y="1030287"/>
            <a:ext cx="1179830" cy="349250"/>
            <a:chOff x="160337" y="1030287"/>
            <a:chExt cx="1179830" cy="349250"/>
          </a:xfrm>
        </p:grpSpPr>
        <p:sp>
          <p:nvSpPr>
            <p:cNvPr id="18" name="object 18"/>
            <p:cNvSpPr/>
            <p:nvPr/>
          </p:nvSpPr>
          <p:spPr>
            <a:xfrm>
              <a:off x="174625" y="1044575"/>
              <a:ext cx="1151255" cy="320675"/>
            </a:xfrm>
            <a:custGeom>
              <a:avLst/>
              <a:gdLst/>
              <a:ahLst/>
              <a:cxnLst/>
              <a:rect l="l" t="t" r="r" b="b"/>
              <a:pathLst>
                <a:path w="1151255" h="320675">
                  <a:moveTo>
                    <a:pt x="575469" y="0"/>
                  </a:moveTo>
                  <a:lnTo>
                    <a:pt x="503283" y="1249"/>
                  </a:lnTo>
                  <a:lnTo>
                    <a:pt x="433773" y="4896"/>
                  </a:lnTo>
                  <a:lnTo>
                    <a:pt x="367478" y="10792"/>
                  </a:lnTo>
                  <a:lnTo>
                    <a:pt x="304938" y="18786"/>
                  </a:lnTo>
                  <a:lnTo>
                    <a:pt x="246691" y="28727"/>
                  </a:lnTo>
                  <a:lnTo>
                    <a:pt x="193277" y="40465"/>
                  </a:lnTo>
                  <a:lnTo>
                    <a:pt x="145235" y="53850"/>
                  </a:lnTo>
                  <a:lnTo>
                    <a:pt x="103104" y="68733"/>
                  </a:lnTo>
                  <a:lnTo>
                    <a:pt x="67425" y="84962"/>
                  </a:lnTo>
                  <a:lnTo>
                    <a:pt x="17575" y="120858"/>
                  </a:lnTo>
                  <a:lnTo>
                    <a:pt x="0" y="160337"/>
                  </a:lnTo>
                  <a:lnTo>
                    <a:pt x="4483" y="180449"/>
                  </a:lnTo>
                  <a:lnTo>
                    <a:pt x="38735" y="218287"/>
                  </a:lnTo>
                  <a:lnTo>
                    <a:pt x="103104" y="251941"/>
                  </a:lnTo>
                  <a:lnTo>
                    <a:pt x="145235" y="266824"/>
                  </a:lnTo>
                  <a:lnTo>
                    <a:pt x="193277" y="280209"/>
                  </a:lnTo>
                  <a:lnTo>
                    <a:pt x="246691" y="291947"/>
                  </a:lnTo>
                  <a:lnTo>
                    <a:pt x="304938" y="301888"/>
                  </a:lnTo>
                  <a:lnTo>
                    <a:pt x="367478" y="309882"/>
                  </a:lnTo>
                  <a:lnTo>
                    <a:pt x="433773" y="315778"/>
                  </a:lnTo>
                  <a:lnTo>
                    <a:pt x="503283" y="319425"/>
                  </a:lnTo>
                  <a:lnTo>
                    <a:pt x="575469" y="320675"/>
                  </a:lnTo>
                  <a:lnTo>
                    <a:pt x="647654" y="319425"/>
                  </a:lnTo>
                  <a:lnTo>
                    <a:pt x="717164" y="315778"/>
                  </a:lnTo>
                  <a:lnTo>
                    <a:pt x="783459" y="309882"/>
                  </a:lnTo>
                  <a:lnTo>
                    <a:pt x="845999" y="301888"/>
                  </a:lnTo>
                  <a:lnTo>
                    <a:pt x="904246" y="291947"/>
                  </a:lnTo>
                  <a:lnTo>
                    <a:pt x="957660" y="280209"/>
                  </a:lnTo>
                  <a:lnTo>
                    <a:pt x="1005702" y="266824"/>
                  </a:lnTo>
                  <a:lnTo>
                    <a:pt x="1047832" y="251941"/>
                  </a:lnTo>
                  <a:lnTo>
                    <a:pt x="1083512" y="235712"/>
                  </a:lnTo>
                  <a:lnTo>
                    <a:pt x="1133362" y="199816"/>
                  </a:lnTo>
                  <a:lnTo>
                    <a:pt x="1150937" y="160337"/>
                  </a:lnTo>
                  <a:lnTo>
                    <a:pt x="1146453" y="140225"/>
                  </a:lnTo>
                  <a:lnTo>
                    <a:pt x="1112201" y="102387"/>
                  </a:lnTo>
                  <a:lnTo>
                    <a:pt x="1047832" y="68733"/>
                  </a:lnTo>
                  <a:lnTo>
                    <a:pt x="1005702" y="53850"/>
                  </a:lnTo>
                  <a:lnTo>
                    <a:pt x="957660" y="40465"/>
                  </a:lnTo>
                  <a:lnTo>
                    <a:pt x="904246" y="28727"/>
                  </a:lnTo>
                  <a:lnTo>
                    <a:pt x="845999" y="18786"/>
                  </a:lnTo>
                  <a:lnTo>
                    <a:pt x="783459" y="10792"/>
                  </a:lnTo>
                  <a:lnTo>
                    <a:pt x="717164" y="4896"/>
                  </a:lnTo>
                  <a:lnTo>
                    <a:pt x="647654" y="1249"/>
                  </a:lnTo>
                  <a:lnTo>
                    <a:pt x="575469" y="0"/>
                  </a:lnTo>
                  <a:close/>
                </a:path>
              </a:pathLst>
            </a:custGeom>
            <a:solidFill>
              <a:srgbClr val="990000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74625" y="1044575"/>
              <a:ext cx="1151255" cy="320675"/>
            </a:xfrm>
            <a:custGeom>
              <a:avLst/>
              <a:gdLst/>
              <a:ahLst/>
              <a:cxnLst/>
              <a:rect l="l" t="t" r="r" b="b"/>
              <a:pathLst>
                <a:path w="1151255" h="320675">
                  <a:moveTo>
                    <a:pt x="0" y="160337"/>
                  </a:moveTo>
                  <a:lnTo>
                    <a:pt x="17575" y="120858"/>
                  </a:lnTo>
                  <a:lnTo>
                    <a:pt x="67425" y="84962"/>
                  </a:lnTo>
                  <a:lnTo>
                    <a:pt x="103104" y="68733"/>
                  </a:lnTo>
                  <a:lnTo>
                    <a:pt x="145235" y="53850"/>
                  </a:lnTo>
                  <a:lnTo>
                    <a:pt x="193277" y="40465"/>
                  </a:lnTo>
                  <a:lnTo>
                    <a:pt x="246691" y="28727"/>
                  </a:lnTo>
                  <a:lnTo>
                    <a:pt x="304938" y="18786"/>
                  </a:lnTo>
                  <a:lnTo>
                    <a:pt x="367478" y="10792"/>
                  </a:lnTo>
                  <a:lnTo>
                    <a:pt x="433773" y="4896"/>
                  </a:lnTo>
                  <a:lnTo>
                    <a:pt x="503283" y="1249"/>
                  </a:lnTo>
                  <a:lnTo>
                    <a:pt x="575469" y="0"/>
                  </a:lnTo>
                  <a:lnTo>
                    <a:pt x="647654" y="1249"/>
                  </a:lnTo>
                  <a:lnTo>
                    <a:pt x="717164" y="4896"/>
                  </a:lnTo>
                  <a:lnTo>
                    <a:pt x="783459" y="10792"/>
                  </a:lnTo>
                  <a:lnTo>
                    <a:pt x="845999" y="18786"/>
                  </a:lnTo>
                  <a:lnTo>
                    <a:pt x="904246" y="28727"/>
                  </a:lnTo>
                  <a:lnTo>
                    <a:pt x="957660" y="40465"/>
                  </a:lnTo>
                  <a:lnTo>
                    <a:pt x="1005702" y="53850"/>
                  </a:lnTo>
                  <a:lnTo>
                    <a:pt x="1047833" y="68733"/>
                  </a:lnTo>
                  <a:lnTo>
                    <a:pt x="1083512" y="84962"/>
                  </a:lnTo>
                  <a:lnTo>
                    <a:pt x="1133362" y="120858"/>
                  </a:lnTo>
                  <a:lnTo>
                    <a:pt x="1150938" y="160337"/>
                  </a:lnTo>
                  <a:lnTo>
                    <a:pt x="1146454" y="180449"/>
                  </a:lnTo>
                  <a:lnTo>
                    <a:pt x="1112202" y="218287"/>
                  </a:lnTo>
                  <a:lnTo>
                    <a:pt x="1047833" y="251941"/>
                  </a:lnTo>
                  <a:lnTo>
                    <a:pt x="1005702" y="266823"/>
                  </a:lnTo>
                  <a:lnTo>
                    <a:pt x="957660" y="280209"/>
                  </a:lnTo>
                  <a:lnTo>
                    <a:pt x="904246" y="291947"/>
                  </a:lnTo>
                  <a:lnTo>
                    <a:pt x="845999" y="301888"/>
                  </a:lnTo>
                  <a:lnTo>
                    <a:pt x="783459" y="309882"/>
                  </a:lnTo>
                  <a:lnTo>
                    <a:pt x="717164" y="315778"/>
                  </a:lnTo>
                  <a:lnTo>
                    <a:pt x="647654" y="319425"/>
                  </a:lnTo>
                  <a:lnTo>
                    <a:pt x="575469" y="320675"/>
                  </a:lnTo>
                  <a:lnTo>
                    <a:pt x="503283" y="319425"/>
                  </a:lnTo>
                  <a:lnTo>
                    <a:pt x="433773" y="315778"/>
                  </a:lnTo>
                  <a:lnTo>
                    <a:pt x="367478" y="309882"/>
                  </a:lnTo>
                  <a:lnTo>
                    <a:pt x="304938" y="301888"/>
                  </a:lnTo>
                  <a:lnTo>
                    <a:pt x="246691" y="291947"/>
                  </a:lnTo>
                  <a:lnTo>
                    <a:pt x="193277" y="280209"/>
                  </a:lnTo>
                  <a:lnTo>
                    <a:pt x="145235" y="266823"/>
                  </a:lnTo>
                  <a:lnTo>
                    <a:pt x="103104" y="251941"/>
                  </a:lnTo>
                  <a:lnTo>
                    <a:pt x="67425" y="235712"/>
                  </a:lnTo>
                  <a:lnTo>
                    <a:pt x="17575" y="199816"/>
                  </a:lnTo>
                  <a:lnTo>
                    <a:pt x="0" y="160337"/>
                  </a:lnTo>
                  <a:close/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505618" y="1058164"/>
            <a:ext cx="4889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Clase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674768" y="1366011"/>
            <a:ext cx="100901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ex:Personal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656012" y="1259332"/>
            <a:ext cx="10560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ex:involucra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314158" y="2018284"/>
            <a:ext cx="10134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rdfs:domain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914161" y="1384300"/>
            <a:ext cx="10134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rdfs:domain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587363" y="1064259"/>
            <a:ext cx="8782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rdfs:range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976312" y="1343050"/>
            <a:ext cx="6628130" cy="4518025"/>
            <a:chOff x="976312" y="1343050"/>
            <a:chExt cx="6628130" cy="4518025"/>
          </a:xfrm>
        </p:grpSpPr>
        <p:sp>
          <p:nvSpPr>
            <p:cNvPr id="27" name="object 27"/>
            <p:cNvSpPr/>
            <p:nvPr/>
          </p:nvSpPr>
          <p:spPr>
            <a:xfrm>
              <a:off x="4884496" y="1343050"/>
              <a:ext cx="2719705" cy="2642870"/>
            </a:xfrm>
            <a:custGeom>
              <a:avLst/>
              <a:gdLst/>
              <a:ahLst/>
              <a:cxnLst/>
              <a:rect l="l" t="t" r="r" b="b"/>
              <a:pathLst>
                <a:path w="2719704" h="2642870">
                  <a:moveTo>
                    <a:pt x="2567952" y="2628087"/>
                  </a:moveTo>
                  <a:lnTo>
                    <a:pt x="2423058" y="2374722"/>
                  </a:lnTo>
                  <a:lnTo>
                    <a:pt x="2470073" y="2401849"/>
                  </a:lnTo>
                  <a:lnTo>
                    <a:pt x="2478811" y="2399500"/>
                  </a:lnTo>
                  <a:lnTo>
                    <a:pt x="2486698" y="2385834"/>
                  </a:lnTo>
                  <a:lnTo>
                    <a:pt x="2484361" y="2377097"/>
                  </a:lnTo>
                  <a:lnTo>
                    <a:pt x="2400719" y="2328849"/>
                  </a:lnTo>
                  <a:lnTo>
                    <a:pt x="2370340" y="2311323"/>
                  </a:lnTo>
                  <a:lnTo>
                    <a:pt x="2369210" y="2442946"/>
                  </a:lnTo>
                  <a:lnTo>
                    <a:pt x="2375547" y="2449398"/>
                  </a:lnTo>
                  <a:lnTo>
                    <a:pt x="2391333" y="2449538"/>
                  </a:lnTo>
                  <a:lnTo>
                    <a:pt x="2397785" y="2443188"/>
                  </a:lnTo>
                  <a:lnTo>
                    <a:pt x="2398255" y="2388908"/>
                  </a:lnTo>
                  <a:lnTo>
                    <a:pt x="2543149" y="2642273"/>
                  </a:lnTo>
                  <a:lnTo>
                    <a:pt x="2567952" y="2628087"/>
                  </a:lnTo>
                  <a:close/>
                </a:path>
                <a:path w="2719704" h="2642870">
                  <a:moveTo>
                    <a:pt x="2719692" y="68249"/>
                  </a:moveTo>
                  <a:lnTo>
                    <a:pt x="2607132" y="0"/>
                  </a:lnTo>
                  <a:lnTo>
                    <a:pt x="2598343" y="2159"/>
                  </a:lnTo>
                  <a:lnTo>
                    <a:pt x="2590165" y="15659"/>
                  </a:lnTo>
                  <a:lnTo>
                    <a:pt x="2592311" y="24434"/>
                  </a:lnTo>
                  <a:lnTo>
                    <a:pt x="2638742" y="52590"/>
                  </a:lnTo>
                  <a:lnTo>
                    <a:pt x="482" y="7924"/>
                  </a:lnTo>
                  <a:lnTo>
                    <a:pt x="0" y="36487"/>
                  </a:lnTo>
                  <a:lnTo>
                    <a:pt x="2638260" y="81153"/>
                  </a:lnTo>
                  <a:lnTo>
                    <a:pt x="2590901" y="107708"/>
                  </a:lnTo>
                  <a:lnTo>
                    <a:pt x="2588463" y="116420"/>
                  </a:lnTo>
                  <a:lnTo>
                    <a:pt x="2596172" y="130187"/>
                  </a:lnTo>
                  <a:lnTo>
                    <a:pt x="2604884" y="132638"/>
                  </a:lnTo>
                  <a:lnTo>
                    <a:pt x="2695067" y="82054"/>
                  </a:lnTo>
                  <a:lnTo>
                    <a:pt x="2719692" y="682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0600" y="5206999"/>
              <a:ext cx="1151255" cy="640080"/>
            </a:xfrm>
            <a:custGeom>
              <a:avLst/>
              <a:gdLst/>
              <a:ahLst/>
              <a:cxnLst/>
              <a:rect l="l" t="t" r="r" b="b"/>
              <a:pathLst>
                <a:path w="1151255" h="640079">
                  <a:moveTo>
                    <a:pt x="575468" y="0"/>
                  </a:moveTo>
                  <a:lnTo>
                    <a:pt x="516630" y="1651"/>
                  </a:lnTo>
                  <a:lnTo>
                    <a:pt x="459491" y="6498"/>
                  </a:lnTo>
                  <a:lnTo>
                    <a:pt x="404341" y="14381"/>
                  </a:lnTo>
                  <a:lnTo>
                    <a:pt x="351470" y="25137"/>
                  </a:lnTo>
                  <a:lnTo>
                    <a:pt x="301166" y="38607"/>
                  </a:lnTo>
                  <a:lnTo>
                    <a:pt x="253718" y="54630"/>
                  </a:lnTo>
                  <a:lnTo>
                    <a:pt x="209417" y="73045"/>
                  </a:lnTo>
                  <a:lnTo>
                    <a:pt x="168550" y="93690"/>
                  </a:lnTo>
                  <a:lnTo>
                    <a:pt x="131409" y="116406"/>
                  </a:lnTo>
                  <a:lnTo>
                    <a:pt x="98281" y="141032"/>
                  </a:lnTo>
                  <a:lnTo>
                    <a:pt x="69455" y="167406"/>
                  </a:lnTo>
                  <a:lnTo>
                    <a:pt x="25871" y="224758"/>
                  </a:lnTo>
                  <a:lnTo>
                    <a:pt x="2971" y="287175"/>
                  </a:lnTo>
                  <a:lnTo>
                    <a:pt x="0" y="319881"/>
                  </a:lnTo>
                  <a:lnTo>
                    <a:pt x="2971" y="352587"/>
                  </a:lnTo>
                  <a:lnTo>
                    <a:pt x="25871" y="415004"/>
                  </a:lnTo>
                  <a:lnTo>
                    <a:pt x="69455" y="472355"/>
                  </a:lnTo>
                  <a:lnTo>
                    <a:pt x="98281" y="498730"/>
                  </a:lnTo>
                  <a:lnTo>
                    <a:pt x="131409" y="523355"/>
                  </a:lnTo>
                  <a:lnTo>
                    <a:pt x="168550" y="546071"/>
                  </a:lnTo>
                  <a:lnTo>
                    <a:pt x="209417" y="566717"/>
                  </a:lnTo>
                  <a:lnTo>
                    <a:pt x="253718" y="585132"/>
                  </a:lnTo>
                  <a:lnTo>
                    <a:pt x="301166" y="601155"/>
                  </a:lnTo>
                  <a:lnTo>
                    <a:pt x="351470" y="614625"/>
                  </a:lnTo>
                  <a:lnTo>
                    <a:pt x="404341" y="625381"/>
                  </a:lnTo>
                  <a:lnTo>
                    <a:pt x="459491" y="633264"/>
                  </a:lnTo>
                  <a:lnTo>
                    <a:pt x="516630" y="638111"/>
                  </a:lnTo>
                  <a:lnTo>
                    <a:pt x="575468" y="639763"/>
                  </a:lnTo>
                  <a:lnTo>
                    <a:pt x="634307" y="638111"/>
                  </a:lnTo>
                  <a:lnTo>
                    <a:pt x="691445" y="633264"/>
                  </a:lnTo>
                  <a:lnTo>
                    <a:pt x="746595" y="625381"/>
                  </a:lnTo>
                  <a:lnTo>
                    <a:pt x="799467" y="614625"/>
                  </a:lnTo>
                  <a:lnTo>
                    <a:pt x="849771" y="601155"/>
                  </a:lnTo>
                  <a:lnTo>
                    <a:pt x="897218" y="585132"/>
                  </a:lnTo>
                  <a:lnTo>
                    <a:pt x="941520" y="566717"/>
                  </a:lnTo>
                  <a:lnTo>
                    <a:pt x="982386" y="546071"/>
                  </a:lnTo>
                  <a:lnTo>
                    <a:pt x="1019528" y="523355"/>
                  </a:lnTo>
                  <a:lnTo>
                    <a:pt x="1052656" y="498730"/>
                  </a:lnTo>
                  <a:lnTo>
                    <a:pt x="1081481" y="472355"/>
                  </a:lnTo>
                  <a:lnTo>
                    <a:pt x="1125065" y="415004"/>
                  </a:lnTo>
                  <a:lnTo>
                    <a:pt x="1147966" y="352587"/>
                  </a:lnTo>
                  <a:lnTo>
                    <a:pt x="1150937" y="319881"/>
                  </a:lnTo>
                  <a:lnTo>
                    <a:pt x="1147966" y="287175"/>
                  </a:lnTo>
                  <a:lnTo>
                    <a:pt x="1125065" y="224758"/>
                  </a:lnTo>
                  <a:lnTo>
                    <a:pt x="1081481" y="167406"/>
                  </a:lnTo>
                  <a:lnTo>
                    <a:pt x="1052656" y="141032"/>
                  </a:lnTo>
                  <a:lnTo>
                    <a:pt x="1019528" y="116406"/>
                  </a:lnTo>
                  <a:lnTo>
                    <a:pt x="982386" y="93690"/>
                  </a:lnTo>
                  <a:lnTo>
                    <a:pt x="941520" y="73045"/>
                  </a:lnTo>
                  <a:lnTo>
                    <a:pt x="897218" y="54630"/>
                  </a:lnTo>
                  <a:lnTo>
                    <a:pt x="849771" y="38607"/>
                  </a:lnTo>
                  <a:lnTo>
                    <a:pt x="799467" y="25137"/>
                  </a:lnTo>
                  <a:lnTo>
                    <a:pt x="746595" y="14381"/>
                  </a:lnTo>
                  <a:lnTo>
                    <a:pt x="691445" y="6498"/>
                  </a:lnTo>
                  <a:lnTo>
                    <a:pt x="634307" y="1651"/>
                  </a:lnTo>
                  <a:lnTo>
                    <a:pt x="575468" y="0"/>
                  </a:lnTo>
                  <a:close/>
                </a:path>
              </a:pathLst>
            </a:custGeom>
            <a:solidFill>
              <a:srgbClr val="00FFFF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90600" y="5206999"/>
              <a:ext cx="1151255" cy="640080"/>
            </a:xfrm>
            <a:custGeom>
              <a:avLst/>
              <a:gdLst/>
              <a:ahLst/>
              <a:cxnLst/>
              <a:rect l="l" t="t" r="r" b="b"/>
              <a:pathLst>
                <a:path w="1151255" h="640079">
                  <a:moveTo>
                    <a:pt x="0" y="319881"/>
                  </a:moveTo>
                  <a:lnTo>
                    <a:pt x="11691" y="255414"/>
                  </a:lnTo>
                  <a:lnTo>
                    <a:pt x="45223" y="195369"/>
                  </a:lnTo>
                  <a:lnTo>
                    <a:pt x="98281" y="141032"/>
                  </a:lnTo>
                  <a:lnTo>
                    <a:pt x="131409" y="116407"/>
                  </a:lnTo>
                  <a:lnTo>
                    <a:pt x="168550" y="93691"/>
                  </a:lnTo>
                  <a:lnTo>
                    <a:pt x="209417" y="73045"/>
                  </a:lnTo>
                  <a:lnTo>
                    <a:pt x="253718" y="54630"/>
                  </a:lnTo>
                  <a:lnTo>
                    <a:pt x="301166" y="38607"/>
                  </a:lnTo>
                  <a:lnTo>
                    <a:pt x="351470" y="25137"/>
                  </a:lnTo>
                  <a:lnTo>
                    <a:pt x="404342" y="14381"/>
                  </a:lnTo>
                  <a:lnTo>
                    <a:pt x="459491" y="6498"/>
                  </a:lnTo>
                  <a:lnTo>
                    <a:pt x="516630" y="1651"/>
                  </a:lnTo>
                  <a:lnTo>
                    <a:pt x="575469" y="0"/>
                  </a:lnTo>
                  <a:lnTo>
                    <a:pt x="634307" y="1651"/>
                  </a:lnTo>
                  <a:lnTo>
                    <a:pt x="691446" y="6498"/>
                  </a:lnTo>
                  <a:lnTo>
                    <a:pt x="746595" y="14381"/>
                  </a:lnTo>
                  <a:lnTo>
                    <a:pt x="799467" y="25137"/>
                  </a:lnTo>
                  <a:lnTo>
                    <a:pt x="849771" y="38607"/>
                  </a:lnTo>
                  <a:lnTo>
                    <a:pt x="897219" y="54630"/>
                  </a:lnTo>
                  <a:lnTo>
                    <a:pt x="941520" y="73045"/>
                  </a:lnTo>
                  <a:lnTo>
                    <a:pt x="982387" y="93691"/>
                  </a:lnTo>
                  <a:lnTo>
                    <a:pt x="1019528" y="116407"/>
                  </a:lnTo>
                  <a:lnTo>
                    <a:pt x="1052656" y="141032"/>
                  </a:lnTo>
                  <a:lnTo>
                    <a:pt x="1081482" y="167406"/>
                  </a:lnTo>
                  <a:lnTo>
                    <a:pt x="1125066" y="224758"/>
                  </a:lnTo>
                  <a:lnTo>
                    <a:pt x="1147966" y="287175"/>
                  </a:lnTo>
                  <a:lnTo>
                    <a:pt x="1150938" y="319881"/>
                  </a:lnTo>
                  <a:lnTo>
                    <a:pt x="1147966" y="352587"/>
                  </a:lnTo>
                  <a:lnTo>
                    <a:pt x="1125066" y="415004"/>
                  </a:lnTo>
                  <a:lnTo>
                    <a:pt x="1081482" y="472356"/>
                  </a:lnTo>
                  <a:lnTo>
                    <a:pt x="1052656" y="498730"/>
                  </a:lnTo>
                  <a:lnTo>
                    <a:pt x="1019528" y="523355"/>
                  </a:lnTo>
                  <a:lnTo>
                    <a:pt x="982387" y="546071"/>
                  </a:lnTo>
                  <a:lnTo>
                    <a:pt x="941520" y="566717"/>
                  </a:lnTo>
                  <a:lnTo>
                    <a:pt x="897219" y="585132"/>
                  </a:lnTo>
                  <a:lnTo>
                    <a:pt x="849771" y="601155"/>
                  </a:lnTo>
                  <a:lnTo>
                    <a:pt x="799467" y="614625"/>
                  </a:lnTo>
                  <a:lnTo>
                    <a:pt x="746595" y="625381"/>
                  </a:lnTo>
                  <a:lnTo>
                    <a:pt x="691446" y="633264"/>
                  </a:lnTo>
                  <a:lnTo>
                    <a:pt x="634307" y="638111"/>
                  </a:lnTo>
                  <a:lnTo>
                    <a:pt x="575469" y="639763"/>
                  </a:lnTo>
                  <a:lnTo>
                    <a:pt x="516630" y="638111"/>
                  </a:lnTo>
                  <a:lnTo>
                    <a:pt x="459491" y="633264"/>
                  </a:lnTo>
                  <a:lnTo>
                    <a:pt x="404342" y="625381"/>
                  </a:lnTo>
                  <a:lnTo>
                    <a:pt x="351470" y="614625"/>
                  </a:lnTo>
                  <a:lnTo>
                    <a:pt x="301166" y="601155"/>
                  </a:lnTo>
                  <a:lnTo>
                    <a:pt x="253718" y="585132"/>
                  </a:lnTo>
                  <a:lnTo>
                    <a:pt x="209417" y="566717"/>
                  </a:lnTo>
                  <a:lnTo>
                    <a:pt x="168550" y="546071"/>
                  </a:lnTo>
                  <a:lnTo>
                    <a:pt x="131409" y="523355"/>
                  </a:lnTo>
                  <a:lnTo>
                    <a:pt x="98281" y="498730"/>
                  </a:lnTo>
                  <a:lnTo>
                    <a:pt x="69455" y="472356"/>
                  </a:lnTo>
                  <a:lnTo>
                    <a:pt x="25871" y="415004"/>
                  </a:lnTo>
                  <a:lnTo>
                    <a:pt x="2971" y="352587"/>
                  </a:lnTo>
                  <a:lnTo>
                    <a:pt x="0" y="319881"/>
                  </a:lnTo>
                  <a:close/>
                </a:path>
              </a:pathLst>
            </a:custGeom>
            <a:ln w="28575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7436606" y="1893315"/>
            <a:ext cx="13411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rdfs:subClassOf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641827" y="2664459"/>
            <a:ext cx="1832610" cy="924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3555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rdfs:subClassOf</a:t>
            </a:r>
            <a:endParaRPr sz="1600">
              <a:latin typeface="Times New Roman"/>
              <a:cs typeface="Times New Roman"/>
            </a:endParaRPr>
          </a:p>
          <a:p>
            <a:pPr marL="12700" marR="794385" indent="31115">
              <a:lnSpc>
                <a:spcPct val="103699"/>
              </a:lnSpc>
              <a:spcBef>
                <a:spcPts val="1175"/>
              </a:spcBef>
            </a:pPr>
            <a:r>
              <a:rPr sz="1600" i="1" spc="-10" dirty="0">
                <a:latin typeface="Times New Roman"/>
                <a:cs typeface="Times New Roman"/>
              </a:rPr>
              <a:t>ex:Profesor Funcionario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374318" y="2728467"/>
            <a:ext cx="13411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rdfs:subClassOf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350711" y="3551428"/>
            <a:ext cx="13411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rdfs:subClassOf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518788" y="3615435"/>
            <a:ext cx="13411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rdfs:subClassOf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327150" y="5380228"/>
            <a:ext cx="47879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ex:IC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36" name="object 36"/>
          <p:cNvGrpSpPr/>
          <p:nvPr/>
        </p:nvGrpSpPr>
        <p:grpSpPr>
          <a:xfrm>
            <a:off x="5151437" y="5202237"/>
            <a:ext cx="1546225" cy="669925"/>
            <a:chOff x="5151437" y="5202237"/>
            <a:chExt cx="1546225" cy="669925"/>
          </a:xfrm>
        </p:grpSpPr>
        <p:sp>
          <p:nvSpPr>
            <p:cNvPr id="37" name="object 37"/>
            <p:cNvSpPr/>
            <p:nvPr/>
          </p:nvSpPr>
          <p:spPr>
            <a:xfrm>
              <a:off x="5165725" y="5216525"/>
              <a:ext cx="1517650" cy="641350"/>
            </a:xfrm>
            <a:custGeom>
              <a:avLst/>
              <a:gdLst/>
              <a:ahLst/>
              <a:cxnLst/>
              <a:rect l="l" t="t" r="r" b="b"/>
              <a:pathLst>
                <a:path w="1517650" h="641350">
                  <a:moveTo>
                    <a:pt x="758825" y="0"/>
                  </a:moveTo>
                  <a:lnTo>
                    <a:pt x="693350" y="1177"/>
                  </a:lnTo>
                  <a:lnTo>
                    <a:pt x="629423" y="4644"/>
                  </a:lnTo>
                  <a:lnTo>
                    <a:pt x="567269" y="10304"/>
                  </a:lnTo>
                  <a:lnTo>
                    <a:pt x="507118" y="18063"/>
                  </a:lnTo>
                  <a:lnTo>
                    <a:pt x="449197" y="27822"/>
                  </a:lnTo>
                  <a:lnTo>
                    <a:pt x="393733" y="39486"/>
                  </a:lnTo>
                  <a:lnTo>
                    <a:pt x="340955" y="52959"/>
                  </a:lnTo>
                  <a:lnTo>
                    <a:pt x="291091" y="68145"/>
                  </a:lnTo>
                  <a:lnTo>
                    <a:pt x="244367" y="84946"/>
                  </a:lnTo>
                  <a:lnTo>
                    <a:pt x="201012" y="103268"/>
                  </a:lnTo>
                  <a:lnTo>
                    <a:pt x="161254" y="123013"/>
                  </a:lnTo>
                  <a:lnTo>
                    <a:pt x="125320" y="144085"/>
                  </a:lnTo>
                  <a:lnTo>
                    <a:pt x="93438" y="166389"/>
                  </a:lnTo>
                  <a:lnTo>
                    <a:pt x="42743" y="214305"/>
                  </a:lnTo>
                  <a:lnTo>
                    <a:pt x="10989" y="265990"/>
                  </a:lnTo>
                  <a:lnTo>
                    <a:pt x="0" y="320675"/>
                  </a:lnTo>
                  <a:lnTo>
                    <a:pt x="2785" y="348344"/>
                  </a:lnTo>
                  <a:lnTo>
                    <a:pt x="24384" y="401625"/>
                  </a:lnTo>
                  <a:lnTo>
                    <a:pt x="65837" y="451521"/>
                  </a:lnTo>
                  <a:lnTo>
                    <a:pt x="125320" y="497264"/>
                  </a:lnTo>
                  <a:lnTo>
                    <a:pt x="161254" y="518336"/>
                  </a:lnTo>
                  <a:lnTo>
                    <a:pt x="201012" y="538081"/>
                  </a:lnTo>
                  <a:lnTo>
                    <a:pt x="244367" y="556403"/>
                  </a:lnTo>
                  <a:lnTo>
                    <a:pt x="291091" y="573204"/>
                  </a:lnTo>
                  <a:lnTo>
                    <a:pt x="340955" y="588390"/>
                  </a:lnTo>
                  <a:lnTo>
                    <a:pt x="393733" y="601863"/>
                  </a:lnTo>
                  <a:lnTo>
                    <a:pt x="449197" y="613527"/>
                  </a:lnTo>
                  <a:lnTo>
                    <a:pt x="507118" y="623286"/>
                  </a:lnTo>
                  <a:lnTo>
                    <a:pt x="567269" y="631045"/>
                  </a:lnTo>
                  <a:lnTo>
                    <a:pt x="629423" y="636705"/>
                  </a:lnTo>
                  <a:lnTo>
                    <a:pt x="693350" y="640172"/>
                  </a:lnTo>
                  <a:lnTo>
                    <a:pt x="758825" y="641350"/>
                  </a:lnTo>
                  <a:lnTo>
                    <a:pt x="824299" y="640172"/>
                  </a:lnTo>
                  <a:lnTo>
                    <a:pt x="888226" y="636705"/>
                  </a:lnTo>
                  <a:lnTo>
                    <a:pt x="950380" y="631045"/>
                  </a:lnTo>
                  <a:lnTo>
                    <a:pt x="1010531" y="623286"/>
                  </a:lnTo>
                  <a:lnTo>
                    <a:pt x="1068452" y="613527"/>
                  </a:lnTo>
                  <a:lnTo>
                    <a:pt x="1123916" y="601863"/>
                  </a:lnTo>
                  <a:lnTo>
                    <a:pt x="1176694" y="588390"/>
                  </a:lnTo>
                  <a:lnTo>
                    <a:pt x="1226558" y="573204"/>
                  </a:lnTo>
                  <a:lnTo>
                    <a:pt x="1273282" y="556403"/>
                  </a:lnTo>
                  <a:lnTo>
                    <a:pt x="1316637" y="538081"/>
                  </a:lnTo>
                  <a:lnTo>
                    <a:pt x="1356395" y="518336"/>
                  </a:lnTo>
                  <a:lnTo>
                    <a:pt x="1392329" y="497264"/>
                  </a:lnTo>
                  <a:lnTo>
                    <a:pt x="1424211" y="474960"/>
                  </a:lnTo>
                  <a:lnTo>
                    <a:pt x="1474906" y="427044"/>
                  </a:lnTo>
                  <a:lnTo>
                    <a:pt x="1506660" y="375359"/>
                  </a:lnTo>
                  <a:lnTo>
                    <a:pt x="1517650" y="320675"/>
                  </a:lnTo>
                  <a:lnTo>
                    <a:pt x="1514864" y="293005"/>
                  </a:lnTo>
                  <a:lnTo>
                    <a:pt x="1493265" y="239724"/>
                  </a:lnTo>
                  <a:lnTo>
                    <a:pt x="1451812" y="189828"/>
                  </a:lnTo>
                  <a:lnTo>
                    <a:pt x="1392329" y="144085"/>
                  </a:lnTo>
                  <a:lnTo>
                    <a:pt x="1356395" y="123013"/>
                  </a:lnTo>
                  <a:lnTo>
                    <a:pt x="1316637" y="103268"/>
                  </a:lnTo>
                  <a:lnTo>
                    <a:pt x="1273282" y="84946"/>
                  </a:lnTo>
                  <a:lnTo>
                    <a:pt x="1226558" y="68145"/>
                  </a:lnTo>
                  <a:lnTo>
                    <a:pt x="1176694" y="52959"/>
                  </a:lnTo>
                  <a:lnTo>
                    <a:pt x="1123916" y="39486"/>
                  </a:lnTo>
                  <a:lnTo>
                    <a:pt x="1068452" y="27822"/>
                  </a:lnTo>
                  <a:lnTo>
                    <a:pt x="1010531" y="18063"/>
                  </a:lnTo>
                  <a:lnTo>
                    <a:pt x="950380" y="10304"/>
                  </a:lnTo>
                  <a:lnTo>
                    <a:pt x="888226" y="4644"/>
                  </a:lnTo>
                  <a:lnTo>
                    <a:pt x="824299" y="1177"/>
                  </a:lnTo>
                  <a:lnTo>
                    <a:pt x="758825" y="0"/>
                  </a:lnTo>
                  <a:close/>
                </a:path>
              </a:pathLst>
            </a:custGeom>
            <a:solidFill>
              <a:srgbClr val="00FFFF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165725" y="5216525"/>
              <a:ext cx="1517650" cy="641350"/>
            </a:xfrm>
            <a:custGeom>
              <a:avLst/>
              <a:gdLst/>
              <a:ahLst/>
              <a:cxnLst/>
              <a:rect l="l" t="t" r="r" b="b"/>
              <a:pathLst>
                <a:path w="1517650" h="641350">
                  <a:moveTo>
                    <a:pt x="0" y="320675"/>
                  </a:moveTo>
                  <a:lnTo>
                    <a:pt x="10989" y="265990"/>
                  </a:lnTo>
                  <a:lnTo>
                    <a:pt x="42743" y="214305"/>
                  </a:lnTo>
                  <a:lnTo>
                    <a:pt x="93438" y="166389"/>
                  </a:lnTo>
                  <a:lnTo>
                    <a:pt x="125320" y="144085"/>
                  </a:lnTo>
                  <a:lnTo>
                    <a:pt x="161254" y="123013"/>
                  </a:lnTo>
                  <a:lnTo>
                    <a:pt x="201012" y="103268"/>
                  </a:lnTo>
                  <a:lnTo>
                    <a:pt x="244367" y="84946"/>
                  </a:lnTo>
                  <a:lnTo>
                    <a:pt x="291091" y="68145"/>
                  </a:lnTo>
                  <a:lnTo>
                    <a:pt x="340955" y="52959"/>
                  </a:lnTo>
                  <a:lnTo>
                    <a:pt x="393733" y="39486"/>
                  </a:lnTo>
                  <a:lnTo>
                    <a:pt x="449197" y="27822"/>
                  </a:lnTo>
                  <a:lnTo>
                    <a:pt x="507118" y="18063"/>
                  </a:lnTo>
                  <a:lnTo>
                    <a:pt x="567269" y="10304"/>
                  </a:lnTo>
                  <a:lnTo>
                    <a:pt x="629422" y="4644"/>
                  </a:lnTo>
                  <a:lnTo>
                    <a:pt x="693350" y="1177"/>
                  </a:lnTo>
                  <a:lnTo>
                    <a:pt x="758825" y="0"/>
                  </a:lnTo>
                  <a:lnTo>
                    <a:pt x="824299" y="1177"/>
                  </a:lnTo>
                  <a:lnTo>
                    <a:pt x="888226" y="4644"/>
                  </a:lnTo>
                  <a:lnTo>
                    <a:pt x="950380" y="10304"/>
                  </a:lnTo>
                  <a:lnTo>
                    <a:pt x="1010531" y="18063"/>
                  </a:lnTo>
                  <a:lnTo>
                    <a:pt x="1068452" y="27822"/>
                  </a:lnTo>
                  <a:lnTo>
                    <a:pt x="1123916" y="39486"/>
                  </a:lnTo>
                  <a:lnTo>
                    <a:pt x="1176694" y="52959"/>
                  </a:lnTo>
                  <a:lnTo>
                    <a:pt x="1226558" y="68145"/>
                  </a:lnTo>
                  <a:lnTo>
                    <a:pt x="1273282" y="84946"/>
                  </a:lnTo>
                  <a:lnTo>
                    <a:pt x="1316637" y="103268"/>
                  </a:lnTo>
                  <a:lnTo>
                    <a:pt x="1356395" y="123013"/>
                  </a:lnTo>
                  <a:lnTo>
                    <a:pt x="1392329" y="144085"/>
                  </a:lnTo>
                  <a:lnTo>
                    <a:pt x="1424210" y="166389"/>
                  </a:lnTo>
                  <a:lnTo>
                    <a:pt x="1474906" y="214305"/>
                  </a:lnTo>
                  <a:lnTo>
                    <a:pt x="1506660" y="265990"/>
                  </a:lnTo>
                  <a:lnTo>
                    <a:pt x="1517650" y="320675"/>
                  </a:lnTo>
                  <a:lnTo>
                    <a:pt x="1514864" y="348344"/>
                  </a:lnTo>
                  <a:lnTo>
                    <a:pt x="1493265" y="401625"/>
                  </a:lnTo>
                  <a:lnTo>
                    <a:pt x="1451812" y="451521"/>
                  </a:lnTo>
                  <a:lnTo>
                    <a:pt x="1392329" y="497264"/>
                  </a:lnTo>
                  <a:lnTo>
                    <a:pt x="1356395" y="518336"/>
                  </a:lnTo>
                  <a:lnTo>
                    <a:pt x="1316637" y="538081"/>
                  </a:lnTo>
                  <a:lnTo>
                    <a:pt x="1273282" y="556403"/>
                  </a:lnTo>
                  <a:lnTo>
                    <a:pt x="1226558" y="573204"/>
                  </a:lnTo>
                  <a:lnTo>
                    <a:pt x="1176694" y="588390"/>
                  </a:lnTo>
                  <a:lnTo>
                    <a:pt x="1123916" y="601863"/>
                  </a:lnTo>
                  <a:lnTo>
                    <a:pt x="1068452" y="613527"/>
                  </a:lnTo>
                  <a:lnTo>
                    <a:pt x="1010531" y="623286"/>
                  </a:lnTo>
                  <a:lnTo>
                    <a:pt x="950380" y="631045"/>
                  </a:lnTo>
                  <a:lnTo>
                    <a:pt x="888226" y="636705"/>
                  </a:lnTo>
                  <a:lnTo>
                    <a:pt x="824299" y="640172"/>
                  </a:lnTo>
                  <a:lnTo>
                    <a:pt x="758825" y="641350"/>
                  </a:lnTo>
                  <a:lnTo>
                    <a:pt x="693350" y="640172"/>
                  </a:lnTo>
                  <a:lnTo>
                    <a:pt x="629422" y="636705"/>
                  </a:lnTo>
                  <a:lnTo>
                    <a:pt x="567269" y="631045"/>
                  </a:lnTo>
                  <a:lnTo>
                    <a:pt x="507118" y="623286"/>
                  </a:lnTo>
                  <a:lnTo>
                    <a:pt x="449197" y="613527"/>
                  </a:lnTo>
                  <a:lnTo>
                    <a:pt x="393733" y="601863"/>
                  </a:lnTo>
                  <a:lnTo>
                    <a:pt x="340955" y="588390"/>
                  </a:lnTo>
                  <a:lnTo>
                    <a:pt x="291091" y="573204"/>
                  </a:lnTo>
                  <a:lnTo>
                    <a:pt x="244367" y="556403"/>
                  </a:lnTo>
                  <a:lnTo>
                    <a:pt x="201012" y="538081"/>
                  </a:lnTo>
                  <a:lnTo>
                    <a:pt x="161254" y="518336"/>
                  </a:lnTo>
                  <a:lnTo>
                    <a:pt x="125320" y="497264"/>
                  </a:lnTo>
                  <a:lnTo>
                    <a:pt x="93438" y="474960"/>
                  </a:lnTo>
                  <a:lnTo>
                    <a:pt x="42743" y="427044"/>
                  </a:lnTo>
                  <a:lnTo>
                    <a:pt x="10989" y="375359"/>
                  </a:lnTo>
                  <a:lnTo>
                    <a:pt x="0" y="320675"/>
                  </a:lnTo>
                  <a:close/>
                </a:path>
              </a:pathLst>
            </a:custGeom>
            <a:ln w="28575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5481637" y="5267452"/>
            <a:ext cx="885825" cy="52260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245110" marR="5080" indent="-233045">
              <a:lnSpc>
                <a:spcPct val="103699"/>
              </a:lnSpc>
              <a:spcBef>
                <a:spcPts val="25"/>
              </a:spcBef>
            </a:pPr>
            <a:r>
              <a:rPr sz="1600" i="1" spc="-10" dirty="0">
                <a:latin typeface="Times New Roman"/>
                <a:cs typeface="Times New Roman"/>
              </a:rPr>
              <a:t>ex:Alberto </a:t>
            </a:r>
            <a:r>
              <a:rPr sz="1600" i="1" spc="-20" dirty="0">
                <a:latin typeface="Times New Roman"/>
                <a:cs typeface="Times New Roman"/>
              </a:rPr>
              <a:t>Fdez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513230" y="2636773"/>
            <a:ext cx="4523740" cy="2580005"/>
          </a:xfrm>
          <a:custGeom>
            <a:avLst/>
            <a:gdLst/>
            <a:ahLst/>
            <a:cxnLst/>
            <a:rect l="l" t="t" r="r" b="b"/>
            <a:pathLst>
              <a:path w="4523740" h="2580004">
                <a:moveTo>
                  <a:pt x="132651" y="113703"/>
                </a:moveTo>
                <a:lnTo>
                  <a:pt x="82867" y="28359"/>
                </a:lnTo>
                <a:lnTo>
                  <a:pt x="66332" y="0"/>
                </a:lnTo>
                <a:lnTo>
                  <a:pt x="0" y="113703"/>
                </a:lnTo>
                <a:lnTo>
                  <a:pt x="2311" y="122453"/>
                </a:lnTo>
                <a:lnTo>
                  <a:pt x="15938" y="130403"/>
                </a:lnTo>
                <a:lnTo>
                  <a:pt x="24688" y="128104"/>
                </a:lnTo>
                <a:lnTo>
                  <a:pt x="52044" y="81203"/>
                </a:lnTo>
                <a:lnTo>
                  <a:pt x="52044" y="2570226"/>
                </a:lnTo>
                <a:lnTo>
                  <a:pt x="80619" y="2570226"/>
                </a:lnTo>
                <a:lnTo>
                  <a:pt x="80619" y="81203"/>
                </a:lnTo>
                <a:lnTo>
                  <a:pt x="107962" y="128104"/>
                </a:lnTo>
                <a:lnTo>
                  <a:pt x="116713" y="130403"/>
                </a:lnTo>
                <a:lnTo>
                  <a:pt x="130352" y="122453"/>
                </a:lnTo>
                <a:lnTo>
                  <a:pt x="132651" y="113703"/>
                </a:lnTo>
                <a:close/>
              </a:path>
              <a:path w="4523740" h="2580004">
                <a:moveTo>
                  <a:pt x="4523676" y="2110778"/>
                </a:moveTo>
                <a:lnTo>
                  <a:pt x="4473892" y="2025434"/>
                </a:lnTo>
                <a:lnTo>
                  <a:pt x="4457357" y="1997075"/>
                </a:lnTo>
                <a:lnTo>
                  <a:pt x="4391025" y="2110778"/>
                </a:lnTo>
                <a:lnTo>
                  <a:pt x="4393336" y="2119528"/>
                </a:lnTo>
                <a:lnTo>
                  <a:pt x="4406963" y="2127478"/>
                </a:lnTo>
                <a:lnTo>
                  <a:pt x="4415714" y="2125167"/>
                </a:lnTo>
                <a:lnTo>
                  <a:pt x="4443069" y="2078278"/>
                </a:lnTo>
                <a:lnTo>
                  <a:pt x="4443069" y="2579751"/>
                </a:lnTo>
                <a:lnTo>
                  <a:pt x="4471644" y="2579751"/>
                </a:lnTo>
                <a:lnTo>
                  <a:pt x="4471644" y="2078278"/>
                </a:lnTo>
                <a:lnTo>
                  <a:pt x="4498987" y="2125167"/>
                </a:lnTo>
                <a:lnTo>
                  <a:pt x="4507738" y="2127478"/>
                </a:lnTo>
                <a:lnTo>
                  <a:pt x="4521378" y="2119528"/>
                </a:lnTo>
                <a:lnTo>
                  <a:pt x="4523676" y="2110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1658302" y="3490467"/>
            <a:ext cx="66421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rdf:type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467917" y="4023867"/>
            <a:ext cx="1257935" cy="85153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212090" marR="283210" indent="-200025">
              <a:lnSpc>
                <a:spcPct val="103699"/>
              </a:lnSpc>
              <a:spcBef>
                <a:spcPts val="25"/>
              </a:spcBef>
            </a:pPr>
            <a:r>
              <a:rPr sz="1600" i="1" spc="-10" dirty="0">
                <a:latin typeface="Times New Roman"/>
                <a:cs typeface="Times New Roman"/>
              </a:rPr>
              <a:t>ex:Profesor Titular</a:t>
            </a:r>
            <a:endParaRPr sz="1600">
              <a:latin typeface="Times New Roman"/>
              <a:cs typeface="Times New Roman"/>
            </a:endParaRPr>
          </a:p>
          <a:p>
            <a:pPr marL="606425">
              <a:lnSpc>
                <a:spcPct val="100000"/>
              </a:lnSpc>
              <a:spcBef>
                <a:spcPts val="675"/>
              </a:spcBef>
            </a:pPr>
            <a:r>
              <a:rPr sz="1600" i="1" spc="-10" dirty="0">
                <a:latin typeface="Times New Roman"/>
                <a:cs typeface="Times New Roman"/>
              </a:rPr>
              <a:t>rdf:type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49212" y="1635058"/>
            <a:ext cx="8934450" cy="3968750"/>
            <a:chOff x="49212" y="1635058"/>
            <a:chExt cx="8934450" cy="3968750"/>
          </a:xfrm>
        </p:grpSpPr>
        <p:sp>
          <p:nvSpPr>
            <p:cNvPr id="44" name="object 44"/>
            <p:cNvSpPr/>
            <p:nvPr/>
          </p:nvSpPr>
          <p:spPr>
            <a:xfrm>
              <a:off x="2141537" y="5470876"/>
              <a:ext cx="3024505" cy="132715"/>
            </a:xfrm>
            <a:custGeom>
              <a:avLst/>
              <a:gdLst/>
              <a:ahLst/>
              <a:cxnLst/>
              <a:rect l="l" t="t" r="r" b="b"/>
              <a:pathLst>
                <a:path w="3024504" h="132714">
                  <a:moveTo>
                    <a:pt x="2910556" y="0"/>
                  </a:moveTo>
                  <a:lnTo>
                    <a:pt x="2901807" y="2302"/>
                  </a:lnTo>
                  <a:lnTo>
                    <a:pt x="2893856" y="15934"/>
                  </a:lnTo>
                  <a:lnTo>
                    <a:pt x="2896157" y="24682"/>
                  </a:lnTo>
                  <a:lnTo>
                    <a:pt x="2943050" y="52036"/>
                  </a:lnTo>
                  <a:lnTo>
                    <a:pt x="2995902" y="52036"/>
                  </a:lnTo>
                  <a:lnTo>
                    <a:pt x="2995902" y="80611"/>
                  </a:lnTo>
                  <a:lnTo>
                    <a:pt x="2943048" y="80611"/>
                  </a:lnTo>
                  <a:lnTo>
                    <a:pt x="2896157" y="107965"/>
                  </a:lnTo>
                  <a:lnTo>
                    <a:pt x="2893856" y="116713"/>
                  </a:lnTo>
                  <a:lnTo>
                    <a:pt x="2901807" y="130345"/>
                  </a:lnTo>
                  <a:lnTo>
                    <a:pt x="2910556" y="132647"/>
                  </a:lnTo>
                  <a:lnTo>
                    <a:pt x="2999760" y="80611"/>
                  </a:lnTo>
                  <a:lnTo>
                    <a:pt x="2995902" y="80611"/>
                  </a:lnTo>
                  <a:lnTo>
                    <a:pt x="2999762" y="80610"/>
                  </a:lnTo>
                  <a:lnTo>
                    <a:pt x="3024253" y="66324"/>
                  </a:lnTo>
                  <a:lnTo>
                    <a:pt x="2910556" y="0"/>
                  </a:lnTo>
                  <a:close/>
                </a:path>
                <a:path w="3024504" h="132714">
                  <a:moveTo>
                    <a:pt x="2967542" y="66323"/>
                  </a:moveTo>
                  <a:lnTo>
                    <a:pt x="2943048" y="80611"/>
                  </a:lnTo>
                  <a:lnTo>
                    <a:pt x="2995902" y="80611"/>
                  </a:lnTo>
                  <a:lnTo>
                    <a:pt x="2995902" y="78665"/>
                  </a:lnTo>
                  <a:lnTo>
                    <a:pt x="2988698" y="78665"/>
                  </a:lnTo>
                  <a:lnTo>
                    <a:pt x="2967542" y="66323"/>
                  </a:lnTo>
                  <a:close/>
                </a:path>
                <a:path w="3024504" h="132714">
                  <a:moveTo>
                    <a:pt x="0" y="52035"/>
                  </a:moveTo>
                  <a:lnTo>
                    <a:pt x="0" y="80610"/>
                  </a:lnTo>
                  <a:lnTo>
                    <a:pt x="2943050" y="80610"/>
                  </a:lnTo>
                  <a:lnTo>
                    <a:pt x="2967542" y="66323"/>
                  </a:lnTo>
                  <a:lnTo>
                    <a:pt x="2943050" y="52036"/>
                  </a:lnTo>
                  <a:lnTo>
                    <a:pt x="0" y="52035"/>
                  </a:lnTo>
                  <a:close/>
                </a:path>
                <a:path w="3024504" h="132714">
                  <a:moveTo>
                    <a:pt x="2988698" y="53982"/>
                  </a:moveTo>
                  <a:lnTo>
                    <a:pt x="2967542" y="66323"/>
                  </a:lnTo>
                  <a:lnTo>
                    <a:pt x="2988698" y="78665"/>
                  </a:lnTo>
                  <a:lnTo>
                    <a:pt x="2988698" y="53982"/>
                  </a:lnTo>
                  <a:close/>
                </a:path>
                <a:path w="3024504" h="132714">
                  <a:moveTo>
                    <a:pt x="2995902" y="53982"/>
                  </a:moveTo>
                  <a:lnTo>
                    <a:pt x="2988698" y="53982"/>
                  </a:lnTo>
                  <a:lnTo>
                    <a:pt x="2988698" y="78665"/>
                  </a:lnTo>
                  <a:lnTo>
                    <a:pt x="2995902" y="78665"/>
                  </a:lnTo>
                  <a:lnTo>
                    <a:pt x="2995902" y="53982"/>
                  </a:lnTo>
                  <a:close/>
                </a:path>
                <a:path w="3024504" h="132714">
                  <a:moveTo>
                    <a:pt x="2943050" y="52036"/>
                  </a:moveTo>
                  <a:lnTo>
                    <a:pt x="2967542" y="66323"/>
                  </a:lnTo>
                  <a:lnTo>
                    <a:pt x="2988698" y="53982"/>
                  </a:lnTo>
                  <a:lnTo>
                    <a:pt x="2995902" y="53982"/>
                  </a:lnTo>
                  <a:lnTo>
                    <a:pt x="2995902" y="52036"/>
                  </a:lnTo>
                  <a:lnTo>
                    <a:pt x="2943050" y="52036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3500" y="4948237"/>
              <a:ext cx="8905875" cy="12700"/>
            </a:xfrm>
            <a:custGeom>
              <a:avLst/>
              <a:gdLst/>
              <a:ahLst/>
              <a:cxnLst/>
              <a:rect l="l" t="t" r="r" b="b"/>
              <a:pathLst>
                <a:path w="8905875" h="12700">
                  <a:moveTo>
                    <a:pt x="0" y="0"/>
                  </a:moveTo>
                  <a:lnTo>
                    <a:pt x="8905875" y="12700"/>
                  </a:lnTo>
                </a:path>
              </a:pathLst>
            </a:custGeom>
            <a:ln w="28575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915126" y="1635058"/>
              <a:ext cx="132715" cy="464184"/>
            </a:xfrm>
            <a:custGeom>
              <a:avLst/>
              <a:gdLst/>
              <a:ahLst/>
              <a:cxnLst/>
              <a:rect l="l" t="t" r="r" b="b"/>
              <a:pathLst>
                <a:path w="132714" h="464185">
                  <a:moveTo>
                    <a:pt x="66323" y="56710"/>
                  </a:moveTo>
                  <a:lnTo>
                    <a:pt x="52036" y="81202"/>
                  </a:lnTo>
                  <a:lnTo>
                    <a:pt x="52035" y="463616"/>
                  </a:lnTo>
                  <a:lnTo>
                    <a:pt x="80610" y="463616"/>
                  </a:lnTo>
                  <a:lnTo>
                    <a:pt x="80610" y="81202"/>
                  </a:lnTo>
                  <a:lnTo>
                    <a:pt x="66323" y="56710"/>
                  </a:lnTo>
                  <a:close/>
                </a:path>
                <a:path w="132714" h="464185">
                  <a:moveTo>
                    <a:pt x="66324" y="0"/>
                  </a:moveTo>
                  <a:lnTo>
                    <a:pt x="0" y="113696"/>
                  </a:lnTo>
                  <a:lnTo>
                    <a:pt x="2302" y="122445"/>
                  </a:lnTo>
                  <a:lnTo>
                    <a:pt x="15934" y="130397"/>
                  </a:lnTo>
                  <a:lnTo>
                    <a:pt x="24682" y="128094"/>
                  </a:lnTo>
                  <a:lnTo>
                    <a:pt x="52035" y="81204"/>
                  </a:lnTo>
                  <a:lnTo>
                    <a:pt x="52036" y="28355"/>
                  </a:lnTo>
                  <a:lnTo>
                    <a:pt x="82864" y="28355"/>
                  </a:lnTo>
                  <a:lnTo>
                    <a:pt x="66324" y="0"/>
                  </a:lnTo>
                  <a:close/>
                </a:path>
                <a:path w="132714" h="464185">
                  <a:moveTo>
                    <a:pt x="82864" y="28355"/>
                  </a:moveTo>
                  <a:lnTo>
                    <a:pt x="80611" y="28355"/>
                  </a:lnTo>
                  <a:lnTo>
                    <a:pt x="80611" y="81204"/>
                  </a:lnTo>
                  <a:lnTo>
                    <a:pt x="107965" y="128094"/>
                  </a:lnTo>
                  <a:lnTo>
                    <a:pt x="116712" y="130397"/>
                  </a:lnTo>
                  <a:lnTo>
                    <a:pt x="130345" y="122445"/>
                  </a:lnTo>
                  <a:lnTo>
                    <a:pt x="132647" y="113696"/>
                  </a:lnTo>
                  <a:lnTo>
                    <a:pt x="82864" y="28355"/>
                  </a:lnTo>
                  <a:close/>
                </a:path>
                <a:path w="132714" h="464185">
                  <a:moveTo>
                    <a:pt x="80611" y="35554"/>
                  </a:moveTo>
                  <a:lnTo>
                    <a:pt x="78665" y="35554"/>
                  </a:lnTo>
                  <a:lnTo>
                    <a:pt x="66323" y="56710"/>
                  </a:lnTo>
                  <a:lnTo>
                    <a:pt x="80611" y="81204"/>
                  </a:lnTo>
                  <a:lnTo>
                    <a:pt x="80611" y="35554"/>
                  </a:lnTo>
                  <a:close/>
                </a:path>
                <a:path w="132714" h="464185">
                  <a:moveTo>
                    <a:pt x="80611" y="28355"/>
                  </a:moveTo>
                  <a:lnTo>
                    <a:pt x="52036" y="28355"/>
                  </a:lnTo>
                  <a:lnTo>
                    <a:pt x="52036" y="81202"/>
                  </a:lnTo>
                  <a:lnTo>
                    <a:pt x="66323" y="56710"/>
                  </a:lnTo>
                  <a:lnTo>
                    <a:pt x="53982" y="35554"/>
                  </a:lnTo>
                  <a:lnTo>
                    <a:pt x="80611" y="35554"/>
                  </a:lnTo>
                  <a:lnTo>
                    <a:pt x="80611" y="28355"/>
                  </a:lnTo>
                  <a:close/>
                </a:path>
                <a:path w="132714" h="464185">
                  <a:moveTo>
                    <a:pt x="78665" y="35554"/>
                  </a:moveTo>
                  <a:lnTo>
                    <a:pt x="53982" y="35554"/>
                  </a:lnTo>
                  <a:lnTo>
                    <a:pt x="66323" y="56710"/>
                  </a:lnTo>
                  <a:lnTo>
                    <a:pt x="78665" y="355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147003" y="4403852"/>
            <a:ext cx="12382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RDF </a:t>
            </a:r>
            <a:r>
              <a:rPr sz="1800" i="1" spc="-10" dirty="0">
                <a:latin typeface="Times New Roman"/>
                <a:cs typeface="Times New Roman"/>
              </a:rPr>
              <a:t>Schema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22 </a:t>
            </a:r>
            <a:r>
              <a:rPr spc="-50" dirty="0"/>
              <a:t>–</a:t>
            </a:r>
          </a:p>
        </p:txBody>
      </p:sp>
      <p:sp>
        <p:nvSpPr>
          <p:cNvPr id="48" name="object 48"/>
          <p:cNvSpPr txBox="1"/>
          <p:nvPr/>
        </p:nvSpPr>
        <p:spPr>
          <a:xfrm>
            <a:off x="235903" y="5144516"/>
            <a:ext cx="47053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RDF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432175" y="1637283"/>
            <a:ext cx="2690495" cy="796925"/>
          </a:xfrm>
          <a:prstGeom prst="rect">
            <a:avLst/>
          </a:prstGeom>
        </p:spPr>
        <p:txBody>
          <a:bodyPr vert="horz" wrap="square" lIns="0" tIns="64135" rIns="0" bIns="0" rtlCol="0">
            <a:spAutoFit/>
          </a:bodyPr>
          <a:lstStyle/>
          <a:p>
            <a:pPr marL="611505">
              <a:lnSpc>
                <a:spcPct val="100000"/>
              </a:lnSpc>
              <a:spcBef>
                <a:spcPts val="505"/>
              </a:spcBef>
            </a:pPr>
            <a:r>
              <a:rPr sz="1600" i="1" spc="-10" dirty="0">
                <a:latin typeface="Times New Roman"/>
                <a:cs typeface="Times New Roman"/>
              </a:rPr>
              <a:t>rdfs:subPropertyOf</a:t>
            </a:r>
            <a:endParaRPr sz="1600">
              <a:latin typeface="Times New Roman"/>
              <a:cs typeface="Times New Roman"/>
            </a:endParaRPr>
          </a:p>
          <a:p>
            <a:pPr marL="1824989">
              <a:lnSpc>
                <a:spcPts val="1670"/>
              </a:lnSpc>
              <a:spcBef>
                <a:spcPts val="409"/>
              </a:spcBef>
            </a:pPr>
            <a:r>
              <a:rPr sz="1600" i="1" spc="-10" dirty="0">
                <a:latin typeface="Times New Roman"/>
                <a:cs typeface="Times New Roman"/>
              </a:rPr>
              <a:t>rdfs:range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ts val="1670"/>
              </a:lnSpc>
            </a:pPr>
            <a:r>
              <a:rPr sz="1600" i="1" spc="-10" dirty="0">
                <a:latin typeface="Times New Roman"/>
                <a:cs typeface="Times New Roman"/>
              </a:rPr>
              <a:t>ex:impartidaPor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787200" y="5182108"/>
            <a:ext cx="13830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ex:impartidaPor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304415">
              <a:lnSpc>
                <a:spcPct val="100000"/>
              </a:lnSpc>
              <a:spcBef>
                <a:spcPts val="100"/>
              </a:spcBef>
            </a:pPr>
            <a:r>
              <a:rPr dirty="0"/>
              <a:t>RDF</a:t>
            </a:r>
            <a:r>
              <a:rPr spc="-15" dirty="0"/>
              <a:t> </a:t>
            </a:r>
            <a:r>
              <a:rPr dirty="0"/>
              <a:t>Schema</a:t>
            </a:r>
            <a:r>
              <a:rPr spc="-5" dirty="0"/>
              <a:t> </a:t>
            </a:r>
            <a:r>
              <a:rPr spc="-10" dirty="0"/>
              <a:t>(RDFS)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23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64540" y="1150416"/>
            <a:ext cx="7614284" cy="3196590"/>
          </a:xfrm>
          <a:prstGeom prst="rect">
            <a:avLst/>
          </a:prstGeom>
        </p:spPr>
        <p:txBody>
          <a:bodyPr vert="horz" wrap="square" lIns="0" tIns="6223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49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Algunas</a:t>
            </a:r>
            <a:r>
              <a:rPr sz="2400" spc="-1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otras</a:t>
            </a:r>
            <a:r>
              <a:rPr sz="2400" spc="-10" dirty="0">
                <a:latin typeface="Arial"/>
                <a:cs typeface="Arial"/>
              </a:rPr>
              <a:t> propiedades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330"/>
              </a:spcBef>
              <a:buFont typeface="Arial"/>
              <a:buChar char="–"/>
              <a:tabLst>
                <a:tab pos="755015" algn="l"/>
                <a:tab pos="755650" algn="l"/>
              </a:tabLst>
            </a:pPr>
            <a:r>
              <a:rPr sz="2000" i="1" dirty="0">
                <a:latin typeface="Arial"/>
                <a:cs typeface="Arial"/>
              </a:rPr>
              <a:t>rdfs:comment</a:t>
            </a:r>
            <a:r>
              <a:rPr sz="2000" dirty="0">
                <a:latin typeface="Arial"/>
                <a:cs typeface="Arial"/>
              </a:rPr>
              <a:t>:</a:t>
            </a:r>
            <a:r>
              <a:rPr sz="2000" spc="-3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descripción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legible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(por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humanos)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del</a:t>
            </a:r>
            <a:r>
              <a:rPr sz="2000" spc="-10" dirty="0">
                <a:latin typeface="Arial"/>
                <a:cs typeface="Arial"/>
              </a:rPr>
              <a:t> recurso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190"/>
              </a:spcBef>
              <a:buFont typeface="Arial"/>
              <a:buChar char="–"/>
              <a:tabLst>
                <a:tab pos="755015" algn="l"/>
                <a:tab pos="755650" algn="l"/>
              </a:tabLst>
            </a:pPr>
            <a:r>
              <a:rPr sz="2000" i="1" dirty="0">
                <a:latin typeface="Arial"/>
                <a:cs typeface="Arial"/>
              </a:rPr>
              <a:t>rdfs:label</a:t>
            </a:r>
            <a:r>
              <a:rPr sz="2000" dirty="0">
                <a:latin typeface="Arial"/>
                <a:cs typeface="Arial"/>
              </a:rPr>
              <a:t>:</a:t>
            </a:r>
            <a:r>
              <a:rPr sz="2000" spc="-3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versión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legible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del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nombre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del</a:t>
            </a:r>
            <a:r>
              <a:rPr sz="2000" spc="-10" dirty="0">
                <a:latin typeface="Arial"/>
                <a:cs typeface="Arial"/>
              </a:rPr>
              <a:t> recurso</a:t>
            </a:r>
            <a:endParaRPr sz="2000">
              <a:latin typeface="Arial"/>
              <a:cs typeface="Arial"/>
            </a:endParaRPr>
          </a:p>
          <a:p>
            <a:pPr marL="755015" marR="5080" lvl="1" indent="-285115">
              <a:lnSpc>
                <a:spcPts val="2090"/>
              </a:lnSpc>
              <a:spcBef>
                <a:spcPts val="640"/>
              </a:spcBef>
              <a:buFont typeface="Arial"/>
              <a:buChar char="–"/>
              <a:tabLst>
                <a:tab pos="755015" algn="l"/>
                <a:tab pos="755650" algn="l"/>
                <a:tab pos="2433955" algn="l"/>
                <a:tab pos="3153410" algn="l"/>
                <a:tab pos="4114800" algn="l"/>
                <a:tab pos="4608830" algn="l"/>
                <a:tab pos="5666740" algn="l"/>
                <a:tab pos="6287770" algn="l"/>
              </a:tabLst>
            </a:pPr>
            <a:r>
              <a:rPr sz="2000" i="1" spc="-10" dirty="0">
                <a:latin typeface="Arial"/>
                <a:cs typeface="Arial"/>
              </a:rPr>
              <a:t>rdfs:seeAlso</a:t>
            </a:r>
            <a:r>
              <a:rPr sz="2000" spc="-10" dirty="0">
                <a:latin typeface="Arial"/>
                <a:cs typeface="Arial"/>
              </a:rPr>
              <a:t>:</a:t>
            </a:r>
            <a:r>
              <a:rPr sz="2000" dirty="0">
                <a:latin typeface="Arial"/>
                <a:cs typeface="Arial"/>
              </a:rPr>
              <a:t>	</a:t>
            </a:r>
            <a:r>
              <a:rPr sz="2000" spc="-20" dirty="0">
                <a:latin typeface="Arial"/>
                <a:cs typeface="Arial"/>
              </a:rPr>
              <a:t>para</a:t>
            </a:r>
            <a:r>
              <a:rPr sz="2000" dirty="0">
                <a:latin typeface="Arial"/>
                <a:cs typeface="Arial"/>
              </a:rPr>
              <a:t>	</a:t>
            </a:r>
            <a:r>
              <a:rPr sz="2000" spc="-10" dirty="0">
                <a:latin typeface="Arial"/>
                <a:cs typeface="Arial"/>
              </a:rPr>
              <a:t>indicar</a:t>
            </a:r>
            <a:r>
              <a:rPr sz="2000" dirty="0">
                <a:latin typeface="Arial"/>
                <a:cs typeface="Arial"/>
              </a:rPr>
              <a:t>	</a:t>
            </a:r>
            <a:r>
              <a:rPr sz="2000" spc="-25" dirty="0">
                <a:latin typeface="Arial"/>
                <a:cs typeface="Arial"/>
              </a:rPr>
              <a:t>un</a:t>
            </a:r>
            <a:r>
              <a:rPr sz="2000" dirty="0">
                <a:latin typeface="Arial"/>
                <a:cs typeface="Arial"/>
              </a:rPr>
              <a:t>	</a:t>
            </a:r>
            <a:r>
              <a:rPr sz="2000" spc="-10" dirty="0">
                <a:latin typeface="Arial"/>
                <a:cs typeface="Arial"/>
              </a:rPr>
              <a:t>recurso</a:t>
            </a:r>
            <a:r>
              <a:rPr sz="2000" dirty="0">
                <a:latin typeface="Arial"/>
                <a:cs typeface="Arial"/>
              </a:rPr>
              <a:t>	</a:t>
            </a:r>
            <a:r>
              <a:rPr sz="2000" spc="-25" dirty="0">
                <a:latin typeface="Arial"/>
                <a:cs typeface="Arial"/>
              </a:rPr>
              <a:t>con</a:t>
            </a:r>
            <a:r>
              <a:rPr sz="2000" dirty="0">
                <a:latin typeface="Arial"/>
                <a:cs typeface="Arial"/>
              </a:rPr>
              <a:t>	</a:t>
            </a:r>
            <a:r>
              <a:rPr sz="2000" spc="-10" dirty="0">
                <a:latin typeface="Arial"/>
                <a:cs typeface="Arial"/>
              </a:rPr>
              <a:t>información adicional</a:t>
            </a:r>
            <a:endParaRPr sz="20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2200">
              <a:latin typeface="Arial"/>
              <a:cs typeface="Arial"/>
            </a:endParaRPr>
          </a:p>
          <a:p>
            <a:pPr marL="2251075" marR="424180" indent="-1895475">
              <a:lnSpc>
                <a:spcPct val="111100"/>
              </a:lnSpc>
              <a:spcBef>
                <a:spcPts val="1830"/>
              </a:spcBef>
            </a:pPr>
            <a:r>
              <a:rPr sz="1800" b="1" dirty="0">
                <a:latin typeface="Courier New"/>
                <a:cs typeface="Courier New"/>
              </a:rPr>
              <a:t>dbpedia:Spain</a:t>
            </a:r>
            <a:r>
              <a:rPr sz="1800" b="1" spc="-7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rdfs:comment</a:t>
            </a:r>
            <a:r>
              <a:rPr sz="1800" b="1" spc="-7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"España</a:t>
            </a:r>
            <a:r>
              <a:rPr sz="1800" b="1" spc="-8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es</a:t>
            </a:r>
            <a:r>
              <a:rPr sz="1800" b="1" spc="-7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un</a:t>
            </a:r>
            <a:r>
              <a:rPr sz="1800" b="1" spc="-7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país..."; </a:t>
            </a:r>
            <a:r>
              <a:rPr sz="1800" b="1" dirty="0">
                <a:latin typeface="Courier New"/>
                <a:cs typeface="Courier New"/>
              </a:rPr>
              <a:t>rdfs:label</a:t>
            </a:r>
            <a:r>
              <a:rPr sz="1800" b="1" spc="-100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"España";</a:t>
            </a:r>
            <a:endParaRPr sz="1800">
              <a:latin typeface="Courier New"/>
              <a:cs typeface="Courier New"/>
            </a:endParaRPr>
          </a:p>
          <a:p>
            <a:pPr marL="2251075">
              <a:lnSpc>
                <a:spcPct val="100000"/>
              </a:lnSpc>
              <a:spcBef>
                <a:spcPts val="240"/>
              </a:spcBef>
            </a:pPr>
            <a:r>
              <a:rPr sz="1800" b="1" dirty="0">
                <a:latin typeface="Courier New"/>
                <a:cs typeface="Courier New"/>
              </a:rPr>
              <a:t>rdfs:seeAlso</a:t>
            </a:r>
            <a:r>
              <a:rPr sz="1800" b="1" spc="-120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  <a:hlinkClick r:id="rId6"/>
              </a:rPr>
              <a:t>&lt;http://www.spain.info</a:t>
            </a:r>
            <a:r>
              <a:rPr sz="1800" b="1" spc="-10" dirty="0">
                <a:latin typeface="Courier New"/>
                <a:cs typeface="Courier New"/>
              </a:rPr>
              <a:t>/&gt;</a:t>
            </a:r>
            <a:endParaRPr sz="1800">
              <a:latin typeface="Courier New"/>
              <a:cs typeface="Courier New"/>
            </a:endParaRPr>
          </a:p>
        </p:txBody>
      </p:sp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304415">
              <a:lnSpc>
                <a:spcPct val="100000"/>
              </a:lnSpc>
              <a:spcBef>
                <a:spcPts val="100"/>
              </a:spcBef>
            </a:pPr>
            <a:r>
              <a:rPr dirty="0"/>
              <a:t>RDF</a:t>
            </a:r>
            <a:r>
              <a:rPr spc="-15" dirty="0"/>
              <a:t> </a:t>
            </a:r>
            <a:r>
              <a:rPr dirty="0"/>
              <a:t>Schema</a:t>
            </a:r>
            <a:r>
              <a:rPr spc="-5" dirty="0"/>
              <a:t> </a:t>
            </a:r>
            <a:r>
              <a:rPr spc="-10" dirty="0"/>
              <a:t>(RDFS)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24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160780"/>
            <a:ext cx="7134859" cy="4786630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Algunas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limitaciones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20" dirty="0">
                <a:latin typeface="Arial"/>
                <a:cs typeface="Arial"/>
              </a:rPr>
              <a:t>RDFS</a:t>
            </a:r>
            <a:endParaRPr sz="2400">
              <a:latin typeface="Arial"/>
              <a:cs typeface="Arial"/>
            </a:endParaRPr>
          </a:p>
          <a:p>
            <a:pPr marL="755015" marR="5080" lvl="1" indent="-285115">
              <a:lnSpc>
                <a:spcPct val="100000"/>
              </a:lnSpc>
              <a:spcBef>
                <a:spcPts val="52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Básicamente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permite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la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organización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vocabularios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spc="-25" dirty="0">
                <a:latin typeface="Arial"/>
                <a:cs typeface="Arial"/>
              </a:rPr>
              <a:t>en </a:t>
            </a:r>
            <a:r>
              <a:rPr sz="2000" spc="-10" dirty="0">
                <a:latin typeface="Arial"/>
                <a:cs typeface="Arial"/>
              </a:rPr>
              <a:t>jerarquías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0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Ámbito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local de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las</a:t>
            </a:r>
            <a:r>
              <a:rPr sz="2000" spc="-10" dirty="0">
                <a:latin typeface="Arial"/>
                <a:cs typeface="Arial"/>
              </a:rPr>
              <a:t> propiedades</a:t>
            </a:r>
            <a:endParaRPr sz="2000">
              <a:latin typeface="Arial"/>
              <a:cs typeface="Arial"/>
            </a:endParaRPr>
          </a:p>
          <a:p>
            <a:pPr marL="1155065" marR="52069" lvl="2" indent="-228600">
              <a:lnSpc>
                <a:spcPct val="102200"/>
              </a:lnSpc>
              <a:spcBef>
                <a:spcPts val="345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dirty="0">
                <a:latin typeface="Arial"/>
                <a:cs typeface="Arial"/>
              </a:rPr>
              <a:t>Las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restricciones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rango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no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pueden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aplicar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algunas </a:t>
            </a:r>
            <a:r>
              <a:rPr sz="1800" dirty="0">
                <a:latin typeface="Arial"/>
                <a:cs typeface="Arial"/>
              </a:rPr>
              <a:t>clases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solamente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(ej: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las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vacas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sólo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comen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hierba)</a:t>
            </a:r>
            <a:endParaRPr sz="18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2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No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permite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expresar:</a:t>
            </a:r>
            <a:endParaRPr sz="20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509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dirty="0">
                <a:latin typeface="Arial"/>
                <a:cs typeface="Arial"/>
              </a:rPr>
              <a:t>Clases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disjuntas</a:t>
            </a:r>
            <a:endParaRPr sz="1800">
              <a:latin typeface="Arial"/>
              <a:cs typeface="Arial"/>
            </a:endParaRPr>
          </a:p>
          <a:p>
            <a:pPr marL="1612900" lvl="3" indent="-229235">
              <a:lnSpc>
                <a:spcPct val="100000"/>
              </a:lnSpc>
              <a:spcBef>
                <a:spcPts val="340"/>
              </a:spcBef>
              <a:buChar char="–"/>
              <a:tabLst>
                <a:tab pos="1612900" algn="l"/>
              </a:tabLst>
            </a:pPr>
            <a:r>
              <a:rPr sz="1800" dirty="0">
                <a:latin typeface="Arial"/>
                <a:cs typeface="Arial"/>
              </a:rPr>
              <a:t>Ejemplo: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masculino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i="1" spc="-10" dirty="0">
                <a:latin typeface="Arial"/>
                <a:cs typeface="Arial"/>
              </a:rPr>
              <a:t>femenino</a:t>
            </a:r>
            <a:endParaRPr sz="18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430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dirty="0">
                <a:latin typeface="Arial"/>
                <a:cs typeface="Arial"/>
              </a:rPr>
              <a:t>Combinación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booleana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clases</a:t>
            </a:r>
            <a:endParaRPr sz="1800">
              <a:latin typeface="Arial"/>
              <a:cs typeface="Arial"/>
            </a:endParaRPr>
          </a:p>
          <a:p>
            <a:pPr marL="1612900" lvl="3" indent="-229235">
              <a:lnSpc>
                <a:spcPct val="100000"/>
              </a:lnSpc>
              <a:spcBef>
                <a:spcPts val="455"/>
              </a:spcBef>
              <a:buChar char="–"/>
              <a:tabLst>
                <a:tab pos="1612900" algn="l"/>
              </a:tabLst>
            </a:pPr>
            <a:r>
              <a:rPr sz="1800" dirty="0">
                <a:latin typeface="Arial"/>
                <a:cs typeface="Arial"/>
              </a:rPr>
              <a:t>Ejemplo: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Persona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=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Hombre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spc="340" dirty="0">
                <a:latin typeface="Symbol"/>
                <a:cs typeface="Symbol"/>
              </a:rPr>
              <a:t></a:t>
            </a:r>
            <a:r>
              <a:rPr sz="1800" spc="4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Arial"/>
                <a:cs typeface="Arial"/>
              </a:rPr>
              <a:t>Mujer</a:t>
            </a:r>
            <a:endParaRPr sz="18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434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dirty="0">
                <a:latin typeface="Arial"/>
                <a:cs typeface="Arial"/>
              </a:rPr>
              <a:t>Restricciones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cardinalidad</a:t>
            </a:r>
            <a:endParaRPr sz="18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430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dirty="0">
                <a:latin typeface="Arial"/>
                <a:cs typeface="Arial"/>
              </a:rPr>
              <a:t>Características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especiales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las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propiedades</a:t>
            </a:r>
            <a:endParaRPr sz="1800">
              <a:latin typeface="Arial"/>
              <a:cs typeface="Arial"/>
            </a:endParaRPr>
          </a:p>
          <a:p>
            <a:pPr marL="1612900" lvl="3" indent="-229235">
              <a:lnSpc>
                <a:spcPct val="100000"/>
              </a:lnSpc>
              <a:spcBef>
                <a:spcPts val="455"/>
              </a:spcBef>
              <a:buFont typeface="Arial"/>
              <a:buChar char="–"/>
              <a:tabLst>
                <a:tab pos="1612900" algn="l"/>
              </a:tabLst>
            </a:pPr>
            <a:r>
              <a:rPr sz="1800" i="1" dirty="0">
                <a:latin typeface="Arial"/>
                <a:cs typeface="Arial"/>
              </a:rPr>
              <a:t>Transitiva,</a:t>
            </a:r>
            <a:r>
              <a:rPr sz="1800" i="1" spc="-3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simétrica,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inversa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de</a:t>
            </a:r>
            <a:r>
              <a:rPr sz="1800" dirty="0">
                <a:latin typeface="Arial"/>
                <a:cs typeface="Arial"/>
              </a:rPr>
              <a:t>,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spc="-50" dirty="0">
                <a:latin typeface="Arial"/>
                <a:cs typeface="Arial"/>
              </a:rPr>
              <a:t>…</a:t>
            </a:r>
            <a:endParaRPr sz="1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458787" y="1587500"/>
            <a:ext cx="5297805" cy="463550"/>
            <a:chOff x="458787" y="1587500"/>
            <a:chExt cx="5297805" cy="463550"/>
          </a:xfrm>
        </p:grpSpPr>
        <p:sp>
          <p:nvSpPr>
            <p:cNvPr id="8" name="object 8"/>
            <p:cNvSpPr/>
            <p:nvPr/>
          </p:nvSpPr>
          <p:spPr>
            <a:xfrm>
              <a:off x="465137" y="1593850"/>
              <a:ext cx="5285105" cy="450850"/>
            </a:xfrm>
            <a:custGeom>
              <a:avLst/>
              <a:gdLst/>
              <a:ahLst/>
              <a:cxnLst/>
              <a:rect l="l" t="t" r="r" b="b"/>
              <a:pathLst>
                <a:path w="5285105" h="450850">
                  <a:moveTo>
                    <a:pt x="5209641" y="0"/>
                  </a:moveTo>
                  <a:lnTo>
                    <a:pt x="75145" y="0"/>
                  </a:lnTo>
                  <a:lnTo>
                    <a:pt x="45895" y="5905"/>
                  </a:lnTo>
                  <a:lnTo>
                    <a:pt x="22009" y="22009"/>
                  </a:lnTo>
                  <a:lnTo>
                    <a:pt x="5905" y="45895"/>
                  </a:lnTo>
                  <a:lnTo>
                    <a:pt x="0" y="75145"/>
                  </a:lnTo>
                  <a:lnTo>
                    <a:pt x="0" y="375704"/>
                  </a:lnTo>
                  <a:lnTo>
                    <a:pt x="5905" y="404954"/>
                  </a:lnTo>
                  <a:lnTo>
                    <a:pt x="22009" y="428840"/>
                  </a:lnTo>
                  <a:lnTo>
                    <a:pt x="45895" y="444944"/>
                  </a:lnTo>
                  <a:lnTo>
                    <a:pt x="75145" y="450850"/>
                  </a:lnTo>
                  <a:lnTo>
                    <a:pt x="5209641" y="450850"/>
                  </a:lnTo>
                  <a:lnTo>
                    <a:pt x="5238891" y="444944"/>
                  </a:lnTo>
                  <a:lnTo>
                    <a:pt x="5262777" y="428840"/>
                  </a:lnTo>
                  <a:lnTo>
                    <a:pt x="5278881" y="404954"/>
                  </a:lnTo>
                  <a:lnTo>
                    <a:pt x="5284786" y="375704"/>
                  </a:lnTo>
                  <a:lnTo>
                    <a:pt x="5284786" y="75145"/>
                  </a:lnTo>
                  <a:lnTo>
                    <a:pt x="5278881" y="45895"/>
                  </a:lnTo>
                  <a:lnTo>
                    <a:pt x="5262777" y="22009"/>
                  </a:lnTo>
                  <a:lnTo>
                    <a:pt x="5238891" y="5905"/>
                  </a:lnTo>
                  <a:lnTo>
                    <a:pt x="5209641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65137" y="1593850"/>
              <a:ext cx="5285105" cy="450850"/>
            </a:xfrm>
            <a:custGeom>
              <a:avLst/>
              <a:gdLst/>
              <a:ahLst/>
              <a:cxnLst/>
              <a:rect l="l" t="t" r="r" b="b"/>
              <a:pathLst>
                <a:path w="5285105" h="450850">
                  <a:moveTo>
                    <a:pt x="0" y="75145"/>
                  </a:moveTo>
                  <a:lnTo>
                    <a:pt x="5905" y="45895"/>
                  </a:lnTo>
                  <a:lnTo>
                    <a:pt x="22009" y="22009"/>
                  </a:lnTo>
                  <a:lnTo>
                    <a:pt x="45895" y="5905"/>
                  </a:lnTo>
                  <a:lnTo>
                    <a:pt x="75145" y="0"/>
                  </a:lnTo>
                  <a:lnTo>
                    <a:pt x="5209642" y="0"/>
                  </a:lnTo>
                  <a:lnTo>
                    <a:pt x="5238891" y="5905"/>
                  </a:lnTo>
                  <a:lnTo>
                    <a:pt x="5262777" y="22009"/>
                  </a:lnTo>
                  <a:lnTo>
                    <a:pt x="5278881" y="45895"/>
                  </a:lnTo>
                  <a:lnTo>
                    <a:pt x="5284787" y="75145"/>
                  </a:lnTo>
                  <a:lnTo>
                    <a:pt x="5284787" y="375704"/>
                  </a:lnTo>
                  <a:lnTo>
                    <a:pt x="5278881" y="404954"/>
                  </a:lnTo>
                  <a:lnTo>
                    <a:pt x="5262777" y="428840"/>
                  </a:lnTo>
                  <a:lnTo>
                    <a:pt x="5238891" y="444944"/>
                  </a:lnTo>
                  <a:lnTo>
                    <a:pt x="5209642" y="450850"/>
                  </a:lnTo>
                  <a:lnTo>
                    <a:pt x="75145" y="450850"/>
                  </a:lnTo>
                  <a:lnTo>
                    <a:pt x="45895" y="444944"/>
                  </a:lnTo>
                  <a:lnTo>
                    <a:pt x="22009" y="428840"/>
                  </a:lnTo>
                  <a:lnTo>
                    <a:pt x="5905" y="404954"/>
                  </a:lnTo>
                  <a:lnTo>
                    <a:pt x="0" y="375704"/>
                  </a:lnTo>
                  <a:lnTo>
                    <a:pt x="0" y="75145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36422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Índice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25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764540" y="1157731"/>
            <a:ext cx="6642100" cy="2988310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434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Introducción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Semántica</a:t>
            </a:r>
            <a:endParaRPr sz="24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33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Lenguajes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Ontologías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21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25" dirty="0">
                <a:latin typeface="Arial"/>
                <a:cs typeface="Arial"/>
              </a:rPr>
              <a:t>RDF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31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RDF</a:t>
            </a:r>
            <a:r>
              <a:rPr sz="2000" spc="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Schema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195"/>
              </a:spcBef>
              <a:buFont typeface="Arial"/>
              <a:buChar char="–"/>
              <a:tabLst>
                <a:tab pos="755015" algn="l"/>
                <a:tab pos="755650" algn="l"/>
              </a:tabLst>
            </a:pPr>
            <a:r>
              <a:rPr sz="2000" b="1" spc="-25" dirty="0">
                <a:solidFill>
                  <a:srgbClr val="0000FF"/>
                </a:solidFill>
                <a:latin typeface="Arial"/>
                <a:cs typeface="Arial"/>
              </a:rPr>
              <a:t>OWL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29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Consulta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información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en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Semántica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229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10" dirty="0">
                <a:latin typeface="Arial"/>
                <a:cs typeface="Arial"/>
              </a:rPr>
              <a:t>SPARQL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29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Datos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(Linked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Data)</a:t>
            </a:r>
            <a:endParaRPr sz="24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764540" y="215900"/>
            <a:ext cx="7101205" cy="43599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4350" algn="ctr">
              <a:lnSpc>
                <a:spcPct val="100000"/>
              </a:lnSpc>
              <a:spcBef>
                <a:spcPts val="100"/>
              </a:spcBef>
            </a:pPr>
            <a:r>
              <a:rPr sz="2400" b="1" spc="-25" dirty="0">
                <a:latin typeface="Arial"/>
                <a:cs typeface="Arial"/>
              </a:rPr>
              <a:t>OWL</a:t>
            </a:r>
            <a:endParaRPr sz="24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27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208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Web</a:t>
            </a:r>
            <a:r>
              <a:rPr sz="2400" spc="-3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Ontology</a:t>
            </a:r>
            <a:r>
              <a:rPr sz="2400" spc="-3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Language</a:t>
            </a:r>
            <a:endParaRPr sz="24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62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Recomendación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del </a:t>
            </a:r>
            <a:r>
              <a:rPr sz="2400" spc="-25" dirty="0">
                <a:latin typeface="Arial"/>
                <a:cs typeface="Arial"/>
              </a:rPr>
              <a:t>W3C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2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10" dirty="0">
                <a:latin typeface="Arial"/>
                <a:cs typeface="Arial"/>
                <a:hlinkClick r:id="rId6"/>
              </a:rPr>
              <a:t>http://www.w3.org/OWL/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38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10" dirty="0">
                <a:latin typeface="Arial"/>
                <a:cs typeface="Arial"/>
                <a:hlinkClick r:id="rId7"/>
              </a:rPr>
              <a:t>http://www.w3.org/TR/2012/REC-</a:t>
            </a:r>
            <a:r>
              <a:rPr sz="2000" dirty="0">
                <a:latin typeface="Arial"/>
                <a:cs typeface="Arial"/>
                <a:hlinkClick r:id="rId7"/>
              </a:rPr>
              <a:t>owl2-</a:t>
            </a:r>
            <a:r>
              <a:rPr sz="2000" spc="-10" dirty="0">
                <a:latin typeface="Arial"/>
                <a:cs typeface="Arial"/>
                <a:hlinkClick r:id="rId7"/>
              </a:rPr>
              <a:t>primer-20121211/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61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Es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un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lenguaje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para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describir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ontologías</a:t>
            </a:r>
            <a:endParaRPr sz="2400">
              <a:latin typeface="Arial"/>
              <a:cs typeface="Arial"/>
            </a:endParaRPr>
          </a:p>
          <a:p>
            <a:pPr marL="354965" marR="226695" indent="-342265">
              <a:lnSpc>
                <a:spcPts val="2780"/>
              </a:lnSpc>
              <a:spcBef>
                <a:spcPts val="80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Se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construye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sobre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RDFS,</a:t>
            </a:r>
            <a:r>
              <a:rPr sz="2400" spc="-1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añadiendo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primitivas </a:t>
            </a:r>
            <a:r>
              <a:rPr sz="2400" dirty="0">
                <a:latin typeface="Arial"/>
                <a:cs typeface="Arial"/>
              </a:rPr>
              <a:t>(IRIs)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para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aumentar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la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expresividad</a:t>
            </a:r>
            <a:endParaRPr sz="2400">
              <a:latin typeface="Arial"/>
              <a:cs typeface="Arial"/>
            </a:endParaRPr>
          </a:p>
          <a:p>
            <a:pPr marL="355600">
              <a:lnSpc>
                <a:spcPct val="100000"/>
              </a:lnSpc>
              <a:spcBef>
                <a:spcPts val="1964"/>
              </a:spcBef>
            </a:pPr>
            <a:r>
              <a:rPr sz="1800" b="1" dirty="0">
                <a:latin typeface="Courier New"/>
                <a:cs typeface="Courier New"/>
              </a:rPr>
              <a:t>@prefix</a:t>
            </a:r>
            <a:r>
              <a:rPr sz="1800" b="1" spc="-6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owl:</a:t>
            </a:r>
            <a:r>
              <a:rPr sz="1800" b="1" spc="-60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  <a:hlinkClick r:id="rId8"/>
              </a:rPr>
              <a:t>&lt;http://www.w3.org/2002/07/owl</a:t>
            </a:r>
            <a:r>
              <a:rPr sz="1800" b="1" spc="-10" dirty="0">
                <a:latin typeface="Courier New"/>
                <a:cs typeface="Courier New"/>
              </a:rPr>
              <a:t>#&gt;</a:t>
            </a:r>
            <a:endParaRPr sz="1800">
              <a:latin typeface="Courier New"/>
              <a:cs typeface="Courier New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26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/>
          <p:nvPr/>
        </p:nvSpPr>
        <p:spPr>
          <a:xfrm>
            <a:off x="764540" y="362203"/>
            <a:ext cx="5901690" cy="30118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452495">
              <a:lnSpc>
                <a:spcPct val="100000"/>
              </a:lnSpc>
              <a:spcBef>
                <a:spcPts val="100"/>
              </a:spcBef>
            </a:pPr>
            <a:r>
              <a:rPr sz="2400" b="1" spc="-25" dirty="0">
                <a:latin typeface="Arial"/>
                <a:cs typeface="Arial"/>
              </a:rPr>
              <a:t>OWL</a:t>
            </a:r>
            <a:endParaRPr sz="2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35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buChar char="•"/>
              <a:tabLst>
                <a:tab pos="354965" algn="l"/>
                <a:tab pos="355600" algn="l"/>
              </a:tabLst>
            </a:pPr>
            <a:r>
              <a:rPr sz="2400" spc="-10" dirty="0">
                <a:latin typeface="Arial"/>
                <a:cs typeface="Arial"/>
              </a:rPr>
              <a:t>Clases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20"/>
              </a:spcBef>
              <a:buFont typeface="Arial"/>
              <a:buChar char="–"/>
              <a:tabLst>
                <a:tab pos="755015" algn="l"/>
                <a:tab pos="755650" algn="l"/>
              </a:tabLst>
            </a:pPr>
            <a:r>
              <a:rPr sz="2000" i="1" spc="-10" dirty="0">
                <a:latin typeface="Arial"/>
                <a:cs typeface="Arial"/>
              </a:rPr>
              <a:t>owl:Class</a:t>
            </a:r>
            <a:endParaRPr sz="20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395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sz="1800" i="1" dirty="0">
                <a:latin typeface="Arial"/>
                <a:cs typeface="Arial"/>
              </a:rPr>
              <a:t>owl:Class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subclase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i="1" spc="-10" dirty="0">
                <a:latin typeface="Arial"/>
                <a:cs typeface="Arial"/>
              </a:rPr>
              <a:t>rdfs:Class</a:t>
            </a:r>
            <a:endParaRPr sz="1800">
              <a:latin typeface="Arial"/>
              <a:cs typeface="Arial"/>
            </a:endParaRPr>
          </a:p>
          <a:p>
            <a:pPr marL="926465">
              <a:lnSpc>
                <a:spcPct val="100000"/>
              </a:lnSpc>
              <a:spcBef>
                <a:spcPts val="335"/>
              </a:spcBef>
            </a:pPr>
            <a:r>
              <a:rPr sz="1800" b="1" dirty="0">
                <a:latin typeface="Courier New"/>
                <a:cs typeface="Courier New"/>
              </a:rPr>
              <a:t>ex:Asignatura</a:t>
            </a:r>
            <a:r>
              <a:rPr sz="1800" b="1" spc="-10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rdf:type</a:t>
            </a:r>
            <a:r>
              <a:rPr sz="1800" b="1" spc="-10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owl:Class</a:t>
            </a:r>
            <a:r>
              <a:rPr sz="1800" b="1" spc="-100" dirty="0">
                <a:latin typeface="Courier New"/>
                <a:cs typeface="Courier New"/>
              </a:rPr>
              <a:t> </a:t>
            </a:r>
            <a:r>
              <a:rPr sz="1800" b="1" spc="-50" dirty="0">
                <a:latin typeface="Courier New"/>
                <a:cs typeface="Courier New"/>
              </a:rPr>
              <a:t>.</a:t>
            </a:r>
            <a:endParaRPr sz="1800">
              <a:latin typeface="Courier New"/>
              <a:cs typeface="Courier New"/>
            </a:endParaRPr>
          </a:p>
          <a:p>
            <a:pPr marL="755015" lvl="1" indent="-285115">
              <a:lnSpc>
                <a:spcPct val="100000"/>
              </a:lnSpc>
              <a:spcBef>
                <a:spcPts val="445"/>
              </a:spcBef>
              <a:buFont typeface="Arial"/>
              <a:buChar char="–"/>
              <a:tabLst>
                <a:tab pos="755015" algn="l"/>
                <a:tab pos="755650" algn="l"/>
              </a:tabLst>
            </a:pPr>
            <a:r>
              <a:rPr sz="2000" i="1" dirty="0">
                <a:latin typeface="Arial"/>
                <a:cs typeface="Arial"/>
              </a:rPr>
              <a:t>owl:Thing</a:t>
            </a:r>
            <a:r>
              <a:rPr sz="2000" dirty="0">
                <a:latin typeface="Arial"/>
                <a:cs typeface="Arial"/>
              </a:rPr>
              <a:t>: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spc="-120" dirty="0">
                <a:latin typeface="Verdana"/>
                <a:cs typeface="Verdana"/>
              </a:rPr>
              <a:t>&gt;</a:t>
            </a:r>
            <a:r>
              <a:rPr sz="2000" spc="-150" dirty="0">
                <a:latin typeface="Verdana"/>
                <a:cs typeface="Verdana"/>
              </a:rPr>
              <a:t> </a:t>
            </a:r>
            <a:r>
              <a:rPr sz="2000" dirty="0">
                <a:latin typeface="Arial"/>
                <a:cs typeface="Arial"/>
              </a:rPr>
              <a:t>(superclase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todas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las</a:t>
            </a:r>
            <a:r>
              <a:rPr sz="2000" spc="-10" dirty="0">
                <a:latin typeface="Arial"/>
                <a:cs typeface="Arial"/>
              </a:rPr>
              <a:t> clases)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05"/>
              </a:spcBef>
              <a:buFont typeface="Arial"/>
              <a:buChar char="–"/>
              <a:tabLst>
                <a:tab pos="755015" algn="l"/>
                <a:tab pos="755650" algn="l"/>
              </a:tabLst>
            </a:pPr>
            <a:r>
              <a:rPr sz="2000" i="1" dirty="0">
                <a:latin typeface="Arial"/>
                <a:cs typeface="Arial"/>
              </a:rPr>
              <a:t>owl:Nothing</a:t>
            </a:r>
            <a:r>
              <a:rPr sz="2000" dirty="0">
                <a:latin typeface="Arial"/>
                <a:cs typeface="Arial"/>
              </a:rPr>
              <a:t>: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spc="434" dirty="0">
                <a:latin typeface="Verdana"/>
                <a:cs typeface="Verdana"/>
              </a:rPr>
              <a:t>?</a:t>
            </a:r>
            <a:r>
              <a:rPr sz="2000" spc="-160" dirty="0">
                <a:latin typeface="Verdana"/>
                <a:cs typeface="Verdana"/>
              </a:rPr>
              <a:t> </a:t>
            </a:r>
            <a:r>
              <a:rPr sz="2000" dirty="0">
                <a:latin typeface="Arial"/>
                <a:cs typeface="Arial"/>
              </a:rPr>
              <a:t>(subclase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todas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las</a:t>
            </a:r>
            <a:r>
              <a:rPr sz="2000" spc="-10" dirty="0">
                <a:latin typeface="Arial"/>
                <a:cs typeface="Arial"/>
              </a:rPr>
              <a:t> clases)</a:t>
            </a:r>
            <a:endParaRPr sz="2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/>
          <p:nvPr/>
        </p:nvSpPr>
        <p:spPr>
          <a:xfrm>
            <a:off x="764540" y="362203"/>
            <a:ext cx="7077709" cy="4719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7845" algn="ctr">
              <a:lnSpc>
                <a:spcPct val="100000"/>
              </a:lnSpc>
              <a:spcBef>
                <a:spcPts val="100"/>
              </a:spcBef>
            </a:pPr>
            <a:r>
              <a:rPr sz="2400" b="1" spc="-25" dirty="0">
                <a:latin typeface="Arial"/>
                <a:cs typeface="Arial"/>
              </a:rPr>
              <a:t>OWL</a:t>
            </a:r>
            <a:endParaRPr sz="2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35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buChar char="•"/>
              <a:tabLst>
                <a:tab pos="354965" algn="l"/>
                <a:tab pos="355600" algn="l"/>
              </a:tabLst>
            </a:pPr>
            <a:r>
              <a:rPr sz="2400" spc="-10" dirty="0">
                <a:latin typeface="Arial"/>
                <a:cs typeface="Arial"/>
              </a:rPr>
              <a:t>Propiedades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20"/>
              </a:spcBef>
              <a:buFont typeface="Arial"/>
              <a:buChar char="–"/>
              <a:tabLst>
                <a:tab pos="755015" algn="l"/>
                <a:tab pos="755650" algn="l"/>
              </a:tabLst>
            </a:pPr>
            <a:r>
              <a:rPr sz="2000" i="1" dirty="0">
                <a:latin typeface="Arial"/>
                <a:cs typeface="Arial"/>
              </a:rPr>
              <a:t>owl:ObjectProperty</a:t>
            </a:r>
            <a:r>
              <a:rPr sz="2000" dirty="0">
                <a:latin typeface="Arial"/>
                <a:cs typeface="Arial"/>
              </a:rPr>
              <a:t>:</a:t>
            </a:r>
            <a:r>
              <a:rPr sz="2000" spc="-3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relaciona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instancias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dos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clases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05"/>
              </a:spcBef>
              <a:buFont typeface="Arial"/>
              <a:buChar char="–"/>
              <a:tabLst>
                <a:tab pos="755015" algn="l"/>
                <a:tab pos="755650" algn="l"/>
              </a:tabLst>
            </a:pPr>
            <a:r>
              <a:rPr sz="2000" i="1" dirty="0">
                <a:latin typeface="Arial"/>
                <a:cs typeface="Arial"/>
              </a:rPr>
              <a:t>owl:DatatypeProperty:</a:t>
            </a:r>
            <a:r>
              <a:rPr sz="2000" i="1" spc="-3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relaciona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instancias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con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Literales</a:t>
            </a:r>
            <a:endParaRPr sz="2000">
              <a:latin typeface="Arial"/>
              <a:cs typeface="Arial"/>
            </a:endParaRPr>
          </a:p>
          <a:p>
            <a:pPr lvl="1">
              <a:lnSpc>
                <a:spcPct val="100000"/>
              </a:lnSpc>
              <a:buFont typeface="Arial"/>
              <a:buChar char="–"/>
            </a:pPr>
            <a:endParaRPr sz="295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Restricciones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propiedades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209"/>
              </a:spcBef>
              <a:buFont typeface="Arial"/>
              <a:buChar char="–"/>
              <a:tabLst>
                <a:tab pos="755015" algn="l"/>
                <a:tab pos="755650" algn="l"/>
              </a:tabLst>
            </a:pPr>
            <a:r>
              <a:rPr sz="2000" i="1" dirty="0">
                <a:latin typeface="Arial"/>
                <a:cs typeface="Arial"/>
              </a:rPr>
              <a:t>owl:allValuesFrom</a:t>
            </a:r>
            <a:r>
              <a:rPr sz="2000" dirty="0">
                <a:latin typeface="Arial"/>
                <a:cs typeface="Arial"/>
              </a:rPr>
              <a:t>: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(</a:t>
            </a:r>
            <a:r>
              <a:rPr sz="2000" spc="-10" dirty="0">
                <a:latin typeface="Verdana"/>
                <a:cs typeface="Verdana"/>
              </a:rPr>
              <a:t>8</a:t>
            </a:r>
            <a:r>
              <a:rPr sz="2000" i="1" spc="-10" dirty="0">
                <a:latin typeface="Arial"/>
                <a:cs typeface="Arial"/>
              </a:rPr>
              <a:t>r.C</a:t>
            </a:r>
            <a:r>
              <a:rPr sz="2000" spc="-10" dirty="0">
                <a:latin typeface="Arial"/>
                <a:cs typeface="Arial"/>
              </a:rPr>
              <a:t>)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215"/>
              </a:spcBef>
              <a:buFont typeface="Arial"/>
              <a:buChar char="–"/>
              <a:tabLst>
                <a:tab pos="755015" algn="l"/>
                <a:tab pos="755650" algn="l"/>
              </a:tabLst>
            </a:pPr>
            <a:r>
              <a:rPr sz="2000" i="1" dirty="0">
                <a:latin typeface="Arial"/>
                <a:cs typeface="Arial"/>
              </a:rPr>
              <a:t>owl:someValuesFrom</a:t>
            </a:r>
            <a:r>
              <a:rPr sz="2000" dirty="0">
                <a:latin typeface="Arial"/>
                <a:cs typeface="Arial"/>
              </a:rPr>
              <a:t>: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(</a:t>
            </a:r>
            <a:r>
              <a:rPr sz="2000" spc="-10" dirty="0">
                <a:latin typeface="Verdana"/>
                <a:cs typeface="Verdana"/>
              </a:rPr>
              <a:t>9</a:t>
            </a:r>
            <a:r>
              <a:rPr sz="2000" i="1" spc="-10" dirty="0">
                <a:latin typeface="Arial"/>
                <a:cs typeface="Arial"/>
              </a:rPr>
              <a:t>r.C</a:t>
            </a:r>
            <a:r>
              <a:rPr sz="2000" spc="-10" dirty="0">
                <a:latin typeface="Arial"/>
                <a:cs typeface="Arial"/>
              </a:rPr>
              <a:t>)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285"/>
              </a:spcBef>
              <a:buFont typeface="Arial"/>
              <a:buChar char="–"/>
              <a:tabLst>
                <a:tab pos="755015" algn="l"/>
                <a:tab pos="755650" algn="l"/>
              </a:tabLst>
            </a:pPr>
            <a:r>
              <a:rPr sz="2000" i="1" spc="-10" dirty="0">
                <a:latin typeface="Arial"/>
                <a:cs typeface="Arial"/>
              </a:rPr>
              <a:t>Cardinalidad:</a:t>
            </a:r>
            <a:endParaRPr sz="20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300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sz="1800" i="1" spc="-10" dirty="0">
                <a:latin typeface="Arial"/>
                <a:cs typeface="Arial"/>
              </a:rPr>
              <a:t>owl:cardinality</a:t>
            </a:r>
            <a:endParaRPr sz="18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140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sz="1800" i="1" spc="-10" dirty="0">
                <a:latin typeface="Arial"/>
                <a:cs typeface="Arial"/>
              </a:rPr>
              <a:t>owl:maxCardinality</a:t>
            </a:r>
            <a:endParaRPr sz="18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240"/>
              </a:spcBef>
              <a:buFont typeface="Arial"/>
              <a:buChar char="•"/>
              <a:tabLst>
                <a:tab pos="1155065" algn="l"/>
                <a:tab pos="1155700" algn="l"/>
              </a:tabLst>
            </a:pPr>
            <a:r>
              <a:rPr sz="1800" i="1" spc="-10" dirty="0">
                <a:latin typeface="Arial"/>
                <a:cs typeface="Arial"/>
              </a:rPr>
              <a:t>owl:minCardinality</a:t>
            </a:r>
            <a:endParaRPr sz="18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250531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28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526030">
              <a:lnSpc>
                <a:spcPct val="100000"/>
              </a:lnSpc>
              <a:spcBef>
                <a:spcPts val="100"/>
              </a:spcBef>
            </a:pPr>
            <a:r>
              <a:rPr dirty="0"/>
              <a:t>Entornos</a:t>
            </a:r>
            <a:r>
              <a:rPr spc="-35" dirty="0"/>
              <a:t> </a:t>
            </a:r>
            <a:r>
              <a:rPr spc="-10" dirty="0"/>
              <a:t>simples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4450">
              <a:lnSpc>
                <a:spcPts val="1190"/>
              </a:lnSpc>
            </a:pPr>
            <a:r>
              <a:rPr dirty="0"/>
              <a:t>– 4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591501" y="1440179"/>
            <a:ext cx="8107680" cy="3995420"/>
          </a:xfrm>
          <a:prstGeom prst="rect">
            <a:avLst/>
          </a:prstGeom>
        </p:spPr>
        <p:txBody>
          <a:bodyPr vert="horz" wrap="square" lIns="0" tIns="165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0"/>
              </a:spcBef>
            </a:pPr>
            <a:r>
              <a:rPr sz="2000" b="1" dirty="0">
                <a:latin typeface="Times New Roman"/>
                <a:cs typeface="Times New Roman"/>
              </a:rPr>
              <a:t>Características</a:t>
            </a:r>
            <a:r>
              <a:rPr sz="2000" b="1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entornos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simples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(aka: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problemas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bien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definidos</a:t>
            </a:r>
            <a:r>
              <a:rPr sz="2000" spc="-1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12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spc="-10" dirty="0">
                <a:latin typeface="Times New Roman"/>
                <a:cs typeface="Times New Roman"/>
              </a:rPr>
              <a:t>discreto:</a:t>
            </a:r>
            <a:endParaRPr sz="20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70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 concebir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mundo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</a:t>
            </a:r>
            <a:r>
              <a:rPr sz="1800" spc="-10" dirty="0">
                <a:latin typeface="Times New Roman"/>
                <a:cs typeface="Times New Roman"/>
              </a:rPr>
              <a:t>estados</a:t>
            </a:r>
            <a:endParaRPr sz="18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64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 conjunto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finito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percepciones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 </a:t>
            </a:r>
            <a:r>
              <a:rPr sz="1800" spc="-10" dirty="0">
                <a:latin typeface="Times New Roman"/>
                <a:cs typeface="Times New Roman"/>
              </a:rPr>
              <a:t>acciones</a:t>
            </a:r>
            <a:endParaRPr sz="18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114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accesible: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acceder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características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relevantes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entorno</a:t>
            </a:r>
            <a:endParaRPr sz="20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68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determinar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actual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mundo</a:t>
            </a:r>
            <a:endParaRPr sz="18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65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determinar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mundo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gustaría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alcanzar</a:t>
            </a:r>
            <a:endParaRPr sz="18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114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estático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determinista: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hay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presión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temporal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ni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incertidumbre</a:t>
            </a:r>
            <a:endParaRPr sz="20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70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mundo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cambia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sólo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cuando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agente </a:t>
            </a:r>
            <a:r>
              <a:rPr sz="1800" spc="-10" dirty="0">
                <a:latin typeface="Times New Roman"/>
                <a:cs typeface="Times New Roman"/>
              </a:rPr>
              <a:t>actúa</a:t>
            </a:r>
            <a:endParaRPr sz="18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62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resultado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está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totalmente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definido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previsible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/>
          <p:nvPr/>
        </p:nvSpPr>
        <p:spPr>
          <a:xfrm>
            <a:off x="1221739" y="1493520"/>
            <a:ext cx="2654300" cy="7664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7815" indent="-285115">
              <a:lnSpc>
                <a:spcPts val="2020"/>
              </a:lnSpc>
              <a:spcBef>
                <a:spcPts val="100"/>
              </a:spcBef>
              <a:buFont typeface="Arial"/>
              <a:buChar char="–"/>
              <a:tabLst>
                <a:tab pos="297815" algn="l"/>
                <a:tab pos="298450" algn="l"/>
              </a:tabLst>
            </a:pPr>
            <a:r>
              <a:rPr sz="1700" i="1" spc="-10" dirty="0">
                <a:latin typeface="Arial"/>
                <a:cs typeface="Arial"/>
              </a:rPr>
              <a:t>owl:TransitiveProperty</a:t>
            </a:r>
            <a:endParaRPr sz="1700">
              <a:latin typeface="Arial"/>
              <a:cs typeface="Arial"/>
            </a:endParaRPr>
          </a:p>
          <a:p>
            <a:pPr marL="697865" lvl="1" indent="-228600">
              <a:lnSpc>
                <a:spcPts val="1775"/>
              </a:lnSpc>
              <a:buChar char="•"/>
              <a:tabLst>
                <a:tab pos="697865" algn="l"/>
                <a:tab pos="698500" algn="l"/>
              </a:tabLst>
            </a:pPr>
            <a:r>
              <a:rPr sz="1500" dirty="0">
                <a:latin typeface="Arial"/>
                <a:cs typeface="Arial"/>
              </a:rPr>
              <a:t>p(x,y)</a:t>
            </a:r>
            <a:r>
              <a:rPr sz="1500" spc="-10" dirty="0">
                <a:latin typeface="Arial"/>
                <a:cs typeface="Arial"/>
              </a:rPr>
              <a:t> </a:t>
            </a:r>
            <a:r>
              <a:rPr sz="1500" spc="-190" dirty="0">
                <a:latin typeface="Symbol"/>
                <a:cs typeface="Symbol"/>
              </a:rPr>
              <a:t></a:t>
            </a:r>
            <a:r>
              <a:rPr sz="1500" spc="30" dirty="0">
                <a:latin typeface="Times New Roman"/>
                <a:cs typeface="Times New Roman"/>
              </a:rPr>
              <a:t> </a:t>
            </a:r>
            <a:r>
              <a:rPr sz="1500" dirty="0">
                <a:latin typeface="Arial"/>
                <a:cs typeface="Arial"/>
              </a:rPr>
              <a:t>p(y,z)</a:t>
            </a:r>
            <a:r>
              <a:rPr sz="1500" spc="-5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→</a:t>
            </a:r>
            <a:r>
              <a:rPr sz="1500" spc="-5" dirty="0">
                <a:latin typeface="Arial"/>
                <a:cs typeface="Arial"/>
              </a:rPr>
              <a:t> </a:t>
            </a:r>
            <a:r>
              <a:rPr sz="1500" spc="-10" dirty="0">
                <a:latin typeface="Arial"/>
                <a:cs typeface="Arial"/>
              </a:rPr>
              <a:t>p(x,z)</a:t>
            </a:r>
            <a:endParaRPr sz="1500">
              <a:latin typeface="Arial"/>
              <a:cs typeface="Arial"/>
            </a:endParaRPr>
          </a:p>
          <a:p>
            <a:pPr marL="297815" indent="-285115">
              <a:lnSpc>
                <a:spcPts val="2035"/>
              </a:lnSpc>
              <a:buFont typeface="Arial"/>
              <a:buChar char="–"/>
              <a:tabLst>
                <a:tab pos="297815" algn="l"/>
                <a:tab pos="298450" algn="l"/>
              </a:tabLst>
            </a:pPr>
            <a:r>
              <a:rPr sz="1700" i="1" spc="-10" dirty="0">
                <a:latin typeface="Arial"/>
                <a:cs typeface="Arial"/>
              </a:rPr>
              <a:t>owl:SymmetricProperty</a:t>
            </a:r>
            <a:endParaRPr sz="17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422140" y="1747520"/>
            <a:ext cx="179705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dirty="0">
                <a:latin typeface="Arial"/>
                <a:cs typeface="Arial"/>
              </a:rPr>
              <a:t>(ej:</a:t>
            </a:r>
            <a:r>
              <a:rPr sz="1500" spc="-15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“antepasado</a:t>
            </a:r>
            <a:r>
              <a:rPr sz="1500" spc="-5" dirty="0">
                <a:latin typeface="Arial"/>
                <a:cs typeface="Arial"/>
              </a:rPr>
              <a:t> </a:t>
            </a:r>
            <a:r>
              <a:rPr sz="1500" spc="-20" dirty="0">
                <a:latin typeface="Arial"/>
                <a:cs typeface="Arial"/>
              </a:rPr>
              <a:t>de”)</a:t>
            </a:r>
            <a:endParaRPr sz="15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221739" y="2241296"/>
            <a:ext cx="3857625" cy="515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7865" indent="-228600">
              <a:lnSpc>
                <a:spcPct val="100000"/>
              </a:lnSpc>
              <a:spcBef>
                <a:spcPts val="100"/>
              </a:spcBef>
              <a:buChar char="•"/>
              <a:tabLst>
                <a:tab pos="697865" algn="l"/>
                <a:tab pos="698500" algn="l"/>
                <a:tab pos="2455545" algn="l"/>
              </a:tabLst>
            </a:pPr>
            <a:r>
              <a:rPr sz="1500" dirty="0">
                <a:latin typeface="Arial"/>
                <a:cs typeface="Arial"/>
              </a:rPr>
              <a:t>p(x,y)</a:t>
            </a:r>
            <a:r>
              <a:rPr sz="1500" spc="-10" dirty="0">
                <a:latin typeface="Arial"/>
                <a:cs typeface="Arial"/>
              </a:rPr>
              <a:t> </a:t>
            </a:r>
            <a:r>
              <a:rPr sz="1500" dirty="0">
                <a:latin typeface="MS PGothic"/>
                <a:cs typeface="MS PGothic"/>
              </a:rPr>
              <a:t>↔</a:t>
            </a:r>
            <a:r>
              <a:rPr sz="1500" spc="-50" dirty="0">
                <a:latin typeface="MS PGothic"/>
                <a:cs typeface="MS PGothic"/>
              </a:rPr>
              <a:t> </a:t>
            </a:r>
            <a:r>
              <a:rPr sz="1500" spc="-10" dirty="0">
                <a:latin typeface="Arial"/>
                <a:cs typeface="Arial"/>
              </a:rPr>
              <a:t>p(y,x)</a:t>
            </a:r>
            <a:r>
              <a:rPr sz="1500" dirty="0">
                <a:latin typeface="Arial"/>
                <a:cs typeface="Arial"/>
              </a:rPr>
              <a:t>	(ej:</a:t>
            </a:r>
            <a:r>
              <a:rPr sz="1500" spc="-15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“familiar</a:t>
            </a:r>
            <a:r>
              <a:rPr sz="1500" spc="-5" dirty="0">
                <a:latin typeface="Arial"/>
                <a:cs typeface="Arial"/>
              </a:rPr>
              <a:t> </a:t>
            </a:r>
            <a:r>
              <a:rPr sz="1500" spc="-20" dirty="0">
                <a:latin typeface="Arial"/>
                <a:cs typeface="Arial"/>
              </a:rPr>
              <a:t>de”)</a:t>
            </a:r>
            <a:endParaRPr sz="1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"/>
              </a:spcBef>
              <a:tabLst>
                <a:tab pos="297815" algn="l"/>
              </a:tabLst>
            </a:pPr>
            <a:r>
              <a:rPr sz="1700" spc="-50" dirty="0">
                <a:latin typeface="Arial"/>
                <a:cs typeface="Arial"/>
              </a:rPr>
              <a:t>–</a:t>
            </a:r>
            <a:r>
              <a:rPr sz="1700" dirty="0">
                <a:latin typeface="Arial"/>
                <a:cs typeface="Arial"/>
              </a:rPr>
              <a:t>	</a:t>
            </a:r>
            <a:r>
              <a:rPr sz="1700" i="1" spc="-10" dirty="0">
                <a:latin typeface="Arial"/>
                <a:cs typeface="Arial"/>
              </a:rPr>
              <a:t>owl:AsymmetricProperty</a:t>
            </a:r>
            <a:endParaRPr sz="17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678939" y="2725928"/>
            <a:ext cx="16021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0665" indent="-227965">
              <a:lnSpc>
                <a:spcPct val="100000"/>
              </a:lnSpc>
              <a:spcBef>
                <a:spcPts val="100"/>
              </a:spcBef>
              <a:buChar char="•"/>
              <a:tabLst>
                <a:tab pos="240665" algn="l"/>
                <a:tab pos="241300" algn="l"/>
              </a:tabLst>
            </a:pPr>
            <a:r>
              <a:rPr sz="1500" dirty="0">
                <a:latin typeface="Arial"/>
                <a:cs typeface="Arial"/>
              </a:rPr>
              <a:t>p(x,y)</a:t>
            </a:r>
            <a:r>
              <a:rPr sz="1500" spc="-10" dirty="0">
                <a:latin typeface="Arial"/>
                <a:cs typeface="Arial"/>
              </a:rPr>
              <a:t> </a:t>
            </a:r>
            <a:r>
              <a:rPr sz="1500" dirty="0">
                <a:latin typeface="MS PGothic"/>
                <a:cs typeface="MS PGothic"/>
              </a:rPr>
              <a:t>↔</a:t>
            </a:r>
            <a:r>
              <a:rPr sz="1500" spc="-50" dirty="0">
                <a:latin typeface="MS PGothic"/>
                <a:cs typeface="MS PGothic"/>
              </a:rPr>
              <a:t> </a:t>
            </a:r>
            <a:r>
              <a:rPr sz="1500" dirty="0">
                <a:latin typeface="Arial"/>
                <a:cs typeface="Arial"/>
              </a:rPr>
              <a:t>¬</a:t>
            </a:r>
            <a:r>
              <a:rPr sz="1500" spc="-5" dirty="0">
                <a:latin typeface="Arial"/>
                <a:cs typeface="Arial"/>
              </a:rPr>
              <a:t> </a:t>
            </a:r>
            <a:r>
              <a:rPr sz="1500" spc="-10" dirty="0">
                <a:latin typeface="Arial"/>
                <a:cs typeface="Arial"/>
              </a:rPr>
              <a:t>p(y,x)</a:t>
            </a:r>
            <a:endParaRPr sz="15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664902" y="2725928"/>
            <a:ext cx="109664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dirty="0">
                <a:latin typeface="Arial"/>
                <a:cs typeface="Arial"/>
              </a:rPr>
              <a:t>(ej:</a:t>
            </a:r>
            <a:r>
              <a:rPr sz="1500" spc="-20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“hijo</a:t>
            </a:r>
            <a:r>
              <a:rPr sz="1500" spc="-5" dirty="0">
                <a:latin typeface="Arial"/>
                <a:cs typeface="Arial"/>
              </a:rPr>
              <a:t> </a:t>
            </a:r>
            <a:r>
              <a:rPr sz="1500" spc="-20" dirty="0">
                <a:latin typeface="Arial"/>
                <a:cs typeface="Arial"/>
              </a:rPr>
              <a:t>de”)</a:t>
            </a:r>
            <a:endParaRPr sz="15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221739" y="2953511"/>
            <a:ext cx="2584450" cy="7664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2020"/>
              </a:lnSpc>
              <a:spcBef>
                <a:spcPts val="100"/>
              </a:spcBef>
              <a:tabLst>
                <a:tab pos="297815" algn="l"/>
              </a:tabLst>
            </a:pPr>
            <a:r>
              <a:rPr sz="1700" spc="-50" dirty="0">
                <a:latin typeface="Arial"/>
                <a:cs typeface="Arial"/>
              </a:rPr>
              <a:t>–</a:t>
            </a:r>
            <a:r>
              <a:rPr sz="1700" dirty="0">
                <a:latin typeface="Arial"/>
                <a:cs typeface="Arial"/>
              </a:rPr>
              <a:t>	</a:t>
            </a:r>
            <a:r>
              <a:rPr sz="1700" i="1" spc="-10" dirty="0">
                <a:latin typeface="Arial"/>
                <a:cs typeface="Arial"/>
              </a:rPr>
              <a:t>owl:FunctionalProperty</a:t>
            </a:r>
            <a:endParaRPr sz="1700">
              <a:latin typeface="Arial"/>
              <a:cs typeface="Arial"/>
            </a:endParaRPr>
          </a:p>
          <a:p>
            <a:pPr marL="697865" indent="-228600">
              <a:lnSpc>
                <a:spcPts val="1775"/>
              </a:lnSpc>
              <a:buChar char="•"/>
              <a:tabLst>
                <a:tab pos="697865" algn="l"/>
                <a:tab pos="698500" algn="l"/>
              </a:tabLst>
            </a:pPr>
            <a:r>
              <a:rPr sz="1500" dirty="0">
                <a:latin typeface="Arial"/>
                <a:cs typeface="Arial"/>
              </a:rPr>
              <a:t>p(x,y)</a:t>
            </a:r>
            <a:r>
              <a:rPr sz="1500" spc="-10" dirty="0">
                <a:latin typeface="Arial"/>
                <a:cs typeface="Arial"/>
              </a:rPr>
              <a:t> </a:t>
            </a:r>
            <a:r>
              <a:rPr sz="1500" spc="-190" dirty="0">
                <a:latin typeface="Symbol"/>
                <a:cs typeface="Symbol"/>
              </a:rPr>
              <a:t></a:t>
            </a:r>
            <a:r>
              <a:rPr sz="1500" spc="30" dirty="0">
                <a:latin typeface="Times New Roman"/>
                <a:cs typeface="Times New Roman"/>
              </a:rPr>
              <a:t> </a:t>
            </a:r>
            <a:r>
              <a:rPr sz="1500" dirty="0">
                <a:latin typeface="Arial"/>
                <a:cs typeface="Arial"/>
              </a:rPr>
              <a:t>p(x,z)</a:t>
            </a:r>
            <a:r>
              <a:rPr sz="1500" spc="-5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→</a:t>
            </a:r>
            <a:r>
              <a:rPr sz="1500" spc="-5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y</a:t>
            </a:r>
            <a:r>
              <a:rPr sz="1500" spc="-5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=</a:t>
            </a:r>
            <a:r>
              <a:rPr sz="1500" spc="-10" dirty="0">
                <a:latin typeface="Arial"/>
                <a:cs typeface="Arial"/>
              </a:rPr>
              <a:t> </a:t>
            </a:r>
            <a:r>
              <a:rPr sz="1500" spc="-50" dirty="0">
                <a:latin typeface="Arial"/>
                <a:cs typeface="Arial"/>
              </a:rPr>
              <a:t>z</a:t>
            </a:r>
            <a:endParaRPr sz="1500">
              <a:latin typeface="Arial"/>
              <a:cs typeface="Arial"/>
            </a:endParaRPr>
          </a:p>
          <a:p>
            <a:pPr marL="12700">
              <a:lnSpc>
                <a:spcPts val="2035"/>
              </a:lnSpc>
              <a:tabLst>
                <a:tab pos="297815" algn="l"/>
              </a:tabLst>
            </a:pPr>
            <a:r>
              <a:rPr sz="1700" spc="-50" dirty="0">
                <a:latin typeface="Arial"/>
                <a:cs typeface="Arial"/>
              </a:rPr>
              <a:t>–</a:t>
            </a:r>
            <a:r>
              <a:rPr sz="1700" dirty="0">
                <a:latin typeface="Arial"/>
                <a:cs typeface="Arial"/>
              </a:rPr>
              <a:t>	</a:t>
            </a:r>
            <a:r>
              <a:rPr sz="1700" i="1" spc="-10" dirty="0">
                <a:latin typeface="Arial"/>
                <a:cs typeface="Arial"/>
              </a:rPr>
              <a:t>owl:inverseOf</a:t>
            </a:r>
            <a:endParaRPr sz="17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937939" y="3207511"/>
            <a:ext cx="182880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dirty="0">
                <a:latin typeface="Arial"/>
                <a:cs typeface="Arial"/>
              </a:rPr>
              <a:t>(ej:</a:t>
            </a:r>
            <a:r>
              <a:rPr sz="1500" spc="-20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“año</a:t>
            </a:r>
            <a:r>
              <a:rPr sz="1500" spc="-5" dirty="0">
                <a:latin typeface="Arial"/>
                <a:cs typeface="Arial"/>
              </a:rPr>
              <a:t> </a:t>
            </a:r>
            <a:r>
              <a:rPr sz="1500" spc="-10" dirty="0">
                <a:latin typeface="Arial"/>
                <a:cs typeface="Arial"/>
              </a:rPr>
              <a:t>nacimiento”)</a:t>
            </a:r>
            <a:endParaRPr sz="15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120139" y="3704335"/>
            <a:ext cx="7399655" cy="2195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99465" indent="-228600">
              <a:lnSpc>
                <a:spcPts val="1795"/>
              </a:lnSpc>
              <a:spcBef>
                <a:spcPts val="100"/>
              </a:spcBef>
              <a:buChar char="•"/>
              <a:tabLst>
                <a:tab pos="799465" algn="l"/>
                <a:tab pos="800100" algn="l"/>
                <a:tab pos="2385695" algn="l"/>
              </a:tabLst>
            </a:pPr>
            <a:r>
              <a:rPr sz="1500" dirty="0">
                <a:latin typeface="Arial"/>
                <a:cs typeface="Arial"/>
              </a:rPr>
              <a:t>p</a:t>
            </a:r>
            <a:r>
              <a:rPr sz="1500" baseline="-16666" dirty="0">
                <a:latin typeface="Arial"/>
                <a:cs typeface="Arial"/>
              </a:rPr>
              <a:t>1</a:t>
            </a:r>
            <a:r>
              <a:rPr sz="1500" dirty="0">
                <a:latin typeface="Arial"/>
                <a:cs typeface="Arial"/>
              </a:rPr>
              <a:t>(x,y)</a:t>
            </a:r>
            <a:r>
              <a:rPr sz="1500" spc="-15" dirty="0">
                <a:latin typeface="Arial"/>
                <a:cs typeface="Arial"/>
              </a:rPr>
              <a:t> </a:t>
            </a:r>
            <a:r>
              <a:rPr sz="1500" dirty="0">
                <a:latin typeface="MS PGothic"/>
                <a:cs typeface="MS PGothic"/>
              </a:rPr>
              <a:t>↔</a:t>
            </a:r>
            <a:r>
              <a:rPr sz="1500" spc="-55" dirty="0">
                <a:latin typeface="MS PGothic"/>
                <a:cs typeface="MS PGothic"/>
              </a:rPr>
              <a:t> </a:t>
            </a:r>
            <a:r>
              <a:rPr sz="1500" spc="-10" dirty="0">
                <a:latin typeface="Arial"/>
                <a:cs typeface="Arial"/>
              </a:rPr>
              <a:t>p</a:t>
            </a:r>
            <a:r>
              <a:rPr sz="1500" spc="-15" baseline="-16666" dirty="0">
                <a:latin typeface="Arial"/>
                <a:cs typeface="Arial"/>
              </a:rPr>
              <a:t>2</a:t>
            </a:r>
            <a:r>
              <a:rPr sz="1500" spc="-10" dirty="0">
                <a:latin typeface="Arial"/>
                <a:cs typeface="Arial"/>
              </a:rPr>
              <a:t>(y,x)</a:t>
            </a:r>
            <a:r>
              <a:rPr sz="1500" dirty="0">
                <a:latin typeface="Arial"/>
                <a:cs typeface="Arial"/>
              </a:rPr>
              <a:t>	(ej:</a:t>
            </a:r>
            <a:r>
              <a:rPr sz="1500" spc="-30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p</a:t>
            </a:r>
            <a:r>
              <a:rPr sz="1500" baseline="-16666" dirty="0">
                <a:latin typeface="Arial"/>
                <a:cs typeface="Arial"/>
              </a:rPr>
              <a:t>1</a:t>
            </a:r>
            <a:r>
              <a:rPr sz="1500" dirty="0">
                <a:latin typeface="Arial"/>
                <a:cs typeface="Arial"/>
              </a:rPr>
              <a:t>=“profesor</a:t>
            </a:r>
            <a:r>
              <a:rPr sz="1500" spc="-15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de”,</a:t>
            </a:r>
            <a:r>
              <a:rPr sz="1500" spc="-20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p</a:t>
            </a:r>
            <a:r>
              <a:rPr sz="1500" baseline="-16666" dirty="0">
                <a:latin typeface="Arial"/>
                <a:cs typeface="Arial"/>
              </a:rPr>
              <a:t>2</a:t>
            </a:r>
            <a:r>
              <a:rPr sz="1500" dirty="0">
                <a:latin typeface="Arial"/>
                <a:cs typeface="Arial"/>
              </a:rPr>
              <a:t>=“alumno</a:t>
            </a:r>
            <a:r>
              <a:rPr sz="1500" spc="-15" dirty="0">
                <a:latin typeface="Arial"/>
                <a:cs typeface="Arial"/>
              </a:rPr>
              <a:t> </a:t>
            </a:r>
            <a:r>
              <a:rPr sz="1500" spc="-20" dirty="0">
                <a:latin typeface="Arial"/>
                <a:cs typeface="Arial"/>
              </a:rPr>
              <a:t>de”)</a:t>
            </a:r>
            <a:endParaRPr sz="1500">
              <a:latin typeface="Arial"/>
              <a:cs typeface="Arial"/>
            </a:endParaRPr>
          </a:p>
          <a:p>
            <a:pPr marL="114300">
              <a:lnSpc>
                <a:spcPts val="2014"/>
              </a:lnSpc>
              <a:tabLst>
                <a:tab pos="399415" algn="l"/>
              </a:tabLst>
            </a:pPr>
            <a:r>
              <a:rPr sz="1700" spc="-50" dirty="0">
                <a:latin typeface="Arial"/>
                <a:cs typeface="Arial"/>
              </a:rPr>
              <a:t>–</a:t>
            </a:r>
            <a:r>
              <a:rPr sz="1700" dirty="0">
                <a:latin typeface="Arial"/>
                <a:cs typeface="Arial"/>
              </a:rPr>
              <a:t>	</a:t>
            </a:r>
            <a:r>
              <a:rPr sz="1700" i="1" spc="-10" dirty="0">
                <a:latin typeface="Arial"/>
                <a:cs typeface="Arial"/>
              </a:rPr>
              <a:t>owl:InverseFunctionalProperty</a:t>
            </a:r>
            <a:endParaRPr sz="1700">
              <a:latin typeface="Arial"/>
              <a:cs typeface="Arial"/>
            </a:endParaRPr>
          </a:p>
          <a:p>
            <a:pPr marL="799465" indent="-228600">
              <a:lnSpc>
                <a:spcPts val="1775"/>
              </a:lnSpc>
              <a:buChar char="•"/>
              <a:tabLst>
                <a:tab pos="799465" algn="l"/>
                <a:tab pos="800100" algn="l"/>
                <a:tab pos="2830195" algn="l"/>
              </a:tabLst>
            </a:pPr>
            <a:r>
              <a:rPr sz="1500" dirty="0">
                <a:latin typeface="Arial"/>
                <a:cs typeface="Arial"/>
              </a:rPr>
              <a:t>p(y,x)</a:t>
            </a:r>
            <a:r>
              <a:rPr sz="1500" spc="-10" dirty="0">
                <a:latin typeface="Arial"/>
                <a:cs typeface="Arial"/>
              </a:rPr>
              <a:t> </a:t>
            </a:r>
            <a:r>
              <a:rPr sz="1500" spc="-190" dirty="0">
                <a:latin typeface="Symbol"/>
                <a:cs typeface="Symbol"/>
              </a:rPr>
              <a:t></a:t>
            </a:r>
            <a:r>
              <a:rPr sz="1500" spc="30" dirty="0">
                <a:latin typeface="Times New Roman"/>
                <a:cs typeface="Times New Roman"/>
              </a:rPr>
              <a:t> </a:t>
            </a:r>
            <a:r>
              <a:rPr sz="1500" dirty="0">
                <a:latin typeface="Arial"/>
                <a:cs typeface="Arial"/>
              </a:rPr>
              <a:t>p(z,x)</a:t>
            </a:r>
            <a:r>
              <a:rPr sz="1500" spc="-5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→</a:t>
            </a:r>
            <a:r>
              <a:rPr sz="1500" spc="-5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y</a:t>
            </a:r>
            <a:r>
              <a:rPr sz="1500" spc="-5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=</a:t>
            </a:r>
            <a:r>
              <a:rPr sz="1500" spc="-10" dirty="0">
                <a:latin typeface="Arial"/>
                <a:cs typeface="Arial"/>
              </a:rPr>
              <a:t> </a:t>
            </a:r>
            <a:r>
              <a:rPr sz="1500" spc="-50" dirty="0">
                <a:latin typeface="Arial"/>
                <a:cs typeface="Arial"/>
              </a:rPr>
              <a:t>z</a:t>
            </a:r>
            <a:r>
              <a:rPr sz="1500" dirty="0">
                <a:latin typeface="Arial"/>
                <a:cs typeface="Arial"/>
              </a:rPr>
              <a:t>	(ej:</a:t>
            </a:r>
            <a:r>
              <a:rPr sz="1500" spc="-10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“nº</a:t>
            </a:r>
            <a:r>
              <a:rPr sz="1500" spc="-5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móvil”,</a:t>
            </a:r>
            <a:r>
              <a:rPr sz="1500" spc="-10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asumiendo</a:t>
            </a:r>
            <a:r>
              <a:rPr sz="1500" spc="-5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un</a:t>
            </a:r>
            <a:r>
              <a:rPr sz="1500" spc="-5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nº</a:t>
            </a:r>
            <a:r>
              <a:rPr sz="1500" spc="-5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móvil sólo</a:t>
            </a:r>
            <a:r>
              <a:rPr sz="1500" spc="-5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un</a:t>
            </a:r>
            <a:r>
              <a:rPr sz="1500" spc="-5" dirty="0">
                <a:latin typeface="Arial"/>
                <a:cs typeface="Arial"/>
              </a:rPr>
              <a:t> </a:t>
            </a:r>
            <a:r>
              <a:rPr sz="1500" spc="-10" dirty="0">
                <a:latin typeface="Arial"/>
                <a:cs typeface="Arial"/>
              </a:rPr>
              <a:t>dueño)</a:t>
            </a:r>
            <a:endParaRPr sz="1500">
              <a:latin typeface="Arial"/>
              <a:cs typeface="Arial"/>
            </a:endParaRPr>
          </a:p>
          <a:p>
            <a:pPr marL="114300">
              <a:lnSpc>
                <a:spcPts val="2035"/>
              </a:lnSpc>
              <a:tabLst>
                <a:tab pos="399415" algn="l"/>
              </a:tabLst>
            </a:pPr>
            <a:r>
              <a:rPr sz="1700" spc="-50" dirty="0">
                <a:latin typeface="Arial"/>
                <a:cs typeface="Arial"/>
              </a:rPr>
              <a:t>–</a:t>
            </a:r>
            <a:r>
              <a:rPr sz="1700" dirty="0">
                <a:latin typeface="Arial"/>
                <a:cs typeface="Arial"/>
              </a:rPr>
              <a:t>	</a:t>
            </a:r>
            <a:r>
              <a:rPr sz="1700" i="1" spc="-10" dirty="0">
                <a:latin typeface="Arial"/>
                <a:cs typeface="Arial"/>
              </a:rPr>
              <a:t>owl:propertyDisjointWith</a:t>
            </a:r>
            <a:endParaRPr sz="1700">
              <a:latin typeface="Arial"/>
              <a:cs typeface="Arial"/>
            </a:endParaRPr>
          </a:p>
          <a:p>
            <a:pPr marL="799465" indent="-228600">
              <a:lnSpc>
                <a:spcPct val="100000"/>
              </a:lnSpc>
              <a:spcBef>
                <a:spcPts val="55"/>
              </a:spcBef>
              <a:buChar char="•"/>
              <a:tabLst>
                <a:tab pos="799465" algn="l"/>
                <a:tab pos="800100" algn="l"/>
                <a:tab pos="2549525" algn="l"/>
              </a:tabLst>
            </a:pPr>
            <a:r>
              <a:rPr sz="1500" dirty="0">
                <a:latin typeface="Arial"/>
                <a:cs typeface="Arial"/>
              </a:rPr>
              <a:t>p</a:t>
            </a:r>
            <a:r>
              <a:rPr sz="1500" baseline="-16666" dirty="0">
                <a:latin typeface="Arial"/>
                <a:cs typeface="Arial"/>
              </a:rPr>
              <a:t>1</a:t>
            </a:r>
            <a:r>
              <a:rPr sz="1500" dirty="0">
                <a:latin typeface="Arial"/>
                <a:cs typeface="Arial"/>
              </a:rPr>
              <a:t>(x,y)</a:t>
            </a:r>
            <a:r>
              <a:rPr sz="1500" spc="-10" dirty="0">
                <a:latin typeface="Arial"/>
                <a:cs typeface="Arial"/>
              </a:rPr>
              <a:t> </a:t>
            </a:r>
            <a:r>
              <a:rPr sz="1500" dirty="0">
                <a:latin typeface="MS PGothic"/>
                <a:cs typeface="MS PGothic"/>
              </a:rPr>
              <a:t>↔</a:t>
            </a:r>
            <a:r>
              <a:rPr sz="1500" spc="-55" dirty="0">
                <a:latin typeface="MS PGothic"/>
                <a:cs typeface="MS PGothic"/>
              </a:rPr>
              <a:t> </a:t>
            </a:r>
            <a:r>
              <a:rPr sz="1500" dirty="0">
                <a:latin typeface="Arial"/>
                <a:cs typeface="Arial"/>
              </a:rPr>
              <a:t>¬</a:t>
            </a:r>
            <a:r>
              <a:rPr sz="1500" spc="-10" dirty="0">
                <a:latin typeface="Arial"/>
                <a:cs typeface="Arial"/>
              </a:rPr>
              <a:t> p</a:t>
            </a:r>
            <a:r>
              <a:rPr sz="1500" spc="-15" baseline="-16666" dirty="0">
                <a:latin typeface="Arial"/>
                <a:cs typeface="Arial"/>
              </a:rPr>
              <a:t>2</a:t>
            </a:r>
            <a:r>
              <a:rPr sz="1500" spc="-10" dirty="0">
                <a:latin typeface="Arial"/>
                <a:cs typeface="Arial"/>
              </a:rPr>
              <a:t>(x,y)</a:t>
            </a:r>
            <a:r>
              <a:rPr sz="1500" dirty="0">
                <a:latin typeface="Arial"/>
                <a:cs typeface="Arial"/>
              </a:rPr>
              <a:t>	(ej:</a:t>
            </a:r>
            <a:r>
              <a:rPr sz="1500" spc="-30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p</a:t>
            </a:r>
            <a:r>
              <a:rPr sz="1500" baseline="-16666" dirty="0">
                <a:latin typeface="Arial"/>
                <a:cs typeface="Arial"/>
              </a:rPr>
              <a:t>1</a:t>
            </a:r>
            <a:r>
              <a:rPr sz="1500" dirty="0">
                <a:latin typeface="Arial"/>
                <a:cs typeface="Arial"/>
              </a:rPr>
              <a:t>=“padre</a:t>
            </a:r>
            <a:r>
              <a:rPr sz="1500" spc="-15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de”,</a:t>
            </a:r>
            <a:r>
              <a:rPr sz="1500" spc="-20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p</a:t>
            </a:r>
            <a:r>
              <a:rPr sz="1500" baseline="-16666" dirty="0">
                <a:latin typeface="Arial"/>
                <a:cs typeface="Arial"/>
              </a:rPr>
              <a:t>2</a:t>
            </a:r>
            <a:r>
              <a:rPr sz="1500" dirty="0">
                <a:latin typeface="Arial"/>
                <a:cs typeface="Arial"/>
              </a:rPr>
              <a:t>=“abuelo</a:t>
            </a:r>
            <a:r>
              <a:rPr sz="1500" spc="-10" dirty="0">
                <a:latin typeface="Arial"/>
                <a:cs typeface="Arial"/>
              </a:rPr>
              <a:t> </a:t>
            </a:r>
            <a:r>
              <a:rPr sz="1500" spc="-20" dirty="0">
                <a:latin typeface="Arial"/>
                <a:cs typeface="Arial"/>
              </a:rPr>
              <a:t>de”)</a:t>
            </a:r>
            <a:endParaRPr sz="1500">
              <a:latin typeface="Arial"/>
              <a:cs typeface="Arial"/>
            </a:endParaRPr>
          </a:p>
          <a:p>
            <a:pPr marL="399415" indent="-285115">
              <a:lnSpc>
                <a:spcPts val="2020"/>
              </a:lnSpc>
              <a:spcBef>
                <a:spcPts val="15"/>
              </a:spcBef>
              <a:buFont typeface="Arial"/>
              <a:buChar char="–"/>
              <a:tabLst>
                <a:tab pos="399415" algn="l"/>
                <a:tab pos="400050" algn="l"/>
              </a:tabLst>
            </a:pPr>
            <a:r>
              <a:rPr sz="1700" i="1" spc="-10" dirty="0">
                <a:latin typeface="Arial"/>
                <a:cs typeface="Arial"/>
              </a:rPr>
              <a:t>owl:ReflexiveProperty</a:t>
            </a:r>
            <a:endParaRPr sz="1700">
              <a:latin typeface="Arial"/>
              <a:cs typeface="Arial"/>
            </a:endParaRPr>
          </a:p>
          <a:p>
            <a:pPr marL="799465" lvl="1" indent="-228600">
              <a:lnSpc>
                <a:spcPts val="1775"/>
              </a:lnSpc>
              <a:buChar char="•"/>
              <a:tabLst>
                <a:tab pos="799465" algn="l"/>
                <a:tab pos="800100" algn="l"/>
                <a:tab pos="1537970" algn="l"/>
              </a:tabLst>
            </a:pPr>
            <a:r>
              <a:rPr sz="1500" spc="-10" dirty="0">
                <a:latin typeface="Arial"/>
                <a:cs typeface="Arial"/>
              </a:rPr>
              <a:t>p(x,x)</a:t>
            </a:r>
            <a:r>
              <a:rPr sz="1500" dirty="0">
                <a:latin typeface="Arial"/>
                <a:cs typeface="Arial"/>
              </a:rPr>
              <a:t>	(ej:</a:t>
            </a:r>
            <a:r>
              <a:rPr sz="1500" spc="-30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p=“familiar</a:t>
            </a:r>
            <a:r>
              <a:rPr sz="1500" spc="-10" dirty="0">
                <a:latin typeface="Arial"/>
                <a:cs typeface="Arial"/>
              </a:rPr>
              <a:t> </a:t>
            </a:r>
            <a:r>
              <a:rPr sz="1500" spc="-20" dirty="0">
                <a:latin typeface="Arial"/>
                <a:cs typeface="Arial"/>
              </a:rPr>
              <a:t>de”)</a:t>
            </a:r>
            <a:endParaRPr sz="1500">
              <a:latin typeface="Arial"/>
              <a:cs typeface="Arial"/>
            </a:endParaRPr>
          </a:p>
          <a:p>
            <a:pPr marL="399415" indent="-285115">
              <a:lnSpc>
                <a:spcPts val="2014"/>
              </a:lnSpc>
              <a:buFont typeface="Arial"/>
              <a:buChar char="–"/>
              <a:tabLst>
                <a:tab pos="399415" algn="l"/>
                <a:tab pos="400050" algn="l"/>
              </a:tabLst>
            </a:pPr>
            <a:r>
              <a:rPr sz="1700" i="1" spc="-10" dirty="0">
                <a:latin typeface="Arial"/>
                <a:cs typeface="Arial"/>
              </a:rPr>
              <a:t>owl:IrreflexiveProperty</a:t>
            </a:r>
            <a:endParaRPr sz="1700">
              <a:latin typeface="Arial"/>
              <a:cs typeface="Arial"/>
            </a:endParaRPr>
          </a:p>
          <a:p>
            <a:pPr marL="799465" lvl="1" indent="-228600">
              <a:lnSpc>
                <a:spcPts val="1780"/>
              </a:lnSpc>
              <a:buChar char="•"/>
              <a:tabLst>
                <a:tab pos="799465" algn="l"/>
                <a:tab pos="800100" algn="l"/>
                <a:tab pos="1701800" algn="l"/>
              </a:tabLst>
            </a:pPr>
            <a:r>
              <a:rPr sz="1500" dirty="0">
                <a:latin typeface="Arial"/>
                <a:cs typeface="Arial"/>
              </a:rPr>
              <a:t>¬</a:t>
            </a:r>
            <a:r>
              <a:rPr sz="1500" spc="-5" dirty="0">
                <a:latin typeface="Arial"/>
                <a:cs typeface="Arial"/>
              </a:rPr>
              <a:t> </a:t>
            </a:r>
            <a:r>
              <a:rPr sz="1500" spc="-10" dirty="0">
                <a:latin typeface="Arial"/>
                <a:cs typeface="Arial"/>
              </a:rPr>
              <a:t>p(x,x)</a:t>
            </a:r>
            <a:r>
              <a:rPr sz="1500" dirty="0">
                <a:latin typeface="Arial"/>
                <a:cs typeface="Arial"/>
              </a:rPr>
              <a:t>	(ej:</a:t>
            </a:r>
            <a:r>
              <a:rPr sz="1500" spc="-15" dirty="0">
                <a:latin typeface="Arial"/>
                <a:cs typeface="Arial"/>
              </a:rPr>
              <a:t> </a:t>
            </a:r>
            <a:r>
              <a:rPr sz="1500" dirty="0">
                <a:latin typeface="Arial"/>
                <a:cs typeface="Arial"/>
              </a:rPr>
              <a:t>p=“padre</a:t>
            </a:r>
            <a:r>
              <a:rPr sz="1500" spc="-10" dirty="0">
                <a:latin typeface="Arial"/>
                <a:cs typeface="Arial"/>
              </a:rPr>
              <a:t> </a:t>
            </a:r>
            <a:r>
              <a:rPr sz="1500" spc="-20" dirty="0">
                <a:latin typeface="Arial"/>
                <a:cs typeface="Arial"/>
              </a:rPr>
              <a:t>de”)</a:t>
            </a:r>
            <a:endParaRPr sz="15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64540" y="362203"/>
            <a:ext cx="4175760" cy="1155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</a:pPr>
            <a:r>
              <a:rPr sz="2400" b="1" spc="-25" dirty="0">
                <a:latin typeface="Arial"/>
                <a:cs typeface="Arial"/>
              </a:rPr>
              <a:t>OWL</a:t>
            </a:r>
            <a:endParaRPr sz="2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31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Arial"/>
                <a:cs typeface="Arial"/>
              </a:rPr>
              <a:t>Características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propiedades</a:t>
            </a:r>
            <a:endParaRPr sz="2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/>
          <p:nvPr/>
        </p:nvSpPr>
        <p:spPr>
          <a:xfrm>
            <a:off x="764540" y="362203"/>
            <a:ext cx="5466080" cy="27311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452495">
              <a:lnSpc>
                <a:spcPct val="100000"/>
              </a:lnSpc>
              <a:spcBef>
                <a:spcPts val="100"/>
              </a:spcBef>
            </a:pPr>
            <a:r>
              <a:rPr sz="2400" b="1" spc="-25" dirty="0">
                <a:latin typeface="Arial"/>
                <a:cs typeface="Arial"/>
              </a:rPr>
              <a:t>OWL</a:t>
            </a:r>
            <a:endParaRPr sz="2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35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Definir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clases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complejas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25"/>
              </a:spcBef>
              <a:buFont typeface="Arial"/>
              <a:buChar char="–"/>
              <a:tabLst>
                <a:tab pos="755015" algn="l"/>
                <a:tab pos="755650" algn="l"/>
              </a:tabLst>
            </a:pPr>
            <a:r>
              <a:rPr sz="2000" i="1" dirty="0">
                <a:latin typeface="Arial"/>
                <a:cs typeface="Arial"/>
              </a:rPr>
              <a:t>owl:intersectionOf</a:t>
            </a:r>
            <a:r>
              <a:rPr sz="2000" dirty="0">
                <a:latin typeface="Arial"/>
                <a:cs typeface="Arial"/>
              </a:rPr>
              <a:t>: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(</a:t>
            </a:r>
            <a:r>
              <a:rPr sz="2000" i="1" dirty="0">
                <a:latin typeface="Arial"/>
                <a:cs typeface="Arial"/>
              </a:rPr>
              <a:t>C </a:t>
            </a:r>
            <a:r>
              <a:rPr sz="2000" dirty="0">
                <a:latin typeface="Verdana"/>
                <a:cs typeface="Verdana"/>
              </a:rPr>
              <a:t>u</a:t>
            </a:r>
            <a:r>
              <a:rPr sz="2000" spc="-150" dirty="0">
                <a:latin typeface="Verdana"/>
                <a:cs typeface="Verdana"/>
              </a:rPr>
              <a:t> </a:t>
            </a:r>
            <a:r>
              <a:rPr sz="2000" i="1" spc="-25" dirty="0">
                <a:latin typeface="Arial"/>
                <a:cs typeface="Arial"/>
              </a:rPr>
              <a:t>D</a:t>
            </a:r>
            <a:r>
              <a:rPr sz="2000" spc="-25" dirty="0">
                <a:latin typeface="Arial"/>
                <a:cs typeface="Arial"/>
              </a:rPr>
              <a:t>)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80"/>
              </a:spcBef>
              <a:buFont typeface="Arial"/>
              <a:buChar char="–"/>
              <a:tabLst>
                <a:tab pos="755015" algn="l"/>
                <a:tab pos="755650" algn="l"/>
              </a:tabLst>
            </a:pPr>
            <a:r>
              <a:rPr sz="2000" i="1" dirty="0">
                <a:latin typeface="Arial"/>
                <a:cs typeface="Arial"/>
              </a:rPr>
              <a:t>owl:unionOf</a:t>
            </a:r>
            <a:r>
              <a:rPr sz="2000" dirty="0">
                <a:latin typeface="Arial"/>
                <a:cs typeface="Arial"/>
              </a:rPr>
              <a:t>: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(</a:t>
            </a:r>
            <a:r>
              <a:rPr sz="2000" i="1" dirty="0">
                <a:latin typeface="Arial"/>
                <a:cs typeface="Arial"/>
              </a:rPr>
              <a:t>C</a:t>
            </a:r>
            <a:r>
              <a:rPr sz="2000" i="1" spc="-10" dirty="0">
                <a:latin typeface="Arial"/>
                <a:cs typeface="Arial"/>
              </a:rPr>
              <a:t> </a:t>
            </a:r>
            <a:r>
              <a:rPr sz="2000" spc="520" dirty="0">
                <a:latin typeface="Verdana"/>
                <a:cs typeface="Verdana"/>
              </a:rPr>
              <a:t>t</a:t>
            </a:r>
            <a:r>
              <a:rPr sz="2000" spc="-155" dirty="0">
                <a:latin typeface="Verdana"/>
                <a:cs typeface="Verdana"/>
              </a:rPr>
              <a:t> </a:t>
            </a:r>
            <a:r>
              <a:rPr sz="2000" i="1" spc="-25" dirty="0">
                <a:latin typeface="Arial"/>
                <a:cs typeface="Arial"/>
              </a:rPr>
              <a:t>D</a:t>
            </a:r>
            <a:r>
              <a:rPr sz="2000" spc="-25" dirty="0">
                <a:latin typeface="Arial"/>
                <a:cs typeface="Arial"/>
              </a:rPr>
              <a:t>)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09"/>
              </a:spcBef>
              <a:buFont typeface="Arial"/>
              <a:buChar char="–"/>
              <a:tabLst>
                <a:tab pos="755015" algn="l"/>
                <a:tab pos="755650" algn="l"/>
              </a:tabLst>
            </a:pPr>
            <a:r>
              <a:rPr sz="2000" i="1" dirty="0">
                <a:latin typeface="Arial"/>
                <a:cs typeface="Arial"/>
              </a:rPr>
              <a:t>owl:complementOf</a:t>
            </a:r>
            <a:r>
              <a:rPr sz="2000" dirty="0">
                <a:latin typeface="Arial"/>
                <a:cs typeface="Arial"/>
              </a:rPr>
              <a:t>:</a:t>
            </a:r>
            <a:r>
              <a:rPr sz="2000" spc="-50" dirty="0">
                <a:latin typeface="Arial"/>
                <a:cs typeface="Arial"/>
              </a:rPr>
              <a:t> </a:t>
            </a:r>
            <a:r>
              <a:rPr sz="2000" spc="-20" dirty="0">
                <a:latin typeface="Arial"/>
                <a:cs typeface="Arial"/>
              </a:rPr>
              <a:t>(</a:t>
            </a:r>
            <a:r>
              <a:rPr sz="2000" spc="-20" dirty="0">
                <a:latin typeface="Verdana"/>
                <a:cs typeface="Verdana"/>
              </a:rPr>
              <a:t>¬</a:t>
            </a:r>
            <a:r>
              <a:rPr sz="2000" i="1" spc="-20" dirty="0">
                <a:latin typeface="Arial"/>
                <a:cs typeface="Arial"/>
              </a:rPr>
              <a:t>C</a:t>
            </a:r>
            <a:r>
              <a:rPr sz="2000" spc="-20" dirty="0">
                <a:latin typeface="Arial"/>
                <a:cs typeface="Arial"/>
              </a:rPr>
              <a:t>)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600"/>
              </a:spcBef>
              <a:buFont typeface="Arial"/>
              <a:buChar char="–"/>
              <a:tabLst>
                <a:tab pos="755015" algn="l"/>
                <a:tab pos="755650" algn="l"/>
              </a:tabLst>
            </a:pPr>
            <a:r>
              <a:rPr sz="2000" i="1" dirty="0">
                <a:latin typeface="Arial"/>
                <a:cs typeface="Arial"/>
              </a:rPr>
              <a:t>owl:disjointWith</a:t>
            </a:r>
            <a:r>
              <a:rPr sz="2000" dirty="0">
                <a:latin typeface="Arial"/>
                <a:cs typeface="Arial"/>
              </a:rPr>
              <a:t>:</a:t>
            </a:r>
            <a:r>
              <a:rPr sz="2000" spc="-4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(</a:t>
            </a:r>
            <a:r>
              <a:rPr sz="1800" i="1" dirty="0">
                <a:latin typeface="Arial"/>
                <a:cs typeface="Arial"/>
              </a:rPr>
              <a:t>C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spc="305" dirty="0">
                <a:latin typeface="Verdana"/>
                <a:cs typeface="Verdana"/>
              </a:rPr>
              <a:t>v</a:t>
            </a:r>
            <a:r>
              <a:rPr sz="1800" spc="-160" dirty="0">
                <a:latin typeface="Verdana"/>
                <a:cs typeface="Verdana"/>
              </a:rPr>
              <a:t> </a:t>
            </a:r>
            <a:r>
              <a:rPr sz="1800" spc="-70" dirty="0">
                <a:latin typeface="Verdana"/>
                <a:cs typeface="Verdana"/>
              </a:rPr>
              <a:t>¬</a:t>
            </a:r>
            <a:r>
              <a:rPr sz="1800" i="1" spc="-70" dirty="0">
                <a:latin typeface="Arial"/>
                <a:cs typeface="Arial"/>
              </a:rPr>
              <a:t>D</a:t>
            </a:r>
            <a:r>
              <a:rPr sz="1800" spc="-70" dirty="0">
                <a:latin typeface="Arial"/>
                <a:cs typeface="Arial"/>
              </a:rPr>
              <a:t>)</a:t>
            </a:r>
            <a:r>
              <a:rPr sz="1800" spc="3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clases</a:t>
            </a:r>
            <a:r>
              <a:rPr sz="2000" spc="-3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disjuntas</a:t>
            </a:r>
            <a:endParaRPr sz="2000">
              <a:latin typeface="Arial"/>
              <a:cs typeface="Arial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30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/>
          <p:nvPr/>
        </p:nvSpPr>
        <p:spPr>
          <a:xfrm>
            <a:off x="764540" y="362203"/>
            <a:ext cx="7736205" cy="27311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12395" algn="ctr">
              <a:lnSpc>
                <a:spcPct val="100000"/>
              </a:lnSpc>
              <a:spcBef>
                <a:spcPts val="100"/>
              </a:spcBef>
            </a:pPr>
            <a:r>
              <a:rPr sz="2400" b="1" spc="-25" dirty="0">
                <a:latin typeface="Arial"/>
                <a:cs typeface="Arial"/>
              </a:rPr>
              <a:t>OWL</a:t>
            </a:r>
            <a:endParaRPr sz="2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35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Algunas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otras</a:t>
            </a:r>
            <a:r>
              <a:rPr sz="2400" spc="-10" dirty="0">
                <a:latin typeface="Arial"/>
                <a:cs typeface="Arial"/>
              </a:rPr>
              <a:t> propiedades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20"/>
              </a:spcBef>
              <a:buFont typeface="Arial"/>
              <a:buChar char="–"/>
              <a:tabLst>
                <a:tab pos="755015" algn="l"/>
                <a:tab pos="755650" algn="l"/>
              </a:tabLst>
            </a:pPr>
            <a:r>
              <a:rPr sz="2000" i="1" dirty="0">
                <a:latin typeface="Arial"/>
                <a:cs typeface="Arial"/>
              </a:rPr>
              <a:t>owl:equivalentClass </a:t>
            </a:r>
            <a:r>
              <a:rPr sz="2000" spc="-25" dirty="0">
                <a:latin typeface="Arial"/>
                <a:cs typeface="Arial"/>
              </a:rPr>
              <a:t>(</a:t>
            </a:r>
            <a:r>
              <a:rPr sz="2000" spc="-25" dirty="0">
                <a:latin typeface="Symbol"/>
                <a:cs typeface="Symbol"/>
              </a:rPr>
              <a:t></a:t>
            </a:r>
            <a:r>
              <a:rPr sz="2000" spc="-25" dirty="0">
                <a:latin typeface="Arial"/>
                <a:cs typeface="Arial"/>
              </a:rPr>
              <a:t>)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05"/>
              </a:spcBef>
              <a:buFont typeface="Arial"/>
              <a:buChar char="–"/>
              <a:tabLst>
                <a:tab pos="755015" algn="l"/>
                <a:tab pos="755650" algn="l"/>
              </a:tabLst>
            </a:pPr>
            <a:r>
              <a:rPr sz="2000" i="1" spc="-10" dirty="0">
                <a:latin typeface="Arial"/>
                <a:cs typeface="Arial"/>
              </a:rPr>
              <a:t>owl:equivalentProperty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80"/>
              </a:spcBef>
              <a:buFont typeface="Arial"/>
              <a:buChar char="–"/>
              <a:tabLst>
                <a:tab pos="755015" algn="l"/>
                <a:tab pos="755650" algn="l"/>
              </a:tabLst>
            </a:pPr>
            <a:r>
              <a:rPr sz="2000" i="1" dirty="0">
                <a:latin typeface="Arial"/>
                <a:cs typeface="Arial"/>
              </a:rPr>
              <a:t>owl:sameAs</a:t>
            </a:r>
            <a:r>
              <a:rPr sz="2000" dirty="0">
                <a:latin typeface="Arial"/>
                <a:cs typeface="Arial"/>
              </a:rPr>
              <a:t>:</a:t>
            </a:r>
            <a:r>
              <a:rPr sz="2000" spc="-3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dos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IRIs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representan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el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mismo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individuo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09"/>
              </a:spcBef>
              <a:buFont typeface="Arial"/>
              <a:buChar char="–"/>
              <a:tabLst>
                <a:tab pos="755015" algn="l"/>
                <a:tab pos="755650" algn="l"/>
              </a:tabLst>
            </a:pPr>
            <a:r>
              <a:rPr sz="2000" i="1" dirty="0">
                <a:latin typeface="Arial"/>
                <a:cs typeface="Arial"/>
              </a:rPr>
              <a:t>owl:differentFrom:</a:t>
            </a:r>
            <a:r>
              <a:rPr sz="2000" i="1" spc="-4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dos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IRIs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no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representan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el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mismo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individuo</a:t>
            </a:r>
            <a:endParaRPr sz="2000">
              <a:latin typeface="Arial"/>
              <a:cs typeface="Arial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31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1107439" y="3691763"/>
            <a:ext cx="6913880" cy="66230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5080">
              <a:lnSpc>
                <a:spcPct val="120400"/>
              </a:lnSpc>
              <a:spcBef>
                <a:spcPts val="155"/>
              </a:spcBef>
            </a:pPr>
            <a:r>
              <a:rPr sz="1800" b="1" dirty="0">
                <a:latin typeface="Courier New"/>
                <a:cs typeface="Courier New"/>
              </a:rPr>
              <a:t>ex:</a:t>
            </a:r>
            <a:r>
              <a:rPr sz="1600" b="1" dirty="0">
                <a:latin typeface="Courier New"/>
                <a:cs typeface="Courier New"/>
              </a:rPr>
              <a:t>Pais</a:t>
            </a:r>
            <a:r>
              <a:rPr sz="1600" b="1" spc="-15" dirty="0">
                <a:latin typeface="Courier New"/>
                <a:cs typeface="Courier New"/>
              </a:rPr>
              <a:t> </a:t>
            </a:r>
            <a:r>
              <a:rPr sz="1600" b="1" dirty="0">
                <a:latin typeface="Courier New"/>
                <a:cs typeface="Courier New"/>
              </a:rPr>
              <a:t>owl:equivalentClass</a:t>
            </a:r>
            <a:r>
              <a:rPr sz="1600" b="1" spc="-15" dirty="0">
                <a:latin typeface="Courier New"/>
                <a:cs typeface="Courier New"/>
              </a:rPr>
              <a:t> </a:t>
            </a:r>
            <a:r>
              <a:rPr sz="1600" b="1" spc="-10" dirty="0">
                <a:latin typeface="Courier New"/>
                <a:cs typeface="Courier New"/>
                <a:hlinkClick r:id="rId6"/>
              </a:rPr>
              <a:t>&lt;http://schema.org/Country&gt;.</a:t>
            </a:r>
            <a:r>
              <a:rPr sz="1600" b="1" spc="-10" dirty="0">
                <a:latin typeface="Courier New"/>
                <a:cs typeface="Courier New"/>
              </a:rPr>
              <a:t> </a:t>
            </a:r>
            <a:r>
              <a:rPr sz="1600" b="1" dirty="0">
                <a:latin typeface="Courier New"/>
                <a:cs typeface="Courier New"/>
              </a:rPr>
              <a:t>ex:Spain owl:sameAs </a:t>
            </a:r>
            <a:r>
              <a:rPr sz="1600" b="1" spc="-10" dirty="0">
                <a:latin typeface="Courier New"/>
                <a:cs typeface="Courier New"/>
                <a:hlinkClick r:id="rId7"/>
              </a:rPr>
              <a:t>&lt;http://sws.geonames.org/2510769/&gt;.</a:t>
            </a:r>
            <a:endParaRPr sz="1600">
              <a:latin typeface="Courier New"/>
              <a:cs typeface="Courier New"/>
            </a:endParaRPr>
          </a:p>
        </p:txBody>
      </p:sp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628775">
              <a:lnSpc>
                <a:spcPct val="100000"/>
              </a:lnSpc>
              <a:spcBef>
                <a:spcPts val="100"/>
              </a:spcBef>
            </a:pPr>
            <a:r>
              <a:rPr dirty="0"/>
              <a:t>OWL:</a:t>
            </a:r>
            <a:r>
              <a:rPr spc="-30" dirty="0"/>
              <a:t> </a:t>
            </a:r>
            <a:r>
              <a:rPr dirty="0"/>
              <a:t>ejemplos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10" dirty="0"/>
              <a:t>inferencias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32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150416"/>
            <a:ext cx="6858634" cy="4610100"/>
          </a:xfrm>
          <a:prstGeom prst="rect">
            <a:avLst/>
          </a:prstGeom>
        </p:spPr>
        <p:txBody>
          <a:bodyPr vert="horz" wrap="square" lIns="0" tIns="6223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49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Ejemplo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i="1" spc="-10" dirty="0">
                <a:latin typeface="Arial"/>
                <a:cs typeface="Arial"/>
              </a:rPr>
              <a:t>disjointWith</a:t>
            </a:r>
            <a:endParaRPr sz="2400">
              <a:latin typeface="Arial"/>
              <a:cs typeface="Arial"/>
            </a:endParaRPr>
          </a:p>
          <a:p>
            <a:pPr marL="469900" marR="1386840">
              <a:lnSpc>
                <a:spcPct val="108000"/>
              </a:lnSpc>
              <a:spcBef>
                <a:spcPts val="140"/>
              </a:spcBef>
            </a:pPr>
            <a:r>
              <a:rPr sz="2000" dirty="0">
                <a:latin typeface="Arial"/>
                <a:cs typeface="Arial"/>
              </a:rPr>
              <a:t>Profesor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i="1" dirty="0">
                <a:latin typeface="Arial"/>
                <a:cs typeface="Arial"/>
              </a:rPr>
              <a:t>rdfs:subClassOf</a:t>
            </a:r>
            <a:r>
              <a:rPr sz="2000" i="1" spc="-3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PersonalDocente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spc="-50" dirty="0">
                <a:latin typeface="Arial"/>
                <a:cs typeface="Arial"/>
              </a:rPr>
              <a:t>. </a:t>
            </a:r>
            <a:r>
              <a:rPr sz="2000" dirty="0">
                <a:latin typeface="Arial"/>
                <a:cs typeface="Arial"/>
              </a:rPr>
              <a:t>Libro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i="1" dirty="0">
                <a:latin typeface="Arial"/>
                <a:cs typeface="Arial"/>
              </a:rPr>
              <a:t>rdfs:subClassOf</a:t>
            </a:r>
            <a:r>
              <a:rPr sz="2000" i="1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Publicación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spc="-50" dirty="0">
                <a:latin typeface="Arial"/>
                <a:cs typeface="Arial"/>
              </a:rPr>
              <a:t>.</a:t>
            </a:r>
            <a:endParaRPr sz="2000">
              <a:latin typeface="Arial"/>
              <a:cs typeface="Arial"/>
            </a:endParaRPr>
          </a:p>
          <a:p>
            <a:pPr marL="469900" marR="1096010">
              <a:lnSpc>
                <a:spcPct val="108000"/>
              </a:lnSpc>
              <a:spcBef>
                <a:spcPts val="120"/>
              </a:spcBef>
            </a:pPr>
            <a:r>
              <a:rPr sz="2000" dirty="0">
                <a:latin typeface="Arial"/>
                <a:cs typeface="Arial"/>
              </a:rPr>
              <a:t>PersonalDocente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i="1" dirty="0">
                <a:latin typeface="Arial"/>
                <a:cs typeface="Arial"/>
              </a:rPr>
              <a:t>owl:disjointWith</a:t>
            </a:r>
            <a:r>
              <a:rPr sz="2000" i="1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Publicación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spc="-50" dirty="0">
                <a:latin typeface="Arial"/>
                <a:cs typeface="Arial"/>
              </a:rPr>
              <a:t>. </a:t>
            </a: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Se</a:t>
            </a:r>
            <a:r>
              <a:rPr sz="2000" spc="-2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infiere</a:t>
            </a:r>
            <a:r>
              <a:rPr sz="2000" dirty="0">
                <a:latin typeface="Arial"/>
                <a:cs typeface="Arial"/>
              </a:rPr>
              <a:t>: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Profesor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y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Libro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son</a:t>
            </a:r>
            <a:r>
              <a:rPr sz="2000" spc="-10" dirty="0">
                <a:latin typeface="Arial"/>
                <a:cs typeface="Arial"/>
              </a:rPr>
              <a:t> disjuntos</a:t>
            </a:r>
            <a:endParaRPr sz="2000">
              <a:latin typeface="Arial"/>
              <a:cs typeface="Arial"/>
            </a:endParaRPr>
          </a:p>
          <a:p>
            <a:pPr marL="354965" marR="2086610" indent="-342265">
              <a:lnSpc>
                <a:spcPct val="108000"/>
              </a:lnSpc>
              <a:spcBef>
                <a:spcPts val="65"/>
              </a:spcBef>
              <a:buChar char="•"/>
              <a:tabLst>
                <a:tab pos="355600" algn="l"/>
                <a:tab pos="469900" algn="l"/>
              </a:tabLst>
            </a:pPr>
            <a:r>
              <a:rPr sz="2400" dirty="0">
                <a:latin typeface="Arial"/>
                <a:cs typeface="Arial"/>
              </a:rPr>
              <a:t>Ejemplo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i="1" spc="-10" dirty="0">
                <a:latin typeface="Arial"/>
                <a:cs typeface="Arial"/>
              </a:rPr>
              <a:t>owl:equivalentClass 		</a:t>
            </a:r>
            <a:r>
              <a:rPr sz="2000" dirty="0">
                <a:latin typeface="Arial"/>
                <a:cs typeface="Arial"/>
              </a:rPr>
              <a:t>Hombre</a:t>
            </a:r>
            <a:r>
              <a:rPr sz="2000" spc="-30" dirty="0">
                <a:latin typeface="Arial"/>
                <a:cs typeface="Arial"/>
              </a:rPr>
              <a:t> </a:t>
            </a:r>
            <a:r>
              <a:rPr sz="2000" i="1" dirty="0">
                <a:latin typeface="Arial"/>
                <a:cs typeface="Arial"/>
              </a:rPr>
              <a:t>rdfs:subClassOf</a:t>
            </a:r>
            <a:r>
              <a:rPr sz="2000" i="1" spc="-30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Persona 		</a:t>
            </a:r>
            <a:r>
              <a:rPr sz="2000" dirty="0">
                <a:latin typeface="Arial"/>
                <a:cs typeface="Arial"/>
              </a:rPr>
              <a:t>Persona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i="1" dirty="0">
                <a:latin typeface="Arial"/>
                <a:cs typeface="Arial"/>
              </a:rPr>
              <a:t>owl:equivalentClass</a:t>
            </a:r>
            <a:r>
              <a:rPr sz="2000" i="1" spc="-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Humano</a:t>
            </a:r>
            <a:endParaRPr sz="2000">
              <a:latin typeface="Arial"/>
              <a:cs typeface="Arial"/>
            </a:endParaRPr>
          </a:p>
          <a:p>
            <a:pPr marL="469900">
              <a:lnSpc>
                <a:spcPct val="100000"/>
              </a:lnSpc>
              <a:spcBef>
                <a:spcPts val="310"/>
              </a:spcBef>
            </a:pP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Se</a:t>
            </a:r>
            <a:r>
              <a:rPr sz="2000" spc="-3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infiere</a:t>
            </a:r>
            <a:r>
              <a:rPr sz="2000" dirty="0">
                <a:latin typeface="Arial"/>
                <a:cs typeface="Arial"/>
              </a:rPr>
              <a:t>: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Hombre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i="1" dirty="0">
                <a:latin typeface="Arial"/>
                <a:cs typeface="Arial"/>
              </a:rPr>
              <a:t>rdfs:subClassOf</a:t>
            </a:r>
            <a:r>
              <a:rPr sz="2000" i="1" spc="-2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Humano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29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Ejemplo</a:t>
            </a:r>
            <a:r>
              <a:rPr sz="2400" spc="-10" dirty="0">
                <a:latin typeface="Arial"/>
                <a:cs typeface="Arial"/>
              </a:rPr>
              <a:t> instancias</a:t>
            </a:r>
            <a:endParaRPr sz="2400">
              <a:latin typeface="Arial"/>
              <a:cs typeface="Arial"/>
            </a:endParaRPr>
          </a:p>
          <a:p>
            <a:pPr marL="469900" marR="1954530">
              <a:lnSpc>
                <a:spcPts val="2620"/>
              </a:lnSpc>
              <a:spcBef>
                <a:spcPts val="114"/>
              </a:spcBef>
            </a:pPr>
            <a:r>
              <a:rPr sz="2000" dirty="0">
                <a:latin typeface="Arial"/>
                <a:cs typeface="Arial"/>
              </a:rPr>
              <a:t>“A</a:t>
            </a:r>
            <a:r>
              <a:rPr sz="2000" spc="-3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Semantic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Web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Primer”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i="1" dirty="0">
                <a:latin typeface="Arial"/>
                <a:cs typeface="Arial"/>
              </a:rPr>
              <a:t>rdf:type</a:t>
            </a:r>
            <a:r>
              <a:rPr sz="2000" i="1" spc="-2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Libro </a:t>
            </a:r>
            <a:r>
              <a:rPr sz="2000" dirty="0">
                <a:latin typeface="Arial"/>
                <a:cs typeface="Arial"/>
              </a:rPr>
              <a:t>Libro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i="1" dirty="0">
                <a:latin typeface="Arial"/>
                <a:cs typeface="Arial"/>
              </a:rPr>
              <a:t>rdfs:subClassOf</a:t>
            </a:r>
            <a:r>
              <a:rPr sz="2000" i="1" spc="-2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Publicación</a:t>
            </a:r>
            <a:endParaRPr sz="2000">
              <a:latin typeface="Arial"/>
              <a:cs typeface="Arial"/>
            </a:endParaRPr>
          </a:p>
          <a:p>
            <a:pPr marL="469900">
              <a:lnSpc>
                <a:spcPct val="100000"/>
              </a:lnSpc>
              <a:spcBef>
                <a:spcPts val="160"/>
              </a:spcBef>
            </a:pP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Se</a:t>
            </a:r>
            <a:r>
              <a:rPr sz="2000" spc="-3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infiere</a:t>
            </a:r>
            <a:r>
              <a:rPr sz="2000" dirty="0">
                <a:latin typeface="Arial"/>
                <a:cs typeface="Arial"/>
              </a:rPr>
              <a:t>:</a:t>
            </a:r>
            <a:r>
              <a:rPr sz="2000" spc="-3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“A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Semantic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Web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Primer”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i="1" dirty="0">
                <a:latin typeface="Arial"/>
                <a:cs typeface="Arial"/>
              </a:rPr>
              <a:t>rdf:type</a:t>
            </a:r>
            <a:r>
              <a:rPr sz="2000" i="1" spc="-20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Publicación</a:t>
            </a:r>
            <a:endParaRPr sz="2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458787" y="2997200"/>
            <a:ext cx="7155180" cy="463550"/>
            <a:chOff x="458787" y="2997200"/>
            <a:chExt cx="7155180" cy="463550"/>
          </a:xfrm>
        </p:grpSpPr>
        <p:sp>
          <p:nvSpPr>
            <p:cNvPr id="8" name="object 8"/>
            <p:cNvSpPr/>
            <p:nvPr/>
          </p:nvSpPr>
          <p:spPr>
            <a:xfrm>
              <a:off x="465137" y="3003550"/>
              <a:ext cx="7142480" cy="450850"/>
            </a:xfrm>
            <a:custGeom>
              <a:avLst/>
              <a:gdLst/>
              <a:ahLst/>
              <a:cxnLst/>
              <a:rect l="l" t="t" r="r" b="b"/>
              <a:pathLst>
                <a:path w="7142480" h="450850">
                  <a:moveTo>
                    <a:pt x="7067022" y="0"/>
                  </a:moveTo>
                  <a:lnTo>
                    <a:pt x="75139" y="0"/>
                  </a:lnTo>
                  <a:lnTo>
                    <a:pt x="45891" y="5904"/>
                  </a:lnTo>
                  <a:lnTo>
                    <a:pt x="22007" y="22007"/>
                  </a:lnTo>
                  <a:lnTo>
                    <a:pt x="5904" y="45892"/>
                  </a:lnTo>
                  <a:lnTo>
                    <a:pt x="0" y="75140"/>
                  </a:lnTo>
                  <a:lnTo>
                    <a:pt x="0" y="375709"/>
                  </a:lnTo>
                  <a:lnTo>
                    <a:pt x="5904" y="404957"/>
                  </a:lnTo>
                  <a:lnTo>
                    <a:pt x="22007" y="428842"/>
                  </a:lnTo>
                  <a:lnTo>
                    <a:pt x="45891" y="444945"/>
                  </a:lnTo>
                  <a:lnTo>
                    <a:pt x="75139" y="450850"/>
                  </a:lnTo>
                  <a:lnTo>
                    <a:pt x="7067022" y="450850"/>
                  </a:lnTo>
                  <a:lnTo>
                    <a:pt x="7096270" y="444945"/>
                  </a:lnTo>
                  <a:lnTo>
                    <a:pt x="7120154" y="428842"/>
                  </a:lnTo>
                  <a:lnTo>
                    <a:pt x="7136257" y="404957"/>
                  </a:lnTo>
                  <a:lnTo>
                    <a:pt x="7142161" y="375709"/>
                  </a:lnTo>
                  <a:lnTo>
                    <a:pt x="7142161" y="75140"/>
                  </a:lnTo>
                  <a:lnTo>
                    <a:pt x="7136257" y="45892"/>
                  </a:lnTo>
                  <a:lnTo>
                    <a:pt x="7120154" y="22007"/>
                  </a:lnTo>
                  <a:lnTo>
                    <a:pt x="7096270" y="5904"/>
                  </a:lnTo>
                  <a:lnTo>
                    <a:pt x="7067022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65137" y="3003550"/>
              <a:ext cx="7142480" cy="450850"/>
            </a:xfrm>
            <a:custGeom>
              <a:avLst/>
              <a:gdLst/>
              <a:ahLst/>
              <a:cxnLst/>
              <a:rect l="l" t="t" r="r" b="b"/>
              <a:pathLst>
                <a:path w="7142480" h="450850">
                  <a:moveTo>
                    <a:pt x="0" y="75140"/>
                  </a:moveTo>
                  <a:lnTo>
                    <a:pt x="5904" y="45892"/>
                  </a:lnTo>
                  <a:lnTo>
                    <a:pt x="22007" y="22008"/>
                  </a:lnTo>
                  <a:lnTo>
                    <a:pt x="45891" y="5904"/>
                  </a:lnTo>
                  <a:lnTo>
                    <a:pt x="75139" y="0"/>
                  </a:lnTo>
                  <a:lnTo>
                    <a:pt x="7067022" y="0"/>
                  </a:lnTo>
                  <a:lnTo>
                    <a:pt x="7096270" y="5904"/>
                  </a:lnTo>
                  <a:lnTo>
                    <a:pt x="7120154" y="22008"/>
                  </a:lnTo>
                  <a:lnTo>
                    <a:pt x="7136257" y="45892"/>
                  </a:lnTo>
                  <a:lnTo>
                    <a:pt x="7142162" y="75140"/>
                  </a:lnTo>
                  <a:lnTo>
                    <a:pt x="7142162" y="375709"/>
                  </a:lnTo>
                  <a:lnTo>
                    <a:pt x="7136257" y="404957"/>
                  </a:lnTo>
                  <a:lnTo>
                    <a:pt x="7120154" y="428841"/>
                  </a:lnTo>
                  <a:lnTo>
                    <a:pt x="7096270" y="444945"/>
                  </a:lnTo>
                  <a:lnTo>
                    <a:pt x="7067022" y="450850"/>
                  </a:lnTo>
                  <a:lnTo>
                    <a:pt x="75139" y="450850"/>
                  </a:lnTo>
                  <a:lnTo>
                    <a:pt x="45891" y="444945"/>
                  </a:lnTo>
                  <a:lnTo>
                    <a:pt x="22007" y="428841"/>
                  </a:lnTo>
                  <a:lnTo>
                    <a:pt x="5904" y="404957"/>
                  </a:lnTo>
                  <a:lnTo>
                    <a:pt x="0" y="375709"/>
                  </a:lnTo>
                  <a:lnTo>
                    <a:pt x="0" y="7514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36422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Índice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33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764540" y="1157731"/>
            <a:ext cx="6642100" cy="2988310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434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Introducción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Semántica</a:t>
            </a:r>
            <a:endParaRPr sz="24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33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Lenguajes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Ontologías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21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25" dirty="0">
                <a:latin typeface="Arial"/>
                <a:cs typeface="Arial"/>
              </a:rPr>
              <a:t>RDF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31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RDF</a:t>
            </a:r>
            <a:r>
              <a:rPr sz="2000" spc="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Schema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19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25" dirty="0">
                <a:latin typeface="Arial"/>
                <a:cs typeface="Arial"/>
              </a:rPr>
              <a:t>OWL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29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Consulta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información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en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Semántica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229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10" dirty="0">
                <a:latin typeface="Arial"/>
                <a:cs typeface="Arial"/>
              </a:rPr>
              <a:t>SPARQL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29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Datos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(Linked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Data)</a:t>
            </a:r>
            <a:endParaRPr sz="24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16865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SPARQL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34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160780"/>
            <a:ext cx="5966460" cy="2159000"/>
          </a:xfrm>
          <a:prstGeom prst="rect">
            <a:avLst/>
          </a:prstGeom>
        </p:spPr>
        <p:txBody>
          <a:bodyPr vert="horz" wrap="square" lIns="0" tIns="9144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2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Query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Language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for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25" dirty="0">
                <a:latin typeface="Arial"/>
                <a:cs typeface="Arial"/>
              </a:rPr>
              <a:t>RDF</a:t>
            </a:r>
            <a:endParaRPr sz="24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6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Recomendación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del </a:t>
            </a:r>
            <a:r>
              <a:rPr sz="2400" spc="-25" dirty="0">
                <a:latin typeface="Arial"/>
                <a:cs typeface="Arial"/>
              </a:rPr>
              <a:t>W3C</a:t>
            </a:r>
            <a:endParaRPr sz="2400">
              <a:latin typeface="Arial"/>
              <a:cs typeface="Arial"/>
            </a:endParaRPr>
          </a:p>
          <a:p>
            <a:pPr marL="469900">
              <a:lnSpc>
                <a:spcPct val="100000"/>
              </a:lnSpc>
              <a:spcBef>
                <a:spcPts val="520"/>
              </a:spcBef>
              <a:tabLst>
                <a:tab pos="755015" algn="l"/>
              </a:tabLst>
            </a:pPr>
            <a:r>
              <a:rPr sz="2000" spc="-50" dirty="0">
                <a:latin typeface="Arial"/>
                <a:cs typeface="Arial"/>
              </a:rPr>
              <a:t>–</a:t>
            </a:r>
            <a:r>
              <a:rPr sz="2000" dirty="0">
                <a:latin typeface="Arial"/>
                <a:cs typeface="Arial"/>
              </a:rPr>
              <a:t>	</a:t>
            </a:r>
            <a:r>
              <a:rPr sz="2000" spc="-10" dirty="0">
                <a:latin typeface="Arial"/>
                <a:cs typeface="Arial"/>
                <a:hlinkClick r:id="rId6"/>
              </a:rPr>
              <a:t>http://www.w3.org/TR/sparql11-query/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49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Lenguaje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consulta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contenidos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25" dirty="0">
                <a:latin typeface="Arial"/>
                <a:cs typeface="Arial"/>
              </a:rPr>
              <a:t>RDF</a:t>
            </a:r>
            <a:endParaRPr sz="24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6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Sintaxis</a:t>
            </a:r>
            <a:r>
              <a:rPr sz="2400" spc="-1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estilo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spc="-25" dirty="0">
                <a:latin typeface="Arial"/>
                <a:cs typeface="Arial"/>
              </a:rPr>
              <a:t>SQL</a:t>
            </a:r>
            <a:endParaRPr sz="24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16865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SPARQL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35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240028"/>
            <a:ext cx="7807325" cy="46558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Arial"/>
                <a:cs typeface="Arial"/>
              </a:rPr>
              <a:t>Estructura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una</a:t>
            </a:r>
            <a:r>
              <a:rPr sz="2400" spc="-10" dirty="0">
                <a:latin typeface="Arial"/>
                <a:cs typeface="Arial"/>
              </a:rPr>
              <a:t> consulta:</a:t>
            </a:r>
            <a:endParaRPr sz="2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800" b="1" dirty="0">
                <a:latin typeface="Courier New"/>
                <a:cs typeface="Courier New"/>
              </a:rPr>
              <a:t>[</a:t>
            </a:r>
            <a:endParaRPr sz="1800">
              <a:latin typeface="Courier New"/>
              <a:cs typeface="Courier New"/>
            </a:endParaRPr>
          </a:p>
          <a:p>
            <a:pPr marL="12700" marR="5080">
              <a:lnSpc>
                <a:spcPct val="120000"/>
              </a:lnSpc>
              <a:spcBef>
                <a:spcPts val="20"/>
              </a:spcBef>
            </a:pPr>
            <a:r>
              <a:rPr sz="1800" b="1" dirty="0">
                <a:latin typeface="Courier New"/>
                <a:cs typeface="Courier New"/>
              </a:rPr>
              <a:t>PREFIX</a:t>
            </a:r>
            <a:r>
              <a:rPr sz="1800" b="1" spc="-6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rdf:</a:t>
            </a:r>
            <a:r>
              <a:rPr sz="1800" b="1" spc="-4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  <a:hlinkClick r:id="rId6"/>
              </a:rPr>
              <a:t>&lt;http://www.w3.org/1999/02/22</a:t>
            </a:r>
            <a:r>
              <a:rPr sz="1800" b="1" spc="-10" dirty="0">
                <a:latin typeface="Courier New"/>
                <a:cs typeface="Courier New"/>
              </a:rPr>
              <a:t>-</a:t>
            </a:r>
            <a:r>
              <a:rPr sz="1800" b="1" spc="-10" dirty="0">
                <a:latin typeface="Courier New"/>
                <a:cs typeface="Courier New"/>
                <a:hlinkClick r:id="rId6"/>
              </a:rPr>
              <a:t>rdf-syntax-</a:t>
            </a:r>
            <a:r>
              <a:rPr sz="1800" b="1" spc="-20" dirty="0">
                <a:latin typeface="Courier New"/>
                <a:cs typeface="Courier New"/>
                <a:hlinkClick r:id="rId6"/>
              </a:rPr>
              <a:t>ns#&gt;</a:t>
            </a:r>
            <a:r>
              <a:rPr sz="1800" b="1" spc="-2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PREFIX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rdfs: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  <a:hlinkClick r:id="rId7"/>
              </a:rPr>
              <a:t>&lt;http://www.w3.org/2000/01/rdf</a:t>
            </a:r>
            <a:r>
              <a:rPr sz="1800" b="1" spc="-10" dirty="0">
                <a:latin typeface="Courier New"/>
                <a:cs typeface="Courier New"/>
              </a:rPr>
              <a:t>-</a:t>
            </a:r>
            <a:r>
              <a:rPr sz="1800" b="1" spc="-10" dirty="0">
                <a:latin typeface="Courier New"/>
                <a:cs typeface="Courier New"/>
                <a:hlinkClick r:id="rId7"/>
              </a:rPr>
              <a:t>schema#&gt;</a:t>
            </a:r>
            <a:endParaRPr sz="1800">
              <a:latin typeface="Courier New"/>
              <a:cs typeface="Courier New"/>
            </a:endParaRPr>
          </a:p>
          <a:p>
            <a:pPr marL="149225">
              <a:lnSpc>
                <a:spcPct val="100000"/>
              </a:lnSpc>
              <a:spcBef>
                <a:spcPts val="434"/>
              </a:spcBef>
            </a:pPr>
            <a:r>
              <a:rPr sz="1800" b="1" spc="-25" dirty="0">
                <a:latin typeface="Courier New"/>
                <a:cs typeface="Courier New"/>
              </a:rPr>
              <a:t>...</a:t>
            </a:r>
            <a:endParaRPr sz="1800">
              <a:latin typeface="Courier New"/>
              <a:cs typeface="Courier New"/>
            </a:endParaRPr>
          </a:p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sz="1800" b="1" dirty="0">
                <a:latin typeface="Courier New"/>
                <a:cs typeface="Courier New"/>
              </a:rPr>
              <a:t>]</a:t>
            </a:r>
            <a:endParaRPr sz="1800">
              <a:latin typeface="Courier New"/>
              <a:cs typeface="Courier New"/>
            </a:endParaRPr>
          </a:p>
          <a:p>
            <a:pPr marL="12700" marR="6421755" algn="just">
              <a:lnSpc>
                <a:spcPct val="118300"/>
              </a:lnSpc>
              <a:spcBef>
                <a:spcPts val="35"/>
              </a:spcBef>
            </a:pPr>
            <a:r>
              <a:rPr sz="1800" b="1" dirty="0">
                <a:latin typeface="Courier New"/>
                <a:cs typeface="Courier New"/>
              </a:rPr>
              <a:t>SELECT</a:t>
            </a:r>
            <a:r>
              <a:rPr sz="1800" b="1" spc="-65" dirty="0">
                <a:latin typeface="Courier New"/>
                <a:cs typeface="Courier New"/>
              </a:rPr>
              <a:t> </a:t>
            </a:r>
            <a:r>
              <a:rPr sz="1800" b="1" spc="-25" dirty="0">
                <a:latin typeface="Courier New"/>
                <a:cs typeface="Courier New"/>
              </a:rPr>
              <a:t>... </a:t>
            </a:r>
            <a:r>
              <a:rPr sz="1800" b="1" dirty="0">
                <a:latin typeface="Courier New"/>
                <a:cs typeface="Courier New"/>
              </a:rPr>
              <a:t>[FROM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spc="-20" dirty="0">
                <a:latin typeface="Courier New"/>
                <a:cs typeface="Courier New"/>
              </a:rPr>
              <a:t>...] </a:t>
            </a:r>
            <a:r>
              <a:rPr sz="1800" b="1" spc="-10" dirty="0">
                <a:latin typeface="Courier New"/>
                <a:cs typeface="Courier New"/>
              </a:rPr>
              <a:t>WHERE</a:t>
            </a:r>
            <a:endParaRPr sz="1800">
              <a:latin typeface="Courier New"/>
              <a:cs typeface="Courier New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800" b="1" dirty="0">
                <a:latin typeface="Courier New"/>
                <a:cs typeface="Courier New"/>
              </a:rPr>
              <a:t>{</a:t>
            </a:r>
            <a:endParaRPr sz="1800">
              <a:latin typeface="Courier New"/>
              <a:cs typeface="Courier New"/>
            </a:endParaRPr>
          </a:p>
          <a:p>
            <a:pPr marL="831850">
              <a:lnSpc>
                <a:spcPct val="100000"/>
              </a:lnSpc>
              <a:spcBef>
                <a:spcPts val="430"/>
              </a:spcBef>
            </a:pPr>
            <a:r>
              <a:rPr sz="1800" b="1" spc="-25" dirty="0">
                <a:latin typeface="Courier New"/>
                <a:cs typeface="Courier New"/>
              </a:rPr>
              <a:t>...</a:t>
            </a:r>
            <a:endParaRPr sz="1800">
              <a:latin typeface="Courier New"/>
              <a:cs typeface="Courier New"/>
            </a:endParaRPr>
          </a:p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sz="1800" b="1" dirty="0">
                <a:latin typeface="Courier New"/>
                <a:cs typeface="Courier New"/>
              </a:rPr>
              <a:t>}</a:t>
            </a:r>
            <a:endParaRPr sz="1800">
              <a:latin typeface="Courier New"/>
              <a:cs typeface="Courier New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800" b="1" spc="-10" dirty="0">
                <a:latin typeface="Courier New"/>
                <a:cs typeface="Courier New"/>
              </a:rPr>
              <a:t>[Modificadores]</a:t>
            </a:r>
            <a:endParaRPr sz="1800">
              <a:latin typeface="Courier New"/>
              <a:cs typeface="Courier New"/>
            </a:endParaRPr>
          </a:p>
        </p:txBody>
      </p:sp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16865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SPARQL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240028"/>
            <a:ext cx="7621905" cy="9220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indent="-342265">
              <a:lnSpc>
                <a:spcPts val="2830"/>
              </a:lnSpc>
              <a:spcBef>
                <a:spcPts val="10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Patrones</a:t>
            </a:r>
            <a:r>
              <a:rPr sz="2400" spc="-1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básicos</a:t>
            </a:r>
            <a:endParaRPr sz="2400">
              <a:latin typeface="Arial"/>
              <a:cs typeface="Arial"/>
            </a:endParaRPr>
          </a:p>
          <a:p>
            <a:pPr marL="469900">
              <a:lnSpc>
                <a:spcPts val="2090"/>
              </a:lnSpc>
            </a:pPr>
            <a:r>
              <a:rPr sz="1800" b="1" dirty="0">
                <a:latin typeface="Courier New"/>
                <a:cs typeface="Courier New"/>
              </a:rPr>
              <a:t>PREFIX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rdf:</a:t>
            </a:r>
            <a:r>
              <a:rPr sz="1800" b="1" spc="-50" dirty="0">
                <a:latin typeface="Courier New"/>
                <a:cs typeface="Courier New"/>
              </a:rPr>
              <a:t> </a:t>
            </a:r>
            <a:r>
              <a:rPr sz="1600" b="1" dirty="0">
                <a:latin typeface="Courier New"/>
                <a:cs typeface="Courier New"/>
                <a:hlinkClick r:id="rId6"/>
              </a:rPr>
              <a:t>&lt;http://www.w3.org/1999/02/22</a:t>
            </a:r>
            <a:r>
              <a:rPr sz="1600" b="1" dirty="0">
                <a:latin typeface="Courier New"/>
                <a:cs typeface="Courier New"/>
              </a:rPr>
              <a:t>-</a:t>
            </a:r>
            <a:r>
              <a:rPr sz="1600" b="1" dirty="0">
                <a:latin typeface="Courier New"/>
                <a:cs typeface="Courier New"/>
                <a:hlinkClick r:id="rId6"/>
              </a:rPr>
              <a:t>rdf-syntax-</a:t>
            </a:r>
            <a:r>
              <a:rPr sz="1600" b="1" spc="-20" dirty="0">
                <a:latin typeface="Courier New"/>
                <a:cs typeface="Courier New"/>
                <a:hlinkClick r:id="rId6"/>
              </a:rPr>
              <a:t>ns#&gt;</a:t>
            </a:r>
            <a:endParaRPr sz="1600">
              <a:latin typeface="Courier New"/>
              <a:cs typeface="Courier New"/>
            </a:endParaRPr>
          </a:p>
          <a:p>
            <a:pPr marL="469900">
              <a:lnSpc>
                <a:spcPts val="2135"/>
              </a:lnSpc>
            </a:pPr>
            <a:r>
              <a:rPr sz="1800" b="1" dirty="0">
                <a:latin typeface="Courier New"/>
                <a:cs typeface="Courier New"/>
              </a:rPr>
              <a:t>PREFIX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pre:</a:t>
            </a:r>
            <a:r>
              <a:rPr sz="1800" b="1" spc="-50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  <a:hlinkClick r:id="rId7"/>
              </a:rPr>
              <a:t>&lt;http://www.example.org</a:t>
            </a:r>
            <a:r>
              <a:rPr sz="1800" b="1" spc="-10" dirty="0">
                <a:latin typeface="Courier New"/>
                <a:cs typeface="Courier New"/>
              </a:rPr>
              <a:t>/&gt;</a:t>
            </a:r>
            <a:endParaRPr sz="1800">
              <a:latin typeface="Courier New"/>
              <a:cs typeface="Courier New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221739" y="2142235"/>
            <a:ext cx="2209800" cy="845819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2700" marR="5080">
              <a:lnSpc>
                <a:spcPts val="2090"/>
              </a:lnSpc>
              <a:spcBef>
                <a:spcPts val="225"/>
              </a:spcBef>
            </a:pPr>
            <a:r>
              <a:rPr sz="1800" b="1" dirty="0">
                <a:latin typeface="Courier New"/>
                <a:cs typeface="Courier New"/>
              </a:rPr>
              <a:t>SELECT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?nom</a:t>
            </a:r>
            <a:r>
              <a:rPr sz="1800" b="1" spc="-50" dirty="0">
                <a:latin typeface="Courier New"/>
                <a:cs typeface="Courier New"/>
              </a:rPr>
              <a:t> </a:t>
            </a:r>
            <a:r>
              <a:rPr sz="1800" b="1" spc="-20" dirty="0">
                <a:latin typeface="Courier New"/>
                <a:cs typeface="Courier New"/>
              </a:rPr>
              <a:t>?ape </a:t>
            </a:r>
            <a:r>
              <a:rPr sz="1800" b="1" dirty="0">
                <a:latin typeface="Courier New"/>
                <a:cs typeface="Courier New"/>
              </a:rPr>
              <a:t>WHERE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spc="-50" dirty="0">
                <a:latin typeface="Courier New"/>
                <a:cs typeface="Courier New"/>
              </a:rPr>
              <a:t>{</a:t>
            </a:r>
            <a:endParaRPr sz="1800">
              <a:latin typeface="Courier New"/>
              <a:cs typeface="Courier New"/>
            </a:endParaRPr>
          </a:p>
          <a:p>
            <a:pPr marL="285750">
              <a:lnSpc>
                <a:spcPts val="2150"/>
              </a:lnSpc>
            </a:pPr>
            <a:r>
              <a:rPr sz="1800" b="1" dirty="0">
                <a:latin typeface="Courier New"/>
                <a:cs typeface="Courier New"/>
              </a:rPr>
              <a:t>?x</a:t>
            </a:r>
            <a:r>
              <a:rPr sz="1800" b="1" spc="-2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pre:nombre</a:t>
            </a:r>
            <a:endParaRPr sz="1800">
              <a:latin typeface="Courier New"/>
              <a:cs typeface="Courier New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679190" y="2687828"/>
            <a:ext cx="7080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10" dirty="0">
                <a:latin typeface="Courier New"/>
                <a:cs typeface="Courier New"/>
              </a:rPr>
              <a:t>?nom.</a:t>
            </a:r>
            <a:endParaRPr sz="1800">
              <a:latin typeface="Courier New"/>
              <a:cs typeface="Courier New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94789" y="2965196"/>
            <a:ext cx="3439795" cy="5683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2135"/>
              </a:lnSpc>
              <a:spcBef>
                <a:spcPts val="100"/>
              </a:spcBef>
            </a:pPr>
            <a:r>
              <a:rPr sz="1800" b="1" dirty="0">
                <a:latin typeface="Courier New"/>
                <a:cs typeface="Courier New"/>
              </a:rPr>
              <a:t>?x</a:t>
            </a:r>
            <a:r>
              <a:rPr sz="1800" b="1" spc="-7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pre:apellido</a:t>
            </a:r>
            <a:r>
              <a:rPr sz="1800" b="1" spc="-70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?ape.</a:t>
            </a:r>
            <a:endParaRPr sz="1800">
              <a:latin typeface="Courier New"/>
              <a:cs typeface="Courier New"/>
            </a:endParaRPr>
          </a:p>
          <a:p>
            <a:pPr marL="12700">
              <a:lnSpc>
                <a:spcPts val="2135"/>
              </a:lnSpc>
            </a:pPr>
            <a:r>
              <a:rPr sz="1800" b="1" dirty="0">
                <a:latin typeface="Courier New"/>
                <a:cs typeface="Courier New"/>
              </a:rPr>
              <a:t>?x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rdf:type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pre:Empleado.</a:t>
            </a:r>
            <a:endParaRPr sz="1800">
              <a:latin typeface="Courier New"/>
              <a:cs typeface="Courier New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64540" y="3445255"/>
            <a:ext cx="6381750" cy="1882139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marL="469900">
              <a:lnSpc>
                <a:spcPct val="100000"/>
              </a:lnSpc>
              <a:spcBef>
                <a:spcPts val="640"/>
              </a:spcBef>
            </a:pPr>
            <a:r>
              <a:rPr sz="1800" b="1" dirty="0">
                <a:latin typeface="Courier New"/>
                <a:cs typeface="Courier New"/>
              </a:rPr>
              <a:t>}</a:t>
            </a:r>
            <a:endParaRPr sz="1800">
              <a:latin typeface="Courier New"/>
              <a:cs typeface="Courier New"/>
            </a:endParaRPr>
          </a:p>
          <a:p>
            <a:pPr marL="354965" indent="-342265">
              <a:lnSpc>
                <a:spcPct val="100000"/>
              </a:lnSpc>
              <a:spcBef>
                <a:spcPts val="72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spc="-10" dirty="0">
                <a:latin typeface="Arial"/>
                <a:cs typeface="Arial"/>
              </a:rPr>
              <a:t>Observaciones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2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SELECT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*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selecciona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todas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las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variables</a:t>
            </a:r>
            <a:endParaRPr sz="20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509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dirty="0">
                <a:latin typeface="Arial"/>
                <a:cs typeface="Arial"/>
              </a:rPr>
              <a:t>En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el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ejemplo: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SELECT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*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=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SELECT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?nom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?ape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25" dirty="0">
                <a:latin typeface="Arial"/>
                <a:cs typeface="Arial"/>
              </a:rPr>
              <a:t>?x</a:t>
            </a:r>
            <a:endParaRPr sz="18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2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10" dirty="0">
                <a:latin typeface="Arial"/>
                <a:cs typeface="Arial"/>
              </a:rPr>
              <a:t>También:</a:t>
            </a:r>
            <a:endParaRPr sz="20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678939" y="5290820"/>
            <a:ext cx="3303270" cy="112585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695325" marR="5080" indent="-682625" algn="just">
              <a:lnSpc>
                <a:spcPct val="99400"/>
              </a:lnSpc>
              <a:spcBef>
                <a:spcPts val="110"/>
              </a:spcBef>
            </a:pPr>
            <a:r>
              <a:rPr sz="1800" b="1" dirty="0">
                <a:latin typeface="Courier New"/>
                <a:cs typeface="Courier New"/>
              </a:rPr>
              <a:t>{</a:t>
            </a:r>
            <a:r>
              <a:rPr sz="1800" b="1" spc="-4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?x</a:t>
            </a:r>
            <a:r>
              <a:rPr sz="1800" b="1" spc="-3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pre:nombre</a:t>
            </a:r>
            <a:r>
              <a:rPr sz="1800" b="1" spc="495" dirty="0">
                <a:latin typeface="Courier New"/>
                <a:cs typeface="Courier New"/>
              </a:rPr>
              <a:t>  </a:t>
            </a:r>
            <a:r>
              <a:rPr sz="1800" b="1" dirty="0">
                <a:latin typeface="Courier New"/>
                <a:cs typeface="Courier New"/>
              </a:rPr>
              <a:t>?nom</a:t>
            </a:r>
            <a:r>
              <a:rPr sz="1800" b="1" spc="-35" dirty="0">
                <a:latin typeface="Courier New"/>
                <a:cs typeface="Courier New"/>
              </a:rPr>
              <a:t> </a:t>
            </a:r>
            <a:r>
              <a:rPr sz="1800" b="1" spc="-50" dirty="0">
                <a:solidFill>
                  <a:srgbClr val="3333CC"/>
                </a:solidFill>
                <a:latin typeface="Courier New"/>
                <a:cs typeface="Courier New"/>
              </a:rPr>
              <a:t>; </a:t>
            </a:r>
            <a:r>
              <a:rPr sz="1800" b="1" dirty="0">
                <a:latin typeface="Courier New"/>
                <a:cs typeface="Courier New"/>
              </a:rPr>
              <a:t>pre:apellido</a:t>
            </a:r>
            <a:r>
              <a:rPr sz="1800" b="1" spc="-8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?ape</a:t>
            </a:r>
            <a:r>
              <a:rPr sz="1800" b="1" spc="-80" dirty="0">
                <a:latin typeface="Courier New"/>
                <a:cs typeface="Courier New"/>
              </a:rPr>
              <a:t> </a:t>
            </a:r>
            <a:r>
              <a:rPr sz="1800" b="1" spc="-50" dirty="0">
                <a:solidFill>
                  <a:srgbClr val="3333CC"/>
                </a:solidFill>
                <a:latin typeface="Courier New"/>
                <a:cs typeface="Courier New"/>
              </a:rPr>
              <a:t>; </a:t>
            </a:r>
            <a:r>
              <a:rPr sz="1800" b="1" dirty="0">
                <a:solidFill>
                  <a:srgbClr val="3333CC"/>
                </a:solidFill>
                <a:latin typeface="Courier New"/>
                <a:cs typeface="Courier New"/>
              </a:rPr>
              <a:t>a</a:t>
            </a:r>
            <a:r>
              <a:rPr sz="1800" b="1" spc="-15" dirty="0">
                <a:solidFill>
                  <a:srgbClr val="3333CC"/>
                </a:solidFill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pre:Empleado.</a:t>
            </a:r>
            <a:endParaRPr sz="1800">
              <a:latin typeface="Courier New"/>
              <a:cs typeface="Courier New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1800" b="1" dirty="0">
                <a:latin typeface="Courier New"/>
                <a:cs typeface="Courier New"/>
              </a:rPr>
              <a:t>}</a:t>
            </a:r>
            <a:endParaRPr sz="1800">
              <a:latin typeface="Courier New"/>
              <a:cs typeface="Courier New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317323" y="3053115"/>
            <a:ext cx="657225" cy="640080"/>
          </a:xfrm>
          <a:custGeom>
            <a:avLst/>
            <a:gdLst/>
            <a:ahLst/>
            <a:cxnLst/>
            <a:rect l="l" t="t" r="r" b="b"/>
            <a:pathLst>
              <a:path w="657225" h="640079">
                <a:moveTo>
                  <a:pt x="0" y="319881"/>
                </a:moveTo>
                <a:lnTo>
                  <a:pt x="3561" y="272611"/>
                </a:lnTo>
                <a:lnTo>
                  <a:pt x="13905" y="227495"/>
                </a:lnTo>
                <a:lnTo>
                  <a:pt x="30525" y="185027"/>
                </a:lnTo>
                <a:lnTo>
                  <a:pt x="52913" y="145702"/>
                </a:lnTo>
                <a:lnTo>
                  <a:pt x="80560" y="110015"/>
                </a:lnTo>
                <a:lnTo>
                  <a:pt x="112958" y="78461"/>
                </a:lnTo>
                <a:lnTo>
                  <a:pt x="149600" y="51534"/>
                </a:lnTo>
                <a:lnTo>
                  <a:pt x="189977" y="29730"/>
                </a:lnTo>
                <a:lnTo>
                  <a:pt x="233581" y="13543"/>
                </a:lnTo>
                <a:lnTo>
                  <a:pt x="279904" y="3468"/>
                </a:lnTo>
                <a:lnTo>
                  <a:pt x="328439" y="0"/>
                </a:lnTo>
                <a:lnTo>
                  <a:pt x="376973" y="3468"/>
                </a:lnTo>
                <a:lnTo>
                  <a:pt x="423296" y="13543"/>
                </a:lnTo>
                <a:lnTo>
                  <a:pt x="466900" y="29730"/>
                </a:lnTo>
                <a:lnTo>
                  <a:pt x="507277" y="51534"/>
                </a:lnTo>
                <a:lnTo>
                  <a:pt x="543919" y="78461"/>
                </a:lnTo>
                <a:lnTo>
                  <a:pt x="576317" y="110015"/>
                </a:lnTo>
                <a:lnTo>
                  <a:pt x="603964" y="145702"/>
                </a:lnTo>
                <a:lnTo>
                  <a:pt x="626352" y="185027"/>
                </a:lnTo>
                <a:lnTo>
                  <a:pt x="642972" y="227495"/>
                </a:lnTo>
                <a:lnTo>
                  <a:pt x="653316" y="272611"/>
                </a:lnTo>
                <a:lnTo>
                  <a:pt x="656878" y="319881"/>
                </a:lnTo>
                <a:lnTo>
                  <a:pt x="653316" y="367151"/>
                </a:lnTo>
                <a:lnTo>
                  <a:pt x="642972" y="412267"/>
                </a:lnTo>
                <a:lnTo>
                  <a:pt x="626352" y="454735"/>
                </a:lnTo>
                <a:lnTo>
                  <a:pt x="603964" y="494060"/>
                </a:lnTo>
                <a:lnTo>
                  <a:pt x="576317" y="529747"/>
                </a:lnTo>
                <a:lnTo>
                  <a:pt x="543919" y="561301"/>
                </a:lnTo>
                <a:lnTo>
                  <a:pt x="507277" y="588228"/>
                </a:lnTo>
                <a:lnTo>
                  <a:pt x="466900" y="610032"/>
                </a:lnTo>
                <a:lnTo>
                  <a:pt x="423296" y="626219"/>
                </a:lnTo>
                <a:lnTo>
                  <a:pt x="376973" y="636294"/>
                </a:lnTo>
                <a:lnTo>
                  <a:pt x="328439" y="639763"/>
                </a:lnTo>
                <a:lnTo>
                  <a:pt x="279904" y="636294"/>
                </a:lnTo>
                <a:lnTo>
                  <a:pt x="233581" y="626219"/>
                </a:lnTo>
                <a:lnTo>
                  <a:pt x="189977" y="610032"/>
                </a:lnTo>
                <a:lnTo>
                  <a:pt x="149600" y="588228"/>
                </a:lnTo>
                <a:lnTo>
                  <a:pt x="112958" y="561301"/>
                </a:lnTo>
                <a:lnTo>
                  <a:pt x="80560" y="529747"/>
                </a:lnTo>
                <a:lnTo>
                  <a:pt x="52913" y="494060"/>
                </a:lnTo>
                <a:lnTo>
                  <a:pt x="30525" y="454735"/>
                </a:lnTo>
                <a:lnTo>
                  <a:pt x="13905" y="412267"/>
                </a:lnTo>
                <a:lnTo>
                  <a:pt x="3561" y="367151"/>
                </a:lnTo>
                <a:lnTo>
                  <a:pt x="0" y="319881"/>
                </a:lnTo>
                <a:close/>
              </a:path>
            </a:pathLst>
          </a:custGeom>
          <a:ln w="25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7537018" y="3225291"/>
            <a:ext cx="217804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25" dirty="0">
                <a:latin typeface="Times New Roman"/>
                <a:cs typeface="Times New Roman"/>
              </a:rPr>
              <a:t>?x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779311" y="2658364"/>
            <a:ext cx="66421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rdf:type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994755" y="1976216"/>
            <a:ext cx="1302385" cy="640080"/>
          </a:xfrm>
          <a:custGeom>
            <a:avLst/>
            <a:gdLst/>
            <a:ahLst/>
            <a:cxnLst/>
            <a:rect l="l" t="t" r="r" b="b"/>
            <a:pathLst>
              <a:path w="1302384" h="640080">
                <a:moveTo>
                  <a:pt x="0" y="319881"/>
                </a:moveTo>
                <a:lnTo>
                  <a:pt x="11738" y="259096"/>
                </a:lnTo>
                <a:lnTo>
                  <a:pt x="45499" y="202161"/>
                </a:lnTo>
                <a:lnTo>
                  <a:pt x="99099" y="150149"/>
                </a:lnTo>
                <a:lnTo>
                  <a:pt x="132658" y="126324"/>
                </a:lnTo>
                <a:lnTo>
                  <a:pt x="170357" y="104132"/>
                </a:lnTo>
                <a:lnTo>
                  <a:pt x="211925" y="83707"/>
                </a:lnTo>
                <a:lnTo>
                  <a:pt x="257089" y="65183"/>
                </a:lnTo>
                <a:lnTo>
                  <a:pt x="305577" y="48694"/>
                </a:lnTo>
                <a:lnTo>
                  <a:pt x="357114" y="34373"/>
                </a:lnTo>
                <a:lnTo>
                  <a:pt x="411429" y="22356"/>
                </a:lnTo>
                <a:lnTo>
                  <a:pt x="468248" y="12776"/>
                </a:lnTo>
                <a:lnTo>
                  <a:pt x="527299" y="5767"/>
                </a:lnTo>
                <a:lnTo>
                  <a:pt x="588309" y="1464"/>
                </a:lnTo>
                <a:lnTo>
                  <a:pt x="651006" y="0"/>
                </a:lnTo>
                <a:lnTo>
                  <a:pt x="713702" y="1464"/>
                </a:lnTo>
                <a:lnTo>
                  <a:pt x="774712" y="5767"/>
                </a:lnTo>
                <a:lnTo>
                  <a:pt x="833763" y="12776"/>
                </a:lnTo>
                <a:lnTo>
                  <a:pt x="890582" y="22356"/>
                </a:lnTo>
                <a:lnTo>
                  <a:pt x="944897" y="34373"/>
                </a:lnTo>
                <a:lnTo>
                  <a:pt x="996435" y="48694"/>
                </a:lnTo>
                <a:lnTo>
                  <a:pt x="1044922" y="65183"/>
                </a:lnTo>
                <a:lnTo>
                  <a:pt x="1090086" y="83707"/>
                </a:lnTo>
                <a:lnTo>
                  <a:pt x="1131654" y="104132"/>
                </a:lnTo>
                <a:lnTo>
                  <a:pt x="1169354" y="126324"/>
                </a:lnTo>
                <a:lnTo>
                  <a:pt x="1202912" y="150149"/>
                </a:lnTo>
                <a:lnTo>
                  <a:pt x="1232055" y="175473"/>
                </a:lnTo>
                <a:lnTo>
                  <a:pt x="1276009" y="230080"/>
                </a:lnTo>
                <a:lnTo>
                  <a:pt x="1299031" y="289074"/>
                </a:lnTo>
                <a:lnTo>
                  <a:pt x="1302012" y="319881"/>
                </a:lnTo>
                <a:lnTo>
                  <a:pt x="1299031" y="350688"/>
                </a:lnTo>
                <a:lnTo>
                  <a:pt x="1276009" y="409682"/>
                </a:lnTo>
                <a:lnTo>
                  <a:pt x="1232055" y="464289"/>
                </a:lnTo>
                <a:lnTo>
                  <a:pt x="1202912" y="489613"/>
                </a:lnTo>
                <a:lnTo>
                  <a:pt x="1169354" y="513438"/>
                </a:lnTo>
                <a:lnTo>
                  <a:pt x="1131654" y="535630"/>
                </a:lnTo>
                <a:lnTo>
                  <a:pt x="1090086" y="556055"/>
                </a:lnTo>
                <a:lnTo>
                  <a:pt x="1044922" y="574579"/>
                </a:lnTo>
                <a:lnTo>
                  <a:pt x="996435" y="591068"/>
                </a:lnTo>
                <a:lnTo>
                  <a:pt x="944897" y="605389"/>
                </a:lnTo>
                <a:lnTo>
                  <a:pt x="890582" y="617406"/>
                </a:lnTo>
                <a:lnTo>
                  <a:pt x="833763" y="626986"/>
                </a:lnTo>
                <a:lnTo>
                  <a:pt x="774712" y="633995"/>
                </a:lnTo>
                <a:lnTo>
                  <a:pt x="713702" y="638298"/>
                </a:lnTo>
                <a:lnTo>
                  <a:pt x="651006" y="639763"/>
                </a:lnTo>
                <a:lnTo>
                  <a:pt x="588309" y="638298"/>
                </a:lnTo>
                <a:lnTo>
                  <a:pt x="527299" y="633995"/>
                </a:lnTo>
                <a:lnTo>
                  <a:pt x="468248" y="626986"/>
                </a:lnTo>
                <a:lnTo>
                  <a:pt x="411429" y="617406"/>
                </a:lnTo>
                <a:lnTo>
                  <a:pt x="357114" y="605389"/>
                </a:lnTo>
                <a:lnTo>
                  <a:pt x="305577" y="591068"/>
                </a:lnTo>
                <a:lnTo>
                  <a:pt x="257089" y="574579"/>
                </a:lnTo>
                <a:lnTo>
                  <a:pt x="211925" y="556055"/>
                </a:lnTo>
                <a:lnTo>
                  <a:pt x="170357" y="535630"/>
                </a:lnTo>
                <a:lnTo>
                  <a:pt x="132658" y="513438"/>
                </a:lnTo>
                <a:lnTo>
                  <a:pt x="99099" y="489613"/>
                </a:lnTo>
                <a:lnTo>
                  <a:pt x="69956" y="464289"/>
                </a:lnTo>
                <a:lnTo>
                  <a:pt x="26002" y="409682"/>
                </a:lnTo>
                <a:lnTo>
                  <a:pt x="2980" y="350688"/>
                </a:lnTo>
                <a:lnTo>
                  <a:pt x="0" y="319881"/>
                </a:lnTo>
                <a:close/>
              </a:path>
            </a:pathLst>
          </a:custGeom>
          <a:ln w="25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7055022" y="2149347"/>
            <a:ext cx="118173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pre:Empleado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5515540" y="2615914"/>
            <a:ext cx="2197100" cy="1101725"/>
            <a:chOff x="5515540" y="2615914"/>
            <a:chExt cx="2197100" cy="1101725"/>
          </a:xfrm>
        </p:grpSpPr>
        <p:sp>
          <p:nvSpPr>
            <p:cNvPr id="22" name="object 22"/>
            <p:cNvSpPr/>
            <p:nvPr/>
          </p:nvSpPr>
          <p:spPr>
            <a:xfrm>
              <a:off x="7579439" y="2615914"/>
              <a:ext cx="132715" cy="437515"/>
            </a:xfrm>
            <a:custGeom>
              <a:avLst/>
              <a:gdLst/>
              <a:ahLst/>
              <a:cxnLst/>
              <a:rect l="l" t="t" r="r" b="b"/>
              <a:pathLst>
                <a:path w="132715" h="437514">
                  <a:moveTo>
                    <a:pt x="66323" y="56710"/>
                  </a:moveTo>
                  <a:lnTo>
                    <a:pt x="52036" y="81202"/>
                  </a:lnTo>
                  <a:lnTo>
                    <a:pt x="52035" y="437201"/>
                  </a:lnTo>
                  <a:lnTo>
                    <a:pt x="80610" y="437201"/>
                  </a:lnTo>
                  <a:lnTo>
                    <a:pt x="80610" y="81202"/>
                  </a:lnTo>
                  <a:lnTo>
                    <a:pt x="66323" y="56710"/>
                  </a:lnTo>
                  <a:close/>
                </a:path>
                <a:path w="132715" h="437514">
                  <a:moveTo>
                    <a:pt x="66323" y="0"/>
                  </a:moveTo>
                  <a:lnTo>
                    <a:pt x="0" y="113696"/>
                  </a:lnTo>
                  <a:lnTo>
                    <a:pt x="2304" y="122445"/>
                  </a:lnTo>
                  <a:lnTo>
                    <a:pt x="15933" y="130397"/>
                  </a:lnTo>
                  <a:lnTo>
                    <a:pt x="24682" y="128094"/>
                  </a:lnTo>
                  <a:lnTo>
                    <a:pt x="52035" y="81203"/>
                  </a:lnTo>
                  <a:lnTo>
                    <a:pt x="52035" y="28355"/>
                  </a:lnTo>
                  <a:lnTo>
                    <a:pt x="82864" y="28355"/>
                  </a:lnTo>
                  <a:lnTo>
                    <a:pt x="66323" y="0"/>
                  </a:lnTo>
                  <a:close/>
                </a:path>
                <a:path w="132715" h="437514">
                  <a:moveTo>
                    <a:pt x="82864" y="28355"/>
                  </a:moveTo>
                  <a:lnTo>
                    <a:pt x="80610" y="28355"/>
                  </a:lnTo>
                  <a:lnTo>
                    <a:pt x="80611" y="81203"/>
                  </a:lnTo>
                  <a:lnTo>
                    <a:pt x="107963" y="128094"/>
                  </a:lnTo>
                  <a:lnTo>
                    <a:pt x="116713" y="130397"/>
                  </a:lnTo>
                  <a:lnTo>
                    <a:pt x="130345" y="122444"/>
                  </a:lnTo>
                  <a:lnTo>
                    <a:pt x="132646" y="113696"/>
                  </a:lnTo>
                  <a:lnTo>
                    <a:pt x="82864" y="28355"/>
                  </a:lnTo>
                  <a:close/>
                </a:path>
                <a:path w="132715" h="437514">
                  <a:moveTo>
                    <a:pt x="80610" y="28355"/>
                  </a:moveTo>
                  <a:lnTo>
                    <a:pt x="52035" y="28355"/>
                  </a:lnTo>
                  <a:lnTo>
                    <a:pt x="52035" y="81203"/>
                  </a:lnTo>
                  <a:lnTo>
                    <a:pt x="66323" y="56710"/>
                  </a:lnTo>
                  <a:lnTo>
                    <a:pt x="53982" y="35553"/>
                  </a:lnTo>
                  <a:lnTo>
                    <a:pt x="80610" y="35553"/>
                  </a:lnTo>
                  <a:lnTo>
                    <a:pt x="80610" y="28355"/>
                  </a:lnTo>
                  <a:close/>
                </a:path>
                <a:path w="132715" h="437514">
                  <a:moveTo>
                    <a:pt x="80610" y="35553"/>
                  </a:moveTo>
                  <a:lnTo>
                    <a:pt x="78665" y="35553"/>
                  </a:lnTo>
                  <a:lnTo>
                    <a:pt x="66323" y="56710"/>
                  </a:lnTo>
                  <a:lnTo>
                    <a:pt x="80610" y="81202"/>
                  </a:lnTo>
                  <a:lnTo>
                    <a:pt x="80610" y="35553"/>
                  </a:lnTo>
                  <a:close/>
                </a:path>
                <a:path w="132715" h="437514">
                  <a:moveTo>
                    <a:pt x="78665" y="35553"/>
                  </a:moveTo>
                  <a:lnTo>
                    <a:pt x="53982" y="35553"/>
                  </a:lnTo>
                  <a:lnTo>
                    <a:pt x="66323" y="56710"/>
                  </a:lnTo>
                  <a:lnTo>
                    <a:pt x="78665" y="355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528240" y="3065048"/>
              <a:ext cx="629285" cy="640080"/>
            </a:xfrm>
            <a:custGeom>
              <a:avLst/>
              <a:gdLst/>
              <a:ahLst/>
              <a:cxnLst/>
              <a:rect l="l" t="t" r="r" b="b"/>
              <a:pathLst>
                <a:path w="629285" h="640079">
                  <a:moveTo>
                    <a:pt x="0" y="319881"/>
                  </a:moveTo>
                  <a:lnTo>
                    <a:pt x="3409" y="272611"/>
                  </a:lnTo>
                  <a:lnTo>
                    <a:pt x="13313" y="227495"/>
                  </a:lnTo>
                  <a:lnTo>
                    <a:pt x="29225" y="185027"/>
                  </a:lnTo>
                  <a:lnTo>
                    <a:pt x="50659" y="145702"/>
                  </a:lnTo>
                  <a:lnTo>
                    <a:pt x="77129" y="110015"/>
                  </a:lnTo>
                  <a:lnTo>
                    <a:pt x="108147" y="78461"/>
                  </a:lnTo>
                  <a:lnTo>
                    <a:pt x="143228" y="51534"/>
                  </a:lnTo>
                  <a:lnTo>
                    <a:pt x="181885" y="29730"/>
                  </a:lnTo>
                  <a:lnTo>
                    <a:pt x="223631" y="13543"/>
                  </a:lnTo>
                  <a:lnTo>
                    <a:pt x="267982" y="3468"/>
                  </a:lnTo>
                  <a:lnTo>
                    <a:pt x="314449" y="0"/>
                  </a:lnTo>
                  <a:lnTo>
                    <a:pt x="360915" y="3468"/>
                  </a:lnTo>
                  <a:lnTo>
                    <a:pt x="405266" y="13543"/>
                  </a:lnTo>
                  <a:lnTo>
                    <a:pt x="447012" y="29730"/>
                  </a:lnTo>
                  <a:lnTo>
                    <a:pt x="485669" y="51534"/>
                  </a:lnTo>
                  <a:lnTo>
                    <a:pt x="520750" y="78461"/>
                  </a:lnTo>
                  <a:lnTo>
                    <a:pt x="551768" y="110015"/>
                  </a:lnTo>
                  <a:lnTo>
                    <a:pt x="578238" y="145702"/>
                  </a:lnTo>
                  <a:lnTo>
                    <a:pt x="599672" y="185027"/>
                  </a:lnTo>
                  <a:lnTo>
                    <a:pt x="615584" y="227495"/>
                  </a:lnTo>
                  <a:lnTo>
                    <a:pt x="625488" y="272611"/>
                  </a:lnTo>
                  <a:lnTo>
                    <a:pt x="628898" y="319881"/>
                  </a:lnTo>
                  <a:lnTo>
                    <a:pt x="625488" y="367151"/>
                  </a:lnTo>
                  <a:lnTo>
                    <a:pt x="615584" y="412267"/>
                  </a:lnTo>
                  <a:lnTo>
                    <a:pt x="599672" y="454735"/>
                  </a:lnTo>
                  <a:lnTo>
                    <a:pt x="578238" y="494060"/>
                  </a:lnTo>
                  <a:lnTo>
                    <a:pt x="551768" y="529747"/>
                  </a:lnTo>
                  <a:lnTo>
                    <a:pt x="520750" y="561301"/>
                  </a:lnTo>
                  <a:lnTo>
                    <a:pt x="485669" y="588228"/>
                  </a:lnTo>
                  <a:lnTo>
                    <a:pt x="447012" y="610032"/>
                  </a:lnTo>
                  <a:lnTo>
                    <a:pt x="405266" y="626219"/>
                  </a:lnTo>
                  <a:lnTo>
                    <a:pt x="360915" y="636294"/>
                  </a:lnTo>
                  <a:lnTo>
                    <a:pt x="314449" y="639763"/>
                  </a:lnTo>
                  <a:lnTo>
                    <a:pt x="267982" y="636294"/>
                  </a:lnTo>
                  <a:lnTo>
                    <a:pt x="223631" y="626219"/>
                  </a:lnTo>
                  <a:lnTo>
                    <a:pt x="181885" y="610032"/>
                  </a:lnTo>
                  <a:lnTo>
                    <a:pt x="143228" y="588228"/>
                  </a:lnTo>
                  <a:lnTo>
                    <a:pt x="108147" y="561301"/>
                  </a:lnTo>
                  <a:lnTo>
                    <a:pt x="77129" y="529747"/>
                  </a:lnTo>
                  <a:lnTo>
                    <a:pt x="50659" y="494060"/>
                  </a:lnTo>
                  <a:lnTo>
                    <a:pt x="29225" y="454735"/>
                  </a:lnTo>
                  <a:lnTo>
                    <a:pt x="13313" y="412267"/>
                  </a:lnTo>
                  <a:lnTo>
                    <a:pt x="3409" y="367151"/>
                  </a:lnTo>
                  <a:lnTo>
                    <a:pt x="0" y="319881"/>
                  </a:lnTo>
                  <a:close/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5604563" y="3237484"/>
            <a:ext cx="4775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20" dirty="0">
                <a:latin typeface="Times New Roman"/>
                <a:cs typeface="Times New Roman"/>
              </a:rPr>
              <a:t>?nom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6157071" y="3317442"/>
            <a:ext cx="2707640" cy="1485265"/>
            <a:chOff x="6157071" y="3317442"/>
            <a:chExt cx="2707640" cy="1485265"/>
          </a:xfrm>
        </p:grpSpPr>
        <p:sp>
          <p:nvSpPr>
            <p:cNvPr id="26" name="object 26"/>
            <p:cNvSpPr/>
            <p:nvPr/>
          </p:nvSpPr>
          <p:spPr>
            <a:xfrm>
              <a:off x="6157071" y="3317442"/>
              <a:ext cx="1160780" cy="132715"/>
            </a:xfrm>
            <a:custGeom>
              <a:avLst/>
              <a:gdLst/>
              <a:ahLst/>
              <a:cxnLst/>
              <a:rect l="l" t="t" r="r" b="b"/>
              <a:pathLst>
                <a:path w="1160779" h="132714">
                  <a:moveTo>
                    <a:pt x="113008" y="0"/>
                  </a:moveTo>
                  <a:lnTo>
                    <a:pt x="0" y="67489"/>
                  </a:lnTo>
                  <a:lnTo>
                    <a:pt x="114373" y="132638"/>
                  </a:lnTo>
                  <a:lnTo>
                    <a:pt x="123097" y="130247"/>
                  </a:lnTo>
                  <a:lnTo>
                    <a:pt x="130909" y="116533"/>
                  </a:lnTo>
                  <a:lnTo>
                    <a:pt x="128516" y="107810"/>
                  </a:lnTo>
                  <a:lnTo>
                    <a:pt x="82300" y="81484"/>
                  </a:lnTo>
                  <a:lnTo>
                    <a:pt x="28501" y="81484"/>
                  </a:lnTo>
                  <a:lnTo>
                    <a:pt x="28207" y="52910"/>
                  </a:lnTo>
                  <a:lnTo>
                    <a:pt x="81052" y="52367"/>
                  </a:lnTo>
                  <a:lnTo>
                    <a:pt x="127660" y="24532"/>
                  </a:lnTo>
                  <a:lnTo>
                    <a:pt x="129872" y="15760"/>
                  </a:lnTo>
                  <a:lnTo>
                    <a:pt x="121780" y="2211"/>
                  </a:lnTo>
                  <a:lnTo>
                    <a:pt x="113008" y="0"/>
                  </a:lnTo>
                  <a:close/>
                </a:path>
                <a:path w="1160779" h="132714">
                  <a:moveTo>
                    <a:pt x="81052" y="52367"/>
                  </a:moveTo>
                  <a:lnTo>
                    <a:pt x="28207" y="52910"/>
                  </a:lnTo>
                  <a:lnTo>
                    <a:pt x="28501" y="81484"/>
                  </a:lnTo>
                  <a:lnTo>
                    <a:pt x="81346" y="80940"/>
                  </a:lnTo>
                  <a:lnTo>
                    <a:pt x="78753" y="79463"/>
                  </a:lnTo>
                  <a:lnTo>
                    <a:pt x="35679" y="79463"/>
                  </a:lnTo>
                  <a:lnTo>
                    <a:pt x="35425" y="54782"/>
                  </a:lnTo>
                  <a:lnTo>
                    <a:pt x="77007" y="54782"/>
                  </a:lnTo>
                  <a:lnTo>
                    <a:pt x="81052" y="52367"/>
                  </a:lnTo>
                  <a:close/>
                </a:path>
                <a:path w="1160779" h="132714">
                  <a:moveTo>
                    <a:pt x="81346" y="80940"/>
                  </a:moveTo>
                  <a:lnTo>
                    <a:pt x="28501" y="81484"/>
                  </a:lnTo>
                  <a:lnTo>
                    <a:pt x="82300" y="81484"/>
                  </a:lnTo>
                  <a:lnTo>
                    <a:pt x="81346" y="80940"/>
                  </a:lnTo>
                  <a:close/>
                </a:path>
                <a:path w="1160779" h="132714">
                  <a:moveTo>
                    <a:pt x="1160104" y="41268"/>
                  </a:moveTo>
                  <a:lnTo>
                    <a:pt x="81052" y="52367"/>
                  </a:lnTo>
                  <a:lnTo>
                    <a:pt x="56707" y="66905"/>
                  </a:lnTo>
                  <a:lnTo>
                    <a:pt x="81346" y="80940"/>
                  </a:lnTo>
                  <a:lnTo>
                    <a:pt x="1160399" y="69842"/>
                  </a:lnTo>
                  <a:lnTo>
                    <a:pt x="1160104" y="41268"/>
                  </a:lnTo>
                  <a:close/>
                </a:path>
                <a:path w="1160779" h="132714">
                  <a:moveTo>
                    <a:pt x="35425" y="54782"/>
                  </a:moveTo>
                  <a:lnTo>
                    <a:pt x="35679" y="79463"/>
                  </a:lnTo>
                  <a:lnTo>
                    <a:pt x="56707" y="66905"/>
                  </a:lnTo>
                  <a:lnTo>
                    <a:pt x="35425" y="54782"/>
                  </a:lnTo>
                  <a:close/>
                </a:path>
                <a:path w="1160779" h="132714">
                  <a:moveTo>
                    <a:pt x="56707" y="66905"/>
                  </a:moveTo>
                  <a:lnTo>
                    <a:pt x="35679" y="79463"/>
                  </a:lnTo>
                  <a:lnTo>
                    <a:pt x="78753" y="79463"/>
                  </a:lnTo>
                  <a:lnTo>
                    <a:pt x="56707" y="66905"/>
                  </a:lnTo>
                  <a:close/>
                </a:path>
                <a:path w="1160779" h="132714">
                  <a:moveTo>
                    <a:pt x="77007" y="54782"/>
                  </a:moveTo>
                  <a:lnTo>
                    <a:pt x="35425" y="54782"/>
                  </a:lnTo>
                  <a:lnTo>
                    <a:pt x="56707" y="66905"/>
                  </a:lnTo>
                  <a:lnTo>
                    <a:pt x="77007" y="547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700571" y="4150078"/>
              <a:ext cx="1151255" cy="640080"/>
            </a:xfrm>
            <a:custGeom>
              <a:avLst/>
              <a:gdLst/>
              <a:ahLst/>
              <a:cxnLst/>
              <a:rect l="l" t="t" r="r" b="b"/>
              <a:pathLst>
                <a:path w="1151254" h="640079">
                  <a:moveTo>
                    <a:pt x="0" y="319881"/>
                  </a:moveTo>
                  <a:lnTo>
                    <a:pt x="11691" y="255414"/>
                  </a:lnTo>
                  <a:lnTo>
                    <a:pt x="45223" y="195369"/>
                  </a:lnTo>
                  <a:lnTo>
                    <a:pt x="98281" y="141032"/>
                  </a:lnTo>
                  <a:lnTo>
                    <a:pt x="131409" y="116407"/>
                  </a:lnTo>
                  <a:lnTo>
                    <a:pt x="168550" y="93691"/>
                  </a:lnTo>
                  <a:lnTo>
                    <a:pt x="209417" y="73045"/>
                  </a:lnTo>
                  <a:lnTo>
                    <a:pt x="253718" y="54630"/>
                  </a:lnTo>
                  <a:lnTo>
                    <a:pt x="301166" y="38607"/>
                  </a:lnTo>
                  <a:lnTo>
                    <a:pt x="351470" y="25137"/>
                  </a:lnTo>
                  <a:lnTo>
                    <a:pt x="404342" y="14381"/>
                  </a:lnTo>
                  <a:lnTo>
                    <a:pt x="459491" y="6498"/>
                  </a:lnTo>
                  <a:lnTo>
                    <a:pt x="516630" y="1651"/>
                  </a:lnTo>
                  <a:lnTo>
                    <a:pt x="575469" y="0"/>
                  </a:lnTo>
                  <a:lnTo>
                    <a:pt x="634307" y="1651"/>
                  </a:lnTo>
                  <a:lnTo>
                    <a:pt x="691446" y="6498"/>
                  </a:lnTo>
                  <a:lnTo>
                    <a:pt x="746595" y="14381"/>
                  </a:lnTo>
                  <a:lnTo>
                    <a:pt x="799467" y="25137"/>
                  </a:lnTo>
                  <a:lnTo>
                    <a:pt x="849771" y="38607"/>
                  </a:lnTo>
                  <a:lnTo>
                    <a:pt x="897219" y="54630"/>
                  </a:lnTo>
                  <a:lnTo>
                    <a:pt x="941520" y="73045"/>
                  </a:lnTo>
                  <a:lnTo>
                    <a:pt x="982387" y="93691"/>
                  </a:lnTo>
                  <a:lnTo>
                    <a:pt x="1019528" y="116407"/>
                  </a:lnTo>
                  <a:lnTo>
                    <a:pt x="1052656" y="141032"/>
                  </a:lnTo>
                  <a:lnTo>
                    <a:pt x="1081482" y="167406"/>
                  </a:lnTo>
                  <a:lnTo>
                    <a:pt x="1125066" y="224758"/>
                  </a:lnTo>
                  <a:lnTo>
                    <a:pt x="1147966" y="287175"/>
                  </a:lnTo>
                  <a:lnTo>
                    <a:pt x="1150938" y="319881"/>
                  </a:lnTo>
                  <a:lnTo>
                    <a:pt x="1147966" y="352587"/>
                  </a:lnTo>
                  <a:lnTo>
                    <a:pt x="1125066" y="415004"/>
                  </a:lnTo>
                  <a:lnTo>
                    <a:pt x="1081482" y="472356"/>
                  </a:lnTo>
                  <a:lnTo>
                    <a:pt x="1052656" y="498730"/>
                  </a:lnTo>
                  <a:lnTo>
                    <a:pt x="1019528" y="523355"/>
                  </a:lnTo>
                  <a:lnTo>
                    <a:pt x="982387" y="546071"/>
                  </a:lnTo>
                  <a:lnTo>
                    <a:pt x="941520" y="566717"/>
                  </a:lnTo>
                  <a:lnTo>
                    <a:pt x="897219" y="585132"/>
                  </a:lnTo>
                  <a:lnTo>
                    <a:pt x="849771" y="601155"/>
                  </a:lnTo>
                  <a:lnTo>
                    <a:pt x="799467" y="614625"/>
                  </a:lnTo>
                  <a:lnTo>
                    <a:pt x="746595" y="625381"/>
                  </a:lnTo>
                  <a:lnTo>
                    <a:pt x="691446" y="633264"/>
                  </a:lnTo>
                  <a:lnTo>
                    <a:pt x="634307" y="638111"/>
                  </a:lnTo>
                  <a:lnTo>
                    <a:pt x="575469" y="639763"/>
                  </a:lnTo>
                  <a:lnTo>
                    <a:pt x="516630" y="638111"/>
                  </a:lnTo>
                  <a:lnTo>
                    <a:pt x="459491" y="633264"/>
                  </a:lnTo>
                  <a:lnTo>
                    <a:pt x="404342" y="625381"/>
                  </a:lnTo>
                  <a:lnTo>
                    <a:pt x="351470" y="614625"/>
                  </a:lnTo>
                  <a:lnTo>
                    <a:pt x="301166" y="601155"/>
                  </a:lnTo>
                  <a:lnTo>
                    <a:pt x="253718" y="585132"/>
                  </a:lnTo>
                  <a:lnTo>
                    <a:pt x="209417" y="566717"/>
                  </a:lnTo>
                  <a:lnTo>
                    <a:pt x="168550" y="546071"/>
                  </a:lnTo>
                  <a:lnTo>
                    <a:pt x="131409" y="523355"/>
                  </a:lnTo>
                  <a:lnTo>
                    <a:pt x="98281" y="498730"/>
                  </a:lnTo>
                  <a:lnTo>
                    <a:pt x="69455" y="472356"/>
                  </a:lnTo>
                  <a:lnTo>
                    <a:pt x="25871" y="415004"/>
                  </a:lnTo>
                  <a:lnTo>
                    <a:pt x="2971" y="352587"/>
                  </a:lnTo>
                  <a:lnTo>
                    <a:pt x="0" y="319881"/>
                  </a:lnTo>
                  <a:close/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6307499" y="2935732"/>
            <a:ext cx="97091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pre:nombre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8065695" y="4322572"/>
            <a:ext cx="4210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20" dirty="0">
                <a:latin typeface="Times New Roman"/>
                <a:cs typeface="Times New Roman"/>
              </a:rPr>
              <a:t>?ape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866422" y="3590819"/>
            <a:ext cx="410209" cy="559435"/>
          </a:xfrm>
          <a:custGeom>
            <a:avLst/>
            <a:gdLst/>
            <a:ahLst/>
            <a:cxnLst/>
            <a:rect l="l" t="t" r="r" b="b"/>
            <a:pathLst>
              <a:path w="410209" h="559435">
                <a:moveTo>
                  <a:pt x="300883" y="479869"/>
                </a:moveTo>
                <a:lnTo>
                  <a:pt x="292444" y="483127"/>
                </a:lnTo>
                <a:lnTo>
                  <a:pt x="286050" y="497556"/>
                </a:lnTo>
                <a:lnTo>
                  <a:pt x="289308" y="505995"/>
                </a:lnTo>
                <a:lnTo>
                  <a:pt x="409655" y="559311"/>
                </a:lnTo>
                <a:lnTo>
                  <a:pt x="408223" y="544696"/>
                </a:lnTo>
                <a:lnTo>
                  <a:pt x="381468" y="544696"/>
                </a:lnTo>
                <a:lnTo>
                  <a:pt x="350516" y="501858"/>
                </a:lnTo>
                <a:lnTo>
                  <a:pt x="300883" y="479869"/>
                </a:lnTo>
                <a:close/>
              </a:path>
              <a:path w="410209" h="559435">
                <a:moveTo>
                  <a:pt x="350516" y="501858"/>
                </a:moveTo>
                <a:lnTo>
                  <a:pt x="381468" y="544696"/>
                </a:lnTo>
                <a:lnTo>
                  <a:pt x="391122" y="537720"/>
                </a:lnTo>
                <a:lnTo>
                  <a:pt x="378829" y="537720"/>
                </a:lnTo>
                <a:lnTo>
                  <a:pt x="376442" y="513344"/>
                </a:lnTo>
                <a:lnTo>
                  <a:pt x="350516" y="501858"/>
                </a:lnTo>
                <a:close/>
              </a:path>
              <a:path w="410209" h="559435">
                <a:moveTo>
                  <a:pt x="389837" y="422568"/>
                </a:moveTo>
                <a:lnTo>
                  <a:pt x="374130" y="424106"/>
                </a:lnTo>
                <a:lnTo>
                  <a:pt x="368387" y="431095"/>
                </a:lnTo>
                <a:lnTo>
                  <a:pt x="373678" y="485123"/>
                </a:lnTo>
                <a:lnTo>
                  <a:pt x="404629" y="527960"/>
                </a:lnTo>
                <a:lnTo>
                  <a:pt x="381468" y="544696"/>
                </a:lnTo>
                <a:lnTo>
                  <a:pt x="408223" y="544696"/>
                </a:lnTo>
                <a:lnTo>
                  <a:pt x="396826" y="428310"/>
                </a:lnTo>
                <a:lnTo>
                  <a:pt x="389837" y="422568"/>
                </a:lnTo>
                <a:close/>
              </a:path>
              <a:path w="410209" h="559435">
                <a:moveTo>
                  <a:pt x="376442" y="513344"/>
                </a:moveTo>
                <a:lnTo>
                  <a:pt x="378829" y="537720"/>
                </a:lnTo>
                <a:lnTo>
                  <a:pt x="398835" y="523265"/>
                </a:lnTo>
                <a:lnTo>
                  <a:pt x="376442" y="513344"/>
                </a:lnTo>
                <a:close/>
              </a:path>
              <a:path w="410209" h="559435">
                <a:moveTo>
                  <a:pt x="373678" y="485123"/>
                </a:moveTo>
                <a:lnTo>
                  <a:pt x="376442" y="513344"/>
                </a:lnTo>
                <a:lnTo>
                  <a:pt x="398835" y="523265"/>
                </a:lnTo>
                <a:lnTo>
                  <a:pt x="378829" y="537720"/>
                </a:lnTo>
                <a:lnTo>
                  <a:pt x="391122" y="537720"/>
                </a:lnTo>
                <a:lnTo>
                  <a:pt x="404629" y="527960"/>
                </a:lnTo>
                <a:lnTo>
                  <a:pt x="373678" y="485123"/>
                </a:lnTo>
                <a:close/>
              </a:path>
              <a:path w="410209" h="559435">
                <a:moveTo>
                  <a:pt x="23160" y="0"/>
                </a:moveTo>
                <a:lnTo>
                  <a:pt x="0" y="16734"/>
                </a:lnTo>
                <a:lnTo>
                  <a:pt x="350516" y="501858"/>
                </a:lnTo>
                <a:lnTo>
                  <a:pt x="376442" y="513344"/>
                </a:lnTo>
                <a:lnTo>
                  <a:pt x="373678" y="485123"/>
                </a:lnTo>
                <a:lnTo>
                  <a:pt x="231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8058720" y="3527044"/>
            <a:ext cx="10261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pre:apellido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36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16865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SPARQL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37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160780"/>
            <a:ext cx="7320280" cy="4786630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spc="-10" dirty="0">
                <a:latin typeface="Arial"/>
                <a:cs typeface="Arial"/>
              </a:rPr>
              <a:t>Literales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2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Etiquetas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idioma</a:t>
            </a:r>
            <a:endParaRPr sz="20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390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dirty="0">
                <a:latin typeface="Arial"/>
                <a:cs typeface="Arial"/>
              </a:rPr>
              <a:t>“Madrid”,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“Madrid”@es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“Madrid”@en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son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valores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distintos</a:t>
            </a:r>
            <a:endParaRPr sz="18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4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Tipos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numéricos</a:t>
            </a:r>
            <a:endParaRPr sz="2000">
              <a:latin typeface="Arial"/>
              <a:cs typeface="Arial"/>
            </a:endParaRPr>
          </a:p>
          <a:p>
            <a:pPr marL="1155065" marR="5080" lvl="2" indent="-228600">
              <a:lnSpc>
                <a:spcPct val="102200"/>
              </a:lnSpc>
              <a:spcBef>
                <a:spcPts val="345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spc="-10" dirty="0">
                <a:latin typeface="Arial"/>
                <a:cs typeface="Arial"/>
              </a:rPr>
              <a:t>“123"^^&lt;</a:t>
            </a:r>
            <a:r>
              <a:rPr sz="1800" spc="-10" dirty="0">
                <a:latin typeface="Arial"/>
                <a:cs typeface="Arial"/>
                <a:hlinkClick r:id="rId6"/>
              </a:rPr>
              <a:t>http://www.w3.org/2001/XMLSchema#integer</a:t>
            </a:r>
            <a:r>
              <a:rPr sz="1800" spc="-10" dirty="0">
                <a:latin typeface="Arial"/>
                <a:cs typeface="Arial"/>
              </a:rPr>
              <a:t>&gt;</a:t>
            </a:r>
            <a:r>
              <a:rPr sz="1800" spc="16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es</a:t>
            </a:r>
            <a:r>
              <a:rPr sz="1800" spc="160" dirty="0">
                <a:latin typeface="Arial"/>
                <a:cs typeface="Arial"/>
              </a:rPr>
              <a:t> </a:t>
            </a:r>
            <a:r>
              <a:rPr sz="1800" spc="-25" dirty="0">
                <a:latin typeface="Arial"/>
                <a:cs typeface="Arial"/>
              </a:rPr>
              <a:t>lo </a:t>
            </a:r>
            <a:r>
              <a:rPr sz="1800" dirty="0">
                <a:latin typeface="Arial"/>
                <a:cs typeface="Arial"/>
              </a:rPr>
              <a:t>mismo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que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123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(y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que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"123"^^xsd:integer)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20" dirty="0">
                <a:latin typeface="Arial"/>
                <a:cs typeface="Arial"/>
              </a:rPr>
              <a:t>con:</a:t>
            </a:r>
            <a:endParaRPr sz="1800">
              <a:latin typeface="Arial"/>
              <a:cs typeface="Arial"/>
            </a:endParaRPr>
          </a:p>
          <a:p>
            <a:pPr marL="1116965">
              <a:lnSpc>
                <a:spcPct val="100000"/>
              </a:lnSpc>
              <a:spcBef>
                <a:spcPts val="430"/>
              </a:spcBef>
            </a:pPr>
            <a:r>
              <a:rPr sz="1800" dirty="0">
                <a:latin typeface="Arial"/>
                <a:cs typeface="Arial"/>
              </a:rPr>
              <a:t>PREFIX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xsd: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  <a:hlinkClick r:id="rId7"/>
              </a:rPr>
              <a:t>&lt;http://www.w3.org/2001/</a:t>
            </a:r>
            <a:r>
              <a:rPr sz="1800" spc="-10" dirty="0">
                <a:latin typeface="Arial"/>
                <a:cs typeface="Arial"/>
              </a:rPr>
              <a:t>X</a:t>
            </a:r>
            <a:r>
              <a:rPr sz="1800" spc="-10" dirty="0">
                <a:latin typeface="Arial"/>
                <a:cs typeface="Arial"/>
                <a:hlinkClick r:id="rId7"/>
              </a:rPr>
              <a:t>MLSchema#&gt;</a:t>
            </a:r>
            <a:endParaRPr sz="18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5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Tipos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arbitrarios</a:t>
            </a:r>
            <a:endParaRPr sz="20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390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spc="-10" dirty="0">
                <a:latin typeface="Arial"/>
                <a:cs typeface="Arial"/>
              </a:rPr>
              <a:t>"abc"^^ex:TipoT</a:t>
            </a:r>
            <a:endParaRPr sz="1800">
              <a:latin typeface="Arial"/>
              <a:cs typeface="Arial"/>
            </a:endParaRPr>
          </a:p>
          <a:p>
            <a:pPr marL="926465" marR="5156835">
              <a:lnSpc>
                <a:spcPts val="2620"/>
              </a:lnSpc>
              <a:spcBef>
                <a:spcPts val="40"/>
              </a:spcBef>
            </a:pPr>
            <a:r>
              <a:rPr sz="1800" b="1" dirty="0">
                <a:latin typeface="Courier New"/>
                <a:cs typeface="Courier New"/>
              </a:rPr>
              <a:t>SELECT</a:t>
            </a:r>
            <a:r>
              <a:rPr sz="1800" b="1" spc="-65" dirty="0">
                <a:latin typeface="Courier New"/>
                <a:cs typeface="Courier New"/>
              </a:rPr>
              <a:t> </a:t>
            </a:r>
            <a:r>
              <a:rPr sz="1800" b="1" spc="-25" dirty="0">
                <a:latin typeface="Courier New"/>
                <a:cs typeface="Courier New"/>
              </a:rPr>
              <a:t>?s </a:t>
            </a:r>
            <a:r>
              <a:rPr sz="1800" b="1" spc="-10" dirty="0">
                <a:latin typeface="Courier New"/>
                <a:cs typeface="Courier New"/>
              </a:rPr>
              <a:t>WHERE</a:t>
            </a:r>
            <a:endParaRPr sz="1800">
              <a:latin typeface="Courier New"/>
              <a:cs typeface="Courier New"/>
            </a:endParaRPr>
          </a:p>
          <a:p>
            <a:pPr marL="926465">
              <a:lnSpc>
                <a:spcPct val="100000"/>
              </a:lnSpc>
              <a:spcBef>
                <a:spcPts val="265"/>
              </a:spcBef>
            </a:pPr>
            <a:r>
              <a:rPr sz="1800" b="1" dirty="0">
                <a:latin typeface="Courier New"/>
                <a:cs typeface="Courier New"/>
              </a:rPr>
              <a:t>{</a:t>
            </a:r>
            <a:endParaRPr sz="1800">
              <a:latin typeface="Courier New"/>
              <a:cs typeface="Courier New"/>
            </a:endParaRPr>
          </a:p>
          <a:p>
            <a:pPr marL="1882775">
              <a:lnSpc>
                <a:spcPct val="100000"/>
              </a:lnSpc>
              <a:spcBef>
                <a:spcPts val="335"/>
              </a:spcBef>
            </a:pPr>
            <a:r>
              <a:rPr sz="1800" b="1" dirty="0">
                <a:latin typeface="Courier New"/>
                <a:cs typeface="Courier New"/>
              </a:rPr>
              <a:t>?s</a:t>
            </a:r>
            <a:r>
              <a:rPr sz="1800" b="1" spc="-2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?p</a:t>
            </a:r>
            <a:r>
              <a:rPr sz="1800" b="1" spc="-2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"abc"^^ex:TipoT.</a:t>
            </a:r>
            <a:endParaRPr sz="1800">
              <a:latin typeface="Courier New"/>
              <a:cs typeface="Courier New"/>
            </a:endParaRPr>
          </a:p>
          <a:p>
            <a:pPr marL="926465">
              <a:lnSpc>
                <a:spcPct val="100000"/>
              </a:lnSpc>
              <a:spcBef>
                <a:spcPts val="455"/>
              </a:spcBef>
            </a:pPr>
            <a:r>
              <a:rPr sz="1800" b="1" dirty="0">
                <a:latin typeface="Courier New"/>
                <a:cs typeface="Courier New"/>
              </a:rPr>
              <a:t>}</a:t>
            </a:r>
            <a:endParaRPr sz="1800">
              <a:latin typeface="Courier New"/>
              <a:cs typeface="Courier New"/>
            </a:endParaRPr>
          </a:p>
        </p:txBody>
      </p:sp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16865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SPARQL</a:t>
            </a:r>
          </a:p>
        </p:txBody>
      </p:sp>
      <p:sp>
        <p:nvSpPr>
          <p:cNvPr id="14" name="object 1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38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160780"/>
            <a:ext cx="3536950" cy="1369695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Restricciones</a:t>
            </a:r>
            <a:r>
              <a:rPr sz="2400" spc="-10" dirty="0">
                <a:latin typeface="Arial"/>
                <a:cs typeface="Arial"/>
              </a:rPr>
              <a:t> (FILTER)</a:t>
            </a:r>
            <a:endParaRPr sz="2400">
              <a:latin typeface="Arial"/>
              <a:cs typeface="Arial"/>
            </a:endParaRPr>
          </a:p>
          <a:p>
            <a:pPr marL="469900">
              <a:lnSpc>
                <a:spcPts val="2295"/>
              </a:lnSpc>
              <a:spcBef>
                <a:spcPts val="520"/>
              </a:spcBef>
              <a:tabLst>
                <a:tab pos="755015" algn="l"/>
              </a:tabLst>
            </a:pPr>
            <a:r>
              <a:rPr sz="2000" spc="-50" dirty="0">
                <a:latin typeface="Arial"/>
                <a:cs typeface="Arial"/>
              </a:rPr>
              <a:t>–</a:t>
            </a:r>
            <a:r>
              <a:rPr sz="2000" dirty="0">
                <a:latin typeface="Arial"/>
                <a:cs typeface="Arial"/>
              </a:rPr>
              <a:t>	</a:t>
            </a:r>
            <a:r>
              <a:rPr sz="2000" spc="-10" dirty="0">
                <a:latin typeface="Arial"/>
                <a:cs typeface="Arial"/>
              </a:rPr>
              <a:t>Numéricas</a:t>
            </a:r>
            <a:endParaRPr sz="2000">
              <a:latin typeface="Arial"/>
              <a:cs typeface="Arial"/>
            </a:endParaRPr>
          </a:p>
          <a:p>
            <a:pPr marL="926465">
              <a:lnSpc>
                <a:spcPts val="2055"/>
              </a:lnSpc>
            </a:pPr>
            <a:r>
              <a:rPr sz="1800" b="1" dirty="0">
                <a:latin typeface="Courier New"/>
                <a:cs typeface="Courier New"/>
              </a:rPr>
              <a:t>SELECT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?nom</a:t>
            </a:r>
            <a:r>
              <a:rPr sz="1800" b="1" spc="-50" dirty="0">
                <a:latin typeface="Courier New"/>
                <a:cs typeface="Courier New"/>
              </a:rPr>
              <a:t> </a:t>
            </a:r>
            <a:r>
              <a:rPr sz="1800" b="1" spc="-20" dirty="0">
                <a:latin typeface="Courier New"/>
                <a:cs typeface="Courier New"/>
              </a:rPr>
              <a:t>?ape</a:t>
            </a:r>
            <a:endParaRPr sz="1800">
              <a:latin typeface="Courier New"/>
              <a:cs typeface="Courier New"/>
            </a:endParaRPr>
          </a:p>
          <a:p>
            <a:pPr marL="926465">
              <a:lnSpc>
                <a:spcPct val="100000"/>
              </a:lnSpc>
              <a:spcBef>
                <a:spcPts val="45"/>
              </a:spcBef>
            </a:pPr>
            <a:r>
              <a:rPr sz="1800" b="1" spc="-10" dirty="0">
                <a:latin typeface="Courier New"/>
                <a:cs typeface="Courier New"/>
              </a:rPr>
              <a:t>WHERE</a:t>
            </a:r>
            <a:endParaRPr sz="1800">
              <a:latin typeface="Courier New"/>
              <a:cs typeface="Courier New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678939" y="2507996"/>
            <a:ext cx="3165475" cy="5683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ts val="2135"/>
              </a:lnSpc>
              <a:spcBef>
                <a:spcPts val="100"/>
              </a:spcBef>
              <a:tabLst>
                <a:tab pos="2456815" algn="l"/>
              </a:tabLst>
            </a:pPr>
            <a:r>
              <a:rPr sz="1800" b="1" dirty="0">
                <a:latin typeface="Courier New"/>
                <a:cs typeface="Courier New"/>
              </a:rPr>
              <a:t>{</a:t>
            </a:r>
            <a:r>
              <a:rPr sz="1800" b="1" spc="-2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?x</a:t>
            </a:r>
            <a:r>
              <a:rPr sz="1800" b="1" spc="-1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pre:nombre</a:t>
            </a:r>
            <a:r>
              <a:rPr sz="1800" b="1" dirty="0">
                <a:latin typeface="Courier New"/>
                <a:cs typeface="Courier New"/>
              </a:rPr>
              <a:t>	</a:t>
            </a:r>
            <a:r>
              <a:rPr sz="1800" b="1" spc="-10" dirty="0">
                <a:latin typeface="Courier New"/>
                <a:cs typeface="Courier New"/>
              </a:rPr>
              <a:t>?nom.</a:t>
            </a:r>
            <a:endParaRPr sz="1800">
              <a:latin typeface="Courier New"/>
              <a:cs typeface="Courier New"/>
            </a:endParaRPr>
          </a:p>
          <a:p>
            <a:pPr marR="5080" algn="r">
              <a:lnSpc>
                <a:spcPts val="2135"/>
              </a:lnSpc>
            </a:pPr>
            <a:r>
              <a:rPr sz="1800" b="1" dirty="0">
                <a:latin typeface="Courier New"/>
                <a:cs typeface="Courier New"/>
              </a:rPr>
              <a:t>?x</a:t>
            </a:r>
            <a:r>
              <a:rPr sz="1800" b="1" spc="-7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pre:apellido</a:t>
            </a:r>
            <a:r>
              <a:rPr sz="1800" b="1" spc="-70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?ape.</a:t>
            </a:r>
            <a:endParaRPr sz="1800">
              <a:latin typeface="Courier New"/>
              <a:cs typeface="Courier New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221739" y="3056635"/>
            <a:ext cx="5861050" cy="30867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42315">
              <a:lnSpc>
                <a:spcPts val="2125"/>
              </a:lnSpc>
              <a:spcBef>
                <a:spcPts val="100"/>
              </a:spcBef>
            </a:pPr>
            <a:r>
              <a:rPr sz="1800" b="1" dirty="0">
                <a:latin typeface="Courier New"/>
                <a:cs typeface="Courier New"/>
              </a:rPr>
              <a:t>?x</a:t>
            </a:r>
            <a:r>
              <a:rPr sz="1800" b="1" spc="-8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pre:nacido_en</a:t>
            </a:r>
            <a:r>
              <a:rPr sz="1800" b="1" spc="-7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?pais.</a:t>
            </a:r>
            <a:endParaRPr sz="1800">
              <a:latin typeface="Courier New"/>
              <a:cs typeface="Courier New"/>
            </a:endParaRPr>
          </a:p>
          <a:p>
            <a:pPr marL="742315">
              <a:lnSpc>
                <a:spcPts val="2125"/>
              </a:lnSpc>
            </a:pPr>
            <a:r>
              <a:rPr sz="1800" b="1" dirty="0">
                <a:latin typeface="Courier New"/>
                <a:cs typeface="Courier New"/>
              </a:rPr>
              <a:t>?pais</a:t>
            </a:r>
            <a:r>
              <a:rPr sz="1800" b="1" spc="-9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pre:poblacion</a:t>
            </a:r>
            <a:r>
              <a:rPr sz="1800" b="1" spc="-90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?hab.</a:t>
            </a:r>
            <a:endParaRPr sz="1800">
              <a:latin typeface="Courier New"/>
              <a:cs typeface="Courier New"/>
            </a:endParaRPr>
          </a:p>
          <a:p>
            <a:pPr marL="742315">
              <a:lnSpc>
                <a:spcPct val="100000"/>
              </a:lnSpc>
              <a:spcBef>
                <a:spcPts val="45"/>
              </a:spcBef>
            </a:pPr>
            <a:r>
              <a:rPr sz="1800" b="1" dirty="0">
                <a:solidFill>
                  <a:srgbClr val="3333CC"/>
                </a:solidFill>
                <a:latin typeface="Courier New"/>
                <a:cs typeface="Courier New"/>
              </a:rPr>
              <a:t>FILTER</a:t>
            </a:r>
            <a:r>
              <a:rPr sz="1800" b="1" spc="-60" dirty="0">
                <a:solidFill>
                  <a:srgbClr val="3333CC"/>
                </a:solidFill>
                <a:latin typeface="Courier New"/>
                <a:cs typeface="Courier New"/>
              </a:rPr>
              <a:t> </a:t>
            </a:r>
            <a:r>
              <a:rPr sz="1800" b="1" dirty="0">
                <a:solidFill>
                  <a:srgbClr val="3333CC"/>
                </a:solidFill>
                <a:latin typeface="Courier New"/>
                <a:cs typeface="Courier New"/>
              </a:rPr>
              <a:t>(?hab</a:t>
            </a:r>
            <a:r>
              <a:rPr sz="1800" b="1" spc="-45" dirty="0">
                <a:solidFill>
                  <a:srgbClr val="3333CC"/>
                </a:solidFill>
                <a:latin typeface="Courier New"/>
                <a:cs typeface="Courier New"/>
              </a:rPr>
              <a:t> </a:t>
            </a:r>
            <a:r>
              <a:rPr sz="1800" b="1" dirty="0">
                <a:solidFill>
                  <a:srgbClr val="3333CC"/>
                </a:solidFill>
                <a:latin typeface="Courier New"/>
                <a:cs typeface="Courier New"/>
              </a:rPr>
              <a:t>&gt;=</a:t>
            </a:r>
            <a:r>
              <a:rPr sz="1800" b="1" spc="-45" dirty="0">
                <a:solidFill>
                  <a:srgbClr val="3333CC"/>
                </a:solidFill>
                <a:latin typeface="Courier New"/>
                <a:cs typeface="Courier New"/>
              </a:rPr>
              <a:t> </a:t>
            </a:r>
            <a:r>
              <a:rPr sz="1800" b="1" spc="-10" dirty="0">
                <a:solidFill>
                  <a:srgbClr val="3333CC"/>
                </a:solidFill>
                <a:latin typeface="Courier New"/>
                <a:cs typeface="Courier New"/>
              </a:rPr>
              <a:t>200000)</a:t>
            </a:r>
            <a:r>
              <a:rPr sz="1800" b="1" spc="-10" dirty="0">
                <a:latin typeface="Courier New"/>
                <a:cs typeface="Courier New"/>
              </a:rPr>
              <a:t>.}</a:t>
            </a:r>
            <a:endParaRPr sz="1800">
              <a:latin typeface="Courier New"/>
              <a:cs typeface="Courier New"/>
            </a:endParaRPr>
          </a:p>
          <a:p>
            <a:pPr marL="297815" indent="-285115">
              <a:lnSpc>
                <a:spcPct val="100000"/>
              </a:lnSpc>
              <a:spcBef>
                <a:spcPts val="640"/>
              </a:spcBef>
              <a:buChar char="–"/>
              <a:tabLst>
                <a:tab pos="297815" algn="l"/>
                <a:tab pos="298450" algn="l"/>
              </a:tabLst>
            </a:pPr>
            <a:r>
              <a:rPr sz="2000" spc="-10" dirty="0">
                <a:latin typeface="Arial"/>
                <a:cs typeface="Arial"/>
              </a:rPr>
              <a:t>Strings</a:t>
            </a:r>
            <a:endParaRPr sz="2000">
              <a:latin typeface="Arial"/>
              <a:cs typeface="Arial"/>
            </a:endParaRPr>
          </a:p>
          <a:p>
            <a:pPr marL="698500" lvl="1" indent="-229235">
              <a:lnSpc>
                <a:spcPct val="100000"/>
              </a:lnSpc>
              <a:spcBef>
                <a:spcPts val="300"/>
              </a:spcBef>
              <a:buFont typeface="Courier New"/>
              <a:buChar char="•"/>
              <a:tabLst>
                <a:tab pos="698500" algn="l"/>
              </a:tabLst>
            </a:pPr>
            <a:r>
              <a:rPr sz="1800" b="1" dirty="0">
                <a:latin typeface="Courier New"/>
                <a:cs typeface="Courier New"/>
              </a:rPr>
              <a:t>FILTER</a:t>
            </a:r>
            <a:r>
              <a:rPr sz="1800" b="1" spc="-10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(regex(?nom,</a:t>
            </a:r>
            <a:r>
              <a:rPr sz="1800" b="1" spc="-9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“Alberto",</a:t>
            </a:r>
            <a:r>
              <a:rPr sz="1800" b="1" spc="-9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"</a:t>
            </a:r>
            <a:r>
              <a:rPr sz="1800" b="1" spc="-10" dirty="0">
                <a:solidFill>
                  <a:srgbClr val="3333CC"/>
                </a:solidFill>
                <a:latin typeface="Courier New"/>
                <a:cs typeface="Courier New"/>
              </a:rPr>
              <a:t>i</a:t>
            </a:r>
            <a:r>
              <a:rPr sz="1800" b="1" spc="-10" dirty="0">
                <a:latin typeface="Courier New"/>
                <a:cs typeface="Courier New"/>
              </a:rPr>
              <a:t>"))</a:t>
            </a:r>
            <a:endParaRPr sz="1800">
              <a:latin typeface="Courier New"/>
              <a:cs typeface="Courier New"/>
            </a:endParaRPr>
          </a:p>
          <a:p>
            <a:pPr marL="698500" lvl="1" indent="-229235">
              <a:lnSpc>
                <a:spcPct val="100000"/>
              </a:lnSpc>
              <a:spcBef>
                <a:spcPts val="430"/>
              </a:spcBef>
              <a:buFont typeface="Courier New"/>
              <a:buChar char="•"/>
              <a:tabLst>
                <a:tab pos="698500" algn="l"/>
              </a:tabLst>
            </a:pPr>
            <a:r>
              <a:rPr sz="1800" b="1" dirty="0">
                <a:latin typeface="Courier New"/>
                <a:cs typeface="Courier New"/>
              </a:rPr>
              <a:t>FILTER</a:t>
            </a:r>
            <a:r>
              <a:rPr sz="1800" b="1" spc="-12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(regex(</a:t>
            </a:r>
            <a:r>
              <a:rPr sz="1800" b="1" dirty="0">
                <a:solidFill>
                  <a:srgbClr val="3333CC"/>
                </a:solidFill>
                <a:latin typeface="Courier New"/>
                <a:cs typeface="Courier New"/>
              </a:rPr>
              <a:t>str</a:t>
            </a:r>
            <a:r>
              <a:rPr sz="1800" b="1" dirty="0">
                <a:latin typeface="Courier New"/>
                <a:cs typeface="Courier New"/>
              </a:rPr>
              <a:t>(?nom),</a:t>
            </a:r>
            <a:r>
              <a:rPr sz="1800" b="1" spc="-114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“</a:t>
            </a:r>
            <a:r>
              <a:rPr sz="1800" b="1" spc="-10" dirty="0">
                <a:solidFill>
                  <a:srgbClr val="3333CC"/>
                </a:solidFill>
                <a:latin typeface="Courier New"/>
                <a:cs typeface="Courier New"/>
              </a:rPr>
              <a:t>^</a:t>
            </a:r>
            <a:r>
              <a:rPr sz="1800" b="1" spc="-10" dirty="0">
                <a:latin typeface="Courier New"/>
                <a:cs typeface="Courier New"/>
              </a:rPr>
              <a:t>Al"))</a:t>
            </a:r>
            <a:endParaRPr sz="1800">
              <a:latin typeface="Courier New"/>
              <a:cs typeface="Courier New"/>
            </a:endParaRPr>
          </a:p>
          <a:p>
            <a:pPr marL="697865" lvl="1" indent="-228600">
              <a:lnSpc>
                <a:spcPct val="100000"/>
              </a:lnSpc>
              <a:spcBef>
                <a:spcPts val="550"/>
              </a:spcBef>
              <a:buFont typeface="Arial"/>
              <a:buChar char="•"/>
              <a:tabLst>
                <a:tab pos="697865" algn="l"/>
                <a:tab pos="698500" algn="l"/>
              </a:tabLst>
            </a:pPr>
            <a:r>
              <a:rPr sz="1800" i="1" dirty="0">
                <a:latin typeface="Arial"/>
                <a:cs typeface="Arial"/>
              </a:rPr>
              <a:t>regex</a:t>
            </a:r>
            <a:r>
              <a:rPr sz="1800" i="1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como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XQuery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1.0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XPath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25" dirty="0">
                <a:latin typeface="Arial"/>
                <a:cs typeface="Arial"/>
              </a:rPr>
              <a:t>2.0</a:t>
            </a:r>
            <a:endParaRPr sz="1800">
              <a:latin typeface="Arial"/>
              <a:cs typeface="Arial"/>
            </a:endParaRPr>
          </a:p>
          <a:p>
            <a:pPr marL="297815" indent="-285115">
              <a:lnSpc>
                <a:spcPts val="2300"/>
              </a:lnSpc>
              <a:spcBef>
                <a:spcPts val="545"/>
              </a:spcBef>
              <a:buChar char="–"/>
              <a:tabLst>
                <a:tab pos="297815" algn="l"/>
                <a:tab pos="298450" algn="l"/>
              </a:tabLst>
            </a:pPr>
            <a:r>
              <a:rPr sz="2000" spc="-10" dirty="0">
                <a:latin typeface="Arial"/>
                <a:cs typeface="Arial"/>
              </a:rPr>
              <a:t>Otros</a:t>
            </a:r>
            <a:endParaRPr sz="2000">
              <a:latin typeface="Arial"/>
              <a:cs typeface="Arial"/>
            </a:endParaRPr>
          </a:p>
          <a:p>
            <a:pPr marL="228600" marR="20320" lvl="1" indent="-228600" algn="r">
              <a:lnSpc>
                <a:spcPts val="1820"/>
              </a:lnSpc>
              <a:buFont typeface="Courier New"/>
              <a:buChar char="•"/>
              <a:tabLst>
                <a:tab pos="228600" algn="l"/>
              </a:tabLst>
            </a:pPr>
            <a:r>
              <a:rPr sz="1600" b="1" dirty="0">
                <a:latin typeface="Courier New"/>
                <a:cs typeface="Courier New"/>
              </a:rPr>
              <a:t>FILTER ( ?fecha &gt; "1980-05-1"^^xsd:date </a:t>
            </a:r>
            <a:r>
              <a:rPr sz="1600" b="1" spc="-25" dirty="0">
                <a:latin typeface="Courier New"/>
                <a:cs typeface="Courier New"/>
              </a:rPr>
              <a:t>&amp;&amp;</a:t>
            </a:r>
            <a:endParaRPr sz="1600">
              <a:latin typeface="Courier New"/>
              <a:cs typeface="Courier New"/>
            </a:endParaRPr>
          </a:p>
          <a:p>
            <a:pPr marR="5080" algn="r">
              <a:lnSpc>
                <a:spcPct val="100000"/>
              </a:lnSpc>
              <a:spcBef>
                <a:spcPts val="265"/>
              </a:spcBef>
            </a:pPr>
            <a:r>
              <a:rPr sz="1600" b="1" dirty="0">
                <a:latin typeface="Courier New"/>
                <a:cs typeface="Courier New"/>
              </a:rPr>
              <a:t>?fecha &lt; "1980-06-30"^^xsd:date </a:t>
            </a:r>
            <a:r>
              <a:rPr sz="1600" b="1" spc="-50" dirty="0">
                <a:latin typeface="Courier New"/>
                <a:cs typeface="Courier New"/>
              </a:rPr>
              <a:t>)</a:t>
            </a:r>
            <a:endParaRPr sz="1600">
              <a:latin typeface="Courier New"/>
              <a:cs typeface="Courier New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342890" y="1748028"/>
            <a:ext cx="3404235" cy="1163320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1054100">
              <a:lnSpc>
                <a:spcPct val="100499"/>
              </a:lnSpc>
              <a:spcBef>
                <a:spcPts val="85"/>
              </a:spcBef>
            </a:pPr>
            <a:r>
              <a:rPr sz="2000" i="1" dirty="0">
                <a:solidFill>
                  <a:srgbClr val="3333CC"/>
                </a:solidFill>
                <a:latin typeface="Arial"/>
                <a:cs typeface="Arial"/>
              </a:rPr>
              <a:t>Algunos</a:t>
            </a:r>
            <a:r>
              <a:rPr sz="2000" i="1" spc="-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i="1" spc="-10" dirty="0">
                <a:solidFill>
                  <a:srgbClr val="3333CC"/>
                </a:solidFill>
                <a:latin typeface="Arial"/>
                <a:cs typeface="Arial"/>
              </a:rPr>
              <a:t>Operadores </a:t>
            </a:r>
            <a:r>
              <a:rPr sz="1800" i="1" dirty="0">
                <a:latin typeface="Arial"/>
                <a:cs typeface="Arial"/>
              </a:rPr>
              <a:t>Lógicos: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!,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&amp;&amp;,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spc="-25" dirty="0">
                <a:latin typeface="Arial"/>
                <a:cs typeface="Arial"/>
              </a:rPr>
              <a:t>|| </a:t>
            </a:r>
            <a:r>
              <a:rPr sz="1800" i="1" dirty="0">
                <a:latin typeface="Arial"/>
                <a:cs typeface="Arial"/>
              </a:rPr>
              <a:t>Aritméticos: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+,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-,</a:t>
            </a:r>
            <a:r>
              <a:rPr sz="1800" i="1" spc="-1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*,</a:t>
            </a:r>
            <a:r>
              <a:rPr sz="1800" i="1" spc="-10" dirty="0">
                <a:latin typeface="Arial"/>
                <a:cs typeface="Arial"/>
              </a:rPr>
              <a:t> </a:t>
            </a:r>
            <a:r>
              <a:rPr sz="1800" i="1" spc="-50" dirty="0">
                <a:latin typeface="Arial"/>
                <a:cs typeface="Arial"/>
              </a:rPr>
              <a:t>/</a:t>
            </a:r>
            <a:endParaRPr sz="1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1800" i="1" dirty="0">
                <a:latin typeface="Arial"/>
                <a:cs typeface="Arial"/>
              </a:rPr>
              <a:t>Comparación:</a:t>
            </a:r>
            <a:r>
              <a:rPr sz="1800" i="1" spc="-3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=,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!=,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&gt;,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&lt;,&gt;=,&lt;=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spc="-25" dirty="0">
                <a:latin typeface="Arial"/>
                <a:cs typeface="Arial"/>
              </a:rPr>
              <a:t>...</a:t>
            </a:r>
            <a:endParaRPr sz="1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2409423"/>
            <a:ext cx="8229600" cy="4340860"/>
            <a:chOff x="457200" y="2409423"/>
            <a:chExt cx="8229600" cy="434086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5999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49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350248" y="2409423"/>
              <a:ext cx="4004771" cy="3572276"/>
            </a:xfrm>
            <a:prstGeom prst="rect">
              <a:avLst/>
            </a:prstGeom>
          </p:spPr>
        </p:pic>
      </p:grp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560830">
              <a:lnSpc>
                <a:spcPct val="100000"/>
              </a:lnSpc>
              <a:spcBef>
                <a:spcPts val="100"/>
              </a:spcBef>
            </a:pPr>
            <a:r>
              <a:rPr dirty="0"/>
              <a:t>Agentes</a:t>
            </a:r>
            <a:r>
              <a:rPr spc="-25" dirty="0"/>
              <a:t> </a:t>
            </a:r>
            <a:r>
              <a:rPr dirty="0"/>
              <a:t>basados</a:t>
            </a:r>
            <a:r>
              <a:rPr spc="-15" dirty="0"/>
              <a:t> </a:t>
            </a:r>
            <a:r>
              <a:rPr dirty="0"/>
              <a:t>en</a:t>
            </a:r>
            <a:r>
              <a:rPr spc="-15" dirty="0"/>
              <a:t> </a:t>
            </a:r>
            <a:r>
              <a:rPr spc="-10" dirty="0"/>
              <a:t>búsqueda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09759" y="1236979"/>
            <a:ext cx="6737350" cy="635000"/>
          </a:xfrm>
          <a:prstGeom prst="rect">
            <a:avLst/>
          </a:prstGeom>
        </p:spPr>
        <p:txBody>
          <a:bodyPr vert="horz" wrap="square" lIns="0" tIns="43180" rIns="0" bIns="0" rtlCol="0">
            <a:spAutoFit/>
          </a:bodyPr>
          <a:lstStyle/>
          <a:p>
            <a:pPr marL="297815" indent="-285115">
              <a:lnSpc>
                <a:spcPct val="100000"/>
              </a:lnSpc>
              <a:spcBef>
                <a:spcPts val="340"/>
              </a:spcBef>
              <a:buChar char="–"/>
              <a:tabLst>
                <a:tab pos="297815" algn="l"/>
                <a:tab pos="298450" algn="l"/>
              </a:tabLst>
            </a:pPr>
            <a:r>
              <a:rPr sz="1800" dirty="0">
                <a:latin typeface="Times New Roman"/>
                <a:cs typeface="Times New Roman"/>
              </a:rPr>
              <a:t>Mantienen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modelo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simbólico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entorno</a:t>
            </a:r>
            <a:endParaRPr sz="1800">
              <a:latin typeface="Times New Roman"/>
              <a:cs typeface="Times New Roman"/>
            </a:endParaRPr>
          </a:p>
          <a:p>
            <a:pPr marL="297815" indent="-285115">
              <a:lnSpc>
                <a:spcPct val="100000"/>
              </a:lnSpc>
              <a:spcBef>
                <a:spcPts val="240"/>
              </a:spcBef>
              <a:buChar char="–"/>
              <a:tabLst>
                <a:tab pos="297815" algn="l"/>
                <a:tab pos="298450" algn="l"/>
              </a:tabLst>
            </a:pP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desean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modificar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entorno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acuerdo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sus </a:t>
            </a:r>
            <a:r>
              <a:rPr sz="1800" i="1" spc="-10" dirty="0">
                <a:latin typeface="Times New Roman"/>
                <a:cs typeface="Times New Roman"/>
              </a:rPr>
              <a:t>objetivos.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589587" y="2567939"/>
            <a:ext cx="146050" cy="5619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>
              <a:lnSpc>
                <a:spcPct val="125699"/>
              </a:lnSpc>
              <a:spcBef>
                <a:spcPts val="100"/>
              </a:spcBef>
            </a:pPr>
            <a:r>
              <a:rPr sz="1400" spc="-50" dirty="0">
                <a:latin typeface="Arial"/>
                <a:cs typeface="Arial"/>
              </a:rPr>
              <a:t>A B</a:t>
            </a:r>
            <a:endParaRPr sz="14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584823" y="3107436"/>
            <a:ext cx="154940" cy="833119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indent="635" algn="just">
              <a:lnSpc>
                <a:spcPct val="126400"/>
              </a:lnSpc>
              <a:spcBef>
                <a:spcPts val="85"/>
              </a:spcBef>
            </a:pPr>
            <a:r>
              <a:rPr sz="1400" spc="-50" dirty="0">
                <a:latin typeface="Arial"/>
                <a:cs typeface="Arial"/>
              </a:rPr>
              <a:t>C D E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5718175" y="4537075"/>
            <a:ext cx="2218055" cy="1581150"/>
            <a:chOff x="5718175" y="4537075"/>
            <a:chExt cx="2218055" cy="1581150"/>
          </a:xfrm>
        </p:grpSpPr>
        <p:sp>
          <p:nvSpPr>
            <p:cNvPr id="13" name="object 13"/>
            <p:cNvSpPr/>
            <p:nvPr/>
          </p:nvSpPr>
          <p:spPr>
            <a:xfrm>
              <a:off x="6530975" y="5607447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7" y="0"/>
                  </a:moveTo>
                  <a:lnTo>
                    <a:pt x="0" y="0"/>
                  </a:lnTo>
                  <a:lnTo>
                    <a:pt x="0" y="472678"/>
                  </a:lnTo>
                  <a:lnTo>
                    <a:pt x="472677" y="472678"/>
                  </a:lnTo>
                  <a:lnTo>
                    <a:pt x="47267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003652" y="5449887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5" h="630554">
                  <a:moveTo>
                    <a:pt x="157560" y="0"/>
                  </a:moveTo>
                  <a:lnTo>
                    <a:pt x="0" y="157560"/>
                  </a:lnTo>
                  <a:lnTo>
                    <a:pt x="0" y="630238"/>
                  </a:lnTo>
                  <a:lnTo>
                    <a:pt x="157560" y="472679"/>
                  </a:lnTo>
                  <a:lnTo>
                    <a:pt x="157560" y="0"/>
                  </a:lnTo>
                  <a:close/>
                </a:path>
              </a:pathLst>
            </a:custGeom>
            <a:solidFill>
              <a:srgbClr val="CDA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530975" y="5449887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58" y="0"/>
                  </a:lnTo>
                  <a:lnTo>
                    <a:pt x="0" y="157560"/>
                  </a:lnTo>
                  <a:lnTo>
                    <a:pt x="472677" y="157560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FFD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530975" y="5449887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8" y="0"/>
                  </a:lnTo>
                  <a:lnTo>
                    <a:pt x="630238" y="472678"/>
                  </a:lnTo>
                  <a:lnTo>
                    <a:pt x="472678" y="630238"/>
                  </a:lnTo>
                  <a:lnTo>
                    <a:pt x="0" y="630238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8" y="157559"/>
                  </a:lnTo>
                  <a:lnTo>
                    <a:pt x="630238" y="0"/>
                  </a:lnTo>
                </a:path>
                <a:path w="630554" h="630554">
                  <a:moveTo>
                    <a:pt x="472678" y="157559"/>
                  </a:moveTo>
                  <a:lnTo>
                    <a:pt x="472678" y="6302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710362" y="5099447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8" y="0"/>
                  </a:moveTo>
                  <a:lnTo>
                    <a:pt x="0" y="0"/>
                  </a:lnTo>
                  <a:lnTo>
                    <a:pt x="0" y="472677"/>
                  </a:lnTo>
                  <a:lnTo>
                    <a:pt x="472678" y="472677"/>
                  </a:lnTo>
                  <a:lnTo>
                    <a:pt x="472678" y="0"/>
                  </a:lnTo>
                  <a:close/>
                </a:path>
              </a:pathLst>
            </a:custGeom>
            <a:solidFill>
              <a:srgbClr val="CC99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183041" y="4941887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5" h="630554">
                  <a:moveTo>
                    <a:pt x="157558" y="0"/>
                  </a:moveTo>
                  <a:lnTo>
                    <a:pt x="0" y="157560"/>
                  </a:lnTo>
                  <a:lnTo>
                    <a:pt x="0" y="630237"/>
                  </a:lnTo>
                  <a:lnTo>
                    <a:pt x="157558" y="472678"/>
                  </a:lnTo>
                  <a:lnTo>
                    <a:pt x="157558" y="0"/>
                  </a:lnTo>
                  <a:close/>
                </a:path>
              </a:pathLst>
            </a:custGeom>
            <a:solidFill>
              <a:srgbClr val="A47B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710362" y="4941887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60" y="0"/>
                  </a:lnTo>
                  <a:lnTo>
                    <a:pt x="0" y="157560"/>
                  </a:lnTo>
                  <a:lnTo>
                    <a:pt x="472678" y="157560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D6A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710362" y="4941887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7" y="0"/>
                  </a:lnTo>
                  <a:lnTo>
                    <a:pt x="630237" y="472677"/>
                  </a:lnTo>
                  <a:lnTo>
                    <a:pt x="472677" y="630237"/>
                  </a:lnTo>
                  <a:lnTo>
                    <a:pt x="0" y="630237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7" y="157559"/>
                  </a:lnTo>
                  <a:lnTo>
                    <a:pt x="630237" y="0"/>
                  </a:lnTo>
                </a:path>
                <a:path w="630554" h="630554">
                  <a:moveTo>
                    <a:pt x="472677" y="157559"/>
                  </a:moveTo>
                  <a:lnTo>
                    <a:pt x="472677" y="6302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553200" y="4696222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8" y="0"/>
                  </a:moveTo>
                  <a:lnTo>
                    <a:pt x="0" y="0"/>
                  </a:lnTo>
                  <a:lnTo>
                    <a:pt x="0" y="472678"/>
                  </a:lnTo>
                  <a:lnTo>
                    <a:pt x="472678" y="472678"/>
                  </a:lnTo>
                  <a:lnTo>
                    <a:pt x="472678" y="0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025878" y="4538662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5" h="630554">
                  <a:moveTo>
                    <a:pt x="157558" y="0"/>
                  </a:moveTo>
                  <a:lnTo>
                    <a:pt x="0" y="157560"/>
                  </a:lnTo>
                  <a:lnTo>
                    <a:pt x="0" y="630238"/>
                  </a:lnTo>
                  <a:lnTo>
                    <a:pt x="157558" y="472678"/>
                  </a:lnTo>
                  <a:lnTo>
                    <a:pt x="157558" y="0"/>
                  </a:lnTo>
                  <a:close/>
                </a:path>
              </a:pathLst>
            </a:custGeom>
            <a:solidFill>
              <a:srgbClr val="A4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553200" y="4538662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58" y="0"/>
                  </a:lnTo>
                  <a:lnTo>
                    <a:pt x="0" y="157560"/>
                  </a:lnTo>
                  <a:lnTo>
                    <a:pt x="472678" y="157560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D6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553200" y="4538662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8" y="0"/>
                  </a:lnTo>
                  <a:lnTo>
                    <a:pt x="630238" y="472678"/>
                  </a:lnTo>
                  <a:lnTo>
                    <a:pt x="472678" y="630238"/>
                  </a:lnTo>
                  <a:lnTo>
                    <a:pt x="0" y="630238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8" y="157559"/>
                  </a:lnTo>
                  <a:lnTo>
                    <a:pt x="630238" y="0"/>
                  </a:lnTo>
                </a:path>
                <a:path w="630554" h="630554">
                  <a:moveTo>
                    <a:pt x="472678" y="157559"/>
                  </a:moveTo>
                  <a:lnTo>
                    <a:pt x="472678" y="6302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304087" y="5643959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8" y="0"/>
                  </a:moveTo>
                  <a:lnTo>
                    <a:pt x="0" y="0"/>
                  </a:lnTo>
                  <a:lnTo>
                    <a:pt x="0" y="472678"/>
                  </a:lnTo>
                  <a:lnTo>
                    <a:pt x="472678" y="472678"/>
                  </a:lnTo>
                  <a:lnTo>
                    <a:pt x="472678" y="0"/>
                  </a:lnTo>
                  <a:close/>
                </a:path>
              </a:pathLst>
            </a:custGeom>
            <a:solidFill>
              <a:srgbClr val="FF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7776766" y="5486400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5" h="630554">
                  <a:moveTo>
                    <a:pt x="157558" y="0"/>
                  </a:moveTo>
                  <a:lnTo>
                    <a:pt x="0" y="157559"/>
                  </a:lnTo>
                  <a:lnTo>
                    <a:pt x="0" y="630237"/>
                  </a:lnTo>
                  <a:lnTo>
                    <a:pt x="157558" y="472679"/>
                  </a:lnTo>
                  <a:lnTo>
                    <a:pt x="157558" y="0"/>
                  </a:lnTo>
                  <a:close/>
                </a:path>
              </a:pathLst>
            </a:custGeom>
            <a:solidFill>
              <a:srgbClr val="CD7B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304087" y="5486400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60" y="0"/>
                  </a:lnTo>
                  <a:lnTo>
                    <a:pt x="0" y="157559"/>
                  </a:lnTo>
                  <a:lnTo>
                    <a:pt x="472678" y="157559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FFAD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7304087" y="5486400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7" y="0"/>
                  </a:lnTo>
                  <a:lnTo>
                    <a:pt x="630237" y="472679"/>
                  </a:lnTo>
                  <a:lnTo>
                    <a:pt x="472678" y="630238"/>
                  </a:lnTo>
                  <a:lnTo>
                    <a:pt x="0" y="630238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8" y="157559"/>
                  </a:lnTo>
                  <a:lnTo>
                    <a:pt x="630237" y="0"/>
                  </a:lnTo>
                </a:path>
                <a:path w="630554" h="630554">
                  <a:moveTo>
                    <a:pt x="472678" y="157559"/>
                  </a:moveTo>
                  <a:lnTo>
                    <a:pt x="472678" y="6302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719762" y="5505847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7" y="0"/>
                  </a:moveTo>
                  <a:lnTo>
                    <a:pt x="0" y="0"/>
                  </a:lnTo>
                  <a:lnTo>
                    <a:pt x="0" y="472677"/>
                  </a:lnTo>
                  <a:lnTo>
                    <a:pt x="472677" y="472677"/>
                  </a:lnTo>
                  <a:lnTo>
                    <a:pt x="472677" y="0"/>
                  </a:lnTo>
                  <a:close/>
                </a:path>
              </a:pathLst>
            </a:custGeom>
            <a:solidFill>
              <a:srgbClr val="FFFF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192439" y="5348287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4" h="630554">
                  <a:moveTo>
                    <a:pt x="157560" y="0"/>
                  </a:moveTo>
                  <a:lnTo>
                    <a:pt x="0" y="157560"/>
                  </a:lnTo>
                  <a:lnTo>
                    <a:pt x="0" y="630237"/>
                  </a:lnTo>
                  <a:lnTo>
                    <a:pt x="157560" y="472677"/>
                  </a:lnTo>
                  <a:lnTo>
                    <a:pt x="157560" y="0"/>
                  </a:lnTo>
                  <a:close/>
                </a:path>
              </a:pathLst>
            </a:custGeom>
            <a:solidFill>
              <a:srgbClr val="CDCD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719762" y="5348287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60" y="0"/>
                  </a:lnTo>
                  <a:lnTo>
                    <a:pt x="0" y="157560"/>
                  </a:lnTo>
                  <a:lnTo>
                    <a:pt x="472677" y="157560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FFFF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719762" y="5348287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7" y="0"/>
                  </a:lnTo>
                  <a:lnTo>
                    <a:pt x="630237" y="472677"/>
                  </a:lnTo>
                  <a:lnTo>
                    <a:pt x="472677" y="630237"/>
                  </a:lnTo>
                  <a:lnTo>
                    <a:pt x="0" y="630237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7" y="157559"/>
                  </a:lnTo>
                  <a:lnTo>
                    <a:pt x="630237" y="0"/>
                  </a:lnTo>
                </a:path>
                <a:path w="630554" h="630554">
                  <a:moveTo>
                    <a:pt x="472677" y="157559"/>
                  </a:moveTo>
                  <a:lnTo>
                    <a:pt x="472677" y="6302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2944018" y="2686812"/>
            <a:ext cx="884555" cy="8331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6555" marR="371475" indent="-635" algn="ctr">
              <a:lnSpc>
                <a:spcPct val="125699"/>
              </a:lnSpc>
              <a:spcBef>
                <a:spcPts val="100"/>
              </a:spcBef>
            </a:pPr>
            <a:r>
              <a:rPr sz="1400" spc="-50" dirty="0">
                <a:latin typeface="Arial"/>
                <a:cs typeface="Arial"/>
              </a:rPr>
              <a:t>A D</a:t>
            </a:r>
            <a:endParaRPr sz="14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455"/>
              </a:spcBef>
              <a:tabLst>
                <a:tab pos="368935" algn="l"/>
                <a:tab pos="740410" algn="l"/>
              </a:tabLst>
            </a:pPr>
            <a:r>
              <a:rPr sz="1400" spc="-50" dirty="0">
                <a:latin typeface="Arial"/>
                <a:cs typeface="Arial"/>
              </a:rPr>
              <a:t>C</a:t>
            </a:r>
            <a:r>
              <a:rPr sz="1400" dirty="0">
                <a:latin typeface="Arial"/>
                <a:cs typeface="Arial"/>
              </a:rPr>
              <a:t>	</a:t>
            </a:r>
            <a:r>
              <a:rPr sz="1400" spc="-50" dirty="0">
                <a:latin typeface="Arial"/>
                <a:cs typeface="Arial"/>
              </a:rPr>
              <a:t>E</a:t>
            </a:r>
            <a:r>
              <a:rPr sz="1400" dirty="0">
                <a:latin typeface="Arial"/>
                <a:cs typeface="Arial"/>
              </a:rPr>
              <a:t>	</a:t>
            </a:r>
            <a:r>
              <a:rPr sz="1400" spc="-50" dirty="0">
                <a:latin typeface="Arial"/>
                <a:cs typeface="Arial"/>
              </a:rPr>
              <a:t>B</a:t>
            </a:r>
            <a:endParaRPr sz="1400">
              <a:latin typeface="Arial"/>
              <a:cs typeface="Arial"/>
            </a:endParaRPr>
          </a:p>
        </p:txBody>
      </p:sp>
      <p:sp>
        <p:nvSpPr>
          <p:cNvPr id="34" name="object 3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4450">
              <a:lnSpc>
                <a:spcPts val="1190"/>
              </a:lnSpc>
            </a:pPr>
            <a:r>
              <a:rPr dirty="0"/>
              <a:t>– 5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16865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SPARQL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39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176020"/>
            <a:ext cx="5581650" cy="49085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indent="-342265">
              <a:lnSpc>
                <a:spcPts val="2735"/>
              </a:lnSpc>
              <a:spcBef>
                <a:spcPts val="10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Patrones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opcionales</a:t>
            </a:r>
            <a:r>
              <a:rPr sz="2400" spc="-10" dirty="0">
                <a:latin typeface="Arial"/>
                <a:cs typeface="Arial"/>
              </a:rPr>
              <a:t> (OPTIONAL)</a:t>
            </a:r>
            <a:endParaRPr sz="2400">
              <a:latin typeface="Arial"/>
              <a:cs typeface="Arial"/>
            </a:endParaRPr>
          </a:p>
          <a:p>
            <a:pPr marL="926465" marR="824230">
              <a:lnSpc>
                <a:spcPts val="2020"/>
              </a:lnSpc>
              <a:spcBef>
                <a:spcPts val="40"/>
              </a:spcBef>
            </a:pPr>
            <a:r>
              <a:rPr sz="1800" b="1" dirty="0">
                <a:latin typeface="Courier New"/>
                <a:cs typeface="Courier New"/>
              </a:rPr>
              <a:t>SELECT</a:t>
            </a:r>
            <a:r>
              <a:rPr sz="1800" b="1" spc="-6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?nom</a:t>
            </a:r>
            <a:r>
              <a:rPr sz="1800" b="1" spc="-5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?ape</a:t>
            </a:r>
            <a:r>
              <a:rPr sz="1800" b="1" spc="-5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?nac</a:t>
            </a:r>
            <a:r>
              <a:rPr sz="1800" b="1" spc="-4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?email WHERE</a:t>
            </a:r>
            <a:endParaRPr sz="1800">
              <a:latin typeface="Courier New"/>
              <a:cs typeface="Courier New"/>
            </a:endParaRPr>
          </a:p>
          <a:p>
            <a:pPr marR="1505585" algn="r">
              <a:lnSpc>
                <a:spcPts val="1764"/>
              </a:lnSpc>
              <a:tabLst>
                <a:tab pos="2456815" algn="l"/>
              </a:tabLst>
            </a:pPr>
            <a:r>
              <a:rPr sz="1800" b="1" dirty="0">
                <a:latin typeface="Courier New"/>
                <a:cs typeface="Courier New"/>
              </a:rPr>
              <a:t>{</a:t>
            </a:r>
            <a:r>
              <a:rPr sz="1800" b="1" spc="-2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?x</a:t>
            </a:r>
            <a:r>
              <a:rPr sz="1800" b="1" spc="-1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pre:nombre</a:t>
            </a:r>
            <a:r>
              <a:rPr sz="1800" b="1" dirty="0">
                <a:latin typeface="Courier New"/>
                <a:cs typeface="Courier New"/>
              </a:rPr>
              <a:t>	</a:t>
            </a:r>
            <a:r>
              <a:rPr sz="1800" b="1" spc="-20" dirty="0">
                <a:latin typeface="Courier New"/>
                <a:cs typeface="Courier New"/>
              </a:rPr>
              <a:t>?nom.</a:t>
            </a:r>
            <a:endParaRPr sz="1800">
              <a:latin typeface="Courier New"/>
              <a:cs typeface="Courier New"/>
            </a:endParaRPr>
          </a:p>
          <a:p>
            <a:pPr marR="1505585" algn="r">
              <a:lnSpc>
                <a:spcPts val="1945"/>
              </a:lnSpc>
            </a:pPr>
            <a:r>
              <a:rPr sz="1800" b="1" dirty="0">
                <a:latin typeface="Courier New"/>
                <a:cs typeface="Courier New"/>
              </a:rPr>
              <a:t>?x</a:t>
            </a:r>
            <a:r>
              <a:rPr sz="1800" b="1" spc="-7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pre:apellido</a:t>
            </a:r>
            <a:r>
              <a:rPr sz="1800" b="1" spc="-75" dirty="0">
                <a:latin typeface="Courier New"/>
                <a:cs typeface="Courier New"/>
              </a:rPr>
              <a:t> </a:t>
            </a:r>
            <a:r>
              <a:rPr sz="1800" b="1" spc="-20" dirty="0">
                <a:latin typeface="Courier New"/>
                <a:cs typeface="Courier New"/>
              </a:rPr>
              <a:t>?ape.</a:t>
            </a:r>
            <a:endParaRPr sz="1800">
              <a:latin typeface="Courier New"/>
              <a:cs typeface="Courier New"/>
            </a:endParaRPr>
          </a:p>
          <a:p>
            <a:pPr marL="1199515" marR="140335">
              <a:lnSpc>
                <a:spcPts val="2020"/>
              </a:lnSpc>
              <a:spcBef>
                <a:spcPts val="50"/>
              </a:spcBef>
              <a:tabLst>
                <a:tab pos="4749165" algn="l"/>
              </a:tabLst>
            </a:pPr>
            <a:r>
              <a:rPr sz="1800" b="1" dirty="0">
                <a:latin typeface="Courier New"/>
                <a:cs typeface="Courier New"/>
              </a:rPr>
              <a:t>?x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rdf:type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pre:Empleado. </a:t>
            </a:r>
            <a:r>
              <a:rPr sz="1800" b="1" dirty="0">
                <a:solidFill>
                  <a:srgbClr val="3333CC"/>
                </a:solidFill>
                <a:latin typeface="Courier New"/>
                <a:cs typeface="Courier New"/>
              </a:rPr>
              <a:t>OPTIONAL</a:t>
            </a:r>
            <a:r>
              <a:rPr sz="1800" b="1" spc="-60" dirty="0">
                <a:solidFill>
                  <a:srgbClr val="3333CC"/>
                </a:solidFill>
                <a:latin typeface="Courier New"/>
                <a:cs typeface="Courier New"/>
              </a:rPr>
              <a:t> </a:t>
            </a:r>
            <a:r>
              <a:rPr sz="1800" b="1" dirty="0">
                <a:solidFill>
                  <a:srgbClr val="3333CC"/>
                </a:solidFill>
                <a:latin typeface="Courier New"/>
                <a:cs typeface="Courier New"/>
              </a:rPr>
              <a:t>{?x</a:t>
            </a:r>
            <a:r>
              <a:rPr sz="1800" b="1" spc="-55" dirty="0">
                <a:solidFill>
                  <a:srgbClr val="3333CC"/>
                </a:solidFill>
                <a:latin typeface="Courier New"/>
                <a:cs typeface="Courier New"/>
              </a:rPr>
              <a:t> </a:t>
            </a:r>
            <a:r>
              <a:rPr sz="1800" b="1" spc="-10" dirty="0">
                <a:solidFill>
                  <a:srgbClr val="3333CC"/>
                </a:solidFill>
                <a:latin typeface="Courier New"/>
                <a:cs typeface="Courier New"/>
              </a:rPr>
              <a:t>pre:año_nac</a:t>
            </a:r>
            <a:r>
              <a:rPr sz="1800" b="1" dirty="0">
                <a:solidFill>
                  <a:srgbClr val="3333CC"/>
                </a:solidFill>
                <a:latin typeface="Courier New"/>
                <a:cs typeface="Courier New"/>
              </a:rPr>
              <a:t>	</a:t>
            </a:r>
            <a:r>
              <a:rPr sz="1800" b="1" spc="-20" dirty="0">
                <a:solidFill>
                  <a:srgbClr val="3333CC"/>
                </a:solidFill>
                <a:latin typeface="Courier New"/>
                <a:cs typeface="Courier New"/>
              </a:rPr>
              <a:t>?nac.</a:t>
            </a:r>
            <a:endParaRPr sz="1800">
              <a:latin typeface="Courier New"/>
              <a:cs typeface="Courier New"/>
            </a:endParaRPr>
          </a:p>
          <a:p>
            <a:pPr marL="2565400">
              <a:lnSpc>
                <a:spcPts val="1714"/>
              </a:lnSpc>
            </a:pPr>
            <a:r>
              <a:rPr sz="1800" b="1" dirty="0">
                <a:solidFill>
                  <a:srgbClr val="3333CC"/>
                </a:solidFill>
                <a:latin typeface="Courier New"/>
                <a:cs typeface="Courier New"/>
              </a:rPr>
              <a:t>?x</a:t>
            </a:r>
            <a:r>
              <a:rPr sz="1800" b="1" spc="-60" dirty="0">
                <a:solidFill>
                  <a:srgbClr val="3333CC"/>
                </a:solidFill>
                <a:latin typeface="Courier New"/>
                <a:cs typeface="Courier New"/>
              </a:rPr>
              <a:t> </a:t>
            </a:r>
            <a:r>
              <a:rPr sz="1800" b="1" dirty="0">
                <a:solidFill>
                  <a:srgbClr val="3333CC"/>
                </a:solidFill>
                <a:latin typeface="Courier New"/>
                <a:cs typeface="Courier New"/>
              </a:rPr>
              <a:t>pre:email</a:t>
            </a:r>
            <a:r>
              <a:rPr sz="1800" b="1" spc="-55" dirty="0">
                <a:solidFill>
                  <a:srgbClr val="3333CC"/>
                </a:solidFill>
                <a:latin typeface="Courier New"/>
                <a:cs typeface="Courier New"/>
              </a:rPr>
              <a:t> </a:t>
            </a:r>
            <a:r>
              <a:rPr sz="1800" b="1" spc="-10" dirty="0">
                <a:solidFill>
                  <a:srgbClr val="3333CC"/>
                </a:solidFill>
                <a:latin typeface="Courier New"/>
                <a:cs typeface="Courier New"/>
              </a:rPr>
              <a:t>?email.}</a:t>
            </a:r>
            <a:endParaRPr sz="1800">
              <a:latin typeface="Courier New"/>
              <a:cs typeface="Courier New"/>
            </a:endParaRPr>
          </a:p>
          <a:p>
            <a:pPr marL="926465">
              <a:lnSpc>
                <a:spcPts val="1895"/>
              </a:lnSpc>
            </a:pPr>
            <a:r>
              <a:rPr sz="1800" b="1" dirty="0">
                <a:latin typeface="Courier New"/>
                <a:cs typeface="Courier New"/>
              </a:rPr>
              <a:t>}</a:t>
            </a:r>
            <a:endParaRPr sz="1800">
              <a:latin typeface="Courier New"/>
              <a:cs typeface="Courier New"/>
            </a:endParaRPr>
          </a:p>
          <a:p>
            <a:pPr marL="354965" indent="-342265">
              <a:lnSpc>
                <a:spcPts val="2750"/>
              </a:lnSpc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Ojo!</a:t>
            </a:r>
            <a:r>
              <a:rPr sz="2400" spc="-2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es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distinto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spc="-25" dirty="0">
                <a:latin typeface="Arial"/>
                <a:cs typeface="Arial"/>
              </a:rPr>
              <a:t>a:</a:t>
            </a:r>
            <a:endParaRPr sz="2400">
              <a:latin typeface="Arial"/>
              <a:cs typeface="Arial"/>
            </a:endParaRPr>
          </a:p>
          <a:p>
            <a:pPr marL="926465" marR="824230">
              <a:lnSpc>
                <a:spcPts val="1989"/>
              </a:lnSpc>
              <a:spcBef>
                <a:spcPts val="1935"/>
              </a:spcBef>
            </a:pPr>
            <a:r>
              <a:rPr sz="1800" b="1" dirty="0">
                <a:latin typeface="Courier New"/>
                <a:cs typeface="Courier New"/>
              </a:rPr>
              <a:t>SELECT</a:t>
            </a:r>
            <a:r>
              <a:rPr sz="1800" b="1" spc="-6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?nom</a:t>
            </a:r>
            <a:r>
              <a:rPr sz="1800" b="1" spc="-5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?ape</a:t>
            </a:r>
            <a:r>
              <a:rPr sz="1800" b="1" spc="-5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?nac</a:t>
            </a:r>
            <a:r>
              <a:rPr sz="1800" b="1" spc="-4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?email WHERE</a:t>
            </a:r>
            <a:endParaRPr sz="1800">
              <a:latin typeface="Courier New"/>
              <a:cs typeface="Courier New"/>
            </a:endParaRPr>
          </a:p>
          <a:p>
            <a:pPr marR="1505585" algn="r">
              <a:lnSpc>
                <a:spcPts val="1789"/>
              </a:lnSpc>
              <a:tabLst>
                <a:tab pos="2456815" algn="l"/>
              </a:tabLst>
            </a:pPr>
            <a:r>
              <a:rPr sz="1800" b="1" dirty="0">
                <a:latin typeface="Courier New"/>
                <a:cs typeface="Courier New"/>
              </a:rPr>
              <a:t>{</a:t>
            </a:r>
            <a:r>
              <a:rPr sz="1800" b="1" spc="-2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?x</a:t>
            </a:r>
            <a:r>
              <a:rPr sz="1800" b="1" spc="-1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pre:nombre</a:t>
            </a:r>
            <a:r>
              <a:rPr sz="1800" b="1" dirty="0">
                <a:latin typeface="Courier New"/>
                <a:cs typeface="Courier New"/>
              </a:rPr>
              <a:t>	</a:t>
            </a:r>
            <a:r>
              <a:rPr sz="1800" b="1" spc="-20" dirty="0">
                <a:latin typeface="Courier New"/>
                <a:cs typeface="Courier New"/>
              </a:rPr>
              <a:t>?nom.</a:t>
            </a:r>
            <a:endParaRPr sz="1800">
              <a:latin typeface="Courier New"/>
              <a:cs typeface="Courier New"/>
            </a:endParaRPr>
          </a:p>
          <a:p>
            <a:pPr marR="1505585" algn="r">
              <a:lnSpc>
                <a:spcPts val="1955"/>
              </a:lnSpc>
            </a:pPr>
            <a:r>
              <a:rPr sz="1800" b="1" dirty="0">
                <a:latin typeface="Courier New"/>
                <a:cs typeface="Courier New"/>
              </a:rPr>
              <a:t>?x</a:t>
            </a:r>
            <a:r>
              <a:rPr sz="1800" b="1" spc="-7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pre:apellido</a:t>
            </a:r>
            <a:r>
              <a:rPr sz="1800" b="1" spc="-75" dirty="0">
                <a:latin typeface="Courier New"/>
                <a:cs typeface="Courier New"/>
              </a:rPr>
              <a:t> </a:t>
            </a:r>
            <a:r>
              <a:rPr sz="1800" b="1" spc="-20" dirty="0">
                <a:latin typeface="Courier New"/>
                <a:cs typeface="Courier New"/>
              </a:rPr>
              <a:t>?ape.</a:t>
            </a:r>
            <a:endParaRPr sz="1800">
              <a:latin typeface="Courier New"/>
              <a:cs typeface="Courier New"/>
            </a:endParaRPr>
          </a:p>
          <a:p>
            <a:pPr marL="1199515" marR="5080">
              <a:lnSpc>
                <a:spcPct val="90000"/>
              </a:lnSpc>
              <a:spcBef>
                <a:spcPts val="85"/>
              </a:spcBef>
              <a:tabLst>
                <a:tab pos="4749165" algn="l"/>
              </a:tabLst>
            </a:pPr>
            <a:r>
              <a:rPr sz="1800" b="1" dirty="0">
                <a:latin typeface="Courier New"/>
                <a:cs typeface="Courier New"/>
              </a:rPr>
              <a:t>?x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rdf:type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pre:Empleado. </a:t>
            </a:r>
            <a:r>
              <a:rPr sz="1800" b="1" dirty="0">
                <a:solidFill>
                  <a:srgbClr val="3333CC"/>
                </a:solidFill>
                <a:latin typeface="Courier New"/>
                <a:cs typeface="Courier New"/>
              </a:rPr>
              <a:t>OPTIONAL</a:t>
            </a:r>
            <a:r>
              <a:rPr sz="1800" b="1" spc="-60" dirty="0">
                <a:solidFill>
                  <a:srgbClr val="3333CC"/>
                </a:solidFill>
                <a:latin typeface="Courier New"/>
                <a:cs typeface="Courier New"/>
              </a:rPr>
              <a:t> </a:t>
            </a:r>
            <a:r>
              <a:rPr sz="1800" b="1" dirty="0">
                <a:solidFill>
                  <a:srgbClr val="3333CC"/>
                </a:solidFill>
                <a:latin typeface="Courier New"/>
                <a:cs typeface="Courier New"/>
              </a:rPr>
              <a:t>{?x</a:t>
            </a:r>
            <a:r>
              <a:rPr sz="1800" b="1" spc="-55" dirty="0">
                <a:solidFill>
                  <a:srgbClr val="3333CC"/>
                </a:solidFill>
                <a:latin typeface="Courier New"/>
                <a:cs typeface="Courier New"/>
              </a:rPr>
              <a:t> </a:t>
            </a:r>
            <a:r>
              <a:rPr sz="1800" b="1" spc="-10" dirty="0">
                <a:solidFill>
                  <a:srgbClr val="3333CC"/>
                </a:solidFill>
                <a:latin typeface="Courier New"/>
                <a:cs typeface="Courier New"/>
              </a:rPr>
              <a:t>pre:año_nac</a:t>
            </a:r>
            <a:r>
              <a:rPr sz="1800" b="1" dirty="0">
                <a:solidFill>
                  <a:srgbClr val="3333CC"/>
                </a:solidFill>
                <a:latin typeface="Courier New"/>
                <a:cs typeface="Courier New"/>
              </a:rPr>
              <a:t>	</a:t>
            </a:r>
            <a:r>
              <a:rPr sz="1800" b="1" spc="-20" dirty="0">
                <a:solidFill>
                  <a:srgbClr val="3333CC"/>
                </a:solidFill>
                <a:latin typeface="Courier New"/>
                <a:cs typeface="Courier New"/>
              </a:rPr>
              <a:t>?nac.} </a:t>
            </a:r>
            <a:r>
              <a:rPr sz="1800" b="1" dirty="0">
                <a:solidFill>
                  <a:srgbClr val="3333CC"/>
                </a:solidFill>
                <a:latin typeface="Courier New"/>
                <a:cs typeface="Courier New"/>
              </a:rPr>
              <a:t>OPTIONAL</a:t>
            </a:r>
            <a:r>
              <a:rPr sz="1800" b="1" spc="-75" dirty="0">
                <a:solidFill>
                  <a:srgbClr val="3333CC"/>
                </a:solidFill>
                <a:latin typeface="Courier New"/>
                <a:cs typeface="Courier New"/>
              </a:rPr>
              <a:t> </a:t>
            </a:r>
            <a:r>
              <a:rPr sz="1800" b="1" dirty="0">
                <a:solidFill>
                  <a:srgbClr val="3333CC"/>
                </a:solidFill>
                <a:latin typeface="Courier New"/>
                <a:cs typeface="Courier New"/>
              </a:rPr>
              <a:t>{?x</a:t>
            </a:r>
            <a:r>
              <a:rPr sz="1800" b="1" spc="-65" dirty="0">
                <a:solidFill>
                  <a:srgbClr val="3333CC"/>
                </a:solidFill>
                <a:latin typeface="Courier New"/>
                <a:cs typeface="Courier New"/>
              </a:rPr>
              <a:t> </a:t>
            </a:r>
            <a:r>
              <a:rPr sz="1800" b="1" dirty="0">
                <a:solidFill>
                  <a:srgbClr val="3333CC"/>
                </a:solidFill>
                <a:latin typeface="Courier New"/>
                <a:cs typeface="Courier New"/>
              </a:rPr>
              <a:t>pre:email</a:t>
            </a:r>
            <a:r>
              <a:rPr sz="1800" b="1" spc="-65" dirty="0">
                <a:solidFill>
                  <a:srgbClr val="3333CC"/>
                </a:solidFill>
                <a:latin typeface="Courier New"/>
                <a:cs typeface="Courier New"/>
              </a:rPr>
              <a:t> </a:t>
            </a:r>
            <a:r>
              <a:rPr sz="1800" b="1" spc="-10" dirty="0">
                <a:solidFill>
                  <a:srgbClr val="3333CC"/>
                </a:solidFill>
                <a:latin typeface="Courier New"/>
                <a:cs typeface="Courier New"/>
              </a:rPr>
              <a:t>?email.}</a:t>
            </a:r>
            <a:endParaRPr sz="1800">
              <a:latin typeface="Courier New"/>
              <a:cs typeface="Courier New"/>
            </a:endParaRPr>
          </a:p>
          <a:p>
            <a:pPr marL="926465">
              <a:lnSpc>
                <a:spcPts val="1895"/>
              </a:lnSpc>
            </a:pPr>
            <a:r>
              <a:rPr sz="1800" b="1" dirty="0">
                <a:latin typeface="Courier New"/>
                <a:cs typeface="Courier New"/>
              </a:rPr>
              <a:t>}</a:t>
            </a:r>
            <a:endParaRPr sz="1800">
              <a:latin typeface="Courier New"/>
              <a:cs typeface="Courier New"/>
            </a:endParaRPr>
          </a:p>
        </p:txBody>
      </p:sp>
    </p:spTree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16865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SPARQL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40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240028"/>
            <a:ext cx="4899025" cy="33083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10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Patrones</a:t>
            </a:r>
            <a:r>
              <a:rPr sz="2400" spc="-2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alternativos</a:t>
            </a:r>
            <a:r>
              <a:rPr sz="2400" spc="-1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(UNION)</a:t>
            </a:r>
            <a:endParaRPr sz="2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3100">
              <a:latin typeface="Arial"/>
              <a:cs typeface="Arial"/>
            </a:endParaRPr>
          </a:p>
          <a:p>
            <a:pPr marL="926465" marR="2052955">
              <a:lnSpc>
                <a:spcPts val="1900"/>
              </a:lnSpc>
            </a:pPr>
            <a:r>
              <a:rPr sz="1800" b="1" dirty="0">
                <a:latin typeface="Courier New"/>
                <a:cs typeface="Courier New"/>
              </a:rPr>
              <a:t>SELECT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?nom</a:t>
            </a:r>
            <a:r>
              <a:rPr sz="1800" b="1" spc="-50" dirty="0">
                <a:latin typeface="Courier New"/>
                <a:cs typeface="Courier New"/>
              </a:rPr>
              <a:t> </a:t>
            </a:r>
            <a:r>
              <a:rPr sz="1800" b="1" spc="-25" dirty="0">
                <a:latin typeface="Courier New"/>
                <a:cs typeface="Courier New"/>
              </a:rPr>
              <a:t>?a </a:t>
            </a:r>
            <a:r>
              <a:rPr sz="1800" b="1" spc="-10" dirty="0">
                <a:latin typeface="Courier New"/>
                <a:cs typeface="Courier New"/>
              </a:rPr>
              <a:t>WHERE</a:t>
            </a:r>
            <a:endParaRPr sz="1800">
              <a:latin typeface="Courier New"/>
              <a:cs typeface="Courier New"/>
            </a:endParaRPr>
          </a:p>
          <a:p>
            <a:pPr marL="926465">
              <a:lnSpc>
                <a:spcPts val="1860"/>
              </a:lnSpc>
            </a:pPr>
            <a:r>
              <a:rPr sz="1800" b="1" dirty="0">
                <a:latin typeface="Courier New"/>
                <a:cs typeface="Courier New"/>
              </a:rPr>
              <a:t>{</a:t>
            </a:r>
            <a:endParaRPr sz="1800">
              <a:latin typeface="Courier New"/>
              <a:cs typeface="Courier New"/>
            </a:endParaRPr>
          </a:p>
          <a:p>
            <a:pPr marL="1199515">
              <a:lnSpc>
                <a:spcPts val="1895"/>
              </a:lnSpc>
            </a:pPr>
            <a:r>
              <a:rPr sz="1800" b="1" dirty="0">
                <a:latin typeface="Courier New"/>
                <a:cs typeface="Courier New"/>
              </a:rPr>
              <a:t>{?x</a:t>
            </a:r>
            <a:r>
              <a:rPr sz="1800" b="1" spc="-7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pre:nombre</a:t>
            </a:r>
            <a:r>
              <a:rPr sz="1800" b="1" spc="-65" dirty="0">
                <a:latin typeface="Courier New"/>
                <a:cs typeface="Courier New"/>
              </a:rPr>
              <a:t> </a:t>
            </a:r>
            <a:r>
              <a:rPr sz="1800" b="1" spc="-20" dirty="0">
                <a:latin typeface="Courier New"/>
                <a:cs typeface="Courier New"/>
              </a:rPr>
              <a:t>?nom.</a:t>
            </a:r>
            <a:endParaRPr sz="1800">
              <a:latin typeface="Courier New"/>
              <a:cs typeface="Courier New"/>
            </a:endParaRPr>
          </a:p>
          <a:p>
            <a:pPr marL="1199515" marR="5080" indent="136525">
              <a:lnSpc>
                <a:spcPts val="1989"/>
              </a:lnSpc>
              <a:spcBef>
                <a:spcPts val="75"/>
              </a:spcBef>
            </a:pPr>
            <a:r>
              <a:rPr sz="1800" b="1" dirty="0">
                <a:latin typeface="Courier New"/>
                <a:cs typeface="Courier New"/>
              </a:rPr>
              <a:t>?x</a:t>
            </a:r>
            <a:r>
              <a:rPr sz="1800" b="1" spc="-6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rdf:type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pre:Empleado.} </a:t>
            </a:r>
            <a:r>
              <a:rPr sz="1800" b="1" spc="-10" dirty="0">
                <a:solidFill>
                  <a:srgbClr val="3333CC"/>
                </a:solidFill>
                <a:latin typeface="Courier New"/>
                <a:cs typeface="Courier New"/>
              </a:rPr>
              <a:t>UNION</a:t>
            </a:r>
            <a:endParaRPr sz="1800">
              <a:latin typeface="Courier New"/>
              <a:cs typeface="Courier New"/>
            </a:endParaRPr>
          </a:p>
          <a:p>
            <a:pPr marL="1199515">
              <a:lnSpc>
                <a:spcPts val="1789"/>
              </a:lnSpc>
            </a:pPr>
            <a:r>
              <a:rPr sz="1800" b="1" dirty="0">
                <a:latin typeface="Courier New"/>
                <a:cs typeface="Courier New"/>
              </a:rPr>
              <a:t>{?x</a:t>
            </a:r>
            <a:r>
              <a:rPr sz="1800" b="1" spc="-6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pre:name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?nom.</a:t>
            </a:r>
            <a:endParaRPr sz="1800">
              <a:latin typeface="Courier New"/>
              <a:cs typeface="Courier New"/>
            </a:endParaRPr>
          </a:p>
          <a:p>
            <a:pPr marL="1336040">
              <a:lnSpc>
                <a:spcPts val="1955"/>
              </a:lnSpc>
            </a:pPr>
            <a:r>
              <a:rPr sz="1800" b="1" dirty="0">
                <a:latin typeface="Courier New"/>
                <a:cs typeface="Courier New"/>
              </a:rPr>
              <a:t>?x</a:t>
            </a:r>
            <a:r>
              <a:rPr sz="1800" b="1" spc="-6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rdf:type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pre:Employee.}</a:t>
            </a:r>
            <a:endParaRPr sz="1800">
              <a:latin typeface="Courier New"/>
              <a:cs typeface="Courier New"/>
            </a:endParaRPr>
          </a:p>
          <a:p>
            <a:pPr marL="1199515">
              <a:lnSpc>
                <a:spcPts val="1945"/>
              </a:lnSpc>
            </a:pPr>
            <a:r>
              <a:rPr sz="1800" b="1" dirty="0">
                <a:latin typeface="Courier New"/>
                <a:cs typeface="Courier New"/>
              </a:rPr>
              <a:t>?x</a:t>
            </a:r>
            <a:r>
              <a:rPr sz="1800" b="1" spc="-7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pre:año_nac</a:t>
            </a:r>
            <a:r>
              <a:rPr sz="1800" b="1" spc="-70" dirty="0">
                <a:latin typeface="Courier New"/>
                <a:cs typeface="Courier New"/>
              </a:rPr>
              <a:t> </a:t>
            </a:r>
            <a:r>
              <a:rPr sz="1800" b="1" spc="-25" dirty="0">
                <a:latin typeface="Courier New"/>
                <a:cs typeface="Courier New"/>
              </a:rPr>
              <a:t>?a.</a:t>
            </a:r>
            <a:endParaRPr sz="1800">
              <a:latin typeface="Courier New"/>
              <a:cs typeface="Courier New"/>
            </a:endParaRPr>
          </a:p>
          <a:p>
            <a:pPr marL="926465">
              <a:lnSpc>
                <a:spcPts val="2075"/>
              </a:lnSpc>
            </a:pPr>
            <a:r>
              <a:rPr sz="1800" b="1" dirty="0">
                <a:latin typeface="Courier New"/>
                <a:cs typeface="Courier New"/>
              </a:rPr>
              <a:t>}</a:t>
            </a:r>
            <a:endParaRPr sz="1800">
              <a:latin typeface="Courier New"/>
              <a:cs typeface="Courier New"/>
            </a:endParaRPr>
          </a:p>
        </p:txBody>
      </p:sp>
    </p:spTree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16865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SPARQL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41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160780"/>
            <a:ext cx="7221220" cy="4481830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spc="-10" dirty="0">
                <a:latin typeface="Arial"/>
                <a:cs typeface="Arial"/>
              </a:rPr>
              <a:t>Negación</a:t>
            </a:r>
            <a:endParaRPr sz="2400">
              <a:latin typeface="Arial"/>
              <a:cs typeface="Arial"/>
            </a:endParaRPr>
          </a:p>
          <a:p>
            <a:pPr marL="755015" marR="3759835" lvl="1" indent="-285750">
              <a:lnSpc>
                <a:spcPct val="96300"/>
              </a:lnSpc>
              <a:spcBef>
                <a:spcPts val="605"/>
              </a:spcBef>
              <a:buChar char="–"/>
              <a:tabLst>
                <a:tab pos="755650" algn="l"/>
                <a:tab pos="926465" algn="l"/>
              </a:tabLst>
            </a:pPr>
            <a:r>
              <a:rPr sz="2000" dirty="0">
                <a:latin typeface="Arial"/>
                <a:cs typeface="Arial"/>
              </a:rPr>
              <a:t>Comprobando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ausencia 		</a:t>
            </a:r>
            <a:r>
              <a:rPr sz="1800" b="1" dirty="0">
                <a:latin typeface="Courier New"/>
                <a:cs typeface="Courier New"/>
              </a:rPr>
              <a:t>SELECT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?nom</a:t>
            </a:r>
            <a:r>
              <a:rPr sz="1800" b="1" spc="-50" dirty="0">
                <a:latin typeface="Courier New"/>
                <a:cs typeface="Courier New"/>
              </a:rPr>
              <a:t> </a:t>
            </a:r>
            <a:r>
              <a:rPr sz="1800" b="1" spc="-20" dirty="0">
                <a:latin typeface="Courier New"/>
                <a:cs typeface="Courier New"/>
              </a:rPr>
              <a:t>?ape 		</a:t>
            </a:r>
            <a:r>
              <a:rPr sz="1800" b="1" spc="-10" dirty="0">
                <a:latin typeface="Courier New"/>
                <a:cs typeface="Courier New"/>
              </a:rPr>
              <a:t>WHERE</a:t>
            </a:r>
            <a:endParaRPr sz="1800">
              <a:latin typeface="Courier New"/>
              <a:cs typeface="Courier New"/>
            </a:endParaRPr>
          </a:p>
          <a:p>
            <a:pPr marR="3145790" algn="r">
              <a:lnSpc>
                <a:spcPts val="2135"/>
              </a:lnSpc>
              <a:spcBef>
                <a:spcPts val="25"/>
              </a:spcBef>
              <a:tabLst>
                <a:tab pos="2456815" algn="l"/>
              </a:tabLst>
            </a:pPr>
            <a:r>
              <a:rPr sz="1800" b="1" dirty="0">
                <a:latin typeface="Courier New"/>
                <a:cs typeface="Courier New"/>
              </a:rPr>
              <a:t>{</a:t>
            </a:r>
            <a:r>
              <a:rPr sz="1800" b="1" spc="-2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?x</a:t>
            </a:r>
            <a:r>
              <a:rPr sz="1800" b="1" spc="-1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pre:nombre</a:t>
            </a:r>
            <a:r>
              <a:rPr sz="1800" b="1" dirty="0">
                <a:latin typeface="Courier New"/>
                <a:cs typeface="Courier New"/>
              </a:rPr>
              <a:t>	</a:t>
            </a:r>
            <a:r>
              <a:rPr sz="1800" b="1" spc="-10" dirty="0">
                <a:latin typeface="Courier New"/>
                <a:cs typeface="Courier New"/>
              </a:rPr>
              <a:t>?nom.</a:t>
            </a:r>
            <a:endParaRPr sz="1800">
              <a:latin typeface="Courier New"/>
              <a:cs typeface="Courier New"/>
            </a:endParaRPr>
          </a:p>
          <a:p>
            <a:pPr marR="3145790" algn="r">
              <a:lnSpc>
                <a:spcPts val="2135"/>
              </a:lnSpc>
            </a:pPr>
            <a:r>
              <a:rPr sz="1800" b="1" dirty="0">
                <a:latin typeface="Courier New"/>
                <a:cs typeface="Courier New"/>
              </a:rPr>
              <a:t>?x</a:t>
            </a:r>
            <a:r>
              <a:rPr sz="1800" b="1" spc="-7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pre:apellido</a:t>
            </a:r>
            <a:r>
              <a:rPr sz="1800" b="1" spc="-70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?ape.</a:t>
            </a:r>
            <a:endParaRPr sz="1800">
              <a:latin typeface="Courier New"/>
              <a:cs typeface="Courier New"/>
            </a:endParaRPr>
          </a:p>
          <a:p>
            <a:pPr marL="1199515">
              <a:lnSpc>
                <a:spcPct val="100000"/>
              </a:lnSpc>
              <a:spcBef>
                <a:spcPts val="50"/>
              </a:spcBef>
            </a:pPr>
            <a:r>
              <a:rPr sz="1800" b="1" dirty="0">
                <a:solidFill>
                  <a:srgbClr val="3333CC"/>
                </a:solidFill>
                <a:latin typeface="Courier New"/>
                <a:cs typeface="Courier New"/>
              </a:rPr>
              <a:t>FILTER</a:t>
            </a:r>
            <a:r>
              <a:rPr sz="1800" b="1" spc="-60" dirty="0">
                <a:solidFill>
                  <a:srgbClr val="3333CC"/>
                </a:solidFill>
                <a:latin typeface="Courier New"/>
                <a:cs typeface="Courier New"/>
              </a:rPr>
              <a:t> </a:t>
            </a:r>
            <a:r>
              <a:rPr sz="1800" b="1" dirty="0">
                <a:solidFill>
                  <a:srgbClr val="3333CC"/>
                </a:solidFill>
                <a:latin typeface="Courier New"/>
                <a:cs typeface="Courier New"/>
              </a:rPr>
              <a:t>NOT</a:t>
            </a:r>
            <a:r>
              <a:rPr sz="1800" b="1" spc="-55" dirty="0">
                <a:solidFill>
                  <a:srgbClr val="3333CC"/>
                </a:solidFill>
                <a:latin typeface="Courier New"/>
                <a:cs typeface="Courier New"/>
              </a:rPr>
              <a:t> </a:t>
            </a:r>
            <a:r>
              <a:rPr sz="1800" b="1" dirty="0">
                <a:solidFill>
                  <a:srgbClr val="3333CC"/>
                </a:solidFill>
                <a:latin typeface="Courier New"/>
                <a:cs typeface="Courier New"/>
              </a:rPr>
              <a:t>EXISTS</a:t>
            </a:r>
            <a:r>
              <a:rPr sz="1800" b="1" spc="-55" dirty="0">
                <a:solidFill>
                  <a:srgbClr val="3333CC"/>
                </a:solidFill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{?x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rdf:type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pre:Empleado}</a:t>
            </a:r>
            <a:endParaRPr sz="1800">
              <a:latin typeface="Courier New"/>
              <a:cs typeface="Courier New"/>
            </a:endParaRPr>
          </a:p>
          <a:p>
            <a:pPr marL="926465">
              <a:lnSpc>
                <a:spcPct val="100000"/>
              </a:lnSpc>
              <a:spcBef>
                <a:spcPts val="20"/>
              </a:spcBef>
            </a:pPr>
            <a:r>
              <a:rPr sz="1800" b="1" dirty="0">
                <a:latin typeface="Courier New"/>
                <a:cs typeface="Courier New"/>
              </a:rPr>
              <a:t>}</a:t>
            </a:r>
            <a:endParaRPr sz="1800">
              <a:latin typeface="Courier New"/>
              <a:cs typeface="Courier New"/>
            </a:endParaRPr>
          </a:p>
          <a:p>
            <a:pPr marL="755015" lvl="1" indent="-285115">
              <a:lnSpc>
                <a:spcPts val="2355"/>
              </a:lnSpc>
              <a:spcBef>
                <a:spcPts val="54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Eliminando posibles </a:t>
            </a:r>
            <a:r>
              <a:rPr sz="2000" spc="-10" dirty="0">
                <a:latin typeface="Arial"/>
                <a:cs typeface="Arial"/>
              </a:rPr>
              <a:t>soluciones</a:t>
            </a:r>
            <a:endParaRPr sz="2000">
              <a:latin typeface="Arial"/>
              <a:cs typeface="Arial"/>
            </a:endParaRPr>
          </a:p>
          <a:p>
            <a:pPr marL="926465" marR="4101465">
              <a:lnSpc>
                <a:spcPts val="2090"/>
              </a:lnSpc>
              <a:spcBef>
                <a:spcPts val="85"/>
              </a:spcBef>
            </a:pPr>
            <a:r>
              <a:rPr sz="1800" b="1" dirty="0">
                <a:latin typeface="Courier New"/>
                <a:cs typeface="Courier New"/>
              </a:rPr>
              <a:t>SELECT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?nom</a:t>
            </a:r>
            <a:r>
              <a:rPr sz="1800" b="1" spc="-50" dirty="0">
                <a:latin typeface="Courier New"/>
                <a:cs typeface="Courier New"/>
              </a:rPr>
              <a:t> </a:t>
            </a:r>
            <a:r>
              <a:rPr sz="1800" b="1" spc="-20" dirty="0">
                <a:latin typeface="Courier New"/>
                <a:cs typeface="Courier New"/>
              </a:rPr>
              <a:t>?ape </a:t>
            </a:r>
            <a:r>
              <a:rPr sz="1800" b="1" spc="-10" dirty="0">
                <a:latin typeface="Courier New"/>
                <a:cs typeface="Courier New"/>
              </a:rPr>
              <a:t>WHERE</a:t>
            </a:r>
            <a:endParaRPr sz="1800">
              <a:latin typeface="Courier New"/>
              <a:cs typeface="Courier New"/>
            </a:endParaRPr>
          </a:p>
          <a:p>
            <a:pPr marR="3145790" algn="r">
              <a:lnSpc>
                <a:spcPts val="2150"/>
              </a:lnSpc>
              <a:tabLst>
                <a:tab pos="2456815" algn="l"/>
              </a:tabLst>
            </a:pPr>
            <a:r>
              <a:rPr sz="1800" b="1" dirty="0">
                <a:latin typeface="Courier New"/>
                <a:cs typeface="Courier New"/>
              </a:rPr>
              <a:t>{</a:t>
            </a:r>
            <a:r>
              <a:rPr sz="1800" b="1" spc="-2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?x</a:t>
            </a:r>
            <a:r>
              <a:rPr sz="1800" b="1" spc="-1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pre:nombre</a:t>
            </a:r>
            <a:r>
              <a:rPr sz="1800" b="1" dirty="0">
                <a:latin typeface="Courier New"/>
                <a:cs typeface="Courier New"/>
              </a:rPr>
              <a:t>	</a:t>
            </a:r>
            <a:r>
              <a:rPr sz="1800" b="1" spc="-10" dirty="0">
                <a:latin typeface="Courier New"/>
                <a:cs typeface="Courier New"/>
              </a:rPr>
              <a:t>?nom.</a:t>
            </a:r>
            <a:endParaRPr sz="1800">
              <a:latin typeface="Courier New"/>
              <a:cs typeface="Courier New"/>
            </a:endParaRPr>
          </a:p>
          <a:p>
            <a:pPr marR="3145790" algn="r">
              <a:lnSpc>
                <a:spcPts val="2135"/>
              </a:lnSpc>
              <a:spcBef>
                <a:spcPts val="25"/>
              </a:spcBef>
            </a:pPr>
            <a:r>
              <a:rPr sz="1800" b="1" dirty="0">
                <a:latin typeface="Courier New"/>
                <a:cs typeface="Courier New"/>
              </a:rPr>
              <a:t>?x</a:t>
            </a:r>
            <a:r>
              <a:rPr sz="1800" b="1" spc="-75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pre:apellido</a:t>
            </a:r>
            <a:r>
              <a:rPr sz="1800" b="1" spc="-70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?ape.</a:t>
            </a:r>
            <a:endParaRPr sz="1800">
              <a:latin typeface="Courier New"/>
              <a:cs typeface="Courier New"/>
            </a:endParaRPr>
          </a:p>
          <a:p>
            <a:pPr marL="1199515">
              <a:lnSpc>
                <a:spcPts val="2135"/>
              </a:lnSpc>
            </a:pPr>
            <a:r>
              <a:rPr sz="1800" b="1" dirty="0">
                <a:solidFill>
                  <a:srgbClr val="3333CC"/>
                </a:solidFill>
                <a:latin typeface="Courier New"/>
                <a:cs typeface="Courier New"/>
              </a:rPr>
              <a:t>MINUS</a:t>
            </a:r>
            <a:r>
              <a:rPr sz="1800" b="1" spc="-65" dirty="0">
                <a:solidFill>
                  <a:srgbClr val="3333CC"/>
                </a:solidFill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{?x</a:t>
            </a:r>
            <a:r>
              <a:rPr sz="1800" b="1" spc="-60" dirty="0">
                <a:latin typeface="Courier New"/>
                <a:cs typeface="Courier New"/>
              </a:rPr>
              <a:t> </a:t>
            </a:r>
            <a:r>
              <a:rPr sz="1800" b="1" dirty="0">
                <a:latin typeface="Courier New"/>
                <a:cs typeface="Courier New"/>
              </a:rPr>
              <a:t>rdf:type</a:t>
            </a:r>
            <a:r>
              <a:rPr sz="1800" b="1" spc="-55" dirty="0">
                <a:latin typeface="Courier New"/>
                <a:cs typeface="Courier New"/>
              </a:rPr>
              <a:t> </a:t>
            </a:r>
            <a:r>
              <a:rPr sz="1800" b="1" spc="-10" dirty="0">
                <a:latin typeface="Courier New"/>
                <a:cs typeface="Courier New"/>
              </a:rPr>
              <a:t>pre:Empleado}</a:t>
            </a:r>
            <a:endParaRPr sz="1800">
              <a:latin typeface="Courier New"/>
              <a:cs typeface="Courier New"/>
            </a:endParaRPr>
          </a:p>
          <a:p>
            <a:pPr marL="926465">
              <a:lnSpc>
                <a:spcPct val="100000"/>
              </a:lnSpc>
              <a:spcBef>
                <a:spcPts val="45"/>
              </a:spcBef>
            </a:pPr>
            <a:r>
              <a:rPr sz="1800" b="1" dirty="0">
                <a:latin typeface="Courier New"/>
                <a:cs typeface="Courier New"/>
              </a:rPr>
              <a:t>}</a:t>
            </a:r>
            <a:endParaRPr sz="1800">
              <a:latin typeface="Courier New"/>
              <a:cs typeface="Courier New"/>
            </a:endParaRPr>
          </a:p>
        </p:txBody>
      </p:sp>
    </p:spTree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16865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SPARQL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42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160780"/>
            <a:ext cx="5552440" cy="2301240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spc="-10" dirty="0">
                <a:latin typeface="Arial"/>
                <a:cs typeface="Arial"/>
              </a:rPr>
              <a:t>Otras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2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Expresiones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agregadas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en</a:t>
            </a:r>
            <a:r>
              <a:rPr sz="2000" spc="-10" dirty="0">
                <a:latin typeface="Arial"/>
                <a:cs typeface="Arial"/>
              </a:rPr>
              <a:t> SELECT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0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10" dirty="0">
                <a:latin typeface="Arial"/>
                <a:cs typeface="Arial"/>
              </a:rPr>
              <a:t>Subqueries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8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Consultas</a:t>
            </a:r>
            <a:r>
              <a:rPr sz="2000" spc="-10" dirty="0">
                <a:latin typeface="Arial"/>
                <a:cs typeface="Arial"/>
              </a:rPr>
              <a:t> federadas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09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Modificar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los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grafos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del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dataset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(UPDATE)</a:t>
            </a:r>
            <a:endParaRPr sz="2000">
              <a:latin typeface="Arial"/>
              <a:cs typeface="Arial"/>
            </a:endParaRPr>
          </a:p>
          <a:p>
            <a:pPr marL="755650" lvl="1" indent="-285750">
              <a:lnSpc>
                <a:spcPct val="100000"/>
              </a:lnSpc>
              <a:spcBef>
                <a:spcPts val="50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…</a:t>
            </a:r>
            <a:endParaRPr sz="2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16865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SPARQL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43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160780"/>
            <a:ext cx="5175885" cy="4881880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Modificadores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resultados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ts val="2300"/>
              </a:lnSpc>
              <a:spcBef>
                <a:spcPts val="52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ORDER </a:t>
            </a:r>
            <a:r>
              <a:rPr sz="2000" spc="-25" dirty="0">
                <a:solidFill>
                  <a:srgbClr val="3333CC"/>
                </a:solidFill>
                <a:latin typeface="Arial"/>
                <a:cs typeface="Arial"/>
              </a:rPr>
              <a:t>BY</a:t>
            </a:r>
            <a:endParaRPr sz="2000">
              <a:latin typeface="Arial"/>
              <a:cs typeface="Arial"/>
            </a:endParaRPr>
          </a:p>
          <a:p>
            <a:pPr marL="926465" marR="2284730">
              <a:lnSpc>
                <a:spcPts val="1800"/>
              </a:lnSpc>
              <a:spcBef>
                <a:spcPts val="60"/>
              </a:spcBef>
            </a:pPr>
            <a:r>
              <a:rPr sz="1600" b="1" dirty="0">
                <a:latin typeface="Courier New"/>
                <a:cs typeface="Courier New"/>
              </a:rPr>
              <a:t>SELECT ?nom </a:t>
            </a:r>
            <a:r>
              <a:rPr sz="1600" b="1" spc="-20" dirty="0">
                <a:latin typeface="Courier New"/>
                <a:cs typeface="Courier New"/>
              </a:rPr>
              <a:t>?ape </a:t>
            </a:r>
            <a:r>
              <a:rPr sz="1600" b="1" spc="-10" dirty="0">
                <a:latin typeface="Courier New"/>
                <a:cs typeface="Courier New"/>
              </a:rPr>
              <a:t>WHERE</a:t>
            </a:r>
            <a:endParaRPr sz="1600">
              <a:latin typeface="Courier New"/>
              <a:cs typeface="Courier New"/>
            </a:endParaRPr>
          </a:p>
          <a:p>
            <a:pPr marR="1429385" algn="r">
              <a:lnSpc>
                <a:spcPts val="1545"/>
              </a:lnSpc>
              <a:tabLst>
                <a:tab pos="2199640" algn="l"/>
              </a:tabLst>
            </a:pPr>
            <a:r>
              <a:rPr sz="1600" b="1" dirty="0">
                <a:latin typeface="Courier New"/>
                <a:cs typeface="Courier New"/>
              </a:rPr>
              <a:t>{ ?x </a:t>
            </a:r>
            <a:r>
              <a:rPr sz="1600" b="1" spc="-10" dirty="0">
                <a:latin typeface="Courier New"/>
                <a:cs typeface="Courier New"/>
              </a:rPr>
              <a:t>pre:nombre</a:t>
            </a:r>
            <a:r>
              <a:rPr sz="1600" b="1" dirty="0">
                <a:latin typeface="Courier New"/>
                <a:cs typeface="Courier New"/>
              </a:rPr>
              <a:t>	</a:t>
            </a:r>
            <a:r>
              <a:rPr sz="1600" b="1" spc="-10" dirty="0">
                <a:latin typeface="Courier New"/>
                <a:cs typeface="Courier New"/>
              </a:rPr>
              <a:t>?nom.</a:t>
            </a:r>
            <a:endParaRPr sz="1600">
              <a:latin typeface="Courier New"/>
              <a:cs typeface="Courier New"/>
            </a:endParaRPr>
          </a:p>
          <a:p>
            <a:pPr marR="1429385" algn="r">
              <a:lnSpc>
                <a:spcPts val="1689"/>
              </a:lnSpc>
            </a:pPr>
            <a:r>
              <a:rPr sz="1600" b="1" dirty="0">
                <a:latin typeface="Courier New"/>
                <a:cs typeface="Courier New"/>
              </a:rPr>
              <a:t>?x pre:apellido </a:t>
            </a:r>
            <a:r>
              <a:rPr sz="1600" b="1" spc="-10" dirty="0">
                <a:latin typeface="Courier New"/>
                <a:cs typeface="Courier New"/>
              </a:rPr>
              <a:t>?ape.</a:t>
            </a:r>
            <a:endParaRPr sz="1600">
              <a:latin typeface="Courier New"/>
              <a:cs typeface="Courier New"/>
            </a:endParaRPr>
          </a:p>
          <a:p>
            <a:pPr marL="926465">
              <a:lnSpc>
                <a:spcPts val="1750"/>
              </a:lnSpc>
            </a:pPr>
            <a:r>
              <a:rPr sz="1600" b="1" dirty="0">
                <a:latin typeface="Courier New"/>
                <a:cs typeface="Courier New"/>
              </a:rPr>
              <a:t>}</a:t>
            </a:r>
            <a:endParaRPr sz="1600">
              <a:latin typeface="Courier New"/>
              <a:cs typeface="Courier New"/>
            </a:endParaRPr>
          </a:p>
          <a:p>
            <a:pPr marL="926465">
              <a:lnSpc>
                <a:spcPts val="1860"/>
              </a:lnSpc>
            </a:pPr>
            <a:r>
              <a:rPr sz="1600" b="1" dirty="0">
                <a:latin typeface="Courier New"/>
                <a:cs typeface="Courier New"/>
              </a:rPr>
              <a:t>ORDER BY ?ape </a:t>
            </a:r>
            <a:r>
              <a:rPr sz="1600" b="1" spc="-10" dirty="0">
                <a:latin typeface="Courier New"/>
                <a:cs typeface="Courier New"/>
              </a:rPr>
              <a:t>DESC(?nom)</a:t>
            </a:r>
            <a:endParaRPr sz="1600">
              <a:latin typeface="Courier New"/>
              <a:cs typeface="Courier New"/>
            </a:endParaRPr>
          </a:p>
          <a:p>
            <a:pPr marL="755015" lvl="1" indent="-285115">
              <a:lnSpc>
                <a:spcPct val="100000"/>
              </a:lnSpc>
              <a:spcBef>
                <a:spcPts val="484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DISTINCT</a:t>
            </a:r>
            <a:r>
              <a:rPr sz="2000" dirty="0">
                <a:latin typeface="Arial"/>
                <a:cs typeface="Arial"/>
              </a:rPr>
              <a:t>: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evita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soluciones</a:t>
            </a:r>
            <a:r>
              <a:rPr sz="2000" spc="-10" dirty="0">
                <a:latin typeface="Arial"/>
                <a:cs typeface="Arial"/>
              </a:rPr>
              <a:t> duplicadas</a:t>
            </a:r>
            <a:endParaRPr sz="2000">
              <a:latin typeface="Arial"/>
              <a:cs typeface="Arial"/>
            </a:endParaRPr>
          </a:p>
          <a:p>
            <a:pPr marL="926465">
              <a:lnSpc>
                <a:spcPct val="100000"/>
              </a:lnSpc>
              <a:spcBef>
                <a:spcPts val="210"/>
              </a:spcBef>
            </a:pPr>
            <a:r>
              <a:rPr sz="1600" b="1" dirty="0">
                <a:latin typeface="Courier New"/>
                <a:cs typeface="Courier New"/>
              </a:rPr>
              <a:t>SELECT DISTINCT ?nom </a:t>
            </a:r>
            <a:r>
              <a:rPr sz="1600" b="1" spc="-20" dirty="0">
                <a:latin typeface="Courier New"/>
                <a:cs typeface="Courier New"/>
              </a:rPr>
              <a:t>?ape</a:t>
            </a:r>
            <a:endParaRPr sz="1600">
              <a:latin typeface="Courier New"/>
              <a:cs typeface="Courier New"/>
            </a:endParaRPr>
          </a:p>
          <a:p>
            <a:pPr marL="755015" lvl="1" indent="-285115">
              <a:lnSpc>
                <a:spcPct val="100000"/>
              </a:lnSpc>
              <a:spcBef>
                <a:spcPts val="56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OFFSET</a:t>
            </a:r>
            <a:r>
              <a:rPr sz="2000" spc="-10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000" dirty="0">
                <a:solidFill>
                  <a:srgbClr val="3333CC"/>
                </a:solidFill>
                <a:latin typeface="Arial"/>
                <a:cs typeface="Arial"/>
              </a:rPr>
              <a:t>/</a:t>
            </a:r>
            <a:r>
              <a:rPr sz="2000" spc="-20" dirty="0">
                <a:solidFill>
                  <a:srgbClr val="3333CC"/>
                </a:solidFill>
                <a:latin typeface="Arial"/>
                <a:cs typeface="Arial"/>
              </a:rPr>
              <a:t> LIMIT</a:t>
            </a:r>
            <a:endParaRPr sz="2000">
              <a:latin typeface="Arial"/>
              <a:cs typeface="Arial"/>
            </a:endParaRPr>
          </a:p>
          <a:p>
            <a:pPr marL="926465" marR="2162175">
              <a:lnSpc>
                <a:spcPts val="1900"/>
              </a:lnSpc>
              <a:spcBef>
                <a:spcPts val="95"/>
              </a:spcBef>
              <a:tabLst>
                <a:tab pos="1904364" algn="l"/>
              </a:tabLst>
            </a:pPr>
            <a:r>
              <a:rPr sz="1600" b="1" spc="-10" dirty="0">
                <a:latin typeface="Courier New"/>
                <a:cs typeface="Courier New"/>
              </a:rPr>
              <a:t>SELECT</a:t>
            </a:r>
            <a:r>
              <a:rPr sz="1600" b="1" dirty="0">
                <a:latin typeface="Courier New"/>
                <a:cs typeface="Courier New"/>
              </a:rPr>
              <a:t>	?nom </a:t>
            </a:r>
            <a:r>
              <a:rPr sz="1600" b="1" spc="-20" dirty="0">
                <a:latin typeface="Courier New"/>
                <a:cs typeface="Courier New"/>
              </a:rPr>
              <a:t>?ape </a:t>
            </a:r>
            <a:r>
              <a:rPr sz="1600" b="1" spc="-10" dirty="0">
                <a:latin typeface="Courier New"/>
                <a:cs typeface="Courier New"/>
              </a:rPr>
              <a:t>WHERE</a:t>
            </a:r>
            <a:endParaRPr sz="1600">
              <a:latin typeface="Courier New"/>
              <a:cs typeface="Courier New"/>
            </a:endParaRPr>
          </a:p>
          <a:p>
            <a:pPr marL="926465">
              <a:lnSpc>
                <a:spcPts val="1830"/>
              </a:lnSpc>
            </a:pPr>
            <a:r>
              <a:rPr sz="1600" b="1" dirty="0">
                <a:latin typeface="Courier New"/>
                <a:cs typeface="Courier New"/>
              </a:rPr>
              <a:t>{ ?x pre:nombre </a:t>
            </a:r>
            <a:r>
              <a:rPr sz="1600" b="1" spc="-10" dirty="0">
                <a:latin typeface="Courier New"/>
                <a:cs typeface="Courier New"/>
              </a:rPr>
              <a:t>?nom.</a:t>
            </a:r>
            <a:endParaRPr sz="1600">
              <a:latin typeface="Courier New"/>
              <a:cs typeface="Courier New"/>
            </a:endParaRPr>
          </a:p>
          <a:p>
            <a:pPr marL="926465" marR="1306830" indent="244475">
              <a:lnSpc>
                <a:spcPct val="100000"/>
              </a:lnSpc>
              <a:spcBef>
                <a:spcPts val="70"/>
              </a:spcBef>
            </a:pPr>
            <a:r>
              <a:rPr sz="1600" b="1" dirty="0">
                <a:latin typeface="Courier New"/>
                <a:cs typeface="Courier New"/>
              </a:rPr>
              <a:t>?x pre:apellido </a:t>
            </a:r>
            <a:r>
              <a:rPr sz="1600" b="1" spc="-10" dirty="0">
                <a:latin typeface="Courier New"/>
                <a:cs typeface="Courier New"/>
              </a:rPr>
              <a:t>?ape.} </a:t>
            </a:r>
            <a:r>
              <a:rPr sz="1600" b="1" dirty="0">
                <a:latin typeface="Courier New"/>
                <a:cs typeface="Courier New"/>
              </a:rPr>
              <a:t>ORDER BY </a:t>
            </a:r>
            <a:r>
              <a:rPr sz="1600" b="1" spc="-20" dirty="0">
                <a:latin typeface="Courier New"/>
                <a:cs typeface="Courier New"/>
              </a:rPr>
              <a:t>?ape</a:t>
            </a:r>
            <a:endParaRPr sz="1600">
              <a:latin typeface="Courier New"/>
              <a:cs typeface="Courier New"/>
            </a:endParaRPr>
          </a:p>
          <a:p>
            <a:pPr marL="926465">
              <a:lnSpc>
                <a:spcPts val="1885"/>
              </a:lnSpc>
            </a:pPr>
            <a:r>
              <a:rPr sz="1600" b="1" dirty="0">
                <a:latin typeface="Courier New"/>
                <a:cs typeface="Courier New"/>
              </a:rPr>
              <a:t>LIMIT </a:t>
            </a:r>
            <a:r>
              <a:rPr sz="1600" b="1" spc="-50" dirty="0">
                <a:latin typeface="Courier New"/>
                <a:cs typeface="Courier New"/>
              </a:rPr>
              <a:t>5</a:t>
            </a:r>
            <a:endParaRPr sz="1600">
              <a:latin typeface="Courier New"/>
              <a:cs typeface="Courier New"/>
            </a:endParaRPr>
          </a:p>
          <a:p>
            <a:pPr marL="926465">
              <a:lnSpc>
                <a:spcPts val="1910"/>
              </a:lnSpc>
            </a:pPr>
            <a:r>
              <a:rPr sz="1600" b="1" dirty="0">
                <a:latin typeface="Courier New"/>
                <a:cs typeface="Courier New"/>
              </a:rPr>
              <a:t>OFFSET </a:t>
            </a:r>
            <a:r>
              <a:rPr sz="1600" b="1" spc="-50" dirty="0">
                <a:latin typeface="Courier New"/>
                <a:cs typeface="Courier New"/>
              </a:rPr>
              <a:t>3</a:t>
            </a:r>
            <a:endParaRPr sz="1600">
              <a:latin typeface="Courier New"/>
              <a:cs typeface="Courier New"/>
            </a:endParaRPr>
          </a:p>
        </p:txBody>
      </p:sp>
    </p:spTree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383155">
              <a:lnSpc>
                <a:spcPct val="100000"/>
              </a:lnSpc>
              <a:spcBef>
                <a:spcPts val="100"/>
              </a:spcBef>
            </a:pPr>
            <a:r>
              <a:rPr dirty="0"/>
              <a:t>SPARQL</a:t>
            </a:r>
            <a:r>
              <a:rPr spc="-30" dirty="0"/>
              <a:t> </a:t>
            </a:r>
            <a:r>
              <a:rPr spc="-10" dirty="0"/>
              <a:t>Endpoints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44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240028"/>
            <a:ext cx="7536815" cy="435610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354965" marR="1172210" indent="-342265">
              <a:lnSpc>
                <a:spcPct val="100800"/>
              </a:lnSpc>
              <a:spcBef>
                <a:spcPts val="7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Aceptan</a:t>
            </a:r>
            <a:r>
              <a:rPr sz="2400" spc="-2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consultas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SPARQL</a:t>
            </a:r>
            <a:r>
              <a:rPr sz="2400" spc="-1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y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devuelven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spc="-25" dirty="0">
                <a:latin typeface="Arial"/>
                <a:cs typeface="Arial"/>
              </a:rPr>
              <a:t>los </a:t>
            </a:r>
            <a:r>
              <a:rPr sz="2400" dirty="0">
                <a:latin typeface="Arial"/>
                <a:cs typeface="Arial"/>
              </a:rPr>
              <a:t>resultados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por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20" dirty="0">
                <a:latin typeface="Arial"/>
                <a:cs typeface="Arial"/>
              </a:rPr>
              <a:t>HTTP</a:t>
            </a:r>
            <a:endParaRPr sz="24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60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Formatos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10" dirty="0">
                <a:latin typeface="Arial"/>
                <a:cs typeface="Arial"/>
              </a:rPr>
              <a:t> resultados</a:t>
            </a:r>
            <a:endParaRPr sz="2400">
              <a:latin typeface="Arial"/>
              <a:cs typeface="Arial"/>
            </a:endParaRPr>
          </a:p>
          <a:p>
            <a:pPr marL="755015" marR="5080" lvl="1" indent="-285115">
              <a:lnSpc>
                <a:spcPct val="100000"/>
              </a:lnSpc>
              <a:spcBef>
                <a:spcPts val="42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XML,</a:t>
            </a:r>
            <a:r>
              <a:rPr sz="2000" spc="-3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JSON,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RDF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(RDF/XML,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N-Triples,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Turtle,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etc.),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HTML, </a:t>
            </a:r>
            <a:r>
              <a:rPr sz="2000" dirty="0">
                <a:latin typeface="Arial"/>
                <a:cs typeface="Arial"/>
              </a:rPr>
              <a:t>CSV,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spc="-20" dirty="0">
                <a:latin typeface="Arial"/>
                <a:cs typeface="Arial"/>
              </a:rPr>
              <a:t>TSV,…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60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spc="-10" dirty="0">
                <a:latin typeface="Arial"/>
                <a:cs typeface="Arial"/>
              </a:rPr>
              <a:t>Tipos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2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10" dirty="0">
                <a:latin typeface="Arial"/>
                <a:cs typeface="Arial"/>
              </a:rPr>
              <a:t>Genéricos</a:t>
            </a:r>
            <a:endParaRPr sz="20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395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spc="-10" dirty="0">
                <a:latin typeface="Arial"/>
                <a:cs typeface="Arial"/>
                <a:hlinkClick r:id="rId6"/>
              </a:rPr>
              <a:t>http://www.openlinksw.com/sparql</a:t>
            </a:r>
            <a:endParaRPr sz="18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455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spc="-10" dirty="0">
                <a:latin typeface="Arial"/>
                <a:cs typeface="Arial"/>
                <a:hlinkClick r:id="rId7"/>
              </a:rPr>
              <a:t>http://sparql.org/sparql.html</a:t>
            </a:r>
            <a:endParaRPr sz="18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430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spc="-10" dirty="0">
                <a:latin typeface="Arial"/>
                <a:cs typeface="Arial"/>
                <a:hlinkClick r:id="rId8"/>
              </a:rPr>
              <a:t>http://librdf.org/query/</a:t>
            </a:r>
            <a:endParaRPr sz="1800">
              <a:latin typeface="Arial"/>
              <a:cs typeface="Arial"/>
            </a:endParaRPr>
          </a:p>
          <a:p>
            <a:pPr marL="1155700" lvl="2" indent="-229235">
              <a:lnSpc>
                <a:spcPct val="100000"/>
              </a:lnSpc>
              <a:spcBef>
                <a:spcPts val="434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dirty="0">
                <a:latin typeface="Arial"/>
                <a:cs typeface="Arial"/>
              </a:rPr>
              <a:t>…</a:t>
            </a:r>
            <a:endParaRPr sz="18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4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10" dirty="0">
                <a:latin typeface="Arial"/>
                <a:cs typeface="Arial"/>
              </a:rPr>
              <a:t>Específicos</a:t>
            </a:r>
            <a:endParaRPr sz="2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458787" y="3752850"/>
            <a:ext cx="5297805" cy="463550"/>
            <a:chOff x="458787" y="3752850"/>
            <a:chExt cx="5297805" cy="463550"/>
          </a:xfrm>
        </p:grpSpPr>
        <p:sp>
          <p:nvSpPr>
            <p:cNvPr id="8" name="object 8"/>
            <p:cNvSpPr/>
            <p:nvPr/>
          </p:nvSpPr>
          <p:spPr>
            <a:xfrm>
              <a:off x="465137" y="3759200"/>
              <a:ext cx="5285105" cy="450850"/>
            </a:xfrm>
            <a:custGeom>
              <a:avLst/>
              <a:gdLst/>
              <a:ahLst/>
              <a:cxnLst/>
              <a:rect l="l" t="t" r="r" b="b"/>
              <a:pathLst>
                <a:path w="5285105" h="450850">
                  <a:moveTo>
                    <a:pt x="5209641" y="0"/>
                  </a:moveTo>
                  <a:lnTo>
                    <a:pt x="75145" y="0"/>
                  </a:lnTo>
                  <a:lnTo>
                    <a:pt x="45895" y="5905"/>
                  </a:lnTo>
                  <a:lnTo>
                    <a:pt x="22009" y="22009"/>
                  </a:lnTo>
                  <a:lnTo>
                    <a:pt x="5905" y="45895"/>
                  </a:lnTo>
                  <a:lnTo>
                    <a:pt x="0" y="75145"/>
                  </a:lnTo>
                  <a:lnTo>
                    <a:pt x="0" y="375704"/>
                  </a:lnTo>
                  <a:lnTo>
                    <a:pt x="5905" y="404954"/>
                  </a:lnTo>
                  <a:lnTo>
                    <a:pt x="22009" y="428840"/>
                  </a:lnTo>
                  <a:lnTo>
                    <a:pt x="45895" y="444944"/>
                  </a:lnTo>
                  <a:lnTo>
                    <a:pt x="75145" y="450850"/>
                  </a:lnTo>
                  <a:lnTo>
                    <a:pt x="5209641" y="450850"/>
                  </a:lnTo>
                  <a:lnTo>
                    <a:pt x="5238891" y="444944"/>
                  </a:lnTo>
                  <a:lnTo>
                    <a:pt x="5262777" y="428840"/>
                  </a:lnTo>
                  <a:lnTo>
                    <a:pt x="5278881" y="404954"/>
                  </a:lnTo>
                  <a:lnTo>
                    <a:pt x="5284786" y="375704"/>
                  </a:lnTo>
                  <a:lnTo>
                    <a:pt x="5284786" y="75145"/>
                  </a:lnTo>
                  <a:lnTo>
                    <a:pt x="5278881" y="45895"/>
                  </a:lnTo>
                  <a:lnTo>
                    <a:pt x="5262777" y="22009"/>
                  </a:lnTo>
                  <a:lnTo>
                    <a:pt x="5238891" y="5905"/>
                  </a:lnTo>
                  <a:lnTo>
                    <a:pt x="5209641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65137" y="3759200"/>
              <a:ext cx="5285105" cy="450850"/>
            </a:xfrm>
            <a:custGeom>
              <a:avLst/>
              <a:gdLst/>
              <a:ahLst/>
              <a:cxnLst/>
              <a:rect l="l" t="t" r="r" b="b"/>
              <a:pathLst>
                <a:path w="5285105" h="450850">
                  <a:moveTo>
                    <a:pt x="0" y="75145"/>
                  </a:moveTo>
                  <a:lnTo>
                    <a:pt x="5905" y="45895"/>
                  </a:lnTo>
                  <a:lnTo>
                    <a:pt x="22009" y="22009"/>
                  </a:lnTo>
                  <a:lnTo>
                    <a:pt x="45895" y="5905"/>
                  </a:lnTo>
                  <a:lnTo>
                    <a:pt x="75145" y="0"/>
                  </a:lnTo>
                  <a:lnTo>
                    <a:pt x="5209642" y="0"/>
                  </a:lnTo>
                  <a:lnTo>
                    <a:pt x="5238891" y="5905"/>
                  </a:lnTo>
                  <a:lnTo>
                    <a:pt x="5262777" y="22009"/>
                  </a:lnTo>
                  <a:lnTo>
                    <a:pt x="5278881" y="45895"/>
                  </a:lnTo>
                  <a:lnTo>
                    <a:pt x="5284787" y="75145"/>
                  </a:lnTo>
                  <a:lnTo>
                    <a:pt x="5284787" y="375704"/>
                  </a:lnTo>
                  <a:lnTo>
                    <a:pt x="5278881" y="404954"/>
                  </a:lnTo>
                  <a:lnTo>
                    <a:pt x="5262777" y="428840"/>
                  </a:lnTo>
                  <a:lnTo>
                    <a:pt x="5238891" y="444944"/>
                  </a:lnTo>
                  <a:lnTo>
                    <a:pt x="5209642" y="450850"/>
                  </a:lnTo>
                  <a:lnTo>
                    <a:pt x="75145" y="450850"/>
                  </a:lnTo>
                  <a:lnTo>
                    <a:pt x="45895" y="444944"/>
                  </a:lnTo>
                  <a:lnTo>
                    <a:pt x="22009" y="428840"/>
                  </a:lnTo>
                  <a:lnTo>
                    <a:pt x="5905" y="404954"/>
                  </a:lnTo>
                  <a:lnTo>
                    <a:pt x="0" y="375704"/>
                  </a:lnTo>
                  <a:lnTo>
                    <a:pt x="0" y="75145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36422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Índice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45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764540" y="1157731"/>
            <a:ext cx="6642100" cy="2988310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434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Introducción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Semántica</a:t>
            </a:r>
            <a:endParaRPr sz="24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33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Lenguajes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Ontologías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21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25" dirty="0">
                <a:latin typeface="Arial"/>
                <a:cs typeface="Arial"/>
              </a:rPr>
              <a:t>RDF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31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RDF</a:t>
            </a:r>
            <a:r>
              <a:rPr sz="2000" spc="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Schema</a:t>
            </a:r>
            <a:endParaRPr sz="20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19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25" dirty="0">
                <a:latin typeface="Arial"/>
                <a:cs typeface="Arial"/>
              </a:rPr>
              <a:t>OWL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29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Consulta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información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en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Semántica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229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spc="-10" dirty="0">
                <a:latin typeface="Arial"/>
                <a:cs typeface="Arial"/>
              </a:rPr>
              <a:t>SPARQL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29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Datos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(Linked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Data)</a:t>
            </a:r>
            <a:endParaRPr sz="24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789430">
              <a:lnSpc>
                <a:spcPct val="100000"/>
              </a:lnSpc>
              <a:spcBef>
                <a:spcPts val="100"/>
              </a:spcBef>
            </a:pPr>
            <a:r>
              <a:rPr dirty="0"/>
              <a:t>Web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Datos</a:t>
            </a:r>
            <a:r>
              <a:rPr spc="-15" dirty="0"/>
              <a:t> </a:t>
            </a:r>
            <a:r>
              <a:rPr dirty="0"/>
              <a:t>(Linked</a:t>
            </a:r>
            <a:r>
              <a:rPr spc="-15" dirty="0"/>
              <a:t> </a:t>
            </a:r>
            <a:r>
              <a:rPr spc="-10" dirty="0"/>
              <a:t>Data)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46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154684"/>
            <a:ext cx="7910830" cy="4669790"/>
          </a:xfrm>
          <a:prstGeom prst="rect">
            <a:avLst/>
          </a:prstGeom>
        </p:spPr>
        <p:txBody>
          <a:bodyPr vert="horz" wrap="square" lIns="0" tIns="9779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7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Queremos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consultar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información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del </a:t>
            </a:r>
            <a:r>
              <a:rPr sz="2400" spc="-10" dirty="0">
                <a:latin typeface="Arial"/>
                <a:cs typeface="Arial"/>
              </a:rPr>
              <a:t>tipo:</a:t>
            </a:r>
            <a:endParaRPr sz="2400">
              <a:latin typeface="Arial"/>
              <a:cs typeface="Arial"/>
            </a:endParaRPr>
          </a:p>
          <a:p>
            <a:pPr marL="755650" marR="46990" indent="-19050" algn="just">
              <a:lnSpc>
                <a:spcPct val="100000"/>
              </a:lnSpc>
              <a:spcBef>
                <a:spcPts val="505"/>
              </a:spcBef>
            </a:pPr>
            <a:r>
              <a:rPr sz="1800" i="1" dirty="0">
                <a:latin typeface="Arial"/>
                <a:cs typeface="Arial"/>
              </a:rPr>
              <a:t>Porteros</a:t>
            </a:r>
            <a:r>
              <a:rPr sz="1800" i="1" spc="-3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de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fútbol,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que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han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jugado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en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algún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equipo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con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un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estadio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spc="-25" dirty="0">
                <a:latin typeface="Arial"/>
                <a:cs typeface="Arial"/>
              </a:rPr>
              <a:t>de </a:t>
            </a:r>
            <a:r>
              <a:rPr sz="1800" i="1" dirty="0">
                <a:latin typeface="Arial"/>
                <a:cs typeface="Arial"/>
              </a:rPr>
              <a:t>más</a:t>
            </a:r>
            <a:r>
              <a:rPr sz="1800" i="1" spc="-2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de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40.000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localidades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y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que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han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nacido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en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un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país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de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más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de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spc="-25" dirty="0">
                <a:latin typeface="Arial"/>
                <a:cs typeface="Arial"/>
              </a:rPr>
              <a:t>10 </a:t>
            </a:r>
            <a:r>
              <a:rPr sz="1800" i="1" dirty="0">
                <a:latin typeface="Arial"/>
                <a:cs typeface="Arial"/>
              </a:rPr>
              <a:t>millones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de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i="1" spc="-10" dirty="0">
                <a:latin typeface="Arial"/>
                <a:cs typeface="Arial"/>
              </a:rPr>
              <a:t>habitantes</a:t>
            </a:r>
            <a:endParaRPr sz="18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5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Pasar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la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i="1" dirty="0">
                <a:latin typeface="Arial"/>
                <a:cs typeface="Arial"/>
              </a:rPr>
              <a:t>Documentos</a:t>
            </a:r>
            <a:r>
              <a:rPr sz="2400" i="1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a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la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Web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los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i="1" spc="-10" dirty="0">
                <a:solidFill>
                  <a:srgbClr val="3333CC"/>
                </a:solidFill>
                <a:latin typeface="Arial"/>
                <a:cs typeface="Arial"/>
              </a:rPr>
              <a:t>Datos</a:t>
            </a:r>
            <a:endParaRPr sz="24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6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Linked</a:t>
            </a:r>
            <a:r>
              <a:rPr sz="2400" spc="-15" dirty="0">
                <a:latin typeface="Arial"/>
                <a:cs typeface="Arial"/>
              </a:rPr>
              <a:t> </a:t>
            </a:r>
            <a:r>
              <a:rPr sz="2400" spc="-20" dirty="0">
                <a:latin typeface="Arial"/>
                <a:cs typeface="Arial"/>
              </a:rPr>
              <a:t>Data</a:t>
            </a:r>
            <a:endParaRPr sz="2400">
              <a:latin typeface="Arial"/>
              <a:cs typeface="Arial"/>
            </a:endParaRPr>
          </a:p>
          <a:p>
            <a:pPr marL="736600">
              <a:lnSpc>
                <a:spcPct val="100000"/>
              </a:lnSpc>
              <a:spcBef>
                <a:spcPts val="409"/>
              </a:spcBef>
            </a:pPr>
            <a:r>
              <a:rPr sz="1800" spc="-10" dirty="0">
                <a:latin typeface="Arial"/>
                <a:cs typeface="Arial"/>
              </a:rPr>
              <a:t>–https://</a:t>
            </a:r>
            <a:r>
              <a:rPr sz="1800" spc="-10" dirty="0">
                <a:latin typeface="Arial"/>
                <a:cs typeface="Arial"/>
                <a:hlinkClick r:id="rId6"/>
              </a:rPr>
              <a:t>www.w3.org/standards/semanticweb/data</a:t>
            </a:r>
            <a:endParaRPr sz="1800">
              <a:latin typeface="Arial"/>
              <a:cs typeface="Arial"/>
            </a:endParaRPr>
          </a:p>
          <a:p>
            <a:pPr marL="927100" lvl="1" indent="-190500">
              <a:lnSpc>
                <a:spcPct val="100000"/>
              </a:lnSpc>
              <a:spcBef>
                <a:spcPts val="455"/>
              </a:spcBef>
              <a:buChar char="–"/>
              <a:tabLst>
                <a:tab pos="927100" algn="l"/>
              </a:tabLst>
            </a:pPr>
            <a:r>
              <a:rPr sz="1800" spc="-10" dirty="0">
                <a:latin typeface="Arial"/>
                <a:cs typeface="Arial"/>
                <a:hlinkClick r:id="rId7"/>
              </a:rPr>
              <a:t>http://www.w3.org/DesignIssues/LinkedData</a:t>
            </a:r>
            <a:endParaRPr sz="1800">
              <a:latin typeface="Arial"/>
              <a:cs typeface="Arial"/>
            </a:endParaRPr>
          </a:p>
          <a:p>
            <a:pPr marL="755650" marR="118110" lvl="1" indent="-19050">
              <a:lnSpc>
                <a:spcPts val="2110"/>
              </a:lnSpc>
              <a:spcBef>
                <a:spcPts val="545"/>
              </a:spcBef>
              <a:buChar char="–"/>
              <a:tabLst>
                <a:tab pos="927100" algn="l"/>
              </a:tabLst>
            </a:pPr>
            <a:r>
              <a:rPr sz="1800" spc="-10" dirty="0">
                <a:latin typeface="Arial"/>
                <a:cs typeface="Arial"/>
              </a:rPr>
              <a:t>https://</a:t>
            </a:r>
            <a:r>
              <a:rPr sz="1800" spc="-10" dirty="0">
                <a:latin typeface="Arial"/>
                <a:cs typeface="Arial"/>
                <a:hlinkClick r:id="rId8"/>
              </a:rPr>
              <a:t>www.ted.com/talks/tim_berners_lee_the_next_web</a:t>
            </a:r>
            <a:r>
              <a:rPr sz="1800" spc="16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(vídeo</a:t>
            </a:r>
            <a:r>
              <a:rPr sz="1800" spc="165" dirty="0">
                <a:latin typeface="Arial"/>
                <a:cs typeface="Arial"/>
              </a:rPr>
              <a:t> </a:t>
            </a:r>
            <a:r>
              <a:rPr sz="1800" spc="-25" dirty="0">
                <a:latin typeface="Arial"/>
                <a:cs typeface="Arial"/>
              </a:rPr>
              <a:t>16 </a:t>
            </a:r>
            <a:r>
              <a:rPr sz="1800" spc="-20" dirty="0">
                <a:latin typeface="Arial"/>
                <a:cs typeface="Arial"/>
              </a:rPr>
              <a:t>min)</a:t>
            </a:r>
            <a:endParaRPr sz="18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56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Linking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Open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Data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(LOD)</a:t>
            </a:r>
            <a:endParaRPr sz="2400">
              <a:latin typeface="Arial"/>
              <a:cs typeface="Arial"/>
            </a:endParaRPr>
          </a:p>
          <a:p>
            <a:pPr marL="947419" lvl="1" indent="-211454">
              <a:lnSpc>
                <a:spcPct val="100000"/>
              </a:lnSpc>
              <a:spcBef>
                <a:spcPts val="420"/>
              </a:spcBef>
              <a:buChar char="–"/>
              <a:tabLst>
                <a:tab pos="948055" algn="l"/>
              </a:tabLst>
            </a:pPr>
            <a:r>
              <a:rPr sz="2000" dirty="0">
                <a:latin typeface="Arial"/>
                <a:cs typeface="Arial"/>
              </a:rPr>
              <a:t>Web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Datos</a:t>
            </a:r>
            <a:r>
              <a:rPr sz="2000" spc="-10" dirty="0">
                <a:latin typeface="Arial"/>
                <a:cs typeface="Arial"/>
              </a:rPr>
              <a:t> “Abiertos”</a:t>
            </a:r>
            <a:endParaRPr sz="2000">
              <a:latin typeface="Arial"/>
              <a:cs typeface="Arial"/>
            </a:endParaRPr>
          </a:p>
          <a:p>
            <a:pPr marL="947419" lvl="1" indent="-211454">
              <a:lnSpc>
                <a:spcPct val="100000"/>
              </a:lnSpc>
              <a:spcBef>
                <a:spcPts val="505"/>
              </a:spcBef>
              <a:buChar char="–"/>
              <a:tabLst>
                <a:tab pos="948055" algn="l"/>
              </a:tabLst>
            </a:pPr>
            <a:r>
              <a:rPr sz="2000" spc="-10" dirty="0">
                <a:latin typeface="Arial"/>
                <a:cs typeface="Arial"/>
              </a:rPr>
              <a:t>https://old.datahub.io/dataset?q=lodcloud</a:t>
            </a:r>
            <a:endParaRPr sz="2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789430">
              <a:lnSpc>
                <a:spcPct val="100000"/>
              </a:lnSpc>
              <a:spcBef>
                <a:spcPts val="100"/>
              </a:spcBef>
            </a:pPr>
            <a:r>
              <a:rPr dirty="0"/>
              <a:t>Web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Datos</a:t>
            </a:r>
            <a:r>
              <a:rPr spc="-15" dirty="0"/>
              <a:t> </a:t>
            </a:r>
            <a:r>
              <a:rPr dirty="0"/>
              <a:t>(Linked</a:t>
            </a:r>
            <a:r>
              <a:rPr spc="-15" dirty="0"/>
              <a:t> </a:t>
            </a:r>
            <a:r>
              <a:rPr spc="-10" dirty="0"/>
              <a:t>Data)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47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160780"/>
            <a:ext cx="7383780" cy="2237740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469265" indent="-456565">
              <a:lnSpc>
                <a:spcPct val="100000"/>
              </a:lnSpc>
              <a:spcBef>
                <a:spcPts val="725"/>
              </a:spcBef>
              <a:buChar char="•"/>
              <a:tabLst>
                <a:tab pos="469265" algn="l"/>
                <a:tab pos="469900" algn="l"/>
              </a:tabLst>
            </a:pPr>
            <a:r>
              <a:rPr sz="2400" dirty="0">
                <a:solidFill>
                  <a:srgbClr val="3333CC"/>
                </a:solidFill>
                <a:latin typeface="Arial"/>
                <a:cs typeface="Arial"/>
              </a:rPr>
              <a:t>Principios</a:t>
            </a:r>
            <a:r>
              <a:rPr sz="2400" spc="-15" dirty="0">
                <a:solidFill>
                  <a:srgbClr val="3333CC"/>
                </a:solidFill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Linked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20" dirty="0">
                <a:latin typeface="Arial"/>
                <a:cs typeface="Arial"/>
              </a:rPr>
              <a:t>Data</a:t>
            </a:r>
            <a:endParaRPr sz="2400">
              <a:latin typeface="Arial"/>
              <a:cs typeface="Arial"/>
            </a:endParaRPr>
          </a:p>
          <a:p>
            <a:pPr marL="850265" lvl="1" indent="-380365">
              <a:lnSpc>
                <a:spcPct val="100000"/>
              </a:lnSpc>
              <a:spcBef>
                <a:spcPts val="520"/>
              </a:spcBef>
              <a:buAutoNum type="arabicPeriod"/>
              <a:tabLst>
                <a:tab pos="850265" algn="l"/>
                <a:tab pos="850900" algn="l"/>
              </a:tabLst>
            </a:pPr>
            <a:r>
              <a:rPr sz="2000" dirty="0">
                <a:latin typeface="Arial"/>
                <a:cs typeface="Arial"/>
              </a:rPr>
              <a:t>Usar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URIs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para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identificar</a:t>
            </a:r>
            <a:r>
              <a:rPr sz="2000" spc="-10" dirty="0">
                <a:latin typeface="Arial"/>
                <a:cs typeface="Arial"/>
              </a:rPr>
              <a:t> cosas</a:t>
            </a:r>
            <a:endParaRPr sz="2000">
              <a:latin typeface="Arial"/>
              <a:cs typeface="Arial"/>
            </a:endParaRPr>
          </a:p>
          <a:p>
            <a:pPr marL="850265" lvl="1" indent="-380365">
              <a:lnSpc>
                <a:spcPct val="100000"/>
              </a:lnSpc>
              <a:spcBef>
                <a:spcPts val="500"/>
              </a:spcBef>
              <a:buAutoNum type="arabicPeriod"/>
              <a:tabLst>
                <a:tab pos="850265" algn="l"/>
                <a:tab pos="850900" algn="l"/>
              </a:tabLst>
            </a:pPr>
            <a:r>
              <a:rPr sz="2000" dirty="0">
                <a:latin typeface="Arial"/>
                <a:cs typeface="Arial"/>
              </a:rPr>
              <a:t>Usar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el protocolo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HTTP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para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esas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spc="-20" dirty="0">
                <a:latin typeface="Arial"/>
                <a:cs typeface="Arial"/>
              </a:rPr>
              <a:t>URIs</a:t>
            </a:r>
            <a:endParaRPr sz="2000">
              <a:latin typeface="Arial"/>
              <a:cs typeface="Arial"/>
            </a:endParaRPr>
          </a:p>
          <a:p>
            <a:pPr marL="850265" marR="5080" lvl="1" indent="-380365">
              <a:lnSpc>
                <a:spcPct val="100000"/>
              </a:lnSpc>
              <a:spcBef>
                <a:spcPts val="480"/>
              </a:spcBef>
              <a:buAutoNum type="arabicPeriod"/>
              <a:tabLst>
                <a:tab pos="850265" algn="l"/>
                <a:tab pos="850900" algn="l"/>
              </a:tabLst>
            </a:pPr>
            <a:r>
              <a:rPr sz="2000" dirty="0">
                <a:latin typeface="Arial"/>
                <a:cs typeface="Arial"/>
              </a:rPr>
              <a:t>Proporcionar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información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útil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en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esas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direcciones,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usando </a:t>
            </a:r>
            <a:r>
              <a:rPr sz="2000" dirty="0">
                <a:latin typeface="Arial"/>
                <a:cs typeface="Arial"/>
              </a:rPr>
              <a:t>estándares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(RDF,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SPARQL)</a:t>
            </a:r>
            <a:endParaRPr sz="2000">
              <a:latin typeface="Arial"/>
              <a:cs typeface="Arial"/>
            </a:endParaRPr>
          </a:p>
          <a:p>
            <a:pPr marL="850265" lvl="1" indent="-380365">
              <a:lnSpc>
                <a:spcPct val="100000"/>
              </a:lnSpc>
              <a:spcBef>
                <a:spcPts val="409"/>
              </a:spcBef>
              <a:buAutoNum type="arabicPeriod"/>
              <a:tabLst>
                <a:tab pos="850265" algn="l"/>
                <a:tab pos="850900" algn="l"/>
              </a:tabLst>
            </a:pPr>
            <a:r>
              <a:rPr sz="2000" dirty="0">
                <a:latin typeface="Arial"/>
                <a:cs typeface="Arial"/>
              </a:rPr>
              <a:t>Incluir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enlaces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a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otras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spc="-20" dirty="0">
                <a:latin typeface="Arial"/>
                <a:cs typeface="Arial"/>
              </a:rPr>
              <a:t>URIs</a:t>
            </a:r>
            <a:endParaRPr sz="2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789430">
              <a:lnSpc>
                <a:spcPct val="100000"/>
              </a:lnSpc>
              <a:spcBef>
                <a:spcPts val="100"/>
              </a:spcBef>
            </a:pPr>
            <a:r>
              <a:rPr dirty="0"/>
              <a:t>Web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Datos</a:t>
            </a:r>
            <a:r>
              <a:rPr spc="-15" dirty="0"/>
              <a:t> </a:t>
            </a:r>
            <a:r>
              <a:rPr dirty="0"/>
              <a:t>(Linked</a:t>
            </a:r>
            <a:r>
              <a:rPr spc="-20" dirty="0"/>
              <a:t> </a:t>
            </a:r>
            <a:r>
              <a:rPr spc="-10" dirty="0"/>
              <a:t>Data)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48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160780"/>
            <a:ext cx="5838825" cy="2670175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469265" indent="-456565">
              <a:lnSpc>
                <a:spcPct val="100000"/>
              </a:lnSpc>
              <a:spcBef>
                <a:spcPts val="725"/>
              </a:spcBef>
              <a:buChar char="•"/>
              <a:tabLst>
                <a:tab pos="469265" algn="l"/>
                <a:tab pos="469900" algn="l"/>
              </a:tabLst>
            </a:pPr>
            <a:r>
              <a:rPr sz="2400" dirty="0">
                <a:latin typeface="Arial"/>
                <a:cs typeface="Arial"/>
              </a:rPr>
              <a:t>Algunas</a:t>
            </a:r>
            <a:r>
              <a:rPr sz="2400" spc="-2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fuentes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spc="-20" dirty="0">
                <a:solidFill>
                  <a:srgbClr val="3333CC"/>
                </a:solidFill>
                <a:latin typeface="Arial"/>
                <a:cs typeface="Arial"/>
              </a:rPr>
              <a:t>datos</a:t>
            </a:r>
            <a:endParaRPr sz="2400">
              <a:latin typeface="Arial"/>
              <a:cs typeface="Arial"/>
            </a:endParaRPr>
          </a:p>
          <a:p>
            <a:pPr marL="850265" lvl="1" indent="-380365">
              <a:lnSpc>
                <a:spcPct val="100000"/>
              </a:lnSpc>
              <a:spcBef>
                <a:spcPts val="520"/>
              </a:spcBef>
              <a:buChar char="–"/>
              <a:tabLst>
                <a:tab pos="850265" algn="l"/>
                <a:tab pos="850900" algn="l"/>
              </a:tabLst>
            </a:pPr>
            <a:r>
              <a:rPr sz="2000" dirty="0">
                <a:latin typeface="Arial"/>
                <a:cs typeface="Arial"/>
              </a:rPr>
              <a:t>Dbpedia: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  <a:hlinkClick r:id="rId6"/>
              </a:rPr>
              <a:t>http://dbpedia.org</a:t>
            </a:r>
            <a:endParaRPr sz="2000">
              <a:latin typeface="Arial"/>
              <a:cs typeface="Arial"/>
            </a:endParaRPr>
          </a:p>
          <a:p>
            <a:pPr marL="850265" lvl="1" indent="-380365">
              <a:lnSpc>
                <a:spcPct val="100000"/>
              </a:lnSpc>
              <a:spcBef>
                <a:spcPts val="500"/>
              </a:spcBef>
              <a:buChar char="–"/>
              <a:tabLst>
                <a:tab pos="850265" algn="l"/>
                <a:tab pos="850900" algn="l"/>
              </a:tabLst>
            </a:pPr>
            <a:r>
              <a:rPr sz="2000" dirty="0">
                <a:latin typeface="Arial"/>
                <a:cs typeface="Arial"/>
              </a:rPr>
              <a:t>Wikidata:</a:t>
            </a:r>
            <a:r>
              <a:rPr sz="2000" spc="-30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https://</a:t>
            </a:r>
            <a:r>
              <a:rPr sz="2000" spc="-10" dirty="0">
                <a:latin typeface="Arial"/>
                <a:cs typeface="Arial"/>
                <a:hlinkClick r:id="rId7"/>
              </a:rPr>
              <a:t>www.wikidata.org</a:t>
            </a:r>
            <a:endParaRPr sz="2000">
              <a:latin typeface="Arial"/>
              <a:cs typeface="Arial"/>
            </a:endParaRPr>
          </a:p>
          <a:p>
            <a:pPr marL="850900" lvl="1" indent="-381000">
              <a:lnSpc>
                <a:spcPct val="100000"/>
              </a:lnSpc>
              <a:spcBef>
                <a:spcPts val="480"/>
              </a:spcBef>
              <a:buChar char="–"/>
              <a:tabLst>
                <a:tab pos="850265" algn="l"/>
                <a:tab pos="850900" algn="l"/>
              </a:tabLst>
            </a:pPr>
            <a:r>
              <a:rPr sz="2000" dirty="0">
                <a:latin typeface="Arial"/>
                <a:cs typeface="Arial"/>
              </a:rPr>
              <a:t>…</a:t>
            </a:r>
            <a:endParaRPr sz="2000">
              <a:latin typeface="Arial"/>
              <a:cs typeface="Arial"/>
            </a:endParaRPr>
          </a:p>
          <a:p>
            <a:pPr marL="850265" lvl="1" indent="-380365">
              <a:lnSpc>
                <a:spcPct val="100000"/>
              </a:lnSpc>
              <a:spcBef>
                <a:spcPts val="409"/>
              </a:spcBef>
              <a:buChar char="–"/>
              <a:tabLst>
                <a:tab pos="850265" algn="l"/>
                <a:tab pos="850900" algn="l"/>
              </a:tabLst>
            </a:pPr>
            <a:r>
              <a:rPr sz="2000" dirty="0">
                <a:latin typeface="Arial"/>
                <a:cs typeface="Arial"/>
              </a:rPr>
              <a:t>Gobierno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España: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  <a:hlinkClick r:id="rId8"/>
              </a:rPr>
              <a:t>http://datos.gob.es</a:t>
            </a:r>
            <a:endParaRPr sz="2000">
              <a:latin typeface="Arial"/>
              <a:cs typeface="Arial"/>
            </a:endParaRPr>
          </a:p>
          <a:p>
            <a:pPr marL="850265" lvl="1" indent="-380365">
              <a:lnSpc>
                <a:spcPct val="100000"/>
              </a:lnSpc>
              <a:spcBef>
                <a:spcPts val="505"/>
              </a:spcBef>
              <a:buChar char="–"/>
              <a:tabLst>
                <a:tab pos="850265" algn="l"/>
                <a:tab pos="850900" algn="l"/>
              </a:tabLst>
            </a:pPr>
            <a:r>
              <a:rPr sz="2000" dirty="0">
                <a:latin typeface="Arial"/>
                <a:cs typeface="Arial"/>
              </a:rPr>
              <a:t>Ayuntamiento</a:t>
            </a:r>
            <a:r>
              <a:rPr sz="2000" spc="-3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Madrid: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  <a:hlinkClick r:id="rId9"/>
              </a:rPr>
              <a:t>http://datos.madrid.es</a:t>
            </a:r>
            <a:endParaRPr sz="2000">
              <a:latin typeface="Arial"/>
              <a:cs typeface="Arial"/>
            </a:endParaRPr>
          </a:p>
          <a:p>
            <a:pPr marL="850265" lvl="1" indent="-380365">
              <a:lnSpc>
                <a:spcPct val="100000"/>
              </a:lnSpc>
              <a:spcBef>
                <a:spcPts val="500"/>
              </a:spcBef>
              <a:buChar char="–"/>
              <a:tabLst>
                <a:tab pos="850265" algn="l"/>
                <a:tab pos="850900" algn="l"/>
              </a:tabLst>
            </a:pPr>
            <a:r>
              <a:rPr sz="2000" spc="-25" dirty="0">
                <a:latin typeface="Arial"/>
                <a:cs typeface="Arial"/>
              </a:rPr>
              <a:t>...</a:t>
            </a:r>
            <a:endParaRPr sz="2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3882231"/>
            <a:ext cx="8229600" cy="2868295"/>
            <a:chOff x="457200" y="3882231"/>
            <a:chExt cx="8229600" cy="286829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5999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49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6530975" y="5607447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7" y="0"/>
                  </a:moveTo>
                  <a:lnTo>
                    <a:pt x="0" y="0"/>
                  </a:lnTo>
                  <a:lnTo>
                    <a:pt x="0" y="472678"/>
                  </a:lnTo>
                  <a:lnTo>
                    <a:pt x="472677" y="472678"/>
                  </a:lnTo>
                  <a:lnTo>
                    <a:pt x="47267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7003652" y="5449887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5" h="630554">
                  <a:moveTo>
                    <a:pt x="157560" y="0"/>
                  </a:moveTo>
                  <a:lnTo>
                    <a:pt x="0" y="157560"/>
                  </a:lnTo>
                  <a:lnTo>
                    <a:pt x="0" y="630238"/>
                  </a:lnTo>
                  <a:lnTo>
                    <a:pt x="157560" y="472679"/>
                  </a:lnTo>
                  <a:lnTo>
                    <a:pt x="157560" y="0"/>
                  </a:lnTo>
                  <a:close/>
                </a:path>
              </a:pathLst>
            </a:custGeom>
            <a:solidFill>
              <a:srgbClr val="CDA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530975" y="5449887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58" y="0"/>
                  </a:lnTo>
                  <a:lnTo>
                    <a:pt x="0" y="157560"/>
                  </a:lnTo>
                  <a:lnTo>
                    <a:pt x="472677" y="157560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FFD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530975" y="5449887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8" y="0"/>
                  </a:lnTo>
                  <a:lnTo>
                    <a:pt x="630238" y="472678"/>
                  </a:lnTo>
                  <a:lnTo>
                    <a:pt x="472678" y="630238"/>
                  </a:lnTo>
                  <a:lnTo>
                    <a:pt x="0" y="630238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8" y="157559"/>
                  </a:lnTo>
                  <a:lnTo>
                    <a:pt x="630238" y="0"/>
                  </a:lnTo>
                </a:path>
                <a:path w="630554" h="630554">
                  <a:moveTo>
                    <a:pt x="472678" y="157559"/>
                  </a:moveTo>
                  <a:lnTo>
                    <a:pt x="472678" y="6302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6710362" y="5099447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8" y="0"/>
                  </a:moveTo>
                  <a:lnTo>
                    <a:pt x="0" y="0"/>
                  </a:lnTo>
                  <a:lnTo>
                    <a:pt x="0" y="472677"/>
                  </a:lnTo>
                  <a:lnTo>
                    <a:pt x="472678" y="472677"/>
                  </a:lnTo>
                  <a:lnTo>
                    <a:pt x="472678" y="0"/>
                  </a:lnTo>
                  <a:close/>
                </a:path>
              </a:pathLst>
            </a:custGeom>
            <a:solidFill>
              <a:srgbClr val="CC99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183041" y="4941887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5" h="630554">
                  <a:moveTo>
                    <a:pt x="157558" y="0"/>
                  </a:moveTo>
                  <a:lnTo>
                    <a:pt x="0" y="157560"/>
                  </a:lnTo>
                  <a:lnTo>
                    <a:pt x="0" y="630237"/>
                  </a:lnTo>
                  <a:lnTo>
                    <a:pt x="157558" y="472678"/>
                  </a:lnTo>
                  <a:lnTo>
                    <a:pt x="157558" y="0"/>
                  </a:lnTo>
                  <a:close/>
                </a:path>
              </a:pathLst>
            </a:custGeom>
            <a:solidFill>
              <a:srgbClr val="A47B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710362" y="4941887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60" y="0"/>
                  </a:lnTo>
                  <a:lnTo>
                    <a:pt x="0" y="157560"/>
                  </a:lnTo>
                  <a:lnTo>
                    <a:pt x="472678" y="157560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D6A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710362" y="4941887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7" y="0"/>
                  </a:lnTo>
                  <a:lnTo>
                    <a:pt x="630237" y="472677"/>
                  </a:lnTo>
                  <a:lnTo>
                    <a:pt x="472677" y="630237"/>
                  </a:lnTo>
                  <a:lnTo>
                    <a:pt x="0" y="630237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7" y="157559"/>
                  </a:lnTo>
                  <a:lnTo>
                    <a:pt x="630237" y="0"/>
                  </a:lnTo>
                </a:path>
                <a:path w="630554" h="630554">
                  <a:moveTo>
                    <a:pt x="472677" y="157559"/>
                  </a:moveTo>
                  <a:lnTo>
                    <a:pt x="472677" y="6302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553200" y="4696222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8" y="0"/>
                  </a:moveTo>
                  <a:lnTo>
                    <a:pt x="0" y="0"/>
                  </a:lnTo>
                  <a:lnTo>
                    <a:pt x="0" y="472678"/>
                  </a:lnTo>
                  <a:lnTo>
                    <a:pt x="472678" y="472678"/>
                  </a:lnTo>
                  <a:lnTo>
                    <a:pt x="472678" y="0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025878" y="4538662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5" h="630554">
                  <a:moveTo>
                    <a:pt x="157558" y="0"/>
                  </a:moveTo>
                  <a:lnTo>
                    <a:pt x="0" y="157560"/>
                  </a:lnTo>
                  <a:lnTo>
                    <a:pt x="0" y="630238"/>
                  </a:lnTo>
                  <a:lnTo>
                    <a:pt x="157558" y="472678"/>
                  </a:lnTo>
                  <a:lnTo>
                    <a:pt x="157558" y="0"/>
                  </a:lnTo>
                  <a:close/>
                </a:path>
              </a:pathLst>
            </a:custGeom>
            <a:solidFill>
              <a:srgbClr val="A4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553200" y="4538662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58" y="0"/>
                  </a:lnTo>
                  <a:lnTo>
                    <a:pt x="0" y="157560"/>
                  </a:lnTo>
                  <a:lnTo>
                    <a:pt x="472678" y="157560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D6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553200" y="4538662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8" y="0"/>
                  </a:lnTo>
                  <a:lnTo>
                    <a:pt x="630238" y="472678"/>
                  </a:lnTo>
                  <a:lnTo>
                    <a:pt x="472678" y="630238"/>
                  </a:lnTo>
                  <a:lnTo>
                    <a:pt x="0" y="630238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8" y="157559"/>
                  </a:lnTo>
                  <a:lnTo>
                    <a:pt x="630238" y="0"/>
                  </a:lnTo>
                </a:path>
                <a:path w="630554" h="630554">
                  <a:moveTo>
                    <a:pt x="472678" y="157559"/>
                  </a:moveTo>
                  <a:lnTo>
                    <a:pt x="472678" y="6302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304087" y="5643959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8" y="0"/>
                  </a:moveTo>
                  <a:lnTo>
                    <a:pt x="0" y="0"/>
                  </a:lnTo>
                  <a:lnTo>
                    <a:pt x="0" y="472678"/>
                  </a:lnTo>
                  <a:lnTo>
                    <a:pt x="472678" y="472678"/>
                  </a:lnTo>
                  <a:lnTo>
                    <a:pt x="472678" y="0"/>
                  </a:lnTo>
                  <a:close/>
                </a:path>
              </a:pathLst>
            </a:custGeom>
            <a:solidFill>
              <a:srgbClr val="FF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776766" y="5486400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5" h="630554">
                  <a:moveTo>
                    <a:pt x="157558" y="0"/>
                  </a:moveTo>
                  <a:lnTo>
                    <a:pt x="0" y="157559"/>
                  </a:lnTo>
                  <a:lnTo>
                    <a:pt x="0" y="630237"/>
                  </a:lnTo>
                  <a:lnTo>
                    <a:pt x="157558" y="472679"/>
                  </a:lnTo>
                  <a:lnTo>
                    <a:pt x="157558" y="0"/>
                  </a:lnTo>
                  <a:close/>
                </a:path>
              </a:pathLst>
            </a:custGeom>
            <a:solidFill>
              <a:srgbClr val="CD7B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304087" y="5486400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60" y="0"/>
                  </a:lnTo>
                  <a:lnTo>
                    <a:pt x="0" y="157559"/>
                  </a:lnTo>
                  <a:lnTo>
                    <a:pt x="472678" y="157559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FFAD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304087" y="5486400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7" y="0"/>
                  </a:lnTo>
                  <a:lnTo>
                    <a:pt x="630237" y="472679"/>
                  </a:lnTo>
                  <a:lnTo>
                    <a:pt x="472678" y="630238"/>
                  </a:lnTo>
                  <a:lnTo>
                    <a:pt x="0" y="630238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8" y="157559"/>
                  </a:lnTo>
                  <a:lnTo>
                    <a:pt x="630237" y="0"/>
                  </a:lnTo>
                </a:path>
                <a:path w="630554" h="630554">
                  <a:moveTo>
                    <a:pt x="472678" y="157559"/>
                  </a:moveTo>
                  <a:lnTo>
                    <a:pt x="472678" y="6302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719762" y="5505847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7" y="0"/>
                  </a:moveTo>
                  <a:lnTo>
                    <a:pt x="0" y="0"/>
                  </a:lnTo>
                  <a:lnTo>
                    <a:pt x="0" y="472677"/>
                  </a:lnTo>
                  <a:lnTo>
                    <a:pt x="472677" y="472677"/>
                  </a:lnTo>
                  <a:lnTo>
                    <a:pt x="472677" y="0"/>
                  </a:lnTo>
                  <a:close/>
                </a:path>
              </a:pathLst>
            </a:custGeom>
            <a:solidFill>
              <a:srgbClr val="FFFF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192439" y="5348287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4" h="630554">
                  <a:moveTo>
                    <a:pt x="157560" y="0"/>
                  </a:moveTo>
                  <a:lnTo>
                    <a:pt x="0" y="157560"/>
                  </a:lnTo>
                  <a:lnTo>
                    <a:pt x="0" y="630237"/>
                  </a:lnTo>
                  <a:lnTo>
                    <a:pt x="157560" y="472677"/>
                  </a:lnTo>
                  <a:lnTo>
                    <a:pt x="157560" y="0"/>
                  </a:lnTo>
                  <a:close/>
                </a:path>
              </a:pathLst>
            </a:custGeom>
            <a:solidFill>
              <a:srgbClr val="CDCD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719762" y="5348287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60" y="0"/>
                  </a:lnTo>
                  <a:lnTo>
                    <a:pt x="0" y="157560"/>
                  </a:lnTo>
                  <a:lnTo>
                    <a:pt x="472677" y="157560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FFFF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719762" y="5348287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7" y="0"/>
                  </a:lnTo>
                  <a:lnTo>
                    <a:pt x="630237" y="472677"/>
                  </a:lnTo>
                  <a:lnTo>
                    <a:pt x="472677" y="630237"/>
                  </a:lnTo>
                  <a:lnTo>
                    <a:pt x="0" y="630237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7" y="157559"/>
                  </a:lnTo>
                  <a:lnTo>
                    <a:pt x="630237" y="0"/>
                  </a:lnTo>
                </a:path>
                <a:path w="630554" h="630554">
                  <a:moveTo>
                    <a:pt x="472677" y="157559"/>
                  </a:moveTo>
                  <a:lnTo>
                    <a:pt x="472677" y="6302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889324" y="4188155"/>
              <a:ext cx="903605" cy="1793875"/>
            </a:xfrm>
            <a:custGeom>
              <a:avLst/>
              <a:gdLst/>
              <a:ahLst/>
              <a:cxnLst/>
              <a:rect l="l" t="t" r="r" b="b"/>
              <a:pathLst>
                <a:path w="903604" h="1793875">
                  <a:moveTo>
                    <a:pt x="644639" y="287439"/>
                  </a:moveTo>
                  <a:lnTo>
                    <a:pt x="520915" y="275132"/>
                  </a:lnTo>
                  <a:lnTo>
                    <a:pt x="489864" y="204546"/>
                  </a:lnTo>
                  <a:lnTo>
                    <a:pt x="474345" y="191376"/>
                  </a:lnTo>
                  <a:lnTo>
                    <a:pt x="443293" y="151142"/>
                  </a:lnTo>
                  <a:lnTo>
                    <a:pt x="399643" y="120904"/>
                  </a:lnTo>
                  <a:lnTo>
                    <a:pt x="360743" y="100698"/>
                  </a:lnTo>
                  <a:lnTo>
                    <a:pt x="329704" y="106197"/>
                  </a:lnTo>
                  <a:lnTo>
                    <a:pt x="307111" y="128574"/>
                  </a:lnTo>
                  <a:lnTo>
                    <a:pt x="289280" y="196875"/>
                  </a:lnTo>
                  <a:lnTo>
                    <a:pt x="296189" y="275132"/>
                  </a:lnTo>
                  <a:lnTo>
                    <a:pt x="314947" y="350177"/>
                  </a:lnTo>
                  <a:lnTo>
                    <a:pt x="335089" y="408343"/>
                  </a:lnTo>
                  <a:lnTo>
                    <a:pt x="373964" y="468807"/>
                  </a:lnTo>
                  <a:lnTo>
                    <a:pt x="407479" y="493649"/>
                  </a:lnTo>
                  <a:lnTo>
                    <a:pt x="453288" y="493649"/>
                  </a:lnTo>
                  <a:lnTo>
                    <a:pt x="500011" y="476656"/>
                  </a:lnTo>
                  <a:lnTo>
                    <a:pt x="523379" y="433197"/>
                  </a:lnTo>
                  <a:lnTo>
                    <a:pt x="535825" y="378117"/>
                  </a:lnTo>
                  <a:lnTo>
                    <a:pt x="531063" y="309994"/>
                  </a:lnTo>
                  <a:lnTo>
                    <a:pt x="639127" y="317665"/>
                  </a:lnTo>
                  <a:lnTo>
                    <a:pt x="644639" y="287439"/>
                  </a:lnTo>
                  <a:close/>
                </a:path>
                <a:path w="903604" h="1793875">
                  <a:moveTo>
                    <a:pt x="903338" y="1734477"/>
                  </a:moveTo>
                  <a:lnTo>
                    <a:pt x="888720" y="1718818"/>
                  </a:lnTo>
                  <a:lnTo>
                    <a:pt x="804075" y="1716519"/>
                  </a:lnTo>
                  <a:lnTo>
                    <a:pt x="744080" y="1724190"/>
                  </a:lnTo>
                  <a:lnTo>
                    <a:pt x="713803" y="1738922"/>
                  </a:lnTo>
                  <a:lnTo>
                    <a:pt x="718439" y="1704086"/>
                  </a:lnTo>
                  <a:lnTo>
                    <a:pt x="749655" y="1650682"/>
                  </a:lnTo>
                  <a:lnTo>
                    <a:pt x="775284" y="1567662"/>
                  </a:lnTo>
                  <a:lnTo>
                    <a:pt x="796213" y="1497241"/>
                  </a:lnTo>
                  <a:lnTo>
                    <a:pt x="780669" y="1416519"/>
                  </a:lnTo>
                  <a:lnTo>
                    <a:pt x="757326" y="1330591"/>
                  </a:lnTo>
                  <a:lnTo>
                    <a:pt x="710768" y="1232230"/>
                  </a:lnTo>
                  <a:lnTo>
                    <a:pt x="643890" y="1141526"/>
                  </a:lnTo>
                  <a:lnTo>
                    <a:pt x="587006" y="1075575"/>
                  </a:lnTo>
                  <a:lnTo>
                    <a:pt x="585431" y="1074445"/>
                  </a:lnTo>
                  <a:lnTo>
                    <a:pt x="599465" y="1012774"/>
                  </a:lnTo>
                  <a:lnTo>
                    <a:pt x="599465" y="935380"/>
                  </a:lnTo>
                  <a:lnTo>
                    <a:pt x="610374" y="939266"/>
                  </a:lnTo>
                  <a:lnTo>
                    <a:pt x="661733" y="959358"/>
                  </a:lnTo>
                  <a:lnTo>
                    <a:pt x="695223" y="992682"/>
                  </a:lnTo>
                  <a:lnTo>
                    <a:pt x="718439" y="985012"/>
                  </a:lnTo>
                  <a:lnTo>
                    <a:pt x="741045" y="962456"/>
                  </a:lnTo>
                  <a:lnTo>
                    <a:pt x="685076" y="932230"/>
                  </a:lnTo>
                  <a:lnTo>
                    <a:pt x="625881" y="916711"/>
                  </a:lnTo>
                  <a:lnTo>
                    <a:pt x="599465" y="905294"/>
                  </a:lnTo>
                  <a:lnTo>
                    <a:pt x="599465" y="902004"/>
                  </a:lnTo>
                  <a:lnTo>
                    <a:pt x="598093" y="876731"/>
                  </a:lnTo>
                  <a:lnTo>
                    <a:pt x="640676" y="868680"/>
                  </a:lnTo>
                  <a:lnTo>
                    <a:pt x="671880" y="848588"/>
                  </a:lnTo>
                  <a:lnTo>
                    <a:pt x="730885" y="816076"/>
                  </a:lnTo>
                  <a:lnTo>
                    <a:pt x="779932" y="771080"/>
                  </a:lnTo>
                  <a:lnTo>
                    <a:pt x="810945" y="697458"/>
                  </a:lnTo>
                  <a:lnTo>
                    <a:pt x="795413" y="672604"/>
                  </a:lnTo>
                  <a:lnTo>
                    <a:pt x="764387" y="632307"/>
                  </a:lnTo>
                  <a:lnTo>
                    <a:pt x="764387" y="712965"/>
                  </a:lnTo>
                  <a:lnTo>
                    <a:pt x="730885" y="765568"/>
                  </a:lnTo>
                  <a:lnTo>
                    <a:pt x="685076" y="816076"/>
                  </a:lnTo>
                  <a:lnTo>
                    <a:pt x="602691" y="848588"/>
                  </a:lnTo>
                  <a:lnTo>
                    <a:pt x="596734" y="851662"/>
                  </a:lnTo>
                  <a:lnTo>
                    <a:pt x="583933" y="728421"/>
                  </a:lnTo>
                  <a:lnTo>
                    <a:pt x="571487" y="653262"/>
                  </a:lnTo>
                  <a:lnTo>
                    <a:pt x="545820" y="598309"/>
                  </a:lnTo>
                  <a:lnTo>
                    <a:pt x="544677" y="596633"/>
                  </a:lnTo>
                  <a:lnTo>
                    <a:pt x="545820" y="596633"/>
                  </a:lnTo>
                  <a:lnTo>
                    <a:pt x="594855" y="599109"/>
                  </a:lnTo>
                  <a:lnTo>
                    <a:pt x="669531" y="614565"/>
                  </a:lnTo>
                  <a:lnTo>
                    <a:pt x="730885" y="657085"/>
                  </a:lnTo>
                  <a:lnTo>
                    <a:pt x="756526" y="687311"/>
                  </a:lnTo>
                  <a:lnTo>
                    <a:pt x="764387" y="712965"/>
                  </a:lnTo>
                  <a:lnTo>
                    <a:pt x="764387" y="632307"/>
                  </a:lnTo>
                  <a:lnTo>
                    <a:pt x="710768" y="599109"/>
                  </a:lnTo>
                  <a:lnTo>
                    <a:pt x="638327" y="558736"/>
                  </a:lnTo>
                  <a:lnTo>
                    <a:pt x="569175" y="546315"/>
                  </a:lnTo>
                  <a:lnTo>
                    <a:pt x="502323" y="538657"/>
                  </a:lnTo>
                  <a:lnTo>
                    <a:pt x="501421" y="540181"/>
                  </a:lnTo>
                  <a:lnTo>
                    <a:pt x="470496" y="522338"/>
                  </a:lnTo>
                  <a:lnTo>
                    <a:pt x="440067" y="522338"/>
                  </a:lnTo>
                  <a:lnTo>
                    <a:pt x="406704" y="537845"/>
                  </a:lnTo>
                  <a:lnTo>
                    <a:pt x="400939" y="560044"/>
                  </a:lnTo>
                  <a:lnTo>
                    <a:pt x="354596" y="543966"/>
                  </a:lnTo>
                  <a:lnTo>
                    <a:pt x="285432" y="516089"/>
                  </a:lnTo>
                  <a:lnTo>
                    <a:pt x="238709" y="508368"/>
                  </a:lnTo>
                  <a:lnTo>
                    <a:pt x="192900" y="493649"/>
                  </a:lnTo>
                  <a:lnTo>
                    <a:pt x="108051" y="461137"/>
                  </a:lnTo>
                  <a:lnTo>
                    <a:pt x="66865" y="423062"/>
                  </a:lnTo>
                  <a:lnTo>
                    <a:pt x="59169" y="392836"/>
                  </a:lnTo>
                  <a:lnTo>
                    <a:pt x="69164" y="334670"/>
                  </a:lnTo>
                  <a:lnTo>
                    <a:pt x="92532" y="274396"/>
                  </a:lnTo>
                  <a:lnTo>
                    <a:pt x="128346" y="206095"/>
                  </a:lnTo>
                  <a:lnTo>
                    <a:pt x="154012" y="153479"/>
                  </a:lnTo>
                  <a:lnTo>
                    <a:pt x="197510" y="105460"/>
                  </a:lnTo>
                  <a:lnTo>
                    <a:pt x="205346" y="123253"/>
                  </a:lnTo>
                  <a:lnTo>
                    <a:pt x="246545" y="130924"/>
                  </a:lnTo>
                  <a:lnTo>
                    <a:pt x="285432" y="120904"/>
                  </a:lnTo>
                  <a:lnTo>
                    <a:pt x="290042" y="97599"/>
                  </a:lnTo>
                  <a:lnTo>
                    <a:pt x="285432" y="70472"/>
                  </a:lnTo>
                  <a:lnTo>
                    <a:pt x="269748" y="40246"/>
                  </a:lnTo>
                  <a:lnTo>
                    <a:pt x="308648" y="30226"/>
                  </a:lnTo>
                  <a:lnTo>
                    <a:pt x="331241" y="40246"/>
                  </a:lnTo>
                  <a:lnTo>
                    <a:pt x="354596" y="67373"/>
                  </a:lnTo>
                  <a:lnTo>
                    <a:pt x="346760" y="97599"/>
                  </a:lnTo>
                  <a:lnTo>
                    <a:pt x="375500" y="97599"/>
                  </a:lnTo>
                  <a:lnTo>
                    <a:pt x="383349" y="60452"/>
                  </a:lnTo>
                  <a:lnTo>
                    <a:pt x="362292" y="24726"/>
                  </a:lnTo>
                  <a:lnTo>
                    <a:pt x="331241" y="2286"/>
                  </a:lnTo>
                  <a:lnTo>
                    <a:pt x="290042" y="0"/>
                  </a:lnTo>
                  <a:lnTo>
                    <a:pt x="238709" y="14706"/>
                  </a:lnTo>
                  <a:lnTo>
                    <a:pt x="259765" y="14706"/>
                  </a:lnTo>
                  <a:lnTo>
                    <a:pt x="208419" y="37147"/>
                  </a:lnTo>
                  <a:lnTo>
                    <a:pt x="167233" y="82892"/>
                  </a:lnTo>
                  <a:lnTo>
                    <a:pt x="112814" y="161150"/>
                  </a:lnTo>
                  <a:lnTo>
                    <a:pt x="69164" y="236321"/>
                  </a:lnTo>
                  <a:lnTo>
                    <a:pt x="22593" y="326999"/>
                  </a:lnTo>
                  <a:lnTo>
                    <a:pt x="0" y="387451"/>
                  </a:lnTo>
                  <a:lnTo>
                    <a:pt x="4610" y="433197"/>
                  </a:lnTo>
                  <a:lnTo>
                    <a:pt x="45948" y="471093"/>
                  </a:lnTo>
                  <a:lnTo>
                    <a:pt x="108051" y="513740"/>
                  </a:lnTo>
                  <a:lnTo>
                    <a:pt x="197510" y="551815"/>
                  </a:lnTo>
                  <a:lnTo>
                    <a:pt x="305562" y="606767"/>
                  </a:lnTo>
                  <a:lnTo>
                    <a:pt x="352298" y="630072"/>
                  </a:lnTo>
                  <a:lnTo>
                    <a:pt x="383349" y="622223"/>
                  </a:lnTo>
                  <a:lnTo>
                    <a:pt x="393738" y="611860"/>
                  </a:lnTo>
                  <a:lnTo>
                    <a:pt x="385648" y="645591"/>
                  </a:lnTo>
                  <a:lnTo>
                    <a:pt x="385648" y="771880"/>
                  </a:lnTo>
                  <a:lnTo>
                    <a:pt x="391185" y="879627"/>
                  </a:lnTo>
                  <a:lnTo>
                    <a:pt x="401180" y="975677"/>
                  </a:lnTo>
                  <a:lnTo>
                    <a:pt x="414388" y="1028280"/>
                  </a:lnTo>
                  <a:lnTo>
                    <a:pt x="429310" y="1081074"/>
                  </a:lnTo>
                  <a:lnTo>
                    <a:pt x="430771" y="1082751"/>
                  </a:lnTo>
                  <a:lnTo>
                    <a:pt x="412089" y="1122057"/>
                  </a:lnTo>
                  <a:lnTo>
                    <a:pt x="388721" y="1225169"/>
                  </a:lnTo>
                  <a:lnTo>
                    <a:pt x="360743" y="1339024"/>
                  </a:lnTo>
                  <a:lnTo>
                    <a:pt x="335089" y="1454581"/>
                  </a:lnTo>
                  <a:lnTo>
                    <a:pt x="335089" y="1497241"/>
                  </a:lnTo>
                  <a:lnTo>
                    <a:pt x="360743" y="1573199"/>
                  </a:lnTo>
                  <a:lnTo>
                    <a:pt x="396557" y="1613395"/>
                  </a:lnTo>
                  <a:lnTo>
                    <a:pt x="430072" y="1663738"/>
                  </a:lnTo>
                  <a:lnTo>
                    <a:pt x="453288" y="1701025"/>
                  </a:lnTo>
                  <a:lnTo>
                    <a:pt x="443293" y="1718818"/>
                  </a:lnTo>
                  <a:lnTo>
                    <a:pt x="384111" y="1726653"/>
                  </a:lnTo>
                  <a:lnTo>
                    <a:pt x="288505" y="1741220"/>
                  </a:lnTo>
                  <a:lnTo>
                    <a:pt x="260527" y="1764550"/>
                  </a:lnTo>
                  <a:lnTo>
                    <a:pt x="283895" y="1784654"/>
                  </a:lnTo>
                  <a:lnTo>
                    <a:pt x="316306" y="1793544"/>
                  </a:lnTo>
                  <a:lnTo>
                    <a:pt x="349516" y="1793544"/>
                  </a:lnTo>
                  <a:lnTo>
                    <a:pt x="399643" y="1769148"/>
                  </a:lnTo>
                  <a:lnTo>
                    <a:pt x="445592" y="1749044"/>
                  </a:lnTo>
                  <a:lnTo>
                    <a:pt x="504621" y="1741220"/>
                  </a:lnTo>
                  <a:lnTo>
                    <a:pt x="527989" y="1734324"/>
                  </a:lnTo>
                  <a:lnTo>
                    <a:pt x="520141" y="1708696"/>
                  </a:lnTo>
                  <a:lnTo>
                    <a:pt x="453288" y="1643621"/>
                  </a:lnTo>
                  <a:lnTo>
                    <a:pt x="414388" y="1575498"/>
                  </a:lnTo>
                  <a:lnTo>
                    <a:pt x="381038" y="1529765"/>
                  </a:lnTo>
                  <a:lnTo>
                    <a:pt x="376428" y="1484807"/>
                  </a:lnTo>
                  <a:lnTo>
                    <a:pt x="391960" y="1409611"/>
                  </a:lnTo>
                  <a:lnTo>
                    <a:pt x="427609" y="1331353"/>
                  </a:lnTo>
                  <a:lnTo>
                    <a:pt x="466509" y="1198003"/>
                  </a:lnTo>
                  <a:lnTo>
                    <a:pt x="500011" y="1119771"/>
                  </a:lnTo>
                  <a:lnTo>
                    <a:pt x="499567" y="1113269"/>
                  </a:lnTo>
                  <a:lnTo>
                    <a:pt x="506920" y="1113586"/>
                  </a:lnTo>
                  <a:lnTo>
                    <a:pt x="515480" y="1112227"/>
                  </a:lnTo>
                  <a:lnTo>
                    <a:pt x="535825" y="1136764"/>
                  </a:lnTo>
                  <a:lnTo>
                    <a:pt x="618197" y="1209662"/>
                  </a:lnTo>
                  <a:lnTo>
                    <a:pt x="690460" y="1302651"/>
                  </a:lnTo>
                  <a:lnTo>
                    <a:pt x="737209" y="1398727"/>
                  </a:lnTo>
                  <a:lnTo>
                    <a:pt x="744080" y="1461477"/>
                  </a:lnTo>
                  <a:lnTo>
                    <a:pt x="741794" y="1507210"/>
                  </a:lnTo>
                  <a:lnTo>
                    <a:pt x="721664" y="1610334"/>
                  </a:lnTo>
                  <a:lnTo>
                    <a:pt x="695223" y="1693964"/>
                  </a:lnTo>
                  <a:lnTo>
                    <a:pt x="672630" y="1742147"/>
                  </a:lnTo>
                  <a:lnTo>
                    <a:pt x="667118" y="1772221"/>
                  </a:lnTo>
                  <a:lnTo>
                    <a:pt x="690460" y="1772221"/>
                  </a:lnTo>
                  <a:lnTo>
                    <a:pt x="726249" y="1762252"/>
                  </a:lnTo>
                  <a:lnTo>
                    <a:pt x="737209" y="1764550"/>
                  </a:lnTo>
                  <a:lnTo>
                    <a:pt x="811758" y="1769148"/>
                  </a:lnTo>
                  <a:lnTo>
                    <a:pt x="868591" y="1786953"/>
                  </a:lnTo>
                  <a:lnTo>
                    <a:pt x="888720" y="1776984"/>
                  </a:lnTo>
                  <a:lnTo>
                    <a:pt x="895985" y="1762252"/>
                  </a:lnTo>
                  <a:lnTo>
                    <a:pt x="903338" y="1747342"/>
                  </a:lnTo>
                  <a:lnTo>
                    <a:pt x="903338" y="1738922"/>
                  </a:lnTo>
                  <a:lnTo>
                    <a:pt x="903338" y="17344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314825" y="3882231"/>
              <a:ext cx="342900" cy="462280"/>
            </a:xfrm>
            <a:custGeom>
              <a:avLst/>
              <a:gdLst/>
              <a:ahLst/>
              <a:cxnLst/>
              <a:rect l="l" t="t" r="r" b="b"/>
              <a:pathLst>
                <a:path w="342900" h="462279">
                  <a:moveTo>
                    <a:pt x="342900" y="0"/>
                  </a:moveTo>
                  <a:lnTo>
                    <a:pt x="0" y="0"/>
                  </a:lnTo>
                  <a:lnTo>
                    <a:pt x="0" y="461665"/>
                  </a:lnTo>
                  <a:lnTo>
                    <a:pt x="342900" y="461665"/>
                  </a:lnTo>
                  <a:lnTo>
                    <a:pt x="3429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560830">
              <a:lnSpc>
                <a:spcPct val="100000"/>
              </a:lnSpc>
              <a:spcBef>
                <a:spcPts val="100"/>
              </a:spcBef>
            </a:pPr>
            <a:r>
              <a:rPr dirty="0"/>
              <a:t>Agentes</a:t>
            </a:r>
            <a:r>
              <a:rPr spc="-25" dirty="0"/>
              <a:t> </a:t>
            </a:r>
            <a:r>
              <a:rPr dirty="0"/>
              <a:t>basados</a:t>
            </a:r>
            <a:r>
              <a:rPr spc="-15" dirty="0"/>
              <a:t> </a:t>
            </a:r>
            <a:r>
              <a:rPr dirty="0"/>
              <a:t>en</a:t>
            </a:r>
            <a:r>
              <a:rPr spc="-15" dirty="0"/>
              <a:t> </a:t>
            </a:r>
            <a:r>
              <a:rPr spc="-10" dirty="0"/>
              <a:t>búsqueda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743562" y="1048004"/>
            <a:ext cx="7296150" cy="635000"/>
          </a:xfrm>
          <a:prstGeom prst="rect">
            <a:avLst/>
          </a:prstGeom>
        </p:spPr>
        <p:txBody>
          <a:bodyPr vert="horz" wrap="square" lIns="0" tIns="431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40"/>
              </a:spcBef>
              <a:tabLst>
                <a:tab pos="297815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Con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fin,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anticipan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efectos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esperados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sobre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modelo,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  <a:tabLst>
                <a:tab pos="297815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generando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planes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de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actuación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modelo…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422775" y="3903979"/>
            <a:ext cx="1270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dirty="0">
                <a:latin typeface="Times New Roman"/>
                <a:cs typeface="Times New Roman"/>
              </a:rPr>
              <a:t>!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4718894" y="2434028"/>
            <a:ext cx="4201795" cy="1798320"/>
            <a:chOff x="4718894" y="2434028"/>
            <a:chExt cx="4201795" cy="1798320"/>
          </a:xfrm>
        </p:grpSpPr>
        <p:sp>
          <p:nvSpPr>
            <p:cNvPr id="33" name="object 33"/>
            <p:cNvSpPr/>
            <p:nvPr/>
          </p:nvSpPr>
          <p:spPr>
            <a:xfrm>
              <a:off x="7516015" y="2438791"/>
              <a:ext cx="1400175" cy="1686560"/>
            </a:xfrm>
            <a:custGeom>
              <a:avLst/>
              <a:gdLst/>
              <a:ahLst/>
              <a:cxnLst/>
              <a:rect l="l" t="t" r="r" b="b"/>
              <a:pathLst>
                <a:path w="1400175" h="1686560">
                  <a:moveTo>
                    <a:pt x="1090894" y="0"/>
                  </a:moveTo>
                  <a:lnTo>
                    <a:pt x="1056573" y="4632"/>
                  </a:lnTo>
                  <a:lnTo>
                    <a:pt x="1023535" y="21441"/>
                  </a:lnTo>
                  <a:lnTo>
                    <a:pt x="993110" y="50247"/>
                  </a:lnTo>
                  <a:lnTo>
                    <a:pt x="966629" y="90869"/>
                  </a:lnTo>
                  <a:lnTo>
                    <a:pt x="956120" y="70741"/>
                  </a:lnTo>
                  <a:lnTo>
                    <a:pt x="931353" y="37114"/>
                  </a:lnTo>
                  <a:lnTo>
                    <a:pt x="881469" y="3829"/>
                  </a:lnTo>
                  <a:lnTo>
                    <a:pt x="844902" y="18"/>
                  </a:lnTo>
                  <a:lnTo>
                    <a:pt x="809446" y="11521"/>
                  </a:lnTo>
                  <a:lnTo>
                    <a:pt x="776906" y="37345"/>
                  </a:lnTo>
                  <a:lnTo>
                    <a:pt x="749090" y="76499"/>
                  </a:lnTo>
                  <a:lnTo>
                    <a:pt x="727803" y="127991"/>
                  </a:lnTo>
                  <a:lnTo>
                    <a:pt x="718592" y="114139"/>
                  </a:lnTo>
                  <a:lnTo>
                    <a:pt x="687680" y="79646"/>
                  </a:lnTo>
                  <a:lnTo>
                    <a:pt x="650579" y="55756"/>
                  </a:lnTo>
                  <a:lnTo>
                    <a:pt x="612392" y="46596"/>
                  </a:lnTo>
                  <a:lnTo>
                    <a:pt x="574520" y="51460"/>
                  </a:lnTo>
                  <a:lnTo>
                    <a:pt x="538364" y="69644"/>
                  </a:lnTo>
                  <a:lnTo>
                    <a:pt x="505326" y="100443"/>
                  </a:lnTo>
                  <a:lnTo>
                    <a:pt x="476807" y="143152"/>
                  </a:lnTo>
                  <a:lnTo>
                    <a:pt x="454208" y="197067"/>
                  </a:lnTo>
                  <a:lnTo>
                    <a:pt x="421344" y="171252"/>
                  </a:lnTo>
                  <a:lnTo>
                    <a:pt x="386565" y="154831"/>
                  </a:lnTo>
                  <a:lnTo>
                    <a:pt x="350611" y="148045"/>
                  </a:lnTo>
                  <a:lnTo>
                    <a:pt x="314223" y="151138"/>
                  </a:lnTo>
                  <a:lnTo>
                    <a:pt x="247252" y="184535"/>
                  </a:lnTo>
                  <a:lnTo>
                    <a:pt x="217957" y="213020"/>
                  </a:lnTo>
                  <a:lnTo>
                    <a:pt x="191968" y="248255"/>
                  </a:lnTo>
                  <a:lnTo>
                    <a:pt x="169672" y="289408"/>
                  </a:lnTo>
                  <a:lnTo>
                    <a:pt x="151453" y="335648"/>
                  </a:lnTo>
                  <a:lnTo>
                    <a:pt x="137696" y="386144"/>
                  </a:lnTo>
                  <a:lnTo>
                    <a:pt x="128789" y="440064"/>
                  </a:lnTo>
                  <a:lnTo>
                    <a:pt x="125114" y="496578"/>
                  </a:lnTo>
                  <a:lnTo>
                    <a:pt x="127059" y="554855"/>
                  </a:lnTo>
                  <a:lnTo>
                    <a:pt x="125880" y="560106"/>
                  </a:lnTo>
                  <a:lnTo>
                    <a:pt x="64177" y="595799"/>
                  </a:lnTo>
                  <a:lnTo>
                    <a:pt x="38921" y="630062"/>
                  </a:lnTo>
                  <a:lnTo>
                    <a:pt x="18923" y="673648"/>
                  </a:lnTo>
                  <a:lnTo>
                    <a:pt x="5830" y="722650"/>
                  </a:lnTo>
                  <a:lnTo>
                    <a:pt x="0" y="773610"/>
                  </a:lnTo>
                  <a:lnTo>
                    <a:pt x="1130" y="824623"/>
                  </a:lnTo>
                  <a:lnTo>
                    <a:pt x="8919" y="873784"/>
                  </a:lnTo>
                  <a:lnTo>
                    <a:pt x="23066" y="919187"/>
                  </a:lnTo>
                  <a:lnTo>
                    <a:pt x="43267" y="958927"/>
                  </a:lnTo>
                  <a:lnTo>
                    <a:pt x="69222" y="991097"/>
                  </a:lnTo>
                  <a:lnTo>
                    <a:pt x="50759" y="1031410"/>
                  </a:lnTo>
                  <a:lnTo>
                    <a:pt x="38189" y="1076764"/>
                  </a:lnTo>
                  <a:lnTo>
                    <a:pt x="31851" y="1125473"/>
                  </a:lnTo>
                  <a:lnTo>
                    <a:pt x="32085" y="1175847"/>
                  </a:lnTo>
                  <a:lnTo>
                    <a:pt x="41467" y="1235864"/>
                  </a:lnTo>
                  <a:lnTo>
                    <a:pt x="59530" y="1287944"/>
                  </a:lnTo>
                  <a:lnTo>
                    <a:pt x="84781" y="1330158"/>
                  </a:lnTo>
                  <a:lnTo>
                    <a:pt x="115727" y="1360576"/>
                  </a:lnTo>
                  <a:lnTo>
                    <a:pt x="150874" y="1377268"/>
                  </a:lnTo>
                  <a:lnTo>
                    <a:pt x="188730" y="1378305"/>
                  </a:lnTo>
                  <a:lnTo>
                    <a:pt x="191372" y="1385714"/>
                  </a:lnTo>
                  <a:lnTo>
                    <a:pt x="212723" y="1435527"/>
                  </a:lnTo>
                  <a:lnTo>
                    <a:pt x="237631" y="1478587"/>
                  </a:lnTo>
                  <a:lnTo>
                    <a:pt x="265566" y="1514678"/>
                  </a:lnTo>
                  <a:lnTo>
                    <a:pt x="295997" y="1543581"/>
                  </a:lnTo>
                  <a:lnTo>
                    <a:pt x="328394" y="1565079"/>
                  </a:lnTo>
                  <a:lnTo>
                    <a:pt x="396963" y="1584990"/>
                  </a:lnTo>
                  <a:lnTo>
                    <a:pt x="432074" y="1582967"/>
                  </a:lnTo>
                  <a:lnTo>
                    <a:pt x="467029" y="1572669"/>
                  </a:lnTo>
                  <a:lnTo>
                    <a:pt x="501297" y="1553878"/>
                  </a:lnTo>
                  <a:lnTo>
                    <a:pt x="534348" y="1526377"/>
                  </a:lnTo>
                  <a:lnTo>
                    <a:pt x="557897" y="1574730"/>
                  </a:lnTo>
                  <a:lnTo>
                    <a:pt x="585924" y="1615447"/>
                  </a:lnTo>
                  <a:lnTo>
                    <a:pt x="617757" y="1647711"/>
                  </a:lnTo>
                  <a:lnTo>
                    <a:pt x="652730" y="1670709"/>
                  </a:lnTo>
                  <a:lnTo>
                    <a:pt x="722087" y="1686101"/>
                  </a:lnTo>
                  <a:lnTo>
                    <a:pt x="755946" y="1680182"/>
                  </a:lnTo>
                  <a:lnTo>
                    <a:pt x="819220" y="1643586"/>
                  </a:lnTo>
                  <a:lnTo>
                    <a:pt x="847512" y="1613897"/>
                  </a:lnTo>
                  <a:lnTo>
                    <a:pt x="872826" y="1577272"/>
                  </a:lnTo>
                  <a:lnTo>
                    <a:pt x="894602" y="1534207"/>
                  </a:lnTo>
                  <a:lnTo>
                    <a:pt x="912276" y="1485194"/>
                  </a:lnTo>
                  <a:lnTo>
                    <a:pt x="925289" y="1430728"/>
                  </a:lnTo>
                  <a:lnTo>
                    <a:pt x="948059" y="1450597"/>
                  </a:lnTo>
                  <a:lnTo>
                    <a:pt x="972163" y="1465094"/>
                  </a:lnTo>
                  <a:lnTo>
                    <a:pt x="997249" y="1474051"/>
                  </a:lnTo>
                  <a:lnTo>
                    <a:pt x="1022968" y="1477302"/>
                  </a:lnTo>
                  <a:lnTo>
                    <a:pt x="1056656" y="1472798"/>
                  </a:lnTo>
                  <a:lnTo>
                    <a:pt x="1117697" y="1436629"/>
                  </a:lnTo>
                  <a:lnTo>
                    <a:pt x="1143984" y="1406684"/>
                  </a:lnTo>
                  <a:lnTo>
                    <a:pt x="1166737" y="1369978"/>
                  </a:lnTo>
                  <a:lnTo>
                    <a:pt x="1185424" y="1327373"/>
                  </a:lnTo>
                  <a:lnTo>
                    <a:pt x="1199511" y="1279727"/>
                  </a:lnTo>
                  <a:lnTo>
                    <a:pt x="1208464" y="1227902"/>
                  </a:lnTo>
                  <a:lnTo>
                    <a:pt x="1211752" y="1172757"/>
                  </a:lnTo>
                  <a:lnTo>
                    <a:pt x="1239319" y="1163294"/>
                  </a:lnTo>
                  <a:lnTo>
                    <a:pt x="1290917" y="1127656"/>
                  </a:lnTo>
                  <a:lnTo>
                    <a:pt x="1338565" y="1066440"/>
                  </a:lnTo>
                  <a:lnTo>
                    <a:pt x="1358891" y="1026540"/>
                  </a:lnTo>
                  <a:lnTo>
                    <a:pt x="1375224" y="983001"/>
                  </a:lnTo>
                  <a:lnTo>
                    <a:pt x="1387502" y="936605"/>
                  </a:lnTo>
                  <a:lnTo>
                    <a:pt x="1395662" y="888132"/>
                  </a:lnTo>
                  <a:lnTo>
                    <a:pt x="1399642" y="838363"/>
                  </a:lnTo>
                  <a:lnTo>
                    <a:pt x="1399380" y="788077"/>
                  </a:lnTo>
                  <a:lnTo>
                    <a:pt x="1394812" y="738056"/>
                  </a:lnTo>
                  <a:lnTo>
                    <a:pt x="1385877" y="689080"/>
                  </a:lnTo>
                  <a:lnTo>
                    <a:pt x="1372512" y="641929"/>
                  </a:lnTo>
                  <a:lnTo>
                    <a:pt x="1354655" y="597383"/>
                  </a:lnTo>
                  <a:lnTo>
                    <a:pt x="1359003" y="578966"/>
                  </a:lnTo>
                  <a:lnTo>
                    <a:pt x="1362562" y="560096"/>
                  </a:lnTo>
                  <a:lnTo>
                    <a:pt x="1368319" y="503388"/>
                  </a:lnTo>
                  <a:lnTo>
                    <a:pt x="1367127" y="447635"/>
                  </a:lnTo>
                  <a:lnTo>
                    <a:pt x="1359473" y="394240"/>
                  </a:lnTo>
                  <a:lnTo>
                    <a:pt x="1345844" y="344603"/>
                  </a:lnTo>
                  <a:lnTo>
                    <a:pt x="1326728" y="300125"/>
                  </a:lnTo>
                  <a:lnTo>
                    <a:pt x="1302612" y="262208"/>
                  </a:lnTo>
                  <a:lnTo>
                    <a:pt x="1273985" y="232253"/>
                  </a:lnTo>
                  <a:lnTo>
                    <a:pt x="1241333" y="211660"/>
                  </a:lnTo>
                  <a:lnTo>
                    <a:pt x="1234225" y="168739"/>
                  </a:lnTo>
                  <a:lnTo>
                    <a:pt x="1222808" y="128744"/>
                  </a:lnTo>
                  <a:lnTo>
                    <a:pt x="1207383" y="92530"/>
                  </a:lnTo>
                  <a:lnTo>
                    <a:pt x="1158064" y="27980"/>
                  </a:lnTo>
                  <a:lnTo>
                    <a:pt x="1125168" y="7722"/>
                  </a:lnTo>
                  <a:lnTo>
                    <a:pt x="1090894" y="0"/>
                  </a:lnTo>
                  <a:close/>
                </a:path>
              </a:pathLst>
            </a:custGeom>
            <a:solidFill>
              <a:srgbClr val="FEFA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723657" y="4149799"/>
              <a:ext cx="77698" cy="77699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583278" y="3873469"/>
              <a:ext cx="155398" cy="155398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518019" y="3577282"/>
              <a:ext cx="233098" cy="233098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7516014" y="2438790"/>
              <a:ext cx="1400175" cy="1686560"/>
            </a:xfrm>
            <a:custGeom>
              <a:avLst/>
              <a:gdLst/>
              <a:ahLst/>
              <a:cxnLst/>
              <a:rect l="l" t="t" r="r" b="b"/>
              <a:pathLst>
                <a:path w="1400175" h="1686560">
                  <a:moveTo>
                    <a:pt x="127059" y="554855"/>
                  </a:moveTo>
                  <a:lnTo>
                    <a:pt x="125114" y="496579"/>
                  </a:lnTo>
                  <a:lnTo>
                    <a:pt x="128789" y="440065"/>
                  </a:lnTo>
                  <a:lnTo>
                    <a:pt x="137697" y="386144"/>
                  </a:lnTo>
                  <a:lnTo>
                    <a:pt x="151453" y="335648"/>
                  </a:lnTo>
                  <a:lnTo>
                    <a:pt x="169672" y="289408"/>
                  </a:lnTo>
                  <a:lnTo>
                    <a:pt x="191969" y="248255"/>
                  </a:lnTo>
                  <a:lnTo>
                    <a:pt x="217957" y="213020"/>
                  </a:lnTo>
                  <a:lnTo>
                    <a:pt x="247253" y="184535"/>
                  </a:lnTo>
                  <a:lnTo>
                    <a:pt x="279470" y="163631"/>
                  </a:lnTo>
                  <a:lnTo>
                    <a:pt x="350612" y="148045"/>
                  </a:lnTo>
                  <a:lnTo>
                    <a:pt x="386566" y="154831"/>
                  </a:lnTo>
                  <a:lnTo>
                    <a:pt x="421345" y="171252"/>
                  </a:lnTo>
                  <a:lnTo>
                    <a:pt x="454209" y="197067"/>
                  </a:lnTo>
                  <a:lnTo>
                    <a:pt x="476808" y="143152"/>
                  </a:lnTo>
                  <a:lnTo>
                    <a:pt x="505326" y="100443"/>
                  </a:lnTo>
                  <a:lnTo>
                    <a:pt x="538364" y="69644"/>
                  </a:lnTo>
                  <a:lnTo>
                    <a:pt x="574520" y="51460"/>
                  </a:lnTo>
                  <a:lnTo>
                    <a:pt x="612393" y="46596"/>
                  </a:lnTo>
                  <a:lnTo>
                    <a:pt x="650580" y="55756"/>
                  </a:lnTo>
                  <a:lnTo>
                    <a:pt x="687681" y="79647"/>
                  </a:lnTo>
                  <a:lnTo>
                    <a:pt x="718592" y="114139"/>
                  </a:lnTo>
                  <a:lnTo>
                    <a:pt x="727804" y="127992"/>
                  </a:lnTo>
                  <a:lnTo>
                    <a:pt x="749090" y="76500"/>
                  </a:lnTo>
                  <a:lnTo>
                    <a:pt x="776907" y="37345"/>
                  </a:lnTo>
                  <a:lnTo>
                    <a:pt x="809446" y="11521"/>
                  </a:lnTo>
                  <a:lnTo>
                    <a:pt x="844903" y="18"/>
                  </a:lnTo>
                  <a:lnTo>
                    <a:pt x="881469" y="3828"/>
                  </a:lnTo>
                  <a:lnTo>
                    <a:pt x="917340" y="23944"/>
                  </a:lnTo>
                  <a:lnTo>
                    <a:pt x="944321" y="52768"/>
                  </a:lnTo>
                  <a:lnTo>
                    <a:pt x="966630" y="90870"/>
                  </a:lnTo>
                  <a:lnTo>
                    <a:pt x="993111" y="50247"/>
                  </a:lnTo>
                  <a:lnTo>
                    <a:pt x="1023535" y="21442"/>
                  </a:lnTo>
                  <a:lnTo>
                    <a:pt x="1056573" y="4632"/>
                  </a:lnTo>
                  <a:lnTo>
                    <a:pt x="1090894" y="0"/>
                  </a:lnTo>
                  <a:lnTo>
                    <a:pt x="1125168" y="7722"/>
                  </a:lnTo>
                  <a:lnTo>
                    <a:pt x="1158065" y="27980"/>
                  </a:lnTo>
                  <a:lnTo>
                    <a:pt x="1188253" y="60953"/>
                  </a:lnTo>
                  <a:lnTo>
                    <a:pt x="1222809" y="128744"/>
                  </a:lnTo>
                  <a:lnTo>
                    <a:pt x="1234226" y="168740"/>
                  </a:lnTo>
                  <a:lnTo>
                    <a:pt x="1241333" y="211660"/>
                  </a:lnTo>
                  <a:lnTo>
                    <a:pt x="1273986" y="232253"/>
                  </a:lnTo>
                  <a:lnTo>
                    <a:pt x="1302613" y="262208"/>
                  </a:lnTo>
                  <a:lnTo>
                    <a:pt x="1326728" y="300125"/>
                  </a:lnTo>
                  <a:lnTo>
                    <a:pt x="1345844" y="344603"/>
                  </a:lnTo>
                  <a:lnTo>
                    <a:pt x="1359473" y="394240"/>
                  </a:lnTo>
                  <a:lnTo>
                    <a:pt x="1367127" y="447636"/>
                  </a:lnTo>
                  <a:lnTo>
                    <a:pt x="1368320" y="503388"/>
                  </a:lnTo>
                  <a:lnTo>
                    <a:pt x="1362562" y="560097"/>
                  </a:lnTo>
                  <a:lnTo>
                    <a:pt x="1360883" y="569584"/>
                  </a:lnTo>
                  <a:lnTo>
                    <a:pt x="1359004" y="578966"/>
                  </a:lnTo>
                  <a:lnTo>
                    <a:pt x="1356927" y="588236"/>
                  </a:lnTo>
                  <a:lnTo>
                    <a:pt x="1354655" y="597383"/>
                  </a:lnTo>
                  <a:lnTo>
                    <a:pt x="1372513" y="641929"/>
                  </a:lnTo>
                  <a:lnTo>
                    <a:pt x="1385877" y="689080"/>
                  </a:lnTo>
                  <a:lnTo>
                    <a:pt x="1394812" y="738056"/>
                  </a:lnTo>
                  <a:lnTo>
                    <a:pt x="1399380" y="788077"/>
                  </a:lnTo>
                  <a:lnTo>
                    <a:pt x="1399643" y="838363"/>
                  </a:lnTo>
                  <a:lnTo>
                    <a:pt x="1395663" y="888132"/>
                  </a:lnTo>
                  <a:lnTo>
                    <a:pt x="1387503" y="936605"/>
                  </a:lnTo>
                  <a:lnTo>
                    <a:pt x="1375225" y="983002"/>
                  </a:lnTo>
                  <a:lnTo>
                    <a:pt x="1358892" y="1026540"/>
                  </a:lnTo>
                  <a:lnTo>
                    <a:pt x="1338566" y="1066441"/>
                  </a:lnTo>
                  <a:lnTo>
                    <a:pt x="1314309" y="1101923"/>
                  </a:lnTo>
                  <a:lnTo>
                    <a:pt x="1265814" y="1148187"/>
                  </a:lnTo>
                  <a:lnTo>
                    <a:pt x="1211751" y="1172756"/>
                  </a:lnTo>
                  <a:lnTo>
                    <a:pt x="1208464" y="1227902"/>
                  </a:lnTo>
                  <a:lnTo>
                    <a:pt x="1199511" y="1279727"/>
                  </a:lnTo>
                  <a:lnTo>
                    <a:pt x="1185424" y="1327373"/>
                  </a:lnTo>
                  <a:lnTo>
                    <a:pt x="1166738" y="1369979"/>
                  </a:lnTo>
                  <a:lnTo>
                    <a:pt x="1143984" y="1406684"/>
                  </a:lnTo>
                  <a:lnTo>
                    <a:pt x="1117697" y="1436629"/>
                  </a:lnTo>
                  <a:lnTo>
                    <a:pt x="1056656" y="1472799"/>
                  </a:lnTo>
                  <a:lnTo>
                    <a:pt x="1022967" y="1477302"/>
                  </a:lnTo>
                  <a:lnTo>
                    <a:pt x="997249" y="1474052"/>
                  </a:lnTo>
                  <a:lnTo>
                    <a:pt x="972163" y="1465095"/>
                  </a:lnTo>
                  <a:lnTo>
                    <a:pt x="948059" y="1450598"/>
                  </a:lnTo>
                  <a:lnTo>
                    <a:pt x="925290" y="1430728"/>
                  </a:lnTo>
                  <a:lnTo>
                    <a:pt x="912276" y="1485194"/>
                  </a:lnTo>
                  <a:lnTo>
                    <a:pt x="894602" y="1534207"/>
                  </a:lnTo>
                  <a:lnTo>
                    <a:pt x="872827" y="1577273"/>
                  </a:lnTo>
                  <a:lnTo>
                    <a:pt x="847513" y="1613898"/>
                  </a:lnTo>
                  <a:lnTo>
                    <a:pt x="819220" y="1643587"/>
                  </a:lnTo>
                  <a:lnTo>
                    <a:pt x="755946" y="1680182"/>
                  </a:lnTo>
                  <a:lnTo>
                    <a:pt x="722087" y="1686101"/>
                  </a:lnTo>
                  <a:lnTo>
                    <a:pt x="687495" y="1683107"/>
                  </a:lnTo>
                  <a:lnTo>
                    <a:pt x="617758" y="1647711"/>
                  </a:lnTo>
                  <a:lnTo>
                    <a:pt x="585924" y="1615447"/>
                  </a:lnTo>
                  <a:lnTo>
                    <a:pt x="557898" y="1574730"/>
                  </a:lnTo>
                  <a:lnTo>
                    <a:pt x="534348" y="1526377"/>
                  </a:lnTo>
                  <a:lnTo>
                    <a:pt x="501297" y="1553879"/>
                  </a:lnTo>
                  <a:lnTo>
                    <a:pt x="467029" y="1572669"/>
                  </a:lnTo>
                  <a:lnTo>
                    <a:pt x="432075" y="1582967"/>
                  </a:lnTo>
                  <a:lnTo>
                    <a:pt x="396963" y="1584990"/>
                  </a:lnTo>
                  <a:lnTo>
                    <a:pt x="362226" y="1578955"/>
                  </a:lnTo>
                  <a:lnTo>
                    <a:pt x="295997" y="1543581"/>
                  </a:lnTo>
                  <a:lnTo>
                    <a:pt x="265566" y="1514678"/>
                  </a:lnTo>
                  <a:lnTo>
                    <a:pt x="237631" y="1478588"/>
                  </a:lnTo>
                  <a:lnTo>
                    <a:pt x="212723" y="1435528"/>
                  </a:lnTo>
                  <a:lnTo>
                    <a:pt x="191372" y="1385715"/>
                  </a:lnTo>
                  <a:lnTo>
                    <a:pt x="188731" y="1378305"/>
                  </a:lnTo>
                  <a:lnTo>
                    <a:pt x="150874" y="1377269"/>
                  </a:lnTo>
                  <a:lnTo>
                    <a:pt x="115727" y="1360576"/>
                  </a:lnTo>
                  <a:lnTo>
                    <a:pt x="84781" y="1330158"/>
                  </a:lnTo>
                  <a:lnTo>
                    <a:pt x="59530" y="1287944"/>
                  </a:lnTo>
                  <a:lnTo>
                    <a:pt x="41467" y="1235863"/>
                  </a:lnTo>
                  <a:lnTo>
                    <a:pt x="32085" y="1175846"/>
                  </a:lnTo>
                  <a:lnTo>
                    <a:pt x="31851" y="1125472"/>
                  </a:lnTo>
                  <a:lnTo>
                    <a:pt x="38189" y="1076764"/>
                  </a:lnTo>
                  <a:lnTo>
                    <a:pt x="50760" y="1031410"/>
                  </a:lnTo>
                  <a:lnTo>
                    <a:pt x="69223" y="991098"/>
                  </a:lnTo>
                  <a:lnTo>
                    <a:pt x="43268" y="958927"/>
                  </a:lnTo>
                  <a:lnTo>
                    <a:pt x="23066" y="919188"/>
                  </a:lnTo>
                  <a:lnTo>
                    <a:pt x="8919" y="873785"/>
                  </a:lnTo>
                  <a:lnTo>
                    <a:pt x="1130" y="824623"/>
                  </a:lnTo>
                  <a:lnTo>
                    <a:pt x="0" y="773610"/>
                  </a:lnTo>
                  <a:lnTo>
                    <a:pt x="5830" y="722650"/>
                  </a:lnTo>
                  <a:lnTo>
                    <a:pt x="18924" y="673648"/>
                  </a:lnTo>
                  <a:lnTo>
                    <a:pt x="38921" y="630062"/>
                  </a:lnTo>
                  <a:lnTo>
                    <a:pt x="64177" y="595799"/>
                  </a:lnTo>
                  <a:lnTo>
                    <a:pt x="125881" y="560106"/>
                  </a:lnTo>
                  <a:lnTo>
                    <a:pt x="127059" y="55485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718894" y="4145036"/>
              <a:ext cx="87224" cy="8722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578515" y="3868706"/>
              <a:ext cx="164924" cy="164924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513256" y="3572519"/>
              <a:ext cx="242623" cy="242623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7586738" y="2524181"/>
              <a:ext cx="1283335" cy="1434465"/>
            </a:xfrm>
            <a:custGeom>
              <a:avLst/>
              <a:gdLst/>
              <a:ahLst/>
              <a:cxnLst/>
              <a:rect l="l" t="t" r="r" b="b"/>
              <a:pathLst>
                <a:path w="1283334" h="1434464">
                  <a:moveTo>
                    <a:pt x="82008" y="930246"/>
                  </a:moveTo>
                  <a:lnTo>
                    <a:pt x="60604" y="930301"/>
                  </a:lnTo>
                  <a:lnTo>
                    <a:pt x="39561" y="925045"/>
                  </a:lnTo>
                  <a:lnTo>
                    <a:pt x="19239" y="914613"/>
                  </a:lnTo>
                  <a:lnTo>
                    <a:pt x="0" y="899142"/>
                  </a:lnTo>
                </a:path>
                <a:path w="1283334" h="1434464">
                  <a:moveTo>
                    <a:pt x="154366" y="1270631"/>
                  </a:moveTo>
                  <a:lnTo>
                    <a:pt x="145635" y="1275796"/>
                  </a:lnTo>
                  <a:lnTo>
                    <a:pt x="136725" y="1280007"/>
                  </a:lnTo>
                  <a:lnTo>
                    <a:pt x="127665" y="1283251"/>
                  </a:lnTo>
                  <a:lnTo>
                    <a:pt x="118485" y="1285517"/>
                  </a:lnTo>
                </a:path>
                <a:path w="1283334" h="1434464">
                  <a:moveTo>
                    <a:pt x="463544" y="1434189"/>
                  </a:moveTo>
                  <a:lnTo>
                    <a:pt x="457318" y="1417943"/>
                  </a:lnTo>
                  <a:lnTo>
                    <a:pt x="451632" y="1401186"/>
                  </a:lnTo>
                  <a:lnTo>
                    <a:pt x="446497" y="1383954"/>
                  </a:lnTo>
                  <a:lnTo>
                    <a:pt x="441925" y="1366283"/>
                  </a:lnTo>
                </a:path>
                <a:path w="1283334" h="1434464">
                  <a:moveTo>
                    <a:pt x="863339" y="1264855"/>
                  </a:moveTo>
                  <a:lnTo>
                    <a:pt x="862081" y="1283745"/>
                  </a:lnTo>
                  <a:lnTo>
                    <a:pt x="860220" y="1302486"/>
                  </a:lnTo>
                  <a:lnTo>
                    <a:pt x="857761" y="1321039"/>
                  </a:lnTo>
                  <a:lnTo>
                    <a:pt x="854707" y="1339366"/>
                  </a:lnTo>
                </a:path>
                <a:path w="1283334" h="1434464">
                  <a:moveTo>
                    <a:pt x="1034990" y="804465"/>
                  </a:moveTo>
                  <a:lnTo>
                    <a:pt x="1065359" y="834868"/>
                  </a:lnTo>
                  <a:lnTo>
                    <a:pt x="1091250" y="873398"/>
                  </a:lnTo>
                  <a:lnTo>
                    <a:pt x="1112173" y="918764"/>
                  </a:lnTo>
                  <a:lnTo>
                    <a:pt x="1127641" y="969671"/>
                  </a:lnTo>
                  <a:lnTo>
                    <a:pt x="1137164" y="1024827"/>
                  </a:lnTo>
                  <a:lnTo>
                    <a:pt x="1140254" y="1082940"/>
                  </a:lnTo>
                </a:path>
                <a:path w="1283334" h="1434464">
                  <a:moveTo>
                    <a:pt x="1283272" y="507867"/>
                  </a:moveTo>
                  <a:lnTo>
                    <a:pt x="1274372" y="537188"/>
                  </a:lnTo>
                  <a:lnTo>
                    <a:pt x="1263515" y="564540"/>
                  </a:lnTo>
                  <a:lnTo>
                    <a:pt x="1250818" y="589661"/>
                  </a:lnTo>
                  <a:lnTo>
                    <a:pt x="1236400" y="612288"/>
                  </a:lnTo>
                </a:path>
                <a:path w="1283334" h="1434464">
                  <a:moveTo>
                    <a:pt x="1170802" y="120416"/>
                  </a:moveTo>
                  <a:lnTo>
                    <a:pt x="1171964" y="132661"/>
                  </a:lnTo>
                  <a:lnTo>
                    <a:pt x="1172765" y="144976"/>
                  </a:lnTo>
                  <a:lnTo>
                    <a:pt x="1173203" y="157340"/>
                  </a:lnTo>
                  <a:lnTo>
                    <a:pt x="1173277" y="169732"/>
                  </a:lnTo>
                </a:path>
                <a:path w="1283334" h="1434464">
                  <a:moveTo>
                    <a:pt x="871465" y="62892"/>
                  </a:moveTo>
                  <a:lnTo>
                    <a:pt x="876413" y="46132"/>
                  </a:lnTo>
                  <a:lnTo>
                    <a:pt x="882080" y="30023"/>
                  </a:lnTo>
                  <a:lnTo>
                    <a:pt x="888442" y="14624"/>
                  </a:lnTo>
                  <a:lnTo>
                    <a:pt x="895477" y="0"/>
                  </a:lnTo>
                </a:path>
                <a:path w="1283334" h="1434464">
                  <a:moveTo>
                    <a:pt x="646882" y="92864"/>
                  </a:moveTo>
                  <a:lnTo>
                    <a:pt x="649015" y="78878"/>
                  </a:lnTo>
                  <a:lnTo>
                    <a:pt x="651669" y="65150"/>
                  </a:lnTo>
                  <a:lnTo>
                    <a:pt x="654838" y="51719"/>
                  </a:lnTo>
                  <a:lnTo>
                    <a:pt x="658512" y="38624"/>
                  </a:lnTo>
                </a:path>
                <a:path w="1283334" h="1434464">
                  <a:moveTo>
                    <a:pt x="383320" y="111284"/>
                  </a:moveTo>
                  <a:lnTo>
                    <a:pt x="394556" y="122849"/>
                  </a:lnTo>
                  <a:lnTo>
                    <a:pt x="405335" y="135499"/>
                  </a:lnTo>
                  <a:lnTo>
                    <a:pt x="415627" y="149197"/>
                  </a:lnTo>
                  <a:lnTo>
                    <a:pt x="425402" y="163906"/>
                  </a:lnTo>
                </a:path>
                <a:path w="1283334" h="1434464">
                  <a:moveTo>
                    <a:pt x="63684" y="524843"/>
                  </a:moveTo>
                  <a:lnTo>
                    <a:pt x="61349" y="511189"/>
                  </a:lnTo>
                  <a:lnTo>
                    <a:pt x="59345" y="497399"/>
                  </a:lnTo>
                  <a:lnTo>
                    <a:pt x="57674" y="483490"/>
                  </a:lnTo>
                  <a:lnTo>
                    <a:pt x="56340" y="469479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42" name="object 42"/>
          <p:cNvGraphicFramePr>
            <a:graphicFrameLocks noGrp="1"/>
          </p:cNvGraphicFramePr>
          <p:nvPr/>
        </p:nvGraphicFramePr>
        <p:xfrm>
          <a:off x="8089106" y="2626518"/>
          <a:ext cx="267970" cy="13493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79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69875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A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2857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987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B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2667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987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C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2794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987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34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D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2984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987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E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2794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43" name="object 43"/>
          <p:cNvGrpSpPr/>
          <p:nvPr/>
        </p:nvGrpSpPr>
        <p:grpSpPr>
          <a:xfrm>
            <a:off x="202229" y="1766512"/>
            <a:ext cx="3688715" cy="2446655"/>
            <a:chOff x="202229" y="1766512"/>
            <a:chExt cx="3688715" cy="2446655"/>
          </a:xfrm>
        </p:grpSpPr>
        <p:pic>
          <p:nvPicPr>
            <p:cNvPr id="44" name="object 4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808760" y="4111211"/>
              <a:ext cx="75404" cy="75403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03440" y="3941389"/>
              <a:ext cx="150813" cy="150813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524677" y="3754474"/>
              <a:ext cx="226217" cy="226218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803998" y="4106448"/>
              <a:ext cx="84930" cy="84929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198678" y="3936625"/>
              <a:ext cx="160338" cy="160339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519914" y="3749712"/>
              <a:ext cx="235743" cy="235743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02229" y="1766512"/>
              <a:ext cx="3688103" cy="2446086"/>
            </a:xfrm>
            <a:prstGeom prst="rect">
              <a:avLst/>
            </a:prstGeom>
          </p:spPr>
        </p:pic>
      </p:grpSp>
      <p:sp>
        <p:nvSpPr>
          <p:cNvPr id="51" name="object 51"/>
          <p:cNvSpPr txBox="1"/>
          <p:nvPr/>
        </p:nvSpPr>
        <p:spPr>
          <a:xfrm>
            <a:off x="795999" y="2979420"/>
            <a:ext cx="884555" cy="83629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6555" marR="371475" indent="-635" algn="ctr">
              <a:lnSpc>
                <a:spcPct val="127099"/>
              </a:lnSpc>
              <a:spcBef>
                <a:spcPts val="100"/>
              </a:spcBef>
            </a:pPr>
            <a:r>
              <a:rPr sz="1400" spc="-50" dirty="0">
                <a:latin typeface="Arial"/>
                <a:cs typeface="Arial"/>
              </a:rPr>
              <a:t>A D</a:t>
            </a:r>
            <a:endParaRPr sz="14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430"/>
              </a:spcBef>
              <a:tabLst>
                <a:tab pos="368935" algn="l"/>
                <a:tab pos="740410" algn="l"/>
              </a:tabLst>
            </a:pPr>
            <a:r>
              <a:rPr sz="1400" spc="-50" dirty="0">
                <a:latin typeface="Arial"/>
                <a:cs typeface="Arial"/>
              </a:rPr>
              <a:t>C</a:t>
            </a:r>
            <a:r>
              <a:rPr sz="1400" dirty="0">
                <a:latin typeface="Arial"/>
                <a:cs typeface="Arial"/>
              </a:rPr>
              <a:t>	</a:t>
            </a:r>
            <a:r>
              <a:rPr sz="1400" spc="-50" dirty="0">
                <a:latin typeface="Arial"/>
                <a:cs typeface="Arial"/>
              </a:rPr>
              <a:t>E</a:t>
            </a:r>
            <a:r>
              <a:rPr sz="1400" dirty="0">
                <a:latin typeface="Arial"/>
                <a:cs typeface="Arial"/>
              </a:rPr>
              <a:t>	</a:t>
            </a:r>
            <a:r>
              <a:rPr sz="1400" spc="-50" dirty="0">
                <a:latin typeface="Arial"/>
                <a:cs typeface="Arial"/>
              </a:rPr>
              <a:t>B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52" name="object 52"/>
          <p:cNvGrpSpPr/>
          <p:nvPr/>
        </p:nvGrpSpPr>
        <p:grpSpPr>
          <a:xfrm>
            <a:off x="3884569" y="1746653"/>
            <a:ext cx="1922145" cy="2197100"/>
            <a:chOff x="3884569" y="1746653"/>
            <a:chExt cx="1922145" cy="2197100"/>
          </a:xfrm>
        </p:grpSpPr>
        <p:sp>
          <p:nvSpPr>
            <p:cNvPr id="53" name="object 53"/>
            <p:cNvSpPr/>
            <p:nvPr/>
          </p:nvSpPr>
          <p:spPr>
            <a:xfrm>
              <a:off x="3889331" y="1751416"/>
              <a:ext cx="1912620" cy="1358265"/>
            </a:xfrm>
            <a:custGeom>
              <a:avLst/>
              <a:gdLst/>
              <a:ahLst/>
              <a:cxnLst/>
              <a:rect l="l" t="t" r="r" b="b"/>
              <a:pathLst>
                <a:path w="1912620" h="1358264">
                  <a:moveTo>
                    <a:pt x="743760" y="0"/>
                  </a:moveTo>
                  <a:lnTo>
                    <a:pt x="700935" y="4975"/>
                  </a:lnTo>
                  <a:lnTo>
                    <a:pt x="659067" y="19678"/>
                  </a:lnTo>
                  <a:lnTo>
                    <a:pt x="622224" y="42884"/>
                  </a:lnTo>
                  <a:lnTo>
                    <a:pt x="591761" y="73559"/>
                  </a:lnTo>
                  <a:lnTo>
                    <a:pt x="555602" y="40855"/>
                  </a:lnTo>
                  <a:lnTo>
                    <a:pt x="514058" y="17664"/>
                  </a:lnTo>
                  <a:lnTo>
                    <a:pt x="468945" y="4131"/>
                  </a:lnTo>
                  <a:lnTo>
                    <a:pt x="422079" y="401"/>
                  </a:lnTo>
                  <a:lnTo>
                    <a:pt x="375278" y="6619"/>
                  </a:lnTo>
                  <a:lnTo>
                    <a:pt x="330358" y="22928"/>
                  </a:lnTo>
                  <a:lnTo>
                    <a:pt x="289135" y="49474"/>
                  </a:lnTo>
                  <a:lnTo>
                    <a:pt x="241951" y="104052"/>
                  </a:lnTo>
                  <a:lnTo>
                    <a:pt x="216655" y="170806"/>
                  </a:lnTo>
                  <a:lnTo>
                    <a:pt x="172069" y="187385"/>
                  </a:lnTo>
                  <a:lnTo>
                    <a:pt x="132978" y="211501"/>
                  </a:lnTo>
                  <a:lnTo>
                    <a:pt x="100049" y="242028"/>
                  </a:lnTo>
                  <a:lnTo>
                    <a:pt x="73946" y="277836"/>
                  </a:lnTo>
                  <a:lnTo>
                    <a:pt x="55336" y="317798"/>
                  </a:lnTo>
                  <a:lnTo>
                    <a:pt x="44884" y="360786"/>
                  </a:lnTo>
                  <a:lnTo>
                    <a:pt x="43256" y="405672"/>
                  </a:lnTo>
                  <a:lnTo>
                    <a:pt x="51117" y="451327"/>
                  </a:lnTo>
                  <a:lnTo>
                    <a:pt x="53411" y="458965"/>
                  </a:lnTo>
                  <a:lnTo>
                    <a:pt x="55977" y="466519"/>
                  </a:lnTo>
                  <a:lnTo>
                    <a:pt x="58813" y="473982"/>
                  </a:lnTo>
                  <a:lnTo>
                    <a:pt x="61915" y="481346"/>
                  </a:lnTo>
                  <a:lnTo>
                    <a:pt x="35431" y="520921"/>
                  </a:lnTo>
                  <a:lnTo>
                    <a:pt x="16360" y="562958"/>
                  </a:lnTo>
                  <a:lnTo>
                    <a:pt x="4587" y="606621"/>
                  </a:lnTo>
                  <a:lnTo>
                    <a:pt x="0" y="651074"/>
                  </a:lnTo>
                  <a:lnTo>
                    <a:pt x="2483" y="695480"/>
                  </a:lnTo>
                  <a:lnTo>
                    <a:pt x="11925" y="739004"/>
                  </a:lnTo>
                  <a:lnTo>
                    <a:pt x="28212" y="780808"/>
                  </a:lnTo>
                  <a:lnTo>
                    <a:pt x="51231" y="820057"/>
                  </a:lnTo>
                  <a:lnTo>
                    <a:pt x="80867" y="855914"/>
                  </a:lnTo>
                  <a:lnTo>
                    <a:pt x="117007" y="887543"/>
                  </a:lnTo>
                  <a:lnTo>
                    <a:pt x="183227" y="924789"/>
                  </a:lnTo>
                  <a:lnTo>
                    <a:pt x="219406" y="936951"/>
                  </a:lnTo>
                  <a:lnTo>
                    <a:pt x="257049" y="944570"/>
                  </a:lnTo>
                  <a:lnTo>
                    <a:pt x="261538" y="988967"/>
                  </a:lnTo>
                  <a:lnTo>
                    <a:pt x="273764" y="1030691"/>
                  </a:lnTo>
                  <a:lnTo>
                    <a:pt x="292999" y="1069050"/>
                  </a:lnTo>
                  <a:lnTo>
                    <a:pt x="318515" y="1103351"/>
                  </a:lnTo>
                  <a:lnTo>
                    <a:pt x="349585" y="1132902"/>
                  </a:lnTo>
                  <a:lnTo>
                    <a:pt x="385479" y="1157010"/>
                  </a:lnTo>
                  <a:lnTo>
                    <a:pt x="425471" y="1174984"/>
                  </a:lnTo>
                  <a:lnTo>
                    <a:pt x="468831" y="1186129"/>
                  </a:lnTo>
                  <a:lnTo>
                    <a:pt x="514832" y="1189755"/>
                  </a:lnTo>
                  <a:lnTo>
                    <a:pt x="549951" y="1187138"/>
                  </a:lnTo>
                  <a:lnTo>
                    <a:pt x="584206" y="1179927"/>
                  </a:lnTo>
                  <a:lnTo>
                    <a:pt x="617119" y="1168256"/>
                  </a:lnTo>
                  <a:lnTo>
                    <a:pt x="648211" y="1152259"/>
                  </a:lnTo>
                  <a:lnTo>
                    <a:pt x="665981" y="1196109"/>
                  </a:lnTo>
                  <a:lnTo>
                    <a:pt x="690115" y="1235569"/>
                  </a:lnTo>
                  <a:lnTo>
                    <a:pt x="719849" y="1270241"/>
                  </a:lnTo>
                  <a:lnTo>
                    <a:pt x="754416" y="1299726"/>
                  </a:lnTo>
                  <a:lnTo>
                    <a:pt x="793048" y="1323629"/>
                  </a:lnTo>
                  <a:lnTo>
                    <a:pt x="834981" y="1341550"/>
                  </a:lnTo>
                  <a:lnTo>
                    <a:pt x="879448" y="1353091"/>
                  </a:lnTo>
                  <a:lnTo>
                    <a:pt x="925683" y="1357856"/>
                  </a:lnTo>
                  <a:lnTo>
                    <a:pt x="972919" y="1355446"/>
                  </a:lnTo>
                  <a:lnTo>
                    <a:pt x="1020390" y="1345463"/>
                  </a:lnTo>
                  <a:lnTo>
                    <a:pt x="1068144" y="1326949"/>
                  </a:lnTo>
                  <a:lnTo>
                    <a:pt x="1111613" y="1300974"/>
                  </a:lnTo>
                  <a:lnTo>
                    <a:pt x="1149883" y="1268193"/>
                  </a:lnTo>
                  <a:lnTo>
                    <a:pt x="1182041" y="1229265"/>
                  </a:lnTo>
                  <a:lnTo>
                    <a:pt x="1223336" y="1249831"/>
                  </a:lnTo>
                  <a:lnTo>
                    <a:pt x="1266080" y="1264492"/>
                  </a:lnTo>
                  <a:lnTo>
                    <a:pt x="1309713" y="1273383"/>
                  </a:lnTo>
                  <a:lnTo>
                    <a:pt x="1353678" y="1276640"/>
                  </a:lnTo>
                  <a:lnTo>
                    <a:pt x="1397416" y="1274396"/>
                  </a:lnTo>
                  <a:lnTo>
                    <a:pt x="1440370" y="1266787"/>
                  </a:lnTo>
                  <a:lnTo>
                    <a:pt x="1481981" y="1253948"/>
                  </a:lnTo>
                  <a:lnTo>
                    <a:pt x="1521692" y="1236013"/>
                  </a:lnTo>
                  <a:lnTo>
                    <a:pt x="1558945" y="1213118"/>
                  </a:lnTo>
                  <a:lnTo>
                    <a:pt x="1593181" y="1185398"/>
                  </a:lnTo>
                  <a:lnTo>
                    <a:pt x="1623842" y="1152987"/>
                  </a:lnTo>
                  <a:lnTo>
                    <a:pt x="1650371" y="1116020"/>
                  </a:lnTo>
                  <a:lnTo>
                    <a:pt x="1653979" y="1110055"/>
                  </a:lnTo>
                  <a:lnTo>
                    <a:pt x="1705671" y="1109220"/>
                  </a:lnTo>
                  <a:lnTo>
                    <a:pt x="1753665" y="1095781"/>
                  </a:lnTo>
                  <a:lnTo>
                    <a:pt x="1795921" y="1071292"/>
                  </a:lnTo>
                  <a:lnTo>
                    <a:pt x="1830401" y="1037306"/>
                  </a:lnTo>
                  <a:lnTo>
                    <a:pt x="1855066" y="995377"/>
                  </a:lnTo>
                  <a:lnTo>
                    <a:pt x="1867877" y="947058"/>
                  </a:lnTo>
                  <a:lnTo>
                    <a:pt x="1868197" y="906503"/>
                  </a:lnTo>
                  <a:lnTo>
                    <a:pt x="1859542" y="867288"/>
                  </a:lnTo>
                  <a:lnTo>
                    <a:pt x="1842378" y="830774"/>
                  </a:lnTo>
                  <a:lnTo>
                    <a:pt x="1817166" y="798319"/>
                  </a:lnTo>
                  <a:lnTo>
                    <a:pt x="1857762" y="767469"/>
                  </a:lnTo>
                  <a:lnTo>
                    <a:pt x="1887571" y="728672"/>
                  </a:lnTo>
                  <a:lnTo>
                    <a:pt x="1905939" y="684365"/>
                  </a:lnTo>
                  <a:lnTo>
                    <a:pt x="1912211" y="636984"/>
                  </a:lnTo>
                  <a:lnTo>
                    <a:pt x="1905733" y="588966"/>
                  </a:lnTo>
                  <a:lnTo>
                    <a:pt x="1885849" y="542746"/>
                  </a:lnTo>
                  <a:lnTo>
                    <a:pt x="1858543" y="507655"/>
                  </a:lnTo>
                  <a:lnTo>
                    <a:pt x="1824056" y="480071"/>
                  </a:lnTo>
                  <a:lnTo>
                    <a:pt x="1783954" y="460971"/>
                  </a:lnTo>
                  <a:lnTo>
                    <a:pt x="1739801" y="451335"/>
                  </a:lnTo>
                  <a:lnTo>
                    <a:pt x="1738191" y="447107"/>
                  </a:lnTo>
                  <a:lnTo>
                    <a:pt x="1740846" y="400189"/>
                  </a:lnTo>
                  <a:lnTo>
                    <a:pt x="1735829" y="354691"/>
                  </a:lnTo>
                  <a:lnTo>
                    <a:pt x="1723665" y="311280"/>
                  </a:lnTo>
                  <a:lnTo>
                    <a:pt x="1704881" y="270626"/>
                  </a:lnTo>
                  <a:lnTo>
                    <a:pt x="1680003" y="233399"/>
                  </a:lnTo>
                  <a:lnTo>
                    <a:pt x="1649557" y="200268"/>
                  </a:lnTo>
                  <a:lnTo>
                    <a:pt x="1614070" y="171901"/>
                  </a:lnTo>
                  <a:lnTo>
                    <a:pt x="1574067" y="148968"/>
                  </a:lnTo>
                  <a:lnTo>
                    <a:pt x="1530074" y="132138"/>
                  </a:lnTo>
                  <a:lnTo>
                    <a:pt x="1482619" y="122081"/>
                  </a:lnTo>
                  <a:lnTo>
                    <a:pt x="1432931" y="119591"/>
                  </a:lnTo>
                  <a:lnTo>
                    <a:pt x="1383836" y="125053"/>
                  </a:lnTo>
                  <a:lnTo>
                    <a:pt x="1336346" y="138274"/>
                  </a:lnTo>
                  <a:lnTo>
                    <a:pt x="1291469" y="159057"/>
                  </a:lnTo>
                  <a:lnTo>
                    <a:pt x="1264950" y="120595"/>
                  </a:lnTo>
                  <a:lnTo>
                    <a:pt x="1232058" y="88986"/>
                  </a:lnTo>
                  <a:lnTo>
                    <a:pt x="1194075" y="64610"/>
                  </a:lnTo>
                  <a:lnTo>
                    <a:pt x="1152283" y="47846"/>
                  </a:lnTo>
                  <a:lnTo>
                    <a:pt x="1107964" y="39076"/>
                  </a:lnTo>
                  <a:lnTo>
                    <a:pt x="1062400" y="38678"/>
                  </a:lnTo>
                  <a:lnTo>
                    <a:pt x="1016873" y="47034"/>
                  </a:lnTo>
                  <a:lnTo>
                    <a:pt x="972665" y="64523"/>
                  </a:lnTo>
                  <a:lnTo>
                    <a:pt x="930456" y="92293"/>
                  </a:lnTo>
                  <a:lnTo>
                    <a:pt x="917877" y="103446"/>
                  </a:lnTo>
                  <a:lnTo>
                    <a:pt x="893566" y="67323"/>
                  </a:lnTo>
                  <a:lnTo>
                    <a:pt x="862446" y="38414"/>
                  </a:lnTo>
                  <a:lnTo>
                    <a:pt x="826069" y="17222"/>
                  </a:lnTo>
                  <a:lnTo>
                    <a:pt x="785989" y="4249"/>
                  </a:lnTo>
                  <a:lnTo>
                    <a:pt x="743760" y="0"/>
                  </a:lnTo>
                  <a:close/>
                </a:path>
              </a:pathLst>
            </a:custGeom>
            <a:solidFill>
              <a:srgbClr val="FEFA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278000" y="3863544"/>
              <a:ext cx="75403" cy="7540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329620" y="3576852"/>
              <a:ext cx="150812" cy="150813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406702" y="3219182"/>
              <a:ext cx="226218" cy="226218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3889331" y="1751415"/>
              <a:ext cx="1912620" cy="1358265"/>
            </a:xfrm>
            <a:custGeom>
              <a:avLst/>
              <a:gdLst/>
              <a:ahLst/>
              <a:cxnLst/>
              <a:rect l="l" t="t" r="r" b="b"/>
              <a:pathLst>
                <a:path w="1912620" h="1358264">
                  <a:moveTo>
                    <a:pt x="1738191" y="447107"/>
                  </a:moveTo>
                  <a:lnTo>
                    <a:pt x="1740846" y="400190"/>
                  </a:lnTo>
                  <a:lnTo>
                    <a:pt x="1735829" y="354691"/>
                  </a:lnTo>
                  <a:lnTo>
                    <a:pt x="1723665" y="311280"/>
                  </a:lnTo>
                  <a:lnTo>
                    <a:pt x="1704881" y="270627"/>
                  </a:lnTo>
                  <a:lnTo>
                    <a:pt x="1680003" y="233399"/>
                  </a:lnTo>
                  <a:lnTo>
                    <a:pt x="1649557" y="200268"/>
                  </a:lnTo>
                  <a:lnTo>
                    <a:pt x="1614070" y="171901"/>
                  </a:lnTo>
                  <a:lnTo>
                    <a:pt x="1574067" y="148968"/>
                  </a:lnTo>
                  <a:lnTo>
                    <a:pt x="1530075" y="132138"/>
                  </a:lnTo>
                  <a:lnTo>
                    <a:pt x="1482620" y="122081"/>
                  </a:lnTo>
                  <a:lnTo>
                    <a:pt x="1432931" y="119591"/>
                  </a:lnTo>
                  <a:lnTo>
                    <a:pt x="1383836" y="125053"/>
                  </a:lnTo>
                  <a:lnTo>
                    <a:pt x="1336346" y="138274"/>
                  </a:lnTo>
                  <a:lnTo>
                    <a:pt x="1291469" y="159057"/>
                  </a:lnTo>
                  <a:lnTo>
                    <a:pt x="1264950" y="120595"/>
                  </a:lnTo>
                  <a:lnTo>
                    <a:pt x="1232058" y="88986"/>
                  </a:lnTo>
                  <a:lnTo>
                    <a:pt x="1194075" y="64609"/>
                  </a:lnTo>
                  <a:lnTo>
                    <a:pt x="1152283" y="47846"/>
                  </a:lnTo>
                  <a:lnTo>
                    <a:pt x="1107964" y="39075"/>
                  </a:lnTo>
                  <a:lnTo>
                    <a:pt x="1062400" y="38678"/>
                  </a:lnTo>
                  <a:lnTo>
                    <a:pt x="1016873" y="47034"/>
                  </a:lnTo>
                  <a:lnTo>
                    <a:pt x="972665" y="64524"/>
                  </a:lnTo>
                  <a:lnTo>
                    <a:pt x="930455" y="92293"/>
                  </a:lnTo>
                  <a:lnTo>
                    <a:pt x="917877" y="103446"/>
                  </a:lnTo>
                  <a:lnTo>
                    <a:pt x="893566" y="67323"/>
                  </a:lnTo>
                  <a:lnTo>
                    <a:pt x="862446" y="38414"/>
                  </a:lnTo>
                  <a:lnTo>
                    <a:pt x="826069" y="17222"/>
                  </a:lnTo>
                  <a:lnTo>
                    <a:pt x="785989" y="4250"/>
                  </a:lnTo>
                  <a:lnTo>
                    <a:pt x="743760" y="0"/>
                  </a:lnTo>
                  <a:lnTo>
                    <a:pt x="700935" y="4975"/>
                  </a:lnTo>
                  <a:lnTo>
                    <a:pt x="659068" y="19678"/>
                  </a:lnTo>
                  <a:lnTo>
                    <a:pt x="622224" y="42884"/>
                  </a:lnTo>
                  <a:lnTo>
                    <a:pt x="591762" y="73560"/>
                  </a:lnTo>
                  <a:lnTo>
                    <a:pt x="555602" y="40855"/>
                  </a:lnTo>
                  <a:lnTo>
                    <a:pt x="514058" y="17664"/>
                  </a:lnTo>
                  <a:lnTo>
                    <a:pt x="468945" y="4131"/>
                  </a:lnTo>
                  <a:lnTo>
                    <a:pt x="422079" y="401"/>
                  </a:lnTo>
                  <a:lnTo>
                    <a:pt x="375278" y="6619"/>
                  </a:lnTo>
                  <a:lnTo>
                    <a:pt x="330358" y="22928"/>
                  </a:lnTo>
                  <a:lnTo>
                    <a:pt x="289136" y="49474"/>
                  </a:lnTo>
                  <a:lnTo>
                    <a:pt x="241951" y="104052"/>
                  </a:lnTo>
                  <a:lnTo>
                    <a:pt x="216655" y="170806"/>
                  </a:lnTo>
                  <a:lnTo>
                    <a:pt x="172068" y="187385"/>
                  </a:lnTo>
                  <a:lnTo>
                    <a:pt x="132978" y="211502"/>
                  </a:lnTo>
                  <a:lnTo>
                    <a:pt x="100049" y="242028"/>
                  </a:lnTo>
                  <a:lnTo>
                    <a:pt x="73946" y="277836"/>
                  </a:lnTo>
                  <a:lnTo>
                    <a:pt x="55336" y="317798"/>
                  </a:lnTo>
                  <a:lnTo>
                    <a:pt x="44884" y="360786"/>
                  </a:lnTo>
                  <a:lnTo>
                    <a:pt x="43256" y="405672"/>
                  </a:lnTo>
                  <a:lnTo>
                    <a:pt x="51118" y="451327"/>
                  </a:lnTo>
                  <a:lnTo>
                    <a:pt x="53411" y="458965"/>
                  </a:lnTo>
                  <a:lnTo>
                    <a:pt x="55977" y="466519"/>
                  </a:lnTo>
                  <a:lnTo>
                    <a:pt x="58813" y="473981"/>
                  </a:lnTo>
                  <a:lnTo>
                    <a:pt x="61916" y="481346"/>
                  </a:lnTo>
                  <a:lnTo>
                    <a:pt x="35432" y="520921"/>
                  </a:lnTo>
                  <a:lnTo>
                    <a:pt x="16360" y="562958"/>
                  </a:lnTo>
                  <a:lnTo>
                    <a:pt x="4587" y="606621"/>
                  </a:lnTo>
                  <a:lnTo>
                    <a:pt x="0" y="651074"/>
                  </a:lnTo>
                  <a:lnTo>
                    <a:pt x="2483" y="695480"/>
                  </a:lnTo>
                  <a:lnTo>
                    <a:pt x="11925" y="739004"/>
                  </a:lnTo>
                  <a:lnTo>
                    <a:pt x="28212" y="780808"/>
                  </a:lnTo>
                  <a:lnTo>
                    <a:pt x="51231" y="820057"/>
                  </a:lnTo>
                  <a:lnTo>
                    <a:pt x="80867" y="855914"/>
                  </a:lnTo>
                  <a:lnTo>
                    <a:pt x="117008" y="887543"/>
                  </a:lnTo>
                  <a:lnTo>
                    <a:pt x="183227" y="924789"/>
                  </a:lnTo>
                  <a:lnTo>
                    <a:pt x="219406" y="936952"/>
                  </a:lnTo>
                  <a:lnTo>
                    <a:pt x="257049" y="944570"/>
                  </a:lnTo>
                  <a:lnTo>
                    <a:pt x="261538" y="988967"/>
                  </a:lnTo>
                  <a:lnTo>
                    <a:pt x="273764" y="1030691"/>
                  </a:lnTo>
                  <a:lnTo>
                    <a:pt x="292999" y="1069050"/>
                  </a:lnTo>
                  <a:lnTo>
                    <a:pt x="318515" y="1103351"/>
                  </a:lnTo>
                  <a:lnTo>
                    <a:pt x="349585" y="1132902"/>
                  </a:lnTo>
                  <a:lnTo>
                    <a:pt x="385479" y="1157010"/>
                  </a:lnTo>
                  <a:lnTo>
                    <a:pt x="425471" y="1174984"/>
                  </a:lnTo>
                  <a:lnTo>
                    <a:pt x="468831" y="1186129"/>
                  </a:lnTo>
                  <a:lnTo>
                    <a:pt x="514833" y="1189755"/>
                  </a:lnTo>
                  <a:lnTo>
                    <a:pt x="549951" y="1187139"/>
                  </a:lnTo>
                  <a:lnTo>
                    <a:pt x="584206" y="1179927"/>
                  </a:lnTo>
                  <a:lnTo>
                    <a:pt x="617120" y="1168256"/>
                  </a:lnTo>
                  <a:lnTo>
                    <a:pt x="648212" y="1152259"/>
                  </a:lnTo>
                  <a:lnTo>
                    <a:pt x="665981" y="1196109"/>
                  </a:lnTo>
                  <a:lnTo>
                    <a:pt x="690116" y="1235569"/>
                  </a:lnTo>
                  <a:lnTo>
                    <a:pt x="719849" y="1270240"/>
                  </a:lnTo>
                  <a:lnTo>
                    <a:pt x="754416" y="1299726"/>
                  </a:lnTo>
                  <a:lnTo>
                    <a:pt x="793048" y="1323628"/>
                  </a:lnTo>
                  <a:lnTo>
                    <a:pt x="834981" y="1341549"/>
                  </a:lnTo>
                  <a:lnTo>
                    <a:pt x="879448" y="1353091"/>
                  </a:lnTo>
                  <a:lnTo>
                    <a:pt x="925683" y="1357856"/>
                  </a:lnTo>
                  <a:lnTo>
                    <a:pt x="972919" y="1355446"/>
                  </a:lnTo>
                  <a:lnTo>
                    <a:pt x="1020390" y="1345463"/>
                  </a:lnTo>
                  <a:lnTo>
                    <a:pt x="1068145" y="1326949"/>
                  </a:lnTo>
                  <a:lnTo>
                    <a:pt x="1111613" y="1300974"/>
                  </a:lnTo>
                  <a:lnTo>
                    <a:pt x="1149883" y="1268193"/>
                  </a:lnTo>
                  <a:lnTo>
                    <a:pt x="1182041" y="1229264"/>
                  </a:lnTo>
                  <a:lnTo>
                    <a:pt x="1223336" y="1249831"/>
                  </a:lnTo>
                  <a:lnTo>
                    <a:pt x="1266080" y="1264492"/>
                  </a:lnTo>
                  <a:lnTo>
                    <a:pt x="1309713" y="1273383"/>
                  </a:lnTo>
                  <a:lnTo>
                    <a:pt x="1353678" y="1276640"/>
                  </a:lnTo>
                  <a:lnTo>
                    <a:pt x="1397416" y="1274396"/>
                  </a:lnTo>
                  <a:lnTo>
                    <a:pt x="1440370" y="1266787"/>
                  </a:lnTo>
                  <a:lnTo>
                    <a:pt x="1481981" y="1253948"/>
                  </a:lnTo>
                  <a:lnTo>
                    <a:pt x="1521692" y="1236013"/>
                  </a:lnTo>
                  <a:lnTo>
                    <a:pt x="1558945" y="1213118"/>
                  </a:lnTo>
                  <a:lnTo>
                    <a:pt x="1593181" y="1185398"/>
                  </a:lnTo>
                  <a:lnTo>
                    <a:pt x="1623842" y="1152987"/>
                  </a:lnTo>
                  <a:lnTo>
                    <a:pt x="1650371" y="1116020"/>
                  </a:lnTo>
                  <a:lnTo>
                    <a:pt x="1653979" y="1110055"/>
                  </a:lnTo>
                  <a:lnTo>
                    <a:pt x="1705671" y="1109220"/>
                  </a:lnTo>
                  <a:lnTo>
                    <a:pt x="1753665" y="1095781"/>
                  </a:lnTo>
                  <a:lnTo>
                    <a:pt x="1795921" y="1071292"/>
                  </a:lnTo>
                  <a:lnTo>
                    <a:pt x="1830402" y="1037306"/>
                  </a:lnTo>
                  <a:lnTo>
                    <a:pt x="1855067" y="995377"/>
                  </a:lnTo>
                  <a:lnTo>
                    <a:pt x="1867878" y="947058"/>
                  </a:lnTo>
                  <a:lnTo>
                    <a:pt x="1868197" y="906503"/>
                  </a:lnTo>
                  <a:lnTo>
                    <a:pt x="1859542" y="867288"/>
                  </a:lnTo>
                  <a:lnTo>
                    <a:pt x="1842378" y="830774"/>
                  </a:lnTo>
                  <a:lnTo>
                    <a:pt x="1817166" y="798320"/>
                  </a:lnTo>
                  <a:lnTo>
                    <a:pt x="1857762" y="767469"/>
                  </a:lnTo>
                  <a:lnTo>
                    <a:pt x="1887571" y="728672"/>
                  </a:lnTo>
                  <a:lnTo>
                    <a:pt x="1905939" y="684365"/>
                  </a:lnTo>
                  <a:lnTo>
                    <a:pt x="1912211" y="636984"/>
                  </a:lnTo>
                  <a:lnTo>
                    <a:pt x="1905733" y="588966"/>
                  </a:lnTo>
                  <a:lnTo>
                    <a:pt x="1885850" y="542745"/>
                  </a:lnTo>
                  <a:lnTo>
                    <a:pt x="1858543" y="507655"/>
                  </a:lnTo>
                  <a:lnTo>
                    <a:pt x="1824056" y="480071"/>
                  </a:lnTo>
                  <a:lnTo>
                    <a:pt x="1783954" y="460971"/>
                  </a:lnTo>
                  <a:lnTo>
                    <a:pt x="1739800" y="451335"/>
                  </a:lnTo>
                  <a:lnTo>
                    <a:pt x="1738191" y="44710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273237" y="3858781"/>
              <a:ext cx="84929" cy="84930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324857" y="3572089"/>
              <a:ext cx="160339" cy="160339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401939" y="3214420"/>
              <a:ext cx="235743" cy="235743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4525563" y="2544449"/>
              <a:ext cx="1179195" cy="431165"/>
            </a:xfrm>
            <a:custGeom>
              <a:avLst/>
              <a:gdLst/>
              <a:ahLst/>
              <a:cxnLst/>
              <a:rect l="l" t="t" r="r" b="b"/>
              <a:pathLst>
                <a:path w="1179195" h="431164">
                  <a:moveTo>
                    <a:pt x="1066903" y="25041"/>
                  </a:moveTo>
                  <a:lnTo>
                    <a:pt x="1096131" y="25086"/>
                  </a:lnTo>
                  <a:lnTo>
                    <a:pt x="1124865" y="20854"/>
                  </a:lnTo>
                  <a:lnTo>
                    <a:pt x="1152614" y="12455"/>
                  </a:lnTo>
                  <a:lnTo>
                    <a:pt x="1178885" y="0"/>
                  </a:lnTo>
                </a:path>
                <a:path w="1179195" h="431164">
                  <a:moveTo>
                    <a:pt x="968099" y="299080"/>
                  </a:moveTo>
                  <a:lnTo>
                    <a:pt x="980021" y="303238"/>
                  </a:lnTo>
                  <a:lnTo>
                    <a:pt x="992187" y="306628"/>
                  </a:lnTo>
                  <a:lnTo>
                    <a:pt x="1004558" y="309240"/>
                  </a:lnTo>
                  <a:lnTo>
                    <a:pt x="1017094" y="311064"/>
                  </a:lnTo>
                </a:path>
                <a:path w="1179195" h="431164">
                  <a:moveTo>
                    <a:pt x="545918" y="430758"/>
                  </a:moveTo>
                  <a:lnTo>
                    <a:pt x="554420" y="417679"/>
                  </a:lnTo>
                  <a:lnTo>
                    <a:pt x="562184" y="404188"/>
                  </a:lnTo>
                  <a:lnTo>
                    <a:pt x="569196" y="390315"/>
                  </a:lnTo>
                  <a:lnTo>
                    <a:pt x="575439" y="376088"/>
                  </a:lnTo>
                </a:path>
                <a:path w="1179195" h="431164">
                  <a:moveTo>
                    <a:pt x="0" y="294430"/>
                  </a:moveTo>
                  <a:lnTo>
                    <a:pt x="1717" y="309638"/>
                  </a:lnTo>
                  <a:lnTo>
                    <a:pt x="4258" y="324726"/>
                  </a:lnTo>
                  <a:lnTo>
                    <a:pt x="7617" y="339663"/>
                  </a:lnTo>
                  <a:lnTo>
                    <a:pt x="11788" y="35441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142676" y="2463464"/>
              <a:ext cx="153262" cy="233721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3952148" y="1820563"/>
              <a:ext cx="1675764" cy="493395"/>
            </a:xfrm>
            <a:custGeom>
              <a:avLst/>
              <a:gdLst/>
              <a:ahLst/>
              <a:cxnLst/>
              <a:rect l="l" t="t" r="r" b="b"/>
              <a:pathLst>
                <a:path w="1675764" h="493394">
                  <a:moveTo>
                    <a:pt x="0" y="408876"/>
                  </a:moveTo>
                  <a:lnTo>
                    <a:pt x="12152" y="432482"/>
                  </a:lnTo>
                  <a:lnTo>
                    <a:pt x="26978" y="454503"/>
                  </a:lnTo>
                  <a:lnTo>
                    <a:pt x="44315" y="474728"/>
                  </a:lnTo>
                  <a:lnTo>
                    <a:pt x="64003" y="492944"/>
                  </a:lnTo>
                </a:path>
                <a:path w="1675764" h="493394">
                  <a:moveTo>
                    <a:pt x="153577" y="96945"/>
                  </a:moveTo>
                  <a:lnTo>
                    <a:pt x="151989" y="106803"/>
                  </a:lnTo>
                  <a:lnTo>
                    <a:pt x="150896" y="116718"/>
                  </a:lnTo>
                  <a:lnTo>
                    <a:pt x="150298" y="126672"/>
                  </a:lnTo>
                  <a:lnTo>
                    <a:pt x="150198" y="136648"/>
                  </a:lnTo>
                </a:path>
                <a:path w="1675764" h="493394">
                  <a:moveTo>
                    <a:pt x="562319" y="50633"/>
                  </a:moveTo>
                  <a:lnTo>
                    <a:pt x="555562" y="37140"/>
                  </a:lnTo>
                  <a:lnTo>
                    <a:pt x="547824" y="24171"/>
                  </a:lnTo>
                  <a:lnTo>
                    <a:pt x="539136" y="11774"/>
                  </a:lnTo>
                  <a:lnTo>
                    <a:pt x="529531" y="0"/>
                  </a:lnTo>
                </a:path>
                <a:path w="1675764" h="493394">
                  <a:moveTo>
                    <a:pt x="868986" y="74763"/>
                  </a:moveTo>
                  <a:lnTo>
                    <a:pt x="866074" y="63503"/>
                  </a:lnTo>
                  <a:lnTo>
                    <a:pt x="862449" y="52451"/>
                  </a:lnTo>
                  <a:lnTo>
                    <a:pt x="858122" y="41638"/>
                  </a:lnTo>
                  <a:lnTo>
                    <a:pt x="853105" y="31095"/>
                  </a:lnTo>
                </a:path>
                <a:path w="1675764" h="493394">
                  <a:moveTo>
                    <a:pt x="1228879" y="89593"/>
                  </a:moveTo>
                  <a:lnTo>
                    <a:pt x="1213535" y="98904"/>
                  </a:lnTo>
                  <a:lnTo>
                    <a:pt x="1198817" y="109088"/>
                  </a:lnTo>
                  <a:lnTo>
                    <a:pt x="1184763" y="120116"/>
                  </a:lnTo>
                  <a:lnTo>
                    <a:pt x="1171415" y="131958"/>
                  </a:lnTo>
                </a:path>
                <a:path w="1675764" h="493394">
                  <a:moveTo>
                    <a:pt x="1665339" y="422543"/>
                  </a:moveTo>
                  <a:lnTo>
                    <a:pt x="1668528" y="411550"/>
                  </a:lnTo>
                  <a:lnTo>
                    <a:pt x="1671265" y="400449"/>
                  </a:lnTo>
                  <a:lnTo>
                    <a:pt x="1673546" y="389251"/>
                  </a:lnTo>
                  <a:lnTo>
                    <a:pt x="1675368" y="37797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" name="object 64"/>
          <p:cNvSpPr txBox="1"/>
          <p:nvPr/>
        </p:nvSpPr>
        <p:spPr>
          <a:xfrm>
            <a:off x="4988719" y="2193117"/>
            <a:ext cx="268605" cy="269875"/>
          </a:xfrm>
          <a:prstGeom prst="rect">
            <a:avLst/>
          </a:prstGeom>
          <a:solidFill>
            <a:srgbClr val="FFCC99"/>
          </a:solidFill>
          <a:ln w="9525">
            <a:solidFill>
              <a:srgbClr val="000000"/>
            </a:solidFill>
          </a:ln>
        </p:spPr>
        <p:txBody>
          <a:bodyPr vert="horz" wrap="square" lIns="0" tIns="27939" rIns="0" bIns="0" rtlCol="0">
            <a:spAutoFit/>
          </a:bodyPr>
          <a:lstStyle/>
          <a:p>
            <a:pPr marL="69850">
              <a:lnSpc>
                <a:spcPct val="100000"/>
              </a:lnSpc>
              <a:spcBef>
                <a:spcPts val="219"/>
              </a:spcBef>
            </a:pPr>
            <a:r>
              <a:rPr sz="1400" dirty="0">
                <a:latin typeface="Arial"/>
                <a:cs typeface="Arial"/>
              </a:rPr>
              <a:t>D</a:t>
            </a:r>
            <a:endParaRPr sz="14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988719" y="2462992"/>
            <a:ext cx="268605" cy="269875"/>
          </a:xfrm>
          <a:prstGeom prst="rect">
            <a:avLst/>
          </a:prstGeom>
          <a:solidFill>
            <a:srgbClr val="FFCC99"/>
          </a:solidFill>
          <a:ln w="9525">
            <a:solidFill>
              <a:srgbClr val="000000"/>
            </a:solidFill>
          </a:ln>
        </p:spPr>
        <p:txBody>
          <a:bodyPr vert="horz" wrap="square" lIns="0" tIns="29209" rIns="0" bIns="0" rtlCol="0">
            <a:spAutoFit/>
          </a:bodyPr>
          <a:lstStyle/>
          <a:p>
            <a:pPr marL="74295">
              <a:lnSpc>
                <a:spcPct val="100000"/>
              </a:lnSpc>
              <a:spcBef>
                <a:spcPts val="229"/>
              </a:spcBef>
            </a:pPr>
            <a:r>
              <a:rPr sz="1400" dirty="0">
                <a:latin typeface="Arial"/>
                <a:cs typeface="Arial"/>
              </a:rPr>
              <a:t>E</a:t>
            </a:r>
            <a:endParaRPr sz="1400">
              <a:latin typeface="Arial"/>
              <a:cs typeface="Arial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4988719" y="1923242"/>
            <a:ext cx="268605" cy="269875"/>
          </a:xfrm>
          <a:custGeom>
            <a:avLst/>
            <a:gdLst/>
            <a:ahLst/>
            <a:cxnLst/>
            <a:rect l="l" t="t" r="r" b="b"/>
            <a:pathLst>
              <a:path w="268604" h="269875">
                <a:moveTo>
                  <a:pt x="268287" y="0"/>
                </a:moveTo>
                <a:lnTo>
                  <a:pt x="0" y="0"/>
                </a:lnTo>
                <a:lnTo>
                  <a:pt x="0" y="269875"/>
                </a:lnTo>
                <a:lnTo>
                  <a:pt x="268287" y="269875"/>
                </a:lnTo>
                <a:lnTo>
                  <a:pt x="268287" y="0"/>
                </a:lnTo>
                <a:close/>
              </a:path>
            </a:pathLst>
          </a:custGeom>
          <a:solidFill>
            <a:srgbClr val="FFCC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4988719" y="1923242"/>
            <a:ext cx="268605" cy="26987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29209" rIns="0" bIns="0" rtlCol="0">
            <a:spAutoFit/>
          </a:bodyPr>
          <a:lstStyle/>
          <a:p>
            <a:pPr marL="69850">
              <a:lnSpc>
                <a:spcPct val="100000"/>
              </a:lnSpc>
              <a:spcBef>
                <a:spcPts val="229"/>
              </a:spcBef>
            </a:pPr>
            <a:r>
              <a:rPr sz="1400" dirty="0">
                <a:latin typeface="Arial"/>
                <a:cs typeface="Arial"/>
              </a:rPr>
              <a:t>C</a:t>
            </a:r>
            <a:endParaRPr sz="14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5360194" y="2462992"/>
            <a:ext cx="268605" cy="269875"/>
          </a:xfrm>
          <a:prstGeom prst="rect">
            <a:avLst/>
          </a:prstGeom>
          <a:solidFill>
            <a:srgbClr val="FFCC99"/>
          </a:solidFill>
          <a:ln w="9525">
            <a:solidFill>
              <a:srgbClr val="000000"/>
            </a:solidFill>
          </a:ln>
        </p:spPr>
        <p:txBody>
          <a:bodyPr vert="horz" wrap="square" lIns="0" tIns="29209" rIns="0" bIns="0" rtlCol="0">
            <a:spAutoFit/>
          </a:bodyPr>
          <a:lstStyle/>
          <a:p>
            <a:pPr marL="74295">
              <a:lnSpc>
                <a:spcPct val="100000"/>
              </a:lnSpc>
              <a:spcBef>
                <a:spcPts val="229"/>
              </a:spcBef>
            </a:pPr>
            <a:r>
              <a:rPr sz="1400" dirty="0">
                <a:latin typeface="Arial"/>
                <a:cs typeface="Arial"/>
              </a:rPr>
              <a:t>B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69" name="object 69"/>
          <p:cNvGrpSpPr/>
          <p:nvPr/>
        </p:nvGrpSpPr>
        <p:grpSpPr>
          <a:xfrm>
            <a:off x="4250532" y="2458229"/>
            <a:ext cx="279400" cy="279400"/>
            <a:chOff x="4250532" y="2458229"/>
            <a:chExt cx="279400" cy="279400"/>
          </a:xfrm>
        </p:grpSpPr>
        <p:sp>
          <p:nvSpPr>
            <p:cNvPr id="70" name="object 70"/>
            <p:cNvSpPr/>
            <p:nvPr/>
          </p:nvSpPr>
          <p:spPr>
            <a:xfrm>
              <a:off x="4255294" y="2462992"/>
              <a:ext cx="269875" cy="269875"/>
            </a:xfrm>
            <a:custGeom>
              <a:avLst/>
              <a:gdLst/>
              <a:ahLst/>
              <a:cxnLst/>
              <a:rect l="l" t="t" r="r" b="b"/>
              <a:pathLst>
                <a:path w="269875" h="269875">
                  <a:moveTo>
                    <a:pt x="269875" y="0"/>
                  </a:moveTo>
                  <a:lnTo>
                    <a:pt x="0" y="0"/>
                  </a:lnTo>
                  <a:lnTo>
                    <a:pt x="0" y="269875"/>
                  </a:lnTo>
                  <a:lnTo>
                    <a:pt x="269875" y="269875"/>
                  </a:lnTo>
                  <a:lnTo>
                    <a:pt x="269875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255294" y="2462992"/>
              <a:ext cx="269875" cy="269875"/>
            </a:xfrm>
            <a:custGeom>
              <a:avLst/>
              <a:gdLst/>
              <a:ahLst/>
              <a:cxnLst/>
              <a:rect l="l" t="t" r="r" b="b"/>
              <a:pathLst>
                <a:path w="269875" h="269875">
                  <a:moveTo>
                    <a:pt x="0" y="0"/>
                  </a:moveTo>
                  <a:lnTo>
                    <a:pt x="269875" y="0"/>
                  </a:lnTo>
                  <a:lnTo>
                    <a:pt x="269875" y="269875"/>
                  </a:lnTo>
                  <a:lnTo>
                    <a:pt x="0" y="269875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" name="object 72"/>
          <p:cNvSpPr txBox="1"/>
          <p:nvPr/>
        </p:nvSpPr>
        <p:spPr>
          <a:xfrm>
            <a:off x="4255294" y="2462992"/>
            <a:ext cx="269875" cy="269875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74930">
              <a:lnSpc>
                <a:spcPct val="100000"/>
              </a:lnSpc>
              <a:spcBef>
                <a:spcPts val="229"/>
              </a:spcBef>
            </a:pPr>
            <a:r>
              <a:rPr sz="1400" dirty="0">
                <a:latin typeface="Arial"/>
                <a:cs typeface="Arial"/>
              </a:rPr>
              <a:t>A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73" name="object 73"/>
          <p:cNvGrpSpPr/>
          <p:nvPr/>
        </p:nvGrpSpPr>
        <p:grpSpPr>
          <a:xfrm>
            <a:off x="4031217" y="1773371"/>
            <a:ext cx="3429000" cy="2266950"/>
            <a:chOff x="4031217" y="1773371"/>
            <a:chExt cx="3429000" cy="2266950"/>
          </a:xfrm>
        </p:grpSpPr>
        <p:pic>
          <p:nvPicPr>
            <p:cNvPr id="74" name="object 7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035979" y="3959603"/>
              <a:ext cx="75406" cy="75406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031217" y="3954839"/>
              <a:ext cx="84931" cy="84932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5915672" y="1778134"/>
              <a:ext cx="1539875" cy="1613535"/>
            </a:xfrm>
            <a:custGeom>
              <a:avLst/>
              <a:gdLst/>
              <a:ahLst/>
              <a:cxnLst/>
              <a:rect l="l" t="t" r="r" b="b"/>
              <a:pathLst>
                <a:path w="1539875" h="1613535">
                  <a:moveTo>
                    <a:pt x="610151" y="18"/>
                  </a:moveTo>
                  <a:lnTo>
                    <a:pt x="569932" y="3663"/>
                  </a:lnTo>
                  <a:lnTo>
                    <a:pt x="530478" y="22907"/>
                  </a:lnTo>
                  <a:lnTo>
                    <a:pt x="500801" y="50483"/>
                  </a:lnTo>
                  <a:lnTo>
                    <a:pt x="476265" y="86934"/>
                  </a:lnTo>
                  <a:lnTo>
                    <a:pt x="447139" y="48071"/>
                  </a:lnTo>
                  <a:lnTo>
                    <a:pt x="413675" y="20513"/>
                  </a:lnTo>
                  <a:lnTo>
                    <a:pt x="377337" y="4432"/>
                  </a:lnTo>
                  <a:lnTo>
                    <a:pt x="339588" y="0"/>
                  </a:lnTo>
                  <a:lnTo>
                    <a:pt x="301890" y="7388"/>
                  </a:lnTo>
                  <a:lnTo>
                    <a:pt x="265708" y="26768"/>
                  </a:lnTo>
                  <a:lnTo>
                    <a:pt x="232503" y="58313"/>
                  </a:lnTo>
                  <a:lnTo>
                    <a:pt x="194497" y="123168"/>
                  </a:lnTo>
                  <a:lnTo>
                    <a:pt x="181940" y="161431"/>
                  </a:lnTo>
                  <a:lnTo>
                    <a:pt x="174122" y="202492"/>
                  </a:lnTo>
                  <a:lnTo>
                    <a:pt x="138208" y="222193"/>
                  </a:lnTo>
                  <a:lnTo>
                    <a:pt x="106721" y="250851"/>
                  </a:lnTo>
                  <a:lnTo>
                    <a:pt x="80197" y="287126"/>
                  </a:lnTo>
                  <a:lnTo>
                    <a:pt x="59171" y="329677"/>
                  </a:lnTo>
                  <a:lnTo>
                    <a:pt x="44181" y="377164"/>
                  </a:lnTo>
                  <a:lnTo>
                    <a:pt x="35762" y="428247"/>
                  </a:lnTo>
                  <a:lnTo>
                    <a:pt x="34451" y="481585"/>
                  </a:lnTo>
                  <a:lnTo>
                    <a:pt x="40783" y="535837"/>
                  </a:lnTo>
                  <a:lnTo>
                    <a:pt x="44698" y="553889"/>
                  </a:lnTo>
                  <a:lnTo>
                    <a:pt x="49481" y="571509"/>
                  </a:lnTo>
                  <a:lnTo>
                    <a:pt x="29840" y="614124"/>
                  </a:lnTo>
                  <a:lnTo>
                    <a:pt x="15140" y="659233"/>
                  </a:lnTo>
                  <a:lnTo>
                    <a:pt x="5312" y="706088"/>
                  </a:lnTo>
                  <a:lnTo>
                    <a:pt x="288" y="753942"/>
                  </a:lnTo>
                  <a:lnTo>
                    <a:pt x="0" y="802050"/>
                  </a:lnTo>
                  <a:lnTo>
                    <a:pt x="4377" y="849663"/>
                  </a:lnTo>
                  <a:lnTo>
                    <a:pt x="13352" y="896037"/>
                  </a:lnTo>
                  <a:lnTo>
                    <a:pt x="26856" y="940423"/>
                  </a:lnTo>
                  <a:lnTo>
                    <a:pt x="44821" y="982076"/>
                  </a:lnTo>
                  <a:lnTo>
                    <a:pt x="67178" y="1020248"/>
                  </a:lnTo>
                  <a:lnTo>
                    <a:pt x="93858" y="1054194"/>
                  </a:lnTo>
                  <a:lnTo>
                    <a:pt x="147196" y="1098454"/>
                  </a:lnTo>
                  <a:lnTo>
                    <a:pt x="206658" y="1121960"/>
                  </a:lnTo>
                  <a:lnTo>
                    <a:pt x="210274" y="1174717"/>
                  </a:lnTo>
                  <a:lnTo>
                    <a:pt x="220122" y="1224297"/>
                  </a:lnTo>
                  <a:lnTo>
                    <a:pt x="235616" y="1269879"/>
                  </a:lnTo>
                  <a:lnTo>
                    <a:pt x="256169" y="1310639"/>
                  </a:lnTo>
                  <a:lnTo>
                    <a:pt x="281195" y="1345755"/>
                  </a:lnTo>
                  <a:lnTo>
                    <a:pt x="310107" y="1374403"/>
                  </a:lnTo>
                  <a:lnTo>
                    <a:pt x="342320" y="1395760"/>
                  </a:lnTo>
                  <a:lnTo>
                    <a:pt x="414299" y="1413313"/>
                  </a:lnTo>
                  <a:lnTo>
                    <a:pt x="442587" y="1410204"/>
                  </a:lnTo>
                  <a:lnTo>
                    <a:pt x="470179" y="1401635"/>
                  </a:lnTo>
                  <a:lnTo>
                    <a:pt x="496690" y="1387766"/>
                  </a:lnTo>
                  <a:lnTo>
                    <a:pt x="521735" y="1368758"/>
                  </a:lnTo>
                  <a:lnTo>
                    <a:pt x="536047" y="1420864"/>
                  </a:lnTo>
                  <a:lnTo>
                    <a:pt x="555487" y="1467754"/>
                  </a:lnTo>
                  <a:lnTo>
                    <a:pt x="579437" y="1508955"/>
                  </a:lnTo>
                  <a:lnTo>
                    <a:pt x="607280" y="1543993"/>
                  </a:lnTo>
                  <a:lnTo>
                    <a:pt x="638398" y="1572396"/>
                  </a:lnTo>
                  <a:lnTo>
                    <a:pt x="672175" y="1593691"/>
                  </a:lnTo>
                  <a:lnTo>
                    <a:pt x="707993" y="1607406"/>
                  </a:lnTo>
                  <a:lnTo>
                    <a:pt x="745234" y="1613068"/>
                  </a:lnTo>
                  <a:lnTo>
                    <a:pt x="783282" y="1610204"/>
                  </a:lnTo>
                  <a:lnTo>
                    <a:pt x="821519" y="1598342"/>
                  </a:lnTo>
                  <a:lnTo>
                    <a:pt x="859985" y="1576342"/>
                  </a:lnTo>
                  <a:lnTo>
                    <a:pt x="894998" y="1545475"/>
                  </a:lnTo>
                  <a:lnTo>
                    <a:pt x="925824" y="1506521"/>
                  </a:lnTo>
                  <a:lnTo>
                    <a:pt x="951726" y="1460262"/>
                  </a:lnTo>
                  <a:lnTo>
                    <a:pt x="988078" y="1486573"/>
                  </a:lnTo>
                  <a:lnTo>
                    <a:pt x="1025769" y="1504549"/>
                  </a:lnTo>
                  <a:lnTo>
                    <a:pt x="1064215" y="1514401"/>
                  </a:lnTo>
                  <a:lnTo>
                    <a:pt x="1102833" y="1516336"/>
                  </a:lnTo>
                  <a:lnTo>
                    <a:pt x="1141040" y="1510562"/>
                  </a:lnTo>
                  <a:lnTo>
                    <a:pt x="1178252" y="1497288"/>
                  </a:lnTo>
                  <a:lnTo>
                    <a:pt x="1213885" y="1476721"/>
                  </a:lnTo>
                  <a:lnTo>
                    <a:pt x="1247356" y="1449070"/>
                  </a:lnTo>
                  <a:lnTo>
                    <a:pt x="1278081" y="1414543"/>
                  </a:lnTo>
                  <a:lnTo>
                    <a:pt x="1305477" y="1373348"/>
                  </a:lnTo>
                  <a:lnTo>
                    <a:pt x="1328960" y="1325693"/>
                  </a:lnTo>
                  <a:lnTo>
                    <a:pt x="1331866" y="1318605"/>
                  </a:lnTo>
                  <a:lnTo>
                    <a:pt x="1373504" y="1317614"/>
                  </a:lnTo>
                  <a:lnTo>
                    <a:pt x="1412162" y="1301644"/>
                  </a:lnTo>
                  <a:lnTo>
                    <a:pt x="1446199" y="1272544"/>
                  </a:lnTo>
                  <a:lnTo>
                    <a:pt x="1473972" y="1232158"/>
                  </a:lnTo>
                  <a:lnTo>
                    <a:pt x="1493839" y="1182333"/>
                  </a:lnTo>
                  <a:lnTo>
                    <a:pt x="1504158" y="1124915"/>
                  </a:lnTo>
                  <a:lnTo>
                    <a:pt x="1504416" y="1076723"/>
                  </a:lnTo>
                  <a:lnTo>
                    <a:pt x="1497445" y="1030125"/>
                  </a:lnTo>
                  <a:lnTo>
                    <a:pt x="1483619" y="986735"/>
                  </a:lnTo>
                  <a:lnTo>
                    <a:pt x="1463311" y="948169"/>
                  </a:lnTo>
                  <a:lnTo>
                    <a:pt x="1491859" y="917392"/>
                  </a:lnTo>
                  <a:lnTo>
                    <a:pt x="1514079" y="879373"/>
                  </a:lnTo>
                  <a:lnTo>
                    <a:pt x="1529639" y="835937"/>
                  </a:lnTo>
                  <a:lnTo>
                    <a:pt x="1538206" y="788905"/>
                  </a:lnTo>
                  <a:lnTo>
                    <a:pt x="1539449" y="740101"/>
                  </a:lnTo>
                  <a:lnTo>
                    <a:pt x="1533036" y="691348"/>
                  </a:lnTo>
                  <a:lnTo>
                    <a:pt x="1518635" y="644469"/>
                  </a:lnTo>
                  <a:lnTo>
                    <a:pt x="1496640" y="602771"/>
                  </a:lnTo>
                  <a:lnTo>
                    <a:pt x="1468861" y="569993"/>
                  </a:lnTo>
                  <a:lnTo>
                    <a:pt x="1436559" y="547297"/>
                  </a:lnTo>
                  <a:lnTo>
                    <a:pt x="1400994" y="535846"/>
                  </a:lnTo>
                  <a:lnTo>
                    <a:pt x="1399698" y="530823"/>
                  </a:lnTo>
                  <a:lnTo>
                    <a:pt x="1401837" y="475070"/>
                  </a:lnTo>
                  <a:lnTo>
                    <a:pt x="1397795" y="421004"/>
                  </a:lnTo>
                  <a:lnTo>
                    <a:pt x="1387997" y="369419"/>
                  </a:lnTo>
                  <a:lnTo>
                    <a:pt x="1372867" y="321110"/>
                  </a:lnTo>
                  <a:lnTo>
                    <a:pt x="1352828" y="276873"/>
                  </a:lnTo>
                  <a:lnTo>
                    <a:pt x="1328305" y="237502"/>
                  </a:lnTo>
                  <a:lnTo>
                    <a:pt x="1299720" y="203794"/>
                  </a:lnTo>
                  <a:lnTo>
                    <a:pt x="1267499" y="176542"/>
                  </a:lnTo>
                  <a:lnTo>
                    <a:pt x="1232063" y="156543"/>
                  </a:lnTo>
                  <a:lnTo>
                    <a:pt x="1193839" y="144592"/>
                  </a:lnTo>
                  <a:lnTo>
                    <a:pt x="1153815" y="141633"/>
                  </a:lnTo>
                  <a:lnTo>
                    <a:pt x="1114270" y="148124"/>
                  </a:lnTo>
                  <a:lnTo>
                    <a:pt x="1076017" y="163834"/>
                  </a:lnTo>
                  <a:lnTo>
                    <a:pt x="1039869" y="188531"/>
                  </a:lnTo>
                  <a:lnTo>
                    <a:pt x="1018508" y="142827"/>
                  </a:lnTo>
                  <a:lnTo>
                    <a:pt x="992014" y="105266"/>
                  </a:lnTo>
                  <a:lnTo>
                    <a:pt x="961420" y="76299"/>
                  </a:lnTo>
                  <a:lnTo>
                    <a:pt x="927757" y="56379"/>
                  </a:lnTo>
                  <a:lnTo>
                    <a:pt x="855358" y="45485"/>
                  </a:lnTo>
                  <a:lnTo>
                    <a:pt x="818686" y="55414"/>
                  </a:lnTo>
                  <a:lnTo>
                    <a:pt x="783078" y="76197"/>
                  </a:lnTo>
                  <a:lnTo>
                    <a:pt x="749078" y="109196"/>
                  </a:lnTo>
                  <a:lnTo>
                    <a:pt x="738946" y="122448"/>
                  </a:lnTo>
                  <a:lnTo>
                    <a:pt x="715534" y="73186"/>
                  </a:lnTo>
                  <a:lnTo>
                    <a:pt x="684939" y="35728"/>
                  </a:lnTo>
                  <a:lnTo>
                    <a:pt x="649149" y="11022"/>
                  </a:lnTo>
                  <a:lnTo>
                    <a:pt x="610151" y="18"/>
                  </a:lnTo>
                  <a:close/>
                </a:path>
              </a:pathLst>
            </a:custGeom>
            <a:solidFill>
              <a:srgbClr val="FEFA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631935" y="3938273"/>
              <a:ext cx="85460" cy="85460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022513" y="3593346"/>
              <a:ext cx="170920" cy="170920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5483188" y="3199533"/>
              <a:ext cx="256540" cy="256540"/>
            </a:xfrm>
            <a:custGeom>
              <a:avLst/>
              <a:gdLst/>
              <a:ahLst/>
              <a:cxnLst/>
              <a:rect l="l" t="t" r="r" b="b"/>
              <a:pathLst>
                <a:path w="256539" h="256539">
                  <a:moveTo>
                    <a:pt x="128191" y="0"/>
                  </a:moveTo>
                  <a:lnTo>
                    <a:pt x="78293" y="10073"/>
                  </a:lnTo>
                  <a:lnTo>
                    <a:pt x="37546" y="37546"/>
                  </a:lnTo>
                  <a:lnTo>
                    <a:pt x="10073" y="78293"/>
                  </a:lnTo>
                  <a:lnTo>
                    <a:pt x="0" y="128191"/>
                  </a:lnTo>
                  <a:lnTo>
                    <a:pt x="10073" y="178088"/>
                  </a:lnTo>
                  <a:lnTo>
                    <a:pt x="37546" y="218835"/>
                  </a:lnTo>
                  <a:lnTo>
                    <a:pt x="78293" y="246307"/>
                  </a:lnTo>
                  <a:lnTo>
                    <a:pt x="128191" y="256381"/>
                  </a:lnTo>
                  <a:lnTo>
                    <a:pt x="178088" y="246307"/>
                  </a:lnTo>
                  <a:lnTo>
                    <a:pt x="218835" y="218835"/>
                  </a:lnTo>
                  <a:lnTo>
                    <a:pt x="246307" y="178088"/>
                  </a:lnTo>
                  <a:lnTo>
                    <a:pt x="256381" y="128191"/>
                  </a:lnTo>
                  <a:lnTo>
                    <a:pt x="246307" y="78293"/>
                  </a:lnTo>
                  <a:lnTo>
                    <a:pt x="218835" y="37546"/>
                  </a:lnTo>
                  <a:lnTo>
                    <a:pt x="178088" y="10073"/>
                  </a:lnTo>
                  <a:lnTo>
                    <a:pt x="128191" y="0"/>
                  </a:lnTo>
                  <a:close/>
                </a:path>
              </a:pathLst>
            </a:custGeom>
            <a:solidFill>
              <a:srgbClr val="FEFA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5672" y="1778134"/>
              <a:ext cx="1539875" cy="1613535"/>
            </a:xfrm>
            <a:custGeom>
              <a:avLst/>
              <a:gdLst/>
              <a:ahLst/>
              <a:cxnLst/>
              <a:rect l="l" t="t" r="r" b="b"/>
              <a:pathLst>
                <a:path w="1539875" h="1613535">
                  <a:moveTo>
                    <a:pt x="1399698" y="530822"/>
                  </a:moveTo>
                  <a:lnTo>
                    <a:pt x="1401837" y="475070"/>
                  </a:lnTo>
                  <a:lnTo>
                    <a:pt x="1397795" y="421003"/>
                  </a:lnTo>
                  <a:lnTo>
                    <a:pt x="1387998" y="369418"/>
                  </a:lnTo>
                  <a:lnTo>
                    <a:pt x="1372867" y="321109"/>
                  </a:lnTo>
                  <a:lnTo>
                    <a:pt x="1352828" y="276872"/>
                  </a:lnTo>
                  <a:lnTo>
                    <a:pt x="1328305" y="237502"/>
                  </a:lnTo>
                  <a:lnTo>
                    <a:pt x="1299720" y="203793"/>
                  </a:lnTo>
                  <a:lnTo>
                    <a:pt x="1267498" y="176542"/>
                  </a:lnTo>
                  <a:lnTo>
                    <a:pt x="1232063" y="156543"/>
                  </a:lnTo>
                  <a:lnTo>
                    <a:pt x="1193839" y="144592"/>
                  </a:lnTo>
                  <a:lnTo>
                    <a:pt x="1153815" y="141633"/>
                  </a:lnTo>
                  <a:lnTo>
                    <a:pt x="1114270" y="148124"/>
                  </a:lnTo>
                  <a:lnTo>
                    <a:pt x="1076017" y="163834"/>
                  </a:lnTo>
                  <a:lnTo>
                    <a:pt x="1039870" y="188531"/>
                  </a:lnTo>
                  <a:lnTo>
                    <a:pt x="1018509" y="142826"/>
                  </a:lnTo>
                  <a:lnTo>
                    <a:pt x="992015" y="105265"/>
                  </a:lnTo>
                  <a:lnTo>
                    <a:pt x="961420" y="76299"/>
                  </a:lnTo>
                  <a:lnTo>
                    <a:pt x="927757" y="56378"/>
                  </a:lnTo>
                  <a:lnTo>
                    <a:pt x="855357" y="45484"/>
                  </a:lnTo>
                  <a:lnTo>
                    <a:pt x="818686" y="55414"/>
                  </a:lnTo>
                  <a:lnTo>
                    <a:pt x="783077" y="76197"/>
                  </a:lnTo>
                  <a:lnTo>
                    <a:pt x="749078" y="109195"/>
                  </a:lnTo>
                  <a:lnTo>
                    <a:pt x="738946" y="122448"/>
                  </a:lnTo>
                  <a:lnTo>
                    <a:pt x="715534" y="73186"/>
                  </a:lnTo>
                  <a:lnTo>
                    <a:pt x="684939" y="35728"/>
                  </a:lnTo>
                  <a:lnTo>
                    <a:pt x="649149" y="11022"/>
                  </a:lnTo>
                  <a:lnTo>
                    <a:pt x="610151" y="17"/>
                  </a:lnTo>
                  <a:lnTo>
                    <a:pt x="569932" y="3662"/>
                  </a:lnTo>
                  <a:lnTo>
                    <a:pt x="530479" y="22907"/>
                  </a:lnTo>
                  <a:lnTo>
                    <a:pt x="500801" y="50482"/>
                  </a:lnTo>
                  <a:lnTo>
                    <a:pt x="476265" y="86934"/>
                  </a:lnTo>
                  <a:lnTo>
                    <a:pt x="447139" y="48071"/>
                  </a:lnTo>
                  <a:lnTo>
                    <a:pt x="413675" y="20513"/>
                  </a:lnTo>
                  <a:lnTo>
                    <a:pt x="377337" y="4432"/>
                  </a:lnTo>
                  <a:lnTo>
                    <a:pt x="339588" y="0"/>
                  </a:lnTo>
                  <a:lnTo>
                    <a:pt x="301890" y="7388"/>
                  </a:lnTo>
                  <a:lnTo>
                    <a:pt x="265708" y="26768"/>
                  </a:lnTo>
                  <a:lnTo>
                    <a:pt x="232504" y="58313"/>
                  </a:lnTo>
                  <a:lnTo>
                    <a:pt x="194497" y="123168"/>
                  </a:lnTo>
                  <a:lnTo>
                    <a:pt x="181940" y="161431"/>
                  </a:lnTo>
                  <a:lnTo>
                    <a:pt x="174122" y="202492"/>
                  </a:lnTo>
                  <a:lnTo>
                    <a:pt x="138208" y="222193"/>
                  </a:lnTo>
                  <a:lnTo>
                    <a:pt x="106721" y="250851"/>
                  </a:lnTo>
                  <a:lnTo>
                    <a:pt x="80197" y="287126"/>
                  </a:lnTo>
                  <a:lnTo>
                    <a:pt x="59172" y="329677"/>
                  </a:lnTo>
                  <a:lnTo>
                    <a:pt x="44182" y="377164"/>
                  </a:lnTo>
                  <a:lnTo>
                    <a:pt x="35763" y="428246"/>
                  </a:lnTo>
                  <a:lnTo>
                    <a:pt x="34451" y="481584"/>
                  </a:lnTo>
                  <a:lnTo>
                    <a:pt x="40784" y="535836"/>
                  </a:lnTo>
                  <a:lnTo>
                    <a:pt x="42631" y="544912"/>
                  </a:lnTo>
                  <a:lnTo>
                    <a:pt x="44697" y="553889"/>
                  </a:lnTo>
                  <a:lnTo>
                    <a:pt x="46981" y="562756"/>
                  </a:lnTo>
                  <a:lnTo>
                    <a:pt x="49481" y="571508"/>
                  </a:lnTo>
                  <a:lnTo>
                    <a:pt x="29840" y="614124"/>
                  </a:lnTo>
                  <a:lnTo>
                    <a:pt x="15140" y="659232"/>
                  </a:lnTo>
                  <a:lnTo>
                    <a:pt x="5312" y="706087"/>
                  </a:lnTo>
                  <a:lnTo>
                    <a:pt x="288" y="753942"/>
                  </a:lnTo>
                  <a:lnTo>
                    <a:pt x="0" y="802050"/>
                  </a:lnTo>
                  <a:lnTo>
                    <a:pt x="4377" y="849663"/>
                  </a:lnTo>
                  <a:lnTo>
                    <a:pt x="13352" y="896037"/>
                  </a:lnTo>
                  <a:lnTo>
                    <a:pt x="26856" y="940423"/>
                  </a:lnTo>
                  <a:lnTo>
                    <a:pt x="44821" y="982076"/>
                  </a:lnTo>
                  <a:lnTo>
                    <a:pt x="67177" y="1020248"/>
                  </a:lnTo>
                  <a:lnTo>
                    <a:pt x="93857" y="1054194"/>
                  </a:lnTo>
                  <a:lnTo>
                    <a:pt x="147196" y="1098453"/>
                  </a:lnTo>
                  <a:lnTo>
                    <a:pt x="206659" y="1121959"/>
                  </a:lnTo>
                  <a:lnTo>
                    <a:pt x="210274" y="1174716"/>
                  </a:lnTo>
                  <a:lnTo>
                    <a:pt x="220122" y="1224297"/>
                  </a:lnTo>
                  <a:lnTo>
                    <a:pt x="235616" y="1269879"/>
                  </a:lnTo>
                  <a:lnTo>
                    <a:pt x="256169" y="1310639"/>
                  </a:lnTo>
                  <a:lnTo>
                    <a:pt x="281195" y="1345754"/>
                  </a:lnTo>
                  <a:lnTo>
                    <a:pt x="310107" y="1374402"/>
                  </a:lnTo>
                  <a:lnTo>
                    <a:pt x="342320" y="1395760"/>
                  </a:lnTo>
                  <a:lnTo>
                    <a:pt x="414300" y="1413313"/>
                  </a:lnTo>
                  <a:lnTo>
                    <a:pt x="442587" y="1410204"/>
                  </a:lnTo>
                  <a:lnTo>
                    <a:pt x="470179" y="1401635"/>
                  </a:lnTo>
                  <a:lnTo>
                    <a:pt x="496690" y="1387766"/>
                  </a:lnTo>
                  <a:lnTo>
                    <a:pt x="521735" y="1368757"/>
                  </a:lnTo>
                  <a:lnTo>
                    <a:pt x="536048" y="1420864"/>
                  </a:lnTo>
                  <a:lnTo>
                    <a:pt x="555488" y="1467754"/>
                  </a:lnTo>
                  <a:lnTo>
                    <a:pt x="579438" y="1508954"/>
                  </a:lnTo>
                  <a:lnTo>
                    <a:pt x="607281" y="1543992"/>
                  </a:lnTo>
                  <a:lnTo>
                    <a:pt x="638399" y="1572395"/>
                  </a:lnTo>
                  <a:lnTo>
                    <a:pt x="672175" y="1593691"/>
                  </a:lnTo>
                  <a:lnTo>
                    <a:pt x="707993" y="1607406"/>
                  </a:lnTo>
                  <a:lnTo>
                    <a:pt x="745234" y="1613068"/>
                  </a:lnTo>
                  <a:lnTo>
                    <a:pt x="783282" y="1610204"/>
                  </a:lnTo>
                  <a:lnTo>
                    <a:pt x="821519" y="1598342"/>
                  </a:lnTo>
                  <a:lnTo>
                    <a:pt x="859985" y="1576342"/>
                  </a:lnTo>
                  <a:lnTo>
                    <a:pt x="894998" y="1545475"/>
                  </a:lnTo>
                  <a:lnTo>
                    <a:pt x="925824" y="1506522"/>
                  </a:lnTo>
                  <a:lnTo>
                    <a:pt x="951726" y="1460263"/>
                  </a:lnTo>
                  <a:lnTo>
                    <a:pt x="988078" y="1486573"/>
                  </a:lnTo>
                  <a:lnTo>
                    <a:pt x="1025769" y="1504550"/>
                  </a:lnTo>
                  <a:lnTo>
                    <a:pt x="1064215" y="1514402"/>
                  </a:lnTo>
                  <a:lnTo>
                    <a:pt x="1102834" y="1516337"/>
                  </a:lnTo>
                  <a:lnTo>
                    <a:pt x="1141040" y="1510563"/>
                  </a:lnTo>
                  <a:lnTo>
                    <a:pt x="1178252" y="1497288"/>
                  </a:lnTo>
                  <a:lnTo>
                    <a:pt x="1213885" y="1476722"/>
                  </a:lnTo>
                  <a:lnTo>
                    <a:pt x="1247356" y="1449071"/>
                  </a:lnTo>
                  <a:lnTo>
                    <a:pt x="1278081" y="1414543"/>
                  </a:lnTo>
                  <a:lnTo>
                    <a:pt x="1305477" y="1373348"/>
                  </a:lnTo>
                  <a:lnTo>
                    <a:pt x="1328961" y="1325693"/>
                  </a:lnTo>
                  <a:lnTo>
                    <a:pt x="1331866" y="1318605"/>
                  </a:lnTo>
                  <a:lnTo>
                    <a:pt x="1373504" y="1317613"/>
                  </a:lnTo>
                  <a:lnTo>
                    <a:pt x="1412162" y="1301644"/>
                  </a:lnTo>
                  <a:lnTo>
                    <a:pt x="1446199" y="1272543"/>
                  </a:lnTo>
                  <a:lnTo>
                    <a:pt x="1473972" y="1232157"/>
                  </a:lnTo>
                  <a:lnTo>
                    <a:pt x="1493840" y="1182332"/>
                  </a:lnTo>
                  <a:lnTo>
                    <a:pt x="1504159" y="1124915"/>
                  </a:lnTo>
                  <a:lnTo>
                    <a:pt x="1504416" y="1076723"/>
                  </a:lnTo>
                  <a:lnTo>
                    <a:pt x="1497445" y="1030125"/>
                  </a:lnTo>
                  <a:lnTo>
                    <a:pt x="1483619" y="986735"/>
                  </a:lnTo>
                  <a:lnTo>
                    <a:pt x="1463311" y="948169"/>
                  </a:lnTo>
                  <a:lnTo>
                    <a:pt x="1491859" y="917392"/>
                  </a:lnTo>
                  <a:lnTo>
                    <a:pt x="1514079" y="879373"/>
                  </a:lnTo>
                  <a:lnTo>
                    <a:pt x="1529638" y="835937"/>
                  </a:lnTo>
                  <a:lnTo>
                    <a:pt x="1538206" y="788905"/>
                  </a:lnTo>
                  <a:lnTo>
                    <a:pt x="1539449" y="740101"/>
                  </a:lnTo>
                  <a:lnTo>
                    <a:pt x="1533036" y="691348"/>
                  </a:lnTo>
                  <a:lnTo>
                    <a:pt x="1518635" y="644469"/>
                  </a:lnTo>
                  <a:lnTo>
                    <a:pt x="1496640" y="602771"/>
                  </a:lnTo>
                  <a:lnTo>
                    <a:pt x="1468861" y="569992"/>
                  </a:lnTo>
                  <a:lnTo>
                    <a:pt x="1436560" y="547296"/>
                  </a:lnTo>
                  <a:lnTo>
                    <a:pt x="1400994" y="535846"/>
                  </a:lnTo>
                  <a:lnTo>
                    <a:pt x="1399698" y="53082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627172" y="3933511"/>
              <a:ext cx="94986" cy="94985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5017751" y="3588584"/>
              <a:ext cx="180445" cy="180446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5483188" y="1859826"/>
              <a:ext cx="1894205" cy="1596390"/>
            </a:xfrm>
            <a:custGeom>
              <a:avLst/>
              <a:gdLst/>
              <a:ahLst/>
              <a:cxnLst/>
              <a:rect l="l" t="t" r="r" b="b"/>
              <a:pathLst>
                <a:path w="1894204" h="1596389">
                  <a:moveTo>
                    <a:pt x="0" y="1467898"/>
                  </a:moveTo>
                  <a:lnTo>
                    <a:pt x="10073" y="1517796"/>
                  </a:lnTo>
                  <a:lnTo>
                    <a:pt x="37546" y="1558542"/>
                  </a:lnTo>
                  <a:lnTo>
                    <a:pt x="78292" y="1586014"/>
                  </a:lnTo>
                  <a:lnTo>
                    <a:pt x="128190" y="1596088"/>
                  </a:lnTo>
                  <a:lnTo>
                    <a:pt x="178087" y="1586014"/>
                  </a:lnTo>
                  <a:lnTo>
                    <a:pt x="218834" y="1558542"/>
                  </a:lnTo>
                  <a:lnTo>
                    <a:pt x="246307" y="1517796"/>
                  </a:lnTo>
                  <a:lnTo>
                    <a:pt x="256381" y="1467898"/>
                  </a:lnTo>
                  <a:lnTo>
                    <a:pt x="246307" y="1418000"/>
                  </a:lnTo>
                  <a:lnTo>
                    <a:pt x="218834" y="1377253"/>
                  </a:lnTo>
                  <a:lnTo>
                    <a:pt x="178087" y="1349781"/>
                  </a:lnTo>
                  <a:lnTo>
                    <a:pt x="128190" y="1339707"/>
                  </a:lnTo>
                  <a:lnTo>
                    <a:pt x="78292" y="1349781"/>
                  </a:lnTo>
                  <a:lnTo>
                    <a:pt x="37546" y="1377253"/>
                  </a:lnTo>
                  <a:lnTo>
                    <a:pt x="10073" y="1418000"/>
                  </a:lnTo>
                  <a:lnTo>
                    <a:pt x="0" y="1467898"/>
                  </a:lnTo>
                  <a:close/>
                </a:path>
                <a:path w="1894204" h="1596389">
                  <a:moveTo>
                    <a:pt x="1803945" y="889952"/>
                  </a:moveTo>
                  <a:lnTo>
                    <a:pt x="1827487" y="890006"/>
                  </a:lnTo>
                  <a:lnTo>
                    <a:pt x="1850632" y="884977"/>
                  </a:lnTo>
                  <a:lnTo>
                    <a:pt x="1872984" y="874997"/>
                  </a:lnTo>
                  <a:lnTo>
                    <a:pt x="1894145" y="860196"/>
                  </a:lnTo>
                </a:path>
                <a:path w="1894204" h="1596389">
                  <a:moveTo>
                    <a:pt x="1724360" y="1215594"/>
                  </a:moveTo>
                  <a:lnTo>
                    <a:pt x="1733963" y="1220536"/>
                  </a:lnTo>
                  <a:lnTo>
                    <a:pt x="1743763" y="1224564"/>
                  </a:lnTo>
                  <a:lnTo>
                    <a:pt x="1753727" y="1227668"/>
                  </a:lnTo>
                  <a:lnTo>
                    <a:pt x="1763824" y="1229835"/>
                  </a:lnTo>
                </a:path>
                <a:path w="1894204" h="1596389">
                  <a:moveTo>
                    <a:pt x="1384298" y="1372067"/>
                  </a:moveTo>
                  <a:lnTo>
                    <a:pt x="1391147" y="1356526"/>
                  </a:lnTo>
                  <a:lnTo>
                    <a:pt x="1397401" y="1340495"/>
                  </a:lnTo>
                  <a:lnTo>
                    <a:pt x="1403049" y="1324009"/>
                  </a:lnTo>
                  <a:lnTo>
                    <a:pt x="1408077" y="1307103"/>
                  </a:lnTo>
                </a:path>
                <a:path w="1894204" h="1596389">
                  <a:moveTo>
                    <a:pt x="944569" y="1210068"/>
                  </a:moveTo>
                  <a:lnTo>
                    <a:pt x="945952" y="1228140"/>
                  </a:lnTo>
                  <a:lnTo>
                    <a:pt x="947999" y="1246069"/>
                  </a:lnTo>
                  <a:lnTo>
                    <a:pt x="950705" y="1263819"/>
                  </a:lnTo>
                  <a:lnTo>
                    <a:pt x="954064" y="1281352"/>
                  </a:lnTo>
                </a:path>
                <a:path w="1894204" h="1596389">
                  <a:moveTo>
                    <a:pt x="755773" y="769620"/>
                  </a:moveTo>
                  <a:lnTo>
                    <a:pt x="722370" y="798706"/>
                  </a:lnTo>
                  <a:lnTo>
                    <a:pt x="693893" y="835567"/>
                  </a:lnTo>
                  <a:lnTo>
                    <a:pt x="670880" y="878967"/>
                  </a:lnTo>
                  <a:lnTo>
                    <a:pt x="653867" y="927669"/>
                  </a:lnTo>
                  <a:lnTo>
                    <a:pt x="643393" y="980437"/>
                  </a:lnTo>
                  <a:lnTo>
                    <a:pt x="639995" y="1036033"/>
                  </a:lnTo>
                </a:path>
                <a:path w="1894204" h="1596389">
                  <a:moveTo>
                    <a:pt x="482691" y="485869"/>
                  </a:moveTo>
                  <a:lnTo>
                    <a:pt x="492479" y="513920"/>
                  </a:lnTo>
                  <a:lnTo>
                    <a:pt x="504421" y="540088"/>
                  </a:lnTo>
                  <a:lnTo>
                    <a:pt x="518385" y="564121"/>
                  </a:lnTo>
                  <a:lnTo>
                    <a:pt x="534244" y="585767"/>
                  </a:lnTo>
                </a:path>
                <a:path w="1894204" h="1596389">
                  <a:moveTo>
                    <a:pt x="606395" y="115200"/>
                  </a:moveTo>
                  <a:lnTo>
                    <a:pt x="605116" y="126915"/>
                  </a:lnTo>
                  <a:lnTo>
                    <a:pt x="604236" y="138697"/>
                  </a:lnTo>
                  <a:lnTo>
                    <a:pt x="603754" y="150525"/>
                  </a:lnTo>
                  <a:lnTo>
                    <a:pt x="603673" y="162380"/>
                  </a:lnTo>
                </a:path>
                <a:path w="1894204" h="1596389">
                  <a:moveTo>
                    <a:pt x="935632" y="60168"/>
                  </a:moveTo>
                  <a:lnTo>
                    <a:pt x="930190" y="44134"/>
                  </a:lnTo>
                  <a:lnTo>
                    <a:pt x="923956" y="28722"/>
                  </a:lnTo>
                  <a:lnTo>
                    <a:pt x="916958" y="13991"/>
                  </a:lnTo>
                  <a:lnTo>
                    <a:pt x="909221" y="0"/>
                  </a:lnTo>
                </a:path>
                <a:path w="1894204" h="1596389">
                  <a:moveTo>
                    <a:pt x="1182647" y="88841"/>
                  </a:moveTo>
                  <a:lnTo>
                    <a:pt x="1180302" y="75461"/>
                  </a:lnTo>
                  <a:lnTo>
                    <a:pt x="1177382" y="62328"/>
                  </a:lnTo>
                  <a:lnTo>
                    <a:pt x="1173897" y="49479"/>
                  </a:lnTo>
                  <a:lnTo>
                    <a:pt x="1169856" y="36951"/>
                  </a:lnTo>
                </a:path>
                <a:path w="1894204" h="1596389">
                  <a:moveTo>
                    <a:pt x="1472536" y="106464"/>
                  </a:moveTo>
                  <a:lnTo>
                    <a:pt x="1460177" y="117528"/>
                  </a:lnTo>
                  <a:lnTo>
                    <a:pt x="1448322" y="129630"/>
                  </a:lnTo>
                  <a:lnTo>
                    <a:pt x="1437002" y="142734"/>
                  </a:lnTo>
                  <a:lnTo>
                    <a:pt x="1426250" y="156807"/>
                  </a:lnTo>
                </a:path>
                <a:path w="1894204" h="1596389">
                  <a:moveTo>
                    <a:pt x="1824099" y="502110"/>
                  </a:moveTo>
                  <a:lnTo>
                    <a:pt x="1826668" y="489047"/>
                  </a:lnTo>
                  <a:lnTo>
                    <a:pt x="1828872" y="475855"/>
                  </a:lnTo>
                  <a:lnTo>
                    <a:pt x="1830709" y="462548"/>
                  </a:lnTo>
                  <a:lnTo>
                    <a:pt x="1832177" y="44914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4" name="object 84"/>
          <p:cNvSpPr txBox="1"/>
          <p:nvPr/>
        </p:nvSpPr>
        <p:spPr>
          <a:xfrm>
            <a:off x="2104232" y="2510028"/>
            <a:ext cx="14414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Arial"/>
                <a:cs typeface="Arial"/>
              </a:rPr>
              <a:t>A</a:t>
            </a:r>
            <a:endParaRPr sz="14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2460626" y="2174748"/>
            <a:ext cx="884555" cy="56197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30"/>
              </a:spcBef>
            </a:pPr>
            <a:r>
              <a:rPr sz="1400" dirty="0">
                <a:latin typeface="Arial"/>
                <a:cs typeface="Arial"/>
              </a:rPr>
              <a:t>D</a:t>
            </a:r>
            <a:endParaRPr sz="14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430"/>
              </a:spcBef>
              <a:tabLst>
                <a:tab pos="368935" algn="l"/>
                <a:tab pos="740410" algn="l"/>
              </a:tabLst>
            </a:pPr>
            <a:r>
              <a:rPr sz="1400" spc="-50" dirty="0">
                <a:latin typeface="Arial"/>
                <a:cs typeface="Arial"/>
              </a:rPr>
              <a:t>C</a:t>
            </a:r>
            <a:r>
              <a:rPr sz="1400" dirty="0">
                <a:latin typeface="Arial"/>
                <a:cs typeface="Arial"/>
              </a:rPr>
              <a:t>	</a:t>
            </a:r>
            <a:r>
              <a:rPr sz="1400" spc="-50" dirty="0">
                <a:latin typeface="Arial"/>
                <a:cs typeface="Arial"/>
              </a:rPr>
              <a:t>E</a:t>
            </a:r>
            <a:r>
              <a:rPr sz="1400" dirty="0">
                <a:latin typeface="Arial"/>
                <a:cs typeface="Arial"/>
              </a:rPr>
              <a:t>	</a:t>
            </a:r>
            <a:r>
              <a:rPr sz="1400" spc="-50" dirty="0">
                <a:latin typeface="Arial"/>
                <a:cs typeface="Arial"/>
              </a:rPr>
              <a:t>B</a:t>
            </a:r>
            <a:endParaRPr sz="1400">
              <a:latin typeface="Arial"/>
              <a:cs typeface="Arial"/>
            </a:endParaRPr>
          </a:p>
        </p:txBody>
      </p:sp>
      <p:graphicFrame>
        <p:nvGraphicFramePr>
          <p:cNvPr id="86" name="object 86"/>
          <p:cNvGraphicFramePr>
            <a:graphicFrameLocks noGrp="1"/>
          </p:cNvGraphicFramePr>
          <p:nvPr/>
        </p:nvGraphicFramePr>
        <p:xfrm>
          <a:off x="6920843" y="2037556"/>
          <a:ext cx="268605" cy="1082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86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7178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B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2920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78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C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3111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92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D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2730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92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E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2857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87" name="object 87"/>
          <p:cNvGrpSpPr/>
          <p:nvPr/>
        </p:nvGrpSpPr>
        <p:grpSpPr>
          <a:xfrm>
            <a:off x="6201707" y="2851943"/>
            <a:ext cx="279400" cy="279400"/>
            <a:chOff x="6201707" y="2851943"/>
            <a:chExt cx="279400" cy="279400"/>
          </a:xfrm>
        </p:grpSpPr>
        <p:sp>
          <p:nvSpPr>
            <p:cNvPr id="88" name="object 88"/>
            <p:cNvSpPr/>
            <p:nvPr/>
          </p:nvSpPr>
          <p:spPr>
            <a:xfrm>
              <a:off x="6206469" y="2856706"/>
              <a:ext cx="269875" cy="269875"/>
            </a:xfrm>
            <a:custGeom>
              <a:avLst/>
              <a:gdLst/>
              <a:ahLst/>
              <a:cxnLst/>
              <a:rect l="l" t="t" r="r" b="b"/>
              <a:pathLst>
                <a:path w="269875" h="269875">
                  <a:moveTo>
                    <a:pt x="269875" y="0"/>
                  </a:moveTo>
                  <a:lnTo>
                    <a:pt x="0" y="0"/>
                  </a:lnTo>
                  <a:lnTo>
                    <a:pt x="0" y="269875"/>
                  </a:lnTo>
                  <a:lnTo>
                    <a:pt x="269875" y="269875"/>
                  </a:lnTo>
                  <a:lnTo>
                    <a:pt x="269875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6206469" y="2856706"/>
              <a:ext cx="269875" cy="269875"/>
            </a:xfrm>
            <a:custGeom>
              <a:avLst/>
              <a:gdLst/>
              <a:ahLst/>
              <a:cxnLst/>
              <a:rect l="l" t="t" r="r" b="b"/>
              <a:pathLst>
                <a:path w="269875" h="269875">
                  <a:moveTo>
                    <a:pt x="0" y="0"/>
                  </a:moveTo>
                  <a:lnTo>
                    <a:pt x="269875" y="0"/>
                  </a:lnTo>
                  <a:lnTo>
                    <a:pt x="269875" y="269875"/>
                  </a:lnTo>
                  <a:lnTo>
                    <a:pt x="0" y="269875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0" name="object 90"/>
          <p:cNvSpPr txBox="1"/>
          <p:nvPr/>
        </p:nvSpPr>
        <p:spPr>
          <a:xfrm>
            <a:off x="6206469" y="2856706"/>
            <a:ext cx="269875" cy="269875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74930">
              <a:lnSpc>
                <a:spcPct val="100000"/>
              </a:lnSpc>
              <a:spcBef>
                <a:spcPts val="225"/>
              </a:spcBef>
            </a:pPr>
            <a:r>
              <a:rPr sz="1400" dirty="0">
                <a:latin typeface="Arial"/>
                <a:cs typeface="Arial"/>
              </a:rPr>
              <a:t>A</a:t>
            </a:r>
            <a:endParaRPr sz="140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4450">
              <a:lnSpc>
                <a:spcPts val="1190"/>
              </a:lnSpc>
            </a:pPr>
            <a:r>
              <a:rPr dirty="0"/>
              <a:t>– 6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491740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40" dirty="0"/>
              <a:t> </a:t>
            </a:r>
            <a:r>
              <a:rPr spc="-10" dirty="0"/>
              <a:t>DBPedia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49 </a:t>
            </a:r>
            <a:r>
              <a:rPr spc="-50" dirty="0"/>
              <a:t>–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160780"/>
            <a:ext cx="7495540" cy="4314190"/>
          </a:xfrm>
          <a:prstGeom prst="rect">
            <a:avLst/>
          </a:prstGeom>
        </p:spPr>
        <p:txBody>
          <a:bodyPr vert="horz" wrap="square" lIns="0" tIns="9144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2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spc="-10" dirty="0">
                <a:latin typeface="Arial"/>
                <a:cs typeface="Arial"/>
                <a:hlinkClick r:id="rId6"/>
              </a:rPr>
              <a:t>http://dbpedia.org</a:t>
            </a:r>
            <a:endParaRPr sz="2400">
              <a:latin typeface="Arial"/>
              <a:cs typeface="Arial"/>
            </a:endParaRPr>
          </a:p>
          <a:p>
            <a:pPr marL="354965" marR="991235" indent="-342265">
              <a:lnSpc>
                <a:spcPct val="100000"/>
              </a:lnSpc>
              <a:spcBef>
                <a:spcPts val="6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Pone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disponible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a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información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existente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en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25" dirty="0">
                <a:latin typeface="Arial"/>
                <a:cs typeface="Arial"/>
              </a:rPr>
              <a:t>la </a:t>
            </a:r>
            <a:r>
              <a:rPr sz="2400" spc="-10" dirty="0">
                <a:latin typeface="Arial"/>
                <a:cs typeface="Arial"/>
              </a:rPr>
              <a:t>Wikipedia</a:t>
            </a:r>
            <a:endParaRPr sz="24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53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solidFill>
                  <a:srgbClr val="000090"/>
                </a:solidFill>
                <a:latin typeface="Arial"/>
                <a:cs typeface="Arial"/>
              </a:rPr>
              <a:t>Generación</a:t>
            </a:r>
            <a:r>
              <a:rPr sz="2400" spc="-10" dirty="0">
                <a:solidFill>
                  <a:srgbClr val="000090"/>
                </a:solidFill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20" dirty="0">
                <a:latin typeface="Arial"/>
                <a:cs typeface="Arial"/>
              </a:rPr>
              <a:t>datos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52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A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partir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información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estructurada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la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Wikipedia</a:t>
            </a:r>
            <a:endParaRPr sz="20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60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solidFill>
                  <a:srgbClr val="000090"/>
                </a:solidFill>
                <a:latin typeface="Arial"/>
                <a:cs typeface="Arial"/>
              </a:rPr>
              <a:t>Publicación</a:t>
            </a:r>
            <a:r>
              <a:rPr sz="2400" spc="-10" dirty="0">
                <a:solidFill>
                  <a:srgbClr val="000090"/>
                </a:solidFill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20" dirty="0">
                <a:latin typeface="Arial"/>
                <a:cs typeface="Arial"/>
              </a:rPr>
              <a:t>datos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2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Arial"/>
                <a:cs typeface="Arial"/>
              </a:rPr>
              <a:t>SPARQL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endpoint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público:</a:t>
            </a:r>
            <a:endParaRPr sz="20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490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spc="-10" dirty="0">
                <a:latin typeface="Arial"/>
                <a:cs typeface="Arial"/>
                <a:hlinkClick r:id="rId7"/>
              </a:rPr>
              <a:t>http://dbpedia.org/sparql</a:t>
            </a:r>
            <a:endParaRPr sz="1800">
              <a:latin typeface="Arial"/>
              <a:cs typeface="Arial"/>
            </a:endParaRPr>
          </a:p>
          <a:p>
            <a:pPr marL="1155065" lvl="2" indent="-228600">
              <a:lnSpc>
                <a:spcPct val="100000"/>
              </a:lnSpc>
              <a:spcBef>
                <a:spcPts val="430"/>
              </a:spcBef>
              <a:buChar char="•"/>
              <a:tabLst>
                <a:tab pos="1155065" algn="l"/>
                <a:tab pos="1155700" algn="l"/>
              </a:tabLst>
            </a:pPr>
            <a:r>
              <a:rPr sz="1800" spc="-10" dirty="0">
                <a:latin typeface="Arial"/>
                <a:cs typeface="Arial"/>
                <a:hlinkClick r:id="rId8"/>
              </a:rPr>
              <a:t>http://dbpedia.org/snorql</a:t>
            </a:r>
            <a:endParaRPr sz="18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spcBef>
                <a:spcPts val="55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Arial"/>
                <a:cs typeface="Arial"/>
              </a:rPr>
              <a:t>Ejemplo</a:t>
            </a:r>
            <a:r>
              <a:rPr sz="2400" spc="-10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de</a:t>
            </a:r>
            <a:r>
              <a:rPr sz="2400" spc="-5" dirty="0">
                <a:latin typeface="Arial"/>
                <a:cs typeface="Arial"/>
              </a:rPr>
              <a:t> </a:t>
            </a:r>
            <a:r>
              <a:rPr sz="2400" spc="-10" dirty="0">
                <a:latin typeface="Arial"/>
                <a:cs typeface="Arial"/>
              </a:rPr>
              <a:t>recurso:</a:t>
            </a:r>
            <a:endParaRPr sz="2400">
              <a:latin typeface="Arial"/>
              <a:cs typeface="Arial"/>
            </a:endParaRPr>
          </a:p>
          <a:p>
            <a:pPr marL="755015" lvl="1" indent="-285115">
              <a:lnSpc>
                <a:spcPct val="100000"/>
              </a:lnSpc>
              <a:spcBef>
                <a:spcPts val="405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Arial"/>
                <a:cs typeface="Arial"/>
                <a:hlinkClick r:id="rId9"/>
              </a:rPr>
              <a:t>http://wikipedia.org/wiki/Berlin</a:t>
            </a:r>
            <a:r>
              <a:rPr sz="1800" spc="-75" dirty="0">
                <a:latin typeface="Arial"/>
                <a:cs typeface="Arial"/>
              </a:rPr>
              <a:t> </a:t>
            </a:r>
            <a:r>
              <a:rPr sz="1800" dirty="0">
                <a:latin typeface="Segoe UI Symbol"/>
                <a:cs typeface="Segoe UI Symbol"/>
              </a:rPr>
              <a:t>➔</a:t>
            </a:r>
            <a:r>
              <a:rPr sz="1800" spc="-65" dirty="0">
                <a:latin typeface="Segoe UI Symbol"/>
                <a:cs typeface="Segoe UI Symbol"/>
              </a:rPr>
              <a:t> </a:t>
            </a:r>
            <a:r>
              <a:rPr sz="1800" spc="-10" dirty="0">
                <a:latin typeface="Arial"/>
                <a:cs typeface="Arial"/>
                <a:hlinkClick r:id="rId10"/>
              </a:rPr>
              <a:t>http://</a:t>
            </a:r>
            <a:r>
              <a:rPr sz="1800" spc="-10" dirty="0">
                <a:solidFill>
                  <a:srgbClr val="3333CC"/>
                </a:solidFill>
                <a:latin typeface="Arial"/>
                <a:cs typeface="Arial"/>
                <a:hlinkClick r:id="rId10"/>
              </a:rPr>
              <a:t>dbpedia.org/resource</a:t>
            </a:r>
            <a:r>
              <a:rPr sz="1800" spc="-10" dirty="0">
                <a:latin typeface="Arial"/>
                <a:cs typeface="Arial"/>
                <a:hlinkClick r:id="rId10"/>
              </a:rPr>
              <a:t>/Berlin</a:t>
            </a:r>
            <a:endParaRPr sz="1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94529" y="946647"/>
            <a:ext cx="8975090" cy="5803900"/>
            <a:chOff x="94529" y="946647"/>
            <a:chExt cx="8975090" cy="580390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199" y="6095999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7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7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4529" y="946647"/>
              <a:ext cx="8975041" cy="5428165"/>
            </a:xfrm>
            <a:prstGeom prst="rect">
              <a:avLst/>
            </a:prstGeom>
          </p:spPr>
        </p:pic>
      </p:grp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68605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40" dirty="0"/>
              <a:t> </a:t>
            </a:r>
            <a:r>
              <a:rPr spc="-10" dirty="0">
                <a:hlinkClick r:id="rId7"/>
              </a:rPr>
              <a:t>http://dbpedia.org/page/Berlin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50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491740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40" dirty="0"/>
              <a:t> </a:t>
            </a:r>
            <a:r>
              <a:rPr spc="-10" dirty="0"/>
              <a:t>DBPedia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9212" y="768350"/>
            <a:ext cx="9047161" cy="6089650"/>
          </a:xfrm>
          <a:prstGeom prst="rect">
            <a:avLst/>
          </a:prstGeom>
        </p:spPr>
      </p:pic>
      <p:sp>
        <p:nvSpPr>
          <p:cNvPr id="4" name="object 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51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3174206" y="4499355"/>
            <a:ext cx="2741930" cy="360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i="1" dirty="0">
                <a:latin typeface="Times New Roman"/>
                <a:cs typeface="Times New Roman"/>
              </a:rPr>
              <a:t>Año</a:t>
            </a:r>
            <a:r>
              <a:rPr sz="2200" i="1" spc="-10" dirty="0">
                <a:latin typeface="Times New Roman"/>
                <a:cs typeface="Times New Roman"/>
              </a:rPr>
              <a:t> </a:t>
            </a:r>
            <a:r>
              <a:rPr sz="2200" i="1" dirty="0">
                <a:latin typeface="Times New Roman"/>
                <a:cs typeface="Times New Roman"/>
              </a:rPr>
              <a:t>académico</a:t>
            </a:r>
            <a:r>
              <a:rPr sz="2200" i="1" spc="-5" dirty="0">
                <a:latin typeface="Times New Roman"/>
                <a:cs typeface="Times New Roman"/>
              </a:rPr>
              <a:t> </a:t>
            </a:r>
            <a:r>
              <a:rPr sz="2200" i="1" spc="-10" dirty="0">
                <a:latin typeface="Times New Roman"/>
                <a:cs typeface="Times New Roman"/>
              </a:rPr>
              <a:t>2022/23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282281" y="6372464"/>
            <a:ext cx="2794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1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829593" y="2786379"/>
            <a:ext cx="564388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125" b="1" baseline="1010" dirty="0">
                <a:solidFill>
                  <a:srgbClr val="333399"/>
                </a:solidFill>
                <a:latin typeface="MS PGothic"/>
                <a:cs typeface="MS PGothic"/>
              </a:rPr>
              <a:t>“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Razonamiento</a:t>
            </a:r>
            <a:r>
              <a:rPr sz="2800" b="1" spc="10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con</a:t>
            </a:r>
            <a:r>
              <a:rPr sz="2800" b="1" spc="15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spc="-10" dirty="0">
                <a:solidFill>
                  <a:srgbClr val="333399"/>
                </a:solidFill>
                <a:latin typeface="Arial"/>
                <a:cs typeface="Arial"/>
              </a:rPr>
              <a:t>imprecisión</a:t>
            </a:r>
            <a:r>
              <a:rPr sz="4125" b="1" spc="-15" baseline="1010" dirty="0">
                <a:solidFill>
                  <a:srgbClr val="333399"/>
                </a:solidFill>
                <a:latin typeface="MS PGothic"/>
                <a:cs typeface="MS PGothic"/>
              </a:rPr>
              <a:t>”</a:t>
            </a:r>
            <a:endParaRPr sz="4125" baseline="1010">
              <a:latin typeface="MS PGothic"/>
              <a:cs typeface="MS PGothic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3734593" y="1973580"/>
            <a:ext cx="1694814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333399"/>
                </a:solidFill>
              </a:rPr>
              <a:t>Sesión</a:t>
            </a:r>
            <a:r>
              <a:rPr sz="3200" spc="-35" dirty="0">
                <a:solidFill>
                  <a:srgbClr val="333399"/>
                </a:solidFill>
              </a:rPr>
              <a:t> </a:t>
            </a:r>
            <a:r>
              <a:rPr sz="3200" spc="-50" dirty="0">
                <a:solidFill>
                  <a:srgbClr val="333399"/>
                </a:solidFill>
              </a:rPr>
              <a:t>9</a:t>
            </a:r>
            <a:endParaRPr sz="3200"/>
          </a:p>
        </p:txBody>
      </p:sp>
    </p:spTree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10" name="object 10"/>
          <p:cNvGrpSpPr/>
          <p:nvPr/>
        </p:nvGrpSpPr>
        <p:grpSpPr>
          <a:xfrm>
            <a:off x="455612" y="1139825"/>
            <a:ext cx="3243580" cy="411480"/>
            <a:chOff x="455612" y="1139825"/>
            <a:chExt cx="3243580" cy="411480"/>
          </a:xfrm>
        </p:grpSpPr>
        <p:sp>
          <p:nvSpPr>
            <p:cNvPr id="11" name="object 11"/>
            <p:cNvSpPr/>
            <p:nvPr/>
          </p:nvSpPr>
          <p:spPr>
            <a:xfrm>
              <a:off x="461962" y="1146175"/>
              <a:ext cx="3230880" cy="398780"/>
            </a:xfrm>
            <a:custGeom>
              <a:avLst/>
              <a:gdLst/>
              <a:ahLst/>
              <a:cxnLst/>
              <a:rect l="l" t="t" r="r" b="b"/>
              <a:pathLst>
                <a:path w="3230879" h="398780">
                  <a:moveTo>
                    <a:pt x="3164148" y="0"/>
                  </a:moveTo>
                  <a:lnTo>
                    <a:pt x="66412" y="0"/>
                  </a:lnTo>
                  <a:lnTo>
                    <a:pt x="40562" y="5219"/>
                  </a:lnTo>
                  <a:lnTo>
                    <a:pt x="19451" y="19452"/>
                  </a:lnTo>
                  <a:lnTo>
                    <a:pt x="5219" y="40562"/>
                  </a:lnTo>
                  <a:lnTo>
                    <a:pt x="0" y="66413"/>
                  </a:lnTo>
                  <a:lnTo>
                    <a:pt x="0" y="332049"/>
                  </a:lnTo>
                  <a:lnTo>
                    <a:pt x="5219" y="357900"/>
                  </a:lnTo>
                  <a:lnTo>
                    <a:pt x="19451" y="379010"/>
                  </a:lnTo>
                  <a:lnTo>
                    <a:pt x="40562" y="393243"/>
                  </a:lnTo>
                  <a:lnTo>
                    <a:pt x="66412" y="398462"/>
                  </a:lnTo>
                  <a:lnTo>
                    <a:pt x="3164148" y="398462"/>
                  </a:lnTo>
                  <a:lnTo>
                    <a:pt x="3189999" y="393243"/>
                  </a:lnTo>
                  <a:lnTo>
                    <a:pt x="3211109" y="379010"/>
                  </a:lnTo>
                  <a:lnTo>
                    <a:pt x="3225342" y="357900"/>
                  </a:lnTo>
                  <a:lnTo>
                    <a:pt x="3230561" y="332049"/>
                  </a:lnTo>
                  <a:lnTo>
                    <a:pt x="3230561" y="66413"/>
                  </a:lnTo>
                  <a:lnTo>
                    <a:pt x="3225342" y="40562"/>
                  </a:lnTo>
                  <a:lnTo>
                    <a:pt x="3211109" y="19452"/>
                  </a:lnTo>
                  <a:lnTo>
                    <a:pt x="3189999" y="5219"/>
                  </a:lnTo>
                  <a:lnTo>
                    <a:pt x="3164148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61962" y="1146175"/>
              <a:ext cx="3230880" cy="398780"/>
            </a:xfrm>
            <a:custGeom>
              <a:avLst/>
              <a:gdLst/>
              <a:ahLst/>
              <a:cxnLst/>
              <a:rect l="l" t="t" r="r" b="b"/>
              <a:pathLst>
                <a:path w="3230879" h="398780">
                  <a:moveTo>
                    <a:pt x="0" y="66413"/>
                  </a:moveTo>
                  <a:lnTo>
                    <a:pt x="5219" y="40562"/>
                  </a:lnTo>
                  <a:lnTo>
                    <a:pt x="19451" y="19452"/>
                  </a:lnTo>
                  <a:lnTo>
                    <a:pt x="40562" y="5219"/>
                  </a:lnTo>
                  <a:lnTo>
                    <a:pt x="66413" y="0"/>
                  </a:lnTo>
                  <a:lnTo>
                    <a:pt x="3164149" y="0"/>
                  </a:lnTo>
                  <a:lnTo>
                    <a:pt x="3190000" y="5219"/>
                  </a:lnTo>
                  <a:lnTo>
                    <a:pt x="3211110" y="19452"/>
                  </a:lnTo>
                  <a:lnTo>
                    <a:pt x="3225343" y="40562"/>
                  </a:lnTo>
                  <a:lnTo>
                    <a:pt x="3230562" y="66413"/>
                  </a:lnTo>
                  <a:lnTo>
                    <a:pt x="3230562" y="332049"/>
                  </a:lnTo>
                  <a:lnTo>
                    <a:pt x="3225343" y="357900"/>
                  </a:lnTo>
                  <a:lnTo>
                    <a:pt x="3211110" y="379010"/>
                  </a:lnTo>
                  <a:lnTo>
                    <a:pt x="3190000" y="393243"/>
                  </a:lnTo>
                  <a:lnTo>
                    <a:pt x="3164149" y="398463"/>
                  </a:lnTo>
                  <a:lnTo>
                    <a:pt x="66413" y="398463"/>
                  </a:lnTo>
                  <a:lnTo>
                    <a:pt x="40562" y="393243"/>
                  </a:lnTo>
                  <a:lnTo>
                    <a:pt x="19451" y="379010"/>
                  </a:lnTo>
                  <a:lnTo>
                    <a:pt x="5219" y="357900"/>
                  </a:lnTo>
                  <a:lnTo>
                    <a:pt x="0" y="332049"/>
                  </a:lnTo>
                  <a:lnTo>
                    <a:pt x="0" y="66413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36422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Índice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2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64540" y="1087627"/>
            <a:ext cx="4793615" cy="2223135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spc="-10" dirty="0">
                <a:latin typeface="Times New Roman"/>
                <a:cs typeface="Times New Roman"/>
              </a:rPr>
              <a:t>Introducción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62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Conjuntos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borrosos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0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Operaciones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conjuntos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borrosos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6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Lógica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borrosa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3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Inferencia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Borrosa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882265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Introducción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3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88327" y="1072388"/>
            <a:ext cx="7837805" cy="3756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marR="697230" indent="-342900">
              <a:lnSpc>
                <a:spcPct val="100000"/>
              </a:lnSpc>
              <a:spcBef>
                <a:spcPts val="10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En</a:t>
            </a:r>
            <a:r>
              <a:rPr sz="2400" spc="-3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informática</a:t>
            </a:r>
            <a:r>
              <a:rPr sz="2400" spc="-3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normalmente</a:t>
            </a:r>
            <a:r>
              <a:rPr sz="2400" spc="-3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manipulamos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información </a:t>
            </a:r>
            <a:r>
              <a:rPr sz="2400" dirty="0">
                <a:latin typeface="Times New Roman"/>
                <a:cs typeface="Times New Roman"/>
              </a:rPr>
              <a:t>“precisa”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o</a:t>
            </a:r>
            <a:r>
              <a:rPr sz="2400" spc="-10" dirty="0">
                <a:latin typeface="Times New Roman"/>
                <a:cs typeface="Times New Roman"/>
              </a:rPr>
              <a:t> “nítida”</a:t>
            </a:r>
            <a:endParaRPr sz="2400">
              <a:latin typeface="Times New Roman"/>
              <a:cs typeface="Times New Roman"/>
            </a:endParaRPr>
          </a:p>
          <a:p>
            <a:pPr marL="354965" marR="4025900">
              <a:lnSpc>
                <a:spcPct val="118300"/>
              </a:lnSpc>
              <a:spcBef>
                <a:spcPts val="95"/>
              </a:spcBef>
            </a:pPr>
            <a:r>
              <a:rPr sz="2400" dirty="0">
                <a:latin typeface="Times New Roman"/>
                <a:cs typeface="Times New Roman"/>
              </a:rPr>
              <a:t>IF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temperatura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&lt;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20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spc="-25" dirty="0">
                <a:latin typeface="Times New Roman"/>
                <a:cs typeface="Times New Roman"/>
              </a:rPr>
              <a:t>ºC </a:t>
            </a:r>
            <a:r>
              <a:rPr sz="2400" dirty="0">
                <a:latin typeface="Times New Roman"/>
                <a:cs typeface="Times New Roman"/>
              </a:rPr>
              <a:t>THEN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encender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calefacción</a:t>
            </a:r>
            <a:endParaRPr sz="2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3450">
              <a:latin typeface="Times New Roman"/>
              <a:cs typeface="Times New Roman"/>
            </a:endParaRPr>
          </a:p>
          <a:p>
            <a:pPr marL="354965" marR="5080" indent="-342900">
              <a:lnSpc>
                <a:spcPct val="100800"/>
              </a:lnSpc>
              <a:spcBef>
                <a:spcPts val="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Pero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los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humanos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menudo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hablamos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y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razonamos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</a:t>
            </a:r>
            <a:r>
              <a:rPr sz="2400" spc="-10" dirty="0">
                <a:latin typeface="Times New Roman"/>
                <a:cs typeface="Times New Roman"/>
              </a:rPr>
              <a:t> forma “imprecisa”</a:t>
            </a:r>
            <a:endParaRPr sz="2400">
              <a:latin typeface="Times New Roman"/>
              <a:cs typeface="Times New Roman"/>
            </a:endParaRPr>
          </a:p>
          <a:p>
            <a:pPr marL="354965">
              <a:lnSpc>
                <a:spcPct val="100000"/>
              </a:lnSpc>
              <a:spcBef>
                <a:spcPts val="620"/>
              </a:spcBef>
            </a:pPr>
            <a:r>
              <a:rPr sz="2400" dirty="0">
                <a:latin typeface="Times New Roman"/>
                <a:cs typeface="Times New Roman"/>
              </a:rPr>
              <a:t>SI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hace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frío</a:t>
            </a:r>
            <a:r>
              <a:rPr sz="24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Y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sala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grande</a:t>
            </a:r>
            <a:endParaRPr sz="2400">
              <a:latin typeface="Times New Roman"/>
              <a:cs typeface="Times New Roman"/>
            </a:endParaRPr>
          </a:p>
          <a:p>
            <a:pPr marL="354965">
              <a:lnSpc>
                <a:spcPct val="100000"/>
              </a:lnSpc>
              <a:spcBef>
                <a:spcPts val="530"/>
              </a:spcBef>
            </a:pPr>
            <a:r>
              <a:rPr sz="2400" dirty="0">
                <a:latin typeface="Times New Roman"/>
                <a:cs typeface="Times New Roman"/>
              </a:rPr>
              <a:t>ENTONCES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poner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calefacción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muy</a:t>
            </a:r>
            <a:r>
              <a:rPr sz="24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fuerte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10" name="object 10"/>
          <p:cNvGrpSpPr/>
          <p:nvPr/>
        </p:nvGrpSpPr>
        <p:grpSpPr>
          <a:xfrm>
            <a:off x="455612" y="1622425"/>
            <a:ext cx="3751579" cy="411480"/>
            <a:chOff x="455612" y="1622425"/>
            <a:chExt cx="3751579" cy="411480"/>
          </a:xfrm>
        </p:grpSpPr>
        <p:sp>
          <p:nvSpPr>
            <p:cNvPr id="11" name="object 11"/>
            <p:cNvSpPr/>
            <p:nvPr/>
          </p:nvSpPr>
          <p:spPr>
            <a:xfrm>
              <a:off x="461962" y="1628775"/>
              <a:ext cx="3738879" cy="398780"/>
            </a:xfrm>
            <a:custGeom>
              <a:avLst/>
              <a:gdLst/>
              <a:ahLst/>
              <a:cxnLst/>
              <a:rect l="l" t="t" r="r" b="b"/>
              <a:pathLst>
                <a:path w="3738879" h="398780">
                  <a:moveTo>
                    <a:pt x="3672151" y="0"/>
                  </a:moveTo>
                  <a:lnTo>
                    <a:pt x="66410" y="0"/>
                  </a:lnTo>
                  <a:lnTo>
                    <a:pt x="40560" y="5218"/>
                  </a:lnTo>
                  <a:lnTo>
                    <a:pt x="19451" y="19451"/>
                  </a:lnTo>
                  <a:lnTo>
                    <a:pt x="5218" y="40560"/>
                  </a:lnTo>
                  <a:lnTo>
                    <a:pt x="0" y="66410"/>
                  </a:lnTo>
                  <a:lnTo>
                    <a:pt x="0" y="332052"/>
                  </a:lnTo>
                  <a:lnTo>
                    <a:pt x="5218" y="357902"/>
                  </a:lnTo>
                  <a:lnTo>
                    <a:pt x="19451" y="379011"/>
                  </a:lnTo>
                  <a:lnTo>
                    <a:pt x="40560" y="393243"/>
                  </a:lnTo>
                  <a:lnTo>
                    <a:pt x="66410" y="398462"/>
                  </a:lnTo>
                  <a:lnTo>
                    <a:pt x="3672151" y="398462"/>
                  </a:lnTo>
                  <a:lnTo>
                    <a:pt x="3698001" y="393243"/>
                  </a:lnTo>
                  <a:lnTo>
                    <a:pt x="3719110" y="379011"/>
                  </a:lnTo>
                  <a:lnTo>
                    <a:pt x="3733343" y="357902"/>
                  </a:lnTo>
                  <a:lnTo>
                    <a:pt x="3738561" y="332052"/>
                  </a:lnTo>
                  <a:lnTo>
                    <a:pt x="3738561" y="66410"/>
                  </a:lnTo>
                  <a:lnTo>
                    <a:pt x="3733343" y="40560"/>
                  </a:lnTo>
                  <a:lnTo>
                    <a:pt x="3719110" y="19451"/>
                  </a:lnTo>
                  <a:lnTo>
                    <a:pt x="3698001" y="5218"/>
                  </a:lnTo>
                  <a:lnTo>
                    <a:pt x="3672151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61962" y="1628775"/>
              <a:ext cx="3738879" cy="398780"/>
            </a:xfrm>
            <a:custGeom>
              <a:avLst/>
              <a:gdLst/>
              <a:ahLst/>
              <a:cxnLst/>
              <a:rect l="l" t="t" r="r" b="b"/>
              <a:pathLst>
                <a:path w="3738879" h="398780">
                  <a:moveTo>
                    <a:pt x="0" y="66410"/>
                  </a:moveTo>
                  <a:lnTo>
                    <a:pt x="5218" y="40560"/>
                  </a:lnTo>
                  <a:lnTo>
                    <a:pt x="19451" y="19451"/>
                  </a:lnTo>
                  <a:lnTo>
                    <a:pt x="40560" y="5218"/>
                  </a:lnTo>
                  <a:lnTo>
                    <a:pt x="66410" y="0"/>
                  </a:lnTo>
                  <a:lnTo>
                    <a:pt x="3672152" y="0"/>
                  </a:lnTo>
                  <a:lnTo>
                    <a:pt x="3698001" y="5218"/>
                  </a:lnTo>
                  <a:lnTo>
                    <a:pt x="3719110" y="19451"/>
                  </a:lnTo>
                  <a:lnTo>
                    <a:pt x="3733343" y="40560"/>
                  </a:lnTo>
                  <a:lnTo>
                    <a:pt x="3738562" y="66410"/>
                  </a:lnTo>
                  <a:lnTo>
                    <a:pt x="3738562" y="332052"/>
                  </a:lnTo>
                  <a:lnTo>
                    <a:pt x="3733343" y="357902"/>
                  </a:lnTo>
                  <a:lnTo>
                    <a:pt x="3719110" y="379011"/>
                  </a:lnTo>
                  <a:lnTo>
                    <a:pt x="3698001" y="393244"/>
                  </a:lnTo>
                  <a:lnTo>
                    <a:pt x="3672152" y="398463"/>
                  </a:lnTo>
                  <a:lnTo>
                    <a:pt x="66410" y="398463"/>
                  </a:lnTo>
                  <a:lnTo>
                    <a:pt x="40560" y="393244"/>
                  </a:lnTo>
                  <a:lnTo>
                    <a:pt x="19451" y="379011"/>
                  </a:lnTo>
                  <a:lnTo>
                    <a:pt x="5218" y="357902"/>
                  </a:lnTo>
                  <a:lnTo>
                    <a:pt x="0" y="332052"/>
                  </a:lnTo>
                  <a:lnTo>
                    <a:pt x="0" y="6641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36422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Índice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4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64540" y="1087627"/>
            <a:ext cx="4793615" cy="2223135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spc="-10" dirty="0">
                <a:latin typeface="Times New Roman"/>
                <a:cs typeface="Times New Roman"/>
              </a:rPr>
              <a:t>Introducción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62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Conjuntos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borrosos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0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Operaciones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conjuntos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borrosos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6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Lógica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borrosa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3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Inferencia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Borrosa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931544">
              <a:lnSpc>
                <a:spcPct val="100000"/>
              </a:lnSpc>
              <a:spcBef>
                <a:spcPts val="100"/>
              </a:spcBef>
            </a:pPr>
            <a:r>
              <a:rPr dirty="0"/>
              <a:t>Conjuntos</a:t>
            </a:r>
            <a:r>
              <a:rPr spc="-35" dirty="0"/>
              <a:t> </a:t>
            </a:r>
            <a:r>
              <a:rPr dirty="0"/>
              <a:t>clásicos</a:t>
            </a:r>
            <a:r>
              <a:rPr spc="-25" dirty="0"/>
              <a:t> </a:t>
            </a:r>
            <a:r>
              <a:rPr dirty="0"/>
              <a:t>/</a:t>
            </a:r>
            <a:r>
              <a:rPr spc="-30" dirty="0"/>
              <a:t> </a:t>
            </a:r>
            <a:r>
              <a:rPr dirty="0"/>
              <a:t>Conjuntos</a:t>
            </a:r>
            <a:r>
              <a:rPr spc="-20" dirty="0"/>
              <a:t> </a:t>
            </a:r>
            <a:r>
              <a:rPr spc="-10" dirty="0"/>
              <a:t>borrosos</a:t>
            </a:r>
          </a:p>
        </p:txBody>
      </p:sp>
      <p:grpSp>
        <p:nvGrpSpPr>
          <p:cNvPr id="11" name="object 11"/>
          <p:cNvGrpSpPr/>
          <p:nvPr/>
        </p:nvGrpSpPr>
        <p:grpSpPr>
          <a:xfrm>
            <a:off x="1493927" y="4062162"/>
            <a:ext cx="6546850" cy="1452880"/>
            <a:chOff x="1493927" y="4062162"/>
            <a:chExt cx="6546850" cy="1452880"/>
          </a:xfrm>
        </p:grpSpPr>
        <p:sp>
          <p:nvSpPr>
            <p:cNvPr id="12" name="object 12"/>
            <p:cNvSpPr/>
            <p:nvPr/>
          </p:nvSpPr>
          <p:spPr>
            <a:xfrm>
              <a:off x="1499707" y="4081427"/>
              <a:ext cx="6534784" cy="0"/>
            </a:xfrm>
            <a:custGeom>
              <a:avLst/>
              <a:gdLst/>
              <a:ahLst/>
              <a:cxnLst/>
              <a:rect l="l" t="t" r="r" b="b"/>
              <a:pathLst>
                <a:path w="6534784">
                  <a:moveTo>
                    <a:pt x="0" y="0"/>
                  </a:moveTo>
                  <a:lnTo>
                    <a:pt x="6534664" y="0"/>
                  </a:lnTo>
                </a:path>
              </a:pathLst>
            </a:custGeom>
            <a:ln w="11558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499707" y="4081427"/>
              <a:ext cx="0" cy="1387475"/>
            </a:xfrm>
            <a:custGeom>
              <a:avLst/>
              <a:gdLst/>
              <a:ahLst/>
              <a:cxnLst/>
              <a:rect l="l" t="t" r="r" b="b"/>
              <a:pathLst>
                <a:path h="1387475">
                  <a:moveTo>
                    <a:pt x="0" y="1387074"/>
                  </a:moveTo>
                  <a:lnTo>
                    <a:pt x="1" y="0"/>
                  </a:lnTo>
                </a:path>
              </a:pathLst>
            </a:custGeom>
            <a:ln w="115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499707" y="4081427"/>
              <a:ext cx="62230" cy="1387475"/>
            </a:xfrm>
            <a:custGeom>
              <a:avLst/>
              <a:gdLst/>
              <a:ahLst/>
              <a:cxnLst/>
              <a:rect l="l" t="t" r="r" b="b"/>
              <a:pathLst>
                <a:path w="62230" h="1387475">
                  <a:moveTo>
                    <a:pt x="0" y="1387074"/>
                  </a:moveTo>
                  <a:lnTo>
                    <a:pt x="61647" y="1387074"/>
                  </a:lnTo>
                </a:path>
                <a:path w="62230" h="1387475">
                  <a:moveTo>
                    <a:pt x="0" y="0"/>
                  </a:moveTo>
                  <a:lnTo>
                    <a:pt x="61647" y="0"/>
                  </a:lnTo>
                </a:path>
              </a:pathLst>
            </a:custGeom>
            <a:ln w="115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499707" y="5468501"/>
              <a:ext cx="6534784" cy="46355"/>
            </a:xfrm>
            <a:custGeom>
              <a:avLst/>
              <a:gdLst/>
              <a:ahLst/>
              <a:cxnLst/>
              <a:rect l="l" t="t" r="r" b="b"/>
              <a:pathLst>
                <a:path w="6534784" h="46354">
                  <a:moveTo>
                    <a:pt x="0" y="0"/>
                  </a:moveTo>
                  <a:lnTo>
                    <a:pt x="6534664" y="1"/>
                  </a:lnTo>
                </a:path>
                <a:path w="6534784" h="46354">
                  <a:moveTo>
                    <a:pt x="0" y="0"/>
                  </a:moveTo>
                  <a:lnTo>
                    <a:pt x="0" y="46235"/>
                  </a:lnTo>
                </a:path>
                <a:path w="6534784" h="46354">
                  <a:moveTo>
                    <a:pt x="662713" y="0"/>
                  </a:moveTo>
                  <a:lnTo>
                    <a:pt x="662713" y="46235"/>
                  </a:lnTo>
                </a:path>
                <a:path w="6534784" h="46354">
                  <a:moveTo>
                    <a:pt x="1310015" y="0"/>
                  </a:moveTo>
                  <a:lnTo>
                    <a:pt x="1310015" y="46235"/>
                  </a:lnTo>
                </a:path>
                <a:path w="6534784" h="46354">
                  <a:moveTo>
                    <a:pt x="1957316" y="0"/>
                  </a:moveTo>
                  <a:lnTo>
                    <a:pt x="1957316" y="46235"/>
                  </a:lnTo>
                </a:path>
                <a:path w="6534784" h="46354">
                  <a:moveTo>
                    <a:pt x="2620030" y="0"/>
                  </a:moveTo>
                  <a:lnTo>
                    <a:pt x="2620030" y="46235"/>
                  </a:lnTo>
                </a:path>
                <a:path w="6534784" h="46354">
                  <a:moveTo>
                    <a:pt x="3267332" y="0"/>
                  </a:moveTo>
                  <a:lnTo>
                    <a:pt x="3267332" y="46235"/>
                  </a:lnTo>
                </a:path>
                <a:path w="6534784" h="46354">
                  <a:moveTo>
                    <a:pt x="3914633" y="0"/>
                  </a:moveTo>
                  <a:lnTo>
                    <a:pt x="3914633" y="46235"/>
                  </a:lnTo>
                </a:path>
                <a:path w="6534784" h="46354">
                  <a:moveTo>
                    <a:pt x="4577347" y="0"/>
                  </a:moveTo>
                  <a:lnTo>
                    <a:pt x="4577347" y="46235"/>
                  </a:lnTo>
                </a:path>
                <a:path w="6534784" h="46354">
                  <a:moveTo>
                    <a:pt x="5224648" y="0"/>
                  </a:moveTo>
                  <a:lnTo>
                    <a:pt x="5224648" y="46235"/>
                  </a:lnTo>
                </a:path>
                <a:path w="6534784" h="46354">
                  <a:moveTo>
                    <a:pt x="5871950" y="0"/>
                  </a:moveTo>
                  <a:lnTo>
                    <a:pt x="5871950" y="46235"/>
                  </a:lnTo>
                </a:path>
                <a:path w="6534784" h="46354">
                  <a:moveTo>
                    <a:pt x="6534664" y="0"/>
                  </a:moveTo>
                  <a:lnTo>
                    <a:pt x="6534664" y="46235"/>
                  </a:lnTo>
                </a:path>
              </a:pathLst>
            </a:custGeom>
            <a:ln w="115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457023" y="4081427"/>
              <a:ext cx="0" cy="1379855"/>
            </a:xfrm>
            <a:custGeom>
              <a:avLst/>
              <a:gdLst/>
              <a:ahLst/>
              <a:cxnLst/>
              <a:rect l="l" t="t" r="r" b="b"/>
              <a:pathLst>
                <a:path h="1379854">
                  <a:moveTo>
                    <a:pt x="0" y="1379368"/>
                  </a:moveTo>
                  <a:lnTo>
                    <a:pt x="1" y="0"/>
                  </a:lnTo>
                </a:path>
              </a:pathLst>
            </a:custGeom>
            <a:ln w="385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57023" y="4081427"/>
              <a:ext cx="1310640" cy="0"/>
            </a:xfrm>
            <a:custGeom>
              <a:avLst/>
              <a:gdLst/>
              <a:ahLst/>
              <a:cxnLst/>
              <a:rect l="l" t="t" r="r" b="b"/>
              <a:pathLst>
                <a:path w="1310639">
                  <a:moveTo>
                    <a:pt x="0" y="0"/>
                  </a:moveTo>
                  <a:lnTo>
                    <a:pt x="1310015" y="1"/>
                  </a:lnTo>
                </a:path>
              </a:pathLst>
            </a:custGeom>
            <a:ln w="385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767039" y="4081427"/>
              <a:ext cx="0" cy="1379855"/>
            </a:xfrm>
            <a:custGeom>
              <a:avLst/>
              <a:gdLst/>
              <a:ahLst/>
              <a:cxnLst/>
              <a:rect l="l" t="t" r="r" b="b"/>
              <a:pathLst>
                <a:path h="1379854">
                  <a:moveTo>
                    <a:pt x="0" y="0"/>
                  </a:moveTo>
                  <a:lnTo>
                    <a:pt x="0" y="1379368"/>
                  </a:lnTo>
                </a:path>
              </a:pathLst>
            </a:custGeom>
            <a:ln w="385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726440" y="1151636"/>
            <a:ext cx="7597140" cy="3014980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393065" indent="-342265">
              <a:lnSpc>
                <a:spcPct val="100000"/>
              </a:lnSpc>
              <a:spcBef>
                <a:spcPts val="725"/>
              </a:spcBef>
              <a:buChar char="•"/>
              <a:tabLst>
                <a:tab pos="393065" algn="l"/>
                <a:tab pos="393700" algn="l"/>
              </a:tabLst>
            </a:pPr>
            <a:r>
              <a:rPr sz="2400" dirty="0">
                <a:latin typeface="Times New Roman"/>
                <a:cs typeface="Times New Roman"/>
              </a:rPr>
              <a:t>Conjuntos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Clásicos</a:t>
            </a:r>
            <a:endParaRPr sz="2400">
              <a:latin typeface="Times New Roman"/>
              <a:cs typeface="Times New Roman"/>
            </a:endParaRPr>
          </a:p>
          <a:p>
            <a:pPr marL="793115" marR="55880" lvl="1" indent="-285115">
              <a:lnSpc>
                <a:spcPct val="100000"/>
              </a:lnSpc>
              <a:spcBef>
                <a:spcPts val="520"/>
              </a:spcBef>
              <a:buChar char="–"/>
              <a:tabLst>
                <a:tab pos="793115" algn="l"/>
                <a:tab pos="793750" algn="l"/>
              </a:tabLst>
            </a:pPr>
            <a:r>
              <a:rPr sz="2000" dirty="0">
                <a:latin typeface="Times New Roman"/>
                <a:cs typeface="Times New Roman"/>
              </a:rPr>
              <a:t>Dado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universo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E,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conjunto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clásico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spc="360" dirty="0">
                <a:latin typeface="Symbol"/>
                <a:cs typeface="Symbol"/>
              </a:rPr>
              <a:t>�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0" dirty="0">
                <a:latin typeface="Times New Roman"/>
                <a:cs typeface="Times New Roman"/>
              </a:rPr>
              <a:t> representa </a:t>
            </a:r>
            <a:r>
              <a:rPr sz="2000" dirty="0">
                <a:latin typeface="Times New Roman"/>
                <a:cs typeface="Times New Roman"/>
              </a:rPr>
              <a:t>mediante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solidFill>
                  <a:srgbClr val="3333CC"/>
                </a:solidFill>
                <a:latin typeface="Times New Roman"/>
                <a:cs typeface="Times New Roman"/>
              </a:rPr>
              <a:t>función</a:t>
            </a:r>
            <a:r>
              <a:rPr sz="2000" i="1" spc="-1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000" i="1" dirty="0">
                <a:solidFill>
                  <a:srgbClr val="3333CC"/>
                </a:solidFill>
                <a:latin typeface="Times New Roman"/>
                <a:cs typeface="Times New Roman"/>
              </a:rPr>
              <a:t>característica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4" dirty="0">
                <a:latin typeface="Symbol"/>
                <a:cs typeface="Symbol"/>
              </a:rPr>
              <a:t></a:t>
            </a:r>
            <a:r>
              <a:rPr sz="1950" i="1" spc="-382" baseline="-17094" dirty="0">
                <a:latin typeface="Times New Roman"/>
                <a:cs typeface="Times New Roman"/>
              </a:rPr>
              <a:t>A</a:t>
            </a:r>
            <a:r>
              <a:rPr sz="2000" spc="-254" dirty="0">
                <a:latin typeface="Times New Roman"/>
                <a:cs typeface="Times New Roman"/>
              </a:rPr>
              <a:t>: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spc="375" dirty="0">
                <a:latin typeface="Symbol"/>
                <a:cs typeface="Symbol"/>
              </a:rPr>
              <a:t>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{0,1},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asigna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60" dirty="0">
                <a:latin typeface="Times New Roman"/>
                <a:cs typeface="Times New Roman"/>
              </a:rPr>
              <a:t>a </a:t>
            </a:r>
            <a:r>
              <a:rPr sz="2000" dirty="0">
                <a:latin typeface="Times New Roman"/>
                <a:cs typeface="Times New Roman"/>
              </a:rPr>
              <a:t>cada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elemento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universo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bien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0,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indicar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el </a:t>
            </a:r>
            <a:r>
              <a:rPr sz="2000" dirty="0">
                <a:latin typeface="Times New Roman"/>
                <a:cs typeface="Times New Roman"/>
              </a:rPr>
              <a:t>elemento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pertenece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conjunto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bien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1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indicar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sí</a:t>
            </a:r>
            <a:r>
              <a:rPr sz="2000" spc="-10" dirty="0">
                <a:latin typeface="Times New Roman"/>
                <a:cs typeface="Times New Roman"/>
              </a:rPr>
              <a:t> pertenece</a:t>
            </a:r>
            <a:endParaRPr sz="2000">
              <a:latin typeface="Times New Roman"/>
              <a:cs typeface="Times New Roman"/>
            </a:endParaRPr>
          </a:p>
          <a:p>
            <a:pPr marL="793115" lvl="1" indent="-285115">
              <a:lnSpc>
                <a:spcPct val="100000"/>
              </a:lnSpc>
              <a:spcBef>
                <a:spcPts val="500"/>
              </a:spcBef>
              <a:buChar char="–"/>
              <a:tabLst>
                <a:tab pos="793115" algn="l"/>
                <a:tab pos="793750" algn="l"/>
                <a:tab pos="1878964" algn="l"/>
              </a:tabLst>
            </a:pPr>
            <a:r>
              <a:rPr sz="2000" spc="-10" dirty="0">
                <a:latin typeface="Times New Roman"/>
                <a:cs typeface="Times New Roman"/>
              </a:rPr>
              <a:t>Ejemplo:</a:t>
            </a:r>
            <a:r>
              <a:rPr sz="2000" dirty="0">
                <a:latin typeface="Times New Roman"/>
                <a:cs typeface="Times New Roman"/>
              </a:rPr>
              <a:t>	“la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temperatura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está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15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25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ºC”</a:t>
            </a:r>
            <a:endParaRPr sz="2000">
              <a:latin typeface="Times New Roman"/>
              <a:cs typeface="Times New Roman"/>
            </a:endParaRPr>
          </a:p>
          <a:p>
            <a:pPr marL="2624455">
              <a:lnSpc>
                <a:spcPct val="100000"/>
              </a:lnSpc>
              <a:spcBef>
                <a:spcPts val="1075"/>
              </a:spcBef>
            </a:pPr>
            <a:r>
              <a:rPr sz="1450" dirty="0">
                <a:latin typeface="Calibri"/>
                <a:cs typeface="Calibri"/>
              </a:rPr>
              <a:t>Entre</a:t>
            </a:r>
            <a:r>
              <a:rPr sz="1450" spc="-15" dirty="0">
                <a:latin typeface="Calibri"/>
                <a:cs typeface="Calibri"/>
              </a:rPr>
              <a:t> </a:t>
            </a:r>
            <a:r>
              <a:rPr sz="1450" dirty="0">
                <a:latin typeface="Calibri"/>
                <a:cs typeface="Calibri"/>
              </a:rPr>
              <a:t>15ºC</a:t>
            </a:r>
            <a:r>
              <a:rPr sz="1450" spc="-5" dirty="0">
                <a:latin typeface="Calibri"/>
                <a:cs typeface="Calibri"/>
              </a:rPr>
              <a:t> </a:t>
            </a:r>
            <a:r>
              <a:rPr sz="1450" dirty="0">
                <a:latin typeface="Calibri"/>
                <a:cs typeface="Calibri"/>
              </a:rPr>
              <a:t>y</a:t>
            </a:r>
            <a:r>
              <a:rPr sz="1450" spc="-5" dirty="0">
                <a:latin typeface="Calibri"/>
                <a:cs typeface="Calibri"/>
              </a:rPr>
              <a:t> </a:t>
            </a:r>
            <a:r>
              <a:rPr sz="1450" spc="-20" dirty="0">
                <a:latin typeface="Calibri"/>
                <a:cs typeface="Calibri"/>
              </a:rPr>
              <a:t>25ºC</a:t>
            </a:r>
            <a:endParaRPr sz="1450">
              <a:latin typeface="Calibri"/>
              <a:cs typeface="Calibri"/>
            </a:endParaRPr>
          </a:p>
          <a:p>
            <a:pPr marL="537210">
              <a:lnSpc>
                <a:spcPct val="100000"/>
              </a:lnSpc>
              <a:spcBef>
                <a:spcPts val="229"/>
              </a:spcBef>
            </a:pPr>
            <a:r>
              <a:rPr sz="1300" spc="15" dirty="0">
                <a:latin typeface="Calibri"/>
                <a:cs typeface="Calibri"/>
              </a:rPr>
              <a:t>1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5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251309" y="5324800"/>
            <a:ext cx="111760" cy="2292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300" spc="15" dirty="0">
                <a:latin typeface="Calibri"/>
                <a:cs typeface="Calibri"/>
              </a:rPr>
              <a:t>0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451472" y="5540566"/>
            <a:ext cx="111760" cy="2292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300" spc="15" dirty="0">
                <a:latin typeface="Calibri"/>
                <a:cs typeface="Calibri"/>
              </a:rPr>
              <a:t>0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103508" y="5540566"/>
            <a:ext cx="111760" cy="2292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300" spc="15" dirty="0">
                <a:latin typeface="Calibri"/>
                <a:cs typeface="Calibri"/>
              </a:rPr>
              <a:t>5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712580" y="5540566"/>
            <a:ext cx="210820" cy="2292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300" spc="35" dirty="0">
                <a:latin typeface="Calibri"/>
                <a:cs typeface="Calibri"/>
              </a:rPr>
              <a:t>10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364617" y="5540566"/>
            <a:ext cx="210820" cy="2292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300" spc="35" dirty="0">
                <a:latin typeface="Calibri"/>
                <a:cs typeface="Calibri"/>
              </a:rPr>
              <a:t>15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016653" y="5540566"/>
            <a:ext cx="210820" cy="2292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300" spc="35" dirty="0">
                <a:latin typeface="Calibri"/>
                <a:cs typeface="Calibri"/>
              </a:rPr>
              <a:t>20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668687" y="5540566"/>
            <a:ext cx="210820" cy="2292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300" spc="35" dirty="0">
                <a:latin typeface="Calibri"/>
                <a:cs typeface="Calibri"/>
              </a:rPr>
              <a:t>25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320722" y="5540566"/>
            <a:ext cx="210820" cy="2292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300" spc="35" dirty="0">
                <a:latin typeface="Calibri"/>
                <a:cs typeface="Calibri"/>
              </a:rPr>
              <a:t>30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972757" y="5540566"/>
            <a:ext cx="210820" cy="2292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300" spc="35" dirty="0">
                <a:latin typeface="Calibri"/>
                <a:cs typeface="Calibri"/>
              </a:rPr>
              <a:t>35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624792" y="5540566"/>
            <a:ext cx="210820" cy="2292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300" spc="35" dirty="0">
                <a:latin typeface="Calibri"/>
                <a:cs typeface="Calibri"/>
              </a:rPr>
              <a:t>40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276827" y="5540566"/>
            <a:ext cx="210820" cy="2292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300" spc="35" dirty="0">
                <a:latin typeface="Calibri"/>
                <a:cs typeface="Calibri"/>
              </a:rPr>
              <a:t>45</a:t>
            </a:r>
            <a:endParaRPr sz="13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928864" y="5540566"/>
            <a:ext cx="210820" cy="2292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300" spc="35" dirty="0">
                <a:latin typeface="Calibri"/>
                <a:cs typeface="Calibri"/>
              </a:rPr>
              <a:t>50</a:t>
            </a:r>
            <a:endParaRPr sz="13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546100">
              <a:lnSpc>
                <a:spcPct val="100000"/>
              </a:lnSpc>
              <a:spcBef>
                <a:spcPts val="100"/>
              </a:spcBef>
            </a:pPr>
            <a:r>
              <a:rPr dirty="0"/>
              <a:t>Conjuntos</a:t>
            </a:r>
            <a:r>
              <a:rPr spc="-40" dirty="0"/>
              <a:t> </a:t>
            </a:r>
            <a:r>
              <a:rPr dirty="0"/>
              <a:t>clásicos</a:t>
            </a:r>
            <a:r>
              <a:rPr spc="-25" dirty="0"/>
              <a:t> </a:t>
            </a:r>
            <a:r>
              <a:rPr dirty="0"/>
              <a:t>/</a:t>
            </a:r>
            <a:r>
              <a:rPr spc="-30" dirty="0"/>
              <a:t> </a:t>
            </a:r>
            <a:r>
              <a:rPr dirty="0"/>
              <a:t>Subconjuntos</a:t>
            </a:r>
            <a:r>
              <a:rPr spc="-25" dirty="0"/>
              <a:t> </a:t>
            </a:r>
            <a:r>
              <a:rPr spc="-10" dirty="0"/>
              <a:t>borrosos</a:t>
            </a:r>
          </a:p>
        </p:txBody>
      </p:sp>
      <p:grpSp>
        <p:nvGrpSpPr>
          <p:cNvPr id="11" name="object 11"/>
          <p:cNvGrpSpPr/>
          <p:nvPr/>
        </p:nvGrpSpPr>
        <p:grpSpPr>
          <a:xfrm>
            <a:off x="1217352" y="3679847"/>
            <a:ext cx="6964680" cy="1542415"/>
            <a:chOff x="1217352" y="3679847"/>
            <a:chExt cx="6964680" cy="1542415"/>
          </a:xfrm>
        </p:grpSpPr>
        <p:sp>
          <p:nvSpPr>
            <p:cNvPr id="12" name="object 12"/>
            <p:cNvSpPr/>
            <p:nvPr/>
          </p:nvSpPr>
          <p:spPr>
            <a:xfrm>
              <a:off x="1223472" y="3704327"/>
              <a:ext cx="6952615" cy="0"/>
            </a:xfrm>
            <a:custGeom>
              <a:avLst/>
              <a:gdLst/>
              <a:ahLst/>
              <a:cxnLst/>
              <a:rect l="l" t="t" r="r" b="b"/>
              <a:pathLst>
                <a:path w="6952615">
                  <a:moveTo>
                    <a:pt x="0" y="0"/>
                  </a:moveTo>
                  <a:lnTo>
                    <a:pt x="6952237" y="0"/>
                  </a:lnTo>
                </a:path>
              </a:pathLst>
            </a:custGeom>
            <a:ln w="12239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223472" y="3704327"/>
              <a:ext cx="0" cy="1469390"/>
            </a:xfrm>
            <a:custGeom>
              <a:avLst/>
              <a:gdLst/>
              <a:ahLst/>
              <a:cxnLst/>
              <a:rect l="l" t="t" r="r" b="b"/>
              <a:pathLst>
                <a:path h="1469389">
                  <a:moveTo>
                    <a:pt x="0" y="1468782"/>
                  </a:moveTo>
                  <a:lnTo>
                    <a:pt x="1" y="0"/>
                  </a:lnTo>
                </a:path>
              </a:pathLst>
            </a:custGeom>
            <a:ln w="12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223472" y="3704327"/>
              <a:ext cx="65405" cy="1469390"/>
            </a:xfrm>
            <a:custGeom>
              <a:avLst/>
              <a:gdLst/>
              <a:ahLst/>
              <a:cxnLst/>
              <a:rect l="l" t="t" r="r" b="b"/>
              <a:pathLst>
                <a:path w="65405" h="1469389">
                  <a:moveTo>
                    <a:pt x="0" y="1468782"/>
                  </a:moveTo>
                  <a:lnTo>
                    <a:pt x="65279" y="1468782"/>
                  </a:lnTo>
                </a:path>
                <a:path w="65405" h="1469389">
                  <a:moveTo>
                    <a:pt x="0" y="0"/>
                  </a:moveTo>
                  <a:lnTo>
                    <a:pt x="65279" y="0"/>
                  </a:lnTo>
                </a:path>
              </a:pathLst>
            </a:custGeom>
            <a:ln w="12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223472" y="5173110"/>
              <a:ext cx="6952615" cy="49530"/>
            </a:xfrm>
            <a:custGeom>
              <a:avLst/>
              <a:gdLst/>
              <a:ahLst/>
              <a:cxnLst/>
              <a:rect l="l" t="t" r="r" b="b"/>
              <a:pathLst>
                <a:path w="6952615" h="49529">
                  <a:moveTo>
                    <a:pt x="0" y="0"/>
                  </a:moveTo>
                  <a:lnTo>
                    <a:pt x="6952237" y="1"/>
                  </a:lnTo>
                </a:path>
                <a:path w="6952615" h="49529">
                  <a:moveTo>
                    <a:pt x="0" y="0"/>
                  </a:moveTo>
                  <a:lnTo>
                    <a:pt x="0" y="48959"/>
                  </a:lnTo>
                </a:path>
                <a:path w="6952615" h="49529">
                  <a:moveTo>
                    <a:pt x="701751" y="0"/>
                  </a:moveTo>
                  <a:lnTo>
                    <a:pt x="701751" y="48959"/>
                  </a:lnTo>
                </a:path>
                <a:path w="6952615" h="49529">
                  <a:moveTo>
                    <a:pt x="1387183" y="0"/>
                  </a:moveTo>
                  <a:lnTo>
                    <a:pt x="1387183" y="48959"/>
                  </a:lnTo>
                </a:path>
                <a:path w="6952615" h="49529">
                  <a:moveTo>
                    <a:pt x="2088935" y="0"/>
                  </a:moveTo>
                  <a:lnTo>
                    <a:pt x="2088935" y="48959"/>
                  </a:lnTo>
                </a:path>
                <a:path w="6952615" h="49529">
                  <a:moveTo>
                    <a:pt x="2774367" y="0"/>
                  </a:moveTo>
                  <a:lnTo>
                    <a:pt x="2774367" y="48959"/>
                  </a:lnTo>
                </a:path>
                <a:path w="6952615" h="49529">
                  <a:moveTo>
                    <a:pt x="3476118" y="0"/>
                  </a:moveTo>
                  <a:lnTo>
                    <a:pt x="3476118" y="48959"/>
                  </a:lnTo>
                </a:path>
                <a:path w="6952615" h="49529">
                  <a:moveTo>
                    <a:pt x="4177870" y="0"/>
                  </a:moveTo>
                  <a:lnTo>
                    <a:pt x="4177870" y="48959"/>
                  </a:lnTo>
                </a:path>
                <a:path w="6952615" h="49529">
                  <a:moveTo>
                    <a:pt x="4863302" y="0"/>
                  </a:moveTo>
                  <a:lnTo>
                    <a:pt x="4863302" y="48959"/>
                  </a:lnTo>
                </a:path>
                <a:path w="6952615" h="49529">
                  <a:moveTo>
                    <a:pt x="5565054" y="0"/>
                  </a:moveTo>
                  <a:lnTo>
                    <a:pt x="5565054" y="48959"/>
                  </a:lnTo>
                </a:path>
                <a:path w="6952615" h="49529">
                  <a:moveTo>
                    <a:pt x="6250485" y="0"/>
                  </a:moveTo>
                  <a:lnTo>
                    <a:pt x="6250485" y="48959"/>
                  </a:lnTo>
                </a:path>
                <a:path w="6952615" h="49529">
                  <a:moveTo>
                    <a:pt x="6952237" y="0"/>
                  </a:moveTo>
                  <a:lnTo>
                    <a:pt x="6952237" y="48959"/>
                  </a:lnTo>
                </a:path>
              </a:pathLst>
            </a:custGeom>
            <a:ln w="12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614553" y="3704327"/>
              <a:ext cx="697865" cy="1461135"/>
            </a:xfrm>
            <a:custGeom>
              <a:avLst/>
              <a:gdLst/>
              <a:ahLst/>
              <a:cxnLst/>
              <a:rect l="l" t="t" r="r" b="b"/>
              <a:pathLst>
                <a:path w="697864" h="1461135">
                  <a:moveTo>
                    <a:pt x="0" y="1460622"/>
                  </a:moveTo>
                  <a:lnTo>
                    <a:pt x="697853" y="0"/>
                  </a:lnTo>
                </a:path>
              </a:pathLst>
            </a:custGeom>
            <a:ln w="489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312407" y="3704327"/>
              <a:ext cx="1387475" cy="0"/>
            </a:xfrm>
            <a:custGeom>
              <a:avLst/>
              <a:gdLst/>
              <a:ahLst/>
              <a:cxnLst/>
              <a:rect l="l" t="t" r="r" b="b"/>
              <a:pathLst>
                <a:path w="1387475">
                  <a:moveTo>
                    <a:pt x="0" y="0"/>
                  </a:moveTo>
                  <a:lnTo>
                    <a:pt x="1387183" y="1"/>
                  </a:lnTo>
                </a:path>
              </a:pathLst>
            </a:custGeom>
            <a:ln w="489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699590" y="3704327"/>
              <a:ext cx="697865" cy="1461135"/>
            </a:xfrm>
            <a:custGeom>
              <a:avLst/>
              <a:gdLst/>
              <a:ahLst/>
              <a:cxnLst/>
              <a:rect l="l" t="t" r="r" b="b"/>
              <a:pathLst>
                <a:path w="697864" h="1461135">
                  <a:moveTo>
                    <a:pt x="0" y="0"/>
                  </a:moveTo>
                  <a:lnTo>
                    <a:pt x="697853" y="1460623"/>
                  </a:lnTo>
                </a:path>
              </a:pathLst>
            </a:custGeom>
            <a:ln w="489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713740" y="965708"/>
            <a:ext cx="7397750" cy="2828290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405765" indent="-342265">
              <a:lnSpc>
                <a:spcPct val="100000"/>
              </a:lnSpc>
              <a:spcBef>
                <a:spcPts val="725"/>
              </a:spcBef>
              <a:buChar char="•"/>
              <a:tabLst>
                <a:tab pos="405765" algn="l"/>
                <a:tab pos="406400" algn="l"/>
              </a:tabLst>
            </a:pPr>
            <a:r>
              <a:rPr sz="2400" dirty="0">
                <a:latin typeface="Times New Roman"/>
                <a:cs typeface="Times New Roman"/>
              </a:rPr>
              <a:t>Conjuntos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Borrosos</a:t>
            </a:r>
            <a:endParaRPr sz="2400">
              <a:latin typeface="Times New Roman"/>
              <a:cs typeface="Times New Roman"/>
            </a:endParaRPr>
          </a:p>
          <a:p>
            <a:pPr marL="805815" marR="68580" lvl="1" indent="-285115">
              <a:lnSpc>
                <a:spcPts val="2400"/>
              </a:lnSpc>
              <a:spcBef>
                <a:spcPts val="600"/>
              </a:spcBef>
              <a:buChar char="–"/>
              <a:tabLst>
                <a:tab pos="805815" algn="l"/>
                <a:tab pos="806450" algn="l"/>
              </a:tabLst>
            </a:pPr>
            <a:r>
              <a:rPr sz="2000" dirty="0">
                <a:latin typeface="Times New Roman"/>
                <a:cs typeface="Times New Roman"/>
              </a:rPr>
              <a:t>Dado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universo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conjunto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borroso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spc="360" dirty="0">
                <a:latin typeface="Symbol"/>
                <a:cs typeface="Symbol"/>
              </a:rPr>
              <a:t>�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0" dirty="0">
                <a:latin typeface="Times New Roman"/>
                <a:cs typeface="Times New Roman"/>
              </a:rPr>
              <a:t> representa </a:t>
            </a:r>
            <a:r>
              <a:rPr sz="2000" dirty="0">
                <a:latin typeface="Times New Roman"/>
                <a:cs typeface="Times New Roman"/>
              </a:rPr>
              <a:t>mediante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solidFill>
                  <a:srgbClr val="3333CC"/>
                </a:solidFill>
                <a:latin typeface="Times New Roman"/>
                <a:cs typeface="Times New Roman"/>
              </a:rPr>
              <a:t>función</a:t>
            </a:r>
            <a:r>
              <a:rPr sz="2000" i="1" spc="-2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000" i="1" dirty="0">
                <a:solidFill>
                  <a:srgbClr val="3333CC"/>
                </a:solidFill>
                <a:latin typeface="Times New Roman"/>
                <a:cs typeface="Times New Roman"/>
              </a:rPr>
              <a:t>de</a:t>
            </a:r>
            <a:r>
              <a:rPr sz="2000" i="1" spc="-2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000" i="1" dirty="0">
                <a:solidFill>
                  <a:srgbClr val="3333CC"/>
                </a:solidFill>
                <a:latin typeface="Times New Roman"/>
                <a:cs typeface="Times New Roman"/>
              </a:rPr>
              <a:t>pertenencia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</a:t>
            </a:r>
            <a:r>
              <a:rPr sz="1950" i="1" baseline="-17094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spc="375" dirty="0">
                <a:latin typeface="Symbol"/>
                <a:cs typeface="Symbol"/>
              </a:rPr>
              <a:t>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[0,1],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asigna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a </a:t>
            </a:r>
            <a:r>
              <a:rPr sz="2000" dirty="0">
                <a:latin typeface="Times New Roman"/>
                <a:cs typeface="Times New Roman"/>
              </a:rPr>
              <a:t>cada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elemento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universo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0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1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indica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el </a:t>
            </a:r>
            <a:r>
              <a:rPr sz="2000" dirty="0">
                <a:latin typeface="Times New Roman"/>
                <a:cs typeface="Times New Roman"/>
              </a:rPr>
              <a:t>grado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pertenencia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elemento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conjunto</a:t>
            </a:r>
            <a:endParaRPr sz="2000">
              <a:latin typeface="Times New Roman"/>
              <a:cs typeface="Times New Roman"/>
            </a:endParaRPr>
          </a:p>
          <a:p>
            <a:pPr marL="805815" lvl="1" indent="-285115">
              <a:lnSpc>
                <a:spcPct val="100000"/>
              </a:lnSpc>
              <a:spcBef>
                <a:spcPts val="420"/>
              </a:spcBef>
              <a:buChar char="–"/>
              <a:tabLst>
                <a:tab pos="805815" algn="l"/>
                <a:tab pos="806450" algn="l"/>
              </a:tabLst>
            </a:pPr>
            <a:r>
              <a:rPr sz="2000" dirty="0">
                <a:latin typeface="Times New Roman"/>
                <a:cs typeface="Times New Roman"/>
              </a:rPr>
              <a:t>Ejemplo: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temperatura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media”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2100">
              <a:latin typeface="Times New Roman"/>
              <a:cs typeface="Times New Roman"/>
            </a:endParaRPr>
          </a:p>
          <a:p>
            <a:pPr marL="2516505">
              <a:lnSpc>
                <a:spcPts val="1650"/>
              </a:lnSpc>
            </a:pPr>
            <a:r>
              <a:rPr sz="1550" spc="-10" dirty="0">
                <a:latin typeface="Calibri"/>
                <a:cs typeface="Calibri"/>
              </a:rPr>
              <a:t>Temperatura</a:t>
            </a:r>
            <a:r>
              <a:rPr sz="1550" spc="5" dirty="0">
                <a:latin typeface="Calibri"/>
                <a:cs typeface="Calibri"/>
              </a:rPr>
              <a:t> </a:t>
            </a:r>
            <a:r>
              <a:rPr sz="1550" spc="-20" dirty="0">
                <a:latin typeface="Calibri"/>
                <a:cs typeface="Calibri"/>
              </a:rPr>
              <a:t>Media</a:t>
            </a:r>
            <a:endParaRPr sz="1550">
              <a:latin typeface="Calibri"/>
              <a:cs typeface="Calibri"/>
            </a:endParaRPr>
          </a:p>
          <a:p>
            <a:pPr marL="252729">
              <a:lnSpc>
                <a:spcPts val="1470"/>
              </a:lnSpc>
            </a:pPr>
            <a:r>
              <a:rPr sz="1400" spc="5" dirty="0">
                <a:latin typeface="Calibri"/>
                <a:cs typeface="Calibri"/>
              </a:rPr>
              <a:t>1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6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53925" y="5021691"/>
            <a:ext cx="116839" cy="2413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400" spc="5" dirty="0">
                <a:latin typeface="Calibri"/>
                <a:cs typeface="Calibri"/>
              </a:rPr>
              <a:t>0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165879" y="5250168"/>
            <a:ext cx="116839" cy="2413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400" spc="5" dirty="0">
                <a:latin typeface="Calibri"/>
                <a:cs typeface="Calibri"/>
              </a:rPr>
              <a:t>0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861060" y="5250168"/>
            <a:ext cx="116839" cy="2413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400" spc="5" dirty="0">
                <a:latin typeface="Calibri"/>
                <a:cs typeface="Calibri"/>
              </a:rPr>
              <a:t>5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510750" y="5250168"/>
            <a:ext cx="221615" cy="2413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400" spc="25" dirty="0">
                <a:latin typeface="Calibri"/>
                <a:cs typeface="Calibri"/>
              </a:rPr>
              <a:t>10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205932" y="5250168"/>
            <a:ext cx="221615" cy="2413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400" spc="25" dirty="0">
                <a:latin typeface="Calibri"/>
                <a:cs typeface="Calibri"/>
              </a:rPr>
              <a:t>15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901113" y="5250168"/>
            <a:ext cx="221615" cy="2413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400" spc="25" dirty="0">
                <a:latin typeface="Calibri"/>
                <a:cs typeface="Calibri"/>
              </a:rPr>
              <a:t>20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596295" y="5250168"/>
            <a:ext cx="221615" cy="2413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400" spc="25" dirty="0">
                <a:latin typeface="Calibri"/>
                <a:cs typeface="Calibri"/>
              </a:rPr>
              <a:t>25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291476" y="5250168"/>
            <a:ext cx="221615" cy="2413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400" spc="25" dirty="0">
                <a:latin typeface="Calibri"/>
                <a:cs typeface="Calibri"/>
              </a:rPr>
              <a:t>30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986659" y="5250168"/>
            <a:ext cx="221615" cy="2413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400" spc="25" dirty="0">
                <a:latin typeface="Calibri"/>
                <a:cs typeface="Calibri"/>
              </a:rPr>
              <a:t>35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681838" y="5250168"/>
            <a:ext cx="221615" cy="2413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400" spc="25" dirty="0">
                <a:latin typeface="Calibri"/>
                <a:cs typeface="Calibri"/>
              </a:rPr>
              <a:t>40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377019" y="5250168"/>
            <a:ext cx="221615" cy="2413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400" spc="25" dirty="0">
                <a:latin typeface="Calibri"/>
                <a:cs typeface="Calibri"/>
              </a:rPr>
              <a:t>45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8072202" y="5250168"/>
            <a:ext cx="221615" cy="2413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400" spc="25" dirty="0">
                <a:latin typeface="Calibri"/>
                <a:cs typeface="Calibri"/>
              </a:rPr>
              <a:t>50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8386581" y="5005371"/>
            <a:ext cx="197485" cy="24130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400" spc="-25" dirty="0">
                <a:latin typeface="Calibri"/>
                <a:cs typeface="Calibri"/>
              </a:rPr>
              <a:t>ºC</a:t>
            </a:r>
            <a:endParaRPr sz="1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10" name="object 10"/>
          <p:cNvGrpSpPr/>
          <p:nvPr/>
        </p:nvGrpSpPr>
        <p:grpSpPr>
          <a:xfrm>
            <a:off x="455612" y="2054225"/>
            <a:ext cx="5951855" cy="411480"/>
            <a:chOff x="455612" y="2054225"/>
            <a:chExt cx="5951855" cy="411480"/>
          </a:xfrm>
        </p:grpSpPr>
        <p:sp>
          <p:nvSpPr>
            <p:cNvPr id="11" name="object 11"/>
            <p:cNvSpPr/>
            <p:nvPr/>
          </p:nvSpPr>
          <p:spPr>
            <a:xfrm>
              <a:off x="461962" y="2060575"/>
              <a:ext cx="5939155" cy="398780"/>
            </a:xfrm>
            <a:custGeom>
              <a:avLst/>
              <a:gdLst/>
              <a:ahLst/>
              <a:cxnLst/>
              <a:rect l="l" t="t" r="r" b="b"/>
              <a:pathLst>
                <a:path w="5939155" h="398780">
                  <a:moveTo>
                    <a:pt x="5872427" y="0"/>
                  </a:moveTo>
                  <a:lnTo>
                    <a:pt x="66409" y="0"/>
                  </a:lnTo>
                  <a:lnTo>
                    <a:pt x="40559" y="5218"/>
                  </a:lnTo>
                  <a:lnTo>
                    <a:pt x="19450" y="19450"/>
                  </a:lnTo>
                  <a:lnTo>
                    <a:pt x="5218" y="40559"/>
                  </a:lnTo>
                  <a:lnTo>
                    <a:pt x="0" y="66409"/>
                  </a:lnTo>
                  <a:lnTo>
                    <a:pt x="0" y="332054"/>
                  </a:lnTo>
                  <a:lnTo>
                    <a:pt x="5218" y="357903"/>
                  </a:lnTo>
                  <a:lnTo>
                    <a:pt x="19450" y="379011"/>
                  </a:lnTo>
                  <a:lnTo>
                    <a:pt x="40559" y="393243"/>
                  </a:lnTo>
                  <a:lnTo>
                    <a:pt x="66409" y="398462"/>
                  </a:lnTo>
                  <a:lnTo>
                    <a:pt x="5872427" y="398462"/>
                  </a:lnTo>
                  <a:lnTo>
                    <a:pt x="5898277" y="393243"/>
                  </a:lnTo>
                  <a:lnTo>
                    <a:pt x="5919386" y="379011"/>
                  </a:lnTo>
                  <a:lnTo>
                    <a:pt x="5933618" y="357903"/>
                  </a:lnTo>
                  <a:lnTo>
                    <a:pt x="5938836" y="332054"/>
                  </a:lnTo>
                  <a:lnTo>
                    <a:pt x="5938836" y="66409"/>
                  </a:lnTo>
                  <a:lnTo>
                    <a:pt x="5933618" y="40559"/>
                  </a:lnTo>
                  <a:lnTo>
                    <a:pt x="5919386" y="19450"/>
                  </a:lnTo>
                  <a:lnTo>
                    <a:pt x="5898277" y="5218"/>
                  </a:lnTo>
                  <a:lnTo>
                    <a:pt x="5872427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61962" y="2060575"/>
              <a:ext cx="5939155" cy="398780"/>
            </a:xfrm>
            <a:custGeom>
              <a:avLst/>
              <a:gdLst/>
              <a:ahLst/>
              <a:cxnLst/>
              <a:rect l="l" t="t" r="r" b="b"/>
              <a:pathLst>
                <a:path w="5939155" h="398780">
                  <a:moveTo>
                    <a:pt x="0" y="66409"/>
                  </a:moveTo>
                  <a:lnTo>
                    <a:pt x="5218" y="40559"/>
                  </a:lnTo>
                  <a:lnTo>
                    <a:pt x="19450" y="19450"/>
                  </a:lnTo>
                  <a:lnTo>
                    <a:pt x="40559" y="5218"/>
                  </a:lnTo>
                  <a:lnTo>
                    <a:pt x="66409" y="0"/>
                  </a:lnTo>
                  <a:lnTo>
                    <a:pt x="5872428" y="0"/>
                  </a:lnTo>
                  <a:lnTo>
                    <a:pt x="5898277" y="5218"/>
                  </a:lnTo>
                  <a:lnTo>
                    <a:pt x="5919386" y="19450"/>
                  </a:lnTo>
                  <a:lnTo>
                    <a:pt x="5933618" y="40559"/>
                  </a:lnTo>
                  <a:lnTo>
                    <a:pt x="5938837" y="66409"/>
                  </a:lnTo>
                  <a:lnTo>
                    <a:pt x="5938837" y="332053"/>
                  </a:lnTo>
                  <a:lnTo>
                    <a:pt x="5933618" y="357903"/>
                  </a:lnTo>
                  <a:lnTo>
                    <a:pt x="5919386" y="379012"/>
                  </a:lnTo>
                  <a:lnTo>
                    <a:pt x="5898277" y="393244"/>
                  </a:lnTo>
                  <a:lnTo>
                    <a:pt x="5872428" y="398463"/>
                  </a:lnTo>
                  <a:lnTo>
                    <a:pt x="66409" y="398463"/>
                  </a:lnTo>
                  <a:lnTo>
                    <a:pt x="40559" y="393244"/>
                  </a:lnTo>
                  <a:lnTo>
                    <a:pt x="19450" y="379012"/>
                  </a:lnTo>
                  <a:lnTo>
                    <a:pt x="5218" y="357903"/>
                  </a:lnTo>
                  <a:lnTo>
                    <a:pt x="0" y="332053"/>
                  </a:lnTo>
                  <a:lnTo>
                    <a:pt x="0" y="66409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36422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Índice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7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64540" y="1087627"/>
            <a:ext cx="4793615" cy="2223135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spc="-10" dirty="0">
                <a:latin typeface="Times New Roman"/>
                <a:cs typeface="Times New Roman"/>
              </a:rPr>
              <a:t>Introducción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62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Conjuntos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borrosos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0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Operaciones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conjuntos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borrosos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6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Lógica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borrosa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3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Inferencia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Borrosa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5447506" y="5834379"/>
            <a:ext cx="2794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– 7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560830">
              <a:lnSpc>
                <a:spcPct val="100000"/>
              </a:lnSpc>
              <a:spcBef>
                <a:spcPts val="100"/>
              </a:spcBef>
            </a:pPr>
            <a:r>
              <a:rPr dirty="0"/>
              <a:t>Agentes</a:t>
            </a:r>
            <a:r>
              <a:rPr spc="-25" dirty="0"/>
              <a:t> </a:t>
            </a:r>
            <a:r>
              <a:rPr dirty="0"/>
              <a:t>basados</a:t>
            </a:r>
            <a:r>
              <a:rPr spc="-15" dirty="0"/>
              <a:t> </a:t>
            </a:r>
            <a:r>
              <a:rPr dirty="0"/>
              <a:t>en</a:t>
            </a:r>
            <a:r>
              <a:rPr spc="-15" dirty="0"/>
              <a:t> </a:t>
            </a:r>
            <a:r>
              <a:rPr spc="-10" dirty="0"/>
              <a:t>búsqueda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845161" y="1325371"/>
            <a:ext cx="5715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97815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…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antes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ejecutar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acciones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plan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entorno </a:t>
            </a:r>
            <a:r>
              <a:rPr sz="1800" spc="-20" dirty="0">
                <a:latin typeface="Times New Roman"/>
                <a:cs typeface="Times New Roman"/>
              </a:rPr>
              <a:t>real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3000325" y="3691731"/>
            <a:ext cx="4935855" cy="2426970"/>
            <a:chOff x="3000325" y="3691731"/>
            <a:chExt cx="4935855" cy="2426970"/>
          </a:xfrm>
        </p:grpSpPr>
        <p:sp>
          <p:nvSpPr>
            <p:cNvPr id="11" name="object 11"/>
            <p:cNvSpPr/>
            <p:nvPr/>
          </p:nvSpPr>
          <p:spPr>
            <a:xfrm>
              <a:off x="6530975" y="5607447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7" y="0"/>
                  </a:moveTo>
                  <a:lnTo>
                    <a:pt x="0" y="0"/>
                  </a:lnTo>
                  <a:lnTo>
                    <a:pt x="0" y="472678"/>
                  </a:lnTo>
                  <a:lnTo>
                    <a:pt x="472677" y="472678"/>
                  </a:lnTo>
                  <a:lnTo>
                    <a:pt x="47267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003652" y="5449887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5" h="630554">
                  <a:moveTo>
                    <a:pt x="157560" y="0"/>
                  </a:moveTo>
                  <a:lnTo>
                    <a:pt x="0" y="157560"/>
                  </a:lnTo>
                  <a:lnTo>
                    <a:pt x="0" y="630238"/>
                  </a:lnTo>
                  <a:lnTo>
                    <a:pt x="157560" y="472679"/>
                  </a:lnTo>
                  <a:lnTo>
                    <a:pt x="157560" y="0"/>
                  </a:lnTo>
                  <a:close/>
                </a:path>
              </a:pathLst>
            </a:custGeom>
            <a:solidFill>
              <a:srgbClr val="CDA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530975" y="5449887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58" y="0"/>
                  </a:lnTo>
                  <a:lnTo>
                    <a:pt x="0" y="157560"/>
                  </a:lnTo>
                  <a:lnTo>
                    <a:pt x="472677" y="157560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FFD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530975" y="5449887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8" y="0"/>
                  </a:lnTo>
                  <a:lnTo>
                    <a:pt x="630238" y="472678"/>
                  </a:lnTo>
                  <a:lnTo>
                    <a:pt x="472678" y="630238"/>
                  </a:lnTo>
                  <a:lnTo>
                    <a:pt x="0" y="630238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8" y="157559"/>
                  </a:lnTo>
                  <a:lnTo>
                    <a:pt x="630238" y="0"/>
                  </a:lnTo>
                </a:path>
                <a:path w="630554" h="630554">
                  <a:moveTo>
                    <a:pt x="472678" y="157559"/>
                  </a:moveTo>
                  <a:lnTo>
                    <a:pt x="472678" y="6302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710362" y="5099447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8" y="0"/>
                  </a:moveTo>
                  <a:lnTo>
                    <a:pt x="0" y="0"/>
                  </a:lnTo>
                  <a:lnTo>
                    <a:pt x="0" y="472677"/>
                  </a:lnTo>
                  <a:lnTo>
                    <a:pt x="472678" y="472677"/>
                  </a:lnTo>
                  <a:lnTo>
                    <a:pt x="472678" y="0"/>
                  </a:lnTo>
                  <a:close/>
                </a:path>
              </a:pathLst>
            </a:custGeom>
            <a:solidFill>
              <a:srgbClr val="CC99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183041" y="4941887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5" h="630554">
                  <a:moveTo>
                    <a:pt x="157558" y="0"/>
                  </a:moveTo>
                  <a:lnTo>
                    <a:pt x="0" y="157560"/>
                  </a:lnTo>
                  <a:lnTo>
                    <a:pt x="0" y="630237"/>
                  </a:lnTo>
                  <a:lnTo>
                    <a:pt x="157558" y="472678"/>
                  </a:lnTo>
                  <a:lnTo>
                    <a:pt x="157558" y="0"/>
                  </a:lnTo>
                  <a:close/>
                </a:path>
              </a:pathLst>
            </a:custGeom>
            <a:solidFill>
              <a:srgbClr val="A47B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710362" y="4941887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60" y="0"/>
                  </a:lnTo>
                  <a:lnTo>
                    <a:pt x="0" y="157560"/>
                  </a:lnTo>
                  <a:lnTo>
                    <a:pt x="472678" y="157560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D6AD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710362" y="4941887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7" y="0"/>
                  </a:lnTo>
                  <a:lnTo>
                    <a:pt x="630237" y="472677"/>
                  </a:lnTo>
                  <a:lnTo>
                    <a:pt x="472677" y="630237"/>
                  </a:lnTo>
                  <a:lnTo>
                    <a:pt x="0" y="630237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7" y="157559"/>
                  </a:lnTo>
                  <a:lnTo>
                    <a:pt x="630237" y="0"/>
                  </a:lnTo>
                </a:path>
                <a:path w="630554" h="630554">
                  <a:moveTo>
                    <a:pt x="472677" y="157559"/>
                  </a:moveTo>
                  <a:lnTo>
                    <a:pt x="472677" y="6302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719762" y="5505847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7" y="0"/>
                  </a:moveTo>
                  <a:lnTo>
                    <a:pt x="0" y="0"/>
                  </a:lnTo>
                  <a:lnTo>
                    <a:pt x="0" y="472677"/>
                  </a:lnTo>
                  <a:lnTo>
                    <a:pt x="472677" y="472677"/>
                  </a:lnTo>
                  <a:lnTo>
                    <a:pt x="472677" y="0"/>
                  </a:lnTo>
                  <a:close/>
                </a:path>
              </a:pathLst>
            </a:custGeom>
            <a:solidFill>
              <a:srgbClr val="FFFF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192439" y="5348287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4" h="630554">
                  <a:moveTo>
                    <a:pt x="157560" y="0"/>
                  </a:moveTo>
                  <a:lnTo>
                    <a:pt x="0" y="157560"/>
                  </a:lnTo>
                  <a:lnTo>
                    <a:pt x="0" y="630237"/>
                  </a:lnTo>
                  <a:lnTo>
                    <a:pt x="157560" y="472677"/>
                  </a:lnTo>
                  <a:lnTo>
                    <a:pt x="157560" y="0"/>
                  </a:lnTo>
                  <a:close/>
                </a:path>
              </a:pathLst>
            </a:custGeom>
            <a:solidFill>
              <a:srgbClr val="CDCD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719762" y="5348287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60" y="0"/>
                  </a:lnTo>
                  <a:lnTo>
                    <a:pt x="0" y="157560"/>
                  </a:lnTo>
                  <a:lnTo>
                    <a:pt x="472677" y="157560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FFFF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719762" y="5348287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7" y="0"/>
                  </a:lnTo>
                  <a:lnTo>
                    <a:pt x="630237" y="472677"/>
                  </a:lnTo>
                  <a:lnTo>
                    <a:pt x="472677" y="630237"/>
                  </a:lnTo>
                  <a:lnTo>
                    <a:pt x="0" y="630237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7" y="157559"/>
                  </a:lnTo>
                  <a:lnTo>
                    <a:pt x="630237" y="0"/>
                  </a:lnTo>
                </a:path>
                <a:path w="630554" h="630554">
                  <a:moveTo>
                    <a:pt x="472677" y="157559"/>
                  </a:moveTo>
                  <a:lnTo>
                    <a:pt x="472677" y="6302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000324" y="4032580"/>
              <a:ext cx="903605" cy="1793875"/>
            </a:xfrm>
            <a:custGeom>
              <a:avLst/>
              <a:gdLst/>
              <a:ahLst/>
              <a:cxnLst/>
              <a:rect l="l" t="t" r="r" b="b"/>
              <a:pathLst>
                <a:path w="903604" h="1793875">
                  <a:moveTo>
                    <a:pt x="644639" y="287439"/>
                  </a:moveTo>
                  <a:lnTo>
                    <a:pt x="520915" y="275132"/>
                  </a:lnTo>
                  <a:lnTo>
                    <a:pt x="489864" y="204546"/>
                  </a:lnTo>
                  <a:lnTo>
                    <a:pt x="474345" y="191376"/>
                  </a:lnTo>
                  <a:lnTo>
                    <a:pt x="443293" y="151130"/>
                  </a:lnTo>
                  <a:lnTo>
                    <a:pt x="399643" y="120904"/>
                  </a:lnTo>
                  <a:lnTo>
                    <a:pt x="360743" y="100698"/>
                  </a:lnTo>
                  <a:lnTo>
                    <a:pt x="329704" y="106197"/>
                  </a:lnTo>
                  <a:lnTo>
                    <a:pt x="307111" y="128574"/>
                  </a:lnTo>
                  <a:lnTo>
                    <a:pt x="289280" y="196875"/>
                  </a:lnTo>
                  <a:lnTo>
                    <a:pt x="296189" y="275132"/>
                  </a:lnTo>
                  <a:lnTo>
                    <a:pt x="314947" y="350177"/>
                  </a:lnTo>
                  <a:lnTo>
                    <a:pt x="335089" y="408343"/>
                  </a:lnTo>
                  <a:lnTo>
                    <a:pt x="373964" y="468795"/>
                  </a:lnTo>
                  <a:lnTo>
                    <a:pt x="407479" y="493649"/>
                  </a:lnTo>
                  <a:lnTo>
                    <a:pt x="453288" y="493649"/>
                  </a:lnTo>
                  <a:lnTo>
                    <a:pt x="500011" y="476656"/>
                  </a:lnTo>
                  <a:lnTo>
                    <a:pt x="523379" y="433197"/>
                  </a:lnTo>
                  <a:lnTo>
                    <a:pt x="535825" y="378117"/>
                  </a:lnTo>
                  <a:lnTo>
                    <a:pt x="531063" y="309994"/>
                  </a:lnTo>
                  <a:lnTo>
                    <a:pt x="639127" y="317665"/>
                  </a:lnTo>
                  <a:lnTo>
                    <a:pt x="644639" y="287439"/>
                  </a:lnTo>
                  <a:close/>
                </a:path>
                <a:path w="903604" h="1793875">
                  <a:moveTo>
                    <a:pt x="903338" y="1734477"/>
                  </a:moveTo>
                  <a:lnTo>
                    <a:pt x="888720" y="1718818"/>
                  </a:lnTo>
                  <a:lnTo>
                    <a:pt x="804075" y="1716519"/>
                  </a:lnTo>
                  <a:lnTo>
                    <a:pt x="744080" y="1724190"/>
                  </a:lnTo>
                  <a:lnTo>
                    <a:pt x="713803" y="1738922"/>
                  </a:lnTo>
                  <a:lnTo>
                    <a:pt x="718439" y="1704086"/>
                  </a:lnTo>
                  <a:lnTo>
                    <a:pt x="749655" y="1650682"/>
                  </a:lnTo>
                  <a:lnTo>
                    <a:pt x="775284" y="1567662"/>
                  </a:lnTo>
                  <a:lnTo>
                    <a:pt x="796213" y="1497241"/>
                  </a:lnTo>
                  <a:lnTo>
                    <a:pt x="780669" y="1416519"/>
                  </a:lnTo>
                  <a:lnTo>
                    <a:pt x="757326" y="1330591"/>
                  </a:lnTo>
                  <a:lnTo>
                    <a:pt x="710768" y="1232217"/>
                  </a:lnTo>
                  <a:lnTo>
                    <a:pt x="643890" y="1141526"/>
                  </a:lnTo>
                  <a:lnTo>
                    <a:pt x="587006" y="1075575"/>
                  </a:lnTo>
                  <a:lnTo>
                    <a:pt x="585431" y="1074445"/>
                  </a:lnTo>
                  <a:lnTo>
                    <a:pt x="599465" y="1012774"/>
                  </a:lnTo>
                  <a:lnTo>
                    <a:pt x="599465" y="935380"/>
                  </a:lnTo>
                  <a:lnTo>
                    <a:pt x="610374" y="939266"/>
                  </a:lnTo>
                  <a:lnTo>
                    <a:pt x="661733" y="959358"/>
                  </a:lnTo>
                  <a:lnTo>
                    <a:pt x="695223" y="992682"/>
                  </a:lnTo>
                  <a:lnTo>
                    <a:pt x="718439" y="985012"/>
                  </a:lnTo>
                  <a:lnTo>
                    <a:pt x="741045" y="962456"/>
                  </a:lnTo>
                  <a:lnTo>
                    <a:pt x="685076" y="932230"/>
                  </a:lnTo>
                  <a:lnTo>
                    <a:pt x="625881" y="916711"/>
                  </a:lnTo>
                  <a:lnTo>
                    <a:pt x="599465" y="905294"/>
                  </a:lnTo>
                  <a:lnTo>
                    <a:pt x="599465" y="901992"/>
                  </a:lnTo>
                  <a:lnTo>
                    <a:pt x="598093" y="876731"/>
                  </a:lnTo>
                  <a:lnTo>
                    <a:pt x="640676" y="868680"/>
                  </a:lnTo>
                  <a:lnTo>
                    <a:pt x="671880" y="848588"/>
                  </a:lnTo>
                  <a:lnTo>
                    <a:pt x="730885" y="816076"/>
                  </a:lnTo>
                  <a:lnTo>
                    <a:pt x="779932" y="771080"/>
                  </a:lnTo>
                  <a:lnTo>
                    <a:pt x="810945" y="697458"/>
                  </a:lnTo>
                  <a:lnTo>
                    <a:pt x="795413" y="672604"/>
                  </a:lnTo>
                  <a:lnTo>
                    <a:pt x="764387" y="632307"/>
                  </a:lnTo>
                  <a:lnTo>
                    <a:pt x="764387" y="712965"/>
                  </a:lnTo>
                  <a:lnTo>
                    <a:pt x="730885" y="765568"/>
                  </a:lnTo>
                  <a:lnTo>
                    <a:pt x="685076" y="816076"/>
                  </a:lnTo>
                  <a:lnTo>
                    <a:pt x="602691" y="848588"/>
                  </a:lnTo>
                  <a:lnTo>
                    <a:pt x="596734" y="851662"/>
                  </a:lnTo>
                  <a:lnTo>
                    <a:pt x="583933" y="728421"/>
                  </a:lnTo>
                  <a:lnTo>
                    <a:pt x="571487" y="653249"/>
                  </a:lnTo>
                  <a:lnTo>
                    <a:pt x="545820" y="598297"/>
                  </a:lnTo>
                  <a:lnTo>
                    <a:pt x="544677" y="596633"/>
                  </a:lnTo>
                  <a:lnTo>
                    <a:pt x="545820" y="596633"/>
                  </a:lnTo>
                  <a:lnTo>
                    <a:pt x="594855" y="599109"/>
                  </a:lnTo>
                  <a:lnTo>
                    <a:pt x="669531" y="614565"/>
                  </a:lnTo>
                  <a:lnTo>
                    <a:pt x="730885" y="657085"/>
                  </a:lnTo>
                  <a:lnTo>
                    <a:pt x="756526" y="687311"/>
                  </a:lnTo>
                  <a:lnTo>
                    <a:pt x="764387" y="712965"/>
                  </a:lnTo>
                  <a:lnTo>
                    <a:pt x="764387" y="632307"/>
                  </a:lnTo>
                  <a:lnTo>
                    <a:pt x="710768" y="599109"/>
                  </a:lnTo>
                  <a:lnTo>
                    <a:pt x="638327" y="558736"/>
                  </a:lnTo>
                  <a:lnTo>
                    <a:pt x="569175" y="546315"/>
                  </a:lnTo>
                  <a:lnTo>
                    <a:pt x="502323" y="538657"/>
                  </a:lnTo>
                  <a:lnTo>
                    <a:pt x="501421" y="540181"/>
                  </a:lnTo>
                  <a:lnTo>
                    <a:pt x="470496" y="522338"/>
                  </a:lnTo>
                  <a:lnTo>
                    <a:pt x="440067" y="522338"/>
                  </a:lnTo>
                  <a:lnTo>
                    <a:pt x="406704" y="537845"/>
                  </a:lnTo>
                  <a:lnTo>
                    <a:pt x="400939" y="560044"/>
                  </a:lnTo>
                  <a:lnTo>
                    <a:pt x="354596" y="543966"/>
                  </a:lnTo>
                  <a:lnTo>
                    <a:pt x="285432" y="516089"/>
                  </a:lnTo>
                  <a:lnTo>
                    <a:pt x="238709" y="508368"/>
                  </a:lnTo>
                  <a:lnTo>
                    <a:pt x="192900" y="493649"/>
                  </a:lnTo>
                  <a:lnTo>
                    <a:pt x="108051" y="461137"/>
                  </a:lnTo>
                  <a:lnTo>
                    <a:pt x="66865" y="423062"/>
                  </a:lnTo>
                  <a:lnTo>
                    <a:pt x="59169" y="392836"/>
                  </a:lnTo>
                  <a:lnTo>
                    <a:pt x="69164" y="334657"/>
                  </a:lnTo>
                  <a:lnTo>
                    <a:pt x="92532" y="274396"/>
                  </a:lnTo>
                  <a:lnTo>
                    <a:pt x="128346" y="206082"/>
                  </a:lnTo>
                  <a:lnTo>
                    <a:pt x="154012" y="153479"/>
                  </a:lnTo>
                  <a:lnTo>
                    <a:pt x="197510" y="105460"/>
                  </a:lnTo>
                  <a:lnTo>
                    <a:pt x="205346" y="123253"/>
                  </a:lnTo>
                  <a:lnTo>
                    <a:pt x="246545" y="130924"/>
                  </a:lnTo>
                  <a:lnTo>
                    <a:pt x="285432" y="120904"/>
                  </a:lnTo>
                  <a:lnTo>
                    <a:pt x="290042" y="97599"/>
                  </a:lnTo>
                  <a:lnTo>
                    <a:pt x="285432" y="70472"/>
                  </a:lnTo>
                  <a:lnTo>
                    <a:pt x="269748" y="40246"/>
                  </a:lnTo>
                  <a:lnTo>
                    <a:pt x="308648" y="30226"/>
                  </a:lnTo>
                  <a:lnTo>
                    <a:pt x="331241" y="40246"/>
                  </a:lnTo>
                  <a:lnTo>
                    <a:pt x="354596" y="67373"/>
                  </a:lnTo>
                  <a:lnTo>
                    <a:pt x="346760" y="97599"/>
                  </a:lnTo>
                  <a:lnTo>
                    <a:pt x="375500" y="97599"/>
                  </a:lnTo>
                  <a:lnTo>
                    <a:pt x="383349" y="60452"/>
                  </a:lnTo>
                  <a:lnTo>
                    <a:pt x="362292" y="24726"/>
                  </a:lnTo>
                  <a:lnTo>
                    <a:pt x="331241" y="2286"/>
                  </a:lnTo>
                  <a:lnTo>
                    <a:pt x="290042" y="0"/>
                  </a:lnTo>
                  <a:lnTo>
                    <a:pt x="238709" y="14706"/>
                  </a:lnTo>
                  <a:lnTo>
                    <a:pt x="259765" y="14706"/>
                  </a:lnTo>
                  <a:lnTo>
                    <a:pt x="208419" y="37147"/>
                  </a:lnTo>
                  <a:lnTo>
                    <a:pt x="167233" y="82892"/>
                  </a:lnTo>
                  <a:lnTo>
                    <a:pt x="112814" y="161150"/>
                  </a:lnTo>
                  <a:lnTo>
                    <a:pt x="69164" y="236321"/>
                  </a:lnTo>
                  <a:lnTo>
                    <a:pt x="22593" y="326999"/>
                  </a:lnTo>
                  <a:lnTo>
                    <a:pt x="0" y="387451"/>
                  </a:lnTo>
                  <a:lnTo>
                    <a:pt x="4610" y="433197"/>
                  </a:lnTo>
                  <a:lnTo>
                    <a:pt x="45948" y="471093"/>
                  </a:lnTo>
                  <a:lnTo>
                    <a:pt x="108051" y="513740"/>
                  </a:lnTo>
                  <a:lnTo>
                    <a:pt x="197510" y="551815"/>
                  </a:lnTo>
                  <a:lnTo>
                    <a:pt x="305562" y="606767"/>
                  </a:lnTo>
                  <a:lnTo>
                    <a:pt x="352298" y="630072"/>
                  </a:lnTo>
                  <a:lnTo>
                    <a:pt x="383349" y="622223"/>
                  </a:lnTo>
                  <a:lnTo>
                    <a:pt x="393738" y="611860"/>
                  </a:lnTo>
                  <a:lnTo>
                    <a:pt x="385648" y="645591"/>
                  </a:lnTo>
                  <a:lnTo>
                    <a:pt x="385648" y="771880"/>
                  </a:lnTo>
                  <a:lnTo>
                    <a:pt x="391185" y="879614"/>
                  </a:lnTo>
                  <a:lnTo>
                    <a:pt x="401180" y="975677"/>
                  </a:lnTo>
                  <a:lnTo>
                    <a:pt x="414388" y="1028280"/>
                  </a:lnTo>
                  <a:lnTo>
                    <a:pt x="429310" y="1081074"/>
                  </a:lnTo>
                  <a:lnTo>
                    <a:pt x="430771" y="1082751"/>
                  </a:lnTo>
                  <a:lnTo>
                    <a:pt x="412089" y="1122057"/>
                  </a:lnTo>
                  <a:lnTo>
                    <a:pt x="388721" y="1225169"/>
                  </a:lnTo>
                  <a:lnTo>
                    <a:pt x="360743" y="1339024"/>
                  </a:lnTo>
                  <a:lnTo>
                    <a:pt x="335089" y="1454581"/>
                  </a:lnTo>
                  <a:lnTo>
                    <a:pt x="335089" y="1497241"/>
                  </a:lnTo>
                  <a:lnTo>
                    <a:pt x="360743" y="1573187"/>
                  </a:lnTo>
                  <a:lnTo>
                    <a:pt x="396557" y="1613395"/>
                  </a:lnTo>
                  <a:lnTo>
                    <a:pt x="430072" y="1663738"/>
                  </a:lnTo>
                  <a:lnTo>
                    <a:pt x="453288" y="1701025"/>
                  </a:lnTo>
                  <a:lnTo>
                    <a:pt x="443293" y="1718818"/>
                  </a:lnTo>
                  <a:lnTo>
                    <a:pt x="384111" y="1726653"/>
                  </a:lnTo>
                  <a:lnTo>
                    <a:pt x="288505" y="1741220"/>
                  </a:lnTo>
                  <a:lnTo>
                    <a:pt x="260527" y="1764550"/>
                  </a:lnTo>
                  <a:lnTo>
                    <a:pt x="283895" y="1784654"/>
                  </a:lnTo>
                  <a:lnTo>
                    <a:pt x="316306" y="1793544"/>
                  </a:lnTo>
                  <a:lnTo>
                    <a:pt x="349516" y="1793544"/>
                  </a:lnTo>
                  <a:lnTo>
                    <a:pt x="399643" y="1769148"/>
                  </a:lnTo>
                  <a:lnTo>
                    <a:pt x="445592" y="1749044"/>
                  </a:lnTo>
                  <a:lnTo>
                    <a:pt x="504621" y="1741220"/>
                  </a:lnTo>
                  <a:lnTo>
                    <a:pt x="527989" y="1734312"/>
                  </a:lnTo>
                  <a:lnTo>
                    <a:pt x="520141" y="1708696"/>
                  </a:lnTo>
                  <a:lnTo>
                    <a:pt x="453288" y="1643621"/>
                  </a:lnTo>
                  <a:lnTo>
                    <a:pt x="414388" y="1575498"/>
                  </a:lnTo>
                  <a:lnTo>
                    <a:pt x="381038" y="1529765"/>
                  </a:lnTo>
                  <a:lnTo>
                    <a:pt x="376428" y="1484807"/>
                  </a:lnTo>
                  <a:lnTo>
                    <a:pt x="391960" y="1409611"/>
                  </a:lnTo>
                  <a:lnTo>
                    <a:pt x="427609" y="1331353"/>
                  </a:lnTo>
                  <a:lnTo>
                    <a:pt x="466509" y="1198003"/>
                  </a:lnTo>
                  <a:lnTo>
                    <a:pt x="500011" y="1119771"/>
                  </a:lnTo>
                  <a:lnTo>
                    <a:pt x="499567" y="1113269"/>
                  </a:lnTo>
                  <a:lnTo>
                    <a:pt x="506920" y="1113586"/>
                  </a:lnTo>
                  <a:lnTo>
                    <a:pt x="515480" y="1112227"/>
                  </a:lnTo>
                  <a:lnTo>
                    <a:pt x="535825" y="1136764"/>
                  </a:lnTo>
                  <a:lnTo>
                    <a:pt x="618197" y="1209662"/>
                  </a:lnTo>
                  <a:lnTo>
                    <a:pt x="690460" y="1302651"/>
                  </a:lnTo>
                  <a:lnTo>
                    <a:pt x="737209" y="1398727"/>
                  </a:lnTo>
                  <a:lnTo>
                    <a:pt x="744080" y="1461477"/>
                  </a:lnTo>
                  <a:lnTo>
                    <a:pt x="741794" y="1507210"/>
                  </a:lnTo>
                  <a:lnTo>
                    <a:pt x="721664" y="1610334"/>
                  </a:lnTo>
                  <a:lnTo>
                    <a:pt x="695223" y="1693964"/>
                  </a:lnTo>
                  <a:lnTo>
                    <a:pt x="672630" y="1742147"/>
                  </a:lnTo>
                  <a:lnTo>
                    <a:pt x="667118" y="1772221"/>
                  </a:lnTo>
                  <a:lnTo>
                    <a:pt x="690460" y="1772221"/>
                  </a:lnTo>
                  <a:lnTo>
                    <a:pt x="726249" y="1762252"/>
                  </a:lnTo>
                  <a:lnTo>
                    <a:pt x="737209" y="1764550"/>
                  </a:lnTo>
                  <a:lnTo>
                    <a:pt x="811758" y="1769148"/>
                  </a:lnTo>
                  <a:lnTo>
                    <a:pt x="868591" y="1786953"/>
                  </a:lnTo>
                  <a:lnTo>
                    <a:pt x="888720" y="1776971"/>
                  </a:lnTo>
                  <a:lnTo>
                    <a:pt x="895985" y="1762252"/>
                  </a:lnTo>
                  <a:lnTo>
                    <a:pt x="903338" y="1747342"/>
                  </a:lnTo>
                  <a:lnTo>
                    <a:pt x="903338" y="1738922"/>
                  </a:lnTo>
                  <a:lnTo>
                    <a:pt x="903338" y="17344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304087" y="5643959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8" y="0"/>
                  </a:moveTo>
                  <a:lnTo>
                    <a:pt x="0" y="0"/>
                  </a:lnTo>
                  <a:lnTo>
                    <a:pt x="0" y="472678"/>
                  </a:lnTo>
                  <a:lnTo>
                    <a:pt x="472678" y="472678"/>
                  </a:lnTo>
                  <a:lnTo>
                    <a:pt x="472678" y="0"/>
                  </a:lnTo>
                  <a:close/>
                </a:path>
              </a:pathLst>
            </a:custGeom>
            <a:solidFill>
              <a:srgbClr val="FF99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776766" y="5486400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5" h="630554">
                  <a:moveTo>
                    <a:pt x="157558" y="0"/>
                  </a:moveTo>
                  <a:lnTo>
                    <a:pt x="0" y="157559"/>
                  </a:lnTo>
                  <a:lnTo>
                    <a:pt x="0" y="630237"/>
                  </a:lnTo>
                  <a:lnTo>
                    <a:pt x="157558" y="472679"/>
                  </a:lnTo>
                  <a:lnTo>
                    <a:pt x="157558" y="0"/>
                  </a:lnTo>
                  <a:close/>
                </a:path>
              </a:pathLst>
            </a:custGeom>
            <a:solidFill>
              <a:srgbClr val="CD7B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7304087" y="5486400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60" y="0"/>
                  </a:lnTo>
                  <a:lnTo>
                    <a:pt x="0" y="157559"/>
                  </a:lnTo>
                  <a:lnTo>
                    <a:pt x="472678" y="157559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FFAD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7304087" y="5486400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7" y="0"/>
                  </a:lnTo>
                  <a:lnTo>
                    <a:pt x="630237" y="472679"/>
                  </a:lnTo>
                  <a:lnTo>
                    <a:pt x="472678" y="630238"/>
                  </a:lnTo>
                  <a:lnTo>
                    <a:pt x="0" y="630238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8" y="157559"/>
                  </a:lnTo>
                  <a:lnTo>
                    <a:pt x="630237" y="0"/>
                  </a:lnTo>
                </a:path>
                <a:path w="630554" h="630554">
                  <a:moveTo>
                    <a:pt x="472678" y="157559"/>
                  </a:moveTo>
                  <a:lnTo>
                    <a:pt x="472678" y="6302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451224" y="3691731"/>
              <a:ext cx="342900" cy="462280"/>
            </a:xfrm>
            <a:custGeom>
              <a:avLst/>
              <a:gdLst/>
              <a:ahLst/>
              <a:cxnLst/>
              <a:rect l="l" t="t" r="r" b="b"/>
              <a:pathLst>
                <a:path w="342900" h="462279">
                  <a:moveTo>
                    <a:pt x="342900" y="0"/>
                  </a:moveTo>
                  <a:lnTo>
                    <a:pt x="0" y="0"/>
                  </a:lnTo>
                  <a:lnTo>
                    <a:pt x="0" y="461665"/>
                  </a:lnTo>
                  <a:lnTo>
                    <a:pt x="342900" y="461665"/>
                  </a:lnTo>
                  <a:lnTo>
                    <a:pt x="3429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 txBox="1"/>
          <p:nvPr/>
        </p:nvSpPr>
        <p:spPr>
          <a:xfrm>
            <a:off x="3559175" y="3711955"/>
            <a:ext cx="1270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dirty="0">
                <a:latin typeface="Times New Roman"/>
                <a:cs typeface="Times New Roman"/>
              </a:rPr>
              <a:t>!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30" name="object 30"/>
          <p:cNvGrpSpPr/>
          <p:nvPr/>
        </p:nvGrpSpPr>
        <p:grpSpPr>
          <a:xfrm>
            <a:off x="6551612" y="4537075"/>
            <a:ext cx="633730" cy="633730"/>
            <a:chOff x="6551612" y="4537075"/>
            <a:chExt cx="633730" cy="633730"/>
          </a:xfrm>
        </p:grpSpPr>
        <p:sp>
          <p:nvSpPr>
            <p:cNvPr id="31" name="object 31"/>
            <p:cNvSpPr/>
            <p:nvPr/>
          </p:nvSpPr>
          <p:spPr>
            <a:xfrm>
              <a:off x="6553200" y="4696222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8" y="0"/>
                  </a:moveTo>
                  <a:lnTo>
                    <a:pt x="0" y="0"/>
                  </a:lnTo>
                  <a:lnTo>
                    <a:pt x="0" y="472678"/>
                  </a:lnTo>
                  <a:lnTo>
                    <a:pt x="472678" y="472678"/>
                  </a:lnTo>
                  <a:lnTo>
                    <a:pt x="472678" y="0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025878" y="4538662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5" h="630554">
                  <a:moveTo>
                    <a:pt x="157558" y="0"/>
                  </a:moveTo>
                  <a:lnTo>
                    <a:pt x="0" y="157560"/>
                  </a:lnTo>
                  <a:lnTo>
                    <a:pt x="0" y="630238"/>
                  </a:lnTo>
                  <a:lnTo>
                    <a:pt x="157558" y="472678"/>
                  </a:lnTo>
                  <a:lnTo>
                    <a:pt x="157558" y="0"/>
                  </a:lnTo>
                  <a:close/>
                </a:path>
              </a:pathLst>
            </a:custGeom>
            <a:solidFill>
              <a:srgbClr val="A4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553200" y="4538662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58" y="0"/>
                  </a:lnTo>
                  <a:lnTo>
                    <a:pt x="0" y="157560"/>
                  </a:lnTo>
                  <a:lnTo>
                    <a:pt x="472678" y="157560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D6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553200" y="4538662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8" y="0"/>
                  </a:lnTo>
                  <a:lnTo>
                    <a:pt x="630238" y="472678"/>
                  </a:lnTo>
                  <a:lnTo>
                    <a:pt x="472678" y="630238"/>
                  </a:lnTo>
                  <a:lnTo>
                    <a:pt x="0" y="630238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8" y="157559"/>
                  </a:lnTo>
                  <a:lnTo>
                    <a:pt x="630238" y="0"/>
                  </a:lnTo>
                </a:path>
                <a:path w="630554" h="630554">
                  <a:moveTo>
                    <a:pt x="472678" y="157559"/>
                  </a:moveTo>
                  <a:lnTo>
                    <a:pt x="472678" y="6302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053465">
              <a:lnSpc>
                <a:spcPct val="100000"/>
              </a:lnSpc>
              <a:spcBef>
                <a:spcPts val="100"/>
              </a:spcBef>
            </a:pPr>
            <a:r>
              <a:rPr dirty="0"/>
              <a:t>Operaciones</a:t>
            </a:r>
            <a:r>
              <a:rPr spc="-40" dirty="0"/>
              <a:t> </a:t>
            </a:r>
            <a:r>
              <a:rPr dirty="0"/>
              <a:t>con</a:t>
            </a:r>
            <a:r>
              <a:rPr spc="-25" dirty="0"/>
              <a:t> </a:t>
            </a:r>
            <a:r>
              <a:rPr dirty="0"/>
              <a:t>Conjuntos</a:t>
            </a:r>
            <a:r>
              <a:rPr spc="-25" dirty="0"/>
              <a:t> </a:t>
            </a:r>
            <a:r>
              <a:rPr spc="-10" dirty="0"/>
              <a:t>Borrosos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8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13740" y="1110131"/>
            <a:ext cx="7539990" cy="3117215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L="405765" marR="68580" indent="-342265">
              <a:lnSpc>
                <a:spcPts val="2900"/>
              </a:lnSpc>
              <a:spcBef>
                <a:spcPts val="315"/>
              </a:spcBef>
              <a:buChar char="•"/>
              <a:tabLst>
                <a:tab pos="405765" algn="l"/>
                <a:tab pos="406400" algn="l"/>
              </a:tabLst>
            </a:pPr>
            <a:r>
              <a:rPr sz="2400" dirty="0">
                <a:latin typeface="Times New Roman"/>
                <a:cs typeface="Times New Roman"/>
              </a:rPr>
              <a:t>Dados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dos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conjuntos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borrosos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500" i="1" dirty="0">
                <a:latin typeface="Symbol"/>
                <a:cs typeface="Symbol"/>
              </a:rPr>
              <a:t></a:t>
            </a:r>
            <a:r>
              <a:rPr sz="2400" i="1" baseline="-17361" dirty="0">
                <a:latin typeface="Times New Roman"/>
                <a:cs typeface="Times New Roman"/>
              </a:rPr>
              <a:t>A</a:t>
            </a:r>
            <a:r>
              <a:rPr sz="2400" i="1" dirty="0">
                <a:latin typeface="Times New Roman"/>
                <a:cs typeface="Times New Roman"/>
              </a:rPr>
              <a:t>,</a:t>
            </a:r>
            <a:r>
              <a:rPr sz="2400" i="1" spc="-15" dirty="0">
                <a:latin typeface="Times New Roman"/>
                <a:cs typeface="Times New Roman"/>
              </a:rPr>
              <a:t> </a:t>
            </a:r>
            <a:r>
              <a:rPr sz="2500" i="1" dirty="0">
                <a:latin typeface="Symbol"/>
                <a:cs typeface="Symbol"/>
              </a:rPr>
              <a:t></a:t>
            </a:r>
            <a:r>
              <a:rPr sz="2400" i="1" baseline="-17361" dirty="0">
                <a:latin typeface="Times New Roman"/>
                <a:cs typeface="Times New Roman"/>
              </a:rPr>
              <a:t>B</a:t>
            </a:r>
            <a:r>
              <a:rPr sz="2400" i="1" spc="-22" baseline="-17361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: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E</a:t>
            </a:r>
            <a:r>
              <a:rPr sz="2400" i="1" spc="-20" dirty="0">
                <a:latin typeface="Times New Roman"/>
                <a:cs typeface="Times New Roman"/>
              </a:rPr>
              <a:t> </a:t>
            </a:r>
            <a:r>
              <a:rPr sz="2400" spc="455" dirty="0">
                <a:latin typeface="Symbol"/>
                <a:cs typeface="Symbol"/>
              </a:rPr>
              <a:t>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[0,1],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¿cómo </a:t>
            </a:r>
            <a:r>
              <a:rPr sz="2400" dirty="0">
                <a:latin typeface="Times New Roman"/>
                <a:cs typeface="Times New Roman"/>
              </a:rPr>
              <a:t>definir</a:t>
            </a:r>
            <a:r>
              <a:rPr sz="2400" spc="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los</a:t>
            </a:r>
            <a:r>
              <a:rPr sz="2400" spc="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conjuntos</a:t>
            </a:r>
            <a:r>
              <a:rPr sz="2400" spc="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borrosos</a:t>
            </a:r>
            <a:r>
              <a:rPr sz="2400" spc="20" dirty="0">
                <a:latin typeface="Times New Roman"/>
                <a:cs typeface="Times New Roman"/>
              </a:rPr>
              <a:t> </a:t>
            </a:r>
            <a:r>
              <a:rPr sz="2500" i="1" spc="60" dirty="0">
                <a:latin typeface="Symbol"/>
                <a:cs typeface="Symbol"/>
              </a:rPr>
              <a:t></a:t>
            </a:r>
            <a:r>
              <a:rPr sz="2400" i="1" spc="89" baseline="-17361" dirty="0">
                <a:latin typeface="Times New Roman"/>
                <a:cs typeface="Times New Roman"/>
              </a:rPr>
              <a:t>A</a:t>
            </a:r>
            <a:r>
              <a:rPr sz="2400" spc="89" baseline="-17361" dirty="0">
                <a:latin typeface="Symbol"/>
                <a:cs typeface="Symbol"/>
              </a:rPr>
              <a:t></a:t>
            </a:r>
            <a:r>
              <a:rPr sz="2400" i="1" spc="89" baseline="-17361" dirty="0">
                <a:latin typeface="Times New Roman"/>
                <a:cs typeface="Times New Roman"/>
              </a:rPr>
              <a:t>B</a:t>
            </a:r>
            <a:r>
              <a:rPr sz="2400" i="1" spc="60" dirty="0">
                <a:latin typeface="Times New Roman"/>
                <a:cs typeface="Times New Roman"/>
              </a:rPr>
              <a:t>,</a:t>
            </a:r>
            <a:r>
              <a:rPr sz="2400" i="1" spc="20" dirty="0">
                <a:latin typeface="Times New Roman"/>
                <a:cs typeface="Times New Roman"/>
              </a:rPr>
              <a:t> </a:t>
            </a:r>
            <a:r>
              <a:rPr sz="2500" i="1" dirty="0">
                <a:latin typeface="Symbol"/>
                <a:cs typeface="Symbol"/>
              </a:rPr>
              <a:t></a:t>
            </a:r>
            <a:r>
              <a:rPr sz="2400" i="1" baseline="-17361" dirty="0">
                <a:latin typeface="Times New Roman"/>
                <a:cs typeface="Times New Roman"/>
              </a:rPr>
              <a:t>A</a:t>
            </a:r>
            <a:r>
              <a:rPr sz="2400" baseline="-17361" dirty="0">
                <a:latin typeface="Symbol"/>
                <a:cs typeface="Symbol"/>
              </a:rPr>
              <a:t></a:t>
            </a:r>
            <a:r>
              <a:rPr sz="2400" i="1" baseline="-17361" dirty="0">
                <a:latin typeface="Times New Roman"/>
                <a:cs typeface="Times New Roman"/>
              </a:rPr>
              <a:t>B</a:t>
            </a:r>
            <a:r>
              <a:rPr sz="2400" i="1" dirty="0">
                <a:latin typeface="Times New Roman"/>
                <a:cs typeface="Times New Roman"/>
              </a:rPr>
              <a:t>,</a:t>
            </a:r>
            <a:r>
              <a:rPr sz="2400" i="1" spc="15" dirty="0">
                <a:latin typeface="Times New Roman"/>
                <a:cs typeface="Times New Roman"/>
              </a:rPr>
              <a:t> </a:t>
            </a:r>
            <a:r>
              <a:rPr sz="2500" i="1" dirty="0">
                <a:latin typeface="Symbol"/>
                <a:cs typeface="Symbol"/>
              </a:rPr>
              <a:t></a:t>
            </a:r>
            <a:r>
              <a:rPr sz="2400" i="1" baseline="-17361" dirty="0">
                <a:latin typeface="Times New Roman"/>
                <a:cs typeface="Times New Roman"/>
              </a:rPr>
              <a:t>A’</a:t>
            </a:r>
            <a:r>
              <a:rPr sz="2400" dirty="0">
                <a:latin typeface="Times New Roman"/>
                <a:cs typeface="Times New Roman"/>
              </a:rPr>
              <a:t>:</a:t>
            </a:r>
            <a:r>
              <a:rPr sz="2400" spc="10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E</a:t>
            </a:r>
            <a:r>
              <a:rPr sz="2400" i="1" spc="15" dirty="0">
                <a:latin typeface="Times New Roman"/>
                <a:cs typeface="Times New Roman"/>
              </a:rPr>
              <a:t> </a:t>
            </a:r>
            <a:r>
              <a:rPr sz="2400" spc="455" dirty="0">
                <a:latin typeface="Symbol"/>
                <a:cs typeface="Symbol"/>
              </a:rPr>
              <a:t></a:t>
            </a:r>
            <a:r>
              <a:rPr sz="2400" spc="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[0,1]?</a:t>
            </a:r>
            <a:endParaRPr sz="2400">
              <a:latin typeface="Times New Roman"/>
              <a:cs typeface="Times New Roman"/>
            </a:endParaRPr>
          </a:p>
          <a:p>
            <a:pPr marL="405765" marR="332105" indent="-342265">
              <a:lnSpc>
                <a:spcPts val="2810"/>
              </a:lnSpc>
              <a:spcBef>
                <a:spcPts val="680"/>
              </a:spcBef>
              <a:buChar char="•"/>
              <a:tabLst>
                <a:tab pos="405765" algn="l"/>
                <a:tab pos="406400" algn="l"/>
              </a:tabLst>
            </a:pPr>
            <a:r>
              <a:rPr sz="2400" dirty="0">
                <a:solidFill>
                  <a:srgbClr val="3333CC"/>
                </a:solidFill>
                <a:latin typeface="Times New Roman"/>
                <a:cs typeface="Times New Roman"/>
              </a:rPr>
              <a:t>Requisito</a:t>
            </a:r>
            <a:r>
              <a:rPr sz="2400" spc="-1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básico: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los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conectivos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borrosos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deben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ser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spc="-25" dirty="0">
                <a:latin typeface="Times New Roman"/>
                <a:cs typeface="Times New Roman"/>
              </a:rPr>
              <a:t>una </a:t>
            </a:r>
            <a:r>
              <a:rPr sz="2400" dirty="0">
                <a:solidFill>
                  <a:srgbClr val="3333CC"/>
                </a:solidFill>
                <a:latin typeface="Times New Roman"/>
                <a:cs typeface="Times New Roman"/>
              </a:rPr>
              <a:t>extensión</a:t>
            </a:r>
            <a:r>
              <a:rPr sz="2400" spc="-3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los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correspondientes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3333CC"/>
                </a:solidFill>
                <a:latin typeface="Times New Roman"/>
                <a:cs typeface="Times New Roman"/>
              </a:rPr>
              <a:t>conectivos</a:t>
            </a:r>
            <a:r>
              <a:rPr sz="2400" spc="-1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spc="-10" dirty="0">
                <a:solidFill>
                  <a:srgbClr val="3333CC"/>
                </a:solidFill>
                <a:latin typeface="Times New Roman"/>
                <a:cs typeface="Times New Roman"/>
              </a:rPr>
              <a:t>clásicos</a:t>
            </a:r>
            <a:endParaRPr sz="2400">
              <a:latin typeface="Times New Roman"/>
              <a:cs typeface="Times New Roman"/>
            </a:endParaRPr>
          </a:p>
          <a:p>
            <a:pPr marL="405765" indent="-342265">
              <a:lnSpc>
                <a:spcPct val="100000"/>
              </a:lnSpc>
              <a:spcBef>
                <a:spcPts val="540"/>
              </a:spcBef>
              <a:buChar char="•"/>
              <a:tabLst>
                <a:tab pos="405765" algn="l"/>
                <a:tab pos="406400" algn="l"/>
              </a:tabLst>
            </a:pPr>
            <a:r>
              <a:rPr sz="2400" dirty="0">
                <a:latin typeface="Times New Roman"/>
                <a:cs typeface="Times New Roman"/>
              </a:rPr>
              <a:t>Solución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habitual:</a:t>
            </a:r>
            <a:endParaRPr sz="24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520"/>
              </a:spcBef>
              <a:tabLst>
                <a:tab pos="805815" algn="l"/>
              </a:tabLst>
            </a:pPr>
            <a:r>
              <a:rPr sz="2000" spc="-50" dirty="0">
                <a:latin typeface="Times New Roman"/>
                <a:cs typeface="Times New Roman"/>
              </a:rPr>
              <a:t>–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spc="50" dirty="0">
                <a:latin typeface="Symbol"/>
                <a:cs typeface="Symbol"/>
              </a:rPr>
              <a:t></a:t>
            </a:r>
            <a:r>
              <a:rPr sz="1950" spc="75" baseline="-17094" dirty="0">
                <a:latin typeface="Times New Roman"/>
                <a:cs typeface="Times New Roman"/>
              </a:rPr>
              <a:t>A</a:t>
            </a:r>
            <a:r>
              <a:rPr sz="1950" spc="75" baseline="-17094" dirty="0">
                <a:latin typeface="Symbol"/>
                <a:cs typeface="Symbol"/>
              </a:rPr>
              <a:t></a:t>
            </a:r>
            <a:r>
              <a:rPr sz="1950" spc="75" baseline="-17094" dirty="0">
                <a:latin typeface="Times New Roman"/>
                <a:cs typeface="Times New Roman"/>
              </a:rPr>
              <a:t>B</a:t>
            </a:r>
            <a:r>
              <a:rPr sz="2000" spc="50" dirty="0">
                <a:latin typeface="Times New Roman"/>
                <a:cs typeface="Times New Roman"/>
              </a:rPr>
              <a:t>(x)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 T(</a:t>
            </a:r>
            <a:r>
              <a:rPr sz="2000" dirty="0">
                <a:latin typeface="Symbol"/>
                <a:cs typeface="Symbol"/>
              </a:rPr>
              <a:t></a:t>
            </a:r>
            <a:r>
              <a:rPr sz="1950" baseline="-17094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(x), </a:t>
            </a:r>
            <a:r>
              <a:rPr sz="2000" dirty="0">
                <a:latin typeface="Symbol"/>
                <a:cs typeface="Symbol"/>
              </a:rPr>
              <a:t></a:t>
            </a:r>
            <a:r>
              <a:rPr sz="1950" baseline="-17094" dirty="0">
                <a:latin typeface="Times New Roman"/>
                <a:cs typeface="Times New Roman"/>
              </a:rPr>
              <a:t>B</a:t>
            </a:r>
            <a:r>
              <a:rPr sz="2000" dirty="0">
                <a:latin typeface="Times New Roman"/>
                <a:cs typeface="Times New Roman"/>
              </a:rPr>
              <a:t>(x)),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T: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50" dirty="0">
                <a:latin typeface="Times New Roman"/>
                <a:cs typeface="Times New Roman"/>
              </a:rPr>
              <a:t>[0,1]</a:t>
            </a:r>
            <a:r>
              <a:rPr sz="1950" spc="75" baseline="25641" dirty="0">
                <a:latin typeface="Times New Roman"/>
                <a:cs typeface="Times New Roman"/>
              </a:rPr>
              <a:t>2</a:t>
            </a:r>
            <a:r>
              <a:rPr sz="2000" spc="50" dirty="0">
                <a:latin typeface="Symbol"/>
                <a:cs typeface="Symbol"/>
              </a:rPr>
              <a:t>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[0,1]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tal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que</a:t>
            </a:r>
            <a:endParaRPr sz="20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480"/>
              </a:spcBef>
              <a:tabLst>
                <a:tab pos="805815" algn="l"/>
              </a:tabLst>
            </a:pPr>
            <a:r>
              <a:rPr sz="2000" spc="-50" dirty="0">
                <a:latin typeface="Times New Roman"/>
                <a:cs typeface="Times New Roman"/>
              </a:rPr>
              <a:t>–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spc="70" dirty="0">
                <a:latin typeface="Symbol"/>
                <a:cs typeface="Symbol"/>
              </a:rPr>
              <a:t></a:t>
            </a:r>
            <a:r>
              <a:rPr sz="1950" spc="104" baseline="-17094" dirty="0">
                <a:latin typeface="Times New Roman"/>
                <a:cs typeface="Times New Roman"/>
              </a:rPr>
              <a:t>A</a:t>
            </a:r>
            <a:r>
              <a:rPr sz="1950" spc="104" baseline="-17094" dirty="0">
                <a:latin typeface="Symbol"/>
                <a:cs typeface="Symbol"/>
              </a:rPr>
              <a:t></a:t>
            </a:r>
            <a:r>
              <a:rPr sz="1950" spc="104" baseline="-17094" dirty="0">
                <a:latin typeface="Times New Roman"/>
                <a:cs typeface="Times New Roman"/>
              </a:rPr>
              <a:t>B</a:t>
            </a:r>
            <a:r>
              <a:rPr sz="1950" spc="44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(x)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S(</a:t>
            </a:r>
            <a:r>
              <a:rPr sz="2000" dirty="0">
                <a:latin typeface="Symbol"/>
                <a:cs typeface="Symbol"/>
              </a:rPr>
              <a:t></a:t>
            </a:r>
            <a:r>
              <a:rPr sz="1950" baseline="-17094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(x), </a:t>
            </a:r>
            <a:r>
              <a:rPr sz="2000" dirty="0">
                <a:latin typeface="Symbol"/>
                <a:cs typeface="Symbol"/>
              </a:rPr>
              <a:t></a:t>
            </a:r>
            <a:r>
              <a:rPr sz="1950" baseline="-17094" dirty="0">
                <a:latin typeface="Times New Roman"/>
                <a:cs typeface="Times New Roman"/>
              </a:rPr>
              <a:t>B</a:t>
            </a:r>
            <a:r>
              <a:rPr sz="2000" dirty="0">
                <a:latin typeface="Times New Roman"/>
                <a:cs typeface="Times New Roman"/>
              </a:rPr>
              <a:t>(x)), con S: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50" dirty="0">
                <a:latin typeface="Times New Roman"/>
                <a:cs typeface="Times New Roman"/>
              </a:rPr>
              <a:t>[0,1]</a:t>
            </a:r>
            <a:r>
              <a:rPr sz="1950" spc="75" baseline="25641" dirty="0">
                <a:latin typeface="Times New Roman"/>
                <a:cs typeface="Times New Roman"/>
              </a:rPr>
              <a:t>2</a:t>
            </a:r>
            <a:r>
              <a:rPr sz="2000" spc="50" dirty="0">
                <a:latin typeface="Symbol"/>
                <a:cs typeface="Symbol"/>
              </a:rPr>
              <a:t>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[0,1]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tal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que</a:t>
            </a:r>
            <a:endParaRPr sz="20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405"/>
              </a:spcBef>
              <a:tabLst>
                <a:tab pos="805815" algn="l"/>
              </a:tabLst>
            </a:pPr>
            <a:r>
              <a:rPr sz="2000" spc="-50" dirty="0">
                <a:latin typeface="Times New Roman"/>
                <a:cs typeface="Times New Roman"/>
              </a:rPr>
              <a:t>–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dirty="0">
                <a:latin typeface="Symbol"/>
                <a:cs typeface="Symbol"/>
              </a:rPr>
              <a:t></a:t>
            </a:r>
            <a:r>
              <a:rPr sz="1950" baseline="-17094" dirty="0">
                <a:latin typeface="Times New Roman"/>
                <a:cs typeface="Times New Roman"/>
              </a:rPr>
              <a:t>A’</a:t>
            </a:r>
            <a:r>
              <a:rPr sz="1950" spc="37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(x) = N(</a:t>
            </a:r>
            <a:r>
              <a:rPr sz="2000" dirty="0">
                <a:latin typeface="Symbol"/>
                <a:cs typeface="Symbol"/>
              </a:rPr>
              <a:t></a:t>
            </a:r>
            <a:r>
              <a:rPr sz="1950" baseline="-17094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(x)),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 N: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[0,1]</a:t>
            </a:r>
            <a:r>
              <a:rPr sz="2000" spc="-165" dirty="0">
                <a:latin typeface="Times New Roman"/>
                <a:cs typeface="Times New Roman"/>
              </a:rPr>
              <a:t> </a:t>
            </a:r>
            <a:r>
              <a:rPr sz="2000" spc="375" dirty="0">
                <a:latin typeface="Symbol"/>
                <a:cs typeface="Symbol"/>
              </a:rPr>
              <a:t>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[0,1] tal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que</a:t>
            </a:r>
            <a:endParaRPr sz="20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1011682" y="4282282"/>
          <a:ext cx="7120890" cy="18288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217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217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217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217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217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spc="-10" dirty="0">
                          <a:latin typeface="Symbol"/>
                          <a:cs typeface="Symbol"/>
                        </a:rPr>
                        <a:t></a:t>
                      </a:r>
                      <a:r>
                        <a:rPr sz="1800" spc="-15" baseline="-13888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(x)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spc="-10" dirty="0">
                          <a:latin typeface="Symbol"/>
                          <a:cs typeface="Symbol"/>
                        </a:rPr>
                        <a:t></a:t>
                      </a:r>
                      <a:r>
                        <a:rPr sz="1800" spc="-15" baseline="-13888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(x)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8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=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10" dirty="0">
                          <a:latin typeface="Symbol"/>
                          <a:cs typeface="Symbol"/>
                        </a:rPr>
                        <a:t></a:t>
                      </a:r>
                      <a:r>
                        <a:rPr sz="1800" spc="-15" baseline="-13888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800" spc="-15" baseline="-13888" dirty="0">
                          <a:latin typeface="Symbol"/>
                          <a:cs typeface="Symbol"/>
                        </a:rPr>
                        <a:t></a:t>
                      </a:r>
                      <a:r>
                        <a:rPr sz="1800" spc="-15" baseline="-13888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(x)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=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55" dirty="0">
                          <a:latin typeface="Symbol"/>
                          <a:cs typeface="Symbol"/>
                        </a:rPr>
                        <a:t></a:t>
                      </a:r>
                      <a:r>
                        <a:rPr sz="1800" spc="82" baseline="-13888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800" spc="82" baseline="-13888" dirty="0">
                          <a:latin typeface="Symbol"/>
                          <a:cs typeface="Symbol"/>
                        </a:rPr>
                        <a:t></a:t>
                      </a:r>
                      <a:r>
                        <a:rPr sz="1800" spc="82" baseline="-13888" dirty="0">
                          <a:latin typeface="Times New Roman"/>
                          <a:cs typeface="Times New Roman"/>
                        </a:rPr>
                        <a:t>B</a:t>
                      </a:r>
                      <a:r>
                        <a:rPr sz="1800" spc="-7" baseline="-13888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(x)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18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=</a:t>
                      </a:r>
                      <a:r>
                        <a:rPr sz="18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55" dirty="0">
                          <a:latin typeface="Symbol"/>
                          <a:cs typeface="Symbol"/>
                        </a:rPr>
                        <a:t></a:t>
                      </a:r>
                      <a:r>
                        <a:rPr sz="1800" spc="-82" baseline="-13888" dirty="0">
                          <a:latin typeface="Times New Roman"/>
                          <a:cs typeface="Times New Roman"/>
                        </a:rPr>
                        <a:t>A’</a:t>
                      </a:r>
                      <a:r>
                        <a:rPr sz="1800" spc="-127" baseline="-13888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(x)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348105">
              <a:lnSpc>
                <a:spcPct val="100000"/>
              </a:lnSpc>
              <a:spcBef>
                <a:spcPts val="100"/>
              </a:spcBef>
            </a:pPr>
            <a:r>
              <a:rPr dirty="0"/>
              <a:t>Intersección:</a:t>
            </a:r>
            <a:r>
              <a:rPr spc="-25" dirty="0"/>
              <a:t> </a:t>
            </a:r>
            <a:r>
              <a:rPr dirty="0"/>
              <a:t>normas</a:t>
            </a:r>
            <a:r>
              <a:rPr spc="-20" dirty="0"/>
              <a:t> </a:t>
            </a:r>
            <a:r>
              <a:rPr spc="-10" dirty="0"/>
              <a:t>triangulares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9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13740" y="1157731"/>
            <a:ext cx="7726045" cy="4654550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405765" indent="-342265">
              <a:lnSpc>
                <a:spcPct val="100000"/>
              </a:lnSpc>
              <a:spcBef>
                <a:spcPts val="434"/>
              </a:spcBef>
              <a:buChar char="•"/>
              <a:tabLst>
                <a:tab pos="405765" algn="l"/>
                <a:tab pos="406400" algn="l"/>
              </a:tabLst>
            </a:pP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Ej:</a:t>
            </a:r>
            <a:r>
              <a:rPr sz="2400" spc="-3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“Juan</a:t>
            </a:r>
            <a:r>
              <a:rPr sz="2400" spc="-1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pertenece</a:t>
            </a:r>
            <a:r>
              <a:rPr sz="2400" spc="-15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a</a:t>
            </a:r>
            <a:r>
              <a:rPr sz="2400" spc="-15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los</a:t>
            </a:r>
            <a:r>
              <a:rPr sz="2400" spc="-15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estudiantes</a:t>
            </a:r>
            <a:r>
              <a:rPr sz="2400" spc="-5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i="1" dirty="0">
                <a:solidFill>
                  <a:srgbClr val="009973"/>
                </a:solidFill>
                <a:latin typeface="Times New Roman"/>
                <a:cs typeface="Times New Roman"/>
              </a:rPr>
              <a:t>altos</a:t>
            </a:r>
            <a:r>
              <a:rPr sz="2400" i="1" spc="-1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b="1" dirty="0">
                <a:solidFill>
                  <a:srgbClr val="009973"/>
                </a:solidFill>
                <a:latin typeface="Times New Roman"/>
                <a:cs typeface="Times New Roman"/>
              </a:rPr>
              <a:t>y</a:t>
            </a:r>
            <a:r>
              <a:rPr sz="2400" b="1" spc="-1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i="1" spc="-10" dirty="0">
                <a:solidFill>
                  <a:srgbClr val="009973"/>
                </a:solidFill>
                <a:latin typeface="Times New Roman"/>
                <a:cs typeface="Times New Roman"/>
              </a:rPr>
              <a:t>medios</a:t>
            </a:r>
            <a:r>
              <a:rPr sz="2400" spc="-10" dirty="0">
                <a:solidFill>
                  <a:srgbClr val="009973"/>
                </a:solidFill>
                <a:latin typeface="Times New Roman"/>
                <a:cs typeface="Times New Roman"/>
              </a:rPr>
              <a:t>”</a:t>
            </a:r>
            <a:endParaRPr sz="2400">
              <a:latin typeface="Times New Roman"/>
              <a:cs typeface="Times New Roman"/>
            </a:endParaRPr>
          </a:p>
          <a:p>
            <a:pPr marL="405765" marR="68580" indent="-342265">
              <a:lnSpc>
                <a:spcPts val="2590"/>
              </a:lnSpc>
              <a:spcBef>
                <a:spcPts val="665"/>
              </a:spcBef>
              <a:buChar char="•"/>
              <a:tabLst>
                <a:tab pos="405765" algn="l"/>
                <a:tab pos="406400" algn="l"/>
              </a:tabLst>
            </a:pPr>
            <a:r>
              <a:rPr sz="2400" dirty="0">
                <a:latin typeface="Times New Roman"/>
                <a:cs typeface="Times New Roman"/>
              </a:rPr>
              <a:t>Una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norma triangular </a:t>
            </a:r>
            <a:r>
              <a:rPr sz="2400" dirty="0">
                <a:latin typeface="Times New Roman"/>
                <a:cs typeface="Times New Roman"/>
              </a:rPr>
              <a:t>o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t-</a:t>
            </a:r>
            <a:r>
              <a:rPr sz="2400" i="1" dirty="0">
                <a:solidFill>
                  <a:srgbClr val="3333CC"/>
                </a:solidFill>
                <a:latin typeface="Times New Roman"/>
                <a:cs typeface="Times New Roman"/>
              </a:rPr>
              <a:t>norma</a:t>
            </a:r>
            <a:r>
              <a:rPr sz="24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es una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función </a:t>
            </a:r>
            <a:r>
              <a:rPr sz="2400" i="1" dirty="0">
                <a:latin typeface="Times New Roman"/>
                <a:cs typeface="Times New Roman"/>
              </a:rPr>
              <a:t>T</a:t>
            </a:r>
            <a:r>
              <a:rPr sz="2400" dirty="0">
                <a:latin typeface="Times New Roman"/>
                <a:cs typeface="Times New Roman"/>
              </a:rPr>
              <a:t>: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spc="55" dirty="0">
                <a:latin typeface="Times New Roman"/>
                <a:cs typeface="Times New Roman"/>
              </a:rPr>
              <a:t>[0,1]</a:t>
            </a:r>
            <a:r>
              <a:rPr sz="2400" spc="82" baseline="24305" dirty="0">
                <a:latin typeface="Times New Roman"/>
                <a:cs typeface="Times New Roman"/>
              </a:rPr>
              <a:t>2</a:t>
            </a:r>
            <a:r>
              <a:rPr sz="2400" spc="55" dirty="0">
                <a:latin typeface="Symbol"/>
                <a:cs typeface="Symbol"/>
              </a:rPr>
              <a:t></a:t>
            </a:r>
            <a:r>
              <a:rPr sz="2400" spc="5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[0,1]</a:t>
            </a:r>
            <a:r>
              <a:rPr sz="2400" spc="-3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conmutativa,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asociativa,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monótona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no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decreciente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spc="-50" dirty="0">
                <a:latin typeface="Times New Roman"/>
                <a:cs typeface="Times New Roman"/>
              </a:rPr>
              <a:t>y </a:t>
            </a:r>
            <a:r>
              <a:rPr sz="2400" dirty="0">
                <a:latin typeface="Times New Roman"/>
                <a:cs typeface="Times New Roman"/>
              </a:rPr>
              <a:t>tal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que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T(x,1)=x</a:t>
            </a:r>
            <a:r>
              <a:rPr sz="2400" i="1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para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todo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x</a:t>
            </a:r>
            <a:r>
              <a:rPr sz="2400" i="1" spc="-5" dirty="0">
                <a:latin typeface="Times New Roman"/>
                <a:cs typeface="Times New Roman"/>
              </a:rPr>
              <a:t> </a:t>
            </a:r>
            <a:r>
              <a:rPr sz="2400" spc="229" dirty="0">
                <a:latin typeface="Symbol"/>
                <a:cs typeface="Symbol"/>
              </a:rPr>
              <a:t>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[0,1]</a:t>
            </a:r>
            <a:endParaRPr sz="2400">
              <a:latin typeface="Times New Roman"/>
              <a:cs typeface="Times New Roman"/>
            </a:endParaRPr>
          </a:p>
          <a:p>
            <a:pPr marL="405765" indent="-342265">
              <a:lnSpc>
                <a:spcPct val="100000"/>
              </a:lnSpc>
              <a:spcBef>
                <a:spcPts val="180"/>
              </a:spcBef>
              <a:buChar char="•"/>
              <a:tabLst>
                <a:tab pos="405765" algn="l"/>
                <a:tab pos="406400" algn="l"/>
              </a:tabLst>
            </a:pPr>
            <a:r>
              <a:rPr sz="2400" spc="-10" dirty="0">
                <a:latin typeface="Times New Roman"/>
                <a:cs typeface="Times New Roman"/>
              </a:rPr>
              <a:t>T-</a:t>
            </a:r>
            <a:r>
              <a:rPr sz="2400" dirty="0">
                <a:latin typeface="Times New Roman"/>
                <a:cs typeface="Times New Roman"/>
              </a:rPr>
              <a:t>normas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más </a:t>
            </a:r>
            <a:r>
              <a:rPr sz="2400" spc="-10" dirty="0">
                <a:latin typeface="Times New Roman"/>
                <a:cs typeface="Times New Roman"/>
              </a:rPr>
              <a:t>habituales:</a:t>
            </a:r>
            <a:endParaRPr sz="2400">
              <a:latin typeface="Times New Roman"/>
              <a:cs typeface="Times New Roman"/>
            </a:endParaRPr>
          </a:p>
          <a:p>
            <a:pPr marL="805815" lvl="1" indent="-285115">
              <a:lnSpc>
                <a:spcPct val="100000"/>
              </a:lnSpc>
              <a:spcBef>
                <a:spcPts val="330"/>
              </a:spcBef>
              <a:buFont typeface="Times New Roman"/>
              <a:buChar char="–"/>
              <a:tabLst>
                <a:tab pos="805815" algn="l"/>
                <a:tab pos="806450" algn="l"/>
              </a:tabLst>
            </a:pPr>
            <a:r>
              <a:rPr sz="2000" i="1" dirty="0">
                <a:latin typeface="Times New Roman"/>
                <a:cs typeface="Times New Roman"/>
              </a:rPr>
              <a:t>T(x,y)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=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Min(x,y)</a:t>
            </a:r>
            <a:r>
              <a:rPr sz="2000" i="1" spc="47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(t-</a:t>
            </a:r>
            <a:r>
              <a:rPr sz="2000" dirty="0">
                <a:latin typeface="Times New Roman"/>
                <a:cs typeface="Times New Roman"/>
              </a:rPr>
              <a:t>norma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mínimo)</a:t>
            </a:r>
            <a:endParaRPr sz="2000">
              <a:latin typeface="Times New Roman"/>
              <a:cs typeface="Times New Roman"/>
            </a:endParaRPr>
          </a:p>
          <a:p>
            <a:pPr marL="805815" lvl="1" indent="-285115">
              <a:lnSpc>
                <a:spcPct val="100000"/>
              </a:lnSpc>
              <a:spcBef>
                <a:spcPts val="190"/>
              </a:spcBef>
              <a:buFont typeface="Times New Roman"/>
              <a:buChar char="–"/>
              <a:tabLst>
                <a:tab pos="805815" algn="l"/>
                <a:tab pos="806450" algn="l"/>
              </a:tabLst>
            </a:pPr>
            <a:r>
              <a:rPr sz="2000" i="1" dirty="0">
                <a:latin typeface="Times New Roman"/>
                <a:cs typeface="Times New Roman"/>
              </a:rPr>
              <a:t>T(x,y)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=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Prod(x,y)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=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x·y</a:t>
            </a:r>
            <a:r>
              <a:rPr sz="2000" i="1" spc="484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(t-</a:t>
            </a:r>
            <a:r>
              <a:rPr sz="2000" dirty="0">
                <a:latin typeface="Times New Roman"/>
                <a:cs typeface="Times New Roman"/>
              </a:rPr>
              <a:t>norma</a:t>
            </a:r>
            <a:r>
              <a:rPr sz="2000" spc="-10" dirty="0">
                <a:latin typeface="Times New Roman"/>
                <a:cs typeface="Times New Roman"/>
              </a:rPr>
              <a:t> producto)</a:t>
            </a:r>
            <a:endParaRPr sz="2000">
              <a:latin typeface="Times New Roman"/>
              <a:cs typeface="Times New Roman"/>
            </a:endParaRPr>
          </a:p>
          <a:p>
            <a:pPr marL="805815" lvl="1" indent="-285115">
              <a:lnSpc>
                <a:spcPct val="100000"/>
              </a:lnSpc>
              <a:spcBef>
                <a:spcPts val="315"/>
              </a:spcBef>
              <a:buFont typeface="Times New Roman"/>
              <a:buChar char="–"/>
              <a:tabLst>
                <a:tab pos="805815" algn="l"/>
                <a:tab pos="806450" algn="l"/>
              </a:tabLst>
            </a:pPr>
            <a:r>
              <a:rPr sz="2000" i="1" dirty="0">
                <a:latin typeface="Times New Roman"/>
                <a:cs typeface="Times New Roman"/>
              </a:rPr>
              <a:t>T(x,y)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=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W(x,y)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=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Max(0,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x+y-</a:t>
            </a:r>
            <a:r>
              <a:rPr sz="2000" i="1" dirty="0">
                <a:latin typeface="Times New Roman"/>
                <a:cs typeface="Times New Roman"/>
              </a:rPr>
              <a:t>1)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(t-</a:t>
            </a:r>
            <a:r>
              <a:rPr sz="2000" dirty="0">
                <a:latin typeface="Times New Roman"/>
                <a:cs typeface="Times New Roman"/>
              </a:rPr>
              <a:t>norma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 </a:t>
            </a:r>
            <a:r>
              <a:rPr sz="2000" spc="-10" dirty="0">
                <a:latin typeface="Times New Roman"/>
                <a:cs typeface="Times New Roman"/>
              </a:rPr>
              <a:t>Lukasiewicz)</a:t>
            </a:r>
            <a:endParaRPr sz="2000">
              <a:latin typeface="Times New Roman"/>
              <a:cs typeface="Times New Roman"/>
            </a:endParaRPr>
          </a:p>
          <a:p>
            <a:pPr marL="405765" indent="-342265">
              <a:lnSpc>
                <a:spcPct val="100000"/>
              </a:lnSpc>
              <a:spcBef>
                <a:spcPts val="200"/>
              </a:spcBef>
              <a:buChar char="•"/>
              <a:tabLst>
                <a:tab pos="405765" algn="l"/>
                <a:tab pos="406400" algn="l"/>
              </a:tabLst>
            </a:pPr>
            <a:r>
              <a:rPr sz="2400" dirty="0">
                <a:latin typeface="Times New Roman"/>
                <a:cs typeface="Times New Roman"/>
              </a:rPr>
              <a:t>Propiedades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más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importantes:</a:t>
            </a:r>
            <a:endParaRPr sz="2400">
              <a:latin typeface="Times New Roman"/>
              <a:cs typeface="Times New Roman"/>
            </a:endParaRPr>
          </a:p>
          <a:p>
            <a:pPr marL="805815" lvl="1" indent="-285115">
              <a:lnSpc>
                <a:spcPct val="100000"/>
              </a:lnSpc>
              <a:spcBef>
                <a:spcPts val="325"/>
              </a:spcBef>
              <a:buFont typeface="Times New Roman"/>
              <a:buChar char="–"/>
              <a:tabLst>
                <a:tab pos="805815" algn="l"/>
                <a:tab pos="806450" algn="l"/>
              </a:tabLst>
            </a:pPr>
            <a:r>
              <a:rPr sz="2000" i="1" dirty="0">
                <a:latin typeface="Times New Roman"/>
                <a:cs typeface="Times New Roman"/>
              </a:rPr>
              <a:t>T(x,0)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=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0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x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spc="195" dirty="0">
                <a:latin typeface="Symbol"/>
                <a:cs typeface="Symbol"/>
              </a:rPr>
              <a:t>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[0,1]</a:t>
            </a:r>
            <a:endParaRPr sz="2000">
              <a:latin typeface="Times New Roman"/>
              <a:cs typeface="Times New Roman"/>
            </a:endParaRPr>
          </a:p>
          <a:p>
            <a:pPr marL="805815" lvl="1" indent="-285115">
              <a:lnSpc>
                <a:spcPct val="100000"/>
              </a:lnSpc>
              <a:spcBef>
                <a:spcPts val="95"/>
              </a:spcBef>
              <a:buChar char="–"/>
              <a:tabLst>
                <a:tab pos="805815" algn="l"/>
                <a:tab pos="806450" algn="l"/>
              </a:tabLst>
            </a:pP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t-</a:t>
            </a:r>
            <a:r>
              <a:rPr sz="2000" dirty="0">
                <a:latin typeface="Times New Roman"/>
                <a:cs typeface="Times New Roman"/>
              </a:rPr>
              <a:t>norma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T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155" dirty="0">
                <a:latin typeface="Symbol"/>
                <a:cs typeface="Symbol"/>
              </a:rPr>
              <a:t></a:t>
            </a:r>
            <a:r>
              <a:rPr sz="2000" spc="155" dirty="0">
                <a:latin typeface="Times New Roman"/>
                <a:cs typeface="Times New Roman"/>
              </a:rPr>
              <a:t>x,y</a:t>
            </a:r>
            <a:r>
              <a:rPr sz="2000" spc="155" dirty="0">
                <a:latin typeface="Symbol"/>
                <a:cs typeface="Symbol"/>
              </a:rPr>
              <a:t>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[0,1]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T(x,y)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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Min(x,y)</a:t>
            </a:r>
            <a:endParaRPr sz="2000">
              <a:latin typeface="Times New Roman"/>
              <a:cs typeface="Times New Roman"/>
            </a:endParaRPr>
          </a:p>
          <a:p>
            <a:pPr marL="805815" lvl="1" indent="-285115">
              <a:lnSpc>
                <a:spcPct val="100000"/>
              </a:lnSpc>
              <a:spcBef>
                <a:spcPts val="265"/>
              </a:spcBef>
              <a:buFont typeface="Times New Roman"/>
              <a:buChar char="–"/>
              <a:tabLst>
                <a:tab pos="805815" algn="l"/>
                <a:tab pos="806450" algn="l"/>
              </a:tabLst>
            </a:pPr>
            <a:r>
              <a:rPr sz="2000" spc="145" dirty="0">
                <a:latin typeface="Symbol"/>
                <a:cs typeface="Symbol"/>
              </a:rPr>
              <a:t></a:t>
            </a:r>
            <a:r>
              <a:rPr sz="2000" spc="145" dirty="0">
                <a:latin typeface="Times New Roman"/>
                <a:cs typeface="Times New Roman"/>
              </a:rPr>
              <a:t>x,y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195" dirty="0">
                <a:latin typeface="Symbol"/>
                <a:cs typeface="Symbol"/>
              </a:rPr>
              <a:t>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[0,1]: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W(x,y)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Symbol"/>
                <a:cs typeface="Symbol"/>
              </a:rPr>
              <a:t>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Prod(x,y)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Symbol"/>
                <a:cs typeface="Symbol"/>
              </a:rPr>
              <a:t>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Min(x,y)</a:t>
            </a:r>
            <a:endParaRPr sz="2000">
              <a:latin typeface="Times New Roman"/>
              <a:cs typeface="Times New Roman"/>
            </a:endParaRPr>
          </a:p>
          <a:p>
            <a:pPr marL="805815" lvl="1" indent="-285115">
              <a:lnSpc>
                <a:spcPct val="100000"/>
              </a:lnSpc>
              <a:spcBef>
                <a:spcPts val="215"/>
              </a:spcBef>
              <a:buChar char="–"/>
              <a:tabLst>
                <a:tab pos="805815" algn="l"/>
                <a:tab pos="806450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única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t-</a:t>
            </a:r>
            <a:r>
              <a:rPr sz="2000" dirty="0">
                <a:latin typeface="Times New Roman"/>
                <a:cs typeface="Times New Roman"/>
              </a:rPr>
              <a:t>norma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cumple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idempotencia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Min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348105">
              <a:lnSpc>
                <a:spcPct val="100000"/>
              </a:lnSpc>
              <a:spcBef>
                <a:spcPts val="100"/>
              </a:spcBef>
            </a:pPr>
            <a:r>
              <a:rPr dirty="0"/>
              <a:t>Intersección:</a:t>
            </a:r>
            <a:r>
              <a:rPr spc="-25" dirty="0"/>
              <a:t> </a:t>
            </a:r>
            <a:r>
              <a:rPr dirty="0"/>
              <a:t>normas</a:t>
            </a:r>
            <a:r>
              <a:rPr spc="-20" dirty="0"/>
              <a:t> </a:t>
            </a:r>
            <a:r>
              <a:rPr spc="-10" dirty="0"/>
              <a:t>triangulares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764540" y="1093724"/>
            <a:ext cx="1176655" cy="1049655"/>
          </a:xfrm>
          <a:prstGeom prst="rect">
            <a:avLst/>
          </a:prstGeom>
        </p:spPr>
        <p:txBody>
          <a:bodyPr vert="horz" wrap="square" lIns="0" tIns="1587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0"/>
              </a:spcBef>
            </a:pPr>
            <a:r>
              <a:rPr sz="2400" spc="-10" dirty="0">
                <a:latin typeface="Times New Roman"/>
                <a:cs typeface="Times New Roman"/>
              </a:rPr>
              <a:t>Ejemplos</a:t>
            </a:r>
            <a:endParaRPr sz="2400">
              <a:latin typeface="Times New Roman"/>
              <a:cs typeface="Times New Roman"/>
            </a:endParaRPr>
          </a:p>
          <a:p>
            <a:pPr marL="123189">
              <a:lnSpc>
                <a:spcPct val="100000"/>
              </a:lnSpc>
              <a:spcBef>
                <a:spcPts val="1150"/>
              </a:spcBef>
            </a:pPr>
            <a:r>
              <a:rPr sz="2400" i="1" spc="-10" dirty="0">
                <a:latin typeface="Times New Roman"/>
                <a:cs typeface="Times New Roman"/>
              </a:rPr>
              <a:t>Min(x,y)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39140" y="4235196"/>
            <a:ext cx="7331709" cy="17297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Supongamos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 altura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 178cm,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 </a:t>
            </a:r>
            <a:r>
              <a:rPr sz="2000" dirty="0">
                <a:latin typeface="Symbol"/>
                <a:cs typeface="Symbol"/>
              </a:rPr>
              <a:t></a:t>
            </a:r>
            <a:r>
              <a:rPr sz="1950" baseline="-17094" dirty="0">
                <a:latin typeface="Times New Roman"/>
                <a:cs typeface="Times New Roman"/>
              </a:rPr>
              <a:t>Alto</a:t>
            </a:r>
            <a:r>
              <a:rPr sz="2000" dirty="0">
                <a:latin typeface="Times New Roman"/>
                <a:cs typeface="Times New Roman"/>
              </a:rPr>
              <a:t>(178) = 0.7,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Symbol"/>
                <a:cs typeface="Symbol"/>
              </a:rPr>
              <a:t></a:t>
            </a:r>
            <a:r>
              <a:rPr sz="1950" baseline="-17094" dirty="0">
                <a:latin typeface="Times New Roman"/>
                <a:cs typeface="Times New Roman"/>
              </a:rPr>
              <a:t>Medio</a:t>
            </a:r>
            <a:r>
              <a:rPr sz="2000" dirty="0">
                <a:latin typeface="Times New Roman"/>
                <a:cs typeface="Times New Roman"/>
              </a:rPr>
              <a:t>(178) = </a:t>
            </a:r>
            <a:r>
              <a:rPr sz="2000" spc="-20" dirty="0">
                <a:latin typeface="Times New Roman"/>
                <a:cs typeface="Times New Roman"/>
              </a:rPr>
              <a:t>0.4, </a:t>
            </a:r>
            <a:r>
              <a:rPr sz="2000" spc="-10" dirty="0">
                <a:latin typeface="Times New Roman"/>
                <a:cs typeface="Times New Roman"/>
              </a:rPr>
              <a:t>entonces:</a:t>
            </a:r>
            <a:endParaRPr sz="2000">
              <a:latin typeface="Times New Roman"/>
              <a:cs typeface="Times New Roman"/>
            </a:endParaRPr>
          </a:p>
          <a:p>
            <a:pPr marL="38100" marR="506095" indent="914400">
              <a:lnSpc>
                <a:spcPts val="2900"/>
              </a:lnSpc>
              <a:spcBef>
                <a:spcPts val="85"/>
              </a:spcBef>
            </a:pPr>
            <a:r>
              <a:rPr sz="2000" dirty="0">
                <a:latin typeface="Symbol"/>
                <a:cs typeface="Symbol"/>
              </a:rPr>
              <a:t></a:t>
            </a:r>
            <a:r>
              <a:rPr sz="1950" baseline="-17094" dirty="0">
                <a:latin typeface="Times New Roman"/>
                <a:cs typeface="Times New Roman"/>
              </a:rPr>
              <a:t>Alto</a:t>
            </a:r>
            <a:r>
              <a:rPr sz="1950" spc="60" baseline="-17094" dirty="0">
                <a:latin typeface="Times New Roman"/>
                <a:cs typeface="Times New Roman"/>
              </a:rPr>
              <a:t> </a:t>
            </a:r>
            <a:r>
              <a:rPr sz="1950" spc="472" baseline="-17094" dirty="0">
                <a:latin typeface="Symbol"/>
                <a:cs typeface="Symbol"/>
              </a:rPr>
              <a:t></a:t>
            </a:r>
            <a:r>
              <a:rPr sz="1950" spc="75" baseline="-17094" dirty="0">
                <a:latin typeface="Times New Roman"/>
                <a:cs typeface="Times New Roman"/>
              </a:rPr>
              <a:t> </a:t>
            </a:r>
            <a:r>
              <a:rPr sz="1950" baseline="-17094" dirty="0">
                <a:latin typeface="Times New Roman"/>
                <a:cs typeface="Times New Roman"/>
              </a:rPr>
              <a:t>Medio</a:t>
            </a:r>
            <a:r>
              <a:rPr sz="2000" dirty="0">
                <a:latin typeface="Times New Roman"/>
                <a:cs typeface="Times New Roman"/>
              </a:rPr>
              <a:t>(178)</a:t>
            </a:r>
            <a:r>
              <a:rPr sz="2000" spc="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T(</a:t>
            </a:r>
            <a:r>
              <a:rPr sz="2000" dirty="0">
                <a:latin typeface="Symbol"/>
                <a:cs typeface="Symbol"/>
              </a:rPr>
              <a:t></a:t>
            </a:r>
            <a:r>
              <a:rPr sz="1950" baseline="-17094" dirty="0">
                <a:latin typeface="Times New Roman"/>
                <a:cs typeface="Times New Roman"/>
              </a:rPr>
              <a:t>Alto</a:t>
            </a:r>
            <a:r>
              <a:rPr sz="2000" dirty="0">
                <a:latin typeface="Times New Roman"/>
                <a:cs typeface="Times New Roman"/>
              </a:rPr>
              <a:t>(178),</a:t>
            </a:r>
            <a:r>
              <a:rPr sz="2000" spc="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Symbol"/>
                <a:cs typeface="Symbol"/>
              </a:rPr>
              <a:t></a:t>
            </a:r>
            <a:r>
              <a:rPr sz="1950" baseline="-17094" dirty="0">
                <a:latin typeface="Times New Roman"/>
                <a:cs typeface="Times New Roman"/>
              </a:rPr>
              <a:t>Medio</a:t>
            </a:r>
            <a:r>
              <a:rPr sz="2000" dirty="0">
                <a:latin typeface="Times New Roman"/>
                <a:cs typeface="Times New Roman"/>
              </a:rPr>
              <a:t>(178))</a:t>
            </a:r>
            <a:r>
              <a:rPr sz="2000" spc="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T(0.7,</a:t>
            </a:r>
            <a:r>
              <a:rPr sz="2000" spc="2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0.4)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usara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t-</a:t>
            </a:r>
            <a:r>
              <a:rPr sz="2000" dirty="0">
                <a:latin typeface="Times New Roman"/>
                <a:cs typeface="Times New Roman"/>
              </a:rPr>
              <a:t>norma</a:t>
            </a:r>
            <a:r>
              <a:rPr sz="2000" spc="-10" dirty="0">
                <a:latin typeface="Times New Roman"/>
                <a:cs typeface="Times New Roman"/>
              </a:rPr>
              <a:t> “Prod”:</a:t>
            </a:r>
            <a:endParaRPr sz="2000">
              <a:latin typeface="Times New Roman"/>
              <a:cs typeface="Times New Roman"/>
            </a:endParaRPr>
          </a:p>
          <a:p>
            <a:pPr marL="951865">
              <a:lnSpc>
                <a:spcPct val="100000"/>
              </a:lnSpc>
              <a:spcBef>
                <a:spcPts val="330"/>
              </a:spcBef>
            </a:pPr>
            <a:r>
              <a:rPr sz="2000" dirty="0">
                <a:latin typeface="Symbol"/>
                <a:cs typeface="Symbol"/>
              </a:rPr>
              <a:t></a:t>
            </a:r>
            <a:r>
              <a:rPr sz="1950" baseline="-17094" dirty="0">
                <a:latin typeface="Times New Roman"/>
                <a:cs typeface="Times New Roman"/>
              </a:rPr>
              <a:t>Alto</a:t>
            </a:r>
            <a:r>
              <a:rPr sz="1950" baseline="-17094" dirty="0">
                <a:latin typeface="Symbol"/>
                <a:cs typeface="Symbol"/>
              </a:rPr>
              <a:t></a:t>
            </a:r>
            <a:r>
              <a:rPr sz="1950" baseline="-17094" dirty="0">
                <a:latin typeface="Times New Roman"/>
                <a:cs typeface="Times New Roman"/>
              </a:rPr>
              <a:t>Medio</a:t>
            </a:r>
            <a:r>
              <a:rPr sz="2000" dirty="0">
                <a:latin typeface="Times New Roman"/>
                <a:cs typeface="Times New Roman"/>
              </a:rPr>
              <a:t>(178)</a:t>
            </a:r>
            <a:r>
              <a:rPr sz="2000" spc="10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10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0.7·0.4</a:t>
            </a:r>
            <a:r>
              <a:rPr sz="2000" spc="1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10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0.28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86452" y="2315947"/>
            <a:ext cx="8677813" cy="132599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6977062" y="1752091"/>
            <a:ext cx="8286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i="1" spc="-10" dirty="0">
                <a:latin typeface="Times New Roman"/>
                <a:cs typeface="Times New Roman"/>
              </a:rPr>
              <a:t>W(x,y)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10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867245" y="1736852"/>
            <a:ext cx="11728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i="1" spc="-10" dirty="0">
                <a:latin typeface="Times New Roman"/>
                <a:cs typeface="Times New Roman"/>
              </a:rPr>
              <a:t>Prod(x,y)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637030">
              <a:lnSpc>
                <a:spcPct val="100000"/>
              </a:lnSpc>
              <a:spcBef>
                <a:spcPts val="100"/>
              </a:spcBef>
            </a:pPr>
            <a:r>
              <a:rPr dirty="0"/>
              <a:t>Unión:</a:t>
            </a:r>
            <a:r>
              <a:rPr spc="-25" dirty="0"/>
              <a:t> </a:t>
            </a:r>
            <a:r>
              <a:rPr dirty="0"/>
              <a:t>conormas</a:t>
            </a:r>
            <a:r>
              <a:rPr spc="-20" dirty="0"/>
              <a:t> </a:t>
            </a:r>
            <a:r>
              <a:rPr spc="-10" dirty="0"/>
              <a:t>triangulares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11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13740" y="1157731"/>
            <a:ext cx="7220584" cy="4654550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405765" indent="-342265">
              <a:lnSpc>
                <a:spcPct val="100000"/>
              </a:lnSpc>
              <a:spcBef>
                <a:spcPts val="434"/>
              </a:spcBef>
              <a:buChar char="•"/>
              <a:tabLst>
                <a:tab pos="405765" algn="l"/>
                <a:tab pos="406400" algn="l"/>
              </a:tabLst>
            </a:pP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Ej:</a:t>
            </a:r>
            <a:r>
              <a:rPr sz="2400" spc="-3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“Juan</a:t>
            </a:r>
            <a:r>
              <a:rPr sz="2400" spc="-1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pertenece</a:t>
            </a:r>
            <a:r>
              <a:rPr sz="2400" spc="-15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a</a:t>
            </a:r>
            <a:r>
              <a:rPr sz="2400" spc="-15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los</a:t>
            </a:r>
            <a:r>
              <a:rPr sz="2400" spc="-15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estudiantes</a:t>
            </a:r>
            <a:r>
              <a:rPr sz="2400" spc="-5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i="1" dirty="0">
                <a:solidFill>
                  <a:srgbClr val="009973"/>
                </a:solidFill>
                <a:latin typeface="Times New Roman"/>
                <a:cs typeface="Times New Roman"/>
              </a:rPr>
              <a:t>altos</a:t>
            </a:r>
            <a:r>
              <a:rPr sz="2400" i="1" spc="-1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b="1" dirty="0">
                <a:solidFill>
                  <a:srgbClr val="009973"/>
                </a:solidFill>
                <a:latin typeface="Times New Roman"/>
                <a:cs typeface="Times New Roman"/>
              </a:rPr>
              <a:t>o</a:t>
            </a:r>
            <a:r>
              <a:rPr sz="2400" b="1" spc="-1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i="1" spc="-10" dirty="0">
                <a:solidFill>
                  <a:srgbClr val="009973"/>
                </a:solidFill>
                <a:latin typeface="Times New Roman"/>
                <a:cs typeface="Times New Roman"/>
              </a:rPr>
              <a:t>medios</a:t>
            </a:r>
            <a:r>
              <a:rPr sz="2400" spc="-10" dirty="0">
                <a:solidFill>
                  <a:srgbClr val="009973"/>
                </a:solidFill>
                <a:latin typeface="Times New Roman"/>
                <a:cs typeface="Times New Roman"/>
              </a:rPr>
              <a:t>”</a:t>
            </a:r>
            <a:endParaRPr sz="2400">
              <a:latin typeface="Times New Roman"/>
              <a:cs typeface="Times New Roman"/>
            </a:endParaRPr>
          </a:p>
          <a:p>
            <a:pPr marL="405765" marR="68580" indent="-342265">
              <a:lnSpc>
                <a:spcPts val="2590"/>
              </a:lnSpc>
              <a:spcBef>
                <a:spcPts val="665"/>
              </a:spcBef>
              <a:buChar char="•"/>
              <a:tabLst>
                <a:tab pos="405765" algn="l"/>
                <a:tab pos="406400" algn="l"/>
              </a:tabLst>
            </a:pPr>
            <a:r>
              <a:rPr sz="2400" dirty="0">
                <a:latin typeface="Times New Roman"/>
                <a:cs typeface="Times New Roman"/>
              </a:rPr>
              <a:t>Una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conorma</a:t>
            </a:r>
            <a:r>
              <a:rPr sz="2400" i="1" spc="-10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triangular </a:t>
            </a:r>
            <a:r>
              <a:rPr sz="2400" dirty="0">
                <a:latin typeface="Times New Roman"/>
                <a:cs typeface="Times New Roman"/>
              </a:rPr>
              <a:t>o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t-</a:t>
            </a:r>
            <a:r>
              <a:rPr sz="2400" i="1" dirty="0">
                <a:solidFill>
                  <a:srgbClr val="3333CC"/>
                </a:solidFill>
                <a:latin typeface="Times New Roman"/>
                <a:cs typeface="Times New Roman"/>
              </a:rPr>
              <a:t>conorma</a:t>
            </a:r>
            <a:r>
              <a:rPr sz="24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es una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función </a:t>
            </a:r>
            <a:r>
              <a:rPr sz="2400" i="1" spc="-25" dirty="0">
                <a:latin typeface="Times New Roman"/>
                <a:cs typeface="Times New Roman"/>
              </a:rPr>
              <a:t>S</a:t>
            </a:r>
            <a:r>
              <a:rPr sz="2400" spc="-25" dirty="0">
                <a:latin typeface="Times New Roman"/>
                <a:cs typeface="Times New Roman"/>
              </a:rPr>
              <a:t>: </a:t>
            </a:r>
            <a:r>
              <a:rPr sz="2400" spc="65" dirty="0">
                <a:latin typeface="Times New Roman"/>
                <a:cs typeface="Times New Roman"/>
              </a:rPr>
              <a:t>[0,1]</a:t>
            </a:r>
            <a:r>
              <a:rPr sz="2400" spc="97" baseline="24305" dirty="0">
                <a:latin typeface="Times New Roman"/>
                <a:cs typeface="Times New Roman"/>
              </a:rPr>
              <a:t>2</a:t>
            </a:r>
            <a:r>
              <a:rPr sz="2400" spc="65" dirty="0">
                <a:latin typeface="Symbol"/>
                <a:cs typeface="Symbol"/>
              </a:rPr>
              <a:t></a:t>
            </a:r>
            <a:r>
              <a:rPr sz="2400" spc="-3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[0,1]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conmutativa,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asociativa,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monótona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spc="-25" dirty="0">
                <a:latin typeface="Times New Roman"/>
                <a:cs typeface="Times New Roman"/>
              </a:rPr>
              <a:t>no </a:t>
            </a:r>
            <a:r>
              <a:rPr sz="2400" dirty="0">
                <a:latin typeface="Times New Roman"/>
                <a:cs typeface="Times New Roman"/>
              </a:rPr>
              <a:t>decreciente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y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tal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que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S(x,0)=x</a:t>
            </a:r>
            <a:r>
              <a:rPr sz="2400" i="1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para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todo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x</a:t>
            </a:r>
            <a:r>
              <a:rPr sz="2400" i="1" spc="-10" dirty="0">
                <a:latin typeface="Times New Roman"/>
                <a:cs typeface="Times New Roman"/>
              </a:rPr>
              <a:t> </a:t>
            </a:r>
            <a:r>
              <a:rPr sz="2400" spc="229" dirty="0">
                <a:latin typeface="Symbol"/>
                <a:cs typeface="Symbol"/>
              </a:rPr>
              <a:t></a:t>
            </a:r>
            <a:r>
              <a:rPr sz="2400" spc="-10" dirty="0">
                <a:latin typeface="Times New Roman"/>
                <a:cs typeface="Times New Roman"/>
              </a:rPr>
              <a:t> [0,1]</a:t>
            </a:r>
            <a:endParaRPr sz="2400">
              <a:latin typeface="Times New Roman"/>
              <a:cs typeface="Times New Roman"/>
            </a:endParaRPr>
          </a:p>
          <a:p>
            <a:pPr marL="405765" indent="-342265">
              <a:lnSpc>
                <a:spcPct val="100000"/>
              </a:lnSpc>
              <a:spcBef>
                <a:spcPts val="180"/>
              </a:spcBef>
              <a:buChar char="•"/>
              <a:tabLst>
                <a:tab pos="405765" algn="l"/>
                <a:tab pos="406400" algn="l"/>
              </a:tabLst>
            </a:pPr>
            <a:r>
              <a:rPr sz="2400" spc="-10" dirty="0">
                <a:latin typeface="Times New Roman"/>
                <a:cs typeface="Times New Roman"/>
              </a:rPr>
              <a:t>T-</a:t>
            </a:r>
            <a:r>
              <a:rPr sz="2400" dirty="0">
                <a:latin typeface="Times New Roman"/>
                <a:cs typeface="Times New Roman"/>
              </a:rPr>
              <a:t>conormas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más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habituales:</a:t>
            </a:r>
            <a:endParaRPr sz="2400">
              <a:latin typeface="Times New Roman"/>
              <a:cs typeface="Times New Roman"/>
            </a:endParaRPr>
          </a:p>
          <a:p>
            <a:pPr marL="805815" lvl="1" indent="-285115">
              <a:lnSpc>
                <a:spcPct val="100000"/>
              </a:lnSpc>
              <a:spcBef>
                <a:spcPts val="330"/>
              </a:spcBef>
              <a:buFont typeface="Times New Roman"/>
              <a:buChar char="–"/>
              <a:tabLst>
                <a:tab pos="805815" algn="l"/>
                <a:tab pos="806450" algn="l"/>
              </a:tabLst>
            </a:pPr>
            <a:r>
              <a:rPr sz="2000" i="1" dirty="0">
                <a:latin typeface="Times New Roman"/>
                <a:cs typeface="Times New Roman"/>
              </a:rPr>
              <a:t>S(x,y)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=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Max(x,y)</a:t>
            </a:r>
            <a:r>
              <a:rPr sz="2000" i="1" spc="47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(t-</a:t>
            </a:r>
            <a:r>
              <a:rPr sz="2000" dirty="0">
                <a:latin typeface="Times New Roman"/>
                <a:cs typeface="Times New Roman"/>
              </a:rPr>
              <a:t>conorma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máximo)</a:t>
            </a:r>
            <a:endParaRPr sz="2000">
              <a:latin typeface="Times New Roman"/>
              <a:cs typeface="Times New Roman"/>
            </a:endParaRPr>
          </a:p>
          <a:p>
            <a:pPr marL="805815" lvl="1" indent="-285115">
              <a:lnSpc>
                <a:spcPct val="100000"/>
              </a:lnSpc>
              <a:spcBef>
                <a:spcPts val="190"/>
              </a:spcBef>
              <a:buFont typeface="Times New Roman"/>
              <a:buChar char="–"/>
              <a:tabLst>
                <a:tab pos="805815" algn="l"/>
                <a:tab pos="806450" algn="l"/>
              </a:tabLst>
            </a:pPr>
            <a:r>
              <a:rPr sz="2000" i="1" dirty="0">
                <a:latin typeface="Times New Roman"/>
                <a:cs typeface="Times New Roman"/>
              </a:rPr>
              <a:t>S(x,y)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=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Prod*(x,y)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=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x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+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y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-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x·y</a:t>
            </a:r>
            <a:r>
              <a:rPr sz="2000" i="1" spc="484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(t-</a:t>
            </a:r>
            <a:r>
              <a:rPr sz="2000" dirty="0">
                <a:latin typeface="Times New Roman"/>
                <a:cs typeface="Times New Roman"/>
              </a:rPr>
              <a:t>conorma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producto)</a:t>
            </a:r>
            <a:endParaRPr sz="2000">
              <a:latin typeface="Times New Roman"/>
              <a:cs typeface="Times New Roman"/>
            </a:endParaRPr>
          </a:p>
          <a:p>
            <a:pPr marL="805815" lvl="1" indent="-285115">
              <a:lnSpc>
                <a:spcPct val="100000"/>
              </a:lnSpc>
              <a:spcBef>
                <a:spcPts val="315"/>
              </a:spcBef>
              <a:buFont typeface="Times New Roman"/>
              <a:buChar char="–"/>
              <a:tabLst>
                <a:tab pos="805815" algn="l"/>
                <a:tab pos="806450" algn="l"/>
              </a:tabLst>
            </a:pPr>
            <a:r>
              <a:rPr sz="2000" i="1" dirty="0">
                <a:latin typeface="Times New Roman"/>
                <a:cs typeface="Times New Roman"/>
              </a:rPr>
              <a:t>S(x,y)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=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W*(x,y)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=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Min(1,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x+y)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(t-</a:t>
            </a:r>
            <a:r>
              <a:rPr sz="2000" dirty="0">
                <a:latin typeface="Times New Roman"/>
                <a:cs typeface="Times New Roman"/>
              </a:rPr>
              <a:t>conorma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Lukasiewicz)</a:t>
            </a:r>
            <a:endParaRPr sz="2000">
              <a:latin typeface="Times New Roman"/>
              <a:cs typeface="Times New Roman"/>
            </a:endParaRPr>
          </a:p>
          <a:p>
            <a:pPr marL="405765" indent="-342265">
              <a:lnSpc>
                <a:spcPct val="100000"/>
              </a:lnSpc>
              <a:spcBef>
                <a:spcPts val="200"/>
              </a:spcBef>
              <a:buChar char="•"/>
              <a:tabLst>
                <a:tab pos="405765" algn="l"/>
                <a:tab pos="406400" algn="l"/>
              </a:tabLst>
            </a:pPr>
            <a:r>
              <a:rPr sz="2400" dirty="0">
                <a:latin typeface="Times New Roman"/>
                <a:cs typeface="Times New Roman"/>
              </a:rPr>
              <a:t>Propiedades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más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importantes:</a:t>
            </a:r>
            <a:endParaRPr sz="2400">
              <a:latin typeface="Times New Roman"/>
              <a:cs typeface="Times New Roman"/>
            </a:endParaRPr>
          </a:p>
          <a:p>
            <a:pPr marL="805815" lvl="1" indent="-285115">
              <a:lnSpc>
                <a:spcPct val="100000"/>
              </a:lnSpc>
              <a:spcBef>
                <a:spcPts val="325"/>
              </a:spcBef>
              <a:buFont typeface="Times New Roman"/>
              <a:buChar char="–"/>
              <a:tabLst>
                <a:tab pos="805815" algn="l"/>
                <a:tab pos="806450" algn="l"/>
              </a:tabLst>
            </a:pPr>
            <a:r>
              <a:rPr sz="2000" i="1" dirty="0">
                <a:latin typeface="Times New Roman"/>
                <a:cs typeface="Times New Roman"/>
              </a:rPr>
              <a:t>S(x,1)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=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1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x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spc="195" dirty="0">
                <a:latin typeface="Symbol"/>
                <a:cs typeface="Symbol"/>
              </a:rPr>
              <a:t>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[0,1]</a:t>
            </a:r>
            <a:endParaRPr sz="2000">
              <a:latin typeface="Times New Roman"/>
              <a:cs typeface="Times New Roman"/>
            </a:endParaRPr>
          </a:p>
          <a:p>
            <a:pPr marL="805815" lvl="1" indent="-285115">
              <a:lnSpc>
                <a:spcPct val="100000"/>
              </a:lnSpc>
              <a:spcBef>
                <a:spcPts val="95"/>
              </a:spcBef>
              <a:buChar char="–"/>
              <a:tabLst>
                <a:tab pos="805815" algn="l"/>
                <a:tab pos="806450" algn="l"/>
              </a:tabLst>
            </a:pP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t-</a:t>
            </a:r>
            <a:r>
              <a:rPr sz="2000" dirty="0">
                <a:latin typeface="Times New Roman"/>
                <a:cs typeface="Times New Roman"/>
              </a:rPr>
              <a:t>conorma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145" dirty="0">
                <a:latin typeface="Symbol"/>
                <a:cs typeface="Symbol"/>
              </a:rPr>
              <a:t></a:t>
            </a:r>
            <a:r>
              <a:rPr sz="2000" spc="145" dirty="0">
                <a:latin typeface="Times New Roman"/>
                <a:cs typeface="Times New Roman"/>
              </a:rPr>
              <a:t>x,y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195" dirty="0">
                <a:latin typeface="Symbol"/>
                <a:cs typeface="Symbol"/>
              </a:rPr>
              <a:t>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[0,1]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S(x,y)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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Max(x,y)</a:t>
            </a:r>
            <a:endParaRPr sz="2000">
              <a:latin typeface="Times New Roman"/>
              <a:cs typeface="Times New Roman"/>
            </a:endParaRPr>
          </a:p>
          <a:p>
            <a:pPr marL="805815" lvl="1" indent="-285115">
              <a:lnSpc>
                <a:spcPct val="100000"/>
              </a:lnSpc>
              <a:spcBef>
                <a:spcPts val="265"/>
              </a:spcBef>
              <a:buFont typeface="Times New Roman"/>
              <a:buChar char="–"/>
              <a:tabLst>
                <a:tab pos="805815" algn="l"/>
                <a:tab pos="806450" algn="l"/>
              </a:tabLst>
            </a:pPr>
            <a:r>
              <a:rPr sz="2000" spc="145" dirty="0">
                <a:latin typeface="Symbol"/>
                <a:cs typeface="Symbol"/>
              </a:rPr>
              <a:t></a:t>
            </a:r>
            <a:r>
              <a:rPr sz="2000" spc="145" dirty="0">
                <a:latin typeface="Times New Roman"/>
                <a:cs typeface="Times New Roman"/>
              </a:rPr>
              <a:t>x,y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195" dirty="0">
                <a:latin typeface="Symbol"/>
                <a:cs typeface="Symbol"/>
              </a:rPr>
              <a:t>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[0,1]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Max(x,y)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Symbol"/>
                <a:cs typeface="Symbol"/>
              </a:rPr>
              <a:t>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Prod*(x,y)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Symbol"/>
                <a:cs typeface="Symbol"/>
              </a:rPr>
              <a:t>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W*(x,y)</a:t>
            </a:r>
            <a:endParaRPr sz="2000">
              <a:latin typeface="Times New Roman"/>
              <a:cs typeface="Times New Roman"/>
            </a:endParaRPr>
          </a:p>
          <a:p>
            <a:pPr marL="805815" lvl="1" indent="-285115">
              <a:lnSpc>
                <a:spcPct val="100000"/>
              </a:lnSpc>
              <a:spcBef>
                <a:spcPts val="215"/>
              </a:spcBef>
              <a:buChar char="–"/>
              <a:tabLst>
                <a:tab pos="805815" algn="l"/>
                <a:tab pos="806450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única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t-</a:t>
            </a:r>
            <a:r>
              <a:rPr sz="2000" dirty="0">
                <a:latin typeface="Times New Roman"/>
                <a:cs typeface="Times New Roman"/>
              </a:rPr>
              <a:t>conorma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cumple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idempotencia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Max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/>
          <p:nvPr/>
        </p:nvSpPr>
        <p:spPr>
          <a:xfrm>
            <a:off x="764540" y="1240028"/>
            <a:ext cx="117475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10" dirty="0">
                <a:solidFill>
                  <a:srgbClr val="3333CC"/>
                </a:solidFill>
                <a:latin typeface="Times New Roman"/>
                <a:cs typeface="Times New Roman"/>
              </a:rPr>
              <a:t>Ejemplos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39140" y="4299204"/>
            <a:ext cx="7331709" cy="17418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Supongamos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 altura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 178cm,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 </a:t>
            </a:r>
            <a:r>
              <a:rPr sz="2000" dirty="0">
                <a:latin typeface="Symbol"/>
                <a:cs typeface="Symbol"/>
              </a:rPr>
              <a:t></a:t>
            </a:r>
            <a:r>
              <a:rPr sz="1950" baseline="-17094" dirty="0">
                <a:latin typeface="Times New Roman"/>
                <a:cs typeface="Times New Roman"/>
              </a:rPr>
              <a:t>Alto</a:t>
            </a:r>
            <a:r>
              <a:rPr sz="2000" dirty="0">
                <a:latin typeface="Times New Roman"/>
                <a:cs typeface="Times New Roman"/>
              </a:rPr>
              <a:t>(178) = 0.7,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Symbol"/>
                <a:cs typeface="Symbol"/>
              </a:rPr>
              <a:t></a:t>
            </a:r>
            <a:r>
              <a:rPr sz="1950" baseline="-17094" dirty="0">
                <a:latin typeface="Times New Roman"/>
                <a:cs typeface="Times New Roman"/>
              </a:rPr>
              <a:t>Medio</a:t>
            </a:r>
            <a:r>
              <a:rPr sz="2000" dirty="0">
                <a:latin typeface="Times New Roman"/>
                <a:cs typeface="Times New Roman"/>
              </a:rPr>
              <a:t>(178) = </a:t>
            </a:r>
            <a:r>
              <a:rPr sz="2000" spc="-20" dirty="0">
                <a:latin typeface="Times New Roman"/>
                <a:cs typeface="Times New Roman"/>
              </a:rPr>
              <a:t>0.4, </a:t>
            </a:r>
            <a:r>
              <a:rPr sz="2000" spc="-10" dirty="0">
                <a:latin typeface="Times New Roman"/>
                <a:cs typeface="Times New Roman"/>
              </a:rPr>
              <a:t>entonces:</a:t>
            </a:r>
            <a:endParaRPr sz="2000">
              <a:latin typeface="Times New Roman"/>
              <a:cs typeface="Times New Roman"/>
            </a:endParaRPr>
          </a:p>
          <a:p>
            <a:pPr marL="38100" marR="520065" indent="914400">
              <a:lnSpc>
                <a:spcPct val="121000"/>
              </a:lnSpc>
            </a:pPr>
            <a:r>
              <a:rPr sz="2000" dirty="0">
                <a:latin typeface="Symbol"/>
                <a:cs typeface="Symbol"/>
              </a:rPr>
              <a:t></a:t>
            </a:r>
            <a:r>
              <a:rPr sz="1950" baseline="-17094" dirty="0">
                <a:latin typeface="Times New Roman"/>
                <a:cs typeface="Times New Roman"/>
              </a:rPr>
              <a:t>Alto</a:t>
            </a:r>
            <a:r>
              <a:rPr sz="1950" spc="60" baseline="-17094" dirty="0">
                <a:latin typeface="Times New Roman"/>
                <a:cs typeface="Times New Roman"/>
              </a:rPr>
              <a:t> </a:t>
            </a:r>
            <a:r>
              <a:rPr sz="1950" spc="367" baseline="-17094" dirty="0">
                <a:latin typeface="Symbol"/>
                <a:cs typeface="Symbol"/>
              </a:rPr>
              <a:t></a:t>
            </a:r>
            <a:r>
              <a:rPr sz="1950" spc="75" baseline="-17094" dirty="0">
                <a:latin typeface="Times New Roman"/>
                <a:cs typeface="Times New Roman"/>
              </a:rPr>
              <a:t> </a:t>
            </a:r>
            <a:r>
              <a:rPr sz="1950" baseline="-17094" dirty="0">
                <a:latin typeface="Times New Roman"/>
                <a:cs typeface="Times New Roman"/>
              </a:rPr>
              <a:t>Medio</a:t>
            </a:r>
            <a:r>
              <a:rPr sz="2000" dirty="0">
                <a:latin typeface="Times New Roman"/>
                <a:cs typeface="Times New Roman"/>
              </a:rPr>
              <a:t>(178)</a:t>
            </a:r>
            <a:r>
              <a:rPr sz="2000" spc="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S(</a:t>
            </a:r>
            <a:r>
              <a:rPr sz="2000" dirty="0">
                <a:latin typeface="Symbol"/>
                <a:cs typeface="Symbol"/>
              </a:rPr>
              <a:t></a:t>
            </a:r>
            <a:r>
              <a:rPr sz="1950" baseline="-17094" dirty="0">
                <a:latin typeface="Times New Roman"/>
                <a:cs typeface="Times New Roman"/>
              </a:rPr>
              <a:t>Alto</a:t>
            </a:r>
            <a:r>
              <a:rPr sz="2000" dirty="0">
                <a:latin typeface="Times New Roman"/>
                <a:cs typeface="Times New Roman"/>
              </a:rPr>
              <a:t>(178),</a:t>
            </a:r>
            <a:r>
              <a:rPr sz="2000" spc="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Symbol"/>
                <a:cs typeface="Symbol"/>
              </a:rPr>
              <a:t></a:t>
            </a:r>
            <a:r>
              <a:rPr sz="1950" baseline="-17094" dirty="0">
                <a:latin typeface="Times New Roman"/>
                <a:cs typeface="Times New Roman"/>
              </a:rPr>
              <a:t>Medio</a:t>
            </a:r>
            <a:r>
              <a:rPr sz="2000" dirty="0">
                <a:latin typeface="Times New Roman"/>
                <a:cs typeface="Times New Roman"/>
              </a:rPr>
              <a:t>(178))</a:t>
            </a:r>
            <a:r>
              <a:rPr sz="2000" spc="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T(0.7,</a:t>
            </a:r>
            <a:r>
              <a:rPr sz="2000" spc="2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0.4)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usara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t-</a:t>
            </a:r>
            <a:r>
              <a:rPr sz="2000" dirty="0">
                <a:latin typeface="Times New Roman"/>
                <a:cs typeface="Times New Roman"/>
              </a:rPr>
              <a:t>conorma</a:t>
            </a:r>
            <a:r>
              <a:rPr sz="2000" spc="-10" dirty="0">
                <a:latin typeface="Times New Roman"/>
                <a:cs typeface="Times New Roman"/>
              </a:rPr>
              <a:t> “Prod*”:</a:t>
            </a:r>
            <a:endParaRPr sz="2000">
              <a:latin typeface="Times New Roman"/>
              <a:cs typeface="Times New Roman"/>
            </a:endParaRPr>
          </a:p>
          <a:p>
            <a:pPr marL="951865">
              <a:lnSpc>
                <a:spcPct val="100000"/>
              </a:lnSpc>
              <a:spcBef>
                <a:spcPts val="500"/>
              </a:spcBef>
            </a:pPr>
            <a:r>
              <a:rPr sz="2000" dirty="0">
                <a:latin typeface="Symbol"/>
                <a:cs typeface="Symbol"/>
              </a:rPr>
              <a:t></a:t>
            </a:r>
            <a:r>
              <a:rPr sz="1950" baseline="-17094" dirty="0">
                <a:latin typeface="Times New Roman"/>
                <a:cs typeface="Times New Roman"/>
              </a:rPr>
              <a:t>Alto</a:t>
            </a:r>
            <a:r>
              <a:rPr sz="1950" spc="44" baseline="-17094" dirty="0">
                <a:latin typeface="Times New Roman"/>
                <a:cs typeface="Times New Roman"/>
              </a:rPr>
              <a:t> </a:t>
            </a:r>
            <a:r>
              <a:rPr sz="1950" spc="367" baseline="-17094" dirty="0">
                <a:latin typeface="Symbol"/>
                <a:cs typeface="Symbol"/>
              </a:rPr>
              <a:t></a:t>
            </a:r>
            <a:r>
              <a:rPr sz="1950" spc="60" baseline="-17094" dirty="0">
                <a:latin typeface="Times New Roman"/>
                <a:cs typeface="Times New Roman"/>
              </a:rPr>
              <a:t> </a:t>
            </a:r>
            <a:r>
              <a:rPr sz="1950" baseline="-17094" dirty="0">
                <a:latin typeface="Times New Roman"/>
                <a:cs typeface="Times New Roman"/>
              </a:rPr>
              <a:t>Medio</a:t>
            </a:r>
            <a:r>
              <a:rPr sz="2000" dirty="0">
                <a:latin typeface="Times New Roman"/>
                <a:cs typeface="Times New Roman"/>
              </a:rPr>
              <a:t>(178)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0.7</a:t>
            </a:r>
            <a:r>
              <a:rPr sz="2000" spc="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0.4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–</a:t>
            </a:r>
            <a:r>
              <a:rPr sz="2000" spc="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0.7·0.4</a:t>
            </a:r>
            <a:r>
              <a:rPr sz="2000" spc="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0.82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637030">
              <a:lnSpc>
                <a:spcPct val="100000"/>
              </a:lnSpc>
              <a:spcBef>
                <a:spcPts val="100"/>
              </a:spcBef>
            </a:pPr>
            <a:r>
              <a:rPr dirty="0"/>
              <a:t>Unión:</a:t>
            </a:r>
            <a:r>
              <a:rPr spc="-25" dirty="0"/>
              <a:t> </a:t>
            </a:r>
            <a:r>
              <a:rPr dirty="0"/>
              <a:t>conormas</a:t>
            </a:r>
            <a:r>
              <a:rPr spc="-20" dirty="0"/>
              <a:t> </a:t>
            </a:r>
            <a:r>
              <a:rPr spc="-10" dirty="0"/>
              <a:t>triangulares</a:t>
            </a:r>
          </a:p>
        </p:txBody>
      </p:sp>
      <p:pic>
        <p:nvPicPr>
          <p:cNvPr id="13" name="object 1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97685" y="2459032"/>
            <a:ext cx="8677813" cy="1324849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790575" y="1889252"/>
            <a:ext cx="111633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i="1" spc="-10" dirty="0">
                <a:latin typeface="Times New Roman"/>
                <a:cs typeface="Times New Roman"/>
              </a:rPr>
              <a:t>Max(x,y)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12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074693" y="1889252"/>
            <a:ext cx="9810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i="1" spc="-10" dirty="0">
                <a:latin typeface="Times New Roman"/>
                <a:cs typeface="Times New Roman"/>
              </a:rPr>
              <a:t>W*(x,y)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807714" y="1889252"/>
            <a:ext cx="13252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i="1" spc="-10" dirty="0">
                <a:latin typeface="Times New Roman"/>
                <a:cs typeface="Times New Roman"/>
              </a:rPr>
              <a:t>Prod*(x,y)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771650">
              <a:lnSpc>
                <a:spcPct val="100000"/>
              </a:lnSpc>
              <a:spcBef>
                <a:spcPts val="100"/>
              </a:spcBef>
            </a:pPr>
            <a:r>
              <a:rPr dirty="0"/>
              <a:t>Complementario</a:t>
            </a:r>
            <a:r>
              <a:rPr spc="-45" dirty="0"/>
              <a:t> </a:t>
            </a:r>
            <a:r>
              <a:rPr spc="-10" dirty="0"/>
              <a:t>(Negación)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13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77240" y="1166876"/>
            <a:ext cx="7334884" cy="27139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10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Ej:</a:t>
            </a:r>
            <a:r>
              <a:rPr sz="2400" spc="-3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“Juan</a:t>
            </a:r>
            <a:r>
              <a:rPr sz="2400" spc="-1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pertenece</a:t>
            </a:r>
            <a:r>
              <a:rPr sz="2400" spc="-15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a</a:t>
            </a:r>
            <a:r>
              <a:rPr sz="2400" spc="-2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los</a:t>
            </a:r>
            <a:r>
              <a:rPr sz="2400" spc="-1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estudiantes</a:t>
            </a:r>
            <a:r>
              <a:rPr sz="2400" spc="-5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b="1" dirty="0">
                <a:solidFill>
                  <a:srgbClr val="009973"/>
                </a:solidFill>
                <a:latin typeface="Times New Roman"/>
                <a:cs typeface="Times New Roman"/>
              </a:rPr>
              <a:t>no</a:t>
            </a:r>
            <a:r>
              <a:rPr sz="2400" b="1" spc="-1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i="1" spc="-10" dirty="0">
                <a:solidFill>
                  <a:srgbClr val="009973"/>
                </a:solidFill>
                <a:latin typeface="Times New Roman"/>
                <a:cs typeface="Times New Roman"/>
              </a:rPr>
              <a:t>altos</a:t>
            </a:r>
            <a:r>
              <a:rPr sz="2400" spc="-10" dirty="0">
                <a:solidFill>
                  <a:srgbClr val="009973"/>
                </a:solidFill>
                <a:latin typeface="Times New Roman"/>
                <a:cs typeface="Times New Roman"/>
              </a:rPr>
              <a:t>”</a:t>
            </a:r>
            <a:endParaRPr sz="2400">
              <a:latin typeface="Times New Roman"/>
              <a:cs typeface="Times New Roman"/>
            </a:endParaRPr>
          </a:p>
          <a:p>
            <a:pPr marL="354965" marR="5080" indent="-342265">
              <a:lnSpc>
                <a:spcPct val="100800"/>
              </a:lnSpc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Una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i="1" dirty="0">
                <a:solidFill>
                  <a:srgbClr val="3333CC"/>
                </a:solidFill>
                <a:latin typeface="Times New Roman"/>
                <a:cs typeface="Times New Roman"/>
              </a:rPr>
              <a:t>negación</a:t>
            </a:r>
            <a:r>
              <a:rPr sz="24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i="1" dirty="0">
                <a:solidFill>
                  <a:srgbClr val="3333CC"/>
                </a:solidFill>
                <a:latin typeface="Times New Roman"/>
                <a:cs typeface="Times New Roman"/>
              </a:rPr>
              <a:t>fuerte</a:t>
            </a:r>
            <a:r>
              <a:rPr sz="24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una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función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N</a:t>
            </a:r>
            <a:r>
              <a:rPr sz="2400" dirty="0">
                <a:latin typeface="Times New Roman"/>
                <a:cs typeface="Times New Roman"/>
              </a:rPr>
              <a:t>: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[0,1]</a:t>
            </a:r>
            <a:r>
              <a:rPr sz="2400" spc="-200" dirty="0">
                <a:latin typeface="Times New Roman"/>
                <a:cs typeface="Times New Roman"/>
              </a:rPr>
              <a:t> </a:t>
            </a:r>
            <a:r>
              <a:rPr sz="2400" spc="455" dirty="0">
                <a:latin typeface="Symbol"/>
                <a:cs typeface="Symbol"/>
              </a:rPr>
              <a:t>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[0,1],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spc="-25" dirty="0">
                <a:latin typeface="Times New Roman"/>
                <a:cs typeface="Times New Roman"/>
              </a:rPr>
              <a:t>que </a:t>
            </a:r>
            <a:r>
              <a:rPr sz="2400" spc="-10" dirty="0">
                <a:latin typeface="Times New Roman"/>
                <a:cs typeface="Times New Roman"/>
              </a:rPr>
              <a:t>cumple:</a:t>
            </a:r>
            <a:endParaRPr sz="24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  <a:spcBef>
                <a:spcPts val="15"/>
              </a:spcBef>
              <a:tabLst>
                <a:tab pos="755015" algn="l"/>
              </a:tabLst>
            </a:pPr>
            <a:r>
              <a:rPr sz="2000" spc="-50" dirty="0">
                <a:latin typeface="Times New Roman"/>
                <a:cs typeface="Times New Roman"/>
              </a:rPr>
              <a:t>–</a:t>
            </a:r>
            <a:r>
              <a:rPr sz="2000" dirty="0">
                <a:latin typeface="Times New Roman"/>
                <a:cs typeface="Times New Roman"/>
              </a:rPr>
              <a:t>	N(0)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1</a:t>
            </a:r>
            <a:endParaRPr sz="2000">
              <a:latin typeface="Times New Roman"/>
              <a:cs typeface="Times New Roman"/>
            </a:endParaRPr>
          </a:p>
          <a:p>
            <a:pPr marL="469900">
              <a:lnSpc>
                <a:spcPts val="2350"/>
              </a:lnSpc>
              <a:tabLst>
                <a:tab pos="755015" algn="l"/>
              </a:tabLst>
            </a:pPr>
            <a:r>
              <a:rPr sz="2000" spc="-50" dirty="0">
                <a:latin typeface="Times New Roman"/>
                <a:cs typeface="Times New Roman"/>
              </a:rPr>
              <a:t>–</a:t>
            </a:r>
            <a:r>
              <a:rPr sz="2000" dirty="0">
                <a:latin typeface="Times New Roman"/>
                <a:cs typeface="Times New Roman"/>
              </a:rPr>
              <a:t>	N(1)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0</a:t>
            </a:r>
            <a:endParaRPr sz="2000">
              <a:latin typeface="Times New Roman"/>
              <a:cs typeface="Times New Roman"/>
            </a:endParaRPr>
          </a:p>
          <a:p>
            <a:pPr marL="755015" lvl="1" indent="-285115">
              <a:lnSpc>
                <a:spcPts val="2460"/>
              </a:lnSpc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creciente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x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</a:t>
            </a:r>
            <a:r>
              <a:rPr sz="2100" spc="-5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y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entonces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N(y)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</a:t>
            </a:r>
            <a:r>
              <a:rPr sz="2100" spc="-5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N(x)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L="755015" lvl="1" indent="-285115">
              <a:lnSpc>
                <a:spcPts val="2380"/>
              </a:lnSpc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involutiva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195" dirty="0">
                <a:latin typeface="Times New Roman"/>
                <a:cs typeface="Times New Roman"/>
              </a:rPr>
              <a:t>(</a:t>
            </a:r>
            <a:r>
              <a:rPr sz="2000" spc="195" dirty="0">
                <a:latin typeface="Symbol"/>
                <a:cs typeface="Symbol"/>
              </a:rPr>
              <a:t></a:t>
            </a:r>
            <a:r>
              <a:rPr sz="2000" spc="195" dirty="0">
                <a:latin typeface="Times New Roman"/>
                <a:cs typeface="Times New Roman"/>
              </a:rPr>
              <a:t>x</a:t>
            </a:r>
            <a:r>
              <a:rPr sz="2000" spc="195" dirty="0">
                <a:latin typeface="Symbol"/>
                <a:cs typeface="Symbol"/>
              </a:rPr>
              <a:t>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[0,1]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N(N(x))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=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x</a:t>
            </a:r>
            <a:r>
              <a:rPr sz="2000" spc="-25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ts val="2870"/>
              </a:lnSpc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Claramente,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más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usada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es: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N(x)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=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1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–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spc="-50" dirty="0">
                <a:latin typeface="Times New Roman"/>
                <a:cs typeface="Times New Roman"/>
              </a:rPr>
              <a:t>x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16103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Dualidad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14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64540" y="1087628"/>
            <a:ext cx="8123555" cy="3174365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En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conjuntos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(Ley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</a:t>
            </a:r>
            <a:r>
              <a:rPr sz="2400" spc="-10" dirty="0">
                <a:latin typeface="Times New Roman"/>
                <a:cs typeface="Times New Roman"/>
              </a:rPr>
              <a:t> Morgan):</a:t>
            </a:r>
            <a:endParaRPr sz="24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  <a:spcBef>
                <a:spcPts val="520"/>
              </a:spcBef>
              <a:tabLst>
                <a:tab pos="755015" algn="l"/>
              </a:tabLst>
            </a:pPr>
            <a:r>
              <a:rPr sz="2000" spc="-50" dirty="0">
                <a:latin typeface="Times New Roman"/>
                <a:cs typeface="Times New Roman"/>
              </a:rPr>
              <a:t>–</a:t>
            </a:r>
            <a:r>
              <a:rPr sz="2000" dirty="0">
                <a:latin typeface="Times New Roman"/>
                <a:cs typeface="Times New Roman"/>
              </a:rPr>
              <a:t>	A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spc="380" dirty="0">
                <a:latin typeface="Symbol"/>
                <a:cs typeface="Symbol"/>
              </a:rPr>
              <a:t></a:t>
            </a:r>
            <a:r>
              <a:rPr sz="2000" dirty="0">
                <a:latin typeface="Times New Roman"/>
                <a:cs typeface="Times New Roman"/>
              </a:rPr>
              <a:t> B ≡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(A’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484" dirty="0">
                <a:latin typeface="Symbol"/>
                <a:cs typeface="Symbol"/>
              </a:rPr>
              <a:t>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B’)’</a:t>
            </a:r>
            <a:endParaRPr sz="20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  <a:spcBef>
                <a:spcPts val="500"/>
              </a:spcBef>
              <a:tabLst>
                <a:tab pos="755015" algn="l"/>
              </a:tabLst>
            </a:pPr>
            <a:r>
              <a:rPr sz="2000" spc="-50" dirty="0">
                <a:latin typeface="Times New Roman"/>
                <a:cs typeface="Times New Roman"/>
              </a:rPr>
              <a:t>–</a:t>
            </a:r>
            <a:r>
              <a:rPr sz="2000" dirty="0">
                <a:latin typeface="Times New Roman"/>
                <a:cs typeface="Times New Roman"/>
              </a:rPr>
              <a:t>	A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spc="484" dirty="0">
                <a:latin typeface="Symbol"/>
                <a:cs typeface="Symbol"/>
              </a:rPr>
              <a:t></a:t>
            </a:r>
            <a:r>
              <a:rPr sz="2000" dirty="0">
                <a:latin typeface="Times New Roman"/>
                <a:cs typeface="Times New Roman"/>
              </a:rPr>
              <a:t> B ≡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(A’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380" dirty="0">
                <a:latin typeface="Symbol"/>
                <a:cs typeface="Symbol"/>
              </a:rPr>
              <a:t>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B’)’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49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Sea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T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una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t-</a:t>
            </a:r>
            <a:r>
              <a:rPr sz="2400" dirty="0">
                <a:latin typeface="Times New Roman"/>
                <a:cs typeface="Times New Roman"/>
              </a:rPr>
              <a:t>norma,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S una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t-</a:t>
            </a:r>
            <a:r>
              <a:rPr sz="2400" dirty="0">
                <a:latin typeface="Times New Roman"/>
                <a:cs typeface="Times New Roman"/>
              </a:rPr>
              <a:t>conorma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y N es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una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negación </a:t>
            </a:r>
            <a:r>
              <a:rPr sz="2400" spc="-10" dirty="0">
                <a:latin typeface="Times New Roman"/>
                <a:cs typeface="Times New Roman"/>
              </a:rPr>
              <a:t>fuerte</a:t>
            </a:r>
            <a:endParaRPr sz="2400">
              <a:latin typeface="Times New Roman"/>
              <a:cs typeface="Times New Roman"/>
            </a:endParaRPr>
          </a:p>
          <a:p>
            <a:pPr marL="755015" lvl="1" indent="-285115">
              <a:lnSpc>
                <a:spcPct val="100000"/>
              </a:lnSpc>
              <a:spcBef>
                <a:spcPts val="52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Times New Roman"/>
                <a:cs typeface="Times New Roman"/>
              </a:rPr>
              <a:t>T*(r,s)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N(T(N(r),N(s)))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3333CC"/>
                </a:solidFill>
                <a:latin typeface="Times New Roman"/>
                <a:cs typeface="Times New Roman"/>
              </a:rPr>
              <a:t>t-</a:t>
            </a:r>
            <a:r>
              <a:rPr sz="2000" dirty="0">
                <a:solidFill>
                  <a:srgbClr val="3333CC"/>
                </a:solidFill>
                <a:latin typeface="Times New Roman"/>
                <a:cs typeface="Times New Roman"/>
              </a:rPr>
              <a:t>conorma</a:t>
            </a:r>
            <a:r>
              <a:rPr sz="2000" spc="-1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3333CC"/>
                </a:solidFill>
                <a:latin typeface="Times New Roman"/>
                <a:cs typeface="Times New Roman"/>
              </a:rPr>
              <a:t>dual</a:t>
            </a:r>
            <a:r>
              <a:rPr sz="2000" spc="-1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T</a:t>
            </a:r>
            <a:endParaRPr sz="2000">
              <a:latin typeface="Times New Roman"/>
              <a:cs typeface="Times New Roman"/>
            </a:endParaRPr>
          </a:p>
          <a:p>
            <a:pPr marL="755015" lvl="1" indent="-285115">
              <a:lnSpc>
                <a:spcPct val="100000"/>
              </a:lnSpc>
              <a:spcBef>
                <a:spcPts val="50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Times New Roman"/>
                <a:cs typeface="Times New Roman"/>
              </a:rPr>
              <a:t>S*(r,s)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N(S(N(r),N(s)))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3333CC"/>
                </a:solidFill>
                <a:latin typeface="Times New Roman"/>
                <a:cs typeface="Times New Roman"/>
              </a:rPr>
              <a:t>t-</a:t>
            </a:r>
            <a:r>
              <a:rPr sz="2000" dirty="0">
                <a:solidFill>
                  <a:srgbClr val="3333CC"/>
                </a:solidFill>
                <a:latin typeface="Times New Roman"/>
                <a:cs typeface="Times New Roman"/>
              </a:rPr>
              <a:t>norma</a:t>
            </a:r>
            <a:r>
              <a:rPr sz="2000" spc="-1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3333CC"/>
                </a:solidFill>
                <a:latin typeface="Times New Roman"/>
                <a:cs typeface="Times New Roman"/>
              </a:rPr>
              <a:t>dual</a:t>
            </a:r>
            <a:r>
              <a:rPr sz="2000" spc="-2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  <a:p>
            <a:pPr marL="755015" lvl="1" indent="-285115">
              <a:lnSpc>
                <a:spcPct val="100000"/>
              </a:lnSpc>
              <a:spcBef>
                <a:spcPts val="50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Times New Roman"/>
                <a:cs typeface="Times New Roman"/>
              </a:rPr>
              <a:t>T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0" dirty="0">
                <a:latin typeface="Times New Roman"/>
                <a:cs typeface="Times New Roman"/>
              </a:rPr>
              <a:t> t-</a:t>
            </a:r>
            <a:r>
              <a:rPr sz="2000" dirty="0">
                <a:latin typeface="Times New Roman"/>
                <a:cs typeface="Times New Roman"/>
              </a:rPr>
              <a:t>norma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dual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sólo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0" dirty="0">
                <a:latin typeface="Times New Roman"/>
                <a:cs typeface="Times New Roman"/>
              </a:rPr>
              <a:t> t-</a:t>
            </a:r>
            <a:r>
              <a:rPr sz="2000" dirty="0">
                <a:latin typeface="Times New Roman"/>
                <a:cs typeface="Times New Roman"/>
              </a:rPr>
              <a:t>conorma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dual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T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484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Ejemplos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(tomando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N(x)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=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1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–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spc="-25" dirty="0">
                <a:latin typeface="Times New Roman"/>
                <a:cs typeface="Times New Roman"/>
              </a:rPr>
              <a:t>x)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221739" y="4238243"/>
            <a:ext cx="1276985" cy="76327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297815" indent="-285115">
              <a:lnSpc>
                <a:spcPct val="100000"/>
              </a:lnSpc>
              <a:spcBef>
                <a:spcPts val="605"/>
              </a:spcBef>
              <a:buChar char="–"/>
              <a:tabLst>
                <a:tab pos="297815" algn="l"/>
                <a:tab pos="298450" algn="l"/>
              </a:tabLst>
            </a:pPr>
            <a:r>
              <a:rPr sz="2000" spc="-10" dirty="0">
                <a:latin typeface="Times New Roman"/>
                <a:cs typeface="Times New Roman"/>
              </a:rPr>
              <a:t>Min(x,y)</a:t>
            </a:r>
            <a:endParaRPr sz="2000">
              <a:latin typeface="Times New Roman"/>
              <a:cs typeface="Times New Roman"/>
            </a:endParaRPr>
          </a:p>
          <a:p>
            <a:pPr marL="297815" indent="-285115">
              <a:lnSpc>
                <a:spcPct val="100000"/>
              </a:lnSpc>
              <a:spcBef>
                <a:spcPts val="500"/>
              </a:spcBef>
              <a:buChar char="–"/>
              <a:tabLst>
                <a:tab pos="297815" algn="l"/>
                <a:tab pos="298450" algn="l"/>
              </a:tabLst>
            </a:pPr>
            <a:r>
              <a:rPr sz="2000" spc="-10" dirty="0">
                <a:latin typeface="Times New Roman"/>
                <a:cs typeface="Times New Roman"/>
              </a:rPr>
              <a:t>Prod(x,y)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761740" y="4238243"/>
            <a:ext cx="362585" cy="76327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sz="2000" spc="-10" dirty="0">
                <a:latin typeface="Times New Roman"/>
                <a:cs typeface="Times New Roman"/>
              </a:rPr>
              <a:t>---</a:t>
            </a:r>
            <a:r>
              <a:rPr sz="2000" spc="-50" dirty="0">
                <a:latin typeface="Times New Roman"/>
                <a:cs typeface="Times New Roman"/>
              </a:rPr>
              <a:t>-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2000" spc="-10" dirty="0">
                <a:latin typeface="Times New Roman"/>
                <a:cs typeface="Times New Roman"/>
              </a:rPr>
              <a:t>---</a:t>
            </a:r>
            <a:r>
              <a:rPr sz="2000" spc="-50" dirty="0">
                <a:latin typeface="Times New Roman"/>
                <a:cs typeface="Times New Roman"/>
              </a:rPr>
              <a:t>-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422140" y="4238243"/>
            <a:ext cx="4192904" cy="1132205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sz="2000" spc="-10" dirty="0">
                <a:latin typeface="Times New Roman"/>
                <a:cs typeface="Times New Roman"/>
              </a:rPr>
              <a:t>Max(x,y)</a:t>
            </a:r>
            <a:endParaRPr sz="2000">
              <a:latin typeface="Times New Roman"/>
              <a:cs typeface="Times New Roman"/>
            </a:endParaRPr>
          </a:p>
          <a:p>
            <a:pPr marL="12700" marR="5080">
              <a:lnSpc>
                <a:spcPct val="121000"/>
              </a:lnSpc>
            </a:pPr>
            <a:r>
              <a:rPr sz="2000" spc="-10" dirty="0">
                <a:latin typeface="Times New Roman"/>
                <a:cs typeface="Times New Roman"/>
              </a:rPr>
              <a:t>Prod*(x,y)(suma-</a:t>
            </a:r>
            <a:r>
              <a:rPr sz="2000" dirty="0">
                <a:latin typeface="Times New Roman"/>
                <a:cs typeface="Times New Roman"/>
              </a:rPr>
              <a:t>producto) =</a:t>
            </a:r>
            <a:r>
              <a:rPr sz="2000" spc="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x</a:t>
            </a:r>
            <a:r>
              <a:rPr sz="2000" spc="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–</a:t>
            </a:r>
            <a:r>
              <a:rPr sz="2000" spc="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x·y </a:t>
            </a:r>
            <a:r>
              <a:rPr sz="2000" dirty="0">
                <a:latin typeface="Times New Roman"/>
                <a:cs typeface="Times New Roman"/>
              </a:rPr>
              <a:t>W*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Min(1,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spc="-20" dirty="0">
                <a:latin typeface="Times New Roman"/>
                <a:cs typeface="Times New Roman"/>
              </a:rPr>
              <a:t>x+y)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221739" y="5039867"/>
            <a:ext cx="29356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97815" algn="l"/>
              </a:tabLst>
            </a:pPr>
            <a:r>
              <a:rPr sz="2000" spc="-50" dirty="0">
                <a:latin typeface="Times New Roman"/>
                <a:cs typeface="Times New Roman"/>
              </a:rPr>
              <a:t>–</a:t>
            </a:r>
            <a:r>
              <a:rPr sz="2000" dirty="0">
                <a:latin typeface="Times New Roman"/>
                <a:cs typeface="Times New Roman"/>
              </a:rPr>
              <a:t>	W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Max(0, x+y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– </a:t>
            </a:r>
            <a:r>
              <a:rPr sz="2000" i="1" dirty="0">
                <a:latin typeface="Times New Roman"/>
                <a:cs typeface="Times New Roman"/>
              </a:rPr>
              <a:t>1)</a:t>
            </a:r>
            <a:r>
              <a:rPr sz="2000" i="1" spc="49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---</a:t>
            </a:r>
            <a:r>
              <a:rPr sz="2000" spc="-50" dirty="0">
                <a:latin typeface="Times New Roman"/>
                <a:cs typeface="Times New Roman"/>
              </a:rPr>
              <a:t>-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884045">
              <a:lnSpc>
                <a:spcPct val="100000"/>
              </a:lnSpc>
              <a:spcBef>
                <a:spcPts val="100"/>
              </a:spcBef>
            </a:pPr>
            <a:r>
              <a:rPr dirty="0"/>
              <a:t>Modificadores</a:t>
            </a:r>
            <a:r>
              <a:rPr spc="-45" dirty="0"/>
              <a:t> </a:t>
            </a:r>
            <a:r>
              <a:rPr spc="-10" dirty="0"/>
              <a:t>lingüísticos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15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39140" y="1090676"/>
            <a:ext cx="4500880" cy="1308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0365" indent="-342265">
              <a:lnSpc>
                <a:spcPts val="2840"/>
              </a:lnSpc>
              <a:spcBef>
                <a:spcPts val="100"/>
              </a:spcBef>
              <a:buChar char="•"/>
              <a:tabLst>
                <a:tab pos="380365" algn="l"/>
                <a:tab pos="381000" algn="l"/>
              </a:tabLst>
            </a:pPr>
            <a:r>
              <a:rPr sz="2400" dirty="0">
                <a:latin typeface="Times New Roman"/>
                <a:cs typeface="Times New Roman"/>
              </a:rPr>
              <a:t>Modificadores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externos</a:t>
            </a:r>
            <a:endParaRPr sz="2400">
              <a:latin typeface="Times New Roman"/>
              <a:cs typeface="Times New Roman"/>
            </a:endParaRPr>
          </a:p>
          <a:p>
            <a:pPr marL="401320">
              <a:lnSpc>
                <a:spcPts val="2470"/>
              </a:lnSpc>
            </a:pPr>
            <a:r>
              <a:rPr sz="2100" i="1" dirty="0">
                <a:solidFill>
                  <a:srgbClr val="3333CC"/>
                </a:solidFill>
                <a:latin typeface="Symbol"/>
                <a:cs typeface="Symbol"/>
              </a:rPr>
              <a:t></a:t>
            </a:r>
            <a:r>
              <a:rPr sz="1950" i="1" baseline="-17094" dirty="0">
                <a:solidFill>
                  <a:srgbClr val="3333CC"/>
                </a:solidFill>
                <a:latin typeface="Times New Roman"/>
                <a:cs typeface="Times New Roman"/>
              </a:rPr>
              <a:t>MP</a:t>
            </a:r>
            <a:r>
              <a:rPr sz="2000" dirty="0">
                <a:solidFill>
                  <a:srgbClr val="3333CC"/>
                </a:solidFill>
                <a:latin typeface="Times New Roman"/>
                <a:cs typeface="Times New Roman"/>
              </a:rPr>
              <a:t>(x)=</a:t>
            </a:r>
            <a:r>
              <a:rPr sz="2000" dirty="0">
                <a:solidFill>
                  <a:srgbClr val="3333CC"/>
                </a:solidFill>
                <a:latin typeface="Symbol"/>
                <a:cs typeface="Symbol"/>
              </a:rPr>
              <a:t></a:t>
            </a:r>
            <a:r>
              <a:rPr sz="2000" dirty="0">
                <a:solidFill>
                  <a:srgbClr val="3333CC"/>
                </a:solidFill>
                <a:latin typeface="Times New Roman"/>
                <a:cs typeface="Times New Roman"/>
              </a:rPr>
              <a:t>(</a:t>
            </a:r>
            <a:r>
              <a:rPr sz="2100" i="1" dirty="0">
                <a:solidFill>
                  <a:srgbClr val="3333CC"/>
                </a:solidFill>
                <a:latin typeface="Symbol"/>
                <a:cs typeface="Symbol"/>
              </a:rPr>
              <a:t></a:t>
            </a:r>
            <a:r>
              <a:rPr sz="1950" i="1" baseline="-17094" dirty="0">
                <a:solidFill>
                  <a:srgbClr val="3333CC"/>
                </a:solidFill>
                <a:latin typeface="Times New Roman"/>
                <a:cs typeface="Times New Roman"/>
              </a:rPr>
              <a:t>P</a:t>
            </a:r>
            <a:r>
              <a:rPr sz="2000" dirty="0">
                <a:solidFill>
                  <a:srgbClr val="3333CC"/>
                </a:solidFill>
                <a:latin typeface="Times New Roman"/>
                <a:cs typeface="Times New Roman"/>
              </a:rPr>
              <a:t>(x))</a:t>
            </a:r>
            <a:r>
              <a:rPr sz="2000" spc="-3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Symbol"/>
                <a:cs typeface="Symbol"/>
              </a:rPr>
              <a:t>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[0,1]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50" dirty="0">
                <a:latin typeface="Symbol"/>
                <a:cs typeface="Symbol"/>
              </a:rPr>
              <a:t></a:t>
            </a:r>
            <a:r>
              <a:rPr sz="2000" spc="50" dirty="0">
                <a:latin typeface="Times New Roman"/>
                <a:cs typeface="Times New Roman"/>
              </a:rPr>
              <a:t>[0,1]</a:t>
            </a:r>
            <a:endParaRPr sz="2000">
              <a:latin typeface="Times New Roman"/>
              <a:cs typeface="Times New Roman"/>
            </a:endParaRPr>
          </a:p>
          <a:p>
            <a:pPr marL="780415" lvl="1" indent="-285115">
              <a:lnSpc>
                <a:spcPts val="2390"/>
              </a:lnSpc>
              <a:buChar char="–"/>
              <a:tabLst>
                <a:tab pos="780415" algn="l"/>
                <a:tab pos="781050" algn="l"/>
              </a:tabLst>
            </a:pPr>
            <a:r>
              <a:rPr sz="2000" dirty="0">
                <a:latin typeface="Times New Roman"/>
                <a:cs typeface="Times New Roman"/>
              </a:rPr>
              <a:t>Ejemplos: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muy,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moderadamente,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…</a:t>
            </a:r>
            <a:endParaRPr sz="2000">
              <a:latin typeface="Times New Roman"/>
              <a:cs typeface="Times New Roman"/>
            </a:endParaRPr>
          </a:p>
          <a:p>
            <a:pPr marL="780415" lvl="1" indent="-285115">
              <a:lnSpc>
                <a:spcPct val="100000"/>
              </a:lnSpc>
              <a:buChar char="–"/>
              <a:tabLst>
                <a:tab pos="780415" algn="l"/>
                <a:tab pos="781050" algn="l"/>
              </a:tabLst>
            </a:pPr>
            <a:r>
              <a:rPr sz="2000" dirty="0">
                <a:latin typeface="Times New Roman"/>
                <a:cs typeface="Times New Roman"/>
              </a:rPr>
              <a:t>Suele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usarse: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396740" y="2398224"/>
            <a:ext cx="4460240" cy="676910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38100" marR="30480">
              <a:lnSpc>
                <a:spcPct val="102899"/>
              </a:lnSpc>
              <a:spcBef>
                <a:spcPts val="40"/>
              </a:spcBef>
            </a:pPr>
            <a:r>
              <a:rPr sz="2000" dirty="0">
                <a:latin typeface="Times New Roman"/>
                <a:cs typeface="Times New Roman"/>
              </a:rPr>
              <a:t>[p.e. </a:t>
            </a:r>
            <a:r>
              <a:rPr sz="2100" i="1" dirty="0">
                <a:latin typeface="Symbol"/>
                <a:cs typeface="Symbol"/>
              </a:rPr>
              <a:t></a:t>
            </a:r>
            <a:r>
              <a:rPr sz="1950" i="1" baseline="-17094" dirty="0">
                <a:latin typeface="Times New Roman"/>
                <a:cs typeface="Times New Roman"/>
              </a:rPr>
              <a:t>Caliente</a:t>
            </a:r>
            <a:r>
              <a:rPr sz="2000" dirty="0">
                <a:latin typeface="Times New Roman"/>
                <a:cs typeface="Times New Roman"/>
              </a:rPr>
              <a:t>(25)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0.9;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</a:t>
            </a:r>
            <a:r>
              <a:rPr sz="1950" i="1" baseline="-17094" dirty="0">
                <a:latin typeface="Times New Roman"/>
                <a:cs typeface="Times New Roman"/>
              </a:rPr>
              <a:t>Muy</a:t>
            </a:r>
            <a:r>
              <a:rPr sz="1950" i="1" spc="30" baseline="-17094" dirty="0">
                <a:latin typeface="Times New Roman"/>
                <a:cs typeface="Times New Roman"/>
              </a:rPr>
              <a:t> </a:t>
            </a:r>
            <a:r>
              <a:rPr sz="1950" i="1" baseline="-17094" dirty="0">
                <a:latin typeface="Times New Roman"/>
                <a:cs typeface="Times New Roman"/>
              </a:rPr>
              <a:t>Cal</a:t>
            </a:r>
            <a:r>
              <a:rPr sz="2000" dirty="0">
                <a:latin typeface="Times New Roman"/>
                <a:cs typeface="Times New Roman"/>
              </a:rPr>
              <a:t>(25)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0.81] </a:t>
            </a:r>
            <a:r>
              <a:rPr sz="2000" dirty="0">
                <a:latin typeface="Times New Roman"/>
                <a:cs typeface="Times New Roman"/>
              </a:rPr>
              <a:t>[p.e.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</a:t>
            </a:r>
            <a:r>
              <a:rPr sz="1950" i="1" baseline="-17094" dirty="0">
                <a:latin typeface="Times New Roman"/>
                <a:cs typeface="Times New Roman"/>
              </a:rPr>
              <a:t>Caliente</a:t>
            </a:r>
            <a:r>
              <a:rPr sz="2000" dirty="0">
                <a:latin typeface="Times New Roman"/>
                <a:cs typeface="Times New Roman"/>
              </a:rPr>
              <a:t>(25)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0.9;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</a:t>
            </a:r>
            <a:r>
              <a:rPr sz="1950" i="1" baseline="-17094" dirty="0">
                <a:latin typeface="Times New Roman"/>
                <a:cs typeface="Times New Roman"/>
              </a:rPr>
              <a:t>Mod</a:t>
            </a:r>
            <a:r>
              <a:rPr sz="1950" i="1" spc="37" baseline="-17094" dirty="0">
                <a:latin typeface="Times New Roman"/>
                <a:cs typeface="Times New Roman"/>
              </a:rPr>
              <a:t> </a:t>
            </a:r>
            <a:r>
              <a:rPr sz="1950" i="1" baseline="-17094" dirty="0">
                <a:latin typeface="Times New Roman"/>
                <a:cs typeface="Times New Roman"/>
              </a:rPr>
              <a:t>Cal</a:t>
            </a:r>
            <a:r>
              <a:rPr sz="1950" i="1" spc="37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(25)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0.95]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39140" y="2398224"/>
            <a:ext cx="3546475" cy="14141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015365">
              <a:lnSpc>
                <a:spcPct val="100000"/>
              </a:lnSpc>
              <a:spcBef>
                <a:spcPts val="110"/>
              </a:spcBef>
            </a:pPr>
            <a:r>
              <a:rPr sz="2100" i="1" dirty="0">
                <a:latin typeface="Symbol"/>
                <a:cs typeface="Symbol"/>
              </a:rPr>
              <a:t></a:t>
            </a:r>
            <a:r>
              <a:rPr sz="1950" i="1" baseline="-17094" dirty="0">
                <a:latin typeface="Times New Roman"/>
                <a:cs typeface="Times New Roman"/>
              </a:rPr>
              <a:t>MUY</a:t>
            </a:r>
            <a:r>
              <a:rPr sz="1950" i="1" spc="30" baseline="-17094" dirty="0">
                <a:latin typeface="Times New Roman"/>
                <a:cs typeface="Times New Roman"/>
              </a:rPr>
              <a:t> </a:t>
            </a:r>
            <a:r>
              <a:rPr sz="1950" i="1" baseline="-17094" dirty="0">
                <a:latin typeface="Times New Roman"/>
                <a:cs typeface="Times New Roman"/>
              </a:rPr>
              <a:t>P</a:t>
            </a:r>
            <a:r>
              <a:rPr sz="1950" i="1" spc="270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(x)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</a:t>
            </a:r>
            <a:r>
              <a:rPr sz="2100" i="1" spc="-10" dirty="0">
                <a:latin typeface="Symbol"/>
                <a:cs typeface="Symbol"/>
              </a:rPr>
              <a:t></a:t>
            </a:r>
            <a:r>
              <a:rPr sz="1950" i="1" spc="-15" baseline="-17094" dirty="0">
                <a:latin typeface="Times New Roman"/>
                <a:cs typeface="Times New Roman"/>
              </a:rPr>
              <a:t>P</a:t>
            </a:r>
            <a:r>
              <a:rPr sz="2000" spc="-10" dirty="0">
                <a:latin typeface="Times New Roman"/>
                <a:cs typeface="Times New Roman"/>
              </a:rPr>
              <a:t>(x))</a:t>
            </a:r>
            <a:r>
              <a:rPr sz="1950" spc="-15" baseline="25641" dirty="0">
                <a:latin typeface="Times New Roman"/>
                <a:cs typeface="Times New Roman"/>
              </a:rPr>
              <a:t>2</a:t>
            </a:r>
            <a:endParaRPr sz="1950" baseline="25641">
              <a:latin typeface="Times New Roman"/>
              <a:cs typeface="Times New Roman"/>
            </a:endParaRPr>
          </a:p>
          <a:p>
            <a:pPr marL="1015365">
              <a:lnSpc>
                <a:spcPts val="2515"/>
              </a:lnSpc>
              <a:spcBef>
                <a:spcPts val="75"/>
              </a:spcBef>
            </a:pPr>
            <a:r>
              <a:rPr sz="2100" i="1" dirty="0">
                <a:latin typeface="Symbol"/>
                <a:cs typeface="Symbol"/>
              </a:rPr>
              <a:t></a:t>
            </a:r>
            <a:r>
              <a:rPr sz="1950" i="1" baseline="-17094" dirty="0">
                <a:latin typeface="Times New Roman"/>
                <a:cs typeface="Times New Roman"/>
              </a:rPr>
              <a:t>MOD</a:t>
            </a:r>
            <a:r>
              <a:rPr sz="1950" i="1" spc="44" baseline="-17094" dirty="0">
                <a:latin typeface="Times New Roman"/>
                <a:cs typeface="Times New Roman"/>
              </a:rPr>
              <a:t> </a:t>
            </a:r>
            <a:r>
              <a:rPr sz="1950" i="1" baseline="-17094" dirty="0">
                <a:latin typeface="Times New Roman"/>
                <a:cs typeface="Times New Roman"/>
              </a:rPr>
              <a:t>P</a:t>
            </a:r>
            <a:r>
              <a:rPr sz="1950" i="1" spc="270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(x)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</a:t>
            </a:r>
            <a:r>
              <a:rPr sz="2100" i="1" spc="-10" dirty="0">
                <a:latin typeface="Symbol"/>
                <a:cs typeface="Symbol"/>
              </a:rPr>
              <a:t></a:t>
            </a:r>
            <a:r>
              <a:rPr sz="1950" i="1" spc="-15" baseline="-17094" dirty="0">
                <a:latin typeface="Times New Roman"/>
                <a:cs typeface="Times New Roman"/>
              </a:rPr>
              <a:t>P</a:t>
            </a:r>
            <a:r>
              <a:rPr sz="2000" spc="-10" dirty="0">
                <a:latin typeface="Times New Roman"/>
                <a:cs typeface="Times New Roman"/>
              </a:rPr>
              <a:t>(x))</a:t>
            </a:r>
            <a:r>
              <a:rPr sz="1950" spc="-15" baseline="25641" dirty="0">
                <a:latin typeface="Times New Roman"/>
                <a:cs typeface="Times New Roman"/>
              </a:rPr>
              <a:t>1/2</a:t>
            </a:r>
            <a:endParaRPr sz="1950" baseline="25641">
              <a:latin typeface="Times New Roman"/>
              <a:cs typeface="Times New Roman"/>
            </a:endParaRPr>
          </a:p>
          <a:p>
            <a:pPr marL="380365" indent="-342265">
              <a:lnSpc>
                <a:spcPts val="2875"/>
              </a:lnSpc>
              <a:buChar char="•"/>
              <a:tabLst>
                <a:tab pos="380365" algn="l"/>
                <a:tab pos="381000" algn="l"/>
              </a:tabLst>
            </a:pPr>
            <a:r>
              <a:rPr sz="2400" dirty="0">
                <a:latin typeface="Times New Roman"/>
                <a:cs typeface="Times New Roman"/>
              </a:rPr>
              <a:t>Modificadores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internos</a:t>
            </a:r>
            <a:endParaRPr sz="2400">
              <a:latin typeface="Times New Roman"/>
              <a:cs typeface="Times New Roman"/>
            </a:endParaRPr>
          </a:p>
          <a:p>
            <a:pPr marL="380365">
              <a:lnSpc>
                <a:spcPct val="100000"/>
              </a:lnSpc>
              <a:spcBef>
                <a:spcPts val="420"/>
              </a:spcBef>
            </a:pPr>
            <a:r>
              <a:rPr sz="2100" i="1" dirty="0">
                <a:solidFill>
                  <a:srgbClr val="3333CC"/>
                </a:solidFill>
                <a:latin typeface="Symbol"/>
                <a:cs typeface="Symbol"/>
              </a:rPr>
              <a:t></a:t>
            </a:r>
            <a:r>
              <a:rPr sz="1950" i="1" baseline="-17094" dirty="0">
                <a:solidFill>
                  <a:srgbClr val="3333CC"/>
                </a:solidFill>
                <a:latin typeface="Times New Roman"/>
                <a:cs typeface="Times New Roman"/>
              </a:rPr>
              <a:t>MP</a:t>
            </a:r>
            <a:r>
              <a:rPr sz="2000" dirty="0">
                <a:solidFill>
                  <a:srgbClr val="3333CC"/>
                </a:solidFill>
                <a:latin typeface="Times New Roman"/>
                <a:cs typeface="Times New Roman"/>
              </a:rPr>
              <a:t>(x)=</a:t>
            </a:r>
            <a:r>
              <a:rPr sz="2100" i="1" dirty="0">
                <a:solidFill>
                  <a:srgbClr val="3333CC"/>
                </a:solidFill>
                <a:latin typeface="Symbol"/>
                <a:cs typeface="Symbol"/>
              </a:rPr>
              <a:t></a:t>
            </a:r>
            <a:r>
              <a:rPr sz="1950" i="1" baseline="-17094" dirty="0">
                <a:solidFill>
                  <a:srgbClr val="3333CC"/>
                </a:solidFill>
                <a:latin typeface="Times New Roman"/>
                <a:cs typeface="Times New Roman"/>
              </a:rPr>
              <a:t>P</a:t>
            </a:r>
            <a:r>
              <a:rPr sz="2000" dirty="0">
                <a:solidFill>
                  <a:srgbClr val="3333CC"/>
                </a:solidFill>
                <a:latin typeface="Times New Roman"/>
                <a:cs typeface="Times New Roman"/>
              </a:rPr>
              <a:t>(</a:t>
            </a:r>
            <a:r>
              <a:rPr sz="2000" dirty="0">
                <a:solidFill>
                  <a:srgbClr val="3333CC"/>
                </a:solidFill>
                <a:latin typeface="Symbol"/>
                <a:cs typeface="Symbol"/>
              </a:rPr>
              <a:t></a:t>
            </a:r>
            <a:r>
              <a:rPr sz="2000" dirty="0">
                <a:solidFill>
                  <a:srgbClr val="3333CC"/>
                </a:solidFill>
                <a:latin typeface="Times New Roman"/>
                <a:cs typeface="Times New Roman"/>
              </a:rPr>
              <a:t>(x))</a:t>
            </a:r>
            <a:r>
              <a:rPr sz="2000" spc="-3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Symbol"/>
                <a:cs typeface="Symbol"/>
              </a:rPr>
              <a:t>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160" dirty="0">
                <a:latin typeface="Symbol"/>
                <a:cs typeface="Symbol"/>
              </a:rPr>
              <a:t></a:t>
            </a:r>
            <a:r>
              <a:rPr sz="2000" spc="160" dirty="0">
                <a:latin typeface="Times New Roman"/>
                <a:cs typeface="Times New Roman"/>
              </a:rPr>
              <a:t>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196339" y="3809500"/>
            <a:ext cx="7630159" cy="2194560"/>
          </a:xfrm>
          <a:prstGeom prst="rect">
            <a:avLst/>
          </a:prstGeom>
        </p:spPr>
        <p:txBody>
          <a:bodyPr vert="horz" wrap="square" lIns="0" tIns="48260" rIns="0" bIns="0" rtlCol="0">
            <a:spAutoFit/>
          </a:bodyPr>
          <a:lstStyle/>
          <a:p>
            <a:pPr marL="323215" indent="-285115">
              <a:lnSpc>
                <a:spcPct val="100000"/>
              </a:lnSpc>
              <a:spcBef>
                <a:spcPts val="380"/>
              </a:spcBef>
              <a:buChar char="–"/>
              <a:tabLst>
                <a:tab pos="323215" algn="l"/>
                <a:tab pos="323850" algn="l"/>
              </a:tabLst>
            </a:pPr>
            <a:r>
              <a:rPr sz="2000" dirty="0">
                <a:latin typeface="Times New Roman"/>
                <a:cs typeface="Times New Roman"/>
              </a:rPr>
              <a:t>Ejemplo:</a:t>
            </a:r>
            <a:r>
              <a:rPr sz="2000" spc="-6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antónimos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(alto/bajo,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joven/viejo,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grande/pequeño,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…)</a:t>
            </a:r>
            <a:endParaRPr sz="2000">
              <a:latin typeface="Times New Roman"/>
              <a:cs typeface="Times New Roman"/>
            </a:endParaRPr>
          </a:p>
          <a:p>
            <a:pPr marL="323215" indent="-285115">
              <a:lnSpc>
                <a:spcPct val="100000"/>
              </a:lnSpc>
              <a:spcBef>
                <a:spcPts val="305"/>
              </a:spcBef>
              <a:buChar char="–"/>
              <a:tabLst>
                <a:tab pos="323215" algn="l"/>
                <a:tab pos="323850" algn="l"/>
                <a:tab pos="1977389" algn="l"/>
              </a:tabLst>
            </a:pPr>
            <a:r>
              <a:rPr sz="2000" spc="-10" dirty="0">
                <a:latin typeface="Times New Roman"/>
                <a:cs typeface="Times New Roman"/>
              </a:rPr>
              <a:t>Normalmente: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100" i="1" dirty="0">
                <a:latin typeface="Symbol"/>
                <a:cs typeface="Symbol"/>
              </a:rPr>
              <a:t></a:t>
            </a:r>
            <a:r>
              <a:rPr sz="1950" i="1" baseline="-17094" dirty="0">
                <a:latin typeface="Times New Roman"/>
                <a:cs typeface="Times New Roman"/>
              </a:rPr>
              <a:t>aP</a:t>
            </a:r>
            <a:r>
              <a:rPr sz="2000" dirty="0">
                <a:latin typeface="Times New Roman"/>
                <a:cs typeface="Times New Roman"/>
              </a:rPr>
              <a:t>(x)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</a:t>
            </a:r>
            <a:r>
              <a:rPr sz="1950" i="1" baseline="-17094" dirty="0">
                <a:latin typeface="Times New Roman"/>
                <a:cs typeface="Times New Roman"/>
              </a:rPr>
              <a:t>P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dirty="0">
                <a:latin typeface="Symbol"/>
                <a:cs typeface="Symbol"/>
              </a:rPr>
              <a:t></a:t>
            </a:r>
            <a:r>
              <a:rPr sz="2000" dirty="0">
                <a:latin typeface="Times New Roman"/>
                <a:cs typeface="Times New Roman"/>
              </a:rPr>
              <a:t>(x))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Symbol"/>
                <a:cs typeface="Symbol"/>
              </a:rPr>
              <a:t>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125" dirty="0">
                <a:latin typeface="Symbol"/>
                <a:cs typeface="Symbol"/>
              </a:rPr>
              <a:t></a:t>
            </a:r>
            <a:r>
              <a:rPr sz="2000" spc="125" dirty="0">
                <a:latin typeface="Times New Roman"/>
                <a:cs typeface="Times New Roman"/>
              </a:rPr>
              <a:t>E,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Symbol"/>
                <a:cs typeface="Symbol"/>
              </a:rPr>
              <a:t>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dirty="0">
                <a:latin typeface="Symbol"/>
                <a:cs typeface="Symbol"/>
              </a:rPr>
              <a:t></a:t>
            </a:r>
            <a:r>
              <a:rPr sz="2000" dirty="0">
                <a:latin typeface="Times New Roman"/>
                <a:cs typeface="Times New Roman"/>
              </a:rPr>
              <a:t>(x))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x</a:t>
            </a:r>
            <a:endParaRPr sz="2000">
              <a:latin typeface="Times New Roman"/>
              <a:cs typeface="Times New Roman"/>
            </a:endParaRPr>
          </a:p>
          <a:p>
            <a:pPr marL="323215" indent="-285115">
              <a:lnSpc>
                <a:spcPct val="100000"/>
              </a:lnSpc>
              <a:spcBef>
                <a:spcPts val="385"/>
              </a:spcBef>
              <a:buChar char="–"/>
              <a:tabLst>
                <a:tab pos="323215" algn="l"/>
                <a:tab pos="323850" algn="l"/>
              </a:tabLst>
            </a:pP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confundir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antónimo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negación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(normalmente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</a:t>
            </a:r>
            <a:r>
              <a:rPr sz="1950" i="1" baseline="-17094" dirty="0">
                <a:latin typeface="Times New Roman"/>
                <a:cs typeface="Times New Roman"/>
              </a:rPr>
              <a:t>aP</a:t>
            </a:r>
            <a:r>
              <a:rPr sz="2000" dirty="0">
                <a:latin typeface="Times New Roman"/>
                <a:cs typeface="Times New Roman"/>
              </a:rPr>
              <a:t>(x)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Symbol"/>
                <a:cs typeface="Symbol"/>
              </a:rPr>
              <a:t>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</a:t>
            </a:r>
            <a:r>
              <a:rPr sz="1950" i="1" baseline="-17094" dirty="0">
                <a:latin typeface="Times New Roman"/>
                <a:cs typeface="Times New Roman"/>
              </a:rPr>
              <a:t>NO</a:t>
            </a:r>
            <a:r>
              <a:rPr sz="1950" i="1" spc="22" baseline="-17094" dirty="0">
                <a:latin typeface="Times New Roman"/>
                <a:cs typeface="Times New Roman"/>
              </a:rPr>
              <a:t> </a:t>
            </a:r>
            <a:r>
              <a:rPr sz="1950" i="1" spc="-15" baseline="-17094" dirty="0">
                <a:latin typeface="Times New Roman"/>
                <a:cs typeface="Times New Roman"/>
              </a:rPr>
              <a:t>P</a:t>
            </a:r>
            <a:r>
              <a:rPr sz="2000" spc="-10" dirty="0">
                <a:latin typeface="Times New Roman"/>
                <a:cs typeface="Times New Roman"/>
              </a:rPr>
              <a:t>(x))</a:t>
            </a:r>
            <a:endParaRPr sz="2000">
              <a:latin typeface="Times New Roman"/>
              <a:cs typeface="Times New Roman"/>
            </a:endParaRPr>
          </a:p>
          <a:p>
            <a:pPr marL="323215" indent="-285115">
              <a:lnSpc>
                <a:spcPct val="100000"/>
              </a:lnSpc>
              <a:spcBef>
                <a:spcPts val="484"/>
              </a:spcBef>
              <a:buChar char="–"/>
              <a:tabLst>
                <a:tab pos="323215" algn="l"/>
                <a:tab pos="323850" algn="l"/>
              </a:tabLst>
            </a:pPr>
            <a:r>
              <a:rPr sz="2000" dirty="0">
                <a:latin typeface="Times New Roman"/>
                <a:cs typeface="Times New Roman"/>
              </a:rPr>
              <a:t>Típicamente,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cuando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[a,b]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recta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real,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suele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tomar</a:t>
            </a:r>
            <a:endParaRPr sz="2000">
              <a:latin typeface="Times New Roman"/>
              <a:cs typeface="Times New Roman"/>
            </a:endParaRPr>
          </a:p>
          <a:p>
            <a:pPr marL="494665">
              <a:lnSpc>
                <a:spcPct val="100000"/>
              </a:lnSpc>
              <a:spcBef>
                <a:spcPts val="405"/>
              </a:spcBef>
              <a:tabLst>
                <a:tab pos="2323465" algn="l"/>
              </a:tabLst>
            </a:pPr>
            <a:r>
              <a:rPr sz="2000" dirty="0">
                <a:latin typeface="Symbol"/>
                <a:cs typeface="Symbol"/>
              </a:rPr>
              <a:t>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[a,b]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375" dirty="0">
                <a:latin typeface="Symbol"/>
                <a:cs typeface="Symbol"/>
              </a:rPr>
              <a:t>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[a,b]</a:t>
            </a:r>
            <a:r>
              <a:rPr sz="2000" dirty="0">
                <a:latin typeface="Times New Roman"/>
                <a:cs typeface="Times New Roman"/>
              </a:rPr>
              <a:t>	[p.e.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</a:t>
            </a:r>
            <a:r>
              <a:rPr sz="1950" i="1" baseline="-17094" dirty="0">
                <a:latin typeface="Times New Roman"/>
                <a:cs typeface="Times New Roman"/>
              </a:rPr>
              <a:t>Bajo</a:t>
            </a:r>
            <a:r>
              <a:rPr sz="2000" dirty="0">
                <a:latin typeface="Times New Roman"/>
                <a:cs typeface="Times New Roman"/>
              </a:rPr>
              <a:t>(170)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</a:t>
            </a:r>
            <a:r>
              <a:rPr sz="1950" i="1" baseline="-17094" dirty="0">
                <a:latin typeface="Times New Roman"/>
                <a:cs typeface="Times New Roman"/>
              </a:rPr>
              <a:t>Alto</a:t>
            </a:r>
            <a:r>
              <a:rPr sz="2000" dirty="0">
                <a:latin typeface="Times New Roman"/>
                <a:cs typeface="Times New Roman"/>
              </a:rPr>
              <a:t>(200+160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–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170)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100" i="1" spc="-10" dirty="0">
                <a:latin typeface="Symbol"/>
                <a:cs typeface="Symbol"/>
              </a:rPr>
              <a:t></a:t>
            </a:r>
            <a:r>
              <a:rPr sz="1950" i="1" spc="-15" baseline="-17094" dirty="0">
                <a:latin typeface="Times New Roman"/>
                <a:cs typeface="Times New Roman"/>
              </a:rPr>
              <a:t>Alto</a:t>
            </a:r>
            <a:r>
              <a:rPr sz="2000" spc="-10" dirty="0">
                <a:latin typeface="Times New Roman"/>
                <a:cs typeface="Times New Roman"/>
              </a:rPr>
              <a:t>(190)]</a:t>
            </a:r>
            <a:endParaRPr sz="2000">
              <a:latin typeface="Times New Roman"/>
              <a:cs typeface="Times New Roman"/>
            </a:endParaRPr>
          </a:p>
          <a:p>
            <a:pPr marL="494665">
              <a:lnSpc>
                <a:spcPct val="100000"/>
              </a:lnSpc>
              <a:spcBef>
                <a:spcPts val="459"/>
              </a:spcBef>
            </a:pPr>
            <a:r>
              <a:rPr sz="2000" dirty="0">
                <a:latin typeface="Symbol"/>
                <a:cs typeface="Symbol"/>
              </a:rPr>
              <a:t></a:t>
            </a:r>
            <a:r>
              <a:rPr sz="2000" dirty="0">
                <a:latin typeface="Times New Roman"/>
                <a:cs typeface="Times New Roman"/>
              </a:rPr>
              <a:t>(x)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 – </a:t>
            </a:r>
            <a:r>
              <a:rPr sz="2000" spc="-60" dirty="0">
                <a:latin typeface="Times New Roman"/>
                <a:cs typeface="Times New Roman"/>
              </a:rPr>
              <a:t>x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416175">
              <a:lnSpc>
                <a:spcPct val="100000"/>
              </a:lnSpc>
              <a:spcBef>
                <a:spcPts val="100"/>
              </a:spcBef>
            </a:pPr>
            <a:r>
              <a:rPr dirty="0"/>
              <a:t>Variable</a:t>
            </a:r>
            <a:r>
              <a:rPr spc="-35" dirty="0"/>
              <a:t> </a:t>
            </a:r>
            <a:r>
              <a:rPr spc="-10" dirty="0"/>
              <a:t>lingüística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16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64540" y="1240028"/>
            <a:ext cx="7523480" cy="340169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354965" marR="5080" indent="-342265">
              <a:lnSpc>
                <a:spcPct val="100400"/>
              </a:lnSpc>
              <a:spcBef>
                <a:spcPts val="8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Una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variable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lingüística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está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definida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por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un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nombre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25" dirty="0">
                <a:latin typeface="Times New Roman"/>
                <a:cs typeface="Times New Roman"/>
              </a:rPr>
              <a:t>de </a:t>
            </a:r>
            <a:r>
              <a:rPr sz="2400" dirty="0">
                <a:latin typeface="Times New Roman"/>
                <a:cs typeface="Times New Roman"/>
              </a:rPr>
              <a:t>variable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y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un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conjunto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términos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que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son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los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valores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spc="-25" dirty="0">
                <a:latin typeface="Times New Roman"/>
                <a:cs typeface="Times New Roman"/>
              </a:rPr>
              <a:t>que </a:t>
            </a:r>
            <a:r>
              <a:rPr sz="2400" dirty="0">
                <a:latin typeface="Times New Roman"/>
                <a:cs typeface="Times New Roman"/>
              </a:rPr>
              <a:t>puede</a:t>
            </a:r>
            <a:r>
              <a:rPr sz="2400" spc="-10" dirty="0">
                <a:latin typeface="Times New Roman"/>
                <a:cs typeface="Times New Roman"/>
              </a:rPr>
              <a:t> tomar.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3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Cada</a:t>
            </a:r>
            <a:r>
              <a:rPr sz="2400" spc="-3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término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se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representa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mediante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un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conjunto</a:t>
            </a:r>
            <a:r>
              <a:rPr sz="2400" spc="-10" dirty="0">
                <a:latin typeface="Times New Roman"/>
                <a:cs typeface="Times New Roman"/>
              </a:rPr>
              <a:t> borroso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6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spc="-10" dirty="0">
                <a:latin typeface="Times New Roman"/>
                <a:cs typeface="Times New Roman"/>
              </a:rPr>
              <a:t>Ejemplos</a:t>
            </a:r>
            <a:endParaRPr sz="2400">
              <a:latin typeface="Times New Roman"/>
              <a:cs typeface="Times New Roman"/>
            </a:endParaRPr>
          </a:p>
          <a:p>
            <a:pPr marL="755015" lvl="1" indent="-285115">
              <a:lnSpc>
                <a:spcPct val="100000"/>
              </a:lnSpc>
              <a:spcBef>
                <a:spcPts val="52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Times New Roman"/>
                <a:cs typeface="Times New Roman"/>
              </a:rPr>
              <a:t>Altura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{bajo,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mediano,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alto}</a:t>
            </a:r>
            <a:endParaRPr sz="2000">
              <a:latin typeface="Times New Roman"/>
              <a:cs typeface="Times New Roman"/>
            </a:endParaRPr>
          </a:p>
          <a:p>
            <a:pPr marL="755015" marR="549275" lvl="1" indent="-285115">
              <a:lnSpc>
                <a:spcPct val="100000"/>
              </a:lnSpc>
              <a:spcBef>
                <a:spcPts val="405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Times New Roman"/>
                <a:cs typeface="Times New Roman"/>
              </a:rPr>
              <a:t>Edad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{joven,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viejo,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muy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joven,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muy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viejo,</a:t>
            </a:r>
            <a:r>
              <a:rPr sz="2000" spc="-10" dirty="0">
                <a:latin typeface="Times New Roman"/>
                <a:cs typeface="Times New Roman"/>
              </a:rPr>
              <a:t> moderadamente </a:t>
            </a:r>
            <a:r>
              <a:rPr sz="2000" dirty="0">
                <a:latin typeface="Times New Roman"/>
                <a:cs typeface="Times New Roman"/>
              </a:rPr>
              <a:t>joven,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media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edad,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...}</a:t>
            </a:r>
            <a:endParaRPr sz="2000">
              <a:latin typeface="Times New Roman"/>
              <a:cs typeface="Times New Roman"/>
            </a:endParaRPr>
          </a:p>
          <a:p>
            <a:pPr marL="755015" lvl="1" indent="-285115">
              <a:lnSpc>
                <a:spcPct val="100000"/>
              </a:lnSpc>
              <a:spcBef>
                <a:spcPts val="480"/>
              </a:spcBef>
              <a:buChar char="–"/>
              <a:tabLst>
                <a:tab pos="755015" algn="l"/>
                <a:tab pos="755650" algn="l"/>
              </a:tabLst>
            </a:pPr>
            <a:r>
              <a:rPr sz="2000" dirty="0">
                <a:latin typeface="Times New Roman"/>
                <a:cs typeface="Times New Roman"/>
              </a:rPr>
              <a:t>Temperatura:</a:t>
            </a:r>
            <a:r>
              <a:rPr sz="2000" spc="-6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{fría,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templada,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caliente}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10" name="object 10"/>
          <p:cNvGrpSpPr/>
          <p:nvPr/>
        </p:nvGrpSpPr>
        <p:grpSpPr>
          <a:xfrm>
            <a:off x="455612" y="2498725"/>
            <a:ext cx="3243580" cy="411480"/>
            <a:chOff x="455612" y="2498725"/>
            <a:chExt cx="3243580" cy="411480"/>
          </a:xfrm>
        </p:grpSpPr>
        <p:sp>
          <p:nvSpPr>
            <p:cNvPr id="11" name="object 11"/>
            <p:cNvSpPr/>
            <p:nvPr/>
          </p:nvSpPr>
          <p:spPr>
            <a:xfrm>
              <a:off x="461962" y="2505075"/>
              <a:ext cx="3230880" cy="398780"/>
            </a:xfrm>
            <a:custGeom>
              <a:avLst/>
              <a:gdLst/>
              <a:ahLst/>
              <a:cxnLst/>
              <a:rect l="l" t="t" r="r" b="b"/>
              <a:pathLst>
                <a:path w="3230879" h="398780">
                  <a:moveTo>
                    <a:pt x="3164148" y="0"/>
                  </a:moveTo>
                  <a:lnTo>
                    <a:pt x="66412" y="0"/>
                  </a:lnTo>
                  <a:lnTo>
                    <a:pt x="40562" y="5219"/>
                  </a:lnTo>
                  <a:lnTo>
                    <a:pt x="19451" y="19452"/>
                  </a:lnTo>
                  <a:lnTo>
                    <a:pt x="5219" y="40562"/>
                  </a:lnTo>
                  <a:lnTo>
                    <a:pt x="0" y="66413"/>
                  </a:lnTo>
                  <a:lnTo>
                    <a:pt x="0" y="332049"/>
                  </a:lnTo>
                  <a:lnTo>
                    <a:pt x="5219" y="357900"/>
                  </a:lnTo>
                  <a:lnTo>
                    <a:pt x="19451" y="379010"/>
                  </a:lnTo>
                  <a:lnTo>
                    <a:pt x="40562" y="393243"/>
                  </a:lnTo>
                  <a:lnTo>
                    <a:pt x="66412" y="398462"/>
                  </a:lnTo>
                  <a:lnTo>
                    <a:pt x="3164148" y="398462"/>
                  </a:lnTo>
                  <a:lnTo>
                    <a:pt x="3189999" y="393243"/>
                  </a:lnTo>
                  <a:lnTo>
                    <a:pt x="3211109" y="379010"/>
                  </a:lnTo>
                  <a:lnTo>
                    <a:pt x="3225342" y="357900"/>
                  </a:lnTo>
                  <a:lnTo>
                    <a:pt x="3230561" y="332049"/>
                  </a:lnTo>
                  <a:lnTo>
                    <a:pt x="3230561" y="66413"/>
                  </a:lnTo>
                  <a:lnTo>
                    <a:pt x="3225342" y="40562"/>
                  </a:lnTo>
                  <a:lnTo>
                    <a:pt x="3211109" y="19452"/>
                  </a:lnTo>
                  <a:lnTo>
                    <a:pt x="3189999" y="5219"/>
                  </a:lnTo>
                  <a:lnTo>
                    <a:pt x="3164148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61962" y="2505075"/>
              <a:ext cx="3230880" cy="398780"/>
            </a:xfrm>
            <a:custGeom>
              <a:avLst/>
              <a:gdLst/>
              <a:ahLst/>
              <a:cxnLst/>
              <a:rect l="l" t="t" r="r" b="b"/>
              <a:pathLst>
                <a:path w="3230879" h="398780">
                  <a:moveTo>
                    <a:pt x="0" y="66413"/>
                  </a:moveTo>
                  <a:lnTo>
                    <a:pt x="5219" y="40562"/>
                  </a:lnTo>
                  <a:lnTo>
                    <a:pt x="19451" y="19452"/>
                  </a:lnTo>
                  <a:lnTo>
                    <a:pt x="40562" y="5219"/>
                  </a:lnTo>
                  <a:lnTo>
                    <a:pt x="66413" y="0"/>
                  </a:lnTo>
                  <a:lnTo>
                    <a:pt x="3164149" y="0"/>
                  </a:lnTo>
                  <a:lnTo>
                    <a:pt x="3190000" y="5219"/>
                  </a:lnTo>
                  <a:lnTo>
                    <a:pt x="3211110" y="19452"/>
                  </a:lnTo>
                  <a:lnTo>
                    <a:pt x="3225343" y="40562"/>
                  </a:lnTo>
                  <a:lnTo>
                    <a:pt x="3230562" y="66413"/>
                  </a:lnTo>
                  <a:lnTo>
                    <a:pt x="3230562" y="332049"/>
                  </a:lnTo>
                  <a:lnTo>
                    <a:pt x="3225343" y="357900"/>
                  </a:lnTo>
                  <a:lnTo>
                    <a:pt x="3211110" y="379010"/>
                  </a:lnTo>
                  <a:lnTo>
                    <a:pt x="3190000" y="393243"/>
                  </a:lnTo>
                  <a:lnTo>
                    <a:pt x="3164149" y="398463"/>
                  </a:lnTo>
                  <a:lnTo>
                    <a:pt x="66413" y="398463"/>
                  </a:lnTo>
                  <a:lnTo>
                    <a:pt x="40562" y="393243"/>
                  </a:lnTo>
                  <a:lnTo>
                    <a:pt x="19451" y="379010"/>
                  </a:lnTo>
                  <a:lnTo>
                    <a:pt x="5219" y="357900"/>
                  </a:lnTo>
                  <a:lnTo>
                    <a:pt x="0" y="332049"/>
                  </a:lnTo>
                  <a:lnTo>
                    <a:pt x="0" y="66413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36422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Índice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17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64540" y="1087627"/>
            <a:ext cx="4793615" cy="2223135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spc="-10" dirty="0">
                <a:latin typeface="Times New Roman"/>
                <a:cs typeface="Times New Roman"/>
              </a:rPr>
              <a:t>Introducción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62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Conjuntos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borrosos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0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Operaciones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conjuntos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borrosos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6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Lógica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borrosa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3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Inferencia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Borrosa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10" name="object 10"/>
          <p:cNvGrpSpPr/>
          <p:nvPr/>
        </p:nvGrpSpPr>
        <p:grpSpPr>
          <a:xfrm>
            <a:off x="1547135" y="1878733"/>
            <a:ext cx="6370320" cy="527050"/>
            <a:chOff x="1547135" y="1878733"/>
            <a:chExt cx="6370320" cy="527050"/>
          </a:xfrm>
        </p:grpSpPr>
        <p:sp>
          <p:nvSpPr>
            <p:cNvPr id="11" name="object 11"/>
            <p:cNvSpPr/>
            <p:nvPr/>
          </p:nvSpPr>
          <p:spPr>
            <a:xfrm>
              <a:off x="1553485" y="1885083"/>
              <a:ext cx="6357620" cy="514350"/>
            </a:xfrm>
            <a:custGeom>
              <a:avLst/>
              <a:gdLst/>
              <a:ahLst/>
              <a:cxnLst/>
              <a:rect l="l" t="t" r="r" b="b"/>
              <a:pathLst>
                <a:path w="6357620" h="514350">
                  <a:moveTo>
                    <a:pt x="6271733" y="0"/>
                  </a:moveTo>
                  <a:lnTo>
                    <a:pt x="85724" y="0"/>
                  </a:lnTo>
                  <a:lnTo>
                    <a:pt x="52356" y="6736"/>
                  </a:lnTo>
                  <a:lnTo>
                    <a:pt x="25107" y="25108"/>
                  </a:lnTo>
                  <a:lnTo>
                    <a:pt x="6736" y="52357"/>
                  </a:lnTo>
                  <a:lnTo>
                    <a:pt x="0" y="85726"/>
                  </a:lnTo>
                  <a:lnTo>
                    <a:pt x="0" y="428623"/>
                  </a:lnTo>
                  <a:lnTo>
                    <a:pt x="6736" y="461992"/>
                  </a:lnTo>
                  <a:lnTo>
                    <a:pt x="25107" y="489241"/>
                  </a:lnTo>
                  <a:lnTo>
                    <a:pt x="52356" y="507613"/>
                  </a:lnTo>
                  <a:lnTo>
                    <a:pt x="85724" y="514350"/>
                  </a:lnTo>
                  <a:lnTo>
                    <a:pt x="6271733" y="514350"/>
                  </a:lnTo>
                  <a:lnTo>
                    <a:pt x="6305102" y="507613"/>
                  </a:lnTo>
                  <a:lnTo>
                    <a:pt x="6332350" y="489241"/>
                  </a:lnTo>
                  <a:lnTo>
                    <a:pt x="6350722" y="461992"/>
                  </a:lnTo>
                  <a:lnTo>
                    <a:pt x="6357458" y="428623"/>
                  </a:lnTo>
                  <a:lnTo>
                    <a:pt x="6357458" y="85726"/>
                  </a:lnTo>
                  <a:lnTo>
                    <a:pt x="6350722" y="52357"/>
                  </a:lnTo>
                  <a:lnTo>
                    <a:pt x="6332350" y="25108"/>
                  </a:lnTo>
                  <a:lnTo>
                    <a:pt x="6305102" y="6736"/>
                  </a:lnTo>
                  <a:lnTo>
                    <a:pt x="6271733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553485" y="1885083"/>
              <a:ext cx="6357620" cy="514350"/>
            </a:xfrm>
            <a:custGeom>
              <a:avLst/>
              <a:gdLst/>
              <a:ahLst/>
              <a:cxnLst/>
              <a:rect l="l" t="t" r="r" b="b"/>
              <a:pathLst>
                <a:path w="6357620" h="514350">
                  <a:moveTo>
                    <a:pt x="0" y="85726"/>
                  </a:moveTo>
                  <a:lnTo>
                    <a:pt x="6736" y="52357"/>
                  </a:lnTo>
                  <a:lnTo>
                    <a:pt x="25108" y="25108"/>
                  </a:lnTo>
                  <a:lnTo>
                    <a:pt x="52357" y="6736"/>
                  </a:lnTo>
                  <a:lnTo>
                    <a:pt x="85725" y="0"/>
                  </a:lnTo>
                  <a:lnTo>
                    <a:pt x="6271734" y="0"/>
                  </a:lnTo>
                  <a:lnTo>
                    <a:pt x="6305102" y="6736"/>
                  </a:lnTo>
                  <a:lnTo>
                    <a:pt x="6332351" y="25108"/>
                  </a:lnTo>
                  <a:lnTo>
                    <a:pt x="6350723" y="52357"/>
                  </a:lnTo>
                  <a:lnTo>
                    <a:pt x="6357460" y="85726"/>
                  </a:lnTo>
                  <a:lnTo>
                    <a:pt x="6357460" y="428623"/>
                  </a:lnTo>
                  <a:lnTo>
                    <a:pt x="6350723" y="461992"/>
                  </a:lnTo>
                  <a:lnTo>
                    <a:pt x="6332351" y="489241"/>
                  </a:lnTo>
                  <a:lnTo>
                    <a:pt x="6305102" y="507613"/>
                  </a:lnTo>
                  <a:lnTo>
                    <a:pt x="6271734" y="514350"/>
                  </a:lnTo>
                  <a:lnTo>
                    <a:pt x="85725" y="514350"/>
                  </a:lnTo>
                  <a:lnTo>
                    <a:pt x="52357" y="507613"/>
                  </a:lnTo>
                  <a:lnTo>
                    <a:pt x="25108" y="489241"/>
                  </a:lnTo>
                  <a:lnTo>
                    <a:pt x="6736" y="461992"/>
                  </a:lnTo>
                  <a:lnTo>
                    <a:pt x="0" y="428623"/>
                  </a:lnTo>
                  <a:lnTo>
                    <a:pt x="0" y="85726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698625">
              <a:lnSpc>
                <a:spcPct val="100000"/>
              </a:lnSpc>
              <a:spcBef>
                <a:spcPts val="100"/>
              </a:spcBef>
            </a:pPr>
            <a:r>
              <a:rPr dirty="0"/>
              <a:t>Bloque</a:t>
            </a:r>
            <a:r>
              <a:rPr spc="-30" dirty="0"/>
              <a:t> </a:t>
            </a:r>
            <a:r>
              <a:rPr dirty="0"/>
              <a:t>I:</a:t>
            </a:r>
            <a:r>
              <a:rPr spc="-15" dirty="0"/>
              <a:t> </a:t>
            </a:r>
            <a:r>
              <a:rPr dirty="0"/>
              <a:t>Introducción</a:t>
            </a:r>
            <a:r>
              <a:rPr spc="-20" dirty="0"/>
              <a:t> </a:t>
            </a:r>
            <a:r>
              <a:rPr dirty="0"/>
              <a:t>a</a:t>
            </a:r>
            <a:r>
              <a:rPr spc="-20" dirty="0"/>
              <a:t> </a:t>
            </a:r>
            <a:r>
              <a:rPr dirty="0"/>
              <a:t>la</a:t>
            </a:r>
            <a:r>
              <a:rPr spc="-15" dirty="0"/>
              <a:t> </a:t>
            </a:r>
            <a:r>
              <a:rPr spc="-25" dirty="0"/>
              <a:t>IA</a:t>
            </a:r>
          </a:p>
        </p:txBody>
      </p:sp>
      <p:sp>
        <p:nvSpPr>
          <p:cNvPr id="15" name="object 1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922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3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632225" y="1889252"/>
            <a:ext cx="587121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3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1: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Introducción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la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Inteligencia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Artificial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290445">
              <a:lnSpc>
                <a:spcPct val="100000"/>
              </a:lnSpc>
              <a:spcBef>
                <a:spcPts val="100"/>
              </a:spcBef>
            </a:pPr>
            <a:r>
              <a:rPr dirty="0"/>
              <a:t>¿Por</a:t>
            </a:r>
            <a:r>
              <a:rPr spc="-15" dirty="0"/>
              <a:t> </a:t>
            </a:r>
            <a:r>
              <a:rPr dirty="0"/>
              <a:t>qué</a:t>
            </a:r>
            <a:r>
              <a:rPr spc="-10" dirty="0"/>
              <a:t> búsqueda?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4612640" y="3117596"/>
            <a:ext cx="190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692140" y="3117596"/>
            <a:ext cx="1784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B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600190" y="3117596"/>
            <a:ext cx="1784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C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3986784" y="3284537"/>
            <a:ext cx="3850004" cy="1376045"/>
            <a:chOff x="3986784" y="3284537"/>
            <a:chExt cx="3850004" cy="1376045"/>
          </a:xfrm>
        </p:grpSpPr>
        <p:pic>
          <p:nvPicPr>
            <p:cNvPr id="12" name="object 1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986784" y="4038600"/>
              <a:ext cx="3849623" cy="621792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4964112" y="3388113"/>
              <a:ext cx="98425" cy="1017269"/>
            </a:xfrm>
            <a:custGeom>
              <a:avLst/>
              <a:gdLst/>
              <a:ahLst/>
              <a:cxnLst/>
              <a:rect l="l" t="t" r="r" b="b"/>
              <a:pathLst>
                <a:path w="98425" h="1017270">
                  <a:moveTo>
                    <a:pt x="98425" y="0"/>
                  </a:moveTo>
                  <a:lnTo>
                    <a:pt x="94557" y="38463"/>
                  </a:lnTo>
                  <a:lnTo>
                    <a:pt x="84010" y="69872"/>
                  </a:lnTo>
                  <a:lnTo>
                    <a:pt x="68368" y="91049"/>
                  </a:lnTo>
                  <a:lnTo>
                    <a:pt x="49212" y="98814"/>
                  </a:lnTo>
                  <a:lnTo>
                    <a:pt x="30056" y="91049"/>
                  </a:lnTo>
                  <a:lnTo>
                    <a:pt x="14414" y="69872"/>
                  </a:lnTo>
                  <a:lnTo>
                    <a:pt x="3867" y="38463"/>
                  </a:lnTo>
                  <a:lnTo>
                    <a:pt x="0" y="0"/>
                  </a:lnTo>
                  <a:lnTo>
                    <a:pt x="0" y="918385"/>
                  </a:lnTo>
                  <a:lnTo>
                    <a:pt x="3867" y="956847"/>
                  </a:lnTo>
                  <a:lnTo>
                    <a:pt x="14414" y="988257"/>
                  </a:lnTo>
                  <a:lnTo>
                    <a:pt x="30056" y="1009433"/>
                  </a:lnTo>
                  <a:lnTo>
                    <a:pt x="49212" y="1017198"/>
                  </a:lnTo>
                  <a:lnTo>
                    <a:pt x="68368" y="1009433"/>
                  </a:lnTo>
                  <a:lnTo>
                    <a:pt x="84010" y="988257"/>
                  </a:lnTo>
                  <a:lnTo>
                    <a:pt x="94557" y="956847"/>
                  </a:lnTo>
                  <a:lnTo>
                    <a:pt x="98425" y="918385"/>
                  </a:lnTo>
                  <a:lnTo>
                    <a:pt x="98425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964112" y="3289300"/>
              <a:ext cx="98425" cy="19762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4964112" y="3289300"/>
              <a:ext cx="98425" cy="1116330"/>
            </a:xfrm>
            <a:custGeom>
              <a:avLst/>
              <a:gdLst/>
              <a:ahLst/>
              <a:cxnLst/>
              <a:rect l="l" t="t" r="r" b="b"/>
              <a:pathLst>
                <a:path w="98425" h="1116329">
                  <a:moveTo>
                    <a:pt x="98425" y="98814"/>
                  </a:moveTo>
                  <a:lnTo>
                    <a:pt x="94557" y="137277"/>
                  </a:lnTo>
                  <a:lnTo>
                    <a:pt x="68368" y="189863"/>
                  </a:lnTo>
                  <a:lnTo>
                    <a:pt x="30056" y="189863"/>
                  </a:lnTo>
                  <a:lnTo>
                    <a:pt x="3867" y="137277"/>
                  </a:lnTo>
                  <a:lnTo>
                    <a:pt x="0" y="98814"/>
                  </a:lnTo>
                  <a:lnTo>
                    <a:pt x="3867" y="60351"/>
                  </a:lnTo>
                  <a:lnTo>
                    <a:pt x="14414" y="28942"/>
                  </a:lnTo>
                  <a:lnTo>
                    <a:pt x="30056" y="7765"/>
                  </a:lnTo>
                  <a:lnTo>
                    <a:pt x="49212" y="0"/>
                  </a:lnTo>
                  <a:lnTo>
                    <a:pt x="68368" y="7765"/>
                  </a:lnTo>
                  <a:lnTo>
                    <a:pt x="84010" y="28942"/>
                  </a:lnTo>
                  <a:lnTo>
                    <a:pt x="94557" y="60351"/>
                  </a:lnTo>
                  <a:lnTo>
                    <a:pt x="98425" y="98814"/>
                  </a:lnTo>
                  <a:lnTo>
                    <a:pt x="98425" y="1017199"/>
                  </a:lnTo>
                  <a:lnTo>
                    <a:pt x="94557" y="1055661"/>
                  </a:lnTo>
                  <a:lnTo>
                    <a:pt x="84010" y="1087070"/>
                  </a:lnTo>
                  <a:lnTo>
                    <a:pt x="68368" y="1108247"/>
                  </a:lnTo>
                  <a:lnTo>
                    <a:pt x="49212" y="1116013"/>
                  </a:lnTo>
                  <a:lnTo>
                    <a:pt x="30056" y="1108247"/>
                  </a:lnTo>
                  <a:lnTo>
                    <a:pt x="14414" y="1087070"/>
                  </a:lnTo>
                  <a:lnTo>
                    <a:pt x="3867" y="1055661"/>
                  </a:lnTo>
                  <a:lnTo>
                    <a:pt x="0" y="1017199"/>
                  </a:lnTo>
                  <a:lnTo>
                    <a:pt x="0" y="9881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51537" y="3388113"/>
              <a:ext cx="98425" cy="1017269"/>
            </a:xfrm>
            <a:custGeom>
              <a:avLst/>
              <a:gdLst/>
              <a:ahLst/>
              <a:cxnLst/>
              <a:rect l="l" t="t" r="r" b="b"/>
              <a:pathLst>
                <a:path w="98425" h="1017270">
                  <a:moveTo>
                    <a:pt x="98425" y="0"/>
                  </a:moveTo>
                  <a:lnTo>
                    <a:pt x="94557" y="38463"/>
                  </a:lnTo>
                  <a:lnTo>
                    <a:pt x="84010" y="69872"/>
                  </a:lnTo>
                  <a:lnTo>
                    <a:pt x="68368" y="91049"/>
                  </a:lnTo>
                  <a:lnTo>
                    <a:pt x="49212" y="98814"/>
                  </a:lnTo>
                  <a:lnTo>
                    <a:pt x="30056" y="91049"/>
                  </a:lnTo>
                  <a:lnTo>
                    <a:pt x="14414" y="69872"/>
                  </a:lnTo>
                  <a:lnTo>
                    <a:pt x="3867" y="38463"/>
                  </a:lnTo>
                  <a:lnTo>
                    <a:pt x="0" y="0"/>
                  </a:lnTo>
                  <a:lnTo>
                    <a:pt x="0" y="918385"/>
                  </a:lnTo>
                  <a:lnTo>
                    <a:pt x="3867" y="956847"/>
                  </a:lnTo>
                  <a:lnTo>
                    <a:pt x="14414" y="988257"/>
                  </a:lnTo>
                  <a:lnTo>
                    <a:pt x="30056" y="1009433"/>
                  </a:lnTo>
                  <a:lnTo>
                    <a:pt x="49212" y="1017198"/>
                  </a:lnTo>
                  <a:lnTo>
                    <a:pt x="68368" y="1009433"/>
                  </a:lnTo>
                  <a:lnTo>
                    <a:pt x="84010" y="988257"/>
                  </a:lnTo>
                  <a:lnTo>
                    <a:pt x="94557" y="956847"/>
                  </a:lnTo>
                  <a:lnTo>
                    <a:pt x="98425" y="918385"/>
                  </a:lnTo>
                  <a:lnTo>
                    <a:pt x="98425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951537" y="3289300"/>
              <a:ext cx="98425" cy="197628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5951537" y="3289300"/>
              <a:ext cx="98425" cy="1116330"/>
            </a:xfrm>
            <a:custGeom>
              <a:avLst/>
              <a:gdLst/>
              <a:ahLst/>
              <a:cxnLst/>
              <a:rect l="l" t="t" r="r" b="b"/>
              <a:pathLst>
                <a:path w="98425" h="1116329">
                  <a:moveTo>
                    <a:pt x="98425" y="98814"/>
                  </a:moveTo>
                  <a:lnTo>
                    <a:pt x="94557" y="137277"/>
                  </a:lnTo>
                  <a:lnTo>
                    <a:pt x="68368" y="189863"/>
                  </a:lnTo>
                  <a:lnTo>
                    <a:pt x="30056" y="189863"/>
                  </a:lnTo>
                  <a:lnTo>
                    <a:pt x="3867" y="137277"/>
                  </a:lnTo>
                  <a:lnTo>
                    <a:pt x="0" y="98814"/>
                  </a:lnTo>
                  <a:lnTo>
                    <a:pt x="3867" y="60351"/>
                  </a:lnTo>
                  <a:lnTo>
                    <a:pt x="14414" y="28942"/>
                  </a:lnTo>
                  <a:lnTo>
                    <a:pt x="30056" y="7765"/>
                  </a:lnTo>
                  <a:lnTo>
                    <a:pt x="49212" y="0"/>
                  </a:lnTo>
                  <a:lnTo>
                    <a:pt x="68368" y="7765"/>
                  </a:lnTo>
                  <a:lnTo>
                    <a:pt x="84010" y="28942"/>
                  </a:lnTo>
                  <a:lnTo>
                    <a:pt x="94557" y="60351"/>
                  </a:lnTo>
                  <a:lnTo>
                    <a:pt x="98425" y="98814"/>
                  </a:lnTo>
                  <a:lnTo>
                    <a:pt x="98425" y="1017199"/>
                  </a:lnTo>
                  <a:lnTo>
                    <a:pt x="94557" y="1055661"/>
                  </a:lnTo>
                  <a:lnTo>
                    <a:pt x="84010" y="1087070"/>
                  </a:lnTo>
                  <a:lnTo>
                    <a:pt x="68368" y="1108247"/>
                  </a:lnTo>
                  <a:lnTo>
                    <a:pt x="49212" y="1116013"/>
                  </a:lnTo>
                  <a:lnTo>
                    <a:pt x="30056" y="1108247"/>
                  </a:lnTo>
                  <a:lnTo>
                    <a:pt x="14414" y="1087070"/>
                  </a:lnTo>
                  <a:lnTo>
                    <a:pt x="3867" y="1055661"/>
                  </a:lnTo>
                  <a:lnTo>
                    <a:pt x="0" y="1017199"/>
                  </a:lnTo>
                  <a:lnTo>
                    <a:pt x="0" y="9881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938962" y="3388113"/>
              <a:ext cx="98425" cy="1017269"/>
            </a:xfrm>
            <a:custGeom>
              <a:avLst/>
              <a:gdLst/>
              <a:ahLst/>
              <a:cxnLst/>
              <a:rect l="l" t="t" r="r" b="b"/>
              <a:pathLst>
                <a:path w="98425" h="1017270">
                  <a:moveTo>
                    <a:pt x="98425" y="0"/>
                  </a:moveTo>
                  <a:lnTo>
                    <a:pt x="94557" y="38463"/>
                  </a:lnTo>
                  <a:lnTo>
                    <a:pt x="84010" y="69872"/>
                  </a:lnTo>
                  <a:lnTo>
                    <a:pt x="68368" y="91049"/>
                  </a:lnTo>
                  <a:lnTo>
                    <a:pt x="49212" y="98814"/>
                  </a:lnTo>
                  <a:lnTo>
                    <a:pt x="30056" y="91049"/>
                  </a:lnTo>
                  <a:lnTo>
                    <a:pt x="14414" y="69872"/>
                  </a:lnTo>
                  <a:lnTo>
                    <a:pt x="3867" y="38463"/>
                  </a:lnTo>
                  <a:lnTo>
                    <a:pt x="0" y="0"/>
                  </a:lnTo>
                  <a:lnTo>
                    <a:pt x="0" y="918385"/>
                  </a:lnTo>
                  <a:lnTo>
                    <a:pt x="3867" y="956847"/>
                  </a:lnTo>
                  <a:lnTo>
                    <a:pt x="14414" y="988257"/>
                  </a:lnTo>
                  <a:lnTo>
                    <a:pt x="30056" y="1009433"/>
                  </a:lnTo>
                  <a:lnTo>
                    <a:pt x="49212" y="1017198"/>
                  </a:lnTo>
                  <a:lnTo>
                    <a:pt x="68368" y="1009433"/>
                  </a:lnTo>
                  <a:lnTo>
                    <a:pt x="84010" y="988257"/>
                  </a:lnTo>
                  <a:lnTo>
                    <a:pt x="94557" y="956847"/>
                  </a:lnTo>
                  <a:lnTo>
                    <a:pt x="98425" y="918385"/>
                  </a:lnTo>
                  <a:lnTo>
                    <a:pt x="98425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938962" y="3289300"/>
              <a:ext cx="98425" cy="197628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6938962" y="3289300"/>
              <a:ext cx="98425" cy="1116330"/>
            </a:xfrm>
            <a:custGeom>
              <a:avLst/>
              <a:gdLst/>
              <a:ahLst/>
              <a:cxnLst/>
              <a:rect l="l" t="t" r="r" b="b"/>
              <a:pathLst>
                <a:path w="98425" h="1116329">
                  <a:moveTo>
                    <a:pt x="98425" y="98814"/>
                  </a:moveTo>
                  <a:lnTo>
                    <a:pt x="94557" y="137277"/>
                  </a:lnTo>
                  <a:lnTo>
                    <a:pt x="68368" y="189863"/>
                  </a:lnTo>
                  <a:lnTo>
                    <a:pt x="30056" y="189863"/>
                  </a:lnTo>
                  <a:lnTo>
                    <a:pt x="3867" y="137277"/>
                  </a:lnTo>
                  <a:lnTo>
                    <a:pt x="0" y="98814"/>
                  </a:lnTo>
                  <a:lnTo>
                    <a:pt x="3867" y="60351"/>
                  </a:lnTo>
                  <a:lnTo>
                    <a:pt x="14414" y="28942"/>
                  </a:lnTo>
                  <a:lnTo>
                    <a:pt x="30056" y="7765"/>
                  </a:lnTo>
                  <a:lnTo>
                    <a:pt x="49212" y="0"/>
                  </a:lnTo>
                  <a:lnTo>
                    <a:pt x="68368" y="7765"/>
                  </a:lnTo>
                  <a:lnTo>
                    <a:pt x="84010" y="28942"/>
                  </a:lnTo>
                  <a:lnTo>
                    <a:pt x="94557" y="60351"/>
                  </a:lnTo>
                  <a:lnTo>
                    <a:pt x="98425" y="98814"/>
                  </a:lnTo>
                  <a:lnTo>
                    <a:pt x="98425" y="1017199"/>
                  </a:lnTo>
                  <a:lnTo>
                    <a:pt x="94557" y="1055661"/>
                  </a:lnTo>
                  <a:lnTo>
                    <a:pt x="84010" y="1087070"/>
                  </a:lnTo>
                  <a:lnTo>
                    <a:pt x="68368" y="1108247"/>
                  </a:lnTo>
                  <a:lnTo>
                    <a:pt x="49212" y="1116013"/>
                  </a:lnTo>
                  <a:lnTo>
                    <a:pt x="30056" y="1108247"/>
                  </a:lnTo>
                  <a:lnTo>
                    <a:pt x="14414" y="1087070"/>
                  </a:lnTo>
                  <a:lnTo>
                    <a:pt x="3867" y="1055661"/>
                  </a:lnTo>
                  <a:lnTo>
                    <a:pt x="0" y="1017199"/>
                  </a:lnTo>
                  <a:lnTo>
                    <a:pt x="0" y="9881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441950" y="4272360"/>
              <a:ext cx="1085850" cy="158750"/>
            </a:xfrm>
            <a:custGeom>
              <a:avLst/>
              <a:gdLst/>
              <a:ahLst/>
              <a:cxnLst/>
              <a:rect l="l" t="t" r="r" b="b"/>
              <a:pathLst>
                <a:path w="1085850" h="158750">
                  <a:moveTo>
                    <a:pt x="1085850" y="0"/>
                  </a:moveTo>
                  <a:lnTo>
                    <a:pt x="1035389" y="9536"/>
                  </a:lnTo>
                  <a:lnTo>
                    <a:pt x="952679" y="14841"/>
                  </a:lnTo>
                  <a:lnTo>
                    <a:pt x="899123" y="17072"/>
                  </a:lnTo>
                  <a:lnTo>
                    <a:pt x="838552" y="18976"/>
                  </a:lnTo>
                  <a:lnTo>
                    <a:pt x="771808" y="20518"/>
                  </a:lnTo>
                  <a:lnTo>
                    <a:pt x="699728" y="21663"/>
                  </a:lnTo>
                  <a:lnTo>
                    <a:pt x="623154" y="22375"/>
                  </a:lnTo>
                  <a:lnTo>
                    <a:pt x="542925" y="22621"/>
                  </a:lnTo>
                  <a:lnTo>
                    <a:pt x="462695" y="22375"/>
                  </a:lnTo>
                  <a:lnTo>
                    <a:pt x="386120" y="21663"/>
                  </a:lnTo>
                  <a:lnTo>
                    <a:pt x="314041" y="20518"/>
                  </a:lnTo>
                  <a:lnTo>
                    <a:pt x="247296" y="18976"/>
                  </a:lnTo>
                  <a:lnTo>
                    <a:pt x="186726" y="17072"/>
                  </a:lnTo>
                  <a:lnTo>
                    <a:pt x="133170" y="14841"/>
                  </a:lnTo>
                  <a:lnTo>
                    <a:pt x="87468" y="12317"/>
                  </a:lnTo>
                  <a:lnTo>
                    <a:pt x="22986" y="6533"/>
                  </a:lnTo>
                  <a:lnTo>
                    <a:pt x="0" y="0"/>
                  </a:lnTo>
                  <a:lnTo>
                    <a:pt x="0" y="135731"/>
                  </a:lnTo>
                  <a:lnTo>
                    <a:pt x="50460" y="145267"/>
                  </a:lnTo>
                  <a:lnTo>
                    <a:pt x="133170" y="150572"/>
                  </a:lnTo>
                  <a:lnTo>
                    <a:pt x="186726" y="152803"/>
                  </a:lnTo>
                  <a:lnTo>
                    <a:pt x="247296" y="154707"/>
                  </a:lnTo>
                  <a:lnTo>
                    <a:pt x="314041" y="156249"/>
                  </a:lnTo>
                  <a:lnTo>
                    <a:pt x="386120" y="157394"/>
                  </a:lnTo>
                  <a:lnTo>
                    <a:pt x="462695" y="158107"/>
                  </a:lnTo>
                  <a:lnTo>
                    <a:pt x="542925" y="158352"/>
                  </a:lnTo>
                  <a:lnTo>
                    <a:pt x="623154" y="158107"/>
                  </a:lnTo>
                  <a:lnTo>
                    <a:pt x="699728" y="157394"/>
                  </a:lnTo>
                  <a:lnTo>
                    <a:pt x="771808" y="156249"/>
                  </a:lnTo>
                  <a:lnTo>
                    <a:pt x="838552" y="154707"/>
                  </a:lnTo>
                  <a:lnTo>
                    <a:pt x="899123" y="152803"/>
                  </a:lnTo>
                  <a:lnTo>
                    <a:pt x="952679" y="150572"/>
                  </a:lnTo>
                  <a:lnTo>
                    <a:pt x="998381" y="148048"/>
                  </a:lnTo>
                  <a:lnTo>
                    <a:pt x="1062863" y="142264"/>
                  </a:lnTo>
                  <a:lnTo>
                    <a:pt x="1085850" y="135731"/>
                  </a:lnTo>
                  <a:lnTo>
                    <a:pt x="1085850" y="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441950" y="4249737"/>
              <a:ext cx="1085850" cy="45720"/>
            </a:xfrm>
            <a:custGeom>
              <a:avLst/>
              <a:gdLst/>
              <a:ahLst/>
              <a:cxnLst/>
              <a:rect l="l" t="t" r="r" b="b"/>
              <a:pathLst>
                <a:path w="1085850" h="45720">
                  <a:moveTo>
                    <a:pt x="542925" y="0"/>
                  </a:moveTo>
                  <a:lnTo>
                    <a:pt x="462695" y="245"/>
                  </a:lnTo>
                  <a:lnTo>
                    <a:pt x="386120" y="957"/>
                  </a:lnTo>
                  <a:lnTo>
                    <a:pt x="314041" y="2102"/>
                  </a:lnTo>
                  <a:lnTo>
                    <a:pt x="247296" y="3644"/>
                  </a:lnTo>
                  <a:lnTo>
                    <a:pt x="186726" y="5548"/>
                  </a:lnTo>
                  <a:lnTo>
                    <a:pt x="133170" y="7780"/>
                  </a:lnTo>
                  <a:lnTo>
                    <a:pt x="87468" y="10304"/>
                  </a:lnTo>
                  <a:lnTo>
                    <a:pt x="22986" y="16088"/>
                  </a:lnTo>
                  <a:lnTo>
                    <a:pt x="0" y="22622"/>
                  </a:lnTo>
                  <a:lnTo>
                    <a:pt x="5886" y="25965"/>
                  </a:lnTo>
                  <a:lnTo>
                    <a:pt x="50460" y="32158"/>
                  </a:lnTo>
                  <a:lnTo>
                    <a:pt x="133170" y="37463"/>
                  </a:lnTo>
                  <a:lnTo>
                    <a:pt x="186726" y="39695"/>
                  </a:lnTo>
                  <a:lnTo>
                    <a:pt x="247296" y="41599"/>
                  </a:lnTo>
                  <a:lnTo>
                    <a:pt x="314041" y="43141"/>
                  </a:lnTo>
                  <a:lnTo>
                    <a:pt x="386120" y="44285"/>
                  </a:lnTo>
                  <a:lnTo>
                    <a:pt x="462695" y="44998"/>
                  </a:lnTo>
                  <a:lnTo>
                    <a:pt x="542925" y="45243"/>
                  </a:lnTo>
                  <a:lnTo>
                    <a:pt x="623154" y="44998"/>
                  </a:lnTo>
                  <a:lnTo>
                    <a:pt x="699728" y="44285"/>
                  </a:lnTo>
                  <a:lnTo>
                    <a:pt x="771808" y="43141"/>
                  </a:lnTo>
                  <a:lnTo>
                    <a:pt x="838552" y="41599"/>
                  </a:lnTo>
                  <a:lnTo>
                    <a:pt x="899123" y="39695"/>
                  </a:lnTo>
                  <a:lnTo>
                    <a:pt x="952679" y="37463"/>
                  </a:lnTo>
                  <a:lnTo>
                    <a:pt x="998381" y="34939"/>
                  </a:lnTo>
                  <a:lnTo>
                    <a:pt x="1062863" y="29155"/>
                  </a:lnTo>
                  <a:lnTo>
                    <a:pt x="1085850" y="22622"/>
                  </a:lnTo>
                  <a:lnTo>
                    <a:pt x="1079963" y="19279"/>
                  </a:lnTo>
                  <a:lnTo>
                    <a:pt x="1035389" y="13085"/>
                  </a:lnTo>
                  <a:lnTo>
                    <a:pt x="952679" y="7780"/>
                  </a:lnTo>
                  <a:lnTo>
                    <a:pt x="899123" y="5548"/>
                  </a:lnTo>
                  <a:lnTo>
                    <a:pt x="838552" y="3644"/>
                  </a:lnTo>
                  <a:lnTo>
                    <a:pt x="771808" y="2102"/>
                  </a:lnTo>
                  <a:lnTo>
                    <a:pt x="699728" y="957"/>
                  </a:lnTo>
                  <a:lnTo>
                    <a:pt x="623154" y="245"/>
                  </a:lnTo>
                  <a:lnTo>
                    <a:pt x="542925" y="0"/>
                  </a:lnTo>
                  <a:close/>
                </a:path>
              </a:pathLst>
            </a:custGeom>
            <a:solidFill>
              <a:srgbClr val="FF66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441950" y="4249737"/>
              <a:ext cx="1085850" cy="180975"/>
            </a:xfrm>
            <a:custGeom>
              <a:avLst/>
              <a:gdLst/>
              <a:ahLst/>
              <a:cxnLst/>
              <a:rect l="l" t="t" r="r" b="b"/>
              <a:pathLst>
                <a:path w="1085850" h="180975">
                  <a:moveTo>
                    <a:pt x="1085850" y="22621"/>
                  </a:moveTo>
                  <a:lnTo>
                    <a:pt x="1035389" y="32158"/>
                  </a:lnTo>
                  <a:lnTo>
                    <a:pt x="952679" y="37463"/>
                  </a:lnTo>
                  <a:lnTo>
                    <a:pt x="899123" y="39694"/>
                  </a:lnTo>
                  <a:lnTo>
                    <a:pt x="838553" y="41599"/>
                  </a:lnTo>
                  <a:lnTo>
                    <a:pt x="771808" y="43141"/>
                  </a:lnTo>
                  <a:lnTo>
                    <a:pt x="699728" y="44285"/>
                  </a:lnTo>
                  <a:lnTo>
                    <a:pt x="623154" y="44998"/>
                  </a:lnTo>
                  <a:lnTo>
                    <a:pt x="542925" y="45243"/>
                  </a:lnTo>
                  <a:lnTo>
                    <a:pt x="462695" y="44998"/>
                  </a:lnTo>
                  <a:lnTo>
                    <a:pt x="386121" y="44285"/>
                  </a:lnTo>
                  <a:lnTo>
                    <a:pt x="314041" y="43141"/>
                  </a:lnTo>
                  <a:lnTo>
                    <a:pt x="247296" y="41599"/>
                  </a:lnTo>
                  <a:lnTo>
                    <a:pt x="186726" y="39694"/>
                  </a:lnTo>
                  <a:lnTo>
                    <a:pt x="133170" y="37463"/>
                  </a:lnTo>
                  <a:lnTo>
                    <a:pt x="87468" y="34939"/>
                  </a:lnTo>
                  <a:lnTo>
                    <a:pt x="22986" y="29155"/>
                  </a:lnTo>
                  <a:lnTo>
                    <a:pt x="0" y="22621"/>
                  </a:lnTo>
                  <a:lnTo>
                    <a:pt x="5886" y="19278"/>
                  </a:lnTo>
                  <a:lnTo>
                    <a:pt x="50460" y="13085"/>
                  </a:lnTo>
                  <a:lnTo>
                    <a:pt x="133170" y="7780"/>
                  </a:lnTo>
                  <a:lnTo>
                    <a:pt x="186726" y="5548"/>
                  </a:lnTo>
                  <a:lnTo>
                    <a:pt x="247296" y="3644"/>
                  </a:lnTo>
                  <a:lnTo>
                    <a:pt x="314041" y="2102"/>
                  </a:lnTo>
                  <a:lnTo>
                    <a:pt x="386121" y="957"/>
                  </a:lnTo>
                  <a:lnTo>
                    <a:pt x="462695" y="245"/>
                  </a:lnTo>
                  <a:lnTo>
                    <a:pt x="542925" y="0"/>
                  </a:lnTo>
                  <a:lnTo>
                    <a:pt x="623154" y="245"/>
                  </a:lnTo>
                  <a:lnTo>
                    <a:pt x="699728" y="957"/>
                  </a:lnTo>
                  <a:lnTo>
                    <a:pt x="771808" y="2102"/>
                  </a:lnTo>
                  <a:lnTo>
                    <a:pt x="838553" y="3644"/>
                  </a:lnTo>
                  <a:lnTo>
                    <a:pt x="899123" y="5548"/>
                  </a:lnTo>
                  <a:lnTo>
                    <a:pt x="952679" y="7780"/>
                  </a:lnTo>
                  <a:lnTo>
                    <a:pt x="998381" y="10304"/>
                  </a:lnTo>
                  <a:lnTo>
                    <a:pt x="1062863" y="16088"/>
                  </a:lnTo>
                  <a:lnTo>
                    <a:pt x="1085850" y="22621"/>
                  </a:lnTo>
                  <a:lnTo>
                    <a:pt x="1085850" y="158353"/>
                  </a:lnTo>
                  <a:lnTo>
                    <a:pt x="1035389" y="167889"/>
                  </a:lnTo>
                  <a:lnTo>
                    <a:pt x="952679" y="173194"/>
                  </a:lnTo>
                  <a:lnTo>
                    <a:pt x="899123" y="175426"/>
                  </a:lnTo>
                  <a:lnTo>
                    <a:pt x="838553" y="177330"/>
                  </a:lnTo>
                  <a:lnTo>
                    <a:pt x="771808" y="178872"/>
                  </a:lnTo>
                  <a:lnTo>
                    <a:pt x="699728" y="180017"/>
                  </a:lnTo>
                  <a:lnTo>
                    <a:pt x="623154" y="180729"/>
                  </a:lnTo>
                  <a:lnTo>
                    <a:pt x="542925" y="180975"/>
                  </a:lnTo>
                  <a:lnTo>
                    <a:pt x="462695" y="180729"/>
                  </a:lnTo>
                  <a:lnTo>
                    <a:pt x="386121" y="180017"/>
                  </a:lnTo>
                  <a:lnTo>
                    <a:pt x="314041" y="178872"/>
                  </a:lnTo>
                  <a:lnTo>
                    <a:pt x="247296" y="177330"/>
                  </a:lnTo>
                  <a:lnTo>
                    <a:pt x="186726" y="175426"/>
                  </a:lnTo>
                  <a:lnTo>
                    <a:pt x="133170" y="173194"/>
                  </a:lnTo>
                  <a:lnTo>
                    <a:pt x="87468" y="170670"/>
                  </a:lnTo>
                  <a:lnTo>
                    <a:pt x="22986" y="164886"/>
                  </a:lnTo>
                  <a:lnTo>
                    <a:pt x="0" y="158353"/>
                  </a:lnTo>
                  <a:lnTo>
                    <a:pt x="0" y="2262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540375" y="4129286"/>
              <a:ext cx="889000" cy="157480"/>
            </a:xfrm>
            <a:custGeom>
              <a:avLst/>
              <a:gdLst/>
              <a:ahLst/>
              <a:cxnLst/>
              <a:rect l="l" t="t" r="r" b="b"/>
              <a:pathLst>
                <a:path w="889000" h="157479">
                  <a:moveTo>
                    <a:pt x="889000" y="0"/>
                  </a:moveTo>
                  <a:lnTo>
                    <a:pt x="828312" y="11317"/>
                  </a:lnTo>
                  <a:lnTo>
                    <a:pt x="784459" y="14446"/>
                  </a:lnTo>
                  <a:lnTo>
                    <a:pt x="730885" y="17149"/>
                  </a:lnTo>
                  <a:lnTo>
                    <a:pt x="668847" y="19361"/>
                  </a:lnTo>
                  <a:lnTo>
                    <a:pt x="599600" y="21020"/>
                  </a:lnTo>
                  <a:lnTo>
                    <a:pt x="524399" y="22061"/>
                  </a:lnTo>
                  <a:lnTo>
                    <a:pt x="444500" y="22423"/>
                  </a:lnTo>
                  <a:lnTo>
                    <a:pt x="364600" y="22061"/>
                  </a:lnTo>
                  <a:lnTo>
                    <a:pt x="289399" y="21020"/>
                  </a:lnTo>
                  <a:lnTo>
                    <a:pt x="220152" y="19361"/>
                  </a:lnTo>
                  <a:lnTo>
                    <a:pt x="158114" y="17149"/>
                  </a:lnTo>
                  <a:lnTo>
                    <a:pt x="104540" y="14446"/>
                  </a:lnTo>
                  <a:lnTo>
                    <a:pt x="60687" y="11317"/>
                  </a:lnTo>
                  <a:lnTo>
                    <a:pt x="7161" y="4030"/>
                  </a:lnTo>
                  <a:lnTo>
                    <a:pt x="0" y="0"/>
                  </a:lnTo>
                  <a:lnTo>
                    <a:pt x="0" y="134539"/>
                  </a:lnTo>
                  <a:lnTo>
                    <a:pt x="60687" y="145857"/>
                  </a:lnTo>
                  <a:lnTo>
                    <a:pt x="104540" y="148986"/>
                  </a:lnTo>
                  <a:lnTo>
                    <a:pt x="158114" y="151689"/>
                  </a:lnTo>
                  <a:lnTo>
                    <a:pt x="220152" y="153901"/>
                  </a:lnTo>
                  <a:lnTo>
                    <a:pt x="289399" y="155560"/>
                  </a:lnTo>
                  <a:lnTo>
                    <a:pt x="364600" y="156601"/>
                  </a:lnTo>
                  <a:lnTo>
                    <a:pt x="444500" y="156963"/>
                  </a:lnTo>
                  <a:lnTo>
                    <a:pt x="524399" y="156601"/>
                  </a:lnTo>
                  <a:lnTo>
                    <a:pt x="599600" y="155560"/>
                  </a:lnTo>
                  <a:lnTo>
                    <a:pt x="668847" y="153901"/>
                  </a:lnTo>
                  <a:lnTo>
                    <a:pt x="730885" y="151689"/>
                  </a:lnTo>
                  <a:lnTo>
                    <a:pt x="784459" y="148986"/>
                  </a:lnTo>
                  <a:lnTo>
                    <a:pt x="828312" y="145857"/>
                  </a:lnTo>
                  <a:lnTo>
                    <a:pt x="881838" y="138570"/>
                  </a:lnTo>
                  <a:lnTo>
                    <a:pt x="889000" y="134539"/>
                  </a:lnTo>
                  <a:lnTo>
                    <a:pt x="889000" y="0"/>
                  </a:lnTo>
                  <a:close/>
                </a:path>
              </a:pathLst>
            </a:custGeom>
            <a:solidFill>
              <a:srgbClr val="003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540375" y="4106862"/>
              <a:ext cx="889000" cy="45085"/>
            </a:xfrm>
            <a:custGeom>
              <a:avLst/>
              <a:gdLst/>
              <a:ahLst/>
              <a:cxnLst/>
              <a:rect l="l" t="t" r="r" b="b"/>
              <a:pathLst>
                <a:path w="889000" h="45085">
                  <a:moveTo>
                    <a:pt x="444500" y="0"/>
                  </a:moveTo>
                  <a:lnTo>
                    <a:pt x="364600" y="361"/>
                  </a:lnTo>
                  <a:lnTo>
                    <a:pt x="289399" y="1402"/>
                  </a:lnTo>
                  <a:lnTo>
                    <a:pt x="220152" y="3061"/>
                  </a:lnTo>
                  <a:lnTo>
                    <a:pt x="158114" y="5273"/>
                  </a:lnTo>
                  <a:lnTo>
                    <a:pt x="104540" y="7976"/>
                  </a:lnTo>
                  <a:lnTo>
                    <a:pt x="60687" y="11106"/>
                  </a:lnTo>
                  <a:lnTo>
                    <a:pt x="7161" y="18393"/>
                  </a:lnTo>
                  <a:lnTo>
                    <a:pt x="0" y="22424"/>
                  </a:lnTo>
                  <a:lnTo>
                    <a:pt x="7161" y="26454"/>
                  </a:lnTo>
                  <a:lnTo>
                    <a:pt x="60687" y="33741"/>
                  </a:lnTo>
                  <a:lnTo>
                    <a:pt x="104540" y="36871"/>
                  </a:lnTo>
                  <a:lnTo>
                    <a:pt x="158114" y="39573"/>
                  </a:lnTo>
                  <a:lnTo>
                    <a:pt x="220152" y="41786"/>
                  </a:lnTo>
                  <a:lnTo>
                    <a:pt x="289399" y="43444"/>
                  </a:lnTo>
                  <a:lnTo>
                    <a:pt x="364600" y="44486"/>
                  </a:lnTo>
                  <a:lnTo>
                    <a:pt x="444500" y="44847"/>
                  </a:lnTo>
                  <a:lnTo>
                    <a:pt x="524399" y="44486"/>
                  </a:lnTo>
                  <a:lnTo>
                    <a:pt x="599600" y="43444"/>
                  </a:lnTo>
                  <a:lnTo>
                    <a:pt x="668847" y="41786"/>
                  </a:lnTo>
                  <a:lnTo>
                    <a:pt x="730885" y="39573"/>
                  </a:lnTo>
                  <a:lnTo>
                    <a:pt x="784459" y="36871"/>
                  </a:lnTo>
                  <a:lnTo>
                    <a:pt x="828312" y="33741"/>
                  </a:lnTo>
                  <a:lnTo>
                    <a:pt x="881838" y="26454"/>
                  </a:lnTo>
                  <a:lnTo>
                    <a:pt x="889000" y="22424"/>
                  </a:lnTo>
                  <a:lnTo>
                    <a:pt x="881838" y="18393"/>
                  </a:lnTo>
                  <a:lnTo>
                    <a:pt x="828312" y="11106"/>
                  </a:lnTo>
                  <a:lnTo>
                    <a:pt x="784459" y="7976"/>
                  </a:lnTo>
                  <a:lnTo>
                    <a:pt x="730885" y="5273"/>
                  </a:lnTo>
                  <a:lnTo>
                    <a:pt x="668847" y="3061"/>
                  </a:lnTo>
                  <a:lnTo>
                    <a:pt x="599600" y="1402"/>
                  </a:lnTo>
                  <a:lnTo>
                    <a:pt x="524399" y="361"/>
                  </a:lnTo>
                  <a:lnTo>
                    <a:pt x="444500" y="0"/>
                  </a:lnTo>
                  <a:close/>
                </a:path>
              </a:pathLst>
            </a:custGeom>
            <a:solidFill>
              <a:srgbClr val="6685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540375" y="4106862"/>
              <a:ext cx="889000" cy="179705"/>
            </a:xfrm>
            <a:custGeom>
              <a:avLst/>
              <a:gdLst/>
              <a:ahLst/>
              <a:cxnLst/>
              <a:rect l="l" t="t" r="r" b="b"/>
              <a:pathLst>
                <a:path w="889000" h="179704">
                  <a:moveTo>
                    <a:pt x="889000" y="22423"/>
                  </a:moveTo>
                  <a:lnTo>
                    <a:pt x="828312" y="33740"/>
                  </a:lnTo>
                  <a:lnTo>
                    <a:pt x="784459" y="36870"/>
                  </a:lnTo>
                  <a:lnTo>
                    <a:pt x="730885" y="39573"/>
                  </a:lnTo>
                  <a:lnTo>
                    <a:pt x="668847" y="41785"/>
                  </a:lnTo>
                  <a:lnTo>
                    <a:pt x="599600" y="43443"/>
                  </a:lnTo>
                  <a:lnTo>
                    <a:pt x="524399" y="44485"/>
                  </a:lnTo>
                  <a:lnTo>
                    <a:pt x="444500" y="44846"/>
                  </a:lnTo>
                  <a:lnTo>
                    <a:pt x="364600" y="44485"/>
                  </a:lnTo>
                  <a:lnTo>
                    <a:pt x="289399" y="43443"/>
                  </a:lnTo>
                  <a:lnTo>
                    <a:pt x="220152" y="41785"/>
                  </a:lnTo>
                  <a:lnTo>
                    <a:pt x="158114" y="39573"/>
                  </a:lnTo>
                  <a:lnTo>
                    <a:pt x="104540" y="36870"/>
                  </a:lnTo>
                  <a:lnTo>
                    <a:pt x="60687" y="33740"/>
                  </a:lnTo>
                  <a:lnTo>
                    <a:pt x="7161" y="26454"/>
                  </a:lnTo>
                  <a:lnTo>
                    <a:pt x="0" y="22423"/>
                  </a:lnTo>
                  <a:lnTo>
                    <a:pt x="7161" y="18392"/>
                  </a:lnTo>
                  <a:lnTo>
                    <a:pt x="60687" y="11105"/>
                  </a:lnTo>
                  <a:lnTo>
                    <a:pt x="104540" y="7976"/>
                  </a:lnTo>
                  <a:lnTo>
                    <a:pt x="158114" y="5273"/>
                  </a:lnTo>
                  <a:lnTo>
                    <a:pt x="220152" y="3061"/>
                  </a:lnTo>
                  <a:lnTo>
                    <a:pt x="289399" y="1402"/>
                  </a:lnTo>
                  <a:lnTo>
                    <a:pt x="364600" y="361"/>
                  </a:lnTo>
                  <a:lnTo>
                    <a:pt x="444500" y="0"/>
                  </a:lnTo>
                  <a:lnTo>
                    <a:pt x="524399" y="361"/>
                  </a:lnTo>
                  <a:lnTo>
                    <a:pt x="599600" y="1402"/>
                  </a:lnTo>
                  <a:lnTo>
                    <a:pt x="668847" y="3061"/>
                  </a:lnTo>
                  <a:lnTo>
                    <a:pt x="730885" y="5273"/>
                  </a:lnTo>
                  <a:lnTo>
                    <a:pt x="784459" y="7976"/>
                  </a:lnTo>
                  <a:lnTo>
                    <a:pt x="828312" y="11105"/>
                  </a:lnTo>
                  <a:lnTo>
                    <a:pt x="881838" y="18392"/>
                  </a:lnTo>
                  <a:lnTo>
                    <a:pt x="889000" y="22423"/>
                  </a:lnTo>
                  <a:lnTo>
                    <a:pt x="889000" y="156963"/>
                  </a:lnTo>
                  <a:lnTo>
                    <a:pt x="828312" y="168281"/>
                  </a:lnTo>
                  <a:lnTo>
                    <a:pt x="784459" y="171410"/>
                  </a:lnTo>
                  <a:lnTo>
                    <a:pt x="730885" y="174113"/>
                  </a:lnTo>
                  <a:lnTo>
                    <a:pt x="668847" y="176325"/>
                  </a:lnTo>
                  <a:lnTo>
                    <a:pt x="599600" y="177984"/>
                  </a:lnTo>
                  <a:lnTo>
                    <a:pt x="524399" y="179025"/>
                  </a:lnTo>
                  <a:lnTo>
                    <a:pt x="444500" y="179387"/>
                  </a:lnTo>
                  <a:lnTo>
                    <a:pt x="364600" y="179025"/>
                  </a:lnTo>
                  <a:lnTo>
                    <a:pt x="289399" y="177984"/>
                  </a:lnTo>
                  <a:lnTo>
                    <a:pt x="220152" y="176325"/>
                  </a:lnTo>
                  <a:lnTo>
                    <a:pt x="158114" y="174113"/>
                  </a:lnTo>
                  <a:lnTo>
                    <a:pt x="104540" y="171410"/>
                  </a:lnTo>
                  <a:lnTo>
                    <a:pt x="60687" y="168281"/>
                  </a:lnTo>
                  <a:lnTo>
                    <a:pt x="7161" y="160994"/>
                  </a:lnTo>
                  <a:lnTo>
                    <a:pt x="0" y="156963"/>
                  </a:lnTo>
                  <a:lnTo>
                    <a:pt x="0" y="2242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638800" y="3985022"/>
              <a:ext cx="692150" cy="158750"/>
            </a:xfrm>
            <a:custGeom>
              <a:avLst/>
              <a:gdLst/>
              <a:ahLst/>
              <a:cxnLst/>
              <a:rect l="l" t="t" r="r" b="b"/>
              <a:pathLst>
                <a:path w="692150" h="158750">
                  <a:moveTo>
                    <a:pt x="692150" y="0"/>
                  </a:moveTo>
                  <a:lnTo>
                    <a:pt x="616120" y="14148"/>
                  </a:lnTo>
                  <a:lnTo>
                    <a:pt x="562526" y="17651"/>
                  </a:lnTo>
                  <a:lnTo>
                    <a:pt x="498269" y="20321"/>
                  </a:lnTo>
                  <a:lnTo>
                    <a:pt x="425426" y="22023"/>
                  </a:lnTo>
                  <a:lnTo>
                    <a:pt x="346075" y="22621"/>
                  </a:lnTo>
                  <a:lnTo>
                    <a:pt x="266723" y="22023"/>
                  </a:lnTo>
                  <a:lnTo>
                    <a:pt x="193879" y="20321"/>
                  </a:lnTo>
                  <a:lnTo>
                    <a:pt x="129622" y="17651"/>
                  </a:lnTo>
                  <a:lnTo>
                    <a:pt x="76028" y="14148"/>
                  </a:lnTo>
                  <a:lnTo>
                    <a:pt x="35175" y="9948"/>
                  </a:lnTo>
                  <a:lnTo>
                    <a:pt x="0" y="0"/>
                  </a:lnTo>
                  <a:lnTo>
                    <a:pt x="0" y="135729"/>
                  </a:lnTo>
                  <a:lnTo>
                    <a:pt x="76028" y="149879"/>
                  </a:lnTo>
                  <a:lnTo>
                    <a:pt x="129622" y="153382"/>
                  </a:lnTo>
                  <a:lnTo>
                    <a:pt x="193879" y="156053"/>
                  </a:lnTo>
                  <a:lnTo>
                    <a:pt x="266723" y="157755"/>
                  </a:lnTo>
                  <a:lnTo>
                    <a:pt x="346075" y="158352"/>
                  </a:lnTo>
                  <a:lnTo>
                    <a:pt x="425426" y="157755"/>
                  </a:lnTo>
                  <a:lnTo>
                    <a:pt x="498269" y="156053"/>
                  </a:lnTo>
                  <a:lnTo>
                    <a:pt x="562526" y="153382"/>
                  </a:lnTo>
                  <a:lnTo>
                    <a:pt x="616120" y="149879"/>
                  </a:lnTo>
                  <a:lnTo>
                    <a:pt x="656974" y="145678"/>
                  </a:lnTo>
                  <a:lnTo>
                    <a:pt x="692150" y="135729"/>
                  </a:lnTo>
                  <a:lnTo>
                    <a:pt x="692150" y="0"/>
                  </a:lnTo>
                  <a:close/>
                </a:path>
              </a:pathLst>
            </a:custGeom>
            <a:solidFill>
              <a:srgbClr val="33C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638800" y="3962400"/>
              <a:ext cx="692150" cy="45720"/>
            </a:xfrm>
            <a:custGeom>
              <a:avLst/>
              <a:gdLst/>
              <a:ahLst/>
              <a:cxnLst/>
              <a:rect l="l" t="t" r="r" b="b"/>
              <a:pathLst>
                <a:path w="692150" h="45720">
                  <a:moveTo>
                    <a:pt x="346075" y="0"/>
                  </a:moveTo>
                  <a:lnTo>
                    <a:pt x="266723" y="597"/>
                  </a:lnTo>
                  <a:lnTo>
                    <a:pt x="193879" y="2299"/>
                  </a:lnTo>
                  <a:lnTo>
                    <a:pt x="129622" y="4969"/>
                  </a:lnTo>
                  <a:lnTo>
                    <a:pt x="76028" y="8473"/>
                  </a:lnTo>
                  <a:lnTo>
                    <a:pt x="35175" y="12673"/>
                  </a:lnTo>
                  <a:lnTo>
                    <a:pt x="0" y="22622"/>
                  </a:lnTo>
                  <a:lnTo>
                    <a:pt x="9140" y="27809"/>
                  </a:lnTo>
                  <a:lnTo>
                    <a:pt x="76028" y="36770"/>
                  </a:lnTo>
                  <a:lnTo>
                    <a:pt x="129622" y="40273"/>
                  </a:lnTo>
                  <a:lnTo>
                    <a:pt x="193879" y="42944"/>
                  </a:lnTo>
                  <a:lnTo>
                    <a:pt x="266723" y="44646"/>
                  </a:lnTo>
                  <a:lnTo>
                    <a:pt x="346075" y="45243"/>
                  </a:lnTo>
                  <a:lnTo>
                    <a:pt x="425426" y="44646"/>
                  </a:lnTo>
                  <a:lnTo>
                    <a:pt x="498269" y="42944"/>
                  </a:lnTo>
                  <a:lnTo>
                    <a:pt x="562526" y="40273"/>
                  </a:lnTo>
                  <a:lnTo>
                    <a:pt x="616120" y="36770"/>
                  </a:lnTo>
                  <a:lnTo>
                    <a:pt x="656974" y="32570"/>
                  </a:lnTo>
                  <a:lnTo>
                    <a:pt x="692150" y="22622"/>
                  </a:lnTo>
                  <a:lnTo>
                    <a:pt x="683009" y="17435"/>
                  </a:lnTo>
                  <a:lnTo>
                    <a:pt x="616120" y="8473"/>
                  </a:lnTo>
                  <a:lnTo>
                    <a:pt x="562526" y="4969"/>
                  </a:lnTo>
                  <a:lnTo>
                    <a:pt x="498269" y="2299"/>
                  </a:lnTo>
                  <a:lnTo>
                    <a:pt x="425426" y="597"/>
                  </a:lnTo>
                  <a:lnTo>
                    <a:pt x="346075" y="0"/>
                  </a:lnTo>
                  <a:close/>
                </a:path>
              </a:pathLst>
            </a:custGeom>
            <a:solidFill>
              <a:srgbClr val="85E0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638800" y="3962400"/>
              <a:ext cx="692150" cy="180975"/>
            </a:xfrm>
            <a:custGeom>
              <a:avLst/>
              <a:gdLst/>
              <a:ahLst/>
              <a:cxnLst/>
              <a:rect l="l" t="t" r="r" b="b"/>
              <a:pathLst>
                <a:path w="692150" h="180975">
                  <a:moveTo>
                    <a:pt x="692150" y="22622"/>
                  </a:moveTo>
                  <a:lnTo>
                    <a:pt x="616121" y="36771"/>
                  </a:lnTo>
                  <a:lnTo>
                    <a:pt x="562527" y="40274"/>
                  </a:lnTo>
                  <a:lnTo>
                    <a:pt x="498270" y="42944"/>
                  </a:lnTo>
                  <a:lnTo>
                    <a:pt x="425426" y="44646"/>
                  </a:lnTo>
                  <a:lnTo>
                    <a:pt x="346075" y="45244"/>
                  </a:lnTo>
                  <a:lnTo>
                    <a:pt x="266723" y="44646"/>
                  </a:lnTo>
                  <a:lnTo>
                    <a:pt x="193879" y="42944"/>
                  </a:lnTo>
                  <a:lnTo>
                    <a:pt x="129622" y="40274"/>
                  </a:lnTo>
                  <a:lnTo>
                    <a:pt x="76028" y="36771"/>
                  </a:lnTo>
                  <a:lnTo>
                    <a:pt x="35175" y="32570"/>
                  </a:lnTo>
                  <a:lnTo>
                    <a:pt x="0" y="22622"/>
                  </a:lnTo>
                  <a:lnTo>
                    <a:pt x="9140" y="17435"/>
                  </a:lnTo>
                  <a:lnTo>
                    <a:pt x="76028" y="8473"/>
                  </a:lnTo>
                  <a:lnTo>
                    <a:pt x="129622" y="4969"/>
                  </a:lnTo>
                  <a:lnTo>
                    <a:pt x="193879" y="2299"/>
                  </a:lnTo>
                  <a:lnTo>
                    <a:pt x="266723" y="597"/>
                  </a:lnTo>
                  <a:lnTo>
                    <a:pt x="346075" y="0"/>
                  </a:lnTo>
                  <a:lnTo>
                    <a:pt x="425426" y="597"/>
                  </a:lnTo>
                  <a:lnTo>
                    <a:pt x="498270" y="2299"/>
                  </a:lnTo>
                  <a:lnTo>
                    <a:pt x="562527" y="4969"/>
                  </a:lnTo>
                  <a:lnTo>
                    <a:pt x="616121" y="8473"/>
                  </a:lnTo>
                  <a:lnTo>
                    <a:pt x="656974" y="12673"/>
                  </a:lnTo>
                  <a:lnTo>
                    <a:pt x="692150" y="22622"/>
                  </a:lnTo>
                  <a:lnTo>
                    <a:pt x="692150" y="158352"/>
                  </a:lnTo>
                  <a:lnTo>
                    <a:pt x="616121" y="172501"/>
                  </a:lnTo>
                  <a:lnTo>
                    <a:pt x="562527" y="176005"/>
                  </a:lnTo>
                  <a:lnTo>
                    <a:pt x="498270" y="178675"/>
                  </a:lnTo>
                  <a:lnTo>
                    <a:pt x="425426" y="180377"/>
                  </a:lnTo>
                  <a:lnTo>
                    <a:pt x="346075" y="180975"/>
                  </a:lnTo>
                  <a:lnTo>
                    <a:pt x="266723" y="180377"/>
                  </a:lnTo>
                  <a:lnTo>
                    <a:pt x="193879" y="178675"/>
                  </a:lnTo>
                  <a:lnTo>
                    <a:pt x="129622" y="176005"/>
                  </a:lnTo>
                  <a:lnTo>
                    <a:pt x="76028" y="172501"/>
                  </a:lnTo>
                  <a:lnTo>
                    <a:pt x="35175" y="168301"/>
                  </a:lnTo>
                  <a:lnTo>
                    <a:pt x="0" y="158352"/>
                  </a:lnTo>
                  <a:lnTo>
                    <a:pt x="0" y="2262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718175" y="3880445"/>
              <a:ext cx="542925" cy="127000"/>
            </a:xfrm>
            <a:custGeom>
              <a:avLst/>
              <a:gdLst/>
              <a:ahLst/>
              <a:cxnLst/>
              <a:rect l="l" t="t" r="r" b="b"/>
              <a:pathLst>
                <a:path w="542925" h="127000">
                  <a:moveTo>
                    <a:pt x="542925" y="0"/>
                  </a:moveTo>
                  <a:lnTo>
                    <a:pt x="505862" y="9114"/>
                  </a:lnTo>
                  <a:lnTo>
                    <a:pt x="463415" y="12769"/>
                  </a:lnTo>
                  <a:lnTo>
                    <a:pt x="408474" y="15592"/>
                  </a:lnTo>
                  <a:lnTo>
                    <a:pt x="343628" y="17413"/>
                  </a:lnTo>
                  <a:lnTo>
                    <a:pt x="271462" y="18058"/>
                  </a:lnTo>
                  <a:lnTo>
                    <a:pt x="199296" y="17413"/>
                  </a:lnTo>
                  <a:lnTo>
                    <a:pt x="134450" y="15592"/>
                  </a:lnTo>
                  <a:lnTo>
                    <a:pt x="79509" y="12769"/>
                  </a:lnTo>
                  <a:lnTo>
                    <a:pt x="37062" y="9114"/>
                  </a:lnTo>
                  <a:lnTo>
                    <a:pt x="0" y="0"/>
                  </a:lnTo>
                  <a:lnTo>
                    <a:pt x="0" y="108346"/>
                  </a:lnTo>
                  <a:lnTo>
                    <a:pt x="37062" y="117460"/>
                  </a:lnTo>
                  <a:lnTo>
                    <a:pt x="79509" y="121115"/>
                  </a:lnTo>
                  <a:lnTo>
                    <a:pt x="134450" y="123938"/>
                  </a:lnTo>
                  <a:lnTo>
                    <a:pt x="199296" y="125759"/>
                  </a:lnTo>
                  <a:lnTo>
                    <a:pt x="271462" y="126404"/>
                  </a:lnTo>
                  <a:lnTo>
                    <a:pt x="343628" y="125759"/>
                  </a:lnTo>
                  <a:lnTo>
                    <a:pt x="408474" y="123938"/>
                  </a:lnTo>
                  <a:lnTo>
                    <a:pt x="463415" y="121115"/>
                  </a:lnTo>
                  <a:lnTo>
                    <a:pt x="505862" y="117460"/>
                  </a:lnTo>
                  <a:lnTo>
                    <a:pt x="542925" y="108346"/>
                  </a:lnTo>
                  <a:lnTo>
                    <a:pt x="542925" y="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718175" y="3862387"/>
              <a:ext cx="542925" cy="36195"/>
            </a:xfrm>
            <a:custGeom>
              <a:avLst/>
              <a:gdLst/>
              <a:ahLst/>
              <a:cxnLst/>
              <a:rect l="l" t="t" r="r" b="b"/>
              <a:pathLst>
                <a:path w="542925" h="36195">
                  <a:moveTo>
                    <a:pt x="271462" y="0"/>
                  </a:moveTo>
                  <a:lnTo>
                    <a:pt x="199296" y="645"/>
                  </a:lnTo>
                  <a:lnTo>
                    <a:pt x="134450" y="2465"/>
                  </a:lnTo>
                  <a:lnTo>
                    <a:pt x="79509" y="5289"/>
                  </a:lnTo>
                  <a:lnTo>
                    <a:pt x="37062" y="8943"/>
                  </a:lnTo>
                  <a:lnTo>
                    <a:pt x="0" y="18058"/>
                  </a:lnTo>
                  <a:lnTo>
                    <a:pt x="9696" y="22858"/>
                  </a:lnTo>
                  <a:lnTo>
                    <a:pt x="79509" y="30827"/>
                  </a:lnTo>
                  <a:lnTo>
                    <a:pt x="134450" y="33650"/>
                  </a:lnTo>
                  <a:lnTo>
                    <a:pt x="199296" y="35471"/>
                  </a:lnTo>
                  <a:lnTo>
                    <a:pt x="271462" y="36116"/>
                  </a:lnTo>
                  <a:lnTo>
                    <a:pt x="343628" y="35471"/>
                  </a:lnTo>
                  <a:lnTo>
                    <a:pt x="408474" y="33650"/>
                  </a:lnTo>
                  <a:lnTo>
                    <a:pt x="463415" y="30827"/>
                  </a:lnTo>
                  <a:lnTo>
                    <a:pt x="505862" y="27172"/>
                  </a:lnTo>
                  <a:lnTo>
                    <a:pt x="542925" y="18058"/>
                  </a:lnTo>
                  <a:lnTo>
                    <a:pt x="533228" y="13257"/>
                  </a:lnTo>
                  <a:lnTo>
                    <a:pt x="463415" y="5289"/>
                  </a:lnTo>
                  <a:lnTo>
                    <a:pt x="408474" y="2465"/>
                  </a:lnTo>
                  <a:lnTo>
                    <a:pt x="343628" y="645"/>
                  </a:lnTo>
                  <a:lnTo>
                    <a:pt x="271462" y="0"/>
                  </a:lnTo>
                  <a:close/>
                </a:path>
              </a:pathLst>
            </a:custGeom>
            <a:solidFill>
              <a:srgbClr val="FFFF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718175" y="3862387"/>
              <a:ext cx="542925" cy="144780"/>
            </a:xfrm>
            <a:custGeom>
              <a:avLst/>
              <a:gdLst/>
              <a:ahLst/>
              <a:cxnLst/>
              <a:rect l="l" t="t" r="r" b="b"/>
              <a:pathLst>
                <a:path w="542925" h="144779">
                  <a:moveTo>
                    <a:pt x="542925" y="18057"/>
                  </a:moveTo>
                  <a:lnTo>
                    <a:pt x="505862" y="27171"/>
                  </a:lnTo>
                  <a:lnTo>
                    <a:pt x="463415" y="30826"/>
                  </a:lnTo>
                  <a:lnTo>
                    <a:pt x="408474" y="33650"/>
                  </a:lnTo>
                  <a:lnTo>
                    <a:pt x="343627" y="35470"/>
                  </a:lnTo>
                  <a:lnTo>
                    <a:pt x="271462" y="36115"/>
                  </a:lnTo>
                  <a:lnTo>
                    <a:pt x="199297" y="35470"/>
                  </a:lnTo>
                  <a:lnTo>
                    <a:pt x="134450" y="33650"/>
                  </a:lnTo>
                  <a:lnTo>
                    <a:pt x="79509" y="30826"/>
                  </a:lnTo>
                  <a:lnTo>
                    <a:pt x="37062" y="27171"/>
                  </a:lnTo>
                  <a:lnTo>
                    <a:pt x="0" y="18057"/>
                  </a:lnTo>
                  <a:lnTo>
                    <a:pt x="9696" y="13257"/>
                  </a:lnTo>
                  <a:lnTo>
                    <a:pt x="79509" y="5288"/>
                  </a:lnTo>
                  <a:lnTo>
                    <a:pt x="134450" y="2465"/>
                  </a:lnTo>
                  <a:lnTo>
                    <a:pt x="199297" y="645"/>
                  </a:lnTo>
                  <a:lnTo>
                    <a:pt x="271462" y="0"/>
                  </a:lnTo>
                  <a:lnTo>
                    <a:pt x="343627" y="645"/>
                  </a:lnTo>
                  <a:lnTo>
                    <a:pt x="408474" y="2465"/>
                  </a:lnTo>
                  <a:lnTo>
                    <a:pt x="463415" y="5288"/>
                  </a:lnTo>
                  <a:lnTo>
                    <a:pt x="505862" y="8943"/>
                  </a:lnTo>
                  <a:lnTo>
                    <a:pt x="542925" y="18057"/>
                  </a:lnTo>
                  <a:lnTo>
                    <a:pt x="542925" y="126404"/>
                  </a:lnTo>
                  <a:lnTo>
                    <a:pt x="505862" y="135518"/>
                  </a:lnTo>
                  <a:lnTo>
                    <a:pt x="463415" y="139173"/>
                  </a:lnTo>
                  <a:lnTo>
                    <a:pt x="408474" y="141996"/>
                  </a:lnTo>
                  <a:lnTo>
                    <a:pt x="343627" y="143816"/>
                  </a:lnTo>
                  <a:lnTo>
                    <a:pt x="271462" y="144462"/>
                  </a:lnTo>
                  <a:lnTo>
                    <a:pt x="199297" y="143816"/>
                  </a:lnTo>
                  <a:lnTo>
                    <a:pt x="134450" y="141996"/>
                  </a:lnTo>
                  <a:lnTo>
                    <a:pt x="79509" y="139173"/>
                  </a:lnTo>
                  <a:lnTo>
                    <a:pt x="37062" y="135518"/>
                  </a:lnTo>
                  <a:lnTo>
                    <a:pt x="0" y="126404"/>
                  </a:lnTo>
                  <a:lnTo>
                    <a:pt x="0" y="1805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" name="object 34"/>
          <p:cNvGrpSpPr/>
          <p:nvPr/>
        </p:nvGrpSpPr>
        <p:grpSpPr>
          <a:xfrm>
            <a:off x="4108703" y="1571625"/>
            <a:ext cx="3846829" cy="1376045"/>
            <a:chOff x="4108703" y="1571625"/>
            <a:chExt cx="3846829" cy="1376045"/>
          </a:xfrm>
        </p:grpSpPr>
        <p:pic>
          <p:nvPicPr>
            <p:cNvPr id="35" name="object 3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108703" y="2325623"/>
              <a:ext cx="3846576" cy="621791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5086005" y="1675152"/>
              <a:ext cx="99060" cy="1017269"/>
            </a:xfrm>
            <a:custGeom>
              <a:avLst/>
              <a:gdLst/>
              <a:ahLst/>
              <a:cxnLst/>
              <a:rect l="l" t="t" r="r" b="b"/>
              <a:pathLst>
                <a:path w="99060" h="1017269">
                  <a:moveTo>
                    <a:pt x="98784" y="0"/>
                  </a:moveTo>
                  <a:lnTo>
                    <a:pt x="94902" y="38443"/>
                  </a:lnTo>
                  <a:lnTo>
                    <a:pt x="84317" y="69836"/>
                  </a:lnTo>
                  <a:lnTo>
                    <a:pt x="68618" y="91002"/>
                  </a:lnTo>
                  <a:lnTo>
                    <a:pt x="49392" y="98764"/>
                  </a:lnTo>
                  <a:lnTo>
                    <a:pt x="30167" y="91002"/>
                  </a:lnTo>
                  <a:lnTo>
                    <a:pt x="14467" y="69836"/>
                  </a:lnTo>
                  <a:lnTo>
                    <a:pt x="3882" y="38443"/>
                  </a:lnTo>
                  <a:lnTo>
                    <a:pt x="1" y="0"/>
                  </a:lnTo>
                  <a:lnTo>
                    <a:pt x="0" y="917947"/>
                  </a:lnTo>
                  <a:lnTo>
                    <a:pt x="3881" y="956390"/>
                  </a:lnTo>
                  <a:lnTo>
                    <a:pt x="14466" y="987783"/>
                  </a:lnTo>
                  <a:lnTo>
                    <a:pt x="30166" y="1008949"/>
                  </a:lnTo>
                  <a:lnTo>
                    <a:pt x="49391" y="1016711"/>
                  </a:lnTo>
                  <a:lnTo>
                    <a:pt x="68617" y="1008949"/>
                  </a:lnTo>
                  <a:lnTo>
                    <a:pt x="84316" y="987783"/>
                  </a:lnTo>
                  <a:lnTo>
                    <a:pt x="94901" y="956390"/>
                  </a:lnTo>
                  <a:lnTo>
                    <a:pt x="98783" y="917947"/>
                  </a:lnTo>
                  <a:lnTo>
                    <a:pt x="98784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086006" y="1576387"/>
              <a:ext cx="98783" cy="197529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5086005" y="1576387"/>
              <a:ext cx="99060" cy="1115695"/>
            </a:xfrm>
            <a:custGeom>
              <a:avLst/>
              <a:gdLst/>
              <a:ahLst/>
              <a:cxnLst/>
              <a:rect l="l" t="t" r="r" b="b"/>
              <a:pathLst>
                <a:path w="99060" h="1115695">
                  <a:moveTo>
                    <a:pt x="98783" y="98764"/>
                  </a:moveTo>
                  <a:lnTo>
                    <a:pt x="94901" y="137207"/>
                  </a:lnTo>
                  <a:lnTo>
                    <a:pt x="68617" y="189767"/>
                  </a:lnTo>
                  <a:lnTo>
                    <a:pt x="30166" y="189767"/>
                  </a:lnTo>
                  <a:lnTo>
                    <a:pt x="3881" y="137207"/>
                  </a:lnTo>
                  <a:lnTo>
                    <a:pt x="0" y="98764"/>
                  </a:lnTo>
                  <a:lnTo>
                    <a:pt x="3881" y="60320"/>
                  </a:lnTo>
                  <a:lnTo>
                    <a:pt x="14466" y="28927"/>
                  </a:lnTo>
                  <a:lnTo>
                    <a:pt x="30166" y="7761"/>
                  </a:lnTo>
                  <a:lnTo>
                    <a:pt x="49391" y="0"/>
                  </a:lnTo>
                  <a:lnTo>
                    <a:pt x="68617" y="7761"/>
                  </a:lnTo>
                  <a:lnTo>
                    <a:pt x="84316" y="28927"/>
                  </a:lnTo>
                  <a:lnTo>
                    <a:pt x="94901" y="60320"/>
                  </a:lnTo>
                  <a:lnTo>
                    <a:pt x="98783" y="98764"/>
                  </a:lnTo>
                  <a:lnTo>
                    <a:pt x="98783" y="1016712"/>
                  </a:lnTo>
                  <a:lnTo>
                    <a:pt x="94901" y="1055155"/>
                  </a:lnTo>
                  <a:lnTo>
                    <a:pt x="84316" y="1086548"/>
                  </a:lnTo>
                  <a:lnTo>
                    <a:pt x="68617" y="1107714"/>
                  </a:lnTo>
                  <a:lnTo>
                    <a:pt x="49391" y="1115476"/>
                  </a:lnTo>
                  <a:lnTo>
                    <a:pt x="30166" y="1107714"/>
                  </a:lnTo>
                  <a:lnTo>
                    <a:pt x="14466" y="1086548"/>
                  </a:lnTo>
                  <a:lnTo>
                    <a:pt x="3881" y="1055155"/>
                  </a:lnTo>
                  <a:lnTo>
                    <a:pt x="0" y="1016712"/>
                  </a:lnTo>
                  <a:lnTo>
                    <a:pt x="1" y="9876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072710" y="1675152"/>
              <a:ext cx="99060" cy="1017269"/>
            </a:xfrm>
            <a:custGeom>
              <a:avLst/>
              <a:gdLst/>
              <a:ahLst/>
              <a:cxnLst/>
              <a:rect l="l" t="t" r="r" b="b"/>
              <a:pathLst>
                <a:path w="99060" h="1017269">
                  <a:moveTo>
                    <a:pt x="98784" y="0"/>
                  </a:moveTo>
                  <a:lnTo>
                    <a:pt x="94902" y="38443"/>
                  </a:lnTo>
                  <a:lnTo>
                    <a:pt x="84317" y="69836"/>
                  </a:lnTo>
                  <a:lnTo>
                    <a:pt x="68618" y="91002"/>
                  </a:lnTo>
                  <a:lnTo>
                    <a:pt x="49392" y="98764"/>
                  </a:lnTo>
                  <a:lnTo>
                    <a:pt x="30167" y="91002"/>
                  </a:lnTo>
                  <a:lnTo>
                    <a:pt x="14467" y="69836"/>
                  </a:lnTo>
                  <a:lnTo>
                    <a:pt x="3882" y="38443"/>
                  </a:lnTo>
                  <a:lnTo>
                    <a:pt x="1" y="0"/>
                  </a:lnTo>
                  <a:lnTo>
                    <a:pt x="0" y="917947"/>
                  </a:lnTo>
                  <a:lnTo>
                    <a:pt x="3881" y="956390"/>
                  </a:lnTo>
                  <a:lnTo>
                    <a:pt x="14466" y="987783"/>
                  </a:lnTo>
                  <a:lnTo>
                    <a:pt x="30166" y="1008949"/>
                  </a:lnTo>
                  <a:lnTo>
                    <a:pt x="49391" y="1016711"/>
                  </a:lnTo>
                  <a:lnTo>
                    <a:pt x="68617" y="1008949"/>
                  </a:lnTo>
                  <a:lnTo>
                    <a:pt x="84316" y="987783"/>
                  </a:lnTo>
                  <a:lnTo>
                    <a:pt x="94901" y="956390"/>
                  </a:lnTo>
                  <a:lnTo>
                    <a:pt x="98783" y="917947"/>
                  </a:lnTo>
                  <a:lnTo>
                    <a:pt x="98784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072711" y="1576387"/>
              <a:ext cx="98783" cy="197529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6072710" y="1576387"/>
              <a:ext cx="99060" cy="1115695"/>
            </a:xfrm>
            <a:custGeom>
              <a:avLst/>
              <a:gdLst/>
              <a:ahLst/>
              <a:cxnLst/>
              <a:rect l="l" t="t" r="r" b="b"/>
              <a:pathLst>
                <a:path w="99060" h="1115695">
                  <a:moveTo>
                    <a:pt x="98783" y="98764"/>
                  </a:moveTo>
                  <a:lnTo>
                    <a:pt x="94901" y="137207"/>
                  </a:lnTo>
                  <a:lnTo>
                    <a:pt x="68617" y="189767"/>
                  </a:lnTo>
                  <a:lnTo>
                    <a:pt x="30166" y="189767"/>
                  </a:lnTo>
                  <a:lnTo>
                    <a:pt x="3881" y="137207"/>
                  </a:lnTo>
                  <a:lnTo>
                    <a:pt x="0" y="98764"/>
                  </a:lnTo>
                  <a:lnTo>
                    <a:pt x="3881" y="60320"/>
                  </a:lnTo>
                  <a:lnTo>
                    <a:pt x="14466" y="28927"/>
                  </a:lnTo>
                  <a:lnTo>
                    <a:pt x="30166" y="7761"/>
                  </a:lnTo>
                  <a:lnTo>
                    <a:pt x="49391" y="0"/>
                  </a:lnTo>
                  <a:lnTo>
                    <a:pt x="68617" y="7761"/>
                  </a:lnTo>
                  <a:lnTo>
                    <a:pt x="84316" y="28927"/>
                  </a:lnTo>
                  <a:lnTo>
                    <a:pt x="94901" y="60320"/>
                  </a:lnTo>
                  <a:lnTo>
                    <a:pt x="98783" y="98764"/>
                  </a:lnTo>
                  <a:lnTo>
                    <a:pt x="98783" y="1016712"/>
                  </a:lnTo>
                  <a:lnTo>
                    <a:pt x="94901" y="1055155"/>
                  </a:lnTo>
                  <a:lnTo>
                    <a:pt x="84316" y="1086548"/>
                  </a:lnTo>
                  <a:lnTo>
                    <a:pt x="68617" y="1107714"/>
                  </a:lnTo>
                  <a:lnTo>
                    <a:pt x="49391" y="1115476"/>
                  </a:lnTo>
                  <a:lnTo>
                    <a:pt x="30166" y="1107714"/>
                  </a:lnTo>
                  <a:lnTo>
                    <a:pt x="14466" y="1086548"/>
                  </a:lnTo>
                  <a:lnTo>
                    <a:pt x="3881" y="1055155"/>
                  </a:lnTo>
                  <a:lnTo>
                    <a:pt x="0" y="1016712"/>
                  </a:lnTo>
                  <a:lnTo>
                    <a:pt x="1" y="9876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059415" y="1675152"/>
              <a:ext cx="99060" cy="1017269"/>
            </a:xfrm>
            <a:custGeom>
              <a:avLst/>
              <a:gdLst/>
              <a:ahLst/>
              <a:cxnLst/>
              <a:rect l="l" t="t" r="r" b="b"/>
              <a:pathLst>
                <a:path w="99059" h="1017269">
                  <a:moveTo>
                    <a:pt x="98784" y="0"/>
                  </a:moveTo>
                  <a:lnTo>
                    <a:pt x="94902" y="38443"/>
                  </a:lnTo>
                  <a:lnTo>
                    <a:pt x="84317" y="69836"/>
                  </a:lnTo>
                  <a:lnTo>
                    <a:pt x="68618" y="91002"/>
                  </a:lnTo>
                  <a:lnTo>
                    <a:pt x="49392" y="98764"/>
                  </a:lnTo>
                  <a:lnTo>
                    <a:pt x="30167" y="91002"/>
                  </a:lnTo>
                  <a:lnTo>
                    <a:pt x="14467" y="69836"/>
                  </a:lnTo>
                  <a:lnTo>
                    <a:pt x="3882" y="38443"/>
                  </a:lnTo>
                  <a:lnTo>
                    <a:pt x="1" y="0"/>
                  </a:lnTo>
                  <a:lnTo>
                    <a:pt x="0" y="917947"/>
                  </a:lnTo>
                  <a:lnTo>
                    <a:pt x="3881" y="956390"/>
                  </a:lnTo>
                  <a:lnTo>
                    <a:pt x="14466" y="987783"/>
                  </a:lnTo>
                  <a:lnTo>
                    <a:pt x="30166" y="1008949"/>
                  </a:lnTo>
                  <a:lnTo>
                    <a:pt x="49391" y="1016711"/>
                  </a:lnTo>
                  <a:lnTo>
                    <a:pt x="68617" y="1008949"/>
                  </a:lnTo>
                  <a:lnTo>
                    <a:pt x="84316" y="987783"/>
                  </a:lnTo>
                  <a:lnTo>
                    <a:pt x="94901" y="956390"/>
                  </a:lnTo>
                  <a:lnTo>
                    <a:pt x="98783" y="917947"/>
                  </a:lnTo>
                  <a:lnTo>
                    <a:pt x="98784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059416" y="1576387"/>
              <a:ext cx="98783" cy="197529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7059415" y="1576387"/>
              <a:ext cx="99060" cy="1115695"/>
            </a:xfrm>
            <a:custGeom>
              <a:avLst/>
              <a:gdLst/>
              <a:ahLst/>
              <a:cxnLst/>
              <a:rect l="l" t="t" r="r" b="b"/>
              <a:pathLst>
                <a:path w="99059" h="1115695">
                  <a:moveTo>
                    <a:pt x="98783" y="98764"/>
                  </a:moveTo>
                  <a:lnTo>
                    <a:pt x="94901" y="137207"/>
                  </a:lnTo>
                  <a:lnTo>
                    <a:pt x="68617" y="189767"/>
                  </a:lnTo>
                  <a:lnTo>
                    <a:pt x="30166" y="189767"/>
                  </a:lnTo>
                  <a:lnTo>
                    <a:pt x="3881" y="137207"/>
                  </a:lnTo>
                  <a:lnTo>
                    <a:pt x="0" y="98764"/>
                  </a:lnTo>
                  <a:lnTo>
                    <a:pt x="3881" y="60320"/>
                  </a:lnTo>
                  <a:lnTo>
                    <a:pt x="14466" y="28927"/>
                  </a:lnTo>
                  <a:lnTo>
                    <a:pt x="30166" y="7761"/>
                  </a:lnTo>
                  <a:lnTo>
                    <a:pt x="49391" y="0"/>
                  </a:lnTo>
                  <a:lnTo>
                    <a:pt x="68617" y="7761"/>
                  </a:lnTo>
                  <a:lnTo>
                    <a:pt x="84316" y="28927"/>
                  </a:lnTo>
                  <a:lnTo>
                    <a:pt x="94901" y="60320"/>
                  </a:lnTo>
                  <a:lnTo>
                    <a:pt x="98783" y="98764"/>
                  </a:lnTo>
                  <a:lnTo>
                    <a:pt x="98783" y="1016712"/>
                  </a:lnTo>
                  <a:lnTo>
                    <a:pt x="94901" y="1055155"/>
                  </a:lnTo>
                  <a:lnTo>
                    <a:pt x="84316" y="1086548"/>
                  </a:lnTo>
                  <a:lnTo>
                    <a:pt x="68617" y="1107714"/>
                  </a:lnTo>
                  <a:lnTo>
                    <a:pt x="49391" y="1115476"/>
                  </a:lnTo>
                  <a:lnTo>
                    <a:pt x="30166" y="1107714"/>
                  </a:lnTo>
                  <a:lnTo>
                    <a:pt x="14466" y="1086548"/>
                  </a:lnTo>
                  <a:lnTo>
                    <a:pt x="3881" y="1055155"/>
                  </a:lnTo>
                  <a:lnTo>
                    <a:pt x="0" y="1016712"/>
                  </a:lnTo>
                  <a:lnTo>
                    <a:pt x="1" y="9876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592100" y="2534531"/>
              <a:ext cx="1085850" cy="157480"/>
            </a:xfrm>
            <a:custGeom>
              <a:avLst/>
              <a:gdLst/>
              <a:ahLst/>
              <a:cxnLst/>
              <a:rect l="l" t="t" r="r" b="b"/>
              <a:pathLst>
                <a:path w="1085850" h="157480">
                  <a:moveTo>
                    <a:pt x="1085486" y="0"/>
                  </a:moveTo>
                  <a:lnTo>
                    <a:pt x="1035042" y="9475"/>
                  </a:lnTo>
                  <a:lnTo>
                    <a:pt x="952361" y="14745"/>
                  </a:lnTo>
                  <a:lnTo>
                    <a:pt x="898823" y="16962"/>
                  </a:lnTo>
                  <a:lnTo>
                    <a:pt x="838272" y="18854"/>
                  </a:lnTo>
                  <a:lnTo>
                    <a:pt x="771550" y="20386"/>
                  </a:lnTo>
                  <a:lnTo>
                    <a:pt x="699494" y="21523"/>
                  </a:lnTo>
                  <a:lnTo>
                    <a:pt x="622946" y="22231"/>
                  </a:lnTo>
                  <a:lnTo>
                    <a:pt x="542743" y="22475"/>
                  </a:lnTo>
                  <a:lnTo>
                    <a:pt x="462540" y="22231"/>
                  </a:lnTo>
                  <a:lnTo>
                    <a:pt x="385991" y="21523"/>
                  </a:lnTo>
                  <a:lnTo>
                    <a:pt x="313936" y="20386"/>
                  </a:lnTo>
                  <a:lnTo>
                    <a:pt x="247213" y="18854"/>
                  </a:lnTo>
                  <a:lnTo>
                    <a:pt x="186663" y="16962"/>
                  </a:lnTo>
                  <a:lnTo>
                    <a:pt x="133125" y="14745"/>
                  </a:lnTo>
                  <a:lnTo>
                    <a:pt x="87439" y="12238"/>
                  </a:lnTo>
                  <a:lnTo>
                    <a:pt x="22979" y="6491"/>
                  </a:lnTo>
                  <a:lnTo>
                    <a:pt x="0" y="0"/>
                  </a:lnTo>
                  <a:lnTo>
                    <a:pt x="0" y="134857"/>
                  </a:lnTo>
                  <a:lnTo>
                    <a:pt x="50443" y="144332"/>
                  </a:lnTo>
                  <a:lnTo>
                    <a:pt x="133125" y="149602"/>
                  </a:lnTo>
                  <a:lnTo>
                    <a:pt x="186663" y="151819"/>
                  </a:lnTo>
                  <a:lnTo>
                    <a:pt x="247213" y="153711"/>
                  </a:lnTo>
                  <a:lnTo>
                    <a:pt x="313936" y="155243"/>
                  </a:lnTo>
                  <a:lnTo>
                    <a:pt x="385991" y="156381"/>
                  </a:lnTo>
                  <a:lnTo>
                    <a:pt x="462540" y="157088"/>
                  </a:lnTo>
                  <a:lnTo>
                    <a:pt x="542743" y="157332"/>
                  </a:lnTo>
                  <a:lnTo>
                    <a:pt x="622946" y="157088"/>
                  </a:lnTo>
                  <a:lnTo>
                    <a:pt x="699494" y="156381"/>
                  </a:lnTo>
                  <a:lnTo>
                    <a:pt x="771550" y="155243"/>
                  </a:lnTo>
                  <a:lnTo>
                    <a:pt x="838272" y="153711"/>
                  </a:lnTo>
                  <a:lnTo>
                    <a:pt x="898823" y="151819"/>
                  </a:lnTo>
                  <a:lnTo>
                    <a:pt x="952361" y="149602"/>
                  </a:lnTo>
                  <a:lnTo>
                    <a:pt x="998047" y="147095"/>
                  </a:lnTo>
                  <a:lnTo>
                    <a:pt x="1062507" y="141348"/>
                  </a:lnTo>
                  <a:lnTo>
                    <a:pt x="1085486" y="134857"/>
                  </a:lnTo>
                  <a:lnTo>
                    <a:pt x="1085486" y="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4592100" y="2512056"/>
              <a:ext cx="1085850" cy="45085"/>
            </a:xfrm>
            <a:custGeom>
              <a:avLst/>
              <a:gdLst/>
              <a:ahLst/>
              <a:cxnLst/>
              <a:rect l="l" t="t" r="r" b="b"/>
              <a:pathLst>
                <a:path w="1085850" h="45085">
                  <a:moveTo>
                    <a:pt x="542743" y="0"/>
                  </a:moveTo>
                  <a:lnTo>
                    <a:pt x="462540" y="243"/>
                  </a:lnTo>
                  <a:lnTo>
                    <a:pt x="385991" y="951"/>
                  </a:lnTo>
                  <a:lnTo>
                    <a:pt x="313936" y="2088"/>
                  </a:lnTo>
                  <a:lnTo>
                    <a:pt x="247213" y="3620"/>
                  </a:lnTo>
                  <a:lnTo>
                    <a:pt x="186663" y="5512"/>
                  </a:lnTo>
                  <a:lnTo>
                    <a:pt x="133125" y="7729"/>
                  </a:lnTo>
                  <a:lnTo>
                    <a:pt x="87439" y="10237"/>
                  </a:lnTo>
                  <a:lnTo>
                    <a:pt x="22979" y="15983"/>
                  </a:lnTo>
                  <a:lnTo>
                    <a:pt x="0" y="22475"/>
                  </a:lnTo>
                  <a:lnTo>
                    <a:pt x="5884" y="25796"/>
                  </a:lnTo>
                  <a:lnTo>
                    <a:pt x="50443" y="31950"/>
                  </a:lnTo>
                  <a:lnTo>
                    <a:pt x="133125" y="37220"/>
                  </a:lnTo>
                  <a:lnTo>
                    <a:pt x="186663" y="39437"/>
                  </a:lnTo>
                  <a:lnTo>
                    <a:pt x="247213" y="41329"/>
                  </a:lnTo>
                  <a:lnTo>
                    <a:pt x="313936" y="42861"/>
                  </a:lnTo>
                  <a:lnTo>
                    <a:pt x="385991" y="43998"/>
                  </a:lnTo>
                  <a:lnTo>
                    <a:pt x="462540" y="44706"/>
                  </a:lnTo>
                  <a:lnTo>
                    <a:pt x="542743" y="44950"/>
                  </a:lnTo>
                  <a:lnTo>
                    <a:pt x="622946" y="44706"/>
                  </a:lnTo>
                  <a:lnTo>
                    <a:pt x="699494" y="43998"/>
                  </a:lnTo>
                  <a:lnTo>
                    <a:pt x="771550" y="42861"/>
                  </a:lnTo>
                  <a:lnTo>
                    <a:pt x="838272" y="41329"/>
                  </a:lnTo>
                  <a:lnTo>
                    <a:pt x="898823" y="39437"/>
                  </a:lnTo>
                  <a:lnTo>
                    <a:pt x="952361" y="37220"/>
                  </a:lnTo>
                  <a:lnTo>
                    <a:pt x="998047" y="34713"/>
                  </a:lnTo>
                  <a:lnTo>
                    <a:pt x="1062507" y="28966"/>
                  </a:lnTo>
                  <a:lnTo>
                    <a:pt x="1085486" y="22475"/>
                  </a:lnTo>
                  <a:lnTo>
                    <a:pt x="1079602" y="19153"/>
                  </a:lnTo>
                  <a:lnTo>
                    <a:pt x="1035042" y="13000"/>
                  </a:lnTo>
                  <a:lnTo>
                    <a:pt x="952361" y="7729"/>
                  </a:lnTo>
                  <a:lnTo>
                    <a:pt x="898823" y="5512"/>
                  </a:lnTo>
                  <a:lnTo>
                    <a:pt x="838272" y="3620"/>
                  </a:lnTo>
                  <a:lnTo>
                    <a:pt x="771550" y="2088"/>
                  </a:lnTo>
                  <a:lnTo>
                    <a:pt x="699494" y="951"/>
                  </a:lnTo>
                  <a:lnTo>
                    <a:pt x="622946" y="243"/>
                  </a:lnTo>
                  <a:lnTo>
                    <a:pt x="542743" y="0"/>
                  </a:lnTo>
                  <a:close/>
                </a:path>
              </a:pathLst>
            </a:custGeom>
            <a:solidFill>
              <a:srgbClr val="FF66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592100" y="2512056"/>
              <a:ext cx="1085850" cy="180340"/>
            </a:xfrm>
            <a:custGeom>
              <a:avLst/>
              <a:gdLst/>
              <a:ahLst/>
              <a:cxnLst/>
              <a:rect l="l" t="t" r="r" b="b"/>
              <a:pathLst>
                <a:path w="1085850" h="180339">
                  <a:moveTo>
                    <a:pt x="1085487" y="22475"/>
                  </a:moveTo>
                  <a:lnTo>
                    <a:pt x="1035043" y="31950"/>
                  </a:lnTo>
                  <a:lnTo>
                    <a:pt x="952361" y="37221"/>
                  </a:lnTo>
                  <a:lnTo>
                    <a:pt x="898823" y="39438"/>
                  </a:lnTo>
                  <a:lnTo>
                    <a:pt x="838273" y="41330"/>
                  </a:lnTo>
                  <a:lnTo>
                    <a:pt x="771550" y="42862"/>
                  </a:lnTo>
                  <a:lnTo>
                    <a:pt x="699494" y="43999"/>
                  </a:lnTo>
                  <a:lnTo>
                    <a:pt x="622946" y="44707"/>
                  </a:lnTo>
                  <a:lnTo>
                    <a:pt x="542743" y="44951"/>
                  </a:lnTo>
                  <a:lnTo>
                    <a:pt x="462540" y="44707"/>
                  </a:lnTo>
                  <a:lnTo>
                    <a:pt x="385991" y="43999"/>
                  </a:lnTo>
                  <a:lnTo>
                    <a:pt x="313936" y="42862"/>
                  </a:lnTo>
                  <a:lnTo>
                    <a:pt x="247213" y="41330"/>
                  </a:lnTo>
                  <a:lnTo>
                    <a:pt x="186663" y="39438"/>
                  </a:lnTo>
                  <a:lnTo>
                    <a:pt x="133125" y="37221"/>
                  </a:lnTo>
                  <a:lnTo>
                    <a:pt x="87439" y="34713"/>
                  </a:lnTo>
                  <a:lnTo>
                    <a:pt x="22979" y="28966"/>
                  </a:lnTo>
                  <a:lnTo>
                    <a:pt x="0" y="22475"/>
                  </a:lnTo>
                  <a:lnTo>
                    <a:pt x="5884" y="19154"/>
                  </a:lnTo>
                  <a:lnTo>
                    <a:pt x="50443" y="13000"/>
                  </a:lnTo>
                  <a:lnTo>
                    <a:pt x="133125" y="7729"/>
                  </a:lnTo>
                  <a:lnTo>
                    <a:pt x="186663" y="5512"/>
                  </a:lnTo>
                  <a:lnTo>
                    <a:pt x="247213" y="3620"/>
                  </a:lnTo>
                  <a:lnTo>
                    <a:pt x="313936" y="2088"/>
                  </a:lnTo>
                  <a:lnTo>
                    <a:pt x="385991" y="951"/>
                  </a:lnTo>
                  <a:lnTo>
                    <a:pt x="462540" y="243"/>
                  </a:lnTo>
                  <a:lnTo>
                    <a:pt x="542743" y="0"/>
                  </a:lnTo>
                  <a:lnTo>
                    <a:pt x="622946" y="243"/>
                  </a:lnTo>
                  <a:lnTo>
                    <a:pt x="699494" y="951"/>
                  </a:lnTo>
                  <a:lnTo>
                    <a:pt x="771550" y="2088"/>
                  </a:lnTo>
                  <a:lnTo>
                    <a:pt x="838273" y="3620"/>
                  </a:lnTo>
                  <a:lnTo>
                    <a:pt x="898823" y="5512"/>
                  </a:lnTo>
                  <a:lnTo>
                    <a:pt x="952361" y="7729"/>
                  </a:lnTo>
                  <a:lnTo>
                    <a:pt x="998047" y="10237"/>
                  </a:lnTo>
                  <a:lnTo>
                    <a:pt x="1062507" y="15984"/>
                  </a:lnTo>
                  <a:lnTo>
                    <a:pt x="1085487" y="22475"/>
                  </a:lnTo>
                  <a:lnTo>
                    <a:pt x="1085487" y="157332"/>
                  </a:lnTo>
                  <a:lnTo>
                    <a:pt x="1035043" y="166807"/>
                  </a:lnTo>
                  <a:lnTo>
                    <a:pt x="952361" y="172078"/>
                  </a:lnTo>
                  <a:lnTo>
                    <a:pt x="898823" y="174295"/>
                  </a:lnTo>
                  <a:lnTo>
                    <a:pt x="838273" y="176187"/>
                  </a:lnTo>
                  <a:lnTo>
                    <a:pt x="771550" y="177719"/>
                  </a:lnTo>
                  <a:lnTo>
                    <a:pt x="699494" y="178856"/>
                  </a:lnTo>
                  <a:lnTo>
                    <a:pt x="622946" y="179564"/>
                  </a:lnTo>
                  <a:lnTo>
                    <a:pt x="542743" y="179808"/>
                  </a:lnTo>
                  <a:lnTo>
                    <a:pt x="462540" y="179564"/>
                  </a:lnTo>
                  <a:lnTo>
                    <a:pt x="385991" y="178856"/>
                  </a:lnTo>
                  <a:lnTo>
                    <a:pt x="313936" y="177719"/>
                  </a:lnTo>
                  <a:lnTo>
                    <a:pt x="247213" y="176187"/>
                  </a:lnTo>
                  <a:lnTo>
                    <a:pt x="186663" y="174295"/>
                  </a:lnTo>
                  <a:lnTo>
                    <a:pt x="133125" y="172078"/>
                  </a:lnTo>
                  <a:lnTo>
                    <a:pt x="87439" y="169570"/>
                  </a:lnTo>
                  <a:lnTo>
                    <a:pt x="22979" y="163823"/>
                  </a:lnTo>
                  <a:lnTo>
                    <a:pt x="0" y="157332"/>
                  </a:lnTo>
                  <a:lnTo>
                    <a:pt x="0" y="2247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690880" y="2391351"/>
              <a:ext cx="888365" cy="157480"/>
            </a:xfrm>
            <a:custGeom>
              <a:avLst/>
              <a:gdLst/>
              <a:ahLst/>
              <a:cxnLst/>
              <a:rect l="l" t="t" r="r" b="b"/>
              <a:pathLst>
                <a:path w="888364" h="157480">
                  <a:moveTo>
                    <a:pt x="887924" y="0"/>
                  </a:moveTo>
                  <a:lnTo>
                    <a:pt x="827310" y="11344"/>
                  </a:lnTo>
                  <a:lnTo>
                    <a:pt x="783509" y="14481"/>
                  </a:lnTo>
                  <a:lnTo>
                    <a:pt x="730001" y="17190"/>
                  </a:lnTo>
                  <a:lnTo>
                    <a:pt x="668038" y="19407"/>
                  </a:lnTo>
                  <a:lnTo>
                    <a:pt x="598874" y="21070"/>
                  </a:lnTo>
                  <a:lnTo>
                    <a:pt x="523764" y="22114"/>
                  </a:lnTo>
                  <a:lnTo>
                    <a:pt x="443961" y="22476"/>
                  </a:lnTo>
                  <a:lnTo>
                    <a:pt x="364159" y="22114"/>
                  </a:lnTo>
                  <a:lnTo>
                    <a:pt x="289049" y="21070"/>
                  </a:lnTo>
                  <a:lnTo>
                    <a:pt x="219885" y="19407"/>
                  </a:lnTo>
                  <a:lnTo>
                    <a:pt x="157923" y="17190"/>
                  </a:lnTo>
                  <a:lnTo>
                    <a:pt x="104414" y="14481"/>
                  </a:lnTo>
                  <a:lnTo>
                    <a:pt x="60613" y="11344"/>
                  </a:lnTo>
                  <a:lnTo>
                    <a:pt x="7152" y="4040"/>
                  </a:lnTo>
                  <a:lnTo>
                    <a:pt x="0" y="0"/>
                  </a:lnTo>
                  <a:lnTo>
                    <a:pt x="0" y="134856"/>
                  </a:lnTo>
                  <a:lnTo>
                    <a:pt x="60613" y="146200"/>
                  </a:lnTo>
                  <a:lnTo>
                    <a:pt x="104414" y="149337"/>
                  </a:lnTo>
                  <a:lnTo>
                    <a:pt x="157923" y="152046"/>
                  </a:lnTo>
                  <a:lnTo>
                    <a:pt x="219885" y="154263"/>
                  </a:lnTo>
                  <a:lnTo>
                    <a:pt x="289049" y="155926"/>
                  </a:lnTo>
                  <a:lnTo>
                    <a:pt x="364159" y="156970"/>
                  </a:lnTo>
                  <a:lnTo>
                    <a:pt x="443961" y="157332"/>
                  </a:lnTo>
                  <a:lnTo>
                    <a:pt x="523764" y="156970"/>
                  </a:lnTo>
                  <a:lnTo>
                    <a:pt x="598874" y="155926"/>
                  </a:lnTo>
                  <a:lnTo>
                    <a:pt x="668038" y="154263"/>
                  </a:lnTo>
                  <a:lnTo>
                    <a:pt x="730001" y="152046"/>
                  </a:lnTo>
                  <a:lnTo>
                    <a:pt x="783509" y="149337"/>
                  </a:lnTo>
                  <a:lnTo>
                    <a:pt x="827310" y="146200"/>
                  </a:lnTo>
                  <a:lnTo>
                    <a:pt x="880771" y="138896"/>
                  </a:lnTo>
                  <a:lnTo>
                    <a:pt x="887924" y="134856"/>
                  </a:lnTo>
                  <a:lnTo>
                    <a:pt x="887924" y="0"/>
                  </a:lnTo>
                  <a:close/>
                </a:path>
              </a:pathLst>
            </a:custGeom>
            <a:solidFill>
              <a:srgbClr val="003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690880" y="2368876"/>
              <a:ext cx="888365" cy="45085"/>
            </a:xfrm>
            <a:custGeom>
              <a:avLst/>
              <a:gdLst/>
              <a:ahLst/>
              <a:cxnLst/>
              <a:rect l="l" t="t" r="r" b="b"/>
              <a:pathLst>
                <a:path w="888364" h="45085">
                  <a:moveTo>
                    <a:pt x="443961" y="0"/>
                  </a:moveTo>
                  <a:lnTo>
                    <a:pt x="364159" y="362"/>
                  </a:lnTo>
                  <a:lnTo>
                    <a:pt x="289049" y="1406"/>
                  </a:lnTo>
                  <a:lnTo>
                    <a:pt x="219885" y="3068"/>
                  </a:lnTo>
                  <a:lnTo>
                    <a:pt x="157923" y="5285"/>
                  </a:lnTo>
                  <a:lnTo>
                    <a:pt x="104414" y="7994"/>
                  </a:lnTo>
                  <a:lnTo>
                    <a:pt x="60613" y="11131"/>
                  </a:lnTo>
                  <a:lnTo>
                    <a:pt x="7152" y="18435"/>
                  </a:lnTo>
                  <a:lnTo>
                    <a:pt x="0" y="22475"/>
                  </a:lnTo>
                  <a:lnTo>
                    <a:pt x="7152" y="26515"/>
                  </a:lnTo>
                  <a:lnTo>
                    <a:pt x="60613" y="33819"/>
                  </a:lnTo>
                  <a:lnTo>
                    <a:pt x="104414" y="36956"/>
                  </a:lnTo>
                  <a:lnTo>
                    <a:pt x="157923" y="39665"/>
                  </a:lnTo>
                  <a:lnTo>
                    <a:pt x="219885" y="41882"/>
                  </a:lnTo>
                  <a:lnTo>
                    <a:pt x="289049" y="43545"/>
                  </a:lnTo>
                  <a:lnTo>
                    <a:pt x="364159" y="44589"/>
                  </a:lnTo>
                  <a:lnTo>
                    <a:pt x="443961" y="44951"/>
                  </a:lnTo>
                  <a:lnTo>
                    <a:pt x="523764" y="44589"/>
                  </a:lnTo>
                  <a:lnTo>
                    <a:pt x="598874" y="43545"/>
                  </a:lnTo>
                  <a:lnTo>
                    <a:pt x="668038" y="41882"/>
                  </a:lnTo>
                  <a:lnTo>
                    <a:pt x="730001" y="39665"/>
                  </a:lnTo>
                  <a:lnTo>
                    <a:pt x="783509" y="36956"/>
                  </a:lnTo>
                  <a:lnTo>
                    <a:pt x="827310" y="33819"/>
                  </a:lnTo>
                  <a:lnTo>
                    <a:pt x="880771" y="26515"/>
                  </a:lnTo>
                  <a:lnTo>
                    <a:pt x="887924" y="22475"/>
                  </a:lnTo>
                  <a:lnTo>
                    <a:pt x="880771" y="18435"/>
                  </a:lnTo>
                  <a:lnTo>
                    <a:pt x="827310" y="11131"/>
                  </a:lnTo>
                  <a:lnTo>
                    <a:pt x="783509" y="7994"/>
                  </a:lnTo>
                  <a:lnTo>
                    <a:pt x="730001" y="5285"/>
                  </a:lnTo>
                  <a:lnTo>
                    <a:pt x="668038" y="3068"/>
                  </a:lnTo>
                  <a:lnTo>
                    <a:pt x="598874" y="1406"/>
                  </a:lnTo>
                  <a:lnTo>
                    <a:pt x="523764" y="362"/>
                  </a:lnTo>
                  <a:lnTo>
                    <a:pt x="443961" y="0"/>
                  </a:lnTo>
                  <a:close/>
                </a:path>
              </a:pathLst>
            </a:custGeom>
            <a:solidFill>
              <a:srgbClr val="6685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690880" y="2368876"/>
              <a:ext cx="888365" cy="180340"/>
            </a:xfrm>
            <a:custGeom>
              <a:avLst/>
              <a:gdLst/>
              <a:ahLst/>
              <a:cxnLst/>
              <a:rect l="l" t="t" r="r" b="b"/>
              <a:pathLst>
                <a:path w="888364" h="180339">
                  <a:moveTo>
                    <a:pt x="887924" y="22475"/>
                  </a:moveTo>
                  <a:lnTo>
                    <a:pt x="827310" y="33819"/>
                  </a:lnTo>
                  <a:lnTo>
                    <a:pt x="783509" y="36956"/>
                  </a:lnTo>
                  <a:lnTo>
                    <a:pt x="730001" y="39665"/>
                  </a:lnTo>
                  <a:lnTo>
                    <a:pt x="668038" y="41883"/>
                  </a:lnTo>
                  <a:lnTo>
                    <a:pt x="598874" y="43545"/>
                  </a:lnTo>
                  <a:lnTo>
                    <a:pt x="523764" y="44589"/>
                  </a:lnTo>
                  <a:lnTo>
                    <a:pt x="443962" y="44951"/>
                  </a:lnTo>
                  <a:lnTo>
                    <a:pt x="364159" y="44589"/>
                  </a:lnTo>
                  <a:lnTo>
                    <a:pt x="289049" y="43545"/>
                  </a:lnTo>
                  <a:lnTo>
                    <a:pt x="219885" y="41883"/>
                  </a:lnTo>
                  <a:lnTo>
                    <a:pt x="157922" y="39665"/>
                  </a:lnTo>
                  <a:lnTo>
                    <a:pt x="104414" y="36956"/>
                  </a:lnTo>
                  <a:lnTo>
                    <a:pt x="60613" y="33819"/>
                  </a:lnTo>
                  <a:lnTo>
                    <a:pt x="7152" y="26515"/>
                  </a:lnTo>
                  <a:lnTo>
                    <a:pt x="0" y="22475"/>
                  </a:lnTo>
                  <a:lnTo>
                    <a:pt x="7152" y="18435"/>
                  </a:lnTo>
                  <a:lnTo>
                    <a:pt x="60613" y="11131"/>
                  </a:lnTo>
                  <a:lnTo>
                    <a:pt x="104414" y="7994"/>
                  </a:lnTo>
                  <a:lnTo>
                    <a:pt x="157922" y="5286"/>
                  </a:lnTo>
                  <a:lnTo>
                    <a:pt x="219885" y="3068"/>
                  </a:lnTo>
                  <a:lnTo>
                    <a:pt x="289049" y="1406"/>
                  </a:lnTo>
                  <a:lnTo>
                    <a:pt x="364159" y="362"/>
                  </a:lnTo>
                  <a:lnTo>
                    <a:pt x="443962" y="0"/>
                  </a:lnTo>
                  <a:lnTo>
                    <a:pt x="523764" y="362"/>
                  </a:lnTo>
                  <a:lnTo>
                    <a:pt x="598874" y="1406"/>
                  </a:lnTo>
                  <a:lnTo>
                    <a:pt x="668038" y="3068"/>
                  </a:lnTo>
                  <a:lnTo>
                    <a:pt x="730001" y="5286"/>
                  </a:lnTo>
                  <a:lnTo>
                    <a:pt x="783509" y="7994"/>
                  </a:lnTo>
                  <a:lnTo>
                    <a:pt x="827310" y="11131"/>
                  </a:lnTo>
                  <a:lnTo>
                    <a:pt x="880771" y="18435"/>
                  </a:lnTo>
                  <a:lnTo>
                    <a:pt x="887924" y="22475"/>
                  </a:lnTo>
                  <a:lnTo>
                    <a:pt x="887924" y="157332"/>
                  </a:lnTo>
                  <a:lnTo>
                    <a:pt x="827310" y="168676"/>
                  </a:lnTo>
                  <a:lnTo>
                    <a:pt x="783509" y="171813"/>
                  </a:lnTo>
                  <a:lnTo>
                    <a:pt x="730001" y="174521"/>
                  </a:lnTo>
                  <a:lnTo>
                    <a:pt x="668038" y="176739"/>
                  </a:lnTo>
                  <a:lnTo>
                    <a:pt x="598874" y="178401"/>
                  </a:lnTo>
                  <a:lnTo>
                    <a:pt x="523764" y="179445"/>
                  </a:lnTo>
                  <a:lnTo>
                    <a:pt x="443962" y="179808"/>
                  </a:lnTo>
                  <a:lnTo>
                    <a:pt x="364159" y="179445"/>
                  </a:lnTo>
                  <a:lnTo>
                    <a:pt x="289049" y="178401"/>
                  </a:lnTo>
                  <a:lnTo>
                    <a:pt x="219885" y="176739"/>
                  </a:lnTo>
                  <a:lnTo>
                    <a:pt x="157922" y="174521"/>
                  </a:lnTo>
                  <a:lnTo>
                    <a:pt x="104414" y="171813"/>
                  </a:lnTo>
                  <a:lnTo>
                    <a:pt x="60613" y="168676"/>
                  </a:lnTo>
                  <a:lnTo>
                    <a:pt x="7152" y="161372"/>
                  </a:lnTo>
                  <a:lnTo>
                    <a:pt x="0" y="157332"/>
                  </a:lnTo>
                  <a:lnTo>
                    <a:pt x="0" y="2247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789662" y="2247060"/>
              <a:ext cx="691515" cy="157480"/>
            </a:xfrm>
            <a:custGeom>
              <a:avLst/>
              <a:gdLst/>
              <a:ahLst/>
              <a:cxnLst/>
              <a:rect l="l" t="t" r="r" b="b"/>
              <a:pathLst>
                <a:path w="691514" h="157480">
                  <a:moveTo>
                    <a:pt x="691470" y="0"/>
                  </a:moveTo>
                  <a:lnTo>
                    <a:pt x="615516" y="14057"/>
                  </a:lnTo>
                  <a:lnTo>
                    <a:pt x="561975" y="17538"/>
                  </a:lnTo>
                  <a:lnTo>
                    <a:pt x="497781" y="20191"/>
                  </a:lnTo>
                  <a:lnTo>
                    <a:pt x="425009" y="21882"/>
                  </a:lnTo>
                  <a:lnTo>
                    <a:pt x="345735" y="22476"/>
                  </a:lnTo>
                  <a:lnTo>
                    <a:pt x="266461" y="21882"/>
                  </a:lnTo>
                  <a:lnTo>
                    <a:pt x="193690" y="20191"/>
                  </a:lnTo>
                  <a:lnTo>
                    <a:pt x="129495" y="17538"/>
                  </a:lnTo>
                  <a:lnTo>
                    <a:pt x="75954" y="14057"/>
                  </a:lnTo>
                  <a:lnTo>
                    <a:pt x="35141" y="9884"/>
                  </a:lnTo>
                  <a:lnTo>
                    <a:pt x="0" y="0"/>
                  </a:lnTo>
                  <a:lnTo>
                    <a:pt x="0" y="134856"/>
                  </a:lnTo>
                  <a:lnTo>
                    <a:pt x="75954" y="148913"/>
                  </a:lnTo>
                  <a:lnTo>
                    <a:pt x="129495" y="152394"/>
                  </a:lnTo>
                  <a:lnTo>
                    <a:pt x="193690" y="155048"/>
                  </a:lnTo>
                  <a:lnTo>
                    <a:pt x="266461" y="156739"/>
                  </a:lnTo>
                  <a:lnTo>
                    <a:pt x="345735" y="157332"/>
                  </a:lnTo>
                  <a:lnTo>
                    <a:pt x="425009" y="156739"/>
                  </a:lnTo>
                  <a:lnTo>
                    <a:pt x="497781" y="155048"/>
                  </a:lnTo>
                  <a:lnTo>
                    <a:pt x="561975" y="152394"/>
                  </a:lnTo>
                  <a:lnTo>
                    <a:pt x="615516" y="148913"/>
                  </a:lnTo>
                  <a:lnTo>
                    <a:pt x="656329" y="144740"/>
                  </a:lnTo>
                  <a:lnTo>
                    <a:pt x="691470" y="134856"/>
                  </a:lnTo>
                  <a:lnTo>
                    <a:pt x="691470" y="0"/>
                  </a:lnTo>
                  <a:close/>
                </a:path>
              </a:pathLst>
            </a:custGeom>
            <a:solidFill>
              <a:srgbClr val="33C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4789662" y="2224585"/>
              <a:ext cx="691515" cy="45085"/>
            </a:xfrm>
            <a:custGeom>
              <a:avLst/>
              <a:gdLst/>
              <a:ahLst/>
              <a:cxnLst/>
              <a:rect l="l" t="t" r="r" b="b"/>
              <a:pathLst>
                <a:path w="691514" h="45085">
                  <a:moveTo>
                    <a:pt x="345735" y="0"/>
                  </a:moveTo>
                  <a:lnTo>
                    <a:pt x="266461" y="593"/>
                  </a:lnTo>
                  <a:lnTo>
                    <a:pt x="193690" y="2284"/>
                  </a:lnTo>
                  <a:lnTo>
                    <a:pt x="129495" y="4937"/>
                  </a:lnTo>
                  <a:lnTo>
                    <a:pt x="75954" y="8417"/>
                  </a:lnTo>
                  <a:lnTo>
                    <a:pt x="35141" y="12591"/>
                  </a:lnTo>
                  <a:lnTo>
                    <a:pt x="0" y="22475"/>
                  </a:lnTo>
                  <a:lnTo>
                    <a:pt x="9131" y="27628"/>
                  </a:lnTo>
                  <a:lnTo>
                    <a:pt x="75954" y="36532"/>
                  </a:lnTo>
                  <a:lnTo>
                    <a:pt x="129495" y="40013"/>
                  </a:lnTo>
                  <a:lnTo>
                    <a:pt x="193690" y="42667"/>
                  </a:lnTo>
                  <a:lnTo>
                    <a:pt x="266461" y="44358"/>
                  </a:lnTo>
                  <a:lnTo>
                    <a:pt x="345735" y="44951"/>
                  </a:lnTo>
                  <a:lnTo>
                    <a:pt x="425009" y="44358"/>
                  </a:lnTo>
                  <a:lnTo>
                    <a:pt x="497781" y="42667"/>
                  </a:lnTo>
                  <a:lnTo>
                    <a:pt x="561975" y="40013"/>
                  </a:lnTo>
                  <a:lnTo>
                    <a:pt x="615516" y="36532"/>
                  </a:lnTo>
                  <a:lnTo>
                    <a:pt x="656329" y="32359"/>
                  </a:lnTo>
                  <a:lnTo>
                    <a:pt x="691470" y="22475"/>
                  </a:lnTo>
                  <a:lnTo>
                    <a:pt x="682339" y="17321"/>
                  </a:lnTo>
                  <a:lnTo>
                    <a:pt x="615516" y="8417"/>
                  </a:lnTo>
                  <a:lnTo>
                    <a:pt x="561975" y="4937"/>
                  </a:lnTo>
                  <a:lnTo>
                    <a:pt x="497781" y="2284"/>
                  </a:lnTo>
                  <a:lnTo>
                    <a:pt x="425009" y="593"/>
                  </a:lnTo>
                  <a:lnTo>
                    <a:pt x="345735" y="0"/>
                  </a:lnTo>
                  <a:close/>
                </a:path>
              </a:pathLst>
            </a:custGeom>
            <a:solidFill>
              <a:srgbClr val="85E0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89662" y="2224585"/>
              <a:ext cx="691515" cy="180340"/>
            </a:xfrm>
            <a:custGeom>
              <a:avLst/>
              <a:gdLst/>
              <a:ahLst/>
              <a:cxnLst/>
              <a:rect l="l" t="t" r="r" b="b"/>
              <a:pathLst>
                <a:path w="691514" h="180339">
                  <a:moveTo>
                    <a:pt x="691471" y="22475"/>
                  </a:moveTo>
                  <a:lnTo>
                    <a:pt x="615516" y="36533"/>
                  </a:lnTo>
                  <a:lnTo>
                    <a:pt x="561975" y="40014"/>
                  </a:lnTo>
                  <a:lnTo>
                    <a:pt x="497781" y="42667"/>
                  </a:lnTo>
                  <a:lnTo>
                    <a:pt x="425009" y="44358"/>
                  </a:lnTo>
                  <a:lnTo>
                    <a:pt x="345735" y="44951"/>
                  </a:lnTo>
                  <a:lnTo>
                    <a:pt x="266461" y="44358"/>
                  </a:lnTo>
                  <a:lnTo>
                    <a:pt x="193689" y="42667"/>
                  </a:lnTo>
                  <a:lnTo>
                    <a:pt x="129495" y="40014"/>
                  </a:lnTo>
                  <a:lnTo>
                    <a:pt x="75954" y="36533"/>
                  </a:lnTo>
                  <a:lnTo>
                    <a:pt x="35140" y="32360"/>
                  </a:lnTo>
                  <a:lnTo>
                    <a:pt x="0" y="22475"/>
                  </a:lnTo>
                  <a:lnTo>
                    <a:pt x="9131" y="17322"/>
                  </a:lnTo>
                  <a:lnTo>
                    <a:pt x="75954" y="8418"/>
                  </a:lnTo>
                  <a:lnTo>
                    <a:pt x="129495" y="4937"/>
                  </a:lnTo>
                  <a:lnTo>
                    <a:pt x="193689" y="2284"/>
                  </a:lnTo>
                  <a:lnTo>
                    <a:pt x="266461" y="593"/>
                  </a:lnTo>
                  <a:lnTo>
                    <a:pt x="345735" y="0"/>
                  </a:lnTo>
                  <a:lnTo>
                    <a:pt x="425009" y="593"/>
                  </a:lnTo>
                  <a:lnTo>
                    <a:pt x="497781" y="2284"/>
                  </a:lnTo>
                  <a:lnTo>
                    <a:pt x="561975" y="4937"/>
                  </a:lnTo>
                  <a:lnTo>
                    <a:pt x="615516" y="8418"/>
                  </a:lnTo>
                  <a:lnTo>
                    <a:pt x="656330" y="12591"/>
                  </a:lnTo>
                  <a:lnTo>
                    <a:pt x="691471" y="22475"/>
                  </a:lnTo>
                  <a:lnTo>
                    <a:pt x="691471" y="157332"/>
                  </a:lnTo>
                  <a:lnTo>
                    <a:pt x="615516" y="171389"/>
                  </a:lnTo>
                  <a:lnTo>
                    <a:pt x="561975" y="174870"/>
                  </a:lnTo>
                  <a:lnTo>
                    <a:pt x="497781" y="177523"/>
                  </a:lnTo>
                  <a:lnTo>
                    <a:pt x="425009" y="179214"/>
                  </a:lnTo>
                  <a:lnTo>
                    <a:pt x="345735" y="179808"/>
                  </a:lnTo>
                  <a:lnTo>
                    <a:pt x="266461" y="179214"/>
                  </a:lnTo>
                  <a:lnTo>
                    <a:pt x="193689" y="177523"/>
                  </a:lnTo>
                  <a:lnTo>
                    <a:pt x="129495" y="174870"/>
                  </a:lnTo>
                  <a:lnTo>
                    <a:pt x="75954" y="171389"/>
                  </a:lnTo>
                  <a:lnTo>
                    <a:pt x="35140" y="167216"/>
                  </a:lnTo>
                  <a:lnTo>
                    <a:pt x="0" y="157332"/>
                  </a:lnTo>
                  <a:lnTo>
                    <a:pt x="0" y="2247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64026" y="2142728"/>
              <a:ext cx="542925" cy="126364"/>
            </a:xfrm>
            <a:custGeom>
              <a:avLst/>
              <a:gdLst/>
              <a:ahLst/>
              <a:cxnLst/>
              <a:rect l="l" t="t" r="r" b="b"/>
              <a:pathLst>
                <a:path w="542925" h="126364">
                  <a:moveTo>
                    <a:pt x="542742" y="0"/>
                  </a:moveTo>
                  <a:lnTo>
                    <a:pt x="505691" y="9102"/>
                  </a:lnTo>
                  <a:lnTo>
                    <a:pt x="463259" y="12752"/>
                  </a:lnTo>
                  <a:lnTo>
                    <a:pt x="408337" y="15572"/>
                  </a:lnTo>
                  <a:lnTo>
                    <a:pt x="343512" y="17391"/>
                  </a:lnTo>
                  <a:lnTo>
                    <a:pt x="271371" y="18035"/>
                  </a:lnTo>
                  <a:lnTo>
                    <a:pt x="199229" y="17391"/>
                  </a:lnTo>
                  <a:lnTo>
                    <a:pt x="134404" y="15572"/>
                  </a:lnTo>
                  <a:lnTo>
                    <a:pt x="79482" y="12752"/>
                  </a:lnTo>
                  <a:lnTo>
                    <a:pt x="37050" y="9102"/>
                  </a:lnTo>
                  <a:lnTo>
                    <a:pt x="0" y="0"/>
                  </a:lnTo>
                  <a:lnTo>
                    <a:pt x="0" y="108216"/>
                  </a:lnTo>
                  <a:lnTo>
                    <a:pt x="37050" y="117320"/>
                  </a:lnTo>
                  <a:lnTo>
                    <a:pt x="79482" y="120970"/>
                  </a:lnTo>
                  <a:lnTo>
                    <a:pt x="134404" y="123790"/>
                  </a:lnTo>
                  <a:lnTo>
                    <a:pt x="199229" y="125608"/>
                  </a:lnTo>
                  <a:lnTo>
                    <a:pt x="271371" y="126253"/>
                  </a:lnTo>
                  <a:lnTo>
                    <a:pt x="343512" y="125608"/>
                  </a:lnTo>
                  <a:lnTo>
                    <a:pt x="408337" y="123790"/>
                  </a:lnTo>
                  <a:lnTo>
                    <a:pt x="463259" y="120970"/>
                  </a:lnTo>
                  <a:lnTo>
                    <a:pt x="505691" y="117320"/>
                  </a:lnTo>
                  <a:lnTo>
                    <a:pt x="542742" y="108216"/>
                  </a:lnTo>
                  <a:lnTo>
                    <a:pt x="542742" y="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864026" y="2124692"/>
              <a:ext cx="542925" cy="36195"/>
            </a:xfrm>
            <a:custGeom>
              <a:avLst/>
              <a:gdLst/>
              <a:ahLst/>
              <a:cxnLst/>
              <a:rect l="l" t="t" r="r" b="b"/>
              <a:pathLst>
                <a:path w="542925" h="36194">
                  <a:moveTo>
                    <a:pt x="271371" y="0"/>
                  </a:moveTo>
                  <a:lnTo>
                    <a:pt x="199229" y="644"/>
                  </a:lnTo>
                  <a:lnTo>
                    <a:pt x="134404" y="2462"/>
                  </a:lnTo>
                  <a:lnTo>
                    <a:pt x="79482" y="5282"/>
                  </a:lnTo>
                  <a:lnTo>
                    <a:pt x="37050" y="8932"/>
                  </a:lnTo>
                  <a:lnTo>
                    <a:pt x="0" y="18036"/>
                  </a:lnTo>
                  <a:lnTo>
                    <a:pt x="9693" y="22831"/>
                  </a:lnTo>
                  <a:lnTo>
                    <a:pt x="79482" y="30789"/>
                  </a:lnTo>
                  <a:lnTo>
                    <a:pt x="134404" y="33609"/>
                  </a:lnTo>
                  <a:lnTo>
                    <a:pt x="199229" y="35427"/>
                  </a:lnTo>
                  <a:lnTo>
                    <a:pt x="271371" y="36071"/>
                  </a:lnTo>
                  <a:lnTo>
                    <a:pt x="343512" y="35427"/>
                  </a:lnTo>
                  <a:lnTo>
                    <a:pt x="408337" y="33609"/>
                  </a:lnTo>
                  <a:lnTo>
                    <a:pt x="463259" y="30789"/>
                  </a:lnTo>
                  <a:lnTo>
                    <a:pt x="505691" y="27139"/>
                  </a:lnTo>
                  <a:lnTo>
                    <a:pt x="542742" y="18036"/>
                  </a:lnTo>
                  <a:lnTo>
                    <a:pt x="533048" y="13241"/>
                  </a:lnTo>
                  <a:lnTo>
                    <a:pt x="463259" y="5282"/>
                  </a:lnTo>
                  <a:lnTo>
                    <a:pt x="408337" y="2462"/>
                  </a:lnTo>
                  <a:lnTo>
                    <a:pt x="343512" y="644"/>
                  </a:lnTo>
                  <a:lnTo>
                    <a:pt x="271371" y="0"/>
                  </a:lnTo>
                  <a:close/>
                </a:path>
              </a:pathLst>
            </a:custGeom>
            <a:solidFill>
              <a:srgbClr val="FFFF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864026" y="2124692"/>
              <a:ext cx="542925" cy="144780"/>
            </a:xfrm>
            <a:custGeom>
              <a:avLst/>
              <a:gdLst/>
              <a:ahLst/>
              <a:cxnLst/>
              <a:rect l="l" t="t" r="r" b="b"/>
              <a:pathLst>
                <a:path w="542925" h="144780">
                  <a:moveTo>
                    <a:pt x="542743" y="18036"/>
                  </a:moveTo>
                  <a:lnTo>
                    <a:pt x="505692" y="27139"/>
                  </a:lnTo>
                  <a:lnTo>
                    <a:pt x="463260" y="30789"/>
                  </a:lnTo>
                  <a:lnTo>
                    <a:pt x="408337" y="33610"/>
                  </a:lnTo>
                  <a:lnTo>
                    <a:pt x="343512" y="35428"/>
                  </a:lnTo>
                  <a:lnTo>
                    <a:pt x="271371" y="36072"/>
                  </a:lnTo>
                  <a:lnTo>
                    <a:pt x="199230" y="35428"/>
                  </a:lnTo>
                  <a:lnTo>
                    <a:pt x="134405" y="33610"/>
                  </a:lnTo>
                  <a:lnTo>
                    <a:pt x="79482" y="30789"/>
                  </a:lnTo>
                  <a:lnTo>
                    <a:pt x="37050" y="27139"/>
                  </a:lnTo>
                  <a:lnTo>
                    <a:pt x="0" y="18036"/>
                  </a:lnTo>
                  <a:lnTo>
                    <a:pt x="9693" y="13241"/>
                  </a:lnTo>
                  <a:lnTo>
                    <a:pt x="79482" y="5282"/>
                  </a:lnTo>
                  <a:lnTo>
                    <a:pt x="134405" y="2462"/>
                  </a:lnTo>
                  <a:lnTo>
                    <a:pt x="199230" y="644"/>
                  </a:lnTo>
                  <a:lnTo>
                    <a:pt x="271371" y="0"/>
                  </a:lnTo>
                  <a:lnTo>
                    <a:pt x="343512" y="644"/>
                  </a:lnTo>
                  <a:lnTo>
                    <a:pt x="408337" y="2462"/>
                  </a:lnTo>
                  <a:lnTo>
                    <a:pt x="463260" y="5282"/>
                  </a:lnTo>
                  <a:lnTo>
                    <a:pt x="505692" y="8933"/>
                  </a:lnTo>
                  <a:lnTo>
                    <a:pt x="542743" y="18036"/>
                  </a:lnTo>
                  <a:lnTo>
                    <a:pt x="542743" y="126253"/>
                  </a:lnTo>
                  <a:lnTo>
                    <a:pt x="505692" y="135356"/>
                  </a:lnTo>
                  <a:lnTo>
                    <a:pt x="463260" y="139007"/>
                  </a:lnTo>
                  <a:lnTo>
                    <a:pt x="408337" y="141827"/>
                  </a:lnTo>
                  <a:lnTo>
                    <a:pt x="343512" y="143645"/>
                  </a:lnTo>
                  <a:lnTo>
                    <a:pt x="271371" y="144290"/>
                  </a:lnTo>
                  <a:lnTo>
                    <a:pt x="199230" y="143645"/>
                  </a:lnTo>
                  <a:lnTo>
                    <a:pt x="134405" y="141827"/>
                  </a:lnTo>
                  <a:lnTo>
                    <a:pt x="79482" y="139007"/>
                  </a:lnTo>
                  <a:lnTo>
                    <a:pt x="37050" y="135356"/>
                  </a:lnTo>
                  <a:lnTo>
                    <a:pt x="0" y="126253"/>
                  </a:lnTo>
                  <a:lnTo>
                    <a:pt x="0" y="18036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" name="object 57"/>
          <p:cNvSpPr txBox="1"/>
          <p:nvPr/>
        </p:nvSpPr>
        <p:spPr>
          <a:xfrm>
            <a:off x="4742815" y="1364996"/>
            <a:ext cx="190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8 </a:t>
            </a:r>
            <a:r>
              <a:rPr spc="-50" dirty="0"/>
              <a:t>–</a:t>
            </a:r>
          </a:p>
        </p:txBody>
      </p:sp>
      <p:sp>
        <p:nvSpPr>
          <p:cNvPr id="58" name="object 58"/>
          <p:cNvSpPr txBox="1"/>
          <p:nvPr/>
        </p:nvSpPr>
        <p:spPr>
          <a:xfrm>
            <a:off x="6228715" y="1364996"/>
            <a:ext cx="1784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B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7632065" y="1364996"/>
            <a:ext cx="1784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C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764540" y="1193291"/>
            <a:ext cx="27216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latin typeface="Times New Roman"/>
                <a:cs typeface="Times New Roman"/>
              </a:rPr>
              <a:t>Ejemplo:</a:t>
            </a:r>
            <a:r>
              <a:rPr sz="2000" b="1" spc="-4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Torres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Hanoi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764540" y="1863851"/>
            <a:ext cx="2675890" cy="137287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sz="2000" b="1" spc="-10" dirty="0">
                <a:latin typeface="Times New Roman"/>
                <a:cs typeface="Times New Roman"/>
              </a:rPr>
              <a:t>Objetivo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354965" marR="5080" indent="-342265">
              <a:lnSpc>
                <a:spcPct val="100000"/>
              </a:lnSpc>
              <a:spcBef>
                <a:spcPts val="500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Trasladar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discos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de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aguja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B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el </a:t>
            </a:r>
            <a:r>
              <a:rPr sz="2000" dirty="0">
                <a:latin typeface="Times New Roman"/>
                <a:cs typeface="Times New Roman"/>
              </a:rPr>
              <a:t>mismo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orden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764540" y="3570732"/>
            <a:ext cx="5886450" cy="2247900"/>
          </a:xfrm>
          <a:prstGeom prst="rect">
            <a:avLst/>
          </a:prstGeom>
        </p:spPr>
        <p:txBody>
          <a:bodyPr vert="horz" wrap="square" lIns="0" tIns="736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80"/>
              </a:spcBef>
            </a:pPr>
            <a:r>
              <a:rPr sz="2000" b="1" spc="-10" dirty="0">
                <a:latin typeface="Times New Roman"/>
                <a:cs typeface="Times New Roman"/>
              </a:rPr>
              <a:t>Restricción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354965" marR="3176270" indent="-342265">
              <a:lnSpc>
                <a:spcPct val="100000"/>
              </a:lnSpc>
              <a:spcBef>
                <a:spcPts val="480"/>
              </a:spcBef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disco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mayor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nunca </a:t>
            </a:r>
            <a:r>
              <a:rPr sz="2000" dirty="0">
                <a:latin typeface="Times New Roman"/>
                <a:cs typeface="Times New Roman"/>
              </a:rPr>
              <a:t>debe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reposar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sobre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uno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menor</a:t>
            </a:r>
            <a:r>
              <a:rPr sz="2000" spc="-10" dirty="0">
                <a:latin typeface="Times New Roman"/>
                <a:cs typeface="Times New Roman"/>
              </a:rPr>
              <a:t> tamaño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2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b="1" i="1" dirty="0">
                <a:latin typeface="Times New Roman"/>
                <a:cs typeface="Times New Roman"/>
              </a:rPr>
              <a:t>¿Cómo</a:t>
            </a:r>
            <a:r>
              <a:rPr sz="2000" b="1" i="1" spc="-30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escribir</a:t>
            </a:r>
            <a:r>
              <a:rPr sz="2000" b="1" i="1" spc="-20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el</a:t>
            </a:r>
            <a:r>
              <a:rPr sz="2000" b="1" i="1" spc="-20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programa</a:t>
            </a:r>
            <a:r>
              <a:rPr sz="2000" b="1" i="1" spc="-20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de</a:t>
            </a:r>
            <a:r>
              <a:rPr sz="2000" b="1" i="1" spc="-15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agente</a:t>
            </a:r>
            <a:r>
              <a:rPr sz="2000" b="1" i="1" spc="-20" dirty="0">
                <a:latin typeface="Times New Roman"/>
                <a:cs typeface="Times New Roman"/>
              </a:rPr>
              <a:t> </a:t>
            </a:r>
            <a:r>
              <a:rPr sz="2000" b="1" i="1" spc="-10" dirty="0">
                <a:latin typeface="Times New Roman"/>
                <a:cs typeface="Times New Roman"/>
              </a:rPr>
              <a:t>correspondiente?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516505">
              <a:lnSpc>
                <a:spcPct val="100000"/>
              </a:lnSpc>
              <a:spcBef>
                <a:spcPts val="100"/>
              </a:spcBef>
            </a:pPr>
            <a:r>
              <a:rPr dirty="0"/>
              <a:t>Lógicas</a:t>
            </a:r>
            <a:r>
              <a:rPr spc="-25" dirty="0"/>
              <a:t> </a:t>
            </a:r>
            <a:r>
              <a:rPr spc="-10" dirty="0"/>
              <a:t>Borrosas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18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13740" y="1087627"/>
            <a:ext cx="8028305" cy="3258185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405765" indent="-342265">
              <a:lnSpc>
                <a:spcPct val="100000"/>
              </a:lnSpc>
              <a:spcBef>
                <a:spcPts val="725"/>
              </a:spcBef>
              <a:buChar char="•"/>
              <a:tabLst>
                <a:tab pos="405765" algn="l"/>
                <a:tab pos="406400" algn="l"/>
              </a:tabLst>
            </a:pPr>
            <a:r>
              <a:rPr sz="2400" dirty="0">
                <a:latin typeface="Times New Roman"/>
                <a:cs typeface="Times New Roman"/>
              </a:rPr>
              <a:t>Las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Lógicas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Borrosas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son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3333CC"/>
                </a:solidFill>
                <a:latin typeface="Times New Roman"/>
                <a:cs typeface="Times New Roman"/>
              </a:rPr>
              <a:t>lógicas</a:t>
            </a:r>
            <a:r>
              <a:rPr sz="2400" spc="-10" dirty="0">
                <a:solidFill>
                  <a:srgbClr val="3333CC"/>
                </a:solidFill>
                <a:latin typeface="Times New Roman"/>
                <a:cs typeface="Times New Roman"/>
              </a:rPr>
              <a:t> multivaluadas</a:t>
            </a:r>
            <a:endParaRPr sz="2400">
              <a:latin typeface="Times New Roman"/>
              <a:cs typeface="Times New Roman"/>
            </a:endParaRPr>
          </a:p>
          <a:p>
            <a:pPr marL="405765" marR="268605" indent="-342265">
              <a:lnSpc>
                <a:spcPct val="100800"/>
              </a:lnSpc>
              <a:spcBef>
                <a:spcPts val="600"/>
              </a:spcBef>
              <a:buChar char="•"/>
              <a:tabLst>
                <a:tab pos="405765" algn="l"/>
                <a:tab pos="406400" algn="l"/>
              </a:tabLst>
            </a:pPr>
            <a:r>
              <a:rPr sz="2400" dirty="0">
                <a:latin typeface="Times New Roman"/>
                <a:cs typeface="Times New Roman"/>
              </a:rPr>
              <a:t>Las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más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habituales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son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las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i="1" dirty="0">
                <a:solidFill>
                  <a:srgbClr val="2D2DB9"/>
                </a:solidFill>
                <a:latin typeface="Times New Roman"/>
                <a:cs typeface="Times New Roman"/>
              </a:rPr>
              <a:t>lógicas</a:t>
            </a:r>
            <a:r>
              <a:rPr sz="2400" i="1" spc="-10" dirty="0">
                <a:solidFill>
                  <a:srgbClr val="2D2DB9"/>
                </a:solidFill>
                <a:latin typeface="Times New Roman"/>
                <a:cs typeface="Times New Roman"/>
              </a:rPr>
              <a:t> </a:t>
            </a:r>
            <a:r>
              <a:rPr sz="2400" i="1" dirty="0">
                <a:solidFill>
                  <a:srgbClr val="2D2DB9"/>
                </a:solidFill>
                <a:latin typeface="Times New Roman"/>
                <a:cs typeface="Times New Roman"/>
              </a:rPr>
              <a:t>borrosas</a:t>
            </a:r>
            <a:r>
              <a:rPr sz="2400" i="1" spc="-10" dirty="0">
                <a:solidFill>
                  <a:srgbClr val="2D2DB9"/>
                </a:solidFill>
                <a:latin typeface="Times New Roman"/>
                <a:cs typeface="Times New Roman"/>
              </a:rPr>
              <a:t> </a:t>
            </a:r>
            <a:r>
              <a:rPr sz="2400" i="1" dirty="0">
                <a:solidFill>
                  <a:srgbClr val="2D2DB9"/>
                </a:solidFill>
                <a:latin typeface="Times New Roman"/>
                <a:cs typeface="Times New Roman"/>
              </a:rPr>
              <a:t>estándar</a:t>
            </a:r>
            <a:r>
              <a:rPr sz="2400" dirty="0">
                <a:latin typeface="Times New Roman"/>
                <a:cs typeface="Times New Roman"/>
              </a:rPr>
              <a:t>,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spc="-25" dirty="0">
                <a:latin typeface="Times New Roman"/>
                <a:cs typeface="Times New Roman"/>
              </a:rPr>
              <a:t>las </a:t>
            </a:r>
            <a:r>
              <a:rPr sz="2400" dirty="0">
                <a:latin typeface="Times New Roman"/>
                <a:cs typeface="Times New Roman"/>
              </a:rPr>
              <a:t>que</a:t>
            </a:r>
            <a:r>
              <a:rPr sz="2400" spc="-3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los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valores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verdad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pertenecen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al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intervalo</a:t>
            </a:r>
            <a:r>
              <a:rPr sz="2400" spc="-10" dirty="0">
                <a:latin typeface="Times New Roman"/>
                <a:cs typeface="Times New Roman"/>
              </a:rPr>
              <a:t> [0,1]</a:t>
            </a:r>
            <a:endParaRPr sz="2400">
              <a:latin typeface="Times New Roman"/>
              <a:cs typeface="Times New Roman"/>
            </a:endParaRPr>
          </a:p>
          <a:p>
            <a:pPr marL="405765" marR="654050" indent="-342265">
              <a:lnSpc>
                <a:spcPts val="2900"/>
              </a:lnSpc>
              <a:spcBef>
                <a:spcPts val="580"/>
              </a:spcBef>
              <a:buChar char="•"/>
              <a:tabLst>
                <a:tab pos="405765" algn="l"/>
                <a:tab pos="406400" algn="l"/>
              </a:tabLst>
            </a:pPr>
            <a:r>
              <a:rPr sz="2400" dirty="0">
                <a:solidFill>
                  <a:srgbClr val="3333CC"/>
                </a:solidFill>
                <a:latin typeface="Times New Roman"/>
                <a:cs typeface="Times New Roman"/>
              </a:rPr>
              <a:t>Grados</a:t>
            </a:r>
            <a:r>
              <a:rPr sz="2400" spc="-1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3333CC"/>
                </a:solidFill>
                <a:latin typeface="Times New Roman"/>
                <a:cs typeface="Times New Roman"/>
              </a:rPr>
              <a:t>de</a:t>
            </a:r>
            <a:r>
              <a:rPr sz="2400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3333CC"/>
                </a:solidFill>
                <a:latin typeface="Times New Roman"/>
                <a:cs typeface="Times New Roman"/>
              </a:rPr>
              <a:t>verdad</a:t>
            </a:r>
            <a:r>
              <a:rPr sz="24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P(x)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(”x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P”)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se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representa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por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500" i="1" spc="-10" dirty="0">
                <a:latin typeface="Symbol"/>
                <a:cs typeface="Symbol"/>
              </a:rPr>
              <a:t></a:t>
            </a:r>
            <a:r>
              <a:rPr sz="2400" i="1" spc="-15" baseline="-17361" dirty="0">
                <a:latin typeface="Times New Roman"/>
                <a:cs typeface="Times New Roman"/>
              </a:rPr>
              <a:t>P</a:t>
            </a:r>
            <a:r>
              <a:rPr sz="2400" i="1" spc="-10" dirty="0">
                <a:latin typeface="Times New Roman"/>
                <a:cs typeface="Times New Roman"/>
              </a:rPr>
              <a:t>(x)</a:t>
            </a:r>
            <a:r>
              <a:rPr sz="2400" spc="-10" dirty="0">
                <a:latin typeface="Times New Roman"/>
                <a:cs typeface="Times New Roman"/>
              </a:rPr>
              <a:t>, </a:t>
            </a:r>
            <a:r>
              <a:rPr sz="2400" dirty="0">
                <a:latin typeface="Times New Roman"/>
                <a:cs typeface="Times New Roman"/>
              </a:rPr>
              <a:t>siendo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500" i="1" dirty="0">
                <a:latin typeface="Symbol"/>
                <a:cs typeface="Symbol"/>
              </a:rPr>
              <a:t></a:t>
            </a:r>
            <a:r>
              <a:rPr sz="2400" i="1" baseline="-17361" dirty="0">
                <a:latin typeface="Times New Roman"/>
                <a:cs typeface="Times New Roman"/>
              </a:rPr>
              <a:t>P</a:t>
            </a:r>
            <a:r>
              <a:rPr sz="2400" dirty="0">
                <a:latin typeface="Times New Roman"/>
                <a:cs typeface="Times New Roman"/>
              </a:rPr>
              <a:t>: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E</a:t>
            </a:r>
            <a:r>
              <a:rPr sz="2400" i="1" spc="-20" dirty="0">
                <a:latin typeface="Times New Roman"/>
                <a:cs typeface="Times New Roman"/>
              </a:rPr>
              <a:t> </a:t>
            </a:r>
            <a:r>
              <a:rPr sz="2500" i="1" spc="375" dirty="0">
                <a:latin typeface="Symbol"/>
                <a:cs typeface="Symbol"/>
              </a:rPr>
              <a:t></a:t>
            </a:r>
            <a:r>
              <a:rPr sz="2500" spc="-55" dirty="0">
                <a:latin typeface="Times New Roman"/>
                <a:cs typeface="Times New Roman"/>
              </a:rPr>
              <a:t> </a:t>
            </a:r>
            <a:r>
              <a:rPr sz="2400" i="1" spc="-10" dirty="0">
                <a:latin typeface="Times New Roman"/>
                <a:cs typeface="Times New Roman"/>
              </a:rPr>
              <a:t>[0,1]</a:t>
            </a:r>
            <a:endParaRPr sz="2400">
              <a:latin typeface="Times New Roman"/>
              <a:cs typeface="Times New Roman"/>
            </a:endParaRPr>
          </a:p>
          <a:p>
            <a:pPr marL="405765" indent="-342265">
              <a:lnSpc>
                <a:spcPct val="100000"/>
              </a:lnSpc>
              <a:spcBef>
                <a:spcPts val="434"/>
              </a:spcBef>
              <a:buChar char="•"/>
              <a:tabLst>
                <a:tab pos="405765" algn="l"/>
                <a:tab pos="406400" algn="l"/>
              </a:tabLst>
            </a:pPr>
            <a:r>
              <a:rPr sz="2400" dirty="0">
                <a:latin typeface="Times New Roman"/>
                <a:cs typeface="Times New Roman"/>
              </a:rPr>
              <a:t>Fórmulas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lógicas</a:t>
            </a:r>
            <a:endParaRPr sz="2400">
              <a:latin typeface="Times New Roman"/>
              <a:cs typeface="Times New Roman"/>
            </a:endParaRPr>
          </a:p>
          <a:p>
            <a:pPr marL="805815" lvl="1" indent="-285115">
              <a:lnSpc>
                <a:spcPct val="100000"/>
              </a:lnSpc>
              <a:spcBef>
                <a:spcPts val="420"/>
              </a:spcBef>
              <a:buChar char="–"/>
              <a:tabLst>
                <a:tab pos="805815" algn="l"/>
                <a:tab pos="806450" algn="l"/>
                <a:tab pos="3720465" algn="l"/>
              </a:tabLst>
            </a:pPr>
            <a:r>
              <a:rPr sz="2000" dirty="0">
                <a:latin typeface="Times New Roman"/>
                <a:cs typeface="Times New Roman"/>
              </a:rPr>
              <a:t>Conjunción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(P(x)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4" dirty="0">
                <a:latin typeface="Symbol"/>
                <a:cs typeface="Symbol"/>
              </a:rPr>
              <a:t></a:t>
            </a:r>
            <a:r>
              <a:rPr sz="2000" spc="-10" dirty="0">
                <a:latin typeface="Times New Roman"/>
                <a:cs typeface="Times New Roman"/>
              </a:rPr>
              <a:t> Q(y)):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100" i="1" spc="-20" dirty="0">
                <a:latin typeface="Symbol"/>
                <a:cs typeface="Symbol"/>
              </a:rPr>
              <a:t></a:t>
            </a:r>
            <a:r>
              <a:rPr sz="1950" i="1" spc="-30" baseline="-17094" dirty="0">
                <a:latin typeface="Times New Roman"/>
                <a:cs typeface="Times New Roman"/>
              </a:rPr>
              <a:t>P</a:t>
            </a:r>
            <a:r>
              <a:rPr sz="2025" i="1" spc="-30" baseline="-16460" dirty="0">
                <a:latin typeface="Symbol"/>
                <a:cs typeface="Symbol"/>
              </a:rPr>
              <a:t></a:t>
            </a:r>
            <a:r>
              <a:rPr sz="1950" i="1" spc="-30" baseline="-17094" dirty="0">
                <a:latin typeface="Times New Roman"/>
                <a:cs typeface="Times New Roman"/>
              </a:rPr>
              <a:t>Q</a:t>
            </a:r>
            <a:r>
              <a:rPr sz="2000" i="1" spc="-20" dirty="0">
                <a:latin typeface="Times New Roman"/>
                <a:cs typeface="Times New Roman"/>
              </a:rPr>
              <a:t>(x,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y)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=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T(</a:t>
            </a:r>
            <a:r>
              <a:rPr sz="2100" i="1" dirty="0">
                <a:latin typeface="Symbol"/>
                <a:cs typeface="Symbol"/>
              </a:rPr>
              <a:t></a:t>
            </a:r>
            <a:r>
              <a:rPr sz="1950" i="1" baseline="-17094" dirty="0">
                <a:latin typeface="Times New Roman"/>
                <a:cs typeface="Times New Roman"/>
              </a:rPr>
              <a:t>P</a:t>
            </a:r>
            <a:r>
              <a:rPr sz="2000" i="1" dirty="0">
                <a:latin typeface="Times New Roman"/>
                <a:cs typeface="Times New Roman"/>
              </a:rPr>
              <a:t>(x),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</a:t>
            </a:r>
            <a:r>
              <a:rPr sz="1950" i="1" baseline="-17094" dirty="0">
                <a:latin typeface="Times New Roman"/>
                <a:cs typeface="Times New Roman"/>
              </a:rPr>
              <a:t>Q</a:t>
            </a:r>
            <a:r>
              <a:rPr sz="2000" i="1" dirty="0">
                <a:latin typeface="Times New Roman"/>
                <a:cs typeface="Times New Roman"/>
              </a:rPr>
              <a:t>(y))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t-norma</a:t>
            </a:r>
            <a:endParaRPr sz="2000">
              <a:latin typeface="Times New Roman"/>
              <a:cs typeface="Times New Roman"/>
            </a:endParaRPr>
          </a:p>
          <a:p>
            <a:pPr marL="805815" lvl="1" indent="-285115">
              <a:lnSpc>
                <a:spcPct val="100000"/>
              </a:lnSpc>
              <a:spcBef>
                <a:spcPts val="384"/>
              </a:spcBef>
              <a:buChar char="–"/>
              <a:tabLst>
                <a:tab pos="805815" algn="l"/>
                <a:tab pos="806450" algn="l"/>
                <a:tab pos="3720465" algn="l"/>
              </a:tabLst>
            </a:pPr>
            <a:r>
              <a:rPr sz="2000" dirty="0">
                <a:latin typeface="Times New Roman"/>
                <a:cs typeface="Times New Roman"/>
              </a:rPr>
              <a:t>Disyunción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(P(x)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29" dirty="0">
                <a:latin typeface="Symbol"/>
                <a:cs typeface="Symbol"/>
              </a:rPr>
              <a:t></a:t>
            </a:r>
            <a:r>
              <a:rPr sz="2000" spc="-10" dirty="0">
                <a:latin typeface="Times New Roman"/>
                <a:cs typeface="Times New Roman"/>
              </a:rPr>
              <a:t> Q(y)):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100" i="1" spc="-20" dirty="0">
                <a:latin typeface="Symbol"/>
                <a:cs typeface="Symbol"/>
              </a:rPr>
              <a:t></a:t>
            </a:r>
            <a:r>
              <a:rPr sz="1950" i="1" spc="-30" baseline="-17094" dirty="0">
                <a:latin typeface="Times New Roman"/>
                <a:cs typeface="Times New Roman"/>
              </a:rPr>
              <a:t>P</a:t>
            </a:r>
            <a:r>
              <a:rPr sz="2025" i="1" spc="-30" baseline="-16460" dirty="0">
                <a:latin typeface="Symbol"/>
                <a:cs typeface="Symbol"/>
              </a:rPr>
              <a:t></a:t>
            </a:r>
            <a:r>
              <a:rPr sz="1950" i="1" spc="-30" baseline="-17094" dirty="0">
                <a:latin typeface="Times New Roman"/>
                <a:cs typeface="Times New Roman"/>
              </a:rPr>
              <a:t>Q</a:t>
            </a:r>
            <a:r>
              <a:rPr sz="2000" i="1" spc="-20" dirty="0">
                <a:latin typeface="Times New Roman"/>
                <a:cs typeface="Times New Roman"/>
              </a:rPr>
              <a:t>(x,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y)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=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S(</a:t>
            </a:r>
            <a:r>
              <a:rPr sz="2100" i="1" dirty="0">
                <a:latin typeface="Symbol"/>
                <a:cs typeface="Symbol"/>
              </a:rPr>
              <a:t></a:t>
            </a:r>
            <a:r>
              <a:rPr sz="1950" i="1" baseline="-17094" dirty="0">
                <a:latin typeface="Times New Roman"/>
                <a:cs typeface="Times New Roman"/>
              </a:rPr>
              <a:t>P</a:t>
            </a:r>
            <a:r>
              <a:rPr sz="2000" i="1" dirty="0">
                <a:latin typeface="Times New Roman"/>
                <a:cs typeface="Times New Roman"/>
              </a:rPr>
              <a:t>(x),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</a:t>
            </a:r>
            <a:r>
              <a:rPr sz="1950" i="1" baseline="-17094" dirty="0">
                <a:latin typeface="Times New Roman"/>
                <a:cs typeface="Times New Roman"/>
              </a:rPr>
              <a:t>Q</a:t>
            </a:r>
            <a:r>
              <a:rPr sz="2000" i="1" dirty="0">
                <a:latin typeface="Times New Roman"/>
                <a:cs typeface="Times New Roman"/>
              </a:rPr>
              <a:t>(y))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t-conorma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221739" y="4314443"/>
            <a:ext cx="3047365" cy="76327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297815" indent="-285115">
              <a:lnSpc>
                <a:spcPct val="100000"/>
              </a:lnSpc>
              <a:spcBef>
                <a:spcPts val="605"/>
              </a:spcBef>
              <a:buChar char="–"/>
              <a:tabLst>
                <a:tab pos="297815" algn="l"/>
                <a:tab pos="298450" algn="l"/>
              </a:tabLst>
            </a:pPr>
            <a:r>
              <a:rPr sz="2000" dirty="0">
                <a:latin typeface="Times New Roman"/>
                <a:cs typeface="Times New Roman"/>
              </a:rPr>
              <a:t>Negación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dirty="0">
                <a:latin typeface="Symbol"/>
                <a:cs typeface="Symbol"/>
              </a:rPr>
              <a:t>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P(x)):</a:t>
            </a:r>
            <a:endParaRPr sz="2000">
              <a:latin typeface="Times New Roman"/>
              <a:cs typeface="Times New Roman"/>
            </a:endParaRPr>
          </a:p>
          <a:p>
            <a:pPr marL="297815" indent="-285115">
              <a:lnSpc>
                <a:spcPct val="100000"/>
              </a:lnSpc>
              <a:spcBef>
                <a:spcPts val="500"/>
              </a:spcBef>
              <a:buChar char="–"/>
              <a:tabLst>
                <a:tab pos="297815" algn="l"/>
                <a:tab pos="298450" algn="l"/>
              </a:tabLst>
            </a:pPr>
            <a:r>
              <a:rPr sz="2000" dirty="0">
                <a:latin typeface="Times New Roman"/>
                <a:cs typeface="Times New Roman"/>
              </a:rPr>
              <a:t>Implicación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(P(x)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375" dirty="0">
                <a:latin typeface="Symbol"/>
                <a:cs typeface="Symbol"/>
              </a:rPr>
              <a:t>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Q(y))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396740" y="4364184"/>
            <a:ext cx="1997075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2100" i="1" spc="-20" dirty="0">
                <a:latin typeface="Symbol"/>
                <a:cs typeface="Symbol"/>
              </a:rPr>
              <a:t></a:t>
            </a:r>
            <a:r>
              <a:rPr sz="1950" i="1" spc="-30" baseline="-17094" dirty="0">
                <a:latin typeface="Times New Roman"/>
                <a:cs typeface="Times New Roman"/>
              </a:rPr>
              <a:t>P</a:t>
            </a:r>
            <a:r>
              <a:rPr sz="1950" i="1" baseline="-17094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(x)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=</a:t>
            </a:r>
            <a:r>
              <a:rPr sz="2000" i="1" spc="-4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N(</a:t>
            </a:r>
            <a:r>
              <a:rPr sz="2100" i="1" spc="-10" dirty="0">
                <a:latin typeface="Symbol"/>
                <a:cs typeface="Symbol"/>
              </a:rPr>
              <a:t></a:t>
            </a:r>
            <a:r>
              <a:rPr sz="1950" i="1" spc="-15" baseline="-17094" dirty="0">
                <a:latin typeface="Times New Roman"/>
                <a:cs typeface="Times New Roman"/>
              </a:rPr>
              <a:t>P</a:t>
            </a:r>
            <a:r>
              <a:rPr sz="2000" i="1" spc="-10" dirty="0">
                <a:latin typeface="Times New Roman"/>
                <a:cs typeface="Times New Roman"/>
              </a:rPr>
              <a:t>(x))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914515" y="4378452"/>
            <a:ext cx="19704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negación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fuerte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586865">
              <a:lnSpc>
                <a:spcPct val="100000"/>
              </a:lnSpc>
              <a:spcBef>
                <a:spcPts val="100"/>
              </a:spcBef>
            </a:pPr>
            <a:r>
              <a:rPr dirty="0"/>
              <a:t>Implicación</a:t>
            </a:r>
            <a:r>
              <a:rPr spc="-35" dirty="0"/>
              <a:t> </a:t>
            </a:r>
            <a:r>
              <a:rPr dirty="0"/>
              <a:t>en</a:t>
            </a:r>
            <a:r>
              <a:rPr spc="-25" dirty="0"/>
              <a:t> </a:t>
            </a:r>
            <a:r>
              <a:rPr dirty="0"/>
              <a:t>Lógica</a:t>
            </a:r>
            <a:r>
              <a:rPr spc="-20" dirty="0"/>
              <a:t> </a:t>
            </a:r>
            <a:r>
              <a:rPr spc="-10" dirty="0"/>
              <a:t>Borrosa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19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26440" y="1240028"/>
            <a:ext cx="7256145" cy="39109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3065" indent="-342265">
              <a:lnSpc>
                <a:spcPct val="100000"/>
              </a:lnSpc>
              <a:spcBef>
                <a:spcPts val="100"/>
              </a:spcBef>
              <a:buChar char="•"/>
              <a:tabLst>
                <a:tab pos="393065" algn="l"/>
                <a:tab pos="393700" algn="l"/>
              </a:tabLst>
            </a:pPr>
            <a:r>
              <a:rPr sz="2400" dirty="0">
                <a:latin typeface="Times New Roman"/>
                <a:cs typeface="Times New Roman"/>
              </a:rPr>
              <a:t>P(x)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spc="455" dirty="0">
                <a:latin typeface="Symbol"/>
                <a:cs typeface="Symbol"/>
              </a:rPr>
              <a:t>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Q(y) (“</a:t>
            </a:r>
            <a:r>
              <a:rPr sz="2400" dirty="0">
                <a:solidFill>
                  <a:srgbClr val="0000FF"/>
                </a:solidFill>
                <a:latin typeface="Times New Roman"/>
                <a:cs typeface="Times New Roman"/>
              </a:rPr>
              <a:t>Si</a:t>
            </a:r>
            <a:r>
              <a:rPr sz="2400" spc="-1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2400" i="1" dirty="0">
                <a:solidFill>
                  <a:srgbClr val="0000FF"/>
                </a:solidFill>
                <a:latin typeface="Times New Roman"/>
                <a:cs typeface="Times New Roman"/>
              </a:rPr>
              <a:t>x</a:t>
            </a:r>
            <a:r>
              <a:rPr sz="24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00FF"/>
                </a:solidFill>
                <a:latin typeface="Times New Roman"/>
                <a:cs typeface="Times New Roman"/>
              </a:rPr>
              <a:t>es </a:t>
            </a:r>
            <a:r>
              <a:rPr sz="2400" i="1" dirty="0">
                <a:solidFill>
                  <a:srgbClr val="0000FF"/>
                </a:solidFill>
                <a:latin typeface="Times New Roman"/>
                <a:cs typeface="Times New Roman"/>
              </a:rPr>
              <a:t>P</a:t>
            </a:r>
            <a:r>
              <a:rPr sz="2400" dirty="0">
                <a:solidFill>
                  <a:srgbClr val="0000FF"/>
                </a:solidFill>
                <a:latin typeface="Times New Roman"/>
                <a:cs typeface="Times New Roman"/>
              </a:rPr>
              <a:t>,</a:t>
            </a:r>
            <a:r>
              <a:rPr sz="2400" spc="-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00FF"/>
                </a:solidFill>
                <a:latin typeface="Times New Roman"/>
                <a:cs typeface="Times New Roman"/>
              </a:rPr>
              <a:t>entonces</a:t>
            </a:r>
            <a:r>
              <a:rPr sz="2400" spc="-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2400" i="1" dirty="0">
                <a:solidFill>
                  <a:srgbClr val="0000FF"/>
                </a:solidFill>
                <a:latin typeface="Times New Roman"/>
                <a:cs typeface="Times New Roman"/>
              </a:rPr>
              <a:t>y</a:t>
            </a:r>
            <a:r>
              <a:rPr sz="2400" i="1" spc="-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00FF"/>
                </a:solidFill>
                <a:latin typeface="Times New Roman"/>
                <a:cs typeface="Times New Roman"/>
              </a:rPr>
              <a:t>es</a:t>
            </a:r>
            <a:r>
              <a:rPr sz="2400" spc="-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2400" i="1" dirty="0">
                <a:solidFill>
                  <a:srgbClr val="0000FF"/>
                </a:solidFill>
                <a:latin typeface="Times New Roman"/>
                <a:cs typeface="Times New Roman"/>
              </a:rPr>
              <a:t>Q</a:t>
            </a:r>
            <a:r>
              <a:rPr sz="2400" dirty="0">
                <a:latin typeface="Times New Roman"/>
                <a:cs typeface="Times New Roman"/>
              </a:rPr>
              <a:t>”,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donde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P</a:t>
            </a:r>
            <a:r>
              <a:rPr sz="2400" i="1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y </a:t>
            </a:r>
            <a:r>
              <a:rPr sz="2400" i="1" spc="-50" dirty="0">
                <a:latin typeface="Times New Roman"/>
                <a:cs typeface="Times New Roman"/>
              </a:rPr>
              <a:t>Q</a:t>
            </a:r>
            <a:endParaRPr sz="2400">
              <a:latin typeface="Times New Roman"/>
              <a:cs typeface="Times New Roman"/>
            </a:endParaRPr>
          </a:p>
          <a:p>
            <a:pPr marL="393700">
              <a:lnSpc>
                <a:spcPct val="100000"/>
              </a:lnSpc>
              <a:spcBef>
                <a:spcPts val="20"/>
              </a:spcBef>
            </a:pPr>
            <a:r>
              <a:rPr sz="2400" dirty="0">
                <a:latin typeface="Times New Roman"/>
                <a:cs typeface="Times New Roman"/>
              </a:rPr>
              <a:t>son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predicados</a:t>
            </a:r>
            <a:r>
              <a:rPr sz="2400" spc="-10" dirty="0">
                <a:latin typeface="Times New Roman"/>
                <a:cs typeface="Times New Roman"/>
              </a:rPr>
              <a:t> borrosos)</a:t>
            </a:r>
            <a:endParaRPr sz="24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600"/>
              </a:spcBef>
              <a:buChar char="•"/>
              <a:tabLst>
                <a:tab pos="393065" algn="l"/>
                <a:tab pos="393700" algn="l"/>
              </a:tabLst>
            </a:pP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Ejemplo:</a:t>
            </a:r>
            <a:r>
              <a:rPr sz="2400" spc="-3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“Si</a:t>
            </a:r>
            <a:r>
              <a:rPr sz="2400" spc="-2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hace</a:t>
            </a:r>
            <a:r>
              <a:rPr sz="2400" spc="-2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calor,</a:t>
            </a:r>
            <a:r>
              <a:rPr sz="2400" spc="-1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entonces</a:t>
            </a:r>
            <a:r>
              <a:rPr sz="2400" spc="-15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la</a:t>
            </a:r>
            <a:r>
              <a:rPr sz="2400" spc="-2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terraza</a:t>
            </a:r>
            <a:r>
              <a:rPr sz="2400" spc="-2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está</a:t>
            </a:r>
            <a:r>
              <a:rPr sz="2400" spc="-15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spc="-10" dirty="0">
                <a:solidFill>
                  <a:srgbClr val="009973"/>
                </a:solidFill>
                <a:latin typeface="Times New Roman"/>
                <a:cs typeface="Times New Roman"/>
              </a:rPr>
              <a:t>llena”</a:t>
            </a:r>
            <a:endParaRPr sz="24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430"/>
              </a:spcBef>
              <a:buChar char="•"/>
              <a:tabLst>
                <a:tab pos="393065" algn="l"/>
                <a:tab pos="393700" algn="l"/>
              </a:tabLst>
            </a:pPr>
            <a:r>
              <a:rPr sz="2400" dirty="0">
                <a:latin typeface="Times New Roman"/>
                <a:cs typeface="Times New Roman"/>
              </a:rPr>
              <a:t>Solución: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500" i="1" spc="70" dirty="0">
                <a:solidFill>
                  <a:srgbClr val="3333CC"/>
                </a:solidFill>
                <a:latin typeface="Symbol"/>
                <a:cs typeface="Symbol"/>
              </a:rPr>
              <a:t></a:t>
            </a:r>
            <a:r>
              <a:rPr sz="2400" i="1" spc="104" baseline="-17361" dirty="0">
                <a:solidFill>
                  <a:srgbClr val="3333CC"/>
                </a:solidFill>
                <a:latin typeface="Times New Roman"/>
                <a:cs typeface="Times New Roman"/>
              </a:rPr>
              <a:t>P</a:t>
            </a:r>
            <a:r>
              <a:rPr sz="2475" i="1" spc="104" baseline="-16835" dirty="0">
                <a:solidFill>
                  <a:srgbClr val="3333CC"/>
                </a:solidFill>
                <a:latin typeface="Symbol"/>
                <a:cs typeface="Symbol"/>
              </a:rPr>
              <a:t></a:t>
            </a:r>
            <a:r>
              <a:rPr sz="2475" spc="-44" baseline="-1683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i="1" baseline="-17361" dirty="0">
                <a:solidFill>
                  <a:srgbClr val="3333CC"/>
                </a:solidFill>
                <a:latin typeface="Times New Roman"/>
                <a:cs typeface="Times New Roman"/>
              </a:rPr>
              <a:t>Q</a:t>
            </a:r>
            <a:r>
              <a:rPr sz="2400" i="1" dirty="0">
                <a:solidFill>
                  <a:srgbClr val="3333CC"/>
                </a:solidFill>
                <a:latin typeface="Times New Roman"/>
                <a:cs typeface="Times New Roman"/>
              </a:rPr>
              <a:t>(x,y)</a:t>
            </a:r>
            <a:r>
              <a:rPr sz="24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2400" spc="-1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J(</a:t>
            </a:r>
            <a:r>
              <a:rPr sz="2500" i="1" spc="-10" dirty="0">
                <a:solidFill>
                  <a:srgbClr val="3333CC"/>
                </a:solidFill>
                <a:latin typeface="Symbol"/>
                <a:cs typeface="Symbol"/>
              </a:rPr>
              <a:t></a:t>
            </a:r>
            <a:r>
              <a:rPr sz="2400" i="1" spc="-15" baseline="-17361" dirty="0">
                <a:solidFill>
                  <a:srgbClr val="3333CC"/>
                </a:solidFill>
                <a:latin typeface="Times New Roman"/>
                <a:cs typeface="Times New Roman"/>
              </a:rPr>
              <a:t>P</a:t>
            </a:r>
            <a:r>
              <a:rPr sz="24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(x),</a:t>
            </a:r>
            <a:r>
              <a:rPr sz="2500" i="1" spc="-10" dirty="0">
                <a:solidFill>
                  <a:srgbClr val="3333CC"/>
                </a:solidFill>
                <a:latin typeface="Symbol"/>
                <a:cs typeface="Symbol"/>
              </a:rPr>
              <a:t></a:t>
            </a:r>
            <a:r>
              <a:rPr sz="2400" i="1" spc="-15" baseline="-17361" dirty="0">
                <a:solidFill>
                  <a:srgbClr val="3333CC"/>
                </a:solidFill>
                <a:latin typeface="Times New Roman"/>
                <a:cs typeface="Times New Roman"/>
              </a:rPr>
              <a:t>Q</a:t>
            </a:r>
            <a:r>
              <a:rPr sz="24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(y))</a:t>
            </a:r>
            <a:endParaRPr sz="24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605"/>
              </a:spcBef>
              <a:buChar char="•"/>
              <a:tabLst>
                <a:tab pos="393065" algn="l"/>
                <a:tab pos="393700" algn="l"/>
              </a:tabLst>
            </a:pPr>
            <a:r>
              <a:rPr sz="2400" dirty="0">
                <a:latin typeface="Times New Roman"/>
                <a:cs typeface="Times New Roman"/>
              </a:rPr>
              <a:t>Algunas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funciones</a:t>
            </a:r>
            <a:r>
              <a:rPr sz="2400" spc="-10" dirty="0">
                <a:latin typeface="Times New Roman"/>
                <a:cs typeface="Times New Roman"/>
              </a:rPr>
              <a:t> habituales:</a:t>
            </a:r>
            <a:endParaRPr sz="2400">
              <a:latin typeface="Times New Roman"/>
              <a:cs typeface="Times New Roman"/>
            </a:endParaRPr>
          </a:p>
          <a:p>
            <a:pPr marL="793115" lvl="1" indent="-285115">
              <a:lnSpc>
                <a:spcPct val="100000"/>
              </a:lnSpc>
              <a:spcBef>
                <a:spcPts val="425"/>
              </a:spcBef>
              <a:buChar char="–"/>
              <a:tabLst>
                <a:tab pos="793115" algn="l"/>
                <a:tab pos="793750" algn="l"/>
              </a:tabLst>
            </a:pPr>
            <a:r>
              <a:rPr sz="2000" dirty="0">
                <a:latin typeface="Times New Roman"/>
                <a:cs typeface="Times New Roman"/>
              </a:rPr>
              <a:t>Mamdani: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Min;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J(x,y)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Min(x,y)</a:t>
            </a:r>
            <a:endParaRPr sz="2000">
              <a:latin typeface="Times New Roman"/>
              <a:cs typeface="Times New Roman"/>
            </a:endParaRPr>
          </a:p>
          <a:p>
            <a:pPr marL="793115" lvl="1" indent="-285115">
              <a:lnSpc>
                <a:spcPct val="100000"/>
              </a:lnSpc>
              <a:spcBef>
                <a:spcPts val="500"/>
              </a:spcBef>
              <a:buChar char="–"/>
              <a:tabLst>
                <a:tab pos="793115" algn="l"/>
                <a:tab pos="793750" algn="l"/>
              </a:tabLst>
            </a:pPr>
            <a:r>
              <a:rPr sz="2000" dirty="0">
                <a:latin typeface="Times New Roman"/>
                <a:cs typeface="Times New Roman"/>
              </a:rPr>
              <a:t>Larsen: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Prod;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J(x,y)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x·y</a:t>
            </a:r>
            <a:endParaRPr sz="2000">
              <a:latin typeface="Times New Roman"/>
              <a:cs typeface="Times New Roman"/>
            </a:endParaRPr>
          </a:p>
          <a:p>
            <a:pPr marL="793115" lvl="1" indent="-285115">
              <a:lnSpc>
                <a:spcPct val="100000"/>
              </a:lnSpc>
              <a:spcBef>
                <a:spcPts val="480"/>
              </a:spcBef>
              <a:buChar char="–"/>
              <a:tabLst>
                <a:tab pos="793115" algn="l"/>
                <a:tab pos="793750" algn="l"/>
              </a:tabLst>
            </a:pPr>
            <a:r>
              <a:rPr sz="2000" dirty="0">
                <a:latin typeface="Times New Roman"/>
                <a:cs typeface="Times New Roman"/>
              </a:rPr>
              <a:t>Lukasiewicz: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W;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J(x,y)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Min(1,1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–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x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y)</a:t>
            </a:r>
            <a:endParaRPr sz="2000">
              <a:latin typeface="Times New Roman"/>
              <a:cs typeface="Times New Roman"/>
            </a:endParaRPr>
          </a:p>
          <a:p>
            <a:pPr marL="793115" lvl="1" indent="-285115">
              <a:lnSpc>
                <a:spcPct val="100000"/>
              </a:lnSpc>
              <a:spcBef>
                <a:spcPts val="505"/>
              </a:spcBef>
              <a:buChar char="–"/>
              <a:tabLst>
                <a:tab pos="793115" algn="l"/>
                <a:tab pos="793750" algn="l"/>
              </a:tabLst>
            </a:pPr>
            <a:r>
              <a:rPr sz="2000" spc="-10" dirty="0">
                <a:latin typeface="Times New Roman"/>
                <a:cs typeface="Times New Roman"/>
              </a:rPr>
              <a:t>Kleene-</a:t>
            </a:r>
            <a:r>
              <a:rPr sz="2000" dirty="0">
                <a:latin typeface="Times New Roman"/>
                <a:cs typeface="Times New Roman"/>
              </a:rPr>
              <a:t>Dienes: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 =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Max;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J(x,y)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Max(1 – x, </a:t>
            </a:r>
            <a:r>
              <a:rPr sz="2000" spc="-25" dirty="0">
                <a:latin typeface="Times New Roman"/>
                <a:cs typeface="Times New Roman"/>
              </a:rPr>
              <a:t>y)</a:t>
            </a:r>
            <a:endParaRPr sz="2000">
              <a:latin typeface="Times New Roman"/>
              <a:cs typeface="Times New Roman"/>
            </a:endParaRPr>
          </a:p>
          <a:p>
            <a:pPr marL="793115" lvl="1" indent="-285115">
              <a:lnSpc>
                <a:spcPct val="100000"/>
              </a:lnSpc>
              <a:spcBef>
                <a:spcPts val="505"/>
              </a:spcBef>
              <a:buChar char="–"/>
              <a:tabLst>
                <a:tab pos="793115" algn="l"/>
                <a:tab pos="793750" algn="l"/>
              </a:tabLst>
            </a:pPr>
            <a:r>
              <a:rPr sz="2000" dirty="0">
                <a:latin typeface="Times New Roman"/>
                <a:cs typeface="Times New Roman"/>
              </a:rPr>
              <a:t>Reichenbach: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Prod*;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J(x,y)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1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–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x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x·y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10" name="object 10"/>
          <p:cNvGrpSpPr/>
          <p:nvPr/>
        </p:nvGrpSpPr>
        <p:grpSpPr>
          <a:xfrm>
            <a:off x="455612" y="3362325"/>
            <a:ext cx="3580129" cy="411480"/>
            <a:chOff x="455612" y="3362325"/>
            <a:chExt cx="3580129" cy="411480"/>
          </a:xfrm>
        </p:grpSpPr>
        <p:sp>
          <p:nvSpPr>
            <p:cNvPr id="11" name="object 11"/>
            <p:cNvSpPr/>
            <p:nvPr/>
          </p:nvSpPr>
          <p:spPr>
            <a:xfrm>
              <a:off x="461962" y="3368675"/>
              <a:ext cx="3567429" cy="398780"/>
            </a:xfrm>
            <a:custGeom>
              <a:avLst/>
              <a:gdLst/>
              <a:ahLst/>
              <a:cxnLst/>
              <a:rect l="l" t="t" r="r" b="b"/>
              <a:pathLst>
                <a:path w="3567429" h="398779">
                  <a:moveTo>
                    <a:pt x="3500699" y="0"/>
                  </a:moveTo>
                  <a:lnTo>
                    <a:pt x="66411" y="0"/>
                  </a:lnTo>
                  <a:lnTo>
                    <a:pt x="40561" y="5218"/>
                  </a:lnTo>
                  <a:lnTo>
                    <a:pt x="19451" y="19451"/>
                  </a:lnTo>
                  <a:lnTo>
                    <a:pt x="5218" y="40561"/>
                  </a:lnTo>
                  <a:lnTo>
                    <a:pt x="0" y="66412"/>
                  </a:lnTo>
                  <a:lnTo>
                    <a:pt x="0" y="332051"/>
                  </a:lnTo>
                  <a:lnTo>
                    <a:pt x="5218" y="357901"/>
                  </a:lnTo>
                  <a:lnTo>
                    <a:pt x="19451" y="379011"/>
                  </a:lnTo>
                  <a:lnTo>
                    <a:pt x="40561" y="393243"/>
                  </a:lnTo>
                  <a:lnTo>
                    <a:pt x="66411" y="398462"/>
                  </a:lnTo>
                  <a:lnTo>
                    <a:pt x="3500699" y="398462"/>
                  </a:lnTo>
                  <a:lnTo>
                    <a:pt x="3526550" y="393243"/>
                  </a:lnTo>
                  <a:lnTo>
                    <a:pt x="3547660" y="379011"/>
                  </a:lnTo>
                  <a:lnTo>
                    <a:pt x="3561893" y="357901"/>
                  </a:lnTo>
                  <a:lnTo>
                    <a:pt x="3567111" y="332051"/>
                  </a:lnTo>
                  <a:lnTo>
                    <a:pt x="3567111" y="66412"/>
                  </a:lnTo>
                  <a:lnTo>
                    <a:pt x="3561893" y="40561"/>
                  </a:lnTo>
                  <a:lnTo>
                    <a:pt x="3547660" y="19451"/>
                  </a:lnTo>
                  <a:lnTo>
                    <a:pt x="3526550" y="5218"/>
                  </a:lnTo>
                  <a:lnTo>
                    <a:pt x="3500699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61962" y="3368675"/>
              <a:ext cx="3567429" cy="398780"/>
            </a:xfrm>
            <a:custGeom>
              <a:avLst/>
              <a:gdLst/>
              <a:ahLst/>
              <a:cxnLst/>
              <a:rect l="l" t="t" r="r" b="b"/>
              <a:pathLst>
                <a:path w="3567429" h="398779">
                  <a:moveTo>
                    <a:pt x="0" y="66411"/>
                  </a:moveTo>
                  <a:lnTo>
                    <a:pt x="5218" y="40561"/>
                  </a:lnTo>
                  <a:lnTo>
                    <a:pt x="19451" y="19451"/>
                  </a:lnTo>
                  <a:lnTo>
                    <a:pt x="40561" y="5218"/>
                  </a:lnTo>
                  <a:lnTo>
                    <a:pt x="66411" y="0"/>
                  </a:lnTo>
                  <a:lnTo>
                    <a:pt x="3500701" y="0"/>
                  </a:lnTo>
                  <a:lnTo>
                    <a:pt x="3526551" y="5218"/>
                  </a:lnTo>
                  <a:lnTo>
                    <a:pt x="3547660" y="19451"/>
                  </a:lnTo>
                  <a:lnTo>
                    <a:pt x="3561893" y="40561"/>
                  </a:lnTo>
                  <a:lnTo>
                    <a:pt x="3567112" y="66411"/>
                  </a:lnTo>
                  <a:lnTo>
                    <a:pt x="3567112" y="332051"/>
                  </a:lnTo>
                  <a:lnTo>
                    <a:pt x="3561893" y="357901"/>
                  </a:lnTo>
                  <a:lnTo>
                    <a:pt x="3547660" y="379011"/>
                  </a:lnTo>
                  <a:lnTo>
                    <a:pt x="3526551" y="393244"/>
                  </a:lnTo>
                  <a:lnTo>
                    <a:pt x="3500701" y="398463"/>
                  </a:lnTo>
                  <a:lnTo>
                    <a:pt x="66411" y="398463"/>
                  </a:lnTo>
                  <a:lnTo>
                    <a:pt x="40561" y="393244"/>
                  </a:lnTo>
                  <a:lnTo>
                    <a:pt x="19451" y="379011"/>
                  </a:lnTo>
                  <a:lnTo>
                    <a:pt x="5218" y="357901"/>
                  </a:lnTo>
                  <a:lnTo>
                    <a:pt x="0" y="332051"/>
                  </a:lnTo>
                  <a:lnTo>
                    <a:pt x="0" y="66411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36422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Índice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20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64540" y="1087627"/>
            <a:ext cx="4793615" cy="2668270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7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spc="-10" dirty="0">
                <a:latin typeface="Times New Roman"/>
                <a:cs typeface="Times New Roman"/>
              </a:rPr>
              <a:t>Introducción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62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Conjuntos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borrosos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0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Operaciones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conjuntos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borrosos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6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Lógica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borrosa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3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Implicación</a:t>
            </a:r>
            <a:r>
              <a:rPr sz="2400" spc="-3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borrosa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62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Inferencia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Borrosa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279525">
              <a:lnSpc>
                <a:spcPct val="100000"/>
              </a:lnSpc>
              <a:spcBef>
                <a:spcPts val="100"/>
              </a:spcBef>
            </a:pPr>
            <a:r>
              <a:rPr dirty="0"/>
              <a:t>Mecanismos</a:t>
            </a:r>
            <a:r>
              <a:rPr spc="-3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Inferencia</a:t>
            </a:r>
            <a:r>
              <a:rPr spc="-15" dirty="0"/>
              <a:t> </a:t>
            </a:r>
            <a:r>
              <a:rPr spc="-10" dirty="0"/>
              <a:t>Borrosa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764540" y="1010818"/>
            <a:ext cx="7747000" cy="2885440"/>
          </a:xfrm>
          <a:prstGeom prst="rect">
            <a:avLst/>
          </a:prstGeom>
        </p:spPr>
        <p:txBody>
          <a:bodyPr vert="horz" wrap="square" lIns="0" tIns="16827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13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Reglas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inferencia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clásicas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del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Modus</a:t>
            </a:r>
            <a:r>
              <a:rPr sz="2400" i="1" spc="-1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Ponens</a:t>
            </a:r>
            <a:r>
              <a:rPr sz="2400" i="1" spc="-10" dirty="0">
                <a:latin typeface="Times New Roman"/>
                <a:cs typeface="Times New Roman"/>
              </a:rPr>
              <a:t> </a:t>
            </a:r>
            <a:r>
              <a:rPr sz="2400" spc="-20" dirty="0">
                <a:latin typeface="Times New Roman"/>
                <a:cs typeface="Times New Roman"/>
              </a:rPr>
              <a:t>(MP)</a:t>
            </a:r>
            <a:endParaRPr sz="2400">
              <a:latin typeface="Times New Roman"/>
              <a:cs typeface="Times New Roman"/>
            </a:endParaRPr>
          </a:p>
          <a:p>
            <a:pPr marL="1243965" marR="5233035" indent="-241300">
              <a:lnSpc>
                <a:spcPct val="120800"/>
              </a:lnSpc>
              <a:spcBef>
                <a:spcPts val="525"/>
              </a:spcBef>
              <a:tabLst>
                <a:tab pos="1875789" algn="l"/>
              </a:tabLst>
            </a:pPr>
            <a:r>
              <a:rPr sz="2000" i="1" dirty="0">
                <a:latin typeface="Times New Roman"/>
                <a:cs typeface="Times New Roman"/>
              </a:rPr>
              <a:t>Modus</a:t>
            </a:r>
            <a:r>
              <a:rPr sz="2000" i="1" spc="-10" dirty="0">
                <a:latin typeface="Times New Roman"/>
                <a:cs typeface="Times New Roman"/>
              </a:rPr>
              <a:t> Ponens </a:t>
            </a:r>
            <a:r>
              <a:rPr sz="2000" i="1" dirty="0">
                <a:latin typeface="Times New Roman"/>
                <a:cs typeface="Times New Roman"/>
              </a:rPr>
              <a:t>p </a:t>
            </a:r>
            <a:r>
              <a:rPr sz="2100" i="1" spc="245" dirty="0">
                <a:latin typeface="Symbol"/>
                <a:cs typeface="Symbol"/>
              </a:rPr>
              <a:t></a:t>
            </a:r>
            <a:r>
              <a:rPr sz="2100" dirty="0">
                <a:latin typeface="Times New Roman"/>
                <a:cs typeface="Times New Roman"/>
              </a:rPr>
              <a:t>	</a:t>
            </a:r>
            <a:r>
              <a:rPr sz="2000" i="1" spc="-50" dirty="0">
                <a:latin typeface="Times New Roman"/>
                <a:cs typeface="Times New Roman"/>
              </a:rPr>
              <a:t>q</a:t>
            </a:r>
            <a:endParaRPr sz="2000">
              <a:latin typeface="Times New Roman"/>
              <a:cs typeface="Times New Roman"/>
            </a:endParaRPr>
          </a:p>
          <a:p>
            <a:pPr marL="1243965">
              <a:lnSpc>
                <a:spcPct val="100000"/>
              </a:lnSpc>
              <a:spcBef>
                <a:spcPts val="365"/>
              </a:spcBef>
            </a:pPr>
            <a:r>
              <a:rPr sz="2000" i="1" dirty="0">
                <a:latin typeface="Times New Roman"/>
                <a:cs typeface="Times New Roman"/>
              </a:rPr>
              <a:t>p</a:t>
            </a:r>
            <a:endParaRPr sz="2000">
              <a:latin typeface="Times New Roman"/>
              <a:cs typeface="Times New Roman"/>
            </a:endParaRPr>
          </a:p>
          <a:p>
            <a:pPr marL="1841500">
              <a:lnSpc>
                <a:spcPct val="100000"/>
              </a:lnSpc>
              <a:spcBef>
                <a:spcPts val="505"/>
              </a:spcBef>
            </a:pPr>
            <a:r>
              <a:rPr sz="2000" i="1" dirty="0">
                <a:latin typeface="Times New Roman"/>
                <a:cs typeface="Times New Roman"/>
              </a:rPr>
              <a:t>q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ts val="2845"/>
              </a:lnSpc>
              <a:spcBef>
                <a:spcPts val="610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Ej.:</a:t>
            </a:r>
            <a:r>
              <a:rPr sz="2400" spc="-3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“Si</a:t>
            </a:r>
            <a:r>
              <a:rPr sz="2400" spc="-15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hace</a:t>
            </a:r>
            <a:r>
              <a:rPr sz="2400" spc="-2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calor,</a:t>
            </a:r>
            <a:r>
              <a:rPr sz="2400" spc="-1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entonces</a:t>
            </a:r>
            <a:r>
              <a:rPr sz="2400" spc="-15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la</a:t>
            </a:r>
            <a:r>
              <a:rPr sz="2400" spc="-15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terraza</a:t>
            </a:r>
            <a:r>
              <a:rPr sz="2400" spc="-2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está</a:t>
            </a:r>
            <a:r>
              <a:rPr sz="2400" spc="-15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llena.</a:t>
            </a:r>
            <a:r>
              <a:rPr sz="2400" spc="-15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Hace</a:t>
            </a:r>
            <a:r>
              <a:rPr sz="2400" spc="-15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spc="-10" dirty="0">
                <a:solidFill>
                  <a:srgbClr val="009973"/>
                </a:solidFill>
                <a:latin typeface="Times New Roman"/>
                <a:cs typeface="Times New Roman"/>
              </a:rPr>
              <a:t>24ºC.</a:t>
            </a:r>
            <a:endParaRPr sz="2400">
              <a:latin typeface="Times New Roman"/>
              <a:cs typeface="Times New Roman"/>
            </a:endParaRPr>
          </a:p>
          <a:p>
            <a:pPr marL="355600">
              <a:lnSpc>
                <a:spcPts val="2845"/>
              </a:lnSpc>
            </a:pP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¿Cómo</a:t>
            </a:r>
            <a:r>
              <a:rPr sz="2400" spc="-20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de</a:t>
            </a:r>
            <a:r>
              <a:rPr sz="2400" spc="-15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llena</a:t>
            </a:r>
            <a:r>
              <a:rPr sz="2400" spc="-15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está</a:t>
            </a:r>
            <a:r>
              <a:rPr sz="2400" spc="-15" dirty="0">
                <a:solidFill>
                  <a:srgbClr val="009973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9973"/>
                </a:solidFill>
                <a:latin typeface="Times New Roman"/>
                <a:cs typeface="Times New Roman"/>
              </a:rPr>
              <a:t>la</a:t>
            </a:r>
            <a:r>
              <a:rPr sz="2400" spc="-10" dirty="0">
                <a:solidFill>
                  <a:srgbClr val="009973"/>
                </a:solidFill>
                <a:latin typeface="Times New Roman"/>
                <a:cs typeface="Times New Roman"/>
              </a:rPr>
              <a:t> terraza?”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775862" y="2812981"/>
            <a:ext cx="1376680" cy="0"/>
          </a:xfrm>
          <a:custGeom>
            <a:avLst/>
            <a:gdLst/>
            <a:ahLst/>
            <a:cxnLst/>
            <a:rect l="l" t="t" r="r" b="b"/>
            <a:pathLst>
              <a:path w="1376680">
                <a:moveTo>
                  <a:pt x="0" y="1"/>
                </a:moveTo>
                <a:lnTo>
                  <a:pt x="1376412" y="0"/>
                </a:lnTo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605337" y="227012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lnTo>
                  <a:pt x="1" y="1"/>
                </a:lnTo>
              </a:path>
            </a:pathLst>
          </a:custGeom>
          <a:ln w="285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21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279525">
              <a:lnSpc>
                <a:spcPct val="100000"/>
              </a:lnSpc>
              <a:spcBef>
                <a:spcPts val="100"/>
              </a:spcBef>
            </a:pPr>
            <a:r>
              <a:rPr dirty="0"/>
              <a:t>Mecanismos</a:t>
            </a:r>
            <a:r>
              <a:rPr spc="-3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Inferencia</a:t>
            </a:r>
            <a:r>
              <a:rPr spc="-15" dirty="0"/>
              <a:t> </a:t>
            </a:r>
            <a:r>
              <a:rPr spc="-10" dirty="0"/>
              <a:t>Borrosa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764540" y="1118764"/>
            <a:ext cx="6918959" cy="3158490"/>
          </a:xfrm>
          <a:prstGeom prst="rect">
            <a:avLst/>
          </a:prstGeom>
        </p:spPr>
        <p:txBody>
          <a:bodyPr vert="horz" wrap="square" lIns="0" tIns="8255" rIns="0" bIns="0" rtlCol="0">
            <a:spAutoFit/>
          </a:bodyPr>
          <a:lstStyle/>
          <a:p>
            <a:pPr marL="355600" marR="3951604" indent="-342900">
              <a:lnSpc>
                <a:spcPct val="116799"/>
              </a:lnSpc>
              <a:spcBef>
                <a:spcPts val="65"/>
              </a:spcBef>
            </a:pPr>
            <a:r>
              <a:rPr sz="2000" i="1" dirty="0">
                <a:latin typeface="Times New Roman"/>
                <a:cs typeface="Times New Roman"/>
              </a:rPr>
              <a:t>Modus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Ponens</a:t>
            </a:r>
            <a:r>
              <a:rPr sz="2000" i="1" spc="-10" dirty="0">
                <a:latin typeface="Times New Roman"/>
                <a:cs typeface="Times New Roman"/>
              </a:rPr>
              <a:t> Generalizado </a:t>
            </a:r>
            <a:r>
              <a:rPr sz="2000" i="1" dirty="0">
                <a:latin typeface="Times New Roman"/>
                <a:cs typeface="Times New Roman"/>
              </a:rPr>
              <a:t>P(x)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100" i="1" spc="295" dirty="0">
                <a:latin typeface="Symbol"/>
                <a:cs typeface="Symbol"/>
              </a:rPr>
              <a:t></a:t>
            </a:r>
            <a:r>
              <a:rPr sz="2100" spc="-30" dirty="0">
                <a:latin typeface="Times New Roman"/>
                <a:cs typeface="Times New Roman"/>
              </a:rPr>
              <a:t> </a:t>
            </a:r>
            <a:r>
              <a:rPr sz="2000" i="1" spc="-20" dirty="0">
                <a:latin typeface="Times New Roman"/>
                <a:cs typeface="Times New Roman"/>
              </a:rPr>
              <a:t>Q(y)</a:t>
            </a:r>
            <a:endParaRPr sz="2000">
              <a:latin typeface="Times New Roman"/>
              <a:cs typeface="Times New Roman"/>
            </a:endParaRPr>
          </a:p>
          <a:p>
            <a:pPr marL="355600">
              <a:lnSpc>
                <a:spcPct val="100000"/>
              </a:lnSpc>
              <a:spcBef>
                <a:spcPts val="484"/>
              </a:spcBef>
            </a:pPr>
            <a:r>
              <a:rPr sz="2000" i="1" spc="-10" dirty="0">
                <a:latin typeface="Times New Roman"/>
                <a:cs typeface="Times New Roman"/>
              </a:rPr>
              <a:t>P*(x)</a:t>
            </a:r>
            <a:endParaRPr sz="2000">
              <a:latin typeface="Times New Roman"/>
              <a:cs typeface="Times New Roman"/>
            </a:endParaRPr>
          </a:p>
          <a:p>
            <a:pPr marL="1116965">
              <a:lnSpc>
                <a:spcPct val="100000"/>
              </a:lnSpc>
              <a:spcBef>
                <a:spcPts val="505"/>
              </a:spcBef>
            </a:pPr>
            <a:r>
              <a:rPr sz="2000" i="1" spc="-10" dirty="0">
                <a:latin typeface="Times New Roman"/>
                <a:cs typeface="Times New Roman"/>
              </a:rPr>
              <a:t>Q*(y)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2200">
              <a:latin typeface="Times New Roman"/>
              <a:cs typeface="Times New Roman"/>
            </a:endParaRPr>
          </a:p>
          <a:p>
            <a:pPr marL="354965" marR="5080" indent="-342265">
              <a:lnSpc>
                <a:spcPct val="100800"/>
              </a:lnSpc>
              <a:spcBef>
                <a:spcPts val="1440"/>
              </a:spcBef>
              <a:buFont typeface="Times New Roman"/>
              <a:buChar char="•"/>
              <a:tabLst>
                <a:tab pos="354965" algn="l"/>
                <a:tab pos="355600" algn="l"/>
              </a:tabLst>
            </a:pPr>
            <a:r>
              <a:rPr sz="2400" i="1" dirty="0">
                <a:latin typeface="Times New Roman"/>
                <a:cs typeface="Times New Roman"/>
              </a:rPr>
              <a:t>P*</a:t>
            </a:r>
            <a:r>
              <a:rPr sz="2400" i="1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y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Q*</a:t>
            </a:r>
            <a:r>
              <a:rPr sz="2400" i="1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son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predicados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borrosos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que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representan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spc="-25" dirty="0">
                <a:latin typeface="Times New Roman"/>
                <a:cs typeface="Times New Roman"/>
              </a:rPr>
              <a:t>una </a:t>
            </a:r>
            <a:r>
              <a:rPr sz="2400" dirty="0">
                <a:latin typeface="Times New Roman"/>
                <a:cs typeface="Times New Roman"/>
              </a:rPr>
              <a:t>cierta</a:t>
            </a:r>
            <a:r>
              <a:rPr sz="2400" spc="-3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modificación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los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predicados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P</a:t>
            </a:r>
            <a:r>
              <a:rPr sz="2400" i="1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y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i="1" spc="-50" dirty="0">
                <a:latin typeface="Times New Roman"/>
                <a:cs typeface="Times New Roman"/>
              </a:rPr>
              <a:t>Q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25"/>
              </a:spcBef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solidFill>
                  <a:srgbClr val="2D2DB9"/>
                </a:solidFill>
                <a:latin typeface="Times New Roman"/>
                <a:cs typeface="Times New Roman"/>
              </a:rPr>
              <a:t>Objetivo</a:t>
            </a:r>
            <a:r>
              <a:rPr sz="2400" dirty="0">
                <a:latin typeface="Times New Roman"/>
                <a:cs typeface="Times New Roman"/>
              </a:rPr>
              <a:t>:</a:t>
            </a:r>
            <a:r>
              <a:rPr sz="2400" spc="-3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calcular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i="1" spc="-10" dirty="0">
                <a:latin typeface="Times New Roman"/>
                <a:cs typeface="Times New Roman"/>
              </a:rPr>
              <a:t>Q*(y)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916806" y="2270125"/>
            <a:ext cx="1845945" cy="0"/>
          </a:xfrm>
          <a:custGeom>
            <a:avLst/>
            <a:gdLst/>
            <a:ahLst/>
            <a:cxnLst/>
            <a:rect l="l" t="t" r="r" b="b"/>
            <a:pathLst>
              <a:path w="1845945">
                <a:moveTo>
                  <a:pt x="0" y="0"/>
                </a:moveTo>
                <a:lnTo>
                  <a:pt x="1845645" y="1"/>
                </a:lnTo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22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/>
          <p:nvPr/>
        </p:nvSpPr>
        <p:spPr>
          <a:xfrm>
            <a:off x="1505748" y="1483389"/>
            <a:ext cx="1684020" cy="487680"/>
          </a:xfrm>
          <a:custGeom>
            <a:avLst/>
            <a:gdLst/>
            <a:ahLst/>
            <a:cxnLst/>
            <a:rect l="l" t="t" r="r" b="b"/>
            <a:pathLst>
              <a:path w="1684020" h="487680">
                <a:moveTo>
                  <a:pt x="1594258" y="0"/>
                </a:moveTo>
                <a:lnTo>
                  <a:pt x="88308" y="63"/>
                </a:lnTo>
                <a:lnTo>
                  <a:pt x="39785" y="15068"/>
                </a:lnTo>
                <a:lnTo>
                  <a:pt x="7124" y="54367"/>
                </a:lnTo>
                <a:lnTo>
                  <a:pt x="0" y="398692"/>
                </a:lnTo>
                <a:lnTo>
                  <a:pt x="1648" y="415044"/>
                </a:lnTo>
                <a:lnTo>
                  <a:pt x="25891" y="460533"/>
                </a:lnTo>
                <a:lnTo>
                  <a:pt x="71122" y="485181"/>
                </a:lnTo>
                <a:lnTo>
                  <a:pt x="89581" y="487065"/>
                </a:lnTo>
                <a:lnTo>
                  <a:pt x="1595532" y="487000"/>
                </a:lnTo>
                <a:lnTo>
                  <a:pt x="1644055" y="471995"/>
                </a:lnTo>
                <a:lnTo>
                  <a:pt x="1656622" y="461728"/>
                </a:lnTo>
                <a:lnTo>
                  <a:pt x="89581" y="461665"/>
                </a:lnTo>
                <a:lnTo>
                  <a:pt x="80157" y="460672"/>
                </a:lnTo>
                <a:lnTo>
                  <a:pt x="77840" y="460672"/>
                </a:lnTo>
                <a:lnTo>
                  <a:pt x="75349" y="460165"/>
                </a:lnTo>
                <a:lnTo>
                  <a:pt x="76208" y="460165"/>
                </a:lnTo>
                <a:lnTo>
                  <a:pt x="66510" y="457155"/>
                </a:lnTo>
                <a:lnTo>
                  <a:pt x="65689" y="457155"/>
                </a:lnTo>
                <a:lnTo>
                  <a:pt x="63397" y="456189"/>
                </a:lnTo>
                <a:lnTo>
                  <a:pt x="63908" y="456189"/>
                </a:lnTo>
                <a:lnTo>
                  <a:pt x="55137" y="451427"/>
                </a:lnTo>
                <a:lnTo>
                  <a:pt x="54643" y="451427"/>
                </a:lnTo>
                <a:lnTo>
                  <a:pt x="52619" y="450061"/>
                </a:lnTo>
                <a:lnTo>
                  <a:pt x="52987" y="450061"/>
                </a:lnTo>
                <a:lnTo>
                  <a:pt x="45333" y="443745"/>
                </a:lnTo>
                <a:lnTo>
                  <a:pt x="44969" y="443745"/>
                </a:lnTo>
                <a:lnTo>
                  <a:pt x="43256" y="442031"/>
                </a:lnTo>
                <a:lnTo>
                  <a:pt x="43554" y="442031"/>
                </a:lnTo>
                <a:lnTo>
                  <a:pt x="37243" y="434380"/>
                </a:lnTo>
                <a:lnTo>
                  <a:pt x="36939" y="434380"/>
                </a:lnTo>
                <a:lnTo>
                  <a:pt x="35573" y="432357"/>
                </a:lnTo>
                <a:lnTo>
                  <a:pt x="35841" y="432357"/>
                </a:lnTo>
                <a:lnTo>
                  <a:pt x="31089" y="423604"/>
                </a:lnTo>
                <a:lnTo>
                  <a:pt x="30811" y="423604"/>
                </a:lnTo>
                <a:lnTo>
                  <a:pt x="29844" y="421311"/>
                </a:lnTo>
                <a:lnTo>
                  <a:pt x="30099" y="421311"/>
                </a:lnTo>
                <a:lnTo>
                  <a:pt x="27101" y="411651"/>
                </a:lnTo>
                <a:lnTo>
                  <a:pt x="26835" y="411651"/>
                </a:lnTo>
                <a:lnTo>
                  <a:pt x="26328" y="409160"/>
                </a:lnTo>
                <a:lnTo>
                  <a:pt x="26584" y="409160"/>
                </a:lnTo>
                <a:lnTo>
                  <a:pt x="25271" y="396144"/>
                </a:lnTo>
                <a:lnTo>
                  <a:pt x="25336" y="89646"/>
                </a:lnTo>
                <a:lnTo>
                  <a:pt x="26572" y="77904"/>
                </a:lnTo>
                <a:lnTo>
                  <a:pt x="26328" y="77904"/>
                </a:lnTo>
                <a:lnTo>
                  <a:pt x="26835" y="75412"/>
                </a:lnTo>
                <a:lnTo>
                  <a:pt x="27101" y="75412"/>
                </a:lnTo>
                <a:lnTo>
                  <a:pt x="30099" y="65754"/>
                </a:lnTo>
                <a:lnTo>
                  <a:pt x="29844" y="65754"/>
                </a:lnTo>
                <a:lnTo>
                  <a:pt x="30811" y="63460"/>
                </a:lnTo>
                <a:lnTo>
                  <a:pt x="31089" y="63460"/>
                </a:lnTo>
                <a:lnTo>
                  <a:pt x="35840" y="54707"/>
                </a:lnTo>
                <a:lnTo>
                  <a:pt x="35573" y="54707"/>
                </a:lnTo>
                <a:lnTo>
                  <a:pt x="36939" y="52683"/>
                </a:lnTo>
                <a:lnTo>
                  <a:pt x="37244" y="52683"/>
                </a:lnTo>
                <a:lnTo>
                  <a:pt x="43555" y="45032"/>
                </a:lnTo>
                <a:lnTo>
                  <a:pt x="43256" y="45032"/>
                </a:lnTo>
                <a:lnTo>
                  <a:pt x="44969" y="43319"/>
                </a:lnTo>
                <a:lnTo>
                  <a:pt x="45332" y="43319"/>
                </a:lnTo>
                <a:lnTo>
                  <a:pt x="52988" y="37002"/>
                </a:lnTo>
                <a:lnTo>
                  <a:pt x="52619" y="37002"/>
                </a:lnTo>
                <a:lnTo>
                  <a:pt x="54643" y="35637"/>
                </a:lnTo>
                <a:lnTo>
                  <a:pt x="55135" y="35637"/>
                </a:lnTo>
                <a:lnTo>
                  <a:pt x="63906" y="30876"/>
                </a:lnTo>
                <a:lnTo>
                  <a:pt x="63397" y="30876"/>
                </a:lnTo>
                <a:lnTo>
                  <a:pt x="65689" y="29908"/>
                </a:lnTo>
                <a:lnTo>
                  <a:pt x="66514" y="29908"/>
                </a:lnTo>
                <a:lnTo>
                  <a:pt x="76208" y="26898"/>
                </a:lnTo>
                <a:lnTo>
                  <a:pt x="75349" y="26898"/>
                </a:lnTo>
                <a:lnTo>
                  <a:pt x="77840" y="26391"/>
                </a:lnTo>
                <a:lnTo>
                  <a:pt x="80375" y="26391"/>
                </a:lnTo>
                <a:lnTo>
                  <a:pt x="90855" y="25335"/>
                </a:lnTo>
                <a:lnTo>
                  <a:pt x="1656622" y="25335"/>
                </a:lnTo>
                <a:lnTo>
                  <a:pt x="1644732" y="15525"/>
                </a:lnTo>
                <a:lnTo>
                  <a:pt x="1611885" y="1711"/>
                </a:lnTo>
                <a:lnTo>
                  <a:pt x="1594258" y="0"/>
                </a:lnTo>
                <a:close/>
              </a:path>
              <a:path w="1684020" h="487680">
                <a:moveTo>
                  <a:pt x="1607221" y="460293"/>
                </a:moveTo>
                <a:lnTo>
                  <a:pt x="1592985" y="461728"/>
                </a:lnTo>
                <a:lnTo>
                  <a:pt x="1656622" y="461728"/>
                </a:lnTo>
                <a:lnTo>
                  <a:pt x="1657374" y="461109"/>
                </a:lnTo>
                <a:lnTo>
                  <a:pt x="1657811" y="460672"/>
                </a:lnTo>
                <a:lnTo>
                  <a:pt x="1606001" y="460672"/>
                </a:lnTo>
                <a:lnTo>
                  <a:pt x="1607221" y="460293"/>
                </a:lnTo>
                <a:close/>
              </a:path>
              <a:path w="1684020" h="487680">
                <a:moveTo>
                  <a:pt x="75349" y="460165"/>
                </a:moveTo>
                <a:lnTo>
                  <a:pt x="77840" y="460672"/>
                </a:lnTo>
                <a:lnTo>
                  <a:pt x="76649" y="460302"/>
                </a:lnTo>
                <a:lnTo>
                  <a:pt x="75349" y="460165"/>
                </a:lnTo>
                <a:close/>
              </a:path>
              <a:path w="1684020" h="487680">
                <a:moveTo>
                  <a:pt x="76649" y="460302"/>
                </a:moveTo>
                <a:lnTo>
                  <a:pt x="77840" y="460672"/>
                </a:lnTo>
                <a:lnTo>
                  <a:pt x="80157" y="460672"/>
                </a:lnTo>
                <a:lnTo>
                  <a:pt x="76649" y="460302"/>
                </a:lnTo>
                <a:close/>
              </a:path>
              <a:path w="1684020" h="487680">
                <a:moveTo>
                  <a:pt x="1608491" y="460165"/>
                </a:moveTo>
                <a:lnTo>
                  <a:pt x="1607192" y="460302"/>
                </a:lnTo>
                <a:lnTo>
                  <a:pt x="1606001" y="460672"/>
                </a:lnTo>
                <a:lnTo>
                  <a:pt x="1608491" y="460165"/>
                </a:lnTo>
                <a:close/>
              </a:path>
              <a:path w="1684020" h="487680">
                <a:moveTo>
                  <a:pt x="1658253" y="460165"/>
                </a:moveTo>
                <a:lnTo>
                  <a:pt x="1608491" y="460165"/>
                </a:lnTo>
                <a:lnTo>
                  <a:pt x="1606001" y="460672"/>
                </a:lnTo>
                <a:lnTo>
                  <a:pt x="1657811" y="460672"/>
                </a:lnTo>
                <a:lnTo>
                  <a:pt x="1658253" y="460165"/>
                </a:lnTo>
                <a:close/>
              </a:path>
              <a:path w="1684020" h="487680">
                <a:moveTo>
                  <a:pt x="76208" y="460165"/>
                </a:moveTo>
                <a:lnTo>
                  <a:pt x="75349" y="460165"/>
                </a:lnTo>
                <a:lnTo>
                  <a:pt x="76649" y="460302"/>
                </a:lnTo>
                <a:lnTo>
                  <a:pt x="76208" y="460165"/>
                </a:lnTo>
                <a:close/>
              </a:path>
              <a:path w="1684020" h="487680">
                <a:moveTo>
                  <a:pt x="1619246" y="456561"/>
                </a:moveTo>
                <a:lnTo>
                  <a:pt x="1607221" y="460293"/>
                </a:lnTo>
                <a:lnTo>
                  <a:pt x="1608491" y="460165"/>
                </a:lnTo>
                <a:lnTo>
                  <a:pt x="1658253" y="460165"/>
                </a:lnTo>
                <a:lnTo>
                  <a:pt x="1660736" y="457155"/>
                </a:lnTo>
                <a:lnTo>
                  <a:pt x="1618151" y="457155"/>
                </a:lnTo>
                <a:lnTo>
                  <a:pt x="1619246" y="456561"/>
                </a:lnTo>
                <a:close/>
              </a:path>
              <a:path w="1684020" h="487680">
                <a:moveTo>
                  <a:pt x="63397" y="456189"/>
                </a:moveTo>
                <a:lnTo>
                  <a:pt x="65689" y="457155"/>
                </a:lnTo>
                <a:lnTo>
                  <a:pt x="64592" y="456560"/>
                </a:lnTo>
                <a:lnTo>
                  <a:pt x="63397" y="456189"/>
                </a:lnTo>
                <a:close/>
              </a:path>
              <a:path w="1684020" h="487680">
                <a:moveTo>
                  <a:pt x="64592" y="456560"/>
                </a:moveTo>
                <a:lnTo>
                  <a:pt x="65689" y="457155"/>
                </a:lnTo>
                <a:lnTo>
                  <a:pt x="66510" y="457155"/>
                </a:lnTo>
                <a:lnTo>
                  <a:pt x="64592" y="456560"/>
                </a:lnTo>
                <a:close/>
              </a:path>
              <a:path w="1684020" h="487680">
                <a:moveTo>
                  <a:pt x="1620445" y="456189"/>
                </a:moveTo>
                <a:lnTo>
                  <a:pt x="1619246" y="456561"/>
                </a:lnTo>
                <a:lnTo>
                  <a:pt x="1618151" y="457155"/>
                </a:lnTo>
                <a:lnTo>
                  <a:pt x="1620445" y="456189"/>
                </a:lnTo>
                <a:close/>
              </a:path>
              <a:path w="1684020" h="487680">
                <a:moveTo>
                  <a:pt x="1661533" y="456189"/>
                </a:moveTo>
                <a:lnTo>
                  <a:pt x="1620445" y="456189"/>
                </a:lnTo>
                <a:lnTo>
                  <a:pt x="1618151" y="457155"/>
                </a:lnTo>
                <a:lnTo>
                  <a:pt x="1660736" y="457155"/>
                </a:lnTo>
                <a:lnTo>
                  <a:pt x="1661533" y="456189"/>
                </a:lnTo>
                <a:close/>
              </a:path>
              <a:path w="1684020" h="487680">
                <a:moveTo>
                  <a:pt x="1630148" y="450643"/>
                </a:moveTo>
                <a:lnTo>
                  <a:pt x="1619246" y="456561"/>
                </a:lnTo>
                <a:lnTo>
                  <a:pt x="1620445" y="456189"/>
                </a:lnTo>
                <a:lnTo>
                  <a:pt x="1661533" y="456189"/>
                </a:lnTo>
                <a:lnTo>
                  <a:pt x="1665461" y="451427"/>
                </a:lnTo>
                <a:lnTo>
                  <a:pt x="1629197" y="451427"/>
                </a:lnTo>
                <a:lnTo>
                  <a:pt x="1630148" y="450643"/>
                </a:lnTo>
                <a:close/>
              </a:path>
              <a:path w="1684020" h="487680">
                <a:moveTo>
                  <a:pt x="63908" y="456189"/>
                </a:moveTo>
                <a:lnTo>
                  <a:pt x="63397" y="456189"/>
                </a:lnTo>
                <a:lnTo>
                  <a:pt x="64592" y="456560"/>
                </a:lnTo>
                <a:lnTo>
                  <a:pt x="63908" y="456189"/>
                </a:lnTo>
                <a:close/>
              </a:path>
              <a:path w="1684020" h="487680">
                <a:moveTo>
                  <a:pt x="52619" y="450061"/>
                </a:moveTo>
                <a:lnTo>
                  <a:pt x="54643" y="451427"/>
                </a:lnTo>
                <a:lnTo>
                  <a:pt x="53692" y="450643"/>
                </a:lnTo>
                <a:lnTo>
                  <a:pt x="52619" y="450061"/>
                </a:lnTo>
                <a:close/>
              </a:path>
              <a:path w="1684020" h="487680">
                <a:moveTo>
                  <a:pt x="53692" y="450643"/>
                </a:moveTo>
                <a:lnTo>
                  <a:pt x="54643" y="451427"/>
                </a:lnTo>
                <a:lnTo>
                  <a:pt x="55137" y="451427"/>
                </a:lnTo>
                <a:lnTo>
                  <a:pt x="53692" y="450643"/>
                </a:lnTo>
                <a:close/>
              </a:path>
              <a:path w="1684020" h="487680">
                <a:moveTo>
                  <a:pt x="1631221" y="450061"/>
                </a:moveTo>
                <a:lnTo>
                  <a:pt x="1630148" y="450643"/>
                </a:lnTo>
                <a:lnTo>
                  <a:pt x="1629197" y="451427"/>
                </a:lnTo>
                <a:lnTo>
                  <a:pt x="1631221" y="450061"/>
                </a:lnTo>
                <a:close/>
              </a:path>
              <a:path w="1684020" h="487680">
                <a:moveTo>
                  <a:pt x="1666589" y="450061"/>
                </a:moveTo>
                <a:lnTo>
                  <a:pt x="1631221" y="450061"/>
                </a:lnTo>
                <a:lnTo>
                  <a:pt x="1629197" y="451427"/>
                </a:lnTo>
                <a:lnTo>
                  <a:pt x="1665461" y="451427"/>
                </a:lnTo>
                <a:lnTo>
                  <a:pt x="1666589" y="450061"/>
                </a:lnTo>
                <a:close/>
              </a:path>
              <a:path w="1684020" h="487680">
                <a:moveTo>
                  <a:pt x="52987" y="450061"/>
                </a:moveTo>
                <a:lnTo>
                  <a:pt x="52619" y="450061"/>
                </a:lnTo>
                <a:lnTo>
                  <a:pt x="53692" y="450643"/>
                </a:lnTo>
                <a:lnTo>
                  <a:pt x="52987" y="450061"/>
                </a:lnTo>
                <a:close/>
              </a:path>
              <a:path w="1684020" h="487680">
                <a:moveTo>
                  <a:pt x="1639646" y="442806"/>
                </a:moveTo>
                <a:lnTo>
                  <a:pt x="1630148" y="450643"/>
                </a:lnTo>
                <a:lnTo>
                  <a:pt x="1631221" y="450061"/>
                </a:lnTo>
                <a:lnTo>
                  <a:pt x="1666589" y="450061"/>
                </a:lnTo>
                <a:lnTo>
                  <a:pt x="1668378" y="447892"/>
                </a:lnTo>
                <a:lnTo>
                  <a:pt x="1668836" y="447213"/>
                </a:lnTo>
                <a:lnTo>
                  <a:pt x="1670719" y="443745"/>
                </a:lnTo>
                <a:lnTo>
                  <a:pt x="1638871" y="443745"/>
                </a:lnTo>
                <a:lnTo>
                  <a:pt x="1639646" y="442806"/>
                </a:lnTo>
                <a:close/>
              </a:path>
              <a:path w="1684020" h="487680">
                <a:moveTo>
                  <a:pt x="43256" y="442031"/>
                </a:moveTo>
                <a:lnTo>
                  <a:pt x="44969" y="443745"/>
                </a:lnTo>
                <a:lnTo>
                  <a:pt x="44192" y="442803"/>
                </a:lnTo>
                <a:lnTo>
                  <a:pt x="43256" y="442031"/>
                </a:lnTo>
                <a:close/>
              </a:path>
              <a:path w="1684020" h="487680">
                <a:moveTo>
                  <a:pt x="44192" y="442803"/>
                </a:moveTo>
                <a:lnTo>
                  <a:pt x="44969" y="443745"/>
                </a:lnTo>
                <a:lnTo>
                  <a:pt x="45333" y="443745"/>
                </a:lnTo>
                <a:lnTo>
                  <a:pt x="44192" y="442803"/>
                </a:lnTo>
                <a:close/>
              </a:path>
              <a:path w="1684020" h="487680">
                <a:moveTo>
                  <a:pt x="1640586" y="442031"/>
                </a:moveTo>
                <a:lnTo>
                  <a:pt x="1639646" y="442806"/>
                </a:lnTo>
                <a:lnTo>
                  <a:pt x="1638871" y="443745"/>
                </a:lnTo>
                <a:lnTo>
                  <a:pt x="1640586" y="442031"/>
                </a:lnTo>
                <a:close/>
              </a:path>
              <a:path w="1684020" h="487680">
                <a:moveTo>
                  <a:pt x="1671649" y="442031"/>
                </a:moveTo>
                <a:lnTo>
                  <a:pt x="1640586" y="442031"/>
                </a:lnTo>
                <a:lnTo>
                  <a:pt x="1638871" y="443745"/>
                </a:lnTo>
                <a:lnTo>
                  <a:pt x="1670719" y="443745"/>
                </a:lnTo>
                <a:lnTo>
                  <a:pt x="1671649" y="442031"/>
                </a:lnTo>
                <a:close/>
              </a:path>
              <a:path w="1684020" h="487680">
                <a:moveTo>
                  <a:pt x="1647483" y="433308"/>
                </a:moveTo>
                <a:lnTo>
                  <a:pt x="1639646" y="442806"/>
                </a:lnTo>
                <a:lnTo>
                  <a:pt x="1640586" y="442031"/>
                </a:lnTo>
                <a:lnTo>
                  <a:pt x="1671649" y="442031"/>
                </a:lnTo>
                <a:lnTo>
                  <a:pt x="1675802" y="434380"/>
                </a:lnTo>
                <a:lnTo>
                  <a:pt x="1646901" y="434380"/>
                </a:lnTo>
                <a:lnTo>
                  <a:pt x="1647483" y="433308"/>
                </a:lnTo>
                <a:close/>
              </a:path>
              <a:path w="1684020" h="487680">
                <a:moveTo>
                  <a:pt x="43554" y="442031"/>
                </a:moveTo>
                <a:lnTo>
                  <a:pt x="43256" y="442031"/>
                </a:lnTo>
                <a:lnTo>
                  <a:pt x="44192" y="442803"/>
                </a:lnTo>
                <a:lnTo>
                  <a:pt x="43554" y="442031"/>
                </a:lnTo>
                <a:close/>
              </a:path>
              <a:path w="1684020" h="487680">
                <a:moveTo>
                  <a:pt x="35573" y="432357"/>
                </a:moveTo>
                <a:lnTo>
                  <a:pt x="36939" y="434380"/>
                </a:lnTo>
                <a:lnTo>
                  <a:pt x="36354" y="433303"/>
                </a:lnTo>
                <a:lnTo>
                  <a:pt x="35573" y="432357"/>
                </a:lnTo>
                <a:close/>
              </a:path>
              <a:path w="1684020" h="487680">
                <a:moveTo>
                  <a:pt x="36354" y="433303"/>
                </a:moveTo>
                <a:lnTo>
                  <a:pt x="36939" y="434380"/>
                </a:lnTo>
                <a:lnTo>
                  <a:pt x="37243" y="434380"/>
                </a:lnTo>
                <a:lnTo>
                  <a:pt x="36354" y="433303"/>
                </a:lnTo>
                <a:close/>
              </a:path>
              <a:path w="1684020" h="487680">
                <a:moveTo>
                  <a:pt x="1648268" y="432357"/>
                </a:moveTo>
                <a:lnTo>
                  <a:pt x="1647483" y="433308"/>
                </a:lnTo>
                <a:lnTo>
                  <a:pt x="1646901" y="434380"/>
                </a:lnTo>
                <a:lnTo>
                  <a:pt x="1648268" y="432357"/>
                </a:lnTo>
                <a:close/>
              </a:path>
              <a:path w="1684020" h="487680">
                <a:moveTo>
                  <a:pt x="1676859" y="432357"/>
                </a:moveTo>
                <a:lnTo>
                  <a:pt x="1648268" y="432357"/>
                </a:lnTo>
                <a:lnTo>
                  <a:pt x="1646901" y="434380"/>
                </a:lnTo>
                <a:lnTo>
                  <a:pt x="1675802" y="434380"/>
                </a:lnTo>
                <a:lnTo>
                  <a:pt x="1676716" y="432696"/>
                </a:lnTo>
                <a:lnTo>
                  <a:pt x="1676859" y="432357"/>
                </a:lnTo>
                <a:close/>
              </a:path>
              <a:path w="1684020" h="487680">
                <a:moveTo>
                  <a:pt x="1653401" y="422406"/>
                </a:moveTo>
                <a:lnTo>
                  <a:pt x="1647483" y="433308"/>
                </a:lnTo>
                <a:lnTo>
                  <a:pt x="1648268" y="432357"/>
                </a:lnTo>
                <a:lnTo>
                  <a:pt x="1676859" y="432357"/>
                </a:lnTo>
                <a:lnTo>
                  <a:pt x="1677040" y="431928"/>
                </a:lnTo>
                <a:lnTo>
                  <a:pt x="1679624" y="423604"/>
                </a:lnTo>
                <a:lnTo>
                  <a:pt x="1653029" y="423604"/>
                </a:lnTo>
                <a:lnTo>
                  <a:pt x="1653401" y="422406"/>
                </a:lnTo>
                <a:close/>
              </a:path>
              <a:path w="1684020" h="487680">
                <a:moveTo>
                  <a:pt x="35841" y="432357"/>
                </a:moveTo>
                <a:lnTo>
                  <a:pt x="35573" y="432357"/>
                </a:lnTo>
                <a:lnTo>
                  <a:pt x="36354" y="433303"/>
                </a:lnTo>
                <a:lnTo>
                  <a:pt x="35841" y="432357"/>
                </a:lnTo>
                <a:close/>
              </a:path>
              <a:path w="1684020" h="487680">
                <a:moveTo>
                  <a:pt x="29844" y="421311"/>
                </a:moveTo>
                <a:lnTo>
                  <a:pt x="30811" y="423604"/>
                </a:lnTo>
                <a:lnTo>
                  <a:pt x="30439" y="422406"/>
                </a:lnTo>
                <a:lnTo>
                  <a:pt x="29844" y="421311"/>
                </a:lnTo>
                <a:close/>
              </a:path>
              <a:path w="1684020" h="487680">
                <a:moveTo>
                  <a:pt x="30439" y="422406"/>
                </a:moveTo>
                <a:lnTo>
                  <a:pt x="30811" y="423604"/>
                </a:lnTo>
                <a:lnTo>
                  <a:pt x="31089" y="423604"/>
                </a:lnTo>
                <a:lnTo>
                  <a:pt x="30439" y="422406"/>
                </a:lnTo>
                <a:close/>
              </a:path>
              <a:path w="1684020" h="487680">
                <a:moveTo>
                  <a:pt x="1653995" y="421311"/>
                </a:moveTo>
                <a:lnTo>
                  <a:pt x="1653401" y="422406"/>
                </a:lnTo>
                <a:lnTo>
                  <a:pt x="1653029" y="423604"/>
                </a:lnTo>
                <a:lnTo>
                  <a:pt x="1653995" y="421311"/>
                </a:lnTo>
                <a:close/>
              </a:path>
              <a:path w="1684020" h="487680">
                <a:moveTo>
                  <a:pt x="1680336" y="421311"/>
                </a:moveTo>
                <a:lnTo>
                  <a:pt x="1653995" y="421311"/>
                </a:lnTo>
                <a:lnTo>
                  <a:pt x="1653029" y="423604"/>
                </a:lnTo>
                <a:lnTo>
                  <a:pt x="1679624" y="423604"/>
                </a:lnTo>
                <a:lnTo>
                  <a:pt x="1680336" y="421311"/>
                </a:lnTo>
                <a:close/>
              </a:path>
              <a:path w="1684020" h="487680">
                <a:moveTo>
                  <a:pt x="30099" y="421311"/>
                </a:moveTo>
                <a:lnTo>
                  <a:pt x="29844" y="421311"/>
                </a:lnTo>
                <a:lnTo>
                  <a:pt x="30439" y="422406"/>
                </a:lnTo>
                <a:lnTo>
                  <a:pt x="30099" y="421311"/>
                </a:lnTo>
                <a:close/>
              </a:path>
              <a:path w="1684020" h="487680">
                <a:moveTo>
                  <a:pt x="1657142" y="410352"/>
                </a:moveTo>
                <a:lnTo>
                  <a:pt x="1653401" y="422406"/>
                </a:lnTo>
                <a:lnTo>
                  <a:pt x="1653995" y="421311"/>
                </a:lnTo>
                <a:lnTo>
                  <a:pt x="1680336" y="421311"/>
                </a:lnTo>
                <a:lnTo>
                  <a:pt x="1682022" y="415879"/>
                </a:lnTo>
                <a:lnTo>
                  <a:pt x="1682192" y="415044"/>
                </a:lnTo>
                <a:lnTo>
                  <a:pt x="1682522" y="411651"/>
                </a:lnTo>
                <a:lnTo>
                  <a:pt x="1657005" y="411651"/>
                </a:lnTo>
                <a:lnTo>
                  <a:pt x="1657142" y="410352"/>
                </a:lnTo>
                <a:close/>
              </a:path>
              <a:path w="1684020" h="487680">
                <a:moveTo>
                  <a:pt x="26328" y="409160"/>
                </a:moveTo>
                <a:lnTo>
                  <a:pt x="26835" y="411651"/>
                </a:lnTo>
                <a:lnTo>
                  <a:pt x="26698" y="410352"/>
                </a:lnTo>
                <a:lnTo>
                  <a:pt x="26328" y="409160"/>
                </a:lnTo>
                <a:close/>
              </a:path>
              <a:path w="1684020" h="487680">
                <a:moveTo>
                  <a:pt x="26706" y="410380"/>
                </a:moveTo>
                <a:lnTo>
                  <a:pt x="26835" y="411651"/>
                </a:lnTo>
                <a:lnTo>
                  <a:pt x="27101" y="411651"/>
                </a:lnTo>
                <a:lnTo>
                  <a:pt x="26706" y="410380"/>
                </a:lnTo>
                <a:close/>
              </a:path>
              <a:path w="1684020" h="487680">
                <a:moveTo>
                  <a:pt x="1657512" y="409160"/>
                </a:moveTo>
                <a:lnTo>
                  <a:pt x="1657139" y="410380"/>
                </a:lnTo>
                <a:lnTo>
                  <a:pt x="1657005" y="411651"/>
                </a:lnTo>
                <a:lnTo>
                  <a:pt x="1657512" y="409160"/>
                </a:lnTo>
                <a:close/>
              </a:path>
              <a:path w="1684020" h="487680">
                <a:moveTo>
                  <a:pt x="1682764" y="409160"/>
                </a:moveTo>
                <a:lnTo>
                  <a:pt x="1657512" y="409160"/>
                </a:lnTo>
                <a:lnTo>
                  <a:pt x="1657005" y="411651"/>
                </a:lnTo>
                <a:lnTo>
                  <a:pt x="1682522" y="411651"/>
                </a:lnTo>
                <a:lnTo>
                  <a:pt x="1682764" y="409160"/>
                </a:lnTo>
                <a:close/>
              </a:path>
              <a:path w="1684020" h="487680">
                <a:moveTo>
                  <a:pt x="26584" y="409160"/>
                </a:moveTo>
                <a:lnTo>
                  <a:pt x="26328" y="409160"/>
                </a:lnTo>
                <a:lnTo>
                  <a:pt x="26706" y="410380"/>
                </a:lnTo>
                <a:lnTo>
                  <a:pt x="26584" y="409160"/>
                </a:lnTo>
                <a:close/>
              </a:path>
              <a:path w="1684020" h="487680">
                <a:moveTo>
                  <a:pt x="1657134" y="76685"/>
                </a:moveTo>
                <a:lnTo>
                  <a:pt x="1658440" y="89646"/>
                </a:lnTo>
                <a:lnTo>
                  <a:pt x="1658505" y="397418"/>
                </a:lnTo>
                <a:lnTo>
                  <a:pt x="1657142" y="410352"/>
                </a:lnTo>
                <a:lnTo>
                  <a:pt x="1657512" y="409160"/>
                </a:lnTo>
                <a:lnTo>
                  <a:pt x="1682764" y="409160"/>
                </a:lnTo>
                <a:lnTo>
                  <a:pt x="1683781" y="398692"/>
                </a:lnTo>
                <a:lnTo>
                  <a:pt x="1683840" y="88372"/>
                </a:lnTo>
                <a:lnTo>
                  <a:pt x="1682785" y="77904"/>
                </a:lnTo>
                <a:lnTo>
                  <a:pt x="1657512" y="77904"/>
                </a:lnTo>
                <a:lnTo>
                  <a:pt x="1657134" y="76685"/>
                </a:lnTo>
                <a:close/>
              </a:path>
              <a:path w="1684020" h="487680">
                <a:moveTo>
                  <a:pt x="26835" y="75412"/>
                </a:moveTo>
                <a:lnTo>
                  <a:pt x="26328" y="77904"/>
                </a:lnTo>
                <a:lnTo>
                  <a:pt x="26701" y="76685"/>
                </a:lnTo>
                <a:lnTo>
                  <a:pt x="26835" y="75412"/>
                </a:lnTo>
                <a:close/>
              </a:path>
              <a:path w="1684020" h="487680">
                <a:moveTo>
                  <a:pt x="26698" y="76712"/>
                </a:moveTo>
                <a:lnTo>
                  <a:pt x="26328" y="77904"/>
                </a:lnTo>
                <a:lnTo>
                  <a:pt x="26572" y="77904"/>
                </a:lnTo>
                <a:lnTo>
                  <a:pt x="26698" y="76712"/>
                </a:lnTo>
                <a:close/>
              </a:path>
              <a:path w="1684020" h="487680">
                <a:moveTo>
                  <a:pt x="1657005" y="75412"/>
                </a:moveTo>
                <a:lnTo>
                  <a:pt x="1657142" y="76712"/>
                </a:lnTo>
                <a:lnTo>
                  <a:pt x="1657512" y="77904"/>
                </a:lnTo>
                <a:lnTo>
                  <a:pt x="1657005" y="75412"/>
                </a:lnTo>
                <a:close/>
              </a:path>
              <a:path w="1684020" h="487680">
                <a:moveTo>
                  <a:pt x="1682534" y="75412"/>
                </a:moveTo>
                <a:lnTo>
                  <a:pt x="1657005" y="75412"/>
                </a:lnTo>
                <a:lnTo>
                  <a:pt x="1657512" y="77904"/>
                </a:lnTo>
                <a:lnTo>
                  <a:pt x="1682785" y="77904"/>
                </a:lnTo>
                <a:lnTo>
                  <a:pt x="1682534" y="75412"/>
                </a:lnTo>
                <a:close/>
              </a:path>
              <a:path w="1684020" h="487680">
                <a:moveTo>
                  <a:pt x="27101" y="75412"/>
                </a:moveTo>
                <a:lnTo>
                  <a:pt x="26835" y="75412"/>
                </a:lnTo>
                <a:lnTo>
                  <a:pt x="26698" y="76712"/>
                </a:lnTo>
                <a:lnTo>
                  <a:pt x="27101" y="75412"/>
                </a:lnTo>
                <a:close/>
              </a:path>
              <a:path w="1684020" h="487680">
                <a:moveTo>
                  <a:pt x="1653400" y="64655"/>
                </a:moveTo>
                <a:lnTo>
                  <a:pt x="1657134" y="76685"/>
                </a:lnTo>
                <a:lnTo>
                  <a:pt x="1657005" y="75412"/>
                </a:lnTo>
                <a:lnTo>
                  <a:pt x="1682534" y="75412"/>
                </a:lnTo>
                <a:lnTo>
                  <a:pt x="1682192" y="72019"/>
                </a:lnTo>
                <a:lnTo>
                  <a:pt x="1682022" y="71184"/>
                </a:lnTo>
                <a:lnTo>
                  <a:pt x="1680336" y="65752"/>
                </a:lnTo>
                <a:lnTo>
                  <a:pt x="1653995" y="65752"/>
                </a:lnTo>
                <a:lnTo>
                  <a:pt x="1653400" y="64655"/>
                </a:lnTo>
                <a:close/>
              </a:path>
              <a:path w="1684020" h="487680">
                <a:moveTo>
                  <a:pt x="30811" y="63460"/>
                </a:moveTo>
                <a:lnTo>
                  <a:pt x="29844" y="65754"/>
                </a:lnTo>
                <a:lnTo>
                  <a:pt x="30440" y="64655"/>
                </a:lnTo>
                <a:lnTo>
                  <a:pt x="30811" y="63460"/>
                </a:lnTo>
                <a:close/>
              </a:path>
              <a:path w="1684020" h="487680">
                <a:moveTo>
                  <a:pt x="30439" y="64658"/>
                </a:moveTo>
                <a:lnTo>
                  <a:pt x="29844" y="65754"/>
                </a:lnTo>
                <a:lnTo>
                  <a:pt x="30099" y="65752"/>
                </a:lnTo>
                <a:lnTo>
                  <a:pt x="30439" y="64658"/>
                </a:lnTo>
                <a:close/>
              </a:path>
              <a:path w="1684020" h="487680">
                <a:moveTo>
                  <a:pt x="1653029" y="63460"/>
                </a:moveTo>
                <a:lnTo>
                  <a:pt x="1653401" y="64658"/>
                </a:lnTo>
                <a:lnTo>
                  <a:pt x="1653995" y="65752"/>
                </a:lnTo>
                <a:lnTo>
                  <a:pt x="1653029" y="63460"/>
                </a:lnTo>
                <a:close/>
              </a:path>
              <a:path w="1684020" h="487680">
                <a:moveTo>
                  <a:pt x="1679624" y="63460"/>
                </a:moveTo>
                <a:lnTo>
                  <a:pt x="1653029" y="63460"/>
                </a:lnTo>
                <a:lnTo>
                  <a:pt x="1653995" y="65752"/>
                </a:lnTo>
                <a:lnTo>
                  <a:pt x="1680336" y="65752"/>
                </a:lnTo>
                <a:lnTo>
                  <a:pt x="1679624" y="63460"/>
                </a:lnTo>
                <a:close/>
              </a:path>
              <a:path w="1684020" h="487680">
                <a:moveTo>
                  <a:pt x="31089" y="63460"/>
                </a:moveTo>
                <a:lnTo>
                  <a:pt x="30811" y="63460"/>
                </a:lnTo>
                <a:lnTo>
                  <a:pt x="30439" y="64658"/>
                </a:lnTo>
                <a:lnTo>
                  <a:pt x="31089" y="63460"/>
                </a:lnTo>
                <a:close/>
              </a:path>
              <a:path w="1684020" h="487680">
                <a:moveTo>
                  <a:pt x="1647485" y="53759"/>
                </a:moveTo>
                <a:lnTo>
                  <a:pt x="1653400" y="64655"/>
                </a:lnTo>
                <a:lnTo>
                  <a:pt x="1653029" y="63460"/>
                </a:lnTo>
                <a:lnTo>
                  <a:pt x="1679624" y="63460"/>
                </a:lnTo>
                <a:lnTo>
                  <a:pt x="1677040" y="55135"/>
                </a:lnTo>
                <a:lnTo>
                  <a:pt x="1676859" y="54707"/>
                </a:lnTo>
                <a:lnTo>
                  <a:pt x="1648268" y="54707"/>
                </a:lnTo>
                <a:lnTo>
                  <a:pt x="1647485" y="53759"/>
                </a:lnTo>
                <a:close/>
              </a:path>
              <a:path w="1684020" h="487680">
                <a:moveTo>
                  <a:pt x="36939" y="52683"/>
                </a:moveTo>
                <a:lnTo>
                  <a:pt x="35573" y="54707"/>
                </a:lnTo>
                <a:lnTo>
                  <a:pt x="36355" y="53759"/>
                </a:lnTo>
                <a:lnTo>
                  <a:pt x="36939" y="52683"/>
                </a:lnTo>
                <a:close/>
              </a:path>
              <a:path w="1684020" h="487680">
                <a:moveTo>
                  <a:pt x="36352" y="53763"/>
                </a:moveTo>
                <a:lnTo>
                  <a:pt x="35573" y="54707"/>
                </a:lnTo>
                <a:lnTo>
                  <a:pt x="35840" y="54707"/>
                </a:lnTo>
                <a:lnTo>
                  <a:pt x="36352" y="53763"/>
                </a:lnTo>
                <a:close/>
              </a:path>
              <a:path w="1684020" h="487680">
                <a:moveTo>
                  <a:pt x="1646901" y="52683"/>
                </a:moveTo>
                <a:lnTo>
                  <a:pt x="1647489" y="53763"/>
                </a:lnTo>
                <a:lnTo>
                  <a:pt x="1648268" y="54707"/>
                </a:lnTo>
                <a:lnTo>
                  <a:pt x="1646901" y="52683"/>
                </a:lnTo>
                <a:close/>
              </a:path>
              <a:path w="1684020" h="487680">
                <a:moveTo>
                  <a:pt x="1675802" y="52683"/>
                </a:moveTo>
                <a:lnTo>
                  <a:pt x="1646901" y="52683"/>
                </a:lnTo>
                <a:lnTo>
                  <a:pt x="1648268" y="54707"/>
                </a:lnTo>
                <a:lnTo>
                  <a:pt x="1676859" y="54707"/>
                </a:lnTo>
                <a:lnTo>
                  <a:pt x="1676716" y="54367"/>
                </a:lnTo>
                <a:lnTo>
                  <a:pt x="1675802" y="52683"/>
                </a:lnTo>
                <a:close/>
              </a:path>
              <a:path w="1684020" h="487680">
                <a:moveTo>
                  <a:pt x="37244" y="52683"/>
                </a:moveTo>
                <a:lnTo>
                  <a:pt x="36939" y="52683"/>
                </a:lnTo>
                <a:lnTo>
                  <a:pt x="36352" y="53763"/>
                </a:lnTo>
                <a:lnTo>
                  <a:pt x="37244" y="52683"/>
                </a:lnTo>
                <a:close/>
              </a:path>
              <a:path w="1684020" h="487680">
                <a:moveTo>
                  <a:pt x="1639643" y="44255"/>
                </a:moveTo>
                <a:lnTo>
                  <a:pt x="1647485" y="53759"/>
                </a:lnTo>
                <a:lnTo>
                  <a:pt x="1646901" y="52683"/>
                </a:lnTo>
                <a:lnTo>
                  <a:pt x="1675802" y="52683"/>
                </a:lnTo>
                <a:lnTo>
                  <a:pt x="1671649" y="45032"/>
                </a:lnTo>
                <a:lnTo>
                  <a:pt x="1640586" y="45032"/>
                </a:lnTo>
                <a:lnTo>
                  <a:pt x="1639643" y="44255"/>
                </a:lnTo>
                <a:close/>
              </a:path>
              <a:path w="1684020" h="487680">
                <a:moveTo>
                  <a:pt x="44969" y="43319"/>
                </a:moveTo>
                <a:lnTo>
                  <a:pt x="43256" y="45032"/>
                </a:lnTo>
                <a:lnTo>
                  <a:pt x="44197" y="44255"/>
                </a:lnTo>
                <a:lnTo>
                  <a:pt x="44969" y="43319"/>
                </a:lnTo>
                <a:close/>
              </a:path>
              <a:path w="1684020" h="487680">
                <a:moveTo>
                  <a:pt x="44195" y="44258"/>
                </a:moveTo>
                <a:lnTo>
                  <a:pt x="43256" y="45032"/>
                </a:lnTo>
                <a:lnTo>
                  <a:pt x="43555" y="45032"/>
                </a:lnTo>
                <a:lnTo>
                  <a:pt x="44195" y="44258"/>
                </a:lnTo>
                <a:close/>
              </a:path>
              <a:path w="1684020" h="487680">
                <a:moveTo>
                  <a:pt x="1638871" y="43319"/>
                </a:moveTo>
                <a:lnTo>
                  <a:pt x="1639646" y="44258"/>
                </a:lnTo>
                <a:lnTo>
                  <a:pt x="1640586" y="45032"/>
                </a:lnTo>
                <a:lnTo>
                  <a:pt x="1638871" y="43319"/>
                </a:lnTo>
                <a:close/>
              </a:path>
              <a:path w="1684020" h="487680">
                <a:moveTo>
                  <a:pt x="1670719" y="43319"/>
                </a:moveTo>
                <a:lnTo>
                  <a:pt x="1638871" y="43319"/>
                </a:lnTo>
                <a:lnTo>
                  <a:pt x="1640586" y="45032"/>
                </a:lnTo>
                <a:lnTo>
                  <a:pt x="1671649" y="45032"/>
                </a:lnTo>
                <a:lnTo>
                  <a:pt x="1670719" y="43319"/>
                </a:lnTo>
                <a:close/>
              </a:path>
              <a:path w="1684020" h="487680">
                <a:moveTo>
                  <a:pt x="45332" y="43319"/>
                </a:moveTo>
                <a:lnTo>
                  <a:pt x="44969" y="43319"/>
                </a:lnTo>
                <a:lnTo>
                  <a:pt x="44195" y="44258"/>
                </a:lnTo>
                <a:lnTo>
                  <a:pt x="45332" y="43319"/>
                </a:lnTo>
                <a:close/>
              </a:path>
              <a:path w="1684020" h="487680">
                <a:moveTo>
                  <a:pt x="1630144" y="36418"/>
                </a:moveTo>
                <a:lnTo>
                  <a:pt x="1639643" y="44255"/>
                </a:lnTo>
                <a:lnTo>
                  <a:pt x="1638871" y="43319"/>
                </a:lnTo>
                <a:lnTo>
                  <a:pt x="1670719" y="43319"/>
                </a:lnTo>
                <a:lnTo>
                  <a:pt x="1668835" y="39848"/>
                </a:lnTo>
                <a:lnTo>
                  <a:pt x="1668378" y="39171"/>
                </a:lnTo>
                <a:lnTo>
                  <a:pt x="1666589" y="37002"/>
                </a:lnTo>
                <a:lnTo>
                  <a:pt x="1631221" y="37002"/>
                </a:lnTo>
                <a:lnTo>
                  <a:pt x="1630144" y="36418"/>
                </a:lnTo>
                <a:close/>
              </a:path>
              <a:path w="1684020" h="487680">
                <a:moveTo>
                  <a:pt x="54643" y="35637"/>
                </a:moveTo>
                <a:lnTo>
                  <a:pt x="52619" y="37002"/>
                </a:lnTo>
                <a:lnTo>
                  <a:pt x="53696" y="36418"/>
                </a:lnTo>
                <a:lnTo>
                  <a:pt x="54643" y="35637"/>
                </a:lnTo>
                <a:close/>
              </a:path>
              <a:path w="1684020" h="487680">
                <a:moveTo>
                  <a:pt x="53696" y="36418"/>
                </a:moveTo>
                <a:lnTo>
                  <a:pt x="52619" y="37002"/>
                </a:lnTo>
                <a:lnTo>
                  <a:pt x="52988" y="37002"/>
                </a:lnTo>
                <a:lnTo>
                  <a:pt x="53696" y="36418"/>
                </a:lnTo>
                <a:close/>
              </a:path>
              <a:path w="1684020" h="487680">
                <a:moveTo>
                  <a:pt x="1629197" y="35637"/>
                </a:moveTo>
                <a:lnTo>
                  <a:pt x="1630144" y="36418"/>
                </a:lnTo>
                <a:lnTo>
                  <a:pt x="1631221" y="37002"/>
                </a:lnTo>
                <a:lnTo>
                  <a:pt x="1629197" y="35637"/>
                </a:lnTo>
                <a:close/>
              </a:path>
              <a:path w="1684020" h="487680">
                <a:moveTo>
                  <a:pt x="1665462" y="35637"/>
                </a:moveTo>
                <a:lnTo>
                  <a:pt x="1629197" y="35637"/>
                </a:lnTo>
                <a:lnTo>
                  <a:pt x="1631221" y="37002"/>
                </a:lnTo>
                <a:lnTo>
                  <a:pt x="1666589" y="37002"/>
                </a:lnTo>
                <a:lnTo>
                  <a:pt x="1665462" y="35637"/>
                </a:lnTo>
                <a:close/>
              </a:path>
              <a:path w="1684020" h="487680">
                <a:moveTo>
                  <a:pt x="1619251" y="30505"/>
                </a:moveTo>
                <a:lnTo>
                  <a:pt x="1630144" y="36418"/>
                </a:lnTo>
                <a:lnTo>
                  <a:pt x="1629197" y="35637"/>
                </a:lnTo>
                <a:lnTo>
                  <a:pt x="1665462" y="35637"/>
                </a:lnTo>
                <a:lnTo>
                  <a:pt x="1661534" y="30876"/>
                </a:lnTo>
                <a:lnTo>
                  <a:pt x="1620445" y="30876"/>
                </a:lnTo>
                <a:lnTo>
                  <a:pt x="1619251" y="30505"/>
                </a:lnTo>
                <a:close/>
              </a:path>
              <a:path w="1684020" h="487680">
                <a:moveTo>
                  <a:pt x="55135" y="35637"/>
                </a:moveTo>
                <a:lnTo>
                  <a:pt x="54643" y="35637"/>
                </a:lnTo>
                <a:lnTo>
                  <a:pt x="53696" y="36418"/>
                </a:lnTo>
                <a:lnTo>
                  <a:pt x="55135" y="35637"/>
                </a:lnTo>
                <a:close/>
              </a:path>
              <a:path w="1684020" h="487680">
                <a:moveTo>
                  <a:pt x="65689" y="29908"/>
                </a:moveTo>
                <a:lnTo>
                  <a:pt x="63397" y="30876"/>
                </a:lnTo>
                <a:lnTo>
                  <a:pt x="64589" y="30505"/>
                </a:lnTo>
                <a:lnTo>
                  <a:pt x="65689" y="29908"/>
                </a:lnTo>
                <a:close/>
              </a:path>
              <a:path w="1684020" h="487680">
                <a:moveTo>
                  <a:pt x="64587" y="30506"/>
                </a:moveTo>
                <a:lnTo>
                  <a:pt x="63397" y="30876"/>
                </a:lnTo>
                <a:lnTo>
                  <a:pt x="63906" y="30876"/>
                </a:lnTo>
                <a:lnTo>
                  <a:pt x="64587" y="30506"/>
                </a:lnTo>
                <a:close/>
              </a:path>
              <a:path w="1684020" h="487680">
                <a:moveTo>
                  <a:pt x="1618151" y="29908"/>
                </a:moveTo>
                <a:lnTo>
                  <a:pt x="1619254" y="30506"/>
                </a:lnTo>
                <a:lnTo>
                  <a:pt x="1620445" y="30876"/>
                </a:lnTo>
                <a:lnTo>
                  <a:pt x="1618151" y="29908"/>
                </a:lnTo>
                <a:close/>
              </a:path>
              <a:path w="1684020" h="487680">
                <a:moveTo>
                  <a:pt x="1660736" y="29908"/>
                </a:moveTo>
                <a:lnTo>
                  <a:pt x="1618151" y="29908"/>
                </a:lnTo>
                <a:lnTo>
                  <a:pt x="1620445" y="30876"/>
                </a:lnTo>
                <a:lnTo>
                  <a:pt x="1661534" y="30876"/>
                </a:lnTo>
                <a:lnTo>
                  <a:pt x="1660736" y="29908"/>
                </a:lnTo>
                <a:close/>
              </a:path>
              <a:path w="1684020" h="487680">
                <a:moveTo>
                  <a:pt x="66514" y="29908"/>
                </a:moveTo>
                <a:lnTo>
                  <a:pt x="65689" y="29908"/>
                </a:lnTo>
                <a:lnTo>
                  <a:pt x="64587" y="30506"/>
                </a:lnTo>
                <a:lnTo>
                  <a:pt x="66514" y="29908"/>
                </a:lnTo>
                <a:close/>
              </a:path>
              <a:path w="1684020" h="487680">
                <a:moveTo>
                  <a:pt x="1607193" y="26761"/>
                </a:moveTo>
                <a:lnTo>
                  <a:pt x="1619251" y="30505"/>
                </a:lnTo>
                <a:lnTo>
                  <a:pt x="1618151" y="29908"/>
                </a:lnTo>
                <a:lnTo>
                  <a:pt x="1660736" y="29908"/>
                </a:lnTo>
                <a:lnTo>
                  <a:pt x="1658253" y="26898"/>
                </a:lnTo>
                <a:lnTo>
                  <a:pt x="1608491" y="26898"/>
                </a:lnTo>
                <a:lnTo>
                  <a:pt x="1607193" y="26761"/>
                </a:lnTo>
                <a:close/>
              </a:path>
              <a:path w="1684020" h="487680">
                <a:moveTo>
                  <a:pt x="77840" y="26391"/>
                </a:moveTo>
                <a:lnTo>
                  <a:pt x="75349" y="26898"/>
                </a:lnTo>
                <a:lnTo>
                  <a:pt x="76649" y="26761"/>
                </a:lnTo>
                <a:lnTo>
                  <a:pt x="77840" y="26391"/>
                </a:lnTo>
                <a:close/>
              </a:path>
              <a:path w="1684020" h="487680">
                <a:moveTo>
                  <a:pt x="76622" y="26770"/>
                </a:moveTo>
                <a:lnTo>
                  <a:pt x="75349" y="26898"/>
                </a:lnTo>
                <a:lnTo>
                  <a:pt x="76208" y="26898"/>
                </a:lnTo>
                <a:lnTo>
                  <a:pt x="76622" y="26770"/>
                </a:lnTo>
                <a:close/>
              </a:path>
              <a:path w="1684020" h="487680">
                <a:moveTo>
                  <a:pt x="1606001" y="26391"/>
                </a:moveTo>
                <a:lnTo>
                  <a:pt x="1607193" y="26761"/>
                </a:lnTo>
                <a:lnTo>
                  <a:pt x="1608491" y="26898"/>
                </a:lnTo>
                <a:lnTo>
                  <a:pt x="1606001" y="26391"/>
                </a:lnTo>
                <a:close/>
              </a:path>
              <a:path w="1684020" h="487680">
                <a:moveTo>
                  <a:pt x="1657811" y="26391"/>
                </a:moveTo>
                <a:lnTo>
                  <a:pt x="1606001" y="26391"/>
                </a:lnTo>
                <a:lnTo>
                  <a:pt x="1608491" y="26898"/>
                </a:lnTo>
                <a:lnTo>
                  <a:pt x="1658253" y="26898"/>
                </a:lnTo>
                <a:lnTo>
                  <a:pt x="1657949" y="26530"/>
                </a:lnTo>
                <a:lnTo>
                  <a:pt x="1657811" y="26391"/>
                </a:lnTo>
                <a:close/>
              </a:path>
              <a:path w="1684020" h="487680">
                <a:moveTo>
                  <a:pt x="80375" y="26391"/>
                </a:moveTo>
                <a:lnTo>
                  <a:pt x="77840" y="26391"/>
                </a:lnTo>
                <a:lnTo>
                  <a:pt x="76622" y="26770"/>
                </a:lnTo>
                <a:lnTo>
                  <a:pt x="80375" y="26391"/>
                </a:lnTo>
                <a:close/>
              </a:path>
              <a:path w="1684020" h="487680">
                <a:moveTo>
                  <a:pt x="1656622" y="25335"/>
                </a:moveTo>
                <a:lnTo>
                  <a:pt x="90855" y="25335"/>
                </a:lnTo>
                <a:lnTo>
                  <a:pt x="1594258" y="25400"/>
                </a:lnTo>
                <a:lnTo>
                  <a:pt x="1607193" y="26761"/>
                </a:lnTo>
                <a:lnTo>
                  <a:pt x="1606001" y="26391"/>
                </a:lnTo>
                <a:lnTo>
                  <a:pt x="1657811" y="26391"/>
                </a:lnTo>
                <a:lnTo>
                  <a:pt x="1657375" y="25956"/>
                </a:lnTo>
                <a:lnTo>
                  <a:pt x="1656622" y="25335"/>
                </a:lnTo>
                <a:close/>
              </a:path>
            </a:pathLst>
          </a:custGeom>
          <a:solidFill>
            <a:srgbClr val="2D2D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563245">
              <a:lnSpc>
                <a:spcPct val="100000"/>
              </a:lnSpc>
              <a:spcBef>
                <a:spcPts val="100"/>
              </a:spcBef>
            </a:pPr>
            <a:r>
              <a:rPr dirty="0"/>
              <a:t>Regla</a:t>
            </a:r>
            <a:r>
              <a:rPr spc="-30" dirty="0"/>
              <a:t> </a:t>
            </a:r>
            <a:r>
              <a:rPr dirty="0"/>
              <a:t>Composicional</a:t>
            </a:r>
            <a:r>
              <a:rPr spc="-2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Inferencia</a:t>
            </a:r>
            <a:r>
              <a:rPr spc="-20" dirty="0"/>
              <a:t> </a:t>
            </a:r>
            <a:r>
              <a:rPr dirty="0"/>
              <a:t>de</a:t>
            </a:r>
            <a:r>
              <a:rPr spc="-5" dirty="0"/>
              <a:t> </a:t>
            </a:r>
            <a:r>
              <a:rPr spc="-10" dirty="0"/>
              <a:t>Zadeh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678939" y="1455811"/>
            <a:ext cx="1305560" cy="7778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 marR="5080">
              <a:lnSpc>
                <a:spcPct val="119200"/>
              </a:lnSpc>
              <a:spcBef>
                <a:spcPts val="135"/>
              </a:spcBef>
            </a:pPr>
            <a:r>
              <a:rPr sz="2000" i="1" dirty="0">
                <a:latin typeface="Times New Roman"/>
                <a:cs typeface="Times New Roman"/>
              </a:rPr>
              <a:t>P(x)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100" i="1" spc="295" dirty="0">
                <a:latin typeface="Symbol"/>
                <a:cs typeface="Symbol"/>
              </a:rPr>
              <a:t></a:t>
            </a:r>
            <a:r>
              <a:rPr sz="2100" spc="-30" dirty="0">
                <a:latin typeface="Times New Roman"/>
                <a:cs typeface="Times New Roman"/>
              </a:rPr>
              <a:t> </a:t>
            </a:r>
            <a:r>
              <a:rPr sz="2000" i="1" spc="-20" dirty="0">
                <a:latin typeface="Times New Roman"/>
                <a:cs typeface="Times New Roman"/>
              </a:rPr>
              <a:t>Q(y) </a:t>
            </a:r>
            <a:r>
              <a:rPr sz="2000" i="1" spc="-10" dirty="0">
                <a:latin typeface="Times New Roman"/>
                <a:cs typeface="Times New Roman"/>
              </a:rPr>
              <a:t>P*(x)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783839" y="2272284"/>
            <a:ext cx="61849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spc="-10" dirty="0">
                <a:latin typeface="Times New Roman"/>
                <a:cs typeface="Times New Roman"/>
              </a:rPr>
              <a:t>Q*(y)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39140" y="2976184"/>
            <a:ext cx="7668259" cy="999490"/>
          </a:xfrm>
          <a:prstGeom prst="rect">
            <a:avLst/>
          </a:prstGeom>
        </p:spPr>
        <p:txBody>
          <a:bodyPr vert="horz" wrap="square" lIns="0" tIns="120650" rIns="0" bIns="0" rtlCol="0">
            <a:spAutoFit/>
          </a:bodyPr>
          <a:lstStyle/>
          <a:p>
            <a:pPr marL="380365" indent="-342265">
              <a:lnSpc>
                <a:spcPct val="100000"/>
              </a:lnSpc>
              <a:spcBef>
                <a:spcPts val="950"/>
              </a:spcBef>
              <a:buChar char="•"/>
              <a:tabLst>
                <a:tab pos="380365" algn="l"/>
                <a:tab pos="381000" algn="l"/>
              </a:tabLst>
            </a:pPr>
            <a:r>
              <a:rPr sz="2400" dirty="0">
                <a:latin typeface="Times New Roman"/>
                <a:cs typeface="Times New Roman"/>
              </a:rPr>
              <a:t>La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conjunción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las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premisas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se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realiza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una</a:t>
            </a:r>
            <a:r>
              <a:rPr sz="2400" spc="-10" dirty="0">
                <a:latin typeface="Times New Roman"/>
                <a:cs typeface="Times New Roman"/>
              </a:rPr>
              <a:t> t-</a:t>
            </a:r>
            <a:r>
              <a:rPr sz="2400" dirty="0">
                <a:latin typeface="Times New Roman"/>
                <a:cs typeface="Times New Roman"/>
              </a:rPr>
              <a:t>norma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spc="-50" dirty="0">
                <a:latin typeface="Times New Roman"/>
                <a:cs typeface="Times New Roman"/>
              </a:rPr>
              <a:t>T</a:t>
            </a:r>
            <a:endParaRPr sz="2400">
              <a:latin typeface="Times New Roman"/>
              <a:cs typeface="Times New Roman"/>
            </a:endParaRPr>
          </a:p>
          <a:p>
            <a:pPr marL="380365" indent="-342265">
              <a:lnSpc>
                <a:spcPct val="100000"/>
              </a:lnSpc>
              <a:spcBef>
                <a:spcPts val="930"/>
              </a:spcBef>
              <a:buChar char="•"/>
              <a:tabLst>
                <a:tab pos="380365" algn="l"/>
                <a:tab pos="381000" algn="l"/>
              </a:tabLst>
            </a:pPr>
            <a:r>
              <a:rPr sz="2400" dirty="0">
                <a:latin typeface="Times New Roman"/>
                <a:cs typeface="Times New Roman"/>
              </a:rPr>
              <a:t>MP:</a:t>
            </a:r>
            <a:r>
              <a:rPr sz="2400" spc="35" dirty="0">
                <a:latin typeface="Times New Roman"/>
                <a:cs typeface="Times New Roman"/>
              </a:rPr>
              <a:t> </a:t>
            </a:r>
            <a:r>
              <a:rPr sz="2500" i="1" dirty="0">
                <a:solidFill>
                  <a:srgbClr val="3333CC"/>
                </a:solidFill>
                <a:latin typeface="Symbol"/>
                <a:cs typeface="Symbol"/>
              </a:rPr>
              <a:t></a:t>
            </a:r>
            <a:r>
              <a:rPr sz="2400" i="1" baseline="-17361" dirty="0">
                <a:solidFill>
                  <a:srgbClr val="3333CC"/>
                </a:solidFill>
                <a:latin typeface="Times New Roman"/>
                <a:cs typeface="Times New Roman"/>
              </a:rPr>
              <a:t>Q*</a:t>
            </a:r>
            <a:r>
              <a:rPr sz="2400" i="1" dirty="0">
                <a:solidFill>
                  <a:srgbClr val="3333CC"/>
                </a:solidFill>
                <a:latin typeface="Times New Roman"/>
                <a:cs typeface="Times New Roman"/>
              </a:rPr>
              <a:t>(y)</a:t>
            </a:r>
            <a:r>
              <a:rPr sz="2400" i="1" spc="4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3333CC"/>
                </a:solidFill>
                <a:latin typeface="Times New Roman"/>
                <a:cs typeface="Times New Roman"/>
              </a:rPr>
              <a:t>=</a:t>
            </a:r>
            <a:r>
              <a:rPr sz="2400" spc="4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3333CC"/>
                </a:solidFill>
                <a:latin typeface="Times New Roman"/>
                <a:cs typeface="Times New Roman"/>
              </a:rPr>
              <a:t>sup</a:t>
            </a:r>
            <a:r>
              <a:rPr sz="2400" baseline="-17361" dirty="0">
                <a:solidFill>
                  <a:srgbClr val="3333CC"/>
                </a:solidFill>
                <a:latin typeface="Times New Roman"/>
                <a:cs typeface="Times New Roman"/>
              </a:rPr>
              <a:t>x</a:t>
            </a:r>
            <a:r>
              <a:rPr sz="2400" baseline="-17361" dirty="0">
                <a:solidFill>
                  <a:srgbClr val="3333CC"/>
                </a:solidFill>
                <a:latin typeface="Symbol"/>
                <a:cs typeface="Symbol"/>
              </a:rPr>
              <a:t></a:t>
            </a:r>
            <a:r>
              <a:rPr sz="2400" baseline="-17361" dirty="0">
                <a:solidFill>
                  <a:srgbClr val="3333CC"/>
                </a:solidFill>
                <a:latin typeface="Times New Roman"/>
                <a:cs typeface="Times New Roman"/>
              </a:rPr>
              <a:t>X</a:t>
            </a:r>
            <a:r>
              <a:rPr sz="2400" spc="345" baseline="-17361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i="1" dirty="0">
                <a:solidFill>
                  <a:srgbClr val="3333CC"/>
                </a:solidFill>
                <a:latin typeface="Times New Roman"/>
                <a:cs typeface="Times New Roman"/>
              </a:rPr>
              <a:t>T(</a:t>
            </a:r>
            <a:r>
              <a:rPr sz="2500" i="1" dirty="0">
                <a:solidFill>
                  <a:srgbClr val="3333CC"/>
                </a:solidFill>
                <a:latin typeface="Symbol"/>
                <a:cs typeface="Symbol"/>
              </a:rPr>
              <a:t></a:t>
            </a:r>
            <a:r>
              <a:rPr sz="2400" i="1" baseline="-17361" dirty="0">
                <a:solidFill>
                  <a:srgbClr val="3333CC"/>
                </a:solidFill>
                <a:latin typeface="Times New Roman"/>
                <a:cs typeface="Times New Roman"/>
              </a:rPr>
              <a:t>P</a:t>
            </a:r>
            <a:r>
              <a:rPr sz="2475" i="1" baseline="-16835" dirty="0">
                <a:solidFill>
                  <a:srgbClr val="3333CC"/>
                </a:solidFill>
                <a:latin typeface="Symbol"/>
                <a:cs typeface="Symbol"/>
              </a:rPr>
              <a:t></a:t>
            </a:r>
            <a:r>
              <a:rPr sz="2475" spc="15" baseline="-1683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i="1" baseline="-17361" dirty="0">
                <a:solidFill>
                  <a:srgbClr val="3333CC"/>
                </a:solidFill>
                <a:latin typeface="Times New Roman"/>
                <a:cs typeface="Times New Roman"/>
              </a:rPr>
              <a:t>Q</a:t>
            </a:r>
            <a:r>
              <a:rPr sz="2400" i="1" spc="345" baseline="-17361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i="1" dirty="0">
                <a:solidFill>
                  <a:srgbClr val="3333CC"/>
                </a:solidFill>
                <a:latin typeface="Times New Roman"/>
                <a:cs typeface="Times New Roman"/>
              </a:rPr>
              <a:t>(x,y),</a:t>
            </a:r>
            <a:r>
              <a:rPr sz="2400" i="1" spc="4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500" i="1" spc="-10" dirty="0">
                <a:solidFill>
                  <a:srgbClr val="3333CC"/>
                </a:solidFill>
                <a:latin typeface="Symbol"/>
                <a:cs typeface="Symbol"/>
              </a:rPr>
              <a:t></a:t>
            </a:r>
            <a:r>
              <a:rPr sz="2400" i="1" spc="-15" baseline="-17361" dirty="0">
                <a:solidFill>
                  <a:srgbClr val="3333CC"/>
                </a:solidFill>
                <a:latin typeface="Times New Roman"/>
                <a:cs typeface="Times New Roman"/>
              </a:rPr>
              <a:t>P*</a:t>
            </a:r>
            <a:r>
              <a:rPr sz="24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(x))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518385" y="2282155"/>
            <a:ext cx="1845945" cy="0"/>
          </a:xfrm>
          <a:custGeom>
            <a:avLst/>
            <a:gdLst/>
            <a:ahLst/>
            <a:cxnLst/>
            <a:rect l="l" t="t" r="r" b="b"/>
            <a:pathLst>
              <a:path w="1845945">
                <a:moveTo>
                  <a:pt x="0" y="0"/>
                </a:moveTo>
                <a:lnTo>
                  <a:pt x="1845645" y="1"/>
                </a:lnTo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197904" y="1500275"/>
            <a:ext cx="786765" cy="4121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2500" i="1" dirty="0">
                <a:solidFill>
                  <a:srgbClr val="3333CC"/>
                </a:solidFill>
                <a:latin typeface="Symbol"/>
                <a:cs typeface="Symbol"/>
              </a:rPr>
              <a:t></a:t>
            </a:r>
            <a:r>
              <a:rPr sz="2400" i="1" baseline="-17361" dirty="0">
                <a:solidFill>
                  <a:srgbClr val="3333CC"/>
                </a:solidFill>
                <a:latin typeface="Times New Roman"/>
                <a:cs typeface="Times New Roman"/>
              </a:rPr>
              <a:t>P</a:t>
            </a:r>
            <a:r>
              <a:rPr sz="2400" i="1" spc="157" baseline="-17361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(x)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42559" y="2286659"/>
            <a:ext cx="815975" cy="4121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2500" i="1" spc="-10" dirty="0">
                <a:solidFill>
                  <a:srgbClr val="3333CC"/>
                </a:solidFill>
                <a:latin typeface="Symbol"/>
                <a:cs typeface="Symbol"/>
              </a:rPr>
              <a:t></a:t>
            </a:r>
            <a:r>
              <a:rPr sz="2400" i="1" spc="-15" baseline="-17361" dirty="0">
                <a:solidFill>
                  <a:srgbClr val="3333CC"/>
                </a:solidFill>
                <a:latin typeface="Times New Roman"/>
                <a:cs typeface="Times New Roman"/>
              </a:rPr>
              <a:t>P*</a:t>
            </a:r>
            <a:r>
              <a:rPr sz="24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(x)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082039" y="1097939"/>
            <a:ext cx="4243705" cy="4121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2000" i="1" dirty="0">
                <a:latin typeface="Times New Roman"/>
                <a:cs typeface="Times New Roman"/>
              </a:rPr>
              <a:t>Modus</a:t>
            </a:r>
            <a:r>
              <a:rPr sz="2000" i="1" spc="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Ponens</a:t>
            </a:r>
            <a:r>
              <a:rPr sz="2000" i="1" spc="2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Generalizado</a:t>
            </a:r>
            <a:r>
              <a:rPr sz="2000" i="1" spc="-285" dirty="0">
                <a:latin typeface="Times New Roman"/>
                <a:cs typeface="Times New Roman"/>
              </a:rPr>
              <a:t> </a:t>
            </a:r>
            <a:r>
              <a:rPr sz="3750" i="1" spc="-15" baseline="-28888" dirty="0">
                <a:solidFill>
                  <a:srgbClr val="3333CC"/>
                </a:solidFill>
                <a:latin typeface="Symbol"/>
                <a:cs typeface="Symbol"/>
              </a:rPr>
              <a:t></a:t>
            </a:r>
            <a:r>
              <a:rPr sz="2400" i="1" spc="-15" baseline="-62500" dirty="0">
                <a:solidFill>
                  <a:srgbClr val="3333CC"/>
                </a:solidFill>
                <a:latin typeface="Times New Roman"/>
                <a:cs typeface="Times New Roman"/>
              </a:rPr>
              <a:t>P</a:t>
            </a:r>
            <a:r>
              <a:rPr sz="2475" i="1" spc="-15" baseline="-60606" dirty="0">
                <a:solidFill>
                  <a:srgbClr val="3333CC"/>
                </a:solidFill>
                <a:latin typeface="Symbol"/>
                <a:cs typeface="Symbol"/>
              </a:rPr>
              <a:t></a:t>
            </a:r>
            <a:r>
              <a:rPr sz="2400" i="1" spc="-15" baseline="-62500" dirty="0">
                <a:solidFill>
                  <a:srgbClr val="3333CC"/>
                </a:solidFill>
                <a:latin typeface="Times New Roman"/>
                <a:cs typeface="Times New Roman"/>
              </a:rPr>
              <a:t>Q</a:t>
            </a:r>
            <a:r>
              <a:rPr sz="3600" i="1" spc="-15" baseline="-30092" dirty="0">
                <a:solidFill>
                  <a:srgbClr val="3333CC"/>
                </a:solidFill>
                <a:latin typeface="Times New Roman"/>
                <a:cs typeface="Times New Roman"/>
              </a:rPr>
              <a:t>(x,y)</a:t>
            </a:r>
            <a:endParaRPr sz="3600" baseline="-30092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249954" y="2189123"/>
            <a:ext cx="838200" cy="4121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2500" i="1" spc="-10" dirty="0">
                <a:solidFill>
                  <a:srgbClr val="3333CC"/>
                </a:solidFill>
                <a:latin typeface="Symbol"/>
                <a:cs typeface="Symbol"/>
              </a:rPr>
              <a:t></a:t>
            </a:r>
            <a:r>
              <a:rPr sz="2400" i="1" spc="-15" baseline="-17361" dirty="0">
                <a:solidFill>
                  <a:srgbClr val="3333CC"/>
                </a:solidFill>
                <a:latin typeface="Times New Roman"/>
                <a:cs typeface="Times New Roman"/>
              </a:rPr>
              <a:t>Q*</a:t>
            </a:r>
            <a:r>
              <a:rPr sz="24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(x)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451458" y="2478504"/>
            <a:ext cx="628650" cy="16510"/>
          </a:xfrm>
          <a:custGeom>
            <a:avLst/>
            <a:gdLst/>
            <a:ahLst/>
            <a:cxnLst/>
            <a:rect l="l" t="t" r="r" b="b"/>
            <a:pathLst>
              <a:path w="628650" h="16510">
                <a:moveTo>
                  <a:pt x="0" y="16209"/>
                </a:moveTo>
                <a:lnTo>
                  <a:pt x="628449" y="0"/>
                </a:lnTo>
              </a:path>
            </a:pathLst>
          </a:custGeom>
          <a:ln w="28575">
            <a:solidFill>
              <a:srgbClr val="333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242645" y="2147217"/>
            <a:ext cx="415925" cy="158115"/>
          </a:xfrm>
          <a:custGeom>
            <a:avLst/>
            <a:gdLst/>
            <a:ahLst/>
            <a:cxnLst/>
            <a:rect l="l" t="t" r="r" b="b"/>
            <a:pathLst>
              <a:path w="415925" h="158114">
                <a:moveTo>
                  <a:pt x="0" y="157505"/>
                </a:moveTo>
                <a:lnTo>
                  <a:pt x="415706" y="0"/>
                </a:lnTo>
              </a:path>
            </a:pathLst>
          </a:custGeom>
          <a:ln w="28575">
            <a:solidFill>
              <a:srgbClr val="3333C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" name="object 22"/>
          <p:cNvGrpSpPr/>
          <p:nvPr/>
        </p:nvGrpSpPr>
        <p:grpSpPr>
          <a:xfrm>
            <a:off x="1020027" y="1593137"/>
            <a:ext cx="3035300" cy="335915"/>
            <a:chOff x="1020027" y="1593137"/>
            <a:chExt cx="3035300" cy="335915"/>
          </a:xfrm>
        </p:grpSpPr>
        <p:sp>
          <p:nvSpPr>
            <p:cNvPr id="23" name="object 23"/>
            <p:cNvSpPr/>
            <p:nvPr/>
          </p:nvSpPr>
          <p:spPr>
            <a:xfrm>
              <a:off x="3176954" y="1607424"/>
              <a:ext cx="863600" cy="17145"/>
            </a:xfrm>
            <a:custGeom>
              <a:avLst/>
              <a:gdLst/>
              <a:ahLst/>
              <a:cxnLst/>
              <a:rect l="l" t="t" r="r" b="b"/>
              <a:pathLst>
                <a:path w="863600" h="17144">
                  <a:moveTo>
                    <a:pt x="0" y="17134"/>
                  </a:moveTo>
                  <a:lnTo>
                    <a:pt x="863573" y="0"/>
                  </a:lnTo>
                </a:path>
              </a:pathLst>
            </a:custGeom>
            <a:ln w="28575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34314" y="1786606"/>
              <a:ext cx="628650" cy="16510"/>
            </a:xfrm>
            <a:custGeom>
              <a:avLst/>
              <a:gdLst/>
              <a:ahLst/>
              <a:cxnLst/>
              <a:rect l="l" t="t" r="r" b="b"/>
              <a:pathLst>
                <a:path w="628650" h="16510">
                  <a:moveTo>
                    <a:pt x="0" y="16209"/>
                  </a:moveTo>
                  <a:lnTo>
                    <a:pt x="628449" y="0"/>
                  </a:lnTo>
                </a:path>
              </a:pathLst>
            </a:custGeom>
            <a:ln w="28575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980291" y="1812070"/>
              <a:ext cx="628650" cy="102870"/>
            </a:xfrm>
            <a:custGeom>
              <a:avLst/>
              <a:gdLst/>
              <a:ahLst/>
              <a:cxnLst/>
              <a:rect l="l" t="t" r="r" b="b"/>
              <a:pathLst>
                <a:path w="628650" h="102869">
                  <a:moveTo>
                    <a:pt x="0" y="0"/>
                  </a:moveTo>
                  <a:lnTo>
                    <a:pt x="628449" y="102601"/>
                  </a:lnTo>
                </a:path>
              </a:pathLst>
            </a:custGeom>
            <a:ln w="28575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/>
          <p:nvPr/>
        </p:nvSpPr>
        <p:spPr>
          <a:xfrm>
            <a:off x="3869521" y="1881123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Q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23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693308" y="1701443"/>
            <a:ext cx="685800" cy="4121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334645" algn="l"/>
              </a:tabLst>
            </a:pPr>
            <a:r>
              <a:rPr sz="2500" i="1" spc="-50" dirty="0">
                <a:solidFill>
                  <a:srgbClr val="3333CC"/>
                </a:solidFill>
                <a:latin typeface="Symbol"/>
                <a:cs typeface="Symbol"/>
              </a:rPr>
              <a:t></a:t>
            </a:r>
            <a:r>
              <a:rPr sz="2500" dirty="0">
                <a:solidFill>
                  <a:srgbClr val="3333CC"/>
                </a:solidFill>
                <a:latin typeface="Times New Roman"/>
                <a:cs typeface="Times New Roman"/>
              </a:rPr>
              <a:t>	</a:t>
            </a:r>
            <a:r>
              <a:rPr sz="2400" i="1" spc="-25" dirty="0">
                <a:solidFill>
                  <a:srgbClr val="3333CC"/>
                </a:solidFill>
                <a:latin typeface="Times New Roman"/>
                <a:cs typeface="Times New Roman"/>
              </a:rPr>
              <a:t>(x)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/>
          <p:nvPr/>
        </p:nvSpPr>
        <p:spPr>
          <a:xfrm>
            <a:off x="713740" y="1166876"/>
            <a:ext cx="8114665" cy="274510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405765" marR="504190" indent="-342265">
              <a:lnSpc>
                <a:spcPct val="100800"/>
              </a:lnSpc>
              <a:spcBef>
                <a:spcPts val="75"/>
              </a:spcBef>
              <a:buChar char="•"/>
              <a:tabLst>
                <a:tab pos="405765" algn="l"/>
                <a:tab pos="406400" algn="l"/>
              </a:tabLst>
            </a:pPr>
            <a:r>
              <a:rPr sz="2400" dirty="0">
                <a:latin typeface="Times New Roman"/>
                <a:cs typeface="Times New Roman"/>
              </a:rPr>
              <a:t>Dado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un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conjunto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reglas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y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hechos,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consiste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aplicar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spc="-25" dirty="0">
                <a:latin typeface="Times New Roman"/>
                <a:cs typeface="Times New Roman"/>
              </a:rPr>
              <a:t>la </a:t>
            </a:r>
            <a:r>
              <a:rPr sz="2400" dirty="0">
                <a:latin typeface="Times New Roman"/>
                <a:cs typeface="Times New Roman"/>
              </a:rPr>
              <a:t>RCI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las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reglas</a:t>
            </a:r>
            <a:endParaRPr sz="2400">
              <a:latin typeface="Times New Roman"/>
              <a:cs typeface="Times New Roman"/>
            </a:endParaRPr>
          </a:p>
          <a:p>
            <a:pPr marL="405765" marR="68580" indent="-342265">
              <a:lnSpc>
                <a:spcPct val="99400"/>
              </a:lnSpc>
              <a:spcBef>
                <a:spcPts val="640"/>
              </a:spcBef>
              <a:buChar char="•"/>
              <a:tabLst>
                <a:tab pos="405765" algn="l"/>
                <a:tab pos="406400" algn="l"/>
              </a:tabLst>
            </a:pPr>
            <a:r>
              <a:rPr sz="2400" dirty="0">
                <a:latin typeface="Times New Roman"/>
                <a:cs typeface="Times New Roman"/>
              </a:rPr>
              <a:t>Si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hay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varias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reglas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cuya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conclusión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se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proyecta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sobre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spc="-25" dirty="0">
                <a:latin typeface="Times New Roman"/>
                <a:cs typeface="Times New Roman"/>
              </a:rPr>
              <a:t>la </a:t>
            </a:r>
            <a:r>
              <a:rPr sz="2400" dirty="0">
                <a:latin typeface="Times New Roman"/>
                <a:cs typeface="Times New Roman"/>
              </a:rPr>
              <a:t>misma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variable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(</a:t>
            </a:r>
            <a:r>
              <a:rPr sz="2400" i="1" dirty="0">
                <a:latin typeface="Times New Roman"/>
                <a:cs typeface="Times New Roman"/>
              </a:rPr>
              <a:t>q</a:t>
            </a:r>
            <a:r>
              <a:rPr sz="2400" i="1" baseline="-17361" dirty="0">
                <a:latin typeface="Times New Roman"/>
                <a:cs typeface="Times New Roman"/>
              </a:rPr>
              <a:t>1</a:t>
            </a:r>
            <a:r>
              <a:rPr sz="2400" i="1" dirty="0">
                <a:latin typeface="Times New Roman"/>
                <a:cs typeface="Times New Roman"/>
              </a:rPr>
              <a:t>(y),</a:t>
            </a:r>
            <a:r>
              <a:rPr sz="2400" i="1" spc="-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q</a:t>
            </a:r>
            <a:r>
              <a:rPr sz="2400" i="1" baseline="-17361" dirty="0">
                <a:latin typeface="Times New Roman"/>
                <a:cs typeface="Times New Roman"/>
              </a:rPr>
              <a:t>2</a:t>
            </a:r>
            <a:r>
              <a:rPr sz="2400" i="1" dirty="0">
                <a:latin typeface="Times New Roman"/>
                <a:cs typeface="Times New Roman"/>
              </a:rPr>
              <a:t>(y),</a:t>
            </a:r>
            <a:r>
              <a:rPr sz="2400" i="1" spc="-10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...,</a:t>
            </a:r>
            <a:r>
              <a:rPr sz="2400" i="1" spc="-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q</a:t>
            </a:r>
            <a:r>
              <a:rPr sz="2400" i="1" baseline="-17361" dirty="0">
                <a:latin typeface="Times New Roman"/>
                <a:cs typeface="Times New Roman"/>
              </a:rPr>
              <a:t>n</a:t>
            </a:r>
            <a:r>
              <a:rPr sz="2400" i="1" dirty="0">
                <a:latin typeface="Times New Roman"/>
                <a:cs typeface="Times New Roman"/>
              </a:rPr>
              <a:t>(y)</a:t>
            </a:r>
            <a:r>
              <a:rPr sz="2400" dirty="0">
                <a:latin typeface="Times New Roman"/>
                <a:cs typeface="Times New Roman"/>
              </a:rPr>
              <a:t>),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se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aplica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una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función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spc="-50" dirty="0">
                <a:latin typeface="Times New Roman"/>
                <a:cs typeface="Times New Roman"/>
              </a:rPr>
              <a:t>S </a:t>
            </a:r>
            <a:r>
              <a:rPr sz="2400" dirty="0">
                <a:latin typeface="Times New Roman"/>
                <a:cs typeface="Times New Roman"/>
              </a:rPr>
              <a:t>de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b="1" dirty="0">
                <a:solidFill>
                  <a:srgbClr val="3333CC"/>
                </a:solidFill>
                <a:latin typeface="Times New Roman"/>
                <a:cs typeface="Times New Roman"/>
              </a:rPr>
              <a:t>agregación</a:t>
            </a:r>
            <a:r>
              <a:rPr sz="2400" b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(S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suele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ser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una</a:t>
            </a:r>
            <a:r>
              <a:rPr sz="2400" spc="-10" dirty="0">
                <a:latin typeface="Times New Roman"/>
                <a:cs typeface="Times New Roman"/>
              </a:rPr>
              <a:t> t-</a:t>
            </a:r>
            <a:r>
              <a:rPr sz="2400" dirty="0">
                <a:latin typeface="Times New Roman"/>
                <a:cs typeface="Times New Roman"/>
              </a:rPr>
              <a:t>conorma),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obteniendo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Q(y)</a:t>
            </a:r>
            <a:r>
              <a:rPr sz="2400" i="1" spc="-5" dirty="0">
                <a:latin typeface="Times New Roman"/>
                <a:cs typeface="Times New Roman"/>
              </a:rPr>
              <a:t> </a:t>
            </a:r>
            <a:r>
              <a:rPr sz="2400" i="1" spc="-50" dirty="0">
                <a:latin typeface="Times New Roman"/>
                <a:cs typeface="Times New Roman"/>
              </a:rPr>
              <a:t>= </a:t>
            </a:r>
            <a:r>
              <a:rPr sz="2400" i="1" dirty="0">
                <a:latin typeface="Times New Roman"/>
                <a:cs typeface="Times New Roman"/>
              </a:rPr>
              <a:t>S(q</a:t>
            </a:r>
            <a:r>
              <a:rPr sz="2400" i="1" baseline="-17361" dirty="0">
                <a:latin typeface="Times New Roman"/>
                <a:cs typeface="Times New Roman"/>
              </a:rPr>
              <a:t>1</a:t>
            </a:r>
            <a:r>
              <a:rPr sz="2400" i="1" dirty="0">
                <a:latin typeface="Times New Roman"/>
                <a:cs typeface="Times New Roman"/>
              </a:rPr>
              <a:t>(y),</a:t>
            </a:r>
            <a:r>
              <a:rPr sz="2400" i="1" spc="-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q</a:t>
            </a:r>
            <a:r>
              <a:rPr sz="2400" i="1" baseline="-17361" dirty="0">
                <a:latin typeface="Times New Roman"/>
                <a:cs typeface="Times New Roman"/>
              </a:rPr>
              <a:t>2</a:t>
            </a:r>
            <a:r>
              <a:rPr sz="2400" i="1" dirty="0">
                <a:latin typeface="Times New Roman"/>
                <a:cs typeface="Times New Roman"/>
              </a:rPr>
              <a:t>(y),</a:t>
            </a:r>
            <a:r>
              <a:rPr sz="2400" i="1" spc="-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..., </a:t>
            </a:r>
            <a:r>
              <a:rPr sz="2400" i="1" spc="-10" dirty="0">
                <a:latin typeface="Times New Roman"/>
                <a:cs typeface="Times New Roman"/>
              </a:rPr>
              <a:t>q</a:t>
            </a:r>
            <a:r>
              <a:rPr sz="2400" i="1" spc="-15" baseline="-17361" dirty="0">
                <a:latin typeface="Times New Roman"/>
                <a:cs typeface="Times New Roman"/>
              </a:rPr>
              <a:t>n</a:t>
            </a:r>
            <a:r>
              <a:rPr sz="2400" i="1" spc="-10" dirty="0">
                <a:latin typeface="Times New Roman"/>
                <a:cs typeface="Times New Roman"/>
              </a:rPr>
              <a:t>(y))</a:t>
            </a:r>
            <a:endParaRPr sz="2400">
              <a:latin typeface="Times New Roman"/>
              <a:cs typeface="Times New Roman"/>
            </a:endParaRPr>
          </a:p>
          <a:p>
            <a:pPr marL="405765" indent="-342265">
              <a:lnSpc>
                <a:spcPct val="100000"/>
              </a:lnSpc>
              <a:spcBef>
                <a:spcPts val="525"/>
              </a:spcBef>
              <a:buChar char="•"/>
              <a:tabLst>
                <a:tab pos="405765" algn="l"/>
                <a:tab pos="406400" algn="l"/>
              </a:tabLst>
            </a:pPr>
            <a:r>
              <a:rPr sz="2400" dirty="0">
                <a:latin typeface="Times New Roman"/>
                <a:cs typeface="Times New Roman"/>
              </a:rPr>
              <a:t>Una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vez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obtenido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el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conjunto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borroso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resultado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500" i="1" dirty="0">
                <a:latin typeface="Symbol"/>
                <a:cs typeface="Symbol"/>
              </a:rPr>
              <a:t></a:t>
            </a:r>
            <a:r>
              <a:rPr sz="2400" i="1" baseline="-17361" dirty="0">
                <a:latin typeface="Times New Roman"/>
                <a:cs typeface="Times New Roman"/>
              </a:rPr>
              <a:t>Q*</a:t>
            </a:r>
            <a:r>
              <a:rPr sz="2400" i="1" dirty="0">
                <a:latin typeface="Times New Roman"/>
                <a:cs typeface="Times New Roman"/>
              </a:rPr>
              <a:t>(x)</a:t>
            </a:r>
            <a:r>
              <a:rPr sz="2400" dirty="0">
                <a:latin typeface="Times New Roman"/>
                <a:cs typeface="Times New Roman"/>
              </a:rPr>
              <a:t>,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25" dirty="0">
                <a:latin typeface="Times New Roman"/>
                <a:cs typeface="Times New Roman"/>
              </a:rPr>
              <a:t>se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107439" y="3791203"/>
            <a:ext cx="3435350" cy="1866900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25"/>
              </a:spcBef>
            </a:pPr>
            <a:r>
              <a:rPr sz="2400" dirty="0">
                <a:latin typeface="Times New Roman"/>
                <a:cs typeface="Times New Roman"/>
              </a:rPr>
              <a:t>puede</a:t>
            </a:r>
            <a:r>
              <a:rPr sz="2400" spc="-10" dirty="0">
                <a:latin typeface="Times New Roman"/>
                <a:cs typeface="Times New Roman"/>
              </a:rPr>
              <a:t> obtener</a:t>
            </a:r>
            <a:endParaRPr sz="2400">
              <a:latin typeface="Times New Roman"/>
              <a:cs typeface="Times New Roman"/>
            </a:endParaRPr>
          </a:p>
          <a:p>
            <a:pPr marL="412115" indent="-285115">
              <a:lnSpc>
                <a:spcPct val="100000"/>
              </a:lnSpc>
              <a:spcBef>
                <a:spcPts val="520"/>
              </a:spcBef>
              <a:buChar char="–"/>
              <a:tabLst>
                <a:tab pos="412115" algn="l"/>
                <a:tab pos="412750" algn="l"/>
              </a:tabLst>
            </a:pP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3333CC"/>
                </a:solidFill>
                <a:latin typeface="Times New Roman"/>
                <a:cs typeface="Times New Roman"/>
              </a:rPr>
              <a:t>valor</a:t>
            </a:r>
            <a:r>
              <a:rPr sz="2000" spc="-10" dirty="0">
                <a:solidFill>
                  <a:srgbClr val="3333CC"/>
                </a:solidFill>
                <a:latin typeface="Times New Roman"/>
                <a:cs typeface="Times New Roman"/>
              </a:rPr>
              <a:t> cualitativo</a:t>
            </a:r>
            <a:endParaRPr sz="2000">
              <a:latin typeface="Times New Roman"/>
              <a:cs typeface="Times New Roman"/>
            </a:endParaRPr>
          </a:p>
          <a:p>
            <a:pPr marL="812165" lvl="1" indent="-228600">
              <a:lnSpc>
                <a:spcPct val="100000"/>
              </a:lnSpc>
              <a:spcBef>
                <a:spcPts val="415"/>
              </a:spcBef>
              <a:buChar char="•"/>
              <a:tabLst>
                <a:tab pos="812165" algn="l"/>
                <a:tab pos="812800" algn="l"/>
              </a:tabLst>
            </a:pPr>
            <a:r>
              <a:rPr sz="1800" dirty="0">
                <a:latin typeface="Times New Roman"/>
                <a:cs typeface="Times New Roman"/>
              </a:rPr>
              <a:t>algún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criterio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proximidad</a:t>
            </a:r>
            <a:endParaRPr sz="1800">
              <a:latin typeface="Times New Roman"/>
              <a:cs typeface="Times New Roman"/>
            </a:endParaRPr>
          </a:p>
          <a:p>
            <a:pPr marL="412115" indent="-285115">
              <a:lnSpc>
                <a:spcPct val="100000"/>
              </a:lnSpc>
              <a:spcBef>
                <a:spcPts val="545"/>
              </a:spcBef>
              <a:buChar char="–"/>
              <a:tabLst>
                <a:tab pos="412115" algn="l"/>
                <a:tab pos="412750" algn="l"/>
              </a:tabLst>
            </a:pP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3333CC"/>
                </a:solidFill>
                <a:latin typeface="Times New Roman"/>
                <a:cs typeface="Times New Roman"/>
              </a:rPr>
              <a:t>valor</a:t>
            </a:r>
            <a:r>
              <a:rPr sz="2000" spc="-10" dirty="0">
                <a:solidFill>
                  <a:srgbClr val="3333CC"/>
                </a:solidFill>
                <a:latin typeface="Times New Roman"/>
                <a:cs typeface="Times New Roman"/>
              </a:rPr>
              <a:t> numérico</a:t>
            </a:r>
            <a:endParaRPr sz="2000">
              <a:latin typeface="Times New Roman"/>
              <a:cs typeface="Times New Roman"/>
            </a:endParaRPr>
          </a:p>
          <a:p>
            <a:pPr marL="812165" lvl="1" indent="-228600">
              <a:lnSpc>
                <a:spcPct val="100000"/>
              </a:lnSpc>
              <a:spcBef>
                <a:spcPts val="390"/>
              </a:spcBef>
              <a:buChar char="•"/>
              <a:tabLst>
                <a:tab pos="812165" algn="l"/>
                <a:tab pos="812800" algn="l"/>
              </a:tabLst>
            </a:pPr>
            <a:r>
              <a:rPr sz="1800" dirty="0">
                <a:latin typeface="Times New Roman"/>
                <a:cs typeface="Times New Roman"/>
              </a:rPr>
              <a:t>Centro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gravedad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5163347" y="4179176"/>
            <a:ext cx="3708400" cy="1473200"/>
            <a:chOff x="5163347" y="4179176"/>
            <a:chExt cx="3708400" cy="1473200"/>
          </a:xfrm>
        </p:grpSpPr>
        <p:sp>
          <p:nvSpPr>
            <p:cNvPr id="13" name="object 13"/>
            <p:cNvSpPr/>
            <p:nvPr/>
          </p:nvSpPr>
          <p:spPr>
            <a:xfrm>
              <a:off x="5168110" y="4183938"/>
              <a:ext cx="0" cy="1459865"/>
            </a:xfrm>
            <a:custGeom>
              <a:avLst/>
              <a:gdLst/>
              <a:ahLst/>
              <a:cxnLst/>
              <a:rect l="l" t="t" r="r" b="b"/>
              <a:pathLst>
                <a:path h="1459864">
                  <a:moveTo>
                    <a:pt x="0" y="0"/>
                  </a:moveTo>
                  <a:lnTo>
                    <a:pt x="1" y="1459669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168159" y="5630818"/>
              <a:ext cx="3698875" cy="4445"/>
            </a:xfrm>
            <a:custGeom>
              <a:avLst/>
              <a:gdLst/>
              <a:ahLst/>
              <a:cxnLst/>
              <a:rect l="l" t="t" r="r" b="b"/>
              <a:pathLst>
                <a:path w="3698875" h="4445">
                  <a:moveTo>
                    <a:pt x="0" y="4013"/>
                  </a:moveTo>
                  <a:lnTo>
                    <a:pt x="3698335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014848" y="4375409"/>
              <a:ext cx="957580" cy="1256665"/>
            </a:xfrm>
            <a:custGeom>
              <a:avLst/>
              <a:gdLst/>
              <a:ahLst/>
              <a:cxnLst/>
              <a:rect l="l" t="t" r="r" b="b"/>
              <a:pathLst>
                <a:path w="957579" h="1256664">
                  <a:moveTo>
                    <a:pt x="0" y="1256403"/>
                  </a:moveTo>
                  <a:lnTo>
                    <a:pt x="957190" y="0"/>
                  </a:lnTo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972038" y="4375407"/>
              <a:ext cx="899160" cy="1256665"/>
            </a:xfrm>
            <a:custGeom>
              <a:avLst/>
              <a:gdLst/>
              <a:ahLst/>
              <a:cxnLst/>
              <a:rect l="l" t="t" r="r" b="b"/>
              <a:pathLst>
                <a:path w="899159" h="1256664">
                  <a:moveTo>
                    <a:pt x="0" y="0"/>
                  </a:moveTo>
                  <a:lnTo>
                    <a:pt x="899081" y="1256403"/>
                  </a:lnTo>
                </a:path>
              </a:pathLst>
            </a:custGeom>
            <a:ln w="28575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516543" y="4779439"/>
              <a:ext cx="696595" cy="858519"/>
            </a:xfrm>
            <a:custGeom>
              <a:avLst/>
              <a:gdLst/>
              <a:ahLst/>
              <a:cxnLst/>
              <a:rect l="l" t="t" r="r" b="b"/>
              <a:pathLst>
                <a:path w="696595" h="858520">
                  <a:moveTo>
                    <a:pt x="0" y="0"/>
                  </a:moveTo>
                  <a:lnTo>
                    <a:pt x="696268" y="858222"/>
                  </a:lnTo>
                </a:path>
              </a:pathLst>
            </a:custGeom>
            <a:ln w="28575">
              <a:solidFill>
                <a:srgbClr val="00B0F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049055" y="4779439"/>
              <a:ext cx="467995" cy="0"/>
            </a:xfrm>
            <a:custGeom>
              <a:avLst/>
              <a:gdLst/>
              <a:ahLst/>
              <a:cxnLst/>
              <a:rect l="l" t="t" r="r" b="b"/>
              <a:pathLst>
                <a:path w="467995">
                  <a:moveTo>
                    <a:pt x="0" y="0"/>
                  </a:moveTo>
                  <a:lnTo>
                    <a:pt x="467488" y="1"/>
                  </a:lnTo>
                </a:path>
              </a:pathLst>
            </a:custGeom>
            <a:ln w="28575">
              <a:solidFill>
                <a:srgbClr val="00B0F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444021" y="4779439"/>
              <a:ext cx="605155" cy="852805"/>
            </a:xfrm>
            <a:custGeom>
              <a:avLst/>
              <a:gdLst/>
              <a:ahLst/>
              <a:cxnLst/>
              <a:rect l="l" t="t" r="r" b="b"/>
              <a:pathLst>
                <a:path w="605154" h="852804">
                  <a:moveTo>
                    <a:pt x="0" y="852371"/>
                  </a:moveTo>
                  <a:lnTo>
                    <a:pt x="605031" y="0"/>
                  </a:lnTo>
                </a:path>
              </a:pathLst>
            </a:custGeom>
            <a:ln w="28575">
              <a:solidFill>
                <a:srgbClr val="00B0F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802728" y="5021428"/>
              <a:ext cx="443230" cy="610870"/>
            </a:xfrm>
            <a:custGeom>
              <a:avLst/>
              <a:gdLst/>
              <a:ahLst/>
              <a:cxnLst/>
              <a:rect l="l" t="t" r="r" b="b"/>
              <a:pathLst>
                <a:path w="443229" h="610870">
                  <a:moveTo>
                    <a:pt x="443228" y="0"/>
                  </a:moveTo>
                  <a:lnTo>
                    <a:pt x="0" y="610384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065542" y="5021426"/>
              <a:ext cx="434975" cy="610870"/>
            </a:xfrm>
            <a:custGeom>
              <a:avLst/>
              <a:gdLst/>
              <a:ahLst/>
              <a:cxnLst/>
              <a:rect l="l" t="t" r="r" b="b"/>
              <a:pathLst>
                <a:path w="434975" h="610870">
                  <a:moveTo>
                    <a:pt x="434510" y="610386"/>
                  </a:moveTo>
                  <a:lnTo>
                    <a:pt x="0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245957" y="5021427"/>
              <a:ext cx="819785" cy="0"/>
            </a:xfrm>
            <a:custGeom>
              <a:avLst/>
              <a:gdLst/>
              <a:ahLst/>
              <a:cxnLst/>
              <a:rect l="l" t="t" r="r" b="b"/>
              <a:pathLst>
                <a:path w="819784">
                  <a:moveTo>
                    <a:pt x="819586" y="0"/>
                  </a:moveTo>
                  <a:lnTo>
                    <a:pt x="0" y="1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6511296" y="4364228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solidFill>
                  <a:srgbClr val="00B050"/>
                </a:solidFill>
                <a:latin typeface="Times New Roman"/>
                <a:cs typeface="Times New Roman"/>
              </a:rPr>
              <a:t>q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625596" y="4477004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solidFill>
                  <a:srgbClr val="00B050"/>
                </a:solidFill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724150" y="4623307"/>
            <a:ext cx="266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solidFill>
                  <a:srgbClr val="00B0F0"/>
                </a:solidFill>
                <a:latin typeface="Times New Roman"/>
                <a:cs typeface="Times New Roman"/>
              </a:rPr>
              <a:t>q</a:t>
            </a:r>
            <a:r>
              <a:rPr sz="1800" i="1" spc="-37" baseline="-13888" dirty="0">
                <a:solidFill>
                  <a:srgbClr val="00B0F0"/>
                </a:solidFill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209345" y="4970779"/>
            <a:ext cx="266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q</a:t>
            </a:r>
            <a:r>
              <a:rPr sz="1800" i="1" spc="-37" baseline="-13888" dirty="0">
                <a:latin typeface="Times New Roman"/>
                <a:cs typeface="Times New Roman"/>
              </a:rPr>
              <a:t>3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764030">
              <a:lnSpc>
                <a:spcPct val="100000"/>
              </a:lnSpc>
              <a:spcBef>
                <a:spcPts val="100"/>
              </a:spcBef>
            </a:pPr>
            <a:r>
              <a:rPr dirty="0"/>
              <a:t>Motor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Inferencia</a:t>
            </a:r>
            <a:r>
              <a:rPr spc="-15" dirty="0"/>
              <a:t> </a:t>
            </a:r>
            <a:r>
              <a:rPr spc="-10" dirty="0"/>
              <a:t>Borroso</a:t>
            </a:r>
          </a:p>
        </p:txBody>
      </p:sp>
      <p:grpSp>
        <p:nvGrpSpPr>
          <p:cNvPr id="28" name="object 28"/>
          <p:cNvGrpSpPr/>
          <p:nvPr/>
        </p:nvGrpSpPr>
        <p:grpSpPr>
          <a:xfrm>
            <a:off x="5144746" y="4362842"/>
            <a:ext cx="3727450" cy="1284605"/>
            <a:chOff x="5144746" y="4362842"/>
            <a:chExt cx="3727450" cy="1284605"/>
          </a:xfrm>
        </p:grpSpPr>
        <p:sp>
          <p:nvSpPr>
            <p:cNvPr id="29" name="object 29"/>
            <p:cNvSpPr/>
            <p:nvPr/>
          </p:nvSpPr>
          <p:spPr>
            <a:xfrm>
              <a:off x="6242173" y="5016777"/>
              <a:ext cx="252095" cy="0"/>
            </a:xfrm>
            <a:custGeom>
              <a:avLst/>
              <a:gdLst/>
              <a:ahLst/>
              <a:cxnLst/>
              <a:rect l="l" t="t" r="r" b="b"/>
              <a:pathLst>
                <a:path w="252095">
                  <a:moveTo>
                    <a:pt x="251494" y="0"/>
                  </a:moveTo>
                  <a:lnTo>
                    <a:pt x="0" y="1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802951" y="5016755"/>
              <a:ext cx="443230" cy="610870"/>
            </a:xfrm>
            <a:custGeom>
              <a:avLst/>
              <a:gdLst/>
              <a:ahLst/>
              <a:cxnLst/>
              <a:rect l="l" t="t" r="r" b="b"/>
              <a:pathLst>
                <a:path w="443229" h="610870">
                  <a:moveTo>
                    <a:pt x="443228" y="0"/>
                  </a:moveTo>
                  <a:lnTo>
                    <a:pt x="0" y="610384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972263" y="4388555"/>
              <a:ext cx="291465" cy="393065"/>
            </a:xfrm>
            <a:custGeom>
              <a:avLst/>
              <a:gdLst/>
              <a:ahLst/>
              <a:cxnLst/>
              <a:rect l="l" t="t" r="r" b="b"/>
              <a:pathLst>
                <a:path w="291465" h="393064">
                  <a:moveTo>
                    <a:pt x="291240" y="392607"/>
                  </a:moveTo>
                  <a:lnTo>
                    <a:pt x="0" y="0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260345" y="4774767"/>
              <a:ext cx="267970" cy="0"/>
            </a:xfrm>
            <a:custGeom>
              <a:avLst/>
              <a:gdLst/>
              <a:ahLst/>
              <a:cxnLst/>
              <a:rect l="l" t="t" r="r" b="b"/>
              <a:pathLst>
                <a:path w="267970">
                  <a:moveTo>
                    <a:pt x="267529" y="0"/>
                  </a:moveTo>
                  <a:lnTo>
                    <a:pt x="0" y="1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524539" y="4774768"/>
              <a:ext cx="688975" cy="858519"/>
            </a:xfrm>
            <a:custGeom>
              <a:avLst/>
              <a:gdLst/>
              <a:ahLst/>
              <a:cxnLst/>
              <a:rect l="l" t="t" r="r" b="b"/>
              <a:pathLst>
                <a:path w="688975" h="858520">
                  <a:moveTo>
                    <a:pt x="688496" y="858221"/>
                  </a:moveTo>
                  <a:lnTo>
                    <a:pt x="0" y="0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482433" y="4377130"/>
              <a:ext cx="490220" cy="643890"/>
            </a:xfrm>
            <a:custGeom>
              <a:avLst/>
              <a:gdLst/>
              <a:ahLst/>
              <a:cxnLst/>
              <a:rect l="l" t="t" r="r" b="b"/>
              <a:pathLst>
                <a:path w="490220" h="643889">
                  <a:moveTo>
                    <a:pt x="489830" y="0"/>
                  </a:moveTo>
                  <a:lnTo>
                    <a:pt x="0" y="643509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159033" y="5627139"/>
              <a:ext cx="647065" cy="6350"/>
            </a:xfrm>
            <a:custGeom>
              <a:avLst/>
              <a:gdLst/>
              <a:ahLst/>
              <a:cxnLst/>
              <a:rect l="l" t="t" r="r" b="b"/>
              <a:pathLst>
                <a:path w="647064" h="6350">
                  <a:moveTo>
                    <a:pt x="646939" y="0"/>
                  </a:moveTo>
                  <a:lnTo>
                    <a:pt x="0" y="5850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10479" y="5621290"/>
              <a:ext cx="647065" cy="6350"/>
            </a:xfrm>
            <a:custGeom>
              <a:avLst/>
              <a:gdLst/>
              <a:ahLst/>
              <a:cxnLst/>
              <a:rect l="l" t="t" r="r" b="b"/>
              <a:pathLst>
                <a:path w="647065" h="6350">
                  <a:moveTo>
                    <a:pt x="646939" y="0"/>
                  </a:moveTo>
                  <a:lnTo>
                    <a:pt x="0" y="5850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7329010" y="4187444"/>
            <a:ext cx="7258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Q=máx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753350" y="6372464"/>
            <a:ext cx="3429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24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/>
          <p:nvPr/>
        </p:nvSpPr>
        <p:spPr>
          <a:xfrm>
            <a:off x="1393826" y="3036315"/>
            <a:ext cx="6355080" cy="209296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indent="1074420">
              <a:lnSpc>
                <a:spcPct val="100699"/>
              </a:lnSpc>
              <a:spcBef>
                <a:spcPts val="75"/>
              </a:spcBef>
            </a:pP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Aprendizaje</a:t>
            </a:r>
            <a:r>
              <a:rPr sz="2800" b="1" spc="-120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spc="-10" dirty="0">
                <a:solidFill>
                  <a:srgbClr val="333399"/>
                </a:solidFill>
                <a:latin typeface="Arial"/>
                <a:cs typeface="Arial"/>
              </a:rPr>
              <a:t>Automático: 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“Introducción</a:t>
            </a:r>
            <a:r>
              <a:rPr sz="2800" b="1" spc="-20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y Árboles de </a:t>
            </a:r>
            <a:r>
              <a:rPr sz="2800" b="1" spc="-10" dirty="0">
                <a:solidFill>
                  <a:srgbClr val="333399"/>
                </a:solidFill>
                <a:latin typeface="Arial"/>
                <a:cs typeface="Arial"/>
              </a:rPr>
              <a:t>Decisión</a:t>
            </a:r>
            <a:r>
              <a:rPr sz="4125" b="1" spc="-15" baseline="1010" dirty="0">
                <a:solidFill>
                  <a:srgbClr val="333399"/>
                </a:solidFill>
                <a:latin typeface="MS PGothic"/>
                <a:cs typeface="MS PGothic"/>
              </a:rPr>
              <a:t>”</a:t>
            </a:r>
            <a:endParaRPr sz="4125" baseline="1010">
              <a:latin typeface="MS PGothic"/>
              <a:cs typeface="MS PGothic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3650">
              <a:latin typeface="MS PGothic"/>
              <a:cs typeface="MS PGothic"/>
            </a:endParaRPr>
          </a:p>
          <a:p>
            <a:pPr marR="199390" algn="ctr">
              <a:lnSpc>
                <a:spcPct val="100000"/>
              </a:lnSpc>
            </a:pPr>
            <a:r>
              <a:rPr sz="2000" i="1" spc="-10" dirty="0">
                <a:latin typeface="Times New Roman"/>
                <a:cs typeface="Times New Roman"/>
              </a:rPr>
              <a:t>Profesores:</a:t>
            </a:r>
            <a:endParaRPr sz="2000">
              <a:latin typeface="Times New Roman"/>
              <a:cs typeface="Times New Roman"/>
            </a:endParaRPr>
          </a:p>
          <a:p>
            <a:pPr marR="199390" algn="ctr">
              <a:lnSpc>
                <a:spcPct val="100000"/>
              </a:lnSpc>
            </a:pPr>
            <a:r>
              <a:rPr sz="2000" i="1" dirty="0">
                <a:latin typeface="Times New Roman"/>
                <a:cs typeface="Times New Roman"/>
              </a:rPr>
              <a:t>Sascha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Ossowski,</a:t>
            </a:r>
            <a:r>
              <a:rPr sz="2000" i="1" spc="-5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Alberto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Fernández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y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Holger</a:t>
            </a:r>
            <a:r>
              <a:rPr sz="2000" b="1" i="1" spc="-20" dirty="0">
                <a:latin typeface="Times New Roman"/>
                <a:cs typeface="Times New Roman"/>
              </a:rPr>
              <a:t> </a:t>
            </a:r>
            <a:r>
              <a:rPr sz="2000" b="1" i="1" spc="-10" dirty="0">
                <a:latin typeface="Times New Roman"/>
                <a:cs typeface="Times New Roman"/>
              </a:rPr>
              <a:t>Billhardt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title"/>
          </p:nvPr>
        </p:nvSpPr>
        <p:spPr>
          <a:xfrm>
            <a:off x="3657574" y="1970532"/>
            <a:ext cx="162052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20" dirty="0">
                <a:solidFill>
                  <a:srgbClr val="333399"/>
                </a:solidFill>
              </a:rPr>
              <a:t>Tema</a:t>
            </a:r>
            <a:r>
              <a:rPr sz="3200" spc="-180" dirty="0">
                <a:solidFill>
                  <a:srgbClr val="333399"/>
                </a:solidFill>
              </a:rPr>
              <a:t> </a:t>
            </a:r>
            <a:r>
              <a:rPr sz="3200" spc="-25" dirty="0">
                <a:solidFill>
                  <a:srgbClr val="333399"/>
                </a:solidFill>
              </a:rPr>
              <a:t>10</a:t>
            </a:r>
            <a:endParaRPr sz="3200"/>
          </a:p>
        </p:txBody>
      </p:sp>
      <p:pic>
        <p:nvPicPr>
          <p:cNvPr id="13" name="object 1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1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grpSp>
        <p:nvGrpSpPr>
          <p:cNvPr id="11" name="object 11"/>
          <p:cNvGrpSpPr/>
          <p:nvPr/>
        </p:nvGrpSpPr>
        <p:grpSpPr>
          <a:xfrm>
            <a:off x="1470074" y="2220020"/>
            <a:ext cx="6853555" cy="495300"/>
            <a:chOff x="1470074" y="2220020"/>
            <a:chExt cx="6853555" cy="495300"/>
          </a:xfrm>
        </p:grpSpPr>
        <p:sp>
          <p:nvSpPr>
            <p:cNvPr id="12" name="object 12"/>
            <p:cNvSpPr/>
            <p:nvPr/>
          </p:nvSpPr>
          <p:spPr>
            <a:xfrm>
              <a:off x="1476374" y="2226320"/>
              <a:ext cx="6840855" cy="482600"/>
            </a:xfrm>
            <a:custGeom>
              <a:avLst/>
              <a:gdLst/>
              <a:ahLst/>
              <a:cxnLst/>
              <a:rect l="l" t="t" r="r" b="b"/>
              <a:pathLst>
                <a:path w="6840855" h="482600">
                  <a:moveTo>
                    <a:pt x="6760103" y="0"/>
                  </a:moveTo>
                  <a:lnTo>
                    <a:pt x="80434" y="0"/>
                  </a:lnTo>
                  <a:lnTo>
                    <a:pt x="49125" y="6321"/>
                  </a:lnTo>
                  <a:lnTo>
                    <a:pt x="23558" y="23558"/>
                  </a:lnTo>
                  <a:lnTo>
                    <a:pt x="6320" y="49126"/>
                  </a:lnTo>
                  <a:lnTo>
                    <a:pt x="0" y="80435"/>
                  </a:lnTo>
                  <a:lnTo>
                    <a:pt x="0" y="402163"/>
                  </a:lnTo>
                  <a:lnTo>
                    <a:pt x="6320" y="433473"/>
                  </a:lnTo>
                  <a:lnTo>
                    <a:pt x="23558" y="459040"/>
                  </a:lnTo>
                  <a:lnTo>
                    <a:pt x="49125" y="476278"/>
                  </a:lnTo>
                  <a:lnTo>
                    <a:pt x="80434" y="482600"/>
                  </a:lnTo>
                  <a:lnTo>
                    <a:pt x="6760103" y="482600"/>
                  </a:lnTo>
                  <a:lnTo>
                    <a:pt x="6791411" y="476278"/>
                  </a:lnTo>
                  <a:lnTo>
                    <a:pt x="6816978" y="459040"/>
                  </a:lnTo>
                  <a:lnTo>
                    <a:pt x="6834216" y="433473"/>
                  </a:lnTo>
                  <a:lnTo>
                    <a:pt x="6840537" y="402163"/>
                  </a:lnTo>
                  <a:lnTo>
                    <a:pt x="6840537" y="80435"/>
                  </a:lnTo>
                  <a:lnTo>
                    <a:pt x="6834216" y="49126"/>
                  </a:lnTo>
                  <a:lnTo>
                    <a:pt x="6816978" y="23558"/>
                  </a:lnTo>
                  <a:lnTo>
                    <a:pt x="6791411" y="6321"/>
                  </a:lnTo>
                  <a:lnTo>
                    <a:pt x="6760103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476374" y="2226320"/>
              <a:ext cx="6840855" cy="482600"/>
            </a:xfrm>
            <a:custGeom>
              <a:avLst/>
              <a:gdLst/>
              <a:ahLst/>
              <a:cxnLst/>
              <a:rect l="l" t="t" r="r" b="b"/>
              <a:pathLst>
                <a:path w="6840855" h="482600">
                  <a:moveTo>
                    <a:pt x="0" y="80435"/>
                  </a:moveTo>
                  <a:lnTo>
                    <a:pt x="6320" y="49126"/>
                  </a:lnTo>
                  <a:lnTo>
                    <a:pt x="23558" y="23559"/>
                  </a:lnTo>
                  <a:lnTo>
                    <a:pt x="49125" y="6321"/>
                  </a:lnTo>
                  <a:lnTo>
                    <a:pt x="80434" y="0"/>
                  </a:lnTo>
                  <a:lnTo>
                    <a:pt x="6760103" y="0"/>
                  </a:lnTo>
                  <a:lnTo>
                    <a:pt x="6791412" y="6321"/>
                  </a:lnTo>
                  <a:lnTo>
                    <a:pt x="6816979" y="23559"/>
                  </a:lnTo>
                  <a:lnTo>
                    <a:pt x="6834217" y="49126"/>
                  </a:lnTo>
                  <a:lnTo>
                    <a:pt x="6840538" y="80435"/>
                  </a:lnTo>
                  <a:lnTo>
                    <a:pt x="6840538" y="402164"/>
                  </a:lnTo>
                  <a:lnTo>
                    <a:pt x="6834217" y="433473"/>
                  </a:lnTo>
                  <a:lnTo>
                    <a:pt x="6816979" y="459040"/>
                  </a:lnTo>
                  <a:lnTo>
                    <a:pt x="6791412" y="476278"/>
                  </a:lnTo>
                  <a:lnTo>
                    <a:pt x="6760103" y="482600"/>
                  </a:lnTo>
                  <a:lnTo>
                    <a:pt x="80434" y="482600"/>
                  </a:lnTo>
                  <a:lnTo>
                    <a:pt x="49125" y="476278"/>
                  </a:lnTo>
                  <a:lnTo>
                    <a:pt x="23558" y="459040"/>
                  </a:lnTo>
                  <a:lnTo>
                    <a:pt x="6320" y="433473"/>
                  </a:lnTo>
                  <a:lnTo>
                    <a:pt x="0" y="402164"/>
                  </a:lnTo>
                  <a:lnTo>
                    <a:pt x="0" y="80435"/>
                  </a:lnTo>
                  <a:close/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94005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Aprendizaje</a:t>
            </a:r>
          </a:p>
        </p:txBody>
      </p:sp>
      <p:sp>
        <p:nvSpPr>
          <p:cNvPr id="15" name="object 15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Resumen:</a:t>
            </a: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050"/>
          </a:p>
          <a:p>
            <a:pPr marL="355600">
              <a:lnSpc>
                <a:spcPct val="100000"/>
              </a:lnSpc>
            </a:pPr>
            <a:r>
              <a:rPr b="0" dirty="0">
                <a:latin typeface="Times New Roman"/>
                <a:cs typeface="Times New Roman"/>
              </a:rPr>
              <a:t>Bloque</a:t>
            </a:r>
            <a:r>
              <a:rPr b="0" spc="-30" dirty="0">
                <a:latin typeface="Times New Roman"/>
                <a:cs typeface="Times New Roman"/>
              </a:rPr>
              <a:t> </a:t>
            </a:r>
            <a:r>
              <a:rPr b="0" dirty="0">
                <a:latin typeface="Times New Roman"/>
                <a:cs typeface="Times New Roman"/>
              </a:rPr>
              <a:t>4:</a:t>
            </a:r>
            <a:r>
              <a:rPr b="0" spc="-125" dirty="0">
                <a:latin typeface="Times New Roman"/>
                <a:cs typeface="Times New Roman"/>
              </a:rPr>
              <a:t> </a:t>
            </a:r>
            <a:r>
              <a:rPr b="0" dirty="0">
                <a:latin typeface="Times New Roman"/>
                <a:cs typeface="Times New Roman"/>
              </a:rPr>
              <a:t>Aprendizaje</a:t>
            </a:r>
            <a:r>
              <a:rPr b="0" spc="-20" dirty="0">
                <a:latin typeface="Times New Roman"/>
                <a:cs typeface="Times New Roman"/>
              </a:rPr>
              <a:t> </a:t>
            </a:r>
            <a:r>
              <a:rPr b="0" spc="-10" dirty="0">
                <a:latin typeface="Times New Roman"/>
                <a:cs typeface="Times New Roman"/>
              </a:rPr>
              <a:t>automático</a:t>
            </a: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Introducción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automático</a:t>
            </a:r>
            <a:endParaRPr sz="2000">
              <a:latin typeface="Times New Roman"/>
              <a:cs typeface="Times New Roman"/>
            </a:endParaRPr>
          </a:p>
          <a:p>
            <a:pPr marL="1827530" lvl="2" indent="-558165">
              <a:lnSpc>
                <a:spcPct val="100000"/>
              </a:lnSpc>
              <a:spcBef>
                <a:spcPts val="1300"/>
              </a:spcBef>
              <a:buAutoNum type="arabicPeriod"/>
              <a:tabLst>
                <a:tab pos="1828164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supervisado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inductivo)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decisión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Neuronales</a:t>
            </a:r>
            <a:endParaRPr sz="2000">
              <a:latin typeface="Times New Roman"/>
              <a:cs typeface="Times New Roman"/>
            </a:endParaRPr>
          </a:p>
          <a:p>
            <a:pPr marL="1330325" lvl="1" indent="-633730">
              <a:lnSpc>
                <a:spcPct val="100000"/>
              </a:lnSpc>
              <a:spcBef>
                <a:spcPts val="1295"/>
              </a:spcBef>
              <a:buAutoNum type="arabicPeriod"/>
              <a:tabLst>
                <a:tab pos="1330325" algn="l"/>
                <a:tab pos="1330960" algn="l"/>
              </a:tabLst>
            </a:pPr>
            <a:r>
              <a:rPr sz="2000" dirty="0">
                <a:latin typeface="Times New Roman"/>
                <a:cs typeface="Times New Roman"/>
              </a:rPr>
              <a:t>Evaluación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supervisado</a:t>
            </a:r>
            <a:endParaRPr sz="2000">
              <a:latin typeface="Times New Roman"/>
              <a:cs typeface="Times New Roman"/>
            </a:endParaRPr>
          </a:p>
          <a:p>
            <a:pPr marL="1316355" lvl="1" indent="-61976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316355" algn="l"/>
                <a:tab pos="131699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refuerzo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6" name="object 1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2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043430">
              <a:lnSpc>
                <a:spcPct val="100000"/>
              </a:lnSpc>
              <a:spcBef>
                <a:spcPts val="100"/>
              </a:spcBef>
            </a:pPr>
            <a:r>
              <a:rPr dirty="0"/>
              <a:t>Aprendizaje:</a:t>
            </a:r>
            <a:r>
              <a:rPr spc="-30" dirty="0"/>
              <a:t> </a:t>
            </a:r>
            <a:r>
              <a:rPr spc="-10" dirty="0"/>
              <a:t>motivación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574187" y="1190244"/>
            <a:ext cx="7026275" cy="20434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9265" marR="5080" indent="-456565">
              <a:lnSpc>
                <a:spcPct val="100000"/>
              </a:lnSpc>
              <a:spcBef>
                <a:spcPts val="100"/>
              </a:spcBef>
              <a:buAutoNum type="arabicPeriod"/>
              <a:tabLst>
                <a:tab pos="469265" algn="l"/>
                <a:tab pos="469900" algn="l"/>
              </a:tabLst>
            </a:pP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difícil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especificar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conocimiento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necesario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realizar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una </a:t>
            </a:r>
            <a:r>
              <a:rPr sz="2000" dirty="0">
                <a:latin typeface="Times New Roman"/>
                <a:cs typeface="Times New Roman"/>
              </a:rPr>
              <a:t>determinada</a:t>
            </a:r>
            <a:r>
              <a:rPr sz="2000" spc="-5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tarea</a:t>
            </a:r>
            <a:endParaRPr sz="2000">
              <a:latin typeface="Times New Roman"/>
              <a:cs typeface="Times New Roman"/>
            </a:endParaRPr>
          </a:p>
          <a:p>
            <a:pPr marL="485775">
              <a:lnSpc>
                <a:spcPct val="100000"/>
              </a:lnSpc>
              <a:spcBef>
                <a:spcPts val="484"/>
              </a:spcBef>
              <a:tabLst>
                <a:tab pos="770890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Ejemplo: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diagnosis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cáncer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mama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partir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imágenes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600">
              <a:latin typeface="Times New Roman"/>
              <a:cs typeface="Times New Roman"/>
            </a:endParaRPr>
          </a:p>
          <a:p>
            <a:pPr marL="469265" indent="-456565">
              <a:lnSpc>
                <a:spcPct val="100000"/>
              </a:lnSpc>
              <a:buAutoNum type="arabicPeriod" startAt="2"/>
              <a:tabLst>
                <a:tab pos="469265" algn="l"/>
                <a:tab pos="469900" algn="l"/>
              </a:tabLst>
            </a:pPr>
            <a:r>
              <a:rPr sz="2000" spc="-10" dirty="0">
                <a:latin typeface="Times New Roman"/>
                <a:cs typeface="Times New Roman"/>
              </a:rPr>
              <a:t>Organizar,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analizar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estructurar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datos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información</a:t>
            </a:r>
            <a:endParaRPr sz="2000">
              <a:latin typeface="Times New Roman"/>
              <a:cs typeface="Times New Roman"/>
            </a:endParaRPr>
          </a:p>
          <a:p>
            <a:pPr marL="469265" indent="-456565">
              <a:lnSpc>
                <a:spcPct val="100000"/>
              </a:lnSpc>
              <a:spcBef>
                <a:spcPts val="1800"/>
              </a:spcBef>
              <a:buAutoNum type="arabicPeriod" startAt="2"/>
              <a:tabLst>
                <a:tab pos="469265" algn="l"/>
                <a:tab pos="469900" algn="l"/>
              </a:tabLst>
            </a:pPr>
            <a:r>
              <a:rPr sz="2000" dirty="0">
                <a:latin typeface="Times New Roman"/>
                <a:cs typeface="Times New Roman"/>
              </a:rPr>
              <a:t>Automatizar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sistemas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personalizarlos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individuos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53562" y="4465827"/>
            <a:ext cx="697865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b="1" dirty="0">
                <a:latin typeface="Times New Roman"/>
                <a:cs typeface="Times New Roman"/>
              </a:rPr>
              <a:t>Solución:</a:t>
            </a:r>
            <a:r>
              <a:rPr sz="2800" b="1" spc="-20" dirty="0">
                <a:latin typeface="Times New Roman"/>
                <a:cs typeface="Times New Roman"/>
              </a:rPr>
              <a:t> </a:t>
            </a:r>
            <a:r>
              <a:rPr sz="2800" b="1" dirty="0">
                <a:latin typeface="Times New Roman"/>
                <a:cs typeface="Times New Roman"/>
              </a:rPr>
              <a:t>sistemas</a:t>
            </a:r>
            <a:r>
              <a:rPr sz="2800" b="1" spc="-15" dirty="0">
                <a:latin typeface="Times New Roman"/>
                <a:cs typeface="Times New Roman"/>
              </a:rPr>
              <a:t> </a:t>
            </a:r>
            <a:r>
              <a:rPr sz="2800" b="1" dirty="0">
                <a:latin typeface="Times New Roman"/>
                <a:cs typeface="Times New Roman"/>
              </a:rPr>
              <a:t>que</a:t>
            </a:r>
            <a:r>
              <a:rPr sz="2800" b="1" spc="-20" dirty="0">
                <a:latin typeface="Times New Roman"/>
                <a:cs typeface="Times New Roman"/>
              </a:rPr>
              <a:t> </a:t>
            </a:r>
            <a:r>
              <a:rPr sz="2800" b="1" dirty="0">
                <a:latin typeface="Times New Roman"/>
                <a:cs typeface="Times New Roman"/>
              </a:rPr>
              <a:t>aprendan</a:t>
            </a:r>
            <a:r>
              <a:rPr sz="2800" b="1" spc="-10" dirty="0">
                <a:latin typeface="Times New Roman"/>
                <a:cs typeface="Times New Roman"/>
              </a:rPr>
              <a:t> </a:t>
            </a:r>
            <a:r>
              <a:rPr sz="2800" b="1" dirty="0">
                <a:latin typeface="Times New Roman"/>
                <a:cs typeface="Times New Roman"/>
              </a:rPr>
              <a:t>y</a:t>
            </a:r>
            <a:r>
              <a:rPr sz="2800" b="1" spc="-10" dirty="0">
                <a:latin typeface="Times New Roman"/>
                <a:cs typeface="Times New Roman"/>
              </a:rPr>
              <a:t> </a:t>
            </a:r>
            <a:r>
              <a:rPr sz="2800" b="1" dirty="0">
                <a:latin typeface="Times New Roman"/>
                <a:cs typeface="Times New Roman"/>
              </a:rPr>
              <a:t>se</a:t>
            </a:r>
            <a:r>
              <a:rPr sz="2800" b="1" spc="-20" dirty="0">
                <a:latin typeface="Times New Roman"/>
                <a:cs typeface="Times New Roman"/>
              </a:rPr>
              <a:t> </a:t>
            </a:r>
            <a:r>
              <a:rPr sz="2800" b="1" spc="-10" dirty="0">
                <a:latin typeface="Times New Roman"/>
                <a:cs typeface="Times New Roman"/>
              </a:rPr>
              <a:t>adaptan</a:t>
            </a:r>
            <a:endParaRPr sz="2800">
              <a:latin typeface="Times New Roman"/>
              <a:cs typeface="Times New Roman"/>
            </a:endParaRPr>
          </a:p>
        </p:txBody>
      </p:sp>
      <p:pic>
        <p:nvPicPr>
          <p:cNvPr id="14" name="object 1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3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528445">
              <a:lnSpc>
                <a:spcPct val="100000"/>
              </a:lnSpc>
              <a:spcBef>
                <a:spcPts val="100"/>
              </a:spcBef>
            </a:pPr>
            <a:r>
              <a:rPr dirty="0"/>
              <a:t>Solución</a:t>
            </a:r>
            <a:r>
              <a:rPr spc="-35" dirty="0"/>
              <a:t> </a:t>
            </a:r>
            <a:r>
              <a:rPr dirty="0"/>
              <a:t>1:</a:t>
            </a:r>
            <a:r>
              <a:rPr spc="-20" dirty="0"/>
              <a:t> </a:t>
            </a:r>
            <a:r>
              <a:rPr dirty="0"/>
              <a:t>tablas</a:t>
            </a:r>
            <a:r>
              <a:rPr spc="-2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10" dirty="0"/>
              <a:t>actuación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9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64540" y="1162811"/>
            <a:ext cx="7726680" cy="1901189"/>
          </a:xfrm>
          <a:prstGeom prst="rect">
            <a:avLst/>
          </a:prstGeom>
        </p:spPr>
        <p:txBody>
          <a:bodyPr vert="horz" wrap="square" lIns="0" tIns="1009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95"/>
              </a:spcBef>
            </a:pPr>
            <a:r>
              <a:rPr sz="2000" b="1" dirty="0">
                <a:latin typeface="Times New Roman"/>
                <a:cs typeface="Times New Roman"/>
              </a:rPr>
              <a:t>Tablas</a:t>
            </a:r>
            <a:r>
              <a:rPr sz="2000" b="1" spc="-3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actuación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específicos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del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problema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96545" marR="1110615" indent="-284480">
              <a:lnSpc>
                <a:spcPct val="109000"/>
              </a:lnSpc>
              <a:spcBef>
                <a:spcPts val="48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situación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entrada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tabla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actuación; </a:t>
            </a:r>
            <a:r>
              <a:rPr sz="2000" dirty="0">
                <a:latin typeface="Times New Roman"/>
                <a:cs typeface="Times New Roman"/>
              </a:rPr>
              <a:t>dicha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entrada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compila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secuencia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acciones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emprender:</a:t>
            </a:r>
            <a:endParaRPr sz="2000">
              <a:latin typeface="Times New Roman"/>
              <a:cs typeface="Times New Roman"/>
            </a:endParaRPr>
          </a:p>
          <a:p>
            <a:pPr marL="296545">
              <a:lnSpc>
                <a:spcPct val="100000"/>
              </a:lnSpc>
              <a:spcBef>
                <a:spcPts val="990"/>
              </a:spcBef>
            </a:pPr>
            <a:r>
              <a:rPr sz="1800" dirty="0">
                <a:latin typeface="Times New Roman"/>
                <a:cs typeface="Times New Roman"/>
              </a:rPr>
              <a:t>cuatro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discos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</a:t>
            </a:r>
            <a:r>
              <a:rPr sz="1800" spc="-50" dirty="0">
                <a:latin typeface="Symbol"/>
                <a:cs typeface="Symbol"/>
              </a:rPr>
              <a:t></a:t>
            </a:r>
            <a:endParaRPr sz="1800">
              <a:latin typeface="Symbol"/>
              <a:cs typeface="Symbol"/>
            </a:endParaRPr>
          </a:p>
          <a:p>
            <a:pPr marL="772795">
              <a:lnSpc>
                <a:spcPct val="100000"/>
              </a:lnSpc>
              <a:spcBef>
                <a:spcPts val="650"/>
              </a:spcBef>
            </a:pPr>
            <a:r>
              <a:rPr sz="1800" dirty="0">
                <a:latin typeface="Times New Roman"/>
                <a:cs typeface="Times New Roman"/>
              </a:rPr>
              <a:t>disco</a:t>
            </a:r>
            <a:r>
              <a:rPr sz="1800" spc="44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a C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/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disco</a:t>
            </a:r>
            <a:r>
              <a:rPr sz="1800" spc="45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2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a B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/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disco</a:t>
            </a:r>
            <a:r>
              <a:rPr sz="1800" spc="45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B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/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disco</a:t>
            </a:r>
            <a:r>
              <a:rPr sz="1800" spc="45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3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a C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/</a:t>
            </a:r>
            <a:endParaRPr sz="1800">
              <a:latin typeface="Times New Roman"/>
              <a:cs typeface="Times New Roman"/>
            </a:endParaRP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1506219" y="3106419"/>
          <a:ext cx="6946900" cy="862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71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46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95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933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78765">
                <a:tc>
                  <a:txBody>
                    <a:bodyPr/>
                    <a:lstStyle/>
                    <a:p>
                      <a:pPr marL="31750">
                        <a:lnSpc>
                          <a:spcPts val="1964"/>
                        </a:lnSpc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disco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ts val="1964"/>
                        </a:lnSpc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 de B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a A /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disco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ts val="1964"/>
                        </a:lnSpc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2 de B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a C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/disco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ts val="1964"/>
                        </a:lnSpc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de A a C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/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disco</a:t>
                      </a:r>
                      <a:r>
                        <a:rPr sz="1800" spc="4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4 de A a B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50" dirty="0">
                          <a:latin typeface="Times New Roman"/>
                          <a:cs typeface="Times New Roman"/>
                        </a:rPr>
                        <a:t>/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disco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 de C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a B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/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20" dirty="0">
                          <a:latin typeface="Times New Roman"/>
                          <a:cs typeface="Times New Roman"/>
                        </a:rPr>
                        <a:t>disco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2 de C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a A 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/disco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de B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a A/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disco</a:t>
                      </a:r>
                      <a:r>
                        <a:rPr sz="1800" spc="4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3 de C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a B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50" dirty="0">
                          <a:latin typeface="Times New Roman"/>
                          <a:cs typeface="Times New Roman"/>
                        </a:rPr>
                        <a:t>/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8765">
                <a:tc>
                  <a:txBody>
                    <a:bodyPr/>
                    <a:lstStyle/>
                    <a:p>
                      <a:pPr marL="31750">
                        <a:lnSpc>
                          <a:spcPts val="2090"/>
                        </a:lnSpc>
                        <a:spcBef>
                          <a:spcPts val="5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disco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5715" algn="ctr">
                        <a:lnSpc>
                          <a:spcPts val="2090"/>
                        </a:lnSpc>
                        <a:spcBef>
                          <a:spcPts val="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 de A a C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/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disco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ts val="2090"/>
                        </a:lnSpc>
                        <a:spcBef>
                          <a:spcPts val="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de A a B/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20" dirty="0">
                          <a:latin typeface="Times New Roman"/>
                          <a:cs typeface="Times New Roman"/>
                        </a:rPr>
                        <a:t>disco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ts val="2090"/>
                        </a:lnSpc>
                        <a:spcBef>
                          <a:spcPts val="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 de C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1800" spc="-50" dirty="0">
                          <a:latin typeface="Times New Roman"/>
                          <a:cs typeface="Times New Roman"/>
                        </a:rPr>
                        <a:t>B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0" name="object 10"/>
          <p:cNvSpPr txBox="1"/>
          <p:nvPr/>
        </p:nvSpPr>
        <p:spPr>
          <a:xfrm>
            <a:off x="764540" y="4326635"/>
            <a:ext cx="5314315" cy="836294"/>
          </a:xfrm>
          <a:prstGeom prst="rect">
            <a:avLst/>
          </a:prstGeom>
        </p:spPr>
        <p:txBody>
          <a:bodyPr vert="horz" wrap="square" lIns="0" tIns="113030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89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mejorar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flexibilidad: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aprender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nuevas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entradas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79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problema:</a:t>
            </a:r>
            <a:r>
              <a:rPr sz="2000" spc="-6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limitaciones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memoria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541145">
              <a:lnSpc>
                <a:spcPct val="100000"/>
              </a:lnSpc>
              <a:spcBef>
                <a:spcPts val="100"/>
              </a:spcBef>
            </a:pPr>
            <a:r>
              <a:rPr dirty="0"/>
              <a:t>¿Qué</a:t>
            </a:r>
            <a:r>
              <a:rPr spc="-15" dirty="0"/>
              <a:t> </a:t>
            </a:r>
            <a:r>
              <a:rPr dirty="0"/>
              <a:t>es</a:t>
            </a:r>
            <a:r>
              <a:rPr spc="-10" dirty="0"/>
              <a:t> aprendizaje?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575627" y="1327403"/>
            <a:ext cx="6891655" cy="1854200"/>
          </a:xfrm>
          <a:prstGeom prst="rect">
            <a:avLst/>
          </a:prstGeom>
        </p:spPr>
        <p:txBody>
          <a:bodyPr vert="horz" wrap="square" lIns="0" tIns="165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0"/>
              </a:spcBef>
            </a:pPr>
            <a:r>
              <a:rPr sz="2000" dirty="0">
                <a:latin typeface="Times New Roman"/>
                <a:cs typeface="Times New Roman"/>
              </a:rPr>
              <a:t>Memorizar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algo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2000" dirty="0">
                <a:latin typeface="Times New Roman"/>
                <a:cs typeface="Times New Roman"/>
              </a:rPr>
              <a:t>Mejorar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capacidades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experiencia</a:t>
            </a:r>
            <a:endParaRPr sz="2000">
              <a:latin typeface="Times New Roman"/>
              <a:cs typeface="Times New Roman"/>
            </a:endParaRPr>
          </a:p>
          <a:p>
            <a:pPr marL="12700" marR="5080">
              <a:lnSpc>
                <a:spcPct val="150000"/>
              </a:lnSpc>
            </a:pPr>
            <a:r>
              <a:rPr sz="2000" dirty="0">
                <a:latin typeface="Times New Roman"/>
                <a:cs typeface="Times New Roman"/>
              </a:rPr>
              <a:t>Descubrir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hechos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través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observaciones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0" dirty="0">
                <a:latin typeface="Times New Roman"/>
                <a:cs typeface="Times New Roman"/>
              </a:rPr>
              <a:t> exploraciones </a:t>
            </a:r>
            <a:r>
              <a:rPr sz="2000" dirty="0">
                <a:latin typeface="Times New Roman"/>
                <a:cs typeface="Times New Roman"/>
              </a:rPr>
              <a:t>Organizar</a:t>
            </a:r>
            <a:r>
              <a:rPr sz="2000" spc="-5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conocimiento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adquerido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representaciones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eficientes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4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737995">
              <a:lnSpc>
                <a:spcPct val="100000"/>
              </a:lnSpc>
              <a:spcBef>
                <a:spcPts val="100"/>
              </a:spcBef>
            </a:pPr>
            <a:r>
              <a:rPr dirty="0"/>
              <a:t>Aprendizaje:</a:t>
            </a:r>
            <a:r>
              <a:rPr spc="-30" dirty="0"/>
              <a:t> </a:t>
            </a:r>
            <a:r>
              <a:rPr dirty="0"/>
              <a:t>posibles</a:t>
            </a:r>
            <a:r>
              <a:rPr spc="-30" dirty="0"/>
              <a:t> </a:t>
            </a:r>
            <a:r>
              <a:rPr spc="-10" dirty="0"/>
              <a:t>tareas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574187" y="956789"/>
            <a:ext cx="7070725" cy="4826000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marL="294640" indent="-281940">
              <a:lnSpc>
                <a:spcPct val="100000"/>
              </a:lnSpc>
              <a:spcBef>
                <a:spcPts val="640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spc="-10" dirty="0">
                <a:latin typeface="Times New Roman"/>
                <a:cs typeface="Times New Roman"/>
              </a:rPr>
              <a:t>Clasificación:</a:t>
            </a:r>
            <a:endParaRPr sz="2000">
              <a:latin typeface="Times New Roman"/>
              <a:cs typeface="Times New Roman"/>
            </a:endParaRPr>
          </a:p>
          <a:p>
            <a:pPr marL="770890" lvl="1" indent="-285115">
              <a:lnSpc>
                <a:spcPct val="100000"/>
              </a:lnSpc>
              <a:spcBef>
                <a:spcPts val="490"/>
              </a:spcBef>
              <a:buChar char="–"/>
              <a:tabLst>
                <a:tab pos="770890" algn="l"/>
                <a:tab pos="771525" algn="l"/>
              </a:tabLst>
            </a:pPr>
            <a:r>
              <a:rPr sz="1800" dirty="0">
                <a:latin typeface="Times New Roman"/>
                <a:cs typeface="Times New Roman"/>
              </a:rPr>
              <a:t>clasificar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productos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fábrica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correctos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 </a:t>
            </a:r>
            <a:r>
              <a:rPr sz="1800" spc="-10" dirty="0">
                <a:latin typeface="Times New Roman"/>
                <a:cs typeface="Times New Roman"/>
              </a:rPr>
              <a:t>erróneos</a:t>
            </a:r>
            <a:endParaRPr sz="1800">
              <a:latin typeface="Times New Roman"/>
              <a:cs typeface="Times New Roman"/>
            </a:endParaRPr>
          </a:p>
          <a:p>
            <a:pPr marL="294640" indent="-281940">
              <a:lnSpc>
                <a:spcPct val="100000"/>
              </a:lnSpc>
              <a:spcBef>
                <a:spcPts val="545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spc="-10" dirty="0">
                <a:latin typeface="Times New Roman"/>
                <a:cs typeface="Times New Roman"/>
              </a:rPr>
              <a:t>Predicción:</a:t>
            </a:r>
            <a:endParaRPr sz="2000">
              <a:latin typeface="Times New Roman"/>
              <a:cs typeface="Times New Roman"/>
            </a:endParaRPr>
          </a:p>
          <a:p>
            <a:pPr marL="770890" lvl="1" indent="-285115">
              <a:lnSpc>
                <a:spcPct val="100000"/>
              </a:lnSpc>
              <a:spcBef>
                <a:spcPts val="509"/>
              </a:spcBef>
              <a:buChar char="–"/>
              <a:tabLst>
                <a:tab pos="770890" algn="l"/>
                <a:tab pos="771525" algn="l"/>
              </a:tabLst>
            </a:pPr>
            <a:r>
              <a:rPr sz="1800" dirty="0">
                <a:latin typeface="Times New Roman"/>
                <a:cs typeface="Times New Roman"/>
              </a:rPr>
              <a:t>predecir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tráfico 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 </a:t>
            </a:r>
            <a:r>
              <a:rPr sz="1800" spc="-10" dirty="0">
                <a:latin typeface="Times New Roman"/>
                <a:cs typeface="Times New Roman"/>
              </a:rPr>
              <a:t>ciudad</a:t>
            </a:r>
            <a:endParaRPr sz="1800">
              <a:latin typeface="Times New Roman"/>
              <a:cs typeface="Times New Roman"/>
            </a:endParaRPr>
          </a:p>
          <a:p>
            <a:pPr marL="294640" indent="-281940">
              <a:lnSpc>
                <a:spcPct val="100000"/>
              </a:lnSpc>
              <a:spcBef>
                <a:spcPts val="520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spc="-10" dirty="0">
                <a:latin typeface="Times New Roman"/>
                <a:cs typeface="Times New Roman"/>
              </a:rPr>
              <a:t>Diagnostico:</a:t>
            </a:r>
            <a:endParaRPr sz="2000">
              <a:latin typeface="Times New Roman"/>
              <a:cs typeface="Times New Roman"/>
            </a:endParaRPr>
          </a:p>
          <a:p>
            <a:pPr marL="770890" lvl="1" indent="-285115">
              <a:lnSpc>
                <a:spcPct val="100000"/>
              </a:lnSpc>
              <a:spcBef>
                <a:spcPts val="509"/>
              </a:spcBef>
              <a:buChar char="–"/>
              <a:tabLst>
                <a:tab pos="770890" algn="l"/>
                <a:tab pos="771525" algn="l"/>
              </a:tabLst>
            </a:pPr>
            <a:r>
              <a:rPr sz="1800" dirty="0">
                <a:latin typeface="Times New Roman"/>
                <a:cs typeface="Times New Roman"/>
              </a:rPr>
              <a:t>diagnosticar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enfermedades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pacientes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partir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síntomas</a:t>
            </a:r>
            <a:endParaRPr sz="1800">
              <a:latin typeface="Times New Roman"/>
              <a:cs typeface="Times New Roman"/>
            </a:endParaRPr>
          </a:p>
          <a:p>
            <a:pPr marL="294640" indent="-281940">
              <a:lnSpc>
                <a:spcPct val="100000"/>
              </a:lnSpc>
              <a:spcBef>
                <a:spcPts val="450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spc="-10" dirty="0">
                <a:latin typeface="Times New Roman"/>
                <a:cs typeface="Times New Roman"/>
              </a:rPr>
              <a:t>Agrupación:</a:t>
            </a:r>
            <a:endParaRPr sz="2000">
              <a:latin typeface="Times New Roman"/>
              <a:cs typeface="Times New Roman"/>
            </a:endParaRPr>
          </a:p>
          <a:p>
            <a:pPr marL="770890" lvl="1" indent="-285115">
              <a:lnSpc>
                <a:spcPct val="100000"/>
              </a:lnSpc>
              <a:spcBef>
                <a:spcPts val="489"/>
              </a:spcBef>
              <a:buChar char="–"/>
              <a:tabLst>
                <a:tab pos="770890" algn="l"/>
                <a:tab pos="771525" algn="l"/>
              </a:tabLst>
            </a:pPr>
            <a:r>
              <a:rPr sz="1800" dirty="0">
                <a:latin typeface="Times New Roman"/>
                <a:cs typeface="Times New Roman"/>
              </a:rPr>
              <a:t>agrupar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páginas</a:t>
            </a:r>
            <a:r>
              <a:rPr sz="1800" spc="-50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Web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</a:t>
            </a:r>
            <a:r>
              <a:rPr sz="1800" spc="-10" dirty="0">
                <a:latin typeface="Times New Roman"/>
                <a:cs typeface="Times New Roman"/>
              </a:rPr>
              <a:t> contenido</a:t>
            </a:r>
            <a:endParaRPr sz="1800">
              <a:latin typeface="Times New Roman"/>
              <a:cs typeface="Times New Roman"/>
            </a:endParaRPr>
          </a:p>
          <a:p>
            <a:pPr marL="294640" indent="-281940">
              <a:lnSpc>
                <a:spcPct val="100000"/>
              </a:lnSpc>
              <a:spcBef>
                <a:spcPts val="540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spc="-10" dirty="0">
                <a:latin typeface="Times New Roman"/>
                <a:cs typeface="Times New Roman"/>
              </a:rPr>
              <a:t>Caracterización:</a:t>
            </a:r>
            <a:endParaRPr sz="2000">
              <a:latin typeface="Times New Roman"/>
              <a:cs typeface="Times New Roman"/>
            </a:endParaRPr>
          </a:p>
          <a:p>
            <a:pPr marL="770890" marR="899794" lvl="1" indent="-285115">
              <a:lnSpc>
                <a:spcPts val="2110"/>
              </a:lnSpc>
              <a:spcBef>
                <a:spcPts val="600"/>
              </a:spcBef>
              <a:buChar char="–"/>
              <a:tabLst>
                <a:tab pos="770890" algn="l"/>
                <a:tab pos="771525" algn="l"/>
              </a:tabLst>
            </a:pPr>
            <a:r>
              <a:rPr sz="1800" dirty="0">
                <a:latin typeface="Times New Roman"/>
                <a:cs typeface="Times New Roman"/>
              </a:rPr>
              <a:t>Determinar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características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personas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compren </a:t>
            </a:r>
            <a:r>
              <a:rPr sz="1800" dirty="0">
                <a:latin typeface="Times New Roman"/>
                <a:cs typeface="Times New Roman"/>
              </a:rPr>
              <a:t>determinados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tipos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productos</a:t>
            </a:r>
            <a:endParaRPr sz="1800">
              <a:latin typeface="Times New Roman"/>
              <a:cs typeface="Times New Roman"/>
            </a:endParaRPr>
          </a:p>
          <a:p>
            <a:pPr marL="294640" indent="-281940">
              <a:lnSpc>
                <a:spcPct val="100000"/>
              </a:lnSpc>
              <a:spcBef>
                <a:spcPts val="484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dirty="0">
                <a:latin typeface="Times New Roman"/>
                <a:cs typeface="Times New Roman"/>
              </a:rPr>
              <a:t>Mejorar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eficiencia:</a:t>
            </a:r>
            <a:endParaRPr sz="2000">
              <a:latin typeface="Times New Roman"/>
              <a:cs typeface="Times New Roman"/>
            </a:endParaRPr>
          </a:p>
          <a:p>
            <a:pPr marL="770890" marR="5080" lvl="1" indent="-285115">
              <a:lnSpc>
                <a:spcPct val="102200"/>
              </a:lnSpc>
              <a:spcBef>
                <a:spcPts val="440"/>
              </a:spcBef>
              <a:buChar char="–"/>
              <a:tabLst>
                <a:tab pos="770890" algn="l"/>
                <a:tab pos="771525" algn="l"/>
              </a:tabLst>
            </a:pPr>
            <a:r>
              <a:rPr sz="1800" dirty="0">
                <a:latin typeface="Times New Roman"/>
                <a:cs typeface="Times New Roman"/>
              </a:rPr>
              <a:t>mejorar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robot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tiene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encontrar caminos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 </a:t>
            </a:r>
            <a:r>
              <a:rPr sz="1800" spc="-10" dirty="0">
                <a:latin typeface="Times New Roman"/>
                <a:cs typeface="Times New Roman"/>
              </a:rPr>
              <a:t>determinada </a:t>
            </a:r>
            <a:r>
              <a:rPr sz="1800" dirty="0">
                <a:latin typeface="Times New Roman"/>
                <a:cs typeface="Times New Roman"/>
              </a:rPr>
              <a:t>posición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edificio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encuentre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caminos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más</a:t>
            </a:r>
            <a:r>
              <a:rPr sz="1800" spc="-10" dirty="0">
                <a:latin typeface="Times New Roman"/>
                <a:cs typeface="Times New Roman"/>
              </a:rPr>
              <a:t> rápido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5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63600">
              <a:lnSpc>
                <a:spcPct val="100000"/>
              </a:lnSpc>
              <a:spcBef>
                <a:spcPts val="100"/>
              </a:spcBef>
            </a:pPr>
            <a:r>
              <a:rPr dirty="0"/>
              <a:t>Clasificación</a:t>
            </a:r>
            <a:r>
              <a:rPr spc="-3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métodos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10" dirty="0"/>
              <a:t>aprendizaje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574187" y="961644"/>
            <a:ext cx="4659630" cy="291592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294640" indent="-281940">
              <a:lnSpc>
                <a:spcPct val="100000"/>
              </a:lnSpc>
              <a:spcBef>
                <a:spcPts val="600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dirty="0">
                <a:latin typeface="Times New Roman"/>
                <a:cs typeface="Times New Roman"/>
              </a:rPr>
              <a:t>Según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la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información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disponible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751840" lvl="1" indent="-281940">
              <a:lnSpc>
                <a:spcPct val="100000"/>
              </a:lnSpc>
              <a:spcBef>
                <a:spcPts val="505"/>
              </a:spcBef>
              <a:buChar char="•"/>
              <a:tabLst>
                <a:tab pos="751840" algn="l"/>
                <a:tab pos="752475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supervisado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inductivo)</a:t>
            </a:r>
            <a:endParaRPr sz="2000">
              <a:latin typeface="Times New Roman"/>
              <a:cs typeface="Times New Roman"/>
            </a:endParaRPr>
          </a:p>
          <a:p>
            <a:pPr marL="751840" lvl="1" indent="-281940">
              <a:lnSpc>
                <a:spcPct val="100000"/>
              </a:lnSpc>
              <a:spcBef>
                <a:spcPts val="480"/>
              </a:spcBef>
              <a:buChar char="•"/>
              <a:tabLst>
                <a:tab pos="751840" algn="l"/>
                <a:tab pos="752475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supervisado</a:t>
            </a:r>
            <a:endParaRPr sz="2000">
              <a:latin typeface="Times New Roman"/>
              <a:cs typeface="Times New Roman"/>
            </a:endParaRPr>
          </a:p>
          <a:p>
            <a:pPr marL="751840" lvl="1" indent="-281940">
              <a:lnSpc>
                <a:spcPct val="100000"/>
              </a:lnSpc>
              <a:spcBef>
                <a:spcPts val="505"/>
              </a:spcBef>
              <a:buChar char="•"/>
              <a:tabLst>
                <a:tab pos="751840" algn="l"/>
                <a:tab pos="752475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refuerzo</a:t>
            </a:r>
            <a:endParaRPr sz="20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15"/>
              </a:spcBef>
              <a:buFont typeface="Times New Roman"/>
              <a:buChar char="•"/>
            </a:pPr>
            <a:endParaRPr sz="2950">
              <a:latin typeface="Times New Roman"/>
              <a:cs typeface="Times New Roman"/>
            </a:endParaRPr>
          </a:p>
          <a:p>
            <a:pPr marL="294640" indent="-281940">
              <a:lnSpc>
                <a:spcPct val="100000"/>
              </a:lnSpc>
              <a:buChar char="•"/>
              <a:tabLst>
                <a:tab pos="294640" algn="l"/>
                <a:tab pos="295275" algn="l"/>
              </a:tabLst>
            </a:pPr>
            <a:r>
              <a:rPr sz="2000" dirty="0">
                <a:latin typeface="Times New Roman"/>
                <a:cs typeface="Times New Roman"/>
              </a:rPr>
              <a:t>Según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representación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3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los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datos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751840" indent="-281940">
              <a:lnSpc>
                <a:spcPct val="100000"/>
              </a:lnSpc>
              <a:spcBef>
                <a:spcPts val="490"/>
              </a:spcBef>
              <a:buChar char="–"/>
              <a:tabLst>
                <a:tab pos="751840" algn="l"/>
                <a:tab pos="752475" algn="l"/>
              </a:tabLst>
            </a:pPr>
            <a:r>
              <a:rPr sz="1800" dirty="0">
                <a:latin typeface="Times New Roman"/>
                <a:cs typeface="Times New Roman"/>
              </a:rPr>
              <a:t>Aprendizaje</a:t>
            </a:r>
            <a:r>
              <a:rPr sz="1800" spc="-10" dirty="0">
                <a:latin typeface="Times New Roman"/>
                <a:cs typeface="Times New Roman"/>
              </a:rPr>
              <a:t> simbólico</a:t>
            </a:r>
            <a:endParaRPr sz="1800">
              <a:latin typeface="Times New Roman"/>
              <a:cs typeface="Times New Roman"/>
            </a:endParaRPr>
          </a:p>
          <a:p>
            <a:pPr marL="751840" indent="-281940">
              <a:lnSpc>
                <a:spcPct val="100000"/>
              </a:lnSpc>
              <a:spcBef>
                <a:spcPts val="550"/>
              </a:spcBef>
              <a:buChar char="–"/>
              <a:tabLst>
                <a:tab pos="751840" algn="l"/>
                <a:tab pos="752475" algn="l"/>
              </a:tabLst>
            </a:pPr>
            <a:r>
              <a:rPr sz="1800" dirty="0">
                <a:latin typeface="Times New Roman"/>
                <a:cs typeface="Times New Roman"/>
              </a:rPr>
              <a:t>Aprendizaje</a:t>
            </a:r>
            <a:r>
              <a:rPr sz="1800" spc="-10" dirty="0">
                <a:latin typeface="Times New Roman"/>
                <a:cs typeface="Times New Roman"/>
              </a:rPr>
              <a:t> subsimbólico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6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485140">
              <a:lnSpc>
                <a:spcPct val="100000"/>
              </a:lnSpc>
              <a:spcBef>
                <a:spcPts val="100"/>
              </a:spcBef>
            </a:pPr>
            <a:r>
              <a:rPr dirty="0"/>
              <a:t>Clasificación</a:t>
            </a:r>
            <a:r>
              <a:rPr spc="-30" dirty="0"/>
              <a:t> </a:t>
            </a:r>
            <a:r>
              <a:rPr dirty="0"/>
              <a:t>según</a:t>
            </a:r>
            <a:r>
              <a:rPr spc="-25" dirty="0"/>
              <a:t> </a:t>
            </a:r>
            <a:r>
              <a:rPr dirty="0"/>
              <a:t>la</a:t>
            </a:r>
            <a:r>
              <a:rPr spc="-20" dirty="0"/>
              <a:t> </a:t>
            </a:r>
            <a:r>
              <a:rPr dirty="0"/>
              <a:t>información</a:t>
            </a:r>
            <a:r>
              <a:rPr spc="-25" dirty="0"/>
              <a:t> </a:t>
            </a:r>
            <a:r>
              <a:rPr spc="-10" dirty="0"/>
              <a:t>disponible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457325" y="4814887"/>
            <a:ext cx="2292350" cy="1422400"/>
          </a:xfrm>
          <a:prstGeom prst="rect">
            <a:avLst/>
          </a:prstGeom>
          <a:ln w="28575">
            <a:solidFill>
              <a:srgbClr val="990000"/>
            </a:solidFill>
          </a:ln>
        </p:spPr>
        <p:txBody>
          <a:bodyPr vert="horz" wrap="square" lIns="0" tIns="44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35"/>
              </a:spcBef>
            </a:pPr>
            <a:endParaRPr sz="3000">
              <a:latin typeface="Times New Roman"/>
              <a:cs typeface="Times New Roman"/>
            </a:endParaRPr>
          </a:p>
          <a:p>
            <a:pPr marL="327660">
              <a:lnSpc>
                <a:spcPct val="100000"/>
              </a:lnSpc>
            </a:pPr>
            <a:r>
              <a:rPr sz="2400" spc="-10" dirty="0">
                <a:latin typeface="Times New Roman"/>
                <a:cs typeface="Times New Roman"/>
              </a:rPr>
              <a:t>Aprendizaje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993900" y="4422775"/>
            <a:ext cx="494030" cy="392430"/>
          </a:xfrm>
          <a:custGeom>
            <a:avLst/>
            <a:gdLst/>
            <a:ahLst/>
            <a:cxnLst/>
            <a:rect l="l" t="t" r="r" b="b"/>
            <a:pathLst>
              <a:path w="494030" h="392429">
                <a:moveTo>
                  <a:pt x="0" y="0"/>
                </a:moveTo>
                <a:lnTo>
                  <a:pt x="493713" y="392113"/>
                </a:lnTo>
              </a:path>
            </a:pathLst>
          </a:custGeom>
          <a:ln w="285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747963" y="4422775"/>
            <a:ext cx="617855" cy="392430"/>
          </a:xfrm>
          <a:custGeom>
            <a:avLst/>
            <a:gdLst/>
            <a:ahLst/>
            <a:cxnLst/>
            <a:rect l="l" t="t" r="r" b="b"/>
            <a:pathLst>
              <a:path w="617854" h="392429">
                <a:moveTo>
                  <a:pt x="617537" y="0"/>
                </a:moveTo>
                <a:lnTo>
                  <a:pt x="0" y="392113"/>
                </a:lnTo>
              </a:path>
            </a:pathLst>
          </a:custGeom>
          <a:ln w="285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749675" y="5616927"/>
            <a:ext cx="789305" cy="132715"/>
          </a:xfrm>
          <a:custGeom>
            <a:avLst/>
            <a:gdLst/>
            <a:ahLst/>
            <a:cxnLst/>
            <a:rect l="l" t="t" r="r" b="b"/>
            <a:pathLst>
              <a:path w="789304" h="132714">
                <a:moveTo>
                  <a:pt x="675356" y="0"/>
                </a:moveTo>
                <a:lnTo>
                  <a:pt x="666609" y="2302"/>
                </a:lnTo>
                <a:lnTo>
                  <a:pt x="658656" y="15933"/>
                </a:lnTo>
                <a:lnTo>
                  <a:pt x="660958" y="24682"/>
                </a:lnTo>
                <a:lnTo>
                  <a:pt x="707850" y="52036"/>
                </a:lnTo>
                <a:lnTo>
                  <a:pt x="760700" y="52036"/>
                </a:lnTo>
                <a:lnTo>
                  <a:pt x="760700" y="80611"/>
                </a:lnTo>
                <a:lnTo>
                  <a:pt x="707850" y="80611"/>
                </a:lnTo>
                <a:lnTo>
                  <a:pt x="660958" y="107964"/>
                </a:lnTo>
                <a:lnTo>
                  <a:pt x="658656" y="116712"/>
                </a:lnTo>
                <a:lnTo>
                  <a:pt x="666609" y="130344"/>
                </a:lnTo>
                <a:lnTo>
                  <a:pt x="675356" y="132646"/>
                </a:lnTo>
                <a:lnTo>
                  <a:pt x="764561" y="80611"/>
                </a:lnTo>
                <a:lnTo>
                  <a:pt x="760700" y="80611"/>
                </a:lnTo>
                <a:lnTo>
                  <a:pt x="764563" y="80610"/>
                </a:lnTo>
                <a:lnTo>
                  <a:pt x="789054" y="66323"/>
                </a:lnTo>
                <a:lnTo>
                  <a:pt x="675356" y="0"/>
                </a:lnTo>
                <a:close/>
              </a:path>
              <a:path w="789304" h="132714">
                <a:moveTo>
                  <a:pt x="732343" y="66323"/>
                </a:moveTo>
                <a:lnTo>
                  <a:pt x="707850" y="80611"/>
                </a:lnTo>
                <a:lnTo>
                  <a:pt x="760700" y="80611"/>
                </a:lnTo>
                <a:lnTo>
                  <a:pt x="760700" y="78664"/>
                </a:lnTo>
                <a:lnTo>
                  <a:pt x="753499" y="78664"/>
                </a:lnTo>
                <a:lnTo>
                  <a:pt x="732343" y="66323"/>
                </a:lnTo>
                <a:close/>
              </a:path>
              <a:path w="789304" h="132714">
                <a:moveTo>
                  <a:pt x="0" y="52035"/>
                </a:moveTo>
                <a:lnTo>
                  <a:pt x="0" y="80610"/>
                </a:lnTo>
                <a:lnTo>
                  <a:pt x="707852" y="80610"/>
                </a:lnTo>
                <a:lnTo>
                  <a:pt x="732343" y="66323"/>
                </a:lnTo>
                <a:lnTo>
                  <a:pt x="707850" y="52036"/>
                </a:lnTo>
                <a:lnTo>
                  <a:pt x="0" y="52035"/>
                </a:lnTo>
                <a:close/>
              </a:path>
              <a:path w="789304" h="132714">
                <a:moveTo>
                  <a:pt x="753499" y="53982"/>
                </a:moveTo>
                <a:lnTo>
                  <a:pt x="732343" y="66323"/>
                </a:lnTo>
                <a:lnTo>
                  <a:pt x="753499" y="78664"/>
                </a:lnTo>
                <a:lnTo>
                  <a:pt x="753499" y="53982"/>
                </a:lnTo>
                <a:close/>
              </a:path>
              <a:path w="789304" h="132714">
                <a:moveTo>
                  <a:pt x="760700" y="53982"/>
                </a:moveTo>
                <a:lnTo>
                  <a:pt x="753499" y="53982"/>
                </a:lnTo>
                <a:lnTo>
                  <a:pt x="753499" y="78664"/>
                </a:lnTo>
                <a:lnTo>
                  <a:pt x="760700" y="78664"/>
                </a:lnTo>
                <a:lnTo>
                  <a:pt x="760700" y="53982"/>
                </a:lnTo>
                <a:close/>
              </a:path>
              <a:path w="789304" h="132714">
                <a:moveTo>
                  <a:pt x="707850" y="52036"/>
                </a:moveTo>
                <a:lnTo>
                  <a:pt x="732343" y="66323"/>
                </a:lnTo>
                <a:lnTo>
                  <a:pt x="753499" y="53982"/>
                </a:lnTo>
                <a:lnTo>
                  <a:pt x="760700" y="53982"/>
                </a:lnTo>
                <a:lnTo>
                  <a:pt x="760700" y="52036"/>
                </a:lnTo>
                <a:lnTo>
                  <a:pt x="707850" y="52036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2993072" y="3553459"/>
            <a:ext cx="1301750" cy="84581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marR="5080">
              <a:lnSpc>
                <a:spcPct val="99400"/>
              </a:lnSpc>
              <a:spcBef>
                <a:spcPts val="110"/>
              </a:spcBef>
            </a:pPr>
            <a:r>
              <a:rPr sz="1800" dirty="0">
                <a:latin typeface="Times New Roman"/>
                <a:cs typeface="Times New Roman"/>
              </a:rPr>
              <a:t>poco </a:t>
            </a:r>
            <a:r>
              <a:rPr sz="1800" spc="-10" dirty="0">
                <a:latin typeface="Times New Roman"/>
                <a:cs typeface="Times New Roman"/>
              </a:rPr>
              <a:t>tráfico </a:t>
            </a:r>
            <a:r>
              <a:rPr sz="1800" dirty="0">
                <a:latin typeface="Times New Roman"/>
                <a:cs typeface="Times New Roman"/>
              </a:rPr>
              <a:t>mucho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tráfico </a:t>
            </a:r>
            <a:r>
              <a:rPr sz="1800" dirty="0">
                <a:latin typeface="Times New Roman"/>
                <a:cs typeface="Times New Roman"/>
              </a:rPr>
              <a:t>mucho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tráfico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94753" y="3553459"/>
            <a:ext cx="1663700" cy="112585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marR="5080">
              <a:lnSpc>
                <a:spcPct val="99400"/>
              </a:lnSpc>
              <a:spcBef>
                <a:spcPts val="110"/>
              </a:spcBef>
            </a:pPr>
            <a:r>
              <a:rPr sz="1800" spc="-10" dirty="0">
                <a:latin typeface="Times New Roman"/>
                <a:cs typeface="Times New Roman"/>
              </a:rPr>
              <a:t>(llueve,domingo) (llueve,viernes) </a:t>
            </a:r>
            <a:r>
              <a:rPr sz="1800" dirty="0">
                <a:latin typeface="Times New Roman"/>
                <a:cs typeface="Times New Roman"/>
              </a:rPr>
              <a:t>(no </a:t>
            </a:r>
            <a:r>
              <a:rPr sz="1800" spc="-10" dirty="0">
                <a:latin typeface="Times New Roman"/>
                <a:cs typeface="Times New Roman"/>
              </a:rPr>
              <a:t>llueve,jueves)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sz="1800" spc="-25" dirty="0">
                <a:latin typeface="Times New Roman"/>
                <a:cs typeface="Times New Roman"/>
              </a:rPr>
              <a:t>...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617402" y="5382259"/>
            <a:ext cx="2755900" cy="580390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2700" marR="5080">
              <a:lnSpc>
                <a:spcPct val="102200"/>
              </a:lnSpc>
              <a:spcBef>
                <a:spcPts val="50"/>
              </a:spcBef>
            </a:pPr>
            <a:r>
              <a:rPr sz="1800" b="1" dirty="0">
                <a:latin typeface="Times New Roman"/>
                <a:cs typeface="Times New Roman"/>
              </a:rPr>
              <a:t>Si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no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llueve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o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si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es</a:t>
            </a:r>
            <a:r>
              <a:rPr sz="1800" b="1" spc="-10" dirty="0">
                <a:latin typeface="Times New Roman"/>
                <a:cs typeface="Times New Roman"/>
              </a:rPr>
              <a:t> viernes, </a:t>
            </a:r>
            <a:r>
              <a:rPr sz="1800" b="1" dirty="0">
                <a:latin typeface="Times New Roman"/>
                <a:cs typeface="Times New Roman"/>
              </a:rPr>
              <a:t>entonces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hay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mucho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b="1" spc="-10" dirty="0">
                <a:latin typeface="Times New Roman"/>
                <a:cs typeface="Times New Roman"/>
              </a:rPr>
              <a:t>trafico.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1182687" y="1120775"/>
            <a:ext cx="6248400" cy="657225"/>
            <a:chOff x="1182687" y="1120775"/>
            <a:chExt cx="6248400" cy="657225"/>
          </a:xfrm>
        </p:grpSpPr>
        <p:sp>
          <p:nvSpPr>
            <p:cNvPr id="20" name="object 20"/>
            <p:cNvSpPr/>
            <p:nvPr/>
          </p:nvSpPr>
          <p:spPr>
            <a:xfrm>
              <a:off x="1187450" y="1125537"/>
              <a:ext cx="2514600" cy="625475"/>
            </a:xfrm>
            <a:custGeom>
              <a:avLst/>
              <a:gdLst/>
              <a:ahLst/>
              <a:cxnLst/>
              <a:rect l="l" t="t" r="r" b="b"/>
              <a:pathLst>
                <a:path w="2514600" h="625475">
                  <a:moveTo>
                    <a:pt x="2410353" y="0"/>
                  </a:moveTo>
                  <a:lnTo>
                    <a:pt x="104246" y="0"/>
                  </a:lnTo>
                  <a:lnTo>
                    <a:pt x="63669" y="8192"/>
                  </a:lnTo>
                  <a:lnTo>
                    <a:pt x="30533" y="30533"/>
                  </a:lnTo>
                  <a:lnTo>
                    <a:pt x="8192" y="63670"/>
                  </a:lnTo>
                  <a:lnTo>
                    <a:pt x="0" y="104247"/>
                  </a:lnTo>
                  <a:lnTo>
                    <a:pt x="0" y="521228"/>
                  </a:lnTo>
                  <a:lnTo>
                    <a:pt x="8192" y="561805"/>
                  </a:lnTo>
                  <a:lnTo>
                    <a:pt x="30533" y="594941"/>
                  </a:lnTo>
                  <a:lnTo>
                    <a:pt x="63669" y="617282"/>
                  </a:lnTo>
                  <a:lnTo>
                    <a:pt x="104246" y="625475"/>
                  </a:lnTo>
                  <a:lnTo>
                    <a:pt x="2410353" y="625475"/>
                  </a:lnTo>
                  <a:lnTo>
                    <a:pt x="2450930" y="617282"/>
                  </a:lnTo>
                  <a:lnTo>
                    <a:pt x="2484066" y="594941"/>
                  </a:lnTo>
                  <a:lnTo>
                    <a:pt x="2506407" y="561805"/>
                  </a:lnTo>
                  <a:lnTo>
                    <a:pt x="2514600" y="521228"/>
                  </a:lnTo>
                  <a:lnTo>
                    <a:pt x="2514600" y="104247"/>
                  </a:lnTo>
                  <a:lnTo>
                    <a:pt x="2506407" y="63670"/>
                  </a:lnTo>
                  <a:lnTo>
                    <a:pt x="2484066" y="30533"/>
                  </a:lnTo>
                  <a:lnTo>
                    <a:pt x="2450930" y="8192"/>
                  </a:lnTo>
                  <a:lnTo>
                    <a:pt x="2410353" y="0"/>
                  </a:lnTo>
                  <a:close/>
                </a:path>
              </a:pathLst>
            </a:custGeom>
            <a:solidFill>
              <a:srgbClr val="60C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87450" y="1125537"/>
              <a:ext cx="2514600" cy="625475"/>
            </a:xfrm>
            <a:custGeom>
              <a:avLst/>
              <a:gdLst/>
              <a:ahLst/>
              <a:cxnLst/>
              <a:rect l="l" t="t" r="r" b="b"/>
              <a:pathLst>
                <a:path w="2514600" h="625475">
                  <a:moveTo>
                    <a:pt x="0" y="104247"/>
                  </a:moveTo>
                  <a:lnTo>
                    <a:pt x="8192" y="63669"/>
                  </a:lnTo>
                  <a:lnTo>
                    <a:pt x="30533" y="30533"/>
                  </a:lnTo>
                  <a:lnTo>
                    <a:pt x="63669" y="8192"/>
                  </a:lnTo>
                  <a:lnTo>
                    <a:pt x="104247" y="0"/>
                  </a:lnTo>
                  <a:lnTo>
                    <a:pt x="2410353" y="0"/>
                  </a:lnTo>
                  <a:lnTo>
                    <a:pt x="2450930" y="8192"/>
                  </a:lnTo>
                  <a:lnTo>
                    <a:pt x="2484066" y="30533"/>
                  </a:lnTo>
                  <a:lnTo>
                    <a:pt x="2506407" y="63669"/>
                  </a:lnTo>
                  <a:lnTo>
                    <a:pt x="2514600" y="104247"/>
                  </a:lnTo>
                  <a:lnTo>
                    <a:pt x="2514600" y="521227"/>
                  </a:lnTo>
                  <a:lnTo>
                    <a:pt x="2506407" y="561805"/>
                  </a:lnTo>
                  <a:lnTo>
                    <a:pt x="2484066" y="594941"/>
                  </a:lnTo>
                  <a:lnTo>
                    <a:pt x="2450930" y="617282"/>
                  </a:lnTo>
                  <a:lnTo>
                    <a:pt x="2410353" y="625475"/>
                  </a:lnTo>
                  <a:lnTo>
                    <a:pt x="104247" y="625475"/>
                  </a:lnTo>
                  <a:lnTo>
                    <a:pt x="63669" y="617282"/>
                  </a:lnTo>
                  <a:lnTo>
                    <a:pt x="30533" y="594941"/>
                  </a:lnTo>
                  <a:lnTo>
                    <a:pt x="8192" y="561805"/>
                  </a:lnTo>
                  <a:lnTo>
                    <a:pt x="0" y="521227"/>
                  </a:lnTo>
                  <a:lnTo>
                    <a:pt x="0" y="10424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292725" y="1125537"/>
              <a:ext cx="2133600" cy="647700"/>
            </a:xfrm>
            <a:custGeom>
              <a:avLst/>
              <a:gdLst/>
              <a:ahLst/>
              <a:cxnLst/>
              <a:rect l="l" t="t" r="r" b="b"/>
              <a:pathLst>
                <a:path w="2133600" h="647700">
                  <a:moveTo>
                    <a:pt x="2025648" y="0"/>
                  </a:moveTo>
                  <a:lnTo>
                    <a:pt x="107951" y="0"/>
                  </a:lnTo>
                  <a:lnTo>
                    <a:pt x="65931" y="8483"/>
                  </a:lnTo>
                  <a:lnTo>
                    <a:pt x="31618" y="31618"/>
                  </a:lnTo>
                  <a:lnTo>
                    <a:pt x="8483" y="65932"/>
                  </a:lnTo>
                  <a:lnTo>
                    <a:pt x="0" y="107952"/>
                  </a:lnTo>
                  <a:lnTo>
                    <a:pt x="0" y="539748"/>
                  </a:lnTo>
                  <a:lnTo>
                    <a:pt x="8483" y="581768"/>
                  </a:lnTo>
                  <a:lnTo>
                    <a:pt x="31618" y="616081"/>
                  </a:lnTo>
                  <a:lnTo>
                    <a:pt x="65931" y="639216"/>
                  </a:lnTo>
                  <a:lnTo>
                    <a:pt x="107951" y="647700"/>
                  </a:lnTo>
                  <a:lnTo>
                    <a:pt x="2025648" y="647700"/>
                  </a:lnTo>
                  <a:lnTo>
                    <a:pt x="2067667" y="639216"/>
                  </a:lnTo>
                  <a:lnTo>
                    <a:pt x="2101981" y="616081"/>
                  </a:lnTo>
                  <a:lnTo>
                    <a:pt x="2125116" y="581768"/>
                  </a:lnTo>
                  <a:lnTo>
                    <a:pt x="2133600" y="539748"/>
                  </a:lnTo>
                  <a:lnTo>
                    <a:pt x="2133600" y="107952"/>
                  </a:lnTo>
                  <a:lnTo>
                    <a:pt x="2125116" y="65932"/>
                  </a:lnTo>
                  <a:lnTo>
                    <a:pt x="2101981" y="31618"/>
                  </a:lnTo>
                  <a:lnTo>
                    <a:pt x="2067667" y="8483"/>
                  </a:lnTo>
                  <a:lnTo>
                    <a:pt x="2025648" y="0"/>
                  </a:lnTo>
                  <a:close/>
                </a:path>
              </a:pathLst>
            </a:custGeom>
            <a:solidFill>
              <a:srgbClr val="85F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292725" y="1125537"/>
              <a:ext cx="2133600" cy="647700"/>
            </a:xfrm>
            <a:custGeom>
              <a:avLst/>
              <a:gdLst/>
              <a:ahLst/>
              <a:cxnLst/>
              <a:rect l="l" t="t" r="r" b="b"/>
              <a:pathLst>
                <a:path w="2133600" h="647700">
                  <a:moveTo>
                    <a:pt x="0" y="107951"/>
                  </a:moveTo>
                  <a:lnTo>
                    <a:pt x="8483" y="65932"/>
                  </a:lnTo>
                  <a:lnTo>
                    <a:pt x="31618" y="31618"/>
                  </a:lnTo>
                  <a:lnTo>
                    <a:pt x="65932" y="8483"/>
                  </a:lnTo>
                  <a:lnTo>
                    <a:pt x="107951" y="0"/>
                  </a:lnTo>
                  <a:lnTo>
                    <a:pt x="2025648" y="0"/>
                  </a:lnTo>
                  <a:lnTo>
                    <a:pt x="2067667" y="8483"/>
                  </a:lnTo>
                  <a:lnTo>
                    <a:pt x="2101981" y="31618"/>
                  </a:lnTo>
                  <a:lnTo>
                    <a:pt x="2125116" y="65932"/>
                  </a:lnTo>
                  <a:lnTo>
                    <a:pt x="2133600" y="107951"/>
                  </a:lnTo>
                  <a:lnTo>
                    <a:pt x="2133600" y="539748"/>
                  </a:lnTo>
                  <a:lnTo>
                    <a:pt x="2125116" y="581767"/>
                  </a:lnTo>
                  <a:lnTo>
                    <a:pt x="2101981" y="616081"/>
                  </a:lnTo>
                  <a:lnTo>
                    <a:pt x="2067667" y="639216"/>
                  </a:lnTo>
                  <a:lnTo>
                    <a:pt x="2025648" y="647700"/>
                  </a:lnTo>
                  <a:lnTo>
                    <a:pt x="107951" y="647700"/>
                  </a:lnTo>
                  <a:lnTo>
                    <a:pt x="65932" y="639216"/>
                  </a:lnTo>
                  <a:lnTo>
                    <a:pt x="31618" y="616081"/>
                  </a:lnTo>
                  <a:lnTo>
                    <a:pt x="8483" y="581767"/>
                  </a:lnTo>
                  <a:lnTo>
                    <a:pt x="0" y="539748"/>
                  </a:lnTo>
                  <a:lnTo>
                    <a:pt x="0" y="10795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547052" y="1176020"/>
            <a:ext cx="7526655" cy="23971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4705">
              <a:lnSpc>
                <a:spcPct val="100000"/>
              </a:lnSpc>
              <a:spcBef>
                <a:spcPts val="100"/>
              </a:spcBef>
              <a:tabLst>
                <a:tab pos="5059045" algn="l"/>
              </a:tabLst>
            </a:pPr>
            <a:r>
              <a:rPr sz="2400" dirty="0">
                <a:latin typeface="Times New Roman"/>
                <a:cs typeface="Times New Roman"/>
              </a:rPr>
              <a:t>Información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disp.</a:t>
            </a:r>
            <a:r>
              <a:rPr sz="2400" dirty="0">
                <a:latin typeface="Times New Roman"/>
                <a:cs typeface="Times New Roman"/>
              </a:rPr>
              <a:t>	</a:t>
            </a:r>
            <a:r>
              <a:rPr sz="2400" spc="-10" dirty="0">
                <a:solidFill>
                  <a:srgbClr val="0D0D0D"/>
                </a:solidFill>
                <a:latin typeface="Times New Roman"/>
                <a:cs typeface="Times New Roman"/>
              </a:rPr>
              <a:t>Supervisado</a:t>
            </a:r>
            <a:endParaRPr sz="2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2650">
              <a:latin typeface="Times New Roman"/>
              <a:cs typeface="Times New Roman"/>
            </a:endParaRPr>
          </a:p>
          <a:p>
            <a:pPr marL="772795" indent="-285115">
              <a:lnSpc>
                <a:spcPct val="100000"/>
              </a:lnSpc>
              <a:buChar char="–"/>
              <a:tabLst>
                <a:tab pos="772795" algn="l"/>
                <a:tab pos="773430" algn="l"/>
              </a:tabLst>
            </a:pPr>
            <a:r>
              <a:rPr sz="1800" spc="-10" dirty="0">
                <a:latin typeface="Times New Roman"/>
                <a:cs typeface="Times New Roman"/>
              </a:rPr>
              <a:t>Tenemos: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conocemos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resultados</a:t>
            </a:r>
            <a:endParaRPr sz="1800">
              <a:latin typeface="Times New Roman"/>
              <a:cs typeface="Times New Roman"/>
            </a:endParaRPr>
          </a:p>
          <a:p>
            <a:pPr marL="772795" indent="-285115">
              <a:lnSpc>
                <a:spcPct val="100000"/>
              </a:lnSpc>
              <a:spcBef>
                <a:spcPts val="5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Queremos: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regla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puede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predecir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resultados</a:t>
            </a:r>
            <a:endParaRPr sz="1800">
              <a:latin typeface="Times New Roman"/>
              <a:cs typeface="Times New Roman"/>
            </a:endParaRPr>
          </a:p>
          <a:p>
            <a:pPr marL="772795" indent="-285115">
              <a:lnSpc>
                <a:spcPct val="100000"/>
              </a:lnSpc>
              <a:spcBef>
                <a:spcPts val="5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(también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llamado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aprendizaje</a:t>
            </a:r>
            <a:r>
              <a:rPr sz="1800" spc="-10" dirty="0">
                <a:latin typeface="Times New Roman"/>
                <a:cs typeface="Times New Roman"/>
              </a:rPr>
              <a:t> inductivo)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140"/>
              </a:spcBef>
            </a:pPr>
            <a:r>
              <a:rPr sz="2000" dirty="0">
                <a:latin typeface="Times New Roman"/>
                <a:cs typeface="Times New Roman"/>
              </a:rPr>
              <a:t>Ejemplo: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Predicción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tráfico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tiempo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5" dirty="0">
                <a:latin typeface="Times New Roman"/>
                <a:cs typeface="Times New Roman"/>
              </a:rPr>
              <a:t> día</a:t>
            </a:r>
            <a:endParaRPr sz="2000">
              <a:latin typeface="Times New Roman"/>
              <a:cs typeface="Times New Roman"/>
            </a:endParaRPr>
          </a:p>
          <a:p>
            <a:pPr marL="660400">
              <a:lnSpc>
                <a:spcPct val="100000"/>
              </a:lnSpc>
              <a:spcBef>
                <a:spcPts val="420"/>
              </a:spcBef>
            </a:pPr>
            <a:r>
              <a:rPr sz="1800" dirty="0">
                <a:latin typeface="Times New Roman"/>
                <a:cs typeface="Times New Roman"/>
              </a:rPr>
              <a:t>(no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llueve,viernes)</a:t>
            </a:r>
            <a:r>
              <a:rPr sz="1800" spc="20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mucho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tráfico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702047" y="1399462"/>
            <a:ext cx="1591310" cy="100330"/>
          </a:xfrm>
          <a:custGeom>
            <a:avLst/>
            <a:gdLst/>
            <a:ahLst/>
            <a:cxnLst/>
            <a:rect l="l" t="t" r="r" b="b"/>
            <a:pathLst>
              <a:path w="1591310" h="100330">
                <a:moveTo>
                  <a:pt x="1505196" y="0"/>
                </a:moveTo>
                <a:lnTo>
                  <a:pt x="1502280" y="765"/>
                </a:lnTo>
                <a:lnTo>
                  <a:pt x="1499627" y="5308"/>
                </a:lnTo>
                <a:lnTo>
                  <a:pt x="1500394" y="8225"/>
                </a:lnTo>
                <a:lnTo>
                  <a:pt x="1563632" y="45151"/>
                </a:lnTo>
                <a:lnTo>
                  <a:pt x="1581250" y="45158"/>
                </a:lnTo>
                <a:lnTo>
                  <a:pt x="1581245" y="54683"/>
                </a:lnTo>
                <a:lnTo>
                  <a:pt x="1563616" y="54683"/>
                </a:lnTo>
                <a:lnTo>
                  <a:pt x="1500357" y="91547"/>
                </a:lnTo>
                <a:lnTo>
                  <a:pt x="1499589" y="94463"/>
                </a:lnTo>
                <a:lnTo>
                  <a:pt x="1502238" y="99009"/>
                </a:lnTo>
                <a:lnTo>
                  <a:pt x="1505154" y="99777"/>
                </a:lnTo>
                <a:lnTo>
                  <a:pt x="1582533" y="54683"/>
                </a:lnTo>
                <a:lnTo>
                  <a:pt x="1581245" y="54683"/>
                </a:lnTo>
                <a:lnTo>
                  <a:pt x="1582546" y="54676"/>
                </a:lnTo>
                <a:lnTo>
                  <a:pt x="1590699" y="49924"/>
                </a:lnTo>
                <a:lnTo>
                  <a:pt x="1505196" y="0"/>
                </a:lnTo>
                <a:close/>
              </a:path>
              <a:path w="1591310" h="100330">
                <a:moveTo>
                  <a:pt x="1571795" y="49917"/>
                </a:moveTo>
                <a:lnTo>
                  <a:pt x="1563629" y="54676"/>
                </a:lnTo>
                <a:lnTo>
                  <a:pt x="1581245" y="54683"/>
                </a:lnTo>
                <a:lnTo>
                  <a:pt x="1581245" y="54034"/>
                </a:lnTo>
                <a:lnTo>
                  <a:pt x="1578846" y="54034"/>
                </a:lnTo>
                <a:lnTo>
                  <a:pt x="1571795" y="49917"/>
                </a:lnTo>
                <a:close/>
              </a:path>
              <a:path w="1591310" h="100330">
                <a:moveTo>
                  <a:pt x="1569802" y="48754"/>
                </a:moveTo>
                <a:lnTo>
                  <a:pt x="793137" y="48754"/>
                </a:lnTo>
                <a:lnTo>
                  <a:pt x="793826" y="48858"/>
                </a:lnTo>
                <a:lnTo>
                  <a:pt x="793611" y="48858"/>
                </a:lnTo>
                <a:lnTo>
                  <a:pt x="863613" y="51170"/>
                </a:lnTo>
                <a:lnTo>
                  <a:pt x="1563629" y="54676"/>
                </a:lnTo>
                <a:lnTo>
                  <a:pt x="1571782" y="49924"/>
                </a:lnTo>
                <a:lnTo>
                  <a:pt x="1569980" y="48858"/>
                </a:lnTo>
                <a:lnTo>
                  <a:pt x="793826" y="48858"/>
                </a:lnTo>
                <a:lnTo>
                  <a:pt x="793496" y="48832"/>
                </a:lnTo>
                <a:lnTo>
                  <a:pt x="1569937" y="48832"/>
                </a:lnTo>
                <a:lnTo>
                  <a:pt x="1569802" y="48754"/>
                </a:lnTo>
                <a:close/>
              </a:path>
              <a:path w="1591310" h="100330">
                <a:moveTo>
                  <a:pt x="1578850" y="45806"/>
                </a:moveTo>
                <a:lnTo>
                  <a:pt x="1571815" y="49905"/>
                </a:lnTo>
                <a:lnTo>
                  <a:pt x="1578846" y="54034"/>
                </a:lnTo>
                <a:lnTo>
                  <a:pt x="1578850" y="45806"/>
                </a:lnTo>
                <a:close/>
              </a:path>
              <a:path w="1591310" h="100330">
                <a:moveTo>
                  <a:pt x="1581249" y="45806"/>
                </a:moveTo>
                <a:lnTo>
                  <a:pt x="1578850" y="45806"/>
                </a:lnTo>
                <a:lnTo>
                  <a:pt x="1578846" y="54034"/>
                </a:lnTo>
                <a:lnTo>
                  <a:pt x="1581245" y="54034"/>
                </a:lnTo>
                <a:lnTo>
                  <a:pt x="1581249" y="45806"/>
                </a:lnTo>
                <a:close/>
              </a:path>
              <a:path w="1591310" h="100330">
                <a:moveTo>
                  <a:pt x="1563632" y="45151"/>
                </a:moveTo>
                <a:lnTo>
                  <a:pt x="1571795" y="49917"/>
                </a:lnTo>
                <a:lnTo>
                  <a:pt x="1578850" y="45806"/>
                </a:lnTo>
                <a:lnTo>
                  <a:pt x="1581249" y="45806"/>
                </a:lnTo>
                <a:lnTo>
                  <a:pt x="1581250" y="45158"/>
                </a:lnTo>
                <a:lnTo>
                  <a:pt x="1563632" y="45151"/>
                </a:lnTo>
                <a:close/>
              </a:path>
              <a:path w="1591310" h="100330">
                <a:moveTo>
                  <a:pt x="793137" y="48754"/>
                </a:moveTo>
                <a:lnTo>
                  <a:pt x="793496" y="48832"/>
                </a:lnTo>
                <a:lnTo>
                  <a:pt x="793826" y="48858"/>
                </a:lnTo>
                <a:lnTo>
                  <a:pt x="793137" y="48754"/>
                </a:lnTo>
                <a:close/>
              </a:path>
              <a:path w="1591310" h="100330">
                <a:moveTo>
                  <a:pt x="5" y="34049"/>
                </a:moveTo>
                <a:lnTo>
                  <a:pt x="0" y="43574"/>
                </a:lnTo>
                <a:lnTo>
                  <a:pt x="785023" y="48350"/>
                </a:lnTo>
                <a:lnTo>
                  <a:pt x="790557" y="48606"/>
                </a:lnTo>
                <a:lnTo>
                  <a:pt x="793496" y="48832"/>
                </a:lnTo>
                <a:lnTo>
                  <a:pt x="793137" y="48754"/>
                </a:lnTo>
                <a:lnTo>
                  <a:pt x="1569802" y="48754"/>
                </a:lnTo>
                <a:lnTo>
                  <a:pt x="1563632" y="45151"/>
                </a:lnTo>
                <a:lnTo>
                  <a:pt x="863766" y="41647"/>
                </a:lnTo>
                <a:lnTo>
                  <a:pt x="813363" y="40646"/>
                </a:lnTo>
                <a:lnTo>
                  <a:pt x="805718" y="40391"/>
                </a:lnTo>
                <a:lnTo>
                  <a:pt x="800265" y="40140"/>
                </a:lnTo>
                <a:lnTo>
                  <a:pt x="798219" y="39984"/>
                </a:lnTo>
                <a:lnTo>
                  <a:pt x="797542" y="39984"/>
                </a:lnTo>
                <a:lnTo>
                  <a:pt x="796855" y="39880"/>
                </a:lnTo>
                <a:lnTo>
                  <a:pt x="797068" y="39880"/>
                </a:lnTo>
                <a:lnTo>
                  <a:pt x="794781" y="39377"/>
                </a:lnTo>
                <a:lnTo>
                  <a:pt x="790997" y="39091"/>
                </a:lnTo>
                <a:lnTo>
                  <a:pt x="785341" y="38830"/>
                </a:lnTo>
                <a:lnTo>
                  <a:pt x="5" y="34049"/>
                </a:lnTo>
                <a:close/>
              </a:path>
              <a:path w="1591310" h="100330">
                <a:moveTo>
                  <a:pt x="796855" y="39880"/>
                </a:moveTo>
                <a:lnTo>
                  <a:pt x="797542" y="39984"/>
                </a:lnTo>
                <a:lnTo>
                  <a:pt x="797182" y="39905"/>
                </a:lnTo>
                <a:lnTo>
                  <a:pt x="796855" y="39880"/>
                </a:lnTo>
                <a:close/>
              </a:path>
              <a:path w="1591310" h="100330">
                <a:moveTo>
                  <a:pt x="797182" y="39905"/>
                </a:moveTo>
                <a:lnTo>
                  <a:pt x="797542" y="39984"/>
                </a:lnTo>
                <a:lnTo>
                  <a:pt x="798219" y="39984"/>
                </a:lnTo>
                <a:lnTo>
                  <a:pt x="797182" y="39905"/>
                </a:lnTo>
                <a:close/>
              </a:path>
              <a:path w="1591310" h="100330">
                <a:moveTo>
                  <a:pt x="797068" y="39880"/>
                </a:moveTo>
                <a:lnTo>
                  <a:pt x="796855" y="39880"/>
                </a:lnTo>
                <a:lnTo>
                  <a:pt x="797182" y="399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6" name="object 2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27" name="object 27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7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grpSp>
        <p:nvGrpSpPr>
          <p:cNvPr id="11" name="object 11"/>
          <p:cNvGrpSpPr/>
          <p:nvPr/>
        </p:nvGrpSpPr>
        <p:grpSpPr>
          <a:xfrm>
            <a:off x="1182687" y="1120775"/>
            <a:ext cx="6489700" cy="657225"/>
            <a:chOff x="1182687" y="1120775"/>
            <a:chExt cx="6489700" cy="657225"/>
          </a:xfrm>
        </p:grpSpPr>
        <p:sp>
          <p:nvSpPr>
            <p:cNvPr id="12" name="object 12"/>
            <p:cNvSpPr/>
            <p:nvPr/>
          </p:nvSpPr>
          <p:spPr>
            <a:xfrm>
              <a:off x="1187450" y="1125537"/>
              <a:ext cx="2514600" cy="625475"/>
            </a:xfrm>
            <a:custGeom>
              <a:avLst/>
              <a:gdLst/>
              <a:ahLst/>
              <a:cxnLst/>
              <a:rect l="l" t="t" r="r" b="b"/>
              <a:pathLst>
                <a:path w="2514600" h="625475">
                  <a:moveTo>
                    <a:pt x="2410353" y="0"/>
                  </a:moveTo>
                  <a:lnTo>
                    <a:pt x="104246" y="0"/>
                  </a:lnTo>
                  <a:lnTo>
                    <a:pt x="63669" y="8192"/>
                  </a:lnTo>
                  <a:lnTo>
                    <a:pt x="30533" y="30533"/>
                  </a:lnTo>
                  <a:lnTo>
                    <a:pt x="8192" y="63670"/>
                  </a:lnTo>
                  <a:lnTo>
                    <a:pt x="0" y="104247"/>
                  </a:lnTo>
                  <a:lnTo>
                    <a:pt x="0" y="521228"/>
                  </a:lnTo>
                  <a:lnTo>
                    <a:pt x="8192" y="561805"/>
                  </a:lnTo>
                  <a:lnTo>
                    <a:pt x="30533" y="594941"/>
                  </a:lnTo>
                  <a:lnTo>
                    <a:pt x="63669" y="617282"/>
                  </a:lnTo>
                  <a:lnTo>
                    <a:pt x="104246" y="625475"/>
                  </a:lnTo>
                  <a:lnTo>
                    <a:pt x="2410353" y="625475"/>
                  </a:lnTo>
                  <a:lnTo>
                    <a:pt x="2450930" y="617282"/>
                  </a:lnTo>
                  <a:lnTo>
                    <a:pt x="2484066" y="594941"/>
                  </a:lnTo>
                  <a:lnTo>
                    <a:pt x="2506407" y="561805"/>
                  </a:lnTo>
                  <a:lnTo>
                    <a:pt x="2514600" y="521228"/>
                  </a:lnTo>
                  <a:lnTo>
                    <a:pt x="2514600" y="104247"/>
                  </a:lnTo>
                  <a:lnTo>
                    <a:pt x="2506407" y="63670"/>
                  </a:lnTo>
                  <a:lnTo>
                    <a:pt x="2484066" y="30533"/>
                  </a:lnTo>
                  <a:lnTo>
                    <a:pt x="2450930" y="8192"/>
                  </a:lnTo>
                  <a:lnTo>
                    <a:pt x="2410353" y="0"/>
                  </a:lnTo>
                  <a:close/>
                </a:path>
              </a:pathLst>
            </a:custGeom>
            <a:solidFill>
              <a:srgbClr val="60C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87450" y="1125537"/>
              <a:ext cx="2514600" cy="625475"/>
            </a:xfrm>
            <a:custGeom>
              <a:avLst/>
              <a:gdLst/>
              <a:ahLst/>
              <a:cxnLst/>
              <a:rect l="l" t="t" r="r" b="b"/>
              <a:pathLst>
                <a:path w="2514600" h="625475">
                  <a:moveTo>
                    <a:pt x="0" y="104247"/>
                  </a:moveTo>
                  <a:lnTo>
                    <a:pt x="8192" y="63669"/>
                  </a:lnTo>
                  <a:lnTo>
                    <a:pt x="30533" y="30533"/>
                  </a:lnTo>
                  <a:lnTo>
                    <a:pt x="63669" y="8192"/>
                  </a:lnTo>
                  <a:lnTo>
                    <a:pt x="104247" y="0"/>
                  </a:lnTo>
                  <a:lnTo>
                    <a:pt x="2410353" y="0"/>
                  </a:lnTo>
                  <a:lnTo>
                    <a:pt x="2450930" y="8192"/>
                  </a:lnTo>
                  <a:lnTo>
                    <a:pt x="2484066" y="30533"/>
                  </a:lnTo>
                  <a:lnTo>
                    <a:pt x="2506407" y="63669"/>
                  </a:lnTo>
                  <a:lnTo>
                    <a:pt x="2514600" y="104247"/>
                  </a:lnTo>
                  <a:lnTo>
                    <a:pt x="2514600" y="521227"/>
                  </a:lnTo>
                  <a:lnTo>
                    <a:pt x="2506407" y="561805"/>
                  </a:lnTo>
                  <a:lnTo>
                    <a:pt x="2484066" y="594941"/>
                  </a:lnTo>
                  <a:lnTo>
                    <a:pt x="2450930" y="617282"/>
                  </a:lnTo>
                  <a:lnTo>
                    <a:pt x="2410353" y="625475"/>
                  </a:lnTo>
                  <a:lnTo>
                    <a:pt x="104247" y="625475"/>
                  </a:lnTo>
                  <a:lnTo>
                    <a:pt x="63669" y="617282"/>
                  </a:lnTo>
                  <a:lnTo>
                    <a:pt x="30533" y="594941"/>
                  </a:lnTo>
                  <a:lnTo>
                    <a:pt x="8192" y="561805"/>
                  </a:lnTo>
                  <a:lnTo>
                    <a:pt x="0" y="521227"/>
                  </a:lnTo>
                  <a:lnTo>
                    <a:pt x="0" y="10424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292725" y="1125537"/>
              <a:ext cx="2374900" cy="647700"/>
            </a:xfrm>
            <a:custGeom>
              <a:avLst/>
              <a:gdLst/>
              <a:ahLst/>
              <a:cxnLst/>
              <a:rect l="l" t="t" r="r" b="b"/>
              <a:pathLst>
                <a:path w="2374900" h="647700">
                  <a:moveTo>
                    <a:pt x="2266948" y="0"/>
                  </a:moveTo>
                  <a:lnTo>
                    <a:pt x="107951" y="0"/>
                  </a:lnTo>
                  <a:lnTo>
                    <a:pt x="65931" y="8483"/>
                  </a:lnTo>
                  <a:lnTo>
                    <a:pt x="31618" y="31618"/>
                  </a:lnTo>
                  <a:lnTo>
                    <a:pt x="8483" y="65932"/>
                  </a:lnTo>
                  <a:lnTo>
                    <a:pt x="0" y="107951"/>
                  </a:lnTo>
                  <a:lnTo>
                    <a:pt x="0" y="539748"/>
                  </a:lnTo>
                  <a:lnTo>
                    <a:pt x="8483" y="581768"/>
                  </a:lnTo>
                  <a:lnTo>
                    <a:pt x="31618" y="616081"/>
                  </a:lnTo>
                  <a:lnTo>
                    <a:pt x="65931" y="639216"/>
                  </a:lnTo>
                  <a:lnTo>
                    <a:pt x="107951" y="647700"/>
                  </a:lnTo>
                  <a:lnTo>
                    <a:pt x="2266948" y="647700"/>
                  </a:lnTo>
                  <a:lnTo>
                    <a:pt x="2308968" y="639216"/>
                  </a:lnTo>
                  <a:lnTo>
                    <a:pt x="2343281" y="616081"/>
                  </a:lnTo>
                  <a:lnTo>
                    <a:pt x="2366416" y="581768"/>
                  </a:lnTo>
                  <a:lnTo>
                    <a:pt x="2374900" y="539748"/>
                  </a:lnTo>
                  <a:lnTo>
                    <a:pt x="2374900" y="107951"/>
                  </a:lnTo>
                  <a:lnTo>
                    <a:pt x="2366416" y="65932"/>
                  </a:lnTo>
                  <a:lnTo>
                    <a:pt x="2343281" y="31618"/>
                  </a:lnTo>
                  <a:lnTo>
                    <a:pt x="2308968" y="8483"/>
                  </a:lnTo>
                  <a:lnTo>
                    <a:pt x="2266948" y="0"/>
                  </a:lnTo>
                  <a:close/>
                </a:path>
              </a:pathLst>
            </a:custGeom>
            <a:solidFill>
              <a:srgbClr val="85F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292725" y="1125537"/>
              <a:ext cx="2374900" cy="647700"/>
            </a:xfrm>
            <a:custGeom>
              <a:avLst/>
              <a:gdLst/>
              <a:ahLst/>
              <a:cxnLst/>
              <a:rect l="l" t="t" r="r" b="b"/>
              <a:pathLst>
                <a:path w="2374900" h="647700">
                  <a:moveTo>
                    <a:pt x="0" y="107951"/>
                  </a:moveTo>
                  <a:lnTo>
                    <a:pt x="8483" y="65931"/>
                  </a:lnTo>
                  <a:lnTo>
                    <a:pt x="31618" y="31618"/>
                  </a:lnTo>
                  <a:lnTo>
                    <a:pt x="65931" y="8483"/>
                  </a:lnTo>
                  <a:lnTo>
                    <a:pt x="107950" y="0"/>
                  </a:lnTo>
                  <a:lnTo>
                    <a:pt x="2266949" y="0"/>
                  </a:lnTo>
                  <a:lnTo>
                    <a:pt x="2308968" y="8483"/>
                  </a:lnTo>
                  <a:lnTo>
                    <a:pt x="2343282" y="31618"/>
                  </a:lnTo>
                  <a:lnTo>
                    <a:pt x="2366416" y="65931"/>
                  </a:lnTo>
                  <a:lnTo>
                    <a:pt x="2374900" y="107951"/>
                  </a:lnTo>
                  <a:lnTo>
                    <a:pt x="2374900" y="539748"/>
                  </a:lnTo>
                  <a:lnTo>
                    <a:pt x="2366416" y="581768"/>
                  </a:lnTo>
                  <a:lnTo>
                    <a:pt x="2343282" y="616081"/>
                  </a:lnTo>
                  <a:lnTo>
                    <a:pt x="2308968" y="639216"/>
                  </a:lnTo>
                  <a:lnTo>
                    <a:pt x="2266949" y="647700"/>
                  </a:lnTo>
                  <a:lnTo>
                    <a:pt x="107950" y="647700"/>
                  </a:lnTo>
                  <a:lnTo>
                    <a:pt x="65931" y="639216"/>
                  </a:lnTo>
                  <a:lnTo>
                    <a:pt x="31618" y="616081"/>
                  </a:lnTo>
                  <a:lnTo>
                    <a:pt x="8483" y="581768"/>
                  </a:lnTo>
                  <a:lnTo>
                    <a:pt x="0" y="539748"/>
                  </a:lnTo>
                  <a:lnTo>
                    <a:pt x="0" y="10795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702047" y="1399462"/>
              <a:ext cx="1591310" cy="100330"/>
            </a:xfrm>
            <a:custGeom>
              <a:avLst/>
              <a:gdLst/>
              <a:ahLst/>
              <a:cxnLst/>
              <a:rect l="l" t="t" r="r" b="b"/>
              <a:pathLst>
                <a:path w="1591310" h="100330">
                  <a:moveTo>
                    <a:pt x="1505196" y="0"/>
                  </a:moveTo>
                  <a:lnTo>
                    <a:pt x="1502280" y="765"/>
                  </a:lnTo>
                  <a:lnTo>
                    <a:pt x="1499627" y="5308"/>
                  </a:lnTo>
                  <a:lnTo>
                    <a:pt x="1500394" y="8225"/>
                  </a:lnTo>
                  <a:lnTo>
                    <a:pt x="1563632" y="45151"/>
                  </a:lnTo>
                  <a:lnTo>
                    <a:pt x="1581250" y="45158"/>
                  </a:lnTo>
                  <a:lnTo>
                    <a:pt x="1581245" y="54683"/>
                  </a:lnTo>
                  <a:lnTo>
                    <a:pt x="1563616" y="54683"/>
                  </a:lnTo>
                  <a:lnTo>
                    <a:pt x="1500357" y="91547"/>
                  </a:lnTo>
                  <a:lnTo>
                    <a:pt x="1499589" y="94463"/>
                  </a:lnTo>
                  <a:lnTo>
                    <a:pt x="1502238" y="99009"/>
                  </a:lnTo>
                  <a:lnTo>
                    <a:pt x="1505154" y="99777"/>
                  </a:lnTo>
                  <a:lnTo>
                    <a:pt x="1582533" y="54683"/>
                  </a:lnTo>
                  <a:lnTo>
                    <a:pt x="1581245" y="54683"/>
                  </a:lnTo>
                  <a:lnTo>
                    <a:pt x="1582546" y="54676"/>
                  </a:lnTo>
                  <a:lnTo>
                    <a:pt x="1590699" y="49924"/>
                  </a:lnTo>
                  <a:lnTo>
                    <a:pt x="1505196" y="0"/>
                  </a:lnTo>
                  <a:close/>
                </a:path>
                <a:path w="1591310" h="100330">
                  <a:moveTo>
                    <a:pt x="1571795" y="49917"/>
                  </a:moveTo>
                  <a:lnTo>
                    <a:pt x="1563629" y="54676"/>
                  </a:lnTo>
                  <a:lnTo>
                    <a:pt x="1581245" y="54683"/>
                  </a:lnTo>
                  <a:lnTo>
                    <a:pt x="1581245" y="54034"/>
                  </a:lnTo>
                  <a:lnTo>
                    <a:pt x="1578846" y="54034"/>
                  </a:lnTo>
                  <a:lnTo>
                    <a:pt x="1571795" y="49917"/>
                  </a:lnTo>
                  <a:close/>
                </a:path>
                <a:path w="1591310" h="100330">
                  <a:moveTo>
                    <a:pt x="1569802" y="48754"/>
                  </a:moveTo>
                  <a:lnTo>
                    <a:pt x="793137" y="48754"/>
                  </a:lnTo>
                  <a:lnTo>
                    <a:pt x="793826" y="48858"/>
                  </a:lnTo>
                  <a:lnTo>
                    <a:pt x="793611" y="48858"/>
                  </a:lnTo>
                  <a:lnTo>
                    <a:pt x="863613" y="51170"/>
                  </a:lnTo>
                  <a:lnTo>
                    <a:pt x="1563629" y="54676"/>
                  </a:lnTo>
                  <a:lnTo>
                    <a:pt x="1571782" y="49924"/>
                  </a:lnTo>
                  <a:lnTo>
                    <a:pt x="1569980" y="48858"/>
                  </a:lnTo>
                  <a:lnTo>
                    <a:pt x="793826" y="48858"/>
                  </a:lnTo>
                  <a:lnTo>
                    <a:pt x="793496" y="48832"/>
                  </a:lnTo>
                  <a:lnTo>
                    <a:pt x="1569937" y="48832"/>
                  </a:lnTo>
                  <a:lnTo>
                    <a:pt x="1569802" y="48754"/>
                  </a:lnTo>
                  <a:close/>
                </a:path>
                <a:path w="1591310" h="100330">
                  <a:moveTo>
                    <a:pt x="1578850" y="45806"/>
                  </a:moveTo>
                  <a:lnTo>
                    <a:pt x="1571815" y="49905"/>
                  </a:lnTo>
                  <a:lnTo>
                    <a:pt x="1578846" y="54034"/>
                  </a:lnTo>
                  <a:lnTo>
                    <a:pt x="1578850" y="45806"/>
                  </a:lnTo>
                  <a:close/>
                </a:path>
                <a:path w="1591310" h="100330">
                  <a:moveTo>
                    <a:pt x="1581249" y="45806"/>
                  </a:moveTo>
                  <a:lnTo>
                    <a:pt x="1578850" y="45806"/>
                  </a:lnTo>
                  <a:lnTo>
                    <a:pt x="1578846" y="54034"/>
                  </a:lnTo>
                  <a:lnTo>
                    <a:pt x="1581245" y="54034"/>
                  </a:lnTo>
                  <a:lnTo>
                    <a:pt x="1581249" y="45806"/>
                  </a:lnTo>
                  <a:close/>
                </a:path>
                <a:path w="1591310" h="100330">
                  <a:moveTo>
                    <a:pt x="1563632" y="45151"/>
                  </a:moveTo>
                  <a:lnTo>
                    <a:pt x="1571795" y="49917"/>
                  </a:lnTo>
                  <a:lnTo>
                    <a:pt x="1578850" y="45806"/>
                  </a:lnTo>
                  <a:lnTo>
                    <a:pt x="1581249" y="45806"/>
                  </a:lnTo>
                  <a:lnTo>
                    <a:pt x="1581250" y="45158"/>
                  </a:lnTo>
                  <a:lnTo>
                    <a:pt x="1563632" y="45151"/>
                  </a:lnTo>
                  <a:close/>
                </a:path>
                <a:path w="1591310" h="100330">
                  <a:moveTo>
                    <a:pt x="793137" y="48754"/>
                  </a:moveTo>
                  <a:lnTo>
                    <a:pt x="793496" y="48832"/>
                  </a:lnTo>
                  <a:lnTo>
                    <a:pt x="793826" y="48858"/>
                  </a:lnTo>
                  <a:lnTo>
                    <a:pt x="793137" y="48754"/>
                  </a:lnTo>
                  <a:close/>
                </a:path>
                <a:path w="1591310" h="100330">
                  <a:moveTo>
                    <a:pt x="5" y="34049"/>
                  </a:moveTo>
                  <a:lnTo>
                    <a:pt x="0" y="43574"/>
                  </a:lnTo>
                  <a:lnTo>
                    <a:pt x="785023" y="48350"/>
                  </a:lnTo>
                  <a:lnTo>
                    <a:pt x="790557" y="48606"/>
                  </a:lnTo>
                  <a:lnTo>
                    <a:pt x="793496" y="48832"/>
                  </a:lnTo>
                  <a:lnTo>
                    <a:pt x="793137" y="48754"/>
                  </a:lnTo>
                  <a:lnTo>
                    <a:pt x="1569802" y="48754"/>
                  </a:lnTo>
                  <a:lnTo>
                    <a:pt x="1563632" y="45151"/>
                  </a:lnTo>
                  <a:lnTo>
                    <a:pt x="863766" y="41647"/>
                  </a:lnTo>
                  <a:lnTo>
                    <a:pt x="813363" y="40646"/>
                  </a:lnTo>
                  <a:lnTo>
                    <a:pt x="805718" y="40391"/>
                  </a:lnTo>
                  <a:lnTo>
                    <a:pt x="800265" y="40140"/>
                  </a:lnTo>
                  <a:lnTo>
                    <a:pt x="798219" y="39984"/>
                  </a:lnTo>
                  <a:lnTo>
                    <a:pt x="797542" y="39984"/>
                  </a:lnTo>
                  <a:lnTo>
                    <a:pt x="796855" y="39880"/>
                  </a:lnTo>
                  <a:lnTo>
                    <a:pt x="797068" y="39880"/>
                  </a:lnTo>
                  <a:lnTo>
                    <a:pt x="794781" y="39377"/>
                  </a:lnTo>
                  <a:lnTo>
                    <a:pt x="790997" y="39091"/>
                  </a:lnTo>
                  <a:lnTo>
                    <a:pt x="785341" y="38830"/>
                  </a:lnTo>
                  <a:lnTo>
                    <a:pt x="5" y="34049"/>
                  </a:lnTo>
                  <a:close/>
                </a:path>
                <a:path w="1591310" h="100330">
                  <a:moveTo>
                    <a:pt x="796855" y="39880"/>
                  </a:moveTo>
                  <a:lnTo>
                    <a:pt x="797542" y="39984"/>
                  </a:lnTo>
                  <a:lnTo>
                    <a:pt x="797182" y="39905"/>
                  </a:lnTo>
                  <a:lnTo>
                    <a:pt x="796855" y="39880"/>
                  </a:lnTo>
                  <a:close/>
                </a:path>
                <a:path w="1591310" h="100330">
                  <a:moveTo>
                    <a:pt x="797182" y="39905"/>
                  </a:moveTo>
                  <a:lnTo>
                    <a:pt x="797542" y="39984"/>
                  </a:lnTo>
                  <a:lnTo>
                    <a:pt x="798219" y="39984"/>
                  </a:lnTo>
                  <a:lnTo>
                    <a:pt x="797182" y="39905"/>
                  </a:lnTo>
                  <a:close/>
                </a:path>
                <a:path w="1591310" h="100330">
                  <a:moveTo>
                    <a:pt x="797068" y="39880"/>
                  </a:moveTo>
                  <a:lnTo>
                    <a:pt x="796855" y="39880"/>
                  </a:lnTo>
                  <a:lnTo>
                    <a:pt x="797182" y="399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547052" y="1176020"/>
            <a:ext cx="6898640" cy="202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4705">
              <a:lnSpc>
                <a:spcPct val="100000"/>
              </a:lnSpc>
              <a:spcBef>
                <a:spcPts val="100"/>
              </a:spcBef>
              <a:tabLst>
                <a:tab pos="4980305" algn="l"/>
              </a:tabLst>
            </a:pPr>
            <a:r>
              <a:rPr sz="2400" dirty="0">
                <a:latin typeface="Times New Roman"/>
                <a:cs typeface="Times New Roman"/>
              </a:rPr>
              <a:t>Información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disp.</a:t>
            </a:r>
            <a:r>
              <a:rPr sz="2400" dirty="0">
                <a:latin typeface="Times New Roman"/>
                <a:cs typeface="Times New Roman"/>
              </a:rPr>
              <a:t>	</a:t>
            </a:r>
            <a:r>
              <a:rPr sz="2400" dirty="0">
                <a:solidFill>
                  <a:srgbClr val="0D0D0D"/>
                </a:solidFill>
                <a:latin typeface="Times New Roman"/>
                <a:cs typeface="Times New Roman"/>
              </a:rPr>
              <a:t>No</a:t>
            </a:r>
            <a:r>
              <a:rPr sz="2400" spc="-10" dirty="0">
                <a:solidFill>
                  <a:srgbClr val="0D0D0D"/>
                </a:solidFill>
                <a:latin typeface="Times New Roman"/>
                <a:cs typeface="Times New Roman"/>
              </a:rPr>
              <a:t> supervisado</a:t>
            </a:r>
            <a:endParaRPr sz="2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3150">
              <a:latin typeface="Times New Roman"/>
              <a:cs typeface="Times New Roman"/>
            </a:endParaRPr>
          </a:p>
          <a:p>
            <a:pPr marL="772795" indent="-285115">
              <a:lnSpc>
                <a:spcPct val="100000"/>
              </a:lnSpc>
              <a:spcBef>
                <a:spcPts val="5"/>
              </a:spcBef>
              <a:buClr>
                <a:srgbClr val="000000"/>
              </a:buClr>
              <a:buChar char="–"/>
              <a:tabLst>
                <a:tab pos="772795" algn="l"/>
                <a:tab pos="773430" algn="l"/>
              </a:tabLst>
            </a:pPr>
            <a:r>
              <a:rPr sz="1800" spc="-10" dirty="0">
                <a:solidFill>
                  <a:srgbClr val="0D0D0D"/>
                </a:solidFill>
                <a:latin typeface="Times New Roman"/>
                <a:cs typeface="Times New Roman"/>
              </a:rPr>
              <a:t>Tenemos:</a:t>
            </a:r>
            <a:r>
              <a:rPr sz="1800" spc="-30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D0D0D"/>
                </a:solidFill>
                <a:latin typeface="Times New Roman"/>
                <a:cs typeface="Times New Roman"/>
              </a:rPr>
              <a:t>un</a:t>
            </a:r>
            <a:r>
              <a:rPr sz="1800" spc="-1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D0D0D"/>
                </a:solidFill>
                <a:latin typeface="Times New Roman"/>
                <a:cs typeface="Times New Roman"/>
              </a:rPr>
              <a:t>conjunto</a:t>
            </a:r>
            <a:r>
              <a:rPr sz="1800" spc="-1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D0D0D"/>
                </a:solidFill>
                <a:latin typeface="Times New Roman"/>
                <a:cs typeface="Times New Roman"/>
              </a:rPr>
              <a:t>de</a:t>
            </a:r>
            <a:r>
              <a:rPr sz="1800" spc="-20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D0D0D"/>
                </a:solidFill>
                <a:latin typeface="Times New Roman"/>
                <a:cs typeface="Times New Roman"/>
              </a:rPr>
              <a:t>ejemplos</a:t>
            </a:r>
            <a:r>
              <a:rPr sz="1800" spc="-1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D0D0D"/>
                </a:solidFill>
                <a:latin typeface="Times New Roman"/>
                <a:cs typeface="Times New Roman"/>
              </a:rPr>
              <a:t>(sin</a:t>
            </a:r>
            <a:r>
              <a:rPr sz="1800" spc="-1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800" spc="-10" dirty="0">
                <a:solidFill>
                  <a:srgbClr val="0D0D0D"/>
                </a:solidFill>
                <a:latin typeface="Times New Roman"/>
                <a:cs typeface="Times New Roman"/>
              </a:rPr>
              <a:t>etiquetas)</a:t>
            </a:r>
            <a:endParaRPr sz="1800">
              <a:latin typeface="Times New Roman"/>
              <a:cs typeface="Times New Roman"/>
            </a:endParaRPr>
          </a:p>
          <a:p>
            <a:pPr marL="772795" indent="-285115">
              <a:lnSpc>
                <a:spcPct val="100000"/>
              </a:lnSpc>
              <a:spcBef>
                <a:spcPts val="45"/>
              </a:spcBef>
              <a:buClr>
                <a:srgbClr val="000000"/>
              </a:buClr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solidFill>
                  <a:srgbClr val="0D0D0D"/>
                </a:solidFill>
                <a:latin typeface="Times New Roman"/>
                <a:cs typeface="Times New Roman"/>
              </a:rPr>
              <a:t>Queremos:</a:t>
            </a:r>
            <a:r>
              <a:rPr sz="1800" spc="-2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D0D0D"/>
                </a:solidFill>
                <a:latin typeface="Times New Roman"/>
                <a:cs typeface="Times New Roman"/>
              </a:rPr>
              <a:t>un</a:t>
            </a:r>
            <a:r>
              <a:rPr sz="1800" spc="-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D0D0D"/>
                </a:solidFill>
                <a:latin typeface="Times New Roman"/>
                <a:cs typeface="Times New Roman"/>
              </a:rPr>
              <a:t>agrupamiento</a:t>
            </a:r>
            <a:r>
              <a:rPr sz="1800" spc="-10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D0D0D"/>
                </a:solidFill>
                <a:latin typeface="Times New Roman"/>
                <a:cs typeface="Times New Roman"/>
              </a:rPr>
              <a:t>“natural”</a:t>
            </a:r>
            <a:r>
              <a:rPr sz="1800" spc="-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D0D0D"/>
                </a:solidFill>
                <a:latin typeface="Times New Roman"/>
                <a:cs typeface="Times New Roman"/>
              </a:rPr>
              <a:t>de</a:t>
            </a:r>
            <a:r>
              <a:rPr sz="1800" spc="-10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D0D0D"/>
                </a:solidFill>
                <a:latin typeface="Times New Roman"/>
                <a:cs typeface="Times New Roman"/>
              </a:rPr>
              <a:t>los</a:t>
            </a:r>
            <a:r>
              <a:rPr sz="1800" spc="-10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D0D0D"/>
                </a:solidFill>
                <a:latin typeface="Times New Roman"/>
                <a:cs typeface="Times New Roman"/>
              </a:rPr>
              <a:t>posibles</a:t>
            </a:r>
            <a:r>
              <a:rPr sz="1800" spc="-10" dirty="0">
                <a:solidFill>
                  <a:srgbClr val="0D0D0D"/>
                </a:solidFill>
                <a:latin typeface="Times New Roman"/>
                <a:cs typeface="Times New Roman"/>
              </a:rPr>
              <a:t> casos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0D0D0D"/>
                </a:solidFill>
                <a:latin typeface="Times New Roman"/>
                <a:cs typeface="Times New Roman"/>
              </a:rPr>
              <a:t>Ejemplo: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81200" y="4416425"/>
            <a:ext cx="2292350" cy="1422400"/>
          </a:xfrm>
          <a:prstGeom prst="rect">
            <a:avLst/>
          </a:prstGeom>
          <a:ln w="28575">
            <a:solidFill>
              <a:srgbClr val="990000"/>
            </a:solidFill>
          </a:ln>
        </p:spPr>
        <p:txBody>
          <a:bodyPr vert="horz" wrap="square" lIns="0" tIns="698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5"/>
              </a:spcBef>
            </a:pPr>
            <a:endParaRPr sz="3000">
              <a:latin typeface="Times New Roman"/>
              <a:cs typeface="Times New Roman"/>
            </a:endParaRPr>
          </a:p>
          <a:p>
            <a:pPr marL="327660">
              <a:lnSpc>
                <a:spcPct val="100000"/>
              </a:lnSpc>
            </a:pPr>
            <a:r>
              <a:rPr sz="2400" spc="-10" dirty="0">
                <a:solidFill>
                  <a:srgbClr val="0D0D0D"/>
                </a:solidFill>
                <a:latin typeface="Times New Roman"/>
                <a:cs typeface="Times New Roman"/>
              </a:rPr>
              <a:t>Aprendizaje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517775" y="4024312"/>
            <a:ext cx="494030" cy="392430"/>
          </a:xfrm>
          <a:custGeom>
            <a:avLst/>
            <a:gdLst/>
            <a:ahLst/>
            <a:cxnLst/>
            <a:rect l="l" t="t" r="r" b="b"/>
            <a:pathLst>
              <a:path w="494030" h="392429">
                <a:moveTo>
                  <a:pt x="0" y="0"/>
                </a:moveTo>
                <a:lnTo>
                  <a:pt x="493713" y="392112"/>
                </a:lnTo>
              </a:path>
            </a:pathLst>
          </a:custGeom>
          <a:ln w="285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271837" y="4024312"/>
            <a:ext cx="617855" cy="392430"/>
          </a:xfrm>
          <a:custGeom>
            <a:avLst/>
            <a:gdLst/>
            <a:ahLst/>
            <a:cxnLst/>
            <a:rect l="l" t="t" r="r" b="b"/>
            <a:pathLst>
              <a:path w="617854" h="392429">
                <a:moveTo>
                  <a:pt x="617537" y="0"/>
                </a:moveTo>
                <a:lnTo>
                  <a:pt x="0" y="392112"/>
                </a:lnTo>
              </a:path>
            </a:pathLst>
          </a:custGeom>
          <a:ln w="28575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273550" y="5218465"/>
            <a:ext cx="789305" cy="132715"/>
          </a:xfrm>
          <a:custGeom>
            <a:avLst/>
            <a:gdLst/>
            <a:ahLst/>
            <a:cxnLst/>
            <a:rect l="l" t="t" r="r" b="b"/>
            <a:pathLst>
              <a:path w="789304" h="132714">
                <a:moveTo>
                  <a:pt x="675356" y="0"/>
                </a:moveTo>
                <a:lnTo>
                  <a:pt x="666609" y="2302"/>
                </a:lnTo>
                <a:lnTo>
                  <a:pt x="658656" y="15933"/>
                </a:lnTo>
                <a:lnTo>
                  <a:pt x="660958" y="24682"/>
                </a:lnTo>
                <a:lnTo>
                  <a:pt x="707849" y="52035"/>
                </a:lnTo>
                <a:lnTo>
                  <a:pt x="760700" y="52035"/>
                </a:lnTo>
                <a:lnTo>
                  <a:pt x="760700" y="80610"/>
                </a:lnTo>
                <a:lnTo>
                  <a:pt x="707850" y="80610"/>
                </a:lnTo>
                <a:lnTo>
                  <a:pt x="660958" y="107963"/>
                </a:lnTo>
                <a:lnTo>
                  <a:pt x="658656" y="116712"/>
                </a:lnTo>
                <a:lnTo>
                  <a:pt x="666607" y="130343"/>
                </a:lnTo>
                <a:lnTo>
                  <a:pt x="675356" y="132646"/>
                </a:lnTo>
                <a:lnTo>
                  <a:pt x="764561" y="80610"/>
                </a:lnTo>
                <a:lnTo>
                  <a:pt x="760700" y="80610"/>
                </a:lnTo>
                <a:lnTo>
                  <a:pt x="764563" y="80609"/>
                </a:lnTo>
                <a:lnTo>
                  <a:pt x="789054" y="66323"/>
                </a:lnTo>
                <a:lnTo>
                  <a:pt x="675356" y="0"/>
                </a:lnTo>
                <a:close/>
              </a:path>
              <a:path w="789304" h="132714">
                <a:moveTo>
                  <a:pt x="732343" y="66323"/>
                </a:moveTo>
                <a:lnTo>
                  <a:pt x="707851" y="80610"/>
                </a:lnTo>
                <a:lnTo>
                  <a:pt x="760700" y="80610"/>
                </a:lnTo>
                <a:lnTo>
                  <a:pt x="760700" y="78665"/>
                </a:lnTo>
                <a:lnTo>
                  <a:pt x="753499" y="78665"/>
                </a:lnTo>
                <a:lnTo>
                  <a:pt x="732343" y="66323"/>
                </a:lnTo>
                <a:close/>
              </a:path>
              <a:path w="789304" h="132714">
                <a:moveTo>
                  <a:pt x="0" y="52034"/>
                </a:moveTo>
                <a:lnTo>
                  <a:pt x="0" y="80609"/>
                </a:lnTo>
                <a:lnTo>
                  <a:pt x="707853" y="80609"/>
                </a:lnTo>
                <a:lnTo>
                  <a:pt x="732343" y="66323"/>
                </a:lnTo>
                <a:lnTo>
                  <a:pt x="707849" y="52035"/>
                </a:lnTo>
                <a:lnTo>
                  <a:pt x="0" y="52034"/>
                </a:lnTo>
                <a:close/>
              </a:path>
              <a:path w="789304" h="132714">
                <a:moveTo>
                  <a:pt x="753499" y="53982"/>
                </a:moveTo>
                <a:lnTo>
                  <a:pt x="732343" y="66323"/>
                </a:lnTo>
                <a:lnTo>
                  <a:pt x="753499" y="78665"/>
                </a:lnTo>
                <a:lnTo>
                  <a:pt x="753499" y="53982"/>
                </a:lnTo>
                <a:close/>
              </a:path>
              <a:path w="789304" h="132714">
                <a:moveTo>
                  <a:pt x="760700" y="53982"/>
                </a:moveTo>
                <a:lnTo>
                  <a:pt x="753499" y="53982"/>
                </a:lnTo>
                <a:lnTo>
                  <a:pt x="753499" y="78665"/>
                </a:lnTo>
                <a:lnTo>
                  <a:pt x="760700" y="78665"/>
                </a:lnTo>
                <a:lnTo>
                  <a:pt x="760700" y="53982"/>
                </a:lnTo>
                <a:close/>
              </a:path>
              <a:path w="789304" h="132714">
                <a:moveTo>
                  <a:pt x="707849" y="52035"/>
                </a:moveTo>
                <a:lnTo>
                  <a:pt x="732344" y="66323"/>
                </a:lnTo>
                <a:lnTo>
                  <a:pt x="753499" y="53982"/>
                </a:lnTo>
                <a:lnTo>
                  <a:pt x="760700" y="53982"/>
                </a:lnTo>
                <a:lnTo>
                  <a:pt x="760700" y="52035"/>
                </a:lnTo>
                <a:lnTo>
                  <a:pt x="707849" y="52035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" name="object 22"/>
          <p:cNvGrpSpPr/>
          <p:nvPr/>
        </p:nvGrpSpPr>
        <p:grpSpPr>
          <a:xfrm>
            <a:off x="1943100" y="3294062"/>
            <a:ext cx="278130" cy="335280"/>
            <a:chOff x="1943100" y="3294062"/>
            <a:chExt cx="278130" cy="335280"/>
          </a:xfrm>
        </p:grpSpPr>
        <p:sp>
          <p:nvSpPr>
            <p:cNvPr id="23" name="object 23"/>
            <p:cNvSpPr/>
            <p:nvPr/>
          </p:nvSpPr>
          <p:spPr>
            <a:xfrm>
              <a:off x="1947862" y="3298825"/>
              <a:ext cx="268605" cy="325755"/>
            </a:xfrm>
            <a:custGeom>
              <a:avLst/>
              <a:gdLst/>
              <a:ahLst/>
              <a:cxnLst/>
              <a:rect l="l" t="t" r="r" b="b"/>
              <a:pathLst>
                <a:path w="268605" h="325754">
                  <a:moveTo>
                    <a:pt x="134143" y="0"/>
                  </a:moveTo>
                  <a:lnTo>
                    <a:pt x="0" y="325437"/>
                  </a:lnTo>
                  <a:lnTo>
                    <a:pt x="268287" y="325437"/>
                  </a:lnTo>
                  <a:lnTo>
                    <a:pt x="134143" y="0"/>
                  </a:lnTo>
                  <a:close/>
                </a:path>
              </a:pathLst>
            </a:custGeom>
            <a:solidFill>
              <a:srgbClr val="FF6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947862" y="3298825"/>
              <a:ext cx="268605" cy="325755"/>
            </a:xfrm>
            <a:custGeom>
              <a:avLst/>
              <a:gdLst/>
              <a:ahLst/>
              <a:cxnLst/>
              <a:rect l="l" t="t" r="r" b="b"/>
              <a:pathLst>
                <a:path w="268605" h="325754">
                  <a:moveTo>
                    <a:pt x="0" y="325438"/>
                  </a:moveTo>
                  <a:lnTo>
                    <a:pt x="134143" y="0"/>
                  </a:lnTo>
                  <a:lnTo>
                    <a:pt x="268287" y="325438"/>
                  </a:lnTo>
                  <a:lnTo>
                    <a:pt x="0" y="32543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/>
          <p:nvPr/>
        </p:nvSpPr>
        <p:spPr>
          <a:xfrm>
            <a:off x="2941637" y="3289300"/>
            <a:ext cx="269875" cy="325755"/>
          </a:xfrm>
          <a:custGeom>
            <a:avLst/>
            <a:gdLst/>
            <a:ahLst/>
            <a:cxnLst/>
            <a:rect l="l" t="t" r="r" b="b"/>
            <a:pathLst>
              <a:path w="269875" h="325754">
                <a:moveTo>
                  <a:pt x="0" y="0"/>
                </a:moveTo>
                <a:lnTo>
                  <a:pt x="269875" y="0"/>
                </a:lnTo>
                <a:lnTo>
                  <a:pt x="269875" y="325438"/>
                </a:lnTo>
                <a:lnTo>
                  <a:pt x="0" y="325438"/>
                </a:lnTo>
                <a:lnTo>
                  <a:pt x="0" y="0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" name="object 26"/>
          <p:cNvGrpSpPr/>
          <p:nvPr/>
        </p:nvGrpSpPr>
        <p:grpSpPr>
          <a:xfrm>
            <a:off x="2409825" y="3322637"/>
            <a:ext cx="278130" cy="335280"/>
            <a:chOff x="2409825" y="3322637"/>
            <a:chExt cx="278130" cy="335280"/>
          </a:xfrm>
        </p:grpSpPr>
        <p:sp>
          <p:nvSpPr>
            <p:cNvPr id="27" name="object 27"/>
            <p:cNvSpPr/>
            <p:nvPr/>
          </p:nvSpPr>
          <p:spPr>
            <a:xfrm>
              <a:off x="2414587" y="3327400"/>
              <a:ext cx="268605" cy="325755"/>
            </a:xfrm>
            <a:custGeom>
              <a:avLst/>
              <a:gdLst/>
              <a:ahLst/>
              <a:cxnLst/>
              <a:rect l="l" t="t" r="r" b="b"/>
              <a:pathLst>
                <a:path w="268605" h="325754">
                  <a:moveTo>
                    <a:pt x="134143" y="0"/>
                  </a:moveTo>
                  <a:lnTo>
                    <a:pt x="91743" y="8295"/>
                  </a:lnTo>
                  <a:lnTo>
                    <a:pt x="54920" y="31395"/>
                  </a:lnTo>
                  <a:lnTo>
                    <a:pt x="25881" y="66618"/>
                  </a:lnTo>
                  <a:lnTo>
                    <a:pt x="6838" y="111286"/>
                  </a:lnTo>
                  <a:lnTo>
                    <a:pt x="0" y="162718"/>
                  </a:lnTo>
                  <a:lnTo>
                    <a:pt x="6838" y="214150"/>
                  </a:lnTo>
                  <a:lnTo>
                    <a:pt x="25881" y="258818"/>
                  </a:lnTo>
                  <a:lnTo>
                    <a:pt x="54920" y="294042"/>
                  </a:lnTo>
                  <a:lnTo>
                    <a:pt x="91743" y="317142"/>
                  </a:lnTo>
                  <a:lnTo>
                    <a:pt x="134143" y="325437"/>
                  </a:lnTo>
                  <a:lnTo>
                    <a:pt x="176543" y="317142"/>
                  </a:lnTo>
                  <a:lnTo>
                    <a:pt x="213367" y="294042"/>
                  </a:lnTo>
                  <a:lnTo>
                    <a:pt x="242405" y="258818"/>
                  </a:lnTo>
                  <a:lnTo>
                    <a:pt x="261448" y="214150"/>
                  </a:lnTo>
                  <a:lnTo>
                    <a:pt x="268287" y="162718"/>
                  </a:lnTo>
                  <a:lnTo>
                    <a:pt x="261448" y="111286"/>
                  </a:lnTo>
                  <a:lnTo>
                    <a:pt x="242405" y="66618"/>
                  </a:lnTo>
                  <a:lnTo>
                    <a:pt x="213367" y="31395"/>
                  </a:lnTo>
                  <a:lnTo>
                    <a:pt x="176543" y="8295"/>
                  </a:lnTo>
                  <a:lnTo>
                    <a:pt x="134143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414587" y="3327400"/>
              <a:ext cx="268605" cy="325755"/>
            </a:xfrm>
            <a:custGeom>
              <a:avLst/>
              <a:gdLst/>
              <a:ahLst/>
              <a:cxnLst/>
              <a:rect l="l" t="t" r="r" b="b"/>
              <a:pathLst>
                <a:path w="268605" h="325754">
                  <a:moveTo>
                    <a:pt x="0" y="162719"/>
                  </a:moveTo>
                  <a:lnTo>
                    <a:pt x="6838" y="111287"/>
                  </a:lnTo>
                  <a:lnTo>
                    <a:pt x="25881" y="66619"/>
                  </a:lnTo>
                  <a:lnTo>
                    <a:pt x="54920" y="31395"/>
                  </a:lnTo>
                  <a:lnTo>
                    <a:pt x="91743" y="8295"/>
                  </a:lnTo>
                  <a:lnTo>
                    <a:pt x="134143" y="0"/>
                  </a:lnTo>
                  <a:lnTo>
                    <a:pt x="176543" y="8295"/>
                  </a:lnTo>
                  <a:lnTo>
                    <a:pt x="213366" y="31395"/>
                  </a:lnTo>
                  <a:lnTo>
                    <a:pt x="242405" y="66619"/>
                  </a:lnTo>
                  <a:lnTo>
                    <a:pt x="261448" y="111287"/>
                  </a:lnTo>
                  <a:lnTo>
                    <a:pt x="268287" y="162719"/>
                  </a:lnTo>
                  <a:lnTo>
                    <a:pt x="261448" y="214150"/>
                  </a:lnTo>
                  <a:lnTo>
                    <a:pt x="242405" y="258818"/>
                  </a:lnTo>
                  <a:lnTo>
                    <a:pt x="213366" y="294042"/>
                  </a:lnTo>
                  <a:lnTo>
                    <a:pt x="176543" y="317142"/>
                  </a:lnTo>
                  <a:lnTo>
                    <a:pt x="134143" y="325438"/>
                  </a:lnTo>
                  <a:lnTo>
                    <a:pt x="91743" y="317142"/>
                  </a:lnTo>
                  <a:lnTo>
                    <a:pt x="54920" y="294042"/>
                  </a:lnTo>
                  <a:lnTo>
                    <a:pt x="25881" y="258818"/>
                  </a:lnTo>
                  <a:lnTo>
                    <a:pt x="6838" y="214150"/>
                  </a:lnTo>
                  <a:lnTo>
                    <a:pt x="0" y="16271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3403600" y="3321050"/>
            <a:ext cx="98425" cy="335280"/>
            <a:chOff x="3403600" y="3321050"/>
            <a:chExt cx="98425" cy="335280"/>
          </a:xfrm>
        </p:grpSpPr>
        <p:sp>
          <p:nvSpPr>
            <p:cNvPr id="30" name="object 30"/>
            <p:cNvSpPr/>
            <p:nvPr/>
          </p:nvSpPr>
          <p:spPr>
            <a:xfrm>
              <a:off x="3408362" y="3325812"/>
              <a:ext cx="88900" cy="325755"/>
            </a:xfrm>
            <a:custGeom>
              <a:avLst/>
              <a:gdLst/>
              <a:ahLst/>
              <a:cxnLst/>
              <a:rect l="l" t="t" r="r" b="b"/>
              <a:pathLst>
                <a:path w="88900" h="325754">
                  <a:moveTo>
                    <a:pt x="44450" y="0"/>
                  </a:moveTo>
                  <a:lnTo>
                    <a:pt x="27148" y="12787"/>
                  </a:lnTo>
                  <a:lnTo>
                    <a:pt x="13019" y="47659"/>
                  </a:lnTo>
                  <a:lnTo>
                    <a:pt x="3493" y="99381"/>
                  </a:lnTo>
                  <a:lnTo>
                    <a:pt x="0" y="162718"/>
                  </a:lnTo>
                  <a:lnTo>
                    <a:pt x="3493" y="226055"/>
                  </a:lnTo>
                  <a:lnTo>
                    <a:pt x="13019" y="277778"/>
                  </a:lnTo>
                  <a:lnTo>
                    <a:pt x="27148" y="312650"/>
                  </a:lnTo>
                  <a:lnTo>
                    <a:pt x="44450" y="325437"/>
                  </a:lnTo>
                  <a:lnTo>
                    <a:pt x="61751" y="312650"/>
                  </a:lnTo>
                  <a:lnTo>
                    <a:pt x="75880" y="277778"/>
                  </a:lnTo>
                  <a:lnTo>
                    <a:pt x="85406" y="226055"/>
                  </a:lnTo>
                  <a:lnTo>
                    <a:pt x="88900" y="162718"/>
                  </a:lnTo>
                  <a:lnTo>
                    <a:pt x="85406" y="99381"/>
                  </a:lnTo>
                  <a:lnTo>
                    <a:pt x="75880" y="47659"/>
                  </a:lnTo>
                  <a:lnTo>
                    <a:pt x="61751" y="12787"/>
                  </a:lnTo>
                  <a:lnTo>
                    <a:pt x="44450" y="0"/>
                  </a:lnTo>
                  <a:close/>
                </a:path>
              </a:pathLst>
            </a:custGeom>
            <a:solidFill>
              <a:srgbClr val="99FF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408362" y="3325812"/>
              <a:ext cx="88900" cy="325755"/>
            </a:xfrm>
            <a:custGeom>
              <a:avLst/>
              <a:gdLst/>
              <a:ahLst/>
              <a:cxnLst/>
              <a:rect l="l" t="t" r="r" b="b"/>
              <a:pathLst>
                <a:path w="88900" h="325754">
                  <a:moveTo>
                    <a:pt x="0" y="162718"/>
                  </a:moveTo>
                  <a:lnTo>
                    <a:pt x="3493" y="99381"/>
                  </a:lnTo>
                  <a:lnTo>
                    <a:pt x="13019" y="47659"/>
                  </a:lnTo>
                  <a:lnTo>
                    <a:pt x="27148" y="12787"/>
                  </a:lnTo>
                  <a:lnTo>
                    <a:pt x="44450" y="0"/>
                  </a:lnTo>
                  <a:lnTo>
                    <a:pt x="61751" y="12787"/>
                  </a:lnTo>
                  <a:lnTo>
                    <a:pt x="75880" y="47659"/>
                  </a:lnTo>
                  <a:lnTo>
                    <a:pt x="85406" y="99381"/>
                  </a:lnTo>
                  <a:lnTo>
                    <a:pt x="88900" y="162718"/>
                  </a:lnTo>
                  <a:lnTo>
                    <a:pt x="85406" y="226055"/>
                  </a:lnTo>
                  <a:lnTo>
                    <a:pt x="75880" y="277777"/>
                  </a:lnTo>
                  <a:lnTo>
                    <a:pt x="61751" y="312649"/>
                  </a:lnTo>
                  <a:lnTo>
                    <a:pt x="44450" y="325437"/>
                  </a:lnTo>
                  <a:lnTo>
                    <a:pt x="27148" y="312649"/>
                  </a:lnTo>
                  <a:lnTo>
                    <a:pt x="13019" y="277777"/>
                  </a:lnTo>
                  <a:lnTo>
                    <a:pt x="3493" y="226055"/>
                  </a:lnTo>
                  <a:lnTo>
                    <a:pt x="0" y="16271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" name="object 32"/>
          <p:cNvGrpSpPr/>
          <p:nvPr/>
        </p:nvGrpSpPr>
        <p:grpSpPr>
          <a:xfrm>
            <a:off x="4221162" y="3284537"/>
            <a:ext cx="914400" cy="357505"/>
            <a:chOff x="4221162" y="3284537"/>
            <a:chExt cx="914400" cy="357505"/>
          </a:xfrm>
        </p:grpSpPr>
        <p:sp>
          <p:nvSpPr>
            <p:cNvPr id="33" name="object 33"/>
            <p:cNvSpPr/>
            <p:nvPr/>
          </p:nvSpPr>
          <p:spPr>
            <a:xfrm>
              <a:off x="4225925" y="3289300"/>
              <a:ext cx="904875" cy="347980"/>
            </a:xfrm>
            <a:custGeom>
              <a:avLst/>
              <a:gdLst/>
              <a:ahLst/>
              <a:cxnLst/>
              <a:rect l="l" t="t" r="r" b="b"/>
              <a:pathLst>
                <a:path w="904875" h="347979">
                  <a:moveTo>
                    <a:pt x="452437" y="0"/>
                  </a:moveTo>
                  <a:lnTo>
                    <a:pt x="0" y="347662"/>
                  </a:lnTo>
                  <a:lnTo>
                    <a:pt x="904875" y="347662"/>
                  </a:lnTo>
                  <a:lnTo>
                    <a:pt x="452437" y="0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225925" y="3289300"/>
              <a:ext cx="904875" cy="347980"/>
            </a:xfrm>
            <a:custGeom>
              <a:avLst/>
              <a:gdLst/>
              <a:ahLst/>
              <a:cxnLst/>
              <a:rect l="l" t="t" r="r" b="b"/>
              <a:pathLst>
                <a:path w="904875" h="347979">
                  <a:moveTo>
                    <a:pt x="0" y="347663"/>
                  </a:moveTo>
                  <a:lnTo>
                    <a:pt x="452437" y="0"/>
                  </a:lnTo>
                  <a:lnTo>
                    <a:pt x="904875" y="347663"/>
                  </a:lnTo>
                  <a:lnTo>
                    <a:pt x="0" y="34766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/>
          <p:nvPr/>
        </p:nvSpPr>
        <p:spPr>
          <a:xfrm>
            <a:off x="3665537" y="3325812"/>
            <a:ext cx="269875" cy="633730"/>
          </a:xfrm>
          <a:custGeom>
            <a:avLst/>
            <a:gdLst/>
            <a:ahLst/>
            <a:cxnLst/>
            <a:rect l="l" t="t" r="r" b="b"/>
            <a:pathLst>
              <a:path w="269875" h="633729">
                <a:moveTo>
                  <a:pt x="0" y="0"/>
                </a:moveTo>
                <a:lnTo>
                  <a:pt x="269875" y="0"/>
                </a:lnTo>
                <a:lnTo>
                  <a:pt x="269875" y="633412"/>
                </a:lnTo>
                <a:lnTo>
                  <a:pt x="0" y="633412"/>
                </a:lnTo>
                <a:lnTo>
                  <a:pt x="0" y="0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" name="object 36"/>
          <p:cNvGrpSpPr/>
          <p:nvPr/>
        </p:nvGrpSpPr>
        <p:grpSpPr>
          <a:xfrm>
            <a:off x="5229225" y="4010025"/>
            <a:ext cx="2546350" cy="2025650"/>
            <a:chOff x="5229225" y="4010025"/>
            <a:chExt cx="2546350" cy="2025650"/>
          </a:xfrm>
        </p:grpSpPr>
        <p:sp>
          <p:nvSpPr>
            <p:cNvPr id="37" name="object 37"/>
            <p:cNvSpPr/>
            <p:nvPr/>
          </p:nvSpPr>
          <p:spPr>
            <a:xfrm>
              <a:off x="5499100" y="4800600"/>
              <a:ext cx="268605" cy="325755"/>
            </a:xfrm>
            <a:custGeom>
              <a:avLst/>
              <a:gdLst/>
              <a:ahLst/>
              <a:cxnLst/>
              <a:rect l="l" t="t" r="r" b="b"/>
              <a:pathLst>
                <a:path w="268604" h="325754">
                  <a:moveTo>
                    <a:pt x="134143" y="0"/>
                  </a:moveTo>
                  <a:lnTo>
                    <a:pt x="0" y="325437"/>
                  </a:lnTo>
                  <a:lnTo>
                    <a:pt x="268287" y="325437"/>
                  </a:lnTo>
                  <a:lnTo>
                    <a:pt x="134143" y="0"/>
                  </a:lnTo>
                  <a:close/>
                </a:path>
              </a:pathLst>
            </a:custGeom>
            <a:solidFill>
              <a:srgbClr val="FF6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499100" y="4800600"/>
              <a:ext cx="268605" cy="325755"/>
            </a:xfrm>
            <a:custGeom>
              <a:avLst/>
              <a:gdLst/>
              <a:ahLst/>
              <a:cxnLst/>
              <a:rect l="l" t="t" r="r" b="b"/>
              <a:pathLst>
                <a:path w="268604" h="325754">
                  <a:moveTo>
                    <a:pt x="0" y="325438"/>
                  </a:moveTo>
                  <a:lnTo>
                    <a:pt x="134144" y="0"/>
                  </a:lnTo>
                  <a:lnTo>
                    <a:pt x="268288" y="325438"/>
                  </a:lnTo>
                  <a:lnTo>
                    <a:pt x="0" y="32543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762750" y="4791075"/>
              <a:ext cx="269875" cy="325755"/>
            </a:xfrm>
            <a:custGeom>
              <a:avLst/>
              <a:gdLst/>
              <a:ahLst/>
              <a:cxnLst/>
              <a:rect l="l" t="t" r="r" b="b"/>
              <a:pathLst>
                <a:path w="269875" h="325754">
                  <a:moveTo>
                    <a:pt x="0" y="0"/>
                  </a:moveTo>
                  <a:lnTo>
                    <a:pt x="269875" y="0"/>
                  </a:lnTo>
                  <a:lnTo>
                    <a:pt x="269875" y="325438"/>
                  </a:lnTo>
                  <a:lnTo>
                    <a:pt x="0" y="32543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683250" y="4241800"/>
              <a:ext cx="904875" cy="347980"/>
            </a:xfrm>
            <a:custGeom>
              <a:avLst/>
              <a:gdLst/>
              <a:ahLst/>
              <a:cxnLst/>
              <a:rect l="l" t="t" r="r" b="b"/>
              <a:pathLst>
                <a:path w="904875" h="347979">
                  <a:moveTo>
                    <a:pt x="452437" y="0"/>
                  </a:moveTo>
                  <a:lnTo>
                    <a:pt x="0" y="347662"/>
                  </a:lnTo>
                  <a:lnTo>
                    <a:pt x="904875" y="347662"/>
                  </a:lnTo>
                  <a:lnTo>
                    <a:pt x="452437" y="0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683250" y="4241800"/>
              <a:ext cx="904875" cy="347980"/>
            </a:xfrm>
            <a:custGeom>
              <a:avLst/>
              <a:gdLst/>
              <a:ahLst/>
              <a:cxnLst/>
              <a:rect l="l" t="t" r="r" b="b"/>
              <a:pathLst>
                <a:path w="904875" h="347979">
                  <a:moveTo>
                    <a:pt x="0" y="347663"/>
                  </a:moveTo>
                  <a:lnTo>
                    <a:pt x="452437" y="0"/>
                  </a:lnTo>
                  <a:lnTo>
                    <a:pt x="904875" y="347663"/>
                  </a:lnTo>
                  <a:lnTo>
                    <a:pt x="0" y="34766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216775" y="4827587"/>
              <a:ext cx="269875" cy="633730"/>
            </a:xfrm>
            <a:custGeom>
              <a:avLst/>
              <a:gdLst/>
              <a:ahLst/>
              <a:cxnLst/>
              <a:rect l="l" t="t" r="r" b="b"/>
              <a:pathLst>
                <a:path w="269875" h="633729">
                  <a:moveTo>
                    <a:pt x="0" y="0"/>
                  </a:moveTo>
                  <a:lnTo>
                    <a:pt x="269875" y="0"/>
                  </a:lnTo>
                  <a:lnTo>
                    <a:pt x="269875" y="633412"/>
                  </a:lnTo>
                  <a:lnTo>
                    <a:pt x="0" y="63341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588125" y="4489450"/>
              <a:ext cx="1173480" cy="1271905"/>
            </a:xfrm>
            <a:custGeom>
              <a:avLst/>
              <a:gdLst/>
              <a:ahLst/>
              <a:cxnLst/>
              <a:rect l="l" t="t" r="r" b="b"/>
              <a:pathLst>
                <a:path w="1173479" h="1271904">
                  <a:moveTo>
                    <a:pt x="0" y="635794"/>
                  </a:moveTo>
                  <a:lnTo>
                    <a:pt x="1764" y="586107"/>
                  </a:lnTo>
                  <a:lnTo>
                    <a:pt x="6972" y="537466"/>
                  </a:lnTo>
                  <a:lnTo>
                    <a:pt x="15492" y="490012"/>
                  </a:lnTo>
                  <a:lnTo>
                    <a:pt x="27193" y="443887"/>
                  </a:lnTo>
                  <a:lnTo>
                    <a:pt x="41946" y="399231"/>
                  </a:lnTo>
                  <a:lnTo>
                    <a:pt x="59620" y="356187"/>
                  </a:lnTo>
                  <a:lnTo>
                    <a:pt x="80085" y="314896"/>
                  </a:lnTo>
                  <a:lnTo>
                    <a:pt x="103210" y="275499"/>
                  </a:lnTo>
                  <a:lnTo>
                    <a:pt x="128865" y="238137"/>
                  </a:lnTo>
                  <a:lnTo>
                    <a:pt x="156919" y="202951"/>
                  </a:lnTo>
                  <a:lnTo>
                    <a:pt x="187242" y="170084"/>
                  </a:lnTo>
                  <a:lnTo>
                    <a:pt x="219704" y="139676"/>
                  </a:lnTo>
                  <a:lnTo>
                    <a:pt x="254174" y="111869"/>
                  </a:lnTo>
                  <a:lnTo>
                    <a:pt x="290522" y="86804"/>
                  </a:lnTo>
                  <a:lnTo>
                    <a:pt x="328617" y="64622"/>
                  </a:lnTo>
                  <a:lnTo>
                    <a:pt x="368330" y="45465"/>
                  </a:lnTo>
                  <a:lnTo>
                    <a:pt x="409528" y="29475"/>
                  </a:lnTo>
                  <a:lnTo>
                    <a:pt x="452083" y="16791"/>
                  </a:lnTo>
                  <a:lnTo>
                    <a:pt x="495864" y="7557"/>
                  </a:lnTo>
                  <a:lnTo>
                    <a:pt x="540740" y="1912"/>
                  </a:lnTo>
                  <a:lnTo>
                    <a:pt x="586581" y="0"/>
                  </a:lnTo>
                  <a:lnTo>
                    <a:pt x="632422" y="1912"/>
                  </a:lnTo>
                  <a:lnTo>
                    <a:pt x="677298" y="7557"/>
                  </a:lnTo>
                  <a:lnTo>
                    <a:pt x="721079" y="16791"/>
                  </a:lnTo>
                  <a:lnTo>
                    <a:pt x="763634" y="29475"/>
                  </a:lnTo>
                  <a:lnTo>
                    <a:pt x="804832" y="45465"/>
                  </a:lnTo>
                  <a:lnTo>
                    <a:pt x="844545" y="64622"/>
                  </a:lnTo>
                  <a:lnTo>
                    <a:pt x="882640" y="86804"/>
                  </a:lnTo>
                  <a:lnTo>
                    <a:pt x="918988" y="111869"/>
                  </a:lnTo>
                  <a:lnTo>
                    <a:pt x="953458" y="139676"/>
                  </a:lnTo>
                  <a:lnTo>
                    <a:pt x="985920" y="170084"/>
                  </a:lnTo>
                  <a:lnTo>
                    <a:pt x="1016243" y="202951"/>
                  </a:lnTo>
                  <a:lnTo>
                    <a:pt x="1044297" y="238137"/>
                  </a:lnTo>
                  <a:lnTo>
                    <a:pt x="1069952" y="275499"/>
                  </a:lnTo>
                  <a:lnTo>
                    <a:pt x="1093077" y="314896"/>
                  </a:lnTo>
                  <a:lnTo>
                    <a:pt x="1113542" y="356187"/>
                  </a:lnTo>
                  <a:lnTo>
                    <a:pt x="1131216" y="399231"/>
                  </a:lnTo>
                  <a:lnTo>
                    <a:pt x="1145969" y="443887"/>
                  </a:lnTo>
                  <a:lnTo>
                    <a:pt x="1157670" y="490012"/>
                  </a:lnTo>
                  <a:lnTo>
                    <a:pt x="1166190" y="537466"/>
                  </a:lnTo>
                  <a:lnTo>
                    <a:pt x="1171398" y="586107"/>
                  </a:lnTo>
                  <a:lnTo>
                    <a:pt x="1173163" y="635794"/>
                  </a:lnTo>
                  <a:lnTo>
                    <a:pt x="1171398" y="685480"/>
                  </a:lnTo>
                  <a:lnTo>
                    <a:pt x="1166190" y="734121"/>
                  </a:lnTo>
                  <a:lnTo>
                    <a:pt x="1157670" y="781575"/>
                  </a:lnTo>
                  <a:lnTo>
                    <a:pt x="1145969" y="827700"/>
                  </a:lnTo>
                  <a:lnTo>
                    <a:pt x="1131216" y="872356"/>
                  </a:lnTo>
                  <a:lnTo>
                    <a:pt x="1113542" y="915400"/>
                  </a:lnTo>
                  <a:lnTo>
                    <a:pt x="1093077" y="956691"/>
                  </a:lnTo>
                  <a:lnTo>
                    <a:pt x="1069952" y="996088"/>
                  </a:lnTo>
                  <a:lnTo>
                    <a:pt x="1044297" y="1033450"/>
                  </a:lnTo>
                  <a:lnTo>
                    <a:pt x="1016243" y="1068636"/>
                  </a:lnTo>
                  <a:lnTo>
                    <a:pt x="985920" y="1101503"/>
                  </a:lnTo>
                  <a:lnTo>
                    <a:pt x="953458" y="1131911"/>
                  </a:lnTo>
                  <a:lnTo>
                    <a:pt x="918988" y="1159718"/>
                  </a:lnTo>
                  <a:lnTo>
                    <a:pt x="882640" y="1184783"/>
                  </a:lnTo>
                  <a:lnTo>
                    <a:pt x="844545" y="1206965"/>
                  </a:lnTo>
                  <a:lnTo>
                    <a:pt x="804832" y="1226122"/>
                  </a:lnTo>
                  <a:lnTo>
                    <a:pt x="763634" y="1242112"/>
                  </a:lnTo>
                  <a:lnTo>
                    <a:pt x="721079" y="1254796"/>
                  </a:lnTo>
                  <a:lnTo>
                    <a:pt x="677298" y="1264030"/>
                  </a:lnTo>
                  <a:lnTo>
                    <a:pt x="632422" y="1269675"/>
                  </a:lnTo>
                  <a:lnTo>
                    <a:pt x="586581" y="1271588"/>
                  </a:lnTo>
                  <a:lnTo>
                    <a:pt x="540740" y="1269675"/>
                  </a:lnTo>
                  <a:lnTo>
                    <a:pt x="495864" y="1264030"/>
                  </a:lnTo>
                  <a:lnTo>
                    <a:pt x="452083" y="1254796"/>
                  </a:lnTo>
                  <a:lnTo>
                    <a:pt x="409528" y="1242112"/>
                  </a:lnTo>
                  <a:lnTo>
                    <a:pt x="368330" y="1226122"/>
                  </a:lnTo>
                  <a:lnTo>
                    <a:pt x="328617" y="1206965"/>
                  </a:lnTo>
                  <a:lnTo>
                    <a:pt x="290522" y="1184783"/>
                  </a:lnTo>
                  <a:lnTo>
                    <a:pt x="254174" y="1159718"/>
                  </a:lnTo>
                  <a:lnTo>
                    <a:pt x="219704" y="1131911"/>
                  </a:lnTo>
                  <a:lnTo>
                    <a:pt x="187242" y="1101503"/>
                  </a:lnTo>
                  <a:lnTo>
                    <a:pt x="156919" y="1068636"/>
                  </a:lnTo>
                  <a:lnTo>
                    <a:pt x="128865" y="1033450"/>
                  </a:lnTo>
                  <a:lnTo>
                    <a:pt x="103210" y="996088"/>
                  </a:lnTo>
                  <a:lnTo>
                    <a:pt x="80085" y="956691"/>
                  </a:lnTo>
                  <a:lnTo>
                    <a:pt x="59620" y="915400"/>
                  </a:lnTo>
                  <a:lnTo>
                    <a:pt x="41946" y="872356"/>
                  </a:lnTo>
                  <a:lnTo>
                    <a:pt x="27193" y="827700"/>
                  </a:lnTo>
                  <a:lnTo>
                    <a:pt x="15492" y="781575"/>
                  </a:lnTo>
                  <a:lnTo>
                    <a:pt x="6972" y="734121"/>
                  </a:lnTo>
                  <a:lnTo>
                    <a:pt x="1764" y="685480"/>
                  </a:lnTo>
                  <a:lnTo>
                    <a:pt x="0" y="635794"/>
                  </a:lnTo>
                  <a:close/>
                </a:path>
              </a:pathLst>
            </a:custGeom>
            <a:ln w="28575">
              <a:solidFill>
                <a:srgbClr val="3366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830887" y="5513387"/>
              <a:ext cx="268605" cy="325755"/>
            </a:xfrm>
            <a:custGeom>
              <a:avLst/>
              <a:gdLst/>
              <a:ahLst/>
              <a:cxnLst/>
              <a:rect l="l" t="t" r="r" b="b"/>
              <a:pathLst>
                <a:path w="268604" h="325754">
                  <a:moveTo>
                    <a:pt x="134143" y="0"/>
                  </a:moveTo>
                  <a:lnTo>
                    <a:pt x="91743" y="8295"/>
                  </a:lnTo>
                  <a:lnTo>
                    <a:pt x="54920" y="31395"/>
                  </a:lnTo>
                  <a:lnTo>
                    <a:pt x="25881" y="66619"/>
                  </a:lnTo>
                  <a:lnTo>
                    <a:pt x="6838" y="111287"/>
                  </a:lnTo>
                  <a:lnTo>
                    <a:pt x="0" y="162719"/>
                  </a:lnTo>
                  <a:lnTo>
                    <a:pt x="6838" y="214150"/>
                  </a:lnTo>
                  <a:lnTo>
                    <a:pt x="25881" y="258818"/>
                  </a:lnTo>
                  <a:lnTo>
                    <a:pt x="54920" y="294042"/>
                  </a:lnTo>
                  <a:lnTo>
                    <a:pt x="91743" y="317142"/>
                  </a:lnTo>
                  <a:lnTo>
                    <a:pt x="134143" y="325437"/>
                  </a:lnTo>
                  <a:lnTo>
                    <a:pt x="176543" y="317142"/>
                  </a:lnTo>
                  <a:lnTo>
                    <a:pt x="213367" y="294042"/>
                  </a:lnTo>
                  <a:lnTo>
                    <a:pt x="242405" y="258818"/>
                  </a:lnTo>
                  <a:lnTo>
                    <a:pt x="261448" y="214150"/>
                  </a:lnTo>
                  <a:lnTo>
                    <a:pt x="268287" y="162719"/>
                  </a:lnTo>
                  <a:lnTo>
                    <a:pt x="261448" y="111287"/>
                  </a:lnTo>
                  <a:lnTo>
                    <a:pt x="242405" y="66619"/>
                  </a:lnTo>
                  <a:lnTo>
                    <a:pt x="213367" y="31395"/>
                  </a:lnTo>
                  <a:lnTo>
                    <a:pt x="176543" y="8295"/>
                  </a:lnTo>
                  <a:lnTo>
                    <a:pt x="134143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830887" y="5513387"/>
              <a:ext cx="268605" cy="325755"/>
            </a:xfrm>
            <a:custGeom>
              <a:avLst/>
              <a:gdLst/>
              <a:ahLst/>
              <a:cxnLst/>
              <a:rect l="l" t="t" r="r" b="b"/>
              <a:pathLst>
                <a:path w="268604" h="325754">
                  <a:moveTo>
                    <a:pt x="0" y="162718"/>
                  </a:moveTo>
                  <a:lnTo>
                    <a:pt x="6838" y="111286"/>
                  </a:lnTo>
                  <a:lnTo>
                    <a:pt x="25881" y="66619"/>
                  </a:lnTo>
                  <a:lnTo>
                    <a:pt x="54920" y="31395"/>
                  </a:lnTo>
                  <a:lnTo>
                    <a:pt x="91743" y="8295"/>
                  </a:lnTo>
                  <a:lnTo>
                    <a:pt x="134143" y="0"/>
                  </a:lnTo>
                  <a:lnTo>
                    <a:pt x="176543" y="8295"/>
                  </a:lnTo>
                  <a:lnTo>
                    <a:pt x="213366" y="31395"/>
                  </a:lnTo>
                  <a:lnTo>
                    <a:pt x="242405" y="66619"/>
                  </a:lnTo>
                  <a:lnTo>
                    <a:pt x="261448" y="111286"/>
                  </a:lnTo>
                  <a:lnTo>
                    <a:pt x="268287" y="162718"/>
                  </a:lnTo>
                  <a:lnTo>
                    <a:pt x="261448" y="214150"/>
                  </a:lnTo>
                  <a:lnTo>
                    <a:pt x="242405" y="258817"/>
                  </a:lnTo>
                  <a:lnTo>
                    <a:pt x="213366" y="294041"/>
                  </a:lnTo>
                  <a:lnTo>
                    <a:pt x="176543" y="317141"/>
                  </a:lnTo>
                  <a:lnTo>
                    <a:pt x="134143" y="325437"/>
                  </a:lnTo>
                  <a:lnTo>
                    <a:pt x="91743" y="317141"/>
                  </a:lnTo>
                  <a:lnTo>
                    <a:pt x="54920" y="294041"/>
                  </a:lnTo>
                  <a:lnTo>
                    <a:pt x="25881" y="258817"/>
                  </a:lnTo>
                  <a:lnTo>
                    <a:pt x="6838" y="214150"/>
                  </a:lnTo>
                  <a:lnTo>
                    <a:pt x="0" y="16271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403975" y="5513387"/>
              <a:ext cx="88900" cy="325755"/>
            </a:xfrm>
            <a:custGeom>
              <a:avLst/>
              <a:gdLst/>
              <a:ahLst/>
              <a:cxnLst/>
              <a:rect l="l" t="t" r="r" b="b"/>
              <a:pathLst>
                <a:path w="88900" h="325754">
                  <a:moveTo>
                    <a:pt x="44450" y="0"/>
                  </a:moveTo>
                  <a:lnTo>
                    <a:pt x="27148" y="12787"/>
                  </a:lnTo>
                  <a:lnTo>
                    <a:pt x="13019" y="47659"/>
                  </a:lnTo>
                  <a:lnTo>
                    <a:pt x="3493" y="99381"/>
                  </a:lnTo>
                  <a:lnTo>
                    <a:pt x="0" y="162719"/>
                  </a:lnTo>
                  <a:lnTo>
                    <a:pt x="3493" y="226056"/>
                  </a:lnTo>
                  <a:lnTo>
                    <a:pt x="13019" y="277778"/>
                  </a:lnTo>
                  <a:lnTo>
                    <a:pt x="27148" y="312650"/>
                  </a:lnTo>
                  <a:lnTo>
                    <a:pt x="44450" y="325437"/>
                  </a:lnTo>
                  <a:lnTo>
                    <a:pt x="61751" y="312650"/>
                  </a:lnTo>
                  <a:lnTo>
                    <a:pt x="75880" y="277778"/>
                  </a:lnTo>
                  <a:lnTo>
                    <a:pt x="85406" y="226056"/>
                  </a:lnTo>
                  <a:lnTo>
                    <a:pt x="88900" y="162719"/>
                  </a:lnTo>
                  <a:lnTo>
                    <a:pt x="85406" y="99381"/>
                  </a:lnTo>
                  <a:lnTo>
                    <a:pt x="75880" y="47659"/>
                  </a:lnTo>
                  <a:lnTo>
                    <a:pt x="61751" y="12787"/>
                  </a:lnTo>
                  <a:lnTo>
                    <a:pt x="44450" y="0"/>
                  </a:lnTo>
                  <a:close/>
                </a:path>
              </a:pathLst>
            </a:custGeom>
            <a:solidFill>
              <a:srgbClr val="99FF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403975" y="5513387"/>
              <a:ext cx="88900" cy="325755"/>
            </a:xfrm>
            <a:custGeom>
              <a:avLst/>
              <a:gdLst/>
              <a:ahLst/>
              <a:cxnLst/>
              <a:rect l="l" t="t" r="r" b="b"/>
              <a:pathLst>
                <a:path w="88900" h="325754">
                  <a:moveTo>
                    <a:pt x="0" y="162718"/>
                  </a:moveTo>
                  <a:lnTo>
                    <a:pt x="3493" y="99381"/>
                  </a:lnTo>
                  <a:lnTo>
                    <a:pt x="13019" y="47659"/>
                  </a:lnTo>
                  <a:lnTo>
                    <a:pt x="27148" y="12787"/>
                  </a:lnTo>
                  <a:lnTo>
                    <a:pt x="44450" y="0"/>
                  </a:lnTo>
                  <a:lnTo>
                    <a:pt x="61751" y="12787"/>
                  </a:lnTo>
                  <a:lnTo>
                    <a:pt x="75880" y="47659"/>
                  </a:lnTo>
                  <a:lnTo>
                    <a:pt x="85406" y="99381"/>
                  </a:lnTo>
                  <a:lnTo>
                    <a:pt x="88900" y="162718"/>
                  </a:lnTo>
                  <a:lnTo>
                    <a:pt x="85406" y="226055"/>
                  </a:lnTo>
                  <a:lnTo>
                    <a:pt x="75880" y="277777"/>
                  </a:lnTo>
                  <a:lnTo>
                    <a:pt x="61751" y="312649"/>
                  </a:lnTo>
                  <a:lnTo>
                    <a:pt x="44450" y="325437"/>
                  </a:lnTo>
                  <a:lnTo>
                    <a:pt x="27148" y="312649"/>
                  </a:lnTo>
                  <a:lnTo>
                    <a:pt x="13019" y="277777"/>
                  </a:lnTo>
                  <a:lnTo>
                    <a:pt x="3493" y="226055"/>
                  </a:lnTo>
                  <a:lnTo>
                    <a:pt x="0" y="16271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567362" y="5284787"/>
              <a:ext cx="1173480" cy="736600"/>
            </a:xfrm>
            <a:custGeom>
              <a:avLst/>
              <a:gdLst/>
              <a:ahLst/>
              <a:cxnLst/>
              <a:rect l="l" t="t" r="r" b="b"/>
              <a:pathLst>
                <a:path w="1173479" h="736600">
                  <a:moveTo>
                    <a:pt x="0" y="368300"/>
                  </a:moveTo>
                  <a:lnTo>
                    <a:pt x="11917" y="294074"/>
                  </a:lnTo>
                  <a:lnTo>
                    <a:pt x="26371" y="258778"/>
                  </a:lnTo>
                  <a:lnTo>
                    <a:pt x="46096" y="224941"/>
                  </a:lnTo>
                  <a:lnTo>
                    <a:pt x="70797" y="192746"/>
                  </a:lnTo>
                  <a:lnTo>
                    <a:pt x="100178" y="162379"/>
                  </a:lnTo>
                  <a:lnTo>
                    <a:pt x="133946" y="134026"/>
                  </a:lnTo>
                  <a:lnTo>
                    <a:pt x="171805" y="107872"/>
                  </a:lnTo>
                  <a:lnTo>
                    <a:pt x="213461" y="84101"/>
                  </a:lnTo>
                  <a:lnTo>
                    <a:pt x="258618" y="62899"/>
                  </a:lnTo>
                  <a:lnTo>
                    <a:pt x="306981" y="44451"/>
                  </a:lnTo>
                  <a:lnTo>
                    <a:pt x="358257" y="28942"/>
                  </a:lnTo>
                  <a:lnTo>
                    <a:pt x="412149" y="16558"/>
                  </a:lnTo>
                  <a:lnTo>
                    <a:pt x="468364" y="7482"/>
                  </a:lnTo>
                  <a:lnTo>
                    <a:pt x="526606" y="1901"/>
                  </a:lnTo>
                  <a:lnTo>
                    <a:pt x="586581" y="0"/>
                  </a:lnTo>
                  <a:lnTo>
                    <a:pt x="646555" y="1901"/>
                  </a:lnTo>
                  <a:lnTo>
                    <a:pt x="704797" y="7482"/>
                  </a:lnTo>
                  <a:lnTo>
                    <a:pt x="761012" y="16558"/>
                  </a:lnTo>
                  <a:lnTo>
                    <a:pt x="814904" y="28942"/>
                  </a:lnTo>
                  <a:lnTo>
                    <a:pt x="866180" y="44451"/>
                  </a:lnTo>
                  <a:lnTo>
                    <a:pt x="914544" y="62899"/>
                  </a:lnTo>
                  <a:lnTo>
                    <a:pt x="959700" y="84101"/>
                  </a:lnTo>
                  <a:lnTo>
                    <a:pt x="1001356" y="107872"/>
                  </a:lnTo>
                  <a:lnTo>
                    <a:pt x="1039215" y="134026"/>
                  </a:lnTo>
                  <a:lnTo>
                    <a:pt x="1072983" y="162379"/>
                  </a:lnTo>
                  <a:lnTo>
                    <a:pt x="1102364" y="192746"/>
                  </a:lnTo>
                  <a:lnTo>
                    <a:pt x="1127065" y="224941"/>
                  </a:lnTo>
                  <a:lnTo>
                    <a:pt x="1146790" y="258778"/>
                  </a:lnTo>
                  <a:lnTo>
                    <a:pt x="1161244" y="294074"/>
                  </a:lnTo>
                  <a:lnTo>
                    <a:pt x="1173162" y="368300"/>
                  </a:lnTo>
                  <a:lnTo>
                    <a:pt x="1170133" y="405956"/>
                  </a:lnTo>
                  <a:lnTo>
                    <a:pt x="1146790" y="477821"/>
                  </a:lnTo>
                  <a:lnTo>
                    <a:pt x="1127065" y="511658"/>
                  </a:lnTo>
                  <a:lnTo>
                    <a:pt x="1102364" y="543853"/>
                  </a:lnTo>
                  <a:lnTo>
                    <a:pt x="1072983" y="574220"/>
                  </a:lnTo>
                  <a:lnTo>
                    <a:pt x="1039215" y="602573"/>
                  </a:lnTo>
                  <a:lnTo>
                    <a:pt x="1001356" y="628727"/>
                  </a:lnTo>
                  <a:lnTo>
                    <a:pt x="959700" y="652498"/>
                  </a:lnTo>
                  <a:lnTo>
                    <a:pt x="914544" y="673700"/>
                  </a:lnTo>
                  <a:lnTo>
                    <a:pt x="866180" y="692148"/>
                  </a:lnTo>
                  <a:lnTo>
                    <a:pt x="814904" y="707657"/>
                  </a:lnTo>
                  <a:lnTo>
                    <a:pt x="761012" y="720041"/>
                  </a:lnTo>
                  <a:lnTo>
                    <a:pt x="704797" y="729117"/>
                  </a:lnTo>
                  <a:lnTo>
                    <a:pt x="646555" y="734698"/>
                  </a:lnTo>
                  <a:lnTo>
                    <a:pt x="586581" y="736600"/>
                  </a:lnTo>
                  <a:lnTo>
                    <a:pt x="526606" y="734698"/>
                  </a:lnTo>
                  <a:lnTo>
                    <a:pt x="468364" y="729117"/>
                  </a:lnTo>
                  <a:lnTo>
                    <a:pt x="412149" y="720041"/>
                  </a:lnTo>
                  <a:lnTo>
                    <a:pt x="358257" y="707657"/>
                  </a:lnTo>
                  <a:lnTo>
                    <a:pt x="306981" y="692148"/>
                  </a:lnTo>
                  <a:lnTo>
                    <a:pt x="258618" y="673700"/>
                  </a:lnTo>
                  <a:lnTo>
                    <a:pt x="213461" y="652498"/>
                  </a:lnTo>
                  <a:lnTo>
                    <a:pt x="171805" y="628727"/>
                  </a:lnTo>
                  <a:lnTo>
                    <a:pt x="133946" y="602573"/>
                  </a:lnTo>
                  <a:lnTo>
                    <a:pt x="100178" y="574220"/>
                  </a:lnTo>
                  <a:lnTo>
                    <a:pt x="70797" y="543853"/>
                  </a:lnTo>
                  <a:lnTo>
                    <a:pt x="46096" y="511658"/>
                  </a:lnTo>
                  <a:lnTo>
                    <a:pt x="26371" y="477821"/>
                  </a:lnTo>
                  <a:lnTo>
                    <a:pt x="11917" y="442525"/>
                  </a:lnTo>
                  <a:lnTo>
                    <a:pt x="0" y="368300"/>
                  </a:lnTo>
                  <a:close/>
                </a:path>
              </a:pathLst>
            </a:custGeom>
            <a:ln w="28575">
              <a:solidFill>
                <a:srgbClr val="3366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243512" y="4024312"/>
              <a:ext cx="1435100" cy="1271905"/>
            </a:xfrm>
            <a:custGeom>
              <a:avLst/>
              <a:gdLst/>
              <a:ahLst/>
              <a:cxnLst/>
              <a:rect l="l" t="t" r="r" b="b"/>
              <a:pathLst>
                <a:path w="1435100" h="1271904">
                  <a:moveTo>
                    <a:pt x="0" y="635793"/>
                  </a:moveTo>
                  <a:lnTo>
                    <a:pt x="1801" y="590387"/>
                  </a:lnTo>
                  <a:lnTo>
                    <a:pt x="7125" y="545843"/>
                  </a:lnTo>
                  <a:lnTo>
                    <a:pt x="15850" y="502268"/>
                  </a:lnTo>
                  <a:lnTo>
                    <a:pt x="27854" y="459770"/>
                  </a:lnTo>
                  <a:lnTo>
                    <a:pt x="43017" y="418457"/>
                  </a:lnTo>
                  <a:lnTo>
                    <a:pt x="61216" y="378435"/>
                  </a:lnTo>
                  <a:lnTo>
                    <a:pt x="82330" y="339813"/>
                  </a:lnTo>
                  <a:lnTo>
                    <a:pt x="106238" y="302698"/>
                  </a:lnTo>
                  <a:lnTo>
                    <a:pt x="132819" y="267198"/>
                  </a:lnTo>
                  <a:lnTo>
                    <a:pt x="161950" y="233421"/>
                  </a:lnTo>
                  <a:lnTo>
                    <a:pt x="193511" y="201473"/>
                  </a:lnTo>
                  <a:lnTo>
                    <a:pt x="227381" y="171463"/>
                  </a:lnTo>
                  <a:lnTo>
                    <a:pt x="263436" y="143498"/>
                  </a:lnTo>
                  <a:lnTo>
                    <a:pt x="301557" y="117686"/>
                  </a:lnTo>
                  <a:lnTo>
                    <a:pt x="341622" y="94134"/>
                  </a:lnTo>
                  <a:lnTo>
                    <a:pt x="383510" y="72950"/>
                  </a:lnTo>
                  <a:lnTo>
                    <a:pt x="427098" y="54241"/>
                  </a:lnTo>
                  <a:lnTo>
                    <a:pt x="472266" y="38116"/>
                  </a:lnTo>
                  <a:lnTo>
                    <a:pt x="518892" y="24681"/>
                  </a:lnTo>
                  <a:lnTo>
                    <a:pt x="566855" y="14044"/>
                  </a:lnTo>
                  <a:lnTo>
                    <a:pt x="616033" y="6313"/>
                  </a:lnTo>
                  <a:lnTo>
                    <a:pt x="666305" y="1596"/>
                  </a:lnTo>
                  <a:lnTo>
                    <a:pt x="717550" y="0"/>
                  </a:lnTo>
                  <a:lnTo>
                    <a:pt x="768794" y="1596"/>
                  </a:lnTo>
                  <a:lnTo>
                    <a:pt x="819066" y="6313"/>
                  </a:lnTo>
                  <a:lnTo>
                    <a:pt x="868244" y="14044"/>
                  </a:lnTo>
                  <a:lnTo>
                    <a:pt x="916207" y="24681"/>
                  </a:lnTo>
                  <a:lnTo>
                    <a:pt x="962833" y="38116"/>
                  </a:lnTo>
                  <a:lnTo>
                    <a:pt x="1008001" y="54241"/>
                  </a:lnTo>
                  <a:lnTo>
                    <a:pt x="1051589" y="72950"/>
                  </a:lnTo>
                  <a:lnTo>
                    <a:pt x="1093477" y="94134"/>
                  </a:lnTo>
                  <a:lnTo>
                    <a:pt x="1133542" y="117686"/>
                  </a:lnTo>
                  <a:lnTo>
                    <a:pt x="1171663" y="143498"/>
                  </a:lnTo>
                  <a:lnTo>
                    <a:pt x="1207719" y="171463"/>
                  </a:lnTo>
                  <a:lnTo>
                    <a:pt x="1241588" y="201473"/>
                  </a:lnTo>
                  <a:lnTo>
                    <a:pt x="1273149" y="233421"/>
                  </a:lnTo>
                  <a:lnTo>
                    <a:pt x="1302280" y="267198"/>
                  </a:lnTo>
                  <a:lnTo>
                    <a:pt x="1328861" y="302698"/>
                  </a:lnTo>
                  <a:lnTo>
                    <a:pt x="1352769" y="339813"/>
                  </a:lnTo>
                  <a:lnTo>
                    <a:pt x="1373883" y="378435"/>
                  </a:lnTo>
                  <a:lnTo>
                    <a:pt x="1392082" y="418457"/>
                  </a:lnTo>
                  <a:lnTo>
                    <a:pt x="1407245" y="459770"/>
                  </a:lnTo>
                  <a:lnTo>
                    <a:pt x="1419249" y="502268"/>
                  </a:lnTo>
                  <a:lnTo>
                    <a:pt x="1427974" y="545843"/>
                  </a:lnTo>
                  <a:lnTo>
                    <a:pt x="1433298" y="590387"/>
                  </a:lnTo>
                  <a:lnTo>
                    <a:pt x="1435100" y="635793"/>
                  </a:lnTo>
                  <a:lnTo>
                    <a:pt x="1433298" y="681199"/>
                  </a:lnTo>
                  <a:lnTo>
                    <a:pt x="1427974" y="725743"/>
                  </a:lnTo>
                  <a:lnTo>
                    <a:pt x="1419249" y="769318"/>
                  </a:lnTo>
                  <a:lnTo>
                    <a:pt x="1407245" y="811816"/>
                  </a:lnTo>
                  <a:lnTo>
                    <a:pt x="1392082" y="853129"/>
                  </a:lnTo>
                  <a:lnTo>
                    <a:pt x="1373883" y="893151"/>
                  </a:lnTo>
                  <a:lnTo>
                    <a:pt x="1352769" y="931773"/>
                  </a:lnTo>
                  <a:lnTo>
                    <a:pt x="1328861" y="968888"/>
                  </a:lnTo>
                  <a:lnTo>
                    <a:pt x="1302280" y="1004388"/>
                  </a:lnTo>
                  <a:lnTo>
                    <a:pt x="1273149" y="1038165"/>
                  </a:lnTo>
                  <a:lnTo>
                    <a:pt x="1241588" y="1070113"/>
                  </a:lnTo>
                  <a:lnTo>
                    <a:pt x="1207719" y="1100123"/>
                  </a:lnTo>
                  <a:lnTo>
                    <a:pt x="1171663" y="1128088"/>
                  </a:lnTo>
                  <a:lnTo>
                    <a:pt x="1133542" y="1153900"/>
                  </a:lnTo>
                  <a:lnTo>
                    <a:pt x="1093477" y="1177452"/>
                  </a:lnTo>
                  <a:lnTo>
                    <a:pt x="1051589" y="1198636"/>
                  </a:lnTo>
                  <a:lnTo>
                    <a:pt x="1008001" y="1217345"/>
                  </a:lnTo>
                  <a:lnTo>
                    <a:pt x="962833" y="1233470"/>
                  </a:lnTo>
                  <a:lnTo>
                    <a:pt x="916207" y="1246905"/>
                  </a:lnTo>
                  <a:lnTo>
                    <a:pt x="868244" y="1257542"/>
                  </a:lnTo>
                  <a:lnTo>
                    <a:pt x="819066" y="1265273"/>
                  </a:lnTo>
                  <a:lnTo>
                    <a:pt x="768794" y="1269990"/>
                  </a:lnTo>
                  <a:lnTo>
                    <a:pt x="717550" y="1271587"/>
                  </a:lnTo>
                  <a:lnTo>
                    <a:pt x="666305" y="1269990"/>
                  </a:lnTo>
                  <a:lnTo>
                    <a:pt x="616033" y="1265273"/>
                  </a:lnTo>
                  <a:lnTo>
                    <a:pt x="566855" y="1257542"/>
                  </a:lnTo>
                  <a:lnTo>
                    <a:pt x="518892" y="1246905"/>
                  </a:lnTo>
                  <a:lnTo>
                    <a:pt x="472266" y="1233470"/>
                  </a:lnTo>
                  <a:lnTo>
                    <a:pt x="427098" y="1217345"/>
                  </a:lnTo>
                  <a:lnTo>
                    <a:pt x="383510" y="1198636"/>
                  </a:lnTo>
                  <a:lnTo>
                    <a:pt x="341622" y="1177452"/>
                  </a:lnTo>
                  <a:lnTo>
                    <a:pt x="301557" y="1153900"/>
                  </a:lnTo>
                  <a:lnTo>
                    <a:pt x="263436" y="1128088"/>
                  </a:lnTo>
                  <a:lnTo>
                    <a:pt x="227381" y="1100123"/>
                  </a:lnTo>
                  <a:lnTo>
                    <a:pt x="193511" y="1070113"/>
                  </a:lnTo>
                  <a:lnTo>
                    <a:pt x="161950" y="1038165"/>
                  </a:lnTo>
                  <a:lnTo>
                    <a:pt x="132819" y="1004388"/>
                  </a:lnTo>
                  <a:lnTo>
                    <a:pt x="106238" y="968888"/>
                  </a:lnTo>
                  <a:lnTo>
                    <a:pt x="82330" y="931773"/>
                  </a:lnTo>
                  <a:lnTo>
                    <a:pt x="61216" y="893151"/>
                  </a:lnTo>
                  <a:lnTo>
                    <a:pt x="43017" y="853129"/>
                  </a:lnTo>
                  <a:lnTo>
                    <a:pt x="27854" y="811816"/>
                  </a:lnTo>
                  <a:lnTo>
                    <a:pt x="15850" y="769318"/>
                  </a:lnTo>
                  <a:lnTo>
                    <a:pt x="7125" y="725743"/>
                  </a:lnTo>
                  <a:lnTo>
                    <a:pt x="1801" y="681199"/>
                  </a:lnTo>
                  <a:lnTo>
                    <a:pt x="0" y="635793"/>
                  </a:lnTo>
                  <a:close/>
                </a:path>
              </a:pathLst>
            </a:custGeom>
            <a:ln w="28575">
              <a:solidFill>
                <a:srgbClr val="3366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485140">
              <a:lnSpc>
                <a:spcPct val="100000"/>
              </a:lnSpc>
              <a:spcBef>
                <a:spcPts val="100"/>
              </a:spcBef>
            </a:pPr>
            <a:r>
              <a:rPr dirty="0"/>
              <a:t>Clasificación</a:t>
            </a:r>
            <a:r>
              <a:rPr spc="-30" dirty="0"/>
              <a:t> </a:t>
            </a:r>
            <a:r>
              <a:rPr dirty="0"/>
              <a:t>según</a:t>
            </a:r>
            <a:r>
              <a:rPr spc="-25" dirty="0"/>
              <a:t> </a:t>
            </a:r>
            <a:r>
              <a:rPr dirty="0"/>
              <a:t>la</a:t>
            </a:r>
            <a:r>
              <a:rPr spc="-20" dirty="0"/>
              <a:t> </a:t>
            </a:r>
            <a:r>
              <a:rPr dirty="0"/>
              <a:t>información</a:t>
            </a:r>
            <a:r>
              <a:rPr spc="-25" dirty="0"/>
              <a:t> </a:t>
            </a:r>
            <a:r>
              <a:rPr spc="-10" dirty="0"/>
              <a:t>disponible</a:t>
            </a:r>
          </a:p>
        </p:txBody>
      </p:sp>
      <p:pic>
        <p:nvPicPr>
          <p:cNvPr id="51" name="object 5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52" name="object 52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8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grpSp>
        <p:nvGrpSpPr>
          <p:cNvPr id="11" name="object 11"/>
          <p:cNvGrpSpPr/>
          <p:nvPr/>
        </p:nvGrpSpPr>
        <p:grpSpPr>
          <a:xfrm>
            <a:off x="1182687" y="1120775"/>
            <a:ext cx="6489700" cy="657225"/>
            <a:chOff x="1182687" y="1120775"/>
            <a:chExt cx="6489700" cy="657225"/>
          </a:xfrm>
        </p:grpSpPr>
        <p:sp>
          <p:nvSpPr>
            <p:cNvPr id="12" name="object 12"/>
            <p:cNvSpPr/>
            <p:nvPr/>
          </p:nvSpPr>
          <p:spPr>
            <a:xfrm>
              <a:off x="1187450" y="1125537"/>
              <a:ext cx="2514600" cy="625475"/>
            </a:xfrm>
            <a:custGeom>
              <a:avLst/>
              <a:gdLst/>
              <a:ahLst/>
              <a:cxnLst/>
              <a:rect l="l" t="t" r="r" b="b"/>
              <a:pathLst>
                <a:path w="2514600" h="625475">
                  <a:moveTo>
                    <a:pt x="2410353" y="0"/>
                  </a:moveTo>
                  <a:lnTo>
                    <a:pt x="104246" y="0"/>
                  </a:lnTo>
                  <a:lnTo>
                    <a:pt x="63669" y="8192"/>
                  </a:lnTo>
                  <a:lnTo>
                    <a:pt x="30533" y="30533"/>
                  </a:lnTo>
                  <a:lnTo>
                    <a:pt x="8192" y="63670"/>
                  </a:lnTo>
                  <a:lnTo>
                    <a:pt x="0" y="104247"/>
                  </a:lnTo>
                  <a:lnTo>
                    <a:pt x="0" y="521228"/>
                  </a:lnTo>
                  <a:lnTo>
                    <a:pt x="8192" y="561805"/>
                  </a:lnTo>
                  <a:lnTo>
                    <a:pt x="30533" y="594941"/>
                  </a:lnTo>
                  <a:lnTo>
                    <a:pt x="63669" y="617282"/>
                  </a:lnTo>
                  <a:lnTo>
                    <a:pt x="104246" y="625475"/>
                  </a:lnTo>
                  <a:lnTo>
                    <a:pt x="2410353" y="625475"/>
                  </a:lnTo>
                  <a:lnTo>
                    <a:pt x="2450930" y="617282"/>
                  </a:lnTo>
                  <a:lnTo>
                    <a:pt x="2484066" y="594941"/>
                  </a:lnTo>
                  <a:lnTo>
                    <a:pt x="2506407" y="561805"/>
                  </a:lnTo>
                  <a:lnTo>
                    <a:pt x="2514600" y="521228"/>
                  </a:lnTo>
                  <a:lnTo>
                    <a:pt x="2514600" y="104247"/>
                  </a:lnTo>
                  <a:lnTo>
                    <a:pt x="2506407" y="63670"/>
                  </a:lnTo>
                  <a:lnTo>
                    <a:pt x="2484066" y="30533"/>
                  </a:lnTo>
                  <a:lnTo>
                    <a:pt x="2450930" y="8192"/>
                  </a:lnTo>
                  <a:lnTo>
                    <a:pt x="2410353" y="0"/>
                  </a:lnTo>
                  <a:close/>
                </a:path>
              </a:pathLst>
            </a:custGeom>
            <a:solidFill>
              <a:srgbClr val="60C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87450" y="1125537"/>
              <a:ext cx="2514600" cy="625475"/>
            </a:xfrm>
            <a:custGeom>
              <a:avLst/>
              <a:gdLst/>
              <a:ahLst/>
              <a:cxnLst/>
              <a:rect l="l" t="t" r="r" b="b"/>
              <a:pathLst>
                <a:path w="2514600" h="625475">
                  <a:moveTo>
                    <a:pt x="0" y="104247"/>
                  </a:moveTo>
                  <a:lnTo>
                    <a:pt x="8192" y="63669"/>
                  </a:lnTo>
                  <a:lnTo>
                    <a:pt x="30533" y="30533"/>
                  </a:lnTo>
                  <a:lnTo>
                    <a:pt x="63669" y="8192"/>
                  </a:lnTo>
                  <a:lnTo>
                    <a:pt x="104247" y="0"/>
                  </a:lnTo>
                  <a:lnTo>
                    <a:pt x="2410353" y="0"/>
                  </a:lnTo>
                  <a:lnTo>
                    <a:pt x="2450930" y="8192"/>
                  </a:lnTo>
                  <a:lnTo>
                    <a:pt x="2484066" y="30533"/>
                  </a:lnTo>
                  <a:lnTo>
                    <a:pt x="2506407" y="63669"/>
                  </a:lnTo>
                  <a:lnTo>
                    <a:pt x="2514600" y="104247"/>
                  </a:lnTo>
                  <a:lnTo>
                    <a:pt x="2514600" y="521227"/>
                  </a:lnTo>
                  <a:lnTo>
                    <a:pt x="2506407" y="561805"/>
                  </a:lnTo>
                  <a:lnTo>
                    <a:pt x="2484066" y="594941"/>
                  </a:lnTo>
                  <a:lnTo>
                    <a:pt x="2450930" y="617282"/>
                  </a:lnTo>
                  <a:lnTo>
                    <a:pt x="2410353" y="625475"/>
                  </a:lnTo>
                  <a:lnTo>
                    <a:pt x="104247" y="625475"/>
                  </a:lnTo>
                  <a:lnTo>
                    <a:pt x="63669" y="617282"/>
                  </a:lnTo>
                  <a:lnTo>
                    <a:pt x="30533" y="594941"/>
                  </a:lnTo>
                  <a:lnTo>
                    <a:pt x="8192" y="561805"/>
                  </a:lnTo>
                  <a:lnTo>
                    <a:pt x="0" y="521227"/>
                  </a:lnTo>
                  <a:lnTo>
                    <a:pt x="0" y="10424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292725" y="1125537"/>
              <a:ext cx="2374900" cy="647700"/>
            </a:xfrm>
            <a:custGeom>
              <a:avLst/>
              <a:gdLst/>
              <a:ahLst/>
              <a:cxnLst/>
              <a:rect l="l" t="t" r="r" b="b"/>
              <a:pathLst>
                <a:path w="2374900" h="647700">
                  <a:moveTo>
                    <a:pt x="2266948" y="0"/>
                  </a:moveTo>
                  <a:lnTo>
                    <a:pt x="107951" y="0"/>
                  </a:lnTo>
                  <a:lnTo>
                    <a:pt x="65931" y="8483"/>
                  </a:lnTo>
                  <a:lnTo>
                    <a:pt x="31618" y="31618"/>
                  </a:lnTo>
                  <a:lnTo>
                    <a:pt x="8483" y="65932"/>
                  </a:lnTo>
                  <a:lnTo>
                    <a:pt x="0" y="107951"/>
                  </a:lnTo>
                  <a:lnTo>
                    <a:pt x="0" y="539748"/>
                  </a:lnTo>
                  <a:lnTo>
                    <a:pt x="8483" y="581768"/>
                  </a:lnTo>
                  <a:lnTo>
                    <a:pt x="31618" y="616081"/>
                  </a:lnTo>
                  <a:lnTo>
                    <a:pt x="65931" y="639216"/>
                  </a:lnTo>
                  <a:lnTo>
                    <a:pt x="107951" y="647700"/>
                  </a:lnTo>
                  <a:lnTo>
                    <a:pt x="2266948" y="647700"/>
                  </a:lnTo>
                  <a:lnTo>
                    <a:pt x="2308968" y="639216"/>
                  </a:lnTo>
                  <a:lnTo>
                    <a:pt x="2343281" y="616081"/>
                  </a:lnTo>
                  <a:lnTo>
                    <a:pt x="2366416" y="581768"/>
                  </a:lnTo>
                  <a:lnTo>
                    <a:pt x="2374900" y="539748"/>
                  </a:lnTo>
                  <a:lnTo>
                    <a:pt x="2374900" y="107951"/>
                  </a:lnTo>
                  <a:lnTo>
                    <a:pt x="2366416" y="65932"/>
                  </a:lnTo>
                  <a:lnTo>
                    <a:pt x="2343281" y="31618"/>
                  </a:lnTo>
                  <a:lnTo>
                    <a:pt x="2308968" y="8483"/>
                  </a:lnTo>
                  <a:lnTo>
                    <a:pt x="2266948" y="0"/>
                  </a:lnTo>
                  <a:close/>
                </a:path>
              </a:pathLst>
            </a:custGeom>
            <a:solidFill>
              <a:srgbClr val="85F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292725" y="1125537"/>
              <a:ext cx="2374900" cy="647700"/>
            </a:xfrm>
            <a:custGeom>
              <a:avLst/>
              <a:gdLst/>
              <a:ahLst/>
              <a:cxnLst/>
              <a:rect l="l" t="t" r="r" b="b"/>
              <a:pathLst>
                <a:path w="2374900" h="647700">
                  <a:moveTo>
                    <a:pt x="0" y="107951"/>
                  </a:moveTo>
                  <a:lnTo>
                    <a:pt x="8483" y="65931"/>
                  </a:lnTo>
                  <a:lnTo>
                    <a:pt x="31618" y="31618"/>
                  </a:lnTo>
                  <a:lnTo>
                    <a:pt x="65931" y="8483"/>
                  </a:lnTo>
                  <a:lnTo>
                    <a:pt x="107950" y="0"/>
                  </a:lnTo>
                  <a:lnTo>
                    <a:pt x="2266949" y="0"/>
                  </a:lnTo>
                  <a:lnTo>
                    <a:pt x="2308968" y="8483"/>
                  </a:lnTo>
                  <a:lnTo>
                    <a:pt x="2343282" y="31618"/>
                  </a:lnTo>
                  <a:lnTo>
                    <a:pt x="2366416" y="65931"/>
                  </a:lnTo>
                  <a:lnTo>
                    <a:pt x="2374900" y="107951"/>
                  </a:lnTo>
                  <a:lnTo>
                    <a:pt x="2374900" y="539748"/>
                  </a:lnTo>
                  <a:lnTo>
                    <a:pt x="2366416" y="581768"/>
                  </a:lnTo>
                  <a:lnTo>
                    <a:pt x="2343282" y="616081"/>
                  </a:lnTo>
                  <a:lnTo>
                    <a:pt x="2308968" y="639216"/>
                  </a:lnTo>
                  <a:lnTo>
                    <a:pt x="2266949" y="647700"/>
                  </a:lnTo>
                  <a:lnTo>
                    <a:pt x="107950" y="647700"/>
                  </a:lnTo>
                  <a:lnTo>
                    <a:pt x="65931" y="639216"/>
                  </a:lnTo>
                  <a:lnTo>
                    <a:pt x="31618" y="616081"/>
                  </a:lnTo>
                  <a:lnTo>
                    <a:pt x="8483" y="581768"/>
                  </a:lnTo>
                  <a:lnTo>
                    <a:pt x="0" y="539748"/>
                  </a:lnTo>
                  <a:lnTo>
                    <a:pt x="0" y="10795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702047" y="1399462"/>
              <a:ext cx="1591310" cy="100330"/>
            </a:xfrm>
            <a:custGeom>
              <a:avLst/>
              <a:gdLst/>
              <a:ahLst/>
              <a:cxnLst/>
              <a:rect l="l" t="t" r="r" b="b"/>
              <a:pathLst>
                <a:path w="1591310" h="100330">
                  <a:moveTo>
                    <a:pt x="1505196" y="0"/>
                  </a:moveTo>
                  <a:lnTo>
                    <a:pt x="1502280" y="765"/>
                  </a:lnTo>
                  <a:lnTo>
                    <a:pt x="1499627" y="5308"/>
                  </a:lnTo>
                  <a:lnTo>
                    <a:pt x="1500394" y="8225"/>
                  </a:lnTo>
                  <a:lnTo>
                    <a:pt x="1563632" y="45151"/>
                  </a:lnTo>
                  <a:lnTo>
                    <a:pt x="1581250" y="45158"/>
                  </a:lnTo>
                  <a:lnTo>
                    <a:pt x="1581245" y="54683"/>
                  </a:lnTo>
                  <a:lnTo>
                    <a:pt x="1563616" y="54683"/>
                  </a:lnTo>
                  <a:lnTo>
                    <a:pt x="1500357" y="91547"/>
                  </a:lnTo>
                  <a:lnTo>
                    <a:pt x="1499589" y="94463"/>
                  </a:lnTo>
                  <a:lnTo>
                    <a:pt x="1502238" y="99009"/>
                  </a:lnTo>
                  <a:lnTo>
                    <a:pt x="1505154" y="99777"/>
                  </a:lnTo>
                  <a:lnTo>
                    <a:pt x="1582533" y="54683"/>
                  </a:lnTo>
                  <a:lnTo>
                    <a:pt x="1581245" y="54683"/>
                  </a:lnTo>
                  <a:lnTo>
                    <a:pt x="1582546" y="54676"/>
                  </a:lnTo>
                  <a:lnTo>
                    <a:pt x="1590699" y="49924"/>
                  </a:lnTo>
                  <a:lnTo>
                    <a:pt x="1505196" y="0"/>
                  </a:lnTo>
                  <a:close/>
                </a:path>
                <a:path w="1591310" h="100330">
                  <a:moveTo>
                    <a:pt x="1571795" y="49917"/>
                  </a:moveTo>
                  <a:lnTo>
                    <a:pt x="1563629" y="54676"/>
                  </a:lnTo>
                  <a:lnTo>
                    <a:pt x="1581245" y="54683"/>
                  </a:lnTo>
                  <a:lnTo>
                    <a:pt x="1581245" y="54034"/>
                  </a:lnTo>
                  <a:lnTo>
                    <a:pt x="1578846" y="54034"/>
                  </a:lnTo>
                  <a:lnTo>
                    <a:pt x="1571795" y="49917"/>
                  </a:lnTo>
                  <a:close/>
                </a:path>
                <a:path w="1591310" h="100330">
                  <a:moveTo>
                    <a:pt x="1569802" y="48754"/>
                  </a:moveTo>
                  <a:lnTo>
                    <a:pt x="793137" y="48754"/>
                  </a:lnTo>
                  <a:lnTo>
                    <a:pt x="793826" y="48858"/>
                  </a:lnTo>
                  <a:lnTo>
                    <a:pt x="793611" y="48858"/>
                  </a:lnTo>
                  <a:lnTo>
                    <a:pt x="863613" y="51170"/>
                  </a:lnTo>
                  <a:lnTo>
                    <a:pt x="1563629" y="54676"/>
                  </a:lnTo>
                  <a:lnTo>
                    <a:pt x="1571782" y="49924"/>
                  </a:lnTo>
                  <a:lnTo>
                    <a:pt x="1569980" y="48858"/>
                  </a:lnTo>
                  <a:lnTo>
                    <a:pt x="793826" y="48858"/>
                  </a:lnTo>
                  <a:lnTo>
                    <a:pt x="793496" y="48832"/>
                  </a:lnTo>
                  <a:lnTo>
                    <a:pt x="1569937" y="48832"/>
                  </a:lnTo>
                  <a:lnTo>
                    <a:pt x="1569802" y="48754"/>
                  </a:lnTo>
                  <a:close/>
                </a:path>
                <a:path w="1591310" h="100330">
                  <a:moveTo>
                    <a:pt x="1578850" y="45806"/>
                  </a:moveTo>
                  <a:lnTo>
                    <a:pt x="1571815" y="49905"/>
                  </a:lnTo>
                  <a:lnTo>
                    <a:pt x="1578846" y="54034"/>
                  </a:lnTo>
                  <a:lnTo>
                    <a:pt x="1578850" y="45806"/>
                  </a:lnTo>
                  <a:close/>
                </a:path>
                <a:path w="1591310" h="100330">
                  <a:moveTo>
                    <a:pt x="1581249" y="45806"/>
                  </a:moveTo>
                  <a:lnTo>
                    <a:pt x="1578850" y="45806"/>
                  </a:lnTo>
                  <a:lnTo>
                    <a:pt x="1578846" y="54034"/>
                  </a:lnTo>
                  <a:lnTo>
                    <a:pt x="1581245" y="54034"/>
                  </a:lnTo>
                  <a:lnTo>
                    <a:pt x="1581249" y="45806"/>
                  </a:lnTo>
                  <a:close/>
                </a:path>
                <a:path w="1591310" h="100330">
                  <a:moveTo>
                    <a:pt x="1563632" y="45151"/>
                  </a:moveTo>
                  <a:lnTo>
                    <a:pt x="1571795" y="49917"/>
                  </a:lnTo>
                  <a:lnTo>
                    <a:pt x="1578850" y="45806"/>
                  </a:lnTo>
                  <a:lnTo>
                    <a:pt x="1581249" y="45806"/>
                  </a:lnTo>
                  <a:lnTo>
                    <a:pt x="1581250" y="45158"/>
                  </a:lnTo>
                  <a:lnTo>
                    <a:pt x="1563632" y="45151"/>
                  </a:lnTo>
                  <a:close/>
                </a:path>
                <a:path w="1591310" h="100330">
                  <a:moveTo>
                    <a:pt x="793137" y="48754"/>
                  </a:moveTo>
                  <a:lnTo>
                    <a:pt x="793496" y="48832"/>
                  </a:lnTo>
                  <a:lnTo>
                    <a:pt x="793826" y="48858"/>
                  </a:lnTo>
                  <a:lnTo>
                    <a:pt x="793137" y="48754"/>
                  </a:lnTo>
                  <a:close/>
                </a:path>
                <a:path w="1591310" h="100330">
                  <a:moveTo>
                    <a:pt x="5" y="34049"/>
                  </a:moveTo>
                  <a:lnTo>
                    <a:pt x="0" y="43574"/>
                  </a:lnTo>
                  <a:lnTo>
                    <a:pt x="785023" y="48350"/>
                  </a:lnTo>
                  <a:lnTo>
                    <a:pt x="790557" y="48606"/>
                  </a:lnTo>
                  <a:lnTo>
                    <a:pt x="793496" y="48832"/>
                  </a:lnTo>
                  <a:lnTo>
                    <a:pt x="793137" y="48754"/>
                  </a:lnTo>
                  <a:lnTo>
                    <a:pt x="1569802" y="48754"/>
                  </a:lnTo>
                  <a:lnTo>
                    <a:pt x="1563632" y="45151"/>
                  </a:lnTo>
                  <a:lnTo>
                    <a:pt x="863766" y="41647"/>
                  </a:lnTo>
                  <a:lnTo>
                    <a:pt x="813363" y="40646"/>
                  </a:lnTo>
                  <a:lnTo>
                    <a:pt x="805718" y="40391"/>
                  </a:lnTo>
                  <a:lnTo>
                    <a:pt x="800265" y="40140"/>
                  </a:lnTo>
                  <a:lnTo>
                    <a:pt x="798219" y="39984"/>
                  </a:lnTo>
                  <a:lnTo>
                    <a:pt x="797542" y="39984"/>
                  </a:lnTo>
                  <a:lnTo>
                    <a:pt x="796855" y="39880"/>
                  </a:lnTo>
                  <a:lnTo>
                    <a:pt x="797068" y="39880"/>
                  </a:lnTo>
                  <a:lnTo>
                    <a:pt x="794781" y="39377"/>
                  </a:lnTo>
                  <a:lnTo>
                    <a:pt x="790997" y="39091"/>
                  </a:lnTo>
                  <a:lnTo>
                    <a:pt x="785341" y="38830"/>
                  </a:lnTo>
                  <a:lnTo>
                    <a:pt x="5" y="34049"/>
                  </a:lnTo>
                  <a:close/>
                </a:path>
                <a:path w="1591310" h="100330">
                  <a:moveTo>
                    <a:pt x="796855" y="39880"/>
                  </a:moveTo>
                  <a:lnTo>
                    <a:pt x="797542" y="39984"/>
                  </a:lnTo>
                  <a:lnTo>
                    <a:pt x="797182" y="39905"/>
                  </a:lnTo>
                  <a:lnTo>
                    <a:pt x="796855" y="39880"/>
                  </a:lnTo>
                  <a:close/>
                </a:path>
                <a:path w="1591310" h="100330">
                  <a:moveTo>
                    <a:pt x="797182" y="39905"/>
                  </a:moveTo>
                  <a:lnTo>
                    <a:pt x="797542" y="39984"/>
                  </a:lnTo>
                  <a:lnTo>
                    <a:pt x="798219" y="39984"/>
                  </a:lnTo>
                  <a:lnTo>
                    <a:pt x="797182" y="39905"/>
                  </a:lnTo>
                  <a:close/>
                </a:path>
                <a:path w="1591310" h="100330">
                  <a:moveTo>
                    <a:pt x="797068" y="39880"/>
                  </a:moveTo>
                  <a:lnTo>
                    <a:pt x="796855" y="39880"/>
                  </a:lnTo>
                  <a:lnTo>
                    <a:pt x="797182" y="399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1050607" y="1176020"/>
            <a:ext cx="6621145" cy="23583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1150">
              <a:lnSpc>
                <a:spcPct val="100000"/>
              </a:lnSpc>
              <a:spcBef>
                <a:spcPts val="100"/>
              </a:spcBef>
              <a:tabLst>
                <a:tab pos="4671695" algn="l"/>
              </a:tabLst>
            </a:pPr>
            <a:r>
              <a:rPr sz="2400" dirty="0">
                <a:latin typeface="Times New Roman"/>
                <a:cs typeface="Times New Roman"/>
              </a:rPr>
              <a:t>Información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disp.</a:t>
            </a:r>
            <a:r>
              <a:rPr sz="2400" dirty="0">
                <a:latin typeface="Times New Roman"/>
                <a:cs typeface="Times New Roman"/>
              </a:rPr>
              <a:t>	</a:t>
            </a:r>
            <a:r>
              <a:rPr sz="2400" dirty="0">
                <a:solidFill>
                  <a:srgbClr val="0D0D0D"/>
                </a:solidFill>
                <a:latin typeface="Times New Roman"/>
                <a:cs typeface="Times New Roman"/>
              </a:rPr>
              <a:t>Por</a:t>
            </a:r>
            <a:r>
              <a:rPr sz="2400" spc="-10" dirty="0">
                <a:solidFill>
                  <a:srgbClr val="0D0D0D"/>
                </a:solidFill>
                <a:latin typeface="Times New Roman"/>
                <a:cs typeface="Times New Roman"/>
              </a:rPr>
              <a:t> refuerzo</a:t>
            </a:r>
            <a:endParaRPr sz="2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3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  <a:tabLst>
                <a:tab pos="297815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dirty="0">
                <a:solidFill>
                  <a:srgbClr val="0D0D0D"/>
                </a:solidFill>
                <a:latin typeface="Times New Roman"/>
                <a:cs typeface="Times New Roman"/>
              </a:rPr>
              <a:t>Un</a:t>
            </a:r>
            <a:r>
              <a:rPr sz="1800" spc="-1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D0D0D"/>
                </a:solidFill>
                <a:latin typeface="Times New Roman"/>
                <a:cs typeface="Times New Roman"/>
              </a:rPr>
              <a:t>agente</a:t>
            </a:r>
            <a:r>
              <a:rPr sz="1800" spc="-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D0D0D"/>
                </a:solidFill>
                <a:latin typeface="Times New Roman"/>
                <a:cs typeface="Times New Roman"/>
              </a:rPr>
              <a:t>actúa</a:t>
            </a:r>
            <a:r>
              <a:rPr sz="1800" spc="-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D0D0D"/>
                </a:solidFill>
                <a:latin typeface="Times New Roman"/>
                <a:cs typeface="Times New Roman"/>
              </a:rPr>
              <a:t>en</a:t>
            </a:r>
            <a:r>
              <a:rPr sz="1800" spc="-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D0D0D"/>
                </a:solidFill>
                <a:latin typeface="Times New Roman"/>
                <a:cs typeface="Times New Roman"/>
              </a:rPr>
              <a:t>un</a:t>
            </a:r>
            <a:r>
              <a:rPr sz="1800" spc="-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D0D0D"/>
                </a:solidFill>
                <a:latin typeface="Times New Roman"/>
                <a:cs typeface="Times New Roman"/>
              </a:rPr>
              <a:t>determinado </a:t>
            </a:r>
            <a:r>
              <a:rPr sz="1800" spc="-10" dirty="0">
                <a:solidFill>
                  <a:srgbClr val="0D0D0D"/>
                </a:solidFill>
                <a:latin typeface="Times New Roman"/>
                <a:cs typeface="Times New Roman"/>
              </a:rPr>
              <a:t>contexto:</a:t>
            </a:r>
            <a:endParaRPr sz="1800">
              <a:latin typeface="Times New Roman"/>
              <a:cs typeface="Times New Roman"/>
            </a:endParaRPr>
          </a:p>
          <a:p>
            <a:pPr marL="488315">
              <a:lnSpc>
                <a:spcPts val="1910"/>
              </a:lnSpc>
              <a:spcBef>
                <a:spcPts val="30"/>
              </a:spcBef>
            </a:pP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el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agente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decide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acciones y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las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spc="-10" dirty="0">
                <a:solidFill>
                  <a:srgbClr val="0D0D0D"/>
                </a:solidFill>
                <a:latin typeface="Times New Roman"/>
                <a:cs typeface="Times New Roman"/>
              </a:rPr>
              <a:t>ejecuta</a:t>
            </a:r>
            <a:endParaRPr sz="1600">
              <a:latin typeface="Times New Roman"/>
              <a:cs typeface="Times New Roman"/>
            </a:endParaRPr>
          </a:p>
          <a:p>
            <a:pPr marL="488315">
              <a:lnSpc>
                <a:spcPts val="1910"/>
              </a:lnSpc>
            </a:pP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el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entorno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cambia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debido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a las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acciones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del</a:t>
            </a:r>
            <a:r>
              <a:rPr sz="1600" spc="10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spc="-10" dirty="0">
                <a:solidFill>
                  <a:srgbClr val="0D0D0D"/>
                </a:solidFill>
                <a:latin typeface="Times New Roman"/>
                <a:cs typeface="Times New Roman"/>
              </a:rPr>
              <a:t>agente</a:t>
            </a:r>
            <a:endParaRPr sz="1600">
              <a:latin typeface="Times New Roman"/>
              <a:cs typeface="Times New Roman"/>
            </a:endParaRPr>
          </a:p>
          <a:p>
            <a:pPr marL="716915" marR="5080" indent="-228600">
              <a:lnSpc>
                <a:spcPts val="1989"/>
              </a:lnSpc>
              <a:spcBef>
                <a:spcPts val="10"/>
              </a:spcBef>
            </a:pP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el agente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recibe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feedback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(retroalimentación)</a:t>
            </a:r>
            <a:r>
              <a:rPr sz="1600" spc="10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del</a:t>
            </a:r>
            <a:r>
              <a:rPr sz="1600" spc="10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entorno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como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respuesta</a:t>
            </a:r>
            <a:r>
              <a:rPr sz="1600" spc="10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spc="-50" dirty="0">
                <a:solidFill>
                  <a:srgbClr val="0D0D0D"/>
                </a:solidFill>
                <a:latin typeface="Times New Roman"/>
                <a:cs typeface="Times New Roman"/>
              </a:rPr>
              <a:t>a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sus </a:t>
            </a:r>
            <a:r>
              <a:rPr sz="1600" spc="-10" dirty="0">
                <a:solidFill>
                  <a:srgbClr val="0D0D0D"/>
                </a:solidFill>
                <a:latin typeface="Times New Roman"/>
                <a:cs typeface="Times New Roman"/>
              </a:rPr>
              <a:t>acciones</a:t>
            </a:r>
            <a:endParaRPr sz="1600">
              <a:latin typeface="Times New Roman"/>
              <a:cs typeface="Times New Roman"/>
            </a:endParaRPr>
          </a:p>
          <a:p>
            <a:pPr marL="488315">
              <a:lnSpc>
                <a:spcPts val="1820"/>
              </a:lnSpc>
            </a:pP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el</a:t>
            </a:r>
            <a:r>
              <a:rPr sz="1600" spc="-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agente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debe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aprender a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realizar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acciones que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le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lleven a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D0D0D"/>
                </a:solidFill>
                <a:latin typeface="Times New Roman"/>
                <a:cs typeface="Times New Roman"/>
              </a:rPr>
              <a:t>actuar</a:t>
            </a:r>
            <a:r>
              <a:rPr sz="1600" spc="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600" spc="-10" dirty="0">
                <a:solidFill>
                  <a:srgbClr val="0D0D0D"/>
                </a:solidFill>
                <a:latin typeface="Times New Roman"/>
                <a:cs typeface="Times New Roman"/>
              </a:rPr>
              <a:t>mejor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1368425" y="4724400"/>
            <a:ext cx="1325880" cy="920750"/>
            <a:chOff x="1368425" y="4724400"/>
            <a:chExt cx="1325880" cy="920750"/>
          </a:xfrm>
        </p:grpSpPr>
        <p:sp>
          <p:nvSpPr>
            <p:cNvPr id="19" name="object 19"/>
            <p:cNvSpPr/>
            <p:nvPr/>
          </p:nvSpPr>
          <p:spPr>
            <a:xfrm>
              <a:off x="1382712" y="4961731"/>
              <a:ext cx="1074420" cy="669290"/>
            </a:xfrm>
            <a:custGeom>
              <a:avLst/>
              <a:gdLst/>
              <a:ahLst/>
              <a:cxnLst/>
              <a:rect l="l" t="t" r="r" b="b"/>
              <a:pathLst>
                <a:path w="1074420" h="669289">
                  <a:moveTo>
                    <a:pt x="1073943" y="0"/>
                  </a:moveTo>
                  <a:lnTo>
                    <a:pt x="0" y="0"/>
                  </a:lnTo>
                  <a:lnTo>
                    <a:pt x="0" y="669131"/>
                  </a:lnTo>
                  <a:lnTo>
                    <a:pt x="1073943" y="669131"/>
                  </a:lnTo>
                  <a:lnTo>
                    <a:pt x="1073943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456656" y="4738687"/>
              <a:ext cx="223520" cy="892175"/>
            </a:xfrm>
            <a:custGeom>
              <a:avLst/>
              <a:gdLst/>
              <a:ahLst/>
              <a:cxnLst/>
              <a:rect l="l" t="t" r="r" b="b"/>
              <a:pathLst>
                <a:path w="223519" h="892175">
                  <a:moveTo>
                    <a:pt x="223043" y="0"/>
                  </a:moveTo>
                  <a:lnTo>
                    <a:pt x="0" y="223043"/>
                  </a:lnTo>
                  <a:lnTo>
                    <a:pt x="0" y="892175"/>
                  </a:lnTo>
                  <a:lnTo>
                    <a:pt x="223043" y="669131"/>
                  </a:lnTo>
                  <a:lnTo>
                    <a:pt x="223043" y="0"/>
                  </a:lnTo>
                  <a:close/>
                </a:path>
              </a:pathLst>
            </a:custGeom>
            <a:solidFill>
              <a:srgbClr val="A4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382712" y="4738687"/>
              <a:ext cx="1297305" cy="223520"/>
            </a:xfrm>
            <a:custGeom>
              <a:avLst/>
              <a:gdLst/>
              <a:ahLst/>
              <a:cxnLst/>
              <a:rect l="l" t="t" r="r" b="b"/>
              <a:pathLst>
                <a:path w="1297305" h="223520">
                  <a:moveTo>
                    <a:pt x="1296987" y="0"/>
                  </a:moveTo>
                  <a:lnTo>
                    <a:pt x="223043" y="0"/>
                  </a:lnTo>
                  <a:lnTo>
                    <a:pt x="0" y="223043"/>
                  </a:lnTo>
                  <a:lnTo>
                    <a:pt x="1073943" y="223043"/>
                  </a:lnTo>
                  <a:lnTo>
                    <a:pt x="1296987" y="0"/>
                  </a:lnTo>
                  <a:close/>
                </a:path>
              </a:pathLst>
            </a:custGeom>
            <a:solidFill>
              <a:srgbClr val="D6D6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382712" y="4738687"/>
              <a:ext cx="1297305" cy="892175"/>
            </a:xfrm>
            <a:custGeom>
              <a:avLst/>
              <a:gdLst/>
              <a:ahLst/>
              <a:cxnLst/>
              <a:rect l="l" t="t" r="r" b="b"/>
              <a:pathLst>
                <a:path w="1297305" h="892175">
                  <a:moveTo>
                    <a:pt x="0" y="223043"/>
                  </a:moveTo>
                  <a:lnTo>
                    <a:pt x="223043" y="0"/>
                  </a:lnTo>
                  <a:lnTo>
                    <a:pt x="1296987" y="0"/>
                  </a:lnTo>
                  <a:lnTo>
                    <a:pt x="1296987" y="669131"/>
                  </a:lnTo>
                  <a:lnTo>
                    <a:pt x="1073943" y="892175"/>
                  </a:lnTo>
                  <a:lnTo>
                    <a:pt x="0" y="892175"/>
                  </a:lnTo>
                  <a:lnTo>
                    <a:pt x="0" y="223043"/>
                  </a:lnTo>
                  <a:close/>
                </a:path>
                <a:path w="1297305" h="892175">
                  <a:moveTo>
                    <a:pt x="0" y="223043"/>
                  </a:moveTo>
                  <a:lnTo>
                    <a:pt x="1073943" y="223043"/>
                  </a:lnTo>
                  <a:lnTo>
                    <a:pt x="1296987" y="0"/>
                  </a:lnTo>
                </a:path>
                <a:path w="1297305" h="892175">
                  <a:moveTo>
                    <a:pt x="1073943" y="223043"/>
                  </a:moveTo>
                  <a:lnTo>
                    <a:pt x="1073943" y="892175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1461452" y="5132323"/>
            <a:ext cx="8134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i="1" spc="-10" dirty="0">
                <a:solidFill>
                  <a:srgbClr val="0D0D0D"/>
                </a:solidFill>
                <a:latin typeface="Times New Roman"/>
                <a:cs typeface="Times New Roman"/>
              </a:rPr>
              <a:t>Entorno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498691" y="4614861"/>
            <a:ext cx="1746885" cy="1325880"/>
            <a:chOff x="498691" y="4614861"/>
            <a:chExt cx="1746885" cy="1325880"/>
          </a:xfrm>
        </p:grpSpPr>
        <p:sp>
          <p:nvSpPr>
            <p:cNvPr id="25" name="object 25"/>
            <p:cNvSpPr/>
            <p:nvPr/>
          </p:nvSpPr>
          <p:spPr>
            <a:xfrm>
              <a:off x="1258174" y="5472112"/>
              <a:ext cx="972819" cy="224154"/>
            </a:xfrm>
            <a:custGeom>
              <a:avLst/>
              <a:gdLst/>
              <a:ahLst/>
              <a:cxnLst/>
              <a:rect l="l" t="t" r="r" b="b"/>
              <a:pathLst>
                <a:path w="972819" h="224154">
                  <a:moveTo>
                    <a:pt x="689053" y="0"/>
                  </a:moveTo>
                  <a:lnTo>
                    <a:pt x="339501" y="74612"/>
                  </a:lnTo>
                  <a:lnTo>
                    <a:pt x="544129" y="74612"/>
                  </a:lnTo>
                  <a:lnTo>
                    <a:pt x="520968" y="96335"/>
                  </a:lnTo>
                  <a:lnTo>
                    <a:pt x="459109" y="135658"/>
                  </a:lnTo>
                  <a:lnTo>
                    <a:pt x="421176" y="153049"/>
                  </a:lnTo>
                  <a:lnTo>
                    <a:pt x="379082" y="168785"/>
                  </a:lnTo>
                  <a:lnTo>
                    <a:pt x="333210" y="182763"/>
                  </a:lnTo>
                  <a:lnTo>
                    <a:pt x="283941" y="194877"/>
                  </a:lnTo>
                  <a:lnTo>
                    <a:pt x="231656" y="205024"/>
                  </a:lnTo>
                  <a:lnTo>
                    <a:pt x="176738" y="213098"/>
                  </a:lnTo>
                  <a:lnTo>
                    <a:pt x="119568" y="218995"/>
                  </a:lnTo>
                  <a:lnTo>
                    <a:pt x="60528" y="222609"/>
                  </a:lnTo>
                  <a:lnTo>
                    <a:pt x="0" y="223838"/>
                  </a:lnTo>
                  <a:lnTo>
                    <a:pt x="223837" y="223837"/>
                  </a:lnTo>
                  <a:lnTo>
                    <a:pt x="284365" y="222609"/>
                  </a:lnTo>
                  <a:lnTo>
                    <a:pt x="343405" y="218994"/>
                  </a:lnTo>
                  <a:lnTo>
                    <a:pt x="400575" y="213097"/>
                  </a:lnTo>
                  <a:lnTo>
                    <a:pt x="455493" y="205023"/>
                  </a:lnTo>
                  <a:lnTo>
                    <a:pt x="507778" y="194876"/>
                  </a:lnTo>
                  <a:lnTo>
                    <a:pt x="557047" y="182762"/>
                  </a:lnTo>
                  <a:lnTo>
                    <a:pt x="602920" y="168784"/>
                  </a:lnTo>
                  <a:lnTo>
                    <a:pt x="645014" y="153048"/>
                  </a:lnTo>
                  <a:lnTo>
                    <a:pt x="682947" y="135658"/>
                  </a:lnTo>
                  <a:lnTo>
                    <a:pt x="716338" y="116719"/>
                  </a:lnTo>
                  <a:lnTo>
                    <a:pt x="767967" y="74612"/>
                  </a:lnTo>
                  <a:lnTo>
                    <a:pt x="972594" y="74612"/>
                  </a:lnTo>
                  <a:lnTo>
                    <a:pt x="689053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81038" y="5472112"/>
              <a:ext cx="689610" cy="224154"/>
            </a:xfrm>
            <a:custGeom>
              <a:avLst/>
              <a:gdLst/>
              <a:ahLst/>
              <a:cxnLst/>
              <a:rect l="l" t="t" r="r" b="b"/>
              <a:pathLst>
                <a:path w="689610" h="224154">
                  <a:moveTo>
                    <a:pt x="223836" y="0"/>
                  </a:moveTo>
                  <a:lnTo>
                    <a:pt x="0" y="0"/>
                  </a:lnTo>
                  <a:lnTo>
                    <a:pt x="3882" y="26104"/>
                  </a:lnTo>
                  <a:lnTo>
                    <a:pt x="33646" y="75491"/>
                  </a:lnTo>
                  <a:lnTo>
                    <a:pt x="89853" y="119996"/>
                  </a:lnTo>
                  <a:lnTo>
                    <a:pt x="126790" y="139998"/>
                  </a:lnTo>
                  <a:lnTo>
                    <a:pt x="169039" y="158277"/>
                  </a:lnTo>
                  <a:lnTo>
                    <a:pt x="216167" y="174662"/>
                  </a:lnTo>
                  <a:lnTo>
                    <a:pt x="267740" y="188988"/>
                  </a:lnTo>
                  <a:lnTo>
                    <a:pt x="323326" y="201086"/>
                  </a:lnTo>
                  <a:lnTo>
                    <a:pt x="382492" y="210787"/>
                  </a:lnTo>
                  <a:lnTo>
                    <a:pt x="444804" y="217925"/>
                  </a:lnTo>
                  <a:lnTo>
                    <a:pt x="509830" y="222331"/>
                  </a:lnTo>
                  <a:lnTo>
                    <a:pt x="577136" y="223837"/>
                  </a:lnTo>
                  <a:lnTo>
                    <a:pt x="605291" y="223570"/>
                  </a:lnTo>
                  <a:lnTo>
                    <a:pt x="633362" y="222772"/>
                  </a:lnTo>
                  <a:lnTo>
                    <a:pt x="661300" y="221444"/>
                  </a:lnTo>
                  <a:lnTo>
                    <a:pt x="689054" y="219587"/>
                  </a:lnTo>
                  <a:lnTo>
                    <a:pt x="623105" y="212954"/>
                  </a:lnTo>
                  <a:lnTo>
                    <a:pt x="560717" y="203547"/>
                  </a:lnTo>
                  <a:lnTo>
                    <a:pt x="502304" y="191563"/>
                  </a:lnTo>
                  <a:lnTo>
                    <a:pt x="448280" y="177198"/>
                  </a:lnTo>
                  <a:lnTo>
                    <a:pt x="399060" y="160646"/>
                  </a:lnTo>
                  <a:lnTo>
                    <a:pt x="355059" y="142103"/>
                  </a:lnTo>
                  <a:lnTo>
                    <a:pt x="316690" y="121766"/>
                  </a:lnTo>
                  <a:lnTo>
                    <a:pt x="284367" y="99829"/>
                  </a:lnTo>
                  <a:lnTo>
                    <a:pt x="239522" y="51939"/>
                  </a:lnTo>
                  <a:lnTo>
                    <a:pt x="227827" y="26378"/>
                  </a:lnTo>
                  <a:lnTo>
                    <a:pt x="223836" y="0"/>
                  </a:lnTo>
                  <a:close/>
                </a:path>
              </a:pathLst>
            </a:custGeom>
            <a:solidFill>
              <a:srgbClr val="CDCD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81038" y="5472112"/>
              <a:ext cx="1550035" cy="224154"/>
            </a:xfrm>
            <a:custGeom>
              <a:avLst/>
              <a:gdLst/>
              <a:ahLst/>
              <a:cxnLst/>
              <a:rect l="l" t="t" r="r" b="b"/>
              <a:pathLst>
                <a:path w="1550035" h="224154">
                  <a:moveTo>
                    <a:pt x="689054" y="219587"/>
                  </a:moveTo>
                  <a:lnTo>
                    <a:pt x="623106" y="212954"/>
                  </a:lnTo>
                  <a:lnTo>
                    <a:pt x="560717" y="203547"/>
                  </a:lnTo>
                  <a:lnTo>
                    <a:pt x="502304" y="191563"/>
                  </a:lnTo>
                  <a:lnTo>
                    <a:pt x="448280" y="177198"/>
                  </a:lnTo>
                  <a:lnTo>
                    <a:pt x="399060" y="160646"/>
                  </a:lnTo>
                  <a:lnTo>
                    <a:pt x="355059" y="142103"/>
                  </a:lnTo>
                  <a:lnTo>
                    <a:pt x="316690" y="121766"/>
                  </a:lnTo>
                  <a:lnTo>
                    <a:pt x="284367" y="99829"/>
                  </a:lnTo>
                  <a:lnTo>
                    <a:pt x="239522" y="51940"/>
                  </a:lnTo>
                  <a:lnTo>
                    <a:pt x="223836" y="0"/>
                  </a:lnTo>
                  <a:lnTo>
                    <a:pt x="0" y="0"/>
                  </a:lnTo>
                  <a:lnTo>
                    <a:pt x="15242" y="51324"/>
                  </a:lnTo>
                  <a:lnTo>
                    <a:pt x="58660" y="98438"/>
                  </a:lnTo>
                  <a:lnTo>
                    <a:pt x="126790" y="139998"/>
                  </a:lnTo>
                  <a:lnTo>
                    <a:pt x="169039" y="158276"/>
                  </a:lnTo>
                  <a:lnTo>
                    <a:pt x="216167" y="174662"/>
                  </a:lnTo>
                  <a:lnTo>
                    <a:pt x="267740" y="188988"/>
                  </a:lnTo>
                  <a:lnTo>
                    <a:pt x="323326" y="201086"/>
                  </a:lnTo>
                  <a:lnTo>
                    <a:pt x="382492" y="210787"/>
                  </a:lnTo>
                  <a:lnTo>
                    <a:pt x="444804" y="217925"/>
                  </a:lnTo>
                  <a:lnTo>
                    <a:pt x="509830" y="222331"/>
                  </a:lnTo>
                  <a:lnTo>
                    <a:pt x="577136" y="223837"/>
                  </a:lnTo>
                  <a:lnTo>
                    <a:pt x="800973" y="223837"/>
                  </a:lnTo>
                  <a:lnTo>
                    <a:pt x="861501" y="222609"/>
                  </a:lnTo>
                  <a:lnTo>
                    <a:pt x="920541" y="218994"/>
                  </a:lnTo>
                  <a:lnTo>
                    <a:pt x="977711" y="213097"/>
                  </a:lnTo>
                  <a:lnTo>
                    <a:pt x="1032630" y="205023"/>
                  </a:lnTo>
                  <a:lnTo>
                    <a:pt x="1084914" y="194876"/>
                  </a:lnTo>
                  <a:lnTo>
                    <a:pt x="1134184" y="182762"/>
                  </a:lnTo>
                  <a:lnTo>
                    <a:pt x="1180056" y="168784"/>
                  </a:lnTo>
                  <a:lnTo>
                    <a:pt x="1222150" y="153048"/>
                  </a:lnTo>
                  <a:lnTo>
                    <a:pt x="1260083" y="135658"/>
                  </a:lnTo>
                  <a:lnTo>
                    <a:pt x="1293474" y="116718"/>
                  </a:lnTo>
                  <a:lnTo>
                    <a:pt x="1345103" y="74611"/>
                  </a:lnTo>
                  <a:lnTo>
                    <a:pt x="1549730" y="74612"/>
                  </a:lnTo>
                  <a:lnTo>
                    <a:pt x="1266190" y="0"/>
                  </a:lnTo>
                  <a:lnTo>
                    <a:pt x="916637" y="74612"/>
                  </a:lnTo>
                  <a:lnTo>
                    <a:pt x="1121266" y="74612"/>
                  </a:lnTo>
                  <a:lnTo>
                    <a:pt x="1098104" y="96336"/>
                  </a:lnTo>
                  <a:lnTo>
                    <a:pt x="1036246" y="135658"/>
                  </a:lnTo>
                  <a:lnTo>
                    <a:pt x="998312" y="153048"/>
                  </a:lnTo>
                  <a:lnTo>
                    <a:pt x="956219" y="168785"/>
                  </a:lnTo>
                  <a:lnTo>
                    <a:pt x="910346" y="182762"/>
                  </a:lnTo>
                  <a:lnTo>
                    <a:pt x="861077" y="194877"/>
                  </a:lnTo>
                  <a:lnTo>
                    <a:pt x="808792" y="205024"/>
                  </a:lnTo>
                  <a:lnTo>
                    <a:pt x="753874" y="213098"/>
                  </a:lnTo>
                  <a:lnTo>
                    <a:pt x="696704" y="218994"/>
                  </a:lnTo>
                  <a:lnTo>
                    <a:pt x="637664" y="222609"/>
                  </a:lnTo>
                  <a:lnTo>
                    <a:pt x="577136" y="223838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77333" y="4894858"/>
              <a:ext cx="219554" cy="242545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498690" y="4740414"/>
              <a:ext cx="557530" cy="1200150"/>
            </a:xfrm>
            <a:custGeom>
              <a:avLst/>
              <a:gdLst/>
              <a:ahLst/>
              <a:cxnLst/>
              <a:rect l="l" t="t" r="r" b="b"/>
              <a:pathLst>
                <a:path w="557530" h="1200150">
                  <a:moveTo>
                    <a:pt x="363067" y="111836"/>
                  </a:moveTo>
                  <a:lnTo>
                    <a:pt x="350164" y="110413"/>
                  </a:lnTo>
                  <a:lnTo>
                    <a:pt x="341528" y="120027"/>
                  </a:lnTo>
                  <a:lnTo>
                    <a:pt x="337629" y="134848"/>
                  </a:lnTo>
                  <a:lnTo>
                    <a:pt x="350164" y="136258"/>
                  </a:lnTo>
                  <a:lnTo>
                    <a:pt x="360705" y="129527"/>
                  </a:lnTo>
                  <a:lnTo>
                    <a:pt x="363067" y="111836"/>
                  </a:lnTo>
                  <a:close/>
                </a:path>
                <a:path w="557530" h="1200150">
                  <a:moveTo>
                    <a:pt x="438988" y="27647"/>
                  </a:moveTo>
                  <a:lnTo>
                    <a:pt x="429425" y="10452"/>
                  </a:lnTo>
                  <a:lnTo>
                    <a:pt x="410159" y="1422"/>
                  </a:lnTo>
                  <a:lnTo>
                    <a:pt x="389089" y="0"/>
                  </a:lnTo>
                  <a:lnTo>
                    <a:pt x="366966" y="4254"/>
                  </a:lnTo>
                  <a:lnTo>
                    <a:pt x="362127" y="13855"/>
                  </a:lnTo>
                  <a:lnTo>
                    <a:pt x="369811" y="18605"/>
                  </a:lnTo>
                  <a:lnTo>
                    <a:pt x="390969" y="13855"/>
                  </a:lnTo>
                  <a:lnTo>
                    <a:pt x="410159" y="13855"/>
                  </a:lnTo>
                  <a:lnTo>
                    <a:pt x="422706" y="29171"/>
                  </a:lnTo>
                  <a:lnTo>
                    <a:pt x="419836" y="46367"/>
                  </a:lnTo>
                  <a:lnTo>
                    <a:pt x="408241" y="57391"/>
                  </a:lnTo>
                  <a:lnTo>
                    <a:pt x="379399" y="60223"/>
                  </a:lnTo>
                  <a:lnTo>
                    <a:pt x="362127" y="71170"/>
                  </a:lnTo>
                  <a:lnTo>
                    <a:pt x="357378" y="89903"/>
                  </a:lnTo>
                  <a:lnTo>
                    <a:pt x="369811" y="94640"/>
                  </a:lnTo>
                  <a:lnTo>
                    <a:pt x="374650" y="80289"/>
                  </a:lnTo>
                  <a:lnTo>
                    <a:pt x="389089" y="71170"/>
                  </a:lnTo>
                  <a:lnTo>
                    <a:pt x="413105" y="71170"/>
                  </a:lnTo>
                  <a:lnTo>
                    <a:pt x="429425" y="60223"/>
                  </a:lnTo>
                  <a:lnTo>
                    <a:pt x="438988" y="41503"/>
                  </a:lnTo>
                  <a:lnTo>
                    <a:pt x="438988" y="27647"/>
                  </a:lnTo>
                  <a:close/>
                </a:path>
                <a:path w="557530" h="1200150">
                  <a:moveTo>
                    <a:pt x="556996" y="1161796"/>
                  </a:moveTo>
                  <a:lnTo>
                    <a:pt x="549033" y="1153160"/>
                  </a:lnTo>
                  <a:lnTo>
                    <a:pt x="496608" y="1151737"/>
                  </a:lnTo>
                  <a:lnTo>
                    <a:pt x="459714" y="1156487"/>
                  </a:lnTo>
                  <a:lnTo>
                    <a:pt x="440905" y="1165606"/>
                  </a:lnTo>
                  <a:lnTo>
                    <a:pt x="443852" y="1144028"/>
                  </a:lnTo>
                  <a:lnTo>
                    <a:pt x="463042" y="1111059"/>
                  </a:lnTo>
                  <a:lnTo>
                    <a:pt x="478866" y="1059916"/>
                  </a:lnTo>
                  <a:lnTo>
                    <a:pt x="491871" y="1016393"/>
                  </a:lnTo>
                  <a:lnTo>
                    <a:pt x="482193" y="966584"/>
                  </a:lnTo>
                  <a:lnTo>
                    <a:pt x="467855" y="913549"/>
                  </a:lnTo>
                  <a:lnTo>
                    <a:pt x="438988" y="852817"/>
                  </a:lnTo>
                  <a:lnTo>
                    <a:pt x="397738" y="796823"/>
                  </a:lnTo>
                  <a:lnTo>
                    <a:pt x="362597" y="756158"/>
                  </a:lnTo>
                  <a:lnTo>
                    <a:pt x="361619" y="755459"/>
                  </a:lnTo>
                  <a:lnTo>
                    <a:pt x="370281" y="717372"/>
                  </a:lnTo>
                  <a:lnTo>
                    <a:pt x="370281" y="669582"/>
                  </a:lnTo>
                  <a:lnTo>
                    <a:pt x="377024" y="671969"/>
                  </a:lnTo>
                  <a:lnTo>
                    <a:pt x="408749" y="684415"/>
                  </a:lnTo>
                  <a:lnTo>
                    <a:pt x="429425" y="705015"/>
                  </a:lnTo>
                  <a:lnTo>
                    <a:pt x="443852" y="700189"/>
                  </a:lnTo>
                  <a:lnTo>
                    <a:pt x="457720" y="686282"/>
                  </a:lnTo>
                  <a:lnTo>
                    <a:pt x="423164" y="667677"/>
                  </a:lnTo>
                  <a:lnTo>
                    <a:pt x="386600" y="658075"/>
                  </a:lnTo>
                  <a:lnTo>
                    <a:pt x="370281" y="651078"/>
                  </a:lnTo>
                  <a:lnTo>
                    <a:pt x="370281" y="649033"/>
                  </a:lnTo>
                  <a:lnTo>
                    <a:pt x="369430" y="633399"/>
                  </a:lnTo>
                  <a:lnTo>
                    <a:pt x="395706" y="628434"/>
                  </a:lnTo>
                  <a:lnTo>
                    <a:pt x="414972" y="615950"/>
                  </a:lnTo>
                  <a:lnTo>
                    <a:pt x="451535" y="595934"/>
                  </a:lnTo>
                  <a:lnTo>
                    <a:pt x="481736" y="568172"/>
                  </a:lnTo>
                  <a:lnTo>
                    <a:pt x="501015" y="522732"/>
                  </a:lnTo>
                  <a:lnTo>
                    <a:pt x="491413" y="507415"/>
                  </a:lnTo>
                  <a:lnTo>
                    <a:pt x="472147" y="482473"/>
                  </a:lnTo>
                  <a:lnTo>
                    <a:pt x="472147" y="532333"/>
                  </a:lnTo>
                  <a:lnTo>
                    <a:pt x="451535" y="564845"/>
                  </a:lnTo>
                  <a:lnTo>
                    <a:pt x="423164" y="595934"/>
                  </a:lnTo>
                  <a:lnTo>
                    <a:pt x="372275" y="615950"/>
                  </a:lnTo>
                  <a:lnTo>
                    <a:pt x="368592" y="617855"/>
                  </a:lnTo>
                  <a:lnTo>
                    <a:pt x="360705" y="541832"/>
                  </a:lnTo>
                  <a:lnTo>
                    <a:pt x="353009" y="495465"/>
                  </a:lnTo>
                  <a:lnTo>
                    <a:pt x="336524" y="460590"/>
                  </a:lnTo>
                  <a:lnTo>
                    <a:pt x="337159" y="460590"/>
                  </a:lnTo>
                  <a:lnTo>
                    <a:pt x="413562" y="471614"/>
                  </a:lnTo>
                  <a:lnTo>
                    <a:pt x="451535" y="497840"/>
                  </a:lnTo>
                  <a:lnTo>
                    <a:pt x="472147" y="532333"/>
                  </a:lnTo>
                  <a:lnTo>
                    <a:pt x="472147" y="482473"/>
                  </a:lnTo>
                  <a:lnTo>
                    <a:pt x="438988" y="462000"/>
                  </a:lnTo>
                  <a:lnTo>
                    <a:pt x="394296" y="437083"/>
                  </a:lnTo>
                  <a:lnTo>
                    <a:pt x="351586" y="429501"/>
                  </a:lnTo>
                  <a:lnTo>
                    <a:pt x="310299" y="424751"/>
                  </a:lnTo>
                  <a:lnTo>
                    <a:pt x="309702" y="425754"/>
                  </a:lnTo>
                  <a:lnTo>
                    <a:pt x="290550" y="414680"/>
                  </a:lnTo>
                  <a:lnTo>
                    <a:pt x="271856" y="414680"/>
                  </a:lnTo>
                  <a:lnTo>
                    <a:pt x="251155" y="424180"/>
                  </a:lnTo>
                  <a:lnTo>
                    <a:pt x="247662" y="437972"/>
                  </a:lnTo>
                  <a:lnTo>
                    <a:pt x="218986" y="428078"/>
                  </a:lnTo>
                  <a:lnTo>
                    <a:pt x="176263" y="410857"/>
                  </a:lnTo>
                  <a:lnTo>
                    <a:pt x="147408" y="406031"/>
                  </a:lnTo>
                  <a:lnTo>
                    <a:pt x="119126" y="396989"/>
                  </a:lnTo>
                  <a:lnTo>
                    <a:pt x="66725" y="376859"/>
                  </a:lnTo>
                  <a:lnTo>
                    <a:pt x="41287" y="353466"/>
                  </a:lnTo>
                  <a:lnTo>
                    <a:pt x="36449" y="334746"/>
                  </a:lnTo>
                  <a:lnTo>
                    <a:pt x="42710" y="298907"/>
                  </a:lnTo>
                  <a:lnTo>
                    <a:pt x="57137" y="261531"/>
                  </a:lnTo>
                  <a:lnTo>
                    <a:pt x="79248" y="219532"/>
                  </a:lnTo>
                  <a:lnTo>
                    <a:pt x="95110" y="186956"/>
                  </a:lnTo>
                  <a:lnTo>
                    <a:pt x="121970" y="157276"/>
                  </a:lnTo>
                  <a:lnTo>
                    <a:pt x="126809" y="168313"/>
                  </a:lnTo>
                  <a:lnTo>
                    <a:pt x="152247" y="173062"/>
                  </a:lnTo>
                  <a:lnTo>
                    <a:pt x="176263" y="166890"/>
                  </a:lnTo>
                  <a:lnTo>
                    <a:pt x="179108" y="152539"/>
                  </a:lnTo>
                  <a:lnTo>
                    <a:pt x="176263" y="135801"/>
                  </a:lnTo>
                  <a:lnTo>
                    <a:pt x="166674" y="117157"/>
                  </a:lnTo>
                  <a:lnTo>
                    <a:pt x="190690" y="110921"/>
                  </a:lnTo>
                  <a:lnTo>
                    <a:pt x="204546" y="117157"/>
                  </a:lnTo>
                  <a:lnTo>
                    <a:pt x="218986" y="133883"/>
                  </a:lnTo>
                  <a:lnTo>
                    <a:pt x="214236" y="152539"/>
                  </a:lnTo>
                  <a:lnTo>
                    <a:pt x="231990" y="152539"/>
                  </a:lnTo>
                  <a:lnTo>
                    <a:pt x="236728" y="129527"/>
                  </a:lnTo>
                  <a:lnTo>
                    <a:pt x="223824" y="107581"/>
                  </a:lnTo>
                  <a:lnTo>
                    <a:pt x="204546" y="93687"/>
                  </a:lnTo>
                  <a:lnTo>
                    <a:pt x="179108" y="92278"/>
                  </a:lnTo>
                  <a:lnTo>
                    <a:pt x="147408" y="101384"/>
                  </a:lnTo>
                  <a:lnTo>
                    <a:pt x="160413" y="101384"/>
                  </a:lnTo>
                  <a:lnTo>
                    <a:pt x="128714" y="115163"/>
                  </a:lnTo>
                  <a:lnTo>
                    <a:pt x="69570" y="191782"/>
                  </a:lnTo>
                  <a:lnTo>
                    <a:pt x="42710" y="238175"/>
                  </a:lnTo>
                  <a:lnTo>
                    <a:pt x="13855" y="294157"/>
                  </a:lnTo>
                  <a:lnTo>
                    <a:pt x="0" y="331406"/>
                  </a:lnTo>
                  <a:lnTo>
                    <a:pt x="2844" y="359625"/>
                  </a:lnTo>
                  <a:lnTo>
                    <a:pt x="28282" y="383095"/>
                  </a:lnTo>
                  <a:lnTo>
                    <a:pt x="66725" y="409359"/>
                  </a:lnTo>
                  <a:lnTo>
                    <a:pt x="121970" y="432828"/>
                  </a:lnTo>
                  <a:lnTo>
                    <a:pt x="188696" y="466750"/>
                  </a:lnTo>
                  <a:lnTo>
                    <a:pt x="217551" y="481114"/>
                  </a:lnTo>
                  <a:lnTo>
                    <a:pt x="236728" y="476364"/>
                  </a:lnTo>
                  <a:lnTo>
                    <a:pt x="243255" y="469861"/>
                  </a:lnTo>
                  <a:lnTo>
                    <a:pt x="238252" y="490677"/>
                  </a:lnTo>
                  <a:lnTo>
                    <a:pt x="238252" y="568629"/>
                  </a:lnTo>
                  <a:lnTo>
                    <a:pt x="241566" y="635177"/>
                  </a:lnTo>
                  <a:lnTo>
                    <a:pt x="247840" y="694486"/>
                  </a:lnTo>
                  <a:lnTo>
                    <a:pt x="255993" y="726986"/>
                  </a:lnTo>
                  <a:lnTo>
                    <a:pt x="265112" y="759485"/>
                  </a:lnTo>
                  <a:lnTo>
                    <a:pt x="266065" y="760577"/>
                  </a:lnTo>
                  <a:lnTo>
                    <a:pt x="254571" y="784872"/>
                  </a:lnTo>
                  <a:lnTo>
                    <a:pt x="240144" y="848448"/>
                  </a:lnTo>
                  <a:lnTo>
                    <a:pt x="222872" y="918781"/>
                  </a:lnTo>
                  <a:lnTo>
                    <a:pt x="207022" y="990066"/>
                  </a:lnTo>
                  <a:lnTo>
                    <a:pt x="207022" y="1016393"/>
                  </a:lnTo>
                  <a:lnTo>
                    <a:pt x="222872" y="1063244"/>
                  </a:lnTo>
                  <a:lnTo>
                    <a:pt x="244894" y="1088148"/>
                  </a:lnTo>
                  <a:lnTo>
                    <a:pt x="265582" y="1119225"/>
                  </a:lnTo>
                  <a:lnTo>
                    <a:pt x="280009" y="1142136"/>
                  </a:lnTo>
                  <a:lnTo>
                    <a:pt x="273748" y="1153160"/>
                  </a:lnTo>
                  <a:lnTo>
                    <a:pt x="237210" y="1157909"/>
                  </a:lnTo>
                  <a:lnTo>
                    <a:pt x="178168" y="1167041"/>
                  </a:lnTo>
                  <a:lnTo>
                    <a:pt x="160883" y="1181392"/>
                  </a:lnTo>
                  <a:lnTo>
                    <a:pt x="175310" y="1193838"/>
                  </a:lnTo>
                  <a:lnTo>
                    <a:pt x="197980" y="1200010"/>
                  </a:lnTo>
                  <a:lnTo>
                    <a:pt x="214325" y="1200010"/>
                  </a:lnTo>
                  <a:lnTo>
                    <a:pt x="246888" y="1184236"/>
                  </a:lnTo>
                  <a:lnTo>
                    <a:pt x="275170" y="1171790"/>
                  </a:lnTo>
                  <a:lnTo>
                    <a:pt x="311721" y="1167041"/>
                  </a:lnTo>
                  <a:lnTo>
                    <a:pt x="326148" y="1162761"/>
                  </a:lnTo>
                  <a:lnTo>
                    <a:pt x="321310" y="1146987"/>
                  </a:lnTo>
                  <a:lnTo>
                    <a:pt x="280009" y="1106779"/>
                  </a:lnTo>
                  <a:lnTo>
                    <a:pt x="255993" y="1064679"/>
                  </a:lnTo>
                  <a:lnTo>
                    <a:pt x="235305" y="1036447"/>
                  </a:lnTo>
                  <a:lnTo>
                    <a:pt x="232460" y="1008684"/>
                  </a:lnTo>
                  <a:lnTo>
                    <a:pt x="242049" y="962304"/>
                  </a:lnTo>
                  <a:lnTo>
                    <a:pt x="264160" y="914031"/>
                  </a:lnTo>
                  <a:lnTo>
                    <a:pt x="288175" y="831723"/>
                  </a:lnTo>
                  <a:lnTo>
                    <a:pt x="308876" y="783424"/>
                  </a:lnTo>
                  <a:lnTo>
                    <a:pt x="308584" y="779411"/>
                  </a:lnTo>
                  <a:lnTo>
                    <a:pt x="313143" y="779627"/>
                  </a:lnTo>
                  <a:lnTo>
                    <a:pt x="318338" y="778802"/>
                  </a:lnTo>
                  <a:lnTo>
                    <a:pt x="330898" y="793991"/>
                  </a:lnTo>
                  <a:lnTo>
                    <a:pt x="381863" y="838949"/>
                  </a:lnTo>
                  <a:lnTo>
                    <a:pt x="426491" y="896353"/>
                  </a:lnTo>
                  <a:lnTo>
                    <a:pt x="455320" y="955662"/>
                  </a:lnTo>
                  <a:lnTo>
                    <a:pt x="459714" y="994346"/>
                  </a:lnTo>
                  <a:lnTo>
                    <a:pt x="458190" y="1022565"/>
                  </a:lnTo>
                  <a:lnTo>
                    <a:pt x="445757" y="1086154"/>
                  </a:lnTo>
                  <a:lnTo>
                    <a:pt x="429425" y="1137856"/>
                  </a:lnTo>
                  <a:lnTo>
                    <a:pt x="415480" y="1167511"/>
                  </a:lnTo>
                  <a:lnTo>
                    <a:pt x="412153" y="1186141"/>
                  </a:lnTo>
                  <a:lnTo>
                    <a:pt x="426491" y="1186141"/>
                  </a:lnTo>
                  <a:lnTo>
                    <a:pt x="448589" y="1179957"/>
                  </a:lnTo>
                  <a:lnTo>
                    <a:pt x="455320" y="1181392"/>
                  </a:lnTo>
                  <a:lnTo>
                    <a:pt x="501472" y="1184236"/>
                  </a:lnTo>
                  <a:lnTo>
                    <a:pt x="536498" y="1195260"/>
                  </a:lnTo>
                  <a:lnTo>
                    <a:pt x="549033" y="1188986"/>
                  </a:lnTo>
                  <a:lnTo>
                    <a:pt x="553466" y="1179957"/>
                  </a:lnTo>
                  <a:lnTo>
                    <a:pt x="556996" y="1172781"/>
                  </a:lnTo>
                  <a:lnTo>
                    <a:pt x="556996" y="1165606"/>
                  </a:lnTo>
                  <a:lnTo>
                    <a:pt x="556996" y="11617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50544" y="4629148"/>
              <a:ext cx="972819" cy="224154"/>
            </a:xfrm>
            <a:custGeom>
              <a:avLst/>
              <a:gdLst/>
              <a:ahLst/>
              <a:cxnLst/>
              <a:rect l="l" t="t" r="r" b="b"/>
              <a:pathLst>
                <a:path w="972819" h="224154">
                  <a:moveTo>
                    <a:pt x="972594" y="0"/>
                  </a:moveTo>
                  <a:lnTo>
                    <a:pt x="748756" y="1"/>
                  </a:lnTo>
                  <a:lnTo>
                    <a:pt x="688228" y="1229"/>
                  </a:lnTo>
                  <a:lnTo>
                    <a:pt x="629188" y="4844"/>
                  </a:lnTo>
                  <a:lnTo>
                    <a:pt x="572018" y="10741"/>
                  </a:lnTo>
                  <a:lnTo>
                    <a:pt x="517100" y="18815"/>
                  </a:lnTo>
                  <a:lnTo>
                    <a:pt x="464815" y="28961"/>
                  </a:lnTo>
                  <a:lnTo>
                    <a:pt x="415546" y="41076"/>
                  </a:lnTo>
                  <a:lnTo>
                    <a:pt x="369674" y="55053"/>
                  </a:lnTo>
                  <a:lnTo>
                    <a:pt x="327580" y="70790"/>
                  </a:lnTo>
                  <a:lnTo>
                    <a:pt x="289647" y="88180"/>
                  </a:lnTo>
                  <a:lnTo>
                    <a:pt x="256255" y="107119"/>
                  </a:lnTo>
                  <a:lnTo>
                    <a:pt x="204627" y="149226"/>
                  </a:lnTo>
                  <a:lnTo>
                    <a:pt x="0" y="149226"/>
                  </a:lnTo>
                  <a:lnTo>
                    <a:pt x="283540" y="223838"/>
                  </a:lnTo>
                  <a:lnTo>
                    <a:pt x="633092" y="149226"/>
                  </a:lnTo>
                  <a:lnTo>
                    <a:pt x="428464" y="149226"/>
                  </a:lnTo>
                  <a:lnTo>
                    <a:pt x="451625" y="127502"/>
                  </a:lnTo>
                  <a:lnTo>
                    <a:pt x="513484" y="88179"/>
                  </a:lnTo>
                  <a:lnTo>
                    <a:pt x="551417" y="70789"/>
                  </a:lnTo>
                  <a:lnTo>
                    <a:pt x="593511" y="55052"/>
                  </a:lnTo>
                  <a:lnTo>
                    <a:pt x="639383" y="41075"/>
                  </a:lnTo>
                  <a:lnTo>
                    <a:pt x="688652" y="28960"/>
                  </a:lnTo>
                  <a:lnTo>
                    <a:pt x="740937" y="18813"/>
                  </a:lnTo>
                  <a:lnTo>
                    <a:pt x="795855" y="10739"/>
                  </a:lnTo>
                  <a:lnTo>
                    <a:pt x="853025" y="4843"/>
                  </a:lnTo>
                  <a:lnTo>
                    <a:pt x="912065" y="1228"/>
                  </a:lnTo>
                  <a:lnTo>
                    <a:pt x="972594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11219" y="4629149"/>
              <a:ext cx="689610" cy="224154"/>
            </a:xfrm>
            <a:custGeom>
              <a:avLst/>
              <a:gdLst/>
              <a:ahLst/>
              <a:cxnLst/>
              <a:rect l="l" t="t" r="r" b="b"/>
              <a:pathLst>
                <a:path w="689610" h="224154">
                  <a:moveTo>
                    <a:pt x="111918" y="0"/>
                  </a:moveTo>
                  <a:lnTo>
                    <a:pt x="83763" y="266"/>
                  </a:lnTo>
                  <a:lnTo>
                    <a:pt x="55691" y="1064"/>
                  </a:lnTo>
                  <a:lnTo>
                    <a:pt x="27753" y="2392"/>
                  </a:lnTo>
                  <a:lnTo>
                    <a:pt x="0" y="4249"/>
                  </a:lnTo>
                  <a:lnTo>
                    <a:pt x="65948" y="10883"/>
                  </a:lnTo>
                  <a:lnTo>
                    <a:pt x="128337" y="20289"/>
                  </a:lnTo>
                  <a:lnTo>
                    <a:pt x="186750" y="32273"/>
                  </a:lnTo>
                  <a:lnTo>
                    <a:pt x="240774" y="46639"/>
                  </a:lnTo>
                  <a:lnTo>
                    <a:pt x="289994" y="63191"/>
                  </a:lnTo>
                  <a:lnTo>
                    <a:pt x="333995" y="81733"/>
                  </a:lnTo>
                  <a:lnTo>
                    <a:pt x="372365" y="102071"/>
                  </a:lnTo>
                  <a:lnTo>
                    <a:pt x="404687" y="124008"/>
                  </a:lnTo>
                  <a:lnTo>
                    <a:pt x="449533" y="171897"/>
                  </a:lnTo>
                  <a:lnTo>
                    <a:pt x="465218" y="223837"/>
                  </a:lnTo>
                  <a:lnTo>
                    <a:pt x="689055" y="223837"/>
                  </a:lnTo>
                  <a:lnTo>
                    <a:pt x="673812" y="172513"/>
                  </a:lnTo>
                  <a:lnTo>
                    <a:pt x="630394" y="125399"/>
                  </a:lnTo>
                  <a:lnTo>
                    <a:pt x="562264" y="83838"/>
                  </a:lnTo>
                  <a:lnTo>
                    <a:pt x="520015" y="65560"/>
                  </a:lnTo>
                  <a:lnTo>
                    <a:pt x="472887" y="49174"/>
                  </a:lnTo>
                  <a:lnTo>
                    <a:pt x="421314" y="34848"/>
                  </a:lnTo>
                  <a:lnTo>
                    <a:pt x="365728" y="22751"/>
                  </a:lnTo>
                  <a:lnTo>
                    <a:pt x="306562" y="13049"/>
                  </a:lnTo>
                  <a:lnTo>
                    <a:pt x="244250" y="5911"/>
                  </a:lnTo>
                  <a:lnTo>
                    <a:pt x="179224" y="1505"/>
                  </a:lnTo>
                  <a:lnTo>
                    <a:pt x="111918" y="0"/>
                  </a:lnTo>
                  <a:close/>
                </a:path>
              </a:pathLst>
            </a:custGeom>
            <a:solidFill>
              <a:srgbClr val="CDCD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50544" y="4629149"/>
              <a:ext cx="1550035" cy="224154"/>
            </a:xfrm>
            <a:custGeom>
              <a:avLst/>
              <a:gdLst/>
              <a:ahLst/>
              <a:cxnLst/>
              <a:rect l="l" t="t" r="r" b="b"/>
              <a:pathLst>
                <a:path w="1550035" h="224154">
                  <a:moveTo>
                    <a:pt x="860675" y="4250"/>
                  </a:moveTo>
                  <a:lnTo>
                    <a:pt x="926624" y="10883"/>
                  </a:lnTo>
                  <a:lnTo>
                    <a:pt x="989012" y="20290"/>
                  </a:lnTo>
                  <a:lnTo>
                    <a:pt x="1047425" y="32274"/>
                  </a:lnTo>
                  <a:lnTo>
                    <a:pt x="1101449" y="46639"/>
                  </a:lnTo>
                  <a:lnTo>
                    <a:pt x="1150669" y="63191"/>
                  </a:lnTo>
                  <a:lnTo>
                    <a:pt x="1194670" y="81734"/>
                  </a:lnTo>
                  <a:lnTo>
                    <a:pt x="1233039" y="102071"/>
                  </a:lnTo>
                  <a:lnTo>
                    <a:pt x="1265362" y="124008"/>
                  </a:lnTo>
                  <a:lnTo>
                    <a:pt x="1310207" y="171898"/>
                  </a:lnTo>
                  <a:lnTo>
                    <a:pt x="1325893" y="223838"/>
                  </a:lnTo>
                  <a:lnTo>
                    <a:pt x="1549730" y="223837"/>
                  </a:lnTo>
                  <a:lnTo>
                    <a:pt x="1534487" y="172513"/>
                  </a:lnTo>
                  <a:lnTo>
                    <a:pt x="1491069" y="125399"/>
                  </a:lnTo>
                  <a:lnTo>
                    <a:pt x="1422939" y="83839"/>
                  </a:lnTo>
                  <a:lnTo>
                    <a:pt x="1380690" y="65561"/>
                  </a:lnTo>
                  <a:lnTo>
                    <a:pt x="1333562" y="49175"/>
                  </a:lnTo>
                  <a:lnTo>
                    <a:pt x="1281989" y="34849"/>
                  </a:lnTo>
                  <a:lnTo>
                    <a:pt x="1226403" y="22751"/>
                  </a:lnTo>
                  <a:lnTo>
                    <a:pt x="1167237" y="13050"/>
                  </a:lnTo>
                  <a:lnTo>
                    <a:pt x="1104925" y="5912"/>
                  </a:lnTo>
                  <a:lnTo>
                    <a:pt x="1039899" y="1506"/>
                  </a:lnTo>
                  <a:lnTo>
                    <a:pt x="972593" y="0"/>
                  </a:lnTo>
                  <a:lnTo>
                    <a:pt x="748756" y="0"/>
                  </a:lnTo>
                  <a:lnTo>
                    <a:pt x="688228" y="1228"/>
                  </a:lnTo>
                  <a:lnTo>
                    <a:pt x="629188" y="4843"/>
                  </a:lnTo>
                  <a:lnTo>
                    <a:pt x="572018" y="10740"/>
                  </a:lnTo>
                  <a:lnTo>
                    <a:pt x="517099" y="18814"/>
                  </a:lnTo>
                  <a:lnTo>
                    <a:pt x="464815" y="28961"/>
                  </a:lnTo>
                  <a:lnTo>
                    <a:pt x="415545" y="41075"/>
                  </a:lnTo>
                  <a:lnTo>
                    <a:pt x="369673" y="55053"/>
                  </a:lnTo>
                  <a:lnTo>
                    <a:pt x="327579" y="70789"/>
                  </a:lnTo>
                  <a:lnTo>
                    <a:pt x="289646" y="88179"/>
                  </a:lnTo>
                  <a:lnTo>
                    <a:pt x="256255" y="107119"/>
                  </a:lnTo>
                  <a:lnTo>
                    <a:pt x="204627" y="149226"/>
                  </a:lnTo>
                  <a:lnTo>
                    <a:pt x="0" y="149225"/>
                  </a:lnTo>
                  <a:lnTo>
                    <a:pt x="283540" y="223837"/>
                  </a:lnTo>
                  <a:lnTo>
                    <a:pt x="633092" y="149225"/>
                  </a:lnTo>
                  <a:lnTo>
                    <a:pt x="428464" y="149225"/>
                  </a:lnTo>
                  <a:lnTo>
                    <a:pt x="451625" y="127501"/>
                  </a:lnTo>
                  <a:lnTo>
                    <a:pt x="513483" y="88179"/>
                  </a:lnTo>
                  <a:lnTo>
                    <a:pt x="551417" y="70789"/>
                  </a:lnTo>
                  <a:lnTo>
                    <a:pt x="593510" y="55052"/>
                  </a:lnTo>
                  <a:lnTo>
                    <a:pt x="639383" y="41075"/>
                  </a:lnTo>
                  <a:lnTo>
                    <a:pt x="688652" y="28960"/>
                  </a:lnTo>
                  <a:lnTo>
                    <a:pt x="740937" y="18813"/>
                  </a:lnTo>
                  <a:lnTo>
                    <a:pt x="795855" y="10739"/>
                  </a:lnTo>
                  <a:lnTo>
                    <a:pt x="853025" y="4843"/>
                  </a:lnTo>
                  <a:lnTo>
                    <a:pt x="912065" y="1228"/>
                  </a:lnTo>
                  <a:lnTo>
                    <a:pt x="972593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1099503" y="4236211"/>
            <a:ext cx="8528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solidFill>
                  <a:srgbClr val="0D0D0D"/>
                </a:solidFill>
                <a:latin typeface="Times New Roman"/>
                <a:cs typeface="Times New Roman"/>
              </a:rPr>
              <a:t>Estado</a:t>
            </a:r>
            <a:r>
              <a:rPr sz="1800" i="1" spc="-50" dirty="0">
                <a:solidFill>
                  <a:srgbClr val="0D0D0D"/>
                </a:solidFill>
                <a:latin typeface="Times New Roman"/>
                <a:cs typeface="Times New Roman"/>
              </a:rPr>
              <a:t> 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007427" y="5748020"/>
            <a:ext cx="8318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solidFill>
                  <a:srgbClr val="0D0D0D"/>
                </a:solidFill>
                <a:latin typeface="Times New Roman"/>
                <a:cs typeface="Times New Roman"/>
              </a:rPr>
              <a:t>Acción</a:t>
            </a:r>
            <a:r>
              <a:rPr sz="1800" i="1" spc="-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800" i="1" spc="-50" dirty="0">
                <a:solidFill>
                  <a:srgbClr val="0D0D0D"/>
                </a:solidFill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4249738" y="4694238"/>
            <a:ext cx="1325880" cy="920750"/>
            <a:chOff x="4249738" y="4694238"/>
            <a:chExt cx="1325880" cy="920750"/>
          </a:xfrm>
        </p:grpSpPr>
        <p:sp>
          <p:nvSpPr>
            <p:cNvPr id="36" name="object 36"/>
            <p:cNvSpPr/>
            <p:nvPr/>
          </p:nvSpPr>
          <p:spPr>
            <a:xfrm>
              <a:off x="4264026" y="4931569"/>
              <a:ext cx="1074420" cy="669290"/>
            </a:xfrm>
            <a:custGeom>
              <a:avLst/>
              <a:gdLst/>
              <a:ahLst/>
              <a:cxnLst/>
              <a:rect l="l" t="t" r="r" b="b"/>
              <a:pathLst>
                <a:path w="1074420" h="669289">
                  <a:moveTo>
                    <a:pt x="1073943" y="0"/>
                  </a:moveTo>
                  <a:lnTo>
                    <a:pt x="0" y="0"/>
                  </a:lnTo>
                  <a:lnTo>
                    <a:pt x="0" y="669132"/>
                  </a:lnTo>
                  <a:lnTo>
                    <a:pt x="1073943" y="669132"/>
                  </a:lnTo>
                  <a:lnTo>
                    <a:pt x="1073943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337969" y="4708526"/>
              <a:ext cx="223520" cy="892175"/>
            </a:xfrm>
            <a:custGeom>
              <a:avLst/>
              <a:gdLst/>
              <a:ahLst/>
              <a:cxnLst/>
              <a:rect l="l" t="t" r="r" b="b"/>
              <a:pathLst>
                <a:path w="223520" h="892175">
                  <a:moveTo>
                    <a:pt x="223043" y="0"/>
                  </a:moveTo>
                  <a:lnTo>
                    <a:pt x="0" y="223043"/>
                  </a:lnTo>
                  <a:lnTo>
                    <a:pt x="0" y="892176"/>
                  </a:lnTo>
                  <a:lnTo>
                    <a:pt x="223043" y="669132"/>
                  </a:lnTo>
                  <a:lnTo>
                    <a:pt x="223043" y="0"/>
                  </a:lnTo>
                  <a:close/>
                </a:path>
              </a:pathLst>
            </a:custGeom>
            <a:solidFill>
              <a:srgbClr val="A4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264026" y="4708526"/>
              <a:ext cx="1297305" cy="223520"/>
            </a:xfrm>
            <a:custGeom>
              <a:avLst/>
              <a:gdLst/>
              <a:ahLst/>
              <a:cxnLst/>
              <a:rect l="l" t="t" r="r" b="b"/>
              <a:pathLst>
                <a:path w="1297304" h="223520">
                  <a:moveTo>
                    <a:pt x="1296987" y="0"/>
                  </a:moveTo>
                  <a:lnTo>
                    <a:pt x="223043" y="0"/>
                  </a:lnTo>
                  <a:lnTo>
                    <a:pt x="0" y="223043"/>
                  </a:lnTo>
                  <a:lnTo>
                    <a:pt x="1073943" y="223043"/>
                  </a:lnTo>
                  <a:lnTo>
                    <a:pt x="1296987" y="0"/>
                  </a:lnTo>
                  <a:close/>
                </a:path>
              </a:pathLst>
            </a:custGeom>
            <a:solidFill>
              <a:srgbClr val="D6D6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264026" y="4708526"/>
              <a:ext cx="1297305" cy="892175"/>
            </a:xfrm>
            <a:custGeom>
              <a:avLst/>
              <a:gdLst/>
              <a:ahLst/>
              <a:cxnLst/>
              <a:rect l="l" t="t" r="r" b="b"/>
              <a:pathLst>
                <a:path w="1297304" h="892175">
                  <a:moveTo>
                    <a:pt x="0" y="223044"/>
                  </a:moveTo>
                  <a:lnTo>
                    <a:pt x="223043" y="0"/>
                  </a:lnTo>
                  <a:lnTo>
                    <a:pt x="1296988" y="0"/>
                  </a:lnTo>
                  <a:lnTo>
                    <a:pt x="1296988" y="669132"/>
                  </a:lnTo>
                  <a:lnTo>
                    <a:pt x="1073944" y="892176"/>
                  </a:lnTo>
                  <a:lnTo>
                    <a:pt x="0" y="892176"/>
                  </a:lnTo>
                  <a:lnTo>
                    <a:pt x="0" y="223044"/>
                  </a:lnTo>
                  <a:close/>
                </a:path>
                <a:path w="1297304" h="892175">
                  <a:moveTo>
                    <a:pt x="0" y="223044"/>
                  </a:moveTo>
                  <a:lnTo>
                    <a:pt x="1073944" y="223044"/>
                  </a:lnTo>
                  <a:lnTo>
                    <a:pt x="1296988" y="0"/>
                  </a:lnTo>
                </a:path>
                <a:path w="1297304" h="892175">
                  <a:moveTo>
                    <a:pt x="1073944" y="223044"/>
                  </a:moveTo>
                  <a:lnTo>
                    <a:pt x="1073944" y="892176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4264026" y="5104891"/>
            <a:ext cx="105981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1440">
              <a:lnSpc>
                <a:spcPct val="100000"/>
              </a:lnSpc>
              <a:spcBef>
                <a:spcPts val="100"/>
              </a:spcBef>
            </a:pPr>
            <a:r>
              <a:rPr sz="1800" b="1" i="1" spc="-10" dirty="0">
                <a:solidFill>
                  <a:srgbClr val="0D0D0D"/>
                </a:solidFill>
                <a:latin typeface="Times New Roman"/>
                <a:cs typeface="Times New Roman"/>
              </a:rPr>
              <a:t>Entorno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3286342" y="3848804"/>
            <a:ext cx="1210310" cy="2061845"/>
            <a:chOff x="3286342" y="3848804"/>
            <a:chExt cx="1210310" cy="2061845"/>
          </a:xfrm>
        </p:grpSpPr>
        <p:pic>
          <p:nvPicPr>
            <p:cNvPr id="42" name="object 4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464984" y="4864696"/>
              <a:ext cx="219553" cy="242544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3286340" y="4710252"/>
              <a:ext cx="557530" cy="1200150"/>
            </a:xfrm>
            <a:custGeom>
              <a:avLst/>
              <a:gdLst/>
              <a:ahLst/>
              <a:cxnLst/>
              <a:rect l="l" t="t" r="r" b="b"/>
              <a:pathLst>
                <a:path w="557529" h="1200150">
                  <a:moveTo>
                    <a:pt x="363067" y="111836"/>
                  </a:moveTo>
                  <a:lnTo>
                    <a:pt x="350164" y="110426"/>
                  </a:lnTo>
                  <a:lnTo>
                    <a:pt x="341528" y="120027"/>
                  </a:lnTo>
                  <a:lnTo>
                    <a:pt x="337629" y="134848"/>
                  </a:lnTo>
                  <a:lnTo>
                    <a:pt x="350164" y="136258"/>
                  </a:lnTo>
                  <a:lnTo>
                    <a:pt x="360705" y="129527"/>
                  </a:lnTo>
                  <a:lnTo>
                    <a:pt x="363067" y="111836"/>
                  </a:lnTo>
                  <a:close/>
                </a:path>
                <a:path w="557529" h="1200150">
                  <a:moveTo>
                    <a:pt x="438988" y="27647"/>
                  </a:moveTo>
                  <a:lnTo>
                    <a:pt x="429437" y="10452"/>
                  </a:lnTo>
                  <a:lnTo>
                    <a:pt x="410159" y="1422"/>
                  </a:lnTo>
                  <a:lnTo>
                    <a:pt x="389089" y="0"/>
                  </a:lnTo>
                  <a:lnTo>
                    <a:pt x="366966" y="4254"/>
                  </a:lnTo>
                  <a:lnTo>
                    <a:pt x="362127" y="13855"/>
                  </a:lnTo>
                  <a:lnTo>
                    <a:pt x="369811" y="18605"/>
                  </a:lnTo>
                  <a:lnTo>
                    <a:pt x="390969" y="13855"/>
                  </a:lnTo>
                  <a:lnTo>
                    <a:pt x="410159" y="13855"/>
                  </a:lnTo>
                  <a:lnTo>
                    <a:pt x="422706" y="29171"/>
                  </a:lnTo>
                  <a:lnTo>
                    <a:pt x="419836" y="46367"/>
                  </a:lnTo>
                  <a:lnTo>
                    <a:pt x="408254" y="57391"/>
                  </a:lnTo>
                  <a:lnTo>
                    <a:pt x="379399" y="60223"/>
                  </a:lnTo>
                  <a:lnTo>
                    <a:pt x="362127" y="71170"/>
                  </a:lnTo>
                  <a:lnTo>
                    <a:pt x="357378" y="89903"/>
                  </a:lnTo>
                  <a:lnTo>
                    <a:pt x="369811" y="94640"/>
                  </a:lnTo>
                  <a:lnTo>
                    <a:pt x="374650" y="80289"/>
                  </a:lnTo>
                  <a:lnTo>
                    <a:pt x="389089" y="71170"/>
                  </a:lnTo>
                  <a:lnTo>
                    <a:pt x="413105" y="71170"/>
                  </a:lnTo>
                  <a:lnTo>
                    <a:pt x="429437" y="60223"/>
                  </a:lnTo>
                  <a:lnTo>
                    <a:pt x="438988" y="41503"/>
                  </a:lnTo>
                  <a:lnTo>
                    <a:pt x="438988" y="27647"/>
                  </a:lnTo>
                  <a:close/>
                </a:path>
                <a:path w="557529" h="1200150">
                  <a:moveTo>
                    <a:pt x="556996" y="1161796"/>
                  </a:moveTo>
                  <a:lnTo>
                    <a:pt x="549033" y="1153160"/>
                  </a:lnTo>
                  <a:lnTo>
                    <a:pt x="496620" y="1151737"/>
                  </a:lnTo>
                  <a:lnTo>
                    <a:pt x="459714" y="1156487"/>
                  </a:lnTo>
                  <a:lnTo>
                    <a:pt x="440905" y="1165606"/>
                  </a:lnTo>
                  <a:lnTo>
                    <a:pt x="443852" y="1144041"/>
                  </a:lnTo>
                  <a:lnTo>
                    <a:pt x="463042" y="1111059"/>
                  </a:lnTo>
                  <a:lnTo>
                    <a:pt x="478878" y="1059929"/>
                  </a:lnTo>
                  <a:lnTo>
                    <a:pt x="491871" y="1016393"/>
                  </a:lnTo>
                  <a:lnTo>
                    <a:pt x="482193" y="966584"/>
                  </a:lnTo>
                  <a:lnTo>
                    <a:pt x="467855" y="913549"/>
                  </a:lnTo>
                  <a:lnTo>
                    <a:pt x="438988" y="852817"/>
                  </a:lnTo>
                  <a:lnTo>
                    <a:pt x="397738" y="796823"/>
                  </a:lnTo>
                  <a:lnTo>
                    <a:pt x="362597" y="756158"/>
                  </a:lnTo>
                  <a:lnTo>
                    <a:pt x="361619" y="755459"/>
                  </a:lnTo>
                  <a:lnTo>
                    <a:pt x="370281" y="717372"/>
                  </a:lnTo>
                  <a:lnTo>
                    <a:pt x="370281" y="669582"/>
                  </a:lnTo>
                  <a:lnTo>
                    <a:pt x="377024" y="671969"/>
                  </a:lnTo>
                  <a:lnTo>
                    <a:pt x="408749" y="684415"/>
                  </a:lnTo>
                  <a:lnTo>
                    <a:pt x="429437" y="705015"/>
                  </a:lnTo>
                  <a:lnTo>
                    <a:pt x="443852" y="700189"/>
                  </a:lnTo>
                  <a:lnTo>
                    <a:pt x="457733" y="686282"/>
                  </a:lnTo>
                  <a:lnTo>
                    <a:pt x="423164" y="667677"/>
                  </a:lnTo>
                  <a:lnTo>
                    <a:pt x="386600" y="658075"/>
                  </a:lnTo>
                  <a:lnTo>
                    <a:pt x="370281" y="651078"/>
                  </a:lnTo>
                  <a:lnTo>
                    <a:pt x="370281" y="649033"/>
                  </a:lnTo>
                  <a:lnTo>
                    <a:pt x="369430" y="633399"/>
                  </a:lnTo>
                  <a:lnTo>
                    <a:pt x="395706" y="628434"/>
                  </a:lnTo>
                  <a:lnTo>
                    <a:pt x="414972" y="615950"/>
                  </a:lnTo>
                  <a:lnTo>
                    <a:pt x="451535" y="595934"/>
                  </a:lnTo>
                  <a:lnTo>
                    <a:pt x="481736" y="568172"/>
                  </a:lnTo>
                  <a:lnTo>
                    <a:pt x="501015" y="522732"/>
                  </a:lnTo>
                  <a:lnTo>
                    <a:pt x="491413" y="507415"/>
                  </a:lnTo>
                  <a:lnTo>
                    <a:pt x="472147" y="482473"/>
                  </a:lnTo>
                  <a:lnTo>
                    <a:pt x="472147" y="532333"/>
                  </a:lnTo>
                  <a:lnTo>
                    <a:pt x="451535" y="564845"/>
                  </a:lnTo>
                  <a:lnTo>
                    <a:pt x="423164" y="595934"/>
                  </a:lnTo>
                  <a:lnTo>
                    <a:pt x="372275" y="615950"/>
                  </a:lnTo>
                  <a:lnTo>
                    <a:pt x="368592" y="617855"/>
                  </a:lnTo>
                  <a:lnTo>
                    <a:pt x="360705" y="541832"/>
                  </a:lnTo>
                  <a:lnTo>
                    <a:pt x="353009" y="495465"/>
                  </a:lnTo>
                  <a:lnTo>
                    <a:pt x="336524" y="460590"/>
                  </a:lnTo>
                  <a:lnTo>
                    <a:pt x="337159" y="460590"/>
                  </a:lnTo>
                  <a:lnTo>
                    <a:pt x="413562" y="471614"/>
                  </a:lnTo>
                  <a:lnTo>
                    <a:pt x="451535" y="497840"/>
                  </a:lnTo>
                  <a:lnTo>
                    <a:pt x="472147" y="532333"/>
                  </a:lnTo>
                  <a:lnTo>
                    <a:pt x="472147" y="482473"/>
                  </a:lnTo>
                  <a:lnTo>
                    <a:pt x="438988" y="462000"/>
                  </a:lnTo>
                  <a:lnTo>
                    <a:pt x="394296" y="437083"/>
                  </a:lnTo>
                  <a:lnTo>
                    <a:pt x="351586" y="429501"/>
                  </a:lnTo>
                  <a:lnTo>
                    <a:pt x="310299" y="424751"/>
                  </a:lnTo>
                  <a:lnTo>
                    <a:pt x="309702" y="425754"/>
                  </a:lnTo>
                  <a:lnTo>
                    <a:pt x="290550" y="414680"/>
                  </a:lnTo>
                  <a:lnTo>
                    <a:pt x="271856" y="414680"/>
                  </a:lnTo>
                  <a:lnTo>
                    <a:pt x="251155" y="424180"/>
                  </a:lnTo>
                  <a:lnTo>
                    <a:pt x="247662" y="437972"/>
                  </a:lnTo>
                  <a:lnTo>
                    <a:pt x="218986" y="428078"/>
                  </a:lnTo>
                  <a:lnTo>
                    <a:pt x="176263" y="410857"/>
                  </a:lnTo>
                  <a:lnTo>
                    <a:pt x="147408" y="406031"/>
                  </a:lnTo>
                  <a:lnTo>
                    <a:pt x="119126" y="396989"/>
                  </a:lnTo>
                  <a:lnTo>
                    <a:pt x="66725" y="376859"/>
                  </a:lnTo>
                  <a:lnTo>
                    <a:pt x="41287" y="353466"/>
                  </a:lnTo>
                  <a:lnTo>
                    <a:pt x="36449" y="334746"/>
                  </a:lnTo>
                  <a:lnTo>
                    <a:pt x="42710" y="298907"/>
                  </a:lnTo>
                  <a:lnTo>
                    <a:pt x="57137" y="261543"/>
                  </a:lnTo>
                  <a:lnTo>
                    <a:pt x="79260" y="219532"/>
                  </a:lnTo>
                  <a:lnTo>
                    <a:pt x="95110" y="186956"/>
                  </a:lnTo>
                  <a:lnTo>
                    <a:pt x="121970" y="157289"/>
                  </a:lnTo>
                  <a:lnTo>
                    <a:pt x="126809" y="168313"/>
                  </a:lnTo>
                  <a:lnTo>
                    <a:pt x="152247" y="173062"/>
                  </a:lnTo>
                  <a:lnTo>
                    <a:pt x="176263" y="166890"/>
                  </a:lnTo>
                  <a:lnTo>
                    <a:pt x="179108" y="152539"/>
                  </a:lnTo>
                  <a:lnTo>
                    <a:pt x="176263" y="135801"/>
                  </a:lnTo>
                  <a:lnTo>
                    <a:pt x="166674" y="117157"/>
                  </a:lnTo>
                  <a:lnTo>
                    <a:pt x="190690" y="110921"/>
                  </a:lnTo>
                  <a:lnTo>
                    <a:pt x="204546" y="117157"/>
                  </a:lnTo>
                  <a:lnTo>
                    <a:pt x="218986" y="133896"/>
                  </a:lnTo>
                  <a:lnTo>
                    <a:pt x="214236" y="152539"/>
                  </a:lnTo>
                  <a:lnTo>
                    <a:pt x="231990" y="152539"/>
                  </a:lnTo>
                  <a:lnTo>
                    <a:pt x="236728" y="129527"/>
                  </a:lnTo>
                  <a:lnTo>
                    <a:pt x="223824" y="107581"/>
                  </a:lnTo>
                  <a:lnTo>
                    <a:pt x="204546" y="93687"/>
                  </a:lnTo>
                  <a:lnTo>
                    <a:pt x="179108" y="92278"/>
                  </a:lnTo>
                  <a:lnTo>
                    <a:pt x="147408" y="101384"/>
                  </a:lnTo>
                  <a:lnTo>
                    <a:pt x="160413" y="101384"/>
                  </a:lnTo>
                  <a:lnTo>
                    <a:pt x="128714" y="115163"/>
                  </a:lnTo>
                  <a:lnTo>
                    <a:pt x="69570" y="191782"/>
                  </a:lnTo>
                  <a:lnTo>
                    <a:pt x="42710" y="238188"/>
                  </a:lnTo>
                  <a:lnTo>
                    <a:pt x="13855" y="294157"/>
                  </a:lnTo>
                  <a:lnTo>
                    <a:pt x="0" y="331406"/>
                  </a:lnTo>
                  <a:lnTo>
                    <a:pt x="2844" y="359625"/>
                  </a:lnTo>
                  <a:lnTo>
                    <a:pt x="28282" y="383095"/>
                  </a:lnTo>
                  <a:lnTo>
                    <a:pt x="66725" y="409359"/>
                  </a:lnTo>
                  <a:lnTo>
                    <a:pt x="121970" y="432828"/>
                  </a:lnTo>
                  <a:lnTo>
                    <a:pt x="188696" y="466750"/>
                  </a:lnTo>
                  <a:lnTo>
                    <a:pt x="217551" y="481114"/>
                  </a:lnTo>
                  <a:lnTo>
                    <a:pt x="236728" y="476364"/>
                  </a:lnTo>
                  <a:lnTo>
                    <a:pt x="243255" y="469874"/>
                  </a:lnTo>
                  <a:lnTo>
                    <a:pt x="238252" y="490677"/>
                  </a:lnTo>
                  <a:lnTo>
                    <a:pt x="238252" y="568629"/>
                  </a:lnTo>
                  <a:lnTo>
                    <a:pt x="241566" y="635177"/>
                  </a:lnTo>
                  <a:lnTo>
                    <a:pt x="247840" y="694486"/>
                  </a:lnTo>
                  <a:lnTo>
                    <a:pt x="255993" y="726986"/>
                  </a:lnTo>
                  <a:lnTo>
                    <a:pt x="265112" y="759498"/>
                  </a:lnTo>
                  <a:lnTo>
                    <a:pt x="266065" y="760590"/>
                  </a:lnTo>
                  <a:lnTo>
                    <a:pt x="254571" y="784872"/>
                  </a:lnTo>
                  <a:lnTo>
                    <a:pt x="240144" y="848448"/>
                  </a:lnTo>
                  <a:lnTo>
                    <a:pt x="222872" y="918781"/>
                  </a:lnTo>
                  <a:lnTo>
                    <a:pt x="207022" y="990066"/>
                  </a:lnTo>
                  <a:lnTo>
                    <a:pt x="207022" y="1016393"/>
                  </a:lnTo>
                  <a:lnTo>
                    <a:pt x="222872" y="1063256"/>
                  </a:lnTo>
                  <a:lnTo>
                    <a:pt x="244894" y="1088148"/>
                  </a:lnTo>
                  <a:lnTo>
                    <a:pt x="265582" y="1119225"/>
                  </a:lnTo>
                  <a:lnTo>
                    <a:pt x="280009" y="1142136"/>
                  </a:lnTo>
                  <a:lnTo>
                    <a:pt x="273748" y="1153160"/>
                  </a:lnTo>
                  <a:lnTo>
                    <a:pt x="237210" y="1157909"/>
                  </a:lnTo>
                  <a:lnTo>
                    <a:pt x="178168" y="1167041"/>
                  </a:lnTo>
                  <a:lnTo>
                    <a:pt x="160883" y="1181392"/>
                  </a:lnTo>
                  <a:lnTo>
                    <a:pt x="175310" y="1193838"/>
                  </a:lnTo>
                  <a:lnTo>
                    <a:pt x="197980" y="1200023"/>
                  </a:lnTo>
                  <a:lnTo>
                    <a:pt x="214325" y="1200023"/>
                  </a:lnTo>
                  <a:lnTo>
                    <a:pt x="246888" y="1184236"/>
                  </a:lnTo>
                  <a:lnTo>
                    <a:pt x="275170" y="1171790"/>
                  </a:lnTo>
                  <a:lnTo>
                    <a:pt x="311721" y="1167041"/>
                  </a:lnTo>
                  <a:lnTo>
                    <a:pt x="326148" y="1162761"/>
                  </a:lnTo>
                  <a:lnTo>
                    <a:pt x="321310" y="1146987"/>
                  </a:lnTo>
                  <a:lnTo>
                    <a:pt x="280009" y="1106779"/>
                  </a:lnTo>
                  <a:lnTo>
                    <a:pt x="255993" y="1064679"/>
                  </a:lnTo>
                  <a:lnTo>
                    <a:pt x="235305" y="1036447"/>
                  </a:lnTo>
                  <a:lnTo>
                    <a:pt x="232460" y="1008697"/>
                  </a:lnTo>
                  <a:lnTo>
                    <a:pt x="242049" y="962317"/>
                  </a:lnTo>
                  <a:lnTo>
                    <a:pt x="264160" y="914031"/>
                  </a:lnTo>
                  <a:lnTo>
                    <a:pt x="288175" y="831723"/>
                  </a:lnTo>
                  <a:lnTo>
                    <a:pt x="308876" y="783424"/>
                  </a:lnTo>
                  <a:lnTo>
                    <a:pt x="308584" y="779411"/>
                  </a:lnTo>
                  <a:lnTo>
                    <a:pt x="313143" y="779627"/>
                  </a:lnTo>
                  <a:lnTo>
                    <a:pt x="318338" y="778802"/>
                  </a:lnTo>
                  <a:lnTo>
                    <a:pt x="330898" y="793991"/>
                  </a:lnTo>
                  <a:lnTo>
                    <a:pt x="381863" y="838949"/>
                  </a:lnTo>
                  <a:lnTo>
                    <a:pt x="426491" y="896353"/>
                  </a:lnTo>
                  <a:lnTo>
                    <a:pt x="455320" y="955662"/>
                  </a:lnTo>
                  <a:lnTo>
                    <a:pt x="459714" y="994346"/>
                  </a:lnTo>
                  <a:lnTo>
                    <a:pt x="458190" y="1022565"/>
                  </a:lnTo>
                  <a:lnTo>
                    <a:pt x="445757" y="1086154"/>
                  </a:lnTo>
                  <a:lnTo>
                    <a:pt x="429437" y="1137856"/>
                  </a:lnTo>
                  <a:lnTo>
                    <a:pt x="415480" y="1167511"/>
                  </a:lnTo>
                  <a:lnTo>
                    <a:pt x="412153" y="1186141"/>
                  </a:lnTo>
                  <a:lnTo>
                    <a:pt x="426491" y="1186141"/>
                  </a:lnTo>
                  <a:lnTo>
                    <a:pt x="448589" y="1179969"/>
                  </a:lnTo>
                  <a:lnTo>
                    <a:pt x="455320" y="1181392"/>
                  </a:lnTo>
                  <a:lnTo>
                    <a:pt x="501472" y="1184236"/>
                  </a:lnTo>
                  <a:lnTo>
                    <a:pt x="536498" y="1195260"/>
                  </a:lnTo>
                  <a:lnTo>
                    <a:pt x="549033" y="1188986"/>
                  </a:lnTo>
                  <a:lnTo>
                    <a:pt x="553466" y="1179969"/>
                  </a:lnTo>
                  <a:lnTo>
                    <a:pt x="556996" y="1172781"/>
                  </a:lnTo>
                  <a:lnTo>
                    <a:pt x="556996" y="1165606"/>
                  </a:lnTo>
                  <a:lnTo>
                    <a:pt x="556996" y="11617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407145" y="3863092"/>
              <a:ext cx="734695" cy="848360"/>
            </a:xfrm>
            <a:custGeom>
              <a:avLst/>
              <a:gdLst/>
              <a:ahLst/>
              <a:cxnLst/>
              <a:rect l="l" t="t" r="r" b="b"/>
              <a:pathLst>
                <a:path w="734695" h="848360">
                  <a:moveTo>
                    <a:pt x="454870" y="0"/>
                  </a:moveTo>
                  <a:lnTo>
                    <a:pt x="0" y="662222"/>
                  </a:lnTo>
                  <a:lnTo>
                    <a:pt x="223838" y="847905"/>
                  </a:lnTo>
                  <a:lnTo>
                    <a:pt x="734669" y="232103"/>
                  </a:lnTo>
                  <a:lnTo>
                    <a:pt x="454870" y="0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407145" y="3863092"/>
              <a:ext cx="734695" cy="848360"/>
            </a:xfrm>
            <a:custGeom>
              <a:avLst/>
              <a:gdLst/>
              <a:ahLst/>
              <a:cxnLst/>
              <a:rect l="l" t="t" r="r" b="b"/>
              <a:pathLst>
                <a:path w="734695" h="848360">
                  <a:moveTo>
                    <a:pt x="0" y="662222"/>
                  </a:moveTo>
                  <a:lnTo>
                    <a:pt x="454871" y="0"/>
                  </a:lnTo>
                  <a:lnTo>
                    <a:pt x="734670" y="232104"/>
                  </a:lnTo>
                  <a:lnTo>
                    <a:pt x="223839" y="847905"/>
                  </a:lnTo>
                  <a:lnTo>
                    <a:pt x="0" y="662222"/>
                  </a:lnTo>
                  <a:close/>
                </a:path>
              </a:pathLst>
            </a:custGeom>
            <a:ln w="285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815547" y="4340240"/>
              <a:ext cx="667385" cy="598805"/>
            </a:xfrm>
            <a:custGeom>
              <a:avLst/>
              <a:gdLst/>
              <a:ahLst/>
              <a:cxnLst/>
              <a:rect l="l" t="t" r="r" b="b"/>
              <a:pathLst>
                <a:path w="667385" h="598804">
                  <a:moveTo>
                    <a:pt x="120613" y="0"/>
                  </a:moveTo>
                  <a:lnTo>
                    <a:pt x="0" y="145398"/>
                  </a:lnTo>
                  <a:lnTo>
                    <a:pt x="546157" y="598457"/>
                  </a:lnTo>
                  <a:lnTo>
                    <a:pt x="666770" y="453059"/>
                  </a:lnTo>
                  <a:lnTo>
                    <a:pt x="120613" y="0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815547" y="4340240"/>
              <a:ext cx="667385" cy="598805"/>
            </a:xfrm>
            <a:custGeom>
              <a:avLst/>
              <a:gdLst/>
              <a:ahLst/>
              <a:cxnLst/>
              <a:rect l="l" t="t" r="r" b="b"/>
              <a:pathLst>
                <a:path w="667385" h="598804">
                  <a:moveTo>
                    <a:pt x="0" y="145397"/>
                  </a:moveTo>
                  <a:lnTo>
                    <a:pt x="120613" y="0"/>
                  </a:lnTo>
                  <a:lnTo>
                    <a:pt x="666770" y="453059"/>
                  </a:lnTo>
                  <a:lnTo>
                    <a:pt x="546157" y="598457"/>
                  </a:lnTo>
                  <a:lnTo>
                    <a:pt x="0" y="145397"/>
                  </a:lnTo>
                  <a:close/>
                </a:path>
              </a:pathLst>
            </a:custGeom>
            <a:ln w="285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" name="object 48"/>
          <p:cNvGrpSpPr/>
          <p:nvPr/>
        </p:nvGrpSpPr>
        <p:grpSpPr>
          <a:xfrm>
            <a:off x="7146925" y="4575175"/>
            <a:ext cx="1325880" cy="920750"/>
            <a:chOff x="7146925" y="4575175"/>
            <a:chExt cx="1325880" cy="920750"/>
          </a:xfrm>
        </p:grpSpPr>
        <p:sp>
          <p:nvSpPr>
            <p:cNvPr id="49" name="object 49"/>
            <p:cNvSpPr/>
            <p:nvPr/>
          </p:nvSpPr>
          <p:spPr>
            <a:xfrm>
              <a:off x="7161212" y="4812506"/>
              <a:ext cx="1074420" cy="669290"/>
            </a:xfrm>
            <a:custGeom>
              <a:avLst/>
              <a:gdLst/>
              <a:ahLst/>
              <a:cxnLst/>
              <a:rect l="l" t="t" r="r" b="b"/>
              <a:pathLst>
                <a:path w="1074420" h="669289">
                  <a:moveTo>
                    <a:pt x="1073943" y="0"/>
                  </a:moveTo>
                  <a:lnTo>
                    <a:pt x="0" y="0"/>
                  </a:lnTo>
                  <a:lnTo>
                    <a:pt x="0" y="669131"/>
                  </a:lnTo>
                  <a:lnTo>
                    <a:pt x="1073943" y="669131"/>
                  </a:lnTo>
                  <a:lnTo>
                    <a:pt x="1073943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235156" y="4589462"/>
              <a:ext cx="223520" cy="892175"/>
            </a:xfrm>
            <a:custGeom>
              <a:avLst/>
              <a:gdLst/>
              <a:ahLst/>
              <a:cxnLst/>
              <a:rect l="l" t="t" r="r" b="b"/>
              <a:pathLst>
                <a:path w="223520" h="892175">
                  <a:moveTo>
                    <a:pt x="223043" y="0"/>
                  </a:moveTo>
                  <a:lnTo>
                    <a:pt x="0" y="223043"/>
                  </a:lnTo>
                  <a:lnTo>
                    <a:pt x="0" y="892175"/>
                  </a:lnTo>
                  <a:lnTo>
                    <a:pt x="223043" y="669131"/>
                  </a:lnTo>
                  <a:lnTo>
                    <a:pt x="223043" y="0"/>
                  </a:lnTo>
                  <a:close/>
                </a:path>
              </a:pathLst>
            </a:custGeom>
            <a:solidFill>
              <a:srgbClr val="A4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7161212" y="4589462"/>
              <a:ext cx="1297305" cy="223520"/>
            </a:xfrm>
            <a:custGeom>
              <a:avLst/>
              <a:gdLst/>
              <a:ahLst/>
              <a:cxnLst/>
              <a:rect l="l" t="t" r="r" b="b"/>
              <a:pathLst>
                <a:path w="1297304" h="223520">
                  <a:moveTo>
                    <a:pt x="1296987" y="0"/>
                  </a:moveTo>
                  <a:lnTo>
                    <a:pt x="223043" y="0"/>
                  </a:lnTo>
                  <a:lnTo>
                    <a:pt x="0" y="223043"/>
                  </a:lnTo>
                  <a:lnTo>
                    <a:pt x="1073943" y="223043"/>
                  </a:lnTo>
                  <a:lnTo>
                    <a:pt x="1296987" y="0"/>
                  </a:lnTo>
                  <a:close/>
                </a:path>
              </a:pathLst>
            </a:custGeom>
            <a:solidFill>
              <a:srgbClr val="D6D6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161212" y="4589462"/>
              <a:ext cx="1297305" cy="892175"/>
            </a:xfrm>
            <a:custGeom>
              <a:avLst/>
              <a:gdLst/>
              <a:ahLst/>
              <a:cxnLst/>
              <a:rect l="l" t="t" r="r" b="b"/>
              <a:pathLst>
                <a:path w="1297304" h="892175">
                  <a:moveTo>
                    <a:pt x="0" y="223043"/>
                  </a:moveTo>
                  <a:lnTo>
                    <a:pt x="223043" y="0"/>
                  </a:lnTo>
                  <a:lnTo>
                    <a:pt x="1296987" y="0"/>
                  </a:lnTo>
                  <a:lnTo>
                    <a:pt x="1296987" y="669131"/>
                  </a:lnTo>
                  <a:lnTo>
                    <a:pt x="1073943" y="892175"/>
                  </a:lnTo>
                  <a:lnTo>
                    <a:pt x="0" y="892175"/>
                  </a:lnTo>
                  <a:lnTo>
                    <a:pt x="0" y="223043"/>
                  </a:lnTo>
                  <a:close/>
                </a:path>
                <a:path w="1297304" h="892175">
                  <a:moveTo>
                    <a:pt x="0" y="223043"/>
                  </a:moveTo>
                  <a:lnTo>
                    <a:pt x="1073943" y="223043"/>
                  </a:lnTo>
                  <a:lnTo>
                    <a:pt x="1296987" y="0"/>
                  </a:lnTo>
                </a:path>
                <a:path w="1297304" h="892175">
                  <a:moveTo>
                    <a:pt x="1073943" y="223043"/>
                  </a:moveTo>
                  <a:lnTo>
                    <a:pt x="1073943" y="892175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7239952" y="4986020"/>
            <a:ext cx="8134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i="1" spc="-10" dirty="0">
                <a:solidFill>
                  <a:srgbClr val="0D0D0D"/>
                </a:solidFill>
                <a:latin typeface="Times New Roman"/>
                <a:cs typeface="Times New Roman"/>
              </a:rPr>
              <a:t>Entorno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54" name="object 54"/>
          <p:cNvGrpSpPr/>
          <p:nvPr/>
        </p:nvGrpSpPr>
        <p:grpSpPr>
          <a:xfrm>
            <a:off x="6277190" y="4465636"/>
            <a:ext cx="1746885" cy="1325880"/>
            <a:chOff x="6277190" y="4465636"/>
            <a:chExt cx="1746885" cy="1325880"/>
          </a:xfrm>
        </p:grpSpPr>
        <p:sp>
          <p:nvSpPr>
            <p:cNvPr id="55" name="object 55"/>
            <p:cNvSpPr/>
            <p:nvPr/>
          </p:nvSpPr>
          <p:spPr>
            <a:xfrm>
              <a:off x="7036673" y="5322887"/>
              <a:ext cx="972819" cy="224154"/>
            </a:xfrm>
            <a:custGeom>
              <a:avLst/>
              <a:gdLst/>
              <a:ahLst/>
              <a:cxnLst/>
              <a:rect l="l" t="t" r="r" b="b"/>
              <a:pathLst>
                <a:path w="972820" h="224154">
                  <a:moveTo>
                    <a:pt x="689053" y="0"/>
                  </a:moveTo>
                  <a:lnTo>
                    <a:pt x="339501" y="74612"/>
                  </a:lnTo>
                  <a:lnTo>
                    <a:pt x="544130" y="74612"/>
                  </a:lnTo>
                  <a:lnTo>
                    <a:pt x="520968" y="96335"/>
                  </a:lnTo>
                  <a:lnTo>
                    <a:pt x="459110" y="135658"/>
                  </a:lnTo>
                  <a:lnTo>
                    <a:pt x="421176" y="153048"/>
                  </a:lnTo>
                  <a:lnTo>
                    <a:pt x="379083" y="168784"/>
                  </a:lnTo>
                  <a:lnTo>
                    <a:pt x="333210" y="182762"/>
                  </a:lnTo>
                  <a:lnTo>
                    <a:pt x="283941" y="194877"/>
                  </a:lnTo>
                  <a:lnTo>
                    <a:pt x="231656" y="205023"/>
                  </a:lnTo>
                  <a:lnTo>
                    <a:pt x="176738" y="213097"/>
                  </a:lnTo>
                  <a:lnTo>
                    <a:pt x="119568" y="218994"/>
                  </a:lnTo>
                  <a:lnTo>
                    <a:pt x="60528" y="222609"/>
                  </a:lnTo>
                  <a:lnTo>
                    <a:pt x="0" y="223837"/>
                  </a:lnTo>
                  <a:lnTo>
                    <a:pt x="223837" y="223837"/>
                  </a:lnTo>
                  <a:lnTo>
                    <a:pt x="284365" y="222609"/>
                  </a:lnTo>
                  <a:lnTo>
                    <a:pt x="343406" y="218994"/>
                  </a:lnTo>
                  <a:lnTo>
                    <a:pt x="400576" y="213097"/>
                  </a:lnTo>
                  <a:lnTo>
                    <a:pt x="455494" y="205023"/>
                  </a:lnTo>
                  <a:lnTo>
                    <a:pt x="507778" y="194876"/>
                  </a:lnTo>
                  <a:lnTo>
                    <a:pt x="557048" y="182762"/>
                  </a:lnTo>
                  <a:lnTo>
                    <a:pt x="602920" y="168784"/>
                  </a:lnTo>
                  <a:lnTo>
                    <a:pt x="645014" y="153048"/>
                  </a:lnTo>
                  <a:lnTo>
                    <a:pt x="682947" y="135658"/>
                  </a:lnTo>
                  <a:lnTo>
                    <a:pt x="716338" y="116718"/>
                  </a:lnTo>
                  <a:lnTo>
                    <a:pt x="767967" y="74611"/>
                  </a:lnTo>
                  <a:lnTo>
                    <a:pt x="972593" y="74612"/>
                  </a:lnTo>
                  <a:lnTo>
                    <a:pt x="689053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6459537" y="5322887"/>
              <a:ext cx="689610" cy="224154"/>
            </a:xfrm>
            <a:custGeom>
              <a:avLst/>
              <a:gdLst/>
              <a:ahLst/>
              <a:cxnLst/>
              <a:rect l="l" t="t" r="r" b="b"/>
              <a:pathLst>
                <a:path w="689609" h="224154">
                  <a:moveTo>
                    <a:pt x="223837" y="0"/>
                  </a:moveTo>
                  <a:lnTo>
                    <a:pt x="0" y="0"/>
                  </a:lnTo>
                  <a:lnTo>
                    <a:pt x="3882" y="26104"/>
                  </a:lnTo>
                  <a:lnTo>
                    <a:pt x="33646" y="75491"/>
                  </a:lnTo>
                  <a:lnTo>
                    <a:pt x="89853" y="119996"/>
                  </a:lnTo>
                  <a:lnTo>
                    <a:pt x="126790" y="139998"/>
                  </a:lnTo>
                  <a:lnTo>
                    <a:pt x="169039" y="158276"/>
                  </a:lnTo>
                  <a:lnTo>
                    <a:pt x="216167" y="174662"/>
                  </a:lnTo>
                  <a:lnTo>
                    <a:pt x="267740" y="188988"/>
                  </a:lnTo>
                  <a:lnTo>
                    <a:pt x="323326" y="201086"/>
                  </a:lnTo>
                  <a:lnTo>
                    <a:pt x="382492" y="210788"/>
                  </a:lnTo>
                  <a:lnTo>
                    <a:pt x="444804" y="217925"/>
                  </a:lnTo>
                  <a:lnTo>
                    <a:pt x="509830" y="222331"/>
                  </a:lnTo>
                  <a:lnTo>
                    <a:pt x="577136" y="223837"/>
                  </a:lnTo>
                  <a:lnTo>
                    <a:pt x="605291" y="223570"/>
                  </a:lnTo>
                  <a:lnTo>
                    <a:pt x="633363" y="222772"/>
                  </a:lnTo>
                  <a:lnTo>
                    <a:pt x="661301" y="221444"/>
                  </a:lnTo>
                  <a:lnTo>
                    <a:pt x="689055" y="219588"/>
                  </a:lnTo>
                  <a:lnTo>
                    <a:pt x="623106" y="212954"/>
                  </a:lnTo>
                  <a:lnTo>
                    <a:pt x="560718" y="203547"/>
                  </a:lnTo>
                  <a:lnTo>
                    <a:pt x="502304" y="191563"/>
                  </a:lnTo>
                  <a:lnTo>
                    <a:pt x="448281" y="177198"/>
                  </a:lnTo>
                  <a:lnTo>
                    <a:pt x="399061" y="160646"/>
                  </a:lnTo>
                  <a:lnTo>
                    <a:pt x="355059" y="142103"/>
                  </a:lnTo>
                  <a:lnTo>
                    <a:pt x="316690" y="121766"/>
                  </a:lnTo>
                  <a:lnTo>
                    <a:pt x="284368" y="99829"/>
                  </a:lnTo>
                  <a:lnTo>
                    <a:pt x="239522" y="51939"/>
                  </a:lnTo>
                  <a:lnTo>
                    <a:pt x="227827" y="26378"/>
                  </a:lnTo>
                  <a:lnTo>
                    <a:pt x="223837" y="0"/>
                  </a:lnTo>
                  <a:close/>
                </a:path>
              </a:pathLst>
            </a:custGeom>
            <a:solidFill>
              <a:srgbClr val="CDCD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6459537" y="5322887"/>
              <a:ext cx="1550035" cy="224154"/>
            </a:xfrm>
            <a:custGeom>
              <a:avLst/>
              <a:gdLst/>
              <a:ahLst/>
              <a:cxnLst/>
              <a:rect l="l" t="t" r="r" b="b"/>
              <a:pathLst>
                <a:path w="1550034" h="224154">
                  <a:moveTo>
                    <a:pt x="689054" y="219587"/>
                  </a:moveTo>
                  <a:lnTo>
                    <a:pt x="623106" y="212954"/>
                  </a:lnTo>
                  <a:lnTo>
                    <a:pt x="560717" y="203547"/>
                  </a:lnTo>
                  <a:lnTo>
                    <a:pt x="502304" y="191563"/>
                  </a:lnTo>
                  <a:lnTo>
                    <a:pt x="448280" y="177198"/>
                  </a:lnTo>
                  <a:lnTo>
                    <a:pt x="399060" y="160646"/>
                  </a:lnTo>
                  <a:lnTo>
                    <a:pt x="355059" y="142103"/>
                  </a:lnTo>
                  <a:lnTo>
                    <a:pt x="316690" y="121766"/>
                  </a:lnTo>
                  <a:lnTo>
                    <a:pt x="284367" y="99829"/>
                  </a:lnTo>
                  <a:lnTo>
                    <a:pt x="239522" y="51940"/>
                  </a:lnTo>
                  <a:lnTo>
                    <a:pt x="223836" y="0"/>
                  </a:lnTo>
                  <a:lnTo>
                    <a:pt x="0" y="0"/>
                  </a:lnTo>
                  <a:lnTo>
                    <a:pt x="15242" y="51324"/>
                  </a:lnTo>
                  <a:lnTo>
                    <a:pt x="58660" y="98438"/>
                  </a:lnTo>
                  <a:lnTo>
                    <a:pt x="126790" y="139998"/>
                  </a:lnTo>
                  <a:lnTo>
                    <a:pt x="169039" y="158276"/>
                  </a:lnTo>
                  <a:lnTo>
                    <a:pt x="216167" y="174662"/>
                  </a:lnTo>
                  <a:lnTo>
                    <a:pt x="267740" y="188988"/>
                  </a:lnTo>
                  <a:lnTo>
                    <a:pt x="323326" y="201086"/>
                  </a:lnTo>
                  <a:lnTo>
                    <a:pt x="382492" y="210787"/>
                  </a:lnTo>
                  <a:lnTo>
                    <a:pt x="444804" y="217925"/>
                  </a:lnTo>
                  <a:lnTo>
                    <a:pt x="509830" y="222331"/>
                  </a:lnTo>
                  <a:lnTo>
                    <a:pt x="577136" y="223837"/>
                  </a:lnTo>
                  <a:lnTo>
                    <a:pt x="800973" y="223837"/>
                  </a:lnTo>
                  <a:lnTo>
                    <a:pt x="861501" y="222609"/>
                  </a:lnTo>
                  <a:lnTo>
                    <a:pt x="920541" y="218994"/>
                  </a:lnTo>
                  <a:lnTo>
                    <a:pt x="977711" y="213097"/>
                  </a:lnTo>
                  <a:lnTo>
                    <a:pt x="1032630" y="205023"/>
                  </a:lnTo>
                  <a:lnTo>
                    <a:pt x="1084914" y="194876"/>
                  </a:lnTo>
                  <a:lnTo>
                    <a:pt x="1134184" y="182762"/>
                  </a:lnTo>
                  <a:lnTo>
                    <a:pt x="1180056" y="168784"/>
                  </a:lnTo>
                  <a:lnTo>
                    <a:pt x="1222150" y="153048"/>
                  </a:lnTo>
                  <a:lnTo>
                    <a:pt x="1260083" y="135658"/>
                  </a:lnTo>
                  <a:lnTo>
                    <a:pt x="1293474" y="116718"/>
                  </a:lnTo>
                  <a:lnTo>
                    <a:pt x="1345103" y="74611"/>
                  </a:lnTo>
                  <a:lnTo>
                    <a:pt x="1549730" y="74612"/>
                  </a:lnTo>
                  <a:lnTo>
                    <a:pt x="1266190" y="0"/>
                  </a:lnTo>
                  <a:lnTo>
                    <a:pt x="916637" y="74612"/>
                  </a:lnTo>
                  <a:lnTo>
                    <a:pt x="1121266" y="74612"/>
                  </a:lnTo>
                  <a:lnTo>
                    <a:pt x="1098104" y="96336"/>
                  </a:lnTo>
                  <a:lnTo>
                    <a:pt x="1036246" y="135658"/>
                  </a:lnTo>
                  <a:lnTo>
                    <a:pt x="998312" y="153048"/>
                  </a:lnTo>
                  <a:lnTo>
                    <a:pt x="956219" y="168785"/>
                  </a:lnTo>
                  <a:lnTo>
                    <a:pt x="910346" y="182762"/>
                  </a:lnTo>
                  <a:lnTo>
                    <a:pt x="861077" y="194877"/>
                  </a:lnTo>
                  <a:lnTo>
                    <a:pt x="808792" y="205024"/>
                  </a:lnTo>
                  <a:lnTo>
                    <a:pt x="753874" y="213098"/>
                  </a:lnTo>
                  <a:lnTo>
                    <a:pt x="696704" y="218994"/>
                  </a:lnTo>
                  <a:lnTo>
                    <a:pt x="637664" y="222609"/>
                  </a:lnTo>
                  <a:lnTo>
                    <a:pt x="577136" y="223838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455832" y="4745633"/>
              <a:ext cx="219555" cy="242545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6277191" y="4591189"/>
              <a:ext cx="557530" cy="1200150"/>
            </a:xfrm>
            <a:custGeom>
              <a:avLst/>
              <a:gdLst/>
              <a:ahLst/>
              <a:cxnLst/>
              <a:rect l="l" t="t" r="r" b="b"/>
              <a:pathLst>
                <a:path w="557529" h="1200150">
                  <a:moveTo>
                    <a:pt x="363067" y="111836"/>
                  </a:moveTo>
                  <a:lnTo>
                    <a:pt x="350164" y="110426"/>
                  </a:lnTo>
                  <a:lnTo>
                    <a:pt x="341528" y="120027"/>
                  </a:lnTo>
                  <a:lnTo>
                    <a:pt x="337629" y="134848"/>
                  </a:lnTo>
                  <a:lnTo>
                    <a:pt x="350164" y="136258"/>
                  </a:lnTo>
                  <a:lnTo>
                    <a:pt x="360705" y="129527"/>
                  </a:lnTo>
                  <a:lnTo>
                    <a:pt x="363067" y="111836"/>
                  </a:lnTo>
                  <a:close/>
                </a:path>
                <a:path w="557529" h="1200150">
                  <a:moveTo>
                    <a:pt x="438988" y="27647"/>
                  </a:moveTo>
                  <a:lnTo>
                    <a:pt x="429425" y="10452"/>
                  </a:lnTo>
                  <a:lnTo>
                    <a:pt x="410159" y="1422"/>
                  </a:lnTo>
                  <a:lnTo>
                    <a:pt x="389089" y="0"/>
                  </a:lnTo>
                  <a:lnTo>
                    <a:pt x="366966" y="4254"/>
                  </a:lnTo>
                  <a:lnTo>
                    <a:pt x="362115" y="13855"/>
                  </a:lnTo>
                  <a:lnTo>
                    <a:pt x="369811" y="18605"/>
                  </a:lnTo>
                  <a:lnTo>
                    <a:pt x="390969" y="13855"/>
                  </a:lnTo>
                  <a:lnTo>
                    <a:pt x="410159" y="13855"/>
                  </a:lnTo>
                  <a:lnTo>
                    <a:pt x="422706" y="29171"/>
                  </a:lnTo>
                  <a:lnTo>
                    <a:pt x="419836" y="46367"/>
                  </a:lnTo>
                  <a:lnTo>
                    <a:pt x="408254" y="57391"/>
                  </a:lnTo>
                  <a:lnTo>
                    <a:pt x="379399" y="60223"/>
                  </a:lnTo>
                  <a:lnTo>
                    <a:pt x="362115" y="71170"/>
                  </a:lnTo>
                  <a:lnTo>
                    <a:pt x="357378" y="89903"/>
                  </a:lnTo>
                  <a:lnTo>
                    <a:pt x="369811" y="94640"/>
                  </a:lnTo>
                  <a:lnTo>
                    <a:pt x="374650" y="80289"/>
                  </a:lnTo>
                  <a:lnTo>
                    <a:pt x="389089" y="71170"/>
                  </a:lnTo>
                  <a:lnTo>
                    <a:pt x="413105" y="71170"/>
                  </a:lnTo>
                  <a:lnTo>
                    <a:pt x="429425" y="60223"/>
                  </a:lnTo>
                  <a:lnTo>
                    <a:pt x="438988" y="41503"/>
                  </a:lnTo>
                  <a:lnTo>
                    <a:pt x="438988" y="27647"/>
                  </a:lnTo>
                  <a:close/>
                </a:path>
                <a:path w="557529" h="1200150">
                  <a:moveTo>
                    <a:pt x="556996" y="1161796"/>
                  </a:moveTo>
                  <a:lnTo>
                    <a:pt x="549033" y="1153160"/>
                  </a:lnTo>
                  <a:lnTo>
                    <a:pt x="496608" y="1151737"/>
                  </a:lnTo>
                  <a:lnTo>
                    <a:pt x="459714" y="1156487"/>
                  </a:lnTo>
                  <a:lnTo>
                    <a:pt x="440905" y="1165606"/>
                  </a:lnTo>
                  <a:lnTo>
                    <a:pt x="443852" y="1144028"/>
                  </a:lnTo>
                  <a:lnTo>
                    <a:pt x="463042" y="1111059"/>
                  </a:lnTo>
                  <a:lnTo>
                    <a:pt x="478866" y="1059916"/>
                  </a:lnTo>
                  <a:lnTo>
                    <a:pt x="491871" y="1016393"/>
                  </a:lnTo>
                  <a:lnTo>
                    <a:pt x="482193" y="966584"/>
                  </a:lnTo>
                  <a:lnTo>
                    <a:pt x="467855" y="913549"/>
                  </a:lnTo>
                  <a:lnTo>
                    <a:pt x="438988" y="852817"/>
                  </a:lnTo>
                  <a:lnTo>
                    <a:pt x="397738" y="796823"/>
                  </a:lnTo>
                  <a:lnTo>
                    <a:pt x="362597" y="756158"/>
                  </a:lnTo>
                  <a:lnTo>
                    <a:pt x="361619" y="755459"/>
                  </a:lnTo>
                  <a:lnTo>
                    <a:pt x="370281" y="717372"/>
                  </a:lnTo>
                  <a:lnTo>
                    <a:pt x="370281" y="669582"/>
                  </a:lnTo>
                  <a:lnTo>
                    <a:pt x="377024" y="671969"/>
                  </a:lnTo>
                  <a:lnTo>
                    <a:pt x="408749" y="684415"/>
                  </a:lnTo>
                  <a:lnTo>
                    <a:pt x="429425" y="705015"/>
                  </a:lnTo>
                  <a:lnTo>
                    <a:pt x="443852" y="700189"/>
                  </a:lnTo>
                  <a:lnTo>
                    <a:pt x="457720" y="686282"/>
                  </a:lnTo>
                  <a:lnTo>
                    <a:pt x="423164" y="667677"/>
                  </a:lnTo>
                  <a:lnTo>
                    <a:pt x="386600" y="658075"/>
                  </a:lnTo>
                  <a:lnTo>
                    <a:pt x="370281" y="651078"/>
                  </a:lnTo>
                  <a:lnTo>
                    <a:pt x="370281" y="649033"/>
                  </a:lnTo>
                  <a:lnTo>
                    <a:pt x="369430" y="633399"/>
                  </a:lnTo>
                  <a:lnTo>
                    <a:pt x="395706" y="628434"/>
                  </a:lnTo>
                  <a:lnTo>
                    <a:pt x="414972" y="615950"/>
                  </a:lnTo>
                  <a:lnTo>
                    <a:pt x="451535" y="595934"/>
                  </a:lnTo>
                  <a:lnTo>
                    <a:pt x="481736" y="568172"/>
                  </a:lnTo>
                  <a:lnTo>
                    <a:pt x="501015" y="522732"/>
                  </a:lnTo>
                  <a:lnTo>
                    <a:pt x="491413" y="507415"/>
                  </a:lnTo>
                  <a:lnTo>
                    <a:pt x="472147" y="482473"/>
                  </a:lnTo>
                  <a:lnTo>
                    <a:pt x="472147" y="532333"/>
                  </a:lnTo>
                  <a:lnTo>
                    <a:pt x="451535" y="564845"/>
                  </a:lnTo>
                  <a:lnTo>
                    <a:pt x="423164" y="595934"/>
                  </a:lnTo>
                  <a:lnTo>
                    <a:pt x="372275" y="615950"/>
                  </a:lnTo>
                  <a:lnTo>
                    <a:pt x="368592" y="617855"/>
                  </a:lnTo>
                  <a:lnTo>
                    <a:pt x="360705" y="541832"/>
                  </a:lnTo>
                  <a:lnTo>
                    <a:pt x="353009" y="495465"/>
                  </a:lnTo>
                  <a:lnTo>
                    <a:pt x="336524" y="460590"/>
                  </a:lnTo>
                  <a:lnTo>
                    <a:pt x="337159" y="460590"/>
                  </a:lnTo>
                  <a:lnTo>
                    <a:pt x="413562" y="471614"/>
                  </a:lnTo>
                  <a:lnTo>
                    <a:pt x="451535" y="497840"/>
                  </a:lnTo>
                  <a:lnTo>
                    <a:pt x="472147" y="532333"/>
                  </a:lnTo>
                  <a:lnTo>
                    <a:pt x="472147" y="482473"/>
                  </a:lnTo>
                  <a:lnTo>
                    <a:pt x="438988" y="462000"/>
                  </a:lnTo>
                  <a:lnTo>
                    <a:pt x="394296" y="437083"/>
                  </a:lnTo>
                  <a:lnTo>
                    <a:pt x="351586" y="429501"/>
                  </a:lnTo>
                  <a:lnTo>
                    <a:pt x="310299" y="424751"/>
                  </a:lnTo>
                  <a:lnTo>
                    <a:pt x="309702" y="425754"/>
                  </a:lnTo>
                  <a:lnTo>
                    <a:pt x="290550" y="414680"/>
                  </a:lnTo>
                  <a:lnTo>
                    <a:pt x="271856" y="414680"/>
                  </a:lnTo>
                  <a:lnTo>
                    <a:pt x="251155" y="424180"/>
                  </a:lnTo>
                  <a:lnTo>
                    <a:pt x="247650" y="437959"/>
                  </a:lnTo>
                  <a:lnTo>
                    <a:pt x="218986" y="428078"/>
                  </a:lnTo>
                  <a:lnTo>
                    <a:pt x="176263" y="410857"/>
                  </a:lnTo>
                  <a:lnTo>
                    <a:pt x="147408" y="406031"/>
                  </a:lnTo>
                  <a:lnTo>
                    <a:pt x="119126" y="396989"/>
                  </a:lnTo>
                  <a:lnTo>
                    <a:pt x="66725" y="376859"/>
                  </a:lnTo>
                  <a:lnTo>
                    <a:pt x="41287" y="353466"/>
                  </a:lnTo>
                  <a:lnTo>
                    <a:pt x="36449" y="334746"/>
                  </a:lnTo>
                  <a:lnTo>
                    <a:pt x="42710" y="298907"/>
                  </a:lnTo>
                  <a:lnTo>
                    <a:pt x="57137" y="261531"/>
                  </a:lnTo>
                  <a:lnTo>
                    <a:pt x="79248" y="219532"/>
                  </a:lnTo>
                  <a:lnTo>
                    <a:pt x="95110" y="186956"/>
                  </a:lnTo>
                  <a:lnTo>
                    <a:pt x="121970" y="157276"/>
                  </a:lnTo>
                  <a:lnTo>
                    <a:pt x="126809" y="168313"/>
                  </a:lnTo>
                  <a:lnTo>
                    <a:pt x="152247" y="173062"/>
                  </a:lnTo>
                  <a:lnTo>
                    <a:pt x="176263" y="166890"/>
                  </a:lnTo>
                  <a:lnTo>
                    <a:pt x="179108" y="152539"/>
                  </a:lnTo>
                  <a:lnTo>
                    <a:pt x="176263" y="135801"/>
                  </a:lnTo>
                  <a:lnTo>
                    <a:pt x="166674" y="117157"/>
                  </a:lnTo>
                  <a:lnTo>
                    <a:pt x="190690" y="110921"/>
                  </a:lnTo>
                  <a:lnTo>
                    <a:pt x="204546" y="117157"/>
                  </a:lnTo>
                  <a:lnTo>
                    <a:pt x="218986" y="133896"/>
                  </a:lnTo>
                  <a:lnTo>
                    <a:pt x="214236" y="152539"/>
                  </a:lnTo>
                  <a:lnTo>
                    <a:pt x="231990" y="152539"/>
                  </a:lnTo>
                  <a:lnTo>
                    <a:pt x="236728" y="129527"/>
                  </a:lnTo>
                  <a:lnTo>
                    <a:pt x="223824" y="107581"/>
                  </a:lnTo>
                  <a:lnTo>
                    <a:pt x="204546" y="93687"/>
                  </a:lnTo>
                  <a:lnTo>
                    <a:pt x="179108" y="92278"/>
                  </a:lnTo>
                  <a:lnTo>
                    <a:pt x="147408" y="101384"/>
                  </a:lnTo>
                  <a:lnTo>
                    <a:pt x="160413" y="101384"/>
                  </a:lnTo>
                  <a:lnTo>
                    <a:pt x="128714" y="115163"/>
                  </a:lnTo>
                  <a:lnTo>
                    <a:pt x="69570" y="191782"/>
                  </a:lnTo>
                  <a:lnTo>
                    <a:pt x="42710" y="238188"/>
                  </a:lnTo>
                  <a:lnTo>
                    <a:pt x="13855" y="294157"/>
                  </a:lnTo>
                  <a:lnTo>
                    <a:pt x="0" y="331406"/>
                  </a:lnTo>
                  <a:lnTo>
                    <a:pt x="2844" y="359625"/>
                  </a:lnTo>
                  <a:lnTo>
                    <a:pt x="28282" y="383095"/>
                  </a:lnTo>
                  <a:lnTo>
                    <a:pt x="66725" y="409359"/>
                  </a:lnTo>
                  <a:lnTo>
                    <a:pt x="121970" y="432828"/>
                  </a:lnTo>
                  <a:lnTo>
                    <a:pt x="188696" y="466750"/>
                  </a:lnTo>
                  <a:lnTo>
                    <a:pt x="217551" y="481114"/>
                  </a:lnTo>
                  <a:lnTo>
                    <a:pt x="236728" y="476364"/>
                  </a:lnTo>
                  <a:lnTo>
                    <a:pt x="243243" y="469874"/>
                  </a:lnTo>
                  <a:lnTo>
                    <a:pt x="238252" y="490677"/>
                  </a:lnTo>
                  <a:lnTo>
                    <a:pt x="238252" y="568629"/>
                  </a:lnTo>
                  <a:lnTo>
                    <a:pt x="241566" y="635177"/>
                  </a:lnTo>
                  <a:lnTo>
                    <a:pt x="247840" y="694486"/>
                  </a:lnTo>
                  <a:lnTo>
                    <a:pt x="255993" y="726986"/>
                  </a:lnTo>
                  <a:lnTo>
                    <a:pt x="265112" y="759485"/>
                  </a:lnTo>
                  <a:lnTo>
                    <a:pt x="266065" y="760590"/>
                  </a:lnTo>
                  <a:lnTo>
                    <a:pt x="254571" y="784872"/>
                  </a:lnTo>
                  <a:lnTo>
                    <a:pt x="240144" y="848448"/>
                  </a:lnTo>
                  <a:lnTo>
                    <a:pt x="222872" y="918781"/>
                  </a:lnTo>
                  <a:lnTo>
                    <a:pt x="207022" y="990066"/>
                  </a:lnTo>
                  <a:lnTo>
                    <a:pt x="207022" y="1016393"/>
                  </a:lnTo>
                  <a:lnTo>
                    <a:pt x="222872" y="1063244"/>
                  </a:lnTo>
                  <a:lnTo>
                    <a:pt x="244894" y="1088148"/>
                  </a:lnTo>
                  <a:lnTo>
                    <a:pt x="265582" y="1119225"/>
                  </a:lnTo>
                  <a:lnTo>
                    <a:pt x="280009" y="1142136"/>
                  </a:lnTo>
                  <a:lnTo>
                    <a:pt x="273748" y="1153160"/>
                  </a:lnTo>
                  <a:lnTo>
                    <a:pt x="237210" y="1157909"/>
                  </a:lnTo>
                  <a:lnTo>
                    <a:pt x="178168" y="1167041"/>
                  </a:lnTo>
                  <a:lnTo>
                    <a:pt x="160883" y="1181392"/>
                  </a:lnTo>
                  <a:lnTo>
                    <a:pt x="175310" y="1193838"/>
                  </a:lnTo>
                  <a:lnTo>
                    <a:pt x="197980" y="1200010"/>
                  </a:lnTo>
                  <a:lnTo>
                    <a:pt x="214325" y="1200010"/>
                  </a:lnTo>
                  <a:lnTo>
                    <a:pt x="246888" y="1184236"/>
                  </a:lnTo>
                  <a:lnTo>
                    <a:pt x="275170" y="1171790"/>
                  </a:lnTo>
                  <a:lnTo>
                    <a:pt x="311721" y="1167041"/>
                  </a:lnTo>
                  <a:lnTo>
                    <a:pt x="326148" y="1162761"/>
                  </a:lnTo>
                  <a:lnTo>
                    <a:pt x="321310" y="1146987"/>
                  </a:lnTo>
                  <a:lnTo>
                    <a:pt x="280009" y="1106779"/>
                  </a:lnTo>
                  <a:lnTo>
                    <a:pt x="255993" y="1064679"/>
                  </a:lnTo>
                  <a:lnTo>
                    <a:pt x="235305" y="1036447"/>
                  </a:lnTo>
                  <a:lnTo>
                    <a:pt x="232460" y="1008697"/>
                  </a:lnTo>
                  <a:lnTo>
                    <a:pt x="242049" y="962304"/>
                  </a:lnTo>
                  <a:lnTo>
                    <a:pt x="264160" y="914031"/>
                  </a:lnTo>
                  <a:lnTo>
                    <a:pt x="288175" y="831723"/>
                  </a:lnTo>
                  <a:lnTo>
                    <a:pt x="308876" y="783424"/>
                  </a:lnTo>
                  <a:lnTo>
                    <a:pt x="308584" y="779411"/>
                  </a:lnTo>
                  <a:lnTo>
                    <a:pt x="313143" y="779627"/>
                  </a:lnTo>
                  <a:lnTo>
                    <a:pt x="318338" y="778802"/>
                  </a:lnTo>
                  <a:lnTo>
                    <a:pt x="330898" y="793991"/>
                  </a:lnTo>
                  <a:lnTo>
                    <a:pt x="381863" y="838949"/>
                  </a:lnTo>
                  <a:lnTo>
                    <a:pt x="426491" y="896353"/>
                  </a:lnTo>
                  <a:lnTo>
                    <a:pt x="455320" y="955662"/>
                  </a:lnTo>
                  <a:lnTo>
                    <a:pt x="459714" y="994346"/>
                  </a:lnTo>
                  <a:lnTo>
                    <a:pt x="458190" y="1022565"/>
                  </a:lnTo>
                  <a:lnTo>
                    <a:pt x="445757" y="1086154"/>
                  </a:lnTo>
                  <a:lnTo>
                    <a:pt x="429425" y="1137856"/>
                  </a:lnTo>
                  <a:lnTo>
                    <a:pt x="415480" y="1167511"/>
                  </a:lnTo>
                  <a:lnTo>
                    <a:pt x="412153" y="1186141"/>
                  </a:lnTo>
                  <a:lnTo>
                    <a:pt x="426491" y="1186141"/>
                  </a:lnTo>
                  <a:lnTo>
                    <a:pt x="448589" y="1179957"/>
                  </a:lnTo>
                  <a:lnTo>
                    <a:pt x="455320" y="1181392"/>
                  </a:lnTo>
                  <a:lnTo>
                    <a:pt x="501472" y="1184236"/>
                  </a:lnTo>
                  <a:lnTo>
                    <a:pt x="536498" y="1195260"/>
                  </a:lnTo>
                  <a:lnTo>
                    <a:pt x="549033" y="1188986"/>
                  </a:lnTo>
                  <a:lnTo>
                    <a:pt x="553466" y="1179957"/>
                  </a:lnTo>
                  <a:lnTo>
                    <a:pt x="556996" y="1172781"/>
                  </a:lnTo>
                  <a:lnTo>
                    <a:pt x="556996" y="1165606"/>
                  </a:lnTo>
                  <a:lnTo>
                    <a:pt x="556996" y="11617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6429044" y="4479923"/>
              <a:ext cx="972819" cy="224154"/>
            </a:xfrm>
            <a:custGeom>
              <a:avLst/>
              <a:gdLst/>
              <a:ahLst/>
              <a:cxnLst/>
              <a:rect l="l" t="t" r="r" b="b"/>
              <a:pathLst>
                <a:path w="972820" h="224154">
                  <a:moveTo>
                    <a:pt x="972593" y="0"/>
                  </a:moveTo>
                  <a:lnTo>
                    <a:pt x="748756" y="1"/>
                  </a:lnTo>
                  <a:lnTo>
                    <a:pt x="688227" y="1229"/>
                  </a:lnTo>
                  <a:lnTo>
                    <a:pt x="629187" y="4844"/>
                  </a:lnTo>
                  <a:lnTo>
                    <a:pt x="572017" y="10741"/>
                  </a:lnTo>
                  <a:lnTo>
                    <a:pt x="517099" y="18815"/>
                  </a:lnTo>
                  <a:lnTo>
                    <a:pt x="464814" y="28961"/>
                  </a:lnTo>
                  <a:lnTo>
                    <a:pt x="415545" y="41076"/>
                  </a:lnTo>
                  <a:lnTo>
                    <a:pt x="369673" y="55053"/>
                  </a:lnTo>
                  <a:lnTo>
                    <a:pt x="327579" y="70790"/>
                  </a:lnTo>
                  <a:lnTo>
                    <a:pt x="289646" y="88180"/>
                  </a:lnTo>
                  <a:lnTo>
                    <a:pt x="256255" y="107119"/>
                  </a:lnTo>
                  <a:lnTo>
                    <a:pt x="204626" y="149226"/>
                  </a:lnTo>
                  <a:lnTo>
                    <a:pt x="0" y="149226"/>
                  </a:lnTo>
                  <a:lnTo>
                    <a:pt x="283540" y="223837"/>
                  </a:lnTo>
                  <a:lnTo>
                    <a:pt x="633092" y="149226"/>
                  </a:lnTo>
                  <a:lnTo>
                    <a:pt x="428463" y="149226"/>
                  </a:lnTo>
                  <a:lnTo>
                    <a:pt x="451625" y="127502"/>
                  </a:lnTo>
                  <a:lnTo>
                    <a:pt x="513483" y="88179"/>
                  </a:lnTo>
                  <a:lnTo>
                    <a:pt x="551416" y="70789"/>
                  </a:lnTo>
                  <a:lnTo>
                    <a:pt x="593510" y="55052"/>
                  </a:lnTo>
                  <a:lnTo>
                    <a:pt x="639383" y="41075"/>
                  </a:lnTo>
                  <a:lnTo>
                    <a:pt x="688652" y="28960"/>
                  </a:lnTo>
                  <a:lnTo>
                    <a:pt x="740937" y="18813"/>
                  </a:lnTo>
                  <a:lnTo>
                    <a:pt x="795855" y="10739"/>
                  </a:lnTo>
                  <a:lnTo>
                    <a:pt x="853025" y="4843"/>
                  </a:lnTo>
                  <a:lnTo>
                    <a:pt x="912065" y="1228"/>
                  </a:lnTo>
                  <a:lnTo>
                    <a:pt x="972593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289719" y="4479924"/>
              <a:ext cx="689610" cy="224154"/>
            </a:xfrm>
            <a:custGeom>
              <a:avLst/>
              <a:gdLst/>
              <a:ahLst/>
              <a:cxnLst/>
              <a:rect l="l" t="t" r="r" b="b"/>
              <a:pathLst>
                <a:path w="689609" h="224154">
                  <a:moveTo>
                    <a:pt x="111918" y="0"/>
                  </a:moveTo>
                  <a:lnTo>
                    <a:pt x="83763" y="266"/>
                  </a:lnTo>
                  <a:lnTo>
                    <a:pt x="55691" y="1064"/>
                  </a:lnTo>
                  <a:lnTo>
                    <a:pt x="27753" y="2392"/>
                  </a:lnTo>
                  <a:lnTo>
                    <a:pt x="0" y="4249"/>
                  </a:lnTo>
                  <a:lnTo>
                    <a:pt x="65948" y="10882"/>
                  </a:lnTo>
                  <a:lnTo>
                    <a:pt x="128336" y="20289"/>
                  </a:lnTo>
                  <a:lnTo>
                    <a:pt x="186750" y="32273"/>
                  </a:lnTo>
                  <a:lnTo>
                    <a:pt x="240773" y="46639"/>
                  </a:lnTo>
                  <a:lnTo>
                    <a:pt x="289993" y="63190"/>
                  </a:lnTo>
                  <a:lnTo>
                    <a:pt x="333995" y="81733"/>
                  </a:lnTo>
                  <a:lnTo>
                    <a:pt x="372364" y="102070"/>
                  </a:lnTo>
                  <a:lnTo>
                    <a:pt x="404686" y="124007"/>
                  </a:lnTo>
                  <a:lnTo>
                    <a:pt x="449532" y="171897"/>
                  </a:lnTo>
                  <a:lnTo>
                    <a:pt x="465217" y="223837"/>
                  </a:lnTo>
                  <a:lnTo>
                    <a:pt x="689055" y="223836"/>
                  </a:lnTo>
                  <a:lnTo>
                    <a:pt x="673812" y="172512"/>
                  </a:lnTo>
                  <a:lnTo>
                    <a:pt x="630394" y="125398"/>
                  </a:lnTo>
                  <a:lnTo>
                    <a:pt x="562264" y="83837"/>
                  </a:lnTo>
                  <a:lnTo>
                    <a:pt x="520015" y="65559"/>
                  </a:lnTo>
                  <a:lnTo>
                    <a:pt x="472887" y="49174"/>
                  </a:lnTo>
                  <a:lnTo>
                    <a:pt x="421314" y="34848"/>
                  </a:lnTo>
                  <a:lnTo>
                    <a:pt x="365728" y="22750"/>
                  </a:lnTo>
                  <a:lnTo>
                    <a:pt x="306562" y="13049"/>
                  </a:lnTo>
                  <a:lnTo>
                    <a:pt x="244250" y="5911"/>
                  </a:lnTo>
                  <a:lnTo>
                    <a:pt x="179224" y="1505"/>
                  </a:lnTo>
                  <a:lnTo>
                    <a:pt x="111918" y="0"/>
                  </a:lnTo>
                  <a:close/>
                </a:path>
              </a:pathLst>
            </a:custGeom>
            <a:solidFill>
              <a:srgbClr val="CDCD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6429044" y="4479924"/>
              <a:ext cx="1550035" cy="224154"/>
            </a:xfrm>
            <a:custGeom>
              <a:avLst/>
              <a:gdLst/>
              <a:ahLst/>
              <a:cxnLst/>
              <a:rect l="l" t="t" r="r" b="b"/>
              <a:pathLst>
                <a:path w="1550034" h="224154">
                  <a:moveTo>
                    <a:pt x="860675" y="4250"/>
                  </a:moveTo>
                  <a:lnTo>
                    <a:pt x="926624" y="10883"/>
                  </a:lnTo>
                  <a:lnTo>
                    <a:pt x="989012" y="20290"/>
                  </a:lnTo>
                  <a:lnTo>
                    <a:pt x="1047425" y="32274"/>
                  </a:lnTo>
                  <a:lnTo>
                    <a:pt x="1101449" y="46639"/>
                  </a:lnTo>
                  <a:lnTo>
                    <a:pt x="1150669" y="63191"/>
                  </a:lnTo>
                  <a:lnTo>
                    <a:pt x="1194670" y="81734"/>
                  </a:lnTo>
                  <a:lnTo>
                    <a:pt x="1233039" y="102071"/>
                  </a:lnTo>
                  <a:lnTo>
                    <a:pt x="1265362" y="124008"/>
                  </a:lnTo>
                  <a:lnTo>
                    <a:pt x="1310207" y="171898"/>
                  </a:lnTo>
                  <a:lnTo>
                    <a:pt x="1325893" y="223838"/>
                  </a:lnTo>
                  <a:lnTo>
                    <a:pt x="1549730" y="223837"/>
                  </a:lnTo>
                  <a:lnTo>
                    <a:pt x="1534487" y="172513"/>
                  </a:lnTo>
                  <a:lnTo>
                    <a:pt x="1491069" y="125399"/>
                  </a:lnTo>
                  <a:lnTo>
                    <a:pt x="1422939" y="83839"/>
                  </a:lnTo>
                  <a:lnTo>
                    <a:pt x="1380690" y="65561"/>
                  </a:lnTo>
                  <a:lnTo>
                    <a:pt x="1333562" y="49175"/>
                  </a:lnTo>
                  <a:lnTo>
                    <a:pt x="1281989" y="34849"/>
                  </a:lnTo>
                  <a:lnTo>
                    <a:pt x="1226403" y="22751"/>
                  </a:lnTo>
                  <a:lnTo>
                    <a:pt x="1167237" y="13050"/>
                  </a:lnTo>
                  <a:lnTo>
                    <a:pt x="1104925" y="5912"/>
                  </a:lnTo>
                  <a:lnTo>
                    <a:pt x="1039899" y="1506"/>
                  </a:lnTo>
                  <a:lnTo>
                    <a:pt x="972593" y="0"/>
                  </a:lnTo>
                  <a:lnTo>
                    <a:pt x="748756" y="0"/>
                  </a:lnTo>
                  <a:lnTo>
                    <a:pt x="688228" y="1228"/>
                  </a:lnTo>
                  <a:lnTo>
                    <a:pt x="629188" y="4843"/>
                  </a:lnTo>
                  <a:lnTo>
                    <a:pt x="572018" y="10740"/>
                  </a:lnTo>
                  <a:lnTo>
                    <a:pt x="517099" y="18814"/>
                  </a:lnTo>
                  <a:lnTo>
                    <a:pt x="464815" y="28961"/>
                  </a:lnTo>
                  <a:lnTo>
                    <a:pt x="415545" y="41075"/>
                  </a:lnTo>
                  <a:lnTo>
                    <a:pt x="369673" y="55053"/>
                  </a:lnTo>
                  <a:lnTo>
                    <a:pt x="327579" y="70789"/>
                  </a:lnTo>
                  <a:lnTo>
                    <a:pt x="289646" y="88179"/>
                  </a:lnTo>
                  <a:lnTo>
                    <a:pt x="256255" y="107119"/>
                  </a:lnTo>
                  <a:lnTo>
                    <a:pt x="204627" y="149226"/>
                  </a:lnTo>
                  <a:lnTo>
                    <a:pt x="0" y="149225"/>
                  </a:lnTo>
                  <a:lnTo>
                    <a:pt x="283540" y="223837"/>
                  </a:lnTo>
                  <a:lnTo>
                    <a:pt x="633092" y="149225"/>
                  </a:lnTo>
                  <a:lnTo>
                    <a:pt x="428464" y="149225"/>
                  </a:lnTo>
                  <a:lnTo>
                    <a:pt x="451625" y="127501"/>
                  </a:lnTo>
                  <a:lnTo>
                    <a:pt x="513483" y="88179"/>
                  </a:lnTo>
                  <a:lnTo>
                    <a:pt x="551417" y="70789"/>
                  </a:lnTo>
                  <a:lnTo>
                    <a:pt x="593510" y="55052"/>
                  </a:lnTo>
                  <a:lnTo>
                    <a:pt x="639383" y="41075"/>
                  </a:lnTo>
                  <a:lnTo>
                    <a:pt x="688652" y="28960"/>
                  </a:lnTo>
                  <a:lnTo>
                    <a:pt x="740937" y="18813"/>
                  </a:lnTo>
                  <a:lnTo>
                    <a:pt x="795855" y="10739"/>
                  </a:lnTo>
                  <a:lnTo>
                    <a:pt x="853025" y="4843"/>
                  </a:lnTo>
                  <a:lnTo>
                    <a:pt x="912065" y="1228"/>
                  </a:lnTo>
                  <a:lnTo>
                    <a:pt x="972593" y="0"/>
                  </a:lnTo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" name="object 63"/>
          <p:cNvSpPr txBox="1"/>
          <p:nvPr/>
        </p:nvSpPr>
        <p:spPr>
          <a:xfrm>
            <a:off x="6878002" y="4086859"/>
            <a:ext cx="85344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solidFill>
                  <a:srgbClr val="0D0D0D"/>
                </a:solidFill>
                <a:latin typeface="Times New Roman"/>
                <a:cs typeface="Times New Roman"/>
              </a:rPr>
              <a:t>Estado</a:t>
            </a:r>
            <a:r>
              <a:rPr sz="1800" i="1" spc="-4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800" i="1" spc="-50" dirty="0">
                <a:solidFill>
                  <a:srgbClr val="0D0D0D"/>
                </a:solidFill>
                <a:latin typeface="Times New Roman"/>
                <a:cs typeface="Times New Roman"/>
              </a:rPr>
              <a:t>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6785927" y="5598667"/>
            <a:ext cx="8318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solidFill>
                  <a:srgbClr val="0D0D0D"/>
                </a:solidFill>
                <a:latin typeface="Times New Roman"/>
                <a:cs typeface="Times New Roman"/>
              </a:rPr>
              <a:t>Acción</a:t>
            </a:r>
            <a:r>
              <a:rPr sz="1800" i="1" spc="-5" dirty="0">
                <a:solidFill>
                  <a:srgbClr val="0D0D0D"/>
                </a:solidFill>
                <a:latin typeface="Times New Roman"/>
                <a:cs typeface="Times New Roman"/>
              </a:rPr>
              <a:t> </a:t>
            </a:r>
            <a:r>
              <a:rPr sz="1800" i="1" spc="-50" dirty="0">
                <a:solidFill>
                  <a:srgbClr val="0D0D0D"/>
                </a:solidFill>
                <a:latin typeface="Times New Roman"/>
                <a:cs typeface="Times New Roman"/>
              </a:rPr>
              <a:t>2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400050">
              <a:lnSpc>
                <a:spcPct val="100000"/>
              </a:lnSpc>
              <a:spcBef>
                <a:spcPts val="100"/>
              </a:spcBef>
            </a:pPr>
            <a:r>
              <a:rPr dirty="0"/>
              <a:t>Clasificación</a:t>
            </a:r>
            <a:r>
              <a:rPr spc="-40" dirty="0"/>
              <a:t> </a:t>
            </a:r>
            <a:r>
              <a:rPr dirty="0"/>
              <a:t>según</a:t>
            </a:r>
            <a:r>
              <a:rPr spc="-25" dirty="0"/>
              <a:t> </a:t>
            </a:r>
            <a:r>
              <a:rPr dirty="0"/>
              <a:t>la</a:t>
            </a:r>
            <a:r>
              <a:rPr spc="-20" dirty="0"/>
              <a:t> </a:t>
            </a:r>
            <a:r>
              <a:rPr dirty="0"/>
              <a:t>información</a:t>
            </a:r>
            <a:r>
              <a:rPr spc="-25" dirty="0"/>
              <a:t> </a:t>
            </a:r>
            <a:r>
              <a:rPr spc="-10" dirty="0"/>
              <a:t>disponibles</a:t>
            </a:r>
          </a:p>
        </p:txBody>
      </p:sp>
      <p:pic>
        <p:nvPicPr>
          <p:cNvPr id="66" name="object 6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67" name="object 67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9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grpSp>
        <p:nvGrpSpPr>
          <p:cNvPr id="11" name="object 11"/>
          <p:cNvGrpSpPr/>
          <p:nvPr/>
        </p:nvGrpSpPr>
        <p:grpSpPr>
          <a:xfrm>
            <a:off x="1138237" y="2738437"/>
            <a:ext cx="2143125" cy="1228725"/>
            <a:chOff x="1138237" y="2738437"/>
            <a:chExt cx="2143125" cy="1228725"/>
          </a:xfrm>
        </p:grpSpPr>
        <p:sp>
          <p:nvSpPr>
            <p:cNvPr id="12" name="object 12"/>
            <p:cNvSpPr/>
            <p:nvPr/>
          </p:nvSpPr>
          <p:spPr>
            <a:xfrm>
              <a:off x="1143000" y="2743200"/>
              <a:ext cx="2133600" cy="1219200"/>
            </a:xfrm>
            <a:custGeom>
              <a:avLst/>
              <a:gdLst/>
              <a:ahLst/>
              <a:cxnLst/>
              <a:rect l="l" t="t" r="r" b="b"/>
              <a:pathLst>
                <a:path w="2133600" h="1219200">
                  <a:moveTo>
                    <a:pt x="1930397" y="0"/>
                  </a:moveTo>
                  <a:lnTo>
                    <a:pt x="203202" y="0"/>
                  </a:lnTo>
                  <a:lnTo>
                    <a:pt x="156610" y="5366"/>
                  </a:lnTo>
                  <a:lnTo>
                    <a:pt x="113839" y="20653"/>
                  </a:lnTo>
                  <a:lnTo>
                    <a:pt x="76109" y="44641"/>
                  </a:lnTo>
                  <a:lnTo>
                    <a:pt x="44641" y="76109"/>
                  </a:lnTo>
                  <a:lnTo>
                    <a:pt x="20653" y="113839"/>
                  </a:lnTo>
                  <a:lnTo>
                    <a:pt x="5366" y="156609"/>
                  </a:lnTo>
                  <a:lnTo>
                    <a:pt x="0" y="203202"/>
                  </a:lnTo>
                  <a:lnTo>
                    <a:pt x="0" y="1015997"/>
                  </a:lnTo>
                  <a:lnTo>
                    <a:pt x="5366" y="1062589"/>
                  </a:lnTo>
                  <a:lnTo>
                    <a:pt x="20653" y="1105360"/>
                  </a:lnTo>
                  <a:lnTo>
                    <a:pt x="44641" y="1143089"/>
                  </a:lnTo>
                  <a:lnTo>
                    <a:pt x="76109" y="1174558"/>
                  </a:lnTo>
                  <a:lnTo>
                    <a:pt x="113839" y="1198546"/>
                  </a:lnTo>
                  <a:lnTo>
                    <a:pt x="156610" y="1213833"/>
                  </a:lnTo>
                  <a:lnTo>
                    <a:pt x="203202" y="1219200"/>
                  </a:lnTo>
                  <a:lnTo>
                    <a:pt x="1930397" y="1219200"/>
                  </a:lnTo>
                  <a:lnTo>
                    <a:pt x="1976989" y="1213833"/>
                  </a:lnTo>
                  <a:lnTo>
                    <a:pt x="2019760" y="1198546"/>
                  </a:lnTo>
                  <a:lnTo>
                    <a:pt x="2057489" y="1174558"/>
                  </a:lnTo>
                  <a:lnTo>
                    <a:pt x="2088958" y="1143089"/>
                  </a:lnTo>
                  <a:lnTo>
                    <a:pt x="2112946" y="1105360"/>
                  </a:lnTo>
                  <a:lnTo>
                    <a:pt x="2128233" y="1062589"/>
                  </a:lnTo>
                  <a:lnTo>
                    <a:pt x="2133600" y="1015997"/>
                  </a:lnTo>
                  <a:lnTo>
                    <a:pt x="2133600" y="203202"/>
                  </a:lnTo>
                  <a:lnTo>
                    <a:pt x="2128233" y="156609"/>
                  </a:lnTo>
                  <a:lnTo>
                    <a:pt x="2112946" y="113839"/>
                  </a:lnTo>
                  <a:lnTo>
                    <a:pt x="2088958" y="76109"/>
                  </a:lnTo>
                  <a:lnTo>
                    <a:pt x="2057489" y="44641"/>
                  </a:lnTo>
                  <a:lnTo>
                    <a:pt x="2019760" y="20653"/>
                  </a:lnTo>
                  <a:lnTo>
                    <a:pt x="1976989" y="5366"/>
                  </a:lnTo>
                  <a:lnTo>
                    <a:pt x="1930397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3000" y="2743200"/>
              <a:ext cx="2133600" cy="1219200"/>
            </a:xfrm>
            <a:custGeom>
              <a:avLst/>
              <a:gdLst/>
              <a:ahLst/>
              <a:cxnLst/>
              <a:rect l="l" t="t" r="r" b="b"/>
              <a:pathLst>
                <a:path w="2133600" h="1219200">
                  <a:moveTo>
                    <a:pt x="0" y="203203"/>
                  </a:moveTo>
                  <a:lnTo>
                    <a:pt x="5366" y="156610"/>
                  </a:lnTo>
                  <a:lnTo>
                    <a:pt x="20653" y="113839"/>
                  </a:lnTo>
                  <a:lnTo>
                    <a:pt x="44641" y="76109"/>
                  </a:lnTo>
                  <a:lnTo>
                    <a:pt x="76109" y="44641"/>
                  </a:lnTo>
                  <a:lnTo>
                    <a:pt x="113839" y="20653"/>
                  </a:lnTo>
                  <a:lnTo>
                    <a:pt x="156610" y="5366"/>
                  </a:lnTo>
                  <a:lnTo>
                    <a:pt x="203203" y="0"/>
                  </a:lnTo>
                  <a:lnTo>
                    <a:pt x="1930397" y="0"/>
                  </a:lnTo>
                  <a:lnTo>
                    <a:pt x="1976989" y="5366"/>
                  </a:lnTo>
                  <a:lnTo>
                    <a:pt x="2019760" y="20653"/>
                  </a:lnTo>
                  <a:lnTo>
                    <a:pt x="2057490" y="44641"/>
                  </a:lnTo>
                  <a:lnTo>
                    <a:pt x="2088958" y="76109"/>
                  </a:lnTo>
                  <a:lnTo>
                    <a:pt x="2112946" y="113839"/>
                  </a:lnTo>
                  <a:lnTo>
                    <a:pt x="2128233" y="156610"/>
                  </a:lnTo>
                  <a:lnTo>
                    <a:pt x="2133600" y="203203"/>
                  </a:lnTo>
                  <a:lnTo>
                    <a:pt x="2133600" y="1015997"/>
                  </a:lnTo>
                  <a:lnTo>
                    <a:pt x="2128233" y="1062589"/>
                  </a:lnTo>
                  <a:lnTo>
                    <a:pt x="2112946" y="1105360"/>
                  </a:lnTo>
                  <a:lnTo>
                    <a:pt x="2088958" y="1143090"/>
                  </a:lnTo>
                  <a:lnTo>
                    <a:pt x="2057490" y="1174558"/>
                  </a:lnTo>
                  <a:lnTo>
                    <a:pt x="2019760" y="1198546"/>
                  </a:lnTo>
                  <a:lnTo>
                    <a:pt x="1976989" y="1213833"/>
                  </a:lnTo>
                  <a:lnTo>
                    <a:pt x="1930397" y="1219200"/>
                  </a:lnTo>
                  <a:lnTo>
                    <a:pt x="203203" y="1219200"/>
                  </a:lnTo>
                  <a:lnTo>
                    <a:pt x="156610" y="1213833"/>
                  </a:lnTo>
                  <a:lnTo>
                    <a:pt x="113839" y="1198546"/>
                  </a:lnTo>
                  <a:lnTo>
                    <a:pt x="76109" y="1174558"/>
                  </a:lnTo>
                  <a:lnTo>
                    <a:pt x="44641" y="1143090"/>
                  </a:lnTo>
                  <a:lnTo>
                    <a:pt x="20653" y="1105360"/>
                  </a:lnTo>
                  <a:lnTo>
                    <a:pt x="5366" y="1062589"/>
                  </a:lnTo>
                  <a:lnTo>
                    <a:pt x="0" y="1015997"/>
                  </a:lnTo>
                  <a:lnTo>
                    <a:pt x="0" y="20320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1571625" y="3190747"/>
            <a:ext cx="127635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10" dirty="0">
                <a:solidFill>
                  <a:srgbClr val="FFFFFF"/>
                </a:solidFill>
                <a:latin typeface="Times New Roman"/>
                <a:cs typeface="Times New Roman"/>
              </a:rPr>
              <a:t>Simbólico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Clasificación</a:t>
            </a:r>
            <a:r>
              <a:rPr spc="-35" dirty="0"/>
              <a:t> </a:t>
            </a:r>
            <a:r>
              <a:rPr dirty="0"/>
              <a:t>según</a:t>
            </a:r>
            <a:r>
              <a:rPr spc="-20" dirty="0"/>
              <a:t> </a:t>
            </a:r>
            <a:r>
              <a:rPr dirty="0"/>
              <a:t>la</a:t>
            </a:r>
            <a:r>
              <a:rPr spc="-20" dirty="0"/>
              <a:t> </a:t>
            </a:r>
            <a:r>
              <a:rPr dirty="0"/>
              <a:t>representación</a:t>
            </a:r>
            <a:r>
              <a:rPr spc="-2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los</a:t>
            </a:r>
            <a:r>
              <a:rPr spc="-15" dirty="0"/>
              <a:t> </a:t>
            </a:r>
            <a:r>
              <a:rPr spc="-10" dirty="0"/>
              <a:t>datos</a:t>
            </a:r>
          </a:p>
        </p:txBody>
      </p:sp>
      <p:grpSp>
        <p:nvGrpSpPr>
          <p:cNvPr id="16" name="object 16"/>
          <p:cNvGrpSpPr/>
          <p:nvPr/>
        </p:nvGrpSpPr>
        <p:grpSpPr>
          <a:xfrm>
            <a:off x="3271837" y="1290637"/>
            <a:ext cx="2524125" cy="923925"/>
            <a:chOff x="3271837" y="1290637"/>
            <a:chExt cx="2524125" cy="923925"/>
          </a:xfrm>
        </p:grpSpPr>
        <p:sp>
          <p:nvSpPr>
            <p:cNvPr id="17" name="object 17"/>
            <p:cNvSpPr/>
            <p:nvPr/>
          </p:nvSpPr>
          <p:spPr>
            <a:xfrm>
              <a:off x="3276600" y="1295400"/>
              <a:ext cx="2514600" cy="914400"/>
            </a:xfrm>
            <a:custGeom>
              <a:avLst/>
              <a:gdLst/>
              <a:ahLst/>
              <a:cxnLst/>
              <a:rect l="l" t="t" r="r" b="b"/>
              <a:pathLst>
                <a:path w="2514600" h="914400">
                  <a:moveTo>
                    <a:pt x="2362197" y="0"/>
                  </a:moveTo>
                  <a:lnTo>
                    <a:pt x="152402" y="0"/>
                  </a:lnTo>
                  <a:lnTo>
                    <a:pt x="104231" y="7769"/>
                  </a:lnTo>
                  <a:lnTo>
                    <a:pt x="62395" y="29404"/>
                  </a:lnTo>
                  <a:lnTo>
                    <a:pt x="29404" y="62395"/>
                  </a:lnTo>
                  <a:lnTo>
                    <a:pt x="7769" y="104231"/>
                  </a:lnTo>
                  <a:lnTo>
                    <a:pt x="0" y="152402"/>
                  </a:lnTo>
                  <a:lnTo>
                    <a:pt x="0" y="761997"/>
                  </a:lnTo>
                  <a:lnTo>
                    <a:pt x="7769" y="810168"/>
                  </a:lnTo>
                  <a:lnTo>
                    <a:pt x="29404" y="852004"/>
                  </a:lnTo>
                  <a:lnTo>
                    <a:pt x="62395" y="884995"/>
                  </a:lnTo>
                  <a:lnTo>
                    <a:pt x="104231" y="906630"/>
                  </a:lnTo>
                  <a:lnTo>
                    <a:pt x="152402" y="914400"/>
                  </a:lnTo>
                  <a:lnTo>
                    <a:pt x="2362197" y="914400"/>
                  </a:lnTo>
                  <a:lnTo>
                    <a:pt x="2410368" y="906630"/>
                  </a:lnTo>
                  <a:lnTo>
                    <a:pt x="2452204" y="884995"/>
                  </a:lnTo>
                  <a:lnTo>
                    <a:pt x="2485195" y="852004"/>
                  </a:lnTo>
                  <a:lnTo>
                    <a:pt x="2506830" y="810168"/>
                  </a:lnTo>
                  <a:lnTo>
                    <a:pt x="2514600" y="761997"/>
                  </a:lnTo>
                  <a:lnTo>
                    <a:pt x="2514600" y="152402"/>
                  </a:lnTo>
                  <a:lnTo>
                    <a:pt x="2506830" y="104231"/>
                  </a:lnTo>
                  <a:lnTo>
                    <a:pt x="2485195" y="62395"/>
                  </a:lnTo>
                  <a:lnTo>
                    <a:pt x="2452204" y="29404"/>
                  </a:lnTo>
                  <a:lnTo>
                    <a:pt x="2410368" y="7769"/>
                  </a:lnTo>
                  <a:lnTo>
                    <a:pt x="2362197" y="0"/>
                  </a:lnTo>
                  <a:close/>
                </a:path>
              </a:pathLst>
            </a:custGeom>
            <a:solidFill>
              <a:srgbClr val="A5A5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276600" y="1295400"/>
              <a:ext cx="2514600" cy="914400"/>
            </a:xfrm>
            <a:custGeom>
              <a:avLst/>
              <a:gdLst/>
              <a:ahLst/>
              <a:cxnLst/>
              <a:rect l="l" t="t" r="r" b="b"/>
              <a:pathLst>
                <a:path w="2514600" h="914400">
                  <a:moveTo>
                    <a:pt x="0" y="152402"/>
                  </a:moveTo>
                  <a:lnTo>
                    <a:pt x="7769" y="104231"/>
                  </a:lnTo>
                  <a:lnTo>
                    <a:pt x="29404" y="62395"/>
                  </a:lnTo>
                  <a:lnTo>
                    <a:pt x="62395" y="29404"/>
                  </a:lnTo>
                  <a:lnTo>
                    <a:pt x="104231" y="7769"/>
                  </a:lnTo>
                  <a:lnTo>
                    <a:pt x="152402" y="0"/>
                  </a:lnTo>
                  <a:lnTo>
                    <a:pt x="2362198" y="0"/>
                  </a:lnTo>
                  <a:lnTo>
                    <a:pt x="2410368" y="7769"/>
                  </a:lnTo>
                  <a:lnTo>
                    <a:pt x="2452204" y="29404"/>
                  </a:lnTo>
                  <a:lnTo>
                    <a:pt x="2485195" y="62395"/>
                  </a:lnTo>
                  <a:lnTo>
                    <a:pt x="2506830" y="104231"/>
                  </a:lnTo>
                  <a:lnTo>
                    <a:pt x="2514600" y="152402"/>
                  </a:lnTo>
                  <a:lnTo>
                    <a:pt x="2514600" y="761997"/>
                  </a:lnTo>
                  <a:lnTo>
                    <a:pt x="2506830" y="810168"/>
                  </a:lnTo>
                  <a:lnTo>
                    <a:pt x="2485195" y="852004"/>
                  </a:lnTo>
                  <a:lnTo>
                    <a:pt x="2452204" y="884995"/>
                  </a:lnTo>
                  <a:lnTo>
                    <a:pt x="2410368" y="906630"/>
                  </a:lnTo>
                  <a:lnTo>
                    <a:pt x="2362198" y="914400"/>
                  </a:lnTo>
                  <a:lnTo>
                    <a:pt x="152402" y="914400"/>
                  </a:lnTo>
                  <a:lnTo>
                    <a:pt x="104231" y="906630"/>
                  </a:lnTo>
                  <a:lnTo>
                    <a:pt x="62395" y="884995"/>
                  </a:lnTo>
                  <a:lnTo>
                    <a:pt x="29404" y="852004"/>
                  </a:lnTo>
                  <a:lnTo>
                    <a:pt x="7769" y="810168"/>
                  </a:lnTo>
                  <a:lnTo>
                    <a:pt x="0" y="761997"/>
                  </a:lnTo>
                  <a:lnTo>
                    <a:pt x="0" y="15240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3582987" y="1358900"/>
            <a:ext cx="1901825" cy="76009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231775" marR="5080" indent="-219075">
              <a:lnSpc>
                <a:spcPct val="100800"/>
              </a:lnSpc>
              <a:spcBef>
                <a:spcPts val="75"/>
              </a:spcBef>
            </a:pPr>
            <a:r>
              <a:rPr sz="2400" spc="-10" dirty="0">
                <a:solidFill>
                  <a:srgbClr val="FFFFFF"/>
                </a:solidFill>
                <a:latin typeface="Times New Roman"/>
                <a:cs typeface="Times New Roman"/>
              </a:rPr>
              <a:t>Representación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de</a:t>
            </a:r>
            <a:r>
              <a:rPr sz="2400" spc="-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los </a:t>
            </a:r>
            <a:r>
              <a:rPr sz="2400" spc="-20" dirty="0">
                <a:solidFill>
                  <a:srgbClr val="FFFFFF"/>
                </a:solidFill>
                <a:latin typeface="Times New Roman"/>
                <a:cs typeface="Times New Roman"/>
              </a:rPr>
              <a:t>datos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2162785" y="1747840"/>
            <a:ext cx="5843270" cy="2219325"/>
            <a:chOff x="2162785" y="1747840"/>
            <a:chExt cx="5843270" cy="2219325"/>
          </a:xfrm>
        </p:grpSpPr>
        <p:sp>
          <p:nvSpPr>
            <p:cNvPr id="21" name="object 21"/>
            <p:cNvSpPr/>
            <p:nvPr/>
          </p:nvSpPr>
          <p:spPr>
            <a:xfrm>
              <a:off x="2162785" y="1747840"/>
              <a:ext cx="1114425" cy="995680"/>
            </a:xfrm>
            <a:custGeom>
              <a:avLst/>
              <a:gdLst/>
              <a:ahLst/>
              <a:cxnLst/>
              <a:rect l="l" t="t" r="r" b="b"/>
              <a:pathLst>
                <a:path w="1114425" h="995680">
                  <a:moveTo>
                    <a:pt x="5494" y="902856"/>
                  </a:moveTo>
                  <a:lnTo>
                    <a:pt x="863" y="905355"/>
                  </a:lnTo>
                  <a:lnTo>
                    <a:pt x="0" y="908244"/>
                  </a:lnTo>
                  <a:lnTo>
                    <a:pt x="47012" y="995381"/>
                  </a:lnTo>
                  <a:lnTo>
                    <a:pt x="52853" y="986094"/>
                  </a:lnTo>
                  <a:lnTo>
                    <a:pt x="52087" y="986094"/>
                  </a:lnTo>
                  <a:lnTo>
                    <a:pt x="42567" y="985776"/>
                  </a:lnTo>
                  <a:lnTo>
                    <a:pt x="43159" y="968177"/>
                  </a:lnTo>
                  <a:lnTo>
                    <a:pt x="8381" y="903721"/>
                  </a:lnTo>
                  <a:lnTo>
                    <a:pt x="5494" y="902856"/>
                  </a:lnTo>
                  <a:close/>
                </a:path>
                <a:path w="1114425" h="995680">
                  <a:moveTo>
                    <a:pt x="43159" y="968177"/>
                  </a:moveTo>
                  <a:lnTo>
                    <a:pt x="42567" y="985776"/>
                  </a:lnTo>
                  <a:lnTo>
                    <a:pt x="52087" y="986094"/>
                  </a:lnTo>
                  <a:lnTo>
                    <a:pt x="52167" y="983673"/>
                  </a:lnTo>
                  <a:lnTo>
                    <a:pt x="51520" y="983673"/>
                  </a:lnTo>
                  <a:lnTo>
                    <a:pt x="43296" y="983400"/>
                  </a:lnTo>
                  <a:lnTo>
                    <a:pt x="47643" y="976488"/>
                  </a:lnTo>
                  <a:lnTo>
                    <a:pt x="43159" y="968177"/>
                  </a:lnTo>
                  <a:close/>
                </a:path>
                <a:path w="1114425" h="995680">
                  <a:moveTo>
                    <a:pt x="94599" y="905826"/>
                  </a:moveTo>
                  <a:lnTo>
                    <a:pt x="91659" y="906495"/>
                  </a:lnTo>
                  <a:lnTo>
                    <a:pt x="52668" y="968497"/>
                  </a:lnTo>
                  <a:lnTo>
                    <a:pt x="52087" y="986094"/>
                  </a:lnTo>
                  <a:lnTo>
                    <a:pt x="52853" y="986094"/>
                  </a:lnTo>
                  <a:lnTo>
                    <a:pt x="99722" y="911566"/>
                  </a:lnTo>
                  <a:lnTo>
                    <a:pt x="99052" y="908626"/>
                  </a:lnTo>
                  <a:lnTo>
                    <a:pt x="94599" y="905826"/>
                  </a:lnTo>
                  <a:close/>
                </a:path>
                <a:path w="1114425" h="995680">
                  <a:moveTo>
                    <a:pt x="47643" y="976488"/>
                  </a:moveTo>
                  <a:lnTo>
                    <a:pt x="43296" y="983400"/>
                  </a:lnTo>
                  <a:lnTo>
                    <a:pt x="51520" y="983673"/>
                  </a:lnTo>
                  <a:lnTo>
                    <a:pt x="47643" y="976488"/>
                  </a:lnTo>
                  <a:close/>
                </a:path>
                <a:path w="1114425" h="995680">
                  <a:moveTo>
                    <a:pt x="52668" y="968497"/>
                  </a:moveTo>
                  <a:lnTo>
                    <a:pt x="47643" y="976488"/>
                  </a:lnTo>
                  <a:lnTo>
                    <a:pt x="51520" y="983673"/>
                  </a:lnTo>
                  <a:lnTo>
                    <a:pt x="52167" y="983673"/>
                  </a:lnTo>
                  <a:lnTo>
                    <a:pt x="52668" y="968497"/>
                  </a:lnTo>
                  <a:close/>
                </a:path>
                <a:path w="1114425" h="995680">
                  <a:moveTo>
                    <a:pt x="1113676" y="0"/>
                  </a:moveTo>
                  <a:lnTo>
                    <a:pt x="1063687" y="1435"/>
                  </a:lnTo>
                  <a:lnTo>
                    <a:pt x="1013527" y="5698"/>
                  </a:lnTo>
                  <a:lnTo>
                    <a:pt x="963573" y="12694"/>
                  </a:lnTo>
                  <a:lnTo>
                    <a:pt x="913922" y="22334"/>
                  </a:lnTo>
                  <a:lnTo>
                    <a:pt x="864673" y="34524"/>
                  </a:lnTo>
                  <a:lnTo>
                    <a:pt x="815921" y="49173"/>
                  </a:lnTo>
                  <a:lnTo>
                    <a:pt x="767767" y="66187"/>
                  </a:lnTo>
                  <a:lnTo>
                    <a:pt x="720304" y="85477"/>
                  </a:lnTo>
                  <a:lnTo>
                    <a:pt x="673633" y="106951"/>
                  </a:lnTo>
                  <a:lnTo>
                    <a:pt x="627849" y="130517"/>
                  </a:lnTo>
                  <a:lnTo>
                    <a:pt x="583050" y="156085"/>
                  </a:lnTo>
                  <a:lnTo>
                    <a:pt x="539333" y="183563"/>
                  </a:lnTo>
                  <a:lnTo>
                    <a:pt x="496793" y="212860"/>
                  </a:lnTo>
                  <a:lnTo>
                    <a:pt x="455531" y="243888"/>
                  </a:lnTo>
                  <a:lnTo>
                    <a:pt x="415641" y="276552"/>
                  </a:lnTo>
                  <a:lnTo>
                    <a:pt x="377221" y="310766"/>
                  </a:lnTo>
                  <a:lnTo>
                    <a:pt x="340368" y="346436"/>
                  </a:lnTo>
                  <a:lnTo>
                    <a:pt x="305182" y="383475"/>
                  </a:lnTo>
                  <a:lnTo>
                    <a:pt x="271757" y="421791"/>
                  </a:lnTo>
                  <a:lnTo>
                    <a:pt x="240192" y="461294"/>
                  </a:lnTo>
                  <a:lnTo>
                    <a:pt x="210586" y="501895"/>
                  </a:lnTo>
                  <a:lnTo>
                    <a:pt x="183034" y="543502"/>
                  </a:lnTo>
                  <a:lnTo>
                    <a:pt x="157636" y="586028"/>
                  </a:lnTo>
                  <a:lnTo>
                    <a:pt x="134490" y="629381"/>
                  </a:lnTo>
                  <a:lnTo>
                    <a:pt x="113695" y="673473"/>
                  </a:lnTo>
                  <a:lnTo>
                    <a:pt x="95347" y="718212"/>
                  </a:lnTo>
                  <a:lnTo>
                    <a:pt x="79550" y="763510"/>
                  </a:lnTo>
                  <a:lnTo>
                    <a:pt x="66398" y="809275"/>
                  </a:lnTo>
                  <a:lnTo>
                    <a:pt x="55993" y="855418"/>
                  </a:lnTo>
                  <a:lnTo>
                    <a:pt x="48433" y="901847"/>
                  </a:lnTo>
                  <a:lnTo>
                    <a:pt x="43821" y="948472"/>
                  </a:lnTo>
                  <a:lnTo>
                    <a:pt x="43159" y="968177"/>
                  </a:lnTo>
                  <a:lnTo>
                    <a:pt x="47643" y="976488"/>
                  </a:lnTo>
                  <a:lnTo>
                    <a:pt x="52668" y="968497"/>
                  </a:lnTo>
                  <a:lnTo>
                    <a:pt x="53299" y="949408"/>
                  </a:lnTo>
                  <a:lnTo>
                    <a:pt x="57801" y="903721"/>
                  </a:lnTo>
                  <a:lnTo>
                    <a:pt x="65284" y="857511"/>
                  </a:lnTo>
                  <a:lnTo>
                    <a:pt x="75552" y="811904"/>
                  </a:lnTo>
                  <a:lnTo>
                    <a:pt x="88544" y="766645"/>
                  </a:lnTo>
                  <a:lnTo>
                    <a:pt x="104161" y="721824"/>
                  </a:lnTo>
                  <a:lnTo>
                    <a:pt x="122309" y="677534"/>
                  </a:lnTo>
                  <a:lnTo>
                    <a:pt x="142894" y="633867"/>
                  </a:lnTo>
                  <a:lnTo>
                    <a:pt x="165815" y="590911"/>
                  </a:lnTo>
                  <a:lnTo>
                    <a:pt x="190976" y="548760"/>
                  </a:lnTo>
                  <a:lnTo>
                    <a:pt x="218282" y="507505"/>
                  </a:lnTo>
                  <a:lnTo>
                    <a:pt x="247634" y="467239"/>
                  </a:lnTo>
                  <a:lnTo>
                    <a:pt x="278935" y="428052"/>
                  </a:lnTo>
                  <a:lnTo>
                    <a:pt x="312088" y="390034"/>
                  </a:lnTo>
                  <a:lnTo>
                    <a:pt x="346994" y="353280"/>
                  </a:lnTo>
                  <a:lnTo>
                    <a:pt x="383556" y="317878"/>
                  </a:lnTo>
                  <a:lnTo>
                    <a:pt x="421676" y="283922"/>
                  </a:lnTo>
                  <a:lnTo>
                    <a:pt x="461256" y="251500"/>
                  </a:lnTo>
                  <a:lnTo>
                    <a:pt x="502197" y="220705"/>
                  </a:lnTo>
                  <a:lnTo>
                    <a:pt x="544402" y="191627"/>
                  </a:lnTo>
                  <a:lnTo>
                    <a:pt x="587772" y="164357"/>
                  </a:lnTo>
                  <a:lnTo>
                    <a:pt x="632209" y="138986"/>
                  </a:lnTo>
                  <a:lnTo>
                    <a:pt x="677616" y="115604"/>
                  </a:lnTo>
                  <a:lnTo>
                    <a:pt x="723892" y="94301"/>
                  </a:lnTo>
                  <a:lnTo>
                    <a:pt x="770940" y="75168"/>
                  </a:lnTo>
                  <a:lnTo>
                    <a:pt x="818663" y="58294"/>
                  </a:lnTo>
                  <a:lnTo>
                    <a:pt x="866962" y="43770"/>
                  </a:lnTo>
                  <a:lnTo>
                    <a:pt x="915738" y="31685"/>
                  </a:lnTo>
                  <a:lnTo>
                    <a:pt x="964896" y="22128"/>
                  </a:lnTo>
                  <a:lnTo>
                    <a:pt x="1014336" y="15189"/>
                  </a:lnTo>
                  <a:lnTo>
                    <a:pt x="1063960" y="10956"/>
                  </a:lnTo>
                  <a:lnTo>
                    <a:pt x="1113951" y="9519"/>
                  </a:lnTo>
                  <a:lnTo>
                    <a:pt x="11136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867400" y="2743200"/>
              <a:ext cx="2133600" cy="1219200"/>
            </a:xfrm>
            <a:custGeom>
              <a:avLst/>
              <a:gdLst/>
              <a:ahLst/>
              <a:cxnLst/>
              <a:rect l="l" t="t" r="r" b="b"/>
              <a:pathLst>
                <a:path w="2133600" h="1219200">
                  <a:moveTo>
                    <a:pt x="1930396" y="0"/>
                  </a:moveTo>
                  <a:lnTo>
                    <a:pt x="203202" y="0"/>
                  </a:lnTo>
                  <a:lnTo>
                    <a:pt x="156609" y="5366"/>
                  </a:lnTo>
                  <a:lnTo>
                    <a:pt x="113839" y="20653"/>
                  </a:lnTo>
                  <a:lnTo>
                    <a:pt x="76109" y="44641"/>
                  </a:lnTo>
                  <a:lnTo>
                    <a:pt x="44641" y="76109"/>
                  </a:lnTo>
                  <a:lnTo>
                    <a:pt x="20653" y="113839"/>
                  </a:lnTo>
                  <a:lnTo>
                    <a:pt x="5366" y="156609"/>
                  </a:lnTo>
                  <a:lnTo>
                    <a:pt x="0" y="203202"/>
                  </a:lnTo>
                  <a:lnTo>
                    <a:pt x="0" y="1015997"/>
                  </a:lnTo>
                  <a:lnTo>
                    <a:pt x="5366" y="1062589"/>
                  </a:lnTo>
                  <a:lnTo>
                    <a:pt x="20653" y="1105360"/>
                  </a:lnTo>
                  <a:lnTo>
                    <a:pt x="44641" y="1143089"/>
                  </a:lnTo>
                  <a:lnTo>
                    <a:pt x="76109" y="1174558"/>
                  </a:lnTo>
                  <a:lnTo>
                    <a:pt x="113839" y="1198546"/>
                  </a:lnTo>
                  <a:lnTo>
                    <a:pt x="156609" y="1213833"/>
                  </a:lnTo>
                  <a:lnTo>
                    <a:pt x="203202" y="1219200"/>
                  </a:lnTo>
                  <a:lnTo>
                    <a:pt x="1930396" y="1219200"/>
                  </a:lnTo>
                  <a:lnTo>
                    <a:pt x="1976988" y="1213833"/>
                  </a:lnTo>
                  <a:lnTo>
                    <a:pt x="2019759" y="1198546"/>
                  </a:lnTo>
                  <a:lnTo>
                    <a:pt x="2057489" y="1174558"/>
                  </a:lnTo>
                  <a:lnTo>
                    <a:pt x="2088958" y="1143089"/>
                  </a:lnTo>
                  <a:lnTo>
                    <a:pt x="2112946" y="1105360"/>
                  </a:lnTo>
                  <a:lnTo>
                    <a:pt x="2128233" y="1062589"/>
                  </a:lnTo>
                  <a:lnTo>
                    <a:pt x="2133600" y="1015997"/>
                  </a:lnTo>
                  <a:lnTo>
                    <a:pt x="2133600" y="203202"/>
                  </a:lnTo>
                  <a:lnTo>
                    <a:pt x="2128233" y="156609"/>
                  </a:lnTo>
                  <a:lnTo>
                    <a:pt x="2112946" y="113839"/>
                  </a:lnTo>
                  <a:lnTo>
                    <a:pt x="2088958" y="76109"/>
                  </a:lnTo>
                  <a:lnTo>
                    <a:pt x="2057489" y="44641"/>
                  </a:lnTo>
                  <a:lnTo>
                    <a:pt x="2019759" y="20653"/>
                  </a:lnTo>
                  <a:lnTo>
                    <a:pt x="1976988" y="5366"/>
                  </a:lnTo>
                  <a:lnTo>
                    <a:pt x="1930396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867400" y="2743200"/>
              <a:ext cx="2133600" cy="1219200"/>
            </a:xfrm>
            <a:custGeom>
              <a:avLst/>
              <a:gdLst/>
              <a:ahLst/>
              <a:cxnLst/>
              <a:rect l="l" t="t" r="r" b="b"/>
              <a:pathLst>
                <a:path w="2133600" h="1219200">
                  <a:moveTo>
                    <a:pt x="0" y="203203"/>
                  </a:moveTo>
                  <a:lnTo>
                    <a:pt x="5366" y="156610"/>
                  </a:lnTo>
                  <a:lnTo>
                    <a:pt x="20653" y="113839"/>
                  </a:lnTo>
                  <a:lnTo>
                    <a:pt x="44641" y="76109"/>
                  </a:lnTo>
                  <a:lnTo>
                    <a:pt x="76109" y="44641"/>
                  </a:lnTo>
                  <a:lnTo>
                    <a:pt x="113839" y="20653"/>
                  </a:lnTo>
                  <a:lnTo>
                    <a:pt x="156610" y="5366"/>
                  </a:lnTo>
                  <a:lnTo>
                    <a:pt x="203203" y="0"/>
                  </a:lnTo>
                  <a:lnTo>
                    <a:pt x="1930397" y="0"/>
                  </a:lnTo>
                  <a:lnTo>
                    <a:pt x="1976989" y="5366"/>
                  </a:lnTo>
                  <a:lnTo>
                    <a:pt x="2019760" y="20653"/>
                  </a:lnTo>
                  <a:lnTo>
                    <a:pt x="2057490" y="44641"/>
                  </a:lnTo>
                  <a:lnTo>
                    <a:pt x="2088958" y="76109"/>
                  </a:lnTo>
                  <a:lnTo>
                    <a:pt x="2112946" y="113839"/>
                  </a:lnTo>
                  <a:lnTo>
                    <a:pt x="2128233" y="156610"/>
                  </a:lnTo>
                  <a:lnTo>
                    <a:pt x="2133600" y="203203"/>
                  </a:lnTo>
                  <a:lnTo>
                    <a:pt x="2133600" y="1015997"/>
                  </a:lnTo>
                  <a:lnTo>
                    <a:pt x="2128233" y="1062589"/>
                  </a:lnTo>
                  <a:lnTo>
                    <a:pt x="2112946" y="1105360"/>
                  </a:lnTo>
                  <a:lnTo>
                    <a:pt x="2088958" y="1143090"/>
                  </a:lnTo>
                  <a:lnTo>
                    <a:pt x="2057490" y="1174558"/>
                  </a:lnTo>
                  <a:lnTo>
                    <a:pt x="2019760" y="1198546"/>
                  </a:lnTo>
                  <a:lnTo>
                    <a:pt x="1976989" y="1213833"/>
                  </a:lnTo>
                  <a:lnTo>
                    <a:pt x="1930397" y="1219200"/>
                  </a:lnTo>
                  <a:lnTo>
                    <a:pt x="203203" y="1219200"/>
                  </a:lnTo>
                  <a:lnTo>
                    <a:pt x="156610" y="1213833"/>
                  </a:lnTo>
                  <a:lnTo>
                    <a:pt x="113839" y="1198546"/>
                  </a:lnTo>
                  <a:lnTo>
                    <a:pt x="76109" y="1174558"/>
                  </a:lnTo>
                  <a:lnTo>
                    <a:pt x="44641" y="1143090"/>
                  </a:lnTo>
                  <a:lnTo>
                    <a:pt x="20653" y="1105360"/>
                  </a:lnTo>
                  <a:lnTo>
                    <a:pt x="5366" y="1062589"/>
                  </a:lnTo>
                  <a:lnTo>
                    <a:pt x="0" y="1015997"/>
                  </a:lnTo>
                  <a:lnTo>
                    <a:pt x="0" y="20320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6033293" y="3190747"/>
            <a:ext cx="180213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Times New Roman"/>
                <a:cs typeface="Times New Roman"/>
              </a:rPr>
              <a:t>Sub-</a:t>
            </a:r>
            <a:r>
              <a:rPr sz="2400" spc="-10" dirty="0">
                <a:solidFill>
                  <a:srgbClr val="FFFFFF"/>
                </a:solidFill>
                <a:latin typeface="Times New Roman"/>
                <a:cs typeface="Times New Roman"/>
              </a:rPr>
              <a:t>simbólico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791071" y="1747838"/>
            <a:ext cx="1189990" cy="995680"/>
          </a:xfrm>
          <a:custGeom>
            <a:avLst/>
            <a:gdLst/>
            <a:ahLst/>
            <a:cxnLst/>
            <a:rect l="l" t="t" r="r" b="b"/>
            <a:pathLst>
              <a:path w="1189990" h="995680">
                <a:moveTo>
                  <a:pt x="1095330" y="905940"/>
                </a:moveTo>
                <a:lnTo>
                  <a:pt x="1090884" y="908751"/>
                </a:lnTo>
                <a:lnTo>
                  <a:pt x="1090221" y="911693"/>
                </a:lnTo>
                <a:lnTo>
                  <a:pt x="1143128" y="995382"/>
                </a:lnTo>
                <a:lnTo>
                  <a:pt x="1148104" y="986106"/>
                </a:lnTo>
                <a:lnTo>
                  <a:pt x="1138031" y="986106"/>
                </a:lnTo>
                <a:lnTo>
                  <a:pt x="1137409" y="968510"/>
                </a:lnTo>
                <a:lnTo>
                  <a:pt x="1098271" y="906603"/>
                </a:lnTo>
                <a:lnTo>
                  <a:pt x="1095330" y="905940"/>
                </a:lnTo>
                <a:close/>
              </a:path>
              <a:path w="1189990" h="995680">
                <a:moveTo>
                  <a:pt x="1137409" y="968510"/>
                </a:moveTo>
                <a:lnTo>
                  <a:pt x="1138031" y="986106"/>
                </a:lnTo>
                <a:lnTo>
                  <a:pt x="1147551" y="985767"/>
                </a:lnTo>
                <a:lnTo>
                  <a:pt x="1147476" y="983686"/>
                </a:lnTo>
                <a:lnTo>
                  <a:pt x="1138594" y="983686"/>
                </a:lnTo>
                <a:lnTo>
                  <a:pt x="1142454" y="976491"/>
                </a:lnTo>
                <a:lnTo>
                  <a:pt x="1137409" y="968510"/>
                </a:lnTo>
                <a:close/>
              </a:path>
              <a:path w="1189990" h="995680">
                <a:moveTo>
                  <a:pt x="1184428" y="902760"/>
                </a:moveTo>
                <a:lnTo>
                  <a:pt x="1181541" y="903631"/>
                </a:lnTo>
                <a:lnTo>
                  <a:pt x="1146917" y="968171"/>
                </a:lnTo>
                <a:lnTo>
                  <a:pt x="1147551" y="985767"/>
                </a:lnTo>
                <a:lnTo>
                  <a:pt x="1138031" y="986106"/>
                </a:lnTo>
                <a:lnTo>
                  <a:pt x="1148104" y="986106"/>
                </a:lnTo>
                <a:lnTo>
                  <a:pt x="1189935" y="908133"/>
                </a:lnTo>
                <a:lnTo>
                  <a:pt x="1189064" y="905247"/>
                </a:lnTo>
                <a:lnTo>
                  <a:pt x="1184428" y="902760"/>
                </a:lnTo>
                <a:close/>
              </a:path>
              <a:path w="1189990" h="995680">
                <a:moveTo>
                  <a:pt x="1142454" y="976491"/>
                </a:moveTo>
                <a:lnTo>
                  <a:pt x="1138594" y="983686"/>
                </a:lnTo>
                <a:lnTo>
                  <a:pt x="1146817" y="983392"/>
                </a:lnTo>
                <a:lnTo>
                  <a:pt x="1142454" y="976491"/>
                </a:lnTo>
                <a:close/>
              </a:path>
              <a:path w="1189990" h="995680">
                <a:moveTo>
                  <a:pt x="1146917" y="968171"/>
                </a:moveTo>
                <a:lnTo>
                  <a:pt x="1142454" y="976491"/>
                </a:lnTo>
                <a:lnTo>
                  <a:pt x="1146817" y="983392"/>
                </a:lnTo>
                <a:lnTo>
                  <a:pt x="1138594" y="983686"/>
                </a:lnTo>
                <a:lnTo>
                  <a:pt x="1147476" y="983686"/>
                </a:lnTo>
                <a:lnTo>
                  <a:pt x="1146917" y="968171"/>
                </a:lnTo>
                <a:close/>
              </a:path>
              <a:path w="1189990" h="995680">
                <a:moveTo>
                  <a:pt x="255" y="0"/>
                </a:moveTo>
                <a:lnTo>
                  <a:pt x="0" y="9522"/>
                </a:lnTo>
                <a:lnTo>
                  <a:pt x="53560" y="10957"/>
                </a:lnTo>
                <a:lnTo>
                  <a:pt x="106767" y="15191"/>
                </a:lnTo>
                <a:lnTo>
                  <a:pt x="159773" y="22134"/>
                </a:lnTo>
                <a:lnTo>
                  <a:pt x="212474" y="31696"/>
                </a:lnTo>
                <a:lnTo>
                  <a:pt x="264765" y="43788"/>
                </a:lnTo>
                <a:lnTo>
                  <a:pt x="316543" y="58320"/>
                </a:lnTo>
                <a:lnTo>
                  <a:pt x="367700" y="75201"/>
                </a:lnTo>
                <a:lnTo>
                  <a:pt x="418133" y="94343"/>
                </a:lnTo>
                <a:lnTo>
                  <a:pt x="467737" y="115655"/>
                </a:lnTo>
                <a:lnTo>
                  <a:pt x="516406" y="139045"/>
                </a:lnTo>
                <a:lnTo>
                  <a:pt x="564034" y="164425"/>
                </a:lnTo>
                <a:lnTo>
                  <a:pt x="610518" y="191703"/>
                </a:lnTo>
                <a:lnTo>
                  <a:pt x="655750" y="220790"/>
                </a:lnTo>
                <a:lnTo>
                  <a:pt x="699627" y="251593"/>
                </a:lnTo>
                <a:lnTo>
                  <a:pt x="742044" y="284022"/>
                </a:lnTo>
                <a:lnTo>
                  <a:pt x="782896" y="317986"/>
                </a:lnTo>
                <a:lnTo>
                  <a:pt x="822077" y="353394"/>
                </a:lnTo>
                <a:lnTo>
                  <a:pt x="859481" y="390152"/>
                </a:lnTo>
                <a:lnTo>
                  <a:pt x="895005" y="428174"/>
                </a:lnTo>
                <a:lnTo>
                  <a:pt x="928546" y="467365"/>
                </a:lnTo>
                <a:lnTo>
                  <a:pt x="959996" y="507632"/>
                </a:lnTo>
                <a:lnTo>
                  <a:pt x="989252" y="548887"/>
                </a:lnTo>
                <a:lnTo>
                  <a:pt x="1016210" y="591037"/>
                </a:lnTo>
                <a:lnTo>
                  <a:pt x="1040767" y="633989"/>
                </a:lnTo>
                <a:lnTo>
                  <a:pt x="1062818" y="677652"/>
                </a:lnTo>
                <a:lnTo>
                  <a:pt x="1082259" y="721935"/>
                </a:lnTo>
                <a:lnTo>
                  <a:pt x="1098989" y="766744"/>
                </a:lnTo>
                <a:lnTo>
                  <a:pt x="1112903" y="811992"/>
                </a:lnTo>
                <a:lnTo>
                  <a:pt x="1123900" y="857584"/>
                </a:lnTo>
                <a:lnTo>
                  <a:pt x="1131878" y="903431"/>
                </a:lnTo>
                <a:lnTo>
                  <a:pt x="1136735" y="949443"/>
                </a:lnTo>
                <a:lnTo>
                  <a:pt x="1137409" y="968510"/>
                </a:lnTo>
                <a:lnTo>
                  <a:pt x="1142454" y="976491"/>
                </a:lnTo>
                <a:lnTo>
                  <a:pt x="1146917" y="968171"/>
                </a:lnTo>
                <a:lnTo>
                  <a:pt x="1146206" y="948441"/>
                </a:lnTo>
                <a:lnTo>
                  <a:pt x="1141262" y="901796"/>
                </a:lnTo>
                <a:lnTo>
                  <a:pt x="1133160" y="855348"/>
                </a:lnTo>
                <a:lnTo>
                  <a:pt x="1122006" y="809190"/>
                </a:lnTo>
                <a:lnTo>
                  <a:pt x="1107911" y="763412"/>
                </a:lnTo>
                <a:lnTo>
                  <a:pt x="1090980" y="718104"/>
                </a:lnTo>
                <a:lnTo>
                  <a:pt x="1071319" y="673357"/>
                </a:lnTo>
                <a:lnTo>
                  <a:pt x="1049035" y="629260"/>
                </a:lnTo>
                <a:lnTo>
                  <a:pt x="1024234" y="585904"/>
                </a:lnTo>
                <a:lnTo>
                  <a:pt x="997021" y="543377"/>
                </a:lnTo>
                <a:lnTo>
                  <a:pt x="967502" y="501769"/>
                </a:lnTo>
                <a:lnTo>
                  <a:pt x="935781" y="461171"/>
                </a:lnTo>
                <a:lnTo>
                  <a:pt x="901965" y="421670"/>
                </a:lnTo>
                <a:lnTo>
                  <a:pt x="866157" y="383359"/>
                </a:lnTo>
                <a:lnTo>
                  <a:pt x="828462" y="346326"/>
                </a:lnTo>
                <a:lnTo>
                  <a:pt x="788984" y="310661"/>
                </a:lnTo>
                <a:lnTo>
                  <a:pt x="747829" y="276454"/>
                </a:lnTo>
                <a:lnTo>
                  <a:pt x="705100" y="243796"/>
                </a:lnTo>
                <a:lnTo>
                  <a:pt x="660901" y="212778"/>
                </a:lnTo>
                <a:lnTo>
                  <a:pt x="615337" y="183488"/>
                </a:lnTo>
                <a:lnTo>
                  <a:pt x="568512" y="156019"/>
                </a:lnTo>
                <a:lnTo>
                  <a:pt x="520531" y="130460"/>
                </a:lnTo>
                <a:lnTo>
                  <a:pt x="471496" y="106903"/>
                </a:lnTo>
                <a:lnTo>
                  <a:pt x="421513" y="85437"/>
                </a:lnTo>
                <a:lnTo>
                  <a:pt x="370685" y="66156"/>
                </a:lnTo>
                <a:lnTo>
                  <a:pt x="319116" y="49149"/>
                </a:lnTo>
                <a:lnTo>
                  <a:pt x="266910" y="34508"/>
                </a:lnTo>
                <a:lnTo>
                  <a:pt x="214174" y="22325"/>
                </a:lnTo>
                <a:lnTo>
                  <a:pt x="161009" y="12691"/>
                </a:lnTo>
                <a:lnTo>
                  <a:pt x="107522" y="5697"/>
                </a:lnTo>
                <a:lnTo>
                  <a:pt x="53816" y="1436"/>
                </a:lnTo>
                <a:lnTo>
                  <a:pt x="2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723265" y="4154932"/>
            <a:ext cx="3603625" cy="165353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240665" indent="-227965">
              <a:lnSpc>
                <a:spcPct val="100000"/>
              </a:lnSpc>
              <a:spcBef>
                <a:spcPts val="195"/>
              </a:spcBef>
              <a:buChar char="•"/>
              <a:tabLst>
                <a:tab pos="240665" algn="l"/>
                <a:tab pos="241300" algn="l"/>
              </a:tabLst>
            </a:pPr>
            <a:r>
              <a:rPr sz="1600" dirty="0">
                <a:latin typeface="Times New Roman"/>
                <a:cs typeface="Times New Roman"/>
              </a:rPr>
              <a:t>Representación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datos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por</a:t>
            </a:r>
            <a:endParaRPr sz="1600">
              <a:latin typeface="Times New Roman"/>
              <a:cs typeface="Times New Roman"/>
            </a:endParaRPr>
          </a:p>
          <a:p>
            <a:pPr marL="241300">
              <a:lnSpc>
                <a:spcPct val="100000"/>
              </a:lnSpc>
              <a:spcBef>
                <a:spcPts val="95"/>
              </a:spcBef>
            </a:pPr>
            <a:r>
              <a:rPr sz="1600" b="1" dirty="0">
                <a:latin typeface="Times New Roman"/>
                <a:cs typeface="Times New Roman"/>
              </a:rPr>
              <a:t>características</a:t>
            </a:r>
            <a:r>
              <a:rPr sz="1600" b="1" spc="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y</a:t>
            </a:r>
            <a:r>
              <a:rPr sz="1600" b="1" spc="5" dirty="0">
                <a:latin typeface="Times New Roman"/>
                <a:cs typeface="Times New Roman"/>
              </a:rPr>
              <a:t> </a:t>
            </a:r>
            <a:r>
              <a:rPr sz="1600" b="1" spc="-10" dirty="0">
                <a:latin typeface="Times New Roman"/>
                <a:cs typeface="Times New Roman"/>
              </a:rPr>
              <a:t>atributos</a:t>
            </a:r>
            <a:endParaRPr sz="1600">
              <a:latin typeface="Times New Roman"/>
              <a:cs typeface="Times New Roman"/>
            </a:endParaRPr>
          </a:p>
          <a:p>
            <a:pPr marL="240665" indent="-227965">
              <a:lnSpc>
                <a:spcPct val="100000"/>
              </a:lnSpc>
              <a:spcBef>
                <a:spcPts val="385"/>
              </a:spcBef>
              <a:buChar char="•"/>
              <a:tabLst>
                <a:tab pos="240665" algn="l"/>
                <a:tab pos="241300" algn="l"/>
              </a:tabLst>
            </a:pPr>
            <a:r>
              <a:rPr sz="1600" dirty="0">
                <a:latin typeface="Times New Roman"/>
                <a:cs typeface="Times New Roman"/>
              </a:rPr>
              <a:t>E.g.: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estado de </a:t>
            </a:r>
            <a:r>
              <a:rPr sz="1600" spc="-10" dirty="0">
                <a:latin typeface="Times New Roman"/>
                <a:cs typeface="Times New Roman"/>
              </a:rPr>
              <a:t>trafico</a:t>
            </a:r>
            <a:endParaRPr sz="1600">
              <a:latin typeface="Times New Roman"/>
              <a:cs typeface="Times New Roman"/>
            </a:endParaRPr>
          </a:p>
          <a:p>
            <a:pPr marL="736600">
              <a:lnSpc>
                <a:spcPct val="100000"/>
              </a:lnSpc>
              <a:spcBef>
                <a:spcPts val="360"/>
              </a:spcBef>
            </a:pPr>
            <a:r>
              <a:rPr sz="1600" b="1" dirty="0">
                <a:latin typeface="Times New Roman"/>
                <a:cs typeface="Times New Roman"/>
              </a:rPr>
              <a:t>tiempo</a:t>
            </a:r>
            <a:r>
              <a:rPr sz="1600" b="1" spc="-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– día de la semana</a:t>
            </a:r>
            <a:r>
              <a:rPr sz="1600" b="1" spc="-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– </a:t>
            </a:r>
            <a:r>
              <a:rPr sz="1600" b="1" spc="-20" dirty="0">
                <a:latin typeface="Times New Roman"/>
                <a:cs typeface="Times New Roman"/>
              </a:rPr>
              <a:t>hora</a:t>
            </a:r>
            <a:endParaRPr sz="1600">
              <a:latin typeface="Times New Roman"/>
              <a:cs typeface="Times New Roman"/>
            </a:endParaRPr>
          </a:p>
          <a:p>
            <a:pPr marL="736600">
              <a:lnSpc>
                <a:spcPts val="1910"/>
              </a:lnSpc>
              <a:spcBef>
                <a:spcPts val="385"/>
              </a:spcBef>
            </a:pPr>
            <a:r>
              <a:rPr sz="1600" spc="-10" dirty="0">
                <a:latin typeface="Times New Roman"/>
                <a:cs typeface="Times New Roman"/>
              </a:rPr>
              <a:t>&lt;lluvia–viernes–8:00&gt;</a:t>
            </a:r>
            <a:endParaRPr sz="1600">
              <a:latin typeface="Times New Roman"/>
              <a:cs typeface="Times New Roman"/>
            </a:endParaRPr>
          </a:p>
          <a:p>
            <a:pPr marL="546100">
              <a:lnSpc>
                <a:spcPts val="1910"/>
              </a:lnSpc>
            </a:pPr>
            <a:r>
              <a:rPr sz="1600" dirty="0">
                <a:latin typeface="Times New Roman"/>
                <a:cs typeface="Times New Roman"/>
              </a:rPr>
              <a:t>&lt;sol–sábado– </a:t>
            </a:r>
            <a:r>
              <a:rPr sz="1600" spc="-10" dirty="0">
                <a:latin typeface="Times New Roman"/>
                <a:cs typeface="Times New Roman"/>
              </a:rPr>
              <a:t>12:00&gt;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066665" y="4164076"/>
            <a:ext cx="3603625" cy="1640839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240665" marR="643255" indent="-227965">
              <a:lnSpc>
                <a:spcPct val="103699"/>
              </a:lnSpc>
              <a:spcBef>
                <a:spcPts val="25"/>
              </a:spcBef>
              <a:buChar char="•"/>
              <a:tabLst>
                <a:tab pos="240665" algn="l"/>
                <a:tab pos="241300" algn="l"/>
              </a:tabLst>
            </a:pPr>
            <a:r>
              <a:rPr sz="1600" dirty="0">
                <a:latin typeface="Times New Roman"/>
                <a:cs typeface="Times New Roman"/>
              </a:rPr>
              <a:t>Representación </a:t>
            </a:r>
            <a:r>
              <a:rPr sz="1600" b="1" dirty="0">
                <a:latin typeface="Times New Roman"/>
                <a:cs typeface="Times New Roman"/>
              </a:rPr>
              <a:t>no </a:t>
            </a:r>
            <a:r>
              <a:rPr sz="1600" b="1" spc="-10" dirty="0">
                <a:latin typeface="Times New Roman"/>
                <a:cs typeface="Times New Roman"/>
              </a:rPr>
              <a:t>directamente interpretable</a:t>
            </a:r>
            <a:endParaRPr sz="1600">
              <a:latin typeface="Times New Roman"/>
              <a:cs typeface="Times New Roman"/>
            </a:endParaRPr>
          </a:p>
          <a:p>
            <a:pPr marL="240665" indent="-227965">
              <a:lnSpc>
                <a:spcPct val="100000"/>
              </a:lnSpc>
              <a:spcBef>
                <a:spcPts val="385"/>
              </a:spcBef>
              <a:buChar char="•"/>
              <a:tabLst>
                <a:tab pos="240665" algn="l"/>
                <a:tab pos="241300" algn="l"/>
              </a:tabLst>
            </a:pPr>
            <a:r>
              <a:rPr sz="1600" dirty="0">
                <a:latin typeface="Times New Roman"/>
                <a:cs typeface="Times New Roman"/>
              </a:rPr>
              <a:t>E.g.: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estado de </a:t>
            </a:r>
            <a:r>
              <a:rPr sz="1600" spc="-10" dirty="0">
                <a:latin typeface="Times New Roman"/>
                <a:cs typeface="Times New Roman"/>
              </a:rPr>
              <a:t>trafico</a:t>
            </a:r>
            <a:endParaRPr sz="1600">
              <a:latin typeface="Times New Roman"/>
              <a:cs typeface="Times New Roman"/>
            </a:endParaRPr>
          </a:p>
          <a:p>
            <a:pPr marL="736600">
              <a:lnSpc>
                <a:spcPct val="100000"/>
              </a:lnSpc>
              <a:spcBef>
                <a:spcPts val="385"/>
              </a:spcBef>
            </a:pPr>
            <a:r>
              <a:rPr sz="1600" b="1" dirty="0">
                <a:latin typeface="Times New Roman"/>
                <a:cs typeface="Times New Roman"/>
              </a:rPr>
              <a:t>tiempo</a:t>
            </a:r>
            <a:r>
              <a:rPr sz="1600" b="1" spc="-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– día de la semana</a:t>
            </a:r>
            <a:r>
              <a:rPr sz="1600" b="1" spc="-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– </a:t>
            </a:r>
            <a:r>
              <a:rPr sz="1600" b="1" spc="-20" dirty="0">
                <a:latin typeface="Times New Roman"/>
                <a:cs typeface="Times New Roman"/>
              </a:rPr>
              <a:t>hora</a:t>
            </a:r>
            <a:endParaRPr sz="1600">
              <a:latin typeface="Times New Roman"/>
              <a:cs typeface="Times New Roman"/>
            </a:endParaRPr>
          </a:p>
          <a:p>
            <a:pPr marL="736600">
              <a:lnSpc>
                <a:spcPts val="1910"/>
              </a:lnSpc>
              <a:spcBef>
                <a:spcPts val="385"/>
              </a:spcBef>
            </a:pPr>
            <a:r>
              <a:rPr sz="1600" spc="-10" dirty="0">
                <a:latin typeface="Times New Roman"/>
                <a:cs typeface="Times New Roman"/>
              </a:rPr>
              <a:t>&lt;0001–1101–0010&gt;</a:t>
            </a:r>
            <a:endParaRPr sz="1600">
              <a:latin typeface="Times New Roman"/>
              <a:cs typeface="Times New Roman"/>
            </a:endParaRPr>
          </a:p>
          <a:p>
            <a:pPr marL="1041400">
              <a:lnSpc>
                <a:spcPts val="1910"/>
              </a:lnSpc>
            </a:pPr>
            <a:r>
              <a:rPr sz="1600" spc="-10" dirty="0">
                <a:latin typeface="Times New Roman"/>
                <a:cs typeface="Times New Roman"/>
              </a:rPr>
              <a:t>&lt;1101–0101–1110&gt;</a:t>
            </a:r>
            <a:endParaRPr sz="1600">
              <a:latin typeface="Times New Roman"/>
              <a:cs typeface="Times New Roman"/>
            </a:endParaRPr>
          </a:p>
        </p:txBody>
      </p:sp>
      <p:pic>
        <p:nvPicPr>
          <p:cNvPr id="28" name="object 2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29" name="object 29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10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grpSp>
        <p:nvGrpSpPr>
          <p:cNvPr id="11" name="object 11"/>
          <p:cNvGrpSpPr/>
          <p:nvPr/>
        </p:nvGrpSpPr>
        <p:grpSpPr>
          <a:xfrm>
            <a:off x="1470074" y="2724075"/>
            <a:ext cx="6853555" cy="495300"/>
            <a:chOff x="1470074" y="2724075"/>
            <a:chExt cx="6853555" cy="495300"/>
          </a:xfrm>
        </p:grpSpPr>
        <p:sp>
          <p:nvSpPr>
            <p:cNvPr id="12" name="object 12"/>
            <p:cNvSpPr/>
            <p:nvPr/>
          </p:nvSpPr>
          <p:spPr>
            <a:xfrm>
              <a:off x="1476374" y="2730375"/>
              <a:ext cx="6840855" cy="482600"/>
            </a:xfrm>
            <a:custGeom>
              <a:avLst/>
              <a:gdLst/>
              <a:ahLst/>
              <a:cxnLst/>
              <a:rect l="l" t="t" r="r" b="b"/>
              <a:pathLst>
                <a:path w="6840855" h="482600">
                  <a:moveTo>
                    <a:pt x="6760103" y="0"/>
                  </a:moveTo>
                  <a:lnTo>
                    <a:pt x="80434" y="0"/>
                  </a:lnTo>
                  <a:lnTo>
                    <a:pt x="49125" y="6321"/>
                  </a:lnTo>
                  <a:lnTo>
                    <a:pt x="23558" y="23559"/>
                  </a:lnTo>
                  <a:lnTo>
                    <a:pt x="6320" y="49127"/>
                  </a:lnTo>
                  <a:lnTo>
                    <a:pt x="0" y="80436"/>
                  </a:lnTo>
                  <a:lnTo>
                    <a:pt x="0" y="402164"/>
                  </a:lnTo>
                  <a:lnTo>
                    <a:pt x="6320" y="433473"/>
                  </a:lnTo>
                  <a:lnTo>
                    <a:pt x="23558" y="459041"/>
                  </a:lnTo>
                  <a:lnTo>
                    <a:pt x="49125" y="476278"/>
                  </a:lnTo>
                  <a:lnTo>
                    <a:pt x="80434" y="482600"/>
                  </a:lnTo>
                  <a:lnTo>
                    <a:pt x="6760103" y="482600"/>
                  </a:lnTo>
                  <a:lnTo>
                    <a:pt x="6791411" y="476278"/>
                  </a:lnTo>
                  <a:lnTo>
                    <a:pt x="6816978" y="459041"/>
                  </a:lnTo>
                  <a:lnTo>
                    <a:pt x="6834216" y="433473"/>
                  </a:lnTo>
                  <a:lnTo>
                    <a:pt x="6840537" y="402164"/>
                  </a:lnTo>
                  <a:lnTo>
                    <a:pt x="6840537" y="80436"/>
                  </a:lnTo>
                  <a:lnTo>
                    <a:pt x="6834216" y="49127"/>
                  </a:lnTo>
                  <a:lnTo>
                    <a:pt x="6816978" y="23559"/>
                  </a:lnTo>
                  <a:lnTo>
                    <a:pt x="6791411" y="6321"/>
                  </a:lnTo>
                  <a:lnTo>
                    <a:pt x="6760103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476374" y="2730375"/>
              <a:ext cx="6840855" cy="482600"/>
            </a:xfrm>
            <a:custGeom>
              <a:avLst/>
              <a:gdLst/>
              <a:ahLst/>
              <a:cxnLst/>
              <a:rect l="l" t="t" r="r" b="b"/>
              <a:pathLst>
                <a:path w="6840855" h="482600">
                  <a:moveTo>
                    <a:pt x="0" y="80435"/>
                  </a:moveTo>
                  <a:lnTo>
                    <a:pt x="6320" y="49126"/>
                  </a:lnTo>
                  <a:lnTo>
                    <a:pt x="23558" y="23559"/>
                  </a:lnTo>
                  <a:lnTo>
                    <a:pt x="49125" y="6321"/>
                  </a:lnTo>
                  <a:lnTo>
                    <a:pt x="80434" y="0"/>
                  </a:lnTo>
                  <a:lnTo>
                    <a:pt x="6760103" y="0"/>
                  </a:lnTo>
                  <a:lnTo>
                    <a:pt x="6791412" y="6321"/>
                  </a:lnTo>
                  <a:lnTo>
                    <a:pt x="6816979" y="23559"/>
                  </a:lnTo>
                  <a:lnTo>
                    <a:pt x="6834217" y="49126"/>
                  </a:lnTo>
                  <a:lnTo>
                    <a:pt x="6840538" y="80435"/>
                  </a:lnTo>
                  <a:lnTo>
                    <a:pt x="6840538" y="402164"/>
                  </a:lnTo>
                  <a:lnTo>
                    <a:pt x="6834217" y="433473"/>
                  </a:lnTo>
                  <a:lnTo>
                    <a:pt x="6816979" y="459040"/>
                  </a:lnTo>
                  <a:lnTo>
                    <a:pt x="6791412" y="476278"/>
                  </a:lnTo>
                  <a:lnTo>
                    <a:pt x="6760103" y="482600"/>
                  </a:lnTo>
                  <a:lnTo>
                    <a:pt x="80434" y="482600"/>
                  </a:lnTo>
                  <a:lnTo>
                    <a:pt x="49125" y="476278"/>
                  </a:lnTo>
                  <a:lnTo>
                    <a:pt x="23558" y="459040"/>
                  </a:lnTo>
                  <a:lnTo>
                    <a:pt x="6320" y="433473"/>
                  </a:lnTo>
                  <a:lnTo>
                    <a:pt x="0" y="402164"/>
                  </a:lnTo>
                  <a:lnTo>
                    <a:pt x="0" y="80435"/>
                  </a:lnTo>
                  <a:close/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94005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Aprendizaje</a:t>
            </a:r>
          </a:p>
        </p:txBody>
      </p:sp>
      <p:sp>
        <p:nvSpPr>
          <p:cNvPr id="15" name="object 15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Resumen:</a:t>
            </a: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050"/>
          </a:p>
          <a:p>
            <a:pPr marL="355600">
              <a:lnSpc>
                <a:spcPct val="100000"/>
              </a:lnSpc>
            </a:pPr>
            <a:r>
              <a:rPr b="0" dirty="0">
                <a:latin typeface="Times New Roman"/>
                <a:cs typeface="Times New Roman"/>
              </a:rPr>
              <a:t>Bloque</a:t>
            </a:r>
            <a:r>
              <a:rPr b="0" spc="-30" dirty="0">
                <a:latin typeface="Times New Roman"/>
                <a:cs typeface="Times New Roman"/>
              </a:rPr>
              <a:t> </a:t>
            </a:r>
            <a:r>
              <a:rPr b="0" dirty="0">
                <a:latin typeface="Times New Roman"/>
                <a:cs typeface="Times New Roman"/>
              </a:rPr>
              <a:t>4:</a:t>
            </a:r>
            <a:r>
              <a:rPr b="0" spc="-125" dirty="0">
                <a:latin typeface="Times New Roman"/>
                <a:cs typeface="Times New Roman"/>
              </a:rPr>
              <a:t> </a:t>
            </a:r>
            <a:r>
              <a:rPr b="0" dirty="0">
                <a:latin typeface="Times New Roman"/>
                <a:cs typeface="Times New Roman"/>
              </a:rPr>
              <a:t>Aprendizaje</a:t>
            </a:r>
            <a:r>
              <a:rPr b="0" spc="-20" dirty="0">
                <a:latin typeface="Times New Roman"/>
                <a:cs typeface="Times New Roman"/>
              </a:rPr>
              <a:t> </a:t>
            </a:r>
            <a:r>
              <a:rPr b="0" spc="-10" dirty="0">
                <a:latin typeface="Times New Roman"/>
                <a:cs typeface="Times New Roman"/>
              </a:rPr>
              <a:t>automático</a:t>
            </a: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Introducción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automático</a:t>
            </a:r>
            <a:endParaRPr sz="2000">
              <a:latin typeface="Times New Roman"/>
              <a:cs typeface="Times New Roman"/>
            </a:endParaRPr>
          </a:p>
          <a:p>
            <a:pPr marL="1827530" lvl="2" indent="-558165">
              <a:lnSpc>
                <a:spcPct val="100000"/>
              </a:lnSpc>
              <a:spcBef>
                <a:spcPts val="1300"/>
              </a:spcBef>
              <a:buAutoNum type="arabicPeriod"/>
              <a:tabLst>
                <a:tab pos="1828164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supervisado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inductivo)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decisión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Neuronales</a:t>
            </a:r>
            <a:endParaRPr sz="2000">
              <a:latin typeface="Times New Roman"/>
              <a:cs typeface="Times New Roman"/>
            </a:endParaRPr>
          </a:p>
          <a:p>
            <a:pPr marL="1330325" lvl="1" indent="-633730">
              <a:lnSpc>
                <a:spcPct val="100000"/>
              </a:lnSpc>
              <a:spcBef>
                <a:spcPts val="1295"/>
              </a:spcBef>
              <a:buAutoNum type="arabicPeriod"/>
              <a:tabLst>
                <a:tab pos="1330325" algn="l"/>
                <a:tab pos="1330960" algn="l"/>
              </a:tabLst>
            </a:pPr>
            <a:r>
              <a:rPr sz="2000" dirty="0">
                <a:latin typeface="Times New Roman"/>
                <a:cs typeface="Times New Roman"/>
              </a:rPr>
              <a:t>Evaluación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supervisado</a:t>
            </a:r>
            <a:endParaRPr sz="2000">
              <a:latin typeface="Times New Roman"/>
              <a:cs typeface="Times New Roman"/>
            </a:endParaRPr>
          </a:p>
          <a:p>
            <a:pPr marL="1316355" lvl="1" indent="-61976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316355" algn="l"/>
                <a:tab pos="131699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refuerzo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6" name="object 1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11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2617470" marR="5080" indent="-1488440">
              <a:lnSpc>
                <a:spcPct val="100800"/>
              </a:lnSpc>
              <a:spcBef>
                <a:spcPts val="75"/>
              </a:spcBef>
            </a:pPr>
            <a:r>
              <a:rPr dirty="0"/>
              <a:t>Aprendizaje</a:t>
            </a:r>
            <a:r>
              <a:rPr spc="-35" dirty="0"/>
              <a:t> </a:t>
            </a:r>
            <a:r>
              <a:rPr dirty="0"/>
              <a:t>inductivo</a:t>
            </a:r>
            <a:r>
              <a:rPr spc="-30" dirty="0"/>
              <a:t> </a:t>
            </a:r>
            <a:r>
              <a:rPr spc="-10" dirty="0"/>
              <a:t>(supervisado): </a:t>
            </a:r>
            <a:r>
              <a:rPr dirty="0"/>
              <a:t>esquema</a:t>
            </a:r>
            <a:r>
              <a:rPr spc="-25" dirty="0"/>
              <a:t> </a:t>
            </a:r>
            <a:r>
              <a:rPr spc="-10" dirty="0"/>
              <a:t>básico</a:t>
            </a:r>
          </a:p>
        </p:txBody>
      </p:sp>
      <p:grpSp>
        <p:nvGrpSpPr>
          <p:cNvPr id="12" name="object 12"/>
          <p:cNvGrpSpPr/>
          <p:nvPr/>
        </p:nvGrpSpPr>
        <p:grpSpPr>
          <a:xfrm>
            <a:off x="376237" y="1443037"/>
            <a:ext cx="4581525" cy="1762125"/>
            <a:chOff x="376237" y="1443037"/>
            <a:chExt cx="4581525" cy="1762125"/>
          </a:xfrm>
        </p:grpSpPr>
        <p:sp>
          <p:nvSpPr>
            <p:cNvPr id="13" name="object 13"/>
            <p:cNvSpPr/>
            <p:nvPr/>
          </p:nvSpPr>
          <p:spPr>
            <a:xfrm>
              <a:off x="381000" y="1447800"/>
              <a:ext cx="4572000" cy="1752600"/>
            </a:xfrm>
            <a:custGeom>
              <a:avLst/>
              <a:gdLst/>
              <a:ahLst/>
              <a:cxnLst/>
              <a:rect l="l" t="t" r="r" b="b"/>
              <a:pathLst>
                <a:path w="4572000" h="1752600">
                  <a:moveTo>
                    <a:pt x="4572000" y="0"/>
                  </a:moveTo>
                  <a:lnTo>
                    <a:pt x="0" y="0"/>
                  </a:lnTo>
                  <a:lnTo>
                    <a:pt x="0" y="1752600"/>
                  </a:lnTo>
                  <a:lnTo>
                    <a:pt x="4572000" y="1752600"/>
                  </a:lnTo>
                  <a:lnTo>
                    <a:pt x="4572000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81000" y="1447800"/>
              <a:ext cx="4572000" cy="1752600"/>
            </a:xfrm>
            <a:custGeom>
              <a:avLst/>
              <a:gdLst/>
              <a:ahLst/>
              <a:cxnLst/>
              <a:rect l="l" t="t" r="r" b="b"/>
              <a:pathLst>
                <a:path w="4572000" h="1752600">
                  <a:moveTo>
                    <a:pt x="0" y="0"/>
                  </a:moveTo>
                  <a:lnTo>
                    <a:pt x="4572000" y="0"/>
                  </a:lnTo>
                  <a:lnTo>
                    <a:pt x="4572000" y="1752600"/>
                  </a:lnTo>
                  <a:lnTo>
                    <a:pt x="0" y="17526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990600" y="1676400"/>
              <a:ext cx="904875" cy="347980"/>
            </a:xfrm>
            <a:custGeom>
              <a:avLst/>
              <a:gdLst/>
              <a:ahLst/>
              <a:cxnLst/>
              <a:rect l="l" t="t" r="r" b="b"/>
              <a:pathLst>
                <a:path w="904875" h="347980">
                  <a:moveTo>
                    <a:pt x="452437" y="0"/>
                  </a:moveTo>
                  <a:lnTo>
                    <a:pt x="0" y="347662"/>
                  </a:lnTo>
                  <a:lnTo>
                    <a:pt x="904875" y="347662"/>
                  </a:lnTo>
                  <a:lnTo>
                    <a:pt x="452437" y="0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990600" y="1676400"/>
              <a:ext cx="904875" cy="347980"/>
            </a:xfrm>
            <a:custGeom>
              <a:avLst/>
              <a:gdLst/>
              <a:ahLst/>
              <a:cxnLst/>
              <a:rect l="l" t="t" r="r" b="b"/>
              <a:pathLst>
                <a:path w="904875" h="347980">
                  <a:moveTo>
                    <a:pt x="0" y="347663"/>
                  </a:moveTo>
                  <a:lnTo>
                    <a:pt x="452437" y="0"/>
                  </a:lnTo>
                  <a:lnTo>
                    <a:pt x="904875" y="347663"/>
                  </a:lnTo>
                  <a:lnTo>
                    <a:pt x="0" y="347663"/>
                  </a:lnTo>
                  <a:close/>
                </a:path>
              </a:pathLst>
            </a:custGeom>
            <a:ln w="93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133600" y="1600200"/>
              <a:ext cx="457200" cy="609600"/>
            </a:xfrm>
            <a:custGeom>
              <a:avLst/>
              <a:gdLst/>
              <a:ahLst/>
              <a:cxnLst/>
              <a:rect l="l" t="t" r="r" b="b"/>
              <a:pathLst>
                <a:path w="457200" h="609600">
                  <a:moveTo>
                    <a:pt x="228600" y="0"/>
                  </a:moveTo>
                  <a:lnTo>
                    <a:pt x="0" y="609600"/>
                  </a:lnTo>
                  <a:lnTo>
                    <a:pt x="457200" y="609600"/>
                  </a:lnTo>
                  <a:lnTo>
                    <a:pt x="228600" y="0"/>
                  </a:lnTo>
                  <a:close/>
                </a:path>
              </a:pathLst>
            </a:custGeom>
            <a:solidFill>
              <a:srgbClr val="FFC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133600" y="1600200"/>
              <a:ext cx="457200" cy="609600"/>
            </a:xfrm>
            <a:custGeom>
              <a:avLst/>
              <a:gdLst/>
              <a:ahLst/>
              <a:cxnLst/>
              <a:rect l="l" t="t" r="r" b="b"/>
              <a:pathLst>
                <a:path w="457200" h="609600">
                  <a:moveTo>
                    <a:pt x="0" y="609600"/>
                  </a:moveTo>
                  <a:lnTo>
                    <a:pt x="228600" y="0"/>
                  </a:lnTo>
                  <a:lnTo>
                    <a:pt x="457200" y="609600"/>
                  </a:lnTo>
                  <a:lnTo>
                    <a:pt x="0" y="609600"/>
                  </a:lnTo>
                  <a:close/>
                </a:path>
              </a:pathLst>
            </a:custGeom>
            <a:ln w="93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743200" y="1981200"/>
              <a:ext cx="904875" cy="576580"/>
            </a:xfrm>
            <a:custGeom>
              <a:avLst/>
              <a:gdLst/>
              <a:ahLst/>
              <a:cxnLst/>
              <a:rect l="l" t="t" r="r" b="b"/>
              <a:pathLst>
                <a:path w="904875" h="576580">
                  <a:moveTo>
                    <a:pt x="452437" y="0"/>
                  </a:moveTo>
                  <a:lnTo>
                    <a:pt x="0" y="576262"/>
                  </a:lnTo>
                  <a:lnTo>
                    <a:pt x="904875" y="576262"/>
                  </a:lnTo>
                  <a:lnTo>
                    <a:pt x="452437" y="0"/>
                  </a:lnTo>
                  <a:close/>
                </a:path>
              </a:pathLst>
            </a:custGeom>
            <a:solidFill>
              <a:srgbClr val="0020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743200" y="1981200"/>
              <a:ext cx="904875" cy="576580"/>
            </a:xfrm>
            <a:custGeom>
              <a:avLst/>
              <a:gdLst/>
              <a:ahLst/>
              <a:cxnLst/>
              <a:rect l="l" t="t" r="r" b="b"/>
              <a:pathLst>
                <a:path w="904875" h="576580">
                  <a:moveTo>
                    <a:pt x="0" y="576263"/>
                  </a:moveTo>
                  <a:lnTo>
                    <a:pt x="452437" y="0"/>
                  </a:lnTo>
                  <a:lnTo>
                    <a:pt x="904875" y="576263"/>
                  </a:lnTo>
                  <a:lnTo>
                    <a:pt x="0" y="576263"/>
                  </a:lnTo>
                  <a:close/>
                </a:path>
              </a:pathLst>
            </a:custGeom>
            <a:ln w="93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828800" y="2438400"/>
              <a:ext cx="609600" cy="457200"/>
            </a:xfrm>
            <a:custGeom>
              <a:avLst/>
              <a:gdLst/>
              <a:ahLst/>
              <a:cxnLst/>
              <a:rect l="l" t="t" r="r" b="b"/>
              <a:pathLst>
                <a:path w="609600" h="457200">
                  <a:moveTo>
                    <a:pt x="304800" y="0"/>
                  </a:moveTo>
                  <a:lnTo>
                    <a:pt x="250011" y="3683"/>
                  </a:lnTo>
                  <a:lnTo>
                    <a:pt x="198445" y="14301"/>
                  </a:lnTo>
                  <a:lnTo>
                    <a:pt x="150961" y="31210"/>
                  </a:lnTo>
                  <a:lnTo>
                    <a:pt x="108421" y="53763"/>
                  </a:lnTo>
                  <a:lnTo>
                    <a:pt x="71685" y="81316"/>
                  </a:lnTo>
                  <a:lnTo>
                    <a:pt x="41614" y="113221"/>
                  </a:lnTo>
                  <a:lnTo>
                    <a:pt x="19069" y="148834"/>
                  </a:lnTo>
                  <a:lnTo>
                    <a:pt x="4910" y="187508"/>
                  </a:lnTo>
                  <a:lnTo>
                    <a:pt x="0" y="228600"/>
                  </a:lnTo>
                  <a:lnTo>
                    <a:pt x="4910" y="269691"/>
                  </a:lnTo>
                  <a:lnTo>
                    <a:pt x="19069" y="308365"/>
                  </a:lnTo>
                  <a:lnTo>
                    <a:pt x="41614" y="343978"/>
                  </a:lnTo>
                  <a:lnTo>
                    <a:pt x="71685" y="375883"/>
                  </a:lnTo>
                  <a:lnTo>
                    <a:pt x="108421" y="403436"/>
                  </a:lnTo>
                  <a:lnTo>
                    <a:pt x="150961" y="425989"/>
                  </a:lnTo>
                  <a:lnTo>
                    <a:pt x="198445" y="442898"/>
                  </a:lnTo>
                  <a:lnTo>
                    <a:pt x="250011" y="453516"/>
                  </a:lnTo>
                  <a:lnTo>
                    <a:pt x="304800" y="457200"/>
                  </a:lnTo>
                  <a:lnTo>
                    <a:pt x="359588" y="453516"/>
                  </a:lnTo>
                  <a:lnTo>
                    <a:pt x="411154" y="442898"/>
                  </a:lnTo>
                  <a:lnTo>
                    <a:pt x="458638" y="425989"/>
                  </a:lnTo>
                  <a:lnTo>
                    <a:pt x="501178" y="403436"/>
                  </a:lnTo>
                  <a:lnTo>
                    <a:pt x="537914" y="375883"/>
                  </a:lnTo>
                  <a:lnTo>
                    <a:pt x="567985" y="343978"/>
                  </a:lnTo>
                  <a:lnTo>
                    <a:pt x="590530" y="308365"/>
                  </a:lnTo>
                  <a:lnTo>
                    <a:pt x="604689" y="269691"/>
                  </a:lnTo>
                  <a:lnTo>
                    <a:pt x="609600" y="228600"/>
                  </a:lnTo>
                  <a:lnTo>
                    <a:pt x="604689" y="187508"/>
                  </a:lnTo>
                  <a:lnTo>
                    <a:pt x="590530" y="148834"/>
                  </a:lnTo>
                  <a:lnTo>
                    <a:pt x="567985" y="113221"/>
                  </a:lnTo>
                  <a:lnTo>
                    <a:pt x="537914" y="81316"/>
                  </a:lnTo>
                  <a:lnTo>
                    <a:pt x="501178" y="53763"/>
                  </a:lnTo>
                  <a:lnTo>
                    <a:pt x="458638" y="31210"/>
                  </a:lnTo>
                  <a:lnTo>
                    <a:pt x="411154" y="14301"/>
                  </a:lnTo>
                  <a:lnTo>
                    <a:pt x="359588" y="3683"/>
                  </a:lnTo>
                  <a:lnTo>
                    <a:pt x="304800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828800" y="2438400"/>
              <a:ext cx="609600" cy="457200"/>
            </a:xfrm>
            <a:custGeom>
              <a:avLst/>
              <a:gdLst/>
              <a:ahLst/>
              <a:cxnLst/>
              <a:rect l="l" t="t" r="r" b="b"/>
              <a:pathLst>
                <a:path w="609600" h="457200">
                  <a:moveTo>
                    <a:pt x="0" y="228600"/>
                  </a:moveTo>
                  <a:lnTo>
                    <a:pt x="4910" y="187508"/>
                  </a:lnTo>
                  <a:lnTo>
                    <a:pt x="19069" y="148834"/>
                  </a:lnTo>
                  <a:lnTo>
                    <a:pt x="41614" y="113221"/>
                  </a:lnTo>
                  <a:lnTo>
                    <a:pt x="71685" y="81315"/>
                  </a:lnTo>
                  <a:lnTo>
                    <a:pt x="108421" y="53763"/>
                  </a:lnTo>
                  <a:lnTo>
                    <a:pt x="150961" y="31210"/>
                  </a:lnTo>
                  <a:lnTo>
                    <a:pt x="198445" y="14301"/>
                  </a:lnTo>
                  <a:lnTo>
                    <a:pt x="250011" y="3683"/>
                  </a:lnTo>
                  <a:lnTo>
                    <a:pt x="304800" y="0"/>
                  </a:lnTo>
                  <a:lnTo>
                    <a:pt x="359588" y="3683"/>
                  </a:lnTo>
                  <a:lnTo>
                    <a:pt x="411154" y="14301"/>
                  </a:lnTo>
                  <a:lnTo>
                    <a:pt x="458638" y="31210"/>
                  </a:lnTo>
                  <a:lnTo>
                    <a:pt x="501178" y="53763"/>
                  </a:lnTo>
                  <a:lnTo>
                    <a:pt x="537914" y="81315"/>
                  </a:lnTo>
                  <a:lnTo>
                    <a:pt x="567985" y="113221"/>
                  </a:lnTo>
                  <a:lnTo>
                    <a:pt x="590530" y="148834"/>
                  </a:lnTo>
                  <a:lnTo>
                    <a:pt x="604689" y="187508"/>
                  </a:lnTo>
                  <a:lnTo>
                    <a:pt x="609600" y="228600"/>
                  </a:lnTo>
                  <a:lnTo>
                    <a:pt x="604689" y="269691"/>
                  </a:lnTo>
                  <a:lnTo>
                    <a:pt x="590530" y="308365"/>
                  </a:lnTo>
                  <a:lnTo>
                    <a:pt x="567985" y="343978"/>
                  </a:lnTo>
                  <a:lnTo>
                    <a:pt x="537914" y="375884"/>
                  </a:lnTo>
                  <a:lnTo>
                    <a:pt x="501178" y="403436"/>
                  </a:lnTo>
                  <a:lnTo>
                    <a:pt x="458638" y="425989"/>
                  </a:lnTo>
                  <a:lnTo>
                    <a:pt x="411154" y="442898"/>
                  </a:lnTo>
                  <a:lnTo>
                    <a:pt x="359588" y="453516"/>
                  </a:lnTo>
                  <a:lnTo>
                    <a:pt x="304800" y="457200"/>
                  </a:lnTo>
                  <a:lnTo>
                    <a:pt x="250011" y="453516"/>
                  </a:lnTo>
                  <a:lnTo>
                    <a:pt x="198445" y="442898"/>
                  </a:lnTo>
                  <a:lnTo>
                    <a:pt x="150961" y="425989"/>
                  </a:lnTo>
                  <a:lnTo>
                    <a:pt x="108421" y="403436"/>
                  </a:lnTo>
                  <a:lnTo>
                    <a:pt x="71685" y="375884"/>
                  </a:lnTo>
                  <a:lnTo>
                    <a:pt x="41614" y="343978"/>
                  </a:lnTo>
                  <a:lnTo>
                    <a:pt x="19069" y="308365"/>
                  </a:lnTo>
                  <a:lnTo>
                    <a:pt x="4910" y="269691"/>
                  </a:lnTo>
                  <a:lnTo>
                    <a:pt x="0" y="228600"/>
                  </a:lnTo>
                  <a:close/>
                </a:path>
              </a:pathLst>
            </a:custGeom>
            <a:ln w="93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657600" y="1600200"/>
              <a:ext cx="609600" cy="609600"/>
            </a:xfrm>
            <a:custGeom>
              <a:avLst/>
              <a:gdLst/>
              <a:ahLst/>
              <a:cxnLst/>
              <a:rect l="l" t="t" r="r" b="b"/>
              <a:pathLst>
                <a:path w="609600" h="609600">
                  <a:moveTo>
                    <a:pt x="304800" y="0"/>
                  </a:moveTo>
                  <a:lnTo>
                    <a:pt x="255359" y="3989"/>
                  </a:lnTo>
                  <a:lnTo>
                    <a:pt x="208459" y="15538"/>
                  </a:lnTo>
                  <a:lnTo>
                    <a:pt x="164727" y="34021"/>
                  </a:lnTo>
                  <a:lnTo>
                    <a:pt x="124789" y="58808"/>
                  </a:lnTo>
                  <a:lnTo>
                    <a:pt x="89274" y="89274"/>
                  </a:lnTo>
                  <a:lnTo>
                    <a:pt x="58808" y="124789"/>
                  </a:lnTo>
                  <a:lnTo>
                    <a:pt x="34021" y="164727"/>
                  </a:lnTo>
                  <a:lnTo>
                    <a:pt x="15538" y="208459"/>
                  </a:lnTo>
                  <a:lnTo>
                    <a:pt x="3989" y="255359"/>
                  </a:lnTo>
                  <a:lnTo>
                    <a:pt x="0" y="304800"/>
                  </a:lnTo>
                  <a:lnTo>
                    <a:pt x="3989" y="354240"/>
                  </a:lnTo>
                  <a:lnTo>
                    <a:pt x="15538" y="401140"/>
                  </a:lnTo>
                  <a:lnTo>
                    <a:pt x="34021" y="444872"/>
                  </a:lnTo>
                  <a:lnTo>
                    <a:pt x="58808" y="484810"/>
                  </a:lnTo>
                  <a:lnTo>
                    <a:pt x="89274" y="520325"/>
                  </a:lnTo>
                  <a:lnTo>
                    <a:pt x="124789" y="550791"/>
                  </a:lnTo>
                  <a:lnTo>
                    <a:pt x="164727" y="575578"/>
                  </a:lnTo>
                  <a:lnTo>
                    <a:pt x="208459" y="594061"/>
                  </a:lnTo>
                  <a:lnTo>
                    <a:pt x="255359" y="605610"/>
                  </a:lnTo>
                  <a:lnTo>
                    <a:pt x="304800" y="609600"/>
                  </a:lnTo>
                  <a:lnTo>
                    <a:pt x="354240" y="605610"/>
                  </a:lnTo>
                  <a:lnTo>
                    <a:pt x="401140" y="594061"/>
                  </a:lnTo>
                  <a:lnTo>
                    <a:pt x="444872" y="575578"/>
                  </a:lnTo>
                  <a:lnTo>
                    <a:pt x="484810" y="550791"/>
                  </a:lnTo>
                  <a:lnTo>
                    <a:pt x="520325" y="520325"/>
                  </a:lnTo>
                  <a:lnTo>
                    <a:pt x="550791" y="484810"/>
                  </a:lnTo>
                  <a:lnTo>
                    <a:pt x="575578" y="444872"/>
                  </a:lnTo>
                  <a:lnTo>
                    <a:pt x="594061" y="401140"/>
                  </a:lnTo>
                  <a:lnTo>
                    <a:pt x="605610" y="354240"/>
                  </a:lnTo>
                  <a:lnTo>
                    <a:pt x="609600" y="304800"/>
                  </a:lnTo>
                  <a:lnTo>
                    <a:pt x="605610" y="255359"/>
                  </a:lnTo>
                  <a:lnTo>
                    <a:pt x="594061" y="208459"/>
                  </a:lnTo>
                  <a:lnTo>
                    <a:pt x="575578" y="164727"/>
                  </a:lnTo>
                  <a:lnTo>
                    <a:pt x="550791" y="124789"/>
                  </a:lnTo>
                  <a:lnTo>
                    <a:pt x="520325" y="89274"/>
                  </a:lnTo>
                  <a:lnTo>
                    <a:pt x="484810" y="58808"/>
                  </a:lnTo>
                  <a:lnTo>
                    <a:pt x="444872" y="34021"/>
                  </a:lnTo>
                  <a:lnTo>
                    <a:pt x="401140" y="15538"/>
                  </a:lnTo>
                  <a:lnTo>
                    <a:pt x="354240" y="3989"/>
                  </a:lnTo>
                  <a:lnTo>
                    <a:pt x="304800" y="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657600" y="1600200"/>
              <a:ext cx="609600" cy="609600"/>
            </a:xfrm>
            <a:custGeom>
              <a:avLst/>
              <a:gdLst/>
              <a:ahLst/>
              <a:cxnLst/>
              <a:rect l="l" t="t" r="r" b="b"/>
              <a:pathLst>
                <a:path w="609600" h="609600">
                  <a:moveTo>
                    <a:pt x="0" y="304800"/>
                  </a:moveTo>
                  <a:lnTo>
                    <a:pt x="3989" y="255359"/>
                  </a:lnTo>
                  <a:lnTo>
                    <a:pt x="15538" y="208459"/>
                  </a:lnTo>
                  <a:lnTo>
                    <a:pt x="34021" y="164726"/>
                  </a:lnTo>
                  <a:lnTo>
                    <a:pt x="58808" y="124789"/>
                  </a:lnTo>
                  <a:lnTo>
                    <a:pt x="89273" y="89273"/>
                  </a:lnTo>
                  <a:lnTo>
                    <a:pt x="124789" y="58808"/>
                  </a:lnTo>
                  <a:lnTo>
                    <a:pt x="164726" y="34021"/>
                  </a:lnTo>
                  <a:lnTo>
                    <a:pt x="208459" y="15538"/>
                  </a:lnTo>
                  <a:lnTo>
                    <a:pt x="255359" y="3989"/>
                  </a:lnTo>
                  <a:lnTo>
                    <a:pt x="304800" y="0"/>
                  </a:lnTo>
                  <a:lnTo>
                    <a:pt x="354240" y="3989"/>
                  </a:lnTo>
                  <a:lnTo>
                    <a:pt x="401140" y="15538"/>
                  </a:lnTo>
                  <a:lnTo>
                    <a:pt x="444873" y="34021"/>
                  </a:lnTo>
                  <a:lnTo>
                    <a:pt x="484810" y="58808"/>
                  </a:lnTo>
                  <a:lnTo>
                    <a:pt x="520326" y="89273"/>
                  </a:lnTo>
                  <a:lnTo>
                    <a:pt x="550791" y="124789"/>
                  </a:lnTo>
                  <a:lnTo>
                    <a:pt x="575578" y="164726"/>
                  </a:lnTo>
                  <a:lnTo>
                    <a:pt x="594061" y="208459"/>
                  </a:lnTo>
                  <a:lnTo>
                    <a:pt x="605610" y="255359"/>
                  </a:lnTo>
                  <a:lnTo>
                    <a:pt x="609600" y="304800"/>
                  </a:lnTo>
                  <a:lnTo>
                    <a:pt x="605610" y="354240"/>
                  </a:lnTo>
                  <a:lnTo>
                    <a:pt x="594061" y="401140"/>
                  </a:lnTo>
                  <a:lnTo>
                    <a:pt x="575578" y="444873"/>
                  </a:lnTo>
                  <a:lnTo>
                    <a:pt x="550791" y="484810"/>
                  </a:lnTo>
                  <a:lnTo>
                    <a:pt x="520326" y="520326"/>
                  </a:lnTo>
                  <a:lnTo>
                    <a:pt x="484810" y="550791"/>
                  </a:lnTo>
                  <a:lnTo>
                    <a:pt x="444873" y="575578"/>
                  </a:lnTo>
                  <a:lnTo>
                    <a:pt x="401140" y="594061"/>
                  </a:lnTo>
                  <a:lnTo>
                    <a:pt x="354240" y="605610"/>
                  </a:lnTo>
                  <a:lnTo>
                    <a:pt x="304800" y="609600"/>
                  </a:lnTo>
                  <a:lnTo>
                    <a:pt x="255359" y="605610"/>
                  </a:lnTo>
                  <a:lnTo>
                    <a:pt x="208459" y="594061"/>
                  </a:lnTo>
                  <a:lnTo>
                    <a:pt x="164726" y="575578"/>
                  </a:lnTo>
                  <a:lnTo>
                    <a:pt x="124789" y="550791"/>
                  </a:lnTo>
                  <a:lnTo>
                    <a:pt x="89273" y="520326"/>
                  </a:lnTo>
                  <a:lnTo>
                    <a:pt x="58808" y="484810"/>
                  </a:lnTo>
                  <a:lnTo>
                    <a:pt x="34021" y="444873"/>
                  </a:lnTo>
                  <a:lnTo>
                    <a:pt x="15538" y="401140"/>
                  </a:lnTo>
                  <a:lnTo>
                    <a:pt x="3989" y="354240"/>
                  </a:lnTo>
                  <a:lnTo>
                    <a:pt x="0" y="304800"/>
                  </a:lnTo>
                  <a:close/>
                </a:path>
              </a:pathLst>
            </a:custGeom>
            <a:ln w="93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85800" y="2438400"/>
              <a:ext cx="685800" cy="609600"/>
            </a:xfrm>
            <a:custGeom>
              <a:avLst/>
              <a:gdLst/>
              <a:ahLst/>
              <a:cxnLst/>
              <a:rect l="l" t="t" r="r" b="b"/>
              <a:pathLst>
                <a:path w="685800" h="609600">
                  <a:moveTo>
                    <a:pt x="489201" y="0"/>
                  </a:moveTo>
                  <a:lnTo>
                    <a:pt x="0" y="609600"/>
                  </a:lnTo>
                  <a:lnTo>
                    <a:pt x="685800" y="609600"/>
                  </a:lnTo>
                  <a:lnTo>
                    <a:pt x="489201" y="0"/>
                  </a:lnTo>
                  <a:close/>
                </a:path>
              </a:pathLst>
            </a:custGeom>
            <a:solidFill>
              <a:srgbClr val="6060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85800" y="2438400"/>
              <a:ext cx="685800" cy="609600"/>
            </a:xfrm>
            <a:custGeom>
              <a:avLst/>
              <a:gdLst/>
              <a:ahLst/>
              <a:cxnLst/>
              <a:rect l="l" t="t" r="r" b="b"/>
              <a:pathLst>
                <a:path w="685800" h="609600">
                  <a:moveTo>
                    <a:pt x="0" y="609600"/>
                  </a:moveTo>
                  <a:lnTo>
                    <a:pt x="489201" y="0"/>
                  </a:lnTo>
                  <a:lnTo>
                    <a:pt x="685800" y="609600"/>
                  </a:lnTo>
                  <a:lnTo>
                    <a:pt x="0" y="609600"/>
                  </a:lnTo>
                  <a:close/>
                </a:path>
              </a:pathLst>
            </a:custGeom>
            <a:ln w="93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929639" y="2611628"/>
            <a:ext cx="21717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2400" spc="-25" dirty="0">
                <a:latin typeface="Times New Roman"/>
                <a:cs typeface="Times New Roman"/>
              </a:rPr>
              <a:t>sí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063239" y="2154428"/>
            <a:ext cx="21717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2400" spc="-25" dirty="0">
                <a:solidFill>
                  <a:srgbClr val="FFFFFF"/>
                </a:solidFill>
                <a:latin typeface="Times New Roman"/>
                <a:cs typeface="Times New Roman"/>
              </a:rPr>
              <a:t>sí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310639" y="1691132"/>
            <a:ext cx="21717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2400" spc="-25" dirty="0">
                <a:solidFill>
                  <a:srgbClr val="FFFFFF"/>
                </a:solidFill>
                <a:latin typeface="Times New Roman"/>
                <a:cs typeface="Times New Roman"/>
              </a:rPr>
              <a:t>sí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996439" y="1849628"/>
            <a:ext cx="445770" cy="1000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28600">
              <a:lnSpc>
                <a:spcPct val="100000"/>
              </a:lnSpc>
              <a:spcBef>
                <a:spcPts val="100"/>
              </a:spcBef>
            </a:pPr>
            <a:r>
              <a:rPr sz="2400" spc="-25" dirty="0">
                <a:latin typeface="Times New Roman"/>
                <a:cs typeface="Times New Roman"/>
              </a:rPr>
              <a:t>sí</a:t>
            </a:r>
            <a:endParaRPr sz="2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920"/>
              </a:spcBef>
            </a:pPr>
            <a:r>
              <a:rPr sz="2400" spc="-25" dirty="0">
                <a:latin typeface="Times New Roman"/>
                <a:cs typeface="Times New Roman"/>
              </a:rPr>
              <a:t>no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825240" y="1697228"/>
            <a:ext cx="3175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2400" spc="-25" dirty="0">
                <a:latin typeface="Times New Roman"/>
                <a:cs typeface="Times New Roman"/>
              </a:rPr>
              <a:t>no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059939" y="1005332"/>
            <a:ext cx="56559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974465" algn="l"/>
              </a:tabLst>
            </a:pPr>
            <a:r>
              <a:rPr sz="2400" spc="-10" dirty="0">
                <a:latin typeface="Times New Roman"/>
                <a:cs typeface="Times New Roman"/>
              </a:rPr>
              <a:t>Ejemplos</a:t>
            </a:r>
            <a:r>
              <a:rPr sz="2400" dirty="0">
                <a:latin typeface="Times New Roman"/>
                <a:cs typeface="Times New Roman"/>
              </a:rPr>
              <a:t>	Casos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nuevos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2509837" y="3348037"/>
            <a:ext cx="314325" cy="1152525"/>
            <a:chOff x="2509837" y="3348037"/>
            <a:chExt cx="314325" cy="1152525"/>
          </a:xfrm>
        </p:grpSpPr>
        <p:sp>
          <p:nvSpPr>
            <p:cNvPr id="34" name="object 34"/>
            <p:cNvSpPr/>
            <p:nvPr/>
          </p:nvSpPr>
          <p:spPr>
            <a:xfrm>
              <a:off x="2514600" y="3352800"/>
              <a:ext cx="304800" cy="1143000"/>
            </a:xfrm>
            <a:custGeom>
              <a:avLst/>
              <a:gdLst/>
              <a:ahLst/>
              <a:cxnLst/>
              <a:rect l="l" t="t" r="r" b="b"/>
              <a:pathLst>
                <a:path w="304800" h="1143000">
                  <a:moveTo>
                    <a:pt x="228600" y="0"/>
                  </a:moveTo>
                  <a:lnTo>
                    <a:pt x="76200" y="0"/>
                  </a:lnTo>
                  <a:lnTo>
                    <a:pt x="76200" y="990600"/>
                  </a:lnTo>
                  <a:lnTo>
                    <a:pt x="0" y="990600"/>
                  </a:lnTo>
                  <a:lnTo>
                    <a:pt x="152400" y="1143000"/>
                  </a:lnTo>
                  <a:lnTo>
                    <a:pt x="304800" y="990600"/>
                  </a:lnTo>
                  <a:lnTo>
                    <a:pt x="228600" y="990600"/>
                  </a:lnTo>
                  <a:lnTo>
                    <a:pt x="228600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14600" y="3352800"/>
              <a:ext cx="304800" cy="1143000"/>
            </a:xfrm>
            <a:custGeom>
              <a:avLst/>
              <a:gdLst/>
              <a:ahLst/>
              <a:cxnLst/>
              <a:rect l="l" t="t" r="r" b="b"/>
              <a:pathLst>
                <a:path w="304800" h="1143000">
                  <a:moveTo>
                    <a:pt x="0" y="990600"/>
                  </a:moveTo>
                  <a:lnTo>
                    <a:pt x="76200" y="990600"/>
                  </a:lnTo>
                  <a:lnTo>
                    <a:pt x="76200" y="0"/>
                  </a:lnTo>
                  <a:lnTo>
                    <a:pt x="228600" y="0"/>
                  </a:lnTo>
                  <a:lnTo>
                    <a:pt x="228600" y="990600"/>
                  </a:lnTo>
                  <a:lnTo>
                    <a:pt x="304800" y="990600"/>
                  </a:lnTo>
                  <a:lnTo>
                    <a:pt x="152400" y="1143000"/>
                  </a:lnTo>
                  <a:lnTo>
                    <a:pt x="0" y="99060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 txBox="1"/>
          <p:nvPr/>
        </p:nvSpPr>
        <p:spPr>
          <a:xfrm>
            <a:off x="3810000" y="2667000"/>
            <a:ext cx="838200" cy="381000"/>
          </a:xfrm>
          <a:prstGeom prst="rect">
            <a:avLst/>
          </a:prstGeom>
          <a:solidFill>
            <a:srgbClr val="85FFE0"/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43204">
              <a:lnSpc>
                <a:spcPts val="2495"/>
              </a:lnSpc>
            </a:pPr>
            <a:r>
              <a:rPr sz="2400" spc="-25" dirty="0">
                <a:latin typeface="Times New Roman"/>
                <a:cs typeface="Times New Roman"/>
              </a:rPr>
              <a:t>no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37" name="object 37"/>
          <p:cNvGrpSpPr/>
          <p:nvPr/>
        </p:nvGrpSpPr>
        <p:grpSpPr>
          <a:xfrm>
            <a:off x="5176837" y="1443037"/>
            <a:ext cx="3590925" cy="1762125"/>
            <a:chOff x="5176837" y="1443037"/>
            <a:chExt cx="3590925" cy="1762125"/>
          </a:xfrm>
        </p:grpSpPr>
        <p:sp>
          <p:nvSpPr>
            <p:cNvPr id="38" name="object 38"/>
            <p:cNvSpPr/>
            <p:nvPr/>
          </p:nvSpPr>
          <p:spPr>
            <a:xfrm>
              <a:off x="5181600" y="1447800"/>
              <a:ext cx="3581400" cy="1752600"/>
            </a:xfrm>
            <a:custGeom>
              <a:avLst/>
              <a:gdLst/>
              <a:ahLst/>
              <a:cxnLst/>
              <a:rect l="l" t="t" r="r" b="b"/>
              <a:pathLst>
                <a:path w="3581400" h="1752600">
                  <a:moveTo>
                    <a:pt x="3581400" y="0"/>
                  </a:moveTo>
                  <a:lnTo>
                    <a:pt x="0" y="0"/>
                  </a:lnTo>
                  <a:lnTo>
                    <a:pt x="0" y="1752600"/>
                  </a:lnTo>
                  <a:lnTo>
                    <a:pt x="3581400" y="1752600"/>
                  </a:lnTo>
                  <a:lnTo>
                    <a:pt x="3581400" y="0"/>
                  </a:lnTo>
                  <a:close/>
                </a:path>
              </a:pathLst>
            </a:custGeom>
            <a:solidFill>
              <a:srgbClr val="C2FF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181600" y="1447800"/>
              <a:ext cx="3581400" cy="1752600"/>
            </a:xfrm>
            <a:custGeom>
              <a:avLst/>
              <a:gdLst/>
              <a:ahLst/>
              <a:cxnLst/>
              <a:rect l="l" t="t" r="r" b="b"/>
              <a:pathLst>
                <a:path w="3581400" h="1752600">
                  <a:moveTo>
                    <a:pt x="0" y="0"/>
                  </a:moveTo>
                  <a:lnTo>
                    <a:pt x="3581400" y="0"/>
                  </a:lnTo>
                  <a:lnTo>
                    <a:pt x="3581400" y="1752600"/>
                  </a:lnTo>
                  <a:lnTo>
                    <a:pt x="0" y="17526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629400" y="1676400"/>
              <a:ext cx="457200" cy="609600"/>
            </a:xfrm>
            <a:custGeom>
              <a:avLst/>
              <a:gdLst/>
              <a:ahLst/>
              <a:cxnLst/>
              <a:rect l="l" t="t" r="r" b="b"/>
              <a:pathLst>
                <a:path w="457200" h="609600">
                  <a:moveTo>
                    <a:pt x="228600" y="0"/>
                  </a:moveTo>
                  <a:lnTo>
                    <a:pt x="0" y="609600"/>
                  </a:lnTo>
                  <a:lnTo>
                    <a:pt x="457200" y="609600"/>
                  </a:lnTo>
                  <a:lnTo>
                    <a:pt x="228600" y="0"/>
                  </a:lnTo>
                  <a:close/>
                </a:path>
              </a:pathLst>
            </a:custGeom>
            <a:solidFill>
              <a:srgbClr val="4040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629400" y="1676400"/>
              <a:ext cx="457200" cy="609600"/>
            </a:xfrm>
            <a:custGeom>
              <a:avLst/>
              <a:gdLst/>
              <a:ahLst/>
              <a:cxnLst/>
              <a:rect l="l" t="t" r="r" b="b"/>
              <a:pathLst>
                <a:path w="457200" h="609600">
                  <a:moveTo>
                    <a:pt x="0" y="609600"/>
                  </a:moveTo>
                  <a:lnTo>
                    <a:pt x="228600" y="0"/>
                  </a:lnTo>
                  <a:lnTo>
                    <a:pt x="457200" y="609600"/>
                  </a:lnTo>
                  <a:lnTo>
                    <a:pt x="0" y="609600"/>
                  </a:lnTo>
                  <a:close/>
                </a:path>
              </a:pathLst>
            </a:custGeom>
            <a:ln w="93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324600" y="2590800"/>
              <a:ext cx="990600" cy="457200"/>
            </a:xfrm>
            <a:custGeom>
              <a:avLst/>
              <a:gdLst/>
              <a:ahLst/>
              <a:cxnLst/>
              <a:rect l="l" t="t" r="r" b="b"/>
              <a:pathLst>
                <a:path w="990600" h="457200">
                  <a:moveTo>
                    <a:pt x="495300" y="0"/>
                  </a:moveTo>
                  <a:lnTo>
                    <a:pt x="433170" y="1781"/>
                  </a:lnTo>
                  <a:lnTo>
                    <a:pt x="373344" y="6981"/>
                  </a:lnTo>
                  <a:lnTo>
                    <a:pt x="316284" y="15387"/>
                  </a:lnTo>
                  <a:lnTo>
                    <a:pt x="262457" y="26784"/>
                  </a:lnTo>
                  <a:lnTo>
                    <a:pt x="212324" y="40957"/>
                  </a:lnTo>
                  <a:lnTo>
                    <a:pt x="166351" y="57693"/>
                  </a:lnTo>
                  <a:lnTo>
                    <a:pt x="125002" y="76777"/>
                  </a:lnTo>
                  <a:lnTo>
                    <a:pt x="88741" y="97996"/>
                  </a:lnTo>
                  <a:lnTo>
                    <a:pt x="58032" y="121134"/>
                  </a:lnTo>
                  <a:lnTo>
                    <a:pt x="15126" y="172312"/>
                  </a:lnTo>
                  <a:lnTo>
                    <a:pt x="0" y="228600"/>
                  </a:lnTo>
                  <a:lnTo>
                    <a:pt x="3859" y="257275"/>
                  </a:lnTo>
                  <a:lnTo>
                    <a:pt x="33339" y="311222"/>
                  </a:lnTo>
                  <a:lnTo>
                    <a:pt x="88741" y="359203"/>
                  </a:lnTo>
                  <a:lnTo>
                    <a:pt x="125002" y="380422"/>
                  </a:lnTo>
                  <a:lnTo>
                    <a:pt x="166351" y="399506"/>
                  </a:lnTo>
                  <a:lnTo>
                    <a:pt x="212324" y="416242"/>
                  </a:lnTo>
                  <a:lnTo>
                    <a:pt x="262457" y="430415"/>
                  </a:lnTo>
                  <a:lnTo>
                    <a:pt x="316284" y="441812"/>
                  </a:lnTo>
                  <a:lnTo>
                    <a:pt x="373344" y="450218"/>
                  </a:lnTo>
                  <a:lnTo>
                    <a:pt x="433170" y="455418"/>
                  </a:lnTo>
                  <a:lnTo>
                    <a:pt x="495300" y="457200"/>
                  </a:lnTo>
                  <a:lnTo>
                    <a:pt x="557429" y="455418"/>
                  </a:lnTo>
                  <a:lnTo>
                    <a:pt x="617255" y="450218"/>
                  </a:lnTo>
                  <a:lnTo>
                    <a:pt x="674315" y="441812"/>
                  </a:lnTo>
                  <a:lnTo>
                    <a:pt x="728142" y="430415"/>
                  </a:lnTo>
                  <a:lnTo>
                    <a:pt x="778275" y="416242"/>
                  </a:lnTo>
                  <a:lnTo>
                    <a:pt x="824248" y="399506"/>
                  </a:lnTo>
                  <a:lnTo>
                    <a:pt x="865597" y="380422"/>
                  </a:lnTo>
                  <a:lnTo>
                    <a:pt x="901858" y="359203"/>
                  </a:lnTo>
                  <a:lnTo>
                    <a:pt x="932567" y="336065"/>
                  </a:lnTo>
                  <a:lnTo>
                    <a:pt x="975473" y="284887"/>
                  </a:lnTo>
                  <a:lnTo>
                    <a:pt x="990600" y="228600"/>
                  </a:lnTo>
                  <a:lnTo>
                    <a:pt x="986740" y="199924"/>
                  </a:lnTo>
                  <a:lnTo>
                    <a:pt x="957260" y="145977"/>
                  </a:lnTo>
                  <a:lnTo>
                    <a:pt x="901858" y="97996"/>
                  </a:lnTo>
                  <a:lnTo>
                    <a:pt x="865597" y="76777"/>
                  </a:lnTo>
                  <a:lnTo>
                    <a:pt x="824248" y="57693"/>
                  </a:lnTo>
                  <a:lnTo>
                    <a:pt x="778275" y="40957"/>
                  </a:lnTo>
                  <a:lnTo>
                    <a:pt x="728142" y="26784"/>
                  </a:lnTo>
                  <a:lnTo>
                    <a:pt x="674315" y="15387"/>
                  </a:lnTo>
                  <a:lnTo>
                    <a:pt x="617255" y="6981"/>
                  </a:lnTo>
                  <a:lnTo>
                    <a:pt x="557429" y="1781"/>
                  </a:lnTo>
                  <a:lnTo>
                    <a:pt x="495300" y="0"/>
                  </a:lnTo>
                  <a:close/>
                </a:path>
              </a:pathLst>
            </a:custGeom>
            <a:solidFill>
              <a:srgbClr val="262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324600" y="2590800"/>
              <a:ext cx="990600" cy="457200"/>
            </a:xfrm>
            <a:custGeom>
              <a:avLst/>
              <a:gdLst/>
              <a:ahLst/>
              <a:cxnLst/>
              <a:rect l="l" t="t" r="r" b="b"/>
              <a:pathLst>
                <a:path w="990600" h="457200">
                  <a:moveTo>
                    <a:pt x="0" y="228600"/>
                  </a:moveTo>
                  <a:lnTo>
                    <a:pt x="15126" y="172312"/>
                  </a:lnTo>
                  <a:lnTo>
                    <a:pt x="58032" y="121133"/>
                  </a:lnTo>
                  <a:lnTo>
                    <a:pt x="88741" y="97995"/>
                  </a:lnTo>
                  <a:lnTo>
                    <a:pt x="125002" y="76777"/>
                  </a:lnTo>
                  <a:lnTo>
                    <a:pt x="166351" y="57693"/>
                  </a:lnTo>
                  <a:lnTo>
                    <a:pt x="212324" y="40957"/>
                  </a:lnTo>
                  <a:lnTo>
                    <a:pt x="262456" y="26784"/>
                  </a:lnTo>
                  <a:lnTo>
                    <a:pt x="316284" y="15387"/>
                  </a:lnTo>
                  <a:lnTo>
                    <a:pt x="373344" y="6981"/>
                  </a:lnTo>
                  <a:lnTo>
                    <a:pt x="433170" y="1781"/>
                  </a:lnTo>
                  <a:lnTo>
                    <a:pt x="495300" y="0"/>
                  </a:lnTo>
                  <a:lnTo>
                    <a:pt x="557429" y="1781"/>
                  </a:lnTo>
                  <a:lnTo>
                    <a:pt x="617255" y="6981"/>
                  </a:lnTo>
                  <a:lnTo>
                    <a:pt x="674315" y="15387"/>
                  </a:lnTo>
                  <a:lnTo>
                    <a:pt x="728143" y="26784"/>
                  </a:lnTo>
                  <a:lnTo>
                    <a:pt x="778275" y="40957"/>
                  </a:lnTo>
                  <a:lnTo>
                    <a:pt x="824248" y="57693"/>
                  </a:lnTo>
                  <a:lnTo>
                    <a:pt x="865597" y="76777"/>
                  </a:lnTo>
                  <a:lnTo>
                    <a:pt x="901858" y="97995"/>
                  </a:lnTo>
                  <a:lnTo>
                    <a:pt x="932567" y="121133"/>
                  </a:lnTo>
                  <a:lnTo>
                    <a:pt x="975473" y="172312"/>
                  </a:lnTo>
                  <a:lnTo>
                    <a:pt x="990600" y="228600"/>
                  </a:lnTo>
                  <a:lnTo>
                    <a:pt x="986740" y="257275"/>
                  </a:lnTo>
                  <a:lnTo>
                    <a:pt x="957260" y="311222"/>
                  </a:lnTo>
                  <a:lnTo>
                    <a:pt x="901858" y="359204"/>
                  </a:lnTo>
                  <a:lnTo>
                    <a:pt x="865597" y="380422"/>
                  </a:lnTo>
                  <a:lnTo>
                    <a:pt x="824248" y="399506"/>
                  </a:lnTo>
                  <a:lnTo>
                    <a:pt x="778275" y="416242"/>
                  </a:lnTo>
                  <a:lnTo>
                    <a:pt x="728143" y="430415"/>
                  </a:lnTo>
                  <a:lnTo>
                    <a:pt x="674315" y="441812"/>
                  </a:lnTo>
                  <a:lnTo>
                    <a:pt x="617255" y="450218"/>
                  </a:lnTo>
                  <a:lnTo>
                    <a:pt x="557429" y="455418"/>
                  </a:lnTo>
                  <a:lnTo>
                    <a:pt x="495300" y="457200"/>
                  </a:lnTo>
                  <a:lnTo>
                    <a:pt x="433170" y="455418"/>
                  </a:lnTo>
                  <a:lnTo>
                    <a:pt x="373344" y="450218"/>
                  </a:lnTo>
                  <a:lnTo>
                    <a:pt x="316284" y="441812"/>
                  </a:lnTo>
                  <a:lnTo>
                    <a:pt x="262456" y="430415"/>
                  </a:lnTo>
                  <a:lnTo>
                    <a:pt x="212324" y="416242"/>
                  </a:lnTo>
                  <a:lnTo>
                    <a:pt x="166351" y="399506"/>
                  </a:lnTo>
                  <a:lnTo>
                    <a:pt x="125002" y="380422"/>
                  </a:lnTo>
                  <a:lnTo>
                    <a:pt x="88741" y="359204"/>
                  </a:lnTo>
                  <a:lnTo>
                    <a:pt x="58032" y="336066"/>
                  </a:lnTo>
                  <a:lnTo>
                    <a:pt x="15126" y="284887"/>
                  </a:lnTo>
                  <a:lnTo>
                    <a:pt x="0" y="228600"/>
                  </a:lnTo>
                  <a:close/>
                </a:path>
              </a:pathLst>
            </a:custGeom>
            <a:ln w="93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67600" y="1600200"/>
              <a:ext cx="762000" cy="609600"/>
            </a:xfrm>
            <a:custGeom>
              <a:avLst/>
              <a:gdLst/>
              <a:ahLst/>
              <a:cxnLst/>
              <a:rect l="l" t="t" r="r" b="b"/>
              <a:pathLst>
                <a:path w="762000" h="609600">
                  <a:moveTo>
                    <a:pt x="381000" y="0"/>
                  </a:moveTo>
                  <a:lnTo>
                    <a:pt x="329300" y="2782"/>
                  </a:lnTo>
                  <a:lnTo>
                    <a:pt x="279714" y="10887"/>
                  </a:lnTo>
                  <a:lnTo>
                    <a:pt x="232697" y="23952"/>
                  </a:lnTo>
                  <a:lnTo>
                    <a:pt x="188701" y="41614"/>
                  </a:lnTo>
                  <a:lnTo>
                    <a:pt x="148181" y="63509"/>
                  </a:lnTo>
                  <a:lnTo>
                    <a:pt x="111592" y="89274"/>
                  </a:lnTo>
                  <a:lnTo>
                    <a:pt x="79385" y="118545"/>
                  </a:lnTo>
                  <a:lnTo>
                    <a:pt x="52017" y="150961"/>
                  </a:lnTo>
                  <a:lnTo>
                    <a:pt x="29940" y="186158"/>
                  </a:lnTo>
                  <a:lnTo>
                    <a:pt x="13609" y="223772"/>
                  </a:lnTo>
                  <a:lnTo>
                    <a:pt x="3478" y="263440"/>
                  </a:lnTo>
                  <a:lnTo>
                    <a:pt x="0" y="304800"/>
                  </a:lnTo>
                  <a:lnTo>
                    <a:pt x="3478" y="346159"/>
                  </a:lnTo>
                  <a:lnTo>
                    <a:pt x="13609" y="385827"/>
                  </a:lnTo>
                  <a:lnTo>
                    <a:pt x="29940" y="423441"/>
                  </a:lnTo>
                  <a:lnTo>
                    <a:pt x="52017" y="458638"/>
                  </a:lnTo>
                  <a:lnTo>
                    <a:pt x="79385" y="491054"/>
                  </a:lnTo>
                  <a:lnTo>
                    <a:pt x="111592" y="520325"/>
                  </a:lnTo>
                  <a:lnTo>
                    <a:pt x="148181" y="546090"/>
                  </a:lnTo>
                  <a:lnTo>
                    <a:pt x="188701" y="567985"/>
                  </a:lnTo>
                  <a:lnTo>
                    <a:pt x="232697" y="585647"/>
                  </a:lnTo>
                  <a:lnTo>
                    <a:pt x="279714" y="598712"/>
                  </a:lnTo>
                  <a:lnTo>
                    <a:pt x="329300" y="606817"/>
                  </a:lnTo>
                  <a:lnTo>
                    <a:pt x="381000" y="609600"/>
                  </a:lnTo>
                  <a:lnTo>
                    <a:pt x="432699" y="606817"/>
                  </a:lnTo>
                  <a:lnTo>
                    <a:pt x="482284" y="598712"/>
                  </a:lnTo>
                  <a:lnTo>
                    <a:pt x="529302" y="585647"/>
                  </a:lnTo>
                  <a:lnTo>
                    <a:pt x="573297" y="567985"/>
                  </a:lnTo>
                  <a:lnTo>
                    <a:pt x="613817" y="546090"/>
                  </a:lnTo>
                  <a:lnTo>
                    <a:pt x="650407" y="520325"/>
                  </a:lnTo>
                  <a:lnTo>
                    <a:pt x="682613" y="491054"/>
                  </a:lnTo>
                  <a:lnTo>
                    <a:pt x="709982" y="458638"/>
                  </a:lnTo>
                  <a:lnTo>
                    <a:pt x="732059" y="423441"/>
                  </a:lnTo>
                  <a:lnTo>
                    <a:pt x="748390" y="385827"/>
                  </a:lnTo>
                  <a:lnTo>
                    <a:pt x="758521" y="346159"/>
                  </a:lnTo>
                  <a:lnTo>
                    <a:pt x="762000" y="304800"/>
                  </a:lnTo>
                  <a:lnTo>
                    <a:pt x="758521" y="263440"/>
                  </a:lnTo>
                  <a:lnTo>
                    <a:pt x="748390" y="223772"/>
                  </a:lnTo>
                  <a:lnTo>
                    <a:pt x="732059" y="186158"/>
                  </a:lnTo>
                  <a:lnTo>
                    <a:pt x="709982" y="150961"/>
                  </a:lnTo>
                  <a:lnTo>
                    <a:pt x="682613" y="118545"/>
                  </a:lnTo>
                  <a:lnTo>
                    <a:pt x="650407" y="89274"/>
                  </a:lnTo>
                  <a:lnTo>
                    <a:pt x="613817" y="63509"/>
                  </a:lnTo>
                  <a:lnTo>
                    <a:pt x="573297" y="41614"/>
                  </a:lnTo>
                  <a:lnTo>
                    <a:pt x="529302" y="23952"/>
                  </a:lnTo>
                  <a:lnTo>
                    <a:pt x="482284" y="10887"/>
                  </a:lnTo>
                  <a:lnTo>
                    <a:pt x="432699" y="2782"/>
                  </a:lnTo>
                  <a:lnTo>
                    <a:pt x="381000" y="0"/>
                  </a:lnTo>
                  <a:close/>
                </a:path>
              </a:pathLst>
            </a:custGeom>
            <a:solidFill>
              <a:srgbClr val="A5A5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467600" y="1600200"/>
              <a:ext cx="762000" cy="609600"/>
            </a:xfrm>
            <a:custGeom>
              <a:avLst/>
              <a:gdLst/>
              <a:ahLst/>
              <a:cxnLst/>
              <a:rect l="l" t="t" r="r" b="b"/>
              <a:pathLst>
                <a:path w="762000" h="609600">
                  <a:moveTo>
                    <a:pt x="0" y="304800"/>
                  </a:moveTo>
                  <a:lnTo>
                    <a:pt x="3478" y="263440"/>
                  </a:lnTo>
                  <a:lnTo>
                    <a:pt x="13609" y="223772"/>
                  </a:lnTo>
                  <a:lnTo>
                    <a:pt x="29940" y="186158"/>
                  </a:lnTo>
                  <a:lnTo>
                    <a:pt x="52017" y="150961"/>
                  </a:lnTo>
                  <a:lnTo>
                    <a:pt x="79386" y="118545"/>
                  </a:lnTo>
                  <a:lnTo>
                    <a:pt x="111592" y="89273"/>
                  </a:lnTo>
                  <a:lnTo>
                    <a:pt x="148182" y="63508"/>
                  </a:lnTo>
                  <a:lnTo>
                    <a:pt x="188702" y="41614"/>
                  </a:lnTo>
                  <a:lnTo>
                    <a:pt x="232697" y="23952"/>
                  </a:lnTo>
                  <a:lnTo>
                    <a:pt x="279715" y="10887"/>
                  </a:lnTo>
                  <a:lnTo>
                    <a:pt x="329300" y="2782"/>
                  </a:lnTo>
                  <a:lnTo>
                    <a:pt x="381000" y="0"/>
                  </a:lnTo>
                  <a:lnTo>
                    <a:pt x="432699" y="2782"/>
                  </a:lnTo>
                  <a:lnTo>
                    <a:pt x="482284" y="10887"/>
                  </a:lnTo>
                  <a:lnTo>
                    <a:pt x="529302" y="23952"/>
                  </a:lnTo>
                  <a:lnTo>
                    <a:pt x="573298" y="41614"/>
                  </a:lnTo>
                  <a:lnTo>
                    <a:pt x="613817" y="63508"/>
                  </a:lnTo>
                  <a:lnTo>
                    <a:pt x="650407" y="89273"/>
                  </a:lnTo>
                  <a:lnTo>
                    <a:pt x="682613" y="118545"/>
                  </a:lnTo>
                  <a:lnTo>
                    <a:pt x="709982" y="150961"/>
                  </a:lnTo>
                  <a:lnTo>
                    <a:pt x="732059" y="186158"/>
                  </a:lnTo>
                  <a:lnTo>
                    <a:pt x="748390" y="223772"/>
                  </a:lnTo>
                  <a:lnTo>
                    <a:pt x="758521" y="263440"/>
                  </a:lnTo>
                  <a:lnTo>
                    <a:pt x="762000" y="304800"/>
                  </a:lnTo>
                  <a:lnTo>
                    <a:pt x="758521" y="346159"/>
                  </a:lnTo>
                  <a:lnTo>
                    <a:pt x="748390" y="385827"/>
                  </a:lnTo>
                  <a:lnTo>
                    <a:pt x="732059" y="423441"/>
                  </a:lnTo>
                  <a:lnTo>
                    <a:pt x="709982" y="458638"/>
                  </a:lnTo>
                  <a:lnTo>
                    <a:pt x="682613" y="491054"/>
                  </a:lnTo>
                  <a:lnTo>
                    <a:pt x="650407" y="520326"/>
                  </a:lnTo>
                  <a:lnTo>
                    <a:pt x="613817" y="546091"/>
                  </a:lnTo>
                  <a:lnTo>
                    <a:pt x="573298" y="567985"/>
                  </a:lnTo>
                  <a:lnTo>
                    <a:pt x="529302" y="585647"/>
                  </a:lnTo>
                  <a:lnTo>
                    <a:pt x="482284" y="598712"/>
                  </a:lnTo>
                  <a:lnTo>
                    <a:pt x="432699" y="606817"/>
                  </a:lnTo>
                  <a:lnTo>
                    <a:pt x="381000" y="609600"/>
                  </a:lnTo>
                  <a:lnTo>
                    <a:pt x="329300" y="606817"/>
                  </a:lnTo>
                  <a:lnTo>
                    <a:pt x="279715" y="598712"/>
                  </a:lnTo>
                  <a:lnTo>
                    <a:pt x="232697" y="585647"/>
                  </a:lnTo>
                  <a:lnTo>
                    <a:pt x="188702" y="567985"/>
                  </a:lnTo>
                  <a:lnTo>
                    <a:pt x="148182" y="546091"/>
                  </a:lnTo>
                  <a:lnTo>
                    <a:pt x="111592" y="520326"/>
                  </a:lnTo>
                  <a:lnTo>
                    <a:pt x="79386" y="491054"/>
                  </a:lnTo>
                  <a:lnTo>
                    <a:pt x="52017" y="458638"/>
                  </a:lnTo>
                  <a:lnTo>
                    <a:pt x="29940" y="423441"/>
                  </a:lnTo>
                  <a:lnTo>
                    <a:pt x="13609" y="385827"/>
                  </a:lnTo>
                  <a:lnTo>
                    <a:pt x="3478" y="346159"/>
                  </a:lnTo>
                  <a:lnTo>
                    <a:pt x="0" y="304800"/>
                  </a:lnTo>
                  <a:close/>
                </a:path>
              </a:pathLst>
            </a:custGeom>
            <a:ln w="93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486400" y="1600200"/>
              <a:ext cx="685800" cy="990600"/>
            </a:xfrm>
            <a:custGeom>
              <a:avLst/>
              <a:gdLst/>
              <a:ahLst/>
              <a:cxnLst/>
              <a:rect l="l" t="t" r="r" b="b"/>
              <a:pathLst>
                <a:path w="685800" h="990600">
                  <a:moveTo>
                    <a:pt x="86870" y="0"/>
                  </a:moveTo>
                  <a:lnTo>
                    <a:pt x="0" y="990600"/>
                  </a:lnTo>
                  <a:lnTo>
                    <a:pt x="685800" y="990600"/>
                  </a:lnTo>
                  <a:lnTo>
                    <a:pt x="86870" y="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86400" y="1600200"/>
              <a:ext cx="685800" cy="990600"/>
            </a:xfrm>
            <a:custGeom>
              <a:avLst/>
              <a:gdLst/>
              <a:ahLst/>
              <a:cxnLst/>
              <a:rect l="l" t="t" r="r" b="b"/>
              <a:pathLst>
                <a:path w="685800" h="990600">
                  <a:moveTo>
                    <a:pt x="0" y="990600"/>
                  </a:moveTo>
                  <a:lnTo>
                    <a:pt x="86870" y="0"/>
                  </a:lnTo>
                  <a:lnTo>
                    <a:pt x="685800" y="990600"/>
                  </a:lnTo>
                  <a:lnTo>
                    <a:pt x="0" y="990600"/>
                  </a:lnTo>
                  <a:close/>
                </a:path>
              </a:pathLst>
            </a:custGeom>
            <a:ln w="93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620000" y="2362200"/>
              <a:ext cx="685800" cy="685800"/>
            </a:xfrm>
            <a:custGeom>
              <a:avLst/>
              <a:gdLst/>
              <a:ahLst/>
              <a:cxnLst/>
              <a:rect l="l" t="t" r="r" b="b"/>
              <a:pathLst>
                <a:path w="685800" h="685800">
                  <a:moveTo>
                    <a:pt x="685800" y="0"/>
                  </a:moveTo>
                  <a:lnTo>
                    <a:pt x="0" y="0"/>
                  </a:lnTo>
                  <a:lnTo>
                    <a:pt x="0" y="685800"/>
                  </a:lnTo>
                  <a:lnTo>
                    <a:pt x="685800" y="685800"/>
                  </a:lnTo>
                  <a:lnTo>
                    <a:pt x="685800" y="0"/>
                  </a:lnTo>
                  <a:close/>
                </a:path>
              </a:pathLst>
            </a:custGeom>
            <a:solidFill>
              <a:srgbClr val="FFC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620000" y="2362200"/>
              <a:ext cx="685800" cy="685800"/>
            </a:xfrm>
            <a:custGeom>
              <a:avLst/>
              <a:gdLst/>
              <a:ahLst/>
              <a:cxnLst/>
              <a:rect l="l" t="t" r="r" b="b"/>
              <a:pathLst>
                <a:path w="685800" h="685800">
                  <a:moveTo>
                    <a:pt x="0" y="0"/>
                  </a:moveTo>
                  <a:lnTo>
                    <a:pt x="685800" y="0"/>
                  </a:lnTo>
                  <a:lnTo>
                    <a:pt x="685800" y="685800"/>
                  </a:lnTo>
                  <a:lnTo>
                    <a:pt x="0" y="6858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" name="object 50"/>
          <p:cNvGrpSpPr/>
          <p:nvPr/>
        </p:nvGrpSpPr>
        <p:grpSpPr>
          <a:xfrm>
            <a:off x="4872037" y="3352800"/>
            <a:ext cx="2181225" cy="2006600"/>
            <a:chOff x="4872037" y="3352800"/>
            <a:chExt cx="2181225" cy="2006600"/>
          </a:xfrm>
        </p:grpSpPr>
        <p:sp>
          <p:nvSpPr>
            <p:cNvPr id="51" name="object 51"/>
            <p:cNvSpPr/>
            <p:nvPr/>
          </p:nvSpPr>
          <p:spPr>
            <a:xfrm>
              <a:off x="4876800" y="5049837"/>
              <a:ext cx="2133600" cy="304800"/>
            </a:xfrm>
            <a:custGeom>
              <a:avLst/>
              <a:gdLst/>
              <a:ahLst/>
              <a:cxnLst/>
              <a:rect l="l" t="t" r="r" b="b"/>
              <a:pathLst>
                <a:path w="2133600" h="304800">
                  <a:moveTo>
                    <a:pt x="152415" y="0"/>
                  </a:moveTo>
                  <a:lnTo>
                    <a:pt x="0" y="152400"/>
                  </a:lnTo>
                  <a:lnTo>
                    <a:pt x="152415" y="304800"/>
                  </a:lnTo>
                  <a:lnTo>
                    <a:pt x="152415" y="228600"/>
                  </a:lnTo>
                  <a:lnTo>
                    <a:pt x="2133600" y="228600"/>
                  </a:lnTo>
                  <a:lnTo>
                    <a:pt x="2133600" y="76200"/>
                  </a:lnTo>
                  <a:lnTo>
                    <a:pt x="152415" y="76200"/>
                  </a:lnTo>
                  <a:lnTo>
                    <a:pt x="152415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4876800" y="5049837"/>
              <a:ext cx="2133600" cy="304800"/>
            </a:xfrm>
            <a:custGeom>
              <a:avLst/>
              <a:gdLst/>
              <a:ahLst/>
              <a:cxnLst/>
              <a:rect l="l" t="t" r="r" b="b"/>
              <a:pathLst>
                <a:path w="2133600" h="304800">
                  <a:moveTo>
                    <a:pt x="0" y="152400"/>
                  </a:moveTo>
                  <a:lnTo>
                    <a:pt x="152415" y="0"/>
                  </a:lnTo>
                  <a:lnTo>
                    <a:pt x="152415" y="76200"/>
                  </a:lnTo>
                  <a:lnTo>
                    <a:pt x="2133600" y="76200"/>
                  </a:lnTo>
                  <a:lnTo>
                    <a:pt x="2133600" y="228600"/>
                  </a:lnTo>
                  <a:lnTo>
                    <a:pt x="152415" y="228600"/>
                  </a:lnTo>
                  <a:lnTo>
                    <a:pt x="152415" y="304800"/>
                  </a:lnTo>
                  <a:lnTo>
                    <a:pt x="0" y="15240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896100" y="3357562"/>
              <a:ext cx="152400" cy="1920875"/>
            </a:xfrm>
            <a:custGeom>
              <a:avLst/>
              <a:gdLst/>
              <a:ahLst/>
              <a:cxnLst/>
              <a:rect l="l" t="t" r="r" b="b"/>
              <a:pathLst>
                <a:path w="152400" h="1920875">
                  <a:moveTo>
                    <a:pt x="152400" y="0"/>
                  </a:moveTo>
                  <a:lnTo>
                    <a:pt x="0" y="0"/>
                  </a:lnTo>
                  <a:lnTo>
                    <a:pt x="0" y="1920875"/>
                  </a:lnTo>
                  <a:lnTo>
                    <a:pt x="152400" y="1920875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896100" y="3357562"/>
              <a:ext cx="152400" cy="1920875"/>
            </a:xfrm>
            <a:custGeom>
              <a:avLst/>
              <a:gdLst/>
              <a:ahLst/>
              <a:cxnLst/>
              <a:rect l="l" t="t" r="r" b="b"/>
              <a:pathLst>
                <a:path w="152400" h="1920875">
                  <a:moveTo>
                    <a:pt x="0" y="0"/>
                  </a:moveTo>
                  <a:lnTo>
                    <a:pt x="152400" y="0"/>
                  </a:lnTo>
                  <a:lnTo>
                    <a:pt x="152400" y="1920875"/>
                  </a:lnTo>
                  <a:lnTo>
                    <a:pt x="0" y="1920875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1200943" y="3593083"/>
            <a:ext cx="1079500" cy="580390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2700" marR="5080" indent="38100">
              <a:lnSpc>
                <a:spcPct val="102200"/>
              </a:lnSpc>
              <a:spcBef>
                <a:spcPts val="50"/>
              </a:spcBef>
            </a:pP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1.</a:t>
            </a:r>
            <a:r>
              <a:rPr sz="18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Fase</a:t>
            </a:r>
            <a:r>
              <a:rPr sz="18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spc="-25" dirty="0">
                <a:solidFill>
                  <a:srgbClr val="FF0000"/>
                </a:solidFill>
                <a:latin typeface="Times New Roman"/>
                <a:cs typeface="Times New Roman"/>
              </a:rPr>
              <a:t>de </a:t>
            </a:r>
            <a:r>
              <a:rPr sz="1800" spc="-10" dirty="0">
                <a:solidFill>
                  <a:srgbClr val="FF0000"/>
                </a:solidFill>
                <a:latin typeface="Times New Roman"/>
                <a:cs typeface="Times New Roman"/>
              </a:rPr>
              <a:t>aprendizaje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242968" y="4385564"/>
            <a:ext cx="1092200" cy="580390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2700" marR="5080" indent="44450">
              <a:lnSpc>
                <a:spcPct val="102200"/>
              </a:lnSpc>
              <a:spcBef>
                <a:spcPts val="50"/>
              </a:spcBef>
            </a:pP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2.</a:t>
            </a:r>
            <a:r>
              <a:rPr sz="18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Fase</a:t>
            </a:r>
            <a:r>
              <a:rPr sz="18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spc="-25" dirty="0">
                <a:solidFill>
                  <a:srgbClr val="FF0000"/>
                </a:solidFill>
                <a:latin typeface="Times New Roman"/>
                <a:cs typeface="Times New Roman"/>
              </a:rPr>
              <a:t>de </a:t>
            </a:r>
            <a:r>
              <a:rPr sz="1800" spc="-10" dirty="0">
                <a:solidFill>
                  <a:srgbClr val="FF0000"/>
                </a:solidFill>
                <a:latin typeface="Times New Roman"/>
                <a:cs typeface="Times New Roman"/>
              </a:rPr>
              <a:t>explotación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2377122" y="4818476"/>
            <a:ext cx="647700" cy="595630"/>
          </a:xfrm>
          <a:custGeom>
            <a:avLst/>
            <a:gdLst/>
            <a:ahLst/>
            <a:cxnLst/>
            <a:rect l="l" t="t" r="r" b="b"/>
            <a:pathLst>
              <a:path w="647700" h="595629">
                <a:moveTo>
                  <a:pt x="0" y="595351"/>
                </a:moveTo>
                <a:lnTo>
                  <a:pt x="323850" y="0"/>
                </a:lnTo>
                <a:lnTo>
                  <a:pt x="647700" y="595351"/>
                </a:lnTo>
                <a:lnTo>
                  <a:pt x="0" y="595351"/>
                </a:lnTo>
                <a:close/>
              </a:path>
            </a:pathLst>
          </a:custGeom>
          <a:ln w="936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762000" y="4534087"/>
            <a:ext cx="3810000" cy="954405"/>
          </a:xfrm>
          <a:prstGeom prst="rect">
            <a:avLst/>
          </a:prstGeom>
          <a:ln w="34925">
            <a:solidFill>
              <a:srgbClr val="262699"/>
            </a:solidFill>
          </a:ln>
        </p:spPr>
        <p:txBody>
          <a:bodyPr vert="horz" wrap="square" lIns="0" tIns="3365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65"/>
              </a:spcBef>
            </a:pPr>
            <a:r>
              <a:rPr sz="2000" b="1" dirty="0">
                <a:latin typeface="Times New Roman"/>
                <a:cs typeface="Times New Roman"/>
              </a:rPr>
              <a:t>Concepto</a:t>
            </a:r>
            <a:r>
              <a:rPr sz="2000" b="1" spc="-10" dirty="0">
                <a:latin typeface="Times New Roman"/>
                <a:cs typeface="Times New Roman"/>
              </a:rPr>
              <a:t> objetivo:</a:t>
            </a:r>
            <a:endParaRPr sz="2000">
              <a:latin typeface="Times New Roman"/>
              <a:cs typeface="Times New Roman"/>
            </a:endParaRPr>
          </a:p>
          <a:p>
            <a:pPr marL="76835" algn="ctr">
              <a:lnSpc>
                <a:spcPct val="100000"/>
              </a:lnSpc>
              <a:spcBef>
                <a:spcPts val="869"/>
              </a:spcBef>
            </a:pPr>
            <a:r>
              <a:rPr sz="2400" spc="-25" dirty="0">
                <a:latin typeface="Times New Roman"/>
                <a:cs typeface="Times New Roman"/>
              </a:rPr>
              <a:t>sí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59" name="object 59"/>
          <p:cNvGrpSpPr/>
          <p:nvPr/>
        </p:nvGrpSpPr>
        <p:grpSpPr>
          <a:xfrm>
            <a:off x="2357437" y="4805550"/>
            <a:ext cx="703580" cy="637540"/>
            <a:chOff x="2357437" y="4805550"/>
            <a:chExt cx="703580" cy="637540"/>
          </a:xfrm>
        </p:grpSpPr>
        <p:sp>
          <p:nvSpPr>
            <p:cNvPr id="60" name="object 60"/>
            <p:cNvSpPr/>
            <p:nvPr/>
          </p:nvSpPr>
          <p:spPr>
            <a:xfrm>
              <a:off x="2681090" y="4810312"/>
              <a:ext cx="45720" cy="47625"/>
            </a:xfrm>
            <a:custGeom>
              <a:avLst/>
              <a:gdLst/>
              <a:ahLst/>
              <a:cxnLst/>
              <a:rect l="l" t="t" r="r" b="b"/>
              <a:pathLst>
                <a:path w="45719" h="47625">
                  <a:moveTo>
                    <a:pt x="45718" y="0"/>
                  </a:moveTo>
                  <a:lnTo>
                    <a:pt x="0" y="0"/>
                  </a:lnTo>
                  <a:lnTo>
                    <a:pt x="0" y="47624"/>
                  </a:lnTo>
                  <a:lnTo>
                    <a:pt x="45718" y="47624"/>
                  </a:lnTo>
                  <a:lnTo>
                    <a:pt x="45718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681090" y="4810312"/>
              <a:ext cx="45720" cy="47625"/>
            </a:xfrm>
            <a:custGeom>
              <a:avLst/>
              <a:gdLst/>
              <a:ahLst/>
              <a:cxnLst/>
              <a:rect l="l" t="t" r="r" b="b"/>
              <a:pathLst>
                <a:path w="45719" h="47625">
                  <a:moveTo>
                    <a:pt x="0" y="0"/>
                  </a:moveTo>
                  <a:lnTo>
                    <a:pt x="45719" y="0"/>
                  </a:lnTo>
                  <a:lnTo>
                    <a:pt x="45719" y="47625"/>
                  </a:lnTo>
                  <a:lnTo>
                    <a:pt x="0" y="47625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010272" y="5390314"/>
              <a:ext cx="45720" cy="47625"/>
            </a:xfrm>
            <a:custGeom>
              <a:avLst/>
              <a:gdLst/>
              <a:ahLst/>
              <a:cxnLst/>
              <a:rect l="l" t="t" r="r" b="b"/>
              <a:pathLst>
                <a:path w="45719" h="47625">
                  <a:moveTo>
                    <a:pt x="45718" y="0"/>
                  </a:moveTo>
                  <a:lnTo>
                    <a:pt x="0" y="0"/>
                  </a:lnTo>
                  <a:lnTo>
                    <a:pt x="0" y="47624"/>
                  </a:lnTo>
                  <a:lnTo>
                    <a:pt x="45718" y="47624"/>
                  </a:lnTo>
                  <a:lnTo>
                    <a:pt x="45718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010272" y="5390314"/>
              <a:ext cx="45720" cy="47625"/>
            </a:xfrm>
            <a:custGeom>
              <a:avLst/>
              <a:gdLst/>
              <a:ahLst/>
              <a:cxnLst/>
              <a:rect l="l" t="t" r="r" b="b"/>
              <a:pathLst>
                <a:path w="45719" h="47625">
                  <a:moveTo>
                    <a:pt x="0" y="0"/>
                  </a:moveTo>
                  <a:lnTo>
                    <a:pt x="45719" y="0"/>
                  </a:lnTo>
                  <a:lnTo>
                    <a:pt x="45719" y="47625"/>
                  </a:lnTo>
                  <a:lnTo>
                    <a:pt x="0" y="47625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362200" y="5388846"/>
              <a:ext cx="45720" cy="47625"/>
            </a:xfrm>
            <a:custGeom>
              <a:avLst/>
              <a:gdLst/>
              <a:ahLst/>
              <a:cxnLst/>
              <a:rect l="l" t="t" r="r" b="b"/>
              <a:pathLst>
                <a:path w="45719" h="47625">
                  <a:moveTo>
                    <a:pt x="45718" y="0"/>
                  </a:moveTo>
                  <a:lnTo>
                    <a:pt x="0" y="0"/>
                  </a:lnTo>
                  <a:lnTo>
                    <a:pt x="0" y="47625"/>
                  </a:lnTo>
                  <a:lnTo>
                    <a:pt x="45718" y="47625"/>
                  </a:lnTo>
                  <a:lnTo>
                    <a:pt x="45718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362200" y="5388846"/>
              <a:ext cx="45720" cy="47625"/>
            </a:xfrm>
            <a:custGeom>
              <a:avLst/>
              <a:gdLst/>
              <a:ahLst/>
              <a:cxnLst/>
              <a:rect l="l" t="t" r="r" b="b"/>
              <a:pathLst>
                <a:path w="45719" h="47625">
                  <a:moveTo>
                    <a:pt x="0" y="0"/>
                  </a:moveTo>
                  <a:lnTo>
                    <a:pt x="45719" y="0"/>
                  </a:lnTo>
                  <a:lnTo>
                    <a:pt x="45719" y="47625"/>
                  </a:lnTo>
                  <a:lnTo>
                    <a:pt x="0" y="47625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66" name="object 6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67" name="object 67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12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180465">
              <a:lnSpc>
                <a:spcPct val="100000"/>
              </a:lnSpc>
              <a:spcBef>
                <a:spcPts val="100"/>
              </a:spcBef>
            </a:pPr>
            <a:r>
              <a:rPr dirty="0"/>
              <a:t>Aprendizaje</a:t>
            </a:r>
            <a:r>
              <a:rPr spc="-45" dirty="0"/>
              <a:t> </a:t>
            </a:r>
            <a:r>
              <a:rPr dirty="0"/>
              <a:t>inductivo</a:t>
            </a:r>
            <a:r>
              <a:rPr spc="-30" dirty="0"/>
              <a:t> </a:t>
            </a:r>
            <a:r>
              <a:rPr spc="-10" dirty="0"/>
              <a:t>(supervisado)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472835" y="1288683"/>
            <a:ext cx="7356475" cy="4679950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294640" indent="-281940">
              <a:lnSpc>
                <a:spcPct val="100000"/>
              </a:lnSpc>
              <a:spcBef>
                <a:spcPts val="665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spc="-10" dirty="0">
                <a:latin typeface="Times New Roman"/>
                <a:cs typeface="Times New Roman"/>
              </a:rPr>
              <a:t>Objetivo:</a:t>
            </a:r>
            <a:endParaRPr sz="2000">
              <a:latin typeface="Times New Roman"/>
              <a:cs typeface="Times New Roman"/>
            </a:endParaRPr>
          </a:p>
          <a:p>
            <a:pPr marL="770890" marR="5080" lvl="1" indent="-285750">
              <a:lnSpc>
                <a:spcPct val="102200"/>
              </a:lnSpc>
              <a:spcBef>
                <a:spcPts val="465"/>
              </a:spcBef>
              <a:buChar char="–"/>
              <a:tabLst>
                <a:tab pos="770890" algn="l"/>
                <a:tab pos="771525" algn="l"/>
              </a:tabLst>
            </a:pPr>
            <a:r>
              <a:rPr sz="1800" dirty="0">
                <a:latin typeface="Times New Roman"/>
                <a:cs typeface="Times New Roman"/>
              </a:rPr>
              <a:t>Aprender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cierto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concepto</a:t>
            </a:r>
            <a:r>
              <a:rPr sz="1800" b="1" i="1" spc="-10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objetivo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partir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ejemplos</a:t>
            </a:r>
            <a:r>
              <a:rPr sz="1800" b="1" i="1" spc="-10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(ejemplos</a:t>
            </a:r>
            <a:r>
              <a:rPr sz="1800" b="1" i="1" spc="-10" dirty="0">
                <a:latin typeface="Times New Roman"/>
                <a:cs typeface="Times New Roman"/>
              </a:rPr>
              <a:t> </a:t>
            </a:r>
            <a:r>
              <a:rPr sz="1800" b="1" i="1" spc="-25" dirty="0">
                <a:latin typeface="Times New Roman"/>
                <a:cs typeface="Times New Roman"/>
              </a:rPr>
              <a:t>de </a:t>
            </a:r>
            <a:r>
              <a:rPr sz="1800" b="1" i="1" dirty="0">
                <a:latin typeface="Times New Roman"/>
                <a:cs typeface="Times New Roman"/>
              </a:rPr>
              <a:t>entrenamiento)</a:t>
            </a:r>
            <a:r>
              <a:rPr sz="1800" b="1" i="1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cuales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conocemos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resultado</a:t>
            </a:r>
            <a:endParaRPr sz="1800">
              <a:latin typeface="Times New Roman"/>
              <a:cs typeface="Times New Roman"/>
            </a:endParaRPr>
          </a:p>
          <a:p>
            <a:pPr marL="485140">
              <a:lnSpc>
                <a:spcPct val="100000"/>
              </a:lnSpc>
              <a:spcBef>
                <a:spcPts val="530"/>
              </a:spcBef>
            </a:pP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ejemplo:</a:t>
            </a:r>
            <a:endParaRPr sz="1800">
              <a:latin typeface="Times New Roman"/>
              <a:cs typeface="Times New Roman"/>
            </a:endParaRPr>
          </a:p>
          <a:p>
            <a:pPr marL="770890" lvl="1" indent="-285750">
              <a:lnSpc>
                <a:spcPct val="100000"/>
              </a:lnSpc>
              <a:spcBef>
                <a:spcPts val="430"/>
              </a:spcBef>
              <a:buChar char="–"/>
              <a:tabLst>
                <a:tab pos="770890" algn="l"/>
                <a:tab pos="771525" algn="l"/>
              </a:tabLst>
            </a:pPr>
            <a:r>
              <a:rPr sz="1800" dirty="0">
                <a:latin typeface="Times New Roman"/>
                <a:cs typeface="Times New Roman"/>
              </a:rPr>
              <a:t>Aprender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concepto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triángulo”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partir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instancias:</a:t>
            </a:r>
            <a:endParaRPr sz="1800">
              <a:latin typeface="Times New Roman"/>
              <a:cs typeface="Times New Roman"/>
            </a:endParaRPr>
          </a:p>
          <a:p>
            <a:pPr marL="1228090" lvl="2" indent="-285115">
              <a:lnSpc>
                <a:spcPct val="100000"/>
              </a:lnSpc>
              <a:spcBef>
                <a:spcPts val="560"/>
              </a:spcBef>
              <a:buChar char="–"/>
              <a:tabLst>
                <a:tab pos="1228090" algn="l"/>
                <a:tab pos="1228725" algn="l"/>
              </a:tabLst>
            </a:pPr>
            <a:r>
              <a:rPr sz="1600" dirty="0">
                <a:latin typeface="Times New Roman"/>
                <a:cs typeface="Times New Roman"/>
              </a:rPr>
              <a:t>objeto nº1: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marón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 3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esquinas, sí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 un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triángulo</a:t>
            </a:r>
            <a:endParaRPr sz="1600">
              <a:latin typeface="Times New Roman"/>
              <a:cs typeface="Times New Roman"/>
            </a:endParaRPr>
          </a:p>
          <a:p>
            <a:pPr marL="1228090" lvl="2" indent="-285115">
              <a:lnSpc>
                <a:spcPct val="100000"/>
              </a:lnSpc>
              <a:spcBef>
                <a:spcPts val="480"/>
              </a:spcBef>
              <a:buChar char="–"/>
              <a:tabLst>
                <a:tab pos="1228090" algn="l"/>
                <a:tab pos="1228725" algn="l"/>
              </a:tabLst>
            </a:pPr>
            <a:r>
              <a:rPr sz="1600" dirty="0">
                <a:latin typeface="Times New Roman"/>
                <a:cs typeface="Times New Roman"/>
              </a:rPr>
              <a:t>objeto nº2: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azul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 3 esquinas,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sí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 un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triángulo</a:t>
            </a:r>
            <a:endParaRPr sz="1600">
              <a:latin typeface="Times New Roman"/>
              <a:cs typeface="Times New Roman"/>
            </a:endParaRPr>
          </a:p>
          <a:p>
            <a:pPr marL="1228090" lvl="2" indent="-285115">
              <a:lnSpc>
                <a:spcPct val="100000"/>
              </a:lnSpc>
              <a:spcBef>
                <a:spcPts val="480"/>
              </a:spcBef>
              <a:buChar char="–"/>
              <a:tabLst>
                <a:tab pos="1228090" algn="l"/>
                <a:tab pos="1228725" algn="l"/>
              </a:tabLst>
            </a:pPr>
            <a:r>
              <a:rPr sz="1600" dirty="0">
                <a:latin typeface="Times New Roman"/>
                <a:cs typeface="Times New Roman"/>
              </a:rPr>
              <a:t>objeto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nº3: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rojo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 4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esquinas, no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 un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triángulo,</a:t>
            </a:r>
            <a:endParaRPr sz="1600">
              <a:latin typeface="Times New Roman"/>
              <a:cs typeface="Times New Roman"/>
            </a:endParaRPr>
          </a:p>
          <a:p>
            <a:pPr marL="1279525" lvl="2" indent="-336550">
              <a:lnSpc>
                <a:spcPct val="100000"/>
              </a:lnSpc>
              <a:spcBef>
                <a:spcPts val="480"/>
              </a:spcBef>
              <a:buChar char="–"/>
              <a:tabLst>
                <a:tab pos="1278890" algn="l"/>
                <a:tab pos="1279525" algn="l"/>
              </a:tabLst>
            </a:pPr>
            <a:r>
              <a:rPr sz="1600" dirty="0">
                <a:latin typeface="Times New Roman"/>
                <a:cs typeface="Times New Roman"/>
              </a:rPr>
              <a:t>…</a:t>
            </a:r>
            <a:endParaRPr sz="1600">
              <a:latin typeface="Times New Roman"/>
              <a:cs typeface="Times New Roman"/>
            </a:endParaRPr>
          </a:p>
          <a:p>
            <a:pPr lvl="2">
              <a:lnSpc>
                <a:spcPct val="100000"/>
              </a:lnSpc>
              <a:buFont typeface="Times New Roman"/>
              <a:buChar char="–"/>
            </a:pPr>
            <a:endParaRPr sz="1700">
              <a:latin typeface="Times New Roman"/>
              <a:cs typeface="Times New Roman"/>
            </a:endParaRPr>
          </a:p>
          <a:p>
            <a:pPr marL="294640" indent="-281940">
              <a:lnSpc>
                <a:spcPct val="100000"/>
              </a:lnSpc>
              <a:spcBef>
                <a:spcPts val="1510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spc="-10" dirty="0">
                <a:latin typeface="Times New Roman"/>
                <a:cs typeface="Times New Roman"/>
              </a:rPr>
              <a:t>Problema:</a:t>
            </a:r>
            <a:endParaRPr sz="2000">
              <a:latin typeface="Times New Roman"/>
              <a:cs typeface="Times New Roman"/>
            </a:endParaRPr>
          </a:p>
          <a:p>
            <a:pPr marL="770890" lvl="1" indent="-285750">
              <a:lnSpc>
                <a:spcPct val="100000"/>
              </a:lnSpc>
              <a:spcBef>
                <a:spcPts val="515"/>
              </a:spcBef>
              <a:buChar char="–"/>
              <a:tabLst>
                <a:tab pos="770890" algn="l"/>
                <a:tab pos="771525" algn="l"/>
              </a:tabLst>
            </a:pPr>
            <a:r>
              <a:rPr sz="1800" dirty="0">
                <a:latin typeface="Times New Roman"/>
                <a:cs typeface="Times New Roman"/>
              </a:rPr>
              <a:t>encontrar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descripción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concepto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objetivo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b="1" i="1" dirty="0">
                <a:latin typeface="Times New Roman"/>
                <a:cs typeface="Times New Roman"/>
              </a:rPr>
              <a:t>hipótesis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que</a:t>
            </a:r>
            <a:endParaRPr sz="1800">
              <a:latin typeface="Times New Roman"/>
              <a:cs typeface="Times New Roman"/>
            </a:endParaRPr>
          </a:p>
          <a:p>
            <a:pPr marL="1228090" lvl="2" indent="-285115">
              <a:lnSpc>
                <a:spcPct val="100000"/>
              </a:lnSpc>
              <a:spcBef>
                <a:spcPts val="430"/>
              </a:spcBef>
              <a:buFont typeface="Times New Roman"/>
              <a:buChar char="–"/>
              <a:tabLst>
                <a:tab pos="1228090" algn="l"/>
                <a:tab pos="1228725" algn="l"/>
              </a:tabLst>
            </a:pPr>
            <a:r>
              <a:rPr sz="1800" b="1" dirty="0">
                <a:latin typeface="Times New Roman"/>
                <a:cs typeface="Times New Roman"/>
              </a:rPr>
              <a:t>I)</a:t>
            </a:r>
            <a:r>
              <a:rPr sz="1800" b="1" spc="-2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concuerda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con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los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ejemplos</a:t>
            </a:r>
            <a:r>
              <a:rPr sz="1800" b="1" spc="-10" dirty="0">
                <a:latin typeface="Times New Roman"/>
                <a:cs typeface="Times New Roman"/>
              </a:rPr>
              <a:t> presentados</a:t>
            </a:r>
            <a:endParaRPr sz="1800">
              <a:latin typeface="Times New Roman"/>
              <a:cs typeface="Times New Roman"/>
            </a:endParaRPr>
          </a:p>
          <a:p>
            <a:pPr marL="1228090" lvl="2" indent="-285115">
              <a:lnSpc>
                <a:spcPct val="100000"/>
              </a:lnSpc>
              <a:spcBef>
                <a:spcPts val="550"/>
              </a:spcBef>
              <a:buFont typeface="Times New Roman"/>
              <a:buChar char="–"/>
              <a:tabLst>
                <a:tab pos="1228090" algn="l"/>
                <a:tab pos="1228725" algn="l"/>
              </a:tabLst>
            </a:pPr>
            <a:r>
              <a:rPr sz="1800" b="1" dirty="0">
                <a:latin typeface="Times New Roman"/>
                <a:cs typeface="Times New Roman"/>
              </a:rPr>
              <a:t>II)</a:t>
            </a:r>
            <a:r>
              <a:rPr sz="1800" b="1" spc="-2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generaliza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a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casos</a:t>
            </a:r>
            <a:r>
              <a:rPr sz="1800" b="1" spc="-10" dirty="0">
                <a:latin typeface="Times New Roman"/>
                <a:cs typeface="Times New Roman"/>
              </a:rPr>
              <a:t> nuevos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13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247900">
              <a:lnSpc>
                <a:spcPct val="100000"/>
              </a:lnSpc>
              <a:spcBef>
                <a:spcPts val="100"/>
              </a:spcBef>
            </a:pPr>
            <a:r>
              <a:rPr dirty="0"/>
              <a:t>Solución</a:t>
            </a:r>
            <a:r>
              <a:rPr spc="-30" dirty="0"/>
              <a:t> </a:t>
            </a:r>
            <a:r>
              <a:rPr dirty="0"/>
              <a:t>2:</a:t>
            </a:r>
            <a:r>
              <a:rPr spc="-25" dirty="0"/>
              <a:t> </a:t>
            </a:r>
            <a:r>
              <a:rPr spc="-10" dirty="0"/>
              <a:t>algoritmo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285115" y="1211580"/>
            <a:ext cx="4075429" cy="4353560"/>
          </a:xfrm>
          <a:prstGeom prst="rect">
            <a:avLst/>
          </a:prstGeom>
        </p:spPr>
        <p:txBody>
          <a:bodyPr vert="horz" wrap="square" lIns="0" tIns="736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80"/>
              </a:spcBef>
            </a:pPr>
            <a:r>
              <a:rPr sz="2000" b="1" dirty="0">
                <a:latin typeface="Times New Roman"/>
                <a:cs typeface="Times New Roman"/>
              </a:rPr>
              <a:t>Algoritmos</a:t>
            </a:r>
            <a:r>
              <a:rPr sz="2000" b="1" spc="-4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específicos</a:t>
            </a:r>
            <a:r>
              <a:rPr sz="2000" b="1" spc="-3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del</a:t>
            </a:r>
            <a:r>
              <a:rPr sz="2000" b="1" spc="-3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problema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96545" marR="339725" indent="-283845">
              <a:lnSpc>
                <a:spcPct val="100000"/>
              </a:lnSpc>
              <a:spcBef>
                <a:spcPts val="48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diseñador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conoce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35" dirty="0">
                <a:latin typeface="Times New Roman"/>
                <a:cs typeface="Times New Roman"/>
              </a:rPr>
              <a:t>un </a:t>
            </a:r>
            <a:r>
              <a:rPr sz="2000" dirty="0">
                <a:latin typeface="Times New Roman"/>
                <a:cs typeface="Times New Roman"/>
              </a:rPr>
              <a:t>método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resolver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problema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codifica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algoritmo</a:t>
            </a:r>
            <a:endParaRPr sz="2000">
              <a:latin typeface="Times New Roman"/>
              <a:cs typeface="Times New Roman"/>
            </a:endParaRPr>
          </a:p>
          <a:p>
            <a:pPr marL="297180">
              <a:lnSpc>
                <a:spcPct val="100000"/>
              </a:lnSpc>
            </a:pPr>
            <a:r>
              <a:rPr sz="2000" i="1" dirty="0">
                <a:latin typeface="Times New Roman"/>
                <a:cs typeface="Times New Roman"/>
              </a:rPr>
              <a:t>particular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para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el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problema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mejorar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flexibilidad:</a:t>
            </a:r>
            <a:endParaRPr sz="2000">
              <a:latin typeface="Times New Roman"/>
              <a:cs typeface="Times New Roman"/>
            </a:endParaRPr>
          </a:p>
          <a:p>
            <a:pPr marL="297180">
              <a:lnSpc>
                <a:spcPct val="100000"/>
              </a:lnSpc>
            </a:pPr>
            <a:r>
              <a:rPr sz="2000" i="1" dirty="0">
                <a:latin typeface="Times New Roman"/>
                <a:cs typeface="Times New Roman"/>
              </a:rPr>
              <a:t>parametrizar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algoritmo</a:t>
            </a:r>
            <a:endParaRPr sz="2000">
              <a:latin typeface="Times New Roman"/>
              <a:cs typeface="Times New Roman"/>
            </a:endParaRPr>
          </a:p>
          <a:p>
            <a:pPr marL="296545" marR="750570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problema: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diseñador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de </a:t>
            </a:r>
            <a:r>
              <a:rPr sz="2000" i="1" dirty="0">
                <a:latin typeface="Times New Roman"/>
                <a:cs typeface="Times New Roman"/>
              </a:rPr>
              <a:t>anticipar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escenarios posibles</a:t>
            </a:r>
            <a:endParaRPr sz="2000">
              <a:latin typeface="Times New Roman"/>
              <a:cs typeface="Times New Roman"/>
            </a:endParaRPr>
          </a:p>
          <a:p>
            <a:pPr marL="296545" marR="454025" indent="-283845">
              <a:lnSpc>
                <a:spcPct val="100000"/>
              </a:lnSpc>
              <a:spcBef>
                <a:spcPts val="409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entornos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reales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suelen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ser </a:t>
            </a:r>
            <a:r>
              <a:rPr sz="2000" dirty="0">
                <a:latin typeface="Times New Roman"/>
                <a:cs typeface="Times New Roman"/>
              </a:rPr>
              <a:t>demasiado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complejos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para </a:t>
            </a:r>
            <a:r>
              <a:rPr sz="2000" dirty="0">
                <a:latin typeface="Times New Roman"/>
                <a:cs typeface="Times New Roman"/>
              </a:rPr>
              <a:t>anticipar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posibilidades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695826" y="1283715"/>
            <a:ext cx="4062095" cy="1970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910"/>
              </a:lnSpc>
              <a:spcBef>
                <a:spcPts val="100"/>
              </a:spcBef>
            </a:pPr>
            <a:r>
              <a:rPr sz="1600" b="1" dirty="0">
                <a:latin typeface="Arial"/>
                <a:cs typeface="Arial"/>
              </a:rPr>
              <a:t>PROCEDURE</a:t>
            </a:r>
            <a:r>
              <a:rPr sz="1600" b="1" spc="-35" dirty="0">
                <a:latin typeface="Arial"/>
                <a:cs typeface="Arial"/>
              </a:rPr>
              <a:t> </a:t>
            </a:r>
            <a:r>
              <a:rPr sz="1600" spc="-10" dirty="0">
                <a:latin typeface="Arial"/>
                <a:cs typeface="Arial"/>
              </a:rPr>
              <a:t>MoverDiscos(n:integer;</a:t>
            </a:r>
            <a:endParaRPr sz="1600">
              <a:latin typeface="Arial"/>
              <a:cs typeface="Arial"/>
            </a:endParaRPr>
          </a:p>
          <a:p>
            <a:pPr marL="1498600">
              <a:lnSpc>
                <a:spcPts val="1910"/>
              </a:lnSpc>
            </a:pPr>
            <a:r>
              <a:rPr sz="1600" spc="-10" dirty="0">
                <a:latin typeface="Arial"/>
                <a:cs typeface="Arial"/>
              </a:rPr>
              <a:t>origen,destino,auxiliar:char);</a:t>
            </a:r>
            <a:endParaRPr sz="1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80"/>
              </a:spcBef>
            </a:pPr>
            <a:r>
              <a:rPr sz="1600" dirty="0">
                <a:latin typeface="Arial"/>
                <a:cs typeface="Arial"/>
              </a:rPr>
              <a:t>{ Pre:</a:t>
            </a:r>
            <a:r>
              <a:rPr sz="1600" spc="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n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&gt;</a:t>
            </a:r>
            <a:r>
              <a:rPr sz="1600" spc="5" dirty="0">
                <a:latin typeface="Arial"/>
                <a:cs typeface="Arial"/>
              </a:rPr>
              <a:t> </a:t>
            </a:r>
            <a:r>
              <a:rPr sz="1600" spc="-50" dirty="0">
                <a:latin typeface="Arial"/>
                <a:cs typeface="Arial"/>
              </a:rPr>
              <a:t>0</a:t>
            </a:r>
            <a:endParaRPr sz="1600">
              <a:latin typeface="Arial"/>
              <a:cs typeface="Arial"/>
            </a:endParaRPr>
          </a:p>
          <a:p>
            <a:pPr marL="127000">
              <a:lnSpc>
                <a:spcPct val="100000"/>
              </a:lnSpc>
              <a:spcBef>
                <a:spcPts val="360"/>
              </a:spcBef>
            </a:pPr>
            <a:r>
              <a:rPr sz="1600" dirty="0">
                <a:latin typeface="Arial"/>
                <a:cs typeface="Arial"/>
              </a:rPr>
              <a:t>Post: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output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=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[movimientos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para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pasar </a:t>
            </a:r>
            <a:r>
              <a:rPr sz="1600" spc="-50" dirty="0">
                <a:latin typeface="Arial"/>
                <a:cs typeface="Arial"/>
              </a:rPr>
              <a:t>n</a:t>
            </a:r>
            <a:endParaRPr sz="1600">
              <a:latin typeface="Arial"/>
              <a:cs typeface="Arial"/>
            </a:endParaRPr>
          </a:p>
          <a:p>
            <a:pPr marL="1498600">
              <a:lnSpc>
                <a:spcPct val="100000"/>
              </a:lnSpc>
              <a:spcBef>
                <a:spcPts val="385"/>
              </a:spcBef>
            </a:pPr>
            <a:r>
              <a:rPr sz="1600" dirty="0">
                <a:latin typeface="Arial"/>
                <a:cs typeface="Arial"/>
              </a:rPr>
              <a:t>discos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de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la</a:t>
            </a:r>
            <a:r>
              <a:rPr sz="1600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aguja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i="1" spc="-10" dirty="0">
                <a:latin typeface="Arial"/>
                <a:cs typeface="Arial"/>
              </a:rPr>
              <a:t>origen</a:t>
            </a:r>
            <a:endParaRPr sz="1600">
              <a:latin typeface="Arial"/>
              <a:cs typeface="Arial"/>
            </a:endParaRPr>
          </a:p>
          <a:p>
            <a:pPr marL="1555750">
              <a:lnSpc>
                <a:spcPct val="100000"/>
              </a:lnSpc>
              <a:spcBef>
                <a:spcPts val="385"/>
              </a:spcBef>
            </a:pPr>
            <a:r>
              <a:rPr sz="1600" dirty="0">
                <a:latin typeface="Arial"/>
                <a:cs typeface="Arial"/>
              </a:rPr>
              <a:t>a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la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aguja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destino</a:t>
            </a:r>
            <a:r>
              <a:rPr sz="1600" dirty="0">
                <a:latin typeface="Arial"/>
                <a:cs typeface="Arial"/>
              </a:rPr>
              <a:t>]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spc="-50" dirty="0">
                <a:latin typeface="Arial"/>
                <a:cs typeface="Arial"/>
              </a:rPr>
              <a:t>}</a:t>
            </a:r>
            <a:endParaRPr sz="1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85"/>
              </a:spcBef>
            </a:pPr>
            <a:r>
              <a:rPr sz="1600" b="1" spc="-10" dirty="0">
                <a:latin typeface="Arial"/>
                <a:cs typeface="Arial"/>
              </a:rPr>
              <a:t>BEGIN</a:t>
            </a:r>
            <a:endParaRPr sz="16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867276" y="3228340"/>
            <a:ext cx="1331595" cy="900430"/>
          </a:xfrm>
          <a:prstGeom prst="rect">
            <a:avLst/>
          </a:prstGeom>
        </p:spPr>
        <p:txBody>
          <a:bodyPr vert="horz" wrap="square" lIns="0" tIns="609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sz="1600" b="1" dirty="0">
                <a:latin typeface="Arial"/>
                <a:cs typeface="Arial"/>
              </a:rPr>
              <a:t>IF</a:t>
            </a:r>
            <a:r>
              <a:rPr sz="1600" b="1" spc="-10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n =</a:t>
            </a:r>
            <a:r>
              <a:rPr sz="1600" spc="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0</a:t>
            </a:r>
            <a:r>
              <a:rPr sz="1600" spc="5" dirty="0">
                <a:latin typeface="Arial"/>
                <a:cs typeface="Arial"/>
              </a:rPr>
              <a:t> </a:t>
            </a:r>
            <a:r>
              <a:rPr sz="1600" b="1" spc="-20" dirty="0">
                <a:latin typeface="Arial"/>
                <a:cs typeface="Arial"/>
              </a:rPr>
              <a:t>THEN</a:t>
            </a:r>
            <a:endParaRPr sz="1600">
              <a:latin typeface="Arial"/>
              <a:cs typeface="Arial"/>
            </a:endParaRPr>
          </a:p>
          <a:p>
            <a:pPr marL="184150">
              <a:lnSpc>
                <a:spcPct val="100000"/>
              </a:lnSpc>
              <a:spcBef>
                <a:spcPts val="385"/>
              </a:spcBef>
            </a:pPr>
            <a:r>
              <a:rPr sz="1600" spc="-10" dirty="0">
                <a:latin typeface="Arial"/>
                <a:cs typeface="Arial"/>
              </a:rPr>
              <a:t>writeln</a:t>
            </a:r>
            <a:endParaRPr sz="1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sz="1600" b="1" dirty="0">
                <a:latin typeface="Arial"/>
                <a:cs typeface="Arial"/>
              </a:rPr>
              <a:t>ELSE</a:t>
            </a:r>
            <a:r>
              <a:rPr sz="1600" b="1" spc="-15" dirty="0">
                <a:latin typeface="Arial"/>
                <a:cs typeface="Arial"/>
              </a:rPr>
              <a:t> </a:t>
            </a:r>
            <a:r>
              <a:rPr sz="1600" b="1" spc="-10" dirty="0">
                <a:latin typeface="Arial"/>
                <a:cs typeface="Arial"/>
              </a:rPr>
              <a:t>BEGIN</a:t>
            </a:r>
            <a:endParaRPr sz="16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343651" y="3277108"/>
            <a:ext cx="11322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Arial"/>
                <a:cs typeface="Arial"/>
              </a:rPr>
              <a:t>{Caso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spc="-20" dirty="0">
                <a:latin typeface="Arial"/>
                <a:cs typeface="Arial"/>
              </a:rPr>
              <a:t>base}</a:t>
            </a:r>
            <a:endParaRPr sz="16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438901" y="3859276"/>
            <a:ext cx="16192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Arial"/>
                <a:cs typeface="Arial"/>
              </a:rPr>
              <a:t>{Caso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spc="-10" dirty="0">
                <a:latin typeface="Arial"/>
                <a:cs typeface="Arial"/>
              </a:rPr>
              <a:t>recurrente}</a:t>
            </a:r>
            <a:endParaRPr sz="16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695826" y="4103115"/>
            <a:ext cx="4233545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5080">
              <a:lnSpc>
                <a:spcPct val="120000"/>
              </a:lnSpc>
              <a:spcBef>
                <a:spcPts val="100"/>
              </a:spcBef>
            </a:pPr>
            <a:r>
              <a:rPr sz="1600" spc="-10" dirty="0">
                <a:latin typeface="Arial"/>
                <a:cs typeface="Arial"/>
              </a:rPr>
              <a:t>MoverDiscos(n-1,origen,auxiliar,destino); </a:t>
            </a:r>
            <a:r>
              <a:rPr sz="1600" dirty="0">
                <a:latin typeface="Arial"/>
                <a:cs typeface="Arial"/>
              </a:rPr>
              <a:t>write('Pasar</a:t>
            </a:r>
            <a:r>
              <a:rPr sz="1600" spc="-45" dirty="0">
                <a:latin typeface="Arial"/>
                <a:cs typeface="Arial"/>
              </a:rPr>
              <a:t> </a:t>
            </a:r>
            <a:r>
              <a:rPr sz="1600" spc="-10" dirty="0">
                <a:latin typeface="Arial"/>
                <a:cs typeface="Arial"/>
              </a:rPr>
              <a:t>disco',n,'de',origen,'a',destino); MoverDiscos(n-1,auxiliar,destino,origen)</a:t>
            </a:r>
            <a:endParaRPr sz="1600">
              <a:latin typeface="Arial"/>
              <a:cs typeface="Arial"/>
            </a:endParaRPr>
          </a:p>
          <a:p>
            <a:pPr marL="184150">
              <a:lnSpc>
                <a:spcPct val="100000"/>
              </a:lnSpc>
              <a:spcBef>
                <a:spcPts val="384"/>
              </a:spcBef>
            </a:pPr>
            <a:r>
              <a:rPr sz="1600" b="1" dirty="0">
                <a:latin typeface="Arial"/>
                <a:cs typeface="Arial"/>
              </a:rPr>
              <a:t>END</a:t>
            </a:r>
            <a:r>
              <a:rPr sz="1600" dirty="0">
                <a:latin typeface="Arial"/>
                <a:cs typeface="Arial"/>
              </a:rPr>
              <a:t>;</a:t>
            </a:r>
            <a:r>
              <a:rPr sz="1600" spc="-1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{fin</a:t>
            </a:r>
            <a:r>
              <a:rPr sz="1600" spc="-10" dirty="0">
                <a:latin typeface="Arial"/>
                <a:cs typeface="Arial"/>
              </a:rPr>
              <a:t> ELSE}</a:t>
            </a:r>
            <a:endParaRPr sz="1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80"/>
              </a:spcBef>
            </a:pPr>
            <a:r>
              <a:rPr sz="1600" b="1" dirty="0">
                <a:latin typeface="Arial"/>
                <a:cs typeface="Arial"/>
              </a:rPr>
              <a:t>END</a:t>
            </a:r>
            <a:r>
              <a:rPr sz="1600" dirty="0">
                <a:latin typeface="Arial"/>
                <a:cs typeface="Arial"/>
              </a:rPr>
              <a:t>;</a:t>
            </a:r>
            <a:r>
              <a:rPr sz="1600" spc="-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{fin</a:t>
            </a:r>
            <a:r>
              <a:rPr sz="1600" spc="-10" dirty="0">
                <a:latin typeface="Arial"/>
                <a:cs typeface="Arial"/>
              </a:rPr>
              <a:t> MoverDiscos}</a:t>
            </a:r>
            <a:endParaRPr sz="1600">
              <a:latin typeface="Arial"/>
              <a:cs typeface="Arial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354512" y="1219199"/>
            <a:ext cx="141286" cy="4772025"/>
          </a:xfrm>
          <a:prstGeom prst="rect">
            <a:avLst/>
          </a:prstGeom>
        </p:spPr>
      </p:pic>
      <p:sp>
        <p:nvSpPr>
          <p:cNvPr id="10" name="object 1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10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1885156" y="362203"/>
            <a:ext cx="537400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Aprendizaje</a:t>
            </a:r>
            <a:r>
              <a:rPr spc="-35" dirty="0"/>
              <a:t> </a:t>
            </a:r>
            <a:r>
              <a:rPr dirty="0"/>
              <a:t>inductivo</a:t>
            </a:r>
            <a:r>
              <a:rPr spc="-30" dirty="0"/>
              <a:t> </a:t>
            </a:r>
            <a:r>
              <a:rPr spc="-10" dirty="0"/>
              <a:t>(supervisado):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497987" y="898877"/>
            <a:ext cx="7893684" cy="5189855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marL="370840" indent="-281940">
              <a:lnSpc>
                <a:spcPct val="100000"/>
              </a:lnSpc>
              <a:spcBef>
                <a:spcPts val="640"/>
              </a:spcBef>
              <a:buChar char="•"/>
              <a:tabLst>
                <a:tab pos="370840" algn="l"/>
                <a:tab pos="371475" algn="l"/>
              </a:tabLst>
            </a:pPr>
            <a:r>
              <a:rPr sz="2000" spc="-10" dirty="0">
                <a:latin typeface="Times New Roman"/>
                <a:cs typeface="Times New Roman"/>
              </a:rPr>
              <a:t>Matemáticamente:</a:t>
            </a:r>
            <a:endParaRPr sz="2000">
              <a:latin typeface="Times New Roman"/>
              <a:cs typeface="Times New Roman"/>
            </a:endParaRPr>
          </a:p>
          <a:p>
            <a:pPr marL="847090" lvl="1" indent="-285115">
              <a:lnSpc>
                <a:spcPct val="100000"/>
              </a:lnSpc>
              <a:spcBef>
                <a:spcPts val="490"/>
              </a:spcBef>
              <a:buChar char="–"/>
              <a:tabLst>
                <a:tab pos="847090" algn="l"/>
                <a:tab pos="847725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concepto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objetivo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44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f:X→Y</a:t>
            </a:r>
            <a:endParaRPr sz="1800">
              <a:latin typeface="Times New Roman"/>
              <a:cs typeface="Times New Roman"/>
            </a:endParaRPr>
          </a:p>
          <a:p>
            <a:pPr marL="1266190" lvl="2" indent="-227965">
              <a:lnSpc>
                <a:spcPct val="100000"/>
              </a:lnSpc>
              <a:spcBef>
                <a:spcPts val="440"/>
              </a:spcBef>
              <a:buFont typeface="Times New Roman"/>
              <a:buChar char="•"/>
              <a:tabLst>
                <a:tab pos="1266190" algn="l"/>
                <a:tab pos="1266825" algn="l"/>
              </a:tabLst>
            </a:pP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espacio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entradas que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describe los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posibles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casos</a:t>
            </a:r>
            <a:endParaRPr sz="1600">
              <a:latin typeface="Times New Roman"/>
              <a:cs typeface="Times New Roman"/>
            </a:endParaRPr>
          </a:p>
          <a:p>
            <a:pPr marL="1780539" marR="227965" lvl="3" indent="-285115">
              <a:lnSpc>
                <a:spcPct val="105000"/>
              </a:lnSpc>
              <a:spcBef>
                <a:spcPts val="285"/>
              </a:spcBef>
              <a:buFont typeface="Arial"/>
              <a:buChar char="•"/>
              <a:tabLst>
                <a:tab pos="1780539" algn="l"/>
                <a:tab pos="1781175" algn="l"/>
              </a:tabLst>
            </a:pPr>
            <a:r>
              <a:rPr sz="1600" dirty="0">
                <a:latin typeface="Times New Roman"/>
                <a:cs typeface="Times New Roman"/>
              </a:rPr>
              <a:t>p.E.: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descripción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 objetos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 función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 colores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 número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esquinas </a:t>
            </a:r>
            <a:r>
              <a:rPr sz="1600" dirty="0">
                <a:latin typeface="Times New Roman"/>
                <a:cs typeface="Times New Roman"/>
              </a:rPr>
              <a:t>X={rojo,</a:t>
            </a:r>
            <a:r>
              <a:rPr sz="1600" spc="-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azul,</a:t>
            </a:r>
            <a:r>
              <a:rPr sz="1600" spc="-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verde,</a:t>
            </a:r>
            <a:r>
              <a:rPr sz="1600" spc="-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amar.}</a:t>
            </a:r>
            <a:r>
              <a:rPr sz="1600" dirty="0">
                <a:latin typeface="MS PGothic"/>
                <a:cs typeface="MS PGothic"/>
              </a:rPr>
              <a:t>×</a:t>
            </a:r>
            <a:r>
              <a:rPr sz="1600" dirty="0">
                <a:latin typeface="Times New Roman"/>
                <a:cs typeface="Times New Roman"/>
              </a:rPr>
              <a:t>{0,...,n};</a:t>
            </a:r>
            <a:r>
              <a:rPr sz="1600" spc="-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=&lt;azul,</a:t>
            </a:r>
            <a:r>
              <a:rPr sz="1600" spc="-25" dirty="0">
                <a:latin typeface="Times New Roman"/>
                <a:cs typeface="Times New Roman"/>
              </a:rPr>
              <a:t> 3&gt;</a:t>
            </a:r>
            <a:endParaRPr sz="1600">
              <a:latin typeface="Times New Roman"/>
              <a:cs typeface="Times New Roman"/>
            </a:endParaRPr>
          </a:p>
          <a:p>
            <a:pPr marL="1266190" lvl="2" indent="-227965">
              <a:lnSpc>
                <a:spcPct val="100000"/>
              </a:lnSpc>
              <a:spcBef>
                <a:spcPts val="360"/>
              </a:spcBef>
              <a:buFont typeface="Times New Roman"/>
              <a:buChar char="•"/>
              <a:tabLst>
                <a:tab pos="1266190" algn="l"/>
                <a:tab pos="1266825" algn="l"/>
              </a:tabLst>
            </a:pPr>
            <a:r>
              <a:rPr sz="1600" i="1" dirty="0">
                <a:latin typeface="Times New Roman"/>
                <a:cs typeface="Times New Roman"/>
              </a:rPr>
              <a:t>Y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espacio 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salidas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(resultados)</a:t>
            </a:r>
            <a:endParaRPr sz="1600">
              <a:latin typeface="Times New Roman"/>
              <a:cs typeface="Times New Roman"/>
            </a:endParaRPr>
          </a:p>
          <a:p>
            <a:pPr marL="1780539" lvl="3" indent="-285115">
              <a:lnSpc>
                <a:spcPct val="100000"/>
              </a:lnSpc>
              <a:spcBef>
                <a:spcPts val="385"/>
              </a:spcBef>
              <a:buChar char="•"/>
              <a:tabLst>
                <a:tab pos="1780539" algn="l"/>
                <a:tab pos="1781175" algn="l"/>
              </a:tabLst>
            </a:pPr>
            <a:r>
              <a:rPr sz="1600" dirty="0">
                <a:latin typeface="Times New Roman"/>
                <a:cs typeface="Times New Roman"/>
              </a:rPr>
              <a:t>p.e.:</a:t>
            </a:r>
            <a:r>
              <a:rPr sz="1600" spc="-7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Y={si,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no}</a:t>
            </a:r>
            <a:endParaRPr sz="1600">
              <a:latin typeface="Times New Roman"/>
              <a:cs typeface="Times New Roman"/>
            </a:endParaRPr>
          </a:p>
          <a:p>
            <a:pPr marL="847090" lvl="1" indent="-285115">
              <a:lnSpc>
                <a:spcPct val="100000"/>
              </a:lnSpc>
              <a:spcBef>
                <a:spcPts val="495"/>
              </a:spcBef>
              <a:buChar char="–"/>
              <a:tabLst>
                <a:tab pos="847090" algn="l"/>
                <a:tab pos="847725" algn="l"/>
              </a:tabLst>
            </a:pPr>
            <a:r>
              <a:rPr sz="1800" spc="-10" dirty="0">
                <a:latin typeface="Times New Roman"/>
                <a:cs typeface="Times New Roman"/>
              </a:rPr>
              <a:t>Tenemos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entrada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secuencia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(entrada,salida):</a:t>
            </a:r>
            <a:endParaRPr sz="1800">
              <a:latin typeface="Times New Roman"/>
              <a:cs typeface="Times New Roman"/>
            </a:endParaRPr>
          </a:p>
          <a:p>
            <a:pPr marL="1266190" lvl="2" indent="-227965">
              <a:lnSpc>
                <a:spcPct val="100000"/>
              </a:lnSpc>
              <a:spcBef>
                <a:spcPts val="440"/>
              </a:spcBef>
              <a:buChar char="•"/>
              <a:tabLst>
                <a:tab pos="1266190" algn="l"/>
                <a:tab pos="1266825" algn="l"/>
              </a:tabLst>
            </a:pPr>
            <a:r>
              <a:rPr sz="1600" dirty="0">
                <a:latin typeface="Times New Roman"/>
                <a:cs typeface="Times New Roman"/>
              </a:rPr>
              <a:t>{</a:t>
            </a:r>
            <a:r>
              <a:rPr sz="1600" spc="-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(x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,y</a:t>
            </a:r>
            <a:r>
              <a:rPr sz="1650" baseline="-15151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),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(x</a:t>
            </a:r>
            <a:r>
              <a:rPr sz="1650" baseline="-15151" dirty="0">
                <a:latin typeface="Times New Roman"/>
                <a:cs typeface="Times New Roman"/>
              </a:rPr>
              <a:t>2</a:t>
            </a:r>
            <a:r>
              <a:rPr sz="1600" dirty="0">
                <a:latin typeface="Times New Roman"/>
                <a:cs typeface="Times New Roman"/>
              </a:rPr>
              <a:t>,y</a:t>
            </a:r>
            <a:r>
              <a:rPr sz="1650" baseline="-15151" dirty="0">
                <a:latin typeface="Times New Roman"/>
                <a:cs typeface="Times New Roman"/>
              </a:rPr>
              <a:t>2</a:t>
            </a:r>
            <a:r>
              <a:rPr sz="1600" dirty="0">
                <a:latin typeface="Times New Roman"/>
                <a:cs typeface="Times New Roman"/>
              </a:rPr>
              <a:t>),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…}</a:t>
            </a:r>
            <a:r>
              <a:rPr sz="1600" spc="-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x</a:t>
            </a:r>
            <a:r>
              <a:rPr sz="1650" baseline="-15151" dirty="0">
                <a:latin typeface="Times New Roman"/>
                <a:cs typeface="Times New Roman"/>
              </a:rPr>
              <a:t>i</a:t>
            </a:r>
            <a:r>
              <a:rPr sz="1650" spc="-37" baseline="-15151" dirty="0">
                <a:latin typeface="Times New Roman"/>
                <a:cs typeface="Times New Roman"/>
              </a:rPr>
              <a:t> </a:t>
            </a:r>
            <a:r>
              <a:rPr sz="1600" spc="155" dirty="0">
                <a:latin typeface="Symbol"/>
                <a:cs typeface="Symbol"/>
              </a:rPr>
              <a:t>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X</a:t>
            </a:r>
            <a:r>
              <a:rPr sz="1600" spc="-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</a:t>
            </a:r>
            <a:r>
              <a:rPr sz="1650" baseline="-15151" dirty="0">
                <a:latin typeface="Times New Roman"/>
                <a:cs typeface="Times New Roman"/>
              </a:rPr>
              <a:t>i</a:t>
            </a:r>
            <a:r>
              <a:rPr sz="1650" spc="-37" baseline="-15151" dirty="0">
                <a:latin typeface="Times New Roman"/>
                <a:cs typeface="Times New Roman"/>
              </a:rPr>
              <a:t> </a:t>
            </a:r>
            <a:r>
              <a:rPr sz="1600" spc="155" dirty="0">
                <a:latin typeface="Symbol"/>
                <a:cs typeface="Symbol"/>
              </a:rPr>
              <a:t></a:t>
            </a:r>
            <a:r>
              <a:rPr sz="1600" spc="-70" dirty="0">
                <a:latin typeface="Times New Roman"/>
                <a:cs typeface="Times New Roman"/>
              </a:rPr>
              <a:t> </a:t>
            </a:r>
            <a:r>
              <a:rPr sz="1600" spc="-50" dirty="0">
                <a:latin typeface="Times New Roman"/>
                <a:cs typeface="Times New Roman"/>
              </a:rPr>
              <a:t>Y</a:t>
            </a:r>
            <a:endParaRPr sz="1600">
              <a:latin typeface="Times New Roman"/>
              <a:cs typeface="Times New Roman"/>
            </a:endParaRPr>
          </a:p>
          <a:p>
            <a:pPr marL="1266190" lvl="2" indent="-227965">
              <a:lnSpc>
                <a:spcPct val="100000"/>
              </a:lnSpc>
              <a:spcBef>
                <a:spcPts val="360"/>
              </a:spcBef>
              <a:buChar char="•"/>
              <a:tabLst>
                <a:tab pos="1266190" algn="l"/>
                <a:tab pos="1266825" algn="l"/>
              </a:tabLst>
            </a:pPr>
            <a:r>
              <a:rPr sz="1600" dirty="0">
                <a:latin typeface="Times New Roman"/>
                <a:cs typeface="Times New Roman"/>
              </a:rPr>
              <a:t>p.e.:{(&lt;rojo, 3&gt;, triángulo), (&lt;verde,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0&gt;, no triángulo),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…}</a:t>
            </a:r>
            <a:endParaRPr sz="1600">
              <a:latin typeface="Times New Roman"/>
              <a:cs typeface="Times New Roman"/>
            </a:endParaRPr>
          </a:p>
          <a:p>
            <a:pPr lvl="2">
              <a:lnSpc>
                <a:spcPct val="100000"/>
              </a:lnSpc>
              <a:buFont typeface="Times New Roman"/>
              <a:buChar char="•"/>
            </a:pPr>
            <a:endParaRPr sz="1700">
              <a:latin typeface="Times New Roman"/>
              <a:cs typeface="Times New Roman"/>
            </a:endParaRPr>
          </a:p>
          <a:p>
            <a:pPr marL="847090" lvl="1" indent="-285115">
              <a:lnSpc>
                <a:spcPct val="100000"/>
              </a:lnSpc>
              <a:spcBef>
                <a:spcPts val="1230"/>
              </a:spcBef>
              <a:buChar char="–"/>
              <a:tabLst>
                <a:tab pos="847090" algn="l"/>
                <a:tab pos="847725" algn="l"/>
              </a:tabLst>
            </a:pPr>
            <a:r>
              <a:rPr sz="1800" dirty="0">
                <a:latin typeface="Times New Roman"/>
                <a:cs typeface="Times New Roman"/>
              </a:rPr>
              <a:t>Objetivo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algoritmo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aprendizaje:</a:t>
            </a:r>
            <a:endParaRPr sz="1800">
              <a:latin typeface="Times New Roman"/>
              <a:cs typeface="Times New Roman"/>
            </a:endParaRPr>
          </a:p>
          <a:p>
            <a:pPr marL="1266190" lvl="2" indent="-227965">
              <a:lnSpc>
                <a:spcPct val="100000"/>
              </a:lnSpc>
              <a:spcBef>
                <a:spcPts val="345"/>
              </a:spcBef>
              <a:buChar char="•"/>
              <a:tabLst>
                <a:tab pos="1266190" algn="l"/>
                <a:tab pos="1266825" algn="l"/>
              </a:tabLst>
            </a:pPr>
            <a:r>
              <a:rPr sz="1600" dirty="0">
                <a:latin typeface="Times New Roman"/>
                <a:cs typeface="Times New Roman"/>
              </a:rPr>
              <a:t>encontrar función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h </a:t>
            </a:r>
            <a:r>
              <a:rPr sz="1600" dirty="0">
                <a:latin typeface="Times New Roman"/>
                <a:cs typeface="Times New Roman"/>
              </a:rPr>
              <a:t>є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H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que aproxime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i="1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, tal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spc="-20" dirty="0">
                <a:latin typeface="Times New Roman"/>
                <a:cs typeface="Times New Roman"/>
              </a:rPr>
              <a:t>que:</a:t>
            </a:r>
            <a:endParaRPr sz="1600">
              <a:latin typeface="Times New Roman"/>
              <a:cs typeface="Times New Roman"/>
            </a:endParaRPr>
          </a:p>
          <a:p>
            <a:pPr marL="1780539" indent="-285115">
              <a:lnSpc>
                <a:spcPct val="100000"/>
              </a:lnSpc>
              <a:spcBef>
                <a:spcPts val="385"/>
              </a:spcBef>
              <a:buFont typeface="Times New Roman"/>
              <a:buChar char="–"/>
              <a:tabLst>
                <a:tab pos="1780539" algn="l"/>
                <a:tab pos="1781175" algn="l"/>
              </a:tabLst>
            </a:pPr>
            <a:r>
              <a:rPr sz="1600" i="1" dirty="0">
                <a:latin typeface="Times New Roman"/>
                <a:cs typeface="Times New Roman"/>
              </a:rPr>
              <a:t>h(x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00" i="1" dirty="0">
                <a:latin typeface="Times New Roman"/>
                <a:cs typeface="Times New Roman"/>
              </a:rPr>
              <a:t>)=f(x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00" i="1" dirty="0">
                <a:latin typeface="Times New Roman"/>
                <a:cs typeface="Times New Roman"/>
              </a:rPr>
              <a:t>) </a:t>
            </a:r>
            <a:r>
              <a:rPr sz="1600" dirty="0">
                <a:latin typeface="Times New Roman"/>
                <a:cs typeface="Times New Roman"/>
              </a:rPr>
              <a:t>para todos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(o la mayoría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 los) ejemplos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presentados</a:t>
            </a:r>
            <a:endParaRPr sz="1600">
              <a:latin typeface="Times New Roman"/>
              <a:cs typeface="Times New Roman"/>
            </a:endParaRPr>
          </a:p>
          <a:p>
            <a:pPr marL="1780539" marR="363855" indent="-285115">
              <a:lnSpc>
                <a:spcPts val="1900"/>
              </a:lnSpc>
              <a:spcBef>
                <a:spcPts val="560"/>
              </a:spcBef>
              <a:buFont typeface="Times New Roman"/>
              <a:buChar char="–"/>
              <a:tabLst>
                <a:tab pos="1780539" algn="l"/>
                <a:tab pos="1781175" algn="l"/>
              </a:tabLst>
            </a:pPr>
            <a:r>
              <a:rPr sz="1600" i="1" dirty="0">
                <a:latin typeface="Times New Roman"/>
                <a:cs typeface="Times New Roman"/>
              </a:rPr>
              <a:t>h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tenga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expectativas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comportase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igual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similar)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i="1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para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aun </a:t>
            </a:r>
            <a:r>
              <a:rPr sz="1600" dirty="0">
                <a:latin typeface="Times New Roman"/>
                <a:cs typeface="Times New Roman"/>
              </a:rPr>
              <a:t>desconocidos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(generalización)</a:t>
            </a:r>
            <a:endParaRPr sz="1600">
              <a:latin typeface="Times New Roman"/>
              <a:cs typeface="Times New Roman"/>
            </a:endParaRPr>
          </a:p>
          <a:p>
            <a:pPr marL="1266190" indent="-227965">
              <a:lnSpc>
                <a:spcPct val="100000"/>
              </a:lnSpc>
              <a:spcBef>
                <a:spcPts val="320"/>
              </a:spcBef>
              <a:buFont typeface="Times New Roman"/>
              <a:buChar char="•"/>
              <a:tabLst>
                <a:tab pos="1266190" algn="l"/>
                <a:tab pos="1266825" algn="l"/>
              </a:tabLst>
            </a:pPr>
            <a:r>
              <a:rPr sz="1600" i="1" dirty="0">
                <a:latin typeface="Times New Roman"/>
                <a:cs typeface="Times New Roman"/>
              </a:rPr>
              <a:t>H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: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espacio 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hipótesis</a:t>
            </a:r>
            <a:endParaRPr sz="16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14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3044825" y="362203"/>
            <a:ext cx="30556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Espacio</a:t>
            </a:r>
            <a:r>
              <a:rPr spc="-2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10" dirty="0"/>
              <a:t>hipótesis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545612" y="855866"/>
            <a:ext cx="5006975" cy="145732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294640" indent="-281940">
              <a:lnSpc>
                <a:spcPct val="100000"/>
              </a:lnSpc>
              <a:spcBef>
                <a:spcPts val="665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dirty="0">
                <a:latin typeface="Times New Roman"/>
                <a:cs typeface="Times New Roman"/>
              </a:rPr>
              <a:t>Encontrar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hipótesis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que:</a:t>
            </a:r>
            <a:endParaRPr sz="2000">
              <a:latin typeface="Times New Roman"/>
              <a:cs typeface="Times New Roman"/>
            </a:endParaRPr>
          </a:p>
          <a:p>
            <a:pPr marL="770890" lvl="1" indent="-285115">
              <a:lnSpc>
                <a:spcPct val="100000"/>
              </a:lnSpc>
              <a:spcBef>
                <a:spcPts val="515"/>
              </a:spcBef>
              <a:buChar char="–"/>
              <a:tabLst>
                <a:tab pos="770890" algn="l"/>
                <a:tab pos="771525" algn="l"/>
              </a:tabLst>
            </a:pPr>
            <a:r>
              <a:rPr sz="1800" dirty="0">
                <a:latin typeface="Times New Roman"/>
                <a:cs typeface="Times New Roman"/>
              </a:rPr>
              <a:t>Concuerda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entrenamiento</a:t>
            </a:r>
            <a:endParaRPr sz="1800">
              <a:latin typeface="Times New Roman"/>
              <a:cs typeface="Times New Roman"/>
            </a:endParaRPr>
          </a:p>
          <a:p>
            <a:pPr marL="770890" lvl="1" indent="-285115">
              <a:lnSpc>
                <a:spcPct val="100000"/>
              </a:lnSpc>
              <a:spcBef>
                <a:spcPts val="525"/>
              </a:spcBef>
              <a:buChar char="–"/>
              <a:tabLst>
                <a:tab pos="770890" algn="l"/>
                <a:tab pos="771525" algn="l"/>
              </a:tabLst>
            </a:pPr>
            <a:r>
              <a:rPr sz="1800" dirty="0">
                <a:latin typeface="Times New Roman"/>
                <a:cs typeface="Times New Roman"/>
              </a:rPr>
              <a:t>Generaliza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bien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casos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aún </a:t>
            </a:r>
            <a:r>
              <a:rPr sz="1800" spc="-10" dirty="0">
                <a:latin typeface="Times New Roman"/>
                <a:cs typeface="Times New Roman"/>
              </a:rPr>
              <a:t>desconocidos</a:t>
            </a:r>
            <a:endParaRPr sz="1800">
              <a:latin typeface="Times New Roman"/>
              <a:cs typeface="Times New Roman"/>
            </a:endParaRPr>
          </a:p>
          <a:p>
            <a:pPr marL="294640" indent="-281940">
              <a:lnSpc>
                <a:spcPct val="100000"/>
              </a:lnSpc>
              <a:spcBef>
                <a:spcPts val="545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dirty="0">
                <a:latin typeface="Times New Roman"/>
                <a:cs typeface="Times New Roman"/>
              </a:rPr>
              <a:t>¿Cómo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encontrar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hipótesis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є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H</a:t>
            </a:r>
            <a:r>
              <a:rPr sz="2000" spc="-25" dirty="0">
                <a:latin typeface="Times New Roman"/>
                <a:cs typeface="Times New Roman"/>
              </a:rPr>
              <a:t>?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976596" y="3186112"/>
            <a:ext cx="1697355" cy="1697355"/>
            <a:chOff x="976596" y="3186112"/>
            <a:chExt cx="1697355" cy="1697355"/>
          </a:xfrm>
        </p:grpSpPr>
        <p:sp>
          <p:nvSpPr>
            <p:cNvPr id="14" name="object 14"/>
            <p:cNvSpPr/>
            <p:nvPr/>
          </p:nvSpPr>
          <p:spPr>
            <a:xfrm>
              <a:off x="976591" y="3186112"/>
              <a:ext cx="1697355" cy="1697355"/>
            </a:xfrm>
            <a:custGeom>
              <a:avLst/>
              <a:gdLst/>
              <a:ahLst/>
              <a:cxnLst/>
              <a:rect l="l" t="t" r="r" b="b"/>
              <a:pathLst>
                <a:path w="1697355" h="1697354">
                  <a:moveTo>
                    <a:pt x="1696758" y="1654175"/>
                  </a:moveTo>
                  <a:lnTo>
                    <a:pt x="1611477" y="1611439"/>
                  </a:lnTo>
                  <a:lnTo>
                    <a:pt x="1611439" y="1639874"/>
                  </a:lnTo>
                  <a:lnTo>
                    <a:pt x="58356" y="1638401"/>
                  </a:lnTo>
                  <a:lnTo>
                    <a:pt x="56883" y="85318"/>
                  </a:lnTo>
                  <a:lnTo>
                    <a:pt x="85318" y="85280"/>
                  </a:lnTo>
                  <a:lnTo>
                    <a:pt x="78206" y="71094"/>
                  </a:lnTo>
                  <a:lnTo>
                    <a:pt x="42583" y="0"/>
                  </a:lnTo>
                  <a:lnTo>
                    <a:pt x="0" y="85369"/>
                  </a:lnTo>
                  <a:lnTo>
                    <a:pt x="28435" y="85344"/>
                  </a:lnTo>
                  <a:lnTo>
                    <a:pt x="29946" y="1652612"/>
                  </a:lnTo>
                  <a:lnTo>
                    <a:pt x="42570" y="1652600"/>
                  </a:lnTo>
                  <a:lnTo>
                    <a:pt x="42557" y="1666811"/>
                  </a:lnTo>
                  <a:lnTo>
                    <a:pt x="1611414" y="1668322"/>
                  </a:lnTo>
                  <a:lnTo>
                    <a:pt x="1611388" y="1696758"/>
                  </a:lnTo>
                  <a:lnTo>
                    <a:pt x="1668386" y="1668335"/>
                  </a:lnTo>
                  <a:lnTo>
                    <a:pt x="1696758" y="1654175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38330" y="4156142"/>
              <a:ext cx="117340" cy="11734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24105" y="3848167"/>
              <a:ext cx="117340" cy="117340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200342" y="3617979"/>
              <a:ext cx="117340" cy="117340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019175" y="3467099"/>
              <a:ext cx="1608455" cy="952500"/>
            </a:xfrm>
            <a:custGeom>
              <a:avLst/>
              <a:gdLst/>
              <a:ahLst/>
              <a:cxnLst/>
              <a:rect l="l" t="t" r="r" b="b"/>
              <a:pathLst>
                <a:path w="1608455" h="952500">
                  <a:moveTo>
                    <a:pt x="0" y="952500"/>
                  </a:moveTo>
                  <a:lnTo>
                    <a:pt x="1608138" y="0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550374" y="4644034"/>
            <a:ext cx="2324735" cy="921385"/>
          </a:xfrm>
          <a:prstGeom prst="rect">
            <a:avLst/>
          </a:prstGeom>
        </p:spPr>
        <p:txBody>
          <a:bodyPr vert="horz" wrap="square" lIns="0" tIns="162560" rIns="0" bIns="0" rtlCol="0">
            <a:spAutoFit/>
          </a:bodyPr>
          <a:lstStyle/>
          <a:p>
            <a:pPr marR="136525" algn="r">
              <a:lnSpc>
                <a:spcPct val="100000"/>
              </a:lnSpc>
              <a:spcBef>
                <a:spcPts val="1280"/>
              </a:spcBef>
            </a:pPr>
            <a:r>
              <a:rPr sz="1800" dirty="0">
                <a:latin typeface="Times New Roman"/>
                <a:cs typeface="Times New Roman"/>
              </a:rPr>
              <a:t>x</a:t>
            </a:r>
            <a:endParaRPr sz="1800">
              <a:latin typeface="Times New Roman"/>
              <a:cs typeface="Times New Roman"/>
            </a:endParaRPr>
          </a:p>
          <a:p>
            <a:pPr marL="294640" indent="-281940">
              <a:lnSpc>
                <a:spcPct val="100000"/>
              </a:lnSpc>
              <a:spcBef>
                <a:spcPts val="1310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dirty="0">
                <a:latin typeface="Times New Roman"/>
                <a:cs typeface="Times New Roman"/>
              </a:rPr>
              <a:t>Navaja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Ockham: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81049" y="3050540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359429" y="3160712"/>
            <a:ext cx="1697355" cy="1697355"/>
          </a:xfrm>
          <a:custGeom>
            <a:avLst/>
            <a:gdLst/>
            <a:ahLst/>
            <a:cxnLst/>
            <a:rect l="l" t="t" r="r" b="b"/>
            <a:pathLst>
              <a:path w="1697354" h="1697354">
                <a:moveTo>
                  <a:pt x="1696758" y="1654175"/>
                </a:moveTo>
                <a:lnTo>
                  <a:pt x="1611477" y="1611439"/>
                </a:lnTo>
                <a:lnTo>
                  <a:pt x="1611439" y="1639874"/>
                </a:lnTo>
                <a:lnTo>
                  <a:pt x="58356" y="1638401"/>
                </a:lnTo>
                <a:lnTo>
                  <a:pt x="56883" y="85318"/>
                </a:lnTo>
                <a:lnTo>
                  <a:pt x="85318" y="85280"/>
                </a:lnTo>
                <a:lnTo>
                  <a:pt x="78206" y="71094"/>
                </a:lnTo>
                <a:lnTo>
                  <a:pt x="42583" y="0"/>
                </a:lnTo>
                <a:lnTo>
                  <a:pt x="0" y="85369"/>
                </a:lnTo>
                <a:lnTo>
                  <a:pt x="28435" y="85344"/>
                </a:lnTo>
                <a:lnTo>
                  <a:pt x="29946" y="1652612"/>
                </a:lnTo>
                <a:lnTo>
                  <a:pt x="42570" y="1652600"/>
                </a:lnTo>
                <a:lnTo>
                  <a:pt x="42570" y="1666811"/>
                </a:lnTo>
                <a:lnTo>
                  <a:pt x="1611414" y="1668322"/>
                </a:lnTo>
                <a:lnTo>
                  <a:pt x="1611388" y="1696758"/>
                </a:lnTo>
                <a:lnTo>
                  <a:pt x="1668386" y="1668335"/>
                </a:lnTo>
                <a:lnTo>
                  <a:pt x="1696758" y="1654175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4986337" y="4766564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x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163887" y="3026155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467167" y="3469264"/>
            <a:ext cx="1681480" cy="1268095"/>
            <a:chOff x="3467167" y="3469264"/>
            <a:chExt cx="1681480" cy="1268095"/>
          </a:xfrm>
        </p:grpSpPr>
        <p:pic>
          <p:nvPicPr>
            <p:cNvPr id="25" name="object 2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721167" y="4130742"/>
              <a:ext cx="117340" cy="117340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206942" y="3878330"/>
              <a:ext cx="117340" cy="117340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583179" y="3570355"/>
              <a:ext cx="117340" cy="117340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3481387" y="3483484"/>
              <a:ext cx="1652905" cy="1239520"/>
            </a:xfrm>
            <a:custGeom>
              <a:avLst/>
              <a:gdLst/>
              <a:ahLst/>
              <a:cxnLst/>
              <a:rect l="l" t="t" r="r" b="b"/>
              <a:pathLst>
                <a:path w="1652904" h="1239520">
                  <a:moveTo>
                    <a:pt x="0" y="1239327"/>
                  </a:moveTo>
                  <a:lnTo>
                    <a:pt x="28860" y="1181166"/>
                  </a:lnTo>
                  <a:lnTo>
                    <a:pt x="57653" y="1123285"/>
                  </a:lnTo>
                  <a:lnTo>
                    <a:pt x="86310" y="1065967"/>
                  </a:lnTo>
                  <a:lnTo>
                    <a:pt x="114763" y="1009491"/>
                  </a:lnTo>
                  <a:lnTo>
                    <a:pt x="142945" y="954138"/>
                  </a:lnTo>
                  <a:lnTo>
                    <a:pt x="170788" y="900190"/>
                  </a:lnTo>
                  <a:lnTo>
                    <a:pt x="198225" y="847928"/>
                  </a:lnTo>
                  <a:lnTo>
                    <a:pt x="225186" y="797632"/>
                  </a:lnTo>
                  <a:lnTo>
                    <a:pt x="251605" y="749584"/>
                  </a:lnTo>
                  <a:lnTo>
                    <a:pt x="277414" y="704063"/>
                  </a:lnTo>
                  <a:lnTo>
                    <a:pt x="302544" y="661352"/>
                  </a:lnTo>
                  <a:lnTo>
                    <a:pt x="326929" y="621731"/>
                  </a:lnTo>
                  <a:lnTo>
                    <a:pt x="350499" y="585481"/>
                  </a:lnTo>
                  <a:lnTo>
                    <a:pt x="373188" y="552883"/>
                  </a:lnTo>
                  <a:lnTo>
                    <a:pt x="415650" y="499766"/>
                  </a:lnTo>
                  <a:lnTo>
                    <a:pt x="453771" y="464627"/>
                  </a:lnTo>
                  <a:lnTo>
                    <a:pt x="475194" y="456214"/>
                  </a:lnTo>
                  <a:lnTo>
                    <a:pt x="493750" y="462054"/>
                  </a:lnTo>
                  <a:lnTo>
                    <a:pt x="523941" y="507022"/>
                  </a:lnTo>
                  <a:lnTo>
                    <a:pt x="547696" y="580594"/>
                  </a:lnTo>
                  <a:lnTo>
                    <a:pt x="558208" y="622187"/>
                  </a:lnTo>
                  <a:lnTo>
                    <a:pt x="568367" y="663829"/>
                  </a:lnTo>
                  <a:lnTo>
                    <a:pt x="578594" y="703152"/>
                  </a:lnTo>
                  <a:lnTo>
                    <a:pt x="589306" y="737789"/>
                  </a:lnTo>
                  <a:lnTo>
                    <a:pt x="600924" y="765372"/>
                  </a:lnTo>
                  <a:lnTo>
                    <a:pt x="613866" y="783534"/>
                  </a:lnTo>
                  <a:lnTo>
                    <a:pt x="628551" y="789909"/>
                  </a:lnTo>
                  <a:lnTo>
                    <a:pt x="645398" y="782127"/>
                  </a:lnTo>
                  <a:lnTo>
                    <a:pt x="677395" y="737109"/>
                  </a:lnTo>
                  <a:lnTo>
                    <a:pt x="694871" y="701948"/>
                  </a:lnTo>
                  <a:lnTo>
                    <a:pt x="713152" y="659938"/>
                  </a:lnTo>
                  <a:lnTo>
                    <a:pt x="732103" y="612267"/>
                  </a:lnTo>
                  <a:lnTo>
                    <a:pt x="751590" y="560123"/>
                  </a:lnTo>
                  <a:lnTo>
                    <a:pt x="771477" y="504695"/>
                  </a:lnTo>
                  <a:lnTo>
                    <a:pt x="791631" y="447171"/>
                  </a:lnTo>
                  <a:lnTo>
                    <a:pt x="811915" y="388740"/>
                  </a:lnTo>
                  <a:lnTo>
                    <a:pt x="832195" y="330590"/>
                  </a:lnTo>
                  <a:lnTo>
                    <a:pt x="852337" y="273909"/>
                  </a:lnTo>
                  <a:lnTo>
                    <a:pt x="872206" y="219887"/>
                  </a:lnTo>
                  <a:lnTo>
                    <a:pt x="891666" y="169711"/>
                  </a:lnTo>
                  <a:lnTo>
                    <a:pt x="910584" y="124570"/>
                  </a:lnTo>
                  <a:lnTo>
                    <a:pt x="928824" y="85652"/>
                  </a:lnTo>
                  <a:lnTo>
                    <a:pt x="962731" y="31240"/>
                  </a:lnTo>
                  <a:lnTo>
                    <a:pt x="1014593" y="0"/>
                  </a:lnTo>
                  <a:lnTo>
                    <a:pt x="1036202" y="7427"/>
                  </a:lnTo>
                  <a:lnTo>
                    <a:pt x="1056713" y="25674"/>
                  </a:lnTo>
                  <a:lnTo>
                    <a:pt x="1077465" y="51329"/>
                  </a:lnTo>
                  <a:lnTo>
                    <a:pt x="1099793" y="80982"/>
                  </a:lnTo>
                  <a:lnTo>
                    <a:pt x="1125037" y="111222"/>
                  </a:lnTo>
                  <a:lnTo>
                    <a:pt x="1154532" y="138641"/>
                  </a:lnTo>
                  <a:lnTo>
                    <a:pt x="1189617" y="159827"/>
                  </a:lnTo>
                  <a:lnTo>
                    <a:pt x="1228366" y="176249"/>
                  </a:lnTo>
                  <a:lnTo>
                    <a:pt x="1274263" y="194613"/>
                  </a:lnTo>
                  <a:lnTo>
                    <a:pt x="1325256" y="214291"/>
                  </a:lnTo>
                  <a:lnTo>
                    <a:pt x="1379293" y="234656"/>
                  </a:lnTo>
                  <a:lnTo>
                    <a:pt x="1434324" y="255077"/>
                  </a:lnTo>
                  <a:lnTo>
                    <a:pt x="1488296" y="274928"/>
                  </a:lnTo>
                  <a:lnTo>
                    <a:pt x="1539160" y="293577"/>
                  </a:lnTo>
                  <a:lnTo>
                    <a:pt x="1584864" y="310399"/>
                  </a:lnTo>
                  <a:lnTo>
                    <a:pt x="1623356" y="324762"/>
                  </a:lnTo>
                  <a:lnTo>
                    <a:pt x="1652587" y="336040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/>
          <p:nvPr/>
        </p:nvSpPr>
        <p:spPr>
          <a:xfrm>
            <a:off x="5940704" y="3186112"/>
            <a:ext cx="1697355" cy="1697355"/>
          </a:xfrm>
          <a:custGeom>
            <a:avLst/>
            <a:gdLst/>
            <a:ahLst/>
            <a:cxnLst/>
            <a:rect l="l" t="t" r="r" b="b"/>
            <a:pathLst>
              <a:path w="1697354" h="1697354">
                <a:moveTo>
                  <a:pt x="1696758" y="1654175"/>
                </a:moveTo>
                <a:lnTo>
                  <a:pt x="1611477" y="1611439"/>
                </a:lnTo>
                <a:lnTo>
                  <a:pt x="1611439" y="1639874"/>
                </a:lnTo>
                <a:lnTo>
                  <a:pt x="58356" y="1638401"/>
                </a:lnTo>
                <a:lnTo>
                  <a:pt x="56883" y="85318"/>
                </a:lnTo>
                <a:lnTo>
                  <a:pt x="85318" y="85280"/>
                </a:lnTo>
                <a:lnTo>
                  <a:pt x="78206" y="71094"/>
                </a:lnTo>
                <a:lnTo>
                  <a:pt x="42583" y="0"/>
                </a:lnTo>
                <a:lnTo>
                  <a:pt x="0" y="85369"/>
                </a:lnTo>
                <a:lnTo>
                  <a:pt x="28435" y="85344"/>
                </a:lnTo>
                <a:lnTo>
                  <a:pt x="29946" y="1652612"/>
                </a:lnTo>
                <a:lnTo>
                  <a:pt x="42570" y="1652600"/>
                </a:lnTo>
                <a:lnTo>
                  <a:pt x="42570" y="1666811"/>
                </a:lnTo>
                <a:lnTo>
                  <a:pt x="1611414" y="1668322"/>
                </a:lnTo>
                <a:lnTo>
                  <a:pt x="1611388" y="1696758"/>
                </a:lnTo>
                <a:lnTo>
                  <a:pt x="1668386" y="1668335"/>
                </a:lnTo>
                <a:lnTo>
                  <a:pt x="1696758" y="1654175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7567612" y="4793995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x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745162" y="3050540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6070667" y="3417954"/>
            <a:ext cx="1306830" cy="1424305"/>
            <a:chOff x="6070667" y="3417954"/>
            <a:chExt cx="1306830" cy="1424305"/>
          </a:xfrm>
        </p:grpSpPr>
        <p:pic>
          <p:nvPicPr>
            <p:cNvPr id="33" name="object 3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302442" y="4156142"/>
              <a:ext cx="117340" cy="117340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788217" y="3937067"/>
              <a:ext cx="117340" cy="117340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164454" y="3595754"/>
              <a:ext cx="117340" cy="117340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6084887" y="3432174"/>
              <a:ext cx="1278255" cy="1395730"/>
            </a:xfrm>
            <a:custGeom>
              <a:avLst/>
              <a:gdLst/>
              <a:ahLst/>
              <a:cxnLst/>
              <a:rect l="l" t="t" r="r" b="b"/>
              <a:pathLst>
                <a:path w="1278254" h="1395729">
                  <a:moveTo>
                    <a:pt x="0" y="1395413"/>
                  </a:moveTo>
                  <a:lnTo>
                    <a:pt x="21090" y="1335582"/>
                  </a:lnTo>
                  <a:lnTo>
                    <a:pt x="42173" y="1275954"/>
                  </a:lnTo>
                  <a:lnTo>
                    <a:pt x="63245" y="1216710"/>
                  </a:lnTo>
                  <a:lnTo>
                    <a:pt x="84298" y="1158030"/>
                  </a:lnTo>
                  <a:lnTo>
                    <a:pt x="105326" y="1100096"/>
                  </a:lnTo>
                  <a:lnTo>
                    <a:pt x="126324" y="1043089"/>
                  </a:lnTo>
                  <a:lnTo>
                    <a:pt x="147284" y="987190"/>
                  </a:lnTo>
                  <a:lnTo>
                    <a:pt x="168201" y="932579"/>
                  </a:lnTo>
                  <a:lnTo>
                    <a:pt x="189069" y="879438"/>
                  </a:lnTo>
                  <a:lnTo>
                    <a:pt x="209882" y="827948"/>
                  </a:lnTo>
                  <a:lnTo>
                    <a:pt x="230632" y="778289"/>
                  </a:lnTo>
                  <a:lnTo>
                    <a:pt x="251315" y="730643"/>
                  </a:lnTo>
                  <a:lnTo>
                    <a:pt x="271924" y="685191"/>
                  </a:lnTo>
                  <a:lnTo>
                    <a:pt x="292452" y="642114"/>
                  </a:lnTo>
                  <a:lnTo>
                    <a:pt x="312894" y="601593"/>
                  </a:lnTo>
                  <a:lnTo>
                    <a:pt x="333244" y="563808"/>
                  </a:lnTo>
                  <a:lnTo>
                    <a:pt x="353495" y="528942"/>
                  </a:lnTo>
                  <a:lnTo>
                    <a:pt x="393675" y="468686"/>
                  </a:lnTo>
                  <a:lnTo>
                    <a:pt x="433387" y="422275"/>
                  </a:lnTo>
                  <a:lnTo>
                    <a:pt x="491532" y="391395"/>
                  </a:lnTo>
                  <a:lnTo>
                    <a:pt x="519955" y="393648"/>
                  </a:lnTo>
                  <a:lnTo>
                    <a:pt x="575955" y="423438"/>
                  </a:lnTo>
                  <a:lnTo>
                    <a:pt x="631427" y="473472"/>
                  </a:lnTo>
                  <a:lnTo>
                    <a:pt x="659191" y="501030"/>
                  </a:lnTo>
                  <a:lnTo>
                    <a:pt x="687094" y="527588"/>
                  </a:lnTo>
                  <a:lnTo>
                    <a:pt x="715226" y="551126"/>
                  </a:lnTo>
                  <a:lnTo>
                    <a:pt x="743677" y="569624"/>
                  </a:lnTo>
                  <a:lnTo>
                    <a:pt x="772538" y="581062"/>
                  </a:lnTo>
                  <a:lnTo>
                    <a:pt x="801898" y="583419"/>
                  </a:lnTo>
                  <a:lnTo>
                    <a:pt x="831849" y="574675"/>
                  </a:lnTo>
                  <a:lnTo>
                    <a:pt x="888930" y="537431"/>
                  </a:lnTo>
                  <a:lnTo>
                    <a:pt x="917866" y="512318"/>
                  </a:lnTo>
                  <a:lnTo>
                    <a:pt x="947039" y="483310"/>
                  </a:lnTo>
                  <a:lnTo>
                    <a:pt x="976429" y="450732"/>
                  </a:lnTo>
                  <a:lnTo>
                    <a:pt x="1006017" y="414909"/>
                  </a:lnTo>
                  <a:lnTo>
                    <a:pt x="1035782" y="376164"/>
                  </a:lnTo>
                  <a:lnTo>
                    <a:pt x="1065706" y="334823"/>
                  </a:lnTo>
                  <a:lnTo>
                    <a:pt x="1095768" y="291211"/>
                  </a:lnTo>
                  <a:lnTo>
                    <a:pt x="1125948" y="245651"/>
                  </a:lnTo>
                  <a:lnTo>
                    <a:pt x="1156227" y="198468"/>
                  </a:lnTo>
                  <a:lnTo>
                    <a:pt x="1186585" y="149987"/>
                  </a:lnTo>
                  <a:lnTo>
                    <a:pt x="1217003" y="100532"/>
                  </a:lnTo>
                  <a:lnTo>
                    <a:pt x="1247460" y="50428"/>
                  </a:lnTo>
                  <a:lnTo>
                    <a:pt x="1277937" y="0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1023449" y="5604764"/>
            <a:ext cx="62166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97815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Entre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hipótesis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posibles,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preferir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hipótesis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más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sencilla.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38" name="object 3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9" name="object 39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15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949450">
              <a:lnSpc>
                <a:spcPct val="100000"/>
              </a:lnSpc>
              <a:spcBef>
                <a:spcPts val="100"/>
              </a:spcBef>
            </a:pPr>
            <a:r>
              <a:rPr dirty="0"/>
              <a:t>Clasificación</a:t>
            </a:r>
            <a:r>
              <a:rPr spc="-25" dirty="0"/>
              <a:t> </a:t>
            </a:r>
            <a:r>
              <a:rPr dirty="0"/>
              <a:t>y</a:t>
            </a:r>
            <a:r>
              <a:rPr spc="-15" dirty="0"/>
              <a:t> </a:t>
            </a:r>
            <a:r>
              <a:rPr spc="-10" dirty="0"/>
              <a:t>Regresión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4504837" y="2124964"/>
            <a:ext cx="4161154" cy="970280"/>
          </a:xfrm>
          <a:prstGeom prst="rect">
            <a:avLst/>
          </a:prstGeom>
        </p:spPr>
        <p:txBody>
          <a:bodyPr vert="horz" wrap="square" lIns="0" tIns="88900" rIns="0" bIns="0" rtlCol="0">
            <a:spAutoFit/>
          </a:bodyPr>
          <a:lstStyle/>
          <a:p>
            <a:pPr marL="84455" indent="-72390">
              <a:lnSpc>
                <a:spcPct val="100000"/>
              </a:lnSpc>
              <a:spcBef>
                <a:spcPts val="700"/>
              </a:spcBef>
              <a:buSzPct val="93750"/>
              <a:buFont typeface="Arial"/>
              <a:buChar char="•"/>
              <a:tabLst>
                <a:tab pos="85090" algn="l"/>
              </a:tabLst>
            </a:pPr>
            <a:r>
              <a:rPr sz="1600" dirty="0">
                <a:latin typeface="Times New Roman"/>
                <a:cs typeface="Times New Roman"/>
              </a:rPr>
              <a:t>Y</a:t>
            </a:r>
            <a:r>
              <a:rPr sz="1600" spc="-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 </a:t>
            </a:r>
            <a:r>
              <a:rPr sz="1600" spc="-10" dirty="0">
                <a:latin typeface="Times New Roman"/>
                <a:cs typeface="Times New Roman"/>
              </a:rPr>
              <a:t>finito</a:t>
            </a:r>
            <a:endParaRPr sz="1600">
              <a:latin typeface="Times New Roman"/>
              <a:cs typeface="Times New Roman"/>
            </a:endParaRPr>
          </a:p>
          <a:p>
            <a:pPr marL="84455" indent="-72390">
              <a:lnSpc>
                <a:spcPct val="100000"/>
              </a:lnSpc>
              <a:spcBef>
                <a:spcPts val="600"/>
              </a:spcBef>
              <a:buSzPct val="93750"/>
              <a:buFont typeface="Arial"/>
              <a:buChar char="•"/>
              <a:tabLst>
                <a:tab pos="85090" algn="l"/>
              </a:tabLst>
            </a:pPr>
            <a:r>
              <a:rPr sz="1600" dirty="0">
                <a:latin typeface="Times New Roman"/>
                <a:cs typeface="Times New Roman"/>
              </a:rPr>
              <a:t>Se aprende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características 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cada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clase</a:t>
            </a:r>
            <a:endParaRPr sz="1600">
              <a:latin typeface="Times New Roman"/>
              <a:cs typeface="Times New Roman"/>
            </a:endParaRPr>
          </a:p>
          <a:p>
            <a:pPr marL="84455" indent="-72390">
              <a:lnSpc>
                <a:spcPct val="100000"/>
              </a:lnSpc>
              <a:spcBef>
                <a:spcPts val="480"/>
              </a:spcBef>
              <a:buSzPct val="93750"/>
              <a:buFont typeface="Arial"/>
              <a:buChar char="•"/>
              <a:tabLst>
                <a:tab pos="85090" algn="l"/>
              </a:tabLst>
            </a:pPr>
            <a:r>
              <a:rPr sz="1600" dirty="0">
                <a:latin typeface="Times New Roman"/>
                <a:cs typeface="Times New Roman"/>
              </a:rPr>
              <a:t>El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concepto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objetivo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dirty="0">
                <a:latin typeface="Times New Roman"/>
                <a:cs typeface="Times New Roman"/>
              </a:rPr>
              <a:t>)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denomina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b="1" spc="-10" dirty="0">
                <a:latin typeface="Times New Roman"/>
                <a:cs typeface="Times New Roman"/>
              </a:rPr>
              <a:t>clasificador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45612" y="1013459"/>
            <a:ext cx="6794500" cy="115062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294640" indent="-281940">
              <a:lnSpc>
                <a:spcPct val="100000"/>
              </a:lnSpc>
              <a:spcBef>
                <a:spcPts val="605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dirty="0">
                <a:latin typeface="Times New Roman"/>
                <a:cs typeface="Times New Roman"/>
              </a:rPr>
              <a:t>Queremos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aprender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concepto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objetivo: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f:X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→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i="1" spc="-50" dirty="0">
                <a:latin typeface="Times New Roman"/>
                <a:cs typeface="Times New Roman"/>
              </a:rPr>
              <a:t>Y</a:t>
            </a:r>
            <a:endParaRPr sz="2000">
              <a:latin typeface="Times New Roman"/>
              <a:cs typeface="Times New Roman"/>
            </a:endParaRPr>
          </a:p>
          <a:p>
            <a:pPr marL="294640" indent="-281940">
              <a:lnSpc>
                <a:spcPct val="100000"/>
              </a:lnSpc>
              <a:spcBef>
                <a:spcPts val="500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dirty="0">
                <a:latin typeface="Times New Roman"/>
                <a:cs typeface="Times New Roman"/>
              </a:rPr>
              <a:t>Existen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tipos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inductivo:</a:t>
            </a:r>
            <a:endParaRPr sz="2000">
              <a:latin typeface="Times New Roman"/>
              <a:cs typeface="Times New Roman"/>
            </a:endParaRPr>
          </a:p>
          <a:p>
            <a:pPr marL="1355090">
              <a:lnSpc>
                <a:spcPct val="100000"/>
              </a:lnSpc>
              <a:spcBef>
                <a:spcPts val="650"/>
              </a:spcBef>
              <a:tabLst>
                <a:tab pos="5302885" algn="l"/>
              </a:tabLst>
            </a:pPr>
            <a:r>
              <a:rPr sz="2000" b="1" spc="-10" dirty="0">
                <a:latin typeface="Times New Roman"/>
                <a:cs typeface="Times New Roman"/>
              </a:rPr>
              <a:t>Regresión:</a:t>
            </a:r>
            <a:r>
              <a:rPr sz="2000" b="1" dirty="0">
                <a:latin typeface="Times New Roman"/>
                <a:cs typeface="Times New Roman"/>
              </a:rPr>
              <a:t>	</a:t>
            </a:r>
            <a:r>
              <a:rPr sz="2000" b="1" spc="-10" dirty="0">
                <a:latin typeface="Times New Roman"/>
                <a:cs typeface="Times New Roman"/>
              </a:rPr>
              <a:t>Clasificación: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504837" y="4606035"/>
            <a:ext cx="4107815" cy="1129030"/>
          </a:xfrm>
          <a:prstGeom prst="rect">
            <a:avLst/>
          </a:prstGeom>
        </p:spPr>
        <p:txBody>
          <a:bodyPr vert="horz" wrap="square" lIns="0" tIns="73660" rIns="0" bIns="0" rtlCol="0">
            <a:spAutoFit/>
          </a:bodyPr>
          <a:lstStyle/>
          <a:p>
            <a:pPr marL="84455" indent="-72390">
              <a:lnSpc>
                <a:spcPct val="100000"/>
              </a:lnSpc>
              <a:spcBef>
                <a:spcPts val="580"/>
              </a:spcBef>
              <a:buSzPct val="93750"/>
              <a:buFont typeface="Arial"/>
              <a:buChar char="•"/>
              <a:tabLst>
                <a:tab pos="85090" algn="l"/>
              </a:tabLst>
            </a:pPr>
            <a:r>
              <a:rPr sz="1600" dirty="0">
                <a:latin typeface="Times New Roman"/>
                <a:cs typeface="Times New Roman"/>
              </a:rPr>
              <a:t>Caso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especial: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Clasificación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binaria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f:X →</a:t>
            </a:r>
            <a:r>
              <a:rPr sz="1600" i="1" spc="10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{0,1}</a:t>
            </a:r>
            <a:endParaRPr sz="1600">
              <a:latin typeface="Times New Roman"/>
              <a:cs typeface="Times New Roman"/>
            </a:endParaRPr>
          </a:p>
          <a:p>
            <a:pPr marL="12700" marR="5080" indent="72390">
              <a:lnSpc>
                <a:spcPct val="101299"/>
              </a:lnSpc>
              <a:spcBef>
                <a:spcPts val="455"/>
              </a:spcBef>
              <a:buSzPct val="93750"/>
              <a:buFont typeface="Arial"/>
              <a:buChar char="•"/>
              <a:tabLst>
                <a:tab pos="85090" algn="l"/>
              </a:tabLst>
            </a:pPr>
            <a:r>
              <a:rPr sz="1600" dirty="0">
                <a:latin typeface="Times New Roman"/>
                <a:cs typeface="Times New Roman"/>
              </a:rPr>
              <a:t>La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clasificación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(binaria)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tiene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muchas </a:t>
            </a:r>
            <a:r>
              <a:rPr sz="1600" dirty="0">
                <a:latin typeface="Times New Roman"/>
                <a:cs typeface="Times New Roman"/>
              </a:rPr>
              <a:t>aplicaciones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reales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(clasificación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objetos, </a:t>
            </a:r>
            <a:r>
              <a:rPr sz="1600" dirty="0">
                <a:latin typeface="Times New Roman"/>
                <a:cs typeface="Times New Roman"/>
              </a:rPr>
              <a:t>vision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artificial,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diagnostico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enfermedades,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…)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61512" y="2124964"/>
            <a:ext cx="3173730" cy="665480"/>
          </a:xfrm>
          <a:prstGeom prst="rect">
            <a:avLst/>
          </a:prstGeom>
        </p:spPr>
        <p:txBody>
          <a:bodyPr vert="horz" wrap="square" lIns="0" tIns="88900" rIns="0" bIns="0" rtlCol="0">
            <a:spAutoFit/>
          </a:bodyPr>
          <a:lstStyle/>
          <a:p>
            <a:pPr marL="84455" indent="-72390">
              <a:lnSpc>
                <a:spcPct val="100000"/>
              </a:lnSpc>
              <a:spcBef>
                <a:spcPts val="700"/>
              </a:spcBef>
              <a:buSzPct val="93750"/>
              <a:buFont typeface="Arial"/>
              <a:buChar char="•"/>
              <a:tabLst>
                <a:tab pos="85090" algn="l"/>
              </a:tabLst>
            </a:pPr>
            <a:r>
              <a:rPr sz="1600" dirty="0">
                <a:latin typeface="Times New Roman"/>
                <a:cs typeface="Times New Roman"/>
              </a:rPr>
              <a:t>Y</a:t>
            </a:r>
            <a:r>
              <a:rPr sz="1600" spc="-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 </a:t>
            </a:r>
            <a:r>
              <a:rPr sz="1600" spc="-10" dirty="0">
                <a:latin typeface="Times New Roman"/>
                <a:cs typeface="Times New Roman"/>
              </a:rPr>
              <a:t>infinito</a:t>
            </a:r>
            <a:endParaRPr sz="1600">
              <a:latin typeface="Times New Roman"/>
              <a:cs typeface="Times New Roman"/>
            </a:endParaRPr>
          </a:p>
          <a:p>
            <a:pPr marL="84455" indent="-72390">
              <a:lnSpc>
                <a:spcPct val="100000"/>
              </a:lnSpc>
              <a:spcBef>
                <a:spcPts val="600"/>
              </a:spcBef>
              <a:buSzPct val="93750"/>
              <a:buFont typeface="Arial"/>
              <a:buChar char="•"/>
              <a:tabLst>
                <a:tab pos="85090" algn="l"/>
              </a:tabLst>
            </a:pPr>
            <a:r>
              <a:rPr sz="1600" dirty="0">
                <a:latin typeface="Times New Roman"/>
                <a:cs typeface="Times New Roman"/>
              </a:rPr>
              <a:t>Se aprende “la forma” de una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función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61512" y="4362196"/>
            <a:ext cx="3145155" cy="75120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72390">
              <a:lnSpc>
                <a:spcPts val="1900"/>
              </a:lnSpc>
              <a:spcBef>
                <a:spcPts val="180"/>
              </a:spcBef>
              <a:buSzPct val="93750"/>
              <a:buFont typeface="Arial"/>
              <a:buChar char="•"/>
              <a:tabLst>
                <a:tab pos="85090" algn="l"/>
              </a:tabLst>
            </a:pPr>
            <a:r>
              <a:rPr sz="1600" dirty="0">
                <a:latin typeface="Times New Roman"/>
                <a:cs typeface="Times New Roman"/>
              </a:rPr>
              <a:t>Aplicaciones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predicción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de </a:t>
            </a:r>
            <a:r>
              <a:rPr sz="1600" dirty="0">
                <a:latin typeface="Times New Roman"/>
                <a:cs typeface="Times New Roman"/>
              </a:rPr>
              <a:t>determinados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valores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(p.e.: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predicción meteorológica)</a:t>
            </a:r>
            <a:endParaRPr sz="16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71550" y="2982002"/>
            <a:ext cx="3024187" cy="1191768"/>
          </a:xfrm>
          <a:prstGeom prst="rect">
            <a:avLst/>
          </a:prstGeom>
        </p:spPr>
      </p:pic>
      <p:pic>
        <p:nvPicPr>
          <p:cNvPr id="18" name="object 1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378038" y="3181350"/>
            <a:ext cx="1827549" cy="1471612"/>
          </a:xfrm>
          <a:prstGeom prst="rect">
            <a:avLst/>
          </a:prstGeom>
        </p:spPr>
      </p:pic>
      <p:grpSp>
        <p:nvGrpSpPr>
          <p:cNvPr id="19" name="object 19"/>
          <p:cNvGrpSpPr/>
          <p:nvPr/>
        </p:nvGrpSpPr>
        <p:grpSpPr>
          <a:xfrm>
            <a:off x="1471612" y="5303921"/>
            <a:ext cx="3176905" cy="1225550"/>
            <a:chOff x="1471612" y="5303921"/>
            <a:chExt cx="3176905" cy="1225550"/>
          </a:xfrm>
        </p:grpSpPr>
        <p:sp>
          <p:nvSpPr>
            <p:cNvPr id="20" name="object 20"/>
            <p:cNvSpPr/>
            <p:nvPr/>
          </p:nvSpPr>
          <p:spPr>
            <a:xfrm>
              <a:off x="1476375" y="5308683"/>
              <a:ext cx="3167380" cy="1216025"/>
            </a:xfrm>
            <a:custGeom>
              <a:avLst/>
              <a:gdLst/>
              <a:ahLst/>
              <a:cxnLst/>
              <a:rect l="l" t="t" r="r" b="b"/>
              <a:pathLst>
                <a:path w="3167379" h="1216025">
                  <a:moveTo>
                    <a:pt x="3011940" y="0"/>
                  </a:moveTo>
                  <a:lnTo>
                    <a:pt x="2083381" y="304806"/>
                  </a:lnTo>
                  <a:lnTo>
                    <a:pt x="2029182" y="299798"/>
                  </a:lnTo>
                  <a:lnTo>
                    <a:pt x="1974708" y="295387"/>
                  </a:lnTo>
                  <a:lnTo>
                    <a:pt x="1920008" y="291568"/>
                  </a:lnTo>
                  <a:lnTo>
                    <a:pt x="1865130" y="288339"/>
                  </a:lnTo>
                  <a:lnTo>
                    <a:pt x="1810123" y="285695"/>
                  </a:lnTo>
                  <a:lnTo>
                    <a:pt x="1755036" y="283631"/>
                  </a:lnTo>
                  <a:lnTo>
                    <a:pt x="1699918" y="282144"/>
                  </a:lnTo>
                  <a:lnTo>
                    <a:pt x="1644816" y="281231"/>
                  </a:lnTo>
                  <a:lnTo>
                    <a:pt x="1589780" y="280886"/>
                  </a:lnTo>
                  <a:lnTo>
                    <a:pt x="1534858" y="281106"/>
                  </a:lnTo>
                  <a:lnTo>
                    <a:pt x="1480099" y="281887"/>
                  </a:lnTo>
                  <a:lnTo>
                    <a:pt x="1425552" y="283224"/>
                  </a:lnTo>
                  <a:lnTo>
                    <a:pt x="1371266" y="285115"/>
                  </a:lnTo>
                  <a:lnTo>
                    <a:pt x="1317289" y="287554"/>
                  </a:lnTo>
                  <a:lnTo>
                    <a:pt x="1263669" y="290538"/>
                  </a:lnTo>
                  <a:lnTo>
                    <a:pt x="1210456" y="294063"/>
                  </a:lnTo>
                  <a:lnTo>
                    <a:pt x="1157698" y="298125"/>
                  </a:lnTo>
                  <a:lnTo>
                    <a:pt x="1105444" y="302719"/>
                  </a:lnTo>
                  <a:lnTo>
                    <a:pt x="1053742" y="307843"/>
                  </a:lnTo>
                  <a:lnTo>
                    <a:pt x="1002642" y="313490"/>
                  </a:lnTo>
                  <a:lnTo>
                    <a:pt x="952191" y="319659"/>
                  </a:lnTo>
                  <a:lnTo>
                    <a:pt x="902439" y="326345"/>
                  </a:lnTo>
                  <a:lnTo>
                    <a:pt x="853434" y="333543"/>
                  </a:lnTo>
                  <a:lnTo>
                    <a:pt x="805225" y="341249"/>
                  </a:lnTo>
                  <a:lnTo>
                    <a:pt x="757861" y="349461"/>
                  </a:lnTo>
                  <a:lnTo>
                    <a:pt x="711389" y="358173"/>
                  </a:lnTo>
                  <a:lnTo>
                    <a:pt x="665860" y="367382"/>
                  </a:lnTo>
                  <a:lnTo>
                    <a:pt x="621322" y="377083"/>
                  </a:lnTo>
                  <a:lnTo>
                    <a:pt x="577822" y="387273"/>
                  </a:lnTo>
                  <a:lnTo>
                    <a:pt x="535411" y="397947"/>
                  </a:lnTo>
                  <a:lnTo>
                    <a:pt x="494136" y="409103"/>
                  </a:lnTo>
                  <a:lnTo>
                    <a:pt x="454047" y="420734"/>
                  </a:lnTo>
                  <a:lnTo>
                    <a:pt x="415191" y="432839"/>
                  </a:lnTo>
                  <a:lnTo>
                    <a:pt x="377618" y="445412"/>
                  </a:lnTo>
                  <a:lnTo>
                    <a:pt x="324783" y="464740"/>
                  </a:lnTo>
                  <a:lnTo>
                    <a:pt x="275976" y="484638"/>
                  </a:lnTo>
                  <a:lnTo>
                    <a:pt x="231185" y="505059"/>
                  </a:lnTo>
                  <a:lnTo>
                    <a:pt x="190397" y="525958"/>
                  </a:lnTo>
                  <a:lnTo>
                    <a:pt x="153601" y="547289"/>
                  </a:lnTo>
                  <a:lnTo>
                    <a:pt x="120784" y="569007"/>
                  </a:lnTo>
                  <a:lnTo>
                    <a:pt x="67037" y="613422"/>
                  </a:lnTo>
                  <a:lnTo>
                    <a:pt x="29057" y="658837"/>
                  </a:lnTo>
                  <a:lnTo>
                    <a:pt x="6744" y="704889"/>
                  </a:lnTo>
                  <a:lnTo>
                    <a:pt x="0" y="751212"/>
                  </a:lnTo>
                  <a:lnTo>
                    <a:pt x="2434" y="774363"/>
                  </a:lnTo>
                  <a:lnTo>
                    <a:pt x="18855" y="820411"/>
                  </a:lnTo>
                  <a:lnTo>
                    <a:pt x="50596" y="865821"/>
                  </a:lnTo>
                  <a:lnTo>
                    <a:pt x="97558" y="910227"/>
                  </a:lnTo>
                  <a:lnTo>
                    <a:pt x="159641" y="953266"/>
                  </a:lnTo>
                  <a:lnTo>
                    <a:pt x="196322" y="974158"/>
                  </a:lnTo>
                  <a:lnTo>
                    <a:pt x="236746" y="994572"/>
                  </a:lnTo>
                  <a:lnTo>
                    <a:pt x="280901" y="1014462"/>
                  </a:lnTo>
                  <a:lnTo>
                    <a:pt x="328774" y="1033782"/>
                  </a:lnTo>
                  <a:lnTo>
                    <a:pt x="380353" y="1052487"/>
                  </a:lnTo>
                  <a:lnTo>
                    <a:pt x="435626" y="1070532"/>
                  </a:lnTo>
                  <a:lnTo>
                    <a:pt x="494579" y="1087870"/>
                  </a:lnTo>
                  <a:lnTo>
                    <a:pt x="557201" y="1104456"/>
                  </a:lnTo>
                  <a:lnTo>
                    <a:pt x="602087" y="1115330"/>
                  </a:lnTo>
                  <a:lnTo>
                    <a:pt x="647911" y="1125638"/>
                  </a:lnTo>
                  <a:lnTo>
                    <a:pt x="694621" y="1135383"/>
                  </a:lnTo>
                  <a:lnTo>
                    <a:pt x="742168" y="1144566"/>
                  </a:lnTo>
                  <a:lnTo>
                    <a:pt x="790501" y="1153187"/>
                  </a:lnTo>
                  <a:lnTo>
                    <a:pt x="839570" y="1161247"/>
                  </a:lnTo>
                  <a:lnTo>
                    <a:pt x="889323" y="1168749"/>
                  </a:lnTo>
                  <a:lnTo>
                    <a:pt x="939712" y="1175693"/>
                  </a:lnTo>
                  <a:lnTo>
                    <a:pt x="990685" y="1182080"/>
                  </a:lnTo>
                  <a:lnTo>
                    <a:pt x="1042192" y="1187912"/>
                  </a:lnTo>
                  <a:lnTo>
                    <a:pt x="1094183" y="1193190"/>
                  </a:lnTo>
                  <a:lnTo>
                    <a:pt x="1146607" y="1197915"/>
                  </a:lnTo>
                  <a:lnTo>
                    <a:pt x="1199413" y="1202088"/>
                  </a:lnTo>
                  <a:lnTo>
                    <a:pt x="1252551" y="1205710"/>
                  </a:lnTo>
                  <a:lnTo>
                    <a:pt x="1305972" y="1208783"/>
                  </a:lnTo>
                  <a:lnTo>
                    <a:pt x="1359623" y="1211308"/>
                  </a:lnTo>
                  <a:lnTo>
                    <a:pt x="1413456" y="1213285"/>
                  </a:lnTo>
                  <a:lnTo>
                    <a:pt x="1467419" y="1214717"/>
                  </a:lnTo>
                  <a:lnTo>
                    <a:pt x="1521462" y="1215605"/>
                  </a:lnTo>
                  <a:lnTo>
                    <a:pt x="1575534" y="1215948"/>
                  </a:lnTo>
                  <a:lnTo>
                    <a:pt x="1629586" y="1215750"/>
                  </a:lnTo>
                  <a:lnTo>
                    <a:pt x="1683566" y="1215011"/>
                  </a:lnTo>
                  <a:lnTo>
                    <a:pt x="1737425" y="1213731"/>
                  </a:lnTo>
                  <a:lnTo>
                    <a:pt x="1791111" y="1211913"/>
                  </a:lnTo>
                  <a:lnTo>
                    <a:pt x="1844575" y="1209558"/>
                  </a:lnTo>
                  <a:lnTo>
                    <a:pt x="1897766" y="1206667"/>
                  </a:lnTo>
                  <a:lnTo>
                    <a:pt x="1950634" y="1203240"/>
                  </a:lnTo>
                  <a:lnTo>
                    <a:pt x="2003127" y="1199280"/>
                  </a:lnTo>
                  <a:lnTo>
                    <a:pt x="2055197" y="1194787"/>
                  </a:lnTo>
                  <a:lnTo>
                    <a:pt x="2106791" y="1189762"/>
                  </a:lnTo>
                  <a:lnTo>
                    <a:pt x="2157861" y="1184207"/>
                  </a:lnTo>
                  <a:lnTo>
                    <a:pt x="2208354" y="1178124"/>
                  </a:lnTo>
                  <a:lnTo>
                    <a:pt x="2258222" y="1171512"/>
                  </a:lnTo>
                  <a:lnTo>
                    <a:pt x="2307413" y="1164374"/>
                  </a:lnTo>
                  <a:lnTo>
                    <a:pt x="2355877" y="1156710"/>
                  </a:lnTo>
                  <a:lnTo>
                    <a:pt x="2403564" y="1148522"/>
                  </a:lnTo>
                  <a:lnTo>
                    <a:pt x="2450423" y="1139811"/>
                  </a:lnTo>
                  <a:lnTo>
                    <a:pt x="2496403" y="1130578"/>
                  </a:lnTo>
                  <a:lnTo>
                    <a:pt x="2541455" y="1120824"/>
                  </a:lnTo>
                  <a:lnTo>
                    <a:pt x="2585528" y="1110551"/>
                  </a:lnTo>
                  <a:lnTo>
                    <a:pt x="2628572" y="1099760"/>
                  </a:lnTo>
                  <a:lnTo>
                    <a:pt x="2670535" y="1088452"/>
                  </a:lnTo>
                  <a:lnTo>
                    <a:pt x="2711368" y="1076627"/>
                  </a:lnTo>
                  <a:lnTo>
                    <a:pt x="2751020" y="1064288"/>
                  </a:lnTo>
                  <a:lnTo>
                    <a:pt x="2789441" y="1051436"/>
                  </a:lnTo>
                  <a:lnTo>
                    <a:pt x="2842277" y="1032107"/>
                  </a:lnTo>
                  <a:lnTo>
                    <a:pt x="2891084" y="1012210"/>
                  </a:lnTo>
                  <a:lnTo>
                    <a:pt x="2935875" y="991789"/>
                  </a:lnTo>
                  <a:lnTo>
                    <a:pt x="2976662" y="970890"/>
                  </a:lnTo>
                  <a:lnTo>
                    <a:pt x="3013458" y="949559"/>
                  </a:lnTo>
                  <a:lnTo>
                    <a:pt x="3046275" y="927841"/>
                  </a:lnTo>
                  <a:lnTo>
                    <a:pt x="3100022" y="883426"/>
                  </a:lnTo>
                  <a:lnTo>
                    <a:pt x="3138002" y="838011"/>
                  </a:lnTo>
                  <a:lnTo>
                    <a:pt x="3160315" y="791959"/>
                  </a:lnTo>
                  <a:lnTo>
                    <a:pt x="3167059" y="745635"/>
                  </a:lnTo>
                  <a:lnTo>
                    <a:pt x="3164625" y="722485"/>
                  </a:lnTo>
                  <a:lnTo>
                    <a:pt x="3148203" y="676437"/>
                  </a:lnTo>
                  <a:lnTo>
                    <a:pt x="3116462" y="631027"/>
                  </a:lnTo>
                  <a:lnTo>
                    <a:pt x="3069500" y="586621"/>
                  </a:lnTo>
                  <a:lnTo>
                    <a:pt x="3007417" y="543582"/>
                  </a:lnTo>
                  <a:lnTo>
                    <a:pt x="2970736" y="522690"/>
                  </a:lnTo>
                  <a:lnTo>
                    <a:pt x="2930312" y="502276"/>
                  </a:lnTo>
                  <a:lnTo>
                    <a:pt x="2886158" y="482386"/>
                  </a:lnTo>
                  <a:lnTo>
                    <a:pt x="2838285" y="463065"/>
                  </a:lnTo>
                  <a:lnTo>
                    <a:pt x="2786706" y="444360"/>
                  </a:lnTo>
                  <a:lnTo>
                    <a:pt x="2731433" y="426316"/>
                  </a:lnTo>
                  <a:lnTo>
                    <a:pt x="2672480" y="408978"/>
                  </a:lnTo>
                  <a:lnTo>
                    <a:pt x="2609858" y="392392"/>
                  </a:lnTo>
                  <a:lnTo>
                    <a:pt x="3011940" y="0"/>
                  </a:lnTo>
                  <a:close/>
                </a:path>
              </a:pathLst>
            </a:custGeom>
            <a:solidFill>
              <a:srgbClr val="FF66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476375" y="5308683"/>
              <a:ext cx="3167380" cy="1216025"/>
            </a:xfrm>
            <a:custGeom>
              <a:avLst/>
              <a:gdLst/>
              <a:ahLst/>
              <a:cxnLst/>
              <a:rect l="l" t="t" r="r" b="b"/>
              <a:pathLst>
                <a:path w="3167379" h="1216025">
                  <a:moveTo>
                    <a:pt x="3011940" y="0"/>
                  </a:moveTo>
                  <a:lnTo>
                    <a:pt x="2609858" y="392392"/>
                  </a:lnTo>
                  <a:lnTo>
                    <a:pt x="2672480" y="408978"/>
                  </a:lnTo>
                  <a:lnTo>
                    <a:pt x="2731434" y="426316"/>
                  </a:lnTo>
                  <a:lnTo>
                    <a:pt x="2786706" y="444360"/>
                  </a:lnTo>
                  <a:lnTo>
                    <a:pt x="2838285" y="463065"/>
                  </a:lnTo>
                  <a:lnTo>
                    <a:pt x="2886158" y="482386"/>
                  </a:lnTo>
                  <a:lnTo>
                    <a:pt x="2930313" y="502276"/>
                  </a:lnTo>
                  <a:lnTo>
                    <a:pt x="2970737" y="522690"/>
                  </a:lnTo>
                  <a:lnTo>
                    <a:pt x="3007418" y="543582"/>
                  </a:lnTo>
                  <a:lnTo>
                    <a:pt x="3040343" y="564908"/>
                  </a:lnTo>
                  <a:lnTo>
                    <a:pt x="3094878" y="608676"/>
                  </a:lnTo>
                  <a:lnTo>
                    <a:pt x="3134242" y="653629"/>
                  </a:lnTo>
                  <a:lnTo>
                    <a:pt x="3158336" y="699404"/>
                  </a:lnTo>
                  <a:lnTo>
                    <a:pt x="3167060" y="745635"/>
                  </a:lnTo>
                  <a:lnTo>
                    <a:pt x="3165627" y="768808"/>
                  </a:lnTo>
                  <a:lnTo>
                    <a:pt x="3151111" y="815042"/>
                  </a:lnTo>
                  <a:lnTo>
                    <a:pt x="3120977" y="860821"/>
                  </a:lnTo>
                  <a:lnTo>
                    <a:pt x="3075125" y="905781"/>
                  </a:lnTo>
                  <a:lnTo>
                    <a:pt x="3013458" y="949559"/>
                  </a:lnTo>
                  <a:lnTo>
                    <a:pt x="2976662" y="970890"/>
                  </a:lnTo>
                  <a:lnTo>
                    <a:pt x="2935875" y="991789"/>
                  </a:lnTo>
                  <a:lnTo>
                    <a:pt x="2891084" y="1012210"/>
                  </a:lnTo>
                  <a:lnTo>
                    <a:pt x="2842277" y="1032108"/>
                  </a:lnTo>
                  <a:lnTo>
                    <a:pt x="2789441" y="1051436"/>
                  </a:lnTo>
                  <a:lnTo>
                    <a:pt x="2751020" y="1064288"/>
                  </a:lnTo>
                  <a:lnTo>
                    <a:pt x="2711368" y="1076627"/>
                  </a:lnTo>
                  <a:lnTo>
                    <a:pt x="2670535" y="1088452"/>
                  </a:lnTo>
                  <a:lnTo>
                    <a:pt x="2628572" y="1099760"/>
                  </a:lnTo>
                  <a:lnTo>
                    <a:pt x="2585529" y="1110551"/>
                  </a:lnTo>
                  <a:lnTo>
                    <a:pt x="2541456" y="1120824"/>
                  </a:lnTo>
                  <a:lnTo>
                    <a:pt x="2496404" y="1130578"/>
                  </a:lnTo>
                  <a:lnTo>
                    <a:pt x="2450423" y="1139811"/>
                  </a:lnTo>
                  <a:lnTo>
                    <a:pt x="2403564" y="1148522"/>
                  </a:lnTo>
                  <a:lnTo>
                    <a:pt x="2355877" y="1156710"/>
                  </a:lnTo>
                  <a:lnTo>
                    <a:pt x="2307413" y="1164374"/>
                  </a:lnTo>
                  <a:lnTo>
                    <a:pt x="2258222" y="1171512"/>
                  </a:lnTo>
                  <a:lnTo>
                    <a:pt x="2208355" y="1178124"/>
                  </a:lnTo>
                  <a:lnTo>
                    <a:pt x="2157861" y="1184207"/>
                  </a:lnTo>
                  <a:lnTo>
                    <a:pt x="2106792" y="1189762"/>
                  </a:lnTo>
                  <a:lnTo>
                    <a:pt x="2055197" y="1194787"/>
                  </a:lnTo>
                  <a:lnTo>
                    <a:pt x="2003128" y="1199280"/>
                  </a:lnTo>
                  <a:lnTo>
                    <a:pt x="1950634" y="1203240"/>
                  </a:lnTo>
                  <a:lnTo>
                    <a:pt x="1897767" y="1206667"/>
                  </a:lnTo>
                  <a:lnTo>
                    <a:pt x="1844576" y="1209558"/>
                  </a:lnTo>
                  <a:lnTo>
                    <a:pt x="1791112" y="1211914"/>
                  </a:lnTo>
                  <a:lnTo>
                    <a:pt x="1737425" y="1213731"/>
                  </a:lnTo>
                  <a:lnTo>
                    <a:pt x="1683567" y="1215011"/>
                  </a:lnTo>
                  <a:lnTo>
                    <a:pt x="1629586" y="1215750"/>
                  </a:lnTo>
                  <a:lnTo>
                    <a:pt x="1575535" y="1215949"/>
                  </a:lnTo>
                  <a:lnTo>
                    <a:pt x="1521462" y="1215605"/>
                  </a:lnTo>
                  <a:lnTo>
                    <a:pt x="1467419" y="1214717"/>
                  </a:lnTo>
                  <a:lnTo>
                    <a:pt x="1413456" y="1213286"/>
                  </a:lnTo>
                  <a:lnTo>
                    <a:pt x="1359624" y="1211308"/>
                  </a:lnTo>
                  <a:lnTo>
                    <a:pt x="1305972" y="1208783"/>
                  </a:lnTo>
                  <a:lnTo>
                    <a:pt x="1252552" y="1205710"/>
                  </a:lnTo>
                  <a:lnTo>
                    <a:pt x="1199413" y="1202088"/>
                  </a:lnTo>
                  <a:lnTo>
                    <a:pt x="1146607" y="1197915"/>
                  </a:lnTo>
                  <a:lnTo>
                    <a:pt x="1094183" y="1193190"/>
                  </a:lnTo>
                  <a:lnTo>
                    <a:pt x="1042193" y="1187912"/>
                  </a:lnTo>
                  <a:lnTo>
                    <a:pt x="990686" y="1182080"/>
                  </a:lnTo>
                  <a:lnTo>
                    <a:pt x="939713" y="1175693"/>
                  </a:lnTo>
                  <a:lnTo>
                    <a:pt x="889324" y="1168749"/>
                  </a:lnTo>
                  <a:lnTo>
                    <a:pt x="839570" y="1161247"/>
                  </a:lnTo>
                  <a:lnTo>
                    <a:pt x="790501" y="1153187"/>
                  </a:lnTo>
                  <a:lnTo>
                    <a:pt x="742168" y="1144566"/>
                  </a:lnTo>
                  <a:lnTo>
                    <a:pt x="694621" y="1135383"/>
                  </a:lnTo>
                  <a:lnTo>
                    <a:pt x="647911" y="1125638"/>
                  </a:lnTo>
                  <a:lnTo>
                    <a:pt x="602087" y="1115330"/>
                  </a:lnTo>
                  <a:lnTo>
                    <a:pt x="557201" y="1104456"/>
                  </a:lnTo>
                  <a:lnTo>
                    <a:pt x="494579" y="1087870"/>
                  </a:lnTo>
                  <a:lnTo>
                    <a:pt x="435626" y="1070532"/>
                  </a:lnTo>
                  <a:lnTo>
                    <a:pt x="380353" y="1052488"/>
                  </a:lnTo>
                  <a:lnTo>
                    <a:pt x="328775" y="1033782"/>
                  </a:lnTo>
                  <a:lnTo>
                    <a:pt x="280901" y="1014462"/>
                  </a:lnTo>
                  <a:lnTo>
                    <a:pt x="236747" y="994572"/>
                  </a:lnTo>
                  <a:lnTo>
                    <a:pt x="196323" y="974158"/>
                  </a:lnTo>
                  <a:lnTo>
                    <a:pt x="159642" y="953266"/>
                  </a:lnTo>
                  <a:lnTo>
                    <a:pt x="126716" y="931940"/>
                  </a:lnTo>
                  <a:lnTo>
                    <a:pt x="72181" y="888172"/>
                  </a:lnTo>
                  <a:lnTo>
                    <a:pt x="32817" y="843219"/>
                  </a:lnTo>
                  <a:lnTo>
                    <a:pt x="8724" y="797444"/>
                  </a:lnTo>
                  <a:lnTo>
                    <a:pt x="0" y="751213"/>
                  </a:lnTo>
                  <a:lnTo>
                    <a:pt x="1432" y="728039"/>
                  </a:lnTo>
                  <a:lnTo>
                    <a:pt x="15948" y="681806"/>
                  </a:lnTo>
                  <a:lnTo>
                    <a:pt x="46083" y="636027"/>
                  </a:lnTo>
                  <a:lnTo>
                    <a:pt x="91934" y="591067"/>
                  </a:lnTo>
                  <a:lnTo>
                    <a:pt x="153601" y="547289"/>
                  </a:lnTo>
                  <a:lnTo>
                    <a:pt x="190397" y="525958"/>
                  </a:lnTo>
                  <a:lnTo>
                    <a:pt x="231184" y="505059"/>
                  </a:lnTo>
                  <a:lnTo>
                    <a:pt x="275975" y="484638"/>
                  </a:lnTo>
                  <a:lnTo>
                    <a:pt x="324783" y="464740"/>
                  </a:lnTo>
                  <a:lnTo>
                    <a:pt x="377618" y="445412"/>
                  </a:lnTo>
                  <a:lnTo>
                    <a:pt x="415191" y="432839"/>
                  </a:lnTo>
                  <a:lnTo>
                    <a:pt x="454047" y="420735"/>
                  </a:lnTo>
                  <a:lnTo>
                    <a:pt x="494136" y="409103"/>
                  </a:lnTo>
                  <a:lnTo>
                    <a:pt x="535411" y="397948"/>
                  </a:lnTo>
                  <a:lnTo>
                    <a:pt x="577822" y="387273"/>
                  </a:lnTo>
                  <a:lnTo>
                    <a:pt x="621322" y="377083"/>
                  </a:lnTo>
                  <a:lnTo>
                    <a:pt x="665860" y="367382"/>
                  </a:lnTo>
                  <a:lnTo>
                    <a:pt x="711390" y="358173"/>
                  </a:lnTo>
                  <a:lnTo>
                    <a:pt x="757861" y="349461"/>
                  </a:lnTo>
                  <a:lnTo>
                    <a:pt x="805225" y="341249"/>
                  </a:lnTo>
                  <a:lnTo>
                    <a:pt x="853435" y="333543"/>
                  </a:lnTo>
                  <a:lnTo>
                    <a:pt x="902439" y="326345"/>
                  </a:lnTo>
                  <a:lnTo>
                    <a:pt x="952192" y="319659"/>
                  </a:lnTo>
                  <a:lnTo>
                    <a:pt x="1002642" y="313491"/>
                  </a:lnTo>
                  <a:lnTo>
                    <a:pt x="1053743" y="307843"/>
                  </a:lnTo>
                  <a:lnTo>
                    <a:pt x="1105444" y="302719"/>
                  </a:lnTo>
                  <a:lnTo>
                    <a:pt x="1157699" y="298125"/>
                  </a:lnTo>
                  <a:lnTo>
                    <a:pt x="1210457" y="294063"/>
                  </a:lnTo>
                  <a:lnTo>
                    <a:pt x="1263670" y="290538"/>
                  </a:lnTo>
                  <a:lnTo>
                    <a:pt x="1317289" y="287554"/>
                  </a:lnTo>
                  <a:lnTo>
                    <a:pt x="1371267" y="285115"/>
                  </a:lnTo>
                  <a:lnTo>
                    <a:pt x="1425553" y="283224"/>
                  </a:lnTo>
                  <a:lnTo>
                    <a:pt x="1480100" y="281887"/>
                  </a:lnTo>
                  <a:lnTo>
                    <a:pt x="1534859" y="281106"/>
                  </a:lnTo>
                  <a:lnTo>
                    <a:pt x="1589780" y="280886"/>
                  </a:lnTo>
                  <a:lnTo>
                    <a:pt x="1644816" y="281231"/>
                  </a:lnTo>
                  <a:lnTo>
                    <a:pt x="1699918" y="282145"/>
                  </a:lnTo>
                  <a:lnTo>
                    <a:pt x="1755037" y="283631"/>
                  </a:lnTo>
                  <a:lnTo>
                    <a:pt x="1810124" y="285695"/>
                  </a:lnTo>
                  <a:lnTo>
                    <a:pt x="1865131" y="288339"/>
                  </a:lnTo>
                  <a:lnTo>
                    <a:pt x="1920009" y="291568"/>
                  </a:lnTo>
                  <a:lnTo>
                    <a:pt x="1974709" y="295387"/>
                  </a:lnTo>
                  <a:lnTo>
                    <a:pt x="2029183" y="299798"/>
                  </a:lnTo>
                  <a:lnTo>
                    <a:pt x="2083381" y="304806"/>
                  </a:lnTo>
                  <a:lnTo>
                    <a:pt x="301194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1747384" y="5680964"/>
            <a:ext cx="2698115" cy="76009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436880" marR="5080" indent="-424815">
              <a:lnSpc>
                <a:spcPct val="100800"/>
              </a:lnSpc>
              <a:spcBef>
                <a:spcPts val="75"/>
              </a:spcBef>
            </a:pPr>
            <a:r>
              <a:rPr sz="2400" spc="-25" dirty="0">
                <a:latin typeface="Times New Roman"/>
                <a:cs typeface="Times New Roman"/>
              </a:rPr>
              <a:t>Veremos</a:t>
            </a:r>
            <a:r>
              <a:rPr sz="2400" spc="-5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2</a:t>
            </a:r>
            <a:r>
              <a:rPr sz="2400" spc="-50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algoritmos </a:t>
            </a:r>
            <a:r>
              <a:rPr sz="2400" dirty="0">
                <a:latin typeface="Times New Roman"/>
                <a:cs typeface="Times New Roman"/>
              </a:rPr>
              <a:t>de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clasificación</a:t>
            </a:r>
            <a:endParaRPr sz="2400">
              <a:latin typeface="Times New Roman"/>
              <a:cs typeface="Times New Roman"/>
            </a:endParaRPr>
          </a:p>
        </p:txBody>
      </p:sp>
      <p:pic>
        <p:nvPicPr>
          <p:cNvPr id="23" name="object 23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16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grpSp>
        <p:nvGrpSpPr>
          <p:cNvPr id="11" name="object 11"/>
          <p:cNvGrpSpPr/>
          <p:nvPr/>
        </p:nvGrpSpPr>
        <p:grpSpPr>
          <a:xfrm>
            <a:off x="1470074" y="3587799"/>
            <a:ext cx="6853555" cy="495300"/>
            <a:chOff x="1470074" y="3587799"/>
            <a:chExt cx="6853555" cy="495300"/>
          </a:xfrm>
        </p:grpSpPr>
        <p:sp>
          <p:nvSpPr>
            <p:cNvPr id="12" name="object 12"/>
            <p:cNvSpPr/>
            <p:nvPr/>
          </p:nvSpPr>
          <p:spPr>
            <a:xfrm>
              <a:off x="1476374" y="3594099"/>
              <a:ext cx="6840855" cy="482600"/>
            </a:xfrm>
            <a:custGeom>
              <a:avLst/>
              <a:gdLst/>
              <a:ahLst/>
              <a:cxnLst/>
              <a:rect l="l" t="t" r="r" b="b"/>
              <a:pathLst>
                <a:path w="6840855" h="482600">
                  <a:moveTo>
                    <a:pt x="6760103" y="0"/>
                  </a:moveTo>
                  <a:lnTo>
                    <a:pt x="80434" y="0"/>
                  </a:lnTo>
                  <a:lnTo>
                    <a:pt x="49125" y="6321"/>
                  </a:lnTo>
                  <a:lnTo>
                    <a:pt x="23558" y="23558"/>
                  </a:lnTo>
                  <a:lnTo>
                    <a:pt x="6320" y="49126"/>
                  </a:lnTo>
                  <a:lnTo>
                    <a:pt x="0" y="80435"/>
                  </a:lnTo>
                  <a:lnTo>
                    <a:pt x="0" y="402164"/>
                  </a:lnTo>
                  <a:lnTo>
                    <a:pt x="6320" y="433473"/>
                  </a:lnTo>
                  <a:lnTo>
                    <a:pt x="23558" y="459041"/>
                  </a:lnTo>
                  <a:lnTo>
                    <a:pt x="49125" y="476278"/>
                  </a:lnTo>
                  <a:lnTo>
                    <a:pt x="80434" y="482600"/>
                  </a:lnTo>
                  <a:lnTo>
                    <a:pt x="6760103" y="482600"/>
                  </a:lnTo>
                  <a:lnTo>
                    <a:pt x="6791411" y="476278"/>
                  </a:lnTo>
                  <a:lnTo>
                    <a:pt x="6816978" y="459041"/>
                  </a:lnTo>
                  <a:lnTo>
                    <a:pt x="6834216" y="433473"/>
                  </a:lnTo>
                  <a:lnTo>
                    <a:pt x="6840537" y="402164"/>
                  </a:lnTo>
                  <a:lnTo>
                    <a:pt x="6840537" y="80435"/>
                  </a:lnTo>
                  <a:lnTo>
                    <a:pt x="6834216" y="49126"/>
                  </a:lnTo>
                  <a:lnTo>
                    <a:pt x="6816978" y="23558"/>
                  </a:lnTo>
                  <a:lnTo>
                    <a:pt x="6791411" y="6321"/>
                  </a:lnTo>
                  <a:lnTo>
                    <a:pt x="6760103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476374" y="3594099"/>
              <a:ext cx="6840855" cy="482600"/>
            </a:xfrm>
            <a:custGeom>
              <a:avLst/>
              <a:gdLst/>
              <a:ahLst/>
              <a:cxnLst/>
              <a:rect l="l" t="t" r="r" b="b"/>
              <a:pathLst>
                <a:path w="6840855" h="482600">
                  <a:moveTo>
                    <a:pt x="0" y="80435"/>
                  </a:moveTo>
                  <a:lnTo>
                    <a:pt x="6320" y="49126"/>
                  </a:lnTo>
                  <a:lnTo>
                    <a:pt x="23558" y="23559"/>
                  </a:lnTo>
                  <a:lnTo>
                    <a:pt x="49125" y="6321"/>
                  </a:lnTo>
                  <a:lnTo>
                    <a:pt x="80434" y="0"/>
                  </a:lnTo>
                  <a:lnTo>
                    <a:pt x="6760103" y="0"/>
                  </a:lnTo>
                  <a:lnTo>
                    <a:pt x="6791412" y="6321"/>
                  </a:lnTo>
                  <a:lnTo>
                    <a:pt x="6816979" y="23559"/>
                  </a:lnTo>
                  <a:lnTo>
                    <a:pt x="6834217" y="49126"/>
                  </a:lnTo>
                  <a:lnTo>
                    <a:pt x="6840538" y="80435"/>
                  </a:lnTo>
                  <a:lnTo>
                    <a:pt x="6840538" y="402164"/>
                  </a:lnTo>
                  <a:lnTo>
                    <a:pt x="6834217" y="433473"/>
                  </a:lnTo>
                  <a:lnTo>
                    <a:pt x="6816979" y="459040"/>
                  </a:lnTo>
                  <a:lnTo>
                    <a:pt x="6791412" y="476278"/>
                  </a:lnTo>
                  <a:lnTo>
                    <a:pt x="6760103" y="482600"/>
                  </a:lnTo>
                  <a:lnTo>
                    <a:pt x="80434" y="482600"/>
                  </a:lnTo>
                  <a:lnTo>
                    <a:pt x="49125" y="476278"/>
                  </a:lnTo>
                  <a:lnTo>
                    <a:pt x="23558" y="459040"/>
                  </a:lnTo>
                  <a:lnTo>
                    <a:pt x="6320" y="433473"/>
                  </a:lnTo>
                  <a:lnTo>
                    <a:pt x="0" y="402164"/>
                  </a:lnTo>
                  <a:lnTo>
                    <a:pt x="0" y="80435"/>
                  </a:lnTo>
                  <a:close/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94005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Aprendizaje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427956" y="1257300"/>
            <a:ext cx="5949950" cy="4366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spc="-10" dirty="0">
                <a:latin typeface="Times New Roman"/>
                <a:cs typeface="Times New Roman"/>
              </a:rPr>
              <a:t>Resumen: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050">
              <a:latin typeface="Times New Roman"/>
              <a:cs typeface="Times New Roman"/>
            </a:endParaRPr>
          </a:p>
          <a:p>
            <a:pPr marL="355600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Bloque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4:</a:t>
            </a:r>
            <a:r>
              <a:rPr sz="2000" spc="-1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automático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9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Introducción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automático</a:t>
            </a:r>
            <a:endParaRPr sz="20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35"/>
              </a:spcBef>
              <a:buFont typeface="Times New Roman"/>
              <a:buAutoNum type="arabicPeriod"/>
            </a:pPr>
            <a:endParaRPr sz="1950">
              <a:latin typeface="Times New Roman"/>
              <a:cs typeface="Times New Roman"/>
            </a:endParaRPr>
          </a:p>
          <a:p>
            <a:pPr marL="1316355" lvl="1" indent="-619760">
              <a:lnSpc>
                <a:spcPct val="100000"/>
              </a:lnSpc>
              <a:spcBef>
                <a:spcPts val="5"/>
              </a:spcBef>
              <a:buAutoNum type="arabicPeriod"/>
              <a:tabLst>
                <a:tab pos="1316355" algn="l"/>
                <a:tab pos="131699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supervisado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inductivo)</a:t>
            </a:r>
            <a:endParaRPr sz="20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30"/>
              </a:spcBef>
              <a:buFont typeface="Times New Roman"/>
              <a:buAutoNum type="arabicPeriod"/>
            </a:pPr>
            <a:endParaRPr sz="1900">
              <a:latin typeface="Times New Roman"/>
              <a:cs typeface="Times New Roman"/>
            </a:endParaRPr>
          </a:p>
          <a:p>
            <a:pPr marL="1270000">
              <a:lnSpc>
                <a:spcPct val="100000"/>
              </a:lnSpc>
            </a:pPr>
            <a:r>
              <a:rPr sz="1800" dirty="0">
                <a:latin typeface="Times New Roman"/>
                <a:cs typeface="Times New Roman"/>
              </a:rPr>
              <a:t>Aprendizaje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decisión</a:t>
            </a:r>
            <a:endParaRPr sz="1800">
              <a:latin typeface="Times New Roman"/>
              <a:cs typeface="Times New Roman"/>
            </a:endParaRPr>
          </a:p>
          <a:p>
            <a:pPr marL="1270000" marR="5080">
              <a:lnSpc>
                <a:spcPct val="203300"/>
              </a:lnSpc>
            </a:pPr>
            <a:r>
              <a:rPr sz="1800" dirty="0">
                <a:latin typeface="Times New Roman"/>
                <a:cs typeface="Times New Roman"/>
              </a:rPr>
              <a:t>Evaluación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métodos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aprendizaje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supervisado </a:t>
            </a:r>
            <a:r>
              <a:rPr sz="1800" dirty="0">
                <a:latin typeface="Times New Roman"/>
                <a:cs typeface="Times New Roman"/>
              </a:rPr>
              <a:t>Redes</a:t>
            </a:r>
            <a:r>
              <a:rPr sz="1800" spc="-10" dirty="0">
                <a:latin typeface="Times New Roman"/>
                <a:cs typeface="Times New Roman"/>
              </a:rPr>
              <a:t> neuronales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850">
              <a:latin typeface="Times New Roman"/>
              <a:cs typeface="Times New Roman"/>
            </a:endParaRPr>
          </a:p>
          <a:p>
            <a:pPr marL="1316355" lvl="1" indent="-619760">
              <a:lnSpc>
                <a:spcPct val="100000"/>
              </a:lnSpc>
              <a:buAutoNum type="arabicPeriod" startAt="3"/>
              <a:tabLst>
                <a:tab pos="1316355" algn="l"/>
                <a:tab pos="131699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refuerzo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6" name="object 1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17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/>
          <p:nvPr/>
        </p:nvSpPr>
        <p:spPr>
          <a:xfrm>
            <a:off x="2686992" y="3545085"/>
            <a:ext cx="1363980" cy="3873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29209" rIns="0" bIns="0" rtlCol="0">
            <a:spAutoFit/>
          </a:bodyPr>
          <a:lstStyle/>
          <a:p>
            <a:pPr marL="132080">
              <a:lnSpc>
                <a:spcPct val="100000"/>
              </a:lnSpc>
              <a:spcBef>
                <a:spcPts val="229"/>
              </a:spcBef>
            </a:pPr>
            <a:r>
              <a:rPr sz="2000" dirty="0">
                <a:latin typeface="Times New Roman"/>
                <a:cs typeface="Times New Roman"/>
              </a:rPr>
              <a:t>saldo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med.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047731" y="3545085"/>
            <a:ext cx="1363980" cy="387350"/>
          </a:xfrm>
          <a:custGeom>
            <a:avLst/>
            <a:gdLst/>
            <a:ahLst/>
            <a:cxnLst/>
            <a:rect l="l" t="t" r="r" b="b"/>
            <a:pathLst>
              <a:path w="1363979" h="387350">
                <a:moveTo>
                  <a:pt x="0" y="0"/>
                </a:moveTo>
                <a:lnTo>
                  <a:pt x="1363663" y="0"/>
                </a:lnTo>
                <a:lnTo>
                  <a:pt x="1363663" y="387350"/>
                </a:lnTo>
                <a:lnTo>
                  <a:pt x="0" y="387350"/>
                </a:lnTo>
                <a:lnTo>
                  <a:pt x="0" y="0"/>
                </a:lnTo>
                <a:close/>
              </a:path>
            </a:pathLst>
          </a:custGeom>
          <a:ln w="2844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6061952" y="3561588"/>
            <a:ext cx="13354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811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saldo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med.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686992" y="4437112"/>
            <a:ext cx="1363980" cy="3873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27305" rIns="0" bIns="0" rtlCol="0">
            <a:spAutoFit/>
          </a:bodyPr>
          <a:lstStyle/>
          <a:p>
            <a:pPr marL="203200">
              <a:lnSpc>
                <a:spcPct val="100000"/>
              </a:lnSpc>
              <a:spcBef>
                <a:spcPts val="215"/>
              </a:spcBef>
            </a:pPr>
            <a:r>
              <a:rPr sz="2000" dirty="0">
                <a:latin typeface="Times New Roman"/>
                <a:cs typeface="Times New Roman"/>
              </a:rPr>
              <a:t>saldo</a:t>
            </a:r>
            <a:r>
              <a:rPr sz="2000" spc="-20" dirty="0">
                <a:latin typeface="Times New Roman"/>
                <a:cs typeface="Times New Roman"/>
              </a:rPr>
              <a:t> act.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686992" y="5157191"/>
            <a:ext cx="1363980" cy="3873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29209" rIns="0" bIns="0" rtlCol="0">
            <a:spAutoFit/>
          </a:bodyPr>
          <a:lstStyle/>
          <a:p>
            <a:pPr marL="80010">
              <a:lnSpc>
                <a:spcPct val="100000"/>
              </a:lnSpc>
              <a:spcBef>
                <a:spcPts val="229"/>
              </a:spcBef>
            </a:pPr>
            <a:r>
              <a:rPr sz="2000" dirty="0">
                <a:latin typeface="Times New Roman"/>
                <a:cs typeface="Times New Roman"/>
              </a:rPr>
              <a:t>años</a:t>
            </a:r>
            <a:r>
              <a:rPr sz="2000" spc="-10" dirty="0">
                <a:latin typeface="Times New Roman"/>
                <a:cs typeface="Times New Roman"/>
              </a:rPr>
              <a:t> cliente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047731" y="4437112"/>
            <a:ext cx="1363980" cy="387350"/>
          </a:xfrm>
          <a:prstGeom prst="rect">
            <a:avLst/>
          </a:prstGeom>
          <a:ln w="28441">
            <a:solidFill>
              <a:srgbClr val="00CC99"/>
            </a:solidFill>
          </a:ln>
        </p:spPr>
        <p:txBody>
          <a:bodyPr vert="horz" wrap="square" lIns="0" tIns="27305" rIns="0" bIns="0" rtlCol="0">
            <a:spAutoFit/>
          </a:bodyPr>
          <a:lstStyle/>
          <a:p>
            <a:pPr marL="80010">
              <a:lnSpc>
                <a:spcPct val="100000"/>
              </a:lnSpc>
              <a:spcBef>
                <a:spcPts val="215"/>
              </a:spcBef>
            </a:pPr>
            <a:r>
              <a:rPr sz="2000" dirty="0">
                <a:latin typeface="Times New Roman"/>
                <a:cs typeface="Times New Roman"/>
              </a:rPr>
              <a:t>años</a:t>
            </a:r>
            <a:r>
              <a:rPr sz="2000" spc="-10" dirty="0">
                <a:latin typeface="Times New Roman"/>
                <a:cs typeface="Times New Roman"/>
              </a:rPr>
              <a:t> cliente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967018" y="4437112"/>
            <a:ext cx="546100" cy="3873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27305" rIns="0" bIns="0" rtlCol="0">
            <a:spAutoFit/>
          </a:bodyPr>
          <a:lstStyle/>
          <a:p>
            <a:pPr marL="160020">
              <a:lnSpc>
                <a:spcPct val="100000"/>
              </a:lnSpc>
              <a:spcBef>
                <a:spcPts val="215"/>
              </a:spcBef>
            </a:pPr>
            <a:r>
              <a:rPr sz="2000" spc="-25" dirty="0">
                <a:latin typeface="Times New Roman"/>
                <a:cs typeface="Times New Roman"/>
              </a:rPr>
              <a:t>SI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868218" y="4459337"/>
            <a:ext cx="546100" cy="3873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52069">
              <a:lnSpc>
                <a:spcPts val="2855"/>
              </a:lnSpc>
            </a:pPr>
            <a:r>
              <a:rPr sz="2400" spc="-25" dirty="0">
                <a:latin typeface="Times New Roman"/>
                <a:cs typeface="Times New Roman"/>
              </a:rPr>
              <a:t>NO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83567" y="3545085"/>
            <a:ext cx="546100" cy="3873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29209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229"/>
              </a:spcBef>
            </a:pPr>
            <a:r>
              <a:rPr sz="2000" spc="-25" dirty="0">
                <a:latin typeface="Times New Roman"/>
                <a:cs typeface="Times New Roman"/>
              </a:rPr>
              <a:t>NO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83567" y="4437112"/>
            <a:ext cx="546100" cy="3873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52069">
              <a:lnSpc>
                <a:spcPts val="2860"/>
              </a:lnSpc>
            </a:pPr>
            <a:r>
              <a:rPr sz="2400" spc="-25" dirty="0">
                <a:latin typeface="Times New Roman"/>
                <a:cs typeface="Times New Roman"/>
              </a:rPr>
              <a:t>NO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83567" y="5157191"/>
            <a:ext cx="546100" cy="3873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52069">
              <a:lnSpc>
                <a:spcPts val="2855"/>
              </a:lnSpc>
            </a:pPr>
            <a:r>
              <a:rPr sz="2400" spc="-25" dirty="0">
                <a:latin typeface="Times New Roman"/>
                <a:cs typeface="Times New Roman"/>
              </a:rPr>
              <a:t>NO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774681" y="5308253"/>
            <a:ext cx="546100" cy="387350"/>
          </a:xfrm>
          <a:custGeom>
            <a:avLst/>
            <a:gdLst/>
            <a:ahLst/>
            <a:cxnLst/>
            <a:rect l="l" t="t" r="r" b="b"/>
            <a:pathLst>
              <a:path w="546100" h="387350">
                <a:moveTo>
                  <a:pt x="0" y="0"/>
                </a:moveTo>
                <a:lnTo>
                  <a:pt x="546100" y="0"/>
                </a:lnTo>
                <a:lnTo>
                  <a:pt x="546100" y="387350"/>
                </a:lnTo>
                <a:lnTo>
                  <a:pt x="0" y="387350"/>
                </a:lnTo>
                <a:lnTo>
                  <a:pt x="0" y="0"/>
                </a:lnTo>
                <a:close/>
              </a:path>
            </a:pathLst>
          </a:custGeom>
          <a:ln w="2844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5814368" y="5293867"/>
            <a:ext cx="467359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25" dirty="0">
                <a:latin typeface="Times New Roman"/>
                <a:cs typeface="Times New Roman"/>
              </a:rPr>
              <a:t>NO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6865293" y="5301207"/>
            <a:ext cx="546100" cy="387350"/>
          </a:xfrm>
          <a:custGeom>
            <a:avLst/>
            <a:gdLst/>
            <a:ahLst/>
            <a:cxnLst/>
            <a:rect l="l" t="t" r="r" b="b"/>
            <a:pathLst>
              <a:path w="546100" h="387350">
                <a:moveTo>
                  <a:pt x="0" y="0"/>
                </a:moveTo>
                <a:lnTo>
                  <a:pt x="546100" y="0"/>
                </a:lnTo>
                <a:lnTo>
                  <a:pt x="546100" y="387350"/>
                </a:lnTo>
                <a:lnTo>
                  <a:pt x="0" y="387350"/>
                </a:lnTo>
                <a:lnTo>
                  <a:pt x="0" y="0"/>
                </a:lnTo>
                <a:close/>
              </a:path>
            </a:pathLst>
          </a:custGeom>
          <a:ln w="2844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7012930" y="5317235"/>
            <a:ext cx="2514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-25" dirty="0">
                <a:latin typeface="Times New Roman"/>
                <a:cs typeface="Times New Roman"/>
              </a:rPr>
              <a:t>SI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777606" y="5949279"/>
            <a:ext cx="546100" cy="3873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29845" rIns="0" bIns="0" rtlCol="0">
            <a:spAutoFit/>
          </a:bodyPr>
          <a:lstStyle/>
          <a:p>
            <a:pPr marL="160020">
              <a:lnSpc>
                <a:spcPct val="100000"/>
              </a:lnSpc>
              <a:spcBef>
                <a:spcPts val="235"/>
              </a:spcBef>
            </a:pPr>
            <a:r>
              <a:rPr sz="2000" spc="-25" dirty="0">
                <a:latin typeface="Times New Roman"/>
                <a:cs typeface="Times New Roman"/>
              </a:rPr>
              <a:t>SI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413943" y="5949279"/>
            <a:ext cx="546100" cy="3873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52069">
              <a:lnSpc>
                <a:spcPts val="2860"/>
              </a:lnSpc>
            </a:pPr>
            <a:r>
              <a:rPr sz="2400" spc="-25" dirty="0">
                <a:latin typeface="Times New Roman"/>
                <a:cs typeface="Times New Roman"/>
              </a:rPr>
              <a:t>NO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948678" y="4810174"/>
            <a:ext cx="2532380" cy="356235"/>
            <a:chOff x="948678" y="4810174"/>
            <a:chExt cx="2532380" cy="356235"/>
          </a:xfrm>
        </p:grpSpPr>
        <p:sp>
          <p:nvSpPr>
            <p:cNvPr id="29" name="object 29"/>
            <p:cNvSpPr/>
            <p:nvPr/>
          </p:nvSpPr>
          <p:spPr>
            <a:xfrm>
              <a:off x="3464867" y="4824462"/>
              <a:ext cx="0" cy="327660"/>
            </a:xfrm>
            <a:custGeom>
              <a:avLst/>
              <a:gdLst/>
              <a:ahLst/>
              <a:cxnLst/>
              <a:rect l="l" t="t" r="r" b="b"/>
              <a:pathLst>
                <a:path h="327660">
                  <a:moveTo>
                    <a:pt x="0" y="0"/>
                  </a:moveTo>
                  <a:lnTo>
                    <a:pt x="1" y="327253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62965" y="4824462"/>
              <a:ext cx="2503805" cy="327660"/>
            </a:xfrm>
            <a:custGeom>
              <a:avLst/>
              <a:gdLst/>
              <a:ahLst/>
              <a:cxnLst/>
              <a:rect l="l" t="t" r="r" b="b"/>
              <a:pathLst>
                <a:path w="2503804" h="327660">
                  <a:moveTo>
                    <a:pt x="2503489" y="0"/>
                  </a:moveTo>
                  <a:lnTo>
                    <a:pt x="0" y="327253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2672772" y="5530321"/>
            <a:ext cx="1373505" cy="427355"/>
            <a:chOff x="2672772" y="5530321"/>
            <a:chExt cx="1373505" cy="427355"/>
          </a:xfrm>
        </p:grpSpPr>
        <p:sp>
          <p:nvSpPr>
            <p:cNvPr id="32" name="object 32"/>
            <p:cNvSpPr/>
            <p:nvPr/>
          </p:nvSpPr>
          <p:spPr>
            <a:xfrm>
              <a:off x="2686992" y="5544541"/>
              <a:ext cx="779780" cy="399415"/>
            </a:xfrm>
            <a:custGeom>
              <a:avLst/>
              <a:gdLst/>
              <a:ahLst/>
              <a:cxnLst/>
              <a:rect l="l" t="t" r="r" b="b"/>
              <a:pathLst>
                <a:path w="779779" h="399414">
                  <a:moveTo>
                    <a:pt x="779464" y="0"/>
                  </a:moveTo>
                  <a:lnTo>
                    <a:pt x="0" y="398807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464867" y="5544541"/>
              <a:ext cx="567055" cy="399415"/>
            </a:xfrm>
            <a:custGeom>
              <a:avLst/>
              <a:gdLst/>
              <a:ahLst/>
              <a:cxnLst/>
              <a:rect l="l" t="t" r="r" b="b"/>
              <a:pathLst>
                <a:path w="567054" h="399414">
                  <a:moveTo>
                    <a:pt x="0" y="0"/>
                  </a:moveTo>
                  <a:lnTo>
                    <a:pt x="566738" y="398807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" name="object 34"/>
          <p:cNvGrpSpPr/>
          <p:nvPr/>
        </p:nvGrpSpPr>
        <p:grpSpPr>
          <a:xfrm>
            <a:off x="909737" y="3225998"/>
            <a:ext cx="7373620" cy="1241425"/>
            <a:chOff x="909737" y="3225998"/>
            <a:chExt cx="7373620" cy="1241425"/>
          </a:xfrm>
        </p:grpSpPr>
        <p:sp>
          <p:nvSpPr>
            <p:cNvPr id="35" name="object 35"/>
            <p:cNvSpPr/>
            <p:nvPr/>
          </p:nvSpPr>
          <p:spPr>
            <a:xfrm>
              <a:off x="962967" y="3240285"/>
              <a:ext cx="2503805" cy="297180"/>
            </a:xfrm>
            <a:custGeom>
              <a:avLst/>
              <a:gdLst/>
              <a:ahLst/>
              <a:cxnLst/>
              <a:rect l="l" t="t" r="r" b="b"/>
              <a:pathLst>
                <a:path w="2503804" h="297179">
                  <a:moveTo>
                    <a:pt x="2503489" y="0"/>
                  </a:moveTo>
                  <a:lnTo>
                    <a:pt x="0" y="296863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475980" y="3240285"/>
              <a:ext cx="1905" cy="297180"/>
            </a:xfrm>
            <a:custGeom>
              <a:avLst/>
              <a:gdLst/>
              <a:ahLst/>
              <a:cxnLst/>
              <a:rect l="l" t="t" r="r" b="b"/>
              <a:pathLst>
                <a:path w="1904" h="297179">
                  <a:moveTo>
                    <a:pt x="1588" y="0"/>
                  </a:moveTo>
                  <a:lnTo>
                    <a:pt x="0" y="296863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475981" y="3240285"/>
              <a:ext cx="3235325" cy="303530"/>
            </a:xfrm>
            <a:custGeom>
              <a:avLst/>
              <a:gdLst/>
              <a:ahLst/>
              <a:cxnLst/>
              <a:rect l="l" t="t" r="r" b="b"/>
              <a:pathLst>
                <a:path w="3235325" h="303529">
                  <a:moveTo>
                    <a:pt x="0" y="0"/>
                  </a:moveTo>
                  <a:lnTo>
                    <a:pt x="3235325" y="303214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924024" y="3933057"/>
              <a:ext cx="2542540" cy="503555"/>
            </a:xfrm>
            <a:custGeom>
              <a:avLst/>
              <a:gdLst/>
              <a:ahLst/>
              <a:cxnLst/>
              <a:rect l="l" t="t" r="r" b="b"/>
              <a:pathLst>
                <a:path w="2542540" h="503554">
                  <a:moveTo>
                    <a:pt x="2542430" y="0"/>
                  </a:moveTo>
                  <a:lnTo>
                    <a:pt x="0" y="503433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464867" y="3933057"/>
              <a:ext cx="0" cy="520065"/>
            </a:xfrm>
            <a:custGeom>
              <a:avLst/>
              <a:gdLst/>
              <a:ahLst/>
              <a:cxnLst/>
              <a:rect l="l" t="t" r="r" b="b"/>
              <a:pathLst>
                <a:path h="520064">
                  <a:moveTo>
                    <a:pt x="0" y="0"/>
                  </a:moveTo>
                  <a:lnTo>
                    <a:pt x="1" y="519930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100789" y="3933057"/>
              <a:ext cx="1612265" cy="520065"/>
            </a:xfrm>
            <a:custGeom>
              <a:avLst/>
              <a:gdLst/>
              <a:ahLst/>
              <a:cxnLst/>
              <a:rect l="l" t="t" r="r" b="b"/>
              <a:pathLst>
                <a:path w="1612265" h="520064">
                  <a:moveTo>
                    <a:pt x="1612104" y="0"/>
                  </a:moveTo>
                  <a:lnTo>
                    <a:pt x="0" y="519930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153771" y="3933056"/>
              <a:ext cx="1557655" cy="520065"/>
            </a:xfrm>
            <a:custGeom>
              <a:avLst/>
              <a:gdLst/>
              <a:ahLst/>
              <a:cxnLst/>
              <a:rect l="l" t="t" r="r" b="b"/>
              <a:pathLst>
                <a:path w="1557654" h="520064">
                  <a:moveTo>
                    <a:pt x="1557535" y="0"/>
                  </a:moveTo>
                  <a:lnTo>
                    <a:pt x="1554362" y="519931"/>
                  </a:lnTo>
                </a:path>
                <a:path w="1557654" h="520064">
                  <a:moveTo>
                    <a:pt x="1557535" y="0"/>
                  </a:moveTo>
                  <a:lnTo>
                    <a:pt x="0" y="494433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" name="object 42"/>
          <p:cNvGrpSpPr/>
          <p:nvPr/>
        </p:nvGrpSpPr>
        <p:grpSpPr>
          <a:xfrm>
            <a:off x="6030267" y="4810174"/>
            <a:ext cx="1122680" cy="532765"/>
            <a:chOff x="6030267" y="4810174"/>
            <a:chExt cx="1122680" cy="532765"/>
          </a:xfrm>
        </p:grpSpPr>
        <p:sp>
          <p:nvSpPr>
            <p:cNvPr id="43" name="object 43"/>
            <p:cNvSpPr/>
            <p:nvPr/>
          </p:nvSpPr>
          <p:spPr>
            <a:xfrm>
              <a:off x="6044555" y="4824463"/>
              <a:ext cx="668655" cy="504190"/>
            </a:xfrm>
            <a:custGeom>
              <a:avLst/>
              <a:gdLst/>
              <a:ahLst/>
              <a:cxnLst/>
              <a:rect l="l" t="t" r="r" b="b"/>
              <a:pathLst>
                <a:path w="668654" h="504189">
                  <a:moveTo>
                    <a:pt x="668338" y="0"/>
                  </a:moveTo>
                  <a:lnTo>
                    <a:pt x="0" y="504054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711305" y="4824462"/>
              <a:ext cx="427355" cy="504190"/>
            </a:xfrm>
            <a:custGeom>
              <a:avLst/>
              <a:gdLst/>
              <a:ahLst/>
              <a:cxnLst/>
              <a:rect l="l" t="t" r="r" b="b"/>
              <a:pathLst>
                <a:path w="427354" h="504189">
                  <a:moveTo>
                    <a:pt x="0" y="0"/>
                  </a:moveTo>
                  <a:lnTo>
                    <a:pt x="427037" y="504054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 txBox="1"/>
          <p:nvPr/>
        </p:nvSpPr>
        <p:spPr>
          <a:xfrm>
            <a:off x="1746399" y="3161284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&lt;18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707087" y="3094228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&gt;25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3234681" y="3258820"/>
            <a:ext cx="5003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18-</a:t>
            </a:r>
            <a:r>
              <a:rPr sz="1600" spc="-25" dirty="0">
                <a:latin typeface="Times New Roman"/>
                <a:cs typeface="Times New Roman"/>
              </a:rPr>
              <a:t>25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569505" y="3953764"/>
            <a:ext cx="3765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bajo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602866" y="4066540"/>
            <a:ext cx="3321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alto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560910" y="4889500"/>
            <a:ext cx="3321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alto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353378" y="4758435"/>
            <a:ext cx="3765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bajo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671117" y="5627116"/>
            <a:ext cx="2413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&lt;1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930006" y="5538723"/>
            <a:ext cx="2413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&gt;1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000106" y="4889500"/>
            <a:ext cx="13322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102995" algn="l"/>
              </a:tabLst>
            </a:pPr>
            <a:r>
              <a:rPr sz="1600" spc="-25" dirty="0">
                <a:latin typeface="Times New Roman"/>
                <a:cs typeface="Times New Roman"/>
              </a:rPr>
              <a:t>&lt;1</a:t>
            </a:r>
            <a:r>
              <a:rPr sz="1600" dirty="0">
                <a:latin typeface="Times New Roman"/>
                <a:cs typeface="Times New Roman"/>
              </a:rPr>
              <a:t>	</a:t>
            </a:r>
            <a:r>
              <a:rPr sz="1600" spc="-25" dirty="0">
                <a:latin typeface="Times New Roman"/>
                <a:cs typeface="Times New Roman"/>
              </a:rPr>
              <a:t>&gt;1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5319068" y="4075684"/>
            <a:ext cx="3765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bajo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185049" y="4121404"/>
            <a:ext cx="5353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medio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7561412" y="3953764"/>
            <a:ext cx="3321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alto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960522" y="2852935"/>
            <a:ext cx="1090295" cy="387350"/>
          </a:xfrm>
          <a:prstGeom prst="rect">
            <a:avLst/>
          </a:prstGeom>
          <a:ln w="29400">
            <a:solidFill>
              <a:srgbClr val="FFC000"/>
            </a:solidFill>
          </a:ln>
        </p:spPr>
        <p:txBody>
          <a:bodyPr vert="horz" wrap="square" lIns="0" tIns="29209" rIns="0" bIns="0" rtlCol="0">
            <a:spAutoFit/>
          </a:bodyPr>
          <a:lstStyle/>
          <a:p>
            <a:pPr marL="304800">
              <a:lnSpc>
                <a:spcPct val="100000"/>
              </a:lnSpc>
              <a:spcBef>
                <a:spcPts val="229"/>
              </a:spcBef>
            </a:pPr>
            <a:r>
              <a:rPr sz="2000" spc="-20" dirty="0">
                <a:latin typeface="Times New Roman"/>
                <a:cs typeface="Times New Roman"/>
              </a:rPr>
              <a:t>edad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2069454" y="4840338"/>
            <a:ext cx="1393825" cy="311150"/>
          </a:xfrm>
          <a:custGeom>
            <a:avLst/>
            <a:gdLst/>
            <a:ahLst/>
            <a:cxnLst/>
            <a:rect l="l" t="t" r="r" b="b"/>
            <a:pathLst>
              <a:path w="1393825" h="311150">
                <a:moveTo>
                  <a:pt x="1393827" y="0"/>
                </a:moveTo>
                <a:lnTo>
                  <a:pt x="0" y="310923"/>
                </a:lnTo>
              </a:path>
            </a:pathLst>
          </a:custGeom>
          <a:ln w="2844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1757625" y="5156663"/>
            <a:ext cx="546100" cy="3873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52069">
              <a:lnSpc>
                <a:spcPts val="2860"/>
              </a:lnSpc>
            </a:pPr>
            <a:r>
              <a:rPr sz="2400" spc="-25" dirty="0">
                <a:latin typeface="Times New Roman"/>
                <a:cs typeface="Times New Roman"/>
              </a:rPr>
              <a:t>NO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221062" y="4889500"/>
            <a:ext cx="5353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medio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2052474" y="3955429"/>
            <a:ext cx="1416050" cy="464820"/>
          </a:xfrm>
          <a:custGeom>
            <a:avLst/>
            <a:gdLst/>
            <a:ahLst/>
            <a:cxnLst/>
            <a:rect l="l" t="t" r="r" b="b"/>
            <a:pathLst>
              <a:path w="1416050" h="464820">
                <a:moveTo>
                  <a:pt x="1415433" y="0"/>
                </a:moveTo>
                <a:lnTo>
                  <a:pt x="0" y="464488"/>
                </a:lnTo>
              </a:path>
            </a:pathLst>
          </a:custGeom>
          <a:ln w="2844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1769028" y="4425848"/>
            <a:ext cx="546100" cy="3873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52069">
              <a:lnSpc>
                <a:spcPts val="2855"/>
              </a:lnSpc>
            </a:pPr>
            <a:r>
              <a:rPr sz="2400" spc="-25" dirty="0">
                <a:latin typeface="Times New Roman"/>
                <a:cs typeface="Times New Roman"/>
              </a:rPr>
              <a:t>NO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2233261" y="4084828"/>
            <a:ext cx="5353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medio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49630">
              <a:lnSpc>
                <a:spcPct val="100000"/>
              </a:lnSpc>
              <a:spcBef>
                <a:spcPts val="100"/>
              </a:spcBef>
            </a:pPr>
            <a:r>
              <a:rPr dirty="0"/>
              <a:t>Árboles</a:t>
            </a:r>
            <a:r>
              <a:rPr spc="-3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decisión</a:t>
            </a:r>
            <a:r>
              <a:rPr spc="-20" dirty="0"/>
              <a:t> </a:t>
            </a:r>
            <a:r>
              <a:rPr dirty="0"/>
              <a:t>como</a:t>
            </a:r>
            <a:r>
              <a:rPr spc="-20" dirty="0"/>
              <a:t> </a:t>
            </a:r>
            <a:r>
              <a:rPr spc="-10" dirty="0"/>
              <a:t>clasificadores</a:t>
            </a:r>
          </a:p>
        </p:txBody>
      </p:sp>
      <p:sp>
        <p:nvSpPr>
          <p:cNvPr id="66" name="object 66"/>
          <p:cNvSpPr txBox="1"/>
          <p:nvPr/>
        </p:nvSpPr>
        <p:spPr>
          <a:xfrm>
            <a:off x="552755" y="1072388"/>
            <a:ext cx="7889875" cy="153162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294640" marR="5080" indent="-281940">
              <a:lnSpc>
                <a:spcPct val="101099"/>
              </a:lnSpc>
              <a:spcBef>
                <a:spcPts val="75"/>
              </a:spcBef>
              <a:buChar char="•"/>
              <a:tabLst>
                <a:tab pos="294640" algn="l"/>
                <a:tab pos="295275" algn="l"/>
              </a:tabLst>
            </a:pP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decisión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clasifica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casos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(elementos,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objetos,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personas…)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base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sus </a:t>
            </a:r>
            <a:r>
              <a:rPr sz="1800" dirty="0">
                <a:latin typeface="Times New Roman"/>
                <a:cs typeface="Times New Roman"/>
              </a:rPr>
              <a:t>datos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b="1" dirty="0">
                <a:latin typeface="Times New Roman"/>
                <a:cs typeface="Times New Roman"/>
              </a:rPr>
              <a:t>valores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atributos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b="1" spc="-10" dirty="0">
                <a:latin typeface="Times New Roman"/>
                <a:cs typeface="Times New Roman"/>
              </a:rPr>
              <a:t>clases</a:t>
            </a:r>
            <a:r>
              <a:rPr sz="1800" spc="-10" dirty="0">
                <a:latin typeface="Times New Roman"/>
                <a:cs typeface="Times New Roman"/>
              </a:rPr>
              <a:t>.</a:t>
            </a:r>
            <a:endParaRPr sz="1800">
              <a:latin typeface="Times New Roman"/>
              <a:cs typeface="Times New Roman"/>
            </a:endParaRPr>
          </a:p>
          <a:p>
            <a:pPr marL="294640" marR="513080" indent="-281940">
              <a:lnSpc>
                <a:spcPts val="2090"/>
              </a:lnSpc>
              <a:spcBef>
                <a:spcPts val="680"/>
              </a:spcBef>
              <a:buChar char="•"/>
              <a:tabLst>
                <a:tab pos="294640" algn="l"/>
                <a:tab pos="295275" algn="l"/>
              </a:tabLst>
            </a:pP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Clasificar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clientes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banco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fiables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fiables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(p.e.,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para </a:t>
            </a:r>
            <a:r>
              <a:rPr sz="1800" dirty="0">
                <a:latin typeface="Times New Roman"/>
                <a:cs typeface="Times New Roman"/>
              </a:rPr>
              <a:t>asignar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tarjetas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crédito):</a:t>
            </a:r>
            <a:endParaRPr sz="1800">
              <a:latin typeface="Times New Roman"/>
              <a:cs typeface="Times New Roman"/>
            </a:endParaRPr>
          </a:p>
          <a:p>
            <a:pPr marL="755015" lvl="1" indent="-285115">
              <a:lnSpc>
                <a:spcPct val="100000"/>
              </a:lnSpc>
              <a:spcBef>
                <a:spcPts val="490"/>
              </a:spcBef>
              <a:buChar char="•"/>
              <a:tabLst>
                <a:tab pos="755015" algn="l"/>
                <a:tab pos="755650" algn="l"/>
              </a:tabLst>
            </a:pP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caso: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(saldo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act.=bajo,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edad=&gt;25,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años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cliente=&gt;1,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saldo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med.=medio)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67" name="object 67"/>
          <p:cNvGrpSpPr/>
          <p:nvPr/>
        </p:nvGrpSpPr>
        <p:grpSpPr>
          <a:xfrm>
            <a:off x="3638003" y="2252412"/>
            <a:ext cx="4420235" cy="452755"/>
            <a:chOff x="3638003" y="2252412"/>
            <a:chExt cx="4420235" cy="452755"/>
          </a:xfrm>
        </p:grpSpPr>
        <p:sp>
          <p:nvSpPr>
            <p:cNvPr id="68" name="object 68"/>
            <p:cNvSpPr/>
            <p:nvPr/>
          </p:nvSpPr>
          <p:spPr>
            <a:xfrm>
              <a:off x="3652223" y="2286000"/>
              <a:ext cx="1090930" cy="396875"/>
            </a:xfrm>
            <a:custGeom>
              <a:avLst/>
              <a:gdLst/>
              <a:ahLst/>
              <a:cxnLst/>
              <a:rect l="l" t="t" r="r" b="b"/>
              <a:pathLst>
                <a:path w="1090929" h="396875">
                  <a:moveTo>
                    <a:pt x="0" y="198437"/>
                  </a:moveTo>
                  <a:lnTo>
                    <a:pt x="16654" y="149577"/>
                  </a:lnTo>
                  <a:lnTo>
                    <a:pt x="63891" y="105151"/>
                  </a:lnTo>
                  <a:lnTo>
                    <a:pt x="97700" y="85065"/>
                  </a:lnTo>
                  <a:lnTo>
                    <a:pt x="137622" y="66647"/>
                  </a:lnTo>
                  <a:lnTo>
                    <a:pt x="183146" y="50081"/>
                  </a:lnTo>
                  <a:lnTo>
                    <a:pt x="233761" y="35553"/>
                  </a:lnTo>
                  <a:lnTo>
                    <a:pt x="288955" y="23250"/>
                  </a:lnTo>
                  <a:lnTo>
                    <a:pt x="348217" y="13357"/>
                  </a:lnTo>
                  <a:lnTo>
                    <a:pt x="411037" y="6060"/>
                  </a:lnTo>
                  <a:lnTo>
                    <a:pt x="476904" y="1546"/>
                  </a:lnTo>
                  <a:lnTo>
                    <a:pt x="545306" y="0"/>
                  </a:lnTo>
                  <a:lnTo>
                    <a:pt x="613708" y="1546"/>
                  </a:lnTo>
                  <a:lnTo>
                    <a:pt x="679575" y="6060"/>
                  </a:lnTo>
                  <a:lnTo>
                    <a:pt x="742395" y="13357"/>
                  </a:lnTo>
                  <a:lnTo>
                    <a:pt x="801657" y="23250"/>
                  </a:lnTo>
                  <a:lnTo>
                    <a:pt x="856851" y="35553"/>
                  </a:lnTo>
                  <a:lnTo>
                    <a:pt x="907466" y="50081"/>
                  </a:lnTo>
                  <a:lnTo>
                    <a:pt x="952990" y="66647"/>
                  </a:lnTo>
                  <a:lnTo>
                    <a:pt x="992912" y="85065"/>
                  </a:lnTo>
                  <a:lnTo>
                    <a:pt x="1026721" y="105151"/>
                  </a:lnTo>
                  <a:lnTo>
                    <a:pt x="1073958" y="149577"/>
                  </a:lnTo>
                  <a:lnTo>
                    <a:pt x="1090613" y="198437"/>
                  </a:lnTo>
                  <a:lnTo>
                    <a:pt x="1086364" y="223329"/>
                  </a:lnTo>
                  <a:lnTo>
                    <a:pt x="1053907" y="270158"/>
                  </a:lnTo>
                  <a:lnTo>
                    <a:pt x="992912" y="311809"/>
                  </a:lnTo>
                  <a:lnTo>
                    <a:pt x="952990" y="330227"/>
                  </a:lnTo>
                  <a:lnTo>
                    <a:pt x="907466" y="346793"/>
                  </a:lnTo>
                  <a:lnTo>
                    <a:pt x="856851" y="361321"/>
                  </a:lnTo>
                  <a:lnTo>
                    <a:pt x="801657" y="373624"/>
                  </a:lnTo>
                  <a:lnTo>
                    <a:pt x="742395" y="383517"/>
                  </a:lnTo>
                  <a:lnTo>
                    <a:pt x="679575" y="390814"/>
                  </a:lnTo>
                  <a:lnTo>
                    <a:pt x="613708" y="395328"/>
                  </a:lnTo>
                  <a:lnTo>
                    <a:pt x="545306" y="396875"/>
                  </a:lnTo>
                  <a:lnTo>
                    <a:pt x="476904" y="395328"/>
                  </a:lnTo>
                  <a:lnTo>
                    <a:pt x="411037" y="390814"/>
                  </a:lnTo>
                  <a:lnTo>
                    <a:pt x="348217" y="383517"/>
                  </a:lnTo>
                  <a:lnTo>
                    <a:pt x="288955" y="373624"/>
                  </a:lnTo>
                  <a:lnTo>
                    <a:pt x="233761" y="361321"/>
                  </a:lnTo>
                  <a:lnTo>
                    <a:pt x="183146" y="346793"/>
                  </a:lnTo>
                  <a:lnTo>
                    <a:pt x="137622" y="330227"/>
                  </a:lnTo>
                  <a:lnTo>
                    <a:pt x="97700" y="311809"/>
                  </a:lnTo>
                  <a:lnTo>
                    <a:pt x="63891" y="291723"/>
                  </a:lnTo>
                  <a:lnTo>
                    <a:pt x="16654" y="247297"/>
                  </a:lnTo>
                  <a:lnTo>
                    <a:pt x="0" y="198437"/>
                  </a:lnTo>
                  <a:close/>
                </a:path>
              </a:pathLst>
            </a:custGeom>
            <a:ln w="28440">
              <a:solidFill>
                <a:srgbClr val="FFBA0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324683" y="2266632"/>
              <a:ext cx="1719580" cy="424180"/>
            </a:xfrm>
            <a:custGeom>
              <a:avLst/>
              <a:gdLst/>
              <a:ahLst/>
              <a:cxnLst/>
              <a:rect l="l" t="t" r="r" b="b"/>
              <a:pathLst>
                <a:path w="1719579" h="424180">
                  <a:moveTo>
                    <a:pt x="0" y="211931"/>
                  </a:moveTo>
                  <a:lnTo>
                    <a:pt x="12449" y="175790"/>
                  </a:lnTo>
                  <a:lnTo>
                    <a:pt x="48421" y="141632"/>
                  </a:lnTo>
                  <a:lnTo>
                    <a:pt x="105851" y="109965"/>
                  </a:lnTo>
                  <a:lnTo>
                    <a:pt x="141968" y="95224"/>
                  </a:lnTo>
                  <a:lnTo>
                    <a:pt x="182676" y="81298"/>
                  </a:lnTo>
                  <a:lnTo>
                    <a:pt x="227716" y="68248"/>
                  </a:lnTo>
                  <a:lnTo>
                    <a:pt x="276830" y="56140"/>
                  </a:lnTo>
                  <a:lnTo>
                    <a:pt x="329761" y="45036"/>
                  </a:lnTo>
                  <a:lnTo>
                    <a:pt x="386250" y="35000"/>
                  </a:lnTo>
                  <a:lnTo>
                    <a:pt x="446039" y="26096"/>
                  </a:lnTo>
                  <a:lnTo>
                    <a:pt x="508871" y="18387"/>
                  </a:lnTo>
                  <a:lnTo>
                    <a:pt x="574486" y="11937"/>
                  </a:lnTo>
                  <a:lnTo>
                    <a:pt x="642628" y="6810"/>
                  </a:lnTo>
                  <a:lnTo>
                    <a:pt x="713038" y="3069"/>
                  </a:lnTo>
                  <a:lnTo>
                    <a:pt x="785459" y="777"/>
                  </a:lnTo>
                  <a:lnTo>
                    <a:pt x="859631" y="0"/>
                  </a:lnTo>
                  <a:lnTo>
                    <a:pt x="933803" y="777"/>
                  </a:lnTo>
                  <a:lnTo>
                    <a:pt x="1006224" y="3069"/>
                  </a:lnTo>
                  <a:lnTo>
                    <a:pt x="1076634" y="6810"/>
                  </a:lnTo>
                  <a:lnTo>
                    <a:pt x="1144776" y="11937"/>
                  </a:lnTo>
                  <a:lnTo>
                    <a:pt x="1210391" y="18387"/>
                  </a:lnTo>
                  <a:lnTo>
                    <a:pt x="1273223" y="26096"/>
                  </a:lnTo>
                  <a:lnTo>
                    <a:pt x="1333012" y="35000"/>
                  </a:lnTo>
                  <a:lnTo>
                    <a:pt x="1389501" y="45036"/>
                  </a:lnTo>
                  <a:lnTo>
                    <a:pt x="1442432" y="56140"/>
                  </a:lnTo>
                  <a:lnTo>
                    <a:pt x="1491546" y="68248"/>
                  </a:lnTo>
                  <a:lnTo>
                    <a:pt x="1536586" y="81298"/>
                  </a:lnTo>
                  <a:lnTo>
                    <a:pt x="1577294" y="95224"/>
                  </a:lnTo>
                  <a:lnTo>
                    <a:pt x="1613411" y="109965"/>
                  </a:lnTo>
                  <a:lnTo>
                    <a:pt x="1670841" y="141632"/>
                  </a:lnTo>
                  <a:lnTo>
                    <a:pt x="1706813" y="175790"/>
                  </a:lnTo>
                  <a:lnTo>
                    <a:pt x="1719263" y="211931"/>
                  </a:lnTo>
                  <a:lnTo>
                    <a:pt x="1716107" y="230217"/>
                  </a:lnTo>
                  <a:lnTo>
                    <a:pt x="1691638" y="265430"/>
                  </a:lnTo>
                  <a:lnTo>
                    <a:pt x="1644679" y="298406"/>
                  </a:lnTo>
                  <a:lnTo>
                    <a:pt x="1577294" y="328636"/>
                  </a:lnTo>
                  <a:lnTo>
                    <a:pt x="1536586" y="342563"/>
                  </a:lnTo>
                  <a:lnTo>
                    <a:pt x="1491546" y="355612"/>
                  </a:lnTo>
                  <a:lnTo>
                    <a:pt x="1442432" y="367721"/>
                  </a:lnTo>
                  <a:lnTo>
                    <a:pt x="1389501" y="378825"/>
                  </a:lnTo>
                  <a:lnTo>
                    <a:pt x="1333012" y="388861"/>
                  </a:lnTo>
                  <a:lnTo>
                    <a:pt x="1273223" y="397765"/>
                  </a:lnTo>
                  <a:lnTo>
                    <a:pt x="1210391" y="405474"/>
                  </a:lnTo>
                  <a:lnTo>
                    <a:pt x="1144776" y="411924"/>
                  </a:lnTo>
                  <a:lnTo>
                    <a:pt x="1076634" y="417051"/>
                  </a:lnTo>
                  <a:lnTo>
                    <a:pt x="1006224" y="420792"/>
                  </a:lnTo>
                  <a:lnTo>
                    <a:pt x="933803" y="423084"/>
                  </a:lnTo>
                  <a:lnTo>
                    <a:pt x="859631" y="423862"/>
                  </a:lnTo>
                  <a:lnTo>
                    <a:pt x="785459" y="423084"/>
                  </a:lnTo>
                  <a:lnTo>
                    <a:pt x="713038" y="420792"/>
                  </a:lnTo>
                  <a:lnTo>
                    <a:pt x="642628" y="417051"/>
                  </a:lnTo>
                  <a:lnTo>
                    <a:pt x="574486" y="411924"/>
                  </a:lnTo>
                  <a:lnTo>
                    <a:pt x="508871" y="405474"/>
                  </a:lnTo>
                  <a:lnTo>
                    <a:pt x="446039" y="397765"/>
                  </a:lnTo>
                  <a:lnTo>
                    <a:pt x="386250" y="388861"/>
                  </a:lnTo>
                  <a:lnTo>
                    <a:pt x="329761" y="378825"/>
                  </a:lnTo>
                  <a:lnTo>
                    <a:pt x="276830" y="367721"/>
                  </a:lnTo>
                  <a:lnTo>
                    <a:pt x="227716" y="355612"/>
                  </a:lnTo>
                  <a:lnTo>
                    <a:pt x="182676" y="342563"/>
                  </a:lnTo>
                  <a:lnTo>
                    <a:pt x="141968" y="328636"/>
                  </a:lnTo>
                  <a:lnTo>
                    <a:pt x="105851" y="313896"/>
                  </a:lnTo>
                  <a:lnTo>
                    <a:pt x="48421" y="282229"/>
                  </a:lnTo>
                  <a:lnTo>
                    <a:pt x="12449" y="248071"/>
                  </a:lnTo>
                  <a:lnTo>
                    <a:pt x="0" y="211931"/>
                  </a:lnTo>
                  <a:close/>
                </a:path>
              </a:pathLst>
            </a:custGeom>
            <a:ln w="28440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723114" y="2276872"/>
              <a:ext cx="1581150" cy="396875"/>
            </a:xfrm>
            <a:custGeom>
              <a:avLst/>
              <a:gdLst/>
              <a:ahLst/>
              <a:cxnLst/>
              <a:rect l="l" t="t" r="r" b="b"/>
              <a:pathLst>
                <a:path w="1581150" h="396875">
                  <a:moveTo>
                    <a:pt x="0" y="198437"/>
                  </a:moveTo>
                  <a:lnTo>
                    <a:pt x="28240" y="145684"/>
                  </a:lnTo>
                  <a:lnTo>
                    <a:pt x="76118" y="113371"/>
                  </a:lnTo>
                  <a:lnTo>
                    <a:pt x="144634" y="83997"/>
                  </a:lnTo>
                  <a:lnTo>
                    <a:pt x="185933" y="70586"/>
                  </a:lnTo>
                  <a:lnTo>
                    <a:pt x="231554" y="58121"/>
                  </a:lnTo>
                  <a:lnTo>
                    <a:pt x="281217" y="46670"/>
                  </a:lnTo>
                  <a:lnTo>
                    <a:pt x="334644" y="36303"/>
                  </a:lnTo>
                  <a:lnTo>
                    <a:pt x="391556" y="27092"/>
                  </a:lnTo>
                  <a:lnTo>
                    <a:pt x="451674" y="19106"/>
                  </a:lnTo>
                  <a:lnTo>
                    <a:pt x="514717" y="12414"/>
                  </a:lnTo>
                  <a:lnTo>
                    <a:pt x="580408" y="7088"/>
                  </a:lnTo>
                  <a:lnTo>
                    <a:pt x="648468" y="3197"/>
                  </a:lnTo>
                  <a:lnTo>
                    <a:pt x="718616" y="810"/>
                  </a:lnTo>
                  <a:lnTo>
                    <a:pt x="790575" y="0"/>
                  </a:lnTo>
                  <a:lnTo>
                    <a:pt x="862533" y="810"/>
                  </a:lnTo>
                  <a:lnTo>
                    <a:pt x="932681" y="3197"/>
                  </a:lnTo>
                  <a:lnTo>
                    <a:pt x="1000740" y="7088"/>
                  </a:lnTo>
                  <a:lnTo>
                    <a:pt x="1066432" y="12414"/>
                  </a:lnTo>
                  <a:lnTo>
                    <a:pt x="1129475" y="19106"/>
                  </a:lnTo>
                  <a:lnTo>
                    <a:pt x="1189593" y="27092"/>
                  </a:lnTo>
                  <a:lnTo>
                    <a:pt x="1246504" y="36303"/>
                  </a:lnTo>
                  <a:lnTo>
                    <a:pt x="1299932" y="46670"/>
                  </a:lnTo>
                  <a:lnTo>
                    <a:pt x="1349595" y="58121"/>
                  </a:lnTo>
                  <a:lnTo>
                    <a:pt x="1395216" y="70586"/>
                  </a:lnTo>
                  <a:lnTo>
                    <a:pt x="1436515" y="83997"/>
                  </a:lnTo>
                  <a:lnTo>
                    <a:pt x="1473213" y="98282"/>
                  </a:lnTo>
                  <a:lnTo>
                    <a:pt x="1531689" y="129196"/>
                  </a:lnTo>
                  <a:lnTo>
                    <a:pt x="1568412" y="162768"/>
                  </a:lnTo>
                  <a:lnTo>
                    <a:pt x="1581150" y="198437"/>
                  </a:lnTo>
                  <a:lnTo>
                    <a:pt x="1577919" y="216499"/>
                  </a:lnTo>
                  <a:lnTo>
                    <a:pt x="1552909" y="251190"/>
                  </a:lnTo>
                  <a:lnTo>
                    <a:pt x="1505031" y="283503"/>
                  </a:lnTo>
                  <a:lnTo>
                    <a:pt x="1436515" y="312877"/>
                  </a:lnTo>
                  <a:lnTo>
                    <a:pt x="1395216" y="326288"/>
                  </a:lnTo>
                  <a:lnTo>
                    <a:pt x="1349595" y="338754"/>
                  </a:lnTo>
                  <a:lnTo>
                    <a:pt x="1299932" y="350204"/>
                  </a:lnTo>
                  <a:lnTo>
                    <a:pt x="1246504" y="360571"/>
                  </a:lnTo>
                  <a:lnTo>
                    <a:pt x="1189593" y="369782"/>
                  </a:lnTo>
                  <a:lnTo>
                    <a:pt x="1129475" y="377768"/>
                  </a:lnTo>
                  <a:lnTo>
                    <a:pt x="1066432" y="384460"/>
                  </a:lnTo>
                  <a:lnTo>
                    <a:pt x="1000740" y="389786"/>
                  </a:lnTo>
                  <a:lnTo>
                    <a:pt x="932681" y="393677"/>
                  </a:lnTo>
                  <a:lnTo>
                    <a:pt x="862533" y="396064"/>
                  </a:lnTo>
                  <a:lnTo>
                    <a:pt x="790575" y="396875"/>
                  </a:lnTo>
                  <a:lnTo>
                    <a:pt x="718616" y="396064"/>
                  </a:lnTo>
                  <a:lnTo>
                    <a:pt x="648468" y="393677"/>
                  </a:lnTo>
                  <a:lnTo>
                    <a:pt x="580408" y="389786"/>
                  </a:lnTo>
                  <a:lnTo>
                    <a:pt x="514717" y="384460"/>
                  </a:lnTo>
                  <a:lnTo>
                    <a:pt x="451674" y="377768"/>
                  </a:lnTo>
                  <a:lnTo>
                    <a:pt x="391556" y="369782"/>
                  </a:lnTo>
                  <a:lnTo>
                    <a:pt x="334644" y="360571"/>
                  </a:lnTo>
                  <a:lnTo>
                    <a:pt x="281217" y="350204"/>
                  </a:lnTo>
                  <a:lnTo>
                    <a:pt x="231554" y="338754"/>
                  </a:lnTo>
                  <a:lnTo>
                    <a:pt x="185933" y="326288"/>
                  </a:lnTo>
                  <a:lnTo>
                    <a:pt x="144634" y="312877"/>
                  </a:lnTo>
                  <a:lnTo>
                    <a:pt x="107936" y="298592"/>
                  </a:lnTo>
                  <a:lnTo>
                    <a:pt x="49460" y="267678"/>
                  </a:lnTo>
                  <a:lnTo>
                    <a:pt x="12737" y="234106"/>
                  </a:lnTo>
                  <a:lnTo>
                    <a:pt x="0" y="198437"/>
                  </a:lnTo>
                  <a:close/>
                </a:path>
              </a:pathLst>
            </a:custGeom>
            <a:ln w="28440">
              <a:solidFill>
                <a:srgbClr val="00CC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1" name="object 71"/>
          <p:cNvGrpSpPr/>
          <p:nvPr/>
        </p:nvGrpSpPr>
        <p:grpSpPr>
          <a:xfrm>
            <a:off x="3517254" y="3225998"/>
            <a:ext cx="3908425" cy="1229995"/>
            <a:chOff x="3517254" y="3225998"/>
            <a:chExt cx="3908425" cy="1229995"/>
          </a:xfrm>
        </p:grpSpPr>
        <p:sp>
          <p:nvSpPr>
            <p:cNvPr id="72" name="object 72"/>
            <p:cNvSpPr/>
            <p:nvPr/>
          </p:nvSpPr>
          <p:spPr>
            <a:xfrm>
              <a:off x="3531542" y="3240285"/>
              <a:ext cx="3180080" cy="297180"/>
            </a:xfrm>
            <a:custGeom>
              <a:avLst/>
              <a:gdLst/>
              <a:ahLst/>
              <a:cxnLst/>
              <a:rect l="l" t="t" r="r" b="b"/>
              <a:pathLst>
                <a:path w="3180079" h="297179">
                  <a:moveTo>
                    <a:pt x="0" y="0"/>
                  </a:moveTo>
                  <a:lnTo>
                    <a:pt x="3179763" y="296863"/>
                  </a:lnTo>
                </a:path>
              </a:pathLst>
            </a:custGeom>
            <a:ln w="28440">
              <a:solidFill>
                <a:srgbClr val="FFC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047732" y="3549991"/>
              <a:ext cx="1363980" cy="387350"/>
            </a:xfrm>
            <a:custGeom>
              <a:avLst/>
              <a:gdLst/>
              <a:ahLst/>
              <a:cxnLst/>
              <a:rect l="l" t="t" r="r" b="b"/>
              <a:pathLst>
                <a:path w="1363979" h="387350">
                  <a:moveTo>
                    <a:pt x="0" y="0"/>
                  </a:moveTo>
                  <a:lnTo>
                    <a:pt x="1363663" y="0"/>
                  </a:lnTo>
                  <a:lnTo>
                    <a:pt x="1363663" y="387350"/>
                  </a:lnTo>
                  <a:lnTo>
                    <a:pt x="0" y="387350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709718" y="3937962"/>
              <a:ext cx="1905" cy="503555"/>
            </a:xfrm>
            <a:custGeom>
              <a:avLst/>
              <a:gdLst/>
              <a:ahLst/>
              <a:cxnLst/>
              <a:rect l="l" t="t" r="r" b="b"/>
              <a:pathLst>
                <a:path w="1904" h="503554">
                  <a:moveTo>
                    <a:pt x="1587" y="0"/>
                  </a:moveTo>
                  <a:lnTo>
                    <a:pt x="0" y="503434"/>
                  </a:lnTo>
                </a:path>
              </a:pathLst>
            </a:custGeom>
            <a:ln w="28440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5" name="object 75"/>
          <p:cNvGrpSpPr/>
          <p:nvPr/>
        </p:nvGrpSpPr>
        <p:grpSpPr>
          <a:xfrm>
            <a:off x="6697021" y="4810174"/>
            <a:ext cx="762635" cy="910590"/>
            <a:chOff x="6697021" y="4810174"/>
            <a:chExt cx="762635" cy="910590"/>
          </a:xfrm>
        </p:grpSpPr>
        <p:sp>
          <p:nvSpPr>
            <p:cNvPr id="76" name="object 76"/>
            <p:cNvSpPr/>
            <p:nvPr/>
          </p:nvSpPr>
          <p:spPr>
            <a:xfrm>
              <a:off x="6711308" y="4824462"/>
              <a:ext cx="392430" cy="467359"/>
            </a:xfrm>
            <a:custGeom>
              <a:avLst/>
              <a:gdLst/>
              <a:ahLst/>
              <a:cxnLst/>
              <a:rect l="l" t="t" r="r" b="b"/>
              <a:pathLst>
                <a:path w="392429" h="467360">
                  <a:moveTo>
                    <a:pt x="0" y="0"/>
                  </a:moveTo>
                  <a:lnTo>
                    <a:pt x="392112" y="467113"/>
                  </a:lnTo>
                </a:path>
              </a:pathLst>
            </a:custGeom>
            <a:ln w="28440">
              <a:solidFill>
                <a:srgbClr val="00CC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6881727" y="5301207"/>
              <a:ext cx="546100" cy="387350"/>
            </a:xfrm>
            <a:custGeom>
              <a:avLst/>
              <a:gdLst/>
              <a:ahLst/>
              <a:cxnLst/>
              <a:rect l="l" t="t" r="r" b="b"/>
              <a:pathLst>
                <a:path w="546100" h="387350">
                  <a:moveTo>
                    <a:pt x="0" y="0"/>
                  </a:moveTo>
                  <a:lnTo>
                    <a:pt x="546100" y="0"/>
                  </a:lnTo>
                  <a:lnTo>
                    <a:pt x="546100" y="387350"/>
                  </a:lnTo>
                  <a:lnTo>
                    <a:pt x="0" y="387350"/>
                  </a:lnTo>
                  <a:lnTo>
                    <a:pt x="0" y="0"/>
                  </a:lnTo>
                  <a:close/>
                </a:path>
              </a:pathLst>
            </a:custGeom>
            <a:ln w="63360">
              <a:solidFill>
                <a:srgbClr val="FF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8" name="object 78"/>
          <p:cNvSpPr txBox="1"/>
          <p:nvPr/>
        </p:nvSpPr>
        <p:spPr>
          <a:xfrm>
            <a:off x="8403590" y="6420611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18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150958" y="6253988"/>
            <a:ext cx="17405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Nodos</a:t>
            </a:r>
            <a:r>
              <a:rPr sz="18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hoja:</a:t>
            </a:r>
            <a:r>
              <a:rPr sz="18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spc="-10" dirty="0">
                <a:solidFill>
                  <a:srgbClr val="FF0000"/>
                </a:solidFill>
                <a:latin typeface="Times New Roman"/>
                <a:cs typeface="Times New Roman"/>
              </a:rPr>
              <a:t>clases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80" name="object 80"/>
          <p:cNvGrpSpPr/>
          <p:nvPr/>
        </p:nvGrpSpPr>
        <p:grpSpPr>
          <a:xfrm>
            <a:off x="4387509" y="5756023"/>
            <a:ext cx="1580515" cy="681355"/>
            <a:chOff x="4387509" y="5756023"/>
            <a:chExt cx="1580515" cy="681355"/>
          </a:xfrm>
        </p:grpSpPr>
        <p:sp>
          <p:nvSpPr>
            <p:cNvPr id="81" name="object 81"/>
            <p:cNvSpPr/>
            <p:nvPr/>
          </p:nvSpPr>
          <p:spPr>
            <a:xfrm>
              <a:off x="4406559" y="6272679"/>
              <a:ext cx="666115" cy="146050"/>
            </a:xfrm>
            <a:custGeom>
              <a:avLst/>
              <a:gdLst/>
              <a:ahLst/>
              <a:cxnLst/>
              <a:rect l="l" t="t" r="r" b="b"/>
              <a:pathLst>
                <a:path w="666114" h="146050">
                  <a:moveTo>
                    <a:pt x="0" y="0"/>
                  </a:moveTo>
                  <a:lnTo>
                    <a:pt x="665659" y="145528"/>
                  </a:lnTo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406559" y="6272679"/>
              <a:ext cx="666115" cy="146050"/>
            </a:xfrm>
            <a:custGeom>
              <a:avLst/>
              <a:gdLst/>
              <a:ahLst/>
              <a:cxnLst/>
              <a:rect l="l" t="t" r="r" b="b"/>
              <a:pathLst>
                <a:path w="666114" h="146050">
                  <a:moveTo>
                    <a:pt x="0" y="0"/>
                  </a:moveTo>
                  <a:lnTo>
                    <a:pt x="665659" y="145529"/>
                  </a:lnTo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773094" y="5775073"/>
              <a:ext cx="175895" cy="553720"/>
            </a:xfrm>
            <a:custGeom>
              <a:avLst/>
              <a:gdLst/>
              <a:ahLst/>
              <a:cxnLst/>
              <a:rect l="l" t="t" r="r" b="b"/>
              <a:pathLst>
                <a:path w="175895" h="553720">
                  <a:moveTo>
                    <a:pt x="175426" y="0"/>
                  </a:moveTo>
                  <a:lnTo>
                    <a:pt x="0" y="553201"/>
                  </a:lnTo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773095" y="5775073"/>
              <a:ext cx="175895" cy="553720"/>
            </a:xfrm>
            <a:custGeom>
              <a:avLst/>
              <a:gdLst/>
              <a:ahLst/>
              <a:cxnLst/>
              <a:rect l="l" t="t" r="r" b="b"/>
              <a:pathLst>
                <a:path w="175895" h="553720">
                  <a:moveTo>
                    <a:pt x="175426" y="0"/>
                  </a:moveTo>
                  <a:lnTo>
                    <a:pt x="0" y="553201"/>
                  </a:lnTo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/>
          <p:nvPr/>
        </p:nvSpPr>
        <p:spPr>
          <a:xfrm>
            <a:off x="7191930" y="2745740"/>
            <a:ext cx="1822450" cy="57721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511175" marR="5080" indent="-498475">
              <a:lnSpc>
                <a:spcPct val="101099"/>
              </a:lnSpc>
              <a:spcBef>
                <a:spcPts val="75"/>
              </a:spcBef>
            </a:pP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Nodos</a:t>
            </a:r>
            <a:r>
              <a:rPr sz="18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spc="-10" dirty="0">
                <a:solidFill>
                  <a:srgbClr val="FF0000"/>
                </a:solidFill>
                <a:latin typeface="Times New Roman"/>
                <a:cs typeface="Times New Roman"/>
              </a:rPr>
              <a:t>intermedios: atributos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86" name="object 86"/>
          <p:cNvGrpSpPr/>
          <p:nvPr/>
        </p:nvGrpSpPr>
        <p:grpSpPr>
          <a:xfrm>
            <a:off x="7077101" y="3118768"/>
            <a:ext cx="561975" cy="375920"/>
            <a:chOff x="7077101" y="3118768"/>
            <a:chExt cx="561975" cy="375920"/>
          </a:xfrm>
        </p:grpSpPr>
        <p:sp>
          <p:nvSpPr>
            <p:cNvPr id="87" name="object 87"/>
            <p:cNvSpPr/>
            <p:nvPr/>
          </p:nvSpPr>
          <p:spPr>
            <a:xfrm>
              <a:off x="7096150" y="3137818"/>
              <a:ext cx="523875" cy="337820"/>
            </a:xfrm>
            <a:custGeom>
              <a:avLst/>
              <a:gdLst/>
              <a:ahLst/>
              <a:cxnLst/>
              <a:rect l="l" t="t" r="r" b="b"/>
              <a:pathLst>
                <a:path w="523875" h="337820">
                  <a:moveTo>
                    <a:pt x="523849" y="0"/>
                  </a:moveTo>
                  <a:lnTo>
                    <a:pt x="0" y="337550"/>
                  </a:lnTo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7096151" y="3137818"/>
              <a:ext cx="523875" cy="337820"/>
            </a:xfrm>
            <a:custGeom>
              <a:avLst/>
              <a:gdLst/>
              <a:ahLst/>
              <a:cxnLst/>
              <a:rect l="l" t="t" r="r" b="b"/>
              <a:pathLst>
                <a:path w="523875" h="337820">
                  <a:moveTo>
                    <a:pt x="523849" y="0"/>
                  </a:moveTo>
                  <a:lnTo>
                    <a:pt x="0" y="337550"/>
                  </a:lnTo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</p:spTree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557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5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5575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5" cy="330200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5575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5" cy="330200"/>
          </a:xfrm>
          <a:prstGeom prst="rect">
            <a:avLst/>
          </a:prstGeom>
        </p:spPr>
      </p:pic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256665">
              <a:lnSpc>
                <a:spcPct val="100000"/>
              </a:lnSpc>
              <a:spcBef>
                <a:spcPts val="100"/>
              </a:spcBef>
            </a:pPr>
            <a:r>
              <a:rPr dirty="0"/>
              <a:t>Aprendizaje</a:t>
            </a:r>
            <a:r>
              <a:rPr spc="-3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árboles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10" dirty="0"/>
              <a:t>decisión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545612" y="1074420"/>
            <a:ext cx="746760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4640" marR="5080" indent="-281940">
              <a:lnSpc>
                <a:spcPct val="100000"/>
              </a:lnSpc>
              <a:spcBef>
                <a:spcPts val="100"/>
              </a:spcBef>
              <a:buFont typeface="Times New Roman"/>
              <a:buChar char="•"/>
              <a:tabLst>
                <a:tab pos="294640" algn="l"/>
                <a:tab pos="295275" algn="l"/>
              </a:tabLst>
            </a:pPr>
            <a:r>
              <a:rPr sz="2000" b="1" dirty="0">
                <a:latin typeface="Times New Roman"/>
                <a:cs typeface="Times New Roman"/>
              </a:rPr>
              <a:t>Objetivo:</a:t>
            </a:r>
            <a:r>
              <a:rPr sz="2000" b="1" spc="-4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aprender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clasificador</a:t>
            </a:r>
            <a:r>
              <a:rPr sz="2000" b="1" spc="-6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(árbol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decisión)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partir</a:t>
            </a:r>
            <a:r>
              <a:rPr sz="2000" spc="-25" dirty="0">
                <a:latin typeface="Times New Roman"/>
                <a:cs typeface="Times New Roman"/>
              </a:rPr>
              <a:t> de </a:t>
            </a:r>
            <a:r>
              <a:rPr sz="2000" dirty="0">
                <a:latin typeface="Times New Roman"/>
                <a:cs typeface="Times New Roman"/>
              </a:rPr>
              <a:t>ejemplos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entrenamiento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(casos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conoce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resultado).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45612" y="1748028"/>
            <a:ext cx="59753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4640" indent="-281940">
              <a:lnSpc>
                <a:spcPct val="100000"/>
              </a:lnSpc>
              <a:spcBef>
                <a:spcPts val="100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dirty="0">
                <a:latin typeface="Times New Roman"/>
                <a:cs typeface="Times New Roman"/>
              </a:rPr>
              <a:t>Ejemplo: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¿Dar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tarjeta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crédito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clientes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banco?</a:t>
            </a:r>
            <a:endParaRPr sz="20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77913" y="2661022"/>
          <a:ext cx="7948295" cy="3985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30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40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125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03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556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7367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94030">
                <a:tc>
                  <a:txBody>
                    <a:bodyPr/>
                    <a:lstStyle/>
                    <a:p>
                      <a:pPr marR="198755" algn="ctr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Cliente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61594" marB="0"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634">
                        <a:lnSpc>
                          <a:spcPts val="1085"/>
                        </a:lnSpc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Saldo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508634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actual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178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Edad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278765">
                        <a:lnSpc>
                          <a:spcPts val="1085"/>
                        </a:lnSpc>
                        <a:tabLst>
                          <a:tab pos="1158240" algn="l"/>
                        </a:tabLst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Saldo</a:t>
                      </a:r>
                      <a:r>
                        <a:rPr sz="1600" dirty="0">
                          <a:latin typeface="Times New Roman"/>
                          <a:cs typeface="Times New Roman"/>
                        </a:rPr>
                        <a:t>	Años</a:t>
                      </a: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como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278765">
                        <a:lnSpc>
                          <a:spcPct val="100000"/>
                        </a:lnSpc>
                        <a:spcBef>
                          <a:spcPts val="70"/>
                        </a:spcBef>
                        <a:tabLst>
                          <a:tab pos="1158240" algn="l"/>
                        </a:tabLst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r>
                        <a:rPr sz="16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cliente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12700">
                      <a:solidFill>
                        <a:srgbClr val="000000"/>
                      </a:solidFill>
                      <a:prstDash val="solid"/>
                    </a:lnR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3195">
                        <a:lnSpc>
                          <a:spcPts val="1085"/>
                        </a:lnSpc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¿Dar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163195">
                        <a:lnSpc>
                          <a:spcPct val="100000"/>
                        </a:lnSpc>
                        <a:spcBef>
                          <a:spcPts val="575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tarjeta?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7030">
                <a:tc>
                  <a:txBody>
                    <a:bodyPr/>
                    <a:lstStyle/>
                    <a:p>
                      <a:pPr marR="24447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E1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47625" marB="0">
                    <a:lnT w="381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5181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1800" spc="-20" dirty="0">
                          <a:latin typeface="Times New Roman"/>
                          <a:cs typeface="Times New Roman"/>
                        </a:rPr>
                        <a:t>bajo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20320" marB="0">
                    <a:lnT w="381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2735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20320" marB="0">
                    <a:lnT w="381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33782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18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20320" marB="0">
                    <a:lnT w="381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32702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&lt;1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20320" marB="0">
                    <a:lnR w="1270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37973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20320" marB="0">
                    <a:lnL w="12700">
                      <a:solidFill>
                        <a:srgbClr val="000000"/>
                      </a:solidFill>
                      <a:prstDash val="solid"/>
                    </a:lnL>
                    <a:lnT w="381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8930">
                <a:tc>
                  <a:txBody>
                    <a:bodyPr/>
                    <a:lstStyle/>
                    <a:p>
                      <a:pPr marR="219075" algn="ctr">
                        <a:lnSpc>
                          <a:spcPts val="2125"/>
                        </a:lnSpc>
                        <a:spcBef>
                          <a:spcPts val="365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E2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46355" marB="0"/>
                </a:tc>
                <a:tc>
                  <a:txBody>
                    <a:bodyPr/>
                    <a:lstStyle/>
                    <a:p>
                      <a:pPr marL="564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8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330200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8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&gt;1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797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L w="1270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7025">
                <a:tc>
                  <a:txBody>
                    <a:bodyPr/>
                    <a:lstStyle/>
                    <a:p>
                      <a:pPr marR="219075" algn="ctr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E3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/>
                </a:tc>
                <a:tc>
                  <a:txBody>
                    <a:bodyPr/>
                    <a:lstStyle/>
                    <a:p>
                      <a:pPr marL="564515">
                        <a:lnSpc>
                          <a:spcPts val="2000"/>
                        </a:lnSpc>
                      </a:pPr>
                      <a:r>
                        <a:rPr sz="18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66040" algn="ctr">
                        <a:lnSpc>
                          <a:spcPts val="2000"/>
                        </a:lnSpc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&gt;25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ts val="2000"/>
                        </a:lnSpc>
                      </a:pPr>
                      <a:r>
                        <a:rPr sz="1800" spc="-20" dirty="0">
                          <a:latin typeface="Times New Roman"/>
                          <a:cs typeface="Times New Roman"/>
                        </a:rPr>
                        <a:t>bajo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ts val="2000"/>
                        </a:lnSpc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&gt;1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79730">
                        <a:lnSpc>
                          <a:spcPts val="2000"/>
                        </a:lnSpc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7030">
                <a:tc>
                  <a:txBody>
                    <a:bodyPr/>
                    <a:lstStyle/>
                    <a:p>
                      <a:pPr marR="219075"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E4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/>
                </a:tc>
                <a:tc>
                  <a:txBody>
                    <a:bodyPr/>
                    <a:lstStyle/>
                    <a:p>
                      <a:pPr marL="56451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1800" spc="-20" dirty="0">
                          <a:latin typeface="Times New Roman"/>
                          <a:cs typeface="Times New Roman"/>
                        </a:rPr>
                        <a:t>bajo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/>
                </a:tc>
                <a:tc>
                  <a:txBody>
                    <a:bodyPr/>
                    <a:lstStyle/>
                    <a:p>
                      <a:pPr marR="66040"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&gt;25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/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/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&gt;1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79730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3855">
                <a:tc>
                  <a:txBody>
                    <a:bodyPr/>
                    <a:lstStyle/>
                    <a:p>
                      <a:pPr marR="219075" algn="ctr">
                        <a:lnSpc>
                          <a:spcPct val="100000"/>
                        </a:lnSpc>
                        <a:spcBef>
                          <a:spcPts val="34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E5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43180" marB="0"/>
                </a:tc>
                <a:tc>
                  <a:txBody>
                    <a:bodyPr/>
                    <a:lstStyle/>
                    <a:p>
                      <a:pPr marL="564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8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330200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&gt;1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797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L w="1270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R="219075" algn="ctr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E6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45085" marB="0"/>
                </a:tc>
                <a:tc>
                  <a:txBody>
                    <a:bodyPr/>
                    <a:lstStyle/>
                    <a:p>
                      <a:pPr marL="56451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1800" spc="-20" dirty="0">
                          <a:latin typeface="Times New Roman"/>
                          <a:cs typeface="Times New Roman"/>
                        </a:rPr>
                        <a:t>bajo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/>
                </a:tc>
                <a:tc>
                  <a:txBody>
                    <a:bodyPr/>
                    <a:lstStyle/>
                    <a:p>
                      <a:pPr marR="330200" algn="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/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18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/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&lt;1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79730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7030">
                <a:tc>
                  <a:txBody>
                    <a:bodyPr/>
                    <a:lstStyle/>
                    <a:p>
                      <a:pPr marR="219075"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E7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/>
                </a:tc>
                <a:tc>
                  <a:txBody>
                    <a:bodyPr/>
                    <a:lstStyle/>
                    <a:p>
                      <a:pPr marL="56451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/>
                </a:tc>
                <a:tc>
                  <a:txBody>
                    <a:bodyPr/>
                    <a:lstStyle/>
                    <a:p>
                      <a:pPr marR="66040"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/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/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&lt;1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79730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>
                    <a:lnL w="1270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8615">
                <a:tc>
                  <a:txBody>
                    <a:bodyPr/>
                    <a:lstStyle/>
                    <a:p>
                      <a:pPr marR="219075" algn="ctr">
                        <a:lnSpc>
                          <a:spcPct val="100000"/>
                        </a:lnSpc>
                        <a:spcBef>
                          <a:spcPts val="34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E8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43180" marB="0"/>
                </a:tc>
                <a:tc>
                  <a:txBody>
                    <a:bodyPr/>
                    <a:lstStyle/>
                    <a:p>
                      <a:pPr marL="5645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R="66040" algn="ct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&gt;25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35052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800" spc="-20" dirty="0">
                          <a:latin typeface="Times New Roman"/>
                          <a:cs typeface="Times New Roman"/>
                        </a:rPr>
                        <a:t>bajo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/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&lt;1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R w="1270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3797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L w="1270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6565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marR="24130" algn="r">
                        <a:lnSpc>
                          <a:spcPts val="1605"/>
                        </a:lnSpc>
                        <a:spcBef>
                          <a:spcPts val="5"/>
                        </a:spcBef>
                      </a:pPr>
                      <a:r>
                        <a:rPr sz="1400" spc="-25" dirty="0">
                          <a:solidFill>
                            <a:srgbClr val="898989"/>
                          </a:solidFill>
                          <a:latin typeface="Times New Roman"/>
                          <a:cs typeface="Times New Roman"/>
                        </a:rPr>
                        <a:t>19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7777224" y="1880108"/>
            <a:ext cx="622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solidFill>
                  <a:srgbClr val="FF0000"/>
                </a:solidFill>
                <a:latin typeface="Times New Roman"/>
                <a:cs typeface="Times New Roman"/>
              </a:rPr>
              <a:t>Clases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7563513" y="2213670"/>
            <a:ext cx="386715" cy="490855"/>
            <a:chOff x="7563513" y="2213670"/>
            <a:chExt cx="386715" cy="490855"/>
          </a:xfrm>
        </p:grpSpPr>
        <p:sp>
          <p:nvSpPr>
            <p:cNvPr id="15" name="object 15"/>
            <p:cNvSpPr/>
            <p:nvPr/>
          </p:nvSpPr>
          <p:spPr>
            <a:xfrm>
              <a:off x="7582564" y="2232720"/>
              <a:ext cx="348615" cy="452755"/>
            </a:xfrm>
            <a:custGeom>
              <a:avLst/>
              <a:gdLst/>
              <a:ahLst/>
              <a:cxnLst/>
              <a:rect l="l" t="t" r="r" b="b"/>
              <a:pathLst>
                <a:path w="348615" h="452755">
                  <a:moveTo>
                    <a:pt x="348555" y="0"/>
                  </a:moveTo>
                  <a:lnTo>
                    <a:pt x="0" y="452436"/>
                  </a:lnTo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582563" y="2232720"/>
              <a:ext cx="348615" cy="452755"/>
            </a:xfrm>
            <a:custGeom>
              <a:avLst/>
              <a:gdLst/>
              <a:ahLst/>
              <a:cxnLst/>
              <a:rect l="l" t="t" r="r" b="b"/>
              <a:pathLst>
                <a:path w="348615" h="452755">
                  <a:moveTo>
                    <a:pt x="348556" y="0"/>
                  </a:moveTo>
                  <a:lnTo>
                    <a:pt x="0" y="452436"/>
                  </a:lnTo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7" name="object 1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</p:spTree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738505"/>
            <a:chOff x="457200" y="6096000"/>
            <a:chExt cx="8229600" cy="7385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2224741" y="6262429"/>
              <a:ext cx="5921375" cy="565785"/>
            </a:xfrm>
            <a:custGeom>
              <a:avLst/>
              <a:gdLst/>
              <a:ahLst/>
              <a:cxnLst/>
              <a:rect l="l" t="t" r="r" b="b"/>
              <a:pathLst>
                <a:path w="5921375" h="565784">
                  <a:moveTo>
                    <a:pt x="5826761" y="0"/>
                  </a:moveTo>
                  <a:lnTo>
                    <a:pt x="94287" y="0"/>
                  </a:lnTo>
                  <a:lnTo>
                    <a:pt x="57586" y="7409"/>
                  </a:lnTo>
                  <a:lnTo>
                    <a:pt x="27616" y="27616"/>
                  </a:lnTo>
                  <a:lnTo>
                    <a:pt x="7409" y="57587"/>
                  </a:lnTo>
                  <a:lnTo>
                    <a:pt x="0" y="94288"/>
                  </a:lnTo>
                  <a:lnTo>
                    <a:pt x="0" y="471447"/>
                  </a:lnTo>
                  <a:lnTo>
                    <a:pt x="7409" y="508148"/>
                  </a:lnTo>
                  <a:lnTo>
                    <a:pt x="27616" y="538119"/>
                  </a:lnTo>
                  <a:lnTo>
                    <a:pt x="57586" y="558326"/>
                  </a:lnTo>
                  <a:lnTo>
                    <a:pt x="94287" y="565735"/>
                  </a:lnTo>
                  <a:lnTo>
                    <a:pt x="5826761" y="565735"/>
                  </a:lnTo>
                  <a:lnTo>
                    <a:pt x="5863462" y="558326"/>
                  </a:lnTo>
                  <a:lnTo>
                    <a:pt x="5893433" y="538119"/>
                  </a:lnTo>
                  <a:lnTo>
                    <a:pt x="5913640" y="508148"/>
                  </a:lnTo>
                  <a:lnTo>
                    <a:pt x="5921049" y="471447"/>
                  </a:lnTo>
                  <a:lnTo>
                    <a:pt x="5921049" y="94288"/>
                  </a:lnTo>
                  <a:lnTo>
                    <a:pt x="5913640" y="57587"/>
                  </a:lnTo>
                  <a:lnTo>
                    <a:pt x="5893433" y="27616"/>
                  </a:lnTo>
                  <a:lnTo>
                    <a:pt x="5863462" y="7409"/>
                  </a:lnTo>
                  <a:lnTo>
                    <a:pt x="5826761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224741" y="6262429"/>
              <a:ext cx="5921375" cy="565785"/>
            </a:xfrm>
            <a:custGeom>
              <a:avLst/>
              <a:gdLst/>
              <a:ahLst/>
              <a:cxnLst/>
              <a:rect l="l" t="t" r="r" b="b"/>
              <a:pathLst>
                <a:path w="5921375" h="565784">
                  <a:moveTo>
                    <a:pt x="0" y="94288"/>
                  </a:moveTo>
                  <a:lnTo>
                    <a:pt x="7409" y="57587"/>
                  </a:lnTo>
                  <a:lnTo>
                    <a:pt x="27616" y="27616"/>
                  </a:lnTo>
                  <a:lnTo>
                    <a:pt x="57586" y="7409"/>
                  </a:lnTo>
                  <a:lnTo>
                    <a:pt x="94287" y="0"/>
                  </a:lnTo>
                  <a:lnTo>
                    <a:pt x="5826762" y="0"/>
                  </a:lnTo>
                  <a:lnTo>
                    <a:pt x="5863462" y="7409"/>
                  </a:lnTo>
                  <a:lnTo>
                    <a:pt x="5893432" y="27616"/>
                  </a:lnTo>
                  <a:lnTo>
                    <a:pt x="5913639" y="57587"/>
                  </a:lnTo>
                  <a:lnTo>
                    <a:pt x="5921049" y="94288"/>
                  </a:lnTo>
                  <a:lnTo>
                    <a:pt x="5921049" y="471447"/>
                  </a:lnTo>
                  <a:lnTo>
                    <a:pt x="5913639" y="508149"/>
                  </a:lnTo>
                  <a:lnTo>
                    <a:pt x="5893432" y="538119"/>
                  </a:lnTo>
                  <a:lnTo>
                    <a:pt x="5863462" y="558326"/>
                  </a:lnTo>
                  <a:lnTo>
                    <a:pt x="5826762" y="565736"/>
                  </a:lnTo>
                  <a:lnTo>
                    <a:pt x="94287" y="565736"/>
                  </a:lnTo>
                  <a:lnTo>
                    <a:pt x="57586" y="558326"/>
                  </a:lnTo>
                  <a:lnTo>
                    <a:pt x="27616" y="538119"/>
                  </a:lnTo>
                  <a:lnTo>
                    <a:pt x="7409" y="508149"/>
                  </a:lnTo>
                  <a:lnTo>
                    <a:pt x="0" y="471447"/>
                  </a:lnTo>
                  <a:lnTo>
                    <a:pt x="0" y="94288"/>
                  </a:lnTo>
                  <a:close/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256665">
              <a:lnSpc>
                <a:spcPct val="100000"/>
              </a:lnSpc>
              <a:spcBef>
                <a:spcPts val="100"/>
              </a:spcBef>
            </a:pPr>
            <a:r>
              <a:rPr dirty="0"/>
              <a:t>Aprendizaje</a:t>
            </a:r>
            <a:r>
              <a:rPr spc="-3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árboles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10" dirty="0"/>
              <a:t>decisión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8403590" y="6420611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20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368226" y="1116584"/>
            <a:ext cx="77533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10" dirty="0">
                <a:latin typeface="Times New Roman"/>
                <a:cs typeface="Times New Roman"/>
              </a:rPr>
              <a:t>Saldo_act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744897" y="1116584"/>
            <a:ext cx="4159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20" dirty="0">
                <a:latin typeface="Times New Roman"/>
                <a:cs typeface="Times New Roman"/>
              </a:rPr>
              <a:t>Edad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616734" y="1116584"/>
            <a:ext cx="88138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10" dirty="0">
                <a:latin typeface="Times New Roman"/>
                <a:cs typeface="Times New Roman"/>
              </a:rPr>
              <a:t>Saldo_med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690504" y="1116584"/>
            <a:ext cx="102933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10" dirty="0">
                <a:latin typeface="Times New Roman"/>
                <a:cs typeface="Times New Roman"/>
              </a:rPr>
              <a:t>Años_cliente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104036" y="1116584"/>
            <a:ext cx="66675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10" dirty="0">
                <a:latin typeface="Times New Roman"/>
                <a:cs typeface="Times New Roman"/>
              </a:rPr>
              <a:t>¿tarjeta?</a:t>
            </a:r>
            <a:endParaRPr sz="1500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741281" y="1272643"/>
            <a:ext cx="7460615" cy="2052955"/>
            <a:chOff x="741281" y="1272643"/>
            <a:chExt cx="7460615" cy="2052955"/>
          </a:xfrm>
        </p:grpSpPr>
        <p:sp>
          <p:nvSpPr>
            <p:cNvPr id="21" name="object 21"/>
            <p:cNvSpPr/>
            <p:nvPr/>
          </p:nvSpPr>
          <p:spPr>
            <a:xfrm>
              <a:off x="6940192" y="1278943"/>
              <a:ext cx="13335" cy="2040255"/>
            </a:xfrm>
            <a:custGeom>
              <a:avLst/>
              <a:gdLst/>
              <a:ahLst/>
              <a:cxnLst/>
              <a:rect l="l" t="t" r="r" b="b"/>
              <a:pathLst>
                <a:path w="13334" h="2040254">
                  <a:moveTo>
                    <a:pt x="12822" y="0"/>
                  </a:moveTo>
                  <a:lnTo>
                    <a:pt x="0" y="2039769"/>
                  </a:lnTo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47581" y="1406687"/>
              <a:ext cx="7447915" cy="24130"/>
            </a:xfrm>
            <a:custGeom>
              <a:avLst/>
              <a:gdLst/>
              <a:ahLst/>
              <a:cxnLst/>
              <a:rect l="l" t="t" r="r" b="b"/>
              <a:pathLst>
                <a:path w="7447915" h="24130">
                  <a:moveTo>
                    <a:pt x="0" y="23813"/>
                  </a:moveTo>
                  <a:lnTo>
                    <a:pt x="7447482" y="0"/>
                  </a:lnTo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896317" y="1116584"/>
            <a:ext cx="57404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10" dirty="0">
                <a:latin typeface="Times New Roman"/>
                <a:cs typeface="Times New Roman"/>
              </a:rPr>
              <a:t>Cliente</a:t>
            </a:r>
            <a:endParaRPr sz="1500">
              <a:latin typeface="Times New Roman"/>
              <a:cs typeface="Times New Roman"/>
            </a:endParaRPr>
          </a:p>
        </p:txBody>
      </p:sp>
      <p:graphicFrame>
        <p:nvGraphicFramePr>
          <p:cNvPr id="24" name="object 24"/>
          <p:cNvGraphicFramePr>
            <a:graphicFrameLocks noGrp="1"/>
          </p:cNvGraphicFramePr>
          <p:nvPr/>
        </p:nvGraphicFramePr>
        <p:xfrm>
          <a:off x="1021731" y="1418593"/>
          <a:ext cx="6534150" cy="19037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28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36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157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458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969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83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99720">
                <a:tc>
                  <a:txBody>
                    <a:bodyPr/>
                    <a:lstStyle/>
                    <a:p>
                      <a:pPr marL="31750">
                        <a:lnSpc>
                          <a:spcPts val="1735"/>
                        </a:lnSpc>
                        <a:spcBef>
                          <a:spcPts val="530"/>
                        </a:spcBef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E1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67310" marB="0"/>
                </a:tc>
                <a:tc>
                  <a:txBody>
                    <a:bodyPr/>
                    <a:lstStyle/>
                    <a:p>
                      <a:pPr marL="573405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1500" spc="-20" dirty="0">
                          <a:latin typeface="Times New Roman"/>
                          <a:cs typeface="Times New Roman"/>
                        </a:rPr>
                        <a:t>bajo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36830" marB="0"/>
                </a:tc>
                <a:tc>
                  <a:txBody>
                    <a:bodyPr/>
                    <a:lstStyle/>
                    <a:p>
                      <a:pPr marL="475615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36830" marB="0"/>
                </a:tc>
                <a:tc>
                  <a:txBody>
                    <a:bodyPr/>
                    <a:lstStyle/>
                    <a:p>
                      <a:pPr marL="38227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15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36830" marB="0"/>
                </a:tc>
                <a:tc>
                  <a:txBody>
                    <a:bodyPr/>
                    <a:lstStyle/>
                    <a:p>
                      <a:pPr marR="34290" algn="ct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&lt;1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3683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3683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425">
                <a:tc>
                  <a:txBody>
                    <a:bodyPr/>
                    <a:lstStyle/>
                    <a:p>
                      <a:pPr marL="44450">
                        <a:lnSpc>
                          <a:spcPts val="1590"/>
                        </a:lnSpc>
                        <a:spcBef>
                          <a:spcPts val="85"/>
                        </a:spcBef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E2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10795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645"/>
                        </a:lnSpc>
                      </a:pPr>
                      <a:r>
                        <a:rPr sz="15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88315">
                        <a:lnSpc>
                          <a:spcPts val="1645"/>
                        </a:lnSpc>
                      </a:pPr>
                      <a:r>
                        <a:rPr sz="15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4970">
                        <a:lnSpc>
                          <a:spcPts val="1645"/>
                        </a:lnSpc>
                      </a:pPr>
                      <a:r>
                        <a:rPr sz="15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ts val="1645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&gt;1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6360" algn="r">
                        <a:lnSpc>
                          <a:spcPts val="1645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0185">
                <a:tc>
                  <a:txBody>
                    <a:bodyPr/>
                    <a:lstStyle/>
                    <a:p>
                      <a:pPr marL="44450">
                        <a:lnSpc>
                          <a:spcPts val="1555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E3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500"/>
                        </a:lnSpc>
                      </a:pPr>
                      <a:r>
                        <a:rPr sz="15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88315">
                        <a:lnSpc>
                          <a:spcPts val="1500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&gt;25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4970">
                        <a:lnSpc>
                          <a:spcPts val="1500"/>
                        </a:lnSpc>
                      </a:pPr>
                      <a:r>
                        <a:rPr sz="15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ts val="1500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&gt;1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6360" algn="r">
                        <a:lnSpc>
                          <a:spcPts val="1500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5900">
                <a:tc>
                  <a:txBody>
                    <a:bodyPr/>
                    <a:lstStyle/>
                    <a:p>
                      <a:pPr marL="44450">
                        <a:lnSpc>
                          <a:spcPts val="1605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E4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550"/>
                        </a:lnSpc>
                      </a:pPr>
                      <a:r>
                        <a:rPr sz="1500" spc="-20" dirty="0">
                          <a:latin typeface="Times New Roman"/>
                          <a:cs typeface="Times New Roman"/>
                        </a:rPr>
                        <a:t>bajo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88315">
                        <a:lnSpc>
                          <a:spcPts val="1550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&gt;25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4970">
                        <a:lnSpc>
                          <a:spcPts val="1550"/>
                        </a:lnSpc>
                      </a:pPr>
                      <a:r>
                        <a:rPr sz="15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ts val="1550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&gt;1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6360" algn="r">
                        <a:lnSpc>
                          <a:spcPts val="1550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4629">
                <a:tc>
                  <a:txBody>
                    <a:bodyPr/>
                    <a:lstStyle/>
                    <a:p>
                      <a:pPr marL="44450">
                        <a:lnSpc>
                          <a:spcPts val="1590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E5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550"/>
                        </a:lnSpc>
                      </a:pPr>
                      <a:r>
                        <a:rPr sz="15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88315">
                        <a:lnSpc>
                          <a:spcPts val="1550"/>
                        </a:lnSpc>
                      </a:pPr>
                      <a:r>
                        <a:rPr sz="15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4970">
                        <a:lnSpc>
                          <a:spcPts val="1550"/>
                        </a:lnSpc>
                      </a:pPr>
                      <a:r>
                        <a:rPr sz="15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ts val="1550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&gt;1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550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5900">
                <a:tc>
                  <a:txBody>
                    <a:bodyPr/>
                    <a:lstStyle/>
                    <a:p>
                      <a:pPr marL="44450">
                        <a:lnSpc>
                          <a:spcPts val="1605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E6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540"/>
                        </a:lnSpc>
                      </a:pPr>
                      <a:r>
                        <a:rPr sz="1500" spc="-20" dirty="0">
                          <a:latin typeface="Times New Roman"/>
                          <a:cs typeface="Times New Roman"/>
                        </a:rPr>
                        <a:t>bajo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88315">
                        <a:lnSpc>
                          <a:spcPts val="1540"/>
                        </a:lnSpc>
                      </a:pPr>
                      <a:r>
                        <a:rPr sz="15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4970">
                        <a:lnSpc>
                          <a:spcPts val="1540"/>
                        </a:lnSpc>
                      </a:pPr>
                      <a:r>
                        <a:rPr sz="15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ts val="1540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&lt;1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540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5900">
                <a:tc>
                  <a:txBody>
                    <a:bodyPr/>
                    <a:lstStyle/>
                    <a:p>
                      <a:pPr marL="44450">
                        <a:lnSpc>
                          <a:spcPts val="1605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E7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540"/>
                        </a:lnSpc>
                      </a:pPr>
                      <a:r>
                        <a:rPr sz="15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88315">
                        <a:lnSpc>
                          <a:spcPts val="1540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4970">
                        <a:lnSpc>
                          <a:spcPts val="1540"/>
                        </a:lnSpc>
                      </a:pPr>
                      <a:r>
                        <a:rPr sz="15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ts val="1540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&lt;1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540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6070">
                <a:tc>
                  <a:txBody>
                    <a:bodyPr/>
                    <a:lstStyle/>
                    <a:p>
                      <a:pPr marL="44450">
                        <a:lnSpc>
                          <a:spcPts val="1730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E8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86105">
                        <a:lnSpc>
                          <a:spcPts val="1540"/>
                        </a:lnSpc>
                      </a:pPr>
                      <a:r>
                        <a:rPr sz="15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88315">
                        <a:lnSpc>
                          <a:spcPts val="1540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&gt;25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94970">
                        <a:lnSpc>
                          <a:spcPts val="1540"/>
                        </a:lnSpc>
                      </a:pPr>
                      <a:r>
                        <a:rPr sz="15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890" algn="ctr">
                        <a:lnSpc>
                          <a:spcPts val="1540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&lt;1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86360" algn="r">
                        <a:lnSpc>
                          <a:spcPts val="1540"/>
                        </a:lnSpc>
                      </a:pPr>
                      <a:r>
                        <a:rPr sz="15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25" name="object 25"/>
          <p:cNvSpPr txBox="1"/>
          <p:nvPr/>
        </p:nvSpPr>
        <p:spPr>
          <a:xfrm>
            <a:off x="2865765" y="4418460"/>
            <a:ext cx="1363980" cy="3873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27305" rIns="0" bIns="0" rtlCol="0">
            <a:spAutoFit/>
          </a:bodyPr>
          <a:lstStyle/>
          <a:p>
            <a:pPr marL="132080">
              <a:lnSpc>
                <a:spcPct val="100000"/>
              </a:lnSpc>
              <a:spcBef>
                <a:spcPts val="215"/>
              </a:spcBef>
            </a:pPr>
            <a:r>
              <a:rPr sz="2000" dirty="0">
                <a:latin typeface="Times New Roman"/>
                <a:cs typeface="Times New Roman"/>
              </a:rPr>
              <a:t>saldo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med.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226502" y="4418460"/>
            <a:ext cx="1363980" cy="3873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27305" rIns="0" bIns="0" rtlCol="0">
            <a:spAutoFit/>
          </a:bodyPr>
          <a:lstStyle/>
          <a:p>
            <a:pPr marL="132080">
              <a:lnSpc>
                <a:spcPct val="100000"/>
              </a:lnSpc>
              <a:spcBef>
                <a:spcPts val="215"/>
              </a:spcBef>
            </a:pPr>
            <a:r>
              <a:rPr sz="2000" dirty="0">
                <a:latin typeface="Times New Roman"/>
                <a:cs typeface="Times New Roman"/>
              </a:rPr>
              <a:t>saldo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med.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865765" y="5310487"/>
            <a:ext cx="1363980" cy="387350"/>
          </a:xfrm>
          <a:custGeom>
            <a:avLst/>
            <a:gdLst/>
            <a:ahLst/>
            <a:cxnLst/>
            <a:rect l="l" t="t" r="r" b="b"/>
            <a:pathLst>
              <a:path w="1363979" h="387350">
                <a:moveTo>
                  <a:pt x="0" y="0"/>
                </a:moveTo>
                <a:lnTo>
                  <a:pt x="1363663" y="0"/>
                </a:lnTo>
                <a:lnTo>
                  <a:pt x="1363663" y="387350"/>
                </a:lnTo>
                <a:lnTo>
                  <a:pt x="0" y="387350"/>
                </a:lnTo>
                <a:lnTo>
                  <a:pt x="0" y="0"/>
                </a:lnTo>
                <a:close/>
              </a:path>
            </a:pathLst>
          </a:custGeom>
          <a:ln w="2844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3056265" y="5326379"/>
            <a:ext cx="98298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saldo</a:t>
            </a:r>
            <a:r>
              <a:rPr sz="2000" spc="-20" dirty="0">
                <a:latin typeface="Times New Roman"/>
                <a:cs typeface="Times New Roman"/>
              </a:rPr>
              <a:t> act.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226502" y="5310487"/>
            <a:ext cx="1363980" cy="3873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28575" rIns="0" bIns="0" rtlCol="0">
            <a:spAutoFit/>
          </a:bodyPr>
          <a:lstStyle/>
          <a:p>
            <a:pPr marL="80010">
              <a:lnSpc>
                <a:spcPct val="100000"/>
              </a:lnSpc>
              <a:spcBef>
                <a:spcPts val="225"/>
              </a:spcBef>
            </a:pPr>
            <a:r>
              <a:rPr sz="2000" dirty="0">
                <a:latin typeface="Times New Roman"/>
                <a:cs typeface="Times New Roman"/>
              </a:rPr>
              <a:t>años</a:t>
            </a:r>
            <a:r>
              <a:rPr sz="2000" spc="-10" dirty="0">
                <a:latin typeface="Times New Roman"/>
                <a:cs typeface="Times New Roman"/>
              </a:rPr>
              <a:t> cliente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8145791" y="5310487"/>
            <a:ext cx="546100" cy="3873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28575" rIns="0" bIns="0" rtlCol="0">
            <a:spAutoFit/>
          </a:bodyPr>
          <a:lstStyle/>
          <a:p>
            <a:pPr marL="160020">
              <a:lnSpc>
                <a:spcPct val="100000"/>
              </a:lnSpc>
              <a:spcBef>
                <a:spcPts val="225"/>
              </a:spcBef>
            </a:pPr>
            <a:r>
              <a:rPr sz="2000" spc="-25" dirty="0">
                <a:latin typeface="Times New Roman"/>
                <a:cs typeface="Times New Roman"/>
              </a:rPr>
              <a:t>SI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046991" y="5332712"/>
            <a:ext cx="546100" cy="3873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52069">
              <a:lnSpc>
                <a:spcPts val="2865"/>
              </a:lnSpc>
            </a:pPr>
            <a:r>
              <a:rPr sz="2400" spc="-25" dirty="0">
                <a:latin typeface="Times New Roman"/>
                <a:cs typeface="Times New Roman"/>
              </a:rPr>
              <a:t>NO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862339" y="4418460"/>
            <a:ext cx="546100" cy="3873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27305" rIns="0" bIns="0" rtlCol="0">
            <a:spAutoFit/>
          </a:bodyPr>
          <a:lstStyle/>
          <a:p>
            <a:pPr marL="88265">
              <a:lnSpc>
                <a:spcPct val="100000"/>
              </a:lnSpc>
              <a:spcBef>
                <a:spcPts val="215"/>
              </a:spcBef>
            </a:pPr>
            <a:r>
              <a:rPr sz="2000" spc="-25" dirty="0">
                <a:latin typeface="Times New Roman"/>
                <a:cs typeface="Times New Roman"/>
              </a:rPr>
              <a:t>NO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862339" y="5310487"/>
            <a:ext cx="546100" cy="3873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52069">
              <a:lnSpc>
                <a:spcPts val="2875"/>
              </a:lnSpc>
            </a:pPr>
            <a:r>
              <a:rPr sz="2400" spc="-25" dirty="0">
                <a:latin typeface="Times New Roman"/>
                <a:cs typeface="Times New Roman"/>
              </a:rPr>
              <a:t>NO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34" name="object 34"/>
          <p:cNvGrpSpPr/>
          <p:nvPr/>
        </p:nvGrpSpPr>
        <p:grpSpPr>
          <a:xfrm>
            <a:off x="1127518" y="4099440"/>
            <a:ext cx="5777230" cy="332105"/>
            <a:chOff x="1127518" y="4099440"/>
            <a:chExt cx="5777230" cy="332105"/>
          </a:xfrm>
        </p:grpSpPr>
        <p:sp>
          <p:nvSpPr>
            <p:cNvPr id="35" name="object 35"/>
            <p:cNvSpPr/>
            <p:nvPr/>
          </p:nvSpPr>
          <p:spPr>
            <a:xfrm>
              <a:off x="1141738" y="4113660"/>
              <a:ext cx="2503805" cy="297180"/>
            </a:xfrm>
            <a:custGeom>
              <a:avLst/>
              <a:gdLst/>
              <a:ahLst/>
              <a:cxnLst/>
              <a:rect l="l" t="t" r="r" b="b"/>
              <a:pathLst>
                <a:path w="2503804" h="297179">
                  <a:moveTo>
                    <a:pt x="2503489" y="0"/>
                  </a:moveTo>
                  <a:lnTo>
                    <a:pt x="0" y="296863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654753" y="4113660"/>
              <a:ext cx="1905" cy="297180"/>
            </a:xfrm>
            <a:custGeom>
              <a:avLst/>
              <a:gdLst/>
              <a:ahLst/>
              <a:cxnLst/>
              <a:rect l="l" t="t" r="r" b="b"/>
              <a:pathLst>
                <a:path w="1904" h="297179">
                  <a:moveTo>
                    <a:pt x="1588" y="0"/>
                  </a:moveTo>
                  <a:lnTo>
                    <a:pt x="0" y="296863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654752" y="4113660"/>
              <a:ext cx="3235325" cy="303530"/>
            </a:xfrm>
            <a:custGeom>
              <a:avLst/>
              <a:gdLst/>
              <a:ahLst/>
              <a:cxnLst/>
              <a:rect l="l" t="t" r="r" b="b"/>
              <a:pathLst>
                <a:path w="3235325" h="303529">
                  <a:moveTo>
                    <a:pt x="0" y="0"/>
                  </a:moveTo>
                  <a:lnTo>
                    <a:pt x="3235325" y="303214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" name="object 38"/>
          <p:cNvGrpSpPr/>
          <p:nvPr/>
        </p:nvGrpSpPr>
        <p:grpSpPr>
          <a:xfrm>
            <a:off x="5265341" y="4792211"/>
            <a:ext cx="3196590" cy="548640"/>
            <a:chOff x="5265341" y="4792211"/>
            <a:chExt cx="3196590" cy="548640"/>
          </a:xfrm>
        </p:grpSpPr>
        <p:sp>
          <p:nvSpPr>
            <p:cNvPr id="39" name="object 39"/>
            <p:cNvSpPr/>
            <p:nvPr/>
          </p:nvSpPr>
          <p:spPr>
            <a:xfrm>
              <a:off x="5279561" y="4806433"/>
              <a:ext cx="1612265" cy="520065"/>
            </a:xfrm>
            <a:custGeom>
              <a:avLst/>
              <a:gdLst/>
              <a:ahLst/>
              <a:cxnLst/>
              <a:rect l="l" t="t" r="r" b="b"/>
              <a:pathLst>
                <a:path w="1612265" h="520064">
                  <a:moveTo>
                    <a:pt x="1612104" y="0"/>
                  </a:moveTo>
                  <a:lnTo>
                    <a:pt x="0" y="519930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332542" y="4806431"/>
              <a:ext cx="1557655" cy="520065"/>
            </a:xfrm>
            <a:custGeom>
              <a:avLst/>
              <a:gdLst/>
              <a:ahLst/>
              <a:cxnLst/>
              <a:rect l="l" t="t" r="r" b="b"/>
              <a:pathLst>
                <a:path w="1557654" h="520064">
                  <a:moveTo>
                    <a:pt x="1557535" y="0"/>
                  </a:moveTo>
                  <a:lnTo>
                    <a:pt x="1554362" y="519931"/>
                  </a:lnTo>
                </a:path>
                <a:path w="1557654" h="520064">
                  <a:moveTo>
                    <a:pt x="1557535" y="0"/>
                  </a:moveTo>
                  <a:lnTo>
                    <a:pt x="0" y="494433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" name="object 41"/>
          <p:cNvGrpSpPr/>
          <p:nvPr/>
        </p:nvGrpSpPr>
        <p:grpSpPr>
          <a:xfrm>
            <a:off x="1088510" y="4792145"/>
            <a:ext cx="3155315" cy="1166495"/>
            <a:chOff x="1088510" y="4792145"/>
            <a:chExt cx="3155315" cy="1166495"/>
          </a:xfrm>
        </p:grpSpPr>
        <p:sp>
          <p:nvSpPr>
            <p:cNvPr id="42" name="object 42"/>
            <p:cNvSpPr/>
            <p:nvPr/>
          </p:nvSpPr>
          <p:spPr>
            <a:xfrm>
              <a:off x="1102797" y="4806432"/>
              <a:ext cx="2542540" cy="503555"/>
            </a:xfrm>
            <a:custGeom>
              <a:avLst/>
              <a:gdLst/>
              <a:ahLst/>
              <a:cxnLst/>
              <a:rect l="l" t="t" r="r" b="b"/>
              <a:pathLst>
                <a:path w="2542540" h="503554">
                  <a:moveTo>
                    <a:pt x="2542430" y="0"/>
                  </a:moveTo>
                  <a:lnTo>
                    <a:pt x="0" y="503433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643640" y="4806432"/>
              <a:ext cx="0" cy="520065"/>
            </a:xfrm>
            <a:custGeom>
              <a:avLst/>
              <a:gdLst/>
              <a:ahLst/>
              <a:cxnLst/>
              <a:rect l="l" t="t" r="r" b="b"/>
              <a:pathLst>
                <a:path h="520064">
                  <a:moveTo>
                    <a:pt x="0" y="0"/>
                  </a:moveTo>
                  <a:lnTo>
                    <a:pt x="1" y="519930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714459" y="5703820"/>
              <a:ext cx="840105" cy="240029"/>
            </a:xfrm>
            <a:custGeom>
              <a:avLst/>
              <a:gdLst/>
              <a:ahLst/>
              <a:cxnLst/>
              <a:rect l="l" t="t" r="r" b="b"/>
              <a:pathLst>
                <a:path w="840104" h="240029">
                  <a:moveTo>
                    <a:pt x="839840" y="0"/>
                  </a:moveTo>
                  <a:lnTo>
                    <a:pt x="0" y="239918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567120" y="5705774"/>
              <a:ext cx="662305" cy="238125"/>
            </a:xfrm>
            <a:custGeom>
              <a:avLst/>
              <a:gdLst/>
              <a:ahLst/>
              <a:cxnLst/>
              <a:rect l="l" t="t" r="r" b="b"/>
              <a:pathLst>
                <a:path w="662304" h="238125">
                  <a:moveTo>
                    <a:pt x="0" y="0"/>
                  </a:moveTo>
                  <a:lnTo>
                    <a:pt x="662308" y="237964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 txBox="1"/>
          <p:nvPr/>
        </p:nvSpPr>
        <p:spPr>
          <a:xfrm>
            <a:off x="3413452" y="4130548"/>
            <a:ext cx="5003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18-</a:t>
            </a:r>
            <a:r>
              <a:rPr sz="1600" spc="-25" dirty="0">
                <a:latin typeface="Times New Roman"/>
                <a:cs typeface="Times New Roman"/>
              </a:rPr>
              <a:t>25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497839" y="4947411"/>
            <a:ext cx="3765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bajo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740184" y="4828540"/>
            <a:ext cx="3321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alto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138815" y="3726310"/>
            <a:ext cx="1090930" cy="3873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27305" rIns="0" bIns="0" rtlCol="0">
            <a:spAutoFit/>
          </a:bodyPr>
          <a:lstStyle/>
          <a:p>
            <a:pPr marL="305435">
              <a:lnSpc>
                <a:spcPct val="100000"/>
              </a:lnSpc>
              <a:spcBef>
                <a:spcPts val="215"/>
              </a:spcBef>
            </a:pPr>
            <a:r>
              <a:rPr sz="2000" spc="-20" dirty="0">
                <a:latin typeface="Times New Roman"/>
                <a:cs typeface="Times New Roman"/>
              </a:rPr>
              <a:t>edad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50" name="object 50"/>
          <p:cNvGrpSpPr/>
          <p:nvPr/>
        </p:nvGrpSpPr>
        <p:grpSpPr>
          <a:xfrm>
            <a:off x="6134001" y="5687524"/>
            <a:ext cx="1543685" cy="268605"/>
            <a:chOff x="6134001" y="5687524"/>
            <a:chExt cx="1543685" cy="268605"/>
          </a:xfrm>
        </p:grpSpPr>
        <p:sp>
          <p:nvSpPr>
            <p:cNvPr id="51" name="object 51"/>
            <p:cNvSpPr/>
            <p:nvPr/>
          </p:nvSpPr>
          <p:spPr>
            <a:xfrm>
              <a:off x="6148221" y="5701744"/>
              <a:ext cx="840105" cy="240029"/>
            </a:xfrm>
            <a:custGeom>
              <a:avLst/>
              <a:gdLst/>
              <a:ahLst/>
              <a:cxnLst/>
              <a:rect l="l" t="t" r="r" b="b"/>
              <a:pathLst>
                <a:path w="840104" h="240029">
                  <a:moveTo>
                    <a:pt x="839840" y="0"/>
                  </a:moveTo>
                  <a:lnTo>
                    <a:pt x="0" y="239918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000882" y="5703699"/>
              <a:ext cx="662305" cy="238125"/>
            </a:xfrm>
            <a:custGeom>
              <a:avLst/>
              <a:gdLst/>
              <a:ahLst/>
              <a:cxnLst/>
              <a:rect l="l" t="t" r="r" b="b"/>
              <a:pathLst>
                <a:path w="662304" h="238125">
                  <a:moveTo>
                    <a:pt x="0" y="0"/>
                  </a:moveTo>
                  <a:lnTo>
                    <a:pt x="662308" y="237964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4321666" y="3482213"/>
            <a:ext cx="2676525" cy="753110"/>
          </a:xfrm>
          <a:prstGeom prst="rect">
            <a:avLst/>
          </a:prstGeom>
        </p:spPr>
        <p:txBody>
          <a:bodyPr vert="horz" wrap="square" lIns="0" tIns="123189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69"/>
              </a:spcBef>
            </a:pPr>
            <a:r>
              <a:rPr sz="1800" spc="-10" dirty="0">
                <a:solidFill>
                  <a:srgbClr val="FF0000"/>
                </a:solidFill>
                <a:latin typeface="Times New Roman"/>
                <a:cs typeface="Times New Roman"/>
              </a:rPr>
              <a:t>{E1,E2,E3,E4,E5,E6,E7,E8}</a:t>
            </a:r>
            <a:endParaRPr sz="1800">
              <a:latin typeface="Times New Roman"/>
              <a:cs typeface="Times New Roman"/>
            </a:endParaRPr>
          </a:p>
          <a:p>
            <a:pPr marL="576580">
              <a:lnSpc>
                <a:spcPct val="100000"/>
              </a:lnSpc>
              <a:spcBef>
                <a:spcPts val="780"/>
              </a:spcBef>
            </a:pPr>
            <a:r>
              <a:rPr sz="1600" spc="-25" dirty="0">
                <a:latin typeface="Times New Roman"/>
                <a:cs typeface="Times New Roman"/>
              </a:rPr>
              <a:t>&gt;25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418507" y="3963811"/>
            <a:ext cx="849630" cy="1134110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665"/>
              </a:spcBef>
            </a:pPr>
            <a:r>
              <a:rPr sz="1600" spc="-25" dirty="0">
                <a:latin typeface="Times New Roman"/>
                <a:cs typeface="Times New Roman"/>
              </a:rPr>
              <a:t>&lt;18</a:t>
            </a:r>
            <a:endParaRPr sz="1600">
              <a:latin typeface="Times New Roman"/>
              <a:cs typeface="Times New Roman"/>
            </a:endParaRPr>
          </a:p>
          <a:p>
            <a:pPr marR="44450" algn="r">
              <a:lnSpc>
                <a:spcPct val="100000"/>
              </a:lnSpc>
              <a:spcBef>
                <a:spcPts val="640"/>
              </a:spcBef>
            </a:pPr>
            <a:r>
              <a:rPr sz="1800" spc="-10" dirty="0">
                <a:solidFill>
                  <a:srgbClr val="FF0000"/>
                </a:solidFill>
                <a:latin typeface="Times New Roman"/>
                <a:cs typeface="Times New Roman"/>
              </a:rPr>
              <a:t>{E1,E7}</a:t>
            </a:r>
            <a:endParaRPr sz="1800">
              <a:latin typeface="Times New Roman"/>
              <a:cs typeface="Times New Roman"/>
            </a:endParaRPr>
          </a:p>
          <a:p>
            <a:pPr marL="342265">
              <a:lnSpc>
                <a:spcPct val="100000"/>
              </a:lnSpc>
              <a:spcBef>
                <a:spcPts val="1520"/>
              </a:spcBef>
            </a:pPr>
            <a:r>
              <a:rPr sz="1600" spc="-20" dirty="0">
                <a:latin typeface="Times New Roman"/>
                <a:cs typeface="Times New Roman"/>
              </a:rPr>
              <a:t>bajo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326714" y="4333747"/>
            <a:ext cx="11214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solidFill>
                  <a:srgbClr val="FF0000"/>
                </a:solidFill>
                <a:latin typeface="Times New Roman"/>
                <a:cs typeface="Times New Roman"/>
              </a:rPr>
              <a:t>{E2,E5,E6}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675154" y="4312411"/>
            <a:ext cx="11214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solidFill>
                  <a:srgbClr val="FF0000"/>
                </a:solidFill>
                <a:latin typeface="Times New Roman"/>
                <a:cs typeface="Times New Roman"/>
              </a:rPr>
              <a:t>{E3,E4,E8}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23381" y="4952492"/>
            <a:ext cx="2451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solidFill>
                  <a:srgbClr val="FF0000"/>
                </a:solidFill>
                <a:latin typeface="Times New Roman"/>
                <a:cs typeface="Times New Roman"/>
              </a:rPr>
              <a:t>{}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2224741" y="4825884"/>
            <a:ext cx="1416050" cy="464820"/>
          </a:xfrm>
          <a:custGeom>
            <a:avLst/>
            <a:gdLst/>
            <a:ahLst/>
            <a:cxnLst/>
            <a:rect l="l" t="t" r="r" b="b"/>
            <a:pathLst>
              <a:path w="1416050" h="464820">
                <a:moveTo>
                  <a:pt x="1415433" y="0"/>
                </a:moveTo>
                <a:lnTo>
                  <a:pt x="0" y="464488"/>
                </a:lnTo>
              </a:path>
            </a:pathLst>
          </a:custGeom>
          <a:ln w="2844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1941296" y="5296302"/>
            <a:ext cx="546100" cy="3873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52069">
              <a:lnSpc>
                <a:spcPts val="2865"/>
              </a:lnSpc>
            </a:pPr>
            <a:r>
              <a:rPr sz="2400" spc="-25" dirty="0">
                <a:latin typeface="Times New Roman"/>
                <a:cs typeface="Times New Roman"/>
              </a:rPr>
              <a:t>NO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756238" y="4949444"/>
            <a:ext cx="118427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spc="-15" baseline="10416" dirty="0">
                <a:latin typeface="Times New Roman"/>
                <a:cs typeface="Times New Roman"/>
              </a:rPr>
              <a:t>alto</a:t>
            </a:r>
            <a:r>
              <a:rPr sz="1800" spc="-10" dirty="0">
                <a:solidFill>
                  <a:srgbClr val="FF0000"/>
                </a:solidFill>
                <a:latin typeface="Times New Roman"/>
                <a:cs typeface="Times New Roman"/>
              </a:rPr>
              <a:t>{E2,E6}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405528" y="4956555"/>
            <a:ext cx="535305" cy="457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58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medio</a:t>
            </a:r>
            <a:endParaRPr sz="1600">
              <a:latin typeface="Times New Roman"/>
              <a:cs typeface="Times New Roman"/>
            </a:endParaRPr>
          </a:p>
          <a:p>
            <a:pPr marL="34925">
              <a:lnSpc>
                <a:spcPts val="1820"/>
              </a:lnSpc>
            </a:pPr>
            <a:r>
              <a:rPr sz="1800" spc="-20" dirty="0">
                <a:solidFill>
                  <a:srgbClr val="FF0000"/>
                </a:solidFill>
                <a:latin typeface="Times New Roman"/>
                <a:cs typeface="Times New Roman"/>
              </a:rPr>
              <a:t>{E5}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746366" y="5086603"/>
            <a:ext cx="2451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solidFill>
                  <a:srgbClr val="FF0000"/>
                </a:solidFill>
                <a:latin typeface="Times New Roman"/>
                <a:cs typeface="Times New Roman"/>
              </a:rPr>
              <a:t>{}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8269464" y="4922011"/>
            <a:ext cx="8102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solidFill>
                  <a:srgbClr val="FF0000"/>
                </a:solidFill>
                <a:latin typeface="Times New Roman"/>
                <a:cs typeface="Times New Roman"/>
              </a:rPr>
              <a:t>{E3,E8}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6338422" y="4970779"/>
            <a:ext cx="107505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medio</a:t>
            </a:r>
            <a:r>
              <a:rPr sz="2700" spc="-15" baseline="-9259" dirty="0">
                <a:solidFill>
                  <a:srgbClr val="FF0000"/>
                </a:solidFill>
                <a:latin typeface="Times New Roman"/>
                <a:cs typeface="Times New Roman"/>
              </a:rPr>
              <a:t>{E4}</a:t>
            </a:r>
            <a:endParaRPr sz="2700" baseline="-9259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483011" y="5712008"/>
            <a:ext cx="5501640" cy="1109980"/>
          </a:xfrm>
          <a:prstGeom prst="rect">
            <a:avLst/>
          </a:prstGeom>
        </p:spPr>
        <p:txBody>
          <a:bodyPr vert="horz" wrap="square" lIns="0" tIns="147320" rIns="0" bIns="0" rtlCol="0">
            <a:spAutoFit/>
          </a:bodyPr>
          <a:lstStyle/>
          <a:p>
            <a:pPr marL="100330" algn="ctr">
              <a:lnSpc>
                <a:spcPct val="100000"/>
              </a:lnSpc>
              <a:spcBef>
                <a:spcPts val="1160"/>
              </a:spcBef>
              <a:tabLst>
                <a:tab pos="3533775" algn="l"/>
              </a:tabLst>
            </a:pPr>
            <a:r>
              <a:rPr sz="1600" spc="-50" dirty="0">
                <a:latin typeface="Times New Roman"/>
                <a:cs typeface="Times New Roman"/>
              </a:rPr>
              <a:t>…</a:t>
            </a:r>
            <a:r>
              <a:rPr sz="1600" dirty="0">
                <a:latin typeface="Times New Roman"/>
                <a:cs typeface="Times New Roman"/>
              </a:rPr>
              <a:t>	</a:t>
            </a:r>
            <a:r>
              <a:rPr sz="1600" spc="-50" dirty="0">
                <a:latin typeface="Times New Roman"/>
                <a:cs typeface="Times New Roman"/>
              </a:rPr>
              <a:t>…</a:t>
            </a:r>
            <a:endParaRPr sz="1600">
              <a:latin typeface="Times New Roman"/>
              <a:cs typeface="Times New Roman"/>
            </a:endParaRPr>
          </a:p>
          <a:p>
            <a:pPr marL="12700" marR="5080" indent="103505">
              <a:lnSpc>
                <a:spcPct val="102200"/>
              </a:lnSpc>
              <a:spcBef>
                <a:spcPts val="1145"/>
              </a:spcBef>
            </a:pPr>
            <a:r>
              <a:rPr sz="1800" b="1" spc="-25" dirty="0">
                <a:latin typeface="Times New Roman"/>
                <a:cs typeface="Times New Roman"/>
              </a:rPr>
              <a:t>Tarea</a:t>
            </a:r>
            <a:r>
              <a:rPr sz="1800" b="1" spc="-3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de</a:t>
            </a:r>
            <a:r>
              <a:rPr sz="1800" b="1" spc="-2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aprendizaje:</a:t>
            </a:r>
            <a:r>
              <a:rPr sz="1800" b="1" spc="-2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encontrar</a:t>
            </a:r>
            <a:r>
              <a:rPr sz="1800" b="1" spc="-6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un</a:t>
            </a:r>
            <a:r>
              <a:rPr sz="1800" b="1" spc="-3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árbol</a:t>
            </a:r>
            <a:r>
              <a:rPr sz="1800" b="1" spc="-3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que</a:t>
            </a:r>
            <a:r>
              <a:rPr sz="1800" b="1" spc="-20" dirty="0">
                <a:latin typeface="Times New Roman"/>
                <a:cs typeface="Times New Roman"/>
              </a:rPr>
              <a:t> </a:t>
            </a:r>
            <a:r>
              <a:rPr sz="1800" b="1" spc="-10" dirty="0">
                <a:latin typeface="Times New Roman"/>
                <a:cs typeface="Times New Roman"/>
              </a:rPr>
              <a:t>“separa </a:t>
            </a:r>
            <a:r>
              <a:rPr sz="1800" b="1" dirty="0">
                <a:latin typeface="Times New Roman"/>
                <a:cs typeface="Times New Roman"/>
              </a:rPr>
              <a:t>bien”</a:t>
            </a:r>
            <a:r>
              <a:rPr sz="1800" b="1" spc="-2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un</a:t>
            </a:r>
            <a:r>
              <a:rPr sz="1800" b="1" spc="-2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conjunto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de</a:t>
            </a:r>
            <a:r>
              <a:rPr sz="1800" b="1" spc="42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ejemplos</a:t>
            </a:r>
            <a:r>
              <a:rPr sz="1800" b="1" spc="-2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de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entrenamiento</a:t>
            </a:r>
            <a:r>
              <a:rPr sz="1800" b="1" spc="-10" dirty="0">
                <a:latin typeface="Times New Roman"/>
                <a:cs typeface="Times New Roman"/>
              </a:rPr>
              <a:t> dados.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10788" y="3327908"/>
            <a:ext cx="3670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distribuyen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árbol: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67" name="object 6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</p:spTree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1961356" y="179323"/>
            <a:ext cx="5221605" cy="76009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763395" marR="5080" indent="-1751330">
              <a:lnSpc>
                <a:spcPct val="100800"/>
              </a:lnSpc>
              <a:spcBef>
                <a:spcPts val="75"/>
              </a:spcBef>
            </a:pPr>
            <a:r>
              <a:rPr dirty="0"/>
              <a:t>Aprendizaje</a:t>
            </a:r>
            <a:r>
              <a:rPr spc="-3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árboles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10" dirty="0"/>
              <a:t>decisión: </a:t>
            </a:r>
            <a:r>
              <a:rPr dirty="0"/>
              <a:t>Idea</a:t>
            </a:r>
            <a:r>
              <a:rPr spc="-15" dirty="0"/>
              <a:t> </a:t>
            </a:r>
            <a:r>
              <a:rPr spc="-10" dirty="0"/>
              <a:t>general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08972" y="944371"/>
            <a:ext cx="3834129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–</a:t>
            </a:r>
            <a:r>
              <a:rPr sz="1800" spc="7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Analizar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disponibles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su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08972" y="1224788"/>
            <a:ext cx="3472179" cy="157988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94945" marR="5080">
              <a:lnSpc>
                <a:spcPct val="101099"/>
              </a:lnSpc>
              <a:spcBef>
                <a:spcPts val="75"/>
              </a:spcBef>
            </a:pPr>
            <a:r>
              <a:rPr sz="1800" dirty="0">
                <a:latin typeface="Times New Roman"/>
                <a:cs typeface="Times New Roman"/>
              </a:rPr>
              <a:t>conjunto,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creando 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20" dirty="0">
                <a:latin typeface="Times New Roman"/>
                <a:cs typeface="Times New Roman"/>
              </a:rPr>
              <a:t>forma </a:t>
            </a:r>
            <a:r>
              <a:rPr sz="1800" dirty="0">
                <a:latin typeface="Times New Roman"/>
                <a:cs typeface="Times New Roman"/>
              </a:rPr>
              <a:t>recursiva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desde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arriba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hacia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abajo</a:t>
            </a:r>
            <a:endParaRPr sz="1800">
              <a:latin typeface="Times New Roman"/>
              <a:cs typeface="Times New Roman"/>
            </a:endParaRPr>
          </a:p>
          <a:p>
            <a:pPr marL="195580" indent="-182880">
              <a:lnSpc>
                <a:spcPct val="100000"/>
              </a:lnSpc>
              <a:spcBef>
                <a:spcPts val="455"/>
              </a:spcBef>
              <a:buChar char="–"/>
              <a:tabLst>
                <a:tab pos="195580" algn="l"/>
              </a:tabLst>
            </a:pPr>
            <a:r>
              <a:rPr sz="1800" dirty="0">
                <a:latin typeface="Times New Roman"/>
                <a:cs typeface="Times New Roman"/>
              </a:rPr>
              <a:t>Determina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 </a:t>
            </a:r>
            <a:r>
              <a:rPr sz="1800" i="1" spc="-25" dirty="0">
                <a:latin typeface="Times New Roman"/>
                <a:cs typeface="Times New Roman"/>
              </a:rPr>
              <a:t>n</a:t>
            </a:r>
            <a:r>
              <a:rPr sz="1800" spc="-25" dirty="0">
                <a:latin typeface="Times New Roman"/>
                <a:cs typeface="Times New Roman"/>
              </a:rPr>
              <a:t>:</a:t>
            </a:r>
            <a:endParaRPr sz="1800">
              <a:latin typeface="Times New Roman"/>
              <a:cs typeface="Times New Roman"/>
            </a:endParaRPr>
          </a:p>
          <a:p>
            <a:pPr marL="504825" lvl="1" indent="-175260">
              <a:lnSpc>
                <a:spcPct val="100000"/>
              </a:lnSpc>
              <a:spcBef>
                <a:spcPts val="530"/>
              </a:spcBef>
              <a:buChar char="–"/>
              <a:tabLst>
                <a:tab pos="504825" algn="l"/>
              </a:tabLst>
            </a:pP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debe ser </a:t>
            </a:r>
            <a:r>
              <a:rPr sz="1800" spc="-10" dirty="0">
                <a:latin typeface="Times New Roman"/>
                <a:cs typeface="Times New Roman"/>
              </a:rPr>
              <a:t>terminal</a:t>
            </a:r>
            <a:endParaRPr sz="1800">
              <a:latin typeface="Times New Roman"/>
              <a:cs typeface="Times New Roman"/>
            </a:endParaRPr>
          </a:p>
          <a:p>
            <a:pPr marL="504825" lvl="1" indent="-175260">
              <a:lnSpc>
                <a:spcPct val="100000"/>
              </a:lnSpc>
              <a:spcBef>
                <a:spcPts val="430"/>
              </a:spcBef>
              <a:buChar char="–"/>
              <a:tabLst>
                <a:tab pos="504825" algn="l"/>
              </a:tabLst>
            </a:pPr>
            <a:r>
              <a:rPr sz="1800" dirty="0">
                <a:latin typeface="Times New Roman"/>
                <a:cs typeface="Times New Roman"/>
              </a:rPr>
              <a:t>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no;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este </a:t>
            </a:r>
            <a:r>
              <a:rPr sz="1800" spc="-20" dirty="0">
                <a:latin typeface="Times New Roman"/>
                <a:cs typeface="Times New Roman"/>
              </a:rPr>
              <a:t>caso: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31246" y="2782315"/>
            <a:ext cx="3967479" cy="2476500"/>
          </a:xfrm>
          <a:prstGeom prst="rect">
            <a:avLst/>
          </a:prstGeom>
        </p:spPr>
        <p:txBody>
          <a:bodyPr vert="horz" wrap="square" lIns="0" tIns="79375" rIns="0" bIns="0" rtlCol="0">
            <a:spAutoFit/>
          </a:bodyPr>
          <a:lstStyle/>
          <a:p>
            <a:pPr marL="348615" indent="-285115">
              <a:lnSpc>
                <a:spcPct val="100000"/>
              </a:lnSpc>
              <a:spcBef>
                <a:spcPts val="625"/>
              </a:spcBef>
              <a:buFont typeface="Arial"/>
              <a:buChar char="•"/>
              <a:tabLst>
                <a:tab pos="348615" algn="l"/>
                <a:tab pos="349250" algn="l"/>
              </a:tabLst>
            </a:pPr>
            <a:r>
              <a:rPr sz="1800" dirty="0">
                <a:latin typeface="Times New Roman"/>
                <a:cs typeface="Times New Roman"/>
              </a:rPr>
              <a:t>Elige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atributo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“más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importante”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(</a:t>
            </a:r>
            <a:r>
              <a:rPr sz="1800" i="1" spc="-20" dirty="0">
                <a:latin typeface="Times New Roman"/>
                <a:cs typeface="Times New Roman"/>
              </a:rPr>
              <a:t>A</a:t>
            </a:r>
            <a:r>
              <a:rPr sz="1800" i="1" spc="-30" baseline="-13888" dirty="0">
                <a:latin typeface="Times New Roman"/>
                <a:cs typeface="Times New Roman"/>
              </a:rPr>
              <a:t>j</a:t>
            </a:r>
            <a:r>
              <a:rPr sz="1800" spc="-2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348615" marR="708025" indent="-285115">
              <a:lnSpc>
                <a:spcPts val="2110"/>
              </a:lnSpc>
              <a:spcBef>
                <a:spcPts val="640"/>
              </a:spcBef>
              <a:buFont typeface="Arial"/>
              <a:buChar char="•"/>
              <a:tabLst>
                <a:tab pos="348615" algn="l"/>
                <a:tab pos="349250" algn="l"/>
              </a:tabLst>
            </a:pPr>
            <a:r>
              <a:rPr sz="1800" dirty="0">
                <a:latin typeface="Times New Roman"/>
                <a:cs typeface="Times New Roman"/>
              </a:rPr>
              <a:t>Crea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 sucesor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 </a:t>
            </a:r>
            <a:r>
              <a:rPr sz="1800" spc="-20" dirty="0">
                <a:latin typeface="Times New Roman"/>
                <a:cs typeface="Times New Roman"/>
              </a:rPr>
              <a:t>cada </a:t>
            </a:r>
            <a:r>
              <a:rPr sz="1800" dirty="0">
                <a:latin typeface="Times New Roman"/>
                <a:cs typeface="Times New Roman"/>
              </a:rPr>
              <a:t>posible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atributo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A</a:t>
            </a:r>
            <a:r>
              <a:rPr sz="1800" i="1" spc="-37" baseline="-13888" dirty="0">
                <a:latin typeface="Times New Roman"/>
                <a:cs typeface="Times New Roman"/>
              </a:rPr>
              <a:t>j</a:t>
            </a:r>
            <a:endParaRPr sz="1800" baseline="-13888">
              <a:latin typeface="Times New Roman"/>
              <a:cs typeface="Times New Roman"/>
            </a:endParaRPr>
          </a:p>
          <a:p>
            <a:pPr marL="348615" marR="334645" indent="-285115">
              <a:lnSpc>
                <a:spcPct val="100000"/>
              </a:lnSpc>
              <a:spcBef>
                <a:spcPts val="470"/>
              </a:spcBef>
              <a:buFont typeface="Arial"/>
              <a:buChar char="•"/>
              <a:tabLst>
                <a:tab pos="348615" algn="l"/>
                <a:tab pos="349250" algn="l"/>
              </a:tabLst>
            </a:pPr>
            <a:r>
              <a:rPr sz="1800" dirty="0">
                <a:latin typeface="Times New Roman"/>
                <a:cs typeface="Times New Roman"/>
              </a:rPr>
              <a:t>Clasifica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n </a:t>
            </a:r>
            <a:r>
              <a:rPr sz="1800" dirty="0">
                <a:latin typeface="Times New Roman"/>
                <a:cs typeface="Times New Roman"/>
              </a:rPr>
              <a:t>según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atributo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i="1" baseline="-13888" dirty="0">
                <a:latin typeface="Times New Roman"/>
                <a:cs typeface="Times New Roman"/>
              </a:rPr>
              <a:t>j</a:t>
            </a:r>
            <a:r>
              <a:rPr sz="1800" i="1" spc="225" baseline="-13888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en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sucesores</a:t>
            </a:r>
            <a:endParaRPr sz="1800">
              <a:latin typeface="Times New Roman"/>
              <a:cs typeface="Times New Roman"/>
            </a:endParaRPr>
          </a:p>
          <a:p>
            <a:pPr marL="348615" marR="92075" indent="-285115">
              <a:lnSpc>
                <a:spcPts val="2110"/>
              </a:lnSpc>
              <a:spcBef>
                <a:spcPts val="640"/>
              </a:spcBef>
              <a:buFont typeface="Arial"/>
              <a:buChar char="•"/>
              <a:tabLst>
                <a:tab pos="348615" algn="l"/>
                <a:tab pos="349250" algn="l"/>
              </a:tabLst>
            </a:pPr>
            <a:r>
              <a:rPr sz="1800" dirty="0">
                <a:latin typeface="Times New Roman"/>
                <a:cs typeface="Times New Roman"/>
              </a:rPr>
              <a:t>Repite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proceso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nodos </a:t>
            </a:r>
            <a:r>
              <a:rPr sz="1800" dirty="0">
                <a:latin typeface="Times New Roman"/>
                <a:cs typeface="Times New Roman"/>
              </a:rPr>
              <a:t>sucesores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n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15" name="object 1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449307" y="1185489"/>
            <a:ext cx="179387" cy="4525962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5117528" y="1216659"/>
            <a:ext cx="35572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{(E1,si),(E2,si),(E3,no),(E4,no),(E5,si),…}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573017" y="2944876"/>
            <a:ext cx="22904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{(E1,si),(E2,si),(E4,no),…}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343204" y="2944876"/>
            <a:ext cx="17411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{(E3,no),(E5,si),</a:t>
            </a:r>
            <a:r>
              <a:rPr sz="1600" spc="-15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…}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308154" y="1750218"/>
            <a:ext cx="481330" cy="339725"/>
          </a:xfrm>
          <a:prstGeom prst="rect">
            <a:avLst/>
          </a:prstGeom>
          <a:ln w="37965">
            <a:solidFill>
              <a:srgbClr val="990000"/>
            </a:solidFill>
          </a:ln>
        </p:spPr>
        <p:txBody>
          <a:bodyPr vert="horz" wrap="square" lIns="0" tIns="23495" rIns="0" bIns="0" rtlCol="0">
            <a:spAutoFit/>
          </a:bodyPr>
          <a:lstStyle/>
          <a:p>
            <a:pPr marL="124460">
              <a:lnSpc>
                <a:spcPct val="100000"/>
              </a:lnSpc>
              <a:spcBef>
                <a:spcPts val="185"/>
              </a:spcBef>
            </a:pPr>
            <a:r>
              <a:rPr sz="1800" spc="-25" dirty="0">
                <a:latin typeface="Times New Roman"/>
                <a:cs typeface="Times New Roman"/>
              </a:rPr>
              <a:t>A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5209604" y="2071824"/>
            <a:ext cx="1344930" cy="847725"/>
            <a:chOff x="5209604" y="2071824"/>
            <a:chExt cx="1344930" cy="847725"/>
          </a:xfrm>
        </p:grpSpPr>
        <p:sp>
          <p:nvSpPr>
            <p:cNvPr id="21" name="object 21"/>
            <p:cNvSpPr/>
            <p:nvPr/>
          </p:nvSpPr>
          <p:spPr>
            <a:xfrm>
              <a:off x="5223892" y="2565400"/>
              <a:ext cx="481330" cy="339725"/>
            </a:xfrm>
            <a:custGeom>
              <a:avLst/>
              <a:gdLst/>
              <a:ahLst/>
              <a:cxnLst/>
              <a:rect l="l" t="t" r="r" b="b"/>
              <a:pathLst>
                <a:path w="481329" h="339725">
                  <a:moveTo>
                    <a:pt x="0" y="0"/>
                  </a:moveTo>
                  <a:lnTo>
                    <a:pt x="480931" y="0"/>
                  </a:lnTo>
                  <a:lnTo>
                    <a:pt x="480931" y="339725"/>
                  </a:lnTo>
                  <a:lnTo>
                    <a:pt x="0" y="339725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560822" y="2086112"/>
              <a:ext cx="979805" cy="479425"/>
            </a:xfrm>
            <a:custGeom>
              <a:avLst/>
              <a:gdLst/>
              <a:ahLst/>
              <a:cxnLst/>
              <a:rect l="l" t="t" r="r" b="b"/>
              <a:pathLst>
                <a:path w="979804" h="479425">
                  <a:moveTo>
                    <a:pt x="979289" y="0"/>
                  </a:moveTo>
                  <a:lnTo>
                    <a:pt x="0" y="479288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5724340" y="2038603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559240" y="1922779"/>
            <a:ext cx="49657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15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=a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536934" y="2084521"/>
            <a:ext cx="1471930" cy="481330"/>
          </a:xfrm>
          <a:custGeom>
            <a:avLst/>
            <a:gdLst/>
            <a:ahLst/>
            <a:cxnLst/>
            <a:rect l="l" t="t" r="r" b="b"/>
            <a:pathLst>
              <a:path w="1471929" h="481330">
                <a:moveTo>
                  <a:pt x="1471477" y="480878"/>
                </a:moveTo>
                <a:lnTo>
                  <a:pt x="0" y="0"/>
                </a:lnTo>
              </a:path>
            </a:pathLst>
          </a:custGeom>
          <a:ln w="2844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7166627" y="2053844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001527" y="1938020"/>
            <a:ext cx="50927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15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=b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5196869" y="2551179"/>
            <a:ext cx="3091180" cy="378460"/>
            <a:chOff x="5196869" y="2551179"/>
            <a:chExt cx="3091180" cy="378460"/>
          </a:xfrm>
        </p:grpSpPr>
        <p:sp>
          <p:nvSpPr>
            <p:cNvPr id="29" name="object 29"/>
            <p:cNvSpPr/>
            <p:nvPr/>
          </p:nvSpPr>
          <p:spPr>
            <a:xfrm>
              <a:off x="7792548" y="2565399"/>
              <a:ext cx="481330" cy="339725"/>
            </a:xfrm>
            <a:custGeom>
              <a:avLst/>
              <a:gdLst/>
              <a:ahLst/>
              <a:cxnLst/>
              <a:rect l="l" t="t" r="r" b="b"/>
              <a:pathLst>
                <a:path w="481329" h="339725">
                  <a:moveTo>
                    <a:pt x="0" y="0"/>
                  </a:moveTo>
                  <a:lnTo>
                    <a:pt x="480930" y="0"/>
                  </a:lnTo>
                  <a:lnTo>
                    <a:pt x="480930" y="339725"/>
                  </a:lnTo>
                  <a:lnTo>
                    <a:pt x="0" y="339725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211089" y="2574924"/>
              <a:ext cx="481330" cy="340360"/>
            </a:xfrm>
            <a:custGeom>
              <a:avLst/>
              <a:gdLst/>
              <a:ahLst/>
              <a:cxnLst/>
              <a:rect l="l" t="t" r="r" b="b"/>
              <a:pathLst>
                <a:path w="481329" h="340360">
                  <a:moveTo>
                    <a:pt x="0" y="0"/>
                  </a:moveTo>
                  <a:lnTo>
                    <a:pt x="481012" y="0"/>
                  </a:lnTo>
                  <a:lnTo>
                    <a:pt x="481012" y="340357"/>
                  </a:lnTo>
                  <a:lnTo>
                    <a:pt x="0" y="340357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5222372" y="3233332"/>
            <a:ext cx="1330325" cy="391795"/>
            <a:chOff x="5222372" y="3233332"/>
            <a:chExt cx="1330325" cy="391795"/>
          </a:xfrm>
        </p:grpSpPr>
        <p:sp>
          <p:nvSpPr>
            <p:cNvPr id="32" name="object 32"/>
            <p:cNvSpPr/>
            <p:nvPr/>
          </p:nvSpPr>
          <p:spPr>
            <a:xfrm>
              <a:off x="5236592" y="3247552"/>
              <a:ext cx="244475" cy="363855"/>
            </a:xfrm>
            <a:custGeom>
              <a:avLst/>
              <a:gdLst/>
              <a:ahLst/>
              <a:cxnLst/>
              <a:rect l="l" t="t" r="r" b="b"/>
              <a:pathLst>
                <a:path w="244475" h="363854">
                  <a:moveTo>
                    <a:pt x="244475" y="0"/>
                  </a:moveTo>
                  <a:lnTo>
                    <a:pt x="0" y="363303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479478" y="3247552"/>
              <a:ext cx="1059180" cy="363855"/>
            </a:xfrm>
            <a:custGeom>
              <a:avLst/>
              <a:gdLst/>
              <a:ahLst/>
              <a:cxnLst/>
              <a:rect l="l" t="t" r="r" b="b"/>
              <a:pathLst>
                <a:path w="1059179" h="363854">
                  <a:moveTo>
                    <a:pt x="0" y="0"/>
                  </a:moveTo>
                  <a:lnTo>
                    <a:pt x="1058863" y="363303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4788917" y="3340100"/>
            <a:ext cx="49657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15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=c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687315" y="3408679"/>
            <a:ext cx="1369695" cy="975360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 marL="279400">
              <a:lnSpc>
                <a:spcPct val="100000"/>
              </a:lnSpc>
              <a:spcBef>
                <a:spcPts val="445"/>
              </a:spcBef>
            </a:pPr>
            <a:r>
              <a:rPr sz="1200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sz="1600" spc="-10" dirty="0">
                <a:latin typeface="Times New Roman"/>
                <a:cs typeface="Times New Roman"/>
              </a:rPr>
              <a:t>{(E1,si),(E2,si)}</a:t>
            </a:r>
            <a:endParaRPr sz="1600">
              <a:latin typeface="Times New Roman"/>
              <a:cs typeface="Times New Roman"/>
            </a:endParaRPr>
          </a:p>
          <a:p>
            <a:pPr marL="442595">
              <a:lnSpc>
                <a:spcPct val="100000"/>
              </a:lnSpc>
              <a:spcBef>
                <a:spcPts val="425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320854" y="3273044"/>
            <a:ext cx="1176655" cy="10985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0" dirty="0">
                <a:latin typeface="Times New Roman"/>
                <a:cs typeface="Times New Roman"/>
              </a:rPr>
              <a:t>A</a:t>
            </a:r>
            <a:r>
              <a:rPr sz="1800" spc="-30" baseline="-13888" dirty="0">
                <a:latin typeface="Times New Roman"/>
                <a:cs typeface="Times New Roman"/>
              </a:rPr>
              <a:t>2</a:t>
            </a:r>
            <a:r>
              <a:rPr sz="1800" spc="-20" dirty="0">
                <a:latin typeface="Times New Roman"/>
                <a:cs typeface="Times New Roman"/>
              </a:rPr>
              <a:t>=d</a:t>
            </a:r>
            <a:endParaRPr sz="1800">
              <a:latin typeface="Times New Roman"/>
              <a:cs typeface="Times New Roman"/>
            </a:endParaRPr>
          </a:p>
          <a:p>
            <a:pPr marL="73660">
              <a:lnSpc>
                <a:spcPct val="100000"/>
              </a:lnSpc>
              <a:spcBef>
                <a:spcPts val="1160"/>
              </a:spcBef>
            </a:pPr>
            <a:r>
              <a:rPr sz="1600" spc="-10" dirty="0">
                <a:latin typeface="Times New Roman"/>
                <a:cs typeface="Times New Roman"/>
              </a:rPr>
              <a:t>{(E4,no),…}</a:t>
            </a:r>
            <a:endParaRPr sz="1600">
              <a:latin typeface="Times New Roman"/>
              <a:cs typeface="Times New Roman"/>
            </a:endParaRPr>
          </a:p>
          <a:p>
            <a:pPr marL="572770">
              <a:lnSpc>
                <a:spcPct val="100000"/>
              </a:lnSpc>
              <a:spcBef>
                <a:spcPts val="325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7981379" y="3565652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212712" y="2581147"/>
            <a:ext cx="49085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811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A</a:t>
            </a:r>
            <a:r>
              <a:rPr sz="1800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</p:txBody>
      </p:sp>
      <p:pic>
        <p:nvPicPr>
          <p:cNvPr id="39" name="object 3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40" name="object 40"/>
          <p:cNvSpPr txBox="1"/>
          <p:nvPr/>
        </p:nvSpPr>
        <p:spPr>
          <a:xfrm>
            <a:off x="8359140" y="6437454"/>
            <a:ext cx="286385" cy="2241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45"/>
              </a:lnSpc>
            </a:pPr>
            <a:r>
              <a:rPr sz="1400" spc="-25" dirty="0">
                <a:solidFill>
                  <a:srgbClr val="898989"/>
                </a:solidFill>
                <a:latin typeface="Arial"/>
                <a:cs typeface="Arial"/>
              </a:rPr>
              <a:t>21</a:t>
            </a:r>
            <a:endParaRPr sz="14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1961356" y="179323"/>
            <a:ext cx="5221605" cy="76009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493520" marR="5080" indent="-1481455">
              <a:lnSpc>
                <a:spcPct val="100800"/>
              </a:lnSpc>
              <a:spcBef>
                <a:spcPts val="75"/>
              </a:spcBef>
            </a:pPr>
            <a:r>
              <a:rPr dirty="0"/>
              <a:t>Aprendizaje</a:t>
            </a:r>
            <a:r>
              <a:rPr spc="-3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árboles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10" dirty="0"/>
              <a:t>decisión: </a:t>
            </a:r>
            <a:r>
              <a:rPr dirty="0"/>
              <a:t>El</a:t>
            </a:r>
            <a:r>
              <a:rPr spc="-35" dirty="0"/>
              <a:t> </a:t>
            </a:r>
            <a:r>
              <a:rPr dirty="0"/>
              <a:t>algoritmo</a:t>
            </a:r>
            <a:r>
              <a:rPr spc="-25" dirty="0"/>
              <a:t> ID3</a:t>
            </a:r>
          </a:p>
        </p:txBody>
      </p:sp>
      <p:pic>
        <p:nvPicPr>
          <p:cNvPr id="12" name="object 1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483100" y="1167945"/>
            <a:ext cx="179387" cy="4525962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118025" y="1020572"/>
            <a:ext cx="4363720" cy="363156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434"/>
              </a:spcBef>
            </a:pPr>
            <a:r>
              <a:rPr sz="1800" b="1" dirty="0">
                <a:latin typeface="Arial"/>
                <a:cs typeface="Arial"/>
              </a:rPr>
              <a:t>Función</a:t>
            </a:r>
            <a:r>
              <a:rPr sz="1800" b="1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ID3(n,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S,</a:t>
            </a:r>
            <a:r>
              <a:rPr sz="1800" spc="-110" dirty="0">
                <a:latin typeface="Arial"/>
                <a:cs typeface="Arial"/>
              </a:rPr>
              <a:t> </a:t>
            </a:r>
            <a:r>
              <a:rPr sz="1800" spc="-25" dirty="0">
                <a:latin typeface="Arial"/>
                <a:cs typeface="Arial"/>
              </a:rPr>
              <a:t>A)</a:t>
            </a:r>
            <a:endParaRPr sz="1800">
              <a:latin typeface="Arial"/>
              <a:cs typeface="Arial"/>
            </a:endParaRPr>
          </a:p>
          <a:p>
            <a:pPr marL="936625" marR="806450" indent="-449580">
              <a:lnSpc>
                <a:spcPts val="2620"/>
              </a:lnSpc>
              <a:spcBef>
                <a:spcPts val="40"/>
              </a:spcBef>
            </a:pPr>
            <a:r>
              <a:rPr sz="1800" b="1" dirty="0">
                <a:latin typeface="Arial"/>
                <a:cs typeface="Arial"/>
              </a:rPr>
              <a:t>Si</a:t>
            </a:r>
            <a:r>
              <a:rPr sz="1800" b="1" spc="-30" dirty="0">
                <a:latin typeface="Arial"/>
                <a:cs typeface="Arial"/>
              </a:rPr>
              <a:t> </a:t>
            </a:r>
            <a:r>
              <a:rPr sz="1800" i="1" dirty="0">
                <a:solidFill>
                  <a:srgbClr val="00B050"/>
                </a:solidFill>
                <a:latin typeface="Arial"/>
                <a:cs typeface="Arial"/>
              </a:rPr>
              <a:t>termina?</a:t>
            </a:r>
            <a:r>
              <a:rPr sz="1800" dirty="0">
                <a:solidFill>
                  <a:srgbClr val="00B050"/>
                </a:solidFill>
                <a:latin typeface="Arial"/>
                <a:cs typeface="Arial"/>
              </a:rPr>
              <a:t>(n,</a:t>
            </a:r>
            <a:r>
              <a:rPr sz="1800" spc="-20" dirty="0">
                <a:solidFill>
                  <a:srgbClr val="00B050"/>
                </a:solidFill>
                <a:latin typeface="Arial"/>
                <a:cs typeface="Arial"/>
              </a:rPr>
              <a:t> </a:t>
            </a:r>
            <a:r>
              <a:rPr sz="1800" dirty="0">
                <a:solidFill>
                  <a:srgbClr val="00B050"/>
                </a:solidFill>
                <a:latin typeface="Arial"/>
                <a:cs typeface="Arial"/>
              </a:rPr>
              <a:t>S,</a:t>
            </a:r>
            <a:r>
              <a:rPr sz="1800" spc="-114" dirty="0">
                <a:solidFill>
                  <a:srgbClr val="00B050"/>
                </a:solidFill>
                <a:latin typeface="Arial"/>
                <a:cs typeface="Arial"/>
              </a:rPr>
              <a:t> </a:t>
            </a:r>
            <a:r>
              <a:rPr sz="1800" dirty="0">
                <a:solidFill>
                  <a:srgbClr val="00B050"/>
                </a:solidFill>
                <a:latin typeface="Arial"/>
                <a:cs typeface="Arial"/>
              </a:rPr>
              <a:t>A)</a:t>
            </a:r>
            <a:r>
              <a:rPr sz="1800" spc="-10" dirty="0">
                <a:solidFill>
                  <a:srgbClr val="00B050"/>
                </a:solidFill>
                <a:latin typeface="Arial"/>
                <a:cs typeface="Arial"/>
              </a:rPr>
              <a:t> </a:t>
            </a:r>
            <a:r>
              <a:rPr sz="1800" b="1" spc="-10" dirty="0">
                <a:latin typeface="Arial"/>
                <a:cs typeface="Arial"/>
              </a:rPr>
              <a:t>entonces terminar</a:t>
            </a:r>
            <a:endParaRPr sz="1800">
              <a:latin typeface="Arial"/>
              <a:cs typeface="Arial"/>
            </a:endParaRPr>
          </a:p>
          <a:p>
            <a:pPr marL="487045">
              <a:lnSpc>
                <a:spcPct val="100000"/>
              </a:lnSpc>
              <a:spcBef>
                <a:spcPts val="265"/>
              </a:spcBef>
            </a:pPr>
            <a:r>
              <a:rPr sz="1800" dirty="0">
                <a:latin typeface="Arial"/>
                <a:cs typeface="Arial"/>
              </a:rPr>
              <a:t>A</a:t>
            </a:r>
            <a:r>
              <a:rPr sz="1800" baseline="-13888" dirty="0">
                <a:latin typeface="Arial"/>
                <a:cs typeface="Arial"/>
              </a:rPr>
              <a:t>j</a:t>
            </a:r>
            <a:r>
              <a:rPr sz="1800" spc="232" baseline="-13888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4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solidFill>
                  <a:srgbClr val="FF0000"/>
                </a:solidFill>
                <a:latin typeface="Arial"/>
                <a:cs typeface="Arial"/>
              </a:rPr>
              <a:t>mejorAtributo</a:t>
            </a:r>
            <a:r>
              <a:rPr sz="1800" spc="-10" dirty="0">
                <a:solidFill>
                  <a:srgbClr val="FF0000"/>
                </a:solidFill>
                <a:latin typeface="Arial"/>
                <a:cs typeface="Arial"/>
              </a:rPr>
              <a:t>(S,A)</a:t>
            </a:r>
            <a:endParaRPr sz="1800">
              <a:latin typeface="Arial"/>
              <a:cs typeface="Arial"/>
            </a:endParaRPr>
          </a:p>
          <a:p>
            <a:pPr marL="487045">
              <a:lnSpc>
                <a:spcPct val="100000"/>
              </a:lnSpc>
              <a:spcBef>
                <a:spcPts val="430"/>
              </a:spcBef>
            </a:pPr>
            <a:r>
              <a:rPr sz="1800" dirty="0">
                <a:latin typeface="Arial"/>
                <a:cs typeface="Arial"/>
              </a:rPr>
              <a:t>Etiqueta(n)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-7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Arial"/>
                <a:cs typeface="Arial"/>
              </a:rPr>
              <a:t>A</a:t>
            </a:r>
            <a:r>
              <a:rPr sz="1800" spc="-37" baseline="-13888" dirty="0">
                <a:latin typeface="Arial"/>
                <a:cs typeface="Arial"/>
              </a:rPr>
              <a:t>j</a:t>
            </a:r>
            <a:endParaRPr sz="1800" baseline="-13888">
              <a:latin typeface="Arial"/>
              <a:cs typeface="Arial"/>
            </a:endParaRPr>
          </a:p>
          <a:p>
            <a:pPr marL="936625" marR="775335" indent="-449580">
              <a:lnSpc>
                <a:spcPct val="120000"/>
              </a:lnSpc>
              <a:spcBef>
                <a:spcPts val="25"/>
              </a:spcBef>
            </a:pPr>
            <a:r>
              <a:rPr sz="1800" b="1" dirty="0">
                <a:latin typeface="Arial"/>
                <a:cs typeface="Arial"/>
              </a:rPr>
              <a:t>Para</a:t>
            </a:r>
            <a:r>
              <a:rPr sz="1800" b="1" spc="-15" dirty="0">
                <a:latin typeface="Arial"/>
                <a:cs typeface="Arial"/>
              </a:rPr>
              <a:t> </a:t>
            </a:r>
            <a:r>
              <a:rPr sz="1800" b="1" dirty="0">
                <a:latin typeface="Arial"/>
                <a:cs typeface="Arial"/>
              </a:rPr>
              <a:t>cada</a:t>
            </a:r>
            <a:r>
              <a:rPr sz="1800" b="1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v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spc="175" dirty="0">
                <a:latin typeface="Symbol"/>
                <a:cs typeface="Symbol"/>
              </a:rPr>
              <a:t></a:t>
            </a:r>
            <a:r>
              <a:rPr sz="1800" spc="4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Arial"/>
                <a:cs typeface="Arial"/>
              </a:rPr>
              <a:t>DOM(A</a:t>
            </a:r>
            <a:r>
              <a:rPr sz="1800" baseline="-13888" dirty="0">
                <a:latin typeface="Arial"/>
                <a:cs typeface="Arial"/>
              </a:rPr>
              <a:t>j</a:t>
            </a:r>
            <a:r>
              <a:rPr sz="1800" dirty="0">
                <a:latin typeface="Arial"/>
                <a:cs typeface="Arial"/>
              </a:rPr>
              <a:t>)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b="1" spc="-10" dirty="0">
                <a:latin typeface="Arial"/>
                <a:cs typeface="Arial"/>
              </a:rPr>
              <a:t>hacer </a:t>
            </a:r>
            <a:r>
              <a:rPr sz="1800" dirty="0">
                <a:latin typeface="Arial"/>
                <a:cs typeface="Arial"/>
              </a:rPr>
              <a:t>n’</a:t>
            </a:r>
            <a:r>
              <a:rPr sz="1800" spc="-70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4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Arial"/>
                <a:cs typeface="Arial"/>
              </a:rPr>
              <a:t>creaNodoHijo</a:t>
            </a:r>
            <a:r>
              <a:rPr sz="1800" spc="-10" dirty="0">
                <a:latin typeface="Arial"/>
                <a:cs typeface="Arial"/>
              </a:rPr>
              <a:t>(n); </a:t>
            </a:r>
            <a:r>
              <a:rPr sz="1800" dirty="0">
                <a:latin typeface="Arial"/>
                <a:cs typeface="Arial"/>
              </a:rPr>
              <a:t>Etiqueta(arco(n,n’))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1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Arial"/>
                <a:cs typeface="Arial"/>
              </a:rPr>
              <a:t>v</a:t>
            </a:r>
            <a:endParaRPr sz="1800">
              <a:latin typeface="Arial"/>
              <a:cs typeface="Arial"/>
            </a:endParaRPr>
          </a:p>
          <a:p>
            <a:pPr marL="936625" marR="30480">
              <a:lnSpc>
                <a:spcPct val="120000"/>
              </a:lnSpc>
              <a:spcBef>
                <a:spcPts val="25"/>
              </a:spcBef>
            </a:pPr>
            <a:r>
              <a:rPr sz="1800" dirty="0">
                <a:latin typeface="Arial"/>
                <a:cs typeface="Arial"/>
              </a:rPr>
              <a:t>S(v)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4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Arial"/>
                <a:cs typeface="Arial"/>
              </a:rPr>
              <a:t>ejemplos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valor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spc="-50" dirty="0">
                <a:latin typeface="Arial"/>
                <a:cs typeface="Arial"/>
              </a:rPr>
              <a:t>v </a:t>
            </a:r>
            <a:r>
              <a:rPr sz="1800" dirty="0">
                <a:latin typeface="Arial"/>
                <a:cs typeface="Arial"/>
              </a:rPr>
              <a:t>ID3(n’,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S(v),</a:t>
            </a:r>
            <a:r>
              <a:rPr sz="1800" spc="-110" dirty="0">
                <a:latin typeface="Arial"/>
                <a:cs typeface="Arial"/>
              </a:rPr>
              <a:t> </a:t>
            </a:r>
            <a:r>
              <a:rPr sz="1800" spc="-20" dirty="0">
                <a:latin typeface="Arial"/>
                <a:cs typeface="Arial"/>
              </a:rPr>
              <a:t>A/A</a:t>
            </a:r>
            <a:r>
              <a:rPr sz="1800" spc="-30" baseline="-13888" dirty="0">
                <a:latin typeface="Arial"/>
                <a:cs typeface="Arial"/>
              </a:rPr>
              <a:t>j</a:t>
            </a:r>
            <a:r>
              <a:rPr sz="1800" spc="-20" dirty="0">
                <a:latin typeface="Arial"/>
                <a:cs typeface="Arial"/>
              </a:rPr>
              <a:t>)</a:t>
            </a:r>
            <a:endParaRPr sz="1800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430"/>
              </a:spcBef>
            </a:pPr>
            <a:r>
              <a:rPr sz="1800" b="1" dirty="0">
                <a:latin typeface="Arial"/>
                <a:cs typeface="Arial"/>
              </a:rPr>
              <a:t>Fin</a:t>
            </a:r>
            <a:r>
              <a:rPr sz="1800" b="1" spc="-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{ID3}</a:t>
            </a:r>
            <a:endParaRPr sz="18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715828" y="916939"/>
            <a:ext cx="4259580" cy="5247005"/>
          </a:xfrm>
          <a:prstGeom prst="rect">
            <a:avLst/>
          </a:prstGeom>
        </p:spPr>
        <p:txBody>
          <a:bodyPr vert="horz" wrap="square" lIns="0" tIns="7048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555"/>
              </a:spcBef>
            </a:pPr>
            <a:r>
              <a:rPr sz="1800" b="1" dirty="0">
                <a:latin typeface="Times New Roman"/>
                <a:cs typeface="Times New Roman"/>
              </a:rPr>
              <a:t>Elementos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del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b="1" spc="-10" dirty="0">
                <a:latin typeface="Times New Roman"/>
                <a:cs typeface="Times New Roman"/>
              </a:rPr>
              <a:t>procedimiento</a:t>
            </a:r>
            <a:endParaRPr sz="1800">
              <a:latin typeface="Times New Roman"/>
              <a:cs typeface="Times New Roman"/>
            </a:endParaRPr>
          </a:p>
          <a:p>
            <a:pPr marL="193675" marR="1562100" indent="-193675" algn="r">
              <a:lnSpc>
                <a:spcPct val="100000"/>
              </a:lnSpc>
              <a:spcBef>
                <a:spcPts val="455"/>
              </a:spcBef>
              <a:buChar char="•"/>
              <a:tabLst>
                <a:tab pos="193675" algn="l"/>
              </a:tabLst>
            </a:pPr>
            <a:r>
              <a:rPr sz="1800" dirty="0">
                <a:latin typeface="Times New Roman"/>
                <a:cs typeface="Times New Roman"/>
              </a:rPr>
              <a:t>parámetros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son:</a:t>
            </a:r>
            <a:endParaRPr sz="1800">
              <a:latin typeface="Times New Roman"/>
              <a:cs typeface="Times New Roman"/>
            </a:endParaRPr>
          </a:p>
          <a:p>
            <a:pPr marL="193675" marR="1549400" lvl="1" indent="-193675" algn="r">
              <a:lnSpc>
                <a:spcPct val="100000"/>
              </a:lnSpc>
              <a:spcBef>
                <a:spcPts val="434"/>
              </a:spcBef>
              <a:buFont typeface="Times New Roman"/>
              <a:buChar char="•"/>
              <a:tabLst>
                <a:tab pos="193675" algn="l"/>
              </a:tabLst>
            </a:pP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 raíz del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árbol,</a:t>
            </a:r>
            <a:endParaRPr sz="1800">
              <a:latin typeface="Times New Roman"/>
              <a:cs typeface="Times New Roman"/>
            </a:endParaRPr>
          </a:p>
          <a:p>
            <a:pPr marL="688975" marR="1098550" lvl="1" indent="-193675">
              <a:lnSpc>
                <a:spcPct val="102200"/>
              </a:lnSpc>
              <a:spcBef>
                <a:spcPts val="380"/>
              </a:spcBef>
              <a:buFont typeface="Times New Roman"/>
              <a:buChar char="•"/>
              <a:tabLst>
                <a:tab pos="688975" algn="l"/>
              </a:tabLst>
            </a:pP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entrenamiento,</a:t>
            </a:r>
            <a:endParaRPr sz="1800">
              <a:latin typeface="Times New Roman"/>
              <a:cs typeface="Times New Roman"/>
            </a:endParaRPr>
          </a:p>
          <a:p>
            <a:pPr marL="688975" marR="558800" lvl="1" indent="-193675">
              <a:lnSpc>
                <a:spcPts val="2110"/>
              </a:lnSpc>
              <a:spcBef>
                <a:spcPts val="545"/>
              </a:spcBef>
              <a:buFont typeface="Times New Roman"/>
              <a:buChar char="•"/>
              <a:tabLst>
                <a:tab pos="688975" algn="l"/>
              </a:tabLst>
            </a:pP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atributos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sus </a:t>
            </a:r>
            <a:r>
              <a:rPr sz="1800" dirty="0">
                <a:latin typeface="Times New Roman"/>
                <a:cs typeface="Times New Roman"/>
              </a:rPr>
              <a:t>dominios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DOM(A</a:t>
            </a:r>
            <a:r>
              <a:rPr sz="1800" i="1" spc="-15" baseline="-13888" dirty="0">
                <a:latin typeface="Times New Roman"/>
                <a:cs typeface="Times New Roman"/>
              </a:rPr>
              <a:t>i</a:t>
            </a:r>
            <a:r>
              <a:rPr sz="1800" i="1" spc="-10" dirty="0">
                <a:latin typeface="Times New Roman"/>
                <a:cs typeface="Times New Roman"/>
              </a:rPr>
              <a:t>)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231775" marR="30480" indent="-193675">
              <a:lnSpc>
                <a:spcPct val="99400"/>
              </a:lnSpc>
              <a:spcBef>
                <a:spcPts val="385"/>
              </a:spcBef>
              <a:buFont typeface="Times New Roman"/>
              <a:buChar char="•"/>
              <a:tabLst>
                <a:tab pos="231775" algn="l"/>
              </a:tabLst>
            </a:pPr>
            <a:r>
              <a:rPr sz="1800" i="1" dirty="0">
                <a:latin typeface="Times New Roman"/>
                <a:cs typeface="Times New Roman"/>
              </a:rPr>
              <a:t>termina?(n,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S,</a:t>
            </a:r>
            <a:r>
              <a:rPr sz="1800" i="1" spc="-4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A)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controla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rama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actual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debe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terminar 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;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</a:t>
            </a:r>
            <a:r>
              <a:rPr sz="1800" spc="-20" dirty="0">
                <a:latin typeface="Times New Roman"/>
                <a:cs typeface="Times New Roman"/>
              </a:rPr>
              <a:t>caso </a:t>
            </a:r>
            <a:r>
              <a:rPr sz="1800" dirty="0">
                <a:latin typeface="Times New Roman"/>
                <a:cs typeface="Times New Roman"/>
              </a:rPr>
              <a:t>afirmativo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asigna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etiqueta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n</a:t>
            </a:r>
            <a:endParaRPr sz="1800">
              <a:latin typeface="Times New Roman"/>
              <a:cs typeface="Times New Roman"/>
            </a:endParaRPr>
          </a:p>
          <a:p>
            <a:pPr marL="231775" marR="285750" indent="-193675">
              <a:lnSpc>
                <a:spcPct val="101099"/>
              </a:lnSpc>
              <a:spcBef>
                <a:spcPts val="434"/>
              </a:spcBef>
              <a:buFont typeface="Times New Roman"/>
              <a:buChar char="•"/>
              <a:tabLst>
                <a:tab pos="231775" algn="l"/>
              </a:tabLst>
            </a:pPr>
            <a:r>
              <a:rPr sz="1800" i="1" dirty="0">
                <a:latin typeface="Times New Roman"/>
                <a:cs typeface="Times New Roman"/>
              </a:rPr>
              <a:t>mejorAtributo(S,A)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determina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mejor </a:t>
            </a:r>
            <a:r>
              <a:rPr sz="1800" dirty="0">
                <a:latin typeface="Times New Roman"/>
                <a:cs typeface="Times New Roman"/>
              </a:rPr>
              <a:t>atributo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“separar”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  <a:p>
            <a:pPr marL="231775" marR="516255" indent="-193675">
              <a:lnSpc>
                <a:spcPts val="2090"/>
              </a:lnSpc>
              <a:spcBef>
                <a:spcPts val="580"/>
              </a:spcBef>
              <a:buFont typeface="Times New Roman"/>
              <a:buChar char="•"/>
              <a:tabLst>
                <a:tab pos="231775" algn="l"/>
              </a:tabLst>
            </a:pPr>
            <a:r>
              <a:rPr sz="1800" i="1" dirty="0">
                <a:latin typeface="Times New Roman"/>
                <a:cs typeface="Times New Roman"/>
              </a:rPr>
              <a:t>crearNodoHijo(n)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4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devuelve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nuevo </a:t>
            </a:r>
            <a:r>
              <a:rPr sz="1800" dirty="0">
                <a:latin typeface="Times New Roman"/>
                <a:cs typeface="Times New Roman"/>
              </a:rPr>
              <a:t>nodo,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hijo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i="1" spc="-50" dirty="0">
                <a:latin typeface="Times New Roman"/>
                <a:cs typeface="Times New Roman"/>
              </a:rPr>
              <a:t>n</a:t>
            </a:r>
            <a:endParaRPr sz="1800">
              <a:latin typeface="Times New Roman"/>
              <a:cs typeface="Times New Roman"/>
            </a:endParaRPr>
          </a:p>
          <a:p>
            <a:pPr marL="231775" indent="-193675">
              <a:lnSpc>
                <a:spcPct val="100000"/>
              </a:lnSpc>
              <a:spcBef>
                <a:spcPts val="375"/>
              </a:spcBef>
              <a:buFont typeface="Times New Roman"/>
              <a:buChar char="•"/>
              <a:tabLst>
                <a:tab pos="231775" algn="l"/>
              </a:tabLst>
            </a:pPr>
            <a:r>
              <a:rPr sz="1800" i="1" dirty="0">
                <a:latin typeface="Times New Roman"/>
                <a:cs typeface="Times New Roman"/>
              </a:rPr>
              <a:t>Etiqueta(n)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etiqueta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n</a:t>
            </a:r>
            <a:endParaRPr sz="1800">
              <a:latin typeface="Times New Roman"/>
              <a:cs typeface="Times New Roman"/>
            </a:endParaRPr>
          </a:p>
          <a:p>
            <a:pPr marL="231775" indent="-193675">
              <a:lnSpc>
                <a:spcPct val="100000"/>
              </a:lnSpc>
              <a:spcBef>
                <a:spcPts val="455"/>
              </a:spcBef>
              <a:buFont typeface="Times New Roman"/>
              <a:buChar char="•"/>
              <a:tabLst>
                <a:tab pos="231775" algn="l"/>
              </a:tabLst>
            </a:pPr>
            <a:r>
              <a:rPr sz="1800" i="1" dirty="0">
                <a:latin typeface="Times New Roman"/>
                <a:cs typeface="Times New Roman"/>
              </a:rPr>
              <a:t>Etiqueta(arco(n,n’))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3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etiqueta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arco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</a:t>
            </a:r>
            <a:endParaRPr sz="1800">
              <a:latin typeface="Times New Roman"/>
              <a:cs typeface="Times New Roman"/>
            </a:endParaRPr>
          </a:p>
          <a:p>
            <a:pPr marL="231775">
              <a:lnSpc>
                <a:spcPct val="100000"/>
              </a:lnSpc>
              <a:spcBef>
                <a:spcPts val="25"/>
              </a:spcBef>
            </a:pPr>
            <a:r>
              <a:rPr sz="1800" i="1" dirty="0">
                <a:latin typeface="Times New Roman"/>
                <a:cs typeface="Times New Roman"/>
              </a:rPr>
              <a:t>n </a:t>
            </a:r>
            <a:r>
              <a:rPr sz="1800" dirty="0">
                <a:latin typeface="Times New Roman"/>
                <a:cs typeface="Times New Roman"/>
              </a:rPr>
              <a:t>a </a:t>
            </a:r>
            <a:r>
              <a:rPr sz="1800" i="1" spc="-25" dirty="0">
                <a:latin typeface="Times New Roman"/>
                <a:cs typeface="Times New Roman"/>
              </a:rPr>
              <a:t>n’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15" name="object 1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8359140" y="6437454"/>
            <a:ext cx="286385" cy="2241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45"/>
              </a:lnSpc>
            </a:pPr>
            <a:r>
              <a:rPr sz="1400" spc="-25" dirty="0">
                <a:solidFill>
                  <a:srgbClr val="898989"/>
                </a:solidFill>
                <a:latin typeface="Arial"/>
                <a:cs typeface="Arial"/>
              </a:rPr>
              <a:t>22</a:t>
            </a:r>
            <a:endParaRPr sz="14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891664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30" dirty="0"/>
              <a:t> </a:t>
            </a:r>
            <a:r>
              <a:rPr dirty="0"/>
              <a:t>ID3:</a:t>
            </a:r>
            <a:r>
              <a:rPr spc="-15" dirty="0"/>
              <a:t> </a:t>
            </a:r>
            <a:r>
              <a:rPr dirty="0"/>
              <a:t>Un</a:t>
            </a:r>
            <a:r>
              <a:rPr spc="-15" dirty="0"/>
              <a:t> </a:t>
            </a:r>
            <a:r>
              <a:rPr spc="-10" dirty="0"/>
              <a:t>ejemplo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5868987" y="1585467"/>
            <a:ext cx="155003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{E1,E2,E3,E4,E5}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129861" y="2747966"/>
            <a:ext cx="891540" cy="352425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74320">
              <a:lnSpc>
                <a:spcPts val="1905"/>
              </a:lnSpc>
            </a:pPr>
            <a:r>
              <a:rPr sz="1800" spc="-25" dirty="0">
                <a:latin typeface="Times New Roman"/>
                <a:cs typeface="Times New Roman"/>
              </a:rPr>
              <a:t>s_a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3562057" y="3094988"/>
            <a:ext cx="3278504" cy="679450"/>
            <a:chOff x="3562057" y="3094988"/>
            <a:chExt cx="3278504" cy="679450"/>
          </a:xfrm>
        </p:grpSpPr>
        <p:sp>
          <p:nvSpPr>
            <p:cNvPr id="15" name="object 15"/>
            <p:cNvSpPr/>
            <p:nvPr/>
          </p:nvSpPr>
          <p:spPr>
            <a:xfrm>
              <a:off x="3576345" y="3109276"/>
              <a:ext cx="2012950" cy="650875"/>
            </a:xfrm>
            <a:custGeom>
              <a:avLst/>
              <a:gdLst/>
              <a:ahLst/>
              <a:cxnLst/>
              <a:rect l="l" t="t" r="r" b="b"/>
              <a:pathLst>
                <a:path w="2012950" h="650875">
                  <a:moveTo>
                    <a:pt x="2012950" y="0"/>
                  </a:moveTo>
                  <a:lnTo>
                    <a:pt x="0" y="650874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587709" y="3109276"/>
              <a:ext cx="1238250" cy="650875"/>
            </a:xfrm>
            <a:custGeom>
              <a:avLst/>
              <a:gdLst/>
              <a:ahLst/>
              <a:cxnLst/>
              <a:rect l="l" t="t" r="r" b="b"/>
              <a:pathLst>
                <a:path w="1238250" h="650875">
                  <a:moveTo>
                    <a:pt x="0" y="0"/>
                  </a:moveTo>
                  <a:lnTo>
                    <a:pt x="1588" y="650874"/>
                  </a:lnTo>
                </a:path>
                <a:path w="1238250" h="650875">
                  <a:moveTo>
                    <a:pt x="0" y="0"/>
                  </a:moveTo>
                  <a:lnTo>
                    <a:pt x="1238250" y="650874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4077203" y="3237484"/>
            <a:ext cx="3321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alto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500929" y="2423667"/>
            <a:ext cx="157734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solidFill>
                  <a:srgbClr val="3333CC"/>
                </a:solidFill>
                <a:latin typeface="Times New Roman"/>
                <a:cs typeface="Times New Roman"/>
              </a:rPr>
              <a:t>{E3,E4,E5}</a:t>
            </a:r>
            <a:r>
              <a:rPr sz="1600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2400" baseline="32986" dirty="0">
                <a:latin typeface="Times New Roman"/>
                <a:cs typeface="Times New Roman"/>
              </a:rPr>
              <a:t>18-</a:t>
            </a:r>
            <a:r>
              <a:rPr sz="2400" spc="-37" baseline="32986" dirty="0">
                <a:latin typeface="Times New Roman"/>
                <a:cs typeface="Times New Roman"/>
              </a:rPr>
              <a:t>25</a:t>
            </a:r>
            <a:endParaRPr sz="2400" baseline="32986">
              <a:latin typeface="Times New Roman"/>
              <a:cs typeface="Times New Roman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5565843" y="2240033"/>
            <a:ext cx="2692400" cy="539750"/>
            <a:chOff x="5565843" y="2240033"/>
            <a:chExt cx="2692400" cy="539750"/>
          </a:xfrm>
        </p:grpSpPr>
        <p:sp>
          <p:nvSpPr>
            <p:cNvPr id="20" name="object 20"/>
            <p:cNvSpPr/>
            <p:nvPr/>
          </p:nvSpPr>
          <p:spPr>
            <a:xfrm>
              <a:off x="5580063" y="2254253"/>
              <a:ext cx="1081405" cy="494030"/>
            </a:xfrm>
            <a:custGeom>
              <a:avLst/>
              <a:gdLst/>
              <a:ahLst/>
              <a:cxnLst/>
              <a:rect l="l" t="t" r="r" b="b"/>
              <a:pathLst>
                <a:path w="1081404" h="494030">
                  <a:moveTo>
                    <a:pt x="1081088" y="0"/>
                  </a:moveTo>
                  <a:lnTo>
                    <a:pt x="0" y="493713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659563" y="2254253"/>
              <a:ext cx="1584325" cy="511175"/>
            </a:xfrm>
            <a:custGeom>
              <a:avLst/>
              <a:gdLst/>
              <a:ahLst/>
              <a:cxnLst/>
              <a:rect l="l" t="t" r="r" b="b"/>
              <a:pathLst>
                <a:path w="1584325" h="511175">
                  <a:moveTo>
                    <a:pt x="0" y="0"/>
                  </a:moveTo>
                  <a:lnTo>
                    <a:pt x="254000" y="511175"/>
                  </a:lnTo>
                </a:path>
                <a:path w="1584325" h="511175">
                  <a:moveTo>
                    <a:pt x="0" y="0"/>
                  </a:moveTo>
                  <a:lnTo>
                    <a:pt x="1584325" y="473075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3143250" y="3441700"/>
            <a:ext cx="4457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solidFill>
                  <a:srgbClr val="FF0000"/>
                </a:solidFill>
                <a:latin typeface="Times New Roman"/>
                <a:cs typeface="Times New Roman"/>
              </a:rPr>
              <a:t>{E4}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689525" y="3681476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45612" y="4403852"/>
            <a:ext cx="8255000" cy="1579245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25"/>
              </a:spcBef>
            </a:pPr>
            <a:r>
              <a:rPr sz="2400" dirty="0">
                <a:latin typeface="Times New Roman"/>
                <a:cs typeface="Times New Roman"/>
              </a:rPr>
              <a:t>Dos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preguntas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por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resolver:</a:t>
            </a:r>
            <a:endParaRPr sz="2400">
              <a:latin typeface="Times New Roman"/>
              <a:cs typeface="Times New Roman"/>
            </a:endParaRPr>
          </a:p>
          <a:p>
            <a:pPr marL="266700" indent="-254000">
              <a:lnSpc>
                <a:spcPct val="100000"/>
              </a:lnSpc>
              <a:spcBef>
                <a:spcPts val="520"/>
              </a:spcBef>
              <a:buClr>
                <a:srgbClr val="000000"/>
              </a:buClr>
              <a:buFont typeface="Times New Roman"/>
              <a:buAutoNum type="arabicPeriod"/>
              <a:tabLst>
                <a:tab pos="266700" algn="l"/>
              </a:tabLst>
            </a:pPr>
            <a:r>
              <a:rPr sz="2000" i="1" dirty="0">
                <a:solidFill>
                  <a:srgbClr val="FF0000"/>
                </a:solidFill>
                <a:latin typeface="Arial"/>
                <a:cs typeface="Arial"/>
              </a:rPr>
              <a:t>mejorAtributo</a:t>
            </a:r>
            <a:r>
              <a:rPr sz="2000" i="1" spc="-5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000" i="1" dirty="0">
                <a:solidFill>
                  <a:srgbClr val="FF0000"/>
                </a:solidFill>
                <a:latin typeface="Arial"/>
                <a:cs typeface="Arial"/>
              </a:rPr>
              <a:t>(S,A)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:</a:t>
            </a:r>
            <a:r>
              <a:rPr sz="2000" spc="-3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¿Cómo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seleccionar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mejor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atributo?</a:t>
            </a:r>
            <a:endParaRPr sz="2000">
              <a:latin typeface="Times New Roman"/>
              <a:cs typeface="Times New Roman"/>
            </a:endParaRPr>
          </a:p>
          <a:p>
            <a:pPr marL="266700" marR="5080" indent="-254000">
              <a:lnSpc>
                <a:spcPct val="121000"/>
              </a:lnSpc>
              <a:buClr>
                <a:srgbClr val="000000"/>
              </a:buClr>
              <a:buFont typeface="Times New Roman"/>
              <a:buAutoNum type="arabicPeriod"/>
              <a:tabLst>
                <a:tab pos="2362200" algn="l"/>
              </a:tabLst>
            </a:pPr>
            <a:r>
              <a:rPr sz="2000" i="1" dirty="0">
                <a:solidFill>
                  <a:srgbClr val="00B050"/>
                </a:solidFill>
                <a:latin typeface="Arial"/>
                <a:cs typeface="Arial"/>
              </a:rPr>
              <a:t>termina?(n,</a:t>
            </a:r>
            <a:r>
              <a:rPr sz="2000" i="1" spc="-45" dirty="0">
                <a:solidFill>
                  <a:srgbClr val="00B050"/>
                </a:solidFill>
                <a:latin typeface="Arial"/>
                <a:cs typeface="Arial"/>
              </a:rPr>
              <a:t> </a:t>
            </a:r>
            <a:r>
              <a:rPr sz="2000" i="1" dirty="0">
                <a:solidFill>
                  <a:srgbClr val="00B050"/>
                </a:solidFill>
                <a:latin typeface="Arial"/>
                <a:cs typeface="Arial"/>
              </a:rPr>
              <a:t>S,</a:t>
            </a:r>
            <a:r>
              <a:rPr sz="2000" i="1" spc="-90" dirty="0">
                <a:solidFill>
                  <a:srgbClr val="00B050"/>
                </a:solidFill>
                <a:latin typeface="Arial"/>
                <a:cs typeface="Arial"/>
              </a:rPr>
              <a:t> </a:t>
            </a:r>
            <a:r>
              <a:rPr sz="2000" i="1" dirty="0">
                <a:solidFill>
                  <a:srgbClr val="00B050"/>
                </a:solidFill>
                <a:latin typeface="Arial"/>
                <a:cs typeface="Arial"/>
              </a:rPr>
              <a:t>A):</a:t>
            </a:r>
            <a:r>
              <a:rPr sz="2000" i="1" spc="-25" dirty="0">
                <a:solidFill>
                  <a:srgbClr val="00B050"/>
                </a:solidFill>
                <a:latin typeface="Arial"/>
                <a:cs typeface="Arial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¿Determinar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rama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debe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terminar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nodo 	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cómo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terminar?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45612" y="1289811"/>
            <a:ext cx="1384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316944" y="1289811"/>
            <a:ext cx="9753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79450" algn="l"/>
              </a:tabLst>
            </a:pPr>
            <a:r>
              <a:rPr sz="1600" b="1" spc="-20" dirty="0">
                <a:latin typeface="Times New Roman"/>
                <a:cs typeface="Times New Roman"/>
              </a:rPr>
              <a:t>edad</a:t>
            </a:r>
            <a:r>
              <a:rPr sz="1600" b="1" dirty="0">
                <a:latin typeface="Times New Roman"/>
                <a:cs typeface="Times New Roman"/>
              </a:rPr>
              <a:t>	</a:t>
            </a:r>
            <a:r>
              <a:rPr sz="1600" b="1" spc="-25" dirty="0">
                <a:latin typeface="Times New Roman"/>
                <a:cs typeface="Times New Roman"/>
              </a:rPr>
              <a:t>s_a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864755" y="1289811"/>
            <a:ext cx="6146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spc="-10" dirty="0">
                <a:latin typeface="Times New Roman"/>
                <a:cs typeface="Times New Roman"/>
              </a:rPr>
              <a:t>tarjeta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45612" y="1625091"/>
            <a:ext cx="30861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Ej1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316944" y="1625091"/>
            <a:ext cx="10433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79450" algn="l"/>
              </a:tabLst>
            </a:pPr>
            <a:r>
              <a:rPr sz="1600" spc="-25" dirty="0">
                <a:latin typeface="Times New Roman"/>
                <a:cs typeface="Times New Roman"/>
              </a:rPr>
              <a:t>&lt;18</a:t>
            </a:r>
            <a:r>
              <a:rPr sz="1600" dirty="0">
                <a:latin typeface="Times New Roman"/>
                <a:cs typeface="Times New Roman"/>
              </a:rPr>
              <a:t>	</a:t>
            </a:r>
            <a:r>
              <a:rPr sz="1600" spc="-20" dirty="0">
                <a:latin typeface="Times New Roman"/>
                <a:cs typeface="Times New Roman"/>
              </a:rPr>
              <a:t>bajo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864755" y="1625091"/>
            <a:ext cx="3175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NO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45612" y="1960371"/>
            <a:ext cx="30861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Ej2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316944" y="1960371"/>
            <a:ext cx="9988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79450" algn="l"/>
              </a:tabLst>
            </a:pPr>
            <a:r>
              <a:rPr sz="1600" spc="-25" dirty="0">
                <a:latin typeface="Times New Roman"/>
                <a:cs typeface="Times New Roman"/>
              </a:rPr>
              <a:t>&lt;18</a:t>
            </a:r>
            <a:r>
              <a:rPr sz="1600" dirty="0">
                <a:latin typeface="Times New Roman"/>
                <a:cs typeface="Times New Roman"/>
              </a:rPr>
              <a:t>	</a:t>
            </a:r>
            <a:r>
              <a:rPr sz="1600" spc="-20" dirty="0">
                <a:latin typeface="Times New Roman"/>
                <a:cs typeface="Times New Roman"/>
              </a:rPr>
              <a:t>alto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864755" y="1960371"/>
            <a:ext cx="3175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NO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45612" y="2295652"/>
            <a:ext cx="30861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Ej3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316944" y="2295652"/>
            <a:ext cx="5003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18-</a:t>
            </a:r>
            <a:r>
              <a:rPr sz="1600" spc="-25" dirty="0">
                <a:latin typeface="Times New Roman"/>
                <a:cs typeface="Times New Roman"/>
              </a:rPr>
              <a:t>25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983971" y="2295652"/>
            <a:ext cx="108648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92810" algn="l"/>
              </a:tabLst>
            </a:pPr>
            <a:r>
              <a:rPr sz="1600" spc="-10" dirty="0">
                <a:latin typeface="Times New Roman"/>
                <a:cs typeface="Times New Roman"/>
              </a:rPr>
              <a:t>medio</a:t>
            </a:r>
            <a:r>
              <a:rPr sz="1600" dirty="0">
                <a:latin typeface="Times New Roman"/>
                <a:cs typeface="Times New Roman"/>
              </a:rPr>
              <a:t>	</a:t>
            </a:r>
            <a:r>
              <a:rPr sz="1600" spc="-25" dirty="0">
                <a:latin typeface="Times New Roman"/>
                <a:cs typeface="Times New Roman"/>
              </a:rPr>
              <a:t>SI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45612" y="2630932"/>
            <a:ext cx="30861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Ej4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316944" y="2630932"/>
            <a:ext cx="5003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18-</a:t>
            </a:r>
            <a:r>
              <a:rPr sz="1600" spc="-25" dirty="0">
                <a:latin typeface="Times New Roman"/>
                <a:cs typeface="Times New Roman"/>
              </a:rPr>
              <a:t>25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983971" y="2630932"/>
            <a:ext cx="3321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alto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864755" y="2630932"/>
            <a:ext cx="20574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SI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454025" y="1254125"/>
            <a:ext cx="3124200" cy="2046605"/>
            <a:chOff x="454025" y="1254125"/>
            <a:chExt cx="3124200" cy="2046605"/>
          </a:xfrm>
        </p:grpSpPr>
        <p:sp>
          <p:nvSpPr>
            <p:cNvPr id="42" name="object 42"/>
            <p:cNvSpPr/>
            <p:nvPr/>
          </p:nvSpPr>
          <p:spPr>
            <a:xfrm>
              <a:off x="1239643" y="1268412"/>
              <a:ext cx="5715" cy="2021205"/>
            </a:xfrm>
            <a:custGeom>
              <a:avLst/>
              <a:gdLst/>
              <a:ahLst/>
              <a:cxnLst/>
              <a:rect l="l" t="t" r="r" b="b"/>
              <a:pathLst>
                <a:path w="5715" h="2021204">
                  <a:moveTo>
                    <a:pt x="0" y="0"/>
                  </a:moveTo>
                  <a:lnTo>
                    <a:pt x="5151" y="2020887"/>
                  </a:lnTo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901520" y="1268412"/>
              <a:ext cx="5715" cy="2021205"/>
            </a:xfrm>
            <a:custGeom>
              <a:avLst/>
              <a:gdLst/>
              <a:ahLst/>
              <a:cxnLst/>
              <a:rect l="l" t="t" r="r" b="b"/>
              <a:pathLst>
                <a:path w="5714" h="2021204">
                  <a:moveTo>
                    <a:pt x="5151" y="0"/>
                  </a:moveTo>
                  <a:lnTo>
                    <a:pt x="0" y="2020887"/>
                  </a:lnTo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819648" y="1268412"/>
              <a:ext cx="1905" cy="2021205"/>
            </a:xfrm>
            <a:custGeom>
              <a:avLst/>
              <a:gdLst/>
              <a:ahLst/>
              <a:cxnLst/>
              <a:rect l="l" t="t" r="r" b="b"/>
              <a:pathLst>
                <a:path w="1905" h="2021204">
                  <a:moveTo>
                    <a:pt x="1288" y="0"/>
                  </a:moveTo>
                  <a:lnTo>
                    <a:pt x="0" y="2020887"/>
                  </a:lnTo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68312" y="1603375"/>
              <a:ext cx="3090545" cy="1905"/>
            </a:xfrm>
            <a:custGeom>
              <a:avLst/>
              <a:gdLst/>
              <a:ahLst/>
              <a:cxnLst/>
              <a:rect l="l" t="t" r="r" b="b"/>
              <a:pathLst>
                <a:path w="3090545" h="1905">
                  <a:moveTo>
                    <a:pt x="0" y="0"/>
                  </a:moveTo>
                  <a:lnTo>
                    <a:pt x="3090474" y="1587"/>
                  </a:lnTo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468312" y="1938337"/>
              <a:ext cx="3090545" cy="1905"/>
            </a:xfrm>
            <a:custGeom>
              <a:avLst/>
              <a:gdLst/>
              <a:ahLst/>
              <a:cxnLst/>
              <a:rect l="l" t="t" r="r" b="b"/>
              <a:pathLst>
                <a:path w="3090545" h="1905">
                  <a:moveTo>
                    <a:pt x="0" y="0"/>
                  </a:moveTo>
                  <a:lnTo>
                    <a:pt x="3090474" y="1587"/>
                  </a:lnTo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68312" y="2274887"/>
              <a:ext cx="3090545" cy="1905"/>
            </a:xfrm>
            <a:custGeom>
              <a:avLst/>
              <a:gdLst/>
              <a:ahLst/>
              <a:cxnLst/>
              <a:rect l="l" t="t" r="r" b="b"/>
              <a:pathLst>
                <a:path w="3090545" h="1905">
                  <a:moveTo>
                    <a:pt x="0" y="0"/>
                  </a:moveTo>
                  <a:lnTo>
                    <a:pt x="3090474" y="1587"/>
                  </a:lnTo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68312" y="2609850"/>
              <a:ext cx="3090545" cy="1905"/>
            </a:xfrm>
            <a:custGeom>
              <a:avLst/>
              <a:gdLst/>
              <a:ahLst/>
              <a:cxnLst/>
              <a:rect l="l" t="t" r="r" b="b"/>
              <a:pathLst>
                <a:path w="3090545" h="1905">
                  <a:moveTo>
                    <a:pt x="0" y="0"/>
                  </a:moveTo>
                  <a:lnTo>
                    <a:pt x="3090474" y="1587"/>
                  </a:lnTo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68312" y="1268412"/>
              <a:ext cx="9525" cy="2012950"/>
            </a:xfrm>
            <a:custGeom>
              <a:avLst/>
              <a:gdLst/>
              <a:ahLst/>
              <a:cxnLst/>
              <a:rect l="l" t="t" r="r" b="b"/>
              <a:pathLst>
                <a:path w="9525" h="2012950">
                  <a:moveTo>
                    <a:pt x="0" y="0"/>
                  </a:moveTo>
                  <a:lnTo>
                    <a:pt x="9014" y="2012950"/>
                  </a:lnTo>
                </a:path>
              </a:pathLst>
            </a:custGeom>
            <a:ln w="284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558786" y="1268412"/>
              <a:ext cx="5715" cy="2016125"/>
            </a:xfrm>
            <a:custGeom>
              <a:avLst/>
              <a:gdLst/>
              <a:ahLst/>
              <a:cxnLst/>
              <a:rect l="l" t="t" r="r" b="b"/>
              <a:pathLst>
                <a:path w="5714" h="2016125">
                  <a:moveTo>
                    <a:pt x="0" y="0"/>
                  </a:moveTo>
                  <a:lnTo>
                    <a:pt x="5151" y="2016125"/>
                  </a:lnTo>
                </a:path>
              </a:pathLst>
            </a:custGeom>
            <a:ln w="284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68312" y="1268412"/>
              <a:ext cx="3090545" cy="1905"/>
            </a:xfrm>
            <a:custGeom>
              <a:avLst/>
              <a:gdLst/>
              <a:ahLst/>
              <a:cxnLst/>
              <a:rect l="l" t="t" r="r" b="b"/>
              <a:pathLst>
                <a:path w="3090545" h="1905">
                  <a:moveTo>
                    <a:pt x="0" y="0"/>
                  </a:moveTo>
                  <a:lnTo>
                    <a:pt x="3090474" y="1587"/>
                  </a:lnTo>
                </a:path>
              </a:pathLst>
            </a:custGeom>
            <a:ln w="284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468312" y="3284537"/>
              <a:ext cx="3090545" cy="1905"/>
            </a:xfrm>
            <a:custGeom>
              <a:avLst/>
              <a:gdLst/>
              <a:ahLst/>
              <a:cxnLst/>
              <a:rect l="l" t="t" r="r" b="b"/>
              <a:pathLst>
                <a:path w="3090545" h="1904">
                  <a:moveTo>
                    <a:pt x="0" y="0"/>
                  </a:moveTo>
                  <a:lnTo>
                    <a:pt x="3090474" y="1587"/>
                  </a:lnTo>
                </a:path>
              </a:pathLst>
            </a:custGeom>
            <a:ln w="284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68312" y="2924596"/>
              <a:ext cx="3090545" cy="1905"/>
            </a:xfrm>
            <a:custGeom>
              <a:avLst/>
              <a:gdLst/>
              <a:ahLst/>
              <a:cxnLst/>
              <a:rect l="l" t="t" r="r" b="b"/>
              <a:pathLst>
                <a:path w="3090545" h="1905">
                  <a:moveTo>
                    <a:pt x="0" y="0"/>
                  </a:moveTo>
                  <a:lnTo>
                    <a:pt x="3090474" y="1587"/>
                  </a:lnTo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545612" y="2972308"/>
            <a:ext cx="30861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Ej5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316944" y="2972308"/>
            <a:ext cx="5003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18-</a:t>
            </a:r>
            <a:r>
              <a:rPr sz="1600" spc="-25" dirty="0">
                <a:latin typeface="Times New Roman"/>
                <a:cs typeface="Times New Roman"/>
              </a:rPr>
              <a:t>25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983971" y="2972308"/>
            <a:ext cx="11988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92810" algn="l"/>
              </a:tabLst>
            </a:pPr>
            <a:r>
              <a:rPr sz="1600" spc="-10" dirty="0">
                <a:latin typeface="Times New Roman"/>
                <a:cs typeface="Times New Roman"/>
              </a:rPr>
              <a:t>medio</a:t>
            </a:r>
            <a:r>
              <a:rPr sz="1600" dirty="0">
                <a:latin typeface="Times New Roman"/>
                <a:cs typeface="Times New Roman"/>
              </a:rPr>
              <a:t>	</a:t>
            </a:r>
            <a:r>
              <a:rPr sz="1600" spc="-25" dirty="0">
                <a:latin typeface="Times New Roman"/>
                <a:cs typeface="Times New Roman"/>
              </a:rPr>
              <a:t>NO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454093" y="2250084"/>
            <a:ext cx="3150870" cy="1049655"/>
            <a:chOff x="454093" y="2250084"/>
            <a:chExt cx="3150870" cy="1049655"/>
          </a:xfrm>
        </p:grpSpPr>
        <p:sp>
          <p:nvSpPr>
            <p:cNvPr id="58" name="object 58"/>
            <p:cNvSpPr/>
            <p:nvPr/>
          </p:nvSpPr>
          <p:spPr>
            <a:xfrm>
              <a:off x="468313" y="2276872"/>
              <a:ext cx="3095625" cy="1008380"/>
            </a:xfrm>
            <a:custGeom>
              <a:avLst/>
              <a:gdLst/>
              <a:ahLst/>
              <a:cxnLst/>
              <a:rect l="l" t="t" r="r" b="b"/>
              <a:pathLst>
                <a:path w="3095625" h="1008379">
                  <a:moveTo>
                    <a:pt x="0" y="0"/>
                  </a:moveTo>
                  <a:lnTo>
                    <a:pt x="3095625" y="0"/>
                  </a:lnTo>
                  <a:lnTo>
                    <a:pt x="3095625" y="1008063"/>
                  </a:lnTo>
                  <a:lnTo>
                    <a:pt x="0" y="1008063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301329" y="2293462"/>
              <a:ext cx="607060" cy="975360"/>
            </a:xfrm>
            <a:custGeom>
              <a:avLst/>
              <a:gdLst/>
              <a:ahLst/>
              <a:cxnLst/>
              <a:rect l="l" t="t" r="r" b="b"/>
              <a:pathLst>
                <a:path w="607060" h="975360">
                  <a:moveTo>
                    <a:pt x="0" y="0"/>
                  </a:moveTo>
                  <a:lnTo>
                    <a:pt x="606809" y="975180"/>
                  </a:lnTo>
                </a:path>
              </a:pathLst>
            </a:custGeom>
            <a:ln w="28440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301330" y="2293462"/>
              <a:ext cx="607060" cy="975360"/>
            </a:xfrm>
            <a:custGeom>
              <a:avLst/>
              <a:gdLst/>
              <a:ahLst/>
              <a:cxnLst/>
              <a:rect l="l" t="t" r="r" b="b"/>
              <a:pathLst>
                <a:path w="607060" h="975360">
                  <a:moveTo>
                    <a:pt x="606809" y="0"/>
                  </a:moveTo>
                  <a:lnTo>
                    <a:pt x="0" y="975180"/>
                  </a:lnTo>
                </a:path>
              </a:pathLst>
            </a:custGeom>
            <a:ln w="28440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77327" y="2597753"/>
              <a:ext cx="3107690" cy="328930"/>
            </a:xfrm>
            <a:custGeom>
              <a:avLst/>
              <a:gdLst/>
              <a:ahLst/>
              <a:cxnLst/>
              <a:rect l="l" t="t" r="r" b="b"/>
              <a:pathLst>
                <a:path w="3107690" h="328930">
                  <a:moveTo>
                    <a:pt x="0" y="0"/>
                  </a:moveTo>
                  <a:lnTo>
                    <a:pt x="3107613" y="0"/>
                  </a:lnTo>
                  <a:lnTo>
                    <a:pt x="3107613" y="328431"/>
                  </a:lnTo>
                  <a:lnTo>
                    <a:pt x="0" y="328431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313569" y="2603158"/>
              <a:ext cx="609600" cy="318135"/>
            </a:xfrm>
            <a:custGeom>
              <a:avLst/>
              <a:gdLst/>
              <a:ahLst/>
              <a:cxnLst/>
              <a:rect l="l" t="t" r="r" b="b"/>
              <a:pathLst>
                <a:path w="609600" h="318135">
                  <a:moveTo>
                    <a:pt x="0" y="0"/>
                  </a:moveTo>
                  <a:lnTo>
                    <a:pt x="609159" y="317718"/>
                  </a:lnTo>
                </a:path>
              </a:pathLst>
            </a:custGeom>
            <a:ln w="2844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313570" y="2603158"/>
              <a:ext cx="609600" cy="318135"/>
            </a:xfrm>
            <a:custGeom>
              <a:avLst/>
              <a:gdLst/>
              <a:ahLst/>
              <a:cxnLst/>
              <a:rect l="l" t="t" r="r" b="b"/>
              <a:pathLst>
                <a:path w="609600" h="318135">
                  <a:moveTo>
                    <a:pt x="609159" y="0"/>
                  </a:moveTo>
                  <a:lnTo>
                    <a:pt x="0" y="317718"/>
                  </a:lnTo>
                </a:path>
              </a:pathLst>
            </a:custGeom>
            <a:ln w="2844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044152" y="2605291"/>
              <a:ext cx="609600" cy="318135"/>
            </a:xfrm>
            <a:custGeom>
              <a:avLst/>
              <a:gdLst/>
              <a:ahLst/>
              <a:cxnLst/>
              <a:rect l="l" t="t" r="r" b="b"/>
              <a:pathLst>
                <a:path w="609600" h="318135">
                  <a:moveTo>
                    <a:pt x="0" y="0"/>
                  </a:moveTo>
                  <a:lnTo>
                    <a:pt x="609159" y="317718"/>
                  </a:lnTo>
                </a:path>
              </a:pathLst>
            </a:custGeom>
            <a:ln w="2844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044151" y="2605291"/>
              <a:ext cx="609600" cy="318135"/>
            </a:xfrm>
            <a:custGeom>
              <a:avLst/>
              <a:gdLst/>
              <a:ahLst/>
              <a:cxnLst/>
              <a:rect l="l" t="t" r="r" b="b"/>
              <a:pathLst>
                <a:path w="609600" h="318135">
                  <a:moveTo>
                    <a:pt x="609159" y="0"/>
                  </a:moveTo>
                  <a:lnTo>
                    <a:pt x="0" y="317718"/>
                  </a:lnTo>
                </a:path>
              </a:pathLst>
            </a:custGeom>
            <a:ln w="2844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70293" y="2264304"/>
              <a:ext cx="3107690" cy="328930"/>
            </a:xfrm>
            <a:custGeom>
              <a:avLst/>
              <a:gdLst/>
              <a:ahLst/>
              <a:cxnLst/>
              <a:rect l="l" t="t" r="r" b="b"/>
              <a:pathLst>
                <a:path w="3107690" h="328930">
                  <a:moveTo>
                    <a:pt x="0" y="0"/>
                  </a:moveTo>
                  <a:lnTo>
                    <a:pt x="3107613" y="0"/>
                  </a:lnTo>
                  <a:lnTo>
                    <a:pt x="3107613" y="328431"/>
                  </a:lnTo>
                  <a:lnTo>
                    <a:pt x="0" y="328431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306535" y="2269709"/>
              <a:ext cx="609600" cy="318135"/>
            </a:xfrm>
            <a:custGeom>
              <a:avLst/>
              <a:gdLst/>
              <a:ahLst/>
              <a:cxnLst/>
              <a:rect l="l" t="t" r="r" b="b"/>
              <a:pathLst>
                <a:path w="609600" h="318135">
                  <a:moveTo>
                    <a:pt x="0" y="0"/>
                  </a:moveTo>
                  <a:lnTo>
                    <a:pt x="609159" y="317718"/>
                  </a:lnTo>
                </a:path>
              </a:pathLst>
            </a:custGeom>
            <a:ln w="2844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306534" y="2269709"/>
              <a:ext cx="609600" cy="318135"/>
            </a:xfrm>
            <a:custGeom>
              <a:avLst/>
              <a:gdLst/>
              <a:ahLst/>
              <a:cxnLst/>
              <a:rect l="l" t="t" r="r" b="b"/>
              <a:pathLst>
                <a:path w="609600" h="318135">
                  <a:moveTo>
                    <a:pt x="609159" y="0"/>
                  </a:moveTo>
                  <a:lnTo>
                    <a:pt x="0" y="317718"/>
                  </a:lnTo>
                </a:path>
              </a:pathLst>
            </a:custGeom>
            <a:ln w="2844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037116" y="2271844"/>
              <a:ext cx="609600" cy="318135"/>
            </a:xfrm>
            <a:custGeom>
              <a:avLst/>
              <a:gdLst/>
              <a:ahLst/>
              <a:cxnLst/>
              <a:rect l="l" t="t" r="r" b="b"/>
              <a:pathLst>
                <a:path w="609600" h="318135">
                  <a:moveTo>
                    <a:pt x="0" y="0"/>
                  </a:moveTo>
                  <a:lnTo>
                    <a:pt x="609159" y="317718"/>
                  </a:lnTo>
                </a:path>
              </a:pathLst>
            </a:custGeom>
            <a:ln w="2844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037117" y="2271844"/>
              <a:ext cx="609600" cy="318135"/>
            </a:xfrm>
            <a:custGeom>
              <a:avLst/>
              <a:gdLst/>
              <a:ahLst/>
              <a:cxnLst/>
              <a:rect l="l" t="t" r="r" b="b"/>
              <a:pathLst>
                <a:path w="609600" h="318135">
                  <a:moveTo>
                    <a:pt x="609159" y="0"/>
                  </a:moveTo>
                  <a:lnTo>
                    <a:pt x="0" y="317718"/>
                  </a:lnTo>
                </a:path>
              </a:pathLst>
            </a:custGeom>
            <a:ln w="2844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82692" y="2944770"/>
              <a:ext cx="3107690" cy="328930"/>
            </a:xfrm>
            <a:custGeom>
              <a:avLst/>
              <a:gdLst/>
              <a:ahLst/>
              <a:cxnLst/>
              <a:rect l="l" t="t" r="r" b="b"/>
              <a:pathLst>
                <a:path w="3107690" h="328929">
                  <a:moveTo>
                    <a:pt x="0" y="0"/>
                  </a:moveTo>
                  <a:lnTo>
                    <a:pt x="3107613" y="0"/>
                  </a:lnTo>
                  <a:lnTo>
                    <a:pt x="3107613" y="328431"/>
                  </a:lnTo>
                  <a:lnTo>
                    <a:pt x="0" y="328431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318934" y="2950174"/>
              <a:ext cx="609600" cy="318135"/>
            </a:xfrm>
            <a:custGeom>
              <a:avLst/>
              <a:gdLst/>
              <a:ahLst/>
              <a:cxnLst/>
              <a:rect l="l" t="t" r="r" b="b"/>
              <a:pathLst>
                <a:path w="609600" h="318135">
                  <a:moveTo>
                    <a:pt x="0" y="0"/>
                  </a:moveTo>
                  <a:lnTo>
                    <a:pt x="609159" y="317718"/>
                  </a:lnTo>
                </a:path>
              </a:pathLst>
            </a:custGeom>
            <a:ln w="2844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318934" y="2950174"/>
              <a:ext cx="609600" cy="318135"/>
            </a:xfrm>
            <a:custGeom>
              <a:avLst/>
              <a:gdLst/>
              <a:ahLst/>
              <a:cxnLst/>
              <a:rect l="l" t="t" r="r" b="b"/>
              <a:pathLst>
                <a:path w="609600" h="318135">
                  <a:moveTo>
                    <a:pt x="609159" y="0"/>
                  </a:moveTo>
                  <a:lnTo>
                    <a:pt x="0" y="317718"/>
                  </a:lnTo>
                </a:path>
              </a:pathLst>
            </a:custGeom>
            <a:ln w="2844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049517" y="2952309"/>
              <a:ext cx="609600" cy="318135"/>
            </a:xfrm>
            <a:custGeom>
              <a:avLst/>
              <a:gdLst/>
              <a:ahLst/>
              <a:cxnLst/>
              <a:rect l="l" t="t" r="r" b="b"/>
              <a:pathLst>
                <a:path w="609600" h="318135">
                  <a:moveTo>
                    <a:pt x="0" y="0"/>
                  </a:moveTo>
                  <a:lnTo>
                    <a:pt x="609159" y="317718"/>
                  </a:lnTo>
                </a:path>
              </a:pathLst>
            </a:custGeom>
            <a:ln w="2844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049517" y="2952309"/>
              <a:ext cx="609600" cy="318135"/>
            </a:xfrm>
            <a:custGeom>
              <a:avLst/>
              <a:gdLst/>
              <a:ahLst/>
              <a:cxnLst/>
              <a:rect l="l" t="t" r="r" b="b"/>
              <a:pathLst>
                <a:path w="609600" h="318135">
                  <a:moveTo>
                    <a:pt x="609159" y="0"/>
                  </a:moveTo>
                  <a:lnTo>
                    <a:pt x="0" y="317718"/>
                  </a:lnTo>
                </a:path>
              </a:pathLst>
            </a:custGeom>
            <a:ln w="2844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" name="object 76"/>
          <p:cNvSpPr txBox="1"/>
          <p:nvPr/>
        </p:nvSpPr>
        <p:spPr>
          <a:xfrm>
            <a:off x="6203950" y="1901825"/>
            <a:ext cx="914400" cy="352425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48285">
              <a:lnSpc>
                <a:spcPct val="100000"/>
              </a:lnSpc>
            </a:pPr>
            <a:r>
              <a:rPr sz="1800" spc="-20" dirty="0">
                <a:latin typeface="Times New Roman"/>
                <a:cs typeface="Times New Roman"/>
              </a:rPr>
              <a:t>edad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173120" y="3760149"/>
            <a:ext cx="868680" cy="2857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2025"/>
              </a:lnSpc>
            </a:pPr>
            <a:r>
              <a:rPr sz="1800" spc="-25" dirty="0">
                <a:latin typeface="Times New Roman"/>
                <a:cs typeface="Times New Roman"/>
              </a:rPr>
              <a:t>SI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993806" y="3374644"/>
            <a:ext cx="5353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medio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613763" y="3463035"/>
            <a:ext cx="77279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solidFill>
                  <a:srgbClr val="00B050"/>
                </a:solidFill>
                <a:latin typeface="Times New Roman"/>
                <a:cs typeface="Times New Roman"/>
              </a:rPr>
              <a:t>{E3,</a:t>
            </a:r>
            <a:r>
              <a:rPr sz="1600" spc="-15" dirty="0">
                <a:solidFill>
                  <a:srgbClr val="00B050"/>
                </a:solidFill>
                <a:latin typeface="Times New Roman"/>
                <a:cs typeface="Times New Roman"/>
              </a:rPr>
              <a:t> </a:t>
            </a:r>
            <a:r>
              <a:rPr sz="1600" spc="-25" dirty="0">
                <a:solidFill>
                  <a:srgbClr val="00B050"/>
                </a:solidFill>
                <a:latin typeface="Times New Roman"/>
                <a:cs typeface="Times New Roman"/>
              </a:rPr>
              <a:t>E5}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129861" y="3760149"/>
            <a:ext cx="891540" cy="2857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19380">
              <a:lnSpc>
                <a:spcPts val="1975"/>
              </a:lnSpc>
            </a:pPr>
            <a:r>
              <a:rPr sz="1800" spc="-10" dirty="0">
                <a:latin typeface="Times New Roman"/>
                <a:cs typeface="Times New Roman"/>
              </a:rPr>
              <a:t>SI/NO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7055397" y="2840228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pic>
        <p:nvPicPr>
          <p:cNvPr id="82" name="object 8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83" name="object 83"/>
          <p:cNvSpPr txBox="1"/>
          <p:nvPr/>
        </p:nvSpPr>
        <p:spPr>
          <a:xfrm>
            <a:off x="8359140" y="6437454"/>
            <a:ext cx="286385" cy="2241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45"/>
              </a:lnSpc>
            </a:pPr>
            <a:r>
              <a:rPr sz="1400" spc="-25" dirty="0">
                <a:solidFill>
                  <a:srgbClr val="898989"/>
                </a:solidFill>
                <a:latin typeface="Arial"/>
                <a:cs typeface="Arial"/>
              </a:rPr>
              <a:t>23</a:t>
            </a:r>
            <a:endParaRPr sz="14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978150" y="362203"/>
            <a:ext cx="318897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Solución</a:t>
            </a:r>
            <a:r>
              <a:rPr spc="-30" dirty="0"/>
              <a:t> </a:t>
            </a:r>
            <a:r>
              <a:rPr dirty="0"/>
              <a:t>3:</a:t>
            </a:r>
            <a:r>
              <a:rPr spc="-25" dirty="0"/>
              <a:t> </a:t>
            </a:r>
            <a:r>
              <a:rPr spc="-10" dirty="0"/>
              <a:t>búsqueda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11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64540" y="931164"/>
            <a:ext cx="7504430" cy="5125720"/>
          </a:xfrm>
          <a:prstGeom prst="rect">
            <a:avLst/>
          </a:prstGeom>
        </p:spPr>
        <p:txBody>
          <a:bodyPr vert="horz" wrap="square" lIns="0" tIns="100965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795"/>
              </a:spcBef>
            </a:pPr>
            <a:r>
              <a:rPr sz="2000" b="1" dirty="0">
                <a:latin typeface="Times New Roman"/>
                <a:cs typeface="Times New Roman"/>
              </a:rPr>
              <a:t>Métodos</a:t>
            </a:r>
            <a:r>
              <a:rPr sz="2000" b="1" spc="-4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independientes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del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problema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97180" indent="-284480" algn="just">
              <a:lnSpc>
                <a:spcPct val="100000"/>
              </a:lnSpc>
              <a:spcBef>
                <a:spcPts val="695"/>
              </a:spcBef>
              <a:buChar char="•"/>
              <a:tabLst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modelo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simbólico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problema:</a:t>
            </a:r>
            <a:endParaRPr sz="2000">
              <a:latin typeface="Times New Roman"/>
              <a:cs typeface="Times New Roman"/>
            </a:endParaRPr>
          </a:p>
          <a:p>
            <a:pPr marL="772795" marR="5080" lvl="1" indent="-285750" algn="just">
              <a:lnSpc>
                <a:spcPct val="106700"/>
              </a:lnSpc>
              <a:spcBef>
                <a:spcPts val="370"/>
              </a:spcBef>
              <a:buChar char="–"/>
              <a:tabLst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“inicialmente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discos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reposan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tamaño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decrece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abajo </a:t>
            </a:r>
            <a:r>
              <a:rPr sz="1800" dirty="0">
                <a:latin typeface="Times New Roman"/>
                <a:cs typeface="Times New Roman"/>
              </a:rPr>
              <a:t>hasta</a:t>
            </a:r>
            <a:r>
              <a:rPr sz="1800" spc="-10" dirty="0">
                <a:latin typeface="Times New Roman"/>
                <a:cs typeface="Times New Roman"/>
              </a:rPr>
              <a:t> arriba”</a:t>
            </a:r>
            <a:endParaRPr sz="1800">
              <a:latin typeface="Times New Roman"/>
              <a:cs typeface="Times New Roman"/>
            </a:endParaRPr>
          </a:p>
          <a:p>
            <a:pPr marL="773430" lvl="1" indent="-286385" algn="just">
              <a:lnSpc>
                <a:spcPct val="100000"/>
              </a:lnSpc>
              <a:spcBef>
                <a:spcPts val="430"/>
              </a:spcBef>
              <a:buChar char="–"/>
              <a:tabLst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“queremos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discos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estén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C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mismo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orden”</a:t>
            </a:r>
            <a:endParaRPr sz="1800">
              <a:latin typeface="Times New Roman"/>
              <a:cs typeface="Times New Roman"/>
            </a:endParaRPr>
          </a:p>
          <a:p>
            <a:pPr marL="772795" marR="81280" lvl="1" indent="-285750" algn="just">
              <a:lnSpc>
                <a:spcPct val="111100"/>
              </a:lnSpc>
              <a:spcBef>
                <a:spcPts val="190"/>
              </a:spcBef>
              <a:buChar char="–"/>
              <a:tabLst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“podemos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mover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 disco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I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aguja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dirty="0">
                <a:latin typeface="Times New Roman"/>
                <a:cs typeface="Times New Roman"/>
              </a:rPr>
              <a:t>, 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hay otro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disco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 </a:t>
            </a:r>
            <a:r>
              <a:rPr sz="1800" spc="-10" dirty="0">
                <a:latin typeface="Times New Roman"/>
                <a:cs typeface="Times New Roman"/>
              </a:rPr>
              <a:t>encima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I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actualmente hay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discos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entonces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dichos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discos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25" dirty="0">
                <a:latin typeface="Times New Roman"/>
                <a:cs typeface="Times New Roman"/>
              </a:rPr>
              <a:t>ser </a:t>
            </a:r>
            <a:r>
              <a:rPr sz="1800" dirty="0">
                <a:latin typeface="Times New Roman"/>
                <a:cs typeface="Times New Roman"/>
              </a:rPr>
              <a:t>más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grandes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</a:t>
            </a:r>
            <a:r>
              <a:rPr sz="1800" i="1" spc="-25" dirty="0">
                <a:latin typeface="Times New Roman"/>
                <a:cs typeface="Times New Roman"/>
              </a:rPr>
              <a:t>I</a:t>
            </a:r>
            <a:r>
              <a:rPr sz="1800" spc="-25" dirty="0">
                <a:latin typeface="Times New Roman"/>
                <a:cs typeface="Times New Roman"/>
              </a:rPr>
              <a:t>”</a:t>
            </a:r>
            <a:endParaRPr sz="1800">
              <a:latin typeface="Times New Roman"/>
              <a:cs typeface="Times New Roman"/>
            </a:endParaRPr>
          </a:p>
          <a:p>
            <a:pPr marL="773430" lvl="1" indent="-286385" algn="just">
              <a:lnSpc>
                <a:spcPct val="100000"/>
              </a:lnSpc>
              <a:spcBef>
                <a:spcPts val="459"/>
              </a:spcBef>
              <a:buChar char="–"/>
              <a:tabLst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“cuanto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menos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movimientos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discos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hagamos</a:t>
            </a:r>
            <a:r>
              <a:rPr sz="1800" spc="-10" dirty="0">
                <a:latin typeface="Times New Roman"/>
                <a:cs typeface="Times New Roman"/>
              </a:rPr>
              <a:t> mejor”</a:t>
            </a:r>
            <a:endParaRPr sz="1800">
              <a:latin typeface="Times New Roman"/>
              <a:cs typeface="Times New Roman"/>
            </a:endParaRPr>
          </a:p>
          <a:p>
            <a:pPr marL="297180" indent="-284480" algn="just">
              <a:lnSpc>
                <a:spcPct val="100000"/>
              </a:lnSpc>
              <a:spcBef>
                <a:spcPts val="640"/>
              </a:spcBef>
              <a:buChar char="•"/>
              <a:tabLst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algoritmo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genérico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772795" marR="563880" lvl="1" indent="-285750" algn="just">
              <a:lnSpc>
                <a:spcPct val="111100"/>
              </a:lnSpc>
              <a:spcBef>
                <a:spcPts val="245"/>
              </a:spcBef>
              <a:buChar char="–"/>
              <a:tabLst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genera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solución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cualquier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problema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representado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mediante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el </a:t>
            </a:r>
            <a:r>
              <a:rPr sz="1800" dirty="0">
                <a:latin typeface="Times New Roman"/>
                <a:cs typeface="Times New Roman"/>
              </a:rPr>
              <a:t>modelo</a:t>
            </a:r>
            <a:r>
              <a:rPr sz="1800" spc="-10" dirty="0">
                <a:latin typeface="Times New Roman"/>
                <a:cs typeface="Times New Roman"/>
              </a:rPr>
              <a:t> simbólico</a:t>
            </a:r>
            <a:endParaRPr sz="1800">
              <a:latin typeface="Times New Roman"/>
              <a:cs typeface="Times New Roman"/>
            </a:endParaRPr>
          </a:p>
          <a:p>
            <a:pPr marL="297180" indent="-284480" algn="just">
              <a:lnSpc>
                <a:spcPct val="100000"/>
              </a:lnSpc>
              <a:spcBef>
                <a:spcPts val="640"/>
              </a:spcBef>
              <a:buChar char="•"/>
              <a:tabLst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mayor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flexibilidad:</a:t>
            </a:r>
            <a:endParaRPr sz="2000">
              <a:latin typeface="Times New Roman"/>
              <a:cs typeface="Times New Roman"/>
            </a:endParaRPr>
          </a:p>
          <a:p>
            <a:pPr marL="773430" lvl="1" indent="-286385" algn="just">
              <a:lnSpc>
                <a:spcPct val="100000"/>
              </a:lnSpc>
              <a:spcBef>
                <a:spcPts val="515"/>
              </a:spcBef>
              <a:buChar char="–"/>
              <a:tabLst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diseñador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necesita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conocer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solución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antemano</a:t>
            </a:r>
            <a:endParaRPr sz="1800">
              <a:latin typeface="Times New Roman"/>
              <a:cs typeface="Times New Roman"/>
            </a:endParaRPr>
          </a:p>
          <a:p>
            <a:pPr marL="773430" lvl="1" indent="-286385" algn="just">
              <a:lnSpc>
                <a:spcPct val="100000"/>
              </a:lnSpc>
              <a:spcBef>
                <a:spcPts val="430"/>
              </a:spcBef>
              <a:buChar char="–"/>
              <a:tabLst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más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fácil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adaptar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método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nuevas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características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problema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734218" y="362203"/>
            <a:ext cx="7674609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25" dirty="0"/>
              <a:t> </a:t>
            </a:r>
            <a:r>
              <a:rPr dirty="0"/>
              <a:t>ID3:</a:t>
            </a:r>
            <a:r>
              <a:rPr spc="-15" dirty="0"/>
              <a:t> </a:t>
            </a:r>
            <a:r>
              <a:rPr dirty="0"/>
              <a:t>¿Cómo</a:t>
            </a:r>
            <a:r>
              <a:rPr spc="-20" dirty="0"/>
              <a:t> </a:t>
            </a:r>
            <a:r>
              <a:rPr dirty="0"/>
              <a:t>seleccionar</a:t>
            </a:r>
            <a:r>
              <a:rPr spc="-10" dirty="0"/>
              <a:t> </a:t>
            </a:r>
            <a:r>
              <a:rPr dirty="0"/>
              <a:t>el</a:t>
            </a:r>
            <a:r>
              <a:rPr spc="-20" dirty="0"/>
              <a:t> </a:t>
            </a:r>
            <a:r>
              <a:rPr dirty="0"/>
              <a:t>mejor</a:t>
            </a:r>
            <a:r>
              <a:rPr spc="-10" dirty="0"/>
              <a:t> atributo?</a:t>
            </a: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525529" y="822392"/>
          <a:ext cx="3126105" cy="20142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696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3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53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3464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b="1" dirty="0">
                          <a:latin typeface="Times New Roman"/>
                          <a:cs typeface="Times New Roman"/>
                        </a:rPr>
                        <a:t>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b="1" spc="-20" dirty="0">
                          <a:latin typeface="Times New Roman"/>
                          <a:cs typeface="Times New Roman"/>
                        </a:rPr>
                        <a:t>edad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b="1" spc="-25" dirty="0">
                          <a:latin typeface="Times New Roman"/>
                          <a:cs typeface="Times New Roman"/>
                        </a:rPr>
                        <a:t>s_a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b="1" spc="-10" dirty="0">
                          <a:latin typeface="Times New Roman"/>
                          <a:cs typeface="Times New Roman"/>
                        </a:rPr>
                        <a:t>tarjeta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64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bajo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655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464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432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41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459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8419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459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8419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459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8419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459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8419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1708462" y="3461321"/>
            <a:ext cx="868680" cy="2857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309245">
              <a:lnSpc>
                <a:spcPts val="1785"/>
              </a:lnSpc>
            </a:pPr>
            <a:r>
              <a:rPr sz="1800" spc="-25" dirty="0">
                <a:latin typeface="Times New Roman"/>
                <a:cs typeface="Times New Roman"/>
              </a:rPr>
              <a:t>s_a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98876" y="3758178"/>
            <a:ext cx="1195705" cy="262890"/>
          </a:xfrm>
          <a:custGeom>
            <a:avLst/>
            <a:gdLst/>
            <a:ahLst/>
            <a:cxnLst/>
            <a:rect l="l" t="t" r="r" b="b"/>
            <a:pathLst>
              <a:path w="1195705" h="262889">
                <a:moveTo>
                  <a:pt x="1195482" y="0"/>
                </a:moveTo>
                <a:lnTo>
                  <a:pt x="0" y="262826"/>
                </a:lnTo>
              </a:path>
            </a:pathLst>
          </a:custGeom>
          <a:ln w="2844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140153" y="3750199"/>
            <a:ext cx="0" cy="282575"/>
          </a:xfrm>
          <a:custGeom>
            <a:avLst/>
            <a:gdLst/>
            <a:ahLst/>
            <a:cxnLst/>
            <a:rect l="l" t="t" r="r" b="b"/>
            <a:pathLst>
              <a:path h="282575">
                <a:moveTo>
                  <a:pt x="0" y="0"/>
                </a:moveTo>
                <a:lnTo>
                  <a:pt x="1" y="282575"/>
                </a:lnTo>
              </a:path>
            </a:pathLst>
          </a:custGeom>
          <a:ln w="2844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266768" y="3750200"/>
            <a:ext cx="1195705" cy="257175"/>
          </a:xfrm>
          <a:custGeom>
            <a:avLst/>
            <a:gdLst/>
            <a:ahLst/>
            <a:cxnLst/>
            <a:rect l="l" t="t" r="r" b="b"/>
            <a:pathLst>
              <a:path w="1195704" h="257175">
                <a:moveTo>
                  <a:pt x="0" y="0"/>
                </a:moveTo>
                <a:lnTo>
                  <a:pt x="1195482" y="256670"/>
                </a:lnTo>
              </a:path>
            </a:pathLst>
          </a:custGeom>
          <a:ln w="2844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2160276" y="3743452"/>
            <a:ext cx="5353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medio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41579" y="3572764"/>
            <a:ext cx="855980" cy="995044"/>
          </a:xfrm>
          <a:prstGeom prst="rect">
            <a:avLst/>
          </a:prstGeom>
        </p:spPr>
        <p:txBody>
          <a:bodyPr vert="horz" wrap="square" lIns="0" tIns="125095" rIns="0" bIns="0" rtlCol="0">
            <a:spAutoFit/>
          </a:bodyPr>
          <a:lstStyle/>
          <a:p>
            <a:pPr marL="536575">
              <a:lnSpc>
                <a:spcPct val="100000"/>
              </a:lnSpc>
              <a:spcBef>
                <a:spcPts val="985"/>
              </a:spcBef>
            </a:pPr>
            <a:r>
              <a:rPr sz="1600" spc="-20" dirty="0">
                <a:latin typeface="Times New Roman"/>
                <a:cs typeface="Times New Roman"/>
              </a:rPr>
              <a:t>alto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90"/>
              </a:spcBef>
            </a:pP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{E2(NO),</a:t>
            </a:r>
            <a:endParaRPr sz="1600">
              <a:latin typeface="Times New Roman"/>
              <a:cs typeface="Times New Roman"/>
            </a:endParaRPr>
          </a:p>
          <a:p>
            <a:pPr marL="93345">
              <a:lnSpc>
                <a:spcPct val="100000"/>
              </a:lnSpc>
              <a:spcBef>
                <a:spcPts val="95"/>
              </a:spcBef>
            </a:pP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E4(SI)}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044605" y="3682492"/>
            <a:ext cx="874394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302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bajo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00"/>
              </a:spcBef>
            </a:pP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{E1(NO)}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11218" y="3118611"/>
            <a:ext cx="367411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{E1(NO),</a:t>
            </a:r>
            <a:r>
              <a:rPr sz="16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E2(NO),</a:t>
            </a:r>
            <a:r>
              <a:rPr sz="16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E3(SI),</a:t>
            </a:r>
            <a:r>
              <a:rPr sz="16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E4(SI),</a:t>
            </a:r>
            <a:r>
              <a:rPr sz="16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E5(NO)}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768890" y="4039108"/>
            <a:ext cx="777240" cy="5226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2545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{E3(SI),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E5(NO)}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241817" y="3446358"/>
            <a:ext cx="868680" cy="2857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45745">
              <a:lnSpc>
                <a:spcPts val="1785"/>
              </a:lnSpc>
            </a:pPr>
            <a:r>
              <a:rPr sz="1800" spc="-20" dirty="0">
                <a:latin typeface="Times New Roman"/>
                <a:cs typeface="Times New Roman"/>
              </a:rPr>
              <a:t>edad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351154" y="3743214"/>
            <a:ext cx="1176655" cy="269240"/>
          </a:xfrm>
          <a:custGeom>
            <a:avLst/>
            <a:gdLst/>
            <a:ahLst/>
            <a:cxnLst/>
            <a:rect l="l" t="t" r="r" b="b"/>
            <a:pathLst>
              <a:path w="1176654" h="269239">
                <a:moveTo>
                  <a:pt x="1176559" y="0"/>
                </a:moveTo>
                <a:lnTo>
                  <a:pt x="0" y="269217"/>
                </a:lnTo>
              </a:path>
            </a:pathLst>
          </a:custGeom>
          <a:ln w="2844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673508" y="3735236"/>
            <a:ext cx="7620" cy="297815"/>
          </a:xfrm>
          <a:custGeom>
            <a:avLst/>
            <a:gdLst/>
            <a:ahLst/>
            <a:cxnLst/>
            <a:rect l="l" t="t" r="r" b="b"/>
            <a:pathLst>
              <a:path w="7620" h="297814">
                <a:moveTo>
                  <a:pt x="0" y="0"/>
                </a:moveTo>
                <a:lnTo>
                  <a:pt x="7365" y="297539"/>
                </a:lnTo>
              </a:path>
            </a:pathLst>
          </a:custGeom>
          <a:ln w="2844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800123" y="3735236"/>
            <a:ext cx="1151890" cy="269875"/>
          </a:xfrm>
          <a:custGeom>
            <a:avLst/>
            <a:gdLst/>
            <a:ahLst/>
            <a:cxnLst/>
            <a:rect l="l" t="t" r="r" b="b"/>
            <a:pathLst>
              <a:path w="1151890" h="269875">
                <a:moveTo>
                  <a:pt x="0" y="0"/>
                </a:moveTo>
                <a:lnTo>
                  <a:pt x="1151355" y="269431"/>
                </a:lnTo>
              </a:path>
            </a:pathLst>
          </a:custGeom>
          <a:ln w="2844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6703624" y="3752596"/>
            <a:ext cx="5003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18-</a:t>
            </a:r>
            <a:r>
              <a:rPr sz="1600" spc="-25" dirty="0">
                <a:latin typeface="Times New Roman"/>
                <a:cs typeface="Times New Roman"/>
              </a:rPr>
              <a:t>25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912517" y="3682492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&gt;25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970271" y="3581908"/>
            <a:ext cx="827405" cy="982980"/>
          </a:xfrm>
          <a:prstGeom prst="rect">
            <a:avLst/>
          </a:prstGeom>
        </p:spPr>
        <p:txBody>
          <a:bodyPr vert="horz" wrap="square" lIns="0" tIns="119380" rIns="0" bIns="0" rtlCol="0">
            <a:spAutoFit/>
          </a:bodyPr>
          <a:lstStyle/>
          <a:p>
            <a:pPr marL="469265">
              <a:lnSpc>
                <a:spcPct val="100000"/>
              </a:lnSpc>
              <a:spcBef>
                <a:spcPts val="940"/>
              </a:spcBef>
            </a:pPr>
            <a:r>
              <a:rPr sz="1600" spc="-25" dirty="0">
                <a:latin typeface="Times New Roman"/>
                <a:cs typeface="Times New Roman"/>
              </a:rPr>
              <a:t>&lt;18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40"/>
              </a:spcBef>
            </a:pP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{E1(NO),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E2(NO)}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844574" y="3103371"/>
            <a:ext cx="367411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{E1(NO),</a:t>
            </a:r>
            <a:r>
              <a:rPr sz="16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E2(NO),</a:t>
            </a:r>
            <a:r>
              <a:rPr sz="16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E3(SI),</a:t>
            </a:r>
            <a:r>
              <a:rPr sz="16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E4(SI),</a:t>
            </a:r>
            <a:r>
              <a:rPr sz="16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E5(NO)}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023621" y="4011676"/>
            <a:ext cx="1360805" cy="5378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4800" marR="5080" indent="-292100">
              <a:lnSpc>
                <a:spcPct val="105000"/>
              </a:lnSpc>
              <a:spcBef>
                <a:spcPts val="100"/>
              </a:spcBef>
            </a:pP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{E3(SI),</a:t>
            </a:r>
            <a:r>
              <a:rPr sz="16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E4(SI), E5(NO)}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888814" y="4103116"/>
            <a:ext cx="21971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solidFill>
                  <a:srgbClr val="FF0000"/>
                </a:solidFill>
                <a:latin typeface="Times New Roman"/>
                <a:cs typeface="Times New Roman"/>
              </a:rPr>
              <a:t>{}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92526" y="5016500"/>
            <a:ext cx="8572500" cy="8610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mejor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atributo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aquel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clasificar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él:</a:t>
            </a:r>
            <a:endParaRPr sz="1800">
              <a:latin typeface="Times New Roman"/>
              <a:cs typeface="Times New Roman"/>
            </a:endParaRPr>
          </a:p>
          <a:p>
            <a:pPr marL="297815" indent="-285115">
              <a:lnSpc>
                <a:spcPct val="100000"/>
              </a:lnSpc>
              <a:spcBef>
                <a:spcPts val="45"/>
              </a:spcBef>
              <a:buFont typeface="Arial"/>
              <a:buChar char="•"/>
              <a:tabLst>
                <a:tab pos="297815" algn="l"/>
                <a:tab pos="298450" algn="l"/>
              </a:tabLst>
            </a:pPr>
            <a:r>
              <a:rPr sz="1800" dirty="0">
                <a:latin typeface="Times New Roman"/>
                <a:cs typeface="Times New Roman"/>
              </a:rPr>
              <a:t>agrupa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más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según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clase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queremos</a:t>
            </a:r>
            <a:r>
              <a:rPr sz="1800" spc="-10" dirty="0">
                <a:latin typeface="Times New Roman"/>
                <a:cs typeface="Times New Roman"/>
              </a:rPr>
              <a:t> aprender.</a:t>
            </a:r>
            <a:endParaRPr sz="1800">
              <a:latin typeface="Times New Roman"/>
              <a:cs typeface="Times New Roman"/>
            </a:endParaRPr>
          </a:p>
          <a:p>
            <a:pPr marL="297815" indent="-285115">
              <a:lnSpc>
                <a:spcPct val="100000"/>
              </a:lnSpc>
              <a:spcBef>
                <a:spcPts val="50"/>
              </a:spcBef>
              <a:buFont typeface="Arial"/>
              <a:buChar char="•"/>
              <a:tabLst>
                <a:tab pos="297815" algn="l"/>
                <a:tab pos="298450" algn="l"/>
              </a:tabLst>
            </a:pPr>
            <a:r>
              <a:rPr sz="1800" dirty="0">
                <a:latin typeface="Times New Roman"/>
                <a:cs typeface="Times New Roman"/>
              </a:rPr>
              <a:t>reduce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“desorden”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posibles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clase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cada nuevo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ejemplos.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415630" y="1361947"/>
            <a:ext cx="3584575" cy="140652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2700" marR="5080" indent="-635" algn="ctr">
              <a:lnSpc>
                <a:spcPct val="102200"/>
              </a:lnSpc>
              <a:spcBef>
                <a:spcPts val="50"/>
              </a:spcBef>
            </a:pPr>
            <a:r>
              <a:rPr sz="1800" dirty="0">
                <a:latin typeface="Times New Roman"/>
                <a:cs typeface="Times New Roman"/>
              </a:rPr>
              <a:t>Dado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(S)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y</a:t>
            </a:r>
            <a:r>
              <a:rPr sz="1800" spc="50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atributos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({edad,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s_a}):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800">
              <a:latin typeface="Times New Roman"/>
              <a:cs typeface="Times New Roman"/>
            </a:endParaRPr>
          </a:p>
          <a:p>
            <a:pPr marL="61594" marR="53975" algn="ctr">
              <a:lnSpc>
                <a:spcPct val="102200"/>
              </a:lnSpc>
            </a:pPr>
            <a:r>
              <a:rPr sz="1800" b="1" dirty="0">
                <a:latin typeface="Times New Roman"/>
                <a:cs typeface="Times New Roman"/>
              </a:rPr>
              <a:t>¿Cuál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es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el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“mejor” atributo:</a:t>
            </a:r>
            <a:r>
              <a:rPr sz="1800" b="1" spc="44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s_a </a:t>
            </a:r>
            <a:r>
              <a:rPr sz="1800" b="1" spc="-50" dirty="0">
                <a:latin typeface="Times New Roman"/>
                <a:cs typeface="Times New Roman"/>
              </a:rPr>
              <a:t>o </a:t>
            </a:r>
            <a:r>
              <a:rPr sz="1800" b="1" spc="-10" dirty="0">
                <a:latin typeface="Times New Roman"/>
                <a:cs typeface="Times New Roman"/>
              </a:rPr>
              <a:t>edad?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34" name="object 3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5" name="object 35"/>
          <p:cNvSpPr txBox="1"/>
          <p:nvPr/>
        </p:nvSpPr>
        <p:spPr>
          <a:xfrm>
            <a:off x="8359140" y="6437454"/>
            <a:ext cx="286385" cy="2241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45"/>
              </a:lnSpc>
            </a:pPr>
            <a:r>
              <a:rPr sz="1400" spc="-25" dirty="0">
                <a:solidFill>
                  <a:srgbClr val="898989"/>
                </a:solidFill>
                <a:latin typeface="Arial"/>
                <a:cs typeface="Arial"/>
              </a:rPr>
              <a:t>24</a:t>
            </a:r>
            <a:endParaRPr sz="14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734218" y="362203"/>
            <a:ext cx="7674609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25" dirty="0"/>
              <a:t> </a:t>
            </a:r>
            <a:r>
              <a:rPr dirty="0"/>
              <a:t>ID3:</a:t>
            </a:r>
            <a:r>
              <a:rPr spc="-15" dirty="0"/>
              <a:t> </a:t>
            </a:r>
            <a:r>
              <a:rPr dirty="0"/>
              <a:t>¿Cómo</a:t>
            </a:r>
            <a:r>
              <a:rPr spc="-20" dirty="0"/>
              <a:t> </a:t>
            </a:r>
            <a:r>
              <a:rPr dirty="0"/>
              <a:t>seleccionar</a:t>
            </a:r>
            <a:r>
              <a:rPr spc="-10" dirty="0"/>
              <a:t> </a:t>
            </a:r>
            <a:r>
              <a:rPr dirty="0"/>
              <a:t>el</a:t>
            </a:r>
            <a:r>
              <a:rPr spc="-20" dirty="0"/>
              <a:t> </a:t>
            </a:r>
            <a:r>
              <a:rPr dirty="0"/>
              <a:t>mejor</a:t>
            </a:r>
            <a:r>
              <a:rPr spc="-10" dirty="0"/>
              <a:t> atributo?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44391" y="1236979"/>
            <a:ext cx="8606155" cy="24580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Empleamos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concepto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entropía</a:t>
            </a:r>
            <a:r>
              <a:rPr sz="1800" b="1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formalizar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idea: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900">
              <a:latin typeface="Times New Roman"/>
              <a:cs typeface="Times New Roman"/>
            </a:endParaRPr>
          </a:p>
          <a:p>
            <a:pPr marL="676275" indent="-168275">
              <a:lnSpc>
                <a:spcPct val="100000"/>
              </a:lnSpc>
              <a:buChar char="–"/>
              <a:tabLst>
                <a:tab pos="676275" algn="l"/>
              </a:tabLst>
            </a:pPr>
            <a:r>
              <a:rPr sz="1600" dirty="0">
                <a:latin typeface="Times New Roman"/>
                <a:cs typeface="Times New Roman"/>
              </a:rPr>
              <a:t>Mide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“desorden”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“incertidumbre”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 los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posibles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valores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sobre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conjunto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Times New Roman"/>
              <a:buChar char="–"/>
            </a:pPr>
            <a:endParaRPr sz="1650">
              <a:latin typeface="Times New Roman"/>
              <a:cs typeface="Times New Roman"/>
            </a:endParaRPr>
          </a:p>
          <a:p>
            <a:pPr marL="676275" marR="43180" indent="-168275">
              <a:lnSpc>
                <a:spcPts val="1900"/>
              </a:lnSpc>
              <a:spcBef>
                <a:spcPts val="5"/>
              </a:spcBef>
              <a:buChar char="–"/>
              <a:tabLst>
                <a:tab pos="676275" algn="l"/>
              </a:tabLst>
            </a:pPr>
            <a:r>
              <a:rPr sz="1600" dirty="0">
                <a:latin typeface="Times New Roman"/>
                <a:cs typeface="Times New Roman"/>
              </a:rPr>
              <a:t>Sea </a:t>
            </a:r>
            <a:r>
              <a:rPr sz="1600" i="1" dirty="0">
                <a:latin typeface="Times New Roman"/>
                <a:cs typeface="Times New Roman"/>
              </a:rPr>
              <a:t>S </a:t>
            </a:r>
            <a:r>
              <a:rPr sz="1600" dirty="0">
                <a:latin typeface="Times New Roman"/>
                <a:cs typeface="Times New Roman"/>
              </a:rPr>
              <a:t>un conjunto 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casos, c</a:t>
            </a:r>
            <a:r>
              <a:rPr sz="1650" i="1" baseline="-15151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,…,</a:t>
            </a:r>
            <a:r>
              <a:rPr sz="1600" i="1" dirty="0">
                <a:latin typeface="Times New Roman"/>
                <a:cs typeface="Times New Roman"/>
              </a:rPr>
              <a:t>c</a:t>
            </a:r>
            <a:r>
              <a:rPr sz="1650" i="1" baseline="-15151" dirty="0">
                <a:latin typeface="Times New Roman"/>
                <a:cs typeface="Times New Roman"/>
              </a:rPr>
              <a:t>n</a:t>
            </a:r>
            <a:r>
              <a:rPr sz="1650" i="1" spc="165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los posibles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valores de </a:t>
            </a:r>
            <a:r>
              <a:rPr sz="1600" i="1" dirty="0">
                <a:latin typeface="Times New Roman"/>
                <a:cs typeface="Times New Roman"/>
              </a:rPr>
              <a:t>S </a:t>
            </a:r>
            <a:r>
              <a:rPr sz="1600" dirty="0">
                <a:latin typeface="Times New Roman"/>
                <a:cs typeface="Times New Roman"/>
              </a:rPr>
              <a:t>y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p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00" i="1" dirty="0">
                <a:latin typeface="Times New Roman"/>
                <a:cs typeface="Times New Roman"/>
              </a:rPr>
              <a:t>(S) </a:t>
            </a:r>
            <a:r>
              <a:rPr sz="1600" dirty="0">
                <a:latin typeface="Times New Roman"/>
                <a:cs typeface="Times New Roman"/>
              </a:rPr>
              <a:t>la probabilidad 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aparición </a:t>
            </a:r>
            <a:r>
              <a:rPr sz="1600" dirty="0">
                <a:latin typeface="Times New Roman"/>
                <a:cs typeface="Times New Roman"/>
              </a:rPr>
              <a:t>del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valor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c</a:t>
            </a:r>
            <a:r>
              <a:rPr sz="1650" i="1" baseline="-15151" dirty="0">
                <a:latin typeface="Times New Roman"/>
                <a:cs typeface="Times New Roman"/>
              </a:rPr>
              <a:t>i</a:t>
            </a:r>
            <a:r>
              <a:rPr sz="1650" i="1" spc="172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S:</a:t>
            </a:r>
            <a:endParaRPr sz="1600">
              <a:latin typeface="Times New Roman"/>
              <a:cs typeface="Times New Roman"/>
            </a:endParaRPr>
          </a:p>
          <a:p>
            <a:pPr marL="248920" algn="ctr">
              <a:lnSpc>
                <a:spcPct val="100000"/>
              </a:lnSpc>
              <a:spcBef>
                <a:spcPts val="1125"/>
              </a:spcBef>
            </a:pPr>
            <a:r>
              <a:rPr sz="1800" i="1" dirty="0">
                <a:latin typeface="Times New Roman"/>
                <a:cs typeface="Times New Roman"/>
              </a:rPr>
              <a:t>E[S]=E(p</a:t>
            </a:r>
            <a:r>
              <a:rPr sz="1800" i="1" baseline="-13888" dirty="0">
                <a:latin typeface="Times New Roman"/>
                <a:cs typeface="Times New Roman"/>
              </a:rPr>
              <a:t>1</a:t>
            </a:r>
            <a:r>
              <a:rPr sz="1800" i="1" dirty="0">
                <a:latin typeface="Times New Roman"/>
                <a:cs typeface="Times New Roman"/>
              </a:rPr>
              <a:t>(S),…,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</a:t>
            </a:r>
            <a:r>
              <a:rPr sz="1800" i="1" baseline="-13888" dirty="0">
                <a:latin typeface="Times New Roman"/>
                <a:cs typeface="Times New Roman"/>
              </a:rPr>
              <a:t>n</a:t>
            </a:r>
            <a:r>
              <a:rPr sz="1800" i="1" dirty="0">
                <a:latin typeface="Times New Roman"/>
                <a:cs typeface="Times New Roman"/>
              </a:rPr>
              <a:t>(S))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∑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225" baseline="-13888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(-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dirty="0">
                <a:latin typeface="Times New Roman"/>
                <a:cs typeface="Times New Roman"/>
              </a:rPr>
              <a:t>(S)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·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log</a:t>
            </a:r>
            <a:r>
              <a:rPr sz="1800" i="1" baseline="-13888" dirty="0">
                <a:latin typeface="Times New Roman"/>
                <a:cs typeface="Times New Roman"/>
              </a:rPr>
              <a:t>2</a:t>
            </a:r>
            <a:r>
              <a:rPr sz="1800" i="1" spc="225" baseline="-13888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p</a:t>
            </a:r>
            <a:r>
              <a:rPr sz="1800" i="1" spc="-15" baseline="-13888" dirty="0">
                <a:latin typeface="Times New Roman"/>
                <a:cs typeface="Times New Roman"/>
              </a:rPr>
              <a:t>i</a:t>
            </a:r>
            <a:r>
              <a:rPr sz="1800" i="1" spc="-10" dirty="0">
                <a:latin typeface="Times New Roman"/>
                <a:cs typeface="Times New Roman"/>
              </a:rPr>
              <a:t>(S))</a:t>
            </a:r>
            <a:endParaRPr sz="18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635"/>
              </a:spcBef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nuestro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ejemplo:</a:t>
            </a:r>
            <a:endParaRPr sz="1800">
              <a:latin typeface="Times New Roman"/>
              <a:cs typeface="Times New Roman"/>
            </a:endParaRPr>
          </a:p>
        </p:txBody>
      </p:sp>
      <p:graphicFrame>
        <p:nvGraphicFramePr>
          <p:cNvPr id="13" name="object 13"/>
          <p:cNvGraphicFramePr>
            <a:graphicFrameLocks noGrp="1"/>
          </p:cNvGraphicFramePr>
          <p:nvPr/>
        </p:nvGraphicFramePr>
        <p:xfrm>
          <a:off x="511432" y="3914173"/>
          <a:ext cx="3126105" cy="20142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696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3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53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3464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b="1" dirty="0">
                          <a:latin typeface="Times New Roman"/>
                          <a:cs typeface="Times New Roman"/>
                        </a:rPr>
                        <a:t>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b="1" spc="-20" dirty="0">
                          <a:latin typeface="Times New Roman"/>
                          <a:cs typeface="Times New Roman"/>
                        </a:rPr>
                        <a:t>edad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b="1" spc="-25" dirty="0">
                          <a:latin typeface="Times New Roman"/>
                          <a:cs typeface="Times New Roman"/>
                        </a:rPr>
                        <a:t>s_a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b="1" spc="-10" dirty="0">
                          <a:latin typeface="Times New Roman"/>
                          <a:cs typeface="Times New Roman"/>
                        </a:rPr>
                        <a:t>tarjeta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64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bajo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655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464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432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41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715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71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71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71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4" name="object 14"/>
          <p:cNvSpPr txBox="1"/>
          <p:nvPr/>
        </p:nvSpPr>
        <p:spPr>
          <a:xfrm>
            <a:off x="5288989" y="4531867"/>
            <a:ext cx="8597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34365" algn="l"/>
              </a:tabLst>
            </a:pPr>
            <a:r>
              <a:rPr sz="1200" i="1" spc="-25" dirty="0">
                <a:latin typeface="Times New Roman"/>
                <a:cs typeface="Times New Roman"/>
              </a:rPr>
              <a:t>SI</a:t>
            </a:r>
            <a:r>
              <a:rPr sz="1200" i="1" dirty="0">
                <a:latin typeface="Times New Roman"/>
                <a:cs typeface="Times New Roman"/>
              </a:rPr>
              <a:t>	</a:t>
            </a:r>
            <a:r>
              <a:rPr sz="1200" i="1" spc="-25" dirty="0">
                <a:latin typeface="Times New Roman"/>
                <a:cs typeface="Times New Roman"/>
              </a:rPr>
              <a:t>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315852" y="4416044"/>
            <a:ext cx="217487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818639" algn="l"/>
              </a:tabLst>
            </a:pPr>
            <a:r>
              <a:rPr sz="1800" i="1" dirty="0">
                <a:latin typeface="Times New Roman"/>
                <a:cs typeface="Times New Roman"/>
              </a:rPr>
              <a:t>E[S]=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E(p</a:t>
            </a:r>
            <a:r>
              <a:rPr sz="1800" i="1" spc="45" dirty="0">
                <a:latin typeface="Times New Roman"/>
                <a:cs typeface="Times New Roman"/>
              </a:rPr>
              <a:t>  </a:t>
            </a:r>
            <a:r>
              <a:rPr sz="1800" i="1" dirty="0">
                <a:latin typeface="Times New Roman"/>
                <a:cs typeface="Times New Roman"/>
              </a:rPr>
              <a:t>(S),</a:t>
            </a:r>
            <a:r>
              <a:rPr sz="1800" i="1" spc="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p</a:t>
            </a:r>
            <a:r>
              <a:rPr sz="1800" i="1" dirty="0">
                <a:latin typeface="Times New Roman"/>
                <a:cs typeface="Times New Roman"/>
              </a:rPr>
              <a:t>	</a:t>
            </a:r>
            <a:r>
              <a:rPr sz="1800" i="1" spc="-20" dirty="0">
                <a:latin typeface="Times New Roman"/>
                <a:cs typeface="Times New Roman"/>
              </a:rPr>
              <a:t>(S))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732412" y="4696459"/>
            <a:ext cx="4024629" cy="8458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- p</a:t>
            </a:r>
            <a:r>
              <a:rPr sz="1800" i="1" baseline="-13888" dirty="0">
                <a:latin typeface="Times New Roman"/>
                <a:cs typeface="Times New Roman"/>
              </a:rPr>
              <a:t>SI</a:t>
            </a:r>
            <a:r>
              <a:rPr sz="1800" i="1" dirty="0">
                <a:latin typeface="Times New Roman"/>
                <a:cs typeface="Times New Roman"/>
              </a:rPr>
              <a:t>(S)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· log</a:t>
            </a:r>
            <a:r>
              <a:rPr sz="1800" i="1" baseline="-13888" dirty="0">
                <a:latin typeface="Times New Roman"/>
                <a:cs typeface="Times New Roman"/>
              </a:rPr>
              <a:t>2</a:t>
            </a:r>
            <a:r>
              <a:rPr sz="1800" i="1" spc="225" baseline="-13888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</a:t>
            </a:r>
            <a:r>
              <a:rPr sz="1800" i="1" baseline="-13888" dirty="0">
                <a:latin typeface="Times New Roman"/>
                <a:cs typeface="Times New Roman"/>
              </a:rPr>
              <a:t>SI</a:t>
            </a:r>
            <a:r>
              <a:rPr sz="1800" i="1" dirty="0">
                <a:latin typeface="Times New Roman"/>
                <a:cs typeface="Times New Roman"/>
              </a:rPr>
              <a:t>(S)</a:t>
            </a:r>
            <a:r>
              <a:rPr sz="1800" i="1" spc="14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- p</a:t>
            </a:r>
            <a:r>
              <a:rPr sz="1800" i="1" baseline="-13888" dirty="0">
                <a:latin typeface="Times New Roman"/>
                <a:cs typeface="Times New Roman"/>
              </a:rPr>
              <a:t>NO</a:t>
            </a:r>
            <a:r>
              <a:rPr sz="1800" i="1" dirty="0">
                <a:latin typeface="Times New Roman"/>
                <a:cs typeface="Times New Roman"/>
              </a:rPr>
              <a:t>(S)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· log</a:t>
            </a:r>
            <a:r>
              <a:rPr sz="1800" i="1" baseline="-13888" dirty="0">
                <a:latin typeface="Times New Roman"/>
                <a:cs typeface="Times New Roman"/>
              </a:rPr>
              <a:t>2</a:t>
            </a:r>
            <a:r>
              <a:rPr sz="1800" i="1" spc="225" baseline="-13888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p</a:t>
            </a:r>
            <a:r>
              <a:rPr sz="1800" i="1" spc="-15" baseline="-13888" dirty="0">
                <a:latin typeface="Times New Roman"/>
                <a:cs typeface="Times New Roman"/>
              </a:rPr>
              <a:t>NO</a:t>
            </a:r>
            <a:r>
              <a:rPr sz="1800" i="1" spc="-10" dirty="0">
                <a:latin typeface="Times New Roman"/>
                <a:cs typeface="Times New Roman"/>
              </a:rPr>
              <a:t>(S)</a:t>
            </a:r>
            <a:endParaRPr sz="1800">
              <a:latin typeface="Times New Roman"/>
              <a:cs typeface="Times New Roman"/>
            </a:endParaRPr>
          </a:p>
          <a:p>
            <a:pPr marL="52705">
              <a:lnSpc>
                <a:spcPts val="2125"/>
              </a:lnSpc>
              <a:spcBef>
                <a:spcPts val="45"/>
              </a:spcBef>
            </a:pP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-2/5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·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log</a:t>
            </a:r>
            <a:r>
              <a:rPr sz="1800" i="1" baseline="-13888" dirty="0">
                <a:latin typeface="Times New Roman"/>
                <a:cs typeface="Times New Roman"/>
              </a:rPr>
              <a:t>2</a:t>
            </a:r>
            <a:r>
              <a:rPr sz="1800" i="1" spc="225" baseline="-13888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[2/5]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-3/5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·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log</a:t>
            </a:r>
            <a:r>
              <a:rPr sz="1800" i="1" baseline="-13888" dirty="0">
                <a:latin typeface="Times New Roman"/>
                <a:cs typeface="Times New Roman"/>
              </a:rPr>
              <a:t>2</a:t>
            </a:r>
            <a:r>
              <a:rPr sz="1800" i="1" spc="225" baseline="-13888" dirty="0">
                <a:latin typeface="Times New Roman"/>
                <a:cs typeface="Times New Roman"/>
              </a:rPr>
              <a:t> </a:t>
            </a:r>
            <a:r>
              <a:rPr sz="1800" i="1" spc="-20" dirty="0">
                <a:latin typeface="Times New Roman"/>
                <a:cs typeface="Times New Roman"/>
              </a:rPr>
              <a:t>[3/5]</a:t>
            </a:r>
            <a:endParaRPr sz="1800">
              <a:latin typeface="Times New Roman"/>
              <a:cs typeface="Times New Roman"/>
            </a:endParaRPr>
          </a:p>
          <a:p>
            <a:pPr marL="52705">
              <a:lnSpc>
                <a:spcPts val="2125"/>
              </a:lnSpc>
            </a:pP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spc="-20" dirty="0">
                <a:latin typeface="Times New Roman"/>
                <a:cs typeface="Times New Roman"/>
              </a:rPr>
              <a:t>0,97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8359140" y="6437454"/>
            <a:ext cx="286385" cy="2241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45"/>
              </a:lnSpc>
            </a:pPr>
            <a:r>
              <a:rPr sz="1400" spc="-25" dirty="0">
                <a:solidFill>
                  <a:srgbClr val="898989"/>
                </a:solidFill>
                <a:latin typeface="Arial"/>
                <a:cs typeface="Arial"/>
              </a:rPr>
              <a:t>25</a:t>
            </a:r>
            <a:endParaRPr sz="14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/>
          <p:nvPr/>
        </p:nvSpPr>
        <p:spPr>
          <a:xfrm>
            <a:off x="434735" y="1002283"/>
            <a:ext cx="8401050" cy="1531620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332740" marR="261620" indent="-281940">
              <a:lnSpc>
                <a:spcPct val="102200"/>
              </a:lnSpc>
              <a:spcBef>
                <a:spcPts val="50"/>
              </a:spcBef>
              <a:buChar char="•"/>
              <a:tabLst>
                <a:tab pos="332740" algn="l"/>
                <a:tab pos="333375" algn="l"/>
              </a:tabLst>
            </a:pPr>
            <a:r>
              <a:rPr sz="1800" dirty="0">
                <a:latin typeface="Times New Roman"/>
                <a:cs typeface="Times New Roman"/>
              </a:rPr>
              <a:t>Dado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S.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elementos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pertenecen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posibles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clases </a:t>
            </a:r>
            <a:r>
              <a:rPr sz="1800" dirty="0">
                <a:latin typeface="Times New Roman"/>
                <a:cs typeface="Times New Roman"/>
              </a:rPr>
              <a:t>c</a:t>
            </a:r>
            <a:r>
              <a:rPr sz="1800" i="1" baseline="-13888" dirty="0">
                <a:latin typeface="Times New Roman"/>
                <a:cs typeface="Times New Roman"/>
              </a:rPr>
              <a:t>1</a:t>
            </a:r>
            <a:r>
              <a:rPr sz="1800" i="1" dirty="0">
                <a:latin typeface="Times New Roman"/>
                <a:cs typeface="Times New Roman"/>
              </a:rPr>
              <a:t>,…,c</a:t>
            </a:r>
            <a:r>
              <a:rPr sz="1800" i="1" baseline="-13888" dirty="0">
                <a:latin typeface="Times New Roman"/>
                <a:cs typeface="Times New Roman"/>
              </a:rPr>
              <a:t>n</a:t>
            </a:r>
            <a:r>
              <a:rPr sz="1800" i="1" spc="209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(p.Ej.: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</a:t>
            </a:r>
            <a:r>
              <a:rPr sz="1800" i="1" baseline="-13888" dirty="0">
                <a:latin typeface="Times New Roman"/>
                <a:cs typeface="Times New Roman"/>
              </a:rPr>
              <a:t>1</a:t>
            </a:r>
            <a:r>
              <a:rPr sz="1800" i="1" dirty="0">
                <a:latin typeface="Times New Roman"/>
                <a:cs typeface="Times New Roman"/>
              </a:rPr>
              <a:t>=SI,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c</a:t>
            </a:r>
            <a:r>
              <a:rPr sz="1800" i="1" baseline="-13888" dirty="0">
                <a:latin typeface="Times New Roman"/>
                <a:cs typeface="Times New Roman"/>
              </a:rPr>
              <a:t>2</a:t>
            </a:r>
            <a:r>
              <a:rPr sz="1800" i="1" dirty="0">
                <a:latin typeface="Times New Roman"/>
                <a:cs typeface="Times New Roman"/>
              </a:rPr>
              <a:t>=NO</a:t>
            </a:r>
            <a:r>
              <a:rPr sz="1800" dirty="0">
                <a:latin typeface="Times New Roman"/>
                <a:cs typeface="Times New Roman"/>
              </a:rPr>
              <a:t>).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dirty="0">
                <a:latin typeface="Times New Roman"/>
                <a:cs typeface="Times New Roman"/>
              </a:rPr>
              <a:t>(S)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probabilidad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clase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c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S.</a:t>
            </a:r>
            <a:endParaRPr sz="1800">
              <a:latin typeface="Times New Roman"/>
              <a:cs typeface="Times New Roman"/>
            </a:endParaRPr>
          </a:p>
          <a:p>
            <a:pPr marL="332740" marR="68580" indent="-281940">
              <a:lnSpc>
                <a:spcPts val="2110"/>
              </a:lnSpc>
              <a:spcBef>
                <a:spcPts val="640"/>
              </a:spcBef>
              <a:buChar char="•"/>
              <a:tabLst>
                <a:tab pos="332740" algn="l"/>
                <a:tab pos="333375" algn="l"/>
              </a:tabLst>
            </a:pP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atributo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i="1" baseline="-13888" dirty="0">
                <a:latin typeface="Times New Roman"/>
                <a:cs typeface="Times New Roman"/>
              </a:rPr>
              <a:t>j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spc="175" dirty="0">
                <a:latin typeface="Symbol"/>
                <a:cs typeface="Symbol"/>
              </a:rPr>
              <a:t>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tiene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serie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posibles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v</a:t>
            </a:r>
            <a:r>
              <a:rPr sz="1800" i="1" baseline="-13888" dirty="0">
                <a:latin typeface="Times New Roman"/>
                <a:cs typeface="Times New Roman"/>
              </a:rPr>
              <a:t>1</a:t>
            </a:r>
            <a:r>
              <a:rPr sz="1800" i="1" dirty="0">
                <a:latin typeface="Times New Roman"/>
                <a:cs typeface="Times New Roman"/>
              </a:rPr>
              <a:t>,…,v</a:t>
            </a:r>
            <a:r>
              <a:rPr sz="1800" i="1" baseline="-13888" dirty="0">
                <a:latin typeface="Times New Roman"/>
                <a:cs typeface="Times New Roman"/>
              </a:rPr>
              <a:t>m.</a:t>
            </a:r>
            <a:r>
              <a:rPr sz="1800" dirty="0">
                <a:latin typeface="Times New Roman"/>
                <a:cs typeface="Times New Roman"/>
              </a:rPr>
              <a:t>.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v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dividen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m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subconjuntos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S(v</a:t>
            </a:r>
            <a:r>
              <a:rPr sz="1800" i="1" baseline="-13888" dirty="0">
                <a:latin typeface="Times New Roman"/>
                <a:cs typeface="Times New Roman"/>
              </a:rPr>
              <a:t>1</a:t>
            </a:r>
            <a:r>
              <a:rPr sz="1800" i="1" dirty="0">
                <a:latin typeface="Times New Roman"/>
                <a:cs typeface="Times New Roman"/>
              </a:rPr>
              <a:t>),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…,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S(v</a:t>
            </a:r>
            <a:r>
              <a:rPr sz="1800" i="1" spc="-15" baseline="-13888" dirty="0">
                <a:latin typeface="Times New Roman"/>
                <a:cs typeface="Times New Roman"/>
              </a:rPr>
              <a:t>m</a:t>
            </a:r>
            <a:r>
              <a:rPr sz="1800" i="1" spc="-10" dirty="0">
                <a:latin typeface="Times New Roman"/>
                <a:cs typeface="Times New Roman"/>
              </a:rPr>
              <a:t>):</a:t>
            </a:r>
            <a:endParaRPr sz="1800">
              <a:latin typeface="Times New Roman"/>
              <a:cs typeface="Times New Roman"/>
            </a:endParaRPr>
          </a:p>
          <a:p>
            <a:pPr marL="808990" lvl="1" indent="-285750">
              <a:lnSpc>
                <a:spcPct val="100000"/>
              </a:lnSpc>
              <a:spcBef>
                <a:spcPts val="470"/>
              </a:spcBef>
              <a:buFont typeface="Times New Roman"/>
              <a:buChar char="•"/>
              <a:tabLst>
                <a:tab pos="808990" algn="l"/>
                <a:tab pos="809625" algn="l"/>
              </a:tabLst>
            </a:pPr>
            <a:r>
              <a:rPr sz="1800" i="1" dirty="0">
                <a:latin typeface="Times New Roman"/>
                <a:cs typeface="Times New Roman"/>
              </a:rPr>
              <a:t>S(v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dirty="0">
                <a:latin typeface="Times New Roman"/>
                <a:cs typeface="Times New Roman"/>
              </a:rPr>
              <a:t>)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 </a:t>
            </a:r>
            <a:r>
              <a:rPr sz="1800" i="1" dirty="0">
                <a:latin typeface="Times New Roman"/>
                <a:cs typeface="Times New Roman"/>
              </a:rPr>
              <a:t>v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dirty="0">
                <a:latin typeface="Times New Roman"/>
                <a:cs typeface="Times New Roman"/>
              </a:rPr>
              <a:t>;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P(v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dirty="0">
                <a:latin typeface="Times New Roman"/>
                <a:cs typeface="Times New Roman"/>
              </a:rPr>
              <a:t>|S)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denota 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probabilidad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i="1" dirty="0">
                <a:latin typeface="Times New Roman"/>
                <a:cs typeface="Times New Roman"/>
              </a:rPr>
              <a:t>v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</a:t>
            </a:r>
            <a:r>
              <a:rPr sz="1800" i="1" spc="-5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72835" y="2602484"/>
            <a:ext cx="3324225" cy="708660"/>
          </a:xfrm>
          <a:prstGeom prst="rect">
            <a:avLst/>
          </a:prstGeom>
        </p:spPr>
        <p:txBody>
          <a:bodyPr vert="horz" wrap="square" lIns="0" tIns="793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1800" b="1" dirty="0">
                <a:latin typeface="Arial"/>
                <a:cs typeface="Arial"/>
              </a:rPr>
              <a:t>mejorAtributo(S,</a:t>
            </a:r>
            <a:r>
              <a:rPr sz="1800" b="1" spc="-125" dirty="0">
                <a:latin typeface="Arial"/>
                <a:cs typeface="Arial"/>
              </a:rPr>
              <a:t> </a:t>
            </a:r>
            <a:r>
              <a:rPr sz="1800" b="1" spc="-25" dirty="0">
                <a:latin typeface="Arial"/>
                <a:cs typeface="Arial"/>
              </a:rPr>
              <a:t>A)</a:t>
            </a:r>
            <a:r>
              <a:rPr sz="1800" spc="-25" dirty="0">
                <a:latin typeface="Arial"/>
                <a:cs typeface="Arial"/>
              </a:rPr>
              <a:t>:</a:t>
            </a:r>
            <a:endParaRPr sz="1800">
              <a:latin typeface="Arial"/>
              <a:cs typeface="Arial"/>
            </a:endParaRPr>
          </a:p>
          <a:p>
            <a:pPr marL="554990">
              <a:lnSpc>
                <a:spcPct val="100000"/>
              </a:lnSpc>
              <a:spcBef>
                <a:spcPts val="530"/>
              </a:spcBef>
            </a:pPr>
            <a:r>
              <a:rPr sz="1800" dirty="0">
                <a:latin typeface="Arial"/>
                <a:cs typeface="Arial"/>
              </a:rPr>
              <a:t>1: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Calcula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entropía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i="1" spc="-25" dirty="0">
                <a:latin typeface="Arial"/>
                <a:cs typeface="Arial"/>
              </a:rPr>
              <a:t>S:</a:t>
            </a:r>
            <a:endParaRPr sz="18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000131" y="3358388"/>
            <a:ext cx="7813675" cy="2574925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240"/>
              </a:spcBef>
            </a:pPr>
            <a:r>
              <a:rPr sz="1800" dirty="0">
                <a:latin typeface="Arial"/>
                <a:cs typeface="Arial"/>
              </a:rPr>
              <a:t>2: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Para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cada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atributo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i="1" spc="-25" dirty="0">
                <a:latin typeface="Arial"/>
                <a:cs typeface="Arial"/>
              </a:rPr>
              <a:t>A</a:t>
            </a:r>
            <a:r>
              <a:rPr sz="1800" i="1" spc="-37" baseline="-13888" dirty="0">
                <a:latin typeface="Arial"/>
                <a:cs typeface="Arial"/>
              </a:rPr>
              <a:t>j</a:t>
            </a:r>
            <a:r>
              <a:rPr sz="1800" spc="-25" dirty="0">
                <a:latin typeface="Arial"/>
                <a:cs typeface="Arial"/>
              </a:rPr>
              <a:t>:</a:t>
            </a:r>
            <a:endParaRPr sz="1800">
              <a:latin typeface="Arial"/>
              <a:cs typeface="Arial"/>
            </a:endParaRPr>
          </a:p>
          <a:p>
            <a:pPr marL="641350" lvl="1" indent="-318135">
              <a:lnSpc>
                <a:spcPct val="100000"/>
              </a:lnSpc>
              <a:spcBef>
                <a:spcPts val="145"/>
              </a:spcBef>
              <a:buSzPct val="94444"/>
              <a:buAutoNum type="arabicPeriod"/>
              <a:tabLst>
                <a:tab pos="641985" algn="l"/>
              </a:tabLst>
            </a:pPr>
            <a:r>
              <a:rPr sz="1800" dirty="0">
                <a:latin typeface="Arial"/>
                <a:cs typeface="Arial"/>
              </a:rPr>
              <a:t>: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Determina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los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subconjuntos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S(v</a:t>
            </a:r>
            <a:r>
              <a:rPr sz="1800" baseline="-13888" dirty="0">
                <a:latin typeface="Arial"/>
                <a:cs typeface="Arial"/>
              </a:rPr>
              <a:t>i</a:t>
            </a:r>
            <a:r>
              <a:rPr sz="1800" dirty="0">
                <a:latin typeface="Arial"/>
                <a:cs typeface="Arial"/>
              </a:rPr>
              <a:t>)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para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todos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los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valores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v</a:t>
            </a:r>
            <a:r>
              <a:rPr sz="1800" baseline="-13888" dirty="0">
                <a:latin typeface="Arial"/>
                <a:cs typeface="Arial"/>
              </a:rPr>
              <a:t>i</a:t>
            </a:r>
            <a:r>
              <a:rPr sz="1800" spc="217" baseline="-13888" dirty="0">
                <a:latin typeface="Arial"/>
                <a:cs typeface="Arial"/>
              </a:rPr>
              <a:t> </a:t>
            </a:r>
            <a:r>
              <a:rPr sz="1800" spc="175" dirty="0">
                <a:latin typeface="Symbol"/>
                <a:cs typeface="Symbol"/>
              </a:rPr>
              <a:t></a:t>
            </a:r>
            <a:r>
              <a:rPr sz="1800" spc="40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Arial"/>
                <a:cs typeface="Arial"/>
              </a:rPr>
              <a:t>DOM(A</a:t>
            </a:r>
            <a:r>
              <a:rPr sz="1800" spc="-15" baseline="-13888" dirty="0">
                <a:latin typeface="Arial"/>
                <a:cs typeface="Arial"/>
              </a:rPr>
              <a:t>j</a:t>
            </a:r>
            <a:r>
              <a:rPr sz="1800" spc="-10" dirty="0">
                <a:latin typeface="Arial"/>
                <a:cs typeface="Arial"/>
              </a:rPr>
              <a:t>)</a:t>
            </a:r>
            <a:endParaRPr sz="1800">
              <a:latin typeface="Arial"/>
              <a:cs typeface="Arial"/>
            </a:endParaRPr>
          </a:p>
          <a:p>
            <a:pPr marL="641985" lvl="1" indent="-318770">
              <a:lnSpc>
                <a:spcPct val="100000"/>
              </a:lnSpc>
              <a:spcBef>
                <a:spcPts val="240"/>
              </a:spcBef>
              <a:buSzPct val="94444"/>
              <a:buAutoNum type="arabicPeriod"/>
              <a:tabLst>
                <a:tab pos="642620" algn="l"/>
              </a:tabLst>
            </a:pPr>
            <a:r>
              <a:rPr sz="1800" dirty="0">
                <a:latin typeface="Arial"/>
                <a:cs typeface="Arial"/>
              </a:rPr>
              <a:t>: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Calcula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entropía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cada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subconjunto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S(v</a:t>
            </a:r>
            <a:r>
              <a:rPr sz="1800" baseline="-13888" dirty="0">
                <a:latin typeface="Arial"/>
                <a:cs typeface="Arial"/>
              </a:rPr>
              <a:t>i</a:t>
            </a:r>
            <a:r>
              <a:rPr sz="1800" dirty="0">
                <a:latin typeface="Arial"/>
                <a:cs typeface="Arial"/>
              </a:rPr>
              <a:t>)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50" dirty="0">
                <a:latin typeface="Arial"/>
                <a:cs typeface="Arial"/>
              </a:rPr>
              <a:t>:</a:t>
            </a:r>
            <a:endParaRPr sz="1800">
              <a:latin typeface="Arial"/>
              <a:cs typeface="Arial"/>
            </a:endParaRPr>
          </a:p>
          <a:p>
            <a:pPr marL="953135">
              <a:lnSpc>
                <a:spcPct val="100000"/>
              </a:lnSpc>
              <a:spcBef>
                <a:spcPts val="395"/>
              </a:spcBef>
            </a:pPr>
            <a:r>
              <a:rPr sz="1600" i="1" dirty="0">
                <a:latin typeface="Arial"/>
                <a:cs typeface="Arial"/>
              </a:rPr>
              <a:t>E</a:t>
            </a:r>
            <a:r>
              <a:rPr sz="1650" i="1" baseline="-15151" dirty="0">
                <a:latin typeface="Arial"/>
                <a:cs typeface="Arial"/>
              </a:rPr>
              <a:t>Aj_vi</a:t>
            </a:r>
            <a:r>
              <a:rPr sz="1650" i="1" spc="359" baseline="-15151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=</a:t>
            </a:r>
            <a:r>
              <a:rPr sz="1600" i="1" spc="-2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E[p</a:t>
            </a:r>
            <a:r>
              <a:rPr sz="1650" i="1" baseline="-15151" dirty="0">
                <a:latin typeface="Arial"/>
                <a:cs typeface="Arial"/>
              </a:rPr>
              <a:t>1</a:t>
            </a:r>
            <a:r>
              <a:rPr sz="1600" i="1" dirty="0">
                <a:latin typeface="Arial"/>
                <a:cs typeface="Arial"/>
              </a:rPr>
              <a:t>(S(v</a:t>
            </a:r>
            <a:r>
              <a:rPr sz="1650" i="1" baseline="-15151" dirty="0">
                <a:latin typeface="Arial"/>
                <a:cs typeface="Arial"/>
              </a:rPr>
              <a:t>i</a:t>
            </a:r>
            <a:r>
              <a:rPr sz="1600" i="1" dirty="0">
                <a:latin typeface="Arial"/>
                <a:cs typeface="Arial"/>
              </a:rPr>
              <a:t>)),…,p</a:t>
            </a:r>
            <a:r>
              <a:rPr sz="1650" i="1" baseline="-15151" dirty="0">
                <a:latin typeface="Arial"/>
                <a:cs typeface="Arial"/>
              </a:rPr>
              <a:t>n</a:t>
            </a:r>
            <a:r>
              <a:rPr sz="1600" i="1" dirty="0">
                <a:latin typeface="Arial"/>
                <a:cs typeface="Arial"/>
              </a:rPr>
              <a:t>(S(v</a:t>
            </a:r>
            <a:r>
              <a:rPr sz="1650" i="1" baseline="-15151" dirty="0">
                <a:latin typeface="Arial"/>
                <a:cs typeface="Arial"/>
              </a:rPr>
              <a:t>i</a:t>
            </a:r>
            <a:r>
              <a:rPr sz="1600" i="1" dirty="0">
                <a:latin typeface="Arial"/>
                <a:cs typeface="Arial"/>
              </a:rPr>
              <a:t>))]</a:t>
            </a:r>
            <a:r>
              <a:rPr sz="1600" i="1" spc="-15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=</a:t>
            </a:r>
            <a:r>
              <a:rPr sz="1600" i="1" spc="-2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∑</a:t>
            </a:r>
            <a:r>
              <a:rPr sz="1650" i="1" baseline="-15151" dirty="0">
                <a:latin typeface="Arial"/>
                <a:cs typeface="Arial"/>
              </a:rPr>
              <a:t>i</a:t>
            </a:r>
            <a:r>
              <a:rPr sz="1650" i="1" spc="165" baseline="-15151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–</a:t>
            </a:r>
            <a:r>
              <a:rPr sz="1600" i="1" spc="-2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p</a:t>
            </a:r>
            <a:r>
              <a:rPr sz="1650" i="1" baseline="-15151" dirty="0">
                <a:latin typeface="Arial"/>
                <a:cs typeface="Arial"/>
              </a:rPr>
              <a:t>i</a:t>
            </a:r>
            <a:r>
              <a:rPr sz="1600" i="1" dirty="0">
                <a:latin typeface="Arial"/>
                <a:cs typeface="Arial"/>
              </a:rPr>
              <a:t>(S(v</a:t>
            </a:r>
            <a:r>
              <a:rPr sz="1650" i="1" baseline="-15151" dirty="0">
                <a:latin typeface="Arial"/>
                <a:cs typeface="Arial"/>
              </a:rPr>
              <a:t>i</a:t>
            </a:r>
            <a:r>
              <a:rPr sz="1600" i="1" dirty="0">
                <a:latin typeface="Arial"/>
                <a:cs typeface="Arial"/>
              </a:rPr>
              <a:t>))</a:t>
            </a:r>
            <a:r>
              <a:rPr sz="1600" i="1" spc="-2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·</a:t>
            </a:r>
            <a:r>
              <a:rPr sz="1600" i="1" spc="-2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log</a:t>
            </a:r>
            <a:r>
              <a:rPr sz="1650" i="1" baseline="-15151" dirty="0">
                <a:latin typeface="Arial"/>
                <a:cs typeface="Arial"/>
              </a:rPr>
              <a:t>2</a:t>
            </a:r>
            <a:r>
              <a:rPr sz="1650" i="1" spc="150" baseline="-15151" dirty="0">
                <a:latin typeface="Arial"/>
                <a:cs typeface="Arial"/>
              </a:rPr>
              <a:t> </a:t>
            </a:r>
            <a:r>
              <a:rPr sz="1600" i="1" spc="-10" dirty="0">
                <a:latin typeface="Arial"/>
                <a:cs typeface="Arial"/>
              </a:rPr>
              <a:t>p</a:t>
            </a:r>
            <a:r>
              <a:rPr sz="1650" i="1" spc="-15" baseline="-15151" dirty="0">
                <a:latin typeface="Arial"/>
                <a:cs typeface="Arial"/>
              </a:rPr>
              <a:t>i</a:t>
            </a:r>
            <a:r>
              <a:rPr sz="1600" i="1" spc="-10" dirty="0">
                <a:latin typeface="Arial"/>
                <a:cs typeface="Arial"/>
              </a:rPr>
              <a:t>(S(v</a:t>
            </a:r>
            <a:r>
              <a:rPr sz="1650" i="1" spc="-15" baseline="-15151" dirty="0">
                <a:latin typeface="Arial"/>
                <a:cs typeface="Arial"/>
              </a:rPr>
              <a:t>i</a:t>
            </a:r>
            <a:r>
              <a:rPr sz="1600" i="1" spc="-10" dirty="0">
                <a:latin typeface="Arial"/>
                <a:cs typeface="Arial"/>
              </a:rPr>
              <a:t>))</a:t>
            </a:r>
            <a:endParaRPr sz="1600">
              <a:latin typeface="Arial"/>
              <a:cs typeface="Arial"/>
            </a:endParaRPr>
          </a:p>
          <a:p>
            <a:pPr marL="652145" lvl="1" indent="-319405">
              <a:lnSpc>
                <a:spcPct val="100000"/>
              </a:lnSpc>
              <a:spcBef>
                <a:spcPts val="1190"/>
              </a:spcBef>
              <a:buSzPct val="94444"/>
              <a:buAutoNum type="arabicPeriod" startAt="3"/>
              <a:tabLst>
                <a:tab pos="652780" algn="l"/>
              </a:tabLst>
            </a:pPr>
            <a:r>
              <a:rPr sz="1800" dirty="0">
                <a:latin typeface="Arial"/>
                <a:cs typeface="Arial"/>
              </a:rPr>
              <a:t>: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Calcula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entropía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del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atributo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como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media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ponderada:</a:t>
            </a:r>
            <a:endParaRPr sz="1800">
              <a:latin typeface="Arial"/>
              <a:cs typeface="Arial"/>
            </a:endParaRPr>
          </a:p>
          <a:p>
            <a:pPr marL="2266315">
              <a:lnSpc>
                <a:spcPct val="100000"/>
              </a:lnSpc>
              <a:spcBef>
                <a:spcPts val="509"/>
              </a:spcBef>
            </a:pPr>
            <a:r>
              <a:rPr sz="2400" i="1" baseline="10416" dirty="0">
                <a:latin typeface="Arial"/>
                <a:cs typeface="Arial"/>
              </a:rPr>
              <a:t>E</a:t>
            </a:r>
            <a:r>
              <a:rPr sz="1100" i="1" dirty="0">
                <a:latin typeface="Arial"/>
                <a:cs typeface="Arial"/>
              </a:rPr>
              <a:t>Aj</a:t>
            </a:r>
            <a:r>
              <a:rPr sz="1100" i="1" spc="125" dirty="0">
                <a:latin typeface="Arial"/>
                <a:cs typeface="Arial"/>
              </a:rPr>
              <a:t> </a:t>
            </a:r>
            <a:r>
              <a:rPr sz="2400" i="1" baseline="10416" dirty="0">
                <a:latin typeface="Arial"/>
                <a:cs typeface="Arial"/>
              </a:rPr>
              <a:t>=</a:t>
            </a:r>
            <a:r>
              <a:rPr sz="2400" i="1" spc="-7" baseline="10416" dirty="0">
                <a:latin typeface="Arial"/>
                <a:cs typeface="Arial"/>
              </a:rPr>
              <a:t> </a:t>
            </a:r>
            <a:r>
              <a:rPr sz="2400" i="1" baseline="10416" dirty="0">
                <a:latin typeface="Arial"/>
                <a:cs typeface="Arial"/>
              </a:rPr>
              <a:t>∑</a:t>
            </a:r>
            <a:r>
              <a:rPr sz="2400" i="1" spc="-15" baseline="10416" dirty="0">
                <a:latin typeface="Arial"/>
                <a:cs typeface="Arial"/>
              </a:rPr>
              <a:t> </a:t>
            </a:r>
            <a:r>
              <a:rPr sz="1100" i="1" dirty="0">
                <a:latin typeface="Arial"/>
                <a:cs typeface="Arial"/>
              </a:rPr>
              <a:t>vi</a:t>
            </a:r>
            <a:r>
              <a:rPr sz="1100" i="1" spc="-25" dirty="0">
                <a:latin typeface="Arial"/>
                <a:cs typeface="Arial"/>
              </a:rPr>
              <a:t> </a:t>
            </a:r>
            <a:r>
              <a:rPr sz="1150" i="1" spc="75" dirty="0">
                <a:latin typeface="Symbol"/>
                <a:cs typeface="Symbol"/>
              </a:rPr>
              <a:t></a:t>
            </a:r>
            <a:r>
              <a:rPr sz="1150" spc="-15" dirty="0">
                <a:latin typeface="Times New Roman"/>
                <a:cs typeface="Times New Roman"/>
              </a:rPr>
              <a:t> </a:t>
            </a:r>
            <a:r>
              <a:rPr sz="1100" i="1" spc="-20" dirty="0">
                <a:latin typeface="Arial"/>
                <a:cs typeface="Arial"/>
              </a:rPr>
              <a:t>DOM(Aj)</a:t>
            </a:r>
            <a:r>
              <a:rPr sz="1100" i="1" spc="-30" dirty="0">
                <a:latin typeface="Arial"/>
                <a:cs typeface="Arial"/>
              </a:rPr>
              <a:t> </a:t>
            </a:r>
            <a:r>
              <a:rPr sz="2400" i="1" baseline="10416" dirty="0">
                <a:latin typeface="Arial"/>
                <a:cs typeface="Arial"/>
              </a:rPr>
              <a:t>P(v</a:t>
            </a:r>
            <a:r>
              <a:rPr sz="1100" i="1" dirty="0">
                <a:latin typeface="Arial"/>
                <a:cs typeface="Arial"/>
              </a:rPr>
              <a:t>i</a:t>
            </a:r>
            <a:r>
              <a:rPr sz="2400" i="1" baseline="10416" dirty="0">
                <a:latin typeface="Arial"/>
                <a:cs typeface="Arial"/>
              </a:rPr>
              <a:t>|S)</a:t>
            </a:r>
            <a:r>
              <a:rPr sz="2400" i="1" spc="-7" baseline="10416" dirty="0">
                <a:latin typeface="Arial"/>
                <a:cs typeface="Arial"/>
              </a:rPr>
              <a:t> </a:t>
            </a:r>
            <a:r>
              <a:rPr sz="2400" i="1" baseline="10416" dirty="0">
                <a:latin typeface="Arial"/>
                <a:cs typeface="Arial"/>
              </a:rPr>
              <a:t>· </a:t>
            </a:r>
            <a:r>
              <a:rPr sz="2400" i="1" spc="-15" baseline="10416" dirty="0">
                <a:latin typeface="Arial"/>
                <a:cs typeface="Arial"/>
              </a:rPr>
              <a:t>E</a:t>
            </a:r>
            <a:r>
              <a:rPr sz="1100" i="1" spc="-10" dirty="0">
                <a:latin typeface="Arial"/>
                <a:cs typeface="Arial"/>
              </a:rPr>
              <a:t>Aj_vi</a:t>
            </a:r>
            <a:endParaRPr sz="1100">
              <a:latin typeface="Arial"/>
              <a:cs typeface="Arial"/>
            </a:endParaRPr>
          </a:p>
          <a:p>
            <a:pPr marL="47625">
              <a:lnSpc>
                <a:spcPct val="100000"/>
              </a:lnSpc>
              <a:spcBef>
                <a:spcPts val="570"/>
              </a:spcBef>
            </a:pPr>
            <a:r>
              <a:rPr sz="1800" dirty="0">
                <a:latin typeface="Arial"/>
                <a:cs typeface="Arial"/>
              </a:rPr>
              <a:t>3: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Devuelve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el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atributo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que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obtiene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b="1" dirty="0">
                <a:latin typeface="Arial"/>
                <a:cs typeface="Arial"/>
              </a:rPr>
              <a:t>mayor</a:t>
            </a:r>
            <a:r>
              <a:rPr sz="1800" b="1" spc="-15" dirty="0">
                <a:latin typeface="Arial"/>
                <a:cs typeface="Arial"/>
              </a:rPr>
              <a:t> </a:t>
            </a:r>
            <a:r>
              <a:rPr sz="1800" b="1" i="1" dirty="0">
                <a:solidFill>
                  <a:srgbClr val="FF0000"/>
                </a:solidFill>
                <a:latin typeface="Arial"/>
                <a:cs typeface="Arial"/>
              </a:rPr>
              <a:t>ganancia</a:t>
            </a:r>
            <a:r>
              <a:rPr sz="1800" b="1" i="1" spc="-20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información:</a:t>
            </a:r>
            <a:endParaRPr sz="1800">
              <a:latin typeface="Arial"/>
              <a:cs typeface="Arial"/>
            </a:endParaRPr>
          </a:p>
          <a:p>
            <a:pPr marL="2174875">
              <a:lnSpc>
                <a:spcPct val="100000"/>
              </a:lnSpc>
              <a:spcBef>
                <a:spcPts val="320"/>
              </a:spcBef>
            </a:pPr>
            <a:r>
              <a:rPr sz="1600" i="1" dirty="0">
                <a:latin typeface="Arial"/>
                <a:cs typeface="Arial"/>
              </a:rPr>
              <a:t>Ganancia(A</a:t>
            </a:r>
            <a:r>
              <a:rPr sz="1650" i="1" baseline="-15151" dirty="0">
                <a:latin typeface="Arial"/>
                <a:cs typeface="Arial"/>
              </a:rPr>
              <a:t>j</a:t>
            </a:r>
            <a:r>
              <a:rPr sz="1600" i="1" dirty="0">
                <a:latin typeface="Arial"/>
                <a:cs typeface="Arial"/>
              </a:rPr>
              <a:t>)</a:t>
            </a:r>
            <a:r>
              <a:rPr sz="1600" i="1" spc="-45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=</a:t>
            </a:r>
            <a:r>
              <a:rPr sz="1600" i="1" spc="-3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E</a:t>
            </a:r>
            <a:r>
              <a:rPr sz="1650" i="1" baseline="-15151" dirty="0">
                <a:latin typeface="Arial"/>
                <a:cs typeface="Arial"/>
              </a:rPr>
              <a:t>global</a:t>
            </a:r>
            <a:r>
              <a:rPr sz="1650" i="1" spc="352" baseline="-15151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-</a:t>
            </a:r>
            <a:r>
              <a:rPr sz="1600" i="1" spc="-25" dirty="0">
                <a:latin typeface="Arial"/>
                <a:cs typeface="Arial"/>
              </a:rPr>
              <a:t> E</a:t>
            </a:r>
            <a:r>
              <a:rPr sz="1650" i="1" spc="-37" baseline="-15151" dirty="0">
                <a:latin typeface="Arial"/>
                <a:cs typeface="Arial"/>
              </a:rPr>
              <a:t>Aj</a:t>
            </a:r>
            <a:endParaRPr sz="1650" baseline="-15151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065338" y="3039364"/>
            <a:ext cx="43351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latin typeface="Arial"/>
                <a:cs typeface="Arial"/>
              </a:rPr>
              <a:t>E</a:t>
            </a:r>
            <a:r>
              <a:rPr sz="1650" i="1" baseline="-15151" dirty="0">
                <a:latin typeface="Arial"/>
                <a:cs typeface="Arial"/>
              </a:rPr>
              <a:t>global</a:t>
            </a:r>
            <a:r>
              <a:rPr sz="1650" i="1" spc="150" baseline="-15151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=</a:t>
            </a:r>
            <a:r>
              <a:rPr sz="1600" i="1" spc="-2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E[p</a:t>
            </a:r>
            <a:r>
              <a:rPr sz="1650" i="1" baseline="-15151" dirty="0">
                <a:latin typeface="Arial"/>
                <a:cs typeface="Arial"/>
              </a:rPr>
              <a:t>1</a:t>
            </a:r>
            <a:r>
              <a:rPr sz="1600" dirty="0">
                <a:latin typeface="Arial"/>
                <a:cs typeface="Arial"/>
              </a:rPr>
              <a:t>(S)</a:t>
            </a:r>
            <a:r>
              <a:rPr sz="1600" i="1" dirty="0">
                <a:latin typeface="Arial"/>
                <a:cs typeface="Arial"/>
              </a:rPr>
              <a:t>,…,p</a:t>
            </a:r>
            <a:r>
              <a:rPr sz="1650" baseline="-15151" dirty="0">
                <a:latin typeface="Arial"/>
                <a:cs typeface="Arial"/>
              </a:rPr>
              <a:t>n</a:t>
            </a:r>
            <a:r>
              <a:rPr sz="1600" dirty="0">
                <a:latin typeface="Arial"/>
                <a:cs typeface="Arial"/>
              </a:rPr>
              <a:t>(S)</a:t>
            </a:r>
            <a:r>
              <a:rPr sz="1600" i="1" dirty="0">
                <a:latin typeface="Arial"/>
                <a:cs typeface="Arial"/>
              </a:rPr>
              <a:t>]</a:t>
            </a:r>
            <a:r>
              <a:rPr sz="1600" i="1" spc="-15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=</a:t>
            </a:r>
            <a:r>
              <a:rPr sz="1600" i="1" spc="-2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∑</a:t>
            </a:r>
            <a:r>
              <a:rPr sz="1650" i="1" baseline="-15151" dirty="0">
                <a:latin typeface="Arial"/>
                <a:cs typeface="Arial"/>
              </a:rPr>
              <a:t>i</a:t>
            </a:r>
            <a:r>
              <a:rPr sz="1650" i="1" spc="172" baseline="-15151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–</a:t>
            </a:r>
            <a:r>
              <a:rPr sz="1600" i="1" spc="-25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p</a:t>
            </a:r>
            <a:r>
              <a:rPr sz="1650" i="1" baseline="-15151" dirty="0">
                <a:latin typeface="Arial"/>
                <a:cs typeface="Arial"/>
              </a:rPr>
              <a:t>i</a:t>
            </a:r>
            <a:r>
              <a:rPr sz="1600" i="1" dirty="0">
                <a:latin typeface="Arial"/>
                <a:cs typeface="Arial"/>
              </a:rPr>
              <a:t>(S)</a:t>
            </a:r>
            <a:r>
              <a:rPr sz="1600" i="1" spc="-2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·</a:t>
            </a:r>
            <a:r>
              <a:rPr sz="1600" i="1" spc="-20" dirty="0">
                <a:latin typeface="Arial"/>
                <a:cs typeface="Arial"/>
              </a:rPr>
              <a:t> </a:t>
            </a:r>
            <a:r>
              <a:rPr sz="1600" i="1" dirty="0">
                <a:latin typeface="Arial"/>
                <a:cs typeface="Arial"/>
              </a:rPr>
              <a:t>log</a:t>
            </a:r>
            <a:r>
              <a:rPr sz="1650" i="1" baseline="-15151" dirty="0">
                <a:latin typeface="Arial"/>
                <a:cs typeface="Arial"/>
              </a:rPr>
              <a:t>2</a:t>
            </a:r>
            <a:r>
              <a:rPr sz="1650" i="1" spc="150" baseline="-15151" dirty="0">
                <a:latin typeface="Arial"/>
                <a:cs typeface="Arial"/>
              </a:rPr>
              <a:t> </a:t>
            </a:r>
            <a:r>
              <a:rPr sz="1600" i="1" spc="-10" dirty="0">
                <a:latin typeface="Arial"/>
                <a:cs typeface="Arial"/>
              </a:rPr>
              <a:t>p</a:t>
            </a:r>
            <a:r>
              <a:rPr sz="1650" i="1" spc="-15" baseline="-15151" dirty="0">
                <a:latin typeface="Arial"/>
                <a:cs typeface="Arial"/>
              </a:rPr>
              <a:t>i</a:t>
            </a:r>
            <a:r>
              <a:rPr sz="1600" i="1" spc="-10" dirty="0">
                <a:latin typeface="Arial"/>
                <a:cs typeface="Arial"/>
              </a:rPr>
              <a:t>(S)</a:t>
            </a:r>
            <a:endParaRPr sz="1600">
              <a:latin typeface="Arial"/>
              <a:cs typeface="Arial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title"/>
          </p:nvPr>
        </p:nvSpPr>
        <p:spPr>
          <a:xfrm>
            <a:off x="734218" y="362203"/>
            <a:ext cx="7674609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25" dirty="0"/>
              <a:t> </a:t>
            </a:r>
            <a:r>
              <a:rPr dirty="0"/>
              <a:t>ID3:</a:t>
            </a:r>
            <a:r>
              <a:rPr spc="-15" dirty="0"/>
              <a:t> </a:t>
            </a:r>
            <a:r>
              <a:rPr dirty="0"/>
              <a:t>¿Cómo</a:t>
            </a:r>
            <a:r>
              <a:rPr spc="-20" dirty="0"/>
              <a:t> </a:t>
            </a:r>
            <a:r>
              <a:rPr dirty="0"/>
              <a:t>seleccionar</a:t>
            </a:r>
            <a:r>
              <a:rPr spc="-10" dirty="0"/>
              <a:t> </a:t>
            </a:r>
            <a:r>
              <a:rPr dirty="0"/>
              <a:t>el</a:t>
            </a:r>
            <a:r>
              <a:rPr spc="-20" dirty="0"/>
              <a:t> </a:t>
            </a:r>
            <a:r>
              <a:rPr dirty="0"/>
              <a:t>mejor</a:t>
            </a:r>
            <a:r>
              <a:rPr spc="-10" dirty="0"/>
              <a:t> atributo?</a:t>
            </a:r>
          </a:p>
        </p:txBody>
      </p:sp>
      <p:pic>
        <p:nvPicPr>
          <p:cNvPr id="16" name="object 1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8359140" y="6437454"/>
            <a:ext cx="286385" cy="2241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45"/>
              </a:lnSpc>
            </a:pPr>
            <a:r>
              <a:rPr sz="1400" spc="-25" dirty="0">
                <a:solidFill>
                  <a:srgbClr val="898989"/>
                </a:solidFill>
                <a:latin typeface="Arial"/>
                <a:cs typeface="Arial"/>
              </a:rPr>
              <a:t>26</a:t>
            </a:r>
            <a:endParaRPr sz="14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734218" y="362203"/>
            <a:ext cx="7674609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25" dirty="0"/>
              <a:t> </a:t>
            </a:r>
            <a:r>
              <a:rPr dirty="0"/>
              <a:t>ID3:</a:t>
            </a:r>
            <a:r>
              <a:rPr spc="-15" dirty="0"/>
              <a:t> </a:t>
            </a:r>
            <a:r>
              <a:rPr dirty="0"/>
              <a:t>¿Cómo</a:t>
            </a:r>
            <a:r>
              <a:rPr spc="-20" dirty="0"/>
              <a:t> </a:t>
            </a:r>
            <a:r>
              <a:rPr dirty="0"/>
              <a:t>seleccionar</a:t>
            </a:r>
            <a:r>
              <a:rPr spc="-10" dirty="0"/>
              <a:t> </a:t>
            </a:r>
            <a:r>
              <a:rPr dirty="0"/>
              <a:t>el</a:t>
            </a:r>
            <a:r>
              <a:rPr spc="-20" dirty="0"/>
              <a:t> </a:t>
            </a:r>
            <a:r>
              <a:rPr dirty="0"/>
              <a:t>mejor</a:t>
            </a:r>
            <a:r>
              <a:rPr spc="-10" dirty="0"/>
              <a:t> atributo?</a:t>
            </a: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142060" y="1110523"/>
          <a:ext cx="3126105" cy="20142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696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3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53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3464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b="1" dirty="0">
                          <a:latin typeface="Times New Roman"/>
                          <a:cs typeface="Times New Roman"/>
                        </a:rPr>
                        <a:t>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b="1" spc="-20" dirty="0">
                          <a:latin typeface="Times New Roman"/>
                          <a:cs typeface="Times New Roman"/>
                        </a:rPr>
                        <a:t>edad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b="1" spc="-25" dirty="0">
                          <a:latin typeface="Times New Roman"/>
                          <a:cs typeface="Times New Roman"/>
                        </a:rPr>
                        <a:t>s_a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b="1" spc="-10" dirty="0">
                          <a:latin typeface="Times New Roman"/>
                          <a:cs typeface="Times New Roman"/>
                        </a:rPr>
                        <a:t>tarjeta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64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bajo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655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464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432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41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6515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651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651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651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4136558" y="1279652"/>
            <a:ext cx="4157979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42290" algn="l"/>
                <a:tab pos="2560320" algn="l"/>
              </a:tabLst>
            </a:pPr>
            <a:r>
              <a:rPr sz="1800" i="1" spc="-50" dirty="0">
                <a:latin typeface="Times New Roman"/>
                <a:cs typeface="Times New Roman"/>
              </a:rPr>
              <a:t>E</a:t>
            </a:r>
            <a:r>
              <a:rPr sz="1800" i="1" dirty="0">
                <a:latin typeface="Times New Roman"/>
                <a:cs typeface="Times New Roman"/>
              </a:rPr>
              <a:t>	=E[S]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E(p</a:t>
            </a:r>
            <a:r>
              <a:rPr sz="1800" i="1" spc="45" dirty="0">
                <a:latin typeface="Times New Roman"/>
                <a:cs typeface="Times New Roman"/>
              </a:rPr>
              <a:t>  </a:t>
            </a:r>
            <a:r>
              <a:rPr sz="1800" i="1" dirty="0">
                <a:latin typeface="Times New Roman"/>
                <a:cs typeface="Times New Roman"/>
              </a:rPr>
              <a:t>(S),</a:t>
            </a:r>
            <a:r>
              <a:rPr sz="1800" i="1" spc="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p</a:t>
            </a:r>
            <a:r>
              <a:rPr sz="1800" i="1" dirty="0">
                <a:latin typeface="Times New Roman"/>
                <a:cs typeface="Times New Roman"/>
              </a:rPr>
              <a:t>	</a:t>
            </a:r>
            <a:r>
              <a:rPr sz="1800" i="1" spc="-10" dirty="0">
                <a:latin typeface="Times New Roman"/>
                <a:cs typeface="Times New Roman"/>
              </a:rPr>
              <a:t>(S))=E(2/5,3/5)=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560739" y="1557020"/>
            <a:ext cx="361505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-2/5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·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log</a:t>
            </a:r>
            <a:r>
              <a:rPr sz="1800" i="1" baseline="-13888" dirty="0">
                <a:latin typeface="Times New Roman"/>
                <a:cs typeface="Times New Roman"/>
              </a:rPr>
              <a:t>2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[2/5]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-3/5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·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log</a:t>
            </a:r>
            <a:r>
              <a:rPr sz="1800" i="1" baseline="-13888" dirty="0">
                <a:latin typeface="Times New Roman"/>
                <a:cs typeface="Times New Roman"/>
              </a:rPr>
              <a:t>2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[3/5]=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spc="-20" dirty="0">
                <a:latin typeface="Times New Roman"/>
                <a:cs typeface="Times New Roman"/>
              </a:rPr>
              <a:t>0,97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494062" y="4048252"/>
            <a:ext cx="2553335" cy="967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800"/>
              </a:lnSpc>
              <a:spcBef>
                <a:spcPts val="100"/>
              </a:spcBef>
            </a:pPr>
            <a:r>
              <a:rPr sz="2400" i="1" baseline="10416" dirty="0">
                <a:latin typeface="Times New Roman"/>
                <a:cs typeface="Times New Roman"/>
              </a:rPr>
              <a:t>E</a:t>
            </a:r>
            <a:r>
              <a:rPr sz="1100" i="1" dirty="0">
                <a:latin typeface="Times New Roman"/>
                <a:cs typeface="Times New Roman"/>
              </a:rPr>
              <a:t>s_a,bajo </a:t>
            </a:r>
            <a:r>
              <a:rPr sz="2400" i="1" spc="-75" baseline="10416" dirty="0">
                <a:latin typeface="Times New Roman"/>
                <a:cs typeface="Times New Roman"/>
              </a:rPr>
              <a:t>=</a:t>
            </a:r>
            <a:endParaRPr sz="2400" baseline="10416">
              <a:latin typeface="Times New Roman"/>
              <a:cs typeface="Times New Roman"/>
            </a:endParaRPr>
          </a:p>
          <a:p>
            <a:pPr marL="38100">
              <a:lnSpc>
                <a:spcPts val="1800"/>
              </a:lnSpc>
            </a:pPr>
            <a:r>
              <a:rPr sz="1600" i="1" dirty="0">
                <a:latin typeface="Times New Roman"/>
                <a:cs typeface="Times New Roman"/>
              </a:rPr>
              <a:t>E(p</a:t>
            </a:r>
            <a:r>
              <a:rPr sz="1650" i="1" baseline="-15151" dirty="0">
                <a:latin typeface="Times New Roman"/>
                <a:cs typeface="Times New Roman"/>
              </a:rPr>
              <a:t>SI</a:t>
            </a:r>
            <a:r>
              <a:rPr sz="1600" i="1" dirty="0">
                <a:latin typeface="Times New Roman"/>
                <a:cs typeface="Times New Roman"/>
              </a:rPr>
              <a:t>(S(bajo)),</a:t>
            </a:r>
            <a:r>
              <a:rPr sz="1600" i="1" spc="-35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p</a:t>
            </a:r>
            <a:r>
              <a:rPr sz="1650" i="1" spc="-15" baseline="-15151" dirty="0">
                <a:latin typeface="Times New Roman"/>
                <a:cs typeface="Times New Roman"/>
              </a:rPr>
              <a:t>NO</a:t>
            </a:r>
            <a:r>
              <a:rPr sz="1600" i="1" spc="-10" dirty="0">
                <a:latin typeface="Times New Roman"/>
                <a:cs typeface="Times New Roman"/>
              </a:rPr>
              <a:t>(S(bajo)))=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ts val="1910"/>
              </a:lnSpc>
            </a:pPr>
            <a:r>
              <a:rPr sz="1600" i="1" dirty="0">
                <a:latin typeface="Times New Roman"/>
                <a:cs typeface="Times New Roman"/>
              </a:rPr>
              <a:t>1 · log</a:t>
            </a:r>
            <a:r>
              <a:rPr sz="1650" i="1" baseline="-15151" dirty="0">
                <a:latin typeface="Times New Roman"/>
                <a:cs typeface="Times New Roman"/>
              </a:rPr>
              <a:t>2</a:t>
            </a:r>
            <a:r>
              <a:rPr sz="1650" i="1" spc="165" baseline="-15151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[1] – 0 · log</a:t>
            </a:r>
            <a:r>
              <a:rPr sz="1650" i="1" baseline="-15151" dirty="0">
                <a:latin typeface="Times New Roman"/>
                <a:cs typeface="Times New Roman"/>
              </a:rPr>
              <a:t>2</a:t>
            </a:r>
            <a:r>
              <a:rPr sz="1650" i="1" spc="165" baseline="-15151" dirty="0">
                <a:latin typeface="Times New Roman"/>
                <a:cs typeface="Times New Roman"/>
              </a:rPr>
              <a:t> </a:t>
            </a:r>
            <a:r>
              <a:rPr sz="1600" i="1" spc="-25" dirty="0">
                <a:latin typeface="Times New Roman"/>
                <a:cs typeface="Times New Roman"/>
              </a:rPr>
              <a:t>[0]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ts val="1910"/>
              </a:lnSpc>
            </a:pPr>
            <a:r>
              <a:rPr sz="1600" i="1" dirty="0">
                <a:latin typeface="Times New Roman"/>
                <a:cs typeface="Times New Roman"/>
              </a:rPr>
              <a:t>=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i="1" spc="-50" dirty="0">
                <a:latin typeface="Times New Roman"/>
                <a:cs typeface="Times New Roman"/>
              </a:rPr>
              <a:t>0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75428" y="5788660"/>
            <a:ext cx="3913504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latin typeface="Times New Roman"/>
                <a:cs typeface="Times New Roman"/>
              </a:rPr>
              <a:t>Ganancia</a:t>
            </a:r>
            <a:r>
              <a:rPr sz="1650" i="1" baseline="-15151" dirty="0">
                <a:latin typeface="Times New Roman"/>
                <a:cs typeface="Times New Roman"/>
              </a:rPr>
              <a:t>edad</a:t>
            </a:r>
            <a:r>
              <a:rPr sz="1650" i="1" spc="135" baseline="-15151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=</a:t>
            </a:r>
            <a:r>
              <a:rPr sz="1600" i="1" spc="-2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E</a:t>
            </a:r>
            <a:r>
              <a:rPr sz="1650" i="1" baseline="-15151" dirty="0">
                <a:latin typeface="Times New Roman"/>
                <a:cs typeface="Times New Roman"/>
              </a:rPr>
              <a:t>global</a:t>
            </a:r>
            <a:r>
              <a:rPr sz="1650" i="1" spc="330" baseline="-15151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-</a:t>
            </a:r>
            <a:r>
              <a:rPr sz="1600" i="1" spc="-2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E</a:t>
            </a:r>
            <a:r>
              <a:rPr sz="1650" i="1" baseline="-15151" dirty="0">
                <a:latin typeface="Times New Roman"/>
                <a:cs typeface="Times New Roman"/>
              </a:rPr>
              <a:t>s_a</a:t>
            </a:r>
            <a:r>
              <a:rPr sz="1650" i="1" spc="135" baseline="-15151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=0,97</a:t>
            </a:r>
            <a:r>
              <a:rPr sz="1600" i="1" spc="-1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-</a:t>
            </a:r>
            <a:r>
              <a:rPr sz="1600" i="1" spc="-2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0,8</a:t>
            </a:r>
            <a:r>
              <a:rPr sz="1600" i="1" spc="-2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=</a:t>
            </a:r>
            <a:r>
              <a:rPr sz="1600" i="1" spc="-20" dirty="0">
                <a:latin typeface="Times New Roman"/>
                <a:cs typeface="Times New Roman"/>
              </a:rPr>
              <a:t> 0,17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3585349" y="1274933"/>
            <a:ext cx="368935" cy="344805"/>
            <a:chOff x="3585349" y="1274933"/>
            <a:chExt cx="368935" cy="344805"/>
          </a:xfrm>
        </p:grpSpPr>
        <p:sp>
          <p:nvSpPr>
            <p:cNvPr id="18" name="object 18"/>
            <p:cNvSpPr/>
            <p:nvPr/>
          </p:nvSpPr>
          <p:spPr>
            <a:xfrm>
              <a:off x="3590112" y="1279696"/>
              <a:ext cx="359410" cy="335280"/>
            </a:xfrm>
            <a:custGeom>
              <a:avLst/>
              <a:gdLst/>
              <a:ahLst/>
              <a:cxnLst/>
              <a:rect l="l" t="t" r="r" b="b"/>
              <a:pathLst>
                <a:path w="359410" h="335280">
                  <a:moveTo>
                    <a:pt x="179656" y="0"/>
                  </a:moveTo>
                  <a:lnTo>
                    <a:pt x="131896" y="5982"/>
                  </a:lnTo>
                  <a:lnTo>
                    <a:pt x="88980" y="22865"/>
                  </a:lnTo>
                  <a:lnTo>
                    <a:pt x="52620" y="49053"/>
                  </a:lnTo>
                  <a:lnTo>
                    <a:pt x="24528" y="82949"/>
                  </a:lnTo>
                  <a:lnTo>
                    <a:pt x="6417" y="122957"/>
                  </a:lnTo>
                  <a:lnTo>
                    <a:pt x="0" y="167479"/>
                  </a:lnTo>
                  <a:lnTo>
                    <a:pt x="6417" y="212003"/>
                  </a:lnTo>
                  <a:lnTo>
                    <a:pt x="24528" y="252011"/>
                  </a:lnTo>
                  <a:lnTo>
                    <a:pt x="52620" y="285907"/>
                  </a:lnTo>
                  <a:lnTo>
                    <a:pt x="88980" y="312095"/>
                  </a:lnTo>
                  <a:lnTo>
                    <a:pt x="131896" y="328978"/>
                  </a:lnTo>
                  <a:lnTo>
                    <a:pt x="179656" y="334961"/>
                  </a:lnTo>
                  <a:lnTo>
                    <a:pt x="227416" y="328978"/>
                  </a:lnTo>
                  <a:lnTo>
                    <a:pt x="270332" y="312095"/>
                  </a:lnTo>
                  <a:lnTo>
                    <a:pt x="306693" y="285907"/>
                  </a:lnTo>
                  <a:lnTo>
                    <a:pt x="334784" y="252011"/>
                  </a:lnTo>
                  <a:lnTo>
                    <a:pt x="352895" y="212003"/>
                  </a:lnTo>
                  <a:lnTo>
                    <a:pt x="359313" y="167479"/>
                  </a:lnTo>
                  <a:lnTo>
                    <a:pt x="352895" y="122957"/>
                  </a:lnTo>
                  <a:lnTo>
                    <a:pt x="334784" y="82949"/>
                  </a:lnTo>
                  <a:lnTo>
                    <a:pt x="306693" y="49053"/>
                  </a:lnTo>
                  <a:lnTo>
                    <a:pt x="270332" y="22865"/>
                  </a:lnTo>
                  <a:lnTo>
                    <a:pt x="227416" y="5982"/>
                  </a:lnTo>
                  <a:lnTo>
                    <a:pt x="179656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590112" y="1279696"/>
              <a:ext cx="359410" cy="335280"/>
            </a:xfrm>
            <a:custGeom>
              <a:avLst/>
              <a:gdLst/>
              <a:ahLst/>
              <a:cxnLst/>
              <a:rect l="l" t="t" r="r" b="b"/>
              <a:pathLst>
                <a:path w="359410" h="335280">
                  <a:moveTo>
                    <a:pt x="0" y="167481"/>
                  </a:moveTo>
                  <a:lnTo>
                    <a:pt x="6417" y="122957"/>
                  </a:lnTo>
                  <a:lnTo>
                    <a:pt x="24528" y="82950"/>
                  </a:lnTo>
                  <a:lnTo>
                    <a:pt x="52620" y="49054"/>
                  </a:lnTo>
                  <a:lnTo>
                    <a:pt x="88980" y="22866"/>
                  </a:lnTo>
                  <a:lnTo>
                    <a:pt x="131897" y="5982"/>
                  </a:lnTo>
                  <a:lnTo>
                    <a:pt x="179657" y="0"/>
                  </a:lnTo>
                  <a:lnTo>
                    <a:pt x="227416" y="5982"/>
                  </a:lnTo>
                  <a:lnTo>
                    <a:pt x="270333" y="22866"/>
                  </a:lnTo>
                  <a:lnTo>
                    <a:pt x="306693" y="49054"/>
                  </a:lnTo>
                  <a:lnTo>
                    <a:pt x="334785" y="82950"/>
                  </a:lnTo>
                  <a:lnTo>
                    <a:pt x="352896" y="122957"/>
                  </a:lnTo>
                  <a:lnTo>
                    <a:pt x="359314" y="167481"/>
                  </a:lnTo>
                  <a:lnTo>
                    <a:pt x="352896" y="212004"/>
                  </a:lnTo>
                  <a:lnTo>
                    <a:pt x="334785" y="252011"/>
                  </a:lnTo>
                  <a:lnTo>
                    <a:pt x="306693" y="285907"/>
                  </a:lnTo>
                  <a:lnTo>
                    <a:pt x="270333" y="312095"/>
                  </a:lnTo>
                  <a:lnTo>
                    <a:pt x="227416" y="328979"/>
                  </a:lnTo>
                  <a:lnTo>
                    <a:pt x="179657" y="334962"/>
                  </a:lnTo>
                  <a:lnTo>
                    <a:pt x="131897" y="328979"/>
                  </a:lnTo>
                  <a:lnTo>
                    <a:pt x="88980" y="312095"/>
                  </a:lnTo>
                  <a:lnTo>
                    <a:pt x="52620" y="285907"/>
                  </a:lnTo>
                  <a:lnTo>
                    <a:pt x="24528" y="252011"/>
                  </a:lnTo>
                  <a:lnTo>
                    <a:pt x="6417" y="212004"/>
                  </a:lnTo>
                  <a:lnTo>
                    <a:pt x="0" y="16748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3680869" y="1392428"/>
            <a:ext cx="3029585" cy="2082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  <a:tabLst>
                <a:tab pos="607695" algn="l"/>
                <a:tab pos="2182495" algn="l"/>
                <a:tab pos="2804795" algn="l"/>
              </a:tabLst>
            </a:pPr>
            <a:r>
              <a:rPr sz="2400" spc="-50" dirty="0">
                <a:latin typeface="Times New Roman"/>
                <a:cs typeface="Times New Roman"/>
              </a:rPr>
              <a:t>1</a:t>
            </a:r>
            <a:r>
              <a:rPr sz="2400" dirty="0">
                <a:latin typeface="Times New Roman"/>
                <a:cs typeface="Times New Roman"/>
              </a:rPr>
              <a:t>	</a:t>
            </a:r>
            <a:r>
              <a:rPr sz="1200" i="1" spc="-10" dirty="0">
                <a:latin typeface="Times New Roman"/>
                <a:cs typeface="Times New Roman"/>
              </a:rPr>
              <a:t>global</a:t>
            </a:r>
            <a:r>
              <a:rPr sz="1200" i="1" dirty="0">
                <a:latin typeface="Times New Roman"/>
                <a:cs typeface="Times New Roman"/>
              </a:rPr>
              <a:t>	</a:t>
            </a:r>
            <a:r>
              <a:rPr sz="1200" i="1" spc="-25" dirty="0">
                <a:latin typeface="Times New Roman"/>
                <a:cs typeface="Times New Roman"/>
              </a:rPr>
              <a:t>SI</a:t>
            </a:r>
            <a:r>
              <a:rPr sz="1200" i="1" dirty="0">
                <a:latin typeface="Times New Roman"/>
                <a:cs typeface="Times New Roman"/>
              </a:rPr>
              <a:t>	</a:t>
            </a:r>
            <a:r>
              <a:rPr sz="1200" i="1" spc="-25" dirty="0">
                <a:latin typeface="Times New Roman"/>
                <a:cs typeface="Times New Roman"/>
              </a:rPr>
              <a:t>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067218" y="2884953"/>
            <a:ext cx="914400" cy="352425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25400" rIns="0" bIns="0" rtlCol="0">
            <a:spAutoFit/>
          </a:bodyPr>
          <a:lstStyle/>
          <a:p>
            <a:pPr marL="304165">
              <a:lnSpc>
                <a:spcPct val="100000"/>
              </a:lnSpc>
              <a:spcBef>
                <a:spcPts val="200"/>
              </a:spcBef>
            </a:pPr>
            <a:r>
              <a:rPr sz="1800" spc="-25" dirty="0">
                <a:latin typeface="Times New Roman"/>
                <a:cs typeface="Times New Roman"/>
              </a:rPr>
              <a:t>s_a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685329" y="2585211"/>
            <a:ext cx="1828164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S={E1,E2,E3,E4,</a:t>
            </a:r>
            <a:r>
              <a:rPr sz="1600" spc="-40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E5}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1623122" y="3203874"/>
            <a:ext cx="2866390" cy="575945"/>
            <a:chOff x="1623122" y="3203874"/>
            <a:chExt cx="2866390" cy="575945"/>
          </a:xfrm>
        </p:grpSpPr>
        <p:sp>
          <p:nvSpPr>
            <p:cNvPr id="24" name="object 24"/>
            <p:cNvSpPr/>
            <p:nvPr/>
          </p:nvSpPr>
          <p:spPr>
            <a:xfrm>
              <a:off x="1637409" y="3218162"/>
              <a:ext cx="2837815" cy="495300"/>
            </a:xfrm>
            <a:custGeom>
              <a:avLst/>
              <a:gdLst/>
              <a:ahLst/>
              <a:cxnLst/>
              <a:rect l="l" t="t" r="r" b="b"/>
              <a:pathLst>
                <a:path w="2837815" h="495300">
                  <a:moveTo>
                    <a:pt x="2837805" y="0"/>
                  </a:moveTo>
                  <a:lnTo>
                    <a:pt x="0" y="495244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75213" y="3244772"/>
              <a:ext cx="0" cy="520700"/>
            </a:xfrm>
            <a:custGeom>
              <a:avLst/>
              <a:gdLst/>
              <a:ahLst/>
              <a:cxnLst/>
              <a:rect l="l" t="t" r="r" b="b"/>
              <a:pathLst>
                <a:path h="520700">
                  <a:moveTo>
                    <a:pt x="1" y="0"/>
                  </a:moveTo>
                  <a:lnTo>
                    <a:pt x="0" y="520375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/>
          <p:nvPr/>
        </p:nvSpPr>
        <p:spPr>
          <a:xfrm>
            <a:off x="2105661" y="3277108"/>
            <a:ext cx="3321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alto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147277" y="3338067"/>
            <a:ext cx="5353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medio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475214" y="3237379"/>
            <a:ext cx="3430904" cy="466090"/>
          </a:xfrm>
          <a:custGeom>
            <a:avLst/>
            <a:gdLst/>
            <a:ahLst/>
            <a:cxnLst/>
            <a:rect l="l" t="t" r="r" b="b"/>
            <a:pathLst>
              <a:path w="3430904" h="466089">
                <a:moveTo>
                  <a:pt x="0" y="0"/>
                </a:moveTo>
                <a:lnTo>
                  <a:pt x="3430336" y="465677"/>
                </a:lnTo>
              </a:path>
            </a:pathLst>
          </a:custGeom>
          <a:ln w="2844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5751577" y="3176523"/>
            <a:ext cx="3765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bajo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889593" y="3731260"/>
            <a:ext cx="13919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S(alto)={E2,E4}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349151" y="3658108"/>
            <a:ext cx="2823210" cy="1379220"/>
          </a:xfrm>
          <a:prstGeom prst="rect">
            <a:avLst/>
          </a:prstGeom>
        </p:spPr>
        <p:txBody>
          <a:bodyPr vert="horz" wrap="square" lIns="0" tIns="94615" rIns="0" bIns="0" rtlCol="0">
            <a:spAutoFit/>
          </a:bodyPr>
          <a:lstStyle/>
          <a:p>
            <a:pPr marL="382270">
              <a:lnSpc>
                <a:spcPct val="100000"/>
              </a:lnSpc>
              <a:spcBef>
                <a:spcPts val="745"/>
              </a:spcBef>
            </a:pPr>
            <a:r>
              <a:rPr sz="1600" dirty="0">
                <a:latin typeface="Times New Roman"/>
                <a:cs typeface="Times New Roman"/>
              </a:rPr>
              <a:t>S(medio)={E3,</a:t>
            </a:r>
            <a:r>
              <a:rPr sz="1600" spc="-15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E5}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ts val="1810"/>
              </a:lnSpc>
              <a:spcBef>
                <a:spcPts val="650"/>
              </a:spcBef>
            </a:pPr>
            <a:r>
              <a:rPr sz="2400" i="1" baseline="10416" dirty="0">
                <a:latin typeface="Times New Roman"/>
                <a:cs typeface="Times New Roman"/>
              </a:rPr>
              <a:t>E</a:t>
            </a:r>
            <a:r>
              <a:rPr sz="1100" i="1" dirty="0">
                <a:latin typeface="Times New Roman"/>
                <a:cs typeface="Times New Roman"/>
              </a:rPr>
              <a:t>s_a,medio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2400" i="1" spc="-75" baseline="10416" dirty="0">
                <a:latin typeface="Times New Roman"/>
                <a:cs typeface="Times New Roman"/>
              </a:rPr>
              <a:t>=</a:t>
            </a:r>
            <a:endParaRPr sz="2400" baseline="10416">
              <a:latin typeface="Times New Roman"/>
              <a:cs typeface="Times New Roman"/>
            </a:endParaRPr>
          </a:p>
          <a:p>
            <a:pPr marL="38100">
              <a:lnSpc>
                <a:spcPts val="1800"/>
              </a:lnSpc>
            </a:pPr>
            <a:r>
              <a:rPr sz="1600" i="1" dirty="0">
                <a:latin typeface="Times New Roman"/>
                <a:cs typeface="Times New Roman"/>
              </a:rPr>
              <a:t>E(p</a:t>
            </a:r>
            <a:r>
              <a:rPr sz="1650" i="1" baseline="-15151" dirty="0">
                <a:latin typeface="Times New Roman"/>
                <a:cs typeface="Times New Roman"/>
              </a:rPr>
              <a:t>SI</a:t>
            </a:r>
            <a:r>
              <a:rPr sz="1600" i="1" dirty="0">
                <a:latin typeface="Times New Roman"/>
                <a:cs typeface="Times New Roman"/>
              </a:rPr>
              <a:t>(S(medio)),</a:t>
            </a:r>
            <a:r>
              <a:rPr sz="1600" i="1" spc="-45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p</a:t>
            </a:r>
            <a:r>
              <a:rPr sz="1650" i="1" spc="-15" baseline="-15151" dirty="0">
                <a:latin typeface="Times New Roman"/>
                <a:cs typeface="Times New Roman"/>
              </a:rPr>
              <a:t>NO</a:t>
            </a:r>
            <a:r>
              <a:rPr sz="1600" i="1" spc="-10" dirty="0">
                <a:latin typeface="Times New Roman"/>
                <a:cs typeface="Times New Roman"/>
              </a:rPr>
              <a:t>(S(medio)))=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ts val="1910"/>
              </a:lnSpc>
            </a:pPr>
            <a:r>
              <a:rPr sz="1600" i="1" dirty="0">
                <a:latin typeface="Times New Roman"/>
                <a:cs typeface="Times New Roman"/>
              </a:rPr>
              <a:t>-1/2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·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log</a:t>
            </a:r>
            <a:r>
              <a:rPr sz="1650" i="1" baseline="-15151" dirty="0">
                <a:latin typeface="Times New Roman"/>
                <a:cs typeface="Times New Roman"/>
              </a:rPr>
              <a:t>2</a:t>
            </a:r>
            <a:r>
              <a:rPr sz="1650" i="1" spc="165" baseline="-15151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[1/2]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–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1/2 ·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log</a:t>
            </a:r>
            <a:r>
              <a:rPr sz="1650" i="1" baseline="-15151" dirty="0">
                <a:latin typeface="Times New Roman"/>
                <a:cs typeface="Times New Roman"/>
              </a:rPr>
              <a:t>2</a:t>
            </a:r>
            <a:r>
              <a:rPr sz="1650" i="1" spc="172" baseline="-15151" dirty="0">
                <a:latin typeface="Times New Roman"/>
                <a:cs typeface="Times New Roman"/>
              </a:rPr>
              <a:t> </a:t>
            </a:r>
            <a:r>
              <a:rPr sz="1600" i="1" spc="-20" dirty="0">
                <a:latin typeface="Times New Roman"/>
                <a:cs typeface="Times New Roman"/>
              </a:rPr>
              <a:t>[1/2]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</a:pPr>
            <a:r>
              <a:rPr sz="1600" i="1" dirty="0">
                <a:latin typeface="Times New Roman"/>
                <a:cs typeface="Times New Roman"/>
              </a:rPr>
              <a:t>=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i="1" spc="-50" dirty="0"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338019" y="3767835"/>
            <a:ext cx="11601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S(bajo)={E1}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4913727" y="3370505"/>
            <a:ext cx="368935" cy="344805"/>
            <a:chOff x="4913727" y="3370505"/>
            <a:chExt cx="368935" cy="344805"/>
          </a:xfrm>
        </p:grpSpPr>
        <p:sp>
          <p:nvSpPr>
            <p:cNvPr id="34" name="object 34"/>
            <p:cNvSpPr/>
            <p:nvPr/>
          </p:nvSpPr>
          <p:spPr>
            <a:xfrm>
              <a:off x="4918490" y="3375267"/>
              <a:ext cx="359410" cy="335280"/>
            </a:xfrm>
            <a:custGeom>
              <a:avLst/>
              <a:gdLst/>
              <a:ahLst/>
              <a:cxnLst/>
              <a:rect l="l" t="t" r="r" b="b"/>
              <a:pathLst>
                <a:path w="359410" h="335279">
                  <a:moveTo>
                    <a:pt x="179658" y="0"/>
                  </a:moveTo>
                  <a:lnTo>
                    <a:pt x="131897" y="5982"/>
                  </a:lnTo>
                  <a:lnTo>
                    <a:pt x="88981" y="22865"/>
                  </a:lnTo>
                  <a:lnTo>
                    <a:pt x="52620" y="49053"/>
                  </a:lnTo>
                  <a:lnTo>
                    <a:pt x="24528" y="82949"/>
                  </a:lnTo>
                  <a:lnTo>
                    <a:pt x="6417" y="122957"/>
                  </a:lnTo>
                  <a:lnTo>
                    <a:pt x="0" y="167479"/>
                  </a:lnTo>
                  <a:lnTo>
                    <a:pt x="6417" y="212003"/>
                  </a:lnTo>
                  <a:lnTo>
                    <a:pt x="24528" y="252011"/>
                  </a:lnTo>
                  <a:lnTo>
                    <a:pt x="52620" y="285907"/>
                  </a:lnTo>
                  <a:lnTo>
                    <a:pt x="88981" y="312095"/>
                  </a:lnTo>
                  <a:lnTo>
                    <a:pt x="131897" y="328978"/>
                  </a:lnTo>
                  <a:lnTo>
                    <a:pt x="179658" y="334961"/>
                  </a:lnTo>
                  <a:lnTo>
                    <a:pt x="227417" y="328978"/>
                  </a:lnTo>
                  <a:lnTo>
                    <a:pt x="270334" y="312095"/>
                  </a:lnTo>
                  <a:lnTo>
                    <a:pt x="306694" y="285907"/>
                  </a:lnTo>
                  <a:lnTo>
                    <a:pt x="334786" y="252011"/>
                  </a:lnTo>
                  <a:lnTo>
                    <a:pt x="352897" y="212003"/>
                  </a:lnTo>
                  <a:lnTo>
                    <a:pt x="359314" y="167479"/>
                  </a:lnTo>
                  <a:lnTo>
                    <a:pt x="352897" y="122957"/>
                  </a:lnTo>
                  <a:lnTo>
                    <a:pt x="334786" y="82949"/>
                  </a:lnTo>
                  <a:lnTo>
                    <a:pt x="306694" y="49053"/>
                  </a:lnTo>
                  <a:lnTo>
                    <a:pt x="270334" y="22865"/>
                  </a:lnTo>
                  <a:lnTo>
                    <a:pt x="227417" y="5982"/>
                  </a:lnTo>
                  <a:lnTo>
                    <a:pt x="179658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918490" y="3375267"/>
              <a:ext cx="359410" cy="335280"/>
            </a:xfrm>
            <a:custGeom>
              <a:avLst/>
              <a:gdLst/>
              <a:ahLst/>
              <a:cxnLst/>
              <a:rect l="l" t="t" r="r" b="b"/>
              <a:pathLst>
                <a:path w="359410" h="335279">
                  <a:moveTo>
                    <a:pt x="0" y="167481"/>
                  </a:moveTo>
                  <a:lnTo>
                    <a:pt x="6417" y="122957"/>
                  </a:lnTo>
                  <a:lnTo>
                    <a:pt x="24528" y="82950"/>
                  </a:lnTo>
                  <a:lnTo>
                    <a:pt x="52620" y="49054"/>
                  </a:lnTo>
                  <a:lnTo>
                    <a:pt x="88980" y="22866"/>
                  </a:lnTo>
                  <a:lnTo>
                    <a:pt x="131897" y="5982"/>
                  </a:lnTo>
                  <a:lnTo>
                    <a:pt x="179657" y="0"/>
                  </a:lnTo>
                  <a:lnTo>
                    <a:pt x="227416" y="5982"/>
                  </a:lnTo>
                  <a:lnTo>
                    <a:pt x="270333" y="22866"/>
                  </a:lnTo>
                  <a:lnTo>
                    <a:pt x="306693" y="49054"/>
                  </a:lnTo>
                  <a:lnTo>
                    <a:pt x="334785" y="82950"/>
                  </a:lnTo>
                  <a:lnTo>
                    <a:pt x="352896" y="122957"/>
                  </a:lnTo>
                  <a:lnTo>
                    <a:pt x="359314" y="167481"/>
                  </a:lnTo>
                  <a:lnTo>
                    <a:pt x="352896" y="212004"/>
                  </a:lnTo>
                  <a:lnTo>
                    <a:pt x="334785" y="252011"/>
                  </a:lnTo>
                  <a:lnTo>
                    <a:pt x="306693" y="285907"/>
                  </a:lnTo>
                  <a:lnTo>
                    <a:pt x="270333" y="312095"/>
                  </a:lnTo>
                  <a:lnTo>
                    <a:pt x="227416" y="328979"/>
                  </a:lnTo>
                  <a:lnTo>
                    <a:pt x="179657" y="334962"/>
                  </a:lnTo>
                  <a:lnTo>
                    <a:pt x="131897" y="328979"/>
                  </a:lnTo>
                  <a:lnTo>
                    <a:pt x="88980" y="312095"/>
                  </a:lnTo>
                  <a:lnTo>
                    <a:pt x="52620" y="285907"/>
                  </a:lnTo>
                  <a:lnTo>
                    <a:pt x="24528" y="252011"/>
                  </a:lnTo>
                  <a:lnTo>
                    <a:pt x="6417" y="212004"/>
                  </a:lnTo>
                  <a:lnTo>
                    <a:pt x="0" y="16748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 txBox="1"/>
          <p:nvPr/>
        </p:nvSpPr>
        <p:spPr>
          <a:xfrm>
            <a:off x="4958448" y="3395979"/>
            <a:ext cx="2794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2.1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37" name="object 37"/>
          <p:cNvGrpSpPr/>
          <p:nvPr/>
        </p:nvGrpSpPr>
        <p:grpSpPr>
          <a:xfrm>
            <a:off x="191181" y="3602747"/>
            <a:ext cx="368935" cy="344805"/>
            <a:chOff x="191181" y="3602747"/>
            <a:chExt cx="368935" cy="344805"/>
          </a:xfrm>
        </p:grpSpPr>
        <p:sp>
          <p:nvSpPr>
            <p:cNvPr id="38" name="object 38"/>
            <p:cNvSpPr/>
            <p:nvPr/>
          </p:nvSpPr>
          <p:spPr>
            <a:xfrm>
              <a:off x="195943" y="3607510"/>
              <a:ext cx="359410" cy="335280"/>
            </a:xfrm>
            <a:custGeom>
              <a:avLst/>
              <a:gdLst/>
              <a:ahLst/>
              <a:cxnLst/>
              <a:rect l="l" t="t" r="r" b="b"/>
              <a:pathLst>
                <a:path w="359409" h="335279">
                  <a:moveTo>
                    <a:pt x="179656" y="0"/>
                  </a:moveTo>
                  <a:lnTo>
                    <a:pt x="131897" y="5982"/>
                  </a:lnTo>
                  <a:lnTo>
                    <a:pt x="88980" y="22865"/>
                  </a:lnTo>
                  <a:lnTo>
                    <a:pt x="52620" y="49053"/>
                  </a:lnTo>
                  <a:lnTo>
                    <a:pt x="24528" y="82950"/>
                  </a:lnTo>
                  <a:lnTo>
                    <a:pt x="6417" y="122957"/>
                  </a:lnTo>
                  <a:lnTo>
                    <a:pt x="0" y="167481"/>
                  </a:lnTo>
                  <a:lnTo>
                    <a:pt x="6417" y="212004"/>
                  </a:lnTo>
                  <a:lnTo>
                    <a:pt x="24528" y="252011"/>
                  </a:lnTo>
                  <a:lnTo>
                    <a:pt x="52620" y="285908"/>
                  </a:lnTo>
                  <a:lnTo>
                    <a:pt x="88980" y="312096"/>
                  </a:lnTo>
                  <a:lnTo>
                    <a:pt x="131897" y="328979"/>
                  </a:lnTo>
                  <a:lnTo>
                    <a:pt x="179656" y="334962"/>
                  </a:lnTo>
                  <a:lnTo>
                    <a:pt x="227416" y="328979"/>
                  </a:lnTo>
                  <a:lnTo>
                    <a:pt x="270333" y="312096"/>
                  </a:lnTo>
                  <a:lnTo>
                    <a:pt x="306693" y="285908"/>
                  </a:lnTo>
                  <a:lnTo>
                    <a:pt x="334785" y="252011"/>
                  </a:lnTo>
                  <a:lnTo>
                    <a:pt x="352896" y="212004"/>
                  </a:lnTo>
                  <a:lnTo>
                    <a:pt x="359313" y="167481"/>
                  </a:lnTo>
                  <a:lnTo>
                    <a:pt x="352896" y="122957"/>
                  </a:lnTo>
                  <a:lnTo>
                    <a:pt x="334785" y="82950"/>
                  </a:lnTo>
                  <a:lnTo>
                    <a:pt x="306693" y="49053"/>
                  </a:lnTo>
                  <a:lnTo>
                    <a:pt x="270333" y="22865"/>
                  </a:lnTo>
                  <a:lnTo>
                    <a:pt x="227416" y="5982"/>
                  </a:lnTo>
                  <a:lnTo>
                    <a:pt x="179656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95943" y="3607510"/>
              <a:ext cx="359410" cy="335280"/>
            </a:xfrm>
            <a:custGeom>
              <a:avLst/>
              <a:gdLst/>
              <a:ahLst/>
              <a:cxnLst/>
              <a:rect l="l" t="t" r="r" b="b"/>
              <a:pathLst>
                <a:path w="359409" h="335279">
                  <a:moveTo>
                    <a:pt x="0" y="167481"/>
                  </a:moveTo>
                  <a:lnTo>
                    <a:pt x="6417" y="122957"/>
                  </a:lnTo>
                  <a:lnTo>
                    <a:pt x="24528" y="82950"/>
                  </a:lnTo>
                  <a:lnTo>
                    <a:pt x="52620" y="49054"/>
                  </a:lnTo>
                  <a:lnTo>
                    <a:pt x="88980" y="22866"/>
                  </a:lnTo>
                  <a:lnTo>
                    <a:pt x="131897" y="5982"/>
                  </a:lnTo>
                  <a:lnTo>
                    <a:pt x="179657" y="0"/>
                  </a:lnTo>
                  <a:lnTo>
                    <a:pt x="227416" y="5982"/>
                  </a:lnTo>
                  <a:lnTo>
                    <a:pt x="270333" y="22866"/>
                  </a:lnTo>
                  <a:lnTo>
                    <a:pt x="306693" y="49054"/>
                  </a:lnTo>
                  <a:lnTo>
                    <a:pt x="334785" y="82950"/>
                  </a:lnTo>
                  <a:lnTo>
                    <a:pt x="352896" y="122957"/>
                  </a:lnTo>
                  <a:lnTo>
                    <a:pt x="359314" y="167481"/>
                  </a:lnTo>
                  <a:lnTo>
                    <a:pt x="352896" y="212004"/>
                  </a:lnTo>
                  <a:lnTo>
                    <a:pt x="334785" y="252011"/>
                  </a:lnTo>
                  <a:lnTo>
                    <a:pt x="306693" y="285907"/>
                  </a:lnTo>
                  <a:lnTo>
                    <a:pt x="270333" y="312095"/>
                  </a:lnTo>
                  <a:lnTo>
                    <a:pt x="227416" y="328979"/>
                  </a:lnTo>
                  <a:lnTo>
                    <a:pt x="179657" y="334962"/>
                  </a:lnTo>
                  <a:lnTo>
                    <a:pt x="131897" y="328979"/>
                  </a:lnTo>
                  <a:lnTo>
                    <a:pt x="88980" y="312095"/>
                  </a:lnTo>
                  <a:lnTo>
                    <a:pt x="52620" y="285907"/>
                  </a:lnTo>
                  <a:lnTo>
                    <a:pt x="24528" y="252011"/>
                  </a:lnTo>
                  <a:lnTo>
                    <a:pt x="6417" y="212004"/>
                  </a:lnTo>
                  <a:lnTo>
                    <a:pt x="0" y="16748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99820" y="3502660"/>
            <a:ext cx="3231515" cy="1912620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148590">
              <a:lnSpc>
                <a:spcPct val="100000"/>
              </a:lnSpc>
              <a:spcBef>
                <a:spcPts val="1080"/>
              </a:spcBef>
            </a:pPr>
            <a:r>
              <a:rPr sz="1600" spc="-25" dirty="0">
                <a:latin typeface="Times New Roman"/>
                <a:cs typeface="Times New Roman"/>
              </a:rPr>
              <a:t>2.2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ts val="1810"/>
              </a:lnSpc>
              <a:spcBef>
                <a:spcPts val="985"/>
              </a:spcBef>
            </a:pPr>
            <a:r>
              <a:rPr sz="2400" i="1" baseline="10416" dirty="0">
                <a:latin typeface="Times New Roman"/>
                <a:cs typeface="Times New Roman"/>
              </a:rPr>
              <a:t>E</a:t>
            </a:r>
            <a:r>
              <a:rPr sz="1100" i="1" dirty="0">
                <a:latin typeface="Times New Roman"/>
                <a:cs typeface="Times New Roman"/>
              </a:rPr>
              <a:t>s_a,alto</a:t>
            </a:r>
            <a:r>
              <a:rPr sz="1100" i="1" spc="5" dirty="0">
                <a:latin typeface="Times New Roman"/>
                <a:cs typeface="Times New Roman"/>
              </a:rPr>
              <a:t> </a:t>
            </a:r>
            <a:r>
              <a:rPr sz="2400" i="1" spc="-75" baseline="10416" dirty="0">
                <a:latin typeface="Times New Roman"/>
                <a:cs typeface="Times New Roman"/>
              </a:rPr>
              <a:t>=</a:t>
            </a:r>
            <a:endParaRPr sz="2400" baseline="10416">
              <a:latin typeface="Times New Roman"/>
              <a:cs typeface="Times New Roman"/>
            </a:endParaRPr>
          </a:p>
          <a:p>
            <a:pPr marL="38100">
              <a:lnSpc>
                <a:spcPts val="1800"/>
              </a:lnSpc>
            </a:pPr>
            <a:r>
              <a:rPr sz="1600" i="1" dirty="0">
                <a:latin typeface="Times New Roman"/>
                <a:cs typeface="Times New Roman"/>
              </a:rPr>
              <a:t>E(p</a:t>
            </a:r>
            <a:r>
              <a:rPr sz="1650" i="1" baseline="-15151" dirty="0">
                <a:latin typeface="Times New Roman"/>
                <a:cs typeface="Times New Roman"/>
              </a:rPr>
              <a:t>SI</a:t>
            </a:r>
            <a:r>
              <a:rPr sz="1600" i="1" dirty="0">
                <a:latin typeface="Times New Roman"/>
                <a:cs typeface="Times New Roman"/>
              </a:rPr>
              <a:t>(S(alto)),</a:t>
            </a:r>
            <a:r>
              <a:rPr sz="1600" i="1" spc="-30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p</a:t>
            </a:r>
            <a:r>
              <a:rPr sz="1650" i="1" spc="-15" baseline="-15151" dirty="0">
                <a:latin typeface="Times New Roman"/>
                <a:cs typeface="Times New Roman"/>
              </a:rPr>
              <a:t>NO</a:t>
            </a:r>
            <a:r>
              <a:rPr sz="1600" i="1" spc="-10" dirty="0">
                <a:latin typeface="Times New Roman"/>
                <a:cs typeface="Times New Roman"/>
              </a:rPr>
              <a:t>(S(alto)))=</a:t>
            </a:r>
            <a:endParaRPr sz="1600">
              <a:latin typeface="Times New Roman"/>
              <a:cs typeface="Times New Roman"/>
            </a:endParaRPr>
          </a:p>
          <a:p>
            <a:pPr marL="88900">
              <a:lnSpc>
                <a:spcPts val="1895"/>
              </a:lnSpc>
            </a:pPr>
            <a:r>
              <a:rPr sz="1600" i="1" dirty="0">
                <a:latin typeface="Times New Roman"/>
                <a:cs typeface="Times New Roman"/>
              </a:rPr>
              <a:t>–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1/2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· log</a:t>
            </a:r>
            <a:r>
              <a:rPr sz="1650" i="1" baseline="-15151" dirty="0">
                <a:latin typeface="Times New Roman"/>
                <a:cs typeface="Times New Roman"/>
              </a:rPr>
              <a:t>2</a:t>
            </a:r>
            <a:r>
              <a:rPr sz="1650" i="1" spc="172" baseline="-15151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[1/2]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–1/2 ·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log</a:t>
            </a:r>
            <a:r>
              <a:rPr sz="1650" i="1" baseline="-15151" dirty="0">
                <a:latin typeface="Times New Roman"/>
                <a:cs typeface="Times New Roman"/>
              </a:rPr>
              <a:t>2</a:t>
            </a:r>
            <a:r>
              <a:rPr sz="1650" i="1" spc="172" baseline="-15151" dirty="0">
                <a:latin typeface="Times New Roman"/>
                <a:cs typeface="Times New Roman"/>
              </a:rPr>
              <a:t> </a:t>
            </a:r>
            <a:r>
              <a:rPr sz="1600" i="1" spc="-20" dirty="0">
                <a:latin typeface="Times New Roman"/>
                <a:cs typeface="Times New Roman"/>
              </a:rPr>
              <a:t>[1/2]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ts val="1910"/>
              </a:lnSpc>
            </a:pPr>
            <a:r>
              <a:rPr sz="1600" i="1" dirty="0">
                <a:latin typeface="Times New Roman"/>
                <a:cs typeface="Times New Roman"/>
              </a:rPr>
              <a:t>=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i="1" spc="-50" dirty="0"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400">
              <a:latin typeface="Times New Roman"/>
              <a:cs typeface="Times New Roman"/>
            </a:endParaRPr>
          </a:p>
          <a:p>
            <a:pPr marL="385445">
              <a:lnSpc>
                <a:spcPct val="100000"/>
              </a:lnSpc>
            </a:pPr>
            <a:r>
              <a:rPr sz="2400" i="1" baseline="10416" dirty="0">
                <a:latin typeface="Times New Roman"/>
                <a:cs typeface="Times New Roman"/>
              </a:rPr>
              <a:t>E</a:t>
            </a:r>
            <a:r>
              <a:rPr sz="1100" i="1" dirty="0">
                <a:latin typeface="Times New Roman"/>
                <a:cs typeface="Times New Roman"/>
              </a:rPr>
              <a:t>s_a</a:t>
            </a:r>
            <a:r>
              <a:rPr sz="1100" i="1" spc="100" dirty="0">
                <a:latin typeface="Times New Roman"/>
                <a:cs typeface="Times New Roman"/>
              </a:rPr>
              <a:t> </a:t>
            </a:r>
            <a:r>
              <a:rPr sz="2400" i="1" baseline="10416" dirty="0">
                <a:latin typeface="Times New Roman"/>
                <a:cs typeface="Times New Roman"/>
              </a:rPr>
              <a:t>=</a:t>
            </a:r>
            <a:r>
              <a:rPr sz="2400" i="1" spc="-22" baseline="10416" dirty="0">
                <a:latin typeface="Times New Roman"/>
                <a:cs typeface="Times New Roman"/>
              </a:rPr>
              <a:t> </a:t>
            </a:r>
            <a:r>
              <a:rPr sz="2400" i="1" baseline="10416" dirty="0">
                <a:latin typeface="Times New Roman"/>
                <a:cs typeface="Times New Roman"/>
              </a:rPr>
              <a:t>∑</a:t>
            </a:r>
            <a:r>
              <a:rPr sz="2400" i="1" spc="-15" baseline="10416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50" i="1" spc="75" dirty="0">
                <a:latin typeface="Symbol"/>
                <a:cs typeface="Symbol"/>
              </a:rPr>
              <a:t></a:t>
            </a:r>
            <a:r>
              <a:rPr sz="1150" spc="-55" dirty="0">
                <a:latin typeface="Times New Roman"/>
                <a:cs typeface="Times New Roman"/>
              </a:rPr>
              <a:t> </a:t>
            </a:r>
            <a:r>
              <a:rPr sz="1100" i="1" spc="-20" dirty="0">
                <a:latin typeface="Times New Roman"/>
                <a:cs typeface="Times New Roman"/>
              </a:rPr>
              <a:t>DOM(s_a)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2400" i="1" baseline="10416" dirty="0">
                <a:latin typeface="Times New Roman"/>
                <a:cs typeface="Times New Roman"/>
              </a:rPr>
              <a:t>P(v</a:t>
            </a:r>
            <a:r>
              <a:rPr sz="1100" i="1" dirty="0">
                <a:latin typeface="Times New Roman"/>
                <a:cs typeface="Times New Roman"/>
              </a:rPr>
              <a:t>i</a:t>
            </a:r>
            <a:r>
              <a:rPr sz="2400" i="1" baseline="10416" dirty="0">
                <a:latin typeface="Times New Roman"/>
                <a:cs typeface="Times New Roman"/>
              </a:rPr>
              <a:t>|S)</a:t>
            </a:r>
            <a:r>
              <a:rPr sz="2400" i="1" spc="-7" baseline="10416" dirty="0">
                <a:latin typeface="Times New Roman"/>
                <a:cs typeface="Times New Roman"/>
              </a:rPr>
              <a:t> </a:t>
            </a:r>
            <a:r>
              <a:rPr sz="2400" i="1" baseline="10416" dirty="0">
                <a:latin typeface="Times New Roman"/>
                <a:cs typeface="Times New Roman"/>
              </a:rPr>
              <a:t>·</a:t>
            </a:r>
            <a:r>
              <a:rPr sz="2400" i="1" spc="-15" baseline="10416" dirty="0">
                <a:latin typeface="Times New Roman"/>
                <a:cs typeface="Times New Roman"/>
              </a:rPr>
              <a:t> E</a:t>
            </a:r>
            <a:r>
              <a:rPr sz="1100" i="1" spc="-10" dirty="0">
                <a:latin typeface="Times New Roman"/>
                <a:cs typeface="Times New Roman"/>
              </a:rPr>
              <a:t>s_a_vi</a:t>
            </a:r>
            <a:endParaRPr sz="1100">
              <a:latin typeface="Times New Roman"/>
              <a:cs typeface="Times New Roman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31459" y="5349278"/>
            <a:ext cx="368935" cy="344805"/>
            <a:chOff x="31459" y="5349278"/>
            <a:chExt cx="368935" cy="344805"/>
          </a:xfrm>
        </p:grpSpPr>
        <p:sp>
          <p:nvSpPr>
            <p:cNvPr id="42" name="object 42"/>
            <p:cNvSpPr/>
            <p:nvPr/>
          </p:nvSpPr>
          <p:spPr>
            <a:xfrm>
              <a:off x="36221" y="5354040"/>
              <a:ext cx="359410" cy="335280"/>
            </a:xfrm>
            <a:custGeom>
              <a:avLst/>
              <a:gdLst/>
              <a:ahLst/>
              <a:cxnLst/>
              <a:rect l="l" t="t" r="r" b="b"/>
              <a:pathLst>
                <a:path w="359410" h="335279">
                  <a:moveTo>
                    <a:pt x="179657" y="0"/>
                  </a:moveTo>
                  <a:lnTo>
                    <a:pt x="131897" y="5982"/>
                  </a:lnTo>
                  <a:lnTo>
                    <a:pt x="88980" y="22865"/>
                  </a:lnTo>
                  <a:lnTo>
                    <a:pt x="52620" y="49053"/>
                  </a:lnTo>
                  <a:lnTo>
                    <a:pt x="24528" y="82950"/>
                  </a:lnTo>
                  <a:lnTo>
                    <a:pt x="6417" y="122957"/>
                  </a:lnTo>
                  <a:lnTo>
                    <a:pt x="0" y="167481"/>
                  </a:lnTo>
                  <a:lnTo>
                    <a:pt x="6417" y="212004"/>
                  </a:lnTo>
                  <a:lnTo>
                    <a:pt x="24528" y="252012"/>
                  </a:lnTo>
                  <a:lnTo>
                    <a:pt x="52620" y="285908"/>
                  </a:lnTo>
                  <a:lnTo>
                    <a:pt x="88980" y="312096"/>
                  </a:lnTo>
                  <a:lnTo>
                    <a:pt x="131897" y="328979"/>
                  </a:lnTo>
                  <a:lnTo>
                    <a:pt x="179657" y="334962"/>
                  </a:lnTo>
                  <a:lnTo>
                    <a:pt x="227416" y="328979"/>
                  </a:lnTo>
                  <a:lnTo>
                    <a:pt x="270333" y="312096"/>
                  </a:lnTo>
                  <a:lnTo>
                    <a:pt x="306693" y="285908"/>
                  </a:lnTo>
                  <a:lnTo>
                    <a:pt x="334785" y="252012"/>
                  </a:lnTo>
                  <a:lnTo>
                    <a:pt x="352896" y="212004"/>
                  </a:lnTo>
                  <a:lnTo>
                    <a:pt x="359314" y="167481"/>
                  </a:lnTo>
                  <a:lnTo>
                    <a:pt x="352896" y="122957"/>
                  </a:lnTo>
                  <a:lnTo>
                    <a:pt x="334785" y="82950"/>
                  </a:lnTo>
                  <a:lnTo>
                    <a:pt x="306693" y="49053"/>
                  </a:lnTo>
                  <a:lnTo>
                    <a:pt x="270333" y="22865"/>
                  </a:lnTo>
                  <a:lnTo>
                    <a:pt x="227416" y="5982"/>
                  </a:lnTo>
                  <a:lnTo>
                    <a:pt x="179657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6221" y="5354040"/>
              <a:ext cx="359410" cy="335280"/>
            </a:xfrm>
            <a:custGeom>
              <a:avLst/>
              <a:gdLst/>
              <a:ahLst/>
              <a:cxnLst/>
              <a:rect l="l" t="t" r="r" b="b"/>
              <a:pathLst>
                <a:path w="359410" h="335279">
                  <a:moveTo>
                    <a:pt x="0" y="167481"/>
                  </a:moveTo>
                  <a:lnTo>
                    <a:pt x="6417" y="122957"/>
                  </a:lnTo>
                  <a:lnTo>
                    <a:pt x="24528" y="82950"/>
                  </a:lnTo>
                  <a:lnTo>
                    <a:pt x="52620" y="49054"/>
                  </a:lnTo>
                  <a:lnTo>
                    <a:pt x="88980" y="22866"/>
                  </a:lnTo>
                  <a:lnTo>
                    <a:pt x="131897" y="5982"/>
                  </a:lnTo>
                  <a:lnTo>
                    <a:pt x="179657" y="0"/>
                  </a:lnTo>
                  <a:lnTo>
                    <a:pt x="227416" y="5982"/>
                  </a:lnTo>
                  <a:lnTo>
                    <a:pt x="270333" y="22866"/>
                  </a:lnTo>
                  <a:lnTo>
                    <a:pt x="306693" y="49054"/>
                  </a:lnTo>
                  <a:lnTo>
                    <a:pt x="334785" y="82950"/>
                  </a:lnTo>
                  <a:lnTo>
                    <a:pt x="352896" y="122957"/>
                  </a:lnTo>
                  <a:lnTo>
                    <a:pt x="359314" y="167481"/>
                  </a:lnTo>
                  <a:lnTo>
                    <a:pt x="352896" y="212004"/>
                  </a:lnTo>
                  <a:lnTo>
                    <a:pt x="334785" y="252011"/>
                  </a:lnTo>
                  <a:lnTo>
                    <a:pt x="306693" y="285907"/>
                  </a:lnTo>
                  <a:lnTo>
                    <a:pt x="270333" y="312095"/>
                  </a:lnTo>
                  <a:lnTo>
                    <a:pt x="227416" y="328979"/>
                  </a:lnTo>
                  <a:lnTo>
                    <a:pt x="179657" y="334962"/>
                  </a:lnTo>
                  <a:lnTo>
                    <a:pt x="131897" y="328979"/>
                  </a:lnTo>
                  <a:lnTo>
                    <a:pt x="88980" y="312095"/>
                  </a:lnTo>
                  <a:lnTo>
                    <a:pt x="52620" y="285907"/>
                  </a:lnTo>
                  <a:lnTo>
                    <a:pt x="24528" y="252011"/>
                  </a:lnTo>
                  <a:lnTo>
                    <a:pt x="6417" y="212004"/>
                  </a:lnTo>
                  <a:lnTo>
                    <a:pt x="0" y="16748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50778" y="5374132"/>
            <a:ext cx="78498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434340" algn="l"/>
              </a:tabLst>
            </a:pPr>
            <a:r>
              <a:rPr sz="1600" spc="-25" dirty="0">
                <a:latin typeface="Times New Roman"/>
                <a:cs typeface="Times New Roman"/>
              </a:rPr>
              <a:t>2.3</a:t>
            </a:r>
            <a:r>
              <a:rPr sz="1600" dirty="0">
                <a:latin typeface="Times New Roman"/>
                <a:cs typeface="Times New Roman"/>
              </a:rPr>
              <a:t>	</a:t>
            </a:r>
            <a:r>
              <a:rPr sz="2400" i="1" baseline="3472" dirty="0">
                <a:latin typeface="Times New Roman"/>
                <a:cs typeface="Times New Roman"/>
              </a:rPr>
              <a:t>=P(alto|S)</a:t>
            </a:r>
            <a:r>
              <a:rPr sz="2400" i="1" spc="-15" baseline="3472" dirty="0">
                <a:latin typeface="Times New Roman"/>
                <a:cs typeface="Times New Roman"/>
              </a:rPr>
              <a:t> </a:t>
            </a:r>
            <a:r>
              <a:rPr sz="2400" i="1" baseline="3472" dirty="0">
                <a:latin typeface="Times New Roman"/>
                <a:cs typeface="Times New Roman"/>
              </a:rPr>
              <a:t>·</a:t>
            </a:r>
            <a:r>
              <a:rPr sz="2400" i="1" spc="-15" baseline="3472" dirty="0">
                <a:latin typeface="Times New Roman"/>
                <a:cs typeface="Times New Roman"/>
              </a:rPr>
              <a:t> </a:t>
            </a:r>
            <a:r>
              <a:rPr sz="2400" i="1" baseline="3472" dirty="0">
                <a:latin typeface="Times New Roman"/>
                <a:cs typeface="Times New Roman"/>
              </a:rPr>
              <a:t>E</a:t>
            </a:r>
            <a:r>
              <a:rPr sz="1650" i="1" baseline="-10101" dirty="0">
                <a:latin typeface="Times New Roman"/>
                <a:cs typeface="Times New Roman"/>
              </a:rPr>
              <a:t>s_a,alto</a:t>
            </a:r>
            <a:r>
              <a:rPr sz="1650" i="1" spc="157" baseline="-10101" dirty="0">
                <a:latin typeface="Times New Roman"/>
                <a:cs typeface="Times New Roman"/>
              </a:rPr>
              <a:t> </a:t>
            </a:r>
            <a:r>
              <a:rPr sz="2400" i="1" baseline="3472" dirty="0">
                <a:latin typeface="Times New Roman"/>
                <a:cs typeface="Times New Roman"/>
              </a:rPr>
              <a:t>+P(medio|S)</a:t>
            </a:r>
            <a:r>
              <a:rPr sz="2400" i="1" spc="-15" baseline="3472" dirty="0">
                <a:latin typeface="Times New Roman"/>
                <a:cs typeface="Times New Roman"/>
              </a:rPr>
              <a:t> </a:t>
            </a:r>
            <a:r>
              <a:rPr sz="2400" i="1" baseline="3472" dirty="0">
                <a:latin typeface="Times New Roman"/>
                <a:cs typeface="Times New Roman"/>
              </a:rPr>
              <a:t>·</a:t>
            </a:r>
            <a:r>
              <a:rPr sz="2400" i="1" spc="-7" baseline="3472" dirty="0">
                <a:latin typeface="Times New Roman"/>
                <a:cs typeface="Times New Roman"/>
              </a:rPr>
              <a:t> </a:t>
            </a:r>
            <a:r>
              <a:rPr sz="2400" i="1" spc="-15" baseline="3472" dirty="0">
                <a:latin typeface="Times New Roman"/>
                <a:cs typeface="Times New Roman"/>
              </a:rPr>
              <a:t>E</a:t>
            </a:r>
            <a:r>
              <a:rPr sz="1650" i="1" spc="-15" baseline="-10101" dirty="0">
                <a:latin typeface="Times New Roman"/>
                <a:cs typeface="Times New Roman"/>
              </a:rPr>
              <a:t>s_a,medio</a:t>
            </a:r>
            <a:r>
              <a:rPr sz="2400" i="1" spc="-15" baseline="3472" dirty="0">
                <a:latin typeface="Times New Roman"/>
                <a:cs typeface="Times New Roman"/>
              </a:rPr>
              <a:t>+P(bajo|S) </a:t>
            </a:r>
            <a:r>
              <a:rPr sz="2400" i="1" baseline="3472" dirty="0">
                <a:latin typeface="Times New Roman"/>
                <a:cs typeface="Times New Roman"/>
              </a:rPr>
              <a:t>·</a:t>
            </a:r>
            <a:r>
              <a:rPr sz="2400" i="1" spc="-15" baseline="3472" dirty="0">
                <a:latin typeface="Times New Roman"/>
                <a:cs typeface="Times New Roman"/>
              </a:rPr>
              <a:t> E</a:t>
            </a:r>
            <a:r>
              <a:rPr sz="1650" i="1" spc="-15" baseline="-10101" dirty="0">
                <a:latin typeface="Times New Roman"/>
                <a:cs typeface="Times New Roman"/>
              </a:rPr>
              <a:t>s_a,bajo</a:t>
            </a:r>
            <a:r>
              <a:rPr sz="2400" i="1" spc="-15" baseline="3472" dirty="0">
                <a:latin typeface="Times New Roman"/>
                <a:cs typeface="Times New Roman"/>
              </a:rPr>
              <a:t>=2/5</a:t>
            </a:r>
            <a:r>
              <a:rPr sz="2400" i="1" spc="-7" baseline="3472" dirty="0">
                <a:latin typeface="Times New Roman"/>
                <a:cs typeface="Times New Roman"/>
              </a:rPr>
              <a:t> </a:t>
            </a:r>
            <a:r>
              <a:rPr sz="2400" i="1" baseline="3472" dirty="0">
                <a:latin typeface="Times New Roman"/>
                <a:cs typeface="Times New Roman"/>
              </a:rPr>
              <a:t>·1+2/5</a:t>
            </a:r>
            <a:r>
              <a:rPr sz="2400" i="1" spc="-15" baseline="3472" dirty="0">
                <a:latin typeface="Times New Roman"/>
                <a:cs typeface="Times New Roman"/>
              </a:rPr>
              <a:t> </a:t>
            </a:r>
            <a:r>
              <a:rPr sz="2400" i="1" baseline="3472" dirty="0">
                <a:latin typeface="Times New Roman"/>
                <a:cs typeface="Times New Roman"/>
              </a:rPr>
              <a:t>·1+1/5</a:t>
            </a:r>
            <a:r>
              <a:rPr sz="2400" i="1" spc="-7" baseline="3472" dirty="0">
                <a:latin typeface="Times New Roman"/>
                <a:cs typeface="Times New Roman"/>
              </a:rPr>
              <a:t> </a:t>
            </a:r>
            <a:r>
              <a:rPr sz="2400" i="1" spc="-15" baseline="3472" dirty="0">
                <a:latin typeface="Times New Roman"/>
                <a:cs typeface="Times New Roman"/>
              </a:rPr>
              <a:t>·0=0,8</a:t>
            </a:r>
            <a:endParaRPr sz="2400" baseline="3472">
              <a:latin typeface="Times New Roman"/>
              <a:cs typeface="Times New Roman"/>
            </a:endParaRPr>
          </a:p>
        </p:txBody>
      </p:sp>
      <p:grpSp>
        <p:nvGrpSpPr>
          <p:cNvPr id="45" name="object 45"/>
          <p:cNvGrpSpPr/>
          <p:nvPr/>
        </p:nvGrpSpPr>
        <p:grpSpPr>
          <a:xfrm>
            <a:off x="11524" y="5892900"/>
            <a:ext cx="368935" cy="344805"/>
            <a:chOff x="11524" y="5892900"/>
            <a:chExt cx="368935" cy="344805"/>
          </a:xfrm>
        </p:grpSpPr>
        <p:sp>
          <p:nvSpPr>
            <p:cNvPr id="46" name="object 46"/>
            <p:cNvSpPr/>
            <p:nvPr/>
          </p:nvSpPr>
          <p:spPr>
            <a:xfrm>
              <a:off x="16287" y="5897662"/>
              <a:ext cx="359410" cy="335280"/>
            </a:xfrm>
            <a:custGeom>
              <a:avLst/>
              <a:gdLst/>
              <a:ahLst/>
              <a:cxnLst/>
              <a:rect l="l" t="t" r="r" b="b"/>
              <a:pathLst>
                <a:path w="359410" h="335279">
                  <a:moveTo>
                    <a:pt x="179656" y="0"/>
                  </a:moveTo>
                  <a:lnTo>
                    <a:pt x="131897" y="5982"/>
                  </a:lnTo>
                  <a:lnTo>
                    <a:pt x="88980" y="22866"/>
                  </a:lnTo>
                  <a:lnTo>
                    <a:pt x="52620" y="49054"/>
                  </a:lnTo>
                  <a:lnTo>
                    <a:pt x="24528" y="82950"/>
                  </a:lnTo>
                  <a:lnTo>
                    <a:pt x="6417" y="122957"/>
                  </a:lnTo>
                  <a:lnTo>
                    <a:pt x="0" y="167480"/>
                  </a:lnTo>
                  <a:lnTo>
                    <a:pt x="6417" y="212004"/>
                  </a:lnTo>
                  <a:lnTo>
                    <a:pt x="24528" y="252011"/>
                  </a:lnTo>
                  <a:lnTo>
                    <a:pt x="52620" y="285907"/>
                  </a:lnTo>
                  <a:lnTo>
                    <a:pt x="88980" y="312095"/>
                  </a:lnTo>
                  <a:lnTo>
                    <a:pt x="131897" y="328979"/>
                  </a:lnTo>
                  <a:lnTo>
                    <a:pt x="179656" y="334961"/>
                  </a:lnTo>
                  <a:lnTo>
                    <a:pt x="227416" y="328979"/>
                  </a:lnTo>
                  <a:lnTo>
                    <a:pt x="270333" y="312095"/>
                  </a:lnTo>
                  <a:lnTo>
                    <a:pt x="306693" y="285907"/>
                  </a:lnTo>
                  <a:lnTo>
                    <a:pt x="334785" y="252011"/>
                  </a:lnTo>
                  <a:lnTo>
                    <a:pt x="352896" y="212004"/>
                  </a:lnTo>
                  <a:lnTo>
                    <a:pt x="359313" y="167480"/>
                  </a:lnTo>
                  <a:lnTo>
                    <a:pt x="352896" y="122957"/>
                  </a:lnTo>
                  <a:lnTo>
                    <a:pt x="334785" y="82950"/>
                  </a:lnTo>
                  <a:lnTo>
                    <a:pt x="306693" y="49054"/>
                  </a:lnTo>
                  <a:lnTo>
                    <a:pt x="270333" y="22866"/>
                  </a:lnTo>
                  <a:lnTo>
                    <a:pt x="227416" y="5982"/>
                  </a:lnTo>
                  <a:lnTo>
                    <a:pt x="179656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6287" y="5897662"/>
              <a:ext cx="359410" cy="335280"/>
            </a:xfrm>
            <a:custGeom>
              <a:avLst/>
              <a:gdLst/>
              <a:ahLst/>
              <a:cxnLst/>
              <a:rect l="l" t="t" r="r" b="b"/>
              <a:pathLst>
                <a:path w="359410" h="335279">
                  <a:moveTo>
                    <a:pt x="0" y="167481"/>
                  </a:moveTo>
                  <a:lnTo>
                    <a:pt x="6417" y="122957"/>
                  </a:lnTo>
                  <a:lnTo>
                    <a:pt x="24528" y="82950"/>
                  </a:lnTo>
                  <a:lnTo>
                    <a:pt x="52620" y="49054"/>
                  </a:lnTo>
                  <a:lnTo>
                    <a:pt x="88980" y="22866"/>
                  </a:lnTo>
                  <a:lnTo>
                    <a:pt x="131897" y="5982"/>
                  </a:lnTo>
                  <a:lnTo>
                    <a:pt x="179657" y="0"/>
                  </a:lnTo>
                  <a:lnTo>
                    <a:pt x="227416" y="5982"/>
                  </a:lnTo>
                  <a:lnTo>
                    <a:pt x="270333" y="22866"/>
                  </a:lnTo>
                  <a:lnTo>
                    <a:pt x="306693" y="49054"/>
                  </a:lnTo>
                  <a:lnTo>
                    <a:pt x="334785" y="82950"/>
                  </a:lnTo>
                  <a:lnTo>
                    <a:pt x="352896" y="122957"/>
                  </a:lnTo>
                  <a:lnTo>
                    <a:pt x="359314" y="167481"/>
                  </a:lnTo>
                  <a:lnTo>
                    <a:pt x="352896" y="212004"/>
                  </a:lnTo>
                  <a:lnTo>
                    <a:pt x="334785" y="252011"/>
                  </a:lnTo>
                  <a:lnTo>
                    <a:pt x="306693" y="285907"/>
                  </a:lnTo>
                  <a:lnTo>
                    <a:pt x="270333" y="312095"/>
                  </a:lnTo>
                  <a:lnTo>
                    <a:pt x="227416" y="328979"/>
                  </a:lnTo>
                  <a:lnTo>
                    <a:pt x="179657" y="334962"/>
                  </a:lnTo>
                  <a:lnTo>
                    <a:pt x="131897" y="328979"/>
                  </a:lnTo>
                  <a:lnTo>
                    <a:pt x="88980" y="312095"/>
                  </a:lnTo>
                  <a:lnTo>
                    <a:pt x="52620" y="285907"/>
                  </a:lnTo>
                  <a:lnTo>
                    <a:pt x="24528" y="252011"/>
                  </a:lnTo>
                  <a:lnTo>
                    <a:pt x="6417" y="212004"/>
                  </a:lnTo>
                  <a:lnTo>
                    <a:pt x="0" y="16748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" name="object 48"/>
          <p:cNvSpPr txBox="1"/>
          <p:nvPr/>
        </p:nvSpPr>
        <p:spPr>
          <a:xfrm>
            <a:off x="132443" y="5916676"/>
            <a:ext cx="127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pic>
        <p:nvPicPr>
          <p:cNvPr id="49" name="object 4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50" name="object 50"/>
          <p:cNvSpPr txBox="1"/>
          <p:nvPr/>
        </p:nvSpPr>
        <p:spPr>
          <a:xfrm>
            <a:off x="8359140" y="6437454"/>
            <a:ext cx="286385" cy="2241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45"/>
              </a:lnSpc>
            </a:pPr>
            <a:r>
              <a:rPr sz="1400" spc="-25" dirty="0">
                <a:solidFill>
                  <a:srgbClr val="898989"/>
                </a:solidFill>
                <a:latin typeface="Arial"/>
                <a:cs typeface="Arial"/>
              </a:rPr>
              <a:t>27</a:t>
            </a:r>
            <a:endParaRPr sz="14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54386" y="6039188"/>
            <a:ext cx="8632825" cy="528320"/>
            <a:chOff x="54386" y="6039188"/>
            <a:chExt cx="8632825" cy="52832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5999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799" y="6237287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5999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799" y="6237287"/>
              <a:ext cx="822325" cy="330200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59148" y="6043950"/>
              <a:ext cx="359410" cy="335280"/>
            </a:xfrm>
            <a:custGeom>
              <a:avLst/>
              <a:gdLst/>
              <a:ahLst/>
              <a:cxnLst/>
              <a:rect l="l" t="t" r="r" b="b"/>
              <a:pathLst>
                <a:path w="359409" h="335279">
                  <a:moveTo>
                    <a:pt x="179656" y="0"/>
                  </a:moveTo>
                  <a:lnTo>
                    <a:pt x="131897" y="5982"/>
                  </a:lnTo>
                  <a:lnTo>
                    <a:pt x="88980" y="22866"/>
                  </a:lnTo>
                  <a:lnTo>
                    <a:pt x="52620" y="49054"/>
                  </a:lnTo>
                  <a:lnTo>
                    <a:pt x="24528" y="82950"/>
                  </a:lnTo>
                  <a:lnTo>
                    <a:pt x="6417" y="122957"/>
                  </a:lnTo>
                  <a:lnTo>
                    <a:pt x="0" y="167480"/>
                  </a:lnTo>
                  <a:lnTo>
                    <a:pt x="6417" y="212004"/>
                  </a:lnTo>
                  <a:lnTo>
                    <a:pt x="24528" y="252011"/>
                  </a:lnTo>
                  <a:lnTo>
                    <a:pt x="52620" y="285907"/>
                  </a:lnTo>
                  <a:lnTo>
                    <a:pt x="88980" y="312095"/>
                  </a:lnTo>
                  <a:lnTo>
                    <a:pt x="131897" y="328979"/>
                  </a:lnTo>
                  <a:lnTo>
                    <a:pt x="179656" y="334961"/>
                  </a:lnTo>
                  <a:lnTo>
                    <a:pt x="227416" y="328979"/>
                  </a:lnTo>
                  <a:lnTo>
                    <a:pt x="270333" y="312095"/>
                  </a:lnTo>
                  <a:lnTo>
                    <a:pt x="306693" y="285907"/>
                  </a:lnTo>
                  <a:lnTo>
                    <a:pt x="334785" y="252011"/>
                  </a:lnTo>
                  <a:lnTo>
                    <a:pt x="352896" y="212004"/>
                  </a:lnTo>
                  <a:lnTo>
                    <a:pt x="359313" y="167480"/>
                  </a:lnTo>
                  <a:lnTo>
                    <a:pt x="352896" y="122957"/>
                  </a:lnTo>
                  <a:lnTo>
                    <a:pt x="334785" y="82950"/>
                  </a:lnTo>
                  <a:lnTo>
                    <a:pt x="306693" y="49054"/>
                  </a:lnTo>
                  <a:lnTo>
                    <a:pt x="270333" y="22866"/>
                  </a:lnTo>
                  <a:lnTo>
                    <a:pt x="227416" y="5982"/>
                  </a:lnTo>
                  <a:lnTo>
                    <a:pt x="179656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9148" y="6043950"/>
              <a:ext cx="359410" cy="335280"/>
            </a:xfrm>
            <a:custGeom>
              <a:avLst/>
              <a:gdLst/>
              <a:ahLst/>
              <a:cxnLst/>
              <a:rect l="l" t="t" r="r" b="b"/>
              <a:pathLst>
                <a:path w="359409" h="335279">
                  <a:moveTo>
                    <a:pt x="0" y="167481"/>
                  </a:moveTo>
                  <a:lnTo>
                    <a:pt x="6417" y="122957"/>
                  </a:lnTo>
                  <a:lnTo>
                    <a:pt x="24528" y="82950"/>
                  </a:lnTo>
                  <a:lnTo>
                    <a:pt x="52620" y="49054"/>
                  </a:lnTo>
                  <a:lnTo>
                    <a:pt x="88980" y="22866"/>
                  </a:lnTo>
                  <a:lnTo>
                    <a:pt x="131897" y="5982"/>
                  </a:lnTo>
                  <a:lnTo>
                    <a:pt x="179657" y="0"/>
                  </a:lnTo>
                  <a:lnTo>
                    <a:pt x="227416" y="5982"/>
                  </a:lnTo>
                  <a:lnTo>
                    <a:pt x="270333" y="22866"/>
                  </a:lnTo>
                  <a:lnTo>
                    <a:pt x="306693" y="49054"/>
                  </a:lnTo>
                  <a:lnTo>
                    <a:pt x="334785" y="82950"/>
                  </a:lnTo>
                  <a:lnTo>
                    <a:pt x="352896" y="122957"/>
                  </a:lnTo>
                  <a:lnTo>
                    <a:pt x="359314" y="167481"/>
                  </a:lnTo>
                  <a:lnTo>
                    <a:pt x="352896" y="212004"/>
                  </a:lnTo>
                  <a:lnTo>
                    <a:pt x="334785" y="252011"/>
                  </a:lnTo>
                  <a:lnTo>
                    <a:pt x="306693" y="285907"/>
                  </a:lnTo>
                  <a:lnTo>
                    <a:pt x="270333" y="312095"/>
                  </a:lnTo>
                  <a:lnTo>
                    <a:pt x="227416" y="328979"/>
                  </a:lnTo>
                  <a:lnTo>
                    <a:pt x="179657" y="334962"/>
                  </a:lnTo>
                  <a:lnTo>
                    <a:pt x="131897" y="328979"/>
                  </a:lnTo>
                  <a:lnTo>
                    <a:pt x="88980" y="312095"/>
                  </a:lnTo>
                  <a:lnTo>
                    <a:pt x="52620" y="285907"/>
                  </a:lnTo>
                  <a:lnTo>
                    <a:pt x="24528" y="252011"/>
                  </a:lnTo>
                  <a:lnTo>
                    <a:pt x="6417" y="212004"/>
                  </a:lnTo>
                  <a:lnTo>
                    <a:pt x="0" y="16748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>
            <a:spLocks noGrp="1"/>
          </p:cNvSpPr>
          <p:nvPr>
            <p:ph type="title"/>
          </p:nvPr>
        </p:nvSpPr>
        <p:spPr>
          <a:xfrm>
            <a:off x="734218" y="362203"/>
            <a:ext cx="7674609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25" dirty="0"/>
              <a:t> </a:t>
            </a:r>
            <a:r>
              <a:rPr dirty="0"/>
              <a:t>ID3:</a:t>
            </a:r>
            <a:r>
              <a:rPr spc="-15" dirty="0"/>
              <a:t> </a:t>
            </a:r>
            <a:r>
              <a:rPr dirty="0"/>
              <a:t>¿Cómo</a:t>
            </a:r>
            <a:r>
              <a:rPr spc="-20" dirty="0"/>
              <a:t> </a:t>
            </a:r>
            <a:r>
              <a:rPr dirty="0"/>
              <a:t>seleccionar</a:t>
            </a:r>
            <a:r>
              <a:rPr spc="-10" dirty="0"/>
              <a:t> </a:t>
            </a:r>
            <a:r>
              <a:rPr dirty="0"/>
              <a:t>el</a:t>
            </a:r>
            <a:r>
              <a:rPr spc="-20" dirty="0"/>
              <a:t> </a:t>
            </a:r>
            <a:r>
              <a:rPr dirty="0"/>
              <a:t>mejor</a:t>
            </a:r>
            <a:r>
              <a:rPr spc="-10" dirty="0"/>
              <a:t> atributo?</a:t>
            </a: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142060" y="1110523"/>
          <a:ext cx="3126105" cy="20142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696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3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53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3464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b="1" dirty="0">
                          <a:latin typeface="Times New Roman"/>
                          <a:cs typeface="Times New Roman"/>
                        </a:rPr>
                        <a:t>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b="1" spc="-20" dirty="0">
                          <a:latin typeface="Times New Roman"/>
                          <a:cs typeface="Times New Roman"/>
                        </a:rPr>
                        <a:t>edad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b="1" spc="-25" dirty="0">
                          <a:latin typeface="Times New Roman"/>
                          <a:cs typeface="Times New Roman"/>
                        </a:rPr>
                        <a:t>s_a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b="1" spc="-10" dirty="0">
                          <a:latin typeface="Times New Roman"/>
                          <a:cs typeface="Times New Roman"/>
                        </a:rPr>
                        <a:t>tarjeta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64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bajo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655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464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432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41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6515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651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651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651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5" name="object 15"/>
          <p:cNvSpPr txBox="1"/>
          <p:nvPr/>
        </p:nvSpPr>
        <p:spPr>
          <a:xfrm>
            <a:off x="4136558" y="1279652"/>
            <a:ext cx="4157979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42290" algn="l"/>
                <a:tab pos="2560320" algn="l"/>
              </a:tabLst>
            </a:pPr>
            <a:r>
              <a:rPr sz="1800" i="1" spc="-50" dirty="0">
                <a:latin typeface="Times New Roman"/>
                <a:cs typeface="Times New Roman"/>
              </a:rPr>
              <a:t>E</a:t>
            </a:r>
            <a:r>
              <a:rPr sz="1800" i="1" dirty="0">
                <a:latin typeface="Times New Roman"/>
                <a:cs typeface="Times New Roman"/>
              </a:rPr>
              <a:t>	=E[S]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E(p</a:t>
            </a:r>
            <a:r>
              <a:rPr sz="1800" i="1" spc="45" dirty="0">
                <a:latin typeface="Times New Roman"/>
                <a:cs typeface="Times New Roman"/>
              </a:rPr>
              <a:t>  </a:t>
            </a:r>
            <a:r>
              <a:rPr sz="1800" i="1" dirty="0">
                <a:latin typeface="Times New Roman"/>
                <a:cs typeface="Times New Roman"/>
              </a:rPr>
              <a:t>(S),</a:t>
            </a:r>
            <a:r>
              <a:rPr sz="1800" i="1" spc="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p</a:t>
            </a:r>
            <a:r>
              <a:rPr sz="1800" i="1" dirty="0">
                <a:latin typeface="Times New Roman"/>
                <a:cs typeface="Times New Roman"/>
              </a:rPr>
              <a:t>	</a:t>
            </a:r>
            <a:r>
              <a:rPr sz="1800" i="1" spc="-10" dirty="0">
                <a:latin typeface="Times New Roman"/>
                <a:cs typeface="Times New Roman"/>
              </a:rPr>
              <a:t>(S))=E(2/5,3/5)=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560739" y="1557020"/>
            <a:ext cx="361505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-2/5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·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log</a:t>
            </a:r>
            <a:r>
              <a:rPr sz="1800" i="1" baseline="-13888" dirty="0">
                <a:latin typeface="Times New Roman"/>
                <a:cs typeface="Times New Roman"/>
              </a:rPr>
              <a:t>2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[2/5]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-3/5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·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log</a:t>
            </a:r>
            <a:r>
              <a:rPr sz="1800" i="1" baseline="-13888" dirty="0">
                <a:latin typeface="Times New Roman"/>
                <a:cs typeface="Times New Roman"/>
              </a:rPr>
              <a:t>2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[3/5]=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spc="-20" dirty="0">
                <a:latin typeface="Times New Roman"/>
                <a:cs typeface="Times New Roman"/>
              </a:rPr>
              <a:t>0,97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067218" y="2884953"/>
            <a:ext cx="914400" cy="352425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25400" rIns="0" bIns="0" rtlCol="0">
            <a:spAutoFit/>
          </a:bodyPr>
          <a:lstStyle/>
          <a:p>
            <a:pPr marL="241300">
              <a:lnSpc>
                <a:spcPct val="100000"/>
              </a:lnSpc>
              <a:spcBef>
                <a:spcPts val="200"/>
              </a:spcBef>
            </a:pPr>
            <a:r>
              <a:rPr sz="1800" spc="-20" dirty="0">
                <a:latin typeface="Times New Roman"/>
                <a:cs typeface="Times New Roman"/>
              </a:rPr>
              <a:t>edad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685329" y="2585211"/>
            <a:ext cx="1828164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S={E1,E2,E3,E4,</a:t>
            </a:r>
            <a:r>
              <a:rPr sz="1600" spc="-40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E5}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1623122" y="3203874"/>
            <a:ext cx="2866390" cy="575945"/>
            <a:chOff x="1623122" y="3203874"/>
            <a:chExt cx="2866390" cy="575945"/>
          </a:xfrm>
        </p:grpSpPr>
        <p:sp>
          <p:nvSpPr>
            <p:cNvPr id="20" name="object 20"/>
            <p:cNvSpPr/>
            <p:nvPr/>
          </p:nvSpPr>
          <p:spPr>
            <a:xfrm>
              <a:off x="1637409" y="3218162"/>
              <a:ext cx="2837815" cy="495300"/>
            </a:xfrm>
            <a:custGeom>
              <a:avLst/>
              <a:gdLst/>
              <a:ahLst/>
              <a:cxnLst/>
              <a:rect l="l" t="t" r="r" b="b"/>
              <a:pathLst>
                <a:path w="2837815" h="495300">
                  <a:moveTo>
                    <a:pt x="2837805" y="0"/>
                  </a:moveTo>
                  <a:lnTo>
                    <a:pt x="0" y="495244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4475213" y="3244772"/>
              <a:ext cx="0" cy="520700"/>
            </a:xfrm>
            <a:custGeom>
              <a:avLst/>
              <a:gdLst/>
              <a:ahLst/>
              <a:cxnLst/>
              <a:rect l="l" t="t" r="r" b="b"/>
              <a:pathLst>
                <a:path h="520700">
                  <a:moveTo>
                    <a:pt x="1" y="0"/>
                  </a:moveTo>
                  <a:lnTo>
                    <a:pt x="0" y="520375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2099114" y="3277108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&lt;18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164741" y="3338067"/>
            <a:ext cx="5003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18-</a:t>
            </a:r>
            <a:r>
              <a:rPr sz="1600" spc="-25" dirty="0">
                <a:latin typeface="Times New Roman"/>
                <a:cs typeface="Times New Roman"/>
              </a:rPr>
              <a:t>25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475214" y="3237379"/>
            <a:ext cx="3430904" cy="466090"/>
          </a:xfrm>
          <a:custGeom>
            <a:avLst/>
            <a:gdLst/>
            <a:ahLst/>
            <a:cxnLst/>
            <a:rect l="l" t="t" r="r" b="b"/>
            <a:pathLst>
              <a:path w="3430904" h="466089">
                <a:moveTo>
                  <a:pt x="0" y="0"/>
                </a:moveTo>
                <a:lnTo>
                  <a:pt x="3430336" y="465677"/>
                </a:lnTo>
              </a:path>
            </a:pathLst>
          </a:custGeom>
          <a:ln w="2844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5767254" y="3176523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&gt;25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9820" y="3709924"/>
            <a:ext cx="2854325" cy="1254125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marL="797560">
              <a:lnSpc>
                <a:spcPct val="100000"/>
              </a:lnSpc>
              <a:spcBef>
                <a:spcPts val="265"/>
              </a:spcBef>
            </a:pPr>
            <a:r>
              <a:rPr sz="1600" spc="-10" dirty="0">
                <a:latin typeface="Times New Roman"/>
                <a:cs typeface="Times New Roman"/>
              </a:rPr>
              <a:t>S(&lt;18)={E1,E2}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ts val="1810"/>
              </a:lnSpc>
              <a:spcBef>
                <a:spcPts val="170"/>
              </a:spcBef>
            </a:pPr>
            <a:r>
              <a:rPr sz="2400" i="1" baseline="10416" dirty="0">
                <a:latin typeface="Times New Roman"/>
                <a:cs typeface="Times New Roman"/>
              </a:rPr>
              <a:t>E</a:t>
            </a:r>
            <a:r>
              <a:rPr sz="1100" i="1" dirty="0">
                <a:latin typeface="Times New Roman"/>
                <a:cs typeface="Times New Roman"/>
              </a:rPr>
              <a:t>edad,&lt;18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2400" i="1" spc="-75" baseline="10416" dirty="0">
                <a:latin typeface="Times New Roman"/>
                <a:cs typeface="Times New Roman"/>
              </a:rPr>
              <a:t>=</a:t>
            </a:r>
            <a:endParaRPr sz="2400" baseline="10416">
              <a:latin typeface="Times New Roman"/>
              <a:cs typeface="Times New Roman"/>
            </a:endParaRPr>
          </a:p>
          <a:p>
            <a:pPr marL="38100">
              <a:lnSpc>
                <a:spcPts val="1800"/>
              </a:lnSpc>
            </a:pPr>
            <a:r>
              <a:rPr sz="1600" i="1" dirty="0">
                <a:latin typeface="Times New Roman"/>
                <a:cs typeface="Times New Roman"/>
              </a:rPr>
              <a:t>E(p</a:t>
            </a:r>
            <a:r>
              <a:rPr sz="1650" i="1" baseline="-15151" dirty="0">
                <a:latin typeface="Times New Roman"/>
                <a:cs typeface="Times New Roman"/>
              </a:rPr>
              <a:t>SI</a:t>
            </a:r>
            <a:r>
              <a:rPr sz="1600" i="1" dirty="0">
                <a:latin typeface="Times New Roman"/>
                <a:cs typeface="Times New Roman"/>
              </a:rPr>
              <a:t>(S(&lt;18)),</a:t>
            </a:r>
            <a:r>
              <a:rPr sz="1600" i="1" spc="-45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p</a:t>
            </a:r>
            <a:r>
              <a:rPr sz="1650" i="1" spc="-15" baseline="-15151" dirty="0">
                <a:latin typeface="Times New Roman"/>
                <a:cs typeface="Times New Roman"/>
              </a:rPr>
              <a:t>NO</a:t>
            </a:r>
            <a:r>
              <a:rPr sz="1600" i="1" spc="-10" dirty="0">
                <a:latin typeface="Times New Roman"/>
                <a:cs typeface="Times New Roman"/>
              </a:rPr>
              <a:t>(S(&lt;18)))=</a:t>
            </a:r>
            <a:endParaRPr sz="1600">
              <a:latin typeface="Times New Roman"/>
              <a:cs typeface="Times New Roman"/>
            </a:endParaRPr>
          </a:p>
          <a:p>
            <a:pPr marL="88900">
              <a:lnSpc>
                <a:spcPts val="1895"/>
              </a:lnSpc>
            </a:pPr>
            <a:r>
              <a:rPr sz="1600" i="1" dirty="0">
                <a:latin typeface="Times New Roman"/>
                <a:cs typeface="Times New Roman"/>
              </a:rPr>
              <a:t>–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0/2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· log</a:t>
            </a:r>
            <a:r>
              <a:rPr sz="1650" i="1" baseline="-15151" dirty="0">
                <a:latin typeface="Times New Roman"/>
                <a:cs typeface="Times New Roman"/>
              </a:rPr>
              <a:t>2</a:t>
            </a:r>
            <a:r>
              <a:rPr sz="1650" i="1" spc="172" baseline="-15151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[0/2]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–2/2 ·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log</a:t>
            </a:r>
            <a:r>
              <a:rPr sz="1650" i="1" baseline="-15151" dirty="0">
                <a:latin typeface="Times New Roman"/>
                <a:cs typeface="Times New Roman"/>
              </a:rPr>
              <a:t>2</a:t>
            </a:r>
            <a:r>
              <a:rPr sz="1650" i="1" spc="172" baseline="-15151" dirty="0">
                <a:latin typeface="Times New Roman"/>
                <a:cs typeface="Times New Roman"/>
              </a:rPr>
              <a:t> </a:t>
            </a:r>
            <a:r>
              <a:rPr sz="1600" i="1" spc="-20" dirty="0">
                <a:latin typeface="Times New Roman"/>
                <a:cs typeface="Times New Roman"/>
              </a:rPr>
              <a:t>[2/2]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ts val="1910"/>
              </a:lnSpc>
            </a:pPr>
            <a:r>
              <a:rPr sz="1600" i="1" dirty="0">
                <a:latin typeface="Times New Roman"/>
                <a:cs typeface="Times New Roman"/>
              </a:rPr>
              <a:t>=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i="1" spc="-50" dirty="0">
                <a:latin typeface="Times New Roman"/>
                <a:cs typeface="Times New Roman"/>
              </a:rPr>
              <a:t>0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349151" y="3658108"/>
            <a:ext cx="2778760" cy="1379220"/>
          </a:xfrm>
          <a:prstGeom prst="rect">
            <a:avLst/>
          </a:prstGeom>
        </p:spPr>
        <p:txBody>
          <a:bodyPr vert="horz" wrap="square" lIns="0" tIns="94615" rIns="0" bIns="0" rtlCol="0">
            <a:spAutoFit/>
          </a:bodyPr>
          <a:lstStyle/>
          <a:p>
            <a:pPr marL="238125">
              <a:lnSpc>
                <a:spcPct val="100000"/>
              </a:lnSpc>
              <a:spcBef>
                <a:spcPts val="745"/>
              </a:spcBef>
            </a:pPr>
            <a:r>
              <a:rPr sz="1600" spc="-10" dirty="0">
                <a:latin typeface="Times New Roman"/>
                <a:cs typeface="Times New Roman"/>
              </a:rPr>
              <a:t>S(18-</a:t>
            </a:r>
            <a:r>
              <a:rPr sz="1600" dirty="0">
                <a:latin typeface="Times New Roman"/>
                <a:cs typeface="Times New Roman"/>
              </a:rPr>
              <a:t>25)={E3,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E4,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E5}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ts val="1810"/>
              </a:lnSpc>
              <a:spcBef>
                <a:spcPts val="650"/>
              </a:spcBef>
            </a:pPr>
            <a:r>
              <a:rPr sz="2400" i="1" spc="-30" baseline="10416" dirty="0">
                <a:latin typeface="Times New Roman"/>
                <a:cs typeface="Times New Roman"/>
              </a:rPr>
              <a:t>E</a:t>
            </a:r>
            <a:r>
              <a:rPr sz="1100" i="1" spc="-20" dirty="0">
                <a:latin typeface="Times New Roman"/>
                <a:cs typeface="Times New Roman"/>
              </a:rPr>
              <a:t>edad,18-</a:t>
            </a:r>
            <a:r>
              <a:rPr sz="1100" i="1" dirty="0">
                <a:latin typeface="Times New Roman"/>
                <a:cs typeface="Times New Roman"/>
              </a:rPr>
              <a:t>25</a:t>
            </a:r>
            <a:r>
              <a:rPr sz="1100" i="1" spc="145" dirty="0">
                <a:latin typeface="Times New Roman"/>
                <a:cs typeface="Times New Roman"/>
              </a:rPr>
              <a:t> </a:t>
            </a:r>
            <a:r>
              <a:rPr sz="2400" i="1" spc="-75" baseline="10416" dirty="0">
                <a:latin typeface="Times New Roman"/>
                <a:cs typeface="Times New Roman"/>
              </a:rPr>
              <a:t>=</a:t>
            </a:r>
            <a:endParaRPr sz="2400" baseline="10416">
              <a:latin typeface="Times New Roman"/>
              <a:cs typeface="Times New Roman"/>
            </a:endParaRPr>
          </a:p>
          <a:p>
            <a:pPr marL="38100">
              <a:lnSpc>
                <a:spcPts val="1800"/>
              </a:lnSpc>
            </a:pPr>
            <a:r>
              <a:rPr sz="1600" i="1" spc="-10" dirty="0">
                <a:latin typeface="Times New Roman"/>
                <a:cs typeface="Times New Roman"/>
              </a:rPr>
              <a:t>E(p</a:t>
            </a:r>
            <a:r>
              <a:rPr sz="1650" i="1" spc="-15" baseline="-15151" dirty="0">
                <a:latin typeface="Times New Roman"/>
                <a:cs typeface="Times New Roman"/>
              </a:rPr>
              <a:t>SI</a:t>
            </a:r>
            <a:r>
              <a:rPr sz="1600" i="1" spc="-10" dirty="0">
                <a:latin typeface="Times New Roman"/>
                <a:cs typeface="Times New Roman"/>
              </a:rPr>
              <a:t>(S(18-</a:t>
            </a:r>
            <a:r>
              <a:rPr sz="1600" i="1" dirty="0">
                <a:latin typeface="Times New Roman"/>
                <a:cs typeface="Times New Roman"/>
              </a:rPr>
              <a:t>25)),</a:t>
            </a:r>
            <a:r>
              <a:rPr sz="1600" i="1" spc="114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p</a:t>
            </a:r>
            <a:r>
              <a:rPr sz="1650" i="1" spc="-15" baseline="-15151" dirty="0">
                <a:latin typeface="Times New Roman"/>
                <a:cs typeface="Times New Roman"/>
              </a:rPr>
              <a:t>NO</a:t>
            </a:r>
            <a:r>
              <a:rPr sz="1600" i="1" spc="-10" dirty="0">
                <a:latin typeface="Times New Roman"/>
                <a:cs typeface="Times New Roman"/>
              </a:rPr>
              <a:t>(S(18-25)))=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ts val="1910"/>
              </a:lnSpc>
            </a:pPr>
            <a:r>
              <a:rPr sz="1600" i="1" dirty="0">
                <a:latin typeface="Times New Roman"/>
                <a:cs typeface="Times New Roman"/>
              </a:rPr>
              <a:t>-2/3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·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log</a:t>
            </a:r>
            <a:r>
              <a:rPr sz="1650" i="1" baseline="-15151" dirty="0">
                <a:latin typeface="Times New Roman"/>
                <a:cs typeface="Times New Roman"/>
              </a:rPr>
              <a:t>2</a:t>
            </a:r>
            <a:r>
              <a:rPr sz="1650" i="1" spc="165" baseline="-15151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[2/3]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–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1/3 ·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log</a:t>
            </a:r>
            <a:r>
              <a:rPr sz="1650" i="1" baseline="-15151" dirty="0">
                <a:latin typeface="Times New Roman"/>
                <a:cs typeface="Times New Roman"/>
              </a:rPr>
              <a:t>2</a:t>
            </a:r>
            <a:r>
              <a:rPr sz="1650" i="1" spc="172" baseline="-15151" dirty="0">
                <a:latin typeface="Times New Roman"/>
                <a:cs typeface="Times New Roman"/>
              </a:rPr>
              <a:t> </a:t>
            </a:r>
            <a:r>
              <a:rPr sz="1600" i="1" spc="-20" dirty="0">
                <a:latin typeface="Times New Roman"/>
                <a:cs typeface="Times New Roman"/>
              </a:rPr>
              <a:t>[1/3]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</a:pPr>
            <a:r>
              <a:rPr sz="1600" i="1" dirty="0">
                <a:latin typeface="Times New Roman"/>
                <a:cs typeface="Times New Roman"/>
              </a:rPr>
              <a:t>=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i="1" spc="-20" dirty="0">
                <a:latin typeface="Times New Roman"/>
                <a:cs typeface="Times New Roman"/>
              </a:rPr>
              <a:t>0,91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468988" y="3767835"/>
            <a:ext cx="9010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S(&gt;25)={}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494062" y="4048252"/>
            <a:ext cx="2508885" cy="967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800"/>
              </a:lnSpc>
              <a:spcBef>
                <a:spcPts val="100"/>
              </a:spcBef>
            </a:pPr>
            <a:r>
              <a:rPr sz="2400" i="1" baseline="10416" dirty="0">
                <a:latin typeface="Times New Roman"/>
                <a:cs typeface="Times New Roman"/>
              </a:rPr>
              <a:t>E</a:t>
            </a:r>
            <a:r>
              <a:rPr sz="1100" i="1" dirty="0">
                <a:latin typeface="Times New Roman"/>
                <a:cs typeface="Times New Roman"/>
              </a:rPr>
              <a:t>edad,&gt;25</a:t>
            </a:r>
            <a:r>
              <a:rPr sz="1100" i="1" spc="-5" dirty="0">
                <a:latin typeface="Times New Roman"/>
                <a:cs typeface="Times New Roman"/>
              </a:rPr>
              <a:t> </a:t>
            </a:r>
            <a:r>
              <a:rPr sz="2400" i="1" spc="-75" baseline="10416" dirty="0">
                <a:latin typeface="Times New Roman"/>
                <a:cs typeface="Times New Roman"/>
              </a:rPr>
              <a:t>=</a:t>
            </a:r>
            <a:endParaRPr sz="2400" baseline="10416">
              <a:latin typeface="Times New Roman"/>
              <a:cs typeface="Times New Roman"/>
            </a:endParaRPr>
          </a:p>
          <a:p>
            <a:pPr marL="38100">
              <a:lnSpc>
                <a:spcPts val="1800"/>
              </a:lnSpc>
            </a:pPr>
            <a:r>
              <a:rPr sz="1600" i="1" dirty="0">
                <a:latin typeface="Times New Roman"/>
                <a:cs typeface="Times New Roman"/>
              </a:rPr>
              <a:t>E(p</a:t>
            </a:r>
            <a:r>
              <a:rPr sz="1650" i="1" baseline="-15151" dirty="0">
                <a:latin typeface="Times New Roman"/>
                <a:cs typeface="Times New Roman"/>
              </a:rPr>
              <a:t>SI</a:t>
            </a:r>
            <a:r>
              <a:rPr sz="1600" i="1" dirty="0">
                <a:latin typeface="Times New Roman"/>
                <a:cs typeface="Times New Roman"/>
              </a:rPr>
              <a:t>(S(&gt;25)),</a:t>
            </a:r>
            <a:r>
              <a:rPr sz="1600" i="1" spc="-45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p</a:t>
            </a:r>
            <a:r>
              <a:rPr sz="1650" i="1" spc="-15" baseline="-15151" dirty="0">
                <a:latin typeface="Times New Roman"/>
                <a:cs typeface="Times New Roman"/>
              </a:rPr>
              <a:t>NO</a:t>
            </a:r>
            <a:r>
              <a:rPr sz="1600" i="1" spc="-10" dirty="0">
                <a:latin typeface="Times New Roman"/>
                <a:cs typeface="Times New Roman"/>
              </a:rPr>
              <a:t>(S(&gt;25)))=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ts val="1910"/>
              </a:lnSpc>
            </a:pPr>
            <a:r>
              <a:rPr sz="1600" i="1" dirty="0">
                <a:latin typeface="Times New Roman"/>
                <a:cs typeface="Times New Roman"/>
              </a:rPr>
              <a:t>0 · log</a:t>
            </a:r>
            <a:r>
              <a:rPr sz="1650" i="1" baseline="-15151" dirty="0">
                <a:latin typeface="Times New Roman"/>
                <a:cs typeface="Times New Roman"/>
              </a:rPr>
              <a:t>2</a:t>
            </a:r>
            <a:r>
              <a:rPr sz="1650" i="1" spc="165" baseline="-15151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[0] – 0 · log</a:t>
            </a:r>
            <a:r>
              <a:rPr sz="1650" i="1" baseline="-15151" dirty="0">
                <a:latin typeface="Times New Roman"/>
                <a:cs typeface="Times New Roman"/>
              </a:rPr>
              <a:t>2</a:t>
            </a:r>
            <a:r>
              <a:rPr sz="1650" i="1" spc="165" baseline="-15151" dirty="0">
                <a:latin typeface="Times New Roman"/>
                <a:cs typeface="Times New Roman"/>
              </a:rPr>
              <a:t> </a:t>
            </a:r>
            <a:r>
              <a:rPr sz="1600" i="1" spc="-25" dirty="0">
                <a:latin typeface="Times New Roman"/>
                <a:cs typeface="Times New Roman"/>
              </a:rPr>
              <a:t>[0]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ts val="1910"/>
              </a:lnSpc>
            </a:pPr>
            <a:r>
              <a:rPr sz="1600" i="1" dirty="0">
                <a:latin typeface="Times New Roman"/>
                <a:cs typeface="Times New Roman"/>
              </a:rPr>
              <a:t>=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i="1" spc="-50" dirty="0">
                <a:latin typeface="Times New Roman"/>
                <a:cs typeface="Times New Roman"/>
              </a:rPr>
              <a:t>0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47435" y="5145532"/>
            <a:ext cx="7931150" cy="4857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810"/>
              </a:lnSpc>
              <a:spcBef>
                <a:spcPts val="100"/>
              </a:spcBef>
            </a:pPr>
            <a:r>
              <a:rPr sz="2400" i="1" baseline="10416" dirty="0">
                <a:latin typeface="Times New Roman"/>
                <a:cs typeface="Times New Roman"/>
              </a:rPr>
              <a:t>E</a:t>
            </a:r>
            <a:r>
              <a:rPr sz="1100" i="1" dirty="0">
                <a:latin typeface="Times New Roman"/>
                <a:cs typeface="Times New Roman"/>
              </a:rPr>
              <a:t>edad</a:t>
            </a:r>
            <a:r>
              <a:rPr sz="1100" i="1" spc="100" dirty="0">
                <a:latin typeface="Times New Roman"/>
                <a:cs typeface="Times New Roman"/>
              </a:rPr>
              <a:t> </a:t>
            </a:r>
            <a:r>
              <a:rPr sz="2400" i="1" baseline="10416" dirty="0">
                <a:latin typeface="Times New Roman"/>
                <a:cs typeface="Times New Roman"/>
              </a:rPr>
              <a:t>=</a:t>
            </a:r>
            <a:r>
              <a:rPr sz="2400" i="1" spc="-22" baseline="10416" dirty="0">
                <a:latin typeface="Times New Roman"/>
                <a:cs typeface="Times New Roman"/>
              </a:rPr>
              <a:t> </a:t>
            </a:r>
            <a:r>
              <a:rPr sz="2400" i="1" baseline="10416" dirty="0">
                <a:latin typeface="Times New Roman"/>
                <a:cs typeface="Times New Roman"/>
              </a:rPr>
              <a:t>∑</a:t>
            </a:r>
            <a:r>
              <a:rPr sz="2400" i="1" spc="-15" baseline="10416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50" i="1" spc="75" dirty="0">
                <a:latin typeface="Symbol"/>
                <a:cs typeface="Symbol"/>
              </a:rPr>
              <a:t></a:t>
            </a:r>
            <a:r>
              <a:rPr sz="1150" spc="-55" dirty="0">
                <a:latin typeface="Times New Roman"/>
                <a:cs typeface="Times New Roman"/>
              </a:rPr>
              <a:t> </a:t>
            </a:r>
            <a:r>
              <a:rPr sz="1100" i="1" spc="-20" dirty="0">
                <a:latin typeface="Times New Roman"/>
                <a:cs typeface="Times New Roman"/>
              </a:rPr>
              <a:t>DOM(edad)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2400" i="1" baseline="10416" dirty="0">
                <a:latin typeface="Times New Roman"/>
                <a:cs typeface="Times New Roman"/>
              </a:rPr>
              <a:t>P(v</a:t>
            </a:r>
            <a:r>
              <a:rPr sz="1100" i="1" dirty="0">
                <a:latin typeface="Times New Roman"/>
                <a:cs typeface="Times New Roman"/>
              </a:rPr>
              <a:t>i</a:t>
            </a:r>
            <a:r>
              <a:rPr sz="2400" i="1" baseline="10416" dirty="0">
                <a:latin typeface="Times New Roman"/>
                <a:cs typeface="Times New Roman"/>
              </a:rPr>
              <a:t>|S)</a:t>
            </a:r>
            <a:r>
              <a:rPr sz="2400" i="1" spc="-7" baseline="10416" dirty="0">
                <a:latin typeface="Times New Roman"/>
                <a:cs typeface="Times New Roman"/>
              </a:rPr>
              <a:t> </a:t>
            </a:r>
            <a:r>
              <a:rPr sz="2400" i="1" baseline="10416" dirty="0">
                <a:latin typeface="Times New Roman"/>
                <a:cs typeface="Times New Roman"/>
              </a:rPr>
              <a:t>·</a:t>
            </a:r>
            <a:r>
              <a:rPr sz="2400" i="1" spc="-15" baseline="10416" dirty="0">
                <a:latin typeface="Times New Roman"/>
                <a:cs typeface="Times New Roman"/>
              </a:rPr>
              <a:t> E</a:t>
            </a:r>
            <a:r>
              <a:rPr sz="1100" i="1" spc="-10" dirty="0">
                <a:latin typeface="Times New Roman"/>
                <a:cs typeface="Times New Roman"/>
              </a:rPr>
              <a:t>edad_vi</a:t>
            </a:r>
            <a:endParaRPr sz="1100">
              <a:latin typeface="Times New Roman"/>
              <a:cs typeface="Times New Roman"/>
            </a:endParaRPr>
          </a:p>
          <a:p>
            <a:pPr marL="38100">
              <a:lnSpc>
                <a:spcPts val="1810"/>
              </a:lnSpc>
            </a:pPr>
            <a:r>
              <a:rPr sz="1600" i="1" dirty="0">
                <a:latin typeface="Times New Roman"/>
                <a:cs typeface="Times New Roman"/>
              </a:rPr>
              <a:t>=P(&lt;18|S)</a:t>
            </a:r>
            <a:r>
              <a:rPr sz="1600" i="1" spc="-2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·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E</a:t>
            </a:r>
            <a:r>
              <a:rPr sz="1650" i="1" baseline="-15151" dirty="0">
                <a:latin typeface="Times New Roman"/>
                <a:cs typeface="Times New Roman"/>
              </a:rPr>
              <a:t>edad,&lt;18</a:t>
            </a:r>
            <a:r>
              <a:rPr sz="1650" i="1" spc="150" baseline="-15151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+P(18-</a:t>
            </a:r>
            <a:r>
              <a:rPr sz="1600" i="1" dirty="0">
                <a:latin typeface="Times New Roman"/>
                <a:cs typeface="Times New Roman"/>
              </a:rPr>
              <a:t>25|S)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·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i="1" spc="-20" dirty="0">
                <a:latin typeface="Times New Roman"/>
                <a:cs typeface="Times New Roman"/>
              </a:rPr>
              <a:t>E</a:t>
            </a:r>
            <a:r>
              <a:rPr sz="1650" i="1" spc="-30" baseline="-15151" dirty="0">
                <a:latin typeface="Times New Roman"/>
                <a:cs typeface="Times New Roman"/>
              </a:rPr>
              <a:t>edad,18-</a:t>
            </a:r>
            <a:r>
              <a:rPr sz="1650" i="1" baseline="-15151" dirty="0">
                <a:latin typeface="Times New Roman"/>
                <a:cs typeface="Times New Roman"/>
              </a:rPr>
              <a:t>25</a:t>
            </a:r>
            <a:r>
              <a:rPr sz="1600" i="1" dirty="0">
                <a:latin typeface="Times New Roman"/>
                <a:cs typeface="Times New Roman"/>
              </a:rPr>
              <a:t>+P(&gt;25|S)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·</a:t>
            </a:r>
            <a:r>
              <a:rPr sz="1600" i="1" spc="-10" dirty="0">
                <a:latin typeface="Times New Roman"/>
                <a:cs typeface="Times New Roman"/>
              </a:rPr>
              <a:t> E</a:t>
            </a:r>
            <a:r>
              <a:rPr sz="1650" i="1" spc="-15" baseline="-15151" dirty="0">
                <a:latin typeface="Times New Roman"/>
                <a:cs typeface="Times New Roman"/>
              </a:rPr>
              <a:t>edad,&gt;25</a:t>
            </a:r>
            <a:r>
              <a:rPr sz="1600" i="1" spc="-10" dirty="0">
                <a:latin typeface="Times New Roman"/>
                <a:cs typeface="Times New Roman"/>
              </a:rPr>
              <a:t>=2/5 </a:t>
            </a:r>
            <a:r>
              <a:rPr sz="1600" i="1" dirty="0">
                <a:latin typeface="Times New Roman"/>
                <a:cs typeface="Times New Roman"/>
              </a:rPr>
              <a:t>·0+3/5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·0,91+0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·0=0,546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49905" y="5758179"/>
            <a:ext cx="4519930" cy="574040"/>
          </a:xfrm>
          <a:prstGeom prst="rect">
            <a:avLst/>
          </a:prstGeom>
        </p:spPr>
        <p:txBody>
          <a:bodyPr vert="horz" wrap="square" lIns="0" tIns="43180" rIns="0" bIns="0" rtlCol="0">
            <a:spAutoFit/>
          </a:bodyPr>
          <a:lstStyle/>
          <a:p>
            <a:pPr marL="263525">
              <a:lnSpc>
                <a:spcPct val="100000"/>
              </a:lnSpc>
              <a:spcBef>
                <a:spcPts val="340"/>
              </a:spcBef>
            </a:pPr>
            <a:r>
              <a:rPr sz="1600" i="1" dirty="0">
                <a:latin typeface="Times New Roman"/>
                <a:cs typeface="Times New Roman"/>
              </a:rPr>
              <a:t>Ganancia</a:t>
            </a:r>
            <a:r>
              <a:rPr sz="1650" i="1" baseline="-15151" dirty="0">
                <a:latin typeface="Times New Roman"/>
                <a:cs typeface="Times New Roman"/>
              </a:rPr>
              <a:t>edad</a:t>
            </a:r>
            <a:r>
              <a:rPr sz="1650" i="1" spc="120" baseline="-15151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=</a:t>
            </a:r>
            <a:r>
              <a:rPr sz="1600" i="1" spc="-2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E</a:t>
            </a:r>
            <a:r>
              <a:rPr sz="1650" i="1" baseline="-15151" dirty="0">
                <a:latin typeface="Times New Roman"/>
                <a:cs typeface="Times New Roman"/>
              </a:rPr>
              <a:t>global</a:t>
            </a:r>
            <a:r>
              <a:rPr sz="1650" i="1" spc="322" baseline="-15151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-</a:t>
            </a:r>
            <a:r>
              <a:rPr sz="1600" i="1" spc="-2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E</a:t>
            </a:r>
            <a:r>
              <a:rPr sz="1650" i="1" baseline="-15151" dirty="0">
                <a:latin typeface="Times New Roman"/>
                <a:cs typeface="Times New Roman"/>
              </a:rPr>
              <a:t>edad</a:t>
            </a:r>
            <a:r>
              <a:rPr sz="1650" i="1" spc="135" baseline="-15151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=0,97</a:t>
            </a:r>
            <a:r>
              <a:rPr sz="1600" i="1" spc="-2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-</a:t>
            </a:r>
            <a:r>
              <a:rPr sz="1600" i="1" spc="-2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0,546</a:t>
            </a:r>
            <a:r>
              <a:rPr sz="1600" i="1" spc="-2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=</a:t>
            </a:r>
            <a:r>
              <a:rPr sz="1600" i="1" spc="-20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0,424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240"/>
              </a:spcBef>
            </a:pPr>
            <a:r>
              <a:rPr sz="160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3585349" y="1274933"/>
            <a:ext cx="368935" cy="344805"/>
            <a:chOff x="3585349" y="1274933"/>
            <a:chExt cx="368935" cy="344805"/>
          </a:xfrm>
        </p:grpSpPr>
        <p:sp>
          <p:nvSpPr>
            <p:cNvPr id="33" name="object 33"/>
            <p:cNvSpPr/>
            <p:nvPr/>
          </p:nvSpPr>
          <p:spPr>
            <a:xfrm>
              <a:off x="3590112" y="1279696"/>
              <a:ext cx="359410" cy="335280"/>
            </a:xfrm>
            <a:custGeom>
              <a:avLst/>
              <a:gdLst/>
              <a:ahLst/>
              <a:cxnLst/>
              <a:rect l="l" t="t" r="r" b="b"/>
              <a:pathLst>
                <a:path w="359410" h="335280">
                  <a:moveTo>
                    <a:pt x="179656" y="0"/>
                  </a:moveTo>
                  <a:lnTo>
                    <a:pt x="131896" y="5982"/>
                  </a:lnTo>
                  <a:lnTo>
                    <a:pt x="88980" y="22865"/>
                  </a:lnTo>
                  <a:lnTo>
                    <a:pt x="52620" y="49053"/>
                  </a:lnTo>
                  <a:lnTo>
                    <a:pt x="24528" y="82949"/>
                  </a:lnTo>
                  <a:lnTo>
                    <a:pt x="6417" y="122957"/>
                  </a:lnTo>
                  <a:lnTo>
                    <a:pt x="0" y="167479"/>
                  </a:lnTo>
                  <a:lnTo>
                    <a:pt x="6417" y="212003"/>
                  </a:lnTo>
                  <a:lnTo>
                    <a:pt x="24528" y="252011"/>
                  </a:lnTo>
                  <a:lnTo>
                    <a:pt x="52620" y="285907"/>
                  </a:lnTo>
                  <a:lnTo>
                    <a:pt x="88980" y="312095"/>
                  </a:lnTo>
                  <a:lnTo>
                    <a:pt x="131896" y="328978"/>
                  </a:lnTo>
                  <a:lnTo>
                    <a:pt x="179656" y="334961"/>
                  </a:lnTo>
                  <a:lnTo>
                    <a:pt x="227416" y="328978"/>
                  </a:lnTo>
                  <a:lnTo>
                    <a:pt x="270332" y="312095"/>
                  </a:lnTo>
                  <a:lnTo>
                    <a:pt x="306693" y="285907"/>
                  </a:lnTo>
                  <a:lnTo>
                    <a:pt x="334784" y="252011"/>
                  </a:lnTo>
                  <a:lnTo>
                    <a:pt x="352895" y="212003"/>
                  </a:lnTo>
                  <a:lnTo>
                    <a:pt x="359313" y="167479"/>
                  </a:lnTo>
                  <a:lnTo>
                    <a:pt x="352895" y="122957"/>
                  </a:lnTo>
                  <a:lnTo>
                    <a:pt x="334784" y="82949"/>
                  </a:lnTo>
                  <a:lnTo>
                    <a:pt x="306693" y="49053"/>
                  </a:lnTo>
                  <a:lnTo>
                    <a:pt x="270332" y="22865"/>
                  </a:lnTo>
                  <a:lnTo>
                    <a:pt x="227416" y="5982"/>
                  </a:lnTo>
                  <a:lnTo>
                    <a:pt x="179656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90112" y="1279696"/>
              <a:ext cx="359410" cy="335280"/>
            </a:xfrm>
            <a:custGeom>
              <a:avLst/>
              <a:gdLst/>
              <a:ahLst/>
              <a:cxnLst/>
              <a:rect l="l" t="t" r="r" b="b"/>
              <a:pathLst>
                <a:path w="359410" h="335280">
                  <a:moveTo>
                    <a:pt x="0" y="167481"/>
                  </a:moveTo>
                  <a:lnTo>
                    <a:pt x="6417" y="122957"/>
                  </a:lnTo>
                  <a:lnTo>
                    <a:pt x="24528" y="82950"/>
                  </a:lnTo>
                  <a:lnTo>
                    <a:pt x="52620" y="49054"/>
                  </a:lnTo>
                  <a:lnTo>
                    <a:pt x="88980" y="22866"/>
                  </a:lnTo>
                  <a:lnTo>
                    <a:pt x="131897" y="5982"/>
                  </a:lnTo>
                  <a:lnTo>
                    <a:pt x="179657" y="0"/>
                  </a:lnTo>
                  <a:lnTo>
                    <a:pt x="227416" y="5982"/>
                  </a:lnTo>
                  <a:lnTo>
                    <a:pt x="270333" y="22866"/>
                  </a:lnTo>
                  <a:lnTo>
                    <a:pt x="306693" y="49054"/>
                  </a:lnTo>
                  <a:lnTo>
                    <a:pt x="334785" y="82950"/>
                  </a:lnTo>
                  <a:lnTo>
                    <a:pt x="352896" y="122957"/>
                  </a:lnTo>
                  <a:lnTo>
                    <a:pt x="359314" y="167481"/>
                  </a:lnTo>
                  <a:lnTo>
                    <a:pt x="352896" y="212004"/>
                  </a:lnTo>
                  <a:lnTo>
                    <a:pt x="334785" y="252011"/>
                  </a:lnTo>
                  <a:lnTo>
                    <a:pt x="306693" y="285907"/>
                  </a:lnTo>
                  <a:lnTo>
                    <a:pt x="270333" y="312095"/>
                  </a:lnTo>
                  <a:lnTo>
                    <a:pt x="227416" y="328979"/>
                  </a:lnTo>
                  <a:lnTo>
                    <a:pt x="179657" y="334962"/>
                  </a:lnTo>
                  <a:lnTo>
                    <a:pt x="131897" y="328979"/>
                  </a:lnTo>
                  <a:lnTo>
                    <a:pt x="88980" y="312095"/>
                  </a:lnTo>
                  <a:lnTo>
                    <a:pt x="52620" y="285907"/>
                  </a:lnTo>
                  <a:lnTo>
                    <a:pt x="24528" y="252011"/>
                  </a:lnTo>
                  <a:lnTo>
                    <a:pt x="6417" y="212004"/>
                  </a:lnTo>
                  <a:lnTo>
                    <a:pt x="0" y="16748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3680869" y="1392428"/>
            <a:ext cx="3029585" cy="2082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9"/>
              </a:lnSpc>
              <a:tabLst>
                <a:tab pos="607695" algn="l"/>
                <a:tab pos="2182495" algn="l"/>
                <a:tab pos="2804795" algn="l"/>
              </a:tabLst>
            </a:pPr>
            <a:r>
              <a:rPr sz="2400" spc="-50" dirty="0">
                <a:latin typeface="Times New Roman"/>
                <a:cs typeface="Times New Roman"/>
              </a:rPr>
              <a:t>1</a:t>
            </a:r>
            <a:r>
              <a:rPr sz="2400" dirty="0">
                <a:latin typeface="Times New Roman"/>
                <a:cs typeface="Times New Roman"/>
              </a:rPr>
              <a:t>	</a:t>
            </a:r>
            <a:r>
              <a:rPr sz="1200" i="1" spc="-10" dirty="0">
                <a:latin typeface="Times New Roman"/>
                <a:cs typeface="Times New Roman"/>
              </a:rPr>
              <a:t>global</a:t>
            </a:r>
            <a:r>
              <a:rPr sz="1200" i="1" dirty="0">
                <a:latin typeface="Times New Roman"/>
                <a:cs typeface="Times New Roman"/>
              </a:rPr>
              <a:t>	</a:t>
            </a:r>
            <a:r>
              <a:rPr sz="1200" i="1" spc="-25" dirty="0">
                <a:latin typeface="Times New Roman"/>
                <a:cs typeface="Times New Roman"/>
              </a:rPr>
              <a:t>SI</a:t>
            </a:r>
            <a:r>
              <a:rPr sz="1200" i="1" dirty="0">
                <a:latin typeface="Times New Roman"/>
                <a:cs typeface="Times New Roman"/>
              </a:rPr>
              <a:t>	</a:t>
            </a:r>
            <a:r>
              <a:rPr sz="1200" i="1" spc="-25" dirty="0">
                <a:latin typeface="Times New Roman"/>
                <a:cs typeface="Times New Roman"/>
              </a:rPr>
              <a:t>NO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36" name="object 36"/>
          <p:cNvGrpSpPr/>
          <p:nvPr/>
        </p:nvGrpSpPr>
        <p:grpSpPr>
          <a:xfrm>
            <a:off x="4913727" y="3370505"/>
            <a:ext cx="368935" cy="344805"/>
            <a:chOff x="4913727" y="3370505"/>
            <a:chExt cx="368935" cy="344805"/>
          </a:xfrm>
        </p:grpSpPr>
        <p:sp>
          <p:nvSpPr>
            <p:cNvPr id="37" name="object 37"/>
            <p:cNvSpPr/>
            <p:nvPr/>
          </p:nvSpPr>
          <p:spPr>
            <a:xfrm>
              <a:off x="4918490" y="3375267"/>
              <a:ext cx="359410" cy="335280"/>
            </a:xfrm>
            <a:custGeom>
              <a:avLst/>
              <a:gdLst/>
              <a:ahLst/>
              <a:cxnLst/>
              <a:rect l="l" t="t" r="r" b="b"/>
              <a:pathLst>
                <a:path w="359410" h="335279">
                  <a:moveTo>
                    <a:pt x="179658" y="0"/>
                  </a:moveTo>
                  <a:lnTo>
                    <a:pt x="131897" y="5982"/>
                  </a:lnTo>
                  <a:lnTo>
                    <a:pt x="88981" y="22865"/>
                  </a:lnTo>
                  <a:lnTo>
                    <a:pt x="52620" y="49053"/>
                  </a:lnTo>
                  <a:lnTo>
                    <a:pt x="24528" y="82949"/>
                  </a:lnTo>
                  <a:lnTo>
                    <a:pt x="6417" y="122957"/>
                  </a:lnTo>
                  <a:lnTo>
                    <a:pt x="0" y="167479"/>
                  </a:lnTo>
                  <a:lnTo>
                    <a:pt x="6417" y="212003"/>
                  </a:lnTo>
                  <a:lnTo>
                    <a:pt x="24528" y="252011"/>
                  </a:lnTo>
                  <a:lnTo>
                    <a:pt x="52620" y="285907"/>
                  </a:lnTo>
                  <a:lnTo>
                    <a:pt x="88981" y="312095"/>
                  </a:lnTo>
                  <a:lnTo>
                    <a:pt x="131897" y="328978"/>
                  </a:lnTo>
                  <a:lnTo>
                    <a:pt x="179658" y="334961"/>
                  </a:lnTo>
                  <a:lnTo>
                    <a:pt x="227417" y="328978"/>
                  </a:lnTo>
                  <a:lnTo>
                    <a:pt x="270334" y="312095"/>
                  </a:lnTo>
                  <a:lnTo>
                    <a:pt x="306694" y="285907"/>
                  </a:lnTo>
                  <a:lnTo>
                    <a:pt x="334786" y="252011"/>
                  </a:lnTo>
                  <a:lnTo>
                    <a:pt x="352897" y="212003"/>
                  </a:lnTo>
                  <a:lnTo>
                    <a:pt x="359314" y="167479"/>
                  </a:lnTo>
                  <a:lnTo>
                    <a:pt x="352897" y="122957"/>
                  </a:lnTo>
                  <a:lnTo>
                    <a:pt x="334786" y="82949"/>
                  </a:lnTo>
                  <a:lnTo>
                    <a:pt x="306694" y="49053"/>
                  </a:lnTo>
                  <a:lnTo>
                    <a:pt x="270334" y="22865"/>
                  </a:lnTo>
                  <a:lnTo>
                    <a:pt x="227417" y="5982"/>
                  </a:lnTo>
                  <a:lnTo>
                    <a:pt x="179658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918490" y="3375267"/>
              <a:ext cx="359410" cy="335280"/>
            </a:xfrm>
            <a:custGeom>
              <a:avLst/>
              <a:gdLst/>
              <a:ahLst/>
              <a:cxnLst/>
              <a:rect l="l" t="t" r="r" b="b"/>
              <a:pathLst>
                <a:path w="359410" h="335279">
                  <a:moveTo>
                    <a:pt x="0" y="167481"/>
                  </a:moveTo>
                  <a:lnTo>
                    <a:pt x="6417" y="122957"/>
                  </a:lnTo>
                  <a:lnTo>
                    <a:pt x="24528" y="82950"/>
                  </a:lnTo>
                  <a:lnTo>
                    <a:pt x="52620" y="49054"/>
                  </a:lnTo>
                  <a:lnTo>
                    <a:pt x="88980" y="22866"/>
                  </a:lnTo>
                  <a:lnTo>
                    <a:pt x="131897" y="5982"/>
                  </a:lnTo>
                  <a:lnTo>
                    <a:pt x="179657" y="0"/>
                  </a:lnTo>
                  <a:lnTo>
                    <a:pt x="227416" y="5982"/>
                  </a:lnTo>
                  <a:lnTo>
                    <a:pt x="270333" y="22866"/>
                  </a:lnTo>
                  <a:lnTo>
                    <a:pt x="306693" y="49054"/>
                  </a:lnTo>
                  <a:lnTo>
                    <a:pt x="334785" y="82950"/>
                  </a:lnTo>
                  <a:lnTo>
                    <a:pt x="352896" y="122957"/>
                  </a:lnTo>
                  <a:lnTo>
                    <a:pt x="359314" y="167481"/>
                  </a:lnTo>
                  <a:lnTo>
                    <a:pt x="352896" y="212004"/>
                  </a:lnTo>
                  <a:lnTo>
                    <a:pt x="334785" y="252011"/>
                  </a:lnTo>
                  <a:lnTo>
                    <a:pt x="306693" y="285907"/>
                  </a:lnTo>
                  <a:lnTo>
                    <a:pt x="270333" y="312095"/>
                  </a:lnTo>
                  <a:lnTo>
                    <a:pt x="227416" y="328979"/>
                  </a:lnTo>
                  <a:lnTo>
                    <a:pt x="179657" y="334962"/>
                  </a:lnTo>
                  <a:lnTo>
                    <a:pt x="131897" y="328979"/>
                  </a:lnTo>
                  <a:lnTo>
                    <a:pt x="88980" y="312095"/>
                  </a:lnTo>
                  <a:lnTo>
                    <a:pt x="52620" y="285907"/>
                  </a:lnTo>
                  <a:lnTo>
                    <a:pt x="24528" y="252011"/>
                  </a:lnTo>
                  <a:lnTo>
                    <a:pt x="6417" y="212004"/>
                  </a:lnTo>
                  <a:lnTo>
                    <a:pt x="0" y="16748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4958448" y="3395979"/>
            <a:ext cx="2794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2.1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2902803" y="4134822"/>
            <a:ext cx="368935" cy="344805"/>
            <a:chOff x="2902803" y="4134822"/>
            <a:chExt cx="368935" cy="344805"/>
          </a:xfrm>
        </p:grpSpPr>
        <p:sp>
          <p:nvSpPr>
            <p:cNvPr id="41" name="object 41"/>
            <p:cNvSpPr/>
            <p:nvPr/>
          </p:nvSpPr>
          <p:spPr>
            <a:xfrm>
              <a:off x="2907565" y="4139585"/>
              <a:ext cx="359410" cy="335280"/>
            </a:xfrm>
            <a:custGeom>
              <a:avLst/>
              <a:gdLst/>
              <a:ahLst/>
              <a:cxnLst/>
              <a:rect l="l" t="t" r="r" b="b"/>
              <a:pathLst>
                <a:path w="359410" h="335279">
                  <a:moveTo>
                    <a:pt x="179656" y="0"/>
                  </a:moveTo>
                  <a:lnTo>
                    <a:pt x="131896" y="5982"/>
                  </a:lnTo>
                  <a:lnTo>
                    <a:pt x="88980" y="22865"/>
                  </a:lnTo>
                  <a:lnTo>
                    <a:pt x="52620" y="49053"/>
                  </a:lnTo>
                  <a:lnTo>
                    <a:pt x="24528" y="82950"/>
                  </a:lnTo>
                  <a:lnTo>
                    <a:pt x="6417" y="122957"/>
                  </a:lnTo>
                  <a:lnTo>
                    <a:pt x="0" y="167481"/>
                  </a:lnTo>
                  <a:lnTo>
                    <a:pt x="6417" y="212004"/>
                  </a:lnTo>
                  <a:lnTo>
                    <a:pt x="24528" y="252011"/>
                  </a:lnTo>
                  <a:lnTo>
                    <a:pt x="52620" y="285907"/>
                  </a:lnTo>
                  <a:lnTo>
                    <a:pt x="88980" y="312095"/>
                  </a:lnTo>
                  <a:lnTo>
                    <a:pt x="131896" y="328978"/>
                  </a:lnTo>
                  <a:lnTo>
                    <a:pt x="179656" y="334961"/>
                  </a:lnTo>
                  <a:lnTo>
                    <a:pt x="227416" y="328978"/>
                  </a:lnTo>
                  <a:lnTo>
                    <a:pt x="270333" y="312095"/>
                  </a:lnTo>
                  <a:lnTo>
                    <a:pt x="306693" y="285907"/>
                  </a:lnTo>
                  <a:lnTo>
                    <a:pt x="334785" y="252011"/>
                  </a:lnTo>
                  <a:lnTo>
                    <a:pt x="352896" y="212004"/>
                  </a:lnTo>
                  <a:lnTo>
                    <a:pt x="359313" y="167481"/>
                  </a:lnTo>
                  <a:lnTo>
                    <a:pt x="352896" y="122957"/>
                  </a:lnTo>
                  <a:lnTo>
                    <a:pt x="334785" y="82950"/>
                  </a:lnTo>
                  <a:lnTo>
                    <a:pt x="306693" y="49053"/>
                  </a:lnTo>
                  <a:lnTo>
                    <a:pt x="270333" y="22865"/>
                  </a:lnTo>
                  <a:lnTo>
                    <a:pt x="227416" y="5982"/>
                  </a:lnTo>
                  <a:lnTo>
                    <a:pt x="179656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907565" y="4139585"/>
              <a:ext cx="359410" cy="335280"/>
            </a:xfrm>
            <a:custGeom>
              <a:avLst/>
              <a:gdLst/>
              <a:ahLst/>
              <a:cxnLst/>
              <a:rect l="l" t="t" r="r" b="b"/>
              <a:pathLst>
                <a:path w="359410" h="335279">
                  <a:moveTo>
                    <a:pt x="0" y="167481"/>
                  </a:moveTo>
                  <a:lnTo>
                    <a:pt x="6417" y="122957"/>
                  </a:lnTo>
                  <a:lnTo>
                    <a:pt x="24528" y="82950"/>
                  </a:lnTo>
                  <a:lnTo>
                    <a:pt x="52620" y="49054"/>
                  </a:lnTo>
                  <a:lnTo>
                    <a:pt x="88980" y="22866"/>
                  </a:lnTo>
                  <a:lnTo>
                    <a:pt x="131897" y="5982"/>
                  </a:lnTo>
                  <a:lnTo>
                    <a:pt x="179657" y="0"/>
                  </a:lnTo>
                  <a:lnTo>
                    <a:pt x="227416" y="5982"/>
                  </a:lnTo>
                  <a:lnTo>
                    <a:pt x="270333" y="22866"/>
                  </a:lnTo>
                  <a:lnTo>
                    <a:pt x="306693" y="49054"/>
                  </a:lnTo>
                  <a:lnTo>
                    <a:pt x="334785" y="82950"/>
                  </a:lnTo>
                  <a:lnTo>
                    <a:pt x="352896" y="122957"/>
                  </a:lnTo>
                  <a:lnTo>
                    <a:pt x="359314" y="167481"/>
                  </a:lnTo>
                  <a:lnTo>
                    <a:pt x="352896" y="212004"/>
                  </a:lnTo>
                  <a:lnTo>
                    <a:pt x="334785" y="252011"/>
                  </a:lnTo>
                  <a:lnTo>
                    <a:pt x="306693" y="285907"/>
                  </a:lnTo>
                  <a:lnTo>
                    <a:pt x="270333" y="312095"/>
                  </a:lnTo>
                  <a:lnTo>
                    <a:pt x="227416" y="328979"/>
                  </a:lnTo>
                  <a:lnTo>
                    <a:pt x="179657" y="334962"/>
                  </a:lnTo>
                  <a:lnTo>
                    <a:pt x="131897" y="328979"/>
                  </a:lnTo>
                  <a:lnTo>
                    <a:pt x="88980" y="312095"/>
                  </a:lnTo>
                  <a:lnTo>
                    <a:pt x="52620" y="285907"/>
                  </a:lnTo>
                  <a:lnTo>
                    <a:pt x="24528" y="252011"/>
                  </a:lnTo>
                  <a:lnTo>
                    <a:pt x="6417" y="212004"/>
                  </a:lnTo>
                  <a:lnTo>
                    <a:pt x="0" y="16748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" name="object 43"/>
          <p:cNvSpPr txBox="1"/>
          <p:nvPr/>
        </p:nvSpPr>
        <p:spPr>
          <a:xfrm>
            <a:off x="2947522" y="4161028"/>
            <a:ext cx="2794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2.2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44" name="object 44"/>
          <p:cNvGrpSpPr/>
          <p:nvPr/>
        </p:nvGrpSpPr>
        <p:grpSpPr>
          <a:xfrm>
            <a:off x="31459" y="5349278"/>
            <a:ext cx="368935" cy="344805"/>
            <a:chOff x="31459" y="5349278"/>
            <a:chExt cx="368935" cy="344805"/>
          </a:xfrm>
        </p:grpSpPr>
        <p:sp>
          <p:nvSpPr>
            <p:cNvPr id="45" name="object 45"/>
            <p:cNvSpPr/>
            <p:nvPr/>
          </p:nvSpPr>
          <p:spPr>
            <a:xfrm>
              <a:off x="36221" y="5354040"/>
              <a:ext cx="359410" cy="335280"/>
            </a:xfrm>
            <a:custGeom>
              <a:avLst/>
              <a:gdLst/>
              <a:ahLst/>
              <a:cxnLst/>
              <a:rect l="l" t="t" r="r" b="b"/>
              <a:pathLst>
                <a:path w="359410" h="335279">
                  <a:moveTo>
                    <a:pt x="179657" y="0"/>
                  </a:moveTo>
                  <a:lnTo>
                    <a:pt x="131897" y="5982"/>
                  </a:lnTo>
                  <a:lnTo>
                    <a:pt x="88980" y="22865"/>
                  </a:lnTo>
                  <a:lnTo>
                    <a:pt x="52620" y="49053"/>
                  </a:lnTo>
                  <a:lnTo>
                    <a:pt x="24528" y="82950"/>
                  </a:lnTo>
                  <a:lnTo>
                    <a:pt x="6417" y="122957"/>
                  </a:lnTo>
                  <a:lnTo>
                    <a:pt x="0" y="167481"/>
                  </a:lnTo>
                  <a:lnTo>
                    <a:pt x="6417" y="212004"/>
                  </a:lnTo>
                  <a:lnTo>
                    <a:pt x="24528" y="252012"/>
                  </a:lnTo>
                  <a:lnTo>
                    <a:pt x="52620" y="285908"/>
                  </a:lnTo>
                  <a:lnTo>
                    <a:pt x="88980" y="312096"/>
                  </a:lnTo>
                  <a:lnTo>
                    <a:pt x="131897" y="328979"/>
                  </a:lnTo>
                  <a:lnTo>
                    <a:pt x="179657" y="334962"/>
                  </a:lnTo>
                  <a:lnTo>
                    <a:pt x="227416" y="328979"/>
                  </a:lnTo>
                  <a:lnTo>
                    <a:pt x="270333" y="312096"/>
                  </a:lnTo>
                  <a:lnTo>
                    <a:pt x="306693" y="285908"/>
                  </a:lnTo>
                  <a:lnTo>
                    <a:pt x="334785" y="252012"/>
                  </a:lnTo>
                  <a:lnTo>
                    <a:pt x="352896" y="212004"/>
                  </a:lnTo>
                  <a:lnTo>
                    <a:pt x="359314" y="167481"/>
                  </a:lnTo>
                  <a:lnTo>
                    <a:pt x="352896" y="122957"/>
                  </a:lnTo>
                  <a:lnTo>
                    <a:pt x="334785" y="82950"/>
                  </a:lnTo>
                  <a:lnTo>
                    <a:pt x="306693" y="49053"/>
                  </a:lnTo>
                  <a:lnTo>
                    <a:pt x="270333" y="22865"/>
                  </a:lnTo>
                  <a:lnTo>
                    <a:pt x="227416" y="5982"/>
                  </a:lnTo>
                  <a:lnTo>
                    <a:pt x="179657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6221" y="5354040"/>
              <a:ext cx="359410" cy="335280"/>
            </a:xfrm>
            <a:custGeom>
              <a:avLst/>
              <a:gdLst/>
              <a:ahLst/>
              <a:cxnLst/>
              <a:rect l="l" t="t" r="r" b="b"/>
              <a:pathLst>
                <a:path w="359410" h="335279">
                  <a:moveTo>
                    <a:pt x="0" y="167481"/>
                  </a:moveTo>
                  <a:lnTo>
                    <a:pt x="6417" y="122957"/>
                  </a:lnTo>
                  <a:lnTo>
                    <a:pt x="24528" y="82950"/>
                  </a:lnTo>
                  <a:lnTo>
                    <a:pt x="52620" y="49054"/>
                  </a:lnTo>
                  <a:lnTo>
                    <a:pt x="88980" y="22866"/>
                  </a:lnTo>
                  <a:lnTo>
                    <a:pt x="131897" y="5982"/>
                  </a:lnTo>
                  <a:lnTo>
                    <a:pt x="179657" y="0"/>
                  </a:lnTo>
                  <a:lnTo>
                    <a:pt x="227416" y="5982"/>
                  </a:lnTo>
                  <a:lnTo>
                    <a:pt x="270333" y="22866"/>
                  </a:lnTo>
                  <a:lnTo>
                    <a:pt x="306693" y="49054"/>
                  </a:lnTo>
                  <a:lnTo>
                    <a:pt x="334785" y="82950"/>
                  </a:lnTo>
                  <a:lnTo>
                    <a:pt x="352896" y="122957"/>
                  </a:lnTo>
                  <a:lnTo>
                    <a:pt x="359314" y="167481"/>
                  </a:lnTo>
                  <a:lnTo>
                    <a:pt x="352896" y="212004"/>
                  </a:lnTo>
                  <a:lnTo>
                    <a:pt x="334785" y="252011"/>
                  </a:lnTo>
                  <a:lnTo>
                    <a:pt x="306693" y="285907"/>
                  </a:lnTo>
                  <a:lnTo>
                    <a:pt x="270333" y="312095"/>
                  </a:lnTo>
                  <a:lnTo>
                    <a:pt x="227416" y="328979"/>
                  </a:lnTo>
                  <a:lnTo>
                    <a:pt x="179657" y="334962"/>
                  </a:lnTo>
                  <a:lnTo>
                    <a:pt x="131897" y="328979"/>
                  </a:lnTo>
                  <a:lnTo>
                    <a:pt x="88980" y="312095"/>
                  </a:lnTo>
                  <a:lnTo>
                    <a:pt x="52620" y="285907"/>
                  </a:lnTo>
                  <a:lnTo>
                    <a:pt x="24528" y="252011"/>
                  </a:lnTo>
                  <a:lnTo>
                    <a:pt x="6417" y="212004"/>
                  </a:lnTo>
                  <a:lnTo>
                    <a:pt x="0" y="16748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76178" y="5374132"/>
            <a:ext cx="2794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2.3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48" name="object 48"/>
          <p:cNvGrpSpPr/>
          <p:nvPr/>
        </p:nvGrpSpPr>
        <p:grpSpPr>
          <a:xfrm>
            <a:off x="4982129" y="5826590"/>
            <a:ext cx="2612390" cy="558800"/>
            <a:chOff x="4982129" y="5826590"/>
            <a:chExt cx="2612390" cy="558800"/>
          </a:xfrm>
        </p:grpSpPr>
        <p:sp>
          <p:nvSpPr>
            <p:cNvPr id="49" name="object 49"/>
            <p:cNvSpPr/>
            <p:nvPr/>
          </p:nvSpPr>
          <p:spPr>
            <a:xfrm>
              <a:off x="4988429" y="5832890"/>
              <a:ext cx="2599690" cy="546100"/>
            </a:xfrm>
            <a:custGeom>
              <a:avLst/>
              <a:gdLst/>
              <a:ahLst/>
              <a:cxnLst/>
              <a:rect l="l" t="t" r="r" b="b"/>
              <a:pathLst>
                <a:path w="2599690" h="546100">
                  <a:moveTo>
                    <a:pt x="2508247" y="0"/>
                  </a:moveTo>
                  <a:lnTo>
                    <a:pt x="91004" y="0"/>
                  </a:lnTo>
                  <a:lnTo>
                    <a:pt x="55581" y="7151"/>
                  </a:lnTo>
                  <a:lnTo>
                    <a:pt x="26654" y="26654"/>
                  </a:lnTo>
                  <a:lnTo>
                    <a:pt x="7151" y="55582"/>
                  </a:lnTo>
                  <a:lnTo>
                    <a:pt x="0" y="91005"/>
                  </a:lnTo>
                  <a:lnTo>
                    <a:pt x="0" y="455016"/>
                  </a:lnTo>
                  <a:lnTo>
                    <a:pt x="7151" y="490439"/>
                  </a:lnTo>
                  <a:lnTo>
                    <a:pt x="26654" y="519367"/>
                  </a:lnTo>
                  <a:lnTo>
                    <a:pt x="55581" y="538870"/>
                  </a:lnTo>
                  <a:lnTo>
                    <a:pt x="91004" y="546022"/>
                  </a:lnTo>
                  <a:lnTo>
                    <a:pt x="2508247" y="546022"/>
                  </a:lnTo>
                  <a:lnTo>
                    <a:pt x="2543670" y="538870"/>
                  </a:lnTo>
                  <a:lnTo>
                    <a:pt x="2572597" y="519367"/>
                  </a:lnTo>
                  <a:lnTo>
                    <a:pt x="2592101" y="490439"/>
                  </a:lnTo>
                  <a:lnTo>
                    <a:pt x="2599253" y="455016"/>
                  </a:lnTo>
                  <a:lnTo>
                    <a:pt x="2599253" y="91005"/>
                  </a:lnTo>
                  <a:lnTo>
                    <a:pt x="2592101" y="55582"/>
                  </a:lnTo>
                  <a:lnTo>
                    <a:pt x="2572597" y="26654"/>
                  </a:lnTo>
                  <a:lnTo>
                    <a:pt x="2543670" y="7151"/>
                  </a:lnTo>
                  <a:lnTo>
                    <a:pt x="2508247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988429" y="5832890"/>
              <a:ext cx="2599690" cy="546100"/>
            </a:xfrm>
            <a:custGeom>
              <a:avLst/>
              <a:gdLst/>
              <a:ahLst/>
              <a:cxnLst/>
              <a:rect l="l" t="t" r="r" b="b"/>
              <a:pathLst>
                <a:path w="2599690" h="546100">
                  <a:moveTo>
                    <a:pt x="0" y="91005"/>
                  </a:moveTo>
                  <a:lnTo>
                    <a:pt x="7151" y="55582"/>
                  </a:lnTo>
                  <a:lnTo>
                    <a:pt x="26654" y="26654"/>
                  </a:lnTo>
                  <a:lnTo>
                    <a:pt x="55581" y="7151"/>
                  </a:lnTo>
                  <a:lnTo>
                    <a:pt x="91005" y="0"/>
                  </a:lnTo>
                  <a:lnTo>
                    <a:pt x="2508248" y="0"/>
                  </a:lnTo>
                  <a:lnTo>
                    <a:pt x="2543671" y="7151"/>
                  </a:lnTo>
                  <a:lnTo>
                    <a:pt x="2572598" y="26654"/>
                  </a:lnTo>
                  <a:lnTo>
                    <a:pt x="2592101" y="55582"/>
                  </a:lnTo>
                  <a:lnTo>
                    <a:pt x="2599253" y="91005"/>
                  </a:lnTo>
                  <a:lnTo>
                    <a:pt x="2599253" y="455016"/>
                  </a:lnTo>
                  <a:lnTo>
                    <a:pt x="2592101" y="490439"/>
                  </a:lnTo>
                  <a:lnTo>
                    <a:pt x="2572598" y="519367"/>
                  </a:lnTo>
                  <a:lnTo>
                    <a:pt x="2543671" y="538870"/>
                  </a:lnTo>
                  <a:lnTo>
                    <a:pt x="2508248" y="546022"/>
                  </a:lnTo>
                  <a:lnTo>
                    <a:pt x="91005" y="546022"/>
                  </a:lnTo>
                  <a:lnTo>
                    <a:pt x="55581" y="538870"/>
                  </a:lnTo>
                  <a:lnTo>
                    <a:pt x="26654" y="519367"/>
                  </a:lnTo>
                  <a:lnTo>
                    <a:pt x="7151" y="490439"/>
                  </a:lnTo>
                  <a:lnTo>
                    <a:pt x="0" y="455016"/>
                  </a:lnTo>
                  <a:lnTo>
                    <a:pt x="0" y="91005"/>
                  </a:lnTo>
                  <a:close/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 txBox="1"/>
          <p:nvPr/>
        </p:nvSpPr>
        <p:spPr>
          <a:xfrm>
            <a:off x="5178868" y="5909564"/>
            <a:ext cx="221869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latin typeface="Times New Roman"/>
                <a:cs typeface="Times New Roman"/>
              </a:rPr>
              <a:t>Mayor</a:t>
            </a:r>
            <a:r>
              <a:rPr sz="1800" b="1" spc="-4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ganancia: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b="1" spc="-20" dirty="0">
                <a:latin typeface="Times New Roman"/>
                <a:cs typeface="Times New Roman"/>
              </a:rPr>
              <a:t>edad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52" name="object 5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53" name="object 53"/>
          <p:cNvSpPr txBox="1"/>
          <p:nvPr/>
        </p:nvSpPr>
        <p:spPr>
          <a:xfrm>
            <a:off x="8359140" y="6437454"/>
            <a:ext cx="286385" cy="2241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45"/>
              </a:lnSpc>
            </a:pPr>
            <a:r>
              <a:rPr sz="1400" spc="-25" dirty="0">
                <a:solidFill>
                  <a:srgbClr val="898989"/>
                </a:solidFill>
                <a:latin typeface="Arial"/>
                <a:cs typeface="Arial"/>
              </a:rPr>
              <a:t>28</a:t>
            </a:r>
            <a:endParaRPr sz="14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5829300"/>
            <a:ext cx="8470900" cy="812800"/>
            <a:chOff x="457200" y="5829300"/>
            <a:chExt cx="8470900" cy="81280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15300" y="5829300"/>
              <a:ext cx="812800" cy="812800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375428" y="1290828"/>
            <a:ext cx="6577330" cy="26530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b="1" i="1" dirty="0">
                <a:solidFill>
                  <a:srgbClr val="00B050"/>
                </a:solidFill>
                <a:latin typeface="Arial"/>
                <a:cs typeface="Arial"/>
              </a:rPr>
              <a:t>termina?(n,</a:t>
            </a:r>
            <a:r>
              <a:rPr sz="2000" b="1" i="1" spc="-35" dirty="0">
                <a:solidFill>
                  <a:srgbClr val="00B050"/>
                </a:solidFill>
                <a:latin typeface="Arial"/>
                <a:cs typeface="Arial"/>
              </a:rPr>
              <a:t> </a:t>
            </a:r>
            <a:r>
              <a:rPr sz="2000" b="1" i="1" dirty="0">
                <a:solidFill>
                  <a:srgbClr val="00B050"/>
                </a:solidFill>
                <a:latin typeface="Arial"/>
                <a:cs typeface="Arial"/>
              </a:rPr>
              <a:t>S,</a:t>
            </a:r>
            <a:r>
              <a:rPr sz="2000" b="1" i="1" spc="-85" dirty="0">
                <a:solidFill>
                  <a:srgbClr val="00B050"/>
                </a:solidFill>
                <a:latin typeface="Arial"/>
                <a:cs typeface="Arial"/>
              </a:rPr>
              <a:t> </a:t>
            </a:r>
            <a:r>
              <a:rPr sz="2000" b="1" i="1" spc="-25" dirty="0">
                <a:solidFill>
                  <a:srgbClr val="00B050"/>
                </a:solidFill>
                <a:latin typeface="Arial"/>
                <a:cs typeface="Arial"/>
              </a:rPr>
              <a:t>A):</a:t>
            </a:r>
            <a:endParaRPr sz="2000">
              <a:latin typeface="Arial"/>
              <a:cs typeface="Arial"/>
            </a:endParaRPr>
          </a:p>
          <a:p>
            <a:pPr marL="447675">
              <a:lnSpc>
                <a:spcPct val="100000"/>
              </a:lnSpc>
              <a:tabLst>
                <a:tab pos="2148840" algn="l"/>
              </a:tabLst>
            </a:pPr>
            <a:r>
              <a:rPr sz="2000" b="1" dirty="0">
                <a:latin typeface="Arial"/>
                <a:cs typeface="Arial"/>
              </a:rPr>
              <a:t>Si</a:t>
            </a:r>
            <a:r>
              <a:rPr sz="2000" b="1" spc="-25" dirty="0">
                <a:latin typeface="Arial"/>
                <a:cs typeface="Arial"/>
              </a:rPr>
              <a:t> </a:t>
            </a:r>
            <a:r>
              <a:rPr sz="2000" i="1" dirty="0">
                <a:latin typeface="Arial"/>
                <a:cs typeface="Arial"/>
              </a:rPr>
              <a:t>S</a:t>
            </a:r>
            <a:r>
              <a:rPr sz="2000" i="1" spc="-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spc="-20" dirty="0">
                <a:latin typeface="Arial"/>
                <a:cs typeface="Arial"/>
              </a:rPr>
              <a:t>vacío</a:t>
            </a:r>
            <a:r>
              <a:rPr sz="2000" dirty="0">
                <a:latin typeface="Arial"/>
                <a:cs typeface="Arial"/>
              </a:rPr>
              <a:t>	</a:t>
            </a:r>
            <a:r>
              <a:rPr sz="2000" i="1" dirty="0">
                <a:latin typeface="Arial"/>
                <a:cs typeface="Arial"/>
              </a:rPr>
              <a:t>//</a:t>
            </a:r>
            <a:r>
              <a:rPr sz="2000" dirty="0">
                <a:latin typeface="Arial"/>
                <a:cs typeface="Arial"/>
              </a:rPr>
              <a:t>no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hay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ejemplos</a:t>
            </a:r>
            <a:endParaRPr sz="2000">
              <a:latin typeface="Arial"/>
              <a:cs typeface="Arial"/>
            </a:endParaRPr>
          </a:p>
          <a:p>
            <a:pPr marL="1235075">
              <a:lnSpc>
                <a:spcPct val="100000"/>
              </a:lnSpc>
              <a:spcBef>
                <a:spcPts val="500"/>
              </a:spcBef>
            </a:pPr>
            <a:r>
              <a:rPr sz="2000" dirty="0">
                <a:latin typeface="Arial"/>
                <a:cs typeface="Arial"/>
              </a:rPr>
              <a:t>Caso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50" dirty="0">
                <a:latin typeface="Arial"/>
                <a:cs typeface="Arial"/>
              </a:rPr>
              <a:t>1</a:t>
            </a:r>
            <a:endParaRPr sz="2000">
              <a:latin typeface="Arial"/>
              <a:cs typeface="Arial"/>
            </a:endParaRPr>
          </a:p>
          <a:p>
            <a:pPr marL="447675">
              <a:lnSpc>
                <a:spcPct val="100000"/>
              </a:lnSpc>
            </a:pPr>
            <a:r>
              <a:rPr sz="2000" b="1" dirty="0">
                <a:latin typeface="Arial"/>
                <a:cs typeface="Arial"/>
              </a:rPr>
              <a:t>Si</a:t>
            </a:r>
            <a:r>
              <a:rPr sz="2000" b="1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todos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los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ejemplos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i="1" dirty="0">
                <a:latin typeface="Arial"/>
                <a:cs typeface="Arial"/>
              </a:rPr>
              <a:t>S</a:t>
            </a:r>
            <a:r>
              <a:rPr sz="2000" i="1" spc="-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son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una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misma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clase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i="1" spc="-25" dirty="0">
                <a:latin typeface="Arial"/>
                <a:cs typeface="Arial"/>
              </a:rPr>
              <a:t>c</a:t>
            </a:r>
            <a:r>
              <a:rPr sz="1950" i="1" spc="-37" baseline="-17094" dirty="0">
                <a:latin typeface="Arial"/>
                <a:cs typeface="Arial"/>
              </a:rPr>
              <a:t>k</a:t>
            </a:r>
            <a:endParaRPr sz="1950" baseline="-17094">
              <a:latin typeface="Arial"/>
              <a:cs typeface="Arial"/>
            </a:endParaRPr>
          </a:p>
          <a:p>
            <a:pPr marL="1235075">
              <a:lnSpc>
                <a:spcPct val="100000"/>
              </a:lnSpc>
            </a:pPr>
            <a:r>
              <a:rPr sz="2000" dirty="0">
                <a:latin typeface="Arial"/>
                <a:cs typeface="Arial"/>
              </a:rPr>
              <a:t>Caso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50" dirty="0">
                <a:latin typeface="Arial"/>
                <a:cs typeface="Arial"/>
              </a:rPr>
              <a:t>2</a:t>
            </a:r>
            <a:endParaRPr sz="2000">
              <a:latin typeface="Arial"/>
              <a:cs typeface="Arial"/>
            </a:endParaRPr>
          </a:p>
          <a:p>
            <a:pPr marL="1235075" marR="1925320" indent="-774700">
              <a:lnSpc>
                <a:spcPts val="2900"/>
              </a:lnSpc>
              <a:spcBef>
                <a:spcPts val="160"/>
              </a:spcBef>
              <a:tabLst>
                <a:tab pos="2148840" algn="l"/>
              </a:tabLst>
            </a:pPr>
            <a:r>
              <a:rPr sz="2000" b="1" dirty="0">
                <a:latin typeface="Arial"/>
                <a:cs typeface="Arial"/>
              </a:rPr>
              <a:t>Si</a:t>
            </a:r>
            <a:r>
              <a:rPr sz="2000" b="1" spc="-15" dirty="0">
                <a:latin typeface="Arial"/>
                <a:cs typeface="Arial"/>
              </a:rPr>
              <a:t> </a:t>
            </a:r>
            <a:r>
              <a:rPr sz="2000" i="1" dirty="0">
                <a:latin typeface="Arial"/>
                <a:cs typeface="Arial"/>
              </a:rPr>
              <a:t>A</a:t>
            </a:r>
            <a:r>
              <a:rPr sz="2000" i="1" spc="-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es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spc="-20" dirty="0">
                <a:latin typeface="Arial"/>
                <a:cs typeface="Arial"/>
              </a:rPr>
              <a:t>vacío</a:t>
            </a:r>
            <a:r>
              <a:rPr sz="2000" dirty="0">
                <a:latin typeface="Arial"/>
                <a:cs typeface="Arial"/>
              </a:rPr>
              <a:t>	//no</a:t>
            </a:r>
            <a:r>
              <a:rPr sz="2000" spc="-3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hay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más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atributos </a:t>
            </a:r>
            <a:r>
              <a:rPr sz="2000" dirty="0">
                <a:latin typeface="Arial"/>
                <a:cs typeface="Arial"/>
              </a:rPr>
              <a:t>Caso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spc="-50" dirty="0">
                <a:latin typeface="Arial"/>
                <a:cs typeface="Arial"/>
              </a:rPr>
              <a:t>3</a:t>
            </a:r>
            <a:endParaRPr sz="2000">
              <a:latin typeface="Arial"/>
              <a:cs typeface="Arial"/>
            </a:endParaRPr>
          </a:p>
          <a:p>
            <a:pPr marL="447675">
              <a:lnSpc>
                <a:spcPts val="2225"/>
              </a:lnSpc>
            </a:pPr>
            <a:r>
              <a:rPr sz="2000" b="1" dirty="0">
                <a:latin typeface="Arial"/>
                <a:cs typeface="Arial"/>
              </a:rPr>
              <a:t>En</a:t>
            </a:r>
            <a:r>
              <a:rPr sz="2000" b="1" spc="-20" dirty="0">
                <a:latin typeface="Arial"/>
                <a:cs typeface="Arial"/>
              </a:rPr>
              <a:t> </a:t>
            </a:r>
            <a:r>
              <a:rPr sz="2000" b="1" dirty="0">
                <a:latin typeface="Arial"/>
                <a:cs typeface="Arial"/>
              </a:rPr>
              <a:t>otro</a:t>
            </a:r>
            <a:r>
              <a:rPr sz="2000" b="1" spc="-10" dirty="0">
                <a:latin typeface="Arial"/>
                <a:cs typeface="Arial"/>
              </a:rPr>
              <a:t> </a:t>
            </a:r>
            <a:r>
              <a:rPr sz="2000" b="1" spc="-20" dirty="0">
                <a:latin typeface="Arial"/>
                <a:cs typeface="Arial"/>
              </a:rPr>
              <a:t>caso</a:t>
            </a:r>
            <a:endParaRPr sz="20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217552" y="2269235"/>
            <a:ext cx="15722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7625">
              <a:lnSpc>
                <a:spcPct val="100000"/>
              </a:lnSpc>
              <a:spcBef>
                <a:spcPts val="100"/>
              </a:spcBef>
            </a:pPr>
            <a:r>
              <a:rPr sz="2000" spc="-10" dirty="0">
                <a:latin typeface="Arial"/>
                <a:cs typeface="Arial"/>
              </a:rPr>
              <a:t>//clasificación</a:t>
            </a:r>
            <a:endParaRPr sz="2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2000" spc="-10" dirty="0">
                <a:latin typeface="Arial"/>
                <a:cs typeface="Arial"/>
              </a:rPr>
              <a:t>//perfecta</a:t>
            </a:r>
            <a:endParaRPr sz="20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597803" y="3982211"/>
            <a:ext cx="16357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Arial"/>
                <a:cs typeface="Arial"/>
              </a:rPr>
              <a:t>Devolver </a:t>
            </a:r>
            <a:r>
              <a:rPr sz="2000" spc="-10" dirty="0">
                <a:latin typeface="Arial"/>
                <a:cs typeface="Arial"/>
              </a:rPr>
              <a:t>false</a:t>
            </a:r>
            <a:endParaRPr sz="20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426603" y="3982211"/>
            <a:ext cx="486283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Arial"/>
                <a:cs typeface="Arial"/>
              </a:rPr>
              <a:t>//el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nodo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no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es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terminal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y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se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debe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seguir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spc="-25" dirty="0">
                <a:latin typeface="Arial"/>
                <a:cs typeface="Arial"/>
              </a:rPr>
              <a:t>la</a:t>
            </a:r>
            <a:endParaRPr sz="2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2000" dirty="0">
                <a:latin typeface="Arial"/>
                <a:cs typeface="Arial"/>
              </a:rPr>
              <a:t>//exploración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la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rama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identificando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spc="-25" dirty="0">
                <a:latin typeface="Arial"/>
                <a:cs typeface="Arial"/>
              </a:rPr>
              <a:t>el</a:t>
            </a:r>
            <a:endParaRPr sz="2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2000" dirty="0">
                <a:latin typeface="Arial"/>
                <a:cs typeface="Arial"/>
              </a:rPr>
              <a:t>//mejor</a:t>
            </a:r>
            <a:r>
              <a:rPr sz="2000" spc="-40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atributo…</a:t>
            </a:r>
            <a:endParaRPr sz="2000">
              <a:latin typeface="Arial"/>
              <a:cs typeface="Arial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852169" marR="5080" indent="-517525">
              <a:lnSpc>
                <a:spcPct val="100800"/>
              </a:lnSpc>
              <a:spcBef>
                <a:spcPts val="75"/>
              </a:spcBef>
            </a:pPr>
            <a:r>
              <a:rPr dirty="0"/>
              <a:t>Algoritmo</a:t>
            </a:r>
            <a:r>
              <a:rPr spc="-30" dirty="0"/>
              <a:t> </a:t>
            </a:r>
            <a:r>
              <a:rPr dirty="0"/>
              <a:t>ID3:</a:t>
            </a:r>
            <a:r>
              <a:rPr spc="-15" dirty="0"/>
              <a:t> </a:t>
            </a:r>
            <a:r>
              <a:rPr dirty="0"/>
              <a:t>¿Determinar</a:t>
            </a:r>
            <a:r>
              <a:rPr spc="-15" dirty="0"/>
              <a:t> </a:t>
            </a:r>
            <a:r>
              <a:rPr dirty="0"/>
              <a:t>si</a:t>
            </a:r>
            <a:r>
              <a:rPr spc="-20" dirty="0"/>
              <a:t> </a:t>
            </a:r>
            <a:r>
              <a:rPr dirty="0"/>
              <a:t>un</a:t>
            </a:r>
            <a:r>
              <a:rPr spc="-15" dirty="0"/>
              <a:t> </a:t>
            </a:r>
            <a:r>
              <a:rPr dirty="0"/>
              <a:t>nodo</a:t>
            </a:r>
            <a:r>
              <a:rPr spc="-20" dirty="0"/>
              <a:t> </a:t>
            </a:r>
            <a:r>
              <a:rPr dirty="0"/>
              <a:t>debe</a:t>
            </a:r>
            <a:r>
              <a:rPr spc="-15" dirty="0"/>
              <a:t> </a:t>
            </a:r>
            <a:r>
              <a:rPr spc="-25" dirty="0"/>
              <a:t>ser </a:t>
            </a:r>
            <a:r>
              <a:rPr dirty="0"/>
              <a:t>final</a:t>
            </a:r>
            <a:r>
              <a:rPr spc="-30" dirty="0"/>
              <a:t> </a:t>
            </a:r>
            <a:r>
              <a:rPr dirty="0"/>
              <a:t>y</a:t>
            </a:r>
            <a:r>
              <a:rPr spc="-15" dirty="0"/>
              <a:t> </a:t>
            </a:r>
            <a:r>
              <a:rPr dirty="0"/>
              <a:t>como</a:t>
            </a:r>
            <a:r>
              <a:rPr spc="-20" dirty="0"/>
              <a:t> </a:t>
            </a:r>
            <a:r>
              <a:rPr dirty="0"/>
              <a:t>etiquetar</a:t>
            </a:r>
            <a:r>
              <a:rPr spc="-15" dirty="0"/>
              <a:t> </a:t>
            </a:r>
            <a:r>
              <a:rPr dirty="0"/>
              <a:t>los</a:t>
            </a:r>
            <a:r>
              <a:rPr spc="-15" dirty="0"/>
              <a:t> </a:t>
            </a:r>
            <a:r>
              <a:rPr dirty="0"/>
              <a:t>nodos</a:t>
            </a:r>
            <a:r>
              <a:rPr spc="-15" dirty="0"/>
              <a:t> </a:t>
            </a:r>
            <a:r>
              <a:rPr spc="-10" dirty="0"/>
              <a:t>finales?</a:t>
            </a:r>
          </a:p>
        </p:txBody>
      </p:sp>
      <p:grpSp>
        <p:nvGrpSpPr>
          <p:cNvPr id="17" name="object 17"/>
          <p:cNvGrpSpPr/>
          <p:nvPr/>
        </p:nvGrpSpPr>
        <p:grpSpPr>
          <a:xfrm>
            <a:off x="1181324" y="5438924"/>
            <a:ext cx="6412865" cy="445134"/>
            <a:chOff x="1181324" y="5438924"/>
            <a:chExt cx="6412865" cy="445134"/>
          </a:xfrm>
        </p:grpSpPr>
        <p:sp>
          <p:nvSpPr>
            <p:cNvPr id="18" name="object 18"/>
            <p:cNvSpPr/>
            <p:nvPr/>
          </p:nvSpPr>
          <p:spPr>
            <a:xfrm>
              <a:off x="1187624" y="5445224"/>
              <a:ext cx="6400165" cy="432434"/>
            </a:xfrm>
            <a:custGeom>
              <a:avLst/>
              <a:gdLst/>
              <a:ahLst/>
              <a:cxnLst/>
              <a:rect l="l" t="t" r="r" b="b"/>
              <a:pathLst>
                <a:path w="6400165" h="432435">
                  <a:moveTo>
                    <a:pt x="6328050" y="0"/>
                  </a:moveTo>
                  <a:lnTo>
                    <a:pt x="72007" y="0"/>
                  </a:lnTo>
                  <a:lnTo>
                    <a:pt x="43978" y="5658"/>
                  </a:lnTo>
                  <a:lnTo>
                    <a:pt x="21090" y="21090"/>
                  </a:lnTo>
                  <a:lnTo>
                    <a:pt x="5658" y="43979"/>
                  </a:lnTo>
                  <a:lnTo>
                    <a:pt x="0" y="72007"/>
                  </a:lnTo>
                  <a:lnTo>
                    <a:pt x="0" y="360039"/>
                  </a:lnTo>
                  <a:lnTo>
                    <a:pt x="5658" y="388068"/>
                  </a:lnTo>
                  <a:lnTo>
                    <a:pt x="21090" y="410957"/>
                  </a:lnTo>
                  <a:lnTo>
                    <a:pt x="43978" y="426389"/>
                  </a:lnTo>
                  <a:lnTo>
                    <a:pt x="72007" y="432047"/>
                  </a:lnTo>
                  <a:lnTo>
                    <a:pt x="6328050" y="432047"/>
                  </a:lnTo>
                  <a:lnTo>
                    <a:pt x="6356078" y="426389"/>
                  </a:lnTo>
                  <a:lnTo>
                    <a:pt x="6378966" y="410957"/>
                  </a:lnTo>
                  <a:lnTo>
                    <a:pt x="6394398" y="388068"/>
                  </a:lnTo>
                  <a:lnTo>
                    <a:pt x="6400057" y="360039"/>
                  </a:lnTo>
                  <a:lnTo>
                    <a:pt x="6400057" y="72007"/>
                  </a:lnTo>
                  <a:lnTo>
                    <a:pt x="6394398" y="43979"/>
                  </a:lnTo>
                  <a:lnTo>
                    <a:pt x="6378966" y="21090"/>
                  </a:lnTo>
                  <a:lnTo>
                    <a:pt x="6356078" y="5658"/>
                  </a:lnTo>
                  <a:lnTo>
                    <a:pt x="6328050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87624" y="5445224"/>
              <a:ext cx="6400165" cy="432434"/>
            </a:xfrm>
            <a:custGeom>
              <a:avLst/>
              <a:gdLst/>
              <a:ahLst/>
              <a:cxnLst/>
              <a:rect l="l" t="t" r="r" b="b"/>
              <a:pathLst>
                <a:path w="6400165" h="432435">
                  <a:moveTo>
                    <a:pt x="0" y="72008"/>
                  </a:moveTo>
                  <a:lnTo>
                    <a:pt x="5658" y="43979"/>
                  </a:lnTo>
                  <a:lnTo>
                    <a:pt x="21090" y="21090"/>
                  </a:lnTo>
                  <a:lnTo>
                    <a:pt x="43979" y="5658"/>
                  </a:lnTo>
                  <a:lnTo>
                    <a:pt x="72007" y="0"/>
                  </a:lnTo>
                  <a:lnTo>
                    <a:pt x="6328050" y="0"/>
                  </a:lnTo>
                  <a:lnTo>
                    <a:pt x="6356078" y="5658"/>
                  </a:lnTo>
                  <a:lnTo>
                    <a:pt x="6378967" y="21090"/>
                  </a:lnTo>
                  <a:lnTo>
                    <a:pt x="6394399" y="43979"/>
                  </a:lnTo>
                  <a:lnTo>
                    <a:pt x="6400058" y="72008"/>
                  </a:lnTo>
                  <a:lnTo>
                    <a:pt x="6400058" y="360040"/>
                  </a:lnTo>
                  <a:lnTo>
                    <a:pt x="6394399" y="388068"/>
                  </a:lnTo>
                  <a:lnTo>
                    <a:pt x="6378967" y="410957"/>
                  </a:lnTo>
                  <a:lnTo>
                    <a:pt x="6356078" y="426389"/>
                  </a:lnTo>
                  <a:lnTo>
                    <a:pt x="6328050" y="432048"/>
                  </a:lnTo>
                  <a:lnTo>
                    <a:pt x="72007" y="432048"/>
                  </a:lnTo>
                  <a:lnTo>
                    <a:pt x="43979" y="426389"/>
                  </a:lnTo>
                  <a:lnTo>
                    <a:pt x="21090" y="410957"/>
                  </a:lnTo>
                  <a:lnTo>
                    <a:pt x="5658" y="388068"/>
                  </a:lnTo>
                  <a:lnTo>
                    <a:pt x="0" y="360040"/>
                  </a:lnTo>
                  <a:lnTo>
                    <a:pt x="0" y="72008"/>
                  </a:lnTo>
                  <a:close/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400828" y="4946395"/>
            <a:ext cx="6287135" cy="863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latin typeface="Arial"/>
                <a:cs typeface="Arial"/>
              </a:rPr>
              <a:t>Fin</a:t>
            </a:r>
            <a:r>
              <a:rPr sz="1800" b="1" spc="-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{termina}</a:t>
            </a:r>
            <a:endParaRPr sz="1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950">
              <a:latin typeface="Arial"/>
              <a:cs typeface="Arial"/>
            </a:endParaRPr>
          </a:p>
          <a:p>
            <a:pPr marL="1699260">
              <a:lnSpc>
                <a:spcPct val="100000"/>
              </a:lnSpc>
            </a:pPr>
            <a:r>
              <a:rPr sz="1800" b="1" spc="-20" dirty="0">
                <a:latin typeface="Times New Roman"/>
                <a:cs typeface="Times New Roman"/>
              </a:rPr>
              <a:t>Veremos</a:t>
            </a:r>
            <a:r>
              <a:rPr sz="1800" b="1" spc="-3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los</a:t>
            </a:r>
            <a:r>
              <a:rPr sz="1800" b="1" spc="-3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diferentes</a:t>
            </a:r>
            <a:r>
              <a:rPr sz="1800" b="1" spc="-3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casos</a:t>
            </a:r>
            <a:r>
              <a:rPr sz="1800" b="1" spc="-3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a</a:t>
            </a:r>
            <a:r>
              <a:rPr sz="1800" b="1" spc="-2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continuación</a:t>
            </a:r>
            <a:r>
              <a:rPr sz="1800" b="1" spc="-25" dirty="0">
                <a:latin typeface="Times New Roman"/>
                <a:cs typeface="Times New Roman"/>
              </a:rPr>
              <a:t> ….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/>
          <p:nvPr/>
        </p:nvSpPr>
        <p:spPr>
          <a:xfrm>
            <a:off x="256687" y="1001267"/>
            <a:ext cx="8493760" cy="22701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i="1" dirty="0">
                <a:latin typeface="Arial"/>
                <a:cs typeface="Arial"/>
              </a:rPr>
              <a:t>termina?(n,</a:t>
            </a:r>
            <a:r>
              <a:rPr sz="2000" b="1" i="1" spc="-35" dirty="0">
                <a:latin typeface="Arial"/>
                <a:cs typeface="Arial"/>
              </a:rPr>
              <a:t> </a:t>
            </a:r>
            <a:r>
              <a:rPr sz="2000" b="1" i="1" dirty="0">
                <a:latin typeface="Arial"/>
                <a:cs typeface="Arial"/>
              </a:rPr>
              <a:t>S,</a:t>
            </a:r>
            <a:r>
              <a:rPr sz="2000" b="1" i="1" spc="-85" dirty="0">
                <a:latin typeface="Arial"/>
                <a:cs typeface="Arial"/>
              </a:rPr>
              <a:t> </a:t>
            </a:r>
            <a:r>
              <a:rPr sz="2000" b="1" i="1" spc="-25" dirty="0">
                <a:latin typeface="Arial"/>
                <a:cs typeface="Arial"/>
              </a:rPr>
              <a:t>A):</a:t>
            </a:r>
            <a:endParaRPr sz="2000">
              <a:latin typeface="Arial"/>
              <a:cs typeface="Arial"/>
            </a:endParaRPr>
          </a:p>
          <a:p>
            <a:pPr marL="422275">
              <a:lnSpc>
                <a:spcPct val="100000"/>
              </a:lnSpc>
              <a:tabLst>
                <a:tab pos="3037840" algn="l"/>
              </a:tabLst>
            </a:pPr>
            <a:r>
              <a:rPr sz="2000" dirty="0">
                <a:latin typeface="Arial"/>
                <a:cs typeface="Arial"/>
              </a:rPr>
              <a:t>Caso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1:</a:t>
            </a:r>
            <a:r>
              <a:rPr sz="2000" spc="-15" dirty="0">
                <a:latin typeface="Arial"/>
                <a:cs typeface="Arial"/>
              </a:rPr>
              <a:t> </a:t>
            </a:r>
            <a:r>
              <a:rPr sz="2000" b="1" dirty="0">
                <a:latin typeface="Arial"/>
                <a:cs typeface="Arial"/>
              </a:rPr>
              <a:t>Si</a:t>
            </a:r>
            <a:r>
              <a:rPr sz="2000" b="1" spc="-15" dirty="0">
                <a:latin typeface="Arial"/>
                <a:cs typeface="Arial"/>
              </a:rPr>
              <a:t> </a:t>
            </a:r>
            <a:r>
              <a:rPr sz="2000" i="1" dirty="0">
                <a:latin typeface="Arial"/>
                <a:cs typeface="Arial"/>
              </a:rPr>
              <a:t>S</a:t>
            </a:r>
            <a:r>
              <a:rPr sz="2000" i="1" spc="-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es</a:t>
            </a:r>
            <a:r>
              <a:rPr sz="2000" spc="-5" dirty="0">
                <a:latin typeface="Arial"/>
                <a:cs typeface="Arial"/>
              </a:rPr>
              <a:t> </a:t>
            </a:r>
            <a:r>
              <a:rPr sz="2000" spc="-20" dirty="0">
                <a:latin typeface="Arial"/>
                <a:cs typeface="Arial"/>
              </a:rPr>
              <a:t>vacío</a:t>
            </a:r>
            <a:r>
              <a:rPr sz="2000" dirty="0">
                <a:latin typeface="Arial"/>
                <a:cs typeface="Arial"/>
              </a:rPr>
              <a:t>	</a:t>
            </a:r>
            <a:r>
              <a:rPr sz="2000" i="1" dirty="0">
                <a:latin typeface="Arial"/>
                <a:cs typeface="Arial"/>
              </a:rPr>
              <a:t>//</a:t>
            </a:r>
            <a:r>
              <a:rPr sz="2000" dirty="0">
                <a:latin typeface="Arial"/>
                <a:cs typeface="Arial"/>
              </a:rPr>
              <a:t>no</a:t>
            </a:r>
            <a:r>
              <a:rPr sz="2000" spc="-3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hay</a:t>
            </a:r>
            <a:r>
              <a:rPr sz="2000" spc="-20" dirty="0">
                <a:latin typeface="Arial"/>
                <a:cs typeface="Arial"/>
              </a:rPr>
              <a:t> </a:t>
            </a:r>
            <a:r>
              <a:rPr sz="2000" spc="-10" dirty="0">
                <a:latin typeface="Arial"/>
                <a:cs typeface="Arial"/>
              </a:rPr>
              <a:t>ejemplos</a:t>
            </a:r>
            <a:endParaRPr sz="2000">
              <a:latin typeface="Arial"/>
              <a:cs typeface="Arial"/>
            </a:endParaRPr>
          </a:p>
          <a:p>
            <a:pPr marL="1228090" marR="5080" indent="-285750">
              <a:lnSpc>
                <a:spcPts val="2110"/>
              </a:lnSpc>
              <a:spcBef>
                <a:spcPts val="720"/>
              </a:spcBef>
              <a:buFont typeface="Arial"/>
              <a:buChar char="•"/>
              <a:tabLst>
                <a:tab pos="1228090" algn="l"/>
                <a:tab pos="1228725" algn="l"/>
              </a:tabLst>
            </a:pPr>
            <a:r>
              <a:rPr sz="1800" i="1" dirty="0">
                <a:latin typeface="Arial"/>
                <a:cs typeface="Arial"/>
              </a:rPr>
              <a:t>Etiqueta(n)</a:t>
            </a:r>
            <a:r>
              <a:rPr sz="1800" i="1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asigna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en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función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las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clases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los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ejemplos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del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spc="-20" dirty="0">
                <a:latin typeface="Arial"/>
                <a:cs typeface="Arial"/>
              </a:rPr>
              <a:t>nodo </a:t>
            </a:r>
            <a:r>
              <a:rPr sz="1800" dirty="0">
                <a:latin typeface="Arial"/>
                <a:cs typeface="Arial"/>
              </a:rPr>
              <a:t>padre;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2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opciones:</a:t>
            </a:r>
            <a:endParaRPr sz="1800">
              <a:latin typeface="Arial"/>
              <a:cs typeface="Arial"/>
            </a:endParaRPr>
          </a:p>
          <a:p>
            <a:pPr marL="2199640" lvl="1" indent="-342900">
              <a:lnSpc>
                <a:spcPct val="100000"/>
              </a:lnSpc>
              <a:spcBef>
                <a:spcPts val="465"/>
              </a:spcBef>
              <a:buAutoNum type="arabicPeriod"/>
              <a:tabLst>
                <a:tab pos="2199640" algn="l"/>
                <a:tab pos="2200275" algn="l"/>
              </a:tabLst>
            </a:pPr>
            <a:r>
              <a:rPr sz="1800" dirty="0">
                <a:latin typeface="Arial"/>
                <a:cs typeface="Arial"/>
              </a:rPr>
              <a:t>Clasificación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clase</a:t>
            </a:r>
            <a:r>
              <a:rPr sz="1800" spc="-10" dirty="0">
                <a:latin typeface="Arial"/>
                <a:cs typeface="Arial"/>
              </a:rPr>
              <a:t> “mayoritaria”</a:t>
            </a:r>
            <a:endParaRPr sz="1800">
              <a:latin typeface="Arial"/>
              <a:cs typeface="Arial"/>
            </a:endParaRPr>
          </a:p>
          <a:p>
            <a:pPr marL="2199640" lvl="1" indent="-342900">
              <a:lnSpc>
                <a:spcPct val="100000"/>
              </a:lnSpc>
              <a:spcBef>
                <a:spcPts val="434"/>
              </a:spcBef>
              <a:buAutoNum type="arabicPeriod"/>
              <a:tabLst>
                <a:tab pos="2199640" algn="l"/>
                <a:tab pos="2200275" algn="l"/>
              </a:tabLst>
            </a:pPr>
            <a:r>
              <a:rPr sz="1800" dirty="0">
                <a:latin typeface="Arial"/>
                <a:cs typeface="Arial"/>
              </a:rPr>
              <a:t>Clasificación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aleatoria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(o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aleatoria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ponderada)</a:t>
            </a:r>
            <a:endParaRPr sz="1800">
              <a:latin typeface="Arial"/>
              <a:cs typeface="Arial"/>
            </a:endParaRPr>
          </a:p>
          <a:p>
            <a:pPr marL="1228090" indent="-285115">
              <a:lnSpc>
                <a:spcPct val="100000"/>
              </a:lnSpc>
              <a:spcBef>
                <a:spcPts val="550"/>
              </a:spcBef>
              <a:buChar char="•"/>
              <a:tabLst>
                <a:tab pos="1228090" algn="l"/>
                <a:tab pos="1228725" algn="l"/>
                <a:tab pos="3037840" algn="l"/>
              </a:tabLst>
            </a:pPr>
            <a:r>
              <a:rPr sz="1800" dirty="0">
                <a:latin typeface="Arial"/>
                <a:cs typeface="Arial"/>
              </a:rPr>
              <a:t>devolver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spc="-20" dirty="0">
                <a:latin typeface="Arial"/>
                <a:cs typeface="Arial"/>
              </a:rPr>
              <a:t>true</a:t>
            </a:r>
            <a:r>
              <a:rPr sz="1800" dirty="0">
                <a:latin typeface="Arial"/>
                <a:cs typeface="Arial"/>
              </a:rPr>
              <a:t>	//terminar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esta</a:t>
            </a:r>
            <a:r>
              <a:rPr sz="1800" spc="-20" dirty="0">
                <a:latin typeface="Arial"/>
                <a:cs typeface="Arial"/>
              </a:rPr>
              <a:t> rama</a:t>
            </a:r>
            <a:endParaRPr sz="18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524500" y="4684712"/>
            <a:ext cx="914400" cy="352425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27305" rIns="0" bIns="0" rtlCol="0">
            <a:spAutoFit/>
          </a:bodyPr>
          <a:lstStyle/>
          <a:p>
            <a:pPr marL="241300">
              <a:lnSpc>
                <a:spcPct val="100000"/>
              </a:lnSpc>
              <a:spcBef>
                <a:spcPts val="215"/>
              </a:spcBef>
            </a:pPr>
            <a:r>
              <a:rPr sz="1800" spc="-20" dirty="0">
                <a:latin typeface="Times New Roman"/>
                <a:cs typeface="Times New Roman"/>
              </a:rPr>
              <a:t>edad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189537" y="4368292"/>
            <a:ext cx="155003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{E1,E2,E3,E4,E5}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4886325" y="5022850"/>
            <a:ext cx="1362075" cy="539750"/>
            <a:chOff x="4886325" y="5022850"/>
            <a:chExt cx="1362075" cy="539750"/>
          </a:xfrm>
        </p:grpSpPr>
        <p:sp>
          <p:nvSpPr>
            <p:cNvPr id="15" name="object 15"/>
            <p:cNvSpPr/>
            <p:nvPr/>
          </p:nvSpPr>
          <p:spPr>
            <a:xfrm>
              <a:off x="4900612" y="5037137"/>
              <a:ext cx="1081405" cy="494030"/>
            </a:xfrm>
            <a:custGeom>
              <a:avLst/>
              <a:gdLst/>
              <a:ahLst/>
              <a:cxnLst/>
              <a:rect l="l" t="t" r="r" b="b"/>
              <a:pathLst>
                <a:path w="1081404" h="494029">
                  <a:moveTo>
                    <a:pt x="1081087" y="0"/>
                  </a:moveTo>
                  <a:lnTo>
                    <a:pt x="0" y="493713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980112" y="5037137"/>
              <a:ext cx="254000" cy="511175"/>
            </a:xfrm>
            <a:custGeom>
              <a:avLst/>
              <a:gdLst/>
              <a:ahLst/>
              <a:cxnLst/>
              <a:rect l="l" t="t" r="r" b="b"/>
              <a:pathLst>
                <a:path w="254000" h="511175">
                  <a:moveTo>
                    <a:pt x="0" y="0"/>
                  </a:moveTo>
                  <a:lnTo>
                    <a:pt x="254000" y="511175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4982368" y="5142484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&lt;18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121400" y="5142484"/>
            <a:ext cx="5003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18-</a:t>
            </a:r>
            <a:r>
              <a:rPr sz="1600" spc="-25" dirty="0">
                <a:latin typeface="Times New Roman"/>
                <a:cs typeface="Times New Roman"/>
              </a:rPr>
              <a:t>25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4413250" y="5022850"/>
            <a:ext cx="3773804" cy="1228725"/>
            <a:chOff x="4413250" y="5022850"/>
            <a:chExt cx="3773804" cy="1228725"/>
          </a:xfrm>
        </p:grpSpPr>
        <p:sp>
          <p:nvSpPr>
            <p:cNvPr id="20" name="object 20"/>
            <p:cNvSpPr/>
            <p:nvPr/>
          </p:nvSpPr>
          <p:spPr>
            <a:xfrm>
              <a:off x="4427537" y="5530850"/>
              <a:ext cx="914400" cy="352425"/>
            </a:xfrm>
            <a:custGeom>
              <a:avLst/>
              <a:gdLst/>
              <a:ahLst/>
              <a:cxnLst/>
              <a:rect l="l" t="t" r="r" b="b"/>
              <a:pathLst>
                <a:path w="914400" h="352425">
                  <a:moveTo>
                    <a:pt x="0" y="0"/>
                  </a:moveTo>
                  <a:lnTo>
                    <a:pt x="914400" y="0"/>
                  </a:lnTo>
                  <a:lnTo>
                    <a:pt x="914400" y="352425"/>
                  </a:lnTo>
                  <a:lnTo>
                    <a:pt x="0" y="352425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776912" y="5548312"/>
              <a:ext cx="914400" cy="352425"/>
            </a:xfrm>
            <a:custGeom>
              <a:avLst/>
              <a:gdLst/>
              <a:ahLst/>
              <a:cxnLst/>
              <a:rect l="l" t="t" r="r" b="b"/>
              <a:pathLst>
                <a:path w="914400" h="352425">
                  <a:moveTo>
                    <a:pt x="0" y="0"/>
                  </a:moveTo>
                  <a:lnTo>
                    <a:pt x="914400" y="0"/>
                  </a:lnTo>
                  <a:lnTo>
                    <a:pt x="914400" y="352425"/>
                  </a:lnTo>
                  <a:lnTo>
                    <a:pt x="0" y="352425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980112" y="5037137"/>
              <a:ext cx="1584325" cy="473075"/>
            </a:xfrm>
            <a:custGeom>
              <a:avLst/>
              <a:gdLst/>
              <a:ahLst/>
              <a:cxnLst/>
              <a:rect l="l" t="t" r="r" b="b"/>
              <a:pathLst>
                <a:path w="1584325" h="473075">
                  <a:moveTo>
                    <a:pt x="0" y="0"/>
                  </a:moveTo>
                  <a:lnTo>
                    <a:pt x="1584325" y="473075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129462" y="5530850"/>
              <a:ext cx="1043305" cy="706755"/>
            </a:xfrm>
            <a:custGeom>
              <a:avLst/>
              <a:gdLst/>
              <a:ahLst/>
              <a:cxnLst/>
              <a:rect l="l" t="t" r="r" b="b"/>
              <a:pathLst>
                <a:path w="1043304" h="706754">
                  <a:moveTo>
                    <a:pt x="0" y="0"/>
                  </a:moveTo>
                  <a:lnTo>
                    <a:pt x="1042987" y="0"/>
                  </a:lnTo>
                  <a:lnTo>
                    <a:pt x="1042987" y="706438"/>
                  </a:lnTo>
                  <a:lnTo>
                    <a:pt x="0" y="706438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6957218" y="5020564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&gt;25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150100" y="5611876"/>
            <a:ext cx="938530" cy="8458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P(NO)=0,6</a:t>
            </a:r>
            <a:endParaRPr sz="1600">
              <a:latin typeface="Times New Roman"/>
              <a:cs typeface="Times New Roman"/>
            </a:endParaRPr>
          </a:p>
          <a:p>
            <a:pPr marL="46355" algn="ctr">
              <a:lnSpc>
                <a:spcPct val="100000"/>
              </a:lnSpc>
              <a:spcBef>
                <a:spcPts val="70"/>
              </a:spcBef>
            </a:pPr>
            <a:r>
              <a:rPr sz="1600" spc="-10" dirty="0">
                <a:latin typeface="Times New Roman"/>
                <a:cs typeface="Times New Roman"/>
              </a:rPr>
              <a:t>P(SI)=0,4)</a:t>
            </a:r>
            <a:endParaRPr sz="1600">
              <a:latin typeface="Times New Roman"/>
              <a:cs typeface="Times New Roman"/>
            </a:endParaRPr>
          </a:p>
          <a:p>
            <a:pPr marL="40640" algn="ctr">
              <a:lnSpc>
                <a:spcPct val="100000"/>
              </a:lnSpc>
              <a:spcBef>
                <a:spcPts val="625"/>
              </a:spcBef>
            </a:pPr>
            <a:r>
              <a:rPr sz="1600" spc="-25" dirty="0">
                <a:solidFill>
                  <a:srgbClr val="00CC99"/>
                </a:solidFill>
                <a:latin typeface="Times New Roman"/>
                <a:cs typeface="Times New Roman"/>
              </a:rPr>
              <a:t>{}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948487" y="5229225"/>
            <a:ext cx="1368425" cy="1295400"/>
          </a:xfrm>
          <a:custGeom>
            <a:avLst/>
            <a:gdLst/>
            <a:ahLst/>
            <a:cxnLst/>
            <a:rect l="l" t="t" r="r" b="b"/>
            <a:pathLst>
              <a:path w="1368425" h="1295400">
                <a:moveTo>
                  <a:pt x="0" y="647700"/>
                </a:moveTo>
                <a:lnTo>
                  <a:pt x="1717" y="601443"/>
                </a:lnTo>
                <a:lnTo>
                  <a:pt x="6794" y="556065"/>
                </a:lnTo>
                <a:lnTo>
                  <a:pt x="15114" y="511674"/>
                </a:lnTo>
                <a:lnTo>
                  <a:pt x="26560" y="468380"/>
                </a:lnTo>
                <a:lnTo>
                  <a:pt x="41018" y="426293"/>
                </a:lnTo>
                <a:lnTo>
                  <a:pt x="58372" y="385522"/>
                </a:lnTo>
                <a:lnTo>
                  <a:pt x="78505" y="346177"/>
                </a:lnTo>
                <a:lnTo>
                  <a:pt x="101303" y="308367"/>
                </a:lnTo>
                <a:lnTo>
                  <a:pt x="126648" y="272202"/>
                </a:lnTo>
                <a:lnTo>
                  <a:pt x="154426" y="237792"/>
                </a:lnTo>
                <a:lnTo>
                  <a:pt x="184521" y="205246"/>
                </a:lnTo>
                <a:lnTo>
                  <a:pt x="216816" y="174674"/>
                </a:lnTo>
                <a:lnTo>
                  <a:pt x="251197" y="146185"/>
                </a:lnTo>
                <a:lnTo>
                  <a:pt x="287547" y="119890"/>
                </a:lnTo>
                <a:lnTo>
                  <a:pt x="325750" y="95897"/>
                </a:lnTo>
                <a:lnTo>
                  <a:pt x="365692" y="74316"/>
                </a:lnTo>
                <a:lnTo>
                  <a:pt x="407255" y="55257"/>
                </a:lnTo>
                <a:lnTo>
                  <a:pt x="450324" y="38829"/>
                </a:lnTo>
                <a:lnTo>
                  <a:pt x="494784" y="25143"/>
                </a:lnTo>
                <a:lnTo>
                  <a:pt x="540519" y="14307"/>
                </a:lnTo>
                <a:lnTo>
                  <a:pt x="587412" y="6431"/>
                </a:lnTo>
                <a:lnTo>
                  <a:pt x="635348" y="1626"/>
                </a:lnTo>
                <a:lnTo>
                  <a:pt x="684212" y="0"/>
                </a:lnTo>
                <a:lnTo>
                  <a:pt x="733076" y="1626"/>
                </a:lnTo>
                <a:lnTo>
                  <a:pt x="781012" y="6431"/>
                </a:lnTo>
                <a:lnTo>
                  <a:pt x="827905" y="14307"/>
                </a:lnTo>
                <a:lnTo>
                  <a:pt x="873640" y="25143"/>
                </a:lnTo>
                <a:lnTo>
                  <a:pt x="918100" y="38829"/>
                </a:lnTo>
                <a:lnTo>
                  <a:pt x="961169" y="55257"/>
                </a:lnTo>
                <a:lnTo>
                  <a:pt x="1002732" y="74316"/>
                </a:lnTo>
                <a:lnTo>
                  <a:pt x="1042674" y="95897"/>
                </a:lnTo>
                <a:lnTo>
                  <a:pt x="1080877" y="119890"/>
                </a:lnTo>
                <a:lnTo>
                  <a:pt x="1117227" y="146185"/>
                </a:lnTo>
                <a:lnTo>
                  <a:pt x="1151608" y="174674"/>
                </a:lnTo>
                <a:lnTo>
                  <a:pt x="1183903" y="205246"/>
                </a:lnTo>
                <a:lnTo>
                  <a:pt x="1213998" y="237792"/>
                </a:lnTo>
                <a:lnTo>
                  <a:pt x="1241776" y="272202"/>
                </a:lnTo>
                <a:lnTo>
                  <a:pt x="1267122" y="308367"/>
                </a:lnTo>
                <a:lnTo>
                  <a:pt x="1289919" y="346177"/>
                </a:lnTo>
                <a:lnTo>
                  <a:pt x="1310052" y="385522"/>
                </a:lnTo>
                <a:lnTo>
                  <a:pt x="1327406" y="426293"/>
                </a:lnTo>
                <a:lnTo>
                  <a:pt x="1341864" y="468380"/>
                </a:lnTo>
                <a:lnTo>
                  <a:pt x="1353310" y="511674"/>
                </a:lnTo>
                <a:lnTo>
                  <a:pt x="1361630" y="556065"/>
                </a:lnTo>
                <a:lnTo>
                  <a:pt x="1366707" y="601443"/>
                </a:lnTo>
                <a:lnTo>
                  <a:pt x="1368425" y="647700"/>
                </a:lnTo>
                <a:lnTo>
                  <a:pt x="1366707" y="693956"/>
                </a:lnTo>
                <a:lnTo>
                  <a:pt x="1361630" y="739334"/>
                </a:lnTo>
                <a:lnTo>
                  <a:pt x="1353310" y="783725"/>
                </a:lnTo>
                <a:lnTo>
                  <a:pt x="1341864" y="827019"/>
                </a:lnTo>
                <a:lnTo>
                  <a:pt x="1327406" y="869106"/>
                </a:lnTo>
                <a:lnTo>
                  <a:pt x="1310052" y="909877"/>
                </a:lnTo>
                <a:lnTo>
                  <a:pt x="1289919" y="949222"/>
                </a:lnTo>
                <a:lnTo>
                  <a:pt x="1267122" y="987032"/>
                </a:lnTo>
                <a:lnTo>
                  <a:pt x="1241776" y="1023197"/>
                </a:lnTo>
                <a:lnTo>
                  <a:pt x="1213998" y="1057607"/>
                </a:lnTo>
                <a:lnTo>
                  <a:pt x="1183903" y="1090153"/>
                </a:lnTo>
                <a:lnTo>
                  <a:pt x="1151608" y="1120725"/>
                </a:lnTo>
                <a:lnTo>
                  <a:pt x="1117227" y="1149214"/>
                </a:lnTo>
                <a:lnTo>
                  <a:pt x="1080877" y="1175509"/>
                </a:lnTo>
                <a:lnTo>
                  <a:pt x="1042674" y="1199502"/>
                </a:lnTo>
                <a:lnTo>
                  <a:pt x="1002732" y="1221083"/>
                </a:lnTo>
                <a:lnTo>
                  <a:pt x="961169" y="1240142"/>
                </a:lnTo>
                <a:lnTo>
                  <a:pt x="918100" y="1256570"/>
                </a:lnTo>
                <a:lnTo>
                  <a:pt x="873640" y="1270256"/>
                </a:lnTo>
                <a:lnTo>
                  <a:pt x="827905" y="1281092"/>
                </a:lnTo>
                <a:lnTo>
                  <a:pt x="781012" y="1288968"/>
                </a:lnTo>
                <a:lnTo>
                  <a:pt x="733076" y="1293773"/>
                </a:lnTo>
                <a:lnTo>
                  <a:pt x="684212" y="1295400"/>
                </a:lnTo>
                <a:lnTo>
                  <a:pt x="635348" y="1293773"/>
                </a:lnTo>
                <a:lnTo>
                  <a:pt x="587412" y="1288968"/>
                </a:lnTo>
                <a:lnTo>
                  <a:pt x="540519" y="1281092"/>
                </a:lnTo>
                <a:lnTo>
                  <a:pt x="494784" y="1270256"/>
                </a:lnTo>
                <a:lnTo>
                  <a:pt x="450324" y="1256570"/>
                </a:lnTo>
                <a:lnTo>
                  <a:pt x="407255" y="1240142"/>
                </a:lnTo>
                <a:lnTo>
                  <a:pt x="365692" y="1221083"/>
                </a:lnTo>
                <a:lnTo>
                  <a:pt x="325750" y="1199502"/>
                </a:lnTo>
                <a:lnTo>
                  <a:pt x="287547" y="1175509"/>
                </a:lnTo>
                <a:lnTo>
                  <a:pt x="251197" y="1149214"/>
                </a:lnTo>
                <a:lnTo>
                  <a:pt x="216816" y="1120725"/>
                </a:lnTo>
                <a:lnTo>
                  <a:pt x="184521" y="1090153"/>
                </a:lnTo>
                <a:lnTo>
                  <a:pt x="154426" y="1057607"/>
                </a:lnTo>
                <a:lnTo>
                  <a:pt x="126648" y="1023197"/>
                </a:lnTo>
                <a:lnTo>
                  <a:pt x="101303" y="987032"/>
                </a:lnTo>
                <a:lnTo>
                  <a:pt x="78505" y="949222"/>
                </a:lnTo>
                <a:lnTo>
                  <a:pt x="58372" y="909877"/>
                </a:lnTo>
                <a:lnTo>
                  <a:pt x="41018" y="869106"/>
                </a:lnTo>
                <a:lnTo>
                  <a:pt x="26560" y="827019"/>
                </a:lnTo>
                <a:lnTo>
                  <a:pt x="15114" y="783725"/>
                </a:lnTo>
                <a:lnTo>
                  <a:pt x="6794" y="739334"/>
                </a:lnTo>
                <a:lnTo>
                  <a:pt x="1717" y="693956"/>
                </a:lnTo>
                <a:lnTo>
                  <a:pt x="0" y="647700"/>
                </a:lnTo>
                <a:close/>
              </a:path>
            </a:pathLst>
          </a:custGeom>
          <a:ln w="285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852169" marR="5080" indent="-517525">
              <a:lnSpc>
                <a:spcPct val="100800"/>
              </a:lnSpc>
              <a:spcBef>
                <a:spcPts val="75"/>
              </a:spcBef>
            </a:pPr>
            <a:r>
              <a:rPr dirty="0"/>
              <a:t>Algoritmo</a:t>
            </a:r>
            <a:r>
              <a:rPr spc="-30" dirty="0"/>
              <a:t> </a:t>
            </a:r>
            <a:r>
              <a:rPr dirty="0"/>
              <a:t>ID3:</a:t>
            </a:r>
            <a:r>
              <a:rPr spc="-15" dirty="0"/>
              <a:t> </a:t>
            </a:r>
            <a:r>
              <a:rPr dirty="0"/>
              <a:t>¿Determinar</a:t>
            </a:r>
            <a:r>
              <a:rPr spc="-15" dirty="0"/>
              <a:t> </a:t>
            </a:r>
            <a:r>
              <a:rPr dirty="0"/>
              <a:t>si</a:t>
            </a:r>
            <a:r>
              <a:rPr spc="-20" dirty="0"/>
              <a:t> </a:t>
            </a:r>
            <a:r>
              <a:rPr dirty="0"/>
              <a:t>un</a:t>
            </a:r>
            <a:r>
              <a:rPr spc="-15" dirty="0"/>
              <a:t> </a:t>
            </a:r>
            <a:r>
              <a:rPr dirty="0"/>
              <a:t>nodo</a:t>
            </a:r>
            <a:r>
              <a:rPr spc="-20" dirty="0"/>
              <a:t> </a:t>
            </a:r>
            <a:r>
              <a:rPr dirty="0"/>
              <a:t>debe</a:t>
            </a:r>
            <a:r>
              <a:rPr spc="-15" dirty="0"/>
              <a:t> </a:t>
            </a:r>
            <a:r>
              <a:rPr spc="-25" dirty="0"/>
              <a:t>ser </a:t>
            </a:r>
            <a:r>
              <a:rPr dirty="0"/>
              <a:t>final</a:t>
            </a:r>
            <a:r>
              <a:rPr spc="-30" dirty="0"/>
              <a:t> </a:t>
            </a:r>
            <a:r>
              <a:rPr dirty="0"/>
              <a:t>y</a:t>
            </a:r>
            <a:r>
              <a:rPr spc="-15" dirty="0"/>
              <a:t> </a:t>
            </a:r>
            <a:r>
              <a:rPr dirty="0"/>
              <a:t>como</a:t>
            </a:r>
            <a:r>
              <a:rPr spc="-20" dirty="0"/>
              <a:t> </a:t>
            </a:r>
            <a:r>
              <a:rPr dirty="0"/>
              <a:t>etiquetar</a:t>
            </a:r>
            <a:r>
              <a:rPr spc="-15" dirty="0"/>
              <a:t> </a:t>
            </a:r>
            <a:r>
              <a:rPr dirty="0"/>
              <a:t>los</a:t>
            </a:r>
            <a:r>
              <a:rPr spc="-15" dirty="0"/>
              <a:t> </a:t>
            </a:r>
            <a:r>
              <a:rPr dirty="0"/>
              <a:t>nodos</a:t>
            </a:r>
            <a:r>
              <a:rPr spc="-15" dirty="0"/>
              <a:t> </a:t>
            </a:r>
            <a:r>
              <a:rPr spc="-10" dirty="0"/>
              <a:t>finales?</a:t>
            </a:r>
          </a:p>
        </p:txBody>
      </p:sp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669993" y="3702117"/>
          <a:ext cx="3126105" cy="20142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696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3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53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3464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b="1" dirty="0">
                          <a:latin typeface="Times New Roman"/>
                          <a:cs typeface="Times New Roman"/>
                        </a:rPr>
                        <a:t>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b="1" spc="-20" dirty="0">
                          <a:latin typeface="Times New Roman"/>
                          <a:cs typeface="Times New Roman"/>
                        </a:rPr>
                        <a:t>edad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b="1" spc="-25" dirty="0">
                          <a:latin typeface="Times New Roman"/>
                          <a:cs typeface="Times New Roman"/>
                        </a:rPr>
                        <a:t>s_a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b="1" spc="-10" dirty="0">
                          <a:latin typeface="Times New Roman"/>
                          <a:cs typeface="Times New Roman"/>
                        </a:rPr>
                        <a:t>tarjeta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64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bajo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655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464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432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41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4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9055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46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90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465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90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4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90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pic>
        <p:nvPicPr>
          <p:cNvPr id="29" name="object 2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0" name="object 30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30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852169" marR="5080" indent="-517525">
              <a:lnSpc>
                <a:spcPct val="100800"/>
              </a:lnSpc>
              <a:spcBef>
                <a:spcPts val="75"/>
              </a:spcBef>
            </a:pPr>
            <a:r>
              <a:rPr dirty="0"/>
              <a:t>Algoritmo</a:t>
            </a:r>
            <a:r>
              <a:rPr spc="-30" dirty="0"/>
              <a:t> </a:t>
            </a:r>
            <a:r>
              <a:rPr dirty="0"/>
              <a:t>ID3:</a:t>
            </a:r>
            <a:r>
              <a:rPr spc="-15" dirty="0"/>
              <a:t> </a:t>
            </a:r>
            <a:r>
              <a:rPr dirty="0"/>
              <a:t>¿Determinar</a:t>
            </a:r>
            <a:r>
              <a:rPr spc="-15" dirty="0"/>
              <a:t> </a:t>
            </a:r>
            <a:r>
              <a:rPr dirty="0"/>
              <a:t>si</a:t>
            </a:r>
            <a:r>
              <a:rPr spc="-20" dirty="0"/>
              <a:t> </a:t>
            </a:r>
            <a:r>
              <a:rPr dirty="0"/>
              <a:t>un</a:t>
            </a:r>
            <a:r>
              <a:rPr spc="-15" dirty="0"/>
              <a:t> </a:t>
            </a:r>
            <a:r>
              <a:rPr dirty="0"/>
              <a:t>nodo</a:t>
            </a:r>
            <a:r>
              <a:rPr spc="-20" dirty="0"/>
              <a:t> </a:t>
            </a:r>
            <a:r>
              <a:rPr dirty="0"/>
              <a:t>debe</a:t>
            </a:r>
            <a:r>
              <a:rPr spc="-15" dirty="0"/>
              <a:t> </a:t>
            </a:r>
            <a:r>
              <a:rPr spc="-25" dirty="0"/>
              <a:t>ser </a:t>
            </a:r>
            <a:r>
              <a:rPr dirty="0"/>
              <a:t>final</a:t>
            </a:r>
            <a:r>
              <a:rPr spc="-30" dirty="0"/>
              <a:t> </a:t>
            </a:r>
            <a:r>
              <a:rPr dirty="0"/>
              <a:t>y</a:t>
            </a:r>
            <a:r>
              <a:rPr spc="-15" dirty="0"/>
              <a:t> </a:t>
            </a:r>
            <a:r>
              <a:rPr dirty="0"/>
              <a:t>como</a:t>
            </a:r>
            <a:r>
              <a:rPr spc="-20" dirty="0"/>
              <a:t> </a:t>
            </a:r>
            <a:r>
              <a:rPr dirty="0"/>
              <a:t>etiquetar</a:t>
            </a:r>
            <a:r>
              <a:rPr spc="-15" dirty="0"/>
              <a:t> </a:t>
            </a:r>
            <a:r>
              <a:rPr dirty="0"/>
              <a:t>los</a:t>
            </a:r>
            <a:r>
              <a:rPr spc="-15" dirty="0"/>
              <a:t> </a:t>
            </a:r>
            <a:r>
              <a:rPr dirty="0"/>
              <a:t>nodos</a:t>
            </a:r>
            <a:r>
              <a:rPr spc="-15" dirty="0"/>
              <a:t> </a:t>
            </a:r>
            <a:r>
              <a:rPr spc="-10" dirty="0"/>
              <a:t>finales?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5427662" y="4078287"/>
            <a:ext cx="914400" cy="352425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27305" rIns="0" bIns="0" rtlCol="0">
            <a:spAutoFit/>
          </a:bodyPr>
          <a:lstStyle/>
          <a:p>
            <a:pPr marL="241300">
              <a:lnSpc>
                <a:spcPct val="100000"/>
              </a:lnSpc>
              <a:spcBef>
                <a:spcPts val="215"/>
              </a:spcBef>
            </a:pPr>
            <a:r>
              <a:rPr sz="1800" spc="-20" dirty="0">
                <a:latin typeface="Times New Roman"/>
                <a:cs typeface="Times New Roman"/>
              </a:rPr>
              <a:t>edad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092700" y="3761740"/>
            <a:ext cx="155003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{E1,E2,E3,E4,E5}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330700" y="4924425"/>
            <a:ext cx="914400" cy="352425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10160" rIns="0" bIns="0" rtlCol="0">
            <a:spAutoFit/>
          </a:bodyPr>
          <a:lstStyle/>
          <a:p>
            <a:pPr marL="271780">
              <a:lnSpc>
                <a:spcPct val="100000"/>
              </a:lnSpc>
              <a:spcBef>
                <a:spcPts val="80"/>
              </a:spcBef>
            </a:pPr>
            <a:r>
              <a:rPr sz="1800" spc="-25" dirty="0">
                <a:latin typeface="Times New Roman"/>
                <a:cs typeface="Times New Roman"/>
              </a:rPr>
              <a:t>NO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410868" y="5297932"/>
            <a:ext cx="72199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solidFill>
                  <a:srgbClr val="FF3300"/>
                </a:solidFill>
                <a:latin typeface="Times New Roman"/>
                <a:cs typeface="Times New Roman"/>
              </a:rPr>
              <a:t>{E1,E2}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4789487" y="4416425"/>
            <a:ext cx="1362075" cy="539750"/>
            <a:chOff x="4789487" y="4416425"/>
            <a:chExt cx="1362075" cy="539750"/>
          </a:xfrm>
        </p:grpSpPr>
        <p:sp>
          <p:nvSpPr>
            <p:cNvPr id="17" name="object 17"/>
            <p:cNvSpPr/>
            <p:nvPr/>
          </p:nvSpPr>
          <p:spPr>
            <a:xfrm>
              <a:off x="4803774" y="4430712"/>
              <a:ext cx="1081405" cy="494030"/>
            </a:xfrm>
            <a:custGeom>
              <a:avLst/>
              <a:gdLst/>
              <a:ahLst/>
              <a:cxnLst/>
              <a:rect l="l" t="t" r="r" b="b"/>
              <a:pathLst>
                <a:path w="1081404" h="494029">
                  <a:moveTo>
                    <a:pt x="1081088" y="0"/>
                  </a:moveTo>
                  <a:lnTo>
                    <a:pt x="0" y="493713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883275" y="4430712"/>
              <a:ext cx="254000" cy="511175"/>
            </a:xfrm>
            <a:custGeom>
              <a:avLst/>
              <a:gdLst/>
              <a:ahLst/>
              <a:cxnLst/>
              <a:rect l="l" t="t" r="r" b="b"/>
              <a:pathLst>
                <a:path w="254000" h="511175">
                  <a:moveTo>
                    <a:pt x="0" y="0"/>
                  </a:moveTo>
                  <a:lnTo>
                    <a:pt x="254000" y="511175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5010944" y="4459732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&lt;18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024562" y="4535932"/>
            <a:ext cx="5003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18-</a:t>
            </a:r>
            <a:r>
              <a:rPr sz="1600" spc="-25" dirty="0">
                <a:latin typeface="Times New Roman"/>
                <a:cs typeface="Times New Roman"/>
              </a:rPr>
              <a:t>25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5665787" y="4416425"/>
            <a:ext cx="2249805" cy="892175"/>
            <a:chOff x="5665787" y="4416425"/>
            <a:chExt cx="2249805" cy="892175"/>
          </a:xfrm>
        </p:grpSpPr>
        <p:sp>
          <p:nvSpPr>
            <p:cNvPr id="22" name="object 22"/>
            <p:cNvSpPr/>
            <p:nvPr/>
          </p:nvSpPr>
          <p:spPr>
            <a:xfrm>
              <a:off x="5680075" y="4941887"/>
              <a:ext cx="914400" cy="352425"/>
            </a:xfrm>
            <a:custGeom>
              <a:avLst/>
              <a:gdLst/>
              <a:ahLst/>
              <a:cxnLst/>
              <a:rect l="l" t="t" r="r" b="b"/>
              <a:pathLst>
                <a:path w="914400" h="352425">
                  <a:moveTo>
                    <a:pt x="0" y="0"/>
                  </a:moveTo>
                  <a:lnTo>
                    <a:pt x="914400" y="0"/>
                  </a:lnTo>
                  <a:lnTo>
                    <a:pt x="914400" y="352425"/>
                  </a:lnTo>
                  <a:lnTo>
                    <a:pt x="0" y="352425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883275" y="4430712"/>
              <a:ext cx="1584325" cy="473075"/>
            </a:xfrm>
            <a:custGeom>
              <a:avLst/>
              <a:gdLst/>
              <a:ahLst/>
              <a:cxnLst/>
              <a:rect l="l" t="t" r="r" b="b"/>
              <a:pathLst>
                <a:path w="1584325" h="473075">
                  <a:moveTo>
                    <a:pt x="0" y="0"/>
                  </a:moveTo>
                  <a:lnTo>
                    <a:pt x="1584325" y="473075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032625" y="4924425"/>
              <a:ext cx="868680" cy="335280"/>
            </a:xfrm>
            <a:custGeom>
              <a:avLst/>
              <a:gdLst/>
              <a:ahLst/>
              <a:cxnLst/>
              <a:rect l="l" t="t" r="r" b="b"/>
              <a:pathLst>
                <a:path w="868679" h="335279">
                  <a:moveTo>
                    <a:pt x="0" y="0"/>
                  </a:moveTo>
                  <a:lnTo>
                    <a:pt x="868363" y="0"/>
                  </a:lnTo>
                  <a:lnTo>
                    <a:pt x="868363" y="334963"/>
                  </a:lnTo>
                  <a:lnTo>
                    <a:pt x="0" y="334963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6860381" y="4417060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&gt;25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31287" y="1105915"/>
            <a:ext cx="6823075" cy="163512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530"/>
              </a:spcBef>
            </a:pPr>
            <a:r>
              <a:rPr sz="1800" b="1" i="1" dirty="0">
                <a:latin typeface="Arial"/>
                <a:cs typeface="Arial"/>
              </a:rPr>
              <a:t>termina?(n,</a:t>
            </a:r>
            <a:r>
              <a:rPr sz="1800" b="1" i="1" spc="-20" dirty="0">
                <a:latin typeface="Arial"/>
                <a:cs typeface="Arial"/>
              </a:rPr>
              <a:t> </a:t>
            </a:r>
            <a:r>
              <a:rPr sz="1800" b="1" i="1" dirty="0">
                <a:latin typeface="Arial"/>
                <a:cs typeface="Arial"/>
              </a:rPr>
              <a:t>S,</a:t>
            </a:r>
            <a:r>
              <a:rPr sz="1800" b="1" i="1" spc="-75" dirty="0">
                <a:latin typeface="Arial"/>
                <a:cs typeface="Arial"/>
              </a:rPr>
              <a:t> </a:t>
            </a:r>
            <a:r>
              <a:rPr sz="1800" b="1" i="1" spc="-25" dirty="0">
                <a:latin typeface="Arial"/>
                <a:cs typeface="Arial"/>
              </a:rPr>
              <a:t>A):</a:t>
            </a:r>
            <a:endParaRPr sz="1800">
              <a:latin typeface="Arial"/>
              <a:cs typeface="Arial"/>
            </a:endParaRPr>
          </a:p>
          <a:p>
            <a:pPr marL="1234440">
              <a:lnSpc>
                <a:spcPct val="100000"/>
              </a:lnSpc>
              <a:spcBef>
                <a:spcPts val="434"/>
              </a:spcBef>
            </a:pPr>
            <a:r>
              <a:rPr sz="1800" b="1" i="1" dirty="0">
                <a:latin typeface="Arial"/>
                <a:cs typeface="Arial"/>
              </a:rPr>
              <a:t>…</a:t>
            </a:r>
            <a:endParaRPr sz="1800">
              <a:latin typeface="Arial"/>
              <a:cs typeface="Arial"/>
            </a:endParaRPr>
          </a:p>
          <a:p>
            <a:pPr marL="447675">
              <a:lnSpc>
                <a:spcPct val="100000"/>
              </a:lnSpc>
              <a:spcBef>
                <a:spcPts val="45"/>
              </a:spcBef>
            </a:pPr>
            <a:r>
              <a:rPr sz="1800" dirty="0">
                <a:latin typeface="Arial"/>
                <a:cs typeface="Arial"/>
              </a:rPr>
              <a:t>Caso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2: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b="1" dirty="0">
                <a:latin typeface="Arial"/>
                <a:cs typeface="Arial"/>
              </a:rPr>
              <a:t>Si</a:t>
            </a:r>
            <a:r>
              <a:rPr sz="1800" b="1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todos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los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ejemplos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S</a:t>
            </a:r>
            <a:r>
              <a:rPr sz="1800" i="1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son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una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misma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clase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i="1" spc="-25" dirty="0">
                <a:latin typeface="Arial"/>
                <a:cs typeface="Arial"/>
              </a:rPr>
              <a:t>c</a:t>
            </a:r>
            <a:r>
              <a:rPr sz="1800" i="1" spc="-37" baseline="-13888" dirty="0">
                <a:latin typeface="Arial"/>
                <a:cs typeface="Arial"/>
              </a:rPr>
              <a:t>k</a:t>
            </a:r>
            <a:endParaRPr sz="1800" baseline="-13888">
              <a:latin typeface="Arial"/>
              <a:cs typeface="Arial"/>
            </a:endParaRPr>
          </a:p>
          <a:p>
            <a:pPr marL="1253490" indent="-285115">
              <a:lnSpc>
                <a:spcPct val="100000"/>
              </a:lnSpc>
              <a:spcBef>
                <a:spcPts val="434"/>
              </a:spcBef>
              <a:buFont typeface="Arial"/>
              <a:buChar char="•"/>
              <a:tabLst>
                <a:tab pos="1253490" algn="l"/>
                <a:tab pos="1254125" algn="l"/>
              </a:tabLst>
            </a:pPr>
            <a:r>
              <a:rPr sz="1800" i="1" dirty="0">
                <a:latin typeface="Arial"/>
                <a:cs typeface="Arial"/>
              </a:rPr>
              <a:t>Etiqueta(n)</a:t>
            </a:r>
            <a:r>
              <a:rPr sz="1800" i="1" spc="-2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=</a:t>
            </a:r>
            <a:r>
              <a:rPr sz="1800" i="1" spc="-20" dirty="0">
                <a:latin typeface="Arial"/>
                <a:cs typeface="Arial"/>
              </a:rPr>
              <a:t> </a:t>
            </a:r>
            <a:r>
              <a:rPr sz="1800" i="1" spc="-35" dirty="0">
                <a:latin typeface="Arial"/>
                <a:cs typeface="Arial"/>
              </a:rPr>
              <a:t>c</a:t>
            </a:r>
            <a:r>
              <a:rPr sz="1800" i="1" spc="-52" baseline="-13888" dirty="0">
                <a:latin typeface="Arial"/>
                <a:cs typeface="Arial"/>
              </a:rPr>
              <a:t>k</a:t>
            </a:r>
            <a:endParaRPr sz="1800" baseline="-13888">
              <a:latin typeface="Arial"/>
              <a:cs typeface="Arial"/>
            </a:endParaRPr>
          </a:p>
          <a:p>
            <a:pPr marL="1253490" indent="-285115">
              <a:lnSpc>
                <a:spcPct val="100000"/>
              </a:lnSpc>
              <a:spcBef>
                <a:spcPts val="525"/>
              </a:spcBef>
              <a:buChar char="•"/>
              <a:tabLst>
                <a:tab pos="1253490" algn="l"/>
                <a:tab pos="1254125" algn="l"/>
                <a:tab pos="3063240" algn="l"/>
              </a:tabLst>
            </a:pPr>
            <a:r>
              <a:rPr sz="1800" dirty="0">
                <a:latin typeface="Arial"/>
                <a:cs typeface="Arial"/>
              </a:rPr>
              <a:t>devolver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spc="-20" dirty="0">
                <a:latin typeface="Arial"/>
                <a:cs typeface="Arial"/>
              </a:rPr>
              <a:t>true</a:t>
            </a:r>
            <a:r>
              <a:rPr sz="1800" dirty="0">
                <a:latin typeface="Arial"/>
                <a:cs typeface="Arial"/>
              </a:rPr>
              <a:t>	//terminar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esta</a:t>
            </a:r>
            <a:r>
              <a:rPr sz="1800" spc="-20" dirty="0">
                <a:latin typeface="Arial"/>
                <a:cs typeface="Arial"/>
              </a:rPr>
              <a:t> rama</a:t>
            </a:r>
            <a:endParaRPr sz="1800">
              <a:latin typeface="Arial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140200" y="4652962"/>
            <a:ext cx="1295400" cy="1297305"/>
          </a:xfrm>
          <a:custGeom>
            <a:avLst/>
            <a:gdLst/>
            <a:ahLst/>
            <a:cxnLst/>
            <a:rect l="l" t="t" r="r" b="b"/>
            <a:pathLst>
              <a:path w="1295400" h="1297304">
                <a:moveTo>
                  <a:pt x="0" y="648493"/>
                </a:moveTo>
                <a:lnTo>
                  <a:pt x="1776" y="600095"/>
                </a:lnTo>
                <a:lnTo>
                  <a:pt x="7022" y="552663"/>
                </a:lnTo>
                <a:lnTo>
                  <a:pt x="15613" y="506323"/>
                </a:lnTo>
                <a:lnTo>
                  <a:pt x="27422" y="461200"/>
                </a:lnTo>
                <a:lnTo>
                  <a:pt x="42326" y="417418"/>
                </a:lnTo>
                <a:lnTo>
                  <a:pt x="60198" y="375104"/>
                </a:lnTo>
                <a:lnTo>
                  <a:pt x="80914" y="334384"/>
                </a:lnTo>
                <a:lnTo>
                  <a:pt x="104348" y="295381"/>
                </a:lnTo>
                <a:lnTo>
                  <a:pt x="130375" y="258223"/>
                </a:lnTo>
                <a:lnTo>
                  <a:pt x="158869" y="223034"/>
                </a:lnTo>
                <a:lnTo>
                  <a:pt x="189706" y="189939"/>
                </a:lnTo>
                <a:lnTo>
                  <a:pt x="222761" y="159064"/>
                </a:lnTo>
                <a:lnTo>
                  <a:pt x="257907" y="130535"/>
                </a:lnTo>
                <a:lnTo>
                  <a:pt x="295020" y="104476"/>
                </a:lnTo>
                <a:lnTo>
                  <a:pt x="333975" y="81013"/>
                </a:lnTo>
                <a:lnTo>
                  <a:pt x="374646" y="60272"/>
                </a:lnTo>
                <a:lnTo>
                  <a:pt x="416907" y="42378"/>
                </a:lnTo>
                <a:lnTo>
                  <a:pt x="460635" y="27456"/>
                </a:lnTo>
                <a:lnTo>
                  <a:pt x="505704" y="15632"/>
                </a:lnTo>
                <a:lnTo>
                  <a:pt x="551987" y="7031"/>
                </a:lnTo>
                <a:lnTo>
                  <a:pt x="599361" y="1778"/>
                </a:lnTo>
                <a:lnTo>
                  <a:pt x="647700" y="0"/>
                </a:lnTo>
                <a:lnTo>
                  <a:pt x="696038" y="1778"/>
                </a:lnTo>
                <a:lnTo>
                  <a:pt x="743412" y="7031"/>
                </a:lnTo>
                <a:lnTo>
                  <a:pt x="789696" y="15632"/>
                </a:lnTo>
                <a:lnTo>
                  <a:pt x="834764" y="27456"/>
                </a:lnTo>
                <a:lnTo>
                  <a:pt x="878492" y="42378"/>
                </a:lnTo>
                <a:lnTo>
                  <a:pt x="920754" y="60272"/>
                </a:lnTo>
                <a:lnTo>
                  <a:pt x="961424" y="81013"/>
                </a:lnTo>
                <a:lnTo>
                  <a:pt x="1000379" y="104476"/>
                </a:lnTo>
                <a:lnTo>
                  <a:pt x="1037492" y="130535"/>
                </a:lnTo>
                <a:lnTo>
                  <a:pt x="1072638" y="159064"/>
                </a:lnTo>
                <a:lnTo>
                  <a:pt x="1105693" y="189939"/>
                </a:lnTo>
                <a:lnTo>
                  <a:pt x="1136530" y="223034"/>
                </a:lnTo>
                <a:lnTo>
                  <a:pt x="1165024" y="258223"/>
                </a:lnTo>
                <a:lnTo>
                  <a:pt x="1191051" y="295381"/>
                </a:lnTo>
                <a:lnTo>
                  <a:pt x="1214485" y="334384"/>
                </a:lnTo>
                <a:lnTo>
                  <a:pt x="1235201" y="375104"/>
                </a:lnTo>
                <a:lnTo>
                  <a:pt x="1253073" y="417418"/>
                </a:lnTo>
                <a:lnTo>
                  <a:pt x="1267977" y="461200"/>
                </a:lnTo>
                <a:lnTo>
                  <a:pt x="1279786" y="506323"/>
                </a:lnTo>
                <a:lnTo>
                  <a:pt x="1288377" y="552663"/>
                </a:lnTo>
                <a:lnTo>
                  <a:pt x="1293623" y="600095"/>
                </a:lnTo>
                <a:lnTo>
                  <a:pt x="1295400" y="648493"/>
                </a:lnTo>
                <a:lnTo>
                  <a:pt x="1293623" y="696891"/>
                </a:lnTo>
                <a:lnTo>
                  <a:pt x="1288377" y="744323"/>
                </a:lnTo>
                <a:lnTo>
                  <a:pt x="1279786" y="790663"/>
                </a:lnTo>
                <a:lnTo>
                  <a:pt x="1267977" y="835787"/>
                </a:lnTo>
                <a:lnTo>
                  <a:pt x="1253073" y="879568"/>
                </a:lnTo>
                <a:lnTo>
                  <a:pt x="1235201" y="921882"/>
                </a:lnTo>
                <a:lnTo>
                  <a:pt x="1214485" y="962602"/>
                </a:lnTo>
                <a:lnTo>
                  <a:pt x="1191051" y="1001605"/>
                </a:lnTo>
                <a:lnTo>
                  <a:pt x="1165024" y="1038763"/>
                </a:lnTo>
                <a:lnTo>
                  <a:pt x="1136530" y="1073953"/>
                </a:lnTo>
                <a:lnTo>
                  <a:pt x="1105693" y="1107047"/>
                </a:lnTo>
                <a:lnTo>
                  <a:pt x="1072638" y="1137922"/>
                </a:lnTo>
                <a:lnTo>
                  <a:pt x="1037492" y="1166452"/>
                </a:lnTo>
                <a:lnTo>
                  <a:pt x="1000379" y="1192510"/>
                </a:lnTo>
                <a:lnTo>
                  <a:pt x="961424" y="1215973"/>
                </a:lnTo>
                <a:lnTo>
                  <a:pt x="920754" y="1236714"/>
                </a:lnTo>
                <a:lnTo>
                  <a:pt x="878492" y="1254608"/>
                </a:lnTo>
                <a:lnTo>
                  <a:pt x="834764" y="1269530"/>
                </a:lnTo>
                <a:lnTo>
                  <a:pt x="789696" y="1281354"/>
                </a:lnTo>
                <a:lnTo>
                  <a:pt x="743412" y="1289955"/>
                </a:lnTo>
                <a:lnTo>
                  <a:pt x="696038" y="1295208"/>
                </a:lnTo>
                <a:lnTo>
                  <a:pt x="647700" y="1296987"/>
                </a:lnTo>
                <a:lnTo>
                  <a:pt x="599361" y="1295208"/>
                </a:lnTo>
                <a:lnTo>
                  <a:pt x="551987" y="1289955"/>
                </a:lnTo>
                <a:lnTo>
                  <a:pt x="505704" y="1281354"/>
                </a:lnTo>
                <a:lnTo>
                  <a:pt x="460635" y="1269530"/>
                </a:lnTo>
                <a:lnTo>
                  <a:pt x="416907" y="1254608"/>
                </a:lnTo>
                <a:lnTo>
                  <a:pt x="374646" y="1236714"/>
                </a:lnTo>
                <a:lnTo>
                  <a:pt x="333975" y="1215973"/>
                </a:lnTo>
                <a:lnTo>
                  <a:pt x="295020" y="1192510"/>
                </a:lnTo>
                <a:lnTo>
                  <a:pt x="257907" y="1166452"/>
                </a:lnTo>
                <a:lnTo>
                  <a:pt x="222761" y="1137922"/>
                </a:lnTo>
                <a:lnTo>
                  <a:pt x="189706" y="1107047"/>
                </a:lnTo>
                <a:lnTo>
                  <a:pt x="158869" y="1073953"/>
                </a:lnTo>
                <a:lnTo>
                  <a:pt x="130375" y="1038763"/>
                </a:lnTo>
                <a:lnTo>
                  <a:pt x="104348" y="1001605"/>
                </a:lnTo>
                <a:lnTo>
                  <a:pt x="80914" y="962602"/>
                </a:lnTo>
                <a:lnTo>
                  <a:pt x="60198" y="921882"/>
                </a:lnTo>
                <a:lnTo>
                  <a:pt x="42326" y="879568"/>
                </a:lnTo>
                <a:lnTo>
                  <a:pt x="27422" y="835787"/>
                </a:lnTo>
                <a:lnTo>
                  <a:pt x="15613" y="790663"/>
                </a:lnTo>
                <a:lnTo>
                  <a:pt x="7022" y="744323"/>
                </a:lnTo>
                <a:lnTo>
                  <a:pt x="1776" y="696891"/>
                </a:lnTo>
                <a:lnTo>
                  <a:pt x="0" y="648493"/>
                </a:lnTo>
                <a:close/>
              </a:path>
            </a:pathLst>
          </a:custGeom>
          <a:ln w="285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521561" y="3054417"/>
          <a:ext cx="3134360" cy="20135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696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3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53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893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b="1" dirty="0">
                          <a:latin typeface="Times New Roman"/>
                          <a:cs typeface="Times New Roman"/>
                        </a:rPr>
                        <a:t>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FF33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b="1" spc="-20" dirty="0">
                          <a:latin typeface="Times New Roman"/>
                          <a:cs typeface="Times New Roman"/>
                        </a:rPr>
                        <a:t>edad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FF33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b="1" spc="-25" dirty="0">
                          <a:latin typeface="Times New Roman"/>
                          <a:cs typeface="Times New Roman"/>
                        </a:rPr>
                        <a:t>s_a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FF33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b="1" spc="-10" dirty="0">
                          <a:latin typeface="Times New Roman"/>
                          <a:cs typeface="Times New Roman"/>
                        </a:rPr>
                        <a:t>tarjeta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FF33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036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31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40005" marB="0">
                    <a:lnL w="571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FF33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31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4000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FF33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315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bajo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4000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FF33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31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4000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FF33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893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571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FF33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FF33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FF33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FF33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163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4064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FF33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4064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FF33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4064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FF33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4064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FF33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432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941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7785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778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778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778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pic>
        <p:nvPicPr>
          <p:cNvPr id="29" name="object 2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0" name="object 30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31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852169" marR="5080" indent="-517525">
              <a:lnSpc>
                <a:spcPct val="100800"/>
              </a:lnSpc>
              <a:spcBef>
                <a:spcPts val="75"/>
              </a:spcBef>
            </a:pPr>
            <a:r>
              <a:rPr dirty="0"/>
              <a:t>Algoritmo</a:t>
            </a:r>
            <a:r>
              <a:rPr spc="-30" dirty="0"/>
              <a:t> </a:t>
            </a:r>
            <a:r>
              <a:rPr dirty="0"/>
              <a:t>ID3:</a:t>
            </a:r>
            <a:r>
              <a:rPr spc="-15" dirty="0"/>
              <a:t> </a:t>
            </a:r>
            <a:r>
              <a:rPr dirty="0"/>
              <a:t>¿Determinar</a:t>
            </a:r>
            <a:r>
              <a:rPr spc="-15" dirty="0"/>
              <a:t> </a:t>
            </a:r>
            <a:r>
              <a:rPr dirty="0"/>
              <a:t>si</a:t>
            </a:r>
            <a:r>
              <a:rPr spc="-20" dirty="0"/>
              <a:t> </a:t>
            </a:r>
            <a:r>
              <a:rPr dirty="0"/>
              <a:t>un</a:t>
            </a:r>
            <a:r>
              <a:rPr spc="-15" dirty="0"/>
              <a:t> </a:t>
            </a:r>
            <a:r>
              <a:rPr dirty="0"/>
              <a:t>nodo</a:t>
            </a:r>
            <a:r>
              <a:rPr spc="-20" dirty="0"/>
              <a:t> </a:t>
            </a:r>
            <a:r>
              <a:rPr dirty="0"/>
              <a:t>debe</a:t>
            </a:r>
            <a:r>
              <a:rPr spc="-15" dirty="0"/>
              <a:t> </a:t>
            </a:r>
            <a:r>
              <a:rPr spc="-25" dirty="0"/>
              <a:t>ser </a:t>
            </a:r>
            <a:r>
              <a:rPr dirty="0"/>
              <a:t>final</a:t>
            </a:r>
            <a:r>
              <a:rPr spc="-30" dirty="0"/>
              <a:t> </a:t>
            </a:r>
            <a:r>
              <a:rPr dirty="0"/>
              <a:t>y</a:t>
            </a:r>
            <a:r>
              <a:rPr spc="-15" dirty="0"/>
              <a:t> </a:t>
            </a:r>
            <a:r>
              <a:rPr dirty="0"/>
              <a:t>como</a:t>
            </a:r>
            <a:r>
              <a:rPr spc="-20" dirty="0"/>
              <a:t> </a:t>
            </a:r>
            <a:r>
              <a:rPr dirty="0"/>
              <a:t>etiquetar</a:t>
            </a:r>
            <a:r>
              <a:rPr spc="-15" dirty="0"/>
              <a:t> </a:t>
            </a:r>
            <a:r>
              <a:rPr dirty="0"/>
              <a:t>los</a:t>
            </a:r>
            <a:r>
              <a:rPr spc="-15" dirty="0"/>
              <a:t> </a:t>
            </a:r>
            <a:r>
              <a:rPr dirty="0"/>
              <a:t>nodos</a:t>
            </a:r>
            <a:r>
              <a:rPr spc="-15" dirty="0"/>
              <a:t> </a:t>
            </a:r>
            <a:r>
              <a:rPr spc="-10" dirty="0"/>
              <a:t>finales?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43987" y="956563"/>
            <a:ext cx="8176259" cy="2656205"/>
          </a:xfrm>
          <a:prstGeom prst="rect">
            <a:avLst/>
          </a:prstGeom>
        </p:spPr>
        <p:txBody>
          <a:bodyPr vert="horz" wrap="square" lIns="0" tIns="70485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555"/>
              </a:spcBef>
            </a:pPr>
            <a:r>
              <a:rPr sz="1800" b="1" i="1" dirty="0">
                <a:latin typeface="Arial"/>
                <a:cs typeface="Arial"/>
              </a:rPr>
              <a:t>termina?(n,</a:t>
            </a:r>
            <a:r>
              <a:rPr sz="1800" b="1" i="1" spc="-20" dirty="0">
                <a:latin typeface="Arial"/>
                <a:cs typeface="Arial"/>
              </a:rPr>
              <a:t> </a:t>
            </a:r>
            <a:r>
              <a:rPr sz="1800" b="1" i="1" dirty="0">
                <a:latin typeface="Arial"/>
                <a:cs typeface="Arial"/>
              </a:rPr>
              <a:t>S,</a:t>
            </a:r>
            <a:r>
              <a:rPr sz="1800" b="1" i="1" spc="-75" dirty="0">
                <a:latin typeface="Arial"/>
                <a:cs typeface="Arial"/>
              </a:rPr>
              <a:t> </a:t>
            </a:r>
            <a:r>
              <a:rPr sz="1800" b="1" i="1" spc="-25" dirty="0">
                <a:latin typeface="Arial"/>
                <a:cs typeface="Arial"/>
              </a:rPr>
              <a:t>A):</a:t>
            </a:r>
            <a:endParaRPr sz="1800">
              <a:latin typeface="Arial"/>
              <a:cs typeface="Arial"/>
            </a:endParaRPr>
          </a:p>
          <a:p>
            <a:pPr marL="1221740">
              <a:lnSpc>
                <a:spcPct val="100000"/>
              </a:lnSpc>
              <a:spcBef>
                <a:spcPts val="455"/>
              </a:spcBef>
            </a:pPr>
            <a:r>
              <a:rPr sz="1800" b="1" i="1" dirty="0">
                <a:latin typeface="Arial"/>
                <a:cs typeface="Arial"/>
              </a:rPr>
              <a:t>…</a:t>
            </a:r>
            <a:endParaRPr sz="1800">
              <a:latin typeface="Arial"/>
              <a:cs typeface="Arial"/>
            </a:endParaRPr>
          </a:p>
          <a:p>
            <a:pPr marL="434975">
              <a:lnSpc>
                <a:spcPct val="100000"/>
              </a:lnSpc>
              <a:spcBef>
                <a:spcPts val="25"/>
              </a:spcBef>
              <a:tabLst>
                <a:tab pos="3050540" algn="l"/>
              </a:tabLst>
            </a:pPr>
            <a:r>
              <a:rPr sz="1800" dirty="0">
                <a:latin typeface="Arial"/>
                <a:cs typeface="Arial"/>
              </a:rPr>
              <a:t>Caso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3: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b="1" dirty="0">
                <a:latin typeface="Arial"/>
                <a:cs typeface="Arial"/>
              </a:rPr>
              <a:t>Si</a:t>
            </a:r>
            <a:r>
              <a:rPr sz="1800" b="1" spc="-1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A</a:t>
            </a:r>
            <a:r>
              <a:rPr sz="1800" i="1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es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spc="-20" dirty="0">
                <a:latin typeface="Arial"/>
                <a:cs typeface="Arial"/>
              </a:rPr>
              <a:t>vacío</a:t>
            </a:r>
            <a:r>
              <a:rPr sz="1800" dirty="0">
                <a:latin typeface="Arial"/>
                <a:cs typeface="Arial"/>
              </a:rPr>
              <a:t>	//no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hay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más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atributos</a:t>
            </a:r>
            <a:endParaRPr sz="1800">
              <a:latin typeface="Arial"/>
              <a:cs typeface="Arial"/>
            </a:endParaRPr>
          </a:p>
          <a:p>
            <a:pPr marL="1221740" marR="17780" indent="-266700">
              <a:lnSpc>
                <a:spcPts val="2690"/>
              </a:lnSpc>
              <a:spcBef>
                <a:spcPts val="105"/>
              </a:spcBef>
              <a:buFont typeface="Arial"/>
              <a:buChar char="•"/>
              <a:tabLst>
                <a:tab pos="1240790" algn="l"/>
                <a:tab pos="1241425" algn="l"/>
              </a:tabLst>
            </a:pPr>
            <a:r>
              <a:rPr sz="1800" i="1" dirty="0">
                <a:latin typeface="Arial"/>
                <a:cs typeface="Arial"/>
              </a:rPr>
              <a:t>Etiqueta(n)</a:t>
            </a:r>
            <a:r>
              <a:rPr sz="1800" i="1" spc="-3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asigna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función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las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clases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los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ejemplos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en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i="1" spc="-25" dirty="0">
                <a:latin typeface="Arial"/>
                <a:cs typeface="Arial"/>
              </a:rPr>
              <a:t>S</a:t>
            </a:r>
            <a:r>
              <a:rPr sz="1800" spc="-25" dirty="0">
                <a:latin typeface="Arial"/>
                <a:cs typeface="Arial"/>
              </a:rPr>
              <a:t>; </a:t>
            </a:r>
            <a:r>
              <a:rPr sz="1800" dirty="0">
                <a:latin typeface="Arial"/>
                <a:cs typeface="Arial"/>
              </a:rPr>
              <a:t>2</a:t>
            </a:r>
            <a:r>
              <a:rPr sz="1800" spc="-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opciones</a:t>
            </a:r>
            <a:endParaRPr sz="1800">
              <a:latin typeface="Arial"/>
              <a:cs typeface="Arial"/>
            </a:endParaRPr>
          </a:p>
          <a:p>
            <a:pPr marL="2212340" lvl="1" indent="-342900">
              <a:lnSpc>
                <a:spcPct val="100000"/>
              </a:lnSpc>
              <a:spcBef>
                <a:spcPts val="370"/>
              </a:spcBef>
              <a:buAutoNum type="arabicPeriod"/>
              <a:tabLst>
                <a:tab pos="2212340" algn="l"/>
                <a:tab pos="2212975" algn="l"/>
              </a:tabLst>
            </a:pPr>
            <a:r>
              <a:rPr sz="1800" dirty="0">
                <a:latin typeface="Arial"/>
                <a:cs typeface="Arial"/>
              </a:rPr>
              <a:t>Clasificación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con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la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clase</a:t>
            </a:r>
            <a:r>
              <a:rPr sz="1800" spc="-10" dirty="0">
                <a:latin typeface="Arial"/>
                <a:cs typeface="Arial"/>
              </a:rPr>
              <a:t> “mayoritaria”</a:t>
            </a:r>
            <a:endParaRPr sz="1800">
              <a:latin typeface="Arial"/>
              <a:cs typeface="Arial"/>
            </a:endParaRPr>
          </a:p>
          <a:p>
            <a:pPr marL="2212340" lvl="1" indent="-342900">
              <a:lnSpc>
                <a:spcPct val="100000"/>
              </a:lnSpc>
              <a:spcBef>
                <a:spcPts val="430"/>
              </a:spcBef>
              <a:buAutoNum type="arabicPeriod"/>
              <a:tabLst>
                <a:tab pos="2212340" algn="l"/>
                <a:tab pos="2212975" algn="l"/>
              </a:tabLst>
            </a:pPr>
            <a:r>
              <a:rPr sz="1800" dirty="0">
                <a:latin typeface="Arial"/>
                <a:cs typeface="Arial"/>
              </a:rPr>
              <a:t>Clasificación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aleatoria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(o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aleatoria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ponderada)</a:t>
            </a:r>
            <a:endParaRPr sz="1800">
              <a:latin typeface="Arial"/>
              <a:cs typeface="Arial"/>
            </a:endParaRPr>
          </a:p>
          <a:p>
            <a:pPr marL="1240790" indent="-285115">
              <a:lnSpc>
                <a:spcPct val="100000"/>
              </a:lnSpc>
              <a:spcBef>
                <a:spcPts val="530"/>
              </a:spcBef>
              <a:buChar char="•"/>
              <a:tabLst>
                <a:tab pos="1240790" algn="l"/>
                <a:tab pos="1241425" algn="l"/>
                <a:tab pos="3050540" algn="l"/>
              </a:tabLst>
            </a:pPr>
            <a:r>
              <a:rPr sz="1800" dirty="0">
                <a:latin typeface="Arial"/>
                <a:cs typeface="Arial"/>
              </a:rPr>
              <a:t>devolver</a:t>
            </a:r>
            <a:r>
              <a:rPr sz="1800" spc="-30" dirty="0">
                <a:latin typeface="Arial"/>
                <a:cs typeface="Arial"/>
              </a:rPr>
              <a:t> </a:t>
            </a:r>
            <a:r>
              <a:rPr sz="1800" spc="-20" dirty="0">
                <a:latin typeface="Arial"/>
                <a:cs typeface="Arial"/>
              </a:rPr>
              <a:t>true</a:t>
            </a:r>
            <a:r>
              <a:rPr sz="1800" dirty="0">
                <a:latin typeface="Arial"/>
                <a:cs typeface="Arial"/>
              </a:rPr>
              <a:t>	//terminar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esta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rama</a:t>
            </a:r>
            <a:r>
              <a:rPr sz="2400" spc="-15" baseline="8680" dirty="0">
                <a:latin typeface="Times New Roman"/>
                <a:cs typeface="Times New Roman"/>
              </a:rPr>
              <a:t>{E1,E2,E3,E4,E5}</a:t>
            </a:r>
            <a:endParaRPr sz="2400" baseline="8680">
              <a:latin typeface="Times New Roman"/>
              <a:cs typeface="Times New Roman"/>
            </a:endParaRPr>
          </a:p>
        </p:txBody>
      </p:sp>
      <p:graphicFrame>
        <p:nvGraphicFramePr>
          <p:cNvPr id="13" name="object 13"/>
          <p:cNvGraphicFramePr>
            <a:graphicFrameLocks noGrp="1"/>
          </p:cNvGraphicFramePr>
          <p:nvPr/>
        </p:nvGraphicFramePr>
        <p:xfrm>
          <a:off x="667775" y="3896889"/>
          <a:ext cx="3130550" cy="20148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696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3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53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3464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b="1" dirty="0">
                          <a:latin typeface="Times New Roman"/>
                          <a:cs typeface="Times New Roman"/>
                        </a:rPr>
                        <a:t>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b="1" spc="-20" dirty="0">
                          <a:latin typeface="Times New Roman"/>
                          <a:cs typeface="Times New Roman"/>
                        </a:rPr>
                        <a:t>edad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b="1" spc="-25" dirty="0">
                          <a:latin typeface="Times New Roman"/>
                          <a:cs typeface="Times New Roman"/>
                        </a:rPr>
                        <a:t>s_a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b="1" spc="-10" dirty="0">
                          <a:latin typeface="Times New Roman"/>
                          <a:cs typeface="Times New Roman"/>
                        </a:rPr>
                        <a:t>tarjeta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64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bajo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210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3333C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3333C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3333C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3333CC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72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683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3333CC"/>
                      </a:solidFill>
                      <a:prstDash val="solid"/>
                    </a:lnT>
                    <a:lnB w="28575">
                      <a:solidFill>
                        <a:srgbClr val="3333C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683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3333CC"/>
                      </a:solidFill>
                      <a:prstDash val="solid"/>
                    </a:lnT>
                    <a:lnB w="28575">
                      <a:solidFill>
                        <a:srgbClr val="3333C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683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3333CC"/>
                      </a:solidFill>
                      <a:prstDash val="solid"/>
                    </a:lnT>
                    <a:lnB w="28575">
                      <a:solidFill>
                        <a:srgbClr val="3333C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683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3333CC"/>
                      </a:solidFill>
                      <a:prstDash val="solid"/>
                    </a:lnT>
                    <a:lnB w="28575">
                      <a:solidFill>
                        <a:srgbClr val="3333CC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305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3333CC"/>
                      </a:solidFill>
                      <a:prstDash val="solid"/>
                    </a:lnT>
                    <a:lnB w="28575">
                      <a:solidFill>
                        <a:srgbClr val="3333C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3333CC"/>
                      </a:solidFill>
                      <a:prstDash val="solid"/>
                    </a:lnT>
                    <a:lnB w="28575">
                      <a:solidFill>
                        <a:srgbClr val="3333C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3333CC"/>
                      </a:solidFill>
                      <a:prstDash val="solid"/>
                    </a:lnT>
                    <a:lnB w="28575">
                      <a:solidFill>
                        <a:srgbClr val="3333C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3333CC"/>
                      </a:solidFill>
                      <a:prstDash val="solid"/>
                    </a:lnT>
                    <a:lnB w="28575">
                      <a:solidFill>
                        <a:srgbClr val="3333CC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68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47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60325" marB="0">
                    <a:lnL w="571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3333CC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47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6032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3333CC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475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6032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3333CC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47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6032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3333CC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4" name="object 14"/>
          <p:cNvSpPr txBox="1"/>
          <p:nvPr/>
        </p:nvSpPr>
        <p:spPr>
          <a:xfrm>
            <a:off x="5642979" y="3815857"/>
            <a:ext cx="914400" cy="352425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27305" rIns="0" bIns="0" rtlCol="0">
            <a:spAutoFit/>
          </a:bodyPr>
          <a:lstStyle/>
          <a:p>
            <a:pPr marL="240665">
              <a:lnSpc>
                <a:spcPct val="100000"/>
              </a:lnSpc>
              <a:spcBef>
                <a:spcPts val="215"/>
              </a:spcBef>
            </a:pPr>
            <a:r>
              <a:rPr sz="1800" spc="-20" dirty="0">
                <a:latin typeface="Times New Roman"/>
                <a:cs typeface="Times New Roman"/>
              </a:rPr>
              <a:t>edad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907156" y="4679458"/>
            <a:ext cx="891540" cy="352425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17145" rIns="0" bIns="0" rtlCol="0">
            <a:spAutoFit/>
          </a:bodyPr>
          <a:lstStyle/>
          <a:p>
            <a:pPr marL="274320">
              <a:lnSpc>
                <a:spcPct val="100000"/>
              </a:lnSpc>
              <a:spcBef>
                <a:spcPts val="135"/>
              </a:spcBef>
            </a:pPr>
            <a:r>
              <a:rPr sz="1800" spc="-25" dirty="0">
                <a:latin typeface="Times New Roman"/>
                <a:cs typeface="Times New Roman"/>
              </a:rPr>
              <a:t>s_a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309088" y="6349491"/>
            <a:ext cx="1548765" cy="4533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805"/>
              </a:lnSpc>
              <a:spcBef>
                <a:spcPts val="100"/>
              </a:spcBef>
            </a:pPr>
            <a:r>
              <a:rPr sz="1600" spc="-10" dirty="0">
                <a:solidFill>
                  <a:srgbClr val="3333CC"/>
                </a:solidFill>
                <a:latin typeface="Times New Roman"/>
                <a:cs typeface="Times New Roman"/>
              </a:rPr>
              <a:t>{E3,E5}</a:t>
            </a:r>
            <a:endParaRPr sz="1600">
              <a:latin typeface="Times New Roman"/>
              <a:cs typeface="Times New Roman"/>
            </a:endParaRPr>
          </a:p>
          <a:p>
            <a:pPr marL="1357630">
              <a:lnSpc>
                <a:spcPts val="1565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32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5004804" y="4153996"/>
            <a:ext cx="1362075" cy="539750"/>
            <a:chOff x="5004804" y="4153996"/>
            <a:chExt cx="1362075" cy="539750"/>
          </a:xfrm>
        </p:grpSpPr>
        <p:sp>
          <p:nvSpPr>
            <p:cNvPr id="18" name="object 18"/>
            <p:cNvSpPr/>
            <p:nvPr/>
          </p:nvSpPr>
          <p:spPr>
            <a:xfrm>
              <a:off x="5019091" y="4168283"/>
              <a:ext cx="1081405" cy="494030"/>
            </a:xfrm>
            <a:custGeom>
              <a:avLst/>
              <a:gdLst/>
              <a:ahLst/>
              <a:cxnLst/>
              <a:rect l="l" t="t" r="r" b="b"/>
              <a:pathLst>
                <a:path w="1081404" h="494029">
                  <a:moveTo>
                    <a:pt x="1081088" y="0"/>
                  </a:moveTo>
                  <a:lnTo>
                    <a:pt x="0" y="493713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98592" y="4168283"/>
              <a:ext cx="254000" cy="511175"/>
            </a:xfrm>
            <a:custGeom>
              <a:avLst/>
              <a:gdLst/>
              <a:ahLst/>
              <a:cxnLst/>
              <a:rect l="l" t="t" r="r" b="b"/>
              <a:pathLst>
                <a:path w="254000" h="511175">
                  <a:moveTo>
                    <a:pt x="0" y="0"/>
                  </a:moveTo>
                  <a:lnTo>
                    <a:pt x="254000" y="511175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5100848" y="4273804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&lt;18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239879" y="4273804"/>
            <a:ext cx="5003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18-</a:t>
            </a:r>
            <a:r>
              <a:rPr sz="1600" spc="-25" dirty="0">
                <a:latin typeface="Times New Roman"/>
                <a:cs typeface="Times New Roman"/>
              </a:rPr>
              <a:t>25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4531729" y="4153996"/>
            <a:ext cx="3599179" cy="875030"/>
            <a:chOff x="4531729" y="4153996"/>
            <a:chExt cx="3599179" cy="875030"/>
          </a:xfrm>
        </p:grpSpPr>
        <p:sp>
          <p:nvSpPr>
            <p:cNvPr id="23" name="object 23"/>
            <p:cNvSpPr/>
            <p:nvPr/>
          </p:nvSpPr>
          <p:spPr>
            <a:xfrm>
              <a:off x="4546017" y="4661996"/>
              <a:ext cx="914400" cy="352425"/>
            </a:xfrm>
            <a:custGeom>
              <a:avLst/>
              <a:gdLst/>
              <a:ahLst/>
              <a:cxnLst/>
              <a:rect l="l" t="t" r="r" b="b"/>
              <a:pathLst>
                <a:path w="914400" h="352425">
                  <a:moveTo>
                    <a:pt x="0" y="0"/>
                  </a:moveTo>
                  <a:lnTo>
                    <a:pt x="914400" y="0"/>
                  </a:lnTo>
                  <a:lnTo>
                    <a:pt x="914400" y="352425"/>
                  </a:lnTo>
                  <a:lnTo>
                    <a:pt x="0" y="352425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098592" y="4168283"/>
              <a:ext cx="1584325" cy="473075"/>
            </a:xfrm>
            <a:custGeom>
              <a:avLst/>
              <a:gdLst/>
              <a:ahLst/>
              <a:cxnLst/>
              <a:rect l="l" t="t" r="r" b="b"/>
              <a:pathLst>
                <a:path w="1584325" h="473075">
                  <a:moveTo>
                    <a:pt x="0" y="0"/>
                  </a:moveTo>
                  <a:lnTo>
                    <a:pt x="1584325" y="473075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247942" y="4661996"/>
              <a:ext cx="868680" cy="335280"/>
            </a:xfrm>
            <a:custGeom>
              <a:avLst/>
              <a:gdLst/>
              <a:ahLst/>
              <a:cxnLst/>
              <a:rect l="l" t="t" r="r" b="b"/>
              <a:pathLst>
                <a:path w="868679" h="335279">
                  <a:moveTo>
                    <a:pt x="0" y="0"/>
                  </a:moveTo>
                  <a:lnTo>
                    <a:pt x="868363" y="0"/>
                  </a:lnTo>
                  <a:lnTo>
                    <a:pt x="868363" y="334963"/>
                  </a:lnTo>
                  <a:lnTo>
                    <a:pt x="0" y="334963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/>
          <p:nvPr/>
        </p:nvSpPr>
        <p:spPr>
          <a:xfrm>
            <a:off x="7075698" y="4151884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&gt;25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27" name="object 27"/>
          <p:cNvGrpSpPr/>
          <p:nvPr/>
        </p:nvGrpSpPr>
        <p:grpSpPr>
          <a:xfrm>
            <a:off x="3925020" y="5033469"/>
            <a:ext cx="3681729" cy="965200"/>
            <a:chOff x="3925020" y="5033469"/>
            <a:chExt cx="3681729" cy="965200"/>
          </a:xfrm>
        </p:grpSpPr>
        <p:sp>
          <p:nvSpPr>
            <p:cNvPr id="28" name="object 28"/>
            <p:cNvSpPr/>
            <p:nvPr/>
          </p:nvSpPr>
          <p:spPr>
            <a:xfrm>
              <a:off x="4342532" y="5047757"/>
              <a:ext cx="2012950" cy="650875"/>
            </a:xfrm>
            <a:custGeom>
              <a:avLst/>
              <a:gdLst/>
              <a:ahLst/>
              <a:cxnLst/>
              <a:rect l="l" t="t" r="r" b="b"/>
              <a:pathLst>
                <a:path w="2012950" h="650875">
                  <a:moveTo>
                    <a:pt x="2012950" y="0"/>
                  </a:moveTo>
                  <a:lnTo>
                    <a:pt x="0" y="650874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353896" y="5047757"/>
              <a:ext cx="1238250" cy="650875"/>
            </a:xfrm>
            <a:custGeom>
              <a:avLst/>
              <a:gdLst/>
              <a:ahLst/>
              <a:cxnLst/>
              <a:rect l="l" t="t" r="r" b="b"/>
              <a:pathLst>
                <a:path w="1238250" h="650875">
                  <a:moveTo>
                    <a:pt x="0" y="0"/>
                  </a:moveTo>
                  <a:lnTo>
                    <a:pt x="1588" y="650874"/>
                  </a:lnTo>
                </a:path>
                <a:path w="1238250" h="650875">
                  <a:moveTo>
                    <a:pt x="0" y="0"/>
                  </a:moveTo>
                  <a:lnTo>
                    <a:pt x="1238250" y="650874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939307" y="5698631"/>
              <a:ext cx="868680" cy="285750"/>
            </a:xfrm>
            <a:custGeom>
              <a:avLst/>
              <a:gdLst/>
              <a:ahLst/>
              <a:cxnLst/>
              <a:rect l="l" t="t" r="r" b="b"/>
              <a:pathLst>
                <a:path w="868679" h="285750">
                  <a:moveTo>
                    <a:pt x="0" y="0"/>
                  </a:moveTo>
                  <a:lnTo>
                    <a:pt x="868363" y="0"/>
                  </a:lnTo>
                  <a:lnTo>
                    <a:pt x="868363" y="285750"/>
                  </a:lnTo>
                  <a:lnTo>
                    <a:pt x="0" y="285750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918921" y="5698631"/>
              <a:ext cx="868680" cy="285750"/>
            </a:xfrm>
            <a:custGeom>
              <a:avLst/>
              <a:gdLst/>
              <a:ahLst/>
              <a:cxnLst/>
              <a:rect l="l" t="t" r="r" b="b"/>
              <a:pathLst>
                <a:path w="868679" h="285750">
                  <a:moveTo>
                    <a:pt x="0" y="0"/>
                  </a:moveTo>
                  <a:lnTo>
                    <a:pt x="868363" y="0"/>
                  </a:lnTo>
                  <a:lnTo>
                    <a:pt x="868363" y="285750"/>
                  </a:lnTo>
                  <a:lnTo>
                    <a:pt x="0" y="285750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4843388" y="5176011"/>
            <a:ext cx="3321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alto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976070" y="5224779"/>
            <a:ext cx="3765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bajo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978577" y="5176011"/>
            <a:ext cx="5353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medio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979370" y="5517975"/>
            <a:ext cx="1295400" cy="1295400"/>
          </a:xfrm>
          <a:custGeom>
            <a:avLst/>
            <a:gdLst/>
            <a:ahLst/>
            <a:cxnLst/>
            <a:rect l="l" t="t" r="r" b="b"/>
            <a:pathLst>
              <a:path w="1295400" h="1295400">
                <a:moveTo>
                  <a:pt x="0" y="647700"/>
                </a:moveTo>
                <a:lnTo>
                  <a:pt x="1776" y="599361"/>
                </a:lnTo>
                <a:lnTo>
                  <a:pt x="7022" y="551987"/>
                </a:lnTo>
                <a:lnTo>
                  <a:pt x="15613" y="505704"/>
                </a:lnTo>
                <a:lnTo>
                  <a:pt x="27422" y="460635"/>
                </a:lnTo>
                <a:lnTo>
                  <a:pt x="42326" y="416907"/>
                </a:lnTo>
                <a:lnTo>
                  <a:pt x="60198" y="374646"/>
                </a:lnTo>
                <a:lnTo>
                  <a:pt x="80914" y="333975"/>
                </a:lnTo>
                <a:lnTo>
                  <a:pt x="104348" y="295020"/>
                </a:lnTo>
                <a:lnTo>
                  <a:pt x="130375" y="257907"/>
                </a:lnTo>
                <a:lnTo>
                  <a:pt x="158869" y="222761"/>
                </a:lnTo>
                <a:lnTo>
                  <a:pt x="189706" y="189706"/>
                </a:lnTo>
                <a:lnTo>
                  <a:pt x="222761" y="158869"/>
                </a:lnTo>
                <a:lnTo>
                  <a:pt x="257907" y="130375"/>
                </a:lnTo>
                <a:lnTo>
                  <a:pt x="295020" y="104348"/>
                </a:lnTo>
                <a:lnTo>
                  <a:pt x="333975" y="80914"/>
                </a:lnTo>
                <a:lnTo>
                  <a:pt x="374646" y="60198"/>
                </a:lnTo>
                <a:lnTo>
                  <a:pt x="416907" y="42326"/>
                </a:lnTo>
                <a:lnTo>
                  <a:pt x="460635" y="27422"/>
                </a:lnTo>
                <a:lnTo>
                  <a:pt x="505704" y="15613"/>
                </a:lnTo>
                <a:lnTo>
                  <a:pt x="551987" y="7022"/>
                </a:lnTo>
                <a:lnTo>
                  <a:pt x="599361" y="1776"/>
                </a:lnTo>
                <a:lnTo>
                  <a:pt x="647700" y="0"/>
                </a:lnTo>
                <a:lnTo>
                  <a:pt x="696038" y="1776"/>
                </a:lnTo>
                <a:lnTo>
                  <a:pt x="743412" y="7022"/>
                </a:lnTo>
                <a:lnTo>
                  <a:pt x="789696" y="15613"/>
                </a:lnTo>
                <a:lnTo>
                  <a:pt x="834764" y="27422"/>
                </a:lnTo>
                <a:lnTo>
                  <a:pt x="878492" y="42326"/>
                </a:lnTo>
                <a:lnTo>
                  <a:pt x="920754" y="60198"/>
                </a:lnTo>
                <a:lnTo>
                  <a:pt x="961424" y="80914"/>
                </a:lnTo>
                <a:lnTo>
                  <a:pt x="1000379" y="104348"/>
                </a:lnTo>
                <a:lnTo>
                  <a:pt x="1037492" y="130375"/>
                </a:lnTo>
                <a:lnTo>
                  <a:pt x="1072638" y="158869"/>
                </a:lnTo>
                <a:lnTo>
                  <a:pt x="1105693" y="189706"/>
                </a:lnTo>
                <a:lnTo>
                  <a:pt x="1136530" y="222761"/>
                </a:lnTo>
                <a:lnTo>
                  <a:pt x="1165024" y="257907"/>
                </a:lnTo>
                <a:lnTo>
                  <a:pt x="1191051" y="295020"/>
                </a:lnTo>
                <a:lnTo>
                  <a:pt x="1214485" y="333975"/>
                </a:lnTo>
                <a:lnTo>
                  <a:pt x="1235201" y="374646"/>
                </a:lnTo>
                <a:lnTo>
                  <a:pt x="1253073" y="416907"/>
                </a:lnTo>
                <a:lnTo>
                  <a:pt x="1267977" y="460635"/>
                </a:lnTo>
                <a:lnTo>
                  <a:pt x="1279786" y="505704"/>
                </a:lnTo>
                <a:lnTo>
                  <a:pt x="1288377" y="551987"/>
                </a:lnTo>
                <a:lnTo>
                  <a:pt x="1293623" y="599361"/>
                </a:lnTo>
                <a:lnTo>
                  <a:pt x="1295400" y="647700"/>
                </a:lnTo>
                <a:lnTo>
                  <a:pt x="1293623" y="696038"/>
                </a:lnTo>
                <a:lnTo>
                  <a:pt x="1288377" y="743412"/>
                </a:lnTo>
                <a:lnTo>
                  <a:pt x="1279786" y="789696"/>
                </a:lnTo>
                <a:lnTo>
                  <a:pt x="1267977" y="834764"/>
                </a:lnTo>
                <a:lnTo>
                  <a:pt x="1253073" y="878492"/>
                </a:lnTo>
                <a:lnTo>
                  <a:pt x="1235201" y="920754"/>
                </a:lnTo>
                <a:lnTo>
                  <a:pt x="1214485" y="961424"/>
                </a:lnTo>
                <a:lnTo>
                  <a:pt x="1191051" y="1000379"/>
                </a:lnTo>
                <a:lnTo>
                  <a:pt x="1165024" y="1037492"/>
                </a:lnTo>
                <a:lnTo>
                  <a:pt x="1136530" y="1072638"/>
                </a:lnTo>
                <a:lnTo>
                  <a:pt x="1105693" y="1105693"/>
                </a:lnTo>
                <a:lnTo>
                  <a:pt x="1072638" y="1136530"/>
                </a:lnTo>
                <a:lnTo>
                  <a:pt x="1037492" y="1165024"/>
                </a:lnTo>
                <a:lnTo>
                  <a:pt x="1000379" y="1191051"/>
                </a:lnTo>
                <a:lnTo>
                  <a:pt x="961424" y="1214485"/>
                </a:lnTo>
                <a:lnTo>
                  <a:pt x="920754" y="1235201"/>
                </a:lnTo>
                <a:lnTo>
                  <a:pt x="878492" y="1253073"/>
                </a:lnTo>
                <a:lnTo>
                  <a:pt x="834764" y="1267977"/>
                </a:lnTo>
                <a:lnTo>
                  <a:pt x="789696" y="1279786"/>
                </a:lnTo>
                <a:lnTo>
                  <a:pt x="743412" y="1288377"/>
                </a:lnTo>
                <a:lnTo>
                  <a:pt x="696038" y="1293623"/>
                </a:lnTo>
                <a:lnTo>
                  <a:pt x="647700" y="1295400"/>
                </a:lnTo>
                <a:lnTo>
                  <a:pt x="599361" y="1293623"/>
                </a:lnTo>
                <a:lnTo>
                  <a:pt x="551987" y="1288377"/>
                </a:lnTo>
                <a:lnTo>
                  <a:pt x="505704" y="1279786"/>
                </a:lnTo>
                <a:lnTo>
                  <a:pt x="460635" y="1267977"/>
                </a:lnTo>
                <a:lnTo>
                  <a:pt x="416907" y="1253073"/>
                </a:lnTo>
                <a:lnTo>
                  <a:pt x="374646" y="1235201"/>
                </a:lnTo>
                <a:lnTo>
                  <a:pt x="333975" y="1214485"/>
                </a:lnTo>
                <a:lnTo>
                  <a:pt x="295020" y="1191051"/>
                </a:lnTo>
                <a:lnTo>
                  <a:pt x="257907" y="1165024"/>
                </a:lnTo>
                <a:lnTo>
                  <a:pt x="222761" y="1136530"/>
                </a:lnTo>
                <a:lnTo>
                  <a:pt x="189706" y="1105693"/>
                </a:lnTo>
                <a:lnTo>
                  <a:pt x="158869" y="1072638"/>
                </a:lnTo>
                <a:lnTo>
                  <a:pt x="130375" y="1037492"/>
                </a:lnTo>
                <a:lnTo>
                  <a:pt x="104348" y="1000379"/>
                </a:lnTo>
                <a:lnTo>
                  <a:pt x="80914" y="961424"/>
                </a:lnTo>
                <a:lnTo>
                  <a:pt x="60198" y="920754"/>
                </a:lnTo>
                <a:lnTo>
                  <a:pt x="42326" y="878492"/>
                </a:lnTo>
                <a:lnTo>
                  <a:pt x="27422" y="834764"/>
                </a:lnTo>
                <a:lnTo>
                  <a:pt x="15613" y="789696"/>
                </a:lnTo>
                <a:lnTo>
                  <a:pt x="7022" y="743412"/>
                </a:lnTo>
                <a:lnTo>
                  <a:pt x="1776" y="696038"/>
                </a:lnTo>
                <a:lnTo>
                  <a:pt x="0" y="647700"/>
                </a:lnTo>
                <a:close/>
              </a:path>
            </a:pathLst>
          </a:custGeom>
          <a:ln w="285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7206382" y="5698630"/>
            <a:ext cx="841375" cy="619125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25400" rIns="0" bIns="0" rtlCol="0">
            <a:spAutoFit/>
          </a:bodyPr>
          <a:lstStyle/>
          <a:p>
            <a:pPr marL="102870">
              <a:lnSpc>
                <a:spcPct val="100000"/>
              </a:lnSpc>
              <a:spcBef>
                <a:spcPts val="200"/>
              </a:spcBef>
            </a:pPr>
            <a:r>
              <a:rPr sz="1800" spc="-10" dirty="0">
                <a:latin typeface="Times New Roman"/>
                <a:cs typeface="Times New Roman"/>
              </a:rPr>
              <a:t>SI(0,5)/</a:t>
            </a:r>
            <a:endParaRPr sz="1800">
              <a:latin typeface="Times New Roman"/>
              <a:cs typeface="Times New Roman"/>
            </a:endParaRPr>
          </a:p>
          <a:p>
            <a:pPr marL="71120">
              <a:lnSpc>
                <a:spcPct val="100000"/>
              </a:lnSpc>
              <a:spcBef>
                <a:spcPts val="25"/>
              </a:spcBef>
            </a:pPr>
            <a:r>
              <a:rPr sz="1800" spc="-10" dirty="0">
                <a:latin typeface="Times New Roman"/>
                <a:cs typeface="Times New Roman"/>
              </a:rPr>
              <a:t>NO(0,5)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37" name="object 3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</p:spTree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5829300"/>
            <a:ext cx="8470900" cy="812800"/>
            <a:chOff x="457200" y="5829300"/>
            <a:chExt cx="8470900" cy="81280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15300" y="5829300"/>
              <a:ext cx="812800" cy="812800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256687" y="1014476"/>
            <a:ext cx="1921510" cy="8458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2135"/>
              </a:lnSpc>
              <a:spcBef>
                <a:spcPts val="100"/>
              </a:spcBef>
            </a:pPr>
            <a:r>
              <a:rPr sz="1800" b="1" i="1" dirty="0">
                <a:latin typeface="Arial"/>
                <a:cs typeface="Arial"/>
              </a:rPr>
              <a:t>termina?(n,</a:t>
            </a:r>
            <a:r>
              <a:rPr sz="1800" b="1" i="1" spc="-20" dirty="0">
                <a:latin typeface="Arial"/>
                <a:cs typeface="Arial"/>
              </a:rPr>
              <a:t> </a:t>
            </a:r>
            <a:r>
              <a:rPr sz="1800" b="1" i="1" dirty="0">
                <a:latin typeface="Arial"/>
                <a:cs typeface="Arial"/>
              </a:rPr>
              <a:t>S,</a:t>
            </a:r>
            <a:r>
              <a:rPr sz="1800" b="1" i="1" spc="-75" dirty="0">
                <a:latin typeface="Arial"/>
                <a:cs typeface="Arial"/>
              </a:rPr>
              <a:t> </a:t>
            </a:r>
            <a:r>
              <a:rPr sz="1800" b="1" i="1" spc="-25" dirty="0">
                <a:latin typeface="Arial"/>
                <a:cs typeface="Arial"/>
              </a:rPr>
              <a:t>A):</a:t>
            </a:r>
            <a:endParaRPr sz="1800">
              <a:latin typeface="Arial"/>
              <a:cs typeface="Arial"/>
            </a:endParaRPr>
          </a:p>
          <a:p>
            <a:pPr marL="295275" marR="335280" indent="914400">
              <a:lnSpc>
                <a:spcPts val="2180"/>
              </a:lnSpc>
              <a:spcBef>
                <a:spcPts val="30"/>
              </a:spcBef>
            </a:pPr>
            <a:r>
              <a:rPr sz="1800" spc="-50" dirty="0">
                <a:latin typeface="Arial"/>
                <a:cs typeface="Arial"/>
              </a:rPr>
              <a:t>… </a:t>
            </a:r>
            <a:r>
              <a:rPr sz="1800" dirty="0">
                <a:latin typeface="Arial"/>
                <a:cs typeface="Arial"/>
              </a:rPr>
              <a:t>En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otro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spc="-20" dirty="0">
                <a:latin typeface="Arial"/>
                <a:cs typeface="Arial"/>
              </a:rPr>
              <a:t>caso</a:t>
            </a:r>
            <a:endParaRPr sz="18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186962" y="1892300"/>
            <a:ext cx="17214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7815" indent="-285115">
              <a:lnSpc>
                <a:spcPct val="100000"/>
              </a:lnSpc>
              <a:spcBef>
                <a:spcPts val="100"/>
              </a:spcBef>
              <a:buChar char="•"/>
              <a:tabLst>
                <a:tab pos="297815" algn="l"/>
                <a:tab pos="298450" algn="l"/>
              </a:tabLst>
            </a:pPr>
            <a:r>
              <a:rPr sz="1800" dirty="0">
                <a:latin typeface="Arial"/>
                <a:cs typeface="Arial"/>
              </a:rPr>
              <a:t>devolver</a:t>
            </a:r>
            <a:r>
              <a:rPr sz="1800" spc="-20" dirty="0">
                <a:latin typeface="Arial"/>
                <a:cs typeface="Arial"/>
              </a:rPr>
              <a:t> false</a:t>
            </a:r>
            <a:endParaRPr sz="18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282462" y="1892300"/>
            <a:ext cx="4737735" cy="5772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Arial"/>
                <a:cs typeface="Arial"/>
              </a:rPr>
              <a:t>//el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nodo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no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es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terminal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y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se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debe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identificar</a:t>
            </a:r>
            <a:r>
              <a:rPr sz="1800" spc="-10" dirty="0">
                <a:latin typeface="Arial"/>
                <a:cs typeface="Arial"/>
              </a:rPr>
              <a:t> </a:t>
            </a:r>
            <a:r>
              <a:rPr sz="1800" spc="-25" dirty="0">
                <a:latin typeface="Arial"/>
                <a:cs typeface="Arial"/>
              </a:rPr>
              <a:t>el</a:t>
            </a:r>
            <a:endParaRPr sz="1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1800" dirty="0">
                <a:latin typeface="Arial"/>
                <a:cs typeface="Arial"/>
              </a:rPr>
              <a:t>//mejor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atributo</a:t>
            </a:r>
            <a:endParaRPr sz="1800">
              <a:latin typeface="Arial"/>
              <a:cs typeface="Arial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852169" marR="5080" indent="-517525">
              <a:lnSpc>
                <a:spcPct val="100800"/>
              </a:lnSpc>
              <a:spcBef>
                <a:spcPts val="75"/>
              </a:spcBef>
            </a:pPr>
            <a:r>
              <a:rPr dirty="0"/>
              <a:t>Algoritmo</a:t>
            </a:r>
            <a:r>
              <a:rPr spc="-30" dirty="0"/>
              <a:t> </a:t>
            </a:r>
            <a:r>
              <a:rPr dirty="0"/>
              <a:t>ID3:</a:t>
            </a:r>
            <a:r>
              <a:rPr spc="-15" dirty="0"/>
              <a:t> </a:t>
            </a:r>
            <a:r>
              <a:rPr dirty="0"/>
              <a:t>¿Determinar</a:t>
            </a:r>
            <a:r>
              <a:rPr spc="-15" dirty="0"/>
              <a:t> </a:t>
            </a:r>
            <a:r>
              <a:rPr dirty="0"/>
              <a:t>si</a:t>
            </a:r>
            <a:r>
              <a:rPr spc="-20" dirty="0"/>
              <a:t> </a:t>
            </a:r>
            <a:r>
              <a:rPr dirty="0"/>
              <a:t>un</a:t>
            </a:r>
            <a:r>
              <a:rPr spc="-15" dirty="0"/>
              <a:t> </a:t>
            </a:r>
            <a:r>
              <a:rPr dirty="0"/>
              <a:t>nodo</a:t>
            </a:r>
            <a:r>
              <a:rPr spc="-20" dirty="0"/>
              <a:t> </a:t>
            </a:r>
            <a:r>
              <a:rPr dirty="0"/>
              <a:t>debe</a:t>
            </a:r>
            <a:r>
              <a:rPr spc="-15" dirty="0"/>
              <a:t> </a:t>
            </a:r>
            <a:r>
              <a:rPr spc="-25" dirty="0"/>
              <a:t>ser </a:t>
            </a:r>
            <a:r>
              <a:rPr dirty="0"/>
              <a:t>final</a:t>
            </a:r>
            <a:r>
              <a:rPr spc="-30" dirty="0"/>
              <a:t> </a:t>
            </a:r>
            <a:r>
              <a:rPr dirty="0"/>
              <a:t>y</a:t>
            </a:r>
            <a:r>
              <a:rPr spc="-15" dirty="0"/>
              <a:t> </a:t>
            </a:r>
            <a:r>
              <a:rPr dirty="0"/>
              <a:t>como</a:t>
            </a:r>
            <a:r>
              <a:rPr spc="-20" dirty="0"/>
              <a:t> </a:t>
            </a:r>
            <a:r>
              <a:rPr dirty="0"/>
              <a:t>etiquetar</a:t>
            </a:r>
            <a:r>
              <a:rPr spc="-15" dirty="0"/>
              <a:t> </a:t>
            </a:r>
            <a:r>
              <a:rPr dirty="0"/>
              <a:t>los</a:t>
            </a:r>
            <a:r>
              <a:rPr spc="-15" dirty="0"/>
              <a:t> </a:t>
            </a:r>
            <a:r>
              <a:rPr dirty="0"/>
              <a:t>nodos</a:t>
            </a:r>
            <a:r>
              <a:rPr spc="-15" dirty="0"/>
              <a:t> </a:t>
            </a:r>
            <a:r>
              <a:rPr spc="-10" dirty="0"/>
              <a:t>finales?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218411" y="3045470"/>
            <a:ext cx="914400" cy="352425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26670" rIns="0" bIns="0" rtlCol="0">
            <a:spAutoFit/>
          </a:bodyPr>
          <a:lstStyle/>
          <a:p>
            <a:pPr marL="240665">
              <a:lnSpc>
                <a:spcPct val="100000"/>
              </a:lnSpc>
              <a:spcBef>
                <a:spcPts val="210"/>
              </a:spcBef>
            </a:pPr>
            <a:r>
              <a:rPr sz="1800" spc="-20" dirty="0">
                <a:latin typeface="Times New Roman"/>
                <a:cs typeface="Times New Roman"/>
              </a:rPr>
              <a:t>edad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883447" y="2731515"/>
            <a:ext cx="155003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{E1,E2,E3,E4,E5}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470824" y="3909071"/>
            <a:ext cx="914400" cy="352425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286385">
              <a:lnSpc>
                <a:spcPct val="100000"/>
              </a:lnSpc>
              <a:spcBef>
                <a:spcPts val="130"/>
              </a:spcBef>
            </a:pPr>
            <a:r>
              <a:rPr sz="1800" spc="-25" dirty="0">
                <a:latin typeface="Times New Roman"/>
                <a:cs typeface="Times New Roman"/>
              </a:rPr>
              <a:t>s_a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429549" y="4264660"/>
            <a:ext cx="998219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solidFill>
                  <a:srgbClr val="3333CC"/>
                </a:solidFill>
                <a:latin typeface="Times New Roman"/>
                <a:cs typeface="Times New Roman"/>
              </a:rPr>
              <a:t>{E3,E4,E5}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5580236" y="3383608"/>
            <a:ext cx="1362075" cy="539750"/>
            <a:chOff x="5580236" y="3383608"/>
            <a:chExt cx="1362075" cy="539750"/>
          </a:xfrm>
        </p:grpSpPr>
        <p:sp>
          <p:nvSpPr>
            <p:cNvPr id="21" name="object 21"/>
            <p:cNvSpPr/>
            <p:nvPr/>
          </p:nvSpPr>
          <p:spPr>
            <a:xfrm>
              <a:off x="5594523" y="3397896"/>
              <a:ext cx="1081405" cy="494030"/>
            </a:xfrm>
            <a:custGeom>
              <a:avLst/>
              <a:gdLst/>
              <a:ahLst/>
              <a:cxnLst/>
              <a:rect l="l" t="t" r="r" b="b"/>
              <a:pathLst>
                <a:path w="1081404" h="494029">
                  <a:moveTo>
                    <a:pt x="1081088" y="0"/>
                  </a:moveTo>
                  <a:lnTo>
                    <a:pt x="0" y="493713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674024" y="3397896"/>
              <a:ext cx="254000" cy="511175"/>
            </a:xfrm>
            <a:custGeom>
              <a:avLst/>
              <a:gdLst/>
              <a:ahLst/>
              <a:cxnLst/>
              <a:rect l="l" t="t" r="r" b="b"/>
              <a:pathLst>
                <a:path w="254000" h="511175">
                  <a:moveTo>
                    <a:pt x="0" y="0"/>
                  </a:moveTo>
                  <a:lnTo>
                    <a:pt x="254000" y="511175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5676280" y="3502660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&lt;18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815311" y="3502660"/>
            <a:ext cx="5003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18-</a:t>
            </a:r>
            <a:r>
              <a:rPr sz="1600" spc="-25" dirty="0">
                <a:latin typeface="Times New Roman"/>
                <a:cs typeface="Times New Roman"/>
              </a:rPr>
              <a:t>25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5107161" y="3383608"/>
            <a:ext cx="3599179" cy="875030"/>
            <a:chOff x="5107161" y="3383608"/>
            <a:chExt cx="3599179" cy="875030"/>
          </a:xfrm>
        </p:grpSpPr>
        <p:sp>
          <p:nvSpPr>
            <p:cNvPr id="26" name="object 26"/>
            <p:cNvSpPr/>
            <p:nvPr/>
          </p:nvSpPr>
          <p:spPr>
            <a:xfrm>
              <a:off x="5121449" y="3891607"/>
              <a:ext cx="914400" cy="352425"/>
            </a:xfrm>
            <a:custGeom>
              <a:avLst/>
              <a:gdLst/>
              <a:ahLst/>
              <a:cxnLst/>
              <a:rect l="l" t="t" r="r" b="b"/>
              <a:pathLst>
                <a:path w="914400" h="352425">
                  <a:moveTo>
                    <a:pt x="0" y="0"/>
                  </a:moveTo>
                  <a:lnTo>
                    <a:pt x="914400" y="0"/>
                  </a:lnTo>
                  <a:lnTo>
                    <a:pt x="914400" y="352425"/>
                  </a:lnTo>
                  <a:lnTo>
                    <a:pt x="0" y="352425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674024" y="3397896"/>
              <a:ext cx="1584325" cy="473075"/>
            </a:xfrm>
            <a:custGeom>
              <a:avLst/>
              <a:gdLst/>
              <a:ahLst/>
              <a:cxnLst/>
              <a:rect l="l" t="t" r="r" b="b"/>
              <a:pathLst>
                <a:path w="1584325" h="473075">
                  <a:moveTo>
                    <a:pt x="0" y="0"/>
                  </a:moveTo>
                  <a:lnTo>
                    <a:pt x="1584325" y="473075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7823374" y="3891607"/>
              <a:ext cx="868680" cy="335280"/>
            </a:xfrm>
            <a:custGeom>
              <a:avLst/>
              <a:gdLst/>
              <a:ahLst/>
              <a:cxnLst/>
              <a:rect l="l" t="t" r="r" b="b"/>
              <a:pathLst>
                <a:path w="868679" h="335279">
                  <a:moveTo>
                    <a:pt x="0" y="0"/>
                  </a:moveTo>
                  <a:lnTo>
                    <a:pt x="868363" y="0"/>
                  </a:lnTo>
                  <a:lnTo>
                    <a:pt x="868363" y="334963"/>
                  </a:lnTo>
                  <a:lnTo>
                    <a:pt x="0" y="334963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 txBox="1"/>
          <p:nvPr/>
        </p:nvSpPr>
        <p:spPr>
          <a:xfrm>
            <a:off x="7651129" y="3383788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&gt;25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30" name="object 30"/>
          <p:cNvGrpSpPr/>
          <p:nvPr/>
        </p:nvGrpSpPr>
        <p:grpSpPr>
          <a:xfrm>
            <a:off x="4530899" y="4499620"/>
            <a:ext cx="4164329" cy="965200"/>
            <a:chOff x="4530899" y="4499620"/>
            <a:chExt cx="4164329" cy="965200"/>
          </a:xfrm>
        </p:grpSpPr>
        <p:sp>
          <p:nvSpPr>
            <p:cNvPr id="31" name="object 31"/>
            <p:cNvSpPr/>
            <p:nvPr/>
          </p:nvSpPr>
          <p:spPr>
            <a:xfrm>
              <a:off x="4948411" y="4513907"/>
              <a:ext cx="2012950" cy="650875"/>
            </a:xfrm>
            <a:custGeom>
              <a:avLst/>
              <a:gdLst/>
              <a:ahLst/>
              <a:cxnLst/>
              <a:rect l="l" t="t" r="r" b="b"/>
              <a:pathLst>
                <a:path w="2012950" h="650875">
                  <a:moveTo>
                    <a:pt x="2012950" y="0"/>
                  </a:moveTo>
                  <a:lnTo>
                    <a:pt x="0" y="650875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959774" y="4513907"/>
              <a:ext cx="1238250" cy="650875"/>
            </a:xfrm>
            <a:custGeom>
              <a:avLst/>
              <a:gdLst/>
              <a:ahLst/>
              <a:cxnLst/>
              <a:rect l="l" t="t" r="r" b="b"/>
              <a:pathLst>
                <a:path w="1238250" h="650875">
                  <a:moveTo>
                    <a:pt x="0" y="0"/>
                  </a:moveTo>
                  <a:lnTo>
                    <a:pt x="1588" y="650875"/>
                  </a:lnTo>
                </a:path>
                <a:path w="1238250" h="650875">
                  <a:moveTo>
                    <a:pt x="0" y="0"/>
                  </a:moveTo>
                  <a:lnTo>
                    <a:pt x="1238250" y="650875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545186" y="5164782"/>
              <a:ext cx="868680" cy="285750"/>
            </a:xfrm>
            <a:custGeom>
              <a:avLst/>
              <a:gdLst/>
              <a:ahLst/>
              <a:cxnLst/>
              <a:rect l="l" t="t" r="r" b="b"/>
              <a:pathLst>
                <a:path w="868679" h="285750">
                  <a:moveTo>
                    <a:pt x="0" y="0"/>
                  </a:moveTo>
                  <a:lnTo>
                    <a:pt x="868363" y="0"/>
                  </a:lnTo>
                  <a:lnTo>
                    <a:pt x="868363" y="285750"/>
                  </a:lnTo>
                  <a:lnTo>
                    <a:pt x="0" y="285750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524799" y="5164782"/>
              <a:ext cx="868680" cy="285750"/>
            </a:xfrm>
            <a:custGeom>
              <a:avLst/>
              <a:gdLst/>
              <a:ahLst/>
              <a:cxnLst/>
              <a:rect l="l" t="t" r="r" b="b"/>
              <a:pathLst>
                <a:path w="868679" h="285750">
                  <a:moveTo>
                    <a:pt x="0" y="0"/>
                  </a:moveTo>
                  <a:lnTo>
                    <a:pt x="868363" y="0"/>
                  </a:lnTo>
                  <a:lnTo>
                    <a:pt x="868363" y="285750"/>
                  </a:lnTo>
                  <a:lnTo>
                    <a:pt x="0" y="285750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7812260" y="5164782"/>
              <a:ext cx="868680" cy="285750"/>
            </a:xfrm>
            <a:custGeom>
              <a:avLst/>
              <a:gdLst/>
              <a:ahLst/>
              <a:cxnLst/>
              <a:rect l="l" t="t" r="r" b="b"/>
              <a:pathLst>
                <a:path w="868679" h="285750">
                  <a:moveTo>
                    <a:pt x="0" y="0"/>
                  </a:moveTo>
                  <a:lnTo>
                    <a:pt x="868363" y="0"/>
                  </a:lnTo>
                  <a:lnTo>
                    <a:pt x="868363" y="285750"/>
                  </a:lnTo>
                  <a:lnTo>
                    <a:pt x="0" y="285750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 txBox="1"/>
          <p:nvPr/>
        </p:nvSpPr>
        <p:spPr>
          <a:xfrm>
            <a:off x="5449267" y="4642611"/>
            <a:ext cx="3321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alto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581948" y="4691379"/>
            <a:ext cx="3765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bajo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584454" y="4642611"/>
            <a:ext cx="5353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medio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6273974" y="3650307"/>
            <a:ext cx="1295400" cy="1295400"/>
          </a:xfrm>
          <a:custGeom>
            <a:avLst/>
            <a:gdLst/>
            <a:ahLst/>
            <a:cxnLst/>
            <a:rect l="l" t="t" r="r" b="b"/>
            <a:pathLst>
              <a:path w="1295400" h="1295400">
                <a:moveTo>
                  <a:pt x="0" y="647700"/>
                </a:moveTo>
                <a:lnTo>
                  <a:pt x="1776" y="599361"/>
                </a:lnTo>
                <a:lnTo>
                  <a:pt x="7022" y="551987"/>
                </a:lnTo>
                <a:lnTo>
                  <a:pt x="15613" y="505704"/>
                </a:lnTo>
                <a:lnTo>
                  <a:pt x="27422" y="460635"/>
                </a:lnTo>
                <a:lnTo>
                  <a:pt x="42326" y="416907"/>
                </a:lnTo>
                <a:lnTo>
                  <a:pt x="60198" y="374646"/>
                </a:lnTo>
                <a:lnTo>
                  <a:pt x="80914" y="333975"/>
                </a:lnTo>
                <a:lnTo>
                  <a:pt x="104348" y="295020"/>
                </a:lnTo>
                <a:lnTo>
                  <a:pt x="130375" y="257907"/>
                </a:lnTo>
                <a:lnTo>
                  <a:pt x="158869" y="222761"/>
                </a:lnTo>
                <a:lnTo>
                  <a:pt x="189706" y="189706"/>
                </a:lnTo>
                <a:lnTo>
                  <a:pt x="222761" y="158869"/>
                </a:lnTo>
                <a:lnTo>
                  <a:pt x="257907" y="130375"/>
                </a:lnTo>
                <a:lnTo>
                  <a:pt x="295020" y="104348"/>
                </a:lnTo>
                <a:lnTo>
                  <a:pt x="333975" y="80914"/>
                </a:lnTo>
                <a:lnTo>
                  <a:pt x="374646" y="60198"/>
                </a:lnTo>
                <a:lnTo>
                  <a:pt x="416907" y="42326"/>
                </a:lnTo>
                <a:lnTo>
                  <a:pt x="460635" y="27422"/>
                </a:lnTo>
                <a:lnTo>
                  <a:pt x="505704" y="15613"/>
                </a:lnTo>
                <a:lnTo>
                  <a:pt x="551987" y="7022"/>
                </a:lnTo>
                <a:lnTo>
                  <a:pt x="599361" y="1776"/>
                </a:lnTo>
                <a:lnTo>
                  <a:pt x="647700" y="0"/>
                </a:lnTo>
                <a:lnTo>
                  <a:pt x="696038" y="1776"/>
                </a:lnTo>
                <a:lnTo>
                  <a:pt x="743412" y="7022"/>
                </a:lnTo>
                <a:lnTo>
                  <a:pt x="789696" y="15613"/>
                </a:lnTo>
                <a:lnTo>
                  <a:pt x="834764" y="27422"/>
                </a:lnTo>
                <a:lnTo>
                  <a:pt x="878492" y="42326"/>
                </a:lnTo>
                <a:lnTo>
                  <a:pt x="920754" y="60198"/>
                </a:lnTo>
                <a:lnTo>
                  <a:pt x="961424" y="80914"/>
                </a:lnTo>
                <a:lnTo>
                  <a:pt x="1000379" y="104348"/>
                </a:lnTo>
                <a:lnTo>
                  <a:pt x="1037492" y="130375"/>
                </a:lnTo>
                <a:lnTo>
                  <a:pt x="1072638" y="158869"/>
                </a:lnTo>
                <a:lnTo>
                  <a:pt x="1105693" y="189706"/>
                </a:lnTo>
                <a:lnTo>
                  <a:pt x="1136530" y="222761"/>
                </a:lnTo>
                <a:lnTo>
                  <a:pt x="1165024" y="257907"/>
                </a:lnTo>
                <a:lnTo>
                  <a:pt x="1191051" y="295020"/>
                </a:lnTo>
                <a:lnTo>
                  <a:pt x="1214485" y="333975"/>
                </a:lnTo>
                <a:lnTo>
                  <a:pt x="1235201" y="374646"/>
                </a:lnTo>
                <a:lnTo>
                  <a:pt x="1253073" y="416907"/>
                </a:lnTo>
                <a:lnTo>
                  <a:pt x="1267977" y="460635"/>
                </a:lnTo>
                <a:lnTo>
                  <a:pt x="1279786" y="505704"/>
                </a:lnTo>
                <a:lnTo>
                  <a:pt x="1288377" y="551987"/>
                </a:lnTo>
                <a:lnTo>
                  <a:pt x="1293623" y="599361"/>
                </a:lnTo>
                <a:lnTo>
                  <a:pt x="1295400" y="647700"/>
                </a:lnTo>
                <a:lnTo>
                  <a:pt x="1293623" y="696038"/>
                </a:lnTo>
                <a:lnTo>
                  <a:pt x="1288377" y="743412"/>
                </a:lnTo>
                <a:lnTo>
                  <a:pt x="1279786" y="789696"/>
                </a:lnTo>
                <a:lnTo>
                  <a:pt x="1267977" y="834764"/>
                </a:lnTo>
                <a:lnTo>
                  <a:pt x="1253073" y="878492"/>
                </a:lnTo>
                <a:lnTo>
                  <a:pt x="1235201" y="920754"/>
                </a:lnTo>
                <a:lnTo>
                  <a:pt x="1214485" y="961424"/>
                </a:lnTo>
                <a:lnTo>
                  <a:pt x="1191051" y="1000379"/>
                </a:lnTo>
                <a:lnTo>
                  <a:pt x="1165024" y="1037492"/>
                </a:lnTo>
                <a:lnTo>
                  <a:pt x="1136530" y="1072638"/>
                </a:lnTo>
                <a:lnTo>
                  <a:pt x="1105693" y="1105693"/>
                </a:lnTo>
                <a:lnTo>
                  <a:pt x="1072638" y="1136530"/>
                </a:lnTo>
                <a:lnTo>
                  <a:pt x="1037492" y="1165024"/>
                </a:lnTo>
                <a:lnTo>
                  <a:pt x="1000379" y="1191051"/>
                </a:lnTo>
                <a:lnTo>
                  <a:pt x="961424" y="1214485"/>
                </a:lnTo>
                <a:lnTo>
                  <a:pt x="920754" y="1235201"/>
                </a:lnTo>
                <a:lnTo>
                  <a:pt x="878492" y="1253073"/>
                </a:lnTo>
                <a:lnTo>
                  <a:pt x="834764" y="1267977"/>
                </a:lnTo>
                <a:lnTo>
                  <a:pt x="789696" y="1279786"/>
                </a:lnTo>
                <a:lnTo>
                  <a:pt x="743412" y="1288377"/>
                </a:lnTo>
                <a:lnTo>
                  <a:pt x="696038" y="1293623"/>
                </a:lnTo>
                <a:lnTo>
                  <a:pt x="647700" y="1295400"/>
                </a:lnTo>
                <a:lnTo>
                  <a:pt x="599361" y="1293623"/>
                </a:lnTo>
                <a:lnTo>
                  <a:pt x="551987" y="1288377"/>
                </a:lnTo>
                <a:lnTo>
                  <a:pt x="505704" y="1279786"/>
                </a:lnTo>
                <a:lnTo>
                  <a:pt x="460635" y="1267977"/>
                </a:lnTo>
                <a:lnTo>
                  <a:pt x="416907" y="1253073"/>
                </a:lnTo>
                <a:lnTo>
                  <a:pt x="374646" y="1235201"/>
                </a:lnTo>
                <a:lnTo>
                  <a:pt x="333975" y="1214485"/>
                </a:lnTo>
                <a:lnTo>
                  <a:pt x="295020" y="1191051"/>
                </a:lnTo>
                <a:lnTo>
                  <a:pt x="257907" y="1165024"/>
                </a:lnTo>
                <a:lnTo>
                  <a:pt x="222761" y="1136530"/>
                </a:lnTo>
                <a:lnTo>
                  <a:pt x="189706" y="1105693"/>
                </a:lnTo>
                <a:lnTo>
                  <a:pt x="158869" y="1072638"/>
                </a:lnTo>
                <a:lnTo>
                  <a:pt x="130375" y="1037492"/>
                </a:lnTo>
                <a:lnTo>
                  <a:pt x="104348" y="1000379"/>
                </a:lnTo>
                <a:lnTo>
                  <a:pt x="80914" y="961424"/>
                </a:lnTo>
                <a:lnTo>
                  <a:pt x="60198" y="920754"/>
                </a:lnTo>
                <a:lnTo>
                  <a:pt x="42326" y="878492"/>
                </a:lnTo>
                <a:lnTo>
                  <a:pt x="27422" y="834764"/>
                </a:lnTo>
                <a:lnTo>
                  <a:pt x="15613" y="789696"/>
                </a:lnTo>
                <a:lnTo>
                  <a:pt x="7022" y="743412"/>
                </a:lnTo>
                <a:lnTo>
                  <a:pt x="1776" y="696038"/>
                </a:lnTo>
                <a:lnTo>
                  <a:pt x="0" y="647700"/>
                </a:lnTo>
                <a:close/>
              </a:path>
            </a:pathLst>
          </a:custGeom>
          <a:ln w="285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" name="object 40"/>
          <p:cNvGrpSpPr/>
          <p:nvPr/>
        </p:nvGrpSpPr>
        <p:grpSpPr>
          <a:xfrm>
            <a:off x="1333741" y="3994862"/>
            <a:ext cx="676275" cy="1036955"/>
            <a:chOff x="1333741" y="3994862"/>
            <a:chExt cx="676275" cy="1036955"/>
          </a:xfrm>
        </p:grpSpPr>
        <p:sp>
          <p:nvSpPr>
            <p:cNvPr id="41" name="object 41"/>
            <p:cNvSpPr/>
            <p:nvPr/>
          </p:nvSpPr>
          <p:spPr>
            <a:xfrm>
              <a:off x="1347961" y="4009082"/>
              <a:ext cx="647700" cy="1008380"/>
            </a:xfrm>
            <a:custGeom>
              <a:avLst/>
              <a:gdLst/>
              <a:ahLst/>
              <a:cxnLst/>
              <a:rect l="l" t="t" r="r" b="b"/>
              <a:pathLst>
                <a:path w="647700" h="1008379">
                  <a:moveTo>
                    <a:pt x="0" y="0"/>
                  </a:moveTo>
                  <a:lnTo>
                    <a:pt x="647700" y="1008062"/>
                  </a:lnTo>
                </a:path>
              </a:pathLst>
            </a:custGeom>
            <a:ln w="28440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347961" y="4009082"/>
              <a:ext cx="647700" cy="1008380"/>
            </a:xfrm>
            <a:custGeom>
              <a:avLst/>
              <a:gdLst/>
              <a:ahLst/>
              <a:cxnLst/>
              <a:rect l="l" t="t" r="r" b="b"/>
              <a:pathLst>
                <a:path w="647700" h="1008379">
                  <a:moveTo>
                    <a:pt x="647700" y="0"/>
                  </a:moveTo>
                  <a:lnTo>
                    <a:pt x="0" y="1008062"/>
                  </a:lnTo>
                </a:path>
              </a:pathLst>
            </a:custGeom>
            <a:ln w="28440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43" name="object 43"/>
          <p:cNvGraphicFramePr>
            <a:graphicFrameLocks noGrp="1"/>
          </p:cNvGraphicFramePr>
          <p:nvPr/>
        </p:nvGraphicFramePr>
        <p:xfrm>
          <a:off x="541579" y="2986799"/>
          <a:ext cx="3126105" cy="20148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696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3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53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3464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b="1" dirty="0">
                          <a:latin typeface="Times New Roman"/>
                          <a:cs typeface="Times New Roman"/>
                        </a:rPr>
                        <a:t>E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b="1" spc="-20" dirty="0">
                          <a:latin typeface="Times New Roman"/>
                          <a:cs typeface="Times New Roman"/>
                        </a:rPr>
                        <a:t>edad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b="1" spc="-25" dirty="0">
                          <a:latin typeface="Times New Roman"/>
                          <a:cs typeface="Times New Roman"/>
                        </a:rPr>
                        <a:t>s_a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b="1" spc="-10" dirty="0">
                          <a:latin typeface="Times New Roman"/>
                          <a:cs typeface="Times New Roman"/>
                        </a:rPr>
                        <a:t>tarjeta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64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bajo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718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3333C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3333C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3333C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3333CC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401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3333CC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3333CC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3333CC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3333CC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Ej4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147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29845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2984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2984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2984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5146675" y="3957637"/>
            <a:ext cx="3526154" cy="1743075"/>
            <a:chOff x="5146675" y="3957637"/>
            <a:chExt cx="3526154" cy="1743075"/>
          </a:xfrm>
        </p:grpSpPr>
        <p:sp>
          <p:nvSpPr>
            <p:cNvPr id="8" name="object 8"/>
            <p:cNvSpPr/>
            <p:nvPr/>
          </p:nvSpPr>
          <p:spPr>
            <a:xfrm>
              <a:off x="5148262" y="5295900"/>
              <a:ext cx="3519804" cy="304800"/>
            </a:xfrm>
            <a:custGeom>
              <a:avLst/>
              <a:gdLst/>
              <a:ahLst/>
              <a:cxnLst/>
              <a:rect l="l" t="t" r="r" b="b"/>
              <a:pathLst>
                <a:path w="3519804" h="304800">
                  <a:moveTo>
                    <a:pt x="3519487" y="0"/>
                  </a:moveTo>
                  <a:lnTo>
                    <a:pt x="879868" y="0"/>
                  </a:lnTo>
                  <a:lnTo>
                    <a:pt x="0" y="304799"/>
                  </a:lnTo>
                  <a:lnTo>
                    <a:pt x="2639618" y="304799"/>
                  </a:lnTo>
                  <a:lnTo>
                    <a:pt x="3519487" y="0"/>
                  </a:lnTo>
                  <a:close/>
                </a:path>
              </a:pathLst>
            </a:custGeom>
            <a:solidFill>
              <a:srgbClr val="B2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148262" y="5295900"/>
              <a:ext cx="3519804" cy="304800"/>
            </a:xfrm>
            <a:custGeom>
              <a:avLst/>
              <a:gdLst/>
              <a:ahLst/>
              <a:cxnLst/>
              <a:rect l="l" t="t" r="r" b="b"/>
              <a:pathLst>
                <a:path w="3519804" h="304800">
                  <a:moveTo>
                    <a:pt x="0" y="304800"/>
                  </a:moveTo>
                  <a:lnTo>
                    <a:pt x="879867" y="0"/>
                  </a:lnTo>
                  <a:lnTo>
                    <a:pt x="3519487" y="0"/>
                  </a:lnTo>
                  <a:lnTo>
                    <a:pt x="2639619" y="304800"/>
                  </a:lnTo>
                  <a:lnTo>
                    <a:pt x="0" y="30480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5151437" y="5600699"/>
              <a:ext cx="2627630" cy="97155"/>
            </a:xfrm>
            <a:custGeom>
              <a:avLst/>
              <a:gdLst/>
              <a:ahLst/>
              <a:cxnLst/>
              <a:rect l="l" t="t" r="r" b="b"/>
              <a:pathLst>
                <a:path w="2627629" h="97154">
                  <a:moveTo>
                    <a:pt x="2627312" y="0"/>
                  </a:moveTo>
                  <a:lnTo>
                    <a:pt x="0" y="0"/>
                  </a:lnTo>
                  <a:lnTo>
                    <a:pt x="0" y="96838"/>
                  </a:lnTo>
                  <a:lnTo>
                    <a:pt x="2627312" y="96838"/>
                  </a:lnTo>
                  <a:lnTo>
                    <a:pt x="2627312" y="0"/>
                  </a:lnTo>
                  <a:close/>
                </a:path>
              </a:pathLst>
            </a:custGeom>
            <a:solidFill>
              <a:srgbClr val="B2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151437" y="5600699"/>
              <a:ext cx="2627630" cy="97155"/>
            </a:xfrm>
            <a:custGeom>
              <a:avLst/>
              <a:gdLst/>
              <a:ahLst/>
              <a:cxnLst/>
              <a:rect l="l" t="t" r="r" b="b"/>
              <a:pathLst>
                <a:path w="2627629" h="97154">
                  <a:moveTo>
                    <a:pt x="0" y="0"/>
                  </a:moveTo>
                  <a:lnTo>
                    <a:pt x="2627312" y="0"/>
                  </a:lnTo>
                  <a:lnTo>
                    <a:pt x="2627312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781925" y="5295900"/>
              <a:ext cx="889000" cy="403225"/>
            </a:xfrm>
            <a:custGeom>
              <a:avLst/>
              <a:gdLst/>
              <a:ahLst/>
              <a:cxnLst/>
              <a:rect l="l" t="t" r="r" b="b"/>
              <a:pathLst>
                <a:path w="889000" h="403225">
                  <a:moveTo>
                    <a:pt x="889000" y="0"/>
                  </a:moveTo>
                  <a:lnTo>
                    <a:pt x="0" y="301624"/>
                  </a:lnTo>
                  <a:lnTo>
                    <a:pt x="0" y="403224"/>
                  </a:lnTo>
                  <a:lnTo>
                    <a:pt x="889000" y="85725"/>
                  </a:lnTo>
                  <a:lnTo>
                    <a:pt x="889000" y="0"/>
                  </a:lnTo>
                  <a:close/>
                </a:path>
              </a:pathLst>
            </a:custGeom>
            <a:solidFill>
              <a:srgbClr val="B2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781925" y="5295900"/>
              <a:ext cx="889000" cy="403225"/>
            </a:xfrm>
            <a:custGeom>
              <a:avLst/>
              <a:gdLst/>
              <a:ahLst/>
              <a:cxnLst/>
              <a:rect l="l" t="t" r="r" b="b"/>
              <a:pathLst>
                <a:path w="889000" h="403225">
                  <a:moveTo>
                    <a:pt x="0" y="301625"/>
                  </a:moveTo>
                  <a:lnTo>
                    <a:pt x="0" y="403225"/>
                  </a:lnTo>
                  <a:lnTo>
                    <a:pt x="889000" y="85725"/>
                  </a:lnTo>
                  <a:lnTo>
                    <a:pt x="889000" y="0"/>
                  </a:lnTo>
                  <a:lnTo>
                    <a:pt x="0" y="3016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503987" y="5054997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8" y="0"/>
                  </a:moveTo>
                  <a:lnTo>
                    <a:pt x="0" y="0"/>
                  </a:lnTo>
                  <a:lnTo>
                    <a:pt x="0" y="472676"/>
                  </a:lnTo>
                  <a:lnTo>
                    <a:pt x="472678" y="472676"/>
                  </a:lnTo>
                  <a:lnTo>
                    <a:pt x="472678" y="0"/>
                  </a:lnTo>
                  <a:close/>
                </a:path>
              </a:pathLst>
            </a:custGeom>
            <a:solidFill>
              <a:srgbClr val="00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976666" y="4897437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5" h="630554">
                  <a:moveTo>
                    <a:pt x="157558" y="0"/>
                  </a:moveTo>
                  <a:lnTo>
                    <a:pt x="0" y="157560"/>
                  </a:lnTo>
                  <a:lnTo>
                    <a:pt x="0" y="630236"/>
                  </a:lnTo>
                  <a:lnTo>
                    <a:pt x="157558" y="472677"/>
                  </a:lnTo>
                  <a:lnTo>
                    <a:pt x="157558" y="0"/>
                  </a:lnTo>
                  <a:close/>
                </a:path>
              </a:pathLst>
            </a:custGeom>
            <a:solidFill>
              <a:srgbClr val="00C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503987" y="4897437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58" y="0"/>
                  </a:lnTo>
                  <a:lnTo>
                    <a:pt x="0" y="157560"/>
                  </a:lnTo>
                  <a:lnTo>
                    <a:pt x="472678" y="157560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32FF3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503987" y="4897437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7" y="0"/>
                  </a:lnTo>
                  <a:lnTo>
                    <a:pt x="630237" y="472677"/>
                  </a:lnTo>
                  <a:lnTo>
                    <a:pt x="472678" y="630235"/>
                  </a:lnTo>
                  <a:lnTo>
                    <a:pt x="0" y="630235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8" y="157559"/>
                  </a:lnTo>
                  <a:lnTo>
                    <a:pt x="630237" y="0"/>
                  </a:lnTo>
                </a:path>
                <a:path w="630554" h="630554">
                  <a:moveTo>
                    <a:pt x="472678" y="157559"/>
                  </a:moveTo>
                  <a:lnTo>
                    <a:pt x="472678" y="6302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561137" y="4585097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8" y="0"/>
                  </a:moveTo>
                  <a:lnTo>
                    <a:pt x="0" y="0"/>
                  </a:lnTo>
                  <a:lnTo>
                    <a:pt x="0" y="472676"/>
                  </a:lnTo>
                  <a:lnTo>
                    <a:pt x="472678" y="472676"/>
                  </a:lnTo>
                  <a:lnTo>
                    <a:pt x="472678" y="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033816" y="4427537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5" h="630554">
                  <a:moveTo>
                    <a:pt x="157558" y="0"/>
                  </a:moveTo>
                  <a:lnTo>
                    <a:pt x="0" y="157560"/>
                  </a:lnTo>
                  <a:lnTo>
                    <a:pt x="0" y="630236"/>
                  </a:lnTo>
                  <a:lnTo>
                    <a:pt x="157558" y="472677"/>
                  </a:lnTo>
                  <a:lnTo>
                    <a:pt x="157558" y="0"/>
                  </a:lnTo>
                  <a:close/>
                </a:path>
              </a:pathLst>
            </a:custGeom>
            <a:solidFill>
              <a:srgbClr val="CDC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561137" y="4427537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58" y="0"/>
                  </a:lnTo>
                  <a:lnTo>
                    <a:pt x="0" y="157560"/>
                  </a:lnTo>
                  <a:lnTo>
                    <a:pt x="472678" y="157560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FFFF3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561137" y="4427537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7" y="0"/>
                  </a:lnTo>
                  <a:lnTo>
                    <a:pt x="630237" y="472677"/>
                  </a:lnTo>
                  <a:lnTo>
                    <a:pt x="472678" y="630235"/>
                  </a:lnTo>
                  <a:lnTo>
                    <a:pt x="0" y="630235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8" y="157559"/>
                  </a:lnTo>
                  <a:lnTo>
                    <a:pt x="630237" y="0"/>
                  </a:lnTo>
                </a:path>
                <a:path w="630554" h="630554">
                  <a:moveTo>
                    <a:pt x="472678" y="157559"/>
                  </a:moveTo>
                  <a:lnTo>
                    <a:pt x="472678" y="6302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489700" y="4116785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8" y="0"/>
                  </a:moveTo>
                  <a:lnTo>
                    <a:pt x="0" y="0"/>
                  </a:lnTo>
                  <a:lnTo>
                    <a:pt x="0" y="472676"/>
                  </a:lnTo>
                  <a:lnTo>
                    <a:pt x="472678" y="472676"/>
                  </a:lnTo>
                  <a:lnTo>
                    <a:pt x="472678" y="0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962378" y="3959225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5" h="630554">
                  <a:moveTo>
                    <a:pt x="157558" y="0"/>
                  </a:moveTo>
                  <a:lnTo>
                    <a:pt x="0" y="157560"/>
                  </a:lnTo>
                  <a:lnTo>
                    <a:pt x="0" y="630236"/>
                  </a:lnTo>
                  <a:lnTo>
                    <a:pt x="157558" y="472677"/>
                  </a:lnTo>
                  <a:lnTo>
                    <a:pt x="157558" y="0"/>
                  </a:lnTo>
                  <a:close/>
                </a:path>
              </a:pathLst>
            </a:custGeom>
            <a:solidFill>
              <a:srgbClr val="CD2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489700" y="3959225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60" y="0"/>
                  </a:lnTo>
                  <a:lnTo>
                    <a:pt x="0" y="157560"/>
                  </a:lnTo>
                  <a:lnTo>
                    <a:pt x="472678" y="157560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FF5B3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489700" y="3959225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4">
                  <a:moveTo>
                    <a:pt x="0" y="157559"/>
                  </a:moveTo>
                  <a:lnTo>
                    <a:pt x="157559" y="0"/>
                  </a:lnTo>
                  <a:lnTo>
                    <a:pt x="630238" y="0"/>
                  </a:lnTo>
                  <a:lnTo>
                    <a:pt x="630238" y="472677"/>
                  </a:lnTo>
                  <a:lnTo>
                    <a:pt x="472679" y="630236"/>
                  </a:lnTo>
                  <a:lnTo>
                    <a:pt x="0" y="630236"/>
                  </a:lnTo>
                  <a:lnTo>
                    <a:pt x="0" y="157559"/>
                  </a:lnTo>
                  <a:close/>
                </a:path>
                <a:path w="630554" h="630554">
                  <a:moveTo>
                    <a:pt x="0" y="157559"/>
                  </a:moveTo>
                  <a:lnTo>
                    <a:pt x="472679" y="157559"/>
                  </a:lnTo>
                  <a:lnTo>
                    <a:pt x="630238" y="0"/>
                  </a:lnTo>
                </a:path>
                <a:path w="630554" h="630554">
                  <a:moveTo>
                    <a:pt x="472679" y="157559"/>
                  </a:moveTo>
                  <a:lnTo>
                    <a:pt x="472679" y="6302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5207000" y="1646237"/>
            <a:ext cx="3526154" cy="1352550"/>
            <a:chOff x="5207000" y="1646237"/>
            <a:chExt cx="3526154" cy="1352550"/>
          </a:xfrm>
        </p:grpSpPr>
        <p:sp>
          <p:nvSpPr>
            <p:cNvPr id="27" name="object 27"/>
            <p:cNvSpPr/>
            <p:nvPr/>
          </p:nvSpPr>
          <p:spPr>
            <a:xfrm>
              <a:off x="5208587" y="2593975"/>
              <a:ext cx="3519804" cy="304800"/>
            </a:xfrm>
            <a:custGeom>
              <a:avLst/>
              <a:gdLst/>
              <a:ahLst/>
              <a:cxnLst/>
              <a:rect l="l" t="t" r="r" b="b"/>
              <a:pathLst>
                <a:path w="3519804" h="304800">
                  <a:moveTo>
                    <a:pt x="3519487" y="0"/>
                  </a:moveTo>
                  <a:lnTo>
                    <a:pt x="879868" y="0"/>
                  </a:lnTo>
                  <a:lnTo>
                    <a:pt x="0" y="304800"/>
                  </a:lnTo>
                  <a:lnTo>
                    <a:pt x="2639620" y="304800"/>
                  </a:lnTo>
                  <a:lnTo>
                    <a:pt x="3519487" y="0"/>
                  </a:lnTo>
                  <a:close/>
                </a:path>
              </a:pathLst>
            </a:custGeom>
            <a:solidFill>
              <a:srgbClr val="B2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208587" y="2593975"/>
              <a:ext cx="3519804" cy="304800"/>
            </a:xfrm>
            <a:custGeom>
              <a:avLst/>
              <a:gdLst/>
              <a:ahLst/>
              <a:cxnLst/>
              <a:rect l="l" t="t" r="r" b="b"/>
              <a:pathLst>
                <a:path w="3519804" h="304800">
                  <a:moveTo>
                    <a:pt x="0" y="304800"/>
                  </a:moveTo>
                  <a:lnTo>
                    <a:pt x="879867" y="0"/>
                  </a:lnTo>
                  <a:lnTo>
                    <a:pt x="3519487" y="0"/>
                  </a:lnTo>
                  <a:lnTo>
                    <a:pt x="2639619" y="304800"/>
                  </a:lnTo>
                  <a:lnTo>
                    <a:pt x="0" y="30480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211762" y="2898775"/>
              <a:ext cx="2627630" cy="97155"/>
            </a:xfrm>
            <a:custGeom>
              <a:avLst/>
              <a:gdLst/>
              <a:ahLst/>
              <a:cxnLst/>
              <a:rect l="l" t="t" r="r" b="b"/>
              <a:pathLst>
                <a:path w="2627629" h="97155">
                  <a:moveTo>
                    <a:pt x="2627312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2627312" y="96837"/>
                  </a:lnTo>
                  <a:lnTo>
                    <a:pt x="2627312" y="0"/>
                  </a:lnTo>
                  <a:close/>
                </a:path>
              </a:pathLst>
            </a:custGeom>
            <a:solidFill>
              <a:srgbClr val="B2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211762" y="2898775"/>
              <a:ext cx="2627630" cy="97155"/>
            </a:xfrm>
            <a:custGeom>
              <a:avLst/>
              <a:gdLst/>
              <a:ahLst/>
              <a:cxnLst/>
              <a:rect l="l" t="t" r="r" b="b"/>
              <a:pathLst>
                <a:path w="2627629" h="97155">
                  <a:moveTo>
                    <a:pt x="0" y="0"/>
                  </a:moveTo>
                  <a:lnTo>
                    <a:pt x="2627312" y="0"/>
                  </a:lnTo>
                  <a:lnTo>
                    <a:pt x="2627312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842250" y="2593975"/>
              <a:ext cx="889000" cy="403225"/>
            </a:xfrm>
            <a:custGeom>
              <a:avLst/>
              <a:gdLst/>
              <a:ahLst/>
              <a:cxnLst/>
              <a:rect l="l" t="t" r="r" b="b"/>
              <a:pathLst>
                <a:path w="889000" h="403225">
                  <a:moveTo>
                    <a:pt x="889000" y="0"/>
                  </a:moveTo>
                  <a:lnTo>
                    <a:pt x="0" y="301625"/>
                  </a:lnTo>
                  <a:lnTo>
                    <a:pt x="0" y="403225"/>
                  </a:lnTo>
                  <a:lnTo>
                    <a:pt x="889000" y="85725"/>
                  </a:lnTo>
                  <a:lnTo>
                    <a:pt x="889000" y="0"/>
                  </a:lnTo>
                  <a:close/>
                </a:path>
              </a:pathLst>
            </a:custGeom>
            <a:solidFill>
              <a:srgbClr val="B2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842250" y="2593975"/>
              <a:ext cx="889000" cy="403225"/>
            </a:xfrm>
            <a:custGeom>
              <a:avLst/>
              <a:gdLst/>
              <a:ahLst/>
              <a:cxnLst/>
              <a:rect l="l" t="t" r="r" b="b"/>
              <a:pathLst>
                <a:path w="889000" h="403225">
                  <a:moveTo>
                    <a:pt x="0" y="301625"/>
                  </a:moveTo>
                  <a:lnTo>
                    <a:pt x="0" y="403225"/>
                  </a:lnTo>
                  <a:lnTo>
                    <a:pt x="889000" y="85725"/>
                  </a:lnTo>
                  <a:lnTo>
                    <a:pt x="889000" y="0"/>
                  </a:lnTo>
                  <a:lnTo>
                    <a:pt x="0" y="30162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503987" y="2348310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8" y="0"/>
                  </a:moveTo>
                  <a:lnTo>
                    <a:pt x="0" y="0"/>
                  </a:lnTo>
                  <a:lnTo>
                    <a:pt x="0" y="472677"/>
                  </a:lnTo>
                  <a:lnTo>
                    <a:pt x="472678" y="472677"/>
                  </a:lnTo>
                  <a:lnTo>
                    <a:pt x="472678" y="0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976666" y="2190750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5" h="630555">
                  <a:moveTo>
                    <a:pt x="157558" y="0"/>
                  </a:moveTo>
                  <a:lnTo>
                    <a:pt x="0" y="157560"/>
                  </a:lnTo>
                  <a:lnTo>
                    <a:pt x="0" y="630237"/>
                  </a:lnTo>
                  <a:lnTo>
                    <a:pt x="157558" y="472678"/>
                  </a:lnTo>
                  <a:lnTo>
                    <a:pt x="157558" y="0"/>
                  </a:lnTo>
                  <a:close/>
                </a:path>
              </a:pathLst>
            </a:custGeom>
            <a:solidFill>
              <a:srgbClr val="CD2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503987" y="2190750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60" y="0"/>
                  </a:lnTo>
                  <a:lnTo>
                    <a:pt x="0" y="157560"/>
                  </a:lnTo>
                  <a:lnTo>
                    <a:pt x="472678" y="157560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FF5B3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503987" y="2190750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5">
                  <a:moveTo>
                    <a:pt x="0" y="157559"/>
                  </a:moveTo>
                  <a:lnTo>
                    <a:pt x="157559" y="0"/>
                  </a:lnTo>
                  <a:lnTo>
                    <a:pt x="630237" y="0"/>
                  </a:lnTo>
                  <a:lnTo>
                    <a:pt x="630237" y="472679"/>
                  </a:lnTo>
                  <a:lnTo>
                    <a:pt x="472678" y="630238"/>
                  </a:lnTo>
                  <a:lnTo>
                    <a:pt x="0" y="630238"/>
                  </a:lnTo>
                  <a:lnTo>
                    <a:pt x="0" y="157559"/>
                  </a:lnTo>
                  <a:close/>
                </a:path>
                <a:path w="630554" h="630555">
                  <a:moveTo>
                    <a:pt x="0" y="157559"/>
                  </a:moveTo>
                  <a:lnTo>
                    <a:pt x="472678" y="157559"/>
                  </a:lnTo>
                  <a:lnTo>
                    <a:pt x="630237" y="0"/>
                  </a:lnTo>
                </a:path>
                <a:path w="630554" h="630555">
                  <a:moveTo>
                    <a:pt x="472678" y="157559"/>
                  </a:moveTo>
                  <a:lnTo>
                    <a:pt x="472678" y="6302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185025" y="2372122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8" y="0"/>
                  </a:moveTo>
                  <a:lnTo>
                    <a:pt x="0" y="0"/>
                  </a:lnTo>
                  <a:lnTo>
                    <a:pt x="0" y="472677"/>
                  </a:lnTo>
                  <a:lnTo>
                    <a:pt x="472678" y="472677"/>
                  </a:lnTo>
                  <a:lnTo>
                    <a:pt x="472678" y="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657703" y="2214562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5" h="630555">
                  <a:moveTo>
                    <a:pt x="157558" y="0"/>
                  </a:moveTo>
                  <a:lnTo>
                    <a:pt x="0" y="157560"/>
                  </a:lnTo>
                  <a:lnTo>
                    <a:pt x="0" y="630237"/>
                  </a:lnTo>
                  <a:lnTo>
                    <a:pt x="157558" y="472678"/>
                  </a:lnTo>
                  <a:lnTo>
                    <a:pt x="157558" y="0"/>
                  </a:lnTo>
                  <a:close/>
                </a:path>
              </a:pathLst>
            </a:custGeom>
            <a:solidFill>
              <a:srgbClr val="CDC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185025" y="2214562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60" y="0"/>
                  </a:lnTo>
                  <a:lnTo>
                    <a:pt x="0" y="157560"/>
                  </a:lnTo>
                  <a:lnTo>
                    <a:pt x="472678" y="157560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FFFF3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185025" y="2214562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5">
                  <a:moveTo>
                    <a:pt x="0" y="157559"/>
                  </a:moveTo>
                  <a:lnTo>
                    <a:pt x="157559" y="0"/>
                  </a:lnTo>
                  <a:lnTo>
                    <a:pt x="630238" y="0"/>
                  </a:lnTo>
                  <a:lnTo>
                    <a:pt x="630238" y="472678"/>
                  </a:lnTo>
                  <a:lnTo>
                    <a:pt x="472679" y="630237"/>
                  </a:lnTo>
                  <a:lnTo>
                    <a:pt x="0" y="630237"/>
                  </a:lnTo>
                  <a:lnTo>
                    <a:pt x="0" y="157559"/>
                  </a:lnTo>
                  <a:close/>
                </a:path>
                <a:path w="630554" h="630555">
                  <a:moveTo>
                    <a:pt x="0" y="157559"/>
                  </a:moveTo>
                  <a:lnTo>
                    <a:pt x="472679" y="157559"/>
                  </a:lnTo>
                  <a:lnTo>
                    <a:pt x="630238" y="0"/>
                  </a:lnTo>
                </a:path>
                <a:path w="630554" h="630555">
                  <a:moveTo>
                    <a:pt x="472679" y="157559"/>
                  </a:moveTo>
                  <a:lnTo>
                    <a:pt x="472679" y="6302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594475" y="1805385"/>
              <a:ext cx="473075" cy="473075"/>
            </a:xfrm>
            <a:custGeom>
              <a:avLst/>
              <a:gdLst/>
              <a:ahLst/>
              <a:cxnLst/>
              <a:rect l="l" t="t" r="r" b="b"/>
              <a:pathLst>
                <a:path w="473075" h="473075">
                  <a:moveTo>
                    <a:pt x="472678" y="0"/>
                  </a:moveTo>
                  <a:lnTo>
                    <a:pt x="0" y="0"/>
                  </a:lnTo>
                  <a:lnTo>
                    <a:pt x="0" y="472676"/>
                  </a:lnTo>
                  <a:lnTo>
                    <a:pt x="472678" y="472676"/>
                  </a:lnTo>
                  <a:lnTo>
                    <a:pt x="472678" y="0"/>
                  </a:lnTo>
                  <a:close/>
                </a:path>
              </a:pathLst>
            </a:custGeom>
            <a:solidFill>
              <a:srgbClr val="00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067153" y="1647825"/>
              <a:ext cx="158115" cy="630555"/>
            </a:xfrm>
            <a:custGeom>
              <a:avLst/>
              <a:gdLst/>
              <a:ahLst/>
              <a:cxnLst/>
              <a:rect l="l" t="t" r="r" b="b"/>
              <a:pathLst>
                <a:path w="158115" h="630555">
                  <a:moveTo>
                    <a:pt x="157558" y="0"/>
                  </a:moveTo>
                  <a:lnTo>
                    <a:pt x="0" y="157560"/>
                  </a:lnTo>
                  <a:lnTo>
                    <a:pt x="0" y="630236"/>
                  </a:lnTo>
                  <a:lnTo>
                    <a:pt x="157558" y="472677"/>
                  </a:lnTo>
                  <a:lnTo>
                    <a:pt x="157558" y="0"/>
                  </a:lnTo>
                  <a:close/>
                </a:path>
              </a:pathLst>
            </a:custGeom>
            <a:solidFill>
              <a:srgbClr val="00C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594475" y="1647825"/>
              <a:ext cx="630555" cy="158115"/>
            </a:xfrm>
            <a:custGeom>
              <a:avLst/>
              <a:gdLst/>
              <a:ahLst/>
              <a:cxnLst/>
              <a:rect l="l" t="t" r="r" b="b"/>
              <a:pathLst>
                <a:path w="630554" h="158114">
                  <a:moveTo>
                    <a:pt x="630237" y="0"/>
                  </a:moveTo>
                  <a:lnTo>
                    <a:pt x="157560" y="0"/>
                  </a:lnTo>
                  <a:lnTo>
                    <a:pt x="0" y="157560"/>
                  </a:lnTo>
                  <a:lnTo>
                    <a:pt x="472678" y="157560"/>
                  </a:lnTo>
                  <a:lnTo>
                    <a:pt x="630237" y="0"/>
                  </a:lnTo>
                  <a:close/>
                </a:path>
              </a:pathLst>
            </a:custGeom>
            <a:solidFill>
              <a:srgbClr val="32FF3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594475" y="1647825"/>
              <a:ext cx="630555" cy="630555"/>
            </a:xfrm>
            <a:custGeom>
              <a:avLst/>
              <a:gdLst/>
              <a:ahLst/>
              <a:cxnLst/>
              <a:rect l="l" t="t" r="r" b="b"/>
              <a:pathLst>
                <a:path w="630554" h="630555">
                  <a:moveTo>
                    <a:pt x="0" y="157559"/>
                  </a:moveTo>
                  <a:lnTo>
                    <a:pt x="157559" y="0"/>
                  </a:lnTo>
                  <a:lnTo>
                    <a:pt x="630238" y="0"/>
                  </a:lnTo>
                  <a:lnTo>
                    <a:pt x="630238" y="472677"/>
                  </a:lnTo>
                  <a:lnTo>
                    <a:pt x="472679" y="630236"/>
                  </a:lnTo>
                  <a:lnTo>
                    <a:pt x="0" y="630236"/>
                  </a:lnTo>
                  <a:lnTo>
                    <a:pt x="0" y="157559"/>
                  </a:lnTo>
                  <a:close/>
                </a:path>
                <a:path w="630554" h="630555">
                  <a:moveTo>
                    <a:pt x="0" y="157559"/>
                  </a:moveTo>
                  <a:lnTo>
                    <a:pt x="472679" y="157559"/>
                  </a:lnTo>
                  <a:lnTo>
                    <a:pt x="630238" y="0"/>
                  </a:lnTo>
                </a:path>
                <a:path w="630554" h="630555">
                  <a:moveTo>
                    <a:pt x="472679" y="157559"/>
                  </a:moveTo>
                  <a:lnTo>
                    <a:pt x="472679" y="6302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318895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35" dirty="0"/>
              <a:t> </a:t>
            </a:r>
            <a:r>
              <a:rPr dirty="0"/>
              <a:t>El</a:t>
            </a:r>
            <a:r>
              <a:rPr spc="-25" dirty="0"/>
              <a:t> </a:t>
            </a:r>
            <a:r>
              <a:rPr dirty="0"/>
              <a:t>mundo</a:t>
            </a:r>
            <a:r>
              <a:rPr spc="-2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los</a:t>
            </a:r>
            <a:r>
              <a:rPr spc="-20" dirty="0"/>
              <a:t> </a:t>
            </a:r>
            <a:r>
              <a:rPr spc="-10" dirty="0"/>
              <a:t>bloques</a:t>
            </a:r>
          </a:p>
        </p:txBody>
      </p:sp>
      <p:pic>
        <p:nvPicPr>
          <p:cNvPr id="46" name="object 4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667250" y="1219199"/>
            <a:ext cx="141287" cy="4772025"/>
          </a:xfrm>
          <a:prstGeom prst="rect">
            <a:avLst/>
          </a:prstGeom>
        </p:spPr>
      </p:pic>
      <p:sp>
        <p:nvSpPr>
          <p:cNvPr id="47" name="object 47"/>
          <p:cNvSpPr txBox="1"/>
          <p:nvPr/>
        </p:nvSpPr>
        <p:spPr>
          <a:xfrm>
            <a:off x="574040" y="1139331"/>
            <a:ext cx="3384550" cy="1007110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sz="2000" b="1" spc="-10" dirty="0">
                <a:latin typeface="Times New Roman"/>
                <a:cs typeface="Times New Roman"/>
              </a:rPr>
              <a:t>Situaciones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09550" marR="5080" indent="-196850">
              <a:lnSpc>
                <a:spcPts val="2090"/>
              </a:lnSpc>
              <a:spcBef>
                <a:spcPts val="640"/>
              </a:spcBef>
              <a:buFont typeface="Times New Roman"/>
              <a:buChar char="•"/>
              <a:tabLst>
                <a:tab pos="209550" algn="l"/>
              </a:tabLst>
            </a:pP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bloques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 mesa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longitud ilimitada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12 </a:t>
            </a:r>
            <a:r>
              <a:rPr spc="-50" dirty="0"/>
              <a:t>–</a:t>
            </a:r>
          </a:p>
        </p:txBody>
      </p:sp>
      <p:sp>
        <p:nvSpPr>
          <p:cNvPr id="48" name="object 48"/>
          <p:cNvSpPr txBox="1"/>
          <p:nvPr/>
        </p:nvSpPr>
        <p:spPr>
          <a:xfrm>
            <a:off x="6388100" y="3580892"/>
            <a:ext cx="876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10" dirty="0">
                <a:latin typeface="Times New Roman"/>
                <a:cs typeface="Times New Roman"/>
              </a:rPr>
              <a:t>Objetivo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74040" y="2285379"/>
            <a:ext cx="3573779" cy="1322070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sz="2000" b="1" spc="-10" dirty="0">
                <a:latin typeface="Times New Roman"/>
                <a:cs typeface="Times New Roman"/>
              </a:rPr>
              <a:t>Acciones:</a:t>
            </a:r>
            <a:endParaRPr sz="2000">
              <a:latin typeface="Times New Roman"/>
              <a:cs typeface="Times New Roman"/>
            </a:endParaRPr>
          </a:p>
          <a:p>
            <a:pPr marL="209550" indent="-196850">
              <a:lnSpc>
                <a:spcPct val="100000"/>
              </a:lnSpc>
              <a:spcBef>
                <a:spcPts val="515"/>
              </a:spcBef>
              <a:buFont typeface="Times New Roman"/>
              <a:buChar char="•"/>
              <a:tabLst>
                <a:tab pos="209550" algn="l"/>
              </a:tabLst>
            </a:pPr>
            <a:r>
              <a:rPr sz="1800" i="1" dirty="0">
                <a:latin typeface="Times New Roman"/>
                <a:cs typeface="Times New Roman"/>
              </a:rPr>
              <a:t>apilar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i="1" dirty="0">
                <a:latin typeface="Times New Roman"/>
                <a:cs typeface="Times New Roman"/>
              </a:rPr>
              <a:t>Y</a:t>
            </a:r>
            <a:r>
              <a:rPr sz="1800" dirty="0">
                <a:latin typeface="Times New Roman"/>
                <a:cs typeface="Times New Roman"/>
              </a:rPr>
              <a:t>):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poner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encima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  <a:p>
            <a:pPr marL="777240" lvl="1" indent="-285115">
              <a:lnSpc>
                <a:spcPct val="100000"/>
              </a:lnSpc>
              <a:spcBef>
                <a:spcPts val="345"/>
              </a:spcBef>
              <a:buChar char="–"/>
              <a:tabLst>
                <a:tab pos="777240" algn="l"/>
                <a:tab pos="777875" algn="l"/>
              </a:tabLst>
            </a:pPr>
            <a:r>
              <a:rPr sz="1600" dirty="0">
                <a:latin typeface="Times New Roman"/>
                <a:cs typeface="Times New Roman"/>
              </a:rPr>
              <a:t>Prec.: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bloques </a:t>
            </a:r>
            <a:r>
              <a:rPr sz="1600" i="1" dirty="0">
                <a:latin typeface="Times New Roman"/>
                <a:cs typeface="Times New Roman"/>
              </a:rPr>
              <a:t>X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 </a:t>
            </a:r>
            <a:r>
              <a:rPr sz="1600" i="1" dirty="0">
                <a:latin typeface="Times New Roman"/>
                <a:cs typeface="Times New Roman"/>
              </a:rPr>
              <a:t>Y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están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libres</a:t>
            </a:r>
            <a:endParaRPr sz="1600">
              <a:latin typeface="Times New Roman"/>
              <a:cs typeface="Times New Roman"/>
            </a:endParaRPr>
          </a:p>
          <a:p>
            <a:pPr marL="777240" lvl="1" indent="-285115">
              <a:lnSpc>
                <a:spcPct val="100000"/>
              </a:lnSpc>
              <a:spcBef>
                <a:spcPts val="380"/>
              </a:spcBef>
              <a:buChar char="–"/>
              <a:tabLst>
                <a:tab pos="777240" algn="l"/>
                <a:tab pos="777875" algn="l"/>
              </a:tabLst>
            </a:pPr>
            <a:r>
              <a:rPr sz="1600" dirty="0">
                <a:latin typeface="Times New Roman"/>
                <a:cs typeface="Times New Roman"/>
              </a:rPr>
              <a:t>Efecto: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bloque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X </a:t>
            </a:r>
            <a:r>
              <a:rPr sz="1600" dirty="0">
                <a:latin typeface="Times New Roman"/>
                <a:cs typeface="Times New Roman"/>
              </a:rPr>
              <a:t>está encima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spc="-50" dirty="0">
                <a:latin typeface="Times New Roman"/>
                <a:cs typeface="Times New Roman"/>
              </a:rPr>
              <a:t>Y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74040" y="3641852"/>
            <a:ext cx="2908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09550" indent="-196850">
              <a:lnSpc>
                <a:spcPct val="100000"/>
              </a:lnSpc>
              <a:spcBef>
                <a:spcPts val="100"/>
              </a:spcBef>
              <a:buFont typeface="Times New Roman"/>
              <a:buChar char="•"/>
              <a:tabLst>
                <a:tab pos="209550" algn="l"/>
              </a:tabLst>
            </a:pPr>
            <a:r>
              <a:rPr sz="1800" i="1" dirty="0">
                <a:latin typeface="Times New Roman"/>
                <a:cs typeface="Times New Roman"/>
              </a:rPr>
              <a:t>quitar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Y</a:t>
            </a:r>
            <a:r>
              <a:rPr sz="1800" dirty="0">
                <a:latin typeface="Times New Roman"/>
                <a:cs typeface="Times New Roman"/>
              </a:rPr>
              <a:t>):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poner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Y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mesa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74040" y="3911092"/>
            <a:ext cx="4019550" cy="2258695"/>
          </a:xfrm>
          <a:prstGeom prst="rect">
            <a:avLst/>
          </a:prstGeom>
        </p:spPr>
        <p:txBody>
          <a:bodyPr vert="horz" wrap="square" lIns="0" tIns="60960" rIns="0" bIns="0" rtlCol="0">
            <a:spAutoFit/>
          </a:bodyPr>
          <a:lstStyle/>
          <a:p>
            <a:pPr marL="777240" indent="-285115">
              <a:lnSpc>
                <a:spcPct val="100000"/>
              </a:lnSpc>
              <a:spcBef>
                <a:spcPts val="480"/>
              </a:spcBef>
              <a:buChar char="–"/>
              <a:tabLst>
                <a:tab pos="777240" algn="l"/>
                <a:tab pos="777875" algn="l"/>
              </a:tabLst>
            </a:pPr>
            <a:r>
              <a:rPr sz="1600" dirty="0">
                <a:latin typeface="Times New Roman"/>
                <a:cs typeface="Times New Roman"/>
              </a:rPr>
              <a:t>Prec.: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bloque </a:t>
            </a:r>
            <a:r>
              <a:rPr sz="1600" i="1" dirty="0">
                <a:latin typeface="Times New Roman"/>
                <a:cs typeface="Times New Roman"/>
              </a:rPr>
              <a:t>Y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está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libre</a:t>
            </a:r>
            <a:endParaRPr sz="1600">
              <a:latin typeface="Times New Roman"/>
              <a:cs typeface="Times New Roman"/>
            </a:endParaRPr>
          </a:p>
          <a:p>
            <a:pPr marL="777240" indent="-285115">
              <a:lnSpc>
                <a:spcPct val="100000"/>
              </a:lnSpc>
              <a:spcBef>
                <a:spcPts val="385"/>
              </a:spcBef>
              <a:buChar char="–"/>
              <a:tabLst>
                <a:tab pos="777240" algn="l"/>
                <a:tab pos="777875" algn="l"/>
              </a:tabLst>
            </a:pPr>
            <a:r>
              <a:rPr sz="1600" dirty="0">
                <a:latin typeface="Times New Roman"/>
                <a:cs typeface="Times New Roman"/>
              </a:rPr>
              <a:t>Efecto: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bloque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Y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está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 la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20" dirty="0">
                <a:latin typeface="Times New Roman"/>
                <a:cs typeface="Times New Roman"/>
              </a:rPr>
              <a:t>mesa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2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2000" b="1" dirty="0">
                <a:latin typeface="Times New Roman"/>
                <a:cs typeface="Times New Roman"/>
              </a:rPr>
              <a:t>Actitud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del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agente:</a:t>
            </a:r>
            <a:endParaRPr sz="2000">
              <a:latin typeface="Times New Roman"/>
              <a:cs typeface="Times New Roman"/>
            </a:endParaRPr>
          </a:p>
          <a:p>
            <a:pPr marL="209550" indent="-196850">
              <a:lnSpc>
                <a:spcPct val="100000"/>
              </a:lnSpc>
              <a:spcBef>
                <a:spcPts val="509"/>
              </a:spcBef>
              <a:buChar char="•"/>
              <a:tabLst>
                <a:tab pos="209550" algn="l"/>
              </a:tabLst>
            </a:pPr>
            <a:r>
              <a:rPr sz="1800" dirty="0">
                <a:latin typeface="Times New Roman"/>
                <a:cs typeface="Times New Roman"/>
              </a:rPr>
              <a:t>Objetivo: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cierta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configuración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bloques</a:t>
            </a:r>
            <a:endParaRPr sz="1800">
              <a:latin typeface="Times New Roman"/>
              <a:cs typeface="Times New Roman"/>
            </a:endParaRPr>
          </a:p>
          <a:p>
            <a:pPr marL="209550" indent="-196850">
              <a:lnSpc>
                <a:spcPct val="100000"/>
              </a:lnSpc>
              <a:spcBef>
                <a:spcPts val="430"/>
              </a:spcBef>
              <a:buChar char="•"/>
              <a:tabLst>
                <a:tab pos="209550" algn="l"/>
              </a:tabLst>
            </a:pPr>
            <a:r>
              <a:rPr sz="1800" dirty="0">
                <a:latin typeface="Times New Roman"/>
                <a:cs typeface="Times New Roman"/>
              </a:rPr>
              <a:t>Sólo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posición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vertical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relevante</a:t>
            </a:r>
            <a:endParaRPr sz="1800">
              <a:latin typeface="Times New Roman"/>
              <a:cs typeface="Times New Roman"/>
            </a:endParaRPr>
          </a:p>
          <a:p>
            <a:pPr marL="209550" indent="-196850">
              <a:lnSpc>
                <a:spcPct val="100000"/>
              </a:lnSpc>
              <a:spcBef>
                <a:spcPts val="459"/>
              </a:spcBef>
              <a:buChar char="•"/>
              <a:tabLst>
                <a:tab pos="209550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coste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cada acción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uno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917088" y="1212596"/>
            <a:ext cx="1818639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latin typeface="Times New Roman"/>
                <a:cs typeface="Times New Roman"/>
              </a:rPr>
              <a:t>Situación</a:t>
            </a:r>
            <a:r>
              <a:rPr sz="1800" b="1" spc="-25" dirty="0">
                <a:latin typeface="Times New Roman"/>
                <a:cs typeface="Times New Roman"/>
              </a:rPr>
              <a:t> </a:t>
            </a:r>
            <a:r>
              <a:rPr sz="1800" b="1" spc="-10" dirty="0">
                <a:latin typeface="Times New Roman"/>
                <a:cs typeface="Times New Roman"/>
              </a:rPr>
              <a:t>presente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648970">
              <a:lnSpc>
                <a:spcPct val="100000"/>
              </a:lnSpc>
              <a:spcBef>
                <a:spcPts val="100"/>
              </a:spcBef>
            </a:pPr>
            <a:r>
              <a:rPr dirty="0"/>
              <a:t>Ejecución</a:t>
            </a:r>
            <a:r>
              <a:rPr spc="-35" dirty="0"/>
              <a:t> </a:t>
            </a:r>
            <a:r>
              <a:rPr dirty="0"/>
              <a:t>del</a:t>
            </a:r>
            <a:r>
              <a:rPr spc="-25" dirty="0"/>
              <a:t> </a:t>
            </a:r>
            <a:r>
              <a:rPr dirty="0"/>
              <a:t>algoritmo</a:t>
            </a:r>
            <a:r>
              <a:rPr spc="-25" dirty="0"/>
              <a:t> </a:t>
            </a:r>
            <a:r>
              <a:rPr dirty="0"/>
              <a:t>en</a:t>
            </a:r>
            <a:r>
              <a:rPr spc="-30" dirty="0"/>
              <a:t> </a:t>
            </a:r>
            <a:r>
              <a:rPr dirty="0"/>
              <a:t>nuestro</a:t>
            </a:r>
            <a:r>
              <a:rPr spc="-20" dirty="0"/>
              <a:t> </a:t>
            </a:r>
            <a:r>
              <a:rPr spc="-10" dirty="0"/>
              <a:t>ejemplo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5868987" y="1585467"/>
            <a:ext cx="155003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{E1,E2,E3,E4,E5}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106987" y="2747962"/>
            <a:ext cx="914400" cy="352425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97180">
              <a:lnSpc>
                <a:spcPts val="1905"/>
              </a:lnSpc>
            </a:pPr>
            <a:r>
              <a:rPr sz="1800" spc="-25" dirty="0">
                <a:latin typeface="Times New Roman"/>
                <a:cs typeface="Times New Roman"/>
              </a:rPr>
              <a:t>s_a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3476692" y="3422716"/>
            <a:ext cx="3278504" cy="1298575"/>
            <a:chOff x="3476692" y="3422716"/>
            <a:chExt cx="3278504" cy="1298575"/>
          </a:xfrm>
        </p:grpSpPr>
        <p:sp>
          <p:nvSpPr>
            <p:cNvPr id="15" name="object 15"/>
            <p:cNvSpPr/>
            <p:nvPr/>
          </p:nvSpPr>
          <p:spPr>
            <a:xfrm>
              <a:off x="3490912" y="3436936"/>
              <a:ext cx="2012950" cy="650875"/>
            </a:xfrm>
            <a:custGeom>
              <a:avLst/>
              <a:gdLst/>
              <a:ahLst/>
              <a:cxnLst/>
              <a:rect l="l" t="t" r="r" b="b"/>
              <a:pathLst>
                <a:path w="2012950" h="650875">
                  <a:moveTo>
                    <a:pt x="2012950" y="0"/>
                  </a:moveTo>
                  <a:lnTo>
                    <a:pt x="0" y="650874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502276" y="3436936"/>
              <a:ext cx="1238250" cy="650875"/>
            </a:xfrm>
            <a:custGeom>
              <a:avLst/>
              <a:gdLst/>
              <a:ahLst/>
              <a:cxnLst/>
              <a:rect l="l" t="t" r="r" b="b"/>
              <a:pathLst>
                <a:path w="1238250" h="650875">
                  <a:moveTo>
                    <a:pt x="0" y="0"/>
                  </a:moveTo>
                  <a:lnTo>
                    <a:pt x="1588" y="650874"/>
                  </a:lnTo>
                </a:path>
                <a:path w="1238250" h="650875">
                  <a:moveTo>
                    <a:pt x="0" y="0"/>
                  </a:moveTo>
                  <a:lnTo>
                    <a:pt x="1238250" y="650874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067301" y="4087810"/>
              <a:ext cx="876300" cy="619125"/>
            </a:xfrm>
            <a:custGeom>
              <a:avLst/>
              <a:gdLst/>
              <a:ahLst/>
              <a:cxnLst/>
              <a:rect l="l" t="t" r="r" b="b"/>
              <a:pathLst>
                <a:path w="876300" h="619125">
                  <a:moveTo>
                    <a:pt x="0" y="0"/>
                  </a:moveTo>
                  <a:lnTo>
                    <a:pt x="876300" y="0"/>
                  </a:lnTo>
                  <a:lnTo>
                    <a:pt x="876300" y="619124"/>
                  </a:lnTo>
                  <a:lnTo>
                    <a:pt x="0" y="619124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381068" y="1459773"/>
          <a:ext cx="3128010" cy="20243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696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3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53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3782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b="1" dirty="0">
                          <a:latin typeface="Times New Roman"/>
                          <a:cs typeface="Times New Roman"/>
                        </a:rPr>
                        <a:t>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FF33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b="1" spc="-20" dirty="0">
                          <a:latin typeface="Times New Roman"/>
                          <a:cs typeface="Times New Roman"/>
                        </a:rPr>
                        <a:t>edad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FF33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b="1" spc="-25" dirty="0">
                          <a:latin typeface="Times New Roman"/>
                          <a:cs typeface="Times New Roman"/>
                        </a:rPr>
                        <a:t>s_a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FF33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b="1" spc="-10" dirty="0">
                          <a:latin typeface="Times New Roman"/>
                          <a:cs typeface="Times New Roman"/>
                        </a:rPr>
                        <a:t>tarjeta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FF33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147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Ej1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115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FF33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11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FF33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bajo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11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FF33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11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FF33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718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FF339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FF339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FF3399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FF3399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925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FF3399"/>
                      </a:solidFill>
                      <a:prstDash val="solid"/>
                    </a:lnT>
                    <a:lnB w="57150">
                      <a:solidFill>
                        <a:srgbClr val="FF66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FF3399"/>
                      </a:solidFill>
                      <a:prstDash val="solid"/>
                    </a:lnT>
                    <a:lnB w="57150">
                      <a:solidFill>
                        <a:srgbClr val="FF66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FF3399"/>
                      </a:solidFill>
                      <a:prstDash val="solid"/>
                    </a:lnT>
                    <a:lnB w="57150">
                      <a:solidFill>
                        <a:srgbClr val="FF66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FF3399"/>
                      </a:solidFill>
                      <a:prstDash val="solid"/>
                    </a:lnT>
                    <a:lnB w="57150">
                      <a:solidFill>
                        <a:srgbClr val="FF66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8450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57150">
                      <a:solidFill>
                        <a:srgbClr val="FF6600"/>
                      </a:solidFill>
                      <a:prstDash val="solid"/>
                    </a:lnT>
                    <a:lnB w="28575">
                      <a:solidFill>
                        <a:srgbClr val="FF66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57150">
                      <a:solidFill>
                        <a:srgbClr val="FF6600"/>
                      </a:solidFill>
                      <a:prstDash val="solid"/>
                    </a:lnT>
                    <a:lnB w="28575">
                      <a:solidFill>
                        <a:srgbClr val="FF66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57150">
                      <a:solidFill>
                        <a:srgbClr val="FF6600"/>
                      </a:solidFill>
                      <a:prstDash val="solid"/>
                    </a:lnT>
                    <a:lnB w="28575">
                      <a:solidFill>
                        <a:srgbClr val="FF66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57150">
                      <a:solidFill>
                        <a:srgbClr val="FF6600"/>
                      </a:solidFill>
                      <a:prstDash val="solid"/>
                    </a:lnT>
                    <a:lnB w="28575">
                      <a:solidFill>
                        <a:srgbClr val="FF66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205"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715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FF6600"/>
                      </a:solidFill>
                      <a:prstDash val="solid"/>
                    </a:lnT>
                    <a:lnB w="571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71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FF6600"/>
                      </a:solidFill>
                      <a:prstDash val="solid"/>
                    </a:lnT>
                    <a:lnB w="571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71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FF6600"/>
                      </a:solidFill>
                      <a:prstDash val="solid"/>
                    </a:lnT>
                    <a:lnB w="571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715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FF6600"/>
                      </a:solidFill>
                      <a:prstDash val="solid"/>
                    </a:lnT>
                    <a:lnB w="571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3991769" y="3566667"/>
            <a:ext cx="3321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alto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124450" y="3612388"/>
            <a:ext cx="3765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bajo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126957" y="3566667"/>
            <a:ext cx="5353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medio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106568" y="3594100"/>
            <a:ext cx="21971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solidFill>
                  <a:srgbClr val="00CC99"/>
                </a:solidFill>
                <a:latin typeface="Times New Roman"/>
                <a:cs typeface="Times New Roman"/>
              </a:rPr>
              <a:t>{}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374481" y="4737100"/>
            <a:ext cx="21971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solidFill>
                  <a:srgbClr val="CC66FF"/>
                </a:solidFill>
                <a:latin typeface="Times New Roman"/>
                <a:cs typeface="Times New Roman"/>
              </a:rPr>
              <a:t>{}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051425" y="3121659"/>
            <a:ext cx="998219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solidFill>
                  <a:srgbClr val="3333CC"/>
                </a:solidFill>
                <a:latin typeface="Times New Roman"/>
                <a:cs typeface="Times New Roman"/>
              </a:rPr>
              <a:t>{E3,E4,E5}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456362" y="2765426"/>
            <a:ext cx="914400" cy="352425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318770">
              <a:lnSpc>
                <a:spcPts val="1985"/>
              </a:lnSpc>
            </a:pPr>
            <a:r>
              <a:rPr sz="1800" spc="-25" dirty="0">
                <a:latin typeface="Times New Roman"/>
                <a:cs typeface="Times New Roman"/>
              </a:rPr>
              <a:t>NO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808912" y="2747962"/>
            <a:ext cx="868680" cy="82550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138430" rIns="0" bIns="0" rtlCol="0">
            <a:spAutoFit/>
          </a:bodyPr>
          <a:lstStyle/>
          <a:p>
            <a:pPr marL="32384">
              <a:lnSpc>
                <a:spcPct val="100000"/>
              </a:lnSpc>
              <a:spcBef>
                <a:spcPts val="1090"/>
              </a:spcBef>
            </a:pPr>
            <a:r>
              <a:rPr sz="1800" spc="-10" dirty="0">
                <a:latin typeface="Times New Roman"/>
                <a:cs typeface="Times New Roman"/>
              </a:rPr>
              <a:t>NO(0,6)/</a:t>
            </a:r>
            <a:endParaRPr sz="1800">
              <a:latin typeface="Times New Roman"/>
              <a:cs typeface="Times New Roman"/>
            </a:endParaRPr>
          </a:p>
          <a:p>
            <a:pPr marL="127635">
              <a:lnSpc>
                <a:spcPct val="100000"/>
              </a:lnSpc>
              <a:spcBef>
                <a:spcPts val="45"/>
              </a:spcBef>
            </a:pPr>
            <a:r>
              <a:rPr sz="1800" spc="-10" dirty="0">
                <a:latin typeface="Times New Roman"/>
                <a:cs typeface="Times New Roman"/>
              </a:rPr>
              <a:t>SI(0,4)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087687" y="4087809"/>
            <a:ext cx="868680" cy="28575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78130">
              <a:lnSpc>
                <a:spcPts val="1775"/>
              </a:lnSpc>
            </a:pPr>
            <a:r>
              <a:rPr sz="1800" spc="-25" dirty="0">
                <a:latin typeface="Times New Roman"/>
                <a:cs typeface="Times New Roman"/>
              </a:rPr>
              <a:t>SI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070476" y="4025900"/>
            <a:ext cx="971550" cy="5803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95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SI(0,66)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1800" spc="-10" dirty="0">
                <a:latin typeface="Times New Roman"/>
                <a:cs typeface="Times New Roman"/>
              </a:rPr>
              <a:t>/NO(0,33)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354762" y="4087809"/>
            <a:ext cx="849630" cy="665480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04775">
              <a:lnSpc>
                <a:spcPts val="1775"/>
              </a:lnSpc>
            </a:pPr>
            <a:r>
              <a:rPr sz="1800" spc="-10" dirty="0">
                <a:latin typeface="Times New Roman"/>
                <a:cs typeface="Times New Roman"/>
              </a:rPr>
              <a:t>SI(0,5)</a:t>
            </a:r>
            <a:endParaRPr sz="1800">
              <a:latin typeface="Times New Roman"/>
              <a:cs typeface="Times New Roman"/>
            </a:endParaRPr>
          </a:p>
          <a:p>
            <a:pPr marL="9525">
              <a:lnSpc>
                <a:spcPct val="100000"/>
              </a:lnSpc>
              <a:spcBef>
                <a:spcPts val="45"/>
              </a:spcBef>
            </a:pPr>
            <a:r>
              <a:rPr sz="1800" spc="-10" dirty="0">
                <a:latin typeface="Times New Roman"/>
                <a:cs typeface="Times New Roman"/>
              </a:rPr>
              <a:t>/NO(0,5)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553198" y="3121659"/>
            <a:ext cx="72199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solidFill>
                  <a:srgbClr val="FF3300"/>
                </a:solidFill>
                <a:latin typeface="Times New Roman"/>
                <a:cs typeface="Times New Roman"/>
              </a:rPr>
              <a:t>{E1,E2}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378573" y="4773676"/>
            <a:ext cx="72199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solidFill>
                  <a:srgbClr val="FF3399"/>
                </a:solidFill>
                <a:latin typeface="Times New Roman"/>
                <a:cs typeface="Times New Roman"/>
              </a:rPr>
              <a:t>{E3,E5}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292475" y="4395723"/>
            <a:ext cx="4457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solidFill>
                  <a:srgbClr val="FF9933"/>
                </a:solidFill>
                <a:latin typeface="Times New Roman"/>
                <a:cs typeface="Times New Roman"/>
              </a:rPr>
              <a:t>{E4}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5565775" y="2239963"/>
            <a:ext cx="1362075" cy="539750"/>
            <a:chOff x="5565775" y="2239963"/>
            <a:chExt cx="1362075" cy="539750"/>
          </a:xfrm>
        </p:grpSpPr>
        <p:sp>
          <p:nvSpPr>
            <p:cNvPr id="34" name="object 34"/>
            <p:cNvSpPr/>
            <p:nvPr/>
          </p:nvSpPr>
          <p:spPr>
            <a:xfrm>
              <a:off x="5580062" y="2254251"/>
              <a:ext cx="1081405" cy="494030"/>
            </a:xfrm>
            <a:custGeom>
              <a:avLst/>
              <a:gdLst/>
              <a:ahLst/>
              <a:cxnLst/>
              <a:rect l="l" t="t" r="r" b="b"/>
              <a:pathLst>
                <a:path w="1081404" h="494030">
                  <a:moveTo>
                    <a:pt x="1081087" y="0"/>
                  </a:moveTo>
                  <a:lnTo>
                    <a:pt x="0" y="493713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659562" y="2254251"/>
              <a:ext cx="254000" cy="511175"/>
            </a:xfrm>
            <a:custGeom>
              <a:avLst/>
              <a:gdLst/>
              <a:ahLst/>
              <a:cxnLst/>
              <a:rect l="l" t="t" r="r" b="b"/>
              <a:pathLst>
                <a:path w="254000" h="511175">
                  <a:moveTo>
                    <a:pt x="0" y="0"/>
                  </a:moveTo>
                  <a:lnTo>
                    <a:pt x="254000" y="511175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 txBox="1"/>
          <p:nvPr/>
        </p:nvSpPr>
        <p:spPr>
          <a:xfrm>
            <a:off x="5584031" y="2359659"/>
            <a:ext cx="5003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18-</a:t>
            </a:r>
            <a:r>
              <a:rPr sz="1600" spc="-25" dirty="0">
                <a:latin typeface="Times New Roman"/>
                <a:cs typeface="Times New Roman"/>
              </a:rPr>
              <a:t>25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880225" y="2359659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&lt;18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6659562" y="2254251"/>
            <a:ext cx="1584325" cy="473075"/>
          </a:xfrm>
          <a:custGeom>
            <a:avLst/>
            <a:gdLst/>
            <a:ahLst/>
            <a:cxnLst/>
            <a:rect l="l" t="t" r="r" b="b"/>
            <a:pathLst>
              <a:path w="1584325" h="473075">
                <a:moveTo>
                  <a:pt x="0" y="0"/>
                </a:moveTo>
                <a:lnTo>
                  <a:pt x="1584325" y="473075"/>
                </a:lnTo>
              </a:path>
            </a:pathLst>
          </a:custGeom>
          <a:ln w="2844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7636668" y="2237740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&gt;25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228184" y="1901827"/>
            <a:ext cx="914400" cy="352425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15240" rIns="0" bIns="0" rtlCol="0">
            <a:spAutoFit/>
          </a:bodyPr>
          <a:lstStyle/>
          <a:p>
            <a:pPr marL="232410">
              <a:lnSpc>
                <a:spcPct val="100000"/>
              </a:lnSpc>
              <a:spcBef>
                <a:spcPts val="120"/>
              </a:spcBef>
            </a:pPr>
            <a:r>
              <a:rPr sz="1800" spc="-20" dirty="0">
                <a:latin typeface="Times New Roman"/>
                <a:cs typeface="Times New Roman"/>
              </a:rPr>
              <a:t>edad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41" name="object 4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42" name="object 42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34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/>
          <p:nvPr/>
        </p:nvSpPr>
        <p:spPr>
          <a:xfrm>
            <a:off x="218587" y="855866"/>
            <a:ext cx="8550275" cy="1695450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40335" indent="-90170">
              <a:lnSpc>
                <a:spcPct val="100000"/>
              </a:lnSpc>
              <a:spcBef>
                <a:spcPts val="665"/>
              </a:spcBef>
              <a:buSzPct val="95000"/>
              <a:buChar char="•"/>
              <a:tabLst>
                <a:tab pos="140970" algn="l"/>
              </a:tabLst>
            </a:pP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“quasi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todos”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misma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clase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c</a:t>
            </a:r>
            <a:r>
              <a:rPr sz="1950" i="1" spc="-37" baseline="-17094" dirty="0">
                <a:latin typeface="Times New Roman"/>
                <a:cs typeface="Times New Roman"/>
              </a:rPr>
              <a:t>k</a:t>
            </a:r>
            <a:endParaRPr sz="1950" baseline="-17094">
              <a:latin typeface="Times New Roman"/>
              <a:cs typeface="Times New Roman"/>
            </a:endParaRPr>
          </a:p>
          <a:p>
            <a:pPr marL="866140" lvl="1" indent="-342265">
              <a:lnSpc>
                <a:spcPct val="100000"/>
              </a:lnSpc>
              <a:spcBef>
                <a:spcPts val="515"/>
              </a:spcBef>
              <a:buChar char="–"/>
              <a:tabLst>
                <a:tab pos="866140" algn="l"/>
                <a:tab pos="866775" algn="l"/>
              </a:tabLst>
            </a:pP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domina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una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clase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de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forma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b="1" spc="-10" dirty="0">
                <a:latin typeface="Times New Roman"/>
                <a:cs typeface="Times New Roman"/>
              </a:rPr>
              <a:t>significativa</a:t>
            </a:r>
            <a:endParaRPr sz="1800">
              <a:latin typeface="Times New Roman"/>
              <a:cs typeface="Times New Roman"/>
            </a:endParaRPr>
          </a:p>
          <a:p>
            <a:pPr marL="866140" marR="68580" lvl="1" indent="-342265">
              <a:lnSpc>
                <a:spcPct val="102200"/>
              </a:lnSpc>
              <a:spcBef>
                <a:spcPts val="480"/>
              </a:spcBef>
              <a:buChar char="–"/>
              <a:tabLst>
                <a:tab pos="866140" algn="l"/>
                <a:tab pos="866775" algn="l"/>
              </a:tabLst>
            </a:pP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otros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podrían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considerar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ruido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clasificar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la </a:t>
            </a:r>
            <a:r>
              <a:rPr sz="1800" dirty="0">
                <a:latin typeface="Times New Roman"/>
                <a:cs typeface="Times New Roman"/>
              </a:rPr>
              <a:t>clase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c</a:t>
            </a:r>
            <a:r>
              <a:rPr sz="1800" spc="-37" baseline="-13888" dirty="0">
                <a:latin typeface="Times New Roman"/>
                <a:cs typeface="Times New Roman"/>
              </a:rPr>
              <a:t>k</a:t>
            </a:r>
            <a:endParaRPr sz="1800" baseline="-13888">
              <a:latin typeface="Times New Roman"/>
              <a:cs typeface="Times New Roman"/>
            </a:endParaRPr>
          </a:p>
          <a:p>
            <a:pPr marL="523875">
              <a:lnSpc>
                <a:spcPct val="100000"/>
              </a:lnSpc>
              <a:spcBef>
                <a:spcPts val="330"/>
              </a:spcBef>
            </a:pPr>
            <a:r>
              <a:rPr sz="1900" i="1" spc="-120" dirty="0">
                <a:latin typeface="MS PGothic"/>
                <a:cs typeface="MS PGothic"/>
              </a:rPr>
              <a:t>☛</a:t>
            </a:r>
            <a:r>
              <a:rPr sz="1900" i="1" spc="-130" dirty="0">
                <a:latin typeface="MS PGothic"/>
                <a:cs typeface="MS PGothic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razonable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terminar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 rama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etiquetándolo 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c</a:t>
            </a:r>
            <a:r>
              <a:rPr sz="1800" i="1" spc="-37" baseline="-13888" dirty="0">
                <a:latin typeface="Times New Roman"/>
                <a:cs typeface="Times New Roman"/>
              </a:rPr>
              <a:t>k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868987" y="3764979"/>
            <a:ext cx="914400" cy="352425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26670" rIns="0" bIns="0" rtlCol="0">
            <a:spAutoFit/>
          </a:bodyPr>
          <a:lstStyle/>
          <a:p>
            <a:pPr marL="241300">
              <a:lnSpc>
                <a:spcPct val="100000"/>
              </a:lnSpc>
              <a:spcBef>
                <a:spcPts val="210"/>
              </a:spcBef>
            </a:pPr>
            <a:r>
              <a:rPr sz="1800" spc="-20" dirty="0">
                <a:latin typeface="Times New Roman"/>
                <a:cs typeface="Times New Roman"/>
              </a:rPr>
              <a:t>edad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167312" y="3450844"/>
            <a:ext cx="22834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{E1,E2,E3,E4,E5,…,E100}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121400" y="4628579"/>
            <a:ext cx="914400" cy="352425"/>
          </a:xfrm>
          <a:prstGeom prst="rect">
            <a:avLst/>
          </a:prstGeom>
          <a:ln w="28440">
            <a:solidFill>
              <a:srgbClr val="99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marL="273685">
              <a:lnSpc>
                <a:spcPct val="100000"/>
              </a:lnSpc>
              <a:spcBef>
                <a:spcPts val="130"/>
              </a:spcBef>
            </a:pPr>
            <a:r>
              <a:rPr sz="1800" spc="-25" dirty="0">
                <a:latin typeface="Times New Roman"/>
                <a:cs typeface="Times New Roman"/>
              </a:rPr>
              <a:t>NO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851523" y="4983988"/>
            <a:ext cx="14554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solidFill>
                  <a:srgbClr val="3333CC"/>
                </a:solidFill>
                <a:latin typeface="Times New Roman"/>
                <a:cs typeface="Times New Roman"/>
              </a:rPr>
              <a:t>{E3,E4,…,E100}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5230812" y="4103117"/>
            <a:ext cx="1362075" cy="539750"/>
            <a:chOff x="5230812" y="4103117"/>
            <a:chExt cx="1362075" cy="539750"/>
          </a:xfrm>
        </p:grpSpPr>
        <p:sp>
          <p:nvSpPr>
            <p:cNvPr id="17" name="object 17"/>
            <p:cNvSpPr/>
            <p:nvPr/>
          </p:nvSpPr>
          <p:spPr>
            <a:xfrm>
              <a:off x="5245099" y="4117404"/>
              <a:ext cx="1081405" cy="494030"/>
            </a:xfrm>
            <a:custGeom>
              <a:avLst/>
              <a:gdLst/>
              <a:ahLst/>
              <a:cxnLst/>
              <a:rect l="l" t="t" r="r" b="b"/>
              <a:pathLst>
                <a:path w="1081404" h="494029">
                  <a:moveTo>
                    <a:pt x="1081088" y="0"/>
                  </a:moveTo>
                  <a:lnTo>
                    <a:pt x="0" y="493713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324600" y="4117404"/>
              <a:ext cx="254000" cy="511175"/>
            </a:xfrm>
            <a:custGeom>
              <a:avLst/>
              <a:gdLst/>
              <a:ahLst/>
              <a:cxnLst/>
              <a:rect l="l" t="t" r="r" b="b"/>
              <a:pathLst>
                <a:path w="254000" h="511175">
                  <a:moveTo>
                    <a:pt x="0" y="0"/>
                  </a:moveTo>
                  <a:lnTo>
                    <a:pt x="254000" y="511175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5326856" y="4221988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&lt;18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465887" y="4221988"/>
            <a:ext cx="5003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18-</a:t>
            </a:r>
            <a:r>
              <a:rPr sz="1600" spc="-25" dirty="0">
                <a:latin typeface="Times New Roman"/>
                <a:cs typeface="Times New Roman"/>
              </a:rPr>
              <a:t>25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4757737" y="4103117"/>
            <a:ext cx="3599179" cy="875030"/>
            <a:chOff x="4757737" y="4103117"/>
            <a:chExt cx="3599179" cy="875030"/>
          </a:xfrm>
        </p:grpSpPr>
        <p:sp>
          <p:nvSpPr>
            <p:cNvPr id="22" name="object 22"/>
            <p:cNvSpPr/>
            <p:nvPr/>
          </p:nvSpPr>
          <p:spPr>
            <a:xfrm>
              <a:off x="4772025" y="4611117"/>
              <a:ext cx="914400" cy="352425"/>
            </a:xfrm>
            <a:custGeom>
              <a:avLst/>
              <a:gdLst/>
              <a:ahLst/>
              <a:cxnLst/>
              <a:rect l="l" t="t" r="r" b="b"/>
              <a:pathLst>
                <a:path w="914400" h="352425">
                  <a:moveTo>
                    <a:pt x="0" y="0"/>
                  </a:moveTo>
                  <a:lnTo>
                    <a:pt x="914400" y="0"/>
                  </a:lnTo>
                  <a:lnTo>
                    <a:pt x="914400" y="352425"/>
                  </a:lnTo>
                  <a:lnTo>
                    <a:pt x="0" y="352425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324600" y="4117404"/>
              <a:ext cx="1584325" cy="473075"/>
            </a:xfrm>
            <a:custGeom>
              <a:avLst/>
              <a:gdLst/>
              <a:ahLst/>
              <a:cxnLst/>
              <a:rect l="l" t="t" r="r" b="b"/>
              <a:pathLst>
                <a:path w="1584325" h="473075">
                  <a:moveTo>
                    <a:pt x="0" y="0"/>
                  </a:moveTo>
                  <a:lnTo>
                    <a:pt x="1584325" y="473075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473950" y="4611117"/>
              <a:ext cx="868680" cy="335280"/>
            </a:xfrm>
            <a:custGeom>
              <a:avLst/>
              <a:gdLst/>
              <a:ahLst/>
              <a:cxnLst/>
              <a:rect l="l" t="t" r="r" b="b"/>
              <a:pathLst>
                <a:path w="868679" h="335279">
                  <a:moveTo>
                    <a:pt x="0" y="0"/>
                  </a:moveTo>
                  <a:lnTo>
                    <a:pt x="868363" y="0"/>
                  </a:lnTo>
                  <a:lnTo>
                    <a:pt x="868363" y="334963"/>
                  </a:lnTo>
                  <a:lnTo>
                    <a:pt x="0" y="334963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7301706" y="4103116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&gt;25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924550" y="4369817"/>
            <a:ext cx="1295400" cy="1295400"/>
          </a:xfrm>
          <a:custGeom>
            <a:avLst/>
            <a:gdLst/>
            <a:ahLst/>
            <a:cxnLst/>
            <a:rect l="l" t="t" r="r" b="b"/>
            <a:pathLst>
              <a:path w="1295400" h="1295400">
                <a:moveTo>
                  <a:pt x="0" y="647700"/>
                </a:moveTo>
                <a:lnTo>
                  <a:pt x="1776" y="599361"/>
                </a:lnTo>
                <a:lnTo>
                  <a:pt x="7022" y="551987"/>
                </a:lnTo>
                <a:lnTo>
                  <a:pt x="15613" y="505704"/>
                </a:lnTo>
                <a:lnTo>
                  <a:pt x="27422" y="460635"/>
                </a:lnTo>
                <a:lnTo>
                  <a:pt x="42326" y="416907"/>
                </a:lnTo>
                <a:lnTo>
                  <a:pt x="60198" y="374646"/>
                </a:lnTo>
                <a:lnTo>
                  <a:pt x="80914" y="333975"/>
                </a:lnTo>
                <a:lnTo>
                  <a:pt x="104348" y="295020"/>
                </a:lnTo>
                <a:lnTo>
                  <a:pt x="130375" y="257907"/>
                </a:lnTo>
                <a:lnTo>
                  <a:pt x="158869" y="222761"/>
                </a:lnTo>
                <a:lnTo>
                  <a:pt x="189706" y="189706"/>
                </a:lnTo>
                <a:lnTo>
                  <a:pt x="222761" y="158869"/>
                </a:lnTo>
                <a:lnTo>
                  <a:pt x="257907" y="130375"/>
                </a:lnTo>
                <a:lnTo>
                  <a:pt x="295020" y="104348"/>
                </a:lnTo>
                <a:lnTo>
                  <a:pt x="333975" y="80914"/>
                </a:lnTo>
                <a:lnTo>
                  <a:pt x="374646" y="60198"/>
                </a:lnTo>
                <a:lnTo>
                  <a:pt x="416907" y="42326"/>
                </a:lnTo>
                <a:lnTo>
                  <a:pt x="460635" y="27422"/>
                </a:lnTo>
                <a:lnTo>
                  <a:pt x="505704" y="15613"/>
                </a:lnTo>
                <a:lnTo>
                  <a:pt x="551987" y="7022"/>
                </a:lnTo>
                <a:lnTo>
                  <a:pt x="599361" y="1776"/>
                </a:lnTo>
                <a:lnTo>
                  <a:pt x="647700" y="0"/>
                </a:lnTo>
                <a:lnTo>
                  <a:pt x="696038" y="1776"/>
                </a:lnTo>
                <a:lnTo>
                  <a:pt x="743412" y="7022"/>
                </a:lnTo>
                <a:lnTo>
                  <a:pt x="789696" y="15613"/>
                </a:lnTo>
                <a:lnTo>
                  <a:pt x="834764" y="27422"/>
                </a:lnTo>
                <a:lnTo>
                  <a:pt x="878492" y="42326"/>
                </a:lnTo>
                <a:lnTo>
                  <a:pt x="920754" y="60198"/>
                </a:lnTo>
                <a:lnTo>
                  <a:pt x="961424" y="80914"/>
                </a:lnTo>
                <a:lnTo>
                  <a:pt x="1000379" y="104348"/>
                </a:lnTo>
                <a:lnTo>
                  <a:pt x="1037492" y="130375"/>
                </a:lnTo>
                <a:lnTo>
                  <a:pt x="1072638" y="158869"/>
                </a:lnTo>
                <a:lnTo>
                  <a:pt x="1105693" y="189706"/>
                </a:lnTo>
                <a:lnTo>
                  <a:pt x="1136530" y="222761"/>
                </a:lnTo>
                <a:lnTo>
                  <a:pt x="1165024" y="257907"/>
                </a:lnTo>
                <a:lnTo>
                  <a:pt x="1191051" y="295020"/>
                </a:lnTo>
                <a:lnTo>
                  <a:pt x="1214485" y="333975"/>
                </a:lnTo>
                <a:lnTo>
                  <a:pt x="1235201" y="374646"/>
                </a:lnTo>
                <a:lnTo>
                  <a:pt x="1253073" y="416907"/>
                </a:lnTo>
                <a:lnTo>
                  <a:pt x="1267977" y="460635"/>
                </a:lnTo>
                <a:lnTo>
                  <a:pt x="1279786" y="505704"/>
                </a:lnTo>
                <a:lnTo>
                  <a:pt x="1288377" y="551987"/>
                </a:lnTo>
                <a:lnTo>
                  <a:pt x="1293623" y="599361"/>
                </a:lnTo>
                <a:lnTo>
                  <a:pt x="1295400" y="647700"/>
                </a:lnTo>
                <a:lnTo>
                  <a:pt x="1293623" y="696038"/>
                </a:lnTo>
                <a:lnTo>
                  <a:pt x="1288377" y="743412"/>
                </a:lnTo>
                <a:lnTo>
                  <a:pt x="1279786" y="789696"/>
                </a:lnTo>
                <a:lnTo>
                  <a:pt x="1267977" y="834764"/>
                </a:lnTo>
                <a:lnTo>
                  <a:pt x="1253073" y="878492"/>
                </a:lnTo>
                <a:lnTo>
                  <a:pt x="1235201" y="920754"/>
                </a:lnTo>
                <a:lnTo>
                  <a:pt x="1214485" y="961424"/>
                </a:lnTo>
                <a:lnTo>
                  <a:pt x="1191051" y="1000379"/>
                </a:lnTo>
                <a:lnTo>
                  <a:pt x="1165024" y="1037492"/>
                </a:lnTo>
                <a:lnTo>
                  <a:pt x="1136530" y="1072638"/>
                </a:lnTo>
                <a:lnTo>
                  <a:pt x="1105693" y="1105693"/>
                </a:lnTo>
                <a:lnTo>
                  <a:pt x="1072638" y="1136530"/>
                </a:lnTo>
                <a:lnTo>
                  <a:pt x="1037492" y="1165024"/>
                </a:lnTo>
                <a:lnTo>
                  <a:pt x="1000379" y="1191051"/>
                </a:lnTo>
                <a:lnTo>
                  <a:pt x="961424" y="1214485"/>
                </a:lnTo>
                <a:lnTo>
                  <a:pt x="920754" y="1235201"/>
                </a:lnTo>
                <a:lnTo>
                  <a:pt x="878492" y="1253073"/>
                </a:lnTo>
                <a:lnTo>
                  <a:pt x="834764" y="1267977"/>
                </a:lnTo>
                <a:lnTo>
                  <a:pt x="789696" y="1279786"/>
                </a:lnTo>
                <a:lnTo>
                  <a:pt x="743412" y="1288377"/>
                </a:lnTo>
                <a:lnTo>
                  <a:pt x="696038" y="1293623"/>
                </a:lnTo>
                <a:lnTo>
                  <a:pt x="647700" y="1295400"/>
                </a:lnTo>
                <a:lnTo>
                  <a:pt x="599361" y="1293623"/>
                </a:lnTo>
                <a:lnTo>
                  <a:pt x="551987" y="1288377"/>
                </a:lnTo>
                <a:lnTo>
                  <a:pt x="505704" y="1279786"/>
                </a:lnTo>
                <a:lnTo>
                  <a:pt x="460635" y="1267977"/>
                </a:lnTo>
                <a:lnTo>
                  <a:pt x="416907" y="1253073"/>
                </a:lnTo>
                <a:lnTo>
                  <a:pt x="374646" y="1235201"/>
                </a:lnTo>
                <a:lnTo>
                  <a:pt x="333975" y="1214485"/>
                </a:lnTo>
                <a:lnTo>
                  <a:pt x="295020" y="1191051"/>
                </a:lnTo>
                <a:lnTo>
                  <a:pt x="257907" y="1165024"/>
                </a:lnTo>
                <a:lnTo>
                  <a:pt x="222761" y="1136530"/>
                </a:lnTo>
                <a:lnTo>
                  <a:pt x="189706" y="1105693"/>
                </a:lnTo>
                <a:lnTo>
                  <a:pt x="158869" y="1072638"/>
                </a:lnTo>
                <a:lnTo>
                  <a:pt x="130375" y="1037492"/>
                </a:lnTo>
                <a:lnTo>
                  <a:pt x="104348" y="1000379"/>
                </a:lnTo>
                <a:lnTo>
                  <a:pt x="80914" y="961424"/>
                </a:lnTo>
                <a:lnTo>
                  <a:pt x="60198" y="920754"/>
                </a:lnTo>
                <a:lnTo>
                  <a:pt x="42326" y="878492"/>
                </a:lnTo>
                <a:lnTo>
                  <a:pt x="27422" y="834764"/>
                </a:lnTo>
                <a:lnTo>
                  <a:pt x="15613" y="789696"/>
                </a:lnTo>
                <a:lnTo>
                  <a:pt x="7022" y="743412"/>
                </a:lnTo>
                <a:lnTo>
                  <a:pt x="1776" y="696038"/>
                </a:lnTo>
                <a:lnTo>
                  <a:pt x="0" y="647700"/>
                </a:lnTo>
                <a:close/>
              </a:path>
            </a:pathLst>
          </a:custGeom>
          <a:ln w="285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>
            <a:spLocks noGrp="1"/>
          </p:cNvSpPr>
          <p:nvPr>
            <p:ph type="title"/>
          </p:nvPr>
        </p:nvSpPr>
        <p:spPr>
          <a:xfrm>
            <a:off x="1342231" y="362203"/>
            <a:ext cx="645795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40" dirty="0"/>
              <a:t> </a:t>
            </a:r>
            <a:r>
              <a:rPr dirty="0"/>
              <a:t>ID3:</a:t>
            </a:r>
            <a:r>
              <a:rPr spc="-25" dirty="0"/>
              <a:t> </a:t>
            </a:r>
            <a:r>
              <a:rPr dirty="0"/>
              <a:t>Consideraciones</a:t>
            </a:r>
            <a:r>
              <a:rPr spc="-25" dirty="0"/>
              <a:t> </a:t>
            </a:r>
            <a:r>
              <a:rPr dirty="0"/>
              <a:t>especiales</a:t>
            </a:r>
            <a:r>
              <a:rPr spc="-20" dirty="0"/>
              <a:t> </a:t>
            </a:r>
            <a:r>
              <a:rPr spc="-60" dirty="0"/>
              <a:t>I</a:t>
            </a:r>
          </a:p>
        </p:txBody>
      </p:sp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522937" y="3342189"/>
          <a:ext cx="3121660" cy="24447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727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53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794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025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09880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b="1" dirty="0">
                          <a:latin typeface="Times New Roman"/>
                          <a:cs typeface="Times New Roman"/>
                        </a:rPr>
                        <a:t>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5715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b="1" spc="-20" dirty="0">
                          <a:latin typeface="Times New Roman"/>
                          <a:cs typeface="Times New Roman"/>
                        </a:rPr>
                        <a:t>edad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b="1" spc="-25" dirty="0">
                          <a:latin typeface="Times New Roman"/>
                          <a:cs typeface="Times New Roman"/>
                        </a:rPr>
                        <a:t>s_a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b="1" spc="-10" dirty="0">
                          <a:latin typeface="Times New Roman"/>
                          <a:cs typeface="Times New Roman"/>
                        </a:rPr>
                        <a:t>tarjeta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9880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5715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bajo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1785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5715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3333C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&lt;18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3333C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3333C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3333CC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9880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5715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3333CC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3333CC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3333CC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571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3333CC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1465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5715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571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7185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>
                    <a:lnL w="5715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5885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5244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571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7020">
                <a:tc>
                  <a:txBody>
                    <a:bodyPr/>
                    <a:lstStyle/>
                    <a:p>
                      <a:pPr marL="86360">
                        <a:lnSpc>
                          <a:spcPts val="1905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…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5715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ts val="1905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…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ts val="1905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…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ts val="1905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571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7655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E100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0160" marB="0">
                    <a:lnL w="5715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3333C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016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3333C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4615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016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3333CC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016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571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3333CC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pic>
        <p:nvPicPr>
          <p:cNvPr id="29" name="object 2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0" name="object 30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35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5829300"/>
            <a:ext cx="8470900" cy="812800"/>
            <a:chOff x="457200" y="5829300"/>
            <a:chExt cx="8470900" cy="81280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15300" y="5829300"/>
              <a:ext cx="812800" cy="812800"/>
            </a:xfrm>
            <a:prstGeom prst="rect">
              <a:avLst/>
            </a:prstGeom>
          </p:spPr>
        </p:pic>
      </p:grpSp>
      <p:sp>
        <p:nvSpPr>
          <p:cNvPr id="12" name="object 12"/>
          <p:cNvSpPr/>
          <p:nvPr/>
        </p:nvSpPr>
        <p:spPr>
          <a:xfrm>
            <a:off x="5029819" y="3905441"/>
            <a:ext cx="1078230" cy="474980"/>
          </a:xfrm>
          <a:custGeom>
            <a:avLst/>
            <a:gdLst/>
            <a:ahLst/>
            <a:cxnLst/>
            <a:rect l="l" t="t" r="r" b="b"/>
            <a:pathLst>
              <a:path w="1078229" h="474979">
                <a:moveTo>
                  <a:pt x="1077913" y="0"/>
                </a:moveTo>
                <a:lnTo>
                  <a:pt x="0" y="474662"/>
                </a:lnTo>
              </a:path>
            </a:pathLst>
          </a:custGeom>
          <a:ln w="28440">
            <a:solidFill>
              <a:srgbClr val="99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544830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40" dirty="0"/>
              <a:t> </a:t>
            </a:r>
            <a:r>
              <a:rPr dirty="0"/>
              <a:t>ID3:</a:t>
            </a:r>
            <a:r>
              <a:rPr spc="-25" dirty="0"/>
              <a:t> </a:t>
            </a:r>
            <a:r>
              <a:rPr dirty="0"/>
              <a:t>Consideraciones</a:t>
            </a:r>
            <a:r>
              <a:rPr spc="-25" dirty="0"/>
              <a:t> </a:t>
            </a:r>
            <a:r>
              <a:rPr dirty="0"/>
              <a:t>especiales</a:t>
            </a:r>
            <a:r>
              <a:rPr spc="-20" dirty="0"/>
              <a:t> </a:t>
            </a:r>
            <a:r>
              <a:rPr spc="-35" dirty="0"/>
              <a:t>II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712748" y="1005331"/>
            <a:ext cx="8015605" cy="2055495"/>
          </a:xfrm>
          <a:prstGeom prst="rect">
            <a:avLst/>
          </a:prstGeom>
        </p:spPr>
        <p:txBody>
          <a:bodyPr vert="horz" wrap="square" lIns="0" tIns="79375" rIns="0" bIns="0" rtlCol="0">
            <a:spAutoFit/>
          </a:bodyPr>
          <a:lstStyle/>
          <a:p>
            <a:pPr marL="348615" indent="-285115">
              <a:lnSpc>
                <a:spcPct val="100000"/>
              </a:lnSpc>
              <a:spcBef>
                <a:spcPts val="625"/>
              </a:spcBef>
              <a:buFont typeface="Arial"/>
              <a:buChar char="•"/>
              <a:tabLst>
                <a:tab pos="348615" algn="l"/>
                <a:tab pos="349250" algn="l"/>
              </a:tabLst>
            </a:pP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determina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i="1" baseline="-13888" dirty="0">
                <a:latin typeface="Times New Roman"/>
                <a:cs typeface="Times New Roman"/>
              </a:rPr>
              <a:t>j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mejor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atributo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cumple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Ganancia</a:t>
            </a:r>
            <a:r>
              <a:rPr sz="1800" baseline="-13888" dirty="0">
                <a:solidFill>
                  <a:srgbClr val="FF0000"/>
                </a:solidFill>
                <a:latin typeface="Times New Roman"/>
                <a:cs typeface="Times New Roman"/>
              </a:rPr>
              <a:t>Aj</a:t>
            </a:r>
            <a:r>
              <a:rPr sz="1800" spc="217" baseline="-13888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&lt;=</a:t>
            </a:r>
            <a:r>
              <a:rPr sz="18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spc="-25" dirty="0">
                <a:solidFill>
                  <a:srgbClr val="FF0000"/>
                </a:solidFill>
                <a:latin typeface="Times New Roman"/>
                <a:cs typeface="Times New Roman"/>
              </a:rPr>
              <a:t>0:</a:t>
            </a:r>
            <a:endParaRPr sz="1800">
              <a:latin typeface="Times New Roman"/>
              <a:cs typeface="Times New Roman"/>
            </a:endParaRPr>
          </a:p>
          <a:p>
            <a:pPr marL="805815" lvl="1" indent="-285750">
              <a:lnSpc>
                <a:spcPct val="100000"/>
              </a:lnSpc>
              <a:spcBef>
                <a:spcPts val="530"/>
              </a:spcBef>
              <a:buFont typeface="Arial"/>
              <a:buChar char="•"/>
              <a:tabLst>
                <a:tab pos="805815" algn="l"/>
                <a:tab pos="80645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caso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mejora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clasificación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actual</a:t>
            </a:r>
            <a:endParaRPr sz="1800">
              <a:latin typeface="Times New Roman"/>
              <a:cs typeface="Times New Roman"/>
            </a:endParaRPr>
          </a:p>
          <a:p>
            <a:pPr marL="805815" lvl="1" indent="-285750">
              <a:lnSpc>
                <a:spcPct val="100000"/>
              </a:lnSpc>
              <a:spcBef>
                <a:spcPts val="550"/>
              </a:spcBef>
              <a:buFont typeface="Arial"/>
              <a:buChar char="•"/>
              <a:tabLst>
                <a:tab pos="805815" algn="l"/>
                <a:tab pos="806450" algn="l"/>
              </a:tabLst>
            </a:pP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razonable seguir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expandiendo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árbol</a:t>
            </a:r>
            <a:endParaRPr sz="1800">
              <a:latin typeface="Times New Roman"/>
              <a:cs typeface="Times New Roman"/>
            </a:endParaRPr>
          </a:p>
          <a:p>
            <a:pPr marL="817244" lvl="1" indent="-285115">
              <a:lnSpc>
                <a:spcPct val="100000"/>
              </a:lnSpc>
              <a:spcBef>
                <a:spcPts val="434"/>
              </a:spcBef>
              <a:buFont typeface="Arial"/>
              <a:buChar char="•"/>
              <a:tabLst>
                <a:tab pos="817244" algn="l"/>
                <a:tab pos="817880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 </a:t>
            </a:r>
            <a:r>
              <a:rPr sz="1800" dirty="0">
                <a:latin typeface="Times New Roman"/>
                <a:cs typeface="Times New Roman"/>
              </a:rPr>
              <a:t>debe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 terminal,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 </a:t>
            </a:r>
            <a:r>
              <a:rPr sz="1800" i="1" spc="-10" dirty="0">
                <a:latin typeface="Times New Roman"/>
                <a:cs typeface="Times New Roman"/>
              </a:rPr>
              <a:t>Etiqueta(n):</a:t>
            </a:r>
            <a:endParaRPr sz="1800">
              <a:latin typeface="Times New Roman"/>
              <a:cs typeface="Times New Roman"/>
            </a:endParaRPr>
          </a:p>
          <a:p>
            <a:pPr marL="1761489" lvl="2" indent="-342265">
              <a:lnSpc>
                <a:spcPct val="100000"/>
              </a:lnSpc>
              <a:spcBef>
                <a:spcPts val="550"/>
              </a:spcBef>
              <a:buAutoNum type="arabicPeriod"/>
              <a:tabLst>
                <a:tab pos="1761489" algn="l"/>
                <a:tab pos="1762125" algn="l"/>
              </a:tabLst>
            </a:pPr>
            <a:r>
              <a:rPr sz="1800" dirty="0">
                <a:latin typeface="Times New Roman"/>
                <a:cs typeface="Times New Roman"/>
              </a:rPr>
              <a:t>Clasificación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clase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“mayoritaria”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o</a:t>
            </a:r>
            <a:endParaRPr sz="1800">
              <a:latin typeface="Times New Roman"/>
              <a:cs typeface="Times New Roman"/>
            </a:endParaRPr>
          </a:p>
          <a:p>
            <a:pPr marL="1761489" lvl="2" indent="-342265">
              <a:lnSpc>
                <a:spcPct val="100000"/>
              </a:lnSpc>
              <a:spcBef>
                <a:spcPts val="430"/>
              </a:spcBef>
              <a:buAutoNum type="arabicPeriod"/>
              <a:tabLst>
                <a:tab pos="1761489" algn="l"/>
                <a:tab pos="1762125" algn="l"/>
              </a:tabLst>
            </a:pPr>
            <a:r>
              <a:rPr sz="1800" dirty="0">
                <a:latin typeface="Times New Roman"/>
                <a:cs typeface="Times New Roman"/>
              </a:rPr>
              <a:t>Clasificación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aleatoria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aleatoria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ponderada)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828208" y="3950716"/>
            <a:ext cx="4889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negro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4540938" y="3521333"/>
            <a:ext cx="3599179" cy="1227455"/>
            <a:chOff x="4540938" y="3521333"/>
            <a:chExt cx="3599179" cy="1227455"/>
          </a:xfrm>
        </p:grpSpPr>
        <p:sp>
          <p:nvSpPr>
            <p:cNvPr id="17" name="object 17"/>
            <p:cNvSpPr/>
            <p:nvPr/>
          </p:nvSpPr>
          <p:spPr>
            <a:xfrm>
              <a:off x="5652119" y="3535553"/>
              <a:ext cx="914400" cy="352425"/>
            </a:xfrm>
            <a:custGeom>
              <a:avLst/>
              <a:gdLst/>
              <a:ahLst/>
              <a:cxnLst/>
              <a:rect l="l" t="t" r="r" b="b"/>
              <a:pathLst>
                <a:path w="914400" h="352425">
                  <a:moveTo>
                    <a:pt x="0" y="0"/>
                  </a:moveTo>
                  <a:lnTo>
                    <a:pt x="914400" y="0"/>
                  </a:lnTo>
                  <a:lnTo>
                    <a:pt x="914400" y="352425"/>
                  </a:lnTo>
                  <a:lnTo>
                    <a:pt x="0" y="352425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555158" y="4381694"/>
              <a:ext cx="914400" cy="352425"/>
            </a:xfrm>
            <a:custGeom>
              <a:avLst/>
              <a:gdLst/>
              <a:ahLst/>
              <a:cxnLst/>
              <a:rect l="l" t="t" r="r" b="b"/>
              <a:pathLst>
                <a:path w="914400" h="352425">
                  <a:moveTo>
                    <a:pt x="0" y="0"/>
                  </a:moveTo>
                  <a:lnTo>
                    <a:pt x="914400" y="0"/>
                  </a:lnTo>
                  <a:lnTo>
                    <a:pt x="914400" y="352425"/>
                  </a:lnTo>
                  <a:lnTo>
                    <a:pt x="0" y="352425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107733" y="3887981"/>
              <a:ext cx="1584325" cy="473075"/>
            </a:xfrm>
            <a:custGeom>
              <a:avLst/>
              <a:gdLst/>
              <a:ahLst/>
              <a:cxnLst/>
              <a:rect l="l" t="t" r="r" b="b"/>
              <a:pathLst>
                <a:path w="1584325" h="473075">
                  <a:moveTo>
                    <a:pt x="0" y="0"/>
                  </a:moveTo>
                  <a:lnTo>
                    <a:pt x="1584325" y="473076"/>
                  </a:lnTo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257083" y="4381694"/>
              <a:ext cx="868680" cy="335280"/>
            </a:xfrm>
            <a:custGeom>
              <a:avLst/>
              <a:gdLst/>
              <a:ahLst/>
              <a:cxnLst/>
              <a:rect l="l" t="t" r="r" b="b"/>
              <a:pathLst>
                <a:path w="868679" h="335279">
                  <a:moveTo>
                    <a:pt x="0" y="0"/>
                  </a:moveTo>
                  <a:lnTo>
                    <a:pt x="868363" y="0"/>
                  </a:lnTo>
                  <a:lnTo>
                    <a:pt x="868363" y="334963"/>
                  </a:lnTo>
                  <a:lnTo>
                    <a:pt x="0" y="334963"/>
                  </a:lnTo>
                  <a:lnTo>
                    <a:pt x="0" y="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5429869" y="3111500"/>
            <a:ext cx="2238375" cy="1029335"/>
          </a:xfrm>
          <a:prstGeom prst="rect">
            <a:avLst/>
          </a:prstGeom>
        </p:spPr>
        <p:txBody>
          <a:bodyPr vert="horz" wrap="square" lIns="0" tIns="9461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745"/>
              </a:spcBef>
            </a:pPr>
            <a:r>
              <a:rPr sz="1600" dirty="0">
                <a:latin typeface="Times New Roman"/>
                <a:cs typeface="Times New Roman"/>
              </a:rPr>
              <a:t>{E1,E2,E3,E4}</a:t>
            </a:r>
            <a:r>
              <a:rPr sz="1600" spc="295" dirty="0">
                <a:latin typeface="Times New Roman"/>
                <a:cs typeface="Times New Roman"/>
              </a:rPr>
              <a:t> </a:t>
            </a:r>
            <a:r>
              <a:rPr sz="2700" baseline="-4629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1800" baseline="-20833" dirty="0">
                <a:solidFill>
                  <a:srgbClr val="FF0000"/>
                </a:solidFill>
                <a:latin typeface="Times New Roman"/>
                <a:cs typeface="Times New Roman"/>
              </a:rPr>
              <a:t>global</a:t>
            </a:r>
            <a:r>
              <a:rPr sz="2700" baseline="-4629" dirty="0">
                <a:solidFill>
                  <a:srgbClr val="FF0000"/>
                </a:solidFill>
                <a:latin typeface="Times New Roman"/>
                <a:cs typeface="Times New Roman"/>
              </a:rPr>
              <a:t>=</a:t>
            </a:r>
            <a:r>
              <a:rPr sz="2700" spc="-22" baseline="-4629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700" spc="-75" baseline="-4629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endParaRPr sz="2700" baseline="-4629">
              <a:latin typeface="Times New Roman"/>
              <a:cs typeface="Times New Roman"/>
            </a:endParaRPr>
          </a:p>
          <a:p>
            <a:pPr marL="444500">
              <a:lnSpc>
                <a:spcPct val="100000"/>
              </a:lnSpc>
              <a:spcBef>
                <a:spcPts val="650"/>
              </a:spcBef>
            </a:pPr>
            <a:r>
              <a:rPr sz="1800" spc="-10" dirty="0">
                <a:latin typeface="Times New Roman"/>
                <a:cs typeface="Times New Roman"/>
              </a:rPr>
              <a:t>color</a:t>
            </a:r>
            <a:endParaRPr sz="1800">
              <a:latin typeface="Times New Roman"/>
              <a:cs typeface="Times New Roman"/>
            </a:endParaRPr>
          </a:p>
          <a:p>
            <a:pPr marL="1608455">
              <a:lnSpc>
                <a:spcPct val="100000"/>
              </a:lnSpc>
              <a:spcBef>
                <a:spcPts val="365"/>
              </a:spcBef>
            </a:pPr>
            <a:r>
              <a:rPr sz="1600" spc="-10" dirty="0">
                <a:latin typeface="Times New Roman"/>
                <a:cs typeface="Times New Roman"/>
              </a:rPr>
              <a:t>rubio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360759" y="4727842"/>
            <a:ext cx="1209675" cy="628015"/>
          </a:xfrm>
          <a:prstGeom prst="rect">
            <a:avLst/>
          </a:prstGeom>
        </p:spPr>
        <p:txBody>
          <a:bodyPr vert="horz" wrap="square" lIns="0" tIns="52069" rIns="0" bIns="0" rtlCol="0">
            <a:spAutoFit/>
          </a:bodyPr>
          <a:lstStyle/>
          <a:p>
            <a:pPr marL="41275" algn="ctr">
              <a:lnSpc>
                <a:spcPct val="100000"/>
              </a:lnSpc>
              <a:spcBef>
                <a:spcPts val="409"/>
              </a:spcBef>
            </a:pPr>
            <a:r>
              <a:rPr sz="1600" spc="-10" dirty="0">
                <a:solidFill>
                  <a:srgbClr val="3333CC"/>
                </a:solidFill>
                <a:latin typeface="Times New Roman"/>
                <a:cs typeface="Times New Roman"/>
              </a:rPr>
              <a:t>{E1,E2}</a:t>
            </a:r>
            <a:endParaRPr sz="16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5"/>
              </a:spcBef>
            </a:pPr>
            <a:r>
              <a:rPr sz="2700" baseline="9259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color,negro</a:t>
            </a:r>
            <a:r>
              <a:rPr sz="2700" baseline="9259" dirty="0">
                <a:solidFill>
                  <a:srgbClr val="FF0000"/>
                </a:solidFill>
                <a:latin typeface="Times New Roman"/>
                <a:cs typeface="Times New Roman"/>
              </a:rPr>
              <a:t>=</a:t>
            </a:r>
            <a:r>
              <a:rPr sz="2700" spc="-82" baseline="9259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700" spc="-75" baseline="9259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endParaRPr sz="2700" baseline="9259">
              <a:latin typeface="Times New Roman"/>
              <a:cs typeface="Times New Roman"/>
            </a:endParaRPr>
          </a:p>
        </p:txBody>
      </p:sp>
      <p:graphicFrame>
        <p:nvGraphicFramePr>
          <p:cNvPr id="23" name="object 23"/>
          <p:cNvGraphicFramePr>
            <a:graphicFrameLocks noGrp="1"/>
          </p:cNvGraphicFramePr>
          <p:nvPr/>
        </p:nvGraphicFramePr>
        <p:xfrm>
          <a:off x="671967" y="3492222"/>
          <a:ext cx="3124200" cy="16694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677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65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312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34645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b="1" dirty="0">
                          <a:latin typeface="Times New Roman"/>
                          <a:cs typeface="Times New Roman"/>
                        </a:rPr>
                        <a:t>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571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b="1" dirty="0">
                          <a:latin typeface="Times New Roman"/>
                          <a:cs typeface="Times New Roman"/>
                        </a:rPr>
                        <a:t>Color</a:t>
                      </a:r>
                      <a:r>
                        <a:rPr sz="16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b="1" spc="-20" dirty="0">
                          <a:latin typeface="Times New Roman"/>
                          <a:cs typeface="Times New Roman"/>
                        </a:rPr>
                        <a:t>pelo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b="1" spc="-10" dirty="0">
                          <a:latin typeface="Times New Roman"/>
                          <a:cs typeface="Times New Roman"/>
                        </a:rPr>
                        <a:t>tarjeta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4645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571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rubio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6550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571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rubio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4645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571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negro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8930"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E4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571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negro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988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4" name="object 24"/>
          <p:cNvSpPr txBox="1"/>
          <p:nvPr/>
        </p:nvSpPr>
        <p:spPr>
          <a:xfrm>
            <a:off x="7006757" y="4675688"/>
            <a:ext cx="1184910" cy="674370"/>
          </a:xfrm>
          <a:prstGeom prst="rect">
            <a:avLst/>
          </a:prstGeom>
        </p:spPr>
        <p:txBody>
          <a:bodyPr vert="horz" wrap="square" lIns="0" tIns="73660" rIns="0" bIns="0" rtlCol="0">
            <a:spAutoFit/>
          </a:bodyPr>
          <a:lstStyle/>
          <a:p>
            <a:pPr marL="340995">
              <a:lnSpc>
                <a:spcPct val="100000"/>
              </a:lnSpc>
              <a:spcBef>
                <a:spcPts val="580"/>
              </a:spcBef>
            </a:pPr>
            <a:r>
              <a:rPr sz="1600" spc="-10" dirty="0">
                <a:solidFill>
                  <a:srgbClr val="3333CC"/>
                </a:solidFill>
                <a:latin typeface="Times New Roman"/>
                <a:cs typeface="Times New Roman"/>
              </a:rPr>
              <a:t>{E3,E4}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545"/>
              </a:spcBef>
            </a:pPr>
            <a:r>
              <a:rPr sz="2700" baseline="9259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1200" dirty="0">
                <a:solidFill>
                  <a:srgbClr val="FF0000"/>
                </a:solidFill>
                <a:latin typeface="Times New Roman"/>
                <a:cs typeface="Times New Roman"/>
              </a:rPr>
              <a:t>color,rubio</a:t>
            </a:r>
            <a:r>
              <a:rPr sz="2700" baseline="9259" dirty="0">
                <a:solidFill>
                  <a:srgbClr val="FF0000"/>
                </a:solidFill>
                <a:latin typeface="Times New Roman"/>
                <a:cs typeface="Times New Roman"/>
              </a:rPr>
              <a:t>=</a:t>
            </a:r>
            <a:r>
              <a:rPr sz="2700" spc="-82" baseline="9259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700" spc="-75" baseline="9259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endParaRPr sz="2700" baseline="9259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582981" y="5509260"/>
            <a:ext cx="290703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1950" baseline="-17094" dirty="0">
                <a:solidFill>
                  <a:srgbClr val="FF0000"/>
                </a:solidFill>
                <a:latin typeface="Times New Roman"/>
                <a:cs typeface="Times New Roman"/>
              </a:rPr>
              <a:t>color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=</a:t>
            </a:r>
            <a:r>
              <a:rPr sz="2000" spc="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r>
              <a:rPr sz="2000" spc="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0000"/>
                </a:solidFill>
                <a:latin typeface="Times New Roman"/>
                <a:cs typeface="Times New Roman"/>
              </a:rPr>
              <a:t>-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&gt;</a:t>
            </a:r>
            <a:r>
              <a:rPr sz="2000" spc="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Ganancia</a:t>
            </a:r>
            <a:r>
              <a:rPr sz="1950" baseline="-17094" dirty="0">
                <a:solidFill>
                  <a:srgbClr val="FF0000"/>
                </a:solidFill>
                <a:latin typeface="Times New Roman"/>
                <a:cs typeface="Times New Roman"/>
              </a:rPr>
              <a:t>color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=</a:t>
            </a:r>
            <a:r>
              <a:rPr sz="2000" spc="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spc="-50" dirty="0">
                <a:solidFill>
                  <a:srgbClr val="FF0000"/>
                </a:solidFill>
                <a:latin typeface="Times New Roman"/>
                <a:cs typeface="Times New Roman"/>
              </a:rPr>
              <a:t>0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5437808" y="3229656"/>
            <a:ext cx="1335405" cy="1158875"/>
            <a:chOff x="5437808" y="3229656"/>
            <a:chExt cx="1335405" cy="1158875"/>
          </a:xfrm>
        </p:grpSpPr>
        <p:sp>
          <p:nvSpPr>
            <p:cNvPr id="27" name="object 27"/>
            <p:cNvSpPr/>
            <p:nvPr/>
          </p:nvSpPr>
          <p:spPr>
            <a:xfrm>
              <a:off x="5469558" y="3265987"/>
              <a:ext cx="1271905" cy="1090930"/>
            </a:xfrm>
            <a:custGeom>
              <a:avLst/>
              <a:gdLst/>
              <a:ahLst/>
              <a:cxnLst/>
              <a:rect l="l" t="t" r="r" b="b"/>
              <a:pathLst>
                <a:path w="1271904" h="1090929">
                  <a:moveTo>
                    <a:pt x="0" y="0"/>
                  </a:moveTo>
                  <a:lnTo>
                    <a:pt x="1271880" y="1090489"/>
                  </a:lnTo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469558" y="3265987"/>
              <a:ext cx="1271905" cy="1090930"/>
            </a:xfrm>
            <a:custGeom>
              <a:avLst/>
              <a:gdLst/>
              <a:ahLst/>
              <a:cxnLst/>
              <a:rect l="l" t="t" r="r" b="b"/>
              <a:pathLst>
                <a:path w="1271904" h="1090929">
                  <a:moveTo>
                    <a:pt x="0" y="0"/>
                  </a:moveTo>
                  <a:lnTo>
                    <a:pt x="1271881" y="1090489"/>
                  </a:lnTo>
                </a:path>
              </a:pathLst>
            </a:custGeom>
            <a:ln w="635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621661" y="3261406"/>
              <a:ext cx="941705" cy="1085215"/>
            </a:xfrm>
            <a:custGeom>
              <a:avLst/>
              <a:gdLst/>
              <a:ahLst/>
              <a:cxnLst/>
              <a:rect l="l" t="t" r="r" b="b"/>
              <a:pathLst>
                <a:path w="941704" h="1085214">
                  <a:moveTo>
                    <a:pt x="941685" y="0"/>
                  </a:moveTo>
                  <a:lnTo>
                    <a:pt x="0" y="1084822"/>
                  </a:lnTo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621662" y="3261406"/>
              <a:ext cx="941705" cy="1085215"/>
            </a:xfrm>
            <a:custGeom>
              <a:avLst/>
              <a:gdLst/>
              <a:ahLst/>
              <a:cxnLst/>
              <a:rect l="l" t="t" r="r" b="b"/>
              <a:pathLst>
                <a:path w="941704" h="1085214">
                  <a:moveTo>
                    <a:pt x="941685" y="0"/>
                  </a:moveTo>
                  <a:lnTo>
                    <a:pt x="0" y="1084823"/>
                  </a:lnTo>
                </a:path>
              </a:pathLst>
            </a:custGeom>
            <a:ln w="635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8654415" y="6583228"/>
            <a:ext cx="2032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36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31775">
              <a:lnSpc>
                <a:spcPct val="100000"/>
              </a:lnSpc>
              <a:spcBef>
                <a:spcPts val="100"/>
              </a:spcBef>
            </a:pPr>
            <a:r>
              <a:rPr dirty="0"/>
              <a:t>Aprendizaje</a:t>
            </a:r>
            <a:r>
              <a:rPr spc="-3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árboles</a:t>
            </a:r>
            <a:r>
              <a:rPr spc="-2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decisión:</a:t>
            </a:r>
            <a:r>
              <a:rPr spc="-20" dirty="0"/>
              <a:t> </a:t>
            </a:r>
            <a:r>
              <a:rPr spc="-10" dirty="0"/>
              <a:t>Comentarios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545612" y="1041795"/>
            <a:ext cx="7750175" cy="4512310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294640" indent="-281940">
              <a:lnSpc>
                <a:spcPct val="100000"/>
              </a:lnSpc>
              <a:spcBef>
                <a:spcPts val="665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spc="-10" dirty="0">
                <a:latin typeface="Times New Roman"/>
                <a:cs typeface="Times New Roman"/>
              </a:rPr>
              <a:t>Ventajas:</a:t>
            </a:r>
            <a:endParaRPr sz="2000">
              <a:latin typeface="Times New Roman"/>
              <a:cs typeface="Times New Roman"/>
            </a:endParaRPr>
          </a:p>
          <a:p>
            <a:pPr marL="770890" lvl="1" indent="-285115">
              <a:lnSpc>
                <a:spcPct val="100000"/>
              </a:lnSpc>
              <a:spcBef>
                <a:spcPts val="515"/>
              </a:spcBef>
              <a:buChar char="–"/>
              <a:tabLst>
                <a:tab pos="770890" algn="l"/>
                <a:tab pos="771525" algn="l"/>
              </a:tabLst>
            </a:pPr>
            <a:r>
              <a:rPr sz="1800" dirty="0">
                <a:latin typeface="Times New Roman"/>
                <a:cs typeface="Times New Roman"/>
              </a:rPr>
              <a:t>decisiones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basadas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estadística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capaz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tratar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b="1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ruido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770890" marR="893444" lvl="1" indent="-285115">
              <a:lnSpc>
                <a:spcPct val="102200"/>
              </a:lnSpc>
              <a:spcBef>
                <a:spcPts val="480"/>
              </a:spcBef>
              <a:buChar char="–"/>
              <a:tabLst>
                <a:tab pos="770890" algn="l"/>
                <a:tab pos="771525" algn="l"/>
              </a:tabLst>
            </a:pP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clasificadores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aprendidos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(árboles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decisión)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fácilmente interpretables</a:t>
            </a:r>
            <a:endParaRPr sz="1800">
              <a:latin typeface="Times New Roman"/>
              <a:cs typeface="Times New Roman"/>
            </a:endParaRPr>
          </a:p>
          <a:p>
            <a:pPr marL="294640" indent="-281940">
              <a:lnSpc>
                <a:spcPct val="100000"/>
              </a:lnSpc>
              <a:spcBef>
                <a:spcPts val="450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spc="-10" dirty="0">
                <a:latin typeface="Times New Roman"/>
                <a:cs typeface="Times New Roman"/>
              </a:rPr>
              <a:t>Problemas:</a:t>
            </a:r>
            <a:endParaRPr sz="2000">
              <a:latin typeface="Times New Roman"/>
              <a:cs typeface="Times New Roman"/>
            </a:endParaRPr>
          </a:p>
          <a:p>
            <a:pPr marL="770890" marR="487045" lvl="1" indent="-285115">
              <a:lnSpc>
                <a:spcPct val="102200"/>
              </a:lnSpc>
              <a:spcBef>
                <a:spcPts val="439"/>
              </a:spcBef>
              <a:buChar char="–"/>
              <a:tabLst>
                <a:tab pos="770890" algn="l"/>
                <a:tab pos="771525" algn="l"/>
              </a:tabLst>
            </a:pP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selección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atributos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importante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(si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ningún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atributo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proporciona </a:t>
            </a:r>
            <a:r>
              <a:rPr sz="1800" dirty="0">
                <a:latin typeface="Times New Roman"/>
                <a:cs typeface="Times New Roman"/>
              </a:rPr>
              <a:t>ganancias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información 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será 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buen </a:t>
            </a:r>
            <a:r>
              <a:rPr sz="1800" spc="-10" dirty="0">
                <a:latin typeface="Times New Roman"/>
                <a:cs typeface="Times New Roman"/>
              </a:rPr>
              <a:t>clasificador)</a:t>
            </a:r>
            <a:endParaRPr sz="1800">
              <a:latin typeface="Times New Roman"/>
              <a:cs typeface="Times New Roman"/>
            </a:endParaRPr>
          </a:p>
          <a:p>
            <a:pPr marL="770890" marR="5080" lvl="1" indent="-285115">
              <a:lnSpc>
                <a:spcPct val="102200"/>
              </a:lnSpc>
              <a:spcBef>
                <a:spcPts val="384"/>
              </a:spcBef>
              <a:buChar char="–"/>
              <a:tabLst>
                <a:tab pos="770890" algn="l"/>
                <a:tab pos="771525" algn="l"/>
              </a:tabLst>
            </a:pPr>
            <a:r>
              <a:rPr sz="1800" dirty="0">
                <a:latin typeface="Times New Roman"/>
                <a:cs typeface="Times New Roman"/>
              </a:rPr>
              <a:t>mantiene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hipótesis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única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/no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capaz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aprender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forma </a:t>
            </a:r>
            <a:r>
              <a:rPr sz="1800" spc="-10" dirty="0">
                <a:latin typeface="Times New Roman"/>
                <a:cs typeface="Times New Roman"/>
              </a:rPr>
              <a:t>incremental </a:t>
            </a:r>
            <a:r>
              <a:rPr sz="1800" dirty="0">
                <a:latin typeface="Times New Roman"/>
                <a:cs typeface="Times New Roman"/>
              </a:rPr>
              <a:t>(si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tienen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nuevos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hay 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calcular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nuevo)</a:t>
            </a:r>
            <a:endParaRPr sz="1800">
              <a:latin typeface="Times New Roman"/>
              <a:cs typeface="Times New Roman"/>
            </a:endParaRPr>
          </a:p>
          <a:p>
            <a:pPr marL="770890" marR="652145" lvl="1" indent="-285115">
              <a:lnSpc>
                <a:spcPts val="2110"/>
              </a:lnSpc>
              <a:spcBef>
                <a:spcPts val="640"/>
              </a:spcBef>
              <a:buChar char="–"/>
              <a:tabLst>
                <a:tab pos="770890" algn="l"/>
                <a:tab pos="771525" algn="l"/>
              </a:tabLst>
            </a:pPr>
            <a:r>
              <a:rPr sz="1800" dirty="0">
                <a:latin typeface="Times New Roman"/>
                <a:cs typeface="Times New Roman"/>
              </a:rPr>
              <a:t>tratamientos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continuos,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atributos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gran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número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discretos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(C4.5)</a:t>
            </a:r>
            <a:endParaRPr sz="1800">
              <a:latin typeface="Times New Roman"/>
              <a:cs typeface="Times New Roman"/>
            </a:endParaRPr>
          </a:p>
          <a:p>
            <a:pPr marL="770890" lvl="1" indent="-285115">
              <a:lnSpc>
                <a:spcPct val="100000"/>
              </a:lnSpc>
              <a:spcBef>
                <a:spcPts val="465"/>
              </a:spcBef>
              <a:buChar char="–"/>
              <a:tabLst>
                <a:tab pos="770890" algn="l"/>
                <a:tab pos="771525" algn="l"/>
              </a:tabLst>
            </a:pPr>
            <a:r>
              <a:rPr sz="1800" dirty="0">
                <a:latin typeface="Times New Roman"/>
                <a:cs typeface="Times New Roman"/>
              </a:rPr>
              <a:t>tratamiento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desconocidos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(información</a:t>
            </a:r>
            <a:r>
              <a:rPr sz="1800" spc="-10" dirty="0">
                <a:latin typeface="Times New Roman"/>
                <a:cs typeface="Times New Roman"/>
              </a:rPr>
              <a:t> incompleta)</a:t>
            </a:r>
            <a:endParaRPr sz="1800">
              <a:latin typeface="Times New Roman"/>
              <a:cs typeface="Times New Roman"/>
            </a:endParaRPr>
          </a:p>
          <a:p>
            <a:pPr marL="770890" marR="150495" lvl="1" indent="-285115">
              <a:lnSpc>
                <a:spcPct val="101099"/>
              </a:lnSpc>
              <a:spcBef>
                <a:spcPts val="434"/>
              </a:spcBef>
              <a:buFont typeface="Times New Roman"/>
              <a:buChar char="–"/>
              <a:tabLst>
                <a:tab pos="770890" algn="l"/>
                <a:tab pos="771525" algn="l"/>
              </a:tabLst>
            </a:pPr>
            <a:r>
              <a:rPr sz="1800" b="1" i="1" dirty="0">
                <a:latin typeface="Times New Roman"/>
                <a:cs typeface="Times New Roman"/>
              </a:rPr>
              <a:t>overfitting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generar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demasiado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específicos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(¿Cuándo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debe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parar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dividir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nodos?)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37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16865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Ejercicio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545612" y="959499"/>
            <a:ext cx="7642225" cy="129984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sz="2000" b="1" dirty="0">
                <a:latin typeface="Times New Roman"/>
                <a:cs typeface="Times New Roman"/>
              </a:rPr>
              <a:t>Aprendizaje</a:t>
            </a:r>
            <a:r>
              <a:rPr sz="2000" b="1" spc="-3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árboles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decisión:</a:t>
            </a:r>
            <a:endParaRPr sz="2000">
              <a:latin typeface="Times New Roman"/>
              <a:cs typeface="Times New Roman"/>
            </a:endParaRPr>
          </a:p>
          <a:p>
            <a:pPr marL="295275" marR="5080">
              <a:lnSpc>
                <a:spcPct val="101699"/>
              </a:lnSpc>
              <a:spcBef>
                <a:spcPts val="480"/>
              </a:spcBef>
            </a:pPr>
            <a:r>
              <a:rPr sz="1800" dirty="0">
                <a:latin typeface="Times New Roman"/>
                <a:cs typeface="Times New Roman"/>
              </a:rPr>
              <a:t>Aplique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algoritmo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aprendizaje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decisión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siguiente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conjunto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ejemplos.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Especifique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aprendido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ganancia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25" dirty="0">
                <a:latin typeface="Times New Roman"/>
                <a:cs typeface="Times New Roman"/>
              </a:rPr>
              <a:t>los </a:t>
            </a:r>
            <a:r>
              <a:rPr sz="1800" dirty="0">
                <a:latin typeface="Times New Roman"/>
                <a:cs typeface="Times New Roman"/>
              </a:rPr>
              <a:t>atributos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elegidos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diferentes</a:t>
            </a:r>
            <a:r>
              <a:rPr sz="1800" spc="-10" dirty="0">
                <a:latin typeface="Times New Roman"/>
                <a:cs typeface="Times New Roman"/>
              </a:rPr>
              <a:t> nodos.</a:t>
            </a:r>
            <a:endParaRPr sz="1800">
              <a:latin typeface="Times New Roman"/>
              <a:cs typeface="Times New Roman"/>
            </a:endParaRPr>
          </a:p>
        </p:txBody>
      </p:sp>
      <p:graphicFrame>
        <p:nvGraphicFramePr>
          <p:cNvPr id="13" name="object 13"/>
          <p:cNvGraphicFramePr>
            <a:graphicFrameLocks noGrp="1"/>
          </p:cNvGraphicFramePr>
          <p:nvPr/>
        </p:nvGraphicFramePr>
        <p:xfrm>
          <a:off x="1755288" y="2589557"/>
          <a:ext cx="5624195" cy="29044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9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296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19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601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966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78130">
                <a:tc>
                  <a:txBody>
                    <a:bodyPr/>
                    <a:lstStyle/>
                    <a:p>
                      <a:pPr marL="31750">
                        <a:lnSpc>
                          <a:spcPts val="1745"/>
                        </a:lnSpc>
                      </a:pPr>
                      <a:r>
                        <a:rPr sz="1600" b="1" spc="-20" dirty="0">
                          <a:latin typeface="Times New Roman"/>
                          <a:cs typeface="Times New Roman"/>
                        </a:rPr>
                        <a:t>Pelo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ts val="1745"/>
                        </a:lnSpc>
                      </a:pPr>
                      <a:r>
                        <a:rPr sz="1600" b="1" spc="-10" dirty="0">
                          <a:latin typeface="Times New Roman"/>
                          <a:cs typeface="Times New Roman"/>
                        </a:rPr>
                        <a:t>Altura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ts val="1745"/>
                        </a:lnSpc>
                      </a:pPr>
                      <a:r>
                        <a:rPr sz="1600" b="1" spc="-20" dirty="0">
                          <a:latin typeface="Times New Roman"/>
                          <a:cs typeface="Times New Roman"/>
                        </a:rPr>
                        <a:t>Peso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1310">
                        <a:lnSpc>
                          <a:spcPts val="1745"/>
                        </a:lnSpc>
                      </a:pPr>
                      <a:r>
                        <a:rPr sz="1600" b="1" spc="-10" dirty="0">
                          <a:latin typeface="Times New Roman"/>
                          <a:cs typeface="Times New Roman"/>
                        </a:rPr>
                        <a:t>Protección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ts val="1745"/>
                        </a:lnSpc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Quemadura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337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rubio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115" marB="0"/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115" marB="0"/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bajo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115" marB="0"/>
                </a:tc>
                <a:tc>
                  <a:txBody>
                    <a:bodyPr/>
                    <a:lstStyle/>
                    <a:p>
                      <a:pPr marL="32131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115" marB="0"/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sí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11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655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rubio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/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/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/>
                </a:tc>
                <a:tc>
                  <a:txBody>
                    <a:bodyPr/>
                    <a:lstStyle/>
                    <a:p>
                      <a:pPr marL="32131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sí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/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655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moreno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/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baja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/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/>
                </a:tc>
                <a:tc>
                  <a:txBody>
                    <a:bodyPr/>
                    <a:lstStyle/>
                    <a:p>
                      <a:pPr marL="32131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sí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/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rubio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/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baja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/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/>
                </a:tc>
                <a:tc>
                  <a:txBody>
                    <a:bodyPr/>
                    <a:lstStyle/>
                    <a:p>
                      <a:pPr marL="32131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/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337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rojo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/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/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/>
                </a:tc>
                <a:tc>
                  <a:txBody>
                    <a:bodyPr/>
                    <a:lstStyle/>
                    <a:p>
                      <a:pPr marL="32131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/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337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moreno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115" marB="0"/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115" marB="0"/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115" marB="0"/>
                </a:tc>
                <a:tc>
                  <a:txBody>
                    <a:bodyPr/>
                    <a:lstStyle/>
                    <a:p>
                      <a:pPr marL="32131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115" marB="0"/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115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655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moreno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/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media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/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alto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/>
                </a:tc>
                <a:tc>
                  <a:txBody>
                    <a:bodyPr/>
                    <a:lstStyle/>
                    <a:p>
                      <a:pPr marL="32131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/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1305">
                <a:tc>
                  <a:txBody>
                    <a:bodyPr/>
                    <a:lstStyle/>
                    <a:p>
                      <a:pPr marL="31750">
                        <a:lnSpc>
                          <a:spcPts val="1845"/>
                        </a:lnSpc>
                        <a:spcBef>
                          <a:spcPts val="270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rubio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/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ts val="1845"/>
                        </a:lnSpc>
                        <a:spcBef>
                          <a:spcPts val="270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baja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/>
                </a:tc>
                <a:tc>
                  <a:txBody>
                    <a:bodyPr/>
                    <a:lstStyle/>
                    <a:p>
                      <a:pPr marL="287655">
                        <a:lnSpc>
                          <a:spcPts val="1845"/>
                        </a:lnSpc>
                        <a:spcBef>
                          <a:spcPts val="270"/>
                        </a:spcBef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bajo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/>
                </a:tc>
                <a:tc>
                  <a:txBody>
                    <a:bodyPr/>
                    <a:lstStyle/>
                    <a:p>
                      <a:pPr marL="321310">
                        <a:lnSpc>
                          <a:spcPts val="1845"/>
                        </a:lnSpc>
                        <a:spcBef>
                          <a:spcPts val="27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sí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/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ts val="1845"/>
                        </a:lnSpc>
                        <a:spcBef>
                          <a:spcPts val="27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4" name="object 14"/>
          <p:cNvSpPr/>
          <p:nvPr/>
        </p:nvSpPr>
        <p:spPr>
          <a:xfrm>
            <a:off x="1697024" y="2532062"/>
            <a:ext cx="5762625" cy="3018155"/>
          </a:xfrm>
          <a:custGeom>
            <a:avLst/>
            <a:gdLst/>
            <a:ahLst/>
            <a:cxnLst/>
            <a:rect l="l" t="t" r="r" b="b"/>
            <a:pathLst>
              <a:path w="5762625" h="3018154">
                <a:moveTo>
                  <a:pt x="4651337" y="2941624"/>
                </a:moveTo>
                <a:lnTo>
                  <a:pt x="4629137" y="2941637"/>
                </a:lnTo>
                <a:lnTo>
                  <a:pt x="4619536" y="2941650"/>
                </a:lnTo>
                <a:lnTo>
                  <a:pt x="4606937" y="2941650"/>
                </a:lnTo>
                <a:lnTo>
                  <a:pt x="4575137" y="2941663"/>
                </a:lnTo>
                <a:lnTo>
                  <a:pt x="4613287" y="3017850"/>
                </a:lnTo>
                <a:lnTo>
                  <a:pt x="4644987" y="2954350"/>
                </a:lnTo>
                <a:lnTo>
                  <a:pt x="4606950" y="2954350"/>
                </a:lnTo>
                <a:lnTo>
                  <a:pt x="4644987" y="2954337"/>
                </a:lnTo>
                <a:lnTo>
                  <a:pt x="4651337" y="2941637"/>
                </a:lnTo>
                <a:close/>
              </a:path>
              <a:path w="5762625" h="3018154">
                <a:moveTo>
                  <a:pt x="5762625" y="336562"/>
                </a:moveTo>
                <a:lnTo>
                  <a:pt x="5686437" y="298437"/>
                </a:lnTo>
                <a:lnTo>
                  <a:pt x="5686437" y="330238"/>
                </a:lnTo>
                <a:lnTo>
                  <a:pt x="4618164" y="329946"/>
                </a:lnTo>
                <a:lnTo>
                  <a:pt x="4617999" y="0"/>
                </a:lnTo>
                <a:lnTo>
                  <a:pt x="4605388" y="12"/>
                </a:lnTo>
                <a:lnTo>
                  <a:pt x="4605553" y="329946"/>
                </a:lnTo>
                <a:lnTo>
                  <a:pt x="12" y="328663"/>
                </a:lnTo>
                <a:lnTo>
                  <a:pt x="0" y="341274"/>
                </a:lnTo>
                <a:lnTo>
                  <a:pt x="4605566" y="342544"/>
                </a:lnTo>
                <a:lnTo>
                  <a:pt x="4606937" y="2941650"/>
                </a:lnTo>
                <a:lnTo>
                  <a:pt x="4619536" y="2941637"/>
                </a:lnTo>
                <a:lnTo>
                  <a:pt x="4618177" y="342544"/>
                </a:lnTo>
                <a:lnTo>
                  <a:pt x="5686425" y="342836"/>
                </a:lnTo>
                <a:lnTo>
                  <a:pt x="5686425" y="374637"/>
                </a:lnTo>
                <a:lnTo>
                  <a:pt x="5750052" y="342836"/>
                </a:lnTo>
                <a:lnTo>
                  <a:pt x="5762625" y="3365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" name="object 1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38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grpSp>
        <p:nvGrpSpPr>
          <p:cNvPr id="11" name="object 11"/>
          <p:cNvGrpSpPr/>
          <p:nvPr/>
        </p:nvGrpSpPr>
        <p:grpSpPr>
          <a:xfrm>
            <a:off x="1470074" y="4092227"/>
            <a:ext cx="6853555" cy="495300"/>
            <a:chOff x="1470074" y="4092227"/>
            <a:chExt cx="6853555" cy="495300"/>
          </a:xfrm>
        </p:grpSpPr>
        <p:sp>
          <p:nvSpPr>
            <p:cNvPr id="12" name="object 12"/>
            <p:cNvSpPr/>
            <p:nvPr/>
          </p:nvSpPr>
          <p:spPr>
            <a:xfrm>
              <a:off x="1476374" y="4098527"/>
              <a:ext cx="6840855" cy="482600"/>
            </a:xfrm>
            <a:custGeom>
              <a:avLst/>
              <a:gdLst/>
              <a:ahLst/>
              <a:cxnLst/>
              <a:rect l="l" t="t" r="r" b="b"/>
              <a:pathLst>
                <a:path w="6840855" h="482600">
                  <a:moveTo>
                    <a:pt x="6760103" y="0"/>
                  </a:moveTo>
                  <a:lnTo>
                    <a:pt x="80434" y="0"/>
                  </a:lnTo>
                  <a:lnTo>
                    <a:pt x="49125" y="6321"/>
                  </a:lnTo>
                  <a:lnTo>
                    <a:pt x="23558" y="23559"/>
                  </a:lnTo>
                  <a:lnTo>
                    <a:pt x="6320" y="49126"/>
                  </a:lnTo>
                  <a:lnTo>
                    <a:pt x="0" y="80436"/>
                  </a:lnTo>
                  <a:lnTo>
                    <a:pt x="0" y="402164"/>
                  </a:lnTo>
                  <a:lnTo>
                    <a:pt x="6320" y="433473"/>
                  </a:lnTo>
                  <a:lnTo>
                    <a:pt x="23558" y="459041"/>
                  </a:lnTo>
                  <a:lnTo>
                    <a:pt x="49125" y="476278"/>
                  </a:lnTo>
                  <a:lnTo>
                    <a:pt x="80434" y="482600"/>
                  </a:lnTo>
                  <a:lnTo>
                    <a:pt x="6760103" y="482600"/>
                  </a:lnTo>
                  <a:lnTo>
                    <a:pt x="6791411" y="476278"/>
                  </a:lnTo>
                  <a:lnTo>
                    <a:pt x="6816978" y="459041"/>
                  </a:lnTo>
                  <a:lnTo>
                    <a:pt x="6834216" y="433473"/>
                  </a:lnTo>
                  <a:lnTo>
                    <a:pt x="6840537" y="402164"/>
                  </a:lnTo>
                  <a:lnTo>
                    <a:pt x="6840537" y="80436"/>
                  </a:lnTo>
                  <a:lnTo>
                    <a:pt x="6834216" y="49126"/>
                  </a:lnTo>
                  <a:lnTo>
                    <a:pt x="6816978" y="23559"/>
                  </a:lnTo>
                  <a:lnTo>
                    <a:pt x="6791411" y="6321"/>
                  </a:lnTo>
                  <a:lnTo>
                    <a:pt x="6760103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476374" y="4098527"/>
              <a:ext cx="6840855" cy="482600"/>
            </a:xfrm>
            <a:custGeom>
              <a:avLst/>
              <a:gdLst/>
              <a:ahLst/>
              <a:cxnLst/>
              <a:rect l="l" t="t" r="r" b="b"/>
              <a:pathLst>
                <a:path w="6840855" h="482600">
                  <a:moveTo>
                    <a:pt x="0" y="80435"/>
                  </a:moveTo>
                  <a:lnTo>
                    <a:pt x="6320" y="49126"/>
                  </a:lnTo>
                  <a:lnTo>
                    <a:pt x="23558" y="23559"/>
                  </a:lnTo>
                  <a:lnTo>
                    <a:pt x="49125" y="6321"/>
                  </a:lnTo>
                  <a:lnTo>
                    <a:pt x="80434" y="0"/>
                  </a:lnTo>
                  <a:lnTo>
                    <a:pt x="6760103" y="0"/>
                  </a:lnTo>
                  <a:lnTo>
                    <a:pt x="6791412" y="6321"/>
                  </a:lnTo>
                  <a:lnTo>
                    <a:pt x="6816979" y="23559"/>
                  </a:lnTo>
                  <a:lnTo>
                    <a:pt x="6834217" y="49126"/>
                  </a:lnTo>
                  <a:lnTo>
                    <a:pt x="6840538" y="80435"/>
                  </a:lnTo>
                  <a:lnTo>
                    <a:pt x="6840538" y="402164"/>
                  </a:lnTo>
                  <a:lnTo>
                    <a:pt x="6834217" y="433473"/>
                  </a:lnTo>
                  <a:lnTo>
                    <a:pt x="6816979" y="459040"/>
                  </a:lnTo>
                  <a:lnTo>
                    <a:pt x="6791412" y="476278"/>
                  </a:lnTo>
                  <a:lnTo>
                    <a:pt x="6760103" y="482600"/>
                  </a:lnTo>
                  <a:lnTo>
                    <a:pt x="80434" y="482600"/>
                  </a:lnTo>
                  <a:lnTo>
                    <a:pt x="49125" y="476278"/>
                  </a:lnTo>
                  <a:lnTo>
                    <a:pt x="23558" y="459040"/>
                  </a:lnTo>
                  <a:lnTo>
                    <a:pt x="6320" y="433473"/>
                  </a:lnTo>
                  <a:lnTo>
                    <a:pt x="0" y="402164"/>
                  </a:lnTo>
                  <a:lnTo>
                    <a:pt x="0" y="80435"/>
                  </a:lnTo>
                  <a:close/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94005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Aprendizaje</a:t>
            </a:r>
          </a:p>
        </p:txBody>
      </p:sp>
      <p:sp>
        <p:nvSpPr>
          <p:cNvPr id="15" name="object 15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Resumen:</a:t>
            </a: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050"/>
          </a:p>
          <a:p>
            <a:pPr marL="355600">
              <a:lnSpc>
                <a:spcPct val="100000"/>
              </a:lnSpc>
            </a:pPr>
            <a:r>
              <a:rPr b="0" dirty="0">
                <a:latin typeface="Times New Roman"/>
                <a:cs typeface="Times New Roman"/>
              </a:rPr>
              <a:t>Bloque</a:t>
            </a:r>
            <a:r>
              <a:rPr b="0" spc="-30" dirty="0">
                <a:latin typeface="Times New Roman"/>
                <a:cs typeface="Times New Roman"/>
              </a:rPr>
              <a:t> </a:t>
            </a:r>
            <a:r>
              <a:rPr b="0" dirty="0">
                <a:latin typeface="Times New Roman"/>
                <a:cs typeface="Times New Roman"/>
              </a:rPr>
              <a:t>4:</a:t>
            </a:r>
            <a:r>
              <a:rPr b="0" spc="-125" dirty="0">
                <a:latin typeface="Times New Roman"/>
                <a:cs typeface="Times New Roman"/>
              </a:rPr>
              <a:t> </a:t>
            </a:r>
            <a:r>
              <a:rPr b="0" dirty="0">
                <a:latin typeface="Times New Roman"/>
                <a:cs typeface="Times New Roman"/>
              </a:rPr>
              <a:t>Aprendizaje</a:t>
            </a:r>
            <a:r>
              <a:rPr b="0" spc="-20" dirty="0">
                <a:latin typeface="Times New Roman"/>
                <a:cs typeface="Times New Roman"/>
              </a:rPr>
              <a:t> </a:t>
            </a:r>
            <a:r>
              <a:rPr b="0" spc="-10" dirty="0">
                <a:latin typeface="Times New Roman"/>
                <a:cs typeface="Times New Roman"/>
              </a:rPr>
              <a:t>automático</a:t>
            </a: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Introducción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automático</a:t>
            </a:r>
            <a:endParaRPr sz="2000">
              <a:latin typeface="Times New Roman"/>
              <a:cs typeface="Times New Roman"/>
            </a:endParaRPr>
          </a:p>
          <a:p>
            <a:pPr marL="1826895" lvl="2" indent="-557530">
              <a:lnSpc>
                <a:spcPct val="100000"/>
              </a:lnSpc>
              <a:spcBef>
                <a:spcPts val="1300"/>
              </a:spcBef>
              <a:buAutoNum type="arabicPeriod"/>
              <a:tabLst>
                <a:tab pos="182753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supervisado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inductivo)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decisión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Neuronales</a:t>
            </a:r>
            <a:endParaRPr sz="2000">
              <a:latin typeface="Times New Roman"/>
              <a:cs typeface="Times New Roman"/>
            </a:endParaRPr>
          </a:p>
          <a:p>
            <a:pPr marL="1330325" lvl="1" indent="-633730">
              <a:lnSpc>
                <a:spcPct val="100000"/>
              </a:lnSpc>
              <a:spcBef>
                <a:spcPts val="1295"/>
              </a:spcBef>
              <a:buAutoNum type="arabicPeriod"/>
              <a:tabLst>
                <a:tab pos="1330325" algn="l"/>
                <a:tab pos="1330960" algn="l"/>
              </a:tabLst>
            </a:pPr>
            <a:r>
              <a:rPr sz="2000" dirty="0">
                <a:latin typeface="Times New Roman"/>
                <a:cs typeface="Times New Roman"/>
              </a:rPr>
              <a:t>Evaluación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supervisado</a:t>
            </a:r>
            <a:endParaRPr sz="2000">
              <a:latin typeface="Times New Roman"/>
              <a:cs typeface="Times New Roman"/>
            </a:endParaRPr>
          </a:p>
          <a:p>
            <a:pPr marL="1315720" lvl="1" indent="-619125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315720" algn="l"/>
                <a:tab pos="1316355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refuerzo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6" name="object 1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46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957070" marR="5080" indent="-1894839">
              <a:lnSpc>
                <a:spcPct val="100800"/>
              </a:lnSpc>
              <a:spcBef>
                <a:spcPts val="75"/>
              </a:spcBef>
            </a:pPr>
            <a:r>
              <a:rPr dirty="0"/>
              <a:t>Evaluación</a:t>
            </a:r>
            <a:r>
              <a:rPr spc="-3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métodos</a:t>
            </a:r>
            <a:r>
              <a:rPr spc="-2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aprendizaje</a:t>
            </a:r>
            <a:r>
              <a:rPr spc="-20" dirty="0"/>
              <a:t> </a:t>
            </a:r>
            <a:r>
              <a:rPr spc="-10" dirty="0"/>
              <a:t>supervisado </a:t>
            </a:r>
            <a:r>
              <a:rPr dirty="0"/>
              <a:t>en</a:t>
            </a:r>
            <a:r>
              <a:rPr spc="-25" dirty="0"/>
              <a:t> </a:t>
            </a:r>
            <a:r>
              <a:rPr dirty="0"/>
              <a:t>tareas</a:t>
            </a:r>
            <a:r>
              <a:rPr spc="-5" dirty="0"/>
              <a:t> </a:t>
            </a:r>
            <a:r>
              <a:rPr dirty="0"/>
              <a:t>de </a:t>
            </a:r>
            <a:r>
              <a:rPr spc="-10" dirty="0"/>
              <a:t>clasificación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545612" y="1035811"/>
            <a:ext cx="7772400" cy="4523740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25"/>
              </a:spcBef>
            </a:pPr>
            <a:r>
              <a:rPr sz="2400" dirty="0">
                <a:latin typeface="Times New Roman"/>
                <a:cs typeface="Times New Roman"/>
              </a:rPr>
              <a:t>Evaluación</a:t>
            </a:r>
            <a:r>
              <a:rPr sz="2400" spc="-30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empírica</a:t>
            </a:r>
            <a:endParaRPr sz="2400">
              <a:latin typeface="Times New Roman"/>
              <a:cs typeface="Times New Roman"/>
            </a:endParaRPr>
          </a:p>
          <a:p>
            <a:pPr marL="294640" indent="-281940">
              <a:lnSpc>
                <a:spcPct val="100000"/>
              </a:lnSpc>
              <a:spcBef>
                <a:spcPts val="520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evalúa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resultado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b="1" dirty="0">
                <a:latin typeface="Times New Roman"/>
                <a:cs typeface="Times New Roman"/>
              </a:rPr>
              <a:t>el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clasificador</a:t>
            </a:r>
            <a:r>
              <a:rPr sz="2000" b="1" spc="-60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aprendido</a:t>
            </a:r>
            <a:r>
              <a:rPr sz="2000" spc="-1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L="294640" marR="5080" indent="-281940">
              <a:lnSpc>
                <a:spcPct val="100000"/>
              </a:lnSpc>
              <a:spcBef>
                <a:spcPts val="500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analiza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cómo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clasificador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aprendido,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funcionaría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sobre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conjunto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prueba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(cuyo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resultado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conocido)</a:t>
            </a:r>
            <a:endParaRPr sz="2000">
              <a:latin typeface="Times New Roman"/>
              <a:cs typeface="Times New Roman"/>
            </a:endParaRPr>
          </a:p>
          <a:p>
            <a:pPr marL="294640" indent="-281940">
              <a:lnSpc>
                <a:spcPct val="100000"/>
              </a:lnSpc>
              <a:spcBef>
                <a:spcPts val="505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dirty="0">
                <a:latin typeface="Times New Roman"/>
                <a:cs typeface="Times New Roman"/>
              </a:rPr>
              <a:t>Colecciones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pruebas:</a:t>
            </a:r>
            <a:endParaRPr sz="2000">
              <a:latin typeface="Times New Roman"/>
              <a:cs typeface="Times New Roman"/>
            </a:endParaRPr>
          </a:p>
          <a:p>
            <a:pPr marL="1209040" lvl="1" indent="-281940">
              <a:lnSpc>
                <a:spcPct val="100000"/>
              </a:lnSpc>
              <a:spcBef>
                <a:spcPts val="490"/>
              </a:spcBef>
              <a:buChar char="•"/>
              <a:tabLst>
                <a:tab pos="1209040" algn="l"/>
                <a:tab pos="1209675" algn="l"/>
              </a:tabLst>
            </a:pPr>
            <a:r>
              <a:rPr sz="1800" dirty="0">
                <a:latin typeface="Times New Roman"/>
                <a:cs typeface="Times New Roman"/>
              </a:rPr>
              <a:t>Contienen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entrenamiento/prueba</a:t>
            </a:r>
            <a:endParaRPr sz="1800">
              <a:latin typeface="Times New Roman"/>
              <a:cs typeface="Times New Roman"/>
            </a:endParaRPr>
          </a:p>
          <a:p>
            <a:pPr marL="1209040" lvl="1" indent="-281940">
              <a:lnSpc>
                <a:spcPct val="100000"/>
              </a:lnSpc>
              <a:spcBef>
                <a:spcPts val="550"/>
              </a:spcBef>
              <a:buChar char="•"/>
              <a:tabLst>
                <a:tab pos="1209040" algn="l"/>
                <a:tab pos="1209675" algn="l"/>
              </a:tabLst>
            </a:pPr>
            <a:r>
              <a:rPr sz="1800" dirty="0">
                <a:latin typeface="Times New Roman"/>
                <a:cs typeface="Times New Roman"/>
              </a:rPr>
              <a:t>ML</a:t>
            </a:r>
            <a:r>
              <a:rPr sz="1800" spc="-9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repository: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  <a:hlinkClick r:id="rId5"/>
              </a:rPr>
              <a:t>http://www.ics.uci.edu/~mlearn/MLRepository.html</a:t>
            </a:r>
            <a:endParaRPr sz="1800">
              <a:latin typeface="Times New Roman"/>
              <a:cs typeface="Times New Roman"/>
            </a:endParaRPr>
          </a:p>
          <a:p>
            <a:pPr marL="294640" marR="189230" indent="-281940">
              <a:lnSpc>
                <a:spcPct val="100000"/>
              </a:lnSpc>
              <a:spcBef>
                <a:spcPts val="425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dirty="0">
                <a:latin typeface="Times New Roman"/>
                <a:cs typeface="Times New Roman"/>
              </a:rPr>
              <a:t>Ojo: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debe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evaluar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clasificador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mismos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se </a:t>
            </a:r>
            <a:r>
              <a:rPr sz="2000" dirty="0">
                <a:latin typeface="Times New Roman"/>
                <a:cs typeface="Times New Roman"/>
              </a:rPr>
              <a:t>han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utilizado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entrenamiento</a:t>
            </a:r>
            <a:endParaRPr sz="2000">
              <a:latin typeface="Times New Roman"/>
              <a:cs typeface="Times New Roman"/>
            </a:endParaRPr>
          </a:p>
          <a:p>
            <a:pPr marL="1209040" marR="141605" lvl="1" indent="-281940">
              <a:lnSpc>
                <a:spcPct val="102200"/>
              </a:lnSpc>
              <a:spcBef>
                <a:spcPts val="465"/>
              </a:spcBef>
              <a:buChar char="•"/>
              <a:tabLst>
                <a:tab pos="1209040" algn="l"/>
                <a:tab pos="1209675" algn="l"/>
              </a:tabLst>
            </a:pPr>
            <a:r>
              <a:rPr sz="1800" dirty="0">
                <a:latin typeface="Times New Roman"/>
                <a:cs typeface="Times New Roman"/>
              </a:rPr>
              <a:t>Dado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colección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pruebas: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usar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parte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 </a:t>
            </a:r>
            <a:r>
              <a:rPr sz="1800" spc="-25" dirty="0">
                <a:latin typeface="Times New Roman"/>
                <a:cs typeface="Times New Roman"/>
              </a:rPr>
              <a:t>el </a:t>
            </a:r>
            <a:r>
              <a:rPr sz="1800" dirty="0">
                <a:latin typeface="Times New Roman"/>
                <a:cs typeface="Times New Roman"/>
              </a:rPr>
              <a:t>entrenamiento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otra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comprobar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resultado</a:t>
            </a:r>
            <a:endParaRPr sz="1800">
              <a:latin typeface="Times New Roman"/>
              <a:cs typeface="Times New Roman"/>
            </a:endParaRPr>
          </a:p>
          <a:p>
            <a:pPr marL="294640" marR="210820" indent="-281940">
              <a:lnSpc>
                <a:spcPct val="100000"/>
              </a:lnSpc>
              <a:spcBef>
                <a:spcPts val="520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dirty="0">
                <a:latin typeface="Times New Roman"/>
                <a:cs typeface="Times New Roman"/>
              </a:rPr>
              <a:t>Clasificaciones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correctas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-</a:t>
            </a:r>
            <a:r>
              <a:rPr sz="2000" dirty="0">
                <a:latin typeface="Times New Roman"/>
                <a:cs typeface="Times New Roman"/>
              </a:rPr>
              <a:t>&gt;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clasificador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mejor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-</a:t>
            </a:r>
            <a:r>
              <a:rPr sz="2000" dirty="0">
                <a:latin typeface="Times New Roman"/>
                <a:cs typeface="Times New Roman"/>
              </a:rPr>
              <a:t>&gt;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mejor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</a:t>
            </a:r>
            <a:r>
              <a:rPr sz="2000" spc="-25" dirty="0">
                <a:latin typeface="Times New Roman"/>
                <a:cs typeface="Times New Roman"/>
              </a:rPr>
              <a:t> de </a:t>
            </a:r>
            <a:r>
              <a:rPr sz="2000" spc="-10" dirty="0">
                <a:latin typeface="Times New Roman"/>
                <a:cs typeface="Times New Roman"/>
              </a:rPr>
              <a:t>aprendizaje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47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087120">
              <a:lnSpc>
                <a:spcPct val="100000"/>
              </a:lnSpc>
              <a:spcBef>
                <a:spcPts val="100"/>
              </a:spcBef>
            </a:pPr>
            <a:r>
              <a:rPr dirty="0"/>
              <a:t>Evaluación</a:t>
            </a:r>
            <a:r>
              <a:rPr spc="-50" dirty="0"/>
              <a:t> </a:t>
            </a:r>
            <a:r>
              <a:rPr dirty="0"/>
              <a:t>de</a:t>
            </a:r>
            <a:r>
              <a:rPr spc="-30" dirty="0"/>
              <a:t> </a:t>
            </a:r>
            <a:r>
              <a:rPr dirty="0"/>
              <a:t>clasificadores</a:t>
            </a:r>
            <a:r>
              <a:rPr spc="-30" dirty="0"/>
              <a:t> </a:t>
            </a:r>
            <a:r>
              <a:rPr spc="-10" dirty="0"/>
              <a:t>binarios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545612" y="1075435"/>
            <a:ext cx="7664450" cy="159512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354965" marR="697230" indent="-342265">
              <a:lnSpc>
                <a:spcPct val="101099"/>
              </a:lnSpc>
              <a:spcBef>
                <a:spcPts val="75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tárea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habitual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consiste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determinar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caso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tiene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una </a:t>
            </a:r>
            <a:r>
              <a:rPr sz="1800" dirty="0">
                <a:latin typeface="Times New Roman"/>
                <a:cs typeface="Times New Roman"/>
              </a:rPr>
              <a:t>determinada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característica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MS PGothic"/>
                <a:cs typeface="MS PGothic"/>
              </a:rPr>
              <a:t>➜</a:t>
            </a:r>
            <a:r>
              <a:rPr sz="1800" spc="-114" dirty="0">
                <a:latin typeface="MS PGothic"/>
                <a:cs typeface="MS PGothic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clasificación</a:t>
            </a:r>
            <a:r>
              <a:rPr sz="1800" b="1" spc="-20" dirty="0">
                <a:latin typeface="Times New Roman"/>
                <a:cs typeface="Times New Roman"/>
              </a:rPr>
              <a:t> </a:t>
            </a:r>
            <a:r>
              <a:rPr sz="1800" b="1" spc="-10" dirty="0">
                <a:latin typeface="Times New Roman"/>
                <a:cs typeface="Times New Roman"/>
              </a:rPr>
              <a:t>binaria</a:t>
            </a:r>
            <a:endParaRPr sz="1800">
              <a:latin typeface="Times New Roman"/>
              <a:cs typeface="Times New Roman"/>
            </a:endParaRPr>
          </a:p>
          <a:p>
            <a:pPr marL="812165" lvl="1" indent="-342265">
              <a:lnSpc>
                <a:spcPct val="100000"/>
              </a:lnSpc>
              <a:spcBef>
                <a:spcPts val="550"/>
              </a:spcBef>
              <a:buFont typeface="Arial"/>
              <a:buChar char="•"/>
              <a:tabLst>
                <a:tab pos="812165" algn="l"/>
                <a:tab pos="812800" algn="l"/>
              </a:tabLst>
            </a:pPr>
            <a:r>
              <a:rPr sz="1800" dirty="0">
                <a:latin typeface="Times New Roman"/>
                <a:cs typeface="Times New Roman"/>
              </a:rPr>
              <a:t>p.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e.: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diagnostico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enfermedades;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control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industrial;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control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calidad…</a:t>
            </a:r>
            <a:endParaRPr sz="18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40"/>
              </a:spcBef>
              <a:buFont typeface="Arial"/>
              <a:buChar char="•"/>
            </a:pPr>
            <a:endParaRPr sz="2700">
              <a:latin typeface="Times New Roman"/>
              <a:cs typeface="Times New Roman"/>
            </a:endParaRPr>
          </a:p>
          <a:p>
            <a:pPr marL="297815" indent="-285115">
              <a:lnSpc>
                <a:spcPct val="100000"/>
              </a:lnSpc>
              <a:buFont typeface="Arial"/>
              <a:buChar char="•"/>
              <a:tabLst>
                <a:tab pos="297815" algn="l"/>
                <a:tab pos="298450" algn="l"/>
              </a:tabLst>
            </a:pPr>
            <a:r>
              <a:rPr sz="1800" dirty="0">
                <a:latin typeface="Times New Roman"/>
                <a:cs typeface="Times New Roman"/>
              </a:rPr>
              <a:t>Evaluación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clásificador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binario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prueba:</a:t>
            </a:r>
            <a:endParaRPr sz="1800">
              <a:latin typeface="Times New Roman"/>
              <a:cs typeface="Times New Roman"/>
            </a:endParaRPr>
          </a:p>
        </p:txBody>
      </p:sp>
      <p:graphicFrame>
        <p:nvGraphicFramePr>
          <p:cNvPr id="13" name="object 13"/>
          <p:cNvGraphicFramePr>
            <a:graphicFrameLocks noGrp="1"/>
          </p:cNvGraphicFramePr>
          <p:nvPr/>
        </p:nvGraphicFramePr>
        <p:xfrm>
          <a:off x="3851392" y="3197961"/>
          <a:ext cx="4093845" cy="10953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037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023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8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38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890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Ej.</a:t>
                      </a:r>
                      <a:r>
                        <a:rPr sz="18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20" dirty="0">
                          <a:latin typeface="Times New Roman"/>
                          <a:cs typeface="Times New Roman"/>
                        </a:rPr>
                        <a:t>pos.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Ej.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20" dirty="0">
                          <a:latin typeface="Times New Roman"/>
                          <a:cs typeface="Times New Roman"/>
                        </a:rPr>
                        <a:t>neg.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R="78740" algn="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Clasificados</a:t>
                      </a:r>
                      <a:r>
                        <a:rPr sz="18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sz="18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20" dirty="0">
                          <a:latin typeface="Times New Roman"/>
                          <a:cs typeface="Times New Roman"/>
                        </a:rPr>
                        <a:t>pos.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368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TP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034"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FP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R="66675" algn="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Clasificados</a:t>
                      </a:r>
                      <a:r>
                        <a:rPr sz="18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sz="18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20" dirty="0">
                          <a:latin typeface="Times New Roman"/>
                          <a:cs typeface="Times New Roman"/>
                        </a:rPr>
                        <a:t>neg.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098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FN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034"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TN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4" name="object 14"/>
          <p:cNvSpPr txBox="1"/>
          <p:nvPr/>
        </p:nvSpPr>
        <p:spPr>
          <a:xfrm>
            <a:off x="3351518" y="4507484"/>
            <a:ext cx="5607050" cy="1384935"/>
          </a:xfrm>
          <a:prstGeom prst="rect">
            <a:avLst/>
          </a:prstGeom>
        </p:spPr>
        <p:txBody>
          <a:bodyPr vert="horz" wrap="square" lIns="0" tIns="18415" rIns="0" bIns="0" rtlCol="0">
            <a:spAutoFit/>
          </a:bodyPr>
          <a:lstStyle/>
          <a:p>
            <a:pPr marL="12700" marR="5080">
              <a:lnSpc>
                <a:spcPct val="123300"/>
              </a:lnSpc>
              <a:spcBef>
                <a:spcPts val="145"/>
              </a:spcBef>
            </a:pPr>
            <a:r>
              <a:rPr sz="1800" dirty="0">
                <a:latin typeface="Times New Roman"/>
                <a:cs typeface="Times New Roman"/>
              </a:rPr>
              <a:t>TP: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true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positives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(clasificado: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positivo,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realidad: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positivo) </a:t>
            </a:r>
            <a:r>
              <a:rPr sz="1800" dirty="0">
                <a:latin typeface="Times New Roman"/>
                <a:cs typeface="Times New Roman"/>
              </a:rPr>
              <a:t>TN: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true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negatives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(clasificado: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negativo,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realidad:</a:t>
            </a:r>
            <a:r>
              <a:rPr sz="1800" spc="-10" dirty="0">
                <a:latin typeface="Times New Roman"/>
                <a:cs typeface="Times New Roman"/>
              </a:rPr>
              <a:t> negativo) </a:t>
            </a:r>
            <a:r>
              <a:rPr sz="1800" dirty="0">
                <a:latin typeface="Times New Roman"/>
                <a:cs typeface="Times New Roman"/>
              </a:rPr>
              <a:t>FP: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false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positives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(clasificado: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positivo,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realidad: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negativo) </a:t>
            </a:r>
            <a:r>
              <a:rPr sz="1800" dirty="0">
                <a:latin typeface="Times New Roman"/>
                <a:cs typeface="Times New Roman"/>
              </a:rPr>
              <a:t>FN: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false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negatives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(clasificado: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negativo,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realidad: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positivo)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78657" y="3925505"/>
            <a:ext cx="2292350" cy="873125"/>
          </a:xfrm>
          <a:prstGeom prst="rect">
            <a:avLst/>
          </a:prstGeom>
          <a:ln w="28575">
            <a:solidFill>
              <a:srgbClr val="990000"/>
            </a:solidFill>
          </a:ln>
        </p:spPr>
        <p:txBody>
          <a:bodyPr vert="horz" wrap="square" lIns="0" tIns="255904" rIns="0" bIns="0" rtlCol="0">
            <a:spAutoFit/>
          </a:bodyPr>
          <a:lstStyle/>
          <a:p>
            <a:pPr marL="332740">
              <a:lnSpc>
                <a:spcPct val="100000"/>
              </a:lnSpc>
              <a:spcBef>
                <a:spcPts val="2014"/>
              </a:spcBef>
            </a:pPr>
            <a:r>
              <a:rPr sz="2400" spc="-10" dirty="0">
                <a:solidFill>
                  <a:srgbClr val="0D0D0D"/>
                </a:solidFill>
                <a:latin typeface="Times New Roman"/>
                <a:cs typeface="Times New Roman"/>
              </a:rPr>
              <a:t>Clasificador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548324" y="3479170"/>
            <a:ext cx="2237105" cy="461009"/>
            <a:chOff x="548324" y="3479170"/>
            <a:chExt cx="2237105" cy="461009"/>
          </a:xfrm>
        </p:grpSpPr>
        <p:sp>
          <p:nvSpPr>
            <p:cNvPr id="17" name="object 17"/>
            <p:cNvSpPr/>
            <p:nvPr/>
          </p:nvSpPr>
          <p:spPr>
            <a:xfrm>
              <a:off x="562612" y="3493457"/>
              <a:ext cx="946785" cy="432434"/>
            </a:xfrm>
            <a:custGeom>
              <a:avLst/>
              <a:gdLst/>
              <a:ahLst/>
              <a:cxnLst/>
              <a:rect l="l" t="t" r="r" b="b"/>
              <a:pathLst>
                <a:path w="946785" h="432435">
                  <a:moveTo>
                    <a:pt x="0" y="0"/>
                  </a:moveTo>
                  <a:lnTo>
                    <a:pt x="946334" y="432048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769293" y="3533203"/>
              <a:ext cx="1002030" cy="392430"/>
            </a:xfrm>
            <a:custGeom>
              <a:avLst/>
              <a:gdLst/>
              <a:ahLst/>
              <a:cxnLst/>
              <a:rect l="l" t="t" r="r" b="b"/>
              <a:pathLst>
                <a:path w="1002030" h="392429">
                  <a:moveTo>
                    <a:pt x="1001712" y="0"/>
                  </a:moveTo>
                  <a:lnTo>
                    <a:pt x="0" y="392302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534789" y="3056646"/>
            <a:ext cx="369570" cy="322580"/>
            <a:chOff x="534789" y="3056646"/>
            <a:chExt cx="369570" cy="322580"/>
          </a:xfrm>
        </p:grpSpPr>
        <p:sp>
          <p:nvSpPr>
            <p:cNvPr id="20" name="object 20"/>
            <p:cNvSpPr/>
            <p:nvPr/>
          </p:nvSpPr>
          <p:spPr>
            <a:xfrm>
              <a:off x="539551" y="3061408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4">
                  <a:moveTo>
                    <a:pt x="180019" y="0"/>
                  </a:moveTo>
                  <a:lnTo>
                    <a:pt x="132163" y="5583"/>
                  </a:lnTo>
                  <a:lnTo>
                    <a:pt x="89160" y="21340"/>
                  </a:lnTo>
                  <a:lnTo>
                    <a:pt x="52726" y="45782"/>
                  </a:lnTo>
                  <a:lnTo>
                    <a:pt x="24577" y="77417"/>
                  </a:lnTo>
                  <a:lnTo>
                    <a:pt x="6430" y="114756"/>
                  </a:lnTo>
                  <a:lnTo>
                    <a:pt x="0" y="156310"/>
                  </a:lnTo>
                  <a:lnTo>
                    <a:pt x="6430" y="197863"/>
                  </a:lnTo>
                  <a:lnTo>
                    <a:pt x="24577" y="235202"/>
                  </a:lnTo>
                  <a:lnTo>
                    <a:pt x="52726" y="266838"/>
                  </a:lnTo>
                  <a:lnTo>
                    <a:pt x="89160" y="291279"/>
                  </a:lnTo>
                  <a:lnTo>
                    <a:pt x="132163" y="307037"/>
                  </a:lnTo>
                  <a:lnTo>
                    <a:pt x="180019" y="312620"/>
                  </a:lnTo>
                  <a:lnTo>
                    <a:pt x="227876" y="307037"/>
                  </a:lnTo>
                  <a:lnTo>
                    <a:pt x="270879" y="291279"/>
                  </a:lnTo>
                  <a:lnTo>
                    <a:pt x="307313" y="266838"/>
                  </a:lnTo>
                  <a:lnTo>
                    <a:pt x="335461" y="235202"/>
                  </a:lnTo>
                  <a:lnTo>
                    <a:pt x="353609" y="197863"/>
                  </a:lnTo>
                  <a:lnTo>
                    <a:pt x="360039" y="156310"/>
                  </a:lnTo>
                  <a:lnTo>
                    <a:pt x="353609" y="114756"/>
                  </a:lnTo>
                  <a:lnTo>
                    <a:pt x="335461" y="77417"/>
                  </a:lnTo>
                  <a:lnTo>
                    <a:pt x="307313" y="45782"/>
                  </a:lnTo>
                  <a:lnTo>
                    <a:pt x="270879" y="21340"/>
                  </a:lnTo>
                  <a:lnTo>
                    <a:pt x="227876" y="5583"/>
                  </a:lnTo>
                  <a:lnTo>
                    <a:pt x="180019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39551" y="3061408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4">
                  <a:moveTo>
                    <a:pt x="0" y="156310"/>
                  </a:moveTo>
                  <a:lnTo>
                    <a:pt x="6430" y="114756"/>
                  </a:lnTo>
                  <a:lnTo>
                    <a:pt x="24578" y="77417"/>
                  </a:lnTo>
                  <a:lnTo>
                    <a:pt x="52726" y="45782"/>
                  </a:lnTo>
                  <a:lnTo>
                    <a:pt x="89160" y="21340"/>
                  </a:lnTo>
                  <a:lnTo>
                    <a:pt x="132163" y="5583"/>
                  </a:lnTo>
                  <a:lnTo>
                    <a:pt x="180020" y="0"/>
                  </a:lnTo>
                  <a:lnTo>
                    <a:pt x="227876" y="5583"/>
                  </a:lnTo>
                  <a:lnTo>
                    <a:pt x="270879" y="21340"/>
                  </a:lnTo>
                  <a:lnTo>
                    <a:pt x="307313" y="45782"/>
                  </a:lnTo>
                  <a:lnTo>
                    <a:pt x="335461" y="77417"/>
                  </a:lnTo>
                  <a:lnTo>
                    <a:pt x="353609" y="114756"/>
                  </a:lnTo>
                  <a:lnTo>
                    <a:pt x="360040" y="156310"/>
                  </a:lnTo>
                  <a:lnTo>
                    <a:pt x="353609" y="197863"/>
                  </a:lnTo>
                  <a:lnTo>
                    <a:pt x="335461" y="235202"/>
                  </a:lnTo>
                  <a:lnTo>
                    <a:pt x="307313" y="266837"/>
                  </a:lnTo>
                  <a:lnTo>
                    <a:pt x="270879" y="291279"/>
                  </a:lnTo>
                  <a:lnTo>
                    <a:pt x="227876" y="307036"/>
                  </a:lnTo>
                  <a:lnTo>
                    <a:pt x="180020" y="312620"/>
                  </a:lnTo>
                  <a:lnTo>
                    <a:pt x="132163" y="307036"/>
                  </a:lnTo>
                  <a:lnTo>
                    <a:pt x="89160" y="291279"/>
                  </a:lnTo>
                  <a:lnTo>
                    <a:pt x="52726" y="266837"/>
                  </a:lnTo>
                  <a:lnTo>
                    <a:pt x="24578" y="235202"/>
                  </a:lnTo>
                  <a:lnTo>
                    <a:pt x="6430" y="197863"/>
                  </a:lnTo>
                  <a:lnTo>
                    <a:pt x="0" y="15631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621146" y="3010915"/>
            <a:ext cx="1974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+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1131195" y="2879311"/>
            <a:ext cx="369570" cy="322580"/>
            <a:chOff x="1131195" y="2879311"/>
            <a:chExt cx="369570" cy="322580"/>
          </a:xfrm>
        </p:grpSpPr>
        <p:sp>
          <p:nvSpPr>
            <p:cNvPr id="24" name="object 24"/>
            <p:cNvSpPr/>
            <p:nvPr/>
          </p:nvSpPr>
          <p:spPr>
            <a:xfrm>
              <a:off x="1135957" y="2884073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5">
                  <a:moveTo>
                    <a:pt x="180019" y="0"/>
                  </a:moveTo>
                  <a:lnTo>
                    <a:pt x="132163" y="5583"/>
                  </a:lnTo>
                  <a:lnTo>
                    <a:pt x="89160" y="21340"/>
                  </a:lnTo>
                  <a:lnTo>
                    <a:pt x="52726" y="45781"/>
                  </a:lnTo>
                  <a:lnTo>
                    <a:pt x="24578" y="77416"/>
                  </a:lnTo>
                  <a:lnTo>
                    <a:pt x="6430" y="114755"/>
                  </a:lnTo>
                  <a:lnTo>
                    <a:pt x="0" y="156309"/>
                  </a:lnTo>
                  <a:lnTo>
                    <a:pt x="6430" y="197862"/>
                  </a:lnTo>
                  <a:lnTo>
                    <a:pt x="24578" y="235202"/>
                  </a:lnTo>
                  <a:lnTo>
                    <a:pt x="52726" y="266837"/>
                  </a:lnTo>
                  <a:lnTo>
                    <a:pt x="89160" y="291278"/>
                  </a:lnTo>
                  <a:lnTo>
                    <a:pt x="132163" y="307035"/>
                  </a:lnTo>
                  <a:lnTo>
                    <a:pt x="180019" y="312619"/>
                  </a:lnTo>
                  <a:lnTo>
                    <a:pt x="227876" y="307035"/>
                  </a:lnTo>
                  <a:lnTo>
                    <a:pt x="270879" y="291278"/>
                  </a:lnTo>
                  <a:lnTo>
                    <a:pt x="307313" y="266837"/>
                  </a:lnTo>
                  <a:lnTo>
                    <a:pt x="335461" y="235202"/>
                  </a:lnTo>
                  <a:lnTo>
                    <a:pt x="353609" y="197862"/>
                  </a:lnTo>
                  <a:lnTo>
                    <a:pt x="360039" y="156309"/>
                  </a:lnTo>
                  <a:lnTo>
                    <a:pt x="353609" y="114755"/>
                  </a:lnTo>
                  <a:lnTo>
                    <a:pt x="335461" y="77416"/>
                  </a:lnTo>
                  <a:lnTo>
                    <a:pt x="307313" y="45781"/>
                  </a:lnTo>
                  <a:lnTo>
                    <a:pt x="270879" y="21340"/>
                  </a:lnTo>
                  <a:lnTo>
                    <a:pt x="227876" y="5583"/>
                  </a:lnTo>
                  <a:lnTo>
                    <a:pt x="180019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135957" y="2884073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5">
                  <a:moveTo>
                    <a:pt x="0" y="156310"/>
                  </a:moveTo>
                  <a:lnTo>
                    <a:pt x="6430" y="114756"/>
                  </a:lnTo>
                  <a:lnTo>
                    <a:pt x="24578" y="77417"/>
                  </a:lnTo>
                  <a:lnTo>
                    <a:pt x="52726" y="45782"/>
                  </a:lnTo>
                  <a:lnTo>
                    <a:pt x="89160" y="21340"/>
                  </a:lnTo>
                  <a:lnTo>
                    <a:pt x="132163" y="5583"/>
                  </a:lnTo>
                  <a:lnTo>
                    <a:pt x="180020" y="0"/>
                  </a:lnTo>
                  <a:lnTo>
                    <a:pt x="227876" y="5583"/>
                  </a:lnTo>
                  <a:lnTo>
                    <a:pt x="270879" y="21340"/>
                  </a:lnTo>
                  <a:lnTo>
                    <a:pt x="307313" y="45782"/>
                  </a:lnTo>
                  <a:lnTo>
                    <a:pt x="335461" y="77417"/>
                  </a:lnTo>
                  <a:lnTo>
                    <a:pt x="353609" y="114756"/>
                  </a:lnTo>
                  <a:lnTo>
                    <a:pt x="360040" y="156310"/>
                  </a:lnTo>
                  <a:lnTo>
                    <a:pt x="353609" y="197863"/>
                  </a:lnTo>
                  <a:lnTo>
                    <a:pt x="335461" y="235202"/>
                  </a:lnTo>
                  <a:lnTo>
                    <a:pt x="307313" y="266837"/>
                  </a:lnTo>
                  <a:lnTo>
                    <a:pt x="270879" y="291279"/>
                  </a:lnTo>
                  <a:lnTo>
                    <a:pt x="227876" y="307036"/>
                  </a:lnTo>
                  <a:lnTo>
                    <a:pt x="180020" y="312620"/>
                  </a:lnTo>
                  <a:lnTo>
                    <a:pt x="132163" y="307036"/>
                  </a:lnTo>
                  <a:lnTo>
                    <a:pt x="89160" y="291279"/>
                  </a:lnTo>
                  <a:lnTo>
                    <a:pt x="52726" y="266837"/>
                  </a:lnTo>
                  <a:lnTo>
                    <a:pt x="24578" y="235202"/>
                  </a:lnTo>
                  <a:lnTo>
                    <a:pt x="6430" y="197863"/>
                  </a:lnTo>
                  <a:lnTo>
                    <a:pt x="0" y="15631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/>
          <p:nvPr/>
        </p:nvSpPr>
        <p:spPr>
          <a:xfrm>
            <a:off x="1230252" y="2831084"/>
            <a:ext cx="1720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+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27" name="object 27"/>
          <p:cNvGrpSpPr/>
          <p:nvPr/>
        </p:nvGrpSpPr>
        <p:grpSpPr>
          <a:xfrm>
            <a:off x="1652454" y="2900335"/>
            <a:ext cx="369570" cy="322580"/>
            <a:chOff x="1652454" y="2900335"/>
            <a:chExt cx="369570" cy="322580"/>
          </a:xfrm>
        </p:grpSpPr>
        <p:sp>
          <p:nvSpPr>
            <p:cNvPr id="28" name="object 28"/>
            <p:cNvSpPr/>
            <p:nvPr/>
          </p:nvSpPr>
          <p:spPr>
            <a:xfrm>
              <a:off x="1657216" y="2905098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5">
                  <a:moveTo>
                    <a:pt x="180019" y="0"/>
                  </a:moveTo>
                  <a:lnTo>
                    <a:pt x="132163" y="5583"/>
                  </a:lnTo>
                  <a:lnTo>
                    <a:pt x="89160" y="21341"/>
                  </a:lnTo>
                  <a:lnTo>
                    <a:pt x="52726" y="45782"/>
                  </a:lnTo>
                  <a:lnTo>
                    <a:pt x="24577" y="77417"/>
                  </a:lnTo>
                  <a:lnTo>
                    <a:pt x="6430" y="114757"/>
                  </a:lnTo>
                  <a:lnTo>
                    <a:pt x="0" y="156310"/>
                  </a:lnTo>
                  <a:lnTo>
                    <a:pt x="6430" y="197863"/>
                  </a:lnTo>
                  <a:lnTo>
                    <a:pt x="24577" y="235203"/>
                  </a:lnTo>
                  <a:lnTo>
                    <a:pt x="52726" y="266838"/>
                  </a:lnTo>
                  <a:lnTo>
                    <a:pt x="89160" y="291279"/>
                  </a:lnTo>
                  <a:lnTo>
                    <a:pt x="132163" y="307037"/>
                  </a:lnTo>
                  <a:lnTo>
                    <a:pt x="180019" y="312620"/>
                  </a:lnTo>
                  <a:lnTo>
                    <a:pt x="227876" y="307037"/>
                  </a:lnTo>
                  <a:lnTo>
                    <a:pt x="270879" y="291279"/>
                  </a:lnTo>
                  <a:lnTo>
                    <a:pt x="307313" y="266838"/>
                  </a:lnTo>
                  <a:lnTo>
                    <a:pt x="335461" y="235203"/>
                  </a:lnTo>
                  <a:lnTo>
                    <a:pt x="353609" y="197863"/>
                  </a:lnTo>
                  <a:lnTo>
                    <a:pt x="360039" y="156310"/>
                  </a:lnTo>
                  <a:lnTo>
                    <a:pt x="353609" y="114757"/>
                  </a:lnTo>
                  <a:lnTo>
                    <a:pt x="335461" y="77417"/>
                  </a:lnTo>
                  <a:lnTo>
                    <a:pt x="307313" y="45782"/>
                  </a:lnTo>
                  <a:lnTo>
                    <a:pt x="270879" y="21341"/>
                  </a:lnTo>
                  <a:lnTo>
                    <a:pt x="227876" y="5583"/>
                  </a:lnTo>
                  <a:lnTo>
                    <a:pt x="180019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657216" y="2905098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5">
                  <a:moveTo>
                    <a:pt x="0" y="156310"/>
                  </a:moveTo>
                  <a:lnTo>
                    <a:pt x="6430" y="114756"/>
                  </a:lnTo>
                  <a:lnTo>
                    <a:pt x="24578" y="77417"/>
                  </a:lnTo>
                  <a:lnTo>
                    <a:pt x="52726" y="45782"/>
                  </a:lnTo>
                  <a:lnTo>
                    <a:pt x="89160" y="21340"/>
                  </a:lnTo>
                  <a:lnTo>
                    <a:pt x="132163" y="5583"/>
                  </a:lnTo>
                  <a:lnTo>
                    <a:pt x="180020" y="0"/>
                  </a:lnTo>
                  <a:lnTo>
                    <a:pt x="227876" y="5583"/>
                  </a:lnTo>
                  <a:lnTo>
                    <a:pt x="270879" y="21340"/>
                  </a:lnTo>
                  <a:lnTo>
                    <a:pt x="307313" y="45782"/>
                  </a:lnTo>
                  <a:lnTo>
                    <a:pt x="335461" y="77417"/>
                  </a:lnTo>
                  <a:lnTo>
                    <a:pt x="353609" y="114756"/>
                  </a:lnTo>
                  <a:lnTo>
                    <a:pt x="360040" y="156310"/>
                  </a:lnTo>
                  <a:lnTo>
                    <a:pt x="353609" y="197863"/>
                  </a:lnTo>
                  <a:lnTo>
                    <a:pt x="335461" y="235202"/>
                  </a:lnTo>
                  <a:lnTo>
                    <a:pt x="307313" y="266837"/>
                  </a:lnTo>
                  <a:lnTo>
                    <a:pt x="270879" y="291279"/>
                  </a:lnTo>
                  <a:lnTo>
                    <a:pt x="227876" y="307036"/>
                  </a:lnTo>
                  <a:lnTo>
                    <a:pt x="180020" y="312620"/>
                  </a:lnTo>
                  <a:lnTo>
                    <a:pt x="132163" y="307036"/>
                  </a:lnTo>
                  <a:lnTo>
                    <a:pt x="89160" y="291279"/>
                  </a:lnTo>
                  <a:lnTo>
                    <a:pt x="52726" y="266837"/>
                  </a:lnTo>
                  <a:lnTo>
                    <a:pt x="24578" y="235202"/>
                  </a:lnTo>
                  <a:lnTo>
                    <a:pt x="6430" y="197863"/>
                  </a:lnTo>
                  <a:lnTo>
                    <a:pt x="0" y="15631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1786436" y="2852420"/>
            <a:ext cx="1016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-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1120030" y="3257696"/>
            <a:ext cx="369570" cy="322580"/>
            <a:chOff x="1120030" y="3257696"/>
            <a:chExt cx="369570" cy="322580"/>
          </a:xfrm>
        </p:grpSpPr>
        <p:sp>
          <p:nvSpPr>
            <p:cNvPr id="32" name="object 32"/>
            <p:cNvSpPr/>
            <p:nvPr/>
          </p:nvSpPr>
          <p:spPr>
            <a:xfrm>
              <a:off x="1124793" y="3262458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4">
                  <a:moveTo>
                    <a:pt x="180020" y="0"/>
                  </a:moveTo>
                  <a:lnTo>
                    <a:pt x="132163" y="5583"/>
                  </a:lnTo>
                  <a:lnTo>
                    <a:pt x="89160" y="21341"/>
                  </a:lnTo>
                  <a:lnTo>
                    <a:pt x="52726" y="45782"/>
                  </a:lnTo>
                  <a:lnTo>
                    <a:pt x="24577" y="77417"/>
                  </a:lnTo>
                  <a:lnTo>
                    <a:pt x="6430" y="114757"/>
                  </a:lnTo>
                  <a:lnTo>
                    <a:pt x="0" y="156310"/>
                  </a:lnTo>
                  <a:lnTo>
                    <a:pt x="6430" y="197863"/>
                  </a:lnTo>
                  <a:lnTo>
                    <a:pt x="24577" y="235203"/>
                  </a:lnTo>
                  <a:lnTo>
                    <a:pt x="52726" y="266838"/>
                  </a:lnTo>
                  <a:lnTo>
                    <a:pt x="89160" y="291279"/>
                  </a:lnTo>
                  <a:lnTo>
                    <a:pt x="132163" y="307037"/>
                  </a:lnTo>
                  <a:lnTo>
                    <a:pt x="180020" y="312620"/>
                  </a:lnTo>
                  <a:lnTo>
                    <a:pt x="227876" y="307037"/>
                  </a:lnTo>
                  <a:lnTo>
                    <a:pt x="270879" y="291279"/>
                  </a:lnTo>
                  <a:lnTo>
                    <a:pt x="307313" y="266838"/>
                  </a:lnTo>
                  <a:lnTo>
                    <a:pt x="335462" y="235203"/>
                  </a:lnTo>
                  <a:lnTo>
                    <a:pt x="353609" y="197863"/>
                  </a:lnTo>
                  <a:lnTo>
                    <a:pt x="360040" y="156310"/>
                  </a:lnTo>
                  <a:lnTo>
                    <a:pt x="353609" y="114757"/>
                  </a:lnTo>
                  <a:lnTo>
                    <a:pt x="335462" y="77417"/>
                  </a:lnTo>
                  <a:lnTo>
                    <a:pt x="307313" y="45782"/>
                  </a:lnTo>
                  <a:lnTo>
                    <a:pt x="270879" y="21341"/>
                  </a:lnTo>
                  <a:lnTo>
                    <a:pt x="227876" y="5583"/>
                  </a:lnTo>
                  <a:lnTo>
                    <a:pt x="180020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124793" y="3262458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4">
                  <a:moveTo>
                    <a:pt x="0" y="156310"/>
                  </a:moveTo>
                  <a:lnTo>
                    <a:pt x="6430" y="114756"/>
                  </a:lnTo>
                  <a:lnTo>
                    <a:pt x="24578" y="77417"/>
                  </a:lnTo>
                  <a:lnTo>
                    <a:pt x="52726" y="45782"/>
                  </a:lnTo>
                  <a:lnTo>
                    <a:pt x="89160" y="21340"/>
                  </a:lnTo>
                  <a:lnTo>
                    <a:pt x="132163" y="5583"/>
                  </a:lnTo>
                  <a:lnTo>
                    <a:pt x="180020" y="0"/>
                  </a:lnTo>
                  <a:lnTo>
                    <a:pt x="227876" y="5583"/>
                  </a:lnTo>
                  <a:lnTo>
                    <a:pt x="270879" y="21340"/>
                  </a:lnTo>
                  <a:lnTo>
                    <a:pt x="307313" y="45782"/>
                  </a:lnTo>
                  <a:lnTo>
                    <a:pt x="335461" y="77417"/>
                  </a:lnTo>
                  <a:lnTo>
                    <a:pt x="353609" y="114756"/>
                  </a:lnTo>
                  <a:lnTo>
                    <a:pt x="360040" y="156310"/>
                  </a:lnTo>
                  <a:lnTo>
                    <a:pt x="353609" y="197863"/>
                  </a:lnTo>
                  <a:lnTo>
                    <a:pt x="335461" y="235202"/>
                  </a:lnTo>
                  <a:lnTo>
                    <a:pt x="307313" y="266837"/>
                  </a:lnTo>
                  <a:lnTo>
                    <a:pt x="270879" y="291279"/>
                  </a:lnTo>
                  <a:lnTo>
                    <a:pt x="227876" y="307036"/>
                  </a:lnTo>
                  <a:lnTo>
                    <a:pt x="180020" y="312620"/>
                  </a:lnTo>
                  <a:lnTo>
                    <a:pt x="132163" y="307036"/>
                  </a:lnTo>
                  <a:lnTo>
                    <a:pt x="89160" y="291279"/>
                  </a:lnTo>
                  <a:lnTo>
                    <a:pt x="52726" y="266837"/>
                  </a:lnTo>
                  <a:lnTo>
                    <a:pt x="24578" y="235202"/>
                  </a:lnTo>
                  <a:lnTo>
                    <a:pt x="6430" y="197863"/>
                  </a:lnTo>
                  <a:lnTo>
                    <a:pt x="0" y="15631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1254012" y="3209035"/>
            <a:ext cx="1016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-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1652454" y="3312243"/>
            <a:ext cx="369570" cy="322580"/>
            <a:chOff x="1652454" y="3312243"/>
            <a:chExt cx="369570" cy="322580"/>
          </a:xfrm>
        </p:grpSpPr>
        <p:sp>
          <p:nvSpPr>
            <p:cNvPr id="36" name="object 36"/>
            <p:cNvSpPr/>
            <p:nvPr/>
          </p:nvSpPr>
          <p:spPr>
            <a:xfrm>
              <a:off x="1657216" y="3317006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4">
                  <a:moveTo>
                    <a:pt x="180019" y="0"/>
                  </a:moveTo>
                  <a:lnTo>
                    <a:pt x="132163" y="5583"/>
                  </a:lnTo>
                  <a:lnTo>
                    <a:pt x="89160" y="21341"/>
                  </a:lnTo>
                  <a:lnTo>
                    <a:pt x="52726" y="45782"/>
                  </a:lnTo>
                  <a:lnTo>
                    <a:pt x="24577" y="77417"/>
                  </a:lnTo>
                  <a:lnTo>
                    <a:pt x="6430" y="114757"/>
                  </a:lnTo>
                  <a:lnTo>
                    <a:pt x="0" y="156310"/>
                  </a:lnTo>
                  <a:lnTo>
                    <a:pt x="6430" y="197863"/>
                  </a:lnTo>
                  <a:lnTo>
                    <a:pt x="24577" y="235203"/>
                  </a:lnTo>
                  <a:lnTo>
                    <a:pt x="52726" y="266838"/>
                  </a:lnTo>
                  <a:lnTo>
                    <a:pt x="89160" y="291279"/>
                  </a:lnTo>
                  <a:lnTo>
                    <a:pt x="132163" y="307037"/>
                  </a:lnTo>
                  <a:lnTo>
                    <a:pt x="180019" y="312620"/>
                  </a:lnTo>
                  <a:lnTo>
                    <a:pt x="227876" y="307037"/>
                  </a:lnTo>
                  <a:lnTo>
                    <a:pt x="270879" y="291279"/>
                  </a:lnTo>
                  <a:lnTo>
                    <a:pt x="307313" y="266838"/>
                  </a:lnTo>
                  <a:lnTo>
                    <a:pt x="335461" y="235203"/>
                  </a:lnTo>
                  <a:lnTo>
                    <a:pt x="353609" y="197863"/>
                  </a:lnTo>
                  <a:lnTo>
                    <a:pt x="360039" y="156310"/>
                  </a:lnTo>
                  <a:lnTo>
                    <a:pt x="353609" y="114757"/>
                  </a:lnTo>
                  <a:lnTo>
                    <a:pt x="335461" y="77417"/>
                  </a:lnTo>
                  <a:lnTo>
                    <a:pt x="307313" y="45782"/>
                  </a:lnTo>
                  <a:lnTo>
                    <a:pt x="270879" y="21341"/>
                  </a:lnTo>
                  <a:lnTo>
                    <a:pt x="227876" y="5583"/>
                  </a:lnTo>
                  <a:lnTo>
                    <a:pt x="180019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657216" y="3317006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4">
                  <a:moveTo>
                    <a:pt x="0" y="156310"/>
                  </a:moveTo>
                  <a:lnTo>
                    <a:pt x="6430" y="114756"/>
                  </a:lnTo>
                  <a:lnTo>
                    <a:pt x="24578" y="77417"/>
                  </a:lnTo>
                  <a:lnTo>
                    <a:pt x="52726" y="45782"/>
                  </a:lnTo>
                  <a:lnTo>
                    <a:pt x="89160" y="21340"/>
                  </a:lnTo>
                  <a:lnTo>
                    <a:pt x="132163" y="5583"/>
                  </a:lnTo>
                  <a:lnTo>
                    <a:pt x="180020" y="0"/>
                  </a:lnTo>
                  <a:lnTo>
                    <a:pt x="227876" y="5583"/>
                  </a:lnTo>
                  <a:lnTo>
                    <a:pt x="270879" y="21340"/>
                  </a:lnTo>
                  <a:lnTo>
                    <a:pt x="307313" y="45782"/>
                  </a:lnTo>
                  <a:lnTo>
                    <a:pt x="335461" y="77417"/>
                  </a:lnTo>
                  <a:lnTo>
                    <a:pt x="353609" y="114756"/>
                  </a:lnTo>
                  <a:lnTo>
                    <a:pt x="360040" y="156310"/>
                  </a:lnTo>
                  <a:lnTo>
                    <a:pt x="353609" y="197863"/>
                  </a:lnTo>
                  <a:lnTo>
                    <a:pt x="335461" y="235202"/>
                  </a:lnTo>
                  <a:lnTo>
                    <a:pt x="307313" y="266837"/>
                  </a:lnTo>
                  <a:lnTo>
                    <a:pt x="270879" y="291279"/>
                  </a:lnTo>
                  <a:lnTo>
                    <a:pt x="227876" y="307036"/>
                  </a:lnTo>
                  <a:lnTo>
                    <a:pt x="180020" y="312620"/>
                  </a:lnTo>
                  <a:lnTo>
                    <a:pt x="132163" y="307036"/>
                  </a:lnTo>
                  <a:lnTo>
                    <a:pt x="89160" y="291279"/>
                  </a:lnTo>
                  <a:lnTo>
                    <a:pt x="52726" y="266837"/>
                  </a:lnTo>
                  <a:lnTo>
                    <a:pt x="24578" y="235202"/>
                  </a:lnTo>
                  <a:lnTo>
                    <a:pt x="6430" y="197863"/>
                  </a:lnTo>
                  <a:lnTo>
                    <a:pt x="0" y="15631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1751510" y="3263900"/>
            <a:ext cx="1720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+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2150771" y="3176074"/>
            <a:ext cx="369570" cy="322580"/>
            <a:chOff x="2150771" y="3176074"/>
            <a:chExt cx="369570" cy="322580"/>
          </a:xfrm>
        </p:grpSpPr>
        <p:sp>
          <p:nvSpPr>
            <p:cNvPr id="40" name="object 40"/>
            <p:cNvSpPr/>
            <p:nvPr/>
          </p:nvSpPr>
          <p:spPr>
            <a:xfrm>
              <a:off x="2155534" y="3180836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4">
                  <a:moveTo>
                    <a:pt x="180019" y="0"/>
                  </a:moveTo>
                  <a:lnTo>
                    <a:pt x="132163" y="5583"/>
                  </a:lnTo>
                  <a:lnTo>
                    <a:pt x="89160" y="21340"/>
                  </a:lnTo>
                  <a:lnTo>
                    <a:pt x="52726" y="45782"/>
                  </a:lnTo>
                  <a:lnTo>
                    <a:pt x="24578" y="77417"/>
                  </a:lnTo>
                  <a:lnTo>
                    <a:pt x="6430" y="114756"/>
                  </a:lnTo>
                  <a:lnTo>
                    <a:pt x="0" y="156310"/>
                  </a:lnTo>
                  <a:lnTo>
                    <a:pt x="6430" y="197863"/>
                  </a:lnTo>
                  <a:lnTo>
                    <a:pt x="24578" y="235202"/>
                  </a:lnTo>
                  <a:lnTo>
                    <a:pt x="52726" y="266837"/>
                  </a:lnTo>
                  <a:lnTo>
                    <a:pt x="89160" y="291278"/>
                  </a:lnTo>
                  <a:lnTo>
                    <a:pt x="132163" y="307035"/>
                  </a:lnTo>
                  <a:lnTo>
                    <a:pt x="180019" y="312619"/>
                  </a:lnTo>
                  <a:lnTo>
                    <a:pt x="227876" y="307035"/>
                  </a:lnTo>
                  <a:lnTo>
                    <a:pt x="270879" y="291278"/>
                  </a:lnTo>
                  <a:lnTo>
                    <a:pt x="307313" y="266837"/>
                  </a:lnTo>
                  <a:lnTo>
                    <a:pt x="335461" y="235202"/>
                  </a:lnTo>
                  <a:lnTo>
                    <a:pt x="353609" y="197863"/>
                  </a:lnTo>
                  <a:lnTo>
                    <a:pt x="360039" y="156310"/>
                  </a:lnTo>
                  <a:lnTo>
                    <a:pt x="353609" y="114756"/>
                  </a:lnTo>
                  <a:lnTo>
                    <a:pt x="335461" y="77417"/>
                  </a:lnTo>
                  <a:lnTo>
                    <a:pt x="307313" y="45782"/>
                  </a:lnTo>
                  <a:lnTo>
                    <a:pt x="270879" y="21340"/>
                  </a:lnTo>
                  <a:lnTo>
                    <a:pt x="227876" y="5583"/>
                  </a:lnTo>
                  <a:lnTo>
                    <a:pt x="180019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155534" y="3180836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4">
                  <a:moveTo>
                    <a:pt x="0" y="156310"/>
                  </a:moveTo>
                  <a:lnTo>
                    <a:pt x="6430" y="114756"/>
                  </a:lnTo>
                  <a:lnTo>
                    <a:pt x="24578" y="77417"/>
                  </a:lnTo>
                  <a:lnTo>
                    <a:pt x="52726" y="45782"/>
                  </a:lnTo>
                  <a:lnTo>
                    <a:pt x="89160" y="21340"/>
                  </a:lnTo>
                  <a:lnTo>
                    <a:pt x="132163" y="5583"/>
                  </a:lnTo>
                  <a:lnTo>
                    <a:pt x="180020" y="0"/>
                  </a:lnTo>
                  <a:lnTo>
                    <a:pt x="227876" y="5583"/>
                  </a:lnTo>
                  <a:lnTo>
                    <a:pt x="270879" y="21340"/>
                  </a:lnTo>
                  <a:lnTo>
                    <a:pt x="307313" y="45782"/>
                  </a:lnTo>
                  <a:lnTo>
                    <a:pt x="335461" y="77417"/>
                  </a:lnTo>
                  <a:lnTo>
                    <a:pt x="353609" y="114756"/>
                  </a:lnTo>
                  <a:lnTo>
                    <a:pt x="360040" y="156310"/>
                  </a:lnTo>
                  <a:lnTo>
                    <a:pt x="353609" y="197863"/>
                  </a:lnTo>
                  <a:lnTo>
                    <a:pt x="335461" y="235202"/>
                  </a:lnTo>
                  <a:lnTo>
                    <a:pt x="307313" y="266837"/>
                  </a:lnTo>
                  <a:lnTo>
                    <a:pt x="270879" y="291279"/>
                  </a:lnTo>
                  <a:lnTo>
                    <a:pt x="227876" y="307036"/>
                  </a:lnTo>
                  <a:lnTo>
                    <a:pt x="180020" y="312620"/>
                  </a:lnTo>
                  <a:lnTo>
                    <a:pt x="132163" y="307036"/>
                  </a:lnTo>
                  <a:lnTo>
                    <a:pt x="89160" y="291279"/>
                  </a:lnTo>
                  <a:lnTo>
                    <a:pt x="52726" y="266837"/>
                  </a:lnTo>
                  <a:lnTo>
                    <a:pt x="24578" y="235202"/>
                  </a:lnTo>
                  <a:lnTo>
                    <a:pt x="6430" y="197863"/>
                  </a:lnTo>
                  <a:lnTo>
                    <a:pt x="0" y="15631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2272054" y="3129788"/>
            <a:ext cx="1270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-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2406204" y="2823709"/>
            <a:ext cx="369570" cy="322580"/>
            <a:chOff x="2406204" y="2823709"/>
            <a:chExt cx="369570" cy="322580"/>
          </a:xfrm>
        </p:grpSpPr>
        <p:sp>
          <p:nvSpPr>
            <p:cNvPr id="44" name="object 44"/>
            <p:cNvSpPr/>
            <p:nvPr/>
          </p:nvSpPr>
          <p:spPr>
            <a:xfrm>
              <a:off x="2410966" y="2828471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5">
                  <a:moveTo>
                    <a:pt x="180019" y="0"/>
                  </a:moveTo>
                  <a:lnTo>
                    <a:pt x="132163" y="5583"/>
                  </a:lnTo>
                  <a:lnTo>
                    <a:pt x="89160" y="21340"/>
                  </a:lnTo>
                  <a:lnTo>
                    <a:pt x="52726" y="45781"/>
                  </a:lnTo>
                  <a:lnTo>
                    <a:pt x="24578" y="77416"/>
                  </a:lnTo>
                  <a:lnTo>
                    <a:pt x="6430" y="114755"/>
                  </a:lnTo>
                  <a:lnTo>
                    <a:pt x="0" y="156309"/>
                  </a:lnTo>
                  <a:lnTo>
                    <a:pt x="6430" y="197862"/>
                  </a:lnTo>
                  <a:lnTo>
                    <a:pt x="24578" y="235202"/>
                  </a:lnTo>
                  <a:lnTo>
                    <a:pt x="52726" y="266837"/>
                  </a:lnTo>
                  <a:lnTo>
                    <a:pt x="89160" y="291278"/>
                  </a:lnTo>
                  <a:lnTo>
                    <a:pt x="132163" y="307035"/>
                  </a:lnTo>
                  <a:lnTo>
                    <a:pt x="180019" y="312619"/>
                  </a:lnTo>
                  <a:lnTo>
                    <a:pt x="227876" y="307035"/>
                  </a:lnTo>
                  <a:lnTo>
                    <a:pt x="270879" y="291278"/>
                  </a:lnTo>
                  <a:lnTo>
                    <a:pt x="307313" y="266837"/>
                  </a:lnTo>
                  <a:lnTo>
                    <a:pt x="335462" y="235202"/>
                  </a:lnTo>
                  <a:lnTo>
                    <a:pt x="353609" y="197862"/>
                  </a:lnTo>
                  <a:lnTo>
                    <a:pt x="360039" y="156309"/>
                  </a:lnTo>
                  <a:lnTo>
                    <a:pt x="353609" y="114755"/>
                  </a:lnTo>
                  <a:lnTo>
                    <a:pt x="335462" y="77416"/>
                  </a:lnTo>
                  <a:lnTo>
                    <a:pt x="307313" y="45781"/>
                  </a:lnTo>
                  <a:lnTo>
                    <a:pt x="270879" y="21340"/>
                  </a:lnTo>
                  <a:lnTo>
                    <a:pt x="227876" y="5583"/>
                  </a:lnTo>
                  <a:lnTo>
                    <a:pt x="180019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410966" y="2828471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5">
                  <a:moveTo>
                    <a:pt x="0" y="156310"/>
                  </a:moveTo>
                  <a:lnTo>
                    <a:pt x="6430" y="114756"/>
                  </a:lnTo>
                  <a:lnTo>
                    <a:pt x="24578" y="77417"/>
                  </a:lnTo>
                  <a:lnTo>
                    <a:pt x="52726" y="45782"/>
                  </a:lnTo>
                  <a:lnTo>
                    <a:pt x="89160" y="21340"/>
                  </a:lnTo>
                  <a:lnTo>
                    <a:pt x="132163" y="5583"/>
                  </a:lnTo>
                  <a:lnTo>
                    <a:pt x="180020" y="0"/>
                  </a:lnTo>
                  <a:lnTo>
                    <a:pt x="227876" y="5583"/>
                  </a:lnTo>
                  <a:lnTo>
                    <a:pt x="270879" y="21340"/>
                  </a:lnTo>
                  <a:lnTo>
                    <a:pt x="307313" y="45782"/>
                  </a:lnTo>
                  <a:lnTo>
                    <a:pt x="335461" y="77417"/>
                  </a:lnTo>
                  <a:lnTo>
                    <a:pt x="353609" y="114756"/>
                  </a:lnTo>
                  <a:lnTo>
                    <a:pt x="360040" y="156310"/>
                  </a:lnTo>
                  <a:lnTo>
                    <a:pt x="353609" y="197863"/>
                  </a:lnTo>
                  <a:lnTo>
                    <a:pt x="335461" y="235202"/>
                  </a:lnTo>
                  <a:lnTo>
                    <a:pt x="307313" y="266837"/>
                  </a:lnTo>
                  <a:lnTo>
                    <a:pt x="270879" y="291279"/>
                  </a:lnTo>
                  <a:lnTo>
                    <a:pt x="227876" y="307036"/>
                  </a:lnTo>
                  <a:lnTo>
                    <a:pt x="180020" y="312620"/>
                  </a:lnTo>
                  <a:lnTo>
                    <a:pt x="132163" y="307036"/>
                  </a:lnTo>
                  <a:lnTo>
                    <a:pt x="89160" y="291279"/>
                  </a:lnTo>
                  <a:lnTo>
                    <a:pt x="52726" y="266837"/>
                  </a:lnTo>
                  <a:lnTo>
                    <a:pt x="24578" y="235202"/>
                  </a:lnTo>
                  <a:lnTo>
                    <a:pt x="6430" y="197863"/>
                  </a:lnTo>
                  <a:lnTo>
                    <a:pt x="0" y="15631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 txBox="1"/>
          <p:nvPr/>
        </p:nvSpPr>
        <p:spPr>
          <a:xfrm>
            <a:off x="2492561" y="2776220"/>
            <a:ext cx="1974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+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47" name="object 47"/>
          <p:cNvGrpSpPr/>
          <p:nvPr/>
        </p:nvGrpSpPr>
        <p:grpSpPr>
          <a:xfrm>
            <a:off x="501017" y="5150093"/>
            <a:ext cx="369570" cy="322580"/>
            <a:chOff x="501017" y="5150093"/>
            <a:chExt cx="369570" cy="322580"/>
          </a:xfrm>
        </p:grpSpPr>
        <p:sp>
          <p:nvSpPr>
            <p:cNvPr id="48" name="object 48"/>
            <p:cNvSpPr/>
            <p:nvPr/>
          </p:nvSpPr>
          <p:spPr>
            <a:xfrm>
              <a:off x="505780" y="5154856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4">
                  <a:moveTo>
                    <a:pt x="180019" y="0"/>
                  </a:moveTo>
                  <a:lnTo>
                    <a:pt x="132163" y="5583"/>
                  </a:lnTo>
                  <a:lnTo>
                    <a:pt x="89160" y="21340"/>
                  </a:lnTo>
                  <a:lnTo>
                    <a:pt x="52726" y="45781"/>
                  </a:lnTo>
                  <a:lnTo>
                    <a:pt x="24577" y="77416"/>
                  </a:lnTo>
                  <a:lnTo>
                    <a:pt x="6430" y="114755"/>
                  </a:lnTo>
                  <a:lnTo>
                    <a:pt x="0" y="156309"/>
                  </a:lnTo>
                  <a:lnTo>
                    <a:pt x="6430" y="197862"/>
                  </a:lnTo>
                  <a:lnTo>
                    <a:pt x="24577" y="235202"/>
                  </a:lnTo>
                  <a:lnTo>
                    <a:pt x="52726" y="266837"/>
                  </a:lnTo>
                  <a:lnTo>
                    <a:pt x="89160" y="291278"/>
                  </a:lnTo>
                  <a:lnTo>
                    <a:pt x="132163" y="307035"/>
                  </a:lnTo>
                  <a:lnTo>
                    <a:pt x="180019" y="312619"/>
                  </a:lnTo>
                  <a:lnTo>
                    <a:pt x="227876" y="307035"/>
                  </a:lnTo>
                  <a:lnTo>
                    <a:pt x="270879" y="291278"/>
                  </a:lnTo>
                  <a:lnTo>
                    <a:pt x="307313" y="266837"/>
                  </a:lnTo>
                  <a:lnTo>
                    <a:pt x="335461" y="235202"/>
                  </a:lnTo>
                  <a:lnTo>
                    <a:pt x="353609" y="197862"/>
                  </a:lnTo>
                  <a:lnTo>
                    <a:pt x="360039" y="156309"/>
                  </a:lnTo>
                  <a:lnTo>
                    <a:pt x="353609" y="114755"/>
                  </a:lnTo>
                  <a:lnTo>
                    <a:pt x="335461" y="77416"/>
                  </a:lnTo>
                  <a:lnTo>
                    <a:pt x="307313" y="45781"/>
                  </a:lnTo>
                  <a:lnTo>
                    <a:pt x="270879" y="21340"/>
                  </a:lnTo>
                  <a:lnTo>
                    <a:pt x="227876" y="5583"/>
                  </a:lnTo>
                  <a:lnTo>
                    <a:pt x="180019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05780" y="5154856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4">
                  <a:moveTo>
                    <a:pt x="0" y="156310"/>
                  </a:moveTo>
                  <a:lnTo>
                    <a:pt x="6430" y="114756"/>
                  </a:lnTo>
                  <a:lnTo>
                    <a:pt x="24578" y="77417"/>
                  </a:lnTo>
                  <a:lnTo>
                    <a:pt x="52726" y="45782"/>
                  </a:lnTo>
                  <a:lnTo>
                    <a:pt x="89160" y="21340"/>
                  </a:lnTo>
                  <a:lnTo>
                    <a:pt x="132163" y="5583"/>
                  </a:lnTo>
                  <a:lnTo>
                    <a:pt x="180020" y="0"/>
                  </a:lnTo>
                  <a:lnTo>
                    <a:pt x="227876" y="5583"/>
                  </a:lnTo>
                  <a:lnTo>
                    <a:pt x="270879" y="21340"/>
                  </a:lnTo>
                  <a:lnTo>
                    <a:pt x="307313" y="45782"/>
                  </a:lnTo>
                  <a:lnTo>
                    <a:pt x="335461" y="77417"/>
                  </a:lnTo>
                  <a:lnTo>
                    <a:pt x="353609" y="114756"/>
                  </a:lnTo>
                  <a:lnTo>
                    <a:pt x="360040" y="156310"/>
                  </a:lnTo>
                  <a:lnTo>
                    <a:pt x="353609" y="197863"/>
                  </a:lnTo>
                  <a:lnTo>
                    <a:pt x="335461" y="235202"/>
                  </a:lnTo>
                  <a:lnTo>
                    <a:pt x="307313" y="266837"/>
                  </a:lnTo>
                  <a:lnTo>
                    <a:pt x="270879" y="291279"/>
                  </a:lnTo>
                  <a:lnTo>
                    <a:pt x="227876" y="307036"/>
                  </a:lnTo>
                  <a:lnTo>
                    <a:pt x="180020" y="312620"/>
                  </a:lnTo>
                  <a:lnTo>
                    <a:pt x="132163" y="307036"/>
                  </a:lnTo>
                  <a:lnTo>
                    <a:pt x="89160" y="291279"/>
                  </a:lnTo>
                  <a:lnTo>
                    <a:pt x="52726" y="266837"/>
                  </a:lnTo>
                  <a:lnTo>
                    <a:pt x="24578" y="235202"/>
                  </a:lnTo>
                  <a:lnTo>
                    <a:pt x="6430" y="197863"/>
                  </a:lnTo>
                  <a:lnTo>
                    <a:pt x="0" y="15631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587375" y="5101844"/>
            <a:ext cx="1974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+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51" name="object 51"/>
          <p:cNvGrpSpPr/>
          <p:nvPr/>
        </p:nvGrpSpPr>
        <p:grpSpPr>
          <a:xfrm>
            <a:off x="520700" y="4784045"/>
            <a:ext cx="2295525" cy="1038225"/>
            <a:chOff x="520700" y="4784045"/>
            <a:chExt cx="2295525" cy="1038225"/>
          </a:xfrm>
        </p:grpSpPr>
        <p:sp>
          <p:nvSpPr>
            <p:cNvPr id="52" name="object 52"/>
            <p:cNvSpPr/>
            <p:nvPr/>
          </p:nvSpPr>
          <p:spPr>
            <a:xfrm>
              <a:off x="2017253" y="4798333"/>
              <a:ext cx="784860" cy="375920"/>
            </a:xfrm>
            <a:custGeom>
              <a:avLst/>
              <a:gdLst/>
              <a:ahLst/>
              <a:cxnLst/>
              <a:rect l="l" t="t" r="r" b="b"/>
              <a:pathLst>
                <a:path w="784860" h="375920">
                  <a:moveTo>
                    <a:pt x="784347" y="375896"/>
                  </a:moveTo>
                  <a:lnTo>
                    <a:pt x="0" y="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960724" y="5166936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4">
                  <a:moveTo>
                    <a:pt x="180019" y="0"/>
                  </a:moveTo>
                  <a:lnTo>
                    <a:pt x="132163" y="5583"/>
                  </a:lnTo>
                  <a:lnTo>
                    <a:pt x="89160" y="21341"/>
                  </a:lnTo>
                  <a:lnTo>
                    <a:pt x="52726" y="45782"/>
                  </a:lnTo>
                  <a:lnTo>
                    <a:pt x="24578" y="77417"/>
                  </a:lnTo>
                  <a:lnTo>
                    <a:pt x="6430" y="114757"/>
                  </a:lnTo>
                  <a:lnTo>
                    <a:pt x="0" y="156310"/>
                  </a:lnTo>
                  <a:lnTo>
                    <a:pt x="6430" y="197863"/>
                  </a:lnTo>
                  <a:lnTo>
                    <a:pt x="24578" y="235203"/>
                  </a:lnTo>
                  <a:lnTo>
                    <a:pt x="52726" y="266838"/>
                  </a:lnTo>
                  <a:lnTo>
                    <a:pt x="89160" y="291279"/>
                  </a:lnTo>
                  <a:lnTo>
                    <a:pt x="132163" y="307037"/>
                  </a:lnTo>
                  <a:lnTo>
                    <a:pt x="180019" y="312620"/>
                  </a:lnTo>
                  <a:lnTo>
                    <a:pt x="227876" y="307037"/>
                  </a:lnTo>
                  <a:lnTo>
                    <a:pt x="270879" y="291279"/>
                  </a:lnTo>
                  <a:lnTo>
                    <a:pt x="307313" y="266838"/>
                  </a:lnTo>
                  <a:lnTo>
                    <a:pt x="335461" y="235203"/>
                  </a:lnTo>
                  <a:lnTo>
                    <a:pt x="353609" y="197863"/>
                  </a:lnTo>
                  <a:lnTo>
                    <a:pt x="360039" y="156310"/>
                  </a:lnTo>
                  <a:lnTo>
                    <a:pt x="353609" y="114757"/>
                  </a:lnTo>
                  <a:lnTo>
                    <a:pt x="335461" y="77417"/>
                  </a:lnTo>
                  <a:lnTo>
                    <a:pt x="307313" y="45782"/>
                  </a:lnTo>
                  <a:lnTo>
                    <a:pt x="270879" y="21341"/>
                  </a:lnTo>
                  <a:lnTo>
                    <a:pt x="227876" y="5583"/>
                  </a:lnTo>
                  <a:lnTo>
                    <a:pt x="180019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960724" y="5166936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4">
                  <a:moveTo>
                    <a:pt x="0" y="156310"/>
                  </a:moveTo>
                  <a:lnTo>
                    <a:pt x="6430" y="114756"/>
                  </a:lnTo>
                  <a:lnTo>
                    <a:pt x="24578" y="77417"/>
                  </a:lnTo>
                  <a:lnTo>
                    <a:pt x="52726" y="45782"/>
                  </a:lnTo>
                  <a:lnTo>
                    <a:pt x="89160" y="21340"/>
                  </a:lnTo>
                  <a:lnTo>
                    <a:pt x="132163" y="5583"/>
                  </a:lnTo>
                  <a:lnTo>
                    <a:pt x="180020" y="0"/>
                  </a:lnTo>
                  <a:lnTo>
                    <a:pt x="227876" y="5583"/>
                  </a:lnTo>
                  <a:lnTo>
                    <a:pt x="270879" y="21340"/>
                  </a:lnTo>
                  <a:lnTo>
                    <a:pt x="307313" y="45782"/>
                  </a:lnTo>
                  <a:lnTo>
                    <a:pt x="335461" y="77417"/>
                  </a:lnTo>
                  <a:lnTo>
                    <a:pt x="353609" y="114756"/>
                  </a:lnTo>
                  <a:lnTo>
                    <a:pt x="360040" y="156310"/>
                  </a:lnTo>
                  <a:lnTo>
                    <a:pt x="353609" y="197863"/>
                  </a:lnTo>
                  <a:lnTo>
                    <a:pt x="335461" y="235202"/>
                  </a:lnTo>
                  <a:lnTo>
                    <a:pt x="307313" y="266837"/>
                  </a:lnTo>
                  <a:lnTo>
                    <a:pt x="270879" y="291279"/>
                  </a:lnTo>
                  <a:lnTo>
                    <a:pt x="227876" y="307036"/>
                  </a:lnTo>
                  <a:lnTo>
                    <a:pt x="180020" y="312620"/>
                  </a:lnTo>
                  <a:lnTo>
                    <a:pt x="132163" y="307036"/>
                  </a:lnTo>
                  <a:lnTo>
                    <a:pt x="89160" y="291279"/>
                  </a:lnTo>
                  <a:lnTo>
                    <a:pt x="52726" y="266837"/>
                  </a:lnTo>
                  <a:lnTo>
                    <a:pt x="24578" y="235202"/>
                  </a:lnTo>
                  <a:lnTo>
                    <a:pt x="6430" y="197863"/>
                  </a:lnTo>
                  <a:lnTo>
                    <a:pt x="0" y="15631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140745" y="5489947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4">
                  <a:moveTo>
                    <a:pt x="180019" y="0"/>
                  </a:moveTo>
                  <a:lnTo>
                    <a:pt x="132163" y="5583"/>
                  </a:lnTo>
                  <a:lnTo>
                    <a:pt x="89160" y="21340"/>
                  </a:lnTo>
                  <a:lnTo>
                    <a:pt x="52726" y="45781"/>
                  </a:lnTo>
                  <a:lnTo>
                    <a:pt x="24578" y="77417"/>
                  </a:lnTo>
                  <a:lnTo>
                    <a:pt x="6430" y="114756"/>
                  </a:lnTo>
                  <a:lnTo>
                    <a:pt x="0" y="156309"/>
                  </a:lnTo>
                  <a:lnTo>
                    <a:pt x="6430" y="197863"/>
                  </a:lnTo>
                  <a:lnTo>
                    <a:pt x="24578" y="235202"/>
                  </a:lnTo>
                  <a:lnTo>
                    <a:pt x="52726" y="266837"/>
                  </a:lnTo>
                  <a:lnTo>
                    <a:pt x="89160" y="291278"/>
                  </a:lnTo>
                  <a:lnTo>
                    <a:pt x="132163" y="307036"/>
                  </a:lnTo>
                  <a:lnTo>
                    <a:pt x="180019" y="312619"/>
                  </a:lnTo>
                  <a:lnTo>
                    <a:pt x="227876" y="307036"/>
                  </a:lnTo>
                  <a:lnTo>
                    <a:pt x="270879" y="291278"/>
                  </a:lnTo>
                  <a:lnTo>
                    <a:pt x="307313" y="266837"/>
                  </a:lnTo>
                  <a:lnTo>
                    <a:pt x="335461" y="235202"/>
                  </a:lnTo>
                  <a:lnTo>
                    <a:pt x="353609" y="197863"/>
                  </a:lnTo>
                  <a:lnTo>
                    <a:pt x="360039" y="156309"/>
                  </a:lnTo>
                  <a:lnTo>
                    <a:pt x="353609" y="114756"/>
                  </a:lnTo>
                  <a:lnTo>
                    <a:pt x="335461" y="77417"/>
                  </a:lnTo>
                  <a:lnTo>
                    <a:pt x="307313" y="45781"/>
                  </a:lnTo>
                  <a:lnTo>
                    <a:pt x="270879" y="21340"/>
                  </a:lnTo>
                  <a:lnTo>
                    <a:pt x="227876" y="5583"/>
                  </a:lnTo>
                  <a:lnTo>
                    <a:pt x="180019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140745" y="5489947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4">
                  <a:moveTo>
                    <a:pt x="0" y="156310"/>
                  </a:moveTo>
                  <a:lnTo>
                    <a:pt x="6430" y="114756"/>
                  </a:lnTo>
                  <a:lnTo>
                    <a:pt x="24578" y="77417"/>
                  </a:lnTo>
                  <a:lnTo>
                    <a:pt x="52726" y="45782"/>
                  </a:lnTo>
                  <a:lnTo>
                    <a:pt x="89160" y="21340"/>
                  </a:lnTo>
                  <a:lnTo>
                    <a:pt x="132163" y="5583"/>
                  </a:lnTo>
                  <a:lnTo>
                    <a:pt x="180020" y="0"/>
                  </a:lnTo>
                  <a:lnTo>
                    <a:pt x="227876" y="5583"/>
                  </a:lnTo>
                  <a:lnTo>
                    <a:pt x="270879" y="21340"/>
                  </a:lnTo>
                  <a:lnTo>
                    <a:pt x="307313" y="45782"/>
                  </a:lnTo>
                  <a:lnTo>
                    <a:pt x="335461" y="77417"/>
                  </a:lnTo>
                  <a:lnTo>
                    <a:pt x="353609" y="114756"/>
                  </a:lnTo>
                  <a:lnTo>
                    <a:pt x="360040" y="156310"/>
                  </a:lnTo>
                  <a:lnTo>
                    <a:pt x="353609" y="197863"/>
                  </a:lnTo>
                  <a:lnTo>
                    <a:pt x="335461" y="235202"/>
                  </a:lnTo>
                  <a:lnTo>
                    <a:pt x="307313" y="266837"/>
                  </a:lnTo>
                  <a:lnTo>
                    <a:pt x="270879" y="291279"/>
                  </a:lnTo>
                  <a:lnTo>
                    <a:pt x="227876" y="307036"/>
                  </a:lnTo>
                  <a:lnTo>
                    <a:pt x="180020" y="312620"/>
                  </a:lnTo>
                  <a:lnTo>
                    <a:pt x="132163" y="307036"/>
                  </a:lnTo>
                  <a:lnTo>
                    <a:pt x="89160" y="291279"/>
                  </a:lnTo>
                  <a:lnTo>
                    <a:pt x="52726" y="266837"/>
                  </a:lnTo>
                  <a:lnTo>
                    <a:pt x="24578" y="235202"/>
                  </a:lnTo>
                  <a:lnTo>
                    <a:pt x="6430" y="197863"/>
                  </a:lnTo>
                  <a:lnTo>
                    <a:pt x="0" y="15631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389262" y="5187362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4">
                  <a:moveTo>
                    <a:pt x="180019" y="0"/>
                  </a:moveTo>
                  <a:lnTo>
                    <a:pt x="132163" y="5583"/>
                  </a:lnTo>
                  <a:lnTo>
                    <a:pt x="89160" y="21340"/>
                  </a:lnTo>
                  <a:lnTo>
                    <a:pt x="52726" y="45782"/>
                  </a:lnTo>
                  <a:lnTo>
                    <a:pt x="24577" y="77417"/>
                  </a:lnTo>
                  <a:lnTo>
                    <a:pt x="6430" y="114756"/>
                  </a:lnTo>
                  <a:lnTo>
                    <a:pt x="0" y="156310"/>
                  </a:lnTo>
                  <a:lnTo>
                    <a:pt x="6430" y="197863"/>
                  </a:lnTo>
                  <a:lnTo>
                    <a:pt x="24577" y="235202"/>
                  </a:lnTo>
                  <a:lnTo>
                    <a:pt x="52726" y="266837"/>
                  </a:lnTo>
                  <a:lnTo>
                    <a:pt x="89160" y="291278"/>
                  </a:lnTo>
                  <a:lnTo>
                    <a:pt x="132163" y="307035"/>
                  </a:lnTo>
                  <a:lnTo>
                    <a:pt x="180019" y="312619"/>
                  </a:lnTo>
                  <a:lnTo>
                    <a:pt x="227876" y="307035"/>
                  </a:lnTo>
                  <a:lnTo>
                    <a:pt x="270879" y="291278"/>
                  </a:lnTo>
                  <a:lnTo>
                    <a:pt x="307313" y="266837"/>
                  </a:lnTo>
                  <a:lnTo>
                    <a:pt x="335461" y="235202"/>
                  </a:lnTo>
                  <a:lnTo>
                    <a:pt x="353609" y="197863"/>
                  </a:lnTo>
                  <a:lnTo>
                    <a:pt x="360039" y="156310"/>
                  </a:lnTo>
                  <a:lnTo>
                    <a:pt x="353609" y="114756"/>
                  </a:lnTo>
                  <a:lnTo>
                    <a:pt x="335461" y="77417"/>
                  </a:lnTo>
                  <a:lnTo>
                    <a:pt x="307313" y="45782"/>
                  </a:lnTo>
                  <a:lnTo>
                    <a:pt x="270879" y="21340"/>
                  </a:lnTo>
                  <a:lnTo>
                    <a:pt x="227876" y="5583"/>
                  </a:lnTo>
                  <a:lnTo>
                    <a:pt x="180019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389262" y="5187362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4">
                  <a:moveTo>
                    <a:pt x="0" y="156310"/>
                  </a:moveTo>
                  <a:lnTo>
                    <a:pt x="6430" y="114756"/>
                  </a:lnTo>
                  <a:lnTo>
                    <a:pt x="24578" y="77417"/>
                  </a:lnTo>
                  <a:lnTo>
                    <a:pt x="52726" y="45782"/>
                  </a:lnTo>
                  <a:lnTo>
                    <a:pt x="89160" y="21340"/>
                  </a:lnTo>
                  <a:lnTo>
                    <a:pt x="132163" y="5583"/>
                  </a:lnTo>
                  <a:lnTo>
                    <a:pt x="180020" y="0"/>
                  </a:lnTo>
                  <a:lnTo>
                    <a:pt x="227876" y="5583"/>
                  </a:lnTo>
                  <a:lnTo>
                    <a:pt x="270879" y="21340"/>
                  </a:lnTo>
                  <a:lnTo>
                    <a:pt x="307313" y="45782"/>
                  </a:lnTo>
                  <a:lnTo>
                    <a:pt x="335461" y="77417"/>
                  </a:lnTo>
                  <a:lnTo>
                    <a:pt x="353609" y="114756"/>
                  </a:lnTo>
                  <a:lnTo>
                    <a:pt x="360040" y="156310"/>
                  </a:lnTo>
                  <a:lnTo>
                    <a:pt x="353609" y="197863"/>
                  </a:lnTo>
                  <a:lnTo>
                    <a:pt x="335461" y="235202"/>
                  </a:lnTo>
                  <a:lnTo>
                    <a:pt x="307313" y="266837"/>
                  </a:lnTo>
                  <a:lnTo>
                    <a:pt x="270879" y="291279"/>
                  </a:lnTo>
                  <a:lnTo>
                    <a:pt x="227876" y="307036"/>
                  </a:lnTo>
                  <a:lnTo>
                    <a:pt x="180020" y="312620"/>
                  </a:lnTo>
                  <a:lnTo>
                    <a:pt x="132163" y="307036"/>
                  </a:lnTo>
                  <a:lnTo>
                    <a:pt x="89160" y="291279"/>
                  </a:lnTo>
                  <a:lnTo>
                    <a:pt x="52726" y="266837"/>
                  </a:lnTo>
                  <a:lnTo>
                    <a:pt x="24578" y="235202"/>
                  </a:lnTo>
                  <a:lnTo>
                    <a:pt x="6430" y="197863"/>
                  </a:lnTo>
                  <a:lnTo>
                    <a:pt x="0" y="15631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6414" y="5174229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4">
                  <a:moveTo>
                    <a:pt x="180020" y="0"/>
                  </a:moveTo>
                  <a:lnTo>
                    <a:pt x="132163" y="5583"/>
                  </a:lnTo>
                  <a:lnTo>
                    <a:pt x="89160" y="21340"/>
                  </a:lnTo>
                  <a:lnTo>
                    <a:pt x="52726" y="45782"/>
                  </a:lnTo>
                  <a:lnTo>
                    <a:pt x="24578" y="77417"/>
                  </a:lnTo>
                  <a:lnTo>
                    <a:pt x="6430" y="114756"/>
                  </a:lnTo>
                  <a:lnTo>
                    <a:pt x="0" y="156310"/>
                  </a:lnTo>
                  <a:lnTo>
                    <a:pt x="6430" y="197863"/>
                  </a:lnTo>
                  <a:lnTo>
                    <a:pt x="24578" y="235202"/>
                  </a:lnTo>
                  <a:lnTo>
                    <a:pt x="52726" y="266837"/>
                  </a:lnTo>
                  <a:lnTo>
                    <a:pt x="89160" y="291278"/>
                  </a:lnTo>
                  <a:lnTo>
                    <a:pt x="132163" y="307035"/>
                  </a:lnTo>
                  <a:lnTo>
                    <a:pt x="180020" y="312619"/>
                  </a:lnTo>
                  <a:lnTo>
                    <a:pt x="227876" y="307035"/>
                  </a:lnTo>
                  <a:lnTo>
                    <a:pt x="270879" y="291278"/>
                  </a:lnTo>
                  <a:lnTo>
                    <a:pt x="307313" y="266837"/>
                  </a:lnTo>
                  <a:lnTo>
                    <a:pt x="335462" y="235202"/>
                  </a:lnTo>
                  <a:lnTo>
                    <a:pt x="353609" y="197863"/>
                  </a:lnTo>
                  <a:lnTo>
                    <a:pt x="360040" y="156310"/>
                  </a:lnTo>
                  <a:lnTo>
                    <a:pt x="353609" y="114756"/>
                  </a:lnTo>
                  <a:lnTo>
                    <a:pt x="335462" y="77417"/>
                  </a:lnTo>
                  <a:lnTo>
                    <a:pt x="307313" y="45782"/>
                  </a:lnTo>
                  <a:lnTo>
                    <a:pt x="270879" y="21340"/>
                  </a:lnTo>
                  <a:lnTo>
                    <a:pt x="227876" y="5583"/>
                  </a:lnTo>
                  <a:lnTo>
                    <a:pt x="180020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96414" y="5174229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4">
                  <a:moveTo>
                    <a:pt x="0" y="156310"/>
                  </a:moveTo>
                  <a:lnTo>
                    <a:pt x="6430" y="114756"/>
                  </a:lnTo>
                  <a:lnTo>
                    <a:pt x="24578" y="77417"/>
                  </a:lnTo>
                  <a:lnTo>
                    <a:pt x="52726" y="45782"/>
                  </a:lnTo>
                  <a:lnTo>
                    <a:pt x="89160" y="21340"/>
                  </a:lnTo>
                  <a:lnTo>
                    <a:pt x="132163" y="5583"/>
                  </a:lnTo>
                  <a:lnTo>
                    <a:pt x="180020" y="0"/>
                  </a:lnTo>
                  <a:lnTo>
                    <a:pt x="227876" y="5583"/>
                  </a:lnTo>
                  <a:lnTo>
                    <a:pt x="270879" y="21340"/>
                  </a:lnTo>
                  <a:lnTo>
                    <a:pt x="307313" y="45782"/>
                  </a:lnTo>
                  <a:lnTo>
                    <a:pt x="335461" y="77417"/>
                  </a:lnTo>
                  <a:lnTo>
                    <a:pt x="353609" y="114756"/>
                  </a:lnTo>
                  <a:lnTo>
                    <a:pt x="360040" y="156310"/>
                  </a:lnTo>
                  <a:lnTo>
                    <a:pt x="353609" y="197863"/>
                  </a:lnTo>
                  <a:lnTo>
                    <a:pt x="335461" y="235202"/>
                  </a:lnTo>
                  <a:lnTo>
                    <a:pt x="307313" y="266837"/>
                  </a:lnTo>
                  <a:lnTo>
                    <a:pt x="270879" y="291279"/>
                  </a:lnTo>
                  <a:lnTo>
                    <a:pt x="227876" y="307036"/>
                  </a:lnTo>
                  <a:lnTo>
                    <a:pt x="180020" y="312620"/>
                  </a:lnTo>
                  <a:lnTo>
                    <a:pt x="132163" y="307036"/>
                  </a:lnTo>
                  <a:lnTo>
                    <a:pt x="89160" y="291279"/>
                  </a:lnTo>
                  <a:lnTo>
                    <a:pt x="52726" y="266837"/>
                  </a:lnTo>
                  <a:lnTo>
                    <a:pt x="24578" y="235202"/>
                  </a:lnTo>
                  <a:lnTo>
                    <a:pt x="6430" y="197863"/>
                  </a:lnTo>
                  <a:lnTo>
                    <a:pt x="0" y="15631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25462" y="5504803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4">
                  <a:moveTo>
                    <a:pt x="180019" y="0"/>
                  </a:moveTo>
                  <a:lnTo>
                    <a:pt x="132163" y="5583"/>
                  </a:lnTo>
                  <a:lnTo>
                    <a:pt x="89160" y="21341"/>
                  </a:lnTo>
                  <a:lnTo>
                    <a:pt x="52726" y="45782"/>
                  </a:lnTo>
                  <a:lnTo>
                    <a:pt x="24577" y="77417"/>
                  </a:lnTo>
                  <a:lnTo>
                    <a:pt x="6430" y="114757"/>
                  </a:lnTo>
                  <a:lnTo>
                    <a:pt x="0" y="156310"/>
                  </a:lnTo>
                  <a:lnTo>
                    <a:pt x="6430" y="197863"/>
                  </a:lnTo>
                  <a:lnTo>
                    <a:pt x="24577" y="235202"/>
                  </a:lnTo>
                  <a:lnTo>
                    <a:pt x="52726" y="266838"/>
                  </a:lnTo>
                  <a:lnTo>
                    <a:pt x="89160" y="291279"/>
                  </a:lnTo>
                  <a:lnTo>
                    <a:pt x="132163" y="307036"/>
                  </a:lnTo>
                  <a:lnTo>
                    <a:pt x="180019" y="312620"/>
                  </a:lnTo>
                  <a:lnTo>
                    <a:pt x="227876" y="307036"/>
                  </a:lnTo>
                  <a:lnTo>
                    <a:pt x="270879" y="291279"/>
                  </a:lnTo>
                  <a:lnTo>
                    <a:pt x="307313" y="266838"/>
                  </a:lnTo>
                  <a:lnTo>
                    <a:pt x="335461" y="235202"/>
                  </a:lnTo>
                  <a:lnTo>
                    <a:pt x="353609" y="197863"/>
                  </a:lnTo>
                  <a:lnTo>
                    <a:pt x="360039" y="156310"/>
                  </a:lnTo>
                  <a:lnTo>
                    <a:pt x="353609" y="114757"/>
                  </a:lnTo>
                  <a:lnTo>
                    <a:pt x="335461" y="77417"/>
                  </a:lnTo>
                  <a:lnTo>
                    <a:pt x="307313" y="45782"/>
                  </a:lnTo>
                  <a:lnTo>
                    <a:pt x="270879" y="21341"/>
                  </a:lnTo>
                  <a:lnTo>
                    <a:pt x="227876" y="5583"/>
                  </a:lnTo>
                  <a:lnTo>
                    <a:pt x="180019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25462" y="5504803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4">
                  <a:moveTo>
                    <a:pt x="0" y="156310"/>
                  </a:moveTo>
                  <a:lnTo>
                    <a:pt x="6430" y="114756"/>
                  </a:lnTo>
                  <a:lnTo>
                    <a:pt x="24578" y="77417"/>
                  </a:lnTo>
                  <a:lnTo>
                    <a:pt x="52726" y="45782"/>
                  </a:lnTo>
                  <a:lnTo>
                    <a:pt x="89160" y="21340"/>
                  </a:lnTo>
                  <a:lnTo>
                    <a:pt x="132163" y="5583"/>
                  </a:lnTo>
                  <a:lnTo>
                    <a:pt x="180020" y="0"/>
                  </a:lnTo>
                  <a:lnTo>
                    <a:pt x="227876" y="5583"/>
                  </a:lnTo>
                  <a:lnTo>
                    <a:pt x="270879" y="21340"/>
                  </a:lnTo>
                  <a:lnTo>
                    <a:pt x="307313" y="45782"/>
                  </a:lnTo>
                  <a:lnTo>
                    <a:pt x="335461" y="77417"/>
                  </a:lnTo>
                  <a:lnTo>
                    <a:pt x="353609" y="114756"/>
                  </a:lnTo>
                  <a:lnTo>
                    <a:pt x="360040" y="156310"/>
                  </a:lnTo>
                  <a:lnTo>
                    <a:pt x="353609" y="197863"/>
                  </a:lnTo>
                  <a:lnTo>
                    <a:pt x="335461" y="235202"/>
                  </a:lnTo>
                  <a:lnTo>
                    <a:pt x="307313" y="266837"/>
                  </a:lnTo>
                  <a:lnTo>
                    <a:pt x="270879" y="291279"/>
                  </a:lnTo>
                  <a:lnTo>
                    <a:pt x="227876" y="307036"/>
                  </a:lnTo>
                  <a:lnTo>
                    <a:pt x="180020" y="312620"/>
                  </a:lnTo>
                  <a:lnTo>
                    <a:pt x="132163" y="307036"/>
                  </a:lnTo>
                  <a:lnTo>
                    <a:pt x="89160" y="291279"/>
                  </a:lnTo>
                  <a:lnTo>
                    <a:pt x="52726" y="266837"/>
                  </a:lnTo>
                  <a:lnTo>
                    <a:pt x="24578" y="235202"/>
                  </a:lnTo>
                  <a:lnTo>
                    <a:pt x="6430" y="197863"/>
                  </a:lnTo>
                  <a:lnTo>
                    <a:pt x="0" y="15631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942652" y="5503941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4">
                  <a:moveTo>
                    <a:pt x="180019" y="0"/>
                  </a:moveTo>
                  <a:lnTo>
                    <a:pt x="132163" y="5583"/>
                  </a:lnTo>
                  <a:lnTo>
                    <a:pt x="89160" y="21340"/>
                  </a:lnTo>
                  <a:lnTo>
                    <a:pt x="52726" y="45781"/>
                  </a:lnTo>
                  <a:lnTo>
                    <a:pt x="24578" y="77417"/>
                  </a:lnTo>
                  <a:lnTo>
                    <a:pt x="6430" y="114756"/>
                  </a:lnTo>
                  <a:lnTo>
                    <a:pt x="0" y="156309"/>
                  </a:lnTo>
                  <a:lnTo>
                    <a:pt x="6430" y="197862"/>
                  </a:lnTo>
                  <a:lnTo>
                    <a:pt x="24578" y="235202"/>
                  </a:lnTo>
                  <a:lnTo>
                    <a:pt x="52726" y="266837"/>
                  </a:lnTo>
                  <a:lnTo>
                    <a:pt x="89160" y="291278"/>
                  </a:lnTo>
                  <a:lnTo>
                    <a:pt x="132163" y="307035"/>
                  </a:lnTo>
                  <a:lnTo>
                    <a:pt x="180019" y="312619"/>
                  </a:lnTo>
                  <a:lnTo>
                    <a:pt x="227876" y="307035"/>
                  </a:lnTo>
                  <a:lnTo>
                    <a:pt x="270879" y="291278"/>
                  </a:lnTo>
                  <a:lnTo>
                    <a:pt x="307313" y="266837"/>
                  </a:lnTo>
                  <a:lnTo>
                    <a:pt x="335461" y="235202"/>
                  </a:lnTo>
                  <a:lnTo>
                    <a:pt x="353608" y="197862"/>
                  </a:lnTo>
                  <a:lnTo>
                    <a:pt x="360039" y="156309"/>
                  </a:lnTo>
                  <a:lnTo>
                    <a:pt x="353608" y="114756"/>
                  </a:lnTo>
                  <a:lnTo>
                    <a:pt x="335461" y="77417"/>
                  </a:lnTo>
                  <a:lnTo>
                    <a:pt x="307313" y="45781"/>
                  </a:lnTo>
                  <a:lnTo>
                    <a:pt x="270879" y="21340"/>
                  </a:lnTo>
                  <a:lnTo>
                    <a:pt x="227876" y="5583"/>
                  </a:lnTo>
                  <a:lnTo>
                    <a:pt x="180019" y="0"/>
                  </a:lnTo>
                  <a:close/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942652" y="5503941"/>
              <a:ext cx="360045" cy="313055"/>
            </a:xfrm>
            <a:custGeom>
              <a:avLst/>
              <a:gdLst/>
              <a:ahLst/>
              <a:cxnLst/>
              <a:rect l="l" t="t" r="r" b="b"/>
              <a:pathLst>
                <a:path w="360044" h="313054">
                  <a:moveTo>
                    <a:pt x="0" y="156310"/>
                  </a:moveTo>
                  <a:lnTo>
                    <a:pt x="6430" y="114756"/>
                  </a:lnTo>
                  <a:lnTo>
                    <a:pt x="24578" y="77417"/>
                  </a:lnTo>
                  <a:lnTo>
                    <a:pt x="52726" y="45782"/>
                  </a:lnTo>
                  <a:lnTo>
                    <a:pt x="89160" y="21340"/>
                  </a:lnTo>
                  <a:lnTo>
                    <a:pt x="132163" y="5583"/>
                  </a:lnTo>
                  <a:lnTo>
                    <a:pt x="180020" y="0"/>
                  </a:lnTo>
                  <a:lnTo>
                    <a:pt x="227876" y="5583"/>
                  </a:lnTo>
                  <a:lnTo>
                    <a:pt x="270879" y="21340"/>
                  </a:lnTo>
                  <a:lnTo>
                    <a:pt x="307313" y="45782"/>
                  </a:lnTo>
                  <a:lnTo>
                    <a:pt x="335461" y="77417"/>
                  </a:lnTo>
                  <a:lnTo>
                    <a:pt x="353609" y="114756"/>
                  </a:lnTo>
                  <a:lnTo>
                    <a:pt x="360040" y="156310"/>
                  </a:lnTo>
                  <a:lnTo>
                    <a:pt x="353609" y="197863"/>
                  </a:lnTo>
                  <a:lnTo>
                    <a:pt x="335461" y="235202"/>
                  </a:lnTo>
                  <a:lnTo>
                    <a:pt x="307313" y="266837"/>
                  </a:lnTo>
                  <a:lnTo>
                    <a:pt x="270879" y="291279"/>
                  </a:lnTo>
                  <a:lnTo>
                    <a:pt x="227876" y="307036"/>
                  </a:lnTo>
                  <a:lnTo>
                    <a:pt x="180020" y="312620"/>
                  </a:lnTo>
                  <a:lnTo>
                    <a:pt x="132163" y="307036"/>
                  </a:lnTo>
                  <a:lnTo>
                    <a:pt x="89160" y="291279"/>
                  </a:lnTo>
                  <a:lnTo>
                    <a:pt x="52726" y="266837"/>
                  </a:lnTo>
                  <a:lnTo>
                    <a:pt x="24578" y="235202"/>
                  </a:lnTo>
                  <a:lnTo>
                    <a:pt x="6430" y="197863"/>
                  </a:lnTo>
                  <a:lnTo>
                    <a:pt x="0" y="15631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39551" y="4798333"/>
              <a:ext cx="849630" cy="319405"/>
            </a:xfrm>
            <a:custGeom>
              <a:avLst/>
              <a:gdLst/>
              <a:ahLst/>
              <a:cxnLst/>
              <a:rect l="l" t="t" r="r" b="b"/>
              <a:pathLst>
                <a:path w="849630" h="319404">
                  <a:moveTo>
                    <a:pt x="849163" y="0"/>
                  </a:moveTo>
                  <a:lnTo>
                    <a:pt x="0" y="319195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" name="object 66"/>
          <p:cNvSpPr txBox="1"/>
          <p:nvPr/>
        </p:nvSpPr>
        <p:spPr>
          <a:xfrm>
            <a:off x="978009" y="5135371"/>
            <a:ext cx="169037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111250" algn="l"/>
                <a:tab pos="1504950" algn="l"/>
              </a:tabLst>
            </a:pPr>
            <a:r>
              <a:rPr sz="3600" spc="-75" baseline="2314" dirty="0">
                <a:latin typeface="Times New Roman"/>
                <a:cs typeface="Times New Roman"/>
              </a:rPr>
              <a:t>+</a:t>
            </a:r>
            <a:r>
              <a:rPr sz="3600" baseline="2314" dirty="0">
                <a:latin typeface="Times New Roman"/>
                <a:cs typeface="Times New Roman"/>
              </a:rPr>
              <a:t>	</a:t>
            </a:r>
            <a:r>
              <a:rPr sz="3600" spc="-75" baseline="3472" dirty="0">
                <a:latin typeface="Times New Roman"/>
                <a:cs typeface="Times New Roman"/>
              </a:rPr>
              <a:t>-</a:t>
            </a:r>
            <a:r>
              <a:rPr sz="3600" baseline="3472" dirty="0">
                <a:latin typeface="Times New Roman"/>
                <a:cs typeface="Times New Roman"/>
              </a:rPr>
              <a:t>	</a:t>
            </a:r>
            <a:r>
              <a:rPr sz="2400" spc="-50" dirty="0">
                <a:latin typeface="Times New Roman"/>
                <a:cs typeface="Times New Roman"/>
              </a:rPr>
              <a:t>+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641982" y="5452364"/>
            <a:ext cx="579755" cy="1003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689"/>
              </a:lnSpc>
              <a:spcBef>
                <a:spcPts val="100"/>
              </a:spcBef>
              <a:tabLst>
                <a:tab pos="394335" algn="l"/>
              </a:tabLst>
            </a:pPr>
            <a:r>
              <a:rPr sz="2400" spc="-50" dirty="0">
                <a:latin typeface="Times New Roman"/>
                <a:cs typeface="Times New Roman"/>
              </a:rPr>
              <a:t>-</a:t>
            </a:r>
            <a:r>
              <a:rPr sz="2400" dirty="0">
                <a:latin typeface="Times New Roman"/>
                <a:cs typeface="Times New Roman"/>
              </a:rPr>
              <a:t>	</a:t>
            </a:r>
            <a:r>
              <a:rPr sz="2400" spc="-50" dirty="0">
                <a:latin typeface="Times New Roman"/>
                <a:cs typeface="Times New Roman"/>
              </a:rPr>
              <a:t>+</a:t>
            </a:r>
            <a:endParaRPr sz="2400">
              <a:latin typeface="Times New Roman"/>
              <a:cs typeface="Times New Roman"/>
            </a:endParaRPr>
          </a:p>
          <a:p>
            <a:pPr marL="53975">
              <a:lnSpc>
                <a:spcPts val="6010"/>
              </a:lnSpc>
            </a:pPr>
            <a:r>
              <a:rPr sz="6000" b="1" spc="-735" dirty="0">
                <a:latin typeface="Times New Roman"/>
                <a:cs typeface="Times New Roman"/>
              </a:rPr>
              <a:t>+</a:t>
            </a:r>
            <a:endParaRPr sz="60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2214512" y="5437123"/>
            <a:ext cx="266700" cy="9493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5244">
              <a:lnSpc>
                <a:spcPts val="1475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-</a:t>
            </a:r>
            <a:endParaRPr sz="2400">
              <a:latin typeface="Times New Roman"/>
              <a:cs typeface="Times New Roman"/>
            </a:endParaRPr>
          </a:p>
          <a:p>
            <a:pPr marL="12700">
              <a:lnSpc>
                <a:spcPts val="5795"/>
              </a:lnSpc>
            </a:pPr>
            <a:r>
              <a:rPr sz="6000" b="1" spc="-1664" dirty="0">
                <a:latin typeface="Times New Roman"/>
                <a:cs typeface="Times New Roman"/>
              </a:rPr>
              <a:t>-</a:t>
            </a:r>
            <a:endParaRPr sz="6000">
              <a:latin typeface="Times New Roman"/>
              <a:cs typeface="Times New Roman"/>
            </a:endParaRPr>
          </a:p>
        </p:txBody>
      </p:sp>
      <p:grpSp>
        <p:nvGrpSpPr>
          <p:cNvPr id="69" name="object 69"/>
          <p:cNvGrpSpPr/>
          <p:nvPr/>
        </p:nvGrpSpPr>
        <p:grpSpPr>
          <a:xfrm>
            <a:off x="1558974" y="3601547"/>
            <a:ext cx="205740" cy="325755"/>
            <a:chOff x="1558974" y="3601547"/>
            <a:chExt cx="205740" cy="325755"/>
          </a:xfrm>
        </p:grpSpPr>
        <p:sp>
          <p:nvSpPr>
            <p:cNvPr id="70" name="object 70"/>
            <p:cNvSpPr/>
            <p:nvPr/>
          </p:nvSpPr>
          <p:spPr>
            <a:xfrm>
              <a:off x="1563737" y="3606309"/>
              <a:ext cx="196215" cy="316230"/>
            </a:xfrm>
            <a:custGeom>
              <a:avLst/>
              <a:gdLst/>
              <a:ahLst/>
              <a:cxnLst/>
              <a:rect l="l" t="t" r="r" b="b"/>
              <a:pathLst>
                <a:path w="196214" h="316229">
                  <a:moveTo>
                    <a:pt x="146946" y="0"/>
                  </a:moveTo>
                  <a:lnTo>
                    <a:pt x="48982" y="0"/>
                  </a:lnTo>
                  <a:lnTo>
                    <a:pt x="48982" y="218235"/>
                  </a:lnTo>
                  <a:lnTo>
                    <a:pt x="0" y="218235"/>
                  </a:lnTo>
                  <a:lnTo>
                    <a:pt x="97963" y="316200"/>
                  </a:lnTo>
                  <a:lnTo>
                    <a:pt x="195929" y="218235"/>
                  </a:lnTo>
                  <a:lnTo>
                    <a:pt x="146946" y="218235"/>
                  </a:lnTo>
                  <a:lnTo>
                    <a:pt x="146946" y="0"/>
                  </a:lnTo>
                  <a:close/>
                </a:path>
              </a:pathLst>
            </a:custGeom>
            <a:solidFill>
              <a:srgbClr val="C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563737" y="3606309"/>
              <a:ext cx="196215" cy="316230"/>
            </a:xfrm>
            <a:custGeom>
              <a:avLst/>
              <a:gdLst/>
              <a:ahLst/>
              <a:cxnLst/>
              <a:rect l="l" t="t" r="r" b="b"/>
              <a:pathLst>
                <a:path w="196214" h="316229">
                  <a:moveTo>
                    <a:pt x="0" y="218235"/>
                  </a:moveTo>
                  <a:lnTo>
                    <a:pt x="48982" y="218235"/>
                  </a:lnTo>
                  <a:lnTo>
                    <a:pt x="48982" y="0"/>
                  </a:lnTo>
                  <a:lnTo>
                    <a:pt x="146946" y="0"/>
                  </a:lnTo>
                  <a:lnTo>
                    <a:pt x="146946" y="218235"/>
                  </a:lnTo>
                  <a:lnTo>
                    <a:pt x="195929" y="218235"/>
                  </a:lnTo>
                  <a:lnTo>
                    <a:pt x="97964" y="316200"/>
                  </a:lnTo>
                  <a:lnTo>
                    <a:pt x="0" y="21823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272551" y="4831444"/>
            <a:ext cx="2718435" cy="1525905"/>
            <a:chOff x="272551" y="4831444"/>
            <a:chExt cx="2718435" cy="1525905"/>
          </a:xfrm>
        </p:grpSpPr>
        <p:sp>
          <p:nvSpPr>
            <p:cNvPr id="73" name="object 73"/>
            <p:cNvSpPr/>
            <p:nvPr/>
          </p:nvSpPr>
          <p:spPr>
            <a:xfrm>
              <a:off x="1759666" y="5815692"/>
              <a:ext cx="1218565" cy="528955"/>
            </a:xfrm>
            <a:custGeom>
              <a:avLst/>
              <a:gdLst/>
              <a:ahLst/>
              <a:cxnLst/>
              <a:rect l="l" t="t" r="r" b="b"/>
              <a:pathLst>
                <a:path w="1218564" h="528954">
                  <a:moveTo>
                    <a:pt x="1218487" y="6277"/>
                  </a:moveTo>
                  <a:lnTo>
                    <a:pt x="1215627" y="51880"/>
                  </a:lnTo>
                  <a:lnTo>
                    <a:pt x="1208431" y="96360"/>
                  </a:lnTo>
                  <a:lnTo>
                    <a:pt x="1197084" y="139561"/>
                  </a:lnTo>
                  <a:lnTo>
                    <a:pt x="1181771" y="181325"/>
                  </a:lnTo>
                  <a:lnTo>
                    <a:pt x="1162678" y="221496"/>
                  </a:lnTo>
                  <a:lnTo>
                    <a:pt x="1139990" y="259918"/>
                  </a:lnTo>
                  <a:lnTo>
                    <a:pt x="1113891" y="296432"/>
                  </a:lnTo>
                  <a:lnTo>
                    <a:pt x="1084566" y="330883"/>
                  </a:lnTo>
                  <a:lnTo>
                    <a:pt x="1052201" y="363114"/>
                  </a:lnTo>
                  <a:lnTo>
                    <a:pt x="1016980" y="392967"/>
                  </a:lnTo>
                  <a:lnTo>
                    <a:pt x="979089" y="420286"/>
                  </a:lnTo>
                  <a:lnTo>
                    <a:pt x="938713" y="444914"/>
                  </a:lnTo>
                  <a:lnTo>
                    <a:pt x="896036" y="466694"/>
                  </a:lnTo>
                  <a:lnTo>
                    <a:pt x="851244" y="485469"/>
                  </a:lnTo>
                  <a:lnTo>
                    <a:pt x="804522" y="501083"/>
                  </a:lnTo>
                  <a:lnTo>
                    <a:pt x="756055" y="513379"/>
                  </a:lnTo>
                  <a:lnTo>
                    <a:pt x="706027" y="522199"/>
                  </a:lnTo>
                  <a:lnTo>
                    <a:pt x="654625" y="527387"/>
                  </a:lnTo>
                  <a:lnTo>
                    <a:pt x="602032" y="528786"/>
                  </a:lnTo>
                  <a:lnTo>
                    <a:pt x="549924" y="526339"/>
                  </a:lnTo>
                  <a:lnTo>
                    <a:pt x="499077" y="520187"/>
                  </a:lnTo>
                  <a:lnTo>
                    <a:pt x="449671" y="510486"/>
                  </a:lnTo>
                  <a:lnTo>
                    <a:pt x="401882" y="497393"/>
                  </a:lnTo>
                  <a:lnTo>
                    <a:pt x="355889" y="481062"/>
                  </a:lnTo>
                  <a:lnTo>
                    <a:pt x="311868" y="461652"/>
                  </a:lnTo>
                  <a:lnTo>
                    <a:pt x="269999" y="439317"/>
                  </a:lnTo>
                  <a:lnTo>
                    <a:pt x="230457" y="414213"/>
                  </a:lnTo>
                  <a:lnTo>
                    <a:pt x="193422" y="386497"/>
                  </a:lnTo>
                  <a:lnTo>
                    <a:pt x="159071" y="356325"/>
                  </a:lnTo>
                  <a:lnTo>
                    <a:pt x="127581" y="323853"/>
                  </a:lnTo>
                  <a:lnTo>
                    <a:pt x="99130" y="289237"/>
                  </a:lnTo>
                  <a:lnTo>
                    <a:pt x="73896" y="252633"/>
                  </a:lnTo>
                  <a:lnTo>
                    <a:pt x="52057" y="214196"/>
                  </a:lnTo>
                  <a:lnTo>
                    <a:pt x="33790" y="174084"/>
                  </a:lnTo>
                  <a:lnTo>
                    <a:pt x="19273" y="132453"/>
                  </a:lnTo>
                  <a:lnTo>
                    <a:pt x="8684" y="89457"/>
                  </a:lnTo>
                  <a:lnTo>
                    <a:pt x="2200" y="45254"/>
                  </a:lnTo>
                  <a:lnTo>
                    <a:pt x="0" y="0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763688" y="5338702"/>
              <a:ext cx="0" cy="482600"/>
            </a:xfrm>
            <a:custGeom>
              <a:avLst/>
              <a:gdLst/>
              <a:ahLst/>
              <a:cxnLst/>
              <a:rect l="l" t="t" r="r" b="b"/>
              <a:pathLst>
                <a:path h="482600">
                  <a:moveTo>
                    <a:pt x="1" y="0"/>
                  </a:moveTo>
                  <a:lnTo>
                    <a:pt x="0" y="482139"/>
                  </a:lnTo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763688" y="5338702"/>
              <a:ext cx="0" cy="482600"/>
            </a:xfrm>
            <a:custGeom>
              <a:avLst/>
              <a:gdLst/>
              <a:ahLst/>
              <a:cxnLst/>
              <a:rect l="l" t="t" r="r" b="b"/>
              <a:pathLst>
                <a:path h="482600">
                  <a:moveTo>
                    <a:pt x="0" y="482140"/>
                  </a:moveTo>
                  <a:lnTo>
                    <a:pt x="1" y="0"/>
                  </a:lnTo>
                </a:path>
              </a:pathLst>
            </a:custGeom>
            <a:ln w="222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976142" y="5331410"/>
              <a:ext cx="3810" cy="492759"/>
            </a:xfrm>
            <a:custGeom>
              <a:avLst/>
              <a:gdLst/>
              <a:ahLst/>
              <a:cxnLst/>
              <a:rect l="l" t="t" r="r" b="b"/>
              <a:pathLst>
                <a:path w="3810" h="492760">
                  <a:moveTo>
                    <a:pt x="0" y="0"/>
                  </a:moveTo>
                  <a:lnTo>
                    <a:pt x="3517" y="492445"/>
                  </a:lnTo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976141" y="5331410"/>
              <a:ext cx="3810" cy="492759"/>
            </a:xfrm>
            <a:custGeom>
              <a:avLst/>
              <a:gdLst/>
              <a:ahLst/>
              <a:cxnLst/>
              <a:rect l="l" t="t" r="r" b="b"/>
              <a:pathLst>
                <a:path w="3810" h="492760">
                  <a:moveTo>
                    <a:pt x="3518" y="492445"/>
                  </a:moveTo>
                  <a:lnTo>
                    <a:pt x="0" y="0"/>
                  </a:lnTo>
                </a:path>
              </a:pathLst>
            </a:custGeom>
            <a:ln w="222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96813" y="5750472"/>
              <a:ext cx="1218565" cy="528955"/>
            </a:xfrm>
            <a:custGeom>
              <a:avLst/>
              <a:gdLst/>
              <a:ahLst/>
              <a:cxnLst/>
              <a:rect l="l" t="t" r="r" b="b"/>
              <a:pathLst>
                <a:path w="1218565" h="528954">
                  <a:moveTo>
                    <a:pt x="1218487" y="6277"/>
                  </a:moveTo>
                  <a:lnTo>
                    <a:pt x="1215627" y="51880"/>
                  </a:lnTo>
                  <a:lnTo>
                    <a:pt x="1208431" y="96360"/>
                  </a:lnTo>
                  <a:lnTo>
                    <a:pt x="1197084" y="139561"/>
                  </a:lnTo>
                  <a:lnTo>
                    <a:pt x="1181771" y="181325"/>
                  </a:lnTo>
                  <a:lnTo>
                    <a:pt x="1162678" y="221496"/>
                  </a:lnTo>
                  <a:lnTo>
                    <a:pt x="1139990" y="259918"/>
                  </a:lnTo>
                  <a:lnTo>
                    <a:pt x="1113891" y="296432"/>
                  </a:lnTo>
                  <a:lnTo>
                    <a:pt x="1084566" y="330883"/>
                  </a:lnTo>
                  <a:lnTo>
                    <a:pt x="1052201" y="363114"/>
                  </a:lnTo>
                  <a:lnTo>
                    <a:pt x="1016980" y="392967"/>
                  </a:lnTo>
                  <a:lnTo>
                    <a:pt x="979089" y="420286"/>
                  </a:lnTo>
                  <a:lnTo>
                    <a:pt x="938713" y="444914"/>
                  </a:lnTo>
                  <a:lnTo>
                    <a:pt x="896036" y="466694"/>
                  </a:lnTo>
                  <a:lnTo>
                    <a:pt x="851244" y="485469"/>
                  </a:lnTo>
                  <a:lnTo>
                    <a:pt x="804522" y="501083"/>
                  </a:lnTo>
                  <a:lnTo>
                    <a:pt x="756055" y="513379"/>
                  </a:lnTo>
                  <a:lnTo>
                    <a:pt x="706027" y="522199"/>
                  </a:lnTo>
                  <a:lnTo>
                    <a:pt x="654625" y="527387"/>
                  </a:lnTo>
                  <a:lnTo>
                    <a:pt x="602032" y="528786"/>
                  </a:lnTo>
                  <a:lnTo>
                    <a:pt x="549924" y="526339"/>
                  </a:lnTo>
                  <a:lnTo>
                    <a:pt x="499077" y="520187"/>
                  </a:lnTo>
                  <a:lnTo>
                    <a:pt x="449671" y="510486"/>
                  </a:lnTo>
                  <a:lnTo>
                    <a:pt x="401882" y="497393"/>
                  </a:lnTo>
                  <a:lnTo>
                    <a:pt x="355889" y="481062"/>
                  </a:lnTo>
                  <a:lnTo>
                    <a:pt x="311868" y="461652"/>
                  </a:lnTo>
                  <a:lnTo>
                    <a:pt x="269999" y="439317"/>
                  </a:lnTo>
                  <a:lnTo>
                    <a:pt x="230457" y="414213"/>
                  </a:lnTo>
                  <a:lnTo>
                    <a:pt x="193422" y="386497"/>
                  </a:lnTo>
                  <a:lnTo>
                    <a:pt x="159071" y="356325"/>
                  </a:lnTo>
                  <a:lnTo>
                    <a:pt x="127581" y="323853"/>
                  </a:lnTo>
                  <a:lnTo>
                    <a:pt x="99130" y="289237"/>
                  </a:lnTo>
                  <a:lnTo>
                    <a:pt x="73896" y="252633"/>
                  </a:lnTo>
                  <a:lnTo>
                    <a:pt x="52057" y="214196"/>
                  </a:lnTo>
                  <a:lnTo>
                    <a:pt x="33790" y="174084"/>
                  </a:lnTo>
                  <a:lnTo>
                    <a:pt x="19273" y="132453"/>
                  </a:lnTo>
                  <a:lnTo>
                    <a:pt x="8684" y="89457"/>
                  </a:lnTo>
                  <a:lnTo>
                    <a:pt x="2200" y="45254"/>
                  </a:lnTo>
                  <a:lnTo>
                    <a:pt x="0" y="0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83664" y="5274354"/>
              <a:ext cx="7620" cy="481330"/>
            </a:xfrm>
            <a:custGeom>
              <a:avLst/>
              <a:gdLst/>
              <a:ahLst/>
              <a:cxnLst/>
              <a:rect l="l" t="t" r="r" b="b"/>
              <a:pathLst>
                <a:path w="7620" h="481329">
                  <a:moveTo>
                    <a:pt x="0" y="0"/>
                  </a:moveTo>
                  <a:lnTo>
                    <a:pt x="7208" y="481218"/>
                  </a:lnTo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83664" y="5274355"/>
              <a:ext cx="7620" cy="481330"/>
            </a:xfrm>
            <a:custGeom>
              <a:avLst/>
              <a:gdLst/>
              <a:ahLst/>
              <a:cxnLst/>
              <a:rect l="l" t="t" r="r" b="b"/>
              <a:pathLst>
                <a:path w="7620" h="481329">
                  <a:moveTo>
                    <a:pt x="7208" y="481218"/>
                  </a:moveTo>
                  <a:lnTo>
                    <a:pt x="0" y="0"/>
                  </a:lnTo>
                </a:path>
              </a:pathLst>
            </a:custGeom>
            <a:ln w="222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521452" y="5266191"/>
              <a:ext cx="3810" cy="492759"/>
            </a:xfrm>
            <a:custGeom>
              <a:avLst/>
              <a:gdLst/>
              <a:ahLst/>
              <a:cxnLst/>
              <a:rect l="l" t="t" r="r" b="b"/>
              <a:pathLst>
                <a:path w="3809" h="492760">
                  <a:moveTo>
                    <a:pt x="0" y="0"/>
                  </a:moveTo>
                  <a:lnTo>
                    <a:pt x="3519" y="492445"/>
                  </a:lnTo>
                </a:path>
              </a:pathLst>
            </a:custGeom>
            <a:solidFill>
              <a:srgbClr val="00B8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21453" y="5266191"/>
              <a:ext cx="3810" cy="492759"/>
            </a:xfrm>
            <a:custGeom>
              <a:avLst/>
              <a:gdLst/>
              <a:ahLst/>
              <a:cxnLst/>
              <a:rect l="l" t="t" r="r" b="b"/>
              <a:pathLst>
                <a:path w="3809" h="492760">
                  <a:moveTo>
                    <a:pt x="3518" y="492445"/>
                  </a:moveTo>
                  <a:lnTo>
                    <a:pt x="0" y="0"/>
                  </a:lnTo>
                </a:path>
              </a:pathLst>
            </a:custGeom>
            <a:ln w="222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544636" y="4836207"/>
              <a:ext cx="196215" cy="316230"/>
            </a:xfrm>
            <a:custGeom>
              <a:avLst/>
              <a:gdLst/>
              <a:ahLst/>
              <a:cxnLst/>
              <a:rect l="l" t="t" r="r" b="b"/>
              <a:pathLst>
                <a:path w="196214" h="316229">
                  <a:moveTo>
                    <a:pt x="146946" y="0"/>
                  </a:moveTo>
                  <a:lnTo>
                    <a:pt x="48982" y="0"/>
                  </a:lnTo>
                  <a:lnTo>
                    <a:pt x="48982" y="218235"/>
                  </a:lnTo>
                  <a:lnTo>
                    <a:pt x="0" y="218235"/>
                  </a:lnTo>
                  <a:lnTo>
                    <a:pt x="97963" y="316199"/>
                  </a:lnTo>
                  <a:lnTo>
                    <a:pt x="195929" y="218235"/>
                  </a:lnTo>
                  <a:lnTo>
                    <a:pt x="146946" y="218235"/>
                  </a:lnTo>
                  <a:lnTo>
                    <a:pt x="146946" y="0"/>
                  </a:lnTo>
                  <a:close/>
                </a:path>
              </a:pathLst>
            </a:custGeom>
            <a:solidFill>
              <a:srgbClr val="C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544636" y="4836207"/>
              <a:ext cx="196215" cy="316230"/>
            </a:xfrm>
            <a:custGeom>
              <a:avLst/>
              <a:gdLst/>
              <a:ahLst/>
              <a:cxnLst/>
              <a:rect l="l" t="t" r="r" b="b"/>
              <a:pathLst>
                <a:path w="196214" h="316229">
                  <a:moveTo>
                    <a:pt x="0" y="218235"/>
                  </a:moveTo>
                  <a:lnTo>
                    <a:pt x="48982" y="218235"/>
                  </a:lnTo>
                  <a:lnTo>
                    <a:pt x="48982" y="0"/>
                  </a:lnTo>
                  <a:lnTo>
                    <a:pt x="146946" y="0"/>
                  </a:lnTo>
                  <a:lnTo>
                    <a:pt x="146946" y="218235"/>
                  </a:lnTo>
                  <a:lnTo>
                    <a:pt x="195929" y="218235"/>
                  </a:lnTo>
                  <a:lnTo>
                    <a:pt x="97964" y="316200"/>
                  </a:lnTo>
                  <a:lnTo>
                    <a:pt x="0" y="21823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85" name="object 8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86" name="object 86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48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/>
          <p:nvPr/>
        </p:nvSpPr>
        <p:spPr>
          <a:xfrm>
            <a:off x="545612" y="1050035"/>
            <a:ext cx="5821680" cy="76327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sz="2000" dirty="0">
                <a:latin typeface="Times New Roman"/>
                <a:cs typeface="Times New Roman"/>
              </a:rPr>
              <a:t>Medidas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(más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comunes):</a:t>
            </a:r>
            <a:endParaRPr sz="2000">
              <a:latin typeface="Times New Roman"/>
              <a:cs typeface="Times New Roman"/>
            </a:endParaRPr>
          </a:p>
          <a:p>
            <a:pPr marL="294640" indent="-281940">
              <a:lnSpc>
                <a:spcPct val="100000"/>
              </a:lnSpc>
              <a:spcBef>
                <a:spcPts val="500"/>
              </a:spcBef>
              <a:buFont typeface="Times New Roman"/>
              <a:buChar char="•"/>
              <a:tabLst>
                <a:tab pos="294640" algn="l"/>
                <a:tab pos="295275" algn="l"/>
              </a:tabLst>
            </a:pPr>
            <a:r>
              <a:rPr sz="2000" i="1" dirty="0">
                <a:latin typeface="Times New Roman"/>
                <a:cs typeface="Times New Roman"/>
              </a:rPr>
              <a:t>true</a:t>
            </a:r>
            <a:r>
              <a:rPr sz="2000" i="1" spc="-6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positive</a:t>
            </a:r>
            <a:r>
              <a:rPr sz="2000" i="1" spc="-4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rate</a:t>
            </a:r>
            <a:r>
              <a:rPr sz="2000" i="1" spc="-4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(sensitivity,</a:t>
            </a:r>
            <a:r>
              <a:rPr sz="2000" i="1" spc="-4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recall):</a:t>
            </a:r>
            <a:r>
              <a:rPr sz="2000" i="1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[0,…,1];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ideal=1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45612" y="2589276"/>
            <a:ext cx="3954779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4640" indent="-281940">
              <a:lnSpc>
                <a:spcPct val="100000"/>
              </a:lnSpc>
              <a:spcBef>
                <a:spcPts val="100"/>
              </a:spcBef>
              <a:buFont typeface="Times New Roman"/>
              <a:buChar char="•"/>
              <a:tabLst>
                <a:tab pos="294640" algn="l"/>
                <a:tab pos="295275" algn="l"/>
              </a:tabLst>
            </a:pPr>
            <a:r>
              <a:rPr sz="2000" i="1" dirty="0">
                <a:latin typeface="Times New Roman"/>
                <a:cs typeface="Times New Roman"/>
              </a:rPr>
              <a:t>false</a:t>
            </a:r>
            <a:r>
              <a:rPr sz="2000" i="1" spc="-4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positive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rate: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[0,…,1];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ideal=0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45612" y="3692652"/>
            <a:ext cx="30880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4640" indent="-281940">
              <a:lnSpc>
                <a:spcPct val="100000"/>
              </a:lnSpc>
              <a:spcBef>
                <a:spcPts val="100"/>
              </a:spcBef>
              <a:buFont typeface="Times New Roman"/>
              <a:buChar char="•"/>
              <a:tabLst>
                <a:tab pos="294640" algn="l"/>
                <a:tab pos="295275" algn="l"/>
              </a:tabLst>
            </a:pPr>
            <a:r>
              <a:rPr sz="2000" i="1" dirty="0">
                <a:latin typeface="Times New Roman"/>
                <a:cs typeface="Times New Roman"/>
              </a:rPr>
              <a:t>precision:</a:t>
            </a:r>
            <a:r>
              <a:rPr sz="2000" i="1" spc="-7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[0,…,1];</a:t>
            </a:r>
            <a:r>
              <a:rPr sz="2000" spc="-7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ideal=1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45612" y="4799076"/>
            <a:ext cx="318008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4640" indent="-281940">
              <a:lnSpc>
                <a:spcPct val="100000"/>
              </a:lnSpc>
              <a:spcBef>
                <a:spcPts val="100"/>
              </a:spcBef>
              <a:buFont typeface="Times New Roman"/>
              <a:buChar char="•"/>
              <a:tabLst>
                <a:tab pos="294640" algn="l"/>
                <a:tab pos="295275" algn="l"/>
              </a:tabLst>
            </a:pPr>
            <a:r>
              <a:rPr sz="2000" i="1" spc="-10" dirty="0">
                <a:latin typeface="Times New Roman"/>
                <a:cs typeface="Times New Roman"/>
              </a:rPr>
              <a:t>corrección:</a:t>
            </a:r>
            <a:r>
              <a:rPr sz="2000" spc="-10" dirty="0">
                <a:latin typeface="Times New Roman"/>
                <a:cs typeface="Times New Roman"/>
              </a:rPr>
              <a:t>[0,…,1];</a:t>
            </a:r>
            <a:r>
              <a:rPr sz="2000" spc="5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ideal=1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45612" y="5902452"/>
            <a:ext cx="477393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4640" indent="-281940">
              <a:lnSpc>
                <a:spcPct val="100000"/>
              </a:lnSpc>
              <a:spcBef>
                <a:spcPts val="100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dirty="0">
                <a:latin typeface="Times New Roman"/>
                <a:cs typeface="Times New Roman"/>
              </a:rPr>
              <a:t>¿Es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útil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clasificador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corrección=0.4?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087120">
              <a:lnSpc>
                <a:spcPct val="100000"/>
              </a:lnSpc>
              <a:spcBef>
                <a:spcPts val="100"/>
              </a:spcBef>
            </a:pPr>
            <a:r>
              <a:rPr dirty="0"/>
              <a:t>Evaluación</a:t>
            </a:r>
            <a:r>
              <a:rPr spc="-50" dirty="0"/>
              <a:t> </a:t>
            </a:r>
            <a:r>
              <a:rPr dirty="0"/>
              <a:t>de</a:t>
            </a:r>
            <a:r>
              <a:rPr spc="-30" dirty="0"/>
              <a:t> </a:t>
            </a:r>
            <a:r>
              <a:rPr dirty="0"/>
              <a:t>clasificadores</a:t>
            </a:r>
            <a:r>
              <a:rPr spc="-30" dirty="0"/>
              <a:t> </a:t>
            </a:r>
            <a:r>
              <a:rPr spc="-10" dirty="0"/>
              <a:t>binarios</a:t>
            </a:r>
          </a:p>
        </p:txBody>
      </p:sp>
      <p:sp>
        <p:nvSpPr>
          <p:cNvPr id="17" name="object 17"/>
          <p:cNvSpPr/>
          <p:nvPr/>
        </p:nvSpPr>
        <p:spPr>
          <a:xfrm>
            <a:off x="2933285" y="5487030"/>
            <a:ext cx="1689100" cy="0"/>
          </a:xfrm>
          <a:custGeom>
            <a:avLst/>
            <a:gdLst/>
            <a:ahLst/>
            <a:cxnLst/>
            <a:rect l="l" t="t" r="r" b="b"/>
            <a:pathLst>
              <a:path w="1689100">
                <a:moveTo>
                  <a:pt x="0" y="0"/>
                </a:moveTo>
                <a:lnTo>
                  <a:pt x="1688836" y="0"/>
                </a:lnTo>
              </a:path>
            </a:pathLst>
          </a:custGeom>
          <a:ln w="87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849300" y="5487030"/>
            <a:ext cx="2327275" cy="0"/>
          </a:xfrm>
          <a:custGeom>
            <a:avLst/>
            <a:gdLst/>
            <a:ahLst/>
            <a:cxnLst/>
            <a:rect l="l" t="t" r="r" b="b"/>
            <a:pathLst>
              <a:path w="2327275">
                <a:moveTo>
                  <a:pt x="0" y="0"/>
                </a:moveTo>
                <a:lnTo>
                  <a:pt x="2326891" y="0"/>
                </a:lnTo>
              </a:path>
            </a:pathLst>
          </a:custGeom>
          <a:ln w="87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2921918" y="5480904"/>
            <a:ext cx="3896360" cy="2882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2297430" algn="l"/>
              </a:tabLst>
            </a:pPr>
            <a:r>
              <a:rPr sz="1700" i="1" spc="-25" dirty="0">
                <a:latin typeface="Times New Roman"/>
                <a:cs typeface="Times New Roman"/>
              </a:rPr>
              <a:t>TP</a:t>
            </a:r>
            <a:r>
              <a:rPr sz="1700" i="1" spc="-10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Symbol"/>
                <a:cs typeface="Symbol"/>
              </a:rPr>
              <a:t></a:t>
            </a:r>
            <a:r>
              <a:rPr sz="1700" spc="-90" dirty="0">
                <a:latin typeface="Times New Roman"/>
                <a:cs typeface="Times New Roman"/>
              </a:rPr>
              <a:t> </a:t>
            </a:r>
            <a:r>
              <a:rPr sz="1700" i="1" spc="-20" dirty="0">
                <a:latin typeface="Times New Roman"/>
                <a:cs typeface="Times New Roman"/>
              </a:rPr>
              <a:t>FP</a:t>
            </a:r>
            <a:r>
              <a:rPr sz="1700" i="1" spc="-12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Symbol"/>
                <a:cs typeface="Symbol"/>
              </a:rPr>
              <a:t></a:t>
            </a:r>
            <a:r>
              <a:rPr sz="1700" spc="-240" dirty="0">
                <a:latin typeface="Times New Roman"/>
                <a:cs typeface="Times New Roman"/>
              </a:rPr>
              <a:t> </a:t>
            </a:r>
            <a:r>
              <a:rPr sz="1700" i="1" dirty="0">
                <a:latin typeface="Times New Roman"/>
                <a:cs typeface="Times New Roman"/>
              </a:rPr>
              <a:t>TN</a:t>
            </a:r>
            <a:r>
              <a:rPr sz="1700" i="1" spc="3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Symbol"/>
                <a:cs typeface="Symbol"/>
              </a:rPr>
              <a:t></a:t>
            </a:r>
            <a:r>
              <a:rPr sz="1700" spc="-90" dirty="0">
                <a:latin typeface="Times New Roman"/>
                <a:cs typeface="Times New Roman"/>
              </a:rPr>
              <a:t> </a:t>
            </a:r>
            <a:r>
              <a:rPr sz="1700" i="1" spc="-35" dirty="0">
                <a:latin typeface="Times New Roman"/>
                <a:cs typeface="Times New Roman"/>
              </a:rPr>
              <a:t>FN</a:t>
            </a:r>
            <a:r>
              <a:rPr sz="1700" i="1" dirty="0">
                <a:latin typeface="Times New Roman"/>
                <a:cs typeface="Times New Roman"/>
              </a:rPr>
              <a:t>	</a:t>
            </a:r>
            <a:r>
              <a:rPr sz="1700" i="1" spc="-10" dirty="0">
                <a:latin typeface="Times New Roman"/>
                <a:cs typeface="Times New Roman"/>
              </a:rPr>
              <a:t>todos</a:t>
            </a:r>
            <a:r>
              <a:rPr sz="1700" i="1" spc="-90" dirty="0">
                <a:latin typeface="Times New Roman"/>
                <a:cs typeface="Times New Roman"/>
              </a:rPr>
              <a:t> </a:t>
            </a:r>
            <a:r>
              <a:rPr sz="1700" i="1" dirty="0">
                <a:latin typeface="Times New Roman"/>
                <a:cs typeface="Times New Roman"/>
              </a:rPr>
              <a:t>los</a:t>
            </a:r>
            <a:r>
              <a:rPr sz="1700" i="1" spc="25" dirty="0">
                <a:latin typeface="Times New Roman"/>
                <a:cs typeface="Times New Roman"/>
              </a:rPr>
              <a:t> </a:t>
            </a:r>
            <a:r>
              <a:rPr sz="1700" i="1" spc="-10" dirty="0">
                <a:latin typeface="Times New Roman"/>
                <a:cs typeface="Times New Roman"/>
              </a:rPr>
              <a:t>ejemplos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640905" y="5172645"/>
            <a:ext cx="2570480" cy="2882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2550" baseline="-35947" dirty="0">
                <a:latin typeface="Symbol"/>
                <a:cs typeface="Symbol"/>
              </a:rPr>
              <a:t></a:t>
            </a:r>
            <a:r>
              <a:rPr sz="2550" spc="30" baseline="-35947" dirty="0">
                <a:latin typeface="Times New Roman"/>
                <a:cs typeface="Times New Roman"/>
              </a:rPr>
              <a:t> </a:t>
            </a:r>
            <a:r>
              <a:rPr sz="1700" i="1" spc="-10" dirty="0">
                <a:latin typeface="Times New Roman"/>
                <a:cs typeface="Times New Roman"/>
              </a:rPr>
              <a:t>clasificados correctamente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401144" y="5172645"/>
            <a:ext cx="715010" cy="2882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700" i="1" spc="-25" dirty="0">
                <a:latin typeface="Times New Roman"/>
                <a:cs typeface="Times New Roman"/>
              </a:rPr>
              <a:t>TP</a:t>
            </a:r>
            <a:r>
              <a:rPr sz="1700" i="1" spc="-9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Symbol"/>
                <a:cs typeface="Symbol"/>
              </a:rPr>
              <a:t></a:t>
            </a:r>
            <a:r>
              <a:rPr sz="1700" spc="-240" dirty="0">
                <a:latin typeface="Times New Roman"/>
                <a:cs typeface="Times New Roman"/>
              </a:rPr>
              <a:t> </a:t>
            </a:r>
            <a:r>
              <a:rPr sz="1700" i="1" spc="-25" dirty="0">
                <a:latin typeface="Times New Roman"/>
                <a:cs typeface="Times New Roman"/>
              </a:rPr>
              <a:t>TN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778549" y="5310530"/>
            <a:ext cx="1118235" cy="2882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700" i="1" spc="-20" dirty="0">
                <a:latin typeface="Times New Roman"/>
                <a:cs typeface="Times New Roman"/>
              </a:rPr>
              <a:t>correccion </a:t>
            </a:r>
            <a:r>
              <a:rPr sz="1700" spc="-50" dirty="0">
                <a:latin typeface="Symbol"/>
                <a:cs typeface="Symbol"/>
              </a:rPr>
              <a:t></a:t>
            </a:r>
            <a:endParaRPr sz="1700">
              <a:latin typeface="Symbol"/>
              <a:cs typeface="Symbo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614091" y="2280280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1440" y="0"/>
                </a:lnTo>
              </a:path>
            </a:pathLst>
          </a:custGeom>
          <a:ln w="87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603030" y="2280280"/>
            <a:ext cx="3664585" cy="0"/>
          </a:xfrm>
          <a:custGeom>
            <a:avLst/>
            <a:gdLst/>
            <a:ahLst/>
            <a:cxnLst/>
            <a:rect l="l" t="t" r="r" b="b"/>
            <a:pathLst>
              <a:path w="3664584">
                <a:moveTo>
                  <a:pt x="0" y="0"/>
                </a:moveTo>
                <a:lnTo>
                  <a:pt x="3664336" y="0"/>
                </a:lnTo>
              </a:path>
            </a:pathLst>
          </a:custGeom>
          <a:ln w="87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2576879" y="1920061"/>
            <a:ext cx="4742180" cy="6419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 marR="55880" indent="247015">
              <a:lnSpc>
                <a:spcPct val="119000"/>
              </a:lnSpc>
              <a:spcBef>
                <a:spcPts val="95"/>
              </a:spcBef>
              <a:tabLst>
                <a:tab pos="855344" algn="l"/>
                <a:tab pos="2033905" algn="l"/>
              </a:tabLst>
            </a:pPr>
            <a:r>
              <a:rPr sz="1700" i="1" spc="-25" dirty="0">
                <a:latin typeface="Times New Roman"/>
                <a:cs typeface="Times New Roman"/>
              </a:rPr>
              <a:t>TP</a:t>
            </a:r>
            <a:r>
              <a:rPr sz="1700" i="1" dirty="0">
                <a:latin typeface="Times New Roman"/>
                <a:cs typeface="Times New Roman"/>
              </a:rPr>
              <a:t>	</a:t>
            </a:r>
            <a:r>
              <a:rPr sz="2550" baseline="-35947" dirty="0">
                <a:latin typeface="Symbol"/>
                <a:cs typeface="Symbol"/>
              </a:rPr>
              <a:t></a:t>
            </a:r>
            <a:r>
              <a:rPr sz="2550" spc="7" baseline="-35947" dirty="0">
                <a:latin typeface="Times New Roman"/>
                <a:cs typeface="Times New Roman"/>
              </a:rPr>
              <a:t> </a:t>
            </a:r>
            <a:r>
              <a:rPr sz="1700" i="1" spc="-10" dirty="0">
                <a:latin typeface="Times New Roman"/>
                <a:cs typeface="Times New Roman"/>
              </a:rPr>
              <a:t>clasificados</a:t>
            </a:r>
            <a:r>
              <a:rPr sz="1700" i="1" spc="-30" dirty="0">
                <a:latin typeface="Times New Roman"/>
                <a:cs typeface="Times New Roman"/>
              </a:rPr>
              <a:t> </a:t>
            </a:r>
            <a:r>
              <a:rPr sz="1700" i="1" spc="-10" dirty="0">
                <a:latin typeface="Times New Roman"/>
                <a:cs typeface="Times New Roman"/>
              </a:rPr>
              <a:t>correctamente</a:t>
            </a:r>
            <a:r>
              <a:rPr sz="1700" i="1" spc="-25" dirty="0">
                <a:latin typeface="Times New Roman"/>
                <a:cs typeface="Times New Roman"/>
              </a:rPr>
              <a:t> </a:t>
            </a:r>
            <a:r>
              <a:rPr sz="1700" i="1" spc="-10" dirty="0">
                <a:latin typeface="Times New Roman"/>
                <a:cs typeface="Times New Roman"/>
              </a:rPr>
              <a:t>como</a:t>
            </a:r>
            <a:r>
              <a:rPr sz="1700" i="1" spc="-20" dirty="0">
                <a:latin typeface="Times New Roman"/>
                <a:cs typeface="Times New Roman"/>
              </a:rPr>
              <a:t> </a:t>
            </a:r>
            <a:r>
              <a:rPr sz="1700" i="1" spc="-10" dirty="0">
                <a:latin typeface="Times New Roman"/>
                <a:cs typeface="Times New Roman"/>
              </a:rPr>
              <a:t>positivos </a:t>
            </a:r>
            <a:r>
              <a:rPr sz="1700" i="1" spc="-20" dirty="0">
                <a:latin typeface="Times New Roman"/>
                <a:cs typeface="Times New Roman"/>
              </a:rPr>
              <a:t>TP</a:t>
            </a:r>
            <a:r>
              <a:rPr sz="1700" i="1" spc="-95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Symbol"/>
                <a:cs typeface="Symbol"/>
              </a:rPr>
              <a:t></a:t>
            </a:r>
            <a:r>
              <a:rPr sz="1700" spc="-80" dirty="0">
                <a:latin typeface="Times New Roman"/>
                <a:cs typeface="Times New Roman"/>
              </a:rPr>
              <a:t> </a:t>
            </a:r>
            <a:r>
              <a:rPr sz="1700" i="1" spc="-25" dirty="0">
                <a:latin typeface="Times New Roman"/>
                <a:cs typeface="Times New Roman"/>
              </a:rPr>
              <a:t>FN</a:t>
            </a:r>
            <a:r>
              <a:rPr sz="1700" i="1" dirty="0">
                <a:latin typeface="Times New Roman"/>
                <a:cs typeface="Times New Roman"/>
              </a:rPr>
              <a:t>		todos</a:t>
            </a:r>
            <a:r>
              <a:rPr sz="1700" i="1" spc="-100" dirty="0">
                <a:latin typeface="Times New Roman"/>
                <a:cs typeface="Times New Roman"/>
              </a:rPr>
              <a:t> </a:t>
            </a:r>
            <a:r>
              <a:rPr sz="1700" i="1" dirty="0">
                <a:latin typeface="Times New Roman"/>
                <a:cs typeface="Times New Roman"/>
              </a:rPr>
              <a:t>los</a:t>
            </a:r>
            <a:r>
              <a:rPr sz="1700" i="1" spc="5" dirty="0">
                <a:latin typeface="Times New Roman"/>
                <a:cs typeface="Times New Roman"/>
              </a:rPr>
              <a:t> </a:t>
            </a:r>
            <a:r>
              <a:rPr sz="1700" i="1" spc="-10" dirty="0">
                <a:latin typeface="Times New Roman"/>
                <a:cs typeface="Times New Roman"/>
              </a:rPr>
              <a:t>positivos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119484" y="2103780"/>
            <a:ext cx="457200" cy="2882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700" i="1" dirty="0">
                <a:latin typeface="Times New Roman"/>
                <a:cs typeface="Times New Roman"/>
              </a:rPr>
              <a:t>tpr</a:t>
            </a:r>
            <a:r>
              <a:rPr sz="1700" i="1" spc="20" dirty="0">
                <a:latin typeface="Times New Roman"/>
                <a:cs typeface="Times New Roman"/>
              </a:rPr>
              <a:t> </a:t>
            </a:r>
            <a:r>
              <a:rPr sz="1700" spc="-60" dirty="0">
                <a:latin typeface="Symbol"/>
                <a:cs typeface="Symbol"/>
              </a:rPr>
              <a:t></a:t>
            </a:r>
            <a:endParaRPr sz="1700">
              <a:latin typeface="Symbol"/>
              <a:cs typeface="Symbo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660820" y="3442330"/>
            <a:ext cx="762000" cy="0"/>
          </a:xfrm>
          <a:custGeom>
            <a:avLst/>
            <a:gdLst/>
            <a:ahLst/>
            <a:cxnLst/>
            <a:rect l="l" t="t" r="r" b="b"/>
            <a:pathLst>
              <a:path w="762000">
                <a:moveTo>
                  <a:pt x="0" y="0"/>
                </a:moveTo>
                <a:lnTo>
                  <a:pt x="761440" y="0"/>
                </a:lnTo>
              </a:path>
            </a:pathLst>
          </a:custGeom>
          <a:ln w="87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3649777" y="3442330"/>
            <a:ext cx="3617595" cy="0"/>
          </a:xfrm>
          <a:custGeom>
            <a:avLst/>
            <a:gdLst/>
            <a:ahLst/>
            <a:cxnLst/>
            <a:rect l="l" t="t" r="r" b="b"/>
            <a:pathLst>
              <a:path w="3617595">
                <a:moveTo>
                  <a:pt x="0" y="0"/>
                </a:moveTo>
                <a:lnTo>
                  <a:pt x="3617590" y="0"/>
                </a:lnTo>
              </a:path>
            </a:pathLst>
          </a:custGeom>
          <a:ln w="87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2669291" y="3436205"/>
            <a:ext cx="3630295" cy="2882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1964689" algn="l"/>
              </a:tabLst>
            </a:pPr>
            <a:r>
              <a:rPr sz="1700" i="1" spc="-20" dirty="0">
                <a:latin typeface="Times New Roman"/>
                <a:cs typeface="Times New Roman"/>
              </a:rPr>
              <a:t>FP</a:t>
            </a:r>
            <a:r>
              <a:rPr sz="1700" i="1" spc="-114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Symbol"/>
                <a:cs typeface="Symbol"/>
              </a:rPr>
              <a:t></a:t>
            </a:r>
            <a:r>
              <a:rPr sz="1700" spc="-235" dirty="0">
                <a:latin typeface="Times New Roman"/>
                <a:cs typeface="Times New Roman"/>
              </a:rPr>
              <a:t> </a:t>
            </a:r>
            <a:r>
              <a:rPr sz="1700" i="1" spc="-25" dirty="0">
                <a:latin typeface="Times New Roman"/>
                <a:cs typeface="Times New Roman"/>
              </a:rPr>
              <a:t>TN</a:t>
            </a:r>
            <a:r>
              <a:rPr sz="1700" i="1" dirty="0">
                <a:latin typeface="Times New Roman"/>
                <a:cs typeface="Times New Roman"/>
              </a:rPr>
              <a:t>	todos</a:t>
            </a:r>
            <a:r>
              <a:rPr sz="1700" i="1" spc="-100" dirty="0">
                <a:latin typeface="Times New Roman"/>
                <a:cs typeface="Times New Roman"/>
              </a:rPr>
              <a:t> </a:t>
            </a:r>
            <a:r>
              <a:rPr sz="1700" i="1" dirty="0">
                <a:latin typeface="Times New Roman"/>
                <a:cs typeface="Times New Roman"/>
              </a:rPr>
              <a:t>los</a:t>
            </a:r>
            <a:r>
              <a:rPr sz="1700" i="1" spc="5" dirty="0">
                <a:latin typeface="Times New Roman"/>
                <a:cs typeface="Times New Roman"/>
              </a:rPr>
              <a:t> </a:t>
            </a:r>
            <a:r>
              <a:rPr sz="1700" i="1" spc="-10" dirty="0">
                <a:latin typeface="Times New Roman"/>
                <a:cs typeface="Times New Roman"/>
              </a:rPr>
              <a:t>negativos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876238" y="3127945"/>
            <a:ext cx="4415155" cy="2882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  <a:tabLst>
                <a:tab pos="602615" algn="l"/>
              </a:tabLst>
            </a:pPr>
            <a:r>
              <a:rPr sz="1700" i="1" spc="-25" dirty="0">
                <a:latin typeface="Times New Roman"/>
                <a:cs typeface="Times New Roman"/>
              </a:rPr>
              <a:t>FP</a:t>
            </a:r>
            <a:r>
              <a:rPr sz="1700" i="1" dirty="0">
                <a:latin typeface="Times New Roman"/>
                <a:cs typeface="Times New Roman"/>
              </a:rPr>
              <a:t>	</a:t>
            </a:r>
            <a:r>
              <a:rPr sz="2550" baseline="-35947" dirty="0">
                <a:latin typeface="Symbol"/>
                <a:cs typeface="Symbol"/>
              </a:rPr>
              <a:t></a:t>
            </a:r>
            <a:r>
              <a:rPr sz="2550" spc="60" baseline="-35947" dirty="0">
                <a:latin typeface="Times New Roman"/>
                <a:cs typeface="Times New Roman"/>
              </a:rPr>
              <a:t> </a:t>
            </a:r>
            <a:r>
              <a:rPr sz="1700" i="1" spc="-10" dirty="0">
                <a:latin typeface="Times New Roman"/>
                <a:cs typeface="Times New Roman"/>
              </a:rPr>
              <a:t>clasificados</a:t>
            </a:r>
            <a:r>
              <a:rPr sz="1700" i="1" spc="5" dirty="0">
                <a:latin typeface="Times New Roman"/>
                <a:cs typeface="Times New Roman"/>
              </a:rPr>
              <a:t> </a:t>
            </a:r>
            <a:r>
              <a:rPr sz="1700" i="1" spc="-10" dirty="0">
                <a:latin typeface="Times New Roman"/>
                <a:cs typeface="Times New Roman"/>
              </a:rPr>
              <a:t>erroneamente</a:t>
            </a:r>
            <a:r>
              <a:rPr sz="1700" i="1" spc="-85" dirty="0">
                <a:latin typeface="Times New Roman"/>
                <a:cs typeface="Times New Roman"/>
              </a:rPr>
              <a:t> </a:t>
            </a:r>
            <a:r>
              <a:rPr sz="1700" i="1" spc="-10" dirty="0">
                <a:latin typeface="Times New Roman"/>
                <a:cs typeface="Times New Roman"/>
              </a:rPr>
              <a:t>como</a:t>
            </a:r>
            <a:r>
              <a:rPr sz="1700" i="1" spc="-100" dirty="0">
                <a:latin typeface="Times New Roman"/>
                <a:cs typeface="Times New Roman"/>
              </a:rPr>
              <a:t> </a:t>
            </a:r>
            <a:r>
              <a:rPr sz="1700" i="1" spc="-10" dirty="0">
                <a:latin typeface="Times New Roman"/>
                <a:cs typeface="Times New Roman"/>
              </a:rPr>
              <a:t>positivos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166220" y="3265830"/>
            <a:ext cx="457200" cy="2882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700" i="1" dirty="0">
                <a:latin typeface="Times New Roman"/>
                <a:cs typeface="Times New Roman"/>
              </a:rPr>
              <a:t>fpr</a:t>
            </a:r>
            <a:r>
              <a:rPr sz="1700" i="1" spc="20" dirty="0">
                <a:latin typeface="Times New Roman"/>
                <a:cs typeface="Times New Roman"/>
              </a:rPr>
              <a:t> </a:t>
            </a:r>
            <a:r>
              <a:rPr sz="1700" spc="-60" dirty="0">
                <a:latin typeface="Symbol"/>
                <a:cs typeface="Symbol"/>
              </a:rPr>
              <a:t></a:t>
            </a:r>
            <a:endParaRPr sz="1700">
              <a:latin typeface="Symbol"/>
              <a:cs typeface="Symbol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561169" y="4423405"/>
            <a:ext cx="730250" cy="0"/>
          </a:xfrm>
          <a:custGeom>
            <a:avLst/>
            <a:gdLst/>
            <a:ahLst/>
            <a:cxnLst/>
            <a:rect l="l" t="t" r="r" b="b"/>
            <a:pathLst>
              <a:path w="730250">
                <a:moveTo>
                  <a:pt x="0" y="0"/>
                </a:moveTo>
                <a:lnTo>
                  <a:pt x="729807" y="0"/>
                </a:lnTo>
              </a:path>
            </a:pathLst>
          </a:custGeom>
          <a:ln w="87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517902" y="4423405"/>
            <a:ext cx="3657600" cy="0"/>
          </a:xfrm>
          <a:custGeom>
            <a:avLst/>
            <a:gdLst/>
            <a:ahLst/>
            <a:cxnLst/>
            <a:rect l="l" t="t" r="r" b="b"/>
            <a:pathLst>
              <a:path w="3657600">
                <a:moveTo>
                  <a:pt x="0" y="0"/>
                </a:moveTo>
                <a:lnTo>
                  <a:pt x="3657130" y="0"/>
                </a:lnTo>
              </a:path>
            </a:pathLst>
          </a:custGeom>
          <a:ln w="87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2524403" y="4063186"/>
            <a:ext cx="4689475" cy="6419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 marR="43180" indent="231140">
              <a:lnSpc>
                <a:spcPct val="119000"/>
              </a:lnSpc>
              <a:spcBef>
                <a:spcPts val="95"/>
              </a:spcBef>
              <a:tabLst>
                <a:tab pos="822960" algn="l"/>
                <a:tab pos="1233170" algn="l"/>
              </a:tabLst>
            </a:pPr>
            <a:r>
              <a:rPr sz="1700" i="1" spc="-25" dirty="0">
                <a:latin typeface="Times New Roman"/>
                <a:cs typeface="Times New Roman"/>
              </a:rPr>
              <a:t>TP</a:t>
            </a:r>
            <a:r>
              <a:rPr sz="1700" i="1" dirty="0">
                <a:latin typeface="Times New Roman"/>
                <a:cs typeface="Times New Roman"/>
              </a:rPr>
              <a:t>	</a:t>
            </a:r>
            <a:r>
              <a:rPr sz="2550" baseline="-35947" dirty="0">
                <a:latin typeface="Symbol"/>
                <a:cs typeface="Symbol"/>
              </a:rPr>
              <a:t></a:t>
            </a:r>
            <a:r>
              <a:rPr sz="2550" spc="-7" baseline="-35947" dirty="0">
                <a:latin typeface="Times New Roman"/>
                <a:cs typeface="Times New Roman"/>
              </a:rPr>
              <a:t> </a:t>
            </a:r>
            <a:r>
              <a:rPr sz="1700" i="1" spc="-10" dirty="0">
                <a:latin typeface="Times New Roman"/>
                <a:cs typeface="Times New Roman"/>
              </a:rPr>
              <a:t>clasificados</a:t>
            </a:r>
            <a:r>
              <a:rPr sz="1700" i="1" spc="-35" dirty="0">
                <a:latin typeface="Times New Roman"/>
                <a:cs typeface="Times New Roman"/>
              </a:rPr>
              <a:t> </a:t>
            </a:r>
            <a:r>
              <a:rPr sz="1700" i="1" spc="-10" dirty="0">
                <a:latin typeface="Times New Roman"/>
                <a:cs typeface="Times New Roman"/>
              </a:rPr>
              <a:t>correctamente</a:t>
            </a:r>
            <a:r>
              <a:rPr sz="1700" i="1" spc="-35" dirty="0">
                <a:latin typeface="Times New Roman"/>
                <a:cs typeface="Times New Roman"/>
              </a:rPr>
              <a:t> </a:t>
            </a:r>
            <a:r>
              <a:rPr sz="1700" i="1" spc="-20" dirty="0">
                <a:latin typeface="Times New Roman"/>
                <a:cs typeface="Times New Roman"/>
              </a:rPr>
              <a:t>como</a:t>
            </a:r>
            <a:r>
              <a:rPr sz="1700" i="1" spc="-25" dirty="0">
                <a:latin typeface="Times New Roman"/>
                <a:cs typeface="Times New Roman"/>
              </a:rPr>
              <a:t> </a:t>
            </a:r>
            <a:r>
              <a:rPr sz="1700" i="1" spc="-10" dirty="0">
                <a:latin typeface="Times New Roman"/>
                <a:cs typeface="Times New Roman"/>
              </a:rPr>
              <a:t>positivos </a:t>
            </a:r>
            <a:r>
              <a:rPr sz="1700" i="1" spc="-30" dirty="0">
                <a:latin typeface="Times New Roman"/>
                <a:cs typeface="Times New Roman"/>
              </a:rPr>
              <a:t>TP</a:t>
            </a:r>
            <a:r>
              <a:rPr sz="1700" i="1" spc="-10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Symbol"/>
                <a:cs typeface="Symbol"/>
              </a:rPr>
              <a:t></a:t>
            </a:r>
            <a:r>
              <a:rPr sz="1700" spc="-75" dirty="0">
                <a:latin typeface="Times New Roman"/>
                <a:cs typeface="Times New Roman"/>
              </a:rPr>
              <a:t> </a:t>
            </a:r>
            <a:r>
              <a:rPr sz="1700" i="1" spc="-25" dirty="0">
                <a:latin typeface="Times New Roman"/>
                <a:cs typeface="Times New Roman"/>
              </a:rPr>
              <a:t>FP</a:t>
            </a:r>
            <a:r>
              <a:rPr sz="1700" i="1" dirty="0">
                <a:latin typeface="Times New Roman"/>
                <a:cs typeface="Times New Roman"/>
              </a:rPr>
              <a:t>		</a:t>
            </a:r>
            <a:r>
              <a:rPr sz="1700" i="1" spc="-10" dirty="0">
                <a:latin typeface="Times New Roman"/>
                <a:cs typeface="Times New Roman"/>
              </a:rPr>
              <a:t>todos</a:t>
            </a:r>
            <a:r>
              <a:rPr sz="1700" i="1" spc="-100" dirty="0">
                <a:latin typeface="Times New Roman"/>
                <a:cs typeface="Times New Roman"/>
              </a:rPr>
              <a:t> </a:t>
            </a:r>
            <a:r>
              <a:rPr sz="1700" i="1" dirty="0">
                <a:latin typeface="Times New Roman"/>
                <a:cs typeface="Times New Roman"/>
              </a:rPr>
              <a:t>los</a:t>
            </a:r>
            <a:r>
              <a:rPr sz="1700" i="1" spc="-25" dirty="0">
                <a:latin typeface="Times New Roman"/>
                <a:cs typeface="Times New Roman"/>
              </a:rPr>
              <a:t> </a:t>
            </a:r>
            <a:r>
              <a:rPr sz="1700" i="1" spc="-10" dirty="0">
                <a:latin typeface="Times New Roman"/>
                <a:cs typeface="Times New Roman"/>
              </a:rPr>
              <a:t>clasificados</a:t>
            </a:r>
            <a:r>
              <a:rPr sz="1700" i="1" spc="-15" dirty="0">
                <a:latin typeface="Times New Roman"/>
                <a:cs typeface="Times New Roman"/>
              </a:rPr>
              <a:t> </a:t>
            </a:r>
            <a:r>
              <a:rPr sz="1700" i="1" dirty="0">
                <a:latin typeface="Times New Roman"/>
                <a:cs typeface="Times New Roman"/>
              </a:rPr>
              <a:t>como</a:t>
            </a:r>
            <a:r>
              <a:rPr sz="1700" i="1" spc="-10" dirty="0">
                <a:latin typeface="Times New Roman"/>
                <a:cs typeface="Times New Roman"/>
              </a:rPr>
              <a:t> positivos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533946" y="4246905"/>
            <a:ext cx="990600" cy="2882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700" i="1" spc="-10" dirty="0">
                <a:latin typeface="Times New Roman"/>
                <a:cs typeface="Times New Roman"/>
              </a:rPr>
              <a:t>precision</a:t>
            </a:r>
            <a:r>
              <a:rPr sz="1700" i="1" spc="-90" dirty="0">
                <a:latin typeface="Times New Roman"/>
                <a:cs typeface="Times New Roman"/>
              </a:rPr>
              <a:t> </a:t>
            </a:r>
            <a:r>
              <a:rPr sz="1700" spc="-50" dirty="0">
                <a:latin typeface="Symbol"/>
                <a:cs typeface="Symbol"/>
              </a:rPr>
              <a:t></a:t>
            </a:r>
            <a:endParaRPr sz="1700">
              <a:latin typeface="Symbol"/>
              <a:cs typeface="Symbol"/>
            </a:endParaRPr>
          </a:p>
        </p:txBody>
      </p:sp>
      <p:pic>
        <p:nvPicPr>
          <p:cNvPr id="36" name="object 3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7" name="object 37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49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/>
          <p:nvPr/>
        </p:nvSpPr>
        <p:spPr>
          <a:xfrm>
            <a:off x="545612" y="1255154"/>
            <a:ext cx="7400925" cy="379031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294640" indent="-281940">
              <a:lnSpc>
                <a:spcPct val="100000"/>
              </a:lnSpc>
              <a:spcBef>
                <a:spcPts val="665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dirty="0">
                <a:latin typeface="Times New Roman"/>
                <a:cs typeface="Times New Roman"/>
              </a:rPr>
              <a:t>Hay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dos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tipos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errores</a:t>
            </a:r>
            <a:endParaRPr sz="2000">
              <a:latin typeface="Times New Roman"/>
              <a:cs typeface="Times New Roman"/>
            </a:endParaRPr>
          </a:p>
          <a:p>
            <a:pPr marL="770890" lvl="1" indent="-285115">
              <a:lnSpc>
                <a:spcPct val="100000"/>
              </a:lnSpc>
              <a:spcBef>
                <a:spcPts val="515"/>
              </a:spcBef>
              <a:buChar char="–"/>
              <a:tabLst>
                <a:tab pos="770890" algn="l"/>
                <a:tab pos="771525" algn="l"/>
              </a:tabLst>
            </a:pPr>
            <a:r>
              <a:rPr sz="1800" dirty="0">
                <a:latin typeface="Times New Roman"/>
                <a:cs typeface="Times New Roman"/>
              </a:rPr>
              <a:t>falsos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positivos</a:t>
            </a:r>
            <a:endParaRPr sz="1800">
              <a:latin typeface="Times New Roman"/>
              <a:cs typeface="Times New Roman"/>
            </a:endParaRPr>
          </a:p>
          <a:p>
            <a:pPr marL="770890" lvl="1" indent="-285115">
              <a:lnSpc>
                <a:spcPct val="100000"/>
              </a:lnSpc>
              <a:spcBef>
                <a:spcPts val="525"/>
              </a:spcBef>
              <a:buChar char="–"/>
              <a:tabLst>
                <a:tab pos="770890" algn="l"/>
                <a:tab pos="771525" algn="l"/>
              </a:tabLst>
            </a:pPr>
            <a:r>
              <a:rPr sz="1800" dirty="0">
                <a:latin typeface="Times New Roman"/>
                <a:cs typeface="Times New Roman"/>
              </a:rPr>
              <a:t>falsos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negativos</a:t>
            </a:r>
            <a:endParaRPr sz="18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buFont typeface="Times New Roman"/>
              <a:buChar char="–"/>
            </a:pPr>
            <a:endParaRPr sz="2000">
              <a:latin typeface="Times New Roman"/>
              <a:cs typeface="Times New Roman"/>
            </a:endParaRPr>
          </a:p>
          <a:p>
            <a:pPr marL="294640" indent="-281940">
              <a:lnSpc>
                <a:spcPct val="100000"/>
              </a:lnSpc>
              <a:spcBef>
                <a:spcPts val="1150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algunos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dominios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grave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error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otro:</a:t>
            </a:r>
            <a:endParaRPr sz="2000">
              <a:latin typeface="Times New Roman"/>
              <a:cs typeface="Times New Roman"/>
            </a:endParaRPr>
          </a:p>
          <a:p>
            <a:pPr marL="770890" lvl="1" indent="-285115">
              <a:lnSpc>
                <a:spcPct val="100000"/>
              </a:lnSpc>
              <a:spcBef>
                <a:spcPts val="490"/>
              </a:spcBef>
              <a:buChar char="–"/>
              <a:tabLst>
                <a:tab pos="770890" algn="l"/>
                <a:tab pos="771525" algn="l"/>
              </a:tabLst>
            </a:pPr>
            <a:r>
              <a:rPr sz="1800" dirty="0">
                <a:latin typeface="Times New Roman"/>
                <a:cs typeface="Times New Roman"/>
              </a:rPr>
              <a:t>Ejemplo: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diagnostico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cáncer</a:t>
            </a:r>
            <a:endParaRPr sz="1800">
              <a:latin typeface="Times New Roman"/>
              <a:cs typeface="Times New Roman"/>
            </a:endParaRPr>
          </a:p>
          <a:p>
            <a:pPr marL="770890" lvl="1" indent="-285115">
              <a:lnSpc>
                <a:spcPct val="100000"/>
              </a:lnSpc>
              <a:spcBef>
                <a:spcPts val="455"/>
              </a:spcBef>
              <a:buChar char="–"/>
              <a:tabLst>
                <a:tab pos="770890" algn="l"/>
                <a:tab pos="771525" algn="l"/>
              </a:tabLst>
            </a:pP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muy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importante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identificar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pacientes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tienen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cáncer</a:t>
            </a:r>
            <a:endParaRPr sz="1800">
              <a:latin typeface="Times New Roman"/>
              <a:cs typeface="Times New Roman"/>
            </a:endParaRPr>
          </a:p>
          <a:p>
            <a:pPr marL="770890" marR="5080" lvl="1" indent="-285115">
              <a:lnSpc>
                <a:spcPts val="2110"/>
              </a:lnSpc>
              <a:spcBef>
                <a:spcPts val="640"/>
              </a:spcBef>
              <a:buChar char="–"/>
              <a:tabLst>
                <a:tab pos="770890" algn="l"/>
                <a:tab pos="771525" algn="l"/>
              </a:tabLst>
            </a:pP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importa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(demasiado)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diagnostica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cáncer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persona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lo </a:t>
            </a:r>
            <a:r>
              <a:rPr sz="1800" spc="-20" dirty="0">
                <a:latin typeface="Times New Roman"/>
                <a:cs typeface="Times New Roman"/>
              </a:rPr>
              <a:t>tiene</a:t>
            </a:r>
            <a:endParaRPr sz="1800">
              <a:latin typeface="Times New Roman"/>
              <a:cs typeface="Times New Roman"/>
            </a:endParaRPr>
          </a:p>
          <a:p>
            <a:pPr marL="770890" lvl="1" indent="-285115">
              <a:lnSpc>
                <a:spcPct val="100000"/>
              </a:lnSpc>
              <a:spcBef>
                <a:spcPts val="470"/>
              </a:spcBef>
              <a:buFont typeface="Times New Roman"/>
              <a:buChar char="–"/>
              <a:tabLst>
                <a:tab pos="770890" algn="l"/>
                <a:tab pos="771525" algn="l"/>
              </a:tabLst>
            </a:pPr>
            <a:r>
              <a:rPr sz="1800" b="1" dirty="0">
                <a:latin typeface="Times New Roman"/>
                <a:cs typeface="Times New Roman"/>
              </a:rPr>
              <a:t>hay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que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evitar</a:t>
            </a:r>
            <a:r>
              <a:rPr sz="1800" b="1" spc="-4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falsos</a:t>
            </a:r>
            <a:r>
              <a:rPr sz="1800" b="1" spc="-10" dirty="0">
                <a:latin typeface="Times New Roman"/>
                <a:cs typeface="Times New Roman"/>
              </a:rPr>
              <a:t> negativos</a:t>
            </a:r>
            <a:endParaRPr sz="1800">
              <a:latin typeface="Times New Roman"/>
              <a:cs typeface="Times New Roman"/>
            </a:endParaRPr>
          </a:p>
          <a:p>
            <a:pPr marL="770890" lvl="1" indent="-285115">
              <a:lnSpc>
                <a:spcPct val="100000"/>
              </a:lnSpc>
              <a:spcBef>
                <a:spcPts val="550"/>
              </a:spcBef>
              <a:buFont typeface="Times New Roman"/>
              <a:buChar char="–"/>
              <a:tabLst>
                <a:tab pos="770890" algn="l"/>
                <a:tab pos="771525" algn="l"/>
              </a:tabLst>
            </a:pPr>
            <a:r>
              <a:rPr sz="1800" b="1" dirty="0">
                <a:latin typeface="Times New Roman"/>
                <a:cs typeface="Times New Roman"/>
              </a:rPr>
              <a:t>el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true</a:t>
            </a:r>
            <a:r>
              <a:rPr sz="1800" b="1" i="1" spc="-10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positive</a:t>
            </a:r>
            <a:r>
              <a:rPr sz="1800" b="1" i="1" spc="-10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rate</a:t>
            </a:r>
            <a:r>
              <a:rPr sz="1800" b="1" i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tiene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que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ser</a:t>
            </a:r>
            <a:r>
              <a:rPr sz="1800" b="1" spc="-45" dirty="0">
                <a:latin typeface="Times New Roman"/>
                <a:cs typeface="Times New Roman"/>
              </a:rPr>
              <a:t> </a:t>
            </a:r>
            <a:r>
              <a:rPr sz="1800" b="1" spc="-20" dirty="0">
                <a:latin typeface="Times New Roman"/>
                <a:cs typeface="Times New Roman"/>
              </a:rPr>
              <a:t>alto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087120">
              <a:lnSpc>
                <a:spcPct val="100000"/>
              </a:lnSpc>
              <a:spcBef>
                <a:spcPts val="100"/>
              </a:spcBef>
            </a:pPr>
            <a:r>
              <a:rPr dirty="0"/>
              <a:t>Evaluación</a:t>
            </a:r>
            <a:r>
              <a:rPr spc="-50" dirty="0"/>
              <a:t> </a:t>
            </a:r>
            <a:r>
              <a:rPr dirty="0"/>
              <a:t>de</a:t>
            </a:r>
            <a:r>
              <a:rPr spc="-30" dirty="0"/>
              <a:t> </a:t>
            </a:r>
            <a:r>
              <a:rPr dirty="0"/>
              <a:t>clasificadores</a:t>
            </a:r>
            <a:r>
              <a:rPr spc="-30" dirty="0"/>
              <a:t> </a:t>
            </a:r>
            <a:r>
              <a:rPr spc="-10" dirty="0"/>
              <a:t>binarios</a:t>
            </a:r>
          </a:p>
        </p:txBody>
      </p:sp>
      <p:pic>
        <p:nvPicPr>
          <p:cNvPr id="13" name="object 1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50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314450">
              <a:lnSpc>
                <a:spcPct val="100000"/>
              </a:lnSpc>
              <a:spcBef>
                <a:spcPts val="100"/>
              </a:spcBef>
            </a:pPr>
            <a:r>
              <a:rPr dirty="0"/>
              <a:t>Búsqueda</a:t>
            </a:r>
            <a:r>
              <a:rPr spc="-2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dirty="0"/>
              <a:t>espacios</a:t>
            </a:r>
            <a:r>
              <a:rPr spc="-1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10" dirty="0"/>
              <a:t>estados</a:t>
            </a:r>
          </a:p>
        </p:txBody>
      </p:sp>
      <p:sp>
        <p:nvSpPr>
          <p:cNvPr id="13" name="object 1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13 </a:t>
            </a:r>
            <a:r>
              <a:rPr spc="-50" dirty="0"/>
              <a:t>–</a:t>
            </a: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1304419" y="1703389"/>
          <a:ext cx="6479540" cy="16262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602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59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602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30835">
                <a:tc>
                  <a:txBody>
                    <a:bodyPr/>
                    <a:lstStyle/>
                    <a:p>
                      <a:pPr marL="67945">
                        <a:lnSpc>
                          <a:spcPts val="2045"/>
                        </a:lnSpc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mundo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B2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2045"/>
                        </a:lnSpc>
                      </a:pPr>
                      <a:r>
                        <a:rPr sz="1800" spc="-1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modelo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B2"/>
                    </a:solidFill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2045"/>
                        </a:lnSpc>
                      </a:pPr>
                      <a:r>
                        <a:rPr sz="1800" spc="-1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representación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545">
                <a:tc>
                  <a:txBody>
                    <a:bodyPr/>
                    <a:lstStyle/>
                    <a:p>
                      <a:pPr marL="67945">
                        <a:lnSpc>
                          <a:spcPts val="2045"/>
                        </a:lnSpc>
                      </a:pPr>
                      <a:r>
                        <a:rPr sz="1800" spc="-1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situacion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2045"/>
                        </a:lnSpc>
                      </a:pPr>
                      <a:r>
                        <a:rPr sz="1800" spc="-1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estado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2045"/>
                        </a:lnSpc>
                      </a:pPr>
                      <a:r>
                        <a:rPr sz="1800" spc="-2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nodo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131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80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situación</a:t>
                      </a:r>
                      <a:r>
                        <a:rPr sz="1800" spc="-4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1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presente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80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estado</a:t>
                      </a:r>
                      <a:r>
                        <a:rPr sz="1800" spc="-5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1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inicial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80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nodo</a:t>
                      </a:r>
                      <a:r>
                        <a:rPr sz="1800" spc="-1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 inicial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131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80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acción</a:t>
                      </a:r>
                      <a:r>
                        <a:rPr sz="1800" spc="-2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y sus</a:t>
                      </a:r>
                      <a:r>
                        <a:rPr sz="1800" spc="-2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1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efectos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800" spc="-1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operador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800" spc="-2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arco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3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80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secuencia</a:t>
                      </a:r>
                      <a:r>
                        <a:rPr sz="1800" spc="-3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800" spc="-2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1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acciones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800" spc="-2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plan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1800" spc="-1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camino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840739" y="1239011"/>
            <a:ext cx="67532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latin typeface="Times New Roman"/>
                <a:cs typeface="Times New Roman"/>
              </a:rPr>
              <a:t>Espacio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estados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modelo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mundo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representado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grafo</a:t>
            </a:r>
            <a:endParaRPr sz="20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2353586" y="4133694"/>
          <a:ext cx="4325620" cy="9785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634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21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8930">
                <a:tc>
                  <a:txBody>
                    <a:bodyPr/>
                    <a:lstStyle/>
                    <a:p>
                      <a:pPr marL="68580">
                        <a:lnSpc>
                          <a:spcPts val="2030"/>
                        </a:lnSpc>
                      </a:pPr>
                      <a:r>
                        <a:rPr sz="1800" spc="-1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actitud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B2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2030"/>
                        </a:lnSpc>
                      </a:pPr>
                      <a:r>
                        <a:rPr sz="1800" spc="-1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representación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49605">
                <a:tc>
                  <a:txBody>
                    <a:bodyPr/>
                    <a:lstStyle/>
                    <a:p>
                      <a:pPr marL="68580">
                        <a:lnSpc>
                          <a:spcPts val="2035"/>
                        </a:lnSpc>
                      </a:pPr>
                      <a:r>
                        <a:rPr sz="180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estados</a:t>
                      </a:r>
                      <a:r>
                        <a:rPr sz="1800" spc="-1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2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meta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180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eficiencia</a:t>
                      </a:r>
                      <a:r>
                        <a:rPr sz="1800" spc="-1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de un</a:t>
                      </a:r>
                      <a:r>
                        <a:rPr sz="1800" spc="-1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2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plan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2035"/>
                        </a:lnSpc>
                      </a:pPr>
                      <a:r>
                        <a:rPr sz="180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conjunto</a:t>
                      </a:r>
                      <a:r>
                        <a:rPr sz="1800" spc="-1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800" spc="5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1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nodos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sz="180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coste</a:t>
                      </a:r>
                      <a:r>
                        <a:rPr sz="1800" spc="-5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de un</a:t>
                      </a:r>
                      <a:r>
                        <a:rPr sz="1800" spc="-10" dirty="0">
                          <a:solidFill>
                            <a:srgbClr val="010000"/>
                          </a:solidFill>
                          <a:latin typeface="Times New Roman"/>
                          <a:cs typeface="Times New Roman"/>
                        </a:rPr>
                        <a:t> camino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764540" y="3677411"/>
            <a:ext cx="65678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latin typeface="Times New Roman"/>
                <a:cs typeface="Times New Roman"/>
              </a:rPr>
              <a:t>Problema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búsqueda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espacio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actitud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agente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64540" y="5344667"/>
            <a:ext cx="753745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55065" marR="5080" indent="-1143000">
              <a:lnSpc>
                <a:spcPct val="100000"/>
              </a:lnSpc>
              <a:spcBef>
                <a:spcPts val="100"/>
              </a:spcBef>
              <a:tabLst>
                <a:tab pos="1155065" algn="l"/>
              </a:tabLst>
            </a:pPr>
            <a:r>
              <a:rPr sz="2000" b="1" spc="-10" dirty="0">
                <a:latin typeface="Times New Roman"/>
                <a:cs typeface="Times New Roman"/>
              </a:rPr>
              <a:t>Objetivo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r>
              <a:rPr sz="2000" dirty="0">
                <a:latin typeface="Times New Roman"/>
                <a:cs typeface="Times New Roman"/>
              </a:rPr>
              <a:t>	encontrar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plan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eficiente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lleve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inicial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un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meta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4175"/>
          </a:xfrm>
          <a:prstGeom prst="rect">
            <a:avLst/>
          </a:prstGeom>
        </p:spPr>
      </p:pic>
      <p:grpSp>
        <p:nvGrpSpPr>
          <p:cNvPr id="6" name="object 6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557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11" name="object 11"/>
          <p:cNvSpPr txBox="1"/>
          <p:nvPr/>
        </p:nvSpPr>
        <p:spPr>
          <a:xfrm>
            <a:off x="545612" y="1050035"/>
            <a:ext cx="4382770" cy="7632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21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Aumentar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true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positive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rate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muy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fácil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ejemplo: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087120">
              <a:lnSpc>
                <a:spcPct val="100000"/>
              </a:lnSpc>
              <a:spcBef>
                <a:spcPts val="100"/>
              </a:spcBef>
            </a:pPr>
            <a:r>
              <a:rPr dirty="0"/>
              <a:t>Evaluación</a:t>
            </a:r>
            <a:r>
              <a:rPr spc="-50" dirty="0"/>
              <a:t> </a:t>
            </a:r>
            <a:r>
              <a:rPr dirty="0"/>
              <a:t>de</a:t>
            </a:r>
            <a:r>
              <a:rPr spc="-30" dirty="0"/>
              <a:t> </a:t>
            </a:r>
            <a:r>
              <a:rPr dirty="0"/>
              <a:t>clasificadores</a:t>
            </a:r>
            <a:r>
              <a:rPr spc="-30" dirty="0"/>
              <a:t> </a:t>
            </a:r>
            <a:r>
              <a:rPr spc="-10" dirty="0"/>
              <a:t>binarios</a:t>
            </a:r>
          </a:p>
        </p:txBody>
      </p:sp>
      <p:grpSp>
        <p:nvGrpSpPr>
          <p:cNvPr id="13" name="object 13"/>
          <p:cNvGrpSpPr/>
          <p:nvPr/>
        </p:nvGrpSpPr>
        <p:grpSpPr>
          <a:xfrm>
            <a:off x="2445034" y="2462212"/>
            <a:ext cx="1697355" cy="1697355"/>
            <a:chOff x="2445034" y="2462212"/>
            <a:chExt cx="1697355" cy="1697355"/>
          </a:xfrm>
        </p:grpSpPr>
        <p:sp>
          <p:nvSpPr>
            <p:cNvPr id="14" name="object 14"/>
            <p:cNvSpPr/>
            <p:nvPr/>
          </p:nvSpPr>
          <p:spPr>
            <a:xfrm>
              <a:off x="2445029" y="2462212"/>
              <a:ext cx="1697355" cy="1697355"/>
            </a:xfrm>
            <a:custGeom>
              <a:avLst/>
              <a:gdLst/>
              <a:ahLst/>
              <a:cxnLst/>
              <a:rect l="l" t="t" r="r" b="b"/>
              <a:pathLst>
                <a:path w="1697354" h="1697354">
                  <a:moveTo>
                    <a:pt x="1696758" y="1654187"/>
                  </a:moveTo>
                  <a:lnTo>
                    <a:pt x="1611477" y="1611439"/>
                  </a:lnTo>
                  <a:lnTo>
                    <a:pt x="1611439" y="1639887"/>
                  </a:lnTo>
                  <a:lnTo>
                    <a:pt x="58356" y="1638401"/>
                  </a:lnTo>
                  <a:lnTo>
                    <a:pt x="56883" y="85318"/>
                  </a:lnTo>
                  <a:lnTo>
                    <a:pt x="85318" y="85280"/>
                  </a:lnTo>
                  <a:lnTo>
                    <a:pt x="78206" y="71094"/>
                  </a:lnTo>
                  <a:lnTo>
                    <a:pt x="42583" y="0"/>
                  </a:lnTo>
                  <a:lnTo>
                    <a:pt x="0" y="85369"/>
                  </a:lnTo>
                  <a:lnTo>
                    <a:pt x="28435" y="85344"/>
                  </a:lnTo>
                  <a:lnTo>
                    <a:pt x="29946" y="1652612"/>
                  </a:lnTo>
                  <a:lnTo>
                    <a:pt x="42570" y="1652600"/>
                  </a:lnTo>
                  <a:lnTo>
                    <a:pt x="42570" y="1666811"/>
                  </a:lnTo>
                  <a:lnTo>
                    <a:pt x="1611414" y="1668322"/>
                  </a:lnTo>
                  <a:lnTo>
                    <a:pt x="1611388" y="1696758"/>
                  </a:lnTo>
                  <a:lnTo>
                    <a:pt x="1668386" y="1668335"/>
                  </a:lnTo>
                  <a:lnTo>
                    <a:pt x="1696758" y="1654187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200400" y="3411537"/>
              <a:ext cx="88900" cy="88900"/>
            </a:xfrm>
            <a:custGeom>
              <a:avLst/>
              <a:gdLst/>
              <a:ahLst/>
              <a:cxnLst/>
              <a:rect l="l" t="t" r="r" b="b"/>
              <a:pathLst>
                <a:path w="88900" h="88900">
                  <a:moveTo>
                    <a:pt x="0" y="44450"/>
                  </a:moveTo>
                  <a:lnTo>
                    <a:pt x="3493" y="27148"/>
                  </a:lnTo>
                  <a:lnTo>
                    <a:pt x="13019" y="13019"/>
                  </a:lnTo>
                  <a:lnTo>
                    <a:pt x="27148" y="3493"/>
                  </a:lnTo>
                  <a:lnTo>
                    <a:pt x="44450" y="0"/>
                  </a:lnTo>
                  <a:lnTo>
                    <a:pt x="61751" y="3493"/>
                  </a:lnTo>
                  <a:lnTo>
                    <a:pt x="75880" y="13019"/>
                  </a:lnTo>
                  <a:lnTo>
                    <a:pt x="85406" y="27148"/>
                  </a:lnTo>
                  <a:lnTo>
                    <a:pt x="88900" y="44450"/>
                  </a:lnTo>
                  <a:lnTo>
                    <a:pt x="85406" y="61751"/>
                  </a:lnTo>
                  <a:lnTo>
                    <a:pt x="75880" y="75880"/>
                  </a:lnTo>
                  <a:lnTo>
                    <a:pt x="61751" y="85406"/>
                  </a:lnTo>
                  <a:lnTo>
                    <a:pt x="44450" y="88900"/>
                  </a:lnTo>
                  <a:lnTo>
                    <a:pt x="27148" y="85406"/>
                  </a:lnTo>
                  <a:lnTo>
                    <a:pt x="13019" y="75880"/>
                  </a:lnTo>
                  <a:lnTo>
                    <a:pt x="3493" y="61751"/>
                  </a:lnTo>
                  <a:lnTo>
                    <a:pt x="0" y="4445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89300" y="3570287"/>
              <a:ext cx="88900" cy="88900"/>
            </a:xfrm>
            <a:custGeom>
              <a:avLst/>
              <a:gdLst/>
              <a:ahLst/>
              <a:cxnLst/>
              <a:rect l="l" t="t" r="r" b="b"/>
              <a:pathLst>
                <a:path w="88900" h="88900">
                  <a:moveTo>
                    <a:pt x="0" y="44450"/>
                  </a:moveTo>
                  <a:lnTo>
                    <a:pt x="3493" y="27148"/>
                  </a:lnTo>
                  <a:lnTo>
                    <a:pt x="13019" y="13019"/>
                  </a:lnTo>
                  <a:lnTo>
                    <a:pt x="27148" y="3493"/>
                  </a:lnTo>
                  <a:lnTo>
                    <a:pt x="44450" y="0"/>
                  </a:lnTo>
                  <a:lnTo>
                    <a:pt x="61751" y="3493"/>
                  </a:lnTo>
                  <a:lnTo>
                    <a:pt x="75880" y="13019"/>
                  </a:lnTo>
                  <a:lnTo>
                    <a:pt x="85406" y="27148"/>
                  </a:lnTo>
                  <a:lnTo>
                    <a:pt x="88900" y="44450"/>
                  </a:lnTo>
                  <a:lnTo>
                    <a:pt x="85406" y="61751"/>
                  </a:lnTo>
                  <a:lnTo>
                    <a:pt x="75880" y="75880"/>
                  </a:lnTo>
                  <a:lnTo>
                    <a:pt x="61751" y="85406"/>
                  </a:lnTo>
                  <a:lnTo>
                    <a:pt x="44450" y="88900"/>
                  </a:lnTo>
                  <a:lnTo>
                    <a:pt x="27148" y="85406"/>
                  </a:lnTo>
                  <a:lnTo>
                    <a:pt x="13019" y="75880"/>
                  </a:lnTo>
                  <a:lnTo>
                    <a:pt x="3493" y="61751"/>
                  </a:lnTo>
                  <a:lnTo>
                    <a:pt x="0" y="4445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497330" y="2938531"/>
              <a:ext cx="117340" cy="117340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3816350" y="3282951"/>
              <a:ext cx="88900" cy="88900"/>
            </a:xfrm>
            <a:custGeom>
              <a:avLst/>
              <a:gdLst/>
              <a:ahLst/>
              <a:cxnLst/>
              <a:rect l="l" t="t" r="r" b="b"/>
              <a:pathLst>
                <a:path w="88900" h="88900">
                  <a:moveTo>
                    <a:pt x="0" y="44450"/>
                  </a:moveTo>
                  <a:lnTo>
                    <a:pt x="3493" y="27148"/>
                  </a:lnTo>
                  <a:lnTo>
                    <a:pt x="13019" y="13019"/>
                  </a:lnTo>
                  <a:lnTo>
                    <a:pt x="27148" y="3493"/>
                  </a:lnTo>
                  <a:lnTo>
                    <a:pt x="44450" y="0"/>
                  </a:lnTo>
                  <a:lnTo>
                    <a:pt x="61751" y="3493"/>
                  </a:lnTo>
                  <a:lnTo>
                    <a:pt x="75880" y="13019"/>
                  </a:lnTo>
                  <a:lnTo>
                    <a:pt x="85406" y="27148"/>
                  </a:lnTo>
                  <a:lnTo>
                    <a:pt x="88900" y="44450"/>
                  </a:lnTo>
                  <a:lnTo>
                    <a:pt x="85406" y="61751"/>
                  </a:lnTo>
                  <a:lnTo>
                    <a:pt x="75880" y="75880"/>
                  </a:lnTo>
                  <a:lnTo>
                    <a:pt x="61751" y="85406"/>
                  </a:lnTo>
                  <a:lnTo>
                    <a:pt x="44450" y="88900"/>
                  </a:lnTo>
                  <a:lnTo>
                    <a:pt x="27148" y="85406"/>
                  </a:lnTo>
                  <a:lnTo>
                    <a:pt x="13019" y="75880"/>
                  </a:lnTo>
                  <a:lnTo>
                    <a:pt x="3493" y="61751"/>
                  </a:lnTo>
                  <a:lnTo>
                    <a:pt x="0" y="4445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549650" y="3322637"/>
              <a:ext cx="88900" cy="88900"/>
            </a:xfrm>
            <a:custGeom>
              <a:avLst/>
              <a:gdLst/>
              <a:ahLst/>
              <a:cxnLst/>
              <a:rect l="l" t="t" r="r" b="b"/>
              <a:pathLst>
                <a:path w="88900" h="88900">
                  <a:moveTo>
                    <a:pt x="0" y="44450"/>
                  </a:moveTo>
                  <a:lnTo>
                    <a:pt x="3493" y="27148"/>
                  </a:lnTo>
                  <a:lnTo>
                    <a:pt x="13019" y="13019"/>
                  </a:lnTo>
                  <a:lnTo>
                    <a:pt x="27148" y="3493"/>
                  </a:lnTo>
                  <a:lnTo>
                    <a:pt x="44450" y="0"/>
                  </a:lnTo>
                  <a:lnTo>
                    <a:pt x="61751" y="3493"/>
                  </a:lnTo>
                  <a:lnTo>
                    <a:pt x="75880" y="13019"/>
                  </a:lnTo>
                  <a:lnTo>
                    <a:pt x="85406" y="27148"/>
                  </a:lnTo>
                  <a:lnTo>
                    <a:pt x="88900" y="44450"/>
                  </a:lnTo>
                  <a:lnTo>
                    <a:pt x="85406" y="61751"/>
                  </a:lnTo>
                  <a:lnTo>
                    <a:pt x="75880" y="75880"/>
                  </a:lnTo>
                  <a:lnTo>
                    <a:pt x="61751" y="85406"/>
                  </a:lnTo>
                  <a:lnTo>
                    <a:pt x="44450" y="88900"/>
                  </a:lnTo>
                  <a:lnTo>
                    <a:pt x="27148" y="85406"/>
                  </a:lnTo>
                  <a:lnTo>
                    <a:pt x="13019" y="75880"/>
                  </a:lnTo>
                  <a:lnTo>
                    <a:pt x="3493" y="61751"/>
                  </a:lnTo>
                  <a:lnTo>
                    <a:pt x="0" y="4445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422650" y="3424237"/>
              <a:ext cx="88900" cy="88900"/>
            </a:xfrm>
            <a:custGeom>
              <a:avLst/>
              <a:gdLst/>
              <a:ahLst/>
              <a:cxnLst/>
              <a:rect l="l" t="t" r="r" b="b"/>
              <a:pathLst>
                <a:path w="88900" h="88900">
                  <a:moveTo>
                    <a:pt x="0" y="44450"/>
                  </a:moveTo>
                  <a:lnTo>
                    <a:pt x="3493" y="27148"/>
                  </a:lnTo>
                  <a:lnTo>
                    <a:pt x="13019" y="13019"/>
                  </a:lnTo>
                  <a:lnTo>
                    <a:pt x="27148" y="3493"/>
                  </a:lnTo>
                  <a:lnTo>
                    <a:pt x="44450" y="0"/>
                  </a:lnTo>
                  <a:lnTo>
                    <a:pt x="61751" y="3493"/>
                  </a:lnTo>
                  <a:lnTo>
                    <a:pt x="75880" y="13019"/>
                  </a:lnTo>
                  <a:lnTo>
                    <a:pt x="85406" y="27148"/>
                  </a:lnTo>
                  <a:lnTo>
                    <a:pt x="88900" y="44450"/>
                  </a:lnTo>
                  <a:lnTo>
                    <a:pt x="85406" y="61751"/>
                  </a:lnTo>
                  <a:lnTo>
                    <a:pt x="75880" y="75880"/>
                  </a:lnTo>
                  <a:lnTo>
                    <a:pt x="61751" y="85406"/>
                  </a:lnTo>
                  <a:lnTo>
                    <a:pt x="44450" y="88900"/>
                  </a:lnTo>
                  <a:lnTo>
                    <a:pt x="27148" y="85406"/>
                  </a:lnTo>
                  <a:lnTo>
                    <a:pt x="13019" y="75880"/>
                  </a:lnTo>
                  <a:lnTo>
                    <a:pt x="3493" y="61751"/>
                  </a:lnTo>
                  <a:lnTo>
                    <a:pt x="0" y="4445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111500" y="3549651"/>
              <a:ext cx="88900" cy="88900"/>
            </a:xfrm>
            <a:custGeom>
              <a:avLst/>
              <a:gdLst/>
              <a:ahLst/>
              <a:cxnLst/>
              <a:rect l="l" t="t" r="r" b="b"/>
              <a:pathLst>
                <a:path w="88900" h="88900">
                  <a:moveTo>
                    <a:pt x="0" y="44450"/>
                  </a:moveTo>
                  <a:lnTo>
                    <a:pt x="3493" y="27148"/>
                  </a:lnTo>
                  <a:lnTo>
                    <a:pt x="13019" y="13019"/>
                  </a:lnTo>
                  <a:lnTo>
                    <a:pt x="27148" y="3493"/>
                  </a:lnTo>
                  <a:lnTo>
                    <a:pt x="44450" y="0"/>
                  </a:lnTo>
                  <a:lnTo>
                    <a:pt x="61751" y="3493"/>
                  </a:lnTo>
                  <a:lnTo>
                    <a:pt x="75880" y="13019"/>
                  </a:lnTo>
                  <a:lnTo>
                    <a:pt x="85406" y="27148"/>
                  </a:lnTo>
                  <a:lnTo>
                    <a:pt x="88900" y="44450"/>
                  </a:lnTo>
                  <a:lnTo>
                    <a:pt x="85406" y="61751"/>
                  </a:lnTo>
                  <a:lnTo>
                    <a:pt x="75880" y="75880"/>
                  </a:lnTo>
                  <a:lnTo>
                    <a:pt x="61751" y="85406"/>
                  </a:lnTo>
                  <a:lnTo>
                    <a:pt x="44450" y="88900"/>
                  </a:lnTo>
                  <a:lnTo>
                    <a:pt x="27148" y="85406"/>
                  </a:lnTo>
                  <a:lnTo>
                    <a:pt x="13019" y="75880"/>
                  </a:lnTo>
                  <a:lnTo>
                    <a:pt x="3493" y="61751"/>
                  </a:lnTo>
                  <a:lnTo>
                    <a:pt x="0" y="4445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452880" y="3665606"/>
              <a:ext cx="117340" cy="117340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3244850" y="3698876"/>
              <a:ext cx="88900" cy="88900"/>
            </a:xfrm>
            <a:custGeom>
              <a:avLst/>
              <a:gdLst/>
              <a:ahLst/>
              <a:cxnLst/>
              <a:rect l="l" t="t" r="r" b="b"/>
              <a:pathLst>
                <a:path w="88900" h="88900">
                  <a:moveTo>
                    <a:pt x="0" y="44450"/>
                  </a:moveTo>
                  <a:lnTo>
                    <a:pt x="3493" y="27148"/>
                  </a:lnTo>
                  <a:lnTo>
                    <a:pt x="13019" y="13019"/>
                  </a:lnTo>
                  <a:lnTo>
                    <a:pt x="27148" y="3493"/>
                  </a:lnTo>
                  <a:lnTo>
                    <a:pt x="44450" y="0"/>
                  </a:lnTo>
                  <a:lnTo>
                    <a:pt x="61751" y="3493"/>
                  </a:lnTo>
                  <a:lnTo>
                    <a:pt x="75880" y="13019"/>
                  </a:lnTo>
                  <a:lnTo>
                    <a:pt x="85406" y="27148"/>
                  </a:lnTo>
                  <a:lnTo>
                    <a:pt x="88900" y="44450"/>
                  </a:lnTo>
                  <a:lnTo>
                    <a:pt x="85406" y="61751"/>
                  </a:lnTo>
                  <a:lnTo>
                    <a:pt x="75880" y="75880"/>
                  </a:lnTo>
                  <a:lnTo>
                    <a:pt x="61751" y="85406"/>
                  </a:lnTo>
                  <a:lnTo>
                    <a:pt x="44450" y="88900"/>
                  </a:lnTo>
                  <a:lnTo>
                    <a:pt x="27148" y="85406"/>
                  </a:lnTo>
                  <a:lnTo>
                    <a:pt x="13019" y="75880"/>
                  </a:lnTo>
                  <a:lnTo>
                    <a:pt x="3493" y="61751"/>
                  </a:lnTo>
                  <a:lnTo>
                    <a:pt x="0" y="44450"/>
                  </a:lnTo>
                  <a:close/>
                </a:path>
              </a:pathLst>
            </a:custGeom>
            <a:ln w="2844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378200" y="3135312"/>
              <a:ext cx="88900" cy="104775"/>
            </a:xfrm>
            <a:custGeom>
              <a:avLst/>
              <a:gdLst/>
              <a:ahLst/>
              <a:cxnLst/>
              <a:rect l="l" t="t" r="r" b="b"/>
              <a:pathLst>
                <a:path w="88900" h="104775">
                  <a:moveTo>
                    <a:pt x="0" y="0"/>
                  </a:moveTo>
                  <a:lnTo>
                    <a:pt x="88899" y="104776"/>
                  </a:lnTo>
                </a:path>
              </a:pathLst>
            </a:custGeom>
            <a:ln w="28440">
              <a:solidFill>
                <a:srgbClr val="8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376612" y="3135312"/>
              <a:ext cx="92075" cy="104775"/>
            </a:xfrm>
            <a:custGeom>
              <a:avLst/>
              <a:gdLst/>
              <a:ahLst/>
              <a:cxnLst/>
              <a:rect l="l" t="t" r="r" b="b"/>
              <a:pathLst>
                <a:path w="92075" h="104775">
                  <a:moveTo>
                    <a:pt x="92074" y="0"/>
                  </a:moveTo>
                  <a:lnTo>
                    <a:pt x="0" y="104776"/>
                  </a:lnTo>
                </a:path>
              </a:pathLst>
            </a:custGeom>
            <a:ln w="28440">
              <a:solidFill>
                <a:srgbClr val="8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505200" y="3135312"/>
              <a:ext cx="88900" cy="104775"/>
            </a:xfrm>
            <a:custGeom>
              <a:avLst/>
              <a:gdLst/>
              <a:ahLst/>
              <a:cxnLst/>
              <a:rect l="l" t="t" r="r" b="b"/>
              <a:pathLst>
                <a:path w="88900" h="104775">
                  <a:moveTo>
                    <a:pt x="0" y="0"/>
                  </a:moveTo>
                  <a:lnTo>
                    <a:pt x="88899" y="104776"/>
                  </a:lnTo>
                </a:path>
              </a:pathLst>
            </a:custGeom>
            <a:ln w="28440">
              <a:solidFill>
                <a:srgbClr val="8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503613" y="3135312"/>
              <a:ext cx="92075" cy="104775"/>
            </a:xfrm>
            <a:custGeom>
              <a:avLst/>
              <a:gdLst/>
              <a:ahLst/>
              <a:cxnLst/>
              <a:rect l="l" t="t" r="r" b="b"/>
              <a:pathLst>
                <a:path w="92075" h="104775">
                  <a:moveTo>
                    <a:pt x="92074" y="0"/>
                  </a:moveTo>
                  <a:lnTo>
                    <a:pt x="0" y="104776"/>
                  </a:lnTo>
                </a:path>
              </a:pathLst>
            </a:custGeom>
            <a:ln w="28440">
              <a:solidFill>
                <a:srgbClr val="8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244850" y="3254376"/>
              <a:ext cx="88900" cy="104775"/>
            </a:xfrm>
            <a:custGeom>
              <a:avLst/>
              <a:gdLst/>
              <a:ahLst/>
              <a:cxnLst/>
              <a:rect l="l" t="t" r="r" b="b"/>
              <a:pathLst>
                <a:path w="88900" h="104775">
                  <a:moveTo>
                    <a:pt x="0" y="0"/>
                  </a:moveTo>
                  <a:lnTo>
                    <a:pt x="88899" y="104776"/>
                  </a:lnTo>
                </a:path>
              </a:pathLst>
            </a:custGeom>
            <a:ln w="28440">
              <a:solidFill>
                <a:srgbClr val="8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243262" y="3254376"/>
              <a:ext cx="92075" cy="104775"/>
            </a:xfrm>
            <a:custGeom>
              <a:avLst/>
              <a:gdLst/>
              <a:ahLst/>
              <a:cxnLst/>
              <a:rect l="l" t="t" r="r" b="b"/>
              <a:pathLst>
                <a:path w="92075" h="104775">
                  <a:moveTo>
                    <a:pt x="92074" y="0"/>
                  </a:moveTo>
                  <a:lnTo>
                    <a:pt x="0" y="104776"/>
                  </a:lnTo>
                </a:path>
              </a:pathLst>
            </a:custGeom>
            <a:ln w="28440">
              <a:solidFill>
                <a:srgbClr val="8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594100" y="3130551"/>
              <a:ext cx="88900" cy="104775"/>
            </a:xfrm>
            <a:custGeom>
              <a:avLst/>
              <a:gdLst/>
              <a:ahLst/>
              <a:cxnLst/>
              <a:rect l="l" t="t" r="r" b="b"/>
              <a:pathLst>
                <a:path w="88900" h="104775">
                  <a:moveTo>
                    <a:pt x="0" y="0"/>
                  </a:moveTo>
                  <a:lnTo>
                    <a:pt x="88899" y="104776"/>
                  </a:lnTo>
                </a:path>
              </a:pathLst>
            </a:custGeom>
            <a:ln w="28440">
              <a:solidFill>
                <a:srgbClr val="8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592513" y="3130551"/>
              <a:ext cx="92075" cy="104775"/>
            </a:xfrm>
            <a:custGeom>
              <a:avLst/>
              <a:gdLst/>
              <a:ahLst/>
              <a:cxnLst/>
              <a:rect l="l" t="t" r="r" b="b"/>
              <a:pathLst>
                <a:path w="92075" h="104775">
                  <a:moveTo>
                    <a:pt x="92074" y="0"/>
                  </a:moveTo>
                  <a:lnTo>
                    <a:pt x="0" y="104776"/>
                  </a:lnTo>
                </a:path>
              </a:pathLst>
            </a:custGeom>
            <a:ln w="28440">
              <a:solidFill>
                <a:srgbClr val="8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067050" y="3371851"/>
              <a:ext cx="88900" cy="104775"/>
            </a:xfrm>
            <a:custGeom>
              <a:avLst/>
              <a:gdLst/>
              <a:ahLst/>
              <a:cxnLst/>
              <a:rect l="l" t="t" r="r" b="b"/>
              <a:pathLst>
                <a:path w="88900" h="104775">
                  <a:moveTo>
                    <a:pt x="0" y="0"/>
                  </a:moveTo>
                  <a:lnTo>
                    <a:pt x="88899" y="104776"/>
                  </a:lnTo>
                </a:path>
              </a:pathLst>
            </a:custGeom>
            <a:ln w="28440">
              <a:solidFill>
                <a:srgbClr val="8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065463" y="3371851"/>
              <a:ext cx="92075" cy="104775"/>
            </a:xfrm>
            <a:custGeom>
              <a:avLst/>
              <a:gdLst/>
              <a:ahLst/>
              <a:cxnLst/>
              <a:rect l="l" t="t" r="r" b="b"/>
              <a:pathLst>
                <a:path w="92075" h="104775">
                  <a:moveTo>
                    <a:pt x="92074" y="0"/>
                  </a:moveTo>
                  <a:lnTo>
                    <a:pt x="0" y="104776"/>
                  </a:lnTo>
                </a:path>
              </a:pathLst>
            </a:custGeom>
            <a:ln w="28440">
              <a:solidFill>
                <a:srgbClr val="8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022600" y="3663951"/>
              <a:ext cx="88900" cy="104775"/>
            </a:xfrm>
            <a:custGeom>
              <a:avLst/>
              <a:gdLst/>
              <a:ahLst/>
              <a:cxnLst/>
              <a:rect l="l" t="t" r="r" b="b"/>
              <a:pathLst>
                <a:path w="88900" h="104775">
                  <a:moveTo>
                    <a:pt x="0" y="0"/>
                  </a:moveTo>
                  <a:lnTo>
                    <a:pt x="88899" y="104776"/>
                  </a:lnTo>
                </a:path>
              </a:pathLst>
            </a:custGeom>
            <a:ln w="28440">
              <a:solidFill>
                <a:srgbClr val="8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021013" y="3663951"/>
              <a:ext cx="92075" cy="104775"/>
            </a:xfrm>
            <a:custGeom>
              <a:avLst/>
              <a:gdLst/>
              <a:ahLst/>
              <a:cxnLst/>
              <a:rect l="l" t="t" r="r" b="b"/>
              <a:pathLst>
                <a:path w="92075" h="104775">
                  <a:moveTo>
                    <a:pt x="92074" y="0"/>
                  </a:moveTo>
                  <a:lnTo>
                    <a:pt x="0" y="104776"/>
                  </a:lnTo>
                </a:path>
              </a:pathLst>
            </a:custGeom>
            <a:ln w="28440">
              <a:solidFill>
                <a:srgbClr val="8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727450" y="3157537"/>
              <a:ext cx="88900" cy="79375"/>
            </a:xfrm>
            <a:custGeom>
              <a:avLst/>
              <a:gdLst/>
              <a:ahLst/>
              <a:cxnLst/>
              <a:rect l="l" t="t" r="r" b="b"/>
              <a:pathLst>
                <a:path w="88900" h="79375">
                  <a:moveTo>
                    <a:pt x="0" y="79376"/>
                  </a:moveTo>
                  <a:lnTo>
                    <a:pt x="88899" y="0"/>
                  </a:lnTo>
                </a:path>
              </a:pathLst>
            </a:custGeom>
            <a:ln w="28440">
              <a:solidFill>
                <a:srgbClr val="8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725863" y="3157537"/>
              <a:ext cx="92075" cy="79375"/>
            </a:xfrm>
            <a:custGeom>
              <a:avLst/>
              <a:gdLst/>
              <a:ahLst/>
              <a:cxnLst/>
              <a:rect l="l" t="t" r="r" b="b"/>
              <a:pathLst>
                <a:path w="92075" h="79375">
                  <a:moveTo>
                    <a:pt x="92074" y="79376"/>
                  </a:moveTo>
                  <a:lnTo>
                    <a:pt x="0" y="0"/>
                  </a:lnTo>
                </a:path>
              </a:pathLst>
            </a:custGeom>
            <a:ln w="28440">
              <a:solidFill>
                <a:srgbClr val="8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771900" y="3465512"/>
              <a:ext cx="88900" cy="104775"/>
            </a:xfrm>
            <a:custGeom>
              <a:avLst/>
              <a:gdLst/>
              <a:ahLst/>
              <a:cxnLst/>
              <a:rect l="l" t="t" r="r" b="b"/>
              <a:pathLst>
                <a:path w="88900" h="104775">
                  <a:moveTo>
                    <a:pt x="0" y="0"/>
                  </a:moveTo>
                  <a:lnTo>
                    <a:pt x="88899" y="104776"/>
                  </a:lnTo>
                </a:path>
              </a:pathLst>
            </a:custGeom>
            <a:ln w="28440">
              <a:solidFill>
                <a:srgbClr val="8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770313" y="3465512"/>
              <a:ext cx="92075" cy="104775"/>
            </a:xfrm>
            <a:custGeom>
              <a:avLst/>
              <a:gdLst/>
              <a:ahLst/>
              <a:cxnLst/>
              <a:rect l="l" t="t" r="r" b="b"/>
              <a:pathLst>
                <a:path w="92075" h="104775">
                  <a:moveTo>
                    <a:pt x="92074" y="0"/>
                  </a:moveTo>
                  <a:lnTo>
                    <a:pt x="0" y="104776"/>
                  </a:lnTo>
                </a:path>
              </a:pathLst>
            </a:custGeom>
            <a:ln w="28440">
              <a:solidFill>
                <a:srgbClr val="8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683000" y="3306762"/>
              <a:ext cx="88900" cy="104775"/>
            </a:xfrm>
            <a:custGeom>
              <a:avLst/>
              <a:gdLst/>
              <a:ahLst/>
              <a:cxnLst/>
              <a:rect l="l" t="t" r="r" b="b"/>
              <a:pathLst>
                <a:path w="88900" h="104775">
                  <a:moveTo>
                    <a:pt x="0" y="0"/>
                  </a:moveTo>
                  <a:lnTo>
                    <a:pt x="88899" y="104776"/>
                  </a:lnTo>
                </a:path>
              </a:pathLst>
            </a:custGeom>
            <a:ln w="28440">
              <a:solidFill>
                <a:srgbClr val="8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681412" y="3306762"/>
              <a:ext cx="92075" cy="104775"/>
            </a:xfrm>
            <a:custGeom>
              <a:avLst/>
              <a:gdLst/>
              <a:ahLst/>
              <a:cxnLst/>
              <a:rect l="l" t="t" r="r" b="b"/>
              <a:pathLst>
                <a:path w="92075" h="104775">
                  <a:moveTo>
                    <a:pt x="92074" y="0"/>
                  </a:moveTo>
                  <a:lnTo>
                    <a:pt x="0" y="104776"/>
                  </a:lnTo>
                </a:path>
              </a:pathLst>
            </a:custGeom>
            <a:ln w="28440">
              <a:solidFill>
                <a:srgbClr val="8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067050" y="3336925"/>
              <a:ext cx="558800" cy="649605"/>
            </a:xfrm>
            <a:custGeom>
              <a:avLst/>
              <a:gdLst/>
              <a:ahLst/>
              <a:cxnLst/>
              <a:rect l="l" t="t" r="r" b="b"/>
              <a:pathLst>
                <a:path w="558800" h="649604">
                  <a:moveTo>
                    <a:pt x="0" y="324643"/>
                  </a:moveTo>
                  <a:lnTo>
                    <a:pt x="3656" y="271984"/>
                  </a:lnTo>
                  <a:lnTo>
                    <a:pt x="14243" y="222031"/>
                  </a:lnTo>
                  <a:lnTo>
                    <a:pt x="31186" y="175451"/>
                  </a:lnTo>
                  <a:lnTo>
                    <a:pt x="53907" y="132913"/>
                  </a:lnTo>
                  <a:lnTo>
                    <a:pt x="81834" y="95085"/>
                  </a:lnTo>
                  <a:lnTo>
                    <a:pt x="114389" y="62637"/>
                  </a:lnTo>
                  <a:lnTo>
                    <a:pt x="150999" y="36236"/>
                  </a:lnTo>
                  <a:lnTo>
                    <a:pt x="191087" y="16550"/>
                  </a:lnTo>
                  <a:lnTo>
                    <a:pt x="234079" y="4249"/>
                  </a:lnTo>
                  <a:lnTo>
                    <a:pt x="279400" y="0"/>
                  </a:lnTo>
                  <a:lnTo>
                    <a:pt x="324720" y="4249"/>
                  </a:lnTo>
                  <a:lnTo>
                    <a:pt x="367711" y="16550"/>
                  </a:lnTo>
                  <a:lnTo>
                    <a:pt x="407800" y="36236"/>
                  </a:lnTo>
                  <a:lnTo>
                    <a:pt x="444409" y="62637"/>
                  </a:lnTo>
                  <a:lnTo>
                    <a:pt x="476965" y="95085"/>
                  </a:lnTo>
                  <a:lnTo>
                    <a:pt x="504891" y="132913"/>
                  </a:lnTo>
                  <a:lnTo>
                    <a:pt x="527613" y="175451"/>
                  </a:lnTo>
                  <a:lnTo>
                    <a:pt x="544556" y="222031"/>
                  </a:lnTo>
                  <a:lnTo>
                    <a:pt x="555143" y="271984"/>
                  </a:lnTo>
                  <a:lnTo>
                    <a:pt x="558800" y="324643"/>
                  </a:lnTo>
                  <a:lnTo>
                    <a:pt x="555143" y="377302"/>
                  </a:lnTo>
                  <a:lnTo>
                    <a:pt x="544556" y="427255"/>
                  </a:lnTo>
                  <a:lnTo>
                    <a:pt x="527613" y="473835"/>
                  </a:lnTo>
                  <a:lnTo>
                    <a:pt x="504891" y="516373"/>
                  </a:lnTo>
                  <a:lnTo>
                    <a:pt x="476965" y="554201"/>
                  </a:lnTo>
                  <a:lnTo>
                    <a:pt x="444409" y="586649"/>
                  </a:lnTo>
                  <a:lnTo>
                    <a:pt x="407800" y="613050"/>
                  </a:lnTo>
                  <a:lnTo>
                    <a:pt x="367711" y="632736"/>
                  </a:lnTo>
                  <a:lnTo>
                    <a:pt x="324720" y="645037"/>
                  </a:lnTo>
                  <a:lnTo>
                    <a:pt x="279400" y="649287"/>
                  </a:lnTo>
                  <a:lnTo>
                    <a:pt x="234079" y="645037"/>
                  </a:lnTo>
                  <a:lnTo>
                    <a:pt x="191087" y="632736"/>
                  </a:lnTo>
                  <a:lnTo>
                    <a:pt x="150999" y="613050"/>
                  </a:lnTo>
                  <a:lnTo>
                    <a:pt x="114389" y="586649"/>
                  </a:lnTo>
                  <a:lnTo>
                    <a:pt x="81834" y="554201"/>
                  </a:lnTo>
                  <a:lnTo>
                    <a:pt x="53907" y="516373"/>
                  </a:lnTo>
                  <a:lnTo>
                    <a:pt x="31186" y="473835"/>
                  </a:lnTo>
                  <a:lnTo>
                    <a:pt x="14243" y="427255"/>
                  </a:lnTo>
                  <a:lnTo>
                    <a:pt x="3656" y="377302"/>
                  </a:lnTo>
                  <a:lnTo>
                    <a:pt x="0" y="324643"/>
                  </a:lnTo>
                  <a:close/>
                </a:path>
              </a:pathLst>
            </a:custGeom>
            <a:ln w="93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" name="object 43"/>
          <p:cNvSpPr/>
          <p:nvPr/>
        </p:nvSpPr>
        <p:spPr>
          <a:xfrm>
            <a:off x="4849369" y="3599979"/>
            <a:ext cx="735965" cy="0"/>
          </a:xfrm>
          <a:custGeom>
            <a:avLst/>
            <a:gdLst/>
            <a:ahLst/>
            <a:cxnLst/>
            <a:rect l="l" t="t" r="r" b="b"/>
            <a:pathLst>
              <a:path w="735964">
                <a:moveTo>
                  <a:pt x="0" y="0"/>
                </a:moveTo>
                <a:lnTo>
                  <a:pt x="735374" y="0"/>
                </a:lnTo>
              </a:path>
            </a:pathLst>
          </a:custGeom>
          <a:ln w="93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803991" y="3599979"/>
            <a:ext cx="396240" cy="0"/>
          </a:xfrm>
          <a:custGeom>
            <a:avLst/>
            <a:gdLst/>
            <a:ahLst/>
            <a:cxnLst/>
            <a:rect l="l" t="t" r="r" b="b"/>
            <a:pathLst>
              <a:path w="396239">
                <a:moveTo>
                  <a:pt x="0" y="0"/>
                </a:moveTo>
                <a:lnTo>
                  <a:pt x="396209" y="0"/>
                </a:lnTo>
              </a:path>
            </a:pathLst>
          </a:custGeom>
          <a:ln w="93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5626632" y="3413488"/>
            <a:ext cx="1150620" cy="3041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628015" algn="l"/>
              </a:tabLst>
            </a:pPr>
            <a:r>
              <a:rPr sz="1800" spc="-50" dirty="0">
                <a:latin typeface="Symbol"/>
                <a:cs typeface="Symbol"/>
              </a:rPr>
              <a:t>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spc="-85" dirty="0">
                <a:latin typeface="Symbol"/>
                <a:cs typeface="Symbol"/>
              </a:rPr>
              <a:t></a:t>
            </a:r>
            <a:r>
              <a:rPr sz="1800" spc="-110" dirty="0">
                <a:latin typeface="Times New Roman"/>
                <a:cs typeface="Times New Roman"/>
              </a:rPr>
              <a:t> </a:t>
            </a:r>
            <a:r>
              <a:rPr sz="1800" spc="-90" dirty="0">
                <a:latin typeface="Times New Roman"/>
                <a:cs typeface="Times New Roman"/>
              </a:rPr>
              <a:t>0,66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837528" y="3594338"/>
            <a:ext cx="1377315" cy="3041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977265" algn="l"/>
              </a:tabLst>
            </a:pPr>
            <a:r>
              <a:rPr sz="1800" i="1" spc="-110" dirty="0">
                <a:latin typeface="Times New Roman"/>
                <a:cs typeface="Times New Roman"/>
              </a:rPr>
              <a:t>TP</a:t>
            </a:r>
            <a:r>
              <a:rPr sz="1800" i="1" spc="-130" dirty="0">
                <a:latin typeface="Times New Roman"/>
                <a:cs typeface="Times New Roman"/>
              </a:rPr>
              <a:t> </a:t>
            </a:r>
            <a:r>
              <a:rPr sz="1800" spc="-85" dirty="0">
                <a:latin typeface="Symbol"/>
                <a:cs typeface="Symbol"/>
              </a:rPr>
              <a:t></a:t>
            </a:r>
            <a:r>
              <a:rPr sz="1800" spc="-10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FN</a:t>
            </a:r>
            <a:r>
              <a:rPr sz="1800" i="1" dirty="0">
                <a:latin typeface="Times New Roman"/>
                <a:cs typeface="Times New Roman"/>
              </a:rPr>
              <a:t>	</a:t>
            </a:r>
            <a:r>
              <a:rPr sz="1800" spc="-80" dirty="0">
                <a:latin typeface="Times New Roman"/>
                <a:cs typeface="Times New Roman"/>
              </a:rPr>
              <a:t>6</a:t>
            </a:r>
            <a:r>
              <a:rPr sz="1800" spc="-210" dirty="0">
                <a:latin typeface="Times New Roman"/>
                <a:cs typeface="Times New Roman"/>
              </a:rPr>
              <a:t> </a:t>
            </a:r>
            <a:r>
              <a:rPr sz="1800" spc="-85" dirty="0">
                <a:latin typeface="Symbol"/>
                <a:cs typeface="Symbol"/>
              </a:rPr>
              <a:t></a:t>
            </a:r>
            <a:r>
              <a:rPr sz="1800" spc="-210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3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076399" y="3266909"/>
            <a:ext cx="994410" cy="3041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875665" algn="l"/>
              </a:tabLst>
            </a:pPr>
            <a:r>
              <a:rPr sz="1800" i="1" spc="-25" dirty="0">
                <a:latin typeface="Times New Roman"/>
                <a:cs typeface="Times New Roman"/>
              </a:rPr>
              <a:t>TP</a:t>
            </a:r>
            <a:r>
              <a:rPr sz="1800" i="1" dirty="0">
                <a:latin typeface="Times New Roman"/>
                <a:cs typeface="Times New Roman"/>
              </a:rPr>
              <a:t>	</a:t>
            </a:r>
            <a:r>
              <a:rPr sz="1800" spc="-50" dirty="0">
                <a:latin typeface="Times New Roman"/>
                <a:cs typeface="Times New Roman"/>
              </a:rPr>
              <a:t>6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371314" y="3413488"/>
            <a:ext cx="441325" cy="3041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800" i="1" spc="-45" dirty="0">
                <a:latin typeface="Times New Roman"/>
                <a:cs typeface="Times New Roman"/>
              </a:rPr>
              <a:t>tpr</a:t>
            </a:r>
            <a:r>
              <a:rPr sz="1800" i="1" spc="-6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Symbol"/>
                <a:cs typeface="Symbol"/>
              </a:rPr>
              <a:t></a:t>
            </a:r>
            <a:endParaRPr sz="1800">
              <a:latin typeface="Symbol"/>
              <a:cs typeface="Symbol"/>
            </a:endParaRPr>
          </a:p>
        </p:txBody>
      </p:sp>
      <p:grpSp>
        <p:nvGrpSpPr>
          <p:cNvPr id="49" name="object 49"/>
          <p:cNvGrpSpPr/>
          <p:nvPr/>
        </p:nvGrpSpPr>
        <p:grpSpPr>
          <a:xfrm>
            <a:off x="2838532" y="2686133"/>
            <a:ext cx="1846580" cy="1330325"/>
            <a:chOff x="2838532" y="2686133"/>
            <a:chExt cx="1846580" cy="1330325"/>
          </a:xfrm>
        </p:grpSpPr>
        <p:sp>
          <p:nvSpPr>
            <p:cNvPr id="50" name="object 50"/>
            <p:cNvSpPr/>
            <p:nvPr/>
          </p:nvSpPr>
          <p:spPr>
            <a:xfrm>
              <a:off x="3624262" y="3582988"/>
              <a:ext cx="735330" cy="132080"/>
            </a:xfrm>
            <a:custGeom>
              <a:avLst/>
              <a:gdLst/>
              <a:ahLst/>
              <a:cxnLst/>
              <a:rect l="l" t="t" r="r" b="b"/>
              <a:pathLst>
                <a:path w="735329" h="132079">
                  <a:moveTo>
                    <a:pt x="0" y="131762"/>
                  </a:moveTo>
                  <a:lnTo>
                    <a:pt x="735013" y="0"/>
                  </a:lnTo>
                </a:path>
              </a:pathLst>
            </a:custGeom>
            <a:ln w="93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843212" y="2805112"/>
              <a:ext cx="1271905" cy="1206500"/>
            </a:xfrm>
            <a:custGeom>
              <a:avLst/>
              <a:gdLst/>
              <a:ahLst/>
              <a:cxnLst/>
              <a:rect l="l" t="t" r="r" b="b"/>
              <a:pathLst>
                <a:path w="1271904" h="1206500">
                  <a:moveTo>
                    <a:pt x="0" y="603250"/>
                  </a:moveTo>
                  <a:lnTo>
                    <a:pt x="1912" y="556106"/>
                  </a:lnTo>
                  <a:lnTo>
                    <a:pt x="7557" y="509955"/>
                  </a:lnTo>
                  <a:lnTo>
                    <a:pt x="16791" y="464930"/>
                  </a:lnTo>
                  <a:lnTo>
                    <a:pt x="29475" y="421166"/>
                  </a:lnTo>
                  <a:lnTo>
                    <a:pt x="45465" y="378796"/>
                  </a:lnTo>
                  <a:lnTo>
                    <a:pt x="64622" y="337955"/>
                  </a:lnTo>
                  <a:lnTo>
                    <a:pt x="86804" y="298778"/>
                  </a:lnTo>
                  <a:lnTo>
                    <a:pt x="111869" y="261397"/>
                  </a:lnTo>
                  <a:lnTo>
                    <a:pt x="139676" y="225947"/>
                  </a:lnTo>
                  <a:lnTo>
                    <a:pt x="170084" y="192563"/>
                  </a:lnTo>
                  <a:lnTo>
                    <a:pt x="202951" y="161378"/>
                  </a:lnTo>
                  <a:lnTo>
                    <a:pt x="238137" y="132527"/>
                  </a:lnTo>
                  <a:lnTo>
                    <a:pt x="275499" y="106143"/>
                  </a:lnTo>
                  <a:lnTo>
                    <a:pt x="314896" y="82361"/>
                  </a:lnTo>
                  <a:lnTo>
                    <a:pt x="356187" y="61315"/>
                  </a:lnTo>
                  <a:lnTo>
                    <a:pt x="399231" y="43138"/>
                  </a:lnTo>
                  <a:lnTo>
                    <a:pt x="443887" y="27966"/>
                  </a:lnTo>
                  <a:lnTo>
                    <a:pt x="490012" y="15932"/>
                  </a:lnTo>
                  <a:lnTo>
                    <a:pt x="537466" y="7170"/>
                  </a:lnTo>
                  <a:lnTo>
                    <a:pt x="586107" y="1814"/>
                  </a:lnTo>
                  <a:lnTo>
                    <a:pt x="635794" y="0"/>
                  </a:lnTo>
                  <a:lnTo>
                    <a:pt x="685480" y="1814"/>
                  </a:lnTo>
                  <a:lnTo>
                    <a:pt x="734121" y="7170"/>
                  </a:lnTo>
                  <a:lnTo>
                    <a:pt x="781575" y="15932"/>
                  </a:lnTo>
                  <a:lnTo>
                    <a:pt x="827700" y="27966"/>
                  </a:lnTo>
                  <a:lnTo>
                    <a:pt x="872356" y="43138"/>
                  </a:lnTo>
                  <a:lnTo>
                    <a:pt x="915400" y="61315"/>
                  </a:lnTo>
                  <a:lnTo>
                    <a:pt x="956691" y="82361"/>
                  </a:lnTo>
                  <a:lnTo>
                    <a:pt x="996088" y="106143"/>
                  </a:lnTo>
                  <a:lnTo>
                    <a:pt x="1033450" y="132527"/>
                  </a:lnTo>
                  <a:lnTo>
                    <a:pt x="1068636" y="161378"/>
                  </a:lnTo>
                  <a:lnTo>
                    <a:pt x="1101503" y="192563"/>
                  </a:lnTo>
                  <a:lnTo>
                    <a:pt x="1131911" y="225947"/>
                  </a:lnTo>
                  <a:lnTo>
                    <a:pt x="1159718" y="261397"/>
                  </a:lnTo>
                  <a:lnTo>
                    <a:pt x="1184783" y="298778"/>
                  </a:lnTo>
                  <a:lnTo>
                    <a:pt x="1206965" y="337955"/>
                  </a:lnTo>
                  <a:lnTo>
                    <a:pt x="1226122" y="378796"/>
                  </a:lnTo>
                  <a:lnTo>
                    <a:pt x="1242112" y="421166"/>
                  </a:lnTo>
                  <a:lnTo>
                    <a:pt x="1254796" y="464930"/>
                  </a:lnTo>
                  <a:lnTo>
                    <a:pt x="1264030" y="509955"/>
                  </a:lnTo>
                  <a:lnTo>
                    <a:pt x="1269675" y="556106"/>
                  </a:lnTo>
                  <a:lnTo>
                    <a:pt x="1271588" y="603250"/>
                  </a:lnTo>
                  <a:lnTo>
                    <a:pt x="1269675" y="650393"/>
                  </a:lnTo>
                  <a:lnTo>
                    <a:pt x="1264030" y="696544"/>
                  </a:lnTo>
                  <a:lnTo>
                    <a:pt x="1254796" y="741569"/>
                  </a:lnTo>
                  <a:lnTo>
                    <a:pt x="1242112" y="785333"/>
                  </a:lnTo>
                  <a:lnTo>
                    <a:pt x="1226122" y="827703"/>
                  </a:lnTo>
                  <a:lnTo>
                    <a:pt x="1206965" y="868544"/>
                  </a:lnTo>
                  <a:lnTo>
                    <a:pt x="1184783" y="907721"/>
                  </a:lnTo>
                  <a:lnTo>
                    <a:pt x="1159718" y="945102"/>
                  </a:lnTo>
                  <a:lnTo>
                    <a:pt x="1131911" y="980552"/>
                  </a:lnTo>
                  <a:lnTo>
                    <a:pt x="1101503" y="1013936"/>
                  </a:lnTo>
                  <a:lnTo>
                    <a:pt x="1068636" y="1045121"/>
                  </a:lnTo>
                  <a:lnTo>
                    <a:pt x="1033450" y="1073972"/>
                  </a:lnTo>
                  <a:lnTo>
                    <a:pt x="996088" y="1100356"/>
                  </a:lnTo>
                  <a:lnTo>
                    <a:pt x="956691" y="1124138"/>
                  </a:lnTo>
                  <a:lnTo>
                    <a:pt x="915400" y="1145184"/>
                  </a:lnTo>
                  <a:lnTo>
                    <a:pt x="872356" y="1163361"/>
                  </a:lnTo>
                  <a:lnTo>
                    <a:pt x="827700" y="1178533"/>
                  </a:lnTo>
                  <a:lnTo>
                    <a:pt x="781575" y="1190567"/>
                  </a:lnTo>
                  <a:lnTo>
                    <a:pt x="734121" y="1199329"/>
                  </a:lnTo>
                  <a:lnTo>
                    <a:pt x="685480" y="1204685"/>
                  </a:lnTo>
                  <a:lnTo>
                    <a:pt x="635794" y="1206500"/>
                  </a:lnTo>
                  <a:lnTo>
                    <a:pt x="586107" y="1204685"/>
                  </a:lnTo>
                  <a:lnTo>
                    <a:pt x="537466" y="1199329"/>
                  </a:lnTo>
                  <a:lnTo>
                    <a:pt x="490012" y="1190567"/>
                  </a:lnTo>
                  <a:lnTo>
                    <a:pt x="443887" y="1178533"/>
                  </a:lnTo>
                  <a:lnTo>
                    <a:pt x="399231" y="1163361"/>
                  </a:lnTo>
                  <a:lnTo>
                    <a:pt x="356187" y="1145184"/>
                  </a:lnTo>
                  <a:lnTo>
                    <a:pt x="314896" y="1124138"/>
                  </a:lnTo>
                  <a:lnTo>
                    <a:pt x="275499" y="1100356"/>
                  </a:lnTo>
                  <a:lnTo>
                    <a:pt x="238137" y="1073972"/>
                  </a:lnTo>
                  <a:lnTo>
                    <a:pt x="202951" y="1045121"/>
                  </a:lnTo>
                  <a:lnTo>
                    <a:pt x="170084" y="1013936"/>
                  </a:lnTo>
                  <a:lnTo>
                    <a:pt x="139676" y="980552"/>
                  </a:lnTo>
                  <a:lnTo>
                    <a:pt x="111869" y="945102"/>
                  </a:lnTo>
                  <a:lnTo>
                    <a:pt x="86804" y="907721"/>
                  </a:lnTo>
                  <a:lnTo>
                    <a:pt x="64622" y="868544"/>
                  </a:lnTo>
                  <a:lnTo>
                    <a:pt x="45465" y="827703"/>
                  </a:lnTo>
                  <a:lnTo>
                    <a:pt x="29475" y="785333"/>
                  </a:lnTo>
                  <a:lnTo>
                    <a:pt x="16791" y="741569"/>
                  </a:lnTo>
                  <a:lnTo>
                    <a:pt x="7557" y="696544"/>
                  </a:lnTo>
                  <a:lnTo>
                    <a:pt x="1912" y="650393"/>
                  </a:lnTo>
                  <a:lnTo>
                    <a:pt x="0" y="603250"/>
                  </a:lnTo>
                  <a:close/>
                </a:path>
              </a:pathLst>
            </a:custGeom>
            <a:ln w="93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970337" y="2690813"/>
              <a:ext cx="709930" cy="313055"/>
            </a:xfrm>
            <a:custGeom>
              <a:avLst/>
              <a:gdLst/>
              <a:ahLst/>
              <a:cxnLst/>
              <a:rect l="l" t="t" r="r" b="b"/>
              <a:pathLst>
                <a:path w="709929" h="313055">
                  <a:moveTo>
                    <a:pt x="0" y="312738"/>
                  </a:moveTo>
                  <a:lnTo>
                    <a:pt x="709613" y="0"/>
                  </a:lnTo>
                </a:path>
              </a:pathLst>
            </a:custGeom>
            <a:ln w="93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/>
          <p:nvPr/>
        </p:nvSpPr>
        <p:spPr>
          <a:xfrm>
            <a:off x="5223530" y="2659429"/>
            <a:ext cx="815975" cy="0"/>
          </a:xfrm>
          <a:custGeom>
            <a:avLst/>
            <a:gdLst/>
            <a:ahLst/>
            <a:cxnLst/>
            <a:rect l="l" t="t" r="r" b="b"/>
            <a:pathLst>
              <a:path w="815975">
                <a:moveTo>
                  <a:pt x="0" y="0"/>
                </a:moveTo>
                <a:lnTo>
                  <a:pt x="815359" y="0"/>
                </a:lnTo>
              </a:path>
            </a:pathLst>
          </a:custGeom>
          <a:ln w="94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282513" y="2659429"/>
            <a:ext cx="447040" cy="0"/>
          </a:xfrm>
          <a:custGeom>
            <a:avLst/>
            <a:gdLst/>
            <a:ahLst/>
            <a:cxnLst/>
            <a:rect l="l" t="t" r="r" b="b"/>
            <a:pathLst>
              <a:path w="447040">
                <a:moveTo>
                  <a:pt x="0" y="0"/>
                </a:moveTo>
                <a:lnTo>
                  <a:pt x="446802" y="0"/>
                </a:lnTo>
              </a:path>
            </a:pathLst>
          </a:custGeom>
          <a:ln w="94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6777692" y="2472467"/>
            <a:ext cx="295275" cy="3048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800" dirty="0">
                <a:latin typeface="Symbol"/>
                <a:cs typeface="Symbol"/>
              </a:rPr>
              <a:t></a:t>
            </a:r>
            <a:r>
              <a:rPr sz="1800" spc="-240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087208" y="2472467"/>
            <a:ext cx="153035" cy="3048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800" spc="10" dirty="0">
                <a:latin typeface="Symbol"/>
                <a:cs typeface="Symbol"/>
              </a:rPr>
              <a:t></a:t>
            </a:r>
            <a:endParaRPr sz="1800">
              <a:latin typeface="Symbol"/>
              <a:cs typeface="Symbo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5211756" y="2653807"/>
            <a:ext cx="1523365" cy="3048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1078865" algn="l"/>
              </a:tabLst>
            </a:pPr>
            <a:r>
              <a:rPr sz="1800" i="1" dirty="0">
                <a:latin typeface="Times New Roman"/>
                <a:cs typeface="Times New Roman"/>
              </a:rPr>
              <a:t>TP</a:t>
            </a:r>
            <a:r>
              <a:rPr sz="1800" i="1" spc="-9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</a:t>
            </a:r>
            <a:r>
              <a:rPr sz="1800" spc="-75" dirty="0">
                <a:latin typeface="Times New Roman"/>
                <a:cs typeface="Times New Roman"/>
              </a:rPr>
              <a:t> </a:t>
            </a:r>
            <a:r>
              <a:rPr sz="1800" i="1" spc="-35" dirty="0">
                <a:latin typeface="Times New Roman"/>
                <a:cs typeface="Times New Roman"/>
              </a:rPr>
              <a:t>FN</a:t>
            </a:r>
            <a:r>
              <a:rPr sz="1800" i="1" dirty="0">
                <a:latin typeface="Times New Roman"/>
                <a:cs typeface="Times New Roman"/>
              </a:rPr>
              <a:t>	</a:t>
            </a:r>
            <a:r>
              <a:rPr sz="1800" dirty="0">
                <a:latin typeface="Times New Roman"/>
                <a:cs typeface="Times New Roman"/>
              </a:rPr>
              <a:t>9</a:t>
            </a:r>
            <a:r>
              <a:rPr sz="1800" spc="-17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</a:t>
            </a:r>
            <a:r>
              <a:rPr sz="1800" spc="-14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5476975" y="2325491"/>
            <a:ext cx="1100455" cy="3048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71550" algn="l"/>
              </a:tabLst>
            </a:pPr>
            <a:r>
              <a:rPr sz="1800" i="1" spc="-25" dirty="0">
                <a:latin typeface="Times New Roman"/>
                <a:cs typeface="Times New Roman"/>
              </a:rPr>
              <a:t>TP</a:t>
            </a:r>
            <a:r>
              <a:rPr sz="1800" i="1" dirty="0">
                <a:latin typeface="Times New Roman"/>
                <a:cs typeface="Times New Roman"/>
              </a:rPr>
              <a:t>	</a:t>
            </a:r>
            <a:r>
              <a:rPr sz="1800" spc="-50" dirty="0">
                <a:latin typeface="Times New Roman"/>
                <a:cs typeface="Times New Roman"/>
              </a:rPr>
              <a:t>9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694945" y="2472467"/>
            <a:ext cx="485775" cy="3048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800" i="1" dirty="0">
                <a:latin typeface="Times New Roman"/>
                <a:cs typeface="Times New Roman"/>
              </a:rPr>
              <a:t>tpr</a:t>
            </a:r>
            <a:r>
              <a:rPr sz="1800" i="1" spc="5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Symbol"/>
                <a:cs typeface="Symbol"/>
              </a:rPr>
              <a:t></a:t>
            </a:r>
            <a:endParaRPr sz="1800">
              <a:latin typeface="Symbol"/>
              <a:cs typeface="Symbo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761512" y="4479035"/>
            <a:ext cx="7513955" cy="1369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4640" marR="5080" indent="-281940">
              <a:lnSpc>
                <a:spcPct val="100000"/>
              </a:lnSpc>
              <a:spcBef>
                <a:spcPts val="100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dirty="0">
                <a:latin typeface="Times New Roman"/>
                <a:cs typeface="Times New Roman"/>
              </a:rPr>
              <a:t>Entonces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true_positive_rate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=1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(muy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bien),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pero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false_positive_rate</a:t>
            </a:r>
            <a:r>
              <a:rPr sz="2000" spc="-10" dirty="0">
                <a:latin typeface="Times New Roman"/>
                <a:cs typeface="Times New Roman"/>
              </a:rPr>
              <a:t>=1 </a:t>
            </a:r>
            <a:r>
              <a:rPr sz="2000" dirty="0">
                <a:latin typeface="Times New Roman"/>
                <a:cs typeface="Times New Roman"/>
              </a:rPr>
              <a:t>(muy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mal)</a:t>
            </a:r>
            <a:endParaRPr sz="2000">
              <a:latin typeface="Times New Roman"/>
              <a:cs typeface="Times New Roman"/>
            </a:endParaRPr>
          </a:p>
          <a:p>
            <a:pPr marL="294640" indent="-281940">
              <a:lnSpc>
                <a:spcPct val="100000"/>
              </a:lnSpc>
              <a:spcBef>
                <a:spcPts val="480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importante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encontrar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equilibrio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ambas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medidas</a:t>
            </a:r>
            <a:endParaRPr sz="2000">
              <a:latin typeface="Times New Roman"/>
              <a:cs typeface="Times New Roman"/>
            </a:endParaRPr>
          </a:p>
          <a:p>
            <a:pPr marL="294640" indent="-281940">
              <a:lnSpc>
                <a:spcPct val="100000"/>
              </a:lnSpc>
              <a:spcBef>
                <a:spcPts val="505"/>
              </a:spcBef>
              <a:buChar char="•"/>
              <a:tabLst>
                <a:tab pos="294640" algn="l"/>
                <a:tab pos="295275" algn="l"/>
              </a:tabLst>
            </a:pPr>
            <a:r>
              <a:rPr sz="2000" dirty="0">
                <a:latin typeface="Times New Roman"/>
                <a:cs typeface="Times New Roman"/>
              </a:rPr>
              <a:t>Ideal: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true_positive_rate</a:t>
            </a:r>
            <a:r>
              <a:rPr sz="2000" dirty="0">
                <a:latin typeface="Times New Roman"/>
                <a:cs typeface="Times New Roman"/>
              </a:rPr>
              <a:t>=1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44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false_positive_rate</a:t>
            </a:r>
            <a:r>
              <a:rPr sz="2000" spc="-10" dirty="0">
                <a:latin typeface="Times New Roman"/>
                <a:cs typeface="Times New Roman"/>
              </a:rPr>
              <a:t>=0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61" name="object 6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62" name="object 62"/>
          <p:cNvSpPr txBox="1"/>
          <p:nvPr/>
        </p:nvSpPr>
        <p:spPr>
          <a:xfrm>
            <a:off x="8378190" y="6439972"/>
            <a:ext cx="2667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51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1753866" y="2890011"/>
            <a:ext cx="5777865" cy="22428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Aprendizaje</a:t>
            </a:r>
            <a:r>
              <a:rPr sz="2800" b="1" spc="-5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spc="-50" dirty="0">
                <a:solidFill>
                  <a:srgbClr val="333399"/>
                </a:solidFill>
                <a:latin typeface="Arial"/>
                <a:cs typeface="Arial"/>
              </a:rPr>
              <a:t>:</a:t>
            </a:r>
            <a:endParaRPr sz="2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4125" b="1" baseline="1010" dirty="0">
                <a:solidFill>
                  <a:srgbClr val="333399"/>
                </a:solidFill>
                <a:latin typeface="MS PGothic"/>
                <a:cs typeface="MS PGothic"/>
              </a:rPr>
              <a:t>“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Redes</a:t>
            </a:r>
            <a:r>
              <a:rPr sz="2800" b="1" spc="30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spc="-10" dirty="0">
                <a:solidFill>
                  <a:srgbClr val="333399"/>
                </a:solidFill>
                <a:latin typeface="Arial"/>
                <a:cs typeface="Arial"/>
              </a:rPr>
              <a:t>Neuronales</a:t>
            </a:r>
            <a:r>
              <a:rPr sz="4125" b="1" spc="-15" baseline="1010" dirty="0">
                <a:solidFill>
                  <a:srgbClr val="333399"/>
                </a:solidFill>
                <a:latin typeface="MS PGothic"/>
                <a:cs typeface="MS PGothic"/>
              </a:rPr>
              <a:t>”</a:t>
            </a:r>
            <a:endParaRPr sz="4125" baseline="1010">
              <a:latin typeface="MS PGothic"/>
              <a:cs typeface="MS PGothic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4600">
              <a:latin typeface="MS PGothic"/>
              <a:cs typeface="MS PGothic"/>
            </a:endParaRPr>
          </a:p>
          <a:p>
            <a:pPr algn="ctr">
              <a:lnSpc>
                <a:spcPct val="100000"/>
              </a:lnSpc>
            </a:pPr>
            <a:r>
              <a:rPr sz="2000" i="1" spc="-10" dirty="0">
                <a:latin typeface="Times New Roman"/>
                <a:cs typeface="Times New Roman"/>
              </a:rPr>
              <a:t>Profesores:</a:t>
            </a:r>
            <a:endParaRPr sz="2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2000" i="1" dirty="0">
                <a:latin typeface="Times New Roman"/>
                <a:cs typeface="Times New Roman"/>
              </a:rPr>
              <a:t>Sascha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Ossowski,</a:t>
            </a:r>
            <a:r>
              <a:rPr sz="2000" i="1" spc="-5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Alberto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Fernández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y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Holger</a:t>
            </a:r>
            <a:r>
              <a:rPr sz="2000" b="1" i="1" spc="-20" dirty="0">
                <a:latin typeface="Times New Roman"/>
                <a:cs typeface="Times New Roman"/>
              </a:rPr>
              <a:t> </a:t>
            </a:r>
            <a:r>
              <a:rPr sz="2000" b="1" i="1" spc="-10" dirty="0">
                <a:latin typeface="Times New Roman"/>
                <a:cs typeface="Times New Roman"/>
              </a:rPr>
              <a:t>Billhardt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2941505" y="1973580"/>
            <a:ext cx="340296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20" dirty="0">
                <a:solidFill>
                  <a:srgbClr val="333399"/>
                </a:solidFill>
              </a:rPr>
              <a:t>Tema</a:t>
            </a:r>
            <a:r>
              <a:rPr sz="3200" spc="-100" dirty="0">
                <a:solidFill>
                  <a:srgbClr val="333399"/>
                </a:solidFill>
              </a:rPr>
              <a:t> </a:t>
            </a:r>
            <a:r>
              <a:rPr sz="3200" dirty="0">
                <a:solidFill>
                  <a:srgbClr val="333399"/>
                </a:solidFill>
              </a:rPr>
              <a:t>11</a:t>
            </a:r>
            <a:r>
              <a:rPr sz="3200" spc="-100" dirty="0">
                <a:solidFill>
                  <a:srgbClr val="333399"/>
                </a:solidFill>
              </a:rPr>
              <a:t> </a:t>
            </a:r>
            <a:r>
              <a:rPr sz="3200" dirty="0">
                <a:solidFill>
                  <a:srgbClr val="333399"/>
                </a:solidFill>
              </a:rPr>
              <a:t>–</a:t>
            </a:r>
            <a:r>
              <a:rPr sz="3200" spc="-100" dirty="0">
                <a:solidFill>
                  <a:srgbClr val="333399"/>
                </a:solidFill>
              </a:rPr>
              <a:t> </a:t>
            </a:r>
            <a:r>
              <a:rPr sz="3200" dirty="0">
                <a:solidFill>
                  <a:srgbClr val="333399"/>
                </a:solidFill>
              </a:rPr>
              <a:t>Parte</a:t>
            </a:r>
            <a:r>
              <a:rPr sz="3200" spc="-100" dirty="0">
                <a:solidFill>
                  <a:srgbClr val="333399"/>
                </a:solidFill>
              </a:rPr>
              <a:t> </a:t>
            </a:r>
            <a:r>
              <a:rPr sz="3200" spc="-50" dirty="0">
                <a:solidFill>
                  <a:srgbClr val="333399"/>
                </a:solidFill>
              </a:rPr>
              <a:t>1</a:t>
            </a:r>
            <a:endParaRPr sz="3200"/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8454390" y="6399049"/>
            <a:ext cx="1905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dirty="0"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8" name="object 8"/>
          <p:cNvGrpSpPr/>
          <p:nvPr/>
        </p:nvGrpSpPr>
        <p:grpSpPr>
          <a:xfrm>
            <a:off x="1470074" y="3582348"/>
            <a:ext cx="6853555" cy="495300"/>
            <a:chOff x="1470074" y="3582348"/>
            <a:chExt cx="6853555" cy="495300"/>
          </a:xfrm>
        </p:grpSpPr>
        <p:sp>
          <p:nvSpPr>
            <p:cNvPr id="9" name="object 9"/>
            <p:cNvSpPr/>
            <p:nvPr/>
          </p:nvSpPr>
          <p:spPr>
            <a:xfrm>
              <a:off x="1476374" y="3588648"/>
              <a:ext cx="6840855" cy="482600"/>
            </a:xfrm>
            <a:custGeom>
              <a:avLst/>
              <a:gdLst/>
              <a:ahLst/>
              <a:cxnLst/>
              <a:rect l="l" t="t" r="r" b="b"/>
              <a:pathLst>
                <a:path w="6840855" h="482600">
                  <a:moveTo>
                    <a:pt x="6760103" y="0"/>
                  </a:moveTo>
                  <a:lnTo>
                    <a:pt x="80434" y="0"/>
                  </a:lnTo>
                  <a:lnTo>
                    <a:pt x="49125" y="6321"/>
                  </a:lnTo>
                  <a:lnTo>
                    <a:pt x="23558" y="23558"/>
                  </a:lnTo>
                  <a:lnTo>
                    <a:pt x="6320" y="49126"/>
                  </a:lnTo>
                  <a:lnTo>
                    <a:pt x="0" y="80435"/>
                  </a:lnTo>
                  <a:lnTo>
                    <a:pt x="0" y="402164"/>
                  </a:lnTo>
                  <a:lnTo>
                    <a:pt x="6320" y="433473"/>
                  </a:lnTo>
                  <a:lnTo>
                    <a:pt x="23558" y="459041"/>
                  </a:lnTo>
                  <a:lnTo>
                    <a:pt x="49125" y="476278"/>
                  </a:lnTo>
                  <a:lnTo>
                    <a:pt x="80434" y="482600"/>
                  </a:lnTo>
                  <a:lnTo>
                    <a:pt x="6760103" y="482600"/>
                  </a:lnTo>
                  <a:lnTo>
                    <a:pt x="6791411" y="476278"/>
                  </a:lnTo>
                  <a:lnTo>
                    <a:pt x="6816978" y="459041"/>
                  </a:lnTo>
                  <a:lnTo>
                    <a:pt x="6834216" y="433473"/>
                  </a:lnTo>
                  <a:lnTo>
                    <a:pt x="6840537" y="402164"/>
                  </a:lnTo>
                  <a:lnTo>
                    <a:pt x="6840537" y="80435"/>
                  </a:lnTo>
                  <a:lnTo>
                    <a:pt x="6834216" y="49126"/>
                  </a:lnTo>
                  <a:lnTo>
                    <a:pt x="6816978" y="23558"/>
                  </a:lnTo>
                  <a:lnTo>
                    <a:pt x="6791411" y="6321"/>
                  </a:lnTo>
                  <a:lnTo>
                    <a:pt x="6760103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476374" y="3588648"/>
              <a:ext cx="6840855" cy="482600"/>
            </a:xfrm>
            <a:custGeom>
              <a:avLst/>
              <a:gdLst/>
              <a:ahLst/>
              <a:cxnLst/>
              <a:rect l="l" t="t" r="r" b="b"/>
              <a:pathLst>
                <a:path w="6840855" h="482600">
                  <a:moveTo>
                    <a:pt x="0" y="80435"/>
                  </a:moveTo>
                  <a:lnTo>
                    <a:pt x="6320" y="49126"/>
                  </a:lnTo>
                  <a:lnTo>
                    <a:pt x="23558" y="23559"/>
                  </a:lnTo>
                  <a:lnTo>
                    <a:pt x="49125" y="6321"/>
                  </a:lnTo>
                  <a:lnTo>
                    <a:pt x="80434" y="0"/>
                  </a:lnTo>
                  <a:lnTo>
                    <a:pt x="6760103" y="0"/>
                  </a:lnTo>
                  <a:lnTo>
                    <a:pt x="6791412" y="6321"/>
                  </a:lnTo>
                  <a:lnTo>
                    <a:pt x="6816979" y="23559"/>
                  </a:lnTo>
                  <a:lnTo>
                    <a:pt x="6834217" y="49126"/>
                  </a:lnTo>
                  <a:lnTo>
                    <a:pt x="6840538" y="80435"/>
                  </a:lnTo>
                  <a:lnTo>
                    <a:pt x="6840538" y="402164"/>
                  </a:lnTo>
                  <a:lnTo>
                    <a:pt x="6834217" y="433473"/>
                  </a:lnTo>
                  <a:lnTo>
                    <a:pt x="6816979" y="459040"/>
                  </a:lnTo>
                  <a:lnTo>
                    <a:pt x="6791412" y="476278"/>
                  </a:lnTo>
                  <a:lnTo>
                    <a:pt x="6760103" y="482600"/>
                  </a:lnTo>
                  <a:lnTo>
                    <a:pt x="80434" y="482600"/>
                  </a:lnTo>
                  <a:lnTo>
                    <a:pt x="49125" y="476278"/>
                  </a:lnTo>
                  <a:lnTo>
                    <a:pt x="23558" y="459040"/>
                  </a:lnTo>
                  <a:lnTo>
                    <a:pt x="6320" y="433473"/>
                  </a:lnTo>
                  <a:lnTo>
                    <a:pt x="0" y="402164"/>
                  </a:lnTo>
                  <a:lnTo>
                    <a:pt x="0" y="80435"/>
                  </a:lnTo>
                  <a:close/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94005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Aprendizaje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427956" y="1257300"/>
            <a:ext cx="6520180" cy="5128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spc="-10" dirty="0">
                <a:latin typeface="Times New Roman"/>
                <a:cs typeface="Times New Roman"/>
              </a:rPr>
              <a:t>Resumen: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050">
              <a:latin typeface="Times New Roman"/>
              <a:cs typeface="Times New Roman"/>
            </a:endParaRPr>
          </a:p>
          <a:p>
            <a:pPr marL="355600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Bloque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4:</a:t>
            </a:r>
            <a:r>
              <a:rPr sz="2000" spc="-1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automático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Introducción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automático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3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decisión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Neuronales</a:t>
            </a:r>
            <a:endParaRPr sz="20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990"/>
              </a:spcBef>
              <a:buAutoNum type="arabicPeriod"/>
              <a:tabLst>
                <a:tab pos="1784985" algn="l"/>
              </a:tabLst>
            </a:pPr>
            <a:r>
              <a:rPr sz="1800" spc="-10" dirty="0">
                <a:latin typeface="Times New Roman"/>
                <a:cs typeface="Times New Roman"/>
              </a:rPr>
              <a:t>Introducción</a:t>
            </a:r>
            <a:endParaRPr sz="18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840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Perceptrón</a:t>
            </a:r>
            <a:r>
              <a:rPr sz="1800" spc="-10" dirty="0">
                <a:latin typeface="Times New Roman"/>
                <a:cs typeface="Times New Roman"/>
              </a:rPr>
              <a:t> simple</a:t>
            </a:r>
            <a:endParaRPr sz="18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745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Perceptrón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multicapa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(MLP)</a:t>
            </a:r>
            <a:endParaRPr sz="1800">
              <a:latin typeface="Times New Roman"/>
              <a:cs typeface="Times New Roman"/>
            </a:endParaRPr>
          </a:p>
          <a:p>
            <a:pPr marL="1771650" lvl="2" indent="-502284">
              <a:lnSpc>
                <a:spcPct val="100000"/>
              </a:lnSpc>
              <a:spcBef>
                <a:spcPts val="840"/>
              </a:spcBef>
              <a:buAutoNum type="arabicPeriod"/>
              <a:tabLst>
                <a:tab pos="1772285" algn="l"/>
              </a:tabLst>
            </a:pPr>
            <a:r>
              <a:rPr sz="1800" dirty="0">
                <a:latin typeface="Times New Roman"/>
                <a:cs typeface="Times New Roman"/>
              </a:rPr>
              <a:t>Aplicación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MLPs</a:t>
            </a:r>
            <a:endParaRPr sz="18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745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Otras</a:t>
            </a:r>
            <a:r>
              <a:rPr sz="1800" spc="-10" dirty="0">
                <a:latin typeface="Times New Roman"/>
                <a:cs typeface="Times New Roman"/>
              </a:rPr>
              <a:t> arquitecturas</a:t>
            </a:r>
            <a:endParaRPr sz="1800">
              <a:latin typeface="Times New Roman"/>
              <a:cs typeface="Times New Roman"/>
            </a:endParaRPr>
          </a:p>
          <a:p>
            <a:pPr marL="1330325" lvl="1" indent="-633730">
              <a:lnSpc>
                <a:spcPct val="100000"/>
              </a:lnSpc>
              <a:spcBef>
                <a:spcPts val="1045"/>
              </a:spcBef>
              <a:buAutoNum type="arabicPeriod"/>
              <a:tabLst>
                <a:tab pos="1330325" algn="l"/>
                <a:tab pos="1330960" algn="l"/>
              </a:tabLst>
            </a:pPr>
            <a:r>
              <a:rPr sz="2000" dirty="0">
                <a:latin typeface="Times New Roman"/>
                <a:cs typeface="Times New Roman"/>
              </a:rPr>
              <a:t>Evaluación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supervisado</a:t>
            </a:r>
            <a:endParaRPr sz="2000">
              <a:latin typeface="Times New Roman"/>
              <a:cs typeface="Times New Roman"/>
            </a:endParaRPr>
          </a:p>
          <a:p>
            <a:pPr marL="1316355" lvl="1" indent="-619760">
              <a:lnSpc>
                <a:spcPct val="100000"/>
              </a:lnSpc>
              <a:spcBef>
                <a:spcPts val="1295"/>
              </a:spcBef>
              <a:buAutoNum type="arabicPeriod"/>
              <a:tabLst>
                <a:tab pos="1316355" algn="l"/>
                <a:tab pos="131699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refuerzo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8454390" y="6399049"/>
            <a:ext cx="1905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dirty="0">
                <a:latin typeface="Times New Roman"/>
                <a:cs typeface="Times New Roman"/>
              </a:rPr>
              <a:t>2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457200" y="3338880"/>
            <a:ext cx="8229600" cy="3228975"/>
            <a:chOff x="457200" y="3338880"/>
            <a:chExt cx="8229600" cy="3228975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7"/>
              <a:ext cx="822325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5999"/>
              <a:ext cx="8229600" cy="15849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7"/>
              <a:ext cx="822325" cy="33020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74447" y="3338880"/>
              <a:ext cx="6803535" cy="2854923"/>
            </a:xfrm>
            <a:prstGeom prst="rect">
              <a:avLst/>
            </a:prstGeom>
          </p:spPr>
        </p:pic>
      </p:grp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3340100" y="362203"/>
            <a:ext cx="24638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Cerebro</a:t>
            </a:r>
            <a:r>
              <a:rPr spc="-15" dirty="0"/>
              <a:t> </a:t>
            </a:r>
            <a:r>
              <a:rPr spc="-10" dirty="0"/>
              <a:t>humano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3411358" y="5134683"/>
            <a:ext cx="549275" cy="3022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00" spc="-20" dirty="0">
                <a:latin typeface="Times New Roman"/>
                <a:cs typeface="Times New Roman"/>
              </a:rPr>
              <a:t>Soma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381481" y="5235797"/>
            <a:ext cx="549275" cy="3022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00" spc="-20" dirty="0">
                <a:latin typeface="Times New Roman"/>
                <a:cs typeface="Times New Roman"/>
              </a:rPr>
              <a:t>Soma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29553" y="871107"/>
            <a:ext cx="8821420" cy="2707640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66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Célula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nerviosa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neurona:</a:t>
            </a:r>
            <a:endParaRPr sz="20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51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célula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contiene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cuerpo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soma</a:t>
            </a:r>
            <a:r>
              <a:rPr sz="1800" dirty="0">
                <a:latin typeface="Times New Roman"/>
                <a:cs typeface="Times New Roman"/>
              </a:rPr>
              <a:t>),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fibras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dentridas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fibra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larga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(</a:t>
            </a:r>
            <a:r>
              <a:rPr sz="1800" i="1" spc="-10" dirty="0">
                <a:latin typeface="Times New Roman"/>
                <a:cs typeface="Times New Roman"/>
              </a:rPr>
              <a:t>axón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43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 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conecta 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otras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(entre 10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 100.000)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(conexión:</a:t>
            </a:r>
            <a:r>
              <a:rPr sz="1800" spc="45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sinapsis)</a:t>
            </a:r>
            <a:endParaRPr sz="18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434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neuronas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propagan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señales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mediante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reacciones</a:t>
            </a:r>
            <a:r>
              <a:rPr sz="1800" spc="-10" dirty="0">
                <a:latin typeface="Times New Roman"/>
                <a:cs typeface="Times New Roman"/>
              </a:rPr>
              <a:t> electroquímicas</a:t>
            </a:r>
            <a:endParaRPr sz="18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359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señales:</a:t>
            </a:r>
            <a:endParaRPr sz="1800">
              <a:latin typeface="Times New Roman"/>
              <a:cs typeface="Times New Roman"/>
            </a:endParaRPr>
          </a:p>
          <a:p>
            <a:pPr marL="1191895" lvl="2" indent="-228600">
              <a:lnSpc>
                <a:spcPct val="100000"/>
              </a:lnSpc>
              <a:spcBef>
                <a:spcPts val="439"/>
              </a:spcBef>
              <a:buChar char="•"/>
              <a:tabLst>
                <a:tab pos="1191895" algn="l"/>
                <a:tab pos="1192530" algn="l"/>
              </a:tabLst>
            </a:pPr>
            <a:r>
              <a:rPr sz="1600" dirty="0">
                <a:latin typeface="Times New Roman"/>
                <a:cs typeface="Times New Roman"/>
              </a:rPr>
              <a:t>controlan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actividad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del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cerebro</a:t>
            </a:r>
            <a:r>
              <a:rPr sz="1600" spc="409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(</a:t>
            </a:r>
            <a:r>
              <a:rPr sz="1600" i="1" spc="-10" dirty="0">
                <a:latin typeface="Times New Roman"/>
                <a:cs typeface="Times New Roman"/>
              </a:rPr>
              <a:t>pensamiento</a:t>
            </a:r>
            <a:r>
              <a:rPr sz="1600" spc="-1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  <a:p>
            <a:pPr marL="1191895" lvl="2" indent="-228600">
              <a:lnSpc>
                <a:spcPct val="100000"/>
              </a:lnSpc>
              <a:spcBef>
                <a:spcPts val="359"/>
              </a:spcBef>
              <a:buChar char="•"/>
              <a:tabLst>
                <a:tab pos="1191895" algn="l"/>
                <a:tab pos="1192530" algn="l"/>
              </a:tabLst>
            </a:pPr>
            <a:r>
              <a:rPr sz="1600" dirty="0">
                <a:latin typeface="Times New Roman"/>
                <a:cs typeface="Times New Roman"/>
              </a:rPr>
              <a:t>permiten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establecer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cambios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posición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conectividad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neuronas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(</a:t>
            </a:r>
            <a:r>
              <a:rPr sz="1600" i="1" spc="-10" dirty="0">
                <a:latin typeface="Times New Roman"/>
                <a:cs typeface="Times New Roman"/>
              </a:rPr>
              <a:t>aprendizaje</a:t>
            </a:r>
            <a:r>
              <a:rPr sz="1600" spc="-1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  <a:p>
            <a:pPr marL="2501900">
              <a:lnSpc>
                <a:spcPct val="100000"/>
              </a:lnSpc>
              <a:spcBef>
                <a:spcPts val="969"/>
              </a:spcBef>
            </a:pPr>
            <a:r>
              <a:rPr sz="1800" spc="-10" dirty="0">
                <a:latin typeface="Times New Roman"/>
                <a:cs typeface="Times New Roman"/>
              </a:rPr>
              <a:t>Sinapsis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363949" y="3781388"/>
            <a:ext cx="791210" cy="3022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00" spc="-10" dirty="0">
                <a:latin typeface="Times New Roman"/>
                <a:cs typeface="Times New Roman"/>
              </a:rPr>
              <a:t>Sinapsis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766643" y="5452702"/>
            <a:ext cx="915035" cy="3022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00" spc="-10" dirty="0">
                <a:latin typeface="Times New Roman"/>
                <a:cs typeface="Times New Roman"/>
              </a:rPr>
              <a:t>Dendritas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248721" y="3940521"/>
            <a:ext cx="537210" cy="3022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00" spc="-20" dirty="0">
                <a:latin typeface="Times New Roman"/>
                <a:cs typeface="Times New Roman"/>
              </a:rPr>
              <a:t>Axon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342060" y="5883647"/>
            <a:ext cx="791210" cy="3022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00" spc="-10" dirty="0">
                <a:latin typeface="Times New Roman"/>
                <a:cs typeface="Times New Roman"/>
              </a:rPr>
              <a:t>Sinapsis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875869" y="3723712"/>
            <a:ext cx="915035" cy="3022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00" spc="-10" dirty="0">
                <a:latin typeface="Times New Roman"/>
                <a:cs typeface="Times New Roman"/>
              </a:rPr>
              <a:t>Dendritas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858741" y="4090327"/>
            <a:ext cx="537210" cy="3022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00" spc="-20" dirty="0">
                <a:latin typeface="Times New Roman"/>
                <a:cs typeface="Times New Roman"/>
              </a:rPr>
              <a:t>Axon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19" name="object 1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8454390" y="6399049"/>
            <a:ext cx="1905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3340100" y="362203"/>
            <a:ext cx="24638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Cerebro</a:t>
            </a:r>
            <a:r>
              <a:rPr spc="-15" dirty="0"/>
              <a:t> </a:t>
            </a:r>
            <a:r>
              <a:rPr spc="-10" dirty="0"/>
              <a:t>humano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64540" y="871107"/>
            <a:ext cx="7694295" cy="526732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66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Funcionamiento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neurona: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51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dentridas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reciben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señales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(muchas)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otras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neuronas</a:t>
            </a:r>
            <a:r>
              <a:rPr sz="1800" spc="-10" dirty="0">
                <a:latin typeface="Times New Roman"/>
                <a:cs typeface="Times New Roman"/>
              </a:rPr>
              <a:t> (</a:t>
            </a:r>
            <a:r>
              <a:rPr sz="1800" i="1" spc="-10" dirty="0">
                <a:latin typeface="Times New Roman"/>
                <a:cs typeface="Times New Roman"/>
              </a:rPr>
              <a:t>entradas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3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influencia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colectiva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entradas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activar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neurona</a:t>
            </a:r>
            <a:endParaRPr sz="1800">
              <a:latin typeface="Times New Roman"/>
              <a:cs typeface="Times New Roman"/>
            </a:endParaRPr>
          </a:p>
          <a:p>
            <a:pPr marL="772795" marR="233045" lvl="1" indent="-285750">
              <a:lnSpc>
                <a:spcPts val="2110"/>
              </a:lnSpc>
              <a:spcBef>
                <a:spcPts val="54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activada transporta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señal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</a:t>
            </a:r>
            <a:r>
              <a:rPr sz="1800" spc="-20" dirty="0">
                <a:latin typeface="Times New Roman"/>
                <a:cs typeface="Times New Roman"/>
              </a:rPr>
              <a:t>está </a:t>
            </a:r>
            <a:r>
              <a:rPr sz="1800" dirty="0">
                <a:latin typeface="Times New Roman"/>
                <a:cs typeface="Times New Roman"/>
              </a:rPr>
              <a:t>conectada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(</a:t>
            </a:r>
            <a:r>
              <a:rPr sz="1800" i="1" spc="-10" dirty="0">
                <a:latin typeface="Times New Roman"/>
                <a:cs typeface="Times New Roman"/>
              </a:rPr>
              <a:t>salida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39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este</a:t>
            </a:r>
            <a:r>
              <a:rPr sz="2000" spc="-10" dirty="0">
                <a:latin typeface="Times New Roman"/>
                <a:cs typeface="Times New Roman"/>
              </a:rPr>
              <a:t> procedimiento:</a:t>
            </a:r>
            <a:endParaRPr sz="2000">
              <a:latin typeface="Times New Roman"/>
              <a:cs typeface="Times New Roman"/>
            </a:endParaRPr>
          </a:p>
          <a:p>
            <a:pPr marL="772795" marR="385445" lvl="1" indent="-285750">
              <a:lnSpc>
                <a:spcPts val="2110"/>
              </a:lnSpc>
              <a:spcBef>
                <a:spcPts val="60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sólo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activa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influencia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colectiva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sus</a:t>
            </a:r>
            <a:r>
              <a:rPr sz="1800" spc="-10" dirty="0">
                <a:latin typeface="Times New Roman"/>
                <a:cs typeface="Times New Roman"/>
              </a:rPr>
              <a:t> entradas </a:t>
            </a:r>
            <a:r>
              <a:rPr sz="1800" dirty="0">
                <a:latin typeface="Times New Roman"/>
                <a:cs typeface="Times New Roman"/>
              </a:rPr>
              <a:t>supera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nivel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mínimo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potencial</a:t>
            </a:r>
            <a:r>
              <a:rPr sz="1800" spc="-10" dirty="0">
                <a:latin typeface="Times New Roman"/>
                <a:cs typeface="Times New Roman"/>
              </a:rPr>
              <a:t> eléctrico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37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sinapsis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influyen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forma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distinta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activación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neurona</a:t>
            </a:r>
            <a:endParaRPr sz="1800">
              <a:latin typeface="Times New Roman"/>
              <a:cs typeface="Times New Roman"/>
            </a:endParaRPr>
          </a:p>
          <a:p>
            <a:pPr marL="1191895" lvl="2" indent="-228600">
              <a:lnSpc>
                <a:spcPct val="100000"/>
              </a:lnSpc>
              <a:spcBef>
                <a:spcPts val="440"/>
              </a:spcBef>
              <a:buChar char="•"/>
              <a:tabLst>
                <a:tab pos="1191895" algn="l"/>
                <a:tab pos="1192530" algn="l"/>
              </a:tabLst>
            </a:pPr>
            <a:r>
              <a:rPr sz="1600" dirty="0">
                <a:latin typeface="Times New Roman"/>
                <a:cs typeface="Times New Roman"/>
              </a:rPr>
              <a:t>algunas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refuerzan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activación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(con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diferentes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grados)</a:t>
            </a:r>
            <a:endParaRPr sz="1600">
              <a:latin typeface="Times New Roman"/>
              <a:cs typeface="Times New Roman"/>
            </a:endParaRPr>
          </a:p>
          <a:p>
            <a:pPr marL="1191895" lvl="2" indent="-228600">
              <a:lnSpc>
                <a:spcPct val="100000"/>
              </a:lnSpc>
              <a:spcBef>
                <a:spcPts val="385"/>
              </a:spcBef>
              <a:buChar char="•"/>
              <a:tabLst>
                <a:tab pos="1191895" algn="l"/>
                <a:tab pos="1192530" algn="l"/>
              </a:tabLst>
            </a:pPr>
            <a:r>
              <a:rPr sz="1600" dirty="0">
                <a:latin typeface="Times New Roman"/>
                <a:cs typeface="Times New Roman"/>
              </a:rPr>
              <a:t>otras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inhiben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activación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(con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diferentes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grados)</a:t>
            </a:r>
            <a:endParaRPr sz="16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37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salida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 neurona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su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vez,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entrada 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muchas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otras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neuronas</a:t>
            </a:r>
            <a:endParaRPr sz="18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4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spc="-20" dirty="0">
                <a:latin typeface="Times New Roman"/>
                <a:cs typeface="Times New Roman"/>
              </a:rPr>
              <a:t>Variabilidad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sinapsis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39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grado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influencia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 sinapsis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cambiar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tiempo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34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incluso,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crean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nuevas</a:t>
            </a:r>
            <a:r>
              <a:rPr sz="1800" spc="-10" dirty="0">
                <a:latin typeface="Times New Roman"/>
                <a:cs typeface="Times New Roman"/>
              </a:rPr>
              <a:t> sinapsis</a:t>
            </a:r>
            <a:endParaRPr sz="18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44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cree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variabilidad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base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humano.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8454390" y="6399049"/>
            <a:ext cx="1905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dirty="0">
                <a:latin typeface="Times New Roman"/>
                <a:cs typeface="Times New Roman"/>
              </a:rPr>
              <a:t>4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304415">
              <a:lnSpc>
                <a:spcPct val="100000"/>
              </a:lnSpc>
              <a:spcBef>
                <a:spcPts val="100"/>
              </a:spcBef>
            </a:pPr>
            <a:r>
              <a:rPr dirty="0"/>
              <a:t>Neuronas</a:t>
            </a:r>
            <a:r>
              <a:rPr spc="-20" dirty="0"/>
              <a:t> </a:t>
            </a:r>
            <a:r>
              <a:rPr spc="-10" dirty="0"/>
              <a:t>artificiales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39140" y="3814571"/>
            <a:ext cx="3921760" cy="2223135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321945" indent="-283845">
              <a:lnSpc>
                <a:spcPct val="100000"/>
              </a:lnSpc>
              <a:spcBef>
                <a:spcPts val="605"/>
              </a:spcBef>
              <a:buFont typeface="Times New Roman"/>
              <a:buChar char="•"/>
              <a:tabLst>
                <a:tab pos="321945" algn="l"/>
                <a:tab pos="322580" algn="l"/>
              </a:tabLst>
            </a:pPr>
            <a:r>
              <a:rPr sz="2000" i="1" dirty="0">
                <a:latin typeface="Times New Roman"/>
                <a:cs typeface="Times New Roman"/>
              </a:rPr>
              <a:t>x</a:t>
            </a:r>
            <a:r>
              <a:rPr sz="1950" i="1" baseline="-17094" dirty="0">
                <a:latin typeface="Times New Roman"/>
                <a:cs typeface="Times New Roman"/>
              </a:rPr>
              <a:t>1</a:t>
            </a:r>
            <a:r>
              <a:rPr sz="2000" i="1" dirty="0">
                <a:latin typeface="Times New Roman"/>
                <a:cs typeface="Times New Roman"/>
              </a:rPr>
              <a:t>,…,x</a:t>
            </a:r>
            <a:r>
              <a:rPr sz="1950" i="1" baseline="-17094" dirty="0">
                <a:latin typeface="Times New Roman"/>
                <a:cs typeface="Times New Roman"/>
              </a:rPr>
              <a:t>n</a:t>
            </a:r>
            <a:r>
              <a:rPr sz="1950" i="1" spc="30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– </a:t>
            </a:r>
            <a:r>
              <a:rPr sz="2000" spc="-10" dirty="0">
                <a:latin typeface="Times New Roman"/>
                <a:cs typeface="Times New Roman"/>
              </a:rPr>
              <a:t>entradas</a:t>
            </a:r>
            <a:endParaRPr sz="2000">
              <a:latin typeface="Times New Roman"/>
              <a:cs typeface="Times New Roman"/>
            </a:endParaRPr>
          </a:p>
          <a:p>
            <a:pPr marL="321945" indent="-283845">
              <a:lnSpc>
                <a:spcPct val="100000"/>
              </a:lnSpc>
              <a:spcBef>
                <a:spcPts val="500"/>
              </a:spcBef>
              <a:buFont typeface="Times New Roman"/>
              <a:buChar char="•"/>
              <a:tabLst>
                <a:tab pos="321945" algn="l"/>
                <a:tab pos="322580" algn="l"/>
              </a:tabLst>
            </a:pPr>
            <a:r>
              <a:rPr sz="2000" i="1" dirty="0">
                <a:latin typeface="Times New Roman"/>
                <a:cs typeface="Times New Roman"/>
              </a:rPr>
              <a:t>w</a:t>
            </a:r>
            <a:r>
              <a:rPr sz="1950" i="1" baseline="-17094" dirty="0">
                <a:latin typeface="Times New Roman"/>
                <a:cs typeface="Times New Roman"/>
              </a:rPr>
              <a:t>1</a:t>
            </a:r>
            <a:r>
              <a:rPr sz="2000" i="1" dirty="0">
                <a:latin typeface="Times New Roman"/>
                <a:cs typeface="Times New Roman"/>
              </a:rPr>
              <a:t>,…,w</a:t>
            </a:r>
            <a:r>
              <a:rPr sz="1950" i="1" baseline="-17094" dirty="0">
                <a:latin typeface="Times New Roman"/>
                <a:cs typeface="Times New Roman"/>
              </a:rPr>
              <a:t>n</a:t>
            </a:r>
            <a:r>
              <a:rPr sz="1950" i="1" spc="277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–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pesos</a:t>
            </a:r>
            <a:endParaRPr sz="2000">
              <a:latin typeface="Times New Roman"/>
              <a:cs typeface="Times New Roman"/>
            </a:endParaRPr>
          </a:p>
          <a:p>
            <a:pPr marL="321945" indent="-283845">
              <a:lnSpc>
                <a:spcPct val="100000"/>
              </a:lnSpc>
              <a:spcBef>
                <a:spcPts val="385"/>
              </a:spcBef>
              <a:buFont typeface="Times New Roman"/>
              <a:buChar char="•"/>
              <a:tabLst>
                <a:tab pos="321945" algn="l"/>
                <a:tab pos="322580" algn="l"/>
              </a:tabLst>
            </a:pPr>
            <a:r>
              <a:rPr sz="2000" i="1" dirty="0">
                <a:latin typeface="Times New Roman"/>
                <a:cs typeface="Times New Roman"/>
              </a:rPr>
              <a:t>w</a:t>
            </a:r>
            <a:r>
              <a:rPr sz="1950" i="1" baseline="-17094" dirty="0">
                <a:latin typeface="Times New Roman"/>
                <a:cs typeface="Times New Roman"/>
              </a:rPr>
              <a:t>0</a:t>
            </a:r>
            <a:r>
              <a:rPr sz="1950" i="1" spc="262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–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sesgo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0" dirty="0">
                <a:latin typeface="Times New Roman"/>
                <a:cs typeface="Times New Roman"/>
              </a:rPr>
              <a:t> neurona</a:t>
            </a:r>
            <a:endParaRPr sz="2000">
              <a:latin typeface="Times New Roman"/>
              <a:cs typeface="Times New Roman"/>
            </a:endParaRPr>
          </a:p>
          <a:p>
            <a:pPr marL="3219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321945" algn="l"/>
                <a:tab pos="322580" algn="l"/>
              </a:tabLst>
            </a:pP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–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entrada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colectiva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(acumulada)</a:t>
            </a:r>
            <a:endParaRPr sz="2000">
              <a:latin typeface="Times New Roman"/>
              <a:cs typeface="Times New Roman"/>
            </a:endParaRPr>
          </a:p>
          <a:p>
            <a:pPr marL="321945" indent="-283845">
              <a:lnSpc>
                <a:spcPct val="100000"/>
              </a:lnSpc>
              <a:spcBef>
                <a:spcPts val="505"/>
              </a:spcBef>
              <a:buFont typeface="Times New Roman"/>
              <a:buChar char="•"/>
              <a:tabLst>
                <a:tab pos="321945" algn="l"/>
                <a:tab pos="322580" algn="l"/>
              </a:tabLst>
            </a:pPr>
            <a:r>
              <a:rPr sz="2000" i="1" dirty="0">
                <a:latin typeface="Times New Roman"/>
                <a:cs typeface="Times New Roman"/>
              </a:rPr>
              <a:t>g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activación: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g(en)=Y</a:t>
            </a:r>
            <a:endParaRPr sz="2000">
              <a:latin typeface="Times New Roman"/>
              <a:cs typeface="Times New Roman"/>
            </a:endParaRPr>
          </a:p>
          <a:p>
            <a:pPr marL="321945" indent="-283845">
              <a:lnSpc>
                <a:spcPct val="100000"/>
              </a:lnSpc>
              <a:spcBef>
                <a:spcPts val="505"/>
              </a:spcBef>
              <a:buFont typeface="Times New Roman"/>
              <a:buChar char="•"/>
              <a:tabLst>
                <a:tab pos="321945" algn="l"/>
                <a:tab pos="322580" algn="l"/>
              </a:tabLst>
            </a:pPr>
            <a:r>
              <a:rPr sz="2000" i="1" dirty="0">
                <a:latin typeface="Times New Roman"/>
                <a:cs typeface="Times New Roman"/>
              </a:rPr>
              <a:t>Y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– </a:t>
            </a:r>
            <a:r>
              <a:rPr sz="2000" spc="-10" dirty="0">
                <a:latin typeface="Times New Roman"/>
                <a:cs typeface="Times New Roman"/>
              </a:rPr>
              <a:t>salida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3616325" y="1958975"/>
            <a:ext cx="2787650" cy="1227455"/>
            <a:chOff x="3616325" y="1958975"/>
            <a:chExt cx="2787650" cy="1227455"/>
          </a:xfrm>
        </p:grpSpPr>
        <p:sp>
          <p:nvSpPr>
            <p:cNvPr id="11" name="object 11"/>
            <p:cNvSpPr/>
            <p:nvPr/>
          </p:nvSpPr>
          <p:spPr>
            <a:xfrm>
              <a:off x="3621087" y="1963737"/>
              <a:ext cx="2778125" cy="1217930"/>
            </a:xfrm>
            <a:custGeom>
              <a:avLst/>
              <a:gdLst/>
              <a:ahLst/>
              <a:cxnLst/>
              <a:rect l="l" t="t" r="r" b="b"/>
              <a:pathLst>
                <a:path w="2778125" h="1217930">
                  <a:moveTo>
                    <a:pt x="1389062" y="0"/>
                  </a:moveTo>
                  <a:lnTo>
                    <a:pt x="1323672" y="662"/>
                  </a:lnTo>
                  <a:lnTo>
                    <a:pt x="1259061" y="2631"/>
                  </a:lnTo>
                  <a:lnTo>
                    <a:pt x="1195295" y="5876"/>
                  </a:lnTo>
                  <a:lnTo>
                    <a:pt x="1132440" y="10368"/>
                  </a:lnTo>
                  <a:lnTo>
                    <a:pt x="1070563" y="16079"/>
                  </a:lnTo>
                  <a:lnTo>
                    <a:pt x="1009731" y="22978"/>
                  </a:lnTo>
                  <a:lnTo>
                    <a:pt x="950011" y="31037"/>
                  </a:lnTo>
                  <a:lnTo>
                    <a:pt x="891469" y="40226"/>
                  </a:lnTo>
                  <a:lnTo>
                    <a:pt x="834173" y="50517"/>
                  </a:lnTo>
                  <a:lnTo>
                    <a:pt x="778188" y="61879"/>
                  </a:lnTo>
                  <a:lnTo>
                    <a:pt x="723581" y="74285"/>
                  </a:lnTo>
                  <a:lnTo>
                    <a:pt x="670420" y="87703"/>
                  </a:lnTo>
                  <a:lnTo>
                    <a:pt x="618771" y="102106"/>
                  </a:lnTo>
                  <a:lnTo>
                    <a:pt x="568700" y="117464"/>
                  </a:lnTo>
                  <a:lnTo>
                    <a:pt x="520274" y="133748"/>
                  </a:lnTo>
                  <a:lnTo>
                    <a:pt x="473561" y="150928"/>
                  </a:lnTo>
                  <a:lnTo>
                    <a:pt x="428626" y="168975"/>
                  </a:lnTo>
                  <a:lnTo>
                    <a:pt x="385537" y="187861"/>
                  </a:lnTo>
                  <a:lnTo>
                    <a:pt x="344360" y="207555"/>
                  </a:lnTo>
                  <a:lnTo>
                    <a:pt x="305161" y="228029"/>
                  </a:lnTo>
                  <a:lnTo>
                    <a:pt x="268008" y="249253"/>
                  </a:lnTo>
                  <a:lnTo>
                    <a:pt x="232967" y="271198"/>
                  </a:lnTo>
                  <a:lnTo>
                    <a:pt x="200106" y="293835"/>
                  </a:lnTo>
                  <a:lnTo>
                    <a:pt x="169489" y="317135"/>
                  </a:lnTo>
                  <a:lnTo>
                    <a:pt x="115261" y="365606"/>
                  </a:lnTo>
                  <a:lnTo>
                    <a:pt x="70815" y="416376"/>
                  </a:lnTo>
                  <a:lnTo>
                    <a:pt x="36686" y="469212"/>
                  </a:lnTo>
                  <a:lnTo>
                    <a:pt x="13407" y="523880"/>
                  </a:lnTo>
                  <a:lnTo>
                    <a:pt x="1511" y="580146"/>
                  </a:lnTo>
                  <a:lnTo>
                    <a:pt x="0" y="608806"/>
                  </a:lnTo>
                  <a:lnTo>
                    <a:pt x="1511" y="637465"/>
                  </a:lnTo>
                  <a:lnTo>
                    <a:pt x="13407" y="693731"/>
                  </a:lnTo>
                  <a:lnTo>
                    <a:pt x="36686" y="748400"/>
                  </a:lnTo>
                  <a:lnTo>
                    <a:pt x="70815" y="801236"/>
                  </a:lnTo>
                  <a:lnTo>
                    <a:pt x="115261" y="852006"/>
                  </a:lnTo>
                  <a:lnTo>
                    <a:pt x="169489" y="900477"/>
                  </a:lnTo>
                  <a:lnTo>
                    <a:pt x="200106" y="923777"/>
                  </a:lnTo>
                  <a:lnTo>
                    <a:pt x="232967" y="946414"/>
                  </a:lnTo>
                  <a:lnTo>
                    <a:pt x="268008" y="968359"/>
                  </a:lnTo>
                  <a:lnTo>
                    <a:pt x="305161" y="989583"/>
                  </a:lnTo>
                  <a:lnTo>
                    <a:pt x="344360" y="1010057"/>
                  </a:lnTo>
                  <a:lnTo>
                    <a:pt x="385537" y="1029751"/>
                  </a:lnTo>
                  <a:lnTo>
                    <a:pt x="428626" y="1048637"/>
                  </a:lnTo>
                  <a:lnTo>
                    <a:pt x="473561" y="1066684"/>
                  </a:lnTo>
                  <a:lnTo>
                    <a:pt x="520274" y="1083864"/>
                  </a:lnTo>
                  <a:lnTo>
                    <a:pt x="568700" y="1100148"/>
                  </a:lnTo>
                  <a:lnTo>
                    <a:pt x="618771" y="1115506"/>
                  </a:lnTo>
                  <a:lnTo>
                    <a:pt x="670420" y="1129909"/>
                  </a:lnTo>
                  <a:lnTo>
                    <a:pt x="723581" y="1143327"/>
                  </a:lnTo>
                  <a:lnTo>
                    <a:pt x="778188" y="1155732"/>
                  </a:lnTo>
                  <a:lnTo>
                    <a:pt x="834173" y="1167095"/>
                  </a:lnTo>
                  <a:lnTo>
                    <a:pt x="891469" y="1177385"/>
                  </a:lnTo>
                  <a:lnTo>
                    <a:pt x="950011" y="1186575"/>
                  </a:lnTo>
                  <a:lnTo>
                    <a:pt x="1009731" y="1194634"/>
                  </a:lnTo>
                  <a:lnTo>
                    <a:pt x="1070563" y="1201533"/>
                  </a:lnTo>
                  <a:lnTo>
                    <a:pt x="1132440" y="1207243"/>
                  </a:lnTo>
                  <a:lnTo>
                    <a:pt x="1195295" y="1211736"/>
                  </a:lnTo>
                  <a:lnTo>
                    <a:pt x="1259061" y="1214981"/>
                  </a:lnTo>
                  <a:lnTo>
                    <a:pt x="1323672" y="1216949"/>
                  </a:lnTo>
                  <a:lnTo>
                    <a:pt x="1389062" y="1217612"/>
                  </a:lnTo>
                  <a:lnTo>
                    <a:pt x="1454452" y="1216949"/>
                  </a:lnTo>
                  <a:lnTo>
                    <a:pt x="1519063" y="1214981"/>
                  </a:lnTo>
                  <a:lnTo>
                    <a:pt x="1582830" y="1211736"/>
                  </a:lnTo>
                  <a:lnTo>
                    <a:pt x="1645685" y="1207243"/>
                  </a:lnTo>
                  <a:lnTo>
                    <a:pt x="1707562" y="1201533"/>
                  </a:lnTo>
                  <a:lnTo>
                    <a:pt x="1768393" y="1194634"/>
                  </a:lnTo>
                  <a:lnTo>
                    <a:pt x="1828113" y="1186575"/>
                  </a:lnTo>
                  <a:lnTo>
                    <a:pt x="1886655" y="1177385"/>
                  </a:lnTo>
                  <a:lnTo>
                    <a:pt x="1943952" y="1167095"/>
                  </a:lnTo>
                  <a:lnTo>
                    <a:pt x="1999937" y="1155732"/>
                  </a:lnTo>
                  <a:lnTo>
                    <a:pt x="2054543" y="1143327"/>
                  </a:lnTo>
                  <a:lnTo>
                    <a:pt x="2107704" y="1129909"/>
                  </a:lnTo>
                  <a:lnTo>
                    <a:pt x="2159354" y="1115506"/>
                  </a:lnTo>
                  <a:lnTo>
                    <a:pt x="2209425" y="1100148"/>
                  </a:lnTo>
                  <a:lnTo>
                    <a:pt x="2257850" y="1083864"/>
                  </a:lnTo>
                  <a:lnTo>
                    <a:pt x="2304563" y="1066684"/>
                  </a:lnTo>
                  <a:lnTo>
                    <a:pt x="2349498" y="1048637"/>
                  </a:lnTo>
                  <a:lnTo>
                    <a:pt x="2392588" y="1029751"/>
                  </a:lnTo>
                  <a:lnTo>
                    <a:pt x="2433765" y="1010057"/>
                  </a:lnTo>
                  <a:lnTo>
                    <a:pt x="2472963" y="989583"/>
                  </a:lnTo>
                  <a:lnTo>
                    <a:pt x="2510116" y="968359"/>
                  </a:lnTo>
                  <a:lnTo>
                    <a:pt x="2545157" y="946414"/>
                  </a:lnTo>
                  <a:lnTo>
                    <a:pt x="2578019" y="923777"/>
                  </a:lnTo>
                  <a:lnTo>
                    <a:pt x="2608635" y="900477"/>
                  </a:lnTo>
                  <a:lnTo>
                    <a:pt x="2662864" y="852006"/>
                  </a:lnTo>
                  <a:lnTo>
                    <a:pt x="2707309" y="801236"/>
                  </a:lnTo>
                  <a:lnTo>
                    <a:pt x="2741438" y="748400"/>
                  </a:lnTo>
                  <a:lnTo>
                    <a:pt x="2764717" y="693731"/>
                  </a:lnTo>
                  <a:lnTo>
                    <a:pt x="2776613" y="637465"/>
                  </a:lnTo>
                  <a:lnTo>
                    <a:pt x="2778125" y="608806"/>
                  </a:lnTo>
                  <a:lnTo>
                    <a:pt x="2776613" y="580146"/>
                  </a:lnTo>
                  <a:lnTo>
                    <a:pt x="2764717" y="523880"/>
                  </a:lnTo>
                  <a:lnTo>
                    <a:pt x="2741438" y="469212"/>
                  </a:lnTo>
                  <a:lnTo>
                    <a:pt x="2707309" y="416376"/>
                  </a:lnTo>
                  <a:lnTo>
                    <a:pt x="2662864" y="365606"/>
                  </a:lnTo>
                  <a:lnTo>
                    <a:pt x="2608635" y="317135"/>
                  </a:lnTo>
                  <a:lnTo>
                    <a:pt x="2578019" y="293835"/>
                  </a:lnTo>
                  <a:lnTo>
                    <a:pt x="2545157" y="271198"/>
                  </a:lnTo>
                  <a:lnTo>
                    <a:pt x="2510116" y="249253"/>
                  </a:lnTo>
                  <a:lnTo>
                    <a:pt x="2472963" y="228029"/>
                  </a:lnTo>
                  <a:lnTo>
                    <a:pt x="2433765" y="207555"/>
                  </a:lnTo>
                  <a:lnTo>
                    <a:pt x="2392588" y="187861"/>
                  </a:lnTo>
                  <a:lnTo>
                    <a:pt x="2349498" y="168975"/>
                  </a:lnTo>
                  <a:lnTo>
                    <a:pt x="2304563" y="150928"/>
                  </a:lnTo>
                  <a:lnTo>
                    <a:pt x="2257850" y="133748"/>
                  </a:lnTo>
                  <a:lnTo>
                    <a:pt x="2209425" y="117464"/>
                  </a:lnTo>
                  <a:lnTo>
                    <a:pt x="2159354" y="102106"/>
                  </a:lnTo>
                  <a:lnTo>
                    <a:pt x="2107704" y="87703"/>
                  </a:lnTo>
                  <a:lnTo>
                    <a:pt x="2054543" y="74285"/>
                  </a:lnTo>
                  <a:lnTo>
                    <a:pt x="1999937" y="61879"/>
                  </a:lnTo>
                  <a:lnTo>
                    <a:pt x="1943952" y="50517"/>
                  </a:lnTo>
                  <a:lnTo>
                    <a:pt x="1886655" y="40226"/>
                  </a:lnTo>
                  <a:lnTo>
                    <a:pt x="1828113" y="31037"/>
                  </a:lnTo>
                  <a:lnTo>
                    <a:pt x="1768393" y="22978"/>
                  </a:lnTo>
                  <a:lnTo>
                    <a:pt x="1707562" y="16079"/>
                  </a:lnTo>
                  <a:lnTo>
                    <a:pt x="1645685" y="10368"/>
                  </a:lnTo>
                  <a:lnTo>
                    <a:pt x="1582830" y="5876"/>
                  </a:lnTo>
                  <a:lnTo>
                    <a:pt x="1519063" y="2631"/>
                  </a:lnTo>
                  <a:lnTo>
                    <a:pt x="1454452" y="662"/>
                  </a:lnTo>
                  <a:lnTo>
                    <a:pt x="1389062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621087" y="1963737"/>
              <a:ext cx="2778125" cy="1217930"/>
            </a:xfrm>
            <a:custGeom>
              <a:avLst/>
              <a:gdLst/>
              <a:ahLst/>
              <a:cxnLst/>
              <a:rect l="l" t="t" r="r" b="b"/>
              <a:pathLst>
                <a:path w="2778125" h="1217930">
                  <a:moveTo>
                    <a:pt x="0" y="608806"/>
                  </a:moveTo>
                  <a:lnTo>
                    <a:pt x="6003" y="551828"/>
                  </a:lnTo>
                  <a:lnTo>
                    <a:pt x="23656" y="496332"/>
                  </a:lnTo>
                  <a:lnTo>
                    <a:pt x="52427" y="442550"/>
                  </a:lnTo>
                  <a:lnTo>
                    <a:pt x="91781" y="390718"/>
                  </a:lnTo>
                  <a:lnTo>
                    <a:pt x="141185" y="341068"/>
                  </a:lnTo>
                  <a:lnTo>
                    <a:pt x="200105" y="293835"/>
                  </a:lnTo>
                  <a:lnTo>
                    <a:pt x="232967" y="271198"/>
                  </a:lnTo>
                  <a:lnTo>
                    <a:pt x="268008" y="249253"/>
                  </a:lnTo>
                  <a:lnTo>
                    <a:pt x="305161" y="228028"/>
                  </a:lnTo>
                  <a:lnTo>
                    <a:pt x="344359" y="207555"/>
                  </a:lnTo>
                  <a:lnTo>
                    <a:pt x="385537" y="187860"/>
                  </a:lnTo>
                  <a:lnTo>
                    <a:pt x="428626" y="168975"/>
                  </a:lnTo>
                  <a:lnTo>
                    <a:pt x="473561" y="150927"/>
                  </a:lnTo>
                  <a:lnTo>
                    <a:pt x="520274" y="133747"/>
                  </a:lnTo>
                  <a:lnTo>
                    <a:pt x="568700" y="117464"/>
                  </a:lnTo>
                  <a:lnTo>
                    <a:pt x="618770" y="102106"/>
                  </a:lnTo>
                  <a:lnTo>
                    <a:pt x="670420" y="87703"/>
                  </a:lnTo>
                  <a:lnTo>
                    <a:pt x="723581" y="74284"/>
                  </a:lnTo>
                  <a:lnTo>
                    <a:pt x="778187" y="61879"/>
                  </a:lnTo>
                  <a:lnTo>
                    <a:pt x="834172" y="50517"/>
                  </a:lnTo>
                  <a:lnTo>
                    <a:pt x="891469" y="40226"/>
                  </a:lnTo>
                  <a:lnTo>
                    <a:pt x="950011" y="31037"/>
                  </a:lnTo>
                  <a:lnTo>
                    <a:pt x="1009731" y="22978"/>
                  </a:lnTo>
                  <a:lnTo>
                    <a:pt x="1070562" y="16078"/>
                  </a:lnTo>
                  <a:lnTo>
                    <a:pt x="1132439" y="10368"/>
                  </a:lnTo>
                  <a:lnTo>
                    <a:pt x="1195294" y="5876"/>
                  </a:lnTo>
                  <a:lnTo>
                    <a:pt x="1259061" y="2631"/>
                  </a:lnTo>
                  <a:lnTo>
                    <a:pt x="1323672" y="662"/>
                  </a:lnTo>
                  <a:lnTo>
                    <a:pt x="1389062" y="0"/>
                  </a:lnTo>
                  <a:lnTo>
                    <a:pt x="1454451" y="662"/>
                  </a:lnTo>
                  <a:lnTo>
                    <a:pt x="1519062" y="2631"/>
                  </a:lnTo>
                  <a:lnTo>
                    <a:pt x="1582829" y="5876"/>
                  </a:lnTo>
                  <a:lnTo>
                    <a:pt x="1645684" y="10368"/>
                  </a:lnTo>
                  <a:lnTo>
                    <a:pt x="1707561" y="16078"/>
                  </a:lnTo>
                  <a:lnTo>
                    <a:pt x="1768393" y="22978"/>
                  </a:lnTo>
                  <a:lnTo>
                    <a:pt x="1828113" y="31037"/>
                  </a:lnTo>
                  <a:lnTo>
                    <a:pt x="1886655" y="40226"/>
                  </a:lnTo>
                  <a:lnTo>
                    <a:pt x="1943951" y="50517"/>
                  </a:lnTo>
                  <a:lnTo>
                    <a:pt x="1999936" y="61879"/>
                  </a:lnTo>
                  <a:lnTo>
                    <a:pt x="2054543" y="74284"/>
                  </a:lnTo>
                  <a:lnTo>
                    <a:pt x="2107704" y="87703"/>
                  </a:lnTo>
                  <a:lnTo>
                    <a:pt x="2159353" y="102106"/>
                  </a:lnTo>
                  <a:lnTo>
                    <a:pt x="2209424" y="117464"/>
                  </a:lnTo>
                  <a:lnTo>
                    <a:pt x="2257849" y="133747"/>
                  </a:lnTo>
                  <a:lnTo>
                    <a:pt x="2304563" y="150927"/>
                  </a:lnTo>
                  <a:lnTo>
                    <a:pt x="2349498" y="168975"/>
                  </a:lnTo>
                  <a:lnTo>
                    <a:pt x="2392587" y="187860"/>
                  </a:lnTo>
                  <a:lnTo>
                    <a:pt x="2433764" y="207555"/>
                  </a:lnTo>
                  <a:lnTo>
                    <a:pt x="2472963" y="228028"/>
                  </a:lnTo>
                  <a:lnTo>
                    <a:pt x="2510116" y="249253"/>
                  </a:lnTo>
                  <a:lnTo>
                    <a:pt x="2545157" y="271198"/>
                  </a:lnTo>
                  <a:lnTo>
                    <a:pt x="2578018" y="293835"/>
                  </a:lnTo>
                  <a:lnTo>
                    <a:pt x="2608635" y="317135"/>
                  </a:lnTo>
                  <a:lnTo>
                    <a:pt x="2662863" y="365605"/>
                  </a:lnTo>
                  <a:lnTo>
                    <a:pt x="2707309" y="416376"/>
                  </a:lnTo>
                  <a:lnTo>
                    <a:pt x="2741438" y="469212"/>
                  </a:lnTo>
                  <a:lnTo>
                    <a:pt x="2764717" y="523880"/>
                  </a:lnTo>
                  <a:lnTo>
                    <a:pt x="2776613" y="580146"/>
                  </a:lnTo>
                  <a:lnTo>
                    <a:pt x="2778125" y="608806"/>
                  </a:lnTo>
                  <a:lnTo>
                    <a:pt x="2776613" y="637465"/>
                  </a:lnTo>
                  <a:lnTo>
                    <a:pt x="2764717" y="693731"/>
                  </a:lnTo>
                  <a:lnTo>
                    <a:pt x="2741438" y="748399"/>
                  </a:lnTo>
                  <a:lnTo>
                    <a:pt x="2707309" y="801235"/>
                  </a:lnTo>
                  <a:lnTo>
                    <a:pt x="2662863" y="852006"/>
                  </a:lnTo>
                  <a:lnTo>
                    <a:pt x="2608635" y="900476"/>
                  </a:lnTo>
                  <a:lnTo>
                    <a:pt x="2578018" y="923776"/>
                  </a:lnTo>
                  <a:lnTo>
                    <a:pt x="2545157" y="946413"/>
                  </a:lnTo>
                  <a:lnTo>
                    <a:pt x="2510116" y="968358"/>
                  </a:lnTo>
                  <a:lnTo>
                    <a:pt x="2472963" y="989583"/>
                  </a:lnTo>
                  <a:lnTo>
                    <a:pt x="2433764" y="1010056"/>
                  </a:lnTo>
                  <a:lnTo>
                    <a:pt x="2392587" y="1029751"/>
                  </a:lnTo>
                  <a:lnTo>
                    <a:pt x="2349498" y="1048636"/>
                  </a:lnTo>
                  <a:lnTo>
                    <a:pt x="2304563" y="1066684"/>
                  </a:lnTo>
                  <a:lnTo>
                    <a:pt x="2257849" y="1083864"/>
                  </a:lnTo>
                  <a:lnTo>
                    <a:pt x="2209424" y="1100147"/>
                  </a:lnTo>
                  <a:lnTo>
                    <a:pt x="2159353" y="1115505"/>
                  </a:lnTo>
                  <a:lnTo>
                    <a:pt x="2107704" y="1129908"/>
                  </a:lnTo>
                  <a:lnTo>
                    <a:pt x="2054543" y="1143327"/>
                  </a:lnTo>
                  <a:lnTo>
                    <a:pt x="1999936" y="1155732"/>
                  </a:lnTo>
                  <a:lnTo>
                    <a:pt x="1943951" y="1167094"/>
                  </a:lnTo>
                  <a:lnTo>
                    <a:pt x="1886655" y="1177385"/>
                  </a:lnTo>
                  <a:lnTo>
                    <a:pt x="1828113" y="1186574"/>
                  </a:lnTo>
                  <a:lnTo>
                    <a:pt x="1768393" y="1194633"/>
                  </a:lnTo>
                  <a:lnTo>
                    <a:pt x="1707561" y="1201533"/>
                  </a:lnTo>
                  <a:lnTo>
                    <a:pt x="1645684" y="1207243"/>
                  </a:lnTo>
                  <a:lnTo>
                    <a:pt x="1582829" y="1211735"/>
                  </a:lnTo>
                  <a:lnTo>
                    <a:pt x="1519062" y="1214980"/>
                  </a:lnTo>
                  <a:lnTo>
                    <a:pt x="1454451" y="1216949"/>
                  </a:lnTo>
                  <a:lnTo>
                    <a:pt x="1389062" y="1217612"/>
                  </a:lnTo>
                  <a:lnTo>
                    <a:pt x="1323672" y="1216949"/>
                  </a:lnTo>
                  <a:lnTo>
                    <a:pt x="1259061" y="1214980"/>
                  </a:lnTo>
                  <a:lnTo>
                    <a:pt x="1195294" y="1211735"/>
                  </a:lnTo>
                  <a:lnTo>
                    <a:pt x="1132439" y="1207243"/>
                  </a:lnTo>
                  <a:lnTo>
                    <a:pt x="1070562" y="1201533"/>
                  </a:lnTo>
                  <a:lnTo>
                    <a:pt x="1009731" y="1194633"/>
                  </a:lnTo>
                  <a:lnTo>
                    <a:pt x="950011" y="1186574"/>
                  </a:lnTo>
                  <a:lnTo>
                    <a:pt x="891469" y="1177385"/>
                  </a:lnTo>
                  <a:lnTo>
                    <a:pt x="834172" y="1167094"/>
                  </a:lnTo>
                  <a:lnTo>
                    <a:pt x="778187" y="1155732"/>
                  </a:lnTo>
                  <a:lnTo>
                    <a:pt x="723581" y="1143327"/>
                  </a:lnTo>
                  <a:lnTo>
                    <a:pt x="670420" y="1129908"/>
                  </a:lnTo>
                  <a:lnTo>
                    <a:pt x="618770" y="1115505"/>
                  </a:lnTo>
                  <a:lnTo>
                    <a:pt x="568700" y="1100147"/>
                  </a:lnTo>
                  <a:lnTo>
                    <a:pt x="520274" y="1083864"/>
                  </a:lnTo>
                  <a:lnTo>
                    <a:pt x="473561" y="1066684"/>
                  </a:lnTo>
                  <a:lnTo>
                    <a:pt x="428626" y="1048636"/>
                  </a:lnTo>
                  <a:lnTo>
                    <a:pt x="385537" y="1029751"/>
                  </a:lnTo>
                  <a:lnTo>
                    <a:pt x="344359" y="1010056"/>
                  </a:lnTo>
                  <a:lnTo>
                    <a:pt x="305161" y="989583"/>
                  </a:lnTo>
                  <a:lnTo>
                    <a:pt x="268008" y="968358"/>
                  </a:lnTo>
                  <a:lnTo>
                    <a:pt x="232967" y="946413"/>
                  </a:lnTo>
                  <a:lnTo>
                    <a:pt x="200105" y="923776"/>
                  </a:lnTo>
                  <a:lnTo>
                    <a:pt x="169489" y="900476"/>
                  </a:lnTo>
                  <a:lnTo>
                    <a:pt x="115261" y="852006"/>
                  </a:lnTo>
                  <a:lnTo>
                    <a:pt x="70815" y="801235"/>
                  </a:lnTo>
                  <a:lnTo>
                    <a:pt x="36686" y="748399"/>
                  </a:lnTo>
                  <a:lnTo>
                    <a:pt x="13407" y="693731"/>
                  </a:lnTo>
                  <a:lnTo>
                    <a:pt x="1511" y="637465"/>
                  </a:lnTo>
                  <a:lnTo>
                    <a:pt x="0" y="6088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684837" y="2038350"/>
              <a:ext cx="0" cy="1079500"/>
            </a:xfrm>
            <a:custGeom>
              <a:avLst/>
              <a:gdLst/>
              <a:ahLst/>
              <a:cxnLst/>
              <a:rect l="l" t="t" r="r" b="b"/>
              <a:pathLst>
                <a:path h="1079500">
                  <a:moveTo>
                    <a:pt x="0" y="0"/>
                  </a:moveTo>
                  <a:lnTo>
                    <a:pt x="1" y="10795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754687" y="2312987"/>
              <a:ext cx="440055" cy="450850"/>
            </a:xfrm>
            <a:custGeom>
              <a:avLst/>
              <a:gdLst/>
              <a:ahLst/>
              <a:cxnLst/>
              <a:rect l="l" t="t" r="r" b="b"/>
              <a:pathLst>
                <a:path w="440054" h="450850">
                  <a:moveTo>
                    <a:pt x="439737" y="0"/>
                  </a:moveTo>
                  <a:lnTo>
                    <a:pt x="390676" y="8966"/>
                  </a:lnTo>
                  <a:lnTo>
                    <a:pt x="343674" y="20294"/>
                  </a:lnTo>
                  <a:lnTo>
                    <a:pt x="300405" y="36347"/>
                  </a:lnTo>
                  <a:lnTo>
                    <a:pt x="262546" y="59486"/>
                  </a:lnTo>
                  <a:lnTo>
                    <a:pt x="231774" y="92075"/>
                  </a:lnTo>
                  <a:lnTo>
                    <a:pt x="214635" y="131453"/>
                  </a:lnTo>
                  <a:lnTo>
                    <a:pt x="205257" y="182209"/>
                  </a:lnTo>
                  <a:lnTo>
                    <a:pt x="200024" y="238521"/>
                  </a:lnTo>
                  <a:lnTo>
                    <a:pt x="195321" y="294569"/>
                  </a:lnTo>
                  <a:lnTo>
                    <a:pt x="187530" y="344531"/>
                  </a:lnTo>
                  <a:lnTo>
                    <a:pt x="173037" y="382587"/>
                  </a:lnTo>
                  <a:lnTo>
                    <a:pt x="139302" y="418033"/>
                  </a:lnTo>
                  <a:lnTo>
                    <a:pt x="97234" y="437554"/>
                  </a:lnTo>
                  <a:lnTo>
                    <a:pt x="49807" y="446658"/>
                  </a:lnTo>
                  <a:lnTo>
                    <a:pt x="0" y="4508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5973127" y="2400300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g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176248" y="2610125"/>
            <a:ext cx="382905" cy="1879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39725" algn="l"/>
              </a:tabLst>
            </a:pPr>
            <a:r>
              <a:rPr sz="1050" i="1" spc="-50" dirty="0">
                <a:latin typeface="Arial"/>
                <a:cs typeface="Arial"/>
              </a:rPr>
              <a:t>i</a:t>
            </a:r>
            <a:r>
              <a:rPr sz="1050" i="1" dirty="0">
                <a:latin typeface="Arial"/>
                <a:cs typeface="Arial"/>
              </a:rPr>
              <a:t>	</a:t>
            </a:r>
            <a:r>
              <a:rPr sz="1050" i="1" spc="-50" dirty="0">
                <a:latin typeface="Arial"/>
                <a:cs typeface="Arial"/>
              </a:rPr>
              <a:t>i</a:t>
            </a:r>
            <a:endParaRPr sz="10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701277" y="2315965"/>
            <a:ext cx="1858010" cy="64706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461645" algn="ctr">
              <a:lnSpc>
                <a:spcPts val="710"/>
              </a:lnSpc>
              <a:spcBef>
                <a:spcPts val="114"/>
              </a:spcBef>
            </a:pPr>
            <a:r>
              <a:rPr sz="1050" i="1" dirty="0">
                <a:latin typeface="Arial"/>
                <a:cs typeface="Arial"/>
              </a:rPr>
              <a:t>n</a:t>
            </a:r>
            <a:endParaRPr sz="1050">
              <a:latin typeface="Arial"/>
              <a:cs typeface="Arial"/>
            </a:endParaRPr>
          </a:p>
          <a:p>
            <a:pPr marL="38100">
              <a:lnSpc>
                <a:spcPts val="2750"/>
              </a:lnSpc>
              <a:tabLst>
                <a:tab pos="863600" algn="l"/>
              </a:tabLst>
            </a:pPr>
            <a:r>
              <a:rPr sz="1800" i="1" dirty="0">
                <a:latin typeface="Arial"/>
                <a:cs typeface="Arial"/>
              </a:rPr>
              <a:t>en</a:t>
            </a:r>
            <a:r>
              <a:rPr sz="1800" i="1" spc="45" dirty="0">
                <a:latin typeface="Arial"/>
                <a:cs typeface="Arial"/>
              </a:rPr>
              <a:t> </a:t>
            </a:r>
            <a:r>
              <a:rPr sz="1800" dirty="0">
                <a:latin typeface="Symbol"/>
                <a:cs typeface="Symbol"/>
              </a:rPr>
              <a:t></a:t>
            </a:r>
            <a:r>
              <a:rPr sz="1800" spc="-9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Arial"/>
                <a:cs typeface="Arial"/>
              </a:rPr>
              <a:t>w</a:t>
            </a:r>
            <a:r>
              <a:rPr sz="1800" i="1" dirty="0">
                <a:latin typeface="Arial"/>
                <a:cs typeface="Arial"/>
              </a:rPr>
              <a:t>	</a:t>
            </a:r>
            <a:r>
              <a:rPr sz="1800" dirty="0">
                <a:latin typeface="Symbol"/>
                <a:cs typeface="Symbol"/>
              </a:rPr>
              <a:t></a:t>
            </a:r>
            <a:r>
              <a:rPr sz="1800" spc="-70" dirty="0">
                <a:latin typeface="Times New Roman"/>
                <a:cs typeface="Times New Roman"/>
              </a:rPr>
              <a:t> </a:t>
            </a:r>
            <a:r>
              <a:rPr sz="4125" spc="862" baseline="-9090" dirty="0">
                <a:latin typeface="Symbol"/>
                <a:cs typeface="Symbol"/>
              </a:rPr>
              <a:t></a:t>
            </a:r>
            <a:r>
              <a:rPr sz="1800" i="1" spc="575" dirty="0">
                <a:latin typeface="Arial"/>
                <a:cs typeface="Arial"/>
              </a:rPr>
              <a:t>w</a:t>
            </a:r>
            <a:r>
              <a:rPr sz="1800" i="1" spc="455" dirty="0">
                <a:latin typeface="Arial"/>
                <a:cs typeface="Arial"/>
              </a:rPr>
              <a:t> </a:t>
            </a:r>
            <a:r>
              <a:rPr sz="1800" spc="-545" dirty="0">
                <a:latin typeface="Symbol"/>
                <a:cs typeface="Symbol"/>
              </a:rPr>
              <a:t></a:t>
            </a:r>
            <a:r>
              <a:rPr sz="1800" spc="-110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Arial"/>
                <a:cs typeface="Arial"/>
              </a:rPr>
              <a:t>x</a:t>
            </a:r>
            <a:endParaRPr sz="1800">
              <a:latin typeface="Arial"/>
              <a:cs typeface="Arial"/>
            </a:endParaRPr>
          </a:p>
          <a:p>
            <a:pPr marL="483870" algn="ctr">
              <a:lnSpc>
                <a:spcPct val="100000"/>
              </a:lnSpc>
              <a:spcBef>
                <a:spcPts val="150"/>
              </a:spcBef>
            </a:pPr>
            <a:r>
              <a:rPr sz="1050" i="1" dirty="0">
                <a:latin typeface="Arial"/>
                <a:cs typeface="Arial"/>
              </a:rPr>
              <a:t>i</a:t>
            </a:r>
            <a:r>
              <a:rPr sz="1050" i="1" spc="-130" dirty="0">
                <a:latin typeface="Arial"/>
                <a:cs typeface="Arial"/>
              </a:rPr>
              <a:t> </a:t>
            </a:r>
            <a:r>
              <a:rPr sz="1050" spc="-25" dirty="0">
                <a:latin typeface="Symbol"/>
                <a:cs typeface="Symbol"/>
              </a:rPr>
              <a:t></a:t>
            </a:r>
            <a:r>
              <a:rPr sz="1050" spc="-25" dirty="0">
                <a:latin typeface="Arial"/>
                <a:cs typeface="Arial"/>
              </a:rPr>
              <a:t>1</a:t>
            </a:r>
            <a:endParaRPr sz="10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407634" y="2610125"/>
            <a:ext cx="100330" cy="1879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50" dirty="0">
                <a:latin typeface="Arial"/>
                <a:cs typeface="Arial"/>
              </a:rPr>
              <a:t>0</a:t>
            </a:r>
            <a:endParaRPr sz="1050">
              <a:latin typeface="Arial"/>
              <a:cs typeface="Arial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6810375" y="1963723"/>
            <a:ext cx="741680" cy="1217930"/>
            <a:chOff x="6810375" y="1963723"/>
            <a:chExt cx="741680" cy="1217930"/>
          </a:xfrm>
        </p:grpSpPr>
        <p:sp>
          <p:nvSpPr>
            <p:cNvPr id="20" name="object 20"/>
            <p:cNvSpPr/>
            <p:nvPr/>
          </p:nvSpPr>
          <p:spPr>
            <a:xfrm>
              <a:off x="6815137" y="2562224"/>
              <a:ext cx="46355" cy="11430"/>
            </a:xfrm>
            <a:custGeom>
              <a:avLst/>
              <a:gdLst/>
              <a:ahLst/>
              <a:cxnLst/>
              <a:rect l="l" t="t" r="r" b="b"/>
              <a:pathLst>
                <a:path w="46354" h="11430">
                  <a:moveTo>
                    <a:pt x="46037" y="11113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815137" y="2540000"/>
              <a:ext cx="46355" cy="44450"/>
            </a:xfrm>
            <a:custGeom>
              <a:avLst/>
              <a:gdLst/>
              <a:ahLst/>
              <a:cxnLst/>
              <a:rect l="l" t="t" r="r" b="b"/>
              <a:pathLst>
                <a:path w="46354" h="44450">
                  <a:moveTo>
                    <a:pt x="23018" y="0"/>
                  </a:moveTo>
                  <a:lnTo>
                    <a:pt x="14058" y="1746"/>
                  </a:lnTo>
                  <a:lnTo>
                    <a:pt x="6742" y="6509"/>
                  </a:lnTo>
                  <a:lnTo>
                    <a:pt x="1808" y="13574"/>
                  </a:lnTo>
                  <a:lnTo>
                    <a:pt x="0" y="22225"/>
                  </a:lnTo>
                  <a:lnTo>
                    <a:pt x="1808" y="30875"/>
                  </a:lnTo>
                  <a:lnTo>
                    <a:pt x="6742" y="37940"/>
                  </a:lnTo>
                  <a:lnTo>
                    <a:pt x="14058" y="42703"/>
                  </a:lnTo>
                  <a:lnTo>
                    <a:pt x="23018" y="44450"/>
                  </a:lnTo>
                  <a:lnTo>
                    <a:pt x="31978" y="42703"/>
                  </a:lnTo>
                  <a:lnTo>
                    <a:pt x="39295" y="37940"/>
                  </a:lnTo>
                  <a:lnTo>
                    <a:pt x="44228" y="30875"/>
                  </a:lnTo>
                  <a:lnTo>
                    <a:pt x="46037" y="22225"/>
                  </a:lnTo>
                  <a:lnTo>
                    <a:pt x="44228" y="13574"/>
                  </a:lnTo>
                  <a:lnTo>
                    <a:pt x="39295" y="6509"/>
                  </a:lnTo>
                  <a:lnTo>
                    <a:pt x="31978" y="1746"/>
                  </a:lnTo>
                  <a:lnTo>
                    <a:pt x="230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815137" y="2540000"/>
              <a:ext cx="46355" cy="44450"/>
            </a:xfrm>
            <a:custGeom>
              <a:avLst/>
              <a:gdLst/>
              <a:ahLst/>
              <a:cxnLst/>
              <a:rect l="l" t="t" r="r" b="b"/>
              <a:pathLst>
                <a:path w="46354" h="44450">
                  <a:moveTo>
                    <a:pt x="0" y="22225"/>
                  </a:moveTo>
                  <a:lnTo>
                    <a:pt x="1808" y="30875"/>
                  </a:lnTo>
                  <a:lnTo>
                    <a:pt x="6741" y="37940"/>
                  </a:lnTo>
                  <a:lnTo>
                    <a:pt x="14058" y="42703"/>
                  </a:lnTo>
                  <a:lnTo>
                    <a:pt x="23018" y="44450"/>
                  </a:lnTo>
                  <a:lnTo>
                    <a:pt x="31978" y="42703"/>
                  </a:lnTo>
                  <a:lnTo>
                    <a:pt x="39295" y="37940"/>
                  </a:lnTo>
                  <a:lnTo>
                    <a:pt x="44228" y="30875"/>
                  </a:lnTo>
                  <a:lnTo>
                    <a:pt x="46037" y="22225"/>
                  </a:lnTo>
                  <a:lnTo>
                    <a:pt x="44228" y="13574"/>
                  </a:lnTo>
                  <a:lnTo>
                    <a:pt x="39295" y="6509"/>
                  </a:lnTo>
                  <a:lnTo>
                    <a:pt x="31978" y="1746"/>
                  </a:lnTo>
                  <a:lnTo>
                    <a:pt x="23018" y="0"/>
                  </a:lnTo>
                  <a:lnTo>
                    <a:pt x="14058" y="1746"/>
                  </a:lnTo>
                  <a:lnTo>
                    <a:pt x="6741" y="6509"/>
                  </a:lnTo>
                  <a:lnTo>
                    <a:pt x="1808" y="13574"/>
                  </a:lnTo>
                  <a:lnTo>
                    <a:pt x="0" y="2222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812064" y="1963724"/>
              <a:ext cx="739775" cy="1217930"/>
            </a:xfrm>
            <a:custGeom>
              <a:avLst/>
              <a:gdLst/>
              <a:ahLst/>
              <a:cxnLst/>
              <a:rect l="l" t="t" r="r" b="b"/>
              <a:pathLst>
                <a:path w="739775" h="1217930">
                  <a:moveTo>
                    <a:pt x="739686" y="576275"/>
                  </a:moveTo>
                  <a:lnTo>
                    <a:pt x="731418" y="572046"/>
                  </a:lnTo>
                  <a:lnTo>
                    <a:pt x="651573" y="531139"/>
                  </a:lnTo>
                  <a:lnTo>
                    <a:pt x="648703" y="532053"/>
                  </a:lnTo>
                  <a:lnTo>
                    <a:pt x="646303" y="536740"/>
                  </a:lnTo>
                  <a:lnTo>
                    <a:pt x="647230" y="539610"/>
                  </a:lnTo>
                  <a:lnTo>
                    <a:pt x="712406" y="572998"/>
                  </a:lnTo>
                  <a:lnTo>
                    <a:pt x="67132" y="608279"/>
                  </a:lnTo>
                  <a:lnTo>
                    <a:pt x="52285" y="594956"/>
                  </a:lnTo>
                  <a:lnTo>
                    <a:pt x="45923" y="602056"/>
                  </a:lnTo>
                  <a:lnTo>
                    <a:pt x="53682" y="609015"/>
                  </a:lnTo>
                  <a:lnTo>
                    <a:pt x="42494" y="609625"/>
                  </a:lnTo>
                  <a:lnTo>
                    <a:pt x="43014" y="619137"/>
                  </a:lnTo>
                  <a:lnTo>
                    <a:pt x="63703" y="618007"/>
                  </a:lnTo>
                  <a:lnTo>
                    <a:pt x="716343" y="1203121"/>
                  </a:lnTo>
                  <a:lnTo>
                    <a:pt x="644626" y="1188364"/>
                  </a:lnTo>
                  <a:lnTo>
                    <a:pt x="642099" y="1190028"/>
                  </a:lnTo>
                  <a:lnTo>
                    <a:pt x="641045" y="1195184"/>
                  </a:lnTo>
                  <a:lnTo>
                    <a:pt x="642708" y="1197698"/>
                  </a:lnTo>
                  <a:lnTo>
                    <a:pt x="739686" y="1217650"/>
                  </a:lnTo>
                  <a:lnTo>
                    <a:pt x="738797" y="1214882"/>
                  </a:lnTo>
                  <a:lnTo>
                    <a:pt x="709307" y="1123403"/>
                  </a:lnTo>
                  <a:lnTo>
                    <a:pt x="706628" y="1122032"/>
                  </a:lnTo>
                  <a:lnTo>
                    <a:pt x="701624" y="1123645"/>
                  </a:lnTo>
                  <a:lnTo>
                    <a:pt x="700239" y="1126324"/>
                  </a:lnTo>
                  <a:lnTo>
                    <a:pt x="722706" y="1196035"/>
                  </a:lnTo>
                  <a:lnTo>
                    <a:pt x="77165" y="617270"/>
                  </a:lnTo>
                  <a:lnTo>
                    <a:pt x="712927" y="582510"/>
                  </a:lnTo>
                  <a:lnTo>
                    <a:pt x="651776" y="622808"/>
                  </a:lnTo>
                  <a:lnTo>
                    <a:pt x="651167" y="625767"/>
                  </a:lnTo>
                  <a:lnTo>
                    <a:pt x="654062" y="630161"/>
                  </a:lnTo>
                  <a:lnTo>
                    <a:pt x="657021" y="630758"/>
                  </a:lnTo>
                  <a:lnTo>
                    <a:pt x="739686" y="576275"/>
                  </a:lnTo>
                  <a:close/>
                </a:path>
                <a:path w="739775" h="1217930">
                  <a:moveTo>
                    <a:pt x="739686" y="0"/>
                  </a:moveTo>
                  <a:lnTo>
                    <a:pt x="642137" y="16967"/>
                  </a:lnTo>
                  <a:lnTo>
                    <a:pt x="640397" y="19431"/>
                  </a:lnTo>
                  <a:lnTo>
                    <a:pt x="641299" y="24612"/>
                  </a:lnTo>
                  <a:lnTo>
                    <a:pt x="643763" y="26352"/>
                  </a:lnTo>
                  <a:lnTo>
                    <a:pt x="715911" y="13804"/>
                  </a:lnTo>
                  <a:lnTo>
                    <a:pt x="0" y="617093"/>
                  </a:lnTo>
                  <a:lnTo>
                    <a:pt x="6134" y="624370"/>
                  </a:lnTo>
                  <a:lnTo>
                    <a:pt x="722058" y="21094"/>
                  </a:lnTo>
                  <a:lnTo>
                    <a:pt x="697458" y="90068"/>
                  </a:lnTo>
                  <a:lnTo>
                    <a:pt x="698754" y="92786"/>
                  </a:lnTo>
                  <a:lnTo>
                    <a:pt x="703707" y="94551"/>
                  </a:lnTo>
                  <a:lnTo>
                    <a:pt x="706437" y="93268"/>
                  </a:lnTo>
                  <a:lnTo>
                    <a:pt x="738809" y="2451"/>
                  </a:lnTo>
                  <a:lnTo>
                    <a:pt x="7396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6666865" y="1983740"/>
            <a:ext cx="1949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i="1" dirty="0">
                <a:latin typeface="Times New Roman"/>
                <a:cs typeface="Times New Roman"/>
              </a:rPr>
              <a:t>Y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458787" y="1598612"/>
            <a:ext cx="3221355" cy="1748155"/>
            <a:chOff x="458787" y="1598612"/>
            <a:chExt cx="3221355" cy="1748155"/>
          </a:xfrm>
        </p:grpSpPr>
        <p:sp>
          <p:nvSpPr>
            <p:cNvPr id="26" name="object 26"/>
            <p:cNvSpPr/>
            <p:nvPr/>
          </p:nvSpPr>
          <p:spPr>
            <a:xfrm>
              <a:off x="463550" y="1603375"/>
              <a:ext cx="1297305" cy="0"/>
            </a:xfrm>
            <a:custGeom>
              <a:avLst/>
              <a:gdLst/>
              <a:ahLst/>
              <a:cxnLst/>
              <a:rect l="l" t="t" r="r" b="b"/>
              <a:pathLst>
                <a:path w="1297305">
                  <a:moveTo>
                    <a:pt x="0" y="0"/>
                  </a:moveTo>
                  <a:lnTo>
                    <a:pt x="1296988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63550" y="2425700"/>
              <a:ext cx="1297305" cy="0"/>
            </a:xfrm>
            <a:custGeom>
              <a:avLst/>
              <a:gdLst/>
              <a:ahLst/>
              <a:cxnLst/>
              <a:rect l="l" t="t" r="r" b="b"/>
              <a:pathLst>
                <a:path w="1297305">
                  <a:moveTo>
                    <a:pt x="0" y="0"/>
                  </a:moveTo>
                  <a:lnTo>
                    <a:pt x="1296988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758607" y="1599018"/>
              <a:ext cx="1863089" cy="1028065"/>
            </a:xfrm>
            <a:custGeom>
              <a:avLst/>
              <a:gdLst/>
              <a:ahLst/>
              <a:cxnLst/>
              <a:rect l="l" t="t" r="r" b="b"/>
              <a:pathLst>
                <a:path w="1863089" h="1028064">
                  <a:moveTo>
                    <a:pt x="1862493" y="985443"/>
                  </a:moveTo>
                  <a:lnTo>
                    <a:pt x="1781517" y="928458"/>
                  </a:lnTo>
                  <a:lnTo>
                    <a:pt x="1778558" y="928979"/>
                  </a:lnTo>
                  <a:lnTo>
                    <a:pt x="1775523" y="933272"/>
                  </a:lnTo>
                  <a:lnTo>
                    <a:pt x="1776044" y="936244"/>
                  </a:lnTo>
                  <a:lnTo>
                    <a:pt x="1835937" y="978395"/>
                  </a:lnTo>
                  <a:lnTo>
                    <a:pt x="2324" y="821944"/>
                  </a:lnTo>
                  <a:lnTo>
                    <a:pt x="1524" y="831430"/>
                  </a:lnTo>
                  <a:lnTo>
                    <a:pt x="1835124" y="987882"/>
                  </a:lnTo>
                  <a:lnTo>
                    <a:pt x="1768957" y="1019276"/>
                  </a:lnTo>
                  <a:lnTo>
                    <a:pt x="1767941" y="1022108"/>
                  </a:lnTo>
                  <a:lnTo>
                    <a:pt x="1770202" y="1026858"/>
                  </a:lnTo>
                  <a:lnTo>
                    <a:pt x="1773047" y="1027874"/>
                  </a:lnTo>
                  <a:lnTo>
                    <a:pt x="1854187" y="989380"/>
                  </a:lnTo>
                  <a:lnTo>
                    <a:pt x="1862493" y="985443"/>
                  </a:lnTo>
                  <a:close/>
                </a:path>
                <a:path w="1863089" h="1028064">
                  <a:moveTo>
                    <a:pt x="1862493" y="826693"/>
                  </a:moveTo>
                  <a:lnTo>
                    <a:pt x="1804441" y="746493"/>
                  </a:lnTo>
                  <a:lnTo>
                    <a:pt x="1801456" y="746010"/>
                  </a:lnTo>
                  <a:lnTo>
                    <a:pt x="1797202" y="749096"/>
                  </a:lnTo>
                  <a:lnTo>
                    <a:pt x="1796719" y="752081"/>
                  </a:lnTo>
                  <a:lnTo>
                    <a:pt x="1839658" y="811403"/>
                  </a:lnTo>
                  <a:lnTo>
                    <a:pt x="3848" y="0"/>
                  </a:lnTo>
                  <a:lnTo>
                    <a:pt x="0" y="8712"/>
                  </a:lnTo>
                  <a:lnTo>
                    <a:pt x="1835810" y="820115"/>
                  </a:lnTo>
                  <a:lnTo>
                    <a:pt x="1763039" y="828281"/>
                  </a:lnTo>
                  <a:lnTo>
                    <a:pt x="1761159" y="830643"/>
                  </a:lnTo>
                  <a:lnTo>
                    <a:pt x="1761744" y="835875"/>
                  </a:lnTo>
                  <a:lnTo>
                    <a:pt x="1764106" y="837755"/>
                  </a:lnTo>
                  <a:lnTo>
                    <a:pt x="1857730" y="827227"/>
                  </a:lnTo>
                  <a:lnTo>
                    <a:pt x="1862493" y="82669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63550" y="3341687"/>
              <a:ext cx="1297305" cy="0"/>
            </a:xfrm>
            <a:custGeom>
              <a:avLst/>
              <a:gdLst/>
              <a:ahLst/>
              <a:cxnLst/>
              <a:rect l="l" t="t" r="r" b="b"/>
              <a:pathLst>
                <a:path w="1297305">
                  <a:moveTo>
                    <a:pt x="0" y="0"/>
                  </a:moveTo>
                  <a:lnTo>
                    <a:pt x="1296988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759202" y="2757374"/>
              <a:ext cx="1920875" cy="589280"/>
            </a:xfrm>
            <a:custGeom>
              <a:avLst/>
              <a:gdLst/>
              <a:ahLst/>
              <a:cxnLst/>
              <a:rect l="l" t="t" r="r" b="b"/>
              <a:pathLst>
                <a:path w="1920875" h="589279">
                  <a:moveTo>
                    <a:pt x="1893326" y="26934"/>
                  </a:moveTo>
                  <a:lnTo>
                    <a:pt x="0" y="579742"/>
                  </a:lnTo>
                  <a:lnTo>
                    <a:pt x="2669" y="588885"/>
                  </a:lnTo>
                  <a:lnTo>
                    <a:pt x="1895995" y="36077"/>
                  </a:lnTo>
                  <a:lnTo>
                    <a:pt x="1902497" y="29217"/>
                  </a:lnTo>
                  <a:lnTo>
                    <a:pt x="1893326" y="26934"/>
                  </a:lnTo>
                  <a:close/>
                </a:path>
                <a:path w="1920875" h="589279">
                  <a:moveTo>
                    <a:pt x="1912950" y="22004"/>
                  </a:moveTo>
                  <a:lnTo>
                    <a:pt x="1910212" y="22004"/>
                  </a:lnTo>
                  <a:lnTo>
                    <a:pt x="1912881" y="31146"/>
                  </a:lnTo>
                  <a:lnTo>
                    <a:pt x="1895995" y="36077"/>
                  </a:lnTo>
                  <a:lnTo>
                    <a:pt x="1845617" y="89226"/>
                  </a:lnTo>
                  <a:lnTo>
                    <a:pt x="1845697" y="92241"/>
                  </a:lnTo>
                  <a:lnTo>
                    <a:pt x="1849514" y="95859"/>
                  </a:lnTo>
                  <a:lnTo>
                    <a:pt x="1852529" y="95779"/>
                  </a:lnTo>
                  <a:lnTo>
                    <a:pt x="1920643" y="23919"/>
                  </a:lnTo>
                  <a:lnTo>
                    <a:pt x="1912950" y="22004"/>
                  </a:lnTo>
                  <a:close/>
                </a:path>
                <a:path w="1920875" h="589279">
                  <a:moveTo>
                    <a:pt x="1902497" y="29217"/>
                  </a:moveTo>
                  <a:lnTo>
                    <a:pt x="1895995" y="36077"/>
                  </a:lnTo>
                  <a:lnTo>
                    <a:pt x="1912733" y="31189"/>
                  </a:lnTo>
                  <a:lnTo>
                    <a:pt x="1910420" y="31189"/>
                  </a:lnTo>
                  <a:lnTo>
                    <a:pt x="1902497" y="29217"/>
                  </a:lnTo>
                  <a:close/>
                </a:path>
                <a:path w="1920875" h="589279">
                  <a:moveTo>
                    <a:pt x="1908114" y="23291"/>
                  </a:moveTo>
                  <a:lnTo>
                    <a:pt x="1902497" y="29217"/>
                  </a:lnTo>
                  <a:lnTo>
                    <a:pt x="1910420" y="31189"/>
                  </a:lnTo>
                  <a:lnTo>
                    <a:pt x="1908114" y="23291"/>
                  </a:lnTo>
                  <a:close/>
                </a:path>
                <a:path w="1920875" h="589279">
                  <a:moveTo>
                    <a:pt x="1910588" y="23291"/>
                  </a:moveTo>
                  <a:lnTo>
                    <a:pt x="1908114" y="23291"/>
                  </a:lnTo>
                  <a:lnTo>
                    <a:pt x="1910420" y="31189"/>
                  </a:lnTo>
                  <a:lnTo>
                    <a:pt x="1912733" y="31189"/>
                  </a:lnTo>
                  <a:lnTo>
                    <a:pt x="1912881" y="31146"/>
                  </a:lnTo>
                  <a:lnTo>
                    <a:pt x="1910588" y="23291"/>
                  </a:lnTo>
                  <a:close/>
                </a:path>
                <a:path w="1920875" h="589279">
                  <a:moveTo>
                    <a:pt x="1910212" y="22004"/>
                  </a:moveTo>
                  <a:lnTo>
                    <a:pt x="1893326" y="26934"/>
                  </a:lnTo>
                  <a:lnTo>
                    <a:pt x="1902497" y="29217"/>
                  </a:lnTo>
                  <a:lnTo>
                    <a:pt x="1908114" y="23291"/>
                  </a:lnTo>
                  <a:lnTo>
                    <a:pt x="1910588" y="23291"/>
                  </a:lnTo>
                  <a:lnTo>
                    <a:pt x="1910212" y="22004"/>
                  </a:lnTo>
                  <a:close/>
                </a:path>
                <a:path w="1920875" h="589279">
                  <a:moveTo>
                    <a:pt x="1824564" y="0"/>
                  </a:moveTo>
                  <a:lnTo>
                    <a:pt x="1821980" y="1554"/>
                  </a:lnTo>
                  <a:lnTo>
                    <a:pt x="1820708" y="6658"/>
                  </a:lnTo>
                  <a:lnTo>
                    <a:pt x="1822263" y="9243"/>
                  </a:lnTo>
                  <a:lnTo>
                    <a:pt x="1893326" y="26934"/>
                  </a:lnTo>
                  <a:lnTo>
                    <a:pt x="1910212" y="22004"/>
                  </a:lnTo>
                  <a:lnTo>
                    <a:pt x="1912950" y="22004"/>
                  </a:lnTo>
                  <a:lnTo>
                    <a:pt x="18245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393950" y="1806575"/>
              <a:ext cx="473075" cy="415925"/>
            </a:xfrm>
            <a:custGeom>
              <a:avLst/>
              <a:gdLst/>
              <a:ahLst/>
              <a:cxnLst/>
              <a:rect l="l" t="t" r="r" b="b"/>
              <a:pathLst>
                <a:path w="473075" h="415925">
                  <a:moveTo>
                    <a:pt x="236537" y="0"/>
                  </a:moveTo>
                  <a:lnTo>
                    <a:pt x="188866" y="4225"/>
                  </a:lnTo>
                  <a:lnTo>
                    <a:pt x="144466" y="16342"/>
                  </a:lnTo>
                  <a:lnTo>
                    <a:pt x="104287" y="35516"/>
                  </a:lnTo>
                  <a:lnTo>
                    <a:pt x="69280" y="60910"/>
                  </a:lnTo>
                  <a:lnTo>
                    <a:pt x="40396" y="91688"/>
                  </a:lnTo>
                  <a:lnTo>
                    <a:pt x="18588" y="127013"/>
                  </a:lnTo>
                  <a:lnTo>
                    <a:pt x="4805" y="166050"/>
                  </a:lnTo>
                  <a:lnTo>
                    <a:pt x="0" y="207962"/>
                  </a:lnTo>
                  <a:lnTo>
                    <a:pt x="4805" y="249874"/>
                  </a:lnTo>
                  <a:lnTo>
                    <a:pt x="18588" y="288911"/>
                  </a:lnTo>
                  <a:lnTo>
                    <a:pt x="40396" y="324236"/>
                  </a:lnTo>
                  <a:lnTo>
                    <a:pt x="69280" y="355014"/>
                  </a:lnTo>
                  <a:lnTo>
                    <a:pt x="104287" y="380408"/>
                  </a:lnTo>
                  <a:lnTo>
                    <a:pt x="144466" y="399582"/>
                  </a:lnTo>
                  <a:lnTo>
                    <a:pt x="188866" y="411699"/>
                  </a:lnTo>
                  <a:lnTo>
                    <a:pt x="236537" y="415925"/>
                  </a:lnTo>
                  <a:lnTo>
                    <a:pt x="284208" y="411699"/>
                  </a:lnTo>
                  <a:lnTo>
                    <a:pt x="328608" y="399582"/>
                  </a:lnTo>
                  <a:lnTo>
                    <a:pt x="368787" y="380408"/>
                  </a:lnTo>
                  <a:lnTo>
                    <a:pt x="403794" y="355014"/>
                  </a:lnTo>
                  <a:lnTo>
                    <a:pt x="432678" y="324236"/>
                  </a:lnTo>
                  <a:lnTo>
                    <a:pt x="454486" y="288911"/>
                  </a:lnTo>
                  <a:lnTo>
                    <a:pt x="468269" y="249874"/>
                  </a:lnTo>
                  <a:lnTo>
                    <a:pt x="473075" y="207962"/>
                  </a:lnTo>
                  <a:lnTo>
                    <a:pt x="468269" y="166050"/>
                  </a:lnTo>
                  <a:lnTo>
                    <a:pt x="454486" y="127013"/>
                  </a:lnTo>
                  <a:lnTo>
                    <a:pt x="432678" y="91688"/>
                  </a:lnTo>
                  <a:lnTo>
                    <a:pt x="403794" y="60910"/>
                  </a:lnTo>
                  <a:lnTo>
                    <a:pt x="368787" y="35516"/>
                  </a:lnTo>
                  <a:lnTo>
                    <a:pt x="328608" y="16342"/>
                  </a:lnTo>
                  <a:lnTo>
                    <a:pt x="284208" y="4225"/>
                  </a:lnTo>
                  <a:lnTo>
                    <a:pt x="236537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393950" y="1806575"/>
              <a:ext cx="473075" cy="415925"/>
            </a:xfrm>
            <a:custGeom>
              <a:avLst/>
              <a:gdLst/>
              <a:ahLst/>
              <a:cxnLst/>
              <a:rect l="l" t="t" r="r" b="b"/>
              <a:pathLst>
                <a:path w="473075" h="415925">
                  <a:moveTo>
                    <a:pt x="0" y="207962"/>
                  </a:moveTo>
                  <a:lnTo>
                    <a:pt x="4805" y="166050"/>
                  </a:lnTo>
                  <a:lnTo>
                    <a:pt x="18588" y="127014"/>
                  </a:lnTo>
                  <a:lnTo>
                    <a:pt x="40396" y="91688"/>
                  </a:lnTo>
                  <a:lnTo>
                    <a:pt x="69280" y="60910"/>
                  </a:lnTo>
                  <a:lnTo>
                    <a:pt x="104287" y="35516"/>
                  </a:lnTo>
                  <a:lnTo>
                    <a:pt x="144466" y="16342"/>
                  </a:lnTo>
                  <a:lnTo>
                    <a:pt x="188866" y="4225"/>
                  </a:lnTo>
                  <a:lnTo>
                    <a:pt x="236537" y="0"/>
                  </a:lnTo>
                  <a:lnTo>
                    <a:pt x="284208" y="4225"/>
                  </a:lnTo>
                  <a:lnTo>
                    <a:pt x="328608" y="16342"/>
                  </a:lnTo>
                  <a:lnTo>
                    <a:pt x="368787" y="35516"/>
                  </a:lnTo>
                  <a:lnTo>
                    <a:pt x="403794" y="60910"/>
                  </a:lnTo>
                  <a:lnTo>
                    <a:pt x="432678" y="91688"/>
                  </a:lnTo>
                  <a:lnTo>
                    <a:pt x="454486" y="127014"/>
                  </a:lnTo>
                  <a:lnTo>
                    <a:pt x="468269" y="166050"/>
                  </a:lnTo>
                  <a:lnTo>
                    <a:pt x="473075" y="207962"/>
                  </a:lnTo>
                  <a:lnTo>
                    <a:pt x="468269" y="249874"/>
                  </a:lnTo>
                  <a:lnTo>
                    <a:pt x="454486" y="288910"/>
                  </a:lnTo>
                  <a:lnTo>
                    <a:pt x="432678" y="324236"/>
                  </a:lnTo>
                  <a:lnTo>
                    <a:pt x="403794" y="355014"/>
                  </a:lnTo>
                  <a:lnTo>
                    <a:pt x="368787" y="380408"/>
                  </a:lnTo>
                  <a:lnTo>
                    <a:pt x="328608" y="399582"/>
                  </a:lnTo>
                  <a:lnTo>
                    <a:pt x="284208" y="411699"/>
                  </a:lnTo>
                  <a:lnTo>
                    <a:pt x="236537" y="415925"/>
                  </a:lnTo>
                  <a:lnTo>
                    <a:pt x="188866" y="411699"/>
                  </a:lnTo>
                  <a:lnTo>
                    <a:pt x="144466" y="399582"/>
                  </a:lnTo>
                  <a:lnTo>
                    <a:pt x="104287" y="380408"/>
                  </a:lnTo>
                  <a:lnTo>
                    <a:pt x="69280" y="355014"/>
                  </a:lnTo>
                  <a:lnTo>
                    <a:pt x="40396" y="324236"/>
                  </a:lnTo>
                  <a:lnTo>
                    <a:pt x="18588" y="288910"/>
                  </a:lnTo>
                  <a:lnTo>
                    <a:pt x="4805" y="249874"/>
                  </a:lnTo>
                  <a:lnTo>
                    <a:pt x="0" y="20796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940752" y="2581147"/>
            <a:ext cx="2540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25" dirty="0">
                <a:latin typeface="Times New Roman"/>
                <a:cs typeface="Times New Roman"/>
              </a:rPr>
              <a:t>...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447289" y="1770379"/>
            <a:ext cx="3810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spc="-25" dirty="0">
                <a:latin typeface="Times New Roman"/>
                <a:cs typeface="Times New Roman"/>
              </a:rPr>
              <a:t>w</a:t>
            </a:r>
            <a:r>
              <a:rPr sz="2400" i="1" spc="-37" baseline="-17361" dirty="0">
                <a:latin typeface="Times New Roman"/>
                <a:cs typeface="Times New Roman"/>
              </a:rPr>
              <a:t>1</a:t>
            </a:r>
            <a:endParaRPr sz="2400" baseline="-17361">
              <a:latin typeface="Times New Roman"/>
              <a:cs typeface="Times New Roman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2349500" y="2343150"/>
            <a:ext cx="482600" cy="1014730"/>
            <a:chOff x="2349500" y="2343150"/>
            <a:chExt cx="482600" cy="1014730"/>
          </a:xfrm>
        </p:grpSpPr>
        <p:sp>
          <p:nvSpPr>
            <p:cNvPr id="36" name="object 36"/>
            <p:cNvSpPr/>
            <p:nvPr/>
          </p:nvSpPr>
          <p:spPr>
            <a:xfrm>
              <a:off x="2354262" y="2347912"/>
              <a:ext cx="473075" cy="415925"/>
            </a:xfrm>
            <a:custGeom>
              <a:avLst/>
              <a:gdLst/>
              <a:ahLst/>
              <a:cxnLst/>
              <a:rect l="l" t="t" r="r" b="b"/>
              <a:pathLst>
                <a:path w="473075" h="415925">
                  <a:moveTo>
                    <a:pt x="236537" y="0"/>
                  </a:moveTo>
                  <a:lnTo>
                    <a:pt x="188866" y="4225"/>
                  </a:lnTo>
                  <a:lnTo>
                    <a:pt x="144466" y="16342"/>
                  </a:lnTo>
                  <a:lnTo>
                    <a:pt x="104287" y="35516"/>
                  </a:lnTo>
                  <a:lnTo>
                    <a:pt x="69280" y="60911"/>
                  </a:lnTo>
                  <a:lnTo>
                    <a:pt x="40396" y="91689"/>
                  </a:lnTo>
                  <a:lnTo>
                    <a:pt x="18588" y="127014"/>
                  </a:lnTo>
                  <a:lnTo>
                    <a:pt x="4805" y="166051"/>
                  </a:lnTo>
                  <a:lnTo>
                    <a:pt x="0" y="207962"/>
                  </a:lnTo>
                  <a:lnTo>
                    <a:pt x="4805" y="249874"/>
                  </a:lnTo>
                  <a:lnTo>
                    <a:pt x="18588" y="288911"/>
                  </a:lnTo>
                  <a:lnTo>
                    <a:pt x="40396" y="324236"/>
                  </a:lnTo>
                  <a:lnTo>
                    <a:pt x="69280" y="355014"/>
                  </a:lnTo>
                  <a:lnTo>
                    <a:pt x="104287" y="380408"/>
                  </a:lnTo>
                  <a:lnTo>
                    <a:pt x="144466" y="399582"/>
                  </a:lnTo>
                  <a:lnTo>
                    <a:pt x="188866" y="411699"/>
                  </a:lnTo>
                  <a:lnTo>
                    <a:pt x="236537" y="415925"/>
                  </a:lnTo>
                  <a:lnTo>
                    <a:pt x="284208" y="411699"/>
                  </a:lnTo>
                  <a:lnTo>
                    <a:pt x="328608" y="399582"/>
                  </a:lnTo>
                  <a:lnTo>
                    <a:pt x="368787" y="380408"/>
                  </a:lnTo>
                  <a:lnTo>
                    <a:pt x="403794" y="355014"/>
                  </a:lnTo>
                  <a:lnTo>
                    <a:pt x="432678" y="324236"/>
                  </a:lnTo>
                  <a:lnTo>
                    <a:pt x="454486" y="288911"/>
                  </a:lnTo>
                  <a:lnTo>
                    <a:pt x="468269" y="249874"/>
                  </a:lnTo>
                  <a:lnTo>
                    <a:pt x="473075" y="207962"/>
                  </a:lnTo>
                  <a:lnTo>
                    <a:pt x="468269" y="166051"/>
                  </a:lnTo>
                  <a:lnTo>
                    <a:pt x="454486" y="127014"/>
                  </a:lnTo>
                  <a:lnTo>
                    <a:pt x="432678" y="91689"/>
                  </a:lnTo>
                  <a:lnTo>
                    <a:pt x="403794" y="60911"/>
                  </a:lnTo>
                  <a:lnTo>
                    <a:pt x="368787" y="35516"/>
                  </a:lnTo>
                  <a:lnTo>
                    <a:pt x="328608" y="16342"/>
                  </a:lnTo>
                  <a:lnTo>
                    <a:pt x="284208" y="4225"/>
                  </a:lnTo>
                  <a:lnTo>
                    <a:pt x="236537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354262" y="2347912"/>
              <a:ext cx="473075" cy="415925"/>
            </a:xfrm>
            <a:custGeom>
              <a:avLst/>
              <a:gdLst/>
              <a:ahLst/>
              <a:cxnLst/>
              <a:rect l="l" t="t" r="r" b="b"/>
              <a:pathLst>
                <a:path w="473075" h="415925">
                  <a:moveTo>
                    <a:pt x="0" y="207962"/>
                  </a:moveTo>
                  <a:lnTo>
                    <a:pt x="4805" y="166050"/>
                  </a:lnTo>
                  <a:lnTo>
                    <a:pt x="18588" y="127014"/>
                  </a:lnTo>
                  <a:lnTo>
                    <a:pt x="40396" y="91688"/>
                  </a:lnTo>
                  <a:lnTo>
                    <a:pt x="69280" y="60910"/>
                  </a:lnTo>
                  <a:lnTo>
                    <a:pt x="104287" y="35516"/>
                  </a:lnTo>
                  <a:lnTo>
                    <a:pt x="144466" y="16342"/>
                  </a:lnTo>
                  <a:lnTo>
                    <a:pt x="188866" y="4225"/>
                  </a:lnTo>
                  <a:lnTo>
                    <a:pt x="236537" y="0"/>
                  </a:lnTo>
                  <a:lnTo>
                    <a:pt x="284208" y="4225"/>
                  </a:lnTo>
                  <a:lnTo>
                    <a:pt x="328608" y="16342"/>
                  </a:lnTo>
                  <a:lnTo>
                    <a:pt x="368787" y="35516"/>
                  </a:lnTo>
                  <a:lnTo>
                    <a:pt x="403794" y="60910"/>
                  </a:lnTo>
                  <a:lnTo>
                    <a:pt x="432678" y="91688"/>
                  </a:lnTo>
                  <a:lnTo>
                    <a:pt x="454486" y="127014"/>
                  </a:lnTo>
                  <a:lnTo>
                    <a:pt x="468269" y="166050"/>
                  </a:lnTo>
                  <a:lnTo>
                    <a:pt x="473075" y="207962"/>
                  </a:lnTo>
                  <a:lnTo>
                    <a:pt x="468269" y="249874"/>
                  </a:lnTo>
                  <a:lnTo>
                    <a:pt x="454486" y="288910"/>
                  </a:lnTo>
                  <a:lnTo>
                    <a:pt x="432678" y="324236"/>
                  </a:lnTo>
                  <a:lnTo>
                    <a:pt x="403794" y="355014"/>
                  </a:lnTo>
                  <a:lnTo>
                    <a:pt x="368787" y="380408"/>
                  </a:lnTo>
                  <a:lnTo>
                    <a:pt x="328608" y="399582"/>
                  </a:lnTo>
                  <a:lnTo>
                    <a:pt x="284208" y="411699"/>
                  </a:lnTo>
                  <a:lnTo>
                    <a:pt x="236537" y="415925"/>
                  </a:lnTo>
                  <a:lnTo>
                    <a:pt x="188866" y="411699"/>
                  </a:lnTo>
                  <a:lnTo>
                    <a:pt x="144466" y="399582"/>
                  </a:lnTo>
                  <a:lnTo>
                    <a:pt x="104287" y="380408"/>
                  </a:lnTo>
                  <a:lnTo>
                    <a:pt x="69280" y="355014"/>
                  </a:lnTo>
                  <a:lnTo>
                    <a:pt x="40396" y="324236"/>
                  </a:lnTo>
                  <a:lnTo>
                    <a:pt x="18588" y="288910"/>
                  </a:lnTo>
                  <a:lnTo>
                    <a:pt x="4805" y="249874"/>
                  </a:lnTo>
                  <a:lnTo>
                    <a:pt x="0" y="20796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354262" y="2936875"/>
              <a:ext cx="473075" cy="415925"/>
            </a:xfrm>
            <a:custGeom>
              <a:avLst/>
              <a:gdLst/>
              <a:ahLst/>
              <a:cxnLst/>
              <a:rect l="l" t="t" r="r" b="b"/>
              <a:pathLst>
                <a:path w="473075" h="415925">
                  <a:moveTo>
                    <a:pt x="236537" y="0"/>
                  </a:moveTo>
                  <a:lnTo>
                    <a:pt x="188866" y="4225"/>
                  </a:lnTo>
                  <a:lnTo>
                    <a:pt x="144466" y="16342"/>
                  </a:lnTo>
                  <a:lnTo>
                    <a:pt x="104287" y="35516"/>
                  </a:lnTo>
                  <a:lnTo>
                    <a:pt x="69280" y="60910"/>
                  </a:lnTo>
                  <a:lnTo>
                    <a:pt x="40396" y="91688"/>
                  </a:lnTo>
                  <a:lnTo>
                    <a:pt x="18588" y="127013"/>
                  </a:lnTo>
                  <a:lnTo>
                    <a:pt x="4805" y="166050"/>
                  </a:lnTo>
                  <a:lnTo>
                    <a:pt x="0" y="207962"/>
                  </a:lnTo>
                  <a:lnTo>
                    <a:pt x="4805" y="249874"/>
                  </a:lnTo>
                  <a:lnTo>
                    <a:pt x="18588" y="288911"/>
                  </a:lnTo>
                  <a:lnTo>
                    <a:pt x="40396" y="324236"/>
                  </a:lnTo>
                  <a:lnTo>
                    <a:pt x="69280" y="355014"/>
                  </a:lnTo>
                  <a:lnTo>
                    <a:pt x="104287" y="380408"/>
                  </a:lnTo>
                  <a:lnTo>
                    <a:pt x="144466" y="399582"/>
                  </a:lnTo>
                  <a:lnTo>
                    <a:pt x="188866" y="411699"/>
                  </a:lnTo>
                  <a:lnTo>
                    <a:pt x="236537" y="415925"/>
                  </a:lnTo>
                  <a:lnTo>
                    <a:pt x="284208" y="411699"/>
                  </a:lnTo>
                  <a:lnTo>
                    <a:pt x="328608" y="399582"/>
                  </a:lnTo>
                  <a:lnTo>
                    <a:pt x="368787" y="380408"/>
                  </a:lnTo>
                  <a:lnTo>
                    <a:pt x="403794" y="355014"/>
                  </a:lnTo>
                  <a:lnTo>
                    <a:pt x="432678" y="324236"/>
                  </a:lnTo>
                  <a:lnTo>
                    <a:pt x="454486" y="288911"/>
                  </a:lnTo>
                  <a:lnTo>
                    <a:pt x="468269" y="249874"/>
                  </a:lnTo>
                  <a:lnTo>
                    <a:pt x="473075" y="207962"/>
                  </a:lnTo>
                  <a:lnTo>
                    <a:pt x="468269" y="166050"/>
                  </a:lnTo>
                  <a:lnTo>
                    <a:pt x="454486" y="127013"/>
                  </a:lnTo>
                  <a:lnTo>
                    <a:pt x="432678" y="91688"/>
                  </a:lnTo>
                  <a:lnTo>
                    <a:pt x="403794" y="60910"/>
                  </a:lnTo>
                  <a:lnTo>
                    <a:pt x="368787" y="35516"/>
                  </a:lnTo>
                  <a:lnTo>
                    <a:pt x="328608" y="16342"/>
                  </a:lnTo>
                  <a:lnTo>
                    <a:pt x="284208" y="4225"/>
                  </a:lnTo>
                  <a:lnTo>
                    <a:pt x="236537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354262" y="2936875"/>
              <a:ext cx="473075" cy="415925"/>
            </a:xfrm>
            <a:custGeom>
              <a:avLst/>
              <a:gdLst/>
              <a:ahLst/>
              <a:cxnLst/>
              <a:rect l="l" t="t" r="r" b="b"/>
              <a:pathLst>
                <a:path w="473075" h="415925">
                  <a:moveTo>
                    <a:pt x="0" y="207962"/>
                  </a:moveTo>
                  <a:lnTo>
                    <a:pt x="4805" y="166050"/>
                  </a:lnTo>
                  <a:lnTo>
                    <a:pt x="18588" y="127014"/>
                  </a:lnTo>
                  <a:lnTo>
                    <a:pt x="40396" y="91688"/>
                  </a:lnTo>
                  <a:lnTo>
                    <a:pt x="69280" y="60910"/>
                  </a:lnTo>
                  <a:lnTo>
                    <a:pt x="104287" y="35516"/>
                  </a:lnTo>
                  <a:lnTo>
                    <a:pt x="144466" y="16342"/>
                  </a:lnTo>
                  <a:lnTo>
                    <a:pt x="188866" y="4225"/>
                  </a:lnTo>
                  <a:lnTo>
                    <a:pt x="236537" y="0"/>
                  </a:lnTo>
                  <a:lnTo>
                    <a:pt x="284208" y="4225"/>
                  </a:lnTo>
                  <a:lnTo>
                    <a:pt x="328608" y="16342"/>
                  </a:lnTo>
                  <a:lnTo>
                    <a:pt x="368787" y="35516"/>
                  </a:lnTo>
                  <a:lnTo>
                    <a:pt x="403794" y="60910"/>
                  </a:lnTo>
                  <a:lnTo>
                    <a:pt x="432678" y="91688"/>
                  </a:lnTo>
                  <a:lnTo>
                    <a:pt x="454486" y="127014"/>
                  </a:lnTo>
                  <a:lnTo>
                    <a:pt x="468269" y="166050"/>
                  </a:lnTo>
                  <a:lnTo>
                    <a:pt x="473075" y="207962"/>
                  </a:lnTo>
                  <a:lnTo>
                    <a:pt x="468269" y="249874"/>
                  </a:lnTo>
                  <a:lnTo>
                    <a:pt x="454486" y="288910"/>
                  </a:lnTo>
                  <a:lnTo>
                    <a:pt x="432678" y="324236"/>
                  </a:lnTo>
                  <a:lnTo>
                    <a:pt x="403794" y="355014"/>
                  </a:lnTo>
                  <a:lnTo>
                    <a:pt x="368787" y="380408"/>
                  </a:lnTo>
                  <a:lnTo>
                    <a:pt x="328608" y="399582"/>
                  </a:lnTo>
                  <a:lnTo>
                    <a:pt x="284208" y="411699"/>
                  </a:lnTo>
                  <a:lnTo>
                    <a:pt x="236537" y="415925"/>
                  </a:lnTo>
                  <a:lnTo>
                    <a:pt x="188866" y="411699"/>
                  </a:lnTo>
                  <a:lnTo>
                    <a:pt x="144466" y="399582"/>
                  </a:lnTo>
                  <a:lnTo>
                    <a:pt x="104287" y="380408"/>
                  </a:lnTo>
                  <a:lnTo>
                    <a:pt x="69280" y="355014"/>
                  </a:lnTo>
                  <a:lnTo>
                    <a:pt x="40396" y="324236"/>
                  </a:lnTo>
                  <a:lnTo>
                    <a:pt x="18588" y="288910"/>
                  </a:lnTo>
                  <a:lnTo>
                    <a:pt x="4805" y="249874"/>
                  </a:lnTo>
                  <a:lnTo>
                    <a:pt x="0" y="20796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2407602" y="2309876"/>
            <a:ext cx="381000" cy="982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spc="-25" dirty="0">
                <a:latin typeface="Times New Roman"/>
                <a:cs typeface="Times New Roman"/>
              </a:rPr>
              <a:t>w</a:t>
            </a:r>
            <a:r>
              <a:rPr sz="2400" i="1" spc="-37" baseline="-17361" dirty="0">
                <a:latin typeface="Times New Roman"/>
                <a:cs typeface="Times New Roman"/>
              </a:rPr>
              <a:t>2</a:t>
            </a:r>
            <a:endParaRPr sz="2400" baseline="-17361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775"/>
              </a:spcBef>
            </a:pPr>
            <a:r>
              <a:rPr sz="2400" i="1" spc="-25" dirty="0">
                <a:latin typeface="Times New Roman"/>
                <a:cs typeface="Times New Roman"/>
              </a:rPr>
              <a:t>w</a:t>
            </a:r>
            <a:r>
              <a:rPr sz="2400" i="1" spc="-37" baseline="-17361" dirty="0">
                <a:latin typeface="Times New Roman"/>
                <a:cs typeface="Times New Roman"/>
              </a:rPr>
              <a:t>n</a:t>
            </a:r>
            <a:endParaRPr sz="2400" baseline="-17361">
              <a:latin typeface="Times New Roman"/>
              <a:cs typeface="Times New Roman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3341687" y="1193800"/>
            <a:ext cx="484505" cy="425450"/>
            <a:chOff x="3341687" y="1193800"/>
            <a:chExt cx="484505" cy="425450"/>
          </a:xfrm>
        </p:grpSpPr>
        <p:sp>
          <p:nvSpPr>
            <p:cNvPr id="42" name="object 42"/>
            <p:cNvSpPr/>
            <p:nvPr/>
          </p:nvSpPr>
          <p:spPr>
            <a:xfrm>
              <a:off x="3346450" y="1198562"/>
              <a:ext cx="474980" cy="415925"/>
            </a:xfrm>
            <a:custGeom>
              <a:avLst/>
              <a:gdLst/>
              <a:ahLst/>
              <a:cxnLst/>
              <a:rect l="l" t="t" r="r" b="b"/>
              <a:pathLst>
                <a:path w="474979" h="415925">
                  <a:moveTo>
                    <a:pt x="237331" y="0"/>
                  </a:moveTo>
                  <a:lnTo>
                    <a:pt x="189500" y="4225"/>
                  </a:lnTo>
                  <a:lnTo>
                    <a:pt x="144951" y="16342"/>
                  </a:lnTo>
                  <a:lnTo>
                    <a:pt x="104637" y="35516"/>
                  </a:lnTo>
                  <a:lnTo>
                    <a:pt x="69512" y="60911"/>
                  </a:lnTo>
                  <a:lnTo>
                    <a:pt x="40532" y="91689"/>
                  </a:lnTo>
                  <a:lnTo>
                    <a:pt x="18650" y="127014"/>
                  </a:lnTo>
                  <a:lnTo>
                    <a:pt x="4821" y="166051"/>
                  </a:lnTo>
                  <a:lnTo>
                    <a:pt x="0" y="207962"/>
                  </a:lnTo>
                  <a:lnTo>
                    <a:pt x="4821" y="249874"/>
                  </a:lnTo>
                  <a:lnTo>
                    <a:pt x="18650" y="288911"/>
                  </a:lnTo>
                  <a:lnTo>
                    <a:pt x="40532" y="324236"/>
                  </a:lnTo>
                  <a:lnTo>
                    <a:pt x="69512" y="355014"/>
                  </a:lnTo>
                  <a:lnTo>
                    <a:pt x="104637" y="380408"/>
                  </a:lnTo>
                  <a:lnTo>
                    <a:pt x="144951" y="399582"/>
                  </a:lnTo>
                  <a:lnTo>
                    <a:pt x="189500" y="411699"/>
                  </a:lnTo>
                  <a:lnTo>
                    <a:pt x="237331" y="415925"/>
                  </a:lnTo>
                  <a:lnTo>
                    <a:pt x="285161" y="411699"/>
                  </a:lnTo>
                  <a:lnTo>
                    <a:pt x="329711" y="399582"/>
                  </a:lnTo>
                  <a:lnTo>
                    <a:pt x="370025" y="380408"/>
                  </a:lnTo>
                  <a:lnTo>
                    <a:pt x="405149" y="355014"/>
                  </a:lnTo>
                  <a:lnTo>
                    <a:pt x="434129" y="324236"/>
                  </a:lnTo>
                  <a:lnTo>
                    <a:pt x="456011" y="288911"/>
                  </a:lnTo>
                  <a:lnTo>
                    <a:pt x="469840" y="249874"/>
                  </a:lnTo>
                  <a:lnTo>
                    <a:pt x="474662" y="207962"/>
                  </a:lnTo>
                  <a:lnTo>
                    <a:pt x="469840" y="166051"/>
                  </a:lnTo>
                  <a:lnTo>
                    <a:pt x="456011" y="127014"/>
                  </a:lnTo>
                  <a:lnTo>
                    <a:pt x="434129" y="91689"/>
                  </a:lnTo>
                  <a:lnTo>
                    <a:pt x="405149" y="60911"/>
                  </a:lnTo>
                  <a:lnTo>
                    <a:pt x="370025" y="35516"/>
                  </a:lnTo>
                  <a:lnTo>
                    <a:pt x="329711" y="16342"/>
                  </a:lnTo>
                  <a:lnTo>
                    <a:pt x="285161" y="4225"/>
                  </a:lnTo>
                  <a:lnTo>
                    <a:pt x="237331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346450" y="1198562"/>
              <a:ext cx="474980" cy="415925"/>
            </a:xfrm>
            <a:custGeom>
              <a:avLst/>
              <a:gdLst/>
              <a:ahLst/>
              <a:cxnLst/>
              <a:rect l="l" t="t" r="r" b="b"/>
              <a:pathLst>
                <a:path w="474979" h="415925">
                  <a:moveTo>
                    <a:pt x="0" y="207962"/>
                  </a:moveTo>
                  <a:lnTo>
                    <a:pt x="4821" y="166050"/>
                  </a:lnTo>
                  <a:lnTo>
                    <a:pt x="18650" y="127014"/>
                  </a:lnTo>
                  <a:lnTo>
                    <a:pt x="40532" y="91688"/>
                  </a:lnTo>
                  <a:lnTo>
                    <a:pt x="69512" y="60910"/>
                  </a:lnTo>
                  <a:lnTo>
                    <a:pt x="104637" y="35516"/>
                  </a:lnTo>
                  <a:lnTo>
                    <a:pt x="144951" y="16342"/>
                  </a:lnTo>
                  <a:lnTo>
                    <a:pt x="189500" y="4225"/>
                  </a:lnTo>
                  <a:lnTo>
                    <a:pt x="237331" y="0"/>
                  </a:lnTo>
                  <a:lnTo>
                    <a:pt x="285162" y="4225"/>
                  </a:lnTo>
                  <a:lnTo>
                    <a:pt x="329711" y="16342"/>
                  </a:lnTo>
                  <a:lnTo>
                    <a:pt x="370025" y="35516"/>
                  </a:lnTo>
                  <a:lnTo>
                    <a:pt x="405150" y="60910"/>
                  </a:lnTo>
                  <a:lnTo>
                    <a:pt x="434130" y="91688"/>
                  </a:lnTo>
                  <a:lnTo>
                    <a:pt x="456012" y="127014"/>
                  </a:lnTo>
                  <a:lnTo>
                    <a:pt x="469841" y="166050"/>
                  </a:lnTo>
                  <a:lnTo>
                    <a:pt x="474663" y="207962"/>
                  </a:lnTo>
                  <a:lnTo>
                    <a:pt x="469841" y="249874"/>
                  </a:lnTo>
                  <a:lnTo>
                    <a:pt x="456012" y="288910"/>
                  </a:lnTo>
                  <a:lnTo>
                    <a:pt x="434130" y="324236"/>
                  </a:lnTo>
                  <a:lnTo>
                    <a:pt x="405150" y="355014"/>
                  </a:lnTo>
                  <a:lnTo>
                    <a:pt x="370025" y="380408"/>
                  </a:lnTo>
                  <a:lnTo>
                    <a:pt x="329711" y="399582"/>
                  </a:lnTo>
                  <a:lnTo>
                    <a:pt x="285162" y="411699"/>
                  </a:lnTo>
                  <a:lnTo>
                    <a:pt x="237331" y="415925"/>
                  </a:lnTo>
                  <a:lnTo>
                    <a:pt x="189500" y="411699"/>
                  </a:lnTo>
                  <a:lnTo>
                    <a:pt x="144951" y="399582"/>
                  </a:lnTo>
                  <a:lnTo>
                    <a:pt x="104637" y="380408"/>
                  </a:lnTo>
                  <a:lnTo>
                    <a:pt x="69512" y="355014"/>
                  </a:lnTo>
                  <a:lnTo>
                    <a:pt x="40532" y="324236"/>
                  </a:lnTo>
                  <a:lnTo>
                    <a:pt x="18650" y="288910"/>
                  </a:lnTo>
                  <a:lnTo>
                    <a:pt x="4821" y="249874"/>
                  </a:lnTo>
                  <a:lnTo>
                    <a:pt x="0" y="20796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3399790" y="1160779"/>
            <a:ext cx="3810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spc="-25" dirty="0">
                <a:latin typeface="Times New Roman"/>
                <a:cs typeface="Times New Roman"/>
              </a:rPr>
              <a:t>w</a:t>
            </a:r>
            <a:r>
              <a:rPr sz="2400" i="1" spc="-37" baseline="-17361" dirty="0">
                <a:latin typeface="Times New Roman"/>
                <a:cs typeface="Times New Roman"/>
              </a:rPr>
              <a:t>0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16890" y="1172971"/>
            <a:ext cx="31305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i="1" spc="-37" baseline="-17361" dirty="0">
                <a:latin typeface="Times New Roman"/>
                <a:cs typeface="Times New Roman"/>
              </a:rPr>
              <a:t>1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42290" y="1983740"/>
            <a:ext cx="16129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i="1" dirty="0">
                <a:latin typeface="Times New Roman"/>
                <a:cs typeface="Times New Roman"/>
              </a:rPr>
              <a:t>x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677227" y="2149347"/>
            <a:ext cx="127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latin typeface="Times New Roman"/>
                <a:cs typeface="Times New Roman"/>
              </a:rPr>
              <a:t>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16890" y="2901188"/>
            <a:ext cx="31305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i="1" spc="-37" baseline="-17361" dirty="0">
                <a:latin typeface="Times New Roman"/>
                <a:cs typeface="Times New Roman"/>
              </a:rPr>
              <a:t>n</a:t>
            </a:r>
            <a:endParaRPr sz="2400" baseline="-17361">
              <a:latin typeface="Times New Roman"/>
              <a:cs typeface="Times New Roman"/>
            </a:endParaRPr>
          </a:p>
        </p:txBody>
      </p:sp>
      <p:grpSp>
        <p:nvGrpSpPr>
          <p:cNvPr id="49" name="object 49"/>
          <p:cNvGrpSpPr/>
          <p:nvPr/>
        </p:nvGrpSpPr>
        <p:grpSpPr>
          <a:xfrm>
            <a:off x="3676362" y="1600104"/>
            <a:ext cx="3143885" cy="978535"/>
            <a:chOff x="3676362" y="1600104"/>
            <a:chExt cx="3143885" cy="978535"/>
          </a:xfrm>
        </p:grpSpPr>
        <p:sp>
          <p:nvSpPr>
            <p:cNvPr id="50" name="object 50"/>
            <p:cNvSpPr/>
            <p:nvPr/>
          </p:nvSpPr>
          <p:spPr>
            <a:xfrm>
              <a:off x="3676362" y="1600104"/>
              <a:ext cx="435609" cy="461009"/>
            </a:xfrm>
            <a:custGeom>
              <a:avLst/>
              <a:gdLst/>
              <a:ahLst/>
              <a:cxnLst/>
              <a:rect l="l" t="t" r="r" b="b"/>
              <a:pathLst>
                <a:path w="435610" h="461010">
                  <a:moveTo>
                    <a:pt x="342969" y="423425"/>
                  </a:moveTo>
                  <a:lnTo>
                    <a:pt x="340323" y="424869"/>
                  </a:lnTo>
                  <a:lnTo>
                    <a:pt x="338839" y="429916"/>
                  </a:lnTo>
                  <a:lnTo>
                    <a:pt x="340283" y="432564"/>
                  </a:lnTo>
                  <a:lnTo>
                    <a:pt x="435277" y="460486"/>
                  </a:lnTo>
                  <a:lnTo>
                    <a:pt x="434437" y="456881"/>
                  </a:lnTo>
                  <a:lnTo>
                    <a:pt x="425321" y="456881"/>
                  </a:lnTo>
                  <a:lnTo>
                    <a:pt x="413229" y="444077"/>
                  </a:lnTo>
                  <a:lnTo>
                    <a:pt x="342969" y="423425"/>
                  </a:lnTo>
                  <a:close/>
                </a:path>
                <a:path w="435610" h="461010">
                  <a:moveTo>
                    <a:pt x="413229" y="444077"/>
                  </a:moveTo>
                  <a:lnTo>
                    <a:pt x="425321" y="456881"/>
                  </a:lnTo>
                  <a:lnTo>
                    <a:pt x="427637" y="454694"/>
                  </a:lnTo>
                  <a:lnTo>
                    <a:pt x="424148" y="454694"/>
                  </a:lnTo>
                  <a:lnTo>
                    <a:pt x="422296" y="446742"/>
                  </a:lnTo>
                  <a:lnTo>
                    <a:pt x="413229" y="444077"/>
                  </a:lnTo>
                  <a:close/>
                </a:path>
                <a:path w="435610" h="461010">
                  <a:moveTo>
                    <a:pt x="410263" y="362460"/>
                  </a:moveTo>
                  <a:lnTo>
                    <a:pt x="405140" y="363654"/>
                  </a:lnTo>
                  <a:lnTo>
                    <a:pt x="403547" y="366214"/>
                  </a:lnTo>
                  <a:lnTo>
                    <a:pt x="420153" y="437537"/>
                  </a:lnTo>
                  <a:lnTo>
                    <a:pt x="432247" y="450341"/>
                  </a:lnTo>
                  <a:lnTo>
                    <a:pt x="425321" y="456881"/>
                  </a:lnTo>
                  <a:lnTo>
                    <a:pt x="434437" y="456881"/>
                  </a:lnTo>
                  <a:lnTo>
                    <a:pt x="412823" y="364054"/>
                  </a:lnTo>
                  <a:lnTo>
                    <a:pt x="410263" y="362460"/>
                  </a:lnTo>
                  <a:close/>
                </a:path>
                <a:path w="435610" h="461010">
                  <a:moveTo>
                    <a:pt x="422296" y="446742"/>
                  </a:moveTo>
                  <a:lnTo>
                    <a:pt x="424148" y="454694"/>
                  </a:lnTo>
                  <a:lnTo>
                    <a:pt x="430129" y="449045"/>
                  </a:lnTo>
                  <a:lnTo>
                    <a:pt x="422296" y="446742"/>
                  </a:lnTo>
                  <a:close/>
                </a:path>
                <a:path w="435610" h="461010">
                  <a:moveTo>
                    <a:pt x="420153" y="437537"/>
                  </a:moveTo>
                  <a:lnTo>
                    <a:pt x="422296" y="446742"/>
                  </a:lnTo>
                  <a:lnTo>
                    <a:pt x="430129" y="449045"/>
                  </a:lnTo>
                  <a:lnTo>
                    <a:pt x="424148" y="454694"/>
                  </a:lnTo>
                  <a:lnTo>
                    <a:pt x="427637" y="454694"/>
                  </a:lnTo>
                  <a:lnTo>
                    <a:pt x="432247" y="450341"/>
                  </a:lnTo>
                  <a:lnTo>
                    <a:pt x="420153" y="437537"/>
                  </a:lnTo>
                  <a:close/>
                </a:path>
                <a:path w="435610" h="461010">
                  <a:moveTo>
                    <a:pt x="6924" y="0"/>
                  </a:moveTo>
                  <a:lnTo>
                    <a:pt x="0" y="6540"/>
                  </a:lnTo>
                  <a:lnTo>
                    <a:pt x="413229" y="444077"/>
                  </a:lnTo>
                  <a:lnTo>
                    <a:pt x="422296" y="446742"/>
                  </a:lnTo>
                  <a:lnTo>
                    <a:pt x="420153" y="437537"/>
                  </a:lnTo>
                  <a:lnTo>
                    <a:pt x="69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399212" y="2562224"/>
              <a:ext cx="415925" cy="11430"/>
            </a:xfrm>
            <a:custGeom>
              <a:avLst/>
              <a:gdLst/>
              <a:ahLst/>
              <a:cxnLst/>
              <a:rect l="l" t="t" r="r" b="b"/>
              <a:pathLst>
                <a:path w="415925" h="11430">
                  <a:moveTo>
                    <a:pt x="0" y="11113"/>
                  </a:moveTo>
                  <a:lnTo>
                    <a:pt x="415925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2" name="object 5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53" name="object 53"/>
          <p:cNvSpPr txBox="1"/>
          <p:nvPr/>
        </p:nvSpPr>
        <p:spPr>
          <a:xfrm>
            <a:off x="8454390" y="6399049"/>
            <a:ext cx="1905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dirty="0">
                <a:latin typeface="Times New Roman"/>
                <a:cs typeface="Times New Roman"/>
              </a:rPr>
              <a:t>5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1731962" y="362203"/>
            <a:ext cx="56819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Funciones</a:t>
            </a:r>
            <a:r>
              <a:rPr spc="-30" dirty="0"/>
              <a:t> </a:t>
            </a:r>
            <a:r>
              <a:rPr dirty="0"/>
              <a:t>más</a:t>
            </a:r>
            <a:r>
              <a:rPr spc="-15" dirty="0"/>
              <a:t> </a:t>
            </a:r>
            <a:r>
              <a:rPr dirty="0"/>
              <a:t>comunes</a:t>
            </a:r>
            <a:r>
              <a:rPr spc="-20" dirty="0"/>
              <a:t> </a:t>
            </a:r>
            <a:r>
              <a:rPr dirty="0"/>
              <a:t>de</a:t>
            </a:r>
            <a:r>
              <a:rPr spc="-10" dirty="0"/>
              <a:t> activación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4280137" y="1292027"/>
            <a:ext cx="93345" cy="1879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50" i="1" spc="5" dirty="0">
                <a:latin typeface="Times New Roman"/>
                <a:cs typeface="Times New Roman"/>
              </a:rPr>
              <a:t>n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471324" y="1431268"/>
            <a:ext cx="461009" cy="3048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800" i="1" dirty="0">
                <a:latin typeface="Times New Roman"/>
                <a:cs typeface="Times New Roman"/>
              </a:rPr>
              <a:t>w</a:t>
            </a:r>
            <a:r>
              <a:rPr sz="1800" i="1" spc="185" dirty="0">
                <a:latin typeface="Times New Roman"/>
                <a:cs typeface="Times New Roman"/>
              </a:rPr>
              <a:t> </a:t>
            </a:r>
            <a:r>
              <a:rPr sz="1800" spc="-535" dirty="0">
                <a:latin typeface="Symbol"/>
                <a:cs typeface="Symbol"/>
              </a:rPr>
              <a:t></a:t>
            </a:r>
            <a:r>
              <a:rPr sz="1800" spc="-140" dirty="0">
                <a:latin typeface="Times New Roman"/>
                <a:cs typeface="Times New Roman"/>
              </a:rPr>
              <a:t> </a:t>
            </a:r>
            <a:r>
              <a:rPr sz="1800" i="1" spc="-60" dirty="0">
                <a:latin typeface="Times New Roman"/>
                <a:cs typeface="Times New Roman"/>
              </a:rPr>
              <a:t>x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299974" y="1431268"/>
            <a:ext cx="878205" cy="3048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800" i="1" dirty="0">
                <a:latin typeface="Times New Roman"/>
                <a:cs typeface="Times New Roman"/>
              </a:rPr>
              <a:t>en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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w</a:t>
            </a:r>
            <a:r>
              <a:rPr sz="1800" i="1" spc="470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Symbol"/>
                <a:cs typeface="Symbol"/>
              </a:rPr>
              <a:t></a:t>
            </a:r>
            <a:endParaRPr sz="1800">
              <a:latin typeface="Symbol"/>
              <a:cs typeface="Symbol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273425" y="1195387"/>
            <a:ext cx="2628900" cy="836930"/>
            <a:chOff x="3273425" y="1195387"/>
            <a:chExt cx="2628900" cy="836930"/>
          </a:xfrm>
        </p:grpSpPr>
        <p:sp>
          <p:nvSpPr>
            <p:cNvPr id="13" name="object 13"/>
            <p:cNvSpPr/>
            <p:nvPr/>
          </p:nvSpPr>
          <p:spPr>
            <a:xfrm>
              <a:off x="3278187" y="1200150"/>
              <a:ext cx="2619375" cy="827405"/>
            </a:xfrm>
            <a:custGeom>
              <a:avLst/>
              <a:gdLst/>
              <a:ahLst/>
              <a:cxnLst/>
              <a:rect l="l" t="t" r="r" b="b"/>
              <a:pathLst>
                <a:path w="2619375" h="827405">
                  <a:moveTo>
                    <a:pt x="0" y="413543"/>
                  </a:moveTo>
                  <a:lnTo>
                    <a:pt x="7201" y="369916"/>
                  </a:lnTo>
                  <a:lnTo>
                    <a:pt x="28322" y="327597"/>
                  </a:lnTo>
                  <a:lnTo>
                    <a:pt x="62639" y="286816"/>
                  </a:lnTo>
                  <a:lnTo>
                    <a:pt x="109427" y="247801"/>
                  </a:lnTo>
                  <a:lnTo>
                    <a:pt x="167963" y="210780"/>
                  </a:lnTo>
                  <a:lnTo>
                    <a:pt x="237522" y="175982"/>
                  </a:lnTo>
                  <a:lnTo>
                    <a:pt x="276209" y="159489"/>
                  </a:lnTo>
                  <a:lnTo>
                    <a:pt x="317381" y="143636"/>
                  </a:lnTo>
                  <a:lnTo>
                    <a:pt x="360946" y="128454"/>
                  </a:lnTo>
                  <a:lnTo>
                    <a:pt x="406815" y="113971"/>
                  </a:lnTo>
                  <a:lnTo>
                    <a:pt x="454896" y="100215"/>
                  </a:lnTo>
                  <a:lnTo>
                    <a:pt x="505099" y="87215"/>
                  </a:lnTo>
                  <a:lnTo>
                    <a:pt x="557335" y="74999"/>
                  </a:lnTo>
                  <a:lnTo>
                    <a:pt x="611511" y="63596"/>
                  </a:lnTo>
                  <a:lnTo>
                    <a:pt x="667538" y="53035"/>
                  </a:lnTo>
                  <a:lnTo>
                    <a:pt x="725326" y="43344"/>
                  </a:lnTo>
                  <a:lnTo>
                    <a:pt x="784783" y="34552"/>
                  </a:lnTo>
                  <a:lnTo>
                    <a:pt x="845819" y="26687"/>
                  </a:lnTo>
                  <a:lnTo>
                    <a:pt x="908344" y="19778"/>
                  </a:lnTo>
                  <a:lnTo>
                    <a:pt x="972267" y="13854"/>
                  </a:lnTo>
                  <a:lnTo>
                    <a:pt x="1037498" y="8942"/>
                  </a:lnTo>
                  <a:lnTo>
                    <a:pt x="1103945" y="5073"/>
                  </a:lnTo>
                  <a:lnTo>
                    <a:pt x="1171520" y="2273"/>
                  </a:lnTo>
                  <a:lnTo>
                    <a:pt x="1240130" y="573"/>
                  </a:lnTo>
                  <a:lnTo>
                    <a:pt x="1309687" y="0"/>
                  </a:lnTo>
                  <a:lnTo>
                    <a:pt x="1379243" y="573"/>
                  </a:lnTo>
                  <a:lnTo>
                    <a:pt x="1447853" y="2273"/>
                  </a:lnTo>
                  <a:lnTo>
                    <a:pt x="1515428" y="5073"/>
                  </a:lnTo>
                  <a:lnTo>
                    <a:pt x="1581876" y="8942"/>
                  </a:lnTo>
                  <a:lnTo>
                    <a:pt x="1647106" y="13854"/>
                  </a:lnTo>
                  <a:lnTo>
                    <a:pt x="1711030" y="19778"/>
                  </a:lnTo>
                  <a:lnTo>
                    <a:pt x="1773555" y="26687"/>
                  </a:lnTo>
                  <a:lnTo>
                    <a:pt x="1834591" y="34552"/>
                  </a:lnTo>
                  <a:lnTo>
                    <a:pt x="1894048" y="43344"/>
                  </a:lnTo>
                  <a:lnTo>
                    <a:pt x="1951835" y="53035"/>
                  </a:lnTo>
                  <a:lnTo>
                    <a:pt x="2007863" y="63596"/>
                  </a:lnTo>
                  <a:lnTo>
                    <a:pt x="2062039" y="74999"/>
                  </a:lnTo>
                  <a:lnTo>
                    <a:pt x="2114275" y="87215"/>
                  </a:lnTo>
                  <a:lnTo>
                    <a:pt x="2164478" y="100215"/>
                  </a:lnTo>
                  <a:lnTo>
                    <a:pt x="2212559" y="113971"/>
                  </a:lnTo>
                  <a:lnTo>
                    <a:pt x="2258428" y="128454"/>
                  </a:lnTo>
                  <a:lnTo>
                    <a:pt x="2301993" y="143636"/>
                  </a:lnTo>
                  <a:lnTo>
                    <a:pt x="2343165" y="159489"/>
                  </a:lnTo>
                  <a:lnTo>
                    <a:pt x="2381852" y="175982"/>
                  </a:lnTo>
                  <a:lnTo>
                    <a:pt x="2417964" y="193089"/>
                  </a:lnTo>
                  <a:lnTo>
                    <a:pt x="2482102" y="229027"/>
                  </a:lnTo>
                  <a:lnTo>
                    <a:pt x="2534855" y="267073"/>
                  </a:lnTo>
                  <a:lnTo>
                    <a:pt x="2575498" y="307000"/>
                  </a:lnTo>
                  <a:lnTo>
                    <a:pt x="2603307" y="348579"/>
                  </a:lnTo>
                  <a:lnTo>
                    <a:pt x="2617559" y="391580"/>
                  </a:lnTo>
                  <a:lnTo>
                    <a:pt x="2619375" y="413543"/>
                  </a:lnTo>
                  <a:lnTo>
                    <a:pt x="2617559" y="435506"/>
                  </a:lnTo>
                  <a:lnTo>
                    <a:pt x="2603307" y="478507"/>
                  </a:lnTo>
                  <a:lnTo>
                    <a:pt x="2575498" y="520086"/>
                  </a:lnTo>
                  <a:lnTo>
                    <a:pt x="2534855" y="560013"/>
                  </a:lnTo>
                  <a:lnTo>
                    <a:pt x="2482102" y="598059"/>
                  </a:lnTo>
                  <a:lnTo>
                    <a:pt x="2417964" y="633997"/>
                  </a:lnTo>
                  <a:lnTo>
                    <a:pt x="2381852" y="651104"/>
                  </a:lnTo>
                  <a:lnTo>
                    <a:pt x="2343165" y="667597"/>
                  </a:lnTo>
                  <a:lnTo>
                    <a:pt x="2301993" y="683450"/>
                  </a:lnTo>
                  <a:lnTo>
                    <a:pt x="2258428" y="698632"/>
                  </a:lnTo>
                  <a:lnTo>
                    <a:pt x="2212559" y="713115"/>
                  </a:lnTo>
                  <a:lnTo>
                    <a:pt x="2164478" y="726871"/>
                  </a:lnTo>
                  <a:lnTo>
                    <a:pt x="2114275" y="739871"/>
                  </a:lnTo>
                  <a:lnTo>
                    <a:pt x="2062039" y="752087"/>
                  </a:lnTo>
                  <a:lnTo>
                    <a:pt x="2007863" y="763490"/>
                  </a:lnTo>
                  <a:lnTo>
                    <a:pt x="1951835" y="774051"/>
                  </a:lnTo>
                  <a:lnTo>
                    <a:pt x="1894048" y="783742"/>
                  </a:lnTo>
                  <a:lnTo>
                    <a:pt x="1834591" y="792534"/>
                  </a:lnTo>
                  <a:lnTo>
                    <a:pt x="1773555" y="800399"/>
                  </a:lnTo>
                  <a:lnTo>
                    <a:pt x="1711030" y="807308"/>
                  </a:lnTo>
                  <a:lnTo>
                    <a:pt x="1647106" y="813232"/>
                  </a:lnTo>
                  <a:lnTo>
                    <a:pt x="1581876" y="818144"/>
                  </a:lnTo>
                  <a:lnTo>
                    <a:pt x="1515428" y="822013"/>
                  </a:lnTo>
                  <a:lnTo>
                    <a:pt x="1447853" y="824813"/>
                  </a:lnTo>
                  <a:lnTo>
                    <a:pt x="1379243" y="826513"/>
                  </a:lnTo>
                  <a:lnTo>
                    <a:pt x="1309687" y="827087"/>
                  </a:lnTo>
                  <a:lnTo>
                    <a:pt x="1240130" y="826513"/>
                  </a:lnTo>
                  <a:lnTo>
                    <a:pt x="1171520" y="824813"/>
                  </a:lnTo>
                  <a:lnTo>
                    <a:pt x="1103945" y="822013"/>
                  </a:lnTo>
                  <a:lnTo>
                    <a:pt x="1037498" y="818144"/>
                  </a:lnTo>
                  <a:lnTo>
                    <a:pt x="972267" y="813232"/>
                  </a:lnTo>
                  <a:lnTo>
                    <a:pt x="908344" y="807308"/>
                  </a:lnTo>
                  <a:lnTo>
                    <a:pt x="845819" y="800399"/>
                  </a:lnTo>
                  <a:lnTo>
                    <a:pt x="784783" y="792534"/>
                  </a:lnTo>
                  <a:lnTo>
                    <a:pt x="725326" y="783742"/>
                  </a:lnTo>
                  <a:lnTo>
                    <a:pt x="667538" y="774051"/>
                  </a:lnTo>
                  <a:lnTo>
                    <a:pt x="611511" y="763490"/>
                  </a:lnTo>
                  <a:lnTo>
                    <a:pt x="557335" y="752087"/>
                  </a:lnTo>
                  <a:lnTo>
                    <a:pt x="505099" y="739871"/>
                  </a:lnTo>
                  <a:lnTo>
                    <a:pt x="454896" y="726871"/>
                  </a:lnTo>
                  <a:lnTo>
                    <a:pt x="406815" y="713115"/>
                  </a:lnTo>
                  <a:lnTo>
                    <a:pt x="360946" y="698632"/>
                  </a:lnTo>
                  <a:lnTo>
                    <a:pt x="317381" y="683450"/>
                  </a:lnTo>
                  <a:lnTo>
                    <a:pt x="276209" y="667597"/>
                  </a:lnTo>
                  <a:lnTo>
                    <a:pt x="237522" y="651104"/>
                  </a:lnTo>
                  <a:lnTo>
                    <a:pt x="201410" y="633997"/>
                  </a:lnTo>
                  <a:lnTo>
                    <a:pt x="137272" y="598059"/>
                  </a:lnTo>
                  <a:lnTo>
                    <a:pt x="84519" y="560013"/>
                  </a:lnTo>
                  <a:lnTo>
                    <a:pt x="43876" y="520086"/>
                  </a:lnTo>
                  <a:lnTo>
                    <a:pt x="16067" y="478507"/>
                  </a:lnTo>
                  <a:lnTo>
                    <a:pt x="1815" y="435506"/>
                  </a:lnTo>
                  <a:lnTo>
                    <a:pt x="0" y="41354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110162" y="1374775"/>
              <a:ext cx="440055" cy="450850"/>
            </a:xfrm>
            <a:custGeom>
              <a:avLst/>
              <a:gdLst/>
              <a:ahLst/>
              <a:cxnLst/>
              <a:rect l="l" t="t" r="r" b="b"/>
              <a:pathLst>
                <a:path w="440054" h="450850">
                  <a:moveTo>
                    <a:pt x="439737" y="0"/>
                  </a:moveTo>
                  <a:lnTo>
                    <a:pt x="390676" y="8966"/>
                  </a:lnTo>
                  <a:lnTo>
                    <a:pt x="343674" y="20294"/>
                  </a:lnTo>
                  <a:lnTo>
                    <a:pt x="300405" y="36347"/>
                  </a:lnTo>
                  <a:lnTo>
                    <a:pt x="262546" y="59486"/>
                  </a:lnTo>
                  <a:lnTo>
                    <a:pt x="231774" y="92075"/>
                  </a:lnTo>
                  <a:lnTo>
                    <a:pt x="214635" y="131453"/>
                  </a:lnTo>
                  <a:lnTo>
                    <a:pt x="205257" y="182209"/>
                  </a:lnTo>
                  <a:lnTo>
                    <a:pt x="200024" y="238521"/>
                  </a:lnTo>
                  <a:lnTo>
                    <a:pt x="195321" y="294569"/>
                  </a:lnTo>
                  <a:lnTo>
                    <a:pt x="187530" y="344531"/>
                  </a:lnTo>
                  <a:lnTo>
                    <a:pt x="173037" y="382587"/>
                  </a:lnTo>
                  <a:lnTo>
                    <a:pt x="139302" y="418033"/>
                  </a:lnTo>
                  <a:lnTo>
                    <a:pt x="97234" y="437554"/>
                  </a:lnTo>
                  <a:lnTo>
                    <a:pt x="49807" y="446658"/>
                  </a:lnTo>
                  <a:lnTo>
                    <a:pt x="0" y="4508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3895850" y="1372827"/>
            <a:ext cx="1664970" cy="5657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3145"/>
              </a:lnSpc>
              <a:spcBef>
                <a:spcPts val="95"/>
              </a:spcBef>
              <a:tabLst>
                <a:tab pos="307975" algn="l"/>
                <a:tab pos="730250" algn="l"/>
                <a:tab pos="1019175" algn="l"/>
                <a:tab pos="1524635" algn="l"/>
              </a:tabLst>
            </a:pPr>
            <a:r>
              <a:rPr sz="1050" spc="-50" dirty="0">
                <a:latin typeface="Times New Roman"/>
                <a:cs typeface="Times New Roman"/>
              </a:rPr>
              <a:t>0</a:t>
            </a:r>
            <a:r>
              <a:rPr sz="1050" dirty="0">
                <a:latin typeface="Times New Roman"/>
                <a:cs typeface="Times New Roman"/>
              </a:rPr>
              <a:t>	</a:t>
            </a:r>
            <a:r>
              <a:rPr sz="4125" spc="1470" baseline="1010" dirty="0">
                <a:latin typeface="Symbol"/>
                <a:cs typeface="Symbol"/>
              </a:rPr>
              <a:t></a:t>
            </a:r>
            <a:r>
              <a:rPr sz="4125" baseline="1010" dirty="0">
                <a:latin typeface="Times New Roman"/>
                <a:cs typeface="Times New Roman"/>
              </a:rPr>
              <a:t>	</a:t>
            </a:r>
            <a:r>
              <a:rPr sz="1050" i="1" spc="-50" dirty="0">
                <a:latin typeface="Times New Roman"/>
                <a:cs typeface="Times New Roman"/>
              </a:rPr>
              <a:t>i</a:t>
            </a:r>
            <a:r>
              <a:rPr sz="1050" i="1" dirty="0">
                <a:latin typeface="Times New Roman"/>
                <a:cs typeface="Times New Roman"/>
              </a:rPr>
              <a:t>	</a:t>
            </a:r>
            <a:r>
              <a:rPr sz="1050" i="1" spc="-50" dirty="0">
                <a:latin typeface="Times New Roman"/>
                <a:cs typeface="Times New Roman"/>
              </a:rPr>
              <a:t>i</a:t>
            </a:r>
            <a:r>
              <a:rPr sz="1050" i="1" dirty="0">
                <a:latin typeface="Times New Roman"/>
                <a:cs typeface="Times New Roman"/>
              </a:rPr>
              <a:t>	</a:t>
            </a:r>
            <a:r>
              <a:rPr sz="2000" spc="-50" dirty="0">
                <a:latin typeface="Times New Roman"/>
                <a:cs typeface="Times New Roman"/>
              </a:rPr>
              <a:t>g</a:t>
            </a:r>
            <a:endParaRPr sz="2000">
              <a:latin typeface="Times New Roman"/>
              <a:cs typeface="Times New Roman"/>
            </a:endParaRPr>
          </a:p>
          <a:p>
            <a:pPr marL="344170">
              <a:lnSpc>
                <a:spcPts val="1105"/>
              </a:lnSpc>
            </a:pPr>
            <a:r>
              <a:rPr sz="1050" i="1" spc="-25" dirty="0">
                <a:latin typeface="Times New Roman"/>
                <a:cs typeface="Times New Roman"/>
              </a:rPr>
              <a:t>i</a:t>
            </a:r>
            <a:r>
              <a:rPr sz="1050" spc="-25" dirty="0">
                <a:latin typeface="Symbol"/>
                <a:cs typeface="Symbol"/>
              </a:rPr>
              <a:t></a:t>
            </a:r>
            <a:r>
              <a:rPr sz="1050" spc="-25" dirty="0">
                <a:latin typeface="Times New Roman"/>
                <a:cs typeface="Times New Roman"/>
              </a:rPr>
              <a:t>1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1720850" y="1093787"/>
            <a:ext cx="967105" cy="986155"/>
            <a:chOff x="1720850" y="1093787"/>
            <a:chExt cx="967105" cy="986155"/>
          </a:xfrm>
        </p:grpSpPr>
        <p:sp>
          <p:nvSpPr>
            <p:cNvPr id="17" name="object 17"/>
            <p:cNvSpPr/>
            <p:nvPr/>
          </p:nvSpPr>
          <p:spPr>
            <a:xfrm>
              <a:off x="1725612" y="1247775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80">
                  <a:moveTo>
                    <a:pt x="0" y="0"/>
                  </a:moveTo>
                  <a:lnTo>
                    <a:pt x="63976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365375" y="1098550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725612" y="1576387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80">
                  <a:moveTo>
                    <a:pt x="0" y="0"/>
                  </a:moveTo>
                  <a:lnTo>
                    <a:pt x="63976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725612" y="2074862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80">
                  <a:moveTo>
                    <a:pt x="0" y="0"/>
                  </a:moveTo>
                  <a:lnTo>
                    <a:pt x="63976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2365375" y="1075435"/>
            <a:ext cx="317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w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365375" y="1430337"/>
            <a:ext cx="317500" cy="276225"/>
          </a:xfrm>
          <a:custGeom>
            <a:avLst/>
            <a:gdLst/>
            <a:ahLst/>
            <a:cxnLst/>
            <a:rect l="l" t="t" r="r" b="b"/>
            <a:pathLst>
              <a:path w="317500" h="276225">
                <a:moveTo>
                  <a:pt x="0" y="138112"/>
                </a:moveTo>
                <a:lnTo>
                  <a:pt x="8093" y="94458"/>
                </a:lnTo>
                <a:lnTo>
                  <a:pt x="30629" y="56545"/>
                </a:lnTo>
                <a:lnTo>
                  <a:pt x="64994" y="26647"/>
                </a:lnTo>
                <a:lnTo>
                  <a:pt x="108572" y="7041"/>
                </a:lnTo>
                <a:lnTo>
                  <a:pt x="158750" y="0"/>
                </a:lnTo>
                <a:lnTo>
                  <a:pt x="208927" y="7041"/>
                </a:lnTo>
                <a:lnTo>
                  <a:pt x="252505" y="26647"/>
                </a:lnTo>
                <a:lnTo>
                  <a:pt x="286870" y="56545"/>
                </a:lnTo>
                <a:lnTo>
                  <a:pt x="309406" y="94458"/>
                </a:lnTo>
                <a:lnTo>
                  <a:pt x="317500" y="138112"/>
                </a:lnTo>
                <a:lnTo>
                  <a:pt x="309406" y="181766"/>
                </a:lnTo>
                <a:lnTo>
                  <a:pt x="286870" y="219679"/>
                </a:lnTo>
                <a:lnTo>
                  <a:pt x="252505" y="249577"/>
                </a:lnTo>
                <a:lnTo>
                  <a:pt x="208927" y="269183"/>
                </a:lnTo>
                <a:lnTo>
                  <a:pt x="158750" y="276225"/>
                </a:lnTo>
                <a:lnTo>
                  <a:pt x="108572" y="269183"/>
                </a:lnTo>
                <a:lnTo>
                  <a:pt x="64994" y="249577"/>
                </a:lnTo>
                <a:lnTo>
                  <a:pt x="30629" y="219679"/>
                </a:lnTo>
                <a:lnTo>
                  <a:pt x="8093" y="181766"/>
                </a:lnTo>
                <a:lnTo>
                  <a:pt x="0" y="138112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2390775" y="1404620"/>
            <a:ext cx="190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w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555875" y="1520444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365375" y="1936750"/>
            <a:ext cx="317500" cy="276225"/>
          </a:xfrm>
          <a:custGeom>
            <a:avLst/>
            <a:gdLst/>
            <a:ahLst/>
            <a:cxnLst/>
            <a:rect l="l" t="t" r="r" b="b"/>
            <a:pathLst>
              <a:path w="317500" h="276225">
                <a:moveTo>
                  <a:pt x="0" y="138112"/>
                </a:moveTo>
                <a:lnTo>
                  <a:pt x="8093" y="94458"/>
                </a:lnTo>
                <a:lnTo>
                  <a:pt x="30629" y="56545"/>
                </a:lnTo>
                <a:lnTo>
                  <a:pt x="64994" y="26647"/>
                </a:lnTo>
                <a:lnTo>
                  <a:pt x="108572" y="7041"/>
                </a:lnTo>
                <a:lnTo>
                  <a:pt x="158750" y="0"/>
                </a:lnTo>
                <a:lnTo>
                  <a:pt x="208927" y="7041"/>
                </a:lnTo>
                <a:lnTo>
                  <a:pt x="252505" y="26647"/>
                </a:lnTo>
                <a:lnTo>
                  <a:pt x="286870" y="56545"/>
                </a:lnTo>
                <a:lnTo>
                  <a:pt x="309406" y="94458"/>
                </a:lnTo>
                <a:lnTo>
                  <a:pt x="317500" y="138112"/>
                </a:lnTo>
                <a:lnTo>
                  <a:pt x="309406" y="181766"/>
                </a:lnTo>
                <a:lnTo>
                  <a:pt x="286870" y="219679"/>
                </a:lnTo>
                <a:lnTo>
                  <a:pt x="252505" y="249577"/>
                </a:lnTo>
                <a:lnTo>
                  <a:pt x="208927" y="269183"/>
                </a:lnTo>
                <a:lnTo>
                  <a:pt x="158750" y="276225"/>
                </a:lnTo>
                <a:lnTo>
                  <a:pt x="108572" y="269183"/>
                </a:lnTo>
                <a:lnTo>
                  <a:pt x="64994" y="249577"/>
                </a:lnTo>
                <a:lnTo>
                  <a:pt x="30629" y="219679"/>
                </a:lnTo>
                <a:lnTo>
                  <a:pt x="8093" y="181766"/>
                </a:lnTo>
                <a:lnTo>
                  <a:pt x="0" y="138112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2365375" y="1913635"/>
            <a:ext cx="317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w</a:t>
            </a:r>
            <a:r>
              <a:rPr sz="1800" spc="-37" baseline="-13888" dirty="0">
                <a:latin typeface="Times New Roman"/>
                <a:cs typeface="Times New Roman"/>
              </a:rPr>
              <a:t>n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27" name="object 27"/>
          <p:cNvGrpSpPr/>
          <p:nvPr/>
        </p:nvGrpSpPr>
        <p:grpSpPr>
          <a:xfrm>
            <a:off x="2678112" y="887412"/>
            <a:ext cx="4670425" cy="1192530"/>
            <a:chOff x="2678112" y="887412"/>
            <a:chExt cx="4670425" cy="1192530"/>
          </a:xfrm>
        </p:grpSpPr>
        <p:sp>
          <p:nvSpPr>
            <p:cNvPr id="28" name="object 28"/>
            <p:cNvSpPr/>
            <p:nvPr/>
          </p:nvSpPr>
          <p:spPr>
            <a:xfrm>
              <a:off x="2682875" y="1247775"/>
              <a:ext cx="627380" cy="250825"/>
            </a:xfrm>
            <a:custGeom>
              <a:avLst/>
              <a:gdLst/>
              <a:ahLst/>
              <a:cxnLst/>
              <a:rect l="l" t="t" r="r" b="b"/>
              <a:pathLst>
                <a:path w="627379" h="250825">
                  <a:moveTo>
                    <a:pt x="0" y="0"/>
                  </a:moveTo>
                  <a:lnTo>
                    <a:pt x="627062" y="2508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682875" y="1576387"/>
              <a:ext cx="584200" cy="38100"/>
            </a:xfrm>
            <a:custGeom>
              <a:avLst/>
              <a:gdLst/>
              <a:ahLst/>
              <a:cxnLst/>
              <a:rect l="l" t="t" r="r" b="b"/>
              <a:pathLst>
                <a:path w="584200" h="38100">
                  <a:moveTo>
                    <a:pt x="0" y="0"/>
                  </a:moveTo>
                  <a:lnTo>
                    <a:pt x="584200" y="381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682875" y="1706562"/>
              <a:ext cx="595630" cy="368300"/>
            </a:xfrm>
            <a:custGeom>
              <a:avLst/>
              <a:gdLst/>
              <a:ahLst/>
              <a:cxnLst/>
              <a:rect l="l" t="t" r="r" b="b"/>
              <a:pathLst>
                <a:path w="595629" h="368300">
                  <a:moveTo>
                    <a:pt x="0" y="368300"/>
                  </a:moveTo>
                  <a:lnTo>
                    <a:pt x="595312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897562" y="1619250"/>
              <a:ext cx="1446530" cy="0"/>
            </a:xfrm>
            <a:custGeom>
              <a:avLst/>
              <a:gdLst/>
              <a:ahLst/>
              <a:cxnLst/>
              <a:rect l="l" t="t" r="r" b="b"/>
              <a:pathLst>
                <a:path w="1446529">
                  <a:moveTo>
                    <a:pt x="0" y="0"/>
                  </a:moveTo>
                  <a:lnTo>
                    <a:pt x="144621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919412" y="892175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6198552" y="1267459"/>
            <a:ext cx="153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493202" y="1413764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x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594802" y="1526540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464627" y="1901444"/>
            <a:ext cx="254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n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475739" y="1051052"/>
            <a:ext cx="254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919412" y="868171"/>
            <a:ext cx="317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w</a:t>
            </a:r>
            <a:r>
              <a:rPr sz="1800" spc="-37" baseline="-13888" dirty="0">
                <a:latin typeface="Times New Roman"/>
                <a:cs typeface="Times New Roman"/>
              </a:rPr>
              <a:t>0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3186112" y="1123950"/>
            <a:ext cx="1822450" cy="865505"/>
            <a:chOff x="3186112" y="1123950"/>
            <a:chExt cx="1822450" cy="865505"/>
          </a:xfrm>
        </p:grpSpPr>
        <p:sp>
          <p:nvSpPr>
            <p:cNvPr id="40" name="object 40"/>
            <p:cNvSpPr/>
            <p:nvPr/>
          </p:nvSpPr>
          <p:spPr>
            <a:xfrm>
              <a:off x="3190875" y="1128712"/>
              <a:ext cx="471805" cy="192405"/>
            </a:xfrm>
            <a:custGeom>
              <a:avLst/>
              <a:gdLst/>
              <a:ahLst/>
              <a:cxnLst/>
              <a:rect l="l" t="t" r="r" b="b"/>
              <a:pathLst>
                <a:path w="471804" h="192405">
                  <a:moveTo>
                    <a:pt x="0" y="0"/>
                  </a:moveTo>
                  <a:lnTo>
                    <a:pt x="471488" y="19208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003800" y="1196975"/>
              <a:ext cx="0" cy="792480"/>
            </a:xfrm>
            <a:custGeom>
              <a:avLst/>
              <a:gdLst/>
              <a:ahLst/>
              <a:cxnLst/>
              <a:rect l="l" t="t" r="r" b="b"/>
              <a:pathLst>
                <a:path h="792480">
                  <a:moveTo>
                    <a:pt x="0" y="0"/>
                  </a:moveTo>
                  <a:lnTo>
                    <a:pt x="1" y="7921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7436364" y="5414995"/>
            <a:ext cx="521334" cy="0"/>
          </a:xfrm>
          <a:custGeom>
            <a:avLst/>
            <a:gdLst/>
            <a:ahLst/>
            <a:cxnLst/>
            <a:rect l="l" t="t" r="r" b="b"/>
            <a:pathLst>
              <a:path w="521334">
                <a:moveTo>
                  <a:pt x="0" y="0"/>
                </a:moveTo>
                <a:lnTo>
                  <a:pt x="520977" y="0"/>
                </a:lnTo>
              </a:path>
            </a:pathLst>
          </a:custGeom>
          <a:ln w="794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" name="object 43"/>
          <p:cNvGrpSpPr/>
          <p:nvPr/>
        </p:nvGrpSpPr>
        <p:grpSpPr>
          <a:xfrm>
            <a:off x="621506" y="3347243"/>
            <a:ext cx="1564005" cy="1558925"/>
            <a:chOff x="621506" y="3347243"/>
            <a:chExt cx="1564005" cy="1558925"/>
          </a:xfrm>
        </p:grpSpPr>
        <p:sp>
          <p:nvSpPr>
            <p:cNvPr id="44" name="object 44"/>
            <p:cNvSpPr/>
            <p:nvPr/>
          </p:nvSpPr>
          <p:spPr>
            <a:xfrm>
              <a:off x="1360487" y="3348037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5" h="1557654">
                  <a:moveTo>
                    <a:pt x="43148" y="84474"/>
                  </a:moveTo>
                  <a:lnTo>
                    <a:pt x="36675" y="84474"/>
                  </a:lnTo>
                  <a:lnTo>
                    <a:pt x="36675" y="1555172"/>
                  </a:lnTo>
                  <a:lnTo>
                    <a:pt x="40990" y="1555172"/>
                  </a:lnTo>
                  <a:lnTo>
                    <a:pt x="40990" y="1557338"/>
                  </a:lnTo>
                  <a:lnTo>
                    <a:pt x="43148" y="1555172"/>
                  </a:lnTo>
                  <a:lnTo>
                    <a:pt x="43148" y="84474"/>
                  </a:lnTo>
                  <a:close/>
                </a:path>
                <a:path w="84455" h="1557654">
                  <a:moveTo>
                    <a:pt x="40990" y="0"/>
                  </a:moveTo>
                  <a:lnTo>
                    <a:pt x="0" y="84474"/>
                  </a:lnTo>
                  <a:lnTo>
                    <a:pt x="36675" y="84474"/>
                  </a:lnTo>
                  <a:lnTo>
                    <a:pt x="36675" y="62814"/>
                  </a:lnTo>
                  <a:lnTo>
                    <a:pt x="40990" y="60647"/>
                  </a:lnTo>
                  <a:lnTo>
                    <a:pt x="71967" y="60647"/>
                  </a:lnTo>
                  <a:lnTo>
                    <a:pt x="40990" y="0"/>
                  </a:lnTo>
                  <a:close/>
                </a:path>
                <a:path w="84455" h="1557654">
                  <a:moveTo>
                    <a:pt x="71967" y="60647"/>
                  </a:moveTo>
                  <a:lnTo>
                    <a:pt x="43148" y="60647"/>
                  </a:lnTo>
                  <a:lnTo>
                    <a:pt x="43148" y="84474"/>
                  </a:lnTo>
                  <a:lnTo>
                    <a:pt x="84137" y="84474"/>
                  </a:lnTo>
                  <a:lnTo>
                    <a:pt x="71967" y="606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360487" y="3348037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5" h="1557654">
                  <a:moveTo>
                    <a:pt x="43147" y="62813"/>
                  </a:moveTo>
                  <a:lnTo>
                    <a:pt x="43147" y="1555172"/>
                  </a:lnTo>
                  <a:lnTo>
                    <a:pt x="40989" y="1557338"/>
                  </a:lnTo>
                  <a:lnTo>
                    <a:pt x="40989" y="1555172"/>
                  </a:lnTo>
                  <a:lnTo>
                    <a:pt x="36675" y="1555172"/>
                  </a:lnTo>
                  <a:lnTo>
                    <a:pt x="36675" y="62813"/>
                  </a:lnTo>
                  <a:lnTo>
                    <a:pt x="40989" y="60647"/>
                  </a:lnTo>
                  <a:lnTo>
                    <a:pt x="43147" y="60647"/>
                  </a:lnTo>
                  <a:lnTo>
                    <a:pt x="43147" y="62813"/>
                  </a:lnTo>
                  <a:close/>
                </a:path>
                <a:path w="84455" h="1557654">
                  <a:moveTo>
                    <a:pt x="0" y="84473"/>
                  </a:moveTo>
                  <a:lnTo>
                    <a:pt x="40989" y="0"/>
                  </a:lnTo>
                  <a:lnTo>
                    <a:pt x="84137" y="84473"/>
                  </a:lnTo>
                  <a:lnTo>
                    <a:pt x="0" y="844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22300" y="4079874"/>
              <a:ext cx="1562100" cy="87630"/>
            </a:xfrm>
            <a:custGeom>
              <a:avLst/>
              <a:gdLst/>
              <a:ahLst/>
              <a:cxnLst/>
              <a:rect l="l" t="t" r="r" b="b"/>
              <a:pathLst>
                <a:path w="1562100" h="87629">
                  <a:moveTo>
                    <a:pt x="1475557" y="0"/>
                  </a:moveTo>
                  <a:lnTo>
                    <a:pt x="1475557" y="43656"/>
                  </a:lnTo>
                  <a:lnTo>
                    <a:pt x="1499356" y="43656"/>
                  </a:lnTo>
                  <a:lnTo>
                    <a:pt x="1499356" y="45839"/>
                  </a:lnTo>
                  <a:lnTo>
                    <a:pt x="1497192" y="48022"/>
                  </a:lnTo>
                  <a:lnTo>
                    <a:pt x="1475557" y="48022"/>
                  </a:lnTo>
                  <a:lnTo>
                    <a:pt x="1475557" y="87312"/>
                  </a:lnTo>
                  <a:lnTo>
                    <a:pt x="1562100" y="45839"/>
                  </a:lnTo>
                  <a:lnTo>
                    <a:pt x="1475557" y="0"/>
                  </a:lnTo>
                  <a:close/>
                </a:path>
                <a:path w="1562100" h="87629">
                  <a:moveTo>
                    <a:pt x="1475557" y="43656"/>
                  </a:moveTo>
                  <a:lnTo>
                    <a:pt x="2163" y="43656"/>
                  </a:lnTo>
                  <a:lnTo>
                    <a:pt x="0" y="45839"/>
                  </a:lnTo>
                  <a:lnTo>
                    <a:pt x="2163" y="45839"/>
                  </a:lnTo>
                  <a:lnTo>
                    <a:pt x="2163" y="48022"/>
                  </a:lnTo>
                  <a:lnTo>
                    <a:pt x="1475557" y="48022"/>
                  </a:lnTo>
                  <a:lnTo>
                    <a:pt x="1475557" y="436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22300" y="4079874"/>
              <a:ext cx="1562100" cy="87630"/>
            </a:xfrm>
            <a:custGeom>
              <a:avLst/>
              <a:gdLst/>
              <a:ahLst/>
              <a:cxnLst/>
              <a:rect l="l" t="t" r="r" b="b"/>
              <a:pathLst>
                <a:path w="1562100" h="87629">
                  <a:moveTo>
                    <a:pt x="2163" y="43656"/>
                  </a:moveTo>
                  <a:lnTo>
                    <a:pt x="1497193" y="43656"/>
                  </a:lnTo>
                  <a:lnTo>
                    <a:pt x="1499356" y="43656"/>
                  </a:lnTo>
                  <a:lnTo>
                    <a:pt x="1499356" y="45839"/>
                  </a:lnTo>
                  <a:lnTo>
                    <a:pt x="1497193" y="48022"/>
                  </a:lnTo>
                  <a:lnTo>
                    <a:pt x="2163" y="48022"/>
                  </a:lnTo>
                  <a:lnTo>
                    <a:pt x="2163" y="45839"/>
                  </a:lnTo>
                  <a:lnTo>
                    <a:pt x="0" y="45839"/>
                  </a:lnTo>
                  <a:lnTo>
                    <a:pt x="2163" y="43656"/>
                  </a:lnTo>
                  <a:close/>
                </a:path>
                <a:path w="1562100" h="87629">
                  <a:moveTo>
                    <a:pt x="1475557" y="0"/>
                  </a:moveTo>
                  <a:lnTo>
                    <a:pt x="1562100" y="45839"/>
                  </a:lnTo>
                  <a:lnTo>
                    <a:pt x="1475557" y="87313"/>
                  </a:lnTo>
                  <a:lnTo>
                    <a:pt x="147555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09625" y="3657599"/>
              <a:ext cx="1196975" cy="468630"/>
            </a:xfrm>
            <a:custGeom>
              <a:avLst/>
              <a:gdLst/>
              <a:ahLst/>
              <a:cxnLst/>
              <a:rect l="l" t="t" r="r" b="b"/>
              <a:pathLst>
                <a:path w="1196975" h="468629">
                  <a:moveTo>
                    <a:pt x="0" y="468313"/>
                  </a:moveTo>
                  <a:lnTo>
                    <a:pt x="589456" y="468313"/>
                  </a:lnTo>
                  <a:lnTo>
                    <a:pt x="589456" y="0"/>
                  </a:lnTo>
                  <a:lnTo>
                    <a:pt x="1196975" y="0"/>
                  </a:lnTo>
                </a:path>
              </a:pathLst>
            </a:custGeom>
            <a:ln w="28575">
              <a:solidFill>
                <a:srgbClr val="993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4713738" y="3359943"/>
            <a:ext cx="1564005" cy="1558925"/>
            <a:chOff x="4713738" y="3359943"/>
            <a:chExt cx="1564005" cy="1558925"/>
          </a:xfrm>
        </p:grpSpPr>
        <p:sp>
          <p:nvSpPr>
            <p:cNvPr id="50" name="object 50"/>
            <p:cNvSpPr/>
            <p:nvPr/>
          </p:nvSpPr>
          <p:spPr>
            <a:xfrm>
              <a:off x="5452719" y="3360737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4" h="1557654">
                  <a:moveTo>
                    <a:pt x="43146" y="84474"/>
                  </a:moveTo>
                  <a:lnTo>
                    <a:pt x="38832" y="84474"/>
                  </a:lnTo>
                  <a:lnTo>
                    <a:pt x="38832" y="1555172"/>
                  </a:lnTo>
                  <a:lnTo>
                    <a:pt x="40990" y="1555172"/>
                  </a:lnTo>
                  <a:lnTo>
                    <a:pt x="40990" y="1557338"/>
                  </a:lnTo>
                  <a:lnTo>
                    <a:pt x="43146" y="1555172"/>
                  </a:lnTo>
                  <a:lnTo>
                    <a:pt x="43146" y="84474"/>
                  </a:lnTo>
                  <a:close/>
                </a:path>
                <a:path w="84454" h="1557654">
                  <a:moveTo>
                    <a:pt x="40990" y="0"/>
                  </a:moveTo>
                  <a:lnTo>
                    <a:pt x="0" y="84474"/>
                  </a:lnTo>
                  <a:lnTo>
                    <a:pt x="38832" y="84474"/>
                  </a:lnTo>
                  <a:lnTo>
                    <a:pt x="38832" y="62814"/>
                  </a:lnTo>
                  <a:lnTo>
                    <a:pt x="40990" y="60647"/>
                  </a:lnTo>
                  <a:lnTo>
                    <a:pt x="71967" y="60647"/>
                  </a:lnTo>
                  <a:lnTo>
                    <a:pt x="40990" y="0"/>
                  </a:lnTo>
                  <a:close/>
                </a:path>
                <a:path w="84454" h="1557654">
                  <a:moveTo>
                    <a:pt x="71967" y="60647"/>
                  </a:moveTo>
                  <a:lnTo>
                    <a:pt x="43146" y="60647"/>
                  </a:lnTo>
                  <a:lnTo>
                    <a:pt x="43146" y="84474"/>
                  </a:lnTo>
                  <a:lnTo>
                    <a:pt x="84137" y="84474"/>
                  </a:lnTo>
                  <a:lnTo>
                    <a:pt x="71967" y="606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52719" y="3360737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4" h="1557654">
                  <a:moveTo>
                    <a:pt x="43147" y="62813"/>
                  </a:moveTo>
                  <a:lnTo>
                    <a:pt x="43147" y="1555172"/>
                  </a:lnTo>
                  <a:lnTo>
                    <a:pt x="40989" y="1557338"/>
                  </a:lnTo>
                  <a:lnTo>
                    <a:pt x="40989" y="1555172"/>
                  </a:lnTo>
                  <a:lnTo>
                    <a:pt x="38832" y="1555172"/>
                  </a:lnTo>
                  <a:lnTo>
                    <a:pt x="38832" y="62813"/>
                  </a:lnTo>
                  <a:lnTo>
                    <a:pt x="40989" y="60647"/>
                  </a:lnTo>
                  <a:lnTo>
                    <a:pt x="43147" y="60647"/>
                  </a:lnTo>
                  <a:lnTo>
                    <a:pt x="43147" y="62813"/>
                  </a:lnTo>
                  <a:close/>
                </a:path>
                <a:path w="84454" h="1557654">
                  <a:moveTo>
                    <a:pt x="0" y="84473"/>
                  </a:moveTo>
                  <a:lnTo>
                    <a:pt x="40989" y="0"/>
                  </a:lnTo>
                  <a:lnTo>
                    <a:pt x="84137" y="84473"/>
                  </a:lnTo>
                  <a:lnTo>
                    <a:pt x="0" y="844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4714532" y="4092574"/>
              <a:ext cx="1562100" cy="87630"/>
            </a:xfrm>
            <a:custGeom>
              <a:avLst/>
              <a:gdLst/>
              <a:ahLst/>
              <a:cxnLst/>
              <a:rect l="l" t="t" r="r" b="b"/>
              <a:pathLst>
                <a:path w="1562100" h="87629">
                  <a:moveTo>
                    <a:pt x="1477719" y="0"/>
                  </a:moveTo>
                  <a:lnTo>
                    <a:pt x="1477719" y="43656"/>
                  </a:lnTo>
                  <a:lnTo>
                    <a:pt x="1501519" y="43656"/>
                  </a:lnTo>
                  <a:lnTo>
                    <a:pt x="1501519" y="45839"/>
                  </a:lnTo>
                  <a:lnTo>
                    <a:pt x="1499355" y="48022"/>
                  </a:lnTo>
                  <a:lnTo>
                    <a:pt x="1477719" y="48022"/>
                  </a:lnTo>
                  <a:lnTo>
                    <a:pt x="1477719" y="87312"/>
                  </a:lnTo>
                  <a:lnTo>
                    <a:pt x="1562100" y="45839"/>
                  </a:lnTo>
                  <a:lnTo>
                    <a:pt x="1477719" y="0"/>
                  </a:lnTo>
                  <a:close/>
                </a:path>
                <a:path w="1562100" h="87629">
                  <a:moveTo>
                    <a:pt x="1477719" y="43656"/>
                  </a:moveTo>
                  <a:lnTo>
                    <a:pt x="2162" y="43656"/>
                  </a:lnTo>
                  <a:lnTo>
                    <a:pt x="0" y="45839"/>
                  </a:lnTo>
                  <a:lnTo>
                    <a:pt x="2162" y="45839"/>
                  </a:lnTo>
                  <a:lnTo>
                    <a:pt x="2162" y="48022"/>
                  </a:lnTo>
                  <a:lnTo>
                    <a:pt x="1477719" y="48022"/>
                  </a:lnTo>
                  <a:lnTo>
                    <a:pt x="1477719" y="436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14532" y="4092574"/>
              <a:ext cx="1562100" cy="87630"/>
            </a:xfrm>
            <a:custGeom>
              <a:avLst/>
              <a:gdLst/>
              <a:ahLst/>
              <a:cxnLst/>
              <a:rect l="l" t="t" r="r" b="b"/>
              <a:pathLst>
                <a:path w="1562100" h="87629">
                  <a:moveTo>
                    <a:pt x="2163" y="43656"/>
                  </a:moveTo>
                  <a:lnTo>
                    <a:pt x="1499356" y="43656"/>
                  </a:lnTo>
                  <a:lnTo>
                    <a:pt x="1501520" y="43656"/>
                  </a:lnTo>
                  <a:lnTo>
                    <a:pt x="1501520" y="45839"/>
                  </a:lnTo>
                  <a:lnTo>
                    <a:pt x="1499356" y="48022"/>
                  </a:lnTo>
                  <a:lnTo>
                    <a:pt x="2163" y="48022"/>
                  </a:lnTo>
                  <a:lnTo>
                    <a:pt x="2163" y="45839"/>
                  </a:lnTo>
                  <a:lnTo>
                    <a:pt x="0" y="45839"/>
                  </a:lnTo>
                  <a:lnTo>
                    <a:pt x="2163" y="43656"/>
                  </a:lnTo>
                  <a:close/>
                </a:path>
                <a:path w="1562100" h="87629">
                  <a:moveTo>
                    <a:pt x="1477721" y="0"/>
                  </a:moveTo>
                  <a:lnTo>
                    <a:pt x="1562100" y="45839"/>
                  </a:lnTo>
                  <a:lnTo>
                    <a:pt x="1477721" y="87313"/>
                  </a:lnTo>
                  <a:lnTo>
                    <a:pt x="147772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52719" y="3360737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4" h="1557654">
                  <a:moveTo>
                    <a:pt x="43146" y="84474"/>
                  </a:moveTo>
                  <a:lnTo>
                    <a:pt x="38832" y="84474"/>
                  </a:lnTo>
                  <a:lnTo>
                    <a:pt x="38832" y="1555172"/>
                  </a:lnTo>
                  <a:lnTo>
                    <a:pt x="40990" y="1555172"/>
                  </a:lnTo>
                  <a:lnTo>
                    <a:pt x="40990" y="1557338"/>
                  </a:lnTo>
                  <a:lnTo>
                    <a:pt x="43146" y="1555172"/>
                  </a:lnTo>
                  <a:lnTo>
                    <a:pt x="43146" y="84474"/>
                  </a:lnTo>
                  <a:close/>
                </a:path>
                <a:path w="84454" h="1557654">
                  <a:moveTo>
                    <a:pt x="40990" y="0"/>
                  </a:moveTo>
                  <a:lnTo>
                    <a:pt x="0" y="84474"/>
                  </a:lnTo>
                  <a:lnTo>
                    <a:pt x="38832" y="84474"/>
                  </a:lnTo>
                  <a:lnTo>
                    <a:pt x="38832" y="62814"/>
                  </a:lnTo>
                  <a:lnTo>
                    <a:pt x="40990" y="60647"/>
                  </a:lnTo>
                  <a:lnTo>
                    <a:pt x="71967" y="60647"/>
                  </a:lnTo>
                  <a:lnTo>
                    <a:pt x="40990" y="0"/>
                  </a:lnTo>
                  <a:close/>
                </a:path>
                <a:path w="84454" h="1557654">
                  <a:moveTo>
                    <a:pt x="71967" y="60647"/>
                  </a:moveTo>
                  <a:lnTo>
                    <a:pt x="43146" y="60647"/>
                  </a:lnTo>
                  <a:lnTo>
                    <a:pt x="43146" y="84474"/>
                  </a:lnTo>
                  <a:lnTo>
                    <a:pt x="84137" y="84474"/>
                  </a:lnTo>
                  <a:lnTo>
                    <a:pt x="71967" y="606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452719" y="3360737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4" h="1557654">
                  <a:moveTo>
                    <a:pt x="43147" y="62813"/>
                  </a:moveTo>
                  <a:lnTo>
                    <a:pt x="43147" y="1555172"/>
                  </a:lnTo>
                  <a:lnTo>
                    <a:pt x="40989" y="1557338"/>
                  </a:lnTo>
                  <a:lnTo>
                    <a:pt x="40989" y="1555172"/>
                  </a:lnTo>
                  <a:lnTo>
                    <a:pt x="38832" y="1555172"/>
                  </a:lnTo>
                  <a:lnTo>
                    <a:pt x="38832" y="62813"/>
                  </a:lnTo>
                  <a:lnTo>
                    <a:pt x="40989" y="60647"/>
                  </a:lnTo>
                  <a:lnTo>
                    <a:pt x="43147" y="60647"/>
                  </a:lnTo>
                  <a:lnTo>
                    <a:pt x="43147" y="62813"/>
                  </a:lnTo>
                  <a:close/>
                </a:path>
                <a:path w="84454" h="1557654">
                  <a:moveTo>
                    <a:pt x="0" y="84473"/>
                  </a:moveTo>
                  <a:lnTo>
                    <a:pt x="40989" y="0"/>
                  </a:lnTo>
                  <a:lnTo>
                    <a:pt x="84137" y="84473"/>
                  </a:lnTo>
                  <a:lnTo>
                    <a:pt x="0" y="844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714532" y="4092574"/>
              <a:ext cx="1562100" cy="87630"/>
            </a:xfrm>
            <a:custGeom>
              <a:avLst/>
              <a:gdLst/>
              <a:ahLst/>
              <a:cxnLst/>
              <a:rect l="l" t="t" r="r" b="b"/>
              <a:pathLst>
                <a:path w="1562100" h="87629">
                  <a:moveTo>
                    <a:pt x="1477719" y="0"/>
                  </a:moveTo>
                  <a:lnTo>
                    <a:pt x="1477719" y="43656"/>
                  </a:lnTo>
                  <a:lnTo>
                    <a:pt x="1501519" y="43656"/>
                  </a:lnTo>
                  <a:lnTo>
                    <a:pt x="1501519" y="45839"/>
                  </a:lnTo>
                  <a:lnTo>
                    <a:pt x="1499355" y="48022"/>
                  </a:lnTo>
                  <a:lnTo>
                    <a:pt x="1477719" y="48022"/>
                  </a:lnTo>
                  <a:lnTo>
                    <a:pt x="1477719" y="87312"/>
                  </a:lnTo>
                  <a:lnTo>
                    <a:pt x="1562100" y="45839"/>
                  </a:lnTo>
                  <a:lnTo>
                    <a:pt x="1477719" y="0"/>
                  </a:lnTo>
                  <a:close/>
                </a:path>
                <a:path w="1562100" h="87629">
                  <a:moveTo>
                    <a:pt x="1477719" y="43656"/>
                  </a:moveTo>
                  <a:lnTo>
                    <a:pt x="2162" y="43656"/>
                  </a:lnTo>
                  <a:lnTo>
                    <a:pt x="0" y="45839"/>
                  </a:lnTo>
                  <a:lnTo>
                    <a:pt x="2162" y="45839"/>
                  </a:lnTo>
                  <a:lnTo>
                    <a:pt x="2162" y="48022"/>
                  </a:lnTo>
                  <a:lnTo>
                    <a:pt x="1477719" y="48022"/>
                  </a:lnTo>
                  <a:lnTo>
                    <a:pt x="1477719" y="436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714532" y="4092574"/>
              <a:ext cx="1562100" cy="87630"/>
            </a:xfrm>
            <a:custGeom>
              <a:avLst/>
              <a:gdLst/>
              <a:ahLst/>
              <a:cxnLst/>
              <a:rect l="l" t="t" r="r" b="b"/>
              <a:pathLst>
                <a:path w="1562100" h="87629">
                  <a:moveTo>
                    <a:pt x="2163" y="43656"/>
                  </a:moveTo>
                  <a:lnTo>
                    <a:pt x="1499356" y="43656"/>
                  </a:lnTo>
                  <a:lnTo>
                    <a:pt x="1501520" y="43656"/>
                  </a:lnTo>
                  <a:lnTo>
                    <a:pt x="1501520" y="45839"/>
                  </a:lnTo>
                  <a:lnTo>
                    <a:pt x="1499356" y="48022"/>
                  </a:lnTo>
                  <a:lnTo>
                    <a:pt x="2163" y="48022"/>
                  </a:lnTo>
                  <a:lnTo>
                    <a:pt x="2163" y="45839"/>
                  </a:lnTo>
                  <a:lnTo>
                    <a:pt x="0" y="45839"/>
                  </a:lnTo>
                  <a:lnTo>
                    <a:pt x="2163" y="43656"/>
                  </a:lnTo>
                  <a:close/>
                </a:path>
                <a:path w="1562100" h="87629">
                  <a:moveTo>
                    <a:pt x="1477721" y="0"/>
                  </a:moveTo>
                  <a:lnTo>
                    <a:pt x="1562100" y="45839"/>
                  </a:lnTo>
                  <a:lnTo>
                    <a:pt x="1477721" y="87313"/>
                  </a:lnTo>
                  <a:lnTo>
                    <a:pt x="147772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503520" y="3560762"/>
              <a:ext cx="583565" cy="577850"/>
            </a:xfrm>
            <a:custGeom>
              <a:avLst/>
              <a:gdLst/>
              <a:ahLst/>
              <a:cxnLst/>
              <a:rect l="l" t="t" r="r" b="b"/>
              <a:pathLst>
                <a:path w="583564" h="577850">
                  <a:moveTo>
                    <a:pt x="583041" y="0"/>
                  </a:moveTo>
                  <a:lnTo>
                    <a:pt x="0" y="577850"/>
                  </a:lnTo>
                </a:path>
              </a:pathLst>
            </a:custGeom>
            <a:ln w="28575">
              <a:solidFill>
                <a:srgbClr val="993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835182" y="4138613"/>
              <a:ext cx="668655" cy="0"/>
            </a:xfrm>
            <a:custGeom>
              <a:avLst/>
              <a:gdLst/>
              <a:ahLst/>
              <a:cxnLst/>
              <a:rect l="l" t="t" r="r" b="b"/>
              <a:pathLst>
                <a:path w="668654">
                  <a:moveTo>
                    <a:pt x="0" y="0"/>
                  </a:moveTo>
                  <a:lnTo>
                    <a:pt x="668338" y="1"/>
                  </a:lnTo>
                </a:path>
              </a:pathLst>
            </a:custGeom>
            <a:ln w="28575">
              <a:solidFill>
                <a:srgbClr val="993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6847681" y="3358844"/>
            <a:ext cx="1565275" cy="1558925"/>
            <a:chOff x="6847681" y="3358844"/>
            <a:chExt cx="1565275" cy="1558925"/>
          </a:xfrm>
        </p:grpSpPr>
        <p:sp>
          <p:nvSpPr>
            <p:cNvPr id="61" name="object 61"/>
            <p:cNvSpPr/>
            <p:nvPr/>
          </p:nvSpPr>
          <p:spPr>
            <a:xfrm>
              <a:off x="7586664" y="3359638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4" h="1557654">
                  <a:moveTo>
                    <a:pt x="43146" y="84472"/>
                  </a:moveTo>
                  <a:lnTo>
                    <a:pt x="38832" y="84472"/>
                  </a:lnTo>
                  <a:lnTo>
                    <a:pt x="38832" y="1555172"/>
                  </a:lnTo>
                  <a:lnTo>
                    <a:pt x="40989" y="1557337"/>
                  </a:lnTo>
                  <a:lnTo>
                    <a:pt x="43146" y="1555172"/>
                  </a:lnTo>
                  <a:lnTo>
                    <a:pt x="43146" y="84472"/>
                  </a:lnTo>
                  <a:close/>
                </a:path>
                <a:path w="84454" h="1557654">
                  <a:moveTo>
                    <a:pt x="40989" y="0"/>
                  </a:moveTo>
                  <a:lnTo>
                    <a:pt x="0" y="84472"/>
                  </a:lnTo>
                  <a:lnTo>
                    <a:pt x="38832" y="84472"/>
                  </a:lnTo>
                  <a:lnTo>
                    <a:pt x="38832" y="60647"/>
                  </a:lnTo>
                  <a:lnTo>
                    <a:pt x="71967" y="60647"/>
                  </a:lnTo>
                  <a:lnTo>
                    <a:pt x="40989" y="0"/>
                  </a:lnTo>
                  <a:close/>
                </a:path>
                <a:path w="84454" h="1557654">
                  <a:moveTo>
                    <a:pt x="71967" y="60647"/>
                  </a:moveTo>
                  <a:lnTo>
                    <a:pt x="43146" y="60647"/>
                  </a:lnTo>
                  <a:lnTo>
                    <a:pt x="43146" y="84472"/>
                  </a:lnTo>
                  <a:lnTo>
                    <a:pt x="84137" y="84472"/>
                  </a:lnTo>
                  <a:lnTo>
                    <a:pt x="71967" y="606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7586664" y="3359638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4" h="1557654">
                  <a:moveTo>
                    <a:pt x="43147" y="62813"/>
                  </a:moveTo>
                  <a:lnTo>
                    <a:pt x="43147" y="1555172"/>
                  </a:lnTo>
                  <a:lnTo>
                    <a:pt x="40989" y="1557338"/>
                  </a:lnTo>
                  <a:lnTo>
                    <a:pt x="38832" y="1555172"/>
                  </a:lnTo>
                  <a:lnTo>
                    <a:pt x="38832" y="62813"/>
                  </a:lnTo>
                  <a:lnTo>
                    <a:pt x="38832" y="60647"/>
                  </a:lnTo>
                  <a:lnTo>
                    <a:pt x="40989" y="60647"/>
                  </a:lnTo>
                  <a:lnTo>
                    <a:pt x="43147" y="60647"/>
                  </a:lnTo>
                  <a:lnTo>
                    <a:pt x="43147" y="62813"/>
                  </a:lnTo>
                  <a:close/>
                </a:path>
                <a:path w="84454" h="1557654">
                  <a:moveTo>
                    <a:pt x="0" y="84473"/>
                  </a:moveTo>
                  <a:lnTo>
                    <a:pt x="40989" y="0"/>
                  </a:lnTo>
                  <a:lnTo>
                    <a:pt x="84137" y="84473"/>
                  </a:lnTo>
                  <a:lnTo>
                    <a:pt x="0" y="844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848475" y="4091476"/>
              <a:ext cx="1564005" cy="87630"/>
            </a:xfrm>
            <a:custGeom>
              <a:avLst/>
              <a:gdLst/>
              <a:ahLst/>
              <a:cxnLst/>
              <a:rect l="l" t="t" r="r" b="b"/>
              <a:pathLst>
                <a:path w="1564004" h="87629">
                  <a:moveTo>
                    <a:pt x="1477056" y="0"/>
                  </a:moveTo>
                  <a:lnTo>
                    <a:pt x="1477056" y="43656"/>
                  </a:lnTo>
                  <a:lnTo>
                    <a:pt x="1498714" y="43656"/>
                  </a:lnTo>
                  <a:lnTo>
                    <a:pt x="1500879" y="45839"/>
                  </a:lnTo>
                  <a:lnTo>
                    <a:pt x="1498714" y="45839"/>
                  </a:lnTo>
                  <a:lnTo>
                    <a:pt x="1498714" y="48021"/>
                  </a:lnTo>
                  <a:lnTo>
                    <a:pt x="1477056" y="48021"/>
                  </a:lnTo>
                  <a:lnTo>
                    <a:pt x="1477056" y="87312"/>
                  </a:lnTo>
                  <a:lnTo>
                    <a:pt x="1563687" y="45839"/>
                  </a:lnTo>
                  <a:lnTo>
                    <a:pt x="1477056" y="0"/>
                  </a:lnTo>
                  <a:close/>
                </a:path>
                <a:path w="1564004" h="87629">
                  <a:moveTo>
                    <a:pt x="1477056" y="43656"/>
                  </a:moveTo>
                  <a:lnTo>
                    <a:pt x="0" y="43656"/>
                  </a:lnTo>
                  <a:lnTo>
                    <a:pt x="0" y="45839"/>
                  </a:lnTo>
                  <a:lnTo>
                    <a:pt x="2166" y="48021"/>
                  </a:lnTo>
                  <a:lnTo>
                    <a:pt x="1477056" y="48021"/>
                  </a:lnTo>
                  <a:lnTo>
                    <a:pt x="1477056" y="436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848475" y="4091476"/>
              <a:ext cx="1564005" cy="87630"/>
            </a:xfrm>
            <a:custGeom>
              <a:avLst/>
              <a:gdLst/>
              <a:ahLst/>
              <a:cxnLst/>
              <a:rect l="l" t="t" r="r" b="b"/>
              <a:pathLst>
                <a:path w="1564004" h="87629">
                  <a:moveTo>
                    <a:pt x="2165" y="43656"/>
                  </a:moveTo>
                  <a:lnTo>
                    <a:pt x="1498714" y="43656"/>
                  </a:lnTo>
                  <a:lnTo>
                    <a:pt x="1500880" y="45839"/>
                  </a:lnTo>
                  <a:lnTo>
                    <a:pt x="1498714" y="45839"/>
                  </a:lnTo>
                  <a:lnTo>
                    <a:pt x="1498714" y="48022"/>
                  </a:lnTo>
                  <a:lnTo>
                    <a:pt x="2165" y="48022"/>
                  </a:lnTo>
                  <a:lnTo>
                    <a:pt x="0" y="45839"/>
                  </a:lnTo>
                  <a:lnTo>
                    <a:pt x="0" y="43656"/>
                  </a:lnTo>
                  <a:lnTo>
                    <a:pt x="2165" y="43656"/>
                  </a:lnTo>
                  <a:close/>
                </a:path>
                <a:path w="1564004" h="87629">
                  <a:moveTo>
                    <a:pt x="1477056" y="0"/>
                  </a:moveTo>
                  <a:lnTo>
                    <a:pt x="1563687" y="45839"/>
                  </a:lnTo>
                  <a:lnTo>
                    <a:pt x="1477056" y="87313"/>
                  </a:lnTo>
                  <a:lnTo>
                    <a:pt x="147705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862764" y="3902563"/>
              <a:ext cx="765175" cy="225425"/>
            </a:xfrm>
            <a:custGeom>
              <a:avLst/>
              <a:gdLst/>
              <a:ahLst/>
              <a:cxnLst/>
              <a:rect l="l" t="t" r="r" b="b"/>
              <a:pathLst>
                <a:path w="765175" h="225425">
                  <a:moveTo>
                    <a:pt x="0" y="221250"/>
                  </a:moveTo>
                  <a:lnTo>
                    <a:pt x="58360" y="225425"/>
                  </a:lnTo>
                  <a:lnTo>
                    <a:pt x="123206" y="225425"/>
                  </a:lnTo>
                  <a:lnTo>
                    <a:pt x="185890" y="225425"/>
                  </a:lnTo>
                  <a:lnTo>
                    <a:pt x="248573" y="221250"/>
                  </a:lnTo>
                  <a:lnTo>
                    <a:pt x="309096" y="214988"/>
                  </a:lnTo>
                  <a:lnTo>
                    <a:pt x="339357" y="212901"/>
                  </a:lnTo>
                  <a:lnTo>
                    <a:pt x="367456" y="208726"/>
                  </a:lnTo>
                  <a:lnTo>
                    <a:pt x="395556" y="202465"/>
                  </a:lnTo>
                  <a:lnTo>
                    <a:pt x="421494" y="198290"/>
                  </a:lnTo>
                  <a:lnTo>
                    <a:pt x="447432" y="194116"/>
                  </a:lnTo>
                  <a:lnTo>
                    <a:pt x="473371" y="187854"/>
                  </a:lnTo>
                  <a:lnTo>
                    <a:pt x="499309" y="183679"/>
                  </a:lnTo>
                  <a:lnTo>
                    <a:pt x="520924" y="175330"/>
                  </a:lnTo>
                  <a:lnTo>
                    <a:pt x="544700" y="169068"/>
                  </a:lnTo>
                  <a:lnTo>
                    <a:pt x="568477" y="160719"/>
                  </a:lnTo>
                  <a:lnTo>
                    <a:pt x="590092" y="152370"/>
                  </a:lnTo>
                  <a:lnTo>
                    <a:pt x="609546" y="146108"/>
                  </a:lnTo>
                  <a:lnTo>
                    <a:pt x="626838" y="135672"/>
                  </a:lnTo>
                  <a:lnTo>
                    <a:pt x="646291" y="129410"/>
                  </a:lnTo>
                  <a:lnTo>
                    <a:pt x="663584" y="118974"/>
                  </a:lnTo>
                  <a:lnTo>
                    <a:pt x="678714" y="108538"/>
                  </a:lnTo>
                  <a:lnTo>
                    <a:pt x="691683" y="100188"/>
                  </a:lnTo>
                  <a:lnTo>
                    <a:pt x="708975" y="91839"/>
                  </a:lnTo>
                  <a:lnTo>
                    <a:pt x="717621" y="81403"/>
                  </a:lnTo>
                  <a:lnTo>
                    <a:pt x="730590" y="68879"/>
                  </a:lnTo>
                  <a:lnTo>
                    <a:pt x="739236" y="58443"/>
                  </a:lnTo>
                  <a:lnTo>
                    <a:pt x="745721" y="48007"/>
                  </a:lnTo>
                  <a:lnTo>
                    <a:pt x="754367" y="35483"/>
                  </a:lnTo>
                  <a:lnTo>
                    <a:pt x="758690" y="25047"/>
                  </a:lnTo>
                  <a:lnTo>
                    <a:pt x="763013" y="12523"/>
                  </a:lnTo>
                  <a:lnTo>
                    <a:pt x="765175" y="0"/>
                  </a:lnTo>
                </a:path>
              </a:pathLst>
            </a:custGeom>
            <a:ln w="28575">
              <a:solidFill>
                <a:srgbClr val="993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621589" y="3548551"/>
              <a:ext cx="770255" cy="431800"/>
            </a:xfrm>
            <a:custGeom>
              <a:avLst/>
              <a:gdLst/>
              <a:ahLst/>
              <a:cxnLst/>
              <a:rect l="l" t="t" r="r" b="b"/>
              <a:pathLst>
                <a:path w="770254" h="431800">
                  <a:moveTo>
                    <a:pt x="769937" y="4035"/>
                  </a:moveTo>
                  <a:lnTo>
                    <a:pt x="707217" y="0"/>
                  </a:lnTo>
                  <a:lnTo>
                    <a:pt x="644497" y="0"/>
                  </a:lnTo>
                  <a:lnTo>
                    <a:pt x="579615" y="0"/>
                  </a:lnTo>
                  <a:lnTo>
                    <a:pt x="519058" y="4035"/>
                  </a:lnTo>
                  <a:lnTo>
                    <a:pt x="458501" y="20177"/>
                  </a:lnTo>
                  <a:lnTo>
                    <a:pt x="430386" y="24213"/>
                  </a:lnTo>
                  <a:lnTo>
                    <a:pt x="402270" y="36319"/>
                  </a:lnTo>
                  <a:lnTo>
                    <a:pt x="374154" y="40355"/>
                  </a:lnTo>
                  <a:lnTo>
                    <a:pt x="346039" y="48426"/>
                  </a:lnTo>
                  <a:lnTo>
                    <a:pt x="320086" y="60532"/>
                  </a:lnTo>
                  <a:lnTo>
                    <a:pt x="294133" y="72639"/>
                  </a:lnTo>
                  <a:lnTo>
                    <a:pt x="268180" y="84745"/>
                  </a:lnTo>
                  <a:lnTo>
                    <a:pt x="244390" y="96852"/>
                  </a:lnTo>
                  <a:lnTo>
                    <a:pt x="220599" y="112994"/>
                  </a:lnTo>
                  <a:lnTo>
                    <a:pt x="201135" y="125100"/>
                  </a:lnTo>
                  <a:lnTo>
                    <a:pt x="177345" y="141243"/>
                  </a:lnTo>
                  <a:lnTo>
                    <a:pt x="157880" y="157385"/>
                  </a:lnTo>
                  <a:lnTo>
                    <a:pt x="138415" y="169491"/>
                  </a:lnTo>
                  <a:lnTo>
                    <a:pt x="118950" y="189669"/>
                  </a:lnTo>
                  <a:lnTo>
                    <a:pt x="103811" y="209846"/>
                  </a:lnTo>
                  <a:lnTo>
                    <a:pt x="88672" y="221953"/>
                  </a:lnTo>
                  <a:lnTo>
                    <a:pt x="73533" y="242130"/>
                  </a:lnTo>
                  <a:lnTo>
                    <a:pt x="60556" y="262308"/>
                  </a:lnTo>
                  <a:lnTo>
                    <a:pt x="47580" y="282486"/>
                  </a:lnTo>
                  <a:lnTo>
                    <a:pt x="36766" y="298628"/>
                  </a:lnTo>
                  <a:lnTo>
                    <a:pt x="25952" y="322841"/>
                  </a:lnTo>
                  <a:lnTo>
                    <a:pt x="19464" y="343018"/>
                  </a:lnTo>
                  <a:lnTo>
                    <a:pt x="10813" y="367231"/>
                  </a:lnTo>
                  <a:lnTo>
                    <a:pt x="6488" y="387409"/>
                  </a:lnTo>
                  <a:lnTo>
                    <a:pt x="4325" y="411622"/>
                  </a:lnTo>
                  <a:lnTo>
                    <a:pt x="0" y="431800"/>
                  </a:lnTo>
                </a:path>
              </a:pathLst>
            </a:custGeom>
            <a:ln w="28575">
              <a:solidFill>
                <a:srgbClr val="993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573964" y="3359638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4" h="1557654">
                  <a:moveTo>
                    <a:pt x="45304" y="84472"/>
                  </a:moveTo>
                  <a:lnTo>
                    <a:pt x="40989" y="84472"/>
                  </a:lnTo>
                  <a:lnTo>
                    <a:pt x="40989" y="1557337"/>
                  </a:lnTo>
                  <a:lnTo>
                    <a:pt x="43146" y="1557337"/>
                  </a:lnTo>
                  <a:lnTo>
                    <a:pt x="45304" y="1555172"/>
                  </a:lnTo>
                  <a:lnTo>
                    <a:pt x="45304" y="84472"/>
                  </a:lnTo>
                  <a:close/>
                </a:path>
                <a:path w="84454" h="1557654">
                  <a:moveTo>
                    <a:pt x="43146" y="0"/>
                  </a:moveTo>
                  <a:lnTo>
                    <a:pt x="0" y="84472"/>
                  </a:lnTo>
                  <a:lnTo>
                    <a:pt x="40989" y="84472"/>
                  </a:lnTo>
                  <a:lnTo>
                    <a:pt x="40989" y="60647"/>
                  </a:lnTo>
                  <a:lnTo>
                    <a:pt x="72575" y="60647"/>
                  </a:lnTo>
                  <a:lnTo>
                    <a:pt x="43146" y="0"/>
                  </a:lnTo>
                  <a:close/>
                </a:path>
                <a:path w="84454" h="1557654">
                  <a:moveTo>
                    <a:pt x="72575" y="60647"/>
                  </a:moveTo>
                  <a:lnTo>
                    <a:pt x="43146" y="60647"/>
                  </a:lnTo>
                  <a:lnTo>
                    <a:pt x="45304" y="62812"/>
                  </a:lnTo>
                  <a:lnTo>
                    <a:pt x="45304" y="84472"/>
                  </a:lnTo>
                  <a:lnTo>
                    <a:pt x="84136" y="84472"/>
                  </a:lnTo>
                  <a:lnTo>
                    <a:pt x="72575" y="606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573964" y="3359638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4" h="1557654">
                  <a:moveTo>
                    <a:pt x="45304" y="62813"/>
                  </a:moveTo>
                  <a:lnTo>
                    <a:pt x="45304" y="1555172"/>
                  </a:lnTo>
                  <a:lnTo>
                    <a:pt x="43147" y="1557338"/>
                  </a:lnTo>
                  <a:lnTo>
                    <a:pt x="40989" y="1557338"/>
                  </a:lnTo>
                  <a:lnTo>
                    <a:pt x="40989" y="1555172"/>
                  </a:lnTo>
                  <a:lnTo>
                    <a:pt x="40989" y="62813"/>
                  </a:lnTo>
                  <a:lnTo>
                    <a:pt x="40989" y="60647"/>
                  </a:lnTo>
                  <a:lnTo>
                    <a:pt x="43147" y="60647"/>
                  </a:lnTo>
                  <a:lnTo>
                    <a:pt x="45304" y="62813"/>
                  </a:lnTo>
                  <a:close/>
                </a:path>
                <a:path w="84454" h="1557654">
                  <a:moveTo>
                    <a:pt x="0" y="84473"/>
                  </a:moveTo>
                  <a:lnTo>
                    <a:pt x="43147" y="0"/>
                  </a:lnTo>
                  <a:lnTo>
                    <a:pt x="84137" y="84473"/>
                  </a:lnTo>
                  <a:lnTo>
                    <a:pt x="0" y="844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848475" y="4091476"/>
              <a:ext cx="1536700" cy="88900"/>
            </a:xfrm>
            <a:custGeom>
              <a:avLst/>
              <a:gdLst/>
              <a:ahLst/>
              <a:cxnLst/>
              <a:rect l="l" t="t" r="r" b="b"/>
              <a:pathLst>
                <a:path w="1536700" h="88900">
                  <a:moveTo>
                    <a:pt x="1452290" y="0"/>
                  </a:moveTo>
                  <a:lnTo>
                    <a:pt x="1452290" y="43365"/>
                  </a:lnTo>
                  <a:lnTo>
                    <a:pt x="1476098" y="43365"/>
                  </a:lnTo>
                  <a:lnTo>
                    <a:pt x="1476098" y="47702"/>
                  </a:lnTo>
                  <a:lnTo>
                    <a:pt x="1452290" y="47702"/>
                  </a:lnTo>
                  <a:lnTo>
                    <a:pt x="1452290" y="88900"/>
                  </a:lnTo>
                  <a:lnTo>
                    <a:pt x="1536700" y="45533"/>
                  </a:lnTo>
                  <a:lnTo>
                    <a:pt x="1452290" y="0"/>
                  </a:lnTo>
                  <a:close/>
                </a:path>
                <a:path w="1536700" h="88900">
                  <a:moveTo>
                    <a:pt x="1452290" y="43365"/>
                  </a:moveTo>
                  <a:lnTo>
                    <a:pt x="0" y="43365"/>
                  </a:lnTo>
                  <a:lnTo>
                    <a:pt x="0" y="47702"/>
                  </a:lnTo>
                  <a:lnTo>
                    <a:pt x="1452290" y="47702"/>
                  </a:lnTo>
                  <a:lnTo>
                    <a:pt x="1452290" y="433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848475" y="4091476"/>
              <a:ext cx="1536700" cy="88900"/>
            </a:xfrm>
            <a:custGeom>
              <a:avLst/>
              <a:gdLst/>
              <a:ahLst/>
              <a:cxnLst/>
              <a:rect l="l" t="t" r="r" b="b"/>
              <a:pathLst>
                <a:path w="1536700" h="88900">
                  <a:moveTo>
                    <a:pt x="2164" y="43365"/>
                  </a:moveTo>
                  <a:lnTo>
                    <a:pt x="1471769" y="43365"/>
                  </a:lnTo>
                  <a:lnTo>
                    <a:pt x="1476098" y="43365"/>
                  </a:lnTo>
                  <a:lnTo>
                    <a:pt x="1476098" y="45534"/>
                  </a:lnTo>
                  <a:lnTo>
                    <a:pt x="1476098" y="47702"/>
                  </a:lnTo>
                  <a:lnTo>
                    <a:pt x="1471769" y="47702"/>
                  </a:lnTo>
                  <a:lnTo>
                    <a:pt x="2164" y="47702"/>
                  </a:lnTo>
                  <a:lnTo>
                    <a:pt x="0" y="47702"/>
                  </a:lnTo>
                  <a:lnTo>
                    <a:pt x="0" y="45534"/>
                  </a:lnTo>
                  <a:lnTo>
                    <a:pt x="0" y="43365"/>
                  </a:lnTo>
                  <a:lnTo>
                    <a:pt x="2164" y="43365"/>
                  </a:lnTo>
                  <a:close/>
                </a:path>
                <a:path w="1536700" h="88900">
                  <a:moveTo>
                    <a:pt x="1452290" y="0"/>
                  </a:moveTo>
                  <a:lnTo>
                    <a:pt x="1536700" y="45534"/>
                  </a:lnTo>
                  <a:lnTo>
                    <a:pt x="1452290" y="88900"/>
                  </a:lnTo>
                  <a:lnTo>
                    <a:pt x="145229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1" name="object 71"/>
          <p:cNvGrpSpPr/>
          <p:nvPr/>
        </p:nvGrpSpPr>
        <p:grpSpPr>
          <a:xfrm>
            <a:off x="2784131" y="3344863"/>
            <a:ext cx="1555750" cy="1583055"/>
            <a:chOff x="2784131" y="3344863"/>
            <a:chExt cx="1555750" cy="1583055"/>
          </a:xfrm>
        </p:grpSpPr>
        <p:sp>
          <p:nvSpPr>
            <p:cNvPr id="72" name="object 72"/>
            <p:cNvSpPr/>
            <p:nvPr/>
          </p:nvSpPr>
          <p:spPr>
            <a:xfrm>
              <a:off x="3519144" y="3359151"/>
              <a:ext cx="85725" cy="1557655"/>
            </a:xfrm>
            <a:custGeom>
              <a:avLst/>
              <a:gdLst/>
              <a:ahLst/>
              <a:cxnLst/>
              <a:rect l="l" t="t" r="r" b="b"/>
              <a:pathLst>
                <a:path w="85725" h="1557654">
                  <a:moveTo>
                    <a:pt x="45006" y="84472"/>
                  </a:moveTo>
                  <a:lnTo>
                    <a:pt x="38576" y="84472"/>
                  </a:lnTo>
                  <a:lnTo>
                    <a:pt x="38576" y="1555170"/>
                  </a:lnTo>
                  <a:lnTo>
                    <a:pt x="40720" y="1557337"/>
                  </a:lnTo>
                  <a:lnTo>
                    <a:pt x="45006" y="1557337"/>
                  </a:lnTo>
                  <a:lnTo>
                    <a:pt x="45006" y="84472"/>
                  </a:lnTo>
                  <a:close/>
                </a:path>
                <a:path w="85725" h="1557654">
                  <a:moveTo>
                    <a:pt x="40720" y="0"/>
                  </a:moveTo>
                  <a:lnTo>
                    <a:pt x="0" y="84472"/>
                  </a:lnTo>
                  <a:lnTo>
                    <a:pt x="38576" y="84472"/>
                  </a:lnTo>
                  <a:lnTo>
                    <a:pt x="38576" y="62812"/>
                  </a:lnTo>
                  <a:lnTo>
                    <a:pt x="40720" y="60646"/>
                  </a:lnTo>
                  <a:lnTo>
                    <a:pt x="73030" y="60646"/>
                  </a:lnTo>
                  <a:lnTo>
                    <a:pt x="40720" y="0"/>
                  </a:lnTo>
                  <a:close/>
                </a:path>
                <a:path w="85725" h="1557654">
                  <a:moveTo>
                    <a:pt x="73030" y="60646"/>
                  </a:moveTo>
                  <a:lnTo>
                    <a:pt x="45006" y="60646"/>
                  </a:lnTo>
                  <a:lnTo>
                    <a:pt x="45006" y="84472"/>
                  </a:lnTo>
                  <a:lnTo>
                    <a:pt x="85725" y="84472"/>
                  </a:lnTo>
                  <a:lnTo>
                    <a:pt x="73030" y="606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3519144" y="3359151"/>
              <a:ext cx="85725" cy="1557655"/>
            </a:xfrm>
            <a:custGeom>
              <a:avLst/>
              <a:gdLst/>
              <a:ahLst/>
              <a:cxnLst/>
              <a:rect l="l" t="t" r="r" b="b"/>
              <a:pathLst>
                <a:path w="85725" h="1557654">
                  <a:moveTo>
                    <a:pt x="45005" y="62813"/>
                  </a:moveTo>
                  <a:lnTo>
                    <a:pt x="45005" y="1555172"/>
                  </a:lnTo>
                  <a:lnTo>
                    <a:pt x="45005" y="1557338"/>
                  </a:lnTo>
                  <a:lnTo>
                    <a:pt x="40719" y="1557338"/>
                  </a:lnTo>
                  <a:lnTo>
                    <a:pt x="38576" y="1555172"/>
                  </a:lnTo>
                  <a:lnTo>
                    <a:pt x="38576" y="62813"/>
                  </a:lnTo>
                  <a:lnTo>
                    <a:pt x="40719" y="60647"/>
                  </a:lnTo>
                  <a:lnTo>
                    <a:pt x="45005" y="60647"/>
                  </a:lnTo>
                  <a:lnTo>
                    <a:pt x="45005" y="62813"/>
                  </a:lnTo>
                  <a:close/>
                </a:path>
                <a:path w="85725" h="1557654">
                  <a:moveTo>
                    <a:pt x="0" y="84473"/>
                  </a:moveTo>
                  <a:lnTo>
                    <a:pt x="40719" y="0"/>
                  </a:lnTo>
                  <a:lnTo>
                    <a:pt x="85725" y="84473"/>
                  </a:lnTo>
                  <a:lnTo>
                    <a:pt x="0" y="844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793658" y="4090987"/>
              <a:ext cx="1538605" cy="88900"/>
            </a:xfrm>
            <a:custGeom>
              <a:avLst/>
              <a:gdLst/>
              <a:ahLst/>
              <a:cxnLst/>
              <a:rect l="l" t="t" r="r" b="b"/>
              <a:pathLst>
                <a:path w="1538604" h="88900">
                  <a:moveTo>
                    <a:pt x="1451744" y="0"/>
                  </a:moveTo>
                  <a:lnTo>
                    <a:pt x="1451744" y="43366"/>
                  </a:lnTo>
                  <a:lnTo>
                    <a:pt x="1475543" y="43366"/>
                  </a:lnTo>
                  <a:lnTo>
                    <a:pt x="1475543" y="47702"/>
                  </a:lnTo>
                  <a:lnTo>
                    <a:pt x="1451744" y="47702"/>
                  </a:lnTo>
                  <a:lnTo>
                    <a:pt x="1451744" y="88900"/>
                  </a:lnTo>
                  <a:lnTo>
                    <a:pt x="1538286" y="45534"/>
                  </a:lnTo>
                  <a:lnTo>
                    <a:pt x="1451744" y="0"/>
                  </a:lnTo>
                  <a:close/>
                </a:path>
                <a:path w="1538604" h="88900">
                  <a:moveTo>
                    <a:pt x="1451744" y="43366"/>
                  </a:moveTo>
                  <a:lnTo>
                    <a:pt x="0" y="43366"/>
                  </a:lnTo>
                  <a:lnTo>
                    <a:pt x="0" y="47702"/>
                  </a:lnTo>
                  <a:lnTo>
                    <a:pt x="1451744" y="47702"/>
                  </a:lnTo>
                  <a:lnTo>
                    <a:pt x="1451744" y="433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793658" y="4090987"/>
              <a:ext cx="1538605" cy="88900"/>
            </a:xfrm>
            <a:custGeom>
              <a:avLst/>
              <a:gdLst/>
              <a:ahLst/>
              <a:cxnLst/>
              <a:rect l="l" t="t" r="r" b="b"/>
              <a:pathLst>
                <a:path w="1538604" h="88900">
                  <a:moveTo>
                    <a:pt x="4327" y="43365"/>
                  </a:moveTo>
                  <a:lnTo>
                    <a:pt x="1473380" y="43365"/>
                  </a:lnTo>
                  <a:lnTo>
                    <a:pt x="1475544" y="43365"/>
                  </a:lnTo>
                  <a:lnTo>
                    <a:pt x="1475544" y="45534"/>
                  </a:lnTo>
                  <a:lnTo>
                    <a:pt x="1475544" y="47702"/>
                  </a:lnTo>
                  <a:lnTo>
                    <a:pt x="1473380" y="47702"/>
                  </a:lnTo>
                  <a:lnTo>
                    <a:pt x="4327" y="47702"/>
                  </a:lnTo>
                  <a:lnTo>
                    <a:pt x="0" y="47702"/>
                  </a:lnTo>
                  <a:lnTo>
                    <a:pt x="0" y="45534"/>
                  </a:lnTo>
                  <a:lnTo>
                    <a:pt x="0" y="43365"/>
                  </a:lnTo>
                  <a:lnTo>
                    <a:pt x="4327" y="43365"/>
                  </a:lnTo>
                  <a:close/>
                </a:path>
                <a:path w="1538604" h="88900">
                  <a:moveTo>
                    <a:pt x="1451745" y="0"/>
                  </a:moveTo>
                  <a:lnTo>
                    <a:pt x="1538287" y="45534"/>
                  </a:lnTo>
                  <a:lnTo>
                    <a:pt x="1451745" y="88900"/>
                  </a:lnTo>
                  <a:lnTo>
                    <a:pt x="145174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519144" y="3359151"/>
              <a:ext cx="85725" cy="1557655"/>
            </a:xfrm>
            <a:custGeom>
              <a:avLst/>
              <a:gdLst/>
              <a:ahLst/>
              <a:cxnLst/>
              <a:rect l="l" t="t" r="r" b="b"/>
              <a:pathLst>
                <a:path w="85725" h="1557654">
                  <a:moveTo>
                    <a:pt x="45006" y="84472"/>
                  </a:moveTo>
                  <a:lnTo>
                    <a:pt x="38576" y="84472"/>
                  </a:lnTo>
                  <a:lnTo>
                    <a:pt x="38576" y="1555170"/>
                  </a:lnTo>
                  <a:lnTo>
                    <a:pt x="40720" y="1557337"/>
                  </a:lnTo>
                  <a:lnTo>
                    <a:pt x="45006" y="1557337"/>
                  </a:lnTo>
                  <a:lnTo>
                    <a:pt x="45006" y="84472"/>
                  </a:lnTo>
                  <a:close/>
                </a:path>
                <a:path w="85725" h="1557654">
                  <a:moveTo>
                    <a:pt x="40720" y="0"/>
                  </a:moveTo>
                  <a:lnTo>
                    <a:pt x="0" y="84472"/>
                  </a:lnTo>
                  <a:lnTo>
                    <a:pt x="38576" y="84472"/>
                  </a:lnTo>
                  <a:lnTo>
                    <a:pt x="38576" y="62812"/>
                  </a:lnTo>
                  <a:lnTo>
                    <a:pt x="40720" y="60646"/>
                  </a:lnTo>
                  <a:lnTo>
                    <a:pt x="73030" y="60646"/>
                  </a:lnTo>
                  <a:lnTo>
                    <a:pt x="40720" y="0"/>
                  </a:lnTo>
                  <a:close/>
                </a:path>
                <a:path w="85725" h="1557654">
                  <a:moveTo>
                    <a:pt x="73030" y="60646"/>
                  </a:moveTo>
                  <a:lnTo>
                    <a:pt x="45006" y="60646"/>
                  </a:lnTo>
                  <a:lnTo>
                    <a:pt x="45006" y="84472"/>
                  </a:lnTo>
                  <a:lnTo>
                    <a:pt x="85725" y="84472"/>
                  </a:lnTo>
                  <a:lnTo>
                    <a:pt x="73030" y="606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3519144" y="3359151"/>
              <a:ext cx="85725" cy="1557655"/>
            </a:xfrm>
            <a:custGeom>
              <a:avLst/>
              <a:gdLst/>
              <a:ahLst/>
              <a:cxnLst/>
              <a:rect l="l" t="t" r="r" b="b"/>
              <a:pathLst>
                <a:path w="85725" h="1557654">
                  <a:moveTo>
                    <a:pt x="45005" y="62813"/>
                  </a:moveTo>
                  <a:lnTo>
                    <a:pt x="45005" y="1555172"/>
                  </a:lnTo>
                  <a:lnTo>
                    <a:pt x="45005" y="1557338"/>
                  </a:lnTo>
                  <a:lnTo>
                    <a:pt x="40719" y="1557338"/>
                  </a:lnTo>
                  <a:lnTo>
                    <a:pt x="38576" y="1555172"/>
                  </a:lnTo>
                  <a:lnTo>
                    <a:pt x="38576" y="62813"/>
                  </a:lnTo>
                  <a:lnTo>
                    <a:pt x="40719" y="60647"/>
                  </a:lnTo>
                  <a:lnTo>
                    <a:pt x="45005" y="60647"/>
                  </a:lnTo>
                  <a:lnTo>
                    <a:pt x="45005" y="62813"/>
                  </a:lnTo>
                  <a:close/>
                </a:path>
                <a:path w="85725" h="1557654">
                  <a:moveTo>
                    <a:pt x="0" y="84473"/>
                  </a:moveTo>
                  <a:lnTo>
                    <a:pt x="40719" y="0"/>
                  </a:lnTo>
                  <a:lnTo>
                    <a:pt x="85725" y="84473"/>
                  </a:lnTo>
                  <a:lnTo>
                    <a:pt x="0" y="844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793658" y="4090987"/>
              <a:ext cx="1538605" cy="88900"/>
            </a:xfrm>
            <a:custGeom>
              <a:avLst/>
              <a:gdLst/>
              <a:ahLst/>
              <a:cxnLst/>
              <a:rect l="l" t="t" r="r" b="b"/>
              <a:pathLst>
                <a:path w="1538604" h="88900">
                  <a:moveTo>
                    <a:pt x="1451744" y="0"/>
                  </a:moveTo>
                  <a:lnTo>
                    <a:pt x="1451744" y="43366"/>
                  </a:lnTo>
                  <a:lnTo>
                    <a:pt x="1475543" y="43366"/>
                  </a:lnTo>
                  <a:lnTo>
                    <a:pt x="1475543" y="47702"/>
                  </a:lnTo>
                  <a:lnTo>
                    <a:pt x="1451744" y="47702"/>
                  </a:lnTo>
                  <a:lnTo>
                    <a:pt x="1451744" y="88900"/>
                  </a:lnTo>
                  <a:lnTo>
                    <a:pt x="1538286" y="45534"/>
                  </a:lnTo>
                  <a:lnTo>
                    <a:pt x="1451744" y="0"/>
                  </a:lnTo>
                  <a:close/>
                </a:path>
                <a:path w="1538604" h="88900">
                  <a:moveTo>
                    <a:pt x="1451744" y="43366"/>
                  </a:moveTo>
                  <a:lnTo>
                    <a:pt x="0" y="43366"/>
                  </a:lnTo>
                  <a:lnTo>
                    <a:pt x="0" y="47702"/>
                  </a:lnTo>
                  <a:lnTo>
                    <a:pt x="1451744" y="47702"/>
                  </a:lnTo>
                  <a:lnTo>
                    <a:pt x="1451744" y="433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793658" y="4090987"/>
              <a:ext cx="1538605" cy="88900"/>
            </a:xfrm>
            <a:custGeom>
              <a:avLst/>
              <a:gdLst/>
              <a:ahLst/>
              <a:cxnLst/>
              <a:rect l="l" t="t" r="r" b="b"/>
              <a:pathLst>
                <a:path w="1538604" h="88900">
                  <a:moveTo>
                    <a:pt x="4327" y="43365"/>
                  </a:moveTo>
                  <a:lnTo>
                    <a:pt x="1473380" y="43365"/>
                  </a:lnTo>
                  <a:lnTo>
                    <a:pt x="1475544" y="43365"/>
                  </a:lnTo>
                  <a:lnTo>
                    <a:pt x="1475544" y="45534"/>
                  </a:lnTo>
                  <a:lnTo>
                    <a:pt x="1475544" y="47702"/>
                  </a:lnTo>
                  <a:lnTo>
                    <a:pt x="1473380" y="47702"/>
                  </a:lnTo>
                  <a:lnTo>
                    <a:pt x="4327" y="47702"/>
                  </a:lnTo>
                  <a:lnTo>
                    <a:pt x="0" y="47702"/>
                  </a:lnTo>
                  <a:lnTo>
                    <a:pt x="0" y="45534"/>
                  </a:lnTo>
                  <a:lnTo>
                    <a:pt x="0" y="43365"/>
                  </a:lnTo>
                  <a:lnTo>
                    <a:pt x="4327" y="43365"/>
                  </a:lnTo>
                  <a:close/>
                </a:path>
                <a:path w="1538604" h="88900">
                  <a:moveTo>
                    <a:pt x="1451745" y="0"/>
                  </a:moveTo>
                  <a:lnTo>
                    <a:pt x="1538287" y="45534"/>
                  </a:lnTo>
                  <a:lnTo>
                    <a:pt x="1451745" y="88900"/>
                  </a:lnTo>
                  <a:lnTo>
                    <a:pt x="145174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798419" y="3359151"/>
              <a:ext cx="1527175" cy="1554480"/>
            </a:xfrm>
            <a:custGeom>
              <a:avLst/>
              <a:gdLst/>
              <a:ahLst/>
              <a:cxnLst/>
              <a:rect l="l" t="t" r="r" b="b"/>
              <a:pathLst>
                <a:path w="1527175" h="1554479">
                  <a:moveTo>
                    <a:pt x="1527175" y="0"/>
                  </a:moveTo>
                  <a:lnTo>
                    <a:pt x="0" y="1554163"/>
                  </a:lnTo>
                </a:path>
              </a:pathLst>
            </a:custGeom>
            <a:ln w="28575">
              <a:solidFill>
                <a:srgbClr val="993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81" name="object 81"/>
          <p:cNvGraphicFramePr>
            <a:graphicFrameLocks noGrp="1"/>
          </p:cNvGraphicFramePr>
          <p:nvPr/>
        </p:nvGraphicFramePr>
        <p:xfrm>
          <a:off x="584200" y="2411412"/>
          <a:ext cx="8075930" cy="3500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19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161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19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173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500120">
                <a:tc>
                  <a:txBody>
                    <a:bodyPr/>
                    <a:lstStyle/>
                    <a:p>
                      <a:pPr marL="41275">
                        <a:lnSpc>
                          <a:spcPct val="100000"/>
                        </a:lnSpc>
                        <a:spcBef>
                          <a:spcPts val="840"/>
                        </a:spcBef>
                      </a:pPr>
                      <a:r>
                        <a:rPr sz="2000" i="1" dirty="0">
                          <a:latin typeface="Times New Roman"/>
                          <a:cs typeface="Times New Roman"/>
                        </a:rPr>
                        <a:t>Función</a:t>
                      </a:r>
                      <a:r>
                        <a:rPr sz="2000" i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i="1" spc="-10" dirty="0">
                          <a:latin typeface="Times New Roman"/>
                          <a:cs typeface="Times New Roman"/>
                        </a:rPr>
                        <a:t>Umbral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2650">
                        <a:latin typeface="Times New Roman"/>
                        <a:cs typeface="Times New Roman"/>
                      </a:endParaRPr>
                    </a:p>
                    <a:p>
                      <a:pPr marL="513715">
                        <a:lnSpc>
                          <a:spcPct val="100000"/>
                        </a:lnSpc>
                      </a:pPr>
                      <a:r>
                        <a:rPr sz="1800" i="1" dirty="0">
                          <a:latin typeface="Times New Roman"/>
                          <a:cs typeface="Times New Roman"/>
                        </a:rPr>
                        <a:t>Y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 marL="638810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2800">
                        <a:latin typeface="Times New Roman"/>
                        <a:cs typeface="Times New Roman"/>
                      </a:endParaRPr>
                    </a:p>
                    <a:p>
                      <a:pPr marL="849630">
                        <a:lnSpc>
                          <a:spcPts val="1885"/>
                        </a:lnSpc>
                        <a:tabLst>
                          <a:tab pos="1627505" algn="l"/>
                        </a:tabLst>
                      </a:pPr>
                      <a:r>
                        <a:rPr sz="2700" spc="-75" baseline="32407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2700" baseline="32407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800" i="1" spc="-25" dirty="0">
                          <a:latin typeface="Times New Roman"/>
                          <a:cs typeface="Times New Roman"/>
                        </a:rPr>
                        <a:t>en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 marR="88900" algn="ctr">
                        <a:lnSpc>
                          <a:spcPts val="1885"/>
                        </a:lnSpc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8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650">
                        <a:latin typeface="Times New Roman"/>
                        <a:cs typeface="Times New Roman"/>
                      </a:endParaRPr>
                    </a:p>
                    <a:p>
                      <a:pPr marL="264160">
                        <a:lnSpc>
                          <a:spcPts val="1910"/>
                        </a:lnSpc>
                      </a:pPr>
                      <a:r>
                        <a:rPr sz="2400" spc="750" baseline="-34722" dirty="0">
                          <a:latin typeface="Cambria Math"/>
                          <a:cs typeface="Cambria Math"/>
                        </a:rPr>
                        <a:t>!</a:t>
                      </a:r>
                      <a:r>
                        <a:rPr sz="2400" spc="195" baseline="-34722" dirty="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sz="2400" baseline="-34722" dirty="0">
                          <a:latin typeface="Cambria Math"/>
                          <a:cs typeface="Cambria Math"/>
                        </a:rPr>
                        <a:t>=</a:t>
                      </a:r>
                      <a:r>
                        <a:rPr sz="2400" spc="157" baseline="-34722" dirty="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sz="2400" spc="-112" baseline="-34722" dirty="0">
                          <a:latin typeface="Cambria Math"/>
                          <a:cs typeface="Cambria Math"/>
                        </a:rPr>
                        <a:t>#</a:t>
                      </a:r>
                      <a:r>
                        <a:rPr sz="1600" spc="-75" dirty="0">
                          <a:latin typeface="Cambria Math"/>
                          <a:cs typeface="Cambria Math"/>
                        </a:rPr>
                        <a:t>1,</a:t>
                      </a:r>
                      <a:r>
                        <a:rPr sz="1600" spc="-90" dirty="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sz="1600" spc="95" dirty="0">
                          <a:latin typeface="Cambria Math"/>
                          <a:cs typeface="Cambria Math"/>
                        </a:rPr>
                        <a:t>'(</a:t>
                      </a:r>
                      <a:r>
                        <a:rPr sz="1600" spc="60" dirty="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sz="1600" spc="-270" dirty="0">
                          <a:latin typeface="Cambria Math"/>
                          <a:cs typeface="Cambria Math"/>
                        </a:rPr>
                        <a:t>$%</a:t>
                      </a:r>
                      <a:r>
                        <a:rPr sz="1600" spc="114" dirty="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sz="1600" dirty="0">
                          <a:latin typeface="Cambria Math"/>
                          <a:cs typeface="Cambria Math"/>
                        </a:rPr>
                        <a:t>&gt;</a:t>
                      </a:r>
                      <a:r>
                        <a:rPr sz="1600" spc="100" dirty="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sz="1600" spc="-50" dirty="0">
                          <a:latin typeface="Cambria Math"/>
                          <a:cs typeface="Cambria Math"/>
                        </a:rPr>
                        <a:t>0</a:t>
                      </a:r>
                      <a:endParaRPr sz="1600">
                        <a:latin typeface="Cambria Math"/>
                        <a:cs typeface="Cambria Math"/>
                      </a:endParaRPr>
                    </a:p>
                    <a:p>
                      <a:pPr marL="1007110">
                        <a:lnSpc>
                          <a:spcPts val="1910"/>
                        </a:lnSpc>
                      </a:pPr>
                      <a:r>
                        <a:rPr sz="1600" dirty="0">
                          <a:latin typeface="Cambria Math"/>
                          <a:cs typeface="Cambria Math"/>
                        </a:rPr>
                        <a:t>0,</a:t>
                      </a:r>
                      <a:r>
                        <a:rPr sz="1600" spc="-90" dirty="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sz="1600" spc="-25" dirty="0">
                          <a:latin typeface="Cambria Math"/>
                          <a:cs typeface="Cambria Math"/>
                        </a:rPr>
                        <a:t>$+,</a:t>
                      </a:r>
                      <a:endParaRPr sz="1600">
                        <a:latin typeface="Cambria Math"/>
                        <a:cs typeface="Cambria Math"/>
                      </a:endParaRPr>
                    </a:p>
                  </a:txBody>
                  <a:tcPr marL="0" marR="0" marT="10668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9710">
                        <a:lnSpc>
                          <a:spcPct val="100000"/>
                        </a:lnSpc>
                        <a:spcBef>
                          <a:spcPts val="910"/>
                        </a:spcBef>
                      </a:pPr>
                      <a:r>
                        <a:rPr sz="2000" i="1" dirty="0">
                          <a:latin typeface="Times New Roman"/>
                          <a:cs typeface="Times New Roman"/>
                        </a:rPr>
                        <a:t>Función</a:t>
                      </a:r>
                      <a:r>
                        <a:rPr sz="2000" i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i="1" spc="-10" dirty="0">
                          <a:latin typeface="Times New Roman"/>
                          <a:cs typeface="Times New Roman"/>
                        </a:rPr>
                        <a:t>Lineal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3050">
                        <a:latin typeface="Times New Roman"/>
                        <a:cs typeface="Times New Roman"/>
                      </a:endParaRPr>
                    </a:p>
                    <a:p>
                      <a:pPr marL="652780">
                        <a:lnSpc>
                          <a:spcPct val="100000"/>
                        </a:lnSpc>
                      </a:pPr>
                      <a:r>
                        <a:rPr sz="1800" i="1" dirty="0">
                          <a:latin typeface="Times New Roman"/>
                          <a:cs typeface="Times New Roman"/>
                        </a:rPr>
                        <a:t>Y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 marL="77787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2400">
                        <a:latin typeface="Times New Roman"/>
                        <a:cs typeface="Times New Roman"/>
                      </a:endParaRPr>
                    </a:p>
                    <a:p>
                      <a:pPr marL="989330">
                        <a:lnSpc>
                          <a:spcPts val="2100"/>
                        </a:lnSpc>
                        <a:tabLst>
                          <a:tab pos="1593850" algn="l"/>
                        </a:tabLst>
                      </a:pPr>
                      <a:r>
                        <a:rPr sz="2700" spc="-75" baseline="1697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2700" baseline="16975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800" i="1" spc="-25" dirty="0">
                          <a:latin typeface="Times New Roman"/>
                          <a:cs typeface="Times New Roman"/>
                        </a:rPr>
                        <a:t>en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 marL="280035" algn="ctr">
                        <a:lnSpc>
                          <a:spcPts val="2100"/>
                        </a:lnSpc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8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850">
                        <a:latin typeface="Times New Roman"/>
                        <a:cs typeface="Times New Roman"/>
                      </a:endParaRPr>
                    </a:p>
                    <a:p>
                      <a:pPr marL="481965">
                        <a:lnSpc>
                          <a:spcPct val="100000"/>
                        </a:lnSpc>
                      </a:pPr>
                      <a:r>
                        <a:rPr sz="1400" i="1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400" i="1" spc="1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dirty="0">
                          <a:latin typeface="Symbol"/>
                          <a:cs typeface="Symbol"/>
                        </a:rPr>
                        <a:t></a:t>
                      </a: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i="1" spc="-25" dirty="0">
                          <a:latin typeface="Times New Roman"/>
                          <a:cs typeface="Times New Roman"/>
                        </a:rPr>
                        <a:t>en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15570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3985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sz="2000" i="1" dirty="0">
                          <a:latin typeface="Times New Roman"/>
                          <a:cs typeface="Times New Roman"/>
                        </a:rPr>
                        <a:t>Función</a:t>
                      </a:r>
                      <a:r>
                        <a:rPr sz="2000" i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i="1" spc="-20" dirty="0">
                          <a:latin typeface="Times New Roman"/>
                          <a:cs typeface="Times New Roman"/>
                        </a:rPr>
                        <a:t>ReLU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2850">
                        <a:latin typeface="Times New Roman"/>
                        <a:cs typeface="Times New Roman"/>
                      </a:endParaRPr>
                    </a:p>
                    <a:p>
                      <a:pPr marL="549275">
                        <a:lnSpc>
                          <a:spcPct val="100000"/>
                        </a:lnSpc>
                      </a:pPr>
                      <a:r>
                        <a:rPr sz="1800" i="1" dirty="0">
                          <a:latin typeface="Times New Roman"/>
                          <a:cs typeface="Times New Roman"/>
                        </a:rPr>
                        <a:t>Y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 marL="675005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2800">
                        <a:latin typeface="Times New Roman"/>
                        <a:cs typeface="Times New Roman"/>
                      </a:endParaRPr>
                    </a:p>
                    <a:p>
                      <a:pPr marL="665480">
                        <a:lnSpc>
                          <a:spcPct val="100000"/>
                        </a:lnSpc>
                        <a:tabLst>
                          <a:tab pos="1663700" algn="l"/>
                        </a:tabLst>
                      </a:pPr>
                      <a:r>
                        <a:rPr sz="2700" baseline="-29320" dirty="0">
                          <a:latin typeface="Times New Roman"/>
                          <a:cs typeface="Times New Roman"/>
                        </a:rPr>
                        <a:t>-1</a:t>
                      </a:r>
                      <a:r>
                        <a:rPr sz="2700" spc="-322" baseline="-293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700" spc="-75" baseline="32407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2700" baseline="32407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800" i="1" spc="-25" dirty="0">
                          <a:latin typeface="Times New Roman"/>
                          <a:cs typeface="Times New Roman"/>
                        </a:rPr>
                        <a:t>en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5100">
                        <a:latin typeface="Times New Roman"/>
                        <a:cs typeface="Times New Roman"/>
                      </a:endParaRPr>
                    </a:p>
                    <a:p>
                      <a:pPr marL="54610">
                        <a:lnSpc>
                          <a:spcPts val="1910"/>
                        </a:lnSpc>
                      </a:pPr>
                      <a:r>
                        <a:rPr sz="2400" spc="750" baseline="-34722" dirty="0">
                          <a:latin typeface="Cambria Math"/>
                          <a:cs typeface="Cambria Math"/>
                        </a:rPr>
                        <a:t>!</a:t>
                      </a:r>
                      <a:r>
                        <a:rPr sz="2400" spc="195" baseline="-34722" dirty="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sz="2400" baseline="-34722" dirty="0">
                          <a:latin typeface="Cambria Math"/>
                          <a:cs typeface="Cambria Math"/>
                        </a:rPr>
                        <a:t>=</a:t>
                      </a:r>
                      <a:r>
                        <a:rPr sz="2400" spc="157" baseline="-34722" dirty="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sz="2400" spc="-277" baseline="-34722" dirty="0">
                          <a:latin typeface="Cambria Math"/>
                          <a:cs typeface="Cambria Math"/>
                        </a:rPr>
                        <a:t>#</a:t>
                      </a:r>
                      <a:r>
                        <a:rPr sz="1600" spc="-185" dirty="0">
                          <a:latin typeface="Cambria Math"/>
                          <a:cs typeface="Cambria Math"/>
                        </a:rPr>
                        <a:t>$%,</a:t>
                      </a:r>
                      <a:r>
                        <a:rPr sz="1600" spc="-85" dirty="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sz="1600" spc="95" dirty="0">
                          <a:latin typeface="Cambria Math"/>
                          <a:cs typeface="Cambria Math"/>
                        </a:rPr>
                        <a:t>'(</a:t>
                      </a:r>
                      <a:r>
                        <a:rPr sz="1600" spc="55" dirty="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sz="1600" spc="-270" dirty="0">
                          <a:latin typeface="Cambria Math"/>
                          <a:cs typeface="Cambria Math"/>
                        </a:rPr>
                        <a:t>$%</a:t>
                      </a:r>
                      <a:r>
                        <a:rPr sz="1600" spc="120" dirty="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sz="1600" dirty="0">
                          <a:latin typeface="Cambria Math"/>
                          <a:cs typeface="Cambria Math"/>
                        </a:rPr>
                        <a:t>&gt;</a:t>
                      </a:r>
                      <a:r>
                        <a:rPr sz="1600" spc="100" dirty="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sz="1600" spc="-60" dirty="0">
                          <a:latin typeface="Cambria Math"/>
                          <a:cs typeface="Cambria Math"/>
                        </a:rPr>
                        <a:t>0</a:t>
                      </a:r>
                      <a:endParaRPr sz="1600">
                        <a:latin typeface="Cambria Math"/>
                        <a:cs typeface="Cambria Math"/>
                      </a:endParaRPr>
                    </a:p>
                    <a:p>
                      <a:pPr marL="175260" algn="ctr">
                        <a:lnSpc>
                          <a:spcPts val="1910"/>
                        </a:lnSpc>
                      </a:pPr>
                      <a:r>
                        <a:rPr sz="1600" dirty="0">
                          <a:latin typeface="Cambria Math"/>
                          <a:cs typeface="Cambria Math"/>
                        </a:rPr>
                        <a:t>0,</a:t>
                      </a:r>
                      <a:r>
                        <a:rPr sz="1600" spc="-90" dirty="0">
                          <a:latin typeface="Cambria Math"/>
                          <a:cs typeface="Cambria Math"/>
                        </a:rPr>
                        <a:t> </a:t>
                      </a:r>
                      <a:r>
                        <a:rPr sz="1600" spc="-25" dirty="0">
                          <a:latin typeface="Cambria Math"/>
                          <a:cs typeface="Cambria Math"/>
                        </a:rPr>
                        <a:t>$+,</a:t>
                      </a:r>
                      <a:endParaRPr sz="1600">
                        <a:latin typeface="Cambria Math"/>
                        <a:cs typeface="Cambria Math"/>
                      </a:endParaRPr>
                    </a:p>
                  </a:txBody>
                  <a:tcPr marL="0" marR="0" marT="11239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5570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sz="2000" i="1" dirty="0">
                          <a:latin typeface="Times New Roman"/>
                          <a:cs typeface="Times New Roman"/>
                        </a:rPr>
                        <a:t>Función</a:t>
                      </a:r>
                      <a:r>
                        <a:rPr sz="2000" i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i="1" spc="-10" dirty="0">
                          <a:latin typeface="Times New Roman"/>
                          <a:cs typeface="Times New Roman"/>
                        </a:rPr>
                        <a:t>Sigmoide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2950">
                        <a:latin typeface="Times New Roman"/>
                        <a:cs typeface="Times New Roman"/>
                      </a:endParaRPr>
                    </a:p>
                    <a:p>
                      <a:pPr marL="694690">
                        <a:lnSpc>
                          <a:spcPct val="100000"/>
                        </a:lnSpc>
                      </a:pPr>
                      <a:r>
                        <a:rPr sz="1800" i="1" dirty="0">
                          <a:latin typeface="Times New Roman"/>
                          <a:cs typeface="Times New Roman"/>
                        </a:rPr>
                        <a:t>Y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 marL="81978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2250">
                        <a:latin typeface="Times New Roman"/>
                        <a:cs typeface="Times New Roman"/>
                      </a:endParaRPr>
                    </a:p>
                    <a:p>
                      <a:pPr marL="1031240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1657985" algn="l"/>
                        </a:tabLst>
                      </a:pPr>
                      <a:r>
                        <a:rPr sz="2700" spc="-75" baseline="12345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2700" baseline="12345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800" i="1" spc="-25" dirty="0">
                          <a:latin typeface="Times New Roman"/>
                          <a:cs typeface="Times New Roman"/>
                        </a:rPr>
                        <a:t>en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 marL="109474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8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 marL="478155">
                        <a:lnSpc>
                          <a:spcPts val="1115"/>
                        </a:lnSpc>
                        <a:tabLst>
                          <a:tab pos="1009015" algn="l"/>
                        </a:tabLst>
                      </a:pPr>
                      <a:r>
                        <a:rPr sz="1450" i="1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450" i="1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50" spc="-50" dirty="0">
                          <a:latin typeface="Symbol"/>
                          <a:cs typeface="Symbol"/>
                        </a:rPr>
                        <a:t></a:t>
                      </a:r>
                      <a:r>
                        <a:rPr sz="145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2175" spc="-75" baseline="36398" dirty="0">
                          <a:latin typeface="Times New Roman"/>
                          <a:cs typeface="Times New Roman"/>
                        </a:rPr>
                        <a:t>1</a:t>
                      </a:r>
                      <a:endParaRPr sz="2175" baseline="36398">
                        <a:latin typeface="Times New Roman"/>
                        <a:cs typeface="Times New Roman"/>
                      </a:endParaRPr>
                    </a:p>
                    <a:p>
                      <a:pPr marL="787400">
                        <a:lnSpc>
                          <a:spcPts val="1115"/>
                        </a:lnSpc>
                      </a:pPr>
                      <a:r>
                        <a:rPr sz="2175" spc="82" baseline="-24904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175" spc="82" baseline="-24904" dirty="0">
                          <a:latin typeface="Symbol"/>
                          <a:cs typeface="Symbol"/>
                        </a:rPr>
                        <a:t></a:t>
                      </a:r>
                      <a:r>
                        <a:rPr sz="2175" spc="-165" baseline="-249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175" i="1" spc="-30" baseline="-24904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850" spc="-20" dirty="0">
                          <a:latin typeface="Symbol"/>
                          <a:cs typeface="Symbol"/>
                        </a:rPr>
                        <a:t></a:t>
                      </a:r>
                      <a:r>
                        <a:rPr sz="850" i="1" spc="-20" dirty="0">
                          <a:latin typeface="Times New Roman"/>
                          <a:cs typeface="Times New Roman"/>
                        </a:rPr>
                        <a:t>en</a:t>
                      </a:r>
                      <a:endParaRPr sz="850">
                        <a:latin typeface="Times New Roman"/>
                        <a:cs typeface="Times New Roman"/>
                      </a:endParaRPr>
                    </a:p>
                  </a:txBody>
                  <a:tcPr marL="0" marR="0" marT="112395" marB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pic>
        <p:nvPicPr>
          <p:cNvPr id="82" name="object 8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83" name="object 83"/>
          <p:cNvSpPr txBox="1"/>
          <p:nvPr/>
        </p:nvSpPr>
        <p:spPr>
          <a:xfrm>
            <a:off x="8454390" y="6399049"/>
            <a:ext cx="1905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dirty="0">
                <a:latin typeface="Times New Roman"/>
                <a:cs typeface="Times New Roman"/>
              </a:rPr>
              <a:t>6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8" name="object 8"/>
          <p:cNvGrpSpPr/>
          <p:nvPr/>
        </p:nvGrpSpPr>
        <p:grpSpPr>
          <a:xfrm>
            <a:off x="1470074" y="3986109"/>
            <a:ext cx="6853555" cy="495300"/>
            <a:chOff x="1470074" y="3986109"/>
            <a:chExt cx="6853555" cy="495300"/>
          </a:xfrm>
        </p:grpSpPr>
        <p:sp>
          <p:nvSpPr>
            <p:cNvPr id="9" name="object 9"/>
            <p:cNvSpPr/>
            <p:nvPr/>
          </p:nvSpPr>
          <p:spPr>
            <a:xfrm>
              <a:off x="1476374" y="3992409"/>
              <a:ext cx="6840855" cy="482600"/>
            </a:xfrm>
            <a:custGeom>
              <a:avLst/>
              <a:gdLst/>
              <a:ahLst/>
              <a:cxnLst/>
              <a:rect l="l" t="t" r="r" b="b"/>
              <a:pathLst>
                <a:path w="6840855" h="482600">
                  <a:moveTo>
                    <a:pt x="6760103" y="0"/>
                  </a:moveTo>
                  <a:lnTo>
                    <a:pt x="80434" y="0"/>
                  </a:lnTo>
                  <a:lnTo>
                    <a:pt x="49125" y="6321"/>
                  </a:lnTo>
                  <a:lnTo>
                    <a:pt x="23558" y="23558"/>
                  </a:lnTo>
                  <a:lnTo>
                    <a:pt x="6320" y="49126"/>
                  </a:lnTo>
                  <a:lnTo>
                    <a:pt x="0" y="80435"/>
                  </a:lnTo>
                  <a:lnTo>
                    <a:pt x="0" y="402164"/>
                  </a:lnTo>
                  <a:lnTo>
                    <a:pt x="6320" y="433473"/>
                  </a:lnTo>
                  <a:lnTo>
                    <a:pt x="23558" y="459041"/>
                  </a:lnTo>
                  <a:lnTo>
                    <a:pt x="49125" y="476278"/>
                  </a:lnTo>
                  <a:lnTo>
                    <a:pt x="80434" y="482600"/>
                  </a:lnTo>
                  <a:lnTo>
                    <a:pt x="6760103" y="482600"/>
                  </a:lnTo>
                  <a:lnTo>
                    <a:pt x="6791411" y="476278"/>
                  </a:lnTo>
                  <a:lnTo>
                    <a:pt x="6816978" y="459041"/>
                  </a:lnTo>
                  <a:lnTo>
                    <a:pt x="6834216" y="433473"/>
                  </a:lnTo>
                  <a:lnTo>
                    <a:pt x="6840537" y="402164"/>
                  </a:lnTo>
                  <a:lnTo>
                    <a:pt x="6840537" y="80435"/>
                  </a:lnTo>
                  <a:lnTo>
                    <a:pt x="6834216" y="49126"/>
                  </a:lnTo>
                  <a:lnTo>
                    <a:pt x="6816978" y="23558"/>
                  </a:lnTo>
                  <a:lnTo>
                    <a:pt x="6791411" y="6321"/>
                  </a:lnTo>
                  <a:lnTo>
                    <a:pt x="6760103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476374" y="3992409"/>
              <a:ext cx="6840855" cy="482600"/>
            </a:xfrm>
            <a:custGeom>
              <a:avLst/>
              <a:gdLst/>
              <a:ahLst/>
              <a:cxnLst/>
              <a:rect l="l" t="t" r="r" b="b"/>
              <a:pathLst>
                <a:path w="6840855" h="482600">
                  <a:moveTo>
                    <a:pt x="0" y="80435"/>
                  </a:moveTo>
                  <a:lnTo>
                    <a:pt x="6320" y="49126"/>
                  </a:lnTo>
                  <a:lnTo>
                    <a:pt x="23558" y="23559"/>
                  </a:lnTo>
                  <a:lnTo>
                    <a:pt x="49125" y="6321"/>
                  </a:lnTo>
                  <a:lnTo>
                    <a:pt x="80434" y="0"/>
                  </a:lnTo>
                  <a:lnTo>
                    <a:pt x="6760103" y="0"/>
                  </a:lnTo>
                  <a:lnTo>
                    <a:pt x="6791412" y="6321"/>
                  </a:lnTo>
                  <a:lnTo>
                    <a:pt x="6816979" y="23559"/>
                  </a:lnTo>
                  <a:lnTo>
                    <a:pt x="6834217" y="49126"/>
                  </a:lnTo>
                  <a:lnTo>
                    <a:pt x="6840538" y="80435"/>
                  </a:lnTo>
                  <a:lnTo>
                    <a:pt x="6840538" y="402164"/>
                  </a:lnTo>
                  <a:lnTo>
                    <a:pt x="6834217" y="433473"/>
                  </a:lnTo>
                  <a:lnTo>
                    <a:pt x="6816979" y="459040"/>
                  </a:lnTo>
                  <a:lnTo>
                    <a:pt x="6791412" y="476278"/>
                  </a:lnTo>
                  <a:lnTo>
                    <a:pt x="6760103" y="482600"/>
                  </a:lnTo>
                  <a:lnTo>
                    <a:pt x="80434" y="482600"/>
                  </a:lnTo>
                  <a:lnTo>
                    <a:pt x="49125" y="476278"/>
                  </a:lnTo>
                  <a:lnTo>
                    <a:pt x="23558" y="459040"/>
                  </a:lnTo>
                  <a:lnTo>
                    <a:pt x="6320" y="433473"/>
                  </a:lnTo>
                  <a:lnTo>
                    <a:pt x="0" y="402164"/>
                  </a:lnTo>
                  <a:lnTo>
                    <a:pt x="0" y="80435"/>
                  </a:lnTo>
                  <a:close/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94005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Aprendizaje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427956" y="1257300"/>
            <a:ext cx="6520180" cy="5128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spc="-10" dirty="0">
                <a:latin typeface="Times New Roman"/>
                <a:cs typeface="Times New Roman"/>
              </a:rPr>
              <a:t>Resumen: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050">
              <a:latin typeface="Times New Roman"/>
              <a:cs typeface="Times New Roman"/>
            </a:endParaRPr>
          </a:p>
          <a:p>
            <a:pPr marL="355600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Bloque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4:</a:t>
            </a:r>
            <a:r>
              <a:rPr sz="2000" spc="-1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automático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Introducción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automático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3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decisión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Neuronales</a:t>
            </a:r>
            <a:endParaRPr sz="20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990"/>
              </a:spcBef>
              <a:buAutoNum type="arabicPeriod"/>
              <a:tabLst>
                <a:tab pos="1784985" algn="l"/>
              </a:tabLst>
            </a:pPr>
            <a:r>
              <a:rPr sz="1800" spc="-10" dirty="0">
                <a:latin typeface="Times New Roman"/>
                <a:cs typeface="Times New Roman"/>
              </a:rPr>
              <a:t>Introducción</a:t>
            </a:r>
            <a:endParaRPr sz="18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840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Perceptrón</a:t>
            </a:r>
            <a:r>
              <a:rPr sz="1800" spc="-10" dirty="0">
                <a:latin typeface="Times New Roman"/>
                <a:cs typeface="Times New Roman"/>
              </a:rPr>
              <a:t> simple</a:t>
            </a:r>
            <a:endParaRPr sz="18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745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Perceptrón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multicapa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(MLP)</a:t>
            </a:r>
            <a:endParaRPr sz="1800">
              <a:latin typeface="Times New Roman"/>
              <a:cs typeface="Times New Roman"/>
            </a:endParaRPr>
          </a:p>
          <a:p>
            <a:pPr marL="1771650" lvl="2" indent="-502284">
              <a:lnSpc>
                <a:spcPct val="100000"/>
              </a:lnSpc>
              <a:spcBef>
                <a:spcPts val="840"/>
              </a:spcBef>
              <a:buAutoNum type="arabicPeriod"/>
              <a:tabLst>
                <a:tab pos="1772285" algn="l"/>
              </a:tabLst>
            </a:pPr>
            <a:r>
              <a:rPr sz="1800" dirty="0">
                <a:latin typeface="Times New Roman"/>
                <a:cs typeface="Times New Roman"/>
              </a:rPr>
              <a:t>Aplicación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MLPs</a:t>
            </a:r>
            <a:endParaRPr sz="18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745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Otras</a:t>
            </a:r>
            <a:r>
              <a:rPr sz="1800" spc="-10" dirty="0">
                <a:latin typeface="Times New Roman"/>
                <a:cs typeface="Times New Roman"/>
              </a:rPr>
              <a:t> arquitecturas</a:t>
            </a:r>
            <a:endParaRPr sz="1800">
              <a:latin typeface="Times New Roman"/>
              <a:cs typeface="Times New Roman"/>
            </a:endParaRPr>
          </a:p>
          <a:p>
            <a:pPr marL="1330325" lvl="1" indent="-633730">
              <a:lnSpc>
                <a:spcPct val="100000"/>
              </a:lnSpc>
              <a:spcBef>
                <a:spcPts val="1045"/>
              </a:spcBef>
              <a:buAutoNum type="arabicPeriod"/>
              <a:tabLst>
                <a:tab pos="1330325" algn="l"/>
                <a:tab pos="1330960" algn="l"/>
              </a:tabLst>
            </a:pPr>
            <a:r>
              <a:rPr sz="2000" dirty="0">
                <a:latin typeface="Times New Roman"/>
                <a:cs typeface="Times New Roman"/>
              </a:rPr>
              <a:t>Evaluación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supervisado</a:t>
            </a:r>
            <a:endParaRPr sz="2000">
              <a:latin typeface="Times New Roman"/>
              <a:cs typeface="Times New Roman"/>
            </a:endParaRPr>
          </a:p>
          <a:p>
            <a:pPr marL="1316355" lvl="1" indent="-619760">
              <a:lnSpc>
                <a:spcPct val="100000"/>
              </a:lnSpc>
              <a:spcBef>
                <a:spcPts val="1295"/>
              </a:spcBef>
              <a:buAutoNum type="arabicPeriod"/>
              <a:tabLst>
                <a:tab pos="1316355" algn="l"/>
                <a:tab pos="131699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refuerzo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7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3229768" y="362203"/>
            <a:ext cx="26841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Perceptrón</a:t>
            </a:r>
            <a:r>
              <a:rPr spc="-30" dirty="0"/>
              <a:t> </a:t>
            </a:r>
            <a:r>
              <a:rPr spc="-10" dirty="0"/>
              <a:t>simple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918528" y="3110484"/>
            <a:ext cx="5705475" cy="787400"/>
          </a:xfrm>
          <a:prstGeom prst="rect">
            <a:avLst/>
          </a:prstGeom>
        </p:spPr>
        <p:txBody>
          <a:bodyPr vert="horz" wrap="square" lIns="0" tIns="88900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7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spc="-10" dirty="0">
                <a:latin typeface="Times New Roman"/>
                <a:cs typeface="Times New Roman"/>
              </a:rPr>
              <a:t>Nota:</a:t>
            </a:r>
            <a:endParaRPr sz="2000">
              <a:latin typeface="Times New Roman"/>
              <a:cs typeface="Times New Roman"/>
            </a:endParaRPr>
          </a:p>
          <a:p>
            <a:pPr marL="753745" lvl="1" indent="-284480">
              <a:lnSpc>
                <a:spcPct val="100000"/>
              </a:lnSpc>
              <a:spcBef>
                <a:spcPts val="600"/>
              </a:spcBef>
              <a:buChar char="•"/>
              <a:tabLst>
                <a:tab pos="753745" algn="l"/>
                <a:tab pos="754380" algn="l"/>
              </a:tabLst>
            </a:pP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veces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escribe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sesgo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propia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neurona: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1587500" y="2084387"/>
            <a:ext cx="2670175" cy="879475"/>
            <a:chOff x="1587500" y="2084387"/>
            <a:chExt cx="2670175" cy="879475"/>
          </a:xfrm>
        </p:grpSpPr>
        <p:sp>
          <p:nvSpPr>
            <p:cNvPr id="11" name="object 11"/>
            <p:cNvSpPr/>
            <p:nvPr/>
          </p:nvSpPr>
          <p:spPr>
            <a:xfrm>
              <a:off x="3598862" y="2089150"/>
              <a:ext cx="654050" cy="647700"/>
            </a:xfrm>
            <a:custGeom>
              <a:avLst/>
              <a:gdLst/>
              <a:ahLst/>
              <a:cxnLst/>
              <a:rect l="l" t="t" r="r" b="b"/>
              <a:pathLst>
                <a:path w="654050" h="647700">
                  <a:moveTo>
                    <a:pt x="0" y="323850"/>
                  </a:moveTo>
                  <a:lnTo>
                    <a:pt x="3545" y="275993"/>
                  </a:lnTo>
                  <a:lnTo>
                    <a:pt x="13845" y="230317"/>
                  </a:lnTo>
                  <a:lnTo>
                    <a:pt x="30394" y="187323"/>
                  </a:lnTo>
                  <a:lnTo>
                    <a:pt x="52685" y="147510"/>
                  </a:lnTo>
                  <a:lnTo>
                    <a:pt x="80213" y="111380"/>
                  </a:lnTo>
                  <a:lnTo>
                    <a:pt x="112472" y="79434"/>
                  </a:lnTo>
                  <a:lnTo>
                    <a:pt x="148956" y="52174"/>
                  </a:lnTo>
                  <a:lnTo>
                    <a:pt x="189159" y="30099"/>
                  </a:lnTo>
                  <a:lnTo>
                    <a:pt x="232575" y="13711"/>
                  </a:lnTo>
                  <a:lnTo>
                    <a:pt x="278699" y="3511"/>
                  </a:lnTo>
                  <a:lnTo>
                    <a:pt x="327025" y="0"/>
                  </a:lnTo>
                  <a:lnTo>
                    <a:pt x="375350" y="3511"/>
                  </a:lnTo>
                  <a:lnTo>
                    <a:pt x="421474" y="13711"/>
                  </a:lnTo>
                  <a:lnTo>
                    <a:pt x="464890" y="30099"/>
                  </a:lnTo>
                  <a:lnTo>
                    <a:pt x="505093" y="52174"/>
                  </a:lnTo>
                  <a:lnTo>
                    <a:pt x="541577" y="79434"/>
                  </a:lnTo>
                  <a:lnTo>
                    <a:pt x="573836" y="111380"/>
                  </a:lnTo>
                  <a:lnTo>
                    <a:pt x="601364" y="147510"/>
                  </a:lnTo>
                  <a:lnTo>
                    <a:pt x="623655" y="187323"/>
                  </a:lnTo>
                  <a:lnTo>
                    <a:pt x="640204" y="230317"/>
                  </a:lnTo>
                  <a:lnTo>
                    <a:pt x="650504" y="275993"/>
                  </a:lnTo>
                  <a:lnTo>
                    <a:pt x="654050" y="323850"/>
                  </a:lnTo>
                  <a:lnTo>
                    <a:pt x="650504" y="371706"/>
                  </a:lnTo>
                  <a:lnTo>
                    <a:pt x="640204" y="417382"/>
                  </a:lnTo>
                  <a:lnTo>
                    <a:pt x="623655" y="460376"/>
                  </a:lnTo>
                  <a:lnTo>
                    <a:pt x="601364" y="500189"/>
                  </a:lnTo>
                  <a:lnTo>
                    <a:pt x="573836" y="536319"/>
                  </a:lnTo>
                  <a:lnTo>
                    <a:pt x="541577" y="568265"/>
                  </a:lnTo>
                  <a:lnTo>
                    <a:pt x="505093" y="595525"/>
                  </a:lnTo>
                  <a:lnTo>
                    <a:pt x="464890" y="617600"/>
                  </a:lnTo>
                  <a:lnTo>
                    <a:pt x="421474" y="633988"/>
                  </a:lnTo>
                  <a:lnTo>
                    <a:pt x="375350" y="644188"/>
                  </a:lnTo>
                  <a:lnTo>
                    <a:pt x="327025" y="647700"/>
                  </a:lnTo>
                  <a:lnTo>
                    <a:pt x="278699" y="644188"/>
                  </a:lnTo>
                  <a:lnTo>
                    <a:pt x="232575" y="633988"/>
                  </a:lnTo>
                  <a:lnTo>
                    <a:pt x="189159" y="617600"/>
                  </a:lnTo>
                  <a:lnTo>
                    <a:pt x="148956" y="595525"/>
                  </a:lnTo>
                  <a:lnTo>
                    <a:pt x="112472" y="568265"/>
                  </a:lnTo>
                  <a:lnTo>
                    <a:pt x="80213" y="536319"/>
                  </a:lnTo>
                  <a:lnTo>
                    <a:pt x="52685" y="500189"/>
                  </a:lnTo>
                  <a:lnTo>
                    <a:pt x="30394" y="460376"/>
                  </a:lnTo>
                  <a:lnTo>
                    <a:pt x="13845" y="417382"/>
                  </a:lnTo>
                  <a:lnTo>
                    <a:pt x="3545" y="371706"/>
                  </a:lnTo>
                  <a:lnTo>
                    <a:pt x="0" y="3238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592262" y="2405062"/>
              <a:ext cx="641350" cy="0"/>
            </a:xfrm>
            <a:custGeom>
              <a:avLst/>
              <a:gdLst/>
              <a:ahLst/>
              <a:cxnLst/>
              <a:rect l="l" t="t" r="r" b="b"/>
              <a:pathLst>
                <a:path w="641350">
                  <a:moveTo>
                    <a:pt x="0" y="0"/>
                  </a:moveTo>
                  <a:lnTo>
                    <a:pt x="641350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224087" y="2233612"/>
              <a:ext cx="777875" cy="347980"/>
            </a:xfrm>
            <a:custGeom>
              <a:avLst/>
              <a:gdLst/>
              <a:ahLst/>
              <a:cxnLst/>
              <a:rect l="l" t="t" r="r" b="b"/>
              <a:pathLst>
                <a:path w="777875" h="347980">
                  <a:moveTo>
                    <a:pt x="0" y="173831"/>
                  </a:moveTo>
                  <a:lnTo>
                    <a:pt x="19828" y="118886"/>
                  </a:lnTo>
                  <a:lnTo>
                    <a:pt x="75042" y="71168"/>
                  </a:lnTo>
                  <a:lnTo>
                    <a:pt x="113917" y="50913"/>
                  </a:lnTo>
                  <a:lnTo>
                    <a:pt x="159236" y="33539"/>
                  </a:lnTo>
                  <a:lnTo>
                    <a:pt x="210198" y="19402"/>
                  </a:lnTo>
                  <a:lnTo>
                    <a:pt x="266003" y="8862"/>
                  </a:lnTo>
                  <a:lnTo>
                    <a:pt x="325849" y="2275"/>
                  </a:lnTo>
                  <a:lnTo>
                    <a:pt x="388937" y="0"/>
                  </a:lnTo>
                  <a:lnTo>
                    <a:pt x="452025" y="2275"/>
                  </a:lnTo>
                  <a:lnTo>
                    <a:pt x="511871" y="8862"/>
                  </a:lnTo>
                  <a:lnTo>
                    <a:pt x="567676" y="19402"/>
                  </a:lnTo>
                  <a:lnTo>
                    <a:pt x="618638" y="33539"/>
                  </a:lnTo>
                  <a:lnTo>
                    <a:pt x="663957" y="50913"/>
                  </a:lnTo>
                  <a:lnTo>
                    <a:pt x="702832" y="71168"/>
                  </a:lnTo>
                  <a:lnTo>
                    <a:pt x="734462" y="93945"/>
                  </a:lnTo>
                  <a:lnTo>
                    <a:pt x="772784" y="145634"/>
                  </a:lnTo>
                  <a:lnTo>
                    <a:pt x="777875" y="173831"/>
                  </a:lnTo>
                  <a:lnTo>
                    <a:pt x="772784" y="202027"/>
                  </a:lnTo>
                  <a:lnTo>
                    <a:pt x="734462" y="253716"/>
                  </a:lnTo>
                  <a:lnTo>
                    <a:pt x="702832" y="276493"/>
                  </a:lnTo>
                  <a:lnTo>
                    <a:pt x="663957" y="296748"/>
                  </a:lnTo>
                  <a:lnTo>
                    <a:pt x="618638" y="314122"/>
                  </a:lnTo>
                  <a:lnTo>
                    <a:pt x="567676" y="328259"/>
                  </a:lnTo>
                  <a:lnTo>
                    <a:pt x="511871" y="338799"/>
                  </a:lnTo>
                  <a:lnTo>
                    <a:pt x="452025" y="345386"/>
                  </a:lnTo>
                  <a:lnTo>
                    <a:pt x="388937" y="347662"/>
                  </a:lnTo>
                  <a:lnTo>
                    <a:pt x="325849" y="345386"/>
                  </a:lnTo>
                  <a:lnTo>
                    <a:pt x="266003" y="338799"/>
                  </a:lnTo>
                  <a:lnTo>
                    <a:pt x="210198" y="328259"/>
                  </a:lnTo>
                  <a:lnTo>
                    <a:pt x="159236" y="314122"/>
                  </a:lnTo>
                  <a:lnTo>
                    <a:pt x="113917" y="296748"/>
                  </a:lnTo>
                  <a:lnTo>
                    <a:pt x="75042" y="276493"/>
                  </a:lnTo>
                  <a:lnTo>
                    <a:pt x="43412" y="253716"/>
                  </a:lnTo>
                  <a:lnTo>
                    <a:pt x="5090" y="202027"/>
                  </a:lnTo>
                  <a:lnTo>
                    <a:pt x="0" y="17383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592262" y="2959100"/>
              <a:ext cx="641350" cy="0"/>
            </a:xfrm>
            <a:custGeom>
              <a:avLst/>
              <a:gdLst/>
              <a:ahLst/>
              <a:cxnLst/>
              <a:rect l="l" t="t" r="r" b="b"/>
              <a:pathLst>
                <a:path w="641350">
                  <a:moveTo>
                    <a:pt x="0" y="0"/>
                  </a:moveTo>
                  <a:lnTo>
                    <a:pt x="641350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2479675" y="2245867"/>
            <a:ext cx="190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w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644775" y="2358644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224087" y="2790825"/>
            <a:ext cx="777875" cy="328930"/>
          </a:xfrm>
          <a:custGeom>
            <a:avLst/>
            <a:gdLst/>
            <a:ahLst/>
            <a:cxnLst/>
            <a:rect l="l" t="t" r="r" b="b"/>
            <a:pathLst>
              <a:path w="777875" h="328930">
                <a:moveTo>
                  <a:pt x="0" y="164306"/>
                </a:moveTo>
                <a:lnTo>
                  <a:pt x="19828" y="112372"/>
                </a:lnTo>
                <a:lnTo>
                  <a:pt x="75042" y="67269"/>
                </a:lnTo>
                <a:lnTo>
                  <a:pt x="113917" y="48124"/>
                </a:lnTo>
                <a:lnTo>
                  <a:pt x="159236" y="31701"/>
                </a:lnTo>
                <a:lnTo>
                  <a:pt x="210198" y="18339"/>
                </a:lnTo>
                <a:lnTo>
                  <a:pt x="266003" y="8376"/>
                </a:lnTo>
                <a:lnTo>
                  <a:pt x="325849" y="2150"/>
                </a:lnTo>
                <a:lnTo>
                  <a:pt x="388937" y="0"/>
                </a:lnTo>
                <a:lnTo>
                  <a:pt x="452025" y="2150"/>
                </a:lnTo>
                <a:lnTo>
                  <a:pt x="511871" y="8376"/>
                </a:lnTo>
                <a:lnTo>
                  <a:pt x="567676" y="18339"/>
                </a:lnTo>
                <a:lnTo>
                  <a:pt x="618638" y="31701"/>
                </a:lnTo>
                <a:lnTo>
                  <a:pt x="663957" y="48124"/>
                </a:lnTo>
                <a:lnTo>
                  <a:pt x="702832" y="67269"/>
                </a:lnTo>
                <a:lnTo>
                  <a:pt x="734462" y="88798"/>
                </a:lnTo>
                <a:lnTo>
                  <a:pt x="772784" y="137655"/>
                </a:lnTo>
                <a:lnTo>
                  <a:pt x="777875" y="164306"/>
                </a:lnTo>
                <a:lnTo>
                  <a:pt x="772784" y="190957"/>
                </a:lnTo>
                <a:lnTo>
                  <a:pt x="734462" y="239814"/>
                </a:lnTo>
                <a:lnTo>
                  <a:pt x="702832" y="261343"/>
                </a:lnTo>
                <a:lnTo>
                  <a:pt x="663957" y="280488"/>
                </a:lnTo>
                <a:lnTo>
                  <a:pt x="618638" y="296911"/>
                </a:lnTo>
                <a:lnTo>
                  <a:pt x="567676" y="310273"/>
                </a:lnTo>
                <a:lnTo>
                  <a:pt x="511871" y="320236"/>
                </a:lnTo>
                <a:lnTo>
                  <a:pt x="452025" y="326462"/>
                </a:lnTo>
                <a:lnTo>
                  <a:pt x="388937" y="328613"/>
                </a:lnTo>
                <a:lnTo>
                  <a:pt x="325849" y="326462"/>
                </a:lnTo>
                <a:lnTo>
                  <a:pt x="266003" y="320236"/>
                </a:lnTo>
                <a:lnTo>
                  <a:pt x="210198" y="310273"/>
                </a:lnTo>
                <a:lnTo>
                  <a:pt x="159236" y="296911"/>
                </a:lnTo>
                <a:lnTo>
                  <a:pt x="113917" y="280488"/>
                </a:lnTo>
                <a:lnTo>
                  <a:pt x="75042" y="261343"/>
                </a:lnTo>
                <a:lnTo>
                  <a:pt x="43412" y="239814"/>
                </a:lnTo>
                <a:lnTo>
                  <a:pt x="5090" y="190957"/>
                </a:lnTo>
                <a:lnTo>
                  <a:pt x="0" y="164306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2454275" y="2791459"/>
            <a:ext cx="317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w</a:t>
            </a:r>
            <a:r>
              <a:rPr sz="1800" spc="-37" baseline="-13888" dirty="0">
                <a:latin typeface="Times New Roman"/>
                <a:cs typeface="Times New Roman"/>
              </a:rPr>
              <a:t>n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2219325" y="1757362"/>
            <a:ext cx="2489200" cy="1130300"/>
            <a:chOff x="2219325" y="1757362"/>
            <a:chExt cx="2489200" cy="1130300"/>
          </a:xfrm>
        </p:grpSpPr>
        <p:sp>
          <p:nvSpPr>
            <p:cNvPr id="20" name="object 20"/>
            <p:cNvSpPr/>
            <p:nvPr/>
          </p:nvSpPr>
          <p:spPr>
            <a:xfrm>
              <a:off x="3001962" y="2387600"/>
              <a:ext cx="628650" cy="0"/>
            </a:xfrm>
            <a:custGeom>
              <a:avLst/>
              <a:gdLst/>
              <a:ahLst/>
              <a:cxnLst/>
              <a:rect l="l" t="t" r="r" b="b"/>
              <a:pathLst>
                <a:path w="628650">
                  <a:moveTo>
                    <a:pt x="0" y="0"/>
                  </a:moveTo>
                  <a:lnTo>
                    <a:pt x="628650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001962" y="2503487"/>
              <a:ext cx="584200" cy="379730"/>
            </a:xfrm>
            <a:custGeom>
              <a:avLst/>
              <a:gdLst/>
              <a:ahLst/>
              <a:cxnLst/>
              <a:rect l="l" t="t" r="r" b="b"/>
              <a:pathLst>
                <a:path w="584200" h="379730">
                  <a:moveTo>
                    <a:pt x="0" y="379412"/>
                  </a:moveTo>
                  <a:lnTo>
                    <a:pt x="58420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52912" y="2387599"/>
              <a:ext cx="450850" cy="5080"/>
            </a:xfrm>
            <a:custGeom>
              <a:avLst/>
              <a:gdLst/>
              <a:ahLst/>
              <a:cxnLst/>
              <a:rect l="l" t="t" r="r" b="b"/>
              <a:pathLst>
                <a:path w="450850" h="5080">
                  <a:moveTo>
                    <a:pt x="0" y="4763"/>
                  </a:moveTo>
                  <a:lnTo>
                    <a:pt x="45085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224087" y="1762125"/>
              <a:ext cx="777875" cy="339725"/>
            </a:xfrm>
            <a:custGeom>
              <a:avLst/>
              <a:gdLst/>
              <a:ahLst/>
              <a:cxnLst/>
              <a:rect l="l" t="t" r="r" b="b"/>
              <a:pathLst>
                <a:path w="777875" h="339725">
                  <a:moveTo>
                    <a:pt x="0" y="169862"/>
                  </a:moveTo>
                  <a:lnTo>
                    <a:pt x="19828" y="116172"/>
                  </a:lnTo>
                  <a:lnTo>
                    <a:pt x="75042" y="69543"/>
                  </a:lnTo>
                  <a:lnTo>
                    <a:pt x="113917" y="49751"/>
                  </a:lnTo>
                  <a:lnTo>
                    <a:pt x="159236" y="32773"/>
                  </a:lnTo>
                  <a:lnTo>
                    <a:pt x="210198" y="18959"/>
                  </a:lnTo>
                  <a:lnTo>
                    <a:pt x="266003" y="8659"/>
                  </a:lnTo>
                  <a:lnTo>
                    <a:pt x="325849" y="2223"/>
                  </a:lnTo>
                  <a:lnTo>
                    <a:pt x="388937" y="0"/>
                  </a:lnTo>
                  <a:lnTo>
                    <a:pt x="452025" y="2223"/>
                  </a:lnTo>
                  <a:lnTo>
                    <a:pt x="511871" y="8659"/>
                  </a:lnTo>
                  <a:lnTo>
                    <a:pt x="567676" y="18959"/>
                  </a:lnTo>
                  <a:lnTo>
                    <a:pt x="618638" y="32773"/>
                  </a:lnTo>
                  <a:lnTo>
                    <a:pt x="663957" y="49751"/>
                  </a:lnTo>
                  <a:lnTo>
                    <a:pt x="702832" y="69543"/>
                  </a:lnTo>
                  <a:lnTo>
                    <a:pt x="734462" y="91800"/>
                  </a:lnTo>
                  <a:lnTo>
                    <a:pt x="772784" y="142309"/>
                  </a:lnTo>
                  <a:lnTo>
                    <a:pt x="777875" y="169862"/>
                  </a:lnTo>
                  <a:lnTo>
                    <a:pt x="772784" y="197415"/>
                  </a:lnTo>
                  <a:lnTo>
                    <a:pt x="734462" y="247924"/>
                  </a:lnTo>
                  <a:lnTo>
                    <a:pt x="702832" y="270181"/>
                  </a:lnTo>
                  <a:lnTo>
                    <a:pt x="663957" y="289973"/>
                  </a:lnTo>
                  <a:lnTo>
                    <a:pt x="618638" y="306951"/>
                  </a:lnTo>
                  <a:lnTo>
                    <a:pt x="567676" y="320765"/>
                  </a:lnTo>
                  <a:lnTo>
                    <a:pt x="511871" y="331065"/>
                  </a:lnTo>
                  <a:lnTo>
                    <a:pt x="452025" y="337501"/>
                  </a:lnTo>
                  <a:lnTo>
                    <a:pt x="388937" y="339725"/>
                  </a:lnTo>
                  <a:lnTo>
                    <a:pt x="325849" y="337501"/>
                  </a:lnTo>
                  <a:lnTo>
                    <a:pt x="266003" y="331065"/>
                  </a:lnTo>
                  <a:lnTo>
                    <a:pt x="210198" y="320765"/>
                  </a:lnTo>
                  <a:lnTo>
                    <a:pt x="159236" y="306951"/>
                  </a:lnTo>
                  <a:lnTo>
                    <a:pt x="113917" y="289973"/>
                  </a:lnTo>
                  <a:lnTo>
                    <a:pt x="75042" y="270181"/>
                  </a:lnTo>
                  <a:lnTo>
                    <a:pt x="43412" y="247924"/>
                  </a:lnTo>
                  <a:lnTo>
                    <a:pt x="5090" y="197415"/>
                  </a:lnTo>
                  <a:lnTo>
                    <a:pt x="0" y="16986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1334452" y="2794508"/>
            <a:ext cx="254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n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343977" y="2209291"/>
            <a:ext cx="254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433252" y="2041652"/>
            <a:ext cx="153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48627" y="925067"/>
            <a:ext cx="6033770" cy="114554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309245" indent="-283845">
              <a:lnSpc>
                <a:spcPct val="100000"/>
              </a:lnSpc>
              <a:spcBef>
                <a:spcPts val="605"/>
              </a:spcBef>
              <a:buChar char="•"/>
              <a:tabLst>
                <a:tab pos="309245" algn="l"/>
                <a:tab pos="309880" algn="l"/>
              </a:tabLst>
            </a:pPr>
            <a:r>
              <a:rPr sz="2000" dirty="0">
                <a:latin typeface="Times New Roman"/>
                <a:cs typeface="Times New Roman"/>
              </a:rPr>
              <a:t>Neurona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artificial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activación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umbral</a:t>
            </a:r>
            <a:endParaRPr sz="2000">
              <a:latin typeface="Times New Roman"/>
              <a:cs typeface="Times New Roman"/>
            </a:endParaRPr>
          </a:p>
          <a:p>
            <a:pPr marL="766445" lvl="1" indent="-283845">
              <a:lnSpc>
                <a:spcPct val="100000"/>
              </a:lnSpc>
              <a:spcBef>
                <a:spcPts val="500"/>
              </a:spcBef>
              <a:buChar char="•"/>
              <a:tabLst>
                <a:tab pos="766445" algn="l"/>
                <a:tab pos="767080" algn="l"/>
              </a:tabLst>
            </a:pPr>
            <a:r>
              <a:rPr sz="2000" dirty="0">
                <a:latin typeface="Times New Roman"/>
                <a:cs typeface="Times New Roman"/>
              </a:rPr>
              <a:t>Entradas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salidas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binarias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(0,1)</a:t>
            </a:r>
            <a:endParaRPr sz="2000">
              <a:latin typeface="Times New Roman"/>
              <a:cs typeface="Times New Roman"/>
            </a:endParaRPr>
          </a:p>
          <a:p>
            <a:pPr marL="2043430">
              <a:lnSpc>
                <a:spcPct val="100000"/>
              </a:lnSpc>
              <a:spcBef>
                <a:spcPts val="850"/>
              </a:spcBef>
            </a:pPr>
            <a:r>
              <a:rPr sz="1800" spc="-25" dirty="0">
                <a:latin typeface="Times New Roman"/>
                <a:cs typeface="Times New Roman"/>
              </a:rPr>
              <a:t>w</a:t>
            </a:r>
            <a:r>
              <a:rPr sz="1800" spc="-37" baseline="-13888" dirty="0">
                <a:latin typeface="Times New Roman"/>
                <a:cs typeface="Times New Roman"/>
              </a:rPr>
              <a:t>0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008312" y="1962150"/>
            <a:ext cx="622300" cy="282575"/>
          </a:xfrm>
          <a:custGeom>
            <a:avLst/>
            <a:gdLst/>
            <a:ahLst/>
            <a:cxnLst/>
            <a:rect l="l" t="t" r="r" b="b"/>
            <a:pathLst>
              <a:path w="622300" h="282575">
                <a:moveTo>
                  <a:pt x="0" y="0"/>
                </a:moveTo>
                <a:lnTo>
                  <a:pt x="622300" y="282575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1321752" y="2361691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944393" y="2147947"/>
            <a:ext cx="119380" cy="2844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700" spc="180" dirty="0">
                <a:latin typeface="Symbol"/>
                <a:cs typeface="Symbol"/>
              </a:rPr>
              <a:t></a:t>
            </a:r>
            <a:endParaRPr sz="1700">
              <a:latin typeface="Symbol"/>
              <a:cs typeface="Symbo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944393" y="2309462"/>
            <a:ext cx="132080" cy="2844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700" spc="409" dirty="0">
                <a:latin typeface="Symbol"/>
                <a:cs typeface="Symbol"/>
              </a:rPr>
              <a:t></a:t>
            </a:r>
            <a:endParaRPr sz="1700">
              <a:latin typeface="Symbol"/>
              <a:cs typeface="Symbo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944393" y="1976291"/>
            <a:ext cx="132080" cy="2844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700" spc="409" dirty="0">
                <a:latin typeface="Symbol"/>
                <a:cs typeface="Symbol"/>
              </a:rPr>
              <a:t></a:t>
            </a:r>
            <a:endParaRPr sz="1700">
              <a:latin typeface="Symbol"/>
              <a:cs typeface="Symbo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583089" y="2272496"/>
            <a:ext cx="338455" cy="2844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700" i="1" dirty="0">
                <a:latin typeface="Times New Roman"/>
                <a:cs typeface="Times New Roman"/>
              </a:rPr>
              <a:t>Y</a:t>
            </a:r>
            <a:r>
              <a:rPr sz="1700" i="1" spc="150" dirty="0">
                <a:latin typeface="Times New Roman"/>
                <a:cs typeface="Times New Roman"/>
              </a:rPr>
              <a:t> </a:t>
            </a:r>
            <a:r>
              <a:rPr sz="1700" spc="-50" dirty="0">
                <a:latin typeface="Symbol"/>
                <a:cs typeface="Symbol"/>
              </a:rPr>
              <a:t></a:t>
            </a:r>
            <a:endParaRPr sz="1700">
              <a:latin typeface="Symbol"/>
              <a:cs typeface="Symbo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885036" y="1982021"/>
            <a:ext cx="8826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10" dirty="0">
                <a:latin typeface="Times New Roman"/>
                <a:cs typeface="Times New Roman"/>
              </a:rPr>
              <a:t>n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918993" y="2591585"/>
            <a:ext cx="1845310" cy="2844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2550" spc="-254" baseline="19607" dirty="0">
                <a:latin typeface="Symbol"/>
                <a:cs typeface="Symbol"/>
              </a:rPr>
              <a:t></a:t>
            </a:r>
            <a:r>
              <a:rPr sz="2550" spc="-254" baseline="-13071" dirty="0">
                <a:latin typeface="Symbol"/>
                <a:cs typeface="Symbol"/>
              </a:rPr>
              <a:t></a:t>
            </a:r>
            <a:r>
              <a:rPr sz="1700" spc="-170" dirty="0">
                <a:latin typeface="Times New Roman"/>
                <a:cs typeface="Times New Roman"/>
              </a:rPr>
              <a:t>0,</a:t>
            </a:r>
            <a:r>
              <a:rPr sz="1700" spc="-235" dirty="0">
                <a:latin typeface="Times New Roman"/>
                <a:cs typeface="Times New Roman"/>
              </a:rPr>
              <a:t> </a:t>
            </a:r>
            <a:r>
              <a:rPr sz="1700" i="1" spc="-40" dirty="0">
                <a:latin typeface="Times New Roman"/>
                <a:cs typeface="Times New Roman"/>
              </a:rPr>
              <a:t>en</a:t>
            </a:r>
            <a:r>
              <a:rPr sz="1700" i="1" spc="-55" dirty="0">
                <a:latin typeface="Times New Roman"/>
                <a:cs typeface="Times New Roman"/>
              </a:rPr>
              <a:t> </a:t>
            </a:r>
            <a:r>
              <a:rPr sz="1700" i="1" spc="-25" dirty="0">
                <a:latin typeface="Times New Roman"/>
                <a:cs typeface="Times New Roman"/>
              </a:rPr>
              <a:t>caso</a:t>
            </a:r>
            <a:r>
              <a:rPr sz="1700" i="1" spc="-70" dirty="0">
                <a:latin typeface="Times New Roman"/>
                <a:cs typeface="Times New Roman"/>
              </a:rPr>
              <a:t> </a:t>
            </a:r>
            <a:r>
              <a:rPr sz="1700" i="1" spc="-10" dirty="0">
                <a:latin typeface="Times New Roman"/>
                <a:cs typeface="Times New Roman"/>
              </a:rPr>
              <a:t>contrario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255574" y="2110964"/>
            <a:ext cx="499745" cy="2844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700" i="1" dirty="0">
                <a:latin typeface="Times New Roman"/>
                <a:cs typeface="Times New Roman"/>
              </a:rPr>
              <a:t>x</a:t>
            </a:r>
            <a:r>
              <a:rPr sz="1700" i="1" spc="40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Symbol"/>
                <a:cs typeface="Symbol"/>
              </a:rPr>
              <a:t></a:t>
            </a:r>
            <a:r>
              <a:rPr sz="1700" spc="-75" dirty="0">
                <a:latin typeface="Times New Roman"/>
                <a:cs typeface="Times New Roman"/>
              </a:rPr>
              <a:t> </a:t>
            </a:r>
            <a:r>
              <a:rPr sz="1700" spc="-50" dirty="0">
                <a:latin typeface="Times New Roman"/>
                <a:cs typeface="Times New Roman"/>
              </a:rPr>
              <a:t>0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027913" y="2110964"/>
            <a:ext cx="1205230" cy="2844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1047750" algn="l"/>
              </a:tabLst>
            </a:pPr>
            <a:r>
              <a:rPr sz="1700" spc="-95" dirty="0">
                <a:latin typeface="Times New Roman"/>
                <a:cs typeface="Times New Roman"/>
              </a:rPr>
              <a:t>1,</a:t>
            </a:r>
            <a:r>
              <a:rPr sz="1700" spc="-190" dirty="0">
                <a:latin typeface="Times New Roman"/>
                <a:cs typeface="Times New Roman"/>
              </a:rPr>
              <a:t> </a:t>
            </a:r>
            <a:r>
              <a:rPr sz="1700" i="1" dirty="0">
                <a:latin typeface="Times New Roman"/>
                <a:cs typeface="Times New Roman"/>
              </a:rPr>
              <a:t>si</a:t>
            </a:r>
            <a:r>
              <a:rPr sz="1700" i="1" spc="-70" dirty="0">
                <a:latin typeface="Times New Roman"/>
                <a:cs typeface="Times New Roman"/>
              </a:rPr>
              <a:t> </a:t>
            </a:r>
            <a:r>
              <a:rPr sz="1700" i="1" dirty="0">
                <a:latin typeface="Times New Roman"/>
                <a:cs typeface="Times New Roman"/>
              </a:rPr>
              <a:t>w</a:t>
            </a:r>
            <a:r>
              <a:rPr sz="1700" i="1" spc="459" dirty="0">
                <a:latin typeface="Times New Roman"/>
                <a:cs typeface="Times New Roman"/>
              </a:rPr>
              <a:t> </a:t>
            </a:r>
            <a:r>
              <a:rPr sz="1700" spc="-50" dirty="0">
                <a:latin typeface="Symbol"/>
                <a:cs typeface="Symbol"/>
              </a:rPr>
              <a:t></a:t>
            </a:r>
            <a:r>
              <a:rPr sz="1700" dirty="0">
                <a:latin typeface="Times New Roman"/>
                <a:cs typeface="Times New Roman"/>
              </a:rPr>
              <a:t>	</a:t>
            </a:r>
            <a:r>
              <a:rPr sz="1700" i="1" spc="-50" dirty="0">
                <a:latin typeface="Times New Roman"/>
                <a:cs typeface="Times New Roman"/>
              </a:rPr>
              <a:t>w</a:t>
            </a:r>
            <a:endParaRPr sz="17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835795" y="2406729"/>
            <a:ext cx="194945" cy="1765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i="1" spc="-25" dirty="0">
                <a:latin typeface="Times New Roman"/>
                <a:cs typeface="Times New Roman"/>
              </a:rPr>
              <a:t>i</a:t>
            </a:r>
            <a:r>
              <a:rPr sz="1000" spc="-25" dirty="0">
                <a:latin typeface="Symbol"/>
                <a:cs typeface="Symbol"/>
              </a:rPr>
              <a:t></a:t>
            </a:r>
            <a:r>
              <a:rPr sz="1000" spc="-25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526803" y="2056836"/>
            <a:ext cx="882015" cy="4140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287655" algn="l"/>
                <a:tab pos="681355" algn="l"/>
              </a:tabLst>
            </a:pPr>
            <a:r>
              <a:rPr sz="1000" spc="-50" dirty="0">
                <a:latin typeface="Times New Roman"/>
                <a:cs typeface="Times New Roman"/>
              </a:rPr>
              <a:t>0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3825" spc="1357" baseline="1089" dirty="0">
                <a:latin typeface="Symbol"/>
                <a:cs typeface="Symbol"/>
              </a:rPr>
              <a:t></a:t>
            </a:r>
            <a:r>
              <a:rPr sz="3825" baseline="1089" dirty="0">
                <a:latin typeface="Times New Roman"/>
                <a:cs typeface="Times New Roman"/>
              </a:rPr>
              <a:t>	</a:t>
            </a:r>
            <a:r>
              <a:rPr sz="1000" i="1" dirty="0">
                <a:latin typeface="Times New Roman"/>
                <a:cs typeface="Times New Roman"/>
              </a:rPr>
              <a:t>i</a:t>
            </a:r>
            <a:r>
              <a:rPr sz="1000" i="1" spc="204" dirty="0">
                <a:latin typeface="Times New Roman"/>
                <a:cs typeface="Times New Roman"/>
              </a:rPr>
              <a:t>  </a:t>
            </a:r>
            <a:r>
              <a:rPr sz="1000" i="1" spc="-50" dirty="0">
                <a:latin typeface="Times New Roman"/>
                <a:cs typeface="Times New Roman"/>
              </a:rPr>
              <a:t>i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3044825" y="4470400"/>
            <a:ext cx="1476375" cy="789305"/>
            <a:chOff x="3044825" y="4470400"/>
            <a:chExt cx="1476375" cy="789305"/>
          </a:xfrm>
        </p:grpSpPr>
        <p:sp>
          <p:nvSpPr>
            <p:cNvPr id="41" name="object 41"/>
            <p:cNvSpPr/>
            <p:nvPr/>
          </p:nvSpPr>
          <p:spPr>
            <a:xfrm>
              <a:off x="4014787" y="4614862"/>
              <a:ext cx="501650" cy="519430"/>
            </a:xfrm>
            <a:custGeom>
              <a:avLst/>
              <a:gdLst/>
              <a:ahLst/>
              <a:cxnLst/>
              <a:rect l="l" t="t" r="r" b="b"/>
              <a:pathLst>
                <a:path w="501650" h="519429">
                  <a:moveTo>
                    <a:pt x="0" y="259556"/>
                  </a:moveTo>
                  <a:lnTo>
                    <a:pt x="4041" y="212900"/>
                  </a:lnTo>
                  <a:lnTo>
                    <a:pt x="15692" y="168988"/>
                  </a:lnTo>
                  <a:lnTo>
                    <a:pt x="34244" y="128553"/>
                  </a:lnTo>
                  <a:lnTo>
                    <a:pt x="58990" y="92327"/>
                  </a:lnTo>
                  <a:lnTo>
                    <a:pt x="89221" y="61044"/>
                  </a:lnTo>
                  <a:lnTo>
                    <a:pt x="124228" y="35437"/>
                  </a:lnTo>
                  <a:lnTo>
                    <a:pt x="163304" y="16238"/>
                  </a:lnTo>
                  <a:lnTo>
                    <a:pt x="205738" y="4181"/>
                  </a:lnTo>
                  <a:lnTo>
                    <a:pt x="250825" y="0"/>
                  </a:lnTo>
                  <a:lnTo>
                    <a:pt x="295911" y="4181"/>
                  </a:lnTo>
                  <a:lnTo>
                    <a:pt x="338345" y="16238"/>
                  </a:lnTo>
                  <a:lnTo>
                    <a:pt x="377421" y="35437"/>
                  </a:lnTo>
                  <a:lnTo>
                    <a:pt x="412428" y="61044"/>
                  </a:lnTo>
                  <a:lnTo>
                    <a:pt x="442659" y="92327"/>
                  </a:lnTo>
                  <a:lnTo>
                    <a:pt x="467405" y="128553"/>
                  </a:lnTo>
                  <a:lnTo>
                    <a:pt x="485957" y="168988"/>
                  </a:lnTo>
                  <a:lnTo>
                    <a:pt x="497608" y="212900"/>
                  </a:lnTo>
                  <a:lnTo>
                    <a:pt x="501650" y="259556"/>
                  </a:lnTo>
                  <a:lnTo>
                    <a:pt x="497608" y="306212"/>
                  </a:lnTo>
                  <a:lnTo>
                    <a:pt x="485957" y="350124"/>
                  </a:lnTo>
                  <a:lnTo>
                    <a:pt x="467405" y="390559"/>
                  </a:lnTo>
                  <a:lnTo>
                    <a:pt x="442659" y="426785"/>
                  </a:lnTo>
                  <a:lnTo>
                    <a:pt x="412428" y="458068"/>
                  </a:lnTo>
                  <a:lnTo>
                    <a:pt x="377421" y="483675"/>
                  </a:lnTo>
                  <a:lnTo>
                    <a:pt x="338345" y="502874"/>
                  </a:lnTo>
                  <a:lnTo>
                    <a:pt x="295911" y="514931"/>
                  </a:lnTo>
                  <a:lnTo>
                    <a:pt x="250825" y="519113"/>
                  </a:lnTo>
                  <a:lnTo>
                    <a:pt x="205738" y="514931"/>
                  </a:lnTo>
                  <a:lnTo>
                    <a:pt x="163304" y="502874"/>
                  </a:lnTo>
                  <a:lnTo>
                    <a:pt x="124228" y="483675"/>
                  </a:lnTo>
                  <a:lnTo>
                    <a:pt x="89221" y="458068"/>
                  </a:lnTo>
                  <a:lnTo>
                    <a:pt x="58990" y="426785"/>
                  </a:lnTo>
                  <a:lnTo>
                    <a:pt x="34244" y="390559"/>
                  </a:lnTo>
                  <a:lnTo>
                    <a:pt x="15692" y="350124"/>
                  </a:lnTo>
                  <a:lnTo>
                    <a:pt x="4041" y="306212"/>
                  </a:lnTo>
                  <a:lnTo>
                    <a:pt x="0" y="25955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049587" y="4614862"/>
              <a:ext cx="421005" cy="11430"/>
            </a:xfrm>
            <a:custGeom>
              <a:avLst/>
              <a:gdLst/>
              <a:ahLst/>
              <a:cxnLst/>
              <a:rect l="l" t="t" r="r" b="b"/>
              <a:pathLst>
                <a:path w="421004" h="11429">
                  <a:moveTo>
                    <a:pt x="0" y="0"/>
                  </a:moveTo>
                  <a:lnTo>
                    <a:pt x="420688" y="1111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470276" y="4475162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049587" y="5254626"/>
              <a:ext cx="421005" cy="0"/>
            </a:xfrm>
            <a:custGeom>
              <a:avLst/>
              <a:gdLst/>
              <a:ahLst/>
              <a:cxnLst/>
              <a:rect l="l" t="t" r="r" b="b"/>
              <a:pathLst>
                <a:path w="421004">
                  <a:moveTo>
                    <a:pt x="0" y="0"/>
                  </a:moveTo>
                  <a:lnTo>
                    <a:pt x="420688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 txBox="1"/>
          <p:nvPr/>
        </p:nvSpPr>
        <p:spPr>
          <a:xfrm>
            <a:off x="3559176" y="4449571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3470276" y="5106987"/>
            <a:ext cx="317500" cy="276225"/>
          </a:xfrm>
          <a:custGeom>
            <a:avLst/>
            <a:gdLst/>
            <a:ahLst/>
            <a:cxnLst/>
            <a:rect l="l" t="t" r="r" b="b"/>
            <a:pathLst>
              <a:path w="317500" h="276225">
                <a:moveTo>
                  <a:pt x="0" y="138112"/>
                </a:moveTo>
                <a:lnTo>
                  <a:pt x="8093" y="94458"/>
                </a:lnTo>
                <a:lnTo>
                  <a:pt x="30629" y="56545"/>
                </a:lnTo>
                <a:lnTo>
                  <a:pt x="64994" y="26647"/>
                </a:lnTo>
                <a:lnTo>
                  <a:pt x="108572" y="7041"/>
                </a:lnTo>
                <a:lnTo>
                  <a:pt x="158750" y="0"/>
                </a:lnTo>
                <a:lnTo>
                  <a:pt x="208927" y="7041"/>
                </a:lnTo>
                <a:lnTo>
                  <a:pt x="252505" y="26647"/>
                </a:lnTo>
                <a:lnTo>
                  <a:pt x="286870" y="56545"/>
                </a:lnTo>
                <a:lnTo>
                  <a:pt x="309406" y="94458"/>
                </a:lnTo>
                <a:lnTo>
                  <a:pt x="317500" y="138112"/>
                </a:lnTo>
                <a:lnTo>
                  <a:pt x="309406" y="181766"/>
                </a:lnTo>
                <a:lnTo>
                  <a:pt x="286870" y="219679"/>
                </a:lnTo>
                <a:lnTo>
                  <a:pt x="252505" y="249577"/>
                </a:lnTo>
                <a:lnTo>
                  <a:pt x="208927" y="269183"/>
                </a:lnTo>
                <a:lnTo>
                  <a:pt x="158750" y="276225"/>
                </a:lnTo>
                <a:lnTo>
                  <a:pt x="108572" y="269183"/>
                </a:lnTo>
                <a:lnTo>
                  <a:pt x="64994" y="249577"/>
                </a:lnTo>
                <a:lnTo>
                  <a:pt x="30629" y="219679"/>
                </a:lnTo>
                <a:lnTo>
                  <a:pt x="8093" y="181766"/>
                </a:lnTo>
                <a:lnTo>
                  <a:pt x="0" y="138112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3559176" y="5083555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48" name="object 48"/>
          <p:cNvGrpSpPr/>
          <p:nvPr/>
        </p:nvGrpSpPr>
        <p:grpSpPr>
          <a:xfrm>
            <a:off x="3783013" y="4619625"/>
            <a:ext cx="1189355" cy="609600"/>
            <a:chOff x="3783013" y="4619625"/>
            <a:chExt cx="1189355" cy="609600"/>
          </a:xfrm>
        </p:grpSpPr>
        <p:sp>
          <p:nvSpPr>
            <p:cNvPr id="49" name="object 49"/>
            <p:cNvSpPr/>
            <p:nvPr/>
          </p:nvSpPr>
          <p:spPr>
            <a:xfrm>
              <a:off x="3787776" y="4624387"/>
              <a:ext cx="227329" cy="187325"/>
            </a:xfrm>
            <a:custGeom>
              <a:avLst/>
              <a:gdLst/>
              <a:ahLst/>
              <a:cxnLst/>
              <a:rect l="l" t="t" r="r" b="b"/>
              <a:pathLst>
                <a:path w="227329" h="187325">
                  <a:moveTo>
                    <a:pt x="0" y="0"/>
                  </a:moveTo>
                  <a:lnTo>
                    <a:pt x="227013" y="1873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787776" y="4918075"/>
              <a:ext cx="227329" cy="306705"/>
            </a:xfrm>
            <a:custGeom>
              <a:avLst/>
              <a:gdLst/>
              <a:ahLst/>
              <a:cxnLst/>
              <a:rect l="l" t="t" r="r" b="b"/>
              <a:pathLst>
                <a:path w="227329" h="306704">
                  <a:moveTo>
                    <a:pt x="0" y="306388"/>
                  </a:moveTo>
                  <a:lnTo>
                    <a:pt x="227013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516437" y="4833938"/>
              <a:ext cx="450850" cy="5080"/>
            </a:xfrm>
            <a:custGeom>
              <a:avLst/>
              <a:gdLst/>
              <a:ahLst/>
              <a:cxnLst/>
              <a:rect l="l" t="t" r="r" b="b"/>
              <a:pathLst>
                <a:path w="450850" h="5079">
                  <a:moveTo>
                    <a:pt x="0" y="4763"/>
                  </a:moveTo>
                  <a:lnTo>
                    <a:pt x="45085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2753677" y="5074411"/>
            <a:ext cx="254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761616" y="4412995"/>
            <a:ext cx="254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696777" y="4486147"/>
            <a:ext cx="153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085590" y="4705604"/>
            <a:ext cx="3873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25" dirty="0">
                <a:latin typeface="Times New Roman"/>
                <a:cs typeface="Times New Roman"/>
              </a:rPr>
              <a:t>1,5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56" name="object 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57" name="object 57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8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474595">
              <a:lnSpc>
                <a:spcPct val="100000"/>
              </a:lnSpc>
              <a:spcBef>
                <a:spcPts val="100"/>
              </a:spcBef>
            </a:pPr>
            <a:r>
              <a:rPr dirty="0"/>
              <a:t>Perceptrón</a:t>
            </a:r>
            <a:r>
              <a:rPr spc="-30" dirty="0"/>
              <a:t> </a:t>
            </a:r>
            <a:r>
              <a:rPr spc="-10" dirty="0"/>
              <a:t>simple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64540" y="1141476"/>
            <a:ext cx="5872480" cy="141986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6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Entradas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salidas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binarias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perceptrón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clasificación: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51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representar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 booleana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entradas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33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spc="-10" dirty="0">
                <a:latin typeface="Times New Roman"/>
                <a:cs typeface="Times New Roman"/>
              </a:rPr>
              <a:t>Ejemplos: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2344737" y="3495675"/>
            <a:ext cx="1476375" cy="789305"/>
            <a:chOff x="2344737" y="3495675"/>
            <a:chExt cx="1476375" cy="789305"/>
          </a:xfrm>
        </p:grpSpPr>
        <p:sp>
          <p:nvSpPr>
            <p:cNvPr id="11" name="object 11"/>
            <p:cNvSpPr/>
            <p:nvPr/>
          </p:nvSpPr>
          <p:spPr>
            <a:xfrm>
              <a:off x="3314700" y="3640137"/>
              <a:ext cx="501650" cy="519430"/>
            </a:xfrm>
            <a:custGeom>
              <a:avLst/>
              <a:gdLst/>
              <a:ahLst/>
              <a:cxnLst/>
              <a:rect l="l" t="t" r="r" b="b"/>
              <a:pathLst>
                <a:path w="501650" h="519429">
                  <a:moveTo>
                    <a:pt x="0" y="259556"/>
                  </a:moveTo>
                  <a:lnTo>
                    <a:pt x="4041" y="212900"/>
                  </a:lnTo>
                  <a:lnTo>
                    <a:pt x="15692" y="168988"/>
                  </a:lnTo>
                  <a:lnTo>
                    <a:pt x="34244" y="128553"/>
                  </a:lnTo>
                  <a:lnTo>
                    <a:pt x="58990" y="92327"/>
                  </a:lnTo>
                  <a:lnTo>
                    <a:pt x="89221" y="61044"/>
                  </a:lnTo>
                  <a:lnTo>
                    <a:pt x="124228" y="35437"/>
                  </a:lnTo>
                  <a:lnTo>
                    <a:pt x="163304" y="16238"/>
                  </a:lnTo>
                  <a:lnTo>
                    <a:pt x="205738" y="4181"/>
                  </a:lnTo>
                  <a:lnTo>
                    <a:pt x="250825" y="0"/>
                  </a:lnTo>
                  <a:lnTo>
                    <a:pt x="295911" y="4181"/>
                  </a:lnTo>
                  <a:lnTo>
                    <a:pt x="338345" y="16238"/>
                  </a:lnTo>
                  <a:lnTo>
                    <a:pt x="377421" y="35437"/>
                  </a:lnTo>
                  <a:lnTo>
                    <a:pt x="412428" y="61044"/>
                  </a:lnTo>
                  <a:lnTo>
                    <a:pt x="442659" y="92327"/>
                  </a:lnTo>
                  <a:lnTo>
                    <a:pt x="467405" y="128553"/>
                  </a:lnTo>
                  <a:lnTo>
                    <a:pt x="485957" y="168988"/>
                  </a:lnTo>
                  <a:lnTo>
                    <a:pt x="497608" y="212900"/>
                  </a:lnTo>
                  <a:lnTo>
                    <a:pt x="501650" y="259556"/>
                  </a:lnTo>
                  <a:lnTo>
                    <a:pt x="497608" y="306212"/>
                  </a:lnTo>
                  <a:lnTo>
                    <a:pt x="485957" y="350124"/>
                  </a:lnTo>
                  <a:lnTo>
                    <a:pt x="467405" y="390559"/>
                  </a:lnTo>
                  <a:lnTo>
                    <a:pt x="442659" y="426785"/>
                  </a:lnTo>
                  <a:lnTo>
                    <a:pt x="412428" y="458068"/>
                  </a:lnTo>
                  <a:lnTo>
                    <a:pt x="377421" y="483675"/>
                  </a:lnTo>
                  <a:lnTo>
                    <a:pt x="338345" y="502874"/>
                  </a:lnTo>
                  <a:lnTo>
                    <a:pt x="295911" y="514931"/>
                  </a:lnTo>
                  <a:lnTo>
                    <a:pt x="250825" y="519113"/>
                  </a:lnTo>
                  <a:lnTo>
                    <a:pt x="205738" y="514931"/>
                  </a:lnTo>
                  <a:lnTo>
                    <a:pt x="163304" y="502874"/>
                  </a:lnTo>
                  <a:lnTo>
                    <a:pt x="124228" y="483675"/>
                  </a:lnTo>
                  <a:lnTo>
                    <a:pt x="89221" y="458068"/>
                  </a:lnTo>
                  <a:lnTo>
                    <a:pt x="58990" y="426785"/>
                  </a:lnTo>
                  <a:lnTo>
                    <a:pt x="34244" y="390559"/>
                  </a:lnTo>
                  <a:lnTo>
                    <a:pt x="15692" y="350124"/>
                  </a:lnTo>
                  <a:lnTo>
                    <a:pt x="4041" y="306212"/>
                  </a:lnTo>
                  <a:lnTo>
                    <a:pt x="0" y="25955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349500" y="3640137"/>
              <a:ext cx="421005" cy="11430"/>
            </a:xfrm>
            <a:custGeom>
              <a:avLst/>
              <a:gdLst/>
              <a:ahLst/>
              <a:cxnLst/>
              <a:rect l="l" t="t" r="r" b="b"/>
              <a:pathLst>
                <a:path w="421005" h="11429">
                  <a:moveTo>
                    <a:pt x="0" y="0"/>
                  </a:moveTo>
                  <a:lnTo>
                    <a:pt x="420688" y="1111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70187" y="3500437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349500" y="4279901"/>
              <a:ext cx="421005" cy="0"/>
            </a:xfrm>
            <a:custGeom>
              <a:avLst/>
              <a:gdLst/>
              <a:ahLst/>
              <a:cxnLst/>
              <a:rect l="l" t="t" r="r" b="b"/>
              <a:pathLst>
                <a:path w="421005">
                  <a:moveTo>
                    <a:pt x="0" y="0"/>
                  </a:moveTo>
                  <a:lnTo>
                    <a:pt x="420688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2859087" y="3477259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770187" y="4132262"/>
            <a:ext cx="317500" cy="276225"/>
          </a:xfrm>
          <a:custGeom>
            <a:avLst/>
            <a:gdLst/>
            <a:ahLst/>
            <a:cxnLst/>
            <a:rect l="l" t="t" r="r" b="b"/>
            <a:pathLst>
              <a:path w="317500" h="276225">
                <a:moveTo>
                  <a:pt x="0" y="138112"/>
                </a:moveTo>
                <a:lnTo>
                  <a:pt x="8093" y="94458"/>
                </a:lnTo>
                <a:lnTo>
                  <a:pt x="30629" y="56545"/>
                </a:lnTo>
                <a:lnTo>
                  <a:pt x="64994" y="26647"/>
                </a:lnTo>
                <a:lnTo>
                  <a:pt x="108572" y="7041"/>
                </a:lnTo>
                <a:lnTo>
                  <a:pt x="158750" y="0"/>
                </a:lnTo>
                <a:lnTo>
                  <a:pt x="208927" y="7041"/>
                </a:lnTo>
                <a:lnTo>
                  <a:pt x="252505" y="26647"/>
                </a:lnTo>
                <a:lnTo>
                  <a:pt x="286870" y="56545"/>
                </a:lnTo>
                <a:lnTo>
                  <a:pt x="309406" y="94458"/>
                </a:lnTo>
                <a:lnTo>
                  <a:pt x="317500" y="138112"/>
                </a:lnTo>
                <a:lnTo>
                  <a:pt x="309406" y="181766"/>
                </a:lnTo>
                <a:lnTo>
                  <a:pt x="286870" y="219679"/>
                </a:lnTo>
                <a:lnTo>
                  <a:pt x="252505" y="249577"/>
                </a:lnTo>
                <a:lnTo>
                  <a:pt x="208927" y="269183"/>
                </a:lnTo>
                <a:lnTo>
                  <a:pt x="158750" y="276225"/>
                </a:lnTo>
                <a:lnTo>
                  <a:pt x="108572" y="269183"/>
                </a:lnTo>
                <a:lnTo>
                  <a:pt x="64994" y="249577"/>
                </a:lnTo>
                <a:lnTo>
                  <a:pt x="30629" y="219679"/>
                </a:lnTo>
                <a:lnTo>
                  <a:pt x="8093" y="181766"/>
                </a:lnTo>
                <a:lnTo>
                  <a:pt x="0" y="138112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2859087" y="4108195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2765425" y="2990850"/>
            <a:ext cx="1506855" cy="1263650"/>
            <a:chOff x="2765425" y="2990850"/>
            <a:chExt cx="1506855" cy="1263650"/>
          </a:xfrm>
        </p:grpSpPr>
        <p:sp>
          <p:nvSpPr>
            <p:cNvPr id="19" name="object 19"/>
            <p:cNvSpPr/>
            <p:nvPr/>
          </p:nvSpPr>
          <p:spPr>
            <a:xfrm>
              <a:off x="3087687" y="3649662"/>
              <a:ext cx="227329" cy="187325"/>
            </a:xfrm>
            <a:custGeom>
              <a:avLst/>
              <a:gdLst/>
              <a:ahLst/>
              <a:cxnLst/>
              <a:rect l="l" t="t" r="r" b="b"/>
              <a:pathLst>
                <a:path w="227329" h="187325">
                  <a:moveTo>
                    <a:pt x="0" y="0"/>
                  </a:moveTo>
                  <a:lnTo>
                    <a:pt x="227013" y="1873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087687" y="3943350"/>
              <a:ext cx="227329" cy="306705"/>
            </a:xfrm>
            <a:custGeom>
              <a:avLst/>
              <a:gdLst/>
              <a:ahLst/>
              <a:cxnLst/>
              <a:rect l="l" t="t" r="r" b="b"/>
              <a:pathLst>
                <a:path w="227329" h="306704">
                  <a:moveTo>
                    <a:pt x="0" y="306388"/>
                  </a:moveTo>
                  <a:lnTo>
                    <a:pt x="227013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816350" y="3859213"/>
              <a:ext cx="450850" cy="5080"/>
            </a:xfrm>
            <a:custGeom>
              <a:avLst/>
              <a:gdLst/>
              <a:ahLst/>
              <a:cxnLst/>
              <a:rect l="l" t="t" r="r" b="b"/>
              <a:pathLst>
                <a:path w="450850" h="5079">
                  <a:moveTo>
                    <a:pt x="0" y="4763"/>
                  </a:moveTo>
                  <a:lnTo>
                    <a:pt x="45085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770187" y="2995612"/>
              <a:ext cx="469900" cy="276225"/>
            </a:xfrm>
            <a:custGeom>
              <a:avLst/>
              <a:gdLst/>
              <a:ahLst/>
              <a:cxnLst/>
              <a:rect l="l" t="t" r="r" b="b"/>
              <a:pathLst>
                <a:path w="469900" h="276225">
                  <a:moveTo>
                    <a:pt x="0" y="138112"/>
                  </a:moveTo>
                  <a:lnTo>
                    <a:pt x="32077" y="68404"/>
                  </a:lnTo>
                  <a:lnTo>
                    <a:pt x="68815" y="40452"/>
                  </a:lnTo>
                  <a:lnTo>
                    <a:pt x="116366" y="18856"/>
                  </a:lnTo>
                  <a:lnTo>
                    <a:pt x="172490" y="4933"/>
                  </a:lnTo>
                  <a:lnTo>
                    <a:pt x="234950" y="0"/>
                  </a:lnTo>
                  <a:lnTo>
                    <a:pt x="297409" y="4933"/>
                  </a:lnTo>
                  <a:lnTo>
                    <a:pt x="353533" y="18856"/>
                  </a:lnTo>
                  <a:lnTo>
                    <a:pt x="401084" y="40452"/>
                  </a:lnTo>
                  <a:lnTo>
                    <a:pt x="437822" y="68404"/>
                  </a:lnTo>
                  <a:lnTo>
                    <a:pt x="461507" y="101396"/>
                  </a:lnTo>
                  <a:lnTo>
                    <a:pt x="469900" y="138112"/>
                  </a:lnTo>
                  <a:lnTo>
                    <a:pt x="461507" y="174828"/>
                  </a:lnTo>
                  <a:lnTo>
                    <a:pt x="437822" y="207820"/>
                  </a:lnTo>
                  <a:lnTo>
                    <a:pt x="401084" y="235772"/>
                  </a:lnTo>
                  <a:lnTo>
                    <a:pt x="353533" y="257368"/>
                  </a:lnTo>
                  <a:lnTo>
                    <a:pt x="297409" y="271291"/>
                  </a:lnTo>
                  <a:lnTo>
                    <a:pt x="234950" y="276225"/>
                  </a:lnTo>
                  <a:lnTo>
                    <a:pt x="172490" y="271291"/>
                  </a:lnTo>
                  <a:lnTo>
                    <a:pt x="116366" y="257368"/>
                  </a:lnTo>
                  <a:lnTo>
                    <a:pt x="68815" y="235772"/>
                  </a:lnTo>
                  <a:lnTo>
                    <a:pt x="32077" y="207820"/>
                  </a:lnTo>
                  <a:lnTo>
                    <a:pt x="8392" y="174828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2053589" y="4099052"/>
            <a:ext cx="254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061527" y="3437635"/>
            <a:ext cx="254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996690" y="3513835"/>
            <a:ext cx="153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5000625" y="3446462"/>
            <a:ext cx="1476375" cy="789305"/>
            <a:chOff x="5000625" y="3446462"/>
            <a:chExt cx="1476375" cy="789305"/>
          </a:xfrm>
        </p:grpSpPr>
        <p:sp>
          <p:nvSpPr>
            <p:cNvPr id="27" name="object 27"/>
            <p:cNvSpPr/>
            <p:nvPr/>
          </p:nvSpPr>
          <p:spPr>
            <a:xfrm>
              <a:off x="5970587" y="3590925"/>
              <a:ext cx="501650" cy="519430"/>
            </a:xfrm>
            <a:custGeom>
              <a:avLst/>
              <a:gdLst/>
              <a:ahLst/>
              <a:cxnLst/>
              <a:rect l="l" t="t" r="r" b="b"/>
              <a:pathLst>
                <a:path w="501650" h="519429">
                  <a:moveTo>
                    <a:pt x="0" y="259556"/>
                  </a:moveTo>
                  <a:lnTo>
                    <a:pt x="4041" y="212900"/>
                  </a:lnTo>
                  <a:lnTo>
                    <a:pt x="15692" y="168988"/>
                  </a:lnTo>
                  <a:lnTo>
                    <a:pt x="34244" y="128553"/>
                  </a:lnTo>
                  <a:lnTo>
                    <a:pt x="58990" y="92327"/>
                  </a:lnTo>
                  <a:lnTo>
                    <a:pt x="89221" y="61044"/>
                  </a:lnTo>
                  <a:lnTo>
                    <a:pt x="124228" y="35437"/>
                  </a:lnTo>
                  <a:lnTo>
                    <a:pt x="163304" y="16238"/>
                  </a:lnTo>
                  <a:lnTo>
                    <a:pt x="205738" y="4181"/>
                  </a:lnTo>
                  <a:lnTo>
                    <a:pt x="250825" y="0"/>
                  </a:lnTo>
                  <a:lnTo>
                    <a:pt x="295911" y="4181"/>
                  </a:lnTo>
                  <a:lnTo>
                    <a:pt x="338345" y="16238"/>
                  </a:lnTo>
                  <a:lnTo>
                    <a:pt x="377421" y="35437"/>
                  </a:lnTo>
                  <a:lnTo>
                    <a:pt x="412428" y="61044"/>
                  </a:lnTo>
                  <a:lnTo>
                    <a:pt x="442659" y="92327"/>
                  </a:lnTo>
                  <a:lnTo>
                    <a:pt x="467405" y="128553"/>
                  </a:lnTo>
                  <a:lnTo>
                    <a:pt x="485957" y="168988"/>
                  </a:lnTo>
                  <a:lnTo>
                    <a:pt x="497608" y="212900"/>
                  </a:lnTo>
                  <a:lnTo>
                    <a:pt x="501650" y="259556"/>
                  </a:lnTo>
                  <a:lnTo>
                    <a:pt x="497608" y="306212"/>
                  </a:lnTo>
                  <a:lnTo>
                    <a:pt x="485957" y="350124"/>
                  </a:lnTo>
                  <a:lnTo>
                    <a:pt x="467405" y="390559"/>
                  </a:lnTo>
                  <a:lnTo>
                    <a:pt x="442659" y="426785"/>
                  </a:lnTo>
                  <a:lnTo>
                    <a:pt x="412428" y="458068"/>
                  </a:lnTo>
                  <a:lnTo>
                    <a:pt x="377421" y="483675"/>
                  </a:lnTo>
                  <a:lnTo>
                    <a:pt x="338345" y="502874"/>
                  </a:lnTo>
                  <a:lnTo>
                    <a:pt x="295911" y="514931"/>
                  </a:lnTo>
                  <a:lnTo>
                    <a:pt x="250825" y="519113"/>
                  </a:lnTo>
                  <a:lnTo>
                    <a:pt x="205738" y="514931"/>
                  </a:lnTo>
                  <a:lnTo>
                    <a:pt x="163304" y="502874"/>
                  </a:lnTo>
                  <a:lnTo>
                    <a:pt x="124228" y="483675"/>
                  </a:lnTo>
                  <a:lnTo>
                    <a:pt x="89221" y="458068"/>
                  </a:lnTo>
                  <a:lnTo>
                    <a:pt x="58990" y="426785"/>
                  </a:lnTo>
                  <a:lnTo>
                    <a:pt x="34244" y="390559"/>
                  </a:lnTo>
                  <a:lnTo>
                    <a:pt x="15692" y="350124"/>
                  </a:lnTo>
                  <a:lnTo>
                    <a:pt x="4041" y="306212"/>
                  </a:lnTo>
                  <a:lnTo>
                    <a:pt x="0" y="25955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005387" y="3590925"/>
              <a:ext cx="421005" cy="11430"/>
            </a:xfrm>
            <a:custGeom>
              <a:avLst/>
              <a:gdLst/>
              <a:ahLst/>
              <a:cxnLst/>
              <a:rect l="l" t="t" r="r" b="b"/>
              <a:pathLst>
                <a:path w="421004" h="11429">
                  <a:moveTo>
                    <a:pt x="0" y="0"/>
                  </a:moveTo>
                  <a:lnTo>
                    <a:pt x="420688" y="1111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426076" y="3451225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005387" y="4230687"/>
              <a:ext cx="421005" cy="0"/>
            </a:xfrm>
            <a:custGeom>
              <a:avLst/>
              <a:gdLst/>
              <a:ahLst/>
              <a:cxnLst/>
              <a:rect l="l" t="t" r="r" b="b"/>
              <a:pathLst>
                <a:path w="421004">
                  <a:moveTo>
                    <a:pt x="0" y="0"/>
                  </a:moveTo>
                  <a:lnTo>
                    <a:pt x="420688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5514976" y="3425444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5426076" y="4083050"/>
            <a:ext cx="317500" cy="276225"/>
          </a:xfrm>
          <a:custGeom>
            <a:avLst/>
            <a:gdLst/>
            <a:ahLst/>
            <a:cxnLst/>
            <a:rect l="l" t="t" r="r" b="b"/>
            <a:pathLst>
              <a:path w="317500" h="276225">
                <a:moveTo>
                  <a:pt x="0" y="138112"/>
                </a:moveTo>
                <a:lnTo>
                  <a:pt x="8093" y="94458"/>
                </a:lnTo>
                <a:lnTo>
                  <a:pt x="30629" y="56545"/>
                </a:lnTo>
                <a:lnTo>
                  <a:pt x="64994" y="26647"/>
                </a:lnTo>
                <a:lnTo>
                  <a:pt x="108572" y="7041"/>
                </a:lnTo>
                <a:lnTo>
                  <a:pt x="158750" y="0"/>
                </a:lnTo>
                <a:lnTo>
                  <a:pt x="208927" y="7041"/>
                </a:lnTo>
                <a:lnTo>
                  <a:pt x="252505" y="26647"/>
                </a:lnTo>
                <a:lnTo>
                  <a:pt x="286870" y="56545"/>
                </a:lnTo>
                <a:lnTo>
                  <a:pt x="309406" y="94458"/>
                </a:lnTo>
                <a:lnTo>
                  <a:pt x="317500" y="138112"/>
                </a:lnTo>
                <a:lnTo>
                  <a:pt x="309406" y="181766"/>
                </a:lnTo>
                <a:lnTo>
                  <a:pt x="286870" y="219679"/>
                </a:lnTo>
                <a:lnTo>
                  <a:pt x="252505" y="249577"/>
                </a:lnTo>
                <a:lnTo>
                  <a:pt x="208927" y="269183"/>
                </a:lnTo>
                <a:lnTo>
                  <a:pt x="158750" y="276225"/>
                </a:lnTo>
                <a:lnTo>
                  <a:pt x="108572" y="269183"/>
                </a:lnTo>
                <a:lnTo>
                  <a:pt x="64994" y="249577"/>
                </a:lnTo>
                <a:lnTo>
                  <a:pt x="30629" y="219679"/>
                </a:lnTo>
                <a:lnTo>
                  <a:pt x="8093" y="181766"/>
                </a:lnTo>
                <a:lnTo>
                  <a:pt x="0" y="138112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5514976" y="4059428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34" name="object 34"/>
          <p:cNvGrpSpPr/>
          <p:nvPr/>
        </p:nvGrpSpPr>
        <p:grpSpPr>
          <a:xfrm>
            <a:off x="5489575" y="2944812"/>
            <a:ext cx="1438275" cy="1260475"/>
            <a:chOff x="5489575" y="2944812"/>
            <a:chExt cx="1438275" cy="1260475"/>
          </a:xfrm>
        </p:grpSpPr>
        <p:sp>
          <p:nvSpPr>
            <p:cNvPr id="35" name="object 35"/>
            <p:cNvSpPr/>
            <p:nvPr/>
          </p:nvSpPr>
          <p:spPr>
            <a:xfrm>
              <a:off x="5743576" y="3600450"/>
              <a:ext cx="227329" cy="187325"/>
            </a:xfrm>
            <a:custGeom>
              <a:avLst/>
              <a:gdLst/>
              <a:ahLst/>
              <a:cxnLst/>
              <a:rect l="l" t="t" r="r" b="b"/>
              <a:pathLst>
                <a:path w="227329" h="187325">
                  <a:moveTo>
                    <a:pt x="0" y="0"/>
                  </a:moveTo>
                  <a:lnTo>
                    <a:pt x="227013" y="1873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743576" y="3894138"/>
              <a:ext cx="227329" cy="306705"/>
            </a:xfrm>
            <a:custGeom>
              <a:avLst/>
              <a:gdLst/>
              <a:ahLst/>
              <a:cxnLst/>
              <a:rect l="l" t="t" r="r" b="b"/>
              <a:pathLst>
                <a:path w="227329" h="306704">
                  <a:moveTo>
                    <a:pt x="0" y="306388"/>
                  </a:moveTo>
                  <a:lnTo>
                    <a:pt x="227013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472237" y="3809999"/>
              <a:ext cx="450850" cy="5080"/>
            </a:xfrm>
            <a:custGeom>
              <a:avLst/>
              <a:gdLst/>
              <a:ahLst/>
              <a:cxnLst/>
              <a:rect l="l" t="t" r="r" b="b"/>
              <a:pathLst>
                <a:path w="450850" h="5079">
                  <a:moveTo>
                    <a:pt x="0" y="4763"/>
                  </a:moveTo>
                  <a:lnTo>
                    <a:pt x="45085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494337" y="2949575"/>
              <a:ext cx="469900" cy="276225"/>
            </a:xfrm>
            <a:custGeom>
              <a:avLst/>
              <a:gdLst/>
              <a:ahLst/>
              <a:cxnLst/>
              <a:rect l="l" t="t" r="r" b="b"/>
              <a:pathLst>
                <a:path w="469900" h="276225">
                  <a:moveTo>
                    <a:pt x="0" y="138112"/>
                  </a:moveTo>
                  <a:lnTo>
                    <a:pt x="32077" y="68404"/>
                  </a:lnTo>
                  <a:lnTo>
                    <a:pt x="68815" y="40452"/>
                  </a:lnTo>
                  <a:lnTo>
                    <a:pt x="116366" y="18856"/>
                  </a:lnTo>
                  <a:lnTo>
                    <a:pt x="172490" y="4933"/>
                  </a:lnTo>
                  <a:lnTo>
                    <a:pt x="234950" y="0"/>
                  </a:lnTo>
                  <a:lnTo>
                    <a:pt x="297409" y="4933"/>
                  </a:lnTo>
                  <a:lnTo>
                    <a:pt x="353533" y="18856"/>
                  </a:lnTo>
                  <a:lnTo>
                    <a:pt x="401084" y="40452"/>
                  </a:lnTo>
                  <a:lnTo>
                    <a:pt x="437822" y="68404"/>
                  </a:lnTo>
                  <a:lnTo>
                    <a:pt x="461507" y="101396"/>
                  </a:lnTo>
                  <a:lnTo>
                    <a:pt x="469900" y="138112"/>
                  </a:lnTo>
                  <a:lnTo>
                    <a:pt x="461507" y="174828"/>
                  </a:lnTo>
                  <a:lnTo>
                    <a:pt x="437822" y="207820"/>
                  </a:lnTo>
                  <a:lnTo>
                    <a:pt x="401084" y="235772"/>
                  </a:lnTo>
                  <a:lnTo>
                    <a:pt x="353533" y="257368"/>
                  </a:lnTo>
                  <a:lnTo>
                    <a:pt x="297409" y="271291"/>
                  </a:lnTo>
                  <a:lnTo>
                    <a:pt x="234950" y="276225"/>
                  </a:lnTo>
                  <a:lnTo>
                    <a:pt x="172490" y="271291"/>
                  </a:lnTo>
                  <a:lnTo>
                    <a:pt x="116366" y="257368"/>
                  </a:lnTo>
                  <a:lnTo>
                    <a:pt x="68815" y="235772"/>
                  </a:lnTo>
                  <a:lnTo>
                    <a:pt x="32077" y="207820"/>
                  </a:lnTo>
                  <a:lnTo>
                    <a:pt x="8392" y="174828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4709477" y="4050283"/>
            <a:ext cx="254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717416" y="3388867"/>
            <a:ext cx="254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652577" y="3465067"/>
            <a:ext cx="153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315652" y="4455667"/>
            <a:ext cx="520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AND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081077" y="4455667"/>
            <a:ext cx="3435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OR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811462" y="2971291"/>
            <a:ext cx="3873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25" dirty="0">
                <a:latin typeface="Times New Roman"/>
                <a:cs typeface="Times New Roman"/>
              </a:rPr>
              <a:t>1,5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3087687" y="3271837"/>
            <a:ext cx="379730" cy="365125"/>
          </a:xfrm>
          <a:custGeom>
            <a:avLst/>
            <a:gdLst/>
            <a:ahLst/>
            <a:cxnLst/>
            <a:rect l="l" t="t" r="r" b="b"/>
            <a:pathLst>
              <a:path w="379729" h="365125">
                <a:moveTo>
                  <a:pt x="0" y="0"/>
                </a:moveTo>
                <a:lnTo>
                  <a:pt x="379412" y="365125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5535612" y="2925571"/>
            <a:ext cx="3873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25" dirty="0">
                <a:latin typeface="Times New Roman"/>
                <a:cs typeface="Times New Roman"/>
              </a:rPr>
              <a:t>0,5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5811837" y="3225800"/>
            <a:ext cx="381000" cy="365125"/>
          </a:xfrm>
          <a:custGeom>
            <a:avLst/>
            <a:gdLst/>
            <a:ahLst/>
            <a:cxnLst/>
            <a:rect l="l" t="t" r="r" b="b"/>
            <a:pathLst>
              <a:path w="381000" h="365125">
                <a:moveTo>
                  <a:pt x="0" y="0"/>
                </a:moveTo>
                <a:lnTo>
                  <a:pt x="381000" y="365125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8" name="object 4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49" name="object 49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9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6176962" y="4665662"/>
            <a:ext cx="812800" cy="812800"/>
            <a:chOff x="6176962" y="4665662"/>
            <a:chExt cx="812800" cy="812800"/>
          </a:xfrm>
        </p:grpSpPr>
        <p:sp>
          <p:nvSpPr>
            <p:cNvPr id="8" name="object 8"/>
            <p:cNvSpPr/>
            <p:nvPr/>
          </p:nvSpPr>
          <p:spPr>
            <a:xfrm>
              <a:off x="6205537" y="4694237"/>
              <a:ext cx="755650" cy="755650"/>
            </a:xfrm>
            <a:custGeom>
              <a:avLst/>
              <a:gdLst/>
              <a:ahLst/>
              <a:cxnLst/>
              <a:rect l="l" t="t" r="r" b="b"/>
              <a:pathLst>
                <a:path w="755650" h="755650">
                  <a:moveTo>
                    <a:pt x="377825" y="0"/>
                  </a:moveTo>
                  <a:lnTo>
                    <a:pt x="330431" y="2943"/>
                  </a:lnTo>
                  <a:lnTo>
                    <a:pt x="284794" y="11539"/>
                  </a:lnTo>
                  <a:lnTo>
                    <a:pt x="241268" y="25432"/>
                  </a:lnTo>
                  <a:lnTo>
                    <a:pt x="200207" y="44268"/>
                  </a:lnTo>
                  <a:lnTo>
                    <a:pt x="161965" y="67693"/>
                  </a:lnTo>
                  <a:lnTo>
                    <a:pt x="126896" y="95354"/>
                  </a:lnTo>
                  <a:lnTo>
                    <a:pt x="95354" y="126896"/>
                  </a:lnTo>
                  <a:lnTo>
                    <a:pt x="67693" y="161965"/>
                  </a:lnTo>
                  <a:lnTo>
                    <a:pt x="44268" y="200207"/>
                  </a:lnTo>
                  <a:lnTo>
                    <a:pt x="25431" y="241269"/>
                  </a:lnTo>
                  <a:lnTo>
                    <a:pt x="11539" y="284794"/>
                  </a:lnTo>
                  <a:lnTo>
                    <a:pt x="2943" y="330431"/>
                  </a:lnTo>
                  <a:lnTo>
                    <a:pt x="0" y="377825"/>
                  </a:lnTo>
                  <a:lnTo>
                    <a:pt x="2943" y="425218"/>
                  </a:lnTo>
                  <a:lnTo>
                    <a:pt x="11539" y="470855"/>
                  </a:lnTo>
                  <a:lnTo>
                    <a:pt x="25431" y="514381"/>
                  </a:lnTo>
                  <a:lnTo>
                    <a:pt x="44268" y="555442"/>
                  </a:lnTo>
                  <a:lnTo>
                    <a:pt x="67693" y="593684"/>
                  </a:lnTo>
                  <a:lnTo>
                    <a:pt x="95354" y="628753"/>
                  </a:lnTo>
                  <a:lnTo>
                    <a:pt x="126896" y="660295"/>
                  </a:lnTo>
                  <a:lnTo>
                    <a:pt x="161965" y="687956"/>
                  </a:lnTo>
                  <a:lnTo>
                    <a:pt x="200207" y="711381"/>
                  </a:lnTo>
                  <a:lnTo>
                    <a:pt x="241268" y="730218"/>
                  </a:lnTo>
                  <a:lnTo>
                    <a:pt x="284794" y="744110"/>
                  </a:lnTo>
                  <a:lnTo>
                    <a:pt x="330431" y="752706"/>
                  </a:lnTo>
                  <a:lnTo>
                    <a:pt x="377825" y="755650"/>
                  </a:lnTo>
                  <a:lnTo>
                    <a:pt x="425218" y="752706"/>
                  </a:lnTo>
                  <a:lnTo>
                    <a:pt x="470855" y="744110"/>
                  </a:lnTo>
                  <a:lnTo>
                    <a:pt x="514381" y="730218"/>
                  </a:lnTo>
                  <a:lnTo>
                    <a:pt x="555442" y="711381"/>
                  </a:lnTo>
                  <a:lnTo>
                    <a:pt x="593684" y="687956"/>
                  </a:lnTo>
                  <a:lnTo>
                    <a:pt x="628753" y="660295"/>
                  </a:lnTo>
                  <a:lnTo>
                    <a:pt x="660295" y="628753"/>
                  </a:lnTo>
                  <a:lnTo>
                    <a:pt x="687956" y="593684"/>
                  </a:lnTo>
                  <a:lnTo>
                    <a:pt x="711381" y="555442"/>
                  </a:lnTo>
                  <a:lnTo>
                    <a:pt x="730218" y="514381"/>
                  </a:lnTo>
                  <a:lnTo>
                    <a:pt x="744110" y="470855"/>
                  </a:lnTo>
                  <a:lnTo>
                    <a:pt x="752706" y="425218"/>
                  </a:lnTo>
                  <a:lnTo>
                    <a:pt x="755650" y="377825"/>
                  </a:lnTo>
                  <a:lnTo>
                    <a:pt x="752706" y="330431"/>
                  </a:lnTo>
                  <a:lnTo>
                    <a:pt x="744110" y="284794"/>
                  </a:lnTo>
                  <a:lnTo>
                    <a:pt x="730218" y="241269"/>
                  </a:lnTo>
                  <a:lnTo>
                    <a:pt x="711381" y="200207"/>
                  </a:lnTo>
                  <a:lnTo>
                    <a:pt x="687956" y="161965"/>
                  </a:lnTo>
                  <a:lnTo>
                    <a:pt x="660295" y="126896"/>
                  </a:lnTo>
                  <a:lnTo>
                    <a:pt x="628753" y="95354"/>
                  </a:lnTo>
                  <a:lnTo>
                    <a:pt x="593684" y="67693"/>
                  </a:lnTo>
                  <a:lnTo>
                    <a:pt x="555442" y="44268"/>
                  </a:lnTo>
                  <a:lnTo>
                    <a:pt x="514381" y="25432"/>
                  </a:lnTo>
                  <a:lnTo>
                    <a:pt x="470855" y="11539"/>
                  </a:lnTo>
                  <a:lnTo>
                    <a:pt x="425218" y="2943"/>
                  </a:lnTo>
                  <a:lnTo>
                    <a:pt x="377825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205537" y="4694237"/>
              <a:ext cx="755650" cy="755650"/>
            </a:xfrm>
            <a:custGeom>
              <a:avLst/>
              <a:gdLst/>
              <a:ahLst/>
              <a:cxnLst/>
              <a:rect l="l" t="t" r="r" b="b"/>
              <a:pathLst>
                <a:path w="755650" h="755650">
                  <a:moveTo>
                    <a:pt x="0" y="377825"/>
                  </a:moveTo>
                  <a:lnTo>
                    <a:pt x="2943" y="330431"/>
                  </a:lnTo>
                  <a:lnTo>
                    <a:pt x="11539" y="284794"/>
                  </a:lnTo>
                  <a:lnTo>
                    <a:pt x="25431" y="241268"/>
                  </a:lnTo>
                  <a:lnTo>
                    <a:pt x="44268" y="200207"/>
                  </a:lnTo>
                  <a:lnTo>
                    <a:pt x="67693" y="161965"/>
                  </a:lnTo>
                  <a:lnTo>
                    <a:pt x="95354" y="126896"/>
                  </a:lnTo>
                  <a:lnTo>
                    <a:pt x="126896" y="95354"/>
                  </a:lnTo>
                  <a:lnTo>
                    <a:pt x="161965" y="67693"/>
                  </a:lnTo>
                  <a:lnTo>
                    <a:pt x="200207" y="44268"/>
                  </a:lnTo>
                  <a:lnTo>
                    <a:pt x="241268" y="25431"/>
                  </a:lnTo>
                  <a:lnTo>
                    <a:pt x="284794" y="11539"/>
                  </a:lnTo>
                  <a:lnTo>
                    <a:pt x="330431" y="2943"/>
                  </a:lnTo>
                  <a:lnTo>
                    <a:pt x="377825" y="0"/>
                  </a:lnTo>
                  <a:lnTo>
                    <a:pt x="425218" y="2943"/>
                  </a:lnTo>
                  <a:lnTo>
                    <a:pt x="470855" y="11539"/>
                  </a:lnTo>
                  <a:lnTo>
                    <a:pt x="514381" y="25431"/>
                  </a:lnTo>
                  <a:lnTo>
                    <a:pt x="555442" y="44268"/>
                  </a:lnTo>
                  <a:lnTo>
                    <a:pt x="593684" y="67693"/>
                  </a:lnTo>
                  <a:lnTo>
                    <a:pt x="628753" y="95354"/>
                  </a:lnTo>
                  <a:lnTo>
                    <a:pt x="660295" y="126896"/>
                  </a:lnTo>
                  <a:lnTo>
                    <a:pt x="687956" y="161965"/>
                  </a:lnTo>
                  <a:lnTo>
                    <a:pt x="711381" y="200207"/>
                  </a:lnTo>
                  <a:lnTo>
                    <a:pt x="730218" y="241268"/>
                  </a:lnTo>
                  <a:lnTo>
                    <a:pt x="744110" y="284794"/>
                  </a:lnTo>
                  <a:lnTo>
                    <a:pt x="752706" y="330431"/>
                  </a:lnTo>
                  <a:lnTo>
                    <a:pt x="755650" y="377825"/>
                  </a:lnTo>
                  <a:lnTo>
                    <a:pt x="752706" y="425218"/>
                  </a:lnTo>
                  <a:lnTo>
                    <a:pt x="744110" y="470855"/>
                  </a:lnTo>
                  <a:lnTo>
                    <a:pt x="730218" y="514381"/>
                  </a:lnTo>
                  <a:lnTo>
                    <a:pt x="711381" y="555442"/>
                  </a:lnTo>
                  <a:lnTo>
                    <a:pt x="687956" y="593684"/>
                  </a:lnTo>
                  <a:lnTo>
                    <a:pt x="660295" y="628753"/>
                  </a:lnTo>
                  <a:lnTo>
                    <a:pt x="628753" y="660295"/>
                  </a:lnTo>
                  <a:lnTo>
                    <a:pt x="593684" y="687956"/>
                  </a:lnTo>
                  <a:lnTo>
                    <a:pt x="555442" y="711381"/>
                  </a:lnTo>
                  <a:lnTo>
                    <a:pt x="514381" y="730218"/>
                  </a:lnTo>
                  <a:lnTo>
                    <a:pt x="470855" y="744110"/>
                  </a:lnTo>
                  <a:lnTo>
                    <a:pt x="425218" y="752706"/>
                  </a:lnTo>
                  <a:lnTo>
                    <a:pt x="377825" y="755650"/>
                  </a:lnTo>
                  <a:lnTo>
                    <a:pt x="330431" y="752706"/>
                  </a:lnTo>
                  <a:lnTo>
                    <a:pt x="284794" y="744110"/>
                  </a:lnTo>
                  <a:lnTo>
                    <a:pt x="241268" y="730218"/>
                  </a:lnTo>
                  <a:lnTo>
                    <a:pt x="200207" y="711381"/>
                  </a:lnTo>
                  <a:lnTo>
                    <a:pt x="161965" y="687956"/>
                  </a:lnTo>
                  <a:lnTo>
                    <a:pt x="126896" y="660295"/>
                  </a:lnTo>
                  <a:lnTo>
                    <a:pt x="95354" y="628753"/>
                  </a:lnTo>
                  <a:lnTo>
                    <a:pt x="67693" y="593684"/>
                  </a:lnTo>
                  <a:lnTo>
                    <a:pt x="44268" y="555442"/>
                  </a:lnTo>
                  <a:lnTo>
                    <a:pt x="25431" y="514381"/>
                  </a:lnTo>
                  <a:lnTo>
                    <a:pt x="11539" y="470855"/>
                  </a:lnTo>
                  <a:lnTo>
                    <a:pt x="2943" y="425218"/>
                  </a:lnTo>
                  <a:lnTo>
                    <a:pt x="0" y="377825"/>
                  </a:lnTo>
                  <a:close/>
                </a:path>
              </a:pathLst>
            </a:custGeom>
            <a:ln w="571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6884195" y="5434076"/>
            <a:ext cx="648335" cy="580390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82550" marR="5080" indent="-69850">
              <a:lnSpc>
                <a:spcPct val="102200"/>
              </a:lnSpc>
              <a:spcBef>
                <a:spcPts val="50"/>
              </a:spcBef>
            </a:pPr>
            <a:r>
              <a:rPr sz="1800" b="1" spc="-10" dirty="0">
                <a:solidFill>
                  <a:srgbClr val="990000"/>
                </a:solidFill>
                <a:latin typeface="Times New Roman"/>
                <a:cs typeface="Times New Roman"/>
              </a:rPr>
              <a:t>estado </a:t>
            </a:r>
            <a:r>
              <a:rPr sz="1800" b="1" spc="-20" dirty="0">
                <a:solidFill>
                  <a:srgbClr val="990000"/>
                </a:solidFill>
                <a:latin typeface="Times New Roman"/>
                <a:cs typeface="Times New Roman"/>
              </a:rPr>
              <a:t>meta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4794250" y="3127375"/>
            <a:ext cx="2105025" cy="2451100"/>
            <a:chOff x="4794250" y="3127375"/>
            <a:chExt cx="2105025" cy="2451100"/>
          </a:xfrm>
        </p:grpSpPr>
        <p:sp>
          <p:nvSpPr>
            <p:cNvPr id="12" name="object 12"/>
            <p:cNvSpPr/>
            <p:nvPr/>
          </p:nvSpPr>
          <p:spPr>
            <a:xfrm>
              <a:off x="6750051" y="5429251"/>
              <a:ext cx="135255" cy="135255"/>
            </a:xfrm>
            <a:custGeom>
              <a:avLst/>
              <a:gdLst/>
              <a:ahLst/>
              <a:cxnLst/>
              <a:rect l="l" t="t" r="r" b="b"/>
              <a:pathLst>
                <a:path w="135254" h="135254">
                  <a:moveTo>
                    <a:pt x="0" y="0"/>
                  </a:moveTo>
                  <a:lnTo>
                    <a:pt x="134938" y="134938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822825" y="3155950"/>
              <a:ext cx="755650" cy="755650"/>
            </a:xfrm>
            <a:custGeom>
              <a:avLst/>
              <a:gdLst/>
              <a:ahLst/>
              <a:cxnLst/>
              <a:rect l="l" t="t" r="r" b="b"/>
              <a:pathLst>
                <a:path w="755650" h="755650">
                  <a:moveTo>
                    <a:pt x="377825" y="0"/>
                  </a:moveTo>
                  <a:lnTo>
                    <a:pt x="330431" y="2943"/>
                  </a:lnTo>
                  <a:lnTo>
                    <a:pt x="284794" y="11539"/>
                  </a:lnTo>
                  <a:lnTo>
                    <a:pt x="241268" y="25431"/>
                  </a:lnTo>
                  <a:lnTo>
                    <a:pt x="200207" y="44268"/>
                  </a:lnTo>
                  <a:lnTo>
                    <a:pt x="161965" y="67693"/>
                  </a:lnTo>
                  <a:lnTo>
                    <a:pt x="126896" y="95354"/>
                  </a:lnTo>
                  <a:lnTo>
                    <a:pt x="95354" y="126896"/>
                  </a:lnTo>
                  <a:lnTo>
                    <a:pt x="67693" y="161965"/>
                  </a:lnTo>
                  <a:lnTo>
                    <a:pt x="44268" y="200207"/>
                  </a:lnTo>
                  <a:lnTo>
                    <a:pt x="25431" y="241268"/>
                  </a:lnTo>
                  <a:lnTo>
                    <a:pt x="11539" y="284794"/>
                  </a:lnTo>
                  <a:lnTo>
                    <a:pt x="2943" y="330431"/>
                  </a:lnTo>
                  <a:lnTo>
                    <a:pt x="0" y="377825"/>
                  </a:lnTo>
                  <a:lnTo>
                    <a:pt x="2943" y="425218"/>
                  </a:lnTo>
                  <a:lnTo>
                    <a:pt x="11539" y="470855"/>
                  </a:lnTo>
                  <a:lnTo>
                    <a:pt x="25431" y="514381"/>
                  </a:lnTo>
                  <a:lnTo>
                    <a:pt x="44268" y="555442"/>
                  </a:lnTo>
                  <a:lnTo>
                    <a:pt x="67693" y="593684"/>
                  </a:lnTo>
                  <a:lnTo>
                    <a:pt x="95354" y="628753"/>
                  </a:lnTo>
                  <a:lnTo>
                    <a:pt x="126896" y="660295"/>
                  </a:lnTo>
                  <a:lnTo>
                    <a:pt x="161965" y="687956"/>
                  </a:lnTo>
                  <a:lnTo>
                    <a:pt x="200207" y="711381"/>
                  </a:lnTo>
                  <a:lnTo>
                    <a:pt x="241268" y="730218"/>
                  </a:lnTo>
                  <a:lnTo>
                    <a:pt x="284794" y="744110"/>
                  </a:lnTo>
                  <a:lnTo>
                    <a:pt x="330431" y="752706"/>
                  </a:lnTo>
                  <a:lnTo>
                    <a:pt x="377825" y="755650"/>
                  </a:lnTo>
                  <a:lnTo>
                    <a:pt x="425218" y="752706"/>
                  </a:lnTo>
                  <a:lnTo>
                    <a:pt x="470855" y="744110"/>
                  </a:lnTo>
                  <a:lnTo>
                    <a:pt x="514381" y="730218"/>
                  </a:lnTo>
                  <a:lnTo>
                    <a:pt x="555442" y="711381"/>
                  </a:lnTo>
                  <a:lnTo>
                    <a:pt x="593684" y="687956"/>
                  </a:lnTo>
                  <a:lnTo>
                    <a:pt x="628753" y="660295"/>
                  </a:lnTo>
                  <a:lnTo>
                    <a:pt x="660295" y="628753"/>
                  </a:lnTo>
                  <a:lnTo>
                    <a:pt x="687956" y="593684"/>
                  </a:lnTo>
                  <a:lnTo>
                    <a:pt x="711381" y="555442"/>
                  </a:lnTo>
                  <a:lnTo>
                    <a:pt x="730218" y="514381"/>
                  </a:lnTo>
                  <a:lnTo>
                    <a:pt x="744110" y="470855"/>
                  </a:lnTo>
                  <a:lnTo>
                    <a:pt x="752706" y="425218"/>
                  </a:lnTo>
                  <a:lnTo>
                    <a:pt x="755650" y="377825"/>
                  </a:lnTo>
                  <a:lnTo>
                    <a:pt x="752706" y="330431"/>
                  </a:lnTo>
                  <a:lnTo>
                    <a:pt x="744110" y="284794"/>
                  </a:lnTo>
                  <a:lnTo>
                    <a:pt x="730218" y="241268"/>
                  </a:lnTo>
                  <a:lnTo>
                    <a:pt x="711381" y="200207"/>
                  </a:lnTo>
                  <a:lnTo>
                    <a:pt x="687956" y="161965"/>
                  </a:lnTo>
                  <a:lnTo>
                    <a:pt x="660295" y="126896"/>
                  </a:lnTo>
                  <a:lnTo>
                    <a:pt x="628753" y="95354"/>
                  </a:lnTo>
                  <a:lnTo>
                    <a:pt x="593684" y="67693"/>
                  </a:lnTo>
                  <a:lnTo>
                    <a:pt x="555442" y="44268"/>
                  </a:lnTo>
                  <a:lnTo>
                    <a:pt x="514381" y="25431"/>
                  </a:lnTo>
                  <a:lnTo>
                    <a:pt x="470855" y="11539"/>
                  </a:lnTo>
                  <a:lnTo>
                    <a:pt x="425218" y="2943"/>
                  </a:lnTo>
                  <a:lnTo>
                    <a:pt x="377825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822825" y="3155950"/>
              <a:ext cx="755650" cy="755650"/>
            </a:xfrm>
            <a:custGeom>
              <a:avLst/>
              <a:gdLst/>
              <a:ahLst/>
              <a:cxnLst/>
              <a:rect l="l" t="t" r="r" b="b"/>
              <a:pathLst>
                <a:path w="755650" h="755650">
                  <a:moveTo>
                    <a:pt x="0" y="377825"/>
                  </a:moveTo>
                  <a:lnTo>
                    <a:pt x="2943" y="330431"/>
                  </a:lnTo>
                  <a:lnTo>
                    <a:pt x="11539" y="284794"/>
                  </a:lnTo>
                  <a:lnTo>
                    <a:pt x="25431" y="241268"/>
                  </a:lnTo>
                  <a:lnTo>
                    <a:pt x="44268" y="200207"/>
                  </a:lnTo>
                  <a:lnTo>
                    <a:pt x="67693" y="161965"/>
                  </a:lnTo>
                  <a:lnTo>
                    <a:pt x="95354" y="126896"/>
                  </a:lnTo>
                  <a:lnTo>
                    <a:pt x="126896" y="95354"/>
                  </a:lnTo>
                  <a:lnTo>
                    <a:pt x="161965" y="67693"/>
                  </a:lnTo>
                  <a:lnTo>
                    <a:pt x="200207" y="44268"/>
                  </a:lnTo>
                  <a:lnTo>
                    <a:pt x="241268" y="25431"/>
                  </a:lnTo>
                  <a:lnTo>
                    <a:pt x="284794" y="11539"/>
                  </a:lnTo>
                  <a:lnTo>
                    <a:pt x="330431" y="2943"/>
                  </a:lnTo>
                  <a:lnTo>
                    <a:pt x="377825" y="0"/>
                  </a:lnTo>
                  <a:lnTo>
                    <a:pt x="425218" y="2943"/>
                  </a:lnTo>
                  <a:lnTo>
                    <a:pt x="470855" y="11539"/>
                  </a:lnTo>
                  <a:lnTo>
                    <a:pt x="514381" y="25431"/>
                  </a:lnTo>
                  <a:lnTo>
                    <a:pt x="555442" y="44268"/>
                  </a:lnTo>
                  <a:lnTo>
                    <a:pt x="593684" y="67693"/>
                  </a:lnTo>
                  <a:lnTo>
                    <a:pt x="628753" y="95354"/>
                  </a:lnTo>
                  <a:lnTo>
                    <a:pt x="660295" y="126896"/>
                  </a:lnTo>
                  <a:lnTo>
                    <a:pt x="687956" y="161965"/>
                  </a:lnTo>
                  <a:lnTo>
                    <a:pt x="711381" y="200207"/>
                  </a:lnTo>
                  <a:lnTo>
                    <a:pt x="730218" y="241268"/>
                  </a:lnTo>
                  <a:lnTo>
                    <a:pt x="744110" y="284794"/>
                  </a:lnTo>
                  <a:lnTo>
                    <a:pt x="752706" y="330431"/>
                  </a:lnTo>
                  <a:lnTo>
                    <a:pt x="755650" y="377825"/>
                  </a:lnTo>
                  <a:lnTo>
                    <a:pt x="752706" y="425218"/>
                  </a:lnTo>
                  <a:lnTo>
                    <a:pt x="744110" y="470855"/>
                  </a:lnTo>
                  <a:lnTo>
                    <a:pt x="730218" y="514381"/>
                  </a:lnTo>
                  <a:lnTo>
                    <a:pt x="711381" y="555442"/>
                  </a:lnTo>
                  <a:lnTo>
                    <a:pt x="687956" y="593684"/>
                  </a:lnTo>
                  <a:lnTo>
                    <a:pt x="660295" y="628753"/>
                  </a:lnTo>
                  <a:lnTo>
                    <a:pt x="628753" y="660295"/>
                  </a:lnTo>
                  <a:lnTo>
                    <a:pt x="593684" y="687956"/>
                  </a:lnTo>
                  <a:lnTo>
                    <a:pt x="555442" y="711381"/>
                  </a:lnTo>
                  <a:lnTo>
                    <a:pt x="514381" y="730218"/>
                  </a:lnTo>
                  <a:lnTo>
                    <a:pt x="470855" y="744110"/>
                  </a:lnTo>
                  <a:lnTo>
                    <a:pt x="425218" y="752706"/>
                  </a:lnTo>
                  <a:lnTo>
                    <a:pt x="377825" y="755650"/>
                  </a:lnTo>
                  <a:lnTo>
                    <a:pt x="330431" y="752706"/>
                  </a:lnTo>
                  <a:lnTo>
                    <a:pt x="284794" y="744110"/>
                  </a:lnTo>
                  <a:lnTo>
                    <a:pt x="241268" y="730218"/>
                  </a:lnTo>
                  <a:lnTo>
                    <a:pt x="200207" y="711381"/>
                  </a:lnTo>
                  <a:lnTo>
                    <a:pt x="161965" y="687956"/>
                  </a:lnTo>
                  <a:lnTo>
                    <a:pt x="126896" y="660295"/>
                  </a:lnTo>
                  <a:lnTo>
                    <a:pt x="95354" y="628753"/>
                  </a:lnTo>
                  <a:lnTo>
                    <a:pt x="67693" y="593684"/>
                  </a:lnTo>
                  <a:lnTo>
                    <a:pt x="44268" y="555442"/>
                  </a:lnTo>
                  <a:lnTo>
                    <a:pt x="25431" y="514381"/>
                  </a:lnTo>
                  <a:lnTo>
                    <a:pt x="11539" y="470855"/>
                  </a:lnTo>
                  <a:lnTo>
                    <a:pt x="2943" y="425218"/>
                  </a:lnTo>
                  <a:lnTo>
                    <a:pt x="0" y="377825"/>
                  </a:lnTo>
                  <a:close/>
                </a:path>
              </a:pathLst>
            </a:custGeom>
            <a:ln w="5715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5501482" y="3897883"/>
            <a:ext cx="648335" cy="57721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24765" marR="5080" indent="-12700">
              <a:lnSpc>
                <a:spcPct val="101099"/>
              </a:lnSpc>
              <a:spcBef>
                <a:spcPts val="75"/>
              </a:spcBef>
            </a:pPr>
            <a:r>
              <a:rPr sz="1800" b="1" spc="-10" dirty="0">
                <a:solidFill>
                  <a:srgbClr val="990000"/>
                </a:solidFill>
                <a:latin typeface="Times New Roman"/>
                <a:cs typeface="Times New Roman"/>
              </a:rPr>
              <a:t>estado inicial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2065337" y="3876675"/>
            <a:ext cx="4881880" cy="1557655"/>
            <a:chOff x="2065337" y="3876675"/>
            <a:chExt cx="4881880" cy="1557655"/>
          </a:xfrm>
        </p:grpSpPr>
        <p:sp>
          <p:nvSpPr>
            <p:cNvPr id="17" name="object 17"/>
            <p:cNvSpPr/>
            <p:nvPr/>
          </p:nvSpPr>
          <p:spPr>
            <a:xfrm>
              <a:off x="62230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59"/>
                  </a:lnTo>
                  <a:lnTo>
                    <a:pt x="12844" y="455156"/>
                  </a:lnTo>
                  <a:lnTo>
                    <a:pt x="28256" y="499528"/>
                  </a:lnTo>
                  <a:lnTo>
                    <a:pt x="49091" y="541049"/>
                  </a:lnTo>
                  <a:lnTo>
                    <a:pt x="74920" y="579290"/>
                  </a:lnTo>
                  <a:lnTo>
                    <a:pt x="105315" y="613821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1"/>
                  </a:lnTo>
                  <a:lnTo>
                    <a:pt x="644216" y="579290"/>
                  </a:lnTo>
                  <a:lnTo>
                    <a:pt x="670045" y="541049"/>
                  </a:lnTo>
                  <a:lnTo>
                    <a:pt x="690880" y="499528"/>
                  </a:lnTo>
                  <a:lnTo>
                    <a:pt x="706293" y="455156"/>
                  </a:lnTo>
                  <a:lnTo>
                    <a:pt x="715855" y="408359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2230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367337" y="3890962"/>
              <a:ext cx="135255" cy="135255"/>
            </a:xfrm>
            <a:custGeom>
              <a:avLst/>
              <a:gdLst/>
              <a:ahLst/>
              <a:cxnLst/>
              <a:rect l="l" t="t" r="r" b="b"/>
              <a:pathLst>
                <a:path w="135254" h="135254">
                  <a:moveTo>
                    <a:pt x="0" y="0"/>
                  </a:moveTo>
                  <a:lnTo>
                    <a:pt x="134938" y="134938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0701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59"/>
                  </a:lnTo>
                  <a:lnTo>
                    <a:pt x="12844" y="455156"/>
                  </a:lnTo>
                  <a:lnTo>
                    <a:pt x="28256" y="499528"/>
                  </a:lnTo>
                  <a:lnTo>
                    <a:pt x="49091" y="541049"/>
                  </a:lnTo>
                  <a:lnTo>
                    <a:pt x="74920" y="579290"/>
                  </a:lnTo>
                  <a:lnTo>
                    <a:pt x="105315" y="613821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1"/>
                  </a:lnTo>
                  <a:lnTo>
                    <a:pt x="644216" y="579290"/>
                  </a:lnTo>
                  <a:lnTo>
                    <a:pt x="670045" y="541049"/>
                  </a:lnTo>
                  <a:lnTo>
                    <a:pt x="690880" y="499528"/>
                  </a:lnTo>
                  <a:lnTo>
                    <a:pt x="706293" y="455156"/>
                  </a:lnTo>
                  <a:lnTo>
                    <a:pt x="715855" y="408359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0701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699770">
              <a:lnSpc>
                <a:spcPct val="100000"/>
              </a:lnSpc>
              <a:spcBef>
                <a:spcPts val="100"/>
              </a:spcBef>
            </a:pPr>
            <a:r>
              <a:rPr dirty="0"/>
              <a:t>Mundo</a:t>
            </a:r>
            <a:r>
              <a:rPr spc="-3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los</a:t>
            </a:r>
            <a:r>
              <a:rPr spc="-15" dirty="0"/>
              <a:t> </a:t>
            </a:r>
            <a:r>
              <a:rPr dirty="0"/>
              <a:t>bloques:</a:t>
            </a:r>
            <a:r>
              <a:rPr spc="-20" dirty="0"/>
              <a:t> </a:t>
            </a:r>
            <a:r>
              <a:rPr dirty="0"/>
              <a:t>espacio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10" dirty="0"/>
              <a:t>estados</a:t>
            </a:r>
          </a:p>
        </p:txBody>
      </p:sp>
      <p:graphicFrame>
        <p:nvGraphicFramePr>
          <p:cNvPr id="23" name="object 23"/>
          <p:cNvGraphicFramePr>
            <a:graphicFrameLocks noGrp="1"/>
          </p:cNvGraphicFramePr>
          <p:nvPr/>
        </p:nvGraphicFramePr>
        <p:xfrm>
          <a:off x="2333625" y="4789487"/>
          <a:ext cx="179705" cy="537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0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B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A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C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4" name="object 24"/>
          <p:cNvGrpSpPr/>
          <p:nvPr/>
        </p:nvGrpSpPr>
        <p:grpSpPr>
          <a:xfrm>
            <a:off x="3449637" y="4705350"/>
            <a:ext cx="728980" cy="728980"/>
            <a:chOff x="3449637" y="4705350"/>
            <a:chExt cx="728980" cy="728980"/>
          </a:xfrm>
        </p:grpSpPr>
        <p:sp>
          <p:nvSpPr>
            <p:cNvPr id="25" name="object 25"/>
            <p:cNvSpPr/>
            <p:nvPr/>
          </p:nvSpPr>
          <p:spPr>
            <a:xfrm>
              <a:off x="34544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1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7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59"/>
                  </a:lnTo>
                  <a:lnTo>
                    <a:pt x="12844" y="455156"/>
                  </a:lnTo>
                  <a:lnTo>
                    <a:pt x="28256" y="499528"/>
                  </a:lnTo>
                  <a:lnTo>
                    <a:pt x="49091" y="541049"/>
                  </a:lnTo>
                  <a:lnTo>
                    <a:pt x="74920" y="579290"/>
                  </a:lnTo>
                  <a:lnTo>
                    <a:pt x="105315" y="613821"/>
                  </a:lnTo>
                  <a:lnTo>
                    <a:pt x="139847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1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1"/>
                  </a:lnTo>
                  <a:lnTo>
                    <a:pt x="644216" y="579290"/>
                  </a:lnTo>
                  <a:lnTo>
                    <a:pt x="670045" y="541049"/>
                  </a:lnTo>
                  <a:lnTo>
                    <a:pt x="690880" y="499528"/>
                  </a:lnTo>
                  <a:lnTo>
                    <a:pt x="706293" y="455156"/>
                  </a:lnTo>
                  <a:lnTo>
                    <a:pt x="715855" y="408359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4544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27" name="object 27"/>
          <p:cNvGraphicFramePr>
            <a:graphicFrameLocks noGrp="1"/>
          </p:cNvGraphicFramePr>
          <p:nvPr/>
        </p:nvGraphicFramePr>
        <p:xfrm>
          <a:off x="3684587" y="4789487"/>
          <a:ext cx="179705" cy="537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0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A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C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B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8" name="object 28"/>
          <p:cNvGrpSpPr/>
          <p:nvPr/>
        </p:nvGrpSpPr>
        <p:grpSpPr>
          <a:xfrm>
            <a:off x="7602537" y="4705350"/>
            <a:ext cx="728980" cy="728980"/>
            <a:chOff x="7602537" y="4705350"/>
            <a:chExt cx="728980" cy="728980"/>
          </a:xfrm>
        </p:grpSpPr>
        <p:sp>
          <p:nvSpPr>
            <p:cNvPr id="29" name="object 29"/>
            <p:cNvSpPr/>
            <p:nvPr/>
          </p:nvSpPr>
          <p:spPr>
            <a:xfrm>
              <a:off x="76073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59"/>
                  </a:lnTo>
                  <a:lnTo>
                    <a:pt x="12844" y="455156"/>
                  </a:lnTo>
                  <a:lnTo>
                    <a:pt x="28256" y="499528"/>
                  </a:lnTo>
                  <a:lnTo>
                    <a:pt x="49091" y="541049"/>
                  </a:lnTo>
                  <a:lnTo>
                    <a:pt x="74920" y="579290"/>
                  </a:lnTo>
                  <a:lnTo>
                    <a:pt x="105315" y="613821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1"/>
                  </a:lnTo>
                  <a:lnTo>
                    <a:pt x="644216" y="579290"/>
                  </a:lnTo>
                  <a:lnTo>
                    <a:pt x="670045" y="541049"/>
                  </a:lnTo>
                  <a:lnTo>
                    <a:pt x="690880" y="499528"/>
                  </a:lnTo>
                  <a:lnTo>
                    <a:pt x="706293" y="455156"/>
                  </a:lnTo>
                  <a:lnTo>
                    <a:pt x="715855" y="408359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76073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31" name="object 31"/>
          <p:cNvGraphicFramePr>
            <a:graphicFrameLocks noGrp="1"/>
          </p:cNvGraphicFramePr>
          <p:nvPr/>
        </p:nvGraphicFramePr>
        <p:xfrm>
          <a:off x="7859712" y="4789487"/>
          <a:ext cx="179705" cy="537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0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C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B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A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32" name="object 32"/>
          <p:cNvGrpSpPr/>
          <p:nvPr/>
        </p:nvGrpSpPr>
        <p:grpSpPr>
          <a:xfrm>
            <a:off x="681037" y="4705350"/>
            <a:ext cx="728980" cy="728980"/>
            <a:chOff x="681037" y="4705350"/>
            <a:chExt cx="728980" cy="728980"/>
          </a:xfrm>
        </p:grpSpPr>
        <p:sp>
          <p:nvSpPr>
            <p:cNvPr id="33" name="object 33"/>
            <p:cNvSpPr/>
            <p:nvPr/>
          </p:nvSpPr>
          <p:spPr>
            <a:xfrm>
              <a:off x="6858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359569" y="0"/>
                  </a:moveTo>
                  <a:lnTo>
                    <a:pt x="310777" y="3282"/>
                  </a:lnTo>
                  <a:lnTo>
                    <a:pt x="263981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7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59"/>
                  </a:lnTo>
                  <a:lnTo>
                    <a:pt x="12844" y="455156"/>
                  </a:lnTo>
                  <a:lnTo>
                    <a:pt x="28256" y="499528"/>
                  </a:lnTo>
                  <a:lnTo>
                    <a:pt x="49091" y="541049"/>
                  </a:lnTo>
                  <a:lnTo>
                    <a:pt x="74920" y="579290"/>
                  </a:lnTo>
                  <a:lnTo>
                    <a:pt x="105315" y="613821"/>
                  </a:lnTo>
                  <a:lnTo>
                    <a:pt x="139847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1" y="706293"/>
                  </a:lnTo>
                  <a:lnTo>
                    <a:pt x="310777" y="715855"/>
                  </a:lnTo>
                  <a:lnTo>
                    <a:pt x="359569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1"/>
                  </a:lnTo>
                  <a:lnTo>
                    <a:pt x="644216" y="579290"/>
                  </a:lnTo>
                  <a:lnTo>
                    <a:pt x="670045" y="541049"/>
                  </a:lnTo>
                  <a:lnTo>
                    <a:pt x="690880" y="499528"/>
                  </a:lnTo>
                  <a:lnTo>
                    <a:pt x="706293" y="455156"/>
                  </a:lnTo>
                  <a:lnTo>
                    <a:pt x="715855" y="408359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9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858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35" name="object 35"/>
          <p:cNvGraphicFramePr>
            <a:graphicFrameLocks noGrp="1"/>
          </p:cNvGraphicFramePr>
          <p:nvPr/>
        </p:nvGraphicFramePr>
        <p:xfrm>
          <a:off x="942975" y="4787900"/>
          <a:ext cx="179705" cy="537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0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C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A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0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B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36" name="object 36"/>
          <p:cNvGrpSpPr/>
          <p:nvPr/>
        </p:nvGrpSpPr>
        <p:grpSpPr>
          <a:xfrm>
            <a:off x="4833937" y="4705350"/>
            <a:ext cx="728980" cy="728980"/>
            <a:chOff x="4833937" y="4705350"/>
            <a:chExt cx="728980" cy="728980"/>
          </a:xfrm>
        </p:grpSpPr>
        <p:sp>
          <p:nvSpPr>
            <p:cNvPr id="37" name="object 37"/>
            <p:cNvSpPr/>
            <p:nvPr/>
          </p:nvSpPr>
          <p:spPr>
            <a:xfrm>
              <a:off x="48387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59"/>
                  </a:lnTo>
                  <a:lnTo>
                    <a:pt x="12844" y="455156"/>
                  </a:lnTo>
                  <a:lnTo>
                    <a:pt x="28256" y="499528"/>
                  </a:lnTo>
                  <a:lnTo>
                    <a:pt x="49091" y="541049"/>
                  </a:lnTo>
                  <a:lnTo>
                    <a:pt x="74920" y="579290"/>
                  </a:lnTo>
                  <a:lnTo>
                    <a:pt x="105315" y="613821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1"/>
                  </a:lnTo>
                  <a:lnTo>
                    <a:pt x="644216" y="579290"/>
                  </a:lnTo>
                  <a:lnTo>
                    <a:pt x="670045" y="541049"/>
                  </a:lnTo>
                  <a:lnTo>
                    <a:pt x="690880" y="499528"/>
                  </a:lnTo>
                  <a:lnTo>
                    <a:pt x="706293" y="455156"/>
                  </a:lnTo>
                  <a:lnTo>
                    <a:pt x="715855" y="408359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8387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39" name="object 39"/>
          <p:cNvGraphicFramePr>
            <a:graphicFrameLocks noGrp="1"/>
          </p:cNvGraphicFramePr>
          <p:nvPr/>
        </p:nvGraphicFramePr>
        <p:xfrm>
          <a:off x="5103812" y="4789487"/>
          <a:ext cx="179705" cy="537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9070">
                <a:tc>
                  <a:txBody>
                    <a:bodyPr/>
                    <a:lstStyle/>
                    <a:p>
                      <a:pPr marL="29845">
                        <a:lnSpc>
                          <a:spcPts val="1310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B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marL="25400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C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marL="29845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A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40" name="object 40"/>
          <p:cNvGrpSpPr/>
          <p:nvPr/>
        </p:nvGrpSpPr>
        <p:grpSpPr>
          <a:xfrm>
            <a:off x="681037" y="3175000"/>
            <a:ext cx="728980" cy="728980"/>
            <a:chOff x="681037" y="3175000"/>
            <a:chExt cx="728980" cy="728980"/>
          </a:xfrm>
        </p:grpSpPr>
        <p:sp>
          <p:nvSpPr>
            <p:cNvPr id="41" name="object 41"/>
            <p:cNvSpPr/>
            <p:nvPr/>
          </p:nvSpPr>
          <p:spPr>
            <a:xfrm>
              <a:off x="6858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359569" y="0"/>
                  </a:moveTo>
                  <a:lnTo>
                    <a:pt x="310777" y="3282"/>
                  </a:lnTo>
                  <a:lnTo>
                    <a:pt x="263981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7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1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7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1" y="706293"/>
                  </a:lnTo>
                  <a:lnTo>
                    <a:pt x="310777" y="715855"/>
                  </a:lnTo>
                  <a:lnTo>
                    <a:pt x="359569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1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9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858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6613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179388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8" y="179387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6613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6613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179388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8" y="179388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6613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854075" y="3329940"/>
            <a:ext cx="14414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2700" marR="5080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A B</a:t>
            </a:r>
            <a:endParaRPr sz="14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095375" y="3538537"/>
            <a:ext cx="179705" cy="179705"/>
          </a:xfrm>
          <a:prstGeom prst="rect">
            <a:avLst/>
          </a:prstGeom>
          <a:solidFill>
            <a:srgbClr val="FFCC99"/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476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C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49" name="object 49"/>
          <p:cNvGrpSpPr/>
          <p:nvPr/>
        </p:nvGrpSpPr>
        <p:grpSpPr>
          <a:xfrm>
            <a:off x="2065337" y="3175000"/>
            <a:ext cx="728980" cy="728980"/>
            <a:chOff x="2065337" y="3175000"/>
            <a:chExt cx="728980" cy="728980"/>
          </a:xfrm>
        </p:grpSpPr>
        <p:sp>
          <p:nvSpPr>
            <p:cNvPr id="50" name="object 50"/>
            <p:cNvSpPr/>
            <p:nvPr/>
          </p:nvSpPr>
          <p:spPr>
            <a:xfrm>
              <a:off x="20701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1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1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0701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249487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179388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8" y="179387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249487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249487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179388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8" y="179388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249487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2262187" y="3329940"/>
            <a:ext cx="15430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2700" marR="5080" indent="4445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A C</a:t>
            </a:r>
            <a:endParaRPr sz="14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508251" y="3538537"/>
            <a:ext cx="179705" cy="179705"/>
          </a:xfrm>
          <a:prstGeom prst="rect">
            <a:avLst/>
          </a:prstGeom>
          <a:solidFill>
            <a:srgbClr val="FFCC99"/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B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58" name="object 58"/>
          <p:cNvGrpSpPr/>
          <p:nvPr/>
        </p:nvGrpSpPr>
        <p:grpSpPr>
          <a:xfrm>
            <a:off x="6218237" y="3175000"/>
            <a:ext cx="728980" cy="728980"/>
            <a:chOff x="6218237" y="3175000"/>
            <a:chExt cx="728980" cy="728980"/>
          </a:xfrm>
        </p:grpSpPr>
        <p:sp>
          <p:nvSpPr>
            <p:cNvPr id="59" name="object 59"/>
            <p:cNvSpPr/>
            <p:nvPr/>
          </p:nvSpPr>
          <p:spPr>
            <a:xfrm>
              <a:off x="62230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1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1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62230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6356350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6356350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356350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7" y="179388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356350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" name="object 65"/>
          <p:cNvSpPr txBox="1"/>
          <p:nvPr/>
        </p:nvSpPr>
        <p:spPr>
          <a:xfrm>
            <a:off x="6369050" y="3329940"/>
            <a:ext cx="15430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2700" marR="5080" indent="4445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B C</a:t>
            </a:r>
            <a:endParaRPr sz="14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6615112" y="3538537"/>
            <a:ext cx="179705" cy="179705"/>
          </a:xfrm>
          <a:prstGeom prst="rect">
            <a:avLst/>
          </a:prstGeom>
          <a:solidFill>
            <a:srgbClr val="FFCC99"/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A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67" name="object 67"/>
          <p:cNvGrpSpPr/>
          <p:nvPr/>
        </p:nvGrpSpPr>
        <p:grpSpPr>
          <a:xfrm>
            <a:off x="7602537" y="3175000"/>
            <a:ext cx="728980" cy="728980"/>
            <a:chOff x="7602537" y="3175000"/>
            <a:chExt cx="728980" cy="728980"/>
          </a:xfrm>
        </p:grpSpPr>
        <p:sp>
          <p:nvSpPr>
            <p:cNvPr id="68" name="object 68"/>
            <p:cNvSpPr/>
            <p:nvPr/>
          </p:nvSpPr>
          <p:spPr>
            <a:xfrm>
              <a:off x="76073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1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1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6073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762875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762875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762875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7" y="179388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762875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4" name="object 74"/>
          <p:cNvSpPr txBox="1"/>
          <p:nvPr/>
        </p:nvSpPr>
        <p:spPr>
          <a:xfrm>
            <a:off x="7780337" y="3329940"/>
            <a:ext cx="14414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2700" marR="5080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B A</a:t>
            </a:r>
            <a:endParaRPr sz="14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8021637" y="3538537"/>
            <a:ext cx="179705" cy="179705"/>
          </a:xfrm>
          <a:prstGeom prst="rect">
            <a:avLst/>
          </a:prstGeom>
          <a:solidFill>
            <a:srgbClr val="FFCC99"/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C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76" name="object 76"/>
          <p:cNvGrpSpPr/>
          <p:nvPr/>
        </p:nvGrpSpPr>
        <p:grpSpPr>
          <a:xfrm>
            <a:off x="3449637" y="3175000"/>
            <a:ext cx="728980" cy="728980"/>
            <a:chOff x="3449637" y="3175000"/>
            <a:chExt cx="728980" cy="728980"/>
          </a:xfrm>
        </p:grpSpPr>
        <p:sp>
          <p:nvSpPr>
            <p:cNvPr id="77" name="object 77"/>
            <p:cNvSpPr/>
            <p:nvPr/>
          </p:nvSpPr>
          <p:spPr>
            <a:xfrm>
              <a:off x="34544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1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7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1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7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1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1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4544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600450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600450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600450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7" y="179388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600450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3" name="object 83"/>
          <p:cNvSpPr txBox="1"/>
          <p:nvPr/>
        </p:nvSpPr>
        <p:spPr>
          <a:xfrm>
            <a:off x="3613150" y="3329940"/>
            <a:ext cx="15430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7145" marR="5080" indent="-5080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C B</a:t>
            </a:r>
            <a:endParaRPr sz="14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3859212" y="3538537"/>
            <a:ext cx="179705" cy="179705"/>
          </a:xfrm>
          <a:prstGeom prst="rect">
            <a:avLst/>
          </a:prstGeom>
          <a:solidFill>
            <a:srgbClr val="FFCC99"/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A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85" name="object 85"/>
          <p:cNvGrpSpPr/>
          <p:nvPr/>
        </p:nvGrpSpPr>
        <p:grpSpPr>
          <a:xfrm>
            <a:off x="977900" y="1646237"/>
            <a:ext cx="7082155" cy="3063875"/>
            <a:chOff x="977900" y="1646237"/>
            <a:chExt cx="7082155" cy="3063875"/>
          </a:xfrm>
        </p:grpSpPr>
        <p:sp>
          <p:nvSpPr>
            <p:cNvPr id="86" name="object 86"/>
            <p:cNvSpPr/>
            <p:nvPr/>
          </p:nvSpPr>
          <p:spPr>
            <a:xfrm>
              <a:off x="48387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1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1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48387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4098924" y="1651000"/>
              <a:ext cx="885825" cy="719455"/>
            </a:xfrm>
            <a:custGeom>
              <a:avLst/>
              <a:gdLst/>
              <a:ahLst/>
              <a:cxnLst/>
              <a:rect l="l" t="t" r="r" b="b"/>
              <a:pathLst>
                <a:path w="885825" h="719455">
                  <a:moveTo>
                    <a:pt x="442912" y="0"/>
                  </a:moveTo>
                  <a:lnTo>
                    <a:pt x="391259" y="2419"/>
                  </a:lnTo>
                  <a:lnTo>
                    <a:pt x="341356" y="9496"/>
                  </a:lnTo>
                  <a:lnTo>
                    <a:pt x="293536" y="20962"/>
                  </a:lnTo>
                  <a:lnTo>
                    <a:pt x="248130" y="36546"/>
                  </a:lnTo>
                  <a:lnTo>
                    <a:pt x="205472" y="55980"/>
                  </a:lnTo>
                  <a:lnTo>
                    <a:pt x="165893" y="78993"/>
                  </a:lnTo>
                  <a:lnTo>
                    <a:pt x="129726" y="105315"/>
                  </a:lnTo>
                  <a:lnTo>
                    <a:pt x="97303" y="134676"/>
                  </a:lnTo>
                  <a:lnTo>
                    <a:pt x="68956" y="166807"/>
                  </a:lnTo>
                  <a:lnTo>
                    <a:pt x="45018" y="201439"/>
                  </a:lnTo>
                  <a:lnTo>
                    <a:pt x="25821" y="238300"/>
                  </a:lnTo>
                  <a:lnTo>
                    <a:pt x="11697" y="277122"/>
                  </a:lnTo>
                  <a:lnTo>
                    <a:pt x="2979" y="317635"/>
                  </a:lnTo>
                  <a:lnTo>
                    <a:pt x="0" y="359568"/>
                  </a:lnTo>
                  <a:lnTo>
                    <a:pt x="2979" y="401502"/>
                  </a:lnTo>
                  <a:lnTo>
                    <a:pt x="11697" y="442014"/>
                  </a:lnTo>
                  <a:lnTo>
                    <a:pt x="25821" y="480836"/>
                  </a:lnTo>
                  <a:lnTo>
                    <a:pt x="45018" y="517698"/>
                  </a:lnTo>
                  <a:lnTo>
                    <a:pt x="68956" y="552329"/>
                  </a:lnTo>
                  <a:lnTo>
                    <a:pt x="97303" y="584460"/>
                  </a:lnTo>
                  <a:lnTo>
                    <a:pt x="129726" y="613822"/>
                  </a:lnTo>
                  <a:lnTo>
                    <a:pt x="165893" y="640144"/>
                  </a:lnTo>
                  <a:lnTo>
                    <a:pt x="205472" y="663157"/>
                  </a:lnTo>
                  <a:lnTo>
                    <a:pt x="248130" y="682590"/>
                  </a:lnTo>
                  <a:lnTo>
                    <a:pt x="293536" y="698175"/>
                  </a:lnTo>
                  <a:lnTo>
                    <a:pt x="341356" y="709641"/>
                  </a:lnTo>
                  <a:lnTo>
                    <a:pt x="391259" y="716718"/>
                  </a:lnTo>
                  <a:lnTo>
                    <a:pt x="442912" y="719137"/>
                  </a:lnTo>
                  <a:lnTo>
                    <a:pt x="494565" y="716718"/>
                  </a:lnTo>
                  <a:lnTo>
                    <a:pt x="544468" y="709641"/>
                  </a:lnTo>
                  <a:lnTo>
                    <a:pt x="592288" y="698175"/>
                  </a:lnTo>
                  <a:lnTo>
                    <a:pt x="637694" y="682590"/>
                  </a:lnTo>
                  <a:lnTo>
                    <a:pt x="680352" y="663157"/>
                  </a:lnTo>
                  <a:lnTo>
                    <a:pt x="719931" y="640144"/>
                  </a:lnTo>
                  <a:lnTo>
                    <a:pt x="756098" y="613822"/>
                  </a:lnTo>
                  <a:lnTo>
                    <a:pt x="788521" y="584460"/>
                  </a:lnTo>
                  <a:lnTo>
                    <a:pt x="816868" y="552329"/>
                  </a:lnTo>
                  <a:lnTo>
                    <a:pt x="840806" y="517698"/>
                  </a:lnTo>
                  <a:lnTo>
                    <a:pt x="860003" y="480836"/>
                  </a:lnTo>
                  <a:lnTo>
                    <a:pt x="874127" y="442014"/>
                  </a:lnTo>
                  <a:lnTo>
                    <a:pt x="882845" y="401502"/>
                  </a:lnTo>
                  <a:lnTo>
                    <a:pt x="885825" y="359568"/>
                  </a:lnTo>
                  <a:lnTo>
                    <a:pt x="882845" y="317635"/>
                  </a:lnTo>
                  <a:lnTo>
                    <a:pt x="874127" y="277122"/>
                  </a:lnTo>
                  <a:lnTo>
                    <a:pt x="860003" y="238300"/>
                  </a:lnTo>
                  <a:lnTo>
                    <a:pt x="840806" y="201439"/>
                  </a:lnTo>
                  <a:lnTo>
                    <a:pt x="816868" y="166807"/>
                  </a:lnTo>
                  <a:lnTo>
                    <a:pt x="788521" y="134676"/>
                  </a:lnTo>
                  <a:lnTo>
                    <a:pt x="756098" y="105315"/>
                  </a:lnTo>
                  <a:lnTo>
                    <a:pt x="719931" y="78993"/>
                  </a:lnTo>
                  <a:lnTo>
                    <a:pt x="680352" y="55980"/>
                  </a:lnTo>
                  <a:lnTo>
                    <a:pt x="637694" y="36546"/>
                  </a:lnTo>
                  <a:lnTo>
                    <a:pt x="592288" y="20962"/>
                  </a:lnTo>
                  <a:lnTo>
                    <a:pt x="544468" y="9496"/>
                  </a:lnTo>
                  <a:lnTo>
                    <a:pt x="494565" y="2419"/>
                  </a:lnTo>
                  <a:lnTo>
                    <a:pt x="442912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4098924" y="1651000"/>
              <a:ext cx="885825" cy="719455"/>
            </a:xfrm>
            <a:custGeom>
              <a:avLst/>
              <a:gdLst/>
              <a:ahLst/>
              <a:cxnLst/>
              <a:rect l="l" t="t" r="r" b="b"/>
              <a:pathLst>
                <a:path w="885825" h="719455">
                  <a:moveTo>
                    <a:pt x="0" y="359569"/>
                  </a:moveTo>
                  <a:lnTo>
                    <a:pt x="2979" y="317635"/>
                  </a:lnTo>
                  <a:lnTo>
                    <a:pt x="11697" y="277123"/>
                  </a:lnTo>
                  <a:lnTo>
                    <a:pt x="25821" y="238301"/>
                  </a:lnTo>
                  <a:lnTo>
                    <a:pt x="45018" y="201439"/>
                  </a:lnTo>
                  <a:lnTo>
                    <a:pt x="68956" y="166808"/>
                  </a:lnTo>
                  <a:lnTo>
                    <a:pt x="97302" y="134676"/>
                  </a:lnTo>
                  <a:lnTo>
                    <a:pt x="129726" y="105315"/>
                  </a:lnTo>
                  <a:lnTo>
                    <a:pt x="165893" y="78993"/>
                  </a:lnTo>
                  <a:lnTo>
                    <a:pt x="205472" y="55980"/>
                  </a:lnTo>
                  <a:lnTo>
                    <a:pt x="248130" y="36547"/>
                  </a:lnTo>
                  <a:lnTo>
                    <a:pt x="293536" y="20962"/>
                  </a:lnTo>
                  <a:lnTo>
                    <a:pt x="341356" y="9496"/>
                  </a:lnTo>
                  <a:lnTo>
                    <a:pt x="391259" y="2419"/>
                  </a:lnTo>
                  <a:lnTo>
                    <a:pt x="442912" y="0"/>
                  </a:lnTo>
                  <a:lnTo>
                    <a:pt x="494565" y="2419"/>
                  </a:lnTo>
                  <a:lnTo>
                    <a:pt x="544468" y="9496"/>
                  </a:lnTo>
                  <a:lnTo>
                    <a:pt x="592288" y="20962"/>
                  </a:lnTo>
                  <a:lnTo>
                    <a:pt x="637694" y="36547"/>
                  </a:lnTo>
                  <a:lnTo>
                    <a:pt x="680352" y="55980"/>
                  </a:lnTo>
                  <a:lnTo>
                    <a:pt x="719931" y="78993"/>
                  </a:lnTo>
                  <a:lnTo>
                    <a:pt x="756098" y="105315"/>
                  </a:lnTo>
                  <a:lnTo>
                    <a:pt x="788522" y="134676"/>
                  </a:lnTo>
                  <a:lnTo>
                    <a:pt x="816868" y="166808"/>
                  </a:lnTo>
                  <a:lnTo>
                    <a:pt x="840806" y="201439"/>
                  </a:lnTo>
                  <a:lnTo>
                    <a:pt x="860003" y="238301"/>
                  </a:lnTo>
                  <a:lnTo>
                    <a:pt x="874127" y="277123"/>
                  </a:lnTo>
                  <a:lnTo>
                    <a:pt x="882845" y="317635"/>
                  </a:lnTo>
                  <a:lnTo>
                    <a:pt x="885825" y="359569"/>
                  </a:lnTo>
                  <a:lnTo>
                    <a:pt x="882845" y="401502"/>
                  </a:lnTo>
                  <a:lnTo>
                    <a:pt x="874127" y="442014"/>
                  </a:lnTo>
                  <a:lnTo>
                    <a:pt x="860003" y="480836"/>
                  </a:lnTo>
                  <a:lnTo>
                    <a:pt x="840806" y="517698"/>
                  </a:lnTo>
                  <a:lnTo>
                    <a:pt x="816868" y="552329"/>
                  </a:lnTo>
                  <a:lnTo>
                    <a:pt x="788522" y="584461"/>
                  </a:lnTo>
                  <a:lnTo>
                    <a:pt x="756098" y="613822"/>
                  </a:lnTo>
                  <a:lnTo>
                    <a:pt x="719931" y="640144"/>
                  </a:lnTo>
                  <a:lnTo>
                    <a:pt x="680352" y="663157"/>
                  </a:lnTo>
                  <a:lnTo>
                    <a:pt x="637694" y="682591"/>
                  </a:lnTo>
                  <a:lnTo>
                    <a:pt x="592288" y="698175"/>
                  </a:lnTo>
                  <a:lnTo>
                    <a:pt x="544468" y="709641"/>
                  </a:lnTo>
                  <a:lnTo>
                    <a:pt x="494565" y="716718"/>
                  </a:lnTo>
                  <a:lnTo>
                    <a:pt x="442912" y="719138"/>
                  </a:lnTo>
                  <a:lnTo>
                    <a:pt x="391259" y="716718"/>
                  </a:lnTo>
                  <a:lnTo>
                    <a:pt x="341356" y="709641"/>
                  </a:lnTo>
                  <a:lnTo>
                    <a:pt x="293536" y="698175"/>
                  </a:lnTo>
                  <a:lnTo>
                    <a:pt x="248130" y="682591"/>
                  </a:lnTo>
                  <a:lnTo>
                    <a:pt x="205472" y="663157"/>
                  </a:lnTo>
                  <a:lnTo>
                    <a:pt x="165893" y="640144"/>
                  </a:lnTo>
                  <a:lnTo>
                    <a:pt x="129726" y="613822"/>
                  </a:lnTo>
                  <a:lnTo>
                    <a:pt x="97302" y="584461"/>
                  </a:lnTo>
                  <a:lnTo>
                    <a:pt x="68956" y="552329"/>
                  </a:lnTo>
                  <a:lnTo>
                    <a:pt x="45018" y="517698"/>
                  </a:lnTo>
                  <a:lnTo>
                    <a:pt x="25821" y="480836"/>
                  </a:lnTo>
                  <a:lnTo>
                    <a:pt x="11697" y="442014"/>
                  </a:lnTo>
                  <a:lnTo>
                    <a:pt x="2979" y="401502"/>
                  </a:lnTo>
                  <a:lnTo>
                    <a:pt x="0" y="359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733925" y="193040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5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4733925" y="193040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5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4443412" y="193040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5">
                  <a:moveTo>
                    <a:pt x="179388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8" y="179387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4443412" y="193040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5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4152899" y="193040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5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4152899" y="193040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5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977900" y="2100440"/>
              <a:ext cx="7082155" cy="2609850"/>
            </a:xfrm>
            <a:custGeom>
              <a:avLst/>
              <a:gdLst/>
              <a:ahLst/>
              <a:cxnLst/>
              <a:rect l="l" t="t" r="r" b="b"/>
              <a:pathLst>
                <a:path w="7082155" h="2609850">
                  <a:moveTo>
                    <a:pt x="76200" y="1874659"/>
                  </a:moveTo>
                  <a:lnTo>
                    <a:pt x="69850" y="1861959"/>
                  </a:lnTo>
                  <a:lnTo>
                    <a:pt x="38100" y="1798459"/>
                  </a:lnTo>
                  <a:lnTo>
                    <a:pt x="0" y="1874659"/>
                  </a:lnTo>
                  <a:lnTo>
                    <a:pt x="33337" y="1874659"/>
                  </a:lnTo>
                  <a:lnTo>
                    <a:pt x="33337" y="2533472"/>
                  </a:lnTo>
                  <a:lnTo>
                    <a:pt x="0" y="2533472"/>
                  </a:lnTo>
                  <a:lnTo>
                    <a:pt x="38100" y="2609672"/>
                  </a:lnTo>
                  <a:lnTo>
                    <a:pt x="69850" y="2546185"/>
                  </a:lnTo>
                  <a:lnTo>
                    <a:pt x="76200" y="2533472"/>
                  </a:lnTo>
                  <a:lnTo>
                    <a:pt x="42862" y="2533472"/>
                  </a:lnTo>
                  <a:lnTo>
                    <a:pt x="42862" y="1874659"/>
                  </a:lnTo>
                  <a:lnTo>
                    <a:pt x="76200" y="1874659"/>
                  </a:lnTo>
                  <a:close/>
                </a:path>
                <a:path w="7082155" h="2609850">
                  <a:moveTo>
                    <a:pt x="1092200" y="1438109"/>
                  </a:moveTo>
                  <a:lnTo>
                    <a:pt x="1016000" y="1400009"/>
                  </a:lnTo>
                  <a:lnTo>
                    <a:pt x="1016000" y="1433347"/>
                  </a:lnTo>
                  <a:lnTo>
                    <a:pt x="503237" y="1433347"/>
                  </a:lnTo>
                  <a:lnTo>
                    <a:pt x="503237" y="1399997"/>
                  </a:lnTo>
                  <a:lnTo>
                    <a:pt x="427037" y="1438097"/>
                  </a:lnTo>
                  <a:lnTo>
                    <a:pt x="503237" y="1476197"/>
                  </a:lnTo>
                  <a:lnTo>
                    <a:pt x="503237" y="1442872"/>
                  </a:lnTo>
                  <a:lnTo>
                    <a:pt x="1016000" y="1442872"/>
                  </a:lnTo>
                  <a:lnTo>
                    <a:pt x="1016000" y="1476209"/>
                  </a:lnTo>
                  <a:lnTo>
                    <a:pt x="1082675" y="1442872"/>
                  </a:lnTo>
                  <a:lnTo>
                    <a:pt x="1028700" y="1442872"/>
                  </a:lnTo>
                  <a:lnTo>
                    <a:pt x="1082675" y="1442859"/>
                  </a:lnTo>
                  <a:lnTo>
                    <a:pt x="1092200" y="1438109"/>
                  </a:lnTo>
                  <a:close/>
                </a:path>
                <a:path w="7082155" h="2609850">
                  <a:moveTo>
                    <a:pt x="1489075" y="1874659"/>
                  </a:moveTo>
                  <a:lnTo>
                    <a:pt x="1482725" y="1861959"/>
                  </a:lnTo>
                  <a:lnTo>
                    <a:pt x="1450975" y="1798459"/>
                  </a:lnTo>
                  <a:lnTo>
                    <a:pt x="1412875" y="1874659"/>
                  </a:lnTo>
                  <a:lnTo>
                    <a:pt x="1446212" y="1874659"/>
                  </a:lnTo>
                  <a:lnTo>
                    <a:pt x="1446212" y="2533472"/>
                  </a:lnTo>
                  <a:lnTo>
                    <a:pt x="1412875" y="2533472"/>
                  </a:lnTo>
                  <a:lnTo>
                    <a:pt x="1450975" y="2609672"/>
                  </a:lnTo>
                  <a:lnTo>
                    <a:pt x="1482725" y="2546185"/>
                  </a:lnTo>
                  <a:lnTo>
                    <a:pt x="1489075" y="2533472"/>
                  </a:lnTo>
                  <a:lnTo>
                    <a:pt x="1455737" y="2533472"/>
                  </a:lnTo>
                  <a:lnTo>
                    <a:pt x="1455737" y="1874659"/>
                  </a:lnTo>
                  <a:lnTo>
                    <a:pt x="1489075" y="1874659"/>
                  </a:lnTo>
                  <a:close/>
                </a:path>
                <a:path w="7082155" h="2609850">
                  <a:moveTo>
                    <a:pt x="2890837" y="1874659"/>
                  </a:moveTo>
                  <a:lnTo>
                    <a:pt x="2884487" y="1861959"/>
                  </a:lnTo>
                  <a:lnTo>
                    <a:pt x="2852737" y="1798459"/>
                  </a:lnTo>
                  <a:lnTo>
                    <a:pt x="2814637" y="1874659"/>
                  </a:lnTo>
                  <a:lnTo>
                    <a:pt x="2847975" y="1874659"/>
                  </a:lnTo>
                  <a:lnTo>
                    <a:pt x="2847975" y="2533472"/>
                  </a:lnTo>
                  <a:lnTo>
                    <a:pt x="2814637" y="2533472"/>
                  </a:lnTo>
                  <a:lnTo>
                    <a:pt x="2852737" y="2609672"/>
                  </a:lnTo>
                  <a:lnTo>
                    <a:pt x="2884487" y="2546185"/>
                  </a:lnTo>
                  <a:lnTo>
                    <a:pt x="2890837" y="2533472"/>
                  </a:lnTo>
                  <a:lnTo>
                    <a:pt x="2857500" y="2533472"/>
                  </a:lnTo>
                  <a:lnTo>
                    <a:pt x="2857500" y="1874659"/>
                  </a:lnTo>
                  <a:lnTo>
                    <a:pt x="2890837" y="1874659"/>
                  </a:lnTo>
                  <a:close/>
                </a:path>
                <a:path w="7082155" h="2609850">
                  <a:moveTo>
                    <a:pt x="3121025" y="9347"/>
                  </a:moveTo>
                  <a:lnTo>
                    <a:pt x="3036341" y="0"/>
                  </a:lnTo>
                  <a:lnTo>
                    <a:pt x="3047885" y="31280"/>
                  </a:lnTo>
                  <a:lnTo>
                    <a:pt x="236512" y="1069111"/>
                  </a:lnTo>
                  <a:lnTo>
                    <a:pt x="224967" y="1037831"/>
                  </a:lnTo>
                  <a:lnTo>
                    <a:pt x="166687" y="1099959"/>
                  </a:lnTo>
                  <a:lnTo>
                    <a:pt x="251358" y="1109319"/>
                  </a:lnTo>
                  <a:lnTo>
                    <a:pt x="241439" y="1082446"/>
                  </a:lnTo>
                  <a:lnTo>
                    <a:pt x="239814" y="1078039"/>
                  </a:lnTo>
                  <a:lnTo>
                    <a:pt x="3051187" y="40208"/>
                  </a:lnTo>
                  <a:lnTo>
                    <a:pt x="3062732" y="71488"/>
                  </a:lnTo>
                  <a:lnTo>
                    <a:pt x="3104578" y="26873"/>
                  </a:lnTo>
                  <a:lnTo>
                    <a:pt x="3121025" y="9347"/>
                  </a:lnTo>
                  <a:close/>
                </a:path>
                <a:path w="7082155" h="2609850">
                  <a:moveTo>
                    <a:pt x="3214687" y="109359"/>
                  </a:moveTo>
                  <a:lnTo>
                    <a:pt x="3129635" y="114376"/>
                  </a:lnTo>
                  <a:lnTo>
                    <a:pt x="3146272" y="143268"/>
                  </a:lnTo>
                  <a:lnTo>
                    <a:pt x="1594002" y="1037170"/>
                  </a:lnTo>
                  <a:lnTo>
                    <a:pt x="1577365" y="1008291"/>
                  </a:lnTo>
                  <a:lnTo>
                    <a:pt x="1530350" y="1079322"/>
                  </a:lnTo>
                  <a:lnTo>
                    <a:pt x="1615389" y="1074318"/>
                  </a:lnTo>
                  <a:lnTo>
                    <a:pt x="1602409" y="1051763"/>
                  </a:lnTo>
                  <a:lnTo>
                    <a:pt x="1598752" y="1045425"/>
                  </a:lnTo>
                  <a:lnTo>
                    <a:pt x="3151022" y="151523"/>
                  </a:lnTo>
                  <a:lnTo>
                    <a:pt x="3167659" y="180403"/>
                  </a:lnTo>
                  <a:lnTo>
                    <a:pt x="3196437" y="136931"/>
                  </a:lnTo>
                  <a:lnTo>
                    <a:pt x="3214687" y="109359"/>
                  </a:lnTo>
                  <a:close/>
                </a:path>
                <a:path w="7082155" h="2609850">
                  <a:moveTo>
                    <a:pt x="3354387" y="269697"/>
                  </a:moveTo>
                  <a:lnTo>
                    <a:pt x="3283458" y="316903"/>
                  </a:lnTo>
                  <a:lnTo>
                    <a:pt x="3312388" y="333463"/>
                  </a:lnTo>
                  <a:lnTo>
                    <a:pt x="2924556" y="1010831"/>
                  </a:lnTo>
                  <a:lnTo>
                    <a:pt x="2895625" y="994270"/>
                  </a:lnTo>
                  <a:lnTo>
                    <a:pt x="2890837" y="1079322"/>
                  </a:lnTo>
                  <a:lnTo>
                    <a:pt x="2961754" y="1032129"/>
                  </a:lnTo>
                  <a:lnTo>
                    <a:pt x="2952077" y="1026591"/>
                  </a:lnTo>
                  <a:lnTo>
                    <a:pt x="2932823" y="1015568"/>
                  </a:lnTo>
                  <a:lnTo>
                    <a:pt x="3320656" y="338201"/>
                  </a:lnTo>
                  <a:lnTo>
                    <a:pt x="3349587" y="354761"/>
                  </a:lnTo>
                  <a:lnTo>
                    <a:pt x="3351403" y="322440"/>
                  </a:lnTo>
                  <a:lnTo>
                    <a:pt x="3354387" y="269697"/>
                  </a:lnTo>
                  <a:close/>
                </a:path>
                <a:path w="7082155" h="2609850">
                  <a:moveTo>
                    <a:pt x="3879850" y="1436522"/>
                  </a:moveTo>
                  <a:lnTo>
                    <a:pt x="3803650" y="1398422"/>
                  </a:lnTo>
                  <a:lnTo>
                    <a:pt x="3803650" y="1431759"/>
                  </a:lnTo>
                  <a:lnTo>
                    <a:pt x="3290887" y="1431759"/>
                  </a:lnTo>
                  <a:lnTo>
                    <a:pt x="3290887" y="1398409"/>
                  </a:lnTo>
                  <a:lnTo>
                    <a:pt x="3214687" y="1436509"/>
                  </a:lnTo>
                  <a:lnTo>
                    <a:pt x="3290887" y="1474609"/>
                  </a:lnTo>
                  <a:lnTo>
                    <a:pt x="3290887" y="1441284"/>
                  </a:lnTo>
                  <a:lnTo>
                    <a:pt x="3803650" y="1441284"/>
                  </a:lnTo>
                  <a:lnTo>
                    <a:pt x="3803650" y="1474622"/>
                  </a:lnTo>
                  <a:lnTo>
                    <a:pt x="3870325" y="1441284"/>
                  </a:lnTo>
                  <a:lnTo>
                    <a:pt x="3816350" y="1441284"/>
                  </a:lnTo>
                  <a:lnTo>
                    <a:pt x="3870325" y="1441272"/>
                  </a:lnTo>
                  <a:lnTo>
                    <a:pt x="3879850" y="1436522"/>
                  </a:lnTo>
                  <a:close/>
                </a:path>
                <a:path w="7082155" h="2609850">
                  <a:moveTo>
                    <a:pt x="4186237" y="1079322"/>
                  </a:moveTo>
                  <a:lnTo>
                    <a:pt x="4184332" y="1025855"/>
                  </a:lnTo>
                  <a:lnTo>
                    <a:pt x="4183202" y="994194"/>
                  </a:lnTo>
                  <a:lnTo>
                    <a:pt x="4153928" y="1010145"/>
                  </a:lnTo>
                  <a:lnTo>
                    <a:pt x="3796677" y="354965"/>
                  </a:lnTo>
                  <a:lnTo>
                    <a:pt x="3817124" y="343814"/>
                  </a:lnTo>
                  <a:lnTo>
                    <a:pt x="3825951" y="339001"/>
                  </a:lnTo>
                  <a:lnTo>
                    <a:pt x="3756025" y="290334"/>
                  </a:lnTo>
                  <a:lnTo>
                    <a:pt x="3759047" y="375475"/>
                  </a:lnTo>
                  <a:lnTo>
                    <a:pt x="3788321" y="359524"/>
                  </a:lnTo>
                  <a:lnTo>
                    <a:pt x="4145572" y="1014704"/>
                  </a:lnTo>
                  <a:lnTo>
                    <a:pt x="4116298" y="1030668"/>
                  </a:lnTo>
                  <a:lnTo>
                    <a:pt x="4186237" y="1079322"/>
                  </a:lnTo>
                  <a:close/>
                </a:path>
                <a:path w="7082155" h="2609850">
                  <a:moveTo>
                    <a:pt x="4303712" y="1874659"/>
                  </a:moveTo>
                  <a:lnTo>
                    <a:pt x="4297362" y="1861959"/>
                  </a:lnTo>
                  <a:lnTo>
                    <a:pt x="4265612" y="1798459"/>
                  </a:lnTo>
                  <a:lnTo>
                    <a:pt x="4227512" y="1874659"/>
                  </a:lnTo>
                  <a:lnTo>
                    <a:pt x="4260850" y="1874659"/>
                  </a:lnTo>
                  <a:lnTo>
                    <a:pt x="4260850" y="2533472"/>
                  </a:lnTo>
                  <a:lnTo>
                    <a:pt x="4227512" y="2533472"/>
                  </a:lnTo>
                  <a:lnTo>
                    <a:pt x="4265612" y="2609672"/>
                  </a:lnTo>
                  <a:lnTo>
                    <a:pt x="4297362" y="2546185"/>
                  </a:lnTo>
                  <a:lnTo>
                    <a:pt x="4303712" y="2533472"/>
                  </a:lnTo>
                  <a:lnTo>
                    <a:pt x="4270375" y="2533472"/>
                  </a:lnTo>
                  <a:lnTo>
                    <a:pt x="4270375" y="1874659"/>
                  </a:lnTo>
                  <a:lnTo>
                    <a:pt x="4303712" y="1874659"/>
                  </a:lnTo>
                  <a:close/>
                </a:path>
                <a:path w="7082155" h="2609850">
                  <a:moveTo>
                    <a:pt x="5308600" y="1196797"/>
                  </a:moveTo>
                  <a:lnTo>
                    <a:pt x="5290756" y="1165415"/>
                  </a:lnTo>
                  <a:lnTo>
                    <a:pt x="5266487" y="1122743"/>
                  </a:lnTo>
                  <a:lnTo>
                    <a:pt x="5247932" y="1150442"/>
                  </a:lnTo>
                  <a:lnTo>
                    <a:pt x="3902938" y="249415"/>
                  </a:lnTo>
                  <a:lnTo>
                    <a:pt x="3907675" y="242354"/>
                  </a:lnTo>
                  <a:lnTo>
                    <a:pt x="3921493" y="221716"/>
                  </a:lnTo>
                  <a:lnTo>
                    <a:pt x="3836987" y="210959"/>
                  </a:lnTo>
                  <a:lnTo>
                    <a:pt x="3879088" y="285026"/>
                  </a:lnTo>
                  <a:lnTo>
                    <a:pt x="3897642" y="257327"/>
                  </a:lnTo>
                  <a:lnTo>
                    <a:pt x="5242636" y="1158354"/>
                  </a:lnTo>
                  <a:lnTo>
                    <a:pt x="5224081" y="1186053"/>
                  </a:lnTo>
                  <a:lnTo>
                    <a:pt x="5308600" y="1196797"/>
                  </a:lnTo>
                  <a:close/>
                </a:path>
                <a:path w="7082155" h="2609850">
                  <a:moveTo>
                    <a:pt x="5668962" y="1874659"/>
                  </a:moveTo>
                  <a:lnTo>
                    <a:pt x="5662612" y="1861959"/>
                  </a:lnTo>
                  <a:lnTo>
                    <a:pt x="5630862" y="1798459"/>
                  </a:lnTo>
                  <a:lnTo>
                    <a:pt x="5592762" y="1874659"/>
                  </a:lnTo>
                  <a:lnTo>
                    <a:pt x="5626100" y="1874659"/>
                  </a:lnTo>
                  <a:lnTo>
                    <a:pt x="5626100" y="2533472"/>
                  </a:lnTo>
                  <a:lnTo>
                    <a:pt x="5592762" y="2533472"/>
                  </a:lnTo>
                  <a:lnTo>
                    <a:pt x="5630862" y="2609672"/>
                  </a:lnTo>
                  <a:lnTo>
                    <a:pt x="5662612" y="2546185"/>
                  </a:lnTo>
                  <a:lnTo>
                    <a:pt x="5668962" y="2533472"/>
                  </a:lnTo>
                  <a:lnTo>
                    <a:pt x="5635625" y="2533472"/>
                  </a:lnTo>
                  <a:lnTo>
                    <a:pt x="5635625" y="1874659"/>
                  </a:lnTo>
                  <a:lnTo>
                    <a:pt x="5668962" y="1874659"/>
                  </a:lnTo>
                  <a:close/>
                </a:path>
                <a:path w="7082155" h="2609850">
                  <a:moveTo>
                    <a:pt x="6629400" y="1438109"/>
                  </a:moveTo>
                  <a:lnTo>
                    <a:pt x="6553200" y="1400009"/>
                  </a:lnTo>
                  <a:lnTo>
                    <a:pt x="6553200" y="1433347"/>
                  </a:lnTo>
                  <a:lnTo>
                    <a:pt x="6040437" y="1433347"/>
                  </a:lnTo>
                  <a:lnTo>
                    <a:pt x="6040437" y="1399997"/>
                  </a:lnTo>
                  <a:lnTo>
                    <a:pt x="5964237" y="1438097"/>
                  </a:lnTo>
                  <a:lnTo>
                    <a:pt x="6040437" y="1476197"/>
                  </a:lnTo>
                  <a:lnTo>
                    <a:pt x="6040437" y="1442872"/>
                  </a:lnTo>
                  <a:lnTo>
                    <a:pt x="6553200" y="1442872"/>
                  </a:lnTo>
                  <a:lnTo>
                    <a:pt x="6553200" y="1476209"/>
                  </a:lnTo>
                  <a:lnTo>
                    <a:pt x="6619875" y="1442872"/>
                  </a:lnTo>
                  <a:lnTo>
                    <a:pt x="6565900" y="1442872"/>
                  </a:lnTo>
                  <a:lnTo>
                    <a:pt x="6619875" y="1442859"/>
                  </a:lnTo>
                  <a:lnTo>
                    <a:pt x="6629400" y="1438109"/>
                  </a:lnTo>
                  <a:close/>
                </a:path>
                <a:path w="7082155" h="2609850">
                  <a:moveTo>
                    <a:pt x="6784975" y="1176159"/>
                  </a:moveTo>
                  <a:lnTo>
                    <a:pt x="6767627" y="1155966"/>
                  </a:lnTo>
                  <a:lnTo>
                    <a:pt x="6729463" y="1111529"/>
                  </a:lnTo>
                  <a:lnTo>
                    <a:pt x="6716560" y="1142263"/>
                  </a:lnTo>
                  <a:lnTo>
                    <a:pt x="4078948" y="34467"/>
                  </a:lnTo>
                  <a:lnTo>
                    <a:pt x="4081005" y="29552"/>
                  </a:lnTo>
                  <a:lnTo>
                    <a:pt x="4091851" y="3733"/>
                  </a:lnTo>
                  <a:lnTo>
                    <a:pt x="4006850" y="9347"/>
                  </a:lnTo>
                  <a:lnTo>
                    <a:pt x="4062349" y="73990"/>
                  </a:lnTo>
                  <a:lnTo>
                    <a:pt x="4075252" y="43256"/>
                  </a:lnTo>
                  <a:lnTo>
                    <a:pt x="6712864" y="1151051"/>
                  </a:lnTo>
                  <a:lnTo>
                    <a:pt x="6699961" y="1181785"/>
                  </a:lnTo>
                  <a:lnTo>
                    <a:pt x="6784975" y="1176159"/>
                  </a:lnTo>
                  <a:close/>
                </a:path>
                <a:path w="7082155" h="2609850">
                  <a:moveTo>
                    <a:pt x="7081837" y="1874659"/>
                  </a:moveTo>
                  <a:lnTo>
                    <a:pt x="7075487" y="1861959"/>
                  </a:lnTo>
                  <a:lnTo>
                    <a:pt x="7043737" y="1798459"/>
                  </a:lnTo>
                  <a:lnTo>
                    <a:pt x="7005637" y="1874659"/>
                  </a:lnTo>
                  <a:lnTo>
                    <a:pt x="7038975" y="1874659"/>
                  </a:lnTo>
                  <a:lnTo>
                    <a:pt x="7038975" y="2533472"/>
                  </a:lnTo>
                  <a:lnTo>
                    <a:pt x="7005637" y="2533472"/>
                  </a:lnTo>
                  <a:lnTo>
                    <a:pt x="7043737" y="2609672"/>
                  </a:lnTo>
                  <a:lnTo>
                    <a:pt x="7075487" y="2546185"/>
                  </a:lnTo>
                  <a:lnTo>
                    <a:pt x="7081837" y="2533472"/>
                  </a:lnTo>
                  <a:lnTo>
                    <a:pt x="7048500" y="2533472"/>
                  </a:lnTo>
                  <a:lnTo>
                    <a:pt x="7048500" y="1874659"/>
                  </a:lnTo>
                  <a:lnTo>
                    <a:pt x="7081837" y="18746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984750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984750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4984750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7" y="179388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4984750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1" name="object 101"/>
          <p:cNvSpPr txBox="1"/>
          <p:nvPr/>
        </p:nvSpPr>
        <p:spPr>
          <a:xfrm>
            <a:off x="4997450" y="3329940"/>
            <a:ext cx="15430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7145" marR="5080" indent="-5080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C A</a:t>
            </a:r>
            <a:endParaRPr sz="1400">
              <a:latin typeface="Arial"/>
              <a:cs typeface="Arial"/>
            </a:endParaRPr>
          </a:p>
        </p:txBody>
      </p:sp>
      <p:sp>
        <p:nvSpPr>
          <p:cNvPr id="105" name="object 10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14 </a:t>
            </a:r>
            <a:r>
              <a:rPr spc="-50" dirty="0"/>
              <a:t>–</a:t>
            </a:r>
          </a:p>
        </p:txBody>
      </p:sp>
      <p:sp>
        <p:nvSpPr>
          <p:cNvPr id="102" name="object 102"/>
          <p:cNvSpPr txBox="1"/>
          <p:nvPr/>
        </p:nvSpPr>
        <p:spPr>
          <a:xfrm>
            <a:off x="5243512" y="3538537"/>
            <a:ext cx="179705" cy="179705"/>
          </a:xfrm>
          <a:prstGeom prst="rect">
            <a:avLst/>
          </a:prstGeom>
          <a:solidFill>
            <a:srgbClr val="FFCC99"/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B</a:t>
            </a:r>
            <a:endParaRPr sz="1400">
              <a:latin typeface="Arial"/>
              <a:cs typeface="Arial"/>
            </a:endParaRPr>
          </a:p>
        </p:txBody>
      </p:sp>
      <p:graphicFrame>
        <p:nvGraphicFramePr>
          <p:cNvPr id="103" name="object 103"/>
          <p:cNvGraphicFramePr>
            <a:graphicFrameLocks noGrp="1"/>
          </p:cNvGraphicFramePr>
          <p:nvPr/>
        </p:nvGraphicFramePr>
        <p:xfrm>
          <a:off x="6486525" y="4789487"/>
          <a:ext cx="179070" cy="537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A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B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C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04" name="object 104"/>
          <p:cNvSpPr txBox="1"/>
          <p:nvPr/>
        </p:nvSpPr>
        <p:spPr>
          <a:xfrm>
            <a:off x="790575" y="1461515"/>
            <a:ext cx="4110354" cy="6781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Ejemplo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3</a:t>
            </a:r>
            <a:r>
              <a:rPr sz="2000" spc="-10" dirty="0">
                <a:latin typeface="Times New Roman"/>
                <a:cs typeface="Times New Roman"/>
              </a:rPr>
              <a:t> bloques</a:t>
            </a:r>
            <a:endParaRPr sz="2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055"/>
              </a:spcBef>
              <a:tabLst>
                <a:tab pos="290195" algn="l"/>
                <a:tab pos="575945" algn="l"/>
              </a:tabLst>
            </a:pPr>
            <a:r>
              <a:rPr sz="1400" spc="-50" dirty="0">
                <a:latin typeface="Arial"/>
                <a:cs typeface="Arial"/>
              </a:rPr>
              <a:t>A</a:t>
            </a:r>
            <a:r>
              <a:rPr sz="1400" dirty="0">
                <a:latin typeface="Arial"/>
                <a:cs typeface="Arial"/>
              </a:rPr>
              <a:t>	</a:t>
            </a:r>
            <a:r>
              <a:rPr sz="1400" spc="-50" dirty="0">
                <a:latin typeface="Arial"/>
                <a:cs typeface="Arial"/>
              </a:rPr>
              <a:t>B</a:t>
            </a:r>
            <a:r>
              <a:rPr sz="1400" dirty="0">
                <a:latin typeface="Arial"/>
                <a:cs typeface="Arial"/>
              </a:rPr>
              <a:t>	</a:t>
            </a:r>
            <a:r>
              <a:rPr sz="1400" spc="-50" dirty="0">
                <a:latin typeface="Arial"/>
                <a:cs typeface="Arial"/>
              </a:rPr>
              <a:t>C</a:t>
            </a:r>
            <a:endParaRPr sz="14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755139">
              <a:lnSpc>
                <a:spcPct val="100000"/>
              </a:lnSpc>
              <a:spcBef>
                <a:spcPts val="100"/>
              </a:spcBef>
            </a:pPr>
            <a:r>
              <a:rPr dirty="0"/>
              <a:t>Ejercicio:</a:t>
            </a:r>
            <a:r>
              <a:rPr spc="-45" dirty="0"/>
              <a:t> </a:t>
            </a:r>
            <a:r>
              <a:rPr dirty="0"/>
              <a:t>perceptrón</a:t>
            </a:r>
            <a:r>
              <a:rPr spc="-35" dirty="0"/>
              <a:t> </a:t>
            </a:r>
            <a:r>
              <a:rPr spc="-10" dirty="0"/>
              <a:t>simple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64540" y="1205484"/>
            <a:ext cx="7557134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6545" marR="5080" indent="-284480">
              <a:lnSpc>
                <a:spcPct val="100000"/>
              </a:lnSpc>
              <a:spcBef>
                <a:spcPts val="1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Define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perceptron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(con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2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entradas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1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salida;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binarias)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que </a:t>
            </a:r>
            <a:r>
              <a:rPr sz="2000" dirty="0">
                <a:latin typeface="Times New Roman"/>
                <a:cs typeface="Times New Roman"/>
              </a:rPr>
              <a:t>calcule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lógica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implicación.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1172053" y="3536566"/>
            <a:ext cx="4107179" cy="1229360"/>
            <a:chOff x="1172053" y="3536566"/>
            <a:chExt cx="4107179" cy="1229360"/>
          </a:xfrm>
        </p:grpSpPr>
        <p:sp>
          <p:nvSpPr>
            <p:cNvPr id="11" name="object 11"/>
            <p:cNvSpPr/>
            <p:nvPr/>
          </p:nvSpPr>
          <p:spPr>
            <a:xfrm>
              <a:off x="3410436" y="3730359"/>
              <a:ext cx="981710" cy="1030605"/>
            </a:xfrm>
            <a:custGeom>
              <a:avLst/>
              <a:gdLst/>
              <a:ahLst/>
              <a:cxnLst/>
              <a:rect l="l" t="t" r="r" b="b"/>
              <a:pathLst>
                <a:path w="981710" h="1030604">
                  <a:moveTo>
                    <a:pt x="0" y="515107"/>
                  </a:moveTo>
                  <a:lnTo>
                    <a:pt x="2246" y="465498"/>
                  </a:lnTo>
                  <a:lnTo>
                    <a:pt x="8850" y="417224"/>
                  </a:lnTo>
                  <a:lnTo>
                    <a:pt x="19605" y="370500"/>
                  </a:lnTo>
                  <a:lnTo>
                    <a:pt x="34305" y="325542"/>
                  </a:lnTo>
                  <a:lnTo>
                    <a:pt x="52744" y="282565"/>
                  </a:lnTo>
                  <a:lnTo>
                    <a:pt x="74718" y="241787"/>
                  </a:lnTo>
                  <a:lnTo>
                    <a:pt x="100019" y="203421"/>
                  </a:lnTo>
                  <a:lnTo>
                    <a:pt x="128444" y="167685"/>
                  </a:lnTo>
                  <a:lnTo>
                    <a:pt x="159785" y="134795"/>
                  </a:lnTo>
                  <a:lnTo>
                    <a:pt x="193837" y="104965"/>
                  </a:lnTo>
                  <a:lnTo>
                    <a:pt x="230395" y="78412"/>
                  </a:lnTo>
                  <a:lnTo>
                    <a:pt x="269252" y="55352"/>
                  </a:lnTo>
                  <a:lnTo>
                    <a:pt x="310204" y="36001"/>
                  </a:lnTo>
                  <a:lnTo>
                    <a:pt x="353044" y="20574"/>
                  </a:lnTo>
                  <a:lnTo>
                    <a:pt x="397566" y="9288"/>
                  </a:lnTo>
                  <a:lnTo>
                    <a:pt x="443566" y="2358"/>
                  </a:lnTo>
                  <a:lnTo>
                    <a:pt x="490837" y="0"/>
                  </a:lnTo>
                  <a:lnTo>
                    <a:pt x="538108" y="2358"/>
                  </a:lnTo>
                  <a:lnTo>
                    <a:pt x="584108" y="9288"/>
                  </a:lnTo>
                  <a:lnTo>
                    <a:pt x="628630" y="20574"/>
                  </a:lnTo>
                  <a:lnTo>
                    <a:pt x="671470" y="36001"/>
                  </a:lnTo>
                  <a:lnTo>
                    <a:pt x="712422" y="55352"/>
                  </a:lnTo>
                  <a:lnTo>
                    <a:pt x="751279" y="78412"/>
                  </a:lnTo>
                  <a:lnTo>
                    <a:pt x="787837" y="104965"/>
                  </a:lnTo>
                  <a:lnTo>
                    <a:pt x="821889" y="134795"/>
                  </a:lnTo>
                  <a:lnTo>
                    <a:pt x="853230" y="167685"/>
                  </a:lnTo>
                  <a:lnTo>
                    <a:pt x="881655" y="203421"/>
                  </a:lnTo>
                  <a:lnTo>
                    <a:pt x="906956" y="241787"/>
                  </a:lnTo>
                  <a:lnTo>
                    <a:pt x="928930" y="282565"/>
                  </a:lnTo>
                  <a:lnTo>
                    <a:pt x="947369" y="325542"/>
                  </a:lnTo>
                  <a:lnTo>
                    <a:pt x="962069" y="370500"/>
                  </a:lnTo>
                  <a:lnTo>
                    <a:pt x="972824" y="417224"/>
                  </a:lnTo>
                  <a:lnTo>
                    <a:pt x="979428" y="465498"/>
                  </a:lnTo>
                  <a:lnTo>
                    <a:pt x="981675" y="515107"/>
                  </a:lnTo>
                  <a:lnTo>
                    <a:pt x="979428" y="564715"/>
                  </a:lnTo>
                  <a:lnTo>
                    <a:pt x="972824" y="612989"/>
                  </a:lnTo>
                  <a:lnTo>
                    <a:pt x="962069" y="659713"/>
                  </a:lnTo>
                  <a:lnTo>
                    <a:pt x="947369" y="704671"/>
                  </a:lnTo>
                  <a:lnTo>
                    <a:pt x="928930" y="747647"/>
                  </a:lnTo>
                  <a:lnTo>
                    <a:pt x="906956" y="788426"/>
                  </a:lnTo>
                  <a:lnTo>
                    <a:pt x="881655" y="826792"/>
                  </a:lnTo>
                  <a:lnTo>
                    <a:pt x="853230" y="862528"/>
                  </a:lnTo>
                  <a:lnTo>
                    <a:pt x="821889" y="895418"/>
                  </a:lnTo>
                  <a:lnTo>
                    <a:pt x="787837" y="925248"/>
                  </a:lnTo>
                  <a:lnTo>
                    <a:pt x="751279" y="951801"/>
                  </a:lnTo>
                  <a:lnTo>
                    <a:pt x="712422" y="974861"/>
                  </a:lnTo>
                  <a:lnTo>
                    <a:pt x="671470" y="994212"/>
                  </a:lnTo>
                  <a:lnTo>
                    <a:pt x="628630" y="1009639"/>
                  </a:lnTo>
                  <a:lnTo>
                    <a:pt x="584108" y="1020925"/>
                  </a:lnTo>
                  <a:lnTo>
                    <a:pt x="538108" y="1027855"/>
                  </a:lnTo>
                  <a:lnTo>
                    <a:pt x="490837" y="1030214"/>
                  </a:lnTo>
                  <a:lnTo>
                    <a:pt x="443566" y="1027855"/>
                  </a:lnTo>
                  <a:lnTo>
                    <a:pt x="397566" y="1020925"/>
                  </a:lnTo>
                  <a:lnTo>
                    <a:pt x="353044" y="1009639"/>
                  </a:lnTo>
                  <a:lnTo>
                    <a:pt x="310204" y="994212"/>
                  </a:lnTo>
                  <a:lnTo>
                    <a:pt x="269252" y="974861"/>
                  </a:lnTo>
                  <a:lnTo>
                    <a:pt x="230395" y="951801"/>
                  </a:lnTo>
                  <a:lnTo>
                    <a:pt x="193837" y="925248"/>
                  </a:lnTo>
                  <a:lnTo>
                    <a:pt x="159785" y="895418"/>
                  </a:lnTo>
                  <a:lnTo>
                    <a:pt x="128444" y="862528"/>
                  </a:lnTo>
                  <a:lnTo>
                    <a:pt x="100019" y="826792"/>
                  </a:lnTo>
                  <a:lnTo>
                    <a:pt x="74718" y="788426"/>
                  </a:lnTo>
                  <a:lnTo>
                    <a:pt x="52744" y="747647"/>
                  </a:lnTo>
                  <a:lnTo>
                    <a:pt x="34305" y="704671"/>
                  </a:lnTo>
                  <a:lnTo>
                    <a:pt x="19605" y="659713"/>
                  </a:lnTo>
                  <a:lnTo>
                    <a:pt x="8850" y="612989"/>
                  </a:lnTo>
                  <a:lnTo>
                    <a:pt x="2246" y="564715"/>
                  </a:lnTo>
                  <a:lnTo>
                    <a:pt x="0" y="51510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76815" y="3541328"/>
              <a:ext cx="2233930" cy="579755"/>
            </a:xfrm>
            <a:custGeom>
              <a:avLst/>
              <a:gdLst/>
              <a:ahLst/>
              <a:cxnLst/>
              <a:rect l="l" t="t" r="r" b="b"/>
              <a:pathLst>
                <a:path w="2233929" h="579754">
                  <a:moveTo>
                    <a:pt x="0" y="0"/>
                  </a:moveTo>
                  <a:lnTo>
                    <a:pt x="2233621" y="57969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76815" y="4332105"/>
              <a:ext cx="2233930" cy="428625"/>
            </a:xfrm>
            <a:custGeom>
              <a:avLst/>
              <a:gdLst/>
              <a:ahLst/>
              <a:cxnLst/>
              <a:rect l="l" t="t" r="r" b="b"/>
              <a:pathLst>
                <a:path w="2233929" h="428625">
                  <a:moveTo>
                    <a:pt x="0" y="428468"/>
                  </a:moveTo>
                  <a:lnTo>
                    <a:pt x="2233621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392110" y="4165128"/>
              <a:ext cx="882650" cy="9525"/>
            </a:xfrm>
            <a:custGeom>
              <a:avLst/>
              <a:gdLst/>
              <a:ahLst/>
              <a:cxnLst/>
              <a:rect l="l" t="t" r="r" b="b"/>
              <a:pathLst>
                <a:path w="882650" h="9525">
                  <a:moveTo>
                    <a:pt x="0" y="9452"/>
                  </a:moveTo>
                  <a:lnTo>
                    <a:pt x="882265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891539" y="4623307"/>
            <a:ext cx="254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932473" y="3309620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x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34073" y="3422396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5947288" y="2491427"/>
          <a:ext cx="1834514" cy="21056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454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29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2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4008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1800" b="1" spc="-37" baseline="-13888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R="173355" algn="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1800" b="1" spc="-37" baseline="-13888" dirty="0">
                          <a:latin typeface="Times New Roman"/>
                          <a:cs typeface="Times New Roman"/>
                        </a:rPr>
                        <a:t>2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R="12065"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800" b="1" spc="-10" dirty="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1800" b="1" spc="-15" baseline="-13888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800" b="1" spc="-10" dirty="0">
                          <a:latin typeface="Times New Roman"/>
                          <a:cs typeface="Times New Roman"/>
                        </a:rPr>
                        <a:t>→x</a:t>
                      </a:r>
                      <a:r>
                        <a:rPr sz="1800" b="1" spc="-15" baseline="-13888" dirty="0">
                          <a:latin typeface="Times New Roman"/>
                          <a:cs typeface="Times New Roman"/>
                        </a:rPr>
                        <a:t>2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6395">
                <a:tc>
                  <a:txBody>
                    <a:bodyPr/>
                    <a:lstStyle/>
                    <a:p>
                      <a:pPr marR="207645" algn="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R="166370" algn="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6395">
                <a:tc>
                  <a:txBody>
                    <a:bodyPr/>
                    <a:lstStyle/>
                    <a:p>
                      <a:pPr marR="207645" algn="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R="166370" algn="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6395">
                <a:tc>
                  <a:txBody>
                    <a:bodyPr/>
                    <a:lstStyle/>
                    <a:p>
                      <a:pPr marR="207645" algn="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R="166370" algn="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6395">
                <a:tc>
                  <a:txBody>
                    <a:bodyPr/>
                    <a:lstStyle/>
                    <a:p>
                      <a:pPr marR="207645" algn="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R="166370" algn="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2037525" y="3341115"/>
            <a:ext cx="2794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0,1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087671" y="4551172"/>
            <a:ext cx="2794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0,1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791017" y="4097020"/>
            <a:ext cx="2794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0,1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915267" y="3167379"/>
            <a:ext cx="7315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135" baseline="1736" dirty="0">
                <a:latin typeface="MS PGothic"/>
                <a:cs typeface="MS PGothic"/>
              </a:rPr>
              <a:t>✓✓</a:t>
            </a:r>
            <a:r>
              <a:rPr sz="2400" spc="127" baseline="1736" dirty="0">
                <a:latin typeface="MS PGothic"/>
                <a:cs typeface="MS PGothic"/>
              </a:rPr>
              <a:t> </a:t>
            </a:r>
            <a:r>
              <a:rPr sz="1600" spc="-50" dirty="0">
                <a:latin typeface="MS PGothic"/>
                <a:cs typeface="MS PGothic"/>
              </a:rPr>
              <a:t>✓</a:t>
            </a:r>
            <a:endParaRPr sz="1600">
              <a:latin typeface="MS PGothic"/>
              <a:cs typeface="MS PGothic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912337" y="3572764"/>
            <a:ext cx="7315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135" baseline="1736" dirty="0">
                <a:latin typeface="MS PGothic"/>
                <a:cs typeface="MS PGothic"/>
              </a:rPr>
              <a:t>✓</a:t>
            </a:r>
            <a:r>
              <a:rPr sz="1600" spc="90" dirty="0">
                <a:latin typeface="MS PGothic"/>
                <a:cs typeface="MS PGothic"/>
              </a:rPr>
              <a:t>✓</a:t>
            </a:r>
            <a:r>
              <a:rPr sz="1600" spc="85" dirty="0">
                <a:latin typeface="MS PGothic"/>
                <a:cs typeface="MS PGothic"/>
              </a:rPr>
              <a:t> </a:t>
            </a:r>
            <a:r>
              <a:rPr sz="1600" spc="-50" dirty="0">
                <a:latin typeface="MS PGothic"/>
                <a:cs typeface="MS PGothic"/>
              </a:rPr>
              <a:t>✓</a:t>
            </a:r>
            <a:endParaRPr sz="1600">
              <a:latin typeface="MS PGothic"/>
              <a:cs typeface="MS PGothic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901988" y="4258564"/>
            <a:ext cx="7315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135" baseline="1736" dirty="0">
                <a:latin typeface="MS PGothic"/>
                <a:cs typeface="MS PGothic"/>
              </a:rPr>
              <a:t>✓✓</a:t>
            </a:r>
            <a:r>
              <a:rPr sz="2400" spc="127" baseline="1736" dirty="0">
                <a:latin typeface="MS PGothic"/>
                <a:cs typeface="MS PGothic"/>
              </a:rPr>
              <a:t> </a:t>
            </a:r>
            <a:r>
              <a:rPr sz="1600" spc="-50" dirty="0">
                <a:latin typeface="MS PGothic"/>
                <a:cs typeface="MS PGothic"/>
              </a:rPr>
              <a:t>✓</a:t>
            </a:r>
            <a:endParaRPr sz="1600">
              <a:latin typeface="MS PGothic"/>
              <a:cs typeface="MS PGothic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934468" y="3895852"/>
            <a:ext cx="35369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aseline="1736" dirty="0">
                <a:latin typeface="Times New Roman"/>
                <a:cs typeface="Times New Roman"/>
              </a:rPr>
              <a:t>x</a:t>
            </a:r>
            <a:r>
              <a:rPr sz="2400" spc="135" baseline="1736" dirty="0">
                <a:latin typeface="Times New Roman"/>
                <a:cs typeface="Times New Roman"/>
              </a:rPr>
              <a:t>  </a:t>
            </a:r>
            <a:r>
              <a:rPr sz="1600" spc="-50" dirty="0">
                <a:latin typeface="Times New Roman"/>
                <a:cs typeface="Times New Roman"/>
              </a:rPr>
              <a:t>x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482884" y="3142996"/>
            <a:ext cx="127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0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27" name="object 27"/>
          <p:cNvGrpSpPr/>
          <p:nvPr/>
        </p:nvGrpSpPr>
        <p:grpSpPr>
          <a:xfrm>
            <a:off x="1970831" y="3115221"/>
            <a:ext cx="749300" cy="576580"/>
            <a:chOff x="1970831" y="3115221"/>
            <a:chExt cx="749300" cy="576580"/>
          </a:xfrm>
        </p:grpSpPr>
        <p:sp>
          <p:nvSpPr>
            <p:cNvPr id="28" name="object 28"/>
            <p:cNvSpPr/>
            <p:nvPr/>
          </p:nvSpPr>
          <p:spPr>
            <a:xfrm>
              <a:off x="2008931" y="3320723"/>
              <a:ext cx="285115" cy="332740"/>
            </a:xfrm>
            <a:custGeom>
              <a:avLst/>
              <a:gdLst/>
              <a:ahLst/>
              <a:cxnLst/>
              <a:rect l="l" t="t" r="r" b="b"/>
              <a:pathLst>
                <a:path w="285114" h="332739">
                  <a:moveTo>
                    <a:pt x="284694" y="0"/>
                  </a:moveTo>
                  <a:lnTo>
                    <a:pt x="0" y="332447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008931" y="3320723"/>
              <a:ext cx="285115" cy="332740"/>
            </a:xfrm>
            <a:custGeom>
              <a:avLst/>
              <a:gdLst/>
              <a:ahLst/>
              <a:cxnLst/>
              <a:rect l="l" t="t" r="r" b="b"/>
              <a:pathLst>
                <a:path w="285114" h="332739">
                  <a:moveTo>
                    <a:pt x="0" y="332448"/>
                  </a:moveTo>
                  <a:lnTo>
                    <a:pt x="284694" y="0"/>
                  </a:lnTo>
                </a:path>
              </a:pathLst>
            </a:custGeom>
            <a:ln w="76200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396724" y="3153321"/>
              <a:ext cx="285115" cy="332740"/>
            </a:xfrm>
            <a:custGeom>
              <a:avLst/>
              <a:gdLst/>
              <a:ahLst/>
              <a:cxnLst/>
              <a:rect l="l" t="t" r="r" b="b"/>
              <a:pathLst>
                <a:path w="285114" h="332739">
                  <a:moveTo>
                    <a:pt x="284693" y="0"/>
                  </a:moveTo>
                  <a:lnTo>
                    <a:pt x="0" y="332447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396724" y="3153321"/>
              <a:ext cx="285115" cy="332740"/>
            </a:xfrm>
            <a:custGeom>
              <a:avLst/>
              <a:gdLst/>
              <a:ahLst/>
              <a:cxnLst/>
              <a:rect l="l" t="t" r="r" b="b"/>
              <a:pathLst>
                <a:path w="285114" h="332739">
                  <a:moveTo>
                    <a:pt x="0" y="332448"/>
                  </a:moveTo>
                  <a:lnTo>
                    <a:pt x="284694" y="0"/>
                  </a:lnTo>
                </a:path>
              </a:pathLst>
            </a:custGeom>
            <a:ln w="76200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2870676" y="2978403"/>
            <a:ext cx="4495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-</a:t>
            </a:r>
            <a:r>
              <a:rPr sz="1600" spc="-20" dirty="0">
                <a:latin typeface="Times New Roman"/>
                <a:cs typeface="Times New Roman"/>
              </a:rPr>
              <a:t>0,15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8408615" y="3929379"/>
            <a:ext cx="2286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MS PGothic"/>
                <a:cs typeface="MS PGothic"/>
              </a:rPr>
              <a:t>✓</a:t>
            </a:r>
            <a:endParaRPr sz="1600">
              <a:latin typeface="MS PGothic"/>
              <a:cs typeface="MS PGothic"/>
            </a:endParaRPr>
          </a:p>
        </p:txBody>
      </p:sp>
      <p:pic>
        <p:nvPicPr>
          <p:cNvPr id="34" name="object 3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5" name="object 35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10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6195">
              <a:lnSpc>
                <a:spcPct val="100000"/>
              </a:lnSpc>
              <a:spcBef>
                <a:spcPts val="100"/>
              </a:spcBef>
            </a:pPr>
            <a:r>
              <a:rPr dirty="0"/>
              <a:t>Red</a:t>
            </a:r>
            <a:r>
              <a:rPr spc="-20" dirty="0"/>
              <a:t> </a:t>
            </a:r>
            <a:r>
              <a:rPr dirty="0"/>
              <a:t>de</a:t>
            </a:r>
            <a:r>
              <a:rPr spc="-5" dirty="0"/>
              <a:t> </a:t>
            </a:r>
            <a:r>
              <a:rPr dirty="0"/>
              <a:t>Perceptrónes</a:t>
            </a:r>
            <a:r>
              <a:rPr spc="-20" dirty="0"/>
              <a:t> </a:t>
            </a:r>
            <a:r>
              <a:rPr dirty="0"/>
              <a:t>de</a:t>
            </a:r>
            <a:r>
              <a:rPr spc="-5" dirty="0"/>
              <a:t> </a:t>
            </a:r>
            <a:r>
              <a:rPr dirty="0"/>
              <a:t>una</a:t>
            </a:r>
            <a:r>
              <a:rPr spc="-10" dirty="0"/>
              <a:t> </a:t>
            </a:r>
            <a:r>
              <a:rPr dirty="0"/>
              <a:t>capa</a:t>
            </a:r>
            <a:r>
              <a:rPr spc="-5" dirty="0"/>
              <a:t> </a:t>
            </a:r>
            <a:r>
              <a:rPr dirty="0"/>
              <a:t>para</a:t>
            </a:r>
            <a:r>
              <a:rPr spc="-10" dirty="0"/>
              <a:t> clasificación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64540" y="943355"/>
            <a:ext cx="751649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1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spc="-30" dirty="0">
                <a:latin typeface="Times New Roman"/>
                <a:cs typeface="Times New Roman"/>
              </a:rPr>
              <a:t>Varias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perceptrones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componer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simple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de</a:t>
            </a:r>
            <a:r>
              <a:rPr sz="2000" i="1" spc="-25" dirty="0">
                <a:latin typeface="Times New Roman"/>
                <a:cs typeface="Times New Roman"/>
              </a:rPr>
              <a:t> una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49019" y="1248155"/>
            <a:ext cx="6038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spc="-10" dirty="0">
                <a:latin typeface="Times New Roman"/>
                <a:cs typeface="Times New Roman"/>
              </a:rPr>
              <a:t>capa</a:t>
            </a:r>
            <a:r>
              <a:rPr sz="2000" spc="-1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64540" y="4905755"/>
            <a:ext cx="7904480" cy="1239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6545" marR="5080" indent="-284480">
              <a:lnSpc>
                <a:spcPct val="100000"/>
              </a:lnSpc>
              <a:spcBef>
                <a:spcPts val="1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Igual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única,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representa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(que </a:t>
            </a:r>
            <a:r>
              <a:rPr sz="2000" dirty="0">
                <a:latin typeface="Times New Roman"/>
                <a:cs typeface="Times New Roman"/>
              </a:rPr>
              <a:t>mapea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entradas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salidas)</a:t>
            </a:r>
            <a:endParaRPr sz="2000">
              <a:latin typeface="Times New Roman"/>
              <a:cs typeface="Times New Roman"/>
            </a:endParaRPr>
          </a:p>
          <a:p>
            <a:pPr marL="753745" marR="17145" lvl="1" indent="-284480">
              <a:lnSpc>
                <a:spcPts val="2090"/>
              </a:lnSpc>
              <a:spcBef>
                <a:spcPts val="640"/>
              </a:spcBef>
              <a:buChar char="•"/>
              <a:tabLst>
                <a:tab pos="753745" algn="l"/>
                <a:tab pos="754380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comportamiento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red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calcula)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está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determinado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los </a:t>
            </a:r>
            <a:r>
              <a:rPr sz="1800" dirty="0">
                <a:latin typeface="Times New Roman"/>
                <a:cs typeface="Times New Roman"/>
              </a:rPr>
              <a:t>pesos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asociados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conexiones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sesgos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neuronas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5135562" y="1677987"/>
            <a:ext cx="1122680" cy="1592580"/>
            <a:chOff x="5135562" y="1677987"/>
            <a:chExt cx="1122680" cy="1592580"/>
          </a:xfrm>
        </p:grpSpPr>
        <p:sp>
          <p:nvSpPr>
            <p:cNvPr id="13" name="object 13"/>
            <p:cNvSpPr/>
            <p:nvPr/>
          </p:nvSpPr>
          <p:spPr>
            <a:xfrm>
              <a:off x="5140325" y="1682750"/>
              <a:ext cx="1047750" cy="382905"/>
            </a:xfrm>
            <a:custGeom>
              <a:avLst/>
              <a:gdLst/>
              <a:ahLst/>
              <a:cxnLst/>
              <a:rect l="l" t="t" r="r" b="b"/>
              <a:pathLst>
                <a:path w="1047750" h="382905">
                  <a:moveTo>
                    <a:pt x="523875" y="0"/>
                  </a:moveTo>
                  <a:lnTo>
                    <a:pt x="458161" y="1490"/>
                  </a:lnTo>
                  <a:lnTo>
                    <a:pt x="394883" y="5842"/>
                  </a:lnTo>
                  <a:lnTo>
                    <a:pt x="334532" y="12876"/>
                  </a:lnTo>
                  <a:lnTo>
                    <a:pt x="277598" y="22413"/>
                  </a:lnTo>
                  <a:lnTo>
                    <a:pt x="224574" y="34273"/>
                  </a:lnTo>
                  <a:lnTo>
                    <a:pt x="175948" y="48278"/>
                  </a:lnTo>
                  <a:lnTo>
                    <a:pt x="132214" y="64247"/>
                  </a:lnTo>
                  <a:lnTo>
                    <a:pt x="93861" y="82003"/>
                  </a:lnTo>
                  <a:lnTo>
                    <a:pt x="35262" y="122154"/>
                  </a:lnTo>
                  <a:lnTo>
                    <a:pt x="4081" y="167298"/>
                  </a:lnTo>
                  <a:lnTo>
                    <a:pt x="0" y="191293"/>
                  </a:lnTo>
                  <a:lnTo>
                    <a:pt x="4081" y="215289"/>
                  </a:lnTo>
                  <a:lnTo>
                    <a:pt x="35262" y="260432"/>
                  </a:lnTo>
                  <a:lnTo>
                    <a:pt x="93861" y="300584"/>
                  </a:lnTo>
                  <a:lnTo>
                    <a:pt x="132214" y="318339"/>
                  </a:lnTo>
                  <a:lnTo>
                    <a:pt x="175948" y="334309"/>
                  </a:lnTo>
                  <a:lnTo>
                    <a:pt x="224574" y="348314"/>
                  </a:lnTo>
                  <a:lnTo>
                    <a:pt x="277598" y="360174"/>
                  </a:lnTo>
                  <a:lnTo>
                    <a:pt x="334532" y="369711"/>
                  </a:lnTo>
                  <a:lnTo>
                    <a:pt x="394883" y="376745"/>
                  </a:lnTo>
                  <a:lnTo>
                    <a:pt x="458161" y="381097"/>
                  </a:lnTo>
                  <a:lnTo>
                    <a:pt x="523875" y="382587"/>
                  </a:lnTo>
                  <a:lnTo>
                    <a:pt x="589588" y="381097"/>
                  </a:lnTo>
                  <a:lnTo>
                    <a:pt x="652866" y="376745"/>
                  </a:lnTo>
                  <a:lnTo>
                    <a:pt x="713217" y="369711"/>
                  </a:lnTo>
                  <a:lnTo>
                    <a:pt x="770151" y="360174"/>
                  </a:lnTo>
                  <a:lnTo>
                    <a:pt x="823175" y="348314"/>
                  </a:lnTo>
                  <a:lnTo>
                    <a:pt x="871801" y="334309"/>
                  </a:lnTo>
                  <a:lnTo>
                    <a:pt x="915535" y="318339"/>
                  </a:lnTo>
                  <a:lnTo>
                    <a:pt x="953888" y="300584"/>
                  </a:lnTo>
                  <a:lnTo>
                    <a:pt x="1012487" y="260432"/>
                  </a:lnTo>
                  <a:lnTo>
                    <a:pt x="1043668" y="215289"/>
                  </a:lnTo>
                  <a:lnTo>
                    <a:pt x="1047750" y="191293"/>
                  </a:lnTo>
                  <a:lnTo>
                    <a:pt x="1043668" y="167298"/>
                  </a:lnTo>
                  <a:lnTo>
                    <a:pt x="1012487" y="122154"/>
                  </a:lnTo>
                  <a:lnTo>
                    <a:pt x="953888" y="82003"/>
                  </a:lnTo>
                  <a:lnTo>
                    <a:pt x="915535" y="64247"/>
                  </a:lnTo>
                  <a:lnTo>
                    <a:pt x="871801" y="48278"/>
                  </a:lnTo>
                  <a:lnTo>
                    <a:pt x="823175" y="34273"/>
                  </a:lnTo>
                  <a:lnTo>
                    <a:pt x="770151" y="22413"/>
                  </a:lnTo>
                  <a:lnTo>
                    <a:pt x="713217" y="12876"/>
                  </a:lnTo>
                  <a:lnTo>
                    <a:pt x="652866" y="5842"/>
                  </a:lnTo>
                  <a:lnTo>
                    <a:pt x="589588" y="1490"/>
                  </a:lnTo>
                  <a:lnTo>
                    <a:pt x="523875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140325" y="1682750"/>
              <a:ext cx="1047750" cy="382905"/>
            </a:xfrm>
            <a:custGeom>
              <a:avLst/>
              <a:gdLst/>
              <a:ahLst/>
              <a:cxnLst/>
              <a:rect l="l" t="t" r="r" b="b"/>
              <a:pathLst>
                <a:path w="1047750" h="382905">
                  <a:moveTo>
                    <a:pt x="0" y="191294"/>
                  </a:moveTo>
                  <a:lnTo>
                    <a:pt x="15999" y="144192"/>
                  </a:lnTo>
                  <a:lnTo>
                    <a:pt x="61380" y="101365"/>
                  </a:lnTo>
                  <a:lnTo>
                    <a:pt x="132214" y="64248"/>
                  </a:lnTo>
                  <a:lnTo>
                    <a:pt x="175948" y="48278"/>
                  </a:lnTo>
                  <a:lnTo>
                    <a:pt x="224573" y="34273"/>
                  </a:lnTo>
                  <a:lnTo>
                    <a:pt x="277598" y="22413"/>
                  </a:lnTo>
                  <a:lnTo>
                    <a:pt x="334532" y="12876"/>
                  </a:lnTo>
                  <a:lnTo>
                    <a:pt x="394883" y="5842"/>
                  </a:lnTo>
                  <a:lnTo>
                    <a:pt x="458161" y="1490"/>
                  </a:lnTo>
                  <a:lnTo>
                    <a:pt x="523875" y="0"/>
                  </a:lnTo>
                  <a:lnTo>
                    <a:pt x="589588" y="1490"/>
                  </a:lnTo>
                  <a:lnTo>
                    <a:pt x="652866" y="5842"/>
                  </a:lnTo>
                  <a:lnTo>
                    <a:pt x="713217" y="12876"/>
                  </a:lnTo>
                  <a:lnTo>
                    <a:pt x="770151" y="22413"/>
                  </a:lnTo>
                  <a:lnTo>
                    <a:pt x="823176" y="34273"/>
                  </a:lnTo>
                  <a:lnTo>
                    <a:pt x="871801" y="48278"/>
                  </a:lnTo>
                  <a:lnTo>
                    <a:pt x="915535" y="64248"/>
                  </a:lnTo>
                  <a:lnTo>
                    <a:pt x="953889" y="82003"/>
                  </a:lnTo>
                  <a:lnTo>
                    <a:pt x="1012487" y="122155"/>
                  </a:lnTo>
                  <a:lnTo>
                    <a:pt x="1043668" y="167298"/>
                  </a:lnTo>
                  <a:lnTo>
                    <a:pt x="1047750" y="191294"/>
                  </a:lnTo>
                  <a:lnTo>
                    <a:pt x="1043668" y="215289"/>
                  </a:lnTo>
                  <a:lnTo>
                    <a:pt x="1012487" y="260432"/>
                  </a:lnTo>
                  <a:lnTo>
                    <a:pt x="953889" y="300584"/>
                  </a:lnTo>
                  <a:lnTo>
                    <a:pt x="915535" y="318339"/>
                  </a:lnTo>
                  <a:lnTo>
                    <a:pt x="871801" y="334309"/>
                  </a:lnTo>
                  <a:lnTo>
                    <a:pt x="823176" y="348314"/>
                  </a:lnTo>
                  <a:lnTo>
                    <a:pt x="770151" y="360174"/>
                  </a:lnTo>
                  <a:lnTo>
                    <a:pt x="713217" y="369711"/>
                  </a:lnTo>
                  <a:lnTo>
                    <a:pt x="652866" y="376745"/>
                  </a:lnTo>
                  <a:lnTo>
                    <a:pt x="589588" y="381097"/>
                  </a:lnTo>
                  <a:lnTo>
                    <a:pt x="523875" y="382588"/>
                  </a:lnTo>
                  <a:lnTo>
                    <a:pt x="458161" y="381097"/>
                  </a:lnTo>
                  <a:lnTo>
                    <a:pt x="394883" y="376745"/>
                  </a:lnTo>
                  <a:lnTo>
                    <a:pt x="334532" y="369711"/>
                  </a:lnTo>
                  <a:lnTo>
                    <a:pt x="277598" y="360174"/>
                  </a:lnTo>
                  <a:lnTo>
                    <a:pt x="224573" y="348314"/>
                  </a:lnTo>
                  <a:lnTo>
                    <a:pt x="175948" y="334309"/>
                  </a:lnTo>
                  <a:lnTo>
                    <a:pt x="132214" y="318339"/>
                  </a:lnTo>
                  <a:lnTo>
                    <a:pt x="93860" y="300584"/>
                  </a:lnTo>
                  <a:lnTo>
                    <a:pt x="35262" y="260432"/>
                  </a:lnTo>
                  <a:lnTo>
                    <a:pt x="4081" y="215289"/>
                  </a:lnTo>
                  <a:lnTo>
                    <a:pt x="0" y="19129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205412" y="2281237"/>
              <a:ext cx="1047750" cy="382905"/>
            </a:xfrm>
            <a:custGeom>
              <a:avLst/>
              <a:gdLst/>
              <a:ahLst/>
              <a:cxnLst/>
              <a:rect l="l" t="t" r="r" b="b"/>
              <a:pathLst>
                <a:path w="1047750" h="382905">
                  <a:moveTo>
                    <a:pt x="523875" y="0"/>
                  </a:moveTo>
                  <a:lnTo>
                    <a:pt x="458161" y="1490"/>
                  </a:lnTo>
                  <a:lnTo>
                    <a:pt x="394883" y="5842"/>
                  </a:lnTo>
                  <a:lnTo>
                    <a:pt x="334532" y="12876"/>
                  </a:lnTo>
                  <a:lnTo>
                    <a:pt x="277598" y="22413"/>
                  </a:lnTo>
                  <a:lnTo>
                    <a:pt x="224574" y="34273"/>
                  </a:lnTo>
                  <a:lnTo>
                    <a:pt x="175948" y="48278"/>
                  </a:lnTo>
                  <a:lnTo>
                    <a:pt x="132214" y="64247"/>
                  </a:lnTo>
                  <a:lnTo>
                    <a:pt x="93861" y="82003"/>
                  </a:lnTo>
                  <a:lnTo>
                    <a:pt x="35262" y="122154"/>
                  </a:lnTo>
                  <a:lnTo>
                    <a:pt x="4081" y="167298"/>
                  </a:lnTo>
                  <a:lnTo>
                    <a:pt x="0" y="191293"/>
                  </a:lnTo>
                  <a:lnTo>
                    <a:pt x="4081" y="215289"/>
                  </a:lnTo>
                  <a:lnTo>
                    <a:pt x="35262" y="260432"/>
                  </a:lnTo>
                  <a:lnTo>
                    <a:pt x="93861" y="300584"/>
                  </a:lnTo>
                  <a:lnTo>
                    <a:pt x="132214" y="318339"/>
                  </a:lnTo>
                  <a:lnTo>
                    <a:pt x="175948" y="334309"/>
                  </a:lnTo>
                  <a:lnTo>
                    <a:pt x="224574" y="348314"/>
                  </a:lnTo>
                  <a:lnTo>
                    <a:pt x="277598" y="360174"/>
                  </a:lnTo>
                  <a:lnTo>
                    <a:pt x="334532" y="369711"/>
                  </a:lnTo>
                  <a:lnTo>
                    <a:pt x="394883" y="376745"/>
                  </a:lnTo>
                  <a:lnTo>
                    <a:pt x="458161" y="381097"/>
                  </a:lnTo>
                  <a:lnTo>
                    <a:pt x="523875" y="382587"/>
                  </a:lnTo>
                  <a:lnTo>
                    <a:pt x="589588" y="381097"/>
                  </a:lnTo>
                  <a:lnTo>
                    <a:pt x="652866" y="376745"/>
                  </a:lnTo>
                  <a:lnTo>
                    <a:pt x="713218" y="369711"/>
                  </a:lnTo>
                  <a:lnTo>
                    <a:pt x="770151" y="360174"/>
                  </a:lnTo>
                  <a:lnTo>
                    <a:pt x="823176" y="348314"/>
                  </a:lnTo>
                  <a:lnTo>
                    <a:pt x="871801" y="334309"/>
                  </a:lnTo>
                  <a:lnTo>
                    <a:pt x="915536" y="318339"/>
                  </a:lnTo>
                  <a:lnTo>
                    <a:pt x="953889" y="300584"/>
                  </a:lnTo>
                  <a:lnTo>
                    <a:pt x="1012487" y="260432"/>
                  </a:lnTo>
                  <a:lnTo>
                    <a:pt x="1043668" y="215289"/>
                  </a:lnTo>
                  <a:lnTo>
                    <a:pt x="1047750" y="191293"/>
                  </a:lnTo>
                  <a:lnTo>
                    <a:pt x="1043668" y="167298"/>
                  </a:lnTo>
                  <a:lnTo>
                    <a:pt x="1012487" y="122154"/>
                  </a:lnTo>
                  <a:lnTo>
                    <a:pt x="953889" y="82003"/>
                  </a:lnTo>
                  <a:lnTo>
                    <a:pt x="915536" y="64247"/>
                  </a:lnTo>
                  <a:lnTo>
                    <a:pt x="871801" y="48278"/>
                  </a:lnTo>
                  <a:lnTo>
                    <a:pt x="823176" y="34273"/>
                  </a:lnTo>
                  <a:lnTo>
                    <a:pt x="770151" y="22413"/>
                  </a:lnTo>
                  <a:lnTo>
                    <a:pt x="713218" y="12876"/>
                  </a:lnTo>
                  <a:lnTo>
                    <a:pt x="652866" y="5842"/>
                  </a:lnTo>
                  <a:lnTo>
                    <a:pt x="589588" y="1490"/>
                  </a:lnTo>
                  <a:lnTo>
                    <a:pt x="523875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205412" y="2281237"/>
              <a:ext cx="1047750" cy="382905"/>
            </a:xfrm>
            <a:custGeom>
              <a:avLst/>
              <a:gdLst/>
              <a:ahLst/>
              <a:cxnLst/>
              <a:rect l="l" t="t" r="r" b="b"/>
              <a:pathLst>
                <a:path w="1047750" h="382905">
                  <a:moveTo>
                    <a:pt x="0" y="191293"/>
                  </a:moveTo>
                  <a:lnTo>
                    <a:pt x="15999" y="144192"/>
                  </a:lnTo>
                  <a:lnTo>
                    <a:pt x="61380" y="101365"/>
                  </a:lnTo>
                  <a:lnTo>
                    <a:pt x="132214" y="64247"/>
                  </a:lnTo>
                  <a:lnTo>
                    <a:pt x="175948" y="48278"/>
                  </a:lnTo>
                  <a:lnTo>
                    <a:pt x="224573" y="34273"/>
                  </a:lnTo>
                  <a:lnTo>
                    <a:pt x="277598" y="22413"/>
                  </a:lnTo>
                  <a:lnTo>
                    <a:pt x="334532" y="12876"/>
                  </a:lnTo>
                  <a:lnTo>
                    <a:pt x="394883" y="5842"/>
                  </a:lnTo>
                  <a:lnTo>
                    <a:pt x="458161" y="1490"/>
                  </a:lnTo>
                  <a:lnTo>
                    <a:pt x="523875" y="0"/>
                  </a:lnTo>
                  <a:lnTo>
                    <a:pt x="589588" y="1490"/>
                  </a:lnTo>
                  <a:lnTo>
                    <a:pt x="652866" y="5842"/>
                  </a:lnTo>
                  <a:lnTo>
                    <a:pt x="713217" y="12876"/>
                  </a:lnTo>
                  <a:lnTo>
                    <a:pt x="770151" y="22413"/>
                  </a:lnTo>
                  <a:lnTo>
                    <a:pt x="823176" y="34273"/>
                  </a:lnTo>
                  <a:lnTo>
                    <a:pt x="871801" y="48278"/>
                  </a:lnTo>
                  <a:lnTo>
                    <a:pt x="915535" y="64247"/>
                  </a:lnTo>
                  <a:lnTo>
                    <a:pt x="953889" y="82003"/>
                  </a:lnTo>
                  <a:lnTo>
                    <a:pt x="1012487" y="122154"/>
                  </a:lnTo>
                  <a:lnTo>
                    <a:pt x="1043668" y="167298"/>
                  </a:lnTo>
                  <a:lnTo>
                    <a:pt x="1047750" y="191293"/>
                  </a:lnTo>
                  <a:lnTo>
                    <a:pt x="1043668" y="215288"/>
                  </a:lnTo>
                  <a:lnTo>
                    <a:pt x="1012487" y="260432"/>
                  </a:lnTo>
                  <a:lnTo>
                    <a:pt x="953889" y="300583"/>
                  </a:lnTo>
                  <a:lnTo>
                    <a:pt x="915535" y="318339"/>
                  </a:lnTo>
                  <a:lnTo>
                    <a:pt x="871801" y="334308"/>
                  </a:lnTo>
                  <a:lnTo>
                    <a:pt x="823176" y="348313"/>
                  </a:lnTo>
                  <a:lnTo>
                    <a:pt x="770151" y="360173"/>
                  </a:lnTo>
                  <a:lnTo>
                    <a:pt x="713217" y="369710"/>
                  </a:lnTo>
                  <a:lnTo>
                    <a:pt x="652866" y="376744"/>
                  </a:lnTo>
                  <a:lnTo>
                    <a:pt x="589588" y="381096"/>
                  </a:lnTo>
                  <a:lnTo>
                    <a:pt x="523875" y="382587"/>
                  </a:lnTo>
                  <a:lnTo>
                    <a:pt x="458161" y="381096"/>
                  </a:lnTo>
                  <a:lnTo>
                    <a:pt x="394883" y="376744"/>
                  </a:lnTo>
                  <a:lnTo>
                    <a:pt x="334532" y="369710"/>
                  </a:lnTo>
                  <a:lnTo>
                    <a:pt x="277598" y="360173"/>
                  </a:lnTo>
                  <a:lnTo>
                    <a:pt x="224573" y="348313"/>
                  </a:lnTo>
                  <a:lnTo>
                    <a:pt x="175948" y="334308"/>
                  </a:lnTo>
                  <a:lnTo>
                    <a:pt x="132214" y="318339"/>
                  </a:lnTo>
                  <a:lnTo>
                    <a:pt x="93860" y="300583"/>
                  </a:lnTo>
                  <a:lnTo>
                    <a:pt x="35262" y="260432"/>
                  </a:lnTo>
                  <a:lnTo>
                    <a:pt x="4081" y="215288"/>
                  </a:lnTo>
                  <a:lnTo>
                    <a:pt x="0" y="19129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205412" y="2882900"/>
              <a:ext cx="1047750" cy="382905"/>
            </a:xfrm>
            <a:custGeom>
              <a:avLst/>
              <a:gdLst/>
              <a:ahLst/>
              <a:cxnLst/>
              <a:rect l="l" t="t" r="r" b="b"/>
              <a:pathLst>
                <a:path w="1047750" h="382904">
                  <a:moveTo>
                    <a:pt x="523875" y="0"/>
                  </a:moveTo>
                  <a:lnTo>
                    <a:pt x="458161" y="1490"/>
                  </a:lnTo>
                  <a:lnTo>
                    <a:pt x="394883" y="5842"/>
                  </a:lnTo>
                  <a:lnTo>
                    <a:pt x="334532" y="12876"/>
                  </a:lnTo>
                  <a:lnTo>
                    <a:pt x="277598" y="22413"/>
                  </a:lnTo>
                  <a:lnTo>
                    <a:pt x="224574" y="34273"/>
                  </a:lnTo>
                  <a:lnTo>
                    <a:pt x="175948" y="48278"/>
                  </a:lnTo>
                  <a:lnTo>
                    <a:pt x="132214" y="64247"/>
                  </a:lnTo>
                  <a:lnTo>
                    <a:pt x="93861" y="82003"/>
                  </a:lnTo>
                  <a:lnTo>
                    <a:pt x="35262" y="122154"/>
                  </a:lnTo>
                  <a:lnTo>
                    <a:pt x="4081" y="167298"/>
                  </a:lnTo>
                  <a:lnTo>
                    <a:pt x="0" y="191293"/>
                  </a:lnTo>
                  <a:lnTo>
                    <a:pt x="4081" y="215289"/>
                  </a:lnTo>
                  <a:lnTo>
                    <a:pt x="35262" y="260432"/>
                  </a:lnTo>
                  <a:lnTo>
                    <a:pt x="93861" y="300584"/>
                  </a:lnTo>
                  <a:lnTo>
                    <a:pt x="132214" y="318339"/>
                  </a:lnTo>
                  <a:lnTo>
                    <a:pt x="175948" y="334309"/>
                  </a:lnTo>
                  <a:lnTo>
                    <a:pt x="224574" y="348314"/>
                  </a:lnTo>
                  <a:lnTo>
                    <a:pt x="277598" y="360174"/>
                  </a:lnTo>
                  <a:lnTo>
                    <a:pt x="334532" y="369711"/>
                  </a:lnTo>
                  <a:lnTo>
                    <a:pt x="394883" y="376745"/>
                  </a:lnTo>
                  <a:lnTo>
                    <a:pt x="458161" y="381097"/>
                  </a:lnTo>
                  <a:lnTo>
                    <a:pt x="523875" y="382587"/>
                  </a:lnTo>
                  <a:lnTo>
                    <a:pt x="589588" y="381097"/>
                  </a:lnTo>
                  <a:lnTo>
                    <a:pt x="652866" y="376745"/>
                  </a:lnTo>
                  <a:lnTo>
                    <a:pt x="713218" y="369711"/>
                  </a:lnTo>
                  <a:lnTo>
                    <a:pt x="770151" y="360174"/>
                  </a:lnTo>
                  <a:lnTo>
                    <a:pt x="823176" y="348314"/>
                  </a:lnTo>
                  <a:lnTo>
                    <a:pt x="871801" y="334309"/>
                  </a:lnTo>
                  <a:lnTo>
                    <a:pt x="915536" y="318339"/>
                  </a:lnTo>
                  <a:lnTo>
                    <a:pt x="953889" y="300584"/>
                  </a:lnTo>
                  <a:lnTo>
                    <a:pt x="1012487" y="260432"/>
                  </a:lnTo>
                  <a:lnTo>
                    <a:pt x="1043668" y="215289"/>
                  </a:lnTo>
                  <a:lnTo>
                    <a:pt x="1047750" y="191293"/>
                  </a:lnTo>
                  <a:lnTo>
                    <a:pt x="1043668" y="167298"/>
                  </a:lnTo>
                  <a:lnTo>
                    <a:pt x="1012487" y="122154"/>
                  </a:lnTo>
                  <a:lnTo>
                    <a:pt x="953889" y="82003"/>
                  </a:lnTo>
                  <a:lnTo>
                    <a:pt x="915536" y="64247"/>
                  </a:lnTo>
                  <a:lnTo>
                    <a:pt x="871801" y="48278"/>
                  </a:lnTo>
                  <a:lnTo>
                    <a:pt x="823176" y="34273"/>
                  </a:lnTo>
                  <a:lnTo>
                    <a:pt x="770151" y="22413"/>
                  </a:lnTo>
                  <a:lnTo>
                    <a:pt x="713218" y="12876"/>
                  </a:lnTo>
                  <a:lnTo>
                    <a:pt x="652866" y="5842"/>
                  </a:lnTo>
                  <a:lnTo>
                    <a:pt x="589588" y="1490"/>
                  </a:lnTo>
                  <a:lnTo>
                    <a:pt x="523875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205412" y="2882900"/>
              <a:ext cx="1047750" cy="382905"/>
            </a:xfrm>
            <a:custGeom>
              <a:avLst/>
              <a:gdLst/>
              <a:ahLst/>
              <a:cxnLst/>
              <a:rect l="l" t="t" r="r" b="b"/>
              <a:pathLst>
                <a:path w="1047750" h="382904">
                  <a:moveTo>
                    <a:pt x="0" y="191294"/>
                  </a:moveTo>
                  <a:lnTo>
                    <a:pt x="15999" y="144192"/>
                  </a:lnTo>
                  <a:lnTo>
                    <a:pt x="61380" y="101365"/>
                  </a:lnTo>
                  <a:lnTo>
                    <a:pt x="132214" y="64248"/>
                  </a:lnTo>
                  <a:lnTo>
                    <a:pt x="175948" y="48278"/>
                  </a:lnTo>
                  <a:lnTo>
                    <a:pt x="224573" y="34273"/>
                  </a:lnTo>
                  <a:lnTo>
                    <a:pt x="277598" y="22413"/>
                  </a:lnTo>
                  <a:lnTo>
                    <a:pt x="334532" y="12876"/>
                  </a:lnTo>
                  <a:lnTo>
                    <a:pt x="394883" y="5842"/>
                  </a:lnTo>
                  <a:lnTo>
                    <a:pt x="458161" y="1490"/>
                  </a:lnTo>
                  <a:lnTo>
                    <a:pt x="523875" y="0"/>
                  </a:lnTo>
                  <a:lnTo>
                    <a:pt x="589588" y="1490"/>
                  </a:lnTo>
                  <a:lnTo>
                    <a:pt x="652866" y="5842"/>
                  </a:lnTo>
                  <a:lnTo>
                    <a:pt x="713217" y="12876"/>
                  </a:lnTo>
                  <a:lnTo>
                    <a:pt x="770151" y="22413"/>
                  </a:lnTo>
                  <a:lnTo>
                    <a:pt x="823176" y="34273"/>
                  </a:lnTo>
                  <a:lnTo>
                    <a:pt x="871801" y="48278"/>
                  </a:lnTo>
                  <a:lnTo>
                    <a:pt x="915535" y="64248"/>
                  </a:lnTo>
                  <a:lnTo>
                    <a:pt x="953889" y="82003"/>
                  </a:lnTo>
                  <a:lnTo>
                    <a:pt x="1012487" y="122155"/>
                  </a:lnTo>
                  <a:lnTo>
                    <a:pt x="1043668" y="167298"/>
                  </a:lnTo>
                  <a:lnTo>
                    <a:pt x="1047750" y="191294"/>
                  </a:lnTo>
                  <a:lnTo>
                    <a:pt x="1043668" y="215289"/>
                  </a:lnTo>
                  <a:lnTo>
                    <a:pt x="1012487" y="260432"/>
                  </a:lnTo>
                  <a:lnTo>
                    <a:pt x="953889" y="300584"/>
                  </a:lnTo>
                  <a:lnTo>
                    <a:pt x="915535" y="318339"/>
                  </a:lnTo>
                  <a:lnTo>
                    <a:pt x="871801" y="334309"/>
                  </a:lnTo>
                  <a:lnTo>
                    <a:pt x="823176" y="348314"/>
                  </a:lnTo>
                  <a:lnTo>
                    <a:pt x="770151" y="360174"/>
                  </a:lnTo>
                  <a:lnTo>
                    <a:pt x="713217" y="369711"/>
                  </a:lnTo>
                  <a:lnTo>
                    <a:pt x="652866" y="376745"/>
                  </a:lnTo>
                  <a:lnTo>
                    <a:pt x="589588" y="381097"/>
                  </a:lnTo>
                  <a:lnTo>
                    <a:pt x="523875" y="382588"/>
                  </a:lnTo>
                  <a:lnTo>
                    <a:pt x="458161" y="381097"/>
                  </a:lnTo>
                  <a:lnTo>
                    <a:pt x="394883" y="376745"/>
                  </a:lnTo>
                  <a:lnTo>
                    <a:pt x="334532" y="369711"/>
                  </a:lnTo>
                  <a:lnTo>
                    <a:pt x="277598" y="360174"/>
                  </a:lnTo>
                  <a:lnTo>
                    <a:pt x="224573" y="348314"/>
                  </a:lnTo>
                  <a:lnTo>
                    <a:pt x="175948" y="334309"/>
                  </a:lnTo>
                  <a:lnTo>
                    <a:pt x="132214" y="318339"/>
                  </a:lnTo>
                  <a:lnTo>
                    <a:pt x="93860" y="300584"/>
                  </a:lnTo>
                  <a:lnTo>
                    <a:pt x="35262" y="260432"/>
                  </a:lnTo>
                  <a:lnTo>
                    <a:pt x="4081" y="215289"/>
                  </a:lnTo>
                  <a:lnTo>
                    <a:pt x="0" y="19129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1782762" y="1463675"/>
            <a:ext cx="1016000" cy="38290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</a:ln>
        </p:spPr>
        <p:txBody>
          <a:bodyPr vert="horz" wrap="square" lIns="0" tIns="4191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3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2794000" y="1677987"/>
            <a:ext cx="2416175" cy="1805305"/>
            <a:chOff x="2794000" y="1677987"/>
            <a:chExt cx="2416175" cy="1805305"/>
          </a:xfrm>
        </p:grpSpPr>
        <p:sp>
          <p:nvSpPr>
            <p:cNvPr id="21" name="object 21"/>
            <p:cNvSpPr/>
            <p:nvPr/>
          </p:nvSpPr>
          <p:spPr>
            <a:xfrm>
              <a:off x="2798762" y="1682750"/>
              <a:ext cx="2406650" cy="1363980"/>
            </a:xfrm>
            <a:custGeom>
              <a:avLst/>
              <a:gdLst/>
              <a:ahLst/>
              <a:cxnLst/>
              <a:rect l="l" t="t" r="r" b="b"/>
              <a:pathLst>
                <a:path w="2406650" h="1363980">
                  <a:moveTo>
                    <a:pt x="0" y="0"/>
                  </a:moveTo>
                  <a:lnTo>
                    <a:pt x="2341562" y="163513"/>
                  </a:lnTo>
                </a:path>
                <a:path w="2406650" h="1363980">
                  <a:moveTo>
                    <a:pt x="0" y="0"/>
                  </a:moveTo>
                  <a:lnTo>
                    <a:pt x="2341562" y="762000"/>
                  </a:lnTo>
                </a:path>
                <a:path w="2406650" h="1363980">
                  <a:moveTo>
                    <a:pt x="0" y="0"/>
                  </a:moveTo>
                  <a:lnTo>
                    <a:pt x="2406650" y="13636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798762" y="1516062"/>
              <a:ext cx="2341880" cy="765175"/>
            </a:xfrm>
            <a:custGeom>
              <a:avLst/>
              <a:gdLst/>
              <a:ahLst/>
              <a:cxnLst/>
              <a:rect l="l" t="t" r="r" b="b"/>
              <a:pathLst>
                <a:path w="2341879" h="765175">
                  <a:moveTo>
                    <a:pt x="0" y="765175"/>
                  </a:moveTo>
                  <a:lnTo>
                    <a:pt x="2341562" y="330200"/>
                  </a:lnTo>
                </a:path>
                <a:path w="2341879" h="765175">
                  <a:moveTo>
                    <a:pt x="0" y="765175"/>
                  </a:moveTo>
                  <a:lnTo>
                    <a:pt x="2341562" y="601663"/>
                  </a:lnTo>
                </a:path>
                <a:path w="2341879" h="765175">
                  <a:moveTo>
                    <a:pt x="0" y="765175"/>
                  </a:moveTo>
                  <a:lnTo>
                    <a:pt x="2341562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863850" y="1846262"/>
              <a:ext cx="2341880" cy="1033780"/>
            </a:xfrm>
            <a:custGeom>
              <a:avLst/>
              <a:gdLst/>
              <a:ahLst/>
              <a:cxnLst/>
              <a:rect l="l" t="t" r="r" b="b"/>
              <a:pathLst>
                <a:path w="2341879" h="1033780">
                  <a:moveTo>
                    <a:pt x="0" y="1033462"/>
                  </a:moveTo>
                  <a:lnTo>
                    <a:pt x="2341563" y="598487"/>
                  </a:lnTo>
                </a:path>
                <a:path w="2341879" h="1033780">
                  <a:moveTo>
                    <a:pt x="0" y="1033462"/>
                  </a:moveTo>
                  <a:lnTo>
                    <a:pt x="2341563" y="869949"/>
                  </a:lnTo>
                </a:path>
                <a:path w="2341879" h="1033780">
                  <a:moveTo>
                    <a:pt x="0" y="1033462"/>
                  </a:moveTo>
                  <a:lnTo>
                    <a:pt x="2276475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798762" y="1846262"/>
              <a:ext cx="2406650" cy="1631950"/>
            </a:xfrm>
            <a:custGeom>
              <a:avLst/>
              <a:gdLst/>
              <a:ahLst/>
              <a:cxnLst/>
              <a:rect l="l" t="t" r="r" b="b"/>
              <a:pathLst>
                <a:path w="2406650" h="1631950">
                  <a:moveTo>
                    <a:pt x="0" y="1631950"/>
                  </a:moveTo>
                  <a:lnTo>
                    <a:pt x="2341562" y="1196975"/>
                  </a:lnTo>
                </a:path>
                <a:path w="2406650" h="1631950">
                  <a:moveTo>
                    <a:pt x="0" y="1631950"/>
                  </a:moveTo>
                  <a:lnTo>
                    <a:pt x="2341562" y="0"/>
                  </a:lnTo>
                </a:path>
                <a:path w="2406650" h="1631950">
                  <a:moveTo>
                    <a:pt x="0" y="1631950"/>
                  </a:moveTo>
                  <a:lnTo>
                    <a:pt x="2406650" y="59848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1782762" y="2089150"/>
            <a:ext cx="1016000" cy="38290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</a:ln>
        </p:spPr>
        <p:txBody>
          <a:bodyPr vert="horz" wrap="square" lIns="0" tIns="4127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25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814512" y="2687637"/>
            <a:ext cx="1016000" cy="38290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</a:ln>
        </p:spPr>
        <p:txBody>
          <a:bodyPr vert="horz" wrap="square" lIns="0" tIns="4000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15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3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804987" y="3286125"/>
            <a:ext cx="1016000" cy="38290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</a:ln>
        </p:spPr>
        <p:txBody>
          <a:bodyPr vert="horz" wrap="square" lIns="0" tIns="4191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3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4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737677" y="3629659"/>
            <a:ext cx="1981200" cy="1019175"/>
          </a:xfrm>
          <a:prstGeom prst="rect">
            <a:avLst/>
          </a:prstGeom>
        </p:spPr>
        <p:txBody>
          <a:bodyPr vert="horz" wrap="square" lIns="0" tIns="704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5"/>
              </a:spcBef>
            </a:pPr>
            <a:r>
              <a:rPr sz="1800" spc="-10" dirty="0">
                <a:latin typeface="Times New Roman"/>
                <a:cs typeface="Times New Roman"/>
              </a:rPr>
              <a:t>Entradas:</a:t>
            </a:r>
            <a:endParaRPr sz="1800">
              <a:latin typeface="Times New Roman"/>
              <a:cs typeface="Times New Roman"/>
            </a:endParaRPr>
          </a:p>
          <a:p>
            <a:pPr marL="127000" marR="5080" indent="-114300">
              <a:lnSpc>
                <a:spcPct val="120000"/>
              </a:lnSpc>
              <a:spcBef>
                <a:spcPts val="25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codificación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binaria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casos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085715" y="3391915"/>
            <a:ext cx="2203450" cy="690245"/>
          </a:xfrm>
          <a:prstGeom prst="rect">
            <a:avLst/>
          </a:prstGeom>
        </p:spPr>
        <p:txBody>
          <a:bodyPr vert="horz" wrap="square" lIns="0" tIns="704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5"/>
              </a:spcBef>
            </a:pPr>
            <a:r>
              <a:rPr sz="1800" spc="-10" dirty="0">
                <a:latin typeface="Times New Roman"/>
                <a:cs typeface="Times New Roman"/>
              </a:rPr>
              <a:t>Perceptrones: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determinan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salidad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30" name="object 30"/>
          <p:cNvGrpSpPr/>
          <p:nvPr/>
        </p:nvGrpSpPr>
        <p:grpSpPr>
          <a:xfrm>
            <a:off x="6188075" y="1841500"/>
            <a:ext cx="898525" cy="1250950"/>
            <a:chOff x="6188075" y="1841500"/>
            <a:chExt cx="898525" cy="1250950"/>
          </a:xfrm>
        </p:grpSpPr>
        <p:sp>
          <p:nvSpPr>
            <p:cNvPr id="31" name="object 31"/>
            <p:cNvSpPr/>
            <p:nvPr/>
          </p:nvSpPr>
          <p:spPr>
            <a:xfrm>
              <a:off x="6188075" y="1846262"/>
              <a:ext cx="833755" cy="0"/>
            </a:xfrm>
            <a:custGeom>
              <a:avLst/>
              <a:gdLst/>
              <a:ahLst/>
              <a:cxnLst/>
              <a:rect l="l" t="t" r="r" b="b"/>
              <a:pathLst>
                <a:path w="833754">
                  <a:moveTo>
                    <a:pt x="0" y="0"/>
                  </a:moveTo>
                  <a:lnTo>
                    <a:pt x="833438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253162" y="3087687"/>
              <a:ext cx="833755" cy="0"/>
            </a:xfrm>
            <a:custGeom>
              <a:avLst/>
              <a:gdLst/>
              <a:ahLst/>
              <a:cxnLst/>
              <a:rect l="l" t="t" r="r" b="b"/>
              <a:pathLst>
                <a:path w="833754">
                  <a:moveTo>
                    <a:pt x="0" y="0"/>
                  </a:moveTo>
                  <a:lnTo>
                    <a:pt x="833437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6240462" y="1822195"/>
            <a:ext cx="2319020" cy="1013460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1042035">
              <a:lnSpc>
                <a:spcPct val="100000"/>
              </a:lnSpc>
              <a:spcBef>
                <a:spcPts val="530"/>
              </a:spcBef>
            </a:pPr>
            <a:r>
              <a:rPr sz="1800" spc="-10" dirty="0">
                <a:latin typeface="Times New Roman"/>
                <a:cs typeface="Times New Roman"/>
              </a:rPr>
              <a:t>Salida:</a:t>
            </a:r>
            <a:endParaRPr sz="18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434"/>
              </a:spcBef>
              <a:tabLst>
                <a:tab pos="833119" algn="l"/>
                <a:tab pos="1029335" algn="l"/>
              </a:tabLst>
            </a:pPr>
            <a:r>
              <a:rPr sz="18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800" dirty="0">
                <a:latin typeface="Times New Roman"/>
                <a:cs typeface="Times New Roman"/>
              </a:rPr>
              <a:t>	- </a:t>
            </a:r>
            <a:r>
              <a:rPr sz="1800" spc="-10" dirty="0">
                <a:latin typeface="Times New Roman"/>
                <a:cs typeface="Times New Roman"/>
              </a:rPr>
              <a:t>codificación</a:t>
            </a:r>
            <a:endParaRPr sz="1800">
              <a:latin typeface="Times New Roman"/>
              <a:cs typeface="Times New Roman"/>
            </a:endParaRPr>
          </a:p>
          <a:p>
            <a:pPr marR="23495" algn="r">
              <a:lnSpc>
                <a:spcPct val="100000"/>
              </a:lnSpc>
              <a:spcBef>
                <a:spcPts val="430"/>
              </a:spcBef>
            </a:pP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clases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706177" y="3449828"/>
            <a:ext cx="5467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Pesos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35" name="object 3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6" name="object 36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11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6195">
              <a:lnSpc>
                <a:spcPct val="100000"/>
              </a:lnSpc>
              <a:spcBef>
                <a:spcPts val="100"/>
              </a:spcBef>
            </a:pPr>
            <a:r>
              <a:rPr dirty="0"/>
              <a:t>Red</a:t>
            </a:r>
            <a:r>
              <a:rPr spc="-20" dirty="0"/>
              <a:t> </a:t>
            </a:r>
            <a:r>
              <a:rPr dirty="0"/>
              <a:t>de</a:t>
            </a:r>
            <a:r>
              <a:rPr spc="-5" dirty="0"/>
              <a:t> </a:t>
            </a:r>
            <a:r>
              <a:rPr dirty="0"/>
              <a:t>Perceptrónes</a:t>
            </a:r>
            <a:r>
              <a:rPr spc="-20" dirty="0"/>
              <a:t> </a:t>
            </a:r>
            <a:r>
              <a:rPr dirty="0"/>
              <a:t>de</a:t>
            </a:r>
            <a:r>
              <a:rPr spc="-5" dirty="0"/>
              <a:t> </a:t>
            </a:r>
            <a:r>
              <a:rPr dirty="0"/>
              <a:t>una</a:t>
            </a:r>
            <a:r>
              <a:rPr spc="-10" dirty="0"/>
              <a:t> </a:t>
            </a:r>
            <a:r>
              <a:rPr dirty="0"/>
              <a:t>capa</a:t>
            </a:r>
            <a:r>
              <a:rPr spc="-5" dirty="0"/>
              <a:t> </a:t>
            </a:r>
            <a:r>
              <a:rPr dirty="0"/>
              <a:t>para</a:t>
            </a:r>
            <a:r>
              <a:rPr spc="-10" dirty="0"/>
              <a:t> clasificación</a:t>
            </a:r>
          </a:p>
        </p:txBody>
      </p:sp>
      <p:pic>
        <p:nvPicPr>
          <p:cNvPr id="9" name="object 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570162" y="2208212"/>
            <a:ext cx="1008062" cy="792162"/>
          </a:xfrm>
          <a:prstGeom prst="rect">
            <a:avLst/>
          </a:prstGeom>
        </p:spPr>
      </p:pic>
      <p:sp>
        <p:nvSpPr>
          <p:cNvPr id="10" name="object 10"/>
          <p:cNvSpPr/>
          <p:nvPr/>
        </p:nvSpPr>
        <p:spPr>
          <a:xfrm>
            <a:off x="3914775" y="2555876"/>
            <a:ext cx="601980" cy="76200"/>
          </a:xfrm>
          <a:custGeom>
            <a:avLst/>
            <a:gdLst/>
            <a:ahLst/>
            <a:cxnLst/>
            <a:rect l="l" t="t" r="r" b="b"/>
            <a:pathLst>
              <a:path w="601979" h="76200">
                <a:moveTo>
                  <a:pt x="525462" y="42862"/>
                </a:moveTo>
                <a:lnTo>
                  <a:pt x="525462" y="76200"/>
                </a:lnTo>
                <a:lnTo>
                  <a:pt x="592137" y="42862"/>
                </a:lnTo>
                <a:lnTo>
                  <a:pt x="525462" y="42862"/>
                </a:lnTo>
                <a:close/>
              </a:path>
              <a:path w="601979" h="76200">
                <a:moveTo>
                  <a:pt x="525462" y="33337"/>
                </a:moveTo>
                <a:lnTo>
                  <a:pt x="525462" y="42862"/>
                </a:lnTo>
                <a:lnTo>
                  <a:pt x="538162" y="42862"/>
                </a:lnTo>
                <a:lnTo>
                  <a:pt x="538162" y="33337"/>
                </a:lnTo>
                <a:lnTo>
                  <a:pt x="525462" y="33337"/>
                </a:lnTo>
                <a:close/>
              </a:path>
              <a:path w="601979" h="76200">
                <a:moveTo>
                  <a:pt x="525462" y="0"/>
                </a:moveTo>
                <a:lnTo>
                  <a:pt x="525462" y="33337"/>
                </a:lnTo>
                <a:lnTo>
                  <a:pt x="538162" y="33337"/>
                </a:lnTo>
                <a:lnTo>
                  <a:pt x="538162" y="42862"/>
                </a:lnTo>
                <a:lnTo>
                  <a:pt x="592140" y="42861"/>
                </a:lnTo>
                <a:lnTo>
                  <a:pt x="601662" y="38100"/>
                </a:lnTo>
                <a:lnTo>
                  <a:pt x="525462" y="0"/>
                </a:lnTo>
                <a:close/>
              </a:path>
              <a:path w="601979" h="76200">
                <a:moveTo>
                  <a:pt x="0" y="33336"/>
                </a:moveTo>
                <a:lnTo>
                  <a:pt x="0" y="42861"/>
                </a:lnTo>
                <a:lnTo>
                  <a:pt x="525462" y="42862"/>
                </a:lnTo>
                <a:lnTo>
                  <a:pt x="525462" y="33337"/>
                </a:lnTo>
                <a:lnTo>
                  <a:pt x="0" y="333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713740" y="1248156"/>
            <a:ext cx="7650480" cy="474472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600"/>
              </a:spcBef>
            </a:pPr>
            <a:r>
              <a:rPr sz="2000" spc="-10" dirty="0">
                <a:latin typeface="Times New Roman"/>
                <a:cs typeface="Times New Roman"/>
              </a:rPr>
              <a:t>Ejemplo:</a:t>
            </a:r>
            <a:endParaRPr sz="2000">
              <a:latin typeface="Times New Roman"/>
              <a:cs typeface="Times New Roman"/>
            </a:endParaRPr>
          </a:p>
          <a:p>
            <a:pPr marL="3473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347345" algn="l"/>
                <a:tab pos="347980" algn="l"/>
              </a:tabLst>
            </a:pPr>
            <a:r>
              <a:rPr sz="2000" dirty="0">
                <a:latin typeface="Times New Roman"/>
                <a:cs typeface="Times New Roman"/>
              </a:rPr>
              <a:t>Reconocimiento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cifras: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Times New Roman"/>
              <a:buChar char="•"/>
            </a:pPr>
            <a:endParaRPr sz="2700">
              <a:latin typeface="Times New Roman"/>
              <a:cs typeface="Times New Roman"/>
            </a:endParaRPr>
          </a:p>
          <a:p>
            <a:pPr marL="709295" algn="ctr">
              <a:lnSpc>
                <a:spcPct val="100000"/>
              </a:lnSpc>
            </a:pPr>
            <a:r>
              <a:rPr sz="2400" dirty="0">
                <a:latin typeface="Times New Roman"/>
                <a:cs typeface="Times New Roman"/>
              </a:rPr>
              <a:t>2</a:t>
            </a:r>
            <a:endParaRPr sz="2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650">
              <a:latin typeface="Times New Roman"/>
              <a:cs typeface="Times New Roman"/>
            </a:endParaRPr>
          </a:p>
          <a:p>
            <a:pPr marL="283845" marR="2136140" lvl="1" indent="-283845" algn="ctr">
              <a:lnSpc>
                <a:spcPct val="100000"/>
              </a:lnSpc>
              <a:buChar char="•"/>
              <a:tabLst>
                <a:tab pos="283845" algn="l"/>
                <a:tab pos="284480" algn="l"/>
              </a:tabLst>
            </a:pPr>
            <a:r>
              <a:rPr sz="2000" dirty="0">
                <a:latin typeface="Times New Roman"/>
                <a:cs typeface="Times New Roman"/>
              </a:rPr>
              <a:t>Entradas: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imágenes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cifras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manuscritas</a:t>
            </a:r>
            <a:endParaRPr sz="2000">
              <a:latin typeface="Times New Roman"/>
              <a:cs typeface="Times New Roman"/>
            </a:endParaRPr>
          </a:p>
          <a:p>
            <a:pPr marL="285115" marR="2115820" lvl="2" indent="-285115" algn="ctr">
              <a:lnSpc>
                <a:spcPct val="100000"/>
              </a:lnSpc>
              <a:spcBef>
                <a:spcPts val="515"/>
              </a:spcBef>
              <a:buChar char="–"/>
              <a:tabLst>
                <a:tab pos="285115" algn="l"/>
                <a:tab pos="285750" algn="l"/>
              </a:tabLst>
            </a:pP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pixel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representa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entrada </a:t>
            </a: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i</a:t>
            </a:r>
            <a:endParaRPr sz="1800" baseline="-13888">
              <a:latin typeface="Times New Roman"/>
              <a:cs typeface="Times New Roman"/>
            </a:endParaRPr>
          </a:p>
          <a:p>
            <a:pPr marL="804545" lvl="1" indent="-284480">
              <a:lnSpc>
                <a:spcPct val="100000"/>
              </a:lnSpc>
              <a:spcBef>
                <a:spcPts val="335"/>
              </a:spcBef>
              <a:buChar char="•"/>
              <a:tabLst>
                <a:tab pos="804545" algn="l"/>
                <a:tab pos="805180" algn="l"/>
              </a:tabLst>
            </a:pPr>
            <a:r>
              <a:rPr sz="1800" dirty="0">
                <a:latin typeface="Times New Roman"/>
                <a:cs typeface="Times New Roman"/>
              </a:rPr>
              <a:t>Salida: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posibles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cifras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(0,…,9)</a:t>
            </a:r>
            <a:endParaRPr sz="1800">
              <a:latin typeface="Times New Roman"/>
              <a:cs typeface="Times New Roman"/>
            </a:endParaRPr>
          </a:p>
          <a:p>
            <a:pPr marL="1280795" lvl="2" indent="-285750">
              <a:lnSpc>
                <a:spcPct val="100000"/>
              </a:lnSpc>
              <a:spcBef>
                <a:spcPts val="430"/>
              </a:spcBef>
              <a:buChar char="–"/>
              <a:tabLst>
                <a:tab pos="1280795" algn="l"/>
                <a:tab pos="1281430" algn="l"/>
              </a:tabLst>
            </a:pP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cifras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pueden </a:t>
            </a:r>
            <a:r>
              <a:rPr sz="1800" spc="-10" dirty="0">
                <a:latin typeface="Times New Roman"/>
                <a:cs typeface="Times New Roman"/>
              </a:rPr>
              <a:t>codificarse</a:t>
            </a:r>
            <a:endParaRPr sz="1800">
              <a:latin typeface="Times New Roman"/>
              <a:cs typeface="Times New Roman"/>
            </a:endParaRPr>
          </a:p>
          <a:p>
            <a:pPr marL="1737995" lvl="3" indent="-285750">
              <a:lnSpc>
                <a:spcPct val="100000"/>
              </a:lnSpc>
              <a:spcBef>
                <a:spcPts val="434"/>
              </a:spcBef>
              <a:buChar char="–"/>
              <a:tabLst>
                <a:tab pos="1737995" algn="l"/>
                <a:tab pos="1738630" algn="l"/>
              </a:tabLst>
            </a:pPr>
            <a:r>
              <a:rPr sz="1800" dirty="0">
                <a:latin typeface="Times New Roman"/>
                <a:cs typeface="Times New Roman"/>
              </a:rPr>
              <a:t>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bien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4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bits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salida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(salidas: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0000,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0001,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0010, </a:t>
            </a:r>
            <a:r>
              <a:rPr sz="1800" spc="-10" dirty="0">
                <a:latin typeface="Times New Roman"/>
                <a:cs typeface="Times New Roman"/>
              </a:rPr>
              <a:t>0011,…)</a:t>
            </a:r>
            <a:endParaRPr sz="1800">
              <a:latin typeface="Times New Roman"/>
              <a:cs typeface="Times New Roman"/>
            </a:endParaRPr>
          </a:p>
          <a:p>
            <a:pPr marL="1737995" lvl="3" indent="-285750">
              <a:lnSpc>
                <a:spcPct val="100000"/>
              </a:lnSpc>
              <a:spcBef>
                <a:spcPts val="455"/>
              </a:spcBef>
              <a:buChar char="–"/>
              <a:tabLst>
                <a:tab pos="1737995" algn="l"/>
                <a:tab pos="1738630" algn="l"/>
              </a:tabLst>
            </a:pPr>
            <a:r>
              <a:rPr sz="1800" dirty="0">
                <a:latin typeface="Times New Roman"/>
                <a:cs typeface="Times New Roman"/>
              </a:rPr>
              <a:t>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10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bits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(salidas: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1000000000,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0100000000, </a:t>
            </a:r>
            <a:r>
              <a:rPr sz="1800" spc="-10" dirty="0">
                <a:latin typeface="Times New Roman"/>
                <a:cs typeface="Times New Roman"/>
              </a:rPr>
              <a:t>00100000000,</a:t>
            </a:r>
            <a:endParaRPr sz="1800">
              <a:latin typeface="Times New Roman"/>
              <a:cs typeface="Times New Roman"/>
            </a:endParaRPr>
          </a:p>
          <a:p>
            <a:pPr marL="1737995">
              <a:lnSpc>
                <a:spcPct val="100000"/>
              </a:lnSpc>
              <a:spcBef>
                <a:spcPts val="25"/>
              </a:spcBef>
            </a:pPr>
            <a:r>
              <a:rPr sz="1800" spc="-25" dirty="0">
                <a:latin typeface="Times New Roman"/>
                <a:cs typeface="Times New Roman"/>
              </a:rPr>
              <a:t>…)</a:t>
            </a:r>
            <a:endParaRPr sz="1800">
              <a:latin typeface="Times New Roman"/>
              <a:cs typeface="Times New Roman"/>
            </a:endParaRPr>
          </a:p>
          <a:p>
            <a:pPr marL="804545" marR="17780" indent="-284480">
              <a:lnSpc>
                <a:spcPts val="2090"/>
              </a:lnSpc>
              <a:spcBef>
                <a:spcPts val="580"/>
              </a:spcBef>
              <a:buFont typeface="Arial"/>
              <a:buChar char="•"/>
              <a:tabLst>
                <a:tab pos="804545" algn="l"/>
                <a:tab pos="805180" algn="l"/>
              </a:tabLst>
            </a:pP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tiene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 bit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salida, 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 necesita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red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4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 </a:t>
            </a:r>
            <a:r>
              <a:rPr sz="1800" spc="-50" dirty="0">
                <a:latin typeface="Times New Roman"/>
                <a:cs typeface="Times New Roman"/>
              </a:rPr>
              <a:t>9 </a:t>
            </a:r>
            <a:r>
              <a:rPr sz="1800" dirty="0">
                <a:latin typeface="Times New Roman"/>
                <a:cs typeface="Times New Roman"/>
              </a:rPr>
              <a:t>neuronas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codificación </a:t>
            </a:r>
            <a:r>
              <a:rPr sz="1800" spc="-10" dirty="0">
                <a:latin typeface="Times New Roman"/>
                <a:cs typeface="Times New Roman"/>
              </a:rPr>
              <a:t>elegida)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12" name="object 1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12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8" name="object 8"/>
          <p:cNvSpPr txBox="1"/>
          <p:nvPr/>
        </p:nvSpPr>
        <p:spPr>
          <a:xfrm>
            <a:off x="764540" y="1133235"/>
            <a:ext cx="7539990" cy="488632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665"/>
              </a:spcBef>
              <a:buFont typeface="Times New Roman"/>
              <a:buChar char="•"/>
              <a:tabLst>
                <a:tab pos="296545" algn="l"/>
                <a:tab pos="297180" algn="l"/>
              </a:tabLst>
            </a:pPr>
            <a:r>
              <a:rPr sz="2000" b="1" dirty="0">
                <a:latin typeface="Times New Roman"/>
                <a:cs typeface="Times New Roman"/>
              </a:rPr>
              <a:t>Pasos</a:t>
            </a:r>
            <a:r>
              <a:rPr sz="2000" b="1" spc="-3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para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diseñar</a:t>
            </a:r>
            <a:r>
              <a:rPr sz="2000" b="1" spc="-5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una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red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neuronales:</a:t>
            </a:r>
            <a:endParaRPr sz="2000">
              <a:latin typeface="Times New Roman"/>
              <a:cs typeface="Times New Roman"/>
            </a:endParaRPr>
          </a:p>
          <a:p>
            <a:pPr marL="926465" lvl="1" indent="-456565">
              <a:lnSpc>
                <a:spcPct val="100000"/>
              </a:lnSpc>
              <a:spcBef>
                <a:spcPts val="515"/>
              </a:spcBef>
              <a:buAutoNum type="arabicPeriod"/>
              <a:tabLst>
                <a:tab pos="926465" algn="l"/>
                <a:tab pos="927100" algn="l"/>
              </a:tabLst>
            </a:pPr>
            <a:r>
              <a:rPr sz="1800" dirty="0">
                <a:latin typeface="Times New Roman"/>
                <a:cs typeface="Times New Roman"/>
              </a:rPr>
              <a:t>Definir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entradas</a:t>
            </a:r>
            <a:endParaRPr sz="1800">
              <a:latin typeface="Times New Roman"/>
              <a:cs typeface="Times New Roman"/>
            </a:endParaRPr>
          </a:p>
          <a:p>
            <a:pPr marL="1210945" marR="320040" lvl="2" indent="-284480">
              <a:lnSpc>
                <a:spcPts val="2110"/>
              </a:lnSpc>
              <a:spcBef>
                <a:spcPts val="545"/>
              </a:spcBef>
              <a:buChar char="•"/>
              <a:tabLst>
                <a:tab pos="1210945" algn="l"/>
                <a:tab pos="1211580" algn="l"/>
              </a:tabLst>
            </a:pPr>
            <a:r>
              <a:rPr sz="1800" dirty="0">
                <a:latin typeface="Times New Roman"/>
                <a:cs typeface="Times New Roman"/>
              </a:rPr>
              <a:t>Especificar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codificación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posibles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en </a:t>
            </a:r>
            <a:r>
              <a:rPr sz="1800" spc="-10" dirty="0">
                <a:latin typeface="Times New Roman"/>
                <a:cs typeface="Times New Roman"/>
              </a:rPr>
              <a:t>binario</a:t>
            </a:r>
            <a:endParaRPr sz="1800">
              <a:latin typeface="Times New Roman"/>
              <a:cs typeface="Times New Roman"/>
            </a:endParaRPr>
          </a:p>
          <a:p>
            <a:pPr marL="926465" lvl="1" indent="-456565">
              <a:lnSpc>
                <a:spcPct val="100000"/>
              </a:lnSpc>
              <a:spcBef>
                <a:spcPts val="370"/>
              </a:spcBef>
              <a:buAutoNum type="arabicPeriod"/>
              <a:tabLst>
                <a:tab pos="926465" algn="l"/>
                <a:tab pos="927100" algn="l"/>
              </a:tabLst>
            </a:pPr>
            <a:r>
              <a:rPr sz="1800" dirty="0">
                <a:latin typeface="Times New Roman"/>
                <a:cs typeface="Times New Roman"/>
              </a:rPr>
              <a:t>Definir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número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neuronas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salida</a:t>
            </a:r>
            <a:endParaRPr sz="1800">
              <a:latin typeface="Times New Roman"/>
              <a:cs typeface="Times New Roman"/>
            </a:endParaRPr>
          </a:p>
          <a:p>
            <a:pPr marL="1210945" marR="318135" lvl="2" indent="-284480">
              <a:lnSpc>
                <a:spcPct val="102200"/>
              </a:lnSpc>
              <a:spcBef>
                <a:spcPts val="385"/>
              </a:spcBef>
              <a:buFont typeface="Arial"/>
              <a:buChar char="•"/>
              <a:tabLst>
                <a:tab pos="1210945" algn="l"/>
                <a:tab pos="1211580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número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está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determinado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cardinalidad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7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7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(cantidad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dirty="0">
                <a:latin typeface="Times New Roman"/>
                <a:cs typeface="Times New Roman"/>
              </a:rPr>
              <a:t>posibles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resultados)</a:t>
            </a:r>
            <a:endParaRPr sz="1800">
              <a:latin typeface="Times New Roman"/>
              <a:cs typeface="Times New Roman"/>
            </a:endParaRPr>
          </a:p>
          <a:p>
            <a:pPr marL="1210945" lvl="2" indent="-284480">
              <a:lnSpc>
                <a:spcPct val="100000"/>
              </a:lnSpc>
              <a:spcBef>
                <a:spcPts val="430"/>
              </a:spcBef>
              <a:buFont typeface="Arial"/>
              <a:buChar char="•"/>
              <a:tabLst>
                <a:tab pos="1210945" algn="l"/>
                <a:tab pos="1211580" algn="l"/>
              </a:tabLst>
            </a:pP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salida proporciona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bit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salida</a:t>
            </a:r>
            <a:endParaRPr sz="1800">
              <a:latin typeface="Times New Roman"/>
              <a:cs typeface="Times New Roman"/>
            </a:endParaRPr>
          </a:p>
          <a:p>
            <a:pPr marL="926465" lvl="1" indent="-456565">
              <a:lnSpc>
                <a:spcPct val="100000"/>
              </a:lnSpc>
              <a:spcBef>
                <a:spcPts val="459"/>
              </a:spcBef>
              <a:buAutoNum type="arabicPeriod"/>
              <a:tabLst>
                <a:tab pos="926465" algn="l"/>
                <a:tab pos="927100" algn="l"/>
              </a:tabLst>
            </a:pPr>
            <a:r>
              <a:rPr sz="1800" dirty="0">
                <a:latin typeface="Times New Roman"/>
                <a:cs typeface="Times New Roman"/>
              </a:rPr>
              <a:t>Crear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red</a:t>
            </a:r>
            <a:endParaRPr sz="1800">
              <a:latin typeface="Times New Roman"/>
              <a:cs typeface="Times New Roman"/>
            </a:endParaRPr>
          </a:p>
          <a:p>
            <a:pPr marL="1210945" lvl="2" indent="-284480">
              <a:lnSpc>
                <a:spcPct val="100000"/>
              </a:lnSpc>
              <a:spcBef>
                <a:spcPts val="335"/>
              </a:spcBef>
              <a:buFont typeface="Arial"/>
              <a:buChar char="•"/>
              <a:tabLst>
                <a:tab pos="1210945" algn="l"/>
                <a:tab pos="1211580" algn="l"/>
              </a:tabLst>
            </a:pPr>
            <a:r>
              <a:rPr sz="1800" dirty="0">
                <a:latin typeface="Times New Roman"/>
                <a:cs typeface="Times New Roman"/>
              </a:rPr>
              <a:t>Conectar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entradas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 todas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salida</a:t>
            </a:r>
            <a:endParaRPr sz="1800">
              <a:latin typeface="Times New Roman"/>
              <a:cs typeface="Times New Roman"/>
            </a:endParaRPr>
          </a:p>
          <a:p>
            <a:pPr marL="926465" lvl="1" indent="-456565">
              <a:lnSpc>
                <a:spcPct val="100000"/>
              </a:lnSpc>
              <a:spcBef>
                <a:spcPts val="430"/>
              </a:spcBef>
              <a:buAutoNum type="arabicPeriod"/>
              <a:tabLst>
                <a:tab pos="926465" algn="l"/>
                <a:tab pos="927100" algn="l"/>
              </a:tabLst>
            </a:pPr>
            <a:r>
              <a:rPr sz="1800" dirty="0">
                <a:latin typeface="Times New Roman"/>
                <a:cs typeface="Times New Roman"/>
              </a:rPr>
              <a:t>Determinar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sesgos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pesos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conexiones.</a:t>
            </a:r>
            <a:endParaRPr sz="18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5"/>
              </a:spcBef>
              <a:buFont typeface="Times New Roman"/>
              <a:buAutoNum type="arabicPeriod"/>
            </a:pPr>
            <a:endParaRPr sz="2200">
              <a:latin typeface="Times New Roman"/>
              <a:cs typeface="Times New Roman"/>
            </a:endParaRPr>
          </a:p>
          <a:p>
            <a:pPr marL="296545" marR="5080" indent="-284480">
              <a:lnSpc>
                <a:spcPct val="100000"/>
              </a:lnSpc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muchos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problemas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/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complejas,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determinar</a:t>
            </a:r>
            <a:r>
              <a:rPr sz="20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los</a:t>
            </a:r>
            <a:r>
              <a:rPr sz="20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0000"/>
                </a:solidFill>
                <a:latin typeface="Times New Roman"/>
                <a:cs typeface="Times New Roman"/>
              </a:rPr>
              <a:t>pesos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correctos</a:t>
            </a:r>
            <a:r>
              <a:rPr sz="2000" spc="-4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forma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analítica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0000"/>
                </a:solidFill>
                <a:latin typeface="Times New Roman"/>
                <a:cs typeface="Times New Roman"/>
              </a:rPr>
              <a:t>imposible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5"/>
              </a:spcBef>
              <a:buFont typeface="Times New Roman"/>
              <a:buChar char="•"/>
              <a:tabLst>
                <a:tab pos="296545" algn="l"/>
                <a:tab pos="297180" algn="l"/>
                <a:tab pos="1938020" algn="l"/>
              </a:tabLst>
            </a:pPr>
            <a:r>
              <a:rPr sz="2000" b="1" spc="-10" dirty="0">
                <a:latin typeface="Times New Roman"/>
                <a:cs typeface="Times New Roman"/>
              </a:rPr>
              <a:t>Alternativa:</a:t>
            </a:r>
            <a:r>
              <a:rPr sz="2000" b="1" dirty="0">
                <a:latin typeface="Times New Roman"/>
                <a:cs typeface="Times New Roman"/>
              </a:rPr>
              <a:t>	</a:t>
            </a:r>
            <a:r>
              <a:rPr sz="2000" b="1" dirty="0">
                <a:solidFill>
                  <a:srgbClr val="000090"/>
                </a:solidFill>
                <a:latin typeface="Times New Roman"/>
                <a:cs typeface="Times New Roman"/>
              </a:rPr>
              <a:t>Aprender</a:t>
            </a:r>
            <a:r>
              <a:rPr sz="2000" b="1" spc="-65" dirty="0">
                <a:solidFill>
                  <a:srgbClr val="00009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000090"/>
                </a:solidFill>
                <a:latin typeface="Times New Roman"/>
                <a:cs typeface="Times New Roman"/>
              </a:rPr>
              <a:t>los</a:t>
            </a:r>
            <a:r>
              <a:rPr sz="2000" b="1" spc="-20" dirty="0">
                <a:solidFill>
                  <a:srgbClr val="00009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000090"/>
                </a:solidFill>
                <a:latin typeface="Times New Roman"/>
                <a:cs typeface="Times New Roman"/>
              </a:rPr>
              <a:t>pesos</a:t>
            </a:r>
            <a:r>
              <a:rPr sz="2000" b="1" spc="-20" dirty="0">
                <a:solidFill>
                  <a:srgbClr val="00009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000090"/>
                </a:solidFill>
                <a:latin typeface="Times New Roman"/>
                <a:cs typeface="Times New Roman"/>
              </a:rPr>
              <a:t>y</a:t>
            </a:r>
            <a:r>
              <a:rPr sz="2000" b="1" spc="-15" dirty="0">
                <a:solidFill>
                  <a:srgbClr val="00009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000090"/>
                </a:solidFill>
                <a:latin typeface="Times New Roman"/>
                <a:cs typeface="Times New Roman"/>
              </a:rPr>
              <a:t>los</a:t>
            </a:r>
            <a:r>
              <a:rPr sz="2000" b="1" spc="-20" dirty="0">
                <a:solidFill>
                  <a:srgbClr val="000090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000090"/>
                </a:solidFill>
                <a:latin typeface="Times New Roman"/>
                <a:cs typeface="Times New Roman"/>
              </a:rPr>
              <a:t>sesgos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6195">
              <a:lnSpc>
                <a:spcPct val="100000"/>
              </a:lnSpc>
              <a:spcBef>
                <a:spcPts val="100"/>
              </a:spcBef>
            </a:pPr>
            <a:r>
              <a:rPr dirty="0"/>
              <a:t>Red</a:t>
            </a:r>
            <a:r>
              <a:rPr spc="-20" dirty="0"/>
              <a:t> </a:t>
            </a:r>
            <a:r>
              <a:rPr dirty="0"/>
              <a:t>de</a:t>
            </a:r>
            <a:r>
              <a:rPr spc="-5" dirty="0"/>
              <a:t> </a:t>
            </a:r>
            <a:r>
              <a:rPr dirty="0"/>
              <a:t>Perceptrónes</a:t>
            </a:r>
            <a:r>
              <a:rPr spc="-20" dirty="0"/>
              <a:t> </a:t>
            </a:r>
            <a:r>
              <a:rPr dirty="0"/>
              <a:t>de</a:t>
            </a:r>
            <a:r>
              <a:rPr spc="-5" dirty="0"/>
              <a:t> </a:t>
            </a:r>
            <a:r>
              <a:rPr dirty="0"/>
              <a:t>una</a:t>
            </a:r>
            <a:r>
              <a:rPr spc="-10" dirty="0"/>
              <a:t> </a:t>
            </a:r>
            <a:r>
              <a:rPr dirty="0"/>
              <a:t>capa</a:t>
            </a:r>
            <a:r>
              <a:rPr spc="-5" dirty="0"/>
              <a:t> </a:t>
            </a:r>
            <a:r>
              <a:rPr dirty="0"/>
              <a:t>para</a:t>
            </a:r>
            <a:r>
              <a:rPr spc="-10" dirty="0"/>
              <a:t> clasificación</a:t>
            </a: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14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712595">
              <a:lnSpc>
                <a:spcPct val="100000"/>
              </a:lnSpc>
              <a:spcBef>
                <a:spcPts val="100"/>
              </a:spcBef>
            </a:pPr>
            <a:r>
              <a:rPr dirty="0"/>
              <a:t>Aprendizaje</a:t>
            </a:r>
            <a:r>
              <a:rPr spc="-3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10" dirty="0"/>
              <a:t>perceptrónes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570865" y="1141476"/>
            <a:ext cx="7187565" cy="183007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321945" indent="-283845">
              <a:lnSpc>
                <a:spcPct val="100000"/>
              </a:lnSpc>
              <a:spcBef>
                <a:spcPts val="600"/>
              </a:spcBef>
              <a:buChar char="•"/>
              <a:tabLst>
                <a:tab pos="321945" algn="l"/>
                <a:tab pos="322580" algn="l"/>
              </a:tabLst>
            </a:pPr>
            <a:r>
              <a:rPr sz="2000" dirty="0">
                <a:latin typeface="Times New Roman"/>
                <a:cs typeface="Times New Roman"/>
              </a:rPr>
              <a:t>Suponemos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perceptrón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entradas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(x</a:t>
            </a:r>
            <a:r>
              <a:rPr sz="1950" i="1" baseline="-17094" dirty="0">
                <a:latin typeface="Times New Roman"/>
                <a:cs typeface="Times New Roman"/>
              </a:rPr>
              <a:t>1</a:t>
            </a:r>
            <a:r>
              <a:rPr sz="2000" i="1" dirty="0">
                <a:latin typeface="Times New Roman"/>
                <a:cs typeface="Times New Roman"/>
              </a:rPr>
              <a:t>,x</a:t>
            </a:r>
            <a:r>
              <a:rPr sz="1950" i="1" baseline="-17094" dirty="0">
                <a:latin typeface="Times New Roman"/>
                <a:cs typeface="Times New Roman"/>
              </a:rPr>
              <a:t>2</a:t>
            </a:r>
            <a:r>
              <a:rPr sz="2000" i="1" dirty="0">
                <a:latin typeface="Times New Roman"/>
                <a:cs typeface="Times New Roman"/>
              </a:rPr>
              <a:t>,…,x</a:t>
            </a:r>
            <a:r>
              <a:rPr sz="1950" i="1" baseline="-17094" dirty="0">
                <a:latin typeface="Times New Roman"/>
                <a:cs typeface="Times New Roman"/>
              </a:rPr>
              <a:t>n</a:t>
            </a:r>
            <a:r>
              <a:rPr sz="2000" i="1" dirty="0">
                <a:latin typeface="Times New Roman"/>
                <a:cs typeface="Times New Roman"/>
              </a:rPr>
              <a:t>)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salida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50" dirty="0">
                <a:latin typeface="Times New Roman"/>
                <a:cs typeface="Times New Roman"/>
              </a:rPr>
              <a:t>Y</a:t>
            </a:r>
            <a:endParaRPr sz="2000">
              <a:latin typeface="Times New Roman"/>
              <a:cs typeface="Times New Roman"/>
            </a:endParaRPr>
          </a:p>
          <a:p>
            <a:pPr marL="321945" indent="-283845">
              <a:lnSpc>
                <a:spcPct val="100000"/>
              </a:lnSpc>
              <a:spcBef>
                <a:spcPts val="505"/>
              </a:spcBef>
              <a:buFont typeface="Times New Roman"/>
              <a:buChar char="•"/>
              <a:tabLst>
                <a:tab pos="321945" algn="l"/>
                <a:tab pos="322580" algn="l"/>
              </a:tabLst>
            </a:pPr>
            <a:r>
              <a:rPr sz="2000" i="1" dirty="0">
                <a:latin typeface="Times New Roman"/>
                <a:cs typeface="Times New Roman"/>
              </a:rPr>
              <a:t>x</a:t>
            </a:r>
            <a:r>
              <a:rPr sz="1950" i="1" baseline="-17094" dirty="0">
                <a:latin typeface="Times New Roman"/>
                <a:cs typeface="Times New Roman"/>
              </a:rPr>
              <a:t>i</a:t>
            </a:r>
            <a:r>
              <a:rPr sz="1950" i="1" spc="270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Y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son </a:t>
            </a:r>
            <a:r>
              <a:rPr sz="2000" spc="-10" dirty="0">
                <a:latin typeface="Times New Roman"/>
                <a:cs typeface="Times New Roman"/>
              </a:rPr>
              <a:t>binarios</a:t>
            </a:r>
            <a:endParaRPr sz="2000">
              <a:latin typeface="Times New Roman"/>
              <a:cs typeface="Times New Roman"/>
            </a:endParaRPr>
          </a:p>
          <a:p>
            <a:pPr marL="3219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321945" algn="l"/>
                <a:tab pos="322580" algn="l"/>
              </a:tabLst>
            </a:pPr>
            <a:r>
              <a:rPr sz="2000" dirty="0">
                <a:latin typeface="Times New Roman"/>
                <a:cs typeface="Times New Roman"/>
              </a:rPr>
              <a:t>Suponiendo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conjunto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entrenamiento:</a:t>
            </a:r>
            <a:endParaRPr sz="2000">
              <a:latin typeface="Times New Roman"/>
              <a:cs typeface="Times New Roman"/>
            </a:endParaRPr>
          </a:p>
          <a:p>
            <a:pPr marL="512445">
              <a:lnSpc>
                <a:spcPct val="100000"/>
              </a:lnSpc>
              <a:spcBef>
                <a:spcPts val="390"/>
              </a:spcBef>
            </a:pPr>
            <a:r>
              <a:rPr sz="1800" i="1" dirty="0">
                <a:latin typeface="Times New Roman"/>
                <a:cs typeface="Times New Roman"/>
              </a:rPr>
              <a:t>{ (X1,Y1),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(X2,Y2), …}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Xt=(x</a:t>
            </a:r>
            <a:r>
              <a:rPr sz="1800" i="1" baseline="-13888" dirty="0">
                <a:latin typeface="Times New Roman"/>
                <a:cs typeface="Times New Roman"/>
              </a:rPr>
              <a:t>t1</a:t>
            </a:r>
            <a:r>
              <a:rPr sz="1800" i="1" dirty="0">
                <a:latin typeface="Times New Roman"/>
                <a:cs typeface="Times New Roman"/>
              </a:rPr>
              <a:t>,x</a:t>
            </a:r>
            <a:r>
              <a:rPr sz="1800" i="1" baseline="-13888" dirty="0">
                <a:latin typeface="Times New Roman"/>
                <a:cs typeface="Times New Roman"/>
              </a:rPr>
              <a:t>t2</a:t>
            </a:r>
            <a:r>
              <a:rPr sz="1800" i="1" dirty="0">
                <a:latin typeface="Times New Roman"/>
                <a:cs typeface="Times New Roman"/>
              </a:rPr>
              <a:t>,…,x</a:t>
            </a:r>
            <a:r>
              <a:rPr sz="1800" i="1" baseline="-13888" dirty="0">
                <a:latin typeface="Times New Roman"/>
                <a:cs typeface="Times New Roman"/>
              </a:rPr>
              <a:t>tn</a:t>
            </a:r>
            <a:r>
              <a:rPr sz="1800" i="1" dirty="0">
                <a:latin typeface="Times New Roman"/>
                <a:cs typeface="Times New Roman"/>
              </a:rPr>
              <a:t>) </a:t>
            </a:r>
            <a:r>
              <a:rPr sz="1800" dirty="0">
                <a:latin typeface="Times New Roman"/>
                <a:cs typeface="Times New Roman"/>
              </a:rPr>
              <a:t>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Yt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spc="175" dirty="0">
                <a:latin typeface="Symbol"/>
                <a:cs typeface="Symbol"/>
              </a:rPr>
              <a:t></a:t>
            </a:r>
            <a:r>
              <a:rPr sz="1800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{0,1}</a:t>
            </a:r>
            <a:endParaRPr sz="1800">
              <a:latin typeface="Times New Roman"/>
              <a:cs typeface="Times New Roman"/>
            </a:endParaRPr>
          </a:p>
          <a:p>
            <a:pPr marL="798195" lvl="1" indent="-285750">
              <a:lnSpc>
                <a:spcPct val="100000"/>
              </a:lnSpc>
              <a:spcBef>
                <a:spcPts val="545"/>
              </a:spcBef>
              <a:buChar char="•"/>
              <a:tabLst>
                <a:tab pos="798195" algn="l"/>
                <a:tab pos="798830" algn="l"/>
              </a:tabLst>
            </a:pP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representan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instancias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booleana:</a:t>
            </a:r>
            <a:r>
              <a:rPr sz="1800" i="1" spc="-10" dirty="0">
                <a:latin typeface="Times New Roman"/>
                <a:cs typeface="Times New Roman"/>
              </a:rPr>
              <a:t>f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331594" y="2946908"/>
            <a:ext cx="141795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10" dirty="0">
                <a:latin typeface="Times New Roman"/>
                <a:cs typeface="Times New Roman"/>
              </a:rPr>
              <a:t>(x</a:t>
            </a:r>
            <a:r>
              <a:rPr sz="1800" i="1" spc="-15" baseline="-13888" dirty="0">
                <a:latin typeface="Times New Roman"/>
                <a:cs typeface="Times New Roman"/>
              </a:rPr>
              <a:t>1</a:t>
            </a:r>
            <a:r>
              <a:rPr sz="1800" i="1" spc="-10" dirty="0">
                <a:latin typeface="Times New Roman"/>
                <a:cs typeface="Times New Roman"/>
              </a:rPr>
              <a:t>,x</a:t>
            </a:r>
            <a:r>
              <a:rPr sz="1800" i="1" spc="-15" baseline="-13888" dirty="0">
                <a:latin typeface="Times New Roman"/>
                <a:cs typeface="Times New Roman"/>
              </a:rPr>
              <a:t>2</a:t>
            </a:r>
            <a:r>
              <a:rPr sz="1800" i="1" spc="-10" dirty="0">
                <a:latin typeface="Times New Roman"/>
                <a:cs typeface="Times New Roman"/>
              </a:rPr>
              <a:t>,…,x</a:t>
            </a:r>
            <a:r>
              <a:rPr sz="1800" i="1" spc="-15" baseline="-13888" dirty="0">
                <a:latin typeface="Times New Roman"/>
                <a:cs typeface="Times New Roman"/>
              </a:rPr>
              <a:t>n</a:t>
            </a:r>
            <a:r>
              <a:rPr sz="1800" i="1" spc="-10" dirty="0">
                <a:latin typeface="Times New Roman"/>
                <a:cs typeface="Times New Roman"/>
              </a:rPr>
              <a:t>)=Y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58165" y="4499581"/>
            <a:ext cx="8215630" cy="1920239"/>
          </a:xfrm>
          <a:prstGeom prst="rect">
            <a:avLst/>
          </a:prstGeom>
        </p:spPr>
        <p:txBody>
          <a:bodyPr vert="horz" wrap="square" lIns="0" tIns="71120" rIns="0" bIns="0" rtlCol="0">
            <a:spAutoFit/>
          </a:bodyPr>
          <a:lstStyle/>
          <a:p>
            <a:pPr marL="334645" indent="-283845">
              <a:lnSpc>
                <a:spcPct val="100000"/>
              </a:lnSpc>
              <a:spcBef>
                <a:spcPts val="560"/>
              </a:spcBef>
              <a:buChar char="•"/>
              <a:tabLst>
                <a:tab pos="334645" algn="l"/>
                <a:tab pos="335280" algn="l"/>
              </a:tabLst>
            </a:pPr>
            <a:r>
              <a:rPr sz="2000" spc="-10" dirty="0">
                <a:latin typeface="Times New Roman"/>
                <a:cs typeface="Times New Roman"/>
              </a:rPr>
              <a:t>Objetivo:</a:t>
            </a:r>
            <a:endParaRPr sz="2000">
              <a:latin typeface="Times New Roman"/>
              <a:cs typeface="Times New Roman"/>
            </a:endParaRPr>
          </a:p>
          <a:p>
            <a:pPr marL="810895" marR="81280" indent="-285750">
              <a:lnSpc>
                <a:spcPct val="101099"/>
              </a:lnSpc>
              <a:spcBef>
                <a:spcPts val="395"/>
              </a:spcBef>
              <a:tabLst>
                <a:tab pos="810895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b="1" dirty="0">
                <a:latin typeface="Times New Roman"/>
                <a:cs typeface="Times New Roman"/>
              </a:rPr>
              <a:t>Aprender</a:t>
            </a:r>
            <a:r>
              <a:rPr sz="1800" b="1" spc="-4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los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pesos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w</a:t>
            </a:r>
            <a:r>
              <a:rPr sz="1800" b="1" i="1" baseline="-13888" dirty="0">
                <a:latin typeface="Times New Roman"/>
                <a:cs typeface="Times New Roman"/>
              </a:rPr>
              <a:t>1</a:t>
            </a:r>
            <a:r>
              <a:rPr sz="1800" b="1" i="1" dirty="0">
                <a:latin typeface="Times New Roman"/>
                <a:cs typeface="Times New Roman"/>
              </a:rPr>
              <a:t>,…,w</a:t>
            </a:r>
            <a:r>
              <a:rPr sz="1800" b="1" i="1" baseline="-13888" dirty="0">
                <a:latin typeface="Times New Roman"/>
                <a:cs typeface="Times New Roman"/>
              </a:rPr>
              <a:t>n</a:t>
            </a:r>
            <a:r>
              <a:rPr sz="1800" b="1" i="1" spc="209" baseline="-13888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y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el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sesgo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w</a:t>
            </a:r>
            <a:r>
              <a:rPr sz="1800" b="1" i="1" baseline="-13888" dirty="0">
                <a:latin typeface="Times New Roman"/>
                <a:cs typeface="Times New Roman"/>
              </a:rPr>
              <a:t>0</a:t>
            </a:r>
            <a:r>
              <a:rPr sz="1800" b="1" i="1" spc="-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el </a:t>
            </a:r>
            <a:r>
              <a:rPr sz="1800" dirty="0">
                <a:latin typeface="Times New Roman"/>
                <a:cs typeface="Times New Roman"/>
              </a:rPr>
              <a:t>comportamiento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concuerde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(para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implemente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f</a:t>
            </a:r>
            <a:r>
              <a:rPr sz="1800" spc="-25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2750">
              <a:latin typeface="Times New Roman"/>
              <a:cs typeface="Times New Roman"/>
            </a:endParaRPr>
          </a:p>
          <a:p>
            <a:pPr marL="334645" marR="1134110" indent="-284480">
              <a:lnSpc>
                <a:spcPts val="2090"/>
              </a:lnSpc>
            </a:pPr>
            <a:r>
              <a:rPr sz="1800" dirty="0">
                <a:latin typeface="Times New Roman"/>
                <a:cs typeface="Times New Roman"/>
              </a:rPr>
              <a:t>Nota: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caso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una red,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 aprenden 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pesos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cada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 de </a:t>
            </a:r>
            <a:r>
              <a:rPr sz="1800" spc="-10" dirty="0">
                <a:latin typeface="Times New Roman"/>
                <a:cs typeface="Times New Roman"/>
              </a:rPr>
              <a:t>forma independiente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2782887" y="3375025"/>
            <a:ext cx="2668905" cy="1040130"/>
            <a:chOff x="2782887" y="3375025"/>
            <a:chExt cx="2668905" cy="1040130"/>
          </a:xfrm>
        </p:grpSpPr>
        <p:sp>
          <p:nvSpPr>
            <p:cNvPr id="13" name="object 13"/>
            <p:cNvSpPr/>
            <p:nvPr/>
          </p:nvSpPr>
          <p:spPr>
            <a:xfrm>
              <a:off x="4791075" y="3379787"/>
              <a:ext cx="655955" cy="647700"/>
            </a:xfrm>
            <a:custGeom>
              <a:avLst/>
              <a:gdLst/>
              <a:ahLst/>
              <a:cxnLst/>
              <a:rect l="l" t="t" r="r" b="b"/>
              <a:pathLst>
                <a:path w="655954" h="647700">
                  <a:moveTo>
                    <a:pt x="0" y="323850"/>
                  </a:moveTo>
                  <a:lnTo>
                    <a:pt x="3554" y="275993"/>
                  </a:lnTo>
                  <a:lnTo>
                    <a:pt x="13879" y="230317"/>
                  </a:lnTo>
                  <a:lnTo>
                    <a:pt x="30468" y="187323"/>
                  </a:lnTo>
                  <a:lnTo>
                    <a:pt x="52813" y="147510"/>
                  </a:lnTo>
                  <a:lnTo>
                    <a:pt x="80408" y="111380"/>
                  </a:lnTo>
                  <a:lnTo>
                    <a:pt x="112745" y="79434"/>
                  </a:lnTo>
                  <a:lnTo>
                    <a:pt x="149318" y="52174"/>
                  </a:lnTo>
                  <a:lnTo>
                    <a:pt x="189618" y="30099"/>
                  </a:lnTo>
                  <a:lnTo>
                    <a:pt x="233140" y="13711"/>
                  </a:lnTo>
                  <a:lnTo>
                    <a:pt x="279376" y="3511"/>
                  </a:lnTo>
                  <a:lnTo>
                    <a:pt x="327819" y="0"/>
                  </a:lnTo>
                  <a:lnTo>
                    <a:pt x="376261" y="3511"/>
                  </a:lnTo>
                  <a:lnTo>
                    <a:pt x="422497" y="13711"/>
                  </a:lnTo>
                  <a:lnTo>
                    <a:pt x="466019" y="30099"/>
                  </a:lnTo>
                  <a:lnTo>
                    <a:pt x="506319" y="52174"/>
                  </a:lnTo>
                  <a:lnTo>
                    <a:pt x="542892" y="79434"/>
                  </a:lnTo>
                  <a:lnTo>
                    <a:pt x="575229" y="111380"/>
                  </a:lnTo>
                  <a:lnTo>
                    <a:pt x="602824" y="147510"/>
                  </a:lnTo>
                  <a:lnTo>
                    <a:pt x="625169" y="187323"/>
                  </a:lnTo>
                  <a:lnTo>
                    <a:pt x="641758" y="230317"/>
                  </a:lnTo>
                  <a:lnTo>
                    <a:pt x="652083" y="275993"/>
                  </a:lnTo>
                  <a:lnTo>
                    <a:pt x="655638" y="323850"/>
                  </a:lnTo>
                  <a:lnTo>
                    <a:pt x="652083" y="371706"/>
                  </a:lnTo>
                  <a:lnTo>
                    <a:pt x="641758" y="417382"/>
                  </a:lnTo>
                  <a:lnTo>
                    <a:pt x="625169" y="460376"/>
                  </a:lnTo>
                  <a:lnTo>
                    <a:pt x="602824" y="500189"/>
                  </a:lnTo>
                  <a:lnTo>
                    <a:pt x="575229" y="536319"/>
                  </a:lnTo>
                  <a:lnTo>
                    <a:pt x="542892" y="568265"/>
                  </a:lnTo>
                  <a:lnTo>
                    <a:pt x="506319" y="595525"/>
                  </a:lnTo>
                  <a:lnTo>
                    <a:pt x="466019" y="617600"/>
                  </a:lnTo>
                  <a:lnTo>
                    <a:pt x="422497" y="633988"/>
                  </a:lnTo>
                  <a:lnTo>
                    <a:pt x="376261" y="644188"/>
                  </a:lnTo>
                  <a:lnTo>
                    <a:pt x="327819" y="647700"/>
                  </a:lnTo>
                  <a:lnTo>
                    <a:pt x="279376" y="644188"/>
                  </a:lnTo>
                  <a:lnTo>
                    <a:pt x="233140" y="633988"/>
                  </a:lnTo>
                  <a:lnTo>
                    <a:pt x="189618" y="617600"/>
                  </a:lnTo>
                  <a:lnTo>
                    <a:pt x="149318" y="595525"/>
                  </a:lnTo>
                  <a:lnTo>
                    <a:pt x="112745" y="568265"/>
                  </a:lnTo>
                  <a:lnTo>
                    <a:pt x="80408" y="536319"/>
                  </a:lnTo>
                  <a:lnTo>
                    <a:pt x="52813" y="500189"/>
                  </a:lnTo>
                  <a:lnTo>
                    <a:pt x="30468" y="460376"/>
                  </a:lnTo>
                  <a:lnTo>
                    <a:pt x="13879" y="417382"/>
                  </a:lnTo>
                  <a:lnTo>
                    <a:pt x="3554" y="371706"/>
                  </a:lnTo>
                  <a:lnTo>
                    <a:pt x="0" y="3238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787650" y="3695700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79">
                  <a:moveTo>
                    <a:pt x="0" y="0"/>
                  </a:moveTo>
                  <a:lnTo>
                    <a:pt x="639763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416300" y="3525837"/>
              <a:ext cx="779780" cy="346075"/>
            </a:xfrm>
            <a:custGeom>
              <a:avLst/>
              <a:gdLst/>
              <a:ahLst/>
              <a:cxnLst/>
              <a:rect l="l" t="t" r="r" b="b"/>
              <a:pathLst>
                <a:path w="779779" h="346075">
                  <a:moveTo>
                    <a:pt x="0" y="173037"/>
                  </a:moveTo>
                  <a:lnTo>
                    <a:pt x="19868" y="118344"/>
                  </a:lnTo>
                  <a:lnTo>
                    <a:pt x="75195" y="70843"/>
                  </a:lnTo>
                  <a:lnTo>
                    <a:pt x="114149" y="50681"/>
                  </a:lnTo>
                  <a:lnTo>
                    <a:pt x="159561" y="33386"/>
                  </a:lnTo>
                  <a:lnTo>
                    <a:pt x="210627" y="19314"/>
                  </a:lnTo>
                  <a:lnTo>
                    <a:pt x="266546" y="8821"/>
                  </a:lnTo>
                  <a:lnTo>
                    <a:pt x="326515" y="2264"/>
                  </a:lnTo>
                  <a:lnTo>
                    <a:pt x="389731" y="0"/>
                  </a:lnTo>
                  <a:lnTo>
                    <a:pt x="452947" y="2264"/>
                  </a:lnTo>
                  <a:lnTo>
                    <a:pt x="512916" y="8821"/>
                  </a:lnTo>
                  <a:lnTo>
                    <a:pt x="568835" y="19314"/>
                  </a:lnTo>
                  <a:lnTo>
                    <a:pt x="619901" y="33386"/>
                  </a:lnTo>
                  <a:lnTo>
                    <a:pt x="665313" y="50681"/>
                  </a:lnTo>
                  <a:lnTo>
                    <a:pt x="704267" y="70843"/>
                  </a:lnTo>
                  <a:lnTo>
                    <a:pt x="735961" y="93516"/>
                  </a:lnTo>
                  <a:lnTo>
                    <a:pt x="774362" y="144969"/>
                  </a:lnTo>
                  <a:lnTo>
                    <a:pt x="779463" y="173037"/>
                  </a:lnTo>
                  <a:lnTo>
                    <a:pt x="774362" y="201105"/>
                  </a:lnTo>
                  <a:lnTo>
                    <a:pt x="735961" y="252558"/>
                  </a:lnTo>
                  <a:lnTo>
                    <a:pt x="704267" y="275231"/>
                  </a:lnTo>
                  <a:lnTo>
                    <a:pt x="665313" y="295393"/>
                  </a:lnTo>
                  <a:lnTo>
                    <a:pt x="619901" y="312688"/>
                  </a:lnTo>
                  <a:lnTo>
                    <a:pt x="568835" y="326760"/>
                  </a:lnTo>
                  <a:lnTo>
                    <a:pt x="512916" y="337253"/>
                  </a:lnTo>
                  <a:lnTo>
                    <a:pt x="452947" y="343810"/>
                  </a:lnTo>
                  <a:lnTo>
                    <a:pt x="389731" y="346075"/>
                  </a:lnTo>
                  <a:lnTo>
                    <a:pt x="326515" y="343810"/>
                  </a:lnTo>
                  <a:lnTo>
                    <a:pt x="266546" y="337253"/>
                  </a:lnTo>
                  <a:lnTo>
                    <a:pt x="210627" y="326760"/>
                  </a:lnTo>
                  <a:lnTo>
                    <a:pt x="159561" y="312688"/>
                  </a:lnTo>
                  <a:lnTo>
                    <a:pt x="114149" y="295393"/>
                  </a:lnTo>
                  <a:lnTo>
                    <a:pt x="75195" y="275231"/>
                  </a:lnTo>
                  <a:lnTo>
                    <a:pt x="43501" y="252558"/>
                  </a:lnTo>
                  <a:lnTo>
                    <a:pt x="5100" y="201105"/>
                  </a:lnTo>
                  <a:lnTo>
                    <a:pt x="0" y="17303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787650" y="4249737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79">
                  <a:moveTo>
                    <a:pt x="0" y="0"/>
                  </a:moveTo>
                  <a:lnTo>
                    <a:pt x="639763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16300" y="4081462"/>
              <a:ext cx="779780" cy="328930"/>
            </a:xfrm>
            <a:custGeom>
              <a:avLst/>
              <a:gdLst/>
              <a:ahLst/>
              <a:cxnLst/>
              <a:rect l="l" t="t" r="r" b="b"/>
              <a:pathLst>
                <a:path w="779779" h="328929">
                  <a:moveTo>
                    <a:pt x="0" y="164306"/>
                  </a:moveTo>
                  <a:lnTo>
                    <a:pt x="19868" y="112372"/>
                  </a:lnTo>
                  <a:lnTo>
                    <a:pt x="75195" y="67269"/>
                  </a:lnTo>
                  <a:lnTo>
                    <a:pt x="114149" y="48124"/>
                  </a:lnTo>
                  <a:lnTo>
                    <a:pt x="159561" y="31701"/>
                  </a:lnTo>
                  <a:lnTo>
                    <a:pt x="210627" y="18339"/>
                  </a:lnTo>
                  <a:lnTo>
                    <a:pt x="266546" y="8376"/>
                  </a:lnTo>
                  <a:lnTo>
                    <a:pt x="326515" y="2150"/>
                  </a:lnTo>
                  <a:lnTo>
                    <a:pt x="389731" y="0"/>
                  </a:lnTo>
                  <a:lnTo>
                    <a:pt x="452947" y="2150"/>
                  </a:lnTo>
                  <a:lnTo>
                    <a:pt x="512916" y="8376"/>
                  </a:lnTo>
                  <a:lnTo>
                    <a:pt x="568835" y="18339"/>
                  </a:lnTo>
                  <a:lnTo>
                    <a:pt x="619901" y="31701"/>
                  </a:lnTo>
                  <a:lnTo>
                    <a:pt x="665313" y="48124"/>
                  </a:lnTo>
                  <a:lnTo>
                    <a:pt x="704267" y="67269"/>
                  </a:lnTo>
                  <a:lnTo>
                    <a:pt x="735961" y="88797"/>
                  </a:lnTo>
                  <a:lnTo>
                    <a:pt x="774362" y="137654"/>
                  </a:lnTo>
                  <a:lnTo>
                    <a:pt x="779463" y="164306"/>
                  </a:lnTo>
                  <a:lnTo>
                    <a:pt x="774362" y="190957"/>
                  </a:lnTo>
                  <a:lnTo>
                    <a:pt x="735961" y="239814"/>
                  </a:lnTo>
                  <a:lnTo>
                    <a:pt x="704267" y="261342"/>
                  </a:lnTo>
                  <a:lnTo>
                    <a:pt x="665313" y="280487"/>
                  </a:lnTo>
                  <a:lnTo>
                    <a:pt x="619901" y="296910"/>
                  </a:lnTo>
                  <a:lnTo>
                    <a:pt x="568835" y="310272"/>
                  </a:lnTo>
                  <a:lnTo>
                    <a:pt x="512916" y="320235"/>
                  </a:lnTo>
                  <a:lnTo>
                    <a:pt x="452947" y="326461"/>
                  </a:lnTo>
                  <a:lnTo>
                    <a:pt x="389731" y="328612"/>
                  </a:lnTo>
                  <a:lnTo>
                    <a:pt x="326515" y="326461"/>
                  </a:lnTo>
                  <a:lnTo>
                    <a:pt x="266546" y="320235"/>
                  </a:lnTo>
                  <a:lnTo>
                    <a:pt x="210627" y="310272"/>
                  </a:lnTo>
                  <a:lnTo>
                    <a:pt x="159561" y="296910"/>
                  </a:lnTo>
                  <a:lnTo>
                    <a:pt x="114149" y="280487"/>
                  </a:lnTo>
                  <a:lnTo>
                    <a:pt x="75195" y="261342"/>
                  </a:lnTo>
                  <a:lnTo>
                    <a:pt x="43501" y="239814"/>
                  </a:lnTo>
                  <a:lnTo>
                    <a:pt x="5100" y="190957"/>
                  </a:lnTo>
                  <a:lnTo>
                    <a:pt x="0" y="1643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3647281" y="4083811"/>
            <a:ext cx="317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w</a:t>
            </a:r>
            <a:r>
              <a:rPr sz="1800" spc="-37" baseline="-13888" dirty="0">
                <a:latin typeface="Times New Roman"/>
                <a:cs typeface="Times New Roman"/>
              </a:rPr>
              <a:t>n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3411537" y="3049587"/>
            <a:ext cx="2491105" cy="1129030"/>
            <a:chOff x="3411537" y="3049587"/>
            <a:chExt cx="2491105" cy="1129030"/>
          </a:xfrm>
        </p:grpSpPr>
        <p:sp>
          <p:nvSpPr>
            <p:cNvPr id="20" name="object 20"/>
            <p:cNvSpPr/>
            <p:nvPr/>
          </p:nvSpPr>
          <p:spPr>
            <a:xfrm>
              <a:off x="4195762" y="3678237"/>
              <a:ext cx="627380" cy="0"/>
            </a:xfrm>
            <a:custGeom>
              <a:avLst/>
              <a:gdLst/>
              <a:ahLst/>
              <a:cxnLst/>
              <a:rect l="l" t="t" r="r" b="b"/>
              <a:pathLst>
                <a:path w="627379">
                  <a:moveTo>
                    <a:pt x="0" y="0"/>
                  </a:moveTo>
                  <a:lnTo>
                    <a:pt x="62706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4195762" y="3794124"/>
              <a:ext cx="584200" cy="379730"/>
            </a:xfrm>
            <a:custGeom>
              <a:avLst/>
              <a:gdLst/>
              <a:ahLst/>
              <a:cxnLst/>
              <a:rect l="l" t="t" r="r" b="b"/>
              <a:pathLst>
                <a:path w="584200" h="379729">
                  <a:moveTo>
                    <a:pt x="0" y="379413"/>
                  </a:moveTo>
                  <a:lnTo>
                    <a:pt x="58420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446712" y="3678237"/>
              <a:ext cx="450850" cy="5080"/>
            </a:xfrm>
            <a:custGeom>
              <a:avLst/>
              <a:gdLst/>
              <a:ahLst/>
              <a:cxnLst/>
              <a:rect l="l" t="t" r="r" b="b"/>
              <a:pathLst>
                <a:path w="450850" h="5079">
                  <a:moveTo>
                    <a:pt x="0" y="4762"/>
                  </a:moveTo>
                  <a:lnTo>
                    <a:pt x="45085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416300" y="3054350"/>
              <a:ext cx="779780" cy="338455"/>
            </a:xfrm>
            <a:custGeom>
              <a:avLst/>
              <a:gdLst/>
              <a:ahLst/>
              <a:cxnLst/>
              <a:rect l="l" t="t" r="r" b="b"/>
              <a:pathLst>
                <a:path w="779779" h="338454">
                  <a:moveTo>
                    <a:pt x="0" y="169069"/>
                  </a:moveTo>
                  <a:lnTo>
                    <a:pt x="19868" y="115630"/>
                  </a:lnTo>
                  <a:lnTo>
                    <a:pt x="75195" y="69219"/>
                  </a:lnTo>
                  <a:lnTo>
                    <a:pt x="114149" y="49519"/>
                  </a:lnTo>
                  <a:lnTo>
                    <a:pt x="159561" y="32620"/>
                  </a:lnTo>
                  <a:lnTo>
                    <a:pt x="210627" y="18871"/>
                  </a:lnTo>
                  <a:lnTo>
                    <a:pt x="266546" y="8619"/>
                  </a:lnTo>
                  <a:lnTo>
                    <a:pt x="326515" y="2212"/>
                  </a:lnTo>
                  <a:lnTo>
                    <a:pt x="389731" y="0"/>
                  </a:lnTo>
                  <a:lnTo>
                    <a:pt x="452947" y="2212"/>
                  </a:lnTo>
                  <a:lnTo>
                    <a:pt x="512916" y="8619"/>
                  </a:lnTo>
                  <a:lnTo>
                    <a:pt x="568835" y="18871"/>
                  </a:lnTo>
                  <a:lnTo>
                    <a:pt x="619901" y="32620"/>
                  </a:lnTo>
                  <a:lnTo>
                    <a:pt x="665313" y="49519"/>
                  </a:lnTo>
                  <a:lnTo>
                    <a:pt x="704267" y="69219"/>
                  </a:lnTo>
                  <a:lnTo>
                    <a:pt x="735961" y="91372"/>
                  </a:lnTo>
                  <a:lnTo>
                    <a:pt x="774362" y="141645"/>
                  </a:lnTo>
                  <a:lnTo>
                    <a:pt x="779463" y="169069"/>
                  </a:lnTo>
                  <a:lnTo>
                    <a:pt x="774362" y="196492"/>
                  </a:lnTo>
                  <a:lnTo>
                    <a:pt x="735961" y="246765"/>
                  </a:lnTo>
                  <a:lnTo>
                    <a:pt x="704267" y="268918"/>
                  </a:lnTo>
                  <a:lnTo>
                    <a:pt x="665313" y="288618"/>
                  </a:lnTo>
                  <a:lnTo>
                    <a:pt x="619901" y="305517"/>
                  </a:lnTo>
                  <a:lnTo>
                    <a:pt x="568835" y="319266"/>
                  </a:lnTo>
                  <a:lnTo>
                    <a:pt x="512916" y="329518"/>
                  </a:lnTo>
                  <a:lnTo>
                    <a:pt x="452947" y="335925"/>
                  </a:lnTo>
                  <a:lnTo>
                    <a:pt x="389731" y="338138"/>
                  </a:lnTo>
                  <a:lnTo>
                    <a:pt x="326515" y="335925"/>
                  </a:lnTo>
                  <a:lnTo>
                    <a:pt x="266546" y="329518"/>
                  </a:lnTo>
                  <a:lnTo>
                    <a:pt x="210627" y="319266"/>
                  </a:lnTo>
                  <a:lnTo>
                    <a:pt x="159561" y="305517"/>
                  </a:lnTo>
                  <a:lnTo>
                    <a:pt x="114149" y="288618"/>
                  </a:lnTo>
                  <a:lnTo>
                    <a:pt x="75195" y="268918"/>
                  </a:lnTo>
                  <a:lnTo>
                    <a:pt x="43501" y="246765"/>
                  </a:lnTo>
                  <a:lnTo>
                    <a:pt x="5100" y="196492"/>
                  </a:lnTo>
                  <a:lnTo>
                    <a:pt x="0" y="1690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2563177" y="3498595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x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627052" y="3330955"/>
            <a:ext cx="153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647281" y="3059684"/>
            <a:ext cx="317500" cy="7753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w</a:t>
            </a:r>
            <a:r>
              <a:rPr sz="1800" spc="-37" baseline="-13888" dirty="0">
                <a:latin typeface="Times New Roman"/>
                <a:cs typeface="Times New Roman"/>
              </a:rPr>
              <a:t>0</a:t>
            </a:r>
            <a:endParaRPr sz="1800" baseline="-13888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580"/>
              </a:spcBef>
            </a:pPr>
            <a:r>
              <a:rPr sz="1800" spc="-25" dirty="0">
                <a:latin typeface="Times New Roman"/>
                <a:cs typeface="Times New Roman"/>
              </a:rPr>
              <a:t>w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202112" y="3252787"/>
            <a:ext cx="621030" cy="282575"/>
          </a:xfrm>
          <a:custGeom>
            <a:avLst/>
            <a:gdLst/>
            <a:ahLst/>
            <a:cxnLst/>
            <a:rect l="l" t="t" r="r" b="b"/>
            <a:pathLst>
              <a:path w="621029" h="282575">
                <a:moveTo>
                  <a:pt x="0" y="0"/>
                </a:moveTo>
                <a:lnTo>
                  <a:pt x="620712" y="282575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2490152" y="3458971"/>
            <a:ext cx="301625" cy="9277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600" spc="-1875" baseline="-34722" dirty="0">
                <a:latin typeface="Times New Roman"/>
                <a:cs typeface="Times New Roman"/>
              </a:rPr>
              <a:t>…</a:t>
            </a:r>
            <a:r>
              <a:rPr sz="1200" i="1" spc="-25" dirty="0"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  <a:p>
            <a:pPr marL="77470">
              <a:lnSpc>
                <a:spcPct val="100000"/>
              </a:lnSpc>
              <a:spcBef>
                <a:spcPts val="2065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n</a:t>
            </a:r>
            <a:endParaRPr sz="1800" baseline="-13888">
              <a:latin typeface="Times New Roman"/>
              <a:cs typeface="Times New Roman"/>
            </a:endParaRPr>
          </a:p>
        </p:txBody>
      </p:sp>
      <p:pic>
        <p:nvPicPr>
          <p:cNvPr id="29" name="object 2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0" name="object 30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15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712595">
              <a:lnSpc>
                <a:spcPct val="100000"/>
              </a:lnSpc>
              <a:spcBef>
                <a:spcPts val="100"/>
              </a:spcBef>
            </a:pPr>
            <a:r>
              <a:rPr dirty="0"/>
              <a:t>Aprendizaje</a:t>
            </a:r>
            <a:r>
              <a:rPr spc="-3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10" dirty="0"/>
              <a:t>perceptrónes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18453" y="1001267"/>
            <a:ext cx="8436610" cy="339090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605"/>
              </a:spcBef>
            </a:pPr>
            <a:r>
              <a:rPr sz="2000" dirty="0">
                <a:latin typeface="Times New Roman"/>
                <a:cs typeface="Times New Roman"/>
              </a:rPr>
              <a:t>Algoritmo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aprendizaje:</a:t>
            </a:r>
            <a:endParaRPr sz="2000">
              <a:latin typeface="Times New Roman"/>
              <a:cs typeface="Times New Roman"/>
            </a:endParaRPr>
          </a:p>
          <a:p>
            <a:pPr marL="456565" marR="327025" indent="-380365">
              <a:lnSpc>
                <a:spcPct val="100000"/>
              </a:lnSpc>
              <a:spcBef>
                <a:spcPts val="500"/>
              </a:spcBef>
              <a:buAutoNum type="arabicPeriod"/>
              <a:tabLst>
                <a:tab pos="456565" algn="l"/>
                <a:tab pos="457200" algn="l"/>
              </a:tabLst>
            </a:pPr>
            <a:r>
              <a:rPr sz="2000" dirty="0">
                <a:latin typeface="Times New Roman"/>
                <a:cs typeface="Times New Roman"/>
              </a:rPr>
              <a:t>Inicialización: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Fijar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pesos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iniciales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w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,…,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w</a:t>
            </a:r>
            <a:r>
              <a:rPr sz="1950" i="1" baseline="-17094" dirty="0">
                <a:latin typeface="Times New Roman"/>
                <a:cs typeface="Times New Roman"/>
              </a:rPr>
              <a:t>n</a:t>
            </a:r>
            <a:r>
              <a:rPr sz="1950" i="1" spc="254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sesgo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w</a:t>
            </a:r>
            <a:r>
              <a:rPr sz="1950" baseline="-17094" dirty="0">
                <a:latin typeface="Times New Roman"/>
                <a:cs typeface="Times New Roman"/>
              </a:rPr>
              <a:t>0</a:t>
            </a:r>
            <a:r>
              <a:rPr sz="1950" spc="254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ejemplo </a:t>
            </a:r>
            <a:r>
              <a:rPr sz="2000" dirty="0">
                <a:latin typeface="Times New Roman"/>
                <a:cs typeface="Times New Roman"/>
              </a:rPr>
              <a:t>aleatoriamente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rango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[</a:t>
            </a:r>
            <a:r>
              <a:rPr sz="2000" dirty="0">
                <a:latin typeface="Symbol"/>
                <a:cs typeface="Symbol"/>
              </a:rPr>
              <a:t></a:t>
            </a:r>
            <a:r>
              <a:rPr sz="2000" dirty="0">
                <a:latin typeface="Times New Roman"/>
                <a:cs typeface="Times New Roman"/>
              </a:rPr>
              <a:t>0.5,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0.5]).</a:t>
            </a:r>
            <a:endParaRPr sz="2000">
              <a:latin typeface="Times New Roman"/>
              <a:cs typeface="Times New Roman"/>
            </a:endParaRPr>
          </a:p>
          <a:p>
            <a:pPr marL="456565" indent="-380365">
              <a:lnSpc>
                <a:spcPct val="100000"/>
              </a:lnSpc>
              <a:spcBef>
                <a:spcPts val="505"/>
              </a:spcBef>
              <a:buAutoNum type="arabicPeriod"/>
              <a:tabLst>
                <a:tab pos="456565" algn="l"/>
                <a:tab pos="457200" algn="l"/>
              </a:tabLst>
            </a:pP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entrenamiento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((x</a:t>
            </a:r>
            <a:r>
              <a:rPr sz="1950" i="1" baseline="-17094" dirty="0">
                <a:latin typeface="Times New Roman"/>
                <a:cs typeface="Times New Roman"/>
              </a:rPr>
              <a:t>t1</a:t>
            </a:r>
            <a:r>
              <a:rPr sz="2000" i="1" dirty="0">
                <a:latin typeface="Times New Roman"/>
                <a:cs typeface="Times New Roman"/>
              </a:rPr>
              <a:t>,x</a:t>
            </a:r>
            <a:r>
              <a:rPr sz="1950" i="1" baseline="-17094" dirty="0">
                <a:latin typeface="Times New Roman"/>
                <a:cs typeface="Times New Roman"/>
              </a:rPr>
              <a:t>t2</a:t>
            </a:r>
            <a:r>
              <a:rPr sz="2000" i="1" dirty="0">
                <a:latin typeface="Times New Roman"/>
                <a:cs typeface="Times New Roman"/>
              </a:rPr>
              <a:t>,…,x</a:t>
            </a:r>
            <a:r>
              <a:rPr sz="1950" i="1" baseline="-17094" dirty="0">
                <a:latin typeface="Times New Roman"/>
                <a:cs typeface="Times New Roman"/>
              </a:rPr>
              <a:t>tn</a:t>
            </a:r>
            <a:r>
              <a:rPr sz="2000" i="1" dirty="0">
                <a:latin typeface="Times New Roman"/>
                <a:cs typeface="Times New Roman"/>
              </a:rPr>
              <a:t>),y</a:t>
            </a:r>
            <a:r>
              <a:rPr sz="1950" i="1" baseline="-17094" dirty="0">
                <a:latin typeface="Times New Roman"/>
                <a:cs typeface="Times New Roman"/>
              </a:rPr>
              <a:t>t</a:t>
            </a:r>
            <a:r>
              <a:rPr sz="2000" i="1" dirty="0">
                <a:latin typeface="Times New Roman"/>
                <a:cs typeface="Times New Roman"/>
              </a:rPr>
              <a:t>)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t=1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hasta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2000" spc="-25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893444" lvl="1" indent="-342265">
              <a:lnSpc>
                <a:spcPct val="100000"/>
              </a:lnSpc>
              <a:spcBef>
                <a:spcPts val="395"/>
              </a:spcBef>
              <a:buAutoNum type="alphaLcParenR"/>
              <a:tabLst>
                <a:tab pos="893444" algn="l"/>
                <a:tab pos="894080" algn="l"/>
              </a:tabLst>
            </a:pPr>
            <a:r>
              <a:rPr sz="1800" dirty="0">
                <a:latin typeface="Times New Roman"/>
                <a:cs typeface="Times New Roman"/>
              </a:rPr>
              <a:t>Clasificar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entradas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(x</a:t>
            </a:r>
            <a:r>
              <a:rPr sz="1800" i="1" baseline="-13888" dirty="0">
                <a:latin typeface="Times New Roman"/>
                <a:cs typeface="Times New Roman"/>
              </a:rPr>
              <a:t>t1</a:t>
            </a:r>
            <a:r>
              <a:rPr sz="1800" i="1" dirty="0">
                <a:latin typeface="Times New Roman"/>
                <a:cs typeface="Times New Roman"/>
              </a:rPr>
              <a:t>,x</a:t>
            </a:r>
            <a:r>
              <a:rPr sz="1800" i="1" baseline="-13888" dirty="0">
                <a:latin typeface="Times New Roman"/>
                <a:cs typeface="Times New Roman"/>
              </a:rPr>
              <a:t>t2</a:t>
            </a:r>
            <a:r>
              <a:rPr sz="1800" i="1" dirty="0">
                <a:latin typeface="Times New Roman"/>
                <a:cs typeface="Times New Roman"/>
              </a:rPr>
              <a:t>,…,x</a:t>
            </a:r>
            <a:r>
              <a:rPr sz="1800" i="1" baseline="-13888" dirty="0">
                <a:latin typeface="Times New Roman"/>
                <a:cs typeface="Times New Roman"/>
              </a:rPr>
              <a:t>tn</a:t>
            </a:r>
            <a:r>
              <a:rPr sz="1800" i="1" dirty="0">
                <a:latin typeface="Times New Roman"/>
                <a:cs typeface="Times New Roman"/>
              </a:rPr>
              <a:t>)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actual</a:t>
            </a:r>
            <a:endParaRPr sz="1800">
              <a:latin typeface="Times New Roman"/>
              <a:cs typeface="Times New Roman"/>
            </a:endParaRPr>
          </a:p>
          <a:p>
            <a:pPr marL="893444" lvl="1" indent="-342265">
              <a:lnSpc>
                <a:spcPct val="100000"/>
              </a:lnSpc>
              <a:spcBef>
                <a:spcPts val="430"/>
              </a:spcBef>
              <a:buAutoNum type="alphaLcParenR"/>
              <a:tabLst>
                <a:tab pos="893444" algn="l"/>
                <a:tab pos="894080" algn="l"/>
              </a:tabLst>
            </a:pPr>
            <a:r>
              <a:rPr sz="1800" dirty="0">
                <a:latin typeface="Times New Roman"/>
                <a:cs typeface="Times New Roman"/>
              </a:rPr>
              <a:t>Comparar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resultado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obtenido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deseado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(</a:t>
            </a:r>
            <a:r>
              <a:rPr sz="1800" i="1" spc="-20" dirty="0">
                <a:latin typeface="Times New Roman"/>
                <a:cs typeface="Times New Roman"/>
              </a:rPr>
              <a:t>y</a:t>
            </a:r>
            <a:r>
              <a:rPr sz="1800" i="1" spc="-30" baseline="-13888" dirty="0">
                <a:latin typeface="Times New Roman"/>
                <a:cs typeface="Times New Roman"/>
              </a:rPr>
              <a:t>t</a:t>
            </a:r>
            <a:r>
              <a:rPr sz="1800" spc="-2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893444" marR="81280" lvl="1" indent="-342900">
              <a:lnSpc>
                <a:spcPct val="101099"/>
              </a:lnSpc>
              <a:spcBef>
                <a:spcPts val="430"/>
              </a:spcBef>
              <a:buAutoNum type="alphaLcParenR"/>
              <a:tabLst>
                <a:tab pos="893444" algn="l"/>
                <a:tab pos="894080" algn="l"/>
              </a:tabLst>
            </a:pP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diferencias,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calcular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ajuste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</a:t>
            </a:r>
            <a:r>
              <a:rPr sz="1800" i="1" dirty="0">
                <a:latin typeface="Times New Roman"/>
                <a:cs typeface="Times New Roman"/>
              </a:rPr>
              <a:t>w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pesos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sesgo)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reducir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70" dirty="0">
                <a:latin typeface="Times New Roman"/>
                <a:cs typeface="Times New Roman"/>
              </a:rPr>
              <a:t>estas </a:t>
            </a:r>
            <a:r>
              <a:rPr sz="1800" spc="-10" dirty="0">
                <a:latin typeface="Times New Roman"/>
                <a:cs typeface="Times New Roman"/>
              </a:rPr>
              <a:t>diferencias</a:t>
            </a:r>
            <a:endParaRPr sz="1800">
              <a:latin typeface="Times New Roman"/>
              <a:cs typeface="Times New Roman"/>
            </a:endParaRPr>
          </a:p>
          <a:p>
            <a:pPr marL="893444" lvl="1" indent="-342265">
              <a:lnSpc>
                <a:spcPct val="100000"/>
              </a:lnSpc>
              <a:spcBef>
                <a:spcPts val="459"/>
              </a:spcBef>
              <a:buAutoNum type="alphaLcParenR"/>
              <a:tabLst>
                <a:tab pos="893444" algn="l"/>
                <a:tab pos="894080" algn="l"/>
              </a:tabLst>
            </a:pPr>
            <a:r>
              <a:rPr sz="1800" dirty="0">
                <a:latin typeface="Times New Roman"/>
                <a:cs typeface="Times New Roman"/>
              </a:rPr>
              <a:t>Actualizar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pesos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siguiente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</a:t>
            </a:r>
            <a:r>
              <a:rPr sz="1800" spc="434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w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dirty="0">
                <a:latin typeface="Times New Roman"/>
                <a:cs typeface="Times New Roman"/>
              </a:rPr>
              <a:t>(t+1)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w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dirty="0">
                <a:latin typeface="Times New Roman"/>
                <a:cs typeface="Times New Roman"/>
              </a:rPr>
              <a:t>(t)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+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Symbol"/>
                <a:cs typeface="Symbol"/>
              </a:rPr>
              <a:t></a:t>
            </a:r>
            <a:r>
              <a:rPr sz="1800" i="1" spc="-20" dirty="0">
                <a:latin typeface="Times New Roman"/>
                <a:cs typeface="Times New Roman"/>
              </a:rPr>
              <a:t>w</a:t>
            </a:r>
            <a:r>
              <a:rPr sz="1800" i="1" spc="-30" baseline="-13888" dirty="0">
                <a:latin typeface="Times New Roman"/>
                <a:cs typeface="Times New Roman"/>
              </a:rPr>
              <a:t>i</a:t>
            </a:r>
            <a:endParaRPr sz="1800" baseline="-13888">
              <a:latin typeface="Times New Roman"/>
              <a:cs typeface="Times New Roman"/>
            </a:endParaRPr>
          </a:p>
          <a:p>
            <a:pPr marL="456565" indent="-380365">
              <a:lnSpc>
                <a:spcPct val="100000"/>
              </a:lnSpc>
              <a:spcBef>
                <a:spcPts val="420"/>
              </a:spcBef>
              <a:buAutoNum type="arabicPeriod"/>
              <a:tabLst>
                <a:tab pos="456565" algn="l"/>
                <a:tab pos="457200" algn="l"/>
              </a:tabLst>
            </a:pPr>
            <a:r>
              <a:rPr sz="2000" dirty="0">
                <a:latin typeface="Times New Roman"/>
                <a:cs typeface="Times New Roman"/>
              </a:rPr>
              <a:t>Repite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paso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2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hasta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determinado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criterio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de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62952" y="4366260"/>
            <a:ext cx="13735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-10" dirty="0">
                <a:latin typeface="Times New Roman"/>
                <a:cs typeface="Times New Roman"/>
              </a:rPr>
              <a:t>convergencia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81953" y="4963667"/>
            <a:ext cx="5862955" cy="76327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393065" indent="-380365">
              <a:lnSpc>
                <a:spcPct val="100000"/>
              </a:lnSpc>
              <a:spcBef>
                <a:spcPts val="605"/>
              </a:spcBef>
              <a:buFont typeface="Arial"/>
              <a:buChar char="•"/>
              <a:tabLst>
                <a:tab pos="393065" algn="l"/>
                <a:tab pos="393700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paso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suele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llamar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“época”</a:t>
            </a:r>
            <a:endParaRPr sz="2000">
              <a:latin typeface="Times New Roman"/>
              <a:cs typeface="Times New Roman"/>
            </a:endParaRPr>
          </a:p>
          <a:p>
            <a:pPr marL="393065" indent="-380365">
              <a:lnSpc>
                <a:spcPct val="100000"/>
              </a:lnSpc>
              <a:spcBef>
                <a:spcPts val="500"/>
              </a:spcBef>
              <a:buFont typeface="Arial"/>
              <a:buChar char="•"/>
              <a:tabLst>
                <a:tab pos="393065" algn="l"/>
                <a:tab pos="393700" algn="l"/>
              </a:tabLst>
            </a:pP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criterio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convergencia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habitual: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56932" y="5750052"/>
            <a:ext cx="794448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número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errores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menor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determinado</a:t>
            </a:r>
            <a:r>
              <a:rPr sz="2000" spc="-10" dirty="0">
                <a:latin typeface="Times New Roman"/>
                <a:cs typeface="Times New Roman"/>
              </a:rPr>
              <a:t> umbral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660823" y="4510087"/>
            <a:ext cx="2366010" cy="780415"/>
            <a:chOff x="6660823" y="4510087"/>
            <a:chExt cx="2366010" cy="780415"/>
          </a:xfrm>
        </p:grpSpPr>
        <p:sp>
          <p:nvSpPr>
            <p:cNvPr id="14" name="object 14"/>
            <p:cNvSpPr/>
            <p:nvPr/>
          </p:nvSpPr>
          <p:spPr>
            <a:xfrm>
              <a:off x="6667173" y="4516437"/>
              <a:ext cx="2353310" cy="767715"/>
            </a:xfrm>
            <a:custGeom>
              <a:avLst/>
              <a:gdLst/>
              <a:ahLst/>
              <a:cxnLst/>
              <a:rect l="l" t="t" r="r" b="b"/>
              <a:pathLst>
                <a:path w="2353309" h="767714">
                  <a:moveTo>
                    <a:pt x="2224827" y="0"/>
                  </a:moveTo>
                  <a:lnTo>
                    <a:pt x="127918" y="0"/>
                  </a:lnTo>
                  <a:lnTo>
                    <a:pt x="78126" y="10052"/>
                  </a:lnTo>
                  <a:lnTo>
                    <a:pt x="37466" y="37466"/>
                  </a:lnTo>
                  <a:lnTo>
                    <a:pt x="10052" y="78127"/>
                  </a:lnTo>
                  <a:lnTo>
                    <a:pt x="0" y="127919"/>
                  </a:lnTo>
                  <a:lnTo>
                    <a:pt x="0" y="639584"/>
                  </a:lnTo>
                  <a:lnTo>
                    <a:pt x="10052" y="689376"/>
                  </a:lnTo>
                  <a:lnTo>
                    <a:pt x="37466" y="730036"/>
                  </a:lnTo>
                  <a:lnTo>
                    <a:pt x="78126" y="757450"/>
                  </a:lnTo>
                  <a:lnTo>
                    <a:pt x="127918" y="767502"/>
                  </a:lnTo>
                  <a:lnTo>
                    <a:pt x="2224827" y="767502"/>
                  </a:lnTo>
                  <a:lnTo>
                    <a:pt x="2274620" y="757450"/>
                  </a:lnTo>
                  <a:lnTo>
                    <a:pt x="2315280" y="730036"/>
                  </a:lnTo>
                  <a:lnTo>
                    <a:pt x="2342694" y="689376"/>
                  </a:lnTo>
                  <a:lnTo>
                    <a:pt x="2352747" y="639584"/>
                  </a:lnTo>
                  <a:lnTo>
                    <a:pt x="2352747" y="127919"/>
                  </a:lnTo>
                  <a:lnTo>
                    <a:pt x="2342694" y="78127"/>
                  </a:lnTo>
                  <a:lnTo>
                    <a:pt x="2315280" y="37466"/>
                  </a:lnTo>
                  <a:lnTo>
                    <a:pt x="2274620" y="10052"/>
                  </a:lnTo>
                  <a:lnTo>
                    <a:pt x="2224827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667173" y="4516437"/>
              <a:ext cx="2353310" cy="767715"/>
            </a:xfrm>
            <a:custGeom>
              <a:avLst/>
              <a:gdLst/>
              <a:ahLst/>
              <a:cxnLst/>
              <a:rect l="l" t="t" r="r" b="b"/>
              <a:pathLst>
                <a:path w="2353309" h="767714">
                  <a:moveTo>
                    <a:pt x="0" y="127919"/>
                  </a:moveTo>
                  <a:lnTo>
                    <a:pt x="10052" y="78127"/>
                  </a:lnTo>
                  <a:lnTo>
                    <a:pt x="37466" y="37466"/>
                  </a:lnTo>
                  <a:lnTo>
                    <a:pt x="78127" y="10052"/>
                  </a:lnTo>
                  <a:lnTo>
                    <a:pt x="127919" y="0"/>
                  </a:lnTo>
                  <a:lnTo>
                    <a:pt x="2224829" y="0"/>
                  </a:lnTo>
                  <a:lnTo>
                    <a:pt x="2274621" y="10052"/>
                  </a:lnTo>
                  <a:lnTo>
                    <a:pt x="2315281" y="37466"/>
                  </a:lnTo>
                  <a:lnTo>
                    <a:pt x="2342695" y="78127"/>
                  </a:lnTo>
                  <a:lnTo>
                    <a:pt x="2352748" y="127919"/>
                  </a:lnTo>
                  <a:lnTo>
                    <a:pt x="2352748" y="639583"/>
                  </a:lnTo>
                  <a:lnTo>
                    <a:pt x="2342695" y="689375"/>
                  </a:lnTo>
                  <a:lnTo>
                    <a:pt x="2315281" y="730036"/>
                  </a:lnTo>
                  <a:lnTo>
                    <a:pt x="2274621" y="757450"/>
                  </a:lnTo>
                  <a:lnTo>
                    <a:pt x="2224829" y="767503"/>
                  </a:lnTo>
                  <a:lnTo>
                    <a:pt x="127919" y="767503"/>
                  </a:lnTo>
                  <a:lnTo>
                    <a:pt x="78127" y="757450"/>
                  </a:lnTo>
                  <a:lnTo>
                    <a:pt x="37466" y="730036"/>
                  </a:lnTo>
                  <a:lnTo>
                    <a:pt x="10052" y="689375"/>
                  </a:lnTo>
                  <a:lnTo>
                    <a:pt x="0" y="639583"/>
                  </a:lnTo>
                  <a:lnTo>
                    <a:pt x="0" y="127919"/>
                  </a:lnTo>
                  <a:close/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6916102" y="4537964"/>
            <a:ext cx="2022475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400" spc="-25" dirty="0">
                <a:solidFill>
                  <a:srgbClr val="191966"/>
                </a:solidFill>
                <a:latin typeface="Times New Roman"/>
                <a:cs typeface="Times New Roman"/>
              </a:rPr>
              <a:t>Veremos</a:t>
            </a:r>
            <a:r>
              <a:rPr sz="2400" spc="-70" dirty="0">
                <a:solidFill>
                  <a:srgbClr val="191966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191966"/>
                </a:solidFill>
                <a:latin typeface="Times New Roman"/>
                <a:cs typeface="Times New Roman"/>
              </a:rPr>
              <a:t>el</a:t>
            </a:r>
            <a:r>
              <a:rPr sz="2400" spc="-55" dirty="0">
                <a:solidFill>
                  <a:srgbClr val="191966"/>
                </a:solidFill>
                <a:latin typeface="Times New Roman"/>
                <a:cs typeface="Times New Roman"/>
              </a:rPr>
              <a:t> </a:t>
            </a:r>
            <a:r>
              <a:rPr sz="2400" spc="-20" dirty="0">
                <a:solidFill>
                  <a:srgbClr val="191966"/>
                </a:solidFill>
                <a:latin typeface="Times New Roman"/>
                <a:cs typeface="Times New Roman"/>
              </a:rPr>
              <a:t>paso </a:t>
            </a:r>
            <a:r>
              <a:rPr sz="2400" dirty="0">
                <a:solidFill>
                  <a:srgbClr val="191966"/>
                </a:solidFill>
                <a:latin typeface="Times New Roman"/>
                <a:cs typeface="Times New Roman"/>
              </a:rPr>
              <a:t>2</a:t>
            </a:r>
            <a:r>
              <a:rPr sz="2400" spc="-5" dirty="0">
                <a:solidFill>
                  <a:srgbClr val="191966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191966"/>
                </a:solidFill>
                <a:latin typeface="Times New Roman"/>
                <a:cs typeface="Times New Roman"/>
              </a:rPr>
              <a:t>en </a:t>
            </a:r>
            <a:r>
              <a:rPr sz="2400" spc="-10" dirty="0">
                <a:solidFill>
                  <a:srgbClr val="191966"/>
                </a:solidFill>
                <a:latin typeface="Times New Roman"/>
                <a:cs typeface="Times New Roman"/>
              </a:rPr>
              <a:t>detalle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918200" y="4821748"/>
            <a:ext cx="749300" cy="157480"/>
          </a:xfrm>
          <a:custGeom>
            <a:avLst/>
            <a:gdLst/>
            <a:ahLst/>
            <a:cxnLst/>
            <a:rect l="l" t="t" r="r" b="b"/>
            <a:pathLst>
              <a:path w="749300" h="157479">
                <a:moveTo>
                  <a:pt x="611858" y="0"/>
                </a:moveTo>
                <a:lnTo>
                  <a:pt x="605178" y="435"/>
                </a:lnTo>
                <a:lnTo>
                  <a:pt x="599148" y="3344"/>
                </a:lnTo>
                <a:lnTo>
                  <a:pt x="594537" y="8525"/>
                </a:lnTo>
                <a:lnTo>
                  <a:pt x="592298" y="15087"/>
                </a:lnTo>
                <a:lnTo>
                  <a:pt x="592734" y="21767"/>
                </a:lnTo>
                <a:lnTo>
                  <a:pt x="595643" y="27796"/>
                </a:lnTo>
                <a:lnTo>
                  <a:pt x="600823" y="32407"/>
                </a:lnTo>
                <a:lnTo>
                  <a:pt x="649804" y="60979"/>
                </a:lnTo>
                <a:lnTo>
                  <a:pt x="714396" y="60979"/>
                </a:lnTo>
                <a:lnTo>
                  <a:pt x="714396" y="95904"/>
                </a:lnTo>
                <a:lnTo>
                  <a:pt x="649804" y="95904"/>
                </a:lnTo>
                <a:lnTo>
                  <a:pt x="600823" y="124477"/>
                </a:lnTo>
                <a:lnTo>
                  <a:pt x="595643" y="129087"/>
                </a:lnTo>
                <a:lnTo>
                  <a:pt x="592734" y="135116"/>
                </a:lnTo>
                <a:lnTo>
                  <a:pt x="592298" y="141796"/>
                </a:lnTo>
                <a:lnTo>
                  <a:pt x="594537" y="148359"/>
                </a:lnTo>
                <a:lnTo>
                  <a:pt x="599148" y="153539"/>
                </a:lnTo>
                <a:lnTo>
                  <a:pt x="605177" y="156448"/>
                </a:lnTo>
                <a:lnTo>
                  <a:pt x="611857" y="156884"/>
                </a:lnTo>
                <a:lnTo>
                  <a:pt x="618420" y="154645"/>
                </a:lnTo>
                <a:lnTo>
                  <a:pt x="719117" y="95904"/>
                </a:lnTo>
                <a:lnTo>
                  <a:pt x="714396" y="95904"/>
                </a:lnTo>
                <a:lnTo>
                  <a:pt x="719119" y="95903"/>
                </a:lnTo>
                <a:lnTo>
                  <a:pt x="749053" y="78442"/>
                </a:lnTo>
                <a:lnTo>
                  <a:pt x="618421" y="2239"/>
                </a:lnTo>
                <a:lnTo>
                  <a:pt x="611858" y="0"/>
                </a:lnTo>
                <a:close/>
              </a:path>
              <a:path w="749300" h="157479">
                <a:moveTo>
                  <a:pt x="679740" y="78442"/>
                </a:moveTo>
                <a:lnTo>
                  <a:pt x="649804" y="95904"/>
                </a:lnTo>
                <a:lnTo>
                  <a:pt x="714396" y="95904"/>
                </a:lnTo>
                <a:lnTo>
                  <a:pt x="714396" y="93526"/>
                </a:lnTo>
                <a:lnTo>
                  <a:pt x="705598" y="93526"/>
                </a:lnTo>
                <a:lnTo>
                  <a:pt x="679740" y="78442"/>
                </a:lnTo>
                <a:close/>
              </a:path>
              <a:path w="749300" h="157479">
                <a:moveTo>
                  <a:pt x="0" y="60978"/>
                </a:moveTo>
                <a:lnTo>
                  <a:pt x="0" y="95903"/>
                </a:lnTo>
                <a:lnTo>
                  <a:pt x="649806" y="95903"/>
                </a:lnTo>
                <a:lnTo>
                  <a:pt x="679740" y="78442"/>
                </a:lnTo>
                <a:lnTo>
                  <a:pt x="649804" y="60979"/>
                </a:lnTo>
                <a:lnTo>
                  <a:pt x="0" y="60978"/>
                </a:lnTo>
                <a:close/>
              </a:path>
              <a:path w="749300" h="157479">
                <a:moveTo>
                  <a:pt x="705598" y="63358"/>
                </a:moveTo>
                <a:lnTo>
                  <a:pt x="679740" y="78442"/>
                </a:lnTo>
                <a:lnTo>
                  <a:pt x="705598" y="93526"/>
                </a:lnTo>
                <a:lnTo>
                  <a:pt x="705598" y="63358"/>
                </a:lnTo>
                <a:close/>
              </a:path>
              <a:path w="749300" h="157479">
                <a:moveTo>
                  <a:pt x="714396" y="63358"/>
                </a:moveTo>
                <a:lnTo>
                  <a:pt x="705598" y="63358"/>
                </a:lnTo>
                <a:lnTo>
                  <a:pt x="705598" y="93526"/>
                </a:lnTo>
                <a:lnTo>
                  <a:pt x="714396" y="93526"/>
                </a:lnTo>
                <a:lnTo>
                  <a:pt x="714396" y="63358"/>
                </a:lnTo>
                <a:close/>
              </a:path>
              <a:path w="749300" h="157479">
                <a:moveTo>
                  <a:pt x="649804" y="60979"/>
                </a:moveTo>
                <a:lnTo>
                  <a:pt x="679740" y="78442"/>
                </a:lnTo>
                <a:lnTo>
                  <a:pt x="705598" y="63358"/>
                </a:lnTo>
                <a:lnTo>
                  <a:pt x="714396" y="63358"/>
                </a:lnTo>
                <a:lnTo>
                  <a:pt x="714396" y="60979"/>
                </a:lnTo>
                <a:lnTo>
                  <a:pt x="649804" y="60979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object 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16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2467768" y="362203"/>
            <a:ext cx="42087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Aprendizaje</a:t>
            </a:r>
            <a:r>
              <a:rPr spc="-3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10" dirty="0"/>
              <a:t>perceptrónes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84150" y="4564379"/>
            <a:ext cx="266954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solidFill>
                  <a:srgbClr val="990000"/>
                </a:solidFill>
                <a:latin typeface="Times New Roman"/>
                <a:cs typeface="Times New Roman"/>
              </a:rPr>
              <a:t>Ejemplo</a:t>
            </a:r>
            <a:r>
              <a:rPr sz="2000" i="1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i="1" dirty="0">
                <a:solidFill>
                  <a:srgbClr val="990000"/>
                </a:solidFill>
                <a:latin typeface="Times New Roman"/>
                <a:cs typeface="Times New Roman"/>
              </a:rPr>
              <a:t>t</a:t>
            </a:r>
            <a:r>
              <a:rPr sz="20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i="1" dirty="0">
                <a:solidFill>
                  <a:srgbClr val="990000"/>
                </a:solidFill>
                <a:latin typeface="Times New Roman"/>
                <a:cs typeface="Times New Roman"/>
              </a:rPr>
              <a:t>((x</a:t>
            </a:r>
            <a:r>
              <a:rPr sz="1950" i="1" baseline="-17094" dirty="0">
                <a:solidFill>
                  <a:srgbClr val="990000"/>
                </a:solidFill>
                <a:latin typeface="Times New Roman"/>
                <a:cs typeface="Times New Roman"/>
              </a:rPr>
              <a:t>t1</a:t>
            </a:r>
            <a:r>
              <a:rPr sz="2000" i="1" dirty="0">
                <a:solidFill>
                  <a:srgbClr val="990000"/>
                </a:solidFill>
                <a:latin typeface="Times New Roman"/>
                <a:cs typeface="Times New Roman"/>
              </a:rPr>
              <a:t>,…,x</a:t>
            </a:r>
            <a:r>
              <a:rPr sz="1950" i="1" baseline="-17094" dirty="0">
                <a:solidFill>
                  <a:srgbClr val="990000"/>
                </a:solidFill>
                <a:latin typeface="Times New Roman"/>
                <a:cs typeface="Times New Roman"/>
              </a:rPr>
              <a:t>tn</a:t>
            </a:r>
            <a:r>
              <a:rPr sz="2000" i="1" dirty="0">
                <a:solidFill>
                  <a:srgbClr val="990000"/>
                </a:solidFill>
                <a:latin typeface="Times New Roman"/>
                <a:cs typeface="Times New Roman"/>
              </a:rPr>
              <a:t>),y</a:t>
            </a:r>
            <a:r>
              <a:rPr sz="1950" i="1" baseline="-17094" dirty="0">
                <a:solidFill>
                  <a:srgbClr val="990000"/>
                </a:solidFill>
                <a:latin typeface="Times New Roman"/>
                <a:cs typeface="Times New Roman"/>
              </a:rPr>
              <a:t>t</a:t>
            </a:r>
            <a:r>
              <a:rPr sz="2000" i="1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r>
              <a:rPr sz="20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i="1" spc="-50" dirty="0">
                <a:solidFill>
                  <a:srgbClr val="990000"/>
                </a:solidFill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358074" y="4917948"/>
            <a:ext cx="32131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2210"/>
              </a:lnSpc>
              <a:spcBef>
                <a:spcPts val="100"/>
              </a:spcBef>
            </a:pPr>
            <a:r>
              <a:rPr sz="3000" i="1" spc="-37" baseline="11111" dirty="0">
                <a:solidFill>
                  <a:srgbClr val="990000"/>
                </a:solidFill>
                <a:latin typeface="Times New Roman"/>
                <a:cs typeface="Times New Roman"/>
              </a:rPr>
              <a:t>x</a:t>
            </a:r>
            <a:r>
              <a:rPr sz="1300" i="1" spc="-25" dirty="0">
                <a:solidFill>
                  <a:srgbClr val="990000"/>
                </a:solidFill>
                <a:latin typeface="Times New Roman"/>
                <a:cs typeface="Times New Roman"/>
              </a:rPr>
              <a:t>t1</a:t>
            </a:r>
            <a:endParaRPr sz="1300">
              <a:latin typeface="Times New Roman"/>
              <a:cs typeface="Times New Roman"/>
            </a:endParaRPr>
          </a:p>
          <a:p>
            <a:pPr marL="47625">
              <a:lnSpc>
                <a:spcPts val="2210"/>
              </a:lnSpc>
            </a:pPr>
            <a:r>
              <a:rPr sz="2000" i="1" dirty="0">
                <a:solidFill>
                  <a:srgbClr val="990000"/>
                </a:solidFill>
                <a:latin typeface="Times New Roman"/>
                <a:cs typeface="Times New Roman"/>
              </a:rPr>
              <a:t>…</a:t>
            </a:r>
            <a:endParaRPr sz="20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380"/>
              </a:spcBef>
            </a:pPr>
            <a:r>
              <a:rPr sz="3000" i="1" spc="-37" baseline="11111" dirty="0">
                <a:solidFill>
                  <a:srgbClr val="990000"/>
                </a:solidFill>
                <a:latin typeface="Times New Roman"/>
                <a:cs typeface="Times New Roman"/>
              </a:rPr>
              <a:t>x</a:t>
            </a:r>
            <a:r>
              <a:rPr sz="1300" i="1" spc="-25" dirty="0">
                <a:solidFill>
                  <a:srgbClr val="990000"/>
                </a:solidFill>
                <a:latin typeface="Times New Roman"/>
                <a:cs typeface="Times New Roman"/>
              </a:rPr>
              <a:t>tn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279355" y="5064760"/>
            <a:ext cx="7175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dirty="0">
                <a:solidFill>
                  <a:srgbClr val="990000"/>
                </a:solidFill>
                <a:latin typeface="Times New Roman"/>
                <a:cs typeface="Times New Roman"/>
              </a:rPr>
              <a:t>t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61315" y="824709"/>
            <a:ext cx="8348980" cy="3169920"/>
          </a:xfrm>
          <a:prstGeom prst="rect">
            <a:avLst/>
          </a:prstGeom>
        </p:spPr>
        <p:txBody>
          <a:bodyPr vert="horz" wrap="square" lIns="0" tIns="60960" rIns="0" bIns="0" rtlCol="0">
            <a:spAutoFit/>
          </a:bodyPr>
          <a:lstStyle/>
          <a:p>
            <a:pPr marL="321945" indent="-283845">
              <a:lnSpc>
                <a:spcPct val="100000"/>
              </a:lnSpc>
              <a:spcBef>
                <a:spcPts val="480"/>
              </a:spcBef>
              <a:buChar char="•"/>
              <a:tabLst>
                <a:tab pos="321945" algn="l"/>
                <a:tab pos="322580" algn="l"/>
              </a:tabLst>
            </a:pPr>
            <a:r>
              <a:rPr sz="2000" dirty="0">
                <a:latin typeface="Times New Roman"/>
                <a:cs typeface="Times New Roman"/>
              </a:rPr>
              <a:t>Paso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2: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iteración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t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entrenamiento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((x</a:t>
            </a:r>
            <a:r>
              <a:rPr sz="1950" i="1" spc="-15" baseline="-17094" dirty="0">
                <a:latin typeface="Times New Roman"/>
                <a:cs typeface="Times New Roman"/>
              </a:rPr>
              <a:t>t1</a:t>
            </a:r>
            <a:r>
              <a:rPr sz="2000" i="1" spc="-10" dirty="0">
                <a:latin typeface="Times New Roman"/>
                <a:cs typeface="Times New Roman"/>
              </a:rPr>
              <a:t>,x</a:t>
            </a:r>
            <a:r>
              <a:rPr sz="1950" i="1" spc="-15" baseline="-17094" dirty="0">
                <a:latin typeface="Times New Roman"/>
                <a:cs typeface="Times New Roman"/>
              </a:rPr>
              <a:t>t2</a:t>
            </a:r>
            <a:r>
              <a:rPr sz="2000" i="1" spc="-10" dirty="0">
                <a:latin typeface="Times New Roman"/>
                <a:cs typeface="Times New Roman"/>
              </a:rPr>
              <a:t>,…,x</a:t>
            </a:r>
            <a:r>
              <a:rPr sz="1950" i="1" spc="-15" baseline="-17094" dirty="0">
                <a:latin typeface="Times New Roman"/>
                <a:cs typeface="Times New Roman"/>
              </a:rPr>
              <a:t>tn</a:t>
            </a:r>
            <a:r>
              <a:rPr sz="2000" i="1" spc="-10" dirty="0">
                <a:latin typeface="Times New Roman"/>
                <a:cs typeface="Times New Roman"/>
              </a:rPr>
              <a:t>),yt)</a:t>
            </a:r>
            <a:endParaRPr sz="2000">
              <a:latin typeface="Times New Roman"/>
              <a:cs typeface="Times New Roman"/>
            </a:endParaRPr>
          </a:p>
          <a:p>
            <a:pPr marL="855344" lvl="1" indent="-342900">
              <a:lnSpc>
                <a:spcPct val="100000"/>
              </a:lnSpc>
              <a:spcBef>
                <a:spcPts val="345"/>
              </a:spcBef>
              <a:buAutoNum type="alphaLcParenR"/>
              <a:tabLst>
                <a:tab pos="855344" algn="l"/>
                <a:tab pos="855980" algn="l"/>
              </a:tabLst>
            </a:pPr>
            <a:r>
              <a:rPr sz="1800" dirty="0">
                <a:latin typeface="Times New Roman"/>
                <a:cs typeface="Times New Roman"/>
              </a:rPr>
              <a:t>Clasificar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(x</a:t>
            </a:r>
            <a:r>
              <a:rPr sz="1800" i="1" baseline="-13888" dirty="0">
                <a:latin typeface="Times New Roman"/>
                <a:cs typeface="Times New Roman"/>
              </a:rPr>
              <a:t>t1</a:t>
            </a:r>
            <a:r>
              <a:rPr sz="1800" i="1" dirty="0">
                <a:latin typeface="Times New Roman"/>
                <a:cs typeface="Times New Roman"/>
              </a:rPr>
              <a:t>,x</a:t>
            </a:r>
            <a:r>
              <a:rPr sz="1800" i="1" baseline="-13888" dirty="0">
                <a:latin typeface="Times New Roman"/>
                <a:cs typeface="Times New Roman"/>
              </a:rPr>
              <a:t>t2</a:t>
            </a:r>
            <a:r>
              <a:rPr sz="1800" i="1" dirty="0">
                <a:latin typeface="Times New Roman"/>
                <a:cs typeface="Times New Roman"/>
              </a:rPr>
              <a:t>,…,x</a:t>
            </a:r>
            <a:r>
              <a:rPr sz="1800" i="1" baseline="-13888" dirty="0">
                <a:latin typeface="Times New Roman"/>
                <a:cs typeface="Times New Roman"/>
              </a:rPr>
              <a:t>tn</a:t>
            </a:r>
            <a:r>
              <a:rPr sz="1800" i="1" dirty="0">
                <a:latin typeface="Times New Roman"/>
                <a:cs typeface="Times New Roman"/>
              </a:rPr>
              <a:t>)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perceptrón:</a:t>
            </a:r>
            <a:endParaRPr sz="1800">
              <a:latin typeface="Times New Roman"/>
              <a:cs typeface="Times New Roman"/>
            </a:endParaRPr>
          </a:p>
          <a:p>
            <a:pPr marL="1217295" lvl="2" indent="-228600">
              <a:lnSpc>
                <a:spcPct val="100000"/>
              </a:lnSpc>
              <a:spcBef>
                <a:spcPts val="295"/>
              </a:spcBef>
              <a:buChar char="•"/>
              <a:tabLst>
                <a:tab pos="1217295" algn="l"/>
                <a:tab pos="1217930" algn="l"/>
              </a:tabLst>
            </a:pPr>
            <a:r>
              <a:rPr sz="1600" dirty="0">
                <a:latin typeface="Times New Roman"/>
                <a:cs typeface="Times New Roman"/>
              </a:rPr>
              <a:t>se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obtiene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valor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clasificación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actual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yt</a:t>
            </a:r>
            <a:r>
              <a:rPr sz="1650" i="1" spc="-15" baseline="-15151" dirty="0">
                <a:latin typeface="Times New Roman"/>
                <a:cs typeface="Times New Roman"/>
              </a:rPr>
              <a:t>actual</a:t>
            </a:r>
            <a:endParaRPr sz="1650" baseline="-15151">
              <a:latin typeface="Times New Roman"/>
              <a:cs typeface="Times New Roman"/>
            </a:endParaRPr>
          </a:p>
          <a:p>
            <a:pPr marL="855344" lvl="1" indent="-342900">
              <a:lnSpc>
                <a:spcPct val="100000"/>
              </a:lnSpc>
              <a:spcBef>
                <a:spcPts val="810"/>
              </a:spcBef>
              <a:buAutoNum type="alphaLcParenR"/>
              <a:tabLst>
                <a:tab pos="855344" algn="l"/>
                <a:tab pos="855980" algn="l"/>
              </a:tabLst>
            </a:pPr>
            <a:r>
              <a:rPr sz="1800" dirty="0">
                <a:latin typeface="Times New Roman"/>
                <a:cs typeface="Times New Roman"/>
              </a:rPr>
              <a:t>Compara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actual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 </a:t>
            </a:r>
            <a:r>
              <a:rPr sz="1800" spc="-10" dirty="0">
                <a:latin typeface="Times New Roman"/>
                <a:cs typeface="Times New Roman"/>
              </a:rPr>
              <a:t>deseado:</a:t>
            </a:r>
            <a:endParaRPr sz="1800">
              <a:latin typeface="Times New Roman"/>
              <a:cs typeface="Times New Roman"/>
            </a:endParaRPr>
          </a:p>
          <a:p>
            <a:pPr marL="1293495" lvl="2" indent="-304800">
              <a:lnSpc>
                <a:spcPct val="100000"/>
              </a:lnSpc>
              <a:spcBef>
                <a:spcPts val="655"/>
              </a:spcBef>
              <a:buChar char="•"/>
              <a:tabLst>
                <a:tab pos="1293495" algn="l"/>
                <a:tab pos="1294130" algn="l"/>
              </a:tabLst>
            </a:pPr>
            <a:r>
              <a:rPr sz="1600" dirty="0">
                <a:latin typeface="Times New Roman"/>
                <a:cs typeface="Times New Roman"/>
              </a:rPr>
              <a:t>Calcular 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Error:</a:t>
            </a:r>
            <a:r>
              <a:rPr sz="1600" spc="405" dirty="0">
                <a:latin typeface="Times New Roman"/>
                <a:cs typeface="Times New Roman"/>
              </a:rPr>
              <a:t> </a:t>
            </a:r>
            <a:r>
              <a:rPr sz="1600" b="1" i="1" dirty="0">
                <a:latin typeface="Times New Roman"/>
                <a:cs typeface="Times New Roman"/>
              </a:rPr>
              <a:t>e(t)=</a:t>
            </a:r>
            <a:r>
              <a:rPr sz="1600" b="1" i="1" spc="-5" dirty="0">
                <a:latin typeface="Times New Roman"/>
                <a:cs typeface="Times New Roman"/>
              </a:rPr>
              <a:t> </a:t>
            </a:r>
            <a:r>
              <a:rPr sz="1600" b="1" i="1" dirty="0">
                <a:latin typeface="Times New Roman"/>
                <a:cs typeface="Times New Roman"/>
              </a:rPr>
              <a:t>y</a:t>
            </a:r>
            <a:r>
              <a:rPr sz="1650" b="1" i="1" baseline="-15151" dirty="0">
                <a:latin typeface="Times New Roman"/>
                <a:cs typeface="Times New Roman"/>
              </a:rPr>
              <a:t>t</a:t>
            </a:r>
            <a:r>
              <a:rPr sz="1600" b="1" i="1" dirty="0">
                <a:latin typeface="Times New Roman"/>
                <a:cs typeface="Times New Roman"/>
              </a:rPr>
              <a:t>-</a:t>
            </a:r>
            <a:r>
              <a:rPr sz="1600" b="1" i="1" spc="5" dirty="0">
                <a:latin typeface="Times New Roman"/>
                <a:cs typeface="Times New Roman"/>
              </a:rPr>
              <a:t> </a:t>
            </a:r>
            <a:r>
              <a:rPr sz="1600" b="1" i="1" spc="-10" dirty="0">
                <a:latin typeface="Times New Roman"/>
                <a:cs typeface="Times New Roman"/>
              </a:rPr>
              <a:t>y_actual</a:t>
            </a:r>
            <a:r>
              <a:rPr sz="1650" b="1" i="1" spc="-15" baseline="-15151" dirty="0">
                <a:latin typeface="Times New Roman"/>
                <a:cs typeface="Times New Roman"/>
              </a:rPr>
              <a:t>t</a:t>
            </a:r>
            <a:endParaRPr sz="1650" baseline="-15151">
              <a:latin typeface="Times New Roman"/>
              <a:cs typeface="Times New Roman"/>
            </a:endParaRPr>
          </a:p>
          <a:p>
            <a:pPr marL="855344" lvl="1" indent="-342900">
              <a:lnSpc>
                <a:spcPct val="100000"/>
              </a:lnSpc>
              <a:spcBef>
                <a:spcPts val="640"/>
              </a:spcBef>
              <a:buAutoNum type="alphaLcParenR"/>
              <a:tabLst>
                <a:tab pos="855344" algn="l"/>
                <a:tab pos="855980" algn="l"/>
              </a:tabLst>
            </a:pPr>
            <a:r>
              <a:rPr sz="1800" dirty="0">
                <a:latin typeface="Times New Roman"/>
                <a:cs typeface="Times New Roman"/>
              </a:rPr>
              <a:t>Calcular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corrección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pesos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regla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b="1" spc="-10" dirty="0">
                <a:latin typeface="Times New Roman"/>
                <a:cs typeface="Times New Roman"/>
              </a:rPr>
              <a:t>delta</a:t>
            </a:r>
            <a:r>
              <a:rPr sz="1800" spc="-10" dirty="0">
                <a:latin typeface="Times New Roman"/>
                <a:cs typeface="Times New Roman"/>
              </a:rPr>
              <a:t>:</a:t>
            </a:r>
            <a:endParaRPr sz="1800">
              <a:latin typeface="Times New Roman"/>
              <a:cs typeface="Times New Roman"/>
            </a:endParaRPr>
          </a:p>
          <a:p>
            <a:pPr marL="1344295" lvl="2" indent="-355600">
              <a:lnSpc>
                <a:spcPct val="100000"/>
              </a:lnSpc>
              <a:spcBef>
                <a:spcPts val="390"/>
              </a:spcBef>
              <a:buSzPct val="103225"/>
              <a:buFont typeface="Times New Roman"/>
              <a:buChar char="•"/>
              <a:tabLst>
                <a:tab pos="1344295" algn="l"/>
                <a:tab pos="1344930" algn="l"/>
                <a:tab pos="3987800" algn="l"/>
              </a:tabLst>
            </a:pPr>
            <a:r>
              <a:rPr sz="1550" b="1" spc="-10" dirty="0">
                <a:latin typeface="Symbol"/>
                <a:cs typeface="Symbol"/>
              </a:rPr>
              <a:t></a:t>
            </a:r>
            <a:r>
              <a:rPr sz="1600" b="1" i="1" spc="-10" dirty="0">
                <a:latin typeface="Times New Roman"/>
                <a:cs typeface="Times New Roman"/>
              </a:rPr>
              <a:t>w</a:t>
            </a:r>
            <a:r>
              <a:rPr sz="1650" b="1" i="1" spc="-15" baseline="-15151" dirty="0">
                <a:latin typeface="Times New Roman"/>
                <a:cs typeface="Times New Roman"/>
              </a:rPr>
              <a:t>i</a:t>
            </a:r>
            <a:r>
              <a:rPr sz="1600" b="1" i="1" spc="-10" dirty="0">
                <a:latin typeface="Times New Roman"/>
                <a:cs typeface="Times New Roman"/>
              </a:rPr>
              <a:t>=</a:t>
            </a:r>
            <a:r>
              <a:rPr sz="1650" b="1" i="1" spc="-10" dirty="0">
                <a:latin typeface="Symbol"/>
                <a:cs typeface="Symbol"/>
              </a:rPr>
              <a:t></a:t>
            </a:r>
            <a:r>
              <a:rPr sz="1650" spc="-30" dirty="0">
                <a:latin typeface="Times New Roman"/>
                <a:cs typeface="Times New Roman"/>
              </a:rPr>
              <a:t> </a:t>
            </a:r>
            <a:r>
              <a:rPr sz="1650" b="1" i="1" spc="-509" dirty="0">
                <a:latin typeface="Symbol"/>
                <a:cs typeface="Symbol"/>
              </a:rPr>
              <a:t></a:t>
            </a:r>
            <a:r>
              <a:rPr sz="1650" spc="-20" dirty="0">
                <a:latin typeface="Times New Roman"/>
                <a:cs typeface="Times New Roman"/>
              </a:rPr>
              <a:t> </a:t>
            </a:r>
            <a:r>
              <a:rPr sz="1600" b="1" i="1" dirty="0">
                <a:latin typeface="Times New Roman"/>
                <a:cs typeface="Times New Roman"/>
              </a:rPr>
              <a:t>x</a:t>
            </a:r>
            <a:r>
              <a:rPr sz="1650" b="1" i="1" baseline="-15151" dirty="0">
                <a:latin typeface="Times New Roman"/>
                <a:cs typeface="Times New Roman"/>
              </a:rPr>
              <a:t>ti</a:t>
            </a:r>
            <a:r>
              <a:rPr sz="1650" b="1" i="1" spc="179" baseline="-15151" dirty="0">
                <a:latin typeface="Times New Roman"/>
                <a:cs typeface="Times New Roman"/>
              </a:rPr>
              <a:t> </a:t>
            </a:r>
            <a:r>
              <a:rPr sz="1650" b="1" i="1" spc="-509" dirty="0">
                <a:latin typeface="Symbol"/>
                <a:cs typeface="Symbol"/>
              </a:rPr>
              <a:t></a:t>
            </a:r>
            <a:r>
              <a:rPr sz="1650" spc="-20" dirty="0">
                <a:latin typeface="Times New Roman"/>
                <a:cs typeface="Times New Roman"/>
              </a:rPr>
              <a:t> </a:t>
            </a:r>
            <a:r>
              <a:rPr sz="1600" b="1" i="1" dirty="0">
                <a:latin typeface="Times New Roman"/>
                <a:cs typeface="Times New Roman"/>
              </a:rPr>
              <a:t>e(t)</a:t>
            </a:r>
            <a:r>
              <a:rPr sz="1600" b="1" i="1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para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i=1,…n</a:t>
            </a:r>
            <a:r>
              <a:rPr sz="1600" i="1" dirty="0">
                <a:latin typeface="Times New Roman"/>
                <a:cs typeface="Times New Roman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dirty="0">
                <a:latin typeface="Symbol"/>
                <a:cs typeface="Symbol"/>
              </a:rPr>
              <a:t>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 una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constante 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aprendizaje)</a:t>
            </a:r>
            <a:endParaRPr sz="1600">
              <a:latin typeface="Times New Roman"/>
              <a:cs typeface="Times New Roman"/>
            </a:endParaRPr>
          </a:p>
          <a:p>
            <a:pPr marL="1293495" lvl="2" indent="-304800">
              <a:lnSpc>
                <a:spcPts val="1839"/>
              </a:lnSpc>
              <a:spcBef>
                <a:spcPts val="325"/>
              </a:spcBef>
              <a:buSzPct val="103225"/>
              <a:buFont typeface="Times New Roman"/>
              <a:buChar char="•"/>
              <a:tabLst>
                <a:tab pos="1293495" algn="l"/>
                <a:tab pos="1294130" algn="l"/>
              </a:tabLst>
            </a:pPr>
            <a:r>
              <a:rPr sz="1550" b="1" spc="-10" dirty="0">
                <a:latin typeface="Symbol"/>
                <a:cs typeface="Symbol"/>
              </a:rPr>
              <a:t></a:t>
            </a:r>
            <a:r>
              <a:rPr sz="1600" b="1" i="1" spc="-10" dirty="0">
                <a:latin typeface="Times New Roman"/>
                <a:cs typeface="Times New Roman"/>
              </a:rPr>
              <a:t>w</a:t>
            </a:r>
            <a:r>
              <a:rPr sz="1650" b="1" i="1" spc="-15" baseline="-15151" dirty="0">
                <a:latin typeface="Times New Roman"/>
                <a:cs typeface="Times New Roman"/>
              </a:rPr>
              <a:t>0</a:t>
            </a:r>
            <a:r>
              <a:rPr sz="1600" b="1" i="1" spc="-10" dirty="0">
                <a:latin typeface="Times New Roman"/>
                <a:cs typeface="Times New Roman"/>
              </a:rPr>
              <a:t>=</a:t>
            </a:r>
            <a:r>
              <a:rPr sz="1650" b="1" i="1" spc="-10" dirty="0">
                <a:latin typeface="Symbol"/>
                <a:cs typeface="Symbol"/>
              </a:rPr>
              <a:t></a:t>
            </a:r>
            <a:r>
              <a:rPr sz="1650" spc="-25" dirty="0">
                <a:latin typeface="Times New Roman"/>
                <a:cs typeface="Times New Roman"/>
              </a:rPr>
              <a:t> </a:t>
            </a:r>
            <a:r>
              <a:rPr sz="1650" b="1" i="1" spc="-509" dirty="0">
                <a:latin typeface="Symbol"/>
                <a:cs typeface="Symbol"/>
              </a:rPr>
              <a:t></a:t>
            </a:r>
            <a:r>
              <a:rPr sz="1650" spc="-20" dirty="0">
                <a:latin typeface="Times New Roman"/>
                <a:cs typeface="Times New Roman"/>
              </a:rPr>
              <a:t> </a:t>
            </a:r>
            <a:r>
              <a:rPr sz="1600" b="1" i="1" dirty="0">
                <a:latin typeface="Times New Roman"/>
                <a:cs typeface="Times New Roman"/>
              </a:rPr>
              <a:t>e(t)</a:t>
            </a:r>
            <a:r>
              <a:rPr sz="1600" b="1" i="1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para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 sego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w</a:t>
            </a:r>
            <a:r>
              <a:rPr sz="1650" i="1" baseline="-15151" dirty="0">
                <a:latin typeface="Times New Roman"/>
                <a:cs typeface="Times New Roman"/>
              </a:rPr>
              <a:t>0</a:t>
            </a:r>
            <a:r>
              <a:rPr sz="1650" baseline="-15151" dirty="0">
                <a:latin typeface="Times New Roman"/>
                <a:cs typeface="Times New Roman"/>
              </a:rPr>
              <a:t>,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decir,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trata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como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peso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entrada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constante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spc="-50" dirty="0"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  <a:p>
            <a:pPr marL="861694" lvl="1" indent="-342900">
              <a:lnSpc>
                <a:spcPts val="2020"/>
              </a:lnSpc>
              <a:buAutoNum type="alphaLcParenR"/>
              <a:tabLst>
                <a:tab pos="861694" algn="l"/>
                <a:tab pos="862330" algn="l"/>
              </a:tabLst>
            </a:pPr>
            <a:r>
              <a:rPr sz="1800" dirty="0">
                <a:latin typeface="Times New Roman"/>
                <a:cs typeface="Times New Roman"/>
              </a:rPr>
              <a:t>Actualizar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pesos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(w</a:t>
            </a:r>
            <a:r>
              <a:rPr sz="1800" i="1" spc="-15" baseline="-13888" dirty="0">
                <a:latin typeface="Times New Roman"/>
                <a:cs typeface="Times New Roman"/>
              </a:rPr>
              <a:t>0</a:t>
            </a:r>
            <a:r>
              <a:rPr sz="1800" i="1" spc="-10" dirty="0">
                <a:latin typeface="Times New Roman"/>
                <a:cs typeface="Times New Roman"/>
              </a:rPr>
              <a:t>,…,w</a:t>
            </a:r>
            <a:r>
              <a:rPr sz="1800" i="1" spc="-15" baseline="-13888" dirty="0">
                <a:latin typeface="Times New Roman"/>
                <a:cs typeface="Times New Roman"/>
              </a:rPr>
              <a:t>n</a:t>
            </a:r>
            <a:r>
              <a:rPr sz="1800" i="1" spc="-10" dirty="0">
                <a:latin typeface="Times New Roman"/>
                <a:cs typeface="Times New Roman"/>
              </a:rPr>
              <a:t>)</a:t>
            </a:r>
            <a:r>
              <a:rPr sz="1800" spc="-10" dirty="0">
                <a:latin typeface="Times New Roman"/>
                <a:cs typeface="Times New Roman"/>
              </a:rPr>
              <a:t>:</a:t>
            </a:r>
            <a:endParaRPr sz="1800">
              <a:latin typeface="Times New Roman"/>
              <a:cs typeface="Times New Roman"/>
            </a:endParaRPr>
          </a:p>
          <a:p>
            <a:pPr marL="1299845" lvl="2" indent="-304800">
              <a:lnSpc>
                <a:spcPct val="100000"/>
              </a:lnSpc>
              <a:spcBef>
                <a:spcPts val="440"/>
              </a:spcBef>
              <a:buFont typeface="Times New Roman"/>
              <a:buChar char="•"/>
              <a:tabLst>
                <a:tab pos="1299845" algn="l"/>
                <a:tab pos="1300480" algn="l"/>
              </a:tabLst>
            </a:pPr>
            <a:r>
              <a:rPr sz="1600" b="1" i="1" dirty="0">
                <a:latin typeface="Times New Roman"/>
                <a:cs typeface="Times New Roman"/>
              </a:rPr>
              <a:t>W</a:t>
            </a:r>
            <a:r>
              <a:rPr sz="1650" b="1" i="1" baseline="-15151" dirty="0">
                <a:latin typeface="Times New Roman"/>
                <a:cs typeface="Times New Roman"/>
              </a:rPr>
              <a:t>i</a:t>
            </a:r>
            <a:r>
              <a:rPr sz="1600" b="1" i="1" dirty="0">
                <a:latin typeface="Times New Roman"/>
                <a:cs typeface="Times New Roman"/>
              </a:rPr>
              <a:t>(t+1)</a:t>
            </a:r>
            <a:r>
              <a:rPr sz="1600" b="1" i="1" spc="-20" dirty="0">
                <a:latin typeface="Times New Roman"/>
                <a:cs typeface="Times New Roman"/>
              </a:rPr>
              <a:t> </a:t>
            </a:r>
            <a:r>
              <a:rPr sz="1600" b="1" i="1" dirty="0">
                <a:latin typeface="Times New Roman"/>
                <a:cs typeface="Times New Roman"/>
              </a:rPr>
              <a:t>=</a:t>
            </a:r>
            <a:r>
              <a:rPr sz="1600" b="1" i="1" spc="-20" dirty="0">
                <a:latin typeface="Times New Roman"/>
                <a:cs typeface="Times New Roman"/>
              </a:rPr>
              <a:t> </a:t>
            </a:r>
            <a:r>
              <a:rPr sz="1600" b="1" i="1" dirty="0">
                <a:latin typeface="Times New Roman"/>
                <a:cs typeface="Times New Roman"/>
              </a:rPr>
              <a:t>w</a:t>
            </a:r>
            <a:r>
              <a:rPr sz="1650" b="1" i="1" baseline="-15151" dirty="0">
                <a:latin typeface="Times New Roman"/>
                <a:cs typeface="Times New Roman"/>
              </a:rPr>
              <a:t>i</a:t>
            </a:r>
            <a:r>
              <a:rPr sz="1600" b="1" i="1" dirty="0">
                <a:latin typeface="Times New Roman"/>
                <a:cs typeface="Times New Roman"/>
              </a:rPr>
              <a:t>(t)</a:t>
            </a:r>
            <a:r>
              <a:rPr sz="1600" b="1" i="1" spc="-20" dirty="0">
                <a:latin typeface="Times New Roman"/>
                <a:cs typeface="Times New Roman"/>
              </a:rPr>
              <a:t> </a:t>
            </a:r>
            <a:r>
              <a:rPr sz="1600" b="1" i="1" dirty="0">
                <a:latin typeface="Times New Roman"/>
                <a:cs typeface="Times New Roman"/>
              </a:rPr>
              <a:t>+</a:t>
            </a:r>
            <a:r>
              <a:rPr sz="1600" b="1" i="1" spc="-20" dirty="0">
                <a:latin typeface="Times New Roman"/>
                <a:cs typeface="Times New Roman"/>
              </a:rPr>
              <a:t> </a:t>
            </a:r>
            <a:r>
              <a:rPr sz="1550" b="1" dirty="0">
                <a:latin typeface="Symbol"/>
                <a:cs typeface="Symbol"/>
              </a:rPr>
              <a:t></a:t>
            </a:r>
            <a:r>
              <a:rPr sz="1600" b="1" i="1" dirty="0">
                <a:latin typeface="Times New Roman"/>
                <a:cs typeface="Times New Roman"/>
              </a:rPr>
              <a:t>w</a:t>
            </a:r>
            <a:r>
              <a:rPr sz="1650" b="1" i="1" baseline="-15151" dirty="0">
                <a:latin typeface="Times New Roman"/>
                <a:cs typeface="Times New Roman"/>
              </a:rPr>
              <a:t>i</a:t>
            </a:r>
            <a:r>
              <a:rPr sz="1650" b="1" i="1" spc="142" baseline="-15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-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para</a:t>
            </a:r>
            <a:r>
              <a:rPr sz="1600" spc="-20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i=0,…n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065960" y="4292243"/>
            <a:ext cx="1692275" cy="4121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  <a:tabLst>
                <a:tab pos="1231265" algn="l"/>
              </a:tabLst>
            </a:pPr>
            <a:r>
              <a:rPr sz="2500" i="1" spc="-10" dirty="0">
                <a:solidFill>
                  <a:srgbClr val="990000"/>
                </a:solidFill>
                <a:latin typeface="Symbol"/>
                <a:cs typeface="Symbol"/>
              </a:rPr>
              <a:t>�</a:t>
            </a:r>
            <a:r>
              <a:rPr sz="2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w</a:t>
            </a:r>
            <a:r>
              <a:rPr sz="2400" i="1" spc="-15" baseline="-17361" dirty="0">
                <a:solidFill>
                  <a:srgbClr val="990000"/>
                </a:solidFill>
                <a:latin typeface="Times New Roman"/>
                <a:cs typeface="Times New Roman"/>
              </a:rPr>
              <a:t>0</a:t>
            </a:r>
            <a:r>
              <a:rPr sz="2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2500" i="1" spc="-10" dirty="0">
                <a:solidFill>
                  <a:srgbClr val="990000"/>
                </a:solidFill>
                <a:latin typeface="Symbol"/>
                <a:cs typeface="Symbol"/>
              </a:rPr>
              <a:t></a:t>
            </a:r>
            <a:r>
              <a:rPr sz="2500" spc="-13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500" i="1" spc="-835" dirty="0">
                <a:solidFill>
                  <a:srgbClr val="990000"/>
                </a:solidFill>
                <a:latin typeface="Symbol"/>
                <a:cs typeface="Symbol"/>
              </a:rPr>
              <a:t></a:t>
            </a:r>
            <a:r>
              <a:rPr sz="2500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2400" i="1" spc="-20" dirty="0">
                <a:solidFill>
                  <a:srgbClr val="990000"/>
                </a:solidFill>
                <a:latin typeface="Times New Roman"/>
                <a:cs typeface="Times New Roman"/>
              </a:rPr>
              <a:t>e(t)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630545" y="4867147"/>
            <a:ext cx="2280920" cy="10350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sz="2400" i="1" dirty="0">
                <a:solidFill>
                  <a:srgbClr val="990000"/>
                </a:solidFill>
                <a:latin typeface="Times New Roman"/>
                <a:cs typeface="Times New Roman"/>
              </a:rPr>
              <a:t>e(t)=</a:t>
            </a:r>
            <a:r>
              <a:rPr sz="2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400" i="1" dirty="0">
                <a:solidFill>
                  <a:srgbClr val="990000"/>
                </a:solidFill>
                <a:latin typeface="Times New Roman"/>
                <a:cs typeface="Times New Roman"/>
              </a:rPr>
              <a:t>y</a:t>
            </a:r>
            <a:r>
              <a:rPr sz="2400" i="1" baseline="-17361" dirty="0">
                <a:solidFill>
                  <a:srgbClr val="990000"/>
                </a:solidFill>
                <a:latin typeface="Times New Roman"/>
                <a:cs typeface="Times New Roman"/>
              </a:rPr>
              <a:t>t</a:t>
            </a:r>
            <a:r>
              <a:rPr sz="2400" i="1" dirty="0">
                <a:solidFill>
                  <a:srgbClr val="990000"/>
                </a:solidFill>
                <a:latin typeface="Times New Roman"/>
                <a:cs typeface="Times New Roman"/>
              </a:rPr>
              <a:t>-</a:t>
            </a:r>
            <a:r>
              <a:rPr sz="2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y_actual</a:t>
            </a:r>
            <a:r>
              <a:rPr sz="2400" i="1" spc="-15" baseline="-17361" dirty="0">
                <a:solidFill>
                  <a:srgbClr val="990000"/>
                </a:solidFill>
                <a:latin typeface="Times New Roman"/>
                <a:cs typeface="Times New Roman"/>
              </a:rPr>
              <a:t>t</a:t>
            </a:r>
            <a:endParaRPr sz="2400" baseline="-17361">
              <a:latin typeface="Times New Roman"/>
              <a:cs typeface="Times New Roman"/>
            </a:endParaRPr>
          </a:p>
          <a:p>
            <a:pPr marL="217804">
              <a:lnSpc>
                <a:spcPct val="100000"/>
              </a:lnSpc>
              <a:spcBef>
                <a:spcPts val="2060"/>
              </a:spcBef>
            </a:pPr>
            <a:r>
              <a:rPr sz="2500" i="1" spc="-10" dirty="0">
                <a:solidFill>
                  <a:srgbClr val="990000"/>
                </a:solidFill>
                <a:latin typeface="Symbol"/>
                <a:cs typeface="Symbol"/>
              </a:rPr>
              <a:t>�</a:t>
            </a:r>
            <a:r>
              <a:rPr sz="2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w</a:t>
            </a:r>
            <a:r>
              <a:rPr sz="2400" i="1" spc="-15" baseline="-17361" dirty="0">
                <a:solidFill>
                  <a:srgbClr val="990000"/>
                </a:solidFill>
                <a:latin typeface="Times New Roman"/>
                <a:cs typeface="Times New Roman"/>
              </a:rPr>
              <a:t>i</a:t>
            </a:r>
            <a:r>
              <a:rPr sz="2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2500" i="1" spc="-10" dirty="0">
                <a:solidFill>
                  <a:srgbClr val="990000"/>
                </a:solidFill>
                <a:latin typeface="Symbol"/>
                <a:cs typeface="Symbol"/>
              </a:rPr>
              <a:t></a:t>
            </a:r>
            <a:r>
              <a:rPr sz="2500" spc="-10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500" i="1" spc="-785" dirty="0">
                <a:solidFill>
                  <a:srgbClr val="990000"/>
                </a:solidFill>
                <a:latin typeface="Symbol"/>
                <a:cs typeface="Symbol"/>
              </a:rPr>
              <a:t></a:t>
            </a:r>
            <a:r>
              <a:rPr sz="2500" spc="-2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400" i="1" dirty="0">
                <a:solidFill>
                  <a:srgbClr val="990000"/>
                </a:solidFill>
                <a:latin typeface="Times New Roman"/>
                <a:cs typeface="Times New Roman"/>
              </a:rPr>
              <a:t>x</a:t>
            </a:r>
            <a:r>
              <a:rPr sz="2400" i="1" baseline="-17361" dirty="0">
                <a:solidFill>
                  <a:srgbClr val="990000"/>
                </a:solidFill>
                <a:latin typeface="Times New Roman"/>
                <a:cs typeface="Times New Roman"/>
              </a:rPr>
              <a:t>ti</a:t>
            </a:r>
            <a:r>
              <a:rPr sz="2400" i="1" spc="277" baseline="-1736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500" i="1" spc="-785" dirty="0">
                <a:solidFill>
                  <a:srgbClr val="990000"/>
                </a:solidFill>
                <a:latin typeface="Symbol"/>
                <a:cs typeface="Symbol"/>
              </a:rPr>
              <a:t></a:t>
            </a:r>
            <a:r>
              <a:rPr sz="2500" spc="-2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400" i="1" spc="-75" dirty="0">
                <a:solidFill>
                  <a:srgbClr val="990000"/>
                </a:solidFill>
                <a:latin typeface="Times New Roman"/>
                <a:cs typeface="Times New Roman"/>
              </a:rPr>
              <a:t>e(t)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003675" y="5740043"/>
            <a:ext cx="2388870" cy="4121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2400" i="1" spc="-55" dirty="0">
                <a:solidFill>
                  <a:srgbClr val="990000"/>
                </a:solidFill>
                <a:latin typeface="Times New Roman"/>
                <a:cs typeface="Times New Roman"/>
              </a:rPr>
              <a:t>w</a:t>
            </a:r>
            <a:r>
              <a:rPr sz="2400" i="1" spc="-82" baseline="-17361" dirty="0">
                <a:solidFill>
                  <a:srgbClr val="990000"/>
                </a:solidFill>
                <a:latin typeface="Times New Roman"/>
                <a:cs typeface="Times New Roman"/>
              </a:rPr>
              <a:t>i</a:t>
            </a:r>
            <a:r>
              <a:rPr sz="2400" i="1" spc="-55" dirty="0">
                <a:solidFill>
                  <a:srgbClr val="990000"/>
                </a:solidFill>
                <a:latin typeface="Times New Roman"/>
                <a:cs typeface="Times New Roman"/>
              </a:rPr>
              <a:t>(t+1)=w</a:t>
            </a:r>
            <a:r>
              <a:rPr sz="2400" i="1" spc="-82" baseline="-17361" dirty="0">
                <a:solidFill>
                  <a:srgbClr val="990000"/>
                </a:solidFill>
                <a:latin typeface="Times New Roman"/>
                <a:cs typeface="Times New Roman"/>
              </a:rPr>
              <a:t>i</a:t>
            </a:r>
            <a:r>
              <a:rPr sz="2400" i="1" spc="-55" dirty="0">
                <a:solidFill>
                  <a:srgbClr val="990000"/>
                </a:solidFill>
                <a:latin typeface="Times New Roman"/>
                <a:cs typeface="Times New Roman"/>
              </a:rPr>
              <a:t>(t)+</a:t>
            </a:r>
            <a:r>
              <a:rPr sz="2500" i="1" spc="-55" dirty="0">
                <a:solidFill>
                  <a:srgbClr val="990000"/>
                </a:solidFill>
                <a:latin typeface="Symbol"/>
                <a:cs typeface="Symbol"/>
              </a:rPr>
              <a:t>�</a:t>
            </a:r>
            <a:r>
              <a:rPr sz="2400" i="1" spc="-55" dirty="0">
                <a:solidFill>
                  <a:srgbClr val="990000"/>
                </a:solidFill>
                <a:latin typeface="Times New Roman"/>
                <a:cs typeface="Times New Roman"/>
              </a:rPr>
              <a:t>w</a:t>
            </a:r>
            <a:r>
              <a:rPr sz="2400" i="1" spc="-82" baseline="-17361" dirty="0">
                <a:solidFill>
                  <a:srgbClr val="990000"/>
                </a:solidFill>
                <a:latin typeface="Times New Roman"/>
                <a:cs typeface="Times New Roman"/>
              </a:rPr>
              <a:t>i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992562" y="4194707"/>
            <a:ext cx="2522855" cy="41211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2400" i="1" spc="-55" dirty="0">
                <a:solidFill>
                  <a:srgbClr val="990000"/>
                </a:solidFill>
                <a:latin typeface="Times New Roman"/>
                <a:cs typeface="Times New Roman"/>
              </a:rPr>
              <a:t>w</a:t>
            </a:r>
            <a:r>
              <a:rPr sz="2400" i="1" spc="-82" baseline="-17361" dirty="0">
                <a:solidFill>
                  <a:srgbClr val="990000"/>
                </a:solidFill>
                <a:latin typeface="Times New Roman"/>
                <a:cs typeface="Times New Roman"/>
              </a:rPr>
              <a:t>0</a:t>
            </a:r>
            <a:r>
              <a:rPr sz="2400" i="1" spc="-55" dirty="0">
                <a:solidFill>
                  <a:srgbClr val="990000"/>
                </a:solidFill>
                <a:latin typeface="Times New Roman"/>
                <a:cs typeface="Times New Roman"/>
              </a:rPr>
              <a:t>(t+1)=w</a:t>
            </a:r>
            <a:r>
              <a:rPr sz="2400" i="1" spc="-82" baseline="-17361" dirty="0">
                <a:solidFill>
                  <a:srgbClr val="990000"/>
                </a:solidFill>
                <a:latin typeface="Times New Roman"/>
                <a:cs typeface="Times New Roman"/>
              </a:rPr>
              <a:t>0</a:t>
            </a:r>
            <a:r>
              <a:rPr sz="2400" i="1" spc="-55" dirty="0">
                <a:solidFill>
                  <a:srgbClr val="990000"/>
                </a:solidFill>
                <a:latin typeface="Times New Roman"/>
                <a:cs typeface="Times New Roman"/>
              </a:rPr>
              <a:t>(t)+</a:t>
            </a:r>
            <a:r>
              <a:rPr sz="2500" i="1" spc="-55" dirty="0">
                <a:solidFill>
                  <a:srgbClr val="990000"/>
                </a:solidFill>
                <a:latin typeface="Symbol"/>
                <a:cs typeface="Symbol"/>
              </a:rPr>
              <a:t>�</a:t>
            </a:r>
            <a:r>
              <a:rPr sz="2400" i="1" spc="-55" dirty="0">
                <a:solidFill>
                  <a:srgbClr val="990000"/>
                </a:solidFill>
                <a:latin typeface="Times New Roman"/>
                <a:cs typeface="Times New Roman"/>
              </a:rPr>
              <a:t>w</a:t>
            </a:r>
            <a:r>
              <a:rPr sz="2400" i="1" spc="-82" baseline="-17361" dirty="0">
                <a:solidFill>
                  <a:srgbClr val="990000"/>
                </a:solidFill>
                <a:latin typeface="Times New Roman"/>
                <a:cs typeface="Times New Roman"/>
              </a:rPr>
              <a:t>0</a:t>
            </a:r>
            <a:endParaRPr sz="2400" baseline="-17361">
              <a:latin typeface="Times New Roman"/>
              <a:cs typeface="Times New Roman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2288359" y="3917271"/>
            <a:ext cx="5745480" cy="2600960"/>
            <a:chOff x="2288359" y="3917271"/>
            <a:chExt cx="5745480" cy="2600960"/>
          </a:xfrm>
        </p:grpSpPr>
        <p:sp>
          <p:nvSpPr>
            <p:cNvPr id="18" name="object 18"/>
            <p:cNvSpPr/>
            <p:nvPr/>
          </p:nvSpPr>
          <p:spPr>
            <a:xfrm>
              <a:off x="2841957" y="5904306"/>
              <a:ext cx="5192395" cy="613410"/>
            </a:xfrm>
            <a:custGeom>
              <a:avLst/>
              <a:gdLst/>
              <a:ahLst/>
              <a:cxnLst/>
              <a:rect l="l" t="t" r="r" b="b"/>
              <a:pathLst>
                <a:path w="5192395" h="613409">
                  <a:moveTo>
                    <a:pt x="500471" y="25389"/>
                  </a:moveTo>
                  <a:lnTo>
                    <a:pt x="409446" y="69850"/>
                  </a:lnTo>
                  <a:lnTo>
                    <a:pt x="368923" y="90169"/>
                  </a:lnTo>
                  <a:lnTo>
                    <a:pt x="329429" y="110489"/>
                  </a:lnTo>
                  <a:lnTo>
                    <a:pt x="291171" y="130809"/>
                  </a:lnTo>
                  <a:lnTo>
                    <a:pt x="254356" y="151129"/>
                  </a:lnTo>
                  <a:lnTo>
                    <a:pt x="219190" y="170179"/>
                  </a:lnTo>
                  <a:lnTo>
                    <a:pt x="154612" y="209549"/>
                  </a:lnTo>
                  <a:lnTo>
                    <a:pt x="125599" y="228599"/>
                  </a:lnTo>
                  <a:lnTo>
                    <a:pt x="99029" y="248919"/>
                  </a:lnTo>
                  <a:lnTo>
                    <a:pt x="75092" y="266699"/>
                  </a:lnTo>
                  <a:lnTo>
                    <a:pt x="35885" y="304799"/>
                  </a:lnTo>
                  <a:lnTo>
                    <a:pt x="10422" y="341629"/>
                  </a:lnTo>
                  <a:lnTo>
                    <a:pt x="10063" y="342899"/>
                  </a:lnTo>
                  <a:lnTo>
                    <a:pt x="2998" y="360679"/>
                  </a:lnTo>
                  <a:lnTo>
                    <a:pt x="2730" y="361949"/>
                  </a:lnTo>
                  <a:lnTo>
                    <a:pt x="17" y="380999"/>
                  </a:lnTo>
                  <a:lnTo>
                    <a:pt x="0" y="382269"/>
                  </a:lnTo>
                  <a:lnTo>
                    <a:pt x="2108" y="400049"/>
                  </a:lnTo>
                  <a:lnTo>
                    <a:pt x="2322" y="400049"/>
                  </a:lnTo>
                  <a:lnTo>
                    <a:pt x="5927" y="411479"/>
                  </a:lnTo>
                  <a:lnTo>
                    <a:pt x="31563" y="445769"/>
                  </a:lnTo>
                  <a:lnTo>
                    <a:pt x="63320" y="467359"/>
                  </a:lnTo>
                  <a:lnTo>
                    <a:pt x="76363" y="474979"/>
                  </a:lnTo>
                  <a:lnTo>
                    <a:pt x="123303" y="494029"/>
                  </a:lnTo>
                  <a:lnTo>
                    <a:pt x="161433" y="506729"/>
                  </a:lnTo>
                  <a:lnTo>
                    <a:pt x="182773" y="511845"/>
                  </a:lnTo>
                  <a:lnTo>
                    <a:pt x="205334" y="518159"/>
                  </a:lnTo>
                  <a:lnTo>
                    <a:pt x="255250" y="528319"/>
                  </a:lnTo>
                  <a:lnTo>
                    <a:pt x="311419" y="538479"/>
                  </a:lnTo>
                  <a:lnTo>
                    <a:pt x="374111" y="548640"/>
                  </a:lnTo>
                  <a:lnTo>
                    <a:pt x="446718" y="556260"/>
                  </a:lnTo>
                  <a:lnTo>
                    <a:pt x="487751" y="561340"/>
                  </a:lnTo>
                  <a:lnTo>
                    <a:pt x="531803" y="565149"/>
                  </a:lnTo>
                  <a:lnTo>
                    <a:pt x="578778" y="567689"/>
                  </a:lnTo>
                  <a:lnTo>
                    <a:pt x="681089" y="575310"/>
                  </a:lnTo>
                  <a:lnTo>
                    <a:pt x="736221" y="577849"/>
                  </a:lnTo>
                  <a:lnTo>
                    <a:pt x="793866" y="581660"/>
                  </a:lnTo>
                  <a:lnTo>
                    <a:pt x="1186724" y="596899"/>
                  </a:lnTo>
                  <a:lnTo>
                    <a:pt x="1259062" y="598169"/>
                  </a:lnTo>
                  <a:lnTo>
                    <a:pt x="1333083" y="600710"/>
                  </a:lnTo>
                  <a:lnTo>
                    <a:pt x="1564199" y="604519"/>
                  </a:lnTo>
                  <a:lnTo>
                    <a:pt x="1643909" y="607060"/>
                  </a:lnTo>
                  <a:lnTo>
                    <a:pt x="2401026" y="613410"/>
                  </a:lnTo>
                  <a:lnTo>
                    <a:pt x="3091425" y="613410"/>
                  </a:lnTo>
                  <a:lnTo>
                    <a:pt x="3506339" y="610869"/>
                  </a:lnTo>
                  <a:lnTo>
                    <a:pt x="3665080" y="608329"/>
                  </a:lnTo>
                  <a:lnTo>
                    <a:pt x="3742484" y="608329"/>
                  </a:lnTo>
                  <a:lnTo>
                    <a:pt x="3892835" y="605789"/>
                  </a:lnTo>
                  <a:lnTo>
                    <a:pt x="3965573" y="605789"/>
                  </a:lnTo>
                  <a:lnTo>
                    <a:pt x="4712689" y="589279"/>
                  </a:lnTo>
                  <a:lnTo>
                    <a:pt x="4819481" y="585469"/>
                  </a:lnTo>
                  <a:lnTo>
                    <a:pt x="2401098" y="585469"/>
                  </a:lnTo>
                  <a:lnTo>
                    <a:pt x="1409278" y="574039"/>
                  </a:lnTo>
                  <a:lnTo>
                    <a:pt x="1333740" y="571499"/>
                  </a:lnTo>
                  <a:lnTo>
                    <a:pt x="1259784" y="570229"/>
                  </a:lnTo>
                  <a:lnTo>
                    <a:pt x="1117041" y="565149"/>
                  </a:lnTo>
                  <a:lnTo>
                    <a:pt x="1048463" y="563879"/>
                  </a:lnTo>
                  <a:lnTo>
                    <a:pt x="855168" y="556260"/>
                  </a:lnTo>
                  <a:lnTo>
                    <a:pt x="795233" y="552449"/>
                  </a:lnTo>
                  <a:lnTo>
                    <a:pt x="737721" y="549910"/>
                  </a:lnTo>
                  <a:lnTo>
                    <a:pt x="682739" y="546099"/>
                  </a:lnTo>
                  <a:lnTo>
                    <a:pt x="630393" y="543560"/>
                  </a:lnTo>
                  <a:lnTo>
                    <a:pt x="490239" y="532129"/>
                  </a:lnTo>
                  <a:lnTo>
                    <a:pt x="411957" y="524510"/>
                  </a:lnTo>
                  <a:lnTo>
                    <a:pt x="377698" y="519429"/>
                  </a:lnTo>
                  <a:lnTo>
                    <a:pt x="345937" y="515619"/>
                  </a:lnTo>
                  <a:lnTo>
                    <a:pt x="287348" y="505459"/>
                  </a:lnTo>
                  <a:lnTo>
                    <a:pt x="235282" y="495299"/>
                  </a:lnTo>
                  <a:lnTo>
                    <a:pt x="189548" y="485139"/>
                  </a:lnTo>
                  <a:lnTo>
                    <a:pt x="169000" y="478789"/>
                  </a:lnTo>
                  <a:lnTo>
                    <a:pt x="149967" y="473709"/>
                  </a:lnTo>
                  <a:lnTo>
                    <a:pt x="101754" y="454659"/>
                  </a:lnTo>
                  <a:lnTo>
                    <a:pt x="66452" y="435609"/>
                  </a:lnTo>
                  <a:lnTo>
                    <a:pt x="34430" y="405129"/>
                  </a:lnTo>
                  <a:lnTo>
                    <a:pt x="30477" y="394969"/>
                  </a:lnTo>
                  <a:lnTo>
                    <a:pt x="29734" y="392429"/>
                  </a:lnTo>
                  <a:lnTo>
                    <a:pt x="30066" y="392429"/>
                  </a:lnTo>
                  <a:lnTo>
                    <a:pt x="28988" y="383539"/>
                  </a:lnTo>
                  <a:lnTo>
                    <a:pt x="28472" y="383539"/>
                  </a:lnTo>
                  <a:lnTo>
                    <a:pt x="28526" y="379729"/>
                  </a:lnTo>
                  <a:lnTo>
                    <a:pt x="29021" y="379729"/>
                  </a:lnTo>
                  <a:lnTo>
                    <a:pt x="30301" y="370839"/>
                  </a:lnTo>
                  <a:lnTo>
                    <a:pt x="30052" y="370839"/>
                  </a:lnTo>
                  <a:lnTo>
                    <a:pt x="30850" y="367029"/>
                  </a:lnTo>
                  <a:lnTo>
                    <a:pt x="31421" y="367029"/>
                  </a:lnTo>
                  <a:lnTo>
                    <a:pt x="35531" y="355599"/>
                  </a:lnTo>
                  <a:lnTo>
                    <a:pt x="35370" y="355599"/>
                  </a:lnTo>
                  <a:lnTo>
                    <a:pt x="36445" y="353059"/>
                  </a:lnTo>
                  <a:lnTo>
                    <a:pt x="36939" y="353059"/>
                  </a:lnTo>
                  <a:lnTo>
                    <a:pt x="45567" y="339089"/>
                  </a:lnTo>
                  <a:lnTo>
                    <a:pt x="74550" y="306069"/>
                  </a:lnTo>
                  <a:lnTo>
                    <a:pt x="116779" y="270509"/>
                  </a:lnTo>
                  <a:lnTo>
                    <a:pt x="170453" y="233679"/>
                  </a:lnTo>
                  <a:lnTo>
                    <a:pt x="268406" y="175259"/>
                  </a:lnTo>
                  <a:lnTo>
                    <a:pt x="304816" y="156209"/>
                  </a:lnTo>
                  <a:lnTo>
                    <a:pt x="342742" y="135889"/>
                  </a:lnTo>
                  <a:lnTo>
                    <a:pt x="381967" y="115569"/>
                  </a:lnTo>
                  <a:lnTo>
                    <a:pt x="422277" y="95250"/>
                  </a:lnTo>
                  <a:lnTo>
                    <a:pt x="512935" y="50829"/>
                  </a:lnTo>
                  <a:lnTo>
                    <a:pt x="500471" y="25389"/>
                  </a:lnTo>
                  <a:close/>
                </a:path>
                <a:path w="5192395" h="613409">
                  <a:moveTo>
                    <a:pt x="5156528" y="515619"/>
                  </a:moveTo>
                  <a:lnTo>
                    <a:pt x="5115768" y="528319"/>
                  </a:lnTo>
                  <a:lnTo>
                    <a:pt x="5075744" y="535940"/>
                  </a:lnTo>
                  <a:lnTo>
                    <a:pt x="5042169" y="539749"/>
                  </a:lnTo>
                  <a:lnTo>
                    <a:pt x="5002909" y="544829"/>
                  </a:lnTo>
                  <a:lnTo>
                    <a:pt x="4981092" y="546099"/>
                  </a:lnTo>
                  <a:lnTo>
                    <a:pt x="4957786" y="548640"/>
                  </a:lnTo>
                  <a:lnTo>
                    <a:pt x="4932970" y="549910"/>
                  </a:lnTo>
                  <a:lnTo>
                    <a:pt x="4906618" y="552449"/>
                  </a:lnTo>
                  <a:lnTo>
                    <a:pt x="4750142" y="558799"/>
                  </a:lnTo>
                  <a:lnTo>
                    <a:pt x="4711679" y="561340"/>
                  </a:lnTo>
                  <a:lnTo>
                    <a:pt x="4172281" y="574039"/>
                  </a:lnTo>
                  <a:lnTo>
                    <a:pt x="4105178" y="574039"/>
                  </a:lnTo>
                  <a:lnTo>
                    <a:pt x="3818072" y="579119"/>
                  </a:lnTo>
                  <a:lnTo>
                    <a:pt x="3742145" y="579119"/>
                  </a:lnTo>
                  <a:lnTo>
                    <a:pt x="3586043" y="581660"/>
                  </a:lnTo>
                  <a:lnTo>
                    <a:pt x="3506077" y="581660"/>
                  </a:lnTo>
                  <a:lnTo>
                    <a:pt x="3259768" y="584199"/>
                  </a:lnTo>
                  <a:lnTo>
                    <a:pt x="2920325" y="585469"/>
                  </a:lnTo>
                  <a:lnTo>
                    <a:pt x="4819481" y="585469"/>
                  </a:lnTo>
                  <a:lnTo>
                    <a:pt x="4850745" y="584199"/>
                  </a:lnTo>
                  <a:lnTo>
                    <a:pt x="4880416" y="581660"/>
                  </a:lnTo>
                  <a:lnTo>
                    <a:pt x="4935082" y="579119"/>
                  </a:lnTo>
                  <a:lnTo>
                    <a:pt x="4960133" y="576579"/>
                  </a:lnTo>
                  <a:lnTo>
                    <a:pt x="4983698" y="575310"/>
                  </a:lnTo>
                  <a:lnTo>
                    <a:pt x="5026486" y="570229"/>
                  </a:lnTo>
                  <a:lnTo>
                    <a:pt x="5080252" y="563879"/>
                  </a:lnTo>
                  <a:lnTo>
                    <a:pt x="5122297" y="556260"/>
                  </a:lnTo>
                  <a:lnTo>
                    <a:pt x="5153703" y="547369"/>
                  </a:lnTo>
                  <a:lnTo>
                    <a:pt x="5162066" y="544829"/>
                  </a:lnTo>
                  <a:lnTo>
                    <a:pt x="5168996" y="541019"/>
                  </a:lnTo>
                  <a:lnTo>
                    <a:pt x="5169598" y="541019"/>
                  </a:lnTo>
                  <a:lnTo>
                    <a:pt x="5180727" y="533399"/>
                  </a:lnTo>
                  <a:lnTo>
                    <a:pt x="5181900" y="533399"/>
                  </a:lnTo>
                  <a:lnTo>
                    <a:pt x="5189413" y="523239"/>
                  </a:lnTo>
                  <a:lnTo>
                    <a:pt x="5190448" y="520699"/>
                  </a:lnTo>
                  <a:lnTo>
                    <a:pt x="5190909" y="516889"/>
                  </a:lnTo>
                  <a:lnTo>
                    <a:pt x="5154726" y="516889"/>
                  </a:lnTo>
                  <a:lnTo>
                    <a:pt x="5156528" y="515619"/>
                  </a:lnTo>
                  <a:close/>
                </a:path>
                <a:path w="5192395" h="613409">
                  <a:moveTo>
                    <a:pt x="5162280" y="511693"/>
                  </a:moveTo>
                  <a:lnTo>
                    <a:pt x="5154726" y="516889"/>
                  </a:lnTo>
                  <a:lnTo>
                    <a:pt x="5164443" y="516889"/>
                  </a:lnTo>
                  <a:lnTo>
                    <a:pt x="5163386" y="514349"/>
                  </a:lnTo>
                  <a:lnTo>
                    <a:pt x="5160483" y="514349"/>
                  </a:lnTo>
                  <a:lnTo>
                    <a:pt x="5162326" y="511956"/>
                  </a:lnTo>
                  <a:lnTo>
                    <a:pt x="5162280" y="511693"/>
                  </a:lnTo>
                  <a:close/>
                </a:path>
                <a:path w="5192395" h="613409">
                  <a:moveTo>
                    <a:pt x="5163320" y="512355"/>
                  </a:moveTo>
                  <a:lnTo>
                    <a:pt x="5162914" y="513216"/>
                  </a:lnTo>
                  <a:lnTo>
                    <a:pt x="5164443" y="516889"/>
                  </a:lnTo>
                  <a:lnTo>
                    <a:pt x="5163848" y="512841"/>
                  </a:lnTo>
                  <a:lnTo>
                    <a:pt x="5163320" y="512355"/>
                  </a:lnTo>
                  <a:close/>
                </a:path>
                <a:path w="5192395" h="613409">
                  <a:moveTo>
                    <a:pt x="5163848" y="512841"/>
                  </a:moveTo>
                  <a:lnTo>
                    <a:pt x="5164443" y="516889"/>
                  </a:lnTo>
                  <a:lnTo>
                    <a:pt x="5190909" y="516889"/>
                  </a:lnTo>
                  <a:lnTo>
                    <a:pt x="5191371" y="513079"/>
                  </a:lnTo>
                  <a:lnTo>
                    <a:pt x="5164107" y="513079"/>
                  </a:lnTo>
                  <a:lnTo>
                    <a:pt x="5163848" y="512841"/>
                  </a:lnTo>
                  <a:close/>
                </a:path>
                <a:path w="5192395" h="613409">
                  <a:moveTo>
                    <a:pt x="5162368" y="511902"/>
                  </a:moveTo>
                  <a:lnTo>
                    <a:pt x="5160483" y="514349"/>
                  </a:lnTo>
                  <a:lnTo>
                    <a:pt x="5162476" y="512163"/>
                  </a:lnTo>
                  <a:lnTo>
                    <a:pt x="5162368" y="511902"/>
                  </a:lnTo>
                  <a:close/>
                </a:path>
                <a:path w="5192395" h="613409">
                  <a:moveTo>
                    <a:pt x="5162476" y="512163"/>
                  </a:moveTo>
                  <a:lnTo>
                    <a:pt x="5160483" y="514349"/>
                  </a:lnTo>
                  <a:lnTo>
                    <a:pt x="5162381" y="514349"/>
                  </a:lnTo>
                  <a:lnTo>
                    <a:pt x="5162515" y="513216"/>
                  </a:lnTo>
                  <a:lnTo>
                    <a:pt x="5162476" y="512163"/>
                  </a:lnTo>
                  <a:close/>
                </a:path>
                <a:path w="5192395" h="613409">
                  <a:moveTo>
                    <a:pt x="5162604" y="512471"/>
                  </a:moveTo>
                  <a:lnTo>
                    <a:pt x="5162381" y="514349"/>
                  </a:lnTo>
                  <a:lnTo>
                    <a:pt x="5162914" y="513216"/>
                  </a:lnTo>
                  <a:lnTo>
                    <a:pt x="5162604" y="512471"/>
                  </a:lnTo>
                  <a:close/>
                </a:path>
                <a:path w="5192395" h="613409">
                  <a:moveTo>
                    <a:pt x="5162914" y="513216"/>
                  </a:moveTo>
                  <a:lnTo>
                    <a:pt x="5162381" y="514349"/>
                  </a:lnTo>
                  <a:lnTo>
                    <a:pt x="5163386" y="514349"/>
                  </a:lnTo>
                  <a:lnTo>
                    <a:pt x="5162914" y="513216"/>
                  </a:lnTo>
                  <a:close/>
                </a:path>
                <a:path w="5192395" h="613409">
                  <a:moveTo>
                    <a:pt x="5162767" y="511845"/>
                  </a:moveTo>
                  <a:lnTo>
                    <a:pt x="5162702" y="512705"/>
                  </a:lnTo>
                  <a:lnTo>
                    <a:pt x="5162914" y="513216"/>
                  </a:lnTo>
                  <a:lnTo>
                    <a:pt x="5163320" y="512355"/>
                  </a:lnTo>
                  <a:lnTo>
                    <a:pt x="5162767" y="511845"/>
                  </a:lnTo>
                  <a:close/>
                </a:path>
                <a:path w="5192395" h="613409">
                  <a:moveTo>
                    <a:pt x="5163828" y="512705"/>
                  </a:moveTo>
                  <a:lnTo>
                    <a:pt x="5163848" y="512841"/>
                  </a:lnTo>
                  <a:lnTo>
                    <a:pt x="5164107" y="513079"/>
                  </a:lnTo>
                  <a:lnTo>
                    <a:pt x="5163828" y="512705"/>
                  </a:lnTo>
                  <a:close/>
                </a:path>
                <a:path w="5192395" h="613409">
                  <a:moveTo>
                    <a:pt x="5191380" y="506729"/>
                  </a:moveTo>
                  <a:lnTo>
                    <a:pt x="5157215" y="506729"/>
                  </a:lnTo>
                  <a:lnTo>
                    <a:pt x="5159279" y="507999"/>
                  </a:lnTo>
                  <a:lnTo>
                    <a:pt x="5165373" y="507999"/>
                  </a:lnTo>
                  <a:lnTo>
                    <a:pt x="5163804" y="511329"/>
                  </a:lnTo>
                  <a:lnTo>
                    <a:pt x="5163702" y="511845"/>
                  </a:lnTo>
                  <a:lnTo>
                    <a:pt x="5163828" y="512705"/>
                  </a:lnTo>
                  <a:lnTo>
                    <a:pt x="5164107" y="513079"/>
                  </a:lnTo>
                  <a:lnTo>
                    <a:pt x="5191371" y="513079"/>
                  </a:lnTo>
                  <a:lnTo>
                    <a:pt x="5191833" y="509269"/>
                  </a:lnTo>
                  <a:lnTo>
                    <a:pt x="5191380" y="506729"/>
                  </a:lnTo>
                  <a:close/>
                </a:path>
                <a:path w="5192395" h="613409">
                  <a:moveTo>
                    <a:pt x="5163416" y="512152"/>
                  </a:moveTo>
                  <a:lnTo>
                    <a:pt x="5163446" y="512471"/>
                  </a:lnTo>
                  <a:lnTo>
                    <a:pt x="5163848" y="512841"/>
                  </a:lnTo>
                  <a:lnTo>
                    <a:pt x="5163828" y="512705"/>
                  </a:lnTo>
                  <a:lnTo>
                    <a:pt x="5163416" y="512152"/>
                  </a:lnTo>
                  <a:close/>
                </a:path>
                <a:path w="5192395" h="613409">
                  <a:moveTo>
                    <a:pt x="5163668" y="511617"/>
                  </a:moveTo>
                  <a:lnTo>
                    <a:pt x="5163425" y="512163"/>
                  </a:lnTo>
                  <a:lnTo>
                    <a:pt x="5163828" y="512705"/>
                  </a:lnTo>
                  <a:lnTo>
                    <a:pt x="5163668" y="511617"/>
                  </a:lnTo>
                  <a:close/>
                </a:path>
                <a:path w="5192395" h="613409">
                  <a:moveTo>
                    <a:pt x="5162665" y="511956"/>
                  </a:moveTo>
                  <a:lnTo>
                    <a:pt x="5162556" y="512355"/>
                  </a:lnTo>
                  <a:lnTo>
                    <a:pt x="5162665" y="511956"/>
                  </a:lnTo>
                  <a:close/>
                </a:path>
                <a:path w="5192395" h="613409">
                  <a:moveTo>
                    <a:pt x="5162999" y="511590"/>
                  </a:moveTo>
                  <a:lnTo>
                    <a:pt x="5162887" y="511956"/>
                  </a:lnTo>
                  <a:lnTo>
                    <a:pt x="5163320" y="512355"/>
                  </a:lnTo>
                  <a:lnTo>
                    <a:pt x="5163416" y="512152"/>
                  </a:lnTo>
                  <a:lnTo>
                    <a:pt x="5162999" y="511590"/>
                  </a:lnTo>
                  <a:close/>
                </a:path>
                <a:path w="5192395" h="613409">
                  <a:moveTo>
                    <a:pt x="5162559" y="511654"/>
                  </a:moveTo>
                  <a:lnTo>
                    <a:pt x="5162476" y="512163"/>
                  </a:lnTo>
                  <a:lnTo>
                    <a:pt x="5162665" y="511956"/>
                  </a:lnTo>
                  <a:lnTo>
                    <a:pt x="5162559" y="511654"/>
                  </a:lnTo>
                  <a:close/>
                </a:path>
                <a:path w="5192395" h="613409">
                  <a:moveTo>
                    <a:pt x="5163572" y="510962"/>
                  </a:moveTo>
                  <a:lnTo>
                    <a:pt x="5163140" y="511435"/>
                  </a:lnTo>
                  <a:lnTo>
                    <a:pt x="5163046" y="511654"/>
                  </a:lnTo>
                  <a:lnTo>
                    <a:pt x="5163416" y="512152"/>
                  </a:lnTo>
                  <a:lnTo>
                    <a:pt x="5163651" y="511654"/>
                  </a:lnTo>
                  <a:lnTo>
                    <a:pt x="5163572" y="510962"/>
                  </a:lnTo>
                  <a:close/>
                </a:path>
                <a:path w="5192395" h="613409">
                  <a:moveTo>
                    <a:pt x="5162464" y="511566"/>
                  </a:moveTo>
                  <a:lnTo>
                    <a:pt x="5162368" y="511902"/>
                  </a:lnTo>
                  <a:lnTo>
                    <a:pt x="5162468" y="511772"/>
                  </a:lnTo>
                  <a:lnTo>
                    <a:pt x="5162464" y="511566"/>
                  </a:lnTo>
                  <a:close/>
                </a:path>
                <a:path w="5192395" h="613409">
                  <a:moveTo>
                    <a:pt x="5162807" y="511332"/>
                  </a:moveTo>
                  <a:lnTo>
                    <a:pt x="5162767" y="511845"/>
                  </a:lnTo>
                  <a:lnTo>
                    <a:pt x="5162941" y="511654"/>
                  </a:lnTo>
                  <a:lnTo>
                    <a:pt x="5162843" y="511381"/>
                  </a:lnTo>
                  <a:close/>
                </a:path>
                <a:path w="5192395" h="613409">
                  <a:moveTo>
                    <a:pt x="5162727" y="511435"/>
                  </a:moveTo>
                  <a:lnTo>
                    <a:pt x="5162602" y="511693"/>
                  </a:lnTo>
                  <a:lnTo>
                    <a:pt x="5162727" y="511435"/>
                  </a:lnTo>
                  <a:close/>
                </a:path>
                <a:path w="5192395" h="613409">
                  <a:moveTo>
                    <a:pt x="5162081" y="511213"/>
                  </a:moveTo>
                  <a:lnTo>
                    <a:pt x="5162280" y="511693"/>
                  </a:lnTo>
                  <a:lnTo>
                    <a:pt x="5162464" y="511566"/>
                  </a:lnTo>
                  <a:lnTo>
                    <a:pt x="5162081" y="511213"/>
                  </a:lnTo>
                  <a:close/>
                </a:path>
                <a:path w="5192395" h="613409">
                  <a:moveTo>
                    <a:pt x="5162734" y="511381"/>
                  </a:moveTo>
                  <a:lnTo>
                    <a:pt x="5162559" y="511654"/>
                  </a:lnTo>
                  <a:lnTo>
                    <a:pt x="5162734" y="511381"/>
                  </a:lnTo>
                  <a:close/>
                </a:path>
                <a:path w="5192395" h="613409">
                  <a:moveTo>
                    <a:pt x="5164176" y="510539"/>
                  </a:moveTo>
                  <a:lnTo>
                    <a:pt x="5163957" y="510539"/>
                  </a:lnTo>
                  <a:lnTo>
                    <a:pt x="5163702" y="510819"/>
                  </a:lnTo>
                  <a:lnTo>
                    <a:pt x="5163668" y="511617"/>
                  </a:lnTo>
                  <a:lnTo>
                    <a:pt x="5164176" y="510539"/>
                  </a:lnTo>
                  <a:close/>
                </a:path>
                <a:path w="5192395" h="613409">
                  <a:moveTo>
                    <a:pt x="5163551" y="510819"/>
                  </a:moveTo>
                  <a:lnTo>
                    <a:pt x="5162978" y="511213"/>
                  </a:lnTo>
                  <a:lnTo>
                    <a:pt x="5162883" y="511435"/>
                  </a:lnTo>
                  <a:lnTo>
                    <a:pt x="5162999" y="511590"/>
                  </a:lnTo>
                  <a:lnTo>
                    <a:pt x="5163572" y="510962"/>
                  </a:lnTo>
                  <a:lnTo>
                    <a:pt x="5163551" y="510819"/>
                  </a:lnTo>
                  <a:close/>
                </a:path>
                <a:path w="5192395" h="613409">
                  <a:moveTo>
                    <a:pt x="5161272" y="509269"/>
                  </a:moveTo>
                  <a:lnTo>
                    <a:pt x="5162081" y="511213"/>
                  </a:lnTo>
                  <a:lnTo>
                    <a:pt x="5162464" y="511566"/>
                  </a:lnTo>
                  <a:lnTo>
                    <a:pt x="5162655" y="511435"/>
                  </a:lnTo>
                  <a:lnTo>
                    <a:pt x="5162718" y="511213"/>
                  </a:lnTo>
                  <a:lnTo>
                    <a:pt x="5161272" y="509269"/>
                  </a:lnTo>
                  <a:close/>
                </a:path>
                <a:path w="5192395" h="613409">
                  <a:moveTo>
                    <a:pt x="5163136" y="507999"/>
                  </a:moveTo>
                  <a:lnTo>
                    <a:pt x="5162846" y="510438"/>
                  </a:lnTo>
                  <a:lnTo>
                    <a:pt x="5162806" y="511331"/>
                  </a:lnTo>
                  <a:lnTo>
                    <a:pt x="5163495" y="510438"/>
                  </a:lnTo>
                  <a:lnTo>
                    <a:pt x="5163136" y="507999"/>
                  </a:lnTo>
                  <a:close/>
                </a:path>
                <a:path w="5192395" h="613409">
                  <a:moveTo>
                    <a:pt x="5163495" y="510438"/>
                  </a:moveTo>
                  <a:lnTo>
                    <a:pt x="5162809" y="511329"/>
                  </a:lnTo>
                  <a:lnTo>
                    <a:pt x="5163551" y="510819"/>
                  </a:lnTo>
                  <a:lnTo>
                    <a:pt x="5163495" y="510438"/>
                  </a:lnTo>
                  <a:close/>
                </a:path>
                <a:path w="5192395" h="613409">
                  <a:moveTo>
                    <a:pt x="5162985" y="509269"/>
                  </a:moveTo>
                  <a:lnTo>
                    <a:pt x="5161272" y="509269"/>
                  </a:lnTo>
                  <a:lnTo>
                    <a:pt x="5162749" y="511255"/>
                  </a:lnTo>
                  <a:lnTo>
                    <a:pt x="5162985" y="509269"/>
                  </a:lnTo>
                  <a:close/>
                </a:path>
                <a:path w="5192395" h="613409">
                  <a:moveTo>
                    <a:pt x="5157528" y="507017"/>
                  </a:moveTo>
                  <a:lnTo>
                    <a:pt x="5162081" y="511213"/>
                  </a:lnTo>
                  <a:lnTo>
                    <a:pt x="5161272" y="509269"/>
                  </a:lnTo>
                  <a:lnTo>
                    <a:pt x="5162985" y="509269"/>
                  </a:lnTo>
                  <a:lnTo>
                    <a:pt x="5163136" y="507999"/>
                  </a:lnTo>
                  <a:lnTo>
                    <a:pt x="5159279" y="507999"/>
                  </a:lnTo>
                  <a:lnTo>
                    <a:pt x="5157528" y="507017"/>
                  </a:lnTo>
                  <a:close/>
                </a:path>
                <a:path w="5192395" h="613409">
                  <a:moveTo>
                    <a:pt x="5163957" y="510539"/>
                  </a:moveTo>
                  <a:lnTo>
                    <a:pt x="5163551" y="510819"/>
                  </a:lnTo>
                  <a:lnTo>
                    <a:pt x="5163572" y="510962"/>
                  </a:lnTo>
                  <a:lnTo>
                    <a:pt x="5163957" y="510539"/>
                  </a:lnTo>
                  <a:close/>
                </a:path>
                <a:path w="5192395" h="613409">
                  <a:moveTo>
                    <a:pt x="5165373" y="507999"/>
                  </a:moveTo>
                  <a:lnTo>
                    <a:pt x="5163495" y="510438"/>
                  </a:lnTo>
                  <a:lnTo>
                    <a:pt x="5163551" y="510819"/>
                  </a:lnTo>
                  <a:lnTo>
                    <a:pt x="5163957" y="510539"/>
                  </a:lnTo>
                  <a:lnTo>
                    <a:pt x="5164176" y="510539"/>
                  </a:lnTo>
                  <a:lnTo>
                    <a:pt x="5165373" y="507999"/>
                  </a:lnTo>
                  <a:close/>
                </a:path>
                <a:path w="5192395" h="613409">
                  <a:moveTo>
                    <a:pt x="5165373" y="507999"/>
                  </a:moveTo>
                  <a:lnTo>
                    <a:pt x="5163136" y="507999"/>
                  </a:lnTo>
                  <a:lnTo>
                    <a:pt x="5163495" y="510438"/>
                  </a:lnTo>
                  <a:lnTo>
                    <a:pt x="5165373" y="507999"/>
                  </a:lnTo>
                  <a:close/>
                </a:path>
                <a:path w="5192395" h="613409">
                  <a:moveTo>
                    <a:pt x="5157215" y="506729"/>
                  </a:moveTo>
                  <a:lnTo>
                    <a:pt x="5157528" y="507017"/>
                  </a:lnTo>
                  <a:lnTo>
                    <a:pt x="5159279" y="507999"/>
                  </a:lnTo>
                  <a:lnTo>
                    <a:pt x="5157215" y="506729"/>
                  </a:lnTo>
                  <a:close/>
                </a:path>
                <a:path w="5192395" h="613409">
                  <a:moveTo>
                    <a:pt x="4684309" y="346709"/>
                  </a:moveTo>
                  <a:lnTo>
                    <a:pt x="4678099" y="374649"/>
                  </a:lnTo>
                  <a:lnTo>
                    <a:pt x="4754918" y="391159"/>
                  </a:lnTo>
                  <a:lnTo>
                    <a:pt x="4830033" y="408939"/>
                  </a:lnTo>
                  <a:lnTo>
                    <a:pt x="4866407" y="416559"/>
                  </a:lnTo>
                  <a:lnTo>
                    <a:pt x="4901751" y="425449"/>
                  </a:lnTo>
                  <a:lnTo>
                    <a:pt x="4935837" y="433069"/>
                  </a:lnTo>
                  <a:lnTo>
                    <a:pt x="4968452" y="441959"/>
                  </a:lnTo>
                  <a:lnTo>
                    <a:pt x="4999388" y="449579"/>
                  </a:lnTo>
                  <a:lnTo>
                    <a:pt x="5028431" y="458469"/>
                  </a:lnTo>
                  <a:lnTo>
                    <a:pt x="5079963" y="473709"/>
                  </a:lnTo>
                  <a:lnTo>
                    <a:pt x="5137416" y="495299"/>
                  </a:lnTo>
                  <a:lnTo>
                    <a:pt x="5150222" y="502919"/>
                  </a:lnTo>
                  <a:lnTo>
                    <a:pt x="5157528" y="507017"/>
                  </a:lnTo>
                  <a:lnTo>
                    <a:pt x="5157215" y="506729"/>
                  </a:lnTo>
                  <a:lnTo>
                    <a:pt x="5191380" y="506729"/>
                  </a:lnTo>
                  <a:lnTo>
                    <a:pt x="5186328" y="495299"/>
                  </a:lnTo>
                  <a:lnTo>
                    <a:pt x="5185370" y="494029"/>
                  </a:lnTo>
                  <a:lnTo>
                    <a:pt x="5176678" y="486409"/>
                  </a:lnTo>
                  <a:lnTo>
                    <a:pt x="5175987" y="485139"/>
                  </a:lnTo>
                  <a:lnTo>
                    <a:pt x="5163496" y="477519"/>
                  </a:lnTo>
                  <a:lnTo>
                    <a:pt x="5148880" y="469899"/>
                  </a:lnTo>
                  <a:lnTo>
                    <a:pt x="5131432" y="462279"/>
                  </a:lnTo>
                  <a:lnTo>
                    <a:pt x="5111262" y="454659"/>
                  </a:lnTo>
                  <a:lnTo>
                    <a:pt x="5088519" y="445769"/>
                  </a:lnTo>
                  <a:lnTo>
                    <a:pt x="5063376" y="438149"/>
                  </a:lnTo>
                  <a:lnTo>
                    <a:pt x="5036018" y="430529"/>
                  </a:lnTo>
                  <a:lnTo>
                    <a:pt x="5006637" y="422909"/>
                  </a:lnTo>
                  <a:lnTo>
                    <a:pt x="4975428" y="414019"/>
                  </a:lnTo>
                  <a:lnTo>
                    <a:pt x="4942594" y="406399"/>
                  </a:lnTo>
                  <a:lnTo>
                    <a:pt x="4872856" y="388619"/>
                  </a:lnTo>
                  <a:lnTo>
                    <a:pt x="4836340" y="380999"/>
                  </a:lnTo>
                  <a:lnTo>
                    <a:pt x="4761127" y="363219"/>
                  </a:lnTo>
                  <a:lnTo>
                    <a:pt x="4684309" y="346709"/>
                  </a:lnTo>
                  <a:close/>
                </a:path>
                <a:path w="5192395" h="613409">
                  <a:moveTo>
                    <a:pt x="29734" y="392429"/>
                  </a:moveTo>
                  <a:lnTo>
                    <a:pt x="30374" y="394969"/>
                  </a:lnTo>
                  <a:lnTo>
                    <a:pt x="30301" y="394368"/>
                  </a:lnTo>
                  <a:lnTo>
                    <a:pt x="29734" y="392429"/>
                  </a:lnTo>
                  <a:close/>
                </a:path>
                <a:path w="5192395" h="613409">
                  <a:moveTo>
                    <a:pt x="30301" y="394368"/>
                  </a:moveTo>
                  <a:lnTo>
                    <a:pt x="30374" y="394969"/>
                  </a:lnTo>
                  <a:lnTo>
                    <a:pt x="30301" y="394368"/>
                  </a:lnTo>
                  <a:close/>
                </a:path>
                <a:path w="5192395" h="613409">
                  <a:moveTo>
                    <a:pt x="30066" y="392429"/>
                  </a:moveTo>
                  <a:lnTo>
                    <a:pt x="29734" y="392429"/>
                  </a:lnTo>
                  <a:lnTo>
                    <a:pt x="30301" y="394368"/>
                  </a:lnTo>
                  <a:lnTo>
                    <a:pt x="30066" y="392429"/>
                  </a:lnTo>
                  <a:close/>
                </a:path>
                <a:path w="5192395" h="613409">
                  <a:moveTo>
                    <a:pt x="28526" y="379729"/>
                  </a:moveTo>
                  <a:lnTo>
                    <a:pt x="28472" y="383539"/>
                  </a:lnTo>
                  <a:lnTo>
                    <a:pt x="28655" y="382269"/>
                  </a:lnTo>
                  <a:lnTo>
                    <a:pt x="28680" y="380999"/>
                  </a:lnTo>
                  <a:lnTo>
                    <a:pt x="28526" y="379729"/>
                  </a:lnTo>
                  <a:close/>
                </a:path>
                <a:path w="5192395" h="613409">
                  <a:moveTo>
                    <a:pt x="28752" y="381593"/>
                  </a:moveTo>
                  <a:lnTo>
                    <a:pt x="28472" y="383539"/>
                  </a:lnTo>
                  <a:lnTo>
                    <a:pt x="28988" y="383539"/>
                  </a:lnTo>
                  <a:lnTo>
                    <a:pt x="28752" y="381593"/>
                  </a:lnTo>
                  <a:close/>
                </a:path>
                <a:path w="5192395" h="613409">
                  <a:moveTo>
                    <a:pt x="29021" y="379729"/>
                  </a:moveTo>
                  <a:lnTo>
                    <a:pt x="28526" y="379729"/>
                  </a:lnTo>
                  <a:lnTo>
                    <a:pt x="28752" y="381593"/>
                  </a:lnTo>
                  <a:lnTo>
                    <a:pt x="29021" y="379729"/>
                  </a:lnTo>
                  <a:close/>
                </a:path>
                <a:path w="5192395" h="613409">
                  <a:moveTo>
                    <a:pt x="30850" y="367029"/>
                  </a:moveTo>
                  <a:lnTo>
                    <a:pt x="30052" y="370839"/>
                  </a:lnTo>
                  <a:lnTo>
                    <a:pt x="30468" y="369680"/>
                  </a:lnTo>
                  <a:lnTo>
                    <a:pt x="30850" y="367029"/>
                  </a:lnTo>
                  <a:close/>
                </a:path>
                <a:path w="5192395" h="613409">
                  <a:moveTo>
                    <a:pt x="30468" y="369680"/>
                  </a:moveTo>
                  <a:lnTo>
                    <a:pt x="30052" y="370839"/>
                  </a:lnTo>
                  <a:lnTo>
                    <a:pt x="30301" y="370839"/>
                  </a:lnTo>
                  <a:lnTo>
                    <a:pt x="30468" y="369680"/>
                  </a:lnTo>
                  <a:close/>
                </a:path>
                <a:path w="5192395" h="613409">
                  <a:moveTo>
                    <a:pt x="31421" y="367029"/>
                  </a:moveTo>
                  <a:lnTo>
                    <a:pt x="30850" y="367029"/>
                  </a:lnTo>
                  <a:lnTo>
                    <a:pt x="30468" y="369680"/>
                  </a:lnTo>
                  <a:lnTo>
                    <a:pt x="31421" y="367029"/>
                  </a:lnTo>
                  <a:close/>
                </a:path>
                <a:path w="5192395" h="613409">
                  <a:moveTo>
                    <a:pt x="36445" y="353059"/>
                  </a:moveTo>
                  <a:lnTo>
                    <a:pt x="35370" y="355599"/>
                  </a:lnTo>
                  <a:lnTo>
                    <a:pt x="35756" y="354975"/>
                  </a:lnTo>
                  <a:lnTo>
                    <a:pt x="36445" y="353059"/>
                  </a:lnTo>
                  <a:close/>
                </a:path>
                <a:path w="5192395" h="613409">
                  <a:moveTo>
                    <a:pt x="35756" y="354975"/>
                  </a:moveTo>
                  <a:lnTo>
                    <a:pt x="35370" y="355599"/>
                  </a:lnTo>
                  <a:lnTo>
                    <a:pt x="35531" y="355599"/>
                  </a:lnTo>
                  <a:lnTo>
                    <a:pt x="35756" y="354975"/>
                  </a:lnTo>
                  <a:close/>
                </a:path>
                <a:path w="5192395" h="613409">
                  <a:moveTo>
                    <a:pt x="36939" y="353059"/>
                  </a:moveTo>
                  <a:lnTo>
                    <a:pt x="36445" y="353059"/>
                  </a:lnTo>
                  <a:lnTo>
                    <a:pt x="35756" y="354975"/>
                  </a:lnTo>
                  <a:lnTo>
                    <a:pt x="36939" y="353059"/>
                  </a:lnTo>
                  <a:close/>
                </a:path>
                <a:path w="5192395" h="613409">
                  <a:moveTo>
                    <a:pt x="569985" y="19050"/>
                  </a:moveTo>
                  <a:lnTo>
                    <a:pt x="513337" y="19050"/>
                  </a:lnTo>
                  <a:lnTo>
                    <a:pt x="525782" y="44450"/>
                  </a:lnTo>
                  <a:lnTo>
                    <a:pt x="512935" y="50829"/>
                  </a:lnTo>
                  <a:lnTo>
                    <a:pt x="525365" y="76200"/>
                  </a:lnTo>
                  <a:lnTo>
                    <a:pt x="569985" y="19050"/>
                  </a:lnTo>
                  <a:close/>
                </a:path>
                <a:path w="5192395" h="613409">
                  <a:moveTo>
                    <a:pt x="513337" y="19050"/>
                  </a:moveTo>
                  <a:lnTo>
                    <a:pt x="500471" y="25389"/>
                  </a:lnTo>
                  <a:lnTo>
                    <a:pt x="512935" y="50829"/>
                  </a:lnTo>
                  <a:lnTo>
                    <a:pt x="525782" y="44450"/>
                  </a:lnTo>
                  <a:lnTo>
                    <a:pt x="513337" y="19050"/>
                  </a:lnTo>
                  <a:close/>
                </a:path>
                <a:path w="5192395" h="613409">
                  <a:moveTo>
                    <a:pt x="488031" y="0"/>
                  </a:moveTo>
                  <a:lnTo>
                    <a:pt x="500471" y="25389"/>
                  </a:lnTo>
                  <a:lnTo>
                    <a:pt x="513337" y="19050"/>
                  </a:lnTo>
                  <a:lnTo>
                    <a:pt x="569985" y="19050"/>
                  </a:lnTo>
                  <a:lnTo>
                    <a:pt x="583867" y="1269"/>
                  </a:lnTo>
                  <a:lnTo>
                    <a:pt x="488031" y="0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293122" y="5710778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80">
                  <a:moveTo>
                    <a:pt x="0" y="0"/>
                  </a:moveTo>
                  <a:lnTo>
                    <a:pt x="639693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922121" y="5543193"/>
              <a:ext cx="780415" cy="328930"/>
            </a:xfrm>
            <a:custGeom>
              <a:avLst/>
              <a:gdLst/>
              <a:ahLst/>
              <a:cxnLst/>
              <a:rect l="l" t="t" r="r" b="b"/>
              <a:pathLst>
                <a:path w="780414" h="328929">
                  <a:moveTo>
                    <a:pt x="0" y="164319"/>
                  </a:moveTo>
                  <a:lnTo>
                    <a:pt x="19885" y="112381"/>
                  </a:lnTo>
                  <a:lnTo>
                    <a:pt x="75258" y="67274"/>
                  </a:lnTo>
                  <a:lnTo>
                    <a:pt x="114244" y="48127"/>
                  </a:lnTo>
                  <a:lnTo>
                    <a:pt x="159694" y="31704"/>
                  </a:lnTo>
                  <a:lnTo>
                    <a:pt x="210803" y="18340"/>
                  </a:lnTo>
                  <a:lnTo>
                    <a:pt x="266768" y="8377"/>
                  </a:lnTo>
                  <a:lnTo>
                    <a:pt x="326787" y="2150"/>
                  </a:lnTo>
                  <a:lnTo>
                    <a:pt x="390056" y="0"/>
                  </a:lnTo>
                  <a:lnTo>
                    <a:pt x="453325" y="2150"/>
                  </a:lnTo>
                  <a:lnTo>
                    <a:pt x="513344" y="8377"/>
                  </a:lnTo>
                  <a:lnTo>
                    <a:pt x="569309" y="18340"/>
                  </a:lnTo>
                  <a:lnTo>
                    <a:pt x="620418" y="31704"/>
                  </a:lnTo>
                  <a:lnTo>
                    <a:pt x="665868" y="48127"/>
                  </a:lnTo>
                  <a:lnTo>
                    <a:pt x="704854" y="67274"/>
                  </a:lnTo>
                  <a:lnTo>
                    <a:pt x="736575" y="88804"/>
                  </a:lnTo>
                  <a:lnTo>
                    <a:pt x="775007" y="137665"/>
                  </a:lnTo>
                  <a:lnTo>
                    <a:pt x="780113" y="164319"/>
                  </a:lnTo>
                  <a:lnTo>
                    <a:pt x="775007" y="190972"/>
                  </a:lnTo>
                  <a:lnTo>
                    <a:pt x="736575" y="239833"/>
                  </a:lnTo>
                  <a:lnTo>
                    <a:pt x="704854" y="261363"/>
                  </a:lnTo>
                  <a:lnTo>
                    <a:pt x="665868" y="280510"/>
                  </a:lnTo>
                  <a:lnTo>
                    <a:pt x="620418" y="296933"/>
                  </a:lnTo>
                  <a:lnTo>
                    <a:pt x="569309" y="310297"/>
                  </a:lnTo>
                  <a:lnTo>
                    <a:pt x="513344" y="320260"/>
                  </a:lnTo>
                  <a:lnTo>
                    <a:pt x="453325" y="326487"/>
                  </a:lnTo>
                  <a:lnTo>
                    <a:pt x="390056" y="328638"/>
                  </a:lnTo>
                  <a:lnTo>
                    <a:pt x="326787" y="326487"/>
                  </a:lnTo>
                  <a:lnTo>
                    <a:pt x="266768" y="320260"/>
                  </a:lnTo>
                  <a:lnTo>
                    <a:pt x="210803" y="310297"/>
                  </a:lnTo>
                  <a:lnTo>
                    <a:pt x="159694" y="296933"/>
                  </a:lnTo>
                  <a:lnTo>
                    <a:pt x="114244" y="280510"/>
                  </a:lnTo>
                  <a:lnTo>
                    <a:pt x="75258" y="261363"/>
                  </a:lnTo>
                  <a:lnTo>
                    <a:pt x="43537" y="239833"/>
                  </a:lnTo>
                  <a:lnTo>
                    <a:pt x="5105" y="190972"/>
                  </a:lnTo>
                  <a:lnTo>
                    <a:pt x="0" y="16431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4297483" y="4829959"/>
              <a:ext cx="655955" cy="648335"/>
            </a:xfrm>
            <a:custGeom>
              <a:avLst/>
              <a:gdLst/>
              <a:ahLst/>
              <a:cxnLst/>
              <a:rect l="l" t="t" r="r" b="b"/>
              <a:pathLst>
                <a:path w="655954" h="648335">
                  <a:moveTo>
                    <a:pt x="0" y="323874"/>
                  </a:moveTo>
                  <a:lnTo>
                    <a:pt x="3554" y="276014"/>
                  </a:lnTo>
                  <a:lnTo>
                    <a:pt x="13878" y="230334"/>
                  </a:lnTo>
                  <a:lnTo>
                    <a:pt x="30465" y="187336"/>
                  </a:lnTo>
                  <a:lnTo>
                    <a:pt x="52807" y="147521"/>
                  </a:lnTo>
                  <a:lnTo>
                    <a:pt x="80399" y="111388"/>
                  </a:lnTo>
                  <a:lnTo>
                    <a:pt x="112733" y="79440"/>
                  </a:lnTo>
                  <a:lnTo>
                    <a:pt x="149301" y="52178"/>
                  </a:lnTo>
                  <a:lnTo>
                    <a:pt x="189598" y="30101"/>
                  </a:lnTo>
                  <a:lnTo>
                    <a:pt x="233115" y="13712"/>
                  </a:lnTo>
                  <a:lnTo>
                    <a:pt x="279346" y="3511"/>
                  </a:lnTo>
                  <a:lnTo>
                    <a:pt x="327783" y="0"/>
                  </a:lnTo>
                  <a:lnTo>
                    <a:pt x="376220" y="3511"/>
                  </a:lnTo>
                  <a:lnTo>
                    <a:pt x="422451" y="13712"/>
                  </a:lnTo>
                  <a:lnTo>
                    <a:pt x="465968" y="30101"/>
                  </a:lnTo>
                  <a:lnTo>
                    <a:pt x="506265" y="52178"/>
                  </a:lnTo>
                  <a:lnTo>
                    <a:pt x="542833" y="79440"/>
                  </a:lnTo>
                  <a:lnTo>
                    <a:pt x="575167" y="111388"/>
                  </a:lnTo>
                  <a:lnTo>
                    <a:pt x="602759" y="147521"/>
                  </a:lnTo>
                  <a:lnTo>
                    <a:pt x="625101" y="187336"/>
                  </a:lnTo>
                  <a:lnTo>
                    <a:pt x="641688" y="230334"/>
                  </a:lnTo>
                  <a:lnTo>
                    <a:pt x="652012" y="276014"/>
                  </a:lnTo>
                  <a:lnTo>
                    <a:pt x="655567" y="323874"/>
                  </a:lnTo>
                  <a:lnTo>
                    <a:pt x="652012" y="371733"/>
                  </a:lnTo>
                  <a:lnTo>
                    <a:pt x="641688" y="417413"/>
                  </a:lnTo>
                  <a:lnTo>
                    <a:pt x="625101" y="460411"/>
                  </a:lnTo>
                  <a:lnTo>
                    <a:pt x="602759" y="500226"/>
                  </a:lnTo>
                  <a:lnTo>
                    <a:pt x="575167" y="536359"/>
                  </a:lnTo>
                  <a:lnTo>
                    <a:pt x="542833" y="568307"/>
                  </a:lnTo>
                  <a:lnTo>
                    <a:pt x="506265" y="595569"/>
                  </a:lnTo>
                  <a:lnTo>
                    <a:pt x="465968" y="617646"/>
                  </a:lnTo>
                  <a:lnTo>
                    <a:pt x="422451" y="634035"/>
                  </a:lnTo>
                  <a:lnTo>
                    <a:pt x="376220" y="644236"/>
                  </a:lnTo>
                  <a:lnTo>
                    <a:pt x="327783" y="647748"/>
                  </a:lnTo>
                  <a:lnTo>
                    <a:pt x="279346" y="644236"/>
                  </a:lnTo>
                  <a:lnTo>
                    <a:pt x="233115" y="634035"/>
                  </a:lnTo>
                  <a:lnTo>
                    <a:pt x="189598" y="617646"/>
                  </a:lnTo>
                  <a:lnTo>
                    <a:pt x="149301" y="595569"/>
                  </a:lnTo>
                  <a:lnTo>
                    <a:pt x="112733" y="568307"/>
                  </a:lnTo>
                  <a:lnTo>
                    <a:pt x="80399" y="536359"/>
                  </a:lnTo>
                  <a:lnTo>
                    <a:pt x="52807" y="500226"/>
                  </a:lnTo>
                  <a:lnTo>
                    <a:pt x="30465" y="460411"/>
                  </a:lnTo>
                  <a:lnTo>
                    <a:pt x="13878" y="417413"/>
                  </a:lnTo>
                  <a:lnTo>
                    <a:pt x="3554" y="371733"/>
                  </a:lnTo>
                  <a:lnTo>
                    <a:pt x="0" y="32387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293122" y="5157421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80">
                  <a:moveTo>
                    <a:pt x="0" y="0"/>
                  </a:moveTo>
                  <a:lnTo>
                    <a:pt x="639693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922121" y="4986659"/>
              <a:ext cx="780415" cy="346710"/>
            </a:xfrm>
            <a:custGeom>
              <a:avLst/>
              <a:gdLst/>
              <a:ahLst/>
              <a:cxnLst/>
              <a:rect l="l" t="t" r="r" b="b"/>
              <a:pathLst>
                <a:path w="780414" h="346710">
                  <a:moveTo>
                    <a:pt x="0" y="173112"/>
                  </a:moveTo>
                  <a:lnTo>
                    <a:pt x="19885" y="118395"/>
                  </a:lnTo>
                  <a:lnTo>
                    <a:pt x="75258" y="70874"/>
                  </a:lnTo>
                  <a:lnTo>
                    <a:pt x="114244" y="50703"/>
                  </a:lnTo>
                  <a:lnTo>
                    <a:pt x="159694" y="33400"/>
                  </a:lnTo>
                  <a:lnTo>
                    <a:pt x="210803" y="19322"/>
                  </a:lnTo>
                  <a:lnTo>
                    <a:pt x="266768" y="8825"/>
                  </a:lnTo>
                  <a:lnTo>
                    <a:pt x="326787" y="2265"/>
                  </a:lnTo>
                  <a:lnTo>
                    <a:pt x="390056" y="0"/>
                  </a:lnTo>
                  <a:lnTo>
                    <a:pt x="453325" y="2265"/>
                  </a:lnTo>
                  <a:lnTo>
                    <a:pt x="513344" y="8825"/>
                  </a:lnTo>
                  <a:lnTo>
                    <a:pt x="569309" y="19322"/>
                  </a:lnTo>
                  <a:lnTo>
                    <a:pt x="620418" y="33400"/>
                  </a:lnTo>
                  <a:lnTo>
                    <a:pt x="665868" y="50703"/>
                  </a:lnTo>
                  <a:lnTo>
                    <a:pt x="704854" y="70874"/>
                  </a:lnTo>
                  <a:lnTo>
                    <a:pt x="736575" y="93557"/>
                  </a:lnTo>
                  <a:lnTo>
                    <a:pt x="775007" y="145032"/>
                  </a:lnTo>
                  <a:lnTo>
                    <a:pt x="780113" y="173112"/>
                  </a:lnTo>
                  <a:lnTo>
                    <a:pt x="775007" y="201192"/>
                  </a:lnTo>
                  <a:lnTo>
                    <a:pt x="736575" y="252667"/>
                  </a:lnTo>
                  <a:lnTo>
                    <a:pt x="704854" y="275350"/>
                  </a:lnTo>
                  <a:lnTo>
                    <a:pt x="665868" y="295521"/>
                  </a:lnTo>
                  <a:lnTo>
                    <a:pt x="620418" y="312824"/>
                  </a:lnTo>
                  <a:lnTo>
                    <a:pt x="569309" y="326902"/>
                  </a:lnTo>
                  <a:lnTo>
                    <a:pt x="513344" y="337399"/>
                  </a:lnTo>
                  <a:lnTo>
                    <a:pt x="453325" y="343959"/>
                  </a:lnTo>
                  <a:lnTo>
                    <a:pt x="390056" y="346225"/>
                  </a:lnTo>
                  <a:lnTo>
                    <a:pt x="326787" y="343959"/>
                  </a:lnTo>
                  <a:lnTo>
                    <a:pt x="266768" y="337399"/>
                  </a:lnTo>
                  <a:lnTo>
                    <a:pt x="210803" y="326902"/>
                  </a:lnTo>
                  <a:lnTo>
                    <a:pt x="159694" y="312824"/>
                  </a:lnTo>
                  <a:lnTo>
                    <a:pt x="114244" y="295521"/>
                  </a:lnTo>
                  <a:lnTo>
                    <a:pt x="75258" y="275350"/>
                  </a:lnTo>
                  <a:lnTo>
                    <a:pt x="43537" y="252667"/>
                  </a:lnTo>
                  <a:lnTo>
                    <a:pt x="5105" y="201192"/>
                  </a:lnTo>
                  <a:lnTo>
                    <a:pt x="0" y="173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980829" y="3917271"/>
              <a:ext cx="5001895" cy="640080"/>
            </a:xfrm>
            <a:custGeom>
              <a:avLst/>
              <a:gdLst/>
              <a:ahLst/>
              <a:cxnLst/>
              <a:rect l="l" t="t" r="r" b="b"/>
              <a:pathLst>
                <a:path w="5001895" h="640079">
                  <a:moveTo>
                    <a:pt x="407865" y="614728"/>
                  </a:moveTo>
                  <a:lnTo>
                    <a:pt x="395189" y="640080"/>
                  </a:lnTo>
                  <a:lnTo>
                    <a:pt x="491032" y="640080"/>
                  </a:lnTo>
                  <a:lnTo>
                    <a:pt x="476597" y="621030"/>
                  </a:lnTo>
                  <a:lnTo>
                    <a:pt x="420612" y="621030"/>
                  </a:lnTo>
                  <a:lnTo>
                    <a:pt x="407865" y="614728"/>
                  </a:lnTo>
                  <a:close/>
                </a:path>
                <a:path w="5001895" h="640079">
                  <a:moveTo>
                    <a:pt x="420605" y="589249"/>
                  </a:moveTo>
                  <a:lnTo>
                    <a:pt x="407865" y="614728"/>
                  </a:lnTo>
                  <a:lnTo>
                    <a:pt x="420612" y="621030"/>
                  </a:lnTo>
                  <a:lnTo>
                    <a:pt x="433464" y="595630"/>
                  </a:lnTo>
                  <a:lnTo>
                    <a:pt x="420605" y="589249"/>
                  </a:lnTo>
                  <a:close/>
                </a:path>
                <a:path w="5001895" h="640079">
                  <a:moveTo>
                    <a:pt x="433290" y="563880"/>
                  </a:moveTo>
                  <a:lnTo>
                    <a:pt x="420605" y="589249"/>
                  </a:lnTo>
                  <a:lnTo>
                    <a:pt x="433464" y="595630"/>
                  </a:lnTo>
                  <a:lnTo>
                    <a:pt x="420612" y="621030"/>
                  </a:lnTo>
                  <a:lnTo>
                    <a:pt x="476597" y="621030"/>
                  </a:lnTo>
                  <a:lnTo>
                    <a:pt x="433290" y="563880"/>
                  </a:lnTo>
                  <a:close/>
                </a:path>
                <a:path w="5001895" h="640079">
                  <a:moveTo>
                    <a:pt x="4249649" y="2539"/>
                  </a:moveTo>
                  <a:lnTo>
                    <a:pt x="3455177" y="2539"/>
                  </a:lnTo>
                  <a:lnTo>
                    <a:pt x="2326640" y="24130"/>
                  </a:lnTo>
                  <a:lnTo>
                    <a:pt x="1682150" y="45720"/>
                  </a:lnTo>
                  <a:lnTo>
                    <a:pt x="1604984" y="49530"/>
                  </a:lnTo>
                  <a:lnTo>
                    <a:pt x="1528913" y="52070"/>
                  </a:lnTo>
                  <a:lnTo>
                    <a:pt x="1454025" y="55880"/>
                  </a:lnTo>
                  <a:lnTo>
                    <a:pt x="1380418" y="58420"/>
                  </a:lnTo>
                  <a:lnTo>
                    <a:pt x="736315" y="96520"/>
                  </a:lnTo>
                  <a:lnTo>
                    <a:pt x="683253" y="101600"/>
                  </a:lnTo>
                  <a:lnTo>
                    <a:pt x="632644" y="105410"/>
                  </a:lnTo>
                  <a:lnTo>
                    <a:pt x="584583" y="110489"/>
                  </a:lnTo>
                  <a:lnTo>
                    <a:pt x="539168" y="114300"/>
                  </a:lnTo>
                  <a:lnTo>
                    <a:pt x="496493" y="119380"/>
                  </a:lnTo>
                  <a:lnTo>
                    <a:pt x="456653" y="123189"/>
                  </a:lnTo>
                  <a:lnTo>
                    <a:pt x="385847" y="133350"/>
                  </a:lnTo>
                  <a:lnTo>
                    <a:pt x="324319" y="143510"/>
                  </a:lnTo>
                  <a:lnTo>
                    <a:pt x="268890" y="153670"/>
                  </a:lnTo>
                  <a:lnTo>
                    <a:pt x="219318" y="165100"/>
                  </a:lnTo>
                  <a:lnTo>
                    <a:pt x="196662" y="170180"/>
                  </a:lnTo>
                  <a:lnTo>
                    <a:pt x="175386" y="176530"/>
                  </a:lnTo>
                  <a:lnTo>
                    <a:pt x="155465" y="181610"/>
                  </a:lnTo>
                  <a:lnTo>
                    <a:pt x="136870" y="187960"/>
                  </a:lnTo>
                  <a:lnTo>
                    <a:pt x="119570" y="194310"/>
                  </a:lnTo>
                  <a:lnTo>
                    <a:pt x="103536" y="200660"/>
                  </a:lnTo>
                  <a:lnTo>
                    <a:pt x="88741" y="207010"/>
                  </a:lnTo>
                  <a:lnTo>
                    <a:pt x="75149" y="214630"/>
                  </a:lnTo>
                  <a:lnTo>
                    <a:pt x="62735" y="220980"/>
                  </a:lnTo>
                  <a:lnTo>
                    <a:pt x="51466" y="228600"/>
                  </a:lnTo>
                  <a:lnTo>
                    <a:pt x="41316" y="234950"/>
                  </a:lnTo>
                  <a:lnTo>
                    <a:pt x="32263" y="242569"/>
                  </a:lnTo>
                  <a:lnTo>
                    <a:pt x="17178" y="259080"/>
                  </a:lnTo>
                  <a:lnTo>
                    <a:pt x="16583" y="259080"/>
                  </a:lnTo>
                  <a:lnTo>
                    <a:pt x="6700" y="275590"/>
                  </a:lnTo>
                  <a:lnTo>
                    <a:pt x="0" y="313690"/>
                  </a:lnTo>
                  <a:lnTo>
                    <a:pt x="3521" y="331469"/>
                  </a:lnTo>
                  <a:lnTo>
                    <a:pt x="3807" y="331469"/>
                  </a:lnTo>
                  <a:lnTo>
                    <a:pt x="11145" y="349250"/>
                  </a:lnTo>
                  <a:lnTo>
                    <a:pt x="36132" y="384810"/>
                  </a:lnTo>
                  <a:lnTo>
                    <a:pt x="72863" y="419100"/>
                  </a:lnTo>
                  <a:lnTo>
                    <a:pt x="119395" y="454660"/>
                  </a:lnTo>
                  <a:lnTo>
                    <a:pt x="174290" y="490219"/>
                  </a:lnTo>
                  <a:lnTo>
                    <a:pt x="236085" y="525780"/>
                  </a:lnTo>
                  <a:lnTo>
                    <a:pt x="303270" y="561340"/>
                  </a:lnTo>
                  <a:lnTo>
                    <a:pt x="338405" y="580390"/>
                  </a:lnTo>
                  <a:lnTo>
                    <a:pt x="407865" y="614728"/>
                  </a:lnTo>
                  <a:lnTo>
                    <a:pt x="420605" y="589249"/>
                  </a:lnTo>
                  <a:lnTo>
                    <a:pt x="351552" y="554990"/>
                  </a:lnTo>
                  <a:lnTo>
                    <a:pt x="316669" y="537210"/>
                  </a:lnTo>
                  <a:lnTo>
                    <a:pt x="282813" y="518160"/>
                  </a:lnTo>
                  <a:lnTo>
                    <a:pt x="250187" y="500380"/>
                  </a:lnTo>
                  <a:lnTo>
                    <a:pt x="218994" y="482600"/>
                  </a:lnTo>
                  <a:lnTo>
                    <a:pt x="161734" y="448310"/>
                  </a:lnTo>
                  <a:lnTo>
                    <a:pt x="112699" y="414019"/>
                  </a:lnTo>
                  <a:lnTo>
                    <a:pt x="73606" y="382269"/>
                  </a:lnTo>
                  <a:lnTo>
                    <a:pt x="46135" y="351790"/>
                  </a:lnTo>
                  <a:lnTo>
                    <a:pt x="37649" y="337819"/>
                  </a:lnTo>
                  <a:lnTo>
                    <a:pt x="37153" y="337819"/>
                  </a:lnTo>
                  <a:lnTo>
                    <a:pt x="36151" y="335389"/>
                  </a:lnTo>
                  <a:lnTo>
                    <a:pt x="32026" y="325119"/>
                  </a:lnTo>
                  <a:lnTo>
                    <a:pt x="31343" y="325119"/>
                  </a:lnTo>
                  <a:lnTo>
                    <a:pt x="30488" y="321310"/>
                  </a:lnTo>
                  <a:lnTo>
                    <a:pt x="30627" y="321310"/>
                  </a:lnTo>
                  <a:lnTo>
                    <a:pt x="28956" y="312419"/>
                  </a:lnTo>
                  <a:lnTo>
                    <a:pt x="28508" y="312419"/>
                  </a:lnTo>
                  <a:lnTo>
                    <a:pt x="28240" y="308610"/>
                  </a:lnTo>
                  <a:lnTo>
                    <a:pt x="28673" y="308610"/>
                  </a:lnTo>
                  <a:lnTo>
                    <a:pt x="29001" y="300990"/>
                  </a:lnTo>
                  <a:lnTo>
                    <a:pt x="28525" y="300990"/>
                  </a:lnTo>
                  <a:lnTo>
                    <a:pt x="29165" y="297180"/>
                  </a:lnTo>
                  <a:lnTo>
                    <a:pt x="29783" y="297180"/>
                  </a:lnTo>
                  <a:lnTo>
                    <a:pt x="32300" y="289560"/>
                  </a:lnTo>
                  <a:lnTo>
                    <a:pt x="31701" y="289560"/>
                  </a:lnTo>
                  <a:lnTo>
                    <a:pt x="33139" y="287019"/>
                  </a:lnTo>
                  <a:lnTo>
                    <a:pt x="33295" y="287019"/>
                  </a:lnTo>
                  <a:lnTo>
                    <a:pt x="38875" y="278130"/>
                  </a:lnTo>
                  <a:lnTo>
                    <a:pt x="38696" y="278130"/>
                  </a:lnTo>
                  <a:lnTo>
                    <a:pt x="40469" y="275590"/>
                  </a:lnTo>
                  <a:lnTo>
                    <a:pt x="40846" y="275590"/>
                  </a:lnTo>
                  <a:lnTo>
                    <a:pt x="50519" y="264160"/>
                  </a:lnTo>
                  <a:lnTo>
                    <a:pt x="57971" y="259080"/>
                  </a:lnTo>
                  <a:lnTo>
                    <a:pt x="66652" y="252730"/>
                  </a:lnTo>
                  <a:lnTo>
                    <a:pt x="76586" y="246380"/>
                  </a:lnTo>
                  <a:lnTo>
                    <a:pt x="114124" y="227330"/>
                  </a:lnTo>
                  <a:lnTo>
                    <a:pt x="145788" y="215900"/>
                  </a:lnTo>
                  <a:lnTo>
                    <a:pt x="163671" y="209550"/>
                  </a:lnTo>
                  <a:lnTo>
                    <a:pt x="182946" y="203200"/>
                  </a:lnTo>
                  <a:lnTo>
                    <a:pt x="203635" y="198120"/>
                  </a:lnTo>
                  <a:lnTo>
                    <a:pt x="225759" y="193039"/>
                  </a:lnTo>
                  <a:lnTo>
                    <a:pt x="249339" y="186689"/>
                  </a:lnTo>
                  <a:lnTo>
                    <a:pt x="300958" y="176530"/>
                  </a:lnTo>
                  <a:lnTo>
                    <a:pt x="358673" y="166370"/>
                  </a:lnTo>
                  <a:lnTo>
                    <a:pt x="423358" y="157480"/>
                  </a:lnTo>
                  <a:lnTo>
                    <a:pt x="459957" y="152400"/>
                  </a:lnTo>
                  <a:lnTo>
                    <a:pt x="499531" y="147320"/>
                  </a:lnTo>
                  <a:lnTo>
                    <a:pt x="541980" y="143510"/>
                  </a:lnTo>
                  <a:lnTo>
                    <a:pt x="587198" y="138430"/>
                  </a:lnTo>
                  <a:lnTo>
                    <a:pt x="635086" y="134620"/>
                  </a:lnTo>
                  <a:lnTo>
                    <a:pt x="685543" y="129539"/>
                  </a:lnTo>
                  <a:lnTo>
                    <a:pt x="793765" y="121920"/>
                  </a:lnTo>
                  <a:lnTo>
                    <a:pt x="851331" y="116839"/>
                  </a:lnTo>
                  <a:lnTo>
                    <a:pt x="1238863" y="93980"/>
                  </a:lnTo>
                  <a:lnTo>
                    <a:pt x="1309552" y="91439"/>
                  </a:lnTo>
                  <a:lnTo>
                    <a:pt x="1455275" y="83820"/>
                  </a:lnTo>
                  <a:lnTo>
                    <a:pt x="1530109" y="81280"/>
                  </a:lnTo>
                  <a:lnTo>
                    <a:pt x="1606129" y="77470"/>
                  </a:lnTo>
                  <a:lnTo>
                    <a:pt x="2657459" y="44450"/>
                  </a:lnTo>
                  <a:lnTo>
                    <a:pt x="3302102" y="33020"/>
                  </a:lnTo>
                  <a:lnTo>
                    <a:pt x="3379311" y="33020"/>
                  </a:lnTo>
                  <a:lnTo>
                    <a:pt x="3530401" y="30480"/>
                  </a:lnTo>
                  <a:lnTo>
                    <a:pt x="3676397" y="30480"/>
                  </a:lnTo>
                  <a:lnTo>
                    <a:pt x="3747239" y="29210"/>
                  </a:lnTo>
                  <a:lnTo>
                    <a:pt x="4793214" y="29210"/>
                  </a:lnTo>
                  <a:lnTo>
                    <a:pt x="4719990" y="21589"/>
                  </a:lnTo>
                  <a:lnTo>
                    <a:pt x="4633704" y="13970"/>
                  </a:lnTo>
                  <a:lnTo>
                    <a:pt x="4567797" y="11430"/>
                  </a:lnTo>
                  <a:lnTo>
                    <a:pt x="4530646" y="8889"/>
                  </a:lnTo>
                  <a:lnTo>
                    <a:pt x="4353742" y="3810"/>
                  </a:lnTo>
                  <a:lnTo>
                    <a:pt x="4302918" y="3810"/>
                  </a:lnTo>
                  <a:lnTo>
                    <a:pt x="4249649" y="2539"/>
                  </a:lnTo>
                  <a:close/>
                </a:path>
                <a:path w="5001895" h="640079">
                  <a:moveTo>
                    <a:pt x="4968379" y="136599"/>
                  </a:moveTo>
                  <a:lnTo>
                    <a:pt x="4937025" y="168910"/>
                  </a:lnTo>
                  <a:lnTo>
                    <a:pt x="4900833" y="194310"/>
                  </a:lnTo>
                  <a:lnTo>
                    <a:pt x="4854862" y="219710"/>
                  </a:lnTo>
                  <a:lnTo>
                    <a:pt x="4828754" y="232410"/>
                  </a:lnTo>
                  <a:lnTo>
                    <a:pt x="4800845" y="246380"/>
                  </a:lnTo>
                  <a:lnTo>
                    <a:pt x="4771335" y="260350"/>
                  </a:lnTo>
                  <a:lnTo>
                    <a:pt x="4740431" y="274319"/>
                  </a:lnTo>
                  <a:lnTo>
                    <a:pt x="4708331" y="288290"/>
                  </a:lnTo>
                  <a:lnTo>
                    <a:pt x="4536856" y="360680"/>
                  </a:lnTo>
                  <a:lnTo>
                    <a:pt x="4547809" y="387350"/>
                  </a:lnTo>
                  <a:lnTo>
                    <a:pt x="4719637" y="314960"/>
                  </a:lnTo>
                  <a:lnTo>
                    <a:pt x="4783113" y="287019"/>
                  </a:lnTo>
                  <a:lnTo>
                    <a:pt x="4841278" y="259080"/>
                  </a:lnTo>
                  <a:lnTo>
                    <a:pt x="4915284" y="218439"/>
                  </a:lnTo>
                  <a:lnTo>
                    <a:pt x="4953718" y="191770"/>
                  </a:lnTo>
                  <a:lnTo>
                    <a:pt x="4992377" y="152400"/>
                  </a:lnTo>
                  <a:lnTo>
                    <a:pt x="4992866" y="152400"/>
                  </a:lnTo>
                  <a:lnTo>
                    <a:pt x="4999118" y="138430"/>
                  </a:lnTo>
                  <a:lnTo>
                    <a:pt x="4967428" y="138430"/>
                  </a:lnTo>
                  <a:lnTo>
                    <a:pt x="4968379" y="136599"/>
                  </a:lnTo>
                  <a:close/>
                </a:path>
                <a:path w="5001895" h="640079">
                  <a:moveTo>
                    <a:pt x="36106" y="335280"/>
                  </a:moveTo>
                  <a:lnTo>
                    <a:pt x="37153" y="337819"/>
                  </a:lnTo>
                  <a:lnTo>
                    <a:pt x="36172" y="335389"/>
                  </a:lnTo>
                  <a:close/>
                </a:path>
                <a:path w="5001895" h="640079">
                  <a:moveTo>
                    <a:pt x="36172" y="335389"/>
                  </a:moveTo>
                  <a:lnTo>
                    <a:pt x="37153" y="337819"/>
                  </a:lnTo>
                  <a:lnTo>
                    <a:pt x="37649" y="337819"/>
                  </a:lnTo>
                  <a:lnTo>
                    <a:pt x="36172" y="335389"/>
                  </a:lnTo>
                  <a:close/>
                </a:path>
                <a:path w="5001895" h="640079">
                  <a:moveTo>
                    <a:pt x="36128" y="335280"/>
                  </a:moveTo>
                  <a:close/>
                </a:path>
                <a:path w="5001895" h="640079">
                  <a:moveTo>
                    <a:pt x="30488" y="321310"/>
                  </a:moveTo>
                  <a:lnTo>
                    <a:pt x="31343" y="325119"/>
                  </a:lnTo>
                  <a:lnTo>
                    <a:pt x="30748" y="321952"/>
                  </a:lnTo>
                  <a:lnTo>
                    <a:pt x="30488" y="321310"/>
                  </a:lnTo>
                  <a:close/>
                </a:path>
                <a:path w="5001895" h="640079">
                  <a:moveTo>
                    <a:pt x="30748" y="321952"/>
                  </a:moveTo>
                  <a:lnTo>
                    <a:pt x="31343" y="325119"/>
                  </a:lnTo>
                  <a:lnTo>
                    <a:pt x="32026" y="325119"/>
                  </a:lnTo>
                  <a:lnTo>
                    <a:pt x="30748" y="321952"/>
                  </a:lnTo>
                  <a:close/>
                </a:path>
                <a:path w="5001895" h="640079">
                  <a:moveTo>
                    <a:pt x="30627" y="321310"/>
                  </a:moveTo>
                  <a:lnTo>
                    <a:pt x="30488" y="321310"/>
                  </a:lnTo>
                  <a:lnTo>
                    <a:pt x="30748" y="321952"/>
                  </a:lnTo>
                  <a:lnTo>
                    <a:pt x="30627" y="321310"/>
                  </a:lnTo>
                  <a:close/>
                </a:path>
                <a:path w="5001895" h="640079">
                  <a:moveTo>
                    <a:pt x="28240" y="308610"/>
                  </a:moveTo>
                  <a:lnTo>
                    <a:pt x="28508" y="312419"/>
                  </a:lnTo>
                  <a:lnTo>
                    <a:pt x="28592" y="310480"/>
                  </a:lnTo>
                  <a:lnTo>
                    <a:pt x="28240" y="308610"/>
                  </a:lnTo>
                  <a:close/>
                </a:path>
                <a:path w="5001895" h="640079">
                  <a:moveTo>
                    <a:pt x="28592" y="310480"/>
                  </a:moveTo>
                  <a:lnTo>
                    <a:pt x="28508" y="312419"/>
                  </a:lnTo>
                  <a:lnTo>
                    <a:pt x="28956" y="312419"/>
                  </a:lnTo>
                  <a:lnTo>
                    <a:pt x="28592" y="310480"/>
                  </a:lnTo>
                  <a:close/>
                </a:path>
                <a:path w="5001895" h="640079">
                  <a:moveTo>
                    <a:pt x="28673" y="308610"/>
                  </a:moveTo>
                  <a:lnTo>
                    <a:pt x="28240" y="308610"/>
                  </a:lnTo>
                  <a:lnTo>
                    <a:pt x="28592" y="310480"/>
                  </a:lnTo>
                  <a:lnTo>
                    <a:pt x="28673" y="308610"/>
                  </a:lnTo>
                  <a:close/>
                </a:path>
                <a:path w="5001895" h="640079">
                  <a:moveTo>
                    <a:pt x="29165" y="297180"/>
                  </a:moveTo>
                  <a:lnTo>
                    <a:pt x="28525" y="300990"/>
                  </a:lnTo>
                  <a:lnTo>
                    <a:pt x="29072" y="299332"/>
                  </a:lnTo>
                  <a:lnTo>
                    <a:pt x="29165" y="297180"/>
                  </a:lnTo>
                  <a:close/>
                </a:path>
                <a:path w="5001895" h="640079">
                  <a:moveTo>
                    <a:pt x="29072" y="299332"/>
                  </a:moveTo>
                  <a:lnTo>
                    <a:pt x="28525" y="300990"/>
                  </a:lnTo>
                  <a:lnTo>
                    <a:pt x="29001" y="300990"/>
                  </a:lnTo>
                  <a:lnTo>
                    <a:pt x="29072" y="299332"/>
                  </a:lnTo>
                  <a:close/>
                </a:path>
                <a:path w="5001895" h="640079">
                  <a:moveTo>
                    <a:pt x="29783" y="297180"/>
                  </a:moveTo>
                  <a:lnTo>
                    <a:pt x="29165" y="297180"/>
                  </a:lnTo>
                  <a:lnTo>
                    <a:pt x="29072" y="299332"/>
                  </a:lnTo>
                  <a:lnTo>
                    <a:pt x="29783" y="297180"/>
                  </a:lnTo>
                  <a:close/>
                </a:path>
                <a:path w="5001895" h="640079">
                  <a:moveTo>
                    <a:pt x="33139" y="287019"/>
                  </a:moveTo>
                  <a:lnTo>
                    <a:pt x="31701" y="289560"/>
                  </a:lnTo>
                  <a:lnTo>
                    <a:pt x="32965" y="287546"/>
                  </a:lnTo>
                  <a:lnTo>
                    <a:pt x="33139" y="287019"/>
                  </a:lnTo>
                  <a:close/>
                </a:path>
                <a:path w="5001895" h="640079">
                  <a:moveTo>
                    <a:pt x="32965" y="287546"/>
                  </a:moveTo>
                  <a:lnTo>
                    <a:pt x="31701" y="289560"/>
                  </a:lnTo>
                  <a:lnTo>
                    <a:pt x="32300" y="289560"/>
                  </a:lnTo>
                  <a:lnTo>
                    <a:pt x="32965" y="287546"/>
                  </a:lnTo>
                  <a:close/>
                </a:path>
                <a:path w="5001895" h="640079">
                  <a:moveTo>
                    <a:pt x="33295" y="287019"/>
                  </a:moveTo>
                  <a:lnTo>
                    <a:pt x="33139" y="287019"/>
                  </a:lnTo>
                  <a:lnTo>
                    <a:pt x="32965" y="287546"/>
                  </a:lnTo>
                  <a:lnTo>
                    <a:pt x="33295" y="287019"/>
                  </a:lnTo>
                  <a:close/>
                </a:path>
                <a:path w="5001895" h="640079">
                  <a:moveTo>
                    <a:pt x="40469" y="275590"/>
                  </a:moveTo>
                  <a:lnTo>
                    <a:pt x="38696" y="278130"/>
                  </a:lnTo>
                  <a:lnTo>
                    <a:pt x="39388" y="277312"/>
                  </a:lnTo>
                  <a:lnTo>
                    <a:pt x="40469" y="275590"/>
                  </a:lnTo>
                  <a:close/>
                </a:path>
                <a:path w="5001895" h="640079">
                  <a:moveTo>
                    <a:pt x="39388" y="277312"/>
                  </a:moveTo>
                  <a:lnTo>
                    <a:pt x="38696" y="278130"/>
                  </a:lnTo>
                  <a:lnTo>
                    <a:pt x="38875" y="278130"/>
                  </a:lnTo>
                  <a:lnTo>
                    <a:pt x="39388" y="277312"/>
                  </a:lnTo>
                  <a:close/>
                </a:path>
                <a:path w="5001895" h="640079">
                  <a:moveTo>
                    <a:pt x="40846" y="275590"/>
                  </a:moveTo>
                  <a:lnTo>
                    <a:pt x="40469" y="275590"/>
                  </a:lnTo>
                  <a:lnTo>
                    <a:pt x="39388" y="277312"/>
                  </a:lnTo>
                  <a:lnTo>
                    <a:pt x="40846" y="275590"/>
                  </a:lnTo>
                  <a:close/>
                </a:path>
                <a:path w="5001895" h="640079">
                  <a:moveTo>
                    <a:pt x="4968890" y="135889"/>
                  </a:moveTo>
                  <a:lnTo>
                    <a:pt x="4968379" y="136599"/>
                  </a:lnTo>
                  <a:lnTo>
                    <a:pt x="4967428" y="138430"/>
                  </a:lnTo>
                  <a:lnTo>
                    <a:pt x="4968890" y="135889"/>
                  </a:lnTo>
                  <a:close/>
                </a:path>
                <a:path w="5001895" h="640079">
                  <a:moveTo>
                    <a:pt x="4999718" y="135889"/>
                  </a:moveTo>
                  <a:lnTo>
                    <a:pt x="4968890" y="135889"/>
                  </a:lnTo>
                  <a:lnTo>
                    <a:pt x="4967428" y="138430"/>
                  </a:lnTo>
                  <a:lnTo>
                    <a:pt x="4999118" y="138430"/>
                  </a:lnTo>
                  <a:lnTo>
                    <a:pt x="4999515" y="137160"/>
                  </a:lnTo>
                  <a:lnTo>
                    <a:pt x="4999718" y="135889"/>
                  </a:lnTo>
                  <a:close/>
                </a:path>
                <a:path w="5001895" h="640079">
                  <a:moveTo>
                    <a:pt x="4971863" y="129892"/>
                  </a:moveTo>
                  <a:lnTo>
                    <a:pt x="4968379" y="136599"/>
                  </a:lnTo>
                  <a:lnTo>
                    <a:pt x="4968890" y="135889"/>
                  </a:lnTo>
                  <a:lnTo>
                    <a:pt x="4999718" y="135889"/>
                  </a:lnTo>
                  <a:lnTo>
                    <a:pt x="5000330" y="132080"/>
                  </a:lnTo>
                  <a:lnTo>
                    <a:pt x="4971526" y="132080"/>
                  </a:lnTo>
                  <a:lnTo>
                    <a:pt x="4971863" y="129892"/>
                  </a:lnTo>
                  <a:close/>
                </a:path>
                <a:path w="5001895" h="640079">
                  <a:moveTo>
                    <a:pt x="4972706" y="128270"/>
                  </a:moveTo>
                  <a:lnTo>
                    <a:pt x="4971863" y="129892"/>
                  </a:lnTo>
                  <a:lnTo>
                    <a:pt x="4971526" y="132080"/>
                  </a:lnTo>
                  <a:lnTo>
                    <a:pt x="4972706" y="128270"/>
                  </a:lnTo>
                  <a:close/>
                </a:path>
                <a:path w="5001895" h="640079">
                  <a:moveTo>
                    <a:pt x="5000942" y="128270"/>
                  </a:moveTo>
                  <a:lnTo>
                    <a:pt x="4972706" y="128270"/>
                  </a:lnTo>
                  <a:lnTo>
                    <a:pt x="4971526" y="132080"/>
                  </a:lnTo>
                  <a:lnTo>
                    <a:pt x="5000330" y="132080"/>
                  </a:lnTo>
                  <a:lnTo>
                    <a:pt x="5000942" y="128270"/>
                  </a:lnTo>
                  <a:close/>
                </a:path>
                <a:path w="5001895" h="640079">
                  <a:moveTo>
                    <a:pt x="4972880" y="123297"/>
                  </a:moveTo>
                  <a:lnTo>
                    <a:pt x="4971863" y="129892"/>
                  </a:lnTo>
                  <a:lnTo>
                    <a:pt x="4972706" y="128270"/>
                  </a:lnTo>
                  <a:lnTo>
                    <a:pt x="5000942" y="128270"/>
                  </a:lnTo>
                  <a:lnTo>
                    <a:pt x="5001350" y="125730"/>
                  </a:lnTo>
                  <a:lnTo>
                    <a:pt x="4973347" y="125730"/>
                  </a:lnTo>
                  <a:lnTo>
                    <a:pt x="4972880" y="123297"/>
                  </a:lnTo>
                  <a:close/>
                </a:path>
                <a:path w="5001895" h="640079">
                  <a:moveTo>
                    <a:pt x="4973288" y="120650"/>
                  </a:moveTo>
                  <a:lnTo>
                    <a:pt x="4972880" y="123297"/>
                  </a:lnTo>
                  <a:lnTo>
                    <a:pt x="4973347" y="125730"/>
                  </a:lnTo>
                  <a:lnTo>
                    <a:pt x="4973288" y="120650"/>
                  </a:lnTo>
                  <a:close/>
                </a:path>
                <a:path w="5001895" h="640079">
                  <a:moveTo>
                    <a:pt x="5001504" y="120650"/>
                  </a:moveTo>
                  <a:lnTo>
                    <a:pt x="4973288" y="120650"/>
                  </a:lnTo>
                  <a:lnTo>
                    <a:pt x="4973347" y="125730"/>
                  </a:lnTo>
                  <a:lnTo>
                    <a:pt x="5001350" y="125730"/>
                  </a:lnTo>
                  <a:lnTo>
                    <a:pt x="5001740" y="123297"/>
                  </a:lnTo>
                  <a:lnTo>
                    <a:pt x="5001737" y="121920"/>
                  </a:lnTo>
                  <a:lnTo>
                    <a:pt x="5001504" y="120650"/>
                  </a:lnTo>
                  <a:close/>
                </a:path>
                <a:path w="5001895" h="640079">
                  <a:moveTo>
                    <a:pt x="4971718" y="117255"/>
                  </a:moveTo>
                  <a:lnTo>
                    <a:pt x="4972880" y="123297"/>
                  </a:lnTo>
                  <a:lnTo>
                    <a:pt x="4973288" y="120650"/>
                  </a:lnTo>
                  <a:lnTo>
                    <a:pt x="5001504" y="120650"/>
                  </a:lnTo>
                  <a:lnTo>
                    <a:pt x="5001271" y="119380"/>
                  </a:lnTo>
                  <a:lnTo>
                    <a:pt x="4973119" y="119380"/>
                  </a:lnTo>
                  <a:lnTo>
                    <a:pt x="4971718" y="117255"/>
                  </a:lnTo>
                  <a:close/>
                </a:path>
                <a:path w="5001895" h="640079">
                  <a:moveTo>
                    <a:pt x="4971394" y="115570"/>
                  </a:moveTo>
                  <a:lnTo>
                    <a:pt x="4971718" y="117255"/>
                  </a:lnTo>
                  <a:lnTo>
                    <a:pt x="4973119" y="119380"/>
                  </a:lnTo>
                  <a:lnTo>
                    <a:pt x="4971394" y="115570"/>
                  </a:lnTo>
                  <a:close/>
                </a:path>
                <a:path w="5001895" h="640079">
                  <a:moveTo>
                    <a:pt x="5000572" y="115570"/>
                  </a:moveTo>
                  <a:lnTo>
                    <a:pt x="4971394" y="115570"/>
                  </a:lnTo>
                  <a:lnTo>
                    <a:pt x="4973119" y="119380"/>
                  </a:lnTo>
                  <a:lnTo>
                    <a:pt x="5001271" y="119380"/>
                  </a:lnTo>
                  <a:lnTo>
                    <a:pt x="5000572" y="115570"/>
                  </a:lnTo>
                  <a:close/>
                </a:path>
                <a:path w="5001895" h="640079">
                  <a:moveTo>
                    <a:pt x="4967354" y="110636"/>
                  </a:moveTo>
                  <a:lnTo>
                    <a:pt x="4971718" y="117255"/>
                  </a:lnTo>
                  <a:lnTo>
                    <a:pt x="4971394" y="115570"/>
                  </a:lnTo>
                  <a:lnTo>
                    <a:pt x="5000572" y="115570"/>
                  </a:lnTo>
                  <a:lnTo>
                    <a:pt x="5000106" y="113030"/>
                  </a:lnTo>
                  <a:lnTo>
                    <a:pt x="4969703" y="113030"/>
                  </a:lnTo>
                  <a:lnTo>
                    <a:pt x="4967354" y="110636"/>
                  </a:lnTo>
                  <a:close/>
                </a:path>
                <a:path w="5001895" h="640079">
                  <a:moveTo>
                    <a:pt x="4967258" y="110489"/>
                  </a:moveTo>
                  <a:lnTo>
                    <a:pt x="4967354" y="110636"/>
                  </a:lnTo>
                  <a:lnTo>
                    <a:pt x="4969703" y="113030"/>
                  </a:lnTo>
                  <a:lnTo>
                    <a:pt x="4967258" y="110489"/>
                  </a:lnTo>
                  <a:close/>
                </a:path>
                <a:path w="5001895" h="640079">
                  <a:moveTo>
                    <a:pt x="4999640" y="110489"/>
                  </a:moveTo>
                  <a:lnTo>
                    <a:pt x="4967258" y="110489"/>
                  </a:lnTo>
                  <a:lnTo>
                    <a:pt x="4969703" y="113030"/>
                  </a:lnTo>
                  <a:lnTo>
                    <a:pt x="5000106" y="113030"/>
                  </a:lnTo>
                  <a:lnTo>
                    <a:pt x="4999640" y="110489"/>
                  </a:lnTo>
                  <a:close/>
                </a:path>
                <a:path w="5001895" h="640079">
                  <a:moveTo>
                    <a:pt x="4996381" y="102870"/>
                  </a:moveTo>
                  <a:lnTo>
                    <a:pt x="4959736" y="102870"/>
                  </a:lnTo>
                  <a:lnTo>
                    <a:pt x="4967354" y="110636"/>
                  </a:lnTo>
                  <a:lnTo>
                    <a:pt x="4967258" y="110489"/>
                  </a:lnTo>
                  <a:lnTo>
                    <a:pt x="4999640" y="110489"/>
                  </a:lnTo>
                  <a:lnTo>
                    <a:pt x="4999174" y="107950"/>
                  </a:lnTo>
                  <a:lnTo>
                    <a:pt x="4998590" y="106680"/>
                  </a:lnTo>
                  <a:lnTo>
                    <a:pt x="4996381" y="102870"/>
                  </a:lnTo>
                  <a:close/>
                </a:path>
                <a:path w="5001895" h="640079">
                  <a:moveTo>
                    <a:pt x="4793214" y="29210"/>
                  </a:moveTo>
                  <a:lnTo>
                    <a:pt x="4075949" y="29210"/>
                  </a:lnTo>
                  <a:lnTo>
                    <a:pt x="4135902" y="30480"/>
                  </a:lnTo>
                  <a:lnTo>
                    <a:pt x="4193694" y="30480"/>
                  </a:lnTo>
                  <a:lnTo>
                    <a:pt x="4249228" y="31750"/>
                  </a:lnTo>
                  <a:lnTo>
                    <a:pt x="4302403" y="31750"/>
                  </a:lnTo>
                  <a:lnTo>
                    <a:pt x="4600223" y="40639"/>
                  </a:lnTo>
                  <a:lnTo>
                    <a:pt x="4661761" y="45720"/>
                  </a:lnTo>
                  <a:lnTo>
                    <a:pt x="4690226" y="46989"/>
                  </a:lnTo>
                  <a:lnTo>
                    <a:pt x="4717187" y="49530"/>
                  </a:lnTo>
                  <a:lnTo>
                    <a:pt x="4789262" y="57150"/>
                  </a:lnTo>
                  <a:lnTo>
                    <a:pt x="4810425" y="60960"/>
                  </a:lnTo>
                  <a:lnTo>
                    <a:pt x="4830192" y="63500"/>
                  </a:lnTo>
                  <a:lnTo>
                    <a:pt x="4848581" y="67310"/>
                  </a:lnTo>
                  <a:lnTo>
                    <a:pt x="4865615" y="69850"/>
                  </a:lnTo>
                  <a:lnTo>
                    <a:pt x="4881308" y="73660"/>
                  </a:lnTo>
                  <a:lnTo>
                    <a:pt x="4920512" y="85089"/>
                  </a:lnTo>
                  <a:lnTo>
                    <a:pt x="4961949" y="105410"/>
                  </a:lnTo>
                  <a:lnTo>
                    <a:pt x="4959736" y="102870"/>
                  </a:lnTo>
                  <a:lnTo>
                    <a:pt x="4996381" y="102870"/>
                  </a:lnTo>
                  <a:lnTo>
                    <a:pt x="4991225" y="93980"/>
                  </a:lnTo>
                  <a:lnTo>
                    <a:pt x="4990402" y="92710"/>
                  </a:lnTo>
                  <a:lnTo>
                    <a:pt x="4978803" y="82550"/>
                  </a:lnTo>
                  <a:lnTo>
                    <a:pt x="4978062" y="81280"/>
                  </a:lnTo>
                  <a:lnTo>
                    <a:pt x="4963002" y="72389"/>
                  </a:lnTo>
                  <a:lnTo>
                    <a:pt x="4952860" y="67310"/>
                  </a:lnTo>
                  <a:lnTo>
                    <a:pt x="4942158" y="62230"/>
                  </a:lnTo>
                  <a:lnTo>
                    <a:pt x="4930385" y="58420"/>
                  </a:lnTo>
                  <a:lnTo>
                    <a:pt x="4917499" y="53339"/>
                  </a:lnTo>
                  <a:lnTo>
                    <a:pt x="4903463" y="49530"/>
                  </a:lnTo>
                  <a:lnTo>
                    <a:pt x="4888242" y="45720"/>
                  </a:lnTo>
                  <a:lnTo>
                    <a:pt x="4871802" y="41910"/>
                  </a:lnTo>
                  <a:lnTo>
                    <a:pt x="4854110" y="39370"/>
                  </a:lnTo>
                  <a:lnTo>
                    <a:pt x="4835133" y="35560"/>
                  </a:lnTo>
                  <a:lnTo>
                    <a:pt x="4814845" y="33020"/>
                  </a:lnTo>
                  <a:lnTo>
                    <a:pt x="4793214" y="29210"/>
                  </a:lnTo>
                  <a:close/>
                </a:path>
                <a:path w="5001895" h="640079">
                  <a:moveTo>
                    <a:pt x="4136162" y="1270"/>
                  </a:moveTo>
                  <a:lnTo>
                    <a:pt x="3603901" y="1270"/>
                  </a:lnTo>
                  <a:lnTo>
                    <a:pt x="3530175" y="2539"/>
                  </a:lnTo>
                  <a:lnTo>
                    <a:pt x="4194031" y="2539"/>
                  </a:lnTo>
                  <a:lnTo>
                    <a:pt x="4136162" y="1270"/>
                  </a:lnTo>
                  <a:close/>
                </a:path>
                <a:path w="5001895" h="640079">
                  <a:moveTo>
                    <a:pt x="3884128" y="0"/>
                  </a:moveTo>
                  <a:lnTo>
                    <a:pt x="3816470" y="1270"/>
                  </a:lnTo>
                  <a:lnTo>
                    <a:pt x="3950025" y="1270"/>
                  </a:lnTo>
                  <a:lnTo>
                    <a:pt x="3884128" y="0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3153427" y="5543803"/>
            <a:ext cx="317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w</a:t>
            </a:r>
            <a:r>
              <a:rPr sz="1800" spc="-37" baseline="-13888" dirty="0">
                <a:latin typeface="Times New Roman"/>
                <a:cs typeface="Times New Roman"/>
              </a:rPr>
              <a:t>n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3697472" y="5134433"/>
            <a:ext cx="1711325" cy="505459"/>
            <a:chOff x="3697472" y="5134433"/>
            <a:chExt cx="1711325" cy="505459"/>
          </a:xfrm>
        </p:grpSpPr>
        <p:sp>
          <p:nvSpPr>
            <p:cNvPr id="27" name="object 27"/>
            <p:cNvSpPr/>
            <p:nvPr/>
          </p:nvSpPr>
          <p:spPr>
            <a:xfrm>
              <a:off x="3702235" y="5139196"/>
              <a:ext cx="627380" cy="0"/>
            </a:xfrm>
            <a:custGeom>
              <a:avLst/>
              <a:gdLst/>
              <a:ahLst/>
              <a:cxnLst/>
              <a:rect l="l" t="t" r="r" b="b"/>
              <a:pathLst>
                <a:path w="627379">
                  <a:moveTo>
                    <a:pt x="0" y="0"/>
                  </a:moveTo>
                  <a:lnTo>
                    <a:pt x="626994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702235" y="5255092"/>
              <a:ext cx="584200" cy="380365"/>
            </a:xfrm>
            <a:custGeom>
              <a:avLst/>
              <a:gdLst/>
              <a:ahLst/>
              <a:cxnLst/>
              <a:rect l="l" t="t" r="r" b="b"/>
              <a:pathLst>
                <a:path w="584200" h="380364">
                  <a:moveTo>
                    <a:pt x="0" y="379876"/>
                  </a:moveTo>
                  <a:lnTo>
                    <a:pt x="58413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953049" y="5139195"/>
              <a:ext cx="450850" cy="5080"/>
            </a:xfrm>
            <a:custGeom>
              <a:avLst/>
              <a:gdLst/>
              <a:ahLst/>
              <a:cxnLst/>
              <a:rect l="l" t="t" r="r" b="b"/>
              <a:pathLst>
                <a:path w="450850" h="5079">
                  <a:moveTo>
                    <a:pt x="0" y="4763"/>
                  </a:moveTo>
                  <a:lnTo>
                    <a:pt x="450801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2068682" y="4961635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x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107978" y="4924044"/>
            <a:ext cx="12230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i="1" baseline="37037" dirty="0">
                <a:latin typeface="Times New Roman"/>
                <a:cs typeface="Times New Roman"/>
              </a:rPr>
              <a:t>Y</a:t>
            </a:r>
            <a:r>
              <a:rPr sz="2700" i="1" spc="705" baseline="37037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Y_actual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922121" y="4514850"/>
            <a:ext cx="780415" cy="339090"/>
          </a:xfrm>
          <a:custGeom>
            <a:avLst/>
            <a:gdLst/>
            <a:ahLst/>
            <a:cxnLst/>
            <a:rect l="l" t="t" r="r" b="b"/>
            <a:pathLst>
              <a:path w="780414" h="339089">
                <a:moveTo>
                  <a:pt x="0" y="169483"/>
                </a:moveTo>
                <a:lnTo>
                  <a:pt x="19885" y="115913"/>
                </a:lnTo>
                <a:lnTo>
                  <a:pt x="75258" y="69388"/>
                </a:lnTo>
                <a:lnTo>
                  <a:pt x="114244" y="49640"/>
                </a:lnTo>
                <a:lnTo>
                  <a:pt x="159694" y="32700"/>
                </a:lnTo>
                <a:lnTo>
                  <a:pt x="210803" y="18917"/>
                </a:lnTo>
                <a:lnTo>
                  <a:pt x="266768" y="8640"/>
                </a:lnTo>
                <a:lnTo>
                  <a:pt x="326787" y="2218"/>
                </a:lnTo>
                <a:lnTo>
                  <a:pt x="390056" y="0"/>
                </a:lnTo>
                <a:lnTo>
                  <a:pt x="453325" y="2218"/>
                </a:lnTo>
                <a:lnTo>
                  <a:pt x="513344" y="8640"/>
                </a:lnTo>
                <a:lnTo>
                  <a:pt x="569309" y="18917"/>
                </a:lnTo>
                <a:lnTo>
                  <a:pt x="620418" y="32700"/>
                </a:lnTo>
                <a:lnTo>
                  <a:pt x="665868" y="49640"/>
                </a:lnTo>
                <a:lnTo>
                  <a:pt x="704854" y="69388"/>
                </a:lnTo>
                <a:lnTo>
                  <a:pt x="736575" y="91595"/>
                </a:lnTo>
                <a:lnTo>
                  <a:pt x="775007" y="141991"/>
                </a:lnTo>
                <a:lnTo>
                  <a:pt x="780113" y="169483"/>
                </a:lnTo>
                <a:lnTo>
                  <a:pt x="775007" y="196974"/>
                </a:lnTo>
                <a:lnTo>
                  <a:pt x="736575" y="247370"/>
                </a:lnTo>
                <a:lnTo>
                  <a:pt x="704854" y="269577"/>
                </a:lnTo>
                <a:lnTo>
                  <a:pt x="665868" y="289325"/>
                </a:lnTo>
                <a:lnTo>
                  <a:pt x="620418" y="306265"/>
                </a:lnTo>
                <a:lnTo>
                  <a:pt x="569309" y="320048"/>
                </a:lnTo>
                <a:lnTo>
                  <a:pt x="513344" y="330325"/>
                </a:lnTo>
                <a:lnTo>
                  <a:pt x="453325" y="336747"/>
                </a:lnTo>
                <a:lnTo>
                  <a:pt x="390056" y="338966"/>
                </a:lnTo>
                <a:lnTo>
                  <a:pt x="326787" y="336747"/>
                </a:lnTo>
                <a:lnTo>
                  <a:pt x="266768" y="330325"/>
                </a:lnTo>
                <a:lnTo>
                  <a:pt x="210803" y="320048"/>
                </a:lnTo>
                <a:lnTo>
                  <a:pt x="159694" y="306265"/>
                </a:lnTo>
                <a:lnTo>
                  <a:pt x="114244" y="289325"/>
                </a:lnTo>
                <a:lnTo>
                  <a:pt x="75258" y="269577"/>
                </a:lnTo>
                <a:lnTo>
                  <a:pt x="43537" y="247370"/>
                </a:lnTo>
                <a:lnTo>
                  <a:pt x="5105" y="196974"/>
                </a:lnTo>
                <a:lnTo>
                  <a:pt x="0" y="169483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3153427" y="4522723"/>
            <a:ext cx="317500" cy="7753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w</a:t>
            </a:r>
            <a:r>
              <a:rPr sz="1800" spc="-37" baseline="-13888" dirty="0">
                <a:latin typeface="Times New Roman"/>
                <a:cs typeface="Times New Roman"/>
              </a:rPr>
              <a:t>0</a:t>
            </a:r>
            <a:endParaRPr sz="1800" baseline="-13888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585"/>
              </a:spcBef>
            </a:pPr>
            <a:r>
              <a:rPr sz="1800" spc="-25" dirty="0">
                <a:latin typeface="Times New Roman"/>
                <a:cs typeface="Times New Roman"/>
              </a:rPr>
              <a:t>w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708558" y="4714401"/>
            <a:ext cx="621030" cy="282575"/>
          </a:xfrm>
          <a:custGeom>
            <a:avLst/>
            <a:gdLst/>
            <a:ahLst/>
            <a:cxnLst/>
            <a:rect l="l" t="t" r="r" b="b"/>
            <a:pathLst>
              <a:path w="621029" h="282575">
                <a:moveTo>
                  <a:pt x="0" y="0"/>
                </a:moveTo>
                <a:lnTo>
                  <a:pt x="620669" y="282256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1996439" y="4922011"/>
            <a:ext cx="300990" cy="924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600" spc="-1889" baseline="-34722" dirty="0">
                <a:latin typeface="Times New Roman"/>
                <a:cs typeface="Times New Roman"/>
              </a:rPr>
              <a:t>…</a:t>
            </a:r>
            <a:r>
              <a:rPr sz="1200" i="1" spc="-25" dirty="0"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  <a:p>
            <a:pPr marL="76835">
              <a:lnSpc>
                <a:spcPct val="100000"/>
              </a:lnSpc>
              <a:spcBef>
                <a:spcPts val="2039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n</a:t>
            </a:r>
            <a:endParaRPr sz="1800" baseline="-13888">
              <a:latin typeface="Times New Roman"/>
              <a:cs typeface="Times New Roman"/>
            </a:endParaRPr>
          </a:p>
        </p:txBody>
      </p:sp>
      <p:pic>
        <p:nvPicPr>
          <p:cNvPr id="36" name="object 3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7" name="object 37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17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712595">
              <a:lnSpc>
                <a:spcPct val="100000"/>
              </a:lnSpc>
              <a:spcBef>
                <a:spcPts val="100"/>
              </a:spcBef>
            </a:pPr>
            <a:r>
              <a:rPr dirty="0"/>
              <a:t>Aprendizaje</a:t>
            </a:r>
            <a:r>
              <a:rPr spc="-3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10" dirty="0"/>
              <a:t>perceptrónes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18453" y="1065276"/>
            <a:ext cx="6155690" cy="2744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Análisis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situaciones: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950">
              <a:latin typeface="Times New Roman"/>
              <a:cs typeface="Times New Roman"/>
            </a:endParaRPr>
          </a:p>
          <a:p>
            <a:pPr marL="360045" indent="-283845">
              <a:lnSpc>
                <a:spcPct val="100000"/>
              </a:lnSpc>
              <a:buChar char="•"/>
              <a:tabLst>
                <a:tab pos="360045" algn="l"/>
                <a:tab pos="360680" algn="l"/>
              </a:tabLst>
            </a:pPr>
            <a:r>
              <a:rPr sz="2000" dirty="0">
                <a:latin typeface="Times New Roman"/>
                <a:cs typeface="Times New Roman"/>
              </a:rPr>
              <a:t>Caso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1: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y</a:t>
            </a:r>
            <a:r>
              <a:rPr sz="1950" b="1" i="1" baseline="-17094" dirty="0">
                <a:latin typeface="Times New Roman"/>
                <a:cs typeface="Times New Roman"/>
              </a:rPr>
              <a:t>t</a:t>
            </a:r>
            <a:r>
              <a:rPr sz="1950" b="1" i="1" spc="262" baseline="-17094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=</a:t>
            </a:r>
            <a:r>
              <a:rPr sz="2000" b="1" i="1" spc="-15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y_actual</a:t>
            </a:r>
            <a:r>
              <a:rPr sz="1950" b="1" i="1" baseline="-17094" dirty="0">
                <a:latin typeface="Times New Roman"/>
                <a:cs typeface="Times New Roman"/>
              </a:rPr>
              <a:t>t</a:t>
            </a:r>
            <a:r>
              <a:rPr sz="1950" b="1" i="1" spc="262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(ambos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tienen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0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1)</a:t>
            </a:r>
            <a:endParaRPr sz="2000">
              <a:latin typeface="Times New Roman"/>
              <a:cs typeface="Times New Roman"/>
            </a:endParaRPr>
          </a:p>
          <a:p>
            <a:pPr marL="836294" lvl="1" indent="-285115">
              <a:lnSpc>
                <a:spcPct val="100000"/>
              </a:lnSpc>
              <a:spcBef>
                <a:spcPts val="390"/>
              </a:spcBef>
              <a:buFont typeface="Times New Roman"/>
              <a:buChar char="–"/>
              <a:tabLst>
                <a:tab pos="836294" algn="l"/>
                <a:tab pos="836930" algn="l"/>
              </a:tabLst>
            </a:pPr>
            <a:r>
              <a:rPr sz="1800" i="1" dirty="0">
                <a:latin typeface="Times New Roman"/>
                <a:cs typeface="Times New Roman"/>
              </a:rPr>
              <a:t>e(t)=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y</a:t>
            </a:r>
            <a:r>
              <a:rPr sz="1800" i="1" baseline="-13888" dirty="0">
                <a:latin typeface="Times New Roman"/>
                <a:cs typeface="Times New Roman"/>
              </a:rPr>
              <a:t>t</a:t>
            </a:r>
            <a:r>
              <a:rPr sz="1800" i="1" dirty="0">
                <a:latin typeface="Times New Roman"/>
                <a:cs typeface="Times New Roman"/>
              </a:rPr>
              <a:t>- </a:t>
            </a:r>
            <a:r>
              <a:rPr sz="1800" i="1" spc="-10" dirty="0">
                <a:latin typeface="Times New Roman"/>
                <a:cs typeface="Times New Roman"/>
              </a:rPr>
              <a:t>y_actual</a:t>
            </a:r>
            <a:r>
              <a:rPr sz="1800" i="1" spc="-15" baseline="-13888" dirty="0">
                <a:latin typeface="Times New Roman"/>
                <a:cs typeface="Times New Roman"/>
              </a:rPr>
              <a:t>t</a:t>
            </a:r>
            <a:r>
              <a:rPr sz="1800" i="1" spc="-10" dirty="0">
                <a:latin typeface="Times New Roman"/>
                <a:cs typeface="Times New Roman"/>
              </a:rPr>
              <a:t>=0</a:t>
            </a:r>
            <a:endParaRPr sz="1800">
              <a:latin typeface="Times New Roman"/>
              <a:cs typeface="Times New Roman"/>
            </a:endParaRPr>
          </a:p>
          <a:p>
            <a:pPr marL="836294" lvl="1" indent="-285115">
              <a:lnSpc>
                <a:spcPct val="100000"/>
              </a:lnSpc>
              <a:spcBef>
                <a:spcPts val="334"/>
              </a:spcBef>
              <a:buFont typeface="Times New Roman"/>
              <a:buChar char="–"/>
              <a:tabLst>
                <a:tab pos="836294" algn="l"/>
                <a:tab pos="836930" algn="l"/>
              </a:tabLst>
            </a:pPr>
            <a:r>
              <a:rPr sz="1800" dirty="0">
                <a:latin typeface="Symbol"/>
                <a:cs typeface="Symbol"/>
              </a:rPr>
              <a:t>�</a:t>
            </a:r>
            <a:r>
              <a:rPr sz="1800" i="1" dirty="0">
                <a:latin typeface="Times New Roman"/>
                <a:cs typeface="Times New Roman"/>
              </a:rPr>
              <a:t>w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900" i="1" dirty="0">
                <a:latin typeface="Symbol"/>
                <a:cs typeface="Symbol"/>
              </a:rPr>
              <a:t></a:t>
            </a:r>
            <a:r>
              <a:rPr sz="1900" spc="-95" dirty="0">
                <a:latin typeface="Times New Roman"/>
                <a:cs typeface="Times New Roman"/>
              </a:rPr>
              <a:t> </a:t>
            </a:r>
            <a:r>
              <a:rPr sz="1900" i="1" spc="-595" dirty="0">
                <a:latin typeface="Symbol"/>
                <a:cs typeface="Symbol"/>
              </a:rPr>
              <a:t>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ti</a:t>
            </a:r>
            <a:r>
              <a:rPr sz="1800" i="1" spc="202" baseline="-13888" dirty="0">
                <a:latin typeface="Times New Roman"/>
                <a:cs typeface="Times New Roman"/>
              </a:rPr>
              <a:t> </a:t>
            </a:r>
            <a:r>
              <a:rPr sz="1900" i="1" spc="-595" dirty="0">
                <a:latin typeface="Symbol"/>
                <a:cs typeface="Symbol"/>
              </a:rPr>
              <a:t>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e(t)=</a:t>
            </a:r>
            <a:r>
              <a:rPr sz="1900" i="1" dirty="0">
                <a:latin typeface="Symbol"/>
                <a:cs typeface="Symbol"/>
              </a:rPr>
              <a:t></a:t>
            </a:r>
            <a:r>
              <a:rPr sz="1900" spc="-40" dirty="0">
                <a:latin typeface="Times New Roman"/>
                <a:cs typeface="Times New Roman"/>
              </a:rPr>
              <a:t> </a:t>
            </a:r>
            <a:r>
              <a:rPr sz="1900" i="1" spc="-595" dirty="0">
                <a:latin typeface="Symbol"/>
                <a:cs typeface="Symbol"/>
              </a:rPr>
              <a:t>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800" i="1" spc="-155" dirty="0">
                <a:latin typeface="Times New Roman"/>
                <a:cs typeface="Times New Roman"/>
              </a:rPr>
              <a:t>x</a:t>
            </a:r>
            <a:r>
              <a:rPr sz="1800" i="1" spc="-232" baseline="-13888" dirty="0">
                <a:latin typeface="Times New Roman"/>
                <a:cs typeface="Times New Roman"/>
              </a:rPr>
              <a:t>ti</a:t>
            </a:r>
            <a:r>
              <a:rPr sz="1900" i="1" spc="-155" dirty="0">
                <a:latin typeface="Symbol"/>
                <a:cs typeface="Symbol"/>
              </a:rPr>
              <a:t>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0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  <a:p>
            <a:pPr marL="836294" lvl="1" indent="-285115">
              <a:lnSpc>
                <a:spcPct val="100000"/>
              </a:lnSpc>
              <a:spcBef>
                <a:spcPts val="335"/>
              </a:spcBef>
              <a:buFont typeface="Times New Roman"/>
              <a:buChar char="–"/>
              <a:tabLst>
                <a:tab pos="836294" algn="l"/>
                <a:tab pos="836930" algn="l"/>
              </a:tabLst>
            </a:pPr>
            <a:r>
              <a:rPr sz="1800" dirty="0">
                <a:latin typeface="Symbol"/>
                <a:cs typeface="Symbol"/>
              </a:rPr>
              <a:t>�</a:t>
            </a:r>
            <a:r>
              <a:rPr sz="1800" i="1" dirty="0">
                <a:latin typeface="Times New Roman"/>
                <a:cs typeface="Times New Roman"/>
              </a:rPr>
              <a:t>w</a:t>
            </a:r>
            <a:r>
              <a:rPr sz="1800" i="1" baseline="-13888" dirty="0">
                <a:latin typeface="Times New Roman"/>
                <a:cs typeface="Times New Roman"/>
              </a:rPr>
              <a:t>0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900" i="1" dirty="0">
                <a:latin typeface="Symbol"/>
                <a:cs typeface="Symbol"/>
              </a:rPr>
              <a:t></a:t>
            </a:r>
            <a:r>
              <a:rPr sz="1900" spc="-100" dirty="0">
                <a:latin typeface="Times New Roman"/>
                <a:cs typeface="Times New Roman"/>
              </a:rPr>
              <a:t> </a:t>
            </a:r>
            <a:r>
              <a:rPr sz="1900" i="1" spc="-595" dirty="0">
                <a:latin typeface="Symbol"/>
                <a:cs typeface="Symbol"/>
              </a:rPr>
              <a:t>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e(t)=</a:t>
            </a:r>
            <a:r>
              <a:rPr sz="1900" i="1" dirty="0">
                <a:latin typeface="Symbol"/>
                <a:cs typeface="Symbol"/>
              </a:rPr>
              <a:t></a:t>
            </a:r>
            <a:r>
              <a:rPr sz="1900" spc="-50" dirty="0">
                <a:latin typeface="Times New Roman"/>
                <a:cs typeface="Times New Roman"/>
              </a:rPr>
              <a:t> </a:t>
            </a:r>
            <a:r>
              <a:rPr sz="1900" i="1" spc="-595" dirty="0">
                <a:latin typeface="Symbol"/>
                <a:cs typeface="Symbol"/>
              </a:rPr>
              <a:t>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0</a:t>
            </a:r>
            <a:r>
              <a:rPr sz="1800" i="1" spc="-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800" i="1" spc="-30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  <a:p>
            <a:pPr marL="836294" lvl="1" indent="-285115">
              <a:lnSpc>
                <a:spcPct val="100000"/>
              </a:lnSpc>
              <a:spcBef>
                <a:spcPts val="409"/>
              </a:spcBef>
              <a:buChar char="–"/>
              <a:tabLst>
                <a:tab pos="836294" algn="l"/>
                <a:tab pos="836930" algn="l"/>
              </a:tabLst>
            </a:pP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modifican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pesos</a:t>
            </a:r>
            <a:r>
              <a:rPr sz="1800" spc="434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sesgo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w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dirty="0">
                <a:latin typeface="Times New Roman"/>
                <a:cs typeface="Times New Roman"/>
              </a:rPr>
              <a:t>(t+1)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800" i="1" spc="-10" dirty="0">
                <a:latin typeface="Times New Roman"/>
                <a:cs typeface="Times New Roman"/>
              </a:rPr>
              <a:t> w</a:t>
            </a:r>
            <a:r>
              <a:rPr sz="1800" i="1" spc="-15" baseline="-13888" dirty="0">
                <a:latin typeface="Times New Roman"/>
                <a:cs typeface="Times New Roman"/>
              </a:rPr>
              <a:t>i</a:t>
            </a:r>
            <a:r>
              <a:rPr sz="1800" i="1" spc="-10" dirty="0">
                <a:latin typeface="Times New Roman"/>
                <a:cs typeface="Times New Roman"/>
              </a:rPr>
              <a:t>(t)</a:t>
            </a:r>
            <a:endParaRPr sz="18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450"/>
              </a:spcBef>
            </a:pPr>
            <a:r>
              <a:rPr sz="2000" dirty="0">
                <a:latin typeface="Times New Roman"/>
                <a:cs typeface="Times New Roman"/>
              </a:rPr>
              <a:t>Ejemplo: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(Xt,yt)=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((0,1,1),0)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2238375" y="4398962"/>
            <a:ext cx="2218055" cy="906780"/>
            <a:chOff x="2238375" y="4398962"/>
            <a:chExt cx="2218055" cy="906780"/>
          </a:xfrm>
        </p:grpSpPr>
        <p:sp>
          <p:nvSpPr>
            <p:cNvPr id="11" name="object 11"/>
            <p:cNvSpPr/>
            <p:nvPr/>
          </p:nvSpPr>
          <p:spPr>
            <a:xfrm>
              <a:off x="3795712" y="4494212"/>
              <a:ext cx="655955" cy="647700"/>
            </a:xfrm>
            <a:custGeom>
              <a:avLst/>
              <a:gdLst/>
              <a:ahLst/>
              <a:cxnLst/>
              <a:rect l="l" t="t" r="r" b="b"/>
              <a:pathLst>
                <a:path w="655954" h="647700">
                  <a:moveTo>
                    <a:pt x="0" y="323850"/>
                  </a:moveTo>
                  <a:lnTo>
                    <a:pt x="3554" y="275993"/>
                  </a:lnTo>
                  <a:lnTo>
                    <a:pt x="13879" y="230317"/>
                  </a:lnTo>
                  <a:lnTo>
                    <a:pt x="30468" y="187323"/>
                  </a:lnTo>
                  <a:lnTo>
                    <a:pt x="52813" y="147510"/>
                  </a:lnTo>
                  <a:lnTo>
                    <a:pt x="80408" y="111380"/>
                  </a:lnTo>
                  <a:lnTo>
                    <a:pt x="112745" y="79434"/>
                  </a:lnTo>
                  <a:lnTo>
                    <a:pt x="149317" y="52174"/>
                  </a:lnTo>
                  <a:lnTo>
                    <a:pt x="189618" y="30099"/>
                  </a:lnTo>
                  <a:lnTo>
                    <a:pt x="233140" y="13711"/>
                  </a:lnTo>
                  <a:lnTo>
                    <a:pt x="279375" y="3511"/>
                  </a:lnTo>
                  <a:lnTo>
                    <a:pt x="327818" y="0"/>
                  </a:lnTo>
                  <a:lnTo>
                    <a:pt x="376261" y="3511"/>
                  </a:lnTo>
                  <a:lnTo>
                    <a:pt x="422496" y="13711"/>
                  </a:lnTo>
                  <a:lnTo>
                    <a:pt x="466018" y="30099"/>
                  </a:lnTo>
                  <a:lnTo>
                    <a:pt x="506319" y="52174"/>
                  </a:lnTo>
                  <a:lnTo>
                    <a:pt x="542891" y="79434"/>
                  </a:lnTo>
                  <a:lnTo>
                    <a:pt x="575228" y="111380"/>
                  </a:lnTo>
                  <a:lnTo>
                    <a:pt x="602823" y="147510"/>
                  </a:lnTo>
                  <a:lnTo>
                    <a:pt x="625168" y="187323"/>
                  </a:lnTo>
                  <a:lnTo>
                    <a:pt x="641757" y="230317"/>
                  </a:lnTo>
                  <a:lnTo>
                    <a:pt x="652082" y="275993"/>
                  </a:lnTo>
                  <a:lnTo>
                    <a:pt x="655637" y="323850"/>
                  </a:lnTo>
                  <a:lnTo>
                    <a:pt x="652082" y="371706"/>
                  </a:lnTo>
                  <a:lnTo>
                    <a:pt x="641757" y="417382"/>
                  </a:lnTo>
                  <a:lnTo>
                    <a:pt x="625168" y="460376"/>
                  </a:lnTo>
                  <a:lnTo>
                    <a:pt x="602823" y="500189"/>
                  </a:lnTo>
                  <a:lnTo>
                    <a:pt x="575228" y="536319"/>
                  </a:lnTo>
                  <a:lnTo>
                    <a:pt x="542891" y="568265"/>
                  </a:lnTo>
                  <a:lnTo>
                    <a:pt x="506319" y="595525"/>
                  </a:lnTo>
                  <a:lnTo>
                    <a:pt x="466018" y="617600"/>
                  </a:lnTo>
                  <a:lnTo>
                    <a:pt x="422496" y="633988"/>
                  </a:lnTo>
                  <a:lnTo>
                    <a:pt x="376261" y="644188"/>
                  </a:lnTo>
                  <a:lnTo>
                    <a:pt x="327818" y="647700"/>
                  </a:lnTo>
                  <a:lnTo>
                    <a:pt x="279375" y="644188"/>
                  </a:lnTo>
                  <a:lnTo>
                    <a:pt x="233140" y="633988"/>
                  </a:lnTo>
                  <a:lnTo>
                    <a:pt x="189618" y="617600"/>
                  </a:lnTo>
                  <a:lnTo>
                    <a:pt x="149317" y="595525"/>
                  </a:lnTo>
                  <a:lnTo>
                    <a:pt x="112745" y="568265"/>
                  </a:lnTo>
                  <a:lnTo>
                    <a:pt x="80408" y="536319"/>
                  </a:lnTo>
                  <a:lnTo>
                    <a:pt x="52813" y="500189"/>
                  </a:lnTo>
                  <a:lnTo>
                    <a:pt x="30468" y="460376"/>
                  </a:lnTo>
                  <a:lnTo>
                    <a:pt x="13879" y="417382"/>
                  </a:lnTo>
                  <a:lnTo>
                    <a:pt x="3554" y="371706"/>
                  </a:lnTo>
                  <a:lnTo>
                    <a:pt x="0" y="3238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243137" y="4541837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80">
                  <a:moveTo>
                    <a:pt x="0" y="0"/>
                  </a:moveTo>
                  <a:lnTo>
                    <a:pt x="63976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882900" y="4403725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243137" y="5170487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80">
                  <a:moveTo>
                    <a:pt x="0" y="0"/>
                  </a:moveTo>
                  <a:lnTo>
                    <a:pt x="63976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882900" y="5024437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2886075" y="5001259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0,1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2257425" y="4537075"/>
            <a:ext cx="1574800" cy="1297305"/>
            <a:chOff x="2257425" y="4537075"/>
            <a:chExt cx="1574800" cy="1297305"/>
          </a:xfrm>
        </p:grpSpPr>
        <p:sp>
          <p:nvSpPr>
            <p:cNvPr id="18" name="object 18"/>
            <p:cNvSpPr/>
            <p:nvPr/>
          </p:nvSpPr>
          <p:spPr>
            <a:xfrm>
              <a:off x="3200400" y="4541837"/>
              <a:ext cx="627380" cy="250825"/>
            </a:xfrm>
            <a:custGeom>
              <a:avLst/>
              <a:gdLst/>
              <a:ahLst/>
              <a:cxnLst/>
              <a:rect l="l" t="t" r="r" b="b"/>
              <a:pathLst>
                <a:path w="627379" h="250825">
                  <a:moveTo>
                    <a:pt x="0" y="0"/>
                  </a:moveTo>
                  <a:lnTo>
                    <a:pt x="627063" y="2508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200400" y="4908549"/>
              <a:ext cx="584200" cy="233679"/>
            </a:xfrm>
            <a:custGeom>
              <a:avLst/>
              <a:gdLst/>
              <a:ahLst/>
              <a:cxnLst/>
              <a:rect l="l" t="t" r="r" b="b"/>
              <a:pathLst>
                <a:path w="584200" h="233679">
                  <a:moveTo>
                    <a:pt x="0" y="233363"/>
                  </a:moveTo>
                  <a:lnTo>
                    <a:pt x="58420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262187" y="5699124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80">
                  <a:moveTo>
                    <a:pt x="0" y="0"/>
                  </a:moveTo>
                  <a:lnTo>
                    <a:pt x="63976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901950" y="5553075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1586864" y="4772659"/>
            <a:ext cx="642620" cy="10801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 indent="28575">
              <a:lnSpc>
                <a:spcPct val="144200"/>
              </a:lnSpc>
              <a:spcBef>
                <a:spcPts val="100"/>
              </a:spcBef>
            </a:pPr>
            <a:r>
              <a:rPr sz="1800" i="1" spc="-20" dirty="0">
                <a:latin typeface="Times New Roman"/>
                <a:cs typeface="Times New Roman"/>
              </a:rPr>
              <a:t>x</a:t>
            </a:r>
            <a:r>
              <a:rPr sz="1800" i="1" spc="-30" baseline="-13888" dirty="0">
                <a:latin typeface="Times New Roman"/>
                <a:cs typeface="Times New Roman"/>
              </a:rPr>
              <a:t>2</a:t>
            </a:r>
            <a:r>
              <a:rPr sz="2400" i="1" spc="-20" dirty="0">
                <a:latin typeface="Times New Roman"/>
                <a:cs typeface="Times New Roman"/>
              </a:rPr>
              <a:t>=1 </a:t>
            </a:r>
            <a:r>
              <a:rPr sz="1800" i="1" spc="-20" dirty="0">
                <a:latin typeface="Times New Roman"/>
                <a:cs typeface="Times New Roman"/>
              </a:rPr>
              <a:t>x</a:t>
            </a:r>
            <a:r>
              <a:rPr sz="1800" i="1" spc="-30" baseline="-13888" dirty="0">
                <a:latin typeface="Times New Roman"/>
                <a:cs typeface="Times New Roman"/>
              </a:rPr>
              <a:t>3</a:t>
            </a:r>
            <a:r>
              <a:rPr sz="2400" i="1" spc="-20" dirty="0">
                <a:latin typeface="Times New Roman"/>
                <a:cs typeface="Times New Roman"/>
              </a:rPr>
              <a:t>=1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599564" y="4345940"/>
            <a:ext cx="5226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0" dirty="0">
                <a:latin typeface="Times New Roman"/>
                <a:cs typeface="Times New Roman"/>
              </a:rPr>
              <a:t>x</a:t>
            </a:r>
            <a:r>
              <a:rPr sz="1800" i="1" spc="-30" baseline="-13888" dirty="0">
                <a:latin typeface="Times New Roman"/>
                <a:cs typeface="Times New Roman"/>
              </a:rPr>
              <a:t>1</a:t>
            </a:r>
            <a:r>
              <a:rPr sz="1800" i="1" spc="-20" dirty="0">
                <a:latin typeface="Times New Roman"/>
                <a:cs typeface="Times New Roman"/>
              </a:rPr>
              <a:t>=0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905125" y="5528564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0,4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2878137" y="4002087"/>
            <a:ext cx="987425" cy="1673225"/>
            <a:chOff x="2878137" y="4002087"/>
            <a:chExt cx="987425" cy="1673225"/>
          </a:xfrm>
        </p:grpSpPr>
        <p:sp>
          <p:nvSpPr>
            <p:cNvPr id="26" name="object 26"/>
            <p:cNvSpPr/>
            <p:nvPr/>
          </p:nvSpPr>
          <p:spPr>
            <a:xfrm>
              <a:off x="3230562" y="5043487"/>
              <a:ext cx="630555" cy="627380"/>
            </a:xfrm>
            <a:custGeom>
              <a:avLst/>
              <a:gdLst/>
              <a:ahLst/>
              <a:cxnLst/>
              <a:rect l="l" t="t" r="r" b="b"/>
              <a:pathLst>
                <a:path w="630554" h="627379">
                  <a:moveTo>
                    <a:pt x="0" y="627062"/>
                  </a:moveTo>
                  <a:lnTo>
                    <a:pt x="630237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882900" y="4006850"/>
              <a:ext cx="431800" cy="339725"/>
            </a:xfrm>
            <a:custGeom>
              <a:avLst/>
              <a:gdLst/>
              <a:ahLst/>
              <a:cxnLst/>
              <a:rect l="l" t="t" r="r" b="b"/>
              <a:pathLst>
                <a:path w="431800" h="339725">
                  <a:moveTo>
                    <a:pt x="0" y="169862"/>
                  </a:moveTo>
                  <a:lnTo>
                    <a:pt x="5702" y="130914"/>
                  </a:lnTo>
                  <a:lnTo>
                    <a:pt x="21944" y="95161"/>
                  </a:lnTo>
                  <a:lnTo>
                    <a:pt x="47430" y="63622"/>
                  </a:lnTo>
                  <a:lnTo>
                    <a:pt x="80865" y="37316"/>
                  </a:lnTo>
                  <a:lnTo>
                    <a:pt x="120952" y="17265"/>
                  </a:lnTo>
                  <a:lnTo>
                    <a:pt x="166396" y="4486"/>
                  </a:lnTo>
                  <a:lnTo>
                    <a:pt x="215900" y="0"/>
                  </a:lnTo>
                  <a:lnTo>
                    <a:pt x="265403" y="4486"/>
                  </a:lnTo>
                  <a:lnTo>
                    <a:pt x="310847" y="17265"/>
                  </a:lnTo>
                  <a:lnTo>
                    <a:pt x="350934" y="37316"/>
                  </a:lnTo>
                  <a:lnTo>
                    <a:pt x="384369" y="63622"/>
                  </a:lnTo>
                  <a:lnTo>
                    <a:pt x="409855" y="95161"/>
                  </a:lnTo>
                  <a:lnTo>
                    <a:pt x="426097" y="130914"/>
                  </a:lnTo>
                  <a:lnTo>
                    <a:pt x="431800" y="169862"/>
                  </a:lnTo>
                  <a:lnTo>
                    <a:pt x="426097" y="208810"/>
                  </a:lnTo>
                  <a:lnTo>
                    <a:pt x="409855" y="244563"/>
                  </a:lnTo>
                  <a:lnTo>
                    <a:pt x="384369" y="276102"/>
                  </a:lnTo>
                  <a:lnTo>
                    <a:pt x="350934" y="302408"/>
                  </a:lnTo>
                  <a:lnTo>
                    <a:pt x="310847" y="322459"/>
                  </a:lnTo>
                  <a:lnTo>
                    <a:pt x="265403" y="335238"/>
                  </a:lnTo>
                  <a:lnTo>
                    <a:pt x="215900" y="339725"/>
                  </a:lnTo>
                  <a:lnTo>
                    <a:pt x="166396" y="335238"/>
                  </a:lnTo>
                  <a:lnTo>
                    <a:pt x="120952" y="322459"/>
                  </a:lnTo>
                  <a:lnTo>
                    <a:pt x="80865" y="302408"/>
                  </a:lnTo>
                  <a:lnTo>
                    <a:pt x="47430" y="276102"/>
                  </a:lnTo>
                  <a:lnTo>
                    <a:pt x="21944" y="244563"/>
                  </a:lnTo>
                  <a:lnTo>
                    <a:pt x="5702" y="208810"/>
                  </a:lnTo>
                  <a:lnTo>
                    <a:pt x="0" y="16986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6026946" y="4599056"/>
            <a:ext cx="179070" cy="14986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800" i="1" dirty="0">
                <a:latin typeface="Times New Roman"/>
                <a:cs typeface="Times New Roman"/>
              </a:rPr>
              <a:t>i</a:t>
            </a:r>
            <a:r>
              <a:rPr sz="800" i="1" spc="175" dirty="0">
                <a:latin typeface="Times New Roman"/>
                <a:cs typeface="Times New Roman"/>
              </a:rPr>
              <a:t>  </a:t>
            </a:r>
            <a:r>
              <a:rPr sz="800" i="1" spc="-50" dirty="0">
                <a:latin typeface="Times New Roman"/>
                <a:cs typeface="Times New Roman"/>
              </a:rPr>
              <a:t>i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730275" y="4745093"/>
            <a:ext cx="165735" cy="14986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800" i="1" spc="-25" dirty="0">
                <a:latin typeface="Times New Roman"/>
                <a:cs typeface="Times New Roman"/>
              </a:rPr>
              <a:t>i</a:t>
            </a:r>
            <a:r>
              <a:rPr sz="800" spc="-25" dirty="0">
                <a:latin typeface="Symbol"/>
                <a:cs typeface="Symbol"/>
              </a:rPr>
              <a:t></a:t>
            </a:r>
            <a:r>
              <a:rPr sz="800" spc="-25" dirty="0">
                <a:latin typeface="Times New Roman"/>
                <a:cs typeface="Times New Roman"/>
              </a:rPr>
              <a:t>0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775845" y="4359535"/>
            <a:ext cx="77470" cy="14986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800" i="1" spc="5" dirty="0">
                <a:latin typeface="Times New Roman"/>
                <a:cs typeface="Times New Roman"/>
              </a:rPr>
              <a:t>n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708420" y="4419531"/>
            <a:ext cx="216535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100" spc="5" dirty="0">
                <a:latin typeface="Symbol"/>
                <a:cs typeface="Symbol"/>
              </a:rPr>
              <a:t></a:t>
            </a:r>
            <a:endParaRPr sz="2100">
              <a:latin typeface="Symbol"/>
              <a:cs typeface="Symbo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395010" y="4479062"/>
            <a:ext cx="1085850" cy="24002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528320" algn="l"/>
              </a:tabLst>
            </a:pPr>
            <a:r>
              <a:rPr sz="1400" spc="-100" dirty="0">
                <a:latin typeface="Times New Roman"/>
                <a:cs typeface="Times New Roman"/>
              </a:rPr>
              <a:t>1,</a:t>
            </a:r>
            <a:r>
              <a:rPr sz="1400" spc="-155" dirty="0">
                <a:latin typeface="Times New Roman"/>
                <a:cs typeface="Times New Roman"/>
              </a:rPr>
              <a:t> </a:t>
            </a:r>
            <a:r>
              <a:rPr sz="1400" i="1" spc="-25" dirty="0">
                <a:latin typeface="Times New Roman"/>
                <a:cs typeface="Times New Roman"/>
              </a:rPr>
              <a:t>si</a:t>
            </a:r>
            <a:r>
              <a:rPr sz="1400" i="1" dirty="0">
                <a:latin typeface="Times New Roman"/>
                <a:cs typeface="Times New Roman"/>
              </a:rPr>
              <a:t>	w</a:t>
            </a:r>
            <a:r>
              <a:rPr sz="1400" i="1" spc="-2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x</a:t>
            </a:r>
            <a:r>
              <a:rPr sz="1400" i="1" spc="28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Symbol"/>
                <a:cs typeface="Symbol"/>
              </a:rPr>
              <a:t></a:t>
            </a:r>
            <a:r>
              <a:rPr sz="1400" spc="-65" dirty="0">
                <a:latin typeface="Times New Roman"/>
                <a:cs typeface="Times New Roman"/>
              </a:rPr>
              <a:t> </a:t>
            </a:r>
            <a:r>
              <a:rPr sz="1400" spc="-50" dirty="0">
                <a:latin typeface="Times New Roman"/>
                <a:cs typeface="Times New Roman"/>
              </a:rPr>
              <a:t>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319215" y="4325584"/>
            <a:ext cx="113664" cy="24002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00" spc="114" dirty="0">
                <a:latin typeface="Symbol"/>
                <a:cs typeface="Symbol"/>
              </a:rPr>
              <a:t></a:t>
            </a:r>
            <a:endParaRPr sz="1400">
              <a:latin typeface="Symbol"/>
              <a:cs typeface="Symbo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433887" y="4619519"/>
            <a:ext cx="999490" cy="24002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472440" algn="l"/>
                <a:tab pos="611505" algn="l"/>
              </a:tabLst>
            </a:pPr>
            <a:r>
              <a:rPr sz="2100" u="heavy" baseline="1984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2100" baseline="1984" dirty="0">
                <a:latin typeface="Times New Roman"/>
                <a:cs typeface="Times New Roman"/>
              </a:rPr>
              <a:t>	</a:t>
            </a:r>
            <a:r>
              <a:rPr sz="2100" i="1" baseline="1984" dirty="0">
                <a:latin typeface="Times New Roman"/>
                <a:cs typeface="Times New Roman"/>
              </a:rPr>
              <a:t>Y</a:t>
            </a:r>
            <a:r>
              <a:rPr sz="2100" i="1" spc="150" baseline="1984" dirty="0">
                <a:latin typeface="Times New Roman"/>
                <a:cs typeface="Times New Roman"/>
              </a:rPr>
              <a:t> </a:t>
            </a:r>
            <a:r>
              <a:rPr sz="2100" baseline="1984" dirty="0">
                <a:latin typeface="Symbol"/>
                <a:cs typeface="Symbol"/>
              </a:rPr>
              <a:t></a:t>
            </a:r>
            <a:r>
              <a:rPr sz="2100" spc="-157" baseline="1984" dirty="0">
                <a:latin typeface="Times New Roman"/>
                <a:cs typeface="Times New Roman"/>
              </a:rPr>
              <a:t> </a:t>
            </a:r>
            <a:r>
              <a:rPr sz="1400" spc="-50" dirty="0">
                <a:latin typeface="Symbol"/>
                <a:cs typeface="Symbol"/>
              </a:rPr>
              <a:t></a:t>
            </a:r>
            <a:endParaRPr sz="1400">
              <a:latin typeface="Symbol"/>
              <a:cs typeface="Symbo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319215" y="4483248"/>
            <a:ext cx="113664" cy="24002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00" spc="225" dirty="0">
                <a:latin typeface="Symbol"/>
                <a:cs typeface="Symbol"/>
              </a:rPr>
              <a:t></a:t>
            </a:r>
            <a:endParaRPr sz="1400">
              <a:latin typeface="Symbol"/>
              <a:cs typeface="Symbo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319215" y="4913920"/>
            <a:ext cx="113664" cy="24002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00" spc="-475" dirty="0">
                <a:latin typeface="Symbol"/>
                <a:cs typeface="Symbol"/>
              </a:rPr>
              <a:t></a:t>
            </a:r>
            <a:endParaRPr sz="1400">
              <a:latin typeface="Symbol"/>
              <a:cs typeface="Symbo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293815" y="4893455"/>
            <a:ext cx="1590040" cy="24002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2100" spc="89" baseline="29761" dirty="0">
                <a:latin typeface="Symbol"/>
                <a:cs typeface="Symbol"/>
              </a:rPr>
              <a:t></a:t>
            </a:r>
            <a:r>
              <a:rPr sz="1400" spc="60" dirty="0">
                <a:latin typeface="Times New Roman"/>
                <a:cs typeface="Times New Roman"/>
              </a:rPr>
              <a:t>0,</a:t>
            </a:r>
            <a:r>
              <a:rPr sz="1400" spc="-17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en</a:t>
            </a:r>
            <a:r>
              <a:rPr sz="1400" i="1" spc="70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caso</a:t>
            </a:r>
            <a:r>
              <a:rPr sz="1400" i="1" spc="55" dirty="0">
                <a:latin typeface="Times New Roman"/>
                <a:cs typeface="Times New Roman"/>
              </a:rPr>
              <a:t> </a:t>
            </a:r>
            <a:r>
              <a:rPr sz="1400" i="1" spc="-10" dirty="0">
                <a:latin typeface="Times New Roman"/>
                <a:cs typeface="Times New Roman"/>
              </a:rPr>
              <a:t>contrario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886075" y="3922267"/>
            <a:ext cx="406400" cy="756920"/>
          </a:xfrm>
          <a:prstGeom prst="rect">
            <a:avLst/>
          </a:prstGeom>
        </p:spPr>
        <p:txBody>
          <a:bodyPr vert="horz" wrap="square" lIns="0" tIns="104139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819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25" dirty="0">
                <a:latin typeface="Times New Roman"/>
                <a:cs typeface="Times New Roman"/>
              </a:rPr>
              <a:t>1,5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20"/>
              </a:spcBef>
            </a:pPr>
            <a:r>
              <a:rPr sz="1800" spc="-25" dirty="0">
                <a:latin typeface="Times New Roman"/>
                <a:cs typeface="Times New Roman"/>
              </a:rPr>
              <a:t>1,3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866737" y="4613473"/>
            <a:ext cx="249554" cy="24002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00" dirty="0">
                <a:latin typeface="Symbol"/>
                <a:cs typeface="Symbol"/>
              </a:rPr>
              <a:t></a:t>
            </a:r>
            <a:r>
              <a:rPr sz="1400" spc="-65" dirty="0">
                <a:latin typeface="Times New Roman"/>
                <a:cs typeface="Times New Roman"/>
              </a:rPr>
              <a:t> </a:t>
            </a:r>
            <a:r>
              <a:rPr sz="1400" spc="-50" dirty="0">
                <a:latin typeface="Times New Roman"/>
                <a:cs typeface="Times New Roman"/>
              </a:rPr>
              <a:t>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4907915" y="3823926"/>
            <a:ext cx="193040" cy="384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350" b="1" spc="-160" dirty="0">
                <a:solidFill>
                  <a:srgbClr val="990000"/>
                </a:solidFill>
                <a:latin typeface="Symbol"/>
                <a:cs typeface="Symbol"/>
              </a:rPr>
              <a:t>✓</a:t>
            </a:r>
            <a:endParaRPr sz="2350">
              <a:latin typeface="Symbol"/>
              <a:cs typeface="Symbol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3314700" y="4206875"/>
            <a:ext cx="713105" cy="282575"/>
          </a:xfrm>
          <a:custGeom>
            <a:avLst/>
            <a:gdLst/>
            <a:ahLst/>
            <a:cxnLst/>
            <a:rect l="l" t="t" r="r" b="b"/>
            <a:pathLst>
              <a:path w="713104" h="282575">
                <a:moveTo>
                  <a:pt x="0" y="0"/>
                </a:moveTo>
                <a:lnTo>
                  <a:pt x="712788" y="282575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2" name="object 4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43" name="object 43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18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712595">
              <a:lnSpc>
                <a:spcPct val="100000"/>
              </a:lnSpc>
              <a:spcBef>
                <a:spcPts val="100"/>
              </a:spcBef>
            </a:pPr>
            <a:r>
              <a:rPr dirty="0"/>
              <a:t>Aprendizaje</a:t>
            </a:r>
            <a:r>
              <a:rPr spc="-3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10" dirty="0"/>
              <a:t>perceptrónes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43853" y="1001267"/>
            <a:ext cx="8706485" cy="76327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605"/>
              </a:spcBef>
            </a:pPr>
            <a:r>
              <a:rPr sz="2000" dirty="0">
                <a:latin typeface="Times New Roman"/>
                <a:cs typeface="Times New Roman"/>
              </a:rPr>
              <a:t>Análisis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situaciones:</a:t>
            </a:r>
            <a:endParaRPr sz="2000">
              <a:latin typeface="Times New Roman"/>
              <a:cs typeface="Times New Roman"/>
            </a:endParaRPr>
          </a:p>
          <a:p>
            <a:pPr marL="334645" indent="-283845">
              <a:lnSpc>
                <a:spcPct val="100000"/>
              </a:lnSpc>
              <a:spcBef>
                <a:spcPts val="500"/>
              </a:spcBef>
              <a:buChar char="•"/>
              <a:tabLst>
                <a:tab pos="334645" algn="l"/>
                <a:tab pos="335280" algn="l"/>
              </a:tabLst>
            </a:pPr>
            <a:r>
              <a:rPr sz="2000" dirty="0">
                <a:latin typeface="Times New Roman"/>
                <a:cs typeface="Times New Roman"/>
              </a:rPr>
              <a:t>Caso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2: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y</a:t>
            </a:r>
            <a:r>
              <a:rPr sz="1950" b="1" i="1" baseline="-17094" dirty="0">
                <a:latin typeface="Times New Roman"/>
                <a:cs typeface="Times New Roman"/>
              </a:rPr>
              <a:t>t</a:t>
            </a:r>
            <a:r>
              <a:rPr sz="1950" b="1" i="1" spc="254" baseline="-17094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=</a:t>
            </a:r>
            <a:r>
              <a:rPr sz="2000" b="1" i="1" spc="-15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1</a:t>
            </a:r>
            <a:r>
              <a:rPr sz="2000" b="1" i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y_actual</a:t>
            </a:r>
            <a:r>
              <a:rPr sz="1950" b="1" i="1" baseline="-17094" dirty="0">
                <a:latin typeface="Times New Roman"/>
                <a:cs typeface="Times New Roman"/>
              </a:rPr>
              <a:t>t</a:t>
            </a:r>
            <a:r>
              <a:rPr sz="2000" b="1" i="1" dirty="0">
                <a:latin typeface="Times New Roman"/>
                <a:cs typeface="Times New Roman"/>
              </a:rPr>
              <a:t>=0</a:t>
            </a:r>
            <a:r>
              <a:rPr sz="2000" b="1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(clasificado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negativo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cuando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debe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positivo)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8832" y="1772614"/>
            <a:ext cx="8037830" cy="1916430"/>
          </a:xfrm>
          <a:prstGeom prst="rect">
            <a:avLst/>
          </a:prstGeom>
        </p:spPr>
        <p:txBody>
          <a:bodyPr vert="horz" wrap="square" lIns="0" tIns="40640" rIns="0" bIns="0" rtlCol="0">
            <a:spAutoFit/>
          </a:bodyPr>
          <a:lstStyle/>
          <a:p>
            <a:pPr marL="335915" indent="-285115">
              <a:lnSpc>
                <a:spcPct val="100000"/>
              </a:lnSpc>
              <a:spcBef>
                <a:spcPts val="320"/>
              </a:spcBef>
              <a:buFont typeface="Times New Roman"/>
              <a:buChar char="–"/>
              <a:tabLst>
                <a:tab pos="335915" algn="l"/>
                <a:tab pos="336550" algn="l"/>
              </a:tabLst>
            </a:pPr>
            <a:r>
              <a:rPr sz="1800" i="1" dirty="0">
                <a:latin typeface="Times New Roman"/>
                <a:cs typeface="Times New Roman"/>
              </a:rPr>
              <a:t>e(t)=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y</a:t>
            </a:r>
            <a:r>
              <a:rPr sz="1800" i="1" baseline="-13888" dirty="0">
                <a:latin typeface="Times New Roman"/>
                <a:cs typeface="Times New Roman"/>
              </a:rPr>
              <a:t>t</a:t>
            </a:r>
            <a:r>
              <a:rPr sz="1800" i="1" dirty="0">
                <a:latin typeface="Times New Roman"/>
                <a:cs typeface="Times New Roman"/>
              </a:rPr>
              <a:t>- </a:t>
            </a:r>
            <a:r>
              <a:rPr sz="1800" i="1" spc="-10" dirty="0">
                <a:latin typeface="Times New Roman"/>
                <a:cs typeface="Times New Roman"/>
              </a:rPr>
              <a:t>y_actual</a:t>
            </a:r>
            <a:r>
              <a:rPr sz="1800" i="1" spc="-15" baseline="-13888" dirty="0">
                <a:latin typeface="Times New Roman"/>
                <a:cs typeface="Times New Roman"/>
              </a:rPr>
              <a:t>t</a:t>
            </a:r>
            <a:r>
              <a:rPr sz="1800" i="1" spc="-10" dirty="0">
                <a:latin typeface="Times New Roman"/>
                <a:cs typeface="Times New Roman"/>
              </a:rPr>
              <a:t>=1</a:t>
            </a:r>
            <a:endParaRPr sz="1800">
              <a:latin typeface="Times New Roman"/>
              <a:cs typeface="Times New Roman"/>
            </a:endParaRPr>
          </a:p>
          <a:p>
            <a:pPr marL="335915" indent="-285115">
              <a:lnSpc>
                <a:spcPct val="100000"/>
              </a:lnSpc>
              <a:spcBef>
                <a:spcPts val="235"/>
              </a:spcBef>
              <a:buFont typeface="Times New Roman"/>
              <a:buChar char="–"/>
              <a:tabLst>
                <a:tab pos="335915" algn="l"/>
                <a:tab pos="336550" algn="l"/>
                <a:tab pos="2760345" algn="l"/>
                <a:tab pos="3147695" algn="l"/>
              </a:tabLst>
            </a:pPr>
            <a:r>
              <a:rPr sz="1800" dirty="0">
                <a:latin typeface="Symbol"/>
                <a:cs typeface="Symbol"/>
              </a:rPr>
              <a:t>�</a:t>
            </a:r>
            <a:r>
              <a:rPr sz="1800" i="1" dirty="0">
                <a:latin typeface="Times New Roman"/>
                <a:cs typeface="Times New Roman"/>
              </a:rPr>
              <a:t>w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900" i="1" dirty="0">
                <a:latin typeface="Symbol"/>
                <a:cs typeface="Symbol"/>
              </a:rPr>
              <a:t></a:t>
            </a:r>
            <a:r>
              <a:rPr sz="1900" spc="-120" dirty="0">
                <a:latin typeface="Times New Roman"/>
                <a:cs typeface="Times New Roman"/>
              </a:rPr>
              <a:t> </a:t>
            </a:r>
            <a:r>
              <a:rPr sz="1900" i="1" spc="-595" dirty="0">
                <a:latin typeface="Symbol"/>
                <a:cs typeface="Symbol"/>
              </a:rPr>
              <a:t>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800" i="1" spc="-155" dirty="0">
                <a:latin typeface="Times New Roman"/>
                <a:cs typeface="Times New Roman"/>
              </a:rPr>
              <a:t>x</a:t>
            </a:r>
            <a:r>
              <a:rPr sz="1800" i="1" spc="-232" baseline="-13888" dirty="0">
                <a:latin typeface="Times New Roman"/>
                <a:cs typeface="Times New Roman"/>
              </a:rPr>
              <a:t>ti</a:t>
            </a:r>
            <a:r>
              <a:rPr sz="1900" i="1" spc="-155" dirty="0">
                <a:latin typeface="Symbol"/>
                <a:cs typeface="Symbol"/>
              </a:rPr>
              <a:t>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e(t)=</a:t>
            </a:r>
            <a:r>
              <a:rPr sz="1900" i="1" dirty="0">
                <a:latin typeface="Symbol"/>
                <a:cs typeface="Symbol"/>
              </a:rPr>
              <a:t></a:t>
            </a:r>
            <a:r>
              <a:rPr sz="1900" spc="-55" dirty="0">
                <a:latin typeface="Times New Roman"/>
                <a:cs typeface="Times New Roman"/>
              </a:rPr>
              <a:t> </a:t>
            </a:r>
            <a:r>
              <a:rPr sz="1900" i="1" spc="-595" dirty="0">
                <a:latin typeface="Symbol"/>
                <a:cs typeface="Symbol"/>
              </a:rPr>
              <a:t>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ti</a:t>
            </a:r>
            <a:r>
              <a:rPr sz="1800" i="1" baseline="-13888" dirty="0">
                <a:latin typeface="Times New Roman"/>
                <a:cs typeface="Times New Roman"/>
              </a:rPr>
              <a:t>	</a:t>
            </a:r>
            <a:r>
              <a:rPr sz="1800" i="1" spc="-50" dirty="0">
                <a:latin typeface="Times New Roman"/>
                <a:cs typeface="Times New Roman"/>
              </a:rPr>
              <a:t>y</a:t>
            </a:r>
            <a:r>
              <a:rPr sz="1800" i="1" dirty="0">
                <a:latin typeface="Times New Roman"/>
                <a:cs typeface="Times New Roman"/>
              </a:rPr>
              <a:t>	</a:t>
            </a:r>
            <a:r>
              <a:rPr sz="1800" dirty="0">
                <a:latin typeface="Symbol"/>
                <a:cs typeface="Symbol"/>
              </a:rPr>
              <a:t>�</a:t>
            </a:r>
            <a:r>
              <a:rPr sz="1800" i="1" dirty="0">
                <a:latin typeface="Times New Roman"/>
                <a:cs typeface="Times New Roman"/>
              </a:rPr>
              <a:t>w</a:t>
            </a:r>
            <a:r>
              <a:rPr sz="1800" i="1" baseline="-13888" dirty="0">
                <a:latin typeface="Times New Roman"/>
                <a:cs typeface="Times New Roman"/>
              </a:rPr>
              <a:t>0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900" i="1" dirty="0">
                <a:latin typeface="Symbol"/>
                <a:cs typeface="Symbol"/>
              </a:rPr>
              <a:t></a:t>
            </a:r>
            <a:r>
              <a:rPr sz="1900" spc="-95" dirty="0">
                <a:latin typeface="Times New Roman"/>
                <a:cs typeface="Times New Roman"/>
              </a:rPr>
              <a:t> </a:t>
            </a:r>
            <a:r>
              <a:rPr sz="1900" i="1" spc="-595" dirty="0">
                <a:latin typeface="Symbol"/>
                <a:cs typeface="Symbol"/>
              </a:rPr>
              <a:t>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e(t)=</a:t>
            </a:r>
            <a:r>
              <a:rPr sz="1900" i="1" spc="-10" dirty="0">
                <a:latin typeface="Symbol"/>
                <a:cs typeface="Symbol"/>
              </a:rPr>
              <a:t></a:t>
            </a:r>
            <a:endParaRPr sz="1900">
              <a:latin typeface="Symbol"/>
              <a:cs typeface="Symbol"/>
            </a:endParaRPr>
          </a:p>
          <a:p>
            <a:pPr marL="335915" indent="-285115">
              <a:lnSpc>
                <a:spcPct val="100000"/>
              </a:lnSpc>
              <a:spcBef>
                <a:spcPts val="340"/>
              </a:spcBef>
              <a:buChar char="–"/>
              <a:tabLst>
                <a:tab pos="335915" algn="l"/>
                <a:tab pos="336550" algn="l"/>
              </a:tabLst>
            </a:pP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aumentan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pesos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entradas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activas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sesgo: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ti</a:t>
            </a:r>
            <a:r>
              <a:rPr sz="1800" i="1" dirty="0">
                <a:latin typeface="Times New Roman"/>
                <a:cs typeface="Times New Roman"/>
              </a:rPr>
              <a:t>=1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entonces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w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dirty="0">
                <a:latin typeface="Times New Roman"/>
                <a:cs typeface="Times New Roman"/>
              </a:rPr>
              <a:t>(t+1)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w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dirty="0">
                <a:latin typeface="Times New Roman"/>
                <a:cs typeface="Times New Roman"/>
              </a:rPr>
              <a:t>(t)+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900" i="1" spc="-50" dirty="0">
                <a:latin typeface="Symbol"/>
                <a:cs typeface="Symbol"/>
              </a:rPr>
              <a:t></a:t>
            </a:r>
            <a:endParaRPr sz="1900">
              <a:latin typeface="Symbol"/>
              <a:cs typeface="Symbol"/>
            </a:endParaRPr>
          </a:p>
          <a:p>
            <a:pPr marL="335915" marR="155575" indent="-285750">
              <a:lnSpc>
                <a:spcPct val="102200"/>
              </a:lnSpc>
              <a:spcBef>
                <a:spcPts val="360"/>
              </a:spcBef>
              <a:buChar char="–"/>
              <a:tabLst>
                <a:tab pos="335915" algn="l"/>
                <a:tab pos="336550" algn="l"/>
              </a:tabLst>
            </a:pPr>
            <a:r>
              <a:rPr sz="1800" dirty="0">
                <a:latin typeface="Times New Roman"/>
                <a:cs typeface="Times New Roman"/>
              </a:rPr>
              <a:t>aumentando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pesos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entradas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positivas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aumenta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posibilidad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la </a:t>
            </a:r>
            <a:r>
              <a:rPr sz="1800" dirty="0">
                <a:latin typeface="Times New Roman"/>
                <a:cs typeface="Times New Roman"/>
              </a:rPr>
              <a:t>salida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sea</a:t>
            </a:r>
            <a:r>
              <a:rPr sz="1800" spc="-10" dirty="0">
                <a:latin typeface="Times New Roman"/>
                <a:cs typeface="Times New Roman"/>
              </a:rPr>
              <a:t> positiva</a:t>
            </a:r>
            <a:endParaRPr sz="1800">
              <a:latin typeface="Times New Roman"/>
              <a:cs typeface="Times New Roman"/>
            </a:endParaRPr>
          </a:p>
          <a:p>
            <a:pPr marL="335915" indent="-285115">
              <a:lnSpc>
                <a:spcPct val="100000"/>
              </a:lnSpc>
              <a:spcBef>
                <a:spcPts val="434"/>
              </a:spcBef>
              <a:buChar char="–"/>
              <a:tabLst>
                <a:tab pos="335915" algn="l"/>
                <a:tab pos="336550" algn="l"/>
              </a:tabLst>
            </a:pP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modifican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pesos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entradas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inactivas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ti</a:t>
            </a:r>
            <a:r>
              <a:rPr sz="1800" i="1" dirty="0">
                <a:latin typeface="Times New Roman"/>
                <a:cs typeface="Times New Roman"/>
              </a:rPr>
              <a:t>=0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entonces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w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dirty="0">
                <a:latin typeface="Times New Roman"/>
                <a:cs typeface="Times New Roman"/>
              </a:rPr>
              <a:t>(t+1)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800" i="1" spc="-10" dirty="0">
                <a:latin typeface="Times New Roman"/>
                <a:cs typeface="Times New Roman"/>
              </a:rPr>
              <a:t> w</a:t>
            </a:r>
            <a:r>
              <a:rPr sz="1800" i="1" spc="-15" baseline="-13888" dirty="0">
                <a:latin typeface="Times New Roman"/>
                <a:cs typeface="Times New Roman"/>
              </a:rPr>
              <a:t>i</a:t>
            </a:r>
            <a:r>
              <a:rPr sz="1800" i="1" spc="-10" dirty="0">
                <a:latin typeface="Times New Roman"/>
                <a:cs typeface="Times New Roman"/>
              </a:rPr>
              <a:t>(t)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1277937" y="4538662"/>
            <a:ext cx="2218055" cy="776605"/>
            <a:chOff x="1277937" y="4538662"/>
            <a:chExt cx="2218055" cy="776605"/>
          </a:xfrm>
        </p:grpSpPr>
        <p:sp>
          <p:nvSpPr>
            <p:cNvPr id="12" name="object 12"/>
            <p:cNvSpPr/>
            <p:nvPr/>
          </p:nvSpPr>
          <p:spPr>
            <a:xfrm>
              <a:off x="2835275" y="4633912"/>
              <a:ext cx="655955" cy="647700"/>
            </a:xfrm>
            <a:custGeom>
              <a:avLst/>
              <a:gdLst/>
              <a:ahLst/>
              <a:cxnLst/>
              <a:rect l="l" t="t" r="r" b="b"/>
              <a:pathLst>
                <a:path w="655954" h="647700">
                  <a:moveTo>
                    <a:pt x="0" y="323850"/>
                  </a:moveTo>
                  <a:lnTo>
                    <a:pt x="3554" y="275993"/>
                  </a:lnTo>
                  <a:lnTo>
                    <a:pt x="13879" y="230317"/>
                  </a:lnTo>
                  <a:lnTo>
                    <a:pt x="30468" y="187323"/>
                  </a:lnTo>
                  <a:lnTo>
                    <a:pt x="52813" y="147510"/>
                  </a:lnTo>
                  <a:lnTo>
                    <a:pt x="80408" y="111380"/>
                  </a:lnTo>
                  <a:lnTo>
                    <a:pt x="112745" y="79434"/>
                  </a:lnTo>
                  <a:lnTo>
                    <a:pt x="149318" y="52174"/>
                  </a:lnTo>
                  <a:lnTo>
                    <a:pt x="189618" y="30099"/>
                  </a:lnTo>
                  <a:lnTo>
                    <a:pt x="233140" y="13711"/>
                  </a:lnTo>
                  <a:lnTo>
                    <a:pt x="279376" y="3511"/>
                  </a:lnTo>
                  <a:lnTo>
                    <a:pt x="327819" y="0"/>
                  </a:lnTo>
                  <a:lnTo>
                    <a:pt x="376261" y="3511"/>
                  </a:lnTo>
                  <a:lnTo>
                    <a:pt x="422497" y="13711"/>
                  </a:lnTo>
                  <a:lnTo>
                    <a:pt x="466019" y="30099"/>
                  </a:lnTo>
                  <a:lnTo>
                    <a:pt x="506319" y="52174"/>
                  </a:lnTo>
                  <a:lnTo>
                    <a:pt x="542892" y="79434"/>
                  </a:lnTo>
                  <a:lnTo>
                    <a:pt x="575229" y="111380"/>
                  </a:lnTo>
                  <a:lnTo>
                    <a:pt x="602824" y="147510"/>
                  </a:lnTo>
                  <a:lnTo>
                    <a:pt x="625169" y="187323"/>
                  </a:lnTo>
                  <a:lnTo>
                    <a:pt x="641758" y="230317"/>
                  </a:lnTo>
                  <a:lnTo>
                    <a:pt x="652083" y="275993"/>
                  </a:lnTo>
                  <a:lnTo>
                    <a:pt x="655638" y="323850"/>
                  </a:lnTo>
                  <a:lnTo>
                    <a:pt x="652083" y="371706"/>
                  </a:lnTo>
                  <a:lnTo>
                    <a:pt x="641758" y="417382"/>
                  </a:lnTo>
                  <a:lnTo>
                    <a:pt x="625169" y="460376"/>
                  </a:lnTo>
                  <a:lnTo>
                    <a:pt x="602824" y="500189"/>
                  </a:lnTo>
                  <a:lnTo>
                    <a:pt x="575229" y="536319"/>
                  </a:lnTo>
                  <a:lnTo>
                    <a:pt x="542892" y="568265"/>
                  </a:lnTo>
                  <a:lnTo>
                    <a:pt x="506319" y="595525"/>
                  </a:lnTo>
                  <a:lnTo>
                    <a:pt x="466019" y="617600"/>
                  </a:lnTo>
                  <a:lnTo>
                    <a:pt x="422497" y="633988"/>
                  </a:lnTo>
                  <a:lnTo>
                    <a:pt x="376261" y="644188"/>
                  </a:lnTo>
                  <a:lnTo>
                    <a:pt x="327819" y="647700"/>
                  </a:lnTo>
                  <a:lnTo>
                    <a:pt x="279376" y="644188"/>
                  </a:lnTo>
                  <a:lnTo>
                    <a:pt x="233140" y="633988"/>
                  </a:lnTo>
                  <a:lnTo>
                    <a:pt x="189618" y="617600"/>
                  </a:lnTo>
                  <a:lnTo>
                    <a:pt x="149318" y="595525"/>
                  </a:lnTo>
                  <a:lnTo>
                    <a:pt x="112745" y="568265"/>
                  </a:lnTo>
                  <a:lnTo>
                    <a:pt x="80408" y="536319"/>
                  </a:lnTo>
                  <a:lnTo>
                    <a:pt x="52813" y="500189"/>
                  </a:lnTo>
                  <a:lnTo>
                    <a:pt x="30468" y="460376"/>
                  </a:lnTo>
                  <a:lnTo>
                    <a:pt x="13879" y="417382"/>
                  </a:lnTo>
                  <a:lnTo>
                    <a:pt x="3554" y="371706"/>
                  </a:lnTo>
                  <a:lnTo>
                    <a:pt x="0" y="3238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282700" y="4681537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80">
                  <a:moveTo>
                    <a:pt x="0" y="0"/>
                  </a:moveTo>
                  <a:lnTo>
                    <a:pt x="639763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922462" y="4543425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282700" y="5310187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80">
                  <a:moveTo>
                    <a:pt x="0" y="0"/>
                  </a:moveTo>
                  <a:lnTo>
                    <a:pt x="639763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1925637" y="4519676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1,3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922462" y="5164137"/>
            <a:ext cx="317500" cy="276225"/>
          </a:xfrm>
          <a:custGeom>
            <a:avLst/>
            <a:gdLst/>
            <a:ahLst/>
            <a:cxnLst/>
            <a:rect l="l" t="t" r="r" b="b"/>
            <a:pathLst>
              <a:path w="317500" h="276225">
                <a:moveTo>
                  <a:pt x="0" y="138112"/>
                </a:moveTo>
                <a:lnTo>
                  <a:pt x="8093" y="94458"/>
                </a:lnTo>
                <a:lnTo>
                  <a:pt x="30629" y="56545"/>
                </a:lnTo>
                <a:lnTo>
                  <a:pt x="64994" y="26647"/>
                </a:lnTo>
                <a:lnTo>
                  <a:pt x="108572" y="7041"/>
                </a:lnTo>
                <a:lnTo>
                  <a:pt x="158750" y="0"/>
                </a:lnTo>
                <a:lnTo>
                  <a:pt x="208927" y="7041"/>
                </a:lnTo>
                <a:lnTo>
                  <a:pt x="252505" y="26647"/>
                </a:lnTo>
                <a:lnTo>
                  <a:pt x="286870" y="56545"/>
                </a:lnTo>
                <a:lnTo>
                  <a:pt x="309406" y="94458"/>
                </a:lnTo>
                <a:lnTo>
                  <a:pt x="317500" y="138112"/>
                </a:lnTo>
                <a:lnTo>
                  <a:pt x="309406" y="181766"/>
                </a:lnTo>
                <a:lnTo>
                  <a:pt x="286870" y="219679"/>
                </a:lnTo>
                <a:lnTo>
                  <a:pt x="252505" y="249577"/>
                </a:lnTo>
                <a:lnTo>
                  <a:pt x="208927" y="269183"/>
                </a:lnTo>
                <a:lnTo>
                  <a:pt x="158750" y="276225"/>
                </a:lnTo>
                <a:lnTo>
                  <a:pt x="108572" y="269183"/>
                </a:lnTo>
                <a:lnTo>
                  <a:pt x="64994" y="249577"/>
                </a:lnTo>
                <a:lnTo>
                  <a:pt x="30629" y="219679"/>
                </a:lnTo>
                <a:lnTo>
                  <a:pt x="8093" y="181766"/>
                </a:lnTo>
                <a:lnTo>
                  <a:pt x="0" y="138112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1925637" y="5138420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0,1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1296987" y="4676775"/>
            <a:ext cx="2649855" cy="1297305"/>
            <a:chOff x="1296987" y="4676775"/>
            <a:chExt cx="2649855" cy="1297305"/>
          </a:xfrm>
        </p:grpSpPr>
        <p:sp>
          <p:nvSpPr>
            <p:cNvPr id="20" name="object 20"/>
            <p:cNvSpPr/>
            <p:nvPr/>
          </p:nvSpPr>
          <p:spPr>
            <a:xfrm>
              <a:off x="2239962" y="4681537"/>
              <a:ext cx="627380" cy="250825"/>
            </a:xfrm>
            <a:custGeom>
              <a:avLst/>
              <a:gdLst/>
              <a:ahLst/>
              <a:cxnLst/>
              <a:rect l="l" t="t" r="r" b="b"/>
              <a:pathLst>
                <a:path w="627380" h="250825">
                  <a:moveTo>
                    <a:pt x="0" y="0"/>
                  </a:moveTo>
                  <a:lnTo>
                    <a:pt x="627062" y="2508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239962" y="5048249"/>
              <a:ext cx="584200" cy="233679"/>
            </a:xfrm>
            <a:custGeom>
              <a:avLst/>
              <a:gdLst/>
              <a:ahLst/>
              <a:cxnLst/>
              <a:rect l="l" t="t" r="r" b="b"/>
              <a:pathLst>
                <a:path w="584200" h="233679">
                  <a:moveTo>
                    <a:pt x="0" y="233363"/>
                  </a:moveTo>
                  <a:lnTo>
                    <a:pt x="58420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490912" y="4932363"/>
              <a:ext cx="450850" cy="5080"/>
            </a:xfrm>
            <a:custGeom>
              <a:avLst/>
              <a:gdLst/>
              <a:ahLst/>
              <a:cxnLst/>
              <a:rect l="l" t="t" r="r" b="b"/>
              <a:pathLst>
                <a:path w="450850" h="5079">
                  <a:moveTo>
                    <a:pt x="0" y="4762"/>
                  </a:moveTo>
                  <a:lnTo>
                    <a:pt x="45085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301750" y="5838824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80">
                  <a:moveTo>
                    <a:pt x="0" y="0"/>
                  </a:moveTo>
                  <a:lnTo>
                    <a:pt x="639763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941512" y="5692775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655002" y="5074411"/>
            <a:ext cx="6140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0" dirty="0">
                <a:latin typeface="Times New Roman"/>
                <a:cs typeface="Times New Roman"/>
              </a:rPr>
              <a:t>x</a:t>
            </a:r>
            <a:r>
              <a:rPr sz="1800" i="1" spc="-30" baseline="-13888" dirty="0">
                <a:latin typeface="Times New Roman"/>
                <a:cs typeface="Times New Roman"/>
              </a:rPr>
              <a:t>2</a:t>
            </a:r>
            <a:r>
              <a:rPr sz="2400" i="1" spc="-20" dirty="0">
                <a:latin typeface="Times New Roman"/>
                <a:cs typeface="Times New Roman"/>
              </a:rPr>
              <a:t>=1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66127" y="4675123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64527" y="4483100"/>
            <a:ext cx="50990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spc="150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=</a:t>
            </a:r>
            <a:r>
              <a:rPr sz="2400" i="1" spc="-25" dirty="0">
                <a:latin typeface="Times New Roman"/>
                <a:cs typeface="Times New Roman"/>
              </a:rPr>
              <a:t>1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944687" y="5668771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0,4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53427" y="5793740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51827" y="5601716"/>
            <a:ext cx="5632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spc="150" dirty="0">
                <a:latin typeface="Times New Roman"/>
                <a:cs typeface="Times New Roman"/>
              </a:rPr>
              <a:t> </a:t>
            </a:r>
            <a:r>
              <a:rPr sz="2400" i="1" spc="-25" dirty="0">
                <a:latin typeface="Times New Roman"/>
                <a:cs typeface="Times New Roman"/>
              </a:rPr>
              <a:t>=0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2030412" y="4151312"/>
            <a:ext cx="875030" cy="1663700"/>
            <a:chOff x="2030412" y="4151312"/>
            <a:chExt cx="875030" cy="1663700"/>
          </a:xfrm>
        </p:grpSpPr>
        <p:sp>
          <p:nvSpPr>
            <p:cNvPr id="32" name="object 32"/>
            <p:cNvSpPr/>
            <p:nvPr/>
          </p:nvSpPr>
          <p:spPr>
            <a:xfrm>
              <a:off x="2270125" y="5183187"/>
              <a:ext cx="630555" cy="627380"/>
            </a:xfrm>
            <a:custGeom>
              <a:avLst/>
              <a:gdLst/>
              <a:ahLst/>
              <a:cxnLst/>
              <a:rect l="l" t="t" r="r" b="b"/>
              <a:pathLst>
                <a:path w="630555" h="627379">
                  <a:moveTo>
                    <a:pt x="0" y="627062"/>
                  </a:moveTo>
                  <a:lnTo>
                    <a:pt x="63023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035175" y="4156075"/>
              <a:ext cx="431800" cy="339725"/>
            </a:xfrm>
            <a:custGeom>
              <a:avLst/>
              <a:gdLst/>
              <a:ahLst/>
              <a:cxnLst/>
              <a:rect l="l" t="t" r="r" b="b"/>
              <a:pathLst>
                <a:path w="431800" h="339725">
                  <a:moveTo>
                    <a:pt x="0" y="169862"/>
                  </a:moveTo>
                  <a:lnTo>
                    <a:pt x="5702" y="130914"/>
                  </a:lnTo>
                  <a:lnTo>
                    <a:pt x="21944" y="95161"/>
                  </a:lnTo>
                  <a:lnTo>
                    <a:pt x="47430" y="63622"/>
                  </a:lnTo>
                  <a:lnTo>
                    <a:pt x="80865" y="37316"/>
                  </a:lnTo>
                  <a:lnTo>
                    <a:pt x="120952" y="17265"/>
                  </a:lnTo>
                  <a:lnTo>
                    <a:pt x="166396" y="4486"/>
                  </a:lnTo>
                  <a:lnTo>
                    <a:pt x="215900" y="0"/>
                  </a:lnTo>
                  <a:lnTo>
                    <a:pt x="265403" y="4486"/>
                  </a:lnTo>
                  <a:lnTo>
                    <a:pt x="310847" y="17265"/>
                  </a:lnTo>
                  <a:lnTo>
                    <a:pt x="350934" y="37316"/>
                  </a:lnTo>
                  <a:lnTo>
                    <a:pt x="384369" y="63622"/>
                  </a:lnTo>
                  <a:lnTo>
                    <a:pt x="409855" y="95161"/>
                  </a:lnTo>
                  <a:lnTo>
                    <a:pt x="426097" y="130914"/>
                  </a:lnTo>
                  <a:lnTo>
                    <a:pt x="431800" y="169862"/>
                  </a:lnTo>
                  <a:lnTo>
                    <a:pt x="426097" y="208810"/>
                  </a:lnTo>
                  <a:lnTo>
                    <a:pt x="409855" y="244563"/>
                  </a:lnTo>
                  <a:lnTo>
                    <a:pt x="384369" y="276102"/>
                  </a:lnTo>
                  <a:lnTo>
                    <a:pt x="350934" y="302408"/>
                  </a:lnTo>
                  <a:lnTo>
                    <a:pt x="310847" y="322459"/>
                  </a:lnTo>
                  <a:lnTo>
                    <a:pt x="265403" y="335238"/>
                  </a:lnTo>
                  <a:lnTo>
                    <a:pt x="215900" y="339725"/>
                  </a:lnTo>
                  <a:lnTo>
                    <a:pt x="166396" y="335238"/>
                  </a:lnTo>
                  <a:lnTo>
                    <a:pt x="120952" y="322459"/>
                  </a:lnTo>
                  <a:lnTo>
                    <a:pt x="80865" y="302408"/>
                  </a:lnTo>
                  <a:lnTo>
                    <a:pt x="47430" y="276102"/>
                  </a:lnTo>
                  <a:lnTo>
                    <a:pt x="21944" y="244563"/>
                  </a:lnTo>
                  <a:lnTo>
                    <a:pt x="5702" y="208810"/>
                  </a:lnTo>
                  <a:lnTo>
                    <a:pt x="0" y="16986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3693477" y="4595876"/>
            <a:ext cx="3956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y=0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569652" y="5456118"/>
            <a:ext cx="220979" cy="4438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750" b="1" spc="-240" dirty="0">
                <a:solidFill>
                  <a:srgbClr val="990000"/>
                </a:solidFill>
                <a:latin typeface="Symbol"/>
                <a:cs typeface="Symbol"/>
              </a:rPr>
              <a:t></a:t>
            </a:r>
            <a:endParaRPr sz="2750">
              <a:latin typeface="Symbol"/>
              <a:cs typeface="Symbo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81953" y="3566555"/>
            <a:ext cx="4056379" cy="896619"/>
          </a:xfrm>
          <a:prstGeom prst="rect">
            <a:avLst/>
          </a:prstGeom>
        </p:spPr>
        <p:txBody>
          <a:bodyPr vert="horz" wrap="square" lIns="0" tIns="1657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5"/>
              </a:spcBef>
            </a:pPr>
            <a:r>
              <a:rPr sz="2000" dirty="0">
                <a:latin typeface="Times New Roman"/>
                <a:cs typeface="Times New Roman"/>
              </a:rPr>
              <a:t>Ejemplo: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(Xt,yt)=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((1,1,0),1)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Symbol"/>
                <a:cs typeface="Symbol"/>
              </a:rPr>
              <a:t></a:t>
            </a:r>
            <a:r>
              <a:rPr sz="2000" spc="-10" dirty="0">
                <a:latin typeface="Times New Roman"/>
                <a:cs typeface="Times New Roman"/>
              </a:rPr>
              <a:t>=0,1</a:t>
            </a:r>
            <a:endParaRPr sz="2000">
              <a:latin typeface="Times New Roman"/>
              <a:cs typeface="Times New Roman"/>
            </a:endParaRPr>
          </a:p>
          <a:p>
            <a:pPr marR="309880" algn="ctr">
              <a:lnSpc>
                <a:spcPct val="100000"/>
              </a:lnSpc>
              <a:spcBef>
                <a:spcPts val="1090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25" dirty="0">
                <a:latin typeface="Times New Roman"/>
                <a:cs typeface="Times New Roman"/>
              </a:rPr>
              <a:t>1,5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2466975" y="4356100"/>
            <a:ext cx="714375" cy="282575"/>
          </a:xfrm>
          <a:custGeom>
            <a:avLst/>
            <a:gdLst/>
            <a:ahLst/>
            <a:cxnLst/>
            <a:rect l="l" t="t" r="r" b="b"/>
            <a:pathLst>
              <a:path w="714375" h="282575">
                <a:moveTo>
                  <a:pt x="0" y="0"/>
                </a:moveTo>
                <a:lnTo>
                  <a:pt x="714375" y="282575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445000" y="5083176"/>
            <a:ext cx="752475" cy="85725"/>
          </a:xfrm>
          <a:custGeom>
            <a:avLst/>
            <a:gdLst/>
            <a:ahLst/>
            <a:cxnLst/>
            <a:rect l="l" t="t" r="r" b="b"/>
            <a:pathLst>
              <a:path w="752475" h="85725">
                <a:moveTo>
                  <a:pt x="666750" y="57149"/>
                </a:moveTo>
                <a:lnTo>
                  <a:pt x="666750" y="85725"/>
                </a:lnTo>
                <a:lnTo>
                  <a:pt x="723900" y="57150"/>
                </a:lnTo>
                <a:lnTo>
                  <a:pt x="666750" y="57149"/>
                </a:lnTo>
                <a:close/>
              </a:path>
              <a:path w="752475" h="85725">
                <a:moveTo>
                  <a:pt x="666750" y="28574"/>
                </a:moveTo>
                <a:lnTo>
                  <a:pt x="666750" y="57149"/>
                </a:lnTo>
                <a:lnTo>
                  <a:pt x="681037" y="57150"/>
                </a:lnTo>
                <a:lnTo>
                  <a:pt x="681037" y="28575"/>
                </a:lnTo>
                <a:lnTo>
                  <a:pt x="666750" y="28574"/>
                </a:lnTo>
                <a:close/>
              </a:path>
              <a:path w="752475" h="85725">
                <a:moveTo>
                  <a:pt x="666750" y="0"/>
                </a:moveTo>
                <a:lnTo>
                  <a:pt x="666750" y="28574"/>
                </a:lnTo>
                <a:lnTo>
                  <a:pt x="681037" y="28575"/>
                </a:lnTo>
                <a:lnTo>
                  <a:pt x="681037" y="57150"/>
                </a:lnTo>
                <a:lnTo>
                  <a:pt x="723902" y="57148"/>
                </a:lnTo>
                <a:lnTo>
                  <a:pt x="752475" y="42862"/>
                </a:lnTo>
                <a:lnTo>
                  <a:pt x="666750" y="0"/>
                </a:lnTo>
                <a:close/>
              </a:path>
              <a:path w="752475" h="85725">
                <a:moveTo>
                  <a:pt x="0" y="28573"/>
                </a:moveTo>
                <a:lnTo>
                  <a:pt x="0" y="57148"/>
                </a:lnTo>
                <a:lnTo>
                  <a:pt x="666750" y="57149"/>
                </a:lnTo>
                <a:lnTo>
                  <a:pt x="666750" y="28574"/>
                </a:lnTo>
                <a:lnTo>
                  <a:pt x="0" y="28573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" name="object 39"/>
          <p:cNvGrpSpPr/>
          <p:nvPr/>
        </p:nvGrpSpPr>
        <p:grpSpPr>
          <a:xfrm>
            <a:off x="5902325" y="4492625"/>
            <a:ext cx="2218055" cy="906780"/>
            <a:chOff x="5902325" y="4492625"/>
            <a:chExt cx="2218055" cy="906780"/>
          </a:xfrm>
        </p:grpSpPr>
        <p:sp>
          <p:nvSpPr>
            <p:cNvPr id="40" name="object 40"/>
            <p:cNvSpPr/>
            <p:nvPr/>
          </p:nvSpPr>
          <p:spPr>
            <a:xfrm>
              <a:off x="7459662" y="4587875"/>
              <a:ext cx="655955" cy="647700"/>
            </a:xfrm>
            <a:custGeom>
              <a:avLst/>
              <a:gdLst/>
              <a:ahLst/>
              <a:cxnLst/>
              <a:rect l="l" t="t" r="r" b="b"/>
              <a:pathLst>
                <a:path w="655954" h="647700">
                  <a:moveTo>
                    <a:pt x="0" y="323850"/>
                  </a:moveTo>
                  <a:lnTo>
                    <a:pt x="3554" y="275993"/>
                  </a:lnTo>
                  <a:lnTo>
                    <a:pt x="13879" y="230317"/>
                  </a:lnTo>
                  <a:lnTo>
                    <a:pt x="30468" y="187323"/>
                  </a:lnTo>
                  <a:lnTo>
                    <a:pt x="52813" y="147510"/>
                  </a:lnTo>
                  <a:lnTo>
                    <a:pt x="80408" y="111380"/>
                  </a:lnTo>
                  <a:lnTo>
                    <a:pt x="112745" y="79434"/>
                  </a:lnTo>
                  <a:lnTo>
                    <a:pt x="149318" y="52174"/>
                  </a:lnTo>
                  <a:lnTo>
                    <a:pt x="189618" y="30099"/>
                  </a:lnTo>
                  <a:lnTo>
                    <a:pt x="233140" y="13711"/>
                  </a:lnTo>
                  <a:lnTo>
                    <a:pt x="279376" y="3511"/>
                  </a:lnTo>
                  <a:lnTo>
                    <a:pt x="327819" y="0"/>
                  </a:lnTo>
                  <a:lnTo>
                    <a:pt x="376261" y="3511"/>
                  </a:lnTo>
                  <a:lnTo>
                    <a:pt x="422497" y="13711"/>
                  </a:lnTo>
                  <a:lnTo>
                    <a:pt x="466019" y="30099"/>
                  </a:lnTo>
                  <a:lnTo>
                    <a:pt x="506319" y="52174"/>
                  </a:lnTo>
                  <a:lnTo>
                    <a:pt x="542892" y="79434"/>
                  </a:lnTo>
                  <a:lnTo>
                    <a:pt x="575229" y="111380"/>
                  </a:lnTo>
                  <a:lnTo>
                    <a:pt x="602824" y="147510"/>
                  </a:lnTo>
                  <a:lnTo>
                    <a:pt x="625169" y="187323"/>
                  </a:lnTo>
                  <a:lnTo>
                    <a:pt x="641758" y="230317"/>
                  </a:lnTo>
                  <a:lnTo>
                    <a:pt x="652083" y="275993"/>
                  </a:lnTo>
                  <a:lnTo>
                    <a:pt x="655638" y="323850"/>
                  </a:lnTo>
                  <a:lnTo>
                    <a:pt x="652083" y="371706"/>
                  </a:lnTo>
                  <a:lnTo>
                    <a:pt x="641758" y="417382"/>
                  </a:lnTo>
                  <a:lnTo>
                    <a:pt x="625169" y="460376"/>
                  </a:lnTo>
                  <a:lnTo>
                    <a:pt x="602824" y="500189"/>
                  </a:lnTo>
                  <a:lnTo>
                    <a:pt x="575229" y="536319"/>
                  </a:lnTo>
                  <a:lnTo>
                    <a:pt x="542892" y="568265"/>
                  </a:lnTo>
                  <a:lnTo>
                    <a:pt x="506319" y="595525"/>
                  </a:lnTo>
                  <a:lnTo>
                    <a:pt x="466019" y="617600"/>
                  </a:lnTo>
                  <a:lnTo>
                    <a:pt x="422497" y="633988"/>
                  </a:lnTo>
                  <a:lnTo>
                    <a:pt x="376261" y="644188"/>
                  </a:lnTo>
                  <a:lnTo>
                    <a:pt x="327819" y="647700"/>
                  </a:lnTo>
                  <a:lnTo>
                    <a:pt x="279376" y="644188"/>
                  </a:lnTo>
                  <a:lnTo>
                    <a:pt x="233140" y="633988"/>
                  </a:lnTo>
                  <a:lnTo>
                    <a:pt x="189618" y="617600"/>
                  </a:lnTo>
                  <a:lnTo>
                    <a:pt x="149318" y="595525"/>
                  </a:lnTo>
                  <a:lnTo>
                    <a:pt x="112745" y="568265"/>
                  </a:lnTo>
                  <a:lnTo>
                    <a:pt x="80408" y="536319"/>
                  </a:lnTo>
                  <a:lnTo>
                    <a:pt x="52813" y="500189"/>
                  </a:lnTo>
                  <a:lnTo>
                    <a:pt x="30468" y="460376"/>
                  </a:lnTo>
                  <a:lnTo>
                    <a:pt x="13879" y="417382"/>
                  </a:lnTo>
                  <a:lnTo>
                    <a:pt x="3554" y="371706"/>
                  </a:lnTo>
                  <a:lnTo>
                    <a:pt x="0" y="3238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907087" y="4635500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79">
                  <a:moveTo>
                    <a:pt x="0" y="0"/>
                  </a:moveTo>
                  <a:lnTo>
                    <a:pt x="639763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546850" y="4497387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907087" y="5264150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79">
                  <a:moveTo>
                    <a:pt x="0" y="0"/>
                  </a:moveTo>
                  <a:lnTo>
                    <a:pt x="639763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546850" y="5118100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 txBox="1"/>
          <p:nvPr/>
        </p:nvSpPr>
        <p:spPr>
          <a:xfrm>
            <a:off x="6550025" y="5092700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25" dirty="0">
                <a:solidFill>
                  <a:srgbClr val="FF3399"/>
                </a:solidFill>
                <a:latin typeface="Times New Roman"/>
                <a:cs typeface="Times New Roman"/>
              </a:rPr>
              <a:t>0,2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46" name="object 46"/>
          <p:cNvGrpSpPr/>
          <p:nvPr/>
        </p:nvGrpSpPr>
        <p:grpSpPr>
          <a:xfrm>
            <a:off x="5921375" y="4630737"/>
            <a:ext cx="2649855" cy="1297305"/>
            <a:chOff x="5921375" y="4630737"/>
            <a:chExt cx="2649855" cy="1297305"/>
          </a:xfrm>
        </p:grpSpPr>
        <p:sp>
          <p:nvSpPr>
            <p:cNvPr id="47" name="object 47"/>
            <p:cNvSpPr/>
            <p:nvPr/>
          </p:nvSpPr>
          <p:spPr>
            <a:xfrm>
              <a:off x="6864350" y="4635500"/>
              <a:ext cx="627380" cy="250825"/>
            </a:xfrm>
            <a:custGeom>
              <a:avLst/>
              <a:gdLst/>
              <a:ahLst/>
              <a:cxnLst/>
              <a:rect l="l" t="t" r="r" b="b"/>
              <a:pathLst>
                <a:path w="627379" h="250825">
                  <a:moveTo>
                    <a:pt x="0" y="0"/>
                  </a:moveTo>
                  <a:lnTo>
                    <a:pt x="627063" y="2508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864350" y="5002212"/>
              <a:ext cx="584200" cy="233679"/>
            </a:xfrm>
            <a:custGeom>
              <a:avLst/>
              <a:gdLst/>
              <a:ahLst/>
              <a:cxnLst/>
              <a:rect l="l" t="t" r="r" b="b"/>
              <a:pathLst>
                <a:path w="584200" h="233679">
                  <a:moveTo>
                    <a:pt x="0" y="233362"/>
                  </a:moveTo>
                  <a:lnTo>
                    <a:pt x="58420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115300" y="4886325"/>
              <a:ext cx="450850" cy="5080"/>
            </a:xfrm>
            <a:custGeom>
              <a:avLst/>
              <a:gdLst/>
              <a:ahLst/>
              <a:cxnLst/>
              <a:rect l="l" t="t" r="r" b="b"/>
              <a:pathLst>
                <a:path w="450850" h="5079">
                  <a:moveTo>
                    <a:pt x="0" y="4762"/>
                  </a:moveTo>
                  <a:lnTo>
                    <a:pt x="45085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926137" y="5792787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79">
                  <a:moveTo>
                    <a:pt x="0" y="0"/>
                  </a:moveTo>
                  <a:lnTo>
                    <a:pt x="639763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565900" y="5646737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5250815" y="4437379"/>
            <a:ext cx="642620" cy="15100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sz="2000" i="1" spc="-20" dirty="0">
                <a:latin typeface="Times New Roman"/>
                <a:cs typeface="Times New Roman"/>
              </a:rPr>
              <a:t>x</a:t>
            </a:r>
            <a:r>
              <a:rPr sz="1950" i="1" spc="-30" baseline="-17094" dirty="0">
                <a:latin typeface="Times New Roman"/>
                <a:cs typeface="Times New Roman"/>
              </a:rPr>
              <a:t>1</a:t>
            </a:r>
            <a:r>
              <a:rPr sz="2000" i="1" spc="-20" dirty="0">
                <a:latin typeface="Times New Roman"/>
                <a:cs typeface="Times New Roman"/>
              </a:rPr>
              <a:t>=</a:t>
            </a:r>
            <a:r>
              <a:rPr sz="2400" i="1" spc="-20" dirty="0">
                <a:latin typeface="Times New Roman"/>
                <a:cs typeface="Times New Roman"/>
              </a:rPr>
              <a:t>1</a:t>
            </a:r>
            <a:endParaRPr sz="2400">
              <a:latin typeface="Times New Roman"/>
              <a:cs typeface="Times New Roman"/>
            </a:endParaRPr>
          </a:p>
          <a:p>
            <a:pPr marL="38100" marR="30480" indent="28575">
              <a:lnSpc>
                <a:spcPct val="144200"/>
              </a:lnSpc>
              <a:spcBef>
                <a:spcPts val="500"/>
              </a:spcBef>
            </a:pPr>
            <a:r>
              <a:rPr sz="1800" i="1" spc="-20" dirty="0">
                <a:latin typeface="Times New Roman"/>
                <a:cs typeface="Times New Roman"/>
              </a:rPr>
              <a:t>x</a:t>
            </a:r>
            <a:r>
              <a:rPr sz="1800" i="1" spc="-30" baseline="-13888" dirty="0">
                <a:latin typeface="Times New Roman"/>
                <a:cs typeface="Times New Roman"/>
              </a:rPr>
              <a:t>2</a:t>
            </a:r>
            <a:r>
              <a:rPr sz="2400" i="1" spc="-20" dirty="0">
                <a:latin typeface="Times New Roman"/>
                <a:cs typeface="Times New Roman"/>
              </a:rPr>
              <a:t>=1 </a:t>
            </a:r>
            <a:r>
              <a:rPr sz="1800" i="1" spc="-20" dirty="0">
                <a:latin typeface="Times New Roman"/>
                <a:cs typeface="Times New Roman"/>
              </a:rPr>
              <a:t>x</a:t>
            </a:r>
            <a:r>
              <a:rPr sz="1800" i="1" spc="-30" baseline="-13888" dirty="0">
                <a:latin typeface="Times New Roman"/>
                <a:cs typeface="Times New Roman"/>
              </a:rPr>
              <a:t>3</a:t>
            </a:r>
            <a:r>
              <a:rPr sz="2400" i="1" spc="-20" dirty="0">
                <a:latin typeface="Times New Roman"/>
                <a:cs typeface="Times New Roman"/>
              </a:rPr>
              <a:t>=0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6569075" y="5623052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0,4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54" name="object 54"/>
          <p:cNvGrpSpPr/>
          <p:nvPr/>
        </p:nvGrpSpPr>
        <p:grpSpPr>
          <a:xfrm>
            <a:off x="6561137" y="4089400"/>
            <a:ext cx="968375" cy="1679575"/>
            <a:chOff x="6561137" y="4089400"/>
            <a:chExt cx="968375" cy="1679575"/>
          </a:xfrm>
        </p:grpSpPr>
        <p:sp>
          <p:nvSpPr>
            <p:cNvPr id="55" name="object 55"/>
            <p:cNvSpPr/>
            <p:nvPr/>
          </p:nvSpPr>
          <p:spPr>
            <a:xfrm>
              <a:off x="6894512" y="5137149"/>
              <a:ext cx="630555" cy="627380"/>
            </a:xfrm>
            <a:custGeom>
              <a:avLst/>
              <a:gdLst/>
              <a:ahLst/>
              <a:cxnLst/>
              <a:rect l="l" t="t" r="r" b="b"/>
              <a:pathLst>
                <a:path w="630554" h="627379">
                  <a:moveTo>
                    <a:pt x="0" y="627062"/>
                  </a:moveTo>
                  <a:lnTo>
                    <a:pt x="63023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6565900" y="4094162"/>
              <a:ext cx="431800" cy="338455"/>
            </a:xfrm>
            <a:custGeom>
              <a:avLst/>
              <a:gdLst/>
              <a:ahLst/>
              <a:cxnLst/>
              <a:rect l="l" t="t" r="r" b="b"/>
              <a:pathLst>
                <a:path w="431800" h="338454">
                  <a:moveTo>
                    <a:pt x="0" y="169068"/>
                  </a:moveTo>
                  <a:lnTo>
                    <a:pt x="5702" y="130302"/>
                  </a:lnTo>
                  <a:lnTo>
                    <a:pt x="21944" y="94716"/>
                  </a:lnTo>
                  <a:lnTo>
                    <a:pt x="47430" y="63324"/>
                  </a:lnTo>
                  <a:lnTo>
                    <a:pt x="80865" y="37142"/>
                  </a:lnTo>
                  <a:lnTo>
                    <a:pt x="120952" y="17184"/>
                  </a:lnTo>
                  <a:lnTo>
                    <a:pt x="166396" y="4465"/>
                  </a:lnTo>
                  <a:lnTo>
                    <a:pt x="215900" y="0"/>
                  </a:lnTo>
                  <a:lnTo>
                    <a:pt x="265403" y="4465"/>
                  </a:lnTo>
                  <a:lnTo>
                    <a:pt x="310847" y="17184"/>
                  </a:lnTo>
                  <a:lnTo>
                    <a:pt x="350934" y="37142"/>
                  </a:lnTo>
                  <a:lnTo>
                    <a:pt x="384369" y="63324"/>
                  </a:lnTo>
                  <a:lnTo>
                    <a:pt x="409855" y="94716"/>
                  </a:lnTo>
                  <a:lnTo>
                    <a:pt x="426097" y="130302"/>
                  </a:lnTo>
                  <a:lnTo>
                    <a:pt x="431800" y="169068"/>
                  </a:lnTo>
                  <a:lnTo>
                    <a:pt x="426097" y="207834"/>
                  </a:lnTo>
                  <a:lnTo>
                    <a:pt x="409855" y="243420"/>
                  </a:lnTo>
                  <a:lnTo>
                    <a:pt x="384369" y="274812"/>
                  </a:lnTo>
                  <a:lnTo>
                    <a:pt x="350934" y="300994"/>
                  </a:lnTo>
                  <a:lnTo>
                    <a:pt x="310847" y="320952"/>
                  </a:lnTo>
                  <a:lnTo>
                    <a:pt x="265403" y="333671"/>
                  </a:lnTo>
                  <a:lnTo>
                    <a:pt x="215900" y="338137"/>
                  </a:lnTo>
                  <a:lnTo>
                    <a:pt x="166396" y="333671"/>
                  </a:lnTo>
                  <a:lnTo>
                    <a:pt x="120952" y="320952"/>
                  </a:lnTo>
                  <a:lnTo>
                    <a:pt x="80865" y="300994"/>
                  </a:lnTo>
                  <a:lnTo>
                    <a:pt x="47430" y="274812"/>
                  </a:lnTo>
                  <a:lnTo>
                    <a:pt x="21944" y="243420"/>
                  </a:lnTo>
                  <a:lnTo>
                    <a:pt x="5702" y="207834"/>
                  </a:lnTo>
                  <a:lnTo>
                    <a:pt x="0" y="1690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" name="object 57"/>
          <p:cNvSpPr txBox="1"/>
          <p:nvPr/>
        </p:nvSpPr>
        <p:spPr>
          <a:xfrm>
            <a:off x="8194040" y="4412995"/>
            <a:ext cx="3956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y=1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8017827" y="5439366"/>
            <a:ext cx="193040" cy="384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350" b="1" spc="-160" dirty="0">
                <a:solidFill>
                  <a:srgbClr val="990000"/>
                </a:solidFill>
                <a:latin typeface="Symbol"/>
                <a:cs typeface="Symbol"/>
              </a:rPr>
              <a:t>✓</a:t>
            </a:r>
            <a:endParaRPr sz="2350">
              <a:latin typeface="Symbol"/>
              <a:cs typeface="Symbo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6550025" y="4004564"/>
            <a:ext cx="425450" cy="769620"/>
          </a:xfrm>
          <a:prstGeom prst="rect">
            <a:avLst/>
          </a:prstGeom>
        </p:spPr>
        <p:txBody>
          <a:bodyPr vert="horz" wrap="square" lIns="0" tIns="10985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65"/>
              </a:spcBef>
            </a:pPr>
            <a:r>
              <a:rPr sz="1800" b="1" dirty="0">
                <a:solidFill>
                  <a:srgbClr val="FF3399"/>
                </a:solidFill>
                <a:latin typeface="Times New Roman"/>
                <a:cs typeface="Times New Roman"/>
              </a:rPr>
              <a:t>-</a:t>
            </a:r>
            <a:r>
              <a:rPr sz="1800" b="1" spc="-25" dirty="0">
                <a:solidFill>
                  <a:srgbClr val="FF3399"/>
                </a:solidFill>
                <a:latin typeface="Times New Roman"/>
                <a:cs typeface="Times New Roman"/>
              </a:rPr>
              <a:t>1,4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70"/>
              </a:spcBef>
            </a:pPr>
            <a:r>
              <a:rPr sz="1800" b="1" spc="-25" dirty="0">
                <a:solidFill>
                  <a:srgbClr val="FF3399"/>
                </a:solidFill>
                <a:latin typeface="Times New Roman"/>
                <a:cs typeface="Times New Roman"/>
              </a:rPr>
              <a:t>1,4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6997700" y="4292600"/>
            <a:ext cx="713105" cy="282575"/>
          </a:xfrm>
          <a:custGeom>
            <a:avLst/>
            <a:gdLst/>
            <a:ahLst/>
            <a:cxnLst/>
            <a:rect l="l" t="t" r="r" b="b"/>
            <a:pathLst>
              <a:path w="713104" h="282575">
                <a:moveTo>
                  <a:pt x="0" y="0"/>
                </a:moveTo>
                <a:lnTo>
                  <a:pt x="712788" y="282575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1" name="object 6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62" name="object 62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19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331153" y="362203"/>
            <a:ext cx="8731885" cy="1402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242570" algn="ctr">
              <a:lnSpc>
                <a:spcPct val="100000"/>
              </a:lnSpc>
              <a:spcBef>
                <a:spcPts val="100"/>
              </a:spcBef>
            </a:pPr>
            <a:r>
              <a:rPr sz="2400" b="1" dirty="0">
                <a:latin typeface="Arial"/>
                <a:cs typeface="Arial"/>
              </a:rPr>
              <a:t>Aprendizaje</a:t>
            </a:r>
            <a:r>
              <a:rPr sz="2400" b="1" spc="-30" dirty="0">
                <a:latin typeface="Arial"/>
                <a:cs typeface="Arial"/>
              </a:rPr>
              <a:t> </a:t>
            </a:r>
            <a:r>
              <a:rPr sz="2400" b="1" dirty="0">
                <a:latin typeface="Arial"/>
                <a:cs typeface="Arial"/>
              </a:rPr>
              <a:t>de</a:t>
            </a:r>
            <a:r>
              <a:rPr sz="2400" b="1" spc="-20" dirty="0">
                <a:latin typeface="Arial"/>
                <a:cs typeface="Arial"/>
              </a:rPr>
              <a:t> </a:t>
            </a:r>
            <a:r>
              <a:rPr sz="2400" b="1" spc="-10" dirty="0">
                <a:latin typeface="Arial"/>
                <a:cs typeface="Arial"/>
              </a:rPr>
              <a:t>perceptrónes</a:t>
            </a:r>
            <a:endParaRPr sz="2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2300">
              <a:latin typeface="Arial"/>
              <a:cs typeface="Arial"/>
            </a:endParaRPr>
          </a:p>
          <a:p>
            <a:pPr marL="63500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Análisis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situaciones:</a:t>
            </a:r>
            <a:endParaRPr sz="2000">
              <a:latin typeface="Times New Roman"/>
              <a:cs typeface="Times New Roman"/>
            </a:endParaRPr>
          </a:p>
          <a:p>
            <a:pPr marL="3473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347345" algn="l"/>
                <a:tab pos="347980" algn="l"/>
              </a:tabLst>
            </a:pPr>
            <a:r>
              <a:rPr sz="2000" dirty="0">
                <a:latin typeface="Times New Roman"/>
                <a:cs typeface="Times New Roman"/>
              </a:rPr>
              <a:t>Caso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3: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y</a:t>
            </a:r>
            <a:r>
              <a:rPr sz="1950" b="1" i="1" baseline="-17094" dirty="0">
                <a:latin typeface="Times New Roman"/>
                <a:cs typeface="Times New Roman"/>
              </a:rPr>
              <a:t>t</a:t>
            </a:r>
            <a:r>
              <a:rPr sz="1950" b="1" i="1" spc="254" baseline="-17094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=</a:t>
            </a:r>
            <a:r>
              <a:rPr sz="2000" b="1" i="1" spc="-20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0</a:t>
            </a:r>
            <a:r>
              <a:rPr sz="2000" b="1" i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y_actual</a:t>
            </a:r>
            <a:r>
              <a:rPr sz="1950" b="1" i="1" baseline="-17094" dirty="0">
                <a:latin typeface="Times New Roman"/>
                <a:cs typeface="Times New Roman"/>
              </a:rPr>
              <a:t>t</a:t>
            </a:r>
            <a:r>
              <a:rPr sz="2000" b="1" i="1" dirty="0">
                <a:latin typeface="Times New Roman"/>
                <a:cs typeface="Times New Roman"/>
              </a:rPr>
              <a:t>=1</a:t>
            </a:r>
            <a:r>
              <a:rPr sz="2000" b="1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(clasificado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positivo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cuando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debe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negativo)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06133" y="1772614"/>
            <a:ext cx="8115300" cy="1916430"/>
          </a:xfrm>
          <a:prstGeom prst="rect">
            <a:avLst/>
          </a:prstGeom>
        </p:spPr>
        <p:txBody>
          <a:bodyPr vert="horz" wrap="square" lIns="0" tIns="40640" rIns="0" bIns="0" rtlCol="0">
            <a:spAutoFit/>
          </a:bodyPr>
          <a:lstStyle/>
          <a:p>
            <a:pPr marL="348615" indent="-285115">
              <a:lnSpc>
                <a:spcPct val="100000"/>
              </a:lnSpc>
              <a:spcBef>
                <a:spcPts val="320"/>
              </a:spcBef>
              <a:buFont typeface="Times New Roman"/>
              <a:buChar char="–"/>
              <a:tabLst>
                <a:tab pos="348615" algn="l"/>
                <a:tab pos="349250" algn="l"/>
              </a:tabLst>
            </a:pPr>
            <a:r>
              <a:rPr sz="1800" i="1" dirty="0">
                <a:latin typeface="Times New Roman"/>
                <a:cs typeface="Times New Roman"/>
              </a:rPr>
              <a:t>e(t)=</a:t>
            </a:r>
            <a:r>
              <a:rPr sz="1800" i="1" spc="4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y</a:t>
            </a:r>
            <a:r>
              <a:rPr sz="1800" i="1" baseline="-13888" dirty="0">
                <a:latin typeface="Times New Roman"/>
                <a:cs typeface="Times New Roman"/>
              </a:rPr>
              <a:t>t</a:t>
            </a:r>
            <a:r>
              <a:rPr sz="1800" i="1" dirty="0">
                <a:latin typeface="Times New Roman"/>
                <a:cs typeface="Times New Roman"/>
              </a:rPr>
              <a:t>-</a:t>
            </a:r>
            <a:r>
              <a:rPr sz="1800" i="1" spc="5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y_actual</a:t>
            </a:r>
            <a:r>
              <a:rPr sz="1800" i="1" spc="-15" baseline="-13888" dirty="0">
                <a:latin typeface="Times New Roman"/>
                <a:cs typeface="Times New Roman"/>
              </a:rPr>
              <a:t>t</a:t>
            </a:r>
            <a:r>
              <a:rPr sz="1800" i="1" spc="-10" dirty="0">
                <a:latin typeface="Times New Roman"/>
                <a:cs typeface="Times New Roman"/>
              </a:rPr>
              <a:t>=-</a:t>
            </a:r>
            <a:r>
              <a:rPr sz="1800" i="1" spc="-5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  <a:p>
            <a:pPr marL="348615" indent="-285115">
              <a:lnSpc>
                <a:spcPct val="100000"/>
              </a:lnSpc>
              <a:spcBef>
                <a:spcPts val="235"/>
              </a:spcBef>
              <a:buFont typeface="Times New Roman"/>
              <a:buChar char="–"/>
              <a:tabLst>
                <a:tab pos="348615" algn="l"/>
                <a:tab pos="349250" algn="l"/>
                <a:tab pos="2773045" algn="l"/>
                <a:tab pos="3274695" algn="l"/>
              </a:tabLst>
            </a:pPr>
            <a:r>
              <a:rPr sz="1800" dirty="0">
                <a:latin typeface="Symbol"/>
                <a:cs typeface="Symbol"/>
              </a:rPr>
              <a:t>�</a:t>
            </a:r>
            <a:r>
              <a:rPr sz="1800" i="1" dirty="0">
                <a:latin typeface="Times New Roman"/>
                <a:cs typeface="Times New Roman"/>
              </a:rPr>
              <a:t>w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900" i="1" dirty="0">
                <a:latin typeface="Symbol"/>
                <a:cs typeface="Symbol"/>
              </a:rPr>
              <a:t></a:t>
            </a:r>
            <a:r>
              <a:rPr sz="1900" spc="-85" dirty="0">
                <a:latin typeface="Times New Roman"/>
                <a:cs typeface="Times New Roman"/>
              </a:rPr>
              <a:t> </a:t>
            </a:r>
            <a:r>
              <a:rPr sz="1900" i="1" spc="-595" dirty="0">
                <a:latin typeface="Symbol"/>
                <a:cs typeface="Symbol"/>
              </a:rPr>
              <a:t>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ti</a:t>
            </a:r>
            <a:r>
              <a:rPr sz="1800" i="1" spc="202" baseline="-13888" dirty="0">
                <a:latin typeface="Times New Roman"/>
                <a:cs typeface="Times New Roman"/>
              </a:rPr>
              <a:t> </a:t>
            </a:r>
            <a:r>
              <a:rPr sz="1900" i="1" spc="-595" dirty="0">
                <a:latin typeface="Symbol"/>
                <a:cs typeface="Symbol"/>
              </a:rPr>
              <a:t>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e(t)=-</a:t>
            </a:r>
            <a:r>
              <a:rPr sz="1900" i="1" dirty="0">
                <a:latin typeface="Symbol"/>
                <a:cs typeface="Symbol"/>
              </a:rPr>
              <a:t></a:t>
            </a:r>
            <a:r>
              <a:rPr sz="1900" spc="-40" dirty="0">
                <a:latin typeface="Times New Roman"/>
                <a:cs typeface="Times New Roman"/>
              </a:rPr>
              <a:t> </a:t>
            </a:r>
            <a:r>
              <a:rPr sz="1900" i="1" spc="-595" dirty="0">
                <a:latin typeface="Symbol"/>
                <a:cs typeface="Symbol"/>
              </a:rPr>
              <a:t>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ti</a:t>
            </a:r>
            <a:r>
              <a:rPr sz="1800" i="1" baseline="-13888" dirty="0">
                <a:latin typeface="Times New Roman"/>
                <a:cs typeface="Times New Roman"/>
              </a:rPr>
              <a:t>	</a:t>
            </a:r>
            <a:r>
              <a:rPr sz="1800" i="1" spc="-50" dirty="0">
                <a:latin typeface="Times New Roman"/>
                <a:cs typeface="Times New Roman"/>
              </a:rPr>
              <a:t>y</a:t>
            </a:r>
            <a:r>
              <a:rPr sz="1800" i="1" dirty="0">
                <a:latin typeface="Times New Roman"/>
                <a:cs typeface="Times New Roman"/>
              </a:rPr>
              <a:t>	</a:t>
            </a:r>
            <a:r>
              <a:rPr sz="1800" dirty="0">
                <a:latin typeface="Symbol"/>
                <a:cs typeface="Symbol"/>
              </a:rPr>
              <a:t>�</a:t>
            </a:r>
            <a:r>
              <a:rPr sz="1800" i="1" dirty="0">
                <a:latin typeface="Times New Roman"/>
                <a:cs typeface="Times New Roman"/>
              </a:rPr>
              <a:t>w</a:t>
            </a:r>
            <a:r>
              <a:rPr sz="1800" i="1" baseline="-13888" dirty="0">
                <a:latin typeface="Times New Roman"/>
                <a:cs typeface="Times New Roman"/>
              </a:rPr>
              <a:t>0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900" i="1" dirty="0">
                <a:latin typeface="Symbol"/>
                <a:cs typeface="Symbol"/>
              </a:rPr>
              <a:t></a:t>
            </a:r>
            <a:r>
              <a:rPr sz="1900" spc="-45" dirty="0">
                <a:latin typeface="Times New Roman"/>
                <a:cs typeface="Times New Roman"/>
              </a:rPr>
              <a:t> </a:t>
            </a:r>
            <a:r>
              <a:rPr sz="1900" i="1" spc="-595" dirty="0">
                <a:latin typeface="Symbol"/>
                <a:cs typeface="Symbol"/>
              </a:rPr>
              <a:t></a:t>
            </a:r>
            <a:r>
              <a:rPr sz="1900" spc="-2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e(t)=-</a:t>
            </a:r>
            <a:r>
              <a:rPr sz="1900" i="1" spc="-50" dirty="0">
                <a:latin typeface="Symbol"/>
                <a:cs typeface="Symbol"/>
              </a:rPr>
              <a:t></a:t>
            </a:r>
            <a:endParaRPr sz="1900">
              <a:latin typeface="Symbol"/>
              <a:cs typeface="Symbol"/>
            </a:endParaRPr>
          </a:p>
          <a:p>
            <a:pPr marL="348615" indent="-285115">
              <a:lnSpc>
                <a:spcPct val="100000"/>
              </a:lnSpc>
              <a:spcBef>
                <a:spcPts val="340"/>
              </a:spcBef>
              <a:buChar char="–"/>
              <a:tabLst>
                <a:tab pos="348615" algn="l"/>
                <a:tab pos="349250" algn="l"/>
              </a:tabLst>
            </a:pP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disminuyen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pesos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entradas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activas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sesgo: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ti</a:t>
            </a:r>
            <a:r>
              <a:rPr sz="1800" i="1" dirty="0">
                <a:latin typeface="Times New Roman"/>
                <a:cs typeface="Times New Roman"/>
              </a:rPr>
              <a:t>=1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ent.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w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dirty="0">
                <a:latin typeface="Times New Roman"/>
                <a:cs typeface="Times New Roman"/>
              </a:rPr>
              <a:t>(t+1)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w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dirty="0">
                <a:latin typeface="Times New Roman"/>
                <a:cs typeface="Times New Roman"/>
              </a:rPr>
              <a:t>(t)-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900" i="1" spc="-50" dirty="0">
                <a:latin typeface="Symbol"/>
                <a:cs typeface="Symbol"/>
              </a:rPr>
              <a:t></a:t>
            </a:r>
            <a:endParaRPr sz="1900">
              <a:latin typeface="Symbol"/>
              <a:cs typeface="Symbol"/>
            </a:endParaRPr>
          </a:p>
          <a:p>
            <a:pPr marL="348615" indent="-285115">
              <a:lnSpc>
                <a:spcPct val="100000"/>
              </a:lnSpc>
              <a:spcBef>
                <a:spcPts val="409"/>
              </a:spcBef>
              <a:buChar char="–"/>
              <a:tabLst>
                <a:tab pos="348615" algn="l"/>
                <a:tab pos="349250" algn="l"/>
              </a:tabLst>
            </a:pP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modifican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pesos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entradas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negativas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(si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ti</a:t>
            </a:r>
            <a:r>
              <a:rPr sz="1800" i="1" dirty="0">
                <a:latin typeface="Times New Roman"/>
                <a:cs typeface="Times New Roman"/>
              </a:rPr>
              <a:t>=0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entonces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w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dirty="0">
                <a:latin typeface="Times New Roman"/>
                <a:cs typeface="Times New Roman"/>
              </a:rPr>
              <a:t>(t+1)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800" i="1" spc="-10" dirty="0">
                <a:latin typeface="Times New Roman"/>
                <a:cs typeface="Times New Roman"/>
              </a:rPr>
              <a:t> w</a:t>
            </a:r>
            <a:r>
              <a:rPr sz="1800" i="1" spc="-15" baseline="-13888" dirty="0">
                <a:latin typeface="Times New Roman"/>
                <a:cs typeface="Times New Roman"/>
              </a:rPr>
              <a:t>i</a:t>
            </a:r>
            <a:r>
              <a:rPr sz="1800" i="1" spc="-10" dirty="0">
                <a:latin typeface="Times New Roman"/>
                <a:cs typeface="Times New Roman"/>
              </a:rPr>
              <a:t>(t)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348615" marR="43180" indent="-285750">
              <a:lnSpc>
                <a:spcPct val="102200"/>
              </a:lnSpc>
              <a:spcBef>
                <a:spcPts val="385"/>
              </a:spcBef>
              <a:buChar char="–"/>
              <a:tabLst>
                <a:tab pos="348615" algn="l"/>
                <a:tab pos="349250" algn="l"/>
              </a:tabLst>
            </a:pPr>
            <a:r>
              <a:rPr sz="1800" dirty="0">
                <a:latin typeface="Times New Roman"/>
                <a:cs typeface="Times New Roman"/>
              </a:rPr>
              <a:t>disminuyendo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pesos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entradas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positivas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aumenta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posibilidad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la </a:t>
            </a:r>
            <a:r>
              <a:rPr sz="1800" dirty="0">
                <a:latin typeface="Times New Roman"/>
                <a:cs typeface="Times New Roman"/>
              </a:rPr>
              <a:t>salida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sea</a:t>
            </a:r>
            <a:r>
              <a:rPr sz="1800" spc="-10" dirty="0">
                <a:latin typeface="Times New Roman"/>
                <a:cs typeface="Times New Roman"/>
              </a:rPr>
              <a:t> negativa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1277937" y="4538662"/>
            <a:ext cx="2218055" cy="776605"/>
            <a:chOff x="1277937" y="4538662"/>
            <a:chExt cx="2218055" cy="776605"/>
          </a:xfrm>
        </p:grpSpPr>
        <p:sp>
          <p:nvSpPr>
            <p:cNvPr id="11" name="object 11"/>
            <p:cNvSpPr/>
            <p:nvPr/>
          </p:nvSpPr>
          <p:spPr>
            <a:xfrm>
              <a:off x="2835275" y="4633912"/>
              <a:ext cx="655955" cy="647700"/>
            </a:xfrm>
            <a:custGeom>
              <a:avLst/>
              <a:gdLst/>
              <a:ahLst/>
              <a:cxnLst/>
              <a:rect l="l" t="t" r="r" b="b"/>
              <a:pathLst>
                <a:path w="655954" h="647700">
                  <a:moveTo>
                    <a:pt x="0" y="323850"/>
                  </a:moveTo>
                  <a:lnTo>
                    <a:pt x="3554" y="275993"/>
                  </a:lnTo>
                  <a:lnTo>
                    <a:pt x="13879" y="230317"/>
                  </a:lnTo>
                  <a:lnTo>
                    <a:pt x="30468" y="187323"/>
                  </a:lnTo>
                  <a:lnTo>
                    <a:pt x="52813" y="147510"/>
                  </a:lnTo>
                  <a:lnTo>
                    <a:pt x="80408" y="111380"/>
                  </a:lnTo>
                  <a:lnTo>
                    <a:pt x="112745" y="79434"/>
                  </a:lnTo>
                  <a:lnTo>
                    <a:pt x="149318" y="52174"/>
                  </a:lnTo>
                  <a:lnTo>
                    <a:pt x="189618" y="30099"/>
                  </a:lnTo>
                  <a:lnTo>
                    <a:pt x="233140" y="13711"/>
                  </a:lnTo>
                  <a:lnTo>
                    <a:pt x="279376" y="3511"/>
                  </a:lnTo>
                  <a:lnTo>
                    <a:pt x="327819" y="0"/>
                  </a:lnTo>
                  <a:lnTo>
                    <a:pt x="376261" y="3511"/>
                  </a:lnTo>
                  <a:lnTo>
                    <a:pt x="422497" y="13711"/>
                  </a:lnTo>
                  <a:lnTo>
                    <a:pt x="466019" y="30099"/>
                  </a:lnTo>
                  <a:lnTo>
                    <a:pt x="506319" y="52174"/>
                  </a:lnTo>
                  <a:lnTo>
                    <a:pt x="542892" y="79434"/>
                  </a:lnTo>
                  <a:lnTo>
                    <a:pt x="575229" y="111380"/>
                  </a:lnTo>
                  <a:lnTo>
                    <a:pt x="602824" y="147510"/>
                  </a:lnTo>
                  <a:lnTo>
                    <a:pt x="625169" y="187323"/>
                  </a:lnTo>
                  <a:lnTo>
                    <a:pt x="641758" y="230317"/>
                  </a:lnTo>
                  <a:lnTo>
                    <a:pt x="652083" y="275993"/>
                  </a:lnTo>
                  <a:lnTo>
                    <a:pt x="655638" y="323850"/>
                  </a:lnTo>
                  <a:lnTo>
                    <a:pt x="652083" y="371706"/>
                  </a:lnTo>
                  <a:lnTo>
                    <a:pt x="641758" y="417382"/>
                  </a:lnTo>
                  <a:lnTo>
                    <a:pt x="625169" y="460376"/>
                  </a:lnTo>
                  <a:lnTo>
                    <a:pt x="602824" y="500189"/>
                  </a:lnTo>
                  <a:lnTo>
                    <a:pt x="575229" y="536319"/>
                  </a:lnTo>
                  <a:lnTo>
                    <a:pt x="542892" y="568265"/>
                  </a:lnTo>
                  <a:lnTo>
                    <a:pt x="506319" y="595525"/>
                  </a:lnTo>
                  <a:lnTo>
                    <a:pt x="466019" y="617600"/>
                  </a:lnTo>
                  <a:lnTo>
                    <a:pt x="422497" y="633988"/>
                  </a:lnTo>
                  <a:lnTo>
                    <a:pt x="376261" y="644188"/>
                  </a:lnTo>
                  <a:lnTo>
                    <a:pt x="327819" y="647700"/>
                  </a:lnTo>
                  <a:lnTo>
                    <a:pt x="279376" y="644188"/>
                  </a:lnTo>
                  <a:lnTo>
                    <a:pt x="233140" y="633988"/>
                  </a:lnTo>
                  <a:lnTo>
                    <a:pt x="189618" y="617600"/>
                  </a:lnTo>
                  <a:lnTo>
                    <a:pt x="149318" y="595525"/>
                  </a:lnTo>
                  <a:lnTo>
                    <a:pt x="112745" y="568265"/>
                  </a:lnTo>
                  <a:lnTo>
                    <a:pt x="80408" y="536319"/>
                  </a:lnTo>
                  <a:lnTo>
                    <a:pt x="52813" y="500189"/>
                  </a:lnTo>
                  <a:lnTo>
                    <a:pt x="30468" y="460376"/>
                  </a:lnTo>
                  <a:lnTo>
                    <a:pt x="13879" y="417382"/>
                  </a:lnTo>
                  <a:lnTo>
                    <a:pt x="3554" y="371706"/>
                  </a:lnTo>
                  <a:lnTo>
                    <a:pt x="0" y="3238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282700" y="4681537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80">
                  <a:moveTo>
                    <a:pt x="0" y="0"/>
                  </a:moveTo>
                  <a:lnTo>
                    <a:pt x="639763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922462" y="4543425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282700" y="5310187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80">
                  <a:moveTo>
                    <a:pt x="0" y="0"/>
                  </a:moveTo>
                  <a:lnTo>
                    <a:pt x="639763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1925637" y="4519676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1,4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922462" y="5164137"/>
            <a:ext cx="317500" cy="276225"/>
          </a:xfrm>
          <a:custGeom>
            <a:avLst/>
            <a:gdLst/>
            <a:ahLst/>
            <a:cxnLst/>
            <a:rect l="l" t="t" r="r" b="b"/>
            <a:pathLst>
              <a:path w="317500" h="276225">
                <a:moveTo>
                  <a:pt x="0" y="138112"/>
                </a:moveTo>
                <a:lnTo>
                  <a:pt x="8093" y="94458"/>
                </a:lnTo>
                <a:lnTo>
                  <a:pt x="30629" y="56545"/>
                </a:lnTo>
                <a:lnTo>
                  <a:pt x="64994" y="26647"/>
                </a:lnTo>
                <a:lnTo>
                  <a:pt x="108572" y="7041"/>
                </a:lnTo>
                <a:lnTo>
                  <a:pt x="158750" y="0"/>
                </a:lnTo>
                <a:lnTo>
                  <a:pt x="208927" y="7041"/>
                </a:lnTo>
                <a:lnTo>
                  <a:pt x="252505" y="26647"/>
                </a:lnTo>
                <a:lnTo>
                  <a:pt x="286870" y="56545"/>
                </a:lnTo>
                <a:lnTo>
                  <a:pt x="309406" y="94458"/>
                </a:lnTo>
                <a:lnTo>
                  <a:pt x="317500" y="138112"/>
                </a:lnTo>
                <a:lnTo>
                  <a:pt x="309406" y="181766"/>
                </a:lnTo>
                <a:lnTo>
                  <a:pt x="286870" y="219679"/>
                </a:lnTo>
                <a:lnTo>
                  <a:pt x="252505" y="249577"/>
                </a:lnTo>
                <a:lnTo>
                  <a:pt x="208927" y="269183"/>
                </a:lnTo>
                <a:lnTo>
                  <a:pt x="158750" y="276225"/>
                </a:lnTo>
                <a:lnTo>
                  <a:pt x="108572" y="269183"/>
                </a:lnTo>
                <a:lnTo>
                  <a:pt x="64994" y="249577"/>
                </a:lnTo>
                <a:lnTo>
                  <a:pt x="30629" y="219679"/>
                </a:lnTo>
                <a:lnTo>
                  <a:pt x="8093" y="181766"/>
                </a:lnTo>
                <a:lnTo>
                  <a:pt x="0" y="138112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1925637" y="5138420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0,2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1296987" y="4676775"/>
            <a:ext cx="2649855" cy="1297305"/>
            <a:chOff x="1296987" y="4676775"/>
            <a:chExt cx="2649855" cy="1297305"/>
          </a:xfrm>
        </p:grpSpPr>
        <p:sp>
          <p:nvSpPr>
            <p:cNvPr id="19" name="object 19"/>
            <p:cNvSpPr/>
            <p:nvPr/>
          </p:nvSpPr>
          <p:spPr>
            <a:xfrm>
              <a:off x="2239962" y="4681537"/>
              <a:ext cx="627380" cy="250825"/>
            </a:xfrm>
            <a:custGeom>
              <a:avLst/>
              <a:gdLst/>
              <a:ahLst/>
              <a:cxnLst/>
              <a:rect l="l" t="t" r="r" b="b"/>
              <a:pathLst>
                <a:path w="627380" h="250825">
                  <a:moveTo>
                    <a:pt x="0" y="0"/>
                  </a:moveTo>
                  <a:lnTo>
                    <a:pt x="627062" y="2508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239962" y="5048249"/>
              <a:ext cx="584200" cy="233679"/>
            </a:xfrm>
            <a:custGeom>
              <a:avLst/>
              <a:gdLst/>
              <a:ahLst/>
              <a:cxnLst/>
              <a:rect l="l" t="t" r="r" b="b"/>
              <a:pathLst>
                <a:path w="584200" h="233679">
                  <a:moveTo>
                    <a:pt x="0" y="233363"/>
                  </a:moveTo>
                  <a:lnTo>
                    <a:pt x="58420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490912" y="4932363"/>
              <a:ext cx="450850" cy="5080"/>
            </a:xfrm>
            <a:custGeom>
              <a:avLst/>
              <a:gdLst/>
              <a:ahLst/>
              <a:cxnLst/>
              <a:rect l="l" t="t" r="r" b="b"/>
              <a:pathLst>
                <a:path w="450850" h="5079">
                  <a:moveTo>
                    <a:pt x="0" y="4762"/>
                  </a:moveTo>
                  <a:lnTo>
                    <a:pt x="45085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301750" y="5838824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80">
                  <a:moveTo>
                    <a:pt x="0" y="0"/>
                  </a:moveTo>
                  <a:lnTo>
                    <a:pt x="639763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941512" y="5692775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626427" y="4912867"/>
            <a:ext cx="642620" cy="10801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 indent="28575">
              <a:lnSpc>
                <a:spcPct val="144200"/>
              </a:lnSpc>
              <a:spcBef>
                <a:spcPts val="100"/>
              </a:spcBef>
            </a:pPr>
            <a:r>
              <a:rPr sz="1800" i="1" spc="-20" dirty="0">
                <a:latin typeface="Times New Roman"/>
                <a:cs typeface="Times New Roman"/>
              </a:rPr>
              <a:t>x</a:t>
            </a:r>
            <a:r>
              <a:rPr sz="1800" i="1" spc="-30" baseline="-13888" dirty="0">
                <a:latin typeface="Times New Roman"/>
                <a:cs typeface="Times New Roman"/>
              </a:rPr>
              <a:t>2</a:t>
            </a:r>
            <a:r>
              <a:rPr sz="2400" i="1" spc="-20" dirty="0">
                <a:latin typeface="Times New Roman"/>
                <a:cs typeface="Times New Roman"/>
              </a:rPr>
              <a:t>=0 </a:t>
            </a:r>
            <a:r>
              <a:rPr sz="1800" i="1" spc="-20" dirty="0">
                <a:latin typeface="Times New Roman"/>
                <a:cs typeface="Times New Roman"/>
              </a:rPr>
              <a:t>x</a:t>
            </a:r>
            <a:r>
              <a:rPr sz="1800" i="1" spc="-30" baseline="-13888" dirty="0">
                <a:latin typeface="Times New Roman"/>
                <a:cs typeface="Times New Roman"/>
              </a:rPr>
              <a:t>3</a:t>
            </a:r>
            <a:r>
              <a:rPr sz="2400" i="1" spc="-20" dirty="0">
                <a:latin typeface="Times New Roman"/>
                <a:cs typeface="Times New Roman"/>
              </a:rPr>
              <a:t>=1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39127" y="4483100"/>
            <a:ext cx="5226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0" dirty="0">
                <a:latin typeface="Times New Roman"/>
                <a:cs typeface="Times New Roman"/>
              </a:rPr>
              <a:t>x</a:t>
            </a:r>
            <a:r>
              <a:rPr sz="1800" i="1" spc="-30" baseline="-13888" dirty="0">
                <a:latin typeface="Times New Roman"/>
                <a:cs typeface="Times New Roman"/>
              </a:rPr>
              <a:t>1</a:t>
            </a:r>
            <a:r>
              <a:rPr sz="1800" i="1" spc="-20" dirty="0">
                <a:latin typeface="Times New Roman"/>
                <a:cs typeface="Times New Roman"/>
              </a:rPr>
              <a:t>=1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944687" y="5668771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0,4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27" name="object 27"/>
          <p:cNvGrpSpPr/>
          <p:nvPr/>
        </p:nvGrpSpPr>
        <p:grpSpPr>
          <a:xfrm>
            <a:off x="2030412" y="4151312"/>
            <a:ext cx="875030" cy="1663700"/>
            <a:chOff x="2030412" y="4151312"/>
            <a:chExt cx="875030" cy="1663700"/>
          </a:xfrm>
        </p:grpSpPr>
        <p:sp>
          <p:nvSpPr>
            <p:cNvPr id="28" name="object 28"/>
            <p:cNvSpPr/>
            <p:nvPr/>
          </p:nvSpPr>
          <p:spPr>
            <a:xfrm>
              <a:off x="2270125" y="5183187"/>
              <a:ext cx="630555" cy="627380"/>
            </a:xfrm>
            <a:custGeom>
              <a:avLst/>
              <a:gdLst/>
              <a:ahLst/>
              <a:cxnLst/>
              <a:rect l="l" t="t" r="r" b="b"/>
              <a:pathLst>
                <a:path w="630555" h="627379">
                  <a:moveTo>
                    <a:pt x="0" y="627062"/>
                  </a:moveTo>
                  <a:lnTo>
                    <a:pt x="63023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035175" y="4156075"/>
              <a:ext cx="431800" cy="339725"/>
            </a:xfrm>
            <a:custGeom>
              <a:avLst/>
              <a:gdLst/>
              <a:ahLst/>
              <a:cxnLst/>
              <a:rect l="l" t="t" r="r" b="b"/>
              <a:pathLst>
                <a:path w="431800" h="339725">
                  <a:moveTo>
                    <a:pt x="0" y="169862"/>
                  </a:moveTo>
                  <a:lnTo>
                    <a:pt x="5702" y="130914"/>
                  </a:lnTo>
                  <a:lnTo>
                    <a:pt x="21944" y="95161"/>
                  </a:lnTo>
                  <a:lnTo>
                    <a:pt x="47430" y="63622"/>
                  </a:lnTo>
                  <a:lnTo>
                    <a:pt x="80865" y="37316"/>
                  </a:lnTo>
                  <a:lnTo>
                    <a:pt x="120952" y="17265"/>
                  </a:lnTo>
                  <a:lnTo>
                    <a:pt x="166396" y="4486"/>
                  </a:lnTo>
                  <a:lnTo>
                    <a:pt x="215900" y="0"/>
                  </a:lnTo>
                  <a:lnTo>
                    <a:pt x="265403" y="4486"/>
                  </a:lnTo>
                  <a:lnTo>
                    <a:pt x="310847" y="17265"/>
                  </a:lnTo>
                  <a:lnTo>
                    <a:pt x="350934" y="37316"/>
                  </a:lnTo>
                  <a:lnTo>
                    <a:pt x="384369" y="63622"/>
                  </a:lnTo>
                  <a:lnTo>
                    <a:pt x="409855" y="95161"/>
                  </a:lnTo>
                  <a:lnTo>
                    <a:pt x="426097" y="130914"/>
                  </a:lnTo>
                  <a:lnTo>
                    <a:pt x="431800" y="169862"/>
                  </a:lnTo>
                  <a:lnTo>
                    <a:pt x="426097" y="208810"/>
                  </a:lnTo>
                  <a:lnTo>
                    <a:pt x="409855" y="244563"/>
                  </a:lnTo>
                  <a:lnTo>
                    <a:pt x="384369" y="276102"/>
                  </a:lnTo>
                  <a:lnTo>
                    <a:pt x="350934" y="302408"/>
                  </a:lnTo>
                  <a:lnTo>
                    <a:pt x="310847" y="322459"/>
                  </a:lnTo>
                  <a:lnTo>
                    <a:pt x="265403" y="335238"/>
                  </a:lnTo>
                  <a:lnTo>
                    <a:pt x="215900" y="339725"/>
                  </a:lnTo>
                  <a:lnTo>
                    <a:pt x="166396" y="335238"/>
                  </a:lnTo>
                  <a:lnTo>
                    <a:pt x="120952" y="322459"/>
                  </a:lnTo>
                  <a:lnTo>
                    <a:pt x="80865" y="302408"/>
                  </a:lnTo>
                  <a:lnTo>
                    <a:pt x="47430" y="276102"/>
                  </a:lnTo>
                  <a:lnTo>
                    <a:pt x="21944" y="244563"/>
                  </a:lnTo>
                  <a:lnTo>
                    <a:pt x="5702" y="208810"/>
                  </a:lnTo>
                  <a:lnTo>
                    <a:pt x="0" y="16986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3693477" y="4595876"/>
            <a:ext cx="3956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y=1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569652" y="5456118"/>
            <a:ext cx="220979" cy="4438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750" b="1" spc="-240" dirty="0">
                <a:solidFill>
                  <a:srgbClr val="990000"/>
                </a:solidFill>
                <a:latin typeface="Symbol"/>
                <a:cs typeface="Symbol"/>
              </a:rPr>
              <a:t></a:t>
            </a:r>
            <a:endParaRPr sz="2750">
              <a:latin typeface="Symbol"/>
              <a:cs typeface="Symbo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81953" y="3566555"/>
            <a:ext cx="4056379" cy="896619"/>
          </a:xfrm>
          <a:prstGeom prst="rect">
            <a:avLst/>
          </a:prstGeom>
        </p:spPr>
        <p:txBody>
          <a:bodyPr vert="horz" wrap="square" lIns="0" tIns="1657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5"/>
              </a:spcBef>
            </a:pPr>
            <a:r>
              <a:rPr sz="2000" dirty="0">
                <a:latin typeface="Times New Roman"/>
                <a:cs typeface="Times New Roman"/>
              </a:rPr>
              <a:t>Ejemplo: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(Xt,yt)=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((1,0,1),0)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Symbol"/>
                <a:cs typeface="Symbol"/>
              </a:rPr>
              <a:t></a:t>
            </a:r>
            <a:r>
              <a:rPr sz="2000" spc="-10" dirty="0">
                <a:latin typeface="Times New Roman"/>
                <a:cs typeface="Times New Roman"/>
              </a:rPr>
              <a:t>=0,1</a:t>
            </a:r>
            <a:endParaRPr sz="2000">
              <a:latin typeface="Times New Roman"/>
              <a:cs typeface="Times New Roman"/>
            </a:endParaRPr>
          </a:p>
          <a:p>
            <a:pPr marR="309880" algn="ctr">
              <a:lnSpc>
                <a:spcPct val="100000"/>
              </a:lnSpc>
              <a:spcBef>
                <a:spcPts val="1090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25" dirty="0">
                <a:latin typeface="Times New Roman"/>
                <a:cs typeface="Times New Roman"/>
              </a:rPr>
              <a:t>1,4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2466975" y="4356100"/>
            <a:ext cx="714375" cy="282575"/>
          </a:xfrm>
          <a:custGeom>
            <a:avLst/>
            <a:gdLst/>
            <a:ahLst/>
            <a:cxnLst/>
            <a:rect l="l" t="t" r="r" b="b"/>
            <a:pathLst>
              <a:path w="714375" h="282575">
                <a:moveTo>
                  <a:pt x="0" y="0"/>
                </a:moveTo>
                <a:lnTo>
                  <a:pt x="714375" y="282575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445000" y="5083176"/>
            <a:ext cx="752475" cy="85725"/>
          </a:xfrm>
          <a:custGeom>
            <a:avLst/>
            <a:gdLst/>
            <a:ahLst/>
            <a:cxnLst/>
            <a:rect l="l" t="t" r="r" b="b"/>
            <a:pathLst>
              <a:path w="752475" h="85725">
                <a:moveTo>
                  <a:pt x="666750" y="57149"/>
                </a:moveTo>
                <a:lnTo>
                  <a:pt x="666750" y="85725"/>
                </a:lnTo>
                <a:lnTo>
                  <a:pt x="723900" y="57150"/>
                </a:lnTo>
                <a:lnTo>
                  <a:pt x="666750" y="57149"/>
                </a:lnTo>
                <a:close/>
              </a:path>
              <a:path w="752475" h="85725">
                <a:moveTo>
                  <a:pt x="666750" y="28574"/>
                </a:moveTo>
                <a:lnTo>
                  <a:pt x="666750" y="57149"/>
                </a:lnTo>
                <a:lnTo>
                  <a:pt x="681037" y="57150"/>
                </a:lnTo>
                <a:lnTo>
                  <a:pt x="681037" y="28575"/>
                </a:lnTo>
                <a:lnTo>
                  <a:pt x="666750" y="28574"/>
                </a:lnTo>
                <a:close/>
              </a:path>
              <a:path w="752475" h="85725">
                <a:moveTo>
                  <a:pt x="666750" y="0"/>
                </a:moveTo>
                <a:lnTo>
                  <a:pt x="666750" y="28574"/>
                </a:lnTo>
                <a:lnTo>
                  <a:pt x="681037" y="28575"/>
                </a:lnTo>
                <a:lnTo>
                  <a:pt x="681037" y="57150"/>
                </a:lnTo>
                <a:lnTo>
                  <a:pt x="723902" y="57148"/>
                </a:lnTo>
                <a:lnTo>
                  <a:pt x="752475" y="42862"/>
                </a:lnTo>
                <a:lnTo>
                  <a:pt x="666750" y="0"/>
                </a:lnTo>
                <a:close/>
              </a:path>
              <a:path w="752475" h="85725">
                <a:moveTo>
                  <a:pt x="0" y="28573"/>
                </a:moveTo>
                <a:lnTo>
                  <a:pt x="0" y="57148"/>
                </a:lnTo>
                <a:lnTo>
                  <a:pt x="666750" y="57149"/>
                </a:lnTo>
                <a:lnTo>
                  <a:pt x="666750" y="28574"/>
                </a:lnTo>
                <a:lnTo>
                  <a:pt x="0" y="28573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" name="object 35"/>
          <p:cNvGrpSpPr/>
          <p:nvPr/>
        </p:nvGrpSpPr>
        <p:grpSpPr>
          <a:xfrm>
            <a:off x="5902325" y="4492625"/>
            <a:ext cx="2218055" cy="906780"/>
            <a:chOff x="5902325" y="4492625"/>
            <a:chExt cx="2218055" cy="906780"/>
          </a:xfrm>
        </p:grpSpPr>
        <p:sp>
          <p:nvSpPr>
            <p:cNvPr id="36" name="object 36"/>
            <p:cNvSpPr/>
            <p:nvPr/>
          </p:nvSpPr>
          <p:spPr>
            <a:xfrm>
              <a:off x="7459662" y="4587876"/>
              <a:ext cx="655955" cy="647700"/>
            </a:xfrm>
            <a:custGeom>
              <a:avLst/>
              <a:gdLst/>
              <a:ahLst/>
              <a:cxnLst/>
              <a:rect l="l" t="t" r="r" b="b"/>
              <a:pathLst>
                <a:path w="655954" h="647700">
                  <a:moveTo>
                    <a:pt x="0" y="323850"/>
                  </a:moveTo>
                  <a:lnTo>
                    <a:pt x="3554" y="275993"/>
                  </a:lnTo>
                  <a:lnTo>
                    <a:pt x="13879" y="230317"/>
                  </a:lnTo>
                  <a:lnTo>
                    <a:pt x="30468" y="187323"/>
                  </a:lnTo>
                  <a:lnTo>
                    <a:pt x="52813" y="147510"/>
                  </a:lnTo>
                  <a:lnTo>
                    <a:pt x="80408" y="111380"/>
                  </a:lnTo>
                  <a:lnTo>
                    <a:pt x="112745" y="79434"/>
                  </a:lnTo>
                  <a:lnTo>
                    <a:pt x="149318" y="52174"/>
                  </a:lnTo>
                  <a:lnTo>
                    <a:pt x="189618" y="30099"/>
                  </a:lnTo>
                  <a:lnTo>
                    <a:pt x="233140" y="13711"/>
                  </a:lnTo>
                  <a:lnTo>
                    <a:pt x="279376" y="3511"/>
                  </a:lnTo>
                  <a:lnTo>
                    <a:pt x="327819" y="0"/>
                  </a:lnTo>
                  <a:lnTo>
                    <a:pt x="376261" y="3511"/>
                  </a:lnTo>
                  <a:lnTo>
                    <a:pt x="422497" y="13711"/>
                  </a:lnTo>
                  <a:lnTo>
                    <a:pt x="466019" y="30099"/>
                  </a:lnTo>
                  <a:lnTo>
                    <a:pt x="506319" y="52174"/>
                  </a:lnTo>
                  <a:lnTo>
                    <a:pt x="542892" y="79434"/>
                  </a:lnTo>
                  <a:lnTo>
                    <a:pt x="575229" y="111380"/>
                  </a:lnTo>
                  <a:lnTo>
                    <a:pt x="602824" y="147510"/>
                  </a:lnTo>
                  <a:lnTo>
                    <a:pt x="625169" y="187323"/>
                  </a:lnTo>
                  <a:lnTo>
                    <a:pt x="641758" y="230317"/>
                  </a:lnTo>
                  <a:lnTo>
                    <a:pt x="652083" y="275993"/>
                  </a:lnTo>
                  <a:lnTo>
                    <a:pt x="655638" y="323850"/>
                  </a:lnTo>
                  <a:lnTo>
                    <a:pt x="652083" y="371706"/>
                  </a:lnTo>
                  <a:lnTo>
                    <a:pt x="641758" y="417382"/>
                  </a:lnTo>
                  <a:lnTo>
                    <a:pt x="625169" y="460376"/>
                  </a:lnTo>
                  <a:lnTo>
                    <a:pt x="602824" y="500189"/>
                  </a:lnTo>
                  <a:lnTo>
                    <a:pt x="575229" y="536319"/>
                  </a:lnTo>
                  <a:lnTo>
                    <a:pt x="542892" y="568265"/>
                  </a:lnTo>
                  <a:lnTo>
                    <a:pt x="506319" y="595525"/>
                  </a:lnTo>
                  <a:lnTo>
                    <a:pt x="466019" y="617600"/>
                  </a:lnTo>
                  <a:lnTo>
                    <a:pt x="422497" y="633988"/>
                  </a:lnTo>
                  <a:lnTo>
                    <a:pt x="376261" y="644188"/>
                  </a:lnTo>
                  <a:lnTo>
                    <a:pt x="327819" y="647700"/>
                  </a:lnTo>
                  <a:lnTo>
                    <a:pt x="279376" y="644188"/>
                  </a:lnTo>
                  <a:lnTo>
                    <a:pt x="233140" y="633988"/>
                  </a:lnTo>
                  <a:lnTo>
                    <a:pt x="189618" y="617600"/>
                  </a:lnTo>
                  <a:lnTo>
                    <a:pt x="149318" y="595525"/>
                  </a:lnTo>
                  <a:lnTo>
                    <a:pt x="112745" y="568265"/>
                  </a:lnTo>
                  <a:lnTo>
                    <a:pt x="80408" y="536319"/>
                  </a:lnTo>
                  <a:lnTo>
                    <a:pt x="52813" y="500189"/>
                  </a:lnTo>
                  <a:lnTo>
                    <a:pt x="30468" y="460376"/>
                  </a:lnTo>
                  <a:lnTo>
                    <a:pt x="13879" y="417382"/>
                  </a:lnTo>
                  <a:lnTo>
                    <a:pt x="3554" y="371706"/>
                  </a:lnTo>
                  <a:lnTo>
                    <a:pt x="0" y="3238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907087" y="4635501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79">
                  <a:moveTo>
                    <a:pt x="0" y="0"/>
                  </a:moveTo>
                  <a:lnTo>
                    <a:pt x="639763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546850" y="4497387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907087" y="5264151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79">
                  <a:moveTo>
                    <a:pt x="0" y="0"/>
                  </a:moveTo>
                  <a:lnTo>
                    <a:pt x="639763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546850" y="5118101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object 41"/>
          <p:cNvSpPr txBox="1"/>
          <p:nvPr/>
        </p:nvSpPr>
        <p:spPr>
          <a:xfrm>
            <a:off x="6550025" y="5092700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0,2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5921375" y="4630738"/>
            <a:ext cx="2649855" cy="1297305"/>
            <a:chOff x="5921375" y="4630738"/>
            <a:chExt cx="2649855" cy="1297305"/>
          </a:xfrm>
        </p:grpSpPr>
        <p:sp>
          <p:nvSpPr>
            <p:cNvPr id="43" name="object 43"/>
            <p:cNvSpPr/>
            <p:nvPr/>
          </p:nvSpPr>
          <p:spPr>
            <a:xfrm>
              <a:off x="6864350" y="4635501"/>
              <a:ext cx="627380" cy="250825"/>
            </a:xfrm>
            <a:custGeom>
              <a:avLst/>
              <a:gdLst/>
              <a:ahLst/>
              <a:cxnLst/>
              <a:rect l="l" t="t" r="r" b="b"/>
              <a:pathLst>
                <a:path w="627379" h="250825">
                  <a:moveTo>
                    <a:pt x="0" y="0"/>
                  </a:moveTo>
                  <a:lnTo>
                    <a:pt x="627063" y="2508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864350" y="5002213"/>
              <a:ext cx="584200" cy="233679"/>
            </a:xfrm>
            <a:custGeom>
              <a:avLst/>
              <a:gdLst/>
              <a:ahLst/>
              <a:cxnLst/>
              <a:rect l="l" t="t" r="r" b="b"/>
              <a:pathLst>
                <a:path w="584200" h="233679">
                  <a:moveTo>
                    <a:pt x="0" y="233363"/>
                  </a:moveTo>
                  <a:lnTo>
                    <a:pt x="58420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15300" y="4886325"/>
              <a:ext cx="450850" cy="5080"/>
            </a:xfrm>
            <a:custGeom>
              <a:avLst/>
              <a:gdLst/>
              <a:ahLst/>
              <a:cxnLst/>
              <a:rect l="l" t="t" r="r" b="b"/>
              <a:pathLst>
                <a:path w="450850" h="5079">
                  <a:moveTo>
                    <a:pt x="0" y="4763"/>
                  </a:moveTo>
                  <a:lnTo>
                    <a:pt x="45085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26137" y="5792787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79">
                  <a:moveTo>
                    <a:pt x="0" y="0"/>
                  </a:moveTo>
                  <a:lnTo>
                    <a:pt x="639763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565900" y="5646737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" name="object 48"/>
          <p:cNvSpPr txBox="1"/>
          <p:nvPr/>
        </p:nvSpPr>
        <p:spPr>
          <a:xfrm>
            <a:off x="5250815" y="4867147"/>
            <a:ext cx="642620" cy="10801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 indent="28575">
              <a:lnSpc>
                <a:spcPct val="144200"/>
              </a:lnSpc>
              <a:spcBef>
                <a:spcPts val="100"/>
              </a:spcBef>
            </a:pPr>
            <a:r>
              <a:rPr sz="1800" i="1" spc="-20" dirty="0">
                <a:latin typeface="Times New Roman"/>
                <a:cs typeface="Times New Roman"/>
              </a:rPr>
              <a:t>x</a:t>
            </a:r>
            <a:r>
              <a:rPr sz="1800" i="1" spc="-30" baseline="-13888" dirty="0">
                <a:latin typeface="Times New Roman"/>
                <a:cs typeface="Times New Roman"/>
              </a:rPr>
              <a:t>2</a:t>
            </a:r>
            <a:r>
              <a:rPr sz="2400" i="1" spc="-20" dirty="0">
                <a:latin typeface="Times New Roman"/>
                <a:cs typeface="Times New Roman"/>
              </a:rPr>
              <a:t>=0 </a:t>
            </a:r>
            <a:r>
              <a:rPr sz="1800" i="1" spc="-20" dirty="0">
                <a:latin typeface="Times New Roman"/>
                <a:cs typeface="Times New Roman"/>
              </a:rPr>
              <a:t>x</a:t>
            </a:r>
            <a:r>
              <a:rPr sz="1800" i="1" spc="-30" baseline="-13888" dirty="0">
                <a:latin typeface="Times New Roman"/>
                <a:cs typeface="Times New Roman"/>
              </a:rPr>
              <a:t>3</a:t>
            </a:r>
            <a:r>
              <a:rPr sz="2400" i="1" spc="-20" dirty="0">
                <a:latin typeface="Times New Roman"/>
                <a:cs typeface="Times New Roman"/>
              </a:rPr>
              <a:t>=1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263515" y="4437379"/>
            <a:ext cx="5226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0" dirty="0">
                <a:latin typeface="Times New Roman"/>
                <a:cs typeface="Times New Roman"/>
              </a:rPr>
              <a:t>x</a:t>
            </a:r>
            <a:r>
              <a:rPr sz="1800" i="1" spc="-30" baseline="-13888" dirty="0">
                <a:latin typeface="Times New Roman"/>
                <a:cs typeface="Times New Roman"/>
              </a:rPr>
              <a:t>1</a:t>
            </a:r>
            <a:r>
              <a:rPr sz="1800" i="1" spc="-20" dirty="0">
                <a:latin typeface="Times New Roman"/>
                <a:cs typeface="Times New Roman"/>
              </a:rPr>
              <a:t>=1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569075" y="5623052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25" dirty="0">
                <a:solidFill>
                  <a:srgbClr val="FF3399"/>
                </a:solidFill>
                <a:latin typeface="Times New Roman"/>
                <a:cs typeface="Times New Roman"/>
              </a:rPr>
              <a:t>0,3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51" name="object 51"/>
          <p:cNvGrpSpPr/>
          <p:nvPr/>
        </p:nvGrpSpPr>
        <p:grpSpPr>
          <a:xfrm>
            <a:off x="6600825" y="4094162"/>
            <a:ext cx="929005" cy="1675130"/>
            <a:chOff x="6600825" y="4094162"/>
            <a:chExt cx="929005" cy="1675130"/>
          </a:xfrm>
        </p:grpSpPr>
        <p:sp>
          <p:nvSpPr>
            <p:cNvPr id="52" name="object 52"/>
            <p:cNvSpPr/>
            <p:nvPr/>
          </p:nvSpPr>
          <p:spPr>
            <a:xfrm>
              <a:off x="6894512" y="5137150"/>
              <a:ext cx="630555" cy="627380"/>
            </a:xfrm>
            <a:custGeom>
              <a:avLst/>
              <a:gdLst/>
              <a:ahLst/>
              <a:cxnLst/>
              <a:rect l="l" t="t" r="r" b="b"/>
              <a:pathLst>
                <a:path w="630554" h="627379">
                  <a:moveTo>
                    <a:pt x="0" y="627063"/>
                  </a:moveTo>
                  <a:lnTo>
                    <a:pt x="63023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605587" y="4098925"/>
              <a:ext cx="431800" cy="339725"/>
            </a:xfrm>
            <a:custGeom>
              <a:avLst/>
              <a:gdLst/>
              <a:ahLst/>
              <a:cxnLst/>
              <a:rect l="l" t="t" r="r" b="b"/>
              <a:pathLst>
                <a:path w="431800" h="339725">
                  <a:moveTo>
                    <a:pt x="0" y="169862"/>
                  </a:moveTo>
                  <a:lnTo>
                    <a:pt x="5702" y="130914"/>
                  </a:lnTo>
                  <a:lnTo>
                    <a:pt x="21944" y="95161"/>
                  </a:lnTo>
                  <a:lnTo>
                    <a:pt x="47430" y="63622"/>
                  </a:lnTo>
                  <a:lnTo>
                    <a:pt x="80865" y="37316"/>
                  </a:lnTo>
                  <a:lnTo>
                    <a:pt x="120952" y="17265"/>
                  </a:lnTo>
                  <a:lnTo>
                    <a:pt x="166396" y="4486"/>
                  </a:lnTo>
                  <a:lnTo>
                    <a:pt x="215900" y="0"/>
                  </a:lnTo>
                  <a:lnTo>
                    <a:pt x="265403" y="4486"/>
                  </a:lnTo>
                  <a:lnTo>
                    <a:pt x="310847" y="17265"/>
                  </a:lnTo>
                  <a:lnTo>
                    <a:pt x="350934" y="37316"/>
                  </a:lnTo>
                  <a:lnTo>
                    <a:pt x="384369" y="63622"/>
                  </a:lnTo>
                  <a:lnTo>
                    <a:pt x="409855" y="95161"/>
                  </a:lnTo>
                  <a:lnTo>
                    <a:pt x="426097" y="130914"/>
                  </a:lnTo>
                  <a:lnTo>
                    <a:pt x="431800" y="169862"/>
                  </a:lnTo>
                  <a:lnTo>
                    <a:pt x="426097" y="208810"/>
                  </a:lnTo>
                  <a:lnTo>
                    <a:pt x="409855" y="244563"/>
                  </a:lnTo>
                  <a:lnTo>
                    <a:pt x="384369" y="276102"/>
                  </a:lnTo>
                  <a:lnTo>
                    <a:pt x="350934" y="302408"/>
                  </a:lnTo>
                  <a:lnTo>
                    <a:pt x="310847" y="322459"/>
                  </a:lnTo>
                  <a:lnTo>
                    <a:pt x="265403" y="335238"/>
                  </a:lnTo>
                  <a:lnTo>
                    <a:pt x="215900" y="339725"/>
                  </a:lnTo>
                  <a:lnTo>
                    <a:pt x="166396" y="335238"/>
                  </a:lnTo>
                  <a:lnTo>
                    <a:pt x="120952" y="322459"/>
                  </a:lnTo>
                  <a:lnTo>
                    <a:pt x="80865" y="302408"/>
                  </a:lnTo>
                  <a:lnTo>
                    <a:pt x="47430" y="276102"/>
                  </a:lnTo>
                  <a:lnTo>
                    <a:pt x="21944" y="244563"/>
                  </a:lnTo>
                  <a:lnTo>
                    <a:pt x="5702" y="208810"/>
                  </a:lnTo>
                  <a:lnTo>
                    <a:pt x="0" y="16986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8194040" y="4412995"/>
            <a:ext cx="3956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y=1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550025" y="4010660"/>
            <a:ext cx="465455" cy="763270"/>
          </a:xfrm>
          <a:prstGeom prst="rect">
            <a:avLst/>
          </a:prstGeom>
        </p:spPr>
        <p:txBody>
          <a:bodyPr vert="horz" wrap="square" lIns="0" tIns="106680" rIns="0" bIns="0" rtlCol="0">
            <a:spAutoFit/>
          </a:bodyPr>
          <a:lstStyle/>
          <a:p>
            <a:pPr marL="90170">
              <a:lnSpc>
                <a:spcPct val="100000"/>
              </a:lnSpc>
              <a:spcBef>
                <a:spcPts val="840"/>
              </a:spcBef>
            </a:pPr>
            <a:r>
              <a:rPr sz="1800" b="1" dirty="0">
                <a:solidFill>
                  <a:srgbClr val="FF3399"/>
                </a:solidFill>
                <a:latin typeface="Times New Roman"/>
                <a:cs typeface="Times New Roman"/>
              </a:rPr>
              <a:t>-</a:t>
            </a:r>
            <a:r>
              <a:rPr sz="1800" b="1" spc="-25" dirty="0">
                <a:solidFill>
                  <a:srgbClr val="FF3399"/>
                </a:solidFill>
                <a:latin typeface="Times New Roman"/>
                <a:cs typeface="Times New Roman"/>
              </a:rPr>
              <a:t>1,5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45"/>
              </a:spcBef>
            </a:pPr>
            <a:r>
              <a:rPr sz="1800" b="1" spc="-25" dirty="0">
                <a:solidFill>
                  <a:srgbClr val="FF3399"/>
                </a:solidFill>
                <a:latin typeface="Times New Roman"/>
                <a:cs typeface="Times New Roman"/>
              </a:rPr>
              <a:t>1,3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7046912" y="4298950"/>
            <a:ext cx="714375" cy="282575"/>
          </a:xfrm>
          <a:custGeom>
            <a:avLst/>
            <a:gdLst/>
            <a:ahLst/>
            <a:cxnLst/>
            <a:rect l="l" t="t" r="r" b="b"/>
            <a:pathLst>
              <a:path w="714375" h="282575">
                <a:moveTo>
                  <a:pt x="0" y="0"/>
                </a:moveTo>
                <a:lnTo>
                  <a:pt x="714375" y="282575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8194040" y="5456118"/>
            <a:ext cx="220979" cy="4438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750" b="1" spc="-240" dirty="0">
                <a:solidFill>
                  <a:srgbClr val="990000"/>
                </a:solidFill>
                <a:latin typeface="Symbol"/>
                <a:cs typeface="Symbol"/>
              </a:rPr>
              <a:t></a:t>
            </a:r>
            <a:endParaRPr sz="2750">
              <a:latin typeface="Symbol"/>
              <a:cs typeface="Symbo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631690" y="6014211"/>
            <a:ext cx="416877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b="1" dirty="0">
                <a:solidFill>
                  <a:srgbClr val="990000"/>
                </a:solidFill>
                <a:latin typeface="Times New Roman"/>
                <a:cs typeface="Times New Roman"/>
              </a:rPr>
              <a:t>pero</a:t>
            </a:r>
            <a:r>
              <a:rPr sz="2800" b="1" spc="-5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800" b="1" dirty="0">
                <a:solidFill>
                  <a:srgbClr val="990000"/>
                </a:solidFill>
                <a:latin typeface="Times New Roman"/>
                <a:cs typeface="Times New Roman"/>
              </a:rPr>
              <a:t>se</a:t>
            </a:r>
            <a:r>
              <a:rPr sz="2800" b="1" spc="-4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800" b="1" dirty="0">
                <a:solidFill>
                  <a:srgbClr val="990000"/>
                </a:solidFill>
                <a:latin typeface="Times New Roman"/>
                <a:cs typeface="Times New Roman"/>
              </a:rPr>
              <a:t>reduce</a:t>
            </a:r>
            <a:r>
              <a:rPr sz="2800" b="1" spc="-4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800" b="1" dirty="0">
                <a:solidFill>
                  <a:srgbClr val="990000"/>
                </a:solidFill>
                <a:latin typeface="Times New Roman"/>
                <a:cs typeface="Times New Roman"/>
              </a:rPr>
              <a:t>la</a:t>
            </a:r>
            <a:r>
              <a:rPr sz="2800" b="1" spc="-3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800" b="1" spc="-10" dirty="0">
                <a:solidFill>
                  <a:srgbClr val="990000"/>
                </a:solidFill>
                <a:latin typeface="Times New Roman"/>
                <a:cs typeface="Times New Roman"/>
              </a:rPr>
              <a:t>diferencia</a:t>
            </a:r>
            <a:endParaRPr sz="2800">
              <a:latin typeface="Times New Roman"/>
              <a:cs typeface="Times New Roman"/>
            </a:endParaRPr>
          </a:p>
        </p:txBody>
      </p:sp>
      <p:pic>
        <p:nvPicPr>
          <p:cNvPr id="59" name="object 5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60" name="object 60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20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563245">
              <a:lnSpc>
                <a:spcPct val="100000"/>
              </a:lnSpc>
              <a:spcBef>
                <a:spcPts val="100"/>
              </a:spcBef>
            </a:pPr>
            <a:r>
              <a:rPr dirty="0"/>
              <a:t>Representación</a:t>
            </a:r>
            <a:r>
              <a:rPr spc="-35" dirty="0"/>
              <a:t> </a:t>
            </a:r>
            <a:r>
              <a:rPr dirty="0"/>
              <a:t>del</a:t>
            </a:r>
            <a:r>
              <a:rPr spc="-20" dirty="0"/>
              <a:t> </a:t>
            </a:r>
            <a:r>
              <a:rPr dirty="0"/>
              <a:t>problema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los</a:t>
            </a:r>
            <a:r>
              <a:rPr spc="-15" dirty="0"/>
              <a:t> </a:t>
            </a:r>
            <a:r>
              <a:rPr spc="-10" dirty="0"/>
              <a:t>bloques</a:t>
            </a:r>
          </a:p>
        </p:txBody>
      </p:sp>
      <p:grpSp>
        <p:nvGrpSpPr>
          <p:cNvPr id="8" name="object 8"/>
          <p:cNvGrpSpPr/>
          <p:nvPr/>
        </p:nvGrpSpPr>
        <p:grpSpPr>
          <a:xfrm>
            <a:off x="2065337" y="4705350"/>
            <a:ext cx="4881880" cy="728980"/>
            <a:chOff x="2065337" y="4705350"/>
            <a:chExt cx="4881880" cy="728980"/>
          </a:xfrm>
        </p:grpSpPr>
        <p:sp>
          <p:nvSpPr>
            <p:cNvPr id="9" name="object 9"/>
            <p:cNvSpPr/>
            <p:nvPr/>
          </p:nvSpPr>
          <p:spPr>
            <a:xfrm>
              <a:off x="62230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59"/>
                  </a:lnTo>
                  <a:lnTo>
                    <a:pt x="12844" y="455156"/>
                  </a:lnTo>
                  <a:lnTo>
                    <a:pt x="28256" y="499528"/>
                  </a:lnTo>
                  <a:lnTo>
                    <a:pt x="49091" y="541049"/>
                  </a:lnTo>
                  <a:lnTo>
                    <a:pt x="74920" y="579290"/>
                  </a:lnTo>
                  <a:lnTo>
                    <a:pt x="105315" y="613821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1"/>
                  </a:lnTo>
                  <a:lnTo>
                    <a:pt x="644216" y="579290"/>
                  </a:lnTo>
                  <a:lnTo>
                    <a:pt x="670045" y="541049"/>
                  </a:lnTo>
                  <a:lnTo>
                    <a:pt x="690880" y="499528"/>
                  </a:lnTo>
                  <a:lnTo>
                    <a:pt x="706293" y="455156"/>
                  </a:lnTo>
                  <a:lnTo>
                    <a:pt x="715855" y="408359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230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0701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59"/>
                  </a:lnTo>
                  <a:lnTo>
                    <a:pt x="12844" y="455156"/>
                  </a:lnTo>
                  <a:lnTo>
                    <a:pt x="28256" y="499528"/>
                  </a:lnTo>
                  <a:lnTo>
                    <a:pt x="49091" y="541049"/>
                  </a:lnTo>
                  <a:lnTo>
                    <a:pt x="74920" y="579290"/>
                  </a:lnTo>
                  <a:lnTo>
                    <a:pt x="105315" y="613821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1"/>
                  </a:lnTo>
                  <a:lnTo>
                    <a:pt x="644216" y="579290"/>
                  </a:lnTo>
                  <a:lnTo>
                    <a:pt x="670045" y="541049"/>
                  </a:lnTo>
                  <a:lnTo>
                    <a:pt x="690880" y="499528"/>
                  </a:lnTo>
                  <a:lnTo>
                    <a:pt x="706293" y="455156"/>
                  </a:lnTo>
                  <a:lnTo>
                    <a:pt x="715855" y="408359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0701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13" name="object 13"/>
          <p:cNvGraphicFramePr>
            <a:graphicFrameLocks noGrp="1"/>
          </p:cNvGraphicFramePr>
          <p:nvPr/>
        </p:nvGraphicFramePr>
        <p:xfrm>
          <a:off x="2333625" y="4789487"/>
          <a:ext cx="179705" cy="537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0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B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A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C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4" name="object 14"/>
          <p:cNvGrpSpPr/>
          <p:nvPr/>
        </p:nvGrpSpPr>
        <p:grpSpPr>
          <a:xfrm>
            <a:off x="3449637" y="4705350"/>
            <a:ext cx="728980" cy="728980"/>
            <a:chOff x="3449637" y="4705350"/>
            <a:chExt cx="728980" cy="728980"/>
          </a:xfrm>
        </p:grpSpPr>
        <p:sp>
          <p:nvSpPr>
            <p:cNvPr id="15" name="object 15"/>
            <p:cNvSpPr/>
            <p:nvPr/>
          </p:nvSpPr>
          <p:spPr>
            <a:xfrm>
              <a:off x="34544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1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7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59"/>
                  </a:lnTo>
                  <a:lnTo>
                    <a:pt x="12844" y="455156"/>
                  </a:lnTo>
                  <a:lnTo>
                    <a:pt x="28256" y="499528"/>
                  </a:lnTo>
                  <a:lnTo>
                    <a:pt x="49091" y="541049"/>
                  </a:lnTo>
                  <a:lnTo>
                    <a:pt x="74920" y="579290"/>
                  </a:lnTo>
                  <a:lnTo>
                    <a:pt x="105315" y="613821"/>
                  </a:lnTo>
                  <a:lnTo>
                    <a:pt x="139847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1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1"/>
                  </a:lnTo>
                  <a:lnTo>
                    <a:pt x="644216" y="579290"/>
                  </a:lnTo>
                  <a:lnTo>
                    <a:pt x="670045" y="541049"/>
                  </a:lnTo>
                  <a:lnTo>
                    <a:pt x="690880" y="499528"/>
                  </a:lnTo>
                  <a:lnTo>
                    <a:pt x="706293" y="455156"/>
                  </a:lnTo>
                  <a:lnTo>
                    <a:pt x="715855" y="408359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4544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3684587" y="4789487"/>
          <a:ext cx="179705" cy="537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0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A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C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B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8" name="object 18"/>
          <p:cNvGrpSpPr/>
          <p:nvPr/>
        </p:nvGrpSpPr>
        <p:grpSpPr>
          <a:xfrm>
            <a:off x="7602537" y="4705350"/>
            <a:ext cx="728980" cy="728980"/>
            <a:chOff x="7602537" y="4705350"/>
            <a:chExt cx="728980" cy="728980"/>
          </a:xfrm>
        </p:grpSpPr>
        <p:sp>
          <p:nvSpPr>
            <p:cNvPr id="19" name="object 19"/>
            <p:cNvSpPr/>
            <p:nvPr/>
          </p:nvSpPr>
          <p:spPr>
            <a:xfrm>
              <a:off x="76073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59"/>
                  </a:lnTo>
                  <a:lnTo>
                    <a:pt x="12844" y="455156"/>
                  </a:lnTo>
                  <a:lnTo>
                    <a:pt x="28256" y="499528"/>
                  </a:lnTo>
                  <a:lnTo>
                    <a:pt x="49091" y="541049"/>
                  </a:lnTo>
                  <a:lnTo>
                    <a:pt x="74920" y="579290"/>
                  </a:lnTo>
                  <a:lnTo>
                    <a:pt x="105315" y="613821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1"/>
                  </a:lnTo>
                  <a:lnTo>
                    <a:pt x="644216" y="579290"/>
                  </a:lnTo>
                  <a:lnTo>
                    <a:pt x="670045" y="541049"/>
                  </a:lnTo>
                  <a:lnTo>
                    <a:pt x="690880" y="499528"/>
                  </a:lnTo>
                  <a:lnTo>
                    <a:pt x="706293" y="455156"/>
                  </a:lnTo>
                  <a:lnTo>
                    <a:pt x="715855" y="408359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6073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7859712" y="4789487"/>
          <a:ext cx="179705" cy="537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0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C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B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A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2" name="object 22"/>
          <p:cNvGrpSpPr/>
          <p:nvPr/>
        </p:nvGrpSpPr>
        <p:grpSpPr>
          <a:xfrm>
            <a:off x="681037" y="4705350"/>
            <a:ext cx="728980" cy="728980"/>
            <a:chOff x="681037" y="4705350"/>
            <a:chExt cx="728980" cy="728980"/>
          </a:xfrm>
        </p:grpSpPr>
        <p:sp>
          <p:nvSpPr>
            <p:cNvPr id="23" name="object 23"/>
            <p:cNvSpPr/>
            <p:nvPr/>
          </p:nvSpPr>
          <p:spPr>
            <a:xfrm>
              <a:off x="6858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359569" y="0"/>
                  </a:moveTo>
                  <a:lnTo>
                    <a:pt x="310777" y="3282"/>
                  </a:lnTo>
                  <a:lnTo>
                    <a:pt x="263981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7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59"/>
                  </a:lnTo>
                  <a:lnTo>
                    <a:pt x="12844" y="455156"/>
                  </a:lnTo>
                  <a:lnTo>
                    <a:pt x="28256" y="499528"/>
                  </a:lnTo>
                  <a:lnTo>
                    <a:pt x="49091" y="541049"/>
                  </a:lnTo>
                  <a:lnTo>
                    <a:pt x="74920" y="579290"/>
                  </a:lnTo>
                  <a:lnTo>
                    <a:pt x="105315" y="613821"/>
                  </a:lnTo>
                  <a:lnTo>
                    <a:pt x="139847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1" y="706293"/>
                  </a:lnTo>
                  <a:lnTo>
                    <a:pt x="310777" y="715855"/>
                  </a:lnTo>
                  <a:lnTo>
                    <a:pt x="359569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1"/>
                  </a:lnTo>
                  <a:lnTo>
                    <a:pt x="644216" y="579290"/>
                  </a:lnTo>
                  <a:lnTo>
                    <a:pt x="670045" y="541049"/>
                  </a:lnTo>
                  <a:lnTo>
                    <a:pt x="690880" y="499528"/>
                  </a:lnTo>
                  <a:lnTo>
                    <a:pt x="706293" y="455156"/>
                  </a:lnTo>
                  <a:lnTo>
                    <a:pt x="715855" y="408359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9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858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25" name="object 25"/>
          <p:cNvGraphicFramePr>
            <a:graphicFrameLocks noGrp="1"/>
          </p:cNvGraphicFramePr>
          <p:nvPr/>
        </p:nvGraphicFramePr>
        <p:xfrm>
          <a:off x="942975" y="4787900"/>
          <a:ext cx="179705" cy="537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0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C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A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0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B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6" name="object 26"/>
          <p:cNvGrpSpPr/>
          <p:nvPr/>
        </p:nvGrpSpPr>
        <p:grpSpPr>
          <a:xfrm>
            <a:off x="4833937" y="4705350"/>
            <a:ext cx="728980" cy="728980"/>
            <a:chOff x="4833937" y="4705350"/>
            <a:chExt cx="728980" cy="728980"/>
          </a:xfrm>
        </p:grpSpPr>
        <p:sp>
          <p:nvSpPr>
            <p:cNvPr id="27" name="object 27"/>
            <p:cNvSpPr/>
            <p:nvPr/>
          </p:nvSpPr>
          <p:spPr>
            <a:xfrm>
              <a:off x="48387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59"/>
                  </a:lnTo>
                  <a:lnTo>
                    <a:pt x="12844" y="455156"/>
                  </a:lnTo>
                  <a:lnTo>
                    <a:pt x="28256" y="499528"/>
                  </a:lnTo>
                  <a:lnTo>
                    <a:pt x="49091" y="541049"/>
                  </a:lnTo>
                  <a:lnTo>
                    <a:pt x="74920" y="579290"/>
                  </a:lnTo>
                  <a:lnTo>
                    <a:pt x="105315" y="613821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1"/>
                  </a:lnTo>
                  <a:lnTo>
                    <a:pt x="644216" y="579290"/>
                  </a:lnTo>
                  <a:lnTo>
                    <a:pt x="670045" y="541049"/>
                  </a:lnTo>
                  <a:lnTo>
                    <a:pt x="690880" y="499528"/>
                  </a:lnTo>
                  <a:lnTo>
                    <a:pt x="706293" y="455156"/>
                  </a:lnTo>
                  <a:lnTo>
                    <a:pt x="715855" y="408359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8387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29" name="object 29"/>
          <p:cNvGraphicFramePr>
            <a:graphicFrameLocks noGrp="1"/>
          </p:cNvGraphicFramePr>
          <p:nvPr/>
        </p:nvGraphicFramePr>
        <p:xfrm>
          <a:off x="5103812" y="4789487"/>
          <a:ext cx="179705" cy="537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9070">
                <a:tc>
                  <a:txBody>
                    <a:bodyPr/>
                    <a:lstStyle/>
                    <a:p>
                      <a:pPr marL="29845">
                        <a:lnSpc>
                          <a:spcPts val="1310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B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marL="25400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C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marL="29845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A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30" name="object 30"/>
          <p:cNvGrpSpPr/>
          <p:nvPr/>
        </p:nvGrpSpPr>
        <p:grpSpPr>
          <a:xfrm>
            <a:off x="681037" y="3175000"/>
            <a:ext cx="728980" cy="728980"/>
            <a:chOff x="681037" y="3175000"/>
            <a:chExt cx="728980" cy="728980"/>
          </a:xfrm>
        </p:grpSpPr>
        <p:sp>
          <p:nvSpPr>
            <p:cNvPr id="31" name="object 31"/>
            <p:cNvSpPr/>
            <p:nvPr/>
          </p:nvSpPr>
          <p:spPr>
            <a:xfrm>
              <a:off x="6858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359569" y="0"/>
                  </a:moveTo>
                  <a:lnTo>
                    <a:pt x="310777" y="3282"/>
                  </a:lnTo>
                  <a:lnTo>
                    <a:pt x="263981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7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1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7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1" y="706293"/>
                  </a:lnTo>
                  <a:lnTo>
                    <a:pt x="310777" y="715855"/>
                  </a:lnTo>
                  <a:lnTo>
                    <a:pt x="359569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1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9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858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6613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179388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8" y="179387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6613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6613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179388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8" y="179388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36613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854075" y="3329940"/>
            <a:ext cx="14414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2700" marR="5080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A B</a:t>
            </a:r>
            <a:endParaRPr sz="14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095375" y="3538537"/>
            <a:ext cx="179705" cy="179705"/>
          </a:xfrm>
          <a:prstGeom prst="rect">
            <a:avLst/>
          </a:prstGeom>
          <a:solidFill>
            <a:srgbClr val="FFCC99"/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476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C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2065337" y="3175000"/>
            <a:ext cx="728980" cy="728980"/>
            <a:chOff x="2065337" y="3175000"/>
            <a:chExt cx="728980" cy="728980"/>
          </a:xfrm>
        </p:grpSpPr>
        <p:sp>
          <p:nvSpPr>
            <p:cNvPr id="40" name="object 40"/>
            <p:cNvSpPr/>
            <p:nvPr/>
          </p:nvSpPr>
          <p:spPr>
            <a:xfrm>
              <a:off x="20701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1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1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0701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249487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179388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8" y="179387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249487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249487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179388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8" y="179388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249487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 txBox="1"/>
          <p:nvPr/>
        </p:nvSpPr>
        <p:spPr>
          <a:xfrm>
            <a:off x="2262187" y="3329940"/>
            <a:ext cx="15430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2700" marR="5080" indent="4445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A C</a:t>
            </a:r>
            <a:endParaRPr sz="14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508251" y="3538537"/>
            <a:ext cx="179705" cy="179705"/>
          </a:xfrm>
          <a:prstGeom prst="rect">
            <a:avLst/>
          </a:prstGeom>
          <a:solidFill>
            <a:srgbClr val="FFCC99"/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B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48" name="object 48"/>
          <p:cNvGrpSpPr/>
          <p:nvPr/>
        </p:nvGrpSpPr>
        <p:grpSpPr>
          <a:xfrm>
            <a:off x="6218237" y="3175000"/>
            <a:ext cx="728980" cy="728980"/>
            <a:chOff x="6218237" y="3175000"/>
            <a:chExt cx="728980" cy="728980"/>
          </a:xfrm>
        </p:grpSpPr>
        <p:sp>
          <p:nvSpPr>
            <p:cNvPr id="49" name="object 49"/>
            <p:cNvSpPr/>
            <p:nvPr/>
          </p:nvSpPr>
          <p:spPr>
            <a:xfrm>
              <a:off x="62230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1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1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2230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356350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356350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356350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7" y="179388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356350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6369050" y="3329940"/>
            <a:ext cx="15430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2700" marR="5080" indent="4445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B C</a:t>
            </a:r>
            <a:endParaRPr sz="14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615112" y="3538537"/>
            <a:ext cx="179705" cy="179705"/>
          </a:xfrm>
          <a:prstGeom prst="rect">
            <a:avLst/>
          </a:prstGeom>
          <a:solidFill>
            <a:srgbClr val="FFCC99"/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A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7602537" y="3175000"/>
            <a:ext cx="728980" cy="728980"/>
            <a:chOff x="7602537" y="3175000"/>
            <a:chExt cx="728980" cy="728980"/>
          </a:xfrm>
        </p:grpSpPr>
        <p:sp>
          <p:nvSpPr>
            <p:cNvPr id="58" name="object 58"/>
            <p:cNvSpPr/>
            <p:nvPr/>
          </p:nvSpPr>
          <p:spPr>
            <a:xfrm>
              <a:off x="76073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1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1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76073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762875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762875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7762875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7" y="179388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762875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" name="object 64"/>
          <p:cNvSpPr txBox="1"/>
          <p:nvPr/>
        </p:nvSpPr>
        <p:spPr>
          <a:xfrm>
            <a:off x="7780337" y="3329940"/>
            <a:ext cx="14414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2700" marR="5080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B A</a:t>
            </a:r>
            <a:endParaRPr sz="14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8021637" y="3538537"/>
            <a:ext cx="179705" cy="179705"/>
          </a:xfrm>
          <a:prstGeom prst="rect">
            <a:avLst/>
          </a:prstGeom>
          <a:solidFill>
            <a:srgbClr val="FFCC99"/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C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66" name="object 66"/>
          <p:cNvGrpSpPr/>
          <p:nvPr/>
        </p:nvGrpSpPr>
        <p:grpSpPr>
          <a:xfrm>
            <a:off x="3449637" y="3175000"/>
            <a:ext cx="728980" cy="728980"/>
            <a:chOff x="3449637" y="3175000"/>
            <a:chExt cx="728980" cy="728980"/>
          </a:xfrm>
        </p:grpSpPr>
        <p:sp>
          <p:nvSpPr>
            <p:cNvPr id="67" name="object 67"/>
            <p:cNvSpPr/>
            <p:nvPr/>
          </p:nvSpPr>
          <p:spPr>
            <a:xfrm>
              <a:off x="34544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1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7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1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7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1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1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4544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600450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600450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3600450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7" y="179388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3600450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3" name="object 73"/>
          <p:cNvSpPr txBox="1"/>
          <p:nvPr/>
        </p:nvSpPr>
        <p:spPr>
          <a:xfrm>
            <a:off x="3613150" y="3329940"/>
            <a:ext cx="15430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7145" marR="5080" indent="-5080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C B</a:t>
            </a:r>
            <a:endParaRPr sz="14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859212" y="3538537"/>
            <a:ext cx="179705" cy="179705"/>
          </a:xfrm>
          <a:prstGeom prst="rect">
            <a:avLst/>
          </a:prstGeom>
          <a:solidFill>
            <a:srgbClr val="FFCC99"/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A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75" name="object 75"/>
          <p:cNvGrpSpPr/>
          <p:nvPr/>
        </p:nvGrpSpPr>
        <p:grpSpPr>
          <a:xfrm>
            <a:off x="4094162" y="1646237"/>
            <a:ext cx="1468755" cy="2257425"/>
            <a:chOff x="4094162" y="1646237"/>
            <a:chExt cx="1468755" cy="2257425"/>
          </a:xfrm>
        </p:grpSpPr>
        <p:sp>
          <p:nvSpPr>
            <p:cNvPr id="76" name="object 76"/>
            <p:cNvSpPr/>
            <p:nvPr/>
          </p:nvSpPr>
          <p:spPr>
            <a:xfrm>
              <a:off x="4098925" y="1651000"/>
              <a:ext cx="885825" cy="719455"/>
            </a:xfrm>
            <a:custGeom>
              <a:avLst/>
              <a:gdLst/>
              <a:ahLst/>
              <a:cxnLst/>
              <a:rect l="l" t="t" r="r" b="b"/>
              <a:pathLst>
                <a:path w="885825" h="719455">
                  <a:moveTo>
                    <a:pt x="442912" y="0"/>
                  </a:moveTo>
                  <a:lnTo>
                    <a:pt x="391259" y="2419"/>
                  </a:lnTo>
                  <a:lnTo>
                    <a:pt x="341356" y="9496"/>
                  </a:lnTo>
                  <a:lnTo>
                    <a:pt x="293536" y="20962"/>
                  </a:lnTo>
                  <a:lnTo>
                    <a:pt x="248130" y="36546"/>
                  </a:lnTo>
                  <a:lnTo>
                    <a:pt x="205472" y="55980"/>
                  </a:lnTo>
                  <a:lnTo>
                    <a:pt x="165893" y="78993"/>
                  </a:lnTo>
                  <a:lnTo>
                    <a:pt x="129726" y="105315"/>
                  </a:lnTo>
                  <a:lnTo>
                    <a:pt x="97303" y="134676"/>
                  </a:lnTo>
                  <a:lnTo>
                    <a:pt x="68956" y="166807"/>
                  </a:lnTo>
                  <a:lnTo>
                    <a:pt x="45018" y="201439"/>
                  </a:lnTo>
                  <a:lnTo>
                    <a:pt x="25821" y="238300"/>
                  </a:lnTo>
                  <a:lnTo>
                    <a:pt x="11697" y="277122"/>
                  </a:lnTo>
                  <a:lnTo>
                    <a:pt x="2979" y="317635"/>
                  </a:lnTo>
                  <a:lnTo>
                    <a:pt x="0" y="359568"/>
                  </a:lnTo>
                  <a:lnTo>
                    <a:pt x="2979" y="401502"/>
                  </a:lnTo>
                  <a:lnTo>
                    <a:pt x="11697" y="442014"/>
                  </a:lnTo>
                  <a:lnTo>
                    <a:pt x="25821" y="480836"/>
                  </a:lnTo>
                  <a:lnTo>
                    <a:pt x="45018" y="517698"/>
                  </a:lnTo>
                  <a:lnTo>
                    <a:pt x="68956" y="552329"/>
                  </a:lnTo>
                  <a:lnTo>
                    <a:pt x="97303" y="584460"/>
                  </a:lnTo>
                  <a:lnTo>
                    <a:pt x="129726" y="613822"/>
                  </a:lnTo>
                  <a:lnTo>
                    <a:pt x="165893" y="640144"/>
                  </a:lnTo>
                  <a:lnTo>
                    <a:pt x="205472" y="663157"/>
                  </a:lnTo>
                  <a:lnTo>
                    <a:pt x="248130" y="682590"/>
                  </a:lnTo>
                  <a:lnTo>
                    <a:pt x="293536" y="698175"/>
                  </a:lnTo>
                  <a:lnTo>
                    <a:pt x="341356" y="709641"/>
                  </a:lnTo>
                  <a:lnTo>
                    <a:pt x="391259" y="716718"/>
                  </a:lnTo>
                  <a:lnTo>
                    <a:pt x="442912" y="719137"/>
                  </a:lnTo>
                  <a:lnTo>
                    <a:pt x="494565" y="716718"/>
                  </a:lnTo>
                  <a:lnTo>
                    <a:pt x="544468" y="709641"/>
                  </a:lnTo>
                  <a:lnTo>
                    <a:pt x="592288" y="698175"/>
                  </a:lnTo>
                  <a:lnTo>
                    <a:pt x="637694" y="682590"/>
                  </a:lnTo>
                  <a:lnTo>
                    <a:pt x="680352" y="663157"/>
                  </a:lnTo>
                  <a:lnTo>
                    <a:pt x="719931" y="640144"/>
                  </a:lnTo>
                  <a:lnTo>
                    <a:pt x="756098" y="613822"/>
                  </a:lnTo>
                  <a:lnTo>
                    <a:pt x="788521" y="584460"/>
                  </a:lnTo>
                  <a:lnTo>
                    <a:pt x="816868" y="552329"/>
                  </a:lnTo>
                  <a:lnTo>
                    <a:pt x="840806" y="517698"/>
                  </a:lnTo>
                  <a:lnTo>
                    <a:pt x="860003" y="480836"/>
                  </a:lnTo>
                  <a:lnTo>
                    <a:pt x="874127" y="442014"/>
                  </a:lnTo>
                  <a:lnTo>
                    <a:pt x="882845" y="401502"/>
                  </a:lnTo>
                  <a:lnTo>
                    <a:pt x="885825" y="359568"/>
                  </a:lnTo>
                  <a:lnTo>
                    <a:pt x="882845" y="317635"/>
                  </a:lnTo>
                  <a:lnTo>
                    <a:pt x="874127" y="277122"/>
                  </a:lnTo>
                  <a:lnTo>
                    <a:pt x="860003" y="238300"/>
                  </a:lnTo>
                  <a:lnTo>
                    <a:pt x="840806" y="201439"/>
                  </a:lnTo>
                  <a:lnTo>
                    <a:pt x="816868" y="166807"/>
                  </a:lnTo>
                  <a:lnTo>
                    <a:pt x="788521" y="134676"/>
                  </a:lnTo>
                  <a:lnTo>
                    <a:pt x="756098" y="105315"/>
                  </a:lnTo>
                  <a:lnTo>
                    <a:pt x="719931" y="78993"/>
                  </a:lnTo>
                  <a:lnTo>
                    <a:pt x="680352" y="55980"/>
                  </a:lnTo>
                  <a:lnTo>
                    <a:pt x="637694" y="36546"/>
                  </a:lnTo>
                  <a:lnTo>
                    <a:pt x="592288" y="20962"/>
                  </a:lnTo>
                  <a:lnTo>
                    <a:pt x="544468" y="9496"/>
                  </a:lnTo>
                  <a:lnTo>
                    <a:pt x="494565" y="2419"/>
                  </a:lnTo>
                  <a:lnTo>
                    <a:pt x="442912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4098925" y="1651000"/>
              <a:ext cx="885825" cy="719455"/>
            </a:xfrm>
            <a:custGeom>
              <a:avLst/>
              <a:gdLst/>
              <a:ahLst/>
              <a:cxnLst/>
              <a:rect l="l" t="t" r="r" b="b"/>
              <a:pathLst>
                <a:path w="885825" h="719455">
                  <a:moveTo>
                    <a:pt x="0" y="359569"/>
                  </a:moveTo>
                  <a:lnTo>
                    <a:pt x="2979" y="317635"/>
                  </a:lnTo>
                  <a:lnTo>
                    <a:pt x="11697" y="277123"/>
                  </a:lnTo>
                  <a:lnTo>
                    <a:pt x="25821" y="238301"/>
                  </a:lnTo>
                  <a:lnTo>
                    <a:pt x="45018" y="201439"/>
                  </a:lnTo>
                  <a:lnTo>
                    <a:pt x="68956" y="166808"/>
                  </a:lnTo>
                  <a:lnTo>
                    <a:pt x="97302" y="134676"/>
                  </a:lnTo>
                  <a:lnTo>
                    <a:pt x="129726" y="105315"/>
                  </a:lnTo>
                  <a:lnTo>
                    <a:pt x="165893" y="78993"/>
                  </a:lnTo>
                  <a:lnTo>
                    <a:pt x="205472" y="55980"/>
                  </a:lnTo>
                  <a:lnTo>
                    <a:pt x="248130" y="36547"/>
                  </a:lnTo>
                  <a:lnTo>
                    <a:pt x="293536" y="20962"/>
                  </a:lnTo>
                  <a:lnTo>
                    <a:pt x="341356" y="9496"/>
                  </a:lnTo>
                  <a:lnTo>
                    <a:pt x="391259" y="2419"/>
                  </a:lnTo>
                  <a:lnTo>
                    <a:pt x="442912" y="0"/>
                  </a:lnTo>
                  <a:lnTo>
                    <a:pt x="494565" y="2419"/>
                  </a:lnTo>
                  <a:lnTo>
                    <a:pt x="544468" y="9496"/>
                  </a:lnTo>
                  <a:lnTo>
                    <a:pt x="592288" y="20962"/>
                  </a:lnTo>
                  <a:lnTo>
                    <a:pt x="637694" y="36547"/>
                  </a:lnTo>
                  <a:lnTo>
                    <a:pt x="680352" y="55980"/>
                  </a:lnTo>
                  <a:lnTo>
                    <a:pt x="719931" y="78993"/>
                  </a:lnTo>
                  <a:lnTo>
                    <a:pt x="756098" y="105315"/>
                  </a:lnTo>
                  <a:lnTo>
                    <a:pt x="788522" y="134676"/>
                  </a:lnTo>
                  <a:lnTo>
                    <a:pt x="816868" y="166808"/>
                  </a:lnTo>
                  <a:lnTo>
                    <a:pt x="840806" y="201439"/>
                  </a:lnTo>
                  <a:lnTo>
                    <a:pt x="860003" y="238301"/>
                  </a:lnTo>
                  <a:lnTo>
                    <a:pt x="874127" y="277123"/>
                  </a:lnTo>
                  <a:lnTo>
                    <a:pt x="882845" y="317635"/>
                  </a:lnTo>
                  <a:lnTo>
                    <a:pt x="885825" y="359569"/>
                  </a:lnTo>
                  <a:lnTo>
                    <a:pt x="882845" y="401502"/>
                  </a:lnTo>
                  <a:lnTo>
                    <a:pt x="874127" y="442014"/>
                  </a:lnTo>
                  <a:lnTo>
                    <a:pt x="860003" y="480836"/>
                  </a:lnTo>
                  <a:lnTo>
                    <a:pt x="840806" y="517698"/>
                  </a:lnTo>
                  <a:lnTo>
                    <a:pt x="816868" y="552329"/>
                  </a:lnTo>
                  <a:lnTo>
                    <a:pt x="788522" y="584461"/>
                  </a:lnTo>
                  <a:lnTo>
                    <a:pt x="756098" y="613822"/>
                  </a:lnTo>
                  <a:lnTo>
                    <a:pt x="719931" y="640144"/>
                  </a:lnTo>
                  <a:lnTo>
                    <a:pt x="680352" y="663157"/>
                  </a:lnTo>
                  <a:lnTo>
                    <a:pt x="637694" y="682591"/>
                  </a:lnTo>
                  <a:lnTo>
                    <a:pt x="592288" y="698175"/>
                  </a:lnTo>
                  <a:lnTo>
                    <a:pt x="544468" y="709641"/>
                  </a:lnTo>
                  <a:lnTo>
                    <a:pt x="494565" y="716718"/>
                  </a:lnTo>
                  <a:lnTo>
                    <a:pt x="442912" y="719138"/>
                  </a:lnTo>
                  <a:lnTo>
                    <a:pt x="391259" y="716718"/>
                  </a:lnTo>
                  <a:lnTo>
                    <a:pt x="341356" y="709641"/>
                  </a:lnTo>
                  <a:lnTo>
                    <a:pt x="293536" y="698175"/>
                  </a:lnTo>
                  <a:lnTo>
                    <a:pt x="248130" y="682591"/>
                  </a:lnTo>
                  <a:lnTo>
                    <a:pt x="205472" y="663157"/>
                  </a:lnTo>
                  <a:lnTo>
                    <a:pt x="165893" y="640144"/>
                  </a:lnTo>
                  <a:lnTo>
                    <a:pt x="129726" y="613822"/>
                  </a:lnTo>
                  <a:lnTo>
                    <a:pt x="97302" y="584461"/>
                  </a:lnTo>
                  <a:lnTo>
                    <a:pt x="68956" y="552329"/>
                  </a:lnTo>
                  <a:lnTo>
                    <a:pt x="45018" y="517698"/>
                  </a:lnTo>
                  <a:lnTo>
                    <a:pt x="25821" y="480836"/>
                  </a:lnTo>
                  <a:lnTo>
                    <a:pt x="11697" y="442014"/>
                  </a:lnTo>
                  <a:lnTo>
                    <a:pt x="2979" y="401502"/>
                  </a:lnTo>
                  <a:lnTo>
                    <a:pt x="0" y="359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4733925" y="193040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5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4733925" y="193040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5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443412" y="193040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5">
                  <a:moveTo>
                    <a:pt x="179388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8" y="179387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443412" y="193040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5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152900" y="193040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5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152900" y="193040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5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8387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1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1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48387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4170362" y="1900428"/>
            <a:ext cx="7302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02895" algn="l"/>
                <a:tab pos="588645" algn="l"/>
              </a:tabLst>
            </a:pPr>
            <a:r>
              <a:rPr sz="1400" spc="-50" dirty="0">
                <a:latin typeface="Arial"/>
                <a:cs typeface="Arial"/>
              </a:rPr>
              <a:t>A</a:t>
            </a:r>
            <a:r>
              <a:rPr sz="1400" dirty="0">
                <a:latin typeface="Arial"/>
                <a:cs typeface="Arial"/>
              </a:rPr>
              <a:t>	</a:t>
            </a:r>
            <a:r>
              <a:rPr sz="1400" spc="-50" dirty="0">
                <a:latin typeface="Arial"/>
                <a:cs typeface="Arial"/>
              </a:rPr>
              <a:t>B</a:t>
            </a:r>
            <a:r>
              <a:rPr sz="1400" dirty="0">
                <a:latin typeface="Arial"/>
                <a:cs typeface="Arial"/>
              </a:rPr>
              <a:t>	</a:t>
            </a:r>
            <a:r>
              <a:rPr sz="1400" spc="-50" dirty="0">
                <a:latin typeface="Arial"/>
                <a:cs typeface="Arial"/>
              </a:rPr>
              <a:t>C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87" name="object 87"/>
          <p:cNvGrpSpPr/>
          <p:nvPr/>
        </p:nvGrpSpPr>
        <p:grpSpPr>
          <a:xfrm>
            <a:off x="977900" y="2100435"/>
            <a:ext cx="7082155" cy="2609850"/>
            <a:chOff x="977900" y="2100435"/>
            <a:chExt cx="7082155" cy="2609850"/>
          </a:xfrm>
        </p:grpSpPr>
        <p:sp>
          <p:nvSpPr>
            <p:cNvPr id="88" name="object 88"/>
            <p:cNvSpPr/>
            <p:nvPr/>
          </p:nvSpPr>
          <p:spPr>
            <a:xfrm>
              <a:off x="977900" y="2100440"/>
              <a:ext cx="7082155" cy="2609850"/>
            </a:xfrm>
            <a:custGeom>
              <a:avLst/>
              <a:gdLst/>
              <a:ahLst/>
              <a:cxnLst/>
              <a:rect l="l" t="t" r="r" b="b"/>
              <a:pathLst>
                <a:path w="7082155" h="2609850">
                  <a:moveTo>
                    <a:pt x="76200" y="1874659"/>
                  </a:moveTo>
                  <a:lnTo>
                    <a:pt x="69850" y="1861959"/>
                  </a:lnTo>
                  <a:lnTo>
                    <a:pt x="38100" y="1798459"/>
                  </a:lnTo>
                  <a:lnTo>
                    <a:pt x="0" y="1874659"/>
                  </a:lnTo>
                  <a:lnTo>
                    <a:pt x="33337" y="1874659"/>
                  </a:lnTo>
                  <a:lnTo>
                    <a:pt x="33337" y="2533472"/>
                  </a:lnTo>
                  <a:lnTo>
                    <a:pt x="0" y="2533472"/>
                  </a:lnTo>
                  <a:lnTo>
                    <a:pt x="38100" y="2609672"/>
                  </a:lnTo>
                  <a:lnTo>
                    <a:pt x="69850" y="2546185"/>
                  </a:lnTo>
                  <a:lnTo>
                    <a:pt x="76200" y="2533472"/>
                  </a:lnTo>
                  <a:lnTo>
                    <a:pt x="42862" y="2533472"/>
                  </a:lnTo>
                  <a:lnTo>
                    <a:pt x="42862" y="1874659"/>
                  </a:lnTo>
                  <a:lnTo>
                    <a:pt x="76200" y="1874659"/>
                  </a:lnTo>
                  <a:close/>
                </a:path>
                <a:path w="7082155" h="2609850">
                  <a:moveTo>
                    <a:pt x="1092200" y="1438109"/>
                  </a:moveTo>
                  <a:lnTo>
                    <a:pt x="1016000" y="1400009"/>
                  </a:lnTo>
                  <a:lnTo>
                    <a:pt x="1016000" y="1433347"/>
                  </a:lnTo>
                  <a:lnTo>
                    <a:pt x="503237" y="1433347"/>
                  </a:lnTo>
                  <a:lnTo>
                    <a:pt x="503237" y="1399997"/>
                  </a:lnTo>
                  <a:lnTo>
                    <a:pt x="427037" y="1438097"/>
                  </a:lnTo>
                  <a:lnTo>
                    <a:pt x="503237" y="1476197"/>
                  </a:lnTo>
                  <a:lnTo>
                    <a:pt x="503237" y="1442872"/>
                  </a:lnTo>
                  <a:lnTo>
                    <a:pt x="1016000" y="1442872"/>
                  </a:lnTo>
                  <a:lnTo>
                    <a:pt x="1016000" y="1476209"/>
                  </a:lnTo>
                  <a:lnTo>
                    <a:pt x="1082675" y="1442872"/>
                  </a:lnTo>
                  <a:lnTo>
                    <a:pt x="1028700" y="1442872"/>
                  </a:lnTo>
                  <a:lnTo>
                    <a:pt x="1082675" y="1442859"/>
                  </a:lnTo>
                  <a:lnTo>
                    <a:pt x="1092200" y="1438109"/>
                  </a:lnTo>
                  <a:close/>
                </a:path>
                <a:path w="7082155" h="2609850">
                  <a:moveTo>
                    <a:pt x="1489075" y="1874659"/>
                  </a:moveTo>
                  <a:lnTo>
                    <a:pt x="1482725" y="1861959"/>
                  </a:lnTo>
                  <a:lnTo>
                    <a:pt x="1450975" y="1798459"/>
                  </a:lnTo>
                  <a:lnTo>
                    <a:pt x="1412875" y="1874659"/>
                  </a:lnTo>
                  <a:lnTo>
                    <a:pt x="1446212" y="1874659"/>
                  </a:lnTo>
                  <a:lnTo>
                    <a:pt x="1446212" y="2533472"/>
                  </a:lnTo>
                  <a:lnTo>
                    <a:pt x="1412875" y="2533472"/>
                  </a:lnTo>
                  <a:lnTo>
                    <a:pt x="1450975" y="2609672"/>
                  </a:lnTo>
                  <a:lnTo>
                    <a:pt x="1482725" y="2546185"/>
                  </a:lnTo>
                  <a:lnTo>
                    <a:pt x="1489075" y="2533472"/>
                  </a:lnTo>
                  <a:lnTo>
                    <a:pt x="1455737" y="2533472"/>
                  </a:lnTo>
                  <a:lnTo>
                    <a:pt x="1455737" y="1874659"/>
                  </a:lnTo>
                  <a:lnTo>
                    <a:pt x="1489075" y="1874659"/>
                  </a:lnTo>
                  <a:close/>
                </a:path>
                <a:path w="7082155" h="2609850">
                  <a:moveTo>
                    <a:pt x="2890837" y="1874659"/>
                  </a:moveTo>
                  <a:lnTo>
                    <a:pt x="2884487" y="1861959"/>
                  </a:lnTo>
                  <a:lnTo>
                    <a:pt x="2852737" y="1798459"/>
                  </a:lnTo>
                  <a:lnTo>
                    <a:pt x="2814637" y="1874659"/>
                  </a:lnTo>
                  <a:lnTo>
                    <a:pt x="2847975" y="1874659"/>
                  </a:lnTo>
                  <a:lnTo>
                    <a:pt x="2847975" y="2533472"/>
                  </a:lnTo>
                  <a:lnTo>
                    <a:pt x="2814637" y="2533472"/>
                  </a:lnTo>
                  <a:lnTo>
                    <a:pt x="2852737" y="2609672"/>
                  </a:lnTo>
                  <a:lnTo>
                    <a:pt x="2884487" y="2546185"/>
                  </a:lnTo>
                  <a:lnTo>
                    <a:pt x="2890837" y="2533472"/>
                  </a:lnTo>
                  <a:lnTo>
                    <a:pt x="2857500" y="2533472"/>
                  </a:lnTo>
                  <a:lnTo>
                    <a:pt x="2857500" y="1874659"/>
                  </a:lnTo>
                  <a:lnTo>
                    <a:pt x="2890837" y="1874659"/>
                  </a:lnTo>
                  <a:close/>
                </a:path>
                <a:path w="7082155" h="2609850">
                  <a:moveTo>
                    <a:pt x="3121025" y="9347"/>
                  </a:moveTo>
                  <a:lnTo>
                    <a:pt x="3036341" y="0"/>
                  </a:lnTo>
                  <a:lnTo>
                    <a:pt x="3047885" y="31280"/>
                  </a:lnTo>
                  <a:lnTo>
                    <a:pt x="236512" y="1069111"/>
                  </a:lnTo>
                  <a:lnTo>
                    <a:pt x="224967" y="1037831"/>
                  </a:lnTo>
                  <a:lnTo>
                    <a:pt x="166687" y="1099959"/>
                  </a:lnTo>
                  <a:lnTo>
                    <a:pt x="251358" y="1109319"/>
                  </a:lnTo>
                  <a:lnTo>
                    <a:pt x="241439" y="1082446"/>
                  </a:lnTo>
                  <a:lnTo>
                    <a:pt x="239814" y="1078039"/>
                  </a:lnTo>
                  <a:lnTo>
                    <a:pt x="3051187" y="40208"/>
                  </a:lnTo>
                  <a:lnTo>
                    <a:pt x="3062732" y="71488"/>
                  </a:lnTo>
                  <a:lnTo>
                    <a:pt x="3104578" y="26873"/>
                  </a:lnTo>
                  <a:lnTo>
                    <a:pt x="3121025" y="9347"/>
                  </a:lnTo>
                  <a:close/>
                </a:path>
                <a:path w="7082155" h="2609850">
                  <a:moveTo>
                    <a:pt x="3214687" y="109359"/>
                  </a:moveTo>
                  <a:lnTo>
                    <a:pt x="3129635" y="114376"/>
                  </a:lnTo>
                  <a:lnTo>
                    <a:pt x="3146272" y="143268"/>
                  </a:lnTo>
                  <a:lnTo>
                    <a:pt x="1594002" y="1037170"/>
                  </a:lnTo>
                  <a:lnTo>
                    <a:pt x="1577365" y="1008291"/>
                  </a:lnTo>
                  <a:lnTo>
                    <a:pt x="1530350" y="1079322"/>
                  </a:lnTo>
                  <a:lnTo>
                    <a:pt x="1615389" y="1074318"/>
                  </a:lnTo>
                  <a:lnTo>
                    <a:pt x="1602409" y="1051763"/>
                  </a:lnTo>
                  <a:lnTo>
                    <a:pt x="1598752" y="1045425"/>
                  </a:lnTo>
                  <a:lnTo>
                    <a:pt x="3151022" y="151523"/>
                  </a:lnTo>
                  <a:lnTo>
                    <a:pt x="3167659" y="180403"/>
                  </a:lnTo>
                  <a:lnTo>
                    <a:pt x="3196437" y="136931"/>
                  </a:lnTo>
                  <a:lnTo>
                    <a:pt x="3214687" y="109359"/>
                  </a:lnTo>
                  <a:close/>
                </a:path>
                <a:path w="7082155" h="2609850">
                  <a:moveTo>
                    <a:pt x="3354387" y="269697"/>
                  </a:moveTo>
                  <a:lnTo>
                    <a:pt x="3283458" y="316903"/>
                  </a:lnTo>
                  <a:lnTo>
                    <a:pt x="3312388" y="333463"/>
                  </a:lnTo>
                  <a:lnTo>
                    <a:pt x="2924556" y="1010831"/>
                  </a:lnTo>
                  <a:lnTo>
                    <a:pt x="2895625" y="994270"/>
                  </a:lnTo>
                  <a:lnTo>
                    <a:pt x="2890837" y="1079322"/>
                  </a:lnTo>
                  <a:lnTo>
                    <a:pt x="2961754" y="1032129"/>
                  </a:lnTo>
                  <a:lnTo>
                    <a:pt x="2952077" y="1026591"/>
                  </a:lnTo>
                  <a:lnTo>
                    <a:pt x="2932823" y="1015568"/>
                  </a:lnTo>
                  <a:lnTo>
                    <a:pt x="3320656" y="338201"/>
                  </a:lnTo>
                  <a:lnTo>
                    <a:pt x="3349587" y="354761"/>
                  </a:lnTo>
                  <a:lnTo>
                    <a:pt x="3351403" y="322440"/>
                  </a:lnTo>
                  <a:lnTo>
                    <a:pt x="3354387" y="269697"/>
                  </a:lnTo>
                  <a:close/>
                </a:path>
                <a:path w="7082155" h="2609850">
                  <a:moveTo>
                    <a:pt x="3879850" y="1436522"/>
                  </a:moveTo>
                  <a:lnTo>
                    <a:pt x="3803650" y="1398422"/>
                  </a:lnTo>
                  <a:lnTo>
                    <a:pt x="3803650" y="1431759"/>
                  </a:lnTo>
                  <a:lnTo>
                    <a:pt x="3290887" y="1431759"/>
                  </a:lnTo>
                  <a:lnTo>
                    <a:pt x="3290887" y="1398409"/>
                  </a:lnTo>
                  <a:lnTo>
                    <a:pt x="3214687" y="1436509"/>
                  </a:lnTo>
                  <a:lnTo>
                    <a:pt x="3290887" y="1474609"/>
                  </a:lnTo>
                  <a:lnTo>
                    <a:pt x="3290887" y="1441284"/>
                  </a:lnTo>
                  <a:lnTo>
                    <a:pt x="3803650" y="1441284"/>
                  </a:lnTo>
                  <a:lnTo>
                    <a:pt x="3803650" y="1474622"/>
                  </a:lnTo>
                  <a:lnTo>
                    <a:pt x="3870325" y="1441284"/>
                  </a:lnTo>
                  <a:lnTo>
                    <a:pt x="3816350" y="1441284"/>
                  </a:lnTo>
                  <a:lnTo>
                    <a:pt x="3870325" y="1441272"/>
                  </a:lnTo>
                  <a:lnTo>
                    <a:pt x="3879850" y="1436522"/>
                  </a:lnTo>
                  <a:close/>
                </a:path>
                <a:path w="7082155" h="2609850">
                  <a:moveTo>
                    <a:pt x="4186237" y="1079322"/>
                  </a:moveTo>
                  <a:lnTo>
                    <a:pt x="4184332" y="1025855"/>
                  </a:lnTo>
                  <a:lnTo>
                    <a:pt x="4183202" y="994194"/>
                  </a:lnTo>
                  <a:lnTo>
                    <a:pt x="4153928" y="1010145"/>
                  </a:lnTo>
                  <a:lnTo>
                    <a:pt x="3796677" y="354965"/>
                  </a:lnTo>
                  <a:lnTo>
                    <a:pt x="3817124" y="343814"/>
                  </a:lnTo>
                  <a:lnTo>
                    <a:pt x="3825951" y="339001"/>
                  </a:lnTo>
                  <a:lnTo>
                    <a:pt x="3756025" y="290334"/>
                  </a:lnTo>
                  <a:lnTo>
                    <a:pt x="3759047" y="375475"/>
                  </a:lnTo>
                  <a:lnTo>
                    <a:pt x="3788321" y="359524"/>
                  </a:lnTo>
                  <a:lnTo>
                    <a:pt x="4145572" y="1014704"/>
                  </a:lnTo>
                  <a:lnTo>
                    <a:pt x="4116298" y="1030668"/>
                  </a:lnTo>
                  <a:lnTo>
                    <a:pt x="4186237" y="1079322"/>
                  </a:lnTo>
                  <a:close/>
                </a:path>
                <a:path w="7082155" h="2609850">
                  <a:moveTo>
                    <a:pt x="4303712" y="1874659"/>
                  </a:moveTo>
                  <a:lnTo>
                    <a:pt x="4297362" y="1861959"/>
                  </a:lnTo>
                  <a:lnTo>
                    <a:pt x="4265612" y="1798459"/>
                  </a:lnTo>
                  <a:lnTo>
                    <a:pt x="4227512" y="1874659"/>
                  </a:lnTo>
                  <a:lnTo>
                    <a:pt x="4260850" y="1874659"/>
                  </a:lnTo>
                  <a:lnTo>
                    <a:pt x="4260850" y="2533472"/>
                  </a:lnTo>
                  <a:lnTo>
                    <a:pt x="4227512" y="2533472"/>
                  </a:lnTo>
                  <a:lnTo>
                    <a:pt x="4265612" y="2609672"/>
                  </a:lnTo>
                  <a:lnTo>
                    <a:pt x="4297362" y="2546185"/>
                  </a:lnTo>
                  <a:lnTo>
                    <a:pt x="4303712" y="2533472"/>
                  </a:lnTo>
                  <a:lnTo>
                    <a:pt x="4270375" y="2533472"/>
                  </a:lnTo>
                  <a:lnTo>
                    <a:pt x="4270375" y="1874659"/>
                  </a:lnTo>
                  <a:lnTo>
                    <a:pt x="4303712" y="1874659"/>
                  </a:lnTo>
                  <a:close/>
                </a:path>
                <a:path w="7082155" h="2609850">
                  <a:moveTo>
                    <a:pt x="5308600" y="1196797"/>
                  </a:moveTo>
                  <a:lnTo>
                    <a:pt x="5290756" y="1165415"/>
                  </a:lnTo>
                  <a:lnTo>
                    <a:pt x="5266487" y="1122743"/>
                  </a:lnTo>
                  <a:lnTo>
                    <a:pt x="5247932" y="1150442"/>
                  </a:lnTo>
                  <a:lnTo>
                    <a:pt x="3902938" y="249415"/>
                  </a:lnTo>
                  <a:lnTo>
                    <a:pt x="3907675" y="242354"/>
                  </a:lnTo>
                  <a:lnTo>
                    <a:pt x="3921493" y="221716"/>
                  </a:lnTo>
                  <a:lnTo>
                    <a:pt x="3836987" y="210959"/>
                  </a:lnTo>
                  <a:lnTo>
                    <a:pt x="3879088" y="285026"/>
                  </a:lnTo>
                  <a:lnTo>
                    <a:pt x="3897642" y="257327"/>
                  </a:lnTo>
                  <a:lnTo>
                    <a:pt x="5242636" y="1158354"/>
                  </a:lnTo>
                  <a:lnTo>
                    <a:pt x="5224081" y="1186053"/>
                  </a:lnTo>
                  <a:lnTo>
                    <a:pt x="5308600" y="1196797"/>
                  </a:lnTo>
                  <a:close/>
                </a:path>
                <a:path w="7082155" h="2609850">
                  <a:moveTo>
                    <a:pt x="5668962" y="1874659"/>
                  </a:moveTo>
                  <a:lnTo>
                    <a:pt x="5662612" y="1861959"/>
                  </a:lnTo>
                  <a:lnTo>
                    <a:pt x="5630862" y="1798459"/>
                  </a:lnTo>
                  <a:lnTo>
                    <a:pt x="5592762" y="1874659"/>
                  </a:lnTo>
                  <a:lnTo>
                    <a:pt x="5626100" y="1874659"/>
                  </a:lnTo>
                  <a:lnTo>
                    <a:pt x="5626100" y="2533472"/>
                  </a:lnTo>
                  <a:lnTo>
                    <a:pt x="5592762" y="2533472"/>
                  </a:lnTo>
                  <a:lnTo>
                    <a:pt x="5630862" y="2609672"/>
                  </a:lnTo>
                  <a:lnTo>
                    <a:pt x="5662612" y="2546185"/>
                  </a:lnTo>
                  <a:lnTo>
                    <a:pt x="5668962" y="2533472"/>
                  </a:lnTo>
                  <a:lnTo>
                    <a:pt x="5635625" y="2533472"/>
                  </a:lnTo>
                  <a:lnTo>
                    <a:pt x="5635625" y="1874659"/>
                  </a:lnTo>
                  <a:lnTo>
                    <a:pt x="5668962" y="1874659"/>
                  </a:lnTo>
                  <a:close/>
                </a:path>
                <a:path w="7082155" h="2609850">
                  <a:moveTo>
                    <a:pt x="6629400" y="1438109"/>
                  </a:moveTo>
                  <a:lnTo>
                    <a:pt x="6553200" y="1400009"/>
                  </a:lnTo>
                  <a:lnTo>
                    <a:pt x="6553200" y="1433347"/>
                  </a:lnTo>
                  <a:lnTo>
                    <a:pt x="6040437" y="1433347"/>
                  </a:lnTo>
                  <a:lnTo>
                    <a:pt x="6040437" y="1399997"/>
                  </a:lnTo>
                  <a:lnTo>
                    <a:pt x="5964237" y="1438097"/>
                  </a:lnTo>
                  <a:lnTo>
                    <a:pt x="6040437" y="1476197"/>
                  </a:lnTo>
                  <a:lnTo>
                    <a:pt x="6040437" y="1442872"/>
                  </a:lnTo>
                  <a:lnTo>
                    <a:pt x="6553200" y="1442872"/>
                  </a:lnTo>
                  <a:lnTo>
                    <a:pt x="6553200" y="1476209"/>
                  </a:lnTo>
                  <a:lnTo>
                    <a:pt x="6619875" y="1442872"/>
                  </a:lnTo>
                  <a:lnTo>
                    <a:pt x="6565900" y="1442872"/>
                  </a:lnTo>
                  <a:lnTo>
                    <a:pt x="6619875" y="1442859"/>
                  </a:lnTo>
                  <a:lnTo>
                    <a:pt x="6629400" y="1438109"/>
                  </a:lnTo>
                  <a:close/>
                </a:path>
                <a:path w="7082155" h="2609850">
                  <a:moveTo>
                    <a:pt x="6784975" y="1176159"/>
                  </a:moveTo>
                  <a:lnTo>
                    <a:pt x="6767627" y="1155966"/>
                  </a:lnTo>
                  <a:lnTo>
                    <a:pt x="6729463" y="1111529"/>
                  </a:lnTo>
                  <a:lnTo>
                    <a:pt x="6716560" y="1142263"/>
                  </a:lnTo>
                  <a:lnTo>
                    <a:pt x="4078948" y="34467"/>
                  </a:lnTo>
                  <a:lnTo>
                    <a:pt x="4081005" y="29552"/>
                  </a:lnTo>
                  <a:lnTo>
                    <a:pt x="4091851" y="3733"/>
                  </a:lnTo>
                  <a:lnTo>
                    <a:pt x="4006850" y="9347"/>
                  </a:lnTo>
                  <a:lnTo>
                    <a:pt x="4062349" y="73990"/>
                  </a:lnTo>
                  <a:lnTo>
                    <a:pt x="4075252" y="43256"/>
                  </a:lnTo>
                  <a:lnTo>
                    <a:pt x="6712864" y="1151051"/>
                  </a:lnTo>
                  <a:lnTo>
                    <a:pt x="6699961" y="1181785"/>
                  </a:lnTo>
                  <a:lnTo>
                    <a:pt x="6784975" y="1176159"/>
                  </a:lnTo>
                  <a:close/>
                </a:path>
                <a:path w="7082155" h="2609850">
                  <a:moveTo>
                    <a:pt x="7081837" y="1874659"/>
                  </a:moveTo>
                  <a:lnTo>
                    <a:pt x="7075487" y="1861959"/>
                  </a:lnTo>
                  <a:lnTo>
                    <a:pt x="7043737" y="1798459"/>
                  </a:lnTo>
                  <a:lnTo>
                    <a:pt x="7005637" y="1874659"/>
                  </a:lnTo>
                  <a:lnTo>
                    <a:pt x="7038975" y="1874659"/>
                  </a:lnTo>
                  <a:lnTo>
                    <a:pt x="7038975" y="2533472"/>
                  </a:lnTo>
                  <a:lnTo>
                    <a:pt x="7005637" y="2533472"/>
                  </a:lnTo>
                  <a:lnTo>
                    <a:pt x="7043737" y="2609672"/>
                  </a:lnTo>
                  <a:lnTo>
                    <a:pt x="7075487" y="2546185"/>
                  </a:lnTo>
                  <a:lnTo>
                    <a:pt x="7081837" y="2533472"/>
                  </a:lnTo>
                  <a:lnTo>
                    <a:pt x="7048500" y="2533472"/>
                  </a:lnTo>
                  <a:lnTo>
                    <a:pt x="7048500" y="1874659"/>
                  </a:lnTo>
                  <a:lnTo>
                    <a:pt x="7081837" y="18746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4502620" y="2242413"/>
              <a:ext cx="2374900" cy="2466340"/>
            </a:xfrm>
            <a:custGeom>
              <a:avLst/>
              <a:gdLst/>
              <a:ahLst/>
              <a:cxnLst/>
              <a:rect l="l" t="t" r="r" b="b"/>
              <a:pathLst>
                <a:path w="2374900" h="2466340">
                  <a:moveTo>
                    <a:pt x="610527" y="936459"/>
                  </a:moveTo>
                  <a:lnTo>
                    <a:pt x="542315" y="892441"/>
                  </a:lnTo>
                  <a:lnTo>
                    <a:pt x="475424" y="848423"/>
                  </a:lnTo>
                  <a:lnTo>
                    <a:pt x="410908" y="804189"/>
                  </a:lnTo>
                  <a:lnTo>
                    <a:pt x="349872" y="759536"/>
                  </a:lnTo>
                  <a:lnTo>
                    <a:pt x="293497" y="714375"/>
                  </a:lnTo>
                  <a:lnTo>
                    <a:pt x="242633" y="668362"/>
                  </a:lnTo>
                  <a:lnTo>
                    <a:pt x="198437" y="621423"/>
                  </a:lnTo>
                  <a:lnTo>
                    <a:pt x="161963" y="573443"/>
                  </a:lnTo>
                  <a:lnTo>
                    <a:pt x="133769" y="524205"/>
                  </a:lnTo>
                  <a:lnTo>
                    <a:pt x="112877" y="473456"/>
                  </a:lnTo>
                  <a:lnTo>
                    <a:pt x="98247" y="421297"/>
                  </a:lnTo>
                  <a:lnTo>
                    <a:pt x="88849" y="367855"/>
                  </a:lnTo>
                  <a:lnTo>
                    <a:pt x="83680" y="313093"/>
                  </a:lnTo>
                  <a:lnTo>
                    <a:pt x="81889" y="260578"/>
                  </a:lnTo>
                  <a:lnTo>
                    <a:pt x="81838" y="250278"/>
                  </a:lnTo>
                  <a:lnTo>
                    <a:pt x="81978" y="227634"/>
                  </a:lnTo>
                  <a:lnTo>
                    <a:pt x="82130" y="201701"/>
                  </a:lnTo>
                  <a:lnTo>
                    <a:pt x="82130" y="201866"/>
                  </a:lnTo>
                  <a:lnTo>
                    <a:pt x="81978" y="227634"/>
                  </a:lnTo>
                  <a:lnTo>
                    <a:pt x="107530" y="274307"/>
                  </a:lnTo>
                  <a:lnTo>
                    <a:pt x="116217" y="276847"/>
                  </a:lnTo>
                  <a:lnTo>
                    <a:pt x="130060" y="269265"/>
                  </a:lnTo>
                  <a:lnTo>
                    <a:pt x="132588" y="260578"/>
                  </a:lnTo>
                  <a:lnTo>
                    <a:pt x="84683" y="173088"/>
                  </a:lnTo>
                  <a:lnTo>
                    <a:pt x="69380" y="145122"/>
                  </a:lnTo>
                  <a:lnTo>
                    <a:pt x="67894" y="147523"/>
                  </a:lnTo>
                  <a:lnTo>
                    <a:pt x="67894" y="201726"/>
                  </a:lnTo>
                  <a:lnTo>
                    <a:pt x="67868" y="201866"/>
                  </a:lnTo>
                  <a:lnTo>
                    <a:pt x="67779" y="201701"/>
                  </a:lnTo>
                  <a:lnTo>
                    <a:pt x="67894" y="147523"/>
                  </a:lnTo>
                  <a:lnTo>
                    <a:pt x="0" y="256984"/>
                  </a:lnTo>
                  <a:lnTo>
                    <a:pt x="2057" y="265785"/>
                  </a:lnTo>
                  <a:lnTo>
                    <a:pt x="15468" y="274116"/>
                  </a:lnTo>
                  <a:lnTo>
                    <a:pt x="24282" y="272046"/>
                  </a:lnTo>
                  <a:lnTo>
                    <a:pt x="53416" y="225056"/>
                  </a:lnTo>
                  <a:lnTo>
                    <a:pt x="53555" y="201701"/>
                  </a:lnTo>
                  <a:lnTo>
                    <a:pt x="53555" y="201866"/>
                  </a:lnTo>
                  <a:lnTo>
                    <a:pt x="53416" y="225056"/>
                  </a:lnTo>
                  <a:lnTo>
                    <a:pt x="53301" y="260578"/>
                  </a:lnTo>
                  <a:lnTo>
                    <a:pt x="55232" y="315785"/>
                  </a:lnTo>
                  <a:lnTo>
                    <a:pt x="60604" y="372186"/>
                  </a:lnTo>
                  <a:lnTo>
                    <a:pt x="70548" y="428282"/>
                  </a:lnTo>
                  <a:lnTo>
                    <a:pt x="86144" y="483527"/>
                  </a:lnTo>
                  <a:lnTo>
                    <a:pt x="108508" y="537591"/>
                  </a:lnTo>
                  <a:lnTo>
                    <a:pt x="138709" y="590067"/>
                  </a:lnTo>
                  <a:lnTo>
                    <a:pt x="177190" y="640537"/>
                  </a:lnTo>
                  <a:lnTo>
                    <a:pt x="223100" y="689216"/>
                  </a:lnTo>
                  <a:lnTo>
                    <a:pt x="275348" y="736447"/>
                  </a:lnTo>
                  <a:lnTo>
                    <a:pt x="332994" y="782599"/>
                  </a:lnTo>
                  <a:lnTo>
                    <a:pt x="394754" y="827760"/>
                  </a:lnTo>
                  <a:lnTo>
                    <a:pt x="459714" y="872299"/>
                  </a:lnTo>
                  <a:lnTo>
                    <a:pt x="526821" y="916457"/>
                  </a:lnTo>
                  <a:lnTo>
                    <a:pt x="595033" y="960475"/>
                  </a:lnTo>
                  <a:lnTo>
                    <a:pt x="610527" y="936459"/>
                  </a:lnTo>
                  <a:close/>
                </a:path>
                <a:path w="2374900" h="2466340">
                  <a:moveTo>
                    <a:pt x="1933143" y="962799"/>
                  </a:moveTo>
                  <a:lnTo>
                    <a:pt x="1930476" y="954303"/>
                  </a:lnTo>
                  <a:lnTo>
                    <a:pt x="1893582" y="837260"/>
                  </a:lnTo>
                  <a:lnTo>
                    <a:pt x="1885556" y="833081"/>
                  </a:lnTo>
                  <a:lnTo>
                    <a:pt x="1870506" y="837819"/>
                  </a:lnTo>
                  <a:lnTo>
                    <a:pt x="1866328" y="845845"/>
                  </a:lnTo>
                  <a:lnTo>
                    <a:pt x="1882648" y="897623"/>
                  </a:lnTo>
                  <a:lnTo>
                    <a:pt x="1855660" y="873112"/>
                  </a:lnTo>
                  <a:lnTo>
                    <a:pt x="1768208" y="794715"/>
                  </a:lnTo>
                  <a:lnTo>
                    <a:pt x="1679968" y="717562"/>
                  </a:lnTo>
                  <a:lnTo>
                    <a:pt x="1590611" y="642251"/>
                  </a:lnTo>
                  <a:lnTo>
                    <a:pt x="1499768" y="569341"/>
                  </a:lnTo>
                  <a:lnTo>
                    <a:pt x="1407071" y="499427"/>
                  </a:lnTo>
                  <a:lnTo>
                    <a:pt x="1312303" y="433171"/>
                  </a:lnTo>
                  <a:lnTo>
                    <a:pt x="1263929" y="401535"/>
                  </a:lnTo>
                  <a:lnTo>
                    <a:pt x="1214869" y="371005"/>
                  </a:lnTo>
                  <a:lnTo>
                    <a:pt x="1165148" y="341680"/>
                  </a:lnTo>
                  <a:lnTo>
                    <a:pt x="1114679" y="313461"/>
                  </a:lnTo>
                  <a:lnTo>
                    <a:pt x="1012355" y="260362"/>
                  </a:lnTo>
                  <a:lnTo>
                    <a:pt x="908100" y="211048"/>
                  </a:lnTo>
                  <a:lnTo>
                    <a:pt x="802233" y="164896"/>
                  </a:lnTo>
                  <a:lnTo>
                    <a:pt x="695109" y="121323"/>
                  </a:lnTo>
                  <a:lnTo>
                    <a:pt x="587044" y="79705"/>
                  </a:lnTo>
                  <a:lnTo>
                    <a:pt x="369519" y="0"/>
                  </a:lnTo>
                  <a:lnTo>
                    <a:pt x="359778" y="26860"/>
                  </a:lnTo>
                  <a:lnTo>
                    <a:pt x="577126" y="106502"/>
                  </a:lnTo>
                  <a:lnTo>
                    <a:pt x="684834" y="147980"/>
                  </a:lnTo>
                  <a:lnTo>
                    <a:pt x="791464" y="191363"/>
                  </a:lnTo>
                  <a:lnTo>
                    <a:pt x="896670" y="237248"/>
                  </a:lnTo>
                  <a:lnTo>
                    <a:pt x="1000137" y="286194"/>
                  </a:lnTo>
                  <a:lnTo>
                    <a:pt x="1101521" y="338823"/>
                  </a:lnTo>
                  <a:lnTo>
                    <a:pt x="1151191" y="366623"/>
                  </a:lnTo>
                  <a:lnTo>
                    <a:pt x="1200353" y="395617"/>
                  </a:lnTo>
                  <a:lnTo>
                    <a:pt x="1248829" y="425792"/>
                  </a:lnTo>
                  <a:lnTo>
                    <a:pt x="1296657" y="457085"/>
                  </a:lnTo>
                  <a:lnTo>
                    <a:pt x="1390700" y="522846"/>
                  </a:lnTo>
                  <a:lnTo>
                    <a:pt x="1482559" y="592150"/>
                  </a:lnTo>
                  <a:lnTo>
                    <a:pt x="1572729" y="664527"/>
                  </a:lnTo>
                  <a:lnTo>
                    <a:pt x="1661553" y="739419"/>
                  </a:lnTo>
                  <a:lnTo>
                    <a:pt x="1749386" y="816229"/>
                  </a:lnTo>
                  <a:lnTo>
                    <a:pt x="1836585" y="894384"/>
                  </a:lnTo>
                  <a:lnTo>
                    <a:pt x="1863432" y="918781"/>
                  </a:lnTo>
                  <a:lnTo>
                    <a:pt x="1810334" y="907491"/>
                  </a:lnTo>
                  <a:lnTo>
                    <a:pt x="1802752" y="912418"/>
                  </a:lnTo>
                  <a:lnTo>
                    <a:pt x="1799463" y="927862"/>
                  </a:lnTo>
                  <a:lnTo>
                    <a:pt x="1804390" y="935443"/>
                  </a:lnTo>
                  <a:lnTo>
                    <a:pt x="1933143" y="962799"/>
                  </a:lnTo>
                  <a:close/>
                </a:path>
                <a:path w="2374900" h="2466340">
                  <a:moveTo>
                    <a:pt x="2374404" y="2019249"/>
                  </a:moveTo>
                  <a:lnTo>
                    <a:pt x="2369807" y="1966455"/>
                  </a:lnTo>
                  <a:lnTo>
                    <a:pt x="2359202" y="1915236"/>
                  </a:lnTo>
                  <a:lnTo>
                    <a:pt x="2343416" y="1865185"/>
                  </a:lnTo>
                  <a:lnTo>
                    <a:pt x="2323566" y="1816722"/>
                  </a:lnTo>
                  <a:lnTo>
                    <a:pt x="2300440" y="1769313"/>
                  </a:lnTo>
                  <a:lnTo>
                    <a:pt x="2274874" y="1722767"/>
                  </a:lnTo>
                  <a:lnTo>
                    <a:pt x="2247747" y="1676895"/>
                  </a:lnTo>
                  <a:lnTo>
                    <a:pt x="2219909" y="1631556"/>
                  </a:lnTo>
                  <a:lnTo>
                    <a:pt x="2195563" y="1646504"/>
                  </a:lnTo>
                  <a:lnTo>
                    <a:pt x="2223401" y="1691855"/>
                  </a:lnTo>
                  <a:lnTo>
                    <a:pt x="2250287" y="1737309"/>
                  </a:lnTo>
                  <a:lnTo>
                    <a:pt x="2275382" y="1783054"/>
                  </a:lnTo>
                  <a:lnTo>
                    <a:pt x="2297887" y="1829244"/>
                  </a:lnTo>
                  <a:lnTo>
                    <a:pt x="2316975" y="1876005"/>
                  </a:lnTo>
                  <a:lnTo>
                    <a:pt x="2331758" y="1923173"/>
                  </a:lnTo>
                  <a:lnTo>
                    <a:pt x="2341676" y="1971459"/>
                  </a:lnTo>
                  <a:lnTo>
                    <a:pt x="2345867" y="2020811"/>
                  </a:lnTo>
                  <a:lnTo>
                    <a:pt x="2345626" y="2045982"/>
                  </a:lnTo>
                  <a:lnTo>
                    <a:pt x="2340686" y="2097570"/>
                  </a:lnTo>
                  <a:lnTo>
                    <a:pt x="2330437" y="2150681"/>
                  </a:lnTo>
                  <a:lnTo>
                    <a:pt x="2306777" y="2232964"/>
                  </a:lnTo>
                  <a:lnTo>
                    <a:pt x="2286749" y="2288908"/>
                  </a:lnTo>
                  <a:lnTo>
                    <a:pt x="2264257" y="2345613"/>
                  </a:lnTo>
                  <a:lnTo>
                    <a:pt x="2247392" y="2385631"/>
                  </a:lnTo>
                  <a:lnTo>
                    <a:pt x="2240927" y="2332075"/>
                  </a:lnTo>
                  <a:lnTo>
                    <a:pt x="2233803" y="2326487"/>
                  </a:lnTo>
                  <a:lnTo>
                    <a:pt x="2218144" y="2328380"/>
                  </a:lnTo>
                  <a:lnTo>
                    <a:pt x="2212556" y="2335504"/>
                  </a:lnTo>
                  <a:lnTo>
                    <a:pt x="2228354" y="2466175"/>
                  </a:lnTo>
                  <a:lnTo>
                    <a:pt x="2255990" y="2445816"/>
                  </a:lnTo>
                  <a:lnTo>
                    <a:pt x="2334323" y="2388108"/>
                  </a:lnTo>
                  <a:lnTo>
                    <a:pt x="2335682" y="2379167"/>
                  </a:lnTo>
                  <a:lnTo>
                    <a:pt x="2326322" y="2366454"/>
                  </a:lnTo>
                  <a:lnTo>
                    <a:pt x="2317381" y="2365108"/>
                  </a:lnTo>
                  <a:lnTo>
                    <a:pt x="2273401" y="2397493"/>
                  </a:lnTo>
                  <a:lnTo>
                    <a:pt x="2290813" y="2356142"/>
                  </a:lnTo>
                  <a:lnTo>
                    <a:pt x="2313660" y="2298535"/>
                  </a:lnTo>
                  <a:lnTo>
                    <a:pt x="2334120" y="2241270"/>
                  </a:lnTo>
                  <a:lnTo>
                    <a:pt x="2351278" y="2184781"/>
                  </a:lnTo>
                  <a:lnTo>
                    <a:pt x="2364346" y="2128736"/>
                  </a:lnTo>
                  <a:lnTo>
                    <a:pt x="2372372" y="2073503"/>
                  </a:lnTo>
                  <a:lnTo>
                    <a:pt x="2374201" y="2046236"/>
                  </a:lnTo>
                  <a:lnTo>
                    <a:pt x="2374404" y="2019249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0" name="object 90"/>
          <p:cNvSpPr txBox="1"/>
          <p:nvPr/>
        </p:nvSpPr>
        <p:spPr>
          <a:xfrm>
            <a:off x="6019800" y="1833371"/>
            <a:ext cx="2101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Plan</a:t>
            </a:r>
            <a:r>
              <a:rPr sz="2000" spc="-2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óptimo:</a:t>
            </a:r>
            <a:r>
              <a:rPr sz="2000" spc="-3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coste</a:t>
            </a:r>
            <a:r>
              <a:rPr sz="2000" spc="-2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spc="-50" dirty="0">
                <a:solidFill>
                  <a:srgbClr val="990000"/>
                </a:solidFill>
                <a:latin typeface="Times New Roman"/>
                <a:cs typeface="Times New Roman"/>
              </a:rPr>
              <a:t>3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91" name="object 91"/>
          <p:cNvGrpSpPr/>
          <p:nvPr/>
        </p:nvGrpSpPr>
        <p:grpSpPr>
          <a:xfrm>
            <a:off x="4819650" y="3186112"/>
            <a:ext cx="2141855" cy="2260600"/>
            <a:chOff x="4819650" y="3186112"/>
            <a:chExt cx="2141855" cy="2260600"/>
          </a:xfrm>
        </p:grpSpPr>
        <p:sp>
          <p:nvSpPr>
            <p:cNvPr id="92" name="object 92"/>
            <p:cNvSpPr/>
            <p:nvPr/>
          </p:nvSpPr>
          <p:spPr>
            <a:xfrm>
              <a:off x="4838700" y="32051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1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1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4838700" y="32051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6223000" y="4708525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6223000" y="4708525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9"/>
                  </a:moveTo>
                  <a:lnTo>
                    <a:pt x="3282" y="310777"/>
                  </a:lnTo>
                  <a:lnTo>
                    <a:pt x="12844" y="263981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7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7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1"/>
                  </a:lnTo>
                  <a:lnTo>
                    <a:pt x="715855" y="310777"/>
                  </a:lnTo>
                  <a:lnTo>
                    <a:pt x="719138" y="359569"/>
                  </a:lnTo>
                  <a:lnTo>
                    <a:pt x="715855" y="408360"/>
                  </a:lnTo>
                  <a:lnTo>
                    <a:pt x="706293" y="455156"/>
                  </a:lnTo>
                  <a:lnTo>
                    <a:pt x="690881" y="499529"/>
                  </a:lnTo>
                  <a:lnTo>
                    <a:pt x="670046" y="541050"/>
                  </a:lnTo>
                  <a:lnTo>
                    <a:pt x="644217" y="579290"/>
                  </a:lnTo>
                  <a:lnTo>
                    <a:pt x="613822" y="613822"/>
                  </a:lnTo>
                  <a:lnTo>
                    <a:pt x="579290" y="644217"/>
                  </a:lnTo>
                  <a:lnTo>
                    <a:pt x="541050" y="670046"/>
                  </a:lnTo>
                  <a:lnTo>
                    <a:pt x="499529" y="690881"/>
                  </a:lnTo>
                  <a:lnTo>
                    <a:pt x="455156" y="706293"/>
                  </a:lnTo>
                  <a:lnTo>
                    <a:pt x="408360" y="715855"/>
                  </a:lnTo>
                  <a:lnTo>
                    <a:pt x="359569" y="719138"/>
                  </a:lnTo>
                  <a:lnTo>
                    <a:pt x="310777" y="715855"/>
                  </a:lnTo>
                  <a:lnTo>
                    <a:pt x="263981" y="706293"/>
                  </a:lnTo>
                  <a:lnTo>
                    <a:pt x="219608" y="690881"/>
                  </a:lnTo>
                  <a:lnTo>
                    <a:pt x="178087" y="670046"/>
                  </a:lnTo>
                  <a:lnTo>
                    <a:pt x="139847" y="644217"/>
                  </a:lnTo>
                  <a:lnTo>
                    <a:pt x="105315" y="613822"/>
                  </a:lnTo>
                  <a:lnTo>
                    <a:pt x="74920" y="579290"/>
                  </a:lnTo>
                  <a:lnTo>
                    <a:pt x="49091" y="541050"/>
                  </a:lnTo>
                  <a:lnTo>
                    <a:pt x="28256" y="499529"/>
                  </a:lnTo>
                  <a:lnTo>
                    <a:pt x="12844" y="455156"/>
                  </a:lnTo>
                  <a:lnTo>
                    <a:pt x="3282" y="408360"/>
                  </a:lnTo>
                  <a:lnTo>
                    <a:pt x="0" y="359569"/>
                  </a:lnTo>
                  <a:close/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4984750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984750" y="3359150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984750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7" y="179388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4984750" y="353853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0" name="object 100"/>
          <p:cNvSpPr txBox="1"/>
          <p:nvPr/>
        </p:nvSpPr>
        <p:spPr>
          <a:xfrm>
            <a:off x="4997450" y="3329940"/>
            <a:ext cx="15430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7145" marR="5080" indent="-5080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C A</a:t>
            </a:r>
            <a:endParaRPr sz="1400">
              <a:latin typeface="Arial"/>
              <a:cs typeface="Arial"/>
            </a:endParaRPr>
          </a:p>
        </p:txBody>
      </p:sp>
      <p:sp>
        <p:nvSpPr>
          <p:cNvPr id="104" name="object 10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15 </a:t>
            </a:r>
            <a:r>
              <a:rPr spc="-50" dirty="0"/>
              <a:t>–</a:t>
            </a:r>
          </a:p>
        </p:txBody>
      </p:sp>
      <p:sp>
        <p:nvSpPr>
          <p:cNvPr id="101" name="object 101"/>
          <p:cNvSpPr txBox="1"/>
          <p:nvPr/>
        </p:nvSpPr>
        <p:spPr>
          <a:xfrm>
            <a:off x="5243512" y="3538537"/>
            <a:ext cx="179705" cy="179705"/>
          </a:xfrm>
          <a:prstGeom prst="rect">
            <a:avLst/>
          </a:prstGeom>
          <a:solidFill>
            <a:srgbClr val="FFCC99"/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B</a:t>
            </a:r>
            <a:endParaRPr sz="1400">
              <a:latin typeface="Arial"/>
              <a:cs typeface="Arial"/>
            </a:endParaRPr>
          </a:p>
        </p:txBody>
      </p:sp>
      <p:graphicFrame>
        <p:nvGraphicFramePr>
          <p:cNvPr id="102" name="object 102"/>
          <p:cNvGraphicFramePr>
            <a:graphicFrameLocks noGrp="1"/>
          </p:cNvGraphicFramePr>
          <p:nvPr/>
        </p:nvGraphicFramePr>
        <p:xfrm>
          <a:off x="6486525" y="4789487"/>
          <a:ext cx="179070" cy="537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A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B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C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03" name="object 103"/>
          <p:cNvSpPr txBox="1"/>
          <p:nvPr/>
        </p:nvSpPr>
        <p:spPr>
          <a:xfrm>
            <a:off x="790575" y="1461515"/>
            <a:ext cx="23577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Ejemplo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3</a:t>
            </a:r>
            <a:r>
              <a:rPr sz="2000" spc="-10" dirty="0">
                <a:latin typeface="Times New Roman"/>
                <a:cs typeface="Times New Roman"/>
              </a:rPr>
              <a:t> bloques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16865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Ejercicio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547052" y="962885"/>
            <a:ext cx="7637780" cy="1942464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40"/>
              </a:spcBef>
            </a:pPr>
            <a:r>
              <a:rPr sz="2000" b="1" dirty="0">
                <a:latin typeface="Times New Roman"/>
                <a:cs typeface="Times New Roman"/>
              </a:rPr>
              <a:t>Aprendizaje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un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perceptrón:</a:t>
            </a:r>
            <a:endParaRPr sz="2000">
              <a:latin typeface="Times New Roman"/>
              <a:cs typeface="Times New Roman"/>
            </a:endParaRPr>
          </a:p>
          <a:p>
            <a:pPr marL="297180" marR="303530">
              <a:lnSpc>
                <a:spcPts val="2110"/>
              </a:lnSpc>
              <a:spcBef>
                <a:spcPts val="600"/>
              </a:spcBef>
            </a:pPr>
            <a:r>
              <a:rPr sz="1800" dirty="0">
                <a:latin typeface="Times New Roman"/>
                <a:cs typeface="Times New Roman"/>
              </a:rPr>
              <a:t>Realiza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aprendizaje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perceptrón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 tres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entradas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salida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(vea </a:t>
            </a:r>
            <a:r>
              <a:rPr sz="1800" spc="-25" dirty="0">
                <a:latin typeface="Times New Roman"/>
                <a:cs typeface="Times New Roman"/>
              </a:rPr>
              <a:t>el </a:t>
            </a:r>
            <a:r>
              <a:rPr sz="1800" dirty="0">
                <a:latin typeface="Times New Roman"/>
                <a:cs typeface="Times New Roman"/>
              </a:rPr>
              <a:t>dibujo)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siguientes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entrenamiento:</a:t>
            </a:r>
            <a:endParaRPr sz="1800">
              <a:latin typeface="Times New Roman"/>
              <a:cs typeface="Times New Roman"/>
            </a:endParaRPr>
          </a:p>
          <a:p>
            <a:pPr marL="926465">
              <a:lnSpc>
                <a:spcPct val="100000"/>
              </a:lnSpc>
              <a:spcBef>
                <a:spcPts val="375"/>
              </a:spcBef>
            </a:pPr>
            <a:r>
              <a:rPr sz="1800" dirty="0">
                <a:latin typeface="Times New Roman"/>
                <a:cs typeface="Times New Roman"/>
              </a:rPr>
              <a:t>{(010,1),(100,0),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(110,1),(001,0)}</a:t>
            </a:r>
            <a:endParaRPr sz="1800">
              <a:latin typeface="Times New Roman"/>
              <a:cs typeface="Times New Roman"/>
            </a:endParaRPr>
          </a:p>
          <a:p>
            <a:pPr marL="297180">
              <a:lnSpc>
                <a:spcPct val="100000"/>
              </a:lnSpc>
              <a:spcBef>
                <a:spcPts val="455"/>
              </a:spcBef>
            </a:pPr>
            <a:r>
              <a:rPr sz="1800" dirty="0">
                <a:latin typeface="Times New Roman"/>
                <a:cs typeface="Times New Roman"/>
              </a:rPr>
              <a:t>Supón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pesos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están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inicializados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0,2 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sesgo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0,1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parámetro</a:t>
            </a:r>
            <a:endParaRPr sz="1800">
              <a:latin typeface="Times New Roman"/>
              <a:cs typeface="Times New Roman"/>
            </a:endParaRPr>
          </a:p>
          <a:p>
            <a:pPr marL="297180">
              <a:lnSpc>
                <a:spcPct val="100000"/>
              </a:lnSpc>
              <a:spcBef>
                <a:spcPts val="25"/>
              </a:spcBef>
            </a:pPr>
            <a:r>
              <a:rPr sz="1800" dirty="0">
                <a:latin typeface="Symbol"/>
                <a:cs typeface="Symbol"/>
              </a:rPr>
              <a:t>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tiene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 </a:t>
            </a:r>
            <a:r>
              <a:rPr sz="1800" spc="-20" dirty="0">
                <a:latin typeface="Times New Roman"/>
                <a:cs typeface="Times New Roman"/>
              </a:rPr>
              <a:t>0,3.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3616325" y="4010025"/>
            <a:ext cx="2218055" cy="776605"/>
            <a:chOff x="3616325" y="4010025"/>
            <a:chExt cx="2218055" cy="776605"/>
          </a:xfrm>
        </p:grpSpPr>
        <p:sp>
          <p:nvSpPr>
            <p:cNvPr id="11" name="object 11"/>
            <p:cNvSpPr/>
            <p:nvPr/>
          </p:nvSpPr>
          <p:spPr>
            <a:xfrm>
              <a:off x="5173662" y="4105275"/>
              <a:ext cx="655955" cy="647700"/>
            </a:xfrm>
            <a:custGeom>
              <a:avLst/>
              <a:gdLst/>
              <a:ahLst/>
              <a:cxnLst/>
              <a:rect l="l" t="t" r="r" b="b"/>
              <a:pathLst>
                <a:path w="655954" h="647700">
                  <a:moveTo>
                    <a:pt x="0" y="323850"/>
                  </a:moveTo>
                  <a:lnTo>
                    <a:pt x="3554" y="275993"/>
                  </a:lnTo>
                  <a:lnTo>
                    <a:pt x="13879" y="230317"/>
                  </a:lnTo>
                  <a:lnTo>
                    <a:pt x="30468" y="187323"/>
                  </a:lnTo>
                  <a:lnTo>
                    <a:pt x="52813" y="147510"/>
                  </a:lnTo>
                  <a:lnTo>
                    <a:pt x="80408" y="111380"/>
                  </a:lnTo>
                  <a:lnTo>
                    <a:pt x="112745" y="79434"/>
                  </a:lnTo>
                  <a:lnTo>
                    <a:pt x="149317" y="52174"/>
                  </a:lnTo>
                  <a:lnTo>
                    <a:pt x="189618" y="30099"/>
                  </a:lnTo>
                  <a:lnTo>
                    <a:pt x="233140" y="13711"/>
                  </a:lnTo>
                  <a:lnTo>
                    <a:pt x="279375" y="3511"/>
                  </a:lnTo>
                  <a:lnTo>
                    <a:pt x="327818" y="0"/>
                  </a:lnTo>
                  <a:lnTo>
                    <a:pt x="376261" y="3511"/>
                  </a:lnTo>
                  <a:lnTo>
                    <a:pt x="422496" y="13711"/>
                  </a:lnTo>
                  <a:lnTo>
                    <a:pt x="466018" y="30099"/>
                  </a:lnTo>
                  <a:lnTo>
                    <a:pt x="506319" y="52174"/>
                  </a:lnTo>
                  <a:lnTo>
                    <a:pt x="542891" y="79434"/>
                  </a:lnTo>
                  <a:lnTo>
                    <a:pt x="575228" y="111380"/>
                  </a:lnTo>
                  <a:lnTo>
                    <a:pt x="602823" y="147510"/>
                  </a:lnTo>
                  <a:lnTo>
                    <a:pt x="625168" y="187323"/>
                  </a:lnTo>
                  <a:lnTo>
                    <a:pt x="641757" y="230317"/>
                  </a:lnTo>
                  <a:lnTo>
                    <a:pt x="652082" y="275993"/>
                  </a:lnTo>
                  <a:lnTo>
                    <a:pt x="655637" y="323850"/>
                  </a:lnTo>
                  <a:lnTo>
                    <a:pt x="652082" y="371706"/>
                  </a:lnTo>
                  <a:lnTo>
                    <a:pt x="641757" y="417382"/>
                  </a:lnTo>
                  <a:lnTo>
                    <a:pt x="625168" y="460376"/>
                  </a:lnTo>
                  <a:lnTo>
                    <a:pt x="602823" y="500189"/>
                  </a:lnTo>
                  <a:lnTo>
                    <a:pt x="575228" y="536319"/>
                  </a:lnTo>
                  <a:lnTo>
                    <a:pt x="542891" y="568265"/>
                  </a:lnTo>
                  <a:lnTo>
                    <a:pt x="506319" y="595525"/>
                  </a:lnTo>
                  <a:lnTo>
                    <a:pt x="466018" y="617600"/>
                  </a:lnTo>
                  <a:lnTo>
                    <a:pt x="422496" y="633988"/>
                  </a:lnTo>
                  <a:lnTo>
                    <a:pt x="376261" y="644188"/>
                  </a:lnTo>
                  <a:lnTo>
                    <a:pt x="327818" y="647700"/>
                  </a:lnTo>
                  <a:lnTo>
                    <a:pt x="279375" y="644188"/>
                  </a:lnTo>
                  <a:lnTo>
                    <a:pt x="233140" y="633988"/>
                  </a:lnTo>
                  <a:lnTo>
                    <a:pt x="189618" y="617600"/>
                  </a:lnTo>
                  <a:lnTo>
                    <a:pt x="149317" y="595525"/>
                  </a:lnTo>
                  <a:lnTo>
                    <a:pt x="112745" y="568265"/>
                  </a:lnTo>
                  <a:lnTo>
                    <a:pt x="80408" y="536319"/>
                  </a:lnTo>
                  <a:lnTo>
                    <a:pt x="52813" y="500189"/>
                  </a:lnTo>
                  <a:lnTo>
                    <a:pt x="30468" y="460376"/>
                  </a:lnTo>
                  <a:lnTo>
                    <a:pt x="13879" y="417382"/>
                  </a:lnTo>
                  <a:lnTo>
                    <a:pt x="3554" y="371706"/>
                  </a:lnTo>
                  <a:lnTo>
                    <a:pt x="0" y="3238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621087" y="4152900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79">
                  <a:moveTo>
                    <a:pt x="0" y="0"/>
                  </a:moveTo>
                  <a:lnTo>
                    <a:pt x="63976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260850" y="4014787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621087" y="4781550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79">
                  <a:moveTo>
                    <a:pt x="0" y="0"/>
                  </a:moveTo>
                  <a:lnTo>
                    <a:pt x="63976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4264025" y="3989323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0,2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260850" y="4635500"/>
            <a:ext cx="317500" cy="276225"/>
          </a:xfrm>
          <a:custGeom>
            <a:avLst/>
            <a:gdLst/>
            <a:ahLst/>
            <a:cxnLst/>
            <a:rect l="l" t="t" r="r" b="b"/>
            <a:pathLst>
              <a:path w="317500" h="276225">
                <a:moveTo>
                  <a:pt x="0" y="138112"/>
                </a:moveTo>
                <a:lnTo>
                  <a:pt x="8093" y="94458"/>
                </a:lnTo>
                <a:lnTo>
                  <a:pt x="30629" y="56545"/>
                </a:lnTo>
                <a:lnTo>
                  <a:pt x="64994" y="26647"/>
                </a:lnTo>
                <a:lnTo>
                  <a:pt x="108572" y="7041"/>
                </a:lnTo>
                <a:lnTo>
                  <a:pt x="158750" y="0"/>
                </a:lnTo>
                <a:lnTo>
                  <a:pt x="208927" y="7041"/>
                </a:lnTo>
                <a:lnTo>
                  <a:pt x="252505" y="26647"/>
                </a:lnTo>
                <a:lnTo>
                  <a:pt x="286870" y="56545"/>
                </a:lnTo>
                <a:lnTo>
                  <a:pt x="309406" y="94458"/>
                </a:lnTo>
                <a:lnTo>
                  <a:pt x="317500" y="138112"/>
                </a:lnTo>
                <a:lnTo>
                  <a:pt x="309406" y="181766"/>
                </a:lnTo>
                <a:lnTo>
                  <a:pt x="286870" y="219679"/>
                </a:lnTo>
                <a:lnTo>
                  <a:pt x="252505" y="249577"/>
                </a:lnTo>
                <a:lnTo>
                  <a:pt x="208927" y="269183"/>
                </a:lnTo>
                <a:lnTo>
                  <a:pt x="158750" y="276225"/>
                </a:lnTo>
                <a:lnTo>
                  <a:pt x="108572" y="269183"/>
                </a:lnTo>
                <a:lnTo>
                  <a:pt x="64994" y="249577"/>
                </a:lnTo>
                <a:lnTo>
                  <a:pt x="30629" y="219679"/>
                </a:lnTo>
                <a:lnTo>
                  <a:pt x="8093" y="181766"/>
                </a:lnTo>
                <a:lnTo>
                  <a:pt x="0" y="138112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4264025" y="4611116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0,2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3635375" y="4148137"/>
            <a:ext cx="2649855" cy="1297305"/>
            <a:chOff x="3635375" y="4148137"/>
            <a:chExt cx="2649855" cy="1297305"/>
          </a:xfrm>
        </p:grpSpPr>
        <p:sp>
          <p:nvSpPr>
            <p:cNvPr id="19" name="object 19"/>
            <p:cNvSpPr/>
            <p:nvPr/>
          </p:nvSpPr>
          <p:spPr>
            <a:xfrm>
              <a:off x="4578350" y="4152900"/>
              <a:ext cx="627380" cy="250825"/>
            </a:xfrm>
            <a:custGeom>
              <a:avLst/>
              <a:gdLst/>
              <a:ahLst/>
              <a:cxnLst/>
              <a:rect l="l" t="t" r="r" b="b"/>
              <a:pathLst>
                <a:path w="627379" h="250825">
                  <a:moveTo>
                    <a:pt x="0" y="0"/>
                  </a:moveTo>
                  <a:lnTo>
                    <a:pt x="627063" y="2508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578350" y="4519612"/>
              <a:ext cx="584200" cy="233679"/>
            </a:xfrm>
            <a:custGeom>
              <a:avLst/>
              <a:gdLst/>
              <a:ahLst/>
              <a:cxnLst/>
              <a:rect l="l" t="t" r="r" b="b"/>
              <a:pathLst>
                <a:path w="584200" h="233679">
                  <a:moveTo>
                    <a:pt x="0" y="233362"/>
                  </a:moveTo>
                  <a:lnTo>
                    <a:pt x="58420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829300" y="4403724"/>
              <a:ext cx="450850" cy="5080"/>
            </a:xfrm>
            <a:custGeom>
              <a:avLst/>
              <a:gdLst/>
              <a:ahLst/>
              <a:cxnLst/>
              <a:rect l="l" t="t" r="r" b="b"/>
              <a:pathLst>
                <a:path w="450850" h="5079">
                  <a:moveTo>
                    <a:pt x="0" y="4763"/>
                  </a:moveTo>
                  <a:lnTo>
                    <a:pt x="45085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640137" y="5310187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79">
                  <a:moveTo>
                    <a:pt x="0" y="0"/>
                  </a:moveTo>
                  <a:lnTo>
                    <a:pt x="63976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79900" y="5164137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2993389" y="4617211"/>
            <a:ext cx="254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977514" y="3955795"/>
            <a:ext cx="254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283075" y="5138420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0,2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964814" y="5147564"/>
            <a:ext cx="254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3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608512" y="4654549"/>
            <a:ext cx="630555" cy="627380"/>
          </a:xfrm>
          <a:custGeom>
            <a:avLst/>
            <a:gdLst/>
            <a:ahLst/>
            <a:cxnLst/>
            <a:rect l="l" t="t" r="r" b="b"/>
            <a:pathLst>
              <a:path w="630554" h="627379">
                <a:moveTo>
                  <a:pt x="0" y="627063"/>
                </a:moveTo>
                <a:lnTo>
                  <a:pt x="630237" y="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6031865" y="4065523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365050" y="4263644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0,1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21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458152" y="362203"/>
            <a:ext cx="8185150" cy="53740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1910" algn="ctr">
              <a:lnSpc>
                <a:spcPct val="100000"/>
              </a:lnSpc>
              <a:spcBef>
                <a:spcPts val="100"/>
              </a:spcBef>
            </a:pPr>
            <a:r>
              <a:rPr sz="2400" b="1" dirty="0">
                <a:latin typeface="Arial"/>
                <a:cs typeface="Arial"/>
              </a:rPr>
              <a:t>Redes</a:t>
            </a:r>
            <a:r>
              <a:rPr sz="2400" b="1" spc="-20" dirty="0">
                <a:latin typeface="Arial"/>
                <a:cs typeface="Arial"/>
              </a:rPr>
              <a:t> </a:t>
            </a:r>
            <a:r>
              <a:rPr sz="2400" b="1" dirty="0">
                <a:latin typeface="Arial"/>
                <a:cs typeface="Arial"/>
              </a:rPr>
              <a:t>perceptones</a:t>
            </a:r>
            <a:r>
              <a:rPr sz="2400" b="1" spc="-15" dirty="0">
                <a:latin typeface="Arial"/>
                <a:cs typeface="Arial"/>
              </a:rPr>
              <a:t> </a:t>
            </a:r>
            <a:r>
              <a:rPr sz="2400" b="1" dirty="0">
                <a:latin typeface="Arial"/>
                <a:cs typeface="Arial"/>
              </a:rPr>
              <a:t>de</a:t>
            </a:r>
            <a:r>
              <a:rPr sz="2400" b="1" spc="-10" dirty="0">
                <a:latin typeface="Arial"/>
                <a:cs typeface="Arial"/>
              </a:rPr>
              <a:t> </a:t>
            </a:r>
            <a:r>
              <a:rPr sz="2400" b="1" dirty="0">
                <a:latin typeface="Arial"/>
                <a:cs typeface="Arial"/>
              </a:rPr>
              <a:t>una</a:t>
            </a:r>
            <a:r>
              <a:rPr sz="2400" b="1" spc="-10" dirty="0">
                <a:latin typeface="Arial"/>
                <a:cs typeface="Arial"/>
              </a:rPr>
              <a:t> </a:t>
            </a:r>
            <a:r>
              <a:rPr sz="2400" b="1" dirty="0">
                <a:latin typeface="Arial"/>
                <a:cs typeface="Arial"/>
              </a:rPr>
              <a:t>capa:</a:t>
            </a:r>
            <a:r>
              <a:rPr sz="2400" b="1" spc="-15" dirty="0">
                <a:latin typeface="Arial"/>
                <a:cs typeface="Arial"/>
              </a:rPr>
              <a:t> </a:t>
            </a:r>
            <a:r>
              <a:rPr sz="2400" b="1" spc="-10" dirty="0">
                <a:latin typeface="Arial"/>
                <a:cs typeface="Arial"/>
              </a:rPr>
              <a:t>analisis</a:t>
            </a:r>
            <a:endParaRPr sz="2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3150">
              <a:latin typeface="Arial"/>
              <a:cs typeface="Arial"/>
            </a:endParaRPr>
          </a:p>
          <a:p>
            <a:pPr marL="481965" marR="106680" indent="-380365">
              <a:lnSpc>
                <a:spcPct val="100000"/>
              </a:lnSpc>
              <a:buChar char="•"/>
              <a:tabLst>
                <a:tab pos="481965" algn="l"/>
                <a:tab pos="482600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objetivo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perceptron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clasificar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entradas,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x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.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.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.,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x</a:t>
            </a:r>
            <a:r>
              <a:rPr sz="1950" i="1" baseline="-17094" dirty="0">
                <a:latin typeface="Times New Roman"/>
                <a:cs typeface="Times New Roman"/>
              </a:rPr>
              <a:t>n</a:t>
            </a:r>
            <a:r>
              <a:rPr sz="2000" i="1" dirty="0">
                <a:latin typeface="Times New Roman"/>
                <a:cs typeface="Times New Roman"/>
              </a:rPr>
              <a:t>)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clases,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A</a:t>
            </a:r>
            <a:r>
              <a:rPr sz="1950" b="1" i="1" baseline="-17094" dirty="0">
                <a:latin typeface="Times New Roman"/>
                <a:cs typeface="Times New Roman"/>
              </a:rPr>
              <a:t>0</a:t>
            </a:r>
            <a:r>
              <a:rPr sz="1950" b="1" i="1" spc="262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b="1" i="1" spc="-25" dirty="0">
                <a:latin typeface="Times New Roman"/>
                <a:cs typeface="Times New Roman"/>
              </a:rPr>
              <a:t>A</a:t>
            </a:r>
            <a:r>
              <a:rPr sz="1950" b="1" i="1" spc="-37" baseline="-17094" dirty="0">
                <a:latin typeface="Times New Roman"/>
                <a:cs typeface="Times New Roman"/>
              </a:rPr>
              <a:t>1</a:t>
            </a:r>
            <a:r>
              <a:rPr sz="2000" spc="-25" dirty="0">
                <a:latin typeface="Times New Roman"/>
                <a:cs typeface="Times New Roman"/>
              </a:rPr>
              <a:t>.</a:t>
            </a:r>
            <a:endParaRPr sz="2000">
              <a:latin typeface="Times New Roman"/>
              <a:cs typeface="Times New Roman"/>
            </a:endParaRPr>
          </a:p>
          <a:p>
            <a:pPr marL="481965" indent="-380365">
              <a:lnSpc>
                <a:spcPct val="100000"/>
              </a:lnSpc>
              <a:spcBef>
                <a:spcPts val="505"/>
              </a:spcBef>
              <a:buChar char="•"/>
              <a:tabLst>
                <a:tab pos="481965" algn="l"/>
                <a:tab pos="482600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clasificación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realiza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según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siguiente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regla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decisión:</a:t>
            </a:r>
            <a:endParaRPr sz="2000">
              <a:latin typeface="Times New Roman"/>
              <a:cs typeface="Times New Roman"/>
            </a:endParaRPr>
          </a:p>
          <a:p>
            <a:pPr marL="2190750">
              <a:lnSpc>
                <a:spcPts val="740"/>
              </a:lnSpc>
              <a:spcBef>
                <a:spcPts val="1015"/>
              </a:spcBef>
            </a:pPr>
            <a:r>
              <a:rPr sz="1000" i="1" spc="10" dirty="0">
                <a:latin typeface="Times New Roman"/>
                <a:cs typeface="Times New Roman"/>
              </a:rPr>
              <a:t>n</a:t>
            </a:r>
            <a:endParaRPr sz="1000">
              <a:latin typeface="Times New Roman"/>
              <a:cs typeface="Times New Roman"/>
            </a:endParaRPr>
          </a:p>
          <a:p>
            <a:pPr marL="1857375">
              <a:lnSpc>
                <a:spcPts val="2720"/>
              </a:lnSpc>
            </a:pPr>
            <a:r>
              <a:rPr sz="1750" dirty="0">
                <a:latin typeface="Times New Roman"/>
                <a:cs typeface="Times New Roman"/>
              </a:rPr>
              <a:t>Si</a:t>
            </a:r>
            <a:r>
              <a:rPr sz="1750" spc="60" dirty="0">
                <a:latin typeface="Times New Roman"/>
                <a:cs typeface="Times New Roman"/>
              </a:rPr>
              <a:t> </a:t>
            </a:r>
            <a:r>
              <a:rPr sz="3975" baseline="-6289" dirty="0">
                <a:latin typeface="Symbol"/>
                <a:cs typeface="Symbol"/>
              </a:rPr>
              <a:t></a:t>
            </a:r>
            <a:r>
              <a:rPr sz="1750" i="1" dirty="0">
                <a:latin typeface="Times New Roman"/>
                <a:cs typeface="Times New Roman"/>
              </a:rPr>
              <a:t>x</a:t>
            </a:r>
            <a:r>
              <a:rPr sz="1500" i="1" baseline="-25000" dirty="0">
                <a:latin typeface="Times New Roman"/>
                <a:cs typeface="Times New Roman"/>
              </a:rPr>
              <a:t>i</a:t>
            </a:r>
            <a:r>
              <a:rPr sz="1750" i="1" dirty="0">
                <a:latin typeface="Times New Roman"/>
                <a:cs typeface="Times New Roman"/>
              </a:rPr>
              <a:t>w</a:t>
            </a:r>
            <a:r>
              <a:rPr sz="1500" i="1" baseline="-25000" dirty="0">
                <a:latin typeface="Times New Roman"/>
                <a:cs typeface="Times New Roman"/>
              </a:rPr>
              <a:t>i</a:t>
            </a:r>
            <a:r>
              <a:rPr sz="1500" i="1" spc="270" baseline="-25000" dirty="0">
                <a:latin typeface="Times New Roman"/>
                <a:cs typeface="Times New Roman"/>
              </a:rPr>
              <a:t> </a:t>
            </a:r>
            <a:r>
              <a:rPr sz="1750" dirty="0">
                <a:latin typeface="Symbol"/>
                <a:cs typeface="Symbol"/>
              </a:rPr>
              <a:t></a:t>
            </a:r>
            <a:r>
              <a:rPr sz="1750" spc="-145" dirty="0">
                <a:latin typeface="Times New Roman"/>
                <a:cs typeface="Times New Roman"/>
              </a:rPr>
              <a:t> </a:t>
            </a:r>
            <a:r>
              <a:rPr sz="1750" i="1" dirty="0">
                <a:latin typeface="Times New Roman"/>
                <a:cs typeface="Times New Roman"/>
              </a:rPr>
              <a:t>w</a:t>
            </a:r>
            <a:r>
              <a:rPr sz="1500" baseline="-25000" dirty="0">
                <a:latin typeface="Times New Roman"/>
                <a:cs typeface="Times New Roman"/>
              </a:rPr>
              <a:t>0</a:t>
            </a:r>
            <a:r>
              <a:rPr sz="1500" spc="412" baseline="-25000" dirty="0">
                <a:latin typeface="Times New Roman"/>
                <a:cs typeface="Times New Roman"/>
              </a:rPr>
              <a:t> </a:t>
            </a:r>
            <a:r>
              <a:rPr sz="1750" dirty="0">
                <a:latin typeface="Symbol"/>
                <a:cs typeface="Symbol"/>
              </a:rPr>
              <a:t></a:t>
            </a:r>
            <a:r>
              <a:rPr sz="1750" spc="-70" dirty="0">
                <a:latin typeface="Times New Roman"/>
                <a:cs typeface="Times New Roman"/>
              </a:rPr>
              <a:t> </a:t>
            </a:r>
            <a:r>
              <a:rPr sz="1750" dirty="0">
                <a:latin typeface="Times New Roman"/>
                <a:cs typeface="Times New Roman"/>
              </a:rPr>
              <a:t>0</a:t>
            </a:r>
            <a:r>
              <a:rPr sz="1750" spc="125" dirty="0">
                <a:latin typeface="Times New Roman"/>
                <a:cs typeface="Times New Roman"/>
              </a:rPr>
              <a:t> </a:t>
            </a:r>
            <a:r>
              <a:rPr sz="1750" dirty="0">
                <a:latin typeface="Times New Roman"/>
                <a:cs typeface="Times New Roman"/>
              </a:rPr>
              <a:t>entonces</a:t>
            </a:r>
            <a:r>
              <a:rPr sz="1750" spc="465" dirty="0">
                <a:latin typeface="Times New Roman"/>
                <a:cs typeface="Times New Roman"/>
              </a:rPr>
              <a:t> </a:t>
            </a:r>
            <a:r>
              <a:rPr sz="1750" dirty="0">
                <a:latin typeface="Times New Roman"/>
                <a:cs typeface="Times New Roman"/>
              </a:rPr>
              <a:t>devuelve</a:t>
            </a:r>
            <a:r>
              <a:rPr sz="1750" spc="459" dirty="0">
                <a:latin typeface="Times New Roman"/>
                <a:cs typeface="Times New Roman"/>
              </a:rPr>
              <a:t> </a:t>
            </a:r>
            <a:r>
              <a:rPr sz="1750" spc="-25" dirty="0">
                <a:latin typeface="Times New Roman"/>
                <a:cs typeface="Times New Roman"/>
              </a:rPr>
              <a:t>A</a:t>
            </a:r>
            <a:r>
              <a:rPr sz="1500" spc="-37" baseline="-25000" dirty="0">
                <a:latin typeface="Times New Roman"/>
                <a:cs typeface="Times New Roman"/>
              </a:rPr>
              <a:t>1</a:t>
            </a:r>
            <a:r>
              <a:rPr sz="1750" spc="-25" dirty="0">
                <a:latin typeface="Times New Roman"/>
                <a:cs typeface="Times New Roman"/>
              </a:rPr>
              <a:t>.</a:t>
            </a:r>
            <a:endParaRPr sz="1750">
              <a:latin typeface="Times New Roman"/>
              <a:cs typeface="Times New Roman"/>
            </a:endParaRPr>
          </a:p>
          <a:p>
            <a:pPr marL="2145665">
              <a:lnSpc>
                <a:spcPct val="100000"/>
              </a:lnSpc>
              <a:spcBef>
                <a:spcPts val="355"/>
              </a:spcBef>
            </a:pPr>
            <a:r>
              <a:rPr sz="1000" i="1" spc="-25" dirty="0">
                <a:latin typeface="Times New Roman"/>
                <a:cs typeface="Times New Roman"/>
              </a:rPr>
              <a:t>i</a:t>
            </a:r>
            <a:r>
              <a:rPr sz="1000" spc="-25" dirty="0">
                <a:latin typeface="Symbol"/>
                <a:cs typeface="Symbol"/>
              </a:rPr>
              <a:t></a:t>
            </a:r>
            <a:r>
              <a:rPr sz="1000" spc="-25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  <a:p>
            <a:pPr marL="481965" marR="281305" indent="-380365">
              <a:lnSpc>
                <a:spcPct val="100000"/>
              </a:lnSpc>
              <a:spcBef>
                <a:spcPts val="260"/>
              </a:spcBef>
              <a:buChar char="•"/>
              <a:tabLst>
                <a:tab pos="481965" algn="l"/>
                <a:tab pos="482600" algn="l"/>
              </a:tabLst>
            </a:pP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realidad,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perceptrón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divide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espacio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n</a:t>
            </a:r>
            <a:r>
              <a:rPr sz="2000" spc="-10" dirty="0">
                <a:latin typeface="Times New Roman"/>
                <a:cs typeface="Times New Roman"/>
              </a:rPr>
              <a:t>-</a:t>
            </a:r>
            <a:r>
              <a:rPr sz="2000" dirty="0">
                <a:latin typeface="Times New Roman"/>
                <a:cs typeface="Times New Roman"/>
              </a:rPr>
              <a:t>dimensional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entradas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en </a:t>
            </a:r>
            <a:r>
              <a:rPr sz="2000" dirty="0">
                <a:latin typeface="Times New Roman"/>
                <a:cs typeface="Times New Roman"/>
              </a:rPr>
              <a:t>dos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regiones.</a:t>
            </a:r>
            <a:endParaRPr sz="2000">
              <a:latin typeface="Times New Roman"/>
              <a:cs typeface="Times New Roman"/>
            </a:endParaRPr>
          </a:p>
          <a:p>
            <a:pPr marL="481965" indent="-380365">
              <a:lnSpc>
                <a:spcPct val="100000"/>
              </a:lnSpc>
              <a:spcBef>
                <a:spcPts val="409"/>
              </a:spcBef>
              <a:buChar char="•"/>
              <a:tabLst>
                <a:tab pos="481965" algn="l"/>
                <a:tab pos="482600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división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viene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dada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hiperplano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definido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por:</a:t>
            </a:r>
            <a:endParaRPr sz="2000">
              <a:latin typeface="Times New Roman"/>
              <a:cs typeface="Times New Roman"/>
            </a:endParaRPr>
          </a:p>
          <a:p>
            <a:pPr marL="2621280">
              <a:lnSpc>
                <a:spcPts val="855"/>
              </a:lnSpc>
              <a:spcBef>
                <a:spcPts val="475"/>
              </a:spcBef>
            </a:pPr>
            <a:r>
              <a:rPr sz="1150" i="1" spc="15" dirty="0">
                <a:latin typeface="Times New Roman"/>
                <a:cs typeface="Times New Roman"/>
              </a:rPr>
              <a:t>n</a:t>
            </a:r>
            <a:endParaRPr sz="1150">
              <a:latin typeface="Times New Roman"/>
              <a:cs typeface="Times New Roman"/>
            </a:endParaRPr>
          </a:p>
          <a:p>
            <a:pPr marL="2523490">
              <a:lnSpc>
                <a:spcPts val="3135"/>
              </a:lnSpc>
            </a:pPr>
            <a:r>
              <a:rPr sz="4575" spc="75" baseline="-6375" dirty="0">
                <a:latin typeface="Symbol"/>
                <a:cs typeface="Symbol"/>
              </a:rPr>
              <a:t></a:t>
            </a:r>
            <a:r>
              <a:rPr sz="2050" i="1" spc="50" dirty="0">
                <a:latin typeface="Times New Roman"/>
                <a:cs typeface="Times New Roman"/>
              </a:rPr>
              <a:t>x</a:t>
            </a:r>
            <a:r>
              <a:rPr sz="1725" i="1" spc="75" baseline="-24154" dirty="0">
                <a:latin typeface="Times New Roman"/>
                <a:cs typeface="Times New Roman"/>
              </a:rPr>
              <a:t>i</a:t>
            </a:r>
            <a:r>
              <a:rPr sz="2050" i="1" spc="50" dirty="0">
                <a:latin typeface="Times New Roman"/>
                <a:cs typeface="Times New Roman"/>
              </a:rPr>
              <a:t>w</a:t>
            </a:r>
            <a:r>
              <a:rPr sz="1725" i="1" spc="75" baseline="-24154" dirty="0">
                <a:latin typeface="Times New Roman"/>
                <a:cs typeface="Times New Roman"/>
              </a:rPr>
              <a:t>i</a:t>
            </a:r>
            <a:r>
              <a:rPr sz="1725" i="1" spc="292" baseline="-24154" dirty="0">
                <a:latin typeface="Times New Roman"/>
                <a:cs typeface="Times New Roman"/>
              </a:rPr>
              <a:t> </a:t>
            </a:r>
            <a:r>
              <a:rPr sz="2050" spc="-20" dirty="0">
                <a:latin typeface="Symbol"/>
                <a:cs typeface="Symbol"/>
              </a:rPr>
              <a:t></a:t>
            </a:r>
            <a:r>
              <a:rPr sz="2050" spc="-185" dirty="0">
                <a:latin typeface="Times New Roman"/>
                <a:cs typeface="Times New Roman"/>
              </a:rPr>
              <a:t> </a:t>
            </a:r>
            <a:r>
              <a:rPr sz="2050" i="1" dirty="0">
                <a:latin typeface="Times New Roman"/>
                <a:cs typeface="Times New Roman"/>
              </a:rPr>
              <a:t>w</a:t>
            </a:r>
            <a:r>
              <a:rPr sz="1725" baseline="-24154" dirty="0">
                <a:latin typeface="Times New Roman"/>
                <a:cs typeface="Times New Roman"/>
              </a:rPr>
              <a:t>0</a:t>
            </a:r>
            <a:r>
              <a:rPr sz="1725" spc="457" baseline="-24154" dirty="0">
                <a:latin typeface="Times New Roman"/>
                <a:cs typeface="Times New Roman"/>
              </a:rPr>
              <a:t> </a:t>
            </a:r>
            <a:r>
              <a:rPr sz="2050" dirty="0">
                <a:latin typeface="Symbol"/>
                <a:cs typeface="Symbol"/>
              </a:rPr>
              <a:t></a:t>
            </a:r>
            <a:r>
              <a:rPr sz="2050" spc="-95" dirty="0">
                <a:latin typeface="Times New Roman"/>
                <a:cs typeface="Times New Roman"/>
              </a:rPr>
              <a:t> </a:t>
            </a:r>
            <a:r>
              <a:rPr sz="2050" spc="-50" dirty="0">
                <a:latin typeface="Times New Roman"/>
                <a:cs typeface="Times New Roman"/>
              </a:rPr>
              <a:t>0</a:t>
            </a:r>
            <a:endParaRPr sz="2050">
              <a:latin typeface="Times New Roman"/>
              <a:cs typeface="Times New Roman"/>
            </a:endParaRPr>
          </a:p>
          <a:p>
            <a:pPr marL="2569210">
              <a:lnSpc>
                <a:spcPct val="100000"/>
              </a:lnSpc>
              <a:spcBef>
                <a:spcPts val="425"/>
              </a:spcBef>
            </a:pPr>
            <a:r>
              <a:rPr sz="1150" i="1" spc="-25" dirty="0">
                <a:latin typeface="Times New Roman"/>
                <a:cs typeface="Times New Roman"/>
              </a:rPr>
              <a:t>i</a:t>
            </a:r>
            <a:r>
              <a:rPr sz="1150" spc="-25" dirty="0">
                <a:latin typeface="Symbol"/>
                <a:cs typeface="Symbol"/>
              </a:rPr>
              <a:t></a:t>
            </a:r>
            <a:r>
              <a:rPr sz="1150" spc="-25" dirty="0">
                <a:latin typeface="Times New Roman"/>
                <a:cs typeface="Times New Roman"/>
              </a:rPr>
              <a:t>1</a:t>
            </a:r>
            <a:endParaRPr sz="11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300">
              <a:latin typeface="Times New Roman"/>
              <a:cs typeface="Times New Roman"/>
            </a:endParaRPr>
          </a:p>
          <a:p>
            <a:pPr marL="481965" marR="431800" indent="-380365">
              <a:lnSpc>
                <a:spcPct val="100000"/>
              </a:lnSpc>
              <a:buChar char="•"/>
              <a:tabLst>
                <a:tab pos="481965" algn="l"/>
                <a:tab pos="482600" algn="l"/>
              </a:tabLst>
            </a:pPr>
            <a:r>
              <a:rPr sz="2000" dirty="0">
                <a:latin typeface="Times New Roman"/>
                <a:cs typeface="Times New Roman"/>
              </a:rPr>
              <a:t>(En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caso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simple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perceptrones,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neurona, </a:t>
            </a:r>
            <a:r>
              <a:rPr sz="2000" dirty="0">
                <a:latin typeface="Times New Roman"/>
                <a:cs typeface="Times New Roman"/>
              </a:rPr>
              <a:t>realiza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división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espacio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entradas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hiperplano)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9" name="object 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24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547052" y="1031747"/>
            <a:ext cx="67100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3065" indent="-380365">
              <a:lnSpc>
                <a:spcPct val="100000"/>
              </a:lnSpc>
              <a:spcBef>
                <a:spcPts val="100"/>
              </a:spcBef>
              <a:buChar char="•"/>
              <a:tabLst>
                <a:tab pos="393065" algn="l"/>
                <a:tab pos="393700" algn="l"/>
                <a:tab pos="4584065" algn="l"/>
              </a:tabLst>
            </a:pPr>
            <a:r>
              <a:rPr sz="2000" dirty="0">
                <a:latin typeface="Times New Roman"/>
                <a:cs typeface="Times New Roman"/>
              </a:rPr>
              <a:t>En dos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dimensiones:</a:t>
            </a:r>
            <a:r>
              <a:rPr sz="2000" dirty="0">
                <a:latin typeface="Times New Roman"/>
                <a:cs typeface="Times New Roman"/>
              </a:rPr>
              <a:t>	En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tres</a:t>
            </a:r>
            <a:r>
              <a:rPr sz="2000" spc="-10" dirty="0">
                <a:latin typeface="Times New Roman"/>
                <a:cs typeface="Times New Roman"/>
              </a:rPr>
              <a:t> dimensiones: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23594">
              <a:lnSpc>
                <a:spcPct val="100000"/>
              </a:lnSpc>
              <a:spcBef>
                <a:spcPts val="100"/>
              </a:spcBef>
            </a:pPr>
            <a:r>
              <a:rPr dirty="0"/>
              <a:t>Redes</a:t>
            </a:r>
            <a:r>
              <a:rPr spc="-20" dirty="0"/>
              <a:t> </a:t>
            </a:r>
            <a:r>
              <a:rPr dirty="0"/>
              <a:t>perceptones</a:t>
            </a:r>
            <a:r>
              <a:rPr spc="-15" dirty="0"/>
              <a:t> </a:t>
            </a:r>
            <a:r>
              <a:rPr dirty="0"/>
              <a:t>de</a:t>
            </a:r>
            <a:r>
              <a:rPr spc="-10" dirty="0"/>
              <a:t> </a:t>
            </a:r>
            <a:r>
              <a:rPr dirty="0"/>
              <a:t>una</a:t>
            </a:r>
            <a:r>
              <a:rPr spc="-10" dirty="0"/>
              <a:t> </a:t>
            </a:r>
            <a:r>
              <a:rPr dirty="0"/>
              <a:t>capa:</a:t>
            </a:r>
            <a:r>
              <a:rPr spc="-15" dirty="0"/>
              <a:t> </a:t>
            </a:r>
            <a:r>
              <a:rPr spc="-10" dirty="0"/>
              <a:t>analisis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383789" y="3017011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1664335" y="1746885"/>
            <a:ext cx="1353185" cy="1284605"/>
            <a:chOff x="1664335" y="1746885"/>
            <a:chExt cx="1353185" cy="1284605"/>
          </a:xfrm>
        </p:grpSpPr>
        <p:sp>
          <p:nvSpPr>
            <p:cNvPr id="12" name="object 12"/>
            <p:cNvSpPr/>
            <p:nvPr/>
          </p:nvSpPr>
          <p:spPr>
            <a:xfrm>
              <a:off x="1665287" y="1747837"/>
              <a:ext cx="88900" cy="1282700"/>
            </a:xfrm>
            <a:custGeom>
              <a:avLst/>
              <a:gdLst/>
              <a:ahLst/>
              <a:cxnLst/>
              <a:rect l="l" t="t" r="r" b="b"/>
              <a:pathLst>
                <a:path w="88900" h="1282700">
                  <a:moveTo>
                    <a:pt x="45590" y="69576"/>
                  </a:moveTo>
                  <a:lnTo>
                    <a:pt x="38751" y="69576"/>
                  </a:lnTo>
                  <a:lnTo>
                    <a:pt x="38751" y="1280916"/>
                  </a:lnTo>
                  <a:lnTo>
                    <a:pt x="43310" y="1280916"/>
                  </a:lnTo>
                  <a:lnTo>
                    <a:pt x="43310" y="1282700"/>
                  </a:lnTo>
                  <a:lnTo>
                    <a:pt x="45590" y="1280916"/>
                  </a:lnTo>
                  <a:lnTo>
                    <a:pt x="45590" y="69576"/>
                  </a:lnTo>
                  <a:close/>
                </a:path>
                <a:path w="88900" h="1282700">
                  <a:moveTo>
                    <a:pt x="43310" y="0"/>
                  </a:moveTo>
                  <a:lnTo>
                    <a:pt x="0" y="69576"/>
                  </a:lnTo>
                  <a:lnTo>
                    <a:pt x="38751" y="69576"/>
                  </a:lnTo>
                  <a:lnTo>
                    <a:pt x="38751" y="51737"/>
                  </a:lnTo>
                  <a:lnTo>
                    <a:pt x="43310" y="49952"/>
                  </a:lnTo>
                  <a:lnTo>
                    <a:pt x="76041" y="49952"/>
                  </a:lnTo>
                  <a:lnTo>
                    <a:pt x="43310" y="0"/>
                  </a:lnTo>
                  <a:close/>
                </a:path>
                <a:path w="88900" h="1282700">
                  <a:moveTo>
                    <a:pt x="76041" y="49952"/>
                  </a:moveTo>
                  <a:lnTo>
                    <a:pt x="45590" y="49952"/>
                  </a:lnTo>
                  <a:lnTo>
                    <a:pt x="45590" y="69576"/>
                  </a:lnTo>
                  <a:lnTo>
                    <a:pt x="88900" y="69576"/>
                  </a:lnTo>
                  <a:lnTo>
                    <a:pt x="76041" y="499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665287" y="1747837"/>
              <a:ext cx="88900" cy="1282700"/>
            </a:xfrm>
            <a:custGeom>
              <a:avLst/>
              <a:gdLst/>
              <a:ahLst/>
              <a:cxnLst/>
              <a:rect l="l" t="t" r="r" b="b"/>
              <a:pathLst>
                <a:path w="88900" h="1282700">
                  <a:moveTo>
                    <a:pt x="45589" y="51736"/>
                  </a:moveTo>
                  <a:lnTo>
                    <a:pt x="45589" y="1280916"/>
                  </a:lnTo>
                  <a:lnTo>
                    <a:pt x="43310" y="1282700"/>
                  </a:lnTo>
                  <a:lnTo>
                    <a:pt x="43310" y="1280916"/>
                  </a:lnTo>
                  <a:lnTo>
                    <a:pt x="38751" y="1280916"/>
                  </a:lnTo>
                  <a:lnTo>
                    <a:pt x="38751" y="51736"/>
                  </a:lnTo>
                  <a:lnTo>
                    <a:pt x="43310" y="49952"/>
                  </a:lnTo>
                  <a:lnTo>
                    <a:pt x="45589" y="49952"/>
                  </a:lnTo>
                  <a:lnTo>
                    <a:pt x="45589" y="51736"/>
                  </a:lnTo>
                  <a:close/>
                </a:path>
                <a:path w="88900" h="1282700">
                  <a:moveTo>
                    <a:pt x="0" y="69576"/>
                  </a:moveTo>
                  <a:lnTo>
                    <a:pt x="43310" y="0"/>
                  </a:lnTo>
                  <a:lnTo>
                    <a:pt x="88900" y="69576"/>
                  </a:lnTo>
                  <a:lnTo>
                    <a:pt x="0" y="6957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665287" y="2943226"/>
              <a:ext cx="1351280" cy="87630"/>
            </a:xfrm>
            <a:custGeom>
              <a:avLst/>
              <a:gdLst/>
              <a:ahLst/>
              <a:cxnLst/>
              <a:rect l="l" t="t" r="r" b="b"/>
              <a:pathLst>
                <a:path w="1351280" h="87630">
                  <a:moveTo>
                    <a:pt x="1276117" y="0"/>
                  </a:moveTo>
                  <a:lnTo>
                    <a:pt x="1276117" y="43656"/>
                  </a:lnTo>
                  <a:lnTo>
                    <a:pt x="1296700" y="43656"/>
                  </a:lnTo>
                  <a:lnTo>
                    <a:pt x="1296700" y="45839"/>
                  </a:lnTo>
                  <a:lnTo>
                    <a:pt x="1294828" y="48021"/>
                  </a:lnTo>
                  <a:lnTo>
                    <a:pt x="1276117" y="48021"/>
                  </a:lnTo>
                  <a:lnTo>
                    <a:pt x="1276117" y="87312"/>
                  </a:lnTo>
                  <a:lnTo>
                    <a:pt x="1350963" y="45839"/>
                  </a:lnTo>
                  <a:lnTo>
                    <a:pt x="1276117" y="0"/>
                  </a:lnTo>
                  <a:close/>
                </a:path>
                <a:path w="1351280" h="87630">
                  <a:moveTo>
                    <a:pt x="1276117" y="43656"/>
                  </a:moveTo>
                  <a:lnTo>
                    <a:pt x="1871" y="43656"/>
                  </a:lnTo>
                  <a:lnTo>
                    <a:pt x="0" y="45839"/>
                  </a:lnTo>
                  <a:lnTo>
                    <a:pt x="1871" y="45839"/>
                  </a:lnTo>
                  <a:lnTo>
                    <a:pt x="1871" y="48021"/>
                  </a:lnTo>
                  <a:lnTo>
                    <a:pt x="1276117" y="48021"/>
                  </a:lnTo>
                  <a:lnTo>
                    <a:pt x="1276117" y="436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665287" y="2943226"/>
              <a:ext cx="1351280" cy="87630"/>
            </a:xfrm>
            <a:custGeom>
              <a:avLst/>
              <a:gdLst/>
              <a:ahLst/>
              <a:cxnLst/>
              <a:rect l="l" t="t" r="r" b="b"/>
              <a:pathLst>
                <a:path w="1351280" h="87630">
                  <a:moveTo>
                    <a:pt x="1871" y="43656"/>
                  </a:moveTo>
                  <a:lnTo>
                    <a:pt x="1294829" y="43656"/>
                  </a:lnTo>
                  <a:lnTo>
                    <a:pt x="1296700" y="43656"/>
                  </a:lnTo>
                  <a:lnTo>
                    <a:pt x="1296700" y="45839"/>
                  </a:lnTo>
                  <a:lnTo>
                    <a:pt x="1294829" y="48022"/>
                  </a:lnTo>
                  <a:lnTo>
                    <a:pt x="1871" y="48022"/>
                  </a:lnTo>
                  <a:lnTo>
                    <a:pt x="1871" y="45839"/>
                  </a:lnTo>
                  <a:lnTo>
                    <a:pt x="0" y="45839"/>
                  </a:lnTo>
                  <a:lnTo>
                    <a:pt x="1871" y="43656"/>
                  </a:lnTo>
                  <a:close/>
                </a:path>
                <a:path w="1351280" h="87630">
                  <a:moveTo>
                    <a:pt x="1276117" y="0"/>
                  </a:moveTo>
                  <a:lnTo>
                    <a:pt x="1350963" y="45839"/>
                  </a:lnTo>
                  <a:lnTo>
                    <a:pt x="1276117" y="87313"/>
                  </a:lnTo>
                  <a:lnTo>
                    <a:pt x="127611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1366202" y="1584452"/>
            <a:ext cx="254000" cy="796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  <a:spcBef>
                <a:spcPts val="1750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728152" y="2910332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914014" y="2962147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x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015614" y="3077971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1592094" y="1738943"/>
            <a:ext cx="889635" cy="2019935"/>
            <a:chOff x="1592094" y="1738943"/>
            <a:chExt cx="889635" cy="2019935"/>
          </a:xfrm>
        </p:grpSpPr>
        <p:pic>
          <p:nvPicPr>
            <p:cNvPr id="21" name="object 2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382837" y="2938463"/>
              <a:ext cx="98425" cy="98425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660525" y="2239963"/>
              <a:ext cx="98425" cy="98425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360612" y="2251074"/>
              <a:ext cx="98425" cy="98425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44650" y="2938463"/>
              <a:ext cx="98425" cy="98425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1592094" y="1738943"/>
              <a:ext cx="710565" cy="2019935"/>
            </a:xfrm>
            <a:custGeom>
              <a:avLst/>
              <a:gdLst/>
              <a:ahLst/>
              <a:cxnLst/>
              <a:rect l="l" t="t" r="r" b="b"/>
              <a:pathLst>
                <a:path w="710564" h="2019935">
                  <a:moveTo>
                    <a:pt x="32585" y="7115"/>
                  </a:moveTo>
                  <a:lnTo>
                    <a:pt x="0" y="17788"/>
                  </a:lnTo>
                  <a:lnTo>
                    <a:pt x="655637" y="2019626"/>
                  </a:lnTo>
                  <a:lnTo>
                    <a:pt x="688224" y="2008953"/>
                  </a:lnTo>
                  <a:lnTo>
                    <a:pt x="32585" y="7115"/>
                  </a:lnTo>
                  <a:close/>
                </a:path>
                <a:path w="710564" h="2019935">
                  <a:moveTo>
                    <a:pt x="54310" y="0"/>
                  </a:moveTo>
                  <a:lnTo>
                    <a:pt x="43447" y="3558"/>
                  </a:lnTo>
                  <a:lnTo>
                    <a:pt x="699086" y="2005396"/>
                  </a:lnTo>
                  <a:lnTo>
                    <a:pt x="709949" y="2001838"/>
                  </a:lnTo>
                  <a:lnTo>
                    <a:pt x="54310" y="0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790155" y="2075511"/>
              <a:ext cx="323215" cy="196215"/>
            </a:xfrm>
            <a:custGeom>
              <a:avLst/>
              <a:gdLst/>
              <a:ahLst/>
              <a:cxnLst/>
              <a:rect l="l" t="t" r="r" b="b"/>
              <a:pathLst>
                <a:path w="323214" h="196214">
                  <a:moveTo>
                    <a:pt x="218379" y="0"/>
                  </a:moveTo>
                  <a:lnTo>
                    <a:pt x="231843" y="37334"/>
                  </a:lnTo>
                  <a:lnTo>
                    <a:pt x="0" y="120948"/>
                  </a:lnTo>
                  <a:lnTo>
                    <a:pt x="26929" y="195615"/>
                  </a:lnTo>
                  <a:lnTo>
                    <a:pt x="258772" y="112001"/>
                  </a:lnTo>
                  <a:lnTo>
                    <a:pt x="272235" y="149335"/>
                  </a:lnTo>
                  <a:lnTo>
                    <a:pt x="322587" y="46796"/>
                  </a:lnTo>
                  <a:lnTo>
                    <a:pt x="2183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790155" y="2075511"/>
              <a:ext cx="323215" cy="196215"/>
            </a:xfrm>
            <a:custGeom>
              <a:avLst/>
              <a:gdLst/>
              <a:ahLst/>
              <a:cxnLst/>
              <a:rect l="l" t="t" r="r" b="b"/>
              <a:pathLst>
                <a:path w="323214" h="196214">
                  <a:moveTo>
                    <a:pt x="0" y="120948"/>
                  </a:moveTo>
                  <a:lnTo>
                    <a:pt x="231843" y="37333"/>
                  </a:lnTo>
                  <a:lnTo>
                    <a:pt x="218378" y="0"/>
                  </a:lnTo>
                  <a:lnTo>
                    <a:pt x="322588" y="46796"/>
                  </a:lnTo>
                  <a:lnTo>
                    <a:pt x="272236" y="149334"/>
                  </a:lnTo>
                  <a:lnTo>
                    <a:pt x="258771" y="112001"/>
                  </a:lnTo>
                  <a:lnTo>
                    <a:pt x="26928" y="195615"/>
                  </a:lnTo>
                  <a:lnTo>
                    <a:pt x="0" y="120948"/>
                  </a:lnTo>
                  <a:close/>
                </a:path>
              </a:pathLst>
            </a:custGeom>
            <a:ln w="9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770282" y="3189874"/>
              <a:ext cx="323215" cy="196215"/>
            </a:xfrm>
            <a:custGeom>
              <a:avLst/>
              <a:gdLst/>
              <a:ahLst/>
              <a:cxnLst/>
              <a:rect l="l" t="t" r="r" b="b"/>
              <a:pathLst>
                <a:path w="323214" h="196214">
                  <a:moveTo>
                    <a:pt x="295659" y="0"/>
                  </a:moveTo>
                  <a:lnTo>
                    <a:pt x="63816" y="83614"/>
                  </a:lnTo>
                  <a:lnTo>
                    <a:pt x="50351" y="46281"/>
                  </a:lnTo>
                  <a:lnTo>
                    <a:pt x="0" y="148819"/>
                  </a:lnTo>
                  <a:lnTo>
                    <a:pt x="104209" y="195615"/>
                  </a:lnTo>
                  <a:lnTo>
                    <a:pt x="90745" y="158281"/>
                  </a:lnTo>
                  <a:lnTo>
                    <a:pt x="322588" y="74667"/>
                  </a:lnTo>
                  <a:lnTo>
                    <a:pt x="2956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770283" y="3189874"/>
              <a:ext cx="323215" cy="196215"/>
            </a:xfrm>
            <a:custGeom>
              <a:avLst/>
              <a:gdLst/>
              <a:ahLst/>
              <a:cxnLst/>
              <a:rect l="l" t="t" r="r" b="b"/>
              <a:pathLst>
                <a:path w="323214" h="196214">
                  <a:moveTo>
                    <a:pt x="322588" y="74667"/>
                  </a:moveTo>
                  <a:lnTo>
                    <a:pt x="90744" y="158281"/>
                  </a:lnTo>
                  <a:lnTo>
                    <a:pt x="104209" y="195615"/>
                  </a:lnTo>
                  <a:lnTo>
                    <a:pt x="0" y="148819"/>
                  </a:lnTo>
                  <a:lnTo>
                    <a:pt x="50351" y="46280"/>
                  </a:lnTo>
                  <a:lnTo>
                    <a:pt x="63816" y="83614"/>
                  </a:lnTo>
                  <a:lnTo>
                    <a:pt x="295659" y="0"/>
                  </a:lnTo>
                  <a:lnTo>
                    <a:pt x="322588" y="74667"/>
                  </a:lnTo>
                  <a:close/>
                </a:path>
              </a:pathLst>
            </a:custGeom>
            <a:ln w="9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2555239" y="4044188"/>
            <a:ext cx="1003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hiperplano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250439" y="1767332"/>
            <a:ext cx="10229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Región</a:t>
            </a:r>
            <a:r>
              <a:rPr sz="1800" spc="-1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A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54990" y="3145028"/>
            <a:ext cx="8959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Región</a:t>
            </a:r>
            <a:r>
              <a:rPr sz="1800" spc="-110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425003" y="3260852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354262" y="3868737"/>
            <a:ext cx="530225" cy="273050"/>
          </a:xfrm>
          <a:custGeom>
            <a:avLst/>
            <a:gdLst/>
            <a:ahLst/>
            <a:cxnLst/>
            <a:rect l="l" t="t" r="r" b="b"/>
            <a:pathLst>
              <a:path w="530225" h="273050">
                <a:moveTo>
                  <a:pt x="0" y="0"/>
                </a:moveTo>
                <a:lnTo>
                  <a:pt x="530225" y="27305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" name="object 35"/>
          <p:cNvGrpSpPr/>
          <p:nvPr/>
        </p:nvGrpSpPr>
        <p:grpSpPr>
          <a:xfrm>
            <a:off x="5734684" y="1651635"/>
            <a:ext cx="1353185" cy="1284605"/>
            <a:chOff x="5734684" y="1651635"/>
            <a:chExt cx="1353185" cy="1284605"/>
          </a:xfrm>
        </p:grpSpPr>
        <p:sp>
          <p:nvSpPr>
            <p:cNvPr id="36" name="object 36"/>
            <p:cNvSpPr/>
            <p:nvPr/>
          </p:nvSpPr>
          <p:spPr>
            <a:xfrm>
              <a:off x="5735637" y="1652587"/>
              <a:ext cx="88900" cy="1282700"/>
            </a:xfrm>
            <a:custGeom>
              <a:avLst/>
              <a:gdLst/>
              <a:ahLst/>
              <a:cxnLst/>
              <a:rect l="l" t="t" r="r" b="b"/>
              <a:pathLst>
                <a:path w="88900" h="1282700">
                  <a:moveTo>
                    <a:pt x="45590" y="69576"/>
                  </a:moveTo>
                  <a:lnTo>
                    <a:pt x="38751" y="69576"/>
                  </a:lnTo>
                  <a:lnTo>
                    <a:pt x="38751" y="1280916"/>
                  </a:lnTo>
                  <a:lnTo>
                    <a:pt x="43310" y="1280916"/>
                  </a:lnTo>
                  <a:lnTo>
                    <a:pt x="43310" y="1282700"/>
                  </a:lnTo>
                  <a:lnTo>
                    <a:pt x="45590" y="1280916"/>
                  </a:lnTo>
                  <a:lnTo>
                    <a:pt x="45590" y="69576"/>
                  </a:lnTo>
                  <a:close/>
                </a:path>
                <a:path w="88900" h="1282700">
                  <a:moveTo>
                    <a:pt x="43310" y="0"/>
                  </a:moveTo>
                  <a:lnTo>
                    <a:pt x="0" y="69576"/>
                  </a:lnTo>
                  <a:lnTo>
                    <a:pt x="38751" y="69576"/>
                  </a:lnTo>
                  <a:lnTo>
                    <a:pt x="38751" y="51737"/>
                  </a:lnTo>
                  <a:lnTo>
                    <a:pt x="43310" y="49952"/>
                  </a:lnTo>
                  <a:lnTo>
                    <a:pt x="76041" y="49952"/>
                  </a:lnTo>
                  <a:lnTo>
                    <a:pt x="43310" y="0"/>
                  </a:lnTo>
                  <a:close/>
                </a:path>
                <a:path w="88900" h="1282700">
                  <a:moveTo>
                    <a:pt x="76041" y="49952"/>
                  </a:moveTo>
                  <a:lnTo>
                    <a:pt x="45590" y="49952"/>
                  </a:lnTo>
                  <a:lnTo>
                    <a:pt x="45590" y="69576"/>
                  </a:lnTo>
                  <a:lnTo>
                    <a:pt x="88900" y="69576"/>
                  </a:lnTo>
                  <a:lnTo>
                    <a:pt x="76041" y="499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735637" y="1652587"/>
              <a:ext cx="88900" cy="1282700"/>
            </a:xfrm>
            <a:custGeom>
              <a:avLst/>
              <a:gdLst/>
              <a:ahLst/>
              <a:cxnLst/>
              <a:rect l="l" t="t" r="r" b="b"/>
              <a:pathLst>
                <a:path w="88900" h="1282700">
                  <a:moveTo>
                    <a:pt x="45589" y="51736"/>
                  </a:moveTo>
                  <a:lnTo>
                    <a:pt x="45589" y="1280916"/>
                  </a:lnTo>
                  <a:lnTo>
                    <a:pt x="43310" y="1282700"/>
                  </a:lnTo>
                  <a:lnTo>
                    <a:pt x="43310" y="1280916"/>
                  </a:lnTo>
                  <a:lnTo>
                    <a:pt x="38751" y="1280916"/>
                  </a:lnTo>
                  <a:lnTo>
                    <a:pt x="38751" y="51736"/>
                  </a:lnTo>
                  <a:lnTo>
                    <a:pt x="43310" y="49952"/>
                  </a:lnTo>
                  <a:lnTo>
                    <a:pt x="45589" y="49952"/>
                  </a:lnTo>
                  <a:lnTo>
                    <a:pt x="45589" y="51736"/>
                  </a:lnTo>
                  <a:close/>
                </a:path>
                <a:path w="88900" h="1282700">
                  <a:moveTo>
                    <a:pt x="0" y="69576"/>
                  </a:moveTo>
                  <a:lnTo>
                    <a:pt x="43310" y="0"/>
                  </a:lnTo>
                  <a:lnTo>
                    <a:pt x="88900" y="69576"/>
                  </a:lnTo>
                  <a:lnTo>
                    <a:pt x="0" y="6957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735637" y="2847975"/>
              <a:ext cx="1351280" cy="87630"/>
            </a:xfrm>
            <a:custGeom>
              <a:avLst/>
              <a:gdLst/>
              <a:ahLst/>
              <a:cxnLst/>
              <a:rect l="l" t="t" r="r" b="b"/>
              <a:pathLst>
                <a:path w="1351279" h="87630">
                  <a:moveTo>
                    <a:pt x="1276116" y="0"/>
                  </a:moveTo>
                  <a:lnTo>
                    <a:pt x="1276116" y="43656"/>
                  </a:lnTo>
                  <a:lnTo>
                    <a:pt x="1296699" y="43656"/>
                  </a:lnTo>
                  <a:lnTo>
                    <a:pt x="1296699" y="45839"/>
                  </a:lnTo>
                  <a:lnTo>
                    <a:pt x="1294828" y="48022"/>
                  </a:lnTo>
                  <a:lnTo>
                    <a:pt x="1276116" y="48022"/>
                  </a:lnTo>
                  <a:lnTo>
                    <a:pt x="1276116" y="87312"/>
                  </a:lnTo>
                  <a:lnTo>
                    <a:pt x="1350962" y="45839"/>
                  </a:lnTo>
                  <a:lnTo>
                    <a:pt x="1276116" y="0"/>
                  </a:lnTo>
                  <a:close/>
                </a:path>
                <a:path w="1351279" h="87630">
                  <a:moveTo>
                    <a:pt x="1276116" y="43656"/>
                  </a:moveTo>
                  <a:lnTo>
                    <a:pt x="1871" y="43656"/>
                  </a:lnTo>
                  <a:lnTo>
                    <a:pt x="0" y="45839"/>
                  </a:lnTo>
                  <a:lnTo>
                    <a:pt x="1871" y="45839"/>
                  </a:lnTo>
                  <a:lnTo>
                    <a:pt x="1871" y="48022"/>
                  </a:lnTo>
                  <a:lnTo>
                    <a:pt x="1276116" y="48022"/>
                  </a:lnTo>
                  <a:lnTo>
                    <a:pt x="1276116" y="436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735637" y="2847975"/>
              <a:ext cx="1351280" cy="87630"/>
            </a:xfrm>
            <a:custGeom>
              <a:avLst/>
              <a:gdLst/>
              <a:ahLst/>
              <a:cxnLst/>
              <a:rect l="l" t="t" r="r" b="b"/>
              <a:pathLst>
                <a:path w="1351279" h="87630">
                  <a:moveTo>
                    <a:pt x="1871" y="43656"/>
                  </a:moveTo>
                  <a:lnTo>
                    <a:pt x="1294828" y="43656"/>
                  </a:lnTo>
                  <a:lnTo>
                    <a:pt x="1296699" y="43656"/>
                  </a:lnTo>
                  <a:lnTo>
                    <a:pt x="1296699" y="45839"/>
                  </a:lnTo>
                  <a:lnTo>
                    <a:pt x="1294828" y="48022"/>
                  </a:lnTo>
                  <a:lnTo>
                    <a:pt x="1871" y="48022"/>
                  </a:lnTo>
                  <a:lnTo>
                    <a:pt x="1871" y="45839"/>
                  </a:lnTo>
                  <a:lnTo>
                    <a:pt x="0" y="45839"/>
                  </a:lnTo>
                  <a:lnTo>
                    <a:pt x="1871" y="43656"/>
                  </a:lnTo>
                  <a:close/>
                </a:path>
                <a:path w="1351279" h="87630">
                  <a:moveTo>
                    <a:pt x="1276116" y="0"/>
                  </a:moveTo>
                  <a:lnTo>
                    <a:pt x="1350962" y="45839"/>
                  </a:lnTo>
                  <a:lnTo>
                    <a:pt x="1276116" y="87313"/>
                  </a:lnTo>
                  <a:lnTo>
                    <a:pt x="127611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5436552" y="1489964"/>
            <a:ext cx="254000" cy="796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  <a:spcBef>
                <a:spcPts val="1750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798502" y="2815844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5715000" y="2003425"/>
            <a:ext cx="781050" cy="938530"/>
            <a:chOff x="5715000" y="2003425"/>
            <a:chExt cx="781050" cy="938530"/>
          </a:xfrm>
        </p:grpSpPr>
        <p:pic>
          <p:nvPicPr>
            <p:cNvPr id="43" name="object 4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397625" y="2843212"/>
              <a:ext cx="98425" cy="98425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730875" y="2222500"/>
              <a:ext cx="98425" cy="98425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915025" y="2003425"/>
              <a:ext cx="98425" cy="98425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715000" y="2843212"/>
              <a:ext cx="98425" cy="98425"/>
            </a:xfrm>
            <a:prstGeom prst="rect">
              <a:avLst/>
            </a:prstGeom>
          </p:spPr>
        </p:pic>
      </p:grpSp>
      <p:sp>
        <p:nvSpPr>
          <p:cNvPr id="47" name="object 47"/>
          <p:cNvSpPr txBox="1"/>
          <p:nvPr/>
        </p:nvSpPr>
        <p:spPr>
          <a:xfrm>
            <a:off x="6428740" y="2867659"/>
            <a:ext cx="7969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567690" algn="l"/>
              </a:tabLst>
            </a:pPr>
            <a:r>
              <a:rPr sz="1800" spc="-50" dirty="0">
                <a:latin typeface="Times New Roman"/>
                <a:cs typeface="Times New Roman"/>
              </a:rPr>
              <a:t>1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487477" y="3675379"/>
            <a:ext cx="1003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hiperplano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406265" y="2337308"/>
            <a:ext cx="10229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Región</a:t>
            </a:r>
            <a:r>
              <a:rPr sz="1800" spc="-1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A</a:t>
            </a:r>
            <a:r>
              <a:rPr sz="1800" spc="-37" baseline="-13888" dirty="0">
                <a:latin typeface="Times New Roman"/>
                <a:cs typeface="Times New Roman"/>
              </a:rPr>
              <a:t>0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6099175" y="3397250"/>
            <a:ext cx="530225" cy="273050"/>
          </a:xfrm>
          <a:custGeom>
            <a:avLst/>
            <a:gdLst/>
            <a:ahLst/>
            <a:cxnLst/>
            <a:rect l="l" t="t" r="r" b="b"/>
            <a:pathLst>
              <a:path w="530225" h="273050">
                <a:moveTo>
                  <a:pt x="0" y="0"/>
                </a:moveTo>
                <a:lnTo>
                  <a:pt x="530225" y="27305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1" name="object 51"/>
          <p:cNvGrpSpPr/>
          <p:nvPr/>
        </p:nvGrpSpPr>
        <p:grpSpPr>
          <a:xfrm>
            <a:off x="5724032" y="1796658"/>
            <a:ext cx="1181735" cy="1269365"/>
            <a:chOff x="5724032" y="1796658"/>
            <a:chExt cx="1181735" cy="1269365"/>
          </a:xfrm>
        </p:grpSpPr>
        <p:sp>
          <p:nvSpPr>
            <p:cNvPr id="52" name="object 52"/>
            <p:cNvSpPr/>
            <p:nvPr/>
          </p:nvSpPr>
          <p:spPr>
            <a:xfrm>
              <a:off x="5806980" y="1841499"/>
              <a:ext cx="1099185" cy="1036955"/>
            </a:xfrm>
            <a:custGeom>
              <a:avLst/>
              <a:gdLst/>
              <a:ahLst/>
              <a:cxnLst/>
              <a:rect l="l" t="t" r="r" b="b"/>
              <a:pathLst>
                <a:path w="1099184" h="1036955">
                  <a:moveTo>
                    <a:pt x="1039950" y="48828"/>
                  </a:moveTo>
                  <a:lnTo>
                    <a:pt x="0" y="1029999"/>
                  </a:lnTo>
                  <a:lnTo>
                    <a:pt x="6536" y="1036927"/>
                  </a:lnTo>
                  <a:lnTo>
                    <a:pt x="1046486" y="55756"/>
                  </a:lnTo>
                  <a:lnTo>
                    <a:pt x="1039950" y="48828"/>
                  </a:lnTo>
                  <a:close/>
                </a:path>
                <a:path w="1099184" h="1036955">
                  <a:moveTo>
                    <a:pt x="1083964" y="40112"/>
                  </a:moveTo>
                  <a:lnTo>
                    <a:pt x="1049187" y="40112"/>
                  </a:lnTo>
                  <a:lnTo>
                    <a:pt x="1055724" y="47040"/>
                  </a:lnTo>
                  <a:lnTo>
                    <a:pt x="1046486" y="55756"/>
                  </a:lnTo>
                  <a:lnTo>
                    <a:pt x="1069365" y="80004"/>
                  </a:lnTo>
                  <a:lnTo>
                    <a:pt x="1083964" y="40112"/>
                  </a:lnTo>
                  <a:close/>
                </a:path>
                <a:path w="1099184" h="1036955">
                  <a:moveTo>
                    <a:pt x="1049187" y="40112"/>
                  </a:moveTo>
                  <a:lnTo>
                    <a:pt x="1039950" y="48828"/>
                  </a:lnTo>
                  <a:lnTo>
                    <a:pt x="1046486" y="55756"/>
                  </a:lnTo>
                  <a:lnTo>
                    <a:pt x="1055724" y="47040"/>
                  </a:lnTo>
                  <a:lnTo>
                    <a:pt x="1049187" y="40112"/>
                  </a:lnTo>
                  <a:close/>
                </a:path>
                <a:path w="1099184" h="1036955">
                  <a:moveTo>
                    <a:pt x="1098643" y="0"/>
                  </a:moveTo>
                  <a:lnTo>
                    <a:pt x="1017071" y="24579"/>
                  </a:lnTo>
                  <a:lnTo>
                    <a:pt x="1039950" y="48828"/>
                  </a:lnTo>
                  <a:lnTo>
                    <a:pt x="1049187" y="40112"/>
                  </a:lnTo>
                  <a:lnTo>
                    <a:pt x="1083964" y="40112"/>
                  </a:lnTo>
                  <a:lnTo>
                    <a:pt x="10986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403974" y="2233612"/>
              <a:ext cx="98425" cy="98425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608762" y="2022475"/>
              <a:ext cx="98425" cy="98425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624637" y="2646362"/>
              <a:ext cx="98425" cy="98425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5759449" y="2060575"/>
              <a:ext cx="914400" cy="850900"/>
            </a:xfrm>
            <a:custGeom>
              <a:avLst/>
              <a:gdLst/>
              <a:ahLst/>
              <a:cxnLst/>
              <a:rect l="l" t="t" r="r" b="b"/>
              <a:pathLst>
                <a:path w="914400" h="850900">
                  <a:moveTo>
                    <a:pt x="0" y="214775"/>
                  </a:moveTo>
                  <a:lnTo>
                    <a:pt x="214775" y="0"/>
                  </a:lnTo>
                  <a:lnTo>
                    <a:pt x="914400" y="0"/>
                  </a:lnTo>
                  <a:lnTo>
                    <a:pt x="914400" y="636124"/>
                  </a:lnTo>
                  <a:lnTo>
                    <a:pt x="699625" y="850900"/>
                  </a:lnTo>
                  <a:lnTo>
                    <a:pt x="0" y="850900"/>
                  </a:lnTo>
                  <a:lnTo>
                    <a:pt x="0" y="214775"/>
                  </a:lnTo>
                  <a:close/>
                </a:path>
                <a:path w="914400" h="850900">
                  <a:moveTo>
                    <a:pt x="0" y="214775"/>
                  </a:moveTo>
                  <a:lnTo>
                    <a:pt x="699625" y="214775"/>
                  </a:lnTo>
                  <a:lnTo>
                    <a:pt x="914400" y="0"/>
                  </a:lnTo>
                </a:path>
                <a:path w="914400" h="850900">
                  <a:moveTo>
                    <a:pt x="699625" y="214775"/>
                  </a:moveTo>
                  <a:lnTo>
                    <a:pt x="699625" y="8509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975349" y="2627312"/>
              <a:ext cx="98425" cy="98425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5728794" y="1801421"/>
              <a:ext cx="1087120" cy="1259840"/>
            </a:xfrm>
            <a:custGeom>
              <a:avLst/>
              <a:gdLst/>
              <a:ahLst/>
              <a:cxnLst/>
              <a:rect l="l" t="t" r="r" b="b"/>
              <a:pathLst>
                <a:path w="1087120" h="1259839">
                  <a:moveTo>
                    <a:pt x="668541" y="0"/>
                  </a:moveTo>
                  <a:lnTo>
                    <a:pt x="0" y="521878"/>
                  </a:lnTo>
                  <a:lnTo>
                    <a:pt x="418293" y="1259669"/>
                  </a:lnTo>
                  <a:lnTo>
                    <a:pt x="1086835" y="737791"/>
                  </a:lnTo>
                  <a:lnTo>
                    <a:pt x="668541" y="0"/>
                  </a:lnTo>
                  <a:close/>
                </a:path>
              </a:pathLst>
            </a:custGeom>
            <a:solidFill>
              <a:srgbClr val="B2B2B2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728794" y="1801421"/>
              <a:ext cx="1087120" cy="1259840"/>
            </a:xfrm>
            <a:custGeom>
              <a:avLst/>
              <a:gdLst/>
              <a:ahLst/>
              <a:cxnLst/>
              <a:rect l="l" t="t" r="r" b="b"/>
              <a:pathLst>
                <a:path w="1087120" h="1259839">
                  <a:moveTo>
                    <a:pt x="0" y="521878"/>
                  </a:moveTo>
                  <a:lnTo>
                    <a:pt x="668542" y="0"/>
                  </a:lnTo>
                  <a:lnTo>
                    <a:pt x="1086835" y="737791"/>
                  </a:lnTo>
                  <a:lnTo>
                    <a:pt x="418293" y="1259669"/>
                  </a:lnTo>
                  <a:lnTo>
                    <a:pt x="0" y="521878"/>
                  </a:lnTo>
                  <a:close/>
                </a:path>
              </a:pathLst>
            </a:custGeom>
            <a:ln w="9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" name="object 60"/>
          <p:cNvSpPr txBox="1"/>
          <p:nvPr/>
        </p:nvSpPr>
        <p:spPr>
          <a:xfrm>
            <a:off x="7008177" y="1584452"/>
            <a:ext cx="254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3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947727" y="2364740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62" name="object 62"/>
          <p:cNvGrpSpPr/>
          <p:nvPr/>
        </p:nvGrpSpPr>
        <p:grpSpPr>
          <a:xfrm>
            <a:off x="5535907" y="2376468"/>
            <a:ext cx="1374140" cy="259079"/>
            <a:chOff x="5535907" y="2376468"/>
            <a:chExt cx="1374140" cy="259079"/>
          </a:xfrm>
        </p:grpSpPr>
        <p:sp>
          <p:nvSpPr>
            <p:cNvPr id="63" name="object 63"/>
            <p:cNvSpPr/>
            <p:nvPr/>
          </p:nvSpPr>
          <p:spPr>
            <a:xfrm>
              <a:off x="6574263" y="2472560"/>
              <a:ext cx="330835" cy="158750"/>
            </a:xfrm>
            <a:custGeom>
              <a:avLst/>
              <a:gdLst/>
              <a:ahLst/>
              <a:cxnLst/>
              <a:rect l="l" t="t" r="r" b="b"/>
              <a:pathLst>
                <a:path w="330834" h="158750">
                  <a:moveTo>
                    <a:pt x="255578" y="0"/>
                  </a:moveTo>
                  <a:lnTo>
                    <a:pt x="252248" y="39547"/>
                  </a:lnTo>
                  <a:lnTo>
                    <a:pt x="6658" y="18870"/>
                  </a:lnTo>
                  <a:lnTo>
                    <a:pt x="0" y="97965"/>
                  </a:lnTo>
                  <a:lnTo>
                    <a:pt x="245590" y="118642"/>
                  </a:lnTo>
                  <a:lnTo>
                    <a:pt x="242260" y="158189"/>
                  </a:lnTo>
                  <a:lnTo>
                    <a:pt x="330782" y="85986"/>
                  </a:lnTo>
                  <a:lnTo>
                    <a:pt x="2555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574262" y="2472560"/>
              <a:ext cx="330835" cy="158750"/>
            </a:xfrm>
            <a:custGeom>
              <a:avLst/>
              <a:gdLst/>
              <a:ahLst/>
              <a:cxnLst/>
              <a:rect l="l" t="t" r="r" b="b"/>
              <a:pathLst>
                <a:path w="330834" h="158750">
                  <a:moveTo>
                    <a:pt x="6659" y="18871"/>
                  </a:moveTo>
                  <a:lnTo>
                    <a:pt x="252249" y="39547"/>
                  </a:lnTo>
                  <a:lnTo>
                    <a:pt x="255578" y="0"/>
                  </a:lnTo>
                  <a:lnTo>
                    <a:pt x="330783" y="85987"/>
                  </a:lnTo>
                  <a:lnTo>
                    <a:pt x="242260" y="158190"/>
                  </a:lnTo>
                  <a:lnTo>
                    <a:pt x="245590" y="118642"/>
                  </a:lnTo>
                  <a:lnTo>
                    <a:pt x="0" y="97966"/>
                  </a:lnTo>
                  <a:lnTo>
                    <a:pt x="6659" y="1887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540671" y="2381230"/>
              <a:ext cx="330835" cy="158750"/>
            </a:xfrm>
            <a:custGeom>
              <a:avLst/>
              <a:gdLst/>
              <a:ahLst/>
              <a:cxnLst/>
              <a:rect l="l" t="t" r="r" b="b"/>
              <a:pathLst>
                <a:path w="330835" h="158750">
                  <a:moveTo>
                    <a:pt x="86762" y="0"/>
                  </a:moveTo>
                  <a:lnTo>
                    <a:pt x="0" y="74307"/>
                  </a:lnTo>
                  <a:lnTo>
                    <a:pt x="77246" y="158464"/>
                  </a:lnTo>
                  <a:lnTo>
                    <a:pt x="79625" y="118847"/>
                  </a:lnTo>
                  <a:lnTo>
                    <a:pt x="325641" y="133621"/>
                  </a:lnTo>
                  <a:lnTo>
                    <a:pt x="330400" y="54390"/>
                  </a:lnTo>
                  <a:lnTo>
                    <a:pt x="84383" y="39616"/>
                  </a:lnTo>
                  <a:lnTo>
                    <a:pt x="867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540670" y="2381230"/>
              <a:ext cx="330835" cy="158750"/>
            </a:xfrm>
            <a:custGeom>
              <a:avLst/>
              <a:gdLst/>
              <a:ahLst/>
              <a:cxnLst/>
              <a:rect l="l" t="t" r="r" b="b"/>
              <a:pathLst>
                <a:path w="330835" h="158750">
                  <a:moveTo>
                    <a:pt x="325643" y="133621"/>
                  </a:moveTo>
                  <a:lnTo>
                    <a:pt x="79626" y="118848"/>
                  </a:lnTo>
                  <a:lnTo>
                    <a:pt x="77247" y="158464"/>
                  </a:lnTo>
                  <a:lnTo>
                    <a:pt x="0" y="74307"/>
                  </a:lnTo>
                  <a:lnTo>
                    <a:pt x="86763" y="0"/>
                  </a:lnTo>
                  <a:lnTo>
                    <a:pt x="84384" y="39615"/>
                  </a:lnTo>
                  <a:lnTo>
                    <a:pt x="330401" y="54389"/>
                  </a:lnTo>
                  <a:lnTo>
                    <a:pt x="325643" y="133621"/>
                  </a:lnTo>
                  <a:close/>
                </a:path>
              </a:pathLst>
            </a:custGeom>
            <a:ln w="9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 txBox="1"/>
          <p:nvPr/>
        </p:nvSpPr>
        <p:spPr>
          <a:xfrm>
            <a:off x="6958965" y="2276347"/>
            <a:ext cx="10229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Región</a:t>
            </a:r>
            <a:r>
              <a:rPr sz="1800" spc="-1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A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68" name="object 68"/>
          <p:cNvGrpSpPr/>
          <p:nvPr/>
        </p:nvGrpSpPr>
        <p:grpSpPr>
          <a:xfrm>
            <a:off x="5971223" y="4740909"/>
            <a:ext cx="1353185" cy="1284605"/>
            <a:chOff x="5971223" y="4740909"/>
            <a:chExt cx="1353185" cy="1284605"/>
          </a:xfrm>
        </p:grpSpPr>
        <p:sp>
          <p:nvSpPr>
            <p:cNvPr id="69" name="object 69"/>
            <p:cNvSpPr/>
            <p:nvPr/>
          </p:nvSpPr>
          <p:spPr>
            <a:xfrm>
              <a:off x="5972176" y="4741862"/>
              <a:ext cx="88900" cy="1282700"/>
            </a:xfrm>
            <a:custGeom>
              <a:avLst/>
              <a:gdLst/>
              <a:ahLst/>
              <a:cxnLst/>
              <a:rect l="l" t="t" r="r" b="b"/>
              <a:pathLst>
                <a:path w="88900" h="1282700">
                  <a:moveTo>
                    <a:pt x="45589" y="69576"/>
                  </a:moveTo>
                  <a:lnTo>
                    <a:pt x="38751" y="69576"/>
                  </a:lnTo>
                  <a:lnTo>
                    <a:pt x="38751" y="1280916"/>
                  </a:lnTo>
                  <a:lnTo>
                    <a:pt x="43309" y="1280916"/>
                  </a:lnTo>
                  <a:lnTo>
                    <a:pt x="43309" y="1282700"/>
                  </a:lnTo>
                  <a:lnTo>
                    <a:pt x="45589" y="1280916"/>
                  </a:lnTo>
                  <a:lnTo>
                    <a:pt x="45589" y="69576"/>
                  </a:lnTo>
                  <a:close/>
                </a:path>
                <a:path w="88900" h="1282700">
                  <a:moveTo>
                    <a:pt x="43309" y="0"/>
                  </a:moveTo>
                  <a:lnTo>
                    <a:pt x="0" y="69576"/>
                  </a:lnTo>
                  <a:lnTo>
                    <a:pt x="38751" y="69576"/>
                  </a:lnTo>
                  <a:lnTo>
                    <a:pt x="38751" y="51737"/>
                  </a:lnTo>
                  <a:lnTo>
                    <a:pt x="43309" y="49952"/>
                  </a:lnTo>
                  <a:lnTo>
                    <a:pt x="76041" y="49952"/>
                  </a:lnTo>
                  <a:lnTo>
                    <a:pt x="43309" y="0"/>
                  </a:lnTo>
                  <a:close/>
                </a:path>
                <a:path w="88900" h="1282700">
                  <a:moveTo>
                    <a:pt x="76041" y="49952"/>
                  </a:moveTo>
                  <a:lnTo>
                    <a:pt x="45589" y="49952"/>
                  </a:lnTo>
                  <a:lnTo>
                    <a:pt x="45589" y="69576"/>
                  </a:lnTo>
                  <a:lnTo>
                    <a:pt x="88900" y="69576"/>
                  </a:lnTo>
                  <a:lnTo>
                    <a:pt x="76041" y="499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972176" y="4741862"/>
              <a:ext cx="88900" cy="1282700"/>
            </a:xfrm>
            <a:custGeom>
              <a:avLst/>
              <a:gdLst/>
              <a:ahLst/>
              <a:cxnLst/>
              <a:rect l="l" t="t" r="r" b="b"/>
              <a:pathLst>
                <a:path w="88900" h="1282700">
                  <a:moveTo>
                    <a:pt x="45589" y="51736"/>
                  </a:moveTo>
                  <a:lnTo>
                    <a:pt x="45589" y="1280916"/>
                  </a:lnTo>
                  <a:lnTo>
                    <a:pt x="43310" y="1282700"/>
                  </a:lnTo>
                  <a:lnTo>
                    <a:pt x="43310" y="1280916"/>
                  </a:lnTo>
                  <a:lnTo>
                    <a:pt x="38751" y="1280916"/>
                  </a:lnTo>
                  <a:lnTo>
                    <a:pt x="38751" y="51736"/>
                  </a:lnTo>
                  <a:lnTo>
                    <a:pt x="43310" y="49952"/>
                  </a:lnTo>
                  <a:lnTo>
                    <a:pt x="45589" y="49952"/>
                  </a:lnTo>
                  <a:lnTo>
                    <a:pt x="45589" y="51736"/>
                  </a:lnTo>
                  <a:close/>
                </a:path>
                <a:path w="88900" h="1282700">
                  <a:moveTo>
                    <a:pt x="0" y="69576"/>
                  </a:moveTo>
                  <a:lnTo>
                    <a:pt x="43310" y="0"/>
                  </a:lnTo>
                  <a:lnTo>
                    <a:pt x="88900" y="69576"/>
                  </a:lnTo>
                  <a:lnTo>
                    <a:pt x="0" y="6957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972176" y="5937250"/>
              <a:ext cx="1351280" cy="87630"/>
            </a:xfrm>
            <a:custGeom>
              <a:avLst/>
              <a:gdLst/>
              <a:ahLst/>
              <a:cxnLst/>
              <a:rect l="l" t="t" r="r" b="b"/>
              <a:pathLst>
                <a:path w="1351279" h="87629">
                  <a:moveTo>
                    <a:pt x="1276117" y="0"/>
                  </a:moveTo>
                  <a:lnTo>
                    <a:pt x="1276117" y="43656"/>
                  </a:lnTo>
                  <a:lnTo>
                    <a:pt x="1296699" y="43656"/>
                  </a:lnTo>
                  <a:lnTo>
                    <a:pt x="1296699" y="45839"/>
                  </a:lnTo>
                  <a:lnTo>
                    <a:pt x="1294828" y="48022"/>
                  </a:lnTo>
                  <a:lnTo>
                    <a:pt x="1276117" y="48022"/>
                  </a:lnTo>
                  <a:lnTo>
                    <a:pt x="1276117" y="87313"/>
                  </a:lnTo>
                  <a:lnTo>
                    <a:pt x="1350962" y="45839"/>
                  </a:lnTo>
                  <a:lnTo>
                    <a:pt x="1276117" y="0"/>
                  </a:lnTo>
                  <a:close/>
                </a:path>
                <a:path w="1351279" h="87629">
                  <a:moveTo>
                    <a:pt x="1276117" y="43656"/>
                  </a:moveTo>
                  <a:lnTo>
                    <a:pt x="1870" y="43656"/>
                  </a:lnTo>
                  <a:lnTo>
                    <a:pt x="0" y="45839"/>
                  </a:lnTo>
                  <a:lnTo>
                    <a:pt x="1870" y="45839"/>
                  </a:lnTo>
                  <a:lnTo>
                    <a:pt x="1870" y="48022"/>
                  </a:lnTo>
                  <a:lnTo>
                    <a:pt x="1276117" y="48022"/>
                  </a:lnTo>
                  <a:lnTo>
                    <a:pt x="1276117" y="436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972176" y="5937250"/>
              <a:ext cx="1351280" cy="87630"/>
            </a:xfrm>
            <a:custGeom>
              <a:avLst/>
              <a:gdLst/>
              <a:ahLst/>
              <a:cxnLst/>
              <a:rect l="l" t="t" r="r" b="b"/>
              <a:pathLst>
                <a:path w="1351279" h="87629">
                  <a:moveTo>
                    <a:pt x="1871" y="43656"/>
                  </a:moveTo>
                  <a:lnTo>
                    <a:pt x="1294829" y="43656"/>
                  </a:lnTo>
                  <a:lnTo>
                    <a:pt x="1296700" y="43656"/>
                  </a:lnTo>
                  <a:lnTo>
                    <a:pt x="1296700" y="45839"/>
                  </a:lnTo>
                  <a:lnTo>
                    <a:pt x="1294829" y="48022"/>
                  </a:lnTo>
                  <a:lnTo>
                    <a:pt x="1871" y="48022"/>
                  </a:lnTo>
                  <a:lnTo>
                    <a:pt x="1871" y="45839"/>
                  </a:lnTo>
                  <a:lnTo>
                    <a:pt x="0" y="45839"/>
                  </a:lnTo>
                  <a:lnTo>
                    <a:pt x="1871" y="43656"/>
                  </a:lnTo>
                  <a:close/>
                </a:path>
                <a:path w="1351279" h="87629">
                  <a:moveTo>
                    <a:pt x="1276117" y="0"/>
                  </a:moveTo>
                  <a:lnTo>
                    <a:pt x="1350963" y="45839"/>
                  </a:lnTo>
                  <a:lnTo>
                    <a:pt x="1276117" y="87313"/>
                  </a:lnTo>
                  <a:lnTo>
                    <a:pt x="127611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3" name="object 73"/>
          <p:cNvSpPr txBox="1"/>
          <p:nvPr/>
        </p:nvSpPr>
        <p:spPr>
          <a:xfrm>
            <a:off x="5673091" y="4577588"/>
            <a:ext cx="254000" cy="796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  <a:spcBef>
                <a:spcPts val="1750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035041" y="5906516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75" name="object 75"/>
          <p:cNvGrpSpPr/>
          <p:nvPr/>
        </p:nvGrpSpPr>
        <p:grpSpPr>
          <a:xfrm>
            <a:off x="5951538" y="5233988"/>
            <a:ext cx="836930" cy="796925"/>
            <a:chOff x="5951538" y="5233988"/>
            <a:chExt cx="836930" cy="796925"/>
          </a:xfrm>
        </p:grpSpPr>
        <p:pic>
          <p:nvPicPr>
            <p:cNvPr id="76" name="object 7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689724" y="5932488"/>
              <a:ext cx="98425" cy="98425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967413" y="5233988"/>
              <a:ext cx="98425" cy="98425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667499" y="5245099"/>
              <a:ext cx="98425" cy="98425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951538" y="5932488"/>
              <a:ext cx="98425" cy="98425"/>
            </a:xfrm>
            <a:prstGeom prst="rect">
              <a:avLst/>
            </a:prstGeom>
          </p:spPr>
        </p:pic>
      </p:grpSp>
      <p:sp>
        <p:nvSpPr>
          <p:cNvPr id="80" name="object 80"/>
          <p:cNvSpPr txBox="1"/>
          <p:nvPr/>
        </p:nvSpPr>
        <p:spPr>
          <a:xfrm>
            <a:off x="6665277" y="5958332"/>
            <a:ext cx="7969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567690" algn="l"/>
              </a:tabLst>
            </a:pPr>
            <a:r>
              <a:rPr sz="1800" spc="-50" dirty="0">
                <a:latin typeface="Times New Roman"/>
                <a:cs typeface="Times New Roman"/>
              </a:rPr>
              <a:t>1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435687" y="5172699"/>
            <a:ext cx="1662430" cy="739140"/>
          </a:xfrm>
          <a:custGeom>
            <a:avLst/>
            <a:gdLst/>
            <a:ahLst/>
            <a:cxnLst/>
            <a:rect l="l" t="t" r="r" b="b"/>
            <a:pathLst>
              <a:path w="1662429" h="739139">
                <a:moveTo>
                  <a:pt x="13230" y="21090"/>
                </a:moveTo>
                <a:lnTo>
                  <a:pt x="0" y="52725"/>
                </a:lnTo>
                <a:lnTo>
                  <a:pt x="1639888" y="738525"/>
                </a:lnTo>
                <a:lnTo>
                  <a:pt x="1653118" y="706890"/>
                </a:lnTo>
                <a:lnTo>
                  <a:pt x="13230" y="21090"/>
                </a:lnTo>
                <a:close/>
              </a:path>
              <a:path w="1662429" h="739139">
                <a:moveTo>
                  <a:pt x="22049" y="0"/>
                </a:moveTo>
                <a:lnTo>
                  <a:pt x="17640" y="10546"/>
                </a:lnTo>
                <a:lnTo>
                  <a:pt x="1657527" y="696345"/>
                </a:lnTo>
                <a:lnTo>
                  <a:pt x="1661938" y="685800"/>
                </a:lnTo>
                <a:lnTo>
                  <a:pt x="22049" y="0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 txBox="1"/>
          <p:nvPr/>
        </p:nvSpPr>
        <p:spPr>
          <a:xfrm>
            <a:off x="6993890" y="4763516"/>
            <a:ext cx="2952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25" dirty="0">
                <a:latin typeface="Times New Roman"/>
                <a:cs typeface="Times New Roman"/>
              </a:rPr>
              <a:t>??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297815" y="4427220"/>
            <a:ext cx="4543425" cy="173863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393065" indent="-380365">
              <a:lnSpc>
                <a:spcPct val="100000"/>
              </a:lnSpc>
              <a:spcBef>
                <a:spcPts val="600"/>
              </a:spcBef>
              <a:buChar char="•"/>
              <a:tabLst>
                <a:tab pos="393065" algn="l"/>
                <a:tab pos="393700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hiperplano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separador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lineal</a:t>
            </a:r>
            <a:endParaRPr sz="2000">
              <a:latin typeface="Times New Roman"/>
              <a:cs typeface="Times New Roman"/>
            </a:endParaRPr>
          </a:p>
          <a:p>
            <a:pPr marL="393065" marR="5080" indent="-380365">
              <a:lnSpc>
                <a:spcPct val="100000"/>
              </a:lnSpc>
              <a:spcBef>
                <a:spcPts val="505"/>
              </a:spcBef>
              <a:buChar char="•"/>
              <a:tabLst>
                <a:tab pos="393065" algn="l"/>
                <a:tab pos="393700" algn="l"/>
              </a:tabLst>
            </a:pPr>
            <a:r>
              <a:rPr sz="2000" dirty="0">
                <a:latin typeface="Times New Roman"/>
                <a:cs typeface="Times New Roman"/>
              </a:rPr>
              <a:t>Hay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clases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separar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con </a:t>
            </a:r>
            <a:r>
              <a:rPr sz="2000" dirty="0">
                <a:latin typeface="Times New Roman"/>
                <a:cs typeface="Times New Roman"/>
              </a:rPr>
              <a:t>separadores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lineales</a:t>
            </a:r>
            <a:endParaRPr sz="2000">
              <a:latin typeface="Times New Roman"/>
              <a:cs typeface="Times New Roman"/>
            </a:endParaRPr>
          </a:p>
          <a:p>
            <a:pPr marL="393065" marR="956944" indent="-380365">
              <a:lnSpc>
                <a:spcPct val="100000"/>
              </a:lnSpc>
              <a:spcBef>
                <a:spcPts val="480"/>
              </a:spcBef>
              <a:buChar char="•"/>
              <a:tabLst>
                <a:tab pos="393065" algn="l"/>
                <a:tab pos="393700" algn="l"/>
              </a:tabLst>
            </a:pPr>
            <a:r>
              <a:rPr sz="2000" dirty="0">
                <a:latin typeface="Times New Roman"/>
                <a:cs typeface="Times New Roman"/>
              </a:rPr>
              <a:t>Ejemplo: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XOR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(inténtelo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un </a:t>
            </a:r>
            <a:r>
              <a:rPr sz="2000" spc="-10" dirty="0">
                <a:latin typeface="Times New Roman"/>
                <a:cs typeface="Times New Roman"/>
              </a:rPr>
              <a:t>ejercicio)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84" name="object 84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85" name="object 85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25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475615">
              <a:lnSpc>
                <a:spcPct val="100000"/>
              </a:lnSpc>
              <a:spcBef>
                <a:spcPts val="100"/>
              </a:spcBef>
            </a:pPr>
            <a:r>
              <a:rPr dirty="0"/>
              <a:t>Redes</a:t>
            </a:r>
            <a:r>
              <a:rPr spc="-10" dirty="0"/>
              <a:t> </a:t>
            </a:r>
            <a:r>
              <a:rPr dirty="0"/>
              <a:t>perceptones</a:t>
            </a:r>
            <a:r>
              <a:rPr spc="-15" dirty="0"/>
              <a:t> </a:t>
            </a:r>
            <a:r>
              <a:rPr dirty="0"/>
              <a:t>de</a:t>
            </a:r>
            <a:r>
              <a:rPr spc="-10" dirty="0"/>
              <a:t> </a:t>
            </a:r>
            <a:r>
              <a:rPr dirty="0"/>
              <a:t>una</a:t>
            </a:r>
            <a:r>
              <a:rPr spc="-10" dirty="0"/>
              <a:t> </a:t>
            </a:r>
            <a:r>
              <a:rPr dirty="0"/>
              <a:t>capa:</a:t>
            </a:r>
            <a:r>
              <a:rPr spc="-10" dirty="0"/>
              <a:t> comentarios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547052" y="1060195"/>
            <a:ext cx="7631430" cy="507936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530"/>
              </a:spcBef>
              <a:buChar char="•"/>
              <a:tabLst>
                <a:tab pos="296545" algn="l"/>
                <a:tab pos="297180" algn="l"/>
              </a:tabLst>
            </a:pPr>
            <a:r>
              <a:rPr sz="1800" dirty="0">
                <a:latin typeface="Times New Roman"/>
                <a:cs typeface="Times New Roman"/>
              </a:rPr>
              <a:t>Buenos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problemas</a:t>
            </a:r>
            <a:r>
              <a:rPr sz="1800" spc="-10" dirty="0">
                <a:latin typeface="Times New Roman"/>
                <a:cs typeface="Times New Roman"/>
              </a:rPr>
              <a:t> sencillos</a:t>
            </a:r>
            <a:endParaRPr sz="18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434"/>
              </a:spcBef>
              <a:buChar char="•"/>
              <a:tabLst>
                <a:tab pos="296545" algn="l"/>
                <a:tab pos="297180" algn="l"/>
              </a:tabLst>
            </a:pPr>
            <a:r>
              <a:rPr sz="1800" dirty="0">
                <a:latin typeface="Times New Roman"/>
                <a:cs typeface="Times New Roman"/>
              </a:rPr>
              <a:t>Como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neuronal,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bueno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cuando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entradas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salidas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son </a:t>
            </a:r>
            <a:r>
              <a:rPr sz="1800" spc="-10" dirty="0">
                <a:latin typeface="Times New Roman"/>
                <a:cs typeface="Times New Roman"/>
              </a:rPr>
              <a:t>subsimbolicas</a:t>
            </a:r>
            <a:endParaRPr sz="18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43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entradas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salidas</a:t>
            </a:r>
            <a:r>
              <a:rPr sz="1800" spc="-10" dirty="0">
                <a:latin typeface="Times New Roman"/>
                <a:cs typeface="Times New Roman"/>
              </a:rPr>
              <a:t> binarias</a:t>
            </a:r>
            <a:endParaRPr sz="18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45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existen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atributos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claramente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diferenciados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identificados</a:t>
            </a:r>
            <a:endParaRPr sz="18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434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Ejemplos: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reconocimiento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patrones</a:t>
            </a:r>
            <a:endParaRPr sz="18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43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capaz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tratar </a:t>
            </a:r>
            <a:r>
              <a:rPr sz="1800" spc="-20" dirty="0">
                <a:latin typeface="Times New Roman"/>
                <a:cs typeface="Times New Roman"/>
              </a:rPr>
              <a:t>ruido</a:t>
            </a:r>
            <a:endParaRPr sz="1800">
              <a:latin typeface="Times New Roman"/>
              <a:cs typeface="Times New Roman"/>
            </a:endParaRPr>
          </a:p>
          <a:p>
            <a:pPr marL="772795" marR="5080" lvl="1" indent="-285750">
              <a:lnSpc>
                <a:spcPct val="101099"/>
              </a:lnSpc>
              <a:spcBef>
                <a:spcPts val="43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Apto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aprender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aparentemente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independientes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valores </a:t>
            </a:r>
            <a:r>
              <a:rPr sz="1800" dirty="0">
                <a:latin typeface="Times New Roman"/>
                <a:cs typeface="Times New Roman"/>
              </a:rPr>
              <a:t>concretos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atributos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(p.e.: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mayoría)</a:t>
            </a:r>
            <a:endParaRPr sz="1800">
              <a:latin typeface="Times New Roman"/>
              <a:cs typeface="Times New Roman"/>
            </a:endParaRPr>
          </a:p>
          <a:p>
            <a:pPr marL="296545" marR="339090" indent="-283845">
              <a:lnSpc>
                <a:spcPts val="2180"/>
              </a:lnSpc>
              <a:spcBef>
                <a:spcPts val="420"/>
              </a:spcBef>
              <a:buFont typeface="Arial"/>
              <a:buChar char="•"/>
              <a:tabLst>
                <a:tab pos="296545" algn="l"/>
                <a:tab pos="297180" algn="l"/>
              </a:tabLst>
            </a:pP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demostrar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aprendizaje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converge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datos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linealmente </a:t>
            </a:r>
            <a:r>
              <a:rPr sz="1800" dirty="0">
                <a:latin typeface="Times New Roman"/>
                <a:cs typeface="Times New Roman"/>
              </a:rPr>
              <a:t>separables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900" i="1" dirty="0">
                <a:latin typeface="Symbol"/>
                <a:cs typeface="Symbol"/>
              </a:rPr>
              <a:t></a:t>
            </a:r>
            <a:r>
              <a:rPr sz="1900" spc="-5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suficientemente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pequeño</a:t>
            </a:r>
            <a:endParaRPr sz="18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380"/>
              </a:spcBef>
              <a:buChar char="•"/>
              <a:tabLst>
                <a:tab pos="296545" algn="l"/>
                <a:tab pos="297180" algn="l"/>
              </a:tabLst>
            </a:pPr>
            <a:r>
              <a:rPr sz="1800" spc="-10" dirty="0">
                <a:latin typeface="Times New Roman"/>
                <a:cs typeface="Times New Roman"/>
              </a:rPr>
              <a:t>Problemas:</a:t>
            </a:r>
            <a:endParaRPr sz="18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434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representar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cualquier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lógica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(XOR)</a:t>
            </a:r>
            <a:endParaRPr sz="1800">
              <a:latin typeface="Times New Roman"/>
              <a:cs typeface="Times New Roman"/>
            </a:endParaRPr>
          </a:p>
          <a:p>
            <a:pPr marL="772795" marR="29845" lvl="1" indent="-285750">
              <a:lnSpc>
                <a:spcPts val="2110"/>
              </a:lnSpc>
              <a:spcBef>
                <a:spcPts val="54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problemas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clasificación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sólo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funciona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clases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linealmente separables</a:t>
            </a:r>
            <a:endParaRPr sz="1800">
              <a:latin typeface="Times New Roman"/>
              <a:cs typeface="Times New Roman"/>
            </a:endParaRPr>
          </a:p>
          <a:p>
            <a:pPr marL="772795" marR="353695" lvl="1" indent="-285750">
              <a:lnSpc>
                <a:spcPct val="102200"/>
              </a:lnSpc>
              <a:spcBef>
                <a:spcPts val="32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funciona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atributos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“alto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nivel”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(requiere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traducción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los </a:t>
            </a:r>
            <a:r>
              <a:rPr sz="1800" dirty="0">
                <a:latin typeface="Times New Roman"/>
                <a:cs typeface="Times New Roman"/>
              </a:rPr>
              <a:t>casos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binarios)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26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8" name="object 8"/>
          <p:cNvGrpSpPr/>
          <p:nvPr/>
        </p:nvGrpSpPr>
        <p:grpSpPr>
          <a:xfrm>
            <a:off x="1470074" y="4366115"/>
            <a:ext cx="6853555" cy="495300"/>
            <a:chOff x="1470074" y="4366115"/>
            <a:chExt cx="6853555" cy="495300"/>
          </a:xfrm>
        </p:grpSpPr>
        <p:sp>
          <p:nvSpPr>
            <p:cNvPr id="9" name="object 9"/>
            <p:cNvSpPr/>
            <p:nvPr/>
          </p:nvSpPr>
          <p:spPr>
            <a:xfrm>
              <a:off x="1476374" y="4372415"/>
              <a:ext cx="6840855" cy="482600"/>
            </a:xfrm>
            <a:custGeom>
              <a:avLst/>
              <a:gdLst/>
              <a:ahLst/>
              <a:cxnLst/>
              <a:rect l="l" t="t" r="r" b="b"/>
              <a:pathLst>
                <a:path w="6840855" h="482600">
                  <a:moveTo>
                    <a:pt x="6760103" y="0"/>
                  </a:moveTo>
                  <a:lnTo>
                    <a:pt x="80434" y="0"/>
                  </a:lnTo>
                  <a:lnTo>
                    <a:pt x="49125" y="6321"/>
                  </a:lnTo>
                  <a:lnTo>
                    <a:pt x="23558" y="23558"/>
                  </a:lnTo>
                  <a:lnTo>
                    <a:pt x="6320" y="49126"/>
                  </a:lnTo>
                  <a:lnTo>
                    <a:pt x="0" y="80435"/>
                  </a:lnTo>
                  <a:lnTo>
                    <a:pt x="0" y="402164"/>
                  </a:lnTo>
                  <a:lnTo>
                    <a:pt x="6320" y="433473"/>
                  </a:lnTo>
                  <a:lnTo>
                    <a:pt x="23558" y="459041"/>
                  </a:lnTo>
                  <a:lnTo>
                    <a:pt x="49125" y="476278"/>
                  </a:lnTo>
                  <a:lnTo>
                    <a:pt x="80434" y="482600"/>
                  </a:lnTo>
                  <a:lnTo>
                    <a:pt x="6760103" y="482600"/>
                  </a:lnTo>
                  <a:lnTo>
                    <a:pt x="6791411" y="476278"/>
                  </a:lnTo>
                  <a:lnTo>
                    <a:pt x="6816978" y="459041"/>
                  </a:lnTo>
                  <a:lnTo>
                    <a:pt x="6834216" y="433473"/>
                  </a:lnTo>
                  <a:lnTo>
                    <a:pt x="6840537" y="402164"/>
                  </a:lnTo>
                  <a:lnTo>
                    <a:pt x="6840537" y="80435"/>
                  </a:lnTo>
                  <a:lnTo>
                    <a:pt x="6834216" y="49126"/>
                  </a:lnTo>
                  <a:lnTo>
                    <a:pt x="6816978" y="23558"/>
                  </a:lnTo>
                  <a:lnTo>
                    <a:pt x="6791411" y="6321"/>
                  </a:lnTo>
                  <a:lnTo>
                    <a:pt x="6760103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476374" y="4372415"/>
              <a:ext cx="6840855" cy="482600"/>
            </a:xfrm>
            <a:custGeom>
              <a:avLst/>
              <a:gdLst/>
              <a:ahLst/>
              <a:cxnLst/>
              <a:rect l="l" t="t" r="r" b="b"/>
              <a:pathLst>
                <a:path w="6840855" h="482600">
                  <a:moveTo>
                    <a:pt x="0" y="80435"/>
                  </a:moveTo>
                  <a:lnTo>
                    <a:pt x="6320" y="49126"/>
                  </a:lnTo>
                  <a:lnTo>
                    <a:pt x="23558" y="23559"/>
                  </a:lnTo>
                  <a:lnTo>
                    <a:pt x="49125" y="6321"/>
                  </a:lnTo>
                  <a:lnTo>
                    <a:pt x="80434" y="0"/>
                  </a:lnTo>
                  <a:lnTo>
                    <a:pt x="6760103" y="0"/>
                  </a:lnTo>
                  <a:lnTo>
                    <a:pt x="6791412" y="6321"/>
                  </a:lnTo>
                  <a:lnTo>
                    <a:pt x="6816979" y="23559"/>
                  </a:lnTo>
                  <a:lnTo>
                    <a:pt x="6834217" y="49126"/>
                  </a:lnTo>
                  <a:lnTo>
                    <a:pt x="6840538" y="80435"/>
                  </a:lnTo>
                  <a:lnTo>
                    <a:pt x="6840538" y="402164"/>
                  </a:lnTo>
                  <a:lnTo>
                    <a:pt x="6834217" y="433473"/>
                  </a:lnTo>
                  <a:lnTo>
                    <a:pt x="6816979" y="459040"/>
                  </a:lnTo>
                  <a:lnTo>
                    <a:pt x="6791412" y="476278"/>
                  </a:lnTo>
                  <a:lnTo>
                    <a:pt x="6760103" y="482600"/>
                  </a:lnTo>
                  <a:lnTo>
                    <a:pt x="80434" y="482600"/>
                  </a:lnTo>
                  <a:lnTo>
                    <a:pt x="49125" y="476278"/>
                  </a:lnTo>
                  <a:lnTo>
                    <a:pt x="23558" y="459040"/>
                  </a:lnTo>
                  <a:lnTo>
                    <a:pt x="6320" y="433473"/>
                  </a:lnTo>
                  <a:lnTo>
                    <a:pt x="0" y="402164"/>
                  </a:lnTo>
                  <a:lnTo>
                    <a:pt x="0" y="80435"/>
                  </a:lnTo>
                  <a:close/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94005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Aprendizaje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427956" y="1257300"/>
            <a:ext cx="6520180" cy="5128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spc="-10" dirty="0">
                <a:latin typeface="Times New Roman"/>
                <a:cs typeface="Times New Roman"/>
              </a:rPr>
              <a:t>Resumen: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050">
              <a:latin typeface="Times New Roman"/>
              <a:cs typeface="Times New Roman"/>
            </a:endParaRPr>
          </a:p>
          <a:p>
            <a:pPr marL="355600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Bloque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4:</a:t>
            </a:r>
            <a:r>
              <a:rPr sz="2000" spc="-1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automático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Introducción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automático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3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decisión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Neuronales</a:t>
            </a:r>
            <a:endParaRPr sz="20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990"/>
              </a:spcBef>
              <a:buAutoNum type="arabicPeriod"/>
              <a:tabLst>
                <a:tab pos="1784985" algn="l"/>
              </a:tabLst>
            </a:pPr>
            <a:r>
              <a:rPr sz="1800" spc="-10" dirty="0">
                <a:latin typeface="Times New Roman"/>
                <a:cs typeface="Times New Roman"/>
              </a:rPr>
              <a:t>Introducción</a:t>
            </a:r>
            <a:endParaRPr sz="18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840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Perceptrón</a:t>
            </a:r>
            <a:r>
              <a:rPr sz="1800" spc="-10" dirty="0">
                <a:latin typeface="Times New Roman"/>
                <a:cs typeface="Times New Roman"/>
              </a:rPr>
              <a:t> simple</a:t>
            </a:r>
            <a:endParaRPr sz="18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745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Perceptrón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multicapa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(MLP)</a:t>
            </a:r>
            <a:endParaRPr sz="1800">
              <a:latin typeface="Times New Roman"/>
              <a:cs typeface="Times New Roman"/>
            </a:endParaRPr>
          </a:p>
          <a:p>
            <a:pPr marL="1771650" lvl="2" indent="-502284">
              <a:lnSpc>
                <a:spcPct val="100000"/>
              </a:lnSpc>
              <a:spcBef>
                <a:spcPts val="840"/>
              </a:spcBef>
              <a:buAutoNum type="arabicPeriod"/>
              <a:tabLst>
                <a:tab pos="1772285" algn="l"/>
              </a:tabLst>
            </a:pPr>
            <a:r>
              <a:rPr sz="1800" dirty="0">
                <a:latin typeface="Times New Roman"/>
                <a:cs typeface="Times New Roman"/>
              </a:rPr>
              <a:t>Aplicación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MLPs</a:t>
            </a:r>
            <a:endParaRPr sz="18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745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Otras</a:t>
            </a:r>
            <a:r>
              <a:rPr sz="1800" spc="-10" dirty="0">
                <a:latin typeface="Times New Roman"/>
                <a:cs typeface="Times New Roman"/>
              </a:rPr>
              <a:t> arquitecturas</a:t>
            </a:r>
            <a:endParaRPr sz="1800">
              <a:latin typeface="Times New Roman"/>
              <a:cs typeface="Times New Roman"/>
            </a:endParaRPr>
          </a:p>
          <a:p>
            <a:pPr marL="1330325" lvl="1" indent="-633730">
              <a:lnSpc>
                <a:spcPct val="100000"/>
              </a:lnSpc>
              <a:spcBef>
                <a:spcPts val="1045"/>
              </a:spcBef>
              <a:buAutoNum type="arabicPeriod"/>
              <a:tabLst>
                <a:tab pos="1330325" algn="l"/>
                <a:tab pos="1330960" algn="l"/>
              </a:tabLst>
            </a:pPr>
            <a:r>
              <a:rPr sz="2000" dirty="0">
                <a:latin typeface="Times New Roman"/>
                <a:cs typeface="Times New Roman"/>
              </a:rPr>
              <a:t>Evaluación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supervisado</a:t>
            </a:r>
            <a:endParaRPr sz="2000">
              <a:latin typeface="Times New Roman"/>
              <a:cs typeface="Times New Roman"/>
            </a:endParaRPr>
          </a:p>
          <a:p>
            <a:pPr marL="1316355" lvl="1" indent="-619760">
              <a:lnSpc>
                <a:spcPct val="100000"/>
              </a:lnSpc>
              <a:spcBef>
                <a:spcPts val="1295"/>
              </a:spcBef>
              <a:buAutoNum type="arabicPeriod"/>
              <a:tabLst>
                <a:tab pos="1316355" algn="l"/>
                <a:tab pos="131699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refuerzo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6617652" y="6375963"/>
            <a:ext cx="2032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27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27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547052" y="1031747"/>
            <a:ext cx="541274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Perceptrón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multicapa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(MLP-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Multilayer</a:t>
            </a:r>
            <a:r>
              <a:rPr sz="2000" i="1" spc="-4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Perceptron</a:t>
            </a:r>
            <a:r>
              <a:rPr sz="2000" spc="-10" dirty="0">
                <a:latin typeface="Times New Roman"/>
                <a:cs typeface="Times New Roman"/>
              </a:rPr>
              <a:t>):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077595" marR="5080" indent="-939800">
              <a:lnSpc>
                <a:spcPct val="100800"/>
              </a:lnSpc>
              <a:spcBef>
                <a:spcPts val="75"/>
              </a:spcBef>
            </a:pPr>
            <a:r>
              <a:rPr dirty="0"/>
              <a:t>Redes</a:t>
            </a:r>
            <a:r>
              <a:rPr spc="-30" dirty="0"/>
              <a:t> </a:t>
            </a:r>
            <a:r>
              <a:rPr dirty="0"/>
              <a:t>neuronales</a:t>
            </a:r>
            <a:r>
              <a:rPr spc="-15" dirty="0"/>
              <a:t> </a:t>
            </a:r>
            <a:r>
              <a:rPr dirty="0"/>
              <a:t>para</a:t>
            </a:r>
            <a:r>
              <a:rPr spc="-20" dirty="0"/>
              <a:t> </a:t>
            </a:r>
            <a:r>
              <a:rPr dirty="0"/>
              <a:t>problemas</a:t>
            </a:r>
            <a:r>
              <a:rPr spc="-1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10" dirty="0"/>
              <a:t>clasificación </a:t>
            </a:r>
            <a:r>
              <a:rPr dirty="0"/>
              <a:t>con</a:t>
            </a:r>
            <a:r>
              <a:rPr spc="-30" dirty="0"/>
              <a:t> </a:t>
            </a:r>
            <a:r>
              <a:rPr dirty="0"/>
              <a:t>clases</a:t>
            </a:r>
            <a:r>
              <a:rPr spc="-15" dirty="0"/>
              <a:t> </a:t>
            </a:r>
            <a:r>
              <a:rPr dirty="0"/>
              <a:t>no</a:t>
            </a:r>
            <a:r>
              <a:rPr spc="-20" dirty="0"/>
              <a:t> </a:t>
            </a:r>
            <a:r>
              <a:rPr dirty="0"/>
              <a:t>linealmente</a:t>
            </a:r>
            <a:r>
              <a:rPr spc="-15" dirty="0"/>
              <a:t> </a:t>
            </a:r>
            <a:r>
              <a:rPr spc="-10" dirty="0"/>
              <a:t>separables</a:t>
            </a:r>
          </a:p>
        </p:txBody>
      </p:sp>
      <p:grpSp>
        <p:nvGrpSpPr>
          <p:cNvPr id="10" name="object 10"/>
          <p:cNvGrpSpPr/>
          <p:nvPr/>
        </p:nvGrpSpPr>
        <p:grpSpPr>
          <a:xfrm>
            <a:off x="4981575" y="2176462"/>
            <a:ext cx="3803650" cy="1592580"/>
            <a:chOff x="4981575" y="2176462"/>
            <a:chExt cx="3803650" cy="1592580"/>
          </a:xfrm>
        </p:grpSpPr>
        <p:sp>
          <p:nvSpPr>
            <p:cNvPr id="11" name="object 11"/>
            <p:cNvSpPr/>
            <p:nvPr/>
          </p:nvSpPr>
          <p:spPr>
            <a:xfrm>
              <a:off x="4986337" y="2181225"/>
              <a:ext cx="1047750" cy="382905"/>
            </a:xfrm>
            <a:custGeom>
              <a:avLst/>
              <a:gdLst/>
              <a:ahLst/>
              <a:cxnLst/>
              <a:rect l="l" t="t" r="r" b="b"/>
              <a:pathLst>
                <a:path w="1047750" h="382905">
                  <a:moveTo>
                    <a:pt x="523875" y="0"/>
                  </a:moveTo>
                  <a:lnTo>
                    <a:pt x="458161" y="1490"/>
                  </a:lnTo>
                  <a:lnTo>
                    <a:pt x="394883" y="5842"/>
                  </a:lnTo>
                  <a:lnTo>
                    <a:pt x="334532" y="12876"/>
                  </a:lnTo>
                  <a:lnTo>
                    <a:pt x="277598" y="22413"/>
                  </a:lnTo>
                  <a:lnTo>
                    <a:pt x="224574" y="34273"/>
                  </a:lnTo>
                  <a:lnTo>
                    <a:pt x="175948" y="48278"/>
                  </a:lnTo>
                  <a:lnTo>
                    <a:pt x="132214" y="64247"/>
                  </a:lnTo>
                  <a:lnTo>
                    <a:pt x="93861" y="82003"/>
                  </a:lnTo>
                  <a:lnTo>
                    <a:pt x="35262" y="122154"/>
                  </a:lnTo>
                  <a:lnTo>
                    <a:pt x="4081" y="167298"/>
                  </a:lnTo>
                  <a:lnTo>
                    <a:pt x="0" y="191293"/>
                  </a:lnTo>
                  <a:lnTo>
                    <a:pt x="4081" y="215289"/>
                  </a:lnTo>
                  <a:lnTo>
                    <a:pt x="35262" y="260432"/>
                  </a:lnTo>
                  <a:lnTo>
                    <a:pt x="93861" y="300584"/>
                  </a:lnTo>
                  <a:lnTo>
                    <a:pt x="132214" y="318339"/>
                  </a:lnTo>
                  <a:lnTo>
                    <a:pt x="175948" y="334309"/>
                  </a:lnTo>
                  <a:lnTo>
                    <a:pt x="224574" y="348314"/>
                  </a:lnTo>
                  <a:lnTo>
                    <a:pt x="277598" y="360174"/>
                  </a:lnTo>
                  <a:lnTo>
                    <a:pt x="334532" y="369711"/>
                  </a:lnTo>
                  <a:lnTo>
                    <a:pt x="394883" y="376745"/>
                  </a:lnTo>
                  <a:lnTo>
                    <a:pt x="458161" y="381097"/>
                  </a:lnTo>
                  <a:lnTo>
                    <a:pt x="523875" y="382587"/>
                  </a:lnTo>
                  <a:lnTo>
                    <a:pt x="589588" y="381097"/>
                  </a:lnTo>
                  <a:lnTo>
                    <a:pt x="652866" y="376745"/>
                  </a:lnTo>
                  <a:lnTo>
                    <a:pt x="713218" y="369711"/>
                  </a:lnTo>
                  <a:lnTo>
                    <a:pt x="770151" y="360174"/>
                  </a:lnTo>
                  <a:lnTo>
                    <a:pt x="823176" y="348314"/>
                  </a:lnTo>
                  <a:lnTo>
                    <a:pt x="871801" y="334309"/>
                  </a:lnTo>
                  <a:lnTo>
                    <a:pt x="915536" y="318339"/>
                  </a:lnTo>
                  <a:lnTo>
                    <a:pt x="953889" y="300584"/>
                  </a:lnTo>
                  <a:lnTo>
                    <a:pt x="1012487" y="260432"/>
                  </a:lnTo>
                  <a:lnTo>
                    <a:pt x="1043668" y="215289"/>
                  </a:lnTo>
                  <a:lnTo>
                    <a:pt x="1047750" y="191293"/>
                  </a:lnTo>
                  <a:lnTo>
                    <a:pt x="1043668" y="167298"/>
                  </a:lnTo>
                  <a:lnTo>
                    <a:pt x="1012487" y="122154"/>
                  </a:lnTo>
                  <a:lnTo>
                    <a:pt x="953889" y="82003"/>
                  </a:lnTo>
                  <a:lnTo>
                    <a:pt x="915536" y="64247"/>
                  </a:lnTo>
                  <a:lnTo>
                    <a:pt x="871801" y="48278"/>
                  </a:lnTo>
                  <a:lnTo>
                    <a:pt x="823176" y="34273"/>
                  </a:lnTo>
                  <a:lnTo>
                    <a:pt x="770151" y="22413"/>
                  </a:lnTo>
                  <a:lnTo>
                    <a:pt x="713218" y="12876"/>
                  </a:lnTo>
                  <a:lnTo>
                    <a:pt x="652866" y="5842"/>
                  </a:lnTo>
                  <a:lnTo>
                    <a:pt x="589588" y="1490"/>
                  </a:lnTo>
                  <a:lnTo>
                    <a:pt x="523875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986337" y="2181225"/>
              <a:ext cx="1047750" cy="382905"/>
            </a:xfrm>
            <a:custGeom>
              <a:avLst/>
              <a:gdLst/>
              <a:ahLst/>
              <a:cxnLst/>
              <a:rect l="l" t="t" r="r" b="b"/>
              <a:pathLst>
                <a:path w="1047750" h="382905">
                  <a:moveTo>
                    <a:pt x="0" y="191294"/>
                  </a:moveTo>
                  <a:lnTo>
                    <a:pt x="15999" y="144192"/>
                  </a:lnTo>
                  <a:lnTo>
                    <a:pt x="61380" y="101365"/>
                  </a:lnTo>
                  <a:lnTo>
                    <a:pt x="132214" y="64248"/>
                  </a:lnTo>
                  <a:lnTo>
                    <a:pt x="175948" y="48278"/>
                  </a:lnTo>
                  <a:lnTo>
                    <a:pt x="224573" y="34273"/>
                  </a:lnTo>
                  <a:lnTo>
                    <a:pt x="277598" y="22413"/>
                  </a:lnTo>
                  <a:lnTo>
                    <a:pt x="334532" y="12876"/>
                  </a:lnTo>
                  <a:lnTo>
                    <a:pt x="394883" y="5842"/>
                  </a:lnTo>
                  <a:lnTo>
                    <a:pt x="458161" y="1490"/>
                  </a:lnTo>
                  <a:lnTo>
                    <a:pt x="523875" y="0"/>
                  </a:lnTo>
                  <a:lnTo>
                    <a:pt x="589588" y="1490"/>
                  </a:lnTo>
                  <a:lnTo>
                    <a:pt x="652866" y="5842"/>
                  </a:lnTo>
                  <a:lnTo>
                    <a:pt x="713217" y="12876"/>
                  </a:lnTo>
                  <a:lnTo>
                    <a:pt x="770151" y="22413"/>
                  </a:lnTo>
                  <a:lnTo>
                    <a:pt x="823176" y="34273"/>
                  </a:lnTo>
                  <a:lnTo>
                    <a:pt x="871801" y="48278"/>
                  </a:lnTo>
                  <a:lnTo>
                    <a:pt x="915535" y="64248"/>
                  </a:lnTo>
                  <a:lnTo>
                    <a:pt x="953889" y="82003"/>
                  </a:lnTo>
                  <a:lnTo>
                    <a:pt x="1012487" y="122155"/>
                  </a:lnTo>
                  <a:lnTo>
                    <a:pt x="1043668" y="167298"/>
                  </a:lnTo>
                  <a:lnTo>
                    <a:pt x="1047750" y="191294"/>
                  </a:lnTo>
                  <a:lnTo>
                    <a:pt x="1043668" y="215289"/>
                  </a:lnTo>
                  <a:lnTo>
                    <a:pt x="1012487" y="260432"/>
                  </a:lnTo>
                  <a:lnTo>
                    <a:pt x="953889" y="300584"/>
                  </a:lnTo>
                  <a:lnTo>
                    <a:pt x="915535" y="318339"/>
                  </a:lnTo>
                  <a:lnTo>
                    <a:pt x="871801" y="334309"/>
                  </a:lnTo>
                  <a:lnTo>
                    <a:pt x="823176" y="348314"/>
                  </a:lnTo>
                  <a:lnTo>
                    <a:pt x="770151" y="360174"/>
                  </a:lnTo>
                  <a:lnTo>
                    <a:pt x="713217" y="369711"/>
                  </a:lnTo>
                  <a:lnTo>
                    <a:pt x="652866" y="376745"/>
                  </a:lnTo>
                  <a:lnTo>
                    <a:pt x="589588" y="381097"/>
                  </a:lnTo>
                  <a:lnTo>
                    <a:pt x="523875" y="382588"/>
                  </a:lnTo>
                  <a:lnTo>
                    <a:pt x="458161" y="381097"/>
                  </a:lnTo>
                  <a:lnTo>
                    <a:pt x="394883" y="376745"/>
                  </a:lnTo>
                  <a:lnTo>
                    <a:pt x="334532" y="369711"/>
                  </a:lnTo>
                  <a:lnTo>
                    <a:pt x="277598" y="360174"/>
                  </a:lnTo>
                  <a:lnTo>
                    <a:pt x="224573" y="348314"/>
                  </a:lnTo>
                  <a:lnTo>
                    <a:pt x="175948" y="334309"/>
                  </a:lnTo>
                  <a:lnTo>
                    <a:pt x="132214" y="318339"/>
                  </a:lnTo>
                  <a:lnTo>
                    <a:pt x="93860" y="300584"/>
                  </a:lnTo>
                  <a:lnTo>
                    <a:pt x="35262" y="260432"/>
                  </a:lnTo>
                  <a:lnTo>
                    <a:pt x="4081" y="215289"/>
                  </a:lnTo>
                  <a:lnTo>
                    <a:pt x="0" y="19129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051425" y="2779712"/>
              <a:ext cx="1047750" cy="382905"/>
            </a:xfrm>
            <a:custGeom>
              <a:avLst/>
              <a:gdLst/>
              <a:ahLst/>
              <a:cxnLst/>
              <a:rect l="l" t="t" r="r" b="b"/>
              <a:pathLst>
                <a:path w="1047750" h="382905">
                  <a:moveTo>
                    <a:pt x="523875" y="0"/>
                  </a:moveTo>
                  <a:lnTo>
                    <a:pt x="458161" y="1490"/>
                  </a:lnTo>
                  <a:lnTo>
                    <a:pt x="394883" y="5842"/>
                  </a:lnTo>
                  <a:lnTo>
                    <a:pt x="334531" y="12876"/>
                  </a:lnTo>
                  <a:lnTo>
                    <a:pt x="277598" y="22413"/>
                  </a:lnTo>
                  <a:lnTo>
                    <a:pt x="224573" y="34273"/>
                  </a:lnTo>
                  <a:lnTo>
                    <a:pt x="175948" y="48278"/>
                  </a:lnTo>
                  <a:lnTo>
                    <a:pt x="132213" y="64247"/>
                  </a:lnTo>
                  <a:lnTo>
                    <a:pt x="93860" y="82003"/>
                  </a:lnTo>
                  <a:lnTo>
                    <a:pt x="35262" y="122154"/>
                  </a:lnTo>
                  <a:lnTo>
                    <a:pt x="4081" y="167298"/>
                  </a:lnTo>
                  <a:lnTo>
                    <a:pt x="0" y="191293"/>
                  </a:lnTo>
                  <a:lnTo>
                    <a:pt x="4081" y="215289"/>
                  </a:lnTo>
                  <a:lnTo>
                    <a:pt x="35262" y="260432"/>
                  </a:lnTo>
                  <a:lnTo>
                    <a:pt x="93860" y="300584"/>
                  </a:lnTo>
                  <a:lnTo>
                    <a:pt x="132213" y="318339"/>
                  </a:lnTo>
                  <a:lnTo>
                    <a:pt x="175948" y="334309"/>
                  </a:lnTo>
                  <a:lnTo>
                    <a:pt x="224573" y="348314"/>
                  </a:lnTo>
                  <a:lnTo>
                    <a:pt x="277598" y="360174"/>
                  </a:lnTo>
                  <a:lnTo>
                    <a:pt x="334531" y="369711"/>
                  </a:lnTo>
                  <a:lnTo>
                    <a:pt x="394883" y="376745"/>
                  </a:lnTo>
                  <a:lnTo>
                    <a:pt x="458161" y="381097"/>
                  </a:lnTo>
                  <a:lnTo>
                    <a:pt x="523875" y="382587"/>
                  </a:lnTo>
                  <a:lnTo>
                    <a:pt x="589588" y="381097"/>
                  </a:lnTo>
                  <a:lnTo>
                    <a:pt x="652866" y="376745"/>
                  </a:lnTo>
                  <a:lnTo>
                    <a:pt x="713217" y="369711"/>
                  </a:lnTo>
                  <a:lnTo>
                    <a:pt x="770151" y="360174"/>
                  </a:lnTo>
                  <a:lnTo>
                    <a:pt x="823175" y="348314"/>
                  </a:lnTo>
                  <a:lnTo>
                    <a:pt x="871801" y="334309"/>
                  </a:lnTo>
                  <a:lnTo>
                    <a:pt x="915535" y="318339"/>
                  </a:lnTo>
                  <a:lnTo>
                    <a:pt x="953888" y="300584"/>
                  </a:lnTo>
                  <a:lnTo>
                    <a:pt x="1012487" y="260432"/>
                  </a:lnTo>
                  <a:lnTo>
                    <a:pt x="1043668" y="215289"/>
                  </a:lnTo>
                  <a:lnTo>
                    <a:pt x="1047750" y="191293"/>
                  </a:lnTo>
                  <a:lnTo>
                    <a:pt x="1043668" y="167298"/>
                  </a:lnTo>
                  <a:lnTo>
                    <a:pt x="1012487" y="122154"/>
                  </a:lnTo>
                  <a:lnTo>
                    <a:pt x="953888" y="82003"/>
                  </a:lnTo>
                  <a:lnTo>
                    <a:pt x="915535" y="64247"/>
                  </a:lnTo>
                  <a:lnTo>
                    <a:pt x="871801" y="48278"/>
                  </a:lnTo>
                  <a:lnTo>
                    <a:pt x="823175" y="34273"/>
                  </a:lnTo>
                  <a:lnTo>
                    <a:pt x="770151" y="22413"/>
                  </a:lnTo>
                  <a:lnTo>
                    <a:pt x="713217" y="12876"/>
                  </a:lnTo>
                  <a:lnTo>
                    <a:pt x="652866" y="5842"/>
                  </a:lnTo>
                  <a:lnTo>
                    <a:pt x="589588" y="1490"/>
                  </a:lnTo>
                  <a:lnTo>
                    <a:pt x="523875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051425" y="2779712"/>
              <a:ext cx="1047750" cy="382905"/>
            </a:xfrm>
            <a:custGeom>
              <a:avLst/>
              <a:gdLst/>
              <a:ahLst/>
              <a:cxnLst/>
              <a:rect l="l" t="t" r="r" b="b"/>
              <a:pathLst>
                <a:path w="1047750" h="382905">
                  <a:moveTo>
                    <a:pt x="0" y="191293"/>
                  </a:moveTo>
                  <a:lnTo>
                    <a:pt x="15999" y="144192"/>
                  </a:lnTo>
                  <a:lnTo>
                    <a:pt x="61380" y="101365"/>
                  </a:lnTo>
                  <a:lnTo>
                    <a:pt x="132214" y="64247"/>
                  </a:lnTo>
                  <a:lnTo>
                    <a:pt x="175948" y="48278"/>
                  </a:lnTo>
                  <a:lnTo>
                    <a:pt x="224573" y="34273"/>
                  </a:lnTo>
                  <a:lnTo>
                    <a:pt x="277598" y="22413"/>
                  </a:lnTo>
                  <a:lnTo>
                    <a:pt x="334532" y="12876"/>
                  </a:lnTo>
                  <a:lnTo>
                    <a:pt x="394883" y="5842"/>
                  </a:lnTo>
                  <a:lnTo>
                    <a:pt x="458161" y="1490"/>
                  </a:lnTo>
                  <a:lnTo>
                    <a:pt x="523875" y="0"/>
                  </a:lnTo>
                  <a:lnTo>
                    <a:pt x="589588" y="1490"/>
                  </a:lnTo>
                  <a:lnTo>
                    <a:pt x="652866" y="5842"/>
                  </a:lnTo>
                  <a:lnTo>
                    <a:pt x="713217" y="12876"/>
                  </a:lnTo>
                  <a:lnTo>
                    <a:pt x="770151" y="22413"/>
                  </a:lnTo>
                  <a:lnTo>
                    <a:pt x="823176" y="34273"/>
                  </a:lnTo>
                  <a:lnTo>
                    <a:pt x="871801" y="48278"/>
                  </a:lnTo>
                  <a:lnTo>
                    <a:pt x="915535" y="64247"/>
                  </a:lnTo>
                  <a:lnTo>
                    <a:pt x="953889" y="82003"/>
                  </a:lnTo>
                  <a:lnTo>
                    <a:pt x="1012487" y="122154"/>
                  </a:lnTo>
                  <a:lnTo>
                    <a:pt x="1043668" y="167298"/>
                  </a:lnTo>
                  <a:lnTo>
                    <a:pt x="1047750" y="191293"/>
                  </a:lnTo>
                  <a:lnTo>
                    <a:pt x="1043668" y="215288"/>
                  </a:lnTo>
                  <a:lnTo>
                    <a:pt x="1012487" y="260432"/>
                  </a:lnTo>
                  <a:lnTo>
                    <a:pt x="953889" y="300583"/>
                  </a:lnTo>
                  <a:lnTo>
                    <a:pt x="915535" y="318339"/>
                  </a:lnTo>
                  <a:lnTo>
                    <a:pt x="871801" y="334308"/>
                  </a:lnTo>
                  <a:lnTo>
                    <a:pt x="823176" y="348313"/>
                  </a:lnTo>
                  <a:lnTo>
                    <a:pt x="770151" y="360173"/>
                  </a:lnTo>
                  <a:lnTo>
                    <a:pt x="713217" y="369710"/>
                  </a:lnTo>
                  <a:lnTo>
                    <a:pt x="652866" y="376744"/>
                  </a:lnTo>
                  <a:lnTo>
                    <a:pt x="589588" y="381096"/>
                  </a:lnTo>
                  <a:lnTo>
                    <a:pt x="523875" y="382587"/>
                  </a:lnTo>
                  <a:lnTo>
                    <a:pt x="458161" y="381096"/>
                  </a:lnTo>
                  <a:lnTo>
                    <a:pt x="394883" y="376744"/>
                  </a:lnTo>
                  <a:lnTo>
                    <a:pt x="334532" y="369710"/>
                  </a:lnTo>
                  <a:lnTo>
                    <a:pt x="277598" y="360173"/>
                  </a:lnTo>
                  <a:lnTo>
                    <a:pt x="224573" y="348313"/>
                  </a:lnTo>
                  <a:lnTo>
                    <a:pt x="175948" y="334308"/>
                  </a:lnTo>
                  <a:lnTo>
                    <a:pt x="132214" y="318339"/>
                  </a:lnTo>
                  <a:lnTo>
                    <a:pt x="93860" y="300583"/>
                  </a:lnTo>
                  <a:lnTo>
                    <a:pt x="35262" y="260432"/>
                  </a:lnTo>
                  <a:lnTo>
                    <a:pt x="4081" y="215288"/>
                  </a:lnTo>
                  <a:lnTo>
                    <a:pt x="0" y="19129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034087" y="2373312"/>
              <a:ext cx="869950" cy="789305"/>
            </a:xfrm>
            <a:custGeom>
              <a:avLst/>
              <a:gdLst/>
              <a:ahLst/>
              <a:cxnLst/>
              <a:rect l="l" t="t" r="r" b="b"/>
              <a:pathLst>
                <a:path w="869950" h="789305">
                  <a:moveTo>
                    <a:pt x="0" y="0"/>
                  </a:moveTo>
                  <a:lnTo>
                    <a:pt x="869950" y="78898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034087" y="2971800"/>
              <a:ext cx="869950" cy="190500"/>
            </a:xfrm>
            <a:custGeom>
              <a:avLst/>
              <a:gdLst/>
              <a:ahLst/>
              <a:cxnLst/>
              <a:rect l="l" t="t" r="r" b="b"/>
              <a:pathLst>
                <a:path w="869950" h="190500">
                  <a:moveTo>
                    <a:pt x="0" y="0"/>
                  </a:moveTo>
                  <a:lnTo>
                    <a:pt x="869950" y="1905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051425" y="3381375"/>
              <a:ext cx="1047750" cy="382905"/>
            </a:xfrm>
            <a:custGeom>
              <a:avLst/>
              <a:gdLst/>
              <a:ahLst/>
              <a:cxnLst/>
              <a:rect l="l" t="t" r="r" b="b"/>
              <a:pathLst>
                <a:path w="1047750" h="382904">
                  <a:moveTo>
                    <a:pt x="523875" y="0"/>
                  </a:moveTo>
                  <a:lnTo>
                    <a:pt x="458161" y="1490"/>
                  </a:lnTo>
                  <a:lnTo>
                    <a:pt x="394883" y="5842"/>
                  </a:lnTo>
                  <a:lnTo>
                    <a:pt x="334531" y="12876"/>
                  </a:lnTo>
                  <a:lnTo>
                    <a:pt x="277598" y="22413"/>
                  </a:lnTo>
                  <a:lnTo>
                    <a:pt x="224573" y="34273"/>
                  </a:lnTo>
                  <a:lnTo>
                    <a:pt x="175948" y="48278"/>
                  </a:lnTo>
                  <a:lnTo>
                    <a:pt x="132213" y="64247"/>
                  </a:lnTo>
                  <a:lnTo>
                    <a:pt x="93860" y="82003"/>
                  </a:lnTo>
                  <a:lnTo>
                    <a:pt x="35262" y="122154"/>
                  </a:lnTo>
                  <a:lnTo>
                    <a:pt x="4081" y="167298"/>
                  </a:lnTo>
                  <a:lnTo>
                    <a:pt x="0" y="191293"/>
                  </a:lnTo>
                  <a:lnTo>
                    <a:pt x="4081" y="215289"/>
                  </a:lnTo>
                  <a:lnTo>
                    <a:pt x="35262" y="260432"/>
                  </a:lnTo>
                  <a:lnTo>
                    <a:pt x="93860" y="300584"/>
                  </a:lnTo>
                  <a:lnTo>
                    <a:pt x="132213" y="318339"/>
                  </a:lnTo>
                  <a:lnTo>
                    <a:pt x="175948" y="334309"/>
                  </a:lnTo>
                  <a:lnTo>
                    <a:pt x="224573" y="348314"/>
                  </a:lnTo>
                  <a:lnTo>
                    <a:pt x="277598" y="360174"/>
                  </a:lnTo>
                  <a:lnTo>
                    <a:pt x="334531" y="369711"/>
                  </a:lnTo>
                  <a:lnTo>
                    <a:pt x="394883" y="376745"/>
                  </a:lnTo>
                  <a:lnTo>
                    <a:pt x="458161" y="381097"/>
                  </a:lnTo>
                  <a:lnTo>
                    <a:pt x="523875" y="382587"/>
                  </a:lnTo>
                  <a:lnTo>
                    <a:pt x="589588" y="381097"/>
                  </a:lnTo>
                  <a:lnTo>
                    <a:pt x="652866" y="376745"/>
                  </a:lnTo>
                  <a:lnTo>
                    <a:pt x="713217" y="369711"/>
                  </a:lnTo>
                  <a:lnTo>
                    <a:pt x="770151" y="360174"/>
                  </a:lnTo>
                  <a:lnTo>
                    <a:pt x="823175" y="348314"/>
                  </a:lnTo>
                  <a:lnTo>
                    <a:pt x="871801" y="334309"/>
                  </a:lnTo>
                  <a:lnTo>
                    <a:pt x="915535" y="318339"/>
                  </a:lnTo>
                  <a:lnTo>
                    <a:pt x="953888" y="300584"/>
                  </a:lnTo>
                  <a:lnTo>
                    <a:pt x="1012487" y="260432"/>
                  </a:lnTo>
                  <a:lnTo>
                    <a:pt x="1043668" y="215289"/>
                  </a:lnTo>
                  <a:lnTo>
                    <a:pt x="1047750" y="191293"/>
                  </a:lnTo>
                  <a:lnTo>
                    <a:pt x="1043668" y="167298"/>
                  </a:lnTo>
                  <a:lnTo>
                    <a:pt x="1012487" y="122154"/>
                  </a:lnTo>
                  <a:lnTo>
                    <a:pt x="953888" y="82003"/>
                  </a:lnTo>
                  <a:lnTo>
                    <a:pt x="915535" y="64247"/>
                  </a:lnTo>
                  <a:lnTo>
                    <a:pt x="871801" y="48278"/>
                  </a:lnTo>
                  <a:lnTo>
                    <a:pt x="823175" y="34273"/>
                  </a:lnTo>
                  <a:lnTo>
                    <a:pt x="770151" y="22413"/>
                  </a:lnTo>
                  <a:lnTo>
                    <a:pt x="713217" y="12876"/>
                  </a:lnTo>
                  <a:lnTo>
                    <a:pt x="652866" y="5842"/>
                  </a:lnTo>
                  <a:lnTo>
                    <a:pt x="589588" y="1490"/>
                  </a:lnTo>
                  <a:lnTo>
                    <a:pt x="523875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051425" y="3381375"/>
              <a:ext cx="1047750" cy="382905"/>
            </a:xfrm>
            <a:custGeom>
              <a:avLst/>
              <a:gdLst/>
              <a:ahLst/>
              <a:cxnLst/>
              <a:rect l="l" t="t" r="r" b="b"/>
              <a:pathLst>
                <a:path w="1047750" h="382904">
                  <a:moveTo>
                    <a:pt x="0" y="191294"/>
                  </a:moveTo>
                  <a:lnTo>
                    <a:pt x="15999" y="144192"/>
                  </a:lnTo>
                  <a:lnTo>
                    <a:pt x="61380" y="101365"/>
                  </a:lnTo>
                  <a:lnTo>
                    <a:pt x="132214" y="64248"/>
                  </a:lnTo>
                  <a:lnTo>
                    <a:pt x="175948" y="48278"/>
                  </a:lnTo>
                  <a:lnTo>
                    <a:pt x="224573" y="34273"/>
                  </a:lnTo>
                  <a:lnTo>
                    <a:pt x="277598" y="22413"/>
                  </a:lnTo>
                  <a:lnTo>
                    <a:pt x="334532" y="12876"/>
                  </a:lnTo>
                  <a:lnTo>
                    <a:pt x="394883" y="5842"/>
                  </a:lnTo>
                  <a:lnTo>
                    <a:pt x="458161" y="1490"/>
                  </a:lnTo>
                  <a:lnTo>
                    <a:pt x="523875" y="0"/>
                  </a:lnTo>
                  <a:lnTo>
                    <a:pt x="589588" y="1490"/>
                  </a:lnTo>
                  <a:lnTo>
                    <a:pt x="652866" y="5842"/>
                  </a:lnTo>
                  <a:lnTo>
                    <a:pt x="713217" y="12876"/>
                  </a:lnTo>
                  <a:lnTo>
                    <a:pt x="770151" y="22413"/>
                  </a:lnTo>
                  <a:lnTo>
                    <a:pt x="823176" y="34273"/>
                  </a:lnTo>
                  <a:lnTo>
                    <a:pt x="871801" y="48278"/>
                  </a:lnTo>
                  <a:lnTo>
                    <a:pt x="915535" y="64248"/>
                  </a:lnTo>
                  <a:lnTo>
                    <a:pt x="953889" y="82003"/>
                  </a:lnTo>
                  <a:lnTo>
                    <a:pt x="1012487" y="122155"/>
                  </a:lnTo>
                  <a:lnTo>
                    <a:pt x="1043668" y="167298"/>
                  </a:lnTo>
                  <a:lnTo>
                    <a:pt x="1047750" y="191294"/>
                  </a:lnTo>
                  <a:lnTo>
                    <a:pt x="1043668" y="215289"/>
                  </a:lnTo>
                  <a:lnTo>
                    <a:pt x="1012487" y="260432"/>
                  </a:lnTo>
                  <a:lnTo>
                    <a:pt x="953889" y="300584"/>
                  </a:lnTo>
                  <a:lnTo>
                    <a:pt x="915535" y="318339"/>
                  </a:lnTo>
                  <a:lnTo>
                    <a:pt x="871801" y="334309"/>
                  </a:lnTo>
                  <a:lnTo>
                    <a:pt x="823176" y="348314"/>
                  </a:lnTo>
                  <a:lnTo>
                    <a:pt x="770151" y="360174"/>
                  </a:lnTo>
                  <a:lnTo>
                    <a:pt x="713217" y="369711"/>
                  </a:lnTo>
                  <a:lnTo>
                    <a:pt x="652866" y="376745"/>
                  </a:lnTo>
                  <a:lnTo>
                    <a:pt x="589588" y="381097"/>
                  </a:lnTo>
                  <a:lnTo>
                    <a:pt x="523875" y="382588"/>
                  </a:lnTo>
                  <a:lnTo>
                    <a:pt x="458161" y="381097"/>
                  </a:lnTo>
                  <a:lnTo>
                    <a:pt x="394883" y="376745"/>
                  </a:lnTo>
                  <a:lnTo>
                    <a:pt x="334532" y="369711"/>
                  </a:lnTo>
                  <a:lnTo>
                    <a:pt x="277598" y="360174"/>
                  </a:lnTo>
                  <a:lnTo>
                    <a:pt x="224573" y="348314"/>
                  </a:lnTo>
                  <a:lnTo>
                    <a:pt x="175948" y="334309"/>
                  </a:lnTo>
                  <a:lnTo>
                    <a:pt x="132214" y="318339"/>
                  </a:lnTo>
                  <a:lnTo>
                    <a:pt x="93860" y="300584"/>
                  </a:lnTo>
                  <a:lnTo>
                    <a:pt x="35262" y="260432"/>
                  </a:lnTo>
                  <a:lnTo>
                    <a:pt x="4081" y="215289"/>
                  </a:lnTo>
                  <a:lnTo>
                    <a:pt x="0" y="19129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034087" y="3162300"/>
              <a:ext cx="869950" cy="406400"/>
            </a:xfrm>
            <a:custGeom>
              <a:avLst/>
              <a:gdLst/>
              <a:ahLst/>
              <a:cxnLst/>
              <a:rect l="l" t="t" r="r" b="b"/>
              <a:pathLst>
                <a:path w="869950" h="406400">
                  <a:moveTo>
                    <a:pt x="0" y="406400"/>
                  </a:moveTo>
                  <a:lnTo>
                    <a:pt x="86995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904037" y="2998787"/>
              <a:ext cx="1047750" cy="382905"/>
            </a:xfrm>
            <a:custGeom>
              <a:avLst/>
              <a:gdLst/>
              <a:ahLst/>
              <a:cxnLst/>
              <a:rect l="l" t="t" r="r" b="b"/>
              <a:pathLst>
                <a:path w="1047750" h="382904">
                  <a:moveTo>
                    <a:pt x="523875" y="0"/>
                  </a:moveTo>
                  <a:lnTo>
                    <a:pt x="458161" y="1490"/>
                  </a:lnTo>
                  <a:lnTo>
                    <a:pt x="394883" y="5842"/>
                  </a:lnTo>
                  <a:lnTo>
                    <a:pt x="334532" y="12876"/>
                  </a:lnTo>
                  <a:lnTo>
                    <a:pt x="277598" y="22413"/>
                  </a:lnTo>
                  <a:lnTo>
                    <a:pt x="224574" y="34273"/>
                  </a:lnTo>
                  <a:lnTo>
                    <a:pt x="175948" y="48278"/>
                  </a:lnTo>
                  <a:lnTo>
                    <a:pt x="132214" y="64247"/>
                  </a:lnTo>
                  <a:lnTo>
                    <a:pt x="93861" y="82003"/>
                  </a:lnTo>
                  <a:lnTo>
                    <a:pt x="35262" y="122154"/>
                  </a:lnTo>
                  <a:lnTo>
                    <a:pt x="4081" y="167298"/>
                  </a:lnTo>
                  <a:lnTo>
                    <a:pt x="0" y="191293"/>
                  </a:lnTo>
                  <a:lnTo>
                    <a:pt x="4081" y="215289"/>
                  </a:lnTo>
                  <a:lnTo>
                    <a:pt x="35262" y="260432"/>
                  </a:lnTo>
                  <a:lnTo>
                    <a:pt x="93861" y="300584"/>
                  </a:lnTo>
                  <a:lnTo>
                    <a:pt x="132214" y="318339"/>
                  </a:lnTo>
                  <a:lnTo>
                    <a:pt x="175948" y="334309"/>
                  </a:lnTo>
                  <a:lnTo>
                    <a:pt x="224574" y="348314"/>
                  </a:lnTo>
                  <a:lnTo>
                    <a:pt x="277598" y="360174"/>
                  </a:lnTo>
                  <a:lnTo>
                    <a:pt x="334532" y="369711"/>
                  </a:lnTo>
                  <a:lnTo>
                    <a:pt x="394883" y="376745"/>
                  </a:lnTo>
                  <a:lnTo>
                    <a:pt x="458161" y="381097"/>
                  </a:lnTo>
                  <a:lnTo>
                    <a:pt x="523875" y="382587"/>
                  </a:lnTo>
                  <a:lnTo>
                    <a:pt x="589588" y="381097"/>
                  </a:lnTo>
                  <a:lnTo>
                    <a:pt x="652866" y="376745"/>
                  </a:lnTo>
                  <a:lnTo>
                    <a:pt x="713218" y="369711"/>
                  </a:lnTo>
                  <a:lnTo>
                    <a:pt x="770151" y="360174"/>
                  </a:lnTo>
                  <a:lnTo>
                    <a:pt x="823176" y="348314"/>
                  </a:lnTo>
                  <a:lnTo>
                    <a:pt x="871801" y="334309"/>
                  </a:lnTo>
                  <a:lnTo>
                    <a:pt x="915536" y="318339"/>
                  </a:lnTo>
                  <a:lnTo>
                    <a:pt x="953889" y="300584"/>
                  </a:lnTo>
                  <a:lnTo>
                    <a:pt x="1012487" y="260432"/>
                  </a:lnTo>
                  <a:lnTo>
                    <a:pt x="1043668" y="215289"/>
                  </a:lnTo>
                  <a:lnTo>
                    <a:pt x="1047750" y="191293"/>
                  </a:lnTo>
                  <a:lnTo>
                    <a:pt x="1043668" y="167298"/>
                  </a:lnTo>
                  <a:lnTo>
                    <a:pt x="1012487" y="122154"/>
                  </a:lnTo>
                  <a:lnTo>
                    <a:pt x="953889" y="82003"/>
                  </a:lnTo>
                  <a:lnTo>
                    <a:pt x="915536" y="64247"/>
                  </a:lnTo>
                  <a:lnTo>
                    <a:pt x="871801" y="48278"/>
                  </a:lnTo>
                  <a:lnTo>
                    <a:pt x="823176" y="34273"/>
                  </a:lnTo>
                  <a:lnTo>
                    <a:pt x="770151" y="22413"/>
                  </a:lnTo>
                  <a:lnTo>
                    <a:pt x="713218" y="12876"/>
                  </a:lnTo>
                  <a:lnTo>
                    <a:pt x="652866" y="5842"/>
                  </a:lnTo>
                  <a:lnTo>
                    <a:pt x="589588" y="1490"/>
                  </a:lnTo>
                  <a:lnTo>
                    <a:pt x="523875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904037" y="2998787"/>
              <a:ext cx="1047750" cy="382905"/>
            </a:xfrm>
            <a:custGeom>
              <a:avLst/>
              <a:gdLst/>
              <a:ahLst/>
              <a:cxnLst/>
              <a:rect l="l" t="t" r="r" b="b"/>
              <a:pathLst>
                <a:path w="1047750" h="382904">
                  <a:moveTo>
                    <a:pt x="0" y="191293"/>
                  </a:moveTo>
                  <a:lnTo>
                    <a:pt x="15999" y="144192"/>
                  </a:lnTo>
                  <a:lnTo>
                    <a:pt x="61380" y="101365"/>
                  </a:lnTo>
                  <a:lnTo>
                    <a:pt x="132214" y="64247"/>
                  </a:lnTo>
                  <a:lnTo>
                    <a:pt x="175948" y="48278"/>
                  </a:lnTo>
                  <a:lnTo>
                    <a:pt x="224573" y="34273"/>
                  </a:lnTo>
                  <a:lnTo>
                    <a:pt x="277598" y="22413"/>
                  </a:lnTo>
                  <a:lnTo>
                    <a:pt x="334532" y="12876"/>
                  </a:lnTo>
                  <a:lnTo>
                    <a:pt x="394883" y="5842"/>
                  </a:lnTo>
                  <a:lnTo>
                    <a:pt x="458161" y="1490"/>
                  </a:lnTo>
                  <a:lnTo>
                    <a:pt x="523875" y="0"/>
                  </a:lnTo>
                  <a:lnTo>
                    <a:pt x="589588" y="1490"/>
                  </a:lnTo>
                  <a:lnTo>
                    <a:pt x="652866" y="5842"/>
                  </a:lnTo>
                  <a:lnTo>
                    <a:pt x="713217" y="12876"/>
                  </a:lnTo>
                  <a:lnTo>
                    <a:pt x="770151" y="22413"/>
                  </a:lnTo>
                  <a:lnTo>
                    <a:pt x="823176" y="34273"/>
                  </a:lnTo>
                  <a:lnTo>
                    <a:pt x="871801" y="48278"/>
                  </a:lnTo>
                  <a:lnTo>
                    <a:pt x="915535" y="64247"/>
                  </a:lnTo>
                  <a:lnTo>
                    <a:pt x="953889" y="82003"/>
                  </a:lnTo>
                  <a:lnTo>
                    <a:pt x="1012487" y="122154"/>
                  </a:lnTo>
                  <a:lnTo>
                    <a:pt x="1043668" y="167298"/>
                  </a:lnTo>
                  <a:lnTo>
                    <a:pt x="1047750" y="191293"/>
                  </a:lnTo>
                  <a:lnTo>
                    <a:pt x="1043668" y="215288"/>
                  </a:lnTo>
                  <a:lnTo>
                    <a:pt x="1012487" y="260432"/>
                  </a:lnTo>
                  <a:lnTo>
                    <a:pt x="953889" y="300583"/>
                  </a:lnTo>
                  <a:lnTo>
                    <a:pt x="915535" y="318339"/>
                  </a:lnTo>
                  <a:lnTo>
                    <a:pt x="871801" y="334308"/>
                  </a:lnTo>
                  <a:lnTo>
                    <a:pt x="823176" y="348313"/>
                  </a:lnTo>
                  <a:lnTo>
                    <a:pt x="770151" y="360173"/>
                  </a:lnTo>
                  <a:lnTo>
                    <a:pt x="713217" y="369710"/>
                  </a:lnTo>
                  <a:lnTo>
                    <a:pt x="652866" y="376744"/>
                  </a:lnTo>
                  <a:lnTo>
                    <a:pt x="589588" y="381096"/>
                  </a:lnTo>
                  <a:lnTo>
                    <a:pt x="523875" y="382587"/>
                  </a:lnTo>
                  <a:lnTo>
                    <a:pt x="458161" y="381096"/>
                  </a:lnTo>
                  <a:lnTo>
                    <a:pt x="394883" y="376744"/>
                  </a:lnTo>
                  <a:lnTo>
                    <a:pt x="334532" y="369710"/>
                  </a:lnTo>
                  <a:lnTo>
                    <a:pt x="277598" y="360173"/>
                  </a:lnTo>
                  <a:lnTo>
                    <a:pt x="224573" y="348313"/>
                  </a:lnTo>
                  <a:lnTo>
                    <a:pt x="175948" y="334308"/>
                  </a:lnTo>
                  <a:lnTo>
                    <a:pt x="132214" y="318339"/>
                  </a:lnTo>
                  <a:lnTo>
                    <a:pt x="93860" y="300583"/>
                  </a:lnTo>
                  <a:lnTo>
                    <a:pt x="35262" y="260432"/>
                  </a:lnTo>
                  <a:lnTo>
                    <a:pt x="4081" y="215288"/>
                  </a:lnTo>
                  <a:lnTo>
                    <a:pt x="0" y="19129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951787" y="3189287"/>
              <a:ext cx="833755" cy="0"/>
            </a:xfrm>
            <a:custGeom>
              <a:avLst/>
              <a:gdLst/>
              <a:ahLst/>
              <a:cxnLst/>
              <a:rect l="l" t="t" r="r" b="b"/>
              <a:pathLst>
                <a:path w="833754">
                  <a:moveTo>
                    <a:pt x="0" y="0"/>
                  </a:moveTo>
                  <a:lnTo>
                    <a:pt x="833437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904037" y="2344737"/>
              <a:ext cx="1047750" cy="382905"/>
            </a:xfrm>
            <a:custGeom>
              <a:avLst/>
              <a:gdLst/>
              <a:ahLst/>
              <a:cxnLst/>
              <a:rect l="l" t="t" r="r" b="b"/>
              <a:pathLst>
                <a:path w="1047750" h="382905">
                  <a:moveTo>
                    <a:pt x="523875" y="0"/>
                  </a:moveTo>
                  <a:lnTo>
                    <a:pt x="458161" y="1490"/>
                  </a:lnTo>
                  <a:lnTo>
                    <a:pt x="394883" y="5842"/>
                  </a:lnTo>
                  <a:lnTo>
                    <a:pt x="334532" y="12876"/>
                  </a:lnTo>
                  <a:lnTo>
                    <a:pt x="277598" y="22413"/>
                  </a:lnTo>
                  <a:lnTo>
                    <a:pt x="224574" y="34273"/>
                  </a:lnTo>
                  <a:lnTo>
                    <a:pt x="175948" y="48278"/>
                  </a:lnTo>
                  <a:lnTo>
                    <a:pt x="132214" y="64247"/>
                  </a:lnTo>
                  <a:lnTo>
                    <a:pt x="93861" y="82003"/>
                  </a:lnTo>
                  <a:lnTo>
                    <a:pt x="35262" y="122154"/>
                  </a:lnTo>
                  <a:lnTo>
                    <a:pt x="4081" y="167298"/>
                  </a:lnTo>
                  <a:lnTo>
                    <a:pt x="0" y="191293"/>
                  </a:lnTo>
                  <a:lnTo>
                    <a:pt x="4081" y="215289"/>
                  </a:lnTo>
                  <a:lnTo>
                    <a:pt x="35262" y="260432"/>
                  </a:lnTo>
                  <a:lnTo>
                    <a:pt x="93861" y="300584"/>
                  </a:lnTo>
                  <a:lnTo>
                    <a:pt x="132214" y="318339"/>
                  </a:lnTo>
                  <a:lnTo>
                    <a:pt x="175948" y="334309"/>
                  </a:lnTo>
                  <a:lnTo>
                    <a:pt x="224574" y="348314"/>
                  </a:lnTo>
                  <a:lnTo>
                    <a:pt x="277598" y="360174"/>
                  </a:lnTo>
                  <a:lnTo>
                    <a:pt x="334532" y="369711"/>
                  </a:lnTo>
                  <a:lnTo>
                    <a:pt x="394883" y="376745"/>
                  </a:lnTo>
                  <a:lnTo>
                    <a:pt x="458161" y="381097"/>
                  </a:lnTo>
                  <a:lnTo>
                    <a:pt x="523875" y="382587"/>
                  </a:lnTo>
                  <a:lnTo>
                    <a:pt x="589588" y="381097"/>
                  </a:lnTo>
                  <a:lnTo>
                    <a:pt x="652866" y="376745"/>
                  </a:lnTo>
                  <a:lnTo>
                    <a:pt x="713218" y="369711"/>
                  </a:lnTo>
                  <a:lnTo>
                    <a:pt x="770151" y="360174"/>
                  </a:lnTo>
                  <a:lnTo>
                    <a:pt x="823176" y="348314"/>
                  </a:lnTo>
                  <a:lnTo>
                    <a:pt x="871801" y="334309"/>
                  </a:lnTo>
                  <a:lnTo>
                    <a:pt x="915536" y="318339"/>
                  </a:lnTo>
                  <a:lnTo>
                    <a:pt x="953889" y="300584"/>
                  </a:lnTo>
                  <a:lnTo>
                    <a:pt x="1012487" y="260432"/>
                  </a:lnTo>
                  <a:lnTo>
                    <a:pt x="1043668" y="215289"/>
                  </a:lnTo>
                  <a:lnTo>
                    <a:pt x="1047750" y="191293"/>
                  </a:lnTo>
                  <a:lnTo>
                    <a:pt x="1043668" y="167298"/>
                  </a:lnTo>
                  <a:lnTo>
                    <a:pt x="1012487" y="122154"/>
                  </a:lnTo>
                  <a:lnTo>
                    <a:pt x="953889" y="82003"/>
                  </a:lnTo>
                  <a:lnTo>
                    <a:pt x="915536" y="64247"/>
                  </a:lnTo>
                  <a:lnTo>
                    <a:pt x="871801" y="48278"/>
                  </a:lnTo>
                  <a:lnTo>
                    <a:pt x="823176" y="34273"/>
                  </a:lnTo>
                  <a:lnTo>
                    <a:pt x="770151" y="22413"/>
                  </a:lnTo>
                  <a:lnTo>
                    <a:pt x="713218" y="12876"/>
                  </a:lnTo>
                  <a:lnTo>
                    <a:pt x="652866" y="5842"/>
                  </a:lnTo>
                  <a:lnTo>
                    <a:pt x="589588" y="1490"/>
                  </a:lnTo>
                  <a:lnTo>
                    <a:pt x="523875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904037" y="2344737"/>
              <a:ext cx="1047750" cy="382905"/>
            </a:xfrm>
            <a:custGeom>
              <a:avLst/>
              <a:gdLst/>
              <a:ahLst/>
              <a:cxnLst/>
              <a:rect l="l" t="t" r="r" b="b"/>
              <a:pathLst>
                <a:path w="1047750" h="382905">
                  <a:moveTo>
                    <a:pt x="0" y="191293"/>
                  </a:moveTo>
                  <a:lnTo>
                    <a:pt x="15999" y="144192"/>
                  </a:lnTo>
                  <a:lnTo>
                    <a:pt x="61380" y="101365"/>
                  </a:lnTo>
                  <a:lnTo>
                    <a:pt x="132214" y="64247"/>
                  </a:lnTo>
                  <a:lnTo>
                    <a:pt x="175948" y="48278"/>
                  </a:lnTo>
                  <a:lnTo>
                    <a:pt x="224573" y="34273"/>
                  </a:lnTo>
                  <a:lnTo>
                    <a:pt x="277598" y="22413"/>
                  </a:lnTo>
                  <a:lnTo>
                    <a:pt x="334532" y="12876"/>
                  </a:lnTo>
                  <a:lnTo>
                    <a:pt x="394883" y="5842"/>
                  </a:lnTo>
                  <a:lnTo>
                    <a:pt x="458161" y="1490"/>
                  </a:lnTo>
                  <a:lnTo>
                    <a:pt x="523875" y="0"/>
                  </a:lnTo>
                  <a:lnTo>
                    <a:pt x="589588" y="1490"/>
                  </a:lnTo>
                  <a:lnTo>
                    <a:pt x="652866" y="5842"/>
                  </a:lnTo>
                  <a:lnTo>
                    <a:pt x="713217" y="12876"/>
                  </a:lnTo>
                  <a:lnTo>
                    <a:pt x="770151" y="22413"/>
                  </a:lnTo>
                  <a:lnTo>
                    <a:pt x="823176" y="34273"/>
                  </a:lnTo>
                  <a:lnTo>
                    <a:pt x="871801" y="48278"/>
                  </a:lnTo>
                  <a:lnTo>
                    <a:pt x="915535" y="64247"/>
                  </a:lnTo>
                  <a:lnTo>
                    <a:pt x="953889" y="82003"/>
                  </a:lnTo>
                  <a:lnTo>
                    <a:pt x="1012487" y="122154"/>
                  </a:lnTo>
                  <a:lnTo>
                    <a:pt x="1043668" y="167298"/>
                  </a:lnTo>
                  <a:lnTo>
                    <a:pt x="1047750" y="191293"/>
                  </a:lnTo>
                  <a:lnTo>
                    <a:pt x="1043668" y="215288"/>
                  </a:lnTo>
                  <a:lnTo>
                    <a:pt x="1012487" y="260432"/>
                  </a:lnTo>
                  <a:lnTo>
                    <a:pt x="953889" y="300583"/>
                  </a:lnTo>
                  <a:lnTo>
                    <a:pt x="915535" y="318339"/>
                  </a:lnTo>
                  <a:lnTo>
                    <a:pt x="871801" y="334308"/>
                  </a:lnTo>
                  <a:lnTo>
                    <a:pt x="823176" y="348313"/>
                  </a:lnTo>
                  <a:lnTo>
                    <a:pt x="770151" y="360173"/>
                  </a:lnTo>
                  <a:lnTo>
                    <a:pt x="713217" y="369710"/>
                  </a:lnTo>
                  <a:lnTo>
                    <a:pt x="652866" y="376744"/>
                  </a:lnTo>
                  <a:lnTo>
                    <a:pt x="589588" y="381096"/>
                  </a:lnTo>
                  <a:lnTo>
                    <a:pt x="523875" y="382587"/>
                  </a:lnTo>
                  <a:lnTo>
                    <a:pt x="458161" y="381096"/>
                  </a:lnTo>
                  <a:lnTo>
                    <a:pt x="394883" y="376744"/>
                  </a:lnTo>
                  <a:lnTo>
                    <a:pt x="334532" y="369710"/>
                  </a:lnTo>
                  <a:lnTo>
                    <a:pt x="277598" y="360173"/>
                  </a:lnTo>
                  <a:lnTo>
                    <a:pt x="224573" y="348313"/>
                  </a:lnTo>
                  <a:lnTo>
                    <a:pt x="175948" y="334308"/>
                  </a:lnTo>
                  <a:lnTo>
                    <a:pt x="132214" y="318339"/>
                  </a:lnTo>
                  <a:lnTo>
                    <a:pt x="93860" y="300583"/>
                  </a:lnTo>
                  <a:lnTo>
                    <a:pt x="35262" y="260432"/>
                  </a:lnTo>
                  <a:lnTo>
                    <a:pt x="4081" y="215288"/>
                  </a:lnTo>
                  <a:lnTo>
                    <a:pt x="0" y="19129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51787" y="2535237"/>
              <a:ext cx="833755" cy="0"/>
            </a:xfrm>
            <a:custGeom>
              <a:avLst/>
              <a:gdLst/>
              <a:ahLst/>
              <a:cxnLst/>
              <a:rect l="l" t="t" r="r" b="b"/>
              <a:pathLst>
                <a:path w="833754">
                  <a:moveTo>
                    <a:pt x="0" y="0"/>
                  </a:moveTo>
                  <a:lnTo>
                    <a:pt x="833437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034087" y="2535237"/>
              <a:ext cx="869950" cy="1033780"/>
            </a:xfrm>
            <a:custGeom>
              <a:avLst/>
              <a:gdLst/>
              <a:ahLst/>
              <a:cxnLst/>
              <a:rect l="l" t="t" r="r" b="b"/>
              <a:pathLst>
                <a:path w="869950" h="1033779">
                  <a:moveTo>
                    <a:pt x="0" y="1033462"/>
                  </a:moveTo>
                  <a:lnTo>
                    <a:pt x="86995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034087" y="2373312"/>
              <a:ext cx="869950" cy="161925"/>
            </a:xfrm>
            <a:custGeom>
              <a:avLst/>
              <a:gdLst/>
              <a:ahLst/>
              <a:cxnLst/>
              <a:rect l="l" t="t" r="r" b="b"/>
              <a:pathLst>
                <a:path w="869950" h="161925">
                  <a:moveTo>
                    <a:pt x="0" y="0"/>
                  </a:moveTo>
                  <a:lnTo>
                    <a:pt x="869950" y="1619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034087" y="2535237"/>
              <a:ext cx="869950" cy="424180"/>
            </a:xfrm>
            <a:custGeom>
              <a:avLst/>
              <a:gdLst/>
              <a:ahLst/>
              <a:cxnLst/>
              <a:rect l="l" t="t" r="r" b="b"/>
              <a:pathLst>
                <a:path w="869950" h="424180">
                  <a:moveTo>
                    <a:pt x="0" y="423862"/>
                  </a:moveTo>
                  <a:lnTo>
                    <a:pt x="86995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 txBox="1"/>
          <p:nvPr/>
        </p:nvSpPr>
        <p:spPr>
          <a:xfrm>
            <a:off x="633412" y="1990725"/>
            <a:ext cx="1016000" cy="38290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</a:ln>
        </p:spPr>
        <p:txBody>
          <a:bodyPr vert="horz" wrap="square" lIns="0" tIns="4191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3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33412" y="2616200"/>
            <a:ext cx="1016000" cy="38290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</a:ln>
        </p:spPr>
        <p:txBody>
          <a:bodyPr vert="horz" wrap="square" lIns="0" tIns="4127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25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65162" y="3214687"/>
            <a:ext cx="1016000" cy="38290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</a:ln>
        </p:spPr>
        <p:txBody>
          <a:bodyPr vert="horz" wrap="square" lIns="0" tIns="4064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2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3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47052" y="4830571"/>
            <a:ext cx="7964170" cy="1231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8905" algn="ctr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Pesos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200">
              <a:latin typeface="Times New Roman"/>
              <a:cs typeface="Times New Roman"/>
            </a:endParaRPr>
          </a:p>
          <a:p>
            <a:pPr marL="393065" marR="5080" indent="-380365">
              <a:lnSpc>
                <a:spcPct val="100000"/>
              </a:lnSpc>
              <a:buChar char="•"/>
              <a:tabLst>
                <a:tab pos="393065" algn="l"/>
                <a:tab pos="393700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funcionamiento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igual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caso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una </a:t>
            </a:r>
            <a:r>
              <a:rPr sz="2000" spc="-20" dirty="0">
                <a:latin typeface="Times New Roman"/>
                <a:cs typeface="Times New Roman"/>
              </a:rPr>
              <a:t>capa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55637" y="3813175"/>
            <a:ext cx="1016000" cy="38290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</a:ln>
        </p:spPr>
        <p:txBody>
          <a:bodyPr vert="horz" wrap="square" lIns="0" tIns="4254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35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4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21689" y="4367276"/>
            <a:ext cx="825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Entradas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785927" y="3782059"/>
            <a:ext cx="13589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Capa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salida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420427" y="4160011"/>
            <a:ext cx="2400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 varias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capas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ocultas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37" name="object 37"/>
          <p:cNvGrpSpPr/>
          <p:nvPr/>
        </p:nvGrpSpPr>
        <p:grpSpPr>
          <a:xfrm>
            <a:off x="1676400" y="2173287"/>
            <a:ext cx="2738755" cy="1837055"/>
            <a:chOff x="1676400" y="2173287"/>
            <a:chExt cx="2738755" cy="1837055"/>
          </a:xfrm>
        </p:grpSpPr>
        <p:sp>
          <p:nvSpPr>
            <p:cNvPr id="38" name="object 38"/>
            <p:cNvSpPr/>
            <p:nvPr/>
          </p:nvSpPr>
          <p:spPr>
            <a:xfrm>
              <a:off x="1681162" y="2209800"/>
              <a:ext cx="1660525" cy="1363980"/>
            </a:xfrm>
            <a:custGeom>
              <a:avLst/>
              <a:gdLst/>
              <a:ahLst/>
              <a:cxnLst/>
              <a:rect l="l" t="t" r="r" b="b"/>
              <a:pathLst>
                <a:path w="1660525" h="1363979">
                  <a:moveTo>
                    <a:pt x="0" y="0"/>
                  </a:moveTo>
                  <a:lnTo>
                    <a:pt x="1616075" y="163513"/>
                  </a:lnTo>
                </a:path>
                <a:path w="1660525" h="1363979">
                  <a:moveTo>
                    <a:pt x="0" y="0"/>
                  </a:moveTo>
                  <a:lnTo>
                    <a:pt x="1616075" y="762000"/>
                  </a:lnTo>
                </a:path>
                <a:path w="1660525" h="1363979">
                  <a:moveTo>
                    <a:pt x="0" y="0"/>
                  </a:moveTo>
                  <a:lnTo>
                    <a:pt x="1660525" y="13636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681162" y="2043112"/>
              <a:ext cx="1616075" cy="765175"/>
            </a:xfrm>
            <a:custGeom>
              <a:avLst/>
              <a:gdLst/>
              <a:ahLst/>
              <a:cxnLst/>
              <a:rect l="l" t="t" r="r" b="b"/>
              <a:pathLst>
                <a:path w="1616075" h="765175">
                  <a:moveTo>
                    <a:pt x="0" y="765175"/>
                  </a:moveTo>
                  <a:lnTo>
                    <a:pt x="1616075" y="330200"/>
                  </a:lnTo>
                </a:path>
                <a:path w="1616075" h="765175">
                  <a:moveTo>
                    <a:pt x="0" y="765175"/>
                  </a:moveTo>
                  <a:lnTo>
                    <a:pt x="1616075" y="601663"/>
                  </a:lnTo>
                </a:path>
                <a:path w="1616075" h="765175">
                  <a:moveTo>
                    <a:pt x="0" y="765175"/>
                  </a:moveTo>
                  <a:lnTo>
                    <a:pt x="1616075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727200" y="2373312"/>
              <a:ext cx="1614805" cy="1033780"/>
            </a:xfrm>
            <a:custGeom>
              <a:avLst/>
              <a:gdLst/>
              <a:ahLst/>
              <a:cxnLst/>
              <a:rect l="l" t="t" r="r" b="b"/>
              <a:pathLst>
                <a:path w="1614804" h="1033779">
                  <a:moveTo>
                    <a:pt x="0" y="1033462"/>
                  </a:moveTo>
                  <a:lnTo>
                    <a:pt x="1614488" y="598487"/>
                  </a:lnTo>
                </a:path>
                <a:path w="1614804" h="1033779">
                  <a:moveTo>
                    <a:pt x="0" y="1033462"/>
                  </a:moveTo>
                  <a:lnTo>
                    <a:pt x="1614488" y="869949"/>
                  </a:lnTo>
                </a:path>
                <a:path w="1614804" h="1033779">
                  <a:moveTo>
                    <a:pt x="0" y="1033462"/>
                  </a:moveTo>
                  <a:lnTo>
                    <a:pt x="157003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81162" y="2373312"/>
              <a:ext cx="1660525" cy="1631950"/>
            </a:xfrm>
            <a:custGeom>
              <a:avLst/>
              <a:gdLst/>
              <a:ahLst/>
              <a:cxnLst/>
              <a:rect l="l" t="t" r="r" b="b"/>
              <a:pathLst>
                <a:path w="1660525" h="1631950">
                  <a:moveTo>
                    <a:pt x="0" y="1631950"/>
                  </a:moveTo>
                  <a:lnTo>
                    <a:pt x="1616075" y="1196975"/>
                  </a:lnTo>
                </a:path>
                <a:path w="1660525" h="1631950">
                  <a:moveTo>
                    <a:pt x="0" y="1631950"/>
                  </a:moveTo>
                  <a:lnTo>
                    <a:pt x="1616075" y="0"/>
                  </a:lnTo>
                </a:path>
                <a:path w="1660525" h="1631950">
                  <a:moveTo>
                    <a:pt x="0" y="1631950"/>
                  </a:moveTo>
                  <a:lnTo>
                    <a:pt x="1660525" y="59848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297237" y="2178050"/>
              <a:ext cx="1047750" cy="382905"/>
            </a:xfrm>
            <a:custGeom>
              <a:avLst/>
              <a:gdLst/>
              <a:ahLst/>
              <a:cxnLst/>
              <a:rect l="l" t="t" r="r" b="b"/>
              <a:pathLst>
                <a:path w="1047750" h="382905">
                  <a:moveTo>
                    <a:pt x="523875" y="0"/>
                  </a:moveTo>
                  <a:lnTo>
                    <a:pt x="458161" y="1490"/>
                  </a:lnTo>
                  <a:lnTo>
                    <a:pt x="394883" y="5842"/>
                  </a:lnTo>
                  <a:lnTo>
                    <a:pt x="334532" y="12876"/>
                  </a:lnTo>
                  <a:lnTo>
                    <a:pt x="277598" y="22413"/>
                  </a:lnTo>
                  <a:lnTo>
                    <a:pt x="224574" y="34273"/>
                  </a:lnTo>
                  <a:lnTo>
                    <a:pt x="175948" y="48278"/>
                  </a:lnTo>
                  <a:lnTo>
                    <a:pt x="132214" y="64247"/>
                  </a:lnTo>
                  <a:lnTo>
                    <a:pt x="93861" y="82003"/>
                  </a:lnTo>
                  <a:lnTo>
                    <a:pt x="35262" y="122154"/>
                  </a:lnTo>
                  <a:lnTo>
                    <a:pt x="4081" y="167298"/>
                  </a:lnTo>
                  <a:lnTo>
                    <a:pt x="0" y="191293"/>
                  </a:lnTo>
                  <a:lnTo>
                    <a:pt x="4081" y="215289"/>
                  </a:lnTo>
                  <a:lnTo>
                    <a:pt x="35262" y="260432"/>
                  </a:lnTo>
                  <a:lnTo>
                    <a:pt x="93861" y="300584"/>
                  </a:lnTo>
                  <a:lnTo>
                    <a:pt x="132214" y="318339"/>
                  </a:lnTo>
                  <a:lnTo>
                    <a:pt x="175948" y="334309"/>
                  </a:lnTo>
                  <a:lnTo>
                    <a:pt x="224574" y="348314"/>
                  </a:lnTo>
                  <a:lnTo>
                    <a:pt x="277598" y="360174"/>
                  </a:lnTo>
                  <a:lnTo>
                    <a:pt x="334532" y="369711"/>
                  </a:lnTo>
                  <a:lnTo>
                    <a:pt x="394883" y="376745"/>
                  </a:lnTo>
                  <a:lnTo>
                    <a:pt x="458161" y="381097"/>
                  </a:lnTo>
                  <a:lnTo>
                    <a:pt x="523875" y="382587"/>
                  </a:lnTo>
                  <a:lnTo>
                    <a:pt x="589588" y="381097"/>
                  </a:lnTo>
                  <a:lnTo>
                    <a:pt x="652866" y="376745"/>
                  </a:lnTo>
                  <a:lnTo>
                    <a:pt x="713218" y="369711"/>
                  </a:lnTo>
                  <a:lnTo>
                    <a:pt x="770151" y="360174"/>
                  </a:lnTo>
                  <a:lnTo>
                    <a:pt x="823176" y="348314"/>
                  </a:lnTo>
                  <a:lnTo>
                    <a:pt x="871801" y="334309"/>
                  </a:lnTo>
                  <a:lnTo>
                    <a:pt x="915536" y="318339"/>
                  </a:lnTo>
                  <a:lnTo>
                    <a:pt x="953889" y="300584"/>
                  </a:lnTo>
                  <a:lnTo>
                    <a:pt x="1012487" y="260432"/>
                  </a:lnTo>
                  <a:lnTo>
                    <a:pt x="1043668" y="215289"/>
                  </a:lnTo>
                  <a:lnTo>
                    <a:pt x="1047750" y="191293"/>
                  </a:lnTo>
                  <a:lnTo>
                    <a:pt x="1043668" y="167298"/>
                  </a:lnTo>
                  <a:lnTo>
                    <a:pt x="1012487" y="122154"/>
                  </a:lnTo>
                  <a:lnTo>
                    <a:pt x="953889" y="82003"/>
                  </a:lnTo>
                  <a:lnTo>
                    <a:pt x="915536" y="64247"/>
                  </a:lnTo>
                  <a:lnTo>
                    <a:pt x="871801" y="48278"/>
                  </a:lnTo>
                  <a:lnTo>
                    <a:pt x="823176" y="34273"/>
                  </a:lnTo>
                  <a:lnTo>
                    <a:pt x="770151" y="22413"/>
                  </a:lnTo>
                  <a:lnTo>
                    <a:pt x="713218" y="12876"/>
                  </a:lnTo>
                  <a:lnTo>
                    <a:pt x="652866" y="5842"/>
                  </a:lnTo>
                  <a:lnTo>
                    <a:pt x="589588" y="1490"/>
                  </a:lnTo>
                  <a:lnTo>
                    <a:pt x="523875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297237" y="2178050"/>
              <a:ext cx="1047750" cy="382905"/>
            </a:xfrm>
            <a:custGeom>
              <a:avLst/>
              <a:gdLst/>
              <a:ahLst/>
              <a:cxnLst/>
              <a:rect l="l" t="t" r="r" b="b"/>
              <a:pathLst>
                <a:path w="1047750" h="382905">
                  <a:moveTo>
                    <a:pt x="0" y="191294"/>
                  </a:moveTo>
                  <a:lnTo>
                    <a:pt x="15999" y="144192"/>
                  </a:lnTo>
                  <a:lnTo>
                    <a:pt x="61380" y="101365"/>
                  </a:lnTo>
                  <a:lnTo>
                    <a:pt x="132214" y="64248"/>
                  </a:lnTo>
                  <a:lnTo>
                    <a:pt x="175948" y="48278"/>
                  </a:lnTo>
                  <a:lnTo>
                    <a:pt x="224573" y="34273"/>
                  </a:lnTo>
                  <a:lnTo>
                    <a:pt x="277598" y="22413"/>
                  </a:lnTo>
                  <a:lnTo>
                    <a:pt x="334532" y="12876"/>
                  </a:lnTo>
                  <a:lnTo>
                    <a:pt x="394883" y="5842"/>
                  </a:lnTo>
                  <a:lnTo>
                    <a:pt x="458161" y="1490"/>
                  </a:lnTo>
                  <a:lnTo>
                    <a:pt x="523875" y="0"/>
                  </a:lnTo>
                  <a:lnTo>
                    <a:pt x="589588" y="1490"/>
                  </a:lnTo>
                  <a:lnTo>
                    <a:pt x="652866" y="5842"/>
                  </a:lnTo>
                  <a:lnTo>
                    <a:pt x="713217" y="12876"/>
                  </a:lnTo>
                  <a:lnTo>
                    <a:pt x="770151" y="22413"/>
                  </a:lnTo>
                  <a:lnTo>
                    <a:pt x="823176" y="34273"/>
                  </a:lnTo>
                  <a:lnTo>
                    <a:pt x="871801" y="48278"/>
                  </a:lnTo>
                  <a:lnTo>
                    <a:pt x="915535" y="64248"/>
                  </a:lnTo>
                  <a:lnTo>
                    <a:pt x="953889" y="82003"/>
                  </a:lnTo>
                  <a:lnTo>
                    <a:pt x="1012487" y="122155"/>
                  </a:lnTo>
                  <a:lnTo>
                    <a:pt x="1043668" y="167298"/>
                  </a:lnTo>
                  <a:lnTo>
                    <a:pt x="1047750" y="191294"/>
                  </a:lnTo>
                  <a:lnTo>
                    <a:pt x="1043668" y="215289"/>
                  </a:lnTo>
                  <a:lnTo>
                    <a:pt x="1012487" y="260432"/>
                  </a:lnTo>
                  <a:lnTo>
                    <a:pt x="953889" y="300584"/>
                  </a:lnTo>
                  <a:lnTo>
                    <a:pt x="915535" y="318339"/>
                  </a:lnTo>
                  <a:lnTo>
                    <a:pt x="871801" y="334309"/>
                  </a:lnTo>
                  <a:lnTo>
                    <a:pt x="823176" y="348314"/>
                  </a:lnTo>
                  <a:lnTo>
                    <a:pt x="770151" y="360174"/>
                  </a:lnTo>
                  <a:lnTo>
                    <a:pt x="713217" y="369711"/>
                  </a:lnTo>
                  <a:lnTo>
                    <a:pt x="652866" y="376745"/>
                  </a:lnTo>
                  <a:lnTo>
                    <a:pt x="589588" y="381097"/>
                  </a:lnTo>
                  <a:lnTo>
                    <a:pt x="523875" y="382588"/>
                  </a:lnTo>
                  <a:lnTo>
                    <a:pt x="458161" y="381097"/>
                  </a:lnTo>
                  <a:lnTo>
                    <a:pt x="394883" y="376745"/>
                  </a:lnTo>
                  <a:lnTo>
                    <a:pt x="334532" y="369711"/>
                  </a:lnTo>
                  <a:lnTo>
                    <a:pt x="277598" y="360174"/>
                  </a:lnTo>
                  <a:lnTo>
                    <a:pt x="224573" y="348314"/>
                  </a:lnTo>
                  <a:lnTo>
                    <a:pt x="175948" y="334309"/>
                  </a:lnTo>
                  <a:lnTo>
                    <a:pt x="132214" y="318339"/>
                  </a:lnTo>
                  <a:lnTo>
                    <a:pt x="93860" y="300584"/>
                  </a:lnTo>
                  <a:lnTo>
                    <a:pt x="35262" y="260432"/>
                  </a:lnTo>
                  <a:lnTo>
                    <a:pt x="4081" y="215289"/>
                  </a:lnTo>
                  <a:lnTo>
                    <a:pt x="0" y="19129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362325" y="2776537"/>
              <a:ext cx="1047750" cy="382905"/>
            </a:xfrm>
            <a:custGeom>
              <a:avLst/>
              <a:gdLst/>
              <a:ahLst/>
              <a:cxnLst/>
              <a:rect l="l" t="t" r="r" b="b"/>
              <a:pathLst>
                <a:path w="1047750" h="382905">
                  <a:moveTo>
                    <a:pt x="523875" y="0"/>
                  </a:moveTo>
                  <a:lnTo>
                    <a:pt x="458161" y="1490"/>
                  </a:lnTo>
                  <a:lnTo>
                    <a:pt x="394883" y="5842"/>
                  </a:lnTo>
                  <a:lnTo>
                    <a:pt x="334531" y="12876"/>
                  </a:lnTo>
                  <a:lnTo>
                    <a:pt x="277598" y="22413"/>
                  </a:lnTo>
                  <a:lnTo>
                    <a:pt x="224573" y="34273"/>
                  </a:lnTo>
                  <a:lnTo>
                    <a:pt x="175948" y="48278"/>
                  </a:lnTo>
                  <a:lnTo>
                    <a:pt x="132213" y="64247"/>
                  </a:lnTo>
                  <a:lnTo>
                    <a:pt x="93860" y="82003"/>
                  </a:lnTo>
                  <a:lnTo>
                    <a:pt x="35262" y="122154"/>
                  </a:lnTo>
                  <a:lnTo>
                    <a:pt x="4081" y="167298"/>
                  </a:lnTo>
                  <a:lnTo>
                    <a:pt x="0" y="191293"/>
                  </a:lnTo>
                  <a:lnTo>
                    <a:pt x="4081" y="215289"/>
                  </a:lnTo>
                  <a:lnTo>
                    <a:pt x="35262" y="260432"/>
                  </a:lnTo>
                  <a:lnTo>
                    <a:pt x="93860" y="300584"/>
                  </a:lnTo>
                  <a:lnTo>
                    <a:pt x="132213" y="318339"/>
                  </a:lnTo>
                  <a:lnTo>
                    <a:pt x="175948" y="334309"/>
                  </a:lnTo>
                  <a:lnTo>
                    <a:pt x="224573" y="348314"/>
                  </a:lnTo>
                  <a:lnTo>
                    <a:pt x="277598" y="360174"/>
                  </a:lnTo>
                  <a:lnTo>
                    <a:pt x="334531" y="369711"/>
                  </a:lnTo>
                  <a:lnTo>
                    <a:pt x="394883" y="376745"/>
                  </a:lnTo>
                  <a:lnTo>
                    <a:pt x="458161" y="381097"/>
                  </a:lnTo>
                  <a:lnTo>
                    <a:pt x="523875" y="382587"/>
                  </a:lnTo>
                  <a:lnTo>
                    <a:pt x="589588" y="381097"/>
                  </a:lnTo>
                  <a:lnTo>
                    <a:pt x="652866" y="376745"/>
                  </a:lnTo>
                  <a:lnTo>
                    <a:pt x="713217" y="369711"/>
                  </a:lnTo>
                  <a:lnTo>
                    <a:pt x="770151" y="360174"/>
                  </a:lnTo>
                  <a:lnTo>
                    <a:pt x="823175" y="348314"/>
                  </a:lnTo>
                  <a:lnTo>
                    <a:pt x="871801" y="334309"/>
                  </a:lnTo>
                  <a:lnTo>
                    <a:pt x="915535" y="318339"/>
                  </a:lnTo>
                  <a:lnTo>
                    <a:pt x="953888" y="300584"/>
                  </a:lnTo>
                  <a:lnTo>
                    <a:pt x="1012487" y="260432"/>
                  </a:lnTo>
                  <a:lnTo>
                    <a:pt x="1043668" y="215289"/>
                  </a:lnTo>
                  <a:lnTo>
                    <a:pt x="1047750" y="191293"/>
                  </a:lnTo>
                  <a:lnTo>
                    <a:pt x="1043668" y="167298"/>
                  </a:lnTo>
                  <a:lnTo>
                    <a:pt x="1012487" y="122154"/>
                  </a:lnTo>
                  <a:lnTo>
                    <a:pt x="953888" y="82003"/>
                  </a:lnTo>
                  <a:lnTo>
                    <a:pt x="915535" y="64247"/>
                  </a:lnTo>
                  <a:lnTo>
                    <a:pt x="871801" y="48278"/>
                  </a:lnTo>
                  <a:lnTo>
                    <a:pt x="823175" y="34273"/>
                  </a:lnTo>
                  <a:lnTo>
                    <a:pt x="770151" y="22413"/>
                  </a:lnTo>
                  <a:lnTo>
                    <a:pt x="713217" y="12876"/>
                  </a:lnTo>
                  <a:lnTo>
                    <a:pt x="652866" y="5842"/>
                  </a:lnTo>
                  <a:lnTo>
                    <a:pt x="589588" y="1490"/>
                  </a:lnTo>
                  <a:lnTo>
                    <a:pt x="523875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362325" y="2776537"/>
              <a:ext cx="1047750" cy="382905"/>
            </a:xfrm>
            <a:custGeom>
              <a:avLst/>
              <a:gdLst/>
              <a:ahLst/>
              <a:cxnLst/>
              <a:rect l="l" t="t" r="r" b="b"/>
              <a:pathLst>
                <a:path w="1047750" h="382905">
                  <a:moveTo>
                    <a:pt x="0" y="191293"/>
                  </a:moveTo>
                  <a:lnTo>
                    <a:pt x="15999" y="144192"/>
                  </a:lnTo>
                  <a:lnTo>
                    <a:pt x="61380" y="101365"/>
                  </a:lnTo>
                  <a:lnTo>
                    <a:pt x="132214" y="64247"/>
                  </a:lnTo>
                  <a:lnTo>
                    <a:pt x="175948" y="48278"/>
                  </a:lnTo>
                  <a:lnTo>
                    <a:pt x="224573" y="34273"/>
                  </a:lnTo>
                  <a:lnTo>
                    <a:pt x="277598" y="22413"/>
                  </a:lnTo>
                  <a:lnTo>
                    <a:pt x="334532" y="12876"/>
                  </a:lnTo>
                  <a:lnTo>
                    <a:pt x="394883" y="5842"/>
                  </a:lnTo>
                  <a:lnTo>
                    <a:pt x="458161" y="1490"/>
                  </a:lnTo>
                  <a:lnTo>
                    <a:pt x="523875" y="0"/>
                  </a:lnTo>
                  <a:lnTo>
                    <a:pt x="589588" y="1490"/>
                  </a:lnTo>
                  <a:lnTo>
                    <a:pt x="652866" y="5842"/>
                  </a:lnTo>
                  <a:lnTo>
                    <a:pt x="713217" y="12876"/>
                  </a:lnTo>
                  <a:lnTo>
                    <a:pt x="770151" y="22413"/>
                  </a:lnTo>
                  <a:lnTo>
                    <a:pt x="823176" y="34273"/>
                  </a:lnTo>
                  <a:lnTo>
                    <a:pt x="871801" y="48278"/>
                  </a:lnTo>
                  <a:lnTo>
                    <a:pt x="915535" y="64247"/>
                  </a:lnTo>
                  <a:lnTo>
                    <a:pt x="953889" y="82003"/>
                  </a:lnTo>
                  <a:lnTo>
                    <a:pt x="1012487" y="122154"/>
                  </a:lnTo>
                  <a:lnTo>
                    <a:pt x="1043668" y="167298"/>
                  </a:lnTo>
                  <a:lnTo>
                    <a:pt x="1047750" y="191293"/>
                  </a:lnTo>
                  <a:lnTo>
                    <a:pt x="1043668" y="215288"/>
                  </a:lnTo>
                  <a:lnTo>
                    <a:pt x="1012487" y="260432"/>
                  </a:lnTo>
                  <a:lnTo>
                    <a:pt x="953889" y="300583"/>
                  </a:lnTo>
                  <a:lnTo>
                    <a:pt x="915535" y="318339"/>
                  </a:lnTo>
                  <a:lnTo>
                    <a:pt x="871801" y="334308"/>
                  </a:lnTo>
                  <a:lnTo>
                    <a:pt x="823176" y="348313"/>
                  </a:lnTo>
                  <a:lnTo>
                    <a:pt x="770151" y="360173"/>
                  </a:lnTo>
                  <a:lnTo>
                    <a:pt x="713217" y="369710"/>
                  </a:lnTo>
                  <a:lnTo>
                    <a:pt x="652866" y="376744"/>
                  </a:lnTo>
                  <a:lnTo>
                    <a:pt x="589588" y="381096"/>
                  </a:lnTo>
                  <a:lnTo>
                    <a:pt x="523875" y="382587"/>
                  </a:lnTo>
                  <a:lnTo>
                    <a:pt x="458161" y="381096"/>
                  </a:lnTo>
                  <a:lnTo>
                    <a:pt x="394883" y="376744"/>
                  </a:lnTo>
                  <a:lnTo>
                    <a:pt x="334532" y="369710"/>
                  </a:lnTo>
                  <a:lnTo>
                    <a:pt x="277598" y="360173"/>
                  </a:lnTo>
                  <a:lnTo>
                    <a:pt x="224573" y="348313"/>
                  </a:lnTo>
                  <a:lnTo>
                    <a:pt x="175948" y="334308"/>
                  </a:lnTo>
                  <a:lnTo>
                    <a:pt x="132214" y="318339"/>
                  </a:lnTo>
                  <a:lnTo>
                    <a:pt x="93860" y="300583"/>
                  </a:lnTo>
                  <a:lnTo>
                    <a:pt x="35262" y="260432"/>
                  </a:lnTo>
                  <a:lnTo>
                    <a:pt x="4081" y="215288"/>
                  </a:lnTo>
                  <a:lnTo>
                    <a:pt x="0" y="19129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362325" y="3378200"/>
              <a:ext cx="1047750" cy="382905"/>
            </a:xfrm>
            <a:custGeom>
              <a:avLst/>
              <a:gdLst/>
              <a:ahLst/>
              <a:cxnLst/>
              <a:rect l="l" t="t" r="r" b="b"/>
              <a:pathLst>
                <a:path w="1047750" h="382904">
                  <a:moveTo>
                    <a:pt x="523875" y="0"/>
                  </a:moveTo>
                  <a:lnTo>
                    <a:pt x="458161" y="1490"/>
                  </a:lnTo>
                  <a:lnTo>
                    <a:pt x="394883" y="5842"/>
                  </a:lnTo>
                  <a:lnTo>
                    <a:pt x="334531" y="12876"/>
                  </a:lnTo>
                  <a:lnTo>
                    <a:pt x="277598" y="22413"/>
                  </a:lnTo>
                  <a:lnTo>
                    <a:pt x="224573" y="34273"/>
                  </a:lnTo>
                  <a:lnTo>
                    <a:pt x="175948" y="48278"/>
                  </a:lnTo>
                  <a:lnTo>
                    <a:pt x="132213" y="64247"/>
                  </a:lnTo>
                  <a:lnTo>
                    <a:pt x="93860" y="82003"/>
                  </a:lnTo>
                  <a:lnTo>
                    <a:pt x="35262" y="122154"/>
                  </a:lnTo>
                  <a:lnTo>
                    <a:pt x="4081" y="167298"/>
                  </a:lnTo>
                  <a:lnTo>
                    <a:pt x="0" y="191293"/>
                  </a:lnTo>
                  <a:lnTo>
                    <a:pt x="4081" y="215289"/>
                  </a:lnTo>
                  <a:lnTo>
                    <a:pt x="35262" y="260432"/>
                  </a:lnTo>
                  <a:lnTo>
                    <a:pt x="93860" y="300584"/>
                  </a:lnTo>
                  <a:lnTo>
                    <a:pt x="132213" y="318339"/>
                  </a:lnTo>
                  <a:lnTo>
                    <a:pt x="175948" y="334309"/>
                  </a:lnTo>
                  <a:lnTo>
                    <a:pt x="224573" y="348314"/>
                  </a:lnTo>
                  <a:lnTo>
                    <a:pt x="277598" y="360174"/>
                  </a:lnTo>
                  <a:lnTo>
                    <a:pt x="334531" y="369711"/>
                  </a:lnTo>
                  <a:lnTo>
                    <a:pt x="394883" y="376745"/>
                  </a:lnTo>
                  <a:lnTo>
                    <a:pt x="458161" y="381097"/>
                  </a:lnTo>
                  <a:lnTo>
                    <a:pt x="523875" y="382587"/>
                  </a:lnTo>
                  <a:lnTo>
                    <a:pt x="589588" y="381097"/>
                  </a:lnTo>
                  <a:lnTo>
                    <a:pt x="652866" y="376745"/>
                  </a:lnTo>
                  <a:lnTo>
                    <a:pt x="713217" y="369711"/>
                  </a:lnTo>
                  <a:lnTo>
                    <a:pt x="770151" y="360174"/>
                  </a:lnTo>
                  <a:lnTo>
                    <a:pt x="823175" y="348314"/>
                  </a:lnTo>
                  <a:lnTo>
                    <a:pt x="871801" y="334309"/>
                  </a:lnTo>
                  <a:lnTo>
                    <a:pt x="915535" y="318339"/>
                  </a:lnTo>
                  <a:lnTo>
                    <a:pt x="953888" y="300584"/>
                  </a:lnTo>
                  <a:lnTo>
                    <a:pt x="1012487" y="260432"/>
                  </a:lnTo>
                  <a:lnTo>
                    <a:pt x="1043668" y="215289"/>
                  </a:lnTo>
                  <a:lnTo>
                    <a:pt x="1047750" y="191293"/>
                  </a:lnTo>
                  <a:lnTo>
                    <a:pt x="1043668" y="167298"/>
                  </a:lnTo>
                  <a:lnTo>
                    <a:pt x="1012487" y="122154"/>
                  </a:lnTo>
                  <a:lnTo>
                    <a:pt x="953888" y="82003"/>
                  </a:lnTo>
                  <a:lnTo>
                    <a:pt x="915535" y="64247"/>
                  </a:lnTo>
                  <a:lnTo>
                    <a:pt x="871801" y="48278"/>
                  </a:lnTo>
                  <a:lnTo>
                    <a:pt x="823175" y="34273"/>
                  </a:lnTo>
                  <a:lnTo>
                    <a:pt x="770151" y="22413"/>
                  </a:lnTo>
                  <a:lnTo>
                    <a:pt x="713217" y="12876"/>
                  </a:lnTo>
                  <a:lnTo>
                    <a:pt x="652866" y="5842"/>
                  </a:lnTo>
                  <a:lnTo>
                    <a:pt x="589588" y="1490"/>
                  </a:lnTo>
                  <a:lnTo>
                    <a:pt x="523875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362325" y="3378200"/>
              <a:ext cx="1047750" cy="382905"/>
            </a:xfrm>
            <a:custGeom>
              <a:avLst/>
              <a:gdLst/>
              <a:ahLst/>
              <a:cxnLst/>
              <a:rect l="l" t="t" r="r" b="b"/>
              <a:pathLst>
                <a:path w="1047750" h="382904">
                  <a:moveTo>
                    <a:pt x="0" y="191294"/>
                  </a:moveTo>
                  <a:lnTo>
                    <a:pt x="15999" y="144192"/>
                  </a:lnTo>
                  <a:lnTo>
                    <a:pt x="61380" y="101365"/>
                  </a:lnTo>
                  <a:lnTo>
                    <a:pt x="132214" y="64248"/>
                  </a:lnTo>
                  <a:lnTo>
                    <a:pt x="175948" y="48278"/>
                  </a:lnTo>
                  <a:lnTo>
                    <a:pt x="224573" y="34273"/>
                  </a:lnTo>
                  <a:lnTo>
                    <a:pt x="277598" y="22413"/>
                  </a:lnTo>
                  <a:lnTo>
                    <a:pt x="334532" y="12876"/>
                  </a:lnTo>
                  <a:lnTo>
                    <a:pt x="394883" y="5842"/>
                  </a:lnTo>
                  <a:lnTo>
                    <a:pt x="458161" y="1490"/>
                  </a:lnTo>
                  <a:lnTo>
                    <a:pt x="523875" y="0"/>
                  </a:lnTo>
                  <a:lnTo>
                    <a:pt x="589588" y="1490"/>
                  </a:lnTo>
                  <a:lnTo>
                    <a:pt x="652866" y="5842"/>
                  </a:lnTo>
                  <a:lnTo>
                    <a:pt x="713217" y="12876"/>
                  </a:lnTo>
                  <a:lnTo>
                    <a:pt x="770151" y="22413"/>
                  </a:lnTo>
                  <a:lnTo>
                    <a:pt x="823176" y="34273"/>
                  </a:lnTo>
                  <a:lnTo>
                    <a:pt x="871801" y="48278"/>
                  </a:lnTo>
                  <a:lnTo>
                    <a:pt x="915535" y="64248"/>
                  </a:lnTo>
                  <a:lnTo>
                    <a:pt x="953889" y="82003"/>
                  </a:lnTo>
                  <a:lnTo>
                    <a:pt x="1012487" y="122155"/>
                  </a:lnTo>
                  <a:lnTo>
                    <a:pt x="1043668" y="167298"/>
                  </a:lnTo>
                  <a:lnTo>
                    <a:pt x="1047750" y="191294"/>
                  </a:lnTo>
                  <a:lnTo>
                    <a:pt x="1043668" y="215289"/>
                  </a:lnTo>
                  <a:lnTo>
                    <a:pt x="1012487" y="260432"/>
                  </a:lnTo>
                  <a:lnTo>
                    <a:pt x="953889" y="300584"/>
                  </a:lnTo>
                  <a:lnTo>
                    <a:pt x="915535" y="318339"/>
                  </a:lnTo>
                  <a:lnTo>
                    <a:pt x="871801" y="334309"/>
                  </a:lnTo>
                  <a:lnTo>
                    <a:pt x="823176" y="348314"/>
                  </a:lnTo>
                  <a:lnTo>
                    <a:pt x="770151" y="360174"/>
                  </a:lnTo>
                  <a:lnTo>
                    <a:pt x="713217" y="369711"/>
                  </a:lnTo>
                  <a:lnTo>
                    <a:pt x="652866" y="376745"/>
                  </a:lnTo>
                  <a:lnTo>
                    <a:pt x="589588" y="381097"/>
                  </a:lnTo>
                  <a:lnTo>
                    <a:pt x="523875" y="382588"/>
                  </a:lnTo>
                  <a:lnTo>
                    <a:pt x="458161" y="381097"/>
                  </a:lnTo>
                  <a:lnTo>
                    <a:pt x="394883" y="376745"/>
                  </a:lnTo>
                  <a:lnTo>
                    <a:pt x="334532" y="369711"/>
                  </a:lnTo>
                  <a:lnTo>
                    <a:pt x="277598" y="360174"/>
                  </a:lnTo>
                  <a:lnTo>
                    <a:pt x="224573" y="348314"/>
                  </a:lnTo>
                  <a:lnTo>
                    <a:pt x="175948" y="334309"/>
                  </a:lnTo>
                  <a:lnTo>
                    <a:pt x="132214" y="318339"/>
                  </a:lnTo>
                  <a:lnTo>
                    <a:pt x="93860" y="300584"/>
                  </a:lnTo>
                  <a:lnTo>
                    <a:pt x="35262" y="260432"/>
                  </a:lnTo>
                  <a:lnTo>
                    <a:pt x="4081" y="215289"/>
                  </a:lnTo>
                  <a:lnTo>
                    <a:pt x="0" y="19129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" name="object 48"/>
          <p:cNvSpPr txBox="1"/>
          <p:nvPr/>
        </p:nvSpPr>
        <p:spPr>
          <a:xfrm>
            <a:off x="4547552" y="2678684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2548585" y="3924300"/>
            <a:ext cx="1757680" cy="1092200"/>
          </a:xfrm>
          <a:custGeom>
            <a:avLst/>
            <a:gdLst/>
            <a:ahLst/>
            <a:cxnLst/>
            <a:rect l="l" t="t" r="r" b="b"/>
            <a:pathLst>
              <a:path w="1757679" h="1092200">
                <a:moveTo>
                  <a:pt x="41908" y="73589"/>
                </a:moveTo>
                <a:lnTo>
                  <a:pt x="32606" y="75549"/>
                </a:lnTo>
                <a:lnTo>
                  <a:pt x="34814" y="94237"/>
                </a:lnTo>
                <a:lnTo>
                  <a:pt x="39038" y="135381"/>
                </a:lnTo>
                <a:lnTo>
                  <a:pt x="43483" y="180310"/>
                </a:lnTo>
                <a:lnTo>
                  <a:pt x="48809" y="228268"/>
                </a:lnTo>
                <a:lnTo>
                  <a:pt x="55679" y="278502"/>
                </a:lnTo>
                <a:lnTo>
                  <a:pt x="64756" y="330263"/>
                </a:lnTo>
                <a:lnTo>
                  <a:pt x="76708" y="382807"/>
                </a:lnTo>
                <a:lnTo>
                  <a:pt x="92171" y="435291"/>
                </a:lnTo>
                <a:lnTo>
                  <a:pt x="111870" y="487141"/>
                </a:lnTo>
                <a:lnTo>
                  <a:pt x="136458" y="537523"/>
                </a:lnTo>
                <a:lnTo>
                  <a:pt x="166606" y="585671"/>
                </a:lnTo>
                <a:lnTo>
                  <a:pt x="202980" y="630815"/>
                </a:lnTo>
                <a:lnTo>
                  <a:pt x="246233" y="672174"/>
                </a:lnTo>
                <a:lnTo>
                  <a:pt x="296942" y="708935"/>
                </a:lnTo>
                <a:lnTo>
                  <a:pt x="354798" y="742102"/>
                </a:lnTo>
                <a:lnTo>
                  <a:pt x="419094" y="773446"/>
                </a:lnTo>
                <a:lnTo>
                  <a:pt x="489407" y="803102"/>
                </a:lnTo>
                <a:lnTo>
                  <a:pt x="526685" y="817338"/>
                </a:lnTo>
                <a:lnTo>
                  <a:pt x="565307" y="831202"/>
                </a:lnTo>
                <a:lnTo>
                  <a:pt x="605219" y="844707"/>
                </a:lnTo>
                <a:lnTo>
                  <a:pt x="646370" y="857871"/>
                </a:lnTo>
                <a:lnTo>
                  <a:pt x="688703" y="870709"/>
                </a:lnTo>
                <a:lnTo>
                  <a:pt x="732193" y="883244"/>
                </a:lnTo>
                <a:lnTo>
                  <a:pt x="822291" y="907427"/>
                </a:lnTo>
                <a:lnTo>
                  <a:pt x="916266" y="930553"/>
                </a:lnTo>
                <a:lnTo>
                  <a:pt x="1013687" y="952745"/>
                </a:lnTo>
                <a:lnTo>
                  <a:pt x="1114122" y="974123"/>
                </a:lnTo>
                <a:lnTo>
                  <a:pt x="1322316" y="1014929"/>
                </a:lnTo>
                <a:lnTo>
                  <a:pt x="1755894" y="1092128"/>
                </a:lnTo>
                <a:lnTo>
                  <a:pt x="1757533" y="1082746"/>
                </a:lnTo>
                <a:lnTo>
                  <a:pt x="1324039" y="1005561"/>
                </a:lnTo>
                <a:lnTo>
                  <a:pt x="1115998" y="964784"/>
                </a:lnTo>
                <a:lnTo>
                  <a:pt x="1015669" y="943428"/>
                </a:lnTo>
                <a:lnTo>
                  <a:pt x="918381" y="921265"/>
                </a:lnTo>
                <a:lnTo>
                  <a:pt x="824567" y="898178"/>
                </a:lnTo>
                <a:lnTo>
                  <a:pt x="734663" y="874044"/>
                </a:lnTo>
                <a:lnTo>
                  <a:pt x="691341" y="861556"/>
                </a:lnTo>
                <a:lnTo>
                  <a:pt x="649133" y="848756"/>
                </a:lnTo>
                <a:lnTo>
                  <a:pt x="608121" y="835635"/>
                </a:lnTo>
                <a:lnTo>
                  <a:pt x="568360" y="822180"/>
                </a:lnTo>
                <a:lnTo>
                  <a:pt x="529902" y="808374"/>
                </a:lnTo>
                <a:lnTo>
                  <a:pt x="492804" y="794204"/>
                </a:lnTo>
                <a:lnTo>
                  <a:pt x="457121" y="779656"/>
                </a:lnTo>
                <a:lnTo>
                  <a:pt x="390215" y="749371"/>
                </a:lnTo>
                <a:lnTo>
                  <a:pt x="329625" y="717407"/>
                </a:lnTo>
                <a:lnTo>
                  <a:pt x="275967" y="683295"/>
                </a:lnTo>
                <a:lnTo>
                  <a:pt x="230061" y="644921"/>
                </a:lnTo>
                <a:lnTo>
                  <a:pt x="191204" y="602467"/>
                </a:lnTo>
                <a:lnTo>
                  <a:pt x="158725" y="556648"/>
                </a:lnTo>
                <a:lnTo>
                  <a:pt x="131968" y="508180"/>
                </a:lnTo>
                <a:lnTo>
                  <a:pt x="110284" y="457786"/>
                </a:lnTo>
                <a:lnTo>
                  <a:pt x="85845" y="380116"/>
                </a:lnTo>
                <a:lnTo>
                  <a:pt x="74044" y="328152"/>
                </a:lnTo>
                <a:lnTo>
                  <a:pt x="65062" y="276857"/>
                </a:lnTo>
                <a:lnTo>
                  <a:pt x="58247" y="226978"/>
                </a:lnTo>
                <a:lnTo>
                  <a:pt x="52950" y="179260"/>
                </a:lnTo>
                <a:lnTo>
                  <a:pt x="48516" y="134443"/>
                </a:lnTo>
                <a:lnTo>
                  <a:pt x="44288" y="93264"/>
                </a:lnTo>
                <a:lnTo>
                  <a:pt x="42043" y="74236"/>
                </a:lnTo>
                <a:lnTo>
                  <a:pt x="41908" y="73589"/>
                </a:lnTo>
                <a:close/>
              </a:path>
              <a:path w="1757679" h="1092200">
                <a:moveTo>
                  <a:pt x="21577" y="0"/>
                </a:moveTo>
                <a:lnTo>
                  <a:pt x="0" y="82416"/>
                </a:lnTo>
                <a:lnTo>
                  <a:pt x="32606" y="75549"/>
                </a:lnTo>
                <a:lnTo>
                  <a:pt x="32583" y="75354"/>
                </a:lnTo>
                <a:lnTo>
                  <a:pt x="30002" y="63112"/>
                </a:lnTo>
                <a:lnTo>
                  <a:pt x="39325" y="61160"/>
                </a:lnTo>
                <a:lnTo>
                  <a:pt x="70155" y="61160"/>
                </a:lnTo>
                <a:lnTo>
                  <a:pt x="21577" y="0"/>
                </a:lnTo>
                <a:close/>
              </a:path>
              <a:path w="1757679" h="1092200">
                <a:moveTo>
                  <a:pt x="39325" y="61160"/>
                </a:moveTo>
                <a:lnTo>
                  <a:pt x="30002" y="63112"/>
                </a:lnTo>
                <a:lnTo>
                  <a:pt x="32583" y="75354"/>
                </a:lnTo>
                <a:lnTo>
                  <a:pt x="32606" y="75549"/>
                </a:lnTo>
                <a:lnTo>
                  <a:pt x="41908" y="73589"/>
                </a:lnTo>
                <a:lnTo>
                  <a:pt x="39325" y="61160"/>
                </a:lnTo>
                <a:close/>
              </a:path>
              <a:path w="1757679" h="1092200">
                <a:moveTo>
                  <a:pt x="70155" y="61160"/>
                </a:moveTo>
                <a:lnTo>
                  <a:pt x="39325" y="61160"/>
                </a:lnTo>
                <a:lnTo>
                  <a:pt x="41908" y="73589"/>
                </a:lnTo>
                <a:lnTo>
                  <a:pt x="74564" y="66711"/>
                </a:lnTo>
                <a:lnTo>
                  <a:pt x="70155" y="61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873244" y="3622675"/>
            <a:ext cx="1663064" cy="1456690"/>
          </a:xfrm>
          <a:custGeom>
            <a:avLst/>
            <a:gdLst/>
            <a:ahLst/>
            <a:cxnLst/>
            <a:rect l="l" t="t" r="r" b="b"/>
            <a:pathLst>
              <a:path w="1663065" h="1456689">
                <a:moveTo>
                  <a:pt x="761" y="1408127"/>
                </a:moveTo>
                <a:lnTo>
                  <a:pt x="322169" y="1442551"/>
                </a:lnTo>
                <a:lnTo>
                  <a:pt x="427502" y="1448931"/>
                </a:lnTo>
                <a:lnTo>
                  <a:pt x="531059" y="1453657"/>
                </a:lnTo>
                <a:lnTo>
                  <a:pt x="632393" y="1456312"/>
                </a:lnTo>
                <a:lnTo>
                  <a:pt x="731060" y="1456481"/>
                </a:lnTo>
                <a:lnTo>
                  <a:pt x="826612" y="1453751"/>
                </a:lnTo>
                <a:lnTo>
                  <a:pt x="918606" y="1447702"/>
                </a:lnTo>
                <a:lnTo>
                  <a:pt x="925309" y="1446956"/>
                </a:lnTo>
                <a:lnTo>
                  <a:pt x="731076" y="1446956"/>
                </a:lnTo>
                <a:lnTo>
                  <a:pt x="632644" y="1446790"/>
                </a:lnTo>
                <a:lnTo>
                  <a:pt x="531493" y="1444142"/>
                </a:lnTo>
                <a:lnTo>
                  <a:pt x="428078" y="1439424"/>
                </a:lnTo>
                <a:lnTo>
                  <a:pt x="322847" y="1433050"/>
                </a:lnTo>
                <a:lnTo>
                  <a:pt x="761" y="1408127"/>
                </a:lnTo>
                <a:close/>
              </a:path>
              <a:path w="1663065" h="1456689">
                <a:moveTo>
                  <a:pt x="1629511" y="75706"/>
                </a:moveTo>
                <a:lnTo>
                  <a:pt x="1620008" y="76347"/>
                </a:lnTo>
                <a:lnTo>
                  <a:pt x="1627969" y="194381"/>
                </a:lnTo>
                <a:lnTo>
                  <a:pt x="1633391" y="290332"/>
                </a:lnTo>
                <a:lnTo>
                  <a:pt x="1637466" y="385010"/>
                </a:lnTo>
                <a:lnTo>
                  <a:pt x="1639748" y="477993"/>
                </a:lnTo>
                <a:lnTo>
                  <a:pt x="1639781" y="569159"/>
                </a:lnTo>
                <a:lnTo>
                  <a:pt x="1637145" y="657217"/>
                </a:lnTo>
                <a:lnTo>
                  <a:pt x="1631369" y="742608"/>
                </a:lnTo>
                <a:lnTo>
                  <a:pt x="1622021" y="824624"/>
                </a:lnTo>
                <a:lnTo>
                  <a:pt x="1608640" y="902929"/>
                </a:lnTo>
                <a:lnTo>
                  <a:pt x="1600314" y="940490"/>
                </a:lnTo>
                <a:lnTo>
                  <a:pt x="1580104" y="1012243"/>
                </a:lnTo>
                <a:lnTo>
                  <a:pt x="1554794" y="1079155"/>
                </a:lnTo>
                <a:lnTo>
                  <a:pt x="1523954" y="1140821"/>
                </a:lnTo>
                <a:lnTo>
                  <a:pt x="1487149" y="1196846"/>
                </a:lnTo>
                <a:lnTo>
                  <a:pt x="1443939" y="1246847"/>
                </a:lnTo>
                <a:lnTo>
                  <a:pt x="1393855" y="1290483"/>
                </a:lnTo>
                <a:lnTo>
                  <a:pt x="1336822" y="1327828"/>
                </a:lnTo>
                <a:lnTo>
                  <a:pt x="1273239" y="1359265"/>
                </a:lnTo>
                <a:lnTo>
                  <a:pt x="1203540" y="1385189"/>
                </a:lnTo>
                <a:lnTo>
                  <a:pt x="1166538" y="1396204"/>
                </a:lnTo>
                <a:lnTo>
                  <a:pt x="1128174" y="1405989"/>
                </a:lnTo>
                <a:lnTo>
                  <a:pt x="1088505" y="1414593"/>
                </a:lnTo>
                <a:lnTo>
                  <a:pt x="1047591" y="1422065"/>
                </a:lnTo>
                <a:lnTo>
                  <a:pt x="1005545" y="1428450"/>
                </a:lnTo>
                <a:lnTo>
                  <a:pt x="917981" y="1438197"/>
                </a:lnTo>
                <a:lnTo>
                  <a:pt x="826340" y="1444230"/>
                </a:lnTo>
                <a:lnTo>
                  <a:pt x="731076" y="1446956"/>
                </a:lnTo>
                <a:lnTo>
                  <a:pt x="925309" y="1446956"/>
                </a:lnTo>
                <a:lnTo>
                  <a:pt x="1006598" y="1437916"/>
                </a:lnTo>
                <a:lnTo>
                  <a:pt x="1049019" y="1431483"/>
                </a:lnTo>
                <a:lnTo>
                  <a:pt x="1090216" y="1423963"/>
                </a:lnTo>
                <a:lnTo>
                  <a:pt x="1130192" y="1415298"/>
                </a:lnTo>
                <a:lnTo>
                  <a:pt x="1168891" y="1405434"/>
                </a:lnTo>
                <a:lnTo>
                  <a:pt x="1206257" y="1394317"/>
                </a:lnTo>
                <a:lnTo>
                  <a:pt x="1276771" y="1368112"/>
                </a:lnTo>
                <a:lnTo>
                  <a:pt x="1341282" y="1336244"/>
                </a:lnTo>
                <a:lnTo>
                  <a:pt x="1399327" y="1298280"/>
                </a:lnTo>
                <a:lnTo>
                  <a:pt x="1450447" y="1253801"/>
                </a:lnTo>
                <a:lnTo>
                  <a:pt x="1494563" y="1202825"/>
                </a:lnTo>
                <a:lnTo>
                  <a:pt x="1532072" y="1145804"/>
                </a:lnTo>
                <a:lnTo>
                  <a:pt x="1563425" y="1083184"/>
                </a:lnTo>
                <a:lnTo>
                  <a:pt x="1589090" y="1015405"/>
                </a:lnTo>
                <a:lnTo>
                  <a:pt x="1609531" y="942892"/>
                </a:lnTo>
                <a:lnTo>
                  <a:pt x="1617939" y="904991"/>
                </a:lnTo>
                <a:lnTo>
                  <a:pt x="1631410" y="826230"/>
                </a:lnTo>
                <a:lnTo>
                  <a:pt x="1640833" y="743687"/>
                </a:lnTo>
                <a:lnTo>
                  <a:pt x="1646648" y="657861"/>
                </a:lnTo>
                <a:lnTo>
                  <a:pt x="1649310" y="569159"/>
                </a:lnTo>
                <a:lnTo>
                  <a:pt x="1649274" y="477993"/>
                </a:lnTo>
                <a:lnTo>
                  <a:pt x="1646989" y="384776"/>
                </a:lnTo>
                <a:lnTo>
                  <a:pt x="1642907" y="289923"/>
                </a:lnTo>
                <a:lnTo>
                  <a:pt x="1637479" y="193843"/>
                </a:lnTo>
                <a:lnTo>
                  <a:pt x="1629511" y="75706"/>
                </a:lnTo>
                <a:close/>
              </a:path>
              <a:path w="1663065" h="1456689">
                <a:moveTo>
                  <a:pt x="1619630" y="0"/>
                </a:moveTo>
                <a:lnTo>
                  <a:pt x="1586745" y="78591"/>
                </a:lnTo>
                <a:lnTo>
                  <a:pt x="1620008" y="76347"/>
                </a:lnTo>
                <a:lnTo>
                  <a:pt x="1619153" y="63676"/>
                </a:lnTo>
                <a:lnTo>
                  <a:pt x="1628656" y="63035"/>
                </a:lnTo>
                <a:lnTo>
                  <a:pt x="1656648" y="63035"/>
                </a:lnTo>
                <a:lnTo>
                  <a:pt x="1619630" y="0"/>
                </a:lnTo>
                <a:close/>
              </a:path>
              <a:path w="1663065" h="1456689">
                <a:moveTo>
                  <a:pt x="1628656" y="63035"/>
                </a:moveTo>
                <a:lnTo>
                  <a:pt x="1619153" y="63676"/>
                </a:lnTo>
                <a:lnTo>
                  <a:pt x="1620008" y="76347"/>
                </a:lnTo>
                <a:lnTo>
                  <a:pt x="1629511" y="75706"/>
                </a:lnTo>
                <a:lnTo>
                  <a:pt x="1628656" y="63035"/>
                </a:lnTo>
                <a:close/>
              </a:path>
              <a:path w="1663065" h="1456689">
                <a:moveTo>
                  <a:pt x="1656648" y="63035"/>
                </a:moveTo>
                <a:lnTo>
                  <a:pt x="1628656" y="63035"/>
                </a:lnTo>
                <a:lnTo>
                  <a:pt x="1629511" y="75706"/>
                </a:lnTo>
                <a:lnTo>
                  <a:pt x="1662772" y="73463"/>
                </a:lnTo>
                <a:lnTo>
                  <a:pt x="1656648" y="630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1" name="object 5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52" name="object 52"/>
          <p:cNvSpPr txBox="1"/>
          <p:nvPr/>
        </p:nvSpPr>
        <p:spPr>
          <a:xfrm>
            <a:off x="6617652" y="6375963"/>
            <a:ext cx="2032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27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28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3092450" marR="5080" indent="-2911475">
              <a:lnSpc>
                <a:spcPct val="100800"/>
              </a:lnSpc>
              <a:spcBef>
                <a:spcPts val="75"/>
              </a:spcBef>
            </a:pPr>
            <a:r>
              <a:rPr dirty="0"/>
              <a:t>Representabilidad</a:t>
            </a:r>
            <a:r>
              <a:rPr spc="-3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funciones</a:t>
            </a:r>
            <a:r>
              <a:rPr spc="-20" dirty="0"/>
              <a:t> </a:t>
            </a:r>
            <a:r>
              <a:rPr dirty="0"/>
              <a:t>con</a:t>
            </a:r>
            <a:r>
              <a:rPr spc="-30" dirty="0"/>
              <a:t> </a:t>
            </a:r>
            <a:r>
              <a:rPr spc="-10" dirty="0"/>
              <a:t>preceptrones multicapa</a:t>
            </a:r>
          </a:p>
        </p:txBody>
      </p:sp>
      <p:grpSp>
        <p:nvGrpSpPr>
          <p:cNvPr id="9" name="object 9"/>
          <p:cNvGrpSpPr/>
          <p:nvPr/>
        </p:nvGrpSpPr>
        <p:grpSpPr>
          <a:xfrm>
            <a:off x="2574925" y="1581150"/>
            <a:ext cx="2287905" cy="1298575"/>
            <a:chOff x="2574925" y="1581150"/>
            <a:chExt cx="2287905" cy="1298575"/>
          </a:xfrm>
        </p:grpSpPr>
        <p:sp>
          <p:nvSpPr>
            <p:cNvPr id="10" name="object 10"/>
            <p:cNvSpPr/>
            <p:nvPr/>
          </p:nvSpPr>
          <p:spPr>
            <a:xfrm>
              <a:off x="4202112" y="1585912"/>
              <a:ext cx="655955" cy="647700"/>
            </a:xfrm>
            <a:custGeom>
              <a:avLst/>
              <a:gdLst/>
              <a:ahLst/>
              <a:cxnLst/>
              <a:rect l="l" t="t" r="r" b="b"/>
              <a:pathLst>
                <a:path w="655954" h="647700">
                  <a:moveTo>
                    <a:pt x="0" y="323850"/>
                  </a:moveTo>
                  <a:lnTo>
                    <a:pt x="3554" y="275993"/>
                  </a:lnTo>
                  <a:lnTo>
                    <a:pt x="13879" y="230317"/>
                  </a:lnTo>
                  <a:lnTo>
                    <a:pt x="30468" y="187323"/>
                  </a:lnTo>
                  <a:lnTo>
                    <a:pt x="52813" y="147510"/>
                  </a:lnTo>
                  <a:lnTo>
                    <a:pt x="80408" y="111380"/>
                  </a:lnTo>
                  <a:lnTo>
                    <a:pt x="112745" y="79434"/>
                  </a:lnTo>
                  <a:lnTo>
                    <a:pt x="149317" y="52174"/>
                  </a:lnTo>
                  <a:lnTo>
                    <a:pt x="189618" y="30099"/>
                  </a:lnTo>
                  <a:lnTo>
                    <a:pt x="233140" y="13711"/>
                  </a:lnTo>
                  <a:lnTo>
                    <a:pt x="279375" y="3511"/>
                  </a:lnTo>
                  <a:lnTo>
                    <a:pt x="327818" y="0"/>
                  </a:lnTo>
                  <a:lnTo>
                    <a:pt x="376261" y="3511"/>
                  </a:lnTo>
                  <a:lnTo>
                    <a:pt x="422496" y="13711"/>
                  </a:lnTo>
                  <a:lnTo>
                    <a:pt x="466018" y="30099"/>
                  </a:lnTo>
                  <a:lnTo>
                    <a:pt x="506319" y="52174"/>
                  </a:lnTo>
                  <a:lnTo>
                    <a:pt x="542891" y="79434"/>
                  </a:lnTo>
                  <a:lnTo>
                    <a:pt x="575228" y="111380"/>
                  </a:lnTo>
                  <a:lnTo>
                    <a:pt x="602823" y="147510"/>
                  </a:lnTo>
                  <a:lnTo>
                    <a:pt x="625168" y="187323"/>
                  </a:lnTo>
                  <a:lnTo>
                    <a:pt x="641757" y="230317"/>
                  </a:lnTo>
                  <a:lnTo>
                    <a:pt x="652082" y="275993"/>
                  </a:lnTo>
                  <a:lnTo>
                    <a:pt x="655637" y="323850"/>
                  </a:lnTo>
                  <a:lnTo>
                    <a:pt x="652082" y="371706"/>
                  </a:lnTo>
                  <a:lnTo>
                    <a:pt x="641757" y="417382"/>
                  </a:lnTo>
                  <a:lnTo>
                    <a:pt x="625168" y="460376"/>
                  </a:lnTo>
                  <a:lnTo>
                    <a:pt x="602823" y="500189"/>
                  </a:lnTo>
                  <a:lnTo>
                    <a:pt x="575228" y="536319"/>
                  </a:lnTo>
                  <a:lnTo>
                    <a:pt x="542891" y="568265"/>
                  </a:lnTo>
                  <a:lnTo>
                    <a:pt x="506319" y="595525"/>
                  </a:lnTo>
                  <a:lnTo>
                    <a:pt x="466018" y="617600"/>
                  </a:lnTo>
                  <a:lnTo>
                    <a:pt x="422496" y="633988"/>
                  </a:lnTo>
                  <a:lnTo>
                    <a:pt x="376261" y="644188"/>
                  </a:lnTo>
                  <a:lnTo>
                    <a:pt x="327818" y="647700"/>
                  </a:lnTo>
                  <a:lnTo>
                    <a:pt x="279375" y="644188"/>
                  </a:lnTo>
                  <a:lnTo>
                    <a:pt x="233140" y="633988"/>
                  </a:lnTo>
                  <a:lnTo>
                    <a:pt x="189618" y="617600"/>
                  </a:lnTo>
                  <a:lnTo>
                    <a:pt x="149317" y="595525"/>
                  </a:lnTo>
                  <a:lnTo>
                    <a:pt x="112745" y="568265"/>
                  </a:lnTo>
                  <a:lnTo>
                    <a:pt x="80408" y="536319"/>
                  </a:lnTo>
                  <a:lnTo>
                    <a:pt x="52813" y="500189"/>
                  </a:lnTo>
                  <a:lnTo>
                    <a:pt x="30468" y="460376"/>
                  </a:lnTo>
                  <a:lnTo>
                    <a:pt x="13879" y="417382"/>
                  </a:lnTo>
                  <a:lnTo>
                    <a:pt x="3554" y="371706"/>
                  </a:lnTo>
                  <a:lnTo>
                    <a:pt x="0" y="3238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9687" y="1946275"/>
              <a:ext cx="640080" cy="0"/>
            </a:xfrm>
            <a:custGeom>
              <a:avLst/>
              <a:gdLst/>
              <a:ahLst/>
              <a:cxnLst/>
              <a:rect l="l" t="t" r="r" b="b"/>
              <a:pathLst>
                <a:path w="640080">
                  <a:moveTo>
                    <a:pt x="0" y="0"/>
                  </a:moveTo>
                  <a:lnTo>
                    <a:pt x="63976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232150" y="1808162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601912" y="2655887"/>
              <a:ext cx="386080" cy="219075"/>
            </a:xfrm>
            <a:custGeom>
              <a:avLst/>
              <a:gdLst/>
              <a:ahLst/>
              <a:cxnLst/>
              <a:rect l="l" t="t" r="r" b="b"/>
              <a:pathLst>
                <a:path w="386080" h="219075">
                  <a:moveTo>
                    <a:pt x="0" y="219075"/>
                  </a:moveTo>
                  <a:lnTo>
                    <a:pt x="385762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3321050" y="1782571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2638425" y="1879600"/>
            <a:ext cx="4775200" cy="1281430"/>
            <a:chOff x="2638425" y="1879600"/>
            <a:chExt cx="4775200" cy="1281430"/>
          </a:xfrm>
        </p:grpSpPr>
        <p:sp>
          <p:nvSpPr>
            <p:cNvPr id="16" name="object 16"/>
            <p:cNvSpPr/>
            <p:nvPr/>
          </p:nvSpPr>
          <p:spPr>
            <a:xfrm>
              <a:off x="3525837" y="1884362"/>
              <a:ext cx="708025" cy="50800"/>
            </a:xfrm>
            <a:custGeom>
              <a:avLst/>
              <a:gdLst/>
              <a:ahLst/>
              <a:cxnLst/>
              <a:rect l="l" t="t" r="r" b="b"/>
              <a:pathLst>
                <a:path w="708025" h="50800">
                  <a:moveTo>
                    <a:pt x="0" y="50800"/>
                  </a:moveTo>
                  <a:lnTo>
                    <a:pt x="708025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974975" y="2438400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236912" y="2000249"/>
              <a:ext cx="954405" cy="511175"/>
            </a:xfrm>
            <a:custGeom>
              <a:avLst/>
              <a:gdLst/>
              <a:ahLst/>
              <a:cxnLst/>
              <a:rect l="l" t="t" r="r" b="b"/>
              <a:pathLst>
                <a:path w="954404" h="511175">
                  <a:moveTo>
                    <a:pt x="0" y="511175"/>
                  </a:moveTo>
                  <a:lnTo>
                    <a:pt x="954087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857750" y="1884363"/>
              <a:ext cx="450850" cy="5080"/>
            </a:xfrm>
            <a:custGeom>
              <a:avLst/>
              <a:gdLst/>
              <a:ahLst/>
              <a:cxnLst/>
              <a:rect l="l" t="t" r="r" b="b"/>
              <a:pathLst>
                <a:path w="450850" h="5080">
                  <a:moveTo>
                    <a:pt x="0" y="4762"/>
                  </a:moveTo>
                  <a:lnTo>
                    <a:pt x="45085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187825" y="2508250"/>
              <a:ext cx="655955" cy="647700"/>
            </a:xfrm>
            <a:custGeom>
              <a:avLst/>
              <a:gdLst/>
              <a:ahLst/>
              <a:cxnLst/>
              <a:rect l="l" t="t" r="r" b="b"/>
              <a:pathLst>
                <a:path w="655954" h="647700">
                  <a:moveTo>
                    <a:pt x="0" y="323850"/>
                  </a:moveTo>
                  <a:lnTo>
                    <a:pt x="3554" y="275993"/>
                  </a:lnTo>
                  <a:lnTo>
                    <a:pt x="13879" y="230317"/>
                  </a:lnTo>
                  <a:lnTo>
                    <a:pt x="30468" y="187323"/>
                  </a:lnTo>
                  <a:lnTo>
                    <a:pt x="52813" y="147510"/>
                  </a:lnTo>
                  <a:lnTo>
                    <a:pt x="80408" y="111380"/>
                  </a:lnTo>
                  <a:lnTo>
                    <a:pt x="112745" y="79434"/>
                  </a:lnTo>
                  <a:lnTo>
                    <a:pt x="149318" y="52174"/>
                  </a:lnTo>
                  <a:lnTo>
                    <a:pt x="189618" y="30099"/>
                  </a:lnTo>
                  <a:lnTo>
                    <a:pt x="233140" y="13711"/>
                  </a:lnTo>
                  <a:lnTo>
                    <a:pt x="279376" y="3511"/>
                  </a:lnTo>
                  <a:lnTo>
                    <a:pt x="327819" y="0"/>
                  </a:lnTo>
                  <a:lnTo>
                    <a:pt x="376261" y="3511"/>
                  </a:lnTo>
                  <a:lnTo>
                    <a:pt x="422497" y="13711"/>
                  </a:lnTo>
                  <a:lnTo>
                    <a:pt x="466019" y="30099"/>
                  </a:lnTo>
                  <a:lnTo>
                    <a:pt x="506319" y="52174"/>
                  </a:lnTo>
                  <a:lnTo>
                    <a:pt x="542892" y="79434"/>
                  </a:lnTo>
                  <a:lnTo>
                    <a:pt x="575229" y="111380"/>
                  </a:lnTo>
                  <a:lnTo>
                    <a:pt x="602824" y="147510"/>
                  </a:lnTo>
                  <a:lnTo>
                    <a:pt x="625169" y="187323"/>
                  </a:lnTo>
                  <a:lnTo>
                    <a:pt x="641758" y="230317"/>
                  </a:lnTo>
                  <a:lnTo>
                    <a:pt x="652083" y="275993"/>
                  </a:lnTo>
                  <a:lnTo>
                    <a:pt x="655638" y="323850"/>
                  </a:lnTo>
                  <a:lnTo>
                    <a:pt x="652083" y="371706"/>
                  </a:lnTo>
                  <a:lnTo>
                    <a:pt x="641758" y="417382"/>
                  </a:lnTo>
                  <a:lnTo>
                    <a:pt x="625169" y="460376"/>
                  </a:lnTo>
                  <a:lnTo>
                    <a:pt x="602824" y="500189"/>
                  </a:lnTo>
                  <a:lnTo>
                    <a:pt x="575229" y="536319"/>
                  </a:lnTo>
                  <a:lnTo>
                    <a:pt x="542892" y="568265"/>
                  </a:lnTo>
                  <a:lnTo>
                    <a:pt x="506319" y="595525"/>
                  </a:lnTo>
                  <a:lnTo>
                    <a:pt x="466019" y="617600"/>
                  </a:lnTo>
                  <a:lnTo>
                    <a:pt x="422497" y="633988"/>
                  </a:lnTo>
                  <a:lnTo>
                    <a:pt x="376261" y="644188"/>
                  </a:lnTo>
                  <a:lnTo>
                    <a:pt x="327819" y="647700"/>
                  </a:lnTo>
                  <a:lnTo>
                    <a:pt x="279376" y="644188"/>
                  </a:lnTo>
                  <a:lnTo>
                    <a:pt x="233140" y="633988"/>
                  </a:lnTo>
                  <a:lnTo>
                    <a:pt x="189618" y="617600"/>
                  </a:lnTo>
                  <a:lnTo>
                    <a:pt x="149318" y="595525"/>
                  </a:lnTo>
                  <a:lnTo>
                    <a:pt x="112745" y="568265"/>
                  </a:lnTo>
                  <a:lnTo>
                    <a:pt x="80408" y="536319"/>
                  </a:lnTo>
                  <a:lnTo>
                    <a:pt x="52813" y="500189"/>
                  </a:lnTo>
                  <a:lnTo>
                    <a:pt x="30468" y="460376"/>
                  </a:lnTo>
                  <a:lnTo>
                    <a:pt x="13879" y="417382"/>
                  </a:lnTo>
                  <a:lnTo>
                    <a:pt x="3554" y="371706"/>
                  </a:lnTo>
                  <a:lnTo>
                    <a:pt x="0" y="3238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643187" y="2841625"/>
              <a:ext cx="708025" cy="38100"/>
            </a:xfrm>
            <a:custGeom>
              <a:avLst/>
              <a:gdLst/>
              <a:ahLst/>
              <a:cxnLst/>
              <a:rect l="l" t="t" r="r" b="b"/>
              <a:pathLst>
                <a:path w="708025" h="38100">
                  <a:moveTo>
                    <a:pt x="0" y="38100"/>
                  </a:moveTo>
                  <a:lnTo>
                    <a:pt x="708025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673475" y="2852737"/>
              <a:ext cx="492125" cy="1905"/>
            </a:xfrm>
            <a:custGeom>
              <a:avLst/>
              <a:gdLst/>
              <a:ahLst/>
              <a:cxnLst/>
              <a:rect l="l" t="t" r="r" b="b"/>
              <a:pathLst>
                <a:path w="492125" h="1905">
                  <a:moveTo>
                    <a:pt x="0" y="1587"/>
                  </a:moveTo>
                  <a:lnTo>
                    <a:pt x="492125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843462" y="2806699"/>
              <a:ext cx="450850" cy="5080"/>
            </a:xfrm>
            <a:custGeom>
              <a:avLst/>
              <a:gdLst/>
              <a:ahLst/>
              <a:cxnLst/>
              <a:rect l="l" t="t" r="r" b="b"/>
              <a:pathLst>
                <a:path w="450850" h="5080">
                  <a:moveTo>
                    <a:pt x="0" y="4763"/>
                  </a:moveTo>
                  <a:lnTo>
                    <a:pt x="45085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302375" y="2006600"/>
              <a:ext cx="655955" cy="647700"/>
            </a:xfrm>
            <a:custGeom>
              <a:avLst/>
              <a:gdLst/>
              <a:ahLst/>
              <a:cxnLst/>
              <a:rect l="l" t="t" r="r" b="b"/>
              <a:pathLst>
                <a:path w="655954" h="647700">
                  <a:moveTo>
                    <a:pt x="0" y="323850"/>
                  </a:moveTo>
                  <a:lnTo>
                    <a:pt x="3554" y="275993"/>
                  </a:lnTo>
                  <a:lnTo>
                    <a:pt x="13879" y="230317"/>
                  </a:lnTo>
                  <a:lnTo>
                    <a:pt x="30468" y="187323"/>
                  </a:lnTo>
                  <a:lnTo>
                    <a:pt x="52813" y="147510"/>
                  </a:lnTo>
                  <a:lnTo>
                    <a:pt x="80408" y="111380"/>
                  </a:lnTo>
                  <a:lnTo>
                    <a:pt x="112745" y="79434"/>
                  </a:lnTo>
                  <a:lnTo>
                    <a:pt x="149318" y="52174"/>
                  </a:lnTo>
                  <a:lnTo>
                    <a:pt x="189618" y="30099"/>
                  </a:lnTo>
                  <a:lnTo>
                    <a:pt x="233140" y="13711"/>
                  </a:lnTo>
                  <a:lnTo>
                    <a:pt x="279376" y="3511"/>
                  </a:lnTo>
                  <a:lnTo>
                    <a:pt x="327819" y="0"/>
                  </a:lnTo>
                  <a:lnTo>
                    <a:pt x="376261" y="3511"/>
                  </a:lnTo>
                  <a:lnTo>
                    <a:pt x="422497" y="13711"/>
                  </a:lnTo>
                  <a:lnTo>
                    <a:pt x="466019" y="30099"/>
                  </a:lnTo>
                  <a:lnTo>
                    <a:pt x="506319" y="52174"/>
                  </a:lnTo>
                  <a:lnTo>
                    <a:pt x="542892" y="79434"/>
                  </a:lnTo>
                  <a:lnTo>
                    <a:pt x="575229" y="111380"/>
                  </a:lnTo>
                  <a:lnTo>
                    <a:pt x="602824" y="147510"/>
                  </a:lnTo>
                  <a:lnTo>
                    <a:pt x="625169" y="187323"/>
                  </a:lnTo>
                  <a:lnTo>
                    <a:pt x="641758" y="230317"/>
                  </a:lnTo>
                  <a:lnTo>
                    <a:pt x="652083" y="275993"/>
                  </a:lnTo>
                  <a:lnTo>
                    <a:pt x="655638" y="323850"/>
                  </a:lnTo>
                  <a:lnTo>
                    <a:pt x="652083" y="371706"/>
                  </a:lnTo>
                  <a:lnTo>
                    <a:pt x="641758" y="417382"/>
                  </a:lnTo>
                  <a:lnTo>
                    <a:pt x="625169" y="460376"/>
                  </a:lnTo>
                  <a:lnTo>
                    <a:pt x="602824" y="500189"/>
                  </a:lnTo>
                  <a:lnTo>
                    <a:pt x="575229" y="536319"/>
                  </a:lnTo>
                  <a:lnTo>
                    <a:pt x="542892" y="568265"/>
                  </a:lnTo>
                  <a:lnTo>
                    <a:pt x="506319" y="595525"/>
                  </a:lnTo>
                  <a:lnTo>
                    <a:pt x="466019" y="617600"/>
                  </a:lnTo>
                  <a:lnTo>
                    <a:pt x="422497" y="633988"/>
                  </a:lnTo>
                  <a:lnTo>
                    <a:pt x="376261" y="644188"/>
                  </a:lnTo>
                  <a:lnTo>
                    <a:pt x="327819" y="647700"/>
                  </a:lnTo>
                  <a:lnTo>
                    <a:pt x="279376" y="644188"/>
                  </a:lnTo>
                  <a:lnTo>
                    <a:pt x="233140" y="633988"/>
                  </a:lnTo>
                  <a:lnTo>
                    <a:pt x="189618" y="617600"/>
                  </a:lnTo>
                  <a:lnTo>
                    <a:pt x="149318" y="595525"/>
                  </a:lnTo>
                  <a:lnTo>
                    <a:pt x="112745" y="568265"/>
                  </a:lnTo>
                  <a:lnTo>
                    <a:pt x="80408" y="536319"/>
                  </a:lnTo>
                  <a:lnTo>
                    <a:pt x="52813" y="500189"/>
                  </a:lnTo>
                  <a:lnTo>
                    <a:pt x="30468" y="460376"/>
                  </a:lnTo>
                  <a:lnTo>
                    <a:pt x="13879" y="417382"/>
                  </a:lnTo>
                  <a:lnTo>
                    <a:pt x="3554" y="371706"/>
                  </a:lnTo>
                  <a:lnTo>
                    <a:pt x="0" y="3238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958012" y="2305049"/>
              <a:ext cx="450850" cy="5080"/>
            </a:xfrm>
            <a:custGeom>
              <a:avLst/>
              <a:gdLst/>
              <a:ahLst/>
              <a:cxnLst/>
              <a:rect l="l" t="t" r="r" b="b"/>
              <a:pathLst>
                <a:path w="450850" h="5080">
                  <a:moveTo>
                    <a:pt x="0" y="4763"/>
                  </a:moveTo>
                  <a:lnTo>
                    <a:pt x="45085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/>
          <p:nvPr/>
        </p:nvSpPr>
        <p:spPr>
          <a:xfrm>
            <a:off x="7160577" y="1968500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5299075" y="1746250"/>
            <a:ext cx="317500" cy="276225"/>
          </a:xfrm>
          <a:custGeom>
            <a:avLst/>
            <a:gdLst/>
            <a:ahLst/>
            <a:cxnLst/>
            <a:rect l="l" t="t" r="r" b="b"/>
            <a:pathLst>
              <a:path w="317500" h="276225">
                <a:moveTo>
                  <a:pt x="0" y="138112"/>
                </a:moveTo>
                <a:lnTo>
                  <a:pt x="8093" y="94458"/>
                </a:lnTo>
                <a:lnTo>
                  <a:pt x="30629" y="56545"/>
                </a:lnTo>
                <a:lnTo>
                  <a:pt x="64994" y="26647"/>
                </a:lnTo>
                <a:lnTo>
                  <a:pt x="108572" y="7041"/>
                </a:lnTo>
                <a:lnTo>
                  <a:pt x="158750" y="0"/>
                </a:lnTo>
                <a:lnTo>
                  <a:pt x="208927" y="7041"/>
                </a:lnTo>
                <a:lnTo>
                  <a:pt x="252505" y="26647"/>
                </a:lnTo>
                <a:lnTo>
                  <a:pt x="286870" y="56545"/>
                </a:lnTo>
                <a:lnTo>
                  <a:pt x="309406" y="94458"/>
                </a:lnTo>
                <a:lnTo>
                  <a:pt x="317500" y="138112"/>
                </a:lnTo>
                <a:lnTo>
                  <a:pt x="309406" y="181766"/>
                </a:lnTo>
                <a:lnTo>
                  <a:pt x="286870" y="219679"/>
                </a:lnTo>
                <a:lnTo>
                  <a:pt x="252505" y="249577"/>
                </a:lnTo>
                <a:lnTo>
                  <a:pt x="208927" y="269183"/>
                </a:lnTo>
                <a:lnTo>
                  <a:pt x="158750" y="276225"/>
                </a:lnTo>
                <a:lnTo>
                  <a:pt x="108572" y="269183"/>
                </a:lnTo>
                <a:lnTo>
                  <a:pt x="64994" y="249577"/>
                </a:lnTo>
                <a:lnTo>
                  <a:pt x="30629" y="219679"/>
                </a:lnTo>
                <a:lnTo>
                  <a:pt x="8093" y="181766"/>
                </a:lnTo>
                <a:lnTo>
                  <a:pt x="0" y="138112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5349875" y="1721611"/>
            <a:ext cx="2159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5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5276850" y="2667000"/>
            <a:ext cx="317500" cy="276225"/>
          </a:xfrm>
          <a:custGeom>
            <a:avLst/>
            <a:gdLst/>
            <a:ahLst/>
            <a:cxnLst/>
            <a:rect l="l" t="t" r="r" b="b"/>
            <a:pathLst>
              <a:path w="317500" h="276225">
                <a:moveTo>
                  <a:pt x="0" y="138112"/>
                </a:moveTo>
                <a:lnTo>
                  <a:pt x="8093" y="94458"/>
                </a:lnTo>
                <a:lnTo>
                  <a:pt x="30629" y="56545"/>
                </a:lnTo>
                <a:lnTo>
                  <a:pt x="64994" y="26647"/>
                </a:lnTo>
                <a:lnTo>
                  <a:pt x="108572" y="7041"/>
                </a:lnTo>
                <a:lnTo>
                  <a:pt x="158750" y="0"/>
                </a:lnTo>
                <a:lnTo>
                  <a:pt x="208927" y="7041"/>
                </a:lnTo>
                <a:lnTo>
                  <a:pt x="252505" y="26647"/>
                </a:lnTo>
                <a:lnTo>
                  <a:pt x="286870" y="56545"/>
                </a:lnTo>
                <a:lnTo>
                  <a:pt x="309406" y="94458"/>
                </a:lnTo>
                <a:lnTo>
                  <a:pt x="317500" y="138112"/>
                </a:lnTo>
                <a:lnTo>
                  <a:pt x="309406" y="181766"/>
                </a:lnTo>
                <a:lnTo>
                  <a:pt x="286870" y="219679"/>
                </a:lnTo>
                <a:lnTo>
                  <a:pt x="252505" y="249577"/>
                </a:lnTo>
                <a:lnTo>
                  <a:pt x="208927" y="269183"/>
                </a:lnTo>
                <a:lnTo>
                  <a:pt x="158750" y="276225"/>
                </a:lnTo>
                <a:lnTo>
                  <a:pt x="108572" y="269183"/>
                </a:lnTo>
                <a:lnTo>
                  <a:pt x="64994" y="249577"/>
                </a:lnTo>
                <a:lnTo>
                  <a:pt x="30629" y="219679"/>
                </a:lnTo>
                <a:lnTo>
                  <a:pt x="8093" y="181766"/>
                </a:lnTo>
                <a:lnTo>
                  <a:pt x="0" y="138112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5327650" y="2642108"/>
            <a:ext cx="2159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5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5586412" y="1911350"/>
            <a:ext cx="730250" cy="828675"/>
            <a:chOff x="5586412" y="1911350"/>
            <a:chExt cx="730250" cy="828675"/>
          </a:xfrm>
        </p:grpSpPr>
        <p:sp>
          <p:nvSpPr>
            <p:cNvPr id="32" name="object 32"/>
            <p:cNvSpPr/>
            <p:nvPr/>
          </p:nvSpPr>
          <p:spPr>
            <a:xfrm>
              <a:off x="5626100" y="1916112"/>
              <a:ext cx="685800" cy="307975"/>
            </a:xfrm>
            <a:custGeom>
              <a:avLst/>
              <a:gdLst/>
              <a:ahLst/>
              <a:cxnLst/>
              <a:rect l="l" t="t" r="r" b="b"/>
              <a:pathLst>
                <a:path w="685800" h="307975">
                  <a:moveTo>
                    <a:pt x="0" y="0"/>
                  </a:moveTo>
                  <a:lnTo>
                    <a:pt x="685800" y="30797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591175" y="2398712"/>
              <a:ext cx="700405" cy="336550"/>
            </a:xfrm>
            <a:custGeom>
              <a:avLst/>
              <a:gdLst/>
              <a:ahLst/>
              <a:cxnLst/>
              <a:rect l="l" t="t" r="r" b="b"/>
              <a:pathLst>
                <a:path w="700404" h="336550">
                  <a:moveTo>
                    <a:pt x="0" y="336550"/>
                  </a:moveTo>
                  <a:lnTo>
                    <a:pt x="70008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1560512" y="1744662"/>
            <a:ext cx="1016000" cy="38290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4127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25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604962" y="2659062"/>
            <a:ext cx="1016000" cy="38290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4127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25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341687" y="2735262"/>
            <a:ext cx="317500" cy="276225"/>
          </a:xfrm>
          <a:custGeom>
            <a:avLst/>
            <a:gdLst/>
            <a:ahLst/>
            <a:cxnLst/>
            <a:rect l="l" t="t" r="r" b="b"/>
            <a:pathLst>
              <a:path w="317500" h="276225">
                <a:moveTo>
                  <a:pt x="0" y="138112"/>
                </a:moveTo>
                <a:lnTo>
                  <a:pt x="8093" y="94458"/>
                </a:lnTo>
                <a:lnTo>
                  <a:pt x="30629" y="56545"/>
                </a:lnTo>
                <a:lnTo>
                  <a:pt x="64994" y="26647"/>
                </a:lnTo>
                <a:lnTo>
                  <a:pt x="108572" y="7041"/>
                </a:lnTo>
                <a:lnTo>
                  <a:pt x="158750" y="0"/>
                </a:lnTo>
                <a:lnTo>
                  <a:pt x="208927" y="7041"/>
                </a:lnTo>
                <a:lnTo>
                  <a:pt x="252505" y="26647"/>
                </a:lnTo>
                <a:lnTo>
                  <a:pt x="286870" y="56545"/>
                </a:lnTo>
                <a:lnTo>
                  <a:pt x="309406" y="94458"/>
                </a:lnTo>
                <a:lnTo>
                  <a:pt x="317500" y="138112"/>
                </a:lnTo>
                <a:lnTo>
                  <a:pt x="309406" y="181766"/>
                </a:lnTo>
                <a:lnTo>
                  <a:pt x="286870" y="219679"/>
                </a:lnTo>
                <a:lnTo>
                  <a:pt x="252505" y="249577"/>
                </a:lnTo>
                <a:lnTo>
                  <a:pt x="208927" y="269183"/>
                </a:lnTo>
                <a:lnTo>
                  <a:pt x="158750" y="276225"/>
                </a:lnTo>
                <a:lnTo>
                  <a:pt x="108572" y="269183"/>
                </a:lnTo>
                <a:lnTo>
                  <a:pt x="64994" y="249577"/>
                </a:lnTo>
                <a:lnTo>
                  <a:pt x="30629" y="219679"/>
                </a:lnTo>
                <a:lnTo>
                  <a:pt x="8093" y="181766"/>
                </a:lnTo>
                <a:lnTo>
                  <a:pt x="0" y="138112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3430587" y="2712211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38" name="object 38"/>
          <p:cNvGrpSpPr/>
          <p:nvPr/>
        </p:nvGrpSpPr>
        <p:grpSpPr>
          <a:xfrm>
            <a:off x="2570162" y="1960562"/>
            <a:ext cx="817880" cy="414655"/>
            <a:chOff x="2570162" y="1960562"/>
            <a:chExt cx="817880" cy="414655"/>
          </a:xfrm>
        </p:grpSpPr>
        <p:sp>
          <p:nvSpPr>
            <p:cNvPr id="39" name="object 39"/>
            <p:cNvSpPr/>
            <p:nvPr/>
          </p:nvSpPr>
          <p:spPr>
            <a:xfrm>
              <a:off x="2574925" y="1965325"/>
              <a:ext cx="511175" cy="220979"/>
            </a:xfrm>
            <a:custGeom>
              <a:avLst/>
              <a:gdLst/>
              <a:ahLst/>
              <a:cxnLst/>
              <a:rect l="l" t="t" r="r" b="b"/>
              <a:pathLst>
                <a:path w="511175" h="220980">
                  <a:moveTo>
                    <a:pt x="0" y="0"/>
                  </a:moveTo>
                  <a:lnTo>
                    <a:pt x="511175" y="2206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065462" y="2093912"/>
              <a:ext cx="317500" cy="276225"/>
            </a:xfrm>
            <a:custGeom>
              <a:avLst/>
              <a:gdLst/>
              <a:ahLst/>
              <a:cxnLst/>
              <a:rect l="l" t="t" r="r" b="b"/>
              <a:pathLst>
                <a:path w="317500" h="276225">
                  <a:moveTo>
                    <a:pt x="0" y="138112"/>
                  </a:moveTo>
                  <a:lnTo>
                    <a:pt x="8093" y="94458"/>
                  </a:lnTo>
                  <a:lnTo>
                    <a:pt x="30629" y="56545"/>
                  </a:lnTo>
                  <a:lnTo>
                    <a:pt x="64994" y="26647"/>
                  </a:lnTo>
                  <a:lnTo>
                    <a:pt x="108572" y="7041"/>
                  </a:lnTo>
                  <a:lnTo>
                    <a:pt x="158750" y="0"/>
                  </a:lnTo>
                  <a:lnTo>
                    <a:pt x="208927" y="7041"/>
                  </a:lnTo>
                  <a:lnTo>
                    <a:pt x="252505" y="26647"/>
                  </a:lnTo>
                  <a:lnTo>
                    <a:pt x="286870" y="56545"/>
                  </a:lnTo>
                  <a:lnTo>
                    <a:pt x="309406" y="94458"/>
                  </a:lnTo>
                  <a:lnTo>
                    <a:pt x="317500" y="138112"/>
                  </a:lnTo>
                  <a:lnTo>
                    <a:pt x="309406" y="181766"/>
                  </a:lnTo>
                  <a:lnTo>
                    <a:pt x="286870" y="219679"/>
                  </a:lnTo>
                  <a:lnTo>
                    <a:pt x="252505" y="249577"/>
                  </a:lnTo>
                  <a:lnTo>
                    <a:pt x="208927" y="269183"/>
                  </a:lnTo>
                  <a:lnTo>
                    <a:pt x="158750" y="276225"/>
                  </a:lnTo>
                  <a:lnTo>
                    <a:pt x="108572" y="269183"/>
                  </a:lnTo>
                  <a:lnTo>
                    <a:pt x="64994" y="249577"/>
                  </a:lnTo>
                  <a:lnTo>
                    <a:pt x="30629" y="219679"/>
                  </a:lnTo>
                  <a:lnTo>
                    <a:pt x="8093" y="181766"/>
                  </a:lnTo>
                  <a:lnTo>
                    <a:pt x="0" y="1381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object 41"/>
          <p:cNvSpPr txBox="1"/>
          <p:nvPr/>
        </p:nvSpPr>
        <p:spPr>
          <a:xfrm>
            <a:off x="3025775" y="1998980"/>
            <a:ext cx="306705" cy="714375"/>
          </a:xfrm>
          <a:prstGeom prst="rect">
            <a:avLst/>
          </a:prstGeom>
        </p:spPr>
        <p:txBody>
          <a:bodyPr vert="horz" wrap="square" lIns="0" tIns="82550" rIns="0" bIns="0" rtlCol="0">
            <a:spAutoFit/>
          </a:bodyPr>
          <a:lstStyle/>
          <a:p>
            <a:pPr marL="102870">
              <a:lnSpc>
                <a:spcPct val="100000"/>
              </a:lnSpc>
              <a:spcBef>
                <a:spcPts val="650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5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50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5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3378200" y="1089025"/>
            <a:ext cx="879475" cy="1595755"/>
            <a:chOff x="3378200" y="1089025"/>
            <a:chExt cx="879475" cy="1595755"/>
          </a:xfrm>
        </p:grpSpPr>
        <p:sp>
          <p:nvSpPr>
            <p:cNvPr id="43" name="object 43"/>
            <p:cNvSpPr/>
            <p:nvPr/>
          </p:nvSpPr>
          <p:spPr>
            <a:xfrm>
              <a:off x="3382962" y="2266950"/>
              <a:ext cx="869950" cy="412750"/>
            </a:xfrm>
            <a:custGeom>
              <a:avLst/>
              <a:gdLst/>
              <a:ahLst/>
              <a:cxnLst/>
              <a:rect l="l" t="t" r="r" b="b"/>
              <a:pathLst>
                <a:path w="869950" h="412750">
                  <a:moveTo>
                    <a:pt x="0" y="0"/>
                  </a:moveTo>
                  <a:lnTo>
                    <a:pt x="869950" y="4127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525837" y="1093787"/>
              <a:ext cx="389255" cy="338455"/>
            </a:xfrm>
            <a:custGeom>
              <a:avLst/>
              <a:gdLst/>
              <a:ahLst/>
              <a:cxnLst/>
              <a:rect l="l" t="t" r="r" b="b"/>
              <a:pathLst>
                <a:path w="389254" h="338455">
                  <a:moveTo>
                    <a:pt x="0" y="169068"/>
                  </a:moveTo>
                  <a:lnTo>
                    <a:pt x="6946" y="124123"/>
                  </a:lnTo>
                  <a:lnTo>
                    <a:pt x="26550" y="83736"/>
                  </a:lnTo>
                  <a:lnTo>
                    <a:pt x="56958" y="49519"/>
                  </a:lnTo>
                  <a:lnTo>
                    <a:pt x="96316" y="23082"/>
                  </a:lnTo>
                  <a:lnTo>
                    <a:pt x="142771" y="6039"/>
                  </a:lnTo>
                  <a:lnTo>
                    <a:pt x="194468" y="0"/>
                  </a:lnTo>
                  <a:lnTo>
                    <a:pt x="246165" y="6039"/>
                  </a:lnTo>
                  <a:lnTo>
                    <a:pt x="292620" y="23082"/>
                  </a:lnTo>
                  <a:lnTo>
                    <a:pt x="331978" y="49519"/>
                  </a:lnTo>
                  <a:lnTo>
                    <a:pt x="362386" y="83736"/>
                  </a:lnTo>
                  <a:lnTo>
                    <a:pt x="381990" y="124123"/>
                  </a:lnTo>
                  <a:lnTo>
                    <a:pt x="388937" y="169068"/>
                  </a:lnTo>
                  <a:lnTo>
                    <a:pt x="381990" y="214013"/>
                  </a:lnTo>
                  <a:lnTo>
                    <a:pt x="362386" y="254400"/>
                  </a:lnTo>
                  <a:lnTo>
                    <a:pt x="331978" y="288617"/>
                  </a:lnTo>
                  <a:lnTo>
                    <a:pt x="292620" y="315054"/>
                  </a:lnTo>
                  <a:lnTo>
                    <a:pt x="246165" y="332097"/>
                  </a:lnTo>
                  <a:lnTo>
                    <a:pt x="194468" y="338137"/>
                  </a:lnTo>
                  <a:lnTo>
                    <a:pt x="142771" y="332097"/>
                  </a:lnTo>
                  <a:lnTo>
                    <a:pt x="96316" y="315054"/>
                  </a:lnTo>
                  <a:lnTo>
                    <a:pt x="56958" y="288617"/>
                  </a:lnTo>
                  <a:lnTo>
                    <a:pt x="26550" y="254400"/>
                  </a:lnTo>
                  <a:lnTo>
                    <a:pt x="6946" y="214013"/>
                  </a:lnTo>
                  <a:lnTo>
                    <a:pt x="0" y="1690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 txBox="1"/>
          <p:nvPr/>
        </p:nvSpPr>
        <p:spPr>
          <a:xfrm>
            <a:off x="5065077" y="1453388"/>
            <a:ext cx="254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a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017452" y="2791459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119052" y="2904235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8" name="object 48"/>
          <p:cNvGraphicFramePr>
            <a:graphicFrameLocks noGrp="1"/>
          </p:cNvGraphicFramePr>
          <p:nvPr/>
        </p:nvGraphicFramePr>
        <p:xfrm>
          <a:off x="2670175" y="3944937"/>
          <a:ext cx="3635375" cy="18288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0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19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07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26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07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marL="2647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1800" spc="-37" baseline="-13888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x</a:t>
                      </a:r>
                      <a:r>
                        <a:rPr sz="1800" spc="-37" baseline="-13888" dirty="0">
                          <a:latin typeface="Times New Roman"/>
                          <a:cs typeface="Times New Roman"/>
                        </a:rPr>
                        <a:t>2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114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800" spc="-37" baseline="-13888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800" spc="-37" baseline="-13888" dirty="0">
                          <a:latin typeface="Times New Roman"/>
                          <a:cs typeface="Times New Roman"/>
                        </a:rPr>
                        <a:t>2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y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3028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28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3028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28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3028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28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5760">
                <a:tc>
                  <a:txBody>
                    <a:bodyPr/>
                    <a:lstStyle/>
                    <a:p>
                      <a:pPr marL="3028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289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49" name="object 49"/>
          <p:cNvSpPr txBox="1"/>
          <p:nvPr/>
        </p:nvSpPr>
        <p:spPr>
          <a:xfrm>
            <a:off x="589915" y="958595"/>
            <a:ext cx="184023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1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Ejemplo: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XOR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564731" y="1099820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0,5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51" name="object 51"/>
          <p:cNvGrpSpPr/>
          <p:nvPr/>
        </p:nvGrpSpPr>
        <p:grpSpPr>
          <a:xfrm>
            <a:off x="3917950" y="1287462"/>
            <a:ext cx="2428875" cy="641350"/>
            <a:chOff x="3917950" y="1287462"/>
            <a:chExt cx="2428875" cy="641350"/>
          </a:xfrm>
        </p:grpSpPr>
        <p:sp>
          <p:nvSpPr>
            <p:cNvPr id="52" name="object 52"/>
            <p:cNvSpPr/>
            <p:nvPr/>
          </p:nvSpPr>
          <p:spPr>
            <a:xfrm>
              <a:off x="3922712" y="1292225"/>
              <a:ext cx="619125" cy="282575"/>
            </a:xfrm>
            <a:custGeom>
              <a:avLst/>
              <a:gdLst/>
              <a:ahLst/>
              <a:cxnLst/>
              <a:rect l="l" t="t" r="r" b="b"/>
              <a:pathLst>
                <a:path w="619125" h="282575">
                  <a:moveTo>
                    <a:pt x="0" y="0"/>
                  </a:moveTo>
                  <a:lnTo>
                    <a:pt x="619125" y="28257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953125" y="1585912"/>
              <a:ext cx="389255" cy="338455"/>
            </a:xfrm>
            <a:custGeom>
              <a:avLst/>
              <a:gdLst/>
              <a:ahLst/>
              <a:cxnLst/>
              <a:rect l="l" t="t" r="r" b="b"/>
              <a:pathLst>
                <a:path w="389254" h="338455">
                  <a:moveTo>
                    <a:pt x="0" y="169068"/>
                  </a:moveTo>
                  <a:lnTo>
                    <a:pt x="6946" y="124123"/>
                  </a:lnTo>
                  <a:lnTo>
                    <a:pt x="26550" y="83736"/>
                  </a:lnTo>
                  <a:lnTo>
                    <a:pt x="56958" y="49519"/>
                  </a:lnTo>
                  <a:lnTo>
                    <a:pt x="96316" y="23082"/>
                  </a:lnTo>
                  <a:lnTo>
                    <a:pt x="142771" y="6039"/>
                  </a:lnTo>
                  <a:lnTo>
                    <a:pt x="194469" y="0"/>
                  </a:lnTo>
                  <a:lnTo>
                    <a:pt x="246166" y="6039"/>
                  </a:lnTo>
                  <a:lnTo>
                    <a:pt x="292621" y="23082"/>
                  </a:lnTo>
                  <a:lnTo>
                    <a:pt x="331979" y="49519"/>
                  </a:lnTo>
                  <a:lnTo>
                    <a:pt x="362387" y="83736"/>
                  </a:lnTo>
                  <a:lnTo>
                    <a:pt x="381991" y="124123"/>
                  </a:lnTo>
                  <a:lnTo>
                    <a:pt x="388938" y="169068"/>
                  </a:lnTo>
                  <a:lnTo>
                    <a:pt x="381991" y="214013"/>
                  </a:lnTo>
                  <a:lnTo>
                    <a:pt x="362387" y="254400"/>
                  </a:lnTo>
                  <a:lnTo>
                    <a:pt x="331979" y="288617"/>
                  </a:lnTo>
                  <a:lnTo>
                    <a:pt x="292621" y="315054"/>
                  </a:lnTo>
                  <a:lnTo>
                    <a:pt x="246166" y="332097"/>
                  </a:lnTo>
                  <a:lnTo>
                    <a:pt x="194469" y="338137"/>
                  </a:lnTo>
                  <a:lnTo>
                    <a:pt x="142771" y="332097"/>
                  </a:lnTo>
                  <a:lnTo>
                    <a:pt x="96316" y="315054"/>
                  </a:lnTo>
                  <a:lnTo>
                    <a:pt x="56958" y="288617"/>
                  </a:lnTo>
                  <a:lnTo>
                    <a:pt x="26550" y="254400"/>
                  </a:lnTo>
                  <a:lnTo>
                    <a:pt x="6946" y="214013"/>
                  </a:lnTo>
                  <a:lnTo>
                    <a:pt x="0" y="1690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5992018" y="1593596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1,5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55" name="object 55"/>
          <p:cNvGrpSpPr/>
          <p:nvPr/>
        </p:nvGrpSpPr>
        <p:grpSpPr>
          <a:xfrm>
            <a:off x="3541712" y="1706562"/>
            <a:ext cx="3107055" cy="1970405"/>
            <a:chOff x="3541712" y="1706562"/>
            <a:chExt cx="3107055" cy="1970405"/>
          </a:xfrm>
        </p:grpSpPr>
        <p:sp>
          <p:nvSpPr>
            <p:cNvPr id="56" name="object 56"/>
            <p:cNvSpPr/>
            <p:nvPr/>
          </p:nvSpPr>
          <p:spPr>
            <a:xfrm>
              <a:off x="6311900" y="1711325"/>
              <a:ext cx="332105" cy="282575"/>
            </a:xfrm>
            <a:custGeom>
              <a:avLst/>
              <a:gdLst/>
              <a:ahLst/>
              <a:cxnLst/>
              <a:rect l="l" t="t" r="r" b="b"/>
              <a:pathLst>
                <a:path w="332104" h="282575">
                  <a:moveTo>
                    <a:pt x="0" y="0"/>
                  </a:moveTo>
                  <a:lnTo>
                    <a:pt x="331788" y="28257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546475" y="3333750"/>
              <a:ext cx="389255" cy="338455"/>
            </a:xfrm>
            <a:custGeom>
              <a:avLst/>
              <a:gdLst/>
              <a:ahLst/>
              <a:cxnLst/>
              <a:rect l="l" t="t" r="r" b="b"/>
              <a:pathLst>
                <a:path w="389254" h="338454">
                  <a:moveTo>
                    <a:pt x="0" y="169069"/>
                  </a:moveTo>
                  <a:lnTo>
                    <a:pt x="6946" y="124123"/>
                  </a:lnTo>
                  <a:lnTo>
                    <a:pt x="26550" y="83736"/>
                  </a:lnTo>
                  <a:lnTo>
                    <a:pt x="56958" y="49519"/>
                  </a:lnTo>
                  <a:lnTo>
                    <a:pt x="96316" y="23082"/>
                  </a:lnTo>
                  <a:lnTo>
                    <a:pt x="142771" y="6039"/>
                  </a:lnTo>
                  <a:lnTo>
                    <a:pt x="194469" y="0"/>
                  </a:lnTo>
                  <a:lnTo>
                    <a:pt x="246166" y="6039"/>
                  </a:lnTo>
                  <a:lnTo>
                    <a:pt x="292621" y="23082"/>
                  </a:lnTo>
                  <a:lnTo>
                    <a:pt x="331979" y="49519"/>
                  </a:lnTo>
                  <a:lnTo>
                    <a:pt x="362387" y="83736"/>
                  </a:lnTo>
                  <a:lnTo>
                    <a:pt x="381991" y="124123"/>
                  </a:lnTo>
                  <a:lnTo>
                    <a:pt x="388938" y="169069"/>
                  </a:lnTo>
                  <a:lnTo>
                    <a:pt x="381991" y="214014"/>
                  </a:lnTo>
                  <a:lnTo>
                    <a:pt x="362387" y="254401"/>
                  </a:lnTo>
                  <a:lnTo>
                    <a:pt x="331979" y="288618"/>
                  </a:lnTo>
                  <a:lnTo>
                    <a:pt x="292621" y="315055"/>
                  </a:lnTo>
                  <a:lnTo>
                    <a:pt x="246166" y="332098"/>
                  </a:lnTo>
                  <a:lnTo>
                    <a:pt x="194469" y="338138"/>
                  </a:lnTo>
                  <a:lnTo>
                    <a:pt x="142771" y="332098"/>
                  </a:lnTo>
                  <a:lnTo>
                    <a:pt x="96316" y="315055"/>
                  </a:lnTo>
                  <a:lnTo>
                    <a:pt x="56958" y="288618"/>
                  </a:lnTo>
                  <a:lnTo>
                    <a:pt x="26550" y="254401"/>
                  </a:lnTo>
                  <a:lnTo>
                    <a:pt x="6946" y="214014"/>
                  </a:lnTo>
                  <a:lnTo>
                    <a:pt x="0" y="1690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" name="object 58"/>
          <p:cNvSpPr txBox="1"/>
          <p:nvPr/>
        </p:nvSpPr>
        <p:spPr>
          <a:xfrm>
            <a:off x="3585368" y="3340100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0,5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3943350" y="3136899"/>
            <a:ext cx="469900" cy="395605"/>
          </a:xfrm>
          <a:custGeom>
            <a:avLst/>
            <a:gdLst/>
            <a:ahLst/>
            <a:cxnLst/>
            <a:rect l="l" t="t" r="r" b="b"/>
            <a:pathLst>
              <a:path w="469900" h="395604">
                <a:moveTo>
                  <a:pt x="0" y="395288"/>
                </a:moveTo>
                <a:lnTo>
                  <a:pt x="469900" y="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0" name="object 6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61" name="object 61"/>
          <p:cNvSpPr txBox="1"/>
          <p:nvPr/>
        </p:nvSpPr>
        <p:spPr>
          <a:xfrm>
            <a:off x="6617652" y="6375963"/>
            <a:ext cx="2032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27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29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39725">
              <a:lnSpc>
                <a:spcPct val="100000"/>
              </a:lnSpc>
              <a:spcBef>
                <a:spcPts val="100"/>
              </a:spcBef>
            </a:pPr>
            <a:r>
              <a:rPr dirty="0"/>
              <a:t>Perceptrón</a:t>
            </a:r>
            <a:r>
              <a:rPr spc="-45" dirty="0"/>
              <a:t> </a:t>
            </a:r>
            <a:r>
              <a:rPr dirty="0"/>
              <a:t>multicapa</a:t>
            </a:r>
            <a:r>
              <a:rPr spc="-20" dirty="0"/>
              <a:t> </a:t>
            </a:r>
            <a:r>
              <a:rPr dirty="0"/>
              <a:t>versus</a:t>
            </a:r>
            <a:r>
              <a:rPr spc="-20" dirty="0"/>
              <a:t> </a:t>
            </a:r>
            <a:r>
              <a:rPr dirty="0"/>
              <a:t>Perceptrón</a:t>
            </a:r>
            <a:r>
              <a:rPr spc="-30" dirty="0"/>
              <a:t> </a:t>
            </a:r>
            <a:r>
              <a:rPr spc="-10" dirty="0"/>
              <a:t>simple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518128" y="1127252"/>
            <a:ext cx="7844155" cy="3039110"/>
          </a:xfrm>
          <a:prstGeom prst="rect">
            <a:avLst/>
          </a:prstGeom>
        </p:spPr>
        <p:txBody>
          <a:bodyPr vert="horz" wrap="square" lIns="0" tIns="920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25"/>
              </a:spcBef>
            </a:pPr>
            <a:r>
              <a:rPr sz="2400" dirty="0">
                <a:latin typeface="Times New Roman"/>
                <a:cs typeface="Times New Roman"/>
              </a:rPr>
              <a:t>Diferencias</a:t>
            </a:r>
            <a:r>
              <a:rPr sz="2400" spc="-3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Redes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neuronales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multicapa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al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perceptrón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simple</a:t>
            </a:r>
            <a:endParaRPr sz="24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2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b="1" dirty="0">
                <a:latin typeface="Times New Roman"/>
                <a:cs typeface="Times New Roman"/>
              </a:rPr>
              <a:t>No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suele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aplicar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activación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umbral</a:t>
            </a:r>
            <a:endParaRPr sz="2000">
              <a:latin typeface="Times New Roman"/>
              <a:cs typeface="Times New Roman"/>
            </a:endParaRPr>
          </a:p>
          <a:p>
            <a:pPr marL="812165" lvl="1" indent="-342900">
              <a:lnSpc>
                <a:spcPct val="100000"/>
              </a:lnSpc>
              <a:spcBef>
                <a:spcPts val="500"/>
              </a:spcBef>
              <a:buFont typeface="Arial"/>
              <a:buChar char="•"/>
              <a:tabLst>
                <a:tab pos="812165" algn="l"/>
                <a:tab pos="812800" algn="l"/>
              </a:tabLst>
            </a:pPr>
            <a:r>
              <a:rPr sz="2000" dirty="0">
                <a:latin typeface="Times New Roman"/>
                <a:cs typeface="Times New Roman"/>
              </a:rPr>
              <a:t>No es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derivable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entradas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valores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continuos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sólo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binarios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385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salidas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continuas</a:t>
            </a:r>
            <a:endParaRPr sz="2000">
              <a:latin typeface="Times New Roman"/>
              <a:cs typeface="Times New Roman"/>
            </a:endParaRPr>
          </a:p>
          <a:p>
            <a:pPr marL="812165" lvl="1" indent="-342900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812165" algn="l"/>
                <a:tab pos="812800" algn="l"/>
              </a:tabLst>
            </a:pPr>
            <a:r>
              <a:rPr sz="2000" dirty="0">
                <a:latin typeface="Times New Roman"/>
                <a:cs typeface="Times New Roman"/>
              </a:rPr>
              <a:t>depende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activación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usar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problemas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clasificación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o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regresión</a:t>
            </a:r>
            <a:endParaRPr sz="2000">
              <a:latin typeface="Times New Roman"/>
              <a:cs typeface="Times New Roman"/>
            </a:endParaRPr>
          </a:p>
          <a:p>
            <a:pPr marL="812165" lvl="1" indent="-342900">
              <a:lnSpc>
                <a:spcPct val="100000"/>
              </a:lnSpc>
              <a:spcBef>
                <a:spcPts val="500"/>
              </a:spcBef>
              <a:buFont typeface="Arial"/>
              <a:buChar char="•"/>
              <a:tabLst>
                <a:tab pos="812165" algn="l"/>
                <a:tab pos="812800" algn="l"/>
              </a:tabLst>
            </a:pP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activación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última</a:t>
            </a:r>
            <a:r>
              <a:rPr sz="2000" spc="-20" dirty="0">
                <a:latin typeface="Times New Roman"/>
                <a:cs typeface="Times New Roman"/>
              </a:rPr>
              <a:t> capa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6617652" y="6375963"/>
            <a:ext cx="2032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27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30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943768" y="362203"/>
            <a:ext cx="72567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Aprendizaje</a:t>
            </a:r>
            <a:r>
              <a:rPr spc="-30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dirty="0"/>
              <a:t>redes</a:t>
            </a:r>
            <a:r>
              <a:rPr spc="-15" dirty="0"/>
              <a:t> </a:t>
            </a:r>
            <a:r>
              <a:rPr dirty="0"/>
              <a:t>multicapa</a:t>
            </a:r>
            <a:r>
              <a:rPr spc="-15" dirty="0"/>
              <a:t> </a:t>
            </a:r>
            <a:r>
              <a:rPr dirty="0"/>
              <a:t>(de</a:t>
            </a:r>
            <a:r>
              <a:rPr spc="-15" dirty="0"/>
              <a:t> </a:t>
            </a:r>
            <a:r>
              <a:rPr spc="-10" dirty="0"/>
              <a:t>perceptrones)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589915" y="886346"/>
            <a:ext cx="7606030" cy="2317750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66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spc="-10" dirty="0">
                <a:latin typeface="Times New Roman"/>
                <a:cs typeface="Times New Roman"/>
              </a:rPr>
              <a:t>Idea:</a:t>
            </a:r>
            <a:endParaRPr sz="2000">
              <a:latin typeface="Times New Roman"/>
              <a:cs typeface="Times New Roman"/>
            </a:endParaRPr>
          </a:p>
          <a:p>
            <a:pPr marL="772795" marR="5080" lvl="1" indent="-285750">
              <a:lnSpc>
                <a:spcPts val="2090"/>
              </a:lnSpc>
              <a:spcBef>
                <a:spcPts val="64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Igual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caso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perceptrón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simple: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ajustar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pesos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minimizar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el </a:t>
            </a:r>
            <a:r>
              <a:rPr sz="1800" dirty="0">
                <a:latin typeface="Times New Roman"/>
                <a:cs typeface="Times New Roman"/>
              </a:rPr>
              <a:t>error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(diferencias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salidas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actuales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deseadas)</a:t>
            </a:r>
            <a:endParaRPr sz="18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484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spc="-10" dirty="0">
                <a:latin typeface="Times New Roman"/>
                <a:cs typeface="Times New Roman"/>
              </a:rPr>
              <a:t>Pero: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1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Entradas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entradas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”externas”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salidas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otras</a:t>
            </a:r>
            <a:r>
              <a:rPr sz="1800" spc="-10" dirty="0">
                <a:latin typeface="Times New Roman"/>
                <a:cs typeface="Times New Roman"/>
              </a:rPr>
              <a:t> neuronas</a:t>
            </a:r>
            <a:endParaRPr sz="1800">
              <a:latin typeface="Times New Roman"/>
              <a:cs typeface="Times New Roman"/>
            </a:endParaRPr>
          </a:p>
          <a:p>
            <a:pPr marL="772795" marR="195580" lvl="1" indent="-285750">
              <a:lnSpc>
                <a:spcPct val="102200"/>
              </a:lnSpc>
              <a:spcBef>
                <a:spcPts val="38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saben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errores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capa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salida,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pero 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errores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capas </a:t>
            </a:r>
            <a:r>
              <a:rPr sz="1800" dirty="0">
                <a:latin typeface="Times New Roman"/>
                <a:cs typeface="Times New Roman"/>
              </a:rPr>
              <a:t>ocultas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sabemos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 han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tomar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ocultos)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057400" y="3322041"/>
            <a:ext cx="671830" cy="317500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952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75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071687" y="4839691"/>
            <a:ext cx="671830" cy="317500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952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75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n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2744787" y="3449041"/>
            <a:ext cx="3621404" cy="1554480"/>
            <a:chOff x="2744787" y="3449041"/>
            <a:chExt cx="3621404" cy="1554480"/>
          </a:xfrm>
        </p:grpSpPr>
        <p:sp>
          <p:nvSpPr>
            <p:cNvPr id="13" name="object 13"/>
            <p:cNvSpPr/>
            <p:nvPr/>
          </p:nvSpPr>
          <p:spPr>
            <a:xfrm>
              <a:off x="4548187" y="3652241"/>
              <a:ext cx="598805" cy="952500"/>
            </a:xfrm>
            <a:custGeom>
              <a:avLst/>
              <a:gdLst/>
              <a:ahLst/>
              <a:cxnLst/>
              <a:rect l="l" t="t" r="r" b="b"/>
              <a:pathLst>
                <a:path w="598804" h="952500">
                  <a:moveTo>
                    <a:pt x="0" y="0"/>
                  </a:moveTo>
                  <a:lnTo>
                    <a:pt x="598488" y="9525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548187" y="4625378"/>
              <a:ext cx="609600" cy="20955"/>
            </a:xfrm>
            <a:custGeom>
              <a:avLst/>
              <a:gdLst/>
              <a:ahLst/>
              <a:cxnLst/>
              <a:rect l="l" t="t" r="r" b="b"/>
              <a:pathLst>
                <a:path w="609600" h="20954">
                  <a:moveTo>
                    <a:pt x="0" y="20638"/>
                  </a:moveTo>
                  <a:lnTo>
                    <a:pt x="60960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146675" y="4488853"/>
              <a:ext cx="692150" cy="317500"/>
            </a:xfrm>
            <a:custGeom>
              <a:avLst/>
              <a:gdLst/>
              <a:ahLst/>
              <a:cxnLst/>
              <a:rect l="l" t="t" r="r" b="b"/>
              <a:pathLst>
                <a:path w="692150" h="317500">
                  <a:moveTo>
                    <a:pt x="0" y="158750"/>
                  </a:moveTo>
                  <a:lnTo>
                    <a:pt x="21651" y="103356"/>
                  </a:lnTo>
                  <a:lnTo>
                    <a:pt x="81392" y="56469"/>
                  </a:lnTo>
                  <a:lnTo>
                    <a:pt x="123103" y="37336"/>
                  </a:lnTo>
                  <a:lnTo>
                    <a:pt x="171404" y="21674"/>
                  </a:lnTo>
                  <a:lnTo>
                    <a:pt x="225318" y="9931"/>
                  </a:lnTo>
                  <a:lnTo>
                    <a:pt x="283867" y="2557"/>
                  </a:lnTo>
                  <a:lnTo>
                    <a:pt x="346075" y="0"/>
                  </a:lnTo>
                  <a:lnTo>
                    <a:pt x="408282" y="2557"/>
                  </a:lnTo>
                  <a:lnTo>
                    <a:pt x="466831" y="9931"/>
                  </a:lnTo>
                  <a:lnTo>
                    <a:pt x="520745" y="21674"/>
                  </a:lnTo>
                  <a:lnTo>
                    <a:pt x="569046" y="37336"/>
                  </a:lnTo>
                  <a:lnTo>
                    <a:pt x="610757" y="56469"/>
                  </a:lnTo>
                  <a:lnTo>
                    <a:pt x="644900" y="78625"/>
                  </a:lnTo>
                  <a:lnTo>
                    <a:pt x="686574" y="130214"/>
                  </a:lnTo>
                  <a:lnTo>
                    <a:pt x="692150" y="158750"/>
                  </a:lnTo>
                  <a:lnTo>
                    <a:pt x="686574" y="187285"/>
                  </a:lnTo>
                  <a:lnTo>
                    <a:pt x="644900" y="238874"/>
                  </a:lnTo>
                  <a:lnTo>
                    <a:pt x="610757" y="261030"/>
                  </a:lnTo>
                  <a:lnTo>
                    <a:pt x="569046" y="280163"/>
                  </a:lnTo>
                  <a:lnTo>
                    <a:pt x="520745" y="295825"/>
                  </a:lnTo>
                  <a:lnTo>
                    <a:pt x="466831" y="307568"/>
                  </a:lnTo>
                  <a:lnTo>
                    <a:pt x="408282" y="314942"/>
                  </a:lnTo>
                  <a:lnTo>
                    <a:pt x="346075" y="317500"/>
                  </a:lnTo>
                  <a:lnTo>
                    <a:pt x="283867" y="314942"/>
                  </a:lnTo>
                  <a:lnTo>
                    <a:pt x="225318" y="307568"/>
                  </a:lnTo>
                  <a:lnTo>
                    <a:pt x="171404" y="295825"/>
                  </a:lnTo>
                  <a:lnTo>
                    <a:pt x="123103" y="280163"/>
                  </a:lnTo>
                  <a:lnTo>
                    <a:pt x="81392" y="261030"/>
                  </a:lnTo>
                  <a:lnTo>
                    <a:pt x="47249" y="238874"/>
                  </a:lnTo>
                  <a:lnTo>
                    <a:pt x="5575" y="187285"/>
                  </a:lnTo>
                  <a:lnTo>
                    <a:pt x="0" y="1587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122862" y="3453804"/>
              <a:ext cx="692150" cy="319405"/>
            </a:xfrm>
            <a:custGeom>
              <a:avLst/>
              <a:gdLst/>
              <a:ahLst/>
              <a:cxnLst/>
              <a:rect l="l" t="t" r="r" b="b"/>
              <a:pathLst>
                <a:path w="692150" h="319404">
                  <a:moveTo>
                    <a:pt x="0" y="159544"/>
                  </a:moveTo>
                  <a:lnTo>
                    <a:pt x="21651" y="103873"/>
                  </a:lnTo>
                  <a:lnTo>
                    <a:pt x="81392" y="56751"/>
                  </a:lnTo>
                  <a:lnTo>
                    <a:pt x="123103" y="37522"/>
                  </a:lnTo>
                  <a:lnTo>
                    <a:pt x="171404" y="21782"/>
                  </a:lnTo>
                  <a:lnTo>
                    <a:pt x="225318" y="9981"/>
                  </a:lnTo>
                  <a:lnTo>
                    <a:pt x="283867" y="2570"/>
                  </a:lnTo>
                  <a:lnTo>
                    <a:pt x="346075" y="0"/>
                  </a:lnTo>
                  <a:lnTo>
                    <a:pt x="408282" y="2570"/>
                  </a:lnTo>
                  <a:lnTo>
                    <a:pt x="466831" y="9981"/>
                  </a:lnTo>
                  <a:lnTo>
                    <a:pt x="520745" y="21782"/>
                  </a:lnTo>
                  <a:lnTo>
                    <a:pt x="569046" y="37522"/>
                  </a:lnTo>
                  <a:lnTo>
                    <a:pt x="610757" y="56751"/>
                  </a:lnTo>
                  <a:lnTo>
                    <a:pt x="644900" y="79019"/>
                  </a:lnTo>
                  <a:lnTo>
                    <a:pt x="686574" y="130865"/>
                  </a:lnTo>
                  <a:lnTo>
                    <a:pt x="692150" y="159544"/>
                  </a:lnTo>
                  <a:lnTo>
                    <a:pt x="686574" y="188222"/>
                  </a:lnTo>
                  <a:lnTo>
                    <a:pt x="644900" y="240068"/>
                  </a:lnTo>
                  <a:lnTo>
                    <a:pt x="610757" y="262336"/>
                  </a:lnTo>
                  <a:lnTo>
                    <a:pt x="569046" y="281565"/>
                  </a:lnTo>
                  <a:lnTo>
                    <a:pt x="520745" y="297305"/>
                  </a:lnTo>
                  <a:lnTo>
                    <a:pt x="466831" y="309106"/>
                  </a:lnTo>
                  <a:lnTo>
                    <a:pt x="408282" y="316517"/>
                  </a:lnTo>
                  <a:lnTo>
                    <a:pt x="346075" y="319088"/>
                  </a:lnTo>
                  <a:lnTo>
                    <a:pt x="283867" y="316517"/>
                  </a:lnTo>
                  <a:lnTo>
                    <a:pt x="225318" y="309106"/>
                  </a:lnTo>
                  <a:lnTo>
                    <a:pt x="171404" y="297305"/>
                  </a:lnTo>
                  <a:lnTo>
                    <a:pt x="123103" y="281565"/>
                  </a:lnTo>
                  <a:lnTo>
                    <a:pt x="81392" y="262336"/>
                  </a:lnTo>
                  <a:lnTo>
                    <a:pt x="47249" y="240068"/>
                  </a:lnTo>
                  <a:lnTo>
                    <a:pt x="5575" y="188222"/>
                  </a:lnTo>
                  <a:lnTo>
                    <a:pt x="0" y="15954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815012" y="3603029"/>
              <a:ext cx="551180" cy="0"/>
            </a:xfrm>
            <a:custGeom>
              <a:avLst/>
              <a:gdLst/>
              <a:ahLst/>
              <a:cxnLst/>
              <a:rect l="l" t="t" r="r" b="b"/>
              <a:pathLst>
                <a:path w="551179">
                  <a:moveTo>
                    <a:pt x="0" y="0"/>
                  </a:moveTo>
                  <a:lnTo>
                    <a:pt x="550863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548187" y="3623666"/>
              <a:ext cx="598805" cy="1022350"/>
            </a:xfrm>
            <a:custGeom>
              <a:avLst/>
              <a:gdLst/>
              <a:ahLst/>
              <a:cxnLst/>
              <a:rect l="l" t="t" r="r" b="b"/>
              <a:pathLst>
                <a:path w="598804" h="1022350">
                  <a:moveTo>
                    <a:pt x="0" y="1022350"/>
                  </a:moveTo>
                  <a:lnTo>
                    <a:pt x="59848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548187" y="3622078"/>
              <a:ext cx="574675" cy="30480"/>
            </a:xfrm>
            <a:custGeom>
              <a:avLst/>
              <a:gdLst/>
              <a:ahLst/>
              <a:cxnLst/>
              <a:rect l="l" t="t" r="r" b="b"/>
              <a:pathLst>
                <a:path w="574675" h="30479">
                  <a:moveTo>
                    <a:pt x="0" y="30163"/>
                  </a:moveTo>
                  <a:lnTo>
                    <a:pt x="574675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749550" y="3504604"/>
              <a:ext cx="1098550" cy="1135380"/>
            </a:xfrm>
            <a:custGeom>
              <a:avLst/>
              <a:gdLst/>
              <a:ahLst/>
              <a:cxnLst/>
              <a:rect l="l" t="t" r="r" b="b"/>
              <a:pathLst>
                <a:path w="1098550" h="1135379">
                  <a:moveTo>
                    <a:pt x="0" y="0"/>
                  </a:moveTo>
                  <a:lnTo>
                    <a:pt x="1068388" y="134938"/>
                  </a:lnTo>
                </a:path>
                <a:path w="1098550" h="1135379">
                  <a:moveTo>
                    <a:pt x="0" y="0"/>
                  </a:moveTo>
                  <a:lnTo>
                    <a:pt x="1098550" y="11350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749550" y="3639541"/>
              <a:ext cx="1068705" cy="1358900"/>
            </a:xfrm>
            <a:custGeom>
              <a:avLst/>
              <a:gdLst/>
              <a:ahLst/>
              <a:cxnLst/>
              <a:rect l="l" t="t" r="r" b="b"/>
              <a:pathLst>
                <a:path w="1068704" h="1358900">
                  <a:moveTo>
                    <a:pt x="0" y="1358900"/>
                  </a:moveTo>
                  <a:lnTo>
                    <a:pt x="1068388" y="996950"/>
                  </a:lnTo>
                </a:path>
                <a:path w="1068704" h="1358900">
                  <a:moveTo>
                    <a:pt x="0" y="1358900"/>
                  </a:moveTo>
                  <a:lnTo>
                    <a:pt x="106838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840162" y="3477616"/>
              <a:ext cx="692150" cy="319405"/>
            </a:xfrm>
            <a:custGeom>
              <a:avLst/>
              <a:gdLst/>
              <a:ahLst/>
              <a:cxnLst/>
              <a:rect l="l" t="t" r="r" b="b"/>
              <a:pathLst>
                <a:path w="692150" h="319404">
                  <a:moveTo>
                    <a:pt x="0" y="159544"/>
                  </a:moveTo>
                  <a:lnTo>
                    <a:pt x="21651" y="103873"/>
                  </a:lnTo>
                  <a:lnTo>
                    <a:pt x="81392" y="56751"/>
                  </a:lnTo>
                  <a:lnTo>
                    <a:pt x="123103" y="37522"/>
                  </a:lnTo>
                  <a:lnTo>
                    <a:pt x="171404" y="21782"/>
                  </a:lnTo>
                  <a:lnTo>
                    <a:pt x="225318" y="9981"/>
                  </a:lnTo>
                  <a:lnTo>
                    <a:pt x="283867" y="2570"/>
                  </a:lnTo>
                  <a:lnTo>
                    <a:pt x="346075" y="0"/>
                  </a:lnTo>
                  <a:lnTo>
                    <a:pt x="408282" y="2570"/>
                  </a:lnTo>
                  <a:lnTo>
                    <a:pt x="466831" y="9981"/>
                  </a:lnTo>
                  <a:lnTo>
                    <a:pt x="520745" y="21782"/>
                  </a:lnTo>
                  <a:lnTo>
                    <a:pt x="569046" y="37522"/>
                  </a:lnTo>
                  <a:lnTo>
                    <a:pt x="610757" y="56751"/>
                  </a:lnTo>
                  <a:lnTo>
                    <a:pt x="644900" y="79019"/>
                  </a:lnTo>
                  <a:lnTo>
                    <a:pt x="686574" y="130865"/>
                  </a:lnTo>
                  <a:lnTo>
                    <a:pt x="692150" y="159544"/>
                  </a:lnTo>
                  <a:lnTo>
                    <a:pt x="686574" y="188222"/>
                  </a:lnTo>
                  <a:lnTo>
                    <a:pt x="644900" y="240068"/>
                  </a:lnTo>
                  <a:lnTo>
                    <a:pt x="610757" y="262336"/>
                  </a:lnTo>
                  <a:lnTo>
                    <a:pt x="569046" y="281565"/>
                  </a:lnTo>
                  <a:lnTo>
                    <a:pt x="520745" y="297305"/>
                  </a:lnTo>
                  <a:lnTo>
                    <a:pt x="466831" y="309106"/>
                  </a:lnTo>
                  <a:lnTo>
                    <a:pt x="408282" y="316517"/>
                  </a:lnTo>
                  <a:lnTo>
                    <a:pt x="346075" y="319088"/>
                  </a:lnTo>
                  <a:lnTo>
                    <a:pt x="283867" y="316517"/>
                  </a:lnTo>
                  <a:lnTo>
                    <a:pt x="225318" y="309106"/>
                  </a:lnTo>
                  <a:lnTo>
                    <a:pt x="171404" y="297305"/>
                  </a:lnTo>
                  <a:lnTo>
                    <a:pt x="123103" y="281565"/>
                  </a:lnTo>
                  <a:lnTo>
                    <a:pt x="81392" y="262336"/>
                  </a:lnTo>
                  <a:lnTo>
                    <a:pt x="47249" y="240068"/>
                  </a:lnTo>
                  <a:lnTo>
                    <a:pt x="5575" y="188222"/>
                  </a:lnTo>
                  <a:lnTo>
                    <a:pt x="0" y="15954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860800" y="4477741"/>
              <a:ext cx="692150" cy="317500"/>
            </a:xfrm>
            <a:custGeom>
              <a:avLst/>
              <a:gdLst/>
              <a:ahLst/>
              <a:cxnLst/>
              <a:rect l="l" t="t" r="r" b="b"/>
              <a:pathLst>
                <a:path w="692150" h="317500">
                  <a:moveTo>
                    <a:pt x="0" y="158750"/>
                  </a:moveTo>
                  <a:lnTo>
                    <a:pt x="21651" y="103356"/>
                  </a:lnTo>
                  <a:lnTo>
                    <a:pt x="81392" y="56469"/>
                  </a:lnTo>
                  <a:lnTo>
                    <a:pt x="123103" y="37336"/>
                  </a:lnTo>
                  <a:lnTo>
                    <a:pt x="171404" y="21674"/>
                  </a:lnTo>
                  <a:lnTo>
                    <a:pt x="225318" y="9931"/>
                  </a:lnTo>
                  <a:lnTo>
                    <a:pt x="283867" y="2557"/>
                  </a:lnTo>
                  <a:lnTo>
                    <a:pt x="346075" y="0"/>
                  </a:lnTo>
                  <a:lnTo>
                    <a:pt x="408282" y="2557"/>
                  </a:lnTo>
                  <a:lnTo>
                    <a:pt x="466831" y="9931"/>
                  </a:lnTo>
                  <a:lnTo>
                    <a:pt x="520745" y="21674"/>
                  </a:lnTo>
                  <a:lnTo>
                    <a:pt x="569046" y="37336"/>
                  </a:lnTo>
                  <a:lnTo>
                    <a:pt x="610757" y="56469"/>
                  </a:lnTo>
                  <a:lnTo>
                    <a:pt x="644900" y="78625"/>
                  </a:lnTo>
                  <a:lnTo>
                    <a:pt x="686574" y="130214"/>
                  </a:lnTo>
                  <a:lnTo>
                    <a:pt x="692150" y="158750"/>
                  </a:lnTo>
                  <a:lnTo>
                    <a:pt x="686574" y="187285"/>
                  </a:lnTo>
                  <a:lnTo>
                    <a:pt x="644900" y="238874"/>
                  </a:lnTo>
                  <a:lnTo>
                    <a:pt x="610757" y="261030"/>
                  </a:lnTo>
                  <a:lnTo>
                    <a:pt x="569046" y="280163"/>
                  </a:lnTo>
                  <a:lnTo>
                    <a:pt x="520745" y="295825"/>
                  </a:lnTo>
                  <a:lnTo>
                    <a:pt x="466831" y="307568"/>
                  </a:lnTo>
                  <a:lnTo>
                    <a:pt x="408282" y="314942"/>
                  </a:lnTo>
                  <a:lnTo>
                    <a:pt x="346075" y="317500"/>
                  </a:lnTo>
                  <a:lnTo>
                    <a:pt x="283867" y="314942"/>
                  </a:lnTo>
                  <a:lnTo>
                    <a:pt x="225318" y="307568"/>
                  </a:lnTo>
                  <a:lnTo>
                    <a:pt x="171404" y="295825"/>
                  </a:lnTo>
                  <a:lnTo>
                    <a:pt x="123103" y="280163"/>
                  </a:lnTo>
                  <a:lnTo>
                    <a:pt x="81392" y="261030"/>
                  </a:lnTo>
                  <a:lnTo>
                    <a:pt x="47249" y="238874"/>
                  </a:lnTo>
                  <a:lnTo>
                    <a:pt x="5575" y="187285"/>
                  </a:lnTo>
                  <a:lnTo>
                    <a:pt x="0" y="1587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2244089" y="3974083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338127" y="3925316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769552" y="3791204"/>
            <a:ext cx="996950" cy="13119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9220">
              <a:lnSpc>
                <a:spcPct val="100000"/>
              </a:lnSpc>
              <a:spcBef>
                <a:spcPts val="100"/>
              </a:spcBef>
            </a:pPr>
            <a:r>
              <a:rPr sz="2700" i="1" spc="-15" baseline="9259" dirty="0">
                <a:latin typeface="Times New Roman"/>
                <a:cs typeface="Times New Roman"/>
              </a:rPr>
              <a:t>w</a:t>
            </a:r>
            <a:r>
              <a:rPr sz="1200" i="1" spc="-10" dirty="0">
                <a:latin typeface="Times New Roman"/>
                <a:cs typeface="Times New Roman"/>
              </a:rPr>
              <a:t>1,1,k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820"/>
              </a:spcBef>
            </a:pPr>
            <a:r>
              <a:rPr sz="2700" i="1" spc="-15" baseline="9259" dirty="0">
                <a:latin typeface="Times New Roman"/>
                <a:cs typeface="Times New Roman"/>
              </a:rPr>
              <a:t>w</a:t>
            </a:r>
            <a:r>
              <a:rPr sz="1200" i="1" spc="-10" dirty="0">
                <a:latin typeface="Times New Roman"/>
                <a:cs typeface="Times New Roman"/>
              </a:rPr>
              <a:t>1,n,1</a:t>
            </a:r>
            <a:endParaRPr sz="1200">
              <a:latin typeface="Times New Roman"/>
              <a:cs typeface="Times New Roman"/>
            </a:endParaRPr>
          </a:p>
          <a:p>
            <a:pPr marL="509270">
              <a:lnSpc>
                <a:spcPct val="100000"/>
              </a:lnSpc>
              <a:spcBef>
                <a:spcPts val="1825"/>
              </a:spcBef>
            </a:pPr>
            <a:r>
              <a:rPr sz="2700" i="1" spc="-15" baseline="9259" dirty="0">
                <a:latin typeface="Times New Roman"/>
                <a:cs typeface="Times New Roman"/>
              </a:rPr>
              <a:t>w</a:t>
            </a:r>
            <a:r>
              <a:rPr sz="1200" i="1" spc="-10" dirty="0">
                <a:latin typeface="Times New Roman"/>
                <a:cs typeface="Times New Roman"/>
              </a:rPr>
              <a:t>1,n,k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638040" y="3282188"/>
            <a:ext cx="5334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i="1" spc="-15" baseline="9259" dirty="0">
                <a:latin typeface="Times New Roman"/>
                <a:cs typeface="Times New Roman"/>
              </a:rPr>
              <a:t>w</a:t>
            </a:r>
            <a:r>
              <a:rPr sz="1200" i="1" spc="-10" dirty="0">
                <a:latin typeface="Times New Roman"/>
                <a:cs typeface="Times New Roman"/>
              </a:rPr>
              <a:t>2,1,1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980940" y="4169155"/>
            <a:ext cx="4997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i="1" spc="-15" baseline="9259" dirty="0">
                <a:latin typeface="Times New Roman"/>
                <a:cs typeface="Times New Roman"/>
              </a:rPr>
              <a:t>w</a:t>
            </a:r>
            <a:r>
              <a:rPr sz="1200" i="1" spc="-10" dirty="0">
                <a:latin typeface="Times New Roman"/>
                <a:cs typeface="Times New Roman"/>
              </a:rPr>
              <a:t>2,1,j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641215" y="4650740"/>
            <a:ext cx="4921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i="1" spc="-15" baseline="9259" dirty="0">
                <a:latin typeface="Times New Roman"/>
                <a:cs typeface="Times New Roman"/>
              </a:rPr>
              <a:t>w</a:t>
            </a:r>
            <a:r>
              <a:rPr sz="1200" i="1" spc="-10" dirty="0">
                <a:latin typeface="Times New Roman"/>
                <a:cs typeface="Times New Roman"/>
              </a:rPr>
              <a:t>2,k,j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974465" y="3794252"/>
            <a:ext cx="8305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600" spc="-15" baseline="-17361" dirty="0">
                <a:latin typeface="Times New Roman"/>
                <a:cs typeface="Times New Roman"/>
              </a:rPr>
              <a:t>…</a:t>
            </a:r>
            <a:r>
              <a:rPr sz="2700" i="1" spc="-15" baseline="9259" dirty="0">
                <a:latin typeface="Times New Roman"/>
                <a:cs typeface="Times New Roman"/>
              </a:rPr>
              <a:t>w</a:t>
            </a:r>
            <a:r>
              <a:rPr sz="1200" i="1" spc="-10" dirty="0">
                <a:latin typeface="Times New Roman"/>
                <a:cs typeface="Times New Roman"/>
              </a:rPr>
              <a:t>2,k,1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190239" y="3263900"/>
            <a:ext cx="3238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3009265" algn="l"/>
              </a:tabLst>
            </a:pPr>
            <a:r>
              <a:rPr sz="2700" i="1" spc="-15" baseline="9259" dirty="0">
                <a:latin typeface="Times New Roman"/>
                <a:cs typeface="Times New Roman"/>
              </a:rPr>
              <a:t>w</a:t>
            </a:r>
            <a:r>
              <a:rPr sz="1200" i="1" spc="-10" dirty="0">
                <a:latin typeface="Times New Roman"/>
                <a:cs typeface="Times New Roman"/>
              </a:rPr>
              <a:t>1,1,1</a:t>
            </a:r>
            <a:r>
              <a:rPr sz="1200" i="1" dirty="0">
                <a:latin typeface="Times New Roman"/>
                <a:cs typeface="Times New Roman"/>
              </a:rPr>
              <a:t>	</a:t>
            </a:r>
            <a:r>
              <a:rPr sz="2700" i="1" spc="-37" baseline="3086" dirty="0">
                <a:latin typeface="Times New Roman"/>
                <a:cs typeface="Times New Roman"/>
              </a:rPr>
              <a:t>y</a:t>
            </a:r>
            <a:r>
              <a:rPr sz="1800" i="1" spc="-37" baseline="-9259" dirty="0">
                <a:latin typeface="Times New Roman"/>
                <a:cs typeface="Times New Roman"/>
              </a:rPr>
              <a:t>1</a:t>
            </a:r>
            <a:endParaRPr sz="1800" baseline="-9259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217602" y="4312411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826125" y="4425188"/>
            <a:ext cx="5613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05459" algn="l"/>
              </a:tabLst>
            </a:pP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200" i="1" u="sng" spc="-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j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355590" y="3422395"/>
            <a:ext cx="2794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S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066540" y="3465067"/>
            <a:ext cx="317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O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037965" y="4473955"/>
            <a:ext cx="159512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374140" algn="l"/>
              </a:tabLst>
            </a:pPr>
            <a:r>
              <a:rPr sz="1800" spc="-25" dirty="0">
                <a:latin typeface="Times New Roman"/>
                <a:cs typeface="Times New Roman"/>
              </a:rPr>
              <a:t>O</a:t>
            </a:r>
            <a:r>
              <a:rPr sz="1800" spc="-37" baseline="-11574" dirty="0">
                <a:latin typeface="Times New Roman"/>
                <a:cs typeface="Times New Roman"/>
              </a:rPr>
              <a:t>k</a:t>
            </a:r>
            <a:r>
              <a:rPr sz="1800" baseline="-11574" dirty="0">
                <a:latin typeface="Times New Roman"/>
                <a:cs typeface="Times New Roman"/>
              </a:rPr>
              <a:t>	</a:t>
            </a:r>
            <a:r>
              <a:rPr sz="1800" spc="-25" dirty="0">
                <a:latin typeface="Times New Roman"/>
                <a:cs typeface="Times New Roman"/>
              </a:rPr>
              <a:t>S</a:t>
            </a:r>
            <a:r>
              <a:rPr sz="1800" spc="-37" baseline="-13888" dirty="0">
                <a:latin typeface="Times New Roman"/>
                <a:cs typeface="Times New Roman"/>
              </a:rPr>
              <a:t>j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064894" y="5090414"/>
            <a:ext cx="6737350" cy="927100"/>
          </a:xfrm>
          <a:prstGeom prst="rect">
            <a:avLst/>
          </a:prstGeom>
        </p:spPr>
        <p:txBody>
          <a:bodyPr vert="horz" wrap="square" lIns="0" tIns="1244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80"/>
              </a:spcBef>
              <a:tabLst>
                <a:tab pos="297815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Solución:</a:t>
            </a:r>
            <a:r>
              <a:rPr sz="1800" spc="-3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propagar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las</a:t>
            </a:r>
            <a:r>
              <a:rPr sz="1800" i="1" spc="-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señales</a:t>
            </a:r>
            <a:r>
              <a:rPr sz="1800" i="1" spc="-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hacía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delante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y</a:t>
            </a:r>
            <a:r>
              <a:rPr sz="1800" i="1" spc="-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los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errores</a:t>
            </a:r>
            <a:r>
              <a:rPr sz="1800" i="1" spc="-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hacía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atrás</a:t>
            </a:r>
            <a:endParaRPr sz="1800">
              <a:latin typeface="Times New Roman"/>
              <a:cs typeface="Times New Roman"/>
            </a:endParaRPr>
          </a:p>
          <a:p>
            <a:pPr marR="186690" algn="ctr">
              <a:lnSpc>
                <a:spcPct val="100000"/>
              </a:lnSpc>
              <a:spcBef>
                <a:spcPts val="1175"/>
              </a:spcBef>
            </a:pPr>
            <a:r>
              <a:rPr sz="2400" dirty="0">
                <a:latin typeface="Times New Roman"/>
                <a:cs typeface="Times New Roman"/>
              </a:rPr>
              <a:t>Algoritmo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Retropropagación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38" name="object 38"/>
          <p:cNvGrpSpPr/>
          <p:nvPr/>
        </p:nvGrpSpPr>
        <p:grpSpPr>
          <a:xfrm>
            <a:off x="2160587" y="5599507"/>
            <a:ext cx="4383405" cy="571500"/>
            <a:chOff x="2160587" y="5599507"/>
            <a:chExt cx="4383405" cy="571500"/>
          </a:xfrm>
        </p:grpSpPr>
        <p:sp>
          <p:nvSpPr>
            <p:cNvPr id="39" name="object 39"/>
            <p:cNvSpPr/>
            <p:nvPr/>
          </p:nvSpPr>
          <p:spPr>
            <a:xfrm>
              <a:off x="2165350" y="5604269"/>
              <a:ext cx="4373880" cy="561975"/>
            </a:xfrm>
            <a:custGeom>
              <a:avLst/>
              <a:gdLst/>
              <a:ahLst/>
              <a:cxnLst/>
              <a:rect l="l" t="t" r="r" b="b"/>
              <a:pathLst>
                <a:path w="4373880" h="561975">
                  <a:moveTo>
                    <a:pt x="4279897" y="0"/>
                  </a:moveTo>
                  <a:lnTo>
                    <a:pt x="93665" y="0"/>
                  </a:lnTo>
                  <a:lnTo>
                    <a:pt x="57206" y="7360"/>
                  </a:lnTo>
                  <a:lnTo>
                    <a:pt x="27433" y="27434"/>
                  </a:lnTo>
                  <a:lnTo>
                    <a:pt x="7360" y="57206"/>
                  </a:lnTo>
                  <a:lnTo>
                    <a:pt x="0" y="93665"/>
                  </a:lnTo>
                  <a:lnTo>
                    <a:pt x="0" y="468309"/>
                  </a:lnTo>
                  <a:lnTo>
                    <a:pt x="7360" y="504768"/>
                  </a:lnTo>
                  <a:lnTo>
                    <a:pt x="27433" y="534540"/>
                  </a:lnTo>
                  <a:lnTo>
                    <a:pt x="57206" y="554614"/>
                  </a:lnTo>
                  <a:lnTo>
                    <a:pt x="93665" y="561974"/>
                  </a:lnTo>
                  <a:lnTo>
                    <a:pt x="4279897" y="561974"/>
                  </a:lnTo>
                  <a:lnTo>
                    <a:pt x="4316356" y="554614"/>
                  </a:lnTo>
                  <a:lnTo>
                    <a:pt x="4346128" y="534540"/>
                  </a:lnTo>
                  <a:lnTo>
                    <a:pt x="4366201" y="504768"/>
                  </a:lnTo>
                  <a:lnTo>
                    <a:pt x="4373562" y="468309"/>
                  </a:lnTo>
                  <a:lnTo>
                    <a:pt x="4373562" y="93665"/>
                  </a:lnTo>
                  <a:lnTo>
                    <a:pt x="4366201" y="57206"/>
                  </a:lnTo>
                  <a:lnTo>
                    <a:pt x="4346128" y="27434"/>
                  </a:lnTo>
                  <a:lnTo>
                    <a:pt x="4316356" y="7360"/>
                  </a:lnTo>
                  <a:lnTo>
                    <a:pt x="4279897" y="0"/>
                  </a:lnTo>
                  <a:close/>
                </a:path>
              </a:pathLst>
            </a:custGeom>
            <a:solidFill>
              <a:srgbClr val="FF0000">
                <a:alpha val="3411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165350" y="5604269"/>
              <a:ext cx="4373880" cy="561975"/>
            </a:xfrm>
            <a:custGeom>
              <a:avLst/>
              <a:gdLst/>
              <a:ahLst/>
              <a:cxnLst/>
              <a:rect l="l" t="t" r="r" b="b"/>
              <a:pathLst>
                <a:path w="4373880" h="561975">
                  <a:moveTo>
                    <a:pt x="0" y="93665"/>
                  </a:moveTo>
                  <a:lnTo>
                    <a:pt x="7360" y="57206"/>
                  </a:lnTo>
                  <a:lnTo>
                    <a:pt x="27433" y="27434"/>
                  </a:lnTo>
                  <a:lnTo>
                    <a:pt x="57206" y="7360"/>
                  </a:lnTo>
                  <a:lnTo>
                    <a:pt x="93665" y="0"/>
                  </a:lnTo>
                  <a:lnTo>
                    <a:pt x="4279898" y="0"/>
                  </a:lnTo>
                  <a:lnTo>
                    <a:pt x="4316356" y="7360"/>
                  </a:lnTo>
                  <a:lnTo>
                    <a:pt x="4346129" y="27434"/>
                  </a:lnTo>
                  <a:lnTo>
                    <a:pt x="4366202" y="57206"/>
                  </a:lnTo>
                  <a:lnTo>
                    <a:pt x="4373563" y="93665"/>
                  </a:lnTo>
                  <a:lnTo>
                    <a:pt x="4373563" y="468309"/>
                  </a:lnTo>
                  <a:lnTo>
                    <a:pt x="4366202" y="504768"/>
                  </a:lnTo>
                  <a:lnTo>
                    <a:pt x="4346129" y="534540"/>
                  </a:lnTo>
                  <a:lnTo>
                    <a:pt x="4316356" y="554614"/>
                  </a:lnTo>
                  <a:lnTo>
                    <a:pt x="4279898" y="561975"/>
                  </a:lnTo>
                  <a:lnTo>
                    <a:pt x="93665" y="561975"/>
                  </a:lnTo>
                  <a:lnTo>
                    <a:pt x="57206" y="554614"/>
                  </a:lnTo>
                  <a:lnTo>
                    <a:pt x="27433" y="534540"/>
                  </a:lnTo>
                  <a:lnTo>
                    <a:pt x="7360" y="504768"/>
                  </a:lnTo>
                  <a:lnTo>
                    <a:pt x="0" y="468309"/>
                  </a:lnTo>
                  <a:lnTo>
                    <a:pt x="0" y="9366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42" name="object 42"/>
          <p:cNvSpPr txBox="1"/>
          <p:nvPr/>
        </p:nvSpPr>
        <p:spPr>
          <a:xfrm>
            <a:off x="6617652" y="6375963"/>
            <a:ext cx="2032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27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31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1314450" y="179323"/>
            <a:ext cx="6679565" cy="76009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indent="169545">
              <a:lnSpc>
                <a:spcPct val="100800"/>
              </a:lnSpc>
              <a:spcBef>
                <a:spcPts val="75"/>
              </a:spcBef>
            </a:pPr>
            <a:r>
              <a:rPr dirty="0"/>
              <a:t>Aprendizaje</a:t>
            </a:r>
            <a:r>
              <a:rPr spc="-35" dirty="0"/>
              <a:t> </a:t>
            </a:r>
            <a:r>
              <a:rPr dirty="0"/>
              <a:t>en</a:t>
            </a:r>
            <a:r>
              <a:rPr spc="-30" dirty="0"/>
              <a:t> </a:t>
            </a:r>
            <a:r>
              <a:rPr dirty="0"/>
              <a:t>perceptrones</a:t>
            </a:r>
            <a:r>
              <a:rPr spc="-25" dirty="0"/>
              <a:t> </a:t>
            </a:r>
            <a:r>
              <a:rPr dirty="0"/>
              <a:t>multicapa</a:t>
            </a:r>
            <a:r>
              <a:rPr spc="-20" dirty="0"/>
              <a:t> </a:t>
            </a:r>
            <a:r>
              <a:rPr spc="-25" dirty="0"/>
              <a:t>con </a:t>
            </a:r>
            <a:r>
              <a:rPr dirty="0"/>
              <a:t>retropropagación:</a:t>
            </a:r>
            <a:r>
              <a:rPr spc="-55" dirty="0"/>
              <a:t> </a:t>
            </a:r>
            <a:r>
              <a:rPr dirty="0"/>
              <a:t>Fundamentos</a:t>
            </a:r>
            <a:r>
              <a:rPr spc="-45" dirty="0"/>
              <a:t> </a:t>
            </a:r>
            <a:r>
              <a:rPr spc="-10" dirty="0"/>
              <a:t>matemáticos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577215" y="810485"/>
            <a:ext cx="5488940" cy="1068070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marL="309245" indent="-283845">
              <a:lnSpc>
                <a:spcPct val="100000"/>
              </a:lnSpc>
              <a:spcBef>
                <a:spcPts val="640"/>
              </a:spcBef>
              <a:buChar char="•"/>
              <a:tabLst>
                <a:tab pos="309245" algn="l"/>
                <a:tab pos="309880" algn="l"/>
              </a:tabLst>
            </a:pPr>
            <a:r>
              <a:rPr sz="2000" dirty="0">
                <a:latin typeface="Times New Roman"/>
                <a:cs typeface="Times New Roman"/>
              </a:rPr>
              <a:t>¿Que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tenemos?</a:t>
            </a:r>
            <a:endParaRPr sz="2000">
              <a:latin typeface="Times New Roman"/>
              <a:cs typeface="Times New Roman"/>
            </a:endParaRPr>
          </a:p>
          <a:p>
            <a:pPr marL="785495" lvl="1" indent="-285750">
              <a:lnSpc>
                <a:spcPct val="100000"/>
              </a:lnSpc>
              <a:spcBef>
                <a:spcPts val="490"/>
              </a:spcBef>
              <a:buChar char="–"/>
              <a:tabLst>
                <a:tab pos="785495" algn="l"/>
                <a:tab pos="786130" algn="l"/>
              </a:tabLst>
            </a:pPr>
            <a:r>
              <a:rPr sz="1800" dirty="0">
                <a:latin typeface="Times New Roman"/>
                <a:cs typeface="Times New Roman"/>
              </a:rPr>
              <a:t>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entrenamiento:</a:t>
            </a:r>
            <a:r>
              <a:rPr sz="1800" spc="-10" dirty="0">
                <a:latin typeface="Times New Roman"/>
                <a:cs typeface="Times New Roman"/>
              </a:rPr>
              <a:t> {(X</a:t>
            </a:r>
            <a:r>
              <a:rPr sz="1800" spc="-15" baseline="-13888" dirty="0">
                <a:latin typeface="Times New Roman"/>
                <a:cs typeface="Times New Roman"/>
              </a:rPr>
              <a:t>1</a:t>
            </a:r>
            <a:r>
              <a:rPr sz="1800" spc="-10" dirty="0">
                <a:latin typeface="Times New Roman"/>
                <a:cs typeface="Times New Roman"/>
              </a:rPr>
              <a:t>Y</a:t>
            </a:r>
            <a:r>
              <a:rPr sz="1800" spc="-15" baseline="-13888" dirty="0">
                <a:latin typeface="Times New Roman"/>
                <a:cs typeface="Times New Roman"/>
              </a:rPr>
              <a:t>1</a:t>
            </a:r>
            <a:r>
              <a:rPr sz="1800" spc="-10" dirty="0">
                <a:latin typeface="Times New Roman"/>
                <a:cs typeface="Times New Roman"/>
              </a:rPr>
              <a:t>),…,(X</a:t>
            </a:r>
            <a:r>
              <a:rPr sz="1800" spc="-15" baseline="-13888" dirty="0">
                <a:latin typeface="Times New Roman"/>
                <a:cs typeface="Times New Roman"/>
              </a:rPr>
              <a:t>n</a:t>
            </a:r>
            <a:r>
              <a:rPr sz="1800" spc="-10" dirty="0">
                <a:latin typeface="Times New Roman"/>
                <a:cs typeface="Times New Roman"/>
              </a:rPr>
              <a:t>Y</a:t>
            </a:r>
            <a:r>
              <a:rPr sz="1800" spc="-15" baseline="-13888" dirty="0">
                <a:latin typeface="Times New Roman"/>
                <a:cs typeface="Times New Roman"/>
              </a:rPr>
              <a:t>n</a:t>
            </a:r>
            <a:r>
              <a:rPr sz="1800" spc="-10" dirty="0">
                <a:latin typeface="Times New Roman"/>
                <a:cs typeface="Times New Roman"/>
              </a:rPr>
              <a:t>)}</a:t>
            </a:r>
            <a:endParaRPr sz="1800">
              <a:latin typeface="Times New Roman"/>
              <a:cs typeface="Times New Roman"/>
            </a:endParaRPr>
          </a:p>
          <a:p>
            <a:pPr marL="785495" lvl="1" indent="-285750">
              <a:lnSpc>
                <a:spcPct val="100000"/>
              </a:lnSpc>
              <a:spcBef>
                <a:spcPts val="455"/>
              </a:spcBef>
              <a:buChar char="–"/>
              <a:tabLst>
                <a:tab pos="785495" algn="l"/>
                <a:tab pos="786130" algn="l"/>
              </a:tabLst>
            </a:pP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red neuronal;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 </a:t>
            </a:r>
            <a:r>
              <a:rPr sz="1800" spc="-10" dirty="0">
                <a:latin typeface="Times New Roman"/>
                <a:cs typeface="Times New Roman"/>
              </a:rPr>
              <a:t>ejemplo: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516102" y="2028823"/>
            <a:ext cx="671830" cy="317500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1016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516102" y="3363911"/>
            <a:ext cx="671830" cy="317500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1016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u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203489" y="2155823"/>
            <a:ext cx="3621404" cy="1362075"/>
            <a:chOff x="3203489" y="2155823"/>
            <a:chExt cx="3621404" cy="1362075"/>
          </a:xfrm>
        </p:grpSpPr>
        <p:sp>
          <p:nvSpPr>
            <p:cNvPr id="13" name="object 13"/>
            <p:cNvSpPr/>
            <p:nvPr/>
          </p:nvSpPr>
          <p:spPr>
            <a:xfrm>
              <a:off x="5006889" y="2359023"/>
              <a:ext cx="598805" cy="952500"/>
            </a:xfrm>
            <a:custGeom>
              <a:avLst/>
              <a:gdLst/>
              <a:ahLst/>
              <a:cxnLst/>
              <a:rect l="l" t="t" r="r" b="b"/>
              <a:pathLst>
                <a:path w="598804" h="952500">
                  <a:moveTo>
                    <a:pt x="0" y="0"/>
                  </a:moveTo>
                  <a:lnTo>
                    <a:pt x="598488" y="9525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006889" y="3332160"/>
              <a:ext cx="609600" cy="20955"/>
            </a:xfrm>
            <a:custGeom>
              <a:avLst/>
              <a:gdLst/>
              <a:ahLst/>
              <a:cxnLst/>
              <a:rect l="l" t="t" r="r" b="b"/>
              <a:pathLst>
                <a:path w="609600" h="20954">
                  <a:moveTo>
                    <a:pt x="0" y="20638"/>
                  </a:moveTo>
                  <a:lnTo>
                    <a:pt x="60960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605377" y="3195636"/>
              <a:ext cx="692150" cy="317500"/>
            </a:xfrm>
            <a:custGeom>
              <a:avLst/>
              <a:gdLst/>
              <a:ahLst/>
              <a:cxnLst/>
              <a:rect l="l" t="t" r="r" b="b"/>
              <a:pathLst>
                <a:path w="692150" h="317500">
                  <a:moveTo>
                    <a:pt x="0" y="158750"/>
                  </a:moveTo>
                  <a:lnTo>
                    <a:pt x="21651" y="103356"/>
                  </a:lnTo>
                  <a:lnTo>
                    <a:pt x="81392" y="56469"/>
                  </a:lnTo>
                  <a:lnTo>
                    <a:pt x="123103" y="37336"/>
                  </a:lnTo>
                  <a:lnTo>
                    <a:pt x="171404" y="21674"/>
                  </a:lnTo>
                  <a:lnTo>
                    <a:pt x="225318" y="9931"/>
                  </a:lnTo>
                  <a:lnTo>
                    <a:pt x="283867" y="2557"/>
                  </a:lnTo>
                  <a:lnTo>
                    <a:pt x="346075" y="0"/>
                  </a:lnTo>
                  <a:lnTo>
                    <a:pt x="408282" y="2557"/>
                  </a:lnTo>
                  <a:lnTo>
                    <a:pt x="466831" y="9931"/>
                  </a:lnTo>
                  <a:lnTo>
                    <a:pt x="520745" y="21674"/>
                  </a:lnTo>
                  <a:lnTo>
                    <a:pt x="569046" y="37336"/>
                  </a:lnTo>
                  <a:lnTo>
                    <a:pt x="610757" y="56469"/>
                  </a:lnTo>
                  <a:lnTo>
                    <a:pt x="644900" y="78625"/>
                  </a:lnTo>
                  <a:lnTo>
                    <a:pt x="686574" y="130214"/>
                  </a:lnTo>
                  <a:lnTo>
                    <a:pt x="692150" y="158750"/>
                  </a:lnTo>
                  <a:lnTo>
                    <a:pt x="686574" y="187285"/>
                  </a:lnTo>
                  <a:lnTo>
                    <a:pt x="644900" y="238874"/>
                  </a:lnTo>
                  <a:lnTo>
                    <a:pt x="610757" y="261030"/>
                  </a:lnTo>
                  <a:lnTo>
                    <a:pt x="569046" y="280163"/>
                  </a:lnTo>
                  <a:lnTo>
                    <a:pt x="520745" y="295825"/>
                  </a:lnTo>
                  <a:lnTo>
                    <a:pt x="466831" y="307568"/>
                  </a:lnTo>
                  <a:lnTo>
                    <a:pt x="408282" y="314942"/>
                  </a:lnTo>
                  <a:lnTo>
                    <a:pt x="346075" y="317500"/>
                  </a:lnTo>
                  <a:lnTo>
                    <a:pt x="283867" y="314942"/>
                  </a:lnTo>
                  <a:lnTo>
                    <a:pt x="225318" y="307568"/>
                  </a:lnTo>
                  <a:lnTo>
                    <a:pt x="171404" y="295825"/>
                  </a:lnTo>
                  <a:lnTo>
                    <a:pt x="123103" y="280163"/>
                  </a:lnTo>
                  <a:lnTo>
                    <a:pt x="81392" y="261030"/>
                  </a:lnTo>
                  <a:lnTo>
                    <a:pt x="47249" y="238874"/>
                  </a:lnTo>
                  <a:lnTo>
                    <a:pt x="5575" y="187285"/>
                  </a:lnTo>
                  <a:lnTo>
                    <a:pt x="0" y="1587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581564" y="2160586"/>
              <a:ext cx="692150" cy="319405"/>
            </a:xfrm>
            <a:custGeom>
              <a:avLst/>
              <a:gdLst/>
              <a:ahLst/>
              <a:cxnLst/>
              <a:rect l="l" t="t" r="r" b="b"/>
              <a:pathLst>
                <a:path w="692150" h="319405">
                  <a:moveTo>
                    <a:pt x="0" y="159544"/>
                  </a:moveTo>
                  <a:lnTo>
                    <a:pt x="21651" y="103873"/>
                  </a:lnTo>
                  <a:lnTo>
                    <a:pt x="81392" y="56751"/>
                  </a:lnTo>
                  <a:lnTo>
                    <a:pt x="123103" y="37522"/>
                  </a:lnTo>
                  <a:lnTo>
                    <a:pt x="171404" y="21782"/>
                  </a:lnTo>
                  <a:lnTo>
                    <a:pt x="225318" y="9981"/>
                  </a:lnTo>
                  <a:lnTo>
                    <a:pt x="283867" y="2570"/>
                  </a:lnTo>
                  <a:lnTo>
                    <a:pt x="346075" y="0"/>
                  </a:lnTo>
                  <a:lnTo>
                    <a:pt x="408282" y="2570"/>
                  </a:lnTo>
                  <a:lnTo>
                    <a:pt x="466831" y="9981"/>
                  </a:lnTo>
                  <a:lnTo>
                    <a:pt x="520745" y="21782"/>
                  </a:lnTo>
                  <a:lnTo>
                    <a:pt x="569046" y="37522"/>
                  </a:lnTo>
                  <a:lnTo>
                    <a:pt x="610757" y="56751"/>
                  </a:lnTo>
                  <a:lnTo>
                    <a:pt x="644900" y="79019"/>
                  </a:lnTo>
                  <a:lnTo>
                    <a:pt x="686574" y="130865"/>
                  </a:lnTo>
                  <a:lnTo>
                    <a:pt x="692150" y="159544"/>
                  </a:lnTo>
                  <a:lnTo>
                    <a:pt x="686574" y="188222"/>
                  </a:lnTo>
                  <a:lnTo>
                    <a:pt x="644900" y="240068"/>
                  </a:lnTo>
                  <a:lnTo>
                    <a:pt x="610757" y="262336"/>
                  </a:lnTo>
                  <a:lnTo>
                    <a:pt x="569046" y="281565"/>
                  </a:lnTo>
                  <a:lnTo>
                    <a:pt x="520745" y="297305"/>
                  </a:lnTo>
                  <a:lnTo>
                    <a:pt x="466831" y="309106"/>
                  </a:lnTo>
                  <a:lnTo>
                    <a:pt x="408282" y="316517"/>
                  </a:lnTo>
                  <a:lnTo>
                    <a:pt x="346075" y="319088"/>
                  </a:lnTo>
                  <a:lnTo>
                    <a:pt x="283867" y="316517"/>
                  </a:lnTo>
                  <a:lnTo>
                    <a:pt x="225318" y="309106"/>
                  </a:lnTo>
                  <a:lnTo>
                    <a:pt x="171404" y="297305"/>
                  </a:lnTo>
                  <a:lnTo>
                    <a:pt x="123103" y="281565"/>
                  </a:lnTo>
                  <a:lnTo>
                    <a:pt x="81392" y="262336"/>
                  </a:lnTo>
                  <a:lnTo>
                    <a:pt x="47249" y="240068"/>
                  </a:lnTo>
                  <a:lnTo>
                    <a:pt x="5575" y="188222"/>
                  </a:lnTo>
                  <a:lnTo>
                    <a:pt x="0" y="15954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273714" y="2309811"/>
              <a:ext cx="551180" cy="0"/>
            </a:xfrm>
            <a:custGeom>
              <a:avLst/>
              <a:gdLst/>
              <a:ahLst/>
              <a:cxnLst/>
              <a:rect l="l" t="t" r="r" b="b"/>
              <a:pathLst>
                <a:path w="551179">
                  <a:moveTo>
                    <a:pt x="0" y="0"/>
                  </a:moveTo>
                  <a:lnTo>
                    <a:pt x="550863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006889" y="2330448"/>
              <a:ext cx="598805" cy="1022350"/>
            </a:xfrm>
            <a:custGeom>
              <a:avLst/>
              <a:gdLst/>
              <a:ahLst/>
              <a:cxnLst/>
              <a:rect l="l" t="t" r="r" b="b"/>
              <a:pathLst>
                <a:path w="598804" h="1022350">
                  <a:moveTo>
                    <a:pt x="0" y="1022350"/>
                  </a:moveTo>
                  <a:lnTo>
                    <a:pt x="59848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006889" y="2328860"/>
              <a:ext cx="574675" cy="30480"/>
            </a:xfrm>
            <a:custGeom>
              <a:avLst/>
              <a:gdLst/>
              <a:ahLst/>
              <a:cxnLst/>
              <a:rect l="l" t="t" r="r" b="b"/>
              <a:pathLst>
                <a:path w="574675" h="30480">
                  <a:moveTo>
                    <a:pt x="0" y="30163"/>
                  </a:moveTo>
                  <a:lnTo>
                    <a:pt x="574675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208252" y="2211386"/>
              <a:ext cx="1098550" cy="1135380"/>
            </a:xfrm>
            <a:custGeom>
              <a:avLst/>
              <a:gdLst/>
              <a:ahLst/>
              <a:cxnLst/>
              <a:rect l="l" t="t" r="r" b="b"/>
              <a:pathLst>
                <a:path w="1098550" h="1135379">
                  <a:moveTo>
                    <a:pt x="0" y="0"/>
                  </a:moveTo>
                  <a:lnTo>
                    <a:pt x="1068388" y="134938"/>
                  </a:lnTo>
                </a:path>
                <a:path w="1098550" h="1135379">
                  <a:moveTo>
                    <a:pt x="0" y="0"/>
                  </a:moveTo>
                  <a:lnTo>
                    <a:pt x="1098550" y="11350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208252" y="2346323"/>
              <a:ext cx="1068705" cy="1155700"/>
            </a:xfrm>
            <a:custGeom>
              <a:avLst/>
              <a:gdLst/>
              <a:ahLst/>
              <a:cxnLst/>
              <a:rect l="l" t="t" r="r" b="b"/>
              <a:pathLst>
                <a:path w="1068704" h="1155700">
                  <a:moveTo>
                    <a:pt x="0" y="1155700"/>
                  </a:moveTo>
                  <a:lnTo>
                    <a:pt x="1068388" y="996950"/>
                  </a:lnTo>
                </a:path>
                <a:path w="1068704" h="1155700">
                  <a:moveTo>
                    <a:pt x="0" y="1155700"/>
                  </a:moveTo>
                  <a:lnTo>
                    <a:pt x="106838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98864" y="2184398"/>
              <a:ext cx="692150" cy="319405"/>
            </a:xfrm>
            <a:custGeom>
              <a:avLst/>
              <a:gdLst/>
              <a:ahLst/>
              <a:cxnLst/>
              <a:rect l="l" t="t" r="r" b="b"/>
              <a:pathLst>
                <a:path w="692150" h="319405">
                  <a:moveTo>
                    <a:pt x="0" y="159544"/>
                  </a:moveTo>
                  <a:lnTo>
                    <a:pt x="21651" y="103873"/>
                  </a:lnTo>
                  <a:lnTo>
                    <a:pt x="81392" y="56751"/>
                  </a:lnTo>
                  <a:lnTo>
                    <a:pt x="123103" y="37522"/>
                  </a:lnTo>
                  <a:lnTo>
                    <a:pt x="171404" y="21782"/>
                  </a:lnTo>
                  <a:lnTo>
                    <a:pt x="225318" y="9981"/>
                  </a:lnTo>
                  <a:lnTo>
                    <a:pt x="283867" y="2570"/>
                  </a:lnTo>
                  <a:lnTo>
                    <a:pt x="346075" y="0"/>
                  </a:lnTo>
                  <a:lnTo>
                    <a:pt x="408282" y="2570"/>
                  </a:lnTo>
                  <a:lnTo>
                    <a:pt x="466831" y="9981"/>
                  </a:lnTo>
                  <a:lnTo>
                    <a:pt x="520745" y="21782"/>
                  </a:lnTo>
                  <a:lnTo>
                    <a:pt x="569046" y="37522"/>
                  </a:lnTo>
                  <a:lnTo>
                    <a:pt x="610757" y="56751"/>
                  </a:lnTo>
                  <a:lnTo>
                    <a:pt x="644900" y="79019"/>
                  </a:lnTo>
                  <a:lnTo>
                    <a:pt x="686574" y="130865"/>
                  </a:lnTo>
                  <a:lnTo>
                    <a:pt x="692150" y="159544"/>
                  </a:lnTo>
                  <a:lnTo>
                    <a:pt x="686574" y="188222"/>
                  </a:lnTo>
                  <a:lnTo>
                    <a:pt x="644900" y="240068"/>
                  </a:lnTo>
                  <a:lnTo>
                    <a:pt x="610757" y="262336"/>
                  </a:lnTo>
                  <a:lnTo>
                    <a:pt x="569046" y="281565"/>
                  </a:lnTo>
                  <a:lnTo>
                    <a:pt x="520745" y="297305"/>
                  </a:lnTo>
                  <a:lnTo>
                    <a:pt x="466831" y="309106"/>
                  </a:lnTo>
                  <a:lnTo>
                    <a:pt x="408282" y="316517"/>
                  </a:lnTo>
                  <a:lnTo>
                    <a:pt x="346075" y="319088"/>
                  </a:lnTo>
                  <a:lnTo>
                    <a:pt x="283867" y="316517"/>
                  </a:lnTo>
                  <a:lnTo>
                    <a:pt x="225318" y="309106"/>
                  </a:lnTo>
                  <a:lnTo>
                    <a:pt x="171404" y="297305"/>
                  </a:lnTo>
                  <a:lnTo>
                    <a:pt x="123103" y="281565"/>
                  </a:lnTo>
                  <a:lnTo>
                    <a:pt x="81392" y="262336"/>
                  </a:lnTo>
                  <a:lnTo>
                    <a:pt x="47249" y="240068"/>
                  </a:lnTo>
                  <a:lnTo>
                    <a:pt x="5575" y="188222"/>
                  </a:lnTo>
                  <a:lnTo>
                    <a:pt x="0" y="15954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319502" y="3184523"/>
              <a:ext cx="692150" cy="317500"/>
            </a:xfrm>
            <a:custGeom>
              <a:avLst/>
              <a:gdLst/>
              <a:ahLst/>
              <a:cxnLst/>
              <a:rect l="l" t="t" r="r" b="b"/>
              <a:pathLst>
                <a:path w="692150" h="317500">
                  <a:moveTo>
                    <a:pt x="0" y="158750"/>
                  </a:moveTo>
                  <a:lnTo>
                    <a:pt x="21651" y="103356"/>
                  </a:lnTo>
                  <a:lnTo>
                    <a:pt x="81392" y="56469"/>
                  </a:lnTo>
                  <a:lnTo>
                    <a:pt x="123103" y="37336"/>
                  </a:lnTo>
                  <a:lnTo>
                    <a:pt x="171404" y="21674"/>
                  </a:lnTo>
                  <a:lnTo>
                    <a:pt x="225318" y="9931"/>
                  </a:lnTo>
                  <a:lnTo>
                    <a:pt x="283867" y="2557"/>
                  </a:lnTo>
                  <a:lnTo>
                    <a:pt x="346075" y="0"/>
                  </a:lnTo>
                  <a:lnTo>
                    <a:pt x="408282" y="2557"/>
                  </a:lnTo>
                  <a:lnTo>
                    <a:pt x="466831" y="9931"/>
                  </a:lnTo>
                  <a:lnTo>
                    <a:pt x="520745" y="21674"/>
                  </a:lnTo>
                  <a:lnTo>
                    <a:pt x="569046" y="37336"/>
                  </a:lnTo>
                  <a:lnTo>
                    <a:pt x="610757" y="56469"/>
                  </a:lnTo>
                  <a:lnTo>
                    <a:pt x="644900" y="78625"/>
                  </a:lnTo>
                  <a:lnTo>
                    <a:pt x="686574" y="130214"/>
                  </a:lnTo>
                  <a:lnTo>
                    <a:pt x="692150" y="158750"/>
                  </a:lnTo>
                  <a:lnTo>
                    <a:pt x="686574" y="187285"/>
                  </a:lnTo>
                  <a:lnTo>
                    <a:pt x="644900" y="238874"/>
                  </a:lnTo>
                  <a:lnTo>
                    <a:pt x="610757" y="261030"/>
                  </a:lnTo>
                  <a:lnTo>
                    <a:pt x="569046" y="280163"/>
                  </a:lnTo>
                  <a:lnTo>
                    <a:pt x="520745" y="295825"/>
                  </a:lnTo>
                  <a:lnTo>
                    <a:pt x="466831" y="307568"/>
                  </a:lnTo>
                  <a:lnTo>
                    <a:pt x="408282" y="314942"/>
                  </a:lnTo>
                  <a:lnTo>
                    <a:pt x="346075" y="317500"/>
                  </a:lnTo>
                  <a:lnTo>
                    <a:pt x="283867" y="314942"/>
                  </a:lnTo>
                  <a:lnTo>
                    <a:pt x="225318" y="307568"/>
                  </a:lnTo>
                  <a:lnTo>
                    <a:pt x="171404" y="295825"/>
                  </a:lnTo>
                  <a:lnTo>
                    <a:pt x="123103" y="280163"/>
                  </a:lnTo>
                  <a:lnTo>
                    <a:pt x="81392" y="261030"/>
                  </a:lnTo>
                  <a:lnTo>
                    <a:pt x="47249" y="238874"/>
                  </a:lnTo>
                  <a:lnTo>
                    <a:pt x="5575" y="187285"/>
                  </a:lnTo>
                  <a:lnTo>
                    <a:pt x="0" y="1587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2702792" y="2450084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796829" y="2632964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661642" y="1971547"/>
            <a:ext cx="5334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i="1" spc="-15" baseline="9259" dirty="0">
                <a:latin typeface="Times New Roman"/>
                <a:cs typeface="Times New Roman"/>
              </a:rPr>
              <a:t>w</a:t>
            </a:r>
            <a:r>
              <a:rPr sz="1200" i="1" spc="-10" dirty="0">
                <a:latin typeface="Times New Roman"/>
                <a:cs typeface="Times New Roman"/>
              </a:rPr>
              <a:t>1,1,1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166342" y="2498852"/>
            <a:ext cx="974725" cy="11931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0">
              <a:lnSpc>
                <a:spcPct val="100000"/>
              </a:lnSpc>
              <a:spcBef>
                <a:spcPts val="100"/>
              </a:spcBef>
            </a:pPr>
            <a:r>
              <a:rPr sz="2700" i="1" spc="-15" baseline="9259" dirty="0">
                <a:latin typeface="Times New Roman"/>
                <a:cs typeface="Times New Roman"/>
              </a:rPr>
              <a:t>w</a:t>
            </a:r>
            <a:r>
              <a:rPr sz="1200" i="1" spc="-10" dirty="0">
                <a:latin typeface="Times New Roman"/>
                <a:cs typeface="Times New Roman"/>
              </a:rPr>
              <a:t>1,1,k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800"/>
              </a:spcBef>
            </a:pPr>
            <a:r>
              <a:rPr sz="2700" i="1" spc="-15" baseline="9259" dirty="0">
                <a:latin typeface="Times New Roman"/>
                <a:cs typeface="Times New Roman"/>
              </a:rPr>
              <a:t>w</a:t>
            </a:r>
            <a:r>
              <a:rPr sz="1200" i="1" spc="-10" dirty="0">
                <a:latin typeface="Times New Roman"/>
                <a:cs typeface="Times New Roman"/>
              </a:rPr>
              <a:t>1,u,1</a:t>
            </a:r>
            <a:endParaRPr sz="1200">
              <a:latin typeface="Times New Roman"/>
              <a:cs typeface="Times New Roman"/>
            </a:endParaRPr>
          </a:p>
          <a:p>
            <a:pPr marL="487045">
              <a:lnSpc>
                <a:spcPct val="100000"/>
              </a:lnSpc>
              <a:spcBef>
                <a:spcPts val="910"/>
              </a:spcBef>
            </a:pPr>
            <a:r>
              <a:rPr sz="2700" i="1" spc="-15" baseline="9259" dirty="0">
                <a:latin typeface="Times New Roman"/>
                <a:cs typeface="Times New Roman"/>
              </a:rPr>
              <a:t>w</a:t>
            </a:r>
            <a:r>
              <a:rPr sz="1200" i="1" spc="-10" dirty="0">
                <a:latin typeface="Times New Roman"/>
                <a:cs typeface="Times New Roman"/>
              </a:rPr>
              <a:t>1,u,k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096742" y="1989835"/>
            <a:ext cx="5334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i="1" spc="-15" baseline="9259" dirty="0">
                <a:latin typeface="Times New Roman"/>
                <a:cs typeface="Times New Roman"/>
              </a:rPr>
              <a:t>w</a:t>
            </a:r>
            <a:r>
              <a:rPr sz="1200" i="1" spc="-10" dirty="0">
                <a:latin typeface="Times New Roman"/>
                <a:cs typeface="Times New Roman"/>
              </a:rPr>
              <a:t>2,1,1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439642" y="2876803"/>
            <a:ext cx="4997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i="1" spc="-15" baseline="9259" dirty="0">
                <a:latin typeface="Times New Roman"/>
                <a:cs typeface="Times New Roman"/>
              </a:rPr>
              <a:t>w</a:t>
            </a:r>
            <a:r>
              <a:rPr sz="1200" i="1" spc="-10" dirty="0">
                <a:latin typeface="Times New Roman"/>
                <a:cs typeface="Times New Roman"/>
              </a:rPr>
              <a:t>2,1,j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099917" y="3358388"/>
            <a:ext cx="4921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i="1" spc="-15" baseline="9259" dirty="0">
                <a:latin typeface="Times New Roman"/>
                <a:cs typeface="Times New Roman"/>
              </a:rPr>
              <a:t>w</a:t>
            </a:r>
            <a:r>
              <a:rPr sz="1200" i="1" spc="-10" dirty="0">
                <a:latin typeface="Times New Roman"/>
                <a:cs typeface="Times New Roman"/>
              </a:rPr>
              <a:t>2,k,j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433167" y="2501900"/>
            <a:ext cx="8305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600" spc="-15" baseline="-17361" dirty="0">
                <a:latin typeface="Times New Roman"/>
                <a:cs typeface="Times New Roman"/>
              </a:rPr>
              <a:t>…</a:t>
            </a:r>
            <a:r>
              <a:rPr sz="2700" i="1" spc="-15" baseline="9259" dirty="0">
                <a:latin typeface="Times New Roman"/>
                <a:cs typeface="Times New Roman"/>
              </a:rPr>
              <a:t>w</a:t>
            </a:r>
            <a:r>
              <a:rPr sz="1200" i="1" spc="-10" dirty="0">
                <a:latin typeface="Times New Roman"/>
                <a:cs typeface="Times New Roman"/>
              </a:rPr>
              <a:t>2,k,1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620740" y="1959355"/>
            <a:ext cx="254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y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676304" y="3020059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284826" y="3132835"/>
            <a:ext cx="5613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05459" algn="l"/>
              </a:tabLst>
            </a:pP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200" i="1" u="sng" spc="-5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j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814292" y="2130044"/>
            <a:ext cx="2794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S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833342" y="3178555"/>
            <a:ext cx="2457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S</a:t>
            </a:r>
            <a:r>
              <a:rPr sz="1800" spc="-37" baseline="-13888" dirty="0">
                <a:latin typeface="Times New Roman"/>
                <a:cs typeface="Times New Roman"/>
              </a:rPr>
              <a:t>j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525242" y="2172715"/>
            <a:ext cx="317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O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509367" y="3175508"/>
            <a:ext cx="317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O</a:t>
            </a:r>
            <a:r>
              <a:rPr sz="1800" spc="-37" baseline="-13888" dirty="0">
                <a:latin typeface="Times New Roman"/>
                <a:cs typeface="Times New Roman"/>
              </a:rPr>
              <a:t>k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50240" y="3748758"/>
            <a:ext cx="7715884" cy="1003935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marL="321945" indent="-283845">
              <a:lnSpc>
                <a:spcPct val="100000"/>
              </a:lnSpc>
              <a:spcBef>
                <a:spcPts val="640"/>
              </a:spcBef>
              <a:buChar char="•"/>
              <a:tabLst>
                <a:tab pos="321945" algn="l"/>
                <a:tab pos="322580" algn="l"/>
              </a:tabLst>
            </a:pPr>
            <a:r>
              <a:rPr sz="2000" dirty="0">
                <a:latin typeface="Times New Roman"/>
                <a:cs typeface="Times New Roman"/>
              </a:rPr>
              <a:t>¿Qué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buscamos?</a:t>
            </a:r>
            <a:endParaRPr sz="2000">
              <a:latin typeface="Times New Roman"/>
              <a:cs typeface="Times New Roman"/>
            </a:endParaRPr>
          </a:p>
          <a:p>
            <a:pPr marL="798195" marR="68580" indent="-285750">
              <a:lnSpc>
                <a:spcPts val="2110"/>
              </a:lnSpc>
              <a:spcBef>
                <a:spcPts val="600"/>
              </a:spcBef>
              <a:tabLst>
                <a:tab pos="798195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spc="-20" dirty="0">
                <a:latin typeface="Times New Roman"/>
                <a:cs typeface="Times New Roman"/>
              </a:rPr>
              <a:t>Valores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pesos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w</a:t>
            </a:r>
            <a:r>
              <a:rPr sz="1800" i="1" baseline="-13888" dirty="0">
                <a:latin typeface="Times New Roman"/>
                <a:cs typeface="Times New Roman"/>
              </a:rPr>
              <a:t>i,k,j</a:t>
            </a:r>
            <a:r>
              <a:rPr sz="1800" i="1" spc="209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solidFill>
                  <a:srgbClr val="191966"/>
                </a:solidFill>
                <a:latin typeface="Times New Roman"/>
                <a:cs typeface="Times New Roman"/>
              </a:rPr>
              <a:t>minimicen</a:t>
            </a:r>
            <a:r>
              <a:rPr sz="1800" b="1" spc="-10" dirty="0">
                <a:solidFill>
                  <a:srgbClr val="191966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error</a:t>
            </a:r>
            <a:r>
              <a:rPr sz="1800" spc="-10" dirty="0">
                <a:latin typeface="Times New Roman"/>
                <a:cs typeface="Times New Roman"/>
              </a:rPr>
              <a:t> (cuadratico </a:t>
            </a:r>
            <a:r>
              <a:rPr sz="1800" dirty="0">
                <a:latin typeface="Times New Roman"/>
                <a:cs typeface="Times New Roman"/>
              </a:rPr>
              <a:t>promedio)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salidas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sobre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entrenamiento: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696720" y="5881623"/>
            <a:ext cx="54483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51484" algn="l"/>
              </a:tabLst>
            </a:pPr>
            <a:r>
              <a:rPr sz="1300" i="1" spc="204" dirty="0">
                <a:latin typeface="Cambria Math"/>
                <a:cs typeface="Cambria Math"/>
              </a:rPr>
              <a:t>!</a:t>
            </a:r>
            <a:r>
              <a:rPr sz="1300" i="1" dirty="0">
                <a:latin typeface="Cambria Math"/>
                <a:cs typeface="Cambria Math"/>
              </a:rPr>
              <a:t>	</a:t>
            </a:r>
            <a:r>
              <a:rPr sz="1300" i="1" spc="204" dirty="0">
                <a:latin typeface="Cambria Math"/>
                <a:cs typeface="Cambria Math"/>
              </a:rPr>
              <a:t>!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125219" y="5772403"/>
            <a:ext cx="7162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323215" algn="l"/>
              </a:tabLst>
            </a:pPr>
            <a:r>
              <a:rPr sz="1800" spc="-50" dirty="0">
                <a:latin typeface="Cambria Math"/>
                <a:cs typeface="Cambria Math"/>
              </a:rPr>
              <a:t>–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160" dirty="0">
                <a:latin typeface="Cambria Math"/>
                <a:cs typeface="Cambria Math"/>
              </a:rPr>
              <a:t>"#</a:t>
            </a:r>
            <a:r>
              <a:rPr sz="1950" i="1" spc="240" baseline="27777" dirty="0">
                <a:latin typeface="Cambria Math"/>
                <a:cs typeface="Cambria Math"/>
              </a:rPr>
              <a:t>"</a:t>
            </a:r>
            <a:r>
              <a:rPr sz="1950" i="1" spc="397" baseline="27777" dirty="0">
                <a:latin typeface="Cambria Math"/>
                <a:cs typeface="Cambria Math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 </a:t>
            </a:r>
            <a:r>
              <a:rPr sz="1800" spc="300" dirty="0">
                <a:latin typeface="Cambria Math"/>
                <a:cs typeface="Cambria Math"/>
              </a:rPr>
              <a:t>"</a:t>
            </a:r>
            <a:r>
              <a:rPr sz="1950" i="1" spc="450" baseline="27777" dirty="0">
                <a:latin typeface="Cambria Math"/>
                <a:cs typeface="Cambria Math"/>
              </a:rPr>
              <a:t>"</a:t>
            </a:r>
            <a:r>
              <a:rPr sz="1950" i="1" spc="397" baseline="27777" dirty="0">
                <a:latin typeface="Cambria Math"/>
                <a:cs typeface="Cambria Math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son 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deseado 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obtenido 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 </a:t>
            </a:r>
            <a:r>
              <a:rPr sz="1800" i="1" dirty="0">
                <a:latin typeface="Times New Roman"/>
                <a:cs typeface="Times New Roman"/>
              </a:rPr>
              <a:t>v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la </a:t>
            </a:r>
            <a:r>
              <a:rPr sz="1800" spc="-10" dirty="0">
                <a:latin typeface="Times New Roman"/>
                <a:cs typeface="Times New Roman"/>
              </a:rPr>
              <a:t>salida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410969" y="6052820"/>
            <a:ext cx="153924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 neurona </a:t>
            </a:r>
            <a:r>
              <a:rPr sz="1800" i="1" spc="-25" dirty="0">
                <a:latin typeface="Times New Roman"/>
                <a:cs typeface="Times New Roman"/>
              </a:rPr>
              <a:t>S</a:t>
            </a:r>
            <a:r>
              <a:rPr sz="1800" i="1" spc="-37" baseline="-13888" dirty="0">
                <a:latin typeface="Times New Roman"/>
                <a:cs typeface="Times New Roman"/>
              </a:rPr>
              <a:t>s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834565" y="4790440"/>
            <a:ext cx="135001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97890" algn="l"/>
                <a:tab pos="1259205" algn="l"/>
              </a:tabLst>
            </a:pPr>
            <a:r>
              <a:rPr sz="1300" i="1" spc="-375" dirty="0">
                <a:latin typeface="Cambria Math"/>
                <a:cs typeface="Cambria Math"/>
              </a:rPr>
              <a:t>%</a:t>
            </a:r>
            <a:r>
              <a:rPr sz="1300" i="1" dirty="0">
                <a:latin typeface="Cambria Math"/>
                <a:cs typeface="Cambria Math"/>
              </a:rPr>
              <a:t>	</a:t>
            </a:r>
            <a:r>
              <a:rPr sz="1300" i="1" spc="-375" dirty="0">
                <a:latin typeface="Cambria Math"/>
                <a:cs typeface="Cambria Math"/>
              </a:rPr>
              <a:t>%</a:t>
            </a:r>
            <a:r>
              <a:rPr sz="1300" i="1" dirty="0">
                <a:latin typeface="Cambria Math"/>
                <a:cs typeface="Cambria Math"/>
              </a:rPr>
              <a:t>	</a:t>
            </a:r>
            <a:r>
              <a:rPr sz="1300" i="1" spc="-340" dirty="0">
                <a:latin typeface="Cambria Math"/>
                <a:cs typeface="Cambria Math"/>
              </a:rPr>
              <a:t>&amp;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237661" y="5043423"/>
            <a:ext cx="11938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220" dirty="0">
                <a:latin typeface="Cambria Math"/>
                <a:cs typeface="Cambria Math"/>
              </a:rPr>
              <a:t>"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4321860" y="5230018"/>
            <a:ext cx="127000" cy="12700"/>
          </a:xfrm>
          <a:custGeom>
            <a:avLst/>
            <a:gdLst/>
            <a:ahLst/>
            <a:cxnLst/>
            <a:rect l="l" t="t" r="r" b="b"/>
            <a:pathLst>
              <a:path w="127000" h="12700">
                <a:moveTo>
                  <a:pt x="127000" y="0"/>
                </a:moveTo>
                <a:lnTo>
                  <a:pt x="0" y="0"/>
                </a:lnTo>
                <a:lnTo>
                  <a:pt x="0" y="12700"/>
                </a:lnTo>
                <a:lnTo>
                  <a:pt x="127000" y="1270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4312716" y="4891532"/>
            <a:ext cx="1524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679113" y="5174488"/>
            <a:ext cx="10541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254" dirty="0">
                <a:latin typeface="Cambria Math"/>
                <a:cs typeface="Cambria Math"/>
              </a:rPr>
              <a:t>!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698034" y="5043423"/>
            <a:ext cx="3746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66065" algn="l"/>
              </a:tabLst>
            </a:pPr>
            <a:r>
              <a:rPr sz="1300" i="1" spc="165" dirty="0">
                <a:latin typeface="Cambria Math"/>
                <a:cs typeface="Cambria Math"/>
              </a:rPr>
              <a:t>"</a:t>
            </a:r>
            <a:r>
              <a:rPr sz="1300" i="1" dirty="0">
                <a:latin typeface="Cambria Math"/>
                <a:cs typeface="Cambria Math"/>
              </a:rPr>
              <a:t>	</a:t>
            </a:r>
            <a:r>
              <a:rPr sz="1300" i="1" spc="390" dirty="0">
                <a:latin typeface="Cambria Math"/>
                <a:cs typeface="Cambria Math"/>
              </a:rPr>
              <a:t>'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732328" y="5418328"/>
            <a:ext cx="327914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97890" algn="l"/>
                <a:tab pos="2611120" algn="l"/>
              </a:tabLst>
            </a:pPr>
            <a:r>
              <a:rPr sz="1300" i="1" spc="135" dirty="0">
                <a:latin typeface="Cambria Math"/>
                <a:cs typeface="Cambria Math"/>
              </a:rPr>
              <a:t>"#$</a:t>
            </a:r>
            <a:r>
              <a:rPr sz="1300" i="1" dirty="0">
                <a:latin typeface="Cambria Math"/>
                <a:cs typeface="Cambria Math"/>
              </a:rPr>
              <a:t>	</a:t>
            </a:r>
            <a:r>
              <a:rPr sz="1300" i="1" spc="160" dirty="0">
                <a:latin typeface="Cambria Math"/>
                <a:cs typeface="Cambria Math"/>
              </a:rPr>
              <a:t>"#$</a:t>
            </a:r>
            <a:r>
              <a:rPr sz="1300" i="1" spc="25" dirty="0">
                <a:latin typeface="Cambria Math"/>
                <a:cs typeface="Cambria Math"/>
              </a:rPr>
              <a:t> </a:t>
            </a:r>
            <a:r>
              <a:rPr sz="1300" i="1" spc="145" dirty="0">
                <a:latin typeface="Cambria Math"/>
                <a:cs typeface="Cambria Math"/>
              </a:rPr>
              <a:t>!#$</a:t>
            </a:r>
            <a:r>
              <a:rPr sz="1300" i="1" dirty="0">
                <a:latin typeface="Cambria Math"/>
                <a:cs typeface="Cambria Math"/>
              </a:rPr>
              <a:t>	</a:t>
            </a:r>
            <a:r>
              <a:rPr sz="1300" i="1" spc="160" dirty="0">
                <a:latin typeface="Cambria Math"/>
                <a:cs typeface="Cambria Math"/>
              </a:rPr>
              <a:t>"#$</a:t>
            </a:r>
            <a:r>
              <a:rPr sz="1300" i="1" spc="25" dirty="0">
                <a:latin typeface="Cambria Math"/>
                <a:cs typeface="Cambria Math"/>
              </a:rPr>
              <a:t> </a:t>
            </a:r>
            <a:r>
              <a:rPr sz="1300" i="1" spc="145" dirty="0">
                <a:latin typeface="Cambria Math"/>
                <a:cs typeface="Cambria Math"/>
              </a:rPr>
              <a:t>!#$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433047" y="4790440"/>
            <a:ext cx="464184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73380" algn="l"/>
              </a:tabLst>
            </a:pPr>
            <a:r>
              <a:rPr sz="1300" i="1" spc="-375" dirty="0">
                <a:latin typeface="Cambria Math"/>
                <a:cs typeface="Cambria Math"/>
              </a:rPr>
              <a:t>%</a:t>
            </a:r>
            <a:r>
              <a:rPr sz="1300" i="1" dirty="0">
                <a:latin typeface="Cambria Math"/>
                <a:cs typeface="Cambria Math"/>
              </a:rPr>
              <a:t>	</a:t>
            </a:r>
            <a:r>
              <a:rPr sz="1300" i="1" spc="-340" dirty="0">
                <a:latin typeface="Cambria Math"/>
                <a:cs typeface="Cambria Math"/>
              </a:rPr>
              <a:t>&amp;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6036360" y="5230018"/>
            <a:ext cx="127000" cy="12700"/>
          </a:xfrm>
          <a:custGeom>
            <a:avLst/>
            <a:gdLst/>
            <a:ahLst/>
            <a:cxnLst/>
            <a:rect l="l" t="t" r="r" b="b"/>
            <a:pathLst>
              <a:path w="127000" h="12700">
                <a:moveTo>
                  <a:pt x="127000" y="0"/>
                </a:moveTo>
                <a:lnTo>
                  <a:pt x="0" y="0"/>
                </a:lnTo>
                <a:lnTo>
                  <a:pt x="0" y="12700"/>
                </a:lnTo>
                <a:lnTo>
                  <a:pt x="127000" y="1270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6025438" y="4891532"/>
            <a:ext cx="1524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312716" y="5217667"/>
            <a:ext cx="186499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725295" algn="l"/>
              </a:tabLst>
            </a:pPr>
            <a:r>
              <a:rPr sz="1800" spc="-50" dirty="0">
                <a:latin typeface="Cambria Math"/>
                <a:cs typeface="Cambria Math"/>
              </a:rPr>
              <a:t>2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50" dirty="0">
                <a:latin typeface="Cambria Math"/>
                <a:cs typeface="Cambria Math"/>
              </a:rPr>
              <a:t>2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6223330" y="5135083"/>
            <a:ext cx="1045210" cy="212090"/>
          </a:xfrm>
          <a:custGeom>
            <a:avLst/>
            <a:gdLst/>
            <a:ahLst/>
            <a:cxnLst/>
            <a:rect l="l" t="t" r="r" b="b"/>
            <a:pathLst>
              <a:path w="1045209" h="212089">
                <a:moveTo>
                  <a:pt x="977192" y="0"/>
                </a:moveTo>
                <a:lnTo>
                  <a:pt x="974178" y="8595"/>
                </a:lnTo>
                <a:lnTo>
                  <a:pt x="986436" y="13914"/>
                </a:lnTo>
                <a:lnTo>
                  <a:pt x="996977" y="21277"/>
                </a:lnTo>
                <a:lnTo>
                  <a:pt x="1018381" y="55409"/>
                </a:lnTo>
                <a:lnTo>
                  <a:pt x="1025413" y="104811"/>
                </a:lnTo>
                <a:lnTo>
                  <a:pt x="1024628" y="123487"/>
                </a:lnTo>
                <a:lnTo>
                  <a:pt x="1012855" y="169217"/>
                </a:lnTo>
                <a:lnTo>
                  <a:pt x="986579" y="197806"/>
                </a:lnTo>
                <a:lnTo>
                  <a:pt x="974514" y="203150"/>
                </a:lnTo>
                <a:lnTo>
                  <a:pt x="977192" y="211745"/>
                </a:lnTo>
                <a:lnTo>
                  <a:pt x="1017648" y="187708"/>
                </a:lnTo>
                <a:lnTo>
                  <a:pt x="1040370" y="143335"/>
                </a:lnTo>
                <a:lnTo>
                  <a:pt x="1044723" y="105928"/>
                </a:lnTo>
                <a:lnTo>
                  <a:pt x="1043631" y="86516"/>
                </a:lnTo>
                <a:lnTo>
                  <a:pt x="1027254" y="37114"/>
                </a:lnTo>
                <a:lnTo>
                  <a:pt x="992544" y="5542"/>
                </a:lnTo>
                <a:lnTo>
                  <a:pt x="977192" y="0"/>
                </a:lnTo>
                <a:close/>
              </a:path>
              <a:path w="1045209" h="212089">
                <a:moveTo>
                  <a:pt x="67530" y="0"/>
                </a:moveTo>
                <a:lnTo>
                  <a:pt x="27148" y="24099"/>
                </a:lnTo>
                <a:lnTo>
                  <a:pt x="4367" y="68577"/>
                </a:lnTo>
                <a:lnTo>
                  <a:pt x="0" y="105928"/>
                </a:lnTo>
                <a:lnTo>
                  <a:pt x="1088" y="125381"/>
                </a:lnTo>
                <a:lnTo>
                  <a:pt x="17412" y="174743"/>
                </a:lnTo>
                <a:lnTo>
                  <a:pt x="52134" y="206209"/>
                </a:lnTo>
                <a:lnTo>
                  <a:pt x="67530" y="211745"/>
                </a:lnTo>
                <a:lnTo>
                  <a:pt x="70210" y="203150"/>
                </a:lnTo>
                <a:lnTo>
                  <a:pt x="58145" y="197806"/>
                </a:lnTo>
                <a:lnTo>
                  <a:pt x="47732" y="190369"/>
                </a:lnTo>
                <a:lnTo>
                  <a:pt x="26374" y="155690"/>
                </a:lnTo>
                <a:lnTo>
                  <a:pt x="19311" y="104811"/>
                </a:lnTo>
                <a:lnTo>
                  <a:pt x="20096" y="86747"/>
                </a:lnTo>
                <a:lnTo>
                  <a:pt x="31868" y="42137"/>
                </a:lnTo>
                <a:lnTo>
                  <a:pt x="58332" y="13914"/>
                </a:lnTo>
                <a:lnTo>
                  <a:pt x="70544" y="8595"/>
                </a:lnTo>
                <a:lnTo>
                  <a:pt x="675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6545757" y="5174488"/>
            <a:ext cx="10541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254" dirty="0">
                <a:latin typeface="Cambria Math"/>
                <a:cs typeface="Cambria Math"/>
              </a:rPr>
              <a:t>!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552996" y="5043423"/>
            <a:ext cx="11938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220" dirty="0">
                <a:latin typeface="Cambria Math"/>
                <a:cs typeface="Cambria Math"/>
              </a:rPr>
              <a:t>"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992236" y="5065267"/>
            <a:ext cx="50819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428750" algn="l"/>
                <a:tab pos="2498090" algn="l"/>
                <a:tab pos="3141345" algn="l"/>
                <a:tab pos="4305300" algn="l"/>
                <a:tab pos="4731385" algn="l"/>
              </a:tabLst>
            </a:pPr>
            <a:r>
              <a:rPr sz="1800" spc="-240" dirty="0">
                <a:latin typeface="Cambria Math"/>
                <a:cs typeface="Cambria Math"/>
              </a:rPr>
              <a:t>$%%</a:t>
            </a:r>
            <a:r>
              <a:rPr sz="1800" spc="155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=</a:t>
            </a:r>
            <a:r>
              <a:rPr sz="1800" spc="155" dirty="0">
                <a:latin typeface="Cambria Math"/>
                <a:cs typeface="Cambria Math"/>
              </a:rPr>
              <a:t> </a:t>
            </a:r>
            <a:r>
              <a:rPr sz="1800" spc="1955" dirty="0">
                <a:latin typeface="Cambria Math"/>
                <a:cs typeface="Cambria Math"/>
              </a:rPr>
              <a:t>'</a:t>
            </a:r>
            <a:r>
              <a:rPr sz="1800" spc="-45" dirty="0">
                <a:latin typeface="Cambria Math"/>
                <a:cs typeface="Cambria Math"/>
              </a:rPr>
              <a:t> </a:t>
            </a:r>
            <a:r>
              <a:rPr sz="1800" spc="155" dirty="0">
                <a:latin typeface="Cambria Math"/>
                <a:cs typeface="Cambria Math"/>
              </a:rPr>
              <a:t>$</a:t>
            </a:r>
            <a:r>
              <a:rPr sz="1800" dirty="0">
                <a:latin typeface="Cambria Math"/>
                <a:cs typeface="Cambria Math"/>
              </a:rPr>
              <a:t>	=</a:t>
            </a:r>
            <a:r>
              <a:rPr sz="1800" spc="-45" dirty="0">
                <a:latin typeface="Cambria Math"/>
                <a:cs typeface="Cambria Math"/>
              </a:rPr>
              <a:t> </a:t>
            </a:r>
            <a:r>
              <a:rPr sz="1800" spc="1955" dirty="0">
                <a:latin typeface="Cambria Math"/>
                <a:cs typeface="Cambria Math"/>
              </a:rPr>
              <a:t>'</a:t>
            </a:r>
            <a:r>
              <a:rPr sz="1800" spc="-50" dirty="0">
                <a:latin typeface="Cambria Math"/>
                <a:cs typeface="Cambria Math"/>
              </a:rPr>
              <a:t> </a:t>
            </a:r>
            <a:r>
              <a:rPr sz="1800" spc="1905" dirty="0">
                <a:latin typeface="Cambria Math"/>
                <a:cs typeface="Cambria Math"/>
              </a:rPr>
              <a:t>'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75" dirty="0">
                <a:latin typeface="Cambria Math"/>
                <a:cs typeface="Cambria Math"/>
              </a:rPr>
              <a:t>(+</a:t>
            </a:r>
            <a:r>
              <a:rPr sz="1800" spc="225" dirty="0">
                <a:latin typeface="Cambria Math"/>
                <a:cs typeface="Cambria Math"/>
              </a:rPr>
              <a:t> </a:t>
            </a:r>
            <a:r>
              <a:rPr sz="1800" spc="-50" dirty="0">
                <a:latin typeface="Cambria Math"/>
                <a:cs typeface="Cambria Math"/>
              </a:rPr>
              <a:t>)</a:t>
            </a:r>
            <a:r>
              <a:rPr sz="1800" dirty="0">
                <a:latin typeface="Cambria Math"/>
                <a:cs typeface="Cambria Math"/>
              </a:rPr>
              <a:t>	=</a:t>
            </a:r>
            <a:r>
              <a:rPr sz="1800" spc="-45" dirty="0">
                <a:latin typeface="Cambria Math"/>
                <a:cs typeface="Cambria Math"/>
              </a:rPr>
              <a:t> </a:t>
            </a:r>
            <a:r>
              <a:rPr sz="1800" spc="1955" dirty="0">
                <a:latin typeface="Cambria Math"/>
                <a:cs typeface="Cambria Math"/>
              </a:rPr>
              <a:t>'</a:t>
            </a:r>
            <a:r>
              <a:rPr sz="1800" spc="-50" dirty="0">
                <a:latin typeface="Cambria Math"/>
                <a:cs typeface="Cambria Math"/>
              </a:rPr>
              <a:t> </a:t>
            </a:r>
            <a:r>
              <a:rPr sz="1800" spc="1905" dirty="0">
                <a:latin typeface="Cambria Math"/>
                <a:cs typeface="Cambria Math"/>
              </a:rPr>
              <a:t>'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85" dirty="0">
                <a:latin typeface="Cambria Math"/>
                <a:cs typeface="Cambria Math"/>
              </a:rPr>
              <a:t>"#</a:t>
            </a:r>
            <a:r>
              <a:rPr sz="1800" dirty="0">
                <a:latin typeface="Cambria Math"/>
                <a:cs typeface="Cambria Math"/>
              </a:rPr>
              <a:t>	−</a:t>
            </a:r>
            <a:r>
              <a:rPr sz="1800" spc="-5" dirty="0">
                <a:latin typeface="Cambria Math"/>
                <a:cs typeface="Cambria Math"/>
              </a:rPr>
              <a:t> </a:t>
            </a:r>
            <a:r>
              <a:rPr sz="1800" spc="90" dirty="0">
                <a:latin typeface="Cambria Math"/>
                <a:cs typeface="Cambria Math"/>
              </a:rPr>
              <a:t>"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7041946" y="5174488"/>
            <a:ext cx="10541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254" dirty="0">
                <a:latin typeface="Cambria Math"/>
                <a:cs typeface="Cambria Math"/>
              </a:rPr>
              <a:t>!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7073188" y="5043423"/>
            <a:ext cx="32321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215" dirty="0">
                <a:latin typeface="Cambria Math"/>
                <a:cs typeface="Cambria Math"/>
              </a:rPr>
              <a:t>"</a:t>
            </a:r>
            <a:r>
              <a:rPr sz="1300" i="1" spc="140" dirty="0">
                <a:latin typeface="Cambria Math"/>
                <a:cs typeface="Cambria Math"/>
              </a:rPr>
              <a:t>  </a:t>
            </a:r>
            <a:r>
              <a:rPr sz="1300" i="1" spc="380" dirty="0">
                <a:latin typeface="Cambria Math"/>
                <a:cs typeface="Cambria Math"/>
              </a:rPr>
              <a:t>'</a:t>
            </a:r>
            <a:endParaRPr sz="1300">
              <a:latin typeface="Cambria Math"/>
              <a:cs typeface="Cambria Math"/>
            </a:endParaRPr>
          </a:p>
        </p:txBody>
      </p:sp>
      <p:pic>
        <p:nvPicPr>
          <p:cNvPr id="60" name="object 6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61" name="object 61"/>
          <p:cNvSpPr txBox="1"/>
          <p:nvPr/>
        </p:nvSpPr>
        <p:spPr>
          <a:xfrm>
            <a:off x="6617652" y="6375963"/>
            <a:ext cx="2032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27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32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546100" y="3984625"/>
            <a:ext cx="7508875" cy="441325"/>
            <a:chOff x="546100" y="3984625"/>
            <a:chExt cx="7508875" cy="441325"/>
          </a:xfrm>
        </p:grpSpPr>
        <p:sp>
          <p:nvSpPr>
            <p:cNvPr id="8" name="object 8"/>
            <p:cNvSpPr/>
            <p:nvPr/>
          </p:nvSpPr>
          <p:spPr>
            <a:xfrm>
              <a:off x="552450" y="3990975"/>
              <a:ext cx="7496175" cy="428625"/>
            </a:xfrm>
            <a:custGeom>
              <a:avLst/>
              <a:gdLst/>
              <a:ahLst/>
              <a:cxnLst/>
              <a:rect l="l" t="t" r="r" b="b"/>
              <a:pathLst>
                <a:path w="7496175" h="428625">
                  <a:moveTo>
                    <a:pt x="7424738" y="0"/>
                  </a:moveTo>
                  <a:lnTo>
                    <a:pt x="71436" y="0"/>
                  </a:lnTo>
                  <a:lnTo>
                    <a:pt x="43630" y="5613"/>
                  </a:lnTo>
                  <a:lnTo>
                    <a:pt x="20923" y="20923"/>
                  </a:lnTo>
                  <a:lnTo>
                    <a:pt x="5613" y="43630"/>
                  </a:lnTo>
                  <a:lnTo>
                    <a:pt x="0" y="71437"/>
                  </a:lnTo>
                  <a:lnTo>
                    <a:pt x="0" y="357187"/>
                  </a:lnTo>
                  <a:lnTo>
                    <a:pt x="5613" y="384994"/>
                  </a:lnTo>
                  <a:lnTo>
                    <a:pt x="20923" y="407701"/>
                  </a:lnTo>
                  <a:lnTo>
                    <a:pt x="43630" y="423011"/>
                  </a:lnTo>
                  <a:lnTo>
                    <a:pt x="71436" y="428625"/>
                  </a:lnTo>
                  <a:lnTo>
                    <a:pt x="7424738" y="428625"/>
                  </a:lnTo>
                  <a:lnTo>
                    <a:pt x="7452544" y="423011"/>
                  </a:lnTo>
                  <a:lnTo>
                    <a:pt x="7475251" y="407701"/>
                  </a:lnTo>
                  <a:lnTo>
                    <a:pt x="7490561" y="384994"/>
                  </a:lnTo>
                  <a:lnTo>
                    <a:pt x="7496175" y="357187"/>
                  </a:lnTo>
                  <a:lnTo>
                    <a:pt x="7496175" y="71437"/>
                  </a:lnTo>
                  <a:lnTo>
                    <a:pt x="7490561" y="43630"/>
                  </a:lnTo>
                  <a:lnTo>
                    <a:pt x="7475251" y="20923"/>
                  </a:lnTo>
                  <a:lnTo>
                    <a:pt x="7452544" y="5613"/>
                  </a:lnTo>
                  <a:lnTo>
                    <a:pt x="7424738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52450" y="3990975"/>
              <a:ext cx="7496175" cy="428625"/>
            </a:xfrm>
            <a:custGeom>
              <a:avLst/>
              <a:gdLst/>
              <a:ahLst/>
              <a:cxnLst/>
              <a:rect l="l" t="t" r="r" b="b"/>
              <a:pathLst>
                <a:path w="7496175" h="428625">
                  <a:moveTo>
                    <a:pt x="0" y="71437"/>
                  </a:moveTo>
                  <a:lnTo>
                    <a:pt x="5613" y="43630"/>
                  </a:lnTo>
                  <a:lnTo>
                    <a:pt x="20923" y="20923"/>
                  </a:lnTo>
                  <a:lnTo>
                    <a:pt x="43630" y="5613"/>
                  </a:lnTo>
                  <a:lnTo>
                    <a:pt x="71436" y="0"/>
                  </a:lnTo>
                  <a:lnTo>
                    <a:pt x="7424739" y="0"/>
                  </a:lnTo>
                  <a:lnTo>
                    <a:pt x="7452545" y="5613"/>
                  </a:lnTo>
                  <a:lnTo>
                    <a:pt x="7475251" y="20923"/>
                  </a:lnTo>
                  <a:lnTo>
                    <a:pt x="7490561" y="43630"/>
                  </a:lnTo>
                  <a:lnTo>
                    <a:pt x="7496175" y="71437"/>
                  </a:lnTo>
                  <a:lnTo>
                    <a:pt x="7496175" y="357187"/>
                  </a:lnTo>
                  <a:lnTo>
                    <a:pt x="7490561" y="384994"/>
                  </a:lnTo>
                  <a:lnTo>
                    <a:pt x="7475251" y="407701"/>
                  </a:lnTo>
                  <a:lnTo>
                    <a:pt x="7452545" y="423011"/>
                  </a:lnTo>
                  <a:lnTo>
                    <a:pt x="7424739" y="428625"/>
                  </a:lnTo>
                  <a:lnTo>
                    <a:pt x="71436" y="428625"/>
                  </a:lnTo>
                  <a:lnTo>
                    <a:pt x="43630" y="423011"/>
                  </a:lnTo>
                  <a:lnTo>
                    <a:pt x="20923" y="407701"/>
                  </a:lnTo>
                  <a:lnTo>
                    <a:pt x="5613" y="384994"/>
                  </a:lnTo>
                  <a:lnTo>
                    <a:pt x="0" y="357187"/>
                  </a:lnTo>
                  <a:lnTo>
                    <a:pt x="0" y="71437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084705">
              <a:lnSpc>
                <a:spcPct val="100000"/>
              </a:lnSpc>
              <a:spcBef>
                <a:spcPts val="100"/>
              </a:spcBef>
            </a:pPr>
            <a:r>
              <a:rPr dirty="0"/>
              <a:t>Agentes</a:t>
            </a:r>
            <a:r>
              <a:rPr spc="-15" dirty="0"/>
              <a:t> </a:t>
            </a:r>
            <a:r>
              <a:rPr spc="-10" dirty="0"/>
              <a:t>especializados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16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764540" y="1175003"/>
            <a:ext cx="6494780" cy="4199255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sz="2000" b="1" spc="-10" dirty="0">
                <a:latin typeface="Times New Roman"/>
                <a:cs typeface="Times New Roman"/>
              </a:rPr>
              <a:t>Tareas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456565" indent="-443865">
              <a:lnSpc>
                <a:spcPct val="100000"/>
              </a:lnSpc>
              <a:spcBef>
                <a:spcPts val="500"/>
              </a:spcBef>
              <a:buAutoNum type="arabicPeriod"/>
              <a:tabLst>
                <a:tab pos="456565" algn="l"/>
                <a:tab pos="457200" algn="l"/>
              </a:tabLst>
            </a:pPr>
            <a:r>
              <a:rPr sz="2000" dirty="0">
                <a:latin typeface="Times New Roman"/>
                <a:cs typeface="Times New Roman"/>
              </a:rPr>
              <a:t>Definir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modelo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generar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objetivos</a:t>
            </a:r>
            <a:endParaRPr sz="2000">
              <a:latin typeface="Times New Roman"/>
              <a:cs typeface="Times New Roman"/>
            </a:endParaRPr>
          </a:p>
          <a:p>
            <a:pPr marL="829944" lvl="1" indent="-342900">
              <a:lnSpc>
                <a:spcPct val="100000"/>
              </a:lnSpc>
              <a:spcBef>
                <a:spcPts val="490"/>
              </a:spcBef>
              <a:buChar char="–"/>
              <a:tabLst>
                <a:tab pos="829944" algn="l"/>
                <a:tab pos="830580" algn="l"/>
              </a:tabLst>
            </a:pPr>
            <a:r>
              <a:rPr sz="1800" dirty="0">
                <a:latin typeface="Times New Roman"/>
                <a:cs typeface="Times New Roman"/>
              </a:rPr>
              <a:t>Conocimiento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priori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agente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facilitado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diseñador</a:t>
            </a:r>
            <a:endParaRPr sz="1800">
              <a:latin typeface="Times New Roman"/>
              <a:cs typeface="Times New Roman"/>
            </a:endParaRPr>
          </a:p>
          <a:p>
            <a:pPr marL="450215" indent="-437515">
              <a:lnSpc>
                <a:spcPct val="100000"/>
              </a:lnSpc>
              <a:spcBef>
                <a:spcPts val="450"/>
              </a:spcBef>
              <a:buSzPct val="90000"/>
              <a:buAutoNum type="arabicPeriod"/>
              <a:tabLst>
                <a:tab pos="450215" algn="l"/>
                <a:tab pos="450850" algn="l"/>
              </a:tabLst>
            </a:pPr>
            <a:r>
              <a:rPr sz="2000" dirty="0">
                <a:latin typeface="Times New Roman"/>
                <a:cs typeface="Times New Roman"/>
              </a:rPr>
              <a:t>Generar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espacio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estados:</a:t>
            </a:r>
            <a:endParaRPr sz="2000">
              <a:latin typeface="Times New Roman"/>
              <a:cs typeface="Times New Roman"/>
            </a:endParaRPr>
          </a:p>
          <a:p>
            <a:pPr marL="829944" lvl="1" indent="-342900">
              <a:lnSpc>
                <a:spcPct val="100000"/>
              </a:lnSpc>
              <a:spcBef>
                <a:spcPts val="390"/>
              </a:spcBef>
              <a:buChar char="–"/>
              <a:tabLst>
                <a:tab pos="829944" algn="l"/>
                <a:tab pos="830580" algn="l"/>
              </a:tabLst>
            </a:pPr>
            <a:r>
              <a:rPr sz="1800" dirty="0">
                <a:latin typeface="Times New Roman"/>
                <a:cs typeface="Times New Roman"/>
              </a:rPr>
              <a:t>ver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Módulo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3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(y,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introducción,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Tema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6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este </a:t>
            </a:r>
            <a:r>
              <a:rPr sz="1800" spc="-10" dirty="0">
                <a:latin typeface="Times New Roman"/>
                <a:cs typeface="Times New Roman"/>
              </a:rPr>
              <a:t>módulo)</a:t>
            </a:r>
            <a:endParaRPr sz="1800">
              <a:latin typeface="Times New Roman"/>
              <a:cs typeface="Times New Roman"/>
            </a:endParaRPr>
          </a:p>
          <a:p>
            <a:pPr marL="456565" indent="-443865">
              <a:lnSpc>
                <a:spcPct val="100000"/>
              </a:lnSpc>
              <a:spcBef>
                <a:spcPts val="545"/>
              </a:spcBef>
              <a:buFont typeface="Times New Roman"/>
              <a:buAutoNum type="arabicPeriod"/>
              <a:tabLst>
                <a:tab pos="456565" algn="l"/>
                <a:tab pos="457200" algn="l"/>
              </a:tabLst>
            </a:pPr>
            <a:r>
              <a:rPr sz="2000" i="1" dirty="0">
                <a:latin typeface="Times New Roman"/>
                <a:cs typeface="Times New Roman"/>
              </a:rPr>
              <a:t>Percibir</a:t>
            </a:r>
            <a:r>
              <a:rPr sz="2000" i="1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clasificar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situación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presente:</a:t>
            </a:r>
            <a:endParaRPr sz="2000">
              <a:latin typeface="Times New Roman"/>
              <a:cs typeface="Times New Roman"/>
            </a:endParaRPr>
          </a:p>
          <a:p>
            <a:pPr marL="829944" lvl="1" indent="-342900">
              <a:lnSpc>
                <a:spcPct val="100000"/>
              </a:lnSpc>
              <a:spcBef>
                <a:spcPts val="415"/>
              </a:spcBef>
              <a:buChar char="–"/>
              <a:tabLst>
                <a:tab pos="829944" algn="l"/>
                <a:tab pos="830580" algn="l"/>
              </a:tabLst>
            </a:pPr>
            <a:r>
              <a:rPr sz="1800" dirty="0">
                <a:latin typeface="Times New Roman"/>
                <a:cs typeface="Times New Roman"/>
              </a:rPr>
              <a:t>Agentes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hardware: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Visión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artificial,</a:t>
            </a:r>
            <a:r>
              <a:rPr sz="1800" spc="-10" dirty="0">
                <a:latin typeface="Times New Roman"/>
                <a:cs typeface="Times New Roman"/>
              </a:rPr>
              <a:t> Robótica</a:t>
            </a:r>
            <a:endParaRPr sz="1800">
              <a:latin typeface="Times New Roman"/>
              <a:cs typeface="Times New Roman"/>
            </a:endParaRPr>
          </a:p>
          <a:p>
            <a:pPr marL="829944" lvl="1" indent="-342900">
              <a:lnSpc>
                <a:spcPct val="100000"/>
              </a:lnSpc>
              <a:spcBef>
                <a:spcPts val="430"/>
              </a:spcBef>
              <a:buChar char="–"/>
              <a:tabLst>
                <a:tab pos="829944" algn="l"/>
                <a:tab pos="830580" algn="l"/>
              </a:tabLst>
            </a:pPr>
            <a:r>
              <a:rPr sz="1800" dirty="0">
                <a:latin typeface="Times New Roman"/>
                <a:cs typeface="Times New Roman"/>
              </a:rPr>
              <a:t>Agentes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software: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Algoritmos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específicos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dominio</a:t>
            </a:r>
            <a:endParaRPr sz="1800">
              <a:latin typeface="Times New Roman"/>
              <a:cs typeface="Times New Roman"/>
            </a:endParaRPr>
          </a:p>
          <a:p>
            <a:pPr marL="456565" indent="-443865">
              <a:lnSpc>
                <a:spcPct val="100000"/>
              </a:lnSpc>
              <a:spcBef>
                <a:spcPts val="450"/>
              </a:spcBef>
              <a:buSzPct val="90000"/>
              <a:buFont typeface="Times New Roman"/>
              <a:buAutoNum type="arabicPeriod"/>
              <a:tabLst>
                <a:tab pos="456565" algn="l"/>
                <a:tab pos="457200" algn="l"/>
              </a:tabLst>
            </a:pPr>
            <a:r>
              <a:rPr sz="2000" i="1" dirty="0">
                <a:latin typeface="Times New Roman"/>
                <a:cs typeface="Times New Roman"/>
              </a:rPr>
              <a:t>Buscar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plan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actuación</a:t>
            </a:r>
            <a:endParaRPr sz="2000">
              <a:latin typeface="Times New Roman"/>
              <a:cs typeface="Times New Roman"/>
            </a:endParaRPr>
          </a:p>
          <a:p>
            <a:pPr marL="456565" indent="-444500">
              <a:lnSpc>
                <a:spcPct val="100000"/>
              </a:lnSpc>
              <a:spcBef>
                <a:spcPts val="480"/>
              </a:spcBef>
              <a:buFont typeface="Times New Roman"/>
              <a:buAutoNum type="arabicPeriod"/>
              <a:tabLst>
                <a:tab pos="456565" algn="l"/>
                <a:tab pos="457200" algn="l"/>
              </a:tabLst>
            </a:pPr>
            <a:r>
              <a:rPr sz="2000" i="1" dirty="0">
                <a:latin typeface="Times New Roman"/>
                <a:cs typeface="Times New Roman"/>
              </a:rPr>
              <a:t>Ejecutar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plan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actuación</a:t>
            </a:r>
            <a:endParaRPr sz="2000">
              <a:latin typeface="Times New Roman"/>
              <a:cs typeface="Times New Roman"/>
            </a:endParaRPr>
          </a:p>
          <a:p>
            <a:pPr marL="829944" lvl="1" indent="-342900">
              <a:lnSpc>
                <a:spcPct val="100000"/>
              </a:lnSpc>
              <a:spcBef>
                <a:spcPts val="415"/>
              </a:spcBef>
              <a:buChar char="–"/>
              <a:tabLst>
                <a:tab pos="829944" algn="l"/>
                <a:tab pos="830580" algn="l"/>
              </a:tabLst>
            </a:pPr>
            <a:r>
              <a:rPr sz="1800" dirty="0">
                <a:latin typeface="Times New Roman"/>
                <a:cs typeface="Times New Roman"/>
              </a:rPr>
              <a:t>Agentes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hardware: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Robótica</a:t>
            </a:r>
            <a:endParaRPr sz="1800">
              <a:latin typeface="Times New Roman"/>
              <a:cs typeface="Times New Roman"/>
            </a:endParaRPr>
          </a:p>
          <a:p>
            <a:pPr marL="829944" lvl="1" indent="-342900">
              <a:lnSpc>
                <a:spcPct val="100000"/>
              </a:lnSpc>
              <a:spcBef>
                <a:spcPts val="434"/>
              </a:spcBef>
              <a:buChar char="–"/>
              <a:tabLst>
                <a:tab pos="829944" algn="l"/>
                <a:tab pos="830580" algn="l"/>
              </a:tabLst>
            </a:pPr>
            <a:r>
              <a:rPr sz="1800" dirty="0">
                <a:latin typeface="Times New Roman"/>
                <a:cs typeface="Times New Roman"/>
              </a:rPr>
              <a:t>Agentes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software: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Algoritmos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específicos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dominio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25500">
              <a:lnSpc>
                <a:spcPct val="100000"/>
              </a:lnSpc>
              <a:spcBef>
                <a:spcPts val="100"/>
              </a:spcBef>
            </a:pPr>
            <a:r>
              <a:rPr dirty="0"/>
              <a:t>Minimización</a:t>
            </a:r>
            <a:r>
              <a:rPr spc="-35" dirty="0"/>
              <a:t> </a:t>
            </a:r>
            <a:r>
              <a:rPr dirty="0"/>
              <a:t>por</a:t>
            </a:r>
            <a:r>
              <a:rPr spc="-20" dirty="0"/>
              <a:t> </a:t>
            </a:r>
            <a:r>
              <a:rPr dirty="0"/>
              <a:t>descenso</a:t>
            </a:r>
            <a:r>
              <a:rPr spc="-25" dirty="0"/>
              <a:t> </a:t>
            </a:r>
            <a:r>
              <a:rPr dirty="0"/>
              <a:t>del</a:t>
            </a:r>
            <a:r>
              <a:rPr spc="-20" dirty="0"/>
              <a:t> </a:t>
            </a:r>
            <a:r>
              <a:rPr spc="-10" dirty="0"/>
              <a:t>gradiente</a:t>
            </a:r>
          </a:p>
        </p:txBody>
      </p:sp>
      <p:grpSp>
        <p:nvGrpSpPr>
          <p:cNvPr id="9" name="object 9"/>
          <p:cNvGrpSpPr/>
          <p:nvPr/>
        </p:nvGrpSpPr>
        <p:grpSpPr>
          <a:xfrm>
            <a:off x="49212" y="900113"/>
            <a:ext cx="3606800" cy="3719829"/>
            <a:chOff x="49212" y="900113"/>
            <a:chExt cx="3606800" cy="3719829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9212" y="900113"/>
              <a:ext cx="3606800" cy="3719511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87537" y="1851025"/>
              <a:ext cx="71438" cy="9683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28799" y="2376487"/>
              <a:ext cx="71437" cy="96838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776412" y="2647950"/>
              <a:ext cx="71438" cy="96837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3806972" y="955547"/>
            <a:ext cx="509778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 marR="1778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Método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iterativo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encontrar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mínimo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una </a:t>
            </a:r>
            <a:r>
              <a:rPr sz="2000" dirty="0">
                <a:latin typeface="Times New Roman"/>
                <a:cs typeface="Times New Roman"/>
              </a:rPr>
              <a:t>función.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f(w</a:t>
            </a:r>
            <a:r>
              <a:rPr sz="1950" spc="-15" baseline="-17094" dirty="0">
                <a:latin typeface="Times New Roman"/>
                <a:cs typeface="Times New Roman"/>
              </a:rPr>
              <a:t>1</a:t>
            </a:r>
            <a:r>
              <a:rPr sz="2000" spc="-10" dirty="0">
                <a:latin typeface="Times New Roman"/>
                <a:cs typeface="Times New Roman"/>
              </a:rPr>
              <a:t>,…,w</a:t>
            </a:r>
            <a:r>
              <a:rPr sz="1950" spc="-15" baseline="-17094" dirty="0">
                <a:latin typeface="Times New Roman"/>
                <a:cs typeface="Times New Roman"/>
              </a:rPr>
              <a:t>n</a:t>
            </a:r>
            <a:r>
              <a:rPr sz="2000" spc="-10" dirty="0">
                <a:latin typeface="Times New Roman"/>
                <a:cs typeface="Times New Roman"/>
              </a:rPr>
              <a:t>):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794272" y="1754123"/>
            <a:ext cx="514413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1.Seleccionar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aleatorios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parámetros (w</a:t>
            </a:r>
            <a:r>
              <a:rPr sz="1950" spc="-15" baseline="-17094" dirty="0">
                <a:latin typeface="Times New Roman"/>
                <a:cs typeface="Times New Roman"/>
              </a:rPr>
              <a:t>1</a:t>
            </a:r>
            <a:r>
              <a:rPr sz="2000" spc="-10" dirty="0">
                <a:latin typeface="Times New Roman"/>
                <a:cs typeface="Times New Roman"/>
              </a:rPr>
              <a:t>,…,w</a:t>
            </a:r>
            <a:r>
              <a:rPr sz="1950" spc="-15" baseline="-17094" dirty="0">
                <a:latin typeface="Times New Roman"/>
                <a:cs typeface="Times New Roman"/>
              </a:rPr>
              <a:t>n</a:t>
            </a:r>
            <a:r>
              <a:rPr sz="2000" spc="-1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459701" y="2682824"/>
            <a:ext cx="334645" cy="188595"/>
          </a:xfrm>
          <a:custGeom>
            <a:avLst/>
            <a:gdLst/>
            <a:ahLst/>
            <a:cxnLst/>
            <a:rect l="l" t="t" r="r" b="b"/>
            <a:pathLst>
              <a:path w="334645" h="188594">
                <a:moveTo>
                  <a:pt x="274529" y="0"/>
                </a:moveTo>
                <a:lnTo>
                  <a:pt x="271851" y="7639"/>
                </a:lnTo>
                <a:lnTo>
                  <a:pt x="282746" y="12367"/>
                </a:lnTo>
                <a:lnTo>
                  <a:pt x="292116" y="18913"/>
                </a:lnTo>
                <a:lnTo>
                  <a:pt x="314614" y="62470"/>
                </a:lnTo>
                <a:lnTo>
                  <a:pt x="317392" y="93165"/>
                </a:lnTo>
                <a:lnTo>
                  <a:pt x="316694" y="109766"/>
                </a:lnTo>
                <a:lnTo>
                  <a:pt x="306230" y="150414"/>
                </a:lnTo>
                <a:lnTo>
                  <a:pt x="272148" y="180577"/>
                </a:lnTo>
                <a:lnTo>
                  <a:pt x="274529" y="188217"/>
                </a:lnTo>
                <a:lnTo>
                  <a:pt x="310491" y="166851"/>
                </a:lnTo>
                <a:lnTo>
                  <a:pt x="330688" y="127408"/>
                </a:lnTo>
                <a:lnTo>
                  <a:pt x="334557" y="94157"/>
                </a:lnTo>
                <a:lnTo>
                  <a:pt x="333586" y="76903"/>
                </a:lnTo>
                <a:lnTo>
                  <a:pt x="319029" y="32989"/>
                </a:lnTo>
                <a:lnTo>
                  <a:pt x="288175" y="4926"/>
                </a:lnTo>
                <a:lnTo>
                  <a:pt x="274529" y="0"/>
                </a:lnTo>
                <a:close/>
              </a:path>
              <a:path w="334645" h="188594">
                <a:moveTo>
                  <a:pt x="60026" y="0"/>
                </a:moveTo>
                <a:lnTo>
                  <a:pt x="24131" y="21421"/>
                </a:lnTo>
                <a:lnTo>
                  <a:pt x="3881" y="60957"/>
                </a:lnTo>
                <a:lnTo>
                  <a:pt x="0" y="94157"/>
                </a:lnTo>
                <a:lnTo>
                  <a:pt x="967" y="111449"/>
                </a:lnTo>
                <a:lnTo>
                  <a:pt x="15477" y="155326"/>
                </a:lnTo>
                <a:lnTo>
                  <a:pt x="46340" y="183296"/>
                </a:lnTo>
                <a:lnTo>
                  <a:pt x="60026" y="188217"/>
                </a:lnTo>
                <a:lnTo>
                  <a:pt x="62407" y="180577"/>
                </a:lnTo>
                <a:lnTo>
                  <a:pt x="51683" y="175827"/>
                </a:lnTo>
                <a:lnTo>
                  <a:pt x="42428" y="169217"/>
                </a:lnTo>
                <a:lnTo>
                  <a:pt x="19954" y="124841"/>
                </a:lnTo>
                <a:lnTo>
                  <a:pt x="17164" y="93165"/>
                </a:lnTo>
                <a:lnTo>
                  <a:pt x="17861" y="77108"/>
                </a:lnTo>
                <a:lnTo>
                  <a:pt x="28327" y="37454"/>
                </a:lnTo>
                <a:lnTo>
                  <a:pt x="62706" y="7639"/>
                </a:lnTo>
                <a:lnTo>
                  <a:pt x="6002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3819672" y="2567940"/>
            <a:ext cx="321373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048635" algn="l"/>
              </a:tabLst>
            </a:pPr>
            <a:r>
              <a:rPr sz="2000" dirty="0">
                <a:latin typeface="Times New Roman"/>
                <a:cs typeface="Times New Roman"/>
              </a:rPr>
              <a:t>2.Calcular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gradiente:</a:t>
            </a:r>
            <a:r>
              <a:rPr sz="1600" dirty="0">
                <a:latin typeface="Cambria Math"/>
                <a:cs typeface="Cambria Math"/>
              </a:rPr>
              <a:t>∇/</a:t>
            </a:r>
            <a:r>
              <a:rPr sz="1600" spc="355" dirty="0">
                <a:latin typeface="Cambria Math"/>
                <a:cs typeface="Cambria Math"/>
              </a:rPr>
              <a:t> </a:t>
            </a:r>
            <a:r>
              <a:rPr sz="1600" spc="575" dirty="0">
                <a:latin typeface="Cambria Math"/>
                <a:cs typeface="Cambria Math"/>
              </a:rPr>
              <a:t>0</a:t>
            </a:r>
            <a:r>
              <a:rPr sz="1600" dirty="0">
                <a:latin typeface="Cambria Math"/>
                <a:cs typeface="Cambria Math"/>
              </a:rPr>
              <a:t>	</a:t>
            </a:r>
            <a:r>
              <a:rPr sz="1600" spc="-50" dirty="0">
                <a:latin typeface="Cambria Math"/>
                <a:cs typeface="Cambria Math"/>
              </a:rPr>
              <a:t>=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094867" y="2609367"/>
            <a:ext cx="1494790" cy="335280"/>
          </a:xfrm>
          <a:custGeom>
            <a:avLst/>
            <a:gdLst/>
            <a:ahLst/>
            <a:cxnLst/>
            <a:rect l="l" t="t" r="r" b="b"/>
            <a:pathLst>
              <a:path w="1494790" h="335280">
                <a:moveTo>
                  <a:pt x="75603" y="7937"/>
                </a:moveTo>
                <a:lnTo>
                  <a:pt x="30238" y="41148"/>
                </a:lnTo>
                <a:lnTo>
                  <a:pt x="11023" y="85407"/>
                </a:lnTo>
                <a:lnTo>
                  <a:pt x="1231" y="138188"/>
                </a:lnTo>
                <a:lnTo>
                  <a:pt x="0" y="167487"/>
                </a:lnTo>
                <a:lnTo>
                  <a:pt x="1231" y="196634"/>
                </a:lnTo>
                <a:lnTo>
                  <a:pt x="11023" y="249415"/>
                </a:lnTo>
                <a:lnTo>
                  <a:pt x="30238" y="293979"/>
                </a:lnTo>
                <a:lnTo>
                  <a:pt x="56603" y="325031"/>
                </a:lnTo>
                <a:lnTo>
                  <a:pt x="72326" y="335165"/>
                </a:lnTo>
                <a:lnTo>
                  <a:pt x="75603" y="327228"/>
                </a:lnTo>
                <a:lnTo>
                  <a:pt x="62992" y="317042"/>
                </a:lnTo>
                <a:lnTo>
                  <a:pt x="51841" y="303758"/>
                </a:lnTo>
                <a:lnTo>
                  <a:pt x="33934" y="267893"/>
                </a:lnTo>
                <a:lnTo>
                  <a:pt x="22694" y="221805"/>
                </a:lnTo>
                <a:lnTo>
                  <a:pt x="18948" y="167678"/>
                </a:lnTo>
                <a:lnTo>
                  <a:pt x="19900" y="139166"/>
                </a:lnTo>
                <a:lnTo>
                  <a:pt x="27457" y="88734"/>
                </a:lnTo>
                <a:lnTo>
                  <a:pt x="42354" y="47536"/>
                </a:lnTo>
                <a:lnTo>
                  <a:pt x="63119" y="18097"/>
                </a:lnTo>
                <a:lnTo>
                  <a:pt x="75603" y="7937"/>
                </a:lnTo>
                <a:close/>
              </a:path>
              <a:path w="1494790" h="335280">
                <a:moveTo>
                  <a:pt x="534797" y="162090"/>
                </a:moveTo>
                <a:lnTo>
                  <a:pt x="77597" y="162090"/>
                </a:lnTo>
                <a:lnTo>
                  <a:pt x="77597" y="174790"/>
                </a:lnTo>
                <a:lnTo>
                  <a:pt x="534797" y="174790"/>
                </a:lnTo>
                <a:lnTo>
                  <a:pt x="534797" y="162090"/>
                </a:lnTo>
                <a:close/>
              </a:path>
              <a:path w="1494790" h="335280">
                <a:moveTo>
                  <a:pt x="1372997" y="162090"/>
                </a:moveTo>
                <a:lnTo>
                  <a:pt x="915797" y="162090"/>
                </a:lnTo>
                <a:lnTo>
                  <a:pt x="915797" y="174790"/>
                </a:lnTo>
                <a:lnTo>
                  <a:pt x="1372997" y="174790"/>
                </a:lnTo>
                <a:lnTo>
                  <a:pt x="1372997" y="162090"/>
                </a:lnTo>
                <a:close/>
              </a:path>
              <a:path w="1494790" h="335280">
                <a:moveTo>
                  <a:pt x="1494650" y="167487"/>
                </a:moveTo>
                <a:lnTo>
                  <a:pt x="1489748" y="110832"/>
                </a:lnTo>
                <a:lnTo>
                  <a:pt x="1475054" y="61912"/>
                </a:lnTo>
                <a:lnTo>
                  <a:pt x="1452041" y="23914"/>
                </a:lnTo>
                <a:lnTo>
                  <a:pt x="1422222" y="0"/>
                </a:lnTo>
                <a:lnTo>
                  <a:pt x="1419047" y="7937"/>
                </a:lnTo>
                <a:lnTo>
                  <a:pt x="1431531" y="18097"/>
                </a:lnTo>
                <a:lnTo>
                  <a:pt x="1442618" y="31292"/>
                </a:lnTo>
                <a:lnTo>
                  <a:pt x="1460563" y="66827"/>
                </a:lnTo>
                <a:lnTo>
                  <a:pt x="1471917" y="112852"/>
                </a:lnTo>
                <a:lnTo>
                  <a:pt x="1475701" y="167678"/>
                </a:lnTo>
                <a:lnTo>
                  <a:pt x="1474762" y="195745"/>
                </a:lnTo>
                <a:lnTo>
                  <a:pt x="1467243" y="245846"/>
                </a:lnTo>
                <a:lnTo>
                  <a:pt x="1452422" y="287375"/>
                </a:lnTo>
                <a:lnTo>
                  <a:pt x="1419047" y="327228"/>
                </a:lnTo>
                <a:lnTo>
                  <a:pt x="1422222" y="335165"/>
                </a:lnTo>
                <a:lnTo>
                  <a:pt x="1452041" y="311302"/>
                </a:lnTo>
                <a:lnTo>
                  <a:pt x="1475054" y="273050"/>
                </a:lnTo>
                <a:lnTo>
                  <a:pt x="1489748" y="223939"/>
                </a:lnTo>
                <a:lnTo>
                  <a:pt x="1493418" y="196634"/>
                </a:lnTo>
                <a:lnTo>
                  <a:pt x="1494650" y="1674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7126244" y="2460582"/>
            <a:ext cx="1389380" cy="521334"/>
          </a:xfrm>
          <a:prstGeom prst="rect">
            <a:avLst/>
          </a:prstGeom>
        </p:spPr>
        <p:txBody>
          <a:bodyPr vert="horz" wrap="square" lIns="0" tIns="52069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409"/>
              </a:spcBef>
            </a:pPr>
            <a:r>
              <a:rPr sz="1200" spc="235" dirty="0">
                <a:latin typeface="Cambria Math"/>
                <a:cs typeface="Cambria Math"/>
              </a:rPr>
              <a:t>!"($)</a:t>
            </a:r>
            <a:r>
              <a:rPr sz="1200" spc="-10" dirty="0">
                <a:latin typeface="Cambria Math"/>
                <a:cs typeface="Cambria Math"/>
              </a:rPr>
              <a:t> </a:t>
            </a:r>
            <a:r>
              <a:rPr sz="2400" baseline="-32986" dirty="0">
                <a:latin typeface="Cambria Math"/>
                <a:cs typeface="Cambria Math"/>
              </a:rPr>
              <a:t>,</a:t>
            </a:r>
            <a:r>
              <a:rPr sz="2400" spc="-135" baseline="-32986" dirty="0">
                <a:latin typeface="Cambria Math"/>
                <a:cs typeface="Cambria Math"/>
              </a:rPr>
              <a:t> </a:t>
            </a:r>
            <a:r>
              <a:rPr sz="2400" baseline="-32986" dirty="0">
                <a:latin typeface="Cambria Math"/>
                <a:cs typeface="Cambria Math"/>
              </a:rPr>
              <a:t>…</a:t>
            </a:r>
            <a:r>
              <a:rPr sz="2400" spc="-135" baseline="-32986" dirty="0">
                <a:latin typeface="Cambria Math"/>
                <a:cs typeface="Cambria Math"/>
              </a:rPr>
              <a:t> </a:t>
            </a:r>
            <a:r>
              <a:rPr sz="2400" baseline="-32986" dirty="0">
                <a:latin typeface="Cambria Math"/>
                <a:cs typeface="Cambria Math"/>
              </a:rPr>
              <a:t>,</a:t>
            </a:r>
            <a:r>
              <a:rPr sz="2400" spc="-135" baseline="-32986" dirty="0">
                <a:latin typeface="Cambria Math"/>
                <a:cs typeface="Cambria Math"/>
              </a:rPr>
              <a:t> </a:t>
            </a:r>
            <a:r>
              <a:rPr sz="1200" spc="215" dirty="0">
                <a:latin typeface="Cambria Math"/>
                <a:cs typeface="Cambria Math"/>
              </a:rPr>
              <a:t>!"($)</a:t>
            </a:r>
            <a:endParaRPr sz="1200">
              <a:latin typeface="Cambria Math"/>
              <a:cs typeface="Cambria Math"/>
            </a:endParaRPr>
          </a:p>
          <a:p>
            <a:pPr marL="133350">
              <a:lnSpc>
                <a:spcPct val="100000"/>
              </a:lnSpc>
              <a:spcBef>
                <a:spcPts val="229"/>
              </a:spcBef>
              <a:tabLst>
                <a:tab pos="955040" algn="l"/>
              </a:tabLst>
            </a:pPr>
            <a:r>
              <a:rPr sz="1200" spc="245" dirty="0">
                <a:latin typeface="Cambria Math"/>
                <a:cs typeface="Cambria Math"/>
              </a:rPr>
              <a:t>!&amp;</a:t>
            </a:r>
            <a:r>
              <a:rPr sz="1500" spc="367" baseline="-13888" dirty="0">
                <a:latin typeface="Cambria Math"/>
                <a:cs typeface="Cambria Math"/>
              </a:rPr>
              <a:t>!</a:t>
            </a:r>
            <a:r>
              <a:rPr sz="1500" baseline="-13888" dirty="0">
                <a:latin typeface="Cambria Math"/>
                <a:cs typeface="Cambria Math"/>
              </a:rPr>
              <a:t>	</a:t>
            </a:r>
            <a:r>
              <a:rPr sz="1200" spc="245" dirty="0">
                <a:latin typeface="Cambria Math"/>
                <a:cs typeface="Cambria Math"/>
              </a:rPr>
              <a:t>!&amp;</a:t>
            </a:r>
            <a:r>
              <a:rPr sz="1500" spc="367" baseline="-13888" dirty="0">
                <a:latin typeface="Cambria Math"/>
                <a:cs typeface="Cambria Math"/>
              </a:rPr>
              <a:t>"</a:t>
            </a:r>
            <a:endParaRPr sz="1500" baseline="-13888">
              <a:latin typeface="Cambria Math"/>
              <a:cs typeface="Cambria Math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819672" y="3140964"/>
            <a:ext cx="470725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3.Actualiza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variables</a:t>
            </a:r>
            <a:r>
              <a:rPr sz="2000" spc="459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la </a:t>
            </a:r>
            <a:r>
              <a:rPr sz="2000" dirty="0">
                <a:latin typeface="Times New Roman"/>
                <a:cs typeface="Times New Roman"/>
              </a:rPr>
              <a:t>siguiente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fórmula: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023196" y="4048024"/>
            <a:ext cx="501650" cy="165100"/>
          </a:xfrm>
          <a:custGeom>
            <a:avLst/>
            <a:gdLst/>
            <a:ahLst/>
            <a:cxnLst/>
            <a:rect l="l" t="t" r="r" b="b"/>
            <a:pathLst>
              <a:path w="501650" h="165100">
                <a:moveTo>
                  <a:pt x="448740" y="0"/>
                </a:moveTo>
                <a:lnTo>
                  <a:pt x="446396" y="6685"/>
                </a:lnTo>
                <a:lnTo>
                  <a:pt x="455929" y="10822"/>
                </a:lnTo>
                <a:lnTo>
                  <a:pt x="464128" y="16549"/>
                </a:lnTo>
                <a:lnTo>
                  <a:pt x="483814" y="54661"/>
                </a:lnTo>
                <a:lnTo>
                  <a:pt x="486244" y="81520"/>
                </a:lnTo>
                <a:lnTo>
                  <a:pt x="485634" y="96045"/>
                </a:lnTo>
                <a:lnTo>
                  <a:pt x="470951" y="140653"/>
                </a:lnTo>
                <a:lnTo>
                  <a:pt x="446656" y="158005"/>
                </a:lnTo>
                <a:lnTo>
                  <a:pt x="448740" y="164691"/>
                </a:lnTo>
                <a:lnTo>
                  <a:pt x="487720" y="135911"/>
                </a:lnTo>
                <a:lnTo>
                  <a:pt x="500417" y="97518"/>
                </a:lnTo>
                <a:lnTo>
                  <a:pt x="501263" y="82388"/>
                </a:lnTo>
                <a:lnTo>
                  <a:pt x="500414" y="67290"/>
                </a:lnTo>
                <a:lnTo>
                  <a:pt x="487677" y="28865"/>
                </a:lnTo>
                <a:lnTo>
                  <a:pt x="460680" y="4310"/>
                </a:lnTo>
                <a:lnTo>
                  <a:pt x="448740" y="0"/>
                </a:lnTo>
                <a:close/>
              </a:path>
              <a:path w="501650" h="165100">
                <a:moveTo>
                  <a:pt x="52524" y="0"/>
                </a:moveTo>
                <a:lnTo>
                  <a:pt x="13586" y="28865"/>
                </a:lnTo>
                <a:lnTo>
                  <a:pt x="849" y="67290"/>
                </a:lnTo>
                <a:lnTo>
                  <a:pt x="0" y="82388"/>
                </a:lnTo>
                <a:lnTo>
                  <a:pt x="846" y="97518"/>
                </a:lnTo>
                <a:lnTo>
                  <a:pt x="13543" y="135911"/>
                </a:lnTo>
                <a:lnTo>
                  <a:pt x="52524" y="164691"/>
                </a:lnTo>
                <a:lnTo>
                  <a:pt x="54607" y="158005"/>
                </a:lnTo>
                <a:lnTo>
                  <a:pt x="45223" y="153849"/>
                </a:lnTo>
                <a:lnTo>
                  <a:pt x="37125" y="148065"/>
                </a:lnTo>
                <a:lnTo>
                  <a:pt x="17461" y="109236"/>
                </a:lnTo>
                <a:lnTo>
                  <a:pt x="15019" y="81520"/>
                </a:lnTo>
                <a:lnTo>
                  <a:pt x="15629" y="67469"/>
                </a:lnTo>
                <a:lnTo>
                  <a:pt x="30329" y="23866"/>
                </a:lnTo>
                <a:lnTo>
                  <a:pt x="54867" y="6685"/>
                </a:lnTo>
                <a:lnTo>
                  <a:pt x="525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2" name="object 22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963059" y="4048024"/>
            <a:ext cx="190494" cy="164691"/>
          </a:xfrm>
          <a:prstGeom prst="rect">
            <a:avLst/>
          </a:prstGeom>
        </p:spPr>
      </p:pic>
      <p:sp>
        <p:nvSpPr>
          <p:cNvPr id="23" name="object 23"/>
          <p:cNvSpPr/>
          <p:nvPr/>
        </p:nvSpPr>
        <p:spPr>
          <a:xfrm>
            <a:off x="5758587" y="4048024"/>
            <a:ext cx="511809" cy="165100"/>
          </a:xfrm>
          <a:custGeom>
            <a:avLst/>
            <a:gdLst/>
            <a:ahLst/>
            <a:cxnLst/>
            <a:rect l="l" t="t" r="r" b="b"/>
            <a:pathLst>
              <a:path w="511810" h="165100">
                <a:moveTo>
                  <a:pt x="459218" y="0"/>
                </a:moveTo>
                <a:lnTo>
                  <a:pt x="456873" y="6685"/>
                </a:lnTo>
                <a:lnTo>
                  <a:pt x="466407" y="10822"/>
                </a:lnTo>
                <a:lnTo>
                  <a:pt x="474605" y="16549"/>
                </a:lnTo>
                <a:lnTo>
                  <a:pt x="494291" y="54661"/>
                </a:lnTo>
                <a:lnTo>
                  <a:pt x="496722" y="81520"/>
                </a:lnTo>
                <a:lnTo>
                  <a:pt x="496111" y="96045"/>
                </a:lnTo>
                <a:lnTo>
                  <a:pt x="481428" y="140653"/>
                </a:lnTo>
                <a:lnTo>
                  <a:pt x="457133" y="158005"/>
                </a:lnTo>
                <a:lnTo>
                  <a:pt x="459218" y="164691"/>
                </a:lnTo>
                <a:lnTo>
                  <a:pt x="498198" y="135911"/>
                </a:lnTo>
                <a:lnTo>
                  <a:pt x="510894" y="97518"/>
                </a:lnTo>
                <a:lnTo>
                  <a:pt x="511741" y="82388"/>
                </a:lnTo>
                <a:lnTo>
                  <a:pt x="510892" y="67290"/>
                </a:lnTo>
                <a:lnTo>
                  <a:pt x="498154" y="28865"/>
                </a:lnTo>
                <a:lnTo>
                  <a:pt x="471157" y="4310"/>
                </a:lnTo>
                <a:lnTo>
                  <a:pt x="459218" y="0"/>
                </a:lnTo>
                <a:close/>
              </a:path>
              <a:path w="511810" h="165100">
                <a:moveTo>
                  <a:pt x="52523" y="0"/>
                </a:moveTo>
                <a:lnTo>
                  <a:pt x="13586" y="28865"/>
                </a:lnTo>
                <a:lnTo>
                  <a:pt x="849" y="67290"/>
                </a:lnTo>
                <a:lnTo>
                  <a:pt x="0" y="82388"/>
                </a:lnTo>
                <a:lnTo>
                  <a:pt x="846" y="97518"/>
                </a:lnTo>
                <a:lnTo>
                  <a:pt x="13543" y="135911"/>
                </a:lnTo>
                <a:lnTo>
                  <a:pt x="52523" y="164691"/>
                </a:lnTo>
                <a:lnTo>
                  <a:pt x="54607" y="158005"/>
                </a:lnTo>
                <a:lnTo>
                  <a:pt x="45223" y="153849"/>
                </a:lnTo>
                <a:lnTo>
                  <a:pt x="37125" y="148065"/>
                </a:lnTo>
                <a:lnTo>
                  <a:pt x="17461" y="109236"/>
                </a:lnTo>
                <a:lnTo>
                  <a:pt x="15019" y="81520"/>
                </a:lnTo>
                <a:lnTo>
                  <a:pt x="15629" y="67469"/>
                </a:lnTo>
                <a:lnTo>
                  <a:pt x="30329" y="23866"/>
                </a:lnTo>
                <a:lnTo>
                  <a:pt x="54867" y="6685"/>
                </a:lnTo>
                <a:lnTo>
                  <a:pt x="525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4" name="object 2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6611075" y="4048024"/>
            <a:ext cx="190494" cy="164691"/>
          </a:xfrm>
          <a:prstGeom prst="rect">
            <a:avLst/>
          </a:prstGeom>
        </p:spPr>
      </p:pic>
      <p:sp>
        <p:nvSpPr>
          <p:cNvPr id="25" name="object 25"/>
          <p:cNvSpPr txBox="1"/>
          <p:nvPr/>
        </p:nvSpPr>
        <p:spPr>
          <a:xfrm>
            <a:off x="3819672" y="3991355"/>
            <a:ext cx="3329304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925" dirty="0">
                <a:latin typeface="Cambria Math"/>
                <a:cs typeface="Cambria Math"/>
              </a:rPr>
              <a:t>!</a:t>
            </a:r>
            <a:r>
              <a:rPr sz="1400" spc="315" dirty="0">
                <a:latin typeface="Cambria Math"/>
                <a:cs typeface="Cambria Math"/>
              </a:rPr>
              <a:t> </a:t>
            </a:r>
            <a:r>
              <a:rPr sz="1400" dirty="0">
                <a:latin typeface="Cambria Math"/>
                <a:cs typeface="Cambria Math"/>
              </a:rPr>
              <a:t>"</a:t>
            </a:r>
            <a:r>
              <a:rPr sz="1400" spc="30" dirty="0">
                <a:latin typeface="Cambria Math"/>
                <a:cs typeface="Cambria Math"/>
              </a:rPr>
              <a:t> </a:t>
            </a:r>
            <a:r>
              <a:rPr sz="1400" dirty="0">
                <a:latin typeface="Cambria Math"/>
                <a:cs typeface="Cambria Math"/>
              </a:rPr>
              <a:t>+</a:t>
            </a:r>
            <a:r>
              <a:rPr sz="1400" spc="5" dirty="0">
                <a:latin typeface="Cambria Math"/>
                <a:cs typeface="Cambria Math"/>
              </a:rPr>
              <a:t> </a:t>
            </a:r>
            <a:r>
              <a:rPr sz="1400" dirty="0">
                <a:latin typeface="Cambria Math"/>
                <a:cs typeface="Cambria Math"/>
              </a:rPr>
              <a:t>1</a:t>
            </a:r>
            <a:r>
              <a:rPr sz="1400" spc="175" dirty="0">
                <a:latin typeface="Cambria Math"/>
                <a:cs typeface="Cambria Math"/>
              </a:rPr>
              <a:t>  </a:t>
            </a:r>
            <a:r>
              <a:rPr sz="1400" dirty="0">
                <a:latin typeface="Cambria Math"/>
                <a:cs typeface="Cambria Math"/>
              </a:rPr>
              <a:t>=</a:t>
            </a:r>
            <a:r>
              <a:rPr sz="1400" spc="85" dirty="0">
                <a:latin typeface="Cambria Math"/>
                <a:cs typeface="Cambria Math"/>
              </a:rPr>
              <a:t> </a:t>
            </a:r>
            <a:r>
              <a:rPr sz="1400" spc="925" dirty="0">
                <a:latin typeface="Cambria Math"/>
                <a:cs typeface="Cambria Math"/>
              </a:rPr>
              <a:t>!</a:t>
            </a:r>
            <a:r>
              <a:rPr sz="1400" spc="315" dirty="0">
                <a:latin typeface="Cambria Math"/>
                <a:cs typeface="Cambria Math"/>
              </a:rPr>
              <a:t> </a:t>
            </a:r>
            <a:r>
              <a:rPr sz="1400" dirty="0">
                <a:latin typeface="Cambria Math"/>
                <a:cs typeface="Cambria Math"/>
              </a:rPr>
              <a:t>"</a:t>
            </a:r>
            <a:r>
              <a:rPr sz="1400" spc="150" dirty="0">
                <a:latin typeface="Cambria Math"/>
                <a:cs typeface="Cambria Math"/>
              </a:rPr>
              <a:t>  </a:t>
            </a:r>
            <a:r>
              <a:rPr sz="1400" dirty="0">
                <a:latin typeface="Cambria Math"/>
                <a:cs typeface="Cambria Math"/>
              </a:rPr>
              <a:t>−</a:t>
            </a:r>
            <a:r>
              <a:rPr sz="1400" spc="10" dirty="0">
                <a:latin typeface="Cambria Math"/>
                <a:cs typeface="Cambria Math"/>
              </a:rPr>
              <a:t> </a:t>
            </a:r>
            <a:r>
              <a:rPr sz="1400" spc="505" dirty="0">
                <a:latin typeface="Cambria Math"/>
                <a:cs typeface="Cambria Math"/>
              </a:rPr>
              <a:t>'</a:t>
            </a:r>
            <a:r>
              <a:rPr sz="1400" spc="40" dirty="0">
                <a:latin typeface="Cambria Math"/>
                <a:cs typeface="Cambria Math"/>
              </a:rPr>
              <a:t> </a:t>
            </a:r>
            <a:r>
              <a:rPr sz="1400" spc="90" dirty="0">
                <a:latin typeface="Cambria Math"/>
                <a:cs typeface="Cambria Math"/>
              </a:rPr>
              <a:t>∇)</a:t>
            </a:r>
            <a:r>
              <a:rPr sz="1400" spc="320" dirty="0">
                <a:latin typeface="Cambria Math"/>
                <a:cs typeface="Cambria Math"/>
              </a:rPr>
              <a:t> </a:t>
            </a:r>
            <a:r>
              <a:rPr sz="1400" spc="245" dirty="0">
                <a:latin typeface="Cambria Math"/>
                <a:cs typeface="Cambria Math"/>
              </a:rPr>
              <a:t>!(")</a:t>
            </a:r>
            <a:r>
              <a:rPr sz="1400" spc="260" dirty="0">
                <a:latin typeface="Cambria Math"/>
                <a:cs typeface="Cambria Math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</a:t>
            </a:r>
            <a:r>
              <a:rPr sz="1400" spc="2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Cambria Math"/>
                <a:cs typeface="Cambria Math"/>
              </a:rPr>
              <a:t>"</a:t>
            </a:r>
            <a:r>
              <a:rPr sz="1400" spc="150" dirty="0">
                <a:latin typeface="Cambria Math"/>
                <a:cs typeface="Cambria Math"/>
              </a:rPr>
              <a:t>  </a:t>
            </a:r>
            <a:r>
              <a:rPr sz="1400" dirty="0">
                <a:latin typeface="Cambria Math"/>
                <a:cs typeface="Cambria Math"/>
              </a:rPr>
              <a:t>−</a:t>
            </a:r>
            <a:r>
              <a:rPr sz="1400" spc="10" dirty="0">
                <a:latin typeface="Cambria Math"/>
                <a:cs typeface="Cambria Math"/>
              </a:rPr>
              <a:t> </a:t>
            </a:r>
            <a:r>
              <a:rPr sz="1400" spc="455" dirty="0">
                <a:latin typeface="Cambria Math"/>
                <a:cs typeface="Cambria Math"/>
              </a:rPr>
              <a:t>'</a:t>
            </a:r>
            <a:endParaRPr sz="1400">
              <a:latin typeface="Cambria Math"/>
              <a:cs typeface="Cambria Math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186219" y="3983723"/>
            <a:ext cx="1645285" cy="293370"/>
          </a:xfrm>
          <a:custGeom>
            <a:avLst/>
            <a:gdLst/>
            <a:ahLst/>
            <a:cxnLst/>
            <a:rect l="l" t="t" r="r" b="b"/>
            <a:pathLst>
              <a:path w="1645284" h="293370">
                <a:moveTo>
                  <a:pt x="66154" y="6946"/>
                </a:moveTo>
                <a:lnTo>
                  <a:pt x="26466" y="36004"/>
                </a:lnTo>
                <a:lnTo>
                  <a:pt x="9652" y="74726"/>
                </a:lnTo>
                <a:lnTo>
                  <a:pt x="1079" y="120916"/>
                </a:lnTo>
                <a:lnTo>
                  <a:pt x="0" y="146545"/>
                </a:lnTo>
                <a:lnTo>
                  <a:pt x="1079" y="172046"/>
                </a:lnTo>
                <a:lnTo>
                  <a:pt x="9652" y="218236"/>
                </a:lnTo>
                <a:lnTo>
                  <a:pt x="26466" y="257225"/>
                </a:lnTo>
                <a:lnTo>
                  <a:pt x="63296" y="293268"/>
                </a:lnTo>
                <a:lnTo>
                  <a:pt x="66154" y="286321"/>
                </a:lnTo>
                <a:lnTo>
                  <a:pt x="55118" y="277406"/>
                </a:lnTo>
                <a:lnTo>
                  <a:pt x="45364" y="265785"/>
                </a:lnTo>
                <a:lnTo>
                  <a:pt x="23964" y="215112"/>
                </a:lnTo>
                <a:lnTo>
                  <a:pt x="17399" y="171272"/>
                </a:lnTo>
                <a:lnTo>
                  <a:pt x="16586" y="146545"/>
                </a:lnTo>
                <a:lnTo>
                  <a:pt x="17411" y="121767"/>
                </a:lnTo>
                <a:lnTo>
                  <a:pt x="24028" y="77635"/>
                </a:lnTo>
                <a:lnTo>
                  <a:pt x="37058" y="41592"/>
                </a:lnTo>
                <a:lnTo>
                  <a:pt x="55232" y="15824"/>
                </a:lnTo>
                <a:lnTo>
                  <a:pt x="66154" y="6946"/>
                </a:lnTo>
                <a:close/>
              </a:path>
              <a:path w="1645284" h="293370">
                <a:moveTo>
                  <a:pt x="646645" y="146634"/>
                </a:moveTo>
                <a:lnTo>
                  <a:pt x="75145" y="146634"/>
                </a:lnTo>
                <a:lnTo>
                  <a:pt x="75145" y="159334"/>
                </a:lnTo>
                <a:lnTo>
                  <a:pt x="646645" y="159334"/>
                </a:lnTo>
                <a:lnTo>
                  <a:pt x="646645" y="146634"/>
                </a:lnTo>
                <a:close/>
              </a:path>
              <a:path w="1645284" h="293370">
                <a:moveTo>
                  <a:pt x="1535645" y="146634"/>
                </a:moveTo>
                <a:lnTo>
                  <a:pt x="964145" y="146634"/>
                </a:lnTo>
                <a:lnTo>
                  <a:pt x="964145" y="159334"/>
                </a:lnTo>
                <a:lnTo>
                  <a:pt x="1535645" y="159334"/>
                </a:lnTo>
                <a:lnTo>
                  <a:pt x="1535645" y="146634"/>
                </a:lnTo>
                <a:close/>
              </a:path>
              <a:path w="1645284" h="293370">
                <a:moveTo>
                  <a:pt x="1645119" y="146545"/>
                </a:moveTo>
                <a:lnTo>
                  <a:pt x="1640840" y="96977"/>
                </a:lnTo>
                <a:lnTo>
                  <a:pt x="1627974" y="54165"/>
                </a:lnTo>
                <a:lnTo>
                  <a:pt x="1607845" y="20916"/>
                </a:lnTo>
                <a:lnTo>
                  <a:pt x="1581746" y="0"/>
                </a:lnTo>
                <a:lnTo>
                  <a:pt x="1578965" y="6946"/>
                </a:lnTo>
                <a:lnTo>
                  <a:pt x="1589900" y="15824"/>
                </a:lnTo>
                <a:lnTo>
                  <a:pt x="1599603" y="27381"/>
                </a:lnTo>
                <a:lnTo>
                  <a:pt x="1621091" y="77635"/>
                </a:lnTo>
                <a:lnTo>
                  <a:pt x="1627708" y="121767"/>
                </a:lnTo>
                <a:lnTo>
                  <a:pt x="1628546" y="146710"/>
                </a:lnTo>
                <a:lnTo>
                  <a:pt x="1627720" y="171272"/>
                </a:lnTo>
                <a:lnTo>
                  <a:pt x="1621142" y="215112"/>
                </a:lnTo>
                <a:lnTo>
                  <a:pt x="1608175" y="251447"/>
                </a:lnTo>
                <a:lnTo>
                  <a:pt x="1578965" y="286321"/>
                </a:lnTo>
                <a:lnTo>
                  <a:pt x="1581746" y="293268"/>
                </a:lnTo>
                <a:lnTo>
                  <a:pt x="1618653" y="257225"/>
                </a:lnTo>
                <a:lnTo>
                  <a:pt x="1635480" y="218236"/>
                </a:lnTo>
                <a:lnTo>
                  <a:pt x="1644053" y="172046"/>
                </a:lnTo>
                <a:lnTo>
                  <a:pt x="1645119" y="1465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7207333" y="3846474"/>
            <a:ext cx="1562100" cy="46228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06375" marR="43180" indent="-156210">
              <a:lnSpc>
                <a:spcPct val="113799"/>
              </a:lnSpc>
              <a:spcBef>
                <a:spcPts val="190"/>
              </a:spcBef>
              <a:tabLst>
                <a:tab pos="1094105" algn="l"/>
              </a:tabLst>
            </a:pPr>
            <a:r>
              <a:rPr sz="1000" spc="90" dirty="0">
                <a:latin typeface="Cambria Math"/>
                <a:cs typeface="Cambria Math"/>
              </a:rPr>
              <a:t>#$(&amp;('))</a:t>
            </a:r>
            <a:r>
              <a:rPr sz="1000" spc="20" dirty="0">
                <a:latin typeface="Cambria Math"/>
                <a:cs typeface="Cambria Math"/>
              </a:rPr>
              <a:t> </a:t>
            </a:r>
            <a:r>
              <a:rPr sz="2100" baseline="-31746" dirty="0">
                <a:latin typeface="Cambria Math"/>
                <a:cs typeface="Cambria Math"/>
              </a:rPr>
              <a:t>,</a:t>
            </a:r>
            <a:r>
              <a:rPr sz="2100" spc="-104" baseline="-31746" dirty="0">
                <a:latin typeface="Cambria Math"/>
                <a:cs typeface="Cambria Math"/>
              </a:rPr>
              <a:t> </a:t>
            </a:r>
            <a:r>
              <a:rPr sz="2100" baseline="-31746" dirty="0">
                <a:latin typeface="Cambria Math"/>
                <a:cs typeface="Cambria Math"/>
              </a:rPr>
              <a:t>…</a:t>
            </a:r>
            <a:r>
              <a:rPr sz="2100" spc="-120" baseline="-31746" dirty="0">
                <a:latin typeface="Cambria Math"/>
                <a:cs typeface="Cambria Math"/>
              </a:rPr>
              <a:t> </a:t>
            </a:r>
            <a:r>
              <a:rPr sz="2100" baseline="-31746" dirty="0">
                <a:latin typeface="Cambria Math"/>
                <a:cs typeface="Cambria Math"/>
              </a:rPr>
              <a:t>,</a:t>
            </a:r>
            <a:r>
              <a:rPr sz="2100" spc="-104" baseline="-31746" dirty="0">
                <a:latin typeface="Cambria Math"/>
                <a:cs typeface="Cambria Math"/>
              </a:rPr>
              <a:t> </a:t>
            </a:r>
            <a:r>
              <a:rPr sz="1000" spc="80" dirty="0">
                <a:latin typeface="Cambria Math"/>
                <a:cs typeface="Cambria Math"/>
              </a:rPr>
              <a:t>#$(&amp;(')) </a:t>
            </a:r>
            <a:r>
              <a:rPr sz="1000" spc="200" dirty="0">
                <a:latin typeface="Cambria Math"/>
                <a:cs typeface="Cambria Math"/>
              </a:rPr>
              <a:t>#)</a:t>
            </a:r>
            <a:r>
              <a:rPr sz="1200" spc="300" baseline="-13888" dirty="0">
                <a:latin typeface="Cambria Math"/>
                <a:cs typeface="Cambria Math"/>
              </a:rPr>
              <a:t>!</a:t>
            </a:r>
            <a:r>
              <a:rPr sz="1200" baseline="-13888" dirty="0">
                <a:latin typeface="Cambria Math"/>
                <a:cs typeface="Cambria Math"/>
              </a:rPr>
              <a:t>	</a:t>
            </a:r>
            <a:r>
              <a:rPr sz="1000" spc="200" dirty="0">
                <a:latin typeface="Cambria Math"/>
                <a:cs typeface="Cambria Math"/>
              </a:rPr>
              <a:t>#)</a:t>
            </a:r>
            <a:r>
              <a:rPr sz="1200" spc="300" baseline="-13888" dirty="0">
                <a:latin typeface="Cambria Math"/>
                <a:cs typeface="Cambria Math"/>
              </a:rPr>
              <a:t>"</a:t>
            </a:r>
            <a:endParaRPr sz="1200" baseline="-13888">
              <a:latin typeface="Cambria Math"/>
              <a:cs typeface="Cambria Math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8833949" y="3965448"/>
            <a:ext cx="11112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T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4987898" y="4968824"/>
            <a:ext cx="574675" cy="188595"/>
          </a:xfrm>
          <a:custGeom>
            <a:avLst/>
            <a:gdLst/>
            <a:ahLst/>
            <a:cxnLst/>
            <a:rect l="l" t="t" r="r" b="b"/>
            <a:pathLst>
              <a:path w="574675" h="188595">
                <a:moveTo>
                  <a:pt x="514242" y="0"/>
                </a:moveTo>
                <a:lnTo>
                  <a:pt x="511563" y="7639"/>
                </a:lnTo>
                <a:lnTo>
                  <a:pt x="522459" y="12367"/>
                </a:lnTo>
                <a:lnTo>
                  <a:pt x="531829" y="18913"/>
                </a:lnTo>
                <a:lnTo>
                  <a:pt x="554326" y="62470"/>
                </a:lnTo>
                <a:lnTo>
                  <a:pt x="557104" y="93165"/>
                </a:lnTo>
                <a:lnTo>
                  <a:pt x="556407" y="109766"/>
                </a:lnTo>
                <a:lnTo>
                  <a:pt x="545942" y="150414"/>
                </a:lnTo>
                <a:lnTo>
                  <a:pt x="511860" y="180577"/>
                </a:lnTo>
                <a:lnTo>
                  <a:pt x="514242" y="188217"/>
                </a:lnTo>
                <a:lnTo>
                  <a:pt x="550203" y="166851"/>
                </a:lnTo>
                <a:lnTo>
                  <a:pt x="570400" y="127408"/>
                </a:lnTo>
                <a:lnTo>
                  <a:pt x="574269" y="94157"/>
                </a:lnTo>
                <a:lnTo>
                  <a:pt x="573299" y="76903"/>
                </a:lnTo>
                <a:lnTo>
                  <a:pt x="558742" y="32989"/>
                </a:lnTo>
                <a:lnTo>
                  <a:pt x="527888" y="4926"/>
                </a:lnTo>
                <a:lnTo>
                  <a:pt x="514242" y="0"/>
                </a:lnTo>
                <a:close/>
              </a:path>
              <a:path w="574675" h="188595">
                <a:moveTo>
                  <a:pt x="60026" y="0"/>
                </a:moveTo>
                <a:lnTo>
                  <a:pt x="24131" y="21421"/>
                </a:lnTo>
                <a:lnTo>
                  <a:pt x="3881" y="60957"/>
                </a:lnTo>
                <a:lnTo>
                  <a:pt x="0" y="94157"/>
                </a:lnTo>
                <a:lnTo>
                  <a:pt x="967" y="111449"/>
                </a:lnTo>
                <a:lnTo>
                  <a:pt x="15477" y="155326"/>
                </a:lnTo>
                <a:lnTo>
                  <a:pt x="46340" y="183296"/>
                </a:lnTo>
                <a:lnTo>
                  <a:pt x="60026" y="188217"/>
                </a:lnTo>
                <a:lnTo>
                  <a:pt x="62407" y="180577"/>
                </a:lnTo>
                <a:lnTo>
                  <a:pt x="51683" y="175827"/>
                </a:lnTo>
                <a:lnTo>
                  <a:pt x="42428" y="169217"/>
                </a:lnTo>
                <a:lnTo>
                  <a:pt x="19954" y="124841"/>
                </a:lnTo>
                <a:lnTo>
                  <a:pt x="17164" y="93165"/>
                </a:lnTo>
                <a:lnTo>
                  <a:pt x="17861" y="77108"/>
                </a:lnTo>
                <a:lnTo>
                  <a:pt x="28327" y="37454"/>
                </a:lnTo>
                <a:lnTo>
                  <a:pt x="62706" y="7639"/>
                </a:lnTo>
                <a:lnTo>
                  <a:pt x="6002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0" name="object 3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063334" y="4968824"/>
            <a:ext cx="218860" cy="188217"/>
          </a:xfrm>
          <a:prstGeom prst="rect">
            <a:avLst/>
          </a:prstGeom>
        </p:spPr>
      </p:pic>
      <p:sp>
        <p:nvSpPr>
          <p:cNvPr id="31" name="object 31"/>
          <p:cNvSpPr txBox="1"/>
          <p:nvPr/>
        </p:nvSpPr>
        <p:spPr>
          <a:xfrm>
            <a:off x="4251472" y="4314189"/>
            <a:ext cx="2451735" cy="859790"/>
          </a:xfrm>
          <a:prstGeom prst="rect">
            <a:avLst/>
          </a:prstGeom>
        </p:spPr>
        <p:txBody>
          <a:bodyPr vert="horz" wrap="square" lIns="0" tIns="17145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0"/>
              </a:spcBef>
            </a:pP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decir,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cada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w</a:t>
            </a:r>
            <a:r>
              <a:rPr sz="1950" spc="-37" baseline="-17094" dirty="0">
                <a:latin typeface="Times New Roman"/>
                <a:cs typeface="Times New Roman"/>
              </a:rPr>
              <a:t>i</a:t>
            </a:r>
            <a:r>
              <a:rPr sz="2000" spc="-25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518159">
              <a:lnSpc>
                <a:spcPct val="100000"/>
              </a:lnSpc>
              <a:spcBef>
                <a:spcPts val="1000"/>
              </a:spcBef>
              <a:tabLst>
                <a:tab pos="1384935" algn="l"/>
                <a:tab pos="2093595" algn="l"/>
              </a:tabLst>
            </a:pPr>
            <a:r>
              <a:rPr sz="1600" spc="160" dirty="0">
                <a:latin typeface="Cambria Math"/>
                <a:cs typeface="Cambria Math"/>
              </a:rPr>
              <a:t>2</a:t>
            </a:r>
            <a:r>
              <a:rPr sz="1650" spc="240" baseline="-15151" dirty="0">
                <a:latin typeface="Cambria Math"/>
                <a:cs typeface="Cambria Math"/>
              </a:rPr>
              <a:t>!</a:t>
            </a:r>
            <a:r>
              <a:rPr sz="1650" spc="690" baseline="-15151" dirty="0">
                <a:latin typeface="Cambria Math"/>
                <a:cs typeface="Cambria Math"/>
              </a:rPr>
              <a:t> </a:t>
            </a:r>
            <a:r>
              <a:rPr sz="1600" spc="-260" dirty="0">
                <a:latin typeface="Cambria Math"/>
                <a:cs typeface="Cambria Math"/>
              </a:rPr>
              <a:t>3</a:t>
            </a:r>
            <a:r>
              <a:rPr sz="1600" spc="45" dirty="0">
                <a:latin typeface="Cambria Math"/>
                <a:cs typeface="Cambria Math"/>
              </a:rPr>
              <a:t> </a:t>
            </a:r>
            <a:r>
              <a:rPr sz="1600" dirty="0">
                <a:latin typeface="Cambria Math"/>
                <a:cs typeface="Cambria Math"/>
              </a:rPr>
              <a:t>+</a:t>
            </a:r>
            <a:r>
              <a:rPr sz="1600" spc="10" dirty="0">
                <a:latin typeface="Cambria Math"/>
                <a:cs typeface="Cambria Math"/>
              </a:rPr>
              <a:t> </a:t>
            </a:r>
            <a:r>
              <a:rPr sz="1600" spc="-50" dirty="0">
                <a:latin typeface="Cambria Math"/>
                <a:cs typeface="Cambria Math"/>
              </a:rPr>
              <a:t>1</a:t>
            </a:r>
            <a:r>
              <a:rPr sz="1600" dirty="0">
                <a:latin typeface="Cambria Math"/>
                <a:cs typeface="Cambria Math"/>
              </a:rPr>
              <a:t>	=</a:t>
            </a:r>
            <a:r>
              <a:rPr sz="1600" spc="95" dirty="0">
                <a:latin typeface="Cambria Math"/>
                <a:cs typeface="Cambria Math"/>
              </a:rPr>
              <a:t> </a:t>
            </a:r>
            <a:r>
              <a:rPr sz="1600" spc="160" dirty="0">
                <a:latin typeface="Cambria Math"/>
                <a:cs typeface="Cambria Math"/>
              </a:rPr>
              <a:t>2</a:t>
            </a:r>
            <a:r>
              <a:rPr sz="1650" spc="240" baseline="-15151" dirty="0">
                <a:latin typeface="Cambria Math"/>
                <a:cs typeface="Cambria Math"/>
              </a:rPr>
              <a:t>!</a:t>
            </a:r>
            <a:r>
              <a:rPr sz="1650" spc="690" baseline="-15151" dirty="0">
                <a:latin typeface="Cambria Math"/>
                <a:cs typeface="Cambria Math"/>
              </a:rPr>
              <a:t> </a:t>
            </a:r>
            <a:r>
              <a:rPr sz="1600" spc="-310" dirty="0">
                <a:latin typeface="Cambria Math"/>
                <a:cs typeface="Cambria Math"/>
              </a:rPr>
              <a:t>3</a:t>
            </a:r>
            <a:r>
              <a:rPr sz="1600" dirty="0">
                <a:latin typeface="Cambria Math"/>
                <a:cs typeface="Cambria Math"/>
              </a:rPr>
              <a:t>	−</a:t>
            </a:r>
            <a:r>
              <a:rPr sz="1600" spc="5" dirty="0">
                <a:latin typeface="Cambria Math"/>
                <a:cs typeface="Cambria Math"/>
              </a:rPr>
              <a:t> </a:t>
            </a:r>
            <a:r>
              <a:rPr sz="1600" spc="20" dirty="0">
                <a:latin typeface="Cambria Math"/>
                <a:cs typeface="Cambria Math"/>
              </a:rPr>
              <a:t>6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702572" y="5057457"/>
            <a:ext cx="850900" cy="12700"/>
          </a:xfrm>
          <a:custGeom>
            <a:avLst/>
            <a:gdLst/>
            <a:ahLst/>
            <a:cxnLst/>
            <a:rect l="l" t="t" r="r" b="b"/>
            <a:pathLst>
              <a:path w="850900" h="12700">
                <a:moveTo>
                  <a:pt x="850900" y="0"/>
                </a:moveTo>
                <a:lnTo>
                  <a:pt x="0" y="0"/>
                </a:lnTo>
                <a:lnTo>
                  <a:pt x="0" y="12699"/>
                </a:lnTo>
                <a:lnTo>
                  <a:pt x="850900" y="12699"/>
                </a:lnTo>
                <a:lnTo>
                  <a:pt x="8509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6692285" y="4752340"/>
            <a:ext cx="88011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60" dirty="0">
                <a:latin typeface="Cambria Math"/>
                <a:cs typeface="Cambria Math"/>
              </a:rPr>
              <a:t>7/(0(3))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929902" y="5041900"/>
            <a:ext cx="39179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110" dirty="0">
                <a:latin typeface="Cambria Math"/>
                <a:cs typeface="Cambria Math"/>
              </a:rPr>
              <a:t>72</a:t>
            </a:r>
            <a:r>
              <a:rPr sz="1800" spc="165" baseline="-13888" dirty="0">
                <a:latin typeface="Cambria Math"/>
                <a:cs typeface="Cambria Math"/>
              </a:rPr>
              <a:t>'</a:t>
            </a:r>
            <a:endParaRPr sz="1800" baseline="-13888">
              <a:latin typeface="Cambria Math"/>
              <a:cs typeface="Cambria Math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819672" y="5475732"/>
            <a:ext cx="481711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9900" marR="5080" indent="-457200">
              <a:lnSpc>
                <a:spcPct val="100000"/>
              </a:lnSpc>
              <a:spcBef>
                <a:spcPts val="100"/>
              </a:spcBef>
              <a:tabLst>
                <a:tab pos="469265" algn="l"/>
              </a:tabLst>
            </a:pPr>
            <a:r>
              <a:rPr sz="2000" spc="-25" dirty="0">
                <a:latin typeface="Times New Roman"/>
                <a:cs typeface="Times New Roman"/>
              </a:rPr>
              <a:t>4.</a:t>
            </a:r>
            <a:r>
              <a:rPr sz="2000" dirty="0">
                <a:latin typeface="Times New Roman"/>
                <a:cs typeface="Times New Roman"/>
              </a:rPr>
              <a:t>	Repetir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proceso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hasta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convergen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los </a:t>
            </a:r>
            <a:r>
              <a:rPr sz="2000" spc="-10" dirty="0">
                <a:latin typeface="Times New Roman"/>
                <a:cs typeface="Times New Roman"/>
              </a:rPr>
              <a:t>valores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034539" y="1664715"/>
            <a:ext cx="53721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f(X(t))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034539" y="2158491"/>
            <a:ext cx="7747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f(X(t+1))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980439" y="2502915"/>
            <a:ext cx="7747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latin typeface="Times New Roman"/>
                <a:cs typeface="Times New Roman"/>
              </a:rPr>
              <a:t>f(X(t+2))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13664" y="4391659"/>
            <a:ext cx="2736850" cy="112585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400"/>
              </a:lnSpc>
              <a:spcBef>
                <a:spcPts val="90"/>
              </a:spcBef>
            </a:pP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variables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“mueven” </a:t>
            </a:r>
            <a:r>
              <a:rPr sz="1800" dirty="0">
                <a:latin typeface="Times New Roman"/>
                <a:cs typeface="Times New Roman"/>
              </a:rPr>
              <a:t>iterativamente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dirección </a:t>
            </a:r>
            <a:r>
              <a:rPr sz="1800" dirty="0">
                <a:latin typeface="Times New Roman"/>
                <a:cs typeface="Times New Roman"/>
              </a:rPr>
              <a:t>opuesta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pendiente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la </a:t>
            </a: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objetiva.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13664" y="5763259"/>
            <a:ext cx="3649979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α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–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marca 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velocidad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acercamiento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15278" y="1197355"/>
            <a:ext cx="115760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10" dirty="0">
                <a:latin typeface="Times New Roman"/>
                <a:cs typeface="Times New Roman"/>
              </a:rPr>
              <a:t>gradiente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992187" y="1627187"/>
            <a:ext cx="956944" cy="1026160"/>
            <a:chOff x="992187" y="1627187"/>
            <a:chExt cx="956944" cy="1026160"/>
          </a:xfrm>
        </p:grpSpPr>
        <p:sp>
          <p:nvSpPr>
            <p:cNvPr id="43" name="object 43"/>
            <p:cNvSpPr/>
            <p:nvPr/>
          </p:nvSpPr>
          <p:spPr>
            <a:xfrm>
              <a:off x="1838801" y="1942297"/>
              <a:ext cx="110489" cy="452120"/>
            </a:xfrm>
            <a:custGeom>
              <a:avLst/>
              <a:gdLst/>
              <a:ahLst/>
              <a:cxnLst/>
              <a:rect l="l" t="t" r="r" b="b"/>
              <a:pathLst>
                <a:path w="110489" h="452119">
                  <a:moveTo>
                    <a:pt x="11522" y="342327"/>
                  </a:moveTo>
                  <a:lnTo>
                    <a:pt x="2020" y="346843"/>
                  </a:lnTo>
                  <a:lnTo>
                    <a:pt x="0" y="352526"/>
                  </a:lnTo>
                  <a:lnTo>
                    <a:pt x="47144" y="451697"/>
                  </a:lnTo>
                  <a:lnTo>
                    <a:pt x="59814" y="433661"/>
                  </a:lnTo>
                  <a:lnTo>
                    <a:pt x="58228" y="433661"/>
                  </a:lnTo>
                  <a:lnTo>
                    <a:pt x="39245" y="432057"/>
                  </a:lnTo>
                  <a:lnTo>
                    <a:pt x="42212" y="396951"/>
                  </a:lnTo>
                  <a:lnTo>
                    <a:pt x="17204" y="344347"/>
                  </a:lnTo>
                  <a:lnTo>
                    <a:pt x="11522" y="342327"/>
                  </a:lnTo>
                  <a:close/>
                </a:path>
                <a:path w="110489" h="452119">
                  <a:moveTo>
                    <a:pt x="42212" y="396951"/>
                  </a:moveTo>
                  <a:lnTo>
                    <a:pt x="39245" y="432057"/>
                  </a:lnTo>
                  <a:lnTo>
                    <a:pt x="58228" y="433661"/>
                  </a:lnTo>
                  <a:lnTo>
                    <a:pt x="58641" y="428771"/>
                  </a:lnTo>
                  <a:lnTo>
                    <a:pt x="57339" y="428771"/>
                  </a:lnTo>
                  <a:lnTo>
                    <a:pt x="40942" y="427385"/>
                  </a:lnTo>
                  <a:lnTo>
                    <a:pt x="50328" y="414023"/>
                  </a:lnTo>
                  <a:lnTo>
                    <a:pt x="42212" y="396951"/>
                  </a:lnTo>
                  <a:close/>
                </a:path>
                <a:path w="110489" h="452119">
                  <a:moveTo>
                    <a:pt x="100615" y="349855"/>
                  </a:moveTo>
                  <a:lnTo>
                    <a:pt x="94674" y="350893"/>
                  </a:lnTo>
                  <a:lnTo>
                    <a:pt x="61195" y="398554"/>
                  </a:lnTo>
                  <a:lnTo>
                    <a:pt x="58228" y="433661"/>
                  </a:lnTo>
                  <a:lnTo>
                    <a:pt x="59814" y="433661"/>
                  </a:lnTo>
                  <a:lnTo>
                    <a:pt x="110263" y="361844"/>
                  </a:lnTo>
                  <a:lnTo>
                    <a:pt x="109225" y="355903"/>
                  </a:lnTo>
                  <a:lnTo>
                    <a:pt x="100615" y="349855"/>
                  </a:lnTo>
                  <a:close/>
                </a:path>
                <a:path w="110489" h="452119">
                  <a:moveTo>
                    <a:pt x="50328" y="414023"/>
                  </a:moveTo>
                  <a:lnTo>
                    <a:pt x="40942" y="427385"/>
                  </a:lnTo>
                  <a:lnTo>
                    <a:pt x="57339" y="428771"/>
                  </a:lnTo>
                  <a:lnTo>
                    <a:pt x="50328" y="414023"/>
                  </a:lnTo>
                  <a:close/>
                </a:path>
                <a:path w="110489" h="452119">
                  <a:moveTo>
                    <a:pt x="61195" y="398554"/>
                  </a:moveTo>
                  <a:lnTo>
                    <a:pt x="50328" y="414023"/>
                  </a:lnTo>
                  <a:lnTo>
                    <a:pt x="57339" y="428771"/>
                  </a:lnTo>
                  <a:lnTo>
                    <a:pt x="58641" y="428771"/>
                  </a:lnTo>
                  <a:lnTo>
                    <a:pt x="61195" y="398554"/>
                  </a:lnTo>
                  <a:close/>
                </a:path>
                <a:path w="110489" h="452119">
                  <a:moveTo>
                    <a:pt x="75758" y="0"/>
                  </a:moveTo>
                  <a:lnTo>
                    <a:pt x="42212" y="396951"/>
                  </a:lnTo>
                  <a:lnTo>
                    <a:pt x="50328" y="414023"/>
                  </a:lnTo>
                  <a:lnTo>
                    <a:pt x="61195" y="398554"/>
                  </a:lnTo>
                  <a:lnTo>
                    <a:pt x="94739" y="1605"/>
                  </a:lnTo>
                  <a:lnTo>
                    <a:pt x="757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794286" y="2467023"/>
              <a:ext cx="109200" cy="185733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1008062" y="1643062"/>
              <a:ext cx="755650" cy="452755"/>
            </a:xfrm>
            <a:custGeom>
              <a:avLst/>
              <a:gdLst/>
              <a:ahLst/>
              <a:cxnLst/>
              <a:rect l="l" t="t" r="r" b="b"/>
              <a:pathLst>
                <a:path w="755650" h="452755">
                  <a:moveTo>
                    <a:pt x="0" y="0"/>
                  </a:moveTo>
                  <a:lnTo>
                    <a:pt x="755650" y="452437"/>
                  </a:lnTo>
                </a:path>
              </a:pathLst>
            </a:custGeom>
            <a:ln w="317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6" name="object 46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47" name="object 47"/>
          <p:cNvSpPr txBox="1"/>
          <p:nvPr/>
        </p:nvSpPr>
        <p:spPr>
          <a:xfrm>
            <a:off x="6617652" y="6375963"/>
            <a:ext cx="2032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27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33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1581150" y="179323"/>
            <a:ext cx="5981700" cy="76009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703705" marR="5080" indent="-1691639">
              <a:lnSpc>
                <a:spcPct val="100800"/>
              </a:lnSpc>
              <a:spcBef>
                <a:spcPts val="75"/>
              </a:spcBef>
            </a:pPr>
            <a:r>
              <a:rPr dirty="0"/>
              <a:t>Minimización</a:t>
            </a:r>
            <a:r>
              <a:rPr spc="-35" dirty="0"/>
              <a:t> </a:t>
            </a:r>
            <a:r>
              <a:rPr dirty="0"/>
              <a:t>por</a:t>
            </a:r>
            <a:r>
              <a:rPr spc="-20" dirty="0"/>
              <a:t> </a:t>
            </a:r>
            <a:r>
              <a:rPr dirty="0"/>
              <a:t>descenso</a:t>
            </a:r>
            <a:r>
              <a:rPr spc="-25" dirty="0"/>
              <a:t> </a:t>
            </a:r>
            <a:r>
              <a:rPr dirty="0"/>
              <a:t>del</a:t>
            </a:r>
            <a:r>
              <a:rPr spc="-20" dirty="0"/>
              <a:t> </a:t>
            </a:r>
            <a:r>
              <a:rPr spc="-10" dirty="0"/>
              <a:t>gradiente </a:t>
            </a:r>
            <a:r>
              <a:rPr dirty="0"/>
              <a:t>(un</a:t>
            </a:r>
            <a:r>
              <a:rPr spc="-30" dirty="0"/>
              <a:t> </a:t>
            </a:r>
            <a:r>
              <a:rPr dirty="0"/>
              <a:t>parámetro:</a:t>
            </a:r>
            <a:r>
              <a:rPr spc="-10" dirty="0"/>
              <a:t> </a:t>
            </a:r>
            <a:r>
              <a:rPr spc="-25" dirty="0"/>
              <a:t>w)</a:t>
            </a:r>
          </a:p>
        </p:txBody>
      </p:sp>
      <p:sp>
        <p:nvSpPr>
          <p:cNvPr id="9" name="object 9"/>
          <p:cNvSpPr/>
          <p:nvPr/>
        </p:nvSpPr>
        <p:spPr>
          <a:xfrm>
            <a:off x="888657" y="1231899"/>
            <a:ext cx="6584950" cy="2628900"/>
          </a:xfrm>
          <a:custGeom>
            <a:avLst/>
            <a:gdLst/>
            <a:ahLst/>
            <a:cxnLst/>
            <a:rect l="l" t="t" r="r" b="b"/>
            <a:pathLst>
              <a:path w="6584950" h="2628900">
                <a:moveTo>
                  <a:pt x="76200" y="76200"/>
                </a:moveTo>
                <a:lnTo>
                  <a:pt x="69837" y="63500"/>
                </a:lnTo>
                <a:lnTo>
                  <a:pt x="38100" y="0"/>
                </a:lnTo>
                <a:lnTo>
                  <a:pt x="0" y="76200"/>
                </a:lnTo>
                <a:lnTo>
                  <a:pt x="26974" y="76200"/>
                </a:lnTo>
                <a:lnTo>
                  <a:pt x="26974" y="2578239"/>
                </a:lnTo>
                <a:lnTo>
                  <a:pt x="49199" y="2578239"/>
                </a:lnTo>
                <a:lnTo>
                  <a:pt x="49212" y="63500"/>
                </a:lnTo>
                <a:lnTo>
                  <a:pt x="49212" y="76200"/>
                </a:lnTo>
                <a:lnTo>
                  <a:pt x="76200" y="76200"/>
                </a:lnTo>
                <a:close/>
              </a:path>
              <a:path w="6584950" h="2628900">
                <a:moveTo>
                  <a:pt x="6584797" y="2590596"/>
                </a:moveTo>
                <a:lnTo>
                  <a:pt x="6508597" y="2552496"/>
                </a:lnTo>
                <a:lnTo>
                  <a:pt x="6508597" y="2579484"/>
                </a:lnTo>
                <a:lnTo>
                  <a:pt x="25742" y="2579484"/>
                </a:lnTo>
                <a:lnTo>
                  <a:pt x="25742" y="2601709"/>
                </a:lnTo>
                <a:lnTo>
                  <a:pt x="6508597" y="2601709"/>
                </a:lnTo>
                <a:lnTo>
                  <a:pt x="6508597" y="2628696"/>
                </a:lnTo>
                <a:lnTo>
                  <a:pt x="6562572" y="2601709"/>
                </a:lnTo>
                <a:lnTo>
                  <a:pt x="6584797" y="25905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7376513" y="3846067"/>
            <a:ext cx="190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w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1313248" y="1589591"/>
            <a:ext cx="5505450" cy="2239010"/>
            <a:chOff x="1313248" y="1589591"/>
            <a:chExt cx="5505450" cy="2239010"/>
          </a:xfrm>
        </p:grpSpPr>
        <p:sp>
          <p:nvSpPr>
            <p:cNvPr id="12" name="object 12"/>
            <p:cNvSpPr/>
            <p:nvPr/>
          </p:nvSpPr>
          <p:spPr>
            <a:xfrm>
              <a:off x="1322773" y="1599116"/>
              <a:ext cx="5486400" cy="1772285"/>
            </a:xfrm>
            <a:custGeom>
              <a:avLst/>
              <a:gdLst/>
              <a:ahLst/>
              <a:cxnLst/>
              <a:rect l="l" t="t" r="r" b="b"/>
              <a:pathLst>
                <a:path w="5486400" h="1772285">
                  <a:moveTo>
                    <a:pt x="0" y="0"/>
                  </a:moveTo>
                  <a:lnTo>
                    <a:pt x="24005" y="43219"/>
                  </a:lnTo>
                  <a:lnTo>
                    <a:pt x="48098" y="86403"/>
                  </a:lnTo>
                  <a:lnTo>
                    <a:pt x="72367" y="129515"/>
                  </a:lnTo>
                  <a:lnTo>
                    <a:pt x="96899" y="172519"/>
                  </a:lnTo>
                  <a:lnTo>
                    <a:pt x="121781" y="215379"/>
                  </a:lnTo>
                  <a:lnTo>
                    <a:pt x="147102" y="258060"/>
                  </a:lnTo>
                  <a:lnTo>
                    <a:pt x="172950" y="300525"/>
                  </a:lnTo>
                  <a:lnTo>
                    <a:pt x="199411" y="342738"/>
                  </a:lnTo>
                  <a:lnTo>
                    <a:pt x="226574" y="384664"/>
                  </a:lnTo>
                  <a:lnTo>
                    <a:pt x="254527" y="426266"/>
                  </a:lnTo>
                  <a:lnTo>
                    <a:pt x="283356" y="467509"/>
                  </a:lnTo>
                  <a:lnTo>
                    <a:pt x="313151" y="508356"/>
                  </a:lnTo>
                  <a:lnTo>
                    <a:pt x="343998" y="548772"/>
                  </a:lnTo>
                  <a:lnTo>
                    <a:pt x="375985" y="588720"/>
                  </a:lnTo>
                  <a:lnTo>
                    <a:pt x="409201" y="628166"/>
                  </a:lnTo>
                  <a:lnTo>
                    <a:pt x="443732" y="667072"/>
                  </a:lnTo>
                  <a:lnTo>
                    <a:pt x="479666" y="705403"/>
                  </a:lnTo>
                  <a:lnTo>
                    <a:pt x="517091" y="743122"/>
                  </a:lnTo>
                  <a:lnTo>
                    <a:pt x="556096" y="780195"/>
                  </a:lnTo>
                  <a:lnTo>
                    <a:pt x="596766" y="816585"/>
                  </a:lnTo>
                  <a:lnTo>
                    <a:pt x="639192" y="852256"/>
                  </a:lnTo>
                  <a:lnTo>
                    <a:pt x="673840" y="880233"/>
                  </a:lnTo>
                  <a:lnTo>
                    <a:pt x="710292" y="909150"/>
                  </a:lnTo>
                  <a:lnTo>
                    <a:pt x="748415" y="938852"/>
                  </a:lnTo>
                  <a:lnTo>
                    <a:pt x="788076" y="969184"/>
                  </a:lnTo>
                  <a:lnTo>
                    <a:pt x="829144" y="999989"/>
                  </a:lnTo>
                  <a:lnTo>
                    <a:pt x="871484" y="1031112"/>
                  </a:lnTo>
                  <a:lnTo>
                    <a:pt x="914966" y="1062397"/>
                  </a:lnTo>
                  <a:lnTo>
                    <a:pt x="959455" y="1093690"/>
                  </a:lnTo>
                  <a:lnTo>
                    <a:pt x="1004820" y="1124833"/>
                  </a:lnTo>
                  <a:lnTo>
                    <a:pt x="1050927" y="1155672"/>
                  </a:lnTo>
                  <a:lnTo>
                    <a:pt x="1097645" y="1186051"/>
                  </a:lnTo>
                  <a:lnTo>
                    <a:pt x="1144841" y="1215814"/>
                  </a:lnTo>
                  <a:lnTo>
                    <a:pt x="1192382" y="1244806"/>
                  </a:lnTo>
                  <a:lnTo>
                    <a:pt x="1240135" y="1272871"/>
                  </a:lnTo>
                  <a:lnTo>
                    <a:pt x="1287968" y="1299854"/>
                  </a:lnTo>
                  <a:lnTo>
                    <a:pt x="1335748" y="1325598"/>
                  </a:lnTo>
                  <a:lnTo>
                    <a:pt x="1383342" y="1349949"/>
                  </a:lnTo>
                  <a:lnTo>
                    <a:pt x="1430619" y="1372750"/>
                  </a:lnTo>
                  <a:lnTo>
                    <a:pt x="1477445" y="1393847"/>
                  </a:lnTo>
                  <a:lnTo>
                    <a:pt x="1523688" y="1413083"/>
                  </a:lnTo>
                  <a:lnTo>
                    <a:pt x="1569216" y="1430303"/>
                  </a:lnTo>
                  <a:lnTo>
                    <a:pt x="1613894" y="1445351"/>
                  </a:lnTo>
                  <a:lnTo>
                    <a:pt x="1657592" y="1458072"/>
                  </a:lnTo>
                  <a:lnTo>
                    <a:pt x="1700177" y="1468310"/>
                  </a:lnTo>
                  <a:lnTo>
                    <a:pt x="1741515" y="1475910"/>
                  </a:lnTo>
                  <a:lnTo>
                    <a:pt x="1781474" y="1480715"/>
                  </a:lnTo>
                  <a:lnTo>
                    <a:pt x="1819922" y="1482571"/>
                  </a:lnTo>
                  <a:lnTo>
                    <a:pt x="1863694" y="1480361"/>
                  </a:lnTo>
                  <a:lnTo>
                    <a:pt x="1906641" y="1473219"/>
                  </a:lnTo>
                  <a:lnTo>
                    <a:pt x="1948794" y="1461532"/>
                  </a:lnTo>
                  <a:lnTo>
                    <a:pt x="1990183" y="1445688"/>
                  </a:lnTo>
                  <a:lnTo>
                    <a:pt x="2030838" y="1426074"/>
                  </a:lnTo>
                  <a:lnTo>
                    <a:pt x="2070791" y="1403076"/>
                  </a:lnTo>
                  <a:lnTo>
                    <a:pt x="2110072" y="1377084"/>
                  </a:lnTo>
                  <a:lnTo>
                    <a:pt x="2148711" y="1348484"/>
                  </a:lnTo>
                  <a:lnTo>
                    <a:pt x="2186740" y="1317663"/>
                  </a:lnTo>
                  <a:lnTo>
                    <a:pt x="2224189" y="1285010"/>
                  </a:lnTo>
                  <a:lnTo>
                    <a:pt x="2261088" y="1250911"/>
                  </a:lnTo>
                  <a:lnTo>
                    <a:pt x="2297468" y="1215755"/>
                  </a:lnTo>
                  <a:lnTo>
                    <a:pt x="2333360" y="1179927"/>
                  </a:lnTo>
                  <a:lnTo>
                    <a:pt x="2368795" y="1143817"/>
                  </a:lnTo>
                  <a:lnTo>
                    <a:pt x="2403803" y="1107811"/>
                  </a:lnTo>
                  <a:lnTo>
                    <a:pt x="2438415" y="1072296"/>
                  </a:lnTo>
                  <a:lnTo>
                    <a:pt x="2472661" y="1037661"/>
                  </a:lnTo>
                  <a:lnTo>
                    <a:pt x="2506572" y="1004293"/>
                  </a:lnTo>
                  <a:lnTo>
                    <a:pt x="2540179" y="972579"/>
                  </a:lnTo>
                  <a:lnTo>
                    <a:pt x="2573513" y="942906"/>
                  </a:lnTo>
                  <a:lnTo>
                    <a:pt x="2606603" y="915662"/>
                  </a:lnTo>
                  <a:lnTo>
                    <a:pt x="2639481" y="891235"/>
                  </a:lnTo>
                  <a:lnTo>
                    <a:pt x="2672178" y="870012"/>
                  </a:lnTo>
                  <a:lnTo>
                    <a:pt x="2721219" y="839767"/>
                  </a:lnTo>
                  <a:lnTo>
                    <a:pt x="2768469" y="809120"/>
                  </a:lnTo>
                  <a:lnTo>
                    <a:pt x="2814149" y="778536"/>
                  </a:lnTo>
                  <a:lnTo>
                    <a:pt x="2858480" y="748481"/>
                  </a:lnTo>
                  <a:lnTo>
                    <a:pt x="2901682" y="719420"/>
                  </a:lnTo>
                  <a:lnTo>
                    <a:pt x="2943976" y="691819"/>
                  </a:lnTo>
                  <a:lnTo>
                    <a:pt x="2985584" y="666143"/>
                  </a:lnTo>
                  <a:lnTo>
                    <a:pt x="3026727" y="642859"/>
                  </a:lnTo>
                  <a:lnTo>
                    <a:pt x="3067625" y="622431"/>
                  </a:lnTo>
                  <a:lnTo>
                    <a:pt x="3108499" y="605325"/>
                  </a:lnTo>
                  <a:lnTo>
                    <a:pt x="3149570" y="592007"/>
                  </a:lnTo>
                  <a:lnTo>
                    <a:pt x="3191060" y="582943"/>
                  </a:lnTo>
                  <a:lnTo>
                    <a:pt x="3233189" y="578597"/>
                  </a:lnTo>
                  <a:lnTo>
                    <a:pt x="3276178" y="579436"/>
                  </a:lnTo>
                  <a:lnTo>
                    <a:pt x="3320248" y="585926"/>
                  </a:lnTo>
                  <a:lnTo>
                    <a:pt x="3522700" y="694677"/>
                  </a:lnTo>
                  <a:lnTo>
                    <a:pt x="3750260" y="887766"/>
                  </a:lnTo>
                  <a:lnTo>
                    <a:pt x="3935928" y="1071978"/>
                  </a:lnTo>
                  <a:lnTo>
                    <a:pt x="4012707" y="1154097"/>
                  </a:lnTo>
                  <a:lnTo>
                    <a:pt x="4045518" y="1182614"/>
                  </a:lnTo>
                  <a:lnTo>
                    <a:pt x="4078565" y="1214186"/>
                  </a:lnTo>
                  <a:lnTo>
                    <a:pt x="4111830" y="1248344"/>
                  </a:lnTo>
                  <a:lnTo>
                    <a:pt x="4145291" y="1284620"/>
                  </a:lnTo>
                  <a:lnTo>
                    <a:pt x="4178929" y="1322547"/>
                  </a:lnTo>
                  <a:lnTo>
                    <a:pt x="4212724" y="1361658"/>
                  </a:lnTo>
                  <a:lnTo>
                    <a:pt x="4246656" y="1401483"/>
                  </a:lnTo>
                  <a:lnTo>
                    <a:pt x="4280704" y="1441557"/>
                  </a:lnTo>
                  <a:lnTo>
                    <a:pt x="4314849" y="1481410"/>
                  </a:lnTo>
                  <a:lnTo>
                    <a:pt x="4349071" y="1520575"/>
                  </a:lnTo>
                  <a:lnTo>
                    <a:pt x="4383349" y="1558585"/>
                  </a:lnTo>
                  <a:lnTo>
                    <a:pt x="4417664" y="1594972"/>
                  </a:lnTo>
                  <a:lnTo>
                    <a:pt x="4451996" y="1629267"/>
                  </a:lnTo>
                  <a:lnTo>
                    <a:pt x="4486325" y="1661004"/>
                  </a:lnTo>
                  <a:lnTo>
                    <a:pt x="4520630" y="1689714"/>
                  </a:lnTo>
                  <a:lnTo>
                    <a:pt x="4554891" y="1714930"/>
                  </a:lnTo>
                  <a:lnTo>
                    <a:pt x="4589090" y="1736184"/>
                  </a:lnTo>
                  <a:lnTo>
                    <a:pt x="4657216" y="1764936"/>
                  </a:lnTo>
                  <a:lnTo>
                    <a:pt x="4724849" y="1772227"/>
                  </a:lnTo>
                  <a:lnTo>
                    <a:pt x="4758431" y="1766656"/>
                  </a:lnTo>
                  <a:lnTo>
                    <a:pt x="4815034" y="1744645"/>
                  </a:lnTo>
                  <a:lnTo>
                    <a:pt x="4871492" y="1709397"/>
                  </a:lnTo>
                  <a:lnTo>
                    <a:pt x="4927817" y="1662015"/>
                  </a:lnTo>
                  <a:lnTo>
                    <a:pt x="4955933" y="1634118"/>
                  </a:lnTo>
                  <a:lnTo>
                    <a:pt x="4984021" y="1603601"/>
                  </a:lnTo>
                  <a:lnTo>
                    <a:pt x="5012081" y="1570601"/>
                  </a:lnTo>
                  <a:lnTo>
                    <a:pt x="5040115" y="1535258"/>
                  </a:lnTo>
                  <a:lnTo>
                    <a:pt x="5068126" y="1497709"/>
                  </a:lnTo>
                  <a:lnTo>
                    <a:pt x="5096113" y="1458091"/>
                  </a:lnTo>
                  <a:lnTo>
                    <a:pt x="5124079" y="1416542"/>
                  </a:lnTo>
                  <a:lnTo>
                    <a:pt x="5152026" y="1373201"/>
                  </a:lnTo>
                  <a:lnTo>
                    <a:pt x="5179954" y="1328206"/>
                  </a:lnTo>
                  <a:lnTo>
                    <a:pt x="5207866" y="1281693"/>
                  </a:lnTo>
                  <a:lnTo>
                    <a:pt x="5235762" y="1233802"/>
                  </a:lnTo>
                  <a:lnTo>
                    <a:pt x="5263645" y="1184669"/>
                  </a:lnTo>
                  <a:lnTo>
                    <a:pt x="5291516" y="1134434"/>
                  </a:lnTo>
                  <a:lnTo>
                    <a:pt x="5319376" y="1083233"/>
                  </a:lnTo>
                  <a:lnTo>
                    <a:pt x="5347227" y="1031205"/>
                  </a:lnTo>
                  <a:lnTo>
                    <a:pt x="5375071" y="978487"/>
                  </a:lnTo>
                  <a:lnTo>
                    <a:pt x="5402908" y="925218"/>
                  </a:lnTo>
                  <a:lnTo>
                    <a:pt x="5430741" y="871535"/>
                  </a:lnTo>
                  <a:lnTo>
                    <a:pt x="5458571" y="817576"/>
                  </a:lnTo>
                  <a:lnTo>
                    <a:pt x="5486400" y="76348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626867" y="2105980"/>
              <a:ext cx="0" cy="1716405"/>
            </a:xfrm>
            <a:custGeom>
              <a:avLst/>
              <a:gdLst/>
              <a:ahLst/>
              <a:cxnLst/>
              <a:rect l="l" t="t" r="r" b="b"/>
              <a:pathLst>
                <a:path h="1716404">
                  <a:moveTo>
                    <a:pt x="0" y="0"/>
                  </a:moveTo>
                  <a:lnTo>
                    <a:pt x="1" y="1715961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626867" y="2105980"/>
              <a:ext cx="0" cy="1716405"/>
            </a:xfrm>
            <a:custGeom>
              <a:avLst/>
              <a:gdLst/>
              <a:ahLst/>
              <a:cxnLst/>
              <a:rect l="l" t="t" r="r" b="b"/>
              <a:pathLst>
                <a:path h="1716404">
                  <a:moveTo>
                    <a:pt x="0" y="0"/>
                  </a:moveTo>
                  <a:lnTo>
                    <a:pt x="1" y="1715962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1529919" y="3830828"/>
            <a:ext cx="4064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0" dirty="0">
                <a:latin typeface="Times New Roman"/>
                <a:cs typeface="Times New Roman"/>
              </a:rPr>
              <a:t>w(t)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1164022" y="1551618"/>
            <a:ext cx="2432685" cy="1254125"/>
            <a:chOff x="1164022" y="1551618"/>
            <a:chExt cx="2432685" cy="1254125"/>
          </a:xfrm>
        </p:grpSpPr>
        <p:sp>
          <p:nvSpPr>
            <p:cNvPr id="17" name="object 17"/>
            <p:cNvSpPr/>
            <p:nvPr/>
          </p:nvSpPr>
          <p:spPr>
            <a:xfrm>
              <a:off x="1183072" y="1570668"/>
              <a:ext cx="966469" cy="1216025"/>
            </a:xfrm>
            <a:custGeom>
              <a:avLst/>
              <a:gdLst/>
              <a:ahLst/>
              <a:cxnLst/>
              <a:rect l="l" t="t" r="r" b="b"/>
              <a:pathLst>
                <a:path w="966469" h="1216025">
                  <a:moveTo>
                    <a:pt x="0" y="0"/>
                  </a:moveTo>
                  <a:lnTo>
                    <a:pt x="965966" y="1215470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183072" y="1570668"/>
              <a:ext cx="966469" cy="1216025"/>
            </a:xfrm>
            <a:custGeom>
              <a:avLst/>
              <a:gdLst/>
              <a:ahLst/>
              <a:cxnLst/>
              <a:rect l="l" t="t" r="r" b="b"/>
              <a:pathLst>
                <a:path w="966469" h="1216025">
                  <a:moveTo>
                    <a:pt x="0" y="0"/>
                  </a:moveTo>
                  <a:lnTo>
                    <a:pt x="965966" y="1215470"/>
                  </a:lnTo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517139" y="1982889"/>
              <a:ext cx="1079500" cy="12700"/>
            </a:xfrm>
            <a:custGeom>
              <a:avLst/>
              <a:gdLst/>
              <a:ahLst/>
              <a:cxnLst/>
              <a:rect l="l" t="t" r="r" b="b"/>
              <a:pathLst>
                <a:path w="1079500" h="12700">
                  <a:moveTo>
                    <a:pt x="107950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1079500" y="12700"/>
                  </a:lnTo>
                  <a:lnTo>
                    <a:pt x="1079500" y="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428549" y="846836"/>
            <a:ext cx="4729480" cy="1389380"/>
          </a:xfrm>
          <a:prstGeom prst="rect">
            <a:avLst/>
          </a:prstGeom>
        </p:spPr>
        <p:txBody>
          <a:bodyPr vert="horz" wrap="square" lIns="0" tIns="58419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sz="1800" spc="-10" dirty="0">
                <a:latin typeface="Times New Roman"/>
                <a:cs typeface="Times New Roman"/>
              </a:rPr>
              <a:t>Error</a:t>
            </a:r>
            <a:endParaRPr sz="1800">
              <a:latin typeface="Times New Roman"/>
              <a:cs typeface="Times New Roman"/>
            </a:endParaRPr>
          </a:p>
          <a:p>
            <a:pPr marL="1555115">
              <a:lnSpc>
                <a:spcPct val="100000"/>
              </a:lnSpc>
              <a:spcBef>
                <a:spcPts val="320"/>
              </a:spcBef>
            </a:pP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Gradiente:</a:t>
            </a:r>
            <a:endParaRPr sz="1600">
              <a:latin typeface="Times New Roman"/>
              <a:cs typeface="Times New Roman"/>
            </a:endParaRPr>
          </a:p>
          <a:p>
            <a:pPr marL="1555115">
              <a:lnSpc>
                <a:spcPts val="1800"/>
              </a:lnSpc>
              <a:spcBef>
                <a:spcPts val="95"/>
              </a:spcBef>
            </a:pP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derivada de</a:t>
            </a:r>
            <a:r>
              <a:rPr sz="16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la función</a:t>
            </a:r>
            <a:r>
              <a:rPr sz="16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en el</a:t>
            </a:r>
            <a:r>
              <a:rPr sz="160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punto</a:t>
            </a:r>
            <a:r>
              <a:rPr sz="16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spc="-20" dirty="0">
                <a:solidFill>
                  <a:srgbClr val="FF0000"/>
                </a:solidFill>
                <a:latin typeface="Times New Roman"/>
                <a:cs typeface="Times New Roman"/>
              </a:rPr>
              <a:t>w(t)</a:t>
            </a:r>
            <a:endParaRPr sz="1600">
              <a:latin typeface="Times New Roman"/>
              <a:cs typeface="Times New Roman"/>
            </a:endParaRPr>
          </a:p>
          <a:p>
            <a:pPr marL="532765" algn="ctr">
              <a:lnSpc>
                <a:spcPts val="1800"/>
              </a:lnSpc>
            </a:pPr>
            <a:r>
              <a:rPr sz="1600" spc="180" dirty="0">
                <a:solidFill>
                  <a:srgbClr val="FF0000"/>
                </a:solidFill>
                <a:latin typeface="Cambria Math"/>
                <a:cs typeface="Cambria Math"/>
              </a:rPr>
              <a:t>7:;;(2(3))</a:t>
            </a:r>
            <a:endParaRPr sz="1600">
              <a:latin typeface="Cambria Math"/>
              <a:cs typeface="Cambria Math"/>
            </a:endParaRPr>
          </a:p>
          <a:p>
            <a:pPr marL="525780" algn="ctr">
              <a:lnSpc>
                <a:spcPct val="100000"/>
              </a:lnSpc>
              <a:spcBef>
                <a:spcPts val="360"/>
              </a:spcBef>
            </a:pPr>
            <a:r>
              <a:rPr sz="1600" spc="114" dirty="0">
                <a:solidFill>
                  <a:srgbClr val="FF0000"/>
                </a:solidFill>
                <a:latin typeface="Cambria Math"/>
                <a:cs typeface="Cambria Math"/>
              </a:rPr>
              <a:t>72</a:t>
            </a:r>
            <a:endParaRPr sz="1600">
              <a:latin typeface="Cambria Math"/>
              <a:cs typeface="Cambria Math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1833127" y="1938337"/>
            <a:ext cx="445770" cy="259079"/>
            <a:chOff x="1833127" y="1938337"/>
            <a:chExt cx="445770" cy="259079"/>
          </a:xfrm>
        </p:grpSpPr>
        <p:sp>
          <p:nvSpPr>
            <p:cNvPr id="22" name="object 22"/>
            <p:cNvSpPr/>
            <p:nvPr/>
          </p:nvSpPr>
          <p:spPr>
            <a:xfrm>
              <a:off x="1837889" y="1943100"/>
              <a:ext cx="436245" cy="249554"/>
            </a:xfrm>
            <a:custGeom>
              <a:avLst/>
              <a:gdLst/>
              <a:ahLst/>
              <a:cxnLst/>
              <a:rect l="l" t="t" r="r" b="b"/>
              <a:pathLst>
                <a:path w="436244" h="249555">
                  <a:moveTo>
                    <a:pt x="436244" y="0"/>
                  </a:moveTo>
                  <a:lnTo>
                    <a:pt x="0" y="249481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837890" y="1943100"/>
              <a:ext cx="436245" cy="249554"/>
            </a:xfrm>
            <a:custGeom>
              <a:avLst/>
              <a:gdLst/>
              <a:ahLst/>
              <a:cxnLst/>
              <a:rect l="l" t="t" r="r" b="b"/>
              <a:pathLst>
                <a:path w="436244" h="249555">
                  <a:moveTo>
                    <a:pt x="436244" y="0"/>
                  </a:moveTo>
                  <a:lnTo>
                    <a:pt x="0" y="249482"/>
                  </a:lnTo>
                </a:path>
              </a:pathLst>
            </a:custGeom>
            <a:ln w="952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1849451" y="5296916"/>
            <a:ext cx="35115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565" dirty="0">
                <a:latin typeface="Cambria Math"/>
                <a:cs typeface="Cambria Math"/>
              </a:rPr>
              <a:t>.1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036650" y="5089652"/>
            <a:ext cx="7214234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600" baseline="3472" dirty="0">
                <a:latin typeface="Times New Roman"/>
                <a:cs typeface="Times New Roman"/>
              </a:rPr>
              <a:t>Si</a:t>
            </a:r>
            <a:r>
              <a:rPr sz="3600" spc="-7" baseline="3472" dirty="0">
                <a:latin typeface="Times New Roman"/>
                <a:cs typeface="Times New Roman"/>
              </a:rPr>
              <a:t> </a:t>
            </a:r>
            <a:r>
              <a:rPr sz="2700" u="heavy" spc="225" baseline="47839" dirty="0">
                <a:uFill>
                  <a:solidFill>
                    <a:srgbClr val="000000"/>
                  </a:solidFill>
                </a:uFill>
                <a:latin typeface="Cambria Math"/>
                <a:cs typeface="Cambria Math"/>
              </a:rPr>
              <a:t>./00(1(2))</a:t>
            </a:r>
            <a:r>
              <a:rPr sz="2700" spc="367" baseline="47839" dirty="0">
                <a:latin typeface="Cambria Math"/>
                <a:cs typeface="Cambria Math"/>
              </a:rPr>
              <a:t> </a:t>
            </a:r>
            <a:r>
              <a:rPr sz="3600" baseline="3472" dirty="0">
                <a:latin typeface="Cambria Math"/>
                <a:cs typeface="Cambria Math"/>
              </a:rPr>
              <a:t>&lt;</a:t>
            </a:r>
            <a:r>
              <a:rPr sz="3600" spc="217" baseline="3472" dirty="0">
                <a:latin typeface="Cambria Math"/>
                <a:cs typeface="Cambria Math"/>
              </a:rPr>
              <a:t> </a:t>
            </a:r>
            <a:r>
              <a:rPr sz="3600" baseline="3472" dirty="0">
                <a:latin typeface="Cambria Math"/>
                <a:cs typeface="Cambria Math"/>
              </a:rPr>
              <a:t>0:</a:t>
            </a:r>
            <a:r>
              <a:rPr sz="2400" dirty="0">
                <a:latin typeface="Times New Roman"/>
                <a:cs typeface="Times New Roman"/>
              </a:rPr>
              <a:t>Entonces, existe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un</a:t>
            </a:r>
            <a:r>
              <a:rPr sz="2400" spc="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mínimo a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la </a:t>
            </a:r>
            <a:r>
              <a:rPr sz="2400" spc="-10" dirty="0">
                <a:latin typeface="Times New Roman"/>
                <a:cs typeface="Times New Roman"/>
              </a:rPr>
              <a:t>derecha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2660436" y="5763794"/>
            <a:ext cx="858519" cy="282575"/>
          </a:xfrm>
          <a:custGeom>
            <a:avLst/>
            <a:gdLst/>
            <a:ahLst/>
            <a:cxnLst/>
            <a:rect l="l" t="t" r="r" b="b"/>
            <a:pathLst>
              <a:path w="858520" h="282575">
                <a:moveTo>
                  <a:pt x="768253" y="0"/>
                </a:moveTo>
                <a:lnTo>
                  <a:pt x="764235" y="11459"/>
                </a:lnTo>
                <a:lnTo>
                  <a:pt x="780578" y="18552"/>
                </a:lnTo>
                <a:lnTo>
                  <a:pt x="794633" y="28370"/>
                </a:lnTo>
                <a:lnTo>
                  <a:pt x="823171" y="73879"/>
                </a:lnTo>
                <a:lnTo>
                  <a:pt x="831505" y="115662"/>
                </a:lnTo>
                <a:lnTo>
                  <a:pt x="832547" y="139749"/>
                </a:lnTo>
                <a:lnTo>
                  <a:pt x="831500" y="164650"/>
                </a:lnTo>
                <a:lnTo>
                  <a:pt x="823128" y="207587"/>
                </a:lnTo>
                <a:lnTo>
                  <a:pt x="794651" y="253826"/>
                </a:lnTo>
                <a:lnTo>
                  <a:pt x="764680" y="270867"/>
                </a:lnTo>
                <a:lnTo>
                  <a:pt x="768253" y="282326"/>
                </a:lnTo>
                <a:lnTo>
                  <a:pt x="806762" y="264262"/>
                </a:lnTo>
                <a:lnTo>
                  <a:pt x="835077" y="232990"/>
                </a:lnTo>
                <a:lnTo>
                  <a:pt x="852489" y="191113"/>
                </a:lnTo>
                <a:lnTo>
                  <a:pt x="858293" y="141237"/>
                </a:lnTo>
                <a:lnTo>
                  <a:pt x="856838" y="115355"/>
                </a:lnTo>
                <a:lnTo>
                  <a:pt x="845192" y="69479"/>
                </a:lnTo>
                <a:lnTo>
                  <a:pt x="822096" y="32132"/>
                </a:lnTo>
                <a:lnTo>
                  <a:pt x="788721" y="7390"/>
                </a:lnTo>
                <a:lnTo>
                  <a:pt x="768253" y="0"/>
                </a:lnTo>
                <a:close/>
              </a:path>
              <a:path w="858520" h="282575">
                <a:moveTo>
                  <a:pt x="90041" y="0"/>
                </a:moveTo>
                <a:lnTo>
                  <a:pt x="51625" y="18101"/>
                </a:lnTo>
                <a:lnTo>
                  <a:pt x="23291" y="49485"/>
                </a:lnTo>
                <a:lnTo>
                  <a:pt x="5822" y="91436"/>
                </a:lnTo>
                <a:lnTo>
                  <a:pt x="0" y="141237"/>
                </a:lnTo>
                <a:lnTo>
                  <a:pt x="1451" y="167175"/>
                </a:lnTo>
                <a:lnTo>
                  <a:pt x="13059" y="213052"/>
                </a:lnTo>
                <a:lnTo>
                  <a:pt x="36100" y="250277"/>
                </a:lnTo>
                <a:lnTo>
                  <a:pt x="69512" y="274945"/>
                </a:lnTo>
                <a:lnTo>
                  <a:pt x="90041" y="282326"/>
                </a:lnTo>
                <a:lnTo>
                  <a:pt x="93612" y="270867"/>
                </a:lnTo>
                <a:lnTo>
                  <a:pt x="77525" y="263741"/>
                </a:lnTo>
                <a:lnTo>
                  <a:pt x="63642" y="253826"/>
                </a:lnTo>
                <a:lnTo>
                  <a:pt x="35165" y="207587"/>
                </a:lnTo>
                <a:lnTo>
                  <a:pt x="26794" y="164650"/>
                </a:lnTo>
                <a:lnTo>
                  <a:pt x="25747" y="139749"/>
                </a:lnTo>
                <a:lnTo>
                  <a:pt x="26794" y="115662"/>
                </a:lnTo>
                <a:lnTo>
                  <a:pt x="35165" y="73879"/>
                </a:lnTo>
                <a:lnTo>
                  <a:pt x="63754" y="28370"/>
                </a:lnTo>
                <a:lnTo>
                  <a:pt x="94060" y="11459"/>
                </a:lnTo>
                <a:lnTo>
                  <a:pt x="900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207556" y="5890395"/>
            <a:ext cx="1244600" cy="25400"/>
          </a:xfrm>
          <a:custGeom>
            <a:avLst/>
            <a:gdLst/>
            <a:ahLst/>
            <a:cxnLst/>
            <a:rect l="l" t="t" r="r" b="b"/>
            <a:pathLst>
              <a:path w="1244600" h="25400">
                <a:moveTo>
                  <a:pt x="1244599" y="0"/>
                </a:moveTo>
                <a:lnTo>
                  <a:pt x="0" y="0"/>
                </a:lnTo>
                <a:lnTo>
                  <a:pt x="0" y="25399"/>
                </a:lnTo>
                <a:lnTo>
                  <a:pt x="1244599" y="25399"/>
                </a:lnTo>
                <a:lnTo>
                  <a:pt x="12445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1092757" y="5674867"/>
            <a:ext cx="539940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666875" algn="l"/>
              </a:tabLst>
            </a:pPr>
            <a:r>
              <a:rPr sz="2400" dirty="0">
                <a:latin typeface="Times New Roman"/>
                <a:cs typeface="Times New Roman"/>
              </a:rPr>
              <a:t>Por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tanto: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spc="505" dirty="0">
                <a:latin typeface="Cambria Math"/>
                <a:cs typeface="Cambria Math"/>
              </a:rPr>
              <a:t>$</a:t>
            </a:r>
            <a:r>
              <a:rPr sz="2400" dirty="0">
                <a:latin typeface="Cambria Math"/>
                <a:cs typeface="Cambria Math"/>
              </a:rPr>
              <a:t>	</a:t>
            </a:r>
            <a:r>
              <a:rPr sz="2400" spc="-1200" dirty="0">
                <a:latin typeface="Cambria Math"/>
                <a:cs typeface="Cambria Math"/>
              </a:rPr>
              <a:t>%</a:t>
            </a:r>
            <a:r>
              <a:rPr sz="2400" spc="65" dirty="0">
                <a:latin typeface="Cambria Math"/>
                <a:cs typeface="Cambria Math"/>
              </a:rPr>
              <a:t> </a:t>
            </a:r>
            <a:r>
              <a:rPr sz="2400" dirty="0">
                <a:latin typeface="Cambria Math"/>
                <a:cs typeface="Cambria Math"/>
              </a:rPr>
              <a:t>+</a:t>
            </a:r>
            <a:r>
              <a:rPr sz="2400" spc="-10" dirty="0">
                <a:latin typeface="Cambria Math"/>
                <a:cs typeface="Cambria Math"/>
              </a:rPr>
              <a:t> </a:t>
            </a:r>
            <a:r>
              <a:rPr sz="2400" dirty="0">
                <a:latin typeface="Cambria Math"/>
                <a:cs typeface="Cambria Math"/>
              </a:rPr>
              <a:t>1</a:t>
            </a:r>
            <a:r>
              <a:rPr sz="2400" spc="459" dirty="0">
                <a:latin typeface="Cambria Math"/>
                <a:cs typeface="Cambria Math"/>
              </a:rPr>
              <a:t> </a:t>
            </a:r>
            <a:r>
              <a:rPr sz="2400" dirty="0">
                <a:latin typeface="Cambria Math"/>
                <a:cs typeface="Cambria Math"/>
              </a:rPr>
              <a:t>:</a:t>
            </a:r>
            <a:r>
              <a:rPr sz="2400" spc="-125" dirty="0">
                <a:latin typeface="Cambria Math"/>
                <a:cs typeface="Cambria Math"/>
              </a:rPr>
              <a:t> </a:t>
            </a:r>
            <a:r>
              <a:rPr sz="2400" dirty="0">
                <a:latin typeface="Cambria Math"/>
                <a:cs typeface="Cambria Math"/>
              </a:rPr>
              <a:t>=</a:t>
            </a:r>
            <a:r>
              <a:rPr sz="2400" spc="130" dirty="0">
                <a:latin typeface="Cambria Math"/>
                <a:cs typeface="Cambria Math"/>
              </a:rPr>
              <a:t> </a:t>
            </a:r>
            <a:r>
              <a:rPr sz="2400" spc="-125" dirty="0">
                <a:latin typeface="Cambria Math"/>
                <a:cs typeface="Cambria Math"/>
              </a:rPr>
              <a:t>$(%)</a:t>
            </a:r>
            <a:r>
              <a:rPr sz="2400" spc="5" dirty="0">
                <a:latin typeface="Cambria Math"/>
                <a:cs typeface="Cambria Math"/>
              </a:rPr>
              <a:t> </a:t>
            </a:r>
            <a:r>
              <a:rPr sz="2400" dirty="0">
                <a:latin typeface="Cambria Math"/>
                <a:cs typeface="Cambria Math"/>
              </a:rPr>
              <a:t>−</a:t>
            </a:r>
            <a:r>
              <a:rPr sz="2400" spc="-5" dirty="0">
                <a:latin typeface="Cambria Math"/>
                <a:cs typeface="Cambria Math"/>
              </a:rPr>
              <a:t> </a:t>
            </a:r>
            <a:r>
              <a:rPr sz="2400" spc="944" dirty="0">
                <a:latin typeface="Cambria Math"/>
                <a:cs typeface="Cambria Math"/>
              </a:rPr>
              <a:t>,</a:t>
            </a:r>
            <a:r>
              <a:rPr sz="2400" spc="-60" dirty="0">
                <a:latin typeface="Cambria Math"/>
                <a:cs typeface="Cambria Math"/>
              </a:rPr>
              <a:t> </a:t>
            </a:r>
            <a:r>
              <a:rPr sz="2700" spc="209" baseline="43209" dirty="0">
                <a:latin typeface="Cambria Math"/>
                <a:cs typeface="Cambria Math"/>
              </a:rPr>
              <a:t>./00(1(2))</a:t>
            </a:r>
            <a:endParaRPr sz="2700" baseline="43209">
              <a:latin typeface="Cambria Math"/>
              <a:cs typeface="Cambria Math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654977" y="5903467"/>
            <a:ext cx="35115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565" dirty="0">
                <a:latin typeface="Cambria Math"/>
                <a:cs typeface="Cambria Math"/>
              </a:rPr>
              <a:t>.1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817238" y="4097020"/>
            <a:ext cx="23482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spc="-82" baseline="-41666" dirty="0">
                <a:latin typeface="Cambria Math"/>
                <a:cs typeface="Cambria Math"/>
              </a:rPr>
              <a:t>&lt;=&gt;?(+':</a:t>
            </a:r>
            <a:r>
              <a:rPr sz="2400" spc="-37" baseline="-41666" dirty="0">
                <a:latin typeface="Cambria Math"/>
                <a:cs typeface="Cambria Math"/>
              </a:rPr>
              <a:t> </a:t>
            </a:r>
            <a:r>
              <a:rPr sz="2400" baseline="-41666" dirty="0">
                <a:latin typeface="Cambria Math"/>
                <a:cs typeface="Cambria Math"/>
              </a:rPr>
              <a:t>−6</a:t>
            </a:r>
            <a:r>
              <a:rPr sz="2400" spc="52" baseline="-41666" dirty="0">
                <a:latin typeface="Cambria Math"/>
                <a:cs typeface="Cambria Math"/>
              </a:rPr>
              <a:t> </a:t>
            </a:r>
            <a:r>
              <a:rPr sz="1600" spc="180" dirty="0">
                <a:latin typeface="Cambria Math"/>
                <a:cs typeface="Cambria Math"/>
              </a:rPr>
              <a:t>7:;;(2(3))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037073" y="4402776"/>
            <a:ext cx="1079500" cy="12700"/>
          </a:xfrm>
          <a:custGeom>
            <a:avLst/>
            <a:gdLst/>
            <a:ahLst/>
            <a:cxnLst/>
            <a:rect l="l" t="t" r="r" b="b"/>
            <a:pathLst>
              <a:path w="1079500" h="12700">
                <a:moveTo>
                  <a:pt x="1079500" y="0"/>
                </a:moveTo>
                <a:lnTo>
                  <a:pt x="0" y="0"/>
                </a:lnTo>
                <a:lnTo>
                  <a:pt x="0" y="12700"/>
                </a:lnTo>
                <a:lnTo>
                  <a:pt x="1079500" y="12700"/>
                </a:lnTo>
                <a:lnTo>
                  <a:pt x="1079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6436615" y="4386579"/>
            <a:ext cx="28829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114" dirty="0">
                <a:latin typeface="Cambria Math"/>
                <a:cs typeface="Cambria Math"/>
              </a:rPr>
              <a:t>72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531217" y="3803395"/>
            <a:ext cx="6496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w(t+1)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835605" y="4080389"/>
            <a:ext cx="624840" cy="94615"/>
          </a:xfrm>
          <a:custGeom>
            <a:avLst/>
            <a:gdLst/>
            <a:ahLst/>
            <a:cxnLst/>
            <a:rect l="l" t="t" r="r" b="b"/>
            <a:pathLst>
              <a:path w="624839" h="94614">
                <a:moveTo>
                  <a:pt x="4565" y="15064"/>
                </a:moveTo>
                <a:lnTo>
                  <a:pt x="80119" y="54329"/>
                </a:lnTo>
                <a:lnTo>
                  <a:pt x="120260" y="65387"/>
                </a:lnTo>
                <a:lnTo>
                  <a:pt x="160331" y="75222"/>
                </a:lnTo>
                <a:lnTo>
                  <a:pt x="200334" y="83431"/>
                </a:lnTo>
                <a:lnTo>
                  <a:pt x="240239" y="89595"/>
                </a:lnTo>
                <a:lnTo>
                  <a:pt x="280014" y="93295"/>
                </a:lnTo>
                <a:lnTo>
                  <a:pt x="319625" y="94103"/>
                </a:lnTo>
                <a:lnTo>
                  <a:pt x="359017" y="91727"/>
                </a:lnTo>
                <a:lnTo>
                  <a:pt x="398092" y="86441"/>
                </a:lnTo>
                <a:lnTo>
                  <a:pt x="436854" y="78675"/>
                </a:lnTo>
                <a:lnTo>
                  <a:pt x="438596" y="78230"/>
                </a:lnTo>
                <a:lnTo>
                  <a:pt x="319940" y="78230"/>
                </a:lnTo>
                <a:lnTo>
                  <a:pt x="281478" y="77487"/>
                </a:lnTo>
                <a:lnTo>
                  <a:pt x="242658" y="73906"/>
                </a:lnTo>
                <a:lnTo>
                  <a:pt x="203523" y="67880"/>
                </a:lnTo>
                <a:lnTo>
                  <a:pt x="164114" y="59804"/>
                </a:lnTo>
                <a:lnTo>
                  <a:pt x="124475" y="50081"/>
                </a:lnTo>
                <a:lnTo>
                  <a:pt x="84684" y="39124"/>
                </a:lnTo>
                <a:lnTo>
                  <a:pt x="4565" y="15064"/>
                </a:lnTo>
                <a:close/>
              </a:path>
              <a:path w="624839" h="94614">
                <a:moveTo>
                  <a:pt x="550214" y="28372"/>
                </a:moveTo>
                <a:lnTo>
                  <a:pt x="509027" y="42193"/>
                </a:lnTo>
                <a:lnTo>
                  <a:pt x="471408" y="53472"/>
                </a:lnTo>
                <a:lnTo>
                  <a:pt x="433729" y="63110"/>
                </a:lnTo>
                <a:lnTo>
                  <a:pt x="395956" y="70711"/>
                </a:lnTo>
                <a:lnTo>
                  <a:pt x="358051" y="75881"/>
                </a:lnTo>
                <a:lnTo>
                  <a:pt x="319940" y="78230"/>
                </a:lnTo>
                <a:lnTo>
                  <a:pt x="438596" y="78230"/>
                </a:lnTo>
                <a:lnTo>
                  <a:pt x="475338" y="68853"/>
                </a:lnTo>
                <a:lnTo>
                  <a:pt x="513584" y="57400"/>
                </a:lnTo>
                <a:lnTo>
                  <a:pt x="551634" y="44733"/>
                </a:lnTo>
                <a:lnTo>
                  <a:pt x="555602" y="43301"/>
                </a:lnTo>
                <a:lnTo>
                  <a:pt x="550214" y="28372"/>
                </a:lnTo>
                <a:close/>
              </a:path>
              <a:path w="624839" h="94614">
                <a:moveTo>
                  <a:pt x="611169" y="24058"/>
                </a:moveTo>
                <a:lnTo>
                  <a:pt x="562159" y="24058"/>
                </a:lnTo>
                <a:lnTo>
                  <a:pt x="567549" y="38991"/>
                </a:lnTo>
                <a:lnTo>
                  <a:pt x="555602" y="43301"/>
                </a:lnTo>
                <a:lnTo>
                  <a:pt x="565843" y="71673"/>
                </a:lnTo>
                <a:lnTo>
                  <a:pt x="611169" y="24058"/>
                </a:lnTo>
                <a:close/>
              </a:path>
              <a:path w="624839" h="94614">
                <a:moveTo>
                  <a:pt x="562159" y="24058"/>
                </a:moveTo>
                <a:lnTo>
                  <a:pt x="550214" y="28372"/>
                </a:lnTo>
                <a:lnTo>
                  <a:pt x="555602" y="43301"/>
                </a:lnTo>
                <a:lnTo>
                  <a:pt x="567549" y="38991"/>
                </a:lnTo>
                <a:lnTo>
                  <a:pt x="562159" y="24058"/>
                </a:lnTo>
                <a:close/>
              </a:path>
              <a:path w="624839" h="94614">
                <a:moveTo>
                  <a:pt x="539973" y="0"/>
                </a:moveTo>
                <a:lnTo>
                  <a:pt x="550214" y="28372"/>
                </a:lnTo>
                <a:lnTo>
                  <a:pt x="562159" y="24058"/>
                </a:lnTo>
                <a:lnTo>
                  <a:pt x="611169" y="24058"/>
                </a:lnTo>
                <a:lnTo>
                  <a:pt x="624583" y="9966"/>
                </a:lnTo>
                <a:lnTo>
                  <a:pt x="53997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" name="object 35"/>
          <p:cNvGrpSpPr/>
          <p:nvPr/>
        </p:nvGrpSpPr>
        <p:grpSpPr>
          <a:xfrm>
            <a:off x="2255084" y="2727510"/>
            <a:ext cx="1104265" cy="1101090"/>
            <a:chOff x="2255084" y="2727510"/>
            <a:chExt cx="1104265" cy="1101090"/>
          </a:xfrm>
        </p:grpSpPr>
        <p:sp>
          <p:nvSpPr>
            <p:cNvPr id="36" name="object 36"/>
            <p:cNvSpPr/>
            <p:nvPr/>
          </p:nvSpPr>
          <p:spPr>
            <a:xfrm>
              <a:off x="2767369" y="2984500"/>
              <a:ext cx="0" cy="837565"/>
            </a:xfrm>
            <a:custGeom>
              <a:avLst/>
              <a:gdLst/>
              <a:ahLst/>
              <a:cxnLst/>
              <a:rect l="l" t="t" r="r" b="b"/>
              <a:pathLst>
                <a:path h="837564">
                  <a:moveTo>
                    <a:pt x="0" y="0"/>
                  </a:moveTo>
                  <a:lnTo>
                    <a:pt x="1" y="837441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767369" y="2984500"/>
              <a:ext cx="0" cy="837565"/>
            </a:xfrm>
            <a:custGeom>
              <a:avLst/>
              <a:gdLst/>
              <a:ahLst/>
              <a:cxnLst/>
              <a:rect l="l" t="t" r="r" b="b"/>
              <a:pathLst>
                <a:path h="837564">
                  <a:moveTo>
                    <a:pt x="0" y="0"/>
                  </a:moveTo>
                  <a:lnTo>
                    <a:pt x="1" y="837442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274134" y="2746560"/>
              <a:ext cx="1066165" cy="488950"/>
            </a:xfrm>
            <a:custGeom>
              <a:avLst/>
              <a:gdLst/>
              <a:ahLst/>
              <a:cxnLst/>
              <a:rect l="l" t="t" r="r" b="b"/>
              <a:pathLst>
                <a:path w="1066164" h="488950">
                  <a:moveTo>
                    <a:pt x="0" y="0"/>
                  </a:moveTo>
                  <a:lnTo>
                    <a:pt x="1066140" y="488560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274134" y="2746560"/>
              <a:ext cx="1066165" cy="488950"/>
            </a:xfrm>
            <a:custGeom>
              <a:avLst/>
              <a:gdLst/>
              <a:ahLst/>
              <a:cxnLst/>
              <a:rect l="l" t="t" r="r" b="b"/>
              <a:pathLst>
                <a:path w="1066164" h="488950">
                  <a:moveTo>
                    <a:pt x="0" y="0"/>
                  </a:moveTo>
                  <a:lnTo>
                    <a:pt x="1066141" y="488561"/>
                  </a:lnTo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3702217" y="3782059"/>
            <a:ext cx="6496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w(t+2)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3006605" y="2173531"/>
            <a:ext cx="1318260" cy="1980564"/>
            <a:chOff x="3006605" y="2173531"/>
            <a:chExt cx="1318260" cy="1980564"/>
          </a:xfrm>
        </p:grpSpPr>
        <p:sp>
          <p:nvSpPr>
            <p:cNvPr id="42" name="object 42"/>
            <p:cNvSpPr/>
            <p:nvPr/>
          </p:nvSpPr>
          <p:spPr>
            <a:xfrm>
              <a:off x="3897670" y="2565399"/>
              <a:ext cx="0" cy="1256665"/>
            </a:xfrm>
            <a:custGeom>
              <a:avLst/>
              <a:gdLst/>
              <a:ahLst/>
              <a:cxnLst/>
              <a:rect l="l" t="t" r="r" b="b"/>
              <a:pathLst>
                <a:path h="1256664">
                  <a:moveTo>
                    <a:pt x="0" y="0"/>
                  </a:moveTo>
                  <a:lnTo>
                    <a:pt x="0" y="1256541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897670" y="2565399"/>
              <a:ext cx="0" cy="1256665"/>
            </a:xfrm>
            <a:custGeom>
              <a:avLst/>
              <a:gdLst/>
              <a:ahLst/>
              <a:cxnLst/>
              <a:rect l="l" t="t" r="r" b="b"/>
              <a:pathLst>
                <a:path h="1256664">
                  <a:moveTo>
                    <a:pt x="0" y="0"/>
                  </a:moveTo>
                  <a:lnTo>
                    <a:pt x="1" y="1256542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479975" y="2192581"/>
              <a:ext cx="826135" cy="669290"/>
            </a:xfrm>
            <a:custGeom>
              <a:avLst/>
              <a:gdLst/>
              <a:ahLst/>
              <a:cxnLst/>
              <a:rect l="l" t="t" r="r" b="b"/>
              <a:pathLst>
                <a:path w="826135" h="669289">
                  <a:moveTo>
                    <a:pt x="825841" y="0"/>
                  </a:moveTo>
                  <a:lnTo>
                    <a:pt x="0" y="668684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479975" y="2192581"/>
              <a:ext cx="826135" cy="669290"/>
            </a:xfrm>
            <a:custGeom>
              <a:avLst/>
              <a:gdLst/>
              <a:ahLst/>
              <a:cxnLst/>
              <a:rect l="l" t="t" r="r" b="b"/>
              <a:pathLst>
                <a:path w="826135" h="669289">
                  <a:moveTo>
                    <a:pt x="0" y="668684"/>
                  </a:moveTo>
                  <a:lnTo>
                    <a:pt x="825842" y="0"/>
                  </a:lnTo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006605" y="4059478"/>
              <a:ext cx="624840" cy="94615"/>
            </a:xfrm>
            <a:custGeom>
              <a:avLst/>
              <a:gdLst/>
              <a:ahLst/>
              <a:cxnLst/>
              <a:rect l="l" t="t" r="r" b="b"/>
              <a:pathLst>
                <a:path w="624839" h="94614">
                  <a:moveTo>
                    <a:pt x="4566" y="15064"/>
                  </a:moveTo>
                  <a:lnTo>
                    <a:pt x="80119" y="54329"/>
                  </a:lnTo>
                  <a:lnTo>
                    <a:pt x="120261" y="65387"/>
                  </a:lnTo>
                  <a:lnTo>
                    <a:pt x="160332" y="75223"/>
                  </a:lnTo>
                  <a:lnTo>
                    <a:pt x="200334" y="83431"/>
                  </a:lnTo>
                  <a:lnTo>
                    <a:pt x="240239" y="89597"/>
                  </a:lnTo>
                  <a:lnTo>
                    <a:pt x="280014" y="93295"/>
                  </a:lnTo>
                  <a:lnTo>
                    <a:pt x="319625" y="94103"/>
                  </a:lnTo>
                  <a:lnTo>
                    <a:pt x="359017" y="91727"/>
                  </a:lnTo>
                  <a:lnTo>
                    <a:pt x="398092" y="86442"/>
                  </a:lnTo>
                  <a:lnTo>
                    <a:pt x="436854" y="78675"/>
                  </a:lnTo>
                  <a:lnTo>
                    <a:pt x="438596" y="78230"/>
                  </a:lnTo>
                  <a:lnTo>
                    <a:pt x="319940" y="78230"/>
                  </a:lnTo>
                  <a:lnTo>
                    <a:pt x="281478" y="77489"/>
                  </a:lnTo>
                  <a:lnTo>
                    <a:pt x="242660" y="73907"/>
                  </a:lnTo>
                  <a:lnTo>
                    <a:pt x="203523" y="67880"/>
                  </a:lnTo>
                  <a:lnTo>
                    <a:pt x="164115" y="59805"/>
                  </a:lnTo>
                  <a:lnTo>
                    <a:pt x="124476" y="50082"/>
                  </a:lnTo>
                  <a:lnTo>
                    <a:pt x="84684" y="39126"/>
                  </a:lnTo>
                  <a:lnTo>
                    <a:pt x="4566" y="15064"/>
                  </a:lnTo>
                  <a:close/>
                </a:path>
                <a:path w="624839" h="94614">
                  <a:moveTo>
                    <a:pt x="550215" y="28372"/>
                  </a:moveTo>
                  <a:lnTo>
                    <a:pt x="509028" y="42193"/>
                  </a:lnTo>
                  <a:lnTo>
                    <a:pt x="471408" y="53473"/>
                  </a:lnTo>
                  <a:lnTo>
                    <a:pt x="433730" y="63111"/>
                  </a:lnTo>
                  <a:lnTo>
                    <a:pt x="395956" y="70711"/>
                  </a:lnTo>
                  <a:lnTo>
                    <a:pt x="358051" y="75881"/>
                  </a:lnTo>
                  <a:lnTo>
                    <a:pt x="319940" y="78230"/>
                  </a:lnTo>
                  <a:lnTo>
                    <a:pt x="438596" y="78230"/>
                  </a:lnTo>
                  <a:lnTo>
                    <a:pt x="475339" y="68854"/>
                  </a:lnTo>
                  <a:lnTo>
                    <a:pt x="513585" y="57400"/>
                  </a:lnTo>
                  <a:lnTo>
                    <a:pt x="551634" y="44733"/>
                  </a:lnTo>
                  <a:lnTo>
                    <a:pt x="555603" y="43301"/>
                  </a:lnTo>
                  <a:lnTo>
                    <a:pt x="550215" y="28372"/>
                  </a:lnTo>
                  <a:close/>
                </a:path>
                <a:path w="624839" h="94614">
                  <a:moveTo>
                    <a:pt x="611168" y="24060"/>
                  </a:moveTo>
                  <a:lnTo>
                    <a:pt x="562160" y="24060"/>
                  </a:lnTo>
                  <a:lnTo>
                    <a:pt x="567550" y="38991"/>
                  </a:lnTo>
                  <a:lnTo>
                    <a:pt x="555603" y="43301"/>
                  </a:lnTo>
                  <a:lnTo>
                    <a:pt x="565844" y="71674"/>
                  </a:lnTo>
                  <a:lnTo>
                    <a:pt x="611168" y="24060"/>
                  </a:lnTo>
                  <a:close/>
                </a:path>
                <a:path w="624839" h="94614">
                  <a:moveTo>
                    <a:pt x="562160" y="24060"/>
                  </a:moveTo>
                  <a:lnTo>
                    <a:pt x="550215" y="28372"/>
                  </a:lnTo>
                  <a:lnTo>
                    <a:pt x="555603" y="43301"/>
                  </a:lnTo>
                  <a:lnTo>
                    <a:pt x="567550" y="38991"/>
                  </a:lnTo>
                  <a:lnTo>
                    <a:pt x="562160" y="24060"/>
                  </a:lnTo>
                  <a:close/>
                </a:path>
                <a:path w="624839" h="94614">
                  <a:moveTo>
                    <a:pt x="539974" y="0"/>
                  </a:moveTo>
                  <a:lnTo>
                    <a:pt x="550215" y="28372"/>
                  </a:lnTo>
                  <a:lnTo>
                    <a:pt x="562160" y="24060"/>
                  </a:lnTo>
                  <a:lnTo>
                    <a:pt x="611168" y="24060"/>
                  </a:lnTo>
                  <a:lnTo>
                    <a:pt x="624583" y="9966"/>
                  </a:lnTo>
                  <a:lnTo>
                    <a:pt x="539974" y="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2870014" y="4294123"/>
            <a:ext cx="6496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w(t+3)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3443672" y="4379535"/>
            <a:ext cx="624840" cy="94615"/>
          </a:xfrm>
          <a:custGeom>
            <a:avLst/>
            <a:gdLst/>
            <a:ahLst/>
            <a:cxnLst/>
            <a:rect l="l" t="t" r="r" b="b"/>
            <a:pathLst>
              <a:path w="624839" h="94614">
                <a:moveTo>
                  <a:pt x="74369" y="28372"/>
                </a:moveTo>
                <a:lnTo>
                  <a:pt x="68980" y="43301"/>
                </a:lnTo>
                <a:lnTo>
                  <a:pt x="72948" y="44733"/>
                </a:lnTo>
                <a:lnTo>
                  <a:pt x="110999" y="57400"/>
                </a:lnTo>
                <a:lnTo>
                  <a:pt x="149245" y="68853"/>
                </a:lnTo>
                <a:lnTo>
                  <a:pt x="187728" y="78675"/>
                </a:lnTo>
                <a:lnTo>
                  <a:pt x="226490" y="86441"/>
                </a:lnTo>
                <a:lnTo>
                  <a:pt x="265565" y="91727"/>
                </a:lnTo>
                <a:lnTo>
                  <a:pt x="304957" y="94103"/>
                </a:lnTo>
                <a:lnTo>
                  <a:pt x="344568" y="93295"/>
                </a:lnTo>
                <a:lnTo>
                  <a:pt x="384343" y="89595"/>
                </a:lnTo>
                <a:lnTo>
                  <a:pt x="424248" y="83431"/>
                </a:lnTo>
                <a:lnTo>
                  <a:pt x="449591" y="78230"/>
                </a:lnTo>
                <a:lnTo>
                  <a:pt x="304642" y="78230"/>
                </a:lnTo>
                <a:lnTo>
                  <a:pt x="266532" y="75881"/>
                </a:lnTo>
                <a:lnTo>
                  <a:pt x="228626" y="70711"/>
                </a:lnTo>
                <a:lnTo>
                  <a:pt x="190853" y="63110"/>
                </a:lnTo>
                <a:lnTo>
                  <a:pt x="153174" y="53473"/>
                </a:lnTo>
                <a:lnTo>
                  <a:pt x="115556" y="42193"/>
                </a:lnTo>
                <a:lnTo>
                  <a:pt x="77964" y="29671"/>
                </a:lnTo>
                <a:lnTo>
                  <a:pt x="74369" y="28372"/>
                </a:lnTo>
                <a:close/>
              </a:path>
              <a:path w="624839" h="94614">
                <a:moveTo>
                  <a:pt x="620017" y="15064"/>
                </a:moveTo>
                <a:lnTo>
                  <a:pt x="539898" y="39124"/>
                </a:lnTo>
                <a:lnTo>
                  <a:pt x="500106" y="50081"/>
                </a:lnTo>
                <a:lnTo>
                  <a:pt x="460468" y="59804"/>
                </a:lnTo>
                <a:lnTo>
                  <a:pt x="421059" y="67880"/>
                </a:lnTo>
                <a:lnTo>
                  <a:pt x="381923" y="73906"/>
                </a:lnTo>
                <a:lnTo>
                  <a:pt x="343104" y="77487"/>
                </a:lnTo>
                <a:lnTo>
                  <a:pt x="304642" y="78230"/>
                </a:lnTo>
                <a:lnTo>
                  <a:pt x="449591" y="78230"/>
                </a:lnTo>
                <a:lnTo>
                  <a:pt x="464252" y="75222"/>
                </a:lnTo>
                <a:lnTo>
                  <a:pt x="504323" y="65387"/>
                </a:lnTo>
                <a:lnTo>
                  <a:pt x="544464" y="54329"/>
                </a:lnTo>
                <a:lnTo>
                  <a:pt x="624583" y="30269"/>
                </a:lnTo>
                <a:lnTo>
                  <a:pt x="620017" y="15064"/>
                </a:lnTo>
                <a:close/>
              </a:path>
              <a:path w="624839" h="94614">
                <a:moveTo>
                  <a:pt x="84609" y="0"/>
                </a:moveTo>
                <a:lnTo>
                  <a:pt x="0" y="9966"/>
                </a:lnTo>
                <a:lnTo>
                  <a:pt x="58740" y="71673"/>
                </a:lnTo>
                <a:lnTo>
                  <a:pt x="68980" y="43301"/>
                </a:lnTo>
                <a:lnTo>
                  <a:pt x="57034" y="38991"/>
                </a:lnTo>
                <a:lnTo>
                  <a:pt x="62423" y="24058"/>
                </a:lnTo>
                <a:lnTo>
                  <a:pt x="75926" y="24058"/>
                </a:lnTo>
                <a:lnTo>
                  <a:pt x="84609" y="0"/>
                </a:lnTo>
                <a:close/>
              </a:path>
              <a:path w="624839" h="94614">
                <a:moveTo>
                  <a:pt x="62423" y="24058"/>
                </a:moveTo>
                <a:lnTo>
                  <a:pt x="57034" y="38991"/>
                </a:lnTo>
                <a:lnTo>
                  <a:pt x="68980" y="43301"/>
                </a:lnTo>
                <a:lnTo>
                  <a:pt x="74369" y="28372"/>
                </a:lnTo>
                <a:lnTo>
                  <a:pt x="62423" y="24058"/>
                </a:lnTo>
                <a:close/>
              </a:path>
              <a:path w="624839" h="94614">
                <a:moveTo>
                  <a:pt x="75926" y="24058"/>
                </a:moveTo>
                <a:lnTo>
                  <a:pt x="62423" y="24058"/>
                </a:lnTo>
                <a:lnTo>
                  <a:pt x="74369" y="28372"/>
                </a:lnTo>
                <a:lnTo>
                  <a:pt x="75926" y="24058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" name="object 49"/>
          <p:cNvGrpSpPr/>
          <p:nvPr/>
        </p:nvGrpSpPr>
        <p:grpSpPr>
          <a:xfrm>
            <a:off x="3026708" y="3075015"/>
            <a:ext cx="12700" cy="1287145"/>
            <a:chOff x="3026708" y="3075015"/>
            <a:chExt cx="12700" cy="1287145"/>
          </a:xfrm>
        </p:grpSpPr>
        <p:sp>
          <p:nvSpPr>
            <p:cNvPr id="50" name="object 50"/>
            <p:cNvSpPr/>
            <p:nvPr/>
          </p:nvSpPr>
          <p:spPr>
            <a:xfrm>
              <a:off x="3033058" y="3075015"/>
              <a:ext cx="0" cy="1287145"/>
            </a:xfrm>
            <a:custGeom>
              <a:avLst/>
              <a:gdLst/>
              <a:ahLst/>
              <a:cxnLst/>
              <a:rect l="l" t="t" r="r" b="b"/>
              <a:pathLst>
                <a:path h="1287145">
                  <a:moveTo>
                    <a:pt x="0" y="0"/>
                  </a:moveTo>
                  <a:lnTo>
                    <a:pt x="1" y="1286578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033058" y="3075015"/>
              <a:ext cx="0" cy="1287145"/>
            </a:xfrm>
            <a:custGeom>
              <a:avLst/>
              <a:gdLst/>
              <a:ahLst/>
              <a:cxnLst/>
              <a:rect l="l" t="t" r="r" b="b"/>
              <a:pathLst>
                <a:path h="1287145">
                  <a:moveTo>
                    <a:pt x="0" y="0"/>
                  </a:moveTo>
                  <a:lnTo>
                    <a:pt x="1" y="1286578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2" name="object 5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53" name="object 53"/>
          <p:cNvSpPr txBox="1"/>
          <p:nvPr/>
        </p:nvSpPr>
        <p:spPr>
          <a:xfrm>
            <a:off x="6617652" y="6375963"/>
            <a:ext cx="2032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27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34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2728595" marR="5080" indent="-2587625">
              <a:lnSpc>
                <a:spcPct val="100800"/>
              </a:lnSpc>
              <a:spcBef>
                <a:spcPts val="75"/>
              </a:spcBef>
            </a:pPr>
            <a:r>
              <a:rPr dirty="0"/>
              <a:t>Ejemplo:</a:t>
            </a:r>
            <a:r>
              <a:rPr spc="-35" dirty="0"/>
              <a:t> </a:t>
            </a:r>
            <a:r>
              <a:rPr dirty="0"/>
              <a:t>Minimización</a:t>
            </a:r>
            <a:r>
              <a:rPr spc="-25" dirty="0"/>
              <a:t> </a:t>
            </a:r>
            <a:r>
              <a:rPr dirty="0"/>
              <a:t>por</a:t>
            </a:r>
            <a:r>
              <a:rPr spc="-20" dirty="0"/>
              <a:t> </a:t>
            </a:r>
            <a:r>
              <a:rPr dirty="0"/>
              <a:t>descenso</a:t>
            </a:r>
            <a:r>
              <a:rPr spc="-25" dirty="0"/>
              <a:t> </a:t>
            </a:r>
            <a:r>
              <a:rPr dirty="0"/>
              <a:t>del</a:t>
            </a:r>
            <a:r>
              <a:rPr spc="-25" dirty="0"/>
              <a:t> </a:t>
            </a:r>
            <a:r>
              <a:rPr spc="-10" dirty="0"/>
              <a:t>gradiente </a:t>
            </a:r>
            <a:r>
              <a:rPr dirty="0"/>
              <a:t>(un</a:t>
            </a:r>
            <a:r>
              <a:rPr spc="-25" dirty="0"/>
              <a:t> </a:t>
            </a:r>
            <a:r>
              <a:rPr spc="-10" dirty="0"/>
              <a:t>parámetro)</a:t>
            </a:r>
          </a:p>
        </p:txBody>
      </p:sp>
      <p:grpSp>
        <p:nvGrpSpPr>
          <p:cNvPr id="9" name="object 9"/>
          <p:cNvGrpSpPr/>
          <p:nvPr/>
        </p:nvGrpSpPr>
        <p:grpSpPr>
          <a:xfrm>
            <a:off x="268435" y="1150183"/>
            <a:ext cx="6858000" cy="3233420"/>
            <a:chOff x="268435" y="1150183"/>
            <a:chExt cx="6858000" cy="323342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68435" y="1150183"/>
              <a:ext cx="6857521" cy="3233327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5935037" y="1898884"/>
              <a:ext cx="330200" cy="12700"/>
            </a:xfrm>
            <a:custGeom>
              <a:avLst/>
              <a:gdLst/>
              <a:ahLst/>
              <a:cxnLst/>
              <a:rect l="l" t="t" r="r" b="b"/>
              <a:pathLst>
                <a:path w="330200" h="12700">
                  <a:moveTo>
                    <a:pt x="33020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30200" y="12700"/>
                  </a:lnTo>
                  <a:lnTo>
                    <a:pt x="3302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915301" y="4766564"/>
            <a:ext cx="208597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029969" algn="l"/>
              </a:tabLst>
            </a:pPr>
            <a:r>
              <a:rPr sz="1800" dirty="0">
                <a:latin typeface="Times New Roman"/>
                <a:cs typeface="Times New Roman"/>
              </a:rPr>
              <a:t>w(0)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4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dirty="0">
                <a:latin typeface="MS PGothic"/>
                <a:cs typeface="MS PGothic"/>
              </a:rPr>
              <a:t>➞</a:t>
            </a:r>
            <a:r>
              <a:rPr sz="1800" spc="345" dirty="0">
                <a:latin typeface="MS PGothic"/>
                <a:cs typeface="MS PGothic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f(4)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4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915301" y="5031740"/>
            <a:ext cx="5805805" cy="8458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w(1)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4 - 0,3*2*(4-6)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4 +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1,2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5,2 </a:t>
            </a:r>
            <a:r>
              <a:rPr sz="1800" dirty="0">
                <a:latin typeface="MS PGothic"/>
                <a:cs typeface="MS PGothic"/>
              </a:rPr>
              <a:t>➞</a:t>
            </a:r>
            <a:r>
              <a:rPr sz="1800" spc="345" dirty="0">
                <a:latin typeface="MS PGothic"/>
                <a:cs typeface="MS PGothic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f(5,2)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0,64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ts val="2125"/>
              </a:lnSpc>
              <a:spcBef>
                <a:spcPts val="45"/>
              </a:spcBef>
            </a:pPr>
            <a:r>
              <a:rPr sz="1800" dirty="0">
                <a:latin typeface="Times New Roman"/>
                <a:cs typeface="Times New Roman"/>
              </a:rPr>
              <a:t>w(2)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5,2 - 0,3*2*(5,2-6)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5,2 +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0,48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5,68 </a:t>
            </a:r>
            <a:r>
              <a:rPr sz="1800" dirty="0">
                <a:latin typeface="MS PGothic"/>
                <a:cs typeface="MS PGothic"/>
              </a:rPr>
              <a:t>➞</a:t>
            </a:r>
            <a:r>
              <a:rPr sz="1800" spc="345" dirty="0">
                <a:latin typeface="MS PGothic"/>
                <a:cs typeface="MS PGothic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f(5,68)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0,1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ts val="2125"/>
              </a:lnSpc>
            </a:pPr>
            <a:r>
              <a:rPr sz="1800" dirty="0">
                <a:latin typeface="Times New Roman"/>
                <a:cs typeface="Times New Roman"/>
              </a:rPr>
              <a:t>…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949007" y="1516379"/>
            <a:ext cx="3067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395" dirty="0">
                <a:latin typeface="Cambria Math"/>
                <a:cs typeface="Cambria Math"/>
              </a:rPr>
              <a:t>!"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899795" y="1708403"/>
            <a:ext cx="173482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spc="577" baseline="-37500" dirty="0">
                <a:latin typeface="Cambria Math"/>
                <a:cs typeface="Cambria Math"/>
              </a:rPr>
              <a:t>!#</a:t>
            </a:r>
            <a:r>
              <a:rPr sz="3000" spc="254" baseline="-3750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=</a:t>
            </a:r>
            <a:r>
              <a:rPr sz="2000" spc="120" dirty="0">
                <a:latin typeface="Cambria Math"/>
                <a:cs typeface="Cambria Math"/>
              </a:rPr>
              <a:t> </a:t>
            </a:r>
            <a:r>
              <a:rPr sz="2000" spc="75" dirty="0">
                <a:latin typeface="Cambria Math"/>
                <a:cs typeface="Cambria Math"/>
              </a:rPr>
              <a:t>2(#</a:t>
            </a:r>
            <a:r>
              <a:rPr sz="2000" spc="65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−</a:t>
            </a:r>
            <a:r>
              <a:rPr sz="2000" spc="5" dirty="0">
                <a:latin typeface="Cambria Math"/>
                <a:cs typeface="Cambria Math"/>
              </a:rPr>
              <a:t> </a:t>
            </a:r>
            <a:r>
              <a:rPr sz="2000" spc="-35" dirty="0">
                <a:latin typeface="Cambria Math"/>
                <a:cs typeface="Cambria Math"/>
              </a:rPr>
              <a:t>6)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183060" y="3695217"/>
            <a:ext cx="1711325" cy="259079"/>
          </a:xfrm>
          <a:custGeom>
            <a:avLst/>
            <a:gdLst/>
            <a:ahLst/>
            <a:cxnLst/>
            <a:rect l="l" t="t" r="r" b="b"/>
            <a:pathLst>
              <a:path w="1711325" h="259079">
                <a:moveTo>
                  <a:pt x="86220" y="10502"/>
                </a:moveTo>
                <a:lnTo>
                  <a:pt x="82537" y="0"/>
                </a:lnTo>
                <a:lnTo>
                  <a:pt x="63766" y="6769"/>
                </a:lnTo>
                <a:lnTo>
                  <a:pt x="47320" y="16586"/>
                </a:lnTo>
                <a:lnTo>
                  <a:pt x="21348" y="45351"/>
                </a:lnTo>
                <a:lnTo>
                  <a:pt x="5334" y="83807"/>
                </a:lnTo>
                <a:lnTo>
                  <a:pt x="0" y="129463"/>
                </a:lnTo>
                <a:lnTo>
                  <a:pt x="1320" y="153238"/>
                </a:lnTo>
                <a:lnTo>
                  <a:pt x="11963" y="195287"/>
                </a:lnTo>
                <a:lnTo>
                  <a:pt x="33083" y="229412"/>
                </a:lnTo>
                <a:lnTo>
                  <a:pt x="82537" y="258800"/>
                </a:lnTo>
                <a:lnTo>
                  <a:pt x="85801" y="248285"/>
                </a:lnTo>
                <a:lnTo>
                  <a:pt x="71056" y="241757"/>
                </a:lnTo>
                <a:lnTo>
                  <a:pt x="58331" y="232664"/>
                </a:lnTo>
                <a:lnTo>
                  <a:pt x="32232" y="190284"/>
                </a:lnTo>
                <a:lnTo>
                  <a:pt x="24549" y="150926"/>
                </a:lnTo>
                <a:lnTo>
                  <a:pt x="23596" y="128104"/>
                </a:lnTo>
                <a:lnTo>
                  <a:pt x="24549" y="106019"/>
                </a:lnTo>
                <a:lnTo>
                  <a:pt x="32232" y="67716"/>
                </a:lnTo>
                <a:lnTo>
                  <a:pt x="58432" y="25996"/>
                </a:lnTo>
                <a:lnTo>
                  <a:pt x="71285" y="17005"/>
                </a:lnTo>
                <a:lnTo>
                  <a:pt x="86220" y="10502"/>
                </a:lnTo>
                <a:close/>
              </a:path>
              <a:path w="1711325" h="259079">
                <a:moveTo>
                  <a:pt x="785279" y="129463"/>
                </a:moveTo>
                <a:lnTo>
                  <a:pt x="779945" y="83807"/>
                </a:lnTo>
                <a:lnTo>
                  <a:pt x="763930" y="45351"/>
                </a:lnTo>
                <a:lnTo>
                  <a:pt x="737958" y="16586"/>
                </a:lnTo>
                <a:lnTo>
                  <a:pt x="702741" y="0"/>
                </a:lnTo>
                <a:lnTo>
                  <a:pt x="699058" y="10502"/>
                </a:lnTo>
                <a:lnTo>
                  <a:pt x="714044" y="17005"/>
                </a:lnTo>
                <a:lnTo>
                  <a:pt x="726922" y="25996"/>
                </a:lnTo>
                <a:lnTo>
                  <a:pt x="753084" y="67716"/>
                </a:lnTo>
                <a:lnTo>
                  <a:pt x="760730" y="106019"/>
                </a:lnTo>
                <a:lnTo>
                  <a:pt x="761682" y="128104"/>
                </a:lnTo>
                <a:lnTo>
                  <a:pt x="760717" y="150926"/>
                </a:lnTo>
                <a:lnTo>
                  <a:pt x="753046" y="190284"/>
                </a:lnTo>
                <a:lnTo>
                  <a:pt x="726948" y="232664"/>
                </a:lnTo>
                <a:lnTo>
                  <a:pt x="699465" y="248285"/>
                </a:lnTo>
                <a:lnTo>
                  <a:pt x="702741" y="258800"/>
                </a:lnTo>
                <a:lnTo>
                  <a:pt x="738047" y="242239"/>
                </a:lnTo>
                <a:lnTo>
                  <a:pt x="763993" y="213575"/>
                </a:lnTo>
                <a:lnTo>
                  <a:pt x="779957" y="175183"/>
                </a:lnTo>
                <a:lnTo>
                  <a:pt x="783945" y="153238"/>
                </a:lnTo>
                <a:lnTo>
                  <a:pt x="785279" y="129463"/>
                </a:lnTo>
                <a:close/>
              </a:path>
              <a:path w="1711325" h="259079">
                <a:moveTo>
                  <a:pt x="1498333" y="10502"/>
                </a:moveTo>
                <a:lnTo>
                  <a:pt x="1494650" y="0"/>
                </a:lnTo>
                <a:lnTo>
                  <a:pt x="1475879" y="6769"/>
                </a:lnTo>
                <a:lnTo>
                  <a:pt x="1459433" y="16586"/>
                </a:lnTo>
                <a:lnTo>
                  <a:pt x="1433461" y="45351"/>
                </a:lnTo>
                <a:lnTo>
                  <a:pt x="1417447" y="83807"/>
                </a:lnTo>
                <a:lnTo>
                  <a:pt x="1412100" y="129463"/>
                </a:lnTo>
                <a:lnTo>
                  <a:pt x="1413433" y="153238"/>
                </a:lnTo>
                <a:lnTo>
                  <a:pt x="1424076" y="195287"/>
                </a:lnTo>
                <a:lnTo>
                  <a:pt x="1445196" y="229412"/>
                </a:lnTo>
                <a:lnTo>
                  <a:pt x="1494650" y="258800"/>
                </a:lnTo>
                <a:lnTo>
                  <a:pt x="1497914" y="248285"/>
                </a:lnTo>
                <a:lnTo>
                  <a:pt x="1483169" y="241757"/>
                </a:lnTo>
                <a:lnTo>
                  <a:pt x="1470444" y="232664"/>
                </a:lnTo>
                <a:lnTo>
                  <a:pt x="1444345" y="190284"/>
                </a:lnTo>
                <a:lnTo>
                  <a:pt x="1436662" y="150926"/>
                </a:lnTo>
                <a:lnTo>
                  <a:pt x="1435709" y="128104"/>
                </a:lnTo>
                <a:lnTo>
                  <a:pt x="1436662" y="106019"/>
                </a:lnTo>
                <a:lnTo>
                  <a:pt x="1444345" y="67716"/>
                </a:lnTo>
                <a:lnTo>
                  <a:pt x="1470545" y="25996"/>
                </a:lnTo>
                <a:lnTo>
                  <a:pt x="1483398" y="17005"/>
                </a:lnTo>
                <a:lnTo>
                  <a:pt x="1498333" y="10502"/>
                </a:lnTo>
                <a:close/>
              </a:path>
              <a:path w="1711325" h="259079">
                <a:moveTo>
                  <a:pt x="1711236" y="129463"/>
                </a:moveTo>
                <a:lnTo>
                  <a:pt x="1705902" y="83807"/>
                </a:lnTo>
                <a:lnTo>
                  <a:pt x="1689887" y="45351"/>
                </a:lnTo>
                <a:lnTo>
                  <a:pt x="1663915" y="16586"/>
                </a:lnTo>
                <a:lnTo>
                  <a:pt x="1628698" y="0"/>
                </a:lnTo>
                <a:lnTo>
                  <a:pt x="1625015" y="10502"/>
                </a:lnTo>
                <a:lnTo>
                  <a:pt x="1640001" y="17005"/>
                </a:lnTo>
                <a:lnTo>
                  <a:pt x="1652879" y="25996"/>
                </a:lnTo>
                <a:lnTo>
                  <a:pt x="1679041" y="67716"/>
                </a:lnTo>
                <a:lnTo>
                  <a:pt x="1686687" y="106019"/>
                </a:lnTo>
                <a:lnTo>
                  <a:pt x="1687639" y="128104"/>
                </a:lnTo>
                <a:lnTo>
                  <a:pt x="1686674" y="150926"/>
                </a:lnTo>
                <a:lnTo>
                  <a:pt x="1679003" y="190284"/>
                </a:lnTo>
                <a:lnTo>
                  <a:pt x="1652905" y="232664"/>
                </a:lnTo>
                <a:lnTo>
                  <a:pt x="1625422" y="248285"/>
                </a:lnTo>
                <a:lnTo>
                  <a:pt x="1628698" y="258800"/>
                </a:lnTo>
                <a:lnTo>
                  <a:pt x="1664004" y="242239"/>
                </a:lnTo>
                <a:lnTo>
                  <a:pt x="1689950" y="213575"/>
                </a:lnTo>
                <a:lnTo>
                  <a:pt x="1705914" y="175183"/>
                </a:lnTo>
                <a:lnTo>
                  <a:pt x="1709902" y="153238"/>
                </a:lnTo>
                <a:lnTo>
                  <a:pt x="1711236" y="129463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865427" y="3695207"/>
            <a:ext cx="1231900" cy="259079"/>
          </a:xfrm>
          <a:custGeom>
            <a:avLst/>
            <a:gdLst/>
            <a:ahLst/>
            <a:cxnLst/>
            <a:rect l="l" t="t" r="r" b="b"/>
            <a:pathLst>
              <a:path w="1231900" h="259079">
                <a:moveTo>
                  <a:pt x="1149090" y="0"/>
                </a:moveTo>
                <a:lnTo>
                  <a:pt x="1145407" y="10504"/>
                </a:lnTo>
                <a:lnTo>
                  <a:pt x="1160388" y="17006"/>
                </a:lnTo>
                <a:lnTo>
                  <a:pt x="1173272" y="26006"/>
                </a:lnTo>
                <a:lnTo>
                  <a:pt x="1199432" y="67722"/>
                </a:lnTo>
                <a:lnTo>
                  <a:pt x="1207072" y="106023"/>
                </a:lnTo>
                <a:lnTo>
                  <a:pt x="1208027" y="128103"/>
                </a:lnTo>
                <a:lnTo>
                  <a:pt x="1207068" y="150929"/>
                </a:lnTo>
                <a:lnTo>
                  <a:pt x="1199394" y="190288"/>
                </a:lnTo>
                <a:lnTo>
                  <a:pt x="1173289" y="232673"/>
                </a:lnTo>
                <a:lnTo>
                  <a:pt x="1145816" y="248295"/>
                </a:lnTo>
                <a:lnTo>
                  <a:pt x="1149090" y="258799"/>
                </a:lnTo>
                <a:lnTo>
                  <a:pt x="1184391" y="242241"/>
                </a:lnTo>
                <a:lnTo>
                  <a:pt x="1210346" y="213574"/>
                </a:lnTo>
                <a:lnTo>
                  <a:pt x="1226308" y="175187"/>
                </a:lnTo>
                <a:lnTo>
                  <a:pt x="1231629" y="129467"/>
                </a:lnTo>
                <a:lnTo>
                  <a:pt x="1230295" y="105742"/>
                </a:lnTo>
                <a:lnTo>
                  <a:pt x="1219619" y="63689"/>
                </a:lnTo>
                <a:lnTo>
                  <a:pt x="1198447" y="29455"/>
                </a:lnTo>
                <a:lnTo>
                  <a:pt x="1167854" y="6774"/>
                </a:lnTo>
                <a:lnTo>
                  <a:pt x="1149090" y="0"/>
                </a:lnTo>
                <a:close/>
              </a:path>
              <a:path w="1231900" h="259079">
                <a:moveTo>
                  <a:pt x="82537" y="0"/>
                </a:moveTo>
                <a:lnTo>
                  <a:pt x="47322" y="16592"/>
                </a:lnTo>
                <a:lnTo>
                  <a:pt x="21349" y="45361"/>
                </a:lnTo>
                <a:lnTo>
                  <a:pt x="5337" y="83816"/>
                </a:lnTo>
                <a:lnTo>
                  <a:pt x="0" y="129467"/>
                </a:lnTo>
                <a:lnTo>
                  <a:pt x="1330" y="153244"/>
                </a:lnTo>
                <a:lnTo>
                  <a:pt x="11971" y="195297"/>
                </a:lnTo>
                <a:lnTo>
                  <a:pt x="33092" y="229421"/>
                </a:lnTo>
                <a:lnTo>
                  <a:pt x="82537" y="258799"/>
                </a:lnTo>
                <a:lnTo>
                  <a:pt x="85811" y="248295"/>
                </a:lnTo>
                <a:lnTo>
                  <a:pt x="71064" y="241763"/>
                </a:lnTo>
                <a:lnTo>
                  <a:pt x="58338" y="232673"/>
                </a:lnTo>
                <a:lnTo>
                  <a:pt x="32234" y="190288"/>
                </a:lnTo>
                <a:lnTo>
                  <a:pt x="24560" y="150929"/>
                </a:lnTo>
                <a:lnTo>
                  <a:pt x="23601" y="128103"/>
                </a:lnTo>
                <a:lnTo>
                  <a:pt x="24560" y="106023"/>
                </a:lnTo>
                <a:lnTo>
                  <a:pt x="32234" y="67722"/>
                </a:lnTo>
                <a:lnTo>
                  <a:pt x="58441" y="26006"/>
                </a:lnTo>
                <a:lnTo>
                  <a:pt x="86220" y="10504"/>
                </a:lnTo>
                <a:lnTo>
                  <a:pt x="82537" y="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4911869" y="3308603"/>
            <a:ext cx="4107815" cy="6648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2395"/>
              </a:lnSpc>
              <a:spcBef>
                <a:spcPts val="100"/>
              </a:spcBef>
            </a:pPr>
            <a:r>
              <a:rPr sz="2000" dirty="0">
                <a:solidFill>
                  <a:srgbClr val="262699"/>
                </a:solidFill>
                <a:latin typeface="Times New Roman"/>
                <a:cs typeface="Times New Roman"/>
              </a:rPr>
              <a:t>Por</a:t>
            </a:r>
            <a:r>
              <a:rPr sz="2000" spc="-20" dirty="0">
                <a:solidFill>
                  <a:srgbClr val="262699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262699"/>
                </a:solidFill>
                <a:latin typeface="Times New Roman"/>
                <a:cs typeface="Times New Roman"/>
              </a:rPr>
              <a:t>tanto,</a:t>
            </a:r>
            <a:r>
              <a:rPr sz="2000" spc="-10" dirty="0">
                <a:solidFill>
                  <a:srgbClr val="262699"/>
                </a:solidFill>
                <a:latin typeface="Times New Roman"/>
                <a:cs typeface="Times New Roman"/>
              </a:rPr>
              <a:t> obtenemos:</a:t>
            </a:r>
            <a:endParaRPr sz="2000">
              <a:latin typeface="Times New Roman"/>
              <a:cs typeface="Times New Roman"/>
            </a:endParaRPr>
          </a:p>
          <a:p>
            <a:pPr marL="31750">
              <a:lnSpc>
                <a:spcPts val="2635"/>
              </a:lnSpc>
              <a:tabLst>
                <a:tab pos="1158240" algn="l"/>
                <a:tab pos="2068830" algn="l"/>
              </a:tabLst>
            </a:pPr>
            <a:r>
              <a:rPr sz="2200" spc="990" dirty="0">
                <a:solidFill>
                  <a:srgbClr val="262699"/>
                </a:solidFill>
                <a:latin typeface="Cambria Math"/>
                <a:cs typeface="Cambria Math"/>
              </a:rPr>
              <a:t>!</a:t>
            </a:r>
            <a:r>
              <a:rPr sz="2200" spc="484" dirty="0">
                <a:solidFill>
                  <a:srgbClr val="262699"/>
                </a:solidFill>
                <a:latin typeface="Cambria Math"/>
                <a:cs typeface="Cambria Math"/>
              </a:rPr>
              <a:t> </a:t>
            </a:r>
            <a:r>
              <a:rPr sz="2200" dirty="0">
                <a:solidFill>
                  <a:srgbClr val="262699"/>
                </a:solidFill>
                <a:latin typeface="Cambria Math"/>
                <a:cs typeface="Cambria Math"/>
              </a:rPr>
              <a:t>"</a:t>
            </a:r>
            <a:r>
              <a:rPr sz="2200" spc="50" dirty="0">
                <a:solidFill>
                  <a:srgbClr val="262699"/>
                </a:solidFill>
                <a:latin typeface="Cambria Math"/>
                <a:cs typeface="Cambria Math"/>
              </a:rPr>
              <a:t> </a:t>
            </a:r>
            <a:r>
              <a:rPr sz="2200" dirty="0">
                <a:solidFill>
                  <a:srgbClr val="262699"/>
                </a:solidFill>
                <a:latin typeface="Cambria Math"/>
                <a:cs typeface="Cambria Math"/>
              </a:rPr>
              <a:t>+</a:t>
            </a:r>
            <a:r>
              <a:rPr sz="2200" spc="-5" dirty="0">
                <a:solidFill>
                  <a:srgbClr val="262699"/>
                </a:solidFill>
                <a:latin typeface="Cambria Math"/>
                <a:cs typeface="Cambria Math"/>
              </a:rPr>
              <a:t> </a:t>
            </a:r>
            <a:r>
              <a:rPr sz="2200" spc="-50" dirty="0">
                <a:solidFill>
                  <a:srgbClr val="262699"/>
                </a:solidFill>
                <a:latin typeface="Cambria Math"/>
                <a:cs typeface="Cambria Math"/>
              </a:rPr>
              <a:t>1</a:t>
            </a:r>
            <a:r>
              <a:rPr sz="2200" dirty="0">
                <a:solidFill>
                  <a:srgbClr val="262699"/>
                </a:solidFill>
                <a:latin typeface="Cambria Math"/>
                <a:cs typeface="Cambria Math"/>
              </a:rPr>
              <a:t>	=</a:t>
            </a:r>
            <a:r>
              <a:rPr sz="2200" spc="120" dirty="0">
                <a:solidFill>
                  <a:srgbClr val="262699"/>
                </a:solidFill>
                <a:latin typeface="Cambria Math"/>
                <a:cs typeface="Cambria Math"/>
              </a:rPr>
              <a:t> </a:t>
            </a:r>
            <a:r>
              <a:rPr sz="2200" spc="990" dirty="0">
                <a:solidFill>
                  <a:srgbClr val="262699"/>
                </a:solidFill>
                <a:latin typeface="Cambria Math"/>
                <a:cs typeface="Cambria Math"/>
              </a:rPr>
              <a:t>!</a:t>
            </a:r>
            <a:r>
              <a:rPr sz="2200" spc="484" dirty="0">
                <a:solidFill>
                  <a:srgbClr val="262699"/>
                </a:solidFill>
                <a:latin typeface="Cambria Math"/>
                <a:cs typeface="Cambria Math"/>
              </a:rPr>
              <a:t> </a:t>
            </a:r>
            <a:r>
              <a:rPr sz="2200" spc="-50" dirty="0">
                <a:solidFill>
                  <a:srgbClr val="262699"/>
                </a:solidFill>
                <a:latin typeface="Cambria Math"/>
                <a:cs typeface="Cambria Math"/>
              </a:rPr>
              <a:t>"</a:t>
            </a:r>
            <a:r>
              <a:rPr sz="2200" dirty="0">
                <a:solidFill>
                  <a:srgbClr val="262699"/>
                </a:solidFill>
                <a:latin typeface="Cambria Math"/>
                <a:cs typeface="Cambria Math"/>
              </a:rPr>
              <a:t>	−</a:t>
            </a:r>
            <a:r>
              <a:rPr sz="2200" spc="-5" dirty="0">
                <a:solidFill>
                  <a:srgbClr val="262699"/>
                </a:solidFill>
                <a:latin typeface="Cambria Math"/>
                <a:cs typeface="Cambria Math"/>
              </a:rPr>
              <a:t> </a:t>
            </a:r>
            <a:r>
              <a:rPr sz="2200" spc="795" dirty="0">
                <a:solidFill>
                  <a:srgbClr val="262699"/>
                </a:solidFill>
                <a:latin typeface="Cambria Math"/>
                <a:cs typeface="Cambria Math"/>
              </a:rPr>
              <a:t>'</a:t>
            </a:r>
            <a:r>
              <a:rPr sz="2200" spc="75" dirty="0">
                <a:solidFill>
                  <a:srgbClr val="262699"/>
                </a:solidFill>
                <a:latin typeface="Cambria Math"/>
                <a:cs typeface="Cambria Math"/>
              </a:rPr>
              <a:t> </a:t>
            </a:r>
            <a:r>
              <a:rPr sz="2200" dirty="0">
                <a:solidFill>
                  <a:srgbClr val="262699"/>
                </a:solidFill>
                <a:latin typeface="Cambria Math"/>
                <a:cs typeface="Cambria Math"/>
              </a:rPr>
              <a:t>∗</a:t>
            </a:r>
            <a:r>
              <a:rPr sz="2200" spc="5" dirty="0">
                <a:solidFill>
                  <a:srgbClr val="262699"/>
                </a:solidFill>
                <a:latin typeface="Cambria Math"/>
                <a:cs typeface="Cambria Math"/>
              </a:rPr>
              <a:t> </a:t>
            </a:r>
            <a:r>
              <a:rPr sz="2200" dirty="0">
                <a:solidFill>
                  <a:srgbClr val="262699"/>
                </a:solidFill>
                <a:latin typeface="Cambria Math"/>
                <a:cs typeface="Cambria Math"/>
              </a:rPr>
              <a:t>2</a:t>
            </a:r>
            <a:r>
              <a:rPr sz="2200" spc="420" dirty="0">
                <a:solidFill>
                  <a:srgbClr val="262699"/>
                </a:solidFill>
                <a:latin typeface="Cambria Math"/>
                <a:cs typeface="Cambria Math"/>
              </a:rPr>
              <a:t> </a:t>
            </a:r>
            <a:r>
              <a:rPr sz="2200" spc="270" dirty="0">
                <a:solidFill>
                  <a:srgbClr val="262699"/>
                </a:solidFill>
                <a:latin typeface="Cambria Math"/>
                <a:cs typeface="Cambria Math"/>
              </a:rPr>
              <a:t>!(")</a:t>
            </a:r>
            <a:r>
              <a:rPr sz="2200" dirty="0">
                <a:solidFill>
                  <a:srgbClr val="262699"/>
                </a:solidFill>
                <a:latin typeface="Cambria Math"/>
                <a:cs typeface="Cambria Math"/>
              </a:rPr>
              <a:t> − </a:t>
            </a:r>
            <a:r>
              <a:rPr sz="2200" spc="-50" dirty="0">
                <a:solidFill>
                  <a:srgbClr val="262699"/>
                </a:solidFill>
                <a:latin typeface="Cambria Math"/>
                <a:cs typeface="Cambria Math"/>
              </a:rPr>
              <a:t>6</a:t>
            </a:r>
            <a:endParaRPr sz="220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453437" y="4873244"/>
            <a:ext cx="101282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944" dirty="0">
                <a:solidFill>
                  <a:srgbClr val="FF0000"/>
                </a:solidFill>
                <a:latin typeface="Cambria Math"/>
                <a:cs typeface="Cambria Math"/>
              </a:rPr>
              <a:t>,</a:t>
            </a:r>
            <a:r>
              <a:rPr sz="2400" spc="204" dirty="0">
                <a:solidFill>
                  <a:srgbClr val="FF0000"/>
                </a:solidFill>
                <a:latin typeface="Cambria Math"/>
                <a:cs typeface="Cambria Math"/>
              </a:rPr>
              <a:t> </a:t>
            </a:r>
            <a:r>
              <a:rPr sz="2400" dirty="0">
                <a:solidFill>
                  <a:srgbClr val="FF0000"/>
                </a:solidFill>
                <a:latin typeface="Cambria Math"/>
                <a:cs typeface="Cambria Math"/>
              </a:rPr>
              <a:t>=</a:t>
            </a:r>
            <a:r>
              <a:rPr sz="2400" spc="130" dirty="0">
                <a:solidFill>
                  <a:srgbClr val="FF0000"/>
                </a:solidFill>
                <a:latin typeface="Cambria Math"/>
                <a:cs typeface="Cambria Math"/>
              </a:rPr>
              <a:t> </a:t>
            </a:r>
            <a:r>
              <a:rPr sz="2400" spc="-25" dirty="0">
                <a:solidFill>
                  <a:srgbClr val="FF0000"/>
                </a:solidFill>
                <a:latin typeface="Cambria Math"/>
                <a:cs typeface="Cambria Math"/>
              </a:rPr>
              <a:t>0,3</a:t>
            </a:r>
            <a:endParaRPr sz="2400">
              <a:latin typeface="Cambria Math"/>
              <a:cs typeface="Cambria Math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3120483" y="3496128"/>
            <a:ext cx="492125" cy="741045"/>
            <a:chOff x="3120483" y="3496128"/>
            <a:chExt cx="492125" cy="741045"/>
          </a:xfrm>
        </p:grpSpPr>
        <p:sp>
          <p:nvSpPr>
            <p:cNvPr id="21" name="object 21"/>
            <p:cNvSpPr/>
            <p:nvPr/>
          </p:nvSpPr>
          <p:spPr>
            <a:xfrm>
              <a:off x="3377097" y="3779291"/>
              <a:ext cx="0" cy="451484"/>
            </a:xfrm>
            <a:custGeom>
              <a:avLst/>
              <a:gdLst/>
              <a:ahLst/>
              <a:cxnLst/>
              <a:rect l="l" t="t" r="r" b="b"/>
              <a:pathLst>
                <a:path h="451485">
                  <a:moveTo>
                    <a:pt x="0" y="0"/>
                  </a:moveTo>
                  <a:lnTo>
                    <a:pt x="1" y="451234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377097" y="3779291"/>
              <a:ext cx="0" cy="451484"/>
            </a:xfrm>
            <a:custGeom>
              <a:avLst/>
              <a:gdLst/>
              <a:ahLst/>
              <a:cxnLst/>
              <a:rect l="l" t="t" r="r" b="b"/>
              <a:pathLst>
                <a:path h="451485">
                  <a:moveTo>
                    <a:pt x="0" y="0"/>
                  </a:moveTo>
                  <a:lnTo>
                    <a:pt x="1" y="451234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327953" y="3738904"/>
              <a:ext cx="117946" cy="115361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3139533" y="3515178"/>
              <a:ext cx="454025" cy="547370"/>
            </a:xfrm>
            <a:custGeom>
              <a:avLst/>
              <a:gdLst/>
              <a:ahLst/>
              <a:cxnLst/>
              <a:rect l="l" t="t" r="r" b="b"/>
              <a:pathLst>
                <a:path w="454025" h="547370">
                  <a:moveTo>
                    <a:pt x="0" y="0"/>
                  </a:moveTo>
                  <a:lnTo>
                    <a:pt x="453847" y="546761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139533" y="3515178"/>
              <a:ext cx="454025" cy="547370"/>
            </a:xfrm>
            <a:custGeom>
              <a:avLst/>
              <a:gdLst/>
              <a:ahLst/>
              <a:cxnLst/>
              <a:rect l="l" t="t" r="r" b="b"/>
              <a:pathLst>
                <a:path w="454025" h="547370">
                  <a:moveTo>
                    <a:pt x="0" y="0"/>
                  </a:moveTo>
                  <a:lnTo>
                    <a:pt x="453847" y="546762"/>
                  </a:lnTo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/>
          <p:nvPr/>
        </p:nvSpPr>
        <p:spPr>
          <a:xfrm>
            <a:off x="3219199" y="4073651"/>
            <a:ext cx="727710" cy="805815"/>
          </a:xfrm>
          <a:prstGeom prst="rect">
            <a:avLst/>
          </a:prstGeom>
        </p:spPr>
        <p:txBody>
          <a:bodyPr vert="horz" wrap="square" lIns="0" tIns="977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70"/>
              </a:spcBef>
            </a:pPr>
            <a:r>
              <a:rPr sz="2000" spc="-20" dirty="0">
                <a:latin typeface="Times New Roman"/>
                <a:cs typeface="Times New Roman"/>
              </a:rPr>
              <a:t>w(1)</a:t>
            </a:r>
            <a:endParaRPr sz="2000">
              <a:latin typeface="Times New Roman"/>
              <a:cs typeface="Times New Roman"/>
            </a:endParaRPr>
          </a:p>
          <a:p>
            <a:pPr marL="234950">
              <a:lnSpc>
                <a:spcPct val="100000"/>
              </a:lnSpc>
              <a:spcBef>
                <a:spcPts val="675"/>
              </a:spcBef>
            </a:pPr>
            <a:r>
              <a:rPr sz="2000" spc="-20" dirty="0">
                <a:latin typeface="Times New Roman"/>
                <a:cs typeface="Times New Roman"/>
              </a:rPr>
              <a:t>w(2)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27" name="object 27"/>
          <p:cNvGrpSpPr/>
          <p:nvPr/>
        </p:nvGrpSpPr>
        <p:grpSpPr>
          <a:xfrm>
            <a:off x="2694345" y="2183227"/>
            <a:ext cx="1211580" cy="2475865"/>
            <a:chOff x="2694345" y="2183227"/>
            <a:chExt cx="1211580" cy="2475865"/>
          </a:xfrm>
        </p:grpSpPr>
        <p:sp>
          <p:nvSpPr>
            <p:cNvPr id="28" name="object 28"/>
            <p:cNvSpPr/>
            <p:nvPr/>
          </p:nvSpPr>
          <p:spPr>
            <a:xfrm>
              <a:off x="3590390" y="3965727"/>
              <a:ext cx="635" cy="687070"/>
            </a:xfrm>
            <a:custGeom>
              <a:avLst/>
              <a:gdLst/>
              <a:ahLst/>
              <a:cxnLst/>
              <a:rect l="l" t="t" r="r" b="b"/>
              <a:pathLst>
                <a:path w="635" h="687070">
                  <a:moveTo>
                    <a:pt x="0" y="0"/>
                  </a:moveTo>
                  <a:lnTo>
                    <a:pt x="499" y="686757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590390" y="3965727"/>
              <a:ext cx="635" cy="687070"/>
            </a:xfrm>
            <a:custGeom>
              <a:avLst/>
              <a:gdLst/>
              <a:ahLst/>
              <a:cxnLst/>
              <a:rect l="l" t="t" r="r" b="b"/>
              <a:pathLst>
                <a:path w="635" h="687070">
                  <a:moveTo>
                    <a:pt x="0" y="0"/>
                  </a:moveTo>
                  <a:lnTo>
                    <a:pt x="500" y="686758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550373" y="3924256"/>
              <a:ext cx="117946" cy="115361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3278896" y="3813270"/>
              <a:ext cx="607695" cy="337820"/>
            </a:xfrm>
            <a:custGeom>
              <a:avLst/>
              <a:gdLst/>
              <a:ahLst/>
              <a:cxnLst/>
              <a:rect l="l" t="t" r="r" b="b"/>
              <a:pathLst>
                <a:path w="607695" h="337820">
                  <a:moveTo>
                    <a:pt x="0" y="0"/>
                  </a:moveTo>
                  <a:lnTo>
                    <a:pt x="607682" y="337331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278896" y="3813270"/>
              <a:ext cx="607695" cy="337820"/>
            </a:xfrm>
            <a:custGeom>
              <a:avLst/>
              <a:gdLst/>
              <a:ahLst/>
              <a:cxnLst/>
              <a:rect l="l" t="t" r="r" b="b"/>
              <a:pathLst>
                <a:path w="607695" h="337820">
                  <a:moveTo>
                    <a:pt x="0" y="0"/>
                  </a:moveTo>
                  <a:lnTo>
                    <a:pt x="607682" y="337331"/>
                  </a:lnTo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700695" y="2189577"/>
              <a:ext cx="0" cy="2089785"/>
            </a:xfrm>
            <a:custGeom>
              <a:avLst/>
              <a:gdLst/>
              <a:ahLst/>
              <a:cxnLst/>
              <a:rect l="l" t="t" r="r" b="b"/>
              <a:pathLst>
                <a:path h="2089785">
                  <a:moveTo>
                    <a:pt x="0" y="0"/>
                  </a:moveTo>
                  <a:lnTo>
                    <a:pt x="1" y="2089727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700695" y="2189577"/>
              <a:ext cx="0" cy="2089785"/>
            </a:xfrm>
            <a:custGeom>
              <a:avLst/>
              <a:gdLst/>
              <a:ahLst/>
              <a:cxnLst/>
              <a:rect l="l" t="t" r="r" b="b"/>
              <a:pathLst>
                <a:path h="2089785">
                  <a:moveTo>
                    <a:pt x="0" y="0"/>
                  </a:moveTo>
                  <a:lnTo>
                    <a:pt x="1" y="2089728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2601956" y="4187444"/>
            <a:ext cx="4572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0" dirty="0">
                <a:latin typeface="Times New Roman"/>
                <a:cs typeface="Times New Roman"/>
              </a:rPr>
              <a:t>w(0)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36" name="object 36"/>
          <p:cNvGrpSpPr/>
          <p:nvPr/>
        </p:nvGrpSpPr>
        <p:grpSpPr>
          <a:xfrm>
            <a:off x="2575868" y="1859177"/>
            <a:ext cx="1621155" cy="788670"/>
            <a:chOff x="2575868" y="1859177"/>
            <a:chExt cx="1621155" cy="788670"/>
          </a:xfrm>
        </p:grpSpPr>
        <p:pic>
          <p:nvPicPr>
            <p:cNvPr id="37" name="object 3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641818" y="2126277"/>
              <a:ext cx="117946" cy="115361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2594918" y="1878227"/>
              <a:ext cx="238760" cy="750570"/>
            </a:xfrm>
            <a:custGeom>
              <a:avLst/>
              <a:gdLst/>
              <a:ahLst/>
              <a:cxnLst/>
              <a:rect l="l" t="t" r="r" b="b"/>
              <a:pathLst>
                <a:path w="238760" h="750569">
                  <a:moveTo>
                    <a:pt x="0" y="0"/>
                  </a:moveTo>
                  <a:lnTo>
                    <a:pt x="238639" y="750463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594918" y="1878227"/>
              <a:ext cx="238760" cy="750570"/>
            </a:xfrm>
            <a:custGeom>
              <a:avLst/>
              <a:gdLst/>
              <a:ahLst/>
              <a:cxnLst/>
              <a:rect l="l" t="t" r="r" b="b"/>
              <a:pathLst>
                <a:path w="238760" h="750569">
                  <a:moveTo>
                    <a:pt x="0" y="0"/>
                  </a:moveTo>
                  <a:lnTo>
                    <a:pt x="238639" y="750464"/>
                  </a:lnTo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193163" y="1861375"/>
              <a:ext cx="1003300" cy="12700"/>
            </a:xfrm>
            <a:custGeom>
              <a:avLst/>
              <a:gdLst/>
              <a:ahLst/>
              <a:cxnLst/>
              <a:rect l="l" t="t" r="r" b="b"/>
              <a:pathLst>
                <a:path w="1003300" h="12700">
                  <a:moveTo>
                    <a:pt x="100330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1003300" y="12700"/>
                  </a:lnTo>
                  <a:lnTo>
                    <a:pt x="1003300" y="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object 41"/>
          <p:cNvSpPr txBox="1"/>
          <p:nvPr/>
        </p:nvSpPr>
        <p:spPr>
          <a:xfrm>
            <a:off x="3515679" y="1839467"/>
            <a:ext cx="35496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360" dirty="0">
                <a:solidFill>
                  <a:srgbClr val="FF0000"/>
                </a:solidFill>
                <a:latin typeface="Cambria Math"/>
                <a:cs typeface="Cambria Math"/>
              </a:rPr>
              <a:t>!#</a:t>
            </a:r>
            <a:endParaRPr sz="2000">
              <a:latin typeface="Cambria Math"/>
              <a:cs typeface="Cambria Math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2650398" y="1802037"/>
            <a:ext cx="3375660" cy="1412240"/>
            <a:chOff x="2650398" y="1802037"/>
            <a:chExt cx="3375660" cy="1412240"/>
          </a:xfrm>
        </p:grpSpPr>
        <p:sp>
          <p:nvSpPr>
            <p:cNvPr id="43" name="object 43"/>
            <p:cNvSpPr/>
            <p:nvPr/>
          </p:nvSpPr>
          <p:spPr>
            <a:xfrm>
              <a:off x="2655161" y="1806799"/>
              <a:ext cx="436245" cy="249554"/>
            </a:xfrm>
            <a:custGeom>
              <a:avLst/>
              <a:gdLst/>
              <a:ahLst/>
              <a:cxnLst/>
              <a:rect l="l" t="t" r="r" b="b"/>
              <a:pathLst>
                <a:path w="436244" h="249555">
                  <a:moveTo>
                    <a:pt x="436243" y="0"/>
                  </a:moveTo>
                  <a:lnTo>
                    <a:pt x="0" y="249482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655160" y="1806799"/>
              <a:ext cx="436245" cy="249554"/>
            </a:xfrm>
            <a:custGeom>
              <a:avLst/>
              <a:gdLst/>
              <a:ahLst/>
              <a:cxnLst/>
              <a:rect l="l" t="t" r="r" b="b"/>
              <a:pathLst>
                <a:path w="436244" h="249555">
                  <a:moveTo>
                    <a:pt x="436244" y="0"/>
                  </a:moveTo>
                  <a:lnTo>
                    <a:pt x="0" y="249482"/>
                  </a:lnTo>
                </a:path>
              </a:pathLst>
            </a:custGeom>
            <a:ln w="952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308690" y="2978572"/>
              <a:ext cx="717550" cy="235585"/>
            </a:xfrm>
            <a:custGeom>
              <a:avLst/>
              <a:gdLst/>
              <a:ahLst/>
              <a:cxnLst/>
              <a:rect l="l" t="t" r="r" b="b"/>
              <a:pathLst>
                <a:path w="717550" h="235585">
                  <a:moveTo>
                    <a:pt x="642073" y="0"/>
                  </a:moveTo>
                  <a:lnTo>
                    <a:pt x="638724" y="9549"/>
                  </a:lnTo>
                  <a:lnTo>
                    <a:pt x="652343" y="15459"/>
                  </a:lnTo>
                  <a:lnTo>
                    <a:pt x="664056" y="23641"/>
                  </a:lnTo>
                  <a:lnTo>
                    <a:pt x="687838" y="61565"/>
                  </a:lnTo>
                  <a:lnTo>
                    <a:pt x="695651" y="116457"/>
                  </a:lnTo>
                  <a:lnTo>
                    <a:pt x="694779" y="137208"/>
                  </a:lnTo>
                  <a:lnTo>
                    <a:pt x="681699" y="188019"/>
                  </a:lnTo>
                  <a:lnTo>
                    <a:pt x="652503" y="219784"/>
                  </a:lnTo>
                  <a:lnTo>
                    <a:pt x="639097" y="225722"/>
                  </a:lnTo>
                  <a:lnTo>
                    <a:pt x="642073" y="235272"/>
                  </a:lnTo>
                  <a:lnTo>
                    <a:pt x="687023" y="208564"/>
                  </a:lnTo>
                  <a:lnTo>
                    <a:pt x="712271" y="159261"/>
                  </a:lnTo>
                  <a:lnTo>
                    <a:pt x="717108" y="117698"/>
                  </a:lnTo>
                  <a:lnTo>
                    <a:pt x="715894" y="96129"/>
                  </a:lnTo>
                  <a:lnTo>
                    <a:pt x="706189" y="57899"/>
                  </a:lnTo>
                  <a:lnTo>
                    <a:pt x="674087" y="15083"/>
                  </a:lnTo>
                  <a:lnTo>
                    <a:pt x="659130" y="6158"/>
                  </a:lnTo>
                  <a:lnTo>
                    <a:pt x="642073" y="0"/>
                  </a:lnTo>
                  <a:close/>
                </a:path>
                <a:path w="717550" h="235585">
                  <a:moveTo>
                    <a:pt x="75034" y="0"/>
                  </a:moveTo>
                  <a:lnTo>
                    <a:pt x="30164" y="26776"/>
                  </a:lnTo>
                  <a:lnTo>
                    <a:pt x="4852" y="76196"/>
                  </a:lnTo>
                  <a:lnTo>
                    <a:pt x="0" y="117698"/>
                  </a:lnTo>
                  <a:lnTo>
                    <a:pt x="1209" y="139313"/>
                  </a:lnTo>
                  <a:lnTo>
                    <a:pt x="10883" y="177543"/>
                  </a:lnTo>
                  <a:lnTo>
                    <a:pt x="42943" y="220219"/>
                  </a:lnTo>
                  <a:lnTo>
                    <a:pt x="75034" y="235272"/>
                  </a:lnTo>
                  <a:lnTo>
                    <a:pt x="78011" y="225722"/>
                  </a:lnTo>
                  <a:lnTo>
                    <a:pt x="64604" y="219784"/>
                  </a:lnTo>
                  <a:lnTo>
                    <a:pt x="53035" y="211521"/>
                  </a:lnTo>
                  <a:lnTo>
                    <a:pt x="29304" y="172989"/>
                  </a:lnTo>
                  <a:lnTo>
                    <a:pt x="21456" y="116457"/>
                  </a:lnTo>
                  <a:lnTo>
                    <a:pt x="22328" y="96385"/>
                  </a:lnTo>
                  <a:lnTo>
                    <a:pt x="35408" y="46818"/>
                  </a:lnTo>
                  <a:lnTo>
                    <a:pt x="64814" y="15459"/>
                  </a:lnTo>
                  <a:lnTo>
                    <a:pt x="78383" y="9549"/>
                  </a:lnTo>
                  <a:lnTo>
                    <a:pt x="750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 txBox="1"/>
          <p:nvPr/>
        </p:nvSpPr>
        <p:spPr>
          <a:xfrm>
            <a:off x="5078911" y="2903220"/>
            <a:ext cx="8763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235" dirty="0">
                <a:latin typeface="Cambria Math"/>
                <a:cs typeface="Cambria Math"/>
              </a:rPr>
              <a:t>#</a:t>
            </a:r>
            <a:r>
              <a:rPr sz="2000" spc="409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*</a:t>
            </a:r>
            <a:r>
              <a:rPr sz="2000" spc="3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+</a:t>
            </a:r>
            <a:r>
              <a:rPr sz="2000" spc="-10" dirty="0">
                <a:latin typeface="Cambria Math"/>
                <a:cs typeface="Cambria Math"/>
              </a:rPr>
              <a:t> </a:t>
            </a:r>
            <a:r>
              <a:rPr sz="2000" spc="-60" dirty="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6596788" y="2978572"/>
            <a:ext cx="272415" cy="235585"/>
          </a:xfrm>
          <a:custGeom>
            <a:avLst/>
            <a:gdLst/>
            <a:ahLst/>
            <a:cxnLst/>
            <a:rect l="l" t="t" r="r" b="b"/>
            <a:pathLst>
              <a:path w="272415" h="235585">
                <a:moveTo>
                  <a:pt x="197383" y="0"/>
                </a:moveTo>
                <a:lnTo>
                  <a:pt x="194034" y="9549"/>
                </a:lnTo>
                <a:lnTo>
                  <a:pt x="207653" y="15459"/>
                </a:lnTo>
                <a:lnTo>
                  <a:pt x="219365" y="23641"/>
                </a:lnTo>
                <a:lnTo>
                  <a:pt x="243147" y="61565"/>
                </a:lnTo>
                <a:lnTo>
                  <a:pt x="250960" y="116457"/>
                </a:lnTo>
                <a:lnTo>
                  <a:pt x="250088" y="137208"/>
                </a:lnTo>
                <a:lnTo>
                  <a:pt x="237008" y="188019"/>
                </a:lnTo>
                <a:lnTo>
                  <a:pt x="207812" y="219784"/>
                </a:lnTo>
                <a:lnTo>
                  <a:pt x="194406" y="225722"/>
                </a:lnTo>
                <a:lnTo>
                  <a:pt x="197383" y="235272"/>
                </a:lnTo>
                <a:lnTo>
                  <a:pt x="242333" y="208564"/>
                </a:lnTo>
                <a:lnTo>
                  <a:pt x="267580" y="159261"/>
                </a:lnTo>
                <a:lnTo>
                  <a:pt x="272417" y="117698"/>
                </a:lnTo>
                <a:lnTo>
                  <a:pt x="271204" y="96129"/>
                </a:lnTo>
                <a:lnTo>
                  <a:pt x="261498" y="57899"/>
                </a:lnTo>
                <a:lnTo>
                  <a:pt x="229396" y="15083"/>
                </a:lnTo>
                <a:lnTo>
                  <a:pt x="214440" y="6158"/>
                </a:lnTo>
                <a:lnTo>
                  <a:pt x="197383" y="0"/>
                </a:lnTo>
                <a:close/>
              </a:path>
              <a:path w="272415" h="235585">
                <a:moveTo>
                  <a:pt x="75034" y="0"/>
                </a:moveTo>
                <a:lnTo>
                  <a:pt x="30164" y="26776"/>
                </a:lnTo>
                <a:lnTo>
                  <a:pt x="4852" y="76196"/>
                </a:lnTo>
                <a:lnTo>
                  <a:pt x="0" y="117698"/>
                </a:lnTo>
                <a:lnTo>
                  <a:pt x="1209" y="139313"/>
                </a:lnTo>
                <a:lnTo>
                  <a:pt x="10882" y="177543"/>
                </a:lnTo>
                <a:lnTo>
                  <a:pt x="42943" y="220219"/>
                </a:lnTo>
                <a:lnTo>
                  <a:pt x="75034" y="235272"/>
                </a:lnTo>
                <a:lnTo>
                  <a:pt x="78011" y="225722"/>
                </a:lnTo>
                <a:lnTo>
                  <a:pt x="64604" y="219784"/>
                </a:lnTo>
                <a:lnTo>
                  <a:pt x="53035" y="211521"/>
                </a:lnTo>
                <a:lnTo>
                  <a:pt x="29304" y="172989"/>
                </a:lnTo>
                <a:lnTo>
                  <a:pt x="21456" y="116457"/>
                </a:lnTo>
                <a:lnTo>
                  <a:pt x="22328" y="96385"/>
                </a:lnTo>
                <a:lnTo>
                  <a:pt x="35408" y="46818"/>
                </a:lnTo>
                <a:lnTo>
                  <a:pt x="64813" y="15459"/>
                </a:lnTo>
                <a:lnTo>
                  <a:pt x="78383" y="9549"/>
                </a:lnTo>
                <a:lnTo>
                  <a:pt x="750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403011" y="3092571"/>
            <a:ext cx="1003300" cy="12700"/>
          </a:xfrm>
          <a:custGeom>
            <a:avLst/>
            <a:gdLst/>
            <a:ahLst/>
            <a:cxnLst/>
            <a:rect l="l" t="t" r="r" b="b"/>
            <a:pathLst>
              <a:path w="1003300" h="12700">
                <a:moveTo>
                  <a:pt x="1003300" y="0"/>
                </a:moveTo>
                <a:lnTo>
                  <a:pt x="0" y="0"/>
                </a:lnTo>
                <a:lnTo>
                  <a:pt x="0" y="12700"/>
                </a:lnTo>
                <a:lnTo>
                  <a:pt x="1003300" y="12700"/>
                </a:lnTo>
                <a:lnTo>
                  <a:pt x="10033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6080560" y="2711196"/>
            <a:ext cx="23641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866775" algn="l"/>
              </a:tabLst>
            </a:pPr>
            <a:r>
              <a:rPr sz="3000" baseline="-41666" dirty="0">
                <a:latin typeface="Cambria Math"/>
                <a:cs typeface="Cambria Math"/>
              </a:rPr>
              <a:t>=</a:t>
            </a:r>
            <a:r>
              <a:rPr sz="3000" spc="179" baseline="-41666" dirty="0">
                <a:latin typeface="Cambria Math"/>
                <a:cs typeface="Cambria Math"/>
              </a:rPr>
              <a:t> </a:t>
            </a:r>
            <a:r>
              <a:rPr sz="3000" spc="352" baseline="-41666" dirty="0">
                <a:latin typeface="Cambria Math"/>
                <a:cs typeface="Cambria Math"/>
              </a:rPr>
              <a:t>#</a:t>
            </a:r>
            <a:r>
              <a:rPr sz="3000" spc="667" baseline="-41666" dirty="0">
                <a:latin typeface="Cambria Math"/>
                <a:cs typeface="Cambria Math"/>
              </a:rPr>
              <a:t> </a:t>
            </a:r>
            <a:r>
              <a:rPr sz="3000" spc="-75" baseline="-41666" dirty="0">
                <a:latin typeface="Cambria Math"/>
                <a:cs typeface="Cambria Math"/>
              </a:rPr>
              <a:t>*</a:t>
            </a:r>
            <a:r>
              <a:rPr sz="3000" baseline="-41666" dirty="0">
                <a:latin typeface="Cambria Math"/>
                <a:cs typeface="Cambria Math"/>
              </a:rPr>
              <a:t>	−</a:t>
            </a:r>
            <a:r>
              <a:rPr sz="3000" spc="7" baseline="-41666" dirty="0">
                <a:latin typeface="Cambria Math"/>
                <a:cs typeface="Cambria Math"/>
              </a:rPr>
              <a:t> </a:t>
            </a:r>
            <a:r>
              <a:rPr sz="3000" spc="794" baseline="-41666" dirty="0">
                <a:latin typeface="Cambria Math"/>
                <a:cs typeface="Cambria Math"/>
              </a:rPr>
              <a:t>-</a:t>
            </a:r>
            <a:r>
              <a:rPr sz="3000" spc="-75" baseline="-41666" dirty="0">
                <a:latin typeface="Cambria Math"/>
                <a:cs typeface="Cambria Math"/>
              </a:rPr>
              <a:t> </a:t>
            </a:r>
            <a:r>
              <a:rPr sz="2000" spc="130" dirty="0">
                <a:latin typeface="Cambria Math"/>
                <a:cs typeface="Cambria Math"/>
              </a:rPr>
              <a:t>!"(#(*))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720892" y="3070859"/>
            <a:ext cx="35433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360" dirty="0">
                <a:latin typeface="Cambria Math"/>
                <a:cs typeface="Cambria Math"/>
              </a:rPr>
              <a:t>!#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166747" y="1053084"/>
            <a:ext cx="5585460" cy="756920"/>
          </a:xfrm>
          <a:prstGeom prst="rect">
            <a:avLst/>
          </a:prstGeom>
        </p:spPr>
        <p:txBody>
          <a:bodyPr vert="horz" wrap="square" lIns="0" tIns="73660" rIns="0" bIns="0" rtlCol="0">
            <a:spAutoFit/>
          </a:bodyPr>
          <a:lstStyle/>
          <a:p>
            <a:pPr marL="2272030">
              <a:lnSpc>
                <a:spcPct val="100000"/>
              </a:lnSpc>
              <a:spcBef>
                <a:spcPts val="580"/>
              </a:spcBef>
            </a:pPr>
            <a:r>
              <a:rPr sz="2000" spc="160" dirty="0">
                <a:latin typeface="Cambria Math"/>
                <a:cs typeface="Cambria Math"/>
              </a:rPr>
              <a:t>"(#)</a:t>
            </a:r>
            <a:r>
              <a:rPr sz="2000" spc="11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=</a:t>
            </a:r>
            <a:r>
              <a:rPr sz="2000" spc="125" dirty="0">
                <a:latin typeface="Cambria Math"/>
                <a:cs typeface="Cambria Math"/>
              </a:rPr>
              <a:t> </a:t>
            </a:r>
            <a:r>
              <a:rPr sz="2000" spc="110" dirty="0">
                <a:latin typeface="Cambria Math"/>
                <a:cs typeface="Cambria Math"/>
              </a:rPr>
              <a:t>(#</a:t>
            </a:r>
            <a:r>
              <a:rPr sz="2000" spc="6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−</a:t>
            </a:r>
            <a:r>
              <a:rPr sz="2000" spc="5" dirty="0">
                <a:latin typeface="Cambria Math"/>
                <a:cs typeface="Cambria Math"/>
              </a:rPr>
              <a:t> </a:t>
            </a:r>
            <a:r>
              <a:rPr sz="2000" spc="140" dirty="0">
                <a:latin typeface="Cambria Math"/>
                <a:cs typeface="Cambria Math"/>
              </a:rPr>
              <a:t>6)</a:t>
            </a:r>
            <a:r>
              <a:rPr sz="2250" spc="209" baseline="25925" dirty="0">
                <a:latin typeface="Cambria Math"/>
                <a:cs typeface="Cambria Math"/>
              </a:rPr>
              <a:t>!</a:t>
            </a:r>
            <a:r>
              <a:rPr sz="2250" spc="352" baseline="25925" dirty="0">
                <a:latin typeface="Cambria Math"/>
                <a:cs typeface="Cambria Math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 </a:t>
            </a:r>
            <a:r>
              <a:rPr sz="2000" spc="-10" dirty="0">
                <a:latin typeface="Times New Roman"/>
                <a:cs typeface="Times New Roman"/>
              </a:rPr>
              <a:t>derivada:</a:t>
            </a:r>
            <a:endParaRPr sz="2000">
              <a:latin typeface="Times New Roman"/>
              <a:cs typeface="Times New Roman"/>
            </a:endParaRPr>
          </a:p>
          <a:p>
            <a:pPr marL="25400">
              <a:lnSpc>
                <a:spcPct val="100000"/>
              </a:lnSpc>
              <a:spcBef>
                <a:spcPts val="480"/>
              </a:spcBef>
            </a:pPr>
            <a:r>
              <a:rPr sz="2000" spc="130" dirty="0">
                <a:solidFill>
                  <a:srgbClr val="FF0000"/>
                </a:solidFill>
                <a:latin typeface="Cambria Math"/>
                <a:cs typeface="Cambria Math"/>
              </a:rPr>
              <a:t>!"(#(*))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911869" y="2455164"/>
            <a:ext cx="23914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Regla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actualización: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53" name="object 5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54" name="object 54"/>
          <p:cNvSpPr txBox="1"/>
          <p:nvPr/>
        </p:nvSpPr>
        <p:spPr>
          <a:xfrm>
            <a:off x="6617652" y="6375963"/>
            <a:ext cx="2032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27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35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896143" y="179323"/>
            <a:ext cx="735139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35" dirty="0"/>
              <a:t> </a:t>
            </a:r>
            <a:r>
              <a:rPr dirty="0"/>
              <a:t>Minimización</a:t>
            </a:r>
            <a:r>
              <a:rPr spc="-25" dirty="0"/>
              <a:t> </a:t>
            </a:r>
            <a:r>
              <a:rPr dirty="0"/>
              <a:t>por</a:t>
            </a:r>
            <a:r>
              <a:rPr spc="-20" dirty="0"/>
              <a:t> </a:t>
            </a:r>
            <a:r>
              <a:rPr dirty="0"/>
              <a:t>descenso</a:t>
            </a:r>
            <a:r>
              <a:rPr spc="-25" dirty="0"/>
              <a:t> </a:t>
            </a:r>
            <a:r>
              <a:rPr dirty="0"/>
              <a:t>del</a:t>
            </a:r>
            <a:r>
              <a:rPr spc="-25" dirty="0"/>
              <a:t> </a:t>
            </a:r>
            <a:r>
              <a:rPr spc="-10" dirty="0"/>
              <a:t>gradiente</a:t>
            </a:r>
          </a:p>
        </p:txBody>
      </p:sp>
      <p:grpSp>
        <p:nvGrpSpPr>
          <p:cNvPr id="9" name="object 9"/>
          <p:cNvGrpSpPr/>
          <p:nvPr/>
        </p:nvGrpSpPr>
        <p:grpSpPr>
          <a:xfrm>
            <a:off x="268435" y="1150183"/>
            <a:ext cx="6858000" cy="3233420"/>
            <a:chOff x="268435" y="1150183"/>
            <a:chExt cx="6858000" cy="323342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68435" y="1150183"/>
              <a:ext cx="6857521" cy="3233327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5935037" y="1898884"/>
              <a:ext cx="330200" cy="12700"/>
            </a:xfrm>
            <a:custGeom>
              <a:avLst/>
              <a:gdLst/>
              <a:ahLst/>
              <a:cxnLst/>
              <a:rect l="l" t="t" r="r" b="b"/>
              <a:pathLst>
                <a:path w="330200" h="12700">
                  <a:moveTo>
                    <a:pt x="33020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30200" y="12700"/>
                  </a:lnTo>
                  <a:lnTo>
                    <a:pt x="3302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915301" y="4766564"/>
            <a:ext cx="5867400" cy="1110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2125"/>
              </a:lnSpc>
              <a:spcBef>
                <a:spcPts val="100"/>
              </a:spcBef>
              <a:tabLst>
                <a:tab pos="1029969" algn="l"/>
              </a:tabLst>
            </a:pPr>
            <a:r>
              <a:rPr sz="1800" dirty="0">
                <a:latin typeface="Times New Roman"/>
                <a:cs typeface="Times New Roman"/>
              </a:rPr>
              <a:t>w(0)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4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dirty="0">
                <a:latin typeface="MS PGothic"/>
                <a:cs typeface="MS PGothic"/>
              </a:rPr>
              <a:t>➞</a:t>
            </a:r>
            <a:r>
              <a:rPr sz="1800" spc="345" dirty="0">
                <a:latin typeface="MS PGothic"/>
                <a:cs typeface="MS PGothic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f(4)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4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ts val="2125"/>
              </a:lnSpc>
            </a:pPr>
            <a:r>
              <a:rPr sz="1800" dirty="0">
                <a:latin typeface="Times New Roman"/>
                <a:cs typeface="Times New Roman"/>
              </a:rPr>
              <a:t>w(1)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4 - 1,1*2*(4-6)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4 +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4,4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8,4 </a:t>
            </a:r>
            <a:r>
              <a:rPr sz="1800" dirty="0">
                <a:latin typeface="MS PGothic"/>
                <a:cs typeface="MS PGothic"/>
              </a:rPr>
              <a:t>➞</a:t>
            </a:r>
            <a:r>
              <a:rPr sz="1800" spc="345" dirty="0">
                <a:latin typeface="MS PGothic"/>
                <a:cs typeface="MS PGothic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f(8,4)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5,76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ts val="2125"/>
              </a:lnSpc>
              <a:spcBef>
                <a:spcPts val="45"/>
              </a:spcBef>
            </a:pPr>
            <a:r>
              <a:rPr sz="1800" dirty="0">
                <a:latin typeface="Times New Roman"/>
                <a:cs typeface="Times New Roman"/>
              </a:rPr>
              <a:t>w(2)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8,4 - 1,1*2*(8,4-6)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8,4 - 5,28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3,12 </a:t>
            </a:r>
            <a:r>
              <a:rPr sz="1800" dirty="0">
                <a:latin typeface="MS PGothic"/>
                <a:cs typeface="MS PGothic"/>
              </a:rPr>
              <a:t>➞</a:t>
            </a:r>
            <a:r>
              <a:rPr sz="1800" spc="345" dirty="0">
                <a:latin typeface="MS PGothic"/>
                <a:cs typeface="MS PGothic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f(3,12)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8,29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ts val="2125"/>
              </a:lnSpc>
            </a:pPr>
            <a:r>
              <a:rPr sz="1800" dirty="0">
                <a:latin typeface="Times New Roman"/>
                <a:cs typeface="Times New Roman"/>
              </a:rPr>
              <a:t>…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925195" y="1879091"/>
            <a:ext cx="35433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360" dirty="0">
                <a:latin typeface="Cambria Math"/>
                <a:cs typeface="Cambria Math"/>
              </a:rPr>
              <a:t>!#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923607" y="1708403"/>
            <a:ext cx="17113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spc="630" baseline="41666" dirty="0">
                <a:latin typeface="Cambria Math"/>
                <a:cs typeface="Cambria Math"/>
              </a:rPr>
              <a:t>!"</a:t>
            </a:r>
            <a:r>
              <a:rPr sz="3000" spc="540" baseline="41666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=</a:t>
            </a:r>
            <a:r>
              <a:rPr sz="2000" spc="125" dirty="0">
                <a:latin typeface="Cambria Math"/>
                <a:cs typeface="Cambria Math"/>
              </a:rPr>
              <a:t> </a:t>
            </a:r>
            <a:r>
              <a:rPr sz="2000" spc="75" dirty="0">
                <a:latin typeface="Cambria Math"/>
                <a:cs typeface="Cambria Math"/>
              </a:rPr>
              <a:t>2(#</a:t>
            </a:r>
            <a:r>
              <a:rPr sz="2000" spc="6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−</a:t>
            </a:r>
            <a:r>
              <a:rPr sz="2000" spc="5" dirty="0">
                <a:latin typeface="Cambria Math"/>
                <a:cs typeface="Cambria Math"/>
              </a:rPr>
              <a:t> </a:t>
            </a:r>
            <a:r>
              <a:rPr sz="2000" spc="-35" dirty="0">
                <a:latin typeface="Cambria Math"/>
                <a:cs typeface="Cambria Math"/>
              </a:rPr>
              <a:t>6)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911869" y="3308603"/>
            <a:ext cx="224409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solidFill>
                  <a:srgbClr val="262699"/>
                </a:solidFill>
                <a:latin typeface="Times New Roman"/>
                <a:cs typeface="Times New Roman"/>
              </a:rPr>
              <a:t>Por</a:t>
            </a:r>
            <a:r>
              <a:rPr sz="2000" spc="-20" dirty="0">
                <a:solidFill>
                  <a:srgbClr val="262699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262699"/>
                </a:solidFill>
                <a:latin typeface="Times New Roman"/>
                <a:cs typeface="Times New Roman"/>
              </a:rPr>
              <a:t>tanto,</a:t>
            </a:r>
            <a:r>
              <a:rPr sz="2000" spc="-10" dirty="0">
                <a:solidFill>
                  <a:srgbClr val="262699"/>
                </a:solidFill>
                <a:latin typeface="Times New Roman"/>
                <a:cs typeface="Times New Roman"/>
              </a:rPr>
              <a:t> obtenemos: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865427" y="3695207"/>
            <a:ext cx="1231900" cy="259079"/>
          </a:xfrm>
          <a:custGeom>
            <a:avLst/>
            <a:gdLst/>
            <a:ahLst/>
            <a:cxnLst/>
            <a:rect l="l" t="t" r="r" b="b"/>
            <a:pathLst>
              <a:path w="1231900" h="259079">
                <a:moveTo>
                  <a:pt x="1149090" y="0"/>
                </a:moveTo>
                <a:lnTo>
                  <a:pt x="1145407" y="10504"/>
                </a:lnTo>
                <a:lnTo>
                  <a:pt x="1160388" y="17006"/>
                </a:lnTo>
                <a:lnTo>
                  <a:pt x="1173272" y="26006"/>
                </a:lnTo>
                <a:lnTo>
                  <a:pt x="1199432" y="67722"/>
                </a:lnTo>
                <a:lnTo>
                  <a:pt x="1207072" y="106023"/>
                </a:lnTo>
                <a:lnTo>
                  <a:pt x="1208027" y="128103"/>
                </a:lnTo>
                <a:lnTo>
                  <a:pt x="1207068" y="150929"/>
                </a:lnTo>
                <a:lnTo>
                  <a:pt x="1199394" y="190288"/>
                </a:lnTo>
                <a:lnTo>
                  <a:pt x="1173289" y="232673"/>
                </a:lnTo>
                <a:lnTo>
                  <a:pt x="1145816" y="248295"/>
                </a:lnTo>
                <a:lnTo>
                  <a:pt x="1149090" y="258799"/>
                </a:lnTo>
                <a:lnTo>
                  <a:pt x="1184391" y="242241"/>
                </a:lnTo>
                <a:lnTo>
                  <a:pt x="1210346" y="213574"/>
                </a:lnTo>
                <a:lnTo>
                  <a:pt x="1226308" y="175187"/>
                </a:lnTo>
                <a:lnTo>
                  <a:pt x="1231629" y="129467"/>
                </a:lnTo>
                <a:lnTo>
                  <a:pt x="1230295" y="105742"/>
                </a:lnTo>
                <a:lnTo>
                  <a:pt x="1219619" y="63689"/>
                </a:lnTo>
                <a:lnTo>
                  <a:pt x="1198447" y="29455"/>
                </a:lnTo>
                <a:lnTo>
                  <a:pt x="1167854" y="6774"/>
                </a:lnTo>
                <a:lnTo>
                  <a:pt x="1149090" y="0"/>
                </a:lnTo>
                <a:close/>
              </a:path>
              <a:path w="1231900" h="259079">
                <a:moveTo>
                  <a:pt x="82537" y="0"/>
                </a:moveTo>
                <a:lnTo>
                  <a:pt x="47322" y="16592"/>
                </a:lnTo>
                <a:lnTo>
                  <a:pt x="21349" y="45361"/>
                </a:lnTo>
                <a:lnTo>
                  <a:pt x="5337" y="83816"/>
                </a:lnTo>
                <a:lnTo>
                  <a:pt x="0" y="129467"/>
                </a:lnTo>
                <a:lnTo>
                  <a:pt x="1330" y="153244"/>
                </a:lnTo>
                <a:lnTo>
                  <a:pt x="11971" y="195297"/>
                </a:lnTo>
                <a:lnTo>
                  <a:pt x="33092" y="229421"/>
                </a:lnTo>
                <a:lnTo>
                  <a:pt x="82537" y="258799"/>
                </a:lnTo>
                <a:lnTo>
                  <a:pt x="85811" y="248295"/>
                </a:lnTo>
                <a:lnTo>
                  <a:pt x="71064" y="241763"/>
                </a:lnTo>
                <a:lnTo>
                  <a:pt x="58338" y="232673"/>
                </a:lnTo>
                <a:lnTo>
                  <a:pt x="32234" y="190288"/>
                </a:lnTo>
                <a:lnTo>
                  <a:pt x="24560" y="150929"/>
                </a:lnTo>
                <a:lnTo>
                  <a:pt x="23601" y="128103"/>
                </a:lnTo>
                <a:lnTo>
                  <a:pt x="24560" y="106023"/>
                </a:lnTo>
                <a:lnTo>
                  <a:pt x="32234" y="67722"/>
                </a:lnTo>
                <a:lnTo>
                  <a:pt x="58441" y="26006"/>
                </a:lnTo>
                <a:lnTo>
                  <a:pt x="86220" y="10504"/>
                </a:lnTo>
                <a:lnTo>
                  <a:pt x="82537" y="0"/>
                </a:lnTo>
                <a:close/>
              </a:path>
            </a:pathLst>
          </a:custGeom>
          <a:solidFill>
            <a:srgbClr val="26269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" name="object 17"/>
          <p:cNvGrpSpPr/>
          <p:nvPr/>
        </p:nvGrpSpPr>
        <p:grpSpPr>
          <a:xfrm>
            <a:off x="5183060" y="2978572"/>
            <a:ext cx="1711325" cy="975994"/>
            <a:chOff x="5183060" y="2978572"/>
            <a:chExt cx="1711325" cy="975994"/>
          </a:xfrm>
        </p:grpSpPr>
        <p:sp>
          <p:nvSpPr>
            <p:cNvPr id="18" name="object 18"/>
            <p:cNvSpPr/>
            <p:nvPr/>
          </p:nvSpPr>
          <p:spPr>
            <a:xfrm>
              <a:off x="5183060" y="3695217"/>
              <a:ext cx="1711325" cy="259079"/>
            </a:xfrm>
            <a:custGeom>
              <a:avLst/>
              <a:gdLst/>
              <a:ahLst/>
              <a:cxnLst/>
              <a:rect l="l" t="t" r="r" b="b"/>
              <a:pathLst>
                <a:path w="1711325" h="259079">
                  <a:moveTo>
                    <a:pt x="86220" y="10502"/>
                  </a:moveTo>
                  <a:lnTo>
                    <a:pt x="82537" y="0"/>
                  </a:lnTo>
                  <a:lnTo>
                    <a:pt x="63766" y="6769"/>
                  </a:lnTo>
                  <a:lnTo>
                    <a:pt x="47320" y="16586"/>
                  </a:lnTo>
                  <a:lnTo>
                    <a:pt x="21348" y="45351"/>
                  </a:lnTo>
                  <a:lnTo>
                    <a:pt x="5334" y="83807"/>
                  </a:lnTo>
                  <a:lnTo>
                    <a:pt x="0" y="129463"/>
                  </a:lnTo>
                  <a:lnTo>
                    <a:pt x="1320" y="153238"/>
                  </a:lnTo>
                  <a:lnTo>
                    <a:pt x="11963" y="195287"/>
                  </a:lnTo>
                  <a:lnTo>
                    <a:pt x="33083" y="229412"/>
                  </a:lnTo>
                  <a:lnTo>
                    <a:pt x="82537" y="258800"/>
                  </a:lnTo>
                  <a:lnTo>
                    <a:pt x="85801" y="248285"/>
                  </a:lnTo>
                  <a:lnTo>
                    <a:pt x="71056" y="241757"/>
                  </a:lnTo>
                  <a:lnTo>
                    <a:pt x="58331" y="232664"/>
                  </a:lnTo>
                  <a:lnTo>
                    <a:pt x="32232" y="190284"/>
                  </a:lnTo>
                  <a:lnTo>
                    <a:pt x="24549" y="150926"/>
                  </a:lnTo>
                  <a:lnTo>
                    <a:pt x="23596" y="128104"/>
                  </a:lnTo>
                  <a:lnTo>
                    <a:pt x="24549" y="106019"/>
                  </a:lnTo>
                  <a:lnTo>
                    <a:pt x="32232" y="67716"/>
                  </a:lnTo>
                  <a:lnTo>
                    <a:pt x="58432" y="25996"/>
                  </a:lnTo>
                  <a:lnTo>
                    <a:pt x="71285" y="17005"/>
                  </a:lnTo>
                  <a:lnTo>
                    <a:pt x="86220" y="10502"/>
                  </a:lnTo>
                  <a:close/>
                </a:path>
                <a:path w="1711325" h="259079">
                  <a:moveTo>
                    <a:pt x="785279" y="129463"/>
                  </a:moveTo>
                  <a:lnTo>
                    <a:pt x="779945" y="83807"/>
                  </a:lnTo>
                  <a:lnTo>
                    <a:pt x="763930" y="45351"/>
                  </a:lnTo>
                  <a:lnTo>
                    <a:pt x="737958" y="16586"/>
                  </a:lnTo>
                  <a:lnTo>
                    <a:pt x="702741" y="0"/>
                  </a:lnTo>
                  <a:lnTo>
                    <a:pt x="699058" y="10502"/>
                  </a:lnTo>
                  <a:lnTo>
                    <a:pt x="714044" y="17005"/>
                  </a:lnTo>
                  <a:lnTo>
                    <a:pt x="726922" y="25996"/>
                  </a:lnTo>
                  <a:lnTo>
                    <a:pt x="753084" y="67716"/>
                  </a:lnTo>
                  <a:lnTo>
                    <a:pt x="760730" y="106019"/>
                  </a:lnTo>
                  <a:lnTo>
                    <a:pt x="761682" y="128104"/>
                  </a:lnTo>
                  <a:lnTo>
                    <a:pt x="760717" y="150926"/>
                  </a:lnTo>
                  <a:lnTo>
                    <a:pt x="753046" y="190284"/>
                  </a:lnTo>
                  <a:lnTo>
                    <a:pt x="726948" y="232664"/>
                  </a:lnTo>
                  <a:lnTo>
                    <a:pt x="699465" y="248285"/>
                  </a:lnTo>
                  <a:lnTo>
                    <a:pt x="702741" y="258800"/>
                  </a:lnTo>
                  <a:lnTo>
                    <a:pt x="738047" y="242239"/>
                  </a:lnTo>
                  <a:lnTo>
                    <a:pt x="763993" y="213575"/>
                  </a:lnTo>
                  <a:lnTo>
                    <a:pt x="779957" y="175183"/>
                  </a:lnTo>
                  <a:lnTo>
                    <a:pt x="783945" y="153238"/>
                  </a:lnTo>
                  <a:lnTo>
                    <a:pt x="785279" y="129463"/>
                  </a:lnTo>
                  <a:close/>
                </a:path>
                <a:path w="1711325" h="259079">
                  <a:moveTo>
                    <a:pt x="1498333" y="10502"/>
                  </a:moveTo>
                  <a:lnTo>
                    <a:pt x="1494650" y="0"/>
                  </a:lnTo>
                  <a:lnTo>
                    <a:pt x="1475879" y="6769"/>
                  </a:lnTo>
                  <a:lnTo>
                    <a:pt x="1459433" y="16586"/>
                  </a:lnTo>
                  <a:lnTo>
                    <a:pt x="1433461" y="45351"/>
                  </a:lnTo>
                  <a:lnTo>
                    <a:pt x="1417447" y="83807"/>
                  </a:lnTo>
                  <a:lnTo>
                    <a:pt x="1412100" y="129463"/>
                  </a:lnTo>
                  <a:lnTo>
                    <a:pt x="1413433" y="153238"/>
                  </a:lnTo>
                  <a:lnTo>
                    <a:pt x="1424076" y="195287"/>
                  </a:lnTo>
                  <a:lnTo>
                    <a:pt x="1445196" y="229412"/>
                  </a:lnTo>
                  <a:lnTo>
                    <a:pt x="1494650" y="258800"/>
                  </a:lnTo>
                  <a:lnTo>
                    <a:pt x="1497914" y="248285"/>
                  </a:lnTo>
                  <a:lnTo>
                    <a:pt x="1483169" y="241757"/>
                  </a:lnTo>
                  <a:lnTo>
                    <a:pt x="1470444" y="232664"/>
                  </a:lnTo>
                  <a:lnTo>
                    <a:pt x="1444345" y="190284"/>
                  </a:lnTo>
                  <a:lnTo>
                    <a:pt x="1436662" y="150926"/>
                  </a:lnTo>
                  <a:lnTo>
                    <a:pt x="1435709" y="128104"/>
                  </a:lnTo>
                  <a:lnTo>
                    <a:pt x="1436662" y="106019"/>
                  </a:lnTo>
                  <a:lnTo>
                    <a:pt x="1444345" y="67716"/>
                  </a:lnTo>
                  <a:lnTo>
                    <a:pt x="1470545" y="25996"/>
                  </a:lnTo>
                  <a:lnTo>
                    <a:pt x="1483398" y="17005"/>
                  </a:lnTo>
                  <a:lnTo>
                    <a:pt x="1498333" y="10502"/>
                  </a:lnTo>
                  <a:close/>
                </a:path>
                <a:path w="1711325" h="259079">
                  <a:moveTo>
                    <a:pt x="1711236" y="129463"/>
                  </a:moveTo>
                  <a:lnTo>
                    <a:pt x="1705902" y="83807"/>
                  </a:lnTo>
                  <a:lnTo>
                    <a:pt x="1689887" y="45351"/>
                  </a:lnTo>
                  <a:lnTo>
                    <a:pt x="1663915" y="16586"/>
                  </a:lnTo>
                  <a:lnTo>
                    <a:pt x="1628698" y="0"/>
                  </a:lnTo>
                  <a:lnTo>
                    <a:pt x="1625015" y="10502"/>
                  </a:lnTo>
                  <a:lnTo>
                    <a:pt x="1640001" y="17005"/>
                  </a:lnTo>
                  <a:lnTo>
                    <a:pt x="1652879" y="25996"/>
                  </a:lnTo>
                  <a:lnTo>
                    <a:pt x="1679041" y="67716"/>
                  </a:lnTo>
                  <a:lnTo>
                    <a:pt x="1686687" y="106019"/>
                  </a:lnTo>
                  <a:lnTo>
                    <a:pt x="1687639" y="128104"/>
                  </a:lnTo>
                  <a:lnTo>
                    <a:pt x="1686674" y="150926"/>
                  </a:lnTo>
                  <a:lnTo>
                    <a:pt x="1679003" y="190284"/>
                  </a:lnTo>
                  <a:lnTo>
                    <a:pt x="1652905" y="232664"/>
                  </a:lnTo>
                  <a:lnTo>
                    <a:pt x="1625422" y="248285"/>
                  </a:lnTo>
                  <a:lnTo>
                    <a:pt x="1628698" y="258800"/>
                  </a:lnTo>
                  <a:lnTo>
                    <a:pt x="1664004" y="242239"/>
                  </a:lnTo>
                  <a:lnTo>
                    <a:pt x="1689950" y="213575"/>
                  </a:lnTo>
                  <a:lnTo>
                    <a:pt x="1705914" y="175183"/>
                  </a:lnTo>
                  <a:lnTo>
                    <a:pt x="1709902" y="153238"/>
                  </a:lnTo>
                  <a:lnTo>
                    <a:pt x="1711236" y="129463"/>
                  </a:lnTo>
                  <a:close/>
                </a:path>
              </a:pathLst>
            </a:custGeom>
            <a:solidFill>
              <a:srgbClr val="262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308690" y="2978572"/>
              <a:ext cx="717550" cy="235585"/>
            </a:xfrm>
            <a:custGeom>
              <a:avLst/>
              <a:gdLst/>
              <a:ahLst/>
              <a:cxnLst/>
              <a:rect l="l" t="t" r="r" b="b"/>
              <a:pathLst>
                <a:path w="717550" h="235585">
                  <a:moveTo>
                    <a:pt x="642073" y="0"/>
                  </a:moveTo>
                  <a:lnTo>
                    <a:pt x="638724" y="9549"/>
                  </a:lnTo>
                  <a:lnTo>
                    <a:pt x="652343" y="15459"/>
                  </a:lnTo>
                  <a:lnTo>
                    <a:pt x="664056" y="23641"/>
                  </a:lnTo>
                  <a:lnTo>
                    <a:pt x="687838" y="61565"/>
                  </a:lnTo>
                  <a:lnTo>
                    <a:pt x="695651" y="116457"/>
                  </a:lnTo>
                  <a:lnTo>
                    <a:pt x="694779" y="137208"/>
                  </a:lnTo>
                  <a:lnTo>
                    <a:pt x="681699" y="188019"/>
                  </a:lnTo>
                  <a:lnTo>
                    <a:pt x="652503" y="219784"/>
                  </a:lnTo>
                  <a:lnTo>
                    <a:pt x="639097" y="225722"/>
                  </a:lnTo>
                  <a:lnTo>
                    <a:pt x="642073" y="235272"/>
                  </a:lnTo>
                  <a:lnTo>
                    <a:pt x="687023" y="208564"/>
                  </a:lnTo>
                  <a:lnTo>
                    <a:pt x="712271" y="159261"/>
                  </a:lnTo>
                  <a:lnTo>
                    <a:pt x="717108" y="117698"/>
                  </a:lnTo>
                  <a:lnTo>
                    <a:pt x="715894" y="96129"/>
                  </a:lnTo>
                  <a:lnTo>
                    <a:pt x="706189" y="57899"/>
                  </a:lnTo>
                  <a:lnTo>
                    <a:pt x="674087" y="15083"/>
                  </a:lnTo>
                  <a:lnTo>
                    <a:pt x="659130" y="6158"/>
                  </a:lnTo>
                  <a:lnTo>
                    <a:pt x="642073" y="0"/>
                  </a:lnTo>
                  <a:close/>
                </a:path>
                <a:path w="717550" h="235585">
                  <a:moveTo>
                    <a:pt x="75034" y="0"/>
                  </a:moveTo>
                  <a:lnTo>
                    <a:pt x="30164" y="26776"/>
                  </a:lnTo>
                  <a:lnTo>
                    <a:pt x="4852" y="76196"/>
                  </a:lnTo>
                  <a:lnTo>
                    <a:pt x="0" y="117698"/>
                  </a:lnTo>
                  <a:lnTo>
                    <a:pt x="1209" y="139313"/>
                  </a:lnTo>
                  <a:lnTo>
                    <a:pt x="10883" y="177543"/>
                  </a:lnTo>
                  <a:lnTo>
                    <a:pt x="42943" y="220219"/>
                  </a:lnTo>
                  <a:lnTo>
                    <a:pt x="75034" y="235272"/>
                  </a:lnTo>
                  <a:lnTo>
                    <a:pt x="78011" y="225722"/>
                  </a:lnTo>
                  <a:lnTo>
                    <a:pt x="64604" y="219784"/>
                  </a:lnTo>
                  <a:lnTo>
                    <a:pt x="53035" y="211521"/>
                  </a:lnTo>
                  <a:lnTo>
                    <a:pt x="29304" y="172989"/>
                  </a:lnTo>
                  <a:lnTo>
                    <a:pt x="21456" y="116457"/>
                  </a:lnTo>
                  <a:lnTo>
                    <a:pt x="22328" y="96385"/>
                  </a:lnTo>
                  <a:lnTo>
                    <a:pt x="35408" y="46818"/>
                  </a:lnTo>
                  <a:lnTo>
                    <a:pt x="64814" y="15459"/>
                  </a:lnTo>
                  <a:lnTo>
                    <a:pt x="78383" y="9549"/>
                  </a:lnTo>
                  <a:lnTo>
                    <a:pt x="750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7453437" y="4873244"/>
            <a:ext cx="101282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944" dirty="0">
                <a:solidFill>
                  <a:srgbClr val="FF0000"/>
                </a:solidFill>
                <a:latin typeface="Cambria Math"/>
                <a:cs typeface="Cambria Math"/>
              </a:rPr>
              <a:t>,</a:t>
            </a:r>
            <a:r>
              <a:rPr sz="2400" spc="204" dirty="0">
                <a:solidFill>
                  <a:srgbClr val="FF0000"/>
                </a:solidFill>
                <a:latin typeface="Cambria Math"/>
                <a:cs typeface="Cambria Math"/>
              </a:rPr>
              <a:t> </a:t>
            </a:r>
            <a:r>
              <a:rPr sz="2400" dirty="0">
                <a:solidFill>
                  <a:srgbClr val="FF0000"/>
                </a:solidFill>
                <a:latin typeface="Cambria Math"/>
                <a:cs typeface="Cambria Math"/>
              </a:rPr>
              <a:t>=</a:t>
            </a:r>
            <a:r>
              <a:rPr sz="2400" spc="130" dirty="0">
                <a:solidFill>
                  <a:srgbClr val="FF0000"/>
                </a:solidFill>
                <a:latin typeface="Cambria Math"/>
                <a:cs typeface="Cambria Math"/>
              </a:rPr>
              <a:t> </a:t>
            </a:r>
            <a:r>
              <a:rPr sz="2400" spc="-25" dirty="0">
                <a:solidFill>
                  <a:srgbClr val="FF0000"/>
                </a:solidFill>
                <a:latin typeface="Cambria Math"/>
                <a:cs typeface="Cambria Math"/>
              </a:rPr>
              <a:t>1,1</a:t>
            </a:r>
            <a:endParaRPr sz="2400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078911" y="2903220"/>
            <a:ext cx="8763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235" dirty="0">
                <a:latin typeface="Cambria Math"/>
                <a:cs typeface="Cambria Math"/>
              </a:rPr>
              <a:t>#</a:t>
            </a:r>
            <a:r>
              <a:rPr sz="2000" spc="409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*</a:t>
            </a:r>
            <a:r>
              <a:rPr sz="2000" spc="3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+</a:t>
            </a:r>
            <a:r>
              <a:rPr sz="2000" spc="-10" dirty="0">
                <a:latin typeface="Cambria Math"/>
                <a:cs typeface="Cambria Math"/>
              </a:rPr>
              <a:t> </a:t>
            </a:r>
            <a:r>
              <a:rPr sz="2000" spc="-60" dirty="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596788" y="2978572"/>
            <a:ext cx="272415" cy="235585"/>
          </a:xfrm>
          <a:custGeom>
            <a:avLst/>
            <a:gdLst/>
            <a:ahLst/>
            <a:cxnLst/>
            <a:rect l="l" t="t" r="r" b="b"/>
            <a:pathLst>
              <a:path w="272415" h="235585">
                <a:moveTo>
                  <a:pt x="197383" y="0"/>
                </a:moveTo>
                <a:lnTo>
                  <a:pt x="194034" y="9549"/>
                </a:lnTo>
                <a:lnTo>
                  <a:pt x="207653" y="15459"/>
                </a:lnTo>
                <a:lnTo>
                  <a:pt x="219365" y="23641"/>
                </a:lnTo>
                <a:lnTo>
                  <a:pt x="243147" y="61565"/>
                </a:lnTo>
                <a:lnTo>
                  <a:pt x="250960" y="116457"/>
                </a:lnTo>
                <a:lnTo>
                  <a:pt x="250088" y="137208"/>
                </a:lnTo>
                <a:lnTo>
                  <a:pt x="237008" y="188019"/>
                </a:lnTo>
                <a:lnTo>
                  <a:pt x="207812" y="219784"/>
                </a:lnTo>
                <a:lnTo>
                  <a:pt x="194406" y="225722"/>
                </a:lnTo>
                <a:lnTo>
                  <a:pt x="197383" y="235272"/>
                </a:lnTo>
                <a:lnTo>
                  <a:pt x="242333" y="208564"/>
                </a:lnTo>
                <a:lnTo>
                  <a:pt x="267580" y="159261"/>
                </a:lnTo>
                <a:lnTo>
                  <a:pt x="272417" y="117698"/>
                </a:lnTo>
                <a:lnTo>
                  <a:pt x="271204" y="96129"/>
                </a:lnTo>
                <a:lnTo>
                  <a:pt x="261498" y="57899"/>
                </a:lnTo>
                <a:lnTo>
                  <a:pt x="229396" y="15083"/>
                </a:lnTo>
                <a:lnTo>
                  <a:pt x="214440" y="6158"/>
                </a:lnTo>
                <a:lnTo>
                  <a:pt x="197383" y="0"/>
                </a:lnTo>
                <a:close/>
              </a:path>
              <a:path w="272415" h="235585">
                <a:moveTo>
                  <a:pt x="75034" y="0"/>
                </a:moveTo>
                <a:lnTo>
                  <a:pt x="30164" y="26776"/>
                </a:lnTo>
                <a:lnTo>
                  <a:pt x="4852" y="76196"/>
                </a:lnTo>
                <a:lnTo>
                  <a:pt x="0" y="117698"/>
                </a:lnTo>
                <a:lnTo>
                  <a:pt x="1209" y="139313"/>
                </a:lnTo>
                <a:lnTo>
                  <a:pt x="10882" y="177543"/>
                </a:lnTo>
                <a:lnTo>
                  <a:pt x="42943" y="220219"/>
                </a:lnTo>
                <a:lnTo>
                  <a:pt x="75034" y="235272"/>
                </a:lnTo>
                <a:lnTo>
                  <a:pt x="78011" y="225722"/>
                </a:lnTo>
                <a:lnTo>
                  <a:pt x="64604" y="219784"/>
                </a:lnTo>
                <a:lnTo>
                  <a:pt x="53035" y="211521"/>
                </a:lnTo>
                <a:lnTo>
                  <a:pt x="29304" y="172989"/>
                </a:lnTo>
                <a:lnTo>
                  <a:pt x="21456" y="116457"/>
                </a:lnTo>
                <a:lnTo>
                  <a:pt x="22328" y="96385"/>
                </a:lnTo>
                <a:lnTo>
                  <a:pt x="35408" y="46818"/>
                </a:lnTo>
                <a:lnTo>
                  <a:pt x="64813" y="15459"/>
                </a:lnTo>
                <a:lnTo>
                  <a:pt x="78383" y="9549"/>
                </a:lnTo>
                <a:lnTo>
                  <a:pt x="750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6080560" y="2711196"/>
            <a:ext cx="23641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866775" algn="l"/>
              </a:tabLst>
            </a:pPr>
            <a:r>
              <a:rPr sz="3000" baseline="-41666" dirty="0">
                <a:latin typeface="Cambria Math"/>
                <a:cs typeface="Cambria Math"/>
              </a:rPr>
              <a:t>=</a:t>
            </a:r>
            <a:r>
              <a:rPr sz="3000" spc="179" baseline="-41666" dirty="0">
                <a:latin typeface="Cambria Math"/>
                <a:cs typeface="Cambria Math"/>
              </a:rPr>
              <a:t> </a:t>
            </a:r>
            <a:r>
              <a:rPr sz="3000" spc="352" baseline="-41666" dirty="0">
                <a:latin typeface="Cambria Math"/>
                <a:cs typeface="Cambria Math"/>
              </a:rPr>
              <a:t>#</a:t>
            </a:r>
            <a:r>
              <a:rPr sz="3000" spc="667" baseline="-41666" dirty="0">
                <a:latin typeface="Cambria Math"/>
                <a:cs typeface="Cambria Math"/>
              </a:rPr>
              <a:t> </a:t>
            </a:r>
            <a:r>
              <a:rPr sz="3000" spc="-75" baseline="-41666" dirty="0">
                <a:latin typeface="Cambria Math"/>
                <a:cs typeface="Cambria Math"/>
              </a:rPr>
              <a:t>*</a:t>
            </a:r>
            <a:r>
              <a:rPr sz="3000" baseline="-41666" dirty="0">
                <a:latin typeface="Cambria Math"/>
                <a:cs typeface="Cambria Math"/>
              </a:rPr>
              <a:t>	−</a:t>
            </a:r>
            <a:r>
              <a:rPr sz="3000" spc="7" baseline="-41666" dirty="0">
                <a:latin typeface="Cambria Math"/>
                <a:cs typeface="Cambria Math"/>
              </a:rPr>
              <a:t> </a:t>
            </a:r>
            <a:r>
              <a:rPr sz="3000" spc="794" baseline="-41666" dirty="0">
                <a:latin typeface="Cambria Math"/>
                <a:cs typeface="Cambria Math"/>
              </a:rPr>
              <a:t>-</a:t>
            </a:r>
            <a:r>
              <a:rPr sz="3000" spc="-75" baseline="-41666" dirty="0">
                <a:latin typeface="Cambria Math"/>
                <a:cs typeface="Cambria Math"/>
              </a:rPr>
              <a:t> </a:t>
            </a:r>
            <a:r>
              <a:rPr sz="2000" spc="130" dirty="0">
                <a:latin typeface="Cambria Math"/>
                <a:cs typeface="Cambria Math"/>
              </a:rPr>
              <a:t>!"(#(*))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471068" y="548132"/>
            <a:ext cx="5306695" cy="8966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2400" b="1" dirty="0">
                <a:latin typeface="Arial"/>
                <a:cs typeface="Arial"/>
              </a:rPr>
              <a:t>(un</a:t>
            </a:r>
            <a:r>
              <a:rPr sz="2400" b="1" spc="-15" dirty="0">
                <a:latin typeface="Arial"/>
                <a:cs typeface="Arial"/>
              </a:rPr>
              <a:t> </a:t>
            </a:r>
            <a:r>
              <a:rPr sz="2400" b="1" spc="-10" dirty="0">
                <a:latin typeface="Arial"/>
                <a:cs typeface="Arial"/>
              </a:rPr>
              <a:t>parámetro)</a:t>
            </a:r>
            <a:endParaRPr sz="2400">
              <a:latin typeface="Arial"/>
              <a:cs typeface="Arial"/>
            </a:endParaRPr>
          </a:p>
          <a:p>
            <a:pPr marL="1967230">
              <a:lnSpc>
                <a:spcPct val="100000"/>
              </a:lnSpc>
              <a:spcBef>
                <a:spcPts val="1575"/>
              </a:spcBef>
            </a:pPr>
            <a:r>
              <a:rPr sz="2000" spc="160" dirty="0">
                <a:latin typeface="Cambria Math"/>
                <a:cs typeface="Cambria Math"/>
              </a:rPr>
              <a:t>"(#)</a:t>
            </a:r>
            <a:r>
              <a:rPr sz="2000" spc="11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=</a:t>
            </a:r>
            <a:r>
              <a:rPr sz="2000" spc="125" dirty="0">
                <a:latin typeface="Cambria Math"/>
                <a:cs typeface="Cambria Math"/>
              </a:rPr>
              <a:t> </a:t>
            </a:r>
            <a:r>
              <a:rPr sz="2000" spc="110" dirty="0">
                <a:latin typeface="Cambria Math"/>
                <a:cs typeface="Cambria Math"/>
              </a:rPr>
              <a:t>(#</a:t>
            </a:r>
            <a:r>
              <a:rPr sz="2000" spc="6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−</a:t>
            </a:r>
            <a:r>
              <a:rPr sz="2000" spc="5" dirty="0">
                <a:latin typeface="Cambria Math"/>
                <a:cs typeface="Cambria Math"/>
              </a:rPr>
              <a:t> </a:t>
            </a:r>
            <a:r>
              <a:rPr sz="2000" spc="140" dirty="0">
                <a:latin typeface="Cambria Math"/>
                <a:cs typeface="Cambria Math"/>
              </a:rPr>
              <a:t>6)</a:t>
            </a:r>
            <a:r>
              <a:rPr sz="2250" spc="209" baseline="25925" dirty="0">
                <a:latin typeface="Cambria Math"/>
                <a:cs typeface="Cambria Math"/>
              </a:rPr>
              <a:t>!</a:t>
            </a:r>
            <a:r>
              <a:rPr sz="2250" spc="352" baseline="25925" dirty="0">
                <a:latin typeface="Cambria Math"/>
                <a:cs typeface="Cambria Math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 </a:t>
            </a:r>
            <a:r>
              <a:rPr sz="2000" spc="-10" dirty="0">
                <a:latin typeface="Times New Roman"/>
                <a:cs typeface="Times New Roman"/>
              </a:rPr>
              <a:t>derivada: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403011" y="3092571"/>
            <a:ext cx="1003300" cy="12700"/>
          </a:xfrm>
          <a:custGeom>
            <a:avLst/>
            <a:gdLst/>
            <a:ahLst/>
            <a:cxnLst/>
            <a:rect l="l" t="t" r="r" b="b"/>
            <a:pathLst>
              <a:path w="1003300" h="12700">
                <a:moveTo>
                  <a:pt x="1003300" y="0"/>
                </a:moveTo>
                <a:lnTo>
                  <a:pt x="0" y="0"/>
                </a:lnTo>
                <a:lnTo>
                  <a:pt x="0" y="12700"/>
                </a:lnTo>
                <a:lnTo>
                  <a:pt x="1003300" y="12700"/>
                </a:lnTo>
                <a:lnTo>
                  <a:pt x="10033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7720892" y="3070859"/>
            <a:ext cx="35433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360" dirty="0">
                <a:latin typeface="Cambria Math"/>
                <a:cs typeface="Cambria Math"/>
              </a:rPr>
              <a:t>!#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911869" y="2455164"/>
            <a:ext cx="23914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Regla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actualización: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2646175" y="2127839"/>
            <a:ext cx="118110" cy="2158365"/>
            <a:chOff x="2646175" y="2127839"/>
            <a:chExt cx="118110" cy="2158365"/>
          </a:xfrm>
        </p:grpSpPr>
        <p:sp>
          <p:nvSpPr>
            <p:cNvPr id="29" name="object 29"/>
            <p:cNvSpPr/>
            <p:nvPr/>
          </p:nvSpPr>
          <p:spPr>
            <a:xfrm>
              <a:off x="2700695" y="2189577"/>
              <a:ext cx="0" cy="2089785"/>
            </a:xfrm>
            <a:custGeom>
              <a:avLst/>
              <a:gdLst/>
              <a:ahLst/>
              <a:cxnLst/>
              <a:rect l="l" t="t" r="r" b="b"/>
              <a:pathLst>
                <a:path h="2089785">
                  <a:moveTo>
                    <a:pt x="0" y="0"/>
                  </a:moveTo>
                  <a:lnTo>
                    <a:pt x="1" y="2089727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700695" y="2189577"/>
              <a:ext cx="0" cy="2089785"/>
            </a:xfrm>
            <a:custGeom>
              <a:avLst/>
              <a:gdLst/>
              <a:ahLst/>
              <a:cxnLst/>
              <a:rect l="l" t="t" r="r" b="b"/>
              <a:pathLst>
                <a:path h="2089785">
                  <a:moveTo>
                    <a:pt x="0" y="0"/>
                  </a:moveTo>
                  <a:lnTo>
                    <a:pt x="1" y="2089728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646175" y="2127839"/>
              <a:ext cx="117946" cy="115361"/>
            </a:xfrm>
            <a:prstGeom prst="rect">
              <a:avLst/>
            </a:prstGeom>
          </p:spPr>
        </p:pic>
      </p:grpSp>
      <p:sp>
        <p:nvSpPr>
          <p:cNvPr id="32" name="object 32"/>
          <p:cNvSpPr txBox="1"/>
          <p:nvPr/>
        </p:nvSpPr>
        <p:spPr>
          <a:xfrm>
            <a:off x="4931237" y="3612388"/>
            <a:ext cx="4088129" cy="8953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139190" algn="l"/>
                <a:tab pos="2049145" algn="l"/>
              </a:tabLst>
            </a:pPr>
            <a:r>
              <a:rPr sz="2200" spc="990" dirty="0">
                <a:solidFill>
                  <a:srgbClr val="262699"/>
                </a:solidFill>
                <a:latin typeface="Cambria Math"/>
                <a:cs typeface="Cambria Math"/>
              </a:rPr>
              <a:t>!</a:t>
            </a:r>
            <a:r>
              <a:rPr sz="2200" spc="484" dirty="0">
                <a:solidFill>
                  <a:srgbClr val="262699"/>
                </a:solidFill>
                <a:latin typeface="Cambria Math"/>
                <a:cs typeface="Cambria Math"/>
              </a:rPr>
              <a:t> </a:t>
            </a:r>
            <a:r>
              <a:rPr sz="2200" dirty="0">
                <a:solidFill>
                  <a:srgbClr val="262699"/>
                </a:solidFill>
                <a:latin typeface="Cambria Math"/>
                <a:cs typeface="Cambria Math"/>
              </a:rPr>
              <a:t>"</a:t>
            </a:r>
            <a:r>
              <a:rPr sz="2200" spc="50" dirty="0">
                <a:solidFill>
                  <a:srgbClr val="262699"/>
                </a:solidFill>
                <a:latin typeface="Cambria Math"/>
                <a:cs typeface="Cambria Math"/>
              </a:rPr>
              <a:t> </a:t>
            </a:r>
            <a:r>
              <a:rPr sz="2200" dirty="0">
                <a:solidFill>
                  <a:srgbClr val="262699"/>
                </a:solidFill>
                <a:latin typeface="Cambria Math"/>
                <a:cs typeface="Cambria Math"/>
              </a:rPr>
              <a:t>+</a:t>
            </a:r>
            <a:r>
              <a:rPr sz="2200" spc="-5" dirty="0">
                <a:solidFill>
                  <a:srgbClr val="262699"/>
                </a:solidFill>
                <a:latin typeface="Cambria Math"/>
                <a:cs typeface="Cambria Math"/>
              </a:rPr>
              <a:t> </a:t>
            </a:r>
            <a:r>
              <a:rPr sz="2200" spc="-50" dirty="0">
                <a:solidFill>
                  <a:srgbClr val="262699"/>
                </a:solidFill>
                <a:latin typeface="Cambria Math"/>
                <a:cs typeface="Cambria Math"/>
              </a:rPr>
              <a:t>1</a:t>
            </a:r>
            <a:r>
              <a:rPr sz="2200" dirty="0">
                <a:solidFill>
                  <a:srgbClr val="262699"/>
                </a:solidFill>
                <a:latin typeface="Cambria Math"/>
                <a:cs typeface="Cambria Math"/>
              </a:rPr>
              <a:t>	=</a:t>
            </a:r>
            <a:r>
              <a:rPr sz="2200" spc="120" dirty="0">
                <a:solidFill>
                  <a:srgbClr val="262699"/>
                </a:solidFill>
                <a:latin typeface="Cambria Math"/>
                <a:cs typeface="Cambria Math"/>
              </a:rPr>
              <a:t> </a:t>
            </a:r>
            <a:r>
              <a:rPr sz="2200" spc="990" dirty="0">
                <a:solidFill>
                  <a:srgbClr val="262699"/>
                </a:solidFill>
                <a:latin typeface="Cambria Math"/>
                <a:cs typeface="Cambria Math"/>
              </a:rPr>
              <a:t>!</a:t>
            </a:r>
            <a:r>
              <a:rPr sz="2200" spc="484" dirty="0">
                <a:solidFill>
                  <a:srgbClr val="262699"/>
                </a:solidFill>
                <a:latin typeface="Cambria Math"/>
                <a:cs typeface="Cambria Math"/>
              </a:rPr>
              <a:t> </a:t>
            </a:r>
            <a:r>
              <a:rPr sz="2200" spc="-50" dirty="0">
                <a:solidFill>
                  <a:srgbClr val="262699"/>
                </a:solidFill>
                <a:latin typeface="Cambria Math"/>
                <a:cs typeface="Cambria Math"/>
              </a:rPr>
              <a:t>"</a:t>
            </a:r>
            <a:r>
              <a:rPr sz="2200" dirty="0">
                <a:solidFill>
                  <a:srgbClr val="262699"/>
                </a:solidFill>
                <a:latin typeface="Cambria Math"/>
                <a:cs typeface="Cambria Math"/>
              </a:rPr>
              <a:t>	−</a:t>
            </a:r>
            <a:r>
              <a:rPr sz="2200" spc="-5" dirty="0">
                <a:solidFill>
                  <a:srgbClr val="262699"/>
                </a:solidFill>
                <a:latin typeface="Cambria Math"/>
                <a:cs typeface="Cambria Math"/>
              </a:rPr>
              <a:t> </a:t>
            </a:r>
            <a:r>
              <a:rPr sz="2200" spc="795" dirty="0">
                <a:solidFill>
                  <a:srgbClr val="262699"/>
                </a:solidFill>
                <a:latin typeface="Cambria Math"/>
                <a:cs typeface="Cambria Math"/>
              </a:rPr>
              <a:t>'</a:t>
            </a:r>
            <a:r>
              <a:rPr sz="2200" spc="75" dirty="0">
                <a:solidFill>
                  <a:srgbClr val="262699"/>
                </a:solidFill>
                <a:latin typeface="Cambria Math"/>
                <a:cs typeface="Cambria Math"/>
              </a:rPr>
              <a:t> </a:t>
            </a:r>
            <a:r>
              <a:rPr sz="2200" dirty="0">
                <a:solidFill>
                  <a:srgbClr val="262699"/>
                </a:solidFill>
                <a:latin typeface="Cambria Math"/>
                <a:cs typeface="Cambria Math"/>
              </a:rPr>
              <a:t>∗</a:t>
            </a:r>
            <a:r>
              <a:rPr sz="2200" spc="5" dirty="0">
                <a:solidFill>
                  <a:srgbClr val="262699"/>
                </a:solidFill>
                <a:latin typeface="Cambria Math"/>
                <a:cs typeface="Cambria Math"/>
              </a:rPr>
              <a:t> </a:t>
            </a:r>
            <a:r>
              <a:rPr sz="2200" dirty="0">
                <a:solidFill>
                  <a:srgbClr val="262699"/>
                </a:solidFill>
                <a:latin typeface="Cambria Math"/>
                <a:cs typeface="Cambria Math"/>
              </a:rPr>
              <a:t>2</a:t>
            </a:r>
            <a:r>
              <a:rPr sz="2200" spc="420" dirty="0">
                <a:solidFill>
                  <a:srgbClr val="262699"/>
                </a:solidFill>
                <a:latin typeface="Cambria Math"/>
                <a:cs typeface="Cambria Math"/>
              </a:rPr>
              <a:t> </a:t>
            </a:r>
            <a:r>
              <a:rPr sz="2200" spc="270" dirty="0">
                <a:solidFill>
                  <a:srgbClr val="262699"/>
                </a:solidFill>
                <a:latin typeface="Cambria Math"/>
                <a:cs typeface="Cambria Math"/>
              </a:rPr>
              <a:t>!(")</a:t>
            </a:r>
            <a:r>
              <a:rPr sz="2200" dirty="0">
                <a:solidFill>
                  <a:srgbClr val="262699"/>
                </a:solidFill>
                <a:latin typeface="Cambria Math"/>
                <a:cs typeface="Cambria Math"/>
              </a:rPr>
              <a:t> − </a:t>
            </a:r>
            <a:r>
              <a:rPr sz="2200" spc="-50" dirty="0">
                <a:solidFill>
                  <a:srgbClr val="262699"/>
                </a:solidFill>
                <a:latin typeface="Cambria Math"/>
                <a:cs typeface="Cambria Math"/>
              </a:rPr>
              <a:t>6</a:t>
            </a:r>
            <a:endParaRPr sz="2200">
              <a:latin typeface="Cambria Math"/>
              <a:cs typeface="Cambria Math"/>
            </a:endParaRPr>
          </a:p>
          <a:p>
            <a:pPr marL="124460">
              <a:lnSpc>
                <a:spcPct val="100000"/>
              </a:lnSpc>
              <a:spcBef>
                <a:spcPts val="1805"/>
              </a:spcBef>
            </a:pPr>
            <a:r>
              <a:rPr sz="2000" spc="-20" dirty="0">
                <a:latin typeface="Times New Roman"/>
                <a:cs typeface="Times New Roman"/>
              </a:rPr>
              <a:t>w(1)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5144403" y="1168689"/>
            <a:ext cx="118110" cy="3086735"/>
            <a:chOff x="5144403" y="1168689"/>
            <a:chExt cx="118110" cy="3086735"/>
          </a:xfrm>
        </p:grpSpPr>
        <p:sp>
          <p:nvSpPr>
            <p:cNvPr id="34" name="object 34"/>
            <p:cNvSpPr/>
            <p:nvPr/>
          </p:nvSpPr>
          <p:spPr>
            <a:xfrm>
              <a:off x="5201343" y="1227090"/>
              <a:ext cx="1270" cy="3021965"/>
            </a:xfrm>
            <a:custGeom>
              <a:avLst/>
              <a:gdLst/>
              <a:ahLst/>
              <a:cxnLst/>
              <a:rect l="l" t="t" r="r" b="b"/>
              <a:pathLst>
                <a:path w="1270" h="3021965">
                  <a:moveTo>
                    <a:pt x="666" y="0"/>
                  </a:moveTo>
                  <a:lnTo>
                    <a:pt x="0" y="3021644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201344" y="1227090"/>
              <a:ext cx="1270" cy="3021965"/>
            </a:xfrm>
            <a:custGeom>
              <a:avLst/>
              <a:gdLst/>
              <a:ahLst/>
              <a:cxnLst/>
              <a:rect l="l" t="t" r="r" b="b"/>
              <a:pathLst>
                <a:path w="1270" h="3021965">
                  <a:moveTo>
                    <a:pt x="666" y="0"/>
                  </a:moveTo>
                  <a:lnTo>
                    <a:pt x="0" y="3021644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144403" y="1168689"/>
              <a:ext cx="117946" cy="115361"/>
            </a:xfrm>
            <a:prstGeom prst="rect">
              <a:avLst/>
            </a:prstGeom>
          </p:spPr>
        </p:pic>
      </p:grpSp>
      <p:sp>
        <p:nvSpPr>
          <p:cNvPr id="37" name="object 37"/>
          <p:cNvSpPr txBox="1"/>
          <p:nvPr/>
        </p:nvSpPr>
        <p:spPr>
          <a:xfrm>
            <a:off x="2095327" y="4187444"/>
            <a:ext cx="963930" cy="515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8795">
              <a:lnSpc>
                <a:spcPts val="1810"/>
              </a:lnSpc>
              <a:spcBef>
                <a:spcPts val="100"/>
              </a:spcBef>
            </a:pPr>
            <a:r>
              <a:rPr sz="1800" spc="-20" dirty="0">
                <a:latin typeface="Times New Roman"/>
                <a:cs typeface="Times New Roman"/>
              </a:rPr>
              <a:t>w(0)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ts val="2050"/>
              </a:lnSpc>
            </a:pPr>
            <a:r>
              <a:rPr sz="2000" spc="-20" dirty="0">
                <a:latin typeface="Times New Roman"/>
                <a:cs typeface="Times New Roman"/>
              </a:rPr>
              <a:t>w(2)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38" name="object 38"/>
          <p:cNvGrpSpPr/>
          <p:nvPr/>
        </p:nvGrpSpPr>
        <p:grpSpPr>
          <a:xfrm>
            <a:off x="2158176" y="641460"/>
            <a:ext cx="118110" cy="3841115"/>
            <a:chOff x="2158176" y="641460"/>
            <a:chExt cx="118110" cy="3841115"/>
          </a:xfrm>
        </p:grpSpPr>
        <p:sp>
          <p:nvSpPr>
            <p:cNvPr id="39" name="object 39"/>
            <p:cNvSpPr/>
            <p:nvPr/>
          </p:nvSpPr>
          <p:spPr>
            <a:xfrm>
              <a:off x="2215888" y="736560"/>
              <a:ext cx="29209" cy="3739515"/>
            </a:xfrm>
            <a:custGeom>
              <a:avLst/>
              <a:gdLst/>
              <a:ahLst/>
              <a:cxnLst/>
              <a:rect l="l" t="t" r="r" b="b"/>
              <a:pathLst>
                <a:path w="29210" h="3739515">
                  <a:moveTo>
                    <a:pt x="0" y="0"/>
                  </a:moveTo>
                  <a:lnTo>
                    <a:pt x="28779" y="3739508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215888" y="736560"/>
              <a:ext cx="29209" cy="3739515"/>
            </a:xfrm>
            <a:custGeom>
              <a:avLst/>
              <a:gdLst/>
              <a:ahLst/>
              <a:cxnLst/>
              <a:rect l="l" t="t" r="r" b="b"/>
              <a:pathLst>
                <a:path w="29210" h="3739515">
                  <a:moveTo>
                    <a:pt x="0" y="0"/>
                  </a:moveTo>
                  <a:lnTo>
                    <a:pt x="28780" y="373951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158176" y="641460"/>
              <a:ext cx="117946" cy="115361"/>
            </a:xfrm>
            <a:prstGeom prst="rect">
              <a:avLst/>
            </a:prstGeom>
          </p:spPr>
        </p:pic>
      </p:grpSp>
      <p:pic>
        <p:nvPicPr>
          <p:cNvPr id="42" name="object 4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43" name="object 43"/>
          <p:cNvSpPr txBox="1"/>
          <p:nvPr/>
        </p:nvSpPr>
        <p:spPr>
          <a:xfrm>
            <a:off x="6617652" y="6375963"/>
            <a:ext cx="2032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27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36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1581150" y="179323"/>
            <a:ext cx="5981700" cy="76009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957070" marR="5080" indent="-1945005">
              <a:lnSpc>
                <a:spcPct val="100800"/>
              </a:lnSpc>
              <a:spcBef>
                <a:spcPts val="75"/>
              </a:spcBef>
            </a:pPr>
            <a:r>
              <a:rPr dirty="0"/>
              <a:t>Minimización</a:t>
            </a:r>
            <a:r>
              <a:rPr spc="-35" dirty="0"/>
              <a:t> </a:t>
            </a:r>
            <a:r>
              <a:rPr dirty="0"/>
              <a:t>por</a:t>
            </a:r>
            <a:r>
              <a:rPr spc="-20" dirty="0"/>
              <a:t> </a:t>
            </a:r>
            <a:r>
              <a:rPr dirty="0"/>
              <a:t>descenso</a:t>
            </a:r>
            <a:r>
              <a:rPr spc="-25" dirty="0"/>
              <a:t> </a:t>
            </a:r>
            <a:r>
              <a:rPr dirty="0"/>
              <a:t>del</a:t>
            </a:r>
            <a:r>
              <a:rPr spc="-20" dirty="0"/>
              <a:t> </a:t>
            </a:r>
            <a:r>
              <a:rPr spc="-10" dirty="0"/>
              <a:t>gradiente </a:t>
            </a:r>
            <a:r>
              <a:rPr dirty="0"/>
              <a:t>(caso</a:t>
            </a:r>
            <a:r>
              <a:rPr spc="-20" dirty="0"/>
              <a:t> </a:t>
            </a:r>
            <a:r>
              <a:rPr spc="-10" dirty="0"/>
              <a:t>general)</a:t>
            </a:r>
          </a:p>
        </p:txBody>
      </p:sp>
      <p:sp>
        <p:nvSpPr>
          <p:cNvPr id="9" name="object 9"/>
          <p:cNvSpPr/>
          <p:nvPr/>
        </p:nvSpPr>
        <p:spPr>
          <a:xfrm>
            <a:off x="888657" y="1231899"/>
            <a:ext cx="6584950" cy="2628900"/>
          </a:xfrm>
          <a:custGeom>
            <a:avLst/>
            <a:gdLst/>
            <a:ahLst/>
            <a:cxnLst/>
            <a:rect l="l" t="t" r="r" b="b"/>
            <a:pathLst>
              <a:path w="6584950" h="2628900">
                <a:moveTo>
                  <a:pt x="76200" y="76200"/>
                </a:moveTo>
                <a:lnTo>
                  <a:pt x="69837" y="63500"/>
                </a:lnTo>
                <a:lnTo>
                  <a:pt x="38100" y="0"/>
                </a:lnTo>
                <a:lnTo>
                  <a:pt x="0" y="76200"/>
                </a:lnTo>
                <a:lnTo>
                  <a:pt x="26974" y="76200"/>
                </a:lnTo>
                <a:lnTo>
                  <a:pt x="26974" y="2578239"/>
                </a:lnTo>
                <a:lnTo>
                  <a:pt x="49199" y="2578239"/>
                </a:lnTo>
                <a:lnTo>
                  <a:pt x="49212" y="63500"/>
                </a:lnTo>
                <a:lnTo>
                  <a:pt x="49212" y="76200"/>
                </a:lnTo>
                <a:lnTo>
                  <a:pt x="76200" y="76200"/>
                </a:lnTo>
                <a:close/>
              </a:path>
              <a:path w="6584950" h="2628900">
                <a:moveTo>
                  <a:pt x="6584797" y="2590596"/>
                </a:moveTo>
                <a:lnTo>
                  <a:pt x="6508597" y="2552496"/>
                </a:lnTo>
                <a:lnTo>
                  <a:pt x="6508597" y="2579484"/>
                </a:lnTo>
                <a:lnTo>
                  <a:pt x="25742" y="2579484"/>
                </a:lnTo>
                <a:lnTo>
                  <a:pt x="25742" y="2601709"/>
                </a:lnTo>
                <a:lnTo>
                  <a:pt x="6508597" y="2601709"/>
                </a:lnTo>
                <a:lnTo>
                  <a:pt x="6508597" y="2628696"/>
                </a:lnTo>
                <a:lnTo>
                  <a:pt x="6562572" y="2601709"/>
                </a:lnTo>
                <a:lnTo>
                  <a:pt x="6584797" y="25905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428549" y="892555"/>
            <a:ext cx="508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Error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376513" y="3846067"/>
            <a:ext cx="190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w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1313248" y="1248427"/>
            <a:ext cx="7400925" cy="2132965"/>
            <a:chOff x="1313248" y="1248427"/>
            <a:chExt cx="7400925" cy="2132965"/>
          </a:xfrm>
        </p:grpSpPr>
        <p:sp>
          <p:nvSpPr>
            <p:cNvPr id="13" name="object 13"/>
            <p:cNvSpPr/>
            <p:nvPr/>
          </p:nvSpPr>
          <p:spPr>
            <a:xfrm>
              <a:off x="1322773" y="1599116"/>
              <a:ext cx="5486400" cy="1772285"/>
            </a:xfrm>
            <a:custGeom>
              <a:avLst/>
              <a:gdLst/>
              <a:ahLst/>
              <a:cxnLst/>
              <a:rect l="l" t="t" r="r" b="b"/>
              <a:pathLst>
                <a:path w="5486400" h="1772285">
                  <a:moveTo>
                    <a:pt x="0" y="0"/>
                  </a:moveTo>
                  <a:lnTo>
                    <a:pt x="24005" y="43219"/>
                  </a:lnTo>
                  <a:lnTo>
                    <a:pt x="48098" y="86403"/>
                  </a:lnTo>
                  <a:lnTo>
                    <a:pt x="72367" y="129515"/>
                  </a:lnTo>
                  <a:lnTo>
                    <a:pt x="96899" y="172519"/>
                  </a:lnTo>
                  <a:lnTo>
                    <a:pt x="121781" y="215379"/>
                  </a:lnTo>
                  <a:lnTo>
                    <a:pt x="147102" y="258060"/>
                  </a:lnTo>
                  <a:lnTo>
                    <a:pt x="172950" y="300525"/>
                  </a:lnTo>
                  <a:lnTo>
                    <a:pt x="199411" y="342738"/>
                  </a:lnTo>
                  <a:lnTo>
                    <a:pt x="226574" y="384664"/>
                  </a:lnTo>
                  <a:lnTo>
                    <a:pt x="254527" y="426266"/>
                  </a:lnTo>
                  <a:lnTo>
                    <a:pt x="283356" y="467509"/>
                  </a:lnTo>
                  <a:lnTo>
                    <a:pt x="313151" y="508356"/>
                  </a:lnTo>
                  <a:lnTo>
                    <a:pt x="343998" y="548772"/>
                  </a:lnTo>
                  <a:lnTo>
                    <a:pt x="375985" y="588720"/>
                  </a:lnTo>
                  <a:lnTo>
                    <a:pt x="409201" y="628166"/>
                  </a:lnTo>
                  <a:lnTo>
                    <a:pt x="443732" y="667072"/>
                  </a:lnTo>
                  <a:lnTo>
                    <a:pt x="479666" y="705403"/>
                  </a:lnTo>
                  <a:lnTo>
                    <a:pt x="517091" y="743122"/>
                  </a:lnTo>
                  <a:lnTo>
                    <a:pt x="556096" y="780195"/>
                  </a:lnTo>
                  <a:lnTo>
                    <a:pt x="596766" y="816585"/>
                  </a:lnTo>
                  <a:lnTo>
                    <a:pt x="639192" y="852256"/>
                  </a:lnTo>
                  <a:lnTo>
                    <a:pt x="673840" y="880233"/>
                  </a:lnTo>
                  <a:lnTo>
                    <a:pt x="710292" y="909150"/>
                  </a:lnTo>
                  <a:lnTo>
                    <a:pt x="748415" y="938852"/>
                  </a:lnTo>
                  <a:lnTo>
                    <a:pt x="788076" y="969184"/>
                  </a:lnTo>
                  <a:lnTo>
                    <a:pt x="829144" y="999989"/>
                  </a:lnTo>
                  <a:lnTo>
                    <a:pt x="871484" y="1031112"/>
                  </a:lnTo>
                  <a:lnTo>
                    <a:pt x="914966" y="1062397"/>
                  </a:lnTo>
                  <a:lnTo>
                    <a:pt x="959455" y="1093690"/>
                  </a:lnTo>
                  <a:lnTo>
                    <a:pt x="1004820" y="1124833"/>
                  </a:lnTo>
                  <a:lnTo>
                    <a:pt x="1050927" y="1155672"/>
                  </a:lnTo>
                  <a:lnTo>
                    <a:pt x="1097645" y="1186051"/>
                  </a:lnTo>
                  <a:lnTo>
                    <a:pt x="1144841" y="1215814"/>
                  </a:lnTo>
                  <a:lnTo>
                    <a:pt x="1192382" y="1244806"/>
                  </a:lnTo>
                  <a:lnTo>
                    <a:pt x="1240135" y="1272871"/>
                  </a:lnTo>
                  <a:lnTo>
                    <a:pt x="1287968" y="1299854"/>
                  </a:lnTo>
                  <a:lnTo>
                    <a:pt x="1335748" y="1325598"/>
                  </a:lnTo>
                  <a:lnTo>
                    <a:pt x="1383342" y="1349949"/>
                  </a:lnTo>
                  <a:lnTo>
                    <a:pt x="1430619" y="1372750"/>
                  </a:lnTo>
                  <a:lnTo>
                    <a:pt x="1477445" y="1393847"/>
                  </a:lnTo>
                  <a:lnTo>
                    <a:pt x="1523688" y="1413083"/>
                  </a:lnTo>
                  <a:lnTo>
                    <a:pt x="1569216" y="1430303"/>
                  </a:lnTo>
                  <a:lnTo>
                    <a:pt x="1613894" y="1445351"/>
                  </a:lnTo>
                  <a:lnTo>
                    <a:pt x="1657592" y="1458072"/>
                  </a:lnTo>
                  <a:lnTo>
                    <a:pt x="1700177" y="1468310"/>
                  </a:lnTo>
                  <a:lnTo>
                    <a:pt x="1741515" y="1475910"/>
                  </a:lnTo>
                  <a:lnTo>
                    <a:pt x="1781474" y="1480715"/>
                  </a:lnTo>
                  <a:lnTo>
                    <a:pt x="1819922" y="1482571"/>
                  </a:lnTo>
                  <a:lnTo>
                    <a:pt x="1863694" y="1480361"/>
                  </a:lnTo>
                  <a:lnTo>
                    <a:pt x="1906641" y="1473219"/>
                  </a:lnTo>
                  <a:lnTo>
                    <a:pt x="1948794" y="1461532"/>
                  </a:lnTo>
                  <a:lnTo>
                    <a:pt x="1990183" y="1445688"/>
                  </a:lnTo>
                  <a:lnTo>
                    <a:pt x="2030838" y="1426074"/>
                  </a:lnTo>
                  <a:lnTo>
                    <a:pt x="2070791" y="1403076"/>
                  </a:lnTo>
                  <a:lnTo>
                    <a:pt x="2110072" y="1377084"/>
                  </a:lnTo>
                  <a:lnTo>
                    <a:pt x="2148711" y="1348484"/>
                  </a:lnTo>
                  <a:lnTo>
                    <a:pt x="2186740" y="1317663"/>
                  </a:lnTo>
                  <a:lnTo>
                    <a:pt x="2224189" y="1285010"/>
                  </a:lnTo>
                  <a:lnTo>
                    <a:pt x="2261088" y="1250911"/>
                  </a:lnTo>
                  <a:lnTo>
                    <a:pt x="2297468" y="1215755"/>
                  </a:lnTo>
                  <a:lnTo>
                    <a:pt x="2333360" y="1179927"/>
                  </a:lnTo>
                  <a:lnTo>
                    <a:pt x="2368795" y="1143817"/>
                  </a:lnTo>
                  <a:lnTo>
                    <a:pt x="2403803" y="1107811"/>
                  </a:lnTo>
                  <a:lnTo>
                    <a:pt x="2438415" y="1072296"/>
                  </a:lnTo>
                  <a:lnTo>
                    <a:pt x="2472661" y="1037661"/>
                  </a:lnTo>
                  <a:lnTo>
                    <a:pt x="2506572" y="1004293"/>
                  </a:lnTo>
                  <a:lnTo>
                    <a:pt x="2540179" y="972579"/>
                  </a:lnTo>
                  <a:lnTo>
                    <a:pt x="2573513" y="942906"/>
                  </a:lnTo>
                  <a:lnTo>
                    <a:pt x="2606603" y="915662"/>
                  </a:lnTo>
                  <a:lnTo>
                    <a:pt x="2639481" y="891235"/>
                  </a:lnTo>
                  <a:lnTo>
                    <a:pt x="2672178" y="870012"/>
                  </a:lnTo>
                  <a:lnTo>
                    <a:pt x="2721219" y="839767"/>
                  </a:lnTo>
                  <a:lnTo>
                    <a:pt x="2768469" y="809120"/>
                  </a:lnTo>
                  <a:lnTo>
                    <a:pt x="2814149" y="778536"/>
                  </a:lnTo>
                  <a:lnTo>
                    <a:pt x="2858480" y="748481"/>
                  </a:lnTo>
                  <a:lnTo>
                    <a:pt x="2901682" y="719420"/>
                  </a:lnTo>
                  <a:lnTo>
                    <a:pt x="2943976" y="691819"/>
                  </a:lnTo>
                  <a:lnTo>
                    <a:pt x="2985584" y="666143"/>
                  </a:lnTo>
                  <a:lnTo>
                    <a:pt x="3026727" y="642859"/>
                  </a:lnTo>
                  <a:lnTo>
                    <a:pt x="3067625" y="622431"/>
                  </a:lnTo>
                  <a:lnTo>
                    <a:pt x="3108499" y="605325"/>
                  </a:lnTo>
                  <a:lnTo>
                    <a:pt x="3149570" y="592007"/>
                  </a:lnTo>
                  <a:lnTo>
                    <a:pt x="3191060" y="582943"/>
                  </a:lnTo>
                  <a:lnTo>
                    <a:pt x="3233189" y="578597"/>
                  </a:lnTo>
                  <a:lnTo>
                    <a:pt x="3276178" y="579436"/>
                  </a:lnTo>
                  <a:lnTo>
                    <a:pt x="3320248" y="585926"/>
                  </a:lnTo>
                  <a:lnTo>
                    <a:pt x="3522700" y="694677"/>
                  </a:lnTo>
                  <a:lnTo>
                    <a:pt x="3750260" y="887766"/>
                  </a:lnTo>
                  <a:lnTo>
                    <a:pt x="3935928" y="1071978"/>
                  </a:lnTo>
                  <a:lnTo>
                    <a:pt x="4012707" y="1154097"/>
                  </a:lnTo>
                  <a:lnTo>
                    <a:pt x="4045518" y="1182614"/>
                  </a:lnTo>
                  <a:lnTo>
                    <a:pt x="4078565" y="1214186"/>
                  </a:lnTo>
                  <a:lnTo>
                    <a:pt x="4111830" y="1248344"/>
                  </a:lnTo>
                  <a:lnTo>
                    <a:pt x="4145291" y="1284620"/>
                  </a:lnTo>
                  <a:lnTo>
                    <a:pt x="4178929" y="1322547"/>
                  </a:lnTo>
                  <a:lnTo>
                    <a:pt x="4212724" y="1361658"/>
                  </a:lnTo>
                  <a:lnTo>
                    <a:pt x="4246656" y="1401483"/>
                  </a:lnTo>
                  <a:lnTo>
                    <a:pt x="4280704" y="1441557"/>
                  </a:lnTo>
                  <a:lnTo>
                    <a:pt x="4314849" y="1481410"/>
                  </a:lnTo>
                  <a:lnTo>
                    <a:pt x="4349071" y="1520575"/>
                  </a:lnTo>
                  <a:lnTo>
                    <a:pt x="4383349" y="1558585"/>
                  </a:lnTo>
                  <a:lnTo>
                    <a:pt x="4417664" y="1594972"/>
                  </a:lnTo>
                  <a:lnTo>
                    <a:pt x="4451996" y="1629267"/>
                  </a:lnTo>
                  <a:lnTo>
                    <a:pt x="4486325" y="1661004"/>
                  </a:lnTo>
                  <a:lnTo>
                    <a:pt x="4520630" y="1689714"/>
                  </a:lnTo>
                  <a:lnTo>
                    <a:pt x="4554891" y="1714930"/>
                  </a:lnTo>
                  <a:lnTo>
                    <a:pt x="4589090" y="1736184"/>
                  </a:lnTo>
                  <a:lnTo>
                    <a:pt x="4657216" y="1764936"/>
                  </a:lnTo>
                  <a:lnTo>
                    <a:pt x="4724849" y="1772227"/>
                  </a:lnTo>
                  <a:lnTo>
                    <a:pt x="4758431" y="1766656"/>
                  </a:lnTo>
                  <a:lnTo>
                    <a:pt x="4815034" y="1744645"/>
                  </a:lnTo>
                  <a:lnTo>
                    <a:pt x="4871492" y="1709397"/>
                  </a:lnTo>
                  <a:lnTo>
                    <a:pt x="4927817" y="1662015"/>
                  </a:lnTo>
                  <a:lnTo>
                    <a:pt x="4955933" y="1634118"/>
                  </a:lnTo>
                  <a:lnTo>
                    <a:pt x="4984021" y="1603601"/>
                  </a:lnTo>
                  <a:lnTo>
                    <a:pt x="5012081" y="1570601"/>
                  </a:lnTo>
                  <a:lnTo>
                    <a:pt x="5040115" y="1535258"/>
                  </a:lnTo>
                  <a:lnTo>
                    <a:pt x="5068126" y="1497709"/>
                  </a:lnTo>
                  <a:lnTo>
                    <a:pt x="5096113" y="1458091"/>
                  </a:lnTo>
                  <a:lnTo>
                    <a:pt x="5124079" y="1416542"/>
                  </a:lnTo>
                  <a:lnTo>
                    <a:pt x="5152026" y="1373201"/>
                  </a:lnTo>
                  <a:lnTo>
                    <a:pt x="5179954" y="1328206"/>
                  </a:lnTo>
                  <a:lnTo>
                    <a:pt x="5207866" y="1281693"/>
                  </a:lnTo>
                  <a:lnTo>
                    <a:pt x="5235762" y="1233802"/>
                  </a:lnTo>
                  <a:lnTo>
                    <a:pt x="5263645" y="1184669"/>
                  </a:lnTo>
                  <a:lnTo>
                    <a:pt x="5291516" y="1134434"/>
                  </a:lnTo>
                  <a:lnTo>
                    <a:pt x="5319376" y="1083233"/>
                  </a:lnTo>
                  <a:lnTo>
                    <a:pt x="5347227" y="1031205"/>
                  </a:lnTo>
                  <a:lnTo>
                    <a:pt x="5375071" y="978487"/>
                  </a:lnTo>
                  <a:lnTo>
                    <a:pt x="5402908" y="925218"/>
                  </a:lnTo>
                  <a:lnTo>
                    <a:pt x="5430741" y="871535"/>
                  </a:lnTo>
                  <a:lnTo>
                    <a:pt x="5458571" y="817576"/>
                  </a:lnTo>
                  <a:lnTo>
                    <a:pt x="5486400" y="76348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701409" y="1253190"/>
              <a:ext cx="3007995" cy="775970"/>
            </a:xfrm>
            <a:custGeom>
              <a:avLst/>
              <a:gdLst/>
              <a:ahLst/>
              <a:cxnLst/>
              <a:rect l="l" t="t" r="r" b="b"/>
              <a:pathLst>
                <a:path w="3007995" h="775969">
                  <a:moveTo>
                    <a:pt x="2878300" y="0"/>
                  </a:moveTo>
                  <a:lnTo>
                    <a:pt x="129255" y="0"/>
                  </a:lnTo>
                  <a:lnTo>
                    <a:pt x="78943" y="10157"/>
                  </a:lnTo>
                  <a:lnTo>
                    <a:pt x="37858" y="37857"/>
                  </a:lnTo>
                  <a:lnTo>
                    <a:pt x="10157" y="78943"/>
                  </a:lnTo>
                  <a:lnTo>
                    <a:pt x="0" y="129255"/>
                  </a:lnTo>
                  <a:lnTo>
                    <a:pt x="0" y="646263"/>
                  </a:lnTo>
                  <a:lnTo>
                    <a:pt x="10157" y="696575"/>
                  </a:lnTo>
                  <a:lnTo>
                    <a:pt x="37858" y="737660"/>
                  </a:lnTo>
                  <a:lnTo>
                    <a:pt x="78943" y="765361"/>
                  </a:lnTo>
                  <a:lnTo>
                    <a:pt x="129255" y="775519"/>
                  </a:lnTo>
                  <a:lnTo>
                    <a:pt x="2878300" y="775519"/>
                  </a:lnTo>
                  <a:lnTo>
                    <a:pt x="2928611" y="765361"/>
                  </a:lnTo>
                  <a:lnTo>
                    <a:pt x="2969697" y="737660"/>
                  </a:lnTo>
                  <a:lnTo>
                    <a:pt x="2997397" y="696575"/>
                  </a:lnTo>
                  <a:lnTo>
                    <a:pt x="3007555" y="646263"/>
                  </a:lnTo>
                  <a:lnTo>
                    <a:pt x="3007555" y="129255"/>
                  </a:lnTo>
                  <a:lnTo>
                    <a:pt x="2997397" y="78943"/>
                  </a:lnTo>
                  <a:lnTo>
                    <a:pt x="2969697" y="37857"/>
                  </a:lnTo>
                  <a:lnTo>
                    <a:pt x="2928611" y="10157"/>
                  </a:lnTo>
                  <a:lnTo>
                    <a:pt x="2878300" y="0"/>
                  </a:lnTo>
                  <a:close/>
                </a:path>
              </a:pathLst>
            </a:custGeom>
            <a:solidFill>
              <a:srgbClr val="FF0000">
                <a:alpha val="3411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701409" y="1253190"/>
              <a:ext cx="3007995" cy="775970"/>
            </a:xfrm>
            <a:custGeom>
              <a:avLst/>
              <a:gdLst/>
              <a:ahLst/>
              <a:cxnLst/>
              <a:rect l="l" t="t" r="r" b="b"/>
              <a:pathLst>
                <a:path w="3007995" h="775969">
                  <a:moveTo>
                    <a:pt x="0" y="129255"/>
                  </a:moveTo>
                  <a:lnTo>
                    <a:pt x="10157" y="78943"/>
                  </a:lnTo>
                  <a:lnTo>
                    <a:pt x="37857" y="37858"/>
                  </a:lnTo>
                  <a:lnTo>
                    <a:pt x="78943" y="10157"/>
                  </a:lnTo>
                  <a:lnTo>
                    <a:pt x="129255" y="0"/>
                  </a:lnTo>
                  <a:lnTo>
                    <a:pt x="2878300" y="0"/>
                  </a:lnTo>
                  <a:lnTo>
                    <a:pt x="2928611" y="10157"/>
                  </a:lnTo>
                  <a:lnTo>
                    <a:pt x="2969696" y="37858"/>
                  </a:lnTo>
                  <a:lnTo>
                    <a:pt x="2997397" y="78943"/>
                  </a:lnTo>
                  <a:lnTo>
                    <a:pt x="3007555" y="129255"/>
                  </a:lnTo>
                  <a:lnTo>
                    <a:pt x="3007555" y="646263"/>
                  </a:lnTo>
                  <a:lnTo>
                    <a:pt x="2997397" y="696575"/>
                  </a:lnTo>
                  <a:lnTo>
                    <a:pt x="2969696" y="737660"/>
                  </a:lnTo>
                  <a:lnTo>
                    <a:pt x="2928611" y="765361"/>
                  </a:lnTo>
                  <a:lnTo>
                    <a:pt x="2878300" y="775519"/>
                  </a:lnTo>
                  <a:lnTo>
                    <a:pt x="129255" y="775519"/>
                  </a:lnTo>
                  <a:lnTo>
                    <a:pt x="78943" y="765361"/>
                  </a:lnTo>
                  <a:lnTo>
                    <a:pt x="37857" y="737660"/>
                  </a:lnTo>
                  <a:lnTo>
                    <a:pt x="10157" y="696575"/>
                  </a:lnTo>
                  <a:lnTo>
                    <a:pt x="0" y="646263"/>
                  </a:lnTo>
                  <a:lnTo>
                    <a:pt x="0" y="12925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693701" y="3967987"/>
            <a:ext cx="8006715" cy="1391285"/>
          </a:xfrm>
          <a:prstGeom prst="rect">
            <a:avLst/>
          </a:prstGeom>
        </p:spPr>
        <p:txBody>
          <a:bodyPr vert="horz" wrap="square" lIns="0" tIns="1098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65"/>
              </a:spcBef>
            </a:pPr>
            <a:r>
              <a:rPr sz="2400" spc="944" dirty="0">
                <a:latin typeface="Cambria Math"/>
                <a:cs typeface="Cambria Math"/>
              </a:rPr>
              <a:t>,</a:t>
            </a:r>
            <a:r>
              <a:rPr sz="2400" spc="120" dirty="0">
                <a:latin typeface="Cambria Math"/>
                <a:cs typeface="Cambria Math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marca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magnitud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los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cambios:</a:t>
            </a:r>
            <a:endParaRPr sz="2400">
              <a:latin typeface="Times New Roman"/>
              <a:cs typeface="Times New Roman"/>
            </a:endParaRPr>
          </a:p>
          <a:p>
            <a:pPr marL="320040">
              <a:lnSpc>
                <a:spcPct val="100000"/>
              </a:lnSpc>
              <a:spcBef>
                <a:spcPts val="770"/>
              </a:spcBef>
              <a:tabLst>
                <a:tab pos="2073910" algn="l"/>
              </a:tabLst>
            </a:pPr>
            <a:r>
              <a:rPr sz="2400" dirty="0">
                <a:latin typeface="Times New Roman"/>
                <a:cs typeface="Times New Roman"/>
              </a:rPr>
              <a:t>Si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spc="944" dirty="0">
                <a:latin typeface="Cambria Math"/>
                <a:cs typeface="Cambria Math"/>
              </a:rPr>
              <a:t>,</a:t>
            </a:r>
            <a:r>
              <a:rPr sz="2400" spc="140" dirty="0">
                <a:latin typeface="Cambria Math"/>
                <a:cs typeface="Cambria Math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grande:</a:t>
            </a:r>
            <a:r>
              <a:rPr sz="2400" dirty="0">
                <a:latin typeface="Times New Roman"/>
                <a:cs typeface="Times New Roman"/>
              </a:rPr>
              <a:t>	Posibles</a:t>
            </a:r>
            <a:r>
              <a:rPr sz="2400" spc="-4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oscilaciones/no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convergencia</a:t>
            </a:r>
            <a:endParaRPr sz="2400">
              <a:latin typeface="Times New Roman"/>
              <a:cs typeface="Times New Roman"/>
            </a:endParaRPr>
          </a:p>
          <a:p>
            <a:pPr marL="311785">
              <a:lnSpc>
                <a:spcPct val="100000"/>
              </a:lnSpc>
              <a:spcBef>
                <a:spcPts val="575"/>
              </a:spcBef>
            </a:pPr>
            <a:r>
              <a:rPr sz="2400" dirty="0">
                <a:latin typeface="Times New Roman"/>
                <a:cs typeface="Times New Roman"/>
              </a:rPr>
              <a:t>Si</a:t>
            </a:r>
            <a:r>
              <a:rPr sz="2400" spc="-30" dirty="0">
                <a:latin typeface="Times New Roman"/>
                <a:cs typeface="Times New Roman"/>
              </a:rPr>
              <a:t> </a:t>
            </a:r>
            <a:r>
              <a:rPr sz="2400" spc="944" dirty="0">
                <a:latin typeface="Cambria Math"/>
                <a:cs typeface="Cambria Math"/>
              </a:rPr>
              <a:t>,</a:t>
            </a:r>
            <a:r>
              <a:rPr sz="2400" spc="130" dirty="0">
                <a:latin typeface="Cambria Math"/>
                <a:cs typeface="Cambria Math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pequeño:</a:t>
            </a:r>
            <a:r>
              <a:rPr sz="2400" spc="4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Acercamiento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menos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rápido,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pero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más</a:t>
            </a:r>
            <a:r>
              <a:rPr sz="2400" spc="-10" dirty="0">
                <a:latin typeface="Times New Roman"/>
                <a:cs typeface="Times New Roman"/>
              </a:rPr>
              <a:t> precisión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853846" y="1218691"/>
            <a:ext cx="2630805" cy="76009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>
              <a:lnSpc>
                <a:spcPct val="100800"/>
              </a:lnSpc>
              <a:spcBef>
                <a:spcPts val="75"/>
              </a:spcBef>
            </a:pPr>
            <a:r>
              <a:rPr sz="2400" dirty="0">
                <a:latin typeface="Times New Roman"/>
                <a:cs typeface="Times New Roman"/>
              </a:rPr>
              <a:t>No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asegura</a:t>
            </a:r>
            <a:r>
              <a:rPr sz="2400" spc="-10" dirty="0">
                <a:latin typeface="Times New Roman"/>
                <a:cs typeface="Times New Roman"/>
              </a:rPr>
              <a:t> encontrar </a:t>
            </a:r>
            <a:r>
              <a:rPr sz="2400" dirty="0">
                <a:latin typeface="Times New Roman"/>
                <a:cs typeface="Times New Roman"/>
              </a:rPr>
              <a:t>el</a:t>
            </a:r>
            <a:r>
              <a:rPr sz="2400" spc="-3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mínimo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global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50" dirty="0">
                <a:latin typeface="Times New Roman"/>
                <a:cs typeface="Times New Roman"/>
              </a:rPr>
              <a:t>!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2421764" y="3073081"/>
            <a:ext cx="4387850" cy="313055"/>
            <a:chOff x="2421764" y="3073081"/>
            <a:chExt cx="4387850" cy="313055"/>
          </a:xfrm>
        </p:grpSpPr>
        <p:sp>
          <p:nvSpPr>
            <p:cNvPr id="19" name="object 19"/>
            <p:cNvSpPr/>
            <p:nvPr/>
          </p:nvSpPr>
          <p:spPr>
            <a:xfrm>
              <a:off x="5306118" y="3366488"/>
              <a:ext cx="1503680" cy="0"/>
            </a:xfrm>
            <a:custGeom>
              <a:avLst/>
              <a:gdLst/>
              <a:ahLst/>
              <a:cxnLst/>
              <a:rect l="l" t="t" r="r" b="b"/>
              <a:pathLst>
                <a:path w="1503679">
                  <a:moveTo>
                    <a:pt x="1503055" y="1"/>
                  </a:moveTo>
                  <a:lnTo>
                    <a:pt x="0" y="0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306118" y="3366488"/>
              <a:ext cx="1503680" cy="0"/>
            </a:xfrm>
            <a:custGeom>
              <a:avLst/>
              <a:gdLst/>
              <a:ahLst/>
              <a:cxnLst/>
              <a:rect l="l" t="t" r="r" b="b"/>
              <a:pathLst>
                <a:path w="1503679">
                  <a:moveTo>
                    <a:pt x="0" y="0"/>
                  </a:moveTo>
                  <a:lnTo>
                    <a:pt x="1503055" y="1"/>
                  </a:lnTo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421764" y="3092131"/>
              <a:ext cx="1503680" cy="0"/>
            </a:xfrm>
            <a:custGeom>
              <a:avLst/>
              <a:gdLst/>
              <a:ahLst/>
              <a:cxnLst/>
              <a:rect l="l" t="t" r="r" b="b"/>
              <a:pathLst>
                <a:path w="1503679">
                  <a:moveTo>
                    <a:pt x="1503055" y="1"/>
                  </a:moveTo>
                  <a:lnTo>
                    <a:pt x="0" y="0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421764" y="3092131"/>
              <a:ext cx="1503680" cy="0"/>
            </a:xfrm>
            <a:custGeom>
              <a:avLst/>
              <a:gdLst/>
              <a:ahLst/>
              <a:cxnLst/>
              <a:rect l="l" t="t" r="r" b="b"/>
              <a:pathLst>
                <a:path w="1503679">
                  <a:moveTo>
                    <a:pt x="0" y="0"/>
                  </a:moveTo>
                  <a:lnTo>
                    <a:pt x="1503055" y="1"/>
                  </a:lnTo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3" name="object 2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6617652" y="6375963"/>
            <a:ext cx="2032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27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37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2990850" marR="5080" indent="-2742565">
              <a:lnSpc>
                <a:spcPct val="100800"/>
              </a:lnSpc>
              <a:spcBef>
                <a:spcPts val="75"/>
              </a:spcBef>
            </a:pPr>
            <a:r>
              <a:rPr dirty="0"/>
              <a:t>Aprendizaje</a:t>
            </a:r>
            <a:r>
              <a:rPr spc="-30" dirty="0"/>
              <a:t> </a:t>
            </a:r>
            <a:r>
              <a:rPr dirty="0"/>
              <a:t>por</a:t>
            </a:r>
            <a:r>
              <a:rPr spc="-15" dirty="0"/>
              <a:t> </a:t>
            </a:r>
            <a:r>
              <a:rPr dirty="0"/>
              <a:t>descenso</a:t>
            </a:r>
            <a:r>
              <a:rPr spc="-20" dirty="0"/>
              <a:t> </a:t>
            </a:r>
            <a:r>
              <a:rPr dirty="0"/>
              <a:t>del</a:t>
            </a:r>
            <a:r>
              <a:rPr spc="-25" dirty="0"/>
              <a:t> </a:t>
            </a:r>
            <a:r>
              <a:rPr dirty="0"/>
              <a:t>gradiente</a:t>
            </a:r>
            <a:r>
              <a:rPr spc="-1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spc="-10" dirty="0"/>
              <a:t>redes neuronales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75291" y="961644"/>
            <a:ext cx="8144509" cy="1305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9245" marR="17780" indent="-283845">
              <a:lnSpc>
                <a:spcPct val="100000"/>
              </a:lnSpc>
              <a:spcBef>
                <a:spcPts val="100"/>
              </a:spcBef>
              <a:buChar char="•"/>
              <a:tabLst>
                <a:tab pos="309245" algn="l"/>
                <a:tab pos="309880" algn="l"/>
              </a:tabLst>
            </a:pP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caso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queremos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encontrar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pesos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minimicen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la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error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sobre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conjunto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entrenamiento</a:t>
            </a:r>
            <a:endParaRPr sz="2000">
              <a:latin typeface="Times New Roman"/>
              <a:cs typeface="Times New Roman"/>
            </a:endParaRPr>
          </a:p>
          <a:p>
            <a:pPr marL="309880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{(X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),…,(X</a:t>
            </a:r>
            <a:r>
              <a:rPr sz="1950" baseline="-17094" dirty="0">
                <a:latin typeface="Times New Roman"/>
                <a:cs typeface="Times New Roman"/>
              </a:rPr>
              <a:t>n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1950" baseline="-17094" dirty="0">
                <a:latin typeface="Times New Roman"/>
                <a:cs typeface="Times New Roman"/>
              </a:rPr>
              <a:t>n</a:t>
            </a:r>
            <a:r>
              <a:rPr sz="2000" dirty="0">
                <a:latin typeface="Times New Roman"/>
                <a:cs typeface="Times New Roman"/>
              </a:rPr>
              <a:t>)},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respecto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pesos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red.</a:t>
            </a:r>
            <a:endParaRPr sz="2000">
              <a:latin typeface="Times New Roman"/>
              <a:cs typeface="Times New Roman"/>
            </a:endParaRPr>
          </a:p>
          <a:p>
            <a:pPr marL="309245" indent="-283845">
              <a:lnSpc>
                <a:spcPct val="100000"/>
              </a:lnSpc>
              <a:spcBef>
                <a:spcPts val="480"/>
              </a:spcBef>
              <a:buChar char="•"/>
              <a:tabLst>
                <a:tab pos="309245" algn="l"/>
                <a:tab pos="309880" algn="l"/>
              </a:tabLst>
            </a:pPr>
            <a:r>
              <a:rPr sz="2000" dirty="0">
                <a:latin typeface="Times New Roman"/>
                <a:cs typeface="Times New Roman"/>
              </a:rPr>
              <a:t>Idea: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aplicar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descenso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gradiente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forma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iterativa: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719561" y="2383323"/>
            <a:ext cx="272415" cy="235585"/>
          </a:xfrm>
          <a:custGeom>
            <a:avLst/>
            <a:gdLst/>
            <a:ahLst/>
            <a:cxnLst/>
            <a:rect l="l" t="t" r="r" b="b"/>
            <a:pathLst>
              <a:path w="272415" h="235585">
                <a:moveTo>
                  <a:pt x="197383" y="0"/>
                </a:moveTo>
                <a:lnTo>
                  <a:pt x="194034" y="9549"/>
                </a:lnTo>
                <a:lnTo>
                  <a:pt x="207653" y="15459"/>
                </a:lnTo>
                <a:lnTo>
                  <a:pt x="219365" y="23641"/>
                </a:lnTo>
                <a:lnTo>
                  <a:pt x="243147" y="61565"/>
                </a:lnTo>
                <a:lnTo>
                  <a:pt x="250960" y="116457"/>
                </a:lnTo>
                <a:lnTo>
                  <a:pt x="250088" y="137208"/>
                </a:lnTo>
                <a:lnTo>
                  <a:pt x="237008" y="188019"/>
                </a:lnTo>
                <a:lnTo>
                  <a:pt x="207812" y="219784"/>
                </a:lnTo>
                <a:lnTo>
                  <a:pt x="194406" y="225722"/>
                </a:lnTo>
                <a:lnTo>
                  <a:pt x="197383" y="235272"/>
                </a:lnTo>
                <a:lnTo>
                  <a:pt x="242334" y="208564"/>
                </a:lnTo>
                <a:lnTo>
                  <a:pt x="267580" y="159260"/>
                </a:lnTo>
                <a:lnTo>
                  <a:pt x="272417" y="117697"/>
                </a:lnTo>
                <a:lnTo>
                  <a:pt x="271204" y="96129"/>
                </a:lnTo>
                <a:lnTo>
                  <a:pt x="261499" y="57898"/>
                </a:lnTo>
                <a:lnTo>
                  <a:pt x="229396" y="15083"/>
                </a:lnTo>
                <a:lnTo>
                  <a:pt x="214440" y="6158"/>
                </a:lnTo>
                <a:lnTo>
                  <a:pt x="197383" y="0"/>
                </a:lnTo>
                <a:close/>
              </a:path>
              <a:path w="272415" h="235585">
                <a:moveTo>
                  <a:pt x="75034" y="0"/>
                </a:moveTo>
                <a:lnTo>
                  <a:pt x="30164" y="26776"/>
                </a:lnTo>
                <a:lnTo>
                  <a:pt x="4852" y="76196"/>
                </a:lnTo>
                <a:lnTo>
                  <a:pt x="0" y="117697"/>
                </a:lnTo>
                <a:lnTo>
                  <a:pt x="1209" y="139312"/>
                </a:lnTo>
                <a:lnTo>
                  <a:pt x="10882" y="177542"/>
                </a:lnTo>
                <a:lnTo>
                  <a:pt x="42943" y="220219"/>
                </a:lnTo>
                <a:lnTo>
                  <a:pt x="75034" y="235272"/>
                </a:lnTo>
                <a:lnTo>
                  <a:pt x="78011" y="225722"/>
                </a:lnTo>
                <a:lnTo>
                  <a:pt x="64604" y="219784"/>
                </a:lnTo>
                <a:lnTo>
                  <a:pt x="53035" y="211521"/>
                </a:lnTo>
                <a:lnTo>
                  <a:pt x="29304" y="172989"/>
                </a:lnTo>
                <a:lnTo>
                  <a:pt x="21455" y="116457"/>
                </a:lnTo>
                <a:lnTo>
                  <a:pt x="22327" y="96385"/>
                </a:lnTo>
                <a:lnTo>
                  <a:pt x="35408" y="46818"/>
                </a:lnTo>
                <a:lnTo>
                  <a:pt x="64813" y="15459"/>
                </a:lnTo>
                <a:lnTo>
                  <a:pt x="78383" y="9549"/>
                </a:lnTo>
                <a:lnTo>
                  <a:pt x="750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025628" y="2383323"/>
            <a:ext cx="272415" cy="235585"/>
          </a:xfrm>
          <a:custGeom>
            <a:avLst/>
            <a:gdLst/>
            <a:ahLst/>
            <a:cxnLst/>
            <a:rect l="l" t="t" r="r" b="b"/>
            <a:pathLst>
              <a:path w="272415" h="235585">
                <a:moveTo>
                  <a:pt x="197382" y="0"/>
                </a:moveTo>
                <a:lnTo>
                  <a:pt x="194034" y="9549"/>
                </a:lnTo>
                <a:lnTo>
                  <a:pt x="207653" y="15459"/>
                </a:lnTo>
                <a:lnTo>
                  <a:pt x="219365" y="23641"/>
                </a:lnTo>
                <a:lnTo>
                  <a:pt x="243147" y="61565"/>
                </a:lnTo>
                <a:lnTo>
                  <a:pt x="250960" y="116457"/>
                </a:lnTo>
                <a:lnTo>
                  <a:pt x="250088" y="137208"/>
                </a:lnTo>
                <a:lnTo>
                  <a:pt x="237008" y="188019"/>
                </a:lnTo>
                <a:lnTo>
                  <a:pt x="207812" y="219784"/>
                </a:lnTo>
                <a:lnTo>
                  <a:pt x="194406" y="225722"/>
                </a:lnTo>
                <a:lnTo>
                  <a:pt x="197382" y="235272"/>
                </a:lnTo>
                <a:lnTo>
                  <a:pt x="242333" y="208564"/>
                </a:lnTo>
                <a:lnTo>
                  <a:pt x="267579" y="159260"/>
                </a:lnTo>
                <a:lnTo>
                  <a:pt x="272416" y="117697"/>
                </a:lnTo>
                <a:lnTo>
                  <a:pt x="271203" y="96129"/>
                </a:lnTo>
                <a:lnTo>
                  <a:pt x="261498" y="57898"/>
                </a:lnTo>
                <a:lnTo>
                  <a:pt x="229396" y="15083"/>
                </a:lnTo>
                <a:lnTo>
                  <a:pt x="214439" y="6158"/>
                </a:lnTo>
                <a:lnTo>
                  <a:pt x="197382" y="0"/>
                </a:lnTo>
                <a:close/>
              </a:path>
              <a:path w="272415" h="235585">
                <a:moveTo>
                  <a:pt x="75034" y="0"/>
                </a:moveTo>
                <a:lnTo>
                  <a:pt x="30164" y="26776"/>
                </a:lnTo>
                <a:lnTo>
                  <a:pt x="4852" y="76196"/>
                </a:lnTo>
                <a:lnTo>
                  <a:pt x="0" y="117697"/>
                </a:lnTo>
                <a:lnTo>
                  <a:pt x="1209" y="139312"/>
                </a:lnTo>
                <a:lnTo>
                  <a:pt x="10883" y="177542"/>
                </a:lnTo>
                <a:lnTo>
                  <a:pt x="42943" y="220219"/>
                </a:lnTo>
                <a:lnTo>
                  <a:pt x="75034" y="235272"/>
                </a:lnTo>
                <a:lnTo>
                  <a:pt x="78011" y="225722"/>
                </a:lnTo>
                <a:lnTo>
                  <a:pt x="64604" y="219784"/>
                </a:lnTo>
                <a:lnTo>
                  <a:pt x="53035" y="211521"/>
                </a:lnTo>
                <a:lnTo>
                  <a:pt x="29304" y="172989"/>
                </a:lnTo>
                <a:lnTo>
                  <a:pt x="21456" y="116457"/>
                </a:lnTo>
                <a:lnTo>
                  <a:pt x="22328" y="96385"/>
                </a:lnTo>
                <a:lnTo>
                  <a:pt x="35408" y="46818"/>
                </a:lnTo>
                <a:lnTo>
                  <a:pt x="64814" y="15459"/>
                </a:lnTo>
                <a:lnTo>
                  <a:pt x="78383" y="9549"/>
                </a:lnTo>
                <a:lnTo>
                  <a:pt x="750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58168" y="3262884"/>
            <a:ext cx="7673340" cy="11696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Podemos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observar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error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global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ERR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suma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errores</a:t>
            </a:r>
            <a:r>
              <a:rPr sz="2000" spc="-75" dirty="0">
                <a:latin typeface="Times New Roman"/>
                <a:cs typeface="Times New Roman"/>
              </a:rPr>
              <a:t> </a:t>
            </a:r>
            <a:r>
              <a:rPr sz="2000" spc="204" dirty="0">
                <a:latin typeface="Cambria Math"/>
                <a:cs typeface="Cambria Math"/>
              </a:rPr>
              <a:t>(.</a:t>
            </a:r>
            <a:r>
              <a:rPr sz="2250" spc="307" baseline="25925" dirty="0">
                <a:latin typeface="Cambria Math"/>
                <a:cs typeface="Cambria Math"/>
              </a:rPr>
              <a:t>#</a:t>
            </a:r>
            <a:r>
              <a:rPr sz="2000" spc="204" dirty="0">
                <a:latin typeface="Cambria Math"/>
                <a:cs typeface="Cambria Math"/>
              </a:rPr>
              <a:t>)</a:t>
            </a:r>
            <a:endParaRPr sz="2000">
              <a:latin typeface="Cambria Math"/>
              <a:cs typeface="Cambria Math"/>
            </a:endParaRPr>
          </a:p>
          <a:p>
            <a:pPr marL="38100">
              <a:lnSpc>
                <a:spcPts val="2340"/>
              </a:lnSpc>
            </a:pPr>
            <a:r>
              <a:rPr sz="2000" dirty="0">
                <a:latin typeface="Times New Roman"/>
                <a:cs typeface="Times New Roman"/>
              </a:rPr>
              <a:t>sobre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entrenamiento{(X</a:t>
            </a:r>
            <a:r>
              <a:rPr sz="1950" spc="-15" baseline="-17094" dirty="0">
                <a:latin typeface="Times New Roman"/>
                <a:cs typeface="Times New Roman"/>
              </a:rPr>
              <a:t>1</a:t>
            </a:r>
            <a:r>
              <a:rPr sz="2000" spc="-10" dirty="0">
                <a:latin typeface="Times New Roman"/>
                <a:cs typeface="Times New Roman"/>
              </a:rPr>
              <a:t>Y</a:t>
            </a:r>
            <a:r>
              <a:rPr sz="1950" spc="-15" baseline="-17094" dirty="0">
                <a:latin typeface="Times New Roman"/>
                <a:cs typeface="Times New Roman"/>
              </a:rPr>
              <a:t>1</a:t>
            </a:r>
            <a:r>
              <a:rPr sz="2000" spc="-10" dirty="0">
                <a:latin typeface="Times New Roman"/>
                <a:cs typeface="Times New Roman"/>
              </a:rPr>
              <a:t>),…,(XnYn)}:</a:t>
            </a:r>
            <a:endParaRPr sz="2000">
              <a:latin typeface="Times New Roman"/>
              <a:cs typeface="Times New Roman"/>
            </a:endParaRPr>
          </a:p>
          <a:p>
            <a:pPr marR="459105" algn="ctr">
              <a:lnSpc>
                <a:spcPts val="1500"/>
              </a:lnSpc>
            </a:pPr>
            <a:r>
              <a:rPr sz="1300" i="1" spc="-315" dirty="0">
                <a:latin typeface="Cambria Math"/>
                <a:cs typeface="Cambria Math"/>
              </a:rPr>
              <a:t>%</a:t>
            </a:r>
            <a:endParaRPr sz="1300">
              <a:latin typeface="Cambria Math"/>
              <a:cs typeface="Cambria Math"/>
            </a:endParaRPr>
          </a:p>
          <a:p>
            <a:pPr marR="913130" algn="ctr">
              <a:lnSpc>
                <a:spcPct val="100000"/>
              </a:lnSpc>
              <a:spcBef>
                <a:spcPts val="600"/>
              </a:spcBef>
            </a:pPr>
            <a:r>
              <a:rPr sz="1800" spc="-240" dirty="0">
                <a:latin typeface="Cambria Math"/>
                <a:cs typeface="Cambria Math"/>
              </a:rPr>
              <a:t>$%%</a:t>
            </a:r>
            <a:r>
              <a:rPr sz="1800" spc="155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=</a:t>
            </a:r>
            <a:r>
              <a:rPr sz="1800" spc="155" dirty="0">
                <a:latin typeface="Cambria Math"/>
                <a:cs typeface="Cambria Math"/>
              </a:rPr>
              <a:t> </a:t>
            </a:r>
            <a:r>
              <a:rPr sz="1800" spc="1955" dirty="0">
                <a:latin typeface="Cambria Math"/>
                <a:cs typeface="Cambria Math"/>
              </a:rPr>
              <a:t>'</a:t>
            </a:r>
            <a:r>
              <a:rPr sz="1800" spc="-45" dirty="0">
                <a:latin typeface="Cambria Math"/>
                <a:cs typeface="Cambria Math"/>
              </a:rPr>
              <a:t> </a:t>
            </a:r>
            <a:r>
              <a:rPr sz="1800" spc="220" dirty="0">
                <a:latin typeface="Cambria Math"/>
                <a:cs typeface="Cambria Math"/>
              </a:rPr>
              <a:t>$</a:t>
            </a:r>
            <a:r>
              <a:rPr sz="1950" i="1" spc="330" baseline="27777" dirty="0">
                <a:latin typeface="Cambria Math"/>
                <a:cs typeface="Cambria Math"/>
              </a:rPr>
              <a:t>"</a:t>
            </a:r>
            <a:endParaRPr sz="1950" baseline="27777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942199" y="2962147"/>
            <a:ext cx="742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20" dirty="0">
                <a:latin typeface="Cambria Math"/>
                <a:cs typeface="Cambria Math"/>
              </a:rPr>
              <a:t>(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029855" y="2919054"/>
            <a:ext cx="645795" cy="212090"/>
          </a:xfrm>
          <a:custGeom>
            <a:avLst/>
            <a:gdLst/>
            <a:ahLst/>
            <a:cxnLst/>
            <a:rect l="l" t="t" r="r" b="b"/>
            <a:pathLst>
              <a:path w="645795" h="212089">
                <a:moveTo>
                  <a:pt x="578158" y="0"/>
                </a:moveTo>
                <a:lnTo>
                  <a:pt x="575144" y="8594"/>
                </a:lnTo>
                <a:lnTo>
                  <a:pt x="587401" y="13913"/>
                </a:lnTo>
                <a:lnTo>
                  <a:pt x="597942" y="21277"/>
                </a:lnTo>
                <a:lnTo>
                  <a:pt x="619346" y="55408"/>
                </a:lnTo>
                <a:lnTo>
                  <a:pt x="626379" y="104811"/>
                </a:lnTo>
                <a:lnTo>
                  <a:pt x="625594" y="123487"/>
                </a:lnTo>
                <a:lnTo>
                  <a:pt x="613821" y="169217"/>
                </a:lnTo>
                <a:lnTo>
                  <a:pt x="587545" y="197806"/>
                </a:lnTo>
                <a:lnTo>
                  <a:pt x="575480" y="203150"/>
                </a:lnTo>
                <a:lnTo>
                  <a:pt x="578158" y="211744"/>
                </a:lnTo>
                <a:lnTo>
                  <a:pt x="618614" y="187707"/>
                </a:lnTo>
                <a:lnTo>
                  <a:pt x="641336" y="143334"/>
                </a:lnTo>
                <a:lnTo>
                  <a:pt x="645689" y="105928"/>
                </a:lnTo>
                <a:lnTo>
                  <a:pt x="644597" y="86516"/>
                </a:lnTo>
                <a:lnTo>
                  <a:pt x="628220" y="37113"/>
                </a:lnTo>
                <a:lnTo>
                  <a:pt x="593509" y="5542"/>
                </a:lnTo>
                <a:lnTo>
                  <a:pt x="578158" y="0"/>
                </a:lnTo>
                <a:close/>
              </a:path>
              <a:path w="645795" h="212089">
                <a:moveTo>
                  <a:pt x="67530" y="0"/>
                </a:moveTo>
                <a:lnTo>
                  <a:pt x="27148" y="24099"/>
                </a:lnTo>
                <a:lnTo>
                  <a:pt x="4367" y="68576"/>
                </a:lnTo>
                <a:lnTo>
                  <a:pt x="0" y="105928"/>
                </a:lnTo>
                <a:lnTo>
                  <a:pt x="1088" y="125381"/>
                </a:lnTo>
                <a:lnTo>
                  <a:pt x="17412" y="174741"/>
                </a:lnTo>
                <a:lnTo>
                  <a:pt x="52134" y="206208"/>
                </a:lnTo>
                <a:lnTo>
                  <a:pt x="67530" y="211744"/>
                </a:lnTo>
                <a:lnTo>
                  <a:pt x="70210" y="203150"/>
                </a:lnTo>
                <a:lnTo>
                  <a:pt x="58144" y="197806"/>
                </a:lnTo>
                <a:lnTo>
                  <a:pt x="47732" y="190369"/>
                </a:lnTo>
                <a:lnTo>
                  <a:pt x="26374" y="155690"/>
                </a:lnTo>
                <a:lnTo>
                  <a:pt x="19310" y="104811"/>
                </a:lnTo>
                <a:lnTo>
                  <a:pt x="20095" y="86746"/>
                </a:lnTo>
                <a:lnTo>
                  <a:pt x="31868" y="42136"/>
                </a:lnTo>
                <a:lnTo>
                  <a:pt x="58332" y="13913"/>
                </a:lnTo>
                <a:lnTo>
                  <a:pt x="70544" y="8594"/>
                </a:lnTo>
                <a:lnTo>
                  <a:pt x="675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1107141" y="2241803"/>
            <a:ext cx="7382509" cy="76327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507365" indent="-456565">
              <a:lnSpc>
                <a:spcPct val="100000"/>
              </a:lnSpc>
              <a:spcBef>
                <a:spcPts val="605"/>
              </a:spcBef>
              <a:buAutoNum type="arabicPeriod"/>
              <a:tabLst>
                <a:tab pos="507365" algn="l"/>
                <a:tab pos="508000" algn="l"/>
              </a:tabLst>
            </a:pP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iteración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calcular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error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pesos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50" dirty="0">
                <a:latin typeface="Cambria Math"/>
                <a:cs typeface="Cambria Math"/>
              </a:rPr>
              <a:t>#</a:t>
            </a:r>
            <a:r>
              <a:rPr sz="2250" spc="75" baseline="-14814" dirty="0">
                <a:latin typeface="Cambria Math"/>
                <a:cs typeface="Cambria Math"/>
              </a:rPr>
              <a:t>"</a:t>
            </a:r>
            <a:r>
              <a:rPr sz="2250" spc="187" baseline="-14814" dirty="0">
                <a:latin typeface="Cambria Math"/>
                <a:cs typeface="Cambria Math"/>
              </a:rPr>
              <a:t>  </a:t>
            </a:r>
            <a:r>
              <a:rPr sz="2000" dirty="0">
                <a:latin typeface="Cambria Math"/>
                <a:cs typeface="Cambria Math"/>
              </a:rPr>
              <a:t>*</a:t>
            </a:r>
            <a:r>
              <a:rPr sz="2000" spc="415" dirty="0">
                <a:latin typeface="Cambria Math"/>
                <a:cs typeface="Cambria Math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254" dirty="0">
                <a:latin typeface="Cambria Math"/>
                <a:cs typeface="Cambria Math"/>
              </a:rPr>
              <a:t>.//(#</a:t>
            </a:r>
            <a:r>
              <a:rPr sz="2250" spc="382" baseline="-14814" dirty="0">
                <a:latin typeface="Cambria Math"/>
                <a:cs typeface="Cambria Math"/>
              </a:rPr>
              <a:t>"</a:t>
            </a:r>
            <a:r>
              <a:rPr sz="2250" spc="187" baseline="-14814" dirty="0">
                <a:latin typeface="Cambria Math"/>
                <a:cs typeface="Cambria Math"/>
              </a:rPr>
              <a:t>  </a:t>
            </a:r>
            <a:r>
              <a:rPr sz="2000" dirty="0">
                <a:latin typeface="Cambria Math"/>
                <a:cs typeface="Cambria Math"/>
              </a:rPr>
              <a:t>*</a:t>
            </a:r>
            <a:r>
              <a:rPr sz="2000" spc="415" dirty="0">
                <a:latin typeface="Cambria Math"/>
                <a:cs typeface="Cambria Math"/>
              </a:rPr>
              <a:t> </a:t>
            </a:r>
            <a:r>
              <a:rPr sz="2000" spc="-50" dirty="0">
                <a:latin typeface="Cambria Math"/>
                <a:cs typeface="Cambria Math"/>
              </a:rPr>
              <a:t>)</a:t>
            </a:r>
            <a:endParaRPr sz="2000">
              <a:latin typeface="Cambria Math"/>
              <a:cs typeface="Cambria Math"/>
            </a:endParaRPr>
          </a:p>
          <a:p>
            <a:pPr marL="507365" indent="-456565">
              <a:lnSpc>
                <a:spcPct val="100000"/>
              </a:lnSpc>
              <a:spcBef>
                <a:spcPts val="500"/>
              </a:spcBef>
              <a:buAutoNum type="arabicPeriod"/>
              <a:tabLst>
                <a:tab pos="507365" algn="l"/>
                <a:tab pos="508000" algn="l"/>
                <a:tab pos="3997325" algn="l"/>
              </a:tabLst>
            </a:pPr>
            <a:r>
              <a:rPr sz="2000" dirty="0">
                <a:latin typeface="Times New Roman"/>
                <a:cs typeface="Times New Roman"/>
              </a:rPr>
              <a:t>Actualizar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pesos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160" dirty="0">
                <a:latin typeface="Times New Roman"/>
                <a:cs typeface="Times New Roman"/>
              </a:rPr>
              <a:t> </a:t>
            </a:r>
            <a:r>
              <a:rPr sz="2700" spc="412" baseline="-37037" dirty="0">
                <a:latin typeface="Cambria Math"/>
                <a:cs typeface="Cambria Math"/>
              </a:rPr>
              <a:t>3</a:t>
            </a:r>
            <a:r>
              <a:rPr sz="2700" baseline="-37037" dirty="0">
                <a:latin typeface="Cambria Math"/>
                <a:cs typeface="Cambria Math"/>
              </a:rPr>
              <a:t>	</a:t>
            </a:r>
            <a:r>
              <a:rPr sz="2700" spc="-434" baseline="-37037" dirty="0">
                <a:latin typeface="Cambria Math"/>
                <a:cs typeface="Cambria Math"/>
              </a:rPr>
              <a:t>4</a:t>
            </a:r>
            <a:r>
              <a:rPr sz="2700" spc="75" baseline="-37037" dirty="0">
                <a:latin typeface="Cambria Math"/>
                <a:cs typeface="Cambria Math"/>
              </a:rPr>
              <a:t> </a:t>
            </a:r>
            <a:r>
              <a:rPr sz="2700" baseline="-37037" dirty="0">
                <a:latin typeface="Cambria Math"/>
                <a:cs typeface="Cambria Math"/>
              </a:rPr>
              <a:t>+</a:t>
            </a:r>
            <a:r>
              <a:rPr sz="2700" spc="7" baseline="-37037" dirty="0">
                <a:latin typeface="Cambria Math"/>
                <a:cs typeface="Cambria Math"/>
              </a:rPr>
              <a:t> </a:t>
            </a:r>
            <a:r>
              <a:rPr sz="2700" spc="-75" baseline="-37037" dirty="0">
                <a:latin typeface="Cambria Math"/>
                <a:cs typeface="Cambria Math"/>
              </a:rPr>
              <a:t>1</a:t>
            </a:r>
            <a:endParaRPr sz="2700" baseline="-37037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746427" y="2849371"/>
            <a:ext cx="429259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Cambria Math"/>
                <a:cs typeface="Cambria Math"/>
              </a:rPr>
              <a:t>=</a:t>
            </a:r>
            <a:r>
              <a:rPr sz="1800" spc="105" dirty="0">
                <a:latin typeface="Cambria Math"/>
                <a:cs typeface="Cambria Math"/>
              </a:rPr>
              <a:t> </a:t>
            </a:r>
            <a:r>
              <a:rPr sz="1800" spc="275" dirty="0">
                <a:latin typeface="Cambria Math"/>
                <a:cs typeface="Cambria Math"/>
              </a:rPr>
              <a:t>3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142032" y="2958591"/>
            <a:ext cx="8382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-85" dirty="0">
                <a:latin typeface="Cambria Math"/>
                <a:cs typeface="Cambria Math"/>
              </a:rPr>
              <a:t>(</a:t>
            </a:r>
            <a:endParaRPr sz="1300">
              <a:latin typeface="Cambria Math"/>
              <a:cs typeface="Cambria Math"/>
            </a:endParaRPr>
          </a:p>
        </p:txBody>
      </p:sp>
      <p:pic>
        <p:nvPicPr>
          <p:cNvPr id="18" name="object 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248737" y="2919054"/>
            <a:ext cx="245639" cy="211744"/>
          </a:xfrm>
          <a:prstGeom prst="rect">
            <a:avLst/>
          </a:prstGeom>
        </p:spPr>
      </p:pic>
      <p:sp>
        <p:nvSpPr>
          <p:cNvPr id="19" name="object 19"/>
          <p:cNvSpPr/>
          <p:nvPr/>
        </p:nvSpPr>
        <p:spPr>
          <a:xfrm>
            <a:off x="6962896" y="3013989"/>
            <a:ext cx="1282700" cy="12700"/>
          </a:xfrm>
          <a:custGeom>
            <a:avLst/>
            <a:gdLst/>
            <a:ahLst/>
            <a:cxnLst/>
            <a:rect l="l" t="t" r="r" b="b"/>
            <a:pathLst>
              <a:path w="1282700" h="12700">
                <a:moveTo>
                  <a:pt x="1282700" y="0"/>
                </a:moveTo>
                <a:lnTo>
                  <a:pt x="0" y="0"/>
                </a:lnTo>
                <a:lnTo>
                  <a:pt x="0" y="12700"/>
                </a:lnTo>
                <a:lnTo>
                  <a:pt x="1282700" y="12700"/>
                </a:lnTo>
                <a:lnTo>
                  <a:pt x="128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object 2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887609" y="2746016"/>
            <a:ext cx="245639" cy="211744"/>
          </a:xfrm>
          <a:prstGeom prst="rect">
            <a:avLst/>
          </a:prstGeom>
        </p:spPr>
      </p:pic>
      <p:sp>
        <p:nvSpPr>
          <p:cNvPr id="21" name="object 21"/>
          <p:cNvSpPr txBox="1"/>
          <p:nvPr/>
        </p:nvSpPr>
        <p:spPr>
          <a:xfrm>
            <a:off x="6285415" y="2675635"/>
            <a:ext cx="200152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279400" algn="l"/>
              </a:tabLst>
            </a:pPr>
            <a:r>
              <a:rPr sz="2700" spc="-509" baseline="-41666" dirty="0">
                <a:latin typeface="Cambria Math"/>
                <a:cs typeface="Cambria Math"/>
              </a:rPr>
              <a:t>4</a:t>
            </a:r>
            <a:r>
              <a:rPr sz="2700" baseline="-41666" dirty="0">
                <a:latin typeface="Cambria Math"/>
                <a:cs typeface="Cambria Math"/>
              </a:rPr>
              <a:t>	−</a:t>
            </a:r>
            <a:r>
              <a:rPr sz="2700" spc="-60" baseline="-41666" dirty="0">
                <a:latin typeface="Cambria Math"/>
                <a:cs typeface="Cambria Math"/>
              </a:rPr>
              <a:t> </a:t>
            </a:r>
            <a:r>
              <a:rPr sz="2700" spc="112" baseline="-41666" dirty="0">
                <a:latin typeface="Cambria Math"/>
                <a:cs typeface="Cambria Math"/>
              </a:rPr>
              <a:t>6</a:t>
            </a:r>
            <a:r>
              <a:rPr sz="2700" spc="-127" baseline="-41666" dirty="0">
                <a:latin typeface="Cambria Math"/>
                <a:cs typeface="Cambria Math"/>
              </a:rPr>
              <a:t> </a:t>
            </a:r>
            <a:r>
              <a:rPr sz="1800" spc="-35" dirty="0">
                <a:latin typeface="Cambria Math"/>
                <a:cs typeface="Cambria Math"/>
              </a:rPr>
              <a:t>7$%%(3</a:t>
            </a:r>
            <a:r>
              <a:rPr sz="1950" i="1" spc="-52" baseline="-14957" dirty="0">
                <a:latin typeface="Cambria Math"/>
                <a:cs typeface="Cambria Math"/>
              </a:rPr>
              <a:t>(</a:t>
            </a:r>
            <a:r>
              <a:rPr sz="1950" i="1" spc="742" baseline="-14957" dirty="0">
                <a:latin typeface="Cambria Math"/>
                <a:cs typeface="Cambria Math"/>
              </a:rPr>
              <a:t> </a:t>
            </a:r>
            <a:r>
              <a:rPr sz="1800" spc="-290" dirty="0">
                <a:latin typeface="Cambria Math"/>
                <a:cs typeface="Cambria Math"/>
              </a:rPr>
              <a:t>4</a:t>
            </a:r>
            <a:r>
              <a:rPr sz="1800" spc="315" dirty="0">
                <a:latin typeface="Cambria Math"/>
                <a:cs typeface="Cambria Math"/>
              </a:rPr>
              <a:t> </a:t>
            </a:r>
            <a:r>
              <a:rPr sz="1800" spc="-50" dirty="0">
                <a:latin typeface="Cambria Math"/>
                <a:cs typeface="Cambria Math"/>
              </a:rPr>
              <a:t>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387013" y="3001771"/>
            <a:ext cx="42799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45" dirty="0">
                <a:latin typeface="Cambria Math"/>
                <a:cs typeface="Cambria Math"/>
              </a:rPr>
              <a:t>73</a:t>
            </a:r>
            <a:r>
              <a:rPr sz="1950" i="1" spc="67" baseline="-14957" dirty="0">
                <a:latin typeface="Cambria Math"/>
                <a:cs typeface="Cambria Math"/>
              </a:rPr>
              <a:t>(</a:t>
            </a:r>
            <a:endParaRPr sz="1950" baseline="-14957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83568" y="4783835"/>
            <a:ext cx="27787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tanto,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</a:t>
            </a:r>
            <a:r>
              <a:rPr sz="2000" spc="-10" dirty="0">
                <a:latin typeface="Times New Roman"/>
                <a:cs typeface="Times New Roman"/>
              </a:rPr>
              <a:t> aplicar: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886216" y="4854357"/>
            <a:ext cx="717550" cy="235585"/>
          </a:xfrm>
          <a:custGeom>
            <a:avLst/>
            <a:gdLst/>
            <a:ahLst/>
            <a:cxnLst/>
            <a:rect l="l" t="t" r="r" b="b"/>
            <a:pathLst>
              <a:path w="717550" h="235585">
                <a:moveTo>
                  <a:pt x="642072" y="0"/>
                </a:moveTo>
                <a:lnTo>
                  <a:pt x="638724" y="9549"/>
                </a:lnTo>
                <a:lnTo>
                  <a:pt x="652343" y="15459"/>
                </a:lnTo>
                <a:lnTo>
                  <a:pt x="664056" y="23641"/>
                </a:lnTo>
                <a:lnTo>
                  <a:pt x="687837" y="61565"/>
                </a:lnTo>
                <a:lnTo>
                  <a:pt x="695651" y="116457"/>
                </a:lnTo>
                <a:lnTo>
                  <a:pt x="694779" y="137208"/>
                </a:lnTo>
                <a:lnTo>
                  <a:pt x="681697" y="188019"/>
                </a:lnTo>
                <a:lnTo>
                  <a:pt x="652503" y="219784"/>
                </a:lnTo>
                <a:lnTo>
                  <a:pt x="639097" y="225722"/>
                </a:lnTo>
                <a:lnTo>
                  <a:pt x="642072" y="235272"/>
                </a:lnTo>
                <a:lnTo>
                  <a:pt x="687023" y="208564"/>
                </a:lnTo>
                <a:lnTo>
                  <a:pt x="712269" y="159261"/>
                </a:lnTo>
                <a:lnTo>
                  <a:pt x="717106" y="117697"/>
                </a:lnTo>
                <a:lnTo>
                  <a:pt x="715893" y="96129"/>
                </a:lnTo>
                <a:lnTo>
                  <a:pt x="706189" y="57899"/>
                </a:lnTo>
                <a:lnTo>
                  <a:pt x="674086" y="15083"/>
                </a:lnTo>
                <a:lnTo>
                  <a:pt x="659130" y="6158"/>
                </a:lnTo>
                <a:lnTo>
                  <a:pt x="642072" y="0"/>
                </a:lnTo>
                <a:close/>
              </a:path>
              <a:path w="717550" h="235585">
                <a:moveTo>
                  <a:pt x="75034" y="0"/>
                </a:moveTo>
                <a:lnTo>
                  <a:pt x="30164" y="26776"/>
                </a:lnTo>
                <a:lnTo>
                  <a:pt x="4852" y="76196"/>
                </a:lnTo>
                <a:lnTo>
                  <a:pt x="0" y="117697"/>
                </a:lnTo>
                <a:lnTo>
                  <a:pt x="1209" y="139312"/>
                </a:lnTo>
                <a:lnTo>
                  <a:pt x="10882" y="177543"/>
                </a:lnTo>
                <a:lnTo>
                  <a:pt x="42942" y="220219"/>
                </a:lnTo>
                <a:lnTo>
                  <a:pt x="75034" y="235272"/>
                </a:lnTo>
                <a:lnTo>
                  <a:pt x="78011" y="225722"/>
                </a:lnTo>
                <a:lnTo>
                  <a:pt x="64604" y="219784"/>
                </a:lnTo>
                <a:lnTo>
                  <a:pt x="53035" y="211521"/>
                </a:lnTo>
                <a:lnTo>
                  <a:pt x="29304" y="172989"/>
                </a:lnTo>
                <a:lnTo>
                  <a:pt x="21455" y="116457"/>
                </a:lnTo>
                <a:lnTo>
                  <a:pt x="22327" y="96385"/>
                </a:lnTo>
                <a:lnTo>
                  <a:pt x="35408" y="46818"/>
                </a:lnTo>
                <a:lnTo>
                  <a:pt x="64813" y="15459"/>
                </a:lnTo>
                <a:lnTo>
                  <a:pt x="78383" y="9549"/>
                </a:lnTo>
                <a:lnTo>
                  <a:pt x="750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255911" y="4854357"/>
            <a:ext cx="272415" cy="235585"/>
          </a:xfrm>
          <a:custGeom>
            <a:avLst/>
            <a:gdLst/>
            <a:ahLst/>
            <a:cxnLst/>
            <a:rect l="l" t="t" r="r" b="b"/>
            <a:pathLst>
              <a:path w="272414" h="235585">
                <a:moveTo>
                  <a:pt x="197382" y="0"/>
                </a:moveTo>
                <a:lnTo>
                  <a:pt x="194034" y="9549"/>
                </a:lnTo>
                <a:lnTo>
                  <a:pt x="207653" y="15459"/>
                </a:lnTo>
                <a:lnTo>
                  <a:pt x="219365" y="23641"/>
                </a:lnTo>
                <a:lnTo>
                  <a:pt x="243147" y="61565"/>
                </a:lnTo>
                <a:lnTo>
                  <a:pt x="250960" y="116457"/>
                </a:lnTo>
                <a:lnTo>
                  <a:pt x="250088" y="137208"/>
                </a:lnTo>
                <a:lnTo>
                  <a:pt x="237007" y="188019"/>
                </a:lnTo>
                <a:lnTo>
                  <a:pt x="207812" y="219784"/>
                </a:lnTo>
                <a:lnTo>
                  <a:pt x="194406" y="225722"/>
                </a:lnTo>
                <a:lnTo>
                  <a:pt x="197382" y="235272"/>
                </a:lnTo>
                <a:lnTo>
                  <a:pt x="242333" y="208564"/>
                </a:lnTo>
                <a:lnTo>
                  <a:pt x="267579" y="159261"/>
                </a:lnTo>
                <a:lnTo>
                  <a:pt x="272416" y="117697"/>
                </a:lnTo>
                <a:lnTo>
                  <a:pt x="271203" y="96129"/>
                </a:lnTo>
                <a:lnTo>
                  <a:pt x="261498" y="57899"/>
                </a:lnTo>
                <a:lnTo>
                  <a:pt x="229395" y="15083"/>
                </a:lnTo>
                <a:lnTo>
                  <a:pt x="214439" y="6158"/>
                </a:lnTo>
                <a:lnTo>
                  <a:pt x="197382" y="0"/>
                </a:lnTo>
                <a:close/>
              </a:path>
              <a:path w="272414" h="235585">
                <a:moveTo>
                  <a:pt x="75034" y="0"/>
                </a:moveTo>
                <a:lnTo>
                  <a:pt x="30164" y="26776"/>
                </a:lnTo>
                <a:lnTo>
                  <a:pt x="4852" y="76196"/>
                </a:lnTo>
                <a:lnTo>
                  <a:pt x="0" y="117697"/>
                </a:lnTo>
                <a:lnTo>
                  <a:pt x="1209" y="139312"/>
                </a:lnTo>
                <a:lnTo>
                  <a:pt x="10882" y="177543"/>
                </a:lnTo>
                <a:lnTo>
                  <a:pt x="42942" y="220219"/>
                </a:lnTo>
                <a:lnTo>
                  <a:pt x="75034" y="235272"/>
                </a:lnTo>
                <a:lnTo>
                  <a:pt x="78009" y="225722"/>
                </a:lnTo>
                <a:lnTo>
                  <a:pt x="64603" y="219784"/>
                </a:lnTo>
                <a:lnTo>
                  <a:pt x="53035" y="211521"/>
                </a:lnTo>
                <a:lnTo>
                  <a:pt x="29304" y="172989"/>
                </a:lnTo>
                <a:lnTo>
                  <a:pt x="21455" y="116457"/>
                </a:lnTo>
                <a:lnTo>
                  <a:pt x="22327" y="96385"/>
                </a:lnTo>
                <a:lnTo>
                  <a:pt x="35408" y="46818"/>
                </a:lnTo>
                <a:lnTo>
                  <a:pt x="64813" y="15459"/>
                </a:lnTo>
                <a:lnTo>
                  <a:pt x="78381" y="9549"/>
                </a:lnTo>
                <a:lnTo>
                  <a:pt x="750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3563727" y="4398898"/>
            <a:ext cx="2886075" cy="101981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441325">
              <a:lnSpc>
                <a:spcPct val="100000"/>
              </a:lnSpc>
              <a:spcBef>
                <a:spcPts val="605"/>
              </a:spcBef>
              <a:tabLst>
                <a:tab pos="2606675" algn="l"/>
              </a:tabLst>
            </a:pPr>
            <a:r>
              <a:rPr sz="1300" i="1" spc="135" dirty="0">
                <a:latin typeface="Cambria Math"/>
                <a:cs typeface="Cambria Math"/>
              </a:rPr>
              <a:t>"#$</a:t>
            </a:r>
            <a:r>
              <a:rPr sz="1300" i="1" dirty="0">
                <a:latin typeface="Cambria Math"/>
                <a:cs typeface="Cambria Math"/>
              </a:rPr>
              <a:t>	</a:t>
            </a:r>
            <a:r>
              <a:rPr sz="1500" spc="-50" dirty="0">
                <a:latin typeface="Cambria Math"/>
                <a:cs typeface="Cambria Math"/>
              </a:rPr>
              <a:t>&amp;</a:t>
            </a:r>
            <a:endParaRPr sz="1500">
              <a:latin typeface="Cambria Math"/>
              <a:cs typeface="Cambria Math"/>
            </a:endParaRPr>
          </a:p>
          <a:p>
            <a:pPr marL="50800">
              <a:lnSpc>
                <a:spcPct val="100000"/>
              </a:lnSpc>
              <a:spcBef>
                <a:spcPts val="675"/>
              </a:spcBef>
              <a:tabLst>
                <a:tab pos="1132205" algn="l"/>
                <a:tab pos="2042795" algn="l"/>
              </a:tabLst>
            </a:pPr>
            <a:r>
              <a:rPr sz="2000" spc="50" dirty="0">
                <a:latin typeface="Cambria Math"/>
                <a:cs typeface="Cambria Math"/>
              </a:rPr>
              <a:t>#</a:t>
            </a:r>
            <a:r>
              <a:rPr sz="1950" i="1" spc="75" baseline="-17094" dirty="0">
                <a:latin typeface="Cambria Math"/>
                <a:cs typeface="Cambria Math"/>
              </a:rPr>
              <a:t>)</a:t>
            </a:r>
            <a:r>
              <a:rPr sz="1950" i="1" spc="217" baseline="-17094" dirty="0">
                <a:latin typeface="Cambria Math"/>
                <a:cs typeface="Cambria Math"/>
              </a:rPr>
              <a:t>  </a:t>
            </a:r>
            <a:r>
              <a:rPr sz="2000" dirty="0">
                <a:latin typeface="Cambria Math"/>
                <a:cs typeface="Cambria Math"/>
              </a:rPr>
              <a:t>*</a:t>
            </a:r>
            <a:r>
              <a:rPr sz="2000" spc="35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+</a:t>
            </a:r>
            <a:r>
              <a:rPr sz="2000" spc="-10" dirty="0">
                <a:latin typeface="Cambria Math"/>
                <a:cs typeface="Cambria Math"/>
              </a:rPr>
              <a:t> </a:t>
            </a:r>
            <a:r>
              <a:rPr sz="2000" spc="-60" dirty="0">
                <a:latin typeface="Cambria Math"/>
                <a:cs typeface="Cambria Math"/>
              </a:rPr>
              <a:t>1</a:t>
            </a:r>
            <a:r>
              <a:rPr sz="2000" dirty="0">
                <a:latin typeface="Cambria Math"/>
                <a:cs typeface="Cambria Math"/>
              </a:rPr>
              <a:t>	=</a:t>
            </a:r>
            <a:r>
              <a:rPr sz="2000" spc="25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#0</a:t>
            </a:r>
            <a:r>
              <a:rPr sz="2000" spc="310" dirty="0">
                <a:latin typeface="Cambria Math"/>
                <a:cs typeface="Cambria Math"/>
              </a:rPr>
              <a:t> </a:t>
            </a:r>
            <a:r>
              <a:rPr sz="2000" spc="-50" dirty="0">
                <a:latin typeface="Cambria Math"/>
                <a:cs typeface="Cambria Math"/>
              </a:rPr>
              <a:t>*</a:t>
            </a:r>
            <a:r>
              <a:rPr sz="2000" dirty="0">
                <a:latin typeface="Cambria Math"/>
                <a:cs typeface="Cambria Math"/>
              </a:rPr>
              <a:t>	−</a:t>
            </a:r>
            <a:r>
              <a:rPr sz="2000" spc="5" dirty="0">
                <a:latin typeface="Cambria Math"/>
                <a:cs typeface="Cambria Math"/>
              </a:rPr>
              <a:t> </a:t>
            </a:r>
            <a:r>
              <a:rPr sz="2000" spc="530" dirty="0">
                <a:latin typeface="Cambria Math"/>
                <a:cs typeface="Cambria Math"/>
              </a:rPr>
              <a:t>-</a:t>
            </a:r>
            <a:r>
              <a:rPr sz="2000" spc="15" dirty="0">
                <a:latin typeface="Cambria Math"/>
                <a:cs typeface="Cambria Math"/>
              </a:rPr>
              <a:t> </a:t>
            </a:r>
            <a:r>
              <a:rPr sz="2000" spc="1485" dirty="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  <a:p>
            <a:pPr marR="30480" algn="r">
              <a:lnSpc>
                <a:spcPct val="100000"/>
              </a:lnSpc>
              <a:spcBef>
                <a:spcPts val="645"/>
              </a:spcBef>
            </a:pPr>
            <a:r>
              <a:rPr sz="1500" spc="-25" dirty="0">
                <a:latin typeface="Cambria Math"/>
                <a:cs typeface="Cambria Math"/>
              </a:rPr>
              <a:t>#$%</a:t>
            </a:r>
            <a:endParaRPr sz="1500">
              <a:latin typeface="Cambria Math"/>
              <a:cs typeface="Cambria Math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455073" y="4968356"/>
            <a:ext cx="1206500" cy="12700"/>
          </a:xfrm>
          <a:custGeom>
            <a:avLst/>
            <a:gdLst/>
            <a:ahLst/>
            <a:cxnLst/>
            <a:rect l="l" t="t" r="r" b="b"/>
            <a:pathLst>
              <a:path w="1206500" h="12700">
                <a:moveTo>
                  <a:pt x="1206500" y="0"/>
                </a:moveTo>
                <a:lnTo>
                  <a:pt x="0" y="0"/>
                </a:lnTo>
                <a:lnTo>
                  <a:pt x="0" y="12700"/>
                </a:lnTo>
                <a:lnTo>
                  <a:pt x="1206500" y="12700"/>
                </a:lnTo>
                <a:lnTo>
                  <a:pt x="1206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7167035" y="4726432"/>
            <a:ext cx="7810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-130" dirty="0">
                <a:latin typeface="Cambria Math"/>
                <a:cs typeface="Cambria Math"/>
              </a:rPr>
              <a:t>)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264099" y="4662143"/>
            <a:ext cx="272415" cy="235585"/>
          </a:xfrm>
          <a:custGeom>
            <a:avLst/>
            <a:gdLst/>
            <a:ahLst/>
            <a:cxnLst/>
            <a:rect l="l" t="t" r="r" b="b"/>
            <a:pathLst>
              <a:path w="272415" h="235585">
                <a:moveTo>
                  <a:pt x="197382" y="0"/>
                </a:moveTo>
                <a:lnTo>
                  <a:pt x="194033" y="9549"/>
                </a:lnTo>
                <a:lnTo>
                  <a:pt x="207652" y="15459"/>
                </a:lnTo>
                <a:lnTo>
                  <a:pt x="219365" y="23641"/>
                </a:lnTo>
                <a:lnTo>
                  <a:pt x="243147" y="61565"/>
                </a:lnTo>
                <a:lnTo>
                  <a:pt x="250960" y="116457"/>
                </a:lnTo>
                <a:lnTo>
                  <a:pt x="250088" y="137208"/>
                </a:lnTo>
                <a:lnTo>
                  <a:pt x="237007" y="188019"/>
                </a:lnTo>
                <a:lnTo>
                  <a:pt x="207811" y="219784"/>
                </a:lnTo>
                <a:lnTo>
                  <a:pt x="194405" y="225722"/>
                </a:lnTo>
                <a:lnTo>
                  <a:pt x="197382" y="235272"/>
                </a:lnTo>
                <a:lnTo>
                  <a:pt x="242332" y="208564"/>
                </a:lnTo>
                <a:lnTo>
                  <a:pt x="267579" y="159261"/>
                </a:lnTo>
                <a:lnTo>
                  <a:pt x="272416" y="117697"/>
                </a:lnTo>
                <a:lnTo>
                  <a:pt x="271203" y="96129"/>
                </a:lnTo>
                <a:lnTo>
                  <a:pt x="261498" y="57899"/>
                </a:lnTo>
                <a:lnTo>
                  <a:pt x="229395" y="15083"/>
                </a:lnTo>
                <a:lnTo>
                  <a:pt x="214439" y="6158"/>
                </a:lnTo>
                <a:lnTo>
                  <a:pt x="197382" y="0"/>
                </a:lnTo>
                <a:close/>
              </a:path>
              <a:path w="272415" h="235585">
                <a:moveTo>
                  <a:pt x="75034" y="0"/>
                </a:moveTo>
                <a:lnTo>
                  <a:pt x="30164" y="26776"/>
                </a:lnTo>
                <a:lnTo>
                  <a:pt x="4852" y="76196"/>
                </a:lnTo>
                <a:lnTo>
                  <a:pt x="0" y="117697"/>
                </a:lnTo>
                <a:lnTo>
                  <a:pt x="1209" y="139312"/>
                </a:lnTo>
                <a:lnTo>
                  <a:pt x="10882" y="177543"/>
                </a:lnTo>
                <a:lnTo>
                  <a:pt x="42942" y="220219"/>
                </a:lnTo>
                <a:lnTo>
                  <a:pt x="75034" y="235272"/>
                </a:lnTo>
                <a:lnTo>
                  <a:pt x="78009" y="225722"/>
                </a:lnTo>
                <a:lnTo>
                  <a:pt x="64603" y="219784"/>
                </a:lnTo>
                <a:lnTo>
                  <a:pt x="53035" y="211521"/>
                </a:lnTo>
                <a:lnTo>
                  <a:pt x="29304" y="172989"/>
                </a:lnTo>
                <a:lnTo>
                  <a:pt x="21455" y="116457"/>
                </a:lnTo>
                <a:lnTo>
                  <a:pt x="22327" y="96385"/>
                </a:lnTo>
                <a:lnTo>
                  <a:pt x="35408" y="46818"/>
                </a:lnTo>
                <a:lnTo>
                  <a:pt x="64813" y="15459"/>
                </a:lnTo>
                <a:lnTo>
                  <a:pt x="78381" y="9549"/>
                </a:lnTo>
                <a:lnTo>
                  <a:pt x="750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6413098" y="4585716"/>
            <a:ext cx="12896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933450" algn="l"/>
              </a:tabLst>
            </a:pPr>
            <a:r>
              <a:rPr sz="2000" spc="335" dirty="0">
                <a:latin typeface="Cambria Math"/>
                <a:cs typeface="Cambria Math"/>
              </a:rPr>
              <a:t>!.</a:t>
            </a:r>
            <a:r>
              <a:rPr sz="2250" spc="502" baseline="27777" dirty="0">
                <a:latin typeface="Cambria Math"/>
                <a:cs typeface="Cambria Math"/>
              </a:rPr>
              <a:t>#</a:t>
            </a:r>
            <a:r>
              <a:rPr sz="2000" spc="335" dirty="0">
                <a:latin typeface="Cambria Math"/>
                <a:cs typeface="Cambria Math"/>
              </a:rPr>
              <a:t>(#</a:t>
            </a:r>
            <a:r>
              <a:rPr sz="2000" dirty="0">
                <a:latin typeface="Cambria Math"/>
                <a:cs typeface="Cambria Math"/>
              </a:rPr>
              <a:t>	*</a:t>
            </a:r>
            <a:r>
              <a:rPr sz="2000" spc="365" dirty="0">
                <a:latin typeface="Cambria Math"/>
                <a:cs typeface="Cambria Math"/>
              </a:rPr>
              <a:t> </a:t>
            </a:r>
            <a:r>
              <a:rPr sz="2000" spc="-50" dirty="0">
                <a:latin typeface="Cambria Math"/>
                <a:cs typeface="Cambria Math"/>
              </a:rPr>
              <a:t>)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672389" y="5686457"/>
            <a:ext cx="717550" cy="235585"/>
          </a:xfrm>
          <a:custGeom>
            <a:avLst/>
            <a:gdLst/>
            <a:ahLst/>
            <a:cxnLst/>
            <a:rect l="l" t="t" r="r" b="b"/>
            <a:pathLst>
              <a:path w="717550" h="235585">
                <a:moveTo>
                  <a:pt x="642073" y="0"/>
                </a:moveTo>
                <a:lnTo>
                  <a:pt x="638724" y="9549"/>
                </a:lnTo>
                <a:lnTo>
                  <a:pt x="652344" y="15460"/>
                </a:lnTo>
                <a:lnTo>
                  <a:pt x="664056" y="23641"/>
                </a:lnTo>
                <a:lnTo>
                  <a:pt x="687838" y="61565"/>
                </a:lnTo>
                <a:lnTo>
                  <a:pt x="695651" y="116457"/>
                </a:lnTo>
                <a:lnTo>
                  <a:pt x="694779" y="137208"/>
                </a:lnTo>
                <a:lnTo>
                  <a:pt x="681699" y="188019"/>
                </a:lnTo>
                <a:lnTo>
                  <a:pt x="652503" y="219784"/>
                </a:lnTo>
                <a:lnTo>
                  <a:pt x="639097" y="225722"/>
                </a:lnTo>
                <a:lnTo>
                  <a:pt x="642073" y="235272"/>
                </a:lnTo>
                <a:lnTo>
                  <a:pt x="687023" y="208564"/>
                </a:lnTo>
                <a:lnTo>
                  <a:pt x="712271" y="159261"/>
                </a:lnTo>
                <a:lnTo>
                  <a:pt x="717108" y="117698"/>
                </a:lnTo>
                <a:lnTo>
                  <a:pt x="715894" y="96129"/>
                </a:lnTo>
                <a:lnTo>
                  <a:pt x="706189" y="57899"/>
                </a:lnTo>
                <a:lnTo>
                  <a:pt x="674087" y="15084"/>
                </a:lnTo>
                <a:lnTo>
                  <a:pt x="659130" y="6158"/>
                </a:lnTo>
                <a:lnTo>
                  <a:pt x="642073" y="0"/>
                </a:lnTo>
                <a:close/>
              </a:path>
              <a:path w="717550" h="235585">
                <a:moveTo>
                  <a:pt x="75034" y="0"/>
                </a:moveTo>
                <a:lnTo>
                  <a:pt x="30164" y="26777"/>
                </a:lnTo>
                <a:lnTo>
                  <a:pt x="4852" y="76196"/>
                </a:lnTo>
                <a:lnTo>
                  <a:pt x="0" y="117698"/>
                </a:lnTo>
                <a:lnTo>
                  <a:pt x="1209" y="139313"/>
                </a:lnTo>
                <a:lnTo>
                  <a:pt x="10883" y="177543"/>
                </a:lnTo>
                <a:lnTo>
                  <a:pt x="42943" y="220219"/>
                </a:lnTo>
                <a:lnTo>
                  <a:pt x="75034" y="235272"/>
                </a:lnTo>
                <a:lnTo>
                  <a:pt x="78011" y="225722"/>
                </a:lnTo>
                <a:lnTo>
                  <a:pt x="64604" y="219784"/>
                </a:lnTo>
                <a:lnTo>
                  <a:pt x="53035" y="211521"/>
                </a:lnTo>
                <a:lnTo>
                  <a:pt x="29304" y="172989"/>
                </a:lnTo>
                <a:lnTo>
                  <a:pt x="21456" y="116457"/>
                </a:lnTo>
                <a:lnTo>
                  <a:pt x="22328" y="96385"/>
                </a:lnTo>
                <a:lnTo>
                  <a:pt x="35408" y="46818"/>
                </a:lnTo>
                <a:lnTo>
                  <a:pt x="64814" y="15460"/>
                </a:lnTo>
                <a:lnTo>
                  <a:pt x="78383" y="9549"/>
                </a:lnTo>
                <a:lnTo>
                  <a:pt x="750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6042084" y="5686457"/>
            <a:ext cx="272415" cy="235585"/>
          </a:xfrm>
          <a:custGeom>
            <a:avLst/>
            <a:gdLst/>
            <a:ahLst/>
            <a:cxnLst/>
            <a:rect l="l" t="t" r="r" b="b"/>
            <a:pathLst>
              <a:path w="272414" h="235585">
                <a:moveTo>
                  <a:pt x="197383" y="0"/>
                </a:moveTo>
                <a:lnTo>
                  <a:pt x="194034" y="9549"/>
                </a:lnTo>
                <a:lnTo>
                  <a:pt x="207653" y="15460"/>
                </a:lnTo>
                <a:lnTo>
                  <a:pt x="219365" y="23641"/>
                </a:lnTo>
                <a:lnTo>
                  <a:pt x="243147" y="61565"/>
                </a:lnTo>
                <a:lnTo>
                  <a:pt x="250960" y="116457"/>
                </a:lnTo>
                <a:lnTo>
                  <a:pt x="250088" y="137208"/>
                </a:lnTo>
                <a:lnTo>
                  <a:pt x="237008" y="188019"/>
                </a:lnTo>
                <a:lnTo>
                  <a:pt x="207812" y="219784"/>
                </a:lnTo>
                <a:lnTo>
                  <a:pt x="194406" y="225722"/>
                </a:lnTo>
                <a:lnTo>
                  <a:pt x="197383" y="235272"/>
                </a:lnTo>
                <a:lnTo>
                  <a:pt x="242333" y="208564"/>
                </a:lnTo>
                <a:lnTo>
                  <a:pt x="267580" y="159261"/>
                </a:lnTo>
                <a:lnTo>
                  <a:pt x="272417" y="117698"/>
                </a:lnTo>
                <a:lnTo>
                  <a:pt x="271204" y="96129"/>
                </a:lnTo>
                <a:lnTo>
                  <a:pt x="261498" y="57899"/>
                </a:lnTo>
                <a:lnTo>
                  <a:pt x="229396" y="15084"/>
                </a:lnTo>
                <a:lnTo>
                  <a:pt x="214440" y="6158"/>
                </a:lnTo>
                <a:lnTo>
                  <a:pt x="197383" y="0"/>
                </a:lnTo>
                <a:close/>
              </a:path>
              <a:path w="272414" h="235585">
                <a:moveTo>
                  <a:pt x="75034" y="0"/>
                </a:moveTo>
                <a:lnTo>
                  <a:pt x="30164" y="26777"/>
                </a:lnTo>
                <a:lnTo>
                  <a:pt x="4852" y="76196"/>
                </a:lnTo>
                <a:lnTo>
                  <a:pt x="0" y="117698"/>
                </a:lnTo>
                <a:lnTo>
                  <a:pt x="1209" y="139313"/>
                </a:lnTo>
                <a:lnTo>
                  <a:pt x="10883" y="177543"/>
                </a:lnTo>
                <a:lnTo>
                  <a:pt x="42943" y="220219"/>
                </a:lnTo>
                <a:lnTo>
                  <a:pt x="75034" y="235272"/>
                </a:lnTo>
                <a:lnTo>
                  <a:pt x="78011" y="225722"/>
                </a:lnTo>
                <a:lnTo>
                  <a:pt x="64604" y="219784"/>
                </a:lnTo>
                <a:lnTo>
                  <a:pt x="53035" y="211521"/>
                </a:lnTo>
                <a:lnTo>
                  <a:pt x="29304" y="172989"/>
                </a:lnTo>
                <a:lnTo>
                  <a:pt x="21456" y="116457"/>
                </a:lnTo>
                <a:lnTo>
                  <a:pt x="22328" y="96385"/>
                </a:lnTo>
                <a:lnTo>
                  <a:pt x="35408" y="46818"/>
                </a:lnTo>
                <a:lnTo>
                  <a:pt x="64814" y="15460"/>
                </a:lnTo>
                <a:lnTo>
                  <a:pt x="78383" y="9549"/>
                </a:lnTo>
                <a:lnTo>
                  <a:pt x="750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545468" y="5609844"/>
            <a:ext cx="628523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3855085" algn="l"/>
                <a:tab pos="4936490" algn="l"/>
                <a:tab pos="5847715" algn="l"/>
              </a:tabLst>
            </a:pPr>
            <a:r>
              <a:rPr sz="2000" dirty="0">
                <a:latin typeface="Times New Roman"/>
                <a:cs typeface="Times New Roman"/>
              </a:rPr>
              <a:t>Sobre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único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v=(X</a:t>
            </a:r>
            <a:r>
              <a:rPr sz="1950" spc="-37" baseline="-14957" dirty="0">
                <a:latin typeface="Times New Roman"/>
                <a:cs typeface="Times New Roman"/>
              </a:rPr>
              <a:t>v</a:t>
            </a:r>
            <a:r>
              <a:rPr sz="2000" spc="-25" dirty="0">
                <a:latin typeface="Times New Roman"/>
                <a:cs typeface="Times New Roman"/>
              </a:rPr>
              <a:t>,Yv)</a:t>
            </a:r>
            <a:r>
              <a:rPr sz="2000" spc="-75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: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spc="50" dirty="0">
                <a:latin typeface="Cambria Math"/>
                <a:cs typeface="Cambria Math"/>
              </a:rPr>
              <a:t>#</a:t>
            </a:r>
            <a:r>
              <a:rPr sz="1950" i="1" spc="75" baseline="-17094" dirty="0">
                <a:latin typeface="Cambria Math"/>
                <a:cs typeface="Cambria Math"/>
              </a:rPr>
              <a:t>)</a:t>
            </a:r>
            <a:r>
              <a:rPr sz="1950" i="1" spc="217" baseline="-17094" dirty="0">
                <a:latin typeface="Cambria Math"/>
                <a:cs typeface="Cambria Math"/>
              </a:rPr>
              <a:t>  </a:t>
            </a:r>
            <a:r>
              <a:rPr sz="2000" dirty="0">
                <a:latin typeface="Cambria Math"/>
                <a:cs typeface="Cambria Math"/>
              </a:rPr>
              <a:t>*</a:t>
            </a:r>
            <a:r>
              <a:rPr sz="2000" spc="35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+</a:t>
            </a:r>
            <a:r>
              <a:rPr sz="2000" spc="-10" dirty="0">
                <a:latin typeface="Cambria Math"/>
                <a:cs typeface="Cambria Math"/>
              </a:rPr>
              <a:t> </a:t>
            </a:r>
            <a:r>
              <a:rPr sz="2000" spc="-50" dirty="0">
                <a:latin typeface="Cambria Math"/>
                <a:cs typeface="Cambria Math"/>
              </a:rPr>
              <a:t>1</a:t>
            </a:r>
            <a:r>
              <a:rPr sz="2000" dirty="0">
                <a:latin typeface="Cambria Math"/>
                <a:cs typeface="Cambria Math"/>
              </a:rPr>
              <a:t>	=</a:t>
            </a:r>
            <a:r>
              <a:rPr sz="2000" spc="25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#0</a:t>
            </a:r>
            <a:r>
              <a:rPr sz="2000" spc="310" dirty="0">
                <a:latin typeface="Cambria Math"/>
                <a:cs typeface="Cambria Math"/>
              </a:rPr>
              <a:t> </a:t>
            </a:r>
            <a:r>
              <a:rPr sz="2000" spc="-50" dirty="0">
                <a:latin typeface="Cambria Math"/>
                <a:cs typeface="Cambria Math"/>
              </a:rPr>
              <a:t>*</a:t>
            </a:r>
            <a:r>
              <a:rPr sz="2000" dirty="0">
                <a:latin typeface="Cambria Math"/>
                <a:cs typeface="Cambria Math"/>
              </a:rPr>
              <a:t>	−</a:t>
            </a:r>
            <a:r>
              <a:rPr sz="2000" spc="5" dirty="0">
                <a:latin typeface="Cambria Math"/>
                <a:cs typeface="Cambria Math"/>
              </a:rPr>
              <a:t> </a:t>
            </a:r>
            <a:r>
              <a:rPr sz="2000" spc="480" dirty="0">
                <a:latin typeface="Cambria Math"/>
                <a:cs typeface="Cambria Math"/>
              </a:rPr>
              <a:t>-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6840677" y="5494248"/>
            <a:ext cx="1206500" cy="319405"/>
          </a:xfrm>
          <a:custGeom>
            <a:avLst/>
            <a:gdLst/>
            <a:ahLst/>
            <a:cxnLst/>
            <a:rect l="l" t="t" r="r" b="b"/>
            <a:pathLst>
              <a:path w="1206500" h="319404">
                <a:moveTo>
                  <a:pt x="893254" y="9550"/>
                </a:moveTo>
                <a:lnTo>
                  <a:pt x="889901" y="0"/>
                </a:lnTo>
                <a:lnTo>
                  <a:pt x="872845" y="6159"/>
                </a:lnTo>
                <a:lnTo>
                  <a:pt x="857897" y="15087"/>
                </a:lnTo>
                <a:lnTo>
                  <a:pt x="825792" y="57899"/>
                </a:lnTo>
                <a:lnTo>
                  <a:pt x="816089" y="96126"/>
                </a:lnTo>
                <a:lnTo>
                  <a:pt x="814870" y="117703"/>
                </a:lnTo>
                <a:lnTo>
                  <a:pt x="816076" y="139319"/>
                </a:lnTo>
                <a:lnTo>
                  <a:pt x="825754" y="177546"/>
                </a:lnTo>
                <a:lnTo>
                  <a:pt x="857821" y="220218"/>
                </a:lnTo>
                <a:lnTo>
                  <a:pt x="889901" y="235267"/>
                </a:lnTo>
                <a:lnTo>
                  <a:pt x="892886" y="225717"/>
                </a:lnTo>
                <a:lnTo>
                  <a:pt x="879475" y="219786"/>
                </a:lnTo>
                <a:lnTo>
                  <a:pt x="867905" y="211518"/>
                </a:lnTo>
                <a:lnTo>
                  <a:pt x="844181" y="172986"/>
                </a:lnTo>
                <a:lnTo>
                  <a:pt x="836333" y="116459"/>
                </a:lnTo>
                <a:lnTo>
                  <a:pt x="837196" y="96393"/>
                </a:lnTo>
                <a:lnTo>
                  <a:pt x="850277" y="46824"/>
                </a:lnTo>
                <a:lnTo>
                  <a:pt x="879690" y="15455"/>
                </a:lnTo>
                <a:lnTo>
                  <a:pt x="893254" y="9550"/>
                </a:lnTo>
                <a:close/>
              </a:path>
              <a:path w="1206500" h="319404">
                <a:moveTo>
                  <a:pt x="1087285" y="117703"/>
                </a:moveTo>
                <a:lnTo>
                  <a:pt x="1082433" y="76200"/>
                </a:lnTo>
                <a:lnTo>
                  <a:pt x="1057122" y="26784"/>
                </a:lnTo>
                <a:lnTo>
                  <a:pt x="1012253" y="0"/>
                </a:lnTo>
                <a:lnTo>
                  <a:pt x="1008913" y="9550"/>
                </a:lnTo>
                <a:lnTo>
                  <a:pt x="1022527" y="15455"/>
                </a:lnTo>
                <a:lnTo>
                  <a:pt x="1034237" y="23647"/>
                </a:lnTo>
                <a:lnTo>
                  <a:pt x="1058024" y="61569"/>
                </a:lnTo>
                <a:lnTo>
                  <a:pt x="1065834" y="116459"/>
                </a:lnTo>
                <a:lnTo>
                  <a:pt x="1064958" y="137210"/>
                </a:lnTo>
                <a:lnTo>
                  <a:pt x="1051877" y="188023"/>
                </a:lnTo>
                <a:lnTo>
                  <a:pt x="1022680" y="219786"/>
                </a:lnTo>
                <a:lnTo>
                  <a:pt x="1009281" y="225717"/>
                </a:lnTo>
                <a:lnTo>
                  <a:pt x="1012253" y="235267"/>
                </a:lnTo>
                <a:lnTo>
                  <a:pt x="1057211" y="208559"/>
                </a:lnTo>
                <a:lnTo>
                  <a:pt x="1082459" y="159258"/>
                </a:lnTo>
                <a:lnTo>
                  <a:pt x="1086078" y="139319"/>
                </a:lnTo>
                <a:lnTo>
                  <a:pt x="1087285" y="117703"/>
                </a:lnTo>
                <a:close/>
              </a:path>
              <a:path w="1206500" h="319404">
                <a:moveTo>
                  <a:pt x="1206500" y="306209"/>
                </a:moveTo>
                <a:lnTo>
                  <a:pt x="0" y="306209"/>
                </a:lnTo>
                <a:lnTo>
                  <a:pt x="0" y="318909"/>
                </a:lnTo>
                <a:lnTo>
                  <a:pt x="1206500" y="318909"/>
                </a:lnTo>
                <a:lnTo>
                  <a:pt x="1206500" y="3062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6791856" y="4783835"/>
            <a:ext cx="1302385" cy="1327150"/>
          </a:xfrm>
          <a:prstGeom prst="rect">
            <a:avLst/>
          </a:prstGeom>
        </p:spPr>
        <p:txBody>
          <a:bodyPr vert="horz" wrap="square" lIns="0" tIns="177165" rIns="0" bIns="0" rtlCol="0">
            <a:spAutoFit/>
          </a:bodyPr>
          <a:lstStyle/>
          <a:p>
            <a:pPr marL="60960">
              <a:lnSpc>
                <a:spcPct val="100000"/>
              </a:lnSpc>
              <a:spcBef>
                <a:spcPts val="1395"/>
              </a:spcBef>
            </a:pPr>
            <a:r>
              <a:rPr sz="2000" spc="200" dirty="0">
                <a:latin typeface="Cambria Math"/>
                <a:cs typeface="Cambria Math"/>
              </a:rPr>
              <a:t>!#</a:t>
            </a:r>
            <a:r>
              <a:rPr sz="2250" spc="300" baseline="-14814" dirty="0">
                <a:latin typeface="Cambria Math"/>
                <a:cs typeface="Cambria Math"/>
              </a:rPr>
              <a:t>"</a:t>
            </a:r>
            <a:endParaRPr sz="2250" baseline="-14814">
              <a:latin typeface="Cambria Math"/>
              <a:cs typeface="Cambria Math"/>
            </a:endParaRPr>
          </a:p>
          <a:p>
            <a:pPr marL="12700" algn="ctr">
              <a:lnSpc>
                <a:spcPct val="100000"/>
              </a:lnSpc>
              <a:spcBef>
                <a:spcPts val="1295"/>
              </a:spcBef>
            </a:pPr>
            <a:r>
              <a:rPr sz="2000" spc="265" dirty="0">
                <a:latin typeface="Cambria Math"/>
                <a:cs typeface="Cambria Math"/>
              </a:rPr>
              <a:t>!.</a:t>
            </a:r>
            <a:r>
              <a:rPr sz="2250" spc="397" baseline="27777" dirty="0">
                <a:latin typeface="Cambria Math"/>
                <a:cs typeface="Cambria Math"/>
              </a:rPr>
              <a:t>#</a:t>
            </a:r>
            <a:r>
              <a:rPr sz="2000" spc="265" dirty="0">
                <a:latin typeface="Cambria Math"/>
                <a:cs typeface="Cambria Math"/>
              </a:rPr>
              <a:t>(#</a:t>
            </a:r>
            <a:r>
              <a:rPr sz="1950" i="1" spc="397" baseline="-17094" dirty="0">
                <a:latin typeface="Cambria Math"/>
                <a:cs typeface="Cambria Math"/>
              </a:rPr>
              <a:t>)</a:t>
            </a:r>
            <a:r>
              <a:rPr sz="1950" i="1" spc="217" baseline="-17094" dirty="0">
                <a:latin typeface="Cambria Math"/>
                <a:cs typeface="Cambria Math"/>
              </a:rPr>
              <a:t>  </a:t>
            </a:r>
            <a:r>
              <a:rPr sz="2000" dirty="0">
                <a:latin typeface="Cambria Math"/>
                <a:cs typeface="Cambria Math"/>
              </a:rPr>
              <a:t>*</a:t>
            </a:r>
            <a:r>
              <a:rPr sz="2000" spc="415" dirty="0">
                <a:latin typeface="Cambria Math"/>
                <a:cs typeface="Cambria Math"/>
              </a:rPr>
              <a:t> </a:t>
            </a:r>
            <a:r>
              <a:rPr sz="2000" spc="-50" dirty="0">
                <a:latin typeface="Cambria Math"/>
                <a:cs typeface="Cambria Math"/>
              </a:rPr>
              <a:t>)</a:t>
            </a:r>
            <a:endParaRPr sz="2000">
              <a:latin typeface="Cambria Math"/>
              <a:cs typeface="Cambria Math"/>
            </a:endParaRPr>
          </a:p>
          <a:p>
            <a:pPr algn="ctr">
              <a:lnSpc>
                <a:spcPct val="100000"/>
              </a:lnSpc>
              <a:spcBef>
                <a:spcPts val="455"/>
              </a:spcBef>
            </a:pPr>
            <a:r>
              <a:rPr sz="2000" spc="200" dirty="0">
                <a:latin typeface="Cambria Math"/>
                <a:cs typeface="Cambria Math"/>
              </a:rPr>
              <a:t>!#</a:t>
            </a:r>
            <a:r>
              <a:rPr sz="2250" spc="300" baseline="-14814" dirty="0">
                <a:latin typeface="Cambria Math"/>
                <a:cs typeface="Cambria Math"/>
              </a:rPr>
              <a:t>"</a:t>
            </a:r>
            <a:endParaRPr sz="2250" baseline="-14814">
              <a:latin typeface="Cambria Math"/>
              <a:cs typeface="Cambria Math"/>
            </a:endParaRPr>
          </a:p>
        </p:txBody>
      </p:sp>
      <p:grpSp>
        <p:nvGrpSpPr>
          <p:cNvPr id="36" name="object 36"/>
          <p:cNvGrpSpPr/>
          <p:nvPr/>
        </p:nvGrpSpPr>
        <p:grpSpPr>
          <a:xfrm>
            <a:off x="6830765" y="5418571"/>
            <a:ext cx="1299210" cy="751205"/>
            <a:chOff x="6830765" y="5418571"/>
            <a:chExt cx="1299210" cy="751205"/>
          </a:xfrm>
        </p:grpSpPr>
        <p:sp>
          <p:nvSpPr>
            <p:cNvPr id="37" name="object 37"/>
            <p:cNvSpPr/>
            <p:nvPr/>
          </p:nvSpPr>
          <p:spPr>
            <a:xfrm>
              <a:off x="6835527" y="5423334"/>
              <a:ext cx="1289685" cy="741680"/>
            </a:xfrm>
            <a:custGeom>
              <a:avLst/>
              <a:gdLst/>
              <a:ahLst/>
              <a:cxnLst/>
              <a:rect l="l" t="t" r="r" b="b"/>
              <a:pathLst>
                <a:path w="1289684" h="741679">
                  <a:moveTo>
                    <a:pt x="1165933" y="0"/>
                  </a:moveTo>
                  <a:lnTo>
                    <a:pt x="123604" y="0"/>
                  </a:lnTo>
                  <a:lnTo>
                    <a:pt x="75491" y="9713"/>
                  </a:lnTo>
                  <a:lnTo>
                    <a:pt x="36202" y="36203"/>
                  </a:lnTo>
                  <a:lnTo>
                    <a:pt x="9713" y="75492"/>
                  </a:lnTo>
                  <a:lnTo>
                    <a:pt x="0" y="123605"/>
                  </a:lnTo>
                  <a:lnTo>
                    <a:pt x="0" y="618008"/>
                  </a:lnTo>
                  <a:lnTo>
                    <a:pt x="9713" y="666121"/>
                  </a:lnTo>
                  <a:lnTo>
                    <a:pt x="36202" y="705410"/>
                  </a:lnTo>
                  <a:lnTo>
                    <a:pt x="75491" y="731899"/>
                  </a:lnTo>
                  <a:lnTo>
                    <a:pt x="123604" y="741613"/>
                  </a:lnTo>
                  <a:lnTo>
                    <a:pt x="1165933" y="741613"/>
                  </a:lnTo>
                  <a:lnTo>
                    <a:pt x="1214046" y="731899"/>
                  </a:lnTo>
                  <a:lnTo>
                    <a:pt x="1253335" y="705410"/>
                  </a:lnTo>
                  <a:lnTo>
                    <a:pt x="1279825" y="666121"/>
                  </a:lnTo>
                  <a:lnTo>
                    <a:pt x="1289538" y="618008"/>
                  </a:lnTo>
                  <a:lnTo>
                    <a:pt x="1289538" y="123605"/>
                  </a:lnTo>
                  <a:lnTo>
                    <a:pt x="1279825" y="75492"/>
                  </a:lnTo>
                  <a:lnTo>
                    <a:pt x="1253335" y="36203"/>
                  </a:lnTo>
                  <a:lnTo>
                    <a:pt x="1214046" y="9713"/>
                  </a:lnTo>
                  <a:lnTo>
                    <a:pt x="1165933" y="0"/>
                  </a:lnTo>
                  <a:close/>
                </a:path>
              </a:pathLst>
            </a:custGeom>
            <a:solidFill>
              <a:srgbClr val="FF0000">
                <a:alpha val="3411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835527" y="5423334"/>
              <a:ext cx="1289685" cy="741680"/>
            </a:xfrm>
            <a:custGeom>
              <a:avLst/>
              <a:gdLst/>
              <a:ahLst/>
              <a:cxnLst/>
              <a:rect l="l" t="t" r="r" b="b"/>
              <a:pathLst>
                <a:path w="1289684" h="741679">
                  <a:moveTo>
                    <a:pt x="0" y="123605"/>
                  </a:moveTo>
                  <a:lnTo>
                    <a:pt x="9713" y="75492"/>
                  </a:lnTo>
                  <a:lnTo>
                    <a:pt x="36203" y="36203"/>
                  </a:lnTo>
                  <a:lnTo>
                    <a:pt x="75492" y="9713"/>
                  </a:lnTo>
                  <a:lnTo>
                    <a:pt x="123604" y="0"/>
                  </a:lnTo>
                  <a:lnTo>
                    <a:pt x="1165934" y="0"/>
                  </a:lnTo>
                  <a:lnTo>
                    <a:pt x="1214046" y="9713"/>
                  </a:lnTo>
                  <a:lnTo>
                    <a:pt x="1253335" y="36203"/>
                  </a:lnTo>
                  <a:lnTo>
                    <a:pt x="1279825" y="75492"/>
                  </a:lnTo>
                  <a:lnTo>
                    <a:pt x="1289539" y="123605"/>
                  </a:lnTo>
                  <a:lnTo>
                    <a:pt x="1289539" y="618008"/>
                  </a:lnTo>
                  <a:lnTo>
                    <a:pt x="1279825" y="666120"/>
                  </a:lnTo>
                  <a:lnTo>
                    <a:pt x="1253335" y="705409"/>
                  </a:lnTo>
                  <a:lnTo>
                    <a:pt x="1214046" y="731899"/>
                  </a:lnTo>
                  <a:lnTo>
                    <a:pt x="1165934" y="741613"/>
                  </a:lnTo>
                  <a:lnTo>
                    <a:pt x="123604" y="741613"/>
                  </a:lnTo>
                  <a:lnTo>
                    <a:pt x="75492" y="731899"/>
                  </a:lnTo>
                  <a:lnTo>
                    <a:pt x="36203" y="705409"/>
                  </a:lnTo>
                  <a:lnTo>
                    <a:pt x="9713" y="666120"/>
                  </a:lnTo>
                  <a:lnTo>
                    <a:pt x="0" y="618008"/>
                  </a:lnTo>
                  <a:lnTo>
                    <a:pt x="0" y="12360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1852631" y="6226555"/>
            <a:ext cx="677989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Es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necesario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calcular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derivada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spc="215" dirty="0">
                <a:latin typeface="Cambria Math"/>
                <a:cs typeface="Cambria Math"/>
              </a:rPr>
              <a:t>/</a:t>
            </a:r>
            <a:r>
              <a:rPr sz="2700" spc="322" baseline="27777" dirty="0">
                <a:latin typeface="Cambria Math"/>
                <a:cs typeface="Cambria Math"/>
              </a:rPr>
              <a:t>8</a:t>
            </a:r>
            <a:r>
              <a:rPr sz="2700" spc="135" baseline="27777" dirty="0">
                <a:latin typeface="Cambria Math"/>
                <a:cs typeface="Cambria Math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respecto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w</a:t>
            </a:r>
            <a:r>
              <a:rPr sz="2400" i="1" baseline="-17361" dirty="0">
                <a:latin typeface="Times New Roman"/>
                <a:cs typeface="Times New Roman"/>
              </a:rPr>
              <a:t>i</a:t>
            </a:r>
            <a:r>
              <a:rPr sz="2400" i="1" spc="742" baseline="-17361" dirty="0">
                <a:latin typeface="Times New Roman"/>
                <a:cs typeface="Times New Roman"/>
              </a:rPr>
              <a:t> </a:t>
            </a:r>
            <a:r>
              <a:rPr sz="2400" spc="-37" baseline="-13888" dirty="0">
                <a:latin typeface="Times New Roman"/>
                <a:cs typeface="Times New Roman"/>
              </a:rPr>
              <a:t>38</a:t>
            </a:r>
            <a:endParaRPr sz="2400" baseline="-13888">
              <a:latin typeface="Times New Roman"/>
              <a:cs typeface="Times New Roman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1779068" y="5829300"/>
            <a:ext cx="7149465" cy="948690"/>
            <a:chOff x="1779068" y="5829300"/>
            <a:chExt cx="7149465" cy="948690"/>
          </a:xfrm>
        </p:grpSpPr>
        <p:sp>
          <p:nvSpPr>
            <p:cNvPr id="41" name="object 41"/>
            <p:cNvSpPr/>
            <p:nvPr/>
          </p:nvSpPr>
          <p:spPr>
            <a:xfrm>
              <a:off x="1783830" y="6198868"/>
              <a:ext cx="6616700" cy="574675"/>
            </a:xfrm>
            <a:custGeom>
              <a:avLst/>
              <a:gdLst/>
              <a:ahLst/>
              <a:cxnLst/>
              <a:rect l="l" t="t" r="r" b="b"/>
              <a:pathLst>
                <a:path w="6616700" h="574675">
                  <a:moveTo>
                    <a:pt x="6520703" y="0"/>
                  </a:moveTo>
                  <a:lnTo>
                    <a:pt x="95716" y="0"/>
                  </a:lnTo>
                  <a:lnTo>
                    <a:pt x="58459" y="7521"/>
                  </a:lnTo>
                  <a:lnTo>
                    <a:pt x="28034" y="28034"/>
                  </a:lnTo>
                  <a:lnTo>
                    <a:pt x="7521" y="58458"/>
                  </a:lnTo>
                  <a:lnTo>
                    <a:pt x="0" y="95715"/>
                  </a:lnTo>
                  <a:lnTo>
                    <a:pt x="0" y="478569"/>
                  </a:lnTo>
                  <a:lnTo>
                    <a:pt x="7521" y="515826"/>
                  </a:lnTo>
                  <a:lnTo>
                    <a:pt x="28034" y="546250"/>
                  </a:lnTo>
                  <a:lnTo>
                    <a:pt x="58459" y="566763"/>
                  </a:lnTo>
                  <a:lnTo>
                    <a:pt x="95716" y="574285"/>
                  </a:lnTo>
                  <a:lnTo>
                    <a:pt x="6520703" y="574285"/>
                  </a:lnTo>
                  <a:lnTo>
                    <a:pt x="6557959" y="566763"/>
                  </a:lnTo>
                  <a:lnTo>
                    <a:pt x="6588383" y="546250"/>
                  </a:lnTo>
                  <a:lnTo>
                    <a:pt x="6608896" y="515826"/>
                  </a:lnTo>
                  <a:lnTo>
                    <a:pt x="6616418" y="478569"/>
                  </a:lnTo>
                  <a:lnTo>
                    <a:pt x="6616418" y="95715"/>
                  </a:lnTo>
                  <a:lnTo>
                    <a:pt x="6608896" y="58458"/>
                  </a:lnTo>
                  <a:lnTo>
                    <a:pt x="6588383" y="28034"/>
                  </a:lnTo>
                  <a:lnTo>
                    <a:pt x="6557959" y="7521"/>
                  </a:lnTo>
                  <a:lnTo>
                    <a:pt x="6520703" y="0"/>
                  </a:lnTo>
                  <a:close/>
                </a:path>
              </a:pathLst>
            </a:custGeom>
            <a:solidFill>
              <a:srgbClr val="FF0000">
                <a:alpha val="3411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783830" y="6198868"/>
              <a:ext cx="6616700" cy="574675"/>
            </a:xfrm>
            <a:custGeom>
              <a:avLst/>
              <a:gdLst/>
              <a:ahLst/>
              <a:cxnLst/>
              <a:rect l="l" t="t" r="r" b="b"/>
              <a:pathLst>
                <a:path w="6616700" h="574675">
                  <a:moveTo>
                    <a:pt x="0" y="95715"/>
                  </a:moveTo>
                  <a:lnTo>
                    <a:pt x="7521" y="58458"/>
                  </a:lnTo>
                  <a:lnTo>
                    <a:pt x="28034" y="28034"/>
                  </a:lnTo>
                  <a:lnTo>
                    <a:pt x="58458" y="7521"/>
                  </a:lnTo>
                  <a:lnTo>
                    <a:pt x="95715" y="0"/>
                  </a:lnTo>
                  <a:lnTo>
                    <a:pt x="6520703" y="0"/>
                  </a:lnTo>
                  <a:lnTo>
                    <a:pt x="6557959" y="7521"/>
                  </a:lnTo>
                  <a:lnTo>
                    <a:pt x="6588383" y="28034"/>
                  </a:lnTo>
                  <a:lnTo>
                    <a:pt x="6608896" y="58458"/>
                  </a:lnTo>
                  <a:lnTo>
                    <a:pt x="6616418" y="95715"/>
                  </a:lnTo>
                  <a:lnTo>
                    <a:pt x="6616418" y="478569"/>
                  </a:lnTo>
                  <a:lnTo>
                    <a:pt x="6608896" y="515826"/>
                  </a:lnTo>
                  <a:lnTo>
                    <a:pt x="6588383" y="546250"/>
                  </a:lnTo>
                  <a:lnTo>
                    <a:pt x="6557959" y="566763"/>
                  </a:lnTo>
                  <a:lnTo>
                    <a:pt x="6520703" y="574285"/>
                  </a:lnTo>
                  <a:lnTo>
                    <a:pt x="95715" y="574285"/>
                  </a:lnTo>
                  <a:lnTo>
                    <a:pt x="58458" y="566763"/>
                  </a:lnTo>
                  <a:lnTo>
                    <a:pt x="28034" y="546250"/>
                  </a:lnTo>
                  <a:lnTo>
                    <a:pt x="7521" y="515826"/>
                  </a:lnTo>
                  <a:lnTo>
                    <a:pt x="0" y="478569"/>
                  </a:lnTo>
                  <a:lnTo>
                    <a:pt x="0" y="9571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" name="object 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115300" y="5829300"/>
              <a:ext cx="812800" cy="81280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261033" y="1196340"/>
            <a:ext cx="8537575" cy="378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3065" indent="-342265">
              <a:lnSpc>
                <a:spcPts val="1689"/>
              </a:lnSpc>
              <a:spcBef>
                <a:spcPts val="100"/>
              </a:spcBef>
              <a:buFont typeface="Arial"/>
              <a:buChar char="•"/>
              <a:tabLst>
                <a:tab pos="393065" algn="l"/>
                <a:tab pos="393700" algn="l"/>
              </a:tabLst>
            </a:pPr>
            <a:r>
              <a:rPr sz="2000" dirty="0">
                <a:latin typeface="Times New Roman"/>
                <a:cs typeface="Times New Roman"/>
              </a:rPr>
              <a:t>Ejemplo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 función</a:t>
            </a:r>
            <a:r>
              <a:rPr sz="2000" spc="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 error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spc="409" dirty="0">
                <a:latin typeface="Cambria Math"/>
                <a:cs typeface="Cambria Math"/>
              </a:rPr>
              <a:t>.</a:t>
            </a:r>
            <a:r>
              <a:rPr sz="2250" spc="615" baseline="27777" dirty="0">
                <a:latin typeface="Cambria Math"/>
                <a:cs typeface="Cambria Math"/>
              </a:rPr>
              <a:t>#</a:t>
            </a:r>
            <a:r>
              <a:rPr sz="2250" spc="142" baseline="27777" dirty="0">
                <a:latin typeface="Cambria Math"/>
                <a:cs typeface="Cambria Math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</a:t>
            </a:r>
            <a:r>
              <a:rPr sz="2000" spc="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((</a:t>
            </a:r>
            <a:r>
              <a:rPr sz="2000" dirty="0">
                <a:latin typeface="Cambria Math"/>
                <a:cs typeface="Cambria Math"/>
              </a:rPr>
              <a:t>2</a:t>
            </a:r>
            <a:r>
              <a:rPr sz="2250" baseline="27777" dirty="0">
                <a:latin typeface="Cambria Math"/>
                <a:cs typeface="Cambria Math"/>
              </a:rPr>
              <a:t>#</a:t>
            </a:r>
            <a:r>
              <a:rPr sz="2000" dirty="0">
                <a:latin typeface="Cambria Math"/>
                <a:cs typeface="Cambria Math"/>
              </a:rPr>
              <a:t>,</a:t>
            </a:r>
            <a:r>
              <a:rPr sz="2000" spc="-10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…</a:t>
            </a:r>
            <a:r>
              <a:rPr sz="2000" spc="-11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,</a:t>
            </a:r>
            <a:r>
              <a:rPr sz="2000" spc="-10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2</a:t>
            </a:r>
            <a:r>
              <a:rPr sz="2250" baseline="27777" dirty="0">
                <a:latin typeface="Cambria Math"/>
                <a:cs typeface="Cambria Math"/>
              </a:rPr>
              <a:t>#</a:t>
            </a:r>
            <a:r>
              <a:rPr sz="2000" dirty="0">
                <a:latin typeface="Cambria Math"/>
                <a:cs typeface="Cambria Math"/>
              </a:rPr>
              <a:t>),</a:t>
            </a:r>
            <a:r>
              <a:rPr sz="2000" spc="-10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(56</a:t>
            </a:r>
            <a:r>
              <a:rPr sz="2250" baseline="27777" dirty="0">
                <a:latin typeface="Cambria Math"/>
                <a:cs typeface="Cambria Math"/>
              </a:rPr>
              <a:t>#</a:t>
            </a:r>
            <a:r>
              <a:rPr sz="2000" dirty="0">
                <a:latin typeface="Cambria Math"/>
                <a:cs typeface="Cambria Math"/>
              </a:rPr>
              <a:t>,</a:t>
            </a:r>
            <a:r>
              <a:rPr sz="2000" spc="-10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…</a:t>
            </a:r>
            <a:r>
              <a:rPr sz="2000" spc="-11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,</a:t>
            </a:r>
            <a:r>
              <a:rPr sz="2000" spc="-100" dirty="0">
                <a:latin typeface="Cambria Math"/>
                <a:cs typeface="Cambria Math"/>
              </a:rPr>
              <a:t> </a:t>
            </a:r>
            <a:r>
              <a:rPr sz="2000" spc="-10" dirty="0">
                <a:latin typeface="Cambria Math"/>
                <a:cs typeface="Cambria Math"/>
              </a:rPr>
              <a:t>56</a:t>
            </a:r>
            <a:r>
              <a:rPr sz="2250" spc="-15" baseline="29629" dirty="0">
                <a:latin typeface="Cambria Math"/>
                <a:cs typeface="Cambria Math"/>
              </a:rPr>
              <a:t>#</a:t>
            </a:r>
            <a:r>
              <a:rPr sz="2000" spc="-10" dirty="0">
                <a:latin typeface="Cambria Math"/>
                <a:cs typeface="Cambria Math"/>
              </a:rPr>
              <a:t>)):</a:t>
            </a:r>
            <a:endParaRPr sz="2000">
              <a:latin typeface="Cambria Math"/>
              <a:cs typeface="Cambria Math"/>
            </a:endParaRPr>
          </a:p>
          <a:p>
            <a:pPr marR="358140" algn="r">
              <a:lnSpc>
                <a:spcPts val="1090"/>
              </a:lnSpc>
              <a:tabLst>
                <a:tab pos="696595" algn="l"/>
                <a:tab pos="1421765" algn="l"/>
                <a:tab pos="2268855" algn="l"/>
              </a:tabLst>
            </a:pPr>
            <a:r>
              <a:rPr sz="1500" spc="-520" dirty="0">
                <a:latin typeface="Cambria Math"/>
                <a:cs typeface="Cambria Math"/>
              </a:rPr>
              <a:t>%</a:t>
            </a:r>
            <a:r>
              <a:rPr sz="1500" dirty="0">
                <a:latin typeface="Cambria Math"/>
                <a:cs typeface="Cambria Math"/>
              </a:rPr>
              <a:t>	</a:t>
            </a:r>
            <a:r>
              <a:rPr sz="2250" spc="847" baseline="1851" dirty="0">
                <a:latin typeface="Cambria Math"/>
                <a:cs typeface="Cambria Math"/>
              </a:rPr>
              <a:t>'</a:t>
            </a:r>
            <a:r>
              <a:rPr sz="2250" baseline="1851" dirty="0">
                <a:latin typeface="Cambria Math"/>
                <a:cs typeface="Cambria Math"/>
              </a:rPr>
              <a:t>	</a:t>
            </a:r>
            <a:r>
              <a:rPr sz="1500" spc="-520" dirty="0">
                <a:latin typeface="Cambria Math"/>
                <a:cs typeface="Cambria Math"/>
              </a:rPr>
              <a:t>%</a:t>
            </a:r>
            <a:r>
              <a:rPr sz="1500" dirty="0">
                <a:latin typeface="Cambria Math"/>
                <a:cs typeface="Cambria Math"/>
              </a:rPr>
              <a:t>	</a:t>
            </a:r>
            <a:r>
              <a:rPr sz="1500" spc="20" dirty="0">
                <a:latin typeface="Cambria Math"/>
                <a:cs typeface="Cambria Math"/>
              </a:rPr>
              <a:t>(</a:t>
            </a:r>
            <a:endParaRPr sz="1500">
              <a:latin typeface="Cambria Math"/>
              <a:cs typeface="Cambria Math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35311" y="2278989"/>
            <a:ext cx="671830" cy="317500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1016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49599" y="3796638"/>
            <a:ext cx="671830" cy="317500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1016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u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1122698" y="2405988"/>
            <a:ext cx="3644900" cy="1554480"/>
            <a:chOff x="1122698" y="2405988"/>
            <a:chExt cx="3644900" cy="1554480"/>
          </a:xfrm>
        </p:grpSpPr>
        <p:sp>
          <p:nvSpPr>
            <p:cNvPr id="12" name="object 12"/>
            <p:cNvSpPr/>
            <p:nvPr/>
          </p:nvSpPr>
          <p:spPr>
            <a:xfrm>
              <a:off x="2926099" y="2609188"/>
              <a:ext cx="598805" cy="952500"/>
            </a:xfrm>
            <a:custGeom>
              <a:avLst/>
              <a:gdLst/>
              <a:ahLst/>
              <a:cxnLst/>
              <a:rect l="l" t="t" r="r" b="b"/>
              <a:pathLst>
                <a:path w="598804" h="952500">
                  <a:moveTo>
                    <a:pt x="0" y="0"/>
                  </a:moveTo>
                  <a:lnTo>
                    <a:pt x="598488" y="9525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926099" y="3582326"/>
              <a:ext cx="609600" cy="20955"/>
            </a:xfrm>
            <a:custGeom>
              <a:avLst/>
              <a:gdLst/>
              <a:ahLst/>
              <a:cxnLst/>
              <a:rect l="l" t="t" r="r" b="b"/>
              <a:pathLst>
                <a:path w="609600" h="20954">
                  <a:moveTo>
                    <a:pt x="0" y="20638"/>
                  </a:moveTo>
                  <a:lnTo>
                    <a:pt x="60960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524585" y="3445800"/>
              <a:ext cx="692150" cy="317500"/>
            </a:xfrm>
            <a:custGeom>
              <a:avLst/>
              <a:gdLst/>
              <a:ahLst/>
              <a:cxnLst/>
              <a:rect l="l" t="t" r="r" b="b"/>
              <a:pathLst>
                <a:path w="692150" h="317500">
                  <a:moveTo>
                    <a:pt x="0" y="158750"/>
                  </a:moveTo>
                  <a:lnTo>
                    <a:pt x="21651" y="103356"/>
                  </a:lnTo>
                  <a:lnTo>
                    <a:pt x="81392" y="56469"/>
                  </a:lnTo>
                  <a:lnTo>
                    <a:pt x="123103" y="37336"/>
                  </a:lnTo>
                  <a:lnTo>
                    <a:pt x="171404" y="21674"/>
                  </a:lnTo>
                  <a:lnTo>
                    <a:pt x="225318" y="9931"/>
                  </a:lnTo>
                  <a:lnTo>
                    <a:pt x="283867" y="2557"/>
                  </a:lnTo>
                  <a:lnTo>
                    <a:pt x="346075" y="0"/>
                  </a:lnTo>
                  <a:lnTo>
                    <a:pt x="408282" y="2557"/>
                  </a:lnTo>
                  <a:lnTo>
                    <a:pt x="466831" y="9931"/>
                  </a:lnTo>
                  <a:lnTo>
                    <a:pt x="520745" y="21674"/>
                  </a:lnTo>
                  <a:lnTo>
                    <a:pt x="569046" y="37336"/>
                  </a:lnTo>
                  <a:lnTo>
                    <a:pt x="610757" y="56469"/>
                  </a:lnTo>
                  <a:lnTo>
                    <a:pt x="644900" y="78625"/>
                  </a:lnTo>
                  <a:lnTo>
                    <a:pt x="686574" y="130214"/>
                  </a:lnTo>
                  <a:lnTo>
                    <a:pt x="692150" y="158750"/>
                  </a:lnTo>
                  <a:lnTo>
                    <a:pt x="686574" y="187285"/>
                  </a:lnTo>
                  <a:lnTo>
                    <a:pt x="644900" y="238874"/>
                  </a:lnTo>
                  <a:lnTo>
                    <a:pt x="610757" y="261030"/>
                  </a:lnTo>
                  <a:lnTo>
                    <a:pt x="569046" y="280163"/>
                  </a:lnTo>
                  <a:lnTo>
                    <a:pt x="520745" y="295825"/>
                  </a:lnTo>
                  <a:lnTo>
                    <a:pt x="466831" y="307568"/>
                  </a:lnTo>
                  <a:lnTo>
                    <a:pt x="408282" y="314942"/>
                  </a:lnTo>
                  <a:lnTo>
                    <a:pt x="346075" y="317500"/>
                  </a:lnTo>
                  <a:lnTo>
                    <a:pt x="283867" y="314942"/>
                  </a:lnTo>
                  <a:lnTo>
                    <a:pt x="225318" y="307568"/>
                  </a:lnTo>
                  <a:lnTo>
                    <a:pt x="171404" y="295825"/>
                  </a:lnTo>
                  <a:lnTo>
                    <a:pt x="123103" y="280163"/>
                  </a:lnTo>
                  <a:lnTo>
                    <a:pt x="81392" y="261030"/>
                  </a:lnTo>
                  <a:lnTo>
                    <a:pt x="47249" y="238874"/>
                  </a:lnTo>
                  <a:lnTo>
                    <a:pt x="5575" y="187285"/>
                  </a:lnTo>
                  <a:lnTo>
                    <a:pt x="0" y="1587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216736" y="3604550"/>
              <a:ext cx="551180" cy="0"/>
            </a:xfrm>
            <a:custGeom>
              <a:avLst/>
              <a:gdLst/>
              <a:ahLst/>
              <a:cxnLst/>
              <a:rect l="l" t="t" r="r" b="b"/>
              <a:pathLst>
                <a:path w="551179">
                  <a:moveTo>
                    <a:pt x="0" y="0"/>
                  </a:moveTo>
                  <a:lnTo>
                    <a:pt x="550863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500774" y="2410750"/>
              <a:ext cx="692150" cy="319405"/>
            </a:xfrm>
            <a:custGeom>
              <a:avLst/>
              <a:gdLst/>
              <a:ahLst/>
              <a:cxnLst/>
              <a:rect l="l" t="t" r="r" b="b"/>
              <a:pathLst>
                <a:path w="692150" h="319405">
                  <a:moveTo>
                    <a:pt x="0" y="159544"/>
                  </a:moveTo>
                  <a:lnTo>
                    <a:pt x="21651" y="103873"/>
                  </a:lnTo>
                  <a:lnTo>
                    <a:pt x="81392" y="56751"/>
                  </a:lnTo>
                  <a:lnTo>
                    <a:pt x="123103" y="37522"/>
                  </a:lnTo>
                  <a:lnTo>
                    <a:pt x="171404" y="21782"/>
                  </a:lnTo>
                  <a:lnTo>
                    <a:pt x="225318" y="9981"/>
                  </a:lnTo>
                  <a:lnTo>
                    <a:pt x="283867" y="2570"/>
                  </a:lnTo>
                  <a:lnTo>
                    <a:pt x="346075" y="0"/>
                  </a:lnTo>
                  <a:lnTo>
                    <a:pt x="408282" y="2570"/>
                  </a:lnTo>
                  <a:lnTo>
                    <a:pt x="466831" y="9981"/>
                  </a:lnTo>
                  <a:lnTo>
                    <a:pt x="520745" y="21782"/>
                  </a:lnTo>
                  <a:lnTo>
                    <a:pt x="569046" y="37522"/>
                  </a:lnTo>
                  <a:lnTo>
                    <a:pt x="610757" y="56751"/>
                  </a:lnTo>
                  <a:lnTo>
                    <a:pt x="644900" y="79019"/>
                  </a:lnTo>
                  <a:lnTo>
                    <a:pt x="686574" y="130865"/>
                  </a:lnTo>
                  <a:lnTo>
                    <a:pt x="692150" y="159544"/>
                  </a:lnTo>
                  <a:lnTo>
                    <a:pt x="686574" y="188222"/>
                  </a:lnTo>
                  <a:lnTo>
                    <a:pt x="644900" y="240068"/>
                  </a:lnTo>
                  <a:lnTo>
                    <a:pt x="610757" y="262336"/>
                  </a:lnTo>
                  <a:lnTo>
                    <a:pt x="569046" y="281565"/>
                  </a:lnTo>
                  <a:lnTo>
                    <a:pt x="520745" y="297305"/>
                  </a:lnTo>
                  <a:lnTo>
                    <a:pt x="466831" y="309106"/>
                  </a:lnTo>
                  <a:lnTo>
                    <a:pt x="408282" y="316517"/>
                  </a:lnTo>
                  <a:lnTo>
                    <a:pt x="346075" y="319088"/>
                  </a:lnTo>
                  <a:lnTo>
                    <a:pt x="283867" y="316517"/>
                  </a:lnTo>
                  <a:lnTo>
                    <a:pt x="225318" y="309106"/>
                  </a:lnTo>
                  <a:lnTo>
                    <a:pt x="171404" y="297305"/>
                  </a:lnTo>
                  <a:lnTo>
                    <a:pt x="123103" y="281565"/>
                  </a:lnTo>
                  <a:lnTo>
                    <a:pt x="81392" y="262336"/>
                  </a:lnTo>
                  <a:lnTo>
                    <a:pt x="47249" y="240068"/>
                  </a:lnTo>
                  <a:lnTo>
                    <a:pt x="5575" y="188222"/>
                  </a:lnTo>
                  <a:lnTo>
                    <a:pt x="0" y="15954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192924" y="2559975"/>
              <a:ext cx="551180" cy="0"/>
            </a:xfrm>
            <a:custGeom>
              <a:avLst/>
              <a:gdLst/>
              <a:ahLst/>
              <a:cxnLst/>
              <a:rect l="l" t="t" r="r" b="b"/>
              <a:pathLst>
                <a:path w="551179">
                  <a:moveTo>
                    <a:pt x="0" y="0"/>
                  </a:moveTo>
                  <a:lnTo>
                    <a:pt x="550863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926099" y="2580614"/>
              <a:ext cx="598805" cy="1022350"/>
            </a:xfrm>
            <a:custGeom>
              <a:avLst/>
              <a:gdLst/>
              <a:ahLst/>
              <a:cxnLst/>
              <a:rect l="l" t="t" r="r" b="b"/>
              <a:pathLst>
                <a:path w="598804" h="1022350">
                  <a:moveTo>
                    <a:pt x="0" y="1022350"/>
                  </a:moveTo>
                  <a:lnTo>
                    <a:pt x="59848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926099" y="2579025"/>
              <a:ext cx="574675" cy="30480"/>
            </a:xfrm>
            <a:custGeom>
              <a:avLst/>
              <a:gdLst/>
              <a:ahLst/>
              <a:cxnLst/>
              <a:rect l="l" t="t" r="r" b="b"/>
              <a:pathLst>
                <a:path w="574675" h="30480">
                  <a:moveTo>
                    <a:pt x="0" y="30163"/>
                  </a:moveTo>
                  <a:lnTo>
                    <a:pt x="574675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127461" y="2461550"/>
              <a:ext cx="1098550" cy="1135380"/>
            </a:xfrm>
            <a:custGeom>
              <a:avLst/>
              <a:gdLst/>
              <a:ahLst/>
              <a:cxnLst/>
              <a:rect l="l" t="t" r="r" b="b"/>
              <a:pathLst>
                <a:path w="1098550" h="1135379">
                  <a:moveTo>
                    <a:pt x="0" y="0"/>
                  </a:moveTo>
                  <a:lnTo>
                    <a:pt x="1068388" y="134938"/>
                  </a:lnTo>
                </a:path>
                <a:path w="1098550" h="1135379">
                  <a:moveTo>
                    <a:pt x="0" y="0"/>
                  </a:moveTo>
                  <a:lnTo>
                    <a:pt x="1098550" y="11350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27461" y="2596489"/>
              <a:ext cx="1068705" cy="1358900"/>
            </a:xfrm>
            <a:custGeom>
              <a:avLst/>
              <a:gdLst/>
              <a:ahLst/>
              <a:cxnLst/>
              <a:rect l="l" t="t" r="r" b="b"/>
              <a:pathLst>
                <a:path w="1068705" h="1358900">
                  <a:moveTo>
                    <a:pt x="0" y="1358900"/>
                  </a:moveTo>
                  <a:lnTo>
                    <a:pt x="1068388" y="996950"/>
                  </a:lnTo>
                </a:path>
                <a:path w="1068705" h="1358900">
                  <a:moveTo>
                    <a:pt x="0" y="1358900"/>
                  </a:moveTo>
                  <a:lnTo>
                    <a:pt x="106838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218074" y="2434563"/>
              <a:ext cx="692150" cy="319405"/>
            </a:xfrm>
            <a:custGeom>
              <a:avLst/>
              <a:gdLst/>
              <a:ahLst/>
              <a:cxnLst/>
              <a:rect l="l" t="t" r="r" b="b"/>
              <a:pathLst>
                <a:path w="692150" h="319405">
                  <a:moveTo>
                    <a:pt x="0" y="159544"/>
                  </a:moveTo>
                  <a:lnTo>
                    <a:pt x="21651" y="103873"/>
                  </a:lnTo>
                  <a:lnTo>
                    <a:pt x="81392" y="56751"/>
                  </a:lnTo>
                  <a:lnTo>
                    <a:pt x="123103" y="37522"/>
                  </a:lnTo>
                  <a:lnTo>
                    <a:pt x="171404" y="21782"/>
                  </a:lnTo>
                  <a:lnTo>
                    <a:pt x="225318" y="9981"/>
                  </a:lnTo>
                  <a:lnTo>
                    <a:pt x="283867" y="2570"/>
                  </a:lnTo>
                  <a:lnTo>
                    <a:pt x="346075" y="0"/>
                  </a:lnTo>
                  <a:lnTo>
                    <a:pt x="408282" y="2570"/>
                  </a:lnTo>
                  <a:lnTo>
                    <a:pt x="466831" y="9981"/>
                  </a:lnTo>
                  <a:lnTo>
                    <a:pt x="520745" y="21782"/>
                  </a:lnTo>
                  <a:lnTo>
                    <a:pt x="569046" y="37522"/>
                  </a:lnTo>
                  <a:lnTo>
                    <a:pt x="610757" y="56751"/>
                  </a:lnTo>
                  <a:lnTo>
                    <a:pt x="644900" y="79019"/>
                  </a:lnTo>
                  <a:lnTo>
                    <a:pt x="686574" y="130865"/>
                  </a:lnTo>
                  <a:lnTo>
                    <a:pt x="692150" y="159544"/>
                  </a:lnTo>
                  <a:lnTo>
                    <a:pt x="686574" y="188222"/>
                  </a:lnTo>
                  <a:lnTo>
                    <a:pt x="644900" y="240068"/>
                  </a:lnTo>
                  <a:lnTo>
                    <a:pt x="610757" y="262336"/>
                  </a:lnTo>
                  <a:lnTo>
                    <a:pt x="569046" y="281565"/>
                  </a:lnTo>
                  <a:lnTo>
                    <a:pt x="520745" y="297305"/>
                  </a:lnTo>
                  <a:lnTo>
                    <a:pt x="466831" y="309106"/>
                  </a:lnTo>
                  <a:lnTo>
                    <a:pt x="408282" y="316517"/>
                  </a:lnTo>
                  <a:lnTo>
                    <a:pt x="346075" y="319088"/>
                  </a:lnTo>
                  <a:lnTo>
                    <a:pt x="283867" y="316517"/>
                  </a:lnTo>
                  <a:lnTo>
                    <a:pt x="225318" y="309106"/>
                  </a:lnTo>
                  <a:lnTo>
                    <a:pt x="171404" y="297305"/>
                  </a:lnTo>
                  <a:lnTo>
                    <a:pt x="123103" y="281565"/>
                  </a:lnTo>
                  <a:lnTo>
                    <a:pt x="81392" y="262336"/>
                  </a:lnTo>
                  <a:lnTo>
                    <a:pt x="47249" y="240068"/>
                  </a:lnTo>
                  <a:lnTo>
                    <a:pt x="5575" y="188222"/>
                  </a:lnTo>
                  <a:lnTo>
                    <a:pt x="0" y="15954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238711" y="3434688"/>
              <a:ext cx="692150" cy="317500"/>
            </a:xfrm>
            <a:custGeom>
              <a:avLst/>
              <a:gdLst/>
              <a:ahLst/>
              <a:cxnLst/>
              <a:rect l="l" t="t" r="r" b="b"/>
              <a:pathLst>
                <a:path w="692150" h="317500">
                  <a:moveTo>
                    <a:pt x="0" y="158750"/>
                  </a:moveTo>
                  <a:lnTo>
                    <a:pt x="21651" y="103356"/>
                  </a:lnTo>
                  <a:lnTo>
                    <a:pt x="81392" y="56469"/>
                  </a:lnTo>
                  <a:lnTo>
                    <a:pt x="123103" y="37336"/>
                  </a:lnTo>
                  <a:lnTo>
                    <a:pt x="171404" y="21674"/>
                  </a:lnTo>
                  <a:lnTo>
                    <a:pt x="225318" y="9931"/>
                  </a:lnTo>
                  <a:lnTo>
                    <a:pt x="283867" y="2557"/>
                  </a:lnTo>
                  <a:lnTo>
                    <a:pt x="346075" y="0"/>
                  </a:lnTo>
                  <a:lnTo>
                    <a:pt x="408282" y="2557"/>
                  </a:lnTo>
                  <a:lnTo>
                    <a:pt x="466831" y="9931"/>
                  </a:lnTo>
                  <a:lnTo>
                    <a:pt x="520745" y="21674"/>
                  </a:lnTo>
                  <a:lnTo>
                    <a:pt x="569046" y="37336"/>
                  </a:lnTo>
                  <a:lnTo>
                    <a:pt x="610757" y="56469"/>
                  </a:lnTo>
                  <a:lnTo>
                    <a:pt x="644900" y="78625"/>
                  </a:lnTo>
                  <a:lnTo>
                    <a:pt x="686574" y="130214"/>
                  </a:lnTo>
                  <a:lnTo>
                    <a:pt x="692150" y="158750"/>
                  </a:lnTo>
                  <a:lnTo>
                    <a:pt x="686574" y="187285"/>
                  </a:lnTo>
                  <a:lnTo>
                    <a:pt x="644900" y="238874"/>
                  </a:lnTo>
                  <a:lnTo>
                    <a:pt x="610757" y="261030"/>
                  </a:lnTo>
                  <a:lnTo>
                    <a:pt x="569046" y="280163"/>
                  </a:lnTo>
                  <a:lnTo>
                    <a:pt x="520745" y="295825"/>
                  </a:lnTo>
                  <a:lnTo>
                    <a:pt x="466831" y="307568"/>
                  </a:lnTo>
                  <a:lnTo>
                    <a:pt x="408282" y="314942"/>
                  </a:lnTo>
                  <a:lnTo>
                    <a:pt x="346075" y="317500"/>
                  </a:lnTo>
                  <a:lnTo>
                    <a:pt x="283867" y="314942"/>
                  </a:lnTo>
                  <a:lnTo>
                    <a:pt x="225318" y="307568"/>
                  </a:lnTo>
                  <a:lnTo>
                    <a:pt x="171404" y="295825"/>
                  </a:lnTo>
                  <a:lnTo>
                    <a:pt x="123103" y="280163"/>
                  </a:lnTo>
                  <a:lnTo>
                    <a:pt x="81392" y="261030"/>
                  </a:lnTo>
                  <a:lnTo>
                    <a:pt x="47249" y="238874"/>
                  </a:lnTo>
                  <a:lnTo>
                    <a:pt x="5575" y="187285"/>
                  </a:lnTo>
                  <a:lnTo>
                    <a:pt x="0" y="1587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622000" y="2928620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377776" y="2846323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716039" y="2882900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606251" y="2184908"/>
            <a:ext cx="1784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w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758651" y="2297684"/>
            <a:ext cx="330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spc="-10" dirty="0">
                <a:latin typeface="Times New Roman"/>
                <a:cs typeface="Times New Roman"/>
              </a:rPr>
              <a:t>1,1,1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147463" y="2748788"/>
            <a:ext cx="996950" cy="13119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9220">
              <a:lnSpc>
                <a:spcPct val="100000"/>
              </a:lnSpc>
              <a:spcBef>
                <a:spcPts val="100"/>
              </a:spcBef>
            </a:pPr>
            <a:r>
              <a:rPr sz="2700" i="1" spc="-15" baseline="9259" dirty="0">
                <a:latin typeface="Times New Roman"/>
                <a:cs typeface="Times New Roman"/>
              </a:rPr>
              <a:t>w</a:t>
            </a:r>
            <a:r>
              <a:rPr sz="1200" i="1" spc="-10" dirty="0">
                <a:latin typeface="Times New Roman"/>
                <a:cs typeface="Times New Roman"/>
              </a:rPr>
              <a:t>1,1,k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820"/>
              </a:spcBef>
            </a:pPr>
            <a:r>
              <a:rPr sz="2700" i="1" spc="-15" baseline="9259" dirty="0">
                <a:latin typeface="Times New Roman"/>
                <a:cs typeface="Times New Roman"/>
              </a:rPr>
              <a:t>w</a:t>
            </a:r>
            <a:r>
              <a:rPr sz="1200" i="1" spc="-10" dirty="0">
                <a:latin typeface="Times New Roman"/>
                <a:cs typeface="Times New Roman"/>
              </a:rPr>
              <a:t>1,u,1</a:t>
            </a:r>
            <a:endParaRPr sz="1200">
              <a:latin typeface="Times New Roman"/>
              <a:cs typeface="Times New Roman"/>
            </a:endParaRPr>
          </a:p>
          <a:p>
            <a:pPr marL="509270">
              <a:lnSpc>
                <a:spcPct val="100000"/>
              </a:lnSpc>
              <a:spcBef>
                <a:spcPts val="1825"/>
              </a:spcBef>
            </a:pPr>
            <a:r>
              <a:rPr sz="2700" i="1" spc="-15" baseline="9259" dirty="0">
                <a:latin typeface="Times New Roman"/>
                <a:cs typeface="Times New Roman"/>
              </a:rPr>
              <a:t>w</a:t>
            </a:r>
            <a:r>
              <a:rPr sz="1200" i="1" spc="-10" dirty="0">
                <a:latin typeface="Times New Roman"/>
                <a:cs typeface="Times New Roman"/>
              </a:rPr>
              <a:t>1,u,k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041350" y="2200147"/>
            <a:ext cx="1784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w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193750" y="2315971"/>
            <a:ext cx="330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spc="-10" dirty="0">
                <a:latin typeface="Times New Roman"/>
                <a:cs typeface="Times New Roman"/>
              </a:rPr>
              <a:t>2,1,1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622250" y="2700020"/>
            <a:ext cx="4997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i="1" spc="-15" baseline="9259" dirty="0">
                <a:latin typeface="Times New Roman"/>
                <a:cs typeface="Times New Roman"/>
              </a:rPr>
              <a:t>w</a:t>
            </a:r>
            <a:r>
              <a:rPr sz="1200" i="1" spc="-10" dirty="0">
                <a:latin typeface="Times New Roman"/>
                <a:cs typeface="Times New Roman"/>
              </a:rPr>
              <a:t>2,1,j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015950" y="3510788"/>
            <a:ext cx="4921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i="1" spc="-15" baseline="9259" dirty="0">
                <a:latin typeface="Times New Roman"/>
                <a:cs typeface="Times New Roman"/>
              </a:rPr>
              <a:t>w</a:t>
            </a:r>
            <a:r>
              <a:rPr sz="1200" i="1" spc="-10" dirty="0">
                <a:latin typeface="Times New Roman"/>
                <a:cs typeface="Times New Roman"/>
              </a:rPr>
              <a:t>2,k,j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352500" y="2700020"/>
            <a:ext cx="52578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i="1" spc="-15" baseline="9259" dirty="0">
                <a:latin typeface="Times New Roman"/>
                <a:cs typeface="Times New Roman"/>
              </a:rPr>
              <a:t>w</a:t>
            </a:r>
            <a:r>
              <a:rPr sz="1200" i="1" spc="-10" dirty="0">
                <a:latin typeface="Times New Roman"/>
                <a:cs typeface="Times New Roman"/>
              </a:rPr>
              <a:t>2,k,1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565350" y="2209291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666951" y="2322067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570114" y="3269996"/>
            <a:ext cx="2203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y</a:t>
            </a:r>
            <a:r>
              <a:rPr sz="1800" i="1" spc="-37" baseline="-13888" dirty="0">
                <a:latin typeface="Times New Roman"/>
                <a:cs typeface="Times New Roman"/>
              </a:rPr>
              <a:t>j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758900" y="2379979"/>
            <a:ext cx="153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885901" y="2495803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777950" y="3428492"/>
            <a:ext cx="153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904951" y="3544316"/>
            <a:ext cx="679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j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444451" y="2422652"/>
            <a:ext cx="317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O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453976" y="3425444"/>
            <a:ext cx="190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619075" y="3541267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k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592928" y="3071876"/>
            <a:ext cx="996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80" dirty="0">
                <a:latin typeface="Cambria Math"/>
                <a:cs typeface="Cambria Math"/>
              </a:rPr>
              <a:t>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8604808" y="2835909"/>
            <a:ext cx="53975" cy="603250"/>
          </a:xfrm>
          <a:custGeom>
            <a:avLst/>
            <a:gdLst/>
            <a:ahLst/>
            <a:cxnLst/>
            <a:rect l="l" t="t" r="r" b="b"/>
            <a:pathLst>
              <a:path w="53975" h="603250">
                <a:moveTo>
                  <a:pt x="53975" y="0"/>
                </a:moveTo>
                <a:lnTo>
                  <a:pt x="0" y="0"/>
                </a:lnTo>
                <a:lnTo>
                  <a:pt x="0" y="10160"/>
                </a:lnTo>
                <a:lnTo>
                  <a:pt x="33540" y="10160"/>
                </a:lnTo>
                <a:lnTo>
                  <a:pt x="33540" y="593090"/>
                </a:lnTo>
                <a:lnTo>
                  <a:pt x="0" y="593090"/>
                </a:lnTo>
                <a:lnTo>
                  <a:pt x="0" y="603250"/>
                </a:lnTo>
                <a:lnTo>
                  <a:pt x="53975" y="603250"/>
                </a:lnTo>
                <a:lnTo>
                  <a:pt x="53975" y="593090"/>
                </a:lnTo>
                <a:lnTo>
                  <a:pt x="53975" y="10160"/>
                </a:lnTo>
                <a:lnTo>
                  <a:pt x="539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6178855" y="2835909"/>
            <a:ext cx="53975" cy="603250"/>
          </a:xfrm>
          <a:custGeom>
            <a:avLst/>
            <a:gdLst/>
            <a:ahLst/>
            <a:cxnLst/>
            <a:rect l="l" t="t" r="r" b="b"/>
            <a:pathLst>
              <a:path w="53975" h="603250">
                <a:moveTo>
                  <a:pt x="53975" y="0"/>
                </a:moveTo>
                <a:lnTo>
                  <a:pt x="0" y="0"/>
                </a:lnTo>
                <a:lnTo>
                  <a:pt x="0" y="10160"/>
                </a:lnTo>
                <a:lnTo>
                  <a:pt x="0" y="593090"/>
                </a:lnTo>
                <a:lnTo>
                  <a:pt x="0" y="603250"/>
                </a:lnTo>
                <a:lnTo>
                  <a:pt x="53975" y="603250"/>
                </a:lnTo>
                <a:lnTo>
                  <a:pt x="53975" y="593090"/>
                </a:lnTo>
                <a:lnTo>
                  <a:pt x="20434" y="593090"/>
                </a:lnTo>
                <a:lnTo>
                  <a:pt x="20434" y="10160"/>
                </a:lnTo>
                <a:lnTo>
                  <a:pt x="53975" y="10160"/>
                </a:lnTo>
                <a:lnTo>
                  <a:pt x="539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5471072" y="2978403"/>
            <a:ext cx="95504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65" dirty="0">
                <a:latin typeface="Cambria Math"/>
                <a:cs typeface="Cambria Math"/>
              </a:rPr>
              <a:t>A</a:t>
            </a:r>
            <a:r>
              <a:rPr sz="1800" spc="97" baseline="27777" dirty="0">
                <a:latin typeface="Cambria Math"/>
                <a:cs typeface="Cambria Math"/>
              </a:rPr>
              <a:t>*</a:t>
            </a:r>
            <a:r>
              <a:rPr sz="1800" spc="382" baseline="27777" dirty="0">
                <a:latin typeface="Cambria Math"/>
                <a:cs typeface="Cambria Math"/>
              </a:rPr>
              <a:t> </a:t>
            </a:r>
            <a:r>
              <a:rPr sz="1600" dirty="0">
                <a:latin typeface="Cambria Math"/>
                <a:cs typeface="Cambria Math"/>
              </a:rPr>
              <a:t>=</a:t>
            </a:r>
            <a:r>
              <a:rPr sz="1600" spc="95" dirty="0">
                <a:latin typeface="Cambria Math"/>
                <a:cs typeface="Cambria Math"/>
              </a:rPr>
              <a:t> </a:t>
            </a:r>
            <a:r>
              <a:rPr sz="1600" dirty="0">
                <a:latin typeface="Cambria Math"/>
                <a:cs typeface="Cambria Math"/>
              </a:rPr>
              <a:t>B</a:t>
            </a:r>
            <a:r>
              <a:rPr sz="1600" spc="110" dirty="0">
                <a:latin typeface="Cambria Math"/>
                <a:cs typeface="Cambria Math"/>
              </a:rPr>
              <a:t>  </a:t>
            </a:r>
            <a:r>
              <a:rPr sz="1600" spc="240" dirty="0">
                <a:latin typeface="Cambria Math"/>
                <a:cs typeface="Cambria Math"/>
              </a:rPr>
              <a:t>2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368709" y="3071876"/>
            <a:ext cx="3314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Cambria Math"/>
                <a:cs typeface="Cambria Math"/>
              </a:rPr>
              <a:t>+,-</a:t>
            </a:r>
            <a:r>
              <a:rPr sz="1200" spc="-25" dirty="0">
                <a:latin typeface="Cambria Math"/>
                <a:cs typeface="Cambria Math"/>
              </a:rPr>
              <a:t>,)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926112" y="3288284"/>
            <a:ext cx="3041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200" dirty="0">
                <a:latin typeface="Cambria Math"/>
                <a:cs typeface="Cambria Math"/>
              </a:rPr>
              <a:t>./0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7016725" y="2727452"/>
            <a:ext cx="1181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60" dirty="0">
                <a:latin typeface="Cambria Math"/>
                <a:cs typeface="Cambria Math"/>
              </a:rPr>
              <a:t>1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790157" y="3077971"/>
            <a:ext cx="2444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85" dirty="0">
                <a:latin typeface="Cambria Math"/>
                <a:cs typeface="Cambria Math"/>
              </a:rPr>
              <a:t>2</a:t>
            </a:r>
            <a:r>
              <a:rPr sz="1500" spc="127" baseline="-13888" dirty="0">
                <a:latin typeface="Cambria Math"/>
                <a:cs typeface="Cambria Math"/>
              </a:rPr>
              <a:t>*</a:t>
            </a:r>
            <a:endParaRPr sz="1500" baseline="-13888">
              <a:latin typeface="Cambria Math"/>
              <a:cs typeface="Cambria Math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6690464" y="2978403"/>
            <a:ext cx="16427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362710" algn="l"/>
              </a:tabLst>
            </a:pPr>
            <a:r>
              <a:rPr sz="1600" dirty="0">
                <a:latin typeface="Cambria Math"/>
                <a:cs typeface="Cambria Math"/>
              </a:rPr>
              <a:t>+</a:t>
            </a:r>
            <a:r>
              <a:rPr sz="1600" spc="30" dirty="0">
                <a:latin typeface="Cambria Math"/>
                <a:cs typeface="Cambria Math"/>
              </a:rPr>
              <a:t> </a:t>
            </a:r>
            <a:r>
              <a:rPr sz="1600" spc="1215" dirty="0">
                <a:latin typeface="Cambria Math"/>
                <a:cs typeface="Cambria Math"/>
              </a:rPr>
              <a:t>C</a:t>
            </a:r>
            <a:r>
              <a:rPr sz="1600" spc="-60" dirty="0">
                <a:latin typeface="Cambria Math"/>
                <a:cs typeface="Cambria Math"/>
              </a:rPr>
              <a:t> </a:t>
            </a:r>
            <a:r>
              <a:rPr sz="1600" spc="-25" dirty="0">
                <a:latin typeface="Cambria Math"/>
                <a:cs typeface="Cambria Math"/>
              </a:rPr>
              <a:t>D=E(F=</a:t>
            </a:r>
            <a:r>
              <a:rPr sz="1800" spc="-37" baseline="27777" dirty="0">
                <a:latin typeface="Cambria Math"/>
                <a:cs typeface="Cambria Math"/>
              </a:rPr>
              <a:t>*</a:t>
            </a:r>
            <a:r>
              <a:rPr sz="1800" baseline="27777" dirty="0">
                <a:latin typeface="Cambria Math"/>
                <a:cs typeface="Cambria Math"/>
              </a:rPr>
              <a:t>	</a:t>
            </a:r>
            <a:r>
              <a:rPr sz="1600" spc="-530" dirty="0">
                <a:latin typeface="Cambria Math"/>
                <a:cs typeface="Cambria Math"/>
              </a:rPr>
              <a:t>G</a:t>
            </a:r>
            <a:r>
              <a:rPr sz="1600" spc="-90" dirty="0">
                <a:latin typeface="Cambria Math"/>
                <a:cs typeface="Cambria Math"/>
              </a:rPr>
              <a:t> </a:t>
            </a:r>
            <a:r>
              <a:rPr sz="1600" spc="240" dirty="0">
                <a:latin typeface="Cambria Math"/>
                <a:cs typeface="Cambria Math"/>
              </a:rPr>
              <a:t>2</a:t>
            </a:r>
            <a:endParaRPr sz="1600">
              <a:latin typeface="Cambria Math"/>
              <a:cs typeface="Cambria Math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8276184" y="3071876"/>
            <a:ext cx="3282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latin typeface="Cambria Math"/>
                <a:cs typeface="Cambria Math"/>
              </a:rPr>
              <a:t>+,.,)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5562412" y="3807460"/>
            <a:ext cx="7467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125" dirty="0">
                <a:latin typeface="Cambria Math"/>
                <a:cs typeface="Cambria Math"/>
              </a:rPr>
              <a:t>D=E(F=</a:t>
            </a:r>
            <a:r>
              <a:rPr sz="1800" spc="-187" baseline="27777" dirty="0">
                <a:latin typeface="Cambria Math"/>
                <a:cs typeface="Cambria Math"/>
              </a:rPr>
              <a:t>*</a:t>
            </a:r>
            <a:endParaRPr sz="1800" baseline="27777">
              <a:latin typeface="Cambria Math"/>
              <a:cs typeface="Cambria Math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8665730" y="3663950"/>
            <a:ext cx="53975" cy="601980"/>
          </a:xfrm>
          <a:custGeom>
            <a:avLst/>
            <a:gdLst/>
            <a:ahLst/>
            <a:cxnLst/>
            <a:rect l="l" t="t" r="r" b="b"/>
            <a:pathLst>
              <a:path w="53975" h="601979">
                <a:moveTo>
                  <a:pt x="53975" y="0"/>
                </a:moveTo>
                <a:lnTo>
                  <a:pt x="0" y="0"/>
                </a:lnTo>
                <a:lnTo>
                  <a:pt x="0" y="8890"/>
                </a:lnTo>
                <a:lnTo>
                  <a:pt x="33540" y="8890"/>
                </a:lnTo>
                <a:lnTo>
                  <a:pt x="33540" y="593090"/>
                </a:lnTo>
                <a:lnTo>
                  <a:pt x="0" y="593090"/>
                </a:lnTo>
                <a:lnTo>
                  <a:pt x="0" y="601980"/>
                </a:lnTo>
                <a:lnTo>
                  <a:pt x="53975" y="601980"/>
                </a:lnTo>
                <a:lnTo>
                  <a:pt x="53975" y="593090"/>
                </a:lnTo>
                <a:lnTo>
                  <a:pt x="53975" y="8890"/>
                </a:lnTo>
                <a:lnTo>
                  <a:pt x="539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809435" y="3663950"/>
            <a:ext cx="53975" cy="601980"/>
          </a:xfrm>
          <a:custGeom>
            <a:avLst/>
            <a:gdLst/>
            <a:ahLst/>
            <a:cxnLst/>
            <a:rect l="l" t="t" r="r" b="b"/>
            <a:pathLst>
              <a:path w="53975" h="601979">
                <a:moveTo>
                  <a:pt x="53975" y="0"/>
                </a:moveTo>
                <a:lnTo>
                  <a:pt x="0" y="0"/>
                </a:lnTo>
                <a:lnTo>
                  <a:pt x="0" y="8890"/>
                </a:lnTo>
                <a:lnTo>
                  <a:pt x="0" y="593090"/>
                </a:lnTo>
                <a:lnTo>
                  <a:pt x="0" y="601980"/>
                </a:lnTo>
                <a:lnTo>
                  <a:pt x="53975" y="601980"/>
                </a:lnTo>
                <a:lnTo>
                  <a:pt x="53975" y="593090"/>
                </a:lnTo>
                <a:lnTo>
                  <a:pt x="20434" y="593090"/>
                </a:lnTo>
                <a:lnTo>
                  <a:pt x="20434" y="8890"/>
                </a:lnTo>
                <a:lnTo>
                  <a:pt x="53975" y="8890"/>
                </a:lnTo>
                <a:lnTo>
                  <a:pt x="539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7569075" y="4117340"/>
            <a:ext cx="2794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125" dirty="0">
                <a:latin typeface="Cambria Math"/>
                <a:cs typeface="Cambria Math"/>
              </a:rPr>
              <a:t>'/0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7644958" y="3556507"/>
            <a:ext cx="1244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110" dirty="0">
                <a:latin typeface="Cambria Math"/>
                <a:cs typeface="Cambria Math"/>
              </a:rPr>
              <a:t>3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7994970" y="3775964"/>
            <a:ext cx="863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200" spc="165" dirty="0">
                <a:latin typeface="Cambria Math"/>
                <a:cs typeface="Cambria Math"/>
              </a:rPr>
              <a:t>*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141849" y="3856228"/>
            <a:ext cx="25476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110" dirty="0">
                <a:latin typeface="Cambria Math"/>
                <a:cs typeface="Cambria Math"/>
              </a:rPr>
              <a:t>2</a:t>
            </a:r>
            <a:r>
              <a:rPr sz="1500" spc="165" baseline="-11111" dirty="0">
                <a:latin typeface="Cambria Math"/>
                <a:cs typeface="Cambria Math"/>
              </a:rPr>
              <a:t>*</a:t>
            </a:r>
            <a:r>
              <a:rPr sz="1500" spc="419" baseline="-11111" dirty="0">
                <a:latin typeface="Cambria Math"/>
                <a:cs typeface="Cambria Math"/>
              </a:rPr>
              <a:t> </a:t>
            </a:r>
            <a:r>
              <a:rPr sz="2400" baseline="13888" dirty="0">
                <a:latin typeface="Cambria Math"/>
                <a:cs typeface="Cambria Math"/>
              </a:rPr>
              <a:t>=</a:t>
            </a:r>
            <a:r>
              <a:rPr sz="2400" spc="127" baseline="13888" dirty="0">
                <a:latin typeface="Cambria Math"/>
                <a:cs typeface="Cambria Math"/>
              </a:rPr>
              <a:t> </a:t>
            </a:r>
            <a:r>
              <a:rPr sz="2400" baseline="13888" dirty="0">
                <a:latin typeface="Cambria Math"/>
                <a:cs typeface="Cambria Math"/>
              </a:rPr>
              <a:t>B</a:t>
            </a:r>
            <a:r>
              <a:rPr sz="2400" spc="142" baseline="13888" dirty="0">
                <a:latin typeface="Cambria Math"/>
                <a:cs typeface="Cambria Math"/>
              </a:rPr>
              <a:t>  </a:t>
            </a:r>
            <a:r>
              <a:rPr sz="2400" spc="172" baseline="13888" dirty="0">
                <a:latin typeface="Cambria Math"/>
                <a:cs typeface="Cambria Math"/>
              </a:rPr>
              <a:t>2</a:t>
            </a:r>
            <a:r>
              <a:rPr sz="1800" spc="172" baseline="2314" dirty="0">
                <a:latin typeface="Cambria Math"/>
                <a:cs typeface="Cambria Math"/>
              </a:rPr>
              <a:t>0,-</a:t>
            </a:r>
            <a:r>
              <a:rPr sz="1800" spc="277" baseline="2314" dirty="0">
                <a:latin typeface="Cambria Math"/>
                <a:cs typeface="Cambria Math"/>
              </a:rPr>
              <a:t>,.</a:t>
            </a:r>
            <a:r>
              <a:rPr sz="1800" spc="232" baseline="2314" dirty="0">
                <a:latin typeface="Cambria Math"/>
                <a:cs typeface="Cambria Math"/>
              </a:rPr>
              <a:t> </a:t>
            </a:r>
            <a:r>
              <a:rPr sz="2400" baseline="13888" dirty="0">
                <a:latin typeface="Cambria Math"/>
                <a:cs typeface="Cambria Math"/>
              </a:rPr>
              <a:t>+ </a:t>
            </a:r>
            <a:r>
              <a:rPr sz="2400" spc="1822" baseline="13888" dirty="0">
                <a:latin typeface="Cambria Math"/>
                <a:cs typeface="Cambria Math"/>
              </a:rPr>
              <a:t>C</a:t>
            </a:r>
            <a:r>
              <a:rPr sz="2400" spc="-135" baseline="13888" dirty="0">
                <a:latin typeface="Cambria Math"/>
                <a:cs typeface="Cambria Math"/>
              </a:rPr>
              <a:t> </a:t>
            </a:r>
            <a:r>
              <a:rPr sz="2400" baseline="13888" dirty="0">
                <a:latin typeface="Cambria Math"/>
                <a:cs typeface="Cambria Math"/>
              </a:rPr>
              <a:t>H</a:t>
            </a:r>
            <a:r>
              <a:rPr sz="1200" dirty="0">
                <a:latin typeface="Cambria Math"/>
                <a:cs typeface="Cambria Math"/>
              </a:rPr>
              <a:t>'</a:t>
            </a:r>
            <a:r>
              <a:rPr sz="1200" spc="120" dirty="0">
                <a:latin typeface="Cambria Math"/>
                <a:cs typeface="Cambria Math"/>
              </a:rPr>
              <a:t>  </a:t>
            </a:r>
            <a:r>
              <a:rPr sz="2400" spc="-794" baseline="13888" dirty="0">
                <a:latin typeface="Cambria Math"/>
                <a:cs typeface="Cambria Math"/>
              </a:rPr>
              <a:t>G</a:t>
            </a:r>
            <a:r>
              <a:rPr sz="2400" spc="-127" baseline="13888" dirty="0">
                <a:latin typeface="Cambria Math"/>
                <a:cs typeface="Cambria Math"/>
              </a:rPr>
              <a:t> </a:t>
            </a:r>
            <a:r>
              <a:rPr sz="2400" spc="165" baseline="13888" dirty="0">
                <a:latin typeface="Cambria Math"/>
                <a:cs typeface="Cambria Math"/>
              </a:rPr>
              <a:t>2</a:t>
            </a:r>
            <a:r>
              <a:rPr sz="1800" spc="165" baseline="2314" dirty="0">
                <a:latin typeface="Cambria Math"/>
                <a:cs typeface="Cambria Math"/>
              </a:rPr>
              <a:t>0,',.</a:t>
            </a:r>
            <a:endParaRPr sz="1800" baseline="2314">
              <a:latin typeface="Cambria Math"/>
              <a:cs typeface="Cambria Math"/>
            </a:endParaRPr>
          </a:p>
        </p:txBody>
      </p:sp>
      <p:sp>
        <p:nvSpPr>
          <p:cNvPr id="62" name="object 6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2990850" marR="5080" indent="-2742565">
              <a:lnSpc>
                <a:spcPct val="100800"/>
              </a:lnSpc>
              <a:spcBef>
                <a:spcPts val="75"/>
              </a:spcBef>
            </a:pPr>
            <a:r>
              <a:rPr dirty="0"/>
              <a:t>Aprendizaje</a:t>
            </a:r>
            <a:r>
              <a:rPr spc="-30" dirty="0"/>
              <a:t> </a:t>
            </a:r>
            <a:r>
              <a:rPr dirty="0"/>
              <a:t>por</a:t>
            </a:r>
            <a:r>
              <a:rPr spc="-15" dirty="0"/>
              <a:t> </a:t>
            </a:r>
            <a:r>
              <a:rPr dirty="0"/>
              <a:t>descenso</a:t>
            </a:r>
            <a:r>
              <a:rPr spc="-20" dirty="0"/>
              <a:t> </a:t>
            </a:r>
            <a:r>
              <a:rPr dirty="0"/>
              <a:t>del</a:t>
            </a:r>
            <a:r>
              <a:rPr spc="-25" dirty="0"/>
              <a:t> </a:t>
            </a:r>
            <a:r>
              <a:rPr dirty="0"/>
              <a:t>gradiente</a:t>
            </a:r>
            <a:r>
              <a:rPr spc="-1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spc="-10" dirty="0"/>
              <a:t>redes neuronales</a:t>
            </a:r>
          </a:p>
        </p:txBody>
      </p:sp>
      <p:sp>
        <p:nvSpPr>
          <p:cNvPr id="63" name="object 63"/>
          <p:cNvSpPr txBox="1"/>
          <p:nvPr/>
        </p:nvSpPr>
        <p:spPr>
          <a:xfrm>
            <a:off x="5212068" y="1943608"/>
            <a:ext cx="11938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220" dirty="0">
                <a:latin typeface="Cambria Math"/>
                <a:cs typeface="Cambria Math"/>
              </a:rPr>
              <a:t>"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618468" y="2318511"/>
            <a:ext cx="32639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145" dirty="0">
                <a:latin typeface="Cambria Math"/>
                <a:cs typeface="Cambria Math"/>
              </a:rPr>
              <a:t>!#$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5977624" y="2127784"/>
            <a:ext cx="127000" cy="12700"/>
          </a:xfrm>
          <a:custGeom>
            <a:avLst/>
            <a:gdLst/>
            <a:ahLst/>
            <a:cxnLst/>
            <a:rect l="l" t="t" r="r" b="b"/>
            <a:pathLst>
              <a:path w="127000" h="12700">
                <a:moveTo>
                  <a:pt x="127000" y="0"/>
                </a:moveTo>
                <a:lnTo>
                  <a:pt x="0" y="0"/>
                </a:lnTo>
                <a:lnTo>
                  <a:pt x="0" y="12700"/>
                </a:lnTo>
                <a:lnTo>
                  <a:pt x="127000" y="1270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5959019" y="2114803"/>
            <a:ext cx="1524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Cambria Math"/>
                <a:cs typeface="Cambria Math"/>
              </a:rPr>
              <a:t>2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6325413" y="2071623"/>
            <a:ext cx="10541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254" dirty="0">
                <a:latin typeface="Cambria Math"/>
                <a:cs typeface="Cambria Math"/>
              </a:rPr>
              <a:t>!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5060239" y="1962403"/>
            <a:ext cx="15119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35280" algn="l"/>
                <a:tab pos="1076325" algn="l"/>
              </a:tabLst>
            </a:pPr>
            <a:r>
              <a:rPr sz="1800" spc="155" dirty="0">
                <a:latin typeface="Cambria Math"/>
                <a:cs typeface="Cambria Math"/>
              </a:rPr>
              <a:t>$</a:t>
            </a:r>
            <a:r>
              <a:rPr sz="1800" dirty="0">
                <a:latin typeface="Cambria Math"/>
                <a:cs typeface="Cambria Math"/>
              </a:rPr>
              <a:t>	=</a:t>
            </a:r>
            <a:r>
              <a:rPr sz="1800" spc="105" dirty="0">
                <a:latin typeface="Cambria Math"/>
                <a:cs typeface="Cambria Math"/>
              </a:rPr>
              <a:t> </a:t>
            </a:r>
            <a:r>
              <a:rPr sz="1800" spc="1905" dirty="0">
                <a:latin typeface="Cambria Math"/>
                <a:cs typeface="Cambria Math"/>
              </a:rPr>
              <a:t>'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75" dirty="0">
                <a:latin typeface="Cambria Math"/>
                <a:cs typeface="Cambria Math"/>
              </a:rPr>
              <a:t>(+</a:t>
            </a:r>
            <a:r>
              <a:rPr sz="1800" spc="225" dirty="0">
                <a:latin typeface="Cambria Math"/>
                <a:cs typeface="Cambria Math"/>
              </a:rPr>
              <a:t> </a:t>
            </a:r>
            <a:r>
              <a:rPr sz="1800" spc="-60" dirty="0">
                <a:latin typeface="Cambria Math"/>
                <a:cs typeface="Cambria Math"/>
              </a:rPr>
              <a:t>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344337" y="1943608"/>
            <a:ext cx="3746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66065" algn="l"/>
              </a:tabLst>
            </a:pPr>
            <a:r>
              <a:rPr sz="1300" i="1" spc="165" dirty="0">
                <a:latin typeface="Cambria Math"/>
                <a:cs typeface="Cambria Math"/>
              </a:rPr>
              <a:t>"</a:t>
            </a:r>
            <a:r>
              <a:rPr sz="1300" i="1" dirty="0">
                <a:latin typeface="Cambria Math"/>
                <a:cs typeface="Cambria Math"/>
              </a:rPr>
              <a:t>	</a:t>
            </a:r>
            <a:r>
              <a:rPr sz="1300" i="1" spc="390" dirty="0">
                <a:latin typeface="Cambria Math"/>
                <a:cs typeface="Cambria Math"/>
              </a:rPr>
              <a:t>'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003085" y="2318511"/>
            <a:ext cx="32639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145" dirty="0">
                <a:latin typeface="Cambria Math"/>
                <a:cs typeface="Cambria Math"/>
              </a:rPr>
              <a:t>!#$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727625" y="1687576"/>
            <a:ext cx="148780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97000" algn="l"/>
              </a:tabLst>
            </a:pPr>
            <a:r>
              <a:rPr sz="1300" i="1" spc="-340" dirty="0">
                <a:latin typeface="Cambria Math"/>
                <a:cs typeface="Cambria Math"/>
              </a:rPr>
              <a:t>&amp;</a:t>
            </a:r>
            <a:r>
              <a:rPr sz="1300" i="1" dirty="0">
                <a:latin typeface="Cambria Math"/>
                <a:cs typeface="Cambria Math"/>
              </a:rPr>
              <a:t>	</a:t>
            </a:r>
            <a:r>
              <a:rPr sz="1300" i="1" spc="-340" dirty="0">
                <a:latin typeface="Cambria Math"/>
                <a:cs typeface="Cambria Math"/>
              </a:rPr>
              <a:t>&amp;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7361924" y="2127784"/>
            <a:ext cx="127000" cy="12700"/>
          </a:xfrm>
          <a:custGeom>
            <a:avLst/>
            <a:gdLst/>
            <a:ahLst/>
            <a:cxnLst/>
            <a:rect l="l" t="t" r="r" b="b"/>
            <a:pathLst>
              <a:path w="127000" h="12700">
                <a:moveTo>
                  <a:pt x="127000" y="0"/>
                </a:moveTo>
                <a:lnTo>
                  <a:pt x="0" y="0"/>
                </a:lnTo>
                <a:lnTo>
                  <a:pt x="0" y="12700"/>
                </a:lnTo>
                <a:lnTo>
                  <a:pt x="127000" y="1270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/>
          <p:nvPr/>
        </p:nvSpPr>
        <p:spPr>
          <a:xfrm>
            <a:off x="5959019" y="1788667"/>
            <a:ext cx="1536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97000" algn="l"/>
              </a:tabLst>
            </a:pPr>
            <a:r>
              <a:rPr sz="1800" spc="-50" dirty="0">
                <a:latin typeface="Cambria Math"/>
                <a:cs typeface="Cambria Math"/>
              </a:rPr>
              <a:t>1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50" dirty="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7343635" y="2114803"/>
            <a:ext cx="1524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Cambria Math"/>
                <a:cs typeface="Cambria Math"/>
              </a:rPr>
              <a:t>2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7541528" y="2032849"/>
            <a:ext cx="1045210" cy="212090"/>
          </a:xfrm>
          <a:custGeom>
            <a:avLst/>
            <a:gdLst/>
            <a:ahLst/>
            <a:cxnLst/>
            <a:rect l="l" t="t" r="r" b="b"/>
            <a:pathLst>
              <a:path w="1045209" h="212089">
                <a:moveTo>
                  <a:pt x="977191" y="0"/>
                </a:moveTo>
                <a:lnTo>
                  <a:pt x="974177" y="8595"/>
                </a:lnTo>
                <a:lnTo>
                  <a:pt x="986435" y="13914"/>
                </a:lnTo>
                <a:lnTo>
                  <a:pt x="996976" y="21278"/>
                </a:lnTo>
                <a:lnTo>
                  <a:pt x="1018379" y="55409"/>
                </a:lnTo>
                <a:lnTo>
                  <a:pt x="1025411" y="104813"/>
                </a:lnTo>
                <a:lnTo>
                  <a:pt x="1024627" y="123488"/>
                </a:lnTo>
                <a:lnTo>
                  <a:pt x="1012854" y="169217"/>
                </a:lnTo>
                <a:lnTo>
                  <a:pt x="986578" y="197806"/>
                </a:lnTo>
                <a:lnTo>
                  <a:pt x="974512" y="203150"/>
                </a:lnTo>
                <a:lnTo>
                  <a:pt x="977191" y="211745"/>
                </a:lnTo>
                <a:lnTo>
                  <a:pt x="1017647" y="187708"/>
                </a:lnTo>
                <a:lnTo>
                  <a:pt x="1040369" y="143335"/>
                </a:lnTo>
                <a:lnTo>
                  <a:pt x="1044722" y="105928"/>
                </a:lnTo>
                <a:lnTo>
                  <a:pt x="1043630" y="86516"/>
                </a:lnTo>
                <a:lnTo>
                  <a:pt x="1027253" y="37114"/>
                </a:lnTo>
                <a:lnTo>
                  <a:pt x="992543" y="5542"/>
                </a:lnTo>
                <a:lnTo>
                  <a:pt x="977191" y="0"/>
                </a:lnTo>
                <a:close/>
              </a:path>
              <a:path w="1045209" h="212089">
                <a:moveTo>
                  <a:pt x="67530" y="0"/>
                </a:moveTo>
                <a:lnTo>
                  <a:pt x="27148" y="24099"/>
                </a:lnTo>
                <a:lnTo>
                  <a:pt x="4367" y="68577"/>
                </a:lnTo>
                <a:lnTo>
                  <a:pt x="0" y="105928"/>
                </a:lnTo>
                <a:lnTo>
                  <a:pt x="1088" y="125381"/>
                </a:lnTo>
                <a:lnTo>
                  <a:pt x="17412" y="174743"/>
                </a:lnTo>
                <a:lnTo>
                  <a:pt x="52134" y="206209"/>
                </a:lnTo>
                <a:lnTo>
                  <a:pt x="67530" y="211745"/>
                </a:lnTo>
                <a:lnTo>
                  <a:pt x="70209" y="203150"/>
                </a:lnTo>
                <a:lnTo>
                  <a:pt x="58144" y="197806"/>
                </a:lnTo>
                <a:lnTo>
                  <a:pt x="47732" y="190369"/>
                </a:lnTo>
                <a:lnTo>
                  <a:pt x="26374" y="155690"/>
                </a:lnTo>
                <a:lnTo>
                  <a:pt x="19310" y="104813"/>
                </a:lnTo>
                <a:lnTo>
                  <a:pt x="20095" y="86747"/>
                </a:lnTo>
                <a:lnTo>
                  <a:pt x="31868" y="42137"/>
                </a:lnTo>
                <a:lnTo>
                  <a:pt x="58332" y="13914"/>
                </a:lnTo>
                <a:lnTo>
                  <a:pt x="70544" y="8595"/>
                </a:lnTo>
                <a:lnTo>
                  <a:pt x="675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6767564" y="1962403"/>
            <a:ext cx="112331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48360" algn="l"/>
              </a:tabLst>
            </a:pPr>
            <a:r>
              <a:rPr sz="1800" dirty="0">
                <a:latin typeface="Cambria Math"/>
                <a:cs typeface="Cambria Math"/>
              </a:rPr>
              <a:t>=</a:t>
            </a:r>
            <a:r>
              <a:rPr sz="1800" spc="105" dirty="0">
                <a:latin typeface="Cambria Math"/>
                <a:cs typeface="Cambria Math"/>
              </a:rPr>
              <a:t> </a:t>
            </a:r>
            <a:r>
              <a:rPr sz="1800" spc="1905" dirty="0">
                <a:latin typeface="Cambria Math"/>
                <a:cs typeface="Cambria Math"/>
              </a:rPr>
              <a:t>'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85" dirty="0">
                <a:latin typeface="Cambria Math"/>
                <a:cs typeface="Cambria Math"/>
              </a:rPr>
              <a:t>"#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7863955" y="2071623"/>
            <a:ext cx="10541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254" dirty="0">
                <a:latin typeface="Cambria Math"/>
                <a:cs typeface="Cambria Math"/>
              </a:rPr>
              <a:t>!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7871194" y="1943608"/>
            <a:ext cx="11938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220" dirty="0">
                <a:latin typeface="Cambria Math"/>
                <a:cs typeface="Cambria Math"/>
              </a:rPr>
              <a:t>"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8029372" y="1962403"/>
            <a:ext cx="36322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Cambria Math"/>
                <a:cs typeface="Cambria Math"/>
              </a:rPr>
              <a:t>−</a:t>
            </a:r>
            <a:r>
              <a:rPr sz="1800" spc="-5" dirty="0">
                <a:latin typeface="Cambria Math"/>
                <a:cs typeface="Cambria Math"/>
              </a:rPr>
              <a:t> </a:t>
            </a:r>
            <a:r>
              <a:rPr sz="1800" spc="90" dirty="0">
                <a:latin typeface="Cambria Math"/>
                <a:cs typeface="Cambria Math"/>
              </a:rPr>
              <a:t>"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8360143" y="2071623"/>
            <a:ext cx="10541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254" dirty="0">
                <a:latin typeface="Cambria Math"/>
                <a:cs typeface="Cambria Math"/>
              </a:rPr>
              <a:t>!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8391385" y="1943608"/>
            <a:ext cx="32321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215" dirty="0">
                <a:latin typeface="Cambria Math"/>
                <a:cs typeface="Cambria Math"/>
              </a:rPr>
              <a:t>"</a:t>
            </a:r>
            <a:r>
              <a:rPr sz="1300" i="1" spc="140" dirty="0">
                <a:latin typeface="Cambria Math"/>
                <a:cs typeface="Cambria Math"/>
              </a:rPr>
              <a:t>  </a:t>
            </a:r>
            <a:r>
              <a:rPr sz="1300" i="1" spc="380" dirty="0">
                <a:latin typeface="Cambria Math"/>
                <a:cs typeface="Cambria Math"/>
              </a:rPr>
              <a:t>'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5349710" y="2364282"/>
            <a:ext cx="3044825" cy="1403350"/>
          </a:xfrm>
          <a:custGeom>
            <a:avLst/>
            <a:gdLst/>
            <a:ahLst/>
            <a:cxnLst/>
            <a:rect l="l" t="t" r="r" b="b"/>
            <a:pathLst>
              <a:path w="3044825" h="1403350">
                <a:moveTo>
                  <a:pt x="2133409" y="1005293"/>
                </a:moveTo>
                <a:lnTo>
                  <a:pt x="2111210" y="1004023"/>
                </a:lnTo>
                <a:lnTo>
                  <a:pt x="2108885" y="1044651"/>
                </a:lnTo>
                <a:lnTo>
                  <a:pt x="2106676" y="1064044"/>
                </a:lnTo>
                <a:lnTo>
                  <a:pt x="2090991" y="1118476"/>
                </a:lnTo>
                <a:lnTo>
                  <a:pt x="2053513" y="1165402"/>
                </a:lnTo>
                <a:lnTo>
                  <a:pt x="2010422" y="1192136"/>
                </a:lnTo>
                <a:lnTo>
                  <a:pt x="1965198" y="1209484"/>
                </a:lnTo>
                <a:lnTo>
                  <a:pt x="1928114" y="1219352"/>
                </a:lnTo>
                <a:lnTo>
                  <a:pt x="1884997" y="1227683"/>
                </a:lnTo>
                <a:lnTo>
                  <a:pt x="1835404" y="1234300"/>
                </a:lnTo>
                <a:lnTo>
                  <a:pt x="1778063" y="1238846"/>
                </a:lnTo>
                <a:lnTo>
                  <a:pt x="1707603" y="1240040"/>
                </a:lnTo>
                <a:lnTo>
                  <a:pt x="1667560" y="1239431"/>
                </a:lnTo>
                <a:lnTo>
                  <a:pt x="1624647" y="1238097"/>
                </a:lnTo>
                <a:lnTo>
                  <a:pt x="1579143" y="1236103"/>
                </a:lnTo>
                <a:lnTo>
                  <a:pt x="1481340" y="1230337"/>
                </a:lnTo>
                <a:lnTo>
                  <a:pt x="1265593" y="1213459"/>
                </a:lnTo>
                <a:lnTo>
                  <a:pt x="758063" y="1167460"/>
                </a:lnTo>
                <a:lnTo>
                  <a:pt x="600075" y="1155001"/>
                </a:lnTo>
                <a:lnTo>
                  <a:pt x="507187" y="1149210"/>
                </a:lnTo>
                <a:lnTo>
                  <a:pt x="464515" y="1147203"/>
                </a:lnTo>
                <a:lnTo>
                  <a:pt x="424675" y="1145857"/>
                </a:lnTo>
                <a:lnTo>
                  <a:pt x="387908" y="1145247"/>
                </a:lnTo>
                <a:lnTo>
                  <a:pt x="354431" y="1145425"/>
                </a:lnTo>
                <a:lnTo>
                  <a:pt x="298259" y="1148435"/>
                </a:lnTo>
                <a:lnTo>
                  <a:pt x="254177" y="1154315"/>
                </a:lnTo>
                <a:lnTo>
                  <a:pt x="203009" y="1166736"/>
                </a:lnTo>
                <a:lnTo>
                  <a:pt x="167551" y="1183640"/>
                </a:lnTo>
                <a:lnTo>
                  <a:pt x="141719" y="1215351"/>
                </a:lnTo>
                <a:lnTo>
                  <a:pt x="139103" y="1235608"/>
                </a:lnTo>
                <a:lnTo>
                  <a:pt x="139915" y="1243139"/>
                </a:lnTo>
                <a:lnTo>
                  <a:pt x="161912" y="1290739"/>
                </a:lnTo>
                <a:lnTo>
                  <a:pt x="194602" y="1329982"/>
                </a:lnTo>
                <a:lnTo>
                  <a:pt x="224332" y="1359420"/>
                </a:lnTo>
                <a:lnTo>
                  <a:pt x="206006" y="1379397"/>
                </a:lnTo>
                <a:lnTo>
                  <a:pt x="287909" y="1402842"/>
                </a:lnTo>
                <a:lnTo>
                  <a:pt x="274612" y="1368018"/>
                </a:lnTo>
                <a:lnTo>
                  <a:pt x="257530" y="1323251"/>
                </a:lnTo>
                <a:lnTo>
                  <a:pt x="239356" y="1343050"/>
                </a:lnTo>
                <a:lnTo>
                  <a:pt x="230136" y="1334414"/>
                </a:lnTo>
                <a:lnTo>
                  <a:pt x="211162" y="1315161"/>
                </a:lnTo>
                <a:lnTo>
                  <a:pt x="194513" y="1296606"/>
                </a:lnTo>
                <a:lnTo>
                  <a:pt x="180771" y="1278991"/>
                </a:lnTo>
                <a:lnTo>
                  <a:pt x="170611" y="1262672"/>
                </a:lnTo>
                <a:lnTo>
                  <a:pt x="170116" y="1261884"/>
                </a:lnTo>
                <a:lnTo>
                  <a:pt x="169811" y="1261160"/>
                </a:lnTo>
                <a:lnTo>
                  <a:pt x="163918" y="1247394"/>
                </a:lnTo>
                <a:lnTo>
                  <a:pt x="163512" y="1246441"/>
                </a:lnTo>
                <a:lnTo>
                  <a:pt x="163322" y="1245704"/>
                </a:lnTo>
                <a:lnTo>
                  <a:pt x="162052" y="1240929"/>
                </a:lnTo>
                <a:lnTo>
                  <a:pt x="161353" y="1234630"/>
                </a:lnTo>
                <a:lnTo>
                  <a:pt x="161251" y="1233754"/>
                </a:lnTo>
                <a:lnTo>
                  <a:pt x="161213" y="1234630"/>
                </a:lnTo>
                <a:lnTo>
                  <a:pt x="161163" y="1232877"/>
                </a:lnTo>
                <a:lnTo>
                  <a:pt x="161251" y="1233754"/>
                </a:lnTo>
                <a:lnTo>
                  <a:pt x="161302" y="1232877"/>
                </a:lnTo>
                <a:lnTo>
                  <a:pt x="161493" y="1228979"/>
                </a:lnTo>
                <a:lnTo>
                  <a:pt x="161544" y="1228026"/>
                </a:lnTo>
                <a:lnTo>
                  <a:pt x="161772" y="1227035"/>
                </a:lnTo>
                <a:lnTo>
                  <a:pt x="162560" y="1223619"/>
                </a:lnTo>
                <a:lnTo>
                  <a:pt x="162775" y="1222679"/>
                </a:lnTo>
                <a:lnTo>
                  <a:pt x="162369" y="1223619"/>
                </a:lnTo>
                <a:lnTo>
                  <a:pt x="162775" y="1222641"/>
                </a:lnTo>
                <a:lnTo>
                  <a:pt x="163220" y="1221663"/>
                </a:lnTo>
                <a:lnTo>
                  <a:pt x="164655" y="1218374"/>
                </a:lnTo>
                <a:lnTo>
                  <a:pt x="165023" y="1217536"/>
                </a:lnTo>
                <a:lnTo>
                  <a:pt x="172808" y="1207846"/>
                </a:lnTo>
                <a:lnTo>
                  <a:pt x="173316" y="1207300"/>
                </a:lnTo>
                <a:lnTo>
                  <a:pt x="209499" y="1187996"/>
                </a:lnTo>
                <a:lnTo>
                  <a:pt x="257530" y="1176286"/>
                </a:lnTo>
                <a:lnTo>
                  <a:pt x="299923" y="1170597"/>
                </a:lnTo>
                <a:lnTo>
                  <a:pt x="354545" y="1167650"/>
                </a:lnTo>
                <a:lnTo>
                  <a:pt x="397675" y="1167638"/>
                </a:lnTo>
                <a:lnTo>
                  <a:pt x="423926" y="1168069"/>
                </a:lnTo>
                <a:lnTo>
                  <a:pt x="463473" y="1169403"/>
                </a:lnTo>
                <a:lnTo>
                  <a:pt x="505904" y="1171397"/>
                </a:lnTo>
                <a:lnTo>
                  <a:pt x="550989" y="1174013"/>
                </a:lnTo>
                <a:lnTo>
                  <a:pt x="699528" y="1184871"/>
                </a:lnTo>
                <a:lnTo>
                  <a:pt x="1263713" y="1235608"/>
                </a:lnTo>
                <a:lnTo>
                  <a:pt x="1479931" y="1252524"/>
                </a:lnTo>
                <a:lnTo>
                  <a:pt x="1578165" y="1258303"/>
                </a:lnTo>
                <a:lnTo>
                  <a:pt x="1623961" y="1260322"/>
                </a:lnTo>
                <a:lnTo>
                  <a:pt x="1667217" y="1261656"/>
                </a:lnTo>
                <a:lnTo>
                  <a:pt x="1707718" y="1262265"/>
                </a:lnTo>
                <a:lnTo>
                  <a:pt x="1745208" y="1262075"/>
                </a:lnTo>
                <a:lnTo>
                  <a:pt x="1810181" y="1259065"/>
                </a:lnTo>
                <a:lnTo>
                  <a:pt x="1864283" y="1253197"/>
                </a:lnTo>
                <a:lnTo>
                  <a:pt x="1911921" y="1245463"/>
                </a:lnTo>
                <a:lnTo>
                  <a:pt x="1937029" y="1240040"/>
                </a:lnTo>
                <a:lnTo>
                  <a:pt x="1953539" y="1235951"/>
                </a:lnTo>
                <a:lnTo>
                  <a:pt x="2005672" y="1218539"/>
                </a:lnTo>
                <a:lnTo>
                  <a:pt x="2047024" y="1197356"/>
                </a:lnTo>
                <a:lnTo>
                  <a:pt x="2085987" y="1165098"/>
                </a:lnTo>
                <a:lnTo>
                  <a:pt x="2097316" y="1150607"/>
                </a:lnTo>
                <a:lnTo>
                  <a:pt x="2098255" y="1149413"/>
                </a:lnTo>
                <a:lnTo>
                  <a:pt x="2100224" y="1146873"/>
                </a:lnTo>
                <a:lnTo>
                  <a:pt x="2100529" y="1146429"/>
                </a:lnTo>
                <a:lnTo>
                  <a:pt x="2106993" y="1134973"/>
                </a:lnTo>
                <a:lnTo>
                  <a:pt x="2107742" y="1133640"/>
                </a:lnTo>
                <a:lnTo>
                  <a:pt x="2111591" y="1126820"/>
                </a:lnTo>
                <a:lnTo>
                  <a:pt x="2119515" y="1107071"/>
                </a:lnTo>
                <a:lnTo>
                  <a:pt x="2125065" y="1086929"/>
                </a:lnTo>
                <a:lnTo>
                  <a:pt x="2128761" y="1066546"/>
                </a:lnTo>
                <a:lnTo>
                  <a:pt x="2131072" y="1045921"/>
                </a:lnTo>
                <a:lnTo>
                  <a:pt x="2133409" y="1005293"/>
                </a:lnTo>
                <a:close/>
              </a:path>
              <a:path w="3044825" h="1403350">
                <a:moveTo>
                  <a:pt x="3044266" y="5359"/>
                </a:moveTo>
                <a:lnTo>
                  <a:pt x="3022701" y="0"/>
                </a:lnTo>
                <a:lnTo>
                  <a:pt x="3016872" y="23431"/>
                </a:lnTo>
                <a:lnTo>
                  <a:pt x="3010497" y="46469"/>
                </a:lnTo>
                <a:lnTo>
                  <a:pt x="2993644" y="91059"/>
                </a:lnTo>
                <a:lnTo>
                  <a:pt x="2967355" y="133286"/>
                </a:lnTo>
                <a:lnTo>
                  <a:pt x="2938653" y="163144"/>
                </a:lnTo>
                <a:lnTo>
                  <a:pt x="2899257" y="191871"/>
                </a:lnTo>
                <a:lnTo>
                  <a:pt x="2846971" y="218909"/>
                </a:lnTo>
                <a:lnTo>
                  <a:pt x="2803842" y="235775"/>
                </a:lnTo>
                <a:lnTo>
                  <a:pt x="2753347" y="251561"/>
                </a:lnTo>
                <a:lnTo>
                  <a:pt x="2694851" y="266141"/>
                </a:lnTo>
                <a:lnTo>
                  <a:pt x="2627744" y="279374"/>
                </a:lnTo>
                <a:lnTo>
                  <a:pt x="2551404" y="291147"/>
                </a:lnTo>
                <a:lnTo>
                  <a:pt x="2509583" y="296456"/>
                </a:lnTo>
                <a:lnTo>
                  <a:pt x="2464003" y="301104"/>
                </a:lnTo>
                <a:lnTo>
                  <a:pt x="2413228" y="304927"/>
                </a:lnTo>
                <a:lnTo>
                  <a:pt x="2357640" y="307962"/>
                </a:lnTo>
                <a:lnTo>
                  <a:pt x="2297569" y="310286"/>
                </a:lnTo>
                <a:lnTo>
                  <a:pt x="2233472" y="311937"/>
                </a:lnTo>
                <a:lnTo>
                  <a:pt x="2165667" y="312991"/>
                </a:lnTo>
                <a:lnTo>
                  <a:pt x="2020328" y="313499"/>
                </a:lnTo>
                <a:lnTo>
                  <a:pt x="1532216" y="306539"/>
                </a:lnTo>
                <a:lnTo>
                  <a:pt x="866114" y="295097"/>
                </a:lnTo>
                <a:lnTo>
                  <a:pt x="789559" y="294817"/>
                </a:lnTo>
                <a:lnTo>
                  <a:pt x="715683" y="294995"/>
                </a:lnTo>
                <a:lnTo>
                  <a:pt x="577342" y="296951"/>
                </a:lnTo>
                <a:lnTo>
                  <a:pt x="513575" y="298843"/>
                </a:lnTo>
                <a:lnTo>
                  <a:pt x="453872" y="301434"/>
                </a:lnTo>
                <a:lnTo>
                  <a:pt x="398538" y="304774"/>
                </a:lnTo>
                <a:lnTo>
                  <a:pt x="347992" y="308927"/>
                </a:lnTo>
                <a:lnTo>
                  <a:pt x="302526" y="313969"/>
                </a:lnTo>
                <a:lnTo>
                  <a:pt x="262458" y="319951"/>
                </a:lnTo>
                <a:lnTo>
                  <a:pt x="194475" y="333946"/>
                </a:lnTo>
                <a:lnTo>
                  <a:pt x="138049" y="350037"/>
                </a:lnTo>
                <a:lnTo>
                  <a:pt x="92341" y="368185"/>
                </a:lnTo>
                <a:lnTo>
                  <a:pt x="56502" y="388391"/>
                </a:lnTo>
                <a:lnTo>
                  <a:pt x="19659" y="422871"/>
                </a:lnTo>
                <a:lnTo>
                  <a:pt x="1727" y="462813"/>
                </a:lnTo>
                <a:lnTo>
                  <a:pt x="0" y="476250"/>
                </a:lnTo>
                <a:lnTo>
                  <a:pt x="38" y="490385"/>
                </a:lnTo>
                <a:lnTo>
                  <a:pt x="9994" y="533361"/>
                </a:lnTo>
                <a:lnTo>
                  <a:pt x="31737" y="576821"/>
                </a:lnTo>
                <a:lnTo>
                  <a:pt x="73596" y="635546"/>
                </a:lnTo>
                <a:lnTo>
                  <a:pt x="98348" y="665353"/>
                </a:lnTo>
                <a:lnTo>
                  <a:pt x="100850" y="668172"/>
                </a:lnTo>
                <a:lnTo>
                  <a:pt x="80645" y="686104"/>
                </a:lnTo>
                <a:lnTo>
                  <a:pt x="159740" y="717791"/>
                </a:lnTo>
                <a:lnTo>
                  <a:pt x="148958" y="677672"/>
                </a:lnTo>
                <a:lnTo>
                  <a:pt x="137629" y="635508"/>
                </a:lnTo>
                <a:lnTo>
                  <a:pt x="117462" y="653427"/>
                </a:lnTo>
                <a:lnTo>
                  <a:pt x="115443" y="651154"/>
                </a:lnTo>
                <a:lnTo>
                  <a:pt x="91287" y="622084"/>
                </a:lnTo>
                <a:lnTo>
                  <a:pt x="51003" y="565734"/>
                </a:lnTo>
                <a:lnTo>
                  <a:pt x="31051" y="526249"/>
                </a:lnTo>
                <a:lnTo>
                  <a:pt x="22059" y="479005"/>
                </a:lnTo>
                <a:lnTo>
                  <a:pt x="23418" y="468185"/>
                </a:lnTo>
                <a:lnTo>
                  <a:pt x="23507" y="467410"/>
                </a:lnTo>
                <a:lnTo>
                  <a:pt x="23723" y="466623"/>
                </a:lnTo>
                <a:lnTo>
                  <a:pt x="26187" y="457644"/>
                </a:lnTo>
                <a:lnTo>
                  <a:pt x="26403" y="456882"/>
                </a:lnTo>
                <a:lnTo>
                  <a:pt x="26746" y="456107"/>
                </a:lnTo>
                <a:lnTo>
                  <a:pt x="30619" y="447281"/>
                </a:lnTo>
                <a:lnTo>
                  <a:pt x="30937" y="446557"/>
                </a:lnTo>
                <a:lnTo>
                  <a:pt x="31369" y="445871"/>
                </a:lnTo>
                <a:lnTo>
                  <a:pt x="36766" y="437057"/>
                </a:lnTo>
                <a:lnTo>
                  <a:pt x="68249" y="407263"/>
                </a:lnTo>
                <a:lnTo>
                  <a:pt x="121539" y="379730"/>
                </a:lnTo>
                <a:lnTo>
                  <a:pt x="170535" y="363232"/>
                </a:lnTo>
                <a:lnTo>
                  <a:pt x="231114" y="348526"/>
                </a:lnTo>
                <a:lnTo>
                  <a:pt x="284861" y="338848"/>
                </a:lnTo>
                <a:lnTo>
                  <a:pt x="326885" y="333438"/>
                </a:lnTo>
                <a:lnTo>
                  <a:pt x="374345" y="328904"/>
                </a:lnTo>
                <a:lnTo>
                  <a:pt x="426961" y="325183"/>
                </a:lnTo>
                <a:lnTo>
                  <a:pt x="514235" y="321056"/>
                </a:lnTo>
                <a:lnTo>
                  <a:pt x="577748" y="319163"/>
                </a:lnTo>
                <a:lnTo>
                  <a:pt x="715733" y="317220"/>
                </a:lnTo>
                <a:lnTo>
                  <a:pt x="834910" y="317220"/>
                </a:lnTo>
                <a:lnTo>
                  <a:pt x="865924" y="317322"/>
                </a:lnTo>
                <a:lnTo>
                  <a:pt x="2020328" y="335724"/>
                </a:lnTo>
                <a:lnTo>
                  <a:pt x="2166010" y="335216"/>
                </a:lnTo>
                <a:lnTo>
                  <a:pt x="2234057" y="334162"/>
                </a:lnTo>
                <a:lnTo>
                  <a:pt x="2298433" y="332498"/>
                </a:lnTo>
                <a:lnTo>
                  <a:pt x="2358758" y="330161"/>
                </a:lnTo>
                <a:lnTo>
                  <a:pt x="2414765" y="327101"/>
                </a:lnTo>
                <a:lnTo>
                  <a:pt x="2466086" y="323227"/>
                </a:lnTo>
                <a:lnTo>
                  <a:pt x="2512377" y="318503"/>
                </a:lnTo>
                <a:lnTo>
                  <a:pt x="2551849" y="313499"/>
                </a:lnTo>
                <a:lnTo>
                  <a:pt x="2554592" y="313143"/>
                </a:lnTo>
                <a:lnTo>
                  <a:pt x="2594381" y="307378"/>
                </a:lnTo>
                <a:lnTo>
                  <a:pt x="2666974" y="294678"/>
                </a:lnTo>
                <a:lnTo>
                  <a:pt x="2730817" y="280492"/>
                </a:lnTo>
                <a:lnTo>
                  <a:pt x="2786545" y="264909"/>
                </a:lnTo>
                <a:lnTo>
                  <a:pt x="2834805" y="247992"/>
                </a:lnTo>
                <a:lnTo>
                  <a:pt x="2876219" y="229831"/>
                </a:lnTo>
                <a:lnTo>
                  <a:pt x="2911398" y="210489"/>
                </a:lnTo>
                <a:lnTo>
                  <a:pt x="2953791" y="179425"/>
                </a:lnTo>
                <a:lnTo>
                  <a:pt x="2985566" y="146011"/>
                </a:lnTo>
                <a:lnTo>
                  <a:pt x="3014129" y="99682"/>
                </a:lnTo>
                <a:lnTo>
                  <a:pt x="3031921" y="52400"/>
                </a:lnTo>
                <a:lnTo>
                  <a:pt x="3038449" y="28790"/>
                </a:lnTo>
                <a:lnTo>
                  <a:pt x="3044266" y="53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 txBox="1"/>
          <p:nvPr/>
        </p:nvSpPr>
        <p:spPr>
          <a:xfrm>
            <a:off x="311124" y="5019547"/>
            <a:ext cx="8410575" cy="9664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más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capas,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calcula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forma </a:t>
            </a:r>
            <a:r>
              <a:rPr sz="1800" spc="-10" dirty="0">
                <a:latin typeface="Times New Roman"/>
                <a:cs typeface="Times New Roman"/>
              </a:rPr>
              <a:t>equivalente!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2450">
              <a:latin typeface="Times New Roman"/>
              <a:cs typeface="Times New Roman"/>
            </a:endParaRPr>
          </a:p>
          <a:p>
            <a:pPr marL="548005" indent="-343535">
              <a:lnSpc>
                <a:spcPct val="100000"/>
              </a:lnSpc>
              <a:buFont typeface="Arial"/>
              <a:buChar char="•"/>
              <a:tabLst>
                <a:tab pos="548005" algn="l"/>
                <a:tab pos="548640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derivación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409" dirty="0">
                <a:latin typeface="Cambria Math"/>
                <a:cs typeface="Cambria Math"/>
              </a:rPr>
              <a:t>.</a:t>
            </a:r>
            <a:r>
              <a:rPr sz="2250" spc="615" baseline="27777" dirty="0">
                <a:latin typeface="Cambria Math"/>
                <a:cs typeface="Cambria Math"/>
              </a:rPr>
              <a:t>#</a:t>
            </a:r>
            <a:r>
              <a:rPr sz="2250" spc="104" baseline="27777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respeto</a:t>
            </a:r>
            <a:r>
              <a:rPr sz="2000" spc="-2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a</a:t>
            </a:r>
            <a:r>
              <a:rPr sz="2000" spc="-20" dirty="0">
                <a:latin typeface="Cambria Math"/>
                <a:cs typeface="Cambria Math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cada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peso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compleja.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Omitimos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detalles.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547095" y="4278883"/>
            <a:ext cx="21844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g-función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activación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6537691" y="4863592"/>
            <a:ext cx="8382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-85" dirty="0">
                <a:latin typeface="Cambria Math"/>
                <a:cs typeface="Cambria Math"/>
              </a:rPr>
              <a:t>(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6392276" y="4742179"/>
            <a:ext cx="26587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135" dirty="0">
                <a:latin typeface="Cambria Math"/>
                <a:cs typeface="Cambria Math"/>
              </a:rPr>
              <a:t>9</a:t>
            </a:r>
            <a:r>
              <a:rPr sz="1950" i="1" spc="202" baseline="29914" dirty="0">
                <a:latin typeface="Cambria Math"/>
                <a:cs typeface="Cambria Math"/>
              </a:rPr>
              <a:t>"</a:t>
            </a:r>
            <a:r>
              <a:rPr sz="1950" i="1" spc="277" baseline="29914" dirty="0">
                <a:latin typeface="Cambria Math"/>
                <a:cs typeface="Cambria Math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-entrada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Cambria Math"/>
                <a:cs typeface="Cambria Math"/>
              </a:rPr>
              <a:t>9</a:t>
            </a:r>
            <a:r>
              <a:rPr sz="1950" i="1" baseline="-17094" dirty="0">
                <a:latin typeface="Cambria Math"/>
                <a:cs typeface="Cambria Math"/>
              </a:rPr>
              <a:t>(</a:t>
            </a:r>
            <a:r>
              <a:rPr sz="1950" i="1" spc="375" baseline="-17094" dirty="0">
                <a:latin typeface="Cambria Math"/>
                <a:cs typeface="Cambria Math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3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v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5498851" y="4049190"/>
            <a:ext cx="1104265" cy="252095"/>
          </a:xfrm>
          <a:custGeom>
            <a:avLst/>
            <a:gdLst/>
            <a:ahLst/>
            <a:cxnLst/>
            <a:rect l="l" t="t" r="r" b="b"/>
            <a:pathLst>
              <a:path w="1104265" h="252095">
                <a:moveTo>
                  <a:pt x="1028217" y="32663"/>
                </a:moveTo>
                <a:lnTo>
                  <a:pt x="0" y="242595"/>
                </a:lnTo>
                <a:lnTo>
                  <a:pt x="1905" y="251927"/>
                </a:lnTo>
                <a:lnTo>
                  <a:pt x="1030122" y="41995"/>
                </a:lnTo>
                <a:lnTo>
                  <a:pt x="1028217" y="32663"/>
                </a:lnTo>
                <a:close/>
              </a:path>
              <a:path w="1104265" h="252095">
                <a:moveTo>
                  <a:pt x="1093581" y="30123"/>
                </a:moveTo>
                <a:lnTo>
                  <a:pt x="1040659" y="30123"/>
                </a:lnTo>
                <a:lnTo>
                  <a:pt x="1042565" y="39455"/>
                </a:lnTo>
                <a:lnTo>
                  <a:pt x="1030122" y="41995"/>
                </a:lnTo>
                <a:lnTo>
                  <a:pt x="1036791" y="74659"/>
                </a:lnTo>
                <a:lnTo>
                  <a:pt x="1093581" y="30123"/>
                </a:lnTo>
                <a:close/>
              </a:path>
              <a:path w="1104265" h="252095">
                <a:moveTo>
                  <a:pt x="1040659" y="30123"/>
                </a:moveTo>
                <a:lnTo>
                  <a:pt x="1028217" y="32663"/>
                </a:lnTo>
                <a:lnTo>
                  <a:pt x="1030122" y="41995"/>
                </a:lnTo>
                <a:lnTo>
                  <a:pt x="1042565" y="39455"/>
                </a:lnTo>
                <a:lnTo>
                  <a:pt x="1040659" y="30123"/>
                </a:lnTo>
                <a:close/>
              </a:path>
              <a:path w="1104265" h="252095">
                <a:moveTo>
                  <a:pt x="1021548" y="0"/>
                </a:moveTo>
                <a:lnTo>
                  <a:pt x="1028217" y="32663"/>
                </a:lnTo>
                <a:lnTo>
                  <a:pt x="1040659" y="30123"/>
                </a:lnTo>
                <a:lnTo>
                  <a:pt x="1093581" y="30123"/>
                </a:lnTo>
                <a:lnTo>
                  <a:pt x="1103829" y="22086"/>
                </a:lnTo>
                <a:lnTo>
                  <a:pt x="10215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736981" y="4250163"/>
            <a:ext cx="176530" cy="455930"/>
          </a:xfrm>
          <a:custGeom>
            <a:avLst/>
            <a:gdLst/>
            <a:ahLst/>
            <a:cxnLst/>
            <a:rect l="l" t="t" r="r" b="b"/>
            <a:pathLst>
              <a:path w="176529" h="455929">
                <a:moveTo>
                  <a:pt x="135739" y="70212"/>
                </a:moveTo>
                <a:lnTo>
                  <a:pt x="0" y="452450"/>
                </a:lnTo>
                <a:lnTo>
                  <a:pt x="8976" y="455637"/>
                </a:lnTo>
                <a:lnTo>
                  <a:pt x="144715" y="73400"/>
                </a:lnTo>
                <a:lnTo>
                  <a:pt x="135739" y="70212"/>
                </a:lnTo>
                <a:close/>
              </a:path>
              <a:path w="176529" h="455929">
                <a:moveTo>
                  <a:pt x="172893" y="58244"/>
                </a:moveTo>
                <a:lnTo>
                  <a:pt x="139989" y="58244"/>
                </a:lnTo>
                <a:lnTo>
                  <a:pt x="148965" y="61432"/>
                </a:lnTo>
                <a:lnTo>
                  <a:pt x="144715" y="73400"/>
                </a:lnTo>
                <a:lnTo>
                  <a:pt x="176131" y="84556"/>
                </a:lnTo>
                <a:lnTo>
                  <a:pt x="172893" y="58244"/>
                </a:lnTo>
                <a:close/>
              </a:path>
              <a:path w="176529" h="455929">
                <a:moveTo>
                  <a:pt x="139989" y="58244"/>
                </a:moveTo>
                <a:lnTo>
                  <a:pt x="135739" y="70212"/>
                </a:lnTo>
                <a:lnTo>
                  <a:pt x="144715" y="73400"/>
                </a:lnTo>
                <a:lnTo>
                  <a:pt x="148965" y="61432"/>
                </a:lnTo>
                <a:lnTo>
                  <a:pt x="139989" y="58244"/>
                </a:lnTo>
                <a:close/>
              </a:path>
              <a:path w="176529" h="455929">
                <a:moveTo>
                  <a:pt x="165727" y="0"/>
                </a:moveTo>
                <a:lnTo>
                  <a:pt x="104324" y="59056"/>
                </a:lnTo>
                <a:lnTo>
                  <a:pt x="135739" y="70212"/>
                </a:lnTo>
                <a:lnTo>
                  <a:pt x="139989" y="58244"/>
                </a:lnTo>
                <a:lnTo>
                  <a:pt x="172893" y="58244"/>
                </a:lnTo>
                <a:lnTo>
                  <a:pt x="1657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9" name="object 89"/>
          <p:cNvGrpSpPr/>
          <p:nvPr/>
        </p:nvGrpSpPr>
        <p:grpSpPr>
          <a:xfrm>
            <a:off x="215630" y="4824947"/>
            <a:ext cx="4813300" cy="656590"/>
            <a:chOff x="215630" y="4824947"/>
            <a:chExt cx="4813300" cy="656590"/>
          </a:xfrm>
        </p:grpSpPr>
        <p:sp>
          <p:nvSpPr>
            <p:cNvPr id="90" name="object 90"/>
            <p:cNvSpPr/>
            <p:nvPr/>
          </p:nvSpPr>
          <p:spPr>
            <a:xfrm>
              <a:off x="220393" y="4829709"/>
              <a:ext cx="4803775" cy="647065"/>
            </a:xfrm>
            <a:custGeom>
              <a:avLst/>
              <a:gdLst/>
              <a:ahLst/>
              <a:cxnLst/>
              <a:rect l="l" t="t" r="r" b="b"/>
              <a:pathLst>
                <a:path w="4803775" h="647064">
                  <a:moveTo>
                    <a:pt x="4695525" y="0"/>
                  </a:moveTo>
                  <a:lnTo>
                    <a:pt x="107796" y="0"/>
                  </a:lnTo>
                  <a:lnTo>
                    <a:pt x="65837" y="8471"/>
                  </a:lnTo>
                  <a:lnTo>
                    <a:pt x="31572" y="31572"/>
                  </a:lnTo>
                  <a:lnTo>
                    <a:pt x="8471" y="65837"/>
                  </a:lnTo>
                  <a:lnTo>
                    <a:pt x="0" y="107796"/>
                  </a:lnTo>
                  <a:lnTo>
                    <a:pt x="0" y="538971"/>
                  </a:lnTo>
                  <a:lnTo>
                    <a:pt x="8471" y="580931"/>
                  </a:lnTo>
                  <a:lnTo>
                    <a:pt x="31572" y="615195"/>
                  </a:lnTo>
                  <a:lnTo>
                    <a:pt x="65837" y="638296"/>
                  </a:lnTo>
                  <a:lnTo>
                    <a:pt x="107796" y="646767"/>
                  </a:lnTo>
                  <a:lnTo>
                    <a:pt x="4695525" y="646767"/>
                  </a:lnTo>
                  <a:lnTo>
                    <a:pt x="4737484" y="638296"/>
                  </a:lnTo>
                  <a:lnTo>
                    <a:pt x="4771748" y="615195"/>
                  </a:lnTo>
                  <a:lnTo>
                    <a:pt x="4794850" y="580931"/>
                  </a:lnTo>
                  <a:lnTo>
                    <a:pt x="4803321" y="538971"/>
                  </a:lnTo>
                  <a:lnTo>
                    <a:pt x="4803321" y="107796"/>
                  </a:lnTo>
                  <a:lnTo>
                    <a:pt x="4794850" y="65837"/>
                  </a:lnTo>
                  <a:lnTo>
                    <a:pt x="4771748" y="31572"/>
                  </a:lnTo>
                  <a:lnTo>
                    <a:pt x="4737484" y="8471"/>
                  </a:lnTo>
                  <a:lnTo>
                    <a:pt x="4695525" y="0"/>
                  </a:lnTo>
                  <a:close/>
                </a:path>
              </a:pathLst>
            </a:custGeom>
            <a:solidFill>
              <a:srgbClr val="FF0000">
                <a:alpha val="3411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20393" y="4829709"/>
              <a:ext cx="4803775" cy="647065"/>
            </a:xfrm>
            <a:custGeom>
              <a:avLst/>
              <a:gdLst/>
              <a:ahLst/>
              <a:cxnLst/>
              <a:rect l="l" t="t" r="r" b="b"/>
              <a:pathLst>
                <a:path w="4803775" h="647064">
                  <a:moveTo>
                    <a:pt x="0" y="107796"/>
                  </a:moveTo>
                  <a:lnTo>
                    <a:pt x="8471" y="65837"/>
                  </a:lnTo>
                  <a:lnTo>
                    <a:pt x="31572" y="31572"/>
                  </a:lnTo>
                  <a:lnTo>
                    <a:pt x="65837" y="8471"/>
                  </a:lnTo>
                  <a:lnTo>
                    <a:pt x="107796" y="0"/>
                  </a:lnTo>
                  <a:lnTo>
                    <a:pt x="4695526" y="0"/>
                  </a:lnTo>
                  <a:lnTo>
                    <a:pt x="4737485" y="8471"/>
                  </a:lnTo>
                  <a:lnTo>
                    <a:pt x="4771749" y="31572"/>
                  </a:lnTo>
                  <a:lnTo>
                    <a:pt x="4794850" y="65837"/>
                  </a:lnTo>
                  <a:lnTo>
                    <a:pt x="4803322" y="107796"/>
                  </a:lnTo>
                  <a:lnTo>
                    <a:pt x="4803322" y="538971"/>
                  </a:lnTo>
                  <a:lnTo>
                    <a:pt x="4794850" y="580930"/>
                  </a:lnTo>
                  <a:lnTo>
                    <a:pt x="4771749" y="615195"/>
                  </a:lnTo>
                  <a:lnTo>
                    <a:pt x="4737485" y="638296"/>
                  </a:lnTo>
                  <a:lnTo>
                    <a:pt x="4695526" y="646768"/>
                  </a:lnTo>
                  <a:lnTo>
                    <a:pt x="107796" y="646768"/>
                  </a:lnTo>
                  <a:lnTo>
                    <a:pt x="65837" y="638296"/>
                  </a:lnTo>
                  <a:lnTo>
                    <a:pt x="31572" y="615195"/>
                  </a:lnTo>
                  <a:lnTo>
                    <a:pt x="8471" y="580930"/>
                  </a:lnTo>
                  <a:lnTo>
                    <a:pt x="0" y="538971"/>
                  </a:lnTo>
                  <a:lnTo>
                    <a:pt x="0" y="10779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92" name="object 9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93" name="object 93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39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8" name="object 8"/>
          <p:cNvGrpSpPr/>
          <p:nvPr/>
        </p:nvGrpSpPr>
        <p:grpSpPr>
          <a:xfrm>
            <a:off x="425624" y="2832752"/>
            <a:ext cx="8092440" cy="2924175"/>
            <a:chOff x="425624" y="2832752"/>
            <a:chExt cx="8092440" cy="2924175"/>
          </a:xfrm>
        </p:grpSpPr>
        <p:sp>
          <p:nvSpPr>
            <p:cNvPr id="9" name="object 9"/>
            <p:cNvSpPr/>
            <p:nvPr/>
          </p:nvSpPr>
          <p:spPr>
            <a:xfrm>
              <a:off x="430387" y="2837515"/>
              <a:ext cx="8082915" cy="647065"/>
            </a:xfrm>
            <a:custGeom>
              <a:avLst/>
              <a:gdLst/>
              <a:ahLst/>
              <a:cxnLst/>
              <a:rect l="l" t="t" r="r" b="b"/>
              <a:pathLst>
                <a:path w="8082915" h="647064">
                  <a:moveTo>
                    <a:pt x="7974955" y="0"/>
                  </a:moveTo>
                  <a:lnTo>
                    <a:pt x="107796" y="0"/>
                  </a:lnTo>
                  <a:lnTo>
                    <a:pt x="65837" y="8471"/>
                  </a:lnTo>
                  <a:lnTo>
                    <a:pt x="31572" y="31573"/>
                  </a:lnTo>
                  <a:lnTo>
                    <a:pt x="8471" y="65838"/>
                  </a:lnTo>
                  <a:lnTo>
                    <a:pt x="0" y="107797"/>
                  </a:lnTo>
                  <a:lnTo>
                    <a:pt x="0" y="538971"/>
                  </a:lnTo>
                  <a:lnTo>
                    <a:pt x="8471" y="580930"/>
                  </a:lnTo>
                  <a:lnTo>
                    <a:pt x="31572" y="615195"/>
                  </a:lnTo>
                  <a:lnTo>
                    <a:pt x="65837" y="638297"/>
                  </a:lnTo>
                  <a:lnTo>
                    <a:pt x="107796" y="646769"/>
                  </a:lnTo>
                  <a:lnTo>
                    <a:pt x="7974955" y="646769"/>
                  </a:lnTo>
                  <a:lnTo>
                    <a:pt x="8016915" y="638297"/>
                  </a:lnTo>
                  <a:lnTo>
                    <a:pt x="8051180" y="615195"/>
                  </a:lnTo>
                  <a:lnTo>
                    <a:pt x="8074281" y="580930"/>
                  </a:lnTo>
                  <a:lnTo>
                    <a:pt x="8082753" y="538971"/>
                  </a:lnTo>
                  <a:lnTo>
                    <a:pt x="8082753" y="107797"/>
                  </a:lnTo>
                  <a:lnTo>
                    <a:pt x="8074281" y="65838"/>
                  </a:lnTo>
                  <a:lnTo>
                    <a:pt x="8051180" y="31573"/>
                  </a:lnTo>
                  <a:lnTo>
                    <a:pt x="8016915" y="8471"/>
                  </a:lnTo>
                  <a:lnTo>
                    <a:pt x="7974955" y="0"/>
                  </a:lnTo>
                  <a:close/>
                </a:path>
              </a:pathLst>
            </a:custGeom>
            <a:solidFill>
              <a:srgbClr val="FF0000">
                <a:alpha val="3411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430387" y="2837515"/>
              <a:ext cx="8082915" cy="647065"/>
            </a:xfrm>
            <a:custGeom>
              <a:avLst/>
              <a:gdLst/>
              <a:ahLst/>
              <a:cxnLst/>
              <a:rect l="l" t="t" r="r" b="b"/>
              <a:pathLst>
                <a:path w="8082915" h="647064">
                  <a:moveTo>
                    <a:pt x="0" y="107797"/>
                  </a:moveTo>
                  <a:lnTo>
                    <a:pt x="8471" y="65837"/>
                  </a:lnTo>
                  <a:lnTo>
                    <a:pt x="31572" y="31573"/>
                  </a:lnTo>
                  <a:lnTo>
                    <a:pt x="65837" y="8471"/>
                  </a:lnTo>
                  <a:lnTo>
                    <a:pt x="107796" y="0"/>
                  </a:lnTo>
                  <a:lnTo>
                    <a:pt x="7974956" y="0"/>
                  </a:lnTo>
                  <a:lnTo>
                    <a:pt x="8016915" y="8471"/>
                  </a:lnTo>
                  <a:lnTo>
                    <a:pt x="8051180" y="31573"/>
                  </a:lnTo>
                  <a:lnTo>
                    <a:pt x="8074281" y="65837"/>
                  </a:lnTo>
                  <a:lnTo>
                    <a:pt x="8082753" y="107797"/>
                  </a:lnTo>
                  <a:lnTo>
                    <a:pt x="8082753" y="538970"/>
                  </a:lnTo>
                  <a:lnTo>
                    <a:pt x="8074281" y="580930"/>
                  </a:lnTo>
                  <a:lnTo>
                    <a:pt x="8051180" y="615194"/>
                  </a:lnTo>
                  <a:lnTo>
                    <a:pt x="8016915" y="638296"/>
                  </a:lnTo>
                  <a:lnTo>
                    <a:pt x="7974956" y="646768"/>
                  </a:lnTo>
                  <a:lnTo>
                    <a:pt x="107796" y="646768"/>
                  </a:lnTo>
                  <a:lnTo>
                    <a:pt x="65837" y="638296"/>
                  </a:lnTo>
                  <a:lnTo>
                    <a:pt x="31572" y="615194"/>
                  </a:lnTo>
                  <a:lnTo>
                    <a:pt x="8471" y="580930"/>
                  </a:lnTo>
                  <a:lnTo>
                    <a:pt x="0" y="538970"/>
                  </a:lnTo>
                  <a:lnTo>
                    <a:pt x="0" y="10779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142754" y="3219983"/>
              <a:ext cx="4156075" cy="1436370"/>
            </a:xfrm>
            <a:custGeom>
              <a:avLst/>
              <a:gdLst/>
              <a:ahLst/>
              <a:cxnLst/>
              <a:rect l="l" t="t" r="r" b="b"/>
              <a:pathLst>
                <a:path w="4156075" h="1436370">
                  <a:moveTo>
                    <a:pt x="2078634" y="29959"/>
                  </a:moveTo>
                  <a:lnTo>
                    <a:pt x="2060676" y="0"/>
                  </a:lnTo>
                  <a:lnTo>
                    <a:pt x="76123" y="1190269"/>
                  </a:lnTo>
                  <a:lnTo>
                    <a:pt x="103441" y="1140574"/>
                  </a:lnTo>
                  <a:lnTo>
                    <a:pt x="89928" y="1114793"/>
                  </a:lnTo>
                  <a:lnTo>
                    <a:pt x="83261" y="1115402"/>
                  </a:lnTo>
                  <a:lnTo>
                    <a:pt x="77304" y="1118463"/>
                  </a:lnTo>
                  <a:lnTo>
                    <a:pt x="72834" y="1123759"/>
                  </a:lnTo>
                  <a:lnTo>
                    <a:pt x="0" y="1256296"/>
                  </a:lnTo>
                  <a:lnTo>
                    <a:pt x="160858" y="1254340"/>
                  </a:lnTo>
                  <a:lnTo>
                    <a:pt x="161721" y="1253451"/>
                  </a:lnTo>
                  <a:lnTo>
                    <a:pt x="168579" y="1246428"/>
                  </a:lnTo>
                  <a:lnTo>
                    <a:pt x="168351" y="1227137"/>
                  </a:lnTo>
                  <a:lnTo>
                    <a:pt x="160439" y="1219415"/>
                  </a:lnTo>
                  <a:lnTo>
                    <a:pt x="94094" y="1220228"/>
                  </a:lnTo>
                  <a:lnTo>
                    <a:pt x="2078634" y="29959"/>
                  </a:lnTo>
                  <a:close/>
                </a:path>
                <a:path w="4156075" h="1436370">
                  <a:moveTo>
                    <a:pt x="4155579" y="145275"/>
                  </a:moveTo>
                  <a:lnTo>
                    <a:pt x="4137583" y="115341"/>
                  </a:lnTo>
                  <a:lnTo>
                    <a:pt x="2051977" y="1369822"/>
                  </a:lnTo>
                  <a:lnTo>
                    <a:pt x="2079218" y="1320088"/>
                  </a:lnTo>
                  <a:lnTo>
                    <a:pt x="2065667" y="1294320"/>
                  </a:lnTo>
                  <a:lnTo>
                    <a:pt x="2059012" y="1294942"/>
                  </a:lnTo>
                  <a:lnTo>
                    <a:pt x="2053056" y="1298003"/>
                  </a:lnTo>
                  <a:lnTo>
                    <a:pt x="2048586" y="1303312"/>
                  </a:lnTo>
                  <a:lnTo>
                    <a:pt x="1975929" y="1435938"/>
                  </a:lnTo>
                  <a:lnTo>
                    <a:pt x="2136787" y="1433779"/>
                  </a:lnTo>
                  <a:lnTo>
                    <a:pt x="2137511" y="1433029"/>
                  </a:lnTo>
                  <a:lnTo>
                    <a:pt x="2144496" y="1425854"/>
                  </a:lnTo>
                  <a:lnTo>
                    <a:pt x="2144242" y="1406563"/>
                  </a:lnTo>
                  <a:lnTo>
                    <a:pt x="2136317" y="1398854"/>
                  </a:lnTo>
                  <a:lnTo>
                    <a:pt x="2069973" y="1399743"/>
                  </a:lnTo>
                  <a:lnTo>
                    <a:pt x="4155579" y="145275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24742" y="4407979"/>
              <a:ext cx="2956560" cy="949325"/>
            </a:xfrm>
            <a:custGeom>
              <a:avLst/>
              <a:gdLst/>
              <a:ahLst/>
              <a:cxnLst/>
              <a:rect l="l" t="t" r="r" b="b"/>
              <a:pathLst>
                <a:path w="2956560" h="949325">
                  <a:moveTo>
                    <a:pt x="2798281" y="0"/>
                  </a:moveTo>
                  <a:lnTo>
                    <a:pt x="158222" y="0"/>
                  </a:lnTo>
                  <a:lnTo>
                    <a:pt x="108211" y="8066"/>
                  </a:lnTo>
                  <a:lnTo>
                    <a:pt x="64778" y="30528"/>
                  </a:lnTo>
                  <a:lnTo>
                    <a:pt x="30527" y="64779"/>
                  </a:lnTo>
                  <a:lnTo>
                    <a:pt x="8066" y="108213"/>
                  </a:lnTo>
                  <a:lnTo>
                    <a:pt x="0" y="158224"/>
                  </a:lnTo>
                  <a:lnTo>
                    <a:pt x="0" y="791102"/>
                  </a:lnTo>
                  <a:lnTo>
                    <a:pt x="8066" y="841112"/>
                  </a:lnTo>
                  <a:lnTo>
                    <a:pt x="30527" y="884546"/>
                  </a:lnTo>
                  <a:lnTo>
                    <a:pt x="64778" y="918797"/>
                  </a:lnTo>
                  <a:lnTo>
                    <a:pt x="108211" y="941258"/>
                  </a:lnTo>
                  <a:lnTo>
                    <a:pt x="158222" y="949324"/>
                  </a:lnTo>
                  <a:lnTo>
                    <a:pt x="2798281" y="949324"/>
                  </a:lnTo>
                  <a:lnTo>
                    <a:pt x="2848292" y="941258"/>
                  </a:lnTo>
                  <a:lnTo>
                    <a:pt x="2891725" y="918797"/>
                  </a:lnTo>
                  <a:lnTo>
                    <a:pt x="2925976" y="884546"/>
                  </a:lnTo>
                  <a:lnTo>
                    <a:pt x="2948437" y="841112"/>
                  </a:lnTo>
                  <a:lnTo>
                    <a:pt x="2956504" y="791102"/>
                  </a:lnTo>
                  <a:lnTo>
                    <a:pt x="2956504" y="158224"/>
                  </a:lnTo>
                  <a:lnTo>
                    <a:pt x="2948437" y="108213"/>
                  </a:lnTo>
                  <a:lnTo>
                    <a:pt x="2925976" y="64779"/>
                  </a:lnTo>
                  <a:lnTo>
                    <a:pt x="2891725" y="30528"/>
                  </a:lnTo>
                  <a:lnTo>
                    <a:pt x="2848292" y="8066"/>
                  </a:lnTo>
                  <a:lnTo>
                    <a:pt x="2798281" y="0"/>
                  </a:lnTo>
                  <a:close/>
                </a:path>
              </a:pathLst>
            </a:custGeom>
            <a:solidFill>
              <a:srgbClr val="FF0000">
                <a:alpha val="3411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424742" y="4407979"/>
              <a:ext cx="2956560" cy="949325"/>
            </a:xfrm>
            <a:custGeom>
              <a:avLst/>
              <a:gdLst/>
              <a:ahLst/>
              <a:cxnLst/>
              <a:rect l="l" t="t" r="r" b="b"/>
              <a:pathLst>
                <a:path w="2956560" h="949325">
                  <a:moveTo>
                    <a:pt x="0" y="158223"/>
                  </a:moveTo>
                  <a:lnTo>
                    <a:pt x="8066" y="108212"/>
                  </a:lnTo>
                  <a:lnTo>
                    <a:pt x="30527" y="64778"/>
                  </a:lnTo>
                  <a:lnTo>
                    <a:pt x="64778" y="30527"/>
                  </a:lnTo>
                  <a:lnTo>
                    <a:pt x="108212" y="8066"/>
                  </a:lnTo>
                  <a:lnTo>
                    <a:pt x="158223" y="0"/>
                  </a:lnTo>
                  <a:lnTo>
                    <a:pt x="2798282" y="0"/>
                  </a:lnTo>
                  <a:lnTo>
                    <a:pt x="2848292" y="8066"/>
                  </a:lnTo>
                  <a:lnTo>
                    <a:pt x="2891726" y="30527"/>
                  </a:lnTo>
                  <a:lnTo>
                    <a:pt x="2925977" y="64778"/>
                  </a:lnTo>
                  <a:lnTo>
                    <a:pt x="2948438" y="108212"/>
                  </a:lnTo>
                  <a:lnTo>
                    <a:pt x="2956505" y="158223"/>
                  </a:lnTo>
                  <a:lnTo>
                    <a:pt x="2956505" y="791101"/>
                  </a:lnTo>
                  <a:lnTo>
                    <a:pt x="2948438" y="841112"/>
                  </a:lnTo>
                  <a:lnTo>
                    <a:pt x="2925977" y="884546"/>
                  </a:lnTo>
                  <a:lnTo>
                    <a:pt x="2891726" y="918797"/>
                  </a:lnTo>
                  <a:lnTo>
                    <a:pt x="2848292" y="941258"/>
                  </a:lnTo>
                  <a:lnTo>
                    <a:pt x="2798282" y="949325"/>
                  </a:lnTo>
                  <a:lnTo>
                    <a:pt x="158223" y="949325"/>
                  </a:lnTo>
                  <a:lnTo>
                    <a:pt x="108212" y="941258"/>
                  </a:lnTo>
                  <a:lnTo>
                    <a:pt x="64778" y="918797"/>
                  </a:lnTo>
                  <a:lnTo>
                    <a:pt x="30527" y="884546"/>
                  </a:lnTo>
                  <a:lnTo>
                    <a:pt x="8066" y="841112"/>
                  </a:lnTo>
                  <a:lnTo>
                    <a:pt x="0" y="791101"/>
                  </a:lnTo>
                  <a:lnTo>
                    <a:pt x="0" y="15822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517496" y="3977289"/>
              <a:ext cx="692150" cy="319405"/>
            </a:xfrm>
            <a:custGeom>
              <a:avLst/>
              <a:gdLst/>
              <a:ahLst/>
              <a:cxnLst/>
              <a:rect l="l" t="t" r="r" b="b"/>
              <a:pathLst>
                <a:path w="692150" h="319404">
                  <a:moveTo>
                    <a:pt x="0" y="159543"/>
                  </a:moveTo>
                  <a:lnTo>
                    <a:pt x="21651" y="103873"/>
                  </a:lnTo>
                  <a:lnTo>
                    <a:pt x="81392" y="56751"/>
                  </a:lnTo>
                  <a:lnTo>
                    <a:pt x="123103" y="37522"/>
                  </a:lnTo>
                  <a:lnTo>
                    <a:pt x="171404" y="21782"/>
                  </a:lnTo>
                  <a:lnTo>
                    <a:pt x="225318" y="9981"/>
                  </a:lnTo>
                  <a:lnTo>
                    <a:pt x="283867" y="2570"/>
                  </a:lnTo>
                  <a:lnTo>
                    <a:pt x="346075" y="0"/>
                  </a:lnTo>
                  <a:lnTo>
                    <a:pt x="408282" y="2570"/>
                  </a:lnTo>
                  <a:lnTo>
                    <a:pt x="466831" y="9981"/>
                  </a:lnTo>
                  <a:lnTo>
                    <a:pt x="520745" y="21782"/>
                  </a:lnTo>
                  <a:lnTo>
                    <a:pt x="569046" y="37522"/>
                  </a:lnTo>
                  <a:lnTo>
                    <a:pt x="610757" y="56751"/>
                  </a:lnTo>
                  <a:lnTo>
                    <a:pt x="644900" y="79018"/>
                  </a:lnTo>
                  <a:lnTo>
                    <a:pt x="686574" y="130865"/>
                  </a:lnTo>
                  <a:lnTo>
                    <a:pt x="692150" y="159543"/>
                  </a:lnTo>
                  <a:lnTo>
                    <a:pt x="686574" y="188221"/>
                  </a:lnTo>
                  <a:lnTo>
                    <a:pt x="644900" y="240068"/>
                  </a:lnTo>
                  <a:lnTo>
                    <a:pt x="610757" y="262335"/>
                  </a:lnTo>
                  <a:lnTo>
                    <a:pt x="569046" y="281564"/>
                  </a:lnTo>
                  <a:lnTo>
                    <a:pt x="520745" y="297304"/>
                  </a:lnTo>
                  <a:lnTo>
                    <a:pt x="466831" y="309105"/>
                  </a:lnTo>
                  <a:lnTo>
                    <a:pt x="408282" y="316516"/>
                  </a:lnTo>
                  <a:lnTo>
                    <a:pt x="346075" y="319087"/>
                  </a:lnTo>
                  <a:lnTo>
                    <a:pt x="283867" y="316516"/>
                  </a:lnTo>
                  <a:lnTo>
                    <a:pt x="225318" y="309105"/>
                  </a:lnTo>
                  <a:lnTo>
                    <a:pt x="171404" y="297304"/>
                  </a:lnTo>
                  <a:lnTo>
                    <a:pt x="123103" y="281564"/>
                  </a:lnTo>
                  <a:lnTo>
                    <a:pt x="81392" y="262335"/>
                  </a:lnTo>
                  <a:lnTo>
                    <a:pt x="47249" y="240068"/>
                  </a:lnTo>
                  <a:lnTo>
                    <a:pt x="5575" y="188221"/>
                  </a:lnTo>
                  <a:lnTo>
                    <a:pt x="0" y="15954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261889" y="4158951"/>
              <a:ext cx="1187450" cy="14604"/>
            </a:xfrm>
            <a:custGeom>
              <a:avLst/>
              <a:gdLst/>
              <a:ahLst/>
              <a:cxnLst/>
              <a:rect l="l" t="t" r="r" b="b"/>
              <a:pathLst>
                <a:path w="1187450" h="14604">
                  <a:moveTo>
                    <a:pt x="0" y="14450"/>
                  </a:moveTo>
                  <a:lnTo>
                    <a:pt x="11870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80811" y="5602557"/>
              <a:ext cx="1216025" cy="13970"/>
            </a:xfrm>
            <a:custGeom>
              <a:avLst/>
              <a:gdLst/>
              <a:ahLst/>
              <a:cxnLst/>
              <a:rect l="l" t="t" r="r" b="b"/>
              <a:pathLst>
                <a:path w="1216025" h="13970">
                  <a:moveTo>
                    <a:pt x="0" y="13459"/>
                  </a:moveTo>
                  <a:lnTo>
                    <a:pt x="1216024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538361" y="5434460"/>
              <a:ext cx="692150" cy="317500"/>
            </a:xfrm>
            <a:custGeom>
              <a:avLst/>
              <a:gdLst/>
              <a:ahLst/>
              <a:cxnLst/>
              <a:rect l="l" t="t" r="r" b="b"/>
              <a:pathLst>
                <a:path w="692150" h="317500">
                  <a:moveTo>
                    <a:pt x="0" y="158750"/>
                  </a:moveTo>
                  <a:lnTo>
                    <a:pt x="21651" y="103356"/>
                  </a:lnTo>
                  <a:lnTo>
                    <a:pt x="81392" y="56469"/>
                  </a:lnTo>
                  <a:lnTo>
                    <a:pt x="123103" y="37336"/>
                  </a:lnTo>
                  <a:lnTo>
                    <a:pt x="171404" y="21674"/>
                  </a:lnTo>
                  <a:lnTo>
                    <a:pt x="225318" y="9931"/>
                  </a:lnTo>
                  <a:lnTo>
                    <a:pt x="283867" y="2557"/>
                  </a:lnTo>
                  <a:lnTo>
                    <a:pt x="346075" y="0"/>
                  </a:lnTo>
                  <a:lnTo>
                    <a:pt x="408282" y="2557"/>
                  </a:lnTo>
                  <a:lnTo>
                    <a:pt x="466831" y="9931"/>
                  </a:lnTo>
                  <a:lnTo>
                    <a:pt x="520745" y="21674"/>
                  </a:lnTo>
                  <a:lnTo>
                    <a:pt x="569046" y="37336"/>
                  </a:lnTo>
                  <a:lnTo>
                    <a:pt x="610757" y="56469"/>
                  </a:lnTo>
                  <a:lnTo>
                    <a:pt x="644900" y="78625"/>
                  </a:lnTo>
                  <a:lnTo>
                    <a:pt x="686574" y="130214"/>
                  </a:lnTo>
                  <a:lnTo>
                    <a:pt x="692150" y="158750"/>
                  </a:lnTo>
                  <a:lnTo>
                    <a:pt x="686574" y="187285"/>
                  </a:lnTo>
                  <a:lnTo>
                    <a:pt x="644900" y="238874"/>
                  </a:lnTo>
                  <a:lnTo>
                    <a:pt x="610757" y="261030"/>
                  </a:lnTo>
                  <a:lnTo>
                    <a:pt x="569046" y="280163"/>
                  </a:lnTo>
                  <a:lnTo>
                    <a:pt x="520745" y="295825"/>
                  </a:lnTo>
                  <a:lnTo>
                    <a:pt x="466831" y="307568"/>
                  </a:lnTo>
                  <a:lnTo>
                    <a:pt x="408282" y="314942"/>
                  </a:lnTo>
                  <a:lnTo>
                    <a:pt x="346075" y="317500"/>
                  </a:lnTo>
                  <a:lnTo>
                    <a:pt x="283867" y="314942"/>
                  </a:lnTo>
                  <a:lnTo>
                    <a:pt x="225318" y="307568"/>
                  </a:lnTo>
                  <a:lnTo>
                    <a:pt x="171404" y="295825"/>
                  </a:lnTo>
                  <a:lnTo>
                    <a:pt x="123103" y="280163"/>
                  </a:lnTo>
                  <a:lnTo>
                    <a:pt x="81392" y="261030"/>
                  </a:lnTo>
                  <a:lnTo>
                    <a:pt x="47249" y="238874"/>
                  </a:lnTo>
                  <a:lnTo>
                    <a:pt x="5575" y="187285"/>
                  </a:lnTo>
                  <a:lnTo>
                    <a:pt x="0" y="1587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276348" y="1645411"/>
            <a:ext cx="29845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Derivando,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se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obtiene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25" dirty="0">
                <a:latin typeface="Times New Roman"/>
                <a:cs typeface="Times New Roman"/>
              </a:rPr>
              <a:t>la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324349" y="1669902"/>
            <a:ext cx="3332479" cy="368300"/>
          </a:xfrm>
          <a:prstGeom prst="rect">
            <a:avLst/>
          </a:prstGeom>
          <a:solidFill>
            <a:srgbClr val="FFFF00"/>
          </a:solidFill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2785"/>
              </a:lnSpc>
            </a:pPr>
            <a:r>
              <a:rPr sz="2400" b="1" dirty="0">
                <a:latin typeface="Times New Roman"/>
                <a:cs typeface="Times New Roman"/>
              </a:rPr>
              <a:t>Regla</a:t>
            </a:r>
            <a:r>
              <a:rPr sz="2400" b="1" spc="-10" dirty="0">
                <a:latin typeface="Times New Roman"/>
                <a:cs typeface="Times New Roman"/>
              </a:rPr>
              <a:t> </a:t>
            </a:r>
            <a:r>
              <a:rPr sz="2400" b="1" dirty="0">
                <a:latin typeface="Times New Roman"/>
                <a:cs typeface="Times New Roman"/>
              </a:rPr>
              <a:t>Delta</a:t>
            </a:r>
            <a:r>
              <a:rPr sz="2400" b="1" spc="-10" dirty="0">
                <a:latin typeface="Times New Roman"/>
                <a:cs typeface="Times New Roman"/>
              </a:rPr>
              <a:t> Generalizada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720010" y="1645411"/>
            <a:ext cx="22396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para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modificar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25" dirty="0">
                <a:latin typeface="Times New Roman"/>
                <a:cs typeface="Times New Roman"/>
              </a:rPr>
              <a:t>los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title"/>
          </p:nvPr>
        </p:nvSpPr>
        <p:spPr>
          <a:xfrm>
            <a:off x="2223293" y="362203"/>
            <a:ext cx="469773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Regla</a:t>
            </a:r>
            <a:r>
              <a:rPr spc="-3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actualización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10" dirty="0"/>
              <a:t>pesos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82010" y="4083198"/>
            <a:ext cx="671830" cy="317500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1016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8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96297" y="5529069"/>
            <a:ext cx="671830" cy="317500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889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7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u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68700" y="4745228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697836" y="4175252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73538" y="4047235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27" name="object 27"/>
          <p:cNvGrpSpPr/>
          <p:nvPr/>
        </p:nvGrpSpPr>
        <p:grpSpPr>
          <a:xfrm>
            <a:off x="7708348" y="4109843"/>
            <a:ext cx="1276350" cy="1362075"/>
            <a:chOff x="7708348" y="4109843"/>
            <a:chExt cx="1276350" cy="1362075"/>
          </a:xfrm>
        </p:grpSpPr>
        <p:sp>
          <p:nvSpPr>
            <p:cNvPr id="28" name="object 28"/>
            <p:cNvSpPr/>
            <p:nvPr/>
          </p:nvSpPr>
          <p:spPr>
            <a:xfrm>
              <a:off x="7736922" y="5149655"/>
              <a:ext cx="692150" cy="317500"/>
            </a:xfrm>
            <a:custGeom>
              <a:avLst/>
              <a:gdLst/>
              <a:ahLst/>
              <a:cxnLst/>
              <a:rect l="l" t="t" r="r" b="b"/>
              <a:pathLst>
                <a:path w="692150" h="317500">
                  <a:moveTo>
                    <a:pt x="0" y="158750"/>
                  </a:moveTo>
                  <a:lnTo>
                    <a:pt x="21651" y="103356"/>
                  </a:lnTo>
                  <a:lnTo>
                    <a:pt x="81392" y="56469"/>
                  </a:lnTo>
                  <a:lnTo>
                    <a:pt x="123103" y="37336"/>
                  </a:lnTo>
                  <a:lnTo>
                    <a:pt x="171404" y="21674"/>
                  </a:lnTo>
                  <a:lnTo>
                    <a:pt x="225318" y="9931"/>
                  </a:lnTo>
                  <a:lnTo>
                    <a:pt x="283867" y="2557"/>
                  </a:lnTo>
                  <a:lnTo>
                    <a:pt x="346075" y="0"/>
                  </a:lnTo>
                  <a:lnTo>
                    <a:pt x="408282" y="2557"/>
                  </a:lnTo>
                  <a:lnTo>
                    <a:pt x="466831" y="9931"/>
                  </a:lnTo>
                  <a:lnTo>
                    <a:pt x="520745" y="21674"/>
                  </a:lnTo>
                  <a:lnTo>
                    <a:pt x="569046" y="37336"/>
                  </a:lnTo>
                  <a:lnTo>
                    <a:pt x="610757" y="56469"/>
                  </a:lnTo>
                  <a:lnTo>
                    <a:pt x="644900" y="78625"/>
                  </a:lnTo>
                  <a:lnTo>
                    <a:pt x="686574" y="130214"/>
                  </a:lnTo>
                  <a:lnTo>
                    <a:pt x="692150" y="158750"/>
                  </a:lnTo>
                  <a:lnTo>
                    <a:pt x="686574" y="187285"/>
                  </a:lnTo>
                  <a:lnTo>
                    <a:pt x="644900" y="238874"/>
                  </a:lnTo>
                  <a:lnTo>
                    <a:pt x="610757" y="261030"/>
                  </a:lnTo>
                  <a:lnTo>
                    <a:pt x="569046" y="280163"/>
                  </a:lnTo>
                  <a:lnTo>
                    <a:pt x="520745" y="295825"/>
                  </a:lnTo>
                  <a:lnTo>
                    <a:pt x="466831" y="307568"/>
                  </a:lnTo>
                  <a:lnTo>
                    <a:pt x="408282" y="314942"/>
                  </a:lnTo>
                  <a:lnTo>
                    <a:pt x="346075" y="317500"/>
                  </a:lnTo>
                  <a:lnTo>
                    <a:pt x="283867" y="314942"/>
                  </a:lnTo>
                  <a:lnTo>
                    <a:pt x="225318" y="307568"/>
                  </a:lnTo>
                  <a:lnTo>
                    <a:pt x="171404" y="295825"/>
                  </a:lnTo>
                  <a:lnTo>
                    <a:pt x="123103" y="280163"/>
                  </a:lnTo>
                  <a:lnTo>
                    <a:pt x="81392" y="261030"/>
                  </a:lnTo>
                  <a:lnTo>
                    <a:pt x="47249" y="238874"/>
                  </a:lnTo>
                  <a:lnTo>
                    <a:pt x="5575" y="187285"/>
                  </a:lnTo>
                  <a:lnTo>
                    <a:pt x="0" y="1587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29072" y="5308405"/>
              <a:ext cx="551180" cy="0"/>
            </a:xfrm>
            <a:custGeom>
              <a:avLst/>
              <a:gdLst/>
              <a:ahLst/>
              <a:cxnLst/>
              <a:rect l="l" t="t" r="r" b="b"/>
              <a:pathLst>
                <a:path w="551179">
                  <a:moveTo>
                    <a:pt x="0" y="0"/>
                  </a:moveTo>
                  <a:lnTo>
                    <a:pt x="550863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7713111" y="4114605"/>
              <a:ext cx="692150" cy="319405"/>
            </a:xfrm>
            <a:custGeom>
              <a:avLst/>
              <a:gdLst/>
              <a:ahLst/>
              <a:cxnLst/>
              <a:rect l="l" t="t" r="r" b="b"/>
              <a:pathLst>
                <a:path w="692150" h="319404">
                  <a:moveTo>
                    <a:pt x="0" y="159544"/>
                  </a:moveTo>
                  <a:lnTo>
                    <a:pt x="21651" y="103873"/>
                  </a:lnTo>
                  <a:lnTo>
                    <a:pt x="81392" y="56751"/>
                  </a:lnTo>
                  <a:lnTo>
                    <a:pt x="123103" y="37522"/>
                  </a:lnTo>
                  <a:lnTo>
                    <a:pt x="171404" y="21782"/>
                  </a:lnTo>
                  <a:lnTo>
                    <a:pt x="225318" y="9981"/>
                  </a:lnTo>
                  <a:lnTo>
                    <a:pt x="283867" y="2570"/>
                  </a:lnTo>
                  <a:lnTo>
                    <a:pt x="346075" y="0"/>
                  </a:lnTo>
                  <a:lnTo>
                    <a:pt x="408282" y="2570"/>
                  </a:lnTo>
                  <a:lnTo>
                    <a:pt x="466831" y="9981"/>
                  </a:lnTo>
                  <a:lnTo>
                    <a:pt x="520745" y="21782"/>
                  </a:lnTo>
                  <a:lnTo>
                    <a:pt x="569046" y="37522"/>
                  </a:lnTo>
                  <a:lnTo>
                    <a:pt x="610757" y="56751"/>
                  </a:lnTo>
                  <a:lnTo>
                    <a:pt x="644900" y="79019"/>
                  </a:lnTo>
                  <a:lnTo>
                    <a:pt x="686574" y="130865"/>
                  </a:lnTo>
                  <a:lnTo>
                    <a:pt x="692150" y="159544"/>
                  </a:lnTo>
                  <a:lnTo>
                    <a:pt x="686574" y="188222"/>
                  </a:lnTo>
                  <a:lnTo>
                    <a:pt x="644900" y="240068"/>
                  </a:lnTo>
                  <a:lnTo>
                    <a:pt x="610757" y="262336"/>
                  </a:lnTo>
                  <a:lnTo>
                    <a:pt x="569046" y="281565"/>
                  </a:lnTo>
                  <a:lnTo>
                    <a:pt x="520745" y="297305"/>
                  </a:lnTo>
                  <a:lnTo>
                    <a:pt x="466831" y="309106"/>
                  </a:lnTo>
                  <a:lnTo>
                    <a:pt x="408282" y="316517"/>
                  </a:lnTo>
                  <a:lnTo>
                    <a:pt x="346075" y="319088"/>
                  </a:lnTo>
                  <a:lnTo>
                    <a:pt x="283867" y="316517"/>
                  </a:lnTo>
                  <a:lnTo>
                    <a:pt x="225318" y="309106"/>
                  </a:lnTo>
                  <a:lnTo>
                    <a:pt x="171404" y="297305"/>
                  </a:lnTo>
                  <a:lnTo>
                    <a:pt x="123103" y="281565"/>
                  </a:lnTo>
                  <a:lnTo>
                    <a:pt x="81392" y="262336"/>
                  </a:lnTo>
                  <a:lnTo>
                    <a:pt x="47249" y="240068"/>
                  </a:lnTo>
                  <a:lnTo>
                    <a:pt x="5575" y="188222"/>
                  </a:lnTo>
                  <a:lnTo>
                    <a:pt x="0" y="15954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405261" y="4263830"/>
              <a:ext cx="551180" cy="0"/>
            </a:xfrm>
            <a:custGeom>
              <a:avLst/>
              <a:gdLst/>
              <a:ahLst/>
              <a:cxnLst/>
              <a:rect l="l" t="t" r="r" b="b"/>
              <a:pathLst>
                <a:path w="551179">
                  <a:moveTo>
                    <a:pt x="0" y="0"/>
                  </a:moveTo>
                  <a:lnTo>
                    <a:pt x="55086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7928374" y="4586732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8749112" y="3934459"/>
            <a:ext cx="254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y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782451" y="4973828"/>
            <a:ext cx="2203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y</a:t>
            </a:r>
            <a:r>
              <a:rPr sz="1800" i="1" spc="-37" baseline="-13888" dirty="0">
                <a:latin typeface="Times New Roman"/>
                <a:cs typeface="Times New Roman"/>
              </a:rPr>
              <a:t>j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971237" y="4083811"/>
            <a:ext cx="153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8098237" y="4199635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7990287" y="5132323"/>
            <a:ext cx="153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8117287" y="5248147"/>
            <a:ext cx="679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j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326712" y="5110988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1378986" y="4024628"/>
            <a:ext cx="3825875" cy="1747520"/>
            <a:chOff x="1378986" y="4024628"/>
            <a:chExt cx="3825875" cy="1747520"/>
          </a:xfrm>
        </p:grpSpPr>
        <p:sp>
          <p:nvSpPr>
            <p:cNvPr id="41" name="object 41"/>
            <p:cNvSpPr/>
            <p:nvPr/>
          </p:nvSpPr>
          <p:spPr>
            <a:xfrm>
              <a:off x="1450422" y="4221261"/>
              <a:ext cx="1100455" cy="3175"/>
            </a:xfrm>
            <a:custGeom>
              <a:avLst/>
              <a:gdLst/>
              <a:ahLst/>
              <a:cxnLst/>
              <a:rect l="l" t="t" r="r" b="b"/>
              <a:pathLst>
                <a:path w="1100455" h="3175">
                  <a:moveTo>
                    <a:pt x="0" y="2880"/>
                  </a:moveTo>
                  <a:lnTo>
                    <a:pt x="1100267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383748" y="4318076"/>
              <a:ext cx="1208405" cy="522605"/>
            </a:xfrm>
            <a:custGeom>
              <a:avLst/>
              <a:gdLst/>
              <a:ahLst/>
              <a:cxnLst/>
              <a:rect l="l" t="t" r="r" b="b"/>
              <a:pathLst>
                <a:path w="1208405" h="522604">
                  <a:moveTo>
                    <a:pt x="0" y="0"/>
                  </a:moveTo>
                  <a:lnTo>
                    <a:pt x="1208090" y="522119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471058" y="4241121"/>
              <a:ext cx="1113155" cy="1316990"/>
            </a:xfrm>
            <a:custGeom>
              <a:avLst/>
              <a:gdLst/>
              <a:ahLst/>
              <a:cxnLst/>
              <a:rect l="l" t="t" r="r" b="b"/>
              <a:pathLst>
                <a:path w="1113155" h="1316989">
                  <a:moveTo>
                    <a:pt x="0" y="1316523"/>
                  </a:moveTo>
                  <a:lnTo>
                    <a:pt x="1112837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560214" y="4029391"/>
              <a:ext cx="692150" cy="319405"/>
            </a:xfrm>
            <a:custGeom>
              <a:avLst/>
              <a:gdLst/>
              <a:ahLst/>
              <a:cxnLst/>
              <a:rect l="l" t="t" r="r" b="b"/>
              <a:pathLst>
                <a:path w="692150" h="319404">
                  <a:moveTo>
                    <a:pt x="0" y="159544"/>
                  </a:moveTo>
                  <a:lnTo>
                    <a:pt x="21651" y="103873"/>
                  </a:lnTo>
                  <a:lnTo>
                    <a:pt x="81392" y="56751"/>
                  </a:lnTo>
                  <a:lnTo>
                    <a:pt x="123103" y="37522"/>
                  </a:lnTo>
                  <a:lnTo>
                    <a:pt x="171404" y="21782"/>
                  </a:lnTo>
                  <a:lnTo>
                    <a:pt x="225318" y="9981"/>
                  </a:lnTo>
                  <a:lnTo>
                    <a:pt x="283867" y="2570"/>
                  </a:lnTo>
                  <a:lnTo>
                    <a:pt x="346075" y="0"/>
                  </a:lnTo>
                  <a:lnTo>
                    <a:pt x="408282" y="2570"/>
                  </a:lnTo>
                  <a:lnTo>
                    <a:pt x="466831" y="9981"/>
                  </a:lnTo>
                  <a:lnTo>
                    <a:pt x="520745" y="21782"/>
                  </a:lnTo>
                  <a:lnTo>
                    <a:pt x="569046" y="37522"/>
                  </a:lnTo>
                  <a:lnTo>
                    <a:pt x="610757" y="56751"/>
                  </a:lnTo>
                  <a:lnTo>
                    <a:pt x="644900" y="79019"/>
                  </a:lnTo>
                  <a:lnTo>
                    <a:pt x="686574" y="130865"/>
                  </a:lnTo>
                  <a:lnTo>
                    <a:pt x="692150" y="159544"/>
                  </a:lnTo>
                  <a:lnTo>
                    <a:pt x="686574" y="188222"/>
                  </a:lnTo>
                  <a:lnTo>
                    <a:pt x="644900" y="240068"/>
                  </a:lnTo>
                  <a:lnTo>
                    <a:pt x="610757" y="262336"/>
                  </a:lnTo>
                  <a:lnTo>
                    <a:pt x="569046" y="281565"/>
                  </a:lnTo>
                  <a:lnTo>
                    <a:pt x="520745" y="297305"/>
                  </a:lnTo>
                  <a:lnTo>
                    <a:pt x="466831" y="309106"/>
                  </a:lnTo>
                  <a:lnTo>
                    <a:pt x="408282" y="316517"/>
                  </a:lnTo>
                  <a:lnTo>
                    <a:pt x="346075" y="319088"/>
                  </a:lnTo>
                  <a:lnTo>
                    <a:pt x="283867" y="316517"/>
                  </a:lnTo>
                  <a:lnTo>
                    <a:pt x="225318" y="309106"/>
                  </a:lnTo>
                  <a:lnTo>
                    <a:pt x="171404" y="297305"/>
                  </a:lnTo>
                  <a:lnTo>
                    <a:pt x="123103" y="281565"/>
                  </a:lnTo>
                  <a:lnTo>
                    <a:pt x="81392" y="262336"/>
                  </a:lnTo>
                  <a:lnTo>
                    <a:pt x="47249" y="240068"/>
                  </a:lnTo>
                  <a:lnTo>
                    <a:pt x="5575" y="188222"/>
                  </a:lnTo>
                  <a:lnTo>
                    <a:pt x="0" y="15954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450422" y="5617763"/>
              <a:ext cx="1155700" cy="33655"/>
            </a:xfrm>
            <a:custGeom>
              <a:avLst/>
              <a:gdLst/>
              <a:ahLst/>
              <a:cxnLst/>
              <a:rect l="l" t="t" r="r" b="b"/>
              <a:pathLst>
                <a:path w="1155700" h="33654">
                  <a:moveTo>
                    <a:pt x="0" y="33646"/>
                  </a:moveTo>
                  <a:lnTo>
                    <a:pt x="1155705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580853" y="5449653"/>
              <a:ext cx="692150" cy="317500"/>
            </a:xfrm>
            <a:custGeom>
              <a:avLst/>
              <a:gdLst/>
              <a:ahLst/>
              <a:cxnLst/>
              <a:rect l="l" t="t" r="r" b="b"/>
              <a:pathLst>
                <a:path w="692150" h="317500">
                  <a:moveTo>
                    <a:pt x="0" y="158750"/>
                  </a:moveTo>
                  <a:lnTo>
                    <a:pt x="21651" y="103356"/>
                  </a:lnTo>
                  <a:lnTo>
                    <a:pt x="81392" y="56469"/>
                  </a:lnTo>
                  <a:lnTo>
                    <a:pt x="123103" y="37336"/>
                  </a:lnTo>
                  <a:lnTo>
                    <a:pt x="171404" y="21674"/>
                  </a:lnTo>
                  <a:lnTo>
                    <a:pt x="225318" y="9931"/>
                  </a:lnTo>
                  <a:lnTo>
                    <a:pt x="283867" y="2557"/>
                  </a:lnTo>
                  <a:lnTo>
                    <a:pt x="346075" y="0"/>
                  </a:lnTo>
                  <a:lnTo>
                    <a:pt x="408282" y="2557"/>
                  </a:lnTo>
                  <a:lnTo>
                    <a:pt x="466831" y="9931"/>
                  </a:lnTo>
                  <a:lnTo>
                    <a:pt x="520745" y="21674"/>
                  </a:lnTo>
                  <a:lnTo>
                    <a:pt x="569046" y="37336"/>
                  </a:lnTo>
                  <a:lnTo>
                    <a:pt x="610757" y="56469"/>
                  </a:lnTo>
                  <a:lnTo>
                    <a:pt x="644900" y="78625"/>
                  </a:lnTo>
                  <a:lnTo>
                    <a:pt x="686574" y="130214"/>
                  </a:lnTo>
                  <a:lnTo>
                    <a:pt x="692150" y="158750"/>
                  </a:lnTo>
                  <a:lnTo>
                    <a:pt x="686574" y="187285"/>
                  </a:lnTo>
                  <a:lnTo>
                    <a:pt x="644900" y="238874"/>
                  </a:lnTo>
                  <a:lnTo>
                    <a:pt x="610757" y="261030"/>
                  </a:lnTo>
                  <a:lnTo>
                    <a:pt x="569046" y="280163"/>
                  </a:lnTo>
                  <a:lnTo>
                    <a:pt x="520745" y="295825"/>
                  </a:lnTo>
                  <a:lnTo>
                    <a:pt x="466831" y="307568"/>
                  </a:lnTo>
                  <a:lnTo>
                    <a:pt x="408282" y="314942"/>
                  </a:lnTo>
                  <a:lnTo>
                    <a:pt x="346075" y="317500"/>
                  </a:lnTo>
                  <a:lnTo>
                    <a:pt x="283867" y="314942"/>
                  </a:lnTo>
                  <a:lnTo>
                    <a:pt x="225318" y="307568"/>
                  </a:lnTo>
                  <a:lnTo>
                    <a:pt x="171404" y="295825"/>
                  </a:lnTo>
                  <a:lnTo>
                    <a:pt x="123103" y="280163"/>
                  </a:lnTo>
                  <a:lnTo>
                    <a:pt x="81392" y="261030"/>
                  </a:lnTo>
                  <a:lnTo>
                    <a:pt x="47249" y="238874"/>
                  </a:lnTo>
                  <a:lnTo>
                    <a:pt x="5575" y="187285"/>
                  </a:lnTo>
                  <a:lnTo>
                    <a:pt x="0" y="1587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496836" y="4663271"/>
              <a:ext cx="690880" cy="368300"/>
            </a:xfrm>
            <a:custGeom>
              <a:avLst/>
              <a:gdLst/>
              <a:ahLst/>
              <a:cxnLst/>
              <a:rect l="l" t="t" r="r" b="b"/>
              <a:pathLst>
                <a:path w="690879" h="368300">
                  <a:moveTo>
                    <a:pt x="0" y="183969"/>
                  </a:moveTo>
                  <a:lnTo>
                    <a:pt x="21601" y="119776"/>
                  </a:lnTo>
                  <a:lnTo>
                    <a:pt x="47140" y="91116"/>
                  </a:lnTo>
                  <a:lnTo>
                    <a:pt x="81205" y="65440"/>
                  </a:lnTo>
                  <a:lnTo>
                    <a:pt x="122820" y="43267"/>
                  </a:lnTo>
                  <a:lnTo>
                    <a:pt x="171011" y="25117"/>
                  </a:lnTo>
                  <a:lnTo>
                    <a:pt x="224801" y="11509"/>
                  </a:lnTo>
                  <a:lnTo>
                    <a:pt x="283216" y="2963"/>
                  </a:lnTo>
                  <a:lnTo>
                    <a:pt x="345281" y="0"/>
                  </a:lnTo>
                  <a:lnTo>
                    <a:pt x="407345" y="2963"/>
                  </a:lnTo>
                  <a:lnTo>
                    <a:pt x="465760" y="11509"/>
                  </a:lnTo>
                  <a:lnTo>
                    <a:pt x="519550" y="25117"/>
                  </a:lnTo>
                  <a:lnTo>
                    <a:pt x="567741" y="43267"/>
                  </a:lnTo>
                  <a:lnTo>
                    <a:pt x="609356" y="65440"/>
                  </a:lnTo>
                  <a:lnTo>
                    <a:pt x="643421" y="91116"/>
                  </a:lnTo>
                  <a:lnTo>
                    <a:pt x="668960" y="119776"/>
                  </a:lnTo>
                  <a:lnTo>
                    <a:pt x="690562" y="183969"/>
                  </a:lnTo>
                  <a:lnTo>
                    <a:pt x="684999" y="217037"/>
                  </a:lnTo>
                  <a:lnTo>
                    <a:pt x="643421" y="276821"/>
                  </a:lnTo>
                  <a:lnTo>
                    <a:pt x="609356" y="302497"/>
                  </a:lnTo>
                  <a:lnTo>
                    <a:pt x="567741" y="324670"/>
                  </a:lnTo>
                  <a:lnTo>
                    <a:pt x="519550" y="342820"/>
                  </a:lnTo>
                  <a:lnTo>
                    <a:pt x="465760" y="356428"/>
                  </a:lnTo>
                  <a:lnTo>
                    <a:pt x="407345" y="364974"/>
                  </a:lnTo>
                  <a:lnTo>
                    <a:pt x="345281" y="367938"/>
                  </a:lnTo>
                  <a:lnTo>
                    <a:pt x="283216" y="364974"/>
                  </a:lnTo>
                  <a:lnTo>
                    <a:pt x="224801" y="356428"/>
                  </a:lnTo>
                  <a:lnTo>
                    <a:pt x="171011" y="342820"/>
                  </a:lnTo>
                  <a:lnTo>
                    <a:pt x="122820" y="324670"/>
                  </a:lnTo>
                  <a:lnTo>
                    <a:pt x="81205" y="302497"/>
                  </a:lnTo>
                  <a:lnTo>
                    <a:pt x="47140" y="276821"/>
                  </a:lnTo>
                  <a:lnTo>
                    <a:pt x="21601" y="248161"/>
                  </a:lnTo>
                  <a:lnTo>
                    <a:pt x="0" y="183969"/>
                  </a:lnTo>
                  <a:close/>
                </a:path>
              </a:pathLst>
            </a:custGeom>
            <a:ln w="34925">
              <a:solidFill>
                <a:srgbClr val="2626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285576" y="4827394"/>
              <a:ext cx="1211580" cy="27305"/>
            </a:xfrm>
            <a:custGeom>
              <a:avLst/>
              <a:gdLst/>
              <a:ahLst/>
              <a:cxnLst/>
              <a:rect l="l" t="t" r="r" b="b"/>
              <a:pathLst>
                <a:path w="1211579" h="27304">
                  <a:moveTo>
                    <a:pt x="0" y="26844"/>
                  </a:moveTo>
                  <a:lnTo>
                    <a:pt x="1211259" y="0"/>
                  </a:lnTo>
                </a:path>
              </a:pathLst>
            </a:custGeom>
            <a:ln w="38100">
              <a:solidFill>
                <a:srgbClr val="2626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" name="object 49"/>
          <p:cNvSpPr txBox="1"/>
          <p:nvPr/>
        </p:nvSpPr>
        <p:spPr>
          <a:xfrm>
            <a:off x="998937" y="5342635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675813" y="4507483"/>
            <a:ext cx="2711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b="1" i="1" spc="-25" dirty="0">
                <a:solidFill>
                  <a:srgbClr val="262699"/>
                </a:solidFill>
                <a:latin typeface="Times New Roman"/>
                <a:cs typeface="Times New Roman"/>
              </a:rPr>
              <a:t>w</a:t>
            </a:r>
            <a:r>
              <a:rPr sz="1800" b="1" i="1" spc="-37" baseline="-13888" dirty="0">
                <a:solidFill>
                  <a:srgbClr val="262699"/>
                </a:solidFill>
                <a:latin typeface="Times New Roman"/>
                <a:cs typeface="Times New Roman"/>
              </a:rPr>
              <a:t>i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7293376" y="3943604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136918" y="6217411"/>
            <a:ext cx="1238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105" dirty="0">
                <a:latin typeface="Cambria Math"/>
                <a:cs typeface="Cambria Math"/>
              </a:rPr>
              <a:t>4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4288591" y="6101582"/>
            <a:ext cx="717550" cy="235585"/>
          </a:xfrm>
          <a:custGeom>
            <a:avLst/>
            <a:gdLst/>
            <a:ahLst/>
            <a:cxnLst/>
            <a:rect l="l" t="t" r="r" b="b"/>
            <a:pathLst>
              <a:path w="717550" h="235585">
                <a:moveTo>
                  <a:pt x="642072" y="0"/>
                </a:moveTo>
                <a:lnTo>
                  <a:pt x="638723" y="9549"/>
                </a:lnTo>
                <a:lnTo>
                  <a:pt x="652343" y="15460"/>
                </a:lnTo>
                <a:lnTo>
                  <a:pt x="664055" y="23641"/>
                </a:lnTo>
                <a:lnTo>
                  <a:pt x="687837" y="61565"/>
                </a:lnTo>
                <a:lnTo>
                  <a:pt x="695651" y="116457"/>
                </a:lnTo>
                <a:lnTo>
                  <a:pt x="694779" y="137208"/>
                </a:lnTo>
                <a:lnTo>
                  <a:pt x="681697" y="188019"/>
                </a:lnTo>
                <a:lnTo>
                  <a:pt x="652501" y="219785"/>
                </a:lnTo>
                <a:lnTo>
                  <a:pt x="639095" y="225722"/>
                </a:lnTo>
                <a:lnTo>
                  <a:pt x="642072" y="235272"/>
                </a:lnTo>
                <a:lnTo>
                  <a:pt x="687023" y="208564"/>
                </a:lnTo>
                <a:lnTo>
                  <a:pt x="712269" y="159261"/>
                </a:lnTo>
                <a:lnTo>
                  <a:pt x="717106" y="117698"/>
                </a:lnTo>
                <a:lnTo>
                  <a:pt x="715893" y="96129"/>
                </a:lnTo>
                <a:lnTo>
                  <a:pt x="706189" y="57899"/>
                </a:lnTo>
                <a:lnTo>
                  <a:pt x="674086" y="15084"/>
                </a:lnTo>
                <a:lnTo>
                  <a:pt x="659130" y="6158"/>
                </a:lnTo>
                <a:lnTo>
                  <a:pt x="642072" y="0"/>
                </a:lnTo>
                <a:close/>
              </a:path>
              <a:path w="717550" h="235585">
                <a:moveTo>
                  <a:pt x="75034" y="0"/>
                </a:moveTo>
                <a:lnTo>
                  <a:pt x="30164" y="26777"/>
                </a:lnTo>
                <a:lnTo>
                  <a:pt x="4852" y="76196"/>
                </a:lnTo>
                <a:lnTo>
                  <a:pt x="0" y="117698"/>
                </a:lnTo>
                <a:lnTo>
                  <a:pt x="1209" y="139313"/>
                </a:lnTo>
                <a:lnTo>
                  <a:pt x="10882" y="177543"/>
                </a:lnTo>
                <a:lnTo>
                  <a:pt x="42942" y="220219"/>
                </a:lnTo>
                <a:lnTo>
                  <a:pt x="75034" y="235272"/>
                </a:lnTo>
                <a:lnTo>
                  <a:pt x="78009" y="225722"/>
                </a:lnTo>
                <a:lnTo>
                  <a:pt x="64603" y="219785"/>
                </a:lnTo>
                <a:lnTo>
                  <a:pt x="53034" y="211521"/>
                </a:lnTo>
                <a:lnTo>
                  <a:pt x="29303" y="172989"/>
                </a:lnTo>
                <a:lnTo>
                  <a:pt x="21455" y="116457"/>
                </a:lnTo>
                <a:lnTo>
                  <a:pt x="22327" y="96385"/>
                </a:lnTo>
                <a:lnTo>
                  <a:pt x="35407" y="46818"/>
                </a:lnTo>
                <a:lnTo>
                  <a:pt x="64813" y="15460"/>
                </a:lnTo>
                <a:lnTo>
                  <a:pt x="78381" y="9549"/>
                </a:lnTo>
                <a:lnTo>
                  <a:pt x="750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6322523" y="6217411"/>
            <a:ext cx="1238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105" dirty="0">
                <a:latin typeface="Cambria Math"/>
                <a:cs typeface="Cambria Math"/>
              </a:rPr>
              <a:t>4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6474197" y="6101582"/>
            <a:ext cx="272415" cy="235585"/>
          </a:xfrm>
          <a:custGeom>
            <a:avLst/>
            <a:gdLst/>
            <a:ahLst/>
            <a:cxnLst/>
            <a:rect l="l" t="t" r="r" b="b"/>
            <a:pathLst>
              <a:path w="272415" h="235585">
                <a:moveTo>
                  <a:pt x="197383" y="0"/>
                </a:moveTo>
                <a:lnTo>
                  <a:pt x="194034" y="9549"/>
                </a:lnTo>
                <a:lnTo>
                  <a:pt x="207654" y="15460"/>
                </a:lnTo>
                <a:lnTo>
                  <a:pt x="219366" y="23641"/>
                </a:lnTo>
                <a:lnTo>
                  <a:pt x="243148" y="61565"/>
                </a:lnTo>
                <a:lnTo>
                  <a:pt x="250962" y="116457"/>
                </a:lnTo>
                <a:lnTo>
                  <a:pt x="250089" y="137208"/>
                </a:lnTo>
                <a:lnTo>
                  <a:pt x="237008" y="188019"/>
                </a:lnTo>
                <a:lnTo>
                  <a:pt x="207812" y="219785"/>
                </a:lnTo>
                <a:lnTo>
                  <a:pt x="194406" y="225722"/>
                </a:lnTo>
                <a:lnTo>
                  <a:pt x="197383" y="235272"/>
                </a:lnTo>
                <a:lnTo>
                  <a:pt x="242334" y="208564"/>
                </a:lnTo>
                <a:lnTo>
                  <a:pt x="267580" y="159261"/>
                </a:lnTo>
                <a:lnTo>
                  <a:pt x="272417" y="117698"/>
                </a:lnTo>
                <a:lnTo>
                  <a:pt x="271204" y="96129"/>
                </a:lnTo>
                <a:lnTo>
                  <a:pt x="261499" y="57899"/>
                </a:lnTo>
                <a:lnTo>
                  <a:pt x="229396" y="15084"/>
                </a:lnTo>
                <a:lnTo>
                  <a:pt x="214440" y="6158"/>
                </a:lnTo>
                <a:lnTo>
                  <a:pt x="197383" y="0"/>
                </a:lnTo>
                <a:close/>
              </a:path>
              <a:path w="272415" h="235585">
                <a:moveTo>
                  <a:pt x="75035" y="0"/>
                </a:moveTo>
                <a:lnTo>
                  <a:pt x="30165" y="26777"/>
                </a:lnTo>
                <a:lnTo>
                  <a:pt x="4852" y="76196"/>
                </a:lnTo>
                <a:lnTo>
                  <a:pt x="0" y="117698"/>
                </a:lnTo>
                <a:lnTo>
                  <a:pt x="1209" y="139313"/>
                </a:lnTo>
                <a:lnTo>
                  <a:pt x="10883" y="177543"/>
                </a:lnTo>
                <a:lnTo>
                  <a:pt x="42943" y="220219"/>
                </a:lnTo>
                <a:lnTo>
                  <a:pt x="75035" y="235272"/>
                </a:lnTo>
                <a:lnTo>
                  <a:pt x="78011" y="225722"/>
                </a:lnTo>
                <a:lnTo>
                  <a:pt x="64605" y="219785"/>
                </a:lnTo>
                <a:lnTo>
                  <a:pt x="53036" y="211521"/>
                </a:lnTo>
                <a:lnTo>
                  <a:pt x="29304" y="172989"/>
                </a:lnTo>
                <a:lnTo>
                  <a:pt x="21456" y="116457"/>
                </a:lnTo>
                <a:lnTo>
                  <a:pt x="22328" y="96385"/>
                </a:lnTo>
                <a:lnTo>
                  <a:pt x="35408" y="46818"/>
                </a:lnTo>
                <a:lnTo>
                  <a:pt x="64814" y="15460"/>
                </a:lnTo>
                <a:lnTo>
                  <a:pt x="78383" y="9549"/>
                </a:lnTo>
                <a:lnTo>
                  <a:pt x="750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8157229" y="6145783"/>
            <a:ext cx="3143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500" spc="280" dirty="0">
                <a:latin typeface="Cambria Math"/>
                <a:cs typeface="Cambria Math"/>
              </a:rPr>
              <a:t>"</a:t>
            </a:r>
            <a:r>
              <a:rPr sz="1800" spc="419" baseline="-13888" dirty="0">
                <a:latin typeface="Cambria Math"/>
                <a:cs typeface="Cambria Math"/>
              </a:rPr>
              <a:t>4</a:t>
            </a:r>
            <a:endParaRPr sz="1800" baseline="-13888">
              <a:latin typeface="Cambria Math"/>
              <a:cs typeface="Cambria Math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035450" y="6024372"/>
            <a:ext cx="73717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3335654" algn="l"/>
                <a:tab pos="4062729" algn="l"/>
                <a:tab pos="5521325" algn="l"/>
                <a:tab pos="5789295" algn="l"/>
              </a:tabLst>
            </a:pPr>
            <a:r>
              <a:rPr sz="2000" dirty="0">
                <a:latin typeface="Arial"/>
                <a:cs typeface="Arial"/>
              </a:rPr>
              <a:t>*En</a:t>
            </a:r>
            <a:r>
              <a:rPr sz="2000" spc="-25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el caso</a:t>
            </a:r>
            <a:r>
              <a:rPr sz="2000" spc="-10" dirty="0">
                <a:latin typeface="Arial"/>
                <a:cs typeface="Arial"/>
              </a:rPr>
              <a:t> </a:t>
            </a:r>
            <a:r>
              <a:rPr sz="2000" dirty="0">
                <a:latin typeface="Arial"/>
                <a:cs typeface="Arial"/>
              </a:rPr>
              <a:t>del sesgo:</a:t>
            </a:r>
            <a:r>
              <a:rPr sz="2000" spc="420" dirty="0">
                <a:latin typeface="Arial"/>
                <a:cs typeface="Arial"/>
              </a:rPr>
              <a:t> </a:t>
            </a:r>
            <a:r>
              <a:rPr sz="2000" spc="570" dirty="0">
                <a:latin typeface="Cambria Math"/>
                <a:cs typeface="Cambria Math"/>
              </a:rPr>
              <a:t>!</a:t>
            </a:r>
            <a:r>
              <a:rPr sz="2250" spc="855" baseline="-14814" dirty="0">
                <a:latin typeface="Cambria Math"/>
                <a:cs typeface="Cambria Math"/>
              </a:rPr>
              <a:t>!"</a:t>
            </a:r>
            <a:r>
              <a:rPr sz="2250" baseline="-14814" dirty="0">
                <a:latin typeface="Cambria Math"/>
                <a:cs typeface="Cambria Math"/>
              </a:rPr>
              <a:t>	</a:t>
            </a:r>
            <a:r>
              <a:rPr sz="2000" dirty="0">
                <a:latin typeface="Cambria Math"/>
                <a:cs typeface="Cambria Math"/>
              </a:rPr>
              <a:t>"</a:t>
            </a:r>
            <a:r>
              <a:rPr sz="2000" spc="5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+</a:t>
            </a:r>
            <a:r>
              <a:rPr sz="2000" spc="5" dirty="0">
                <a:latin typeface="Cambria Math"/>
                <a:cs typeface="Cambria Math"/>
              </a:rPr>
              <a:t> </a:t>
            </a:r>
            <a:r>
              <a:rPr sz="2000" spc="-50" dirty="0">
                <a:latin typeface="Cambria Math"/>
                <a:cs typeface="Cambria Math"/>
              </a:rPr>
              <a:t>1</a:t>
            </a:r>
            <a:r>
              <a:rPr sz="2000" dirty="0">
                <a:latin typeface="Cambria Math"/>
                <a:cs typeface="Cambria Math"/>
              </a:rPr>
              <a:t>	=</a:t>
            </a:r>
            <a:r>
              <a:rPr sz="2000" spc="11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⋯</a:t>
            </a:r>
            <a:r>
              <a:rPr sz="2000" spc="11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=</a:t>
            </a:r>
            <a:r>
              <a:rPr sz="2000" spc="120" dirty="0">
                <a:latin typeface="Cambria Math"/>
                <a:cs typeface="Cambria Math"/>
              </a:rPr>
              <a:t> </a:t>
            </a:r>
            <a:r>
              <a:rPr sz="2000" spc="570" dirty="0">
                <a:latin typeface="Cambria Math"/>
                <a:cs typeface="Cambria Math"/>
              </a:rPr>
              <a:t>!</a:t>
            </a:r>
            <a:r>
              <a:rPr sz="2250" spc="855" baseline="-14814" dirty="0">
                <a:latin typeface="Cambria Math"/>
                <a:cs typeface="Cambria Math"/>
              </a:rPr>
              <a:t>!"</a:t>
            </a:r>
            <a:r>
              <a:rPr sz="2250" baseline="-14814" dirty="0">
                <a:latin typeface="Cambria Math"/>
                <a:cs typeface="Cambria Math"/>
              </a:rPr>
              <a:t>	</a:t>
            </a:r>
            <a:r>
              <a:rPr sz="2000" spc="-50" dirty="0">
                <a:latin typeface="Cambria Math"/>
                <a:cs typeface="Cambria Math"/>
              </a:rPr>
              <a:t>"</a:t>
            </a:r>
            <a:r>
              <a:rPr sz="2000" dirty="0">
                <a:latin typeface="Cambria Math"/>
                <a:cs typeface="Cambria Math"/>
              </a:rPr>
              <a:t>	+</a:t>
            </a:r>
            <a:r>
              <a:rPr sz="2000" spc="5" dirty="0">
                <a:latin typeface="Cambria Math"/>
                <a:cs typeface="Cambria Math"/>
              </a:rPr>
              <a:t> </a:t>
            </a:r>
            <a:r>
              <a:rPr sz="2000" spc="720" dirty="0">
                <a:latin typeface="Cambria Math"/>
                <a:cs typeface="Cambria Math"/>
              </a:rPr>
              <a:t>'</a:t>
            </a:r>
            <a:r>
              <a:rPr sz="2000" spc="70" dirty="0">
                <a:latin typeface="Cambria Math"/>
                <a:cs typeface="Cambria Math"/>
              </a:rPr>
              <a:t> </a:t>
            </a:r>
            <a:r>
              <a:rPr sz="2000" spc="-270" dirty="0">
                <a:latin typeface="Cambria Math"/>
                <a:cs typeface="Cambria Math"/>
              </a:rPr>
              <a:t>(</a:t>
            </a:r>
            <a:r>
              <a:rPr sz="2000" dirty="0">
                <a:latin typeface="Cambria Math"/>
                <a:cs typeface="Cambria Math"/>
              </a:rPr>
              <a:t> </a:t>
            </a:r>
            <a:r>
              <a:rPr sz="2000" spc="-10" dirty="0">
                <a:latin typeface="Cambria Math"/>
                <a:cs typeface="Cambria Math"/>
              </a:rPr>
              <a:t>)*++,+</a:t>
            </a:r>
            <a:r>
              <a:rPr sz="2250" spc="-15" baseline="27777" dirty="0">
                <a:latin typeface="Cambria Math"/>
                <a:cs typeface="Cambria Math"/>
              </a:rPr>
              <a:t>#</a:t>
            </a:r>
            <a:endParaRPr sz="2250" baseline="27777">
              <a:latin typeface="Cambria Math"/>
              <a:cs typeface="Cambria Math"/>
            </a:endParaRPr>
          </a:p>
        </p:txBody>
      </p:sp>
      <p:grpSp>
        <p:nvGrpSpPr>
          <p:cNvPr id="58" name="object 58"/>
          <p:cNvGrpSpPr/>
          <p:nvPr/>
        </p:nvGrpSpPr>
        <p:grpSpPr>
          <a:xfrm>
            <a:off x="1388510" y="3991123"/>
            <a:ext cx="5181600" cy="1795145"/>
            <a:chOff x="1388510" y="3991123"/>
            <a:chExt cx="5181600" cy="1795145"/>
          </a:xfrm>
        </p:grpSpPr>
        <p:sp>
          <p:nvSpPr>
            <p:cNvPr id="59" name="object 59"/>
            <p:cNvSpPr/>
            <p:nvPr/>
          </p:nvSpPr>
          <p:spPr>
            <a:xfrm>
              <a:off x="3273003" y="4870842"/>
              <a:ext cx="1198880" cy="718820"/>
            </a:xfrm>
            <a:custGeom>
              <a:avLst/>
              <a:gdLst/>
              <a:ahLst/>
              <a:cxnLst/>
              <a:rect l="l" t="t" r="r" b="b"/>
              <a:pathLst>
                <a:path w="1198879" h="718820">
                  <a:moveTo>
                    <a:pt x="0" y="718254"/>
                  </a:moveTo>
                  <a:lnTo>
                    <a:pt x="1198433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82636" y="4827393"/>
              <a:ext cx="211454" cy="5080"/>
            </a:xfrm>
            <a:custGeom>
              <a:avLst/>
              <a:gdLst/>
              <a:ahLst/>
              <a:cxnLst/>
              <a:rect l="l" t="t" r="r" b="b"/>
              <a:pathLst>
                <a:path w="211454" h="5079">
                  <a:moveTo>
                    <a:pt x="0" y="4762"/>
                  </a:moveTo>
                  <a:lnTo>
                    <a:pt x="211137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393772" y="4832154"/>
              <a:ext cx="1171575" cy="690880"/>
            </a:xfrm>
            <a:custGeom>
              <a:avLst/>
              <a:gdLst/>
              <a:ahLst/>
              <a:cxnLst/>
              <a:rect l="l" t="t" r="r" b="b"/>
              <a:pathLst>
                <a:path w="1171575" h="690879">
                  <a:moveTo>
                    <a:pt x="0" y="0"/>
                  </a:moveTo>
                  <a:lnTo>
                    <a:pt x="1171576" y="69032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393771" y="4209126"/>
              <a:ext cx="1114425" cy="615315"/>
            </a:xfrm>
            <a:custGeom>
              <a:avLst/>
              <a:gdLst/>
              <a:ahLst/>
              <a:cxnLst/>
              <a:rect l="l" t="t" r="r" b="b"/>
              <a:pathLst>
                <a:path w="1114425" h="615314">
                  <a:moveTo>
                    <a:pt x="0" y="615093"/>
                  </a:moveTo>
                  <a:lnTo>
                    <a:pt x="1114199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285576" y="4183029"/>
              <a:ext cx="1173480" cy="633730"/>
            </a:xfrm>
            <a:custGeom>
              <a:avLst/>
              <a:gdLst/>
              <a:ahLst/>
              <a:cxnLst/>
              <a:rect l="l" t="t" r="r" b="b"/>
              <a:pathLst>
                <a:path w="1173479" h="633729">
                  <a:moveTo>
                    <a:pt x="0" y="633696"/>
                  </a:moveTo>
                  <a:lnTo>
                    <a:pt x="117290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588662" y="4678689"/>
              <a:ext cx="692150" cy="366395"/>
            </a:xfrm>
            <a:custGeom>
              <a:avLst/>
              <a:gdLst/>
              <a:ahLst/>
              <a:cxnLst/>
              <a:rect l="l" t="t" r="r" b="b"/>
              <a:pathLst>
                <a:path w="692150" h="366395">
                  <a:moveTo>
                    <a:pt x="0" y="183075"/>
                  </a:moveTo>
                  <a:lnTo>
                    <a:pt x="21651" y="119194"/>
                  </a:lnTo>
                  <a:lnTo>
                    <a:pt x="47249" y="90673"/>
                  </a:lnTo>
                  <a:lnTo>
                    <a:pt x="81392" y="65122"/>
                  </a:lnTo>
                  <a:lnTo>
                    <a:pt x="123103" y="43057"/>
                  </a:lnTo>
                  <a:lnTo>
                    <a:pt x="171404" y="24995"/>
                  </a:lnTo>
                  <a:lnTo>
                    <a:pt x="225318" y="11453"/>
                  </a:lnTo>
                  <a:lnTo>
                    <a:pt x="283867" y="2949"/>
                  </a:lnTo>
                  <a:lnTo>
                    <a:pt x="346075" y="0"/>
                  </a:lnTo>
                  <a:lnTo>
                    <a:pt x="408282" y="2949"/>
                  </a:lnTo>
                  <a:lnTo>
                    <a:pt x="466831" y="11453"/>
                  </a:lnTo>
                  <a:lnTo>
                    <a:pt x="520745" y="24995"/>
                  </a:lnTo>
                  <a:lnTo>
                    <a:pt x="569046" y="43057"/>
                  </a:lnTo>
                  <a:lnTo>
                    <a:pt x="610757" y="65122"/>
                  </a:lnTo>
                  <a:lnTo>
                    <a:pt x="644900" y="90673"/>
                  </a:lnTo>
                  <a:lnTo>
                    <a:pt x="670498" y="119194"/>
                  </a:lnTo>
                  <a:lnTo>
                    <a:pt x="692150" y="183075"/>
                  </a:lnTo>
                  <a:lnTo>
                    <a:pt x="686574" y="215983"/>
                  </a:lnTo>
                  <a:lnTo>
                    <a:pt x="644900" y="275477"/>
                  </a:lnTo>
                  <a:lnTo>
                    <a:pt x="610757" y="301028"/>
                  </a:lnTo>
                  <a:lnTo>
                    <a:pt x="569046" y="323093"/>
                  </a:lnTo>
                  <a:lnTo>
                    <a:pt x="520745" y="341155"/>
                  </a:lnTo>
                  <a:lnTo>
                    <a:pt x="466831" y="354697"/>
                  </a:lnTo>
                  <a:lnTo>
                    <a:pt x="408282" y="363201"/>
                  </a:lnTo>
                  <a:lnTo>
                    <a:pt x="346075" y="366151"/>
                  </a:lnTo>
                  <a:lnTo>
                    <a:pt x="283867" y="363201"/>
                  </a:lnTo>
                  <a:lnTo>
                    <a:pt x="225318" y="354697"/>
                  </a:lnTo>
                  <a:lnTo>
                    <a:pt x="171404" y="341155"/>
                  </a:lnTo>
                  <a:lnTo>
                    <a:pt x="123103" y="323093"/>
                  </a:lnTo>
                  <a:lnTo>
                    <a:pt x="81392" y="301028"/>
                  </a:lnTo>
                  <a:lnTo>
                    <a:pt x="47249" y="275477"/>
                  </a:lnTo>
                  <a:lnTo>
                    <a:pt x="21651" y="246956"/>
                  </a:lnTo>
                  <a:lnTo>
                    <a:pt x="0" y="183075"/>
                  </a:lnTo>
                  <a:close/>
                </a:path>
              </a:pathLst>
            </a:custGeom>
            <a:ln w="38100">
              <a:solidFill>
                <a:srgbClr val="2626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488897" y="5462182"/>
              <a:ext cx="692150" cy="319405"/>
            </a:xfrm>
            <a:custGeom>
              <a:avLst/>
              <a:gdLst/>
              <a:ahLst/>
              <a:cxnLst/>
              <a:rect l="l" t="t" r="r" b="b"/>
              <a:pathLst>
                <a:path w="692150" h="319404">
                  <a:moveTo>
                    <a:pt x="0" y="159544"/>
                  </a:moveTo>
                  <a:lnTo>
                    <a:pt x="21651" y="103873"/>
                  </a:lnTo>
                  <a:lnTo>
                    <a:pt x="81392" y="56751"/>
                  </a:lnTo>
                  <a:lnTo>
                    <a:pt x="123103" y="37522"/>
                  </a:lnTo>
                  <a:lnTo>
                    <a:pt x="171404" y="21782"/>
                  </a:lnTo>
                  <a:lnTo>
                    <a:pt x="225318" y="9981"/>
                  </a:lnTo>
                  <a:lnTo>
                    <a:pt x="283867" y="2570"/>
                  </a:lnTo>
                  <a:lnTo>
                    <a:pt x="346075" y="0"/>
                  </a:lnTo>
                  <a:lnTo>
                    <a:pt x="408282" y="2570"/>
                  </a:lnTo>
                  <a:lnTo>
                    <a:pt x="466831" y="9981"/>
                  </a:lnTo>
                  <a:lnTo>
                    <a:pt x="520745" y="21782"/>
                  </a:lnTo>
                  <a:lnTo>
                    <a:pt x="569046" y="37522"/>
                  </a:lnTo>
                  <a:lnTo>
                    <a:pt x="610757" y="56751"/>
                  </a:lnTo>
                  <a:lnTo>
                    <a:pt x="644900" y="79019"/>
                  </a:lnTo>
                  <a:lnTo>
                    <a:pt x="686574" y="130865"/>
                  </a:lnTo>
                  <a:lnTo>
                    <a:pt x="692150" y="159544"/>
                  </a:lnTo>
                  <a:lnTo>
                    <a:pt x="686574" y="188222"/>
                  </a:lnTo>
                  <a:lnTo>
                    <a:pt x="644900" y="240068"/>
                  </a:lnTo>
                  <a:lnTo>
                    <a:pt x="610757" y="262336"/>
                  </a:lnTo>
                  <a:lnTo>
                    <a:pt x="569046" y="281565"/>
                  </a:lnTo>
                  <a:lnTo>
                    <a:pt x="520745" y="297305"/>
                  </a:lnTo>
                  <a:lnTo>
                    <a:pt x="466831" y="309106"/>
                  </a:lnTo>
                  <a:lnTo>
                    <a:pt x="408282" y="316517"/>
                  </a:lnTo>
                  <a:lnTo>
                    <a:pt x="346075" y="319088"/>
                  </a:lnTo>
                  <a:lnTo>
                    <a:pt x="283867" y="316517"/>
                  </a:lnTo>
                  <a:lnTo>
                    <a:pt x="225318" y="309106"/>
                  </a:lnTo>
                  <a:lnTo>
                    <a:pt x="171404" y="297305"/>
                  </a:lnTo>
                  <a:lnTo>
                    <a:pt x="123103" y="281565"/>
                  </a:lnTo>
                  <a:lnTo>
                    <a:pt x="81392" y="262336"/>
                  </a:lnTo>
                  <a:lnTo>
                    <a:pt x="47249" y="240068"/>
                  </a:lnTo>
                  <a:lnTo>
                    <a:pt x="5575" y="188222"/>
                  </a:lnTo>
                  <a:lnTo>
                    <a:pt x="0" y="15954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458482" y="3995885"/>
              <a:ext cx="692150" cy="319405"/>
            </a:xfrm>
            <a:custGeom>
              <a:avLst/>
              <a:gdLst/>
              <a:ahLst/>
              <a:cxnLst/>
              <a:rect l="l" t="t" r="r" b="b"/>
              <a:pathLst>
                <a:path w="692150" h="319404">
                  <a:moveTo>
                    <a:pt x="0" y="159544"/>
                  </a:moveTo>
                  <a:lnTo>
                    <a:pt x="21651" y="103873"/>
                  </a:lnTo>
                  <a:lnTo>
                    <a:pt x="81392" y="56751"/>
                  </a:lnTo>
                  <a:lnTo>
                    <a:pt x="123103" y="37522"/>
                  </a:lnTo>
                  <a:lnTo>
                    <a:pt x="171404" y="21782"/>
                  </a:lnTo>
                  <a:lnTo>
                    <a:pt x="225318" y="9981"/>
                  </a:lnTo>
                  <a:lnTo>
                    <a:pt x="283867" y="2570"/>
                  </a:lnTo>
                  <a:lnTo>
                    <a:pt x="346075" y="0"/>
                  </a:lnTo>
                  <a:lnTo>
                    <a:pt x="408282" y="2570"/>
                  </a:lnTo>
                  <a:lnTo>
                    <a:pt x="466831" y="9981"/>
                  </a:lnTo>
                  <a:lnTo>
                    <a:pt x="520745" y="21782"/>
                  </a:lnTo>
                  <a:lnTo>
                    <a:pt x="569046" y="37522"/>
                  </a:lnTo>
                  <a:lnTo>
                    <a:pt x="610757" y="56751"/>
                  </a:lnTo>
                  <a:lnTo>
                    <a:pt x="644900" y="79019"/>
                  </a:lnTo>
                  <a:lnTo>
                    <a:pt x="686574" y="130865"/>
                  </a:lnTo>
                  <a:lnTo>
                    <a:pt x="692150" y="159544"/>
                  </a:lnTo>
                  <a:lnTo>
                    <a:pt x="686574" y="188222"/>
                  </a:lnTo>
                  <a:lnTo>
                    <a:pt x="644900" y="240068"/>
                  </a:lnTo>
                  <a:lnTo>
                    <a:pt x="610757" y="262336"/>
                  </a:lnTo>
                  <a:lnTo>
                    <a:pt x="569046" y="281565"/>
                  </a:lnTo>
                  <a:lnTo>
                    <a:pt x="520745" y="297305"/>
                  </a:lnTo>
                  <a:lnTo>
                    <a:pt x="466831" y="309106"/>
                  </a:lnTo>
                  <a:lnTo>
                    <a:pt x="408282" y="316517"/>
                  </a:lnTo>
                  <a:lnTo>
                    <a:pt x="346075" y="319088"/>
                  </a:lnTo>
                  <a:lnTo>
                    <a:pt x="283867" y="316517"/>
                  </a:lnTo>
                  <a:lnTo>
                    <a:pt x="225318" y="309106"/>
                  </a:lnTo>
                  <a:lnTo>
                    <a:pt x="171404" y="297305"/>
                  </a:lnTo>
                  <a:lnTo>
                    <a:pt x="123103" y="281565"/>
                  </a:lnTo>
                  <a:lnTo>
                    <a:pt x="81392" y="262336"/>
                  </a:lnTo>
                  <a:lnTo>
                    <a:pt x="47249" y="240068"/>
                  </a:lnTo>
                  <a:lnTo>
                    <a:pt x="5575" y="188222"/>
                  </a:lnTo>
                  <a:lnTo>
                    <a:pt x="0" y="15954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275661" y="4838061"/>
              <a:ext cx="1226185" cy="738505"/>
            </a:xfrm>
            <a:custGeom>
              <a:avLst/>
              <a:gdLst/>
              <a:ahLst/>
              <a:cxnLst/>
              <a:rect l="l" t="t" r="r" b="b"/>
              <a:pathLst>
                <a:path w="1226185" h="738504">
                  <a:moveTo>
                    <a:pt x="0" y="0"/>
                  </a:moveTo>
                  <a:lnTo>
                    <a:pt x="1225937" y="73795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393272" y="4378194"/>
              <a:ext cx="1212850" cy="1201420"/>
            </a:xfrm>
            <a:custGeom>
              <a:avLst/>
              <a:gdLst/>
              <a:ahLst/>
              <a:cxnLst/>
              <a:rect l="l" t="t" r="r" b="b"/>
              <a:pathLst>
                <a:path w="1212850" h="1201420">
                  <a:moveTo>
                    <a:pt x="0" y="0"/>
                  </a:moveTo>
                  <a:lnTo>
                    <a:pt x="1212855" y="120080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456772" y="4840194"/>
              <a:ext cx="1127125" cy="777875"/>
            </a:xfrm>
            <a:custGeom>
              <a:avLst/>
              <a:gdLst/>
              <a:ahLst/>
              <a:cxnLst/>
              <a:rect l="l" t="t" r="r" b="b"/>
              <a:pathLst>
                <a:path w="1127125" h="777875">
                  <a:moveTo>
                    <a:pt x="0" y="777568"/>
                  </a:moveTo>
                  <a:lnTo>
                    <a:pt x="1127123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0" name="object 70"/>
          <p:cNvSpPr txBox="1"/>
          <p:nvPr/>
        </p:nvSpPr>
        <p:spPr>
          <a:xfrm>
            <a:off x="2724553" y="4051503"/>
            <a:ext cx="401955" cy="1261745"/>
          </a:xfrm>
          <a:prstGeom prst="rect">
            <a:avLst/>
          </a:prstGeom>
        </p:spPr>
        <p:txBody>
          <a:bodyPr vert="horz" wrap="square" lIns="0" tIns="15748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4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  <a:p>
            <a:pPr marL="75565">
              <a:lnSpc>
                <a:spcPts val="2140"/>
              </a:lnSpc>
              <a:spcBef>
                <a:spcPts val="955"/>
              </a:spcBef>
            </a:pPr>
            <a:r>
              <a:rPr sz="2000" b="1" spc="-25" dirty="0">
                <a:solidFill>
                  <a:srgbClr val="262699"/>
                </a:solidFill>
                <a:latin typeface="Times New Roman"/>
                <a:cs typeface="Times New Roman"/>
              </a:rPr>
              <a:t>N</a:t>
            </a:r>
            <a:r>
              <a:rPr sz="1950" b="1" spc="-37" baseline="-17094" dirty="0">
                <a:solidFill>
                  <a:srgbClr val="262699"/>
                </a:solidFill>
                <a:latin typeface="Times New Roman"/>
                <a:cs typeface="Times New Roman"/>
              </a:rPr>
              <a:t>a</a:t>
            </a:r>
            <a:endParaRPr sz="1950" baseline="-17094">
              <a:latin typeface="Times New Roman"/>
              <a:cs typeface="Times New Roman"/>
            </a:endParaRPr>
          </a:p>
          <a:p>
            <a:pPr marL="58419">
              <a:lnSpc>
                <a:spcPts val="2620"/>
              </a:lnSpc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4642924" y="4059428"/>
            <a:ext cx="391160" cy="1442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7625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  <a:p>
            <a:pPr marL="59690">
              <a:lnSpc>
                <a:spcPct val="100000"/>
              </a:lnSpc>
              <a:spcBef>
                <a:spcPts val="1910"/>
              </a:spcBef>
            </a:pPr>
            <a:r>
              <a:rPr sz="2000" b="1" spc="-25" dirty="0">
                <a:solidFill>
                  <a:srgbClr val="262699"/>
                </a:solidFill>
                <a:latin typeface="Times New Roman"/>
                <a:cs typeface="Times New Roman"/>
              </a:rPr>
              <a:t>N</a:t>
            </a:r>
            <a:r>
              <a:rPr sz="1950" b="1" spc="-37" baseline="-17094" dirty="0">
                <a:solidFill>
                  <a:srgbClr val="262699"/>
                </a:solidFill>
                <a:latin typeface="Times New Roman"/>
                <a:cs typeface="Times New Roman"/>
              </a:rPr>
              <a:t>b</a:t>
            </a:r>
            <a:endParaRPr sz="1950" baseline="-17094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09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72" name="object 72"/>
          <p:cNvGrpSpPr/>
          <p:nvPr/>
        </p:nvGrpSpPr>
        <p:grpSpPr>
          <a:xfrm>
            <a:off x="3272872" y="4204362"/>
            <a:ext cx="3989704" cy="803275"/>
            <a:chOff x="3272872" y="4204362"/>
            <a:chExt cx="3989704" cy="803275"/>
          </a:xfrm>
        </p:grpSpPr>
        <p:sp>
          <p:nvSpPr>
            <p:cNvPr id="73" name="object 73"/>
            <p:cNvSpPr/>
            <p:nvPr/>
          </p:nvSpPr>
          <p:spPr>
            <a:xfrm>
              <a:off x="3277635" y="4209125"/>
              <a:ext cx="1216660" cy="618490"/>
            </a:xfrm>
            <a:custGeom>
              <a:avLst/>
              <a:gdLst/>
              <a:ahLst/>
              <a:cxnLst/>
              <a:rect l="l" t="t" r="r" b="b"/>
              <a:pathLst>
                <a:path w="1216660" h="618489">
                  <a:moveTo>
                    <a:pt x="0" y="0"/>
                  </a:moveTo>
                  <a:lnTo>
                    <a:pt x="1216542" y="61826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565348" y="4684825"/>
              <a:ext cx="692150" cy="317500"/>
            </a:xfrm>
            <a:custGeom>
              <a:avLst/>
              <a:gdLst/>
              <a:ahLst/>
              <a:cxnLst/>
              <a:rect l="l" t="t" r="r" b="b"/>
              <a:pathLst>
                <a:path w="692150" h="317500">
                  <a:moveTo>
                    <a:pt x="0" y="158750"/>
                  </a:moveTo>
                  <a:lnTo>
                    <a:pt x="21651" y="103356"/>
                  </a:lnTo>
                  <a:lnTo>
                    <a:pt x="81392" y="56469"/>
                  </a:lnTo>
                  <a:lnTo>
                    <a:pt x="123103" y="37336"/>
                  </a:lnTo>
                  <a:lnTo>
                    <a:pt x="171404" y="21674"/>
                  </a:lnTo>
                  <a:lnTo>
                    <a:pt x="225318" y="9931"/>
                  </a:lnTo>
                  <a:lnTo>
                    <a:pt x="283867" y="2557"/>
                  </a:lnTo>
                  <a:lnTo>
                    <a:pt x="346075" y="0"/>
                  </a:lnTo>
                  <a:lnTo>
                    <a:pt x="408282" y="2557"/>
                  </a:lnTo>
                  <a:lnTo>
                    <a:pt x="466831" y="9931"/>
                  </a:lnTo>
                  <a:lnTo>
                    <a:pt x="520745" y="21674"/>
                  </a:lnTo>
                  <a:lnTo>
                    <a:pt x="569046" y="37336"/>
                  </a:lnTo>
                  <a:lnTo>
                    <a:pt x="610757" y="56469"/>
                  </a:lnTo>
                  <a:lnTo>
                    <a:pt x="644900" y="78625"/>
                  </a:lnTo>
                  <a:lnTo>
                    <a:pt x="686574" y="130214"/>
                  </a:lnTo>
                  <a:lnTo>
                    <a:pt x="692150" y="158750"/>
                  </a:lnTo>
                  <a:lnTo>
                    <a:pt x="686574" y="187285"/>
                  </a:lnTo>
                  <a:lnTo>
                    <a:pt x="644900" y="238874"/>
                  </a:lnTo>
                  <a:lnTo>
                    <a:pt x="610757" y="261030"/>
                  </a:lnTo>
                  <a:lnTo>
                    <a:pt x="569046" y="280163"/>
                  </a:lnTo>
                  <a:lnTo>
                    <a:pt x="520745" y="295825"/>
                  </a:lnTo>
                  <a:lnTo>
                    <a:pt x="466831" y="307568"/>
                  </a:lnTo>
                  <a:lnTo>
                    <a:pt x="408282" y="314942"/>
                  </a:lnTo>
                  <a:lnTo>
                    <a:pt x="346075" y="317500"/>
                  </a:lnTo>
                  <a:lnTo>
                    <a:pt x="283867" y="314942"/>
                  </a:lnTo>
                  <a:lnTo>
                    <a:pt x="225318" y="307568"/>
                  </a:lnTo>
                  <a:lnTo>
                    <a:pt x="171404" y="295825"/>
                  </a:lnTo>
                  <a:lnTo>
                    <a:pt x="123103" y="280163"/>
                  </a:lnTo>
                  <a:lnTo>
                    <a:pt x="81392" y="261030"/>
                  </a:lnTo>
                  <a:lnTo>
                    <a:pt x="47249" y="238874"/>
                  </a:lnTo>
                  <a:lnTo>
                    <a:pt x="5575" y="187285"/>
                  </a:lnTo>
                  <a:lnTo>
                    <a:pt x="0" y="1587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5" name="object 75"/>
          <p:cNvSpPr txBox="1"/>
          <p:nvPr/>
        </p:nvSpPr>
        <p:spPr>
          <a:xfrm>
            <a:off x="6752832" y="4909820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76" name="object 76"/>
          <p:cNvGrpSpPr/>
          <p:nvPr/>
        </p:nvGrpSpPr>
        <p:grpSpPr>
          <a:xfrm>
            <a:off x="1776722" y="3019445"/>
            <a:ext cx="4819015" cy="2603500"/>
            <a:chOff x="1776722" y="3019445"/>
            <a:chExt cx="4819015" cy="2603500"/>
          </a:xfrm>
        </p:grpSpPr>
        <p:sp>
          <p:nvSpPr>
            <p:cNvPr id="77" name="object 77"/>
            <p:cNvSpPr/>
            <p:nvPr/>
          </p:nvSpPr>
          <p:spPr>
            <a:xfrm>
              <a:off x="5425696" y="4824219"/>
              <a:ext cx="1165225" cy="15875"/>
            </a:xfrm>
            <a:custGeom>
              <a:avLst/>
              <a:gdLst/>
              <a:ahLst/>
              <a:cxnLst/>
              <a:rect l="l" t="t" r="r" b="b"/>
              <a:pathLst>
                <a:path w="1165225" h="15875">
                  <a:moveTo>
                    <a:pt x="0" y="0"/>
                  </a:moveTo>
                  <a:lnTo>
                    <a:pt x="1164876" y="158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5150632" y="5602558"/>
              <a:ext cx="1388110" cy="15240"/>
            </a:xfrm>
            <a:custGeom>
              <a:avLst/>
              <a:gdLst/>
              <a:ahLst/>
              <a:cxnLst/>
              <a:rect l="l" t="t" r="r" b="b"/>
              <a:pathLst>
                <a:path w="1388109" h="15239">
                  <a:moveTo>
                    <a:pt x="0" y="0"/>
                  </a:moveTo>
                  <a:lnTo>
                    <a:pt x="1387728" y="1520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5158345" y="4149088"/>
              <a:ext cx="1388110" cy="15240"/>
            </a:xfrm>
            <a:custGeom>
              <a:avLst/>
              <a:gdLst/>
              <a:ahLst/>
              <a:cxnLst/>
              <a:rect l="l" t="t" r="r" b="b"/>
              <a:pathLst>
                <a:path w="1388109" h="15239">
                  <a:moveTo>
                    <a:pt x="0" y="0"/>
                  </a:moveTo>
                  <a:lnTo>
                    <a:pt x="1387728" y="1520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776717" y="3019450"/>
              <a:ext cx="2606040" cy="282575"/>
            </a:xfrm>
            <a:custGeom>
              <a:avLst/>
              <a:gdLst/>
              <a:ahLst/>
              <a:cxnLst/>
              <a:rect l="l" t="t" r="r" b="b"/>
              <a:pathLst>
                <a:path w="2606040" h="282575">
                  <a:moveTo>
                    <a:pt x="94056" y="11455"/>
                  </a:moveTo>
                  <a:lnTo>
                    <a:pt x="90043" y="0"/>
                  </a:lnTo>
                  <a:lnTo>
                    <a:pt x="69570" y="7391"/>
                  </a:lnTo>
                  <a:lnTo>
                    <a:pt x="51625" y="18097"/>
                  </a:lnTo>
                  <a:lnTo>
                    <a:pt x="23291" y="49479"/>
                  </a:lnTo>
                  <a:lnTo>
                    <a:pt x="5816" y="91440"/>
                  </a:lnTo>
                  <a:lnTo>
                    <a:pt x="0" y="141236"/>
                  </a:lnTo>
                  <a:lnTo>
                    <a:pt x="1447" y="167182"/>
                  </a:lnTo>
                  <a:lnTo>
                    <a:pt x="13055" y="213055"/>
                  </a:lnTo>
                  <a:lnTo>
                    <a:pt x="36093" y="250278"/>
                  </a:lnTo>
                  <a:lnTo>
                    <a:pt x="69507" y="274942"/>
                  </a:lnTo>
                  <a:lnTo>
                    <a:pt x="90043" y="282321"/>
                  </a:lnTo>
                  <a:lnTo>
                    <a:pt x="93611" y="270865"/>
                  </a:lnTo>
                  <a:lnTo>
                    <a:pt x="77520" y="263740"/>
                  </a:lnTo>
                  <a:lnTo>
                    <a:pt x="63639" y="253822"/>
                  </a:lnTo>
                  <a:lnTo>
                    <a:pt x="35166" y="207581"/>
                  </a:lnTo>
                  <a:lnTo>
                    <a:pt x="26797" y="164655"/>
                  </a:lnTo>
                  <a:lnTo>
                    <a:pt x="25742" y="139750"/>
                  </a:lnTo>
                  <a:lnTo>
                    <a:pt x="26797" y="115658"/>
                  </a:lnTo>
                  <a:lnTo>
                    <a:pt x="35166" y="73875"/>
                  </a:lnTo>
                  <a:lnTo>
                    <a:pt x="63754" y="28371"/>
                  </a:lnTo>
                  <a:lnTo>
                    <a:pt x="77774" y="18554"/>
                  </a:lnTo>
                  <a:lnTo>
                    <a:pt x="94056" y="11455"/>
                  </a:lnTo>
                  <a:close/>
                </a:path>
                <a:path w="2606040" h="282575">
                  <a:moveTo>
                    <a:pt x="858291" y="141236"/>
                  </a:moveTo>
                  <a:lnTo>
                    <a:pt x="852474" y="91440"/>
                  </a:lnTo>
                  <a:lnTo>
                    <a:pt x="834999" y="49479"/>
                  </a:lnTo>
                  <a:lnTo>
                    <a:pt x="806665" y="18097"/>
                  </a:lnTo>
                  <a:lnTo>
                    <a:pt x="768248" y="0"/>
                  </a:lnTo>
                  <a:lnTo>
                    <a:pt x="764235" y="11455"/>
                  </a:lnTo>
                  <a:lnTo>
                    <a:pt x="780580" y="18554"/>
                  </a:lnTo>
                  <a:lnTo>
                    <a:pt x="794626" y="28371"/>
                  </a:lnTo>
                  <a:lnTo>
                    <a:pt x="823175" y="73875"/>
                  </a:lnTo>
                  <a:lnTo>
                    <a:pt x="831507" y="115658"/>
                  </a:lnTo>
                  <a:lnTo>
                    <a:pt x="832548" y="139750"/>
                  </a:lnTo>
                  <a:lnTo>
                    <a:pt x="831494" y="164655"/>
                  </a:lnTo>
                  <a:lnTo>
                    <a:pt x="823125" y="207581"/>
                  </a:lnTo>
                  <a:lnTo>
                    <a:pt x="794651" y="253822"/>
                  </a:lnTo>
                  <a:lnTo>
                    <a:pt x="764679" y="270865"/>
                  </a:lnTo>
                  <a:lnTo>
                    <a:pt x="768248" y="282321"/>
                  </a:lnTo>
                  <a:lnTo>
                    <a:pt x="806754" y="264261"/>
                  </a:lnTo>
                  <a:lnTo>
                    <a:pt x="835075" y="232994"/>
                  </a:lnTo>
                  <a:lnTo>
                    <a:pt x="852487" y="191109"/>
                  </a:lnTo>
                  <a:lnTo>
                    <a:pt x="856843" y="167182"/>
                  </a:lnTo>
                  <a:lnTo>
                    <a:pt x="858291" y="141236"/>
                  </a:lnTo>
                  <a:close/>
                </a:path>
                <a:path w="2606040" h="282575">
                  <a:moveTo>
                    <a:pt x="2372245" y="11455"/>
                  </a:moveTo>
                  <a:lnTo>
                    <a:pt x="2368232" y="0"/>
                  </a:lnTo>
                  <a:lnTo>
                    <a:pt x="2347760" y="7391"/>
                  </a:lnTo>
                  <a:lnTo>
                    <a:pt x="2329815" y="18097"/>
                  </a:lnTo>
                  <a:lnTo>
                    <a:pt x="2301481" y="49479"/>
                  </a:lnTo>
                  <a:lnTo>
                    <a:pt x="2284006" y="91440"/>
                  </a:lnTo>
                  <a:lnTo>
                    <a:pt x="2278189" y="141236"/>
                  </a:lnTo>
                  <a:lnTo>
                    <a:pt x="2279637" y="167182"/>
                  </a:lnTo>
                  <a:lnTo>
                    <a:pt x="2291245" y="213055"/>
                  </a:lnTo>
                  <a:lnTo>
                    <a:pt x="2314283" y="250278"/>
                  </a:lnTo>
                  <a:lnTo>
                    <a:pt x="2347696" y="274942"/>
                  </a:lnTo>
                  <a:lnTo>
                    <a:pt x="2368232" y="282321"/>
                  </a:lnTo>
                  <a:lnTo>
                    <a:pt x="2371801" y="270865"/>
                  </a:lnTo>
                  <a:lnTo>
                    <a:pt x="2355710" y="263740"/>
                  </a:lnTo>
                  <a:lnTo>
                    <a:pt x="2341829" y="253822"/>
                  </a:lnTo>
                  <a:lnTo>
                    <a:pt x="2313355" y="207581"/>
                  </a:lnTo>
                  <a:lnTo>
                    <a:pt x="2304986" y="164655"/>
                  </a:lnTo>
                  <a:lnTo>
                    <a:pt x="2303932" y="139750"/>
                  </a:lnTo>
                  <a:lnTo>
                    <a:pt x="2304986" y="115658"/>
                  </a:lnTo>
                  <a:lnTo>
                    <a:pt x="2313355" y="73875"/>
                  </a:lnTo>
                  <a:lnTo>
                    <a:pt x="2341943" y="28371"/>
                  </a:lnTo>
                  <a:lnTo>
                    <a:pt x="2355964" y="18554"/>
                  </a:lnTo>
                  <a:lnTo>
                    <a:pt x="2372245" y="11455"/>
                  </a:lnTo>
                  <a:close/>
                </a:path>
                <a:path w="2606040" h="282575">
                  <a:moveTo>
                    <a:pt x="2605684" y="141236"/>
                  </a:moveTo>
                  <a:lnTo>
                    <a:pt x="2599867" y="91440"/>
                  </a:lnTo>
                  <a:lnTo>
                    <a:pt x="2582392" y="49479"/>
                  </a:lnTo>
                  <a:lnTo>
                    <a:pt x="2554059" y="18097"/>
                  </a:lnTo>
                  <a:lnTo>
                    <a:pt x="2515641" y="0"/>
                  </a:lnTo>
                  <a:lnTo>
                    <a:pt x="2511628" y="11455"/>
                  </a:lnTo>
                  <a:lnTo>
                    <a:pt x="2527973" y="18554"/>
                  </a:lnTo>
                  <a:lnTo>
                    <a:pt x="2542019" y="28371"/>
                  </a:lnTo>
                  <a:lnTo>
                    <a:pt x="2570569" y="73875"/>
                  </a:lnTo>
                  <a:lnTo>
                    <a:pt x="2578900" y="115658"/>
                  </a:lnTo>
                  <a:lnTo>
                    <a:pt x="2579941" y="139750"/>
                  </a:lnTo>
                  <a:lnTo>
                    <a:pt x="2578887" y="164655"/>
                  </a:lnTo>
                  <a:lnTo>
                    <a:pt x="2570518" y="207581"/>
                  </a:lnTo>
                  <a:lnTo>
                    <a:pt x="2542044" y="253822"/>
                  </a:lnTo>
                  <a:lnTo>
                    <a:pt x="2512072" y="270865"/>
                  </a:lnTo>
                  <a:lnTo>
                    <a:pt x="2515641" y="282321"/>
                  </a:lnTo>
                  <a:lnTo>
                    <a:pt x="2554147" y="264261"/>
                  </a:lnTo>
                  <a:lnTo>
                    <a:pt x="2582468" y="232994"/>
                  </a:lnTo>
                  <a:lnTo>
                    <a:pt x="2599880" y="191109"/>
                  </a:lnTo>
                  <a:lnTo>
                    <a:pt x="2604236" y="167182"/>
                  </a:lnTo>
                  <a:lnTo>
                    <a:pt x="2605684" y="1412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1" name="object 81"/>
          <p:cNvSpPr txBox="1"/>
          <p:nvPr/>
        </p:nvSpPr>
        <p:spPr>
          <a:xfrm>
            <a:off x="238248" y="2014220"/>
            <a:ext cx="8191500" cy="13608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 marR="4318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pesos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en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cada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iteración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t: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(N</a:t>
            </a:r>
            <a:r>
              <a:rPr sz="2400" baseline="-17361" dirty="0">
                <a:latin typeface="Times New Roman"/>
                <a:cs typeface="Times New Roman"/>
              </a:rPr>
              <a:t>a</a:t>
            </a:r>
            <a:r>
              <a:rPr sz="2400" spc="292" baseline="-17361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es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neurona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origen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del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peso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y</a:t>
            </a:r>
            <a:r>
              <a:rPr sz="2400" spc="-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N</a:t>
            </a:r>
            <a:r>
              <a:rPr sz="2400" baseline="-17361" dirty="0">
                <a:latin typeface="Times New Roman"/>
                <a:cs typeface="Times New Roman"/>
              </a:rPr>
              <a:t>b</a:t>
            </a:r>
            <a:r>
              <a:rPr sz="2400" spc="292" baseline="-17361" dirty="0">
                <a:latin typeface="Times New Roman"/>
                <a:cs typeface="Times New Roman"/>
              </a:rPr>
              <a:t> </a:t>
            </a:r>
            <a:r>
              <a:rPr sz="2400" spc="-25" dirty="0">
                <a:latin typeface="Times New Roman"/>
                <a:cs typeface="Times New Roman"/>
              </a:rPr>
              <a:t>la </a:t>
            </a:r>
            <a:r>
              <a:rPr sz="2400" dirty="0">
                <a:latin typeface="Times New Roman"/>
                <a:cs typeface="Times New Roman"/>
              </a:rPr>
              <a:t>neurona</a:t>
            </a:r>
            <a:r>
              <a:rPr sz="2400" spc="-10" dirty="0">
                <a:latin typeface="Times New Roman"/>
                <a:cs typeface="Times New Roman"/>
              </a:rPr>
              <a:t> destino):</a:t>
            </a:r>
            <a:endParaRPr sz="2400">
              <a:latin typeface="Times New Roman"/>
              <a:cs typeface="Times New Roman"/>
            </a:endParaRPr>
          </a:p>
          <a:p>
            <a:pPr marL="459105" algn="ctr">
              <a:lnSpc>
                <a:spcPts val="2005"/>
              </a:lnSpc>
              <a:spcBef>
                <a:spcPts val="1460"/>
              </a:spcBef>
              <a:tabLst>
                <a:tab pos="898525" algn="l"/>
                <a:tab pos="1768475" algn="l"/>
                <a:tab pos="3176905" algn="l"/>
                <a:tab pos="3499485" algn="l"/>
                <a:tab pos="5448300" algn="l"/>
              </a:tabLst>
            </a:pPr>
            <a:r>
              <a:rPr sz="2400" spc="290" dirty="0">
                <a:latin typeface="Cambria Math"/>
                <a:cs typeface="Cambria Math"/>
              </a:rPr>
              <a:t>$</a:t>
            </a:r>
            <a:r>
              <a:rPr sz="2700" spc="434" baseline="-15432" dirty="0">
                <a:latin typeface="Cambria Math"/>
                <a:cs typeface="Cambria Math"/>
              </a:rPr>
              <a:t>:</a:t>
            </a:r>
            <a:r>
              <a:rPr sz="2700" baseline="-15432" dirty="0">
                <a:latin typeface="Cambria Math"/>
                <a:cs typeface="Cambria Math"/>
              </a:rPr>
              <a:t>	</a:t>
            </a:r>
            <a:r>
              <a:rPr sz="2400" spc="-1200" dirty="0">
                <a:latin typeface="Cambria Math"/>
                <a:cs typeface="Cambria Math"/>
              </a:rPr>
              <a:t>%</a:t>
            </a:r>
            <a:r>
              <a:rPr sz="2400" spc="65" dirty="0">
                <a:latin typeface="Cambria Math"/>
                <a:cs typeface="Cambria Math"/>
              </a:rPr>
              <a:t> </a:t>
            </a:r>
            <a:r>
              <a:rPr sz="2400" dirty="0">
                <a:latin typeface="Cambria Math"/>
                <a:cs typeface="Cambria Math"/>
              </a:rPr>
              <a:t>+</a:t>
            </a:r>
            <a:r>
              <a:rPr sz="2400" spc="-5" dirty="0">
                <a:latin typeface="Cambria Math"/>
                <a:cs typeface="Cambria Math"/>
              </a:rPr>
              <a:t> </a:t>
            </a:r>
            <a:r>
              <a:rPr sz="2400" spc="-50" dirty="0">
                <a:latin typeface="Cambria Math"/>
                <a:cs typeface="Cambria Math"/>
              </a:rPr>
              <a:t>1</a:t>
            </a:r>
            <a:r>
              <a:rPr sz="2400" dirty="0">
                <a:latin typeface="Cambria Math"/>
                <a:cs typeface="Cambria Math"/>
              </a:rPr>
              <a:t>	=</a:t>
            </a:r>
            <a:r>
              <a:rPr sz="2400" spc="130" dirty="0">
                <a:latin typeface="Cambria Math"/>
                <a:cs typeface="Cambria Math"/>
              </a:rPr>
              <a:t> </a:t>
            </a:r>
            <a:r>
              <a:rPr sz="2400" dirty="0">
                <a:latin typeface="Cambria Math"/>
                <a:cs typeface="Cambria Math"/>
              </a:rPr>
              <a:t>⋯</a:t>
            </a:r>
            <a:r>
              <a:rPr sz="2400" spc="130" dirty="0">
                <a:latin typeface="Cambria Math"/>
                <a:cs typeface="Cambria Math"/>
              </a:rPr>
              <a:t> </a:t>
            </a:r>
            <a:r>
              <a:rPr sz="2400" dirty="0">
                <a:latin typeface="Cambria Math"/>
                <a:cs typeface="Cambria Math"/>
              </a:rPr>
              <a:t>=</a:t>
            </a:r>
            <a:r>
              <a:rPr sz="2400" spc="130" dirty="0">
                <a:latin typeface="Cambria Math"/>
                <a:cs typeface="Cambria Math"/>
              </a:rPr>
              <a:t> </a:t>
            </a:r>
            <a:r>
              <a:rPr sz="2400" spc="290" dirty="0">
                <a:latin typeface="Cambria Math"/>
                <a:cs typeface="Cambria Math"/>
              </a:rPr>
              <a:t>$</a:t>
            </a:r>
            <a:r>
              <a:rPr sz="2700" spc="434" baseline="-15432" dirty="0">
                <a:latin typeface="Cambria Math"/>
                <a:cs typeface="Cambria Math"/>
              </a:rPr>
              <a:t>:</a:t>
            </a:r>
            <a:r>
              <a:rPr sz="2700" baseline="-15432" dirty="0">
                <a:latin typeface="Cambria Math"/>
                <a:cs typeface="Cambria Math"/>
              </a:rPr>
              <a:t>	</a:t>
            </a:r>
            <a:r>
              <a:rPr sz="2400" spc="-1250" dirty="0">
                <a:latin typeface="Cambria Math"/>
                <a:cs typeface="Cambria Math"/>
              </a:rPr>
              <a:t>%</a:t>
            </a:r>
            <a:r>
              <a:rPr sz="2400" dirty="0">
                <a:latin typeface="Cambria Math"/>
                <a:cs typeface="Cambria Math"/>
              </a:rPr>
              <a:t>	+</a:t>
            </a:r>
            <a:r>
              <a:rPr sz="2400" spc="-5" dirty="0">
                <a:latin typeface="Cambria Math"/>
                <a:cs typeface="Cambria Math"/>
              </a:rPr>
              <a:t> </a:t>
            </a:r>
            <a:r>
              <a:rPr sz="2400" spc="944" dirty="0">
                <a:latin typeface="Cambria Math"/>
                <a:cs typeface="Cambria Math"/>
              </a:rPr>
              <a:t>,</a:t>
            </a:r>
            <a:r>
              <a:rPr sz="2400" spc="75" dirty="0">
                <a:latin typeface="Cambria Math"/>
                <a:cs typeface="Cambria Math"/>
              </a:rPr>
              <a:t> </a:t>
            </a:r>
            <a:r>
              <a:rPr sz="2400" spc="-665" dirty="0">
                <a:latin typeface="Cambria Math"/>
                <a:cs typeface="Cambria Math"/>
              </a:rPr>
              <a:t>2</a:t>
            </a:r>
            <a:r>
              <a:rPr sz="2400" dirty="0">
                <a:latin typeface="Cambria Math"/>
                <a:cs typeface="Cambria Math"/>
              </a:rPr>
              <a:t> </a:t>
            </a:r>
            <a:r>
              <a:rPr sz="2400" spc="-10" dirty="0">
                <a:latin typeface="Cambria Math"/>
                <a:cs typeface="Cambria Math"/>
              </a:rPr>
              <a:t>345674</a:t>
            </a:r>
            <a:r>
              <a:rPr sz="2700" spc="-15" baseline="29320" dirty="0">
                <a:latin typeface="Cambria Math"/>
                <a:cs typeface="Cambria Math"/>
              </a:rPr>
              <a:t>8</a:t>
            </a:r>
            <a:r>
              <a:rPr sz="2700" baseline="29320" dirty="0">
                <a:latin typeface="Cambria Math"/>
                <a:cs typeface="Cambria Math"/>
              </a:rPr>
              <a:t>	</a:t>
            </a:r>
            <a:r>
              <a:rPr sz="2400" spc="-665" dirty="0">
                <a:latin typeface="Cambria Math"/>
                <a:cs typeface="Cambria Math"/>
              </a:rPr>
              <a:t>2</a:t>
            </a:r>
            <a:r>
              <a:rPr sz="2400" dirty="0">
                <a:latin typeface="Cambria Math"/>
                <a:cs typeface="Cambria Math"/>
              </a:rPr>
              <a:t> </a:t>
            </a:r>
            <a:r>
              <a:rPr sz="2400" spc="70" dirty="0">
                <a:latin typeface="Cambria Math"/>
                <a:cs typeface="Cambria Math"/>
              </a:rPr>
              <a:t>8/99:9</a:t>
            </a:r>
            <a:r>
              <a:rPr sz="2700" spc="104" baseline="29320" dirty="0">
                <a:latin typeface="Cambria Math"/>
                <a:cs typeface="Cambria Math"/>
              </a:rPr>
              <a:t>8</a:t>
            </a:r>
            <a:endParaRPr sz="2700" baseline="29320">
              <a:latin typeface="Cambria Math"/>
              <a:cs typeface="Cambria Math"/>
            </a:endParaRPr>
          </a:p>
          <a:p>
            <a:pPr marR="626110" algn="r">
              <a:lnSpc>
                <a:spcPts val="1285"/>
              </a:lnSpc>
              <a:tabLst>
                <a:tab pos="1456055" algn="l"/>
              </a:tabLst>
            </a:pPr>
            <a:r>
              <a:rPr sz="1800" spc="680" dirty="0">
                <a:latin typeface="Cambria Math"/>
                <a:cs typeface="Cambria Math"/>
              </a:rPr>
              <a:t>;</a:t>
            </a:r>
            <a:r>
              <a:rPr sz="2100" spc="1019" baseline="-13888" dirty="0">
                <a:latin typeface="Cambria Math"/>
                <a:cs typeface="Cambria Math"/>
              </a:rPr>
              <a:t>.</a:t>
            </a:r>
            <a:r>
              <a:rPr sz="2100" baseline="-13888" dirty="0">
                <a:latin typeface="Cambria Math"/>
                <a:cs typeface="Cambria Math"/>
              </a:rPr>
              <a:t>	</a:t>
            </a:r>
            <a:r>
              <a:rPr sz="1800" spc="500" dirty="0">
                <a:latin typeface="Cambria Math"/>
                <a:cs typeface="Cambria Math"/>
              </a:rPr>
              <a:t>;</a:t>
            </a:r>
            <a:r>
              <a:rPr sz="2100" spc="750" baseline="-13888" dirty="0">
                <a:latin typeface="Cambria Math"/>
                <a:cs typeface="Cambria Math"/>
              </a:rPr>
              <a:t>/</a:t>
            </a:r>
            <a:endParaRPr sz="2100" baseline="-13888">
              <a:latin typeface="Cambria Math"/>
              <a:cs typeface="Cambria Math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3497410" y="1248664"/>
            <a:ext cx="7810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-130" dirty="0">
                <a:latin typeface="Cambria Math"/>
                <a:cs typeface="Cambria Math"/>
              </a:rPr>
              <a:t>)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3594474" y="1185886"/>
            <a:ext cx="717550" cy="235585"/>
          </a:xfrm>
          <a:custGeom>
            <a:avLst/>
            <a:gdLst/>
            <a:ahLst/>
            <a:cxnLst/>
            <a:rect l="l" t="t" r="r" b="b"/>
            <a:pathLst>
              <a:path w="717550" h="235584">
                <a:moveTo>
                  <a:pt x="642072" y="0"/>
                </a:moveTo>
                <a:lnTo>
                  <a:pt x="638723" y="9549"/>
                </a:lnTo>
                <a:lnTo>
                  <a:pt x="652343" y="15460"/>
                </a:lnTo>
                <a:lnTo>
                  <a:pt x="664055" y="23641"/>
                </a:lnTo>
                <a:lnTo>
                  <a:pt x="687837" y="61565"/>
                </a:lnTo>
                <a:lnTo>
                  <a:pt x="695650" y="116457"/>
                </a:lnTo>
                <a:lnTo>
                  <a:pt x="694778" y="137208"/>
                </a:lnTo>
                <a:lnTo>
                  <a:pt x="681697" y="188019"/>
                </a:lnTo>
                <a:lnTo>
                  <a:pt x="652501" y="219784"/>
                </a:lnTo>
                <a:lnTo>
                  <a:pt x="639095" y="225722"/>
                </a:lnTo>
                <a:lnTo>
                  <a:pt x="642072" y="235272"/>
                </a:lnTo>
                <a:lnTo>
                  <a:pt x="687023" y="208564"/>
                </a:lnTo>
                <a:lnTo>
                  <a:pt x="712269" y="159261"/>
                </a:lnTo>
                <a:lnTo>
                  <a:pt x="717106" y="117698"/>
                </a:lnTo>
                <a:lnTo>
                  <a:pt x="715893" y="96129"/>
                </a:lnTo>
                <a:lnTo>
                  <a:pt x="706189" y="57899"/>
                </a:lnTo>
                <a:lnTo>
                  <a:pt x="674085" y="15084"/>
                </a:lnTo>
                <a:lnTo>
                  <a:pt x="659129" y="6158"/>
                </a:lnTo>
                <a:lnTo>
                  <a:pt x="642072" y="0"/>
                </a:lnTo>
                <a:close/>
              </a:path>
              <a:path w="717550" h="235584">
                <a:moveTo>
                  <a:pt x="75034" y="0"/>
                </a:moveTo>
                <a:lnTo>
                  <a:pt x="30164" y="26777"/>
                </a:lnTo>
                <a:lnTo>
                  <a:pt x="4852" y="76196"/>
                </a:lnTo>
                <a:lnTo>
                  <a:pt x="0" y="117698"/>
                </a:lnTo>
                <a:lnTo>
                  <a:pt x="1209" y="139313"/>
                </a:lnTo>
                <a:lnTo>
                  <a:pt x="10882" y="177543"/>
                </a:lnTo>
                <a:lnTo>
                  <a:pt x="42942" y="220219"/>
                </a:lnTo>
                <a:lnTo>
                  <a:pt x="75034" y="235272"/>
                </a:lnTo>
                <a:lnTo>
                  <a:pt x="78009" y="225722"/>
                </a:lnTo>
                <a:lnTo>
                  <a:pt x="64603" y="219784"/>
                </a:lnTo>
                <a:lnTo>
                  <a:pt x="53034" y="211521"/>
                </a:lnTo>
                <a:lnTo>
                  <a:pt x="29303" y="172989"/>
                </a:lnTo>
                <a:lnTo>
                  <a:pt x="21455" y="116457"/>
                </a:lnTo>
                <a:lnTo>
                  <a:pt x="22327" y="96385"/>
                </a:lnTo>
                <a:lnTo>
                  <a:pt x="35407" y="46818"/>
                </a:lnTo>
                <a:lnTo>
                  <a:pt x="64813" y="15460"/>
                </a:lnTo>
                <a:lnTo>
                  <a:pt x="78381" y="9549"/>
                </a:lnTo>
                <a:lnTo>
                  <a:pt x="750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964168" y="1185886"/>
            <a:ext cx="272415" cy="235585"/>
          </a:xfrm>
          <a:custGeom>
            <a:avLst/>
            <a:gdLst/>
            <a:ahLst/>
            <a:cxnLst/>
            <a:rect l="l" t="t" r="r" b="b"/>
            <a:pathLst>
              <a:path w="272414" h="235584">
                <a:moveTo>
                  <a:pt x="197383" y="0"/>
                </a:moveTo>
                <a:lnTo>
                  <a:pt x="194034" y="9549"/>
                </a:lnTo>
                <a:lnTo>
                  <a:pt x="207654" y="15460"/>
                </a:lnTo>
                <a:lnTo>
                  <a:pt x="219366" y="23641"/>
                </a:lnTo>
                <a:lnTo>
                  <a:pt x="243148" y="61565"/>
                </a:lnTo>
                <a:lnTo>
                  <a:pt x="250960" y="116457"/>
                </a:lnTo>
                <a:lnTo>
                  <a:pt x="250088" y="137208"/>
                </a:lnTo>
                <a:lnTo>
                  <a:pt x="237008" y="188019"/>
                </a:lnTo>
                <a:lnTo>
                  <a:pt x="207812" y="219784"/>
                </a:lnTo>
                <a:lnTo>
                  <a:pt x="194406" y="225722"/>
                </a:lnTo>
                <a:lnTo>
                  <a:pt x="197383" y="235272"/>
                </a:lnTo>
                <a:lnTo>
                  <a:pt x="242334" y="208564"/>
                </a:lnTo>
                <a:lnTo>
                  <a:pt x="267580" y="159261"/>
                </a:lnTo>
                <a:lnTo>
                  <a:pt x="272417" y="117698"/>
                </a:lnTo>
                <a:lnTo>
                  <a:pt x="271204" y="96129"/>
                </a:lnTo>
                <a:lnTo>
                  <a:pt x="261499" y="57899"/>
                </a:lnTo>
                <a:lnTo>
                  <a:pt x="229396" y="15084"/>
                </a:lnTo>
                <a:lnTo>
                  <a:pt x="214440" y="6158"/>
                </a:lnTo>
                <a:lnTo>
                  <a:pt x="197383" y="0"/>
                </a:lnTo>
                <a:close/>
              </a:path>
              <a:path w="272414" h="235584">
                <a:moveTo>
                  <a:pt x="75035" y="0"/>
                </a:moveTo>
                <a:lnTo>
                  <a:pt x="30165" y="26777"/>
                </a:lnTo>
                <a:lnTo>
                  <a:pt x="4852" y="76196"/>
                </a:lnTo>
                <a:lnTo>
                  <a:pt x="0" y="117698"/>
                </a:lnTo>
                <a:lnTo>
                  <a:pt x="1209" y="139313"/>
                </a:lnTo>
                <a:lnTo>
                  <a:pt x="10883" y="177543"/>
                </a:lnTo>
                <a:lnTo>
                  <a:pt x="42943" y="220219"/>
                </a:lnTo>
                <a:lnTo>
                  <a:pt x="75035" y="235272"/>
                </a:lnTo>
                <a:lnTo>
                  <a:pt x="78011" y="225722"/>
                </a:lnTo>
                <a:lnTo>
                  <a:pt x="64605" y="219784"/>
                </a:lnTo>
                <a:lnTo>
                  <a:pt x="53036" y="211521"/>
                </a:lnTo>
                <a:lnTo>
                  <a:pt x="29304" y="172989"/>
                </a:lnTo>
                <a:lnTo>
                  <a:pt x="21456" y="116457"/>
                </a:lnTo>
                <a:lnTo>
                  <a:pt x="22328" y="96385"/>
                </a:lnTo>
                <a:lnTo>
                  <a:pt x="35408" y="46818"/>
                </a:lnTo>
                <a:lnTo>
                  <a:pt x="64814" y="15460"/>
                </a:lnTo>
                <a:lnTo>
                  <a:pt x="78383" y="9549"/>
                </a:lnTo>
                <a:lnTo>
                  <a:pt x="750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762772" y="1299885"/>
            <a:ext cx="1206500" cy="12700"/>
          </a:xfrm>
          <a:custGeom>
            <a:avLst/>
            <a:gdLst/>
            <a:ahLst/>
            <a:cxnLst/>
            <a:rect l="l" t="t" r="r" b="b"/>
            <a:pathLst>
              <a:path w="1206500" h="12700">
                <a:moveTo>
                  <a:pt x="1206500" y="0"/>
                </a:moveTo>
                <a:lnTo>
                  <a:pt x="0" y="0"/>
                </a:lnTo>
                <a:lnTo>
                  <a:pt x="0" y="12700"/>
                </a:lnTo>
                <a:lnTo>
                  <a:pt x="1206500" y="12700"/>
                </a:lnTo>
                <a:lnTo>
                  <a:pt x="1206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 txBox="1"/>
          <p:nvPr/>
        </p:nvSpPr>
        <p:spPr>
          <a:xfrm>
            <a:off x="235350" y="1063244"/>
            <a:ext cx="636143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3441700" algn="l"/>
                <a:tab pos="4168775" algn="l"/>
                <a:tab pos="5079365" algn="l"/>
              </a:tabLst>
            </a:pPr>
            <a:r>
              <a:rPr sz="2400" dirty="0">
                <a:latin typeface="Cambria Math"/>
                <a:cs typeface="Cambria Math"/>
              </a:rPr>
              <a:t>A</a:t>
            </a:r>
            <a:r>
              <a:rPr sz="2400" dirty="0">
                <a:latin typeface="Times New Roman"/>
                <a:cs typeface="Times New Roman"/>
              </a:rPr>
              <a:t>ctualizar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los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pesos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</a:t>
            </a:r>
            <a:r>
              <a:rPr sz="2400" spc="254" dirty="0">
                <a:latin typeface="Times New Roman"/>
                <a:cs typeface="Times New Roman"/>
              </a:rPr>
              <a:t> </a:t>
            </a:r>
            <a:r>
              <a:rPr sz="3000" spc="1275" baseline="1388" dirty="0">
                <a:latin typeface="Cambria Math"/>
                <a:cs typeface="Cambria Math"/>
              </a:rPr>
              <a:t>!</a:t>
            </a:r>
            <a:r>
              <a:rPr sz="3000" baseline="1388" dirty="0">
                <a:latin typeface="Cambria Math"/>
                <a:cs typeface="Cambria Math"/>
              </a:rPr>
              <a:t>	"</a:t>
            </a:r>
            <a:r>
              <a:rPr sz="3000" spc="75" baseline="1388" dirty="0">
                <a:latin typeface="Cambria Math"/>
                <a:cs typeface="Cambria Math"/>
              </a:rPr>
              <a:t> </a:t>
            </a:r>
            <a:r>
              <a:rPr sz="3000" baseline="1388" dirty="0">
                <a:latin typeface="Cambria Math"/>
                <a:cs typeface="Cambria Math"/>
              </a:rPr>
              <a:t>+</a:t>
            </a:r>
            <a:r>
              <a:rPr sz="3000" spc="7" baseline="1388" dirty="0">
                <a:latin typeface="Cambria Math"/>
                <a:cs typeface="Cambria Math"/>
              </a:rPr>
              <a:t> </a:t>
            </a:r>
            <a:r>
              <a:rPr sz="3000" spc="-75" baseline="1388" dirty="0">
                <a:latin typeface="Cambria Math"/>
                <a:cs typeface="Cambria Math"/>
              </a:rPr>
              <a:t>1</a:t>
            </a:r>
            <a:r>
              <a:rPr sz="3000" baseline="1388" dirty="0">
                <a:latin typeface="Cambria Math"/>
                <a:cs typeface="Cambria Math"/>
              </a:rPr>
              <a:t>	=</a:t>
            </a:r>
            <a:r>
              <a:rPr sz="3000" spc="179" baseline="1388" dirty="0">
                <a:latin typeface="Cambria Math"/>
                <a:cs typeface="Cambria Math"/>
              </a:rPr>
              <a:t> </a:t>
            </a:r>
            <a:r>
              <a:rPr sz="3000" spc="637" baseline="1388" dirty="0">
                <a:latin typeface="Cambria Math"/>
                <a:cs typeface="Cambria Math"/>
              </a:rPr>
              <a:t>!-</a:t>
            </a:r>
            <a:r>
              <a:rPr sz="3000" spc="690" baseline="1388" dirty="0">
                <a:latin typeface="Cambria Math"/>
                <a:cs typeface="Cambria Math"/>
              </a:rPr>
              <a:t> </a:t>
            </a:r>
            <a:r>
              <a:rPr sz="3000" spc="-75" baseline="1388" dirty="0">
                <a:latin typeface="Cambria Math"/>
                <a:cs typeface="Cambria Math"/>
              </a:rPr>
              <a:t>"</a:t>
            </a:r>
            <a:r>
              <a:rPr sz="3000" baseline="1388" dirty="0">
                <a:latin typeface="Cambria Math"/>
                <a:cs typeface="Cambria Math"/>
              </a:rPr>
              <a:t>	−</a:t>
            </a:r>
            <a:r>
              <a:rPr sz="3000" spc="7" baseline="1388" dirty="0">
                <a:latin typeface="Cambria Math"/>
                <a:cs typeface="Cambria Math"/>
              </a:rPr>
              <a:t> </a:t>
            </a:r>
            <a:r>
              <a:rPr sz="3000" spc="1080" baseline="1388" dirty="0">
                <a:latin typeface="Cambria Math"/>
                <a:cs typeface="Cambria Math"/>
              </a:rPr>
              <a:t>'</a:t>
            </a:r>
            <a:r>
              <a:rPr sz="3000" spc="-75" baseline="1388" dirty="0">
                <a:latin typeface="Cambria Math"/>
                <a:cs typeface="Cambria Math"/>
              </a:rPr>
              <a:t> </a:t>
            </a:r>
            <a:r>
              <a:rPr sz="3000" spc="337" baseline="43055" dirty="0">
                <a:latin typeface="Cambria Math"/>
                <a:cs typeface="Cambria Math"/>
              </a:rPr>
              <a:t>/*</a:t>
            </a:r>
            <a:r>
              <a:rPr sz="2250" spc="337" baseline="85185" dirty="0">
                <a:latin typeface="Cambria Math"/>
                <a:cs typeface="Cambria Math"/>
              </a:rPr>
              <a:t>#</a:t>
            </a:r>
            <a:r>
              <a:rPr sz="3000" spc="337" baseline="43055" dirty="0">
                <a:latin typeface="Cambria Math"/>
                <a:cs typeface="Cambria Math"/>
              </a:rPr>
              <a:t>(!</a:t>
            </a:r>
            <a:r>
              <a:rPr sz="1950" i="1" spc="337" baseline="49145" dirty="0">
                <a:latin typeface="Cambria Math"/>
                <a:cs typeface="Cambria Math"/>
              </a:rPr>
              <a:t>)</a:t>
            </a:r>
            <a:endParaRPr sz="1950" baseline="49145">
              <a:latin typeface="Cambria Math"/>
              <a:cs typeface="Cambria Math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6577639" y="993672"/>
            <a:ext cx="272415" cy="235585"/>
          </a:xfrm>
          <a:custGeom>
            <a:avLst/>
            <a:gdLst/>
            <a:ahLst/>
            <a:cxnLst/>
            <a:rect l="l" t="t" r="r" b="b"/>
            <a:pathLst>
              <a:path w="272415" h="235584">
                <a:moveTo>
                  <a:pt x="197383" y="0"/>
                </a:moveTo>
                <a:lnTo>
                  <a:pt x="194034" y="9549"/>
                </a:lnTo>
                <a:lnTo>
                  <a:pt x="207654" y="15460"/>
                </a:lnTo>
                <a:lnTo>
                  <a:pt x="219366" y="23641"/>
                </a:lnTo>
                <a:lnTo>
                  <a:pt x="243148" y="61565"/>
                </a:lnTo>
                <a:lnTo>
                  <a:pt x="250960" y="116457"/>
                </a:lnTo>
                <a:lnTo>
                  <a:pt x="250088" y="137208"/>
                </a:lnTo>
                <a:lnTo>
                  <a:pt x="237008" y="188019"/>
                </a:lnTo>
                <a:lnTo>
                  <a:pt x="207812" y="219784"/>
                </a:lnTo>
                <a:lnTo>
                  <a:pt x="194406" y="225722"/>
                </a:lnTo>
                <a:lnTo>
                  <a:pt x="197383" y="235272"/>
                </a:lnTo>
                <a:lnTo>
                  <a:pt x="242334" y="208564"/>
                </a:lnTo>
                <a:lnTo>
                  <a:pt x="267580" y="159261"/>
                </a:lnTo>
                <a:lnTo>
                  <a:pt x="272417" y="117698"/>
                </a:lnTo>
                <a:lnTo>
                  <a:pt x="271204" y="96129"/>
                </a:lnTo>
                <a:lnTo>
                  <a:pt x="261499" y="57899"/>
                </a:lnTo>
                <a:lnTo>
                  <a:pt x="229396" y="15084"/>
                </a:lnTo>
                <a:lnTo>
                  <a:pt x="214440" y="6158"/>
                </a:lnTo>
                <a:lnTo>
                  <a:pt x="197383" y="0"/>
                </a:lnTo>
                <a:close/>
              </a:path>
              <a:path w="272415" h="235584">
                <a:moveTo>
                  <a:pt x="75034" y="0"/>
                </a:moveTo>
                <a:lnTo>
                  <a:pt x="30165" y="26777"/>
                </a:lnTo>
                <a:lnTo>
                  <a:pt x="4852" y="76196"/>
                </a:lnTo>
                <a:lnTo>
                  <a:pt x="0" y="117698"/>
                </a:lnTo>
                <a:lnTo>
                  <a:pt x="1209" y="139313"/>
                </a:lnTo>
                <a:lnTo>
                  <a:pt x="10883" y="177543"/>
                </a:lnTo>
                <a:lnTo>
                  <a:pt x="42943" y="220219"/>
                </a:lnTo>
                <a:lnTo>
                  <a:pt x="75034" y="235272"/>
                </a:lnTo>
                <a:lnTo>
                  <a:pt x="78011" y="225722"/>
                </a:lnTo>
                <a:lnTo>
                  <a:pt x="64604" y="219784"/>
                </a:lnTo>
                <a:lnTo>
                  <a:pt x="53035" y="211521"/>
                </a:lnTo>
                <a:lnTo>
                  <a:pt x="29304" y="172989"/>
                </a:lnTo>
                <a:lnTo>
                  <a:pt x="21456" y="116457"/>
                </a:lnTo>
                <a:lnTo>
                  <a:pt x="22328" y="96385"/>
                </a:lnTo>
                <a:lnTo>
                  <a:pt x="35408" y="46818"/>
                </a:lnTo>
                <a:lnTo>
                  <a:pt x="64814" y="15460"/>
                </a:lnTo>
                <a:lnTo>
                  <a:pt x="78383" y="9549"/>
                </a:lnTo>
                <a:lnTo>
                  <a:pt x="750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 txBox="1"/>
          <p:nvPr/>
        </p:nvSpPr>
        <p:spPr>
          <a:xfrm>
            <a:off x="6648025" y="915923"/>
            <a:ext cx="3429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Cambria Math"/>
                <a:cs typeface="Cambria Math"/>
              </a:rPr>
              <a:t>"</a:t>
            </a:r>
            <a:r>
              <a:rPr sz="2000" spc="434" dirty="0">
                <a:latin typeface="Cambria Math"/>
                <a:cs typeface="Cambria Math"/>
              </a:rPr>
              <a:t> </a:t>
            </a:r>
            <a:r>
              <a:rPr sz="2000" spc="-50" dirty="0">
                <a:latin typeface="Cambria Math"/>
                <a:cs typeface="Cambria Math"/>
              </a:rPr>
              <a:t>)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6128532" y="1278635"/>
            <a:ext cx="4699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spc="229" dirty="0">
                <a:latin typeface="Cambria Math"/>
                <a:cs typeface="Cambria Math"/>
              </a:rPr>
              <a:t>/!</a:t>
            </a:r>
            <a:r>
              <a:rPr sz="2250" spc="345" baseline="-14814" dirty="0">
                <a:latin typeface="Cambria Math"/>
                <a:cs typeface="Cambria Math"/>
              </a:rPr>
              <a:t>$</a:t>
            </a:r>
            <a:endParaRPr sz="2250" baseline="-14814">
              <a:latin typeface="Cambria Math"/>
              <a:cs typeface="Cambria Math"/>
            </a:endParaRPr>
          </a:p>
        </p:txBody>
      </p:sp>
      <p:pic>
        <p:nvPicPr>
          <p:cNvPr id="90" name="object 9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91" name="object 91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40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7018146" y="487171"/>
            <a:ext cx="3530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680" dirty="0">
                <a:latin typeface="Cambria Math"/>
                <a:cs typeface="Cambria Math"/>
              </a:rPr>
              <a:t>;</a:t>
            </a:r>
            <a:r>
              <a:rPr sz="2100" spc="1019" baseline="-13888" dirty="0">
                <a:latin typeface="Cambria Math"/>
                <a:cs typeface="Cambria Math"/>
              </a:rPr>
              <a:t>.</a:t>
            </a:r>
            <a:endParaRPr sz="2100" baseline="-13888">
              <a:latin typeface="Cambria Math"/>
              <a:cs typeface="Cambria Math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1747647" y="343915"/>
            <a:ext cx="548386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/>
              <a:t>Cálculo</a:t>
            </a:r>
            <a:r>
              <a:rPr spc="-30" dirty="0"/>
              <a:t> </a:t>
            </a:r>
            <a:r>
              <a:rPr dirty="0"/>
              <a:t>del</a:t>
            </a:r>
            <a:r>
              <a:rPr spc="-20" dirty="0"/>
              <a:t> </a:t>
            </a:r>
            <a:r>
              <a:rPr dirty="0"/>
              <a:t>término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salida:</a:t>
            </a:r>
            <a:r>
              <a:rPr spc="-5" dirty="0"/>
              <a:t> </a:t>
            </a:r>
            <a:r>
              <a:rPr b="0" spc="-105" dirty="0">
                <a:latin typeface="Cambria Math"/>
                <a:cs typeface="Cambria Math"/>
              </a:rPr>
              <a:t>345674</a:t>
            </a:r>
            <a:r>
              <a:rPr sz="2700" b="0" spc="-157" baseline="29320" dirty="0">
                <a:latin typeface="Cambria Math"/>
                <a:cs typeface="Cambria Math"/>
              </a:rPr>
              <a:t>8</a:t>
            </a:r>
            <a:endParaRPr sz="2700" baseline="29320">
              <a:latin typeface="Cambria Math"/>
              <a:cs typeface="Cambria Math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34365" y="4271771"/>
            <a:ext cx="6990080" cy="106807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términos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salida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obtienen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“propagación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hacía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delante”:</a:t>
            </a:r>
            <a:endParaRPr sz="200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  <a:spcBef>
                <a:spcPts val="500"/>
              </a:spcBef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calculan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forma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recursiva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basándose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capas anteriores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09603" y="877315"/>
            <a:ext cx="5006975" cy="6838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0365" marR="43180" indent="-342265">
              <a:lnSpc>
                <a:spcPct val="120000"/>
              </a:lnSpc>
              <a:spcBef>
                <a:spcPts val="100"/>
              </a:spcBef>
              <a:buFont typeface="Arial"/>
              <a:buChar char="•"/>
              <a:tabLst>
                <a:tab pos="380365" algn="l"/>
                <a:tab pos="381000" algn="l"/>
              </a:tabLst>
            </a:pP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</a:t>
            </a:r>
            <a:r>
              <a:rPr sz="1800" baseline="-13888" dirty="0">
                <a:latin typeface="Times New Roman"/>
                <a:cs typeface="Times New Roman"/>
              </a:rPr>
              <a:t>a</a:t>
            </a:r>
            <a:r>
              <a:rPr sz="1800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 entrada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red (N</a:t>
            </a:r>
            <a:r>
              <a:rPr sz="1800" baseline="-13888" dirty="0">
                <a:latin typeface="Times New Roman"/>
                <a:cs typeface="Times New Roman"/>
              </a:rPr>
              <a:t>a</a:t>
            </a:r>
            <a:r>
              <a:rPr sz="1800" dirty="0">
                <a:latin typeface="Times New Roman"/>
                <a:cs typeface="Times New Roman"/>
              </a:rPr>
              <a:t>=x</a:t>
            </a:r>
            <a:r>
              <a:rPr sz="1800" baseline="-13888" dirty="0">
                <a:latin typeface="Times New Roman"/>
                <a:cs typeface="Times New Roman"/>
              </a:rPr>
              <a:t>j</a:t>
            </a:r>
            <a:r>
              <a:rPr sz="1800" dirty="0">
                <a:latin typeface="Times New Roman"/>
                <a:cs typeface="Times New Roman"/>
              </a:rPr>
              <a:t>),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salida </a:t>
            </a:r>
            <a:r>
              <a:rPr sz="1800" spc="-25" dirty="0">
                <a:latin typeface="Times New Roman"/>
                <a:cs typeface="Times New Roman"/>
              </a:rPr>
              <a:t>es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entrada </a:t>
            </a:r>
            <a:r>
              <a:rPr sz="1800" spc="-25" dirty="0">
                <a:latin typeface="Times New Roman"/>
                <a:cs typeface="Times New Roman"/>
              </a:rPr>
              <a:t>x</a:t>
            </a:r>
            <a:r>
              <a:rPr sz="1800" spc="-37" baseline="-13888" dirty="0">
                <a:latin typeface="Times New Roman"/>
                <a:cs typeface="Times New Roman"/>
              </a:rPr>
              <a:t>i</a:t>
            </a:r>
            <a:r>
              <a:rPr sz="1800" spc="-25" dirty="0">
                <a:latin typeface="Times New Roman"/>
                <a:cs typeface="Times New Roman"/>
              </a:rPr>
              <a:t>: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09603" y="1723644"/>
            <a:ext cx="5446395" cy="1374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12470">
              <a:lnSpc>
                <a:spcPts val="1700"/>
              </a:lnSpc>
              <a:spcBef>
                <a:spcPts val="100"/>
              </a:spcBef>
              <a:tabLst>
                <a:tab pos="1760855" algn="l"/>
              </a:tabLst>
            </a:pPr>
            <a:r>
              <a:rPr sz="2000" spc="-135" dirty="0">
                <a:latin typeface="Cambria Math"/>
                <a:cs typeface="Cambria Math"/>
              </a:rPr>
              <a:t>234-</a:t>
            </a:r>
            <a:r>
              <a:rPr sz="2000" spc="-25" dirty="0">
                <a:latin typeface="Cambria Math"/>
                <a:cs typeface="Cambria Math"/>
              </a:rPr>
              <a:t>53</a:t>
            </a:r>
            <a:r>
              <a:rPr sz="2250" spc="-37" baseline="27777" dirty="0">
                <a:latin typeface="Cambria Math"/>
                <a:cs typeface="Cambria Math"/>
              </a:rPr>
              <a:t>#</a:t>
            </a:r>
            <a:r>
              <a:rPr sz="2250" baseline="27777" dirty="0">
                <a:latin typeface="Cambria Math"/>
                <a:cs typeface="Cambria Math"/>
              </a:rPr>
              <a:t>	</a:t>
            </a:r>
            <a:r>
              <a:rPr sz="2000" dirty="0">
                <a:latin typeface="Cambria Math"/>
                <a:cs typeface="Cambria Math"/>
              </a:rPr>
              <a:t>=</a:t>
            </a:r>
            <a:r>
              <a:rPr sz="2000" spc="120" dirty="0">
                <a:latin typeface="Cambria Math"/>
                <a:cs typeface="Cambria Math"/>
              </a:rPr>
              <a:t> </a:t>
            </a:r>
            <a:r>
              <a:rPr sz="2000" spc="-25" dirty="0">
                <a:latin typeface="Cambria Math"/>
                <a:cs typeface="Cambria Math"/>
              </a:rPr>
              <a:t>6</a:t>
            </a:r>
            <a:r>
              <a:rPr sz="2250" spc="-37" baseline="29629" dirty="0">
                <a:latin typeface="Cambria Math"/>
                <a:cs typeface="Cambria Math"/>
              </a:rPr>
              <a:t>#</a:t>
            </a:r>
            <a:endParaRPr sz="2250" baseline="29629">
              <a:latin typeface="Cambria Math"/>
              <a:cs typeface="Cambria Math"/>
            </a:endParaRPr>
          </a:p>
          <a:p>
            <a:pPr marL="1439545">
              <a:lnSpc>
                <a:spcPts val="1100"/>
              </a:lnSpc>
              <a:tabLst>
                <a:tab pos="2131695" algn="l"/>
              </a:tabLst>
            </a:pPr>
            <a:r>
              <a:rPr sz="2250" spc="382" baseline="1851" dirty="0">
                <a:latin typeface="Cambria Math"/>
                <a:cs typeface="Cambria Math"/>
              </a:rPr>
              <a:t>"</a:t>
            </a:r>
            <a:r>
              <a:rPr sz="1800" spc="382" baseline="-11574" dirty="0">
                <a:latin typeface="Cambria Math"/>
                <a:cs typeface="Cambria Math"/>
              </a:rPr>
              <a:t>5</a:t>
            </a:r>
            <a:r>
              <a:rPr sz="1800" baseline="-11574" dirty="0">
                <a:latin typeface="Cambria Math"/>
                <a:cs typeface="Cambria Math"/>
              </a:rPr>
              <a:t>	</a:t>
            </a:r>
            <a:r>
              <a:rPr sz="1500" spc="-695" dirty="0">
                <a:latin typeface="Cambria Math"/>
                <a:cs typeface="Cambria Math"/>
              </a:rPr>
              <a:t>%</a:t>
            </a:r>
            <a:endParaRPr sz="15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2200">
              <a:latin typeface="Cambria Math"/>
              <a:cs typeface="Cambria Math"/>
            </a:endParaRPr>
          </a:p>
          <a:p>
            <a:pPr marL="323215" marR="55880" indent="-285115">
              <a:lnSpc>
                <a:spcPct val="120000"/>
              </a:lnSpc>
              <a:buFont typeface="Arial"/>
              <a:buChar char="•"/>
              <a:tabLst>
                <a:tab pos="323215" algn="l"/>
                <a:tab pos="323850" algn="l"/>
              </a:tabLst>
            </a:pP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</a:t>
            </a:r>
            <a:r>
              <a:rPr sz="1800" baseline="-13888" dirty="0">
                <a:latin typeface="Times New Roman"/>
                <a:cs typeface="Times New Roman"/>
              </a:rPr>
              <a:t>a</a:t>
            </a:r>
            <a:r>
              <a:rPr sz="1800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 salida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obtiene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 </a:t>
            </a:r>
            <a:r>
              <a:rPr sz="1800" spc="-10" dirty="0">
                <a:latin typeface="Times New Roman"/>
                <a:cs typeface="Times New Roman"/>
              </a:rPr>
              <a:t>entrada </a:t>
            </a:r>
            <a:r>
              <a:rPr sz="1800" dirty="0">
                <a:latin typeface="Times New Roman"/>
                <a:cs typeface="Times New Roman"/>
              </a:rPr>
              <a:t>colectiva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activación: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652587" y="5631010"/>
            <a:ext cx="671830" cy="31813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762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1800" i="1" dirty="0">
                <a:latin typeface="Times New Roman"/>
                <a:cs typeface="Times New Roman"/>
              </a:rPr>
              <a:t>x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2324063" y="5344976"/>
            <a:ext cx="4396105" cy="694055"/>
            <a:chOff x="2324063" y="5344976"/>
            <a:chExt cx="4396105" cy="694055"/>
          </a:xfrm>
        </p:grpSpPr>
        <p:sp>
          <p:nvSpPr>
            <p:cNvPr id="15" name="object 15"/>
            <p:cNvSpPr/>
            <p:nvPr/>
          </p:nvSpPr>
          <p:spPr>
            <a:xfrm>
              <a:off x="2450929" y="5501942"/>
              <a:ext cx="643255" cy="311785"/>
            </a:xfrm>
            <a:custGeom>
              <a:avLst/>
              <a:gdLst/>
              <a:ahLst/>
              <a:cxnLst/>
              <a:rect l="l" t="t" r="r" b="b"/>
              <a:pathLst>
                <a:path w="643255" h="311785">
                  <a:moveTo>
                    <a:pt x="0" y="0"/>
                  </a:moveTo>
                  <a:lnTo>
                    <a:pt x="642692" y="31174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324063" y="5813684"/>
              <a:ext cx="769620" cy="0"/>
            </a:xfrm>
            <a:custGeom>
              <a:avLst/>
              <a:gdLst/>
              <a:ahLst/>
              <a:cxnLst/>
              <a:rect l="l" t="t" r="r" b="b"/>
              <a:pathLst>
                <a:path w="769619">
                  <a:moveTo>
                    <a:pt x="0" y="1"/>
                  </a:moveTo>
                  <a:lnTo>
                    <a:pt x="76955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093620" y="5654878"/>
              <a:ext cx="692150" cy="318135"/>
            </a:xfrm>
            <a:custGeom>
              <a:avLst/>
              <a:gdLst/>
              <a:ahLst/>
              <a:cxnLst/>
              <a:rect l="l" t="t" r="r" b="b"/>
              <a:pathLst>
                <a:path w="692150" h="318135">
                  <a:moveTo>
                    <a:pt x="0" y="158807"/>
                  </a:moveTo>
                  <a:lnTo>
                    <a:pt x="21650" y="103394"/>
                  </a:lnTo>
                  <a:lnTo>
                    <a:pt x="81387" y="56489"/>
                  </a:lnTo>
                  <a:lnTo>
                    <a:pt x="123096" y="37349"/>
                  </a:lnTo>
                  <a:lnTo>
                    <a:pt x="171394" y="21681"/>
                  </a:lnTo>
                  <a:lnTo>
                    <a:pt x="225305" y="9935"/>
                  </a:lnTo>
                  <a:lnTo>
                    <a:pt x="283851" y="2558"/>
                  </a:lnTo>
                  <a:lnTo>
                    <a:pt x="346055" y="0"/>
                  </a:lnTo>
                  <a:lnTo>
                    <a:pt x="408259" y="2558"/>
                  </a:lnTo>
                  <a:lnTo>
                    <a:pt x="466805" y="9935"/>
                  </a:lnTo>
                  <a:lnTo>
                    <a:pt x="520716" y="21681"/>
                  </a:lnTo>
                  <a:lnTo>
                    <a:pt x="569014" y="37349"/>
                  </a:lnTo>
                  <a:lnTo>
                    <a:pt x="610723" y="56489"/>
                  </a:lnTo>
                  <a:lnTo>
                    <a:pt x="644864" y="78654"/>
                  </a:lnTo>
                  <a:lnTo>
                    <a:pt x="686535" y="130261"/>
                  </a:lnTo>
                  <a:lnTo>
                    <a:pt x="692111" y="158807"/>
                  </a:lnTo>
                  <a:lnTo>
                    <a:pt x="686535" y="187353"/>
                  </a:lnTo>
                  <a:lnTo>
                    <a:pt x="644864" y="238960"/>
                  </a:lnTo>
                  <a:lnTo>
                    <a:pt x="610723" y="261125"/>
                  </a:lnTo>
                  <a:lnTo>
                    <a:pt x="569014" y="280265"/>
                  </a:lnTo>
                  <a:lnTo>
                    <a:pt x="520716" y="295933"/>
                  </a:lnTo>
                  <a:lnTo>
                    <a:pt x="466805" y="307679"/>
                  </a:lnTo>
                  <a:lnTo>
                    <a:pt x="408259" y="315056"/>
                  </a:lnTo>
                  <a:lnTo>
                    <a:pt x="346055" y="317615"/>
                  </a:lnTo>
                  <a:lnTo>
                    <a:pt x="283851" y="315056"/>
                  </a:lnTo>
                  <a:lnTo>
                    <a:pt x="225305" y="307679"/>
                  </a:lnTo>
                  <a:lnTo>
                    <a:pt x="171394" y="295933"/>
                  </a:lnTo>
                  <a:lnTo>
                    <a:pt x="123096" y="280265"/>
                  </a:lnTo>
                  <a:lnTo>
                    <a:pt x="81387" y="261125"/>
                  </a:lnTo>
                  <a:lnTo>
                    <a:pt x="47246" y="238960"/>
                  </a:lnTo>
                  <a:lnTo>
                    <a:pt x="5575" y="187353"/>
                  </a:lnTo>
                  <a:lnTo>
                    <a:pt x="0" y="15880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911603" y="5495533"/>
              <a:ext cx="643255" cy="311785"/>
            </a:xfrm>
            <a:custGeom>
              <a:avLst/>
              <a:gdLst/>
              <a:ahLst/>
              <a:cxnLst/>
              <a:rect l="l" t="t" r="r" b="b"/>
              <a:pathLst>
                <a:path w="643254" h="311785">
                  <a:moveTo>
                    <a:pt x="0" y="0"/>
                  </a:moveTo>
                  <a:lnTo>
                    <a:pt x="642692" y="31174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784738" y="5807275"/>
              <a:ext cx="769620" cy="0"/>
            </a:xfrm>
            <a:custGeom>
              <a:avLst/>
              <a:gdLst/>
              <a:ahLst/>
              <a:cxnLst/>
              <a:rect l="l" t="t" r="r" b="b"/>
              <a:pathLst>
                <a:path w="769620">
                  <a:moveTo>
                    <a:pt x="0" y="1"/>
                  </a:moveTo>
                  <a:lnTo>
                    <a:pt x="76955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554296" y="5648469"/>
              <a:ext cx="692150" cy="318135"/>
            </a:xfrm>
            <a:custGeom>
              <a:avLst/>
              <a:gdLst/>
              <a:ahLst/>
              <a:cxnLst/>
              <a:rect l="l" t="t" r="r" b="b"/>
              <a:pathLst>
                <a:path w="692150" h="318135">
                  <a:moveTo>
                    <a:pt x="0" y="158807"/>
                  </a:moveTo>
                  <a:lnTo>
                    <a:pt x="21650" y="103394"/>
                  </a:lnTo>
                  <a:lnTo>
                    <a:pt x="81387" y="56489"/>
                  </a:lnTo>
                  <a:lnTo>
                    <a:pt x="123096" y="37349"/>
                  </a:lnTo>
                  <a:lnTo>
                    <a:pt x="171394" y="21681"/>
                  </a:lnTo>
                  <a:lnTo>
                    <a:pt x="225305" y="9935"/>
                  </a:lnTo>
                  <a:lnTo>
                    <a:pt x="283851" y="2558"/>
                  </a:lnTo>
                  <a:lnTo>
                    <a:pt x="346055" y="0"/>
                  </a:lnTo>
                  <a:lnTo>
                    <a:pt x="408259" y="2558"/>
                  </a:lnTo>
                  <a:lnTo>
                    <a:pt x="466805" y="9935"/>
                  </a:lnTo>
                  <a:lnTo>
                    <a:pt x="520716" y="21681"/>
                  </a:lnTo>
                  <a:lnTo>
                    <a:pt x="569014" y="37349"/>
                  </a:lnTo>
                  <a:lnTo>
                    <a:pt x="610723" y="56489"/>
                  </a:lnTo>
                  <a:lnTo>
                    <a:pt x="644864" y="78654"/>
                  </a:lnTo>
                  <a:lnTo>
                    <a:pt x="686535" y="130261"/>
                  </a:lnTo>
                  <a:lnTo>
                    <a:pt x="692111" y="158807"/>
                  </a:lnTo>
                  <a:lnTo>
                    <a:pt x="686535" y="187353"/>
                  </a:lnTo>
                  <a:lnTo>
                    <a:pt x="644864" y="238960"/>
                  </a:lnTo>
                  <a:lnTo>
                    <a:pt x="610723" y="261125"/>
                  </a:lnTo>
                  <a:lnTo>
                    <a:pt x="569014" y="280265"/>
                  </a:lnTo>
                  <a:lnTo>
                    <a:pt x="520716" y="295933"/>
                  </a:lnTo>
                  <a:lnTo>
                    <a:pt x="466805" y="307679"/>
                  </a:lnTo>
                  <a:lnTo>
                    <a:pt x="408259" y="315056"/>
                  </a:lnTo>
                  <a:lnTo>
                    <a:pt x="346055" y="317615"/>
                  </a:lnTo>
                  <a:lnTo>
                    <a:pt x="283851" y="315056"/>
                  </a:lnTo>
                  <a:lnTo>
                    <a:pt x="225305" y="307679"/>
                  </a:lnTo>
                  <a:lnTo>
                    <a:pt x="171394" y="295933"/>
                  </a:lnTo>
                  <a:lnTo>
                    <a:pt x="123096" y="280265"/>
                  </a:lnTo>
                  <a:lnTo>
                    <a:pt x="81387" y="261125"/>
                  </a:lnTo>
                  <a:lnTo>
                    <a:pt x="47246" y="238960"/>
                  </a:lnTo>
                  <a:lnTo>
                    <a:pt x="5575" y="187353"/>
                  </a:lnTo>
                  <a:lnTo>
                    <a:pt x="0" y="15880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380597" y="5501942"/>
              <a:ext cx="643255" cy="311785"/>
            </a:xfrm>
            <a:custGeom>
              <a:avLst/>
              <a:gdLst/>
              <a:ahLst/>
              <a:cxnLst/>
              <a:rect l="l" t="t" r="r" b="b"/>
              <a:pathLst>
                <a:path w="643254" h="311785">
                  <a:moveTo>
                    <a:pt x="0" y="0"/>
                  </a:moveTo>
                  <a:lnTo>
                    <a:pt x="642692" y="31174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253730" y="5813684"/>
              <a:ext cx="769620" cy="0"/>
            </a:xfrm>
            <a:custGeom>
              <a:avLst/>
              <a:gdLst/>
              <a:ahLst/>
              <a:cxnLst/>
              <a:rect l="l" t="t" r="r" b="b"/>
              <a:pathLst>
                <a:path w="769620">
                  <a:moveTo>
                    <a:pt x="0" y="1"/>
                  </a:moveTo>
                  <a:lnTo>
                    <a:pt x="76955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023288" y="5654878"/>
              <a:ext cx="692150" cy="318135"/>
            </a:xfrm>
            <a:custGeom>
              <a:avLst/>
              <a:gdLst/>
              <a:ahLst/>
              <a:cxnLst/>
              <a:rect l="l" t="t" r="r" b="b"/>
              <a:pathLst>
                <a:path w="692150" h="318135">
                  <a:moveTo>
                    <a:pt x="0" y="158807"/>
                  </a:moveTo>
                  <a:lnTo>
                    <a:pt x="21650" y="103394"/>
                  </a:lnTo>
                  <a:lnTo>
                    <a:pt x="81387" y="56489"/>
                  </a:lnTo>
                  <a:lnTo>
                    <a:pt x="123096" y="37349"/>
                  </a:lnTo>
                  <a:lnTo>
                    <a:pt x="171394" y="21681"/>
                  </a:lnTo>
                  <a:lnTo>
                    <a:pt x="225305" y="9935"/>
                  </a:lnTo>
                  <a:lnTo>
                    <a:pt x="283851" y="2558"/>
                  </a:lnTo>
                  <a:lnTo>
                    <a:pt x="346055" y="0"/>
                  </a:lnTo>
                  <a:lnTo>
                    <a:pt x="408259" y="2558"/>
                  </a:lnTo>
                  <a:lnTo>
                    <a:pt x="466805" y="9935"/>
                  </a:lnTo>
                  <a:lnTo>
                    <a:pt x="520716" y="21681"/>
                  </a:lnTo>
                  <a:lnTo>
                    <a:pt x="569014" y="37349"/>
                  </a:lnTo>
                  <a:lnTo>
                    <a:pt x="610723" y="56489"/>
                  </a:lnTo>
                  <a:lnTo>
                    <a:pt x="644864" y="78654"/>
                  </a:lnTo>
                  <a:lnTo>
                    <a:pt x="686535" y="130261"/>
                  </a:lnTo>
                  <a:lnTo>
                    <a:pt x="692111" y="158807"/>
                  </a:lnTo>
                  <a:lnTo>
                    <a:pt x="686535" y="187353"/>
                  </a:lnTo>
                  <a:lnTo>
                    <a:pt x="644864" y="238960"/>
                  </a:lnTo>
                  <a:lnTo>
                    <a:pt x="610723" y="261125"/>
                  </a:lnTo>
                  <a:lnTo>
                    <a:pt x="569014" y="280265"/>
                  </a:lnTo>
                  <a:lnTo>
                    <a:pt x="520716" y="295933"/>
                  </a:lnTo>
                  <a:lnTo>
                    <a:pt x="466805" y="307679"/>
                  </a:lnTo>
                  <a:lnTo>
                    <a:pt x="408259" y="315056"/>
                  </a:lnTo>
                  <a:lnTo>
                    <a:pt x="346055" y="317615"/>
                  </a:lnTo>
                  <a:lnTo>
                    <a:pt x="283851" y="315056"/>
                  </a:lnTo>
                  <a:lnTo>
                    <a:pt x="225305" y="307679"/>
                  </a:lnTo>
                  <a:lnTo>
                    <a:pt x="171394" y="295933"/>
                  </a:lnTo>
                  <a:lnTo>
                    <a:pt x="123096" y="280265"/>
                  </a:lnTo>
                  <a:lnTo>
                    <a:pt x="81387" y="261125"/>
                  </a:lnTo>
                  <a:lnTo>
                    <a:pt x="47246" y="238960"/>
                  </a:lnTo>
                  <a:lnTo>
                    <a:pt x="5575" y="187353"/>
                  </a:lnTo>
                  <a:lnTo>
                    <a:pt x="0" y="15880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348242" y="5344985"/>
              <a:ext cx="3675379" cy="694055"/>
            </a:xfrm>
            <a:custGeom>
              <a:avLst/>
              <a:gdLst/>
              <a:ahLst/>
              <a:cxnLst/>
              <a:rect l="l" t="t" r="r" b="b"/>
              <a:pathLst>
                <a:path w="3675379" h="694054">
                  <a:moveTo>
                    <a:pt x="745439" y="309930"/>
                  </a:moveTo>
                  <a:lnTo>
                    <a:pt x="666483" y="197383"/>
                  </a:lnTo>
                  <a:lnTo>
                    <a:pt x="661911" y="193040"/>
                  </a:lnTo>
                  <a:lnTo>
                    <a:pt x="656221" y="190868"/>
                  </a:lnTo>
                  <a:lnTo>
                    <a:pt x="650138" y="190969"/>
                  </a:lnTo>
                  <a:lnTo>
                    <a:pt x="644359" y="193497"/>
                  </a:lnTo>
                  <a:lnTo>
                    <a:pt x="640016" y="198069"/>
                  </a:lnTo>
                  <a:lnTo>
                    <a:pt x="637844" y="203758"/>
                  </a:lnTo>
                  <a:lnTo>
                    <a:pt x="637959" y="209842"/>
                  </a:lnTo>
                  <a:lnTo>
                    <a:pt x="640486" y="215620"/>
                  </a:lnTo>
                  <a:lnTo>
                    <a:pt x="670090" y="257822"/>
                  </a:lnTo>
                  <a:lnTo>
                    <a:pt x="109308" y="0"/>
                  </a:lnTo>
                  <a:lnTo>
                    <a:pt x="96050" y="28841"/>
                  </a:lnTo>
                  <a:lnTo>
                    <a:pt x="656831" y="286664"/>
                  </a:lnTo>
                  <a:lnTo>
                    <a:pt x="596798" y="292519"/>
                  </a:lnTo>
                  <a:lnTo>
                    <a:pt x="590410" y="300278"/>
                  </a:lnTo>
                  <a:lnTo>
                    <a:pt x="592112" y="317728"/>
                  </a:lnTo>
                  <a:lnTo>
                    <a:pt x="599871" y="324116"/>
                  </a:lnTo>
                  <a:lnTo>
                    <a:pt x="732472" y="311188"/>
                  </a:lnTo>
                  <a:lnTo>
                    <a:pt x="745439" y="309930"/>
                  </a:lnTo>
                  <a:close/>
                </a:path>
                <a:path w="3675379" h="694054">
                  <a:moveTo>
                    <a:pt x="745451" y="621106"/>
                  </a:moveTo>
                  <a:lnTo>
                    <a:pt x="718146" y="605561"/>
                  </a:lnTo>
                  <a:lnTo>
                    <a:pt x="625983" y="553059"/>
                  </a:lnTo>
                  <a:lnTo>
                    <a:pt x="619988" y="551078"/>
                  </a:lnTo>
                  <a:lnTo>
                    <a:pt x="613930" y="551535"/>
                  </a:lnTo>
                  <a:lnTo>
                    <a:pt x="608469" y="554240"/>
                  </a:lnTo>
                  <a:lnTo>
                    <a:pt x="604329" y="558990"/>
                  </a:lnTo>
                  <a:lnTo>
                    <a:pt x="602361" y="564984"/>
                  </a:lnTo>
                  <a:lnTo>
                    <a:pt x="602818" y="571055"/>
                  </a:lnTo>
                  <a:lnTo>
                    <a:pt x="605510" y="576503"/>
                  </a:lnTo>
                  <a:lnTo>
                    <a:pt x="610273" y="580644"/>
                  </a:lnTo>
                  <a:lnTo>
                    <a:pt x="655066" y="606158"/>
                  </a:lnTo>
                  <a:lnTo>
                    <a:pt x="0" y="612914"/>
                  </a:lnTo>
                  <a:lnTo>
                    <a:pt x="317" y="644652"/>
                  </a:lnTo>
                  <a:lnTo>
                    <a:pt x="655383" y="637908"/>
                  </a:lnTo>
                  <a:lnTo>
                    <a:pt x="611124" y="664337"/>
                  </a:lnTo>
                  <a:lnTo>
                    <a:pt x="606463" y="668578"/>
                  </a:lnTo>
                  <a:lnTo>
                    <a:pt x="603872" y="674090"/>
                  </a:lnTo>
                  <a:lnTo>
                    <a:pt x="603542" y="680161"/>
                  </a:lnTo>
                  <a:lnTo>
                    <a:pt x="605637" y="686104"/>
                  </a:lnTo>
                  <a:lnTo>
                    <a:pt x="609879" y="690778"/>
                  </a:lnTo>
                  <a:lnTo>
                    <a:pt x="615391" y="693369"/>
                  </a:lnTo>
                  <a:lnTo>
                    <a:pt x="621461" y="693699"/>
                  </a:lnTo>
                  <a:lnTo>
                    <a:pt x="627405" y="691603"/>
                  </a:lnTo>
                  <a:lnTo>
                    <a:pt x="745451" y="621106"/>
                  </a:lnTo>
                  <a:close/>
                </a:path>
                <a:path w="3675379" h="694054">
                  <a:moveTo>
                    <a:pt x="2115261" y="309930"/>
                  </a:moveTo>
                  <a:lnTo>
                    <a:pt x="2036305" y="197383"/>
                  </a:lnTo>
                  <a:lnTo>
                    <a:pt x="2031733" y="193040"/>
                  </a:lnTo>
                  <a:lnTo>
                    <a:pt x="2026043" y="190868"/>
                  </a:lnTo>
                  <a:lnTo>
                    <a:pt x="2019960" y="190969"/>
                  </a:lnTo>
                  <a:lnTo>
                    <a:pt x="2014194" y="193497"/>
                  </a:lnTo>
                  <a:lnTo>
                    <a:pt x="2009851" y="198069"/>
                  </a:lnTo>
                  <a:lnTo>
                    <a:pt x="2007666" y="203758"/>
                  </a:lnTo>
                  <a:lnTo>
                    <a:pt x="2007781" y="209842"/>
                  </a:lnTo>
                  <a:lnTo>
                    <a:pt x="2010308" y="215620"/>
                  </a:lnTo>
                  <a:lnTo>
                    <a:pt x="2039912" y="257822"/>
                  </a:lnTo>
                  <a:lnTo>
                    <a:pt x="1479143" y="0"/>
                  </a:lnTo>
                  <a:lnTo>
                    <a:pt x="1465872" y="28841"/>
                  </a:lnTo>
                  <a:lnTo>
                    <a:pt x="2026653" y="286664"/>
                  </a:lnTo>
                  <a:lnTo>
                    <a:pt x="1966620" y="292519"/>
                  </a:lnTo>
                  <a:lnTo>
                    <a:pt x="1960232" y="300278"/>
                  </a:lnTo>
                  <a:lnTo>
                    <a:pt x="1961934" y="317728"/>
                  </a:lnTo>
                  <a:lnTo>
                    <a:pt x="1969706" y="324116"/>
                  </a:lnTo>
                  <a:lnTo>
                    <a:pt x="2102294" y="311188"/>
                  </a:lnTo>
                  <a:lnTo>
                    <a:pt x="2115261" y="309930"/>
                  </a:lnTo>
                  <a:close/>
                </a:path>
                <a:path w="3675379" h="694054">
                  <a:moveTo>
                    <a:pt x="2206117" y="613422"/>
                  </a:moveTo>
                  <a:lnTo>
                    <a:pt x="2178824" y="597877"/>
                  </a:lnTo>
                  <a:lnTo>
                    <a:pt x="2086660" y="545376"/>
                  </a:lnTo>
                  <a:lnTo>
                    <a:pt x="2080666" y="543407"/>
                  </a:lnTo>
                  <a:lnTo>
                    <a:pt x="2074595" y="543864"/>
                  </a:lnTo>
                  <a:lnTo>
                    <a:pt x="2069147" y="546569"/>
                  </a:lnTo>
                  <a:lnTo>
                    <a:pt x="2065007" y="551319"/>
                  </a:lnTo>
                  <a:lnTo>
                    <a:pt x="2063026" y="557301"/>
                  </a:lnTo>
                  <a:lnTo>
                    <a:pt x="2063483" y="563372"/>
                  </a:lnTo>
                  <a:lnTo>
                    <a:pt x="2066188" y="568820"/>
                  </a:lnTo>
                  <a:lnTo>
                    <a:pt x="2070938" y="572973"/>
                  </a:lnTo>
                  <a:lnTo>
                    <a:pt x="2115731" y="598487"/>
                  </a:lnTo>
                  <a:lnTo>
                    <a:pt x="1460665" y="605231"/>
                  </a:lnTo>
                  <a:lnTo>
                    <a:pt x="1460995" y="636981"/>
                  </a:lnTo>
                  <a:lnTo>
                    <a:pt x="2116061" y="630224"/>
                  </a:lnTo>
                  <a:lnTo>
                    <a:pt x="2071801" y="656666"/>
                  </a:lnTo>
                  <a:lnTo>
                    <a:pt x="2067140" y="660908"/>
                  </a:lnTo>
                  <a:lnTo>
                    <a:pt x="2064550" y="666407"/>
                  </a:lnTo>
                  <a:lnTo>
                    <a:pt x="2064219" y="672490"/>
                  </a:lnTo>
                  <a:lnTo>
                    <a:pt x="2066315" y="678434"/>
                  </a:lnTo>
                  <a:lnTo>
                    <a:pt x="2070557" y="683094"/>
                  </a:lnTo>
                  <a:lnTo>
                    <a:pt x="2076056" y="685685"/>
                  </a:lnTo>
                  <a:lnTo>
                    <a:pt x="2082139" y="686015"/>
                  </a:lnTo>
                  <a:lnTo>
                    <a:pt x="2088083" y="683920"/>
                  </a:lnTo>
                  <a:lnTo>
                    <a:pt x="2206117" y="613422"/>
                  </a:lnTo>
                  <a:close/>
                </a:path>
                <a:path w="3675379" h="694054">
                  <a:moveTo>
                    <a:pt x="3675113" y="613422"/>
                  </a:moveTo>
                  <a:lnTo>
                    <a:pt x="3647821" y="597877"/>
                  </a:lnTo>
                  <a:lnTo>
                    <a:pt x="3555644" y="545376"/>
                  </a:lnTo>
                  <a:lnTo>
                    <a:pt x="3549662" y="543407"/>
                  </a:lnTo>
                  <a:lnTo>
                    <a:pt x="3543592" y="543864"/>
                  </a:lnTo>
                  <a:lnTo>
                    <a:pt x="3538143" y="546569"/>
                  </a:lnTo>
                  <a:lnTo>
                    <a:pt x="3534003" y="551319"/>
                  </a:lnTo>
                  <a:lnTo>
                    <a:pt x="3532022" y="557301"/>
                  </a:lnTo>
                  <a:lnTo>
                    <a:pt x="3532479" y="563372"/>
                  </a:lnTo>
                  <a:lnTo>
                    <a:pt x="3535184" y="568820"/>
                  </a:lnTo>
                  <a:lnTo>
                    <a:pt x="3539934" y="572973"/>
                  </a:lnTo>
                  <a:lnTo>
                    <a:pt x="3584727" y="598487"/>
                  </a:lnTo>
                  <a:lnTo>
                    <a:pt x="2929661" y="605231"/>
                  </a:lnTo>
                  <a:lnTo>
                    <a:pt x="2929991" y="636981"/>
                  </a:lnTo>
                  <a:lnTo>
                    <a:pt x="3585057" y="630224"/>
                  </a:lnTo>
                  <a:lnTo>
                    <a:pt x="3540798" y="656666"/>
                  </a:lnTo>
                  <a:lnTo>
                    <a:pt x="3536137" y="660908"/>
                  </a:lnTo>
                  <a:lnTo>
                    <a:pt x="3533546" y="666407"/>
                  </a:lnTo>
                  <a:lnTo>
                    <a:pt x="3533216" y="672490"/>
                  </a:lnTo>
                  <a:lnTo>
                    <a:pt x="3535311" y="678434"/>
                  </a:lnTo>
                  <a:lnTo>
                    <a:pt x="3539553" y="683094"/>
                  </a:lnTo>
                  <a:lnTo>
                    <a:pt x="3545052" y="685685"/>
                  </a:lnTo>
                  <a:lnTo>
                    <a:pt x="3551136" y="686015"/>
                  </a:lnTo>
                  <a:lnTo>
                    <a:pt x="3557079" y="683920"/>
                  </a:lnTo>
                  <a:lnTo>
                    <a:pt x="3675113" y="613422"/>
                  </a:lnTo>
                  <a:close/>
                </a:path>
                <a:path w="3675379" h="694054">
                  <a:moveTo>
                    <a:pt x="3675113" y="319189"/>
                  </a:moveTo>
                  <a:lnTo>
                    <a:pt x="3596144" y="206641"/>
                  </a:lnTo>
                  <a:lnTo>
                    <a:pt x="3591572" y="202298"/>
                  </a:lnTo>
                  <a:lnTo>
                    <a:pt x="3585895" y="200113"/>
                  </a:lnTo>
                  <a:lnTo>
                    <a:pt x="3579812" y="200228"/>
                  </a:lnTo>
                  <a:lnTo>
                    <a:pt x="3574034" y="202755"/>
                  </a:lnTo>
                  <a:lnTo>
                    <a:pt x="3569690" y="207327"/>
                  </a:lnTo>
                  <a:lnTo>
                    <a:pt x="3567506" y="213017"/>
                  </a:lnTo>
                  <a:lnTo>
                    <a:pt x="3567620" y="219100"/>
                  </a:lnTo>
                  <a:lnTo>
                    <a:pt x="3570147" y="224866"/>
                  </a:lnTo>
                  <a:lnTo>
                    <a:pt x="3599764" y="267068"/>
                  </a:lnTo>
                  <a:lnTo>
                    <a:pt x="3038983" y="9258"/>
                  </a:lnTo>
                  <a:lnTo>
                    <a:pt x="3025724" y="38100"/>
                  </a:lnTo>
                  <a:lnTo>
                    <a:pt x="3586492" y="295922"/>
                  </a:lnTo>
                  <a:lnTo>
                    <a:pt x="3526459" y="301764"/>
                  </a:lnTo>
                  <a:lnTo>
                    <a:pt x="3520084" y="309537"/>
                  </a:lnTo>
                  <a:lnTo>
                    <a:pt x="3521786" y="326986"/>
                  </a:lnTo>
                  <a:lnTo>
                    <a:pt x="3529546" y="333375"/>
                  </a:lnTo>
                  <a:lnTo>
                    <a:pt x="3662146" y="320446"/>
                  </a:lnTo>
                  <a:lnTo>
                    <a:pt x="3675113" y="319189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7090756" y="5537708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035090" y="3232403"/>
            <a:ext cx="947419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spc="-135" dirty="0">
                <a:latin typeface="Cambria Math"/>
                <a:cs typeface="Cambria Math"/>
              </a:rPr>
              <a:t>234-</a:t>
            </a:r>
            <a:r>
              <a:rPr sz="2000" spc="155" dirty="0">
                <a:latin typeface="Cambria Math"/>
                <a:cs typeface="Cambria Math"/>
              </a:rPr>
              <a:t>53</a:t>
            </a:r>
            <a:r>
              <a:rPr sz="2250" spc="232" baseline="-16666" dirty="0">
                <a:latin typeface="Cambria Math"/>
                <a:cs typeface="Cambria Math"/>
              </a:rPr>
              <a:t>"</a:t>
            </a:r>
            <a:endParaRPr sz="2250" baseline="-16666">
              <a:latin typeface="Cambria Math"/>
              <a:cs typeface="Cambria Math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917296" y="3428491"/>
            <a:ext cx="12890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145" dirty="0">
                <a:latin typeface="Cambria Math"/>
                <a:cs typeface="Cambria Math"/>
              </a:rPr>
              <a:t>5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161500" y="3271519"/>
            <a:ext cx="57150" cy="307340"/>
          </a:xfrm>
          <a:custGeom>
            <a:avLst/>
            <a:gdLst/>
            <a:ahLst/>
            <a:cxnLst/>
            <a:rect l="l" t="t" r="r" b="b"/>
            <a:pathLst>
              <a:path w="57150" h="307339">
                <a:moveTo>
                  <a:pt x="56553" y="0"/>
                </a:moveTo>
                <a:lnTo>
                  <a:pt x="0" y="0"/>
                </a:lnTo>
                <a:lnTo>
                  <a:pt x="0" y="10160"/>
                </a:lnTo>
                <a:lnTo>
                  <a:pt x="33489" y="10160"/>
                </a:lnTo>
                <a:lnTo>
                  <a:pt x="33489" y="297180"/>
                </a:lnTo>
                <a:lnTo>
                  <a:pt x="0" y="297180"/>
                </a:lnTo>
                <a:lnTo>
                  <a:pt x="0" y="307340"/>
                </a:lnTo>
                <a:lnTo>
                  <a:pt x="56553" y="307340"/>
                </a:lnTo>
                <a:lnTo>
                  <a:pt x="56553" y="297180"/>
                </a:lnTo>
                <a:lnTo>
                  <a:pt x="56553" y="10160"/>
                </a:lnTo>
                <a:lnTo>
                  <a:pt x="565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571165" y="3271519"/>
            <a:ext cx="57150" cy="307340"/>
          </a:xfrm>
          <a:custGeom>
            <a:avLst/>
            <a:gdLst/>
            <a:ahLst/>
            <a:cxnLst/>
            <a:rect l="l" t="t" r="r" b="b"/>
            <a:pathLst>
              <a:path w="57150" h="307339">
                <a:moveTo>
                  <a:pt x="56553" y="0"/>
                </a:moveTo>
                <a:lnTo>
                  <a:pt x="0" y="0"/>
                </a:lnTo>
                <a:lnTo>
                  <a:pt x="0" y="10160"/>
                </a:lnTo>
                <a:lnTo>
                  <a:pt x="0" y="297180"/>
                </a:lnTo>
                <a:lnTo>
                  <a:pt x="0" y="307340"/>
                </a:lnTo>
                <a:lnTo>
                  <a:pt x="56553" y="307340"/>
                </a:lnTo>
                <a:lnTo>
                  <a:pt x="56553" y="297180"/>
                </a:lnTo>
                <a:lnTo>
                  <a:pt x="23075" y="297180"/>
                </a:lnTo>
                <a:lnTo>
                  <a:pt x="23075" y="10160"/>
                </a:lnTo>
                <a:lnTo>
                  <a:pt x="56553" y="10160"/>
                </a:lnTo>
                <a:lnTo>
                  <a:pt x="565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 txBox="1"/>
          <p:nvPr/>
        </p:nvSpPr>
        <p:spPr>
          <a:xfrm>
            <a:off x="2083856" y="3232403"/>
            <a:ext cx="10033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Cambria Math"/>
                <a:cs typeface="Cambria Math"/>
              </a:rPr>
              <a:t>=</a:t>
            </a:r>
            <a:r>
              <a:rPr sz="2000" spc="120" dirty="0">
                <a:latin typeface="Cambria Math"/>
                <a:cs typeface="Cambria Math"/>
              </a:rPr>
              <a:t> </a:t>
            </a:r>
            <a:r>
              <a:rPr sz="2000" spc="110" dirty="0">
                <a:latin typeface="Cambria Math"/>
                <a:cs typeface="Cambria Math"/>
              </a:rPr>
              <a:t>7</a:t>
            </a:r>
            <a:r>
              <a:rPr sz="2000" spc="305" dirty="0">
                <a:latin typeface="Cambria Math"/>
                <a:cs typeface="Cambria Math"/>
              </a:rPr>
              <a:t> </a:t>
            </a:r>
            <a:r>
              <a:rPr sz="2000" spc="120" dirty="0">
                <a:latin typeface="Cambria Math"/>
                <a:cs typeface="Cambria Math"/>
              </a:rPr>
              <a:t>89</a:t>
            </a:r>
            <a:r>
              <a:rPr sz="2250" spc="179" baseline="-16666" dirty="0">
                <a:latin typeface="Cambria Math"/>
                <a:cs typeface="Cambria Math"/>
              </a:rPr>
              <a:t>"</a:t>
            </a:r>
            <a:endParaRPr sz="2250" baseline="-16666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021815" y="3428491"/>
            <a:ext cx="12890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145" dirty="0">
                <a:latin typeface="Cambria Math"/>
                <a:cs typeface="Cambria Math"/>
              </a:rPr>
              <a:t>5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793788" y="3195320"/>
            <a:ext cx="123634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115060" algn="l"/>
              </a:tabLst>
            </a:pPr>
            <a:r>
              <a:rPr sz="1500" spc="-50" dirty="0">
                <a:latin typeface="Cambria Math"/>
                <a:cs typeface="Cambria Math"/>
              </a:rPr>
              <a:t>#</a:t>
            </a:r>
            <a:r>
              <a:rPr sz="1500" dirty="0">
                <a:latin typeface="Cambria Math"/>
                <a:cs typeface="Cambria Math"/>
              </a:rPr>
              <a:t>	</a:t>
            </a:r>
            <a:r>
              <a:rPr sz="1500" spc="-50" dirty="0">
                <a:latin typeface="Cambria Math"/>
                <a:cs typeface="Cambria Math"/>
              </a:rPr>
              <a:t>#</a:t>
            </a:r>
            <a:endParaRPr sz="1500">
              <a:latin typeface="Cambria Math"/>
              <a:cs typeface="Cambria Math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717175" y="1401571"/>
            <a:ext cx="2711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b="1" i="1" spc="-25" dirty="0">
                <a:solidFill>
                  <a:srgbClr val="262699"/>
                </a:solidFill>
                <a:latin typeface="Times New Roman"/>
                <a:cs typeface="Times New Roman"/>
              </a:rPr>
              <a:t>w</a:t>
            </a:r>
            <a:r>
              <a:rPr sz="1800" b="1" i="1" spc="-37" baseline="-13888" dirty="0">
                <a:solidFill>
                  <a:srgbClr val="262699"/>
                </a:solidFill>
                <a:latin typeface="Times New Roman"/>
                <a:cs typeface="Times New Roman"/>
              </a:rPr>
              <a:t>i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820861" y="1577018"/>
            <a:ext cx="792480" cy="354330"/>
          </a:xfrm>
          <a:prstGeom prst="rect">
            <a:avLst/>
          </a:prstGeom>
          <a:ln w="34925">
            <a:solidFill>
              <a:srgbClr val="262699"/>
            </a:solidFill>
          </a:ln>
        </p:spPr>
        <p:txBody>
          <a:bodyPr vert="horz" wrap="square" lIns="0" tIns="2603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04"/>
              </a:spcBef>
            </a:pPr>
            <a:r>
              <a:rPr sz="1800" b="1" i="1" spc="-25" dirty="0">
                <a:solidFill>
                  <a:srgbClr val="262699"/>
                </a:solidFill>
                <a:latin typeface="Times New Roman"/>
                <a:cs typeface="Times New Roman"/>
              </a:rPr>
              <a:t>x</a:t>
            </a:r>
            <a:r>
              <a:rPr sz="1800" b="1" i="1" spc="-37" baseline="-13888" dirty="0">
                <a:solidFill>
                  <a:srgbClr val="262699"/>
                </a:solidFill>
                <a:latin typeface="Times New Roman"/>
                <a:cs typeface="Times New Roman"/>
              </a:rPr>
              <a:t>j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7593986" y="1584219"/>
            <a:ext cx="1337945" cy="327660"/>
            <a:chOff x="7593986" y="1584219"/>
            <a:chExt cx="1337945" cy="327660"/>
          </a:xfrm>
        </p:grpSpPr>
        <p:sp>
          <p:nvSpPr>
            <p:cNvPr id="36" name="object 36"/>
            <p:cNvSpPr/>
            <p:nvPr/>
          </p:nvSpPr>
          <p:spPr>
            <a:xfrm>
              <a:off x="7613036" y="1726366"/>
              <a:ext cx="621030" cy="3175"/>
            </a:xfrm>
            <a:custGeom>
              <a:avLst/>
              <a:gdLst/>
              <a:ahLst/>
              <a:cxnLst/>
              <a:rect l="l" t="t" r="r" b="b"/>
              <a:pathLst>
                <a:path w="621029" h="3175">
                  <a:moveTo>
                    <a:pt x="0" y="0"/>
                  </a:moveTo>
                  <a:lnTo>
                    <a:pt x="620713" y="3175"/>
                  </a:lnTo>
                </a:path>
              </a:pathLst>
            </a:custGeom>
            <a:ln w="38100">
              <a:solidFill>
                <a:srgbClr val="2626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34866" y="1588982"/>
              <a:ext cx="692150" cy="318135"/>
            </a:xfrm>
            <a:custGeom>
              <a:avLst/>
              <a:gdLst/>
              <a:ahLst/>
              <a:cxnLst/>
              <a:rect l="l" t="t" r="r" b="b"/>
              <a:pathLst>
                <a:path w="692150" h="318135">
                  <a:moveTo>
                    <a:pt x="0" y="158807"/>
                  </a:moveTo>
                  <a:lnTo>
                    <a:pt x="21650" y="103394"/>
                  </a:lnTo>
                  <a:lnTo>
                    <a:pt x="81387" y="56489"/>
                  </a:lnTo>
                  <a:lnTo>
                    <a:pt x="123096" y="37349"/>
                  </a:lnTo>
                  <a:lnTo>
                    <a:pt x="171394" y="21681"/>
                  </a:lnTo>
                  <a:lnTo>
                    <a:pt x="225305" y="9935"/>
                  </a:lnTo>
                  <a:lnTo>
                    <a:pt x="283851" y="2558"/>
                  </a:lnTo>
                  <a:lnTo>
                    <a:pt x="346055" y="0"/>
                  </a:lnTo>
                  <a:lnTo>
                    <a:pt x="408259" y="2558"/>
                  </a:lnTo>
                  <a:lnTo>
                    <a:pt x="466805" y="9935"/>
                  </a:lnTo>
                  <a:lnTo>
                    <a:pt x="520716" y="21681"/>
                  </a:lnTo>
                  <a:lnTo>
                    <a:pt x="569014" y="37349"/>
                  </a:lnTo>
                  <a:lnTo>
                    <a:pt x="610723" y="56489"/>
                  </a:lnTo>
                  <a:lnTo>
                    <a:pt x="644864" y="78654"/>
                  </a:lnTo>
                  <a:lnTo>
                    <a:pt x="686535" y="130261"/>
                  </a:lnTo>
                  <a:lnTo>
                    <a:pt x="692111" y="158807"/>
                  </a:lnTo>
                  <a:lnTo>
                    <a:pt x="686535" y="187353"/>
                  </a:lnTo>
                  <a:lnTo>
                    <a:pt x="644864" y="238960"/>
                  </a:lnTo>
                  <a:lnTo>
                    <a:pt x="610723" y="261125"/>
                  </a:lnTo>
                  <a:lnTo>
                    <a:pt x="569014" y="280265"/>
                  </a:lnTo>
                  <a:lnTo>
                    <a:pt x="520716" y="295933"/>
                  </a:lnTo>
                  <a:lnTo>
                    <a:pt x="466805" y="307679"/>
                  </a:lnTo>
                  <a:lnTo>
                    <a:pt x="408259" y="315056"/>
                  </a:lnTo>
                  <a:lnTo>
                    <a:pt x="346055" y="317615"/>
                  </a:lnTo>
                  <a:lnTo>
                    <a:pt x="283851" y="315056"/>
                  </a:lnTo>
                  <a:lnTo>
                    <a:pt x="225305" y="307679"/>
                  </a:lnTo>
                  <a:lnTo>
                    <a:pt x="171394" y="295933"/>
                  </a:lnTo>
                  <a:lnTo>
                    <a:pt x="123096" y="280265"/>
                  </a:lnTo>
                  <a:lnTo>
                    <a:pt x="81387" y="261125"/>
                  </a:lnTo>
                  <a:lnTo>
                    <a:pt x="47246" y="238960"/>
                  </a:lnTo>
                  <a:lnTo>
                    <a:pt x="5575" y="187353"/>
                  </a:lnTo>
                  <a:lnTo>
                    <a:pt x="0" y="15880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/>
          <p:nvPr/>
        </p:nvSpPr>
        <p:spPr>
          <a:xfrm>
            <a:off x="7710495" y="3261781"/>
            <a:ext cx="621030" cy="3175"/>
          </a:xfrm>
          <a:custGeom>
            <a:avLst/>
            <a:gdLst/>
            <a:ahLst/>
            <a:cxnLst/>
            <a:rect l="l" t="t" r="r" b="b"/>
            <a:pathLst>
              <a:path w="621029" h="3175">
                <a:moveTo>
                  <a:pt x="0" y="0"/>
                </a:moveTo>
                <a:lnTo>
                  <a:pt x="620712" y="3175"/>
                </a:lnTo>
              </a:path>
            </a:pathLst>
          </a:custGeom>
          <a:ln w="38100">
            <a:solidFill>
              <a:srgbClr val="2626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7840309" y="2937764"/>
            <a:ext cx="1784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i="1" dirty="0">
                <a:solidFill>
                  <a:srgbClr val="262699"/>
                </a:solidFill>
                <a:latin typeface="Times New Roman"/>
                <a:cs typeface="Times New Roman"/>
              </a:rPr>
              <a:t>w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992709" y="3050540"/>
            <a:ext cx="679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i="1" dirty="0">
                <a:solidFill>
                  <a:srgbClr val="262699"/>
                </a:solidFill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6275510" y="3008547"/>
            <a:ext cx="754380" cy="551815"/>
            <a:chOff x="6275510" y="3008547"/>
            <a:chExt cx="754380" cy="551815"/>
          </a:xfrm>
        </p:grpSpPr>
        <p:sp>
          <p:nvSpPr>
            <p:cNvPr id="42" name="object 42"/>
            <p:cNvSpPr/>
            <p:nvPr/>
          </p:nvSpPr>
          <p:spPr>
            <a:xfrm>
              <a:off x="6280273" y="3013309"/>
              <a:ext cx="744855" cy="256540"/>
            </a:xfrm>
            <a:custGeom>
              <a:avLst/>
              <a:gdLst/>
              <a:ahLst/>
              <a:cxnLst/>
              <a:rect l="l" t="t" r="r" b="b"/>
              <a:pathLst>
                <a:path w="744854" h="256539">
                  <a:moveTo>
                    <a:pt x="0" y="0"/>
                  </a:moveTo>
                  <a:lnTo>
                    <a:pt x="744721" y="25592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309356" y="3269231"/>
              <a:ext cx="715645" cy="286385"/>
            </a:xfrm>
            <a:custGeom>
              <a:avLst/>
              <a:gdLst/>
              <a:ahLst/>
              <a:cxnLst/>
              <a:rect l="l" t="t" r="r" b="b"/>
              <a:pathLst>
                <a:path w="715645" h="286385">
                  <a:moveTo>
                    <a:pt x="0" y="286225"/>
                  </a:moveTo>
                  <a:lnTo>
                    <a:pt x="71563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6466691" y="2727452"/>
            <a:ext cx="304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w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496099" y="3379723"/>
            <a:ext cx="1784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w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648499" y="3492500"/>
            <a:ext cx="933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k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47" name="object 47"/>
          <p:cNvGrpSpPr/>
          <p:nvPr/>
        </p:nvGrpSpPr>
        <p:grpSpPr>
          <a:xfrm>
            <a:off x="5632514" y="2774923"/>
            <a:ext cx="717550" cy="1008380"/>
            <a:chOff x="5632514" y="2774923"/>
            <a:chExt cx="717550" cy="1008380"/>
          </a:xfrm>
        </p:grpSpPr>
        <p:sp>
          <p:nvSpPr>
            <p:cNvPr id="48" name="object 48"/>
            <p:cNvSpPr/>
            <p:nvPr/>
          </p:nvSpPr>
          <p:spPr>
            <a:xfrm>
              <a:off x="5637277" y="2779685"/>
              <a:ext cx="692150" cy="318135"/>
            </a:xfrm>
            <a:custGeom>
              <a:avLst/>
              <a:gdLst/>
              <a:ahLst/>
              <a:cxnLst/>
              <a:rect l="l" t="t" r="r" b="b"/>
              <a:pathLst>
                <a:path w="692150" h="318135">
                  <a:moveTo>
                    <a:pt x="0" y="158807"/>
                  </a:moveTo>
                  <a:lnTo>
                    <a:pt x="21650" y="103394"/>
                  </a:lnTo>
                  <a:lnTo>
                    <a:pt x="81387" y="56489"/>
                  </a:lnTo>
                  <a:lnTo>
                    <a:pt x="123096" y="37349"/>
                  </a:lnTo>
                  <a:lnTo>
                    <a:pt x="171394" y="21681"/>
                  </a:lnTo>
                  <a:lnTo>
                    <a:pt x="225305" y="9935"/>
                  </a:lnTo>
                  <a:lnTo>
                    <a:pt x="283851" y="2558"/>
                  </a:lnTo>
                  <a:lnTo>
                    <a:pt x="346055" y="0"/>
                  </a:lnTo>
                  <a:lnTo>
                    <a:pt x="408259" y="2558"/>
                  </a:lnTo>
                  <a:lnTo>
                    <a:pt x="466805" y="9935"/>
                  </a:lnTo>
                  <a:lnTo>
                    <a:pt x="520716" y="21681"/>
                  </a:lnTo>
                  <a:lnTo>
                    <a:pt x="569014" y="37349"/>
                  </a:lnTo>
                  <a:lnTo>
                    <a:pt x="610723" y="56489"/>
                  </a:lnTo>
                  <a:lnTo>
                    <a:pt x="644864" y="78654"/>
                  </a:lnTo>
                  <a:lnTo>
                    <a:pt x="686535" y="130261"/>
                  </a:lnTo>
                  <a:lnTo>
                    <a:pt x="692111" y="158807"/>
                  </a:lnTo>
                  <a:lnTo>
                    <a:pt x="686535" y="187353"/>
                  </a:lnTo>
                  <a:lnTo>
                    <a:pt x="644864" y="238960"/>
                  </a:lnTo>
                  <a:lnTo>
                    <a:pt x="610723" y="261125"/>
                  </a:lnTo>
                  <a:lnTo>
                    <a:pt x="569014" y="280265"/>
                  </a:lnTo>
                  <a:lnTo>
                    <a:pt x="520716" y="295933"/>
                  </a:lnTo>
                  <a:lnTo>
                    <a:pt x="466805" y="307679"/>
                  </a:lnTo>
                  <a:lnTo>
                    <a:pt x="408259" y="315056"/>
                  </a:lnTo>
                  <a:lnTo>
                    <a:pt x="346055" y="317615"/>
                  </a:lnTo>
                  <a:lnTo>
                    <a:pt x="283851" y="315056"/>
                  </a:lnTo>
                  <a:lnTo>
                    <a:pt x="225305" y="307679"/>
                  </a:lnTo>
                  <a:lnTo>
                    <a:pt x="171394" y="295933"/>
                  </a:lnTo>
                  <a:lnTo>
                    <a:pt x="123096" y="280265"/>
                  </a:lnTo>
                  <a:lnTo>
                    <a:pt x="81387" y="261125"/>
                  </a:lnTo>
                  <a:lnTo>
                    <a:pt x="47246" y="238960"/>
                  </a:lnTo>
                  <a:lnTo>
                    <a:pt x="5575" y="187353"/>
                  </a:lnTo>
                  <a:lnTo>
                    <a:pt x="0" y="15880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652876" y="3460419"/>
              <a:ext cx="692150" cy="318135"/>
            </a:xfrm>
            <a:custGeom>
              <a:avLst/>
              <a:gdLst/>
              <a:ahLst/>
              <a:cxnLst/>
              <a:rect l="l" t="t" r="r" b="b"/>
              <a:pathLst>
                <a:path w="692150" h="318135">
                  <a:moveTo>
                    <a:pt x="0" y="158807"/>
                  </a:moveTo>
                  <a:lnTo>
                    <a:pt x="21650" y="103394"/>
                  </a:lnTo>
                  <a:lnTo>
                    <a:pt x="81387" y="56489"/>
                  </a:lnTo>
                  <a:lnTo>
                    <a:pt x="123096" y="37349"/>
                  </a:lnTo>
                  <a:lnTo>
                    <a:pt x="171394" y="21681"/>
                  </a:lnTo>
                  <a:lnTo>
                    <a:pt x="225305" y="9935"/>
                  </a:lnTo>
                  <a:lnTo>
                    <a:pt x="283851" y="2558"/>
                  </a:lnTo>
                  <a:lnTo>
                    <a:pt x="346055" y="0"/>
                  </a:lnTo>
                  <a:lnTo>
                    <a:pt x="408259" y="2558"/>
                  </a:lnTo>
                  <a:lnTo>
                    <a:pt x="466805" y="9935"/>
                  </a:lnTo>
                  <a:lnTo>
                    <a:pt x="520716" y="21681"/>
                  </a:lnTo>
                  <a:lnTo>
                    <a:pt x="569014" y="37349"/>
                  </a:lnTo>
                  <a:lnTo>
                    <a:pt x="610723" y="56489"/>
                  </a:lnTo>
                  <a:lnTo>
                    <a:pt x="644864" y="78654"/>
                  </a:lnTo>
                  <a:lnTo>
                    <a:pt x="686535" y="130261"/>
                  </a:lnTo>
                  <a:lnTo>
                    <a:pt x="692111" y="158807"/>
                  </a:lnTo>
                  <a:lnTo>
                    <a:pt x="686535" y="187353"/>
                  </a:lnTo>
                  <a:lnTo>
                    <a:pt x="644864" y="238960"/>
                  </a:lnTo>
                  <a:lnTo>
                    <a:pt x="610723" y="261125"/>
                  </a:lnTo>
                  <a:lnTo>
                    <a:pt x="569014" y="280265"/>
                  </a:lnTo>
                  <a:lnTo>
                    <a:pt x="520716" y="295933"/>
                  </a:lnTo>
                  <a:lnTo>
                    <a:pt x="466805" y="307679"/>
                  </a:lnTo>
                  <a:lnTo>
                    <a:pt x="408259" y="315056"/>
                  </a:lnTo>
                  <a:lnTo>
                    <a:pt x="346055" y="317615"/>
                  </a:lnTo>
                  <a:lnTo>
                    <a:pt x="283851" y="315056"/>
                  </a:lnTo>
                  <a:lnTo>
                    <a:pt x="225305" y="307679"/>
                  </a:lnTo>
                  <a:lnTo>
                    <a:pt x="171394" y="295933"/>
                  </a:lnTo>
                  <a:lnTo>
                    <a:pt x="123096" y="280265"/>
                  </a:lnTo>
                  <a:lnTo>
                    <a:pt x="81387" y="261125"/>
                  </a:lnTo>
                  <a:lnTo>
                    <a:pt x="47246" y="238960"/>
                  </a:lnTo>
                  <a:lnTo>
                    <a:pt x="5575" y="187353"/>
                  </a:lnTo>
                  <a:lnTo>
                    <a:pt x="0" y="15880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5768684" y="2776220"/>
            <a:ext cx="389255" cy="9798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3980">
              <a:lnSpc>
                <a:spcPts val="191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O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  <a:p>
            <a:pPr marL="38100">
              <a:lnSpc>
                <a:spcPts val="2630"/>
              </a:lnSpc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  <a:p>
            <a:pPr marL="109220">
              <a:lnSpc>
                <a:spcPct val="100000"/>
              </a:lnSpc>
              <a:spcBef>
                <a:spcPts val="815"/>
              </a:spcBef>
            </a:pPr>
            <a:r>
              <a:rPr sz="1800" spc="-25" dirty="0">
                <a:latin typeface="Times New Roman"/>
                <a:cs typeface="Times New Roman"/>
              </a:rPr>
              <a:t>O</a:t>
            </a:r>
            <a:r>
              <a:rPr sz="1800" spc="-37" baseline="-13888" dirty="0">
                <a:latin typeface="Times New Roman"/>
                <a:cs typeface="Times New Roman"/>
              </a:rPr>
              <a:t>k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51" name="object 51"/>
          <p:cNvGrpSpPr/>
          <p:nvPr/>
        </p:nvGrpSpPr>
        <p:grpSpPr>
          <a:xfrm>
            <a:off x="6991282" y="3059656"/>
            <a:ext cx="2018030" cy="404495"/>
            <a:chOff x="6991282" y="3059656"/>
            <a:chExt cx="2018030" cy="404495"/>
          </a:xfrm>
        </p:grpSpPr>
        <p:sp>
          <p:nvSpPr>
            <p:cNvPr id="52" name="object 52"/>
            <p:cNvSpPr/>
            <p:nvPr/>
          </p:nvSpPr>
          <p:spPr>
            <a:xfrm>
              <a:off x="8311945" y="3106856"/>
              <a:ext cx="692150" cy="318135"/>
            </a:xfrm>
            <a:custGeom>
              <a:avLst/>
              <a:gdLst/>
              <a:ahLst/>
              <a:cxnLst/>
              <a:rect l="l" t="t" r="r" b="b"/>
              <a:pathLst>
                <a:path w="692150" h="318135">
                  <a:moveTo>
                    <a:pt x="0" y="158807"/>
                  </a:moveTo>
                  <a:lnTo>
                    <a:pt x="21650" y="103394"/>
                  </a:lnTo>
                  <a:lnTo>
                    <a:pt x="81387" y="56489"/>
                  </a:lnTo>
                  <a:lnTo>
                    <a:pt x="123096" y="37349"/>
                  </a:lnTo>
                  <a:lnTo>
                    <a:pt x="171394" y="21681"/>
                  </a:lnTo>
                  <a:lnTo>
                    <a:pt x="225305" y="9935"/>
                  </a:lnTo>
                  <a:lnTo>
                    <a:pt x="283851" y="2558"/>
                  </a:lnTo>
                  <a:lnTo>
                    <a:pt x="346055" y="0"/>
                  </a:lnTo>
                  <a:lnTo>
                    <a:pt x="408259" y="2558"/>
                  </a:lnTo>
                  <a:lnTo>
                    <a:pt x="466805" y="9935"/>
                  </a:lnTo>
                  <a:lnTo>
                    <a:pt x="520716" y="21681"/>
                  </a:lnTo>
                  <a:lnTo>
                    <a:pt x="569014" y="37349"/>
                  </a:lnTo>
                  <a:lnTo>
                    <a:pt x="610723" y="56489"/>
                  </a:lnTo>
                  <a:lnTo>
                    <a:pt x="644864" y="78654"/>
                  </a:lnTo>
                  <a:lnTo>
                    <a:pt x="686535" y="130261"/>
                  </a:lnTo>
                  <a:lnTo>
                    <a:pt x="692111" y="158807"/>
                  </a:lnTo>
                  <a:lnTo>
                    <a:pt x="686535" y="187353"/>
                  </a:lnTo>
                  <a:lnTo>
                    <a:pt x="644864" y="238960"/>
                  </a:lnTo>
                  <a:lnTo>
                    <a:pt x="610723" y="261125"/>
                  </a:lnTo>
                  <a:lnTo>
                    <a:pt x="569014" y="280265"/>
                  </a:lnTo>
                  <a:lnTo>
                    <a:pt x="520716" y="295933"/>
                  </a:lnTo>
                  <a:lnTo>
                    <a:pt x="466805" y="307679"/>
                  </a:lnTo>
                  <a:lnTo>
                    <a:pt x="408259" y="315056"/>
                  </a:lnTo>
                  <a:lnTo>
                    <a:pt x="346055" y="317615"/>
                  </a:lnTo>
                  <a:lnTo>
                    <a:pt x="283851" y="315056"/>
                  </a:lnTo>
                  <a:lnTo>
                    <a:pt x="225305" y="307679"/>
                  </a:lnTo>
                  <a:lnTo>
                    <a:pt x="171394" y="295933"/>
                  </a:lnTo>
                  <a:lnTo>
                    <a:pt x="123096" y="280265"/>
                  </a:lnTo>
                  <a:lnTo>
                    <a:pt x="81387" y="261125"/>
                  </a:lnTo>
                  <a:lnTo>
                    <a:pt x="47246" y="238960"/>
                  </a:lnTo>
                  <a:lnTo>
                    <a:pt x="5575" y="187353"/>
                  </a:lnTo>
                  <a:lnTo>
                    <a:pt x="0" y="15880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010332" y="3078706"/>
              <a:ext cx="692150" cy="366395"/>
            </a:xfrm>
            <a:custGeom>
              <a:avLst/>
              <a:gdLst/>
              <a:ahLst/>
              <a:cxnLst/>
              <a:rect l="l" t="t" r="r" b="b"/>
              <a:pathLst>
                <a:path w="692150" h="366395">
                  <a:moveTo>
                    <a:pt x="0" y="183075"/>
                  </a:moveTo>
                  <a:lnTo>
                    <a:pt x="21651" y="119194"/>
                  </a:lnTo>
                  <a:lnTo>
                    <a:pt x="47249" y="90673"/>
                  </a:lnTo>
                  <a:lnTo>
                    <a:pt x="81392" y="65122"/>
                  </a:lnTo>
                  <a:lnTo>
                    <a:pt x="123103" y="43057"/>
                  </a:lnTo>
                  <a:lnTo>
                    <a:pt x="171404" y="24995"/>
                  </a:lnTo>
                  <a:lnTo>
                    <a:pt x="225318" y="11453"/>
                  </a:lnTo>
                  <a:lnTo>
                    <a:pt x="283867" y="2949"/>
                  </a:lnTo>
                  <a:lnTo>
                    <a:pt x="346075" y="0"/>
                  </a:lnTo>
                  <a:lnTo>
                    <a:pt x="408282" y="2949"/>
                  </a:lnTo>
                  <a:lnTo>
                    <a:pt x="466831" y="11453"/>
                  </a:lnTo>
                  <a:lnTo>
                    <a:pt x="520745" y="24995"/>
                  </a:lnTo>
                  <a:lnTo>
                    <a:pt x="569046" y="43057"/>
                  </a:lnTo>
                  <a:lnTo>
                    <a:pt x="610757" y="65122"/>
                  </a:lnTo>
                  <a:lnTo>
                    <a:pt x="644900" y="90673"/>
                  </a:lnTo>
                  <a:lnTo>
                    <a:pt x="670498" y="119194"/>
                  </a:lnTo>
                  <a:lnTo>
                    <a:pt x="692150" y="183075"/>
                  </a:lnTo>
                  <a:lnTo>
                    <a:pt x="686574" y="215983"/>
                  </a:lnTo>
                  <a:lnTo>
                    <a:pt x="644900" y="275477"/>
                  </a:lnTo>
                  <a:lnTo>
                    <a:pt x="610757" y="301028"/>
                  </a:lnTo>
                  <a:lnTo>
                    <a:pt x="569046" y="323093"/>
                  </a:lnTo>
                  <a:lnTo>
                    <a:pt x="520745" y="341155"/>
                  </a:lnTo>
                  <a:lnTo>
                    <a:pt x="466831" y="354697"/>
                  </a:lnTo>
                  <a:lnTo>
                    <a:pt x="408282" y="363201"/>
                  </a:lnTo>
                  <a:lnTo>
                    <a:pt x="346075" y="366151"/>
                  </a:lnTo>
                  <a:lnTo>
                    <a:pt x="283867" y="363201"/>
                  </a:lnTo>
                  <a:lnTo>
                    <a:pt x="225318" y="354697"/>
                  </a:lnTo>
                  <a:lnTo>
                    <a:pt x="171404" y="341155"/>
                  </a:lnTo>
                  <a:lnTo>
                    <a:pt x="123103" y="323093"/>
                  </a:lnTo>
                  <a:lnTo>
                    <a:pt x="81392" y="301028"/>
                  </a:lnTo>
                  <a:lnTo>
                    <a:pt x="47249" y="275477"/>
                  </a:lnTo>
                  <a:lnTo>
                    <a:pt x="21651" y="246956"/>
                  </a:lnTo>
                  <a:lnTo>
                    <a:pt x="0" y="183075"/>
                  </a:lnTo>
                  <a:close/>
                </a:path>
              </a:pathLst>
            </a:custGeom>
            <a:ln w="38100">
              <a:solidFill>
                <a:srgbClr val="2626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7209563" y="3083052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262699"/>
                </a:solidFill>
                <a:latin typeface="Times New Roman"/>
                <a:cs typeface="Times New Roman"/>
              </a:rPr>
              <a:t>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393713" y="3223767"/>
            <a:ext cx="1079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b="1" dirty="0">
                <a:solidFill>
                  <a:srgbClr val="262699"/>
                </a:solidFill>
                <a:latin typeface="Times New Roman"/>
                <a:cs typeface="Times New Roman"/>
              </a:rPr>
              <a:t>a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947132" y="3848100"/>
            <a:ext cx="947419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Cambria Math"/>
                <a:cs typeface="Cambria Math"/>
              </a:rPr>
              <a:t>89</a:t>
            </a:r>
            <a:r>
              <a:rPr sz="2250" spc="-37" baseline="27777" dirty="0">
                <a:latin typeface="Cambria Math"/>
                <a:cs typeface="Cambria Math"/>
              </a:rPr>
              <a:t>#</a:t>
            </a:r>
            <a:endParaRPr sz="2250" baseline="27777">
              <a:latin typeface="Cambria Math"/>
              <a:cs typeface="Cambria Math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693257" y="3906011"/>
            <a:ext cx="115379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sz="1500" spc="280" dirty="0">
                <a:latin typeface="Cambria Math"/>
                <a:cs typeface="Cambria Math"/>
              </a:rPr>
              <a:t>"</a:t>
            </a:r>
            <a:r>
              <a:rPr sz="1800" spc="419" baseline="-13888" dirty="0">
                <a:latin typeface="Cambria Math"/>
                <a:cs typeface="Cambria Math"/>
              </a:rPr>
              <a:t>5</a:t>
            </a:r>
            <a:r>
              <a:rPr sz="1800" spc="644" baseline="-13888" dirty="0">
                <a:latin typeface="Cambria Math"/>
                <a:cs typeface="Cambria Math"/>
              </a:rPr>
              <a:t> </a:t>
            </a:r>
            <a:r>
              <a:rPr sz="3000" baseline="12500" dirty="0">
                <a:latin typeface="Cambria Math"/>
                <a:cs typeface="Cambria Math"/>
              </a:rPr>
              <a:t>=</a:t>
            </a:r>
            <a:r>
              <a:rPr sz="3000" spc="187" baseline="12500" dirty="0">
                <a:latin typeface="Cambria Math"/>
                <a:cs typeface="Cambria Math"/>
              </a:rPr>
              <a:t> </a:t>
            </a:r>
            <a:r>
              <a:rPr sz="3000" spc="637" baseline="12500" dirty="0">
                <a:latin typeface="Cambria Math"/>
                <a:cs typeface="Cambria Math"/>
              </a:rPr>
              <a:t>!</a:t>
            </a:r>
            <a:r>
              <a:rPr sz="2250" spc="637" baseline="1851" dirty="0">
                <a:latin typeface="Cambria Math"/>
                <a:cs typeface="Cambria Math"/>
              </a:rPr>
              <a:t>!,"</a:t>
            </a:r>
            <a:endParaRPr sz="2250" baseline="1851">
              <a:latin typeface="Cambria Math"/>
              <a:cs typeface="Cambria Math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768757" y="4041140"/>
            <a:ext cx="12890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145" dirty="0">
                <a:latin typeface="Cambria Math"/>
                <a:cs typeface="Cambria Math"/>
              </a:rPr>
              <a:t>5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348131" y="3969511"/>
            <a:ext cx="141160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154430" algn="l"/>
              </a:tabLst>
            </a:pPr>
            <a:r>
              <a:rPr sz="1500" spc="355" dirty="0">
                <a:latin typeface="Cambria Math"/>
                <a:cs typeface="Cambria Math"/>
              </a:rPr>
              <a:t>'()</a:t>
            </a:r>
            <a:r>
              <a:rPr sz="1500" dirty="0">
                <a:latin typeface="Cambria Math"/>
                <a:cs typeface="Cambria Math"/>
              </a:rPr>
              <a:t>	</a:t>
            </a:r>
            <a:r>
              <a:rPr sz="1500" spc="-25" dirty="0">
                <a:latin typeface="Cambria Math"/>
                <a:cs typeface="Cambria Math"/>
              </a:rPr>
              <a:t>+</a:t>
            </a:r>
            <a:r>
              <a:rPr sz="1800" spc="-37" baseline="-13888" dirty="0">
                <a:latin typeface="Cambria Math"/>
                <a:cs typeface="Cambria Math"/>
              </a:rPr>
              <a:t>6</a:t>
            </a:r>
            <a:endParaRPr sz="1800" baseline="-13888">
              <a:latin typeface="Cambria Math"/>
              <a:cs typeface="Cambria Math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908520" y="3848100"/>
            <a:ext cx="23126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866775" algn="l"/>
                <a:tab pos="1875789" algn="l"/>
              </a:tabLst>
            </a:pPr>
            <a:r>
              <a:rPr sz="2000" dirty="0">
                <a:latin typeface="Cambria Math"/>
                <a:cs typeface="Cambria Math"/>
              </a:rPr>
              <a:t>+</a:t>
            </a:r>
            <a:r>
              <a:rPr sz="2000" spc="-5" dirty="0">
                <a:latin typeface="Cambria Math"/>
                <a:cs typeface="Cambria Math"/>
              </a:rPr>
              <a:t> </a:t>
            </a:r>
            <a:r>
              <a:rPr sz="3000" spc="157" baseline="1388" dirty="0">
                <a:latin typeface="Cambria Math"/>
                <a:cs typeface="Cambria Math"/>
              </a:rPr>
              <a:t>∑</a:t>
            </a:r>
            <a:r>
              <a:rPr sz="2250" spc="157" baseline="27777" dirty="0">
                <a:latin typeface="Cambria Math"/>
                <a:cs typeface="Cambria Math"/>
              </a:rPr>
              <a:t>*</a:t>
            </a:r>
            <a:r>
              <a:rPr sz="2250" baseline="27777" dirty="0">
                <a:latin typeface="Cambria Math"/>
                <a:cs typeface="Cambria Math"/>
              </a:rPr>
              <a:t>	</a:t>
            </a:r>
            <a:r>
              <a:rPr sz="2000" spc="-150" dirty="0">
                <a:latin typeface="Cambria Math"/>
                <a:cs typeface="Cambria Math"/>
              </a:rPr>
              <a:t>234-</a:t>
            </a:r>
            <a:r>
              <a:rPr sz="2000" spc="-25" dirty="0">
                <a:latin typeface="Cambria Math"/>
                <a:cs typeface="Cambria Math"/>
              </a:rPr>
              <a:t>53</a:t>
            </a:r>
            <a:r>
              <a:rPr sz="2250" spc="-37" baseline="27777" dirty="0">
                <a:latin typeface="Cambria Math"/>
                <a:cs typeface="Cambria Math"/>
              </a:rPr>
              <a:t>#</a:t>
            </a:r>
            <a:r>
              <a:rPr sz="2250" baseline="27777" dirty="0">
                <a:latin typeface="Cambria Math"/>
                <a:cs typeface="Cambria Math"/>
              </a:rPr>
              <a:t>	</a:t>
            </a:r>
            <a:r>
              <a:rPr sz="2000" spc="-270" dirty="0">
                <a:latin typeface="Cambria Math"/>
                <a:cs typeface="Cambria Math"/>
              </a:rPr>
              <a:t>(</a:t>
            </a:r>
            <a:r>
              <a:rPr sz="2000" spc="-110" dirty="0">
                <a:latin typeface="Cambria Math"/>
                <a:cs typeface="Cambria Math"/>
              </a:rPr>
              <a:t> </a:t>
            </a:r>
            <a:r>
              <a:rPr sz="2000" spc="575" dirty="0">
                <a:latin typeface="Cambria Math"/>
                <a:cs typeface="Cambria Math"/>
              </a:rPr>
              <a:t>!</a:t>
            </a:r>
            <a:r>
              <a:rPr sz="2250" spc="862" baseline="-14814" dirty="0">
                <a:latin typeface="Cambria Math"/>
                <a:cs typeface="Cambria Math"/>
              </a:rPr>
              <a:t>'</a:t>
            </a:r>
            <a:endParaRPr sz="2250" baseline="-14814">
              <a:latin typeface="Cambria Math"/>
              <a:cs typeface="Cambria Math"/>
            </a:endParaRPr>
          </a:p>
        </p:txBody>
      </p:sp>
      <p:pic>
        <p:nvPicPr>
          <p:cNvPr id="61" name="object 6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62" name="object 62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41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8378190" y="6376923"/>
            <a:ext cx="2286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42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71915" y="1107947"/>
            <a:ext cx="35883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0365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80365" algn="l"/>
                <a:tab pos="381000" algn="l"/>
              </a:tabLst>
            </a:pP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</a:t>
            </a:r>
            <a:r>
              <a:rPr sz="1950" baseline="-17094" dirty="0">
                <a:latin typeface="Times New Roman"/>
                <a:cs typeface="Times New Roman"/>
              </a:rPr>
              <a:t>b</a:t>
            </a:r>
            <a:r>
              <a:rPr sz="1950" spc="277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salida: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012906" y="487171"/>
            <a:ext cx="3594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500" dirty="0">
                <a:latin typeface="Cambria Math"/>
                <a:cs typeface="Cambria Math"/>
              </a:rPr>
              <a:t>;</a:t>
            </a:r>
            <a:r>
              <a:rPr sz="2100" spc="750" baseline="-13888" dirty="0">
                <a:latin typeface="Cambria Math"/>
                <a:cs typeface="Cambria Math"/>
              </a:rPr>
              <a:t>/</a:t>
            </a:r>
            <a:endParaRPr sz="2100" baseline="-13888">
              <a:latin typeface="Cambria Math"/>
              <a:cs typeface="Cambria Math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1747297" y="343915"/>
            <a:ext cx="55194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4370070" algn="l"/>
              </a:tabLst>
            </a:pPr>
            <a:r>
              <a:rPr dirty="0"/>
              <a:t>Cálculo</a:t>
            </a:r>
            <a:r>
              <a:rPr spc="-20" dirty="0"/>
              <a:t> </a:t>
            </a:r>
            <a:r>
              <a:rPr dirty="0"/>
              <a:t>del</a:t>
            </a:r>
            <a:r>
              <a:rPr spc="-20" dirty="0"/>
              <a:t> </a:t>
            </a:r>
            <a:r>
              <a:rPr dirty="0"/>
              <a:t>término</a:t>
            </a:r>
            <a:r>
              <a:rPr spc="-20" dirty="0"/>
              <a:t> </a:t>
            </a:r>
            <a:r>
              <a:rPr dirty="0"/>
              <a:t>de</a:t>
            </a:r>
            <a:r>
              <a:rPr spc="-10" dirty="0"/>
              <a:t> error:</a:t>
            </a:r>
            <a:r>
              <a:rPr dirty="0"/>
              <a:t>	</a:t>
            </a:r>
            <a:r>
              <a:rPr b="0" spc="70" dirty="0">
                <a:latin typeface="Cambria Math"/>
                <a:cs typeface="Cambria Math"/>
              </a:rPr>
              <a:t>8/99:9</a:t>
            </a:r>
            <a:r>
              <a:rPr sz="2700" b="0" spc="104" baseline="29320" dirty="0">
                <a:latin typeface="Cambria Math"/>
                <a:cs typeface="Cambria Math"/>
              </a:rPr>
              <a:t>8</a:t>
            </a:r>
            <a:endParaRPr sz="2700" baseline="29320">
              <a:latin typeface="Cambria Math"/>
              <a:cs typeface="Cambria Math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34365" y="4271771"/>
            <a:ext cx="7680325" cy="106807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términos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error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obtienen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“propagación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hacía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atrás”:</a:t>
            </a:r>
            <a:endParaRPr sz="200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  <a:spcBef>
                <a:spcPts val="500"/>
              </a:spcBef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calculan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forma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recursiva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desde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capa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salida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teniendo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0" dirty="0">
                <a:latin typeface="Times New Roman"/>
                <a:cs typeface="Times New Roman"/>
              </a:rPr>
              <a:t> cuenta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errores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capas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posteriores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579547" y="1236979"/>
            <a:ext cx="1784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i="1" dirty="0">
                <a:solidFill>
                  <a:srgbClr val="262699"/>
                </a:solidFill>
                <a:latin typeface="Times New Roman"/>
                <a:cs typeface="Times New Roman"/>
              </a:rPr>
              <a:t>w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731947" y="1349755"/>
            <a:ext cx="679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i="1" dirty="0">
                <a:solidFill>
                  <a:srgbClr val="262699"/>
                </a:solidFill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645275" y="1539875"/>
            <a:ext cx="1818005" cy="41275"/>
            <a:chOff x="6645275" y="1539875"/>
            <a:chExt cx="1818005" cy="41275"/>
          </a:xfrm>
        </p:grpSpPr>
        <p:sp>
          <p:nvSpPr>
            <p:cNvPr id="16" name="object 16"/>
            <p:cNvSpPr/>
            <p:nvPr/>
          </p:nvSpPr>
          <p:spPr>
            <a:xfrm>
              <a:off x="6664325" y="1558925"/>
              <a:ext cx="621030" cy="3175"/>
            </a:xfrm>
            <a:custGeom>
              <a:avLst/>
              <a:gdLst/>
              <a:ahLst/>
              <a:cxnLst/>
              <a:rect l="l" t="t" r="r" b="b"/>
              <a:pathLst>
                <a:path w="621029" h="3175">
                  <a:moveTo>
                    <a:pt x="0" y="0"/>
                  </a:moveTo>
                  <a:lnTo>
                    <a:pt x="620713" y="3175"/>
                  </a:lnTo>
                </a:path>
              </a:pathLst>
            </a:custGeom>
            <a:ln w="38100">
              <a:solidFill>
                <a:srgbClr val="2626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71223" y="1566463"/>
              <a:ext cx="487045" cy="0"/>
            </a:xfrm>
            <a:custGeom>
              <a:avLst/>
              <a:gdLst/>
              <a:ahLst/>
              <a:cxnLst/>
              <a:rect l="l" t="t" r="r" b="b"/>
              <a:pathLst>
                <a:path w="487045">
                  <a:moveTo>
                    <a:pt x="0" y="1"/>
                  </a:moveTo>
                  <a:lnTo>
                    <a:pt x="48697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8079740" y="1224788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181340" y="1340611"/>
            <a:ext cx="1276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N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5608670" y="2282103"/>
            <a:ext cx="2659380" cy="1158240"/>
            <a:chOff x="5608670" y="2282103"/>
            <a:chExt cx="2659380" cy="1158240"/>
          </a:xfrm>
        </p:grpSpPr>
        <p:sp>
          <p:nvSpPr>
            <p:cNvPr id="21" name="object 21"/>
            <p:cNvSpPr/>
            <p:nvPr/>
          </p:nvSpPr>
          <p:spPr>
            <a:xfrm>
              <a:off x="5627720" y="2826780"/>
              <a:ext cx="621030" cy="3175"/>
            </a:xfrm>
            <a:custGeom>
              <a:avLst/>
              <a:gdLst/>
              <a:ahLst/>
              <a:cxnLst/>
              <a:rect l="l" t="t" r="r" b="b"/>
              <a:pathLst>
                <a:path w="621029" h="3175">
                  <a:moveTo>
                    <a:pt x="0" y="0"/>
                  </a:moveTo>
                  <a:lnTo>
                    <a:pt x="620713" y="3175"/>
                  </a:lnTo>
                </a:path>
              </a:pathLst>
            </a:custGeom>
            <a:ln w="38100">
              <a:solidFill>
                <a:srgbClr val="2626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940124" y="2826001"/>
              <a:ext cx="631190" cy="450850"/>
            </a:xfrm>
            <a:custGeom>
              <a:avLst/>
              <a:gdLst/>
              <a:ahLst/>
              <a:cxnLst/>
              <a:rect l="l" t="t" r="r" b="b"/>
              <a:pathLst>
                <a:path w="631190" h="450850">
                  <a:moveTo>
                    <a:pt x="0" y="0"/>
                  </a:moveTo>
                  <a:lnTo>
                    <a:pt x="630725" y="450377"/>
                  </a:lnTo>
                </a:path>
                <a:path w="631190" h="450850">
                  <a:moveTo>
                    <a:pt x="0" y="0"/>
                  </a:moveTo>
                  <a:lnTo>
                    <a:pt x="630725" y="37938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897560" y="2397594"/>
              <a:ext cx="615315" cy="913765"/>
            </a:xfrm>
            <a:custGeom>
              <a:avLst/>
              <a:gdLst/>
              <a:ahLst/>
              <a:cxnLst/>
              <a:rect l="l" t="t" r="r" b="b"/>
              <a:pathLst>
                <a:path w="615315" h="913764">
                  <a:moveTo>
                    <a:pt x="573849" y="888441"/>
                  </a:moveTo>
                  <a:lnTo>
                    <a:pt x="123736" y="542937"/>
                  </a:lnTo>
                  <a:lnTo>
                    <a:pt x="183578" y="550557"/>
                  </a:lnTo>
                  <a:lnTo>
                    <a:pt x="191516" y="544398"/>
                  </a:lnTo>
                  <a:lnTo>
                    <a:pt x="193738" y="527011"/>
                  </a:lnTo>
                  <a:lnTo>
                    <a:pt x="187579" y="519061"/>
                  </a:lnTo>
                  <a:lnTo>
                    <a:pt x="94284" y="507187"/>
                  </a:lnTo>
                  <a:lnTo>
                    <a:pt x="42494" y="500595"/>
                  </a:lnTo>
                  <a:lnTo>
                    <a:pt x="94526" y="627862"/>
                  </a:lnTo>
                  <a:lnTo>
                    <a:pt x="98018" y="633107"/>
                  </a:lnTo>
                  <a:lnTo>
                    <a:pt x="103073" y="636485"/>
                  </a:lnTo>
                  <a:lnTo>
                    <a:pt x="109029" y="637730"/>
                  </a:lnTo>
                  <a:lnTo>
                    <a:pt x="115227" y="636549"/>
                  </a:lnTo>
                  <a:lnTo>
                    <a:pt x="104406" y="568121"/>
                  </a:lnTo>
                  <a:lnTo>
                    <a:pt x="554507" y="913625"/>
                  </a:lnTo>
                  <a:lnTo>
                    <a:pt x="573849" y="888441"/>
                  </a:lnTo>
                  <a:close/>
                </a:path>
                <a:path w="615315" h="913764">
                  <a:moveTo>
                    <a:pt x="615073" y="28003"/>
                  </a:moveTo>
                  <a:lnTo>
                    <a:pt x="600125" y="0"/>
                  </a:lnTo>
                  <a:lnTo>
                    <a:pt x="72123" y="281851"/>
                  </a:lnTo>
                  <a:lnTo>
                    <a:pt x="99174" y="237959"/>
                  </a:lnTo>
                  <a:lnTo>
                    <a:pt x="88074" y="213944"/>
                  </a:lnTo>
                  <a:lnTo>
                    <a:pt x="81991" y="214185"/>
                  </a:lnTo>
                  <a:lnTo>
                    <a:pt x="76441" y="216700"/>
                  </a:lnTo>
                  <a:lnTo>
                    <a:pt x="72136" y="221297"/>
                  </a:lnTo>
                  <a:lnTo>
                    <a:pt x="0" y="338340"/>
                  </a:lnTo>
                  <a:lnTo>
                    <a:pt x="146151" y="343865"/>
                  </a:lnTo>
                  <a:lnTo>
                    <a:pt x="152996" y="337502"/>
                  </a:lnTo>
                  <a:lnTo>
                    <a:pt x="153517" y="337019"/>
                  </a:lnTo>
                  <a:lnTo>
                    <a:pt x="154178" y="319506"/>
                  </a:lnTo>
                  <a:lnTo>
                    <a:pt x="147345" y="312127"/>
                  </a:lnTo>
                  <a:lnTo>
                    <a:pt x="87071" y="309854"/>
                  </a:lnTo>
                  <a:lnTo>
                    <a:pt x="615073" y="28003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570849" y="3117419"/>
              <a:ext cx="692150" cy="318135"/>
            </a:xfrm>
            <a:custGeom>
              <a:avLst/>
              <a:gdLst/>
              <a:ahLst/>
              <a:cxnLst/>
              <a:rect l="l" t="t" r="r" b="b"/>
              <a:pathLst>
                <a:path w="692150" h="318135">
                  <a:moveTo>
                    <a:pt x="0" y="158959"/>
                  </a:moveTo>
                  <a:lnTo>
                    <a:pt x="21647" y="103493"/>
                  </a:lnTo>
                  <a:lnTo>
                    <a:pt x="81378" y="56543"/>
                  </a:lnTo>
                  <a:lnTo>
                    <a:pt x="123082" y="37385"/>
                  </a:lnTo>
                  <a:lnTo>
                    <a:pt x="171375" y="21702"/>
                  </a:lnTo>
                  <a:lnTo>
                    <a:pt x="225280" y="9944"/>
                  </a:lnTo>
                  <a:lnTo>
                    <a:pt x="283820" y="2561"/>
                  </a:lnTo>
                  <a:lnTo>
                    <a:pt x="346017" y="0"/>
                  </a:lnTo>
                  <a:lnTo>
                    <a:pt x="408213" y="2561"/>
                  </a:lnTo>
                  <a:lnTo>
                    <a:pt x="466753" y="9944"/>
                  </a:lnTo>
                  <a:lnTo>
                    <a:pt x="520658" y="21702"/>
                  </a:lnTo>
                  <a:lnTo>
                    <a:pt x="568951" y="37385"/>
                  </a:lnTo>
                  <a:lnTo>
                    <a:pt x="610655" y="56543"/>
                  </a:lnTo>
                  <a:lnTo>
                    <a:pt x="644792" y="78729"/>
                  </a:lnTo>
                  <a:lnTo>
                    <a:pt x="686459" y="130386"/>
                  </a:lnTo>
                  <a:lnTo>
                    <a:pt x="692034" y="158959"/>
                  </a:lnTo>
                  <a:lnTo>
                    <a:pt x="686459" y="187532"/>
                  </a:lnTo>
                  <a:lnTo>
                    <a:pt x="644792" y="239189"/>
                  </a:lnTo>
                  <a:lnTo>
                    <a:pt x="610655" y="261375"/>
                  </a:lnTo>
                  <a:lnTo>
                    <a:pt x="568951" y="280533"/>
                  </a:lnTo>
                  <a:lnTo>
                    <a:pt x="520658" y="296216"/>
                  </a:lnTo>
                  <a:lnTo>
                    <a:pt x="466753" y="307974"/>
                  </a:lnTo>
                  <a:lnTo>
                    <a:pt x="408213" y="315357"/>
                  </a:lnTo>
                  <a:lnTo>
                    <a:pt x="346017" y="317919"/>
                  </a:lnTo>
                  <a:lnTo>
                    <a:pt x="283820" y="315357"/>
                  </a:lnTo>
                  <a:lnTo>
                    <a:pt x="225280" y="307974"/>
                  </a:lnTo>
                  <a:lnTo>
                    <a:pt x="171375" y="296216"/>
                  </a:lnTo>
                  <a:lnTo>
                    <a:pt x="123082" y="280533"/>
                  </a:lnTo>
                  <a:lnTo>
                    <a:pt x="81378" y="261375"/>
                  </a:lnTo>
                  <a:lnTo>
                    <a:pt x="47241" y="239189"/>
                  </a:lnTo>
                  <a:lnTo>
                    <a:pt x="5574" y="187532"/>
                  </a:lnTo>
                  <a:lnTo>
                    <a:pt x="0" y="15895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570849" y="2286866"/>
              <a:ext cx="692150" cy="320040"/>
            </a:xfrm>
            <a:custGeom>
              <a:avLst/>
              <a:gdLst/>
              <a:ahLst/>
              <a:cxnLst/>
              <a:rect l="l" t="t" r="r" b="b"/>
              <a:pathLst>
                <a:path w="692150" h="320039">
                  <a:moveTo>
                    <a:pt x="0" y="159754"/>
                  </a:moveTo>
                  <a:lnTo>
                    <a:pt x="21647" y="104010"/>
                  </a:lnTo>
                  <a:lnTo>
                    <a:pt x="81378" y="56826"/>
                  </a:lnTo>
                  <a:lnTo>
                    <a:pt x="123082" y="37572"/>
                  </a:lnTo>
                  <a:lnTo>
                    <a:pt x="171375" y="21811"/>
                  </a:lnTo>
                  <a:lnTo>
                    <a:pt x="225280" y="9994"/>
                  </a:lnTo>
                  <a:lnTo>
                    <a:pt x="283820" y="2573"/>
                  </a:lnTo>
                  <a:lnTo>
                    <a:pt x="346017" y="0"/>
                  </a:lnTo>
                  <a:lnTo>
                    <a:pt x="408213" y="2573"/>
                  </a:lnTo>
                  <a:lnTo>
                    <a:pt x="466753" y="9994"/>
                  </a:lnTo>
                  <a:lnTo>
                    <a:pt x="520658" y="21811"/>
                  </a:lnTo>
                  <a:lnTo>
                    <a:pt x="568951" y="37572"/>
                  </a:lnTo>
                  <a:lnTo>
                    <a:pt x="610655" y="56826"/>
                  </a:lnTo>
                  <a:lnTo>
                    <a:pt x="644792" y="79123"/>
                  </a:lnTo>
                  <a:lnTo>
                    <a:pt x="686459" y="131038"/>
                  </a:lnTo>
                  <a:lnTo>
                    <a:pt x="692034" y="159754"/>
                  </a:lnTo>
                  <a:lnTo>
                    <a:pt x="686459" y="188469"/>
                  </a:lnTo>
                  <a:lnTo>
                    <a:pt x="644792" y="240384"/>
                  </a:lnTo>
                  <a:lnTo>
                    <a:pt x="610655" y="262681"/>
                  </a:lnTo>
                  <a:lnTo>
                    <a:pt x="568951" y="281935"/>
                  </a:lnTo>
                  <a:lnTo>
                    <a:pt x="520658" y="297696"/>
                  </a:lnTo>
                  <a:lnTo>
                    <a:pt x="466753" y="309513"/>
                  </a:lnTo>
                  <a:lnTo>
                    <a:pt x="408213" y="316934"/>
                  </a:lnTo>
                  <a:lnTo>
                    <a:pt x="346017" y="319508"/>
                  </a:lnTo>
                  <a:lnTo>
                    <a:pt x="283820" y="316934"/>
                  </a:lnTo>
                  <a:lnTo>
                    <a:pt x="225280" y="309513"/>
                  </a:lnTo>
                  <a:lnTo>
                    <a:pt x="171375" y="297696"/>
                  </a:lnTo>
                  <a:lnTo>
                    <a:pt x="123082" y="281935"/>
                  </a:lnTo>
                  <a:lnTo>
                    <a:pt x="81378" y="262681"/>
                  </a:lnTo>
                  <a:lnTo>
                    <a:pt x="47241" y="240384"/>
                  </a:lnTo>
                  <a:lnTo>
                    <a:pt x="5574" y="188469"/>
                  </a:lnTo>
                  <a:lnTo>
                    <a:pt x="0" y="15975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/>
          <p:nvPr/>
        </p:nvSpPr>
        <p:spPr>
          <a:xfrm>
            <a:off x="7794330" y="2547620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039795" y="2191003"/>
            <a:ext cx="304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w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950970" y="3029203"/>
            <a:ext cx="28829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w</a:t>
            </a:r>
            <a:r>
              <a:rPr sz="1800" i="1" spc="-37" baseline="-13888" dirty="0">
                <a:latin typeface="Times New Roman"/>
                <a:cs typeface="Times New Roman"/>
              </a:rPr>
              <a:t>s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825158" y="2262123"/>
            <a:ext cx="1384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937869" y="2365247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854689" y="3115564"/>
            <a:ext cx="1384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967402" y="3215640"/>
            <a:ext cx="8001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s</a:t>
            </a:r>
            <a:endParaRPr sz="1100">
              <a:latin typeface="Times New Roman"/>
              <a:cs typeface="Times New Roman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3088905" y="5421332"/>
            <a:ext cx="4396740" cy="555625"/>
            <a:chOff x="3088905" y="5421332"/>
            <a:chExt cx="4396740" cy="555625"/>
          </a:xfrm>
        </p:grpSpPr>
        <p:sp>
          <p:nvSpPr>
            <p:cNvPr id="34" name="object 34"/>
            <p:cNvSpPr/>
            <p:nvPr/>
          </p:nvSpPr>
          <p:spPr>
            <a:xfrm>
              <a:off x="3093667" y="5655009"/>
              <a:ext cx="692150" cy="317500"/>
            </a:xfrm>
            <a:custGeom>
              <a:avLst/>
              <a:gdLst/>
              <a:ahLst/>
              <a:cxnLst/>
              <a:rect l="l" t="t" r="r" b="b"/>
              <a:pathLst>
                <a:path w="692150" h="317500">
                  <a:moveTo>
                    <a:pt x="0" y="158582"/>
                  </a:moveTo>
                  <a:lnTo>
                    <a:pt x="21650" y="103247"/>
                  </a:lnTo>
                  <a:lnTo>
                    <a:pt x="81388" y="56409"/>
                  </a:lnTo>
                  <a:lnTo>
                    <a:pt x="123097" y="37296"/>
                  </a:lnTo>
                  <a:lnTo>
                    <a:pt x="171396" y="21651"/>
                  </a:lnTo>
                  <a:lnTo>
                    <a:pt x="225308" y="9921"/>
                  </a:lnTo>
                  <a:lnTo>
                    <a:pt x="283855" y="2554"/>
                  </a:lnTo>
                  <a:lnTo>
                    <a:pt x="346060" y="0"/>
                  </a:lnTo>
                  <a:lnTo>
                    <a:pt x="408264" y="2554"/>
                  </a:lnTo>
                  <a:lnTo>
                    <a:pt x="466811" y="9921"/>
                  </a:lnTo>
                  <a:lnTo>
                    <a:pt x="520723" y="21651"/>
                  </a:lnTo>
                  <a:lnTo>
                    <a:pt x="569022" y="37296"/>
                  </a:lnTo>
                  <a:lnTo>
                    <a:pt x="610731" y="56409"/>
                  </a:lnTo>
                  <a:lnTo>
                    <a:pt x="644872" y="78542"/>
                  </a:lnTo>
                  <a:lnTo>
                    <a:pt x="686544" y="130077"/>
                  </a:lnTo>
                  <a:lnTo>
                    <a:pt x="692120" y="158582"/>
                  </a:lnTo>
                  <a:lnTo>
                    <a:pt x="686544" y="187087"/>
                  </a:lnTo>
                  <a:lnTo>
                    <a:pt x="644872" y="238622"/>
                  </a:lnTo>
                  <a:lnTo>
                    <a:pt x="610731" y="260755"/>
                  </a:lnTo>
                  <a:lnTo>
                    <a:pt x="569022" y="279868"/>
                  </a:lnTo>
                  <a:lnTo>
                    <a:pt x="520723" y="295513"/>
                  </a:lnTo>
                  <a:lnTo>
                    <a:pt x="466811" y="307243"/>
                  </a:lnTo>
                  <a:lnTo>
                    <a:pt x="408264" y="314610"/>
                  </a:lnTo>
                  <a:lnTo>
                    <a:pt x="346060" y="317165"/>
                  </a:lnTo>
                  <a:lnTo>
                    <a:pt x="283855" y="314610"/>
                  </a:lnTo>
                  <a:lnTo>
                    <a:pt x="225308" y="307243"/>
                  </a:lnTo>
                  <a:lnTo>
                    <a:pt x="171396" y="295513"/>
                  </a:lnTo>
                  <a:lnTo>
                    <a:pt x="123097" y="279868"/>
                  </a:lnTo>
                  <a:lnTo>
                    <a:pt x="81388" y="260755"/>
                  </a:lnTo>
                  <a:lnTo>
                    <a:pt x="47247" y="238622"/>
                  </a:lnTo>
                  <a:lnTo>
                    <a:pt x="5575" y="187087"/>
                  </a:lnTo>
                  <a:lnTo>
                    <a:pt x="0" y="15858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784794" y="5807190"/>
              <a:ext cx="769620" cy="0"/>
            </a:xfrm>
            <a:custGeom>
              <a:avLst/>
              <a:gdLst/>
              <a:ahLst/>
              <a:cxnLst/>
              <a:rect l="l" t="t" r="r" b="b"/>
              <a:pathLst>
                <a:path w="769620">
                  <a:moveTo>
                    <a:pt x="0" y="1"/>
                  </a:moveTo>
                  <a:lnTo>
                    <a:pt x="7695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554362" y="5648609"/>
              <a:ext cx="692150" cy="317500"/>
            </a:xfrm>
            <a:custGeom>
              <a:avLst/>
              <a:gdLst/>
              <a:ahLst/>
              <a:cxnLst/>
              <a:rect l="l" t="t" r="r" b="b"/>
              <a:pathLst>
                <a:path w="692150" h="317500">
                  <a:moveTo>
                    <a:pt x="0" y="158582"/>
                  </a:moveTo>
                  <a:lnTo>
                    <a:pt x="21650" y="103247"/>
                  </a:lnTo>
                  <a:lnTo>
                    <a:pt x="81388" y="56409"/>
                  </a:lnTo>
                  <a:lnTo>
                    <a:pt x="123097" y="37296"/>
                  </a:lnTo>
                  <a:lnTo>
                    <a:pt x="171396" y="21651"/>
                  </a:lnTo>
                  <a:lnTo>
                    <a:pt x="225308" y="9921"/>
                  </a:lnTo>
                  <a:lnTo>
                    <a:pt x="283855" y="2554"/>
                  </a:lnTo>
                  <a:lnTo>
                    <a:pt x="346060" y="0"/>
                  </a:lnTo>
                  <a:lnTo>
                    <a:pt x="408264" y="2554"/>
                  </a:lnTo>
                  <a:lnTo>
                    <a:pt x="466811" y="9921"/>
                  </a:lnTo>
                  <a:lnTo>
                    <a:pt x="520723" y="21651"/>
                  </a:lnTo>
                  <a:lnTo>
                    <a:pt x="569022" y="37296"/>
                  </a:lnTo>
                  <a:lnTo>
                    <a:pt x="610731" y="56409"/>
                  </a:lnTo>
                  <a:lnTo>
                    <a:pt x="644872" y="78542"/>
                  </a:lnTo>
                  <a:lnTo>
                    <a:pt x="686544" y="130077"/>
                  </a:lnTo>
                  <a:lnTo>
                    <a:pt x="692120" y="158582"/>
                  </a:lnTo>
                  <a:lnTo>
                    <a:pt x="686544" y="187087"/>
                  </a:lnTo>
                  <a:lnTo>
                    <a:pt x="644872" y="238622"/>
                  </a:lnTo>
                  <a:lnTo>
                    <a:pt x="610731" y="260755"/>
                  </a:lnTo>
                  <a:lnTo>
                    <a:pt x="569022" y="279868"/>
                  </a:lnTo>
                  <a:lnTo>
                    <a:pt x="520723" y="295513"/>
                  </a:lnTo>
                  <a:lnTo>
                    <a:pt x="466811" y="307243"/>
                  </a:lnTo>
                  <a:lnTo>
                    <a:pt x="408264" y="314610"/>
                  </a:lnTo>
                  <a:lnTo>
                    <a:pt x="346060" y="317165"/>
                  </a:lnTo>
                  <a:lnTo>
                    <a:pt x="283855" y="314610"/>
                  </a:lnTo>
                  <a:lnTo>
                    <a:pt x="225308" y="307243"/>
                  </a:lnTo>
                  <a:lnTo>
                    <a:pt x="171396" y="295513"/>
                  </a:lnTo>
                  <a:lnTo>
                    <a:pt x="123097" y="279868"/>
                  </a:lnTo>
                  <a:lnTo>
                    <a:pt x="81388" y="260755"/>
                  </a:lnTo>
                  <a:lnTo>
                    <a:pt x="47247" y="238622"/>
                  </a:lnTo>
                  <a:lnTo>
                    <a:pt x="5575" y="187087"/>
                  </a:lnTo>
                  <a:lnTo>
                    <a:pt x="0" y="15858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246481" y="5495889"/>
              <a:ext cx="777240" cy="311785"/>
            </a:xfrm>
            <a:custGeom>
              <a:avLst/>
              <a:gdLst/>
              <a:ahLst/>
              <a:cxnLst/>
              <a:rect l="l" t="t" r="r" b="b"/>
              <a:pathLst>
                <a:path w="777239" h="311785">
                  <a:moveTo>
                    <a:pt x="0" y="311301"/>
                  </a:moveTo>
                  <a:lnTo>
                    <a:pt x="776894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253805" y="5813590"/>
              <a:ext cx="769620" cy="0"/>
            </a:xfrm>
            <a:custGeom>
              <a:avLst/>
              <a:gdLst/>
              <a:ahLst/>
              <a:cxnLst/>
              <a:rect l="l" t="t" r="r" b="b"/>
              <a:pathLst>
                <a:path w="769620">
                  <a:moveTo>
                    <a:pt x="0" y="1"/>
                  </a:moveTo>
                  <a:lnTo>
                    <a:pt x="7695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023374" y="5655009"/>
              <a:ext cx="692150" cy="317500"/>
            </a:xfrm>
            <a:custGeom>
              <a:avLst/>
              <a:gdLst/>
              <a:ahLst/>
              <a:cxnLst/>
              <a:rect l="l" t="t" r="r" b="b"/>
              <a:pathLst>
                <a:path w="692150" h="317500">
                  <a:moveTo>
                    <a:pt x="0" y="158582"/>
                  </a:moveTo>
                  <a:lnTo>
                    <a:pt x="21650" y="103247"/>
                  </a:lnTo>
                  <a:lnTo>
                    <a:pt x="81388" y="56409"/>
                  </a:lnTo>
                  <a:lnTo>
                    <a:pt x="123097" y="37296"/>
                  </a:lnTo>
                  <a:lnTo>
                    <a:pt x="171396" y="21651"/>
                  </a:lnTo>
                  <a:lnTo>
                    <a:pt x="225308" y="9921"/>
                  </a:lnTo>
                  <a:lnTo>
                    <a:pt x="283855" y="2554"/>
                  </a:lnTo>
                  <a:lnTo>
                    <a:pt x="346060" y="0"/>
                  </a:lnTo>
                  <a:lnTo>
                    <a:pt x="408264" y="2554"/>
                  </a:lnTo>
                  <a:lnTo>
                    <a:pt x="466811" y="9921"/>
                  </a:lnTo>
                  <a:lnTo>
                    <a:pt x="520723" y="21651"/>
                  </a:lnTo>
                  <a:lnTo>
                    <a:pt x="569022" y="37296"/>
                  </a:lnTo>
                  <a:lnTo>
                    <a:pt x="610731" y="56409"/>
                  </a:lnTo>
                  <a:lnTo>
                    <a:pt x="644872" y="78542"/>
                  </a:lnTo>
                  <a:lnTo>
                    <a:pt x="686544" y="130077"/>
                  </a:lnTo>
                  <a:lnTo>
                    <a:pt x="692120" y="158582"/>
                  </a:lnTo>
                  <a:lnTo>
                    <a:pt x="686544" y="187087"/>
                  </a:lnTo>
                  <a:lnTo>
                    <a:pt x="644872" y="238622"/>
                  </a:lnTo>
                  <a:lnTo>
                    <a:pt x="610731" y="260755"/>
                  </a:lnTo>
                  <a:lnTo>
                    <a:pt x="569022" y="279868"/>
                  </a:lnTo>
                  <a:lnTo>
                    <a:pt x="520723" y="295513"/>
                  </a:lnTo>
                  <a:lnTo>
                    <a:pt x="466811" y="307243"/>
                  </a:lnTo>
                  <a:lnTo>
                    <a:pt x="408264" y="314610"/>
                  </a:lnTo>
                  <a:lnTo>
                    <a:pt x="346060" y="317165"/>
                  </a:lnTo>
                  <a:lnTo>
                    <a:pt x="283855" y="314610"/>
                  </a:lnTo>
                  <a:lnTo>
                    <a:pt x="225308" y="307243"/>
                  </a:lnTo>
                  <a:lnTo>
                    <a:pt x="171396" y="295513"/>
                  </a:lnTo>
                  <a:lnTo>
                    <a:pt x="123097" y="279868"/>
                  </a:lnTo>
                  <a:lnTo>
                    <a:pt x="81388" y="260755"/>
                  </a:lnTo>
                  <a:lnTo>
                    <a:pt x="47247" y="238622"/>
                  </a:lnTo>
                  <a:lnTo>
                    <a:pt x="5575" y="187087"/>
                  </a:lnTo>
                  <a:lnTo>
                    <a:pt x="0" y="15858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808882" y="5421337"/>
              <a:ext cx="3573779" cy="546735"/>
            </a:xfrm>
            <a:custGeom>
              <a:avLst/>
              <a:gdLst/>
              <a:ahLst/>
              <a:cxnLst/>
              <a:rect l="l" t="t" r="r" b="b"/>
              <a:pathLst>
                <a:path w="3573779" h="546735">
                  <a:moveTo>
                    <a:pt x="659815" y="486168"/>
                  </a:moveTo>
                  <a:lnTo>
                    <a:pt x="659472" y="454431"/>
                  </a:lnTo>
                  <a:lnTo>
                    <a:pt x="139992" y="459879"/>
                  </a:lnTo>
                  <a:lnTo>
                    <a:pt x="184251" y="433438"/>
                  </a:lnTo>
                  <a:lnTo>
                    <a:pt x="173913" y="404088"/>
                  </a:lnTo>
                  <a:lnTo>
                    <a:pt x="167970" y="406184"/>
                  </a:lnTo>
                  <a:lnTo>
                    <a:pt x="49949" y="476694"/>
                  </a:lnTo>
                  <a:lnTo>
                    <a:pt x="169418" y="544728"/>
                  </a:lnTo>
                  <a:lnTo>
                    <a:pt x="175412" y="546696"/>
                  </a:lnTo>
                  <a:lnTo>
                    <a:pt x="181470" y="546239"/>
                  </a:lnTo>
                  <a:lnTo>
                    <a:pt x="186931" y="543534"/>
                  </a:lnTo>
                  <a:lnTo>
                    <a:pt x="191071" y="538784"/>
                  </a:lnTo>
                  <a:lnTo>
                    <a:pt x="193040" y="532790"/>
                  </a:lnTo>
                  <a:lnTo>
                    <a:pt x="192582" y="526732"/>
                  </a:lnTo>
                  <a:lnTo>
                    <a:pt x="189877" y="521271"/>
                  </a:lnTo>
                  <a:lnTo>
                    <a:pt x="185127" y="517131"/>
                  </a:lnTo>
                  <a:lnTo>
                    <a:pt x="141414" y="492239"/>
                  </a:lnTo>
                  <a:lnTo>
                    <a:pt x="140335" y="491629"/>
                  </a:lnTo>
                  <a:lnTo>
                    <a:pt x="659815" y="486168"/>
                  </a:lnTo>
                  <a:close/>
                </a:path>
                <a:path w="3573779" h="546735">
                  <a:moveTo>
                    <a:pt x="696036" y="101231"/>
                  </a:moveTo>
                  <a:lnTo>
                    <a:pt x="688924" y="70294"/>
                  </a:lnTo>
                  <a:lnTo>
                    <a:pt x="84378" y="209219"/>
                  </a:lnTo>
                  <a:lnTo>
                    <a:pt x="121958" y="173939"/>
                  </a:lnTo>
                  <a:lnTo>
                    <a:pt x="111594" y="146494"/>
                  </a:lnTo>
                  <a:lnTo>
                    <a:pt x="105587" y="147472"/>
                  </a:lnTo>
                  <a:lnTo>
                    <a:pt x="100228" y="150787"/>
                  </a:lnTo>
                  <a:lnTo>
                    <a:pt x="0" y="244906"/>
                  </a:lnTo>
                  <a:lnTo>
                    <a:pt x="139623" y="288429"/>
                  </a:lnTo>
                  <a:lnTo>
                    <a:pt x="148526" y="283756"/>
                  </a:lnTo>
                  <a:lnTo>
                    <a:pt x="153746" y="267017"/>
                  </a:lnTo>
                  <a:lnTo>
                    <a:pt x="149085" y="258114"/>
                  </a:lnTo>
                  <a:lnTo>
                    <a:pt x="133680" y="253314"/>
                  </a:lnTo>
                  <a:lnTo>
                    <a:pt x="91490" y="240169"/>
                  </a:lnTo>
                  <a:lnTo>
                    <a:pt x="696036" y="101231"/>
                  </a:lnTo>
                  <a:close/>
                </a:path>
                <a:path w="3573779" h="546735">
                  <a:moveTo>
                    <a:pt x="2042007" y="29121"/>
                  </a:moveTo>
                  <a:lnTo>
                    <a:pt x="2029358" y="0"/>
                  </a:lnTo>
                  <a:lnTo>
                    <a:pt x="1521282" y="220726"/>
                  </a:lnTo>
                  <a:lnTo>
                    <a:pt x="1551774" y="179158"/>
                  </a:lnTo>
                  <a:lnTo>
                    <a:pt x="1536560" y="154076"/>
                  </a:lnTo>
                  <a:lnTo>
                    <a:pt x="1530832" y="156133"/>
                  </a:lnTo>
                  <a:lnTo>
                    <a:pt x="1526171" y="160375"/>
                  </a:lnTo>
                  <a:lnTo>
                    <a:pt x="1444853" y="271246"/>
                  </a:lnTo>
                  <a:lnTo>
                    <a:pt x="1590078" y="288493"/>
                  </a:lnTo>
                  <a:lnTo>
                    <a:pt x="1597977" y="282270"/>
                  </a:lnTo>
                  <a:lnTo>
                    <a:pt x="1599044" y="273240"/>
                  </a:lnTo>
                  <a:lnTo>
                    <a:pt x="1600047" y="264858"/>
                  </a:lnTo>
                  <a:lnTo>
                    <a:pt x="1593824" y="256959"/>
                  </a:lnTo>
                  <a:lnTo>
                    <a:pt x="1533931" y="249847"/>
                  </a:lnTo>
                  <a:lnTo>
                    <a:pt x="2042007" y="29121"/>
                  </a:lnTo>
                  <a:close/>
                </a:path>
                <a:path w="3573779" h="546735">
                  <a:moveTo>
                    <a:pt x="2214486" y="455409"/>
                  </a:moveTo>
                  <a:lnTo>
                    <a:pt x="1560563" y="455409"/>
                  </a:lnTo>
                  <a:lnTo>
                    <a:pt x="1605089" y="429425"/>
                  </a:lnTo>
                  <a:lnTo>
                    <a:pt x="1609801" y="425234"/>
                  </a:lnTo>
                  <a:lnTo>
                    <a:pt x="1612442" y="419760"/>
                  </a:lnTo>
                  <a:lnTo>
                    <a:pt x="1612836" y="413689"/>
                  </a:lnTo>
                  <a:lnTo>
                    <a:pt x="1610804" y="407720"/>
                  </a:lnTo>
                  <a:lnTo>
                    <a:pt x="1606613" y="403009"/>
                  </a:lnTo>
                  <a:lnTo>
                    <a:pt x="1601127" y="400367"/>
                  </a:lnTo>
                  <a:lnTo>
                    <a:pt x="1595056" y="399973"/>
                  </a:lnTo>
                  <a:lnTo>
                    <a:pt x="1589087" y="402005"/>
                  </a:lnTo>
                  <a:lnTo>
                    <a:pt x="1470329" y="471284"/>
                  </a:lnTo>
                  <a:lnTo>
                    <a:pt x="1589087" y="540550"/>
                  </a:lnTo>
                  <a:lnTo>
                    <a:pt x="1595056" y="542594"/>
                  </a:lnTo>
                  <a:lnTo>
                    <a:pt x="1601127" y="542201"/>
                  </a:lnTo>
                  <a:lnTo>
                    <a:pt x="1606613" y="539546"/>
                  </a:lnTo>
                  <a:lnTo>
                    <a:pt x="1610804" y="534847"/>
                  </a:lnTo>
                  <a:lnTo>
                    <a:pt x="1612836" y="528878"/>
                  </a:lnTo>
                  <a:lnTo>
                    <a:pt x="1612442" y="522808"/>
                  </a:lnTo>
                  <a:lnTo>
                    <a:pt x="1609801" y="517321"/>
                  </a:lnTo>
                  <a:lnTo>
                    <a:pt x="1605089" y="513130"/>
                  </a:lnTo>
                  <a:lnTo>
                    <a:pt x="1560563" y="487159"/>
                  </a:lnTo>
                  <a:lnTo>
                    <a:pt x="2214486" y="487159"/>
                  </a:lnTo>
                  <a:lnTo>
                    <a:pt x="2214486" y="455409"/>
                  </a:lnTo>
                  <a:close/>
                </a:path>
                <a:path w="3573779" h="546735">
                  <a:moveTo>
                    <a:pt x="3573551" y="302983"/>
                  </a:moveTo>
                  <a:lnTo>
                    <a:pt x="2971584" y="302996"/>
                  </a:lnTo>
                  <a:lnTo>
                    <a:pt x="3016123" y="277012"/>
                  </a:lnTo>
                  <a:lnTo>
                    <a:pt x="3020822" y="272821"/>
                  </a:lnTo>
                  <a:lnTo>
                    <a:pt x="3023476" y="267347"/>
                  </a:lnTo>
                  <a:lnTo>
                    <a:pt x="3023870" y="261277"/>
                  </a:lnTo>
                  <a:lnTo>
                    <a:pt x="3021838" y="255308"/>
                  </a:lnTo>
                  <a:lnTo>
                    <a:pt x="3017647" y="250596"/>
                  </a:lnTo>
                  <a:lnTo>
                    <a:pt x="3012160" y="247954"/>
                  </a:lnTo>
                  <a:lnTo>
                    <a:pt x="3006090" y="247561"/>
                  </a:lnTo>
                  <a:lnTo>
                    <a:pt x="3000121" y="249593"/>
                  </a:lnTo>
                  <a:lnTo>
                    <a:pt x="2881363" y="318871"/>
                  </a:lnTo>
                  <a:lnTo>
                    <a:pt x="3000121" y="388137"/>
                  </a:lnTo>
                  <a:lnTo>
                    <a:pt x="3006090" y="390182"/>
                  </a:lnTo>
                  <a:lnTo>
                    <a:pt x="3012160" y="389775"/>
                  </a:lnTo>
                  <a:lnTo>
                    <a:pt x="3017647" y="387134"/>
                  </a:lnTo>
                  <a:lnTo>
                    <a:pt x="3021838" y="382422"/>
                  </a:lnTo>
                  <a:lnTo>
                    <a:pt x="3023870" y="376466"/>
                  </a:lnTo>
                  <a:lnTo>
                    <a:pt x="3023476" y="370382"/>
                  </a:lnTo>
                  <a:lnTo>
                    <a:pt x="3020822" y="364909"/>
                  </a:lnTo>
                  <a:lnTo>
                    <a:pt x="3016123" y="360718"/>
                  </a:lnTo>
                  <a:lnTo>
                    <a:pt x="2971584" y="334746"/>
                  </a:lnTo>
                  <a:lnTo>
                    <a:pt x="3573551" y="334733"/>
                  </a:lnTo>
                  <a:lnTo>
                    <a:pt x="3573551" y="302983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785787" y="5586655"/>
              <a:ext cx="715645" cy="216535"/>
            </a:xfrm>
            <a:custGeom>
              <a:avLst/>
              <a:gdLst/>
              <a:ahLst/>
              <a:cxnLst/>
              <a:rect l="l" t="t" r="r" b="b"/>
              <a:pathLst>
                <a:path w="715645" h="216535">
                  <a:moveTo>
                    <a:pt x="0" y="216265"/>
                  </a:moveTo>
                  <a:lnTo>
                    <a:pt x="71557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715494" y="5813590"/>
              <a:ext cx="769620" cy="0"/>
            </a:xfrm>
            <a:custGeom>
              <a:avLst/>
              <a:gdLst/>
              <a:ahLst/>
              <a:cxnLst/>
              <a:rect l="l" t="t" r="r" b="b"/>
              <a:pathLst>
                <a:path w="769620">
                  <a:moveTo>
                    <a:pt x="0" y="1"/>
                  </a:moveTo>
                  <a:lnTo>
                    <a:pt x="7695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" name="object 43"/>
          <p:cNvSpPr txBox="1"/>
          <p:nvPr/>
        </p:nvSpPr>
        <p:spPr>
          <a:xfrm>
            <a:off x="2402839" y="5455411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7025115" y="5424932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2171700" y="6200775"/>
            <a:ext cx="5927725" cy="646430"/>
          </a:xfrm>
          <a:prstGeom prst="rect">
            <a:avLst/>
          </a:prstGeom>
          <a:solidFill>
            <a:srgbClr val="009973"/>
          </a:solidFill>
        </p:spPr>
        <p:txBody>
          <a:bodyPr vert="horz" wrap="square" lIns="0" tIns="32384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54"/>
              </a:spcBef>
            </a:pPr>
            <a:r>
              <a:rPr sz="1800" dirty="0">
                <a:latin typeface="Times New Roman"/>
                <a:cs typeface="Times New Roman"/>
              </a:rPr>
              <a:t>Propagación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atrás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error;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algoritmo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llama:</a:t>
            </a:r>
            <a:endParaRPr sz="1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5"/>
              </a:spcBef>
            </a:pPr>
            <a:r>
              <a:rPr sz="1800" b="1" dirty="0">
                <a:solidFill>
                  <a:srgbClr val="191966"/>
                </a:solidFill>
                <a:latin typeface="Times New Roman"/>
                <a:cs typeface="Times New Roman"/>
              </a:rPr>
              <a:t>ALGORITMO</a:t>
            </a:r>
            <a:r>
              <a:rPr sz="1800" b="1" spc="-30" dirty="0">
                <a:solidFill>
                  <a:srgbClr val="191966"/>
                </a:solidFill>
                <a:latin typeface="Times New Roman"/>
                <a:cs typeface="Times New Roman"/>
              </a:rPr>
              <a:t> </a:t>
            </a:r>
            <a:r>
              <a:rPr sz="1800" b="1" dirty="0">
                <a:solidFill>
                  <a:srgbClr val="191966"/>
                </a:solidFill>
                <a:latin typeface="Times New Roman"/>
                <a:cs typeface="Times New Roman"/>
              </a:rPr>
              <a:t>DE</a:t>
            </a:r>
            <a:r>
              <a:rPr sz="1800" b="1" spc="-15" dirty="0">
                <a:solidFill>
                  <a:srgbClr val="191966"/>
                </a:solidFill>
                <a:latin typeface="Times New Roman"/>
                <a:cs typeface="Times New Roman"/>
              </a:rPr>
              <a:t> </a:t>
            </a:r>
            <a:r>
              <a:rPr sz="1800" b="1" spc="-10" dirty="0">
                <a:solidFill>
                  <a:srgbClr val="191966"/>
                </a:solidFill>
                <a:latin typeface="Times New Roman"/>
                <a:cs typeface="Times New Roman"/>
              </a:rPr>
              <a:t>RETROPROPAGACION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2583078" y="1765299"/>
            <a:ext cx="51435" cy="276860"/>
          </a:xfrm>
          <a:custGeom>
            <a:avLst/>
            <a:gdLst/>
            <a:ahLst/>
            <a:cxnLst/>
            <a:rect l="l" t="t" r="r" b="b"/>
            <a:pathLst>
              <a:path w="51435" h="276860">
                <a:moveTo>
                  <a:pt x="50888" y="0"/>
                </a:moveTo>
                <a:lnTo>
                  <a:pt x="0" y="0"/>
                </a:lnTo>
                <a:lnTo>
                  <a:pt x="0" y="10160"/>
                </a:lnTo>
                <a:lnTo>
                  <a:pt x="30137" y="10160"/>
                </a:lnTo>
                <a:lnTo>
                  <a:pt x="30137" y="267970"/>
                </a:lnTo>
                <a:lnTo>
                  <a:pt x="0" y="267970"/>
                </a:lnTo>
                <a:lnTo>
                  <a:pt x="0" y="276860"/>
                </a:lnTo>
                <a:lnTo>
                  <a:pt x="50888" y="276860"/>
                </a:lnTo>
                <a:lnTo>
                  <a:pt x="50888" y="267970"/>
                </a:lnTo>
                <a:lnTo>
                  <a:pt x="50888" y="10160"/>
                </a:lnTo>
                <a:lnTo>
                  <a:pt x="508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046986" y="1765299"/>
            <a:ext cx="51435" cy="276860"/>
          </a:xfrm>
          <a:custGeom>
            <a:avLst/>
            <a:gdLst/>
            <a:ahLst/>
            <a:cxnLst/>
            <a:rect l="l" t="t" r="r" b="b"/>
            <a:pathLst>
              <a:path w="51435" h="276860">
                <a:moveTo>
                  <a:pt x="50901" y="0"/>
                </a:moveTo>
                <a:lnTo>
                  <a:pt x="0" y="0"/>
                </a:lnTo>
                <a:lnTo>
                  <a:pt x="0" y="10160"/>
                </a:lnTo>
                <a:lnTo>
                  <a:pt x="0" y="267970"/>
                </a:lnTo>
                <a:lnTo>
                  <a:pt x="0" y="276860"/>
                </a:lnTo>
                <a:lnTo>
                  <a:pt x="50901" y="276860"/>
                </a:lnTo>
                <a:lnTo>
                  <a:pt x="50901" y="267970"/>
                </a:lnTo>
                <a:lnTo>
                  <a:pt x="20764" y="267970"/>
                </a:lnTo>
                <a:lnTo>
                  <a:pt x="20764" y="10160"/>
                </a:lnTo>
                <a:lnTo>
                  <a:pt x="50901" y="10160"/>
                </a:lnTo>
                <a:lnTo>
                  <a:pt x="509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221913" y="1727708"/>
            <a:ext cx="4186554" cy="1560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1475">
              <a:lnSpc>
                <a:spcPts val="1535"/>
              </a:lnSpc>
              <a:spcBef>
                <a:spcPts val="100"/>
              </a:spcBef>
              <a:tabLst>
                <a:tab pos="1365885" algn="l"/>
                <a:tab pos="2487930" algn="l"/>
                <a:tab pos="3241040" algn="l"/>
              </a:tabLst>
            </a:pPr>
            <a:r>
              <a:rPr sz="1800" spc="-60" dirty="0">
                <a:latin typeface="Cambria Math"/>
                <a:cs typeface="Cambria Math"/>
              </a:rPr>
              <a:t>&lt;$==&gt;=</a:t>
            </a:r>
            <a:r>
              <a:rPr sz="1950" i="1" spc="-89" baseline="29914" dirty="0">
                <a:latin typeface="Cambria Math"/>
                <a:cs typeface="Cambria Math"/>
              </a:rPr>
              <a:t>"</a:t>
            </a:r>
            <a:r>
              <a:rPr sz="1950" i="1" baseline="29914" dirty="0">
                <a:latin typeface="Cambria Math"/>
                <a:cs typeface="Cambria Math"/>
              </a:rPr>
              <a:t>	</a:t>
            </a:r>
            <a:r>
              <a:rPr sz="1800" dirty="0">
                <a:latin typeface="Cambria Math"/>
                <a:cs typeface="Cambria Math"/>
              </a:rPr>
              <a:t>=</a:t>
            </a:r>
            <a:r>
              <a:rPr sz="1800" spc="105" dirty="0">
                <a:latin typeface="Cambria Math"/>
                <a:cs typeface="Cambria Math"/>
              </a:rPr>
              <a:t> </a:t>
            </a:r>
            <a:r>
              <a:rPr sz="1800" spc="160" dirty="0">
                <a:latin typeface="Cambria Math"/>
                <a:cs typeface="Cambria Math"/>
              </a:rPr>
              <a:t>?′</a:t>
            </a:r>
            <a:r>
              <a:rPr sz="1800" spc="245" dirty="0">
                <a:latin typeface="Cambria Math"/>
                <a:cs typeface="Cambria Math"/>
              </a:rPr>
              <a:t> </a:t>
            </a:r>
            <a:r>
              <a:rPr sz="1800" spc="-25" dirty="0">
                <a:latin typeface="Cambria Math"/>
                <a:cs typeface="Cambria Math"/>
              </a:rPr>
              <a:t>+A</a:t>
            </a:r>
            <a:r>
              <a:rPr sz="1950" i="1" spc="-37" baseline="29914" dirty="0">
                <a:latin typeface="Cambria Math"/>
                <a:cs typeface="Cambria Math"/>
              </a:rPr>
              <a:t>"</a:t>
            </a:r>
            <a:r>
              <a:rPr sz="1950" i="1" baseline="29914" dirty="0">
                <a:latin typeface="Cambria Math"/>
                <a:cs typeface="Cambria Math"/>
              </a:rPr>
              <a:t>	</a:t>
            </a:r>
            <a:r>
              <a:rPr sz="1800" spc="-595" dirty="0">
                <a:latin typeface="Cambria Math"/>
                <a:cs typeface="Cambria Math"/>
              </a:rPr>
              <a:t>B</a:t>
            </a:r>
            <a:r>
              <a:rPr sz="1800" spc="5" dirty="0">
                <a:latin typeface="Cambria Math"/>
                <a:cs typeface="Cambria Math"/>
              </a:rPr>
              <a:t> </a:t>
            </a:r>
            <a:r>
              <a:rPr sz="1800" spc="100" dirty="0">
                <a:latin typeface="Cambria Math"/>
                <a:cs typeface="Cambria Math"/>
              </a:rPr>
              <a:t>("#</a:t>
            </a:r>
            <a:r>
              <a:rPr sz="1950" i="1" spc="150" baseline="29914" dirty="0">
                <a:latin typeface="Cambria Math"/>
                <a:cs typeface="Cambria Math"/>
              </a:rPr>
              <a:t>"</a:t>
            </a:r>
            <a:r>
              <a:rPr sz="1950" i="1" baseline="29914" dirty="0">
                <a:latin typeface="Cambria Math"/>
                <a:cs typeface="Cambria Math"/>
              </a:rPr>
              <a:t>	</a:t>
            </a:r>
            <a:r>
              <a:rPr sz="1800" dirty="0">
                <a:latin typeface="Cambria Math"/>
                <a:cs typeface="Cambria Math"/>
              </a:rPr>
              <a:t>−</a:t>
            </a:r>
            <a:r>
              <a:rPr sz="1800" spc="5" dirty="0">
                <a:latin typeface="Cambria Math"/>
                <a:cs typeface="Cambria Math"/>
              </a:rPr>
              <a:t> </a:t>
            </a:r>
            <a:r>
              <a:rPr sz="1800" spc="300" dirty="0">
                <a:latin typeface="Cambria Math"/>
                <a:cs typeface="Cambria Math"/>
              </a:rPr>
              <a:t>"</a:t>
            </a:r>
            <a:r>
              <a:rPr sz="1950" i="1" spc="450" baseline="29914" dirty="0">
                <a:latin typeface="Cambria Math"/>
                <a:cs typeface="Cambria Math"/>
              </a:rPr>
              <a:t>"</a:t>
            </a:r>
            <a:r>
              <a:rPr sz="1950" i="1" spc="277" baseline="29914" dirty="0">
                <a:latin typeface="Cambria Math"/>
                <a:cs typeface="Cambria Math"/>
              </a:rPr>
              <a:t>  </a:t>
            </a:r>
            <a:r>
              <a:rPr sz="1800" spc="-50" dirty="0">
                <a:latin typeface="Cambria Math"/>
                <a:cs typeface="Cambria Math"/>
              </a:rPr>
              <a:t>)</a:t>
            </a:r>
            <a:endParaRPr sz="1800">
              <a:latin typeface="Cambria Math"/>
              <a:cs typeface="Cambria Math"/>
            </a:endParaRPr>
          </a:p>
          <a:p>
            <a:pPr marL="1071880">
              <a:lnSpc>
                <a:spcPts val="935"/>
              </a:lnSpc>
              <a:tabLst>
                <a:tab pos="2125345" algn="l"/>
                <a:tab pos="2959100" algn="l"/>
                <a:tab pos="3584575" algn="l"/>
              </a:tabLst>
            </a:pPr>
            <a:r>
              <a:rPr sz="1300" i="1" spc="320" dirty="0">
                <a:latin typeface="Cambria Math"/>
                <a:cs typeface="Cambria Math"/>
              </a:rPr>
              <a:t>*</a:t>
            </a:r>
            <a:r>
              <a:rPr sz="1650" spc="480" baseline="-12626" dirty="0">
                <a:latin typeface="Cambria Math"/>
                <a:cs typeface="Cambria Math"/>
              </a:rPr>
              <a:t>"</a:t>
            </a:r>
            <a:r>
              <a:rPr sz="1650" baseline="-12626" dirty="0">
                <a:latin typeface="Cambria Math"/>
                <a:cs typeface="Cambria Math"/>
              </a:rPr>
              <a:t>	</a:t>
            </a:r>
            <a:r>
              <a:rPr sz="1300" i="1" spc="310" dirty="0">
                <a:latin typeface="Cambria Math"/>
                <a:cs typeface="Cambria Math"/>
              </a:rPr>
              <a:t>*</a:t>
            </a:r>
            <a:r>
              <a:rPr sz="1650" spc="465" baseline="-12626" dirty="0">
                <a:latin typeface="Cambria Math"/>
                <a:cs typeface="Cambria Math"/>
              </a:rPr>
              <a:t>"</a:t>
            </a:r>
            <a:r>
              <a:rPr sz="1650" baseline="-12626" dirty="0">
                <a:latin typeface="Cambria Math"/>
                <a:cs typeface="Cambria Math"/>
              </a:rPr>
              <a:t>	</a:t>
            </a:r>
            <a:r>
              <a:rPr sz="1300" i="1" spc="320" dirty="0">
                <a:latin typeface="Cambria Math"/>
                <a:cs typeface="Cambria Math"/>
              </a:rPr>
              <a:t>*</a:t>
            </a:r>
            <a:r>
              <a:rPr sz="1650" spc="480" baseline="-12626" dirty="0">
                <a:latin typeface="Cambria Math"/>
                <a:cs typeface="Cambria Math"/>
              </a:rPr>
              <a:t>"</a:t>
            </a:r>
            <a:r>
              <a:rPr sz="1650" baseline="-12626" dirty="0">
                <a:latin typeface="Cambria Math"/>
                <a:cs typeface="Cambria Math"/>
              </a:rPr>
              <a:t>	</a:t>
            </a:r>
            <a:r>
              <a:rPr sz="1300" i="1" spc="320" dirty="0">
                <a:latin typeface="Cambria Math"/>
                <a:cs typeface="Cambria Math"/>
              </a:rPr>
              <a:t>*</a:t>
            </a:r>
            <a:r>
              <a:rPr sz="1650" spc="480" baseline="-12626" dirty="0">
                <a:latin typeface="Cambria Math"/>
                <a:cs typeface="Cambria Math"/>
              </a:rPr>
              <a:t>"</a:t>
            </a:r>
            <a:endParaRPr sz="1650" baseline="-12626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050">
              <a:latin typeface="Cambria Math"/>
              <a:cs typeface="Cambria Math"/>
            </a:endParaRPr>
          </a:p>
          <a:p>
            <a:pPr marL="355600" marR="55880" indent="-317500">
              <a:lnSpc>
                <a:spcPct val="100000"/>
              </a:lnSpc>
              <a:buFont typeface="Arial"/>
              <a:buChar char="•"/>
              <a:tabLst>
                <a:tab pos="380365" algn="l"/>
                <a:tab pos="381000" algn="l"/>
              </a:tabLst>
            </a:pP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</a:t>
            </a:r>
            <a:r>
              <a:rPr sz="1950" baseline="-17094" dirty="0">
                <a:latin typeface="Times New Roman"/>
                <a:cs typeface="Times New Roman"/>
              </a:rPr>
              <a:t>b</a:t>
            </a:r>
            <a:r>
              <a:rPr sz="1950" spc="277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 es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salida, </a:t>
            </a:r>
            <a:r>
              <a:rPr sz="2000" dirty="0">
                <a:latin typeface="Times New Roman"/>
                <a:cs typeface="Times New Roman"/>
              </a:rPr>
              <a:t>su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termino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error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obtiene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los </a:t>
            </a:r>
            <a:r>
              <a:rPr sz="2000" dirty="0">
                <a:latin typeface="Times New Roman"/>
                <a:cs typeface="Times New Roman"/>
              </a:rPr>
              <a:t>términos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error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siguientes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280343" y="1379340"/>
            <a:ext cx="690880" cy="368300"/>
          </a:xfrm>
          <a:custGeom>
            <a:avLst/>
            <a:gdLst/>
            <a:ahLst/>
            <a:cxnLst/>
            <a:rect l="l" t="t" r="r" b="b"/>
            <a:pathLst>
              <a:path w="690879" h="368300">
                <a:moveTo>
                  <a:pt x="0" y="183969"/>
                </a:moveTo>
                <a:lnTo>
                  <a:pt x="21601" y="119776"/>
                </a:lnTo>
                <a:lnTo>
                  <a:pt x="47140" y="91116"/>
                </a:lnTo>
                <a:lnTo>
                  <a:pt x="81205" y="65440"/>
                </a:lnTo>
                <a:lnTo>
                  <a:pt x="122820" y="43267"/>
                </a:lnTo>
                <a:lnTo>
                  <a:pt x="171011" y="25117"/>
                </a:lnTo>
                <a:lnTo>
                  <a:pt x="224801" y="11509"/>
                </a:lnTo>
                <a:lnTo>
                  <a:pt x="283216" y="2963"/>
                </a:lnTo>
                <a:lnTo>
                  <a:pt x="345281" y="0"/>
                </a:lnTo>
                <a:lnTo>
                  <a:pt x="407345" y="2963"/>
                </a:lnTo>
                <a:lnTo>
                  <a:pt x="465760" y="11509"/>
                </a:lnTo>
                <a:lnTo>
                  <a:pt x="519550" y="25117"/>
                </a:lnTo>
                <a:lnTo>
                  <a:pt x="567741" y="43267"/>
                </a:lnTo>
                <a:lnTo>
                  <a:pt x="609356" y="65440"/>
                </a:lnTo>
                <a:lnTo>
                  <a:pt x="643421" y="91116"/>
                </a:lnTo>
                <a:lnTo>
                  <a:pt x="668960" y="119776"/>
                </a:lnTo>
                <a:lnTo>
                  <a:pt x="690562" y="183969"/>
                </a:lnTo>
                <a:lnTo>
                  <a:pt x="684999" y="217037"/>
                </a:lnTo>
                <a:lnTo>
                  <a:pt x="643421" y="276821"/>
                </a:lnTo>
                <a:lnTo>
                  <a:pt x="609356" y="302497"/>
                </a:lnTo>
                <a:lnTo>
                  <a:pt x="567741" y="324670"/>
                </a:lnTo>
                <a:lnTo>
                  <a:pt x="519550" y="342820"/>
                </a:lnTo>
                <a:lnTo>
                  <a:pt x="465760" y="356428"/>
                </a:lnTo>
                <a:lnTo>
                  <a:pt x="407345" y="364974"/>
                </a:lnTo>
                <a:lnTo>
                  <a:pt x="345281" y="367938"/>
                </a:lnTo>
                <a:lnTo>
                  <a:pt x="283216" y="364974"/>
                </a:lnTo>
                <a:lnTo>
                  <a:pt x="224801" y="356428"/>
                </a:lnTo>
                <a:lnTo>
                  <a:pt x="171011" y="342820"/>
                </a:lnTo>
                <a:lnTo>
                  <a:pt x="122820" y="324670"/>
                </a:lnTo>
                <a:lnTo>
                  <a:pt x="81205" y="302497"/>
                </a:lnTo>
                <a:lnTo>
                  <a:pt x="47140" y="276821"/>
                </a:lnTo>
                <a:lnTo>
                  <a:pt x="21601" y="248161"/>
                </a:lnTo>
                <a:lnTo>
                  <a:pt x="0" y="183969"/>
                </a:lnTo>
                <a:close/>
              </a:path>
            </a:pathLst>
          </a:custGeom>
          <a:ln w="34925">
            <a:solidFill>
              <a:srgbClr val="2626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" name="object 50"/>
          <p:cNvGrpSpPr/>
          <p:nvPr/>
        </p:nvGrpSpPr>
        <p:grpSpPr>
          <a:xfrm>
            <a:off x="6247529" y="2426631"/>
            <a:ext cx="2544445" cy="854710"/>
            <a:chOff x="6247529" y="2426631"/>
            <a:chExt cx="2544445" cy="854710"/>
          </a:xfrm>
        </p:grpSpPr>
        <p:sp>
          <p:nvSpPr>
            <p:cNvPr id="51" name="object 51"/>
            <p:cNvSpPr/>
            <p:nvPr/>
          </p:nvSpPr>
          <p:spPr>
            <a:xfrm>
              <a:off x="8262884" y="2431393"/>
              <a:ext cx="524510" cy="0"/>
            </a:xfrm>
            <a:custGeom>
              <a:avLst/>
              <a:gdLst/>
              <a:ahLst/>
              <a:cxnLst/>
              <a:rect l="l" t="t" r="r" b="b"/>
              <a:pathLst>
                <a:path w="524509">
                  <a:moveTo>
                    <a:pt x="0" y="1"/>
                  </a:moveTo>
                  <a:lnTo>
                    <a:pt x="52413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2884" y="3276378"/>
              <a:ext cx="524510" cy="0"/>
            </a:xfrm>
            <a:custGeom>
              <a:avLst/>
              <a:gdLst/>
              <a:ahLst/>
              <a:cxnLst/>
              <a:rect l="l" t="t" r="r" b="b"/>
              <a:pathLst>
                <a:path w="524509">
                  <a:moveTo>
                    <a:pt x="0" y="1"/>
                  </a:moveTo>
                  <a:lnTo>
                    <a:pt x="52413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264992" y="2657709"/>
              <a:ext cx="690880" cy="368300"/>
            </a:xfrm>
            <a:custGeom>
              <a:avLst/>
              <a:gdLst/>
              <a:ahLst/>
              <a:cxnLst/>
              <a:rect l="l" t="t" r="r" b="b"/>
              <a:pathLst>
                <a:path w="690879" h="368300">
                  <a:moveTo>
                    <a:pt x="0" y="183969"/>
                  </a:moveTo>
                  <a:lnTo>
                    <a:pt x="21601" y="119776"/>
                  </a:lnTo>
                  <a:lnTo>
                    <a:pt x="47140" y="91116"/>
                  </a:lnTo>
                  <a:lnTo>
                    <a:pt x="81205" y="65440"/>
                  </a:lnTo>
                  <a:lnTo>
                    <a:pt x="122820" y="43267"/>
                  </a:lnTo>
                  <a:lnTo>
                    <a:pt x="171011" y="25117"/>
                  </a:lnTo>
                  <a:lnTo>
                    <a:pt x="224801" y="11509"/>
                  </a:lnTo>
                  <a:lnTo>
                    <a:pt x="283216" y="2963"/>
                  </a:lnTo>
                  <a:lnTo>
                    <a:pt x="345281" y="0"/>
                  </a:lnTo>
                  <a:lnTo>
                    <a:pt x="407345" y="2963"/>
                  </a:lnTo>
                  <a:lnTo>
                    <a:pt x="465760" y="11509"/>
                  </a:lnTo>
                  <a:lnTo>
                    <a:pt x="519550" y="25117"/>
                  </a:lnTo>
                  <a:lnTo>
                    <a:pt x="567741" y="43267"/>
                  </a:lnTo>
                  <a:lnTo>
                    <a:pt x="609356" y="65440"/>
                  </a:lnTo>
                  <a:lnTo>
                    <a:pt x="643421" y="91116"/>
                  </a:lnTo>
                  <a:lnTo>
                    <a:pt x="668960" y="119776"/>
                  </a:lnTo>
                  <a:lnTo>
                    <a:pt x="690562" y="183969"/>
                  </a:lnTo>
                  <a:lnTo>
                    <a:pt x="684999" y="217037"/>
                  </a:lnTo>
                  <a:lnTo>
                    <a:pt x="643421" y="276821"/>
                  </a:lnTo>
                  <a:lnTo>
                    <a:pt x="609356" y="302497"/>
                  </a:lnTo>
                  <a:lnTo>
                    <a:pt x="567741" y="324670"/>
                  </a:lnTo>
                  <a:lnTo>
                    <a:pt x="519550" y="342820"/>
                  </a:lnTo>
                  <a:lnTo>
                    <a:pt x="465760" y="356428"/>
                  </a:lnTo>
                  <a:lnTo>
                    <a:pt x="407345" y="364974"/>
                  </a:lnTo>
                  <a:lnTo>
                    <a:pt x="345281" y="367938"/>
                  </a:lnTo>
                  <a:lnTo>
                    <a:pt x="283216" y="364974"/>
                  </a:lnTo>
                  <a:lnTo>
                    <a:pt x="224801" y="356428"/>
                  </a:lnTo>
                  <a:lnTo>
                    <a:pt x="171011" y="342820"/>
                  </a:lnTo>
                  <a:lnTo>
                    <a:pt x="122820" y="324670"/>
                  </a:lnTo>
                  <a:lnTo>
                    <a:pt x="81205" y="302497"/>
                  </a:lnTo>
                  <a:lnTo>
                    <a:pt x="47140" y="276821"/>
                  </a:lnTo>
                  <a:lnTo>
                    <a:pt x="21601" y="248161"/>
                  </a:lnTo>
                  <a:lnTo>
                    <a:pt x="0" y="183969"/>
                  </a:lnTo>
                  <a:close/>
                </a:path>
              </a:pathLst>
            </a:custGeom>
            <a:ln w="34925">
              <a:solidFill>
                <a:srgbClr val="2626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7474018" y="1385315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262699"/>
                </a:solidFill>
                <a:latin typeface="Times New Roman"/>
                <a:cs typeface="Times New Roman"/>
              </a:rPr>
              <a:t>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658168" y="1526032"/>
            <a:ext cx="11747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b="1" dirty="0">
                <a:solidFill>
                  <a:srgbClr val="262699"/>
                </a:solidFill>
                <a:latin typeface="Times New Roman"/>
                <a:cs typeface="Times New Roman"/>
              </a:rPr>
              <a:t>b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458666" y="2662428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262699"/>
                </a:solidFill>
                <a:latin typeface="Times New Roman"/>
                <a:cs typeface="Times New Roman"/>
              </a:rPr>
              <a:t>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642816" y="2803144"/>
            <a:ext cx="11747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b="1" dirty="0">
                <a:solidFill>
                  <a:srgbClr val="262699"/>
                </a:solidFill>
                <a:latin typeface="Times New Roman"/>
                <a:cs typeface="Times New Roman"/>
              </a:rPr>
              <a:t>b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8771104" y="2157476"/>
            <a:ext cx="2279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90" dirty="0">
                <a:latin typeface="Cambria Math"/>
                <a:cs typeface="Cambria Math"/>
              </a:rPr>
              <a:t>7</a:t>
            </a:r>
            <a:r>
              <a:rPr sz="1500" spc="135" baseline="-13888" dirty="0">
                <a:latin typeface="Cambria Math"/>
                <a:cs typeface="Cambria Math"/>
              </a:rPr>
              <a:t>!</a:t>
            </a:r>
            <a:endParaRPr sz="1500" baseline="-13888">
              <a:latin typeface="Cambria Math"/>
              <a:cs typeface="Cambria Math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8153123" y="2060955"/>
            <a:ext cx="81851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229" dirty="0">
                <a:latin typeface="Cambria Math"/>
                <a:cs typeface="Cambria Math"/>
              </a:rPr>
              <a:t>I:JJ+J</a:t>
            </a:r>
            <a:r>
              <a:rPr sz="1800" spc="345" baseline="27777" dirty="0">
                <a:latin typeface="Cambria Math"/>
                <a:cs typeface="Cambria Math"/>
              </a:rPr>
              <a:t>*</a:t>
            </a:r>
            <a:endParaRPr sz="1800" baseline="27777">
              <a:latin typeface="Cambria Math"/>
              <a:cs typeface="Cambria Math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8755824" y="3001771"/>
            <a:ext cx="2152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-40" dirty="0">
                <a:latin typeface="Cambria Math"/>
                <a:cs typeface="Cambria Math"/>
              </a:rPr>
              <a:t>7</a:t>
            </a:r>
            <a:r>
              <a:rPr sz="1500" spc="-60" baseline="-13888" dirty="0">
                <a:latin typeface="Cambria Math"/>
                <a:cs typeface="Cambria Math"/>
              </a:rPr>
              <a:t>+</a:t>
            </a:r>
            <a:endParaRPr sz="1500" baseline="-13888">
              <a:latin typeface="Cambria Math"/>
              <a:cs typeface="Cambria Math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8137842" y="2905252"/>
            <a:ext cx="81851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229" dirty="0">
                <a:latin typeface="Cambria Math"/>
                <a:cs typeface="Cambria Math"/>
              </a:rPr>
              <a:t>I:JJ+J</a:t>
            </a:r>
            <a:r>
              <a:rPr sz="1800" spc="345" baseline="27777" dirty="0">
                <a:latin typeface="Cambria Math"/>
                <a:cs typeface="Cambria Math"/>
              </a:rPr>
              <a:t>*</a:t>
            </a:r>
            <a:endParaRPr sz="1800" baseline="27777">
              <a:latin typeface="Cambria Math"/>
              <a:cs typeface="Cambria Math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584324" y="2526284"/>
            <a:ext cx="2711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b="1" i="1" spc="-25" dirty="0">
                <a:solidFill>
                  <a:srgbClr val="262699"/>
                </a:solidFill>
                <a:latin typeface="Times New Roman"/>
                <a:cs typeface="Times New Roman"/>
              </a:rPr>
              <a:t>w</a:t>
            </a:r>
            <a:r>
              <a:rPr sz="1800" b="1" i="1" spc="-37" baseline="-13888" dirty="0">
                <a:solidFill>
                  <a:srgbClr val="262699"/>
                </a:solidFill>
                <a:latin typeface="Times New Roman"/>
                <a:cs typeface="Times New Roman"/>
              </a:rPr>
              <a:t>i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564813" y="3262884"/>
            <a:ext cx="101219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-10" dirty="0">
                <a:latin typeface="Times New Roman"/>
                <a:cs typeface="Times New Roman"/>
              </a:rPr>
              <a:t>neuronas: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64" name="object 64"/>
          <p:cNvGrpSpPr/>
          <p:nvPr/>
        </p:nvGrpSpPr>
        <p:grpSpPr>
          <a:xfrm>
            <a:off x="6554202" y="1302729"/>
            <a:ext cx="754380" cy="563880"/>
            <a:chOff x="6554202" y="1302729"/>
            <a:chExt cx="754380" cy="563880"/>
          </a:xfrm>
        </p:grpSpPr>
        <p:sp>
          <p:nvSpPr>
            <p:cNvPr id="65" name="object 65"/>
            <p:cNvSpPr/>
            <p:nvPr/>
          </p:nvSpPr>
          <p:spPr>
            <a:xfrm>
              <a:off x="6558964" y="1307491"/>
              <a:ext cx="744855" cy="256540"/>
            </a:xfrm>
            <a:custGeom>
              <a:avLst/>
              <a:gdLst/>
              <a:ahLst/>
              <a:cxnLst/>
              <a:rect l="l" t="t" r="r" b="b"/>
              <a:pathLst>
                <a:path w="744854" h="256540">
                  <a:moveTo>
                    <a:pt x="0" y="0"/>
                  </a:moveTo>
                  <a:lnTo>
                    <a:pt x="744721" y="25592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588047" y="1575136"/>
              <a:ext cx="715645" cy="286385"/>
            </a:xfrm>
            <a:custGeom>
              <a:avLst/>
              <a:gdLst/>
              <a:ahLst/>
              <a:cxnLst/>
              <a:rect l="l" t="t" r="r" b="b"/>
              <a:pathLst>
                <a:path w="715645" h="286385">
                  <a:moveTo>
                    <a:pt x="0" y="286225"/>
                  </a:moveTo>
                  <a:lnTo>
                    <a:pt x="71563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 txBox="1"/>
          <p:nvPr/>
        </p:nvSpPr>
        <p:spPr>
          <a:xfrm>
            <a:off x="6770784" y="1032764"/>
            <a:ext cx="1784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w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923184" y="1148588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749391" y="1685035"/>
            <a:ext cx="2965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w</a:t>
            </a:r>
            <a:r>
              <a:rPr sz="1800" i="1" spc="-37" baseline="-13888" dirty="0">
                <a:latin typeface="Times New Roman"/>
                <a:cs typeface="Times New Roman"/>
              </a:rPr>
              <a:t>k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5915968" y="1073867"/>
            <a:ext cx="692150" cy="318135"/>
          </a:xfrm>
          <a:custGeom>
            <a:avLst/>
            <a:gdLst/>
            <a:ahLst/>
            <a:cxnLst/>
            <a:rect l="l" t="t" r="r" b="b"/>
            <a:pathLst>
              <a:path w="692150" h="318134">
                <a:moveTo>
                  <a:pt x="0" y="158807"/>
                </a:moveTo>
                <a:lnTo>
                  <a:pt x="21650" y="103394"/>
                </a:lnTo>
                <a:lnTo>
                  <a:pt x="81387" y="56489"/>
                </a:lnTo>
                <a:lnTo>
                  <a:pt x="123096" y="37349"/>
                </a:lnTo>
                <a:lnTo>
                  <a:pt x="171394" y="21681"/>
                </a:lnTo>
                <a:lnTo>
                  <a:pt x="225305" y="9935"/>
                </a:lnTo>
                <a:lnTo>
                  <a:pt x="283851" y="2558"/>
                </a:lnTo>
                <a:lnTo>
                  <a:pt x="346055" y="0"/>
                </a:lnTo>
                <a:lnTo>
                  <a:pt x="408259" y="2558"/>
                </a:lnTo>
                <a:lnTo>
                  <a:pt x="466805" y="9935"/>
                </a:lnTo>
                <a:lnTo>
                  <a:pt x="520716" y="21681"/>
                </a:lnTo>
                <a:lnTo>
                  <a:pt x="569014" y="37349"/>
                </a:lnTo>
                <a:lnTo>
                  <a:pt x="610723" y="56489"/>
                </a:lnTo>
                <a:lnTo>
                  <a:pt x="644864" y="78654"/>
                </a:lnTo>
                <a:lnTo>
                  <a:pt x="686535" y="130261"/>
                </a:lnTo>
                <a:lnTo>
                  <a:pt x="692111" y="158807"/>
                </a:lnTo>
                <a:lnTo>
                  <a:pt x="686535" y="187353"/>
                </a:lnTo>
                <a:lnTo>
                  <a:pt x="644864" y="238960"/>
                </a:lnTo>
                <a:lnTo>
                  <a:pt x="610723" y="261125"/>
                </a:lnTo>
                <a:lnTo>
                  <a:pt x="569014" y="280265"/>
                </a:lnTo>
                <a:lnTo>
                  <a:pt x="520716" y="295933"/>
                </a:lnTo>
                <a:lnTo>
                  <a:pt x="466805" y="307679"/>
                </a:lnTo>
                <a:lnTo>
                  <a:pt x="408259" y="315056"/>
                </a:lnTo>
                <a:lnTo>
                  <a:pt x="346055" y="317615"/>
                </a:lnTo>
                <a:lnTo>
                  <a:pt x="283851" y="315056"/>
                </a:lnTo>
                <a:lnTo>
                  <a:pt x="225305" y="307679"/>
                </a:lnTo>
                <a:lnTo>
                  <a:pt x="171394" y="295933"/>
                </a:lnTo>
                <a:lnTo>
                  <a:pt x="123096" y="280265"/>
                </a:lnTo>
                <a:lnTo>
                  <a:pt x="81387" y="261125"/>
                </a:lnTo>
                <a:lnTo>
                  <a:pt x="47246" y="238960"/>
                </a:lnTo>
                <a:lnTo>
                  <a:pt x="5575" y="187353"/>
                </a:lnTo>
                <a:lnTo>
                  <a:pt x="0" y="158807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6047375" y="1069340"/>
            <a:ext cx="381000" cy="614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3980">
              <a:lnSpc>
                <a:spcPts val="1955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O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  <a:p>
            <a:pPr marL="38100">
              <a:lnSpc>
                <a:spcPts val="2675"/>
              </a:lnSpc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5931569" y="1766324"/>
            <a:ext cx="692150" cy="318135"/>
          </a:xfrm>
          <a:custGeom>
            <a:avLst/>
            <a:gdLst/>
            <a:ahLst/>
            <a:cxnLst/>
            <a:rect l="l" t="t" r="r" b="b"/>
            <a:pathLst>
              <a:path w="692150" h="318135">
                <a:moveTo>
                  <a:pt x="0" y="158807"/>
                </a:moveTo>
                <a:lnTo>
                  <a:pt x="21650" y="103394"/>
                </a:lnTo>
                <a:lnTo>
                  <a:pt x="81387" y="56489"/>
                </a:lnTo>
                <a:lnTo>
                  <a:pt x="123096" y="37349"/>
                </a:lnTo>
                <a:lnTo>
                  <a:pt x="171394" y="21681"/>
                </a:lnTo>
                <a:lnTo>
                  <a:pt x="225305" y="9935"/>
                </a:lnTo>
                <a:lnTo>
                  <a:pt x="283851" y="2558"/>
                </a:lnTo>
                <a:lnTo>
                  <a:pt x="346055" y="0"/>
                </a:lnTo>
                <a:lnTo>
                  <a:pt x="408259" y="2558"/>
                </a:lnTo>
                <a:lnTo>
                  <a:pt x="466805" y="9935"/>
                </a:lnTo>
                <a:lnTo>
                  <a:pt x="520716" y="21681"/>
                </a:lnTo>
                <a:lnTo>
                  <a:pt x="569014" y="37349"/>
                </a:lnTo>
                <a:lnTo>
                  <a:pt x="610723" y="56489"/>
                </a:lnTo>
                <a:lnTo>
                  <a:pt x="644864" y="78654"/>
                </a:lnTo>
                <a:lnTo>
                  <a:pt x="686535" y="130261"/>
                </a:lnTo>
                <a:lnTo>
                  <a:pt x="692111" y="158807"/>
                </a:lnTo>
                <a:lnTo>
                  <a:pt x="686535" y="187353"/>
                </a:lnTo>
                <a:lnTo>
                  <a:pt x="644864" y="238960"/>
                </a:lnTo>
                <a:lnTo>
                  <a:pt x="610723" y="261125"/>
                </a:lnTo>
                <a:lnTo>
                  <a:pt x="569014" y="280265"/>
                </a:lnTo>
                <a:lnTo>
                  <a:pt x="520716" y="295933"/>
                </a:lnTo>
                <a:lnTo>
                  <a:pt x="466805" y="307679"/>
                </a:lnTo>
                <a:lnTo>
                  <a:pt x="408259" y="315056"/>
                </a:lnTo>
                <a:lnTo>
                  <a:pt x="346055" y="317615"/>
                </a:lnTo>
                <a:lnTo>
                  <a:pt x="283851" y="315056"/>
                </a:lnTo>
                <a:lnTo>
                  <a:pt x="225305" y="307679"/>
                </a:lnTo>
                <a:lnTo>
                  <a:pt x="171394" y="295933"/>
                </a:lnTo>
                <a:lnTo>
                  <a:pt x="123096" y="280265"/>
                </a:lnTo>
                <a:lnTo>
                  <a:pt x="81387" y="261125"/>
                </a:lnTo>
                <a:lnTo>
                  <a:pt x="47246" y="238960"/>
                </a:lnTo>
                <a:lnTo>
                  <a:pt x="5575" y="187353"/>
                </a:lnTo>
                <a:lnTo>
                  <a:pt x="0" y="158807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 txBox="1"/>
          <p:nvPr/>
        </p:nvSpPr>
        <p:spPr>
          <a:xfrm>
            <a:off x="6144273" y="1761235"/>
            <a:ext cx="190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309373" y="1877059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k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75" name="object 75"/>
          <p:cNvGrpSpPr/>
          <p:nvPr/>
        </p:nvGrpSpPr>
        <p:grpSpPr>
          <a:xfrm>
            <a:off x="4856131" y="2300025"/>
            <a:ext cx="717550" cy="1055370"/>
            <a:chOff x="4856131" y="2300025"/>
            <a:chExt cx="717550" cy="1055370"/>
          </a:xfrm>
        </p:grpSpPr>
        <p:sp>
          <p:nvSpPr>
            <p:cNvPr id="76" name="object 76"/>
            <p:cNvSpPr/>
            <p:nvPr/>
          </p:nvSpPr>
          <p:spPr>
            <a:xfrm>
              <a:off x="4876495" y="3032413"/>
              <a:ext cx="692150" cy="318135"/>
            </a:xfrm>
            <a:custGeom>
              <a:avLst/>
              <a:gdLst/>
              <a:ahLst/>
              <a:cxnLst/>
              <a:rect l="l" t="t" r="r" b="b"/>
              <a:pathLst>
                <a:path w="692150" h="318135">
                  <a:moveTo>
                    <a:pt x="0" y="158807"/>
                  </a:moveTo>
                  <a:lnTo>
                    <a:pt x="21650" y="103394"/>
                  </a:lnTo>
                  <a:lnTo>
                    <a:pt x="81387" y="56489"/>
                  </a:lnTo>
                  <a:lnTo>
                    <a:pt x="123096" y="37349"/>
                  </a:lnTo>
                  <a:lnTo>
                    <a:pt x="171394" y="21681"/>
                  </a:lnTo>
                  <a:lnTo>
                    <a:pt x="225305" y="9935"/>
                  </a:lnTo>
                  <a:lnTo>
                    <a:pt x="283851" y="2558"/>
                  </a:lnTo>
                  <a:lnTo>
                    <a:pt x="346055" y="0"/>
                  </a:lnTo>
                  <a:lnTo>
                    <a:pt x="408259" y="2558"/>
                  </a:lnTo>
                  <a:lnTo>
                    <a:pt x="466805" y="9935"/>
                  </a:lnTo>
                  <a:lnTo>
                    <a:pt x="520716" y="21681"/>
                  </a:lnTo>
                  <a:lnTo>
                    <a:pt x="569014" y="37349"/>
                  </a:lnTo>
                  <a:lnTo>
                    <a:pt x="610723" y="56489"/>
                  </a:lnTo>
                  <a:lnTo>
                    <a:pt x="644864" y="78654"/>
                  </a:lnTo>
                  <a:lnTo>
                    <a:pt x="686535" y="130261"/>
                  </a:lnTo>
                  <a:lnTo>
                    <a:pt x="692111" y="158807"/>
                  </a:lnTo>
                  <a:lnTo>
                    <a:pt x="686535" y="187353"/>
                  </a:lnTo>
                  <a:lnTo>
                    <a:pt x="644864" y="238960"/>
                  </a:lnTo>
                  <a:lnTo>
                    <a:pt x="610723" y="261125"/>
                  </a:lnTo>
                  <a:lnTo>
                    <a:pt x="569014" y="280265"/>
                  </a:lnTo>
                  <a:lnTo>
                    <a:pt x="520716" y="295933"/>
                  </a:lnTo>
                  <a:lnTo>
                    <a:pt x="466805" y="307679"/>
                  </a:lnTo>
                  <a:lnTo>
                    <a:pt x="408259" y="315056"/>
                  </a:lnTo>
                  <a:lnTo>
                    <a:pt x="346055" y="317615"/>
                  </a:lnTo>
                  <a:lnTo>
                    <a:pt x="283851" y="315056"/>
                  </a:lnTo>
                  <a:lnTo>
                    <a:pt x="225305" y="307679"/>
                  </a:lnTo>
                  <a:lnTo>
                    <a:pt x="171394" y="295933"/>
                  </a:lnTo>
                  <a:lnTo>
                    <a:pt x="123096" y="280265"/>
                  </a:lnTo>
                  <a:lnTo>
                    <a:pt x="81387" y="261125"/>
                  </a:lnTo>
                  <a:lnTo>
                    <a:pt x="47246" y="238960"/>
                  </a:lnTo>
                  <a:lnTo>
                    <a:pt x="5575" y="187353"/>
                  </a:lnTo>
                  <a:lnTo>
                    <a:pt x="0" y="15880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4860894" y="2304788"/>
              <a:ext cx="692150" cy="318135"/>
            </a:xfrm>
            <a:custGeom>
              <a:avLst/>
              <a:gdLst/>
              <a:ahLst/>
              <a:cxnLst/>
              <a:rect l="l" t="t" r="r" b="b"/>
              <a:pathLst>
                <a:path w="692150" h="318135">
                  <a:moveTo>
                    <a:pt x="0" y="158807"/>
                  </a:moveTo>
                  <a:lnTo>
                    <a:pt x="21650" y="103394"/>
                  </a:lnTo>
                  <a:lnTo>
                    <a:pt x="81387" y="56489"/>
                  </a:lnTo>
                  <a:lnTo>
                    <a:pt x="123096" y="37349"/>
                  </a:lnTo>
                  <a:lnTo>
                    <a:pt x="171394" y="21681"/>
                  </a:lnTo>
                  <a:lnTo>
                    <a:pt x="225305" y="9935"/>
                  </a:lnTo>
                  <a:lnTo>
                    <a:pt x="283851" y="2558"/>
                  </a:lnTo>
                  <a:lnTo>
                    <a:pt x="346055" y="0"/>
                  </a:lnTo>
                  <a:lnTo>
                    <a:pt x="408259" y="2558"/>
                  </a:lnTo>
                  <a:lnTo>
                    <a:pt x="466805" y="9935"/>
                  </a:lnTo>
                  <a:lnTo>
                    <a:pt x="520716" y="21681"/>
                  </a:lnTo>
                  <a:lnTo>
                    <a:pt x="569014" y="37349"/>
                  </a:lnTo>
                  <a:lnTo>
                    <a:pt x="610723" y="56489"/>
                  </a:lnTo>
                  <a:lnTo>
                    <a:pt x="644864" y="78654"/>
                  </a:lnTo>
                  <a:lnTo>
                    <a:pt x="686535" y="130261"/>
                  </a:lnTo>
                  <a:lnTo>
                    <a:pt x="692111" y="158807"/>
                  </a:lnTo>
                  <a:lnTo>
                    <a:pt x="686535" y="187353"/>
                  </a:lnTo>
                  <a:lnTo>
                    <a:pt x="644864" y="238960"/>
                  </a:lnTo>
                  <a:lnTo>
                    <a:pt x="610723" y="261125"/>
                  </a:lnTo>
                  <a:lnTo>
                    <a:pt x="569014" y="280265"/>
                  </a:lnTo>
                  <a:lnTo>
                    <a:pt x="520716" y="295933"/>
                  </a:lnTo>
                  <a:lnTo>
                    <a:pt x="466805" y="307679"/>
                  </a:lnTo>
                  <a:lnTo>
                    <a:pt x="408259" y="315056"/>
                  </a:lnTo>
                  <a:lnTo>
                    <a:pt x="346055" y="317615"/>
                  </a:lnTo>
                  <a:lnTo>
                    <a:pt x="283851" y="315056"/>
                  </a:lnTo>
                  <a:lnTo>
                    <a:pt x="225305" y="307679"/>
                  </a:lnTo>
                  <a:lnTo>
                    <a:pt x="171394" y="295933"/>
                  </a:lnTo>
                  <a:lnTo>
                    <a:pt x="123096" y="280265"/>
                  </a:lnTo>
                  <a:lnTo>
                    <a:pt x="81387" y="261125"/>
                  </a:lnTo>
                  <a:lnTo>
                    <a:pt x="47246" y="238960"/>
                  </a:lnTo>
                  <a:lnTo>
                    <a:pt x="5575" y="187353"/>
                  </a:lnTo>
                  <a:lnTo>
                    <a:pt x="0" y="15880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8" name="object 78"/>
          <p:cNvSpPr txBox="1"/>
          <p:nvPr/>
        </p:nvSpPr>
        <p:spPr>
          <a:xfrm>
            <a:off x="4992301" y="2300732"/>
            <a:ext cx="389255" cy="1028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3980">
              <a:lnSpc>
                <a:spcPts val="21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O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  <a:p>
            <a:pPr marL="38100">
              <a:lnSpc>
                <a:spcPts val="2820"/>
              </a:lnSpc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  <a:p>
            <a:pPr marL="109220">
              <a:lnSpc>
                <a:spcPct val="100000"/>
              </a:lnSpc>
              <a:spcBef>
                <a:spcPts val="815"/>
              </a:spcBef>
            </a:pPr>
            <a:r>
              <a:rPr sz="1800" spc="-25" dirty="0">
                <a:latin typeface="Times New Roman"/>
                <a:cs typeface="Times New Roman"/>
              </a:rPr>
              <a:t>O</a:t>
            </a:r>
            <a:r>
              <a:rPr sz="1800" spc="-37" baseline="-13888" dirty="0">
                <a:latin typeface="Times New Roman"/>
                <a:cs typeface="Times New Roman"/>
              </a:rPr>
              <a:t>k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79" name="object 79"/>
          <p:cNvGrpSpPr/>
          <p:nvPr/>
        </p:nvGrpSpPr>
        <p:grpSpPr>
          <a:xfrm>
            <a:off x="5511885" y="2507122"/>
            <a:ext cx="741680" cy="625475"/>
            <a:chOff x="5511885" y="2507122"/>
            <a:chExt cx="741680" cy="625475"/>
          </a:xfrm>
        </p:grpSpPr>
        <p:sp>
          <p:nvSpPr>
            <p:cNvPr id="80" name="object 80"/>
            <p:cNvSpPr/>
            <p:nvPr/>
          </p:nvSpPr>
          <p:spPr>
            <a:xfrm>
              <a:off x="5516647" y="2511884"/>
              <a:ext cx="732155" cy="318135"/>
            </a:xfrm>
            <a:custGeom>
              <a:avLst/>
              <a:gdLst/>
              <a:ahLst/>
              <a:cxnLst/>
              <a:rect l="l" t="t" r="r" b="b"/>
              <a:pathLst>
                <a:path w="732154" h="318135">
                  <a:moveTo>
                    <a:pt x="0" y="0"/>
                  </a:moveTo>
                  <a:lnTo>
                    <a:pt x="731963" y="31761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5532972" y="2841219"/>
              <a:ext cx="715645" cy="286385"/>
            </a:xfrm>
            <a:custGeom>
              <a:avLst/>
              <a:gdLst/>
              <a:ahLst/>
              <a:cxnLst/>
              <a:rect l="l" t="t" r="r" b="b"/>
              <a:pathLst>
                <a:path w="715645" h="286385">
                  <a:moveTo>
                    <a:pt x="0" y="286225"/>
                  </a:moveTo>
                  <a:lnTo>
                    <a:pt x="71563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" name="object 82"/>
          <p:cNvSpPr txBox="1"/>
          <p:nvPr/>
        </p:nvSpPr>
        <p:spPr>
          <a:xfrm>
            <a:off x="5799641" y="2276347"/>
            <a:ext cx="1784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w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5952041" y="2392171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5694315" y="2949955"/>
            <a:ext cx="2965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w</a:t>
            </a:r>
            <a:r>
              <a:rPr sz="1800" i="1" spc="-37" baseline="-13888" dirty="0">
                <a:latin typeface="Times New Roman"/>
                <a:cs typeface="Times New Roman"/>
              </a:rPr>
              <a:t>k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2748407" y="3764279"/>
            <a:ext cx="51435" cy="275590"/>
          </a:xfrm>
          <a:custGeom>
            <a:avLst/>
            <a:gdLst/>
            <a:ahLst/>
            <a:cxnLst/>
            <a:rect l="l" t="t" r="r" b="b"/>
            <a:pathLst>
              <a:path w="51435" h="275589">
                <a:moveTo>
                  <a:pt x="50901" y="0"/>
                </a:moveTo>
                <a:lnTo>
                  <a:pt x="0" y="0"/>
                </a:lnTo>
                <a:lnTo>
                  <a:pt x="0" y="8890"/>
                </a:lnTo>
                <a:lnTo>
                  <a:pt x="30137" y="8890"/>
                </a:lnTo>
                <a:lnTo>
                  <a:pt x="30137" y="266700"/>
                </a:lnTo>
                <a:lnTo>
                  <a:pt x="0" y="266700"/>
                </a:lnTo>
                <a:lnTo>
                  <a:pt x="0" y="275590"/>
                </a:lnTo>
                <a:lnTo>
                  <a:pt x="50901" y="275590"/>
                </a:lnTo>
                <a:lnTo>
                  <a:pt x="50901" y="266700"/>
                </a:lnTo>
                <a:lnTo>
                  <a:pt x="50901" y="8890"/>
                </a:lnTo>
                <a:lnTo>
                  <a:pt x="509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212327" y="3764279"/>
            <a:ext cx="51435" cy="275590"/>
          </a:xfrm>
          <a:custGeom>
            <a:avLst/>
            <a:gdLst/>
            <a:ahLst/>
            <a:cxnLst/>
            <a:rect l="l" t="t" r="r" b="b"/>
            <a:pathLst>
              <a:path w="51435" h="275589">
                <a:moveTo>
                  <a:pt x="50901" y="0"/>
                </a:moveTo>
                <a:lnTo>
                  <a:pt x="0" y="0"/>
                </a:lnTo>
                <a:lnTo>
                  <a:pt x="0" y="8890"/>
                </a:lnTo>
                <a:lnTo>
                  <a:pt x="0" y="266700"/>
                </a:lnTo>
                <a:lnTo>
                  <a:pt x="0" y="275590"/>
                </a:lnTo>
                <a:lnTo>
                  <a:pt x="50901" y="275590"/>
                </a:lnTo>
                <a:lnTo>
                  <a:pt x="50901" y="266700"/>
                </a:lnTo>
                <a:lnTo>
                  <a:pt x="20764" y="266700"/>
                </a:lnTo>
                <a:lnTo>
                  <a:pt x="20764" y="8890"/>
                </a:lnTo>
                <a:lnTo>
                  <a:pt x="50901" y="8890"/>
                </a:lnTo>
                <a:lnTo>
                  <a:pt x="509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 txBox="1"/>
          <p:nvPr/>
        </p:nvSpPr>
        <p:spPr>
          <a:xfrm>
            <a:off x="682756" y="3727195"/>
            <a:ext cx="4053840" cy="3390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535"/>
              </a:lnSpc>
              <a:spcBef>
                <a:spcPts val="100"/>
              </a:spcBef>
              <a:tabLst>
                <a:tab pos="1070610" algn="l"/>
                <a:tab pos="2192655" algn="l"/>
              </a:tabLst>
            </a:pPr>
            <a:r>
              <a:rPr sz="1800" spc="-60" dirty="0">
                <a:latin typeface="Cambria Math"/>
                <a:cs typeface="Cambria Math"/>
              </a:rPr>
              <a:t>&lt;$==&gt;=</a:t>
            </a:r>
            <a:r>
              <a:rPr sz="1950" i="1" spc="-89" baseline="29914" dirty="0">
                <a:latin typeface="Cambria Math"/>
                <a:cs typeface="Cambria Math"/>
              </a:rPr>
              <a:t>"</a:t>
            </a:r>
            <a:r>
              <a:rPr sz="1950" i="1" baseline="29914" dirty="0">
                <a:latin typeface="Cambria Math"/>
                <a:cs typeface="Cambria Math"/>
              </a:rPr>
              <a:t>	</a:t>
            </a:r>
            <a:r>
              <a:rPr sz="1800" dirty="0">
                <a:latin typeface="Cambria Math"/>
                <a:cs typeface="Cambria Math"/>
              </a:rPr>
              <a:t>=</a:t>
            </a:r>
            <a:r>
              <a:rPr sz="1800" spc="105" dirty="0">
                <a:latin typeface="Cambria Math"/>
                <a:cs typeface="Cambria Math"/>
              </a:rPr>
              <a:t> </a:t>
            </a:r>
            <a:r>
              <a:rPr sz="1800" spc="160" dirty="0">
                <a:latin typeface="Cambria Math"/>
                <a:cs typeface="Cambria Math"/>
              </a:rPr>
              <a:t>?′</a:t>
            </a:r>
            <a:r>
              <a:rPr sz="1800" spc="245" dirty="0">
                <a:latin typeface="Cambria Math"/>
                <a:cs typeface="Cambria Math"/>
              </a:rPr>
              <a:t> </a:t>
            </a:r>
            <a:r>
              <a:rPr sz="1800" spc="-25" dirty="0">
                <a:latin typeface="Cambria Math"/>
                <a:cs typeface="Cambria Math"/>
              </a:rPr>
              <a:t>+A</a:t>
            </a:r>
            <a:r>
              <a:rPr sz="1950" i="1" spc="-37" baseline="29914" dirty="0">
                <a:latin typeface="Cambria Math"/>
                <a:cs typeface="Cambria Math"/>
              </a:rPr>
              <a:t>"</a:t>
            </a:r>
            <a:r>
              <a:rPr sz="1950" i="1" baseline="29914" dirty="0">
                <a:latin typeface="Cambria Math"/>
                <a:cs typeface="Cambria Math"/>
              </a:rPr>
              <a:t>	</a:t>
            </a:r>
            <a:r>
              <a:rPr sz="1800" spc="-595" dirty="0">
                <a:latin typeface="Cambria Math"/>
                <a:cs typeface="Cambria Math"/>
              </a:rPr>
              <a:t>B</a:t>
            </a:r>
            <a:r>
              <a:rPr sz="1800" spc="105" dirty="0">
                <a:latin typeface="Cambria Math"/>
                <a:cs typeface="Cambria Math"/>
              </a:rPr>
              <a:t> </a:t>
            </a:r>
            <a:r>
              <a:rPr sz="1800" spc="1955" dirty="0">
                <a:latin typeface="Cambria Math"/>
                <a:cs typeface="Cambria Math"/>
              </a:rPr>
              <a:t>'</a:t>
            </a:r>
            <a:r>
              <a:rPr sz="1800" spc="5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3</a:t>
            </a:r>
            <a:r>
              <a:rPr sz="1950" i="1" baseline="-14957" dirty="0">
                <a:latin typeface="Cambria Math"/>
                <a:cs typeface="Cambria Math"/>
              </a:rPr>
              <a:t>+</a:t>
            </a:r>
            <a:r>
              <a:rPr sz="1950" i="1" spc="382" baseline="-14957" dirty="0">
                <a:latin typeface="Cambria Math"/>
                <a:cs typeface="Cambria Math"/>
              </a:rPr>
              <a:t> </a:t>
            </a:r>
            <a:r>
              <a:rPr sz="1800" spc="-595" dirty="0">
                <a:latin typeface="Cambria Math"/>
                <a:cs typeface="Cambria Math"/>
              </a:rPr>
              <a:t>B</a:t>
            </a:r>
            <a:r>
              <a:rPr sz="1800" spc="20" dirty="0">
                <a:latin typeface="Cambria Math"/>
                <a:cs typeface="Cambria Math"/>
              </a:rPr>
              <a:t> </a:t>
            </a:r>
            <a:r>
              <a:rPr sz="1800" spc="-120" dirty="0">
                <a:latin typeface="Cambria Math"/>
                <a:cs typeface="Cambria Math"/>
              </a:rPr>
              <a:t>&lt;$==&gt;=</a:t>
            </a:r>
            <a:r>
              <a:rPr sz="1950" i="1" spc="-179" baseline="29914" dirty="0">
                <a:latin typeface="Cambria Math"/>
                <a:cs typeface="Cambria Math"/>
              </a:rPr>
              <a:t>"</a:t>
            </a:r>
            <a:endParaRPr sz="1950" baseline="29914">
              <a:latin typeface="Cambria Math"/>
              <a:cs typeface="Cambria Math"/>
            </a:endParaRPr>
          </a:p>
          <a:p>
            <a:pPr marL="775970">
              <a:lnSpc>
                <a:spcPts val="935"/>
              </a:lnSpc>
              <a:tabLst>
                <a:tab pos="1829435" algn="l"/>
                <a:tab pos="3807460" algn="l"/>
              </a:tabLst>
            </a:pPr>
            <a:r>
              <a:rPr sz="1300" i="1" spc="320" dirty="0">
                <a:latin typeface="Cambria Math"/>
                <a:cs typeface="Cambria Math"/>
              </a:rPr>
              <a:t>*</a:t>
            </a:r>
            <a:r>
              <a:rPr sz="1650" spc="480" baseline="-12626" dirty="0">
                <a:latin typeface="Cambria Math"/>
                <a:cs typeface="Cambria Math"/>
              </a:rPr>
              <a:t>"</a:t>
            </a:r>
            <a:r>
              <a:rPr sz="1650" baseline="-12626" dirty="0">
                <a:latin typeface="Cambria Math"/>
                <a:cs typeface="Cambria Math"/>
              </a:rPr>
              <a:t>	</a:t>
            </a:r>
            <a:r>
              <a:rPr sz="1300" i="1" spc="310" dirty="0">
                <a:latin typeface="Cambria Math"/>
                <a:cs typeface="Cambria Math"/>
              </a:rPr>
              <a:t>*</a:t>
            </a:r>
            <a:r>
              <a:rPr sz="1650" spc="465" baseline="-12626" dirty="0">
                <a:latin typeface="Cambria Math"/>
                <a:cs typeface="Cambria Math"/>
              </a:rPr>
              <a:t>"</a:t>
            </a:r>
            <a:r>
              <a:rPr sz="1650" baseline="-12626" dirty="0">
                <a:latin typeface="Cambria Math"/>
                <a:cs typeface="Cambria Math"/>
              </a:rPr>
              <a:t>	</a:t>
            </a:r>
            <a:r>
              <a:rPr sz="1300" i="1" spc="210" dirty="0">
                <a:latin typeface="Cambria Math"/>
                <a:cs typeface="Cambria Math"/>
              </a:rPr>
              <a:t>,</a:t>
            </a:r>
            <a:r>
              <a:rPr sz="1650" spc="315" baseline="-12626" dirty="0">
                <a:latin typeface="Cambria Math"/>
                <a:cs typeface="Cambria Math"/>
              </a:rPr>
              <a:t>#</a:t>
            </a:r>
            <a:endParaRPr sz="1650" baseline="-12626">
              <a:latin typeface="Cambria Math"/>
              <a:cs typeface="Cambria Math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978726" y="4080255"/>
            <a:ext cx="34861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-25" dirty="0">
                <a:latin typeface="Cambria Math"/>
                <a:cs typeface="Cambria Math"/>
              </a:rPr>
              <a:t>+#$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3098487" y="3449320"/>
            <a:ext cx="10541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254" dirty="0">
                <a:latin typeface="Cambria Math"/>
                <a:cs typeface="Cambria Math"/>
              </a:rPr>
              <a:t>!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4939634" y="3824732"/>
            <a:ext cx="70675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spc="-310" dirty="0">
                <a:latin typeface="Cambria Math"/>
                <a:cs typeface="Cambria Math"/>
              </a:rPr>
              <a:t>+A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638896" y="3799840"/>
            <a:ext cx="9398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300" i="1" spc="220" dirty="0">
                <a:latin typeface="Cambria Math"/>
                <a:cs typeface="Cambria Math"/>
              </a:rPr>
              <a:t>"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596859" y="3940048"/>
            <a:ext cx="102298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727710" algn="l"/>
              </a:tabLst>
            </a:pPr>
            <a:r>
              <a:rPr sz="1300" i="1" spc="320" dirty="0">
                <a:latin typeface="Cambria Math"/>
                <a:cs typeface="Cambria Math"/>
              </a:rPr>
              <a:t>*</a:t>
            </a:r>
            <a:r>
              <a:rPr sz="1650" spc="480" baseline="-15151" dirty="0">
                <a:latin typeface="Cambria Math"/>
                <a:cs typeface="Cambria Math"/>
              </a:rPr>
              <a:t>"</a:t>
            </a:r>
            <a:r>
              <a:rPr sz="1650" baseline="-15151" dirty="0">
                <a:latin typeface="Cambria Math"/>
                <a:cs typeface="Cambria Math"/>
              </a:rPr>
              <a:t>	</a:t>
            </a:r>
            <a:r>
              <a:rPr sz="1300" i="1" spc="325" dirty="0">
                <a:latin typeface="Cambria Math"/>
                <a:cs typeface="Cambria Math"/>
              </a:rPr>
              <a:t>-</a:t>
            </a:r>
            <a:r>
              <a:rPr sz="1300" i="1" spc="185" dirty="0">
                <a:latin typeface="Cambria Math"/>
                <a:cs typeface="Cambria Math"/>
              </a:rPr>
              <a:t>,*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5916455" y="3824732"/>
            <a:ext cx="121856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21055" algn="l"/>
              </a:tabLst>
            </a:pPr>
            <a:r>
              <a:rPr sz="1800" dirty="0">
                <a:latin typeface="Cambria Math"/>
                <a:cs typeface="Cambria Math"/>
              </a:rPr>
              <a:t>=</a:t>
            </a:r>
            <a:r>
              <a:rPr sz="1800" spc="105" dirty="0">
                <a:latin typeface="Cambria Math"/>
                <a:cs typeface="Cambria Math"/>
              </a:rPr>
              <a:t> </a:t>
            </a:r>
            <a:r>
              <a:rPr sz="1800" spc="275" dirty="0">
                <a:latin typeface="Cambria Math"/>
                <a:cs typeface="Cambria Math"/>
              </a:rPr>
              <a:t>3</a:t>
            </a:r>
            <a:r>
              <a:rPr sz="1800" dirty="0">
                <a:latin typeface="Cambria Math"/>
                <a:cs typeface="Cambria Math"/>
              </a:rPr>
              <a:t>	+</a:t>
            </a:r>
            <a:r>
              <a:rPr sz="1800" spc="-5" dirty="0">
                <a:latin typeface="Cambria Math"/>
                <a:cs typeface="Cambria Math"/>
              </a:rPr>
              <a:t> </a:t>
            </a:r>
            <a:r>
              <a:rPr sz="2700" spc="-75" baseline="1543" dirty="0">
                <a:latin typeface="Cambria Math"/>
                <a:cs typeface="Cambria Math"/>
              </a:rPr>
              <a:t>∑</a:t>
            </a:r>
            <a:endParaRPr sz="2700" baseline="1543">
              <a:latin typeface="Cambria Math"/>
              <a:cs typeface="Cambria Math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7109556" y="3799840"/>
            <a:ext cx="1141730" cy="3670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345"/>
              </a:lnSpc>
              <a:spcBef>
                <a:spcPts val="100"/>
              </a:spcBef>
            </a:pPr>
            <a:r>
              <a:rPr sz="1300" i="1" spc="-185" dirty="0">
                <a:latin typeface="Cambria Math"/>
                <a:cs typeface="Cambria Math"/>
              </a:rPr>
              <a:t>+</a:t>
            </a:r>
            <a:endParaRPr sz="1300">
              <a:latin typeface="Cambria Math"/>
              <a:cs typeface="Cambria Math"/>
            </a:endParaRPr>
          </a:p>
          <a:p>
            <a:pPr marL="12700">
              <a:lnSpc>
                <a:spcPts val="1345"/>
              </a:lnSpc>
              <a:tabLst>
                <a:tab pos="1012825" algn="l"/>
              </a:tabLst>
            </a:pPr>
            <a:r>
              <a:rPr sz="1300" i="1" spc="80" dirty="0">
                <a:latin typeface="Cambria Math"/>
                <a:cs typeface="Cambria Math"/>
              </a:rPr>
              <a:t>/#$</a:t>
            </a:r>
            <a:r>
              <a:rPr sz="1300" i="1" dirty="0">
                <a:latin typeface="Cambria Math"/>
                <a:cs typeface="Cambria Math"/>
              </a:rPr>
              <a:t>	</a:t>
            </a:r>
            <a:r>
              <a:rPr sz="1300" i="1" spc="135" dirty="0">
                <a:latin typeface="Cambria Math"/>
                <a:cs typeface="Cambria Math"/>
              </a:rPr>
              <a:t>0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6569234" y="4002023"/>
            <a:ext cx="175387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661160" algn="l"/>
              </a:tabLst>
            </a:pPr>
            <a:r>
              <a:rPr sz="1650" spc="330" baseline="2525" dirty="0">
                <a:latin typeface="Cambria Math"/>
                <a:cs typeface="Cambria Math"/>
              </a:rPr>
              <a:t>"</a:t>
            </a:r>
            <a:r>
              <a:rPr sz="1650" baseline="2525" dirty="0">
                <a:latin typeface="Cambria Math"/>
                <a:cs typeface="Cambria Math"/>
              </a:rPr>
              <a:t>	</a:t>
            </a:r>
            <a:r>
              <a:rPr sz="1100" spc="15" dirty="0">
                <a:latin typeface="Cambria Math"/>
                <a:cs typeface="Cambria Math"/>
              </a:rPr>
              <a:t>$</a:t>
            </a:r>
            <a:endParaRPr sz="1100">
              <a:latin typeface="Cambria Math"/>
              <a:cs typeface="Cambria Math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8115777" y="3799840"/>
            <a:ext cx="11938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220" dirty="0">
                <a:latin typeface="Cambria Math"/>
                <a:cs typeface="Cambria Math"/>
              </a:rPr>
              <a:t>"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7459314" y="3824732"/>
            <a:ext cx="118872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15669" algn="l"/>
              </a:tabLst>
            </a:pPr>
            <a:r>
              <a:rPr sz="1800" spc="-10" dirty="0">
                <a:latin typeface="Cambria Math"/>
                <a:cs typeface="Cambria Math"/>
              </a:rPr>
              <a:t>DEFG#E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-595" dirty="0">
                <a:latin typeface="Cambria Math"/>
                <a:cs typeface="Cambria Math"/>
              </a:rPr>
              <a:t>B</a:t>
            </a:r>
            <a:r>
              <a:rPr sz="1800" spc="-95" dirty="0">
                <a:latin typeface="Cambria Math"/>
                <a:cs typeface="Cambria Math"/>
              </a:rPr>
              <a:t> </a:t>
            </a:r>
            <a:r>
              <a:rPr sz="1800" spc="155" dirty="0">
                <a:latin typeface="Cambria Math"/>
                <a:cs typeface="Cambria Math"/>
              </a:rPr>
              <a:t>3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8619840" y="3937000"/>
            <a:ext cx="11303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50" dirty="0">
                <a:latin typeface="Cambria Math"/>
                <a:cs typeface="Cambria Math"/>
              </a:rPr>
              <a:t>/</a:t>
            </a:r>
            <a:endParaRPr sz="1300">
              <a:latin typeface="Cambria Math"/>
              <a:cs typeface="Cambria Math"/>
            </a:endParaRPr>
          </a:p>
        </p:txBody>
      </p:sp>
      <p:pic>
        <p:nvPicPr>
          <p:cNvPr id="99" name="object 9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399540">
              <a:lnSpc>
                <a:spcPct val="100000"/>
              </a:lnSpc>
              <a:spcBef>
                <a:spcPts val="100"/>
              </a:spcBef>
            </a:pPr>
            <a:r>
              <a:rPr dirty="0"/>
              <a:t>Búsqueda</a:t>
            </a:r>
            <a:r>
              <a:rPr spc="-2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dirty="0"/>
              <a:t>espacio</a:t>
            </a:r>
            <a:r>
              <a:rPr spc="-20" dirty="0"/>
              <a:t> </a:t>
            </a:r>
            <a:r>
              <a:rPr dirty="0"/>
              <a:t>de</a:t>
            </a:r>
            <a:r>
              <a:rPr spc="-10" dirty="0"/>
              <a:t> estados</a:t>
            </a:r>
          </a:p>
        </p:txBody>
      </p:sp>
      <p:grpSp>
        <p:nvGrpSpPr>
          <p:cNvPr id="8" name="object 8"/>
          <p:cNvGrpSpPr/>
          <p:nvPr/>
        </p:nvGrpSpPr>
        <p:grpSpPr>
          <a:xfrm>
            <a:off x="681037" y="1646237"/>
            <a:ext cx="7650480" cy="3800475"/>
            <a:chOff x="681037" y="1646237"/>
            <a:chExt cx="7650480" cy="3800475"/>
          </a:xfrm>
        </p:grpSpPr>
        <p:sp>
          <p:nvSpPr>
            <p:cNvPr id="9" name="object 9"/>
            <p:cNvSpPr/>
            <p:nvPr/>
          </p:nvSpPr>
          <p:spPr>
            <a:xfrm>
              <a:off x="62230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59"/>
                  </a:lnTo>
                  <a:lnTo>
                    <a:pt x="12844" y="455156"/>
                  </a:lnTo>
                  <a:lnTo>
                    <a:pt x="28256" y="499528"/>
                  </a:lnTo>
                  <a:lnTo>
                    <a:pt x="49091" y="541049"/>
                  </a:lnTo>
                  <a:lnTo>
                    <a:pt x="74920" y="579290"/>
                  </a:lnTo>
                  <a:lnTo>
                    <a:pt x="105315" y="613821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1"/>
                  </a:lnTo>
                  <a:lnTo>
                    <a:pt x="644216" y="579290"/>
                  </a:lnTo>
                  <a:lnTo>
                    <a:pt x="670045" y="541049"/>
                  </a:lnTo>
                  <a:lnTo>
                    <a:pt x="690880" y="499528"/>
                  </a:lnTo>
                  <a:lnTo>
                    <a:pt x="706293" y="455156"/>
                  </a:lnTo>
                  <a:lnTo>
                    <a:pt x="715855" y="408359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2230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0701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59"/>
                  </a:lnTo>
                  <a:lnTo>
                    <a:pt x="12844" y="455156"/>
                  </a:lnTo>
                  <a:lnTo>
                    <a:pt x="28256" y="499528"/>
                  </a:lnTo>
                  <a:lnTo>
                    <a:pt x="49091" y="541049"/>
                  </a:lnTo>
                  <a:lnTo>
                    <a:pt x="74920" y="579290"/>
                  </a:lnTo>
                  <a:lnTo>
                    <a:pt x="105315" y="613821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1"/>
                  </a:lnTo>
                  <a:lnTo>
                    <a:pt x="644216" y="579290"/>
                  </a:lnTo>
                  <a:lnTo>
                    <a:pt x="670045" y="541049"/>
                  </a:lnTo>
                  <a:lnTo>
                    <a:pt x="690880" y="499528"/>
                  </a:lnTo>
                  <a:lnTo>
                    <a:pt x="706293" y="455156"/>
                  </a:lnTo>
                  <a:lnTo>
                    <a:pt x="715855" y="408359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0701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858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359569" y="0"/>
                  </a:moveTo>
                  <a:lnTo>
                    <a:pt x="310777" y="3282"/>
                  </a:lnTo>
                  <a:lnTo>
                    <a:pt x="263981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7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59"/>
                  </a:lnTo>
                  <a:lnTo>
                    <a:pt x="12844" y="455156"/>
                  </a:lnTo>
                  <a:lnTo>
                    <a:pt x="28256" y="499528"/>
                  </a:lnTo>
                  <a:lnTo>
                    <a:pt x="49091" y="541049"/>
                  </a:lnTo>
                  <a:lnTo>
                    <a:pt x="74920" y="579290"/>
                  </a:lnTo>
                  <a:lnTo>
                    <a:pt x="105315" y="613821"/>
                  </a:lnTo>
                  <a:lnTo>
                    <a:pt x="139847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1" y="706293"/>
                  </a:lnTo>
                  <a:lnTo>
                    <a:pt x="310777" y="715855"/>
                  </a:lnTo>
                  <a:lnTo>
                    <a:pt x="359569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1"/>
                  </a:lnTo>
                  <a:lnTo>
                    <a:pt x="644216" y="579290"/>
                  </a:lnTo>
                  <a:lnTo>
                    <a:pt x="670045" y="541049"/>
                  </a:lnTo>
                  <a:lnTo>
                    <a:pt x="690880" y="499528"/>
                  </a:lnTo>
                  <a:lnTo>
                    <a:pt x="706293" y="455156"/>
                  </a:lnTo>
                  <a:lnTo>
                    <a:pt x="715855" y="408359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9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858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858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359569" y="0"/>
                  </a:moveTo>
                  <a:lnTo>
                    <a:pt x="310777" y="3282"/>
                  </a:lnTo>
                  <a:lnTo>
                    <a:pt x="263981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7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1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7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1" y="706293"/>
                  </a:lnTo>
                  <a:lnTo>
                    <a:pt x="310777" y="715855"/>
                  </a:lnTo>
                  <a:lnTo>
                    <a:pt x="359569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1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9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858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0701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1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1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0701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4544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1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7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1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7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1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1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4544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4098925" y="1651000"/>
              <a:ext cx="885825" cy="719455"/>
            </a:xfrm>
            <a:custGeom>
              <a:avLst/>
              <a:gdLst/>
              <a:ahLst/>
              <a:cxnLst/>
              <a:rect l="l" t="t" r="r" b="b"/>
              <a:pathLst>
                <a:path w="885825" h="719455">
                  <a:moveTo>
                    <a:pt x="442912" y="0"/>
                  </a:moveTo>
                  <a:lnTo>
                    <a:pt x="391259" y="2419"/>
                  </a:lnTo>
                  <a:lnTo>
                    <a:pt x="341356" y="9496"/>
                  </a:lnTo>
                  <a:lnTo>
                    <a:pt x="293536" y="20962"/>
                  </a:lnTo>
                  <a:lnTo>
                    <a:pt x="248130" y="36546"/>
                  </a:lnTo>
                  <a:lnTo>
                    <a:pt x="205472" y="55980"/>
                  </a:lnTo>
                  <a:lnTo>
                    <a:pt x="165893" y="78993"/>
                  </a:lnTo>
                  <a:lnTo>
                    <a:pt x="129726" y="105315"/>
                  </a:lnTo>
                  <a:lnTo>
                    <a:pt x="97303" y="134676"/>
                  </a:lnTo>
                  <a:lnTo>
                    <a:pt x="68956" y="166807"/>
                  </a:lnTo>
                  <a:lnTo>
                    <a:pt x="45018" y="201439"/>
                  </a:lnTo>
                  <a:lnTo>
                    <a:pt x="25821" y="238300"/>
                  </a:lnTo>
                  <a:lnTo>
                    <a:pt x="11697" y="277122"/>
                  </a:lnTo>
                  <a:lnTo>
                    <a:pt x="2979" y="317635"/>
                  </a:lnTo>
                  <a:lnTo>
                    <a:pt x="0" y="359568"/>
                  </a:lnTo>
                  <a:lnTo>
                    <a:pt x="2979" y="401502"/>
                  </a:lnTo>
                  <a:lnTo>
                    <a:pt x="11697" y="442014"/>
                  </a:lnTo>
                  <a:lnTo>
                    <a:pt x="25821" y="480836"/>
                  </a:lnTo>
                  <a:lnTo>
                    <a:pt x="45018" y="517698"/>
                  </a:lnTo>
                  <a:lnTo>
                    <a:pt x="68956" y="552329"/>
                  </a:lnTo>
                  <a:lnTo>
                    <a:pt x="97303" y="584460"/>
                  </a:lnTo>
                  <a:lnTo>
                    <a:pt x="129726" y="613822"/>
                  </a:lnTo>
                  <a:lnTo>
                    <a:pt x="165893" y="640144"/>
                  </a:lnTo>
                  <a:lnTo>
                    <a:pt x="205472" y="663157"/>
                  </a:lnTo>
                  <a:lnTo>
                    <a:pt x="248130" y="682590"/>
                  </a:lnTo>
                  <a:lnTo>
                    <a:pt x="293536" y="698175"/>
                  </a:lnTo>
                  <a:lnTo>
                    <a:pt x="341356" y="709641"/>
                  </a:lnTo>
                  <a:lnTo>
                    <a:pt x="391259" y="716718"/>
                  </a:lnTo>
                  <a:lnTo>
                    <a:pt x="442912" y="719137"/>
                  </a:lnTo>
                  <a:lnTo>
                    <a:pt x="494565" y="716718"/>
                  </a:lnTo>
                  <a:lnTo>
                    <a:pt x="544468" y="709641"/>
                  </a:lnTo>
                  <a:lnTo>
                    <a:pt x="592288" y="698175"/>
                  </a:lnTo>
                  <a:lnTo>
                    <a:pt x="637694" y="682590"/>
                  </a:lnTo>
                  <a:lnTo>
                    <a:pt x="680352" y="663157"/>
                  </a:lnTo>
                  <a:lnTo>
                    <a:pt x="719931" y="640144"/>
                  </a:lnTo>
                  <a:lnTo>
                    <a:pt x="756098" y="613822"/>
                  </a:lnTo>
                  <a:lnTo>
                    <a:pt x="788521" y="584460"/>
                  </a:lnTo>
                  <a:lnTo>
                    <a:pt x="816868" y="552329"/>
                  </a:lnTo>
                  <a:lnTo>
                    <a:pt x="840806" y="517698"/>
                  </a:lnTo>
                  <a:lnTo>
                    <a:pt x="860003" y="480836"/>
                  </a:lnTo>
                  <a:lnTo>
                    <a:pt x="874127" y="442014"/>
                  </a:lnTo>
                  <a:lnTo>
                    <a:pt x="882845" y="401502"/>
                  </a:lnTo>
                  <a:lnTo>
                    <a:pt x="885825" y="359568"/>
                  </a:lnTo>
                  <a:lnTo>
                    <a:pt x="882845" y="317635"/>
                  </a:lnTo>
                  <a:lnTo>
                    <a:pt x="874127" y="277122"/>
                  </a:lnTo>
                  <a:lnTo>
                    <a:pt x="860003" y="238300"/>
                  </a:lnTo>
                  <a:lnTo>
                    <a:pt x="840806" y="201439"/>
                  </a:lnTo>
                  <a:lnTo>
                    <a:pt x="816868" y="166807"/>
                  </a:lnTo>
                  <a:lnTo>
                    <a:pt x="788521" y="134676"/>
                  </a:lnTo>
                  <a:lnTo>
                    <a:pt x="756098" y="105315"/>
                  </a:lnTo>
                  <a:lnTo>
                    <a:pt x="719931" y="78993"/>
                  </a:lnTo>
                  <a:lnTo>
                    <a:pt x="680352" y="55980"/>
                  </a:lnTo>
                  <a:lnTo>
                    <a:pt x="637694" y="36546"/>
                  </a:lnTo>
                  <a:lnTo>
                    <a:pt x="592288" y="20962"/>
                  </a:lnTo>
                  <a:lnTo>
                    <a:pt x="544468" y="9496"/>
                  </a:lnTo>
                  <a:lnTo>
                    <a:pt x="494565" y="2419"/>
                  </a:lnTo>
                  <a:lnTo>
                    <a:pt x="442912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98925" y="1651000"/>
              <a:ext cx="885825" cy="719455"/>
            </a:xfrm>
            <a:custGeom>
              <a:avLst/>
              <a:gdLst/>
              <a:ahLst/>
              <a:cxnLst/>
              <a:rect l="l" t="t" r="r" b="b"/>
              <a:pathLst>
                <a:path w="885825" h="719455">
                  <a:moveTo>
                    <a:pt x="0" y="359569"/>
                  </a:moveTo>
                  <a:lnTo>
                    <a:pt x="2979" y="317635"/>
                  </a:lnTo>
                  <a:lnTo>
                    <a:pt x="11697" y="277123"/>
                  </a:lnTo>
                  <a:lnTo>
                    <a:pt x="25821" y="238301"/>
                  </a:lnTo>
                  <a:lnTo>
                    <a:pt x="45018" y="201439"/>
                  </a:lnTo>
                  <a:lnTo>
                    <a:pt x="68956" y="166808"/>
                  </a:lnTo>
                  <a:lnTo>
                    <a:pt x="97302" y="134676"/>
                  </a:lnTo>
                  <a:lnTo>
                    <a:pt x="129726" y="105315"/>
                  </a:lnTo>
                  <a:lnTo>
                    <a:pt x="165893" y="78993"/>
                  </a:lnTo>
                  <a:lnTo>
                    <a:pt x="205472" y="55980"/>
                  </a:lnTo>
                  <a:lnTo>
                    <a:pt x="248130" y="36547"/>
                  </a:lnTo>
                  <a:lnTo>
                    <a:pt x="293536" y="20962"/>
                  </a:lnTo>
                  <a:lnTo>
                    <a:pt x="341356" y="9496"/>
                  </a:lnTo>
                  <a:lnTo>
                    <a:pt x="391259" y="2419"/>
                  </a:lnTo>
                  <a:lnTo>
                    <a:pt x="442912" y="0"/>
                  </a:lnTo>
                  <a:lnTo>
                    <a:pt x="494565" y="2419"/>
                  </a:lnTo>
                  <a:lnTo>
                    <a:pt x="544468" y="9496"/>
                  </a:lnTo>
                  <a:lnTo>
                    <a:pt x="592288" y="20962"/>
                  </a:lnTo>
                  <a:lnTo>
                    <a:pt x="637694" y="36547"/>
                  </a:lnTo>
                  <a:lnTo>
                    <a:pt x="680352" y="55980"/>
                  </a:lnTo>
                  <a:lnTo>
                    <a:pt x="719931" y="78993"/>
                  </a:lnTo>
                  <a:lnTo>
                    <a:pt x="756098" y="105315"/>
                  </a:lnTo>
                  <a:lnTo>
                    <a:pt x="788522" y="134676"/>
                  </a:lnTo>
                  <a:lnTo>
                    <a:pt x="816868" y="166808"/>
                  </a:lnTo>
                  <a:lnTo>
                    <a:pt x="840806" y="201439"/>
                  </a:lnTo>
                  <a:lnTo>
                    <a:pt x="860003" y="238301"/>
                  </a:lnTo>
                  <a:lnTo>
                    <a:pt x="874127" y="277123"/>
                  </a:lnTo>
                  <a:lnTo>
                    <a:pt x="882845" y="317635"/>
                  </a:lnTo>
                  <a:lnTo>
                    <a:pt x="885825" y="359569"/>
                  </a:lnTo>
                  <a:lnTo>
                    <a:pt x="882845" y="401502"/>
                  </a:lnTo>
                  <a:lnTo>
                    <a:pt x="874127" y="442014"/>
                  </a:lnTo>
                  <a:lnTo>
                    <a:pt x="860003" y="480836"/>
                  </a:lnTo>
                  <a:lnTo>
                    <a:pt x="840806" y="517698"/>
                  </a:lnTo>
                  <a:lnTo>
                    <a:pt x="816868" y="552329"/>
                  </a:lnTo>
                  <a:lnTo>
                    <a:pt x="788522" y="584461"/>
                  </a:lnTo>
                  <a:lnTo>
                    <a:pt x="756098" y="613822"/>
                  </a:lnTo>
                  <a:lnTo>
                    <a:pt x="719931" y="640144"/>
                  </a:lnTo>
                  <a:lnTo>
                    <a:pt x="680352" y="663157"/>
                  </a:lnTo>
                  <a:lnTo>
                    <a:pt x="637694" y="682591"/>
                  </a:lnTo>
                  <a:lnTo>
                    <a:pt x="592288" y="698175"/>
                  </a:lnTo>
                  <a:lnTo>
                    <a:pt x="544468" y="709641"/>
                  </a:lnTo>
                  <a:lnTo>
                    <a:pt x="494565" y="716718"/>
                  </a:lnTo>
                  <a:lnTo>
                    <a:pt x="442912" y="719138"/>
                  </a:lnTo>
                  <a:lnTo>
                    <a:pt x="391259" y="716718"/>
                  </a:lnTo>
                  <a:lnTo>
                    <a:pt x="341356" y="709641"/>
                  </a:lnTo>
                  <a:lnTo>
                    <a:pt x="293536" y="698175"/>
                  </a:lnTo>
                  <a:lnTo>
                    <a:pt x="248130" y="682591"/>
                  </a:lnTo>
                  <a:lnTo>
                    <a:pt x="205472" y="663157"/>
                  </a:lnTo>
                  <a:lnTo>
                    <a:pt x="165893" y="640144"/>
                  </a:lnTo>
                  <a:lnTo>
                    <a:pt x="129726" y="613822"/>
                  </a:lnTo>
                  <a:lnTo>
                    <a:pt x="97302" y="584461"/>
                  </a:lnTo>
                  <a:lnTo>
                    <a:pt x="68956" y="552329"/>
                  </a:lnTo>
                  <a:lnTo>
                    <a:pt x="45018" y="517698"/>
                  </a:lnTo>
                  <a:lnTo>
                    <a:pt x="25821" y="480836"/>
                  </a:lnTo>
                  <a:lnTo>
                    <a:pt x="11697" y="442014"/>
                  </a:lnTo>
                  <a:lnTo>
                    <a:pt x="2979" y="401502"/>
                  </a:lnTo>
                  <a:lnTo>
                    <a:pt x="0" y="359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144587" y="2100440"/>
              <a:ext cx="3187700" cy="1109345"/>
            </a:xfrm>
            <a:custGeom>
              <a:avLst/>
              <a:gdLst/>
              <a:ahLst/>
              <a:cxnLst/>
              <a:rect l="l" t="t" r="r" b="b"/>
              <a:pathLst>
                <a:path w="3187700" h="1109345">
                  <a:moveTo>
                    <a:pt x="2954337" y="9347"/>
                  </a:moveTo>
                  <a:lnTo>
                    <a:pt x="2869654" y="0"/>
                  </a:lnTo>
                  <a:lnTo>
                    <a:pt x="2881198" y="31280"/>
                  </a:lnTo>
                  <a:lnTo>
                    <a:pt x="69824" y="1069111"/>
                  </a:lnTo>
                  <a:lnTo>
                    <a:pt x="58280" y="1037831"/>
                  </a:lnTo>
                  <a:lnTo>
                    <a:pt x="0" y="1099959"/>
                  </a:lnTo>
                  <a:lnTo>
                    <a:pt x="84670" y="1109319"/>
                  </a:lnTo>
                  <a:lnTo>
                    <a:pt x="74752" y="1082446"/>
                  </a:lnTo>
                  <a:lnTo>
                    <a:pt x="73126" y="1078039"/>
                  </a:lnTo>
                  <a:lnTo>
                    <a:pt x="2884500" y="40208"/>
                  </a:lnTo>
                  <a:lnTo>
                    <a:pt x="2896044" y="71488"/>
                  </a:lnTo>
                  <a:lnTo>
                    <a:pt x="2937891" y="26873"/>
                  </a:lnTo>
                  <a:lnTo>
                    <a:pt x="2954337" y="9347"/>
                  </a:lnTo>
                  <a:close/>
                </a:path>
                <a:path w="3187700" h="1109345">
                  <a:moveTo>
                    <a:pt x="3048000" y="109359"/>
                  </a:moveTo>
                  <a:lnTo>
                    <a:pt x="2962948" y="114376"/>
                  </a:lnTo>
                  <a:lnTo>
                    <a:pt x="2979585" y="143268"/>
                  </a:lnTo>
                  <a:lnTo>
                    <a:pt x="1427314" y="1037170"/>
                  </a:lnTo>
                  <a:lnTo>
                    <a:pt x="1410677" y="1008291"/>
                  </a:lnTo>
                  <a:lnTo>
                    <a:pt x="1363662" y="1079322"/>
                  </a:lnTo>
                  <a:lnTo>
                    <a:pt x="1448701" y="1074318"/>
                  </a:lnTo>
                  <a:lnTo>
                    <a:pt x="1435722" y="1051763"/>
                  </a:lnTo>
                  <a:lnTo>
                    <a:pt x="1432064" y="1045425"/>
                  </a:lnTo>
                  <a:lnTo>
                    <a:pt x="2984335" y="151523"/>
                  </a:lnTo>
                  <a:lnTo>
                    <a:pt x="3000972" y="180403"/>
                  </a:lnTo>
                  <a:lnTo>
                    <a:pt x="3029750" y="136931"/>
                  </a:lnTo>
                  <a:lnTo>
                    <a:pt x="3048000" y="109359"/>
                  </a:lnTo>
                  <a:close/>
                </a:path>
                <a:path w="3187700" h="1109345">
                  <a:moveTo>
                    <a:pt x="3187700" y="269697"/>
                  </a:moveTo>
                  <a:lnTo>
                    <a:pt x="3116770" y="316903"/>
                  </a:lnTo>
                  <a:lnTo>
                    <a:pt x="3145701" y="333463"/>
                  </a:lnTo>
                  <a:lnTo>
                    <a:pt x="2757868" y="1010831"/>
                  </a:lnTo>
                  <a:lnTo>
                    <a:pt x="2728938" y="994270"/>
                  </a:lnTo>
                  <a:lnTo>
                    <a:pt x="2724150" y="1079322"/>
                  </a:lnTo>
                  <a:lnTo>
                    <a:pt x="2795066" y="1032129"/>
                  </a:lnTo>
                  <a:lnTo>
                    <a:pt x="2785389" y="1026591"/>
                  </a:lnTo>
                  <a:lnTo>
                    <a:pt x="2766136" y="1015568"/>
                  </a:lnTo>
                  <a:lnTo>
                    <a:pt x="3153968" y="338201"/>
                  </a:lnTo>
                  <a:lnTo>
                    <a:pt x="3182899" y="354761"/>
                  </a:lnTo>
                  <a:lnTo>
                    <a:pt x="3184715" y="322440"/>
                  </a:lnTo>
                  <a:lnTo>
                    <a:pt x="3187700" y="2696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8387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1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1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8387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733925" y="2390775"/>
              <a:ext cx="430530" cy="789305"/>
            </a:xfrm>
            <a:custGeom>
              <a:avLst/>
              <a:gdLst/>
              <a:ahLst/>
              <a:cxnLst/>
              <a:rect l="l" t="t" r="r" b="b"/>
              <a:pathLst>
                <a:path w="430529" h="789305">
                  <a:moveTo>
                    <a:pt x="389552" y="724367"/>
                  </a:moveTo>
                  <a:lnTo>
                    <a:pt x="360283" y="740326"/>
                  </a:lnTo>
                  <a:lnTo>
                    <a:pt x="430212" y="788987"/>
                  </a:lnTo>
                  <a:lnTo>
                    <a:pt x="428310" y="735516"/>
                  </a:lnTo>
                  <a:lnTo>
                    <a:pt x="395631" y="735516"/>
                  </a:lnTo>
                  <a:lnTo>
                    <a:pt x="389552" y="724367"/>
                  </a:lnTo>
                  <a:close/>
                </a:path>
                <a:path w="430529" h="789305">
                  <a:moveTo>
                    <a:pt x="397914" y="719807"/>
                  </a:moveTo>
                  <a:lnTo>
                    <a:pt x="389552" y="724367"/>
                  </a:lnTo>
                  <a:lnTo>
                    <a:pt x="395631" y="735516"/>
                  </a:lnTo>
                  <a:lnTo>
                    <a:pt x="403994" y="730957"/>
                  </a:lnTo>
                  <a:lnTo>
                    <a:pt x="397914" y="719807"/>
                  </a:lnTo>
                  <a:close/>
                </a:path>
                <a:path w="430529" h="789305">
                  <a:moveTo>
                    <a:pt x="427183" y="703847"/>
                  </a:moveTo>
                  <a:lnTo>
                    <a:pt x="397914" y="719807"/>
                  </a:lnTo>
                  <a:lnTo>
                    <a:pt x="403994" y="730957"/>
                  </a:lnTo>
                  <a:lnTo>
                    <a:pt x="395631" y="735516"/>
                  </a:lnTo>
                  <a:lnTo>
                    <a:pt x="428310" y="735516"/>
                  </a:lnTo>
                  <a:lnTo>
                    <a:pt x="427183" y="703847"/>
                  </a:lnTo>
                  <a:close/>
                </a:path>
                <a:path w="430529" h="789305">
                  <a:moveTo>
                    <a:pt x="40660" y="64621"/>
                  </a:moveTo>
                  <a:lnTo>
                    <a:pt x="32298" y="69181"/>
                  </a:lnTo>
                  <a:lnTo>
                    <a:pt x="389552" y="724367"/>
                  </a:lnTo>
                  <a:lnTo>
                    <a:pt x="397914" y="719807"/>
                  </a:lnTo>
                  <a:lnTo>
                    <a:pt x="40660" y="64621"/>
                  </a:lnTo>
                  <a:close/>
                </a:path>
                <a:path w="430529" h="789305">
                  <a:moveTo>
                    <a:pt x="0" y="0"/>
                  </a:moveTo>
                  <a:lnTo>
                    <a:pt x="3028" y="85140"/>
                  </a:lnTo>
                  <a:lnTo>
                    <a:pt x="32298" y="69181"/>
                  </a:lnTo>
                  <a:lnTo>
                    <a:pt x="26217" y="58030"/>
                  </a:lnTo>
                  <a:lnTo>
                    <a:pt x="34580" y="53470"/>
                  </a:lnTo>
                  <a:lnTo>
                    <a:pt x="61109" y="53470"/>
                  </a:lnTo>
                  <a:lnTo>
                    <a:pt x="69930" y="48661"/>
                  </a:lnTo>
                  <a:lnTo>
                    <a:pt x="0" y="0"/>
                  </a:lnTo>
                  <a:close/>
                </a:path>
                <a:path w="430529" h="789305">
                  <a:moveTo>
                    <a:pt x="34580" y="53470"/>
                  </a:moveTo>
                  <a:lnTo>
                    <a:pt x="26217" y="58030"/>
                  </a:lnTo>
                  <a:lnTo>
                    <a:pt x="32298" y="69181"/>
                  </a:lnTo>
                  <a:lnTo>
                    <a:pt x="40660" y="64621"/>
                  </a:lnTo>
                  <a:lnTo>
                    <a:pt x="34580" y="53470"/>
                  </a:lnTo>
                  <a:close/>
                </a:path>
                <a:path w="430529" h="789305">
                  <a:moveTo>
                    <a:pt x="61109" y="53470"/>
                  </a:moveTo>
                  <a:lnTo>
                    <a:pt x="34580" y="53470"/>
                  </a:lnTo>
                  <a:lnTo>
                    <a:pt x="40660" y="64621"/>
                  </a:lnTo>
                  <a:lnTo>
                    <a:pt x="61109" y="534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2230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1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1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2230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814887" y="2311400"/>
              <a:ext cx="1471930" cy="986155"/>
            </a:xfrm>
            <a:custGeom>
              <a:avLst/>
              <a:gdLst/>
              <a:ahLst/>
              <a:cxnLst/>
              <a:rect l="l" t="t" r="r" b="b"/>
              <a:pathLst>
                <a:path w="1471929" h="986154">
                  <a:moveTo>
                    <a:pt x="1405654" y="947384"/>
                  </a:moveTo>
                  <a:lnTo>
                    <a:pt x="1387100" y="975081"/>
                  </a:lnTo>
                  <a:lnTo>
                    <a:pt x="1471612" y="985837"/>
                  </a:lnTo>
                  <a:lnTo>
                    <a:pt x="1453771" y="954453"/>
                  </a:lnTo>
                  <a:lnTo>
                    <a:pt x="1416206" y="954453"/>
                  </a:lnTo>
                  <a:lnTo>
                    <a:pt x="1405654" y="947384"/>
                  </a:lnTo>
                  <a:close/>
                </a:path>
                <a:path w="1471929" h="986154">
                  <a:moveTo>
                    <a:pt x="1410955" y="939471"/>
                  </a:moveTo>
                  <a:lnTo>
                    <a:pt x="1405654" y="947384"/>
                  </a:lnTo>
                  <a:lnTo>
                    <a:pt x="1416206" y="954453"/>
                  </a:lnTo>
                  <a:lnTo>
                    <a:pt x="1421507" y="946539"/>
                  </a:lnTo>
                  <a:lnTo>
                    <a:pt x="1410955" y="939471"/>
                  </a:lnTo>
                  <a:close/>
                </a:path>
                <a:path w="1471929" h="986154">
                  <a:moveTo>
                    <a:pt x="1429509" y="911773"/>
                  </a:moveTo>
                  <a:lnTo>
                    <a:pt x="1410955" y="939471"/>
                  </a:lnTo>
                  <a:lnTo>
                    <a:pt x="1421507" y="946539"/>
                  </a:lnTo>
                  <a:lnTo>
                    <a:pt x="1416206" y="954453"/>
                  </a:lnTo>
                  <a:lnTo>
                    <a:pt x="1453771" y="954453"/>
                  </a:lnTo>
                  <a:lnTo>
                    <a:pt x="1429509" y="911773"/>
                  </a:lnTo>
                  <a:close/>
                </a:path>
                <a:path w="1471929" h="986154">
                  <a:moveTo>
                    <a:pt x="65958" y="38452"/>
                  </a:moveTo>
                  <a:lnTo>
                    <a:pt x="60657" y="46366"/>
                  </a:lnTo>
                  <a:lnTo>
                    <a:pt x="1405654" y="947384"/>
                  </a:lnTo>
                  <a:lnTo>
                    <a:pt x="1410955" y="939471"/>
                  </a:lnTo>
                  <a:lnTo>
                    <a:pt x="65958" y="38452"/>
                  </a:lnTo>
                  <a:close/>
                </a:path>
                <a:path w="1471929" h="986154">
                  <a:moveTo>
                    <a:pt x="0" y="0"/>
                  </a:moveTo>
                  <a:lnTo>
                    <a:pt x="42103" y="74063"/>
                  </a:lnTo>
                  <a:lnTo>
                    <a:pt x="60657" y="46366"/>
                  </a:lnTo>
                  <a:lnTo>
                    <a:pt x="50105" y="39297"/>
                  </a:lnTo>
                  <a:lnTo>
                    <a:pt x="55406" y="31384"/>
                  </a:lnTo>
                  <a:lnTo>
                    <a:pt x="70693" y="31384"/>
                  </a:lnTo>
                  <a:lnTo>
                    <a:pt x="84512" y="10755"/>
                  </a:lnTo>
                  <a:lnTo>
                    <a:pt x="0" y="0"/>
                  </a:lnTo>
                  <a:close/>
                </a:path>
                <a:path w="1471929" h="986154">
                  <a:moveTo>
                    <a:pt x="55406" y="31384"/>
                  </a:moveTo>
                  <a:lnTo>
                    <a:pt x="50105" y="39297"/>
                  </a:lnTo>
                  <a:lnTo>
                    <a:pt x="60657" y="46366"/>
                  </a:lnTo>
                  <a:lnTo>
                    <a:pt x="65958" y="38452"/>
                  </a:lnTo>
                  <a:lnTo>
                    <a:pt x="55406" y="31384"/>
                  </a:lnTo>
                  <a:close/>
                </a:path>
                <a:path w="1471929" h="986154">
                  <a:moveTo>
                    <a:pt x="70693" y="31384"/>
                  </a:moveTo>
                  <a:lnTo>
                    <a:pt x="55406" y="31384"/>
                  </a:lnTo>
                  <a:lnTo>
                    <a:pt x="65958" y="38452"/>
                  </a:lnTo>
                  <a:lnTo>
                    <a:pt x="70693" y="313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76073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1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1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607300" y="31797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77900" y="2104173"/>
              <a:ext cx="6784975" cy="2606040"/>
            </a:xfrm>
            <a:custGeom>
              <a:avLst/>
              <a:gdLst/>
              <a:ahLst/>
              <a:cxnLst/>
              <a:rect l="l" t="t" r="r" b="b"/>
              <a:pathLst>
                <a:path w="6784975" h="2606040">
                  <a:moveTo>
                    <a:pt x="76200" y="1870925"/>
                  </a:moveTo>
                  <a:lnTo>
                    <a:pt x="69850" y="1858225"/>
                  </a:lnTo>
                  <a:lnTo>
                    <a:pt x="38100" y="1794725"/>
                  </a:lnTo>
                  <a:lnTo>
                    <a:pt x="0" y="1870925"/>
                  </a:lnTo>
                  <a:lnTo>
                    <a:pt x="33337" y="1870925"/>
                  </a:lnTo>
                  <a:lnTo>
                    <a:pt x="33337" y="2529738"/>
                  </a:lnTo>
                  <a:lnTo>
                    <a:pt x="0" y="2529738"/>
                  </a:lnTo>
                  <a:lnTo>
                    <a:pt x="38100" y="2605938"/>
                  </a:lnTo>
                  <a:lnTo>
                    <a:pt x="69850" y="2542451"/>
                  </a:lnTo>
                  <a:lnTo>
                    <a:pt x="76200" y="2529738"/>
                  </a:lnTo>
                  <a:lnTo>
                    <a:pt x="42862" y="2529738"/>
                  </a:lnTo>
                  <a:lnTo>
                    <a:pt x="42862" y="1870925"/>
                  </a:lnTo>
                  <a:lnTo>
                    <a:pt x="76200" y="1870925"/>
                  </a:lnTo>
                  <a:close/>
                </a:path>
                <a:path w="6784975" h="2606040">
                  <a:moveTo>
                    <a:pt x="1092200" y="1434376"/>
                  </a:moveTo>
                  <a:lnTo>
                    <a:pt x="1016000" y="1396276"/>
                  </a:lnTo>
                  <a:lnTo>
                    <a:pt x="1016000" y="1429613"/>
                  </a:lnTo>
                  <a:lnTo>
                    <a:pt x="503237" y="1429613"/>
                  </a:lnTo>
                  <a:lnTo>
                    <a:pt x="503237" y="1396263"/>
                  </a:lnTo>
                  <a:lnTo>
                    <a:pt x="427037" y="1434363"/>
                  </a:lnTo>
                  <a:lnTo>
                    <a:pt x="503237" y="1472463"/>
                  </a:lnTo>
                  <a:lnTo>
                    <a:pt x="503237" y="1439138"/>
                  </a:lnTo>
                  <a:lnTo>
                    <a:pt x="1016000" y="1439138"/>
                  </a:lnTo>
                  <a:lnTo>
                    <a:pt x="1016000" y="1472476"/>
                  </a:lnTo>
                  <a:lnTo>
                    <a:pt x="1082675" y="1439138"/>
                  </a:lnTo>
                  <a:lnTo>
                    <a:pt x="1028700" y="1439138"/>
                  </a:lnTo>
                  <a:lnTo>
                    <a:pt x="1082675" y="1439125"/>
                  </a:lnTo>
                  <a:lnTo>
                    <a:pt x="1092200" y="1434376"/>
                  </a:lnTo>
                  <a:close/>
                </a:path>
                <a:path w="6784975" h="2606040">
                  <a:moveTo>
                    <a:pt x="1489075" y="1870925"/>
                  </a:moveTo>
                  <a:lnTo>
                    <a:pt x="1482725" y="1858225"/>
                  </a:lnTo>
                  <a:lnTo>
                    <a:pt x="1450975" y="1794725"/>
                  </a:lnTo>
                  <a:lnTo>
                    <a:pt x="1412875" y="1870925"/>
                  </a:lnTo>
                  <a:lnTo>
                    <a:pt x="1446212" y="1870925"/>
                  </a:lnTo>
                  <a:lnTo>
                    <a:pt x="1446212" y="2529738"/>
                  </a:lnTo>
                  <a:lnTo>
                    <a:pt x="1412875" y="2529738"/>
                  </a:lnTo>
                  <a:lnTo>
                    <a:pt x="1450975" y="2605938"/>
                  </a:lnTo>
                  <a:lnTo>
                    <a:pt x="1482725" y="2542451"/>
                  </a:lnTo>
                  <a:lnTo>
                    <a:pt x="1489075" y="2529738"/>
                  </a:lnTo>
                  <a:lnTo>
                    <a:pt x="1455737" y="2529738"/>
                  </a:lnTo>
                  <a:lnTo>
                    <a:pt x="1455737" y="1870925"/>
                  </a:lnTo>
                  <a:lnTo>
                    <a:pt x="1489075" y="1870925"/>
                  </a:lnTo>
                  <a:close/>
                </a:path>
                <a:path w="6784975" h="2606040">
                  <a:moveTo>
                    <a:pt x="3879850" y="1432788"/>
                  </a:moveTo>
                  <a:lnTo>
                    <a:pt x="3803650" y="1394688"/>
                  </a:lnTo>
                  <a:lnTo>
                    <a:pt x="3803650" y="1428026"/>
                  </a:lnTo>
                  <a:lnTo>
                    <a:pt x="3290887" y="1428026"/>
                  </a:lnTo>
                  <a:lnTo>
                    <a:pt x="3290887" y="1394675"/>
                  </a:lnTo>
                  <a:lnTo>
                    <a:pt x="3214687" y="1432775"/>
                  </a:lnTo>
                  <a:lnTo>
                    <a:pt x="3290887" y="1470875"/>
                  </a:lnTo>
                  <a:lnTo>
                    <a:pt x="3290887" y="1437551"/>
                  </a:lnTo>
                  <a:lnTo>
                    <a:pt x="3803650" y="1437551"/>
                  </a:lnTo>
                  <a:lnTo>
                    <a:pt x="3803650" y="1470888"/>
                  </a:lnTo>
                  <a:lnTo>
                    <a:pt x="3870325" y="1437551"/>
                  </a:lnTo>
                  <a:lnTo>
                    <a:pt x="3816350" y="1437551"/>
                  </a:lnTo>
                  <a:lnTo>
                    <a:pt x="3870325" y="1437538"/>
                  </a:lnTo>
                  <a:lnTo>
                    <a:pt x="3879850" y="1432788"/>
                  </a:lnTo>
                  <a:close/>
                </a:path>
                <a:path w="6784975" h="2606040">
                  <a:moveTo>
                    <a:pt x="6629400" y="1434376"/>
                  </a:moveTo>
                  <a:lnTo>
                    <a:pt x="6553200" y="1396276"/>
                  </a:lnTo>
                  <a:lnTo>
                    <a:pt x="6553200" y="1429613"/>
                  </a:lnTo>
                  <a:lnTo>
                    <a:pt x="6040437" y="1429613"/>
                  </a:lnTo>
                  <a:lnTo>
                    <a:pt x="6040437" y="1396263"/>
                  </a:lnTo>
                  <a:lnTo>
                    <a:pt x="5964237" y="1434363"/>
                  </a:lnTo>
                  <a:lnTo>
                    <a:pt x="6040437" y="1472463"/>
                  </a:lnTo>
                  <a:lnTo>
                    <a:pt x="6040437" y="1439138"/>
                  </a:lnTo>
                  <a:lnTo>
                    <a:pt x="6553200" y="1439138"/>
                  </a:lnTo>
                  <a:lnTo>
                    <a:pt x="6553200" y="1472476"/>
                  </a:lnTo>
                  <a:lnTo>
                    <a:pt x="6619875" y="1439138"/>
                  </a:lnTo>
                  <a:lnTo>
                    <a:pt x="6565900" y="1439138"/>
                  </a:lnTo>
                  <a:lnTo>
                    <a:pt x="6619875" y="1439125"/>
                  </a:lnTo>
                  <a:lnTo>
                    <a:pt x="6629400" y="1434376"/>
                  </a:lnTo>
                  <a:close/>
                </a:path>
                <a:path w="6784975" h="2606040">
                  <a:moveTo>
                    <a:pt x="6784975" y="1172425"/>
                  </a:moveTo>
                  <a:lnTo>
                    <a:pt x="6767627" y="1152232"/>
                  </a:lnTo>
                  <a:lnTo>
                    <a:pt x="6729463" y="1107795"/>
                  </a:lnTo>
                  <a:lnTo>
                    <a:pt x="6716560" y="1138529"/>
                  </a:lnTo>
                  <a:lnTo>
                    <a:pt x="4078948" y="30734"/>
                  </a:lnTo>
                  <a:lnTo>
                    <a:pt x="4081005" y="25819"/>
                  </a:lnTo>
                  <a:lnTo>
                    <a:pt x="4091851" y="0"/>
                  </a:lnTo>
                  <a:lnTo>
                    <a:pt x="4006850" y="5613"/>
                  </a:lnTo>
                  <a:lnTo>
                    <a:pt x="4062349" y="70256"/>
                  </a:lnTo>
                  <a:lnTo>
                    <a:pt x="4075252" y="39522"/>
                  </a:lnTo>
                  <a:lnTo>
                    <a:pt x="6712864" y="1147318"/>
                  </a:lnTo>
                  <a:lnTo>
                    <a:pt x="6699961" y="1178052"/>
                  </a:lnTo>
                  <a:lnTo>
                    <a:pt x="6784975" y="11724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4544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1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7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59"/>
                  </a:lnTo>
                  <a:lnTo>
                    <a:pt x="12844" y="455156"/>
                  </a:lnTo>
                  <a:lnTo>
                    <a:pt x="28256" y="499528"/>
                  </a:lnTo>
                  <a:lnTo>
                    <a:pt x="49091" y="541049"/>
                  </a:lnTo>
                  <a:lnTo>
                    <a:pt x="74920" y="579290"/>
                  </a:lnTo>
                  <a:lnTo>
                    <a:pt x="105315" y="613821"/>
                  </a:lnTo>
                  <a:lnTo>
                    <a:pt x="139847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1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1"/>
                  </a:lnTo>
                  <a:lnTo>
                    <a:pt x="644216" y="579290"/>
                  </a:lnTo>
                  <a:lnTo>
                    <a:pt x="670045" y="541049"/>
                  </a:lnTo>
                  <a:lnTo>
                    <a:pt x="690880" y="499528"/>
                  </a:lnTo>
                  <a:lnTo>
                    <a:pt x="706293" y="455156"/>
                  </a:lnTo>
                  <a:lnTo>
                    <a:pt x="715855" y="408359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4544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792537" y="3898900"/>
              <a:ext cx="76200" cy="811530"/>
            </a:xfrm>
            <a:custGeom>
              <a:avLst/>
              <a:gdLst/>
              <a:ahLst/>
              <a:cxnLst/>
              <a:rect l="l" t="t" r="r" b="b"/>
              <a:pathLst>
                <a:path w="76200" h="811529">
                  <a:moveTo>
                    <a:pt x="33338" y="735012"/>
                  </a:moveTo>
                  <a:lnTo>
                    <a:pt x="1" y="735012"/>
                  </a:lnTo>
                  <a:lnTo>
                    <a:pt x="38101" y="811212"/>
                  </a:lnTo>
                  <a:lnTo>
                    <a:pt x="69850" y="747713"/>
                  </a:lnTo>
                  <a:lnTo>
                    <a:pt x="33338" y="747713"/>
                  </a:lnTo>
                  <a:lnTo>
                    <a:pt x="33338" y="735012"/>
                  </a:lnTo>
                  <a:close/>
                </a:path>
                <a:path w="76200" h="811529">
                  <a:moveTo>
                    <a:pt x="42862" y="63500"/>
                  </a:moveTo>
                  <a:lnTo>
                    <a:pt x="33337" y="63500"/>
                  </a:lnTo>
                  <a:lnTo>
                    <a:pt x="33338" y="747713"/>
                  </a:lnTo>
                  <a:lnTo>
                    <a:pt x="42863" y="747713"/>
                  </a:lnTo>
                  <a:lnTo>
                    <a:pt x="42862" y="63500"/>
                  </a:lnTo>
                  <a:close/>
                </a:path>
                <a:path w="76200" h="811529">
                  <a:moveTo>
                    <a:pt x="76201" y="735012"/>
                  </a:moveTo>
                  <a:lnTo>
                    <a:pt x="42863" y="735012"/>
                  </a:lnTo>
                  <a:lnTo>
                    <a:pt x="42863" y="747713"/>
                  </a:lnTo>
                  <a:lnTo>
                    <a:pt x="69850" y="747713"/>
                  </a:lnTo>
                  <a:lnTo>
                    <a:pt x="76201" y="735012"/>
                  </a:lnTo>
                  <a:close/>
                </a:path>
                <a:path w="76200" h="811529">
                  <a:moveTo>
                    <a:pt x="38100" y="0"/>
                  </a:moveTo>
                  <a:lnTo>
                    <a:pt x="0" y="76200"/>
                  </a:lnTo>
                  <a:lnTo>
                    <a:pt x="33337" y="76200"/>
                  </a:lnTo>
                  <a:lnTo>
                    <a:pt x="33337" y="63500"/>
                  </a:lnTo>
                  <a:lnTo>
                    <a:pt x="69850" y="63500"/>
                  </a:lnTo>
                  <a:lnTo>
                    <a:pt x="38100" y="0"/>
                  </a:lnTo>
                  <a:close/>
                </a:path>
                <a:path w="76200" h="811529">
                  <a:moveTo>
                    <a:pt x="69850" y="63500"/>
                  </a:moveTo>
                  <a:lnTo>
                    <a:pt x="42862" y="63500"/>
                  </a:lnTo>
                  <a:lnTo>
                    <a:pt x="42862" y="76200"/>
                  </a:lnTo>
                  <a:lnTo>
                    <a:pt x="76200" y="76200"/>
                  </a:lnTo>
                  <a:lnTo>
                    <a:pt x="69850" y="635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8387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59"/>
                  </a:lnTo>
                  <a:lnTo>
                    <a:pt x="12844" y="455156"/>
                  </a:lnTo>
                  <a:lnTo>
                    <a:pt x="28256" y="499528"/>
                  </a:lnTo>
                  <a:lnTo>
                    <a:pt x="49091" y="541049"/>
                  </a:lnTo>
                  <a:lnTo>
                    <a:pt x="74920" y="579290"/>
                  </a:lnTo>
                  <a:lnTo>
                    <a:pt x="105315" y="613821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1"/>
                  </a:lnTo>
                  <a:lnTo>
                    <a:pt x="644216" y="579290"/>
                  </a:lnTo>
                  <a:lnTo>
                    <a:pt x="670045" y="541049"/>
                  </a:lnTo>
                  <a:lnTo>
                    <a:pt x="690880" y="499528"/>
                  </a:lnTo>
                  <a:lnTo>
                    <a:pt x="706293" y="455156"/>
                  </a:lnTo>
                  <a:lnTo>
                    <a:pt x="715855" y="408359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8387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205412" y="3898899"/>
              <a:ext cx="1441450" cy="811530"/>
            </a:xfrm>
            <a:custGeom>
              <a:avLst/>
              <a:gdLst/>
              <a:ahLst/>
              <a:cxnLst/>
              <a:rect l="l" t="t" r="r" b="b"/>
              <a:pathLst>
                <a:path w="1441450" h="811529">
                  <a:moveTo>
                    <a:pt x="76200" y="76200"/>
                  </a:moveTo>
                  <a:lnTo>
                    <a:pt x="69850" y="63500"/>
                  </a:lnTo>
                  <a:lnTo>
                    <a:pt x="38100" y="0"/>
                  </a:lnTo>
                  <a:lnTo>
                    <a:pt x="0" y="76200"/>
                  </a:lnTo>
                  <a:lnTo>
                    <a:pt x="33337" y="76200"/>
                  </a:lnTo>
                  <a:lnTo>
                    <a:pt x="33337" y="735012"/>
                  </a:lnTo>
                  <a:lnTo>
                    <a:pt x="0" y="735012"/>
                  </a:lnTo>
                  <a:lnTo>
                    <a:pt x="38100" y="811212"/>
                  </a:lnTo>
                  <a:lnTo>
                    <a:pt x="69850" y="747725"/>
                  </a:lnTo>
                  <a:lnTo>
                    <a:pt x="76200" y="735012"/>
                  </a:lnTo>
                  <a:lnTo>
                    <a:pt x="42862" y="735012"/>
                  </a:lnTo>
                  <a:lnTo>
                    <a:pt x="42862" y="76200"/>
                  </a:lnTo>
                  <a:lnTo>
                    <a:pt x="76200" y="76200"/>
                  </a:lnTo>
                  <a:close/>
                </a:path>
                <a:path w="1441450" h="811529">
                  <a:moveTo>
                    <a:pt x="1441450" y="76200"/>
                  </a:moveTo>
                  <a:lnTo>
                    <a:pt x="1435100" y="63500"/>
                  </a:lnTo>
                  <a:lnTo>
                    <a:pt x="1403350" y="0"/>
                  </a:lnTo>
                  <a:lnTo>
                    <a:pt x="1365250" y="76200"/>
                  </a:lnTo>
                  <a:lnTo>
                    <a:pt x="1398587" y="76200"/>
                  </a:lnTo>
                  <a:lnTo>
                    <a:pt x="1398587" y="735012"/>
                  </a:lnTo>
                  <a:lnTo>
                    <a:pt x="1365250" y="735012"/>
                  </a:lnTo>
                  <a:lnTo>
                    <a:pt x="1403350" y="811212"/>
                  </a:lnTo>
                  <a:lnTo>
                    <a:pt x="1435100" y="747725"/>
                  </a:lnTo>
                  <a:lnTo>
                    <a:pt x="1441450" y="735012"/>
                  </a:lnTo>
                  <a:lnTo>
                    <a:pt x="1408112" y="735012"/>
                  </a:lnTo>
                  <a:lnTo>
                    <a:pt x="1408112" y="76200"/>
                  </a:lnTo>
                  <a:lnTo>
                    <a:pt x="1441450" y="762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6073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59"/>
                  </a:lnTo>
                  <a:lnTo>
                    <a:pt x="12844" y="455156"/>
                  </a:lnTo>
                  <a:lnTo>
                    <a:pt x="28256" y="499528"/>
                  </a:lnTo>
                  <a:lnTo>
                    <a:pt x="49091" y="541049"/>
                  </a:lnTo>
                  <a:lnTo>
                    <a:pt x="74920" y="579290"/>
                  </a:lnTo>
                  <a:lnTo>
                    <a:pt x="105315" y="613821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1"/>
                  </a:lnTo>
                  <a:lnTo>
                    <a:pt x="644216" y="579290"/>
                  </a:lnTo>
                  <a:lnTo>
                    <a:pt x="670045" y="541049"/>
                  </a:lnTo>
                  <a:lnTo>
                    <a:pt x="690880" y="499528"/>
                  </a:lnTo>
                  <a:lnTo>
                    <a:pt x="706293" y="455156"/>
                  </a:lnTo>
                  <a:lnTo>
                    <a:pt x="715855" y="408359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607300" y="4710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983537" y="3898900"/>
              <a:ext cx="76200" cy="811530"/>
            </a:xfrm>
            <a:custGeom>
              <a:avLst/>
              <a:gdLst/>
              <a:ahLst/>
              <a:cxnLst/>
              <a:rect l="l" t="t" r="r" b="b"/>
              <a:pathLst>
                <a:path w="76200" h="811529">
                  <a:moveTo>
                    <a:pt x="33338" y="735012"/>
                  </a:moveTo>
                  <a:lnTo>
                    <a:pt x="1" y="735012"/>
                  </a:lnTo>
                  <a:lnTo>
                    <a:pt x="38101" y="811212"/>
                  </a:lnTo>
                  <a:lnTo>
                    <a:pt x="69850" y="747713"/>
                  </a:lnTo>
                  <a:lnTo>
                    <a:pt x="33338" y="747713"/>
                  </a:lnTo>
                  <a:lnTo>
                    <a:pt x="33338" y="735012"/>
                  </a:lnTo>
                  <a:close/>
                </a:path>
                <a:path w="76200" h="811529">
                  <a:moveTo>
                    <a:pt x="42862" y="63500"/>
                  </a:moveTo>
                  <a:lnTo>
                    <a:pt x="33337" y="63500"/>
                  </a:lnTo>
                  <a:lnTo>
                    <a:pt x="33338" y="747713"/>
                  </a:lnTo>
                  <a:lnTo>
                    <a:pt x="42863" y="747713"/>
                  </a:lnTo>
                  <a:lnTo>
                    <a:pt x="42862" y="63500"/>
                  </a:lnTo>
                  <a:close/>
                </a:path>
                <a:path w="76200" h="811529">
                  <a:moveTo>
                    <a:pt x="76201" y="735012"/>
                  </a:moveTo>
                  <a:lnTo>
                    <a:pt x="42863" y="735012"/>
                  </a:lnTo>
                  <a:lnTo>
                    <a:pt x="42863" y="747713"/>
                  </a:lnTo>
                  <a:lnTo>
                    <a:pt x="69850" y="747713"/>
                  </a:lnTo>
                  <a:lnTo>
                    <a:pt x="76201" y="735012"/>
                  </a:lnTo>
                  <a:close/>
                </a:path>
                <a:path w="76200" h="811529">
                  <a:moveTo>
                    <a:pt x="38100" y="0"/>
                  </a:moveTo>
                  <a:lnTo>
                    <a:pt x="0" y="76200"/>
                  </a:lnTo>
                  <a:lnTo>
                    <a:pt x="33337" y="76200"/>
                  </a:lnTo>
                  <a:lnTo>
                    <a:pt x="33337" y="63500"/>
                  </a:lnTo>
                  <a:lnTo>
                    <a:pt x="69850" y="63500"/>
                  </a:lnTo>
                  <a:lnTo>
                    <a:pt x="38100" y="0"/>
                  </a:lnTo>
                  <a:close/>
                </a:path>
                <a:path w="76200" h="811529">
                  <a:moveTo>
                    <a:pt x="69850" y="63500"/>
                  </a:moveTo>
                  <a:lnTo>
                    <a:pt x="42862" y="63500"/>
                  </a:lnTo>
                  <a:lnTo>
                    <a:pt x="42862" y="76200"/>
                  </a:lnTo>
                  <a:lnTo>
                    <a:pt x="76200" y="76200"/>
                  </a:lnTo>
                  <a:lnTo>
                    <a:pt x="69850" y="635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502620" y="2242413"/>
              <a:ext cx="2374900" cy="2466340"/>
            </a:xfrm>
            <a:custGeom>
              <a:avLst/>
              <a:gdLst/>
              <a:ahLst/>
              <a:cxnLst/>
              <a:rect l="l" t="t" r="r" b="b"/>
              <a:pathLst>
                <a:path w="2374900" h="2466340">
                  <a:moveTo>
                    <a:pt x="610527" y="936459"/>
                  </a:moveTo>
                  <a:lnTo>
                    <a:pt x="542315" y="892441"/>
                  </a:lnTo>
                  <a:lnTo>
                    <a:pt x="475424" y="848423"/>
                  </a:lnTo>
                  <a:lnTo>
                    <a:pt x="410908" y="804189"/>
                  </a:lnTo>
                  <a:lnTo>
                    <a:pt x="349872" y="759536"/>
                  </a:lnTo>
                  <a:lnTo>
                    <a:pt x="293497" y="714375"/>
                  </a:lnTo>
                  <a:lnTo>
                    <a:pt x="242633" y="668362"/>
                  </a:lnTo>
                  <a:lnTo>
                    <a:pt x="198437" y="621423"/>
                  </a:lnTo>
                  <a:lnTo>
                    <a:pt x="161963" y="573443"/>
                  </a:lnTo>
                  <a:lnTo>
                    <a:pt x="133769" y="524205"/>
                  </a:lnTo>
                  <a:lnTo>
                    <a:pt x="112877" y="473456"/>
                  </a:lnTo>
                  <a:lnTo>
                    <a:pt x="98247" y="421297"/>
                  </a:lnTo>
                  <a:lnTo>
                    <a:pt x="88849" y="367855"/>
                  </a:lnTo>
                  <a:lnTo>
                    <a:pt x="83680" y="313093"/>
                  </a:lnTo>
                  <a:lnTo>
                    <a:pt x="81889" y="260578"/>
                  </a:lnTo>
                  <a:lnTo>
                    <a:pt x="81838" y="250278"/>
                  </a:lnTo>
                  <a:lnTo>
                    <a:pt x="81978" y="227634"/>
                  </a:lnTo>
                  <a:lnTo>
                    <a:pt x="82130" y="201701"/>
                  </a:lnTo>
                  <a:lnTo>
                    <a:pt x="82130" y="201866"/>
                  </a:lnTo>
                  <a:lnTo>
                    <a:pt x="81978" y="227634"/>
                  </a:lnTo>
                  <a:lnTo>
                    <a:pt x="107530" y="274307"/>
                  </a:lnTo>
                  <a:lnTo>
                    <a:pt x="116217" y="276847"/>
                  </a:lnTo>
                  <a:lnTo>
                    <a:pt x="130060" y="269265"/>
                  </a:lnTo>
                  <a:lnTo>
                    <a:pt x="132588" y="260578"/>
                  </a:lnTo>
                  <a:lnTo>
                    <a:pt x="84683" y="173088"/>
                  </a:lnTo>
                  <a:lnTo>
                    <a:pt x="69380" y="145122"/>
                  </a:lnTo>
                  <a:lnTo>
                    <a:pt x="67894" y="147523"/>
                  </a:lnTo>
                  <a:lnTo>
                    <a:pt x="67894" y="201726"/>
                  </a:lnTo>
                  <a:lnTo>
                    <a:pt x="67868" y="201866"/>
                  </a:lnTo>
                  <a:lnTo>
                    <a:pt x="67779" y="201701"/>
                  </a:lnTo>
                  <a:lnTo>
                    <a:pt x="67894" y="147523"/>
                  </a:lnTo>
                  <a:lnTo>
                    <a:pt x="0" y="256984"/>
                  </a:lnTo>
                  <a:lnTo>
                    <a:pt x="2057" y="265785"/>
                  </a:lnTo>
                  <a:lnTo>
                    <a:pt x="15468" y="274104"/>
                  </a:lnTo>
                  <a:lnTo>
                    <a:pt x="24282" y="272046"/>
                  </a:lnTo>
                  <a:lnTo>
                    <a:pt x="53416" y="225056"/>
                  </a:lnTo>
                  <a:lnTo>
                    <a:pt x="53555" y="201701"/>
                  </a:lnTo>
                  <a:lnTo>
                    <a:pt x="53555" y="201866"/>
                  </a:lnTo>
                  <a:lnTo>
                    <a:pt x="53416" y="225056"/>
                  </a:lnTo>
                  <a:lnTo>
                    <a:pt x="53301" y="260578"/>
                  </a:lnTo>
                  <a:lnTo>
                    <a:pt x="55232" y="315785"/>
                  </a:lnTo>
                  <a:lnTo>
                    <a:pt x="60604" y="372186"/>
                  </a:lnTo>
                  <a:lnTo>
                    <a:pt x="70548" y="428282"/>
                  </a:lnTo>
                  <a:lnTo>
                    <a:pt x="86144" y="483527"/>
                  </a:lnTo>
                  <a:lnTo>
                    <a:pt x="108508" y="537591"/>
                  </a:lnTo>
                  <a:lnTo>
                    <a:pt x="138709" y="590067"/>
                  </a:lnTo>
                  <a:lnTo>
                    <a:pt x="177190" y="640537"/>
                  </a:lnTo>
                  <a:lnTo>
                    <a:pt x="223100" y="689216"/>
                  </a:lnTo>
                  <a:lnTo>
                    <a:pt x="275348" y="736447"/>
                  </a:lnTo>
                  <a:lnTo>
                    <a:pt x="332994" y="782599"/>
                  </a:lnTo>
                  <a:lnTo>
                    <a:pt x="394754" y="827760"/>
                  </a:lnTo>
                  <a:lnTo>
                    <a:pt x="459714" y="872299"/>
                  </a:lnTo>
                  <a:lnTo>
                    <a:pt x="526821" y="916457"/>
                  </a:lnTo>
                  <a:lnTo>
                    <a:pt x="595033" y="960475"/>
                  </a:lnTo>
                  <a:lnTo>
                    <a:pt x="610527" y="936459"/>
                  </a:lnTo>
                  <a:close/>
                </a:path>
                <a:path w="2374900" h="2466340">
                  <a:moveTo>
                    <a:pt x="1933143" y="962799"/>
                  </a:moveTo>
                  <a:lnTo>
                    <a:pt x="1930476" y="954303"/>
                  </a:lnTo>
                  <a:lnTo>
                    <a:pt x="1893582" y="837260"/>
                  </a:lnTo>
                  <a:lnTo>
                    <a:pt x="1885556" y="833081"/>
                  </a:lnTo>
                  <a:lnTo>
                    <a:pt x="1870506" y="837819"/>
                  </a:lnTo>
                  <a:lnTo>
                    <a:pt x="1866328" y="845845"/>
                  </a:lnTo>
                  <a:lnTo>
                    <a:pt x="1882648" y="897623"/>
                  </a:lnTo>
                  <a:lnTo>
                    <a:pt x="1855660" y="873112"/>
                  </a:lnTo>
                  <a:lnTo>
                    <a:pt x="1768208" y="794715"/>
                  </a:lnTo>
                  <a:lnTo>
                    <a:pt x="1679968" y="717562"/>
                  </a:lnTo>
                  <a:lnTo>
                    <a:pt x="1590611" y="642251"/>
                  </a:lnTo>
                  <a:lnTo>
                    <a:pt x="1499768" y="569341"/>
                  </a:lnTo>
                  <a:lnTo>
                    <a:pt x="1407071" y="499427"/>
                  </a:lnTo>
                  <a:lnTo>
                    <a:pt x="1312303" y="433171"/>
                  </a:lnTo>
                  <a:lnTo>
                    <a:pt x="1263929" y="401535"/>
                  </a:lnTo>
                  <a:lnTo>
                    <a:pt x="1214869" y="371005"/>
                  </a:lnTo>
                  <a:lnTo>
                    <a:pt x="1165148" y="341680"/>
                  </a:lnTo>
                  <a:lnTo>
                    <a:pt x="1114679" y="313461"/>
                  </a:lnTo>
                  <a:lnTo>
                    <a:pt x="1012355" y="260362"/>
                  </a:lnTo>
                  <a:lnTo>
                    <a:pt x="908100" y="211048"/>
                  </a:lnTo>
                  <a:lnTo>
                    <a:pt x="802233" y="164896"/>
                  </a:lnTo>
                  <a:lnTo>
                    <a:pt x="695109" y="121323"/>
                  </a:lnTo>
                  <a:lnTo>
                    <a:pt x="587044" y="79705"/>
                  </a:lnTo>
                  <a:lnTo>
                    <a:pt x="369519" y="0"/>
                  </a:lnTo>
                  <a:lnTo>
                    <a:pt x="359778" y="26860"/>
                  </a:lnTo>
                  <a:lnTo>
                    <a:pt x="577126" y="106502"/>
                  </a:lnTo>
                  <a:lnTo>
                    <a:pt x="684834" y="147980"/>
                  </a:lnTo>
                  <a:lnTo>
                    <a:pt x="791464" y="191363"/>
                  </a:lnTo>
                  <a:lnTo>
                    <a:pt x="896670" y="237248"/>
                  </a:lnTo>
                  <a:lnTo>
                    <a:pt x="1000137" y="286194"/>
                  </a:lnTo>
                  <a:lnTo>
                    <a:pt x="1101521" y="338823"/>
                  </a:lnTo>
                  <a:lnTo>
                    <a:pt x="1151191" y="366623"/>
                  </a:lnTo>
                  <a:lnTo>
                    <a:pt x="1200353" y="395617"/>
                  </a:lnTo>
                  <a:lnTo>
                    <a:pt x="1248829" y="425792"/>
                  </a:lnTo>
                  <a:lnTo>
                    <a:pt x="1296657" y="457085"/>
                  </a:lnTo>
                  <a:lnTo>
                    <a:pt x="1390700" y="522846"/>
                  </a:lnTo>
                  <a:lnTo>
                    <a:pt x="1482559" y="592150"/>
                  </a:lnTo>
                  <a:lnTo>
                    <a:pt x="1572729" y="664527"/>
                  </a:lnTo>
                  <a:lnTo>
                    <a:pt x="1661553" y="739419"/>
                  </a:lnTo>
                  <a:lnTo>
                    <a:pt x="1749386" y="816229"/>
                  </a:lnTo>
                  <a:lnTo>
                    <a:pt x="1836585" y="894384"/>
                  </a:lnTo>
                  <a:lnTo>
                    <a:pt x="1863432" y="918781"/>
                  </a:lnTo>
                  <a:lnTo>
                    <a:pt x="1810334" y="907491"/>
                  </a:lnTo>
                  <a:lnTo>
                    <a:pt x="1802752" y="912418"/>
                  </a:lnTo>
                  <a:lnTo>
                    <a:pt x="1799463" y="927862"/>
                  </a:lnTo>
                  <a:lnTo>
                    <a:pt x="1804390" y="935443"/>
                  </a:lnTo>
                  <a:lnTo>
                    <a:pt x="1933143" y="962799"/>
                  </a:lnTo>
                  <a:close/>
                </a:path>
                <a:path w="2374900" h="2466340">
                  <a:moveTo>
                    <a:pt x="2374404" y="2019249"/>
                  </a:moveTo>
                  <a:lnTo>
                    <a:pt x="2369807" y="1966455"/>
                  </a:lnTo>
                  <a:lnTo>
                    <a:pt x="2359202" y="1915223"/>
                  </a:lnTo>
                  <a:lnTo>
                    <a:pt x="2343416" y="1865185"/>
                  </a:lnTo>
                  <a:lnTo>
                    <a:pt x="2323566" y="1816722"/>
                  </a:lnTo>
                  <a:lnTo>
                    <a:pt x="2300440" y="1769313"/>
                  </a:lnTo>
                  <a:lnTo>
                    <a:pt x="2274874" y="1722767"/>
                  </a:lnTo>
                  <a:lnTo>
                    <a:pt x="2247747" y="1676895"/>
                  </a:lnTo>
                  <a:lnTo>
                    <a:pt x="2219909" y="1631556"/>
                  </a:lnTo>
                  <a:lnTo>
                    <a:pt x="2195563" y="1646504"/>
                  </a:lnTo>
                  <a:lnTo>
                    <a:pt x="2223401" y="1691855"/>
                  </a:lnTo>
                  <a:lnTo>
                    <a:pt x="2250287" y="1737309"/>
                  </a:lnTo>
                  <a:lnTo>
                    <a:pt x="2275382" y="1783054"/>
                  </a:lnTo>
                  <a:lnTo>
                    <a:pt x="2297887" y="1829244"/>
                  </a:lnTo>
                  <a:lnTo>
                    <a:pt x="2316975" y="1876005"/>
                  </a:lnTo>
                  <a:lnTo>
                    <a:pt x="2331758" y="1923173"/>
                  </a:lnTo>
                  <a:lnTo>
                    <a:pt x="2341676" y="1971459"/>
                  </a:lnTo>
                  <a:lnTo>
                    <a:pt x="2345867" y="2020811"/>
                  </a:lnTo>
                  <a:lnTo>
                    <a:pt x="2345626" y="2045982"/>
                  </a:lnTo>
                  <a:lnTo>
                    <a:pt x="2340686" y="2097557"/>
                  </a:lnTo>
                  <a:lnTo>
                    <a:pt x="2330437" y="2150681"/>
                  </a:lnTo>
                  <a:lnTo>
                    <a:pt x="2306777" y="2232964"/>
                  </a:lnTo>
                  <a:lnTo>
                    <a:pt x="2286749" y="2288908"/>
                  </a:lnTo>
                  <a:lnTo>
                    <a:pt x="2264257" y="2345613"/>
                  </a:lnTo>
                  <a:lnTo>
                    <a:pt x="2247392" y="2385631"/>
                  </a:lnTo>
                  <a:lnTo>
                    <a:pt x="2240927" y="2332075"/>
                  </a:lnTo>
                  <a:lnTo>
                    <a:pt x="2233803" y="2326487"/>
                  </a:lnTo>
                  <a:lnTo>
                    <a:pt x="2218144" y="2328380"/>
                  </a:lnTo>
                  <a:lnTo>
                    <a:pt x="2212556" y="2335504"/>
                  </a:lnTo>
                  <a:lnTo>
                    <a:pt x="2228354" y="2466175"/>
                  </a:lnTo>
                  <a:lnTo>
                    <a:pt x="2255990" y="2445816"/>
                  </a:lnTo>
                  <a:lnTo>
                    <a:pt x="2334323" y="2388108"/>
                  </a:lnTo>
                  <a:lnTo>
                    <a:pt x="2335682" y="2379167"/>
                  </a:lnTo>
                  <a:lnTo>
                    <a:pt x="2326322" y="2366454"/>
                  </a:lnTo>
                  <a:lnTo>
                    <a:pt x="2317381" y="2365108"/>
                  </a:lnTo>
                  <a:lnTo>
                    <a:pt x="2273401" y="2397493"/>
                  </a:lnTo>
                  <a:lnTo>
                    <a:pt x="2290813" y="2356142"/>
                  </a:lnTo>
                  <a:lnTo>
                    <a:pt x="2313660" y="2298535"/>
                  </a:lnTo>
                  <a:lnTo>
                    <a:pt x="2334120" y="2241270"/>
                  </a:lnTo>
                  <a:lnTo>
                    <a:pt x="2351278" y="2184781"/>
                  </a:lnTo>
                  <a:lnTo>
                    <a:pt x="2364346" y="2128736"/>
                  </a:lnTo>
                  <a:lnTo>
                    <a:pt x="2372372" y="2073503"/>
                  </a:lnTo>
                  <a:lnTo>
                    <a:pt x="2374201" y="2046236"/>
                  </a:lnTo>
                  <a:lnTo>
                    <a:pt x="2374404" y="2019249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838700" y="32051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1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1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838700" y="32051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6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0"/>
                  </a:lnTo>
                  <a:lnTo>
                    <a:pt x="715855" y="310777"/>
                  </a:lnTo>
                  <a:lnTo>
                    <a:pt x="719138" y="359568"/>
                  </a:lnTo>
                  <a:lnTo>
                    <a:pt x="715855" y="408359"/>
                  </a:lnTo>
                  <a:lnTo>
                    <a:pt x="706293" y="455156"/>
                  </a:lnTo>
                  <a:lnTo>
                    <a:pt x="690881" y="499528"/>
                  </a:lnTo>
                  <a:lnTo>
                    <a:pt x="670046" y="541049"/>
                  </a:lnTo>
                  <a:lnTo>
                    <a:pt x="644217" y="579290"/>
                  </a:lnTo>
                  <a:lnTo>
                    <a:pt x="613822" y="613821"/>
                  </a:lnTo>
                  <a:lnTo>
                    <a:pt x="579290" y="644216"/>
                  </a:lnTo>
                  <a:lnTo>
                    <a:pt x="541050" y="670045"/>
                  </a:lnTo>
                  <a:lnTo>
                    <a:pt x="499529" y="690880"/>
                  </a:lnTo>
                  <a:lnTo>
                    <a:pt x="455156" y="706292"/>
                  </a:lnTo>
                  <a:lnTo>
                    <a:pt x="408360" y="715854"/>
                  </a:lnTo>
                  <a:lnTo>
                    <a:pt x="359569" y="719137"/>
                  </a:lnTo>
                  <a:lnTo>
                    <a:pt x="310777" y="715854"/>
                  </a:lnTo>
                  <a:lnTo>
                    <a:pt x="263981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7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223000" y="4708525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223000" y="4708525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9"/>
                  </a:moveTo>
                  <a:lnTo>
                    <a:pt x="3282" y="310777"/>
                  </a:lnTo>
                  <a:lnTo>
                    <a:pt x="12844" y="263981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7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7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1"/>
                  </a:lnTo>
                  <a:lnTo>
                    <a:pt x="715855" y="310777"/>
                  </a:lnTo>
                  <a:lnTo>
                    <a:pt x="719138" y="359569"/>
                  </a:lnTo>
                  <a:lnTo>
                    <a:pt x="715855" y="408360"/>
                  </a:lnTo>
                  <a:lnTo>
                    <a:pt x="706293" y="455156"/>
                  </a:lnTo>
                  <a:lnTo>
                    <a:pt x="690881" y="499529"/>
                  </a:lnTo>
                  <a:lnTo>
                    <a:pt x="670046" y="541050"/>
                  </a:lnTo>
                  <a:lnTo>
                    <a:pt x="644217" y="579290"/>
                  </a:lnTo>
                  <a:lnTo>
                    <a:pt x="613822" y="613822"/>
                  </a:lnTo>
                  <a:lnTo>
                    <a:pt x="579290" y="644217"/>
                  </a:lnTo>
                  <a:lnTo>
                    <a:pt x="541050" y="670046"/>
                  </a:lnTo>
                  <a:lnTo>
                    <a:pt x="499529" y="690881"/>
                  </a:lnTo>
                  <a:lnTo>
                    <a:pt x="455156" y="706293"/>
                  </a:lnTo>
                  <a:lnTo>
                    <a:pt x="408360" y="715855"/>
                  </a:lnTo>
                  <a:lnTo>
                    <a:pt x="359569" y="719138"/>
                  </a:lnTo>
                  <a:lnTo>
                    <a:pt x="310777" y="715855"/>
                  </a:lnTo>
                  <a:lnTo>
                    <a:pt x="263981" y="706293"/>
                  </a:lnTo>
                  <a:lnTo>
                    <a:pt x="219608" y="690881"/>
                  </a:lnTo>
                  <a:lnTo>
                    <a:pt x="178087" y="670046"/>
                  </a:lnTo>
                  <a:lnTo>
                    <a:pt x="139847" y="644217"/>
                  </a:lnTo>
                  <a:lnTo>
                    <a:pt x="105315" y="613822"/>
                  </a:lnTo>
                  <a:lnTo>
                    <a:pt x="74920" y="579290"/>
                  </a:lnTo>
                  <a:lnTo>
                    <a:pt x="49091" y="541050"/>
                  </a:lnTo>
                  <a:lnTo>
                    <a:pt x="28256" y="499529"/>
                  </a:lnTo>
                  <a:lnTo>
                    <a:pt x="12844" y="455156"/>
                  </a:lnTo>
                  <a:lnTo>
                    <a:pt x="3282" y="408360"/>
                  </a:lnTo>
                  <a:lnTo>
                    <a:pt x="0" y="359569"/>
                  </a:lnTo>
                  <a:close/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516890" y="1324355"/>
            <a:ext cx="319786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990000"/>
                </a:solidFill>
                <a:latin typeface="Times New Roman"/>
                <a:cs typeface="Times New Roman"/>
              </a:rPr>
              <a:t>¿Se</a:t>
            </a:r>
            <a:r>
              <a:rPr sz="2000" b="1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990000"/>
                </a:solidFill>
                <a:latin typeface="Times New Roman"/>
                <a:cs typeface="Times New Roman"/>
              </a:rPr>
              <a:t>trata</a:t>
            </a:r>
            <a:r>
              <a:rPr sz="2000" b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990000"/>
                </a:solidFill>
                <a:latin typeface="Times New Roman"/>
                <a:cs typeface="Times New Roman"/>
              </a:rPr>
              <a:t>“sólo”</a:t>
            </a:r>
            <a:r>
              <a:rPr sz="2000" b="1" spc="-1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990000"/>
                </a:solidFill>
                <a:latin typeface="Times New Roman"/>
                <a:cs typeface="Times New Roman"/>
              </a:rPr>
              <a:t>de</a:t>
            </a:r>
            <a:r>
              <a:rPr sz="2000" b="1" spc="-10" dirty="0">
                <a:solidFill>
                  <a:srgbClr val="990000"/>
                </a:solidFill>
                <a:latin typeface="Times New Roman"/>
                <a:cs typeface="Times New Roman"/>
              </a:rPr>
              <a:t> encontrar </a:t>
            </a:r>
            <a:r>
              <a:rPr sz="2000" b="1" dirty="0">
                <a:solidFill>
                  <a:srgbClr val="990000"/>
                </a:solidFill>
                <a:latin typeface="Times New Roman"/>
                <a:cs typeface="Times New Roman"/>
              </a:rPr>
              <a:t>el</a:t>
            </a:r>
            <a:r>
              <a:rPr sz="2000" b="1" spc="-2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990000"/>
                </a:solidFill>
                <a:latin typeface="Times New Roman"/>
                <a:cs typeface="Times New Roman"/>
              </a:rPr>
              <a:t>camino</a:t>
            </a:r>
            <a:r>
              <a:rPr sz="2000" b="1" spc="-1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990000"/>
                </a:solidFill>
                <a:latin typeface="Times New Roman"/>
                <a:cs typeface="Times New Roman"/>
              </a:rPr>
              <a:t>de</a:t>
            </a:r>
            <a:r>
              <a:rPr sz="2000" b="1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990000"/>
                </a:solidFill>
                <a:latin typeface="Times New Roman"/>
                <a:cs typeface="Times New Roman"/>
              </a:rPr>
              <a:t>menor</a:t>
            </a:r>
            <a:r>
              <a:rPr sz="2000" b="1" spc="-4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b="1" spc="-20" dirty="0">
                <a:solidFill>
                  <a:srgbClr val="990000"/>
                </a:solidFill>
                <a:latin typeface="Times New Roman"/>
                <a:cs typeface="Times New Roman"/>
              </a:rPr>
              <a:t>coste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b="1" dirty="0">
                <a:solidFill>
                  <a:srgbClr val="990000"/>
                </a:solidFill>
                <a:latin typeface="Times New Roman"/>
                <a:cs typeface="Times New Roman"/>
              </a:rPr>
              <a:t>en</a:t>
            </a:r>
            <a:r>
              <a:rPr sz="2000" b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990000"/>
                </a:solidFill>
                <a:latin typeface="Times New Roman"/>
                <a:cs typeface="Times New Roman"/>
              </a:rPr>
              <a:t>un</a:t>
            </a:r>
            <a:r>
              <a:rPr sz="2000" b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990000"/>
                </a:solidFill>
                <a:latin typeface="Times New Roman"/>
                <a:cs typeface="Times New Roman"/>
              </a:rPr>
              <a:t>grafo</a:t>
            </a:r>
            <a:r>
              <a:rPr sz="2000" b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990000"/>
                </a:solidFill>
                <a:latin typeface="Times New Roman"/>
                <a:cs typeface="Times New Roman"/>
              </a:rPr>
              <a:t>dirigido?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17 </a:t>
            </a:r>
            <a:r>
              <a:rPr spc="-50" dirty="0"/>
              <a:t>–</a:t>
            </a:r>
          </a:p>
        </p:txBody>
      </p:sp>
      <p:sp>
        <p:nvSpPr>
          <p:cNvPr id="48" name="object 48"/>
          <p:cNvSpPr txBox="1"/>
          <p:nvPr/>
        </p:nvSpPr>
        <p:spPr>
          <a:xfrm>
            <a:off x="4391977" y="1742947"/>
            <a:ext cx="2971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b="1" i="1" spc="-25" dirty="0">
                <a:latin typeface="Times New Roman"/>
                <a:cs typeface="Times New Roman"/>
              </a:rPr>
              <a:t>s</a:t>
            </a:r>
            <a:r>
              <a:rPr sz="2400" b="1" spc="-37" baseline="-17361" dirty="0">
                <a:latin typeface="Times New Roman"/>
                <a:cs typeface="Times New Roman"/>
              </a:rPr>
              <a:t>1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866775" y="3330955"/>
            <a:ext cx="2971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b="1" i="1" spc="-25" dirty="0">
                <a:latin typeface="Times New Roman"/>
                <a:cs typeface="Times New Roman"/>
              </a:rPr>
              <a:t>s</a:t>
            </a:r>
            <a:r>
              <a:rPr sz="2400" b="1" spc="-37" baseline="-17361" dirty="0">
                <a:latin typeface="Times New Roman"/>
                <a:cs typeface="Times New Roman"/>
              </a:rPr>
              <a:t>2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279650" y="3318764"/>
            <a:ext cx="2971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b="1" i="1" spc="-25" dirty="0">
                <a:latin typeface="Times New Roman"/>
                <a:cs typeface="Times New Roman"/>
              </a:rPr>
              <a:t>s</a:t>
            </a:r>
            <a:r>
              <a:rPr sz="2400" b="1" spc="-37" baseline="-17361" dirty="0">
                <a:latin typeface="Times New Roman"/>
                <a:cs typeface="Times New Roman"/>
              </a:rPr>
              <a:t>3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874712" y="4876292"/>
            <a:ext cx="2971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b="1" i="1" spc="-25" dirty="0">
                <a:latin typeface="Times New Roman"/>
                <a:cs typeface="Times New Roman"/>
              </a:rPr>
              <a:t>s</a:t>
            </a:r>
            <a:r>
              <a:rPr sz="2400" b="1" spc="-37" baseline="-17361" dirty="0">
                <a:latin typeface="Times New Roman"/>
                <a:cs typeface="Times New Roman"/>
              </a:rPr>
              <a:t>8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287587" y="4864100"/>
            <a:ext cx="2971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b="1" i="1" spc="-25" dirty="0">
                <a:latin typeface="Times New Roman"/>
                <a:cs typeface="Times New Roman"/>
              </a:rPr>
              <a:t>s</a:t>
            </a:r>
            <a:r>
              <a:rPr sz="2400" b="1" spc="-37" baseline="-17361" dirty="0">
                <a:latin typeface="Times New Roman"/>
                <a:cs typeface="Times New Roman"/>
              </a:rPr>
              <a:t>9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673475" y="3343147"/>
            <a:ext cx="2971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b="1" i="1" spc="-25" dirty="0">
                <a:latin typeface="Times New Roman"/>
                <a:cs typeface="Times New Roman"/>
              </a:rPr>
              <a:t>s</a:t>
            </a:r>
            <a:r>
              <a:rPr sz="2400" b="1" spc="-37" baseline="-17361" dirty="0">
                <a:latin typeface="Times New Roman"/>
                <a:cs typeface="Times New Roman"/>
              </a:rPr>
              <a:t>4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086350" y="3330955"/>
            <a:ext cx="2971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b="1" i="1" spc="-25" dirty="0">
                <a:latin typeface="Times New Roman"/>
                <a:cs typeface="Times New Roman"/>
              </a:rPr>
              <a:t>s</a:t>
            </a:r>
            <a:r>
              <a:rPr sz="2400" b="1" spc="-37" baseline="-17361" dirty="0">
                <a:latin typeface="Times New Roman"/>
                <a:cs typeface="Times New Roman"/>
              </a:rPr>
              <a:t>5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630612" y="4952491"/>
            <a:ext cx="3987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600" b="1" i="1" spc="-37" baseline="11574" dirty="0">
                <a:latin typeface="Times New Roman"/>
                <a:cs typeface="Times New Roman"/>
              </a:rPr>
              <a:t>s</a:t>
            </a:r>
            <a:r>
              <a:rPr sz="1600" b="1" spc="-25" dirty="0">
                <a:latin typeface="Times New Roman"/>
                <a:cs typeface="Times New Roman"/>
              </a:rPr>
              <a:t>10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049107" y="4940300"/>
            <a:ext cx="37655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600" b="1" i="1" spc="-37" baseline="11574" dirty="0">
                <a:latin typeface="Times New Roman"/>
                <a:cs typeface="Times New Roman"/>
              </a:rPr>
              <a:t>s</a:t>
            </a:r>
            <a:r>
              <a:rPr sz="1600" b="1" spc="-25" dirty="0">
                <a:latin typeface="Times New Roman"/>
                <a:cs typeface="Times New Roman"/>
              </a:rPr>
              <a:t>11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419850" y="3343147"/>
            <a:ext cx="2971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b="1" i="1" spc="-25" dirty="0">
                <a:latin typeface="Times New Roman"/>
                <a:cs typeface="Times New Roman"/>
              </a:rPr>
              <a:t>s</a:t>
            </a:r>
            <a:r>
              <a:rPr sz="2400" b="1" spc="-37" baseline="-17361" dirty="0">
                <a:latin typeface="Times New Roman"/>
                <a:cs typeface="Times New Roman"/>
              </a:rPr>
              <a:t>6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7832725" y="3330955"/>
            <a:ext cx="2971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b="1" i="1" spc="-25" dirty="0">
                <a:latin typeface="Times New Roman"/>
                <a:cs typeface="Times New Roman"/>
              </a:rPr>
              <a:t>s</a:t>
            </a:r>
            <a:r>
              <a:rPr sz="2400" b="1" spc="-37" baseline="-17361" dirty="0">
                <a:latin typeface="Times New Roman"/>
                <a:cs typeface="Times New Roman"/>
              </a:rPr>
              <a:t>7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6376987" y="4952491"/>
            <a:ext cx="3987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600" b="1" i="1" spc="-37" baseline="11574" dirty="0">
                <a:latin typeface="Times New Roman"/>
                <a:cs typeface="Times New Roman"/>
              </a:rPr>
              <a:t>s</a:t>
            </a:r>
            <a:r>
              <a:rPr sz="1600" b="1" spc="-25" dirty="0">
                <a:latin typeface="Times New Roman"/>
                <a:cs typeface="Times New Roman"/>
              </a:rPr>
              <a:t>12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7789862" y="4940300"/>
            <a:ext cx="3987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600" b="1" i="1" spc="-37" baseline="11574" dirty="0">
                <a:latin typeface="Times New Roman"/>
                <a:cs typeface="Times New Roman"/>
              </a:rPr>
              <a:t>s</a:t>
            </a:r>
            <a:r>
              <a:rPr sz="1600" b="1" spc="-25" dirty="0">
                <a:latin typeface="Times New Roman"/>
                <a:cs typeface="Times New Roman"/>
              </a:rPr>
              <a:t>13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041199" y="1403603"/>
            <a:ext cx="265239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67690" marR="5080" indent="-555625" algn="just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009900"/>
                </a:solidFill>
                <a:latin typeface="Times New Roman"/>
                <a:cs typeface="Times New Roman"/>
              </a:rPr>
              <a:t>¡No</a:t>
            </a:r>
            <a:r>
              <a:rPr sz="2000" b="1" spc="-20" dirty="0">
                <a:solidFill>
                  <a:srgbClr val="00990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009900"/>
                </a:solidFill>
                <a:latin typeface="Times New Roman"/>
                <a:cs typeface="Times New Roman"/>
              </a:rPr>
              <a:t>podemos</a:t>
            </a:r>
            <a:r>
              <a:rPr sz="2000" b="1" spc="-10" dirty="0">
                <a:solidFill>
                  <a:srgbClr val="00990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009900"/>
                </a:solidFill>
                <a:latin typeface="Times New Roman"/>
                <a:cs typeface="Times New Roman"/>
              </a:rPr>
              <a:t>contar</a:t>
            </a:r>
            <a:r>
              <a:rPr sz="2000" b="1" spc="-45" dirty="0">
                <a:solidFill>
                  <a:srgbClr val="009900"/>
                </a:solidFill>
                <a:latin typeface="Times New Roman"/>
                <a:cs typeface="Times New Roman"/>
              </a:rPr>
              <a:t> </a:t>
            </a:r>
            <a:r>
              <a:rPr sz="2000" b="1" spc="-25" dirty="0">
                <a:solidFill>
                  <a:srgbClr val="009900"/>
                </a:solidFill>
                <a:latin typeface="Times New Roman"/>
                <a:cs typeface="Times New Roman"/>
              </a:rPr>
              <a:t>con </a:t>
            </a:r>
            <a:r>
              <a:rPr sz="2000" b="1" dirty="0">
                <a:solidFill>
                  <a:srgbClr val="009900"/>
                </a:solidFill>
                <a:latin typeface="Times New Roman"/>
                <a:cs typeface="Times New Roman"/>
              </a:rPr>
              <a:t>una </a:t>
            </a:r>
            <a:r>
              <a:rPr sz="2000" b="1" spc="-10" dirty="0">
                <a:solidFill>
                  <a:srgbClr val="009900"/>
                </a:solidFill>
                <a:latin typeface="Times New Roman"/>
                <a:cs typeface="Times New Roman"/>
              </a:rPr>
              <a:t>representación </a:t>
            </a:r>
            <a:r>
              <a:rPr sz="2000" b="1" dirty="0">
                <a:solidFill>
                  <a:srgbClr val="009900"/>
                </a:solidFill>
                <a:latin typeface="Times New Roman"/>
                <a:cs typeface="Times New Roman"/>
              </a:rPr>
              <a:t>explicita</a:t>
            </a:r>
            <a:r>
              <a:rPr sz="2000" b="1" spc="-30" dirty="0">
                <a:solidFill>
                  <a:srgbClr val="00990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009900"/>
                </a:solidFill>
                <a:latin typeface="Times New Roman"/>
                <a:cs typeface="Times New Roman"/>
              </a:rPr>
              <a:t>del</a:t>
            </a:r>
            <a:r>
              <a:rPr sz="2000" b="1" spc="-30" dirty="0">
                <a:solidFill>
                  <a:srgbClr val="009900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009900"/>
                </a:solidFill>
                <a:latin typeface="Times New Roman"/>
                <a:cs typeface="Times New Roman"/>
              </a:rPr>
              <a:t>grafo!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254125">
              <a:lnSpc>
                <a:spcPct val="100000"/>
              </a:lnSpc>
              <a:spcBef>
                <a:spcPts val="100"/>
              </a:spcBef>
            </a:pPr>
            <a:r>
              <a:rPr dirty="0"/>
              <a:t>Resumen</a:t>
            </a:r>
            <a:r>
              <a:rPr spc="-30" dirty="0"/>
              <a:t> </a:t>
            </a:r>
            <a:r>
              <a:rPr dirty="0"/>
              <a:t>Regla</a:t>
            </a:r>
            <a:r>
              <a:rPr spc="-10" dirty="0"/>
              <a:t> </a:t>
            </a:r>
            <a:r>
              <a:rPr dirty="0"/>
              <a:t>Delta</a:t>
            </a:r>
            <a:r>
              <a:rPr spc="-10" dirty="0"/>
              <a:t> Generalizada</a:t>
            </a:r>
          </a:p>
        </p:txBody>
      </p:sp>
      <p:grpSp>
        <p:nvGrpSpPr>
          <p:cNvPr id="9" name="object 9"/>
          <p:cNvGrpSpPr/>
          <p:nvPr/>
        </p:nvGrpSpPr>
        <p:grpSpPr>
          <a:xfrm>
            <a:off x="422686" y="965937"/>
            <a:ext cx="8040370" cy="835025"/>
            <a:chOff x="422686" y="965937"/>
            <a:chExt cx="8040370" cy="835025"/>
          </a:xfrm>
        </p:grpSpPr>
        <p:sp>
          <p:nvSpPr>
            <p:cNvPr id="10" name="object 10"/>
            <p:cNvSpPr/>
            <p:nvPr/>
          </p:nvSpPr>
          <p:spPr>
            <a:xfrm>
              <a:off x="427448" y="970700"/>
              <a:ext cx="8030845" cy="825500"/>
            </a:xfrm>
            <a:custGeom>
              <a:avLst/>
              <a:gdLst/>
              <a:ahLst/>
              <a:cxnLst/>
              <a:rect l="l" t="t" r="r" b="b"/>
              <a:pathLst>
                <a:path w="8030845" h="825500">
                  <a:moveTo>
                    <a:pt x="7893234" y="0"/>
                  </a:moveTo>
                  <a:lnTo>
                    <a:pt x="137516" y="0"/>
                  </a:lnTo>
                  <a:lnTo>
                    <a:pt x="94050" y="7010"/>
                  </a:lnTo>
                  <a:lnTo>
                    <a:pt x="56301" y="26532"/>
                  </a:lnTo>
                  <a:lnTo>
                    <a:pt x="26532" y="56301"/>
                  </a:lnTo>
                  <a:lnTo>
                    <a:pt x="7010" y="94050"/>
                  </a:lnTo>
                  <a:lnTo>
                    <a:pt x="0" y="137516"/>
                  </a:lnTo>
                  <a:lnTo>
                    <a:pt x="0" y="687552"/>
                  </a:lnTo>
                  <a:lnTo>
                    <a:pt x="7010" y="731019"/>
                  </a:lnTo>
                  <a:lnTo>
                    <a:pt x="26532" y="768769"/>
                  </a:lnTo>
                  <a:lnTo>
                    <a:pt x="56301" y="798537"/>
                  </a:lnTo>
                  <a:lnTo>
                    <a:pt x="94050" y="818060"/>
                  </a:lnTo>
                  <a:lnTo>
                    <a:pt x="137516" y="825070"/>
                  </a:lnTo>
                  <a:lnTo>
                    <a:pt x="7893234" y="825070"/>
                  </a:lnTo>
                  <a:lnTo>
                    <a:pt x="7936700" y="818060"/>
                  </a:lnTo>
                  <a:lnTo>
                    <a:pt x="7974449" y="798537"/>
                  </a:lnTo>
                  <a:lnTo>
                    <a:pt x="8004218" y="768769"/>
                  </a:lnTo>
                  <a:lnTo>
                    <a:pt x="8023740" y="731019"/>
                  </a:lnTo>
                  <a:lnTo>
                    <a:pt x="8030751" y="687552"/>
                  </a:lnTo>
                  <a:lnTo>
                    <a:pt x="8030751" y="137516"/>
                  </a:lnTo>
                  <a:lnTo>
                    <a:pt x="8023740" y="94050"/>
                  </a:lnTo>
                  <a:lnTo>
                    <a:pt x="8004218" y="56301"/>
                  </a:lnTo>
                  <a:lnTo>
                    <a:pt x="7974449" y="26532"/>
                  </a:lnTo>
                  <a:lnTo>
                    <a:pt x="7936700" y="7010"/>
                  </a:lnTo>
                  <a:lnTo>
                    <a:pt x="7893234" y="0"/>
                  </a:lnTo>
                  <a:close/>
                </a:path>
              </a:pathLst>
            </a:custGeom>
            <a:solidFill>
              <a:srgbClr val="FF0000">
                <a:alpha val="3411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427448" y="970700"/>
              <a:ext cx="8030845" cy="825500"/>
            </a:xfrm>
            <a:custGeom>
              <a:avLst/>
              <a:gdLst/>
              <a:ahLst/>
              <a:cxnLst/>
              <a:rect l="l" t="t" r="r" b="b"/>
              <a:pathLst>
                <a:path w="8030845" h="825500">
                  <a:moveTo>
                    <a:pt x="0" y="137517"/>
                  </a:moveTo>
                  <a:lnTo>
                    <a:pt x="7010" y="94051"/>
                  </a:lnTo>
                  <a:lnTo>
                    <a:pt x="26532" y="56301"/>
                  </a:lnTo>
                  <a:lnTo>
                    <a:pt x="56301" y="26532"/>
                  </a:lnTo>
                  <a:lnTo>
                    <a:pt x="94050" y="7010"/>
                  </a:lnTo>
                  <a:lnTo>
                    <a:pt x="137517" y="0"/>
                  </a:lnTo>
                  <a:lnTo>
                    <a:pt x="7893234" y="0"/>
                  </a:lnTo>
                  <a:lnTo>
                    <a:pt x="7936700" y="7010"/>
                  </a:lnTo>
                  <a:lnTo>
                    <a:pt x="7974450" y="26532"/>
                  </a:lnTo>
                  <a:lnTo>
                    <a:pt x="8004218" y="56301"/>
                  </a:lnTo>
                  <a:lnTo>
                    <a:pt x="8023740" y="94051"/>
                  </a:lnTo>
                  <a:lnTo>
                    <a:pt x="8030751" y="137517"/>
                  </a:lnTo>
                  <a:lnTo>
                    <a:pt x="8030751" y="687553"/>
                  </a:lnTo>
                  <a:lnTo>
                    <a:pt x="8023740" y="731019"/>
                  </a:lnTo>
                  <a:lnTo>
                    <a:pt x="8004218" y="768769"/>
                  </a:lnTo>
                  <a:lnTo>
                    <a:pt x="7974450" y="798538"/>
                  </a:lnTo>
                  <a:lnTo>
                    <a:pt x="7936700" y="818060"/>
                  </a:lnTo>
                  <a:lnTo>
                    <a:pt x="7893234" y="825071"/>
                  </a:lnTo>
                  <a:lnTo>
                    <a:pt x="137517" y="825071"/>
                  </a:lnTo>
                  <a:lnTo>
                    <a:pt x="94050" y="818060"/>
                  </a:lnTo>
                  <a:lnTo>
                    <a:pt x="56301" y="798538"/>
                  </a:lnTo>
                  <a:lnTo>
                    <a:pt x="26532" y="768769"/>
                  </a:lnTo>
                  <a:lnTo>
                    <a:pt x="7010" y="731019"/>
                  </a:lnTo>
                  <a:lnTo>
                    <a:pt x="0" y="687553"/>
                  </a:lnTo>
                  <a:lnTo>
                    <a:pt x="0" y="13751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754132" y="1138110"/>
              <a:ext cx="1626870" cy="235585"/>
            </a:xfrm>
            <a:custGeom>
              <a:avLst/>
              <a:gdLst/>
              <a:ahLst/>
              <a:cxnLst/>
              <a:rect l="l" t="t" r="r" b="b"/>
              <a:pathLst>
                <a:path w="1626870" h="235584">
                  <a:moveTo>
                    <a:pt x="78384" y="9550"/>
                  </a:moveTo>
                  <a:lnTo>
                    <a:pt x="75044" y="0"/>
                  </a:lnTo>
                  <a:lnTo>
                    <a:pt x="57975" y="6159"/>
                  </a:lnTo>
                  <a:lnTo>
                    <a:pt x="43027" y="15087"/>
                  </a:lnTo>
                  <a:lnTo>
                    <a:pt x="10922" y="57899"/>
                  </a:lnTo>
                  <a:lnTo>
                    <a:pt x="1219" y="96139"/>
                  </a:lnTo>
                  <a:lnTo>
                    <a:pt x="0" y="117703"/>
                  </a:lnTo>
                  <a:lnTo>
                    <a:pt x="1219" y="139319"/>
                  </a:lnTo>
                  <a:lnTo>
                    <a:pt x="10883" y="177546"/>
                  </a:lnTo>
                  <a:lnTo>
                    <a:pt x="42951" y="220218"/>
                  </a:lnTo>
                  <a:lnTo>
                    <a:pt x="75044" y="235280"/>
                  </a:lnTo>
                  <a:lnTo>
                    <a:pt x="78016" y="225729"/>
                  </a:lnTo>
                  <a:lnTo>
                    <a:pt x="64604" y="219786"/>
                  </a:lnTo>
                  <a:lnTo>
                    <a:pt x="53035" y="211531"/>
                  </a:lnTo>
                  <a:lnTo>
                    <a:pt x="29311" y="172999"/>
                  </a:lnTo>
                  <a:lnTo>
                    <a:pt x="21463" y="116459"/>
                  </a:lnTo>
                  <a:lnTo>
                    <a:pt x="22326" y="96393"/>
                  </a:lnTo>
                  <a:lnTo>
                    <a:pt x="35407" y="46824"/>
                  </a:lnTo>
                  <a:lnTo>
                    <a:pt x="64820" y="15468"/>
                  </a:lnTo>
                  <a:lnTo>
                    <a:pt x="78384" y="9550"/>
                  </a:lnTo>
                  <a:close/>
                </a:path>
                <a:path w="1626870" h="235584">
                  <a:moveTo>
                    <a:pt x="717105" y="117703"/>
                  </a:moveTo>
                  <a:lnTo>
                    <a:pt x="712254" y="76200"/>
                  </a:lnTo>
                  <a:lnTo>
                    <a:pt x="686943" y="26784"/>
                  </a:lnTo>
                  <a:lnTo>
                    <a:pt x="642073" y="0"/>
                  </a:lnTo>
                  <a:lnTo>
                    <a:pt x="638733" y="9550"/>
                  </a:lnTo>
                  <a:lnTo>
                    <a:pt x="652348" y="15468"/>
                  </a:lnTo>
                  <a:lnTo>
                    <a:pt x="664057" y="23647"/>
                  </a:lnTo>
                  <a:lnTo>
                    <a:pt x="687844" y="61569"/>
                  </a:lnTo>
                  <a:lnTo>
                    <a:pt x="695655" y="116459"/>
                  </a:lnTo>
                  <a:lnTo>
                    <a:pt x="694778" y="137210"/>
                  </a:lnTo>
                  <a:lnTo>
                    <a:pt x="681697" y="188023"/>
                  </a:lnTo>
                  <a:lnTo>
                    <a:pt x="652500" y="219786"/>
                  </a:lnTo>
                  <a:lnTo>
                    <a:pt x="639102" y="225729"/>
                  </a:lnTo>
                  <a:lnTo>
                    <a:pt x="642073" y="235280"/>
                  </a:lnTo>
                  <a:lnTo>
                    <a:pt x="687031" y="208572"/>
                  </a:lnTo>
                  <a:lnTo>
                    <a:pt x="712279" y="159270"/>
                  </a:lnTo>
                  <a:lnTo>
                    <a:pt x="715899" y="139319"/>
                  </a:lnTo>
                  <a:lnTo>
                    <a:pt x="717105" y="117703"/>
                  </a:lnTo>
                  <a:close/>
                </a:path>
                <a:path w="1626870" h="235584">
                  <a:moveTo>
                    <a:pt x="1432585" y="9550"/>
                  </a:moveTo>
                  <a:lnTo>
                    <a:pt x="1429245" y="0"/>
                  </a:lnTo>
                  <a:lnTo>
                    <a:pt x="1412176" y="6159"/>
                  </a:lnTo>
                  <a:lnTo>
                    <a:pt x="1397228" y="15087"/>
                  </a:lnTo>
                  <a:lnTo>
                    <a:pt x="1365123" y="57899"/>
                  </a:lnTo>
                  <a:lnTo>
                    <a:pt x="1355420" y="96139"/>
                  </a:lnTo>
                  <a:lnTo>
                    <a:pt x="1354201" y="117703"/>
                  </a:lnTo>
                  <a:lnTo>
                    <a:pt x="1355420" y="139319"/>
                  </a:lnTo>
                  <a:lnTo>
                    <a:pt x="1365084" y="177546"/>
                  </a:lnTo>
                  <a:lnTo>
                    <a:pt x="1397152" y="220218"/>
                  </a:lnTo>
                  <a:lnTo>
                    <a:pt x="1429245" y="235280"/>
                  </a:lnTo>
                  <a:lnTo>
                    <a:pt x="1432217" y="225729"/>
                  </a:lnTo>
                  <a:lnTo>
                    <a:pt x="1418805" y="219786"/>
                  </a:lnTo>
                  <a:lnTo>
                    <a:pt x="1407236" y="211531"/>
                  </a:lnTo>
                  <a:lnTo>
                    <a:pt x="1383512" y="172999"/>
                  </a:lnTo>
                  <a:lnTo>
                    <a:pt x="1375664" y="116459"/>
                  </a:lnTo>
                  <a:lnTo>
                    <a:pt x="1376527" y="96393"/>
                  </a:lnTo>
                  <a:lnTo>
                    <a:pt x="1389608" y="46824"/>
                  </a:lnTo>
                  <a:lnTo>
                    <a:pt x="1419021" y="15468"/>
                  </a:lnTo>
                  <a:lnTo>
                    <a:pt x="1432585" y="9550"/>
                  </a:lnTo>
                  <a:close/>
                </a:path>
                <a:path w="1626870" h="235584">
                  <a:moveTo>
                    <a:pt x="1626616" y="117703"/>
                  </a:moveTo>
                  <a:lnTo>
                    <a:pt x="1621764" y="76200"/>
                  </a:lnTo>
                  <a:lnTo>
                    <a:pt x="1596453" y="26784"/>
                  </a:lnTo>
                  <a:lnTo>
                    <a:pt x="1551584" y="0"/>
                  </a:lnTo>
                  <a:lnTo>
                    <a:pt x="1548244" y="9550"/>
                  </a:lnTo>
                  <a:lnTo>
                    <a:pt x="1561858" y="15468"/>
                  </a:lnTo>
                  <a:lnTo>
                    <a:pt x="1573568" y="23647"/>
                  </a:lnTo>
                  <a:lnTo>
                    <a:pt x="1597355" y="61569"/>
                  </a:lnTo>
                  <a:lnTo>
                    <a:pt x="1605165" y="116459"/>
                  </a:lnTo>
                  <a:lnTo>
                    <a:pt x="1604289" y="137210"/>
                  </a:lnTo>
                  <a:lnTo>
                    <a:pt x="1591208" y="188023"/>
                  </a:lnTo>
                  <a:lnTo>
                    <a:pt x="1562011" y="219786"/>
                  </a:lnTo>
                  <a:lnTo>
                    <a:pt x="1548612" y="225729"/>
                  </a:lnTo>
                  <a:lnTo>
                    <a:pt x="1551584" y="235280"/>
                  </a:lnTo>
                  <a:lnTo>
                    <a:pt x="1596542" y="208572"/>
                  </a:lnTo>
                  <a:lnTo>
                    <a:pt x="1621790" y="159270"/>
                  </a:lnTo>
                  <a:lnTo>
                    <a:pt x="1625409" y="139319"/>
                  </a:lnTo>
                  <a:lnTo>
                    <a:pt x="1626616" y="1177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6727176" y="1183640"/>
            <a:ext cx="155384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264285" algn="l"/>
              </a:tabLst>
            </a:pPr>
            <a:r>
              <a:rPr sz="1500" spc="254" dirty="0">
                <a:latin typeface="Cambria Math"/>
                <a:cs typeface="Cambria Math"/>
              </a:rPr>
              <a:t>"</a:t>
            </a:r>
            <a:r>
              <a:rPr sz="1800" spc="382" baseline="-13888" dirty="0">
                <a:latin typeface="Cambria Math"/>
                <a:cs typeface="Cambria Math"/>
              </a:rPr>
              <a:t>5</a:t>
            </a:r>
            <a:r>
              <a:rPr sz="1800" baseline="-13888" dirty="0">
                <a:latin typeface="Cambria Math"/>
                <a:cs typeface="Cambria Math"/>
              </a:rPr>
              <a:t>	</a:t>
            </a:r>
            <a:r>
              <a:rPr sz="1500" spc="280" dirty="0">
                <a:latin typeface="Cambria Math"/>
                <a:cs typeface="Cambria Math"/>
              </a:rPr>
              <a:t>"</a:t>
            </a:r>
            <a:r>
              <a:rPr sz="1800" spc="419" baseline="-13888" dirty="0">
                <a:latin typeface="Cambria Math"/>
                <a:cs typeface="Cambria Math"/>
              </a:rPr>
              <a:t>4</a:t>
            </a:r>
            <a:endParaRPr sz="1800" baseline="-13888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10323" y="1025652"/>
            <a:ext cx="7293609" cy="708660"/>
          </a:xfrm>
          <a:prstGeom prst="rect">
            <a:avLst/>
          </a:prstGeom>
        </p:spPr>
        <p:txBody>
          <a:bodyPr vert="horz" wrap="square" lIns="0" tIns="48895" rIns="0" bIns="0" rtlCol="0">
            <a:spAutoFit/>
          </a:bodyPr>
          <a:lstStyle/>
          <a:p>
            <a:pPr marL="393065" indent="-342265">
              <a:lnSpc>
                <a:spcPct val="100000"/>
              </a:lnSpc>
              <a:spcBef>
                <a:spcPts val="385"/>
              </a:spcBef>
              <a:buFont typeface="Arial"/>
              <a:buChar char="•"/>
              <a:tabLst>
                <a:tab pos="393065" algn="l"/>
                <a:tab pos="393700" algn="l"/>
                <a:tab pos="2560320" algn="l"/>
                <a:tab pos="3653154" algn="l"/>
                <a:tab pos="4549140" algn="l"/>
                <a:tab pos="6174740" algn="l"/>
              </a:tabLst>
            </a:pPr>
            <a:r>
              <a:rPr sz="2000" dirty="0">
                <a:latin typeface="Times New Roman"/>
                <a:cs typeface="Times New Roman"/>
              </a:rPr>
              <a:t>Pesos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conexión: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spc="295" dirty="0">
                <a:latin typeface="Cambria Math"/>
                <a:cs typeface="Cambria Math"/>
              </a:rPr>
              <a:t>!</a:t>
            </a:r>
            <a:r>
              <a:rPr sz="2250" spc="442" baseline="-14814" dirty="0">
                <a:latin typeface="Cambria Math"/>
                <a:cs typeface="Cambria Math"/>
              </a:rPr>
              <a:t>$</a:t>
            </a:r>
            <a:r>
              <a:rPr sz="2250" spc="209" baseline="-14814" dirty="0">
                <a:latin typeface="Cambria Math"/>
                <a:cs typeface="Cambria Math"/>
              </a:rPr>
              <a:t>  </a:t>
            </a:r>
            <a:r>
              <a:rPr sz="2000" dirty="0">
                <a:latin typeface="Cambria Math"/>
                <a:cs typeface="Cambria Math"/>
              </a:rPr>
              <a:t>"</a:t>
            </a:r>
            <a:r>
              <a:rPr sz="2000" spc="6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+</a:t>
            </a:r>
            <a:r>
              <a:rPr sz="2000" spc="5" dirty="0">
                <a:latin typeface="Cambria Math"/>
                <a:cs typeface="Cambria Math"/>
              </a:rPr>
              <a:t> </a:t>
            </a:r>
            <a:r>
              <a:rPr sz="2000" spc="-50" dirty="0">
                <a:latin typeface="Cambria Math"/>
                <a:cs typeface="Cambria Math"/>
              </a:rPr>
              <a:t>1</a:t>
            </a:r>
            <a:r>
              <a:rPr sz="2000" dirty="0">
                <a:latin typeface="Cambria Math"/>
                <a:cs typeface="Cambria Math"/>
              </a:rPr>
              <a:t>	=</a:t>
            </a:r>
            <a:r>
              <a:rPr sz="2000" spc="120" dirty="0">
                <a:latin typeface="Cambria Math"/>
                <a:cs typeface="Cambria Math"/>
              </a:rPr>
              <a:t> </a:t>
            </a:r>
            <a:r>
              <a:rPr sz="2000" spc="295" dirty="0">
                <a:latin typeface="Cambria Math"/>
                <a:cs typeface="Cambria Math"/>
              </a:rPr>
              <a:t>!</a:t>
            </a:r>
            <a:r>
              <a:rPr sz="2250" spc="442" baseline="-14814" dirty="0">
                <a:latin typeface="Cambria Math"/>
                <a:cs typeface="Cambria Math"/>
              </a:rPr>
              <a:t>$</a:t>
            </a:r>
            <a:r>
              <a:rPr sz="2250" spc="217" baseline="-14814" dirty="0">
                <a:latin typeface="Cambria Math"/>
                <a:cs typeface="Cambria Math"/>
              </a:rPr>
              <a:t>  </a:t>
            </a:r>
            <a:r>
              <a:rPr sz="2000" spc="-50" dirty="0">
                <a:latin typeface="Cambria Math"/>
                <a:cs typeface="Cambria Math"/>
              </a:rPr>
              <a:t>"</a:t>
            </a:r>
            <a:r>
              <a:rPr sz="2000" dirty="0">
                <a:latin typeface="Cambria Math"/>
                <a:cs typeface="Cambria Math"/>
              </a:rPr>
              <a:t>	+</a:t>
            </a:r>
            <a:r>
              <a:rPr sz="2000" spc="15" dirty="0">
                <a:latin typeface="Cambria Math"/>
                <a:cs typeface="Cambria Math"/>
              </a:rPr>
              <a:t> </a:t>
            </a:r>
            <a:r>
              <a:rPr sz="2000" spc="720" dirty="0">
                <a:latin typeface="Cambria Math"/>
                <a:cs typeface="Cambria Math"/>
              </a:rPr>
              <a:t>'</a:t>
            </a:r>
            <a:r>
              <a:rPr sz="2000" spc="75" dirty="0">
                <a:latin typeface="Cambria Math"/>
                <a:cs typeface="Cambria Math"/>
              </a:rPr>
              <a:t> </a:t>
            </a:r>
            <a:r>
              <a:rPr sz="2000" spc="-270" dirty="0">
                <a:latin typeface="Cambria Math"/>
                <a:cs typeface="Cambria Math"/>
              </a:rPr>
              <a:t>(</a:t>
            </a:r>
            <a:r>
              <a:rPr sz="2000" spc="15" dirty="0">
                <a:latin typeface="Cambria Math"/>
                <a:cs typeface="Cambria Math"/>
              </a:rPr>
              <a:t> </a:t>
            </a:r>
            <a:r>
              <a:rPr sz="2000" spc="-135" dirty="0">
                <a:latin typeface="Cambria Math"/>
                <a:cs typeface="Cambria Math"/>
              </a:rPr>
              <a:t>234-</a:t>
            </a:r>
            <a:r>
              <a:rPr sz="2000" spc="-25" dirty="0">
                <a:latin typeface="Cambria Math"/>
                <a:cs typeface="Cambria Math"/>
              </a:rPr>
              <a:t>53</a:t>
            </a:r>
            <a:r>
              <a:rPr sz="2250" spc="-37" baseline="29629" dirty="0">
                <a:latin typeface="Cambria Math"/>
                <a:cs typeface="Cambria Math"/>
              </a:rPr>
              <a:t>#</a:t>
            </a:r>
            <a:r>
              <a:rPr sz="2250" baseline="29629" dirty="0">
                <a:latin typeface="Cambria Math"/>
                <a:cs typeface="Cambria Math"/>
              </a:rPr>
              <a:t>	</a:t>
            </a:r>
            <a:r>
              <a:rPr sz="2000" spc="-270" dirty="0">
                <a:latin typeface="Cambria Math"/>
                <a:cs typeface="Cambria Math"/>
              </a:rPr>
              <a:t>(</a:t>
            </a:r>
            <a:r>
              <a:rPr sz="2000" dirty="0">
                <a:latin typeface="Cambria Math"/>
                <a:cs typeface="Cambria Math"/>
              </a:rPr>
              <a:t> </a:t>
            </a:r>
            <a:r>
              <a:rPr sz="2000" spc="-10" dirty="0">
                <a:latin typeface="Cambria Math"/>
                <a:cs typeface="Cambria Math"/>
              </a:rPr>
              <a:t>)*++,+</a:t>
            </a:r>
            <a:r>
              <a:rPr sz="2250" spc="-15" baseline="29629" dirty="0">
                <a:latin typeface="Cambria Math"/>
                <a:cs typeface="Cambria Math"/>
              </a:rPr>
              <a:t>#</a:t>
            </a:r>
            <a:endParaRPr sz="2250" baseline="29629">
              <a:latin typeface="Cambria Math"/>
              <a:cs typeface="Cambria Math"/>
            </a:endParaRPr>
          </a:p>
          <a:p>
            <a:pPr marL="393065" indent="-342265">
              <a:lnSpc>
                <a:spcPct val="100000"/>
              </a:lnSpc>
              <a:spcBef>
                <a:spcPts val="290"/>
              </a:spcBef>
              <a:buFont typeface="Arial"/>
              <a:buChar char="•"/>
              <a:tabLst>
                <a:tab pos="393065" algn="l"/>
                <a:tab pos="393700" algn="l"/>
              </a:tabLst>
            </a:pPr>
            <a:r>
              <a:rPr sz="2000" spc="-10" dirty="0">
                <a:latin typeface="Times New Roman"/>
                <a:cs typeface="Times New Roman"/>
              </a:rPr>
              <a:t>Sesgos: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437623" y="1455420"/>
            <a:ext cx="50736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spc="855" baseline="11111" dirty="0">
                <a:latin typeface="Cambria Math"/>
                <a:cs typeface="Cambria Math"/>
              </a:rPr>
              <a:t>!</a:t>
            </a:r>
            <a:r>
              <a:rPr sz="1500" spc="570" dirty="0">
                <a:latin typeface="Cambria Math"/>
                <a:cs typeface="Cambria Math"/>
              </a:rPr>
              <a:t>!"</a:t>
            </a:r>
            <a:endParaRPr sz="150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889552" y="1596644"/>
            <a:ext cx="1238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105" dirty="0">
                <a:latin typeface="Cambria Math"/>
                <a:cs typeface="Cambria Math"/>
              </a:rPr>
              <a:t>4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041226" y="1481007"/>
            <a:ext cx="717550" cy="235585"/>
          </a:xfrm>
          <a:custGeom>
            <a:avLst/>
            <a:gdLst/>
            <a:ahLst/>
            <a:cxnLst/>
            <a:rect l="l" t="t" r="r" b="b"/>
            <a:pathLst>
              <a:path w="717550" h="235585">
                <a:moveTo>
                  <a:pt x="642072" y="0"/>
                </a:moveTo>
                <a:lnTo>
                  <a:pt x="638723" y="9549"/>
                </a:lnTo>
                <a:lnTo>
                  <a:pt x="652343" y="15459"/>
                </a:lnTo>
                <a:lnTo>
                  <a:pt x="664055" y="23641"/>
                </a:lnTo>
                <a:lnTo>
                  <a:pt x="687837" y="61565"/>
                </a:lnTo>
                <a:lnTo>
                  <a:pt x="695651" y="116457"/>
                </a:lnTo>
                <a:lnTo>
                  <a:pt x="694779" y="137208"/>
                </a:lnTo>
                <a:lnTo>
                  <a:pt x="681697" y="188019"/>
                </a:lnTo>
                <a:lnTo>
                  <a:pt x="652501" y="219784"/>
                </a:lnTo>
                <a:lnTo>
                  <a:pt x="639095" y="225722"/>
                </a:lnTo>
                <a:lnTo>
                  <a:pt x="642072" y="235272"/>
                </a:lnTo>
                <a:lnTo>
                  <a:pt x="687023" y="208564"/>
                </a:lnTo>
                <a:lnTo>
                  <a:pt x="712269" y="159261"/>
                </a:lnTo>
                <a:lnTo>
                  <a:pt x="717106" y="117698"/>
                </a:lnTo>
                <a:lnTo>
                  <a:pt x="715893" y="96129"/>
                </a:lnTo>
                <a:lnTo>
                  <a:pt x="706189" y="57899"/>
                </a:lnTo>
                <a:lnTo>
                  <a:pt x="674086" y="15083"/>
                </a:lnTo>
                <a:lnTo>
                  <a:pt x="659130" y="6158"/>
                </a:lnTo>
                <a:lnTo>
                  <a:pt x="642072" y="0"/>
                </a:lnTo>
                <a:close/>
              </a:path>
              <a:path w="717550" h="235585">
                <a:moveTo>
                  <a:pt x="75034" y="0"/>
                </a:moveTo>
                <a:lnTo>
                  <a:pt x="30164" y="26776"/>
                </a:lnTo>
                <a:lnTo>
                  <a:pt x="4852" y="76196"/>
                </a:lnTo>
                <a:lnTo>
                  <a:pt x="0" y="117698"/>
                </a:lnTo>
                <a:lnTo>
                  <a:pt x="1209" y="139313"/>
                </a:lnTo>
                <a:lnTo>
                  <a:pt x="10882" y="177543"/>
                </a:lnTo>
                <a:lnTo>
                  <a:pt x="42942" y="220219"/>
                </a:lnTo>
                <a:lnTo>
                  <a:pt x="75034" y="235272"/>
                </a:lnTo>
                <a:lnTo>
                  <a:pt x="78009" y="225722"/>
                </a:lnTo>
                <a:lnTo>
                  <a:pt x="64603" y="219784"/>
                </a:lnTo>
                <a:lnTo>
                  <a:pt x="53034" y="211521"/>
                </a:lnTo>
                <a:lnTo>
                  <a:pt x="29303" y="172989"/>
                </a:lnTo>
                <a:lnTo>
                  <a:pt x="21455" y="116457"/>
                </a:lnTo>
                <a:lnTo>
                  <a:pt x="22327" y="96385"/>
                </a:lnTo>
                <a:lnTo>
                  <a:pt x="35407" y="46818"/>
                </a:lnTo>
                <a:lnTo>
                  <a:pt x="64813" y="15459"/>
                </a:lnTo>
                <a:lnTo>
                  <a:pt x="78381" y="9549"/>
                </a:lnTo>
                <a:lnTo>
                  <a:pt x="750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5526074" y="1596644"/>
            <a:ext cx="1238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105" dirty="0">
                <a:latin typeface="Cambria Math"/>
                <a:cs typeface="Cambria Math"/>
              </a:rPr>
              <a:t>4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77748" y="1481007"/>
            <a:ext cx="272415" cy="235585"/>
          </a:xfrm>
          <a:custGeom>
            <a:avLst/>
            <a:gdLst/>
            <a:ahLst/>
            <a:cxnLst/>
            <a:rect l="l" t="t" r="r" b="b"/>
            <a:pathLst>
              <a:path w="272414" h="235585">
                <a:moveTo>
                  <a:pt x="197382" y="0"/>
                </a:moveTo>
                <a:lnTo>
                  <a:pt x="194033" y="9549"/>
                </a:lnTo>
                <a:lnTo>
                  <a:pt x="207652" y="15459"/>
                </a:lnTo>
                <a:lnTo>
                  <a:pt x="219365" y="23641"/>
                </a:lnTo>
                <a:lnTo>
                  <a:pt x="243147" y="61565"/>
                </a:lnTo>
                <a:lnTo>
                  <a:pt x="250960" y="116457"/>
                </a:lnTo>
                <a:lnTo>
                  <a:pt x="250088" y="137208"/>
                </a:lnTo>
                <a:lnTo>
                  <a:pt x="237007" y="188019"/>
                </a:lnTo>
                <a:lnTo>
                  <a:pt x="207811" y="219784"/>
                </a:lnTo>
                <a:lnTo>
                  <a:pt x="194405" y="225722"/>
                </a:lnTo>
                <a:lnTo>
                  <a:pt x="197382" y="235272"/>
                </a:lnTo>
                <a:lnTo>
                  <a:pt x="242332" y="208564"/>
                </a:lnTo>
                <a:lnTo>
                  <a:pt x="267579" y="159261"/>
                </a:lnTo>
                <a:lnTo>
                  <a:pt x="272416" y="117698"/>
                </a:lnTo>
                <a:lnTo>
                  <a:pt x="271203" y="96129"/>
                </a:lnTo>
                <a:lnTo>
                  <a:pt x="261498" y="57899"/>
                </a:lnTo>
                <a:lnTo>
                  <a:pt x="229395" y="15083"/>
                </a:lnTo>
                <a:lnTo>
                  <a:pt x="214439" y="6158"/>
                </a:lnTo>
                <a:lnTo>
                  <a:pt x="197382" y="0"/>
                </a:lnTo>
                <a:close/>
              </a:path>
              <a:path w="272414" h="235585">
                <a:moveTo>
                  <a:pt x="75034" y="0"/>
                </a:moveTo>
                <a:lnTo>
                  <a:pt x="30164" y="26776"/>
                </a:lnTo>
                <a:lnTo>
                  <a:pt x="4852" y="76196"/>
                </a:lnTo>
                <a:lnTo>
                  <a:pt x="0" y="117698"/>
                </a:lnTo>
                <a:lnTo>
                  <a:pt x="1209" y="139313"/>
                </a:lnTo>
                <a:lnTo>
                  <a:pt x="10882" y="177543"/>
                </a:lnTo>
                <a:lnTo>
                  <a:pt x="42942" y="220219"/>
                </a:lnTo>
                <a:lnTo>
                  <a:pt x="75034" y="235272"/>
                </a:lnTo>
                <a:lnTo>
                  <a:pt x="78009" y="225722"/>
                </a:lnTo>
                <a:lnTo>
                  <a:pt x="64603" y="219784"/>
                </a:lnTo>
                <a:lnTo>
                  <a:pt x="53035" y="211521"/>
                </a:lnTo>
                <a:lnTo>
                  <a:pt x="29304" y="172989"/>
                </a:lnTo>
                <a:lnTo>
                  <a:pt x="21455" y="116457"/>
                </a:lnTo>
                <a:lnTo>
                  <a:pt x="22327" y="96385"/>
                </a:lnTo>
                <a:lnTo>
                  <a:pt x="35408" y="46818"/>
                </a:lnTo>
                <a:lnTo>
                  <a:pt x="64813" y="15459"/>
                </a:lnTo>
                <a:lnTo>
                  <a:pt x="78381" y="9549"/>
                </a:lnTo>
                <a:lnTo>
                  <a:pt x="750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7360780" y="1525015"/>
            <a:ext cx="3143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500" spc="280" dirty="0">
                <a:latin typeface="Cambria Math"/>
                <a:cs typeface="Cambria Math"/>
              </a:rPr>
              <a:t>"</a:t>
            </a:r>
            <a:r>
              <a:rPr sz="1800" spc="419" baseline="-13888" dirty="0">
                <a:latin typeface="Cambria Math"/>
                <a:cs typeface="Cambria Math"/>
              </a:rPr>
              <a:t>4</a:t>
            </a:r>
            <a:endParaRPr sz="1800" baseline="-13888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308994" y="2809240"/>
            <a:ext cx="28702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300" i="1" spc="25" dirty="0">
                <a:latin typeface="Cambria Math"/>
                <a:cs typeface="Cambria Math"/>
              </a:rPr>
              <a:t>*</a:t>
            </a:r>
            <a:r>
              <a:rPr sz="1650" spc="37" baseline="-12626" dirty="0">
                <a:latin typeface="Cambria Math"/>
                <a:cs typeface="Cambria Math"/>
              </a:rPr>
              <a:t>%</a:t>
            </a:r>
            <a:endParaRPr sz="1650" baseline="-12626">
              <a:latin typeface="Cambria Math"/>
              <a:cs typeface="Cambria Math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15218" y="2693923"/>
            <a:ext cx="768921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0365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80365" algn="l"/>
                <a:tab pos="381000" algn="l"/>
                <a:tab pos="1307465" algn="l"/>
              </a:tabLst>
            </a:pPr>
            <a:r>
              <a:rPr sz="1800" spc="-10" dirty="0">
                <a:latin typeface="Cambria Math"/>
                <a:cs typeface="Cambria Math"/>
              </a:rPr>
              <a:t>DEFG#E</a:t>
            </a:r>
            <a:r>
              <a:rPr sz="1950" i="1" spc="-15" baseline="29914" dirty="0">
                <a:latin typeface="Cambria Math"/>
                <a:cs typeface="Cambria Math"/>
              </a:rPr>
              <a:t>"</a:t>
            </a:r>
            <a:r>
              <a:rPr sz="1950" i="1" baseline="29914" dirty="0">
                <a:latin typeface="Cambria Math"/>
                <a:cs typeface="Cambria Math"/>
              </a:rPr>
              <a:t>	</a:t>
            </a:r>
            <a:r>
              <a:rPr sz="1800" dirty="0">
                <a:latin typeface="Cambria Math"/>
                <a:cs typeface="Cambria Math"/>
              </a:rPr>
              <a:t>−</a:t>
            </a:r>
            <a:r>
              <a:rPr sz="1800" spc="-10" dirty="0">
                <a:latin typeface="Cambria Math"/>
                <a:cs typeface="Cambria Math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entrada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conexión (entrada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 red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salida </a:t>
            </a:r>
            <a:r>
              <a:rPr sz="1800" spc="-10" dirty="0">
                <a:latin typeface="Times New Roman"/>
                <a:cs typeface="Times New Roman"/>
              </a:rPr>
              <a:t>anterior)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888708" y="3897376"/>
            <a:ext cx="29146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300" i="1" spc="320" dirty="0">
                <a:latin typeface="Cambria Math"/>
                <a:cs typeface="Cambria Math"/>
              </a:rPr>
              <a:t>*</a:t>
            </a:r>
            <a:r>
              <a:rPr sz="1650" spc="480" baseline="-15151" dirty="0">
                <a:latin typeface="Cambria Math"/>
                <a:cs typeface="Cambria Math"/>
              </a:rPr>
              <a:t>"</a:t>
            </a:r>
            <a:endParaRPr sz="1650" baseline="-15151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175666" y="3782059"/>
            <a:ext cx="146621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045210" algn="l"/>
              </a:tabLst>
            </a:pPr>
            <a:r>
              <a:rPr sz="1800" spc="-60" dirty="0">
                <a:latin typeface="Cambria Math"/>
                <a:cs typeface="Cambria Math"/>
              </a:rPr>
              <a:t>&lt;$==&gt;=</a:t>
            </a:r>
            <a:r>
              <a:rPr sz="1950" i="1" spc="-89" baseline="29914" dirty="0">
                <a:latin typeface="Cambria Math"/>
                <a:cs typeface="Cambria Math"/>
              </a:rPr>
              <a:t>"</a:t>
            </a:r>
            <a:r>
              <a:rPr sz="1950" i="1" baseline="29914" dirty="0">
                <a:latin typeface="Cambria Math"/>
                <a:cs typeface="Cambria Math"/>
              </a:rPr>
              <a:t>	</a:t>
            </a:r>
            <a:r>
              <a:rPr sz="1800" dirty="0">
                <a:latin typeface="Cambria Math"/>
                <a:cs typeface="Cambria Math"/>
              </a:rPr>
              <a:t>=</a:t>
            </a:r>
            <a:r>
              <a:rPr sz="1800" spc="95" dirty="0">
                <a:latin typeface="Cambria Math"/>
                <a:cs typeface="Cambria Math"/>
              </a:rPr>
              <a:t> </a:t>
            </a:r>
            <a:r>
              <a:rPr sz="1800" spc="-50" dirty="0">
                <a:latin typeface="Cambria Math"/>
                <a:cs typeface="Cambria Math"/>
              </a:rPr>
              <a:t>H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370478" y="3524250"/>
            <a:ext cx="51435" cy="275590"/>
          </a:xfrm>
          <a:custGeom>
            <a:avLst/>
            <a:gdLst/>
            <a:ahLst/>
            <a:cxnLst/>
            <a:rect l="l" t="t" r="r" b="b"/>
            <a:pathLst>
              <a:path w="51435" h="275589">
                <a:moveTo>
                  <a:pt x="50901" y="0"/>
                </a:moveTo>
                <a:lnTo>
                  <a:pt x="0" y="0"/>
                </a:lnTo>
                <a:lnTo>
                  <a:pt x="0" y="8890"/>
                </a:lnTo>
                <a:lnTo>
                  <a:pt x="30137" y="8890"/>
                </a:lnTo>
                <a:lnTo>
                  <a:pt x="30137" y="266700"/>
                </a:lnTo>
                <a:lnTo>
                  <a:pt x="0" y="266700"/>
                </a:lnTo>
                <a:lnTo>
                  <a:pt x="0" y="275590"/>
                </a:lnTo>
                <a:lnTo>
                  <a:pt x="50901" y="275590"/>
                </a:lnTo>
                <a:lnTo>
                  <a:pt x="50901" y="266700"/>
                </a:lnTo>
                <a:lnTo>
                  <a:pt x="50901" y="8890"/>
                </a:lnTo>
                <a:lnTo>
                  <a:pt x="509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834398" y="3524250"/>
            <a:ext cx="51435" cy="275590"/>
          </a:xfrm>
          <a:custGeom>
            <a:avLst/>
            <a:gdLst/>
            <a:ahLst/>
            <a:cxnLst/>
            <a:rect l="l" t="t" r="r" b="b"/>
            <a:pathLst>
              <a:path w="51435" h="275589">
                <a:moveTo>
                  <a:pt x="50888" y="0"/>
                </a:moveTo>
                <a:lnTo>
                  <a:pt x="0" y="0"/>
                </a:lnTo>
                <a:lnTo>
                  <a:pt x="0" y="8890"/>
                </a:lnTo>
                <a:lnTo>
                  <a:pt x="0" y="266700"/>
                </a:lnTo>
                <a:lnTo>
                  <a:pt x="0" y="275590"/>
                </a:lnTo>
                <a:lnTo>
                  <a:pt x="50888" y="275590"/>
                </a:lnTo>
                <a:lnTo>
                  <a:pt x="50888" y="266700"/>
                </a:lnTo>
                <a:lnTo>
                  <a:pt x="20751" y="266700"/>
                </a:lnTo>
                <a:lnTo>
                  <a:pt x="20751" y="8890"/>
                </a:lnTo>
                <a:lnTo>
                  <a:pt x="50888" y="8890"/>
                </a:lnTo>
                <a:lnTo>
                  <a:pt x="508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3071267" y="3601720"/>
            <a:ext cx="178943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100"/>
              </a:spcBef>
              <a:tabLst>
                <a:tab pos="897255" algn="l"/>
                <a:tab pos="1522730" algn="l"/>
              </a:tabLst>
            </a:pPr>
            <a:r>
              <a:rPr sz="1300" i="1" spc="320" dirty="0">
                <a:latin typeface="Cambria Math"/>
                <a:cs typeface="Cambria Math"/>
              </a:rPr>
              <a:t>*</a:t>
            </a:r>
            <a:r>
              <a:rPr sz="1650" spc="480" baseline="-12626" dirty="0">
                <a:latin typeface="Cambria Math"/>
                <a:cs typeface="Cambria Math"/>
              </a:rPr>
              <a:t>"</a:t>
            </a:r>
            <a:r>
              <a:rPr sz="1650" baseline="-12626" dirty="0">
                <a:latin typeface="Cambria Math"/>
                <a:cs typeface="Cambria Math"/>
              </a:rPr>
              <a:t>	</a:t>
            </a:r>
            <a:r>
              <a:rPr sz="1300" i="1" spc="320" dirty="0">
                <a:latin typeface="Cambria Math"/>
                <a:cs typeface="Cambria Math"/>
              </a:rPr>
              <a:t>*</a:t>
            </a:r>
            <a:r>
              <a:rPr sz="1650" spc="480" baseline="-12626" dirty="0">
                <a:latin typeface="Cambria Math"/>
                <a:cs typeface="Cambria Math"/>
              </a:rPr>
              <a:t>"</a:t>
            </a:r>
            <a:r>
              <a:rPr sz="1650" baseline="-12626" dirty="0">
                <a:latin typeface="Cambria Math"/>
                <a:cs typeface="Cambria Math"/>
              </a:rPr>
              <a:t>	</a:t>
            </a:r>
            <a:r>
              <a:rPr sz="1300" i="1" spc="320" dirty="0">
                <a:latin typeface="Cambria Math"/>
                <a:cs typeface="Cambria Math"/>
              </a:rPr>
              <a:t>*</a:t>
            </a:r>
            <a:r>
              <a:rPr sz="1650" spc="480" baseline="-12626" dirty="0">
                <a:latin typeface="Cambria Math"/>
                <a:cs typeface="Cambria Math"/>
              </a:rPr>
              <a:t>"</a:t>
            </a:r>
            <a:endParaRPr sz="1650" baseline="-12626">
              <a:latin typeface="Cambria Math"/>
              <a:cs typeface="Cambria Math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559712" y="3486404"/>
            <a:ext cx="24117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937260" algn="l"/>
                <a:tab pos="1690370" algn="l"/>
              </a:tabLst>
            </a:pPr>
            <a:r>
              <a:rPr sz="1800" spc="160" dirty="0">
                <a:latin typeface="Cambria Math"/>
                <a:cs typeface="Cambria Math"/>
              </a:rPr>
              <a:t>?′</a:t>
            </a:r>
            <a:r>
              <a:rPr sz="1800" spc="245" dirty="0">
                <a:latin typeface="Cambria Math"/>
                <a:cs typeface="Cambria Math"/>
              </a:rPr>
              <a:t> </a:t>
            </a:r>
            <a:r>
              <a:rPr sz="1800" spc="-25" dirty="0">
                <a:latin typeface="Cambria Math"/>
                <a:cs typeface="Cambria Math"/>
              </a:rPr>
              <a:t>+A</a:t>
            </a:r>
            <a:r>
              <a:rPr sz="1950" i="1" spc="-37" baseline="29914" dirty="0">
                <a:latin typeface="Cambria Math"/>
                <a:cs typeface="Cambria Math"/>
              </a:rPr>
              <a:t>"</a:t>
            </a:r>
            <a:r>
              <a:rPr sz="1950" i="1" baseline="29914" dirty="0">
                <a:latin typeface="Cambria Math"/>
                <a:cs typeface="Cambria Math"/>
              </a:rPr>
              <a:t>	</a:t>
            </a:r>
            <a:r>
              <a:rPr sz="1800" spc="-595" dirty="0">
                <a:latin typeface="Cambria Math"/>
                <a:cs typeface="Cambria Math"/>
              </a:rPr>
              <a:t>B</a:t>
            </a:r>
            <a:r>
              <a:rPr sz="1800" spc="5" dirty="0">
                <a:latin typeface="Cambria Math"/>
                <a:cs typeface="Cambria Math"/>
              </a:rPr>
              <a:t> </a:t>
            </a:r>
            <a:r>
              <a:rPr sz="1800" spc="100" dirty="0">
                <a:latin typeface="Cambria Math"/>
                <a:cs typeface="Cambria Math"/>
              </a:rPr>
              <a:t>("#</a:t>
            </a:r>
            <a:r>
              <a:rPr sz="1950" i="1" spc="150" baseline="29914" dirty="0">
                <a:latin typeface="Cambria Math"/>
                <a:cs typeface="Cambria Math"/>
              </a:rPr>
              <a:t>"</a:t>
            </a:r>
            <a:r>
              <a:rPr sz="1950" i="1" baseline="29914" dirty="0">
                <a:latin typeface="Cambria Math"/>
                <a:cs typeface="Cambria Math"/>
              </a:rPr>
              <a:t>	</a:t>
            </a:r>
            <a:r>
              <a:rPr sz="1800" dirty="0">
                <a:latin typeface="Cambria Math"/>
                <a:cs typeface="Cambria Math"/>
              </a:rPr>
              <a:t>−</a:t>
            </a:r>
            <a:r>
              <a:rPr sz="1800" spc="5" dirty="0">
                <a:latin typeface="Cambria Math"/>
                <a:cs typeface="Cambria Math"/>
              </a:rPr>
              <a:t> </a:t>
            </a:r>
            <a:r>
              <a:rPr sz="1800" spc="300" dirty="0">
                <a:latin typeface="Cambria Math"/>
                <a:cs typeface="Cambria Math"/>
              </a:rPr>
              <a:t>"</a:t>
            </a:r>
            <a:r>
              <a:rPr sz="1950" i="1" spc="450" baseline="29914" dirty="0">
                <a:latin typeface="Cambria Math"/>
                <a:cs typeface="Cambria Math"/>
              </a:rPr>
              <a:t>"</a:t>
            </a:r>
            <a:r>
              <a:rPr sz="1950" i="1" spc="277" baseline="29914" dirty="0">
                <a:latin typeface="Cambria Math"/>
                <a:cs typeface="Cambria Math"/>
              </a:rPr>
              <a:t>  </a:t>
            </a:r>
            <a:r>
              <a:rPr sz="1800" spc="-50" dirty="0">
                <a:latin typeface="Cambria Math"/>
                <a:cs typeface="Cambria Math"/>
              </a:rPr>
              <a:t>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721124" y="3486404"/>
            <a:ext cx="2707005" cy="7753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2865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Cambria Math"/>
                <a:cs typeface="Cambria Math"/>
              </a:rPr>
              <a:t>,</a:t>
            </a:r>
            <a:r>
              <a:rPr sz="1800" spc="-95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si N</a:t>
            </a:r>
            <a:r>
              <a:rPr sz="1950" i="1" baseline="-14957" dirty="0">
                <a:latin typeface="Cambria Math"/>
                <a:cs typeface="Cambria Math"/>
              </a:rPr>
              <a:t>1</a:t>
            </a:r>
            <a:r>
              <a:rPr sz="1950" i="1" spc="300" baseline="-14957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es</a:t>
            </a:r>
            <a:r>
              <a:rPr sz="1800" spc="5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neurona de </a:t>
            </a:r>
            <a:r>
              <a:rPr sz="1800" spc="-10" dirty="0">
                <a:latin typeface="Cambria Math"/>
                <a:cs typeface="Cambria Math"/>
              </a:rPr>
              <a:t>salida</a:t>
            </a:r>
            <a:endParaRPr sz="180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1585"/>
              </a:spcBef>
            </a:pPr>
            <a:r>
              <a:rPr sz="1800" dirty="0">
                <a:latin typeface="Cambria Math"/>
                <a:cs typeface="Cambria Math"/>
              </a:rPr>
              <a:t>,</a:t>
            </a:r>
            <a:r>
              <a:rPr sz="1800" spc="-110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en</a:t>
            </a:r>
            <a:r>
              <a:rPr sz="1800" spc="-30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otro</a:t>
            </a:r>
            <a:r>
              <a:rPr sz="1800" spc="-20" dirty="0">
                <a:latin typeface="Cambria Math"/>
                <a:cs typeface="Cambria Math"/>
              </a:rPr>
              <a:t> caso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376891" y="4000500"/>
            <a:ext cx="51435" cy="275590"/>
          </a:xfrm>
          <a:custGeom>
            <a:avLst/>
            <a:gdLst/>
            <a:ahLst/>
            <a:cxnLst/>
            <a:rect l="l" t="t" r="r" b="b"/>
            <a:pathLst>
              <a:path w="51435" h="275589">
                <a:moveTo>
                  <a:pt x="50901" y="0"/>
                </a:moveTo>
                <a:lnTo>
                  <a:pt x="0" y="0"/>
                </a:lnTo>
                <a:lnTo>
                  <a:pt x="0" y="8890"/>
                </a:lnTo>
                <a:lnTo>
                  <a:pt x="30137" y="8890"/>
                </a:lnTo>
                <a:lnTo>
                  <a:pt x="30137" y="266700"/>
                </a:lnTo>
                <a:lnTo>
                  <a:pt x="0" y="266700"/>
                </a:lnTo>
                <a:lnTo>
                  <a:pt x="0" y="275590"/>
                </a:lnTo>
                <a:lnTo>
                  <a:pt x="50901" y="275590"/>
                </a:lnTo>
                <a:lnTo>
                  <a:pt x="50901" y="266700"/>
                </a:lnTo>
                <a:lnTo>
                  <a:pt x="50901" y="8890"/>
                </a:lnTo>
                <a:lnTo>
                  <a:pt x="509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840812" y="4000500"/>
            <a:ext cx="51435" cy="275590"/>
          </a:xfrm>
          <a:custGeom>
            <a:avLst/>
            <a:gdLst/>
            <a:ahLst/>
            <a:cxnLst/>
            <a:rect l="l" t="t" r="r" b="b"/>
            <a:pathLst>
              <a:path w="51435" h="275589">
                <a:moveTo>
                  <a:pt x="50888" y="0"/>
                </a:moveTo>
                <a:lnTo>
                  <a:pt x="0" y="0"/>
                </a:lnTo>
                <a:lnTo>
                  <a:pt x="0" y="8890"/>
                </a:lnTo>
                <a:lnTo>
                  <a:pt x="0" y="266700"/>
                </a:lnTo>
                <a:lnTo>
                  <a:pt x="0" y="275590"/>
                </a:lnTo>
                <a:lnTo>
                  <a:pt x="50888" y="275590"/>
                </a:lnTo>
                <a:lnTo>
                  <a:pt x="50888" y="266700"/>
                </a:lnTo>
                <a:lnTo>
                  <a:pt x="20751" y="266700"/>
                </a:lnTo>
                <a:lnTo>
                  <a:pt x="20751" y="8890"/>
                </a:lnTo>
                <a:lnTo>
                  <a:pt x="50888" y="8890"/>
                </a:lnTo>
                <a:lnTo>
                  <a:pt x="508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3103082" y="4077208"/>
            <a:ext cx="29146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300" i="1" spc="320" dirty="0">
                <a:latin typeface="Cambria Math"/>
                <a:cs typeface="Cambria Math"/>
              </a:rPr>
              <a:t>*</a:t>
            </a:r>
            <a:r>
              <a:rPr sz="1650" spc="480" baseline="-15151" dirty="0">
                <a:latin typeface="Cambria Math"/>
                <a:cs typeface="Cambria Math"/>
              </a:rPr>
              <a:t>"</a:t>
            </a:r>
            <a:endParaRPr sz="1650" baseline="-15151">
              <a:latin typeface="Cambria Math"/>
              <a:cs typeface="Cambria Math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552727" y="3961892"/>
            <a:ext cx="14084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951230" algn="l"/>
              </a:tabLst>
            </a:pPr>
            <a:r>
              <a:rPr sz="1800" spc="50" dirty="0">
                <a:latin typeface="Cambria Math"/>
                <a:cs typeface="Cambria Math"/>
              </a:rPr>
              <a:t>?</a:t>
            </a:r>
            <a:r>
              <a:rPr sz="1950" i="1" spc="75" baseline="27777" dirty="0">
                <a:latin typeface="Cambria Math"/>
                <a:cs typeface="Cambria Math"/>
              </a:rPr>
              <a:t>2</a:t>
            </a:r>
            <a:r>
              <a:rPr sz="1950" i="1" spc="637" baseline="27777" dirty="0">
                <a:latin typeface="Cambria Math"/>
                <a:cs typeface="Cambria Math"/>
              </a:rPr>
              <a:t> </a:t>
            </a:r>
            <a:r>
              <a:rPr sz="1800" spc="-25" dirty="0">
                <a:latin typeface="Cambria Math"/>
                <a:cs typeface="Cambria Math"/>
              </a:rPr>
              <a:t>+A</a:t>
            </a:r>
            <a:r>
              <a:rPr sz="1950" i="1" spc="-37" baseline="29914" dirty="0">
                <a:latin typeface="Cambria Math"/>
                <a:cs typeface="Cambria Math"/>
              </a:rPr>
              <a:t>"</a:t>
            </a:r>
            <a:r>
              <a:rPr sz="1950" i="1" baseline="29914" dirty="0">
                <a:latin typeface="Cambria Math"/>
                <a:cs typeface="Cambria Math"/>
              </a:rPr>
              <a:t>	</a:t>
            </a:r>
            <a:r>
              <a:rPr sz="1800" spc="-595" dirty="0">
                <a:latin typeface="Cambria Math"/>
                <a:cs typeface="Cambria Math"/>
              </a:rPr>
              <a:t>B</a:t>
            </a:r>
            <a:r>
              <a:rPr sz="1800" spc="5" dirty="0">
                <a:latin typeface="Cambria Math"/>
                <a:cs typeface="Cambria Math"/>
              </a:rPr>
              <a:t> </a:t>
            </a:r>
            <a:r>
              <a:rPr sz="1800" spc="1905" dirty="0">
                <a:latin typeface="Cambria Math"/>
                <a:cs typeface="Cambria Math"/>
              </a:rPr>
              <a:t>'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910231" y="4214367"/>
            <a:ext cx="34861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-25" dirty="0">
                <a:latin typeface="Cambria Math"/>
                <a:cs typeface="Cambria Math"/>
              </a:rPr>
              <a:t>+#$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910231" y="3793744"/>
            <a:ext cx="10541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254" dirty="0">
                <a:latin typeface="Cambria Math"/>
                <a:cs typeface="Cambria Math"/>
              </a:rPr>
              <a:t>!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384064" y="4077208"/>
            <a:ext cx="25844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300" i="1" spc="210" dirty="0">
                <a:latin typeface="Cambria Math"/>
                <a:cs typeface="Cambria Math"/>
              </a:rPr>
              <a:t>,</a:t>
            </a:r>
            <a:r>
              <a:rPr sz="1650" spc="315" baseline="-15151" dirty="0">
                <a:latin typeface="Cambria Math"/>
                <a:cs typeface="Cambria Math"/>
              </a:rPr>
              <a:t>#</a:t>
            </a:r>
            <a:endParaRPr sz="1650" baseline="-15151">
              <a:latin typeface="Cambria Math"/>
              <a:cs typeface="Cambria Math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246906" y="3961892"/>
            <a:ext cx="13500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Cambria Math"/>
                <a:cs typeface="Cambria Math"/>
              </a:rPr>
              <a:t>3</a:t>
            </a:r>
            <a:r>
              <a:rPr sz="1950" i="1" baseline="-14957" dirty="0">
                <a:latin typeface="Cambria Math"/>
                <a:cs typeface="Cambria Math"/>
              </a:rPr>
              <a:t>+</a:t>
            </a:r>
            <a:r>
              <a:rPr sz="1950" i="1" spc="405" baseline="-14957" dirty="0">
                <a:latin typeface="Cambria Math"/>
                <a:cs typeface="Cambria Math"/>
              </a:rPr>
              <a:t> </a:t>
            </a:r>
            <a:r>
              <a:rPr sz="1800" spc="-595" dirty="0">
                <a:latin typeface="Cambria Math"/>
                <a:cs typeface="Cambria Math"/>
              </a:rPr>
              <a:t>B</a:t>
            </a:r>
            <a:r>
              <a:rPr sz="1800" spc="40" dirty="0">
                <a:latin typeface="Cambria Math"/>
                <a:cs typeface="Cambria Math"/>
              </a:rPr>
              <a:t> </a:t>
            </a:r>
            <a:r>
              <a:rPr sz="1800" spc="-200" dirty="0">
                <a:latin typeface="Cambria Math"/>
                <a:cs typeface="Cambria Math"/>
              </a:rPr>
              <a:t>&lt;$==&gt;=</a:t>
            </a:r>
            <a:r>
              <a:rPr sz="1950" i="1" spc="-300" baseline="29914" dirty="0">
                <a:latin typeface="Cambria Math"/>
                <a:cs typeface="Cambria Math"/>
              </a:rPr>
              <a:t>"</a:t>
            </a:r>
            <a:endParaRPr sz="1950" baseline="29914">
              <a:latin typeface="Cambria Math"/>
              <a:cs typeface="Cambria Math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358460" y="3181096"/>
            <a:ext cx="29146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300" i="1" spc="320" dirty="0">
                <a:latin typeface="Cambria Math"/>
                <a:cs typeface="Cambria Math"/>
              </a:rPr>
              <a:t>*</a:t>
            </a:r>
            <a:r>
              <a:rPr sz="1650" spc="480" baseline="-12626" dirty="0">
                <a:latin typeface="Cambria Math"/>
                <a:cs typeface="Cambria Math"/>
              </a:rPr>
              <a:t>"</a:t>
            </a:r>
            <a:endParaRPr sz="1650" baseline="-12626">
              <a:latin typeface="Cambria Math"/>
              <a:cs typeface="Cambria Math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15218" y="3065779"/>
            <a:ext cx="6912609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0365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80365" algn="l"/>
                <a:tab pos="381000" algn="l"/>
                <a:tab pos="1362710" algn="l"/>
              </a:tabLst>
            </a:pPr>
            <a:r>
              <a:rPr sz="1800" spc="-75" dirty="0">
                <a:latin typeface="Cambria Math"/>
                <a:cs typeface="Cambria Math"/>
              </a:rPr>
              <a:t>&lt;$==&gt;=</a:t>
            </a:r>
            <a:r>
              <a:rPr sz="1950" i="1" spc="-112" baseline="29914" dirty="0">
                <a:latin typeface="Cambria Math"/>
                <a:cs typeface="Cambria Math"/>
              </a:rPr>
              <a:t>"</a:t>
            </a:r>
            <a:r>
              <a:rPr sz="1950" i="1" baseline="29914" dirty="0">
                <a:latin typeface="Cambria Math"/>
                <a:cs typeface="Cambria Math"/>
              </a:rPr>
              <a:t>	</a:t>
            </a:r>
            <a:r>
              <a:rPr sz="1800" dirty="0">
                <a:latin typeface="Cambria Math"/>
                <a:cs typeface="Cambria Math"/>
              </a:rPr>
              <a:t>−</a:t>
            </a:r>
            <a:r>
              <a:rPr sz="1800" spc="50" dirty="0">
                <a:latin typeface="Cambria Math"/>
                <a:cs typeface="Cambria Math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término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error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destino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 </a:t>
            </a:r>
            <a:r>
              <a:rPr sz="1800" spc="-10" dirty="0">
                <a:latin typeface="Times New Roman"/>
                <a:cs typeface="Times New Roman"/>
              </a:rPr>
              <a:t>conexión: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741140" y="4735576"/>
            <a:ext cx="214630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40715" algn="l"/>
                <a:tab pos="1294130" algn="l"/>
                <a:tab pos="2055495" algn="l"/>
              </a:tabLst>
            </a:pPr>
            <a:r>
              <a:rPr sz="1300" i="1" spc="40" dirty="0">
                <a:latin typeface="Cambria Math"/>
                <a:cs typeface="Cambria Math"/>
              </a:rPr>
              <a:t>$</a:t>
            </a:r>
            <a:r>
              <a:rPr sz="1300" i="1" dirty="0">
                <a:latin typeface="Cambria Math"/>
                <a:cs typeface="Cambria Math"/>
              </a:rPr>
              <a:t>	</a:t>
            </a:r>
            <a:r>
              <a:rPr sz="1950" i="1" spc="104" baseline="2136" dirty="0">
                <a:latin typeface="Cambria Math"/>
                <a:cs typeface="Cambria Math"/>
              </a:rPr>
              <a:t>3</a:t>
            </a:r>
            <a:r>
              <a:rPr sz="1950" i="1" baseline="2136" dirty="0">
                <a:latin typeface="Cambria Math"/>
                <a:cs typeface="Cambria Math"/>
              </a:rPr>
              <a:t>	</a:t>
            </a:r>
            <a:r>
              <a:rPr sz="1300" i="1" spc="40" dirty="0">
                <a:latin typeface="Cambria Math"/>
                <a:cs typeface="Cambria Math"/>
              </a:rPr>
              <a:t>$</a:t>
            </a:r>
            <a:r>
              <a:rPr sz="1300" i="1" dirty="0">
                <a:latin typeface="Cambria Math"/>
                <a:cs typeface="Cambria Math"/>
              </a:rPr>
              <a:t>	</a:t>
            </a:r>
            <a:r>
              <a:rPr sz="1300" i="1" spc="-340" dirty="0">
                <a:latin typeface="Cambria Math"/>
                <a:cs typeface="Cambria Math"/>
              </a:rPr>
              <a:t>&amp;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664755" y="4617211"/>
            <a:ext cx="5475605" cy="299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ct val="100000"/>
              </a:lnSpc>
            </a:pPr>
            <a:r>
              <a:rPr sz="1900" i="1" dirty="0">
                <a:latin typeface="Cambria Math"/>
                <a:cs typeface="Cambria Math"/>
              </a:rPr>
              <a:t>–</a:t>
            </a:r>
            <a:r>
              <a:rPr sz="1900" i="1" spc="-90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ejemplo</a:t>
            </a:r>
            <a:r>
              <a:rPr sz="1800" spc="-20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de</a:t>
            </a:r>
            <a:r>
              <a:rPr sz="1800" spc="-10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entrenamiento</a:t>
            </a:r>
            <a:r>
              <a:rPr sz="1800" spc="-20" dirty="0">
                <a:latin typeface="Cambria Math"/>
                <a:cs typeface="Cambria Math"/>
              </a:rPr>
              <a:t> </a:t>
            </a:r>
            <a:r>
              <a:rPr sz="1800" spc="75" dirty="0">
                <a:latin typeface="Times New Roman"/>
                <a:cs typeface="Times New Roman"/>
              </a:rPr>
              <a:t>((</a:t>
            </a:r>
            <a:r>
              <a:rPr sz="1800" spc="75" dirty="0">
                <a:latin typeface="Cambria Math"/>
                <a:cs typeface="Cambria Math"/>
              </a:rPr>
              <a:t>9</a:t>
            </a:r>
            <a:r>
              <a:rPr sz="1950" i="1" spc="112" baseline="29914" dirty="0">
                <a:latin typeface="Cambria Math"/>
                <a:cs typeface="Cambria Math"/>
              </a:rPr>
              <a:t>"</a:t>
            </a:r>
            <a:r>
              <a:rPr sz="1800" spc="75" dirty="0">
                <a:latin typeface="Cambria Math"/>
                <a:cs typeface="Cambria Math"/>
              </a:rPr>
              <a:t>,</a:t>
            </a:r>
            <a:r>
              <a:rPr sz="1800" spc="-100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…</a:t>
            </a:r>
            <a:r>
              <a:rPr sz="1800" spc="-100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,</a:t>
            </a:r>
            <a:r>
              <a:rPr sz="1800" spc="-100" dirty="0">
                <a:latin typeface="Cambria Math"/>
                <a:cs typeface="Cambria Math"/>
              </a:rPr>
              <a:t> </a:t>
            </a:r>
            <a:r>
              <a:rPr sz="1800" spc="95" dirty="0">
                <a:latin typeface="Cambria Math"/>
                <a:cs typeface="Cambria Math"/>
              </a:rPr>
              <a:t>9</a:t>
            </a:r>
            <a:r>
              <a:rPr sz="1950" i="1" spc="142" baseline="27777" dirty="0">
                <a:latin typeface="Cambria Math"/>
                <a:cs typeface="Cambria Math"/>
              </a:rPr>
              <a:t>"</a:t>
            </a:r>
            <a:r>
              <a:rPr sz="1800" spc="95" dirty="0">
                <a:latin typeface="Cambria Math"/>
                <a:cs typeface="Cambria Math"/>
              </a:rPr>
              <a:t>),</a:t>
            </a:r>
            <a:r>
              <a:rPr sz="1800" spc="-100" dirty="0">
                <a:latin typeface="Cambria Math"/>
                <a:cs typeface="Cambria Math"/>
              </a:rPr>
              <a:t> </a:t>
            </a:r>
            <a:r>
              <a:rPr sz="1800" spc="120" dirty="0">
                <a:latin typeface="Cambria Math"/>
                <a:cs typeface="Cambria Math"/>
              </a:rPr>
              <a:t>("#</a:t>
            </a:r>
            <a:r>
              <a:rPr sz="1950" i="1" spc="179" baseline="29914" dirty="0">
                <a:latin typeface="Cambria Math"/>
                <a:cs typeface="Cambria Math"/>
              </a:rPr>
              <a:t>"</a:t>
            </a:r>
            <a:r>
              <a:rPr sz="1800" spc="120" dirty="0">
                <a:latin typeface="Cambria Math"/>
                <a:cs typeface="Cambria Math"/>
              </a:rPr>
              <a:t>,</a:t>
            </a:r>
            <a:r>
              <a:rPr sz="1800" spc="-95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…</a:t>
            </a:r>
            <a:r>
              <a:rPr sz="1800" spc="-100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,</a:t>
            </a:r>
            <a:r>
              <a:rPr sz="1800" spc="-100" dirty="0">
                <a:latin typeface="Cambria Math"/>
                <a:cs typeface="Cambria Math"/>
              </a:rPr>
              <a:t> </a:t>
            </a:r>
            <a:r>
              <a:rPr sz="1800" spc="100" dirty="0">
                <a:latin typeface="Cambria Math"/>
                <a:cs typeface="Cambria Math"/>
              </a:rPr>
              <a:t>"#</a:t>
            </a:r>
            <a:r>
              <a:rPr sz="1950" i="1" spc="150" baseline="32051" dirty="0">
                <a:latin typeface="Cambria Math"/>
                <a:cs typeface="Cambria Math"/>
              </a:rPr>
              <a:t>"</a:t>
            </a:r>
            <a:r>
              <a:rPr sz="1800" spc="100" dirty="0">
                <a:latin typeface="Cambria Math"/>
                <a:cs typeface="Cambria Math"/>
              </a:rPr>
              <a:t>))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950063" y="4586732"/>
            <a:ext cx="268605" cy="635000"/>
          </a:xfrm>
          <a:prstGeom prst="rect">
            <a:avLst/>
          </a:prstGeom>
        </p:spPr>
        <p:txBody>
          <a:bodyPr vert="horz" wrap="square" lIns="0" tIns="431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40"/>
              </a:spcBef>
            </a:pPr>
            <a:r>
              <a:rPr sz="1800" spc="-680" dirty="0">
                <a:latin typeface="Cambria Math"/>
                <a:cs typeface="Cambria Math"/>
              </a:rPr>
              <a:t>W</a:t>
            </a:r>
            <a:endParaRPr sz="1800">
              <a:latin typeface="Cambria Math"/>
              <a:cs typeface="Cambria Math"/>
            </a:endParaRPr>
          </a:p>
          <a:p>
            <a:pPr marL="12700">
              <a:lnSpc>
                <a:spcPct val="100000"/>
              </a:lnSpc>
              <a:spcBef>
                <a:spcPts val="240"/>
              </a:spcBef>
            </a:pPr>
            <a:r>
              <a:rPr sz="1800" spc="-310" dirty="0">
                <a:latin typeface="Cambria Math"/>
                <a:cs typeface="Cambria Math"/>
              </a:rPr>
              <a:t>+A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169138" y="5037328"/>
            <a:ext cx="29146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300" i="1" spc="320" dirty="0">
                <a:latin typeface="Cambria Math"/>
                <a:cs typeface="Cambria Math"/>
              </a:rPr>
              <a:t>*</a:t>
            </a:r>
            <a:r>
              <a:rPr sz="1650" spc="480" baseline="-12626" dirty="0">
                <a:latin typeface="Cambria Math"/>
                <a:cs typeface="Cambria Math"/>
              </a:rPr>
              <a:t>"</a:t>
            </a:r>
            <a:endParaRPr sz="1650" baseline="-12626">
              <a:latin typeface="Cambria Math"/>
              <a:cs typeface="Cambria Math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198475" y="4897120"/>
            <a:ext cx="11938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220" dirty="0">
                <a:latin typeface="Cambria Math"/>
                <a:cs typeface="Cambria Math"/>
              </a:rPr>
              <a:t>"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2185013" y="5342128"/>
            <a:ext cx="29146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300" i="1" spc="320" dirty="0">
                <a:latin typeface="Cambria Math"/>
                <a:cs typeface="Cambria Math"/>
              </a:rPr>
              <a:t>*</a:t>
            </a:r>
            <a:r>
              <a:rPr sz="1650" spc="480" baseline="-12626" dirty="0">
                <a:latin typeface="Cambria Math"/>
                <a:cs typeface="Cambria Math"/>
              </a:rPr>
              <a:t>"</a:t>
            </a:r>
            <a:endParaRPr sz="1650" baseline="-12626">
              <a:latin typeface="Cambria Math"/>
              <a:cs typeface="Cambria Math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924663" y="5226811"/>
            <a:ext cx="43751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135" dirty="0">
                <a:latin typeface="Cambria Math"/>
                <a:cs typeface="Cambria Math"/>
              </a:rPr>
              <a:t>"#</a:t>
            </a:r>
            <a:r>
              <a:rPr sz="1950" i="1" spc="202" baseline="29914" dirty="0">
                <a:latin typeface="Cambria Math"/>
                <a:cs typeface="Cambria Math"/>
              </a:rPr>
              <a:t>"</a:t>
            </a:r>
            <a:endParaRPr sz="1950" baseline="29914">
              <a:latin typeface="Cambria Math"/>
              <a:cs typeface="Cambria Math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046329" y="5646928"/>
            <a:ext cx="29146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300" i="1" spc="320" dirty="0">
                <a:latin typeface="Cambria Math"/>
                <a:cs typeface="Cambria Math"/>
              </a:rPr>
              <a:t>*</a:t>
            </a:r>
            <a:r>
              <a:rPr sz="1650" spc="480" baseline="-12626" dirty="0">
                <a:latin typeface="Cambria Math"/>
                <a:cs typeface="Cambria Math"/>
              </a:rPr>
              <a:t>"</a:t>
            </a:r>
            <a:endParaRPr sz="1650" baseline="-12626">
              <a:latin typeface="Cambria Math"/>
              <a:cs typeface="Cambria Math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924663" y="5443220"/>
            <a:ext cx="30988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412" baseline="-21604" dirty="0">
                <a:latin typeface="Cambria Math"/>
                <a:cs typeface="Cambria Math"/>
              </a:rPr>
              <a:t>"</a:t>
            </a:r>
            <a:r>
              <a:rPr sz="1300" i="1" spc="275" dirty="0">
                <a:latin typeface="Cambria Math"/>
                <a:cs typeface="Cambria Math"/>
              </a:rPr>
              <a:t>"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950063" y="5836411"/>
            <a:ext cx="22415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135" dirty="0">
                <a:latin typeface="Cambria Math"/>
                <a:cs typeface="Cambria Math"/>
              </a:rPr>
              <a:t>?′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653833" y="4905310"/>
            <a:ext cx="4824730" cy="123380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209550" indent="-171450">
              <a:lnSpc>
                <a:spcPct val="100000"/>
              </a:lnSpc>
              <a:spcBef>
                <a:spcPts val="130"/>
              </a:spcBef>
              <a:buSzPct val="105555"/>
              <a:buFont typeface="Cambria Math"/>
              <a:buChar char="–"/>
              <a:tabLst>
                <a:tab pos="209550" algn="l"/>
              </a:tabLst>
            </a:pPr>
            <a:r>
              <a:rPr sz="1800" dirty="0">
                <a:latin typeface="Times New Roman"/>
                <a:cs typeface="Times New Roman"/>
              </a:rPr>
              <a:t>entrada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colectiva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 neurona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290" dirty="0">
                <a:latin typeface="Cambria Math"/>
                <a:cs typeface="Cambria Math"/>
              </a:rPr>
              <a:t>]</a:t>
            </a:r>
            <a:r>
              <a:rPr sz="1950" i="1" spc="434" baseline="-14957" dirty="0">
                <a:latin typeface="Cambria Math"/>
                <a:cs typeface="Cambria Math"/>
              </a:rPr>
              <a:t>4</a:t>
            </a:r>
            <a:r>
              <a:rPr sz="1950" i="1" spc="412" baseline="-14957" dirty="0">
                <a:latin typeface="Cambria Math"/>
                <a:cs typeface="Cambria Math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obtenida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730" dirty="0">
                <a:latin typeface="Cambria Math"/>
                <a:cs typeface="Cambria Math"/>
              </a:rPr>
              <a:t>W</a:t>
            </a:r>
            <a:endParaRPr sz="1800">
              <a:latin typeface="Cambria Math"/>
              <a:cs typeface="Cambria Math"/>
            </a:endParaRPr>
          </a:p>
          <a:p>
            <a:pPr marL="225425" indent="-171450">
              <a:lnSpc>
                <a:spcPct val="100000"/>
              </a:lnSpc>
              <a:spcBef>
                <a:spcPts val="120"/>
              </a:spcBef>
              <a:buSzPct val="105555"/>
              <a:buFont typeface="Cambria Math"/>
              <a:buChar char="–"/>
              <a:tabLst>
                <a:tab pos="225425" algn="l"/>
              </a:tabLst>
            </a:pP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deseado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salida </a:t>
            </a:r>
            <a:r>
              <a:rPr sz="1800" spc="290" dirty="0">
                <a:latin typeface="Cambria Math"/>
                <a:cs typeface="Cambria Math"/>
              </a:rPr>
              <a:t>]</a:t>
            </a:r>
            <a:r>
              <a:rPr sz="1950" i="1" spc="434" baseline="-14957" dirty="0">
                <a:latin typeface="Cambria Math"/>
                <a:cs typeface="Cambria Math"/>
              </a:rPr>
              <a:t>4</a:t>
            </a:r>
            <a:r>
              <a:rPr sz="1950" i="1" spc="412" baseline="-14957" dirty="0">
                <a:latin typeface="Cambria Math"/>
                <a:cs typeface="Cambria Math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730" dirty="0">
                <a:latin typeface="Cambria Math"/>
                <a:cs typeface="Cambria Math"/>
              </a:rPr>
              <a:t>W</a:t>
            </a:r>
            <a:endParaRPr sz="1800">
              <a:latin typeface="Cambria Math"/>
              <a:cs typeface="Cambria Math"/>
            </a:endParaRPr>
          </a:p>
          <a:p>
            <a:pPr marL="238760" indent="-172085">
              <a:lnSpc>
                <a:spcPct val="100000"/>
              </a:lnSpc>
              <a:spcBef>
                <a:spcPts val="120"/>
              </a:spcBef>
              <a:buSzPct val="105555"/>
              <a:buFont typeface="Cambria Math"/>
              <a:buChar char="–"/>
              <a:tabLst>
                <a:tab pos="239395" algn="l"/>
              </a:tabLst>
            </a:pP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obtenido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salida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290" dirty="0">
                <a:latin typeface="Cambria Math"/>
                <a:cs typeface="Cambria Math"/>
              </a:rPr>
              <a:t>]</a:t>
            </a:r>
            <a:r>
              <a:rPr sz="1950" i="1" spc="434" baseline="-14957" dirty="0">
                <a:latin typeface="Cambria Math"/>
                <a:cs typeface="Cambria Math"/>
              </a:rPr>
              <a:t>4</a:t>
            </a:r>
            <a:r>
              <a:rPr sz="1950" i="1" spc="412" baseline="-14957" dirty="0">
                <a:latin typeface="Cambria Math"/>
                <a:cs typeface="Cambria Math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730" dirty="0">
                <a:latin typeface="Cambria Math"/>
                <a:cs typeface="Cambria Math"/>
              </a:rPr>
              <a:t>W</a:t>
            </a:r>
            <a:endParaRPr sz="1800">
              <a:latin typeface="Cambria Math"/>
              <a:cs typeface="Cambria Math"/>
            </a:endParaRPr>
          </a:p>
          <a:p>
            <a:pPr marL="243840" indent="-165735">
              <a:lnSpc>
                <a:spcPct val="100000"/>
              </a:lnSpc>
              <a:spcBef>
                <a:spcPts val="120"/>
              </a:spcBef>
              <a:buSzPct val="105555"/>
              <a:buFont typeface="Cambria Math"/>
              <a:buChar char="–"/>
              <a:tabLst>
                <a:tab pos="244475" algn="l"/>
              </a:tabLst>
            </a:pPr>
            <a:r>
              <a:rPr sz="1800" dirty="0">
                <a:latin typeface="Times New Roman"/>
                <a:cs typeface="Times New Roman"/>
              </a:rPr>
              <a:t>derivada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activación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280" dirty="0">
                <a:latin typeface="Cambria Math"/>
                <a:cs typeface="Cambria Math"/>
              </a:rPr>
              <a:t>?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924663" y="6103987"/>
            <a:ext cx="6341745" cy="3155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60" dirty="0">
                <a:latin typeface="Cambria Math"/>
                <a:cs typeface="Cambria Math"/>
              </a:rPr>
              <a:t>D</a:t>
            </a:r>
            <a:r>
              <a:rPr sz="1950" i="1" spc="-390" baseline="-14957" dirty="0">
                <a:latin typeface="Cambria Math"/>
                <a:cs typeface="Cambria Math"/>
              </a:rPr>
              <a:t>+</a:t>
            </a:r>
            <a:r>
              <a:rPr sz="1950" i="1" spc="345" baseline="-14957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y</a:t>
            </a:r>
            <a:r>
              <a:rPr sz="1800" spc="5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3</a:t>
            </a:r>
            <a:r>
              <a:rPr sz="1950" i="1" baseline="-14957" dirty="0">
                <a:latin typeface="Cambria Math"/>
                <a:cs typeface="Cambria Math"/>
              </a:rPr>
              <a:t>+</a:t>
            </a:r>
            <a:r>
              <a:rPr sz="1950" i="1" spc="352" baseline="-14957" dirty="0">
                <a:latin typeface="Cambria Math"/>
                <a:cs typeface="Cambria Math"/>
              </a:rPr>
              <a:t> </a:t>
            </a:r>
            <a:r>
              <a:rPr sz="1900" i="1" dirty="0">
                <a:latin typeface="Cambria Math"/>
                <a:cs typeface="Cambria Math"/>
              </a:rPr>
              <a:t>–</a:t>
            </a:r>
            <a:r>
              <a:rPr sz="1900" i="1" spc="25" dirty="0">
                <a:latin typeface="Cambria Math"/>
                <a:cs typeface="Cambria Math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las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290" dirty="0">
                <a:latin typeface="Cambria Math"/>
                <a:cs typeface="Cambria Math"/>
              </a:rPr>
              <a:t>]</a:t>
            </a:r>
            <a:r>
              <a:rPr sz="1950" i="1" spc="434" baseline="-14957" dirty="0">
                <a:latin typeface="Cambria Math"/>
                <a:cs typeface="Cambria Math"/>
              </a:rPr>
              <a:t>4</a:t>
            </a:r>
            <a:r>
              <a:rPr sz="1950" i="1" spc="419" baseline="-14957" dirty="0">
                <a:latin typeface="Cambria Math"/>
                <a:cs typeface="Cambria Math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pasa su salida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 los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pesos</a:t>
            </a:r>
            <a:r>
              <a:rPr sz="1800" spc="-10" dirty="0">
                <a:latin typeface="Times New Roman"/>
                <a:cs typeface="Times New Roman"/>
              </a:rPr>
              <a:t> asociados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52" name="object 52"/>
          <p:cNvGrpSpPr/>
          <p:nvPr/>
        </p:nvGrpSpPr>
        <p:grpSpPr>
          <a:xfrm>
            <a:off x="3605276" y="2119219"/>
            <a:ext cx="1938655" cy="403225"/>
            <a:chOff x="3605276" y="2119219"/>
            <a:chExt cx="1938655" cy="403225"/>
          </a:xfrm>
        </p:grpSpPr>
        <p:sp>
          <p:nvSpPr>
            <p:cNvPr id="53" name="object 53"/>
            <p:cNvSpPr/>
            <p:nvPr/>
          </p:nvSpPr>
          <p:spPr>
            <a:xfrm>
              <a:off x="4835584" y="2136682"/>
              <a:ext cx="690880" cy="368300"/>
            </a:xfrm>
            <a:custGeom>
              <a:avLst/>
              <a:gdLst/>
              <a:ahLst/>
              <a:cxnLst/>
              <a:rect l="l" t="t" r="r" b="b"/>
              <a:pathLst>
                <a:path w="690879" h="368300">
                  <a:moveTo>
                    <a:pt x="0" y="183969"/>
                  </a:moveTo>
                  <a:lnTo>
                    <a:pt x="21601" y="119776"/>
                  </a:lnTo>
                  <a:lnTo>
                    <a:pt x="47140" y="91116"/>
                  </a:lnTo>
                  <a:lnTo>
                    <a:pt x="81205" y="65440"/>
                  </a:lnTo>
                  <a:lnTo>
                    <a:pt x="122820" y="43267"/>
                  </a:lnTo>
                  <a:lnTo>
                    <a:pt x="171011" y="25117"/>
                  </a:lnTo>
                  <a:lnTo>
                    <a:pt x="224801" y="11509"/>
                  </a:lnTo>
                  <a:lnTo>
                    <a:pt x="283216" y="2963"/>
                  </a:lnTo>
                  <a:lnTo>
                    <a:pt x="345281" y="0"/>
                  </a:lnTo>
                  <a:lnTo>
                    <a:pt x="407345" y="2963"/>
                  </a:lnTo>
                  <a:lnTo>
                    <a:pt x="465760" y="11509"/>
                  </a:lnTo>
                  <a:lnTo>
                    <a:pt x="519550" y="25117"/>
                  </a:lnTo>
                  <a:lnTo>
                    <a:pt x="567741" y="43267"/>
                  </a:lnTo>
                  <a:lnTo>
                    <a:pt x="609356" y="65440"/>
                  </a:lnTo>
                  <a:lnTo>
                    <a:pt x="643421" y="91116"/>
                  </a:lnTo>
                  <a:lnTo>
                    <a:pt x="668960" y="119776"/>
                  </a:lnTo>
                  <a:lnTo>
                    <a:pt x="690562" y="183969"/>
                  </a:lnTo>
                  <a:lnTo>
                    <a:pt x="684999" y="217037"/>
                  </a:lnTo>
                  <a:lnTo>
                    <a:pt x="643421" y="276821"/>
                  </a:lnTo>
                  <a:lnTo>
                    <a:pt x="609356" y="302497"/>
                  </a:lnTo>
                  <a:lnTo>
                    <a:pt x="567741" y="324670"/>
                  </a:lnTo>
                  <a:lnTo>
                    <a:pt x="519550" y="342820"/>
                  </a:lnTo>
                  <a:lnTo>
                    <a:pt x="465760" y="356428"/>
                  </a:lnTo>
                  <a:lnTo>
                    <a:pt x="407345" y="364974"/>
                  </a:lnTo>
                  <a:lnTo>
                    <a:pt x="345281" y="367938"/>
                  </a:lnTo>
                  <a:lnTo>
                    <a:pt x="283216" y="364974"/>
                  </a:lnTo>
                  <a:lnTo>
                    <a:pt x="224801" y="356428"/>
                  </a:lnTo>
                  <a:lnTo>
                    <a:pt x="171011" y="342820"/>
                  </a:lnTo>
                  <a:lnTo>
                    <a:pt x="122820" y="324670"/>
                  </a:lnTo>
                  <a:lnTo>
                    <a:pt x="81205" y="302497"/>
                  </a:lnTo>
                  <a:lnTo>
                    <a:pt x="47140" y="276821"/>
                  </a:lnTo>
                  <a:lnTo>
                    <a:pt x="21601" y="248161"/>
                  </a:lnTo>
                  <a:lnTo>
                    <a:pt x="0" y="183969"/>
                  </a:lnTo>
                  <a:close/>
                </a:path>
              </a:pathLst>
            </a:custGeom>
            <a:ln w="34925">
              <a:solidFill>
                <a:srgbClr val="2626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624326" y="2300804"/>
              <a:ext cx="1211580" cy="27305"/>
            </a:xfrm>
            <a:custGeom>
              <a:avLst/>
              <a:gdLst/>
              <a:ahLst/>
              <a:cxnLst/>
              <a:rect l="l" t="t" r="r" b="b"/>
              <a:pathLst>
                <a:path w="1211579" h="27305">
                  <a:moveTo>
                    <a:pt x="0" y="26844"/>
                  </a:moveTo>
                  <a:lnTo>
                    <a:pt x="1211259" y="0"/>
                  </a:lnTo>
                </a:path>
              </a:pathLst>
            </a:custGeom>
            <a:ln w="38100">
              <a:solidFill>
                <a:srgbClr val="2626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4073512" y="1403603"/>
            <a:ext cx="3524250" cy="825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777240" algn="l"/>
                <a:tab pos="1687195" algn="l"/>
                <a:tab pos="1955164" algn="l"/>
              </a:tabLst>
            </a:pPr>
            <a:r>
              <a:rPr sz="2000" dirty="0">
                <a:latin typeface="Cambria Math"/>
                <a:cs typeface="Cambria Math"/>
              </a:rPr>
              <a:t>"</a:t>
            </a:r>
            <a:r>
              <a:rPr sz="2000" spc="5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+</a:t>
            </a:r>
            <a:r>
              <a:rPr sz="2000" spc="5" dirty="0">
                <a:latin typeface="Cambria Math"/>
                <a:cs typeface="Cambria Math"/>
              </a:rPr>
              <a:t> </a:t>
            </a:r>
            <a:r>
              <a:rPr sz="2000" spc="-50" dirty="0">
                <a:latin typeface="Cambria Math"/>
                <a:cs typeface="Cambria Math"/>
              </a:rPr>
              <a:t>1</a:t>
            </a:r>
            <a:r>
              <a:rPr sz="2000" dirty="0">
                <a:latin typeface="Cambria Math"/>
                <a:cs typeface="Cambria Math"/>
              </a:rPr>
              <a:t>	=</a:t>
            </a:r>
            <a:r>
              <a:rPr sz="2000" spc="120" dirty="0">
                <a:latin typeface="Cambria Math"/>
                <a:cs typeface="Cambria Math"/>
              </a:rPr>
              <a:t> </a:t>
            </a:r>
            <a:r>
              <a:rPr sz="2000" spc="570" dirty="0">
                <a:latin typeface="Cambria Math"/>
                <a:cs typeface="Cambria Math"/>
              </a:rPr>
              <a:t>!</a:t>
            </a:r>
            <a:r>
              <a:rPr sz="2250" spc="855" baseline="-14814" dirty="0">
                <a:latin typeface="Cambria Math"/>
                <a:cs typeface="Cambria Math"/>
              </a:rPr>
              <a:t>!"</a:t>
            </a:r>
            <a:r>
              <a:rPr sz="2250" baseline="-14814" dirty="0">
                <a:latin typeface="Cambria Math"/>
                <a:cs typeface="Cambria Math"/>
              </a:rPr>
              <a:t>	</a:t>
            </a:r>
            <a:r>
              <a:rPr sz="2000" spc="-50" dirty="0">
                <a:latin typeface="Cambria Math"/>
                <a:cs typeface="Cambria Math"/>
              </a:rPr>
              <a:t>"</a:t>
            </a:r>
            <a:r>
              <a:rPr sz="2000" dirty="0">
                <a:latin typeface="Cambria Math"/>
                <a:cs typeface="Cambria Math"/>
              </a:rPr>
              <a:t>	+</a:t>
            </a:r>
            <a:r>
              <a:rPr sz="2000" spc="5" dirty="0">
                <a:latin typeface="Cambria Math"/>
                <a:cs typeface="Cambria Math"/>
              </a:rPr>
              <a:t> </a:t>
            </a:r>
            <a:r>
              <a:rPr sz="2000" spc="720" dirty="0">
                <a:latin typeface="Cambria Math"/>
                <a:cs typeface="Cambria Math"/>
              </a:rPr>
              <a:t>'</a:t>
            </a:r>
            <a:r>
              <a:rPr sz="2000" spc="70" dirty="0">
                <a:latin typeface="Cambria Math"/>
                <a:cs typeface="Cambria Math"/>
              </a:rPr>
              <a:t> </a:t>
            </a:r>
            <a:r>
              <a:rPr sz="2000" spc="-270" dirty="0">
                <a:latin typeface="Cambria Math"/>
                <a:cs typeface="Cambria Math"/>
              </a:rPr>
              <a:t>(</a:t>
            </a:r>
            <a:r>
              <a:rPr sz="2000" dirty="0">
                <a:latin typeface="Cambria Math"/>
                <a:cs typeface="Cambria Math"/>
              </a:rPr>
              <a:t> </a:t>
            </a:r>
            <a:r>
              <a:rPr sz="2000" spc="-10" dirty="0">
                <a:latin typeface="Cambria Math"/>
                <a:cs typeface="Cambria Math"/>
              </a:rPr>
              <a:t>)*++,+</a:t>
            </a:r>
            <a:r>
              <a:rPr sz="2250" spc="-15" baseline="27777" dirty="0">
                <a:latin typeface="Cambria Math"/>
                <a:cs typeface="Cambria Math"/>
              </a:rPr>
              <a:t>#</a:t>
            </a:r>
            <a:endParaRPr sz="2250" baseline="27777">
              <a:latin typeface="Cambria Math"/>
              <a:cs typeface="Cambria Math"/>
            </a:endParaRPr>
          </a:p>
          <a:p>
            <a:pPr marL="116839">
              <a:lnSpc>
                <a:spcPct val="100000"/>
              </a:lnSpc>
              <a:spcBef>
                <a:spcPts val="1735"/>
              </a:spcBef>
            </a:pPr>
            <a:r>
              <a:rPr sz="1800" b="1" i="1" spc="-25" dirty="0">
                <a:solidFill>
                  <a:srgbClr val="262699"/>
                </a:solidFill>
                <a:latin typeface="Times New Roman"/>
                <a:cs typeface="Times New Roman"/>
              </a:rPr>
              <a:t>w</a:t>
            </a:r>
            <a:r>
              <a:rPr sz="1800" b="1" i="1" spc="-37" baseline="-13888" dirty="0">
                <a:solidFill>
                  <a:srgbClr val="262699"/>
                </a:solidFill>
                <a:latin typeface="Times New Roman"/>
                <a:cs typeface="Times New Roman"/>
              </a:rPr>
              <a:t>i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2927411" y="2152101"/>
            <a:ext cx="692150" cy="366395"/>
          </a:xfrm>
          <a:custGeom>
            <a:avLst/>
            <a:gdLst/>
            <a:ahLst/>
            <a:cxnLst/>
            <a:rect l="l" t="t" r="r" b="b"/>
            <a:pathLst>
              <a:path w="692150" h="366394">
                <a:moveTo>
                  <a:pt x="0" y="183075"/>
                </a:moveTo>
                <a:lnTo>
                  <a:pt x="21651" y="119194"/>
                </a:lnTo>
                <a:lnTo>
                  <a:pt x="47249" y="90673"/>
                </a:lnTo>
                <a:lnTo>
                  <a:pt x="81392" y="65122"/>
                </a:lnTo>
                <a:lnTo>
                  <a:pt x="123103" y="43057"/>
                </a:lnTo>
                <a:lnTo>
                  <a:pt x="171404" y="24995"/>
                </a:lnTo>
                <a:lnTo>
                  <a:pt x="225318" y="11453"/>
                </a:lnTo>
                <a:lnTo>
                  <a:pt x="283867" y="2949"/>
                </a:lnTo>
                <a:lnTo>
                  <a:pt x="346075" y="0"/>
                </a:lnTo>
                <a:lnTo>
                  <a:pt x="408282" y="2949"/>
                </a:lnTo>
                <a:lnTo>
                  <a:pt x="466831" y="11453"/>
                </a:lnTo>
                <a:lnTo>
                  <a:pt x="520745" y="24995"/>
                </a:lnTo>
                <a:lnTo>
                  <a:pt x="569046" y="43057"/>
                </a:lnTo>
                <a:lnTo>
                  <a:pt x="610757" y="65122"/>
                </a:lnTo>
                <a:lnTo>
                  <a:pt x="644900" y="90673"/>
                </a:lnTo>
                <a:lnTo>
                  <a:pt x="670498" y="119194"/>
                </a:lnTo>
                <a:lnTo>
                  <a:pt x="692150" y="183075"/>
                </a:lnTo>
                <a:lnTo>
                  <a:pt x="686574" y="215983"/>
                </a:lnTo>
                <a:lnTo>
                  <a:pt x="644900" y="275477"/>
                </a:lnTo>
                <a:lnTo>
                  <a:pt x="610757" y="301028"/>
                </a:lnTo>
                <a:lnTo>
                  <a:pt x="569046" y="323093"/>
                </a:lnTo>
                <a:lnTo>
                  <a:pt x="520745" y="341155"/>
                </a:lnTo>
                <a:lnTo>
                  <a:pt x="466831" y="354697"/>
                </a:lnTo>
                <a:lnTo>
                  <a:pt x="408282" y="363201"/>
                </a:lnTo>
                <a:lnTo>
                  <a:pt x="346075" y="366151"/>
                </a:lnTo>
                <a:lnTo>
                  <a:pt x="283867" y="363201"/>
                </a:lnTo>
                <a:lnTo>
                  <a:pt x="225318" y="354697"/>
                </a:lnTo>
                <a:lnTo>
                  <a:pt x="171404" y="341155"/>
                </a:lnTo>
                <a:lnTo>
                  <a:pt x="123103" y="323093"/>
                </a:lnTo>
                <a:lnTo>
                  <a:pt x="81392" y="301028"/>
                </a:lnTo>
                <a:lnTo>
                  <a:pt x="47249" y="275477"/>
                </a:lnTo>
                <a:lnTo>
                  <a:pt x="21651" y="246956"/>
                </a:lnTo>
                <a:lnTo>
                  <a:pt x="0" y="183075"/>
                </a:lnTo>
                <a:close/>
              </a:path>
            </a:pathLst>
          </a:custGeom>
          <a:ln w="38100">
            <a:solidFill>
              <a:srgbClr val="2626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3088542" y="2156459"/>
            <a:ext cx="22802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953260" algn="l"/>
              </a:tabLst>
            </a:pPr>
            <a:r>
              <a:rPr sz="2000" b="1" spc="-25" dirty="0">
                <a:solidFill>
                  <a:srgbClr val="262699"/>
                </a:solidFill>
                <a:latin typeface="Times New Roman"/>
                <a:cs typeface="Times New Roman"/>
              </a:rPr>
              <a:t>N</a:t>
            </a:r>
            <a:r>
              <a:rPr sz="1950" b="1" spc="-37" baseline="-17094" dirty="0">
                <a:solidFill>
                  <a:srgbClr val="262699"/>
                </a:solidFill>
                <a:latin typeface="Times New Roman"/>
                <a:cs typeface="Times New Roman"/>
              </a:rPr>
              <a:t>a</a:t>
            </a:r>
            <a:r>
              <a:rPr sz="1950" b="1" baseline="-17094" dirty="0">
                <a:solidFill>
                  <a:srgbClr val="262699"/>
                </a:solidFill>
                <a:latin typeface="Times New Roman"/>
                <a:cs typeface="Times New Roman"/>
              </a:rPr>
              <a:t>	</a:t>
            </a:r>
            <a:r>
              <a:rPr sz="3000" b="1" spc="-37" baseline="2777" dirty="0">
                <a:solidFill>
                  <a:srgbClr val="262699"/>
                </a:solidFill>
                <a:latin typeface="Times New Roman"/>
                <a:cs typeface="Times New Roman"/>
              </a:rPr>
              <a:t>N</a:t>
            </a:r>
            <a:r>
              <a:rPr sz="1950" b="1" spc="-37" baseline="-12820" dirty="0">
                <a:solidFill>
                  <a:srgbClr val="262699"/>
                </a:solidFill>
                <a:latin typeface="Times New Roman"/>
                <a:cs typeface="Times New Roman"/>
              </a:rPr>
              <a:t>b</a:t>
            </a:r>
            <a:endParaRPr sz="1950" baseline="-1282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5766489" y="2008123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59" name="object 59"/>
          <p:cNvGrpSpPr/>
          <p:nvPr/>
        </p:nvGrpSpPr>
        <p:grpSpPr>
          <a:xfrm>
            <a:off x="2667184" y="2098101"/>
            <a:ext cx="3147060" cy="490855"/>
            <a:chOff x="2667184" y="2098101"/>
            <a:chExt cx="3147060" cy="490855"/>
          </a:xfrm>
        </p:grpSpPr>
        <p:sp>
          <p:nvSpPr>
            <p:cNvPr id="60" name="object 60"/>
            <p:cNvSpPr/>
            <p:nvPr/>
          </p:nvSpPr>
          <p:spPr>
            <a:xfrm>
              <a:off x="2671946" y="2356327"/>
              <a:ext cx="264795" cy="227965"/>
            </a:xfrm>
            <a:custGeom>
              <a:avLst/>
              <a:gdLst/>
              <a:ahLst/>
              <a:cxnLst/>
              <a:rect l="l" t="t" r="r" b="b"/>
              <a:pathLst>
                <a:path w="264794" h="227964">
                  <a:moveTo>
                    <a:pt x="264511" y="0"/>
                  </a:moveTo>
                  <a:lnTo>
                    <a:pt x="1" y="227664"/>
                  </a:lnTo>
                </a:path>
                <a:path w="264794" h="227964">
                  <a:moveTo>
                    <a:pt x="264511" y="0"/>
                  </a:moveTo>
                  <a:lnTo>
                    <a:pt x="0" y="20422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571073" y="2307092"/>
              <a:ext cx="264795" cy="227965"/>
            </a:xfrm>
            <a:custGeom>
              <a:avLst/>
              <a:gdLst/>
              <a:ahLst/>
              <a:cxnLst/>
              <a:rect l="l" t="t" r="r" b="b"/>
              <a:pathLst>
                <a:path w="264795" h="227964">
                  <a:moveTo>
                    <a:pt x="264511" y="0"/>
                  </a:moveTo>
                  <a:lnTo>
                    <a:pt x="1" y="227664"/>
                  </a:lnTo>
                </a:path>
                <a:path w="264795" h="227964">
                  <a:moveTo>
                    <a:pt x="264511" y="0"/>
                  </a:moveTo>
                  <a:lnTo>
                    <a:pt x="0" y="20422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619560" y="2318964"/>
              <a:ext cx="264795" cy="227965"/>
            </a:xfrm>
            <a:custGeom>
              <a:avLst/>
              <a:gdLst/>
              <a:ahLst/>
              <a:cxnLst/>
              <a:rect l="l" t="t" r="r" b="b"/>
              <a:pathLst>
                <a:path w="264795" h="227964">
                  <a:moveTo>
                    <a:pt x="0" y="0"/>
                  </a:moveTo>
                  <a:lnTo>
                    <a:pt x="264510" y="227664"/>
                  </a:lnTo>
                </a:path>
                <a:path w="264795" h="227964">
                  <a:moveTo>
                    <a:pt x="0" y="0"/>
                  </a:moveTo>
                  <a:lnTo>
                    <a:pt x="264511" y="20422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544803" y="2317521"/>
              <a:ext cx="264795" cy="227965"/>
            </a:xfrm>
            <a:custGeom>
              <a:avLst/>
              <a:gdLst/>
              <a:ahLst/>
              <a:cxnLst/>
              <a:rect l="l" t="t" r="r" b="b"/>
              <a:pathLst>
                <a:path w="264795" h="227964">
                  <a:moveTo>
                    <a:pt x="0" y="0"/>
                  </a:moveTo>
                  <a:lnTo>
                    <a:pt x="264510" y="227664"/>
                  </a:lnTo>
                </a:path>
                <a:path w="264795" h="227964">
                  <a:moveTo>
                    <a:pt x="0" y="0"/>
                  </a:moveTo>
                  <a:lnTo>
                    <a:pt x="264511" y="20422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" name="object 64"/>
          <p:cNvSpPr txBox="1"/>
          <p:nvPr/>
        </p:nvSpPr>
        <p:spPr>
          <a:xfrm>
            <a:off x="2452797" y="2053844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43742" y="4531867"/>
            <a:ext cx="1219200" cy="861060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2700" marR="5080">
              <a:lnSpc>
                <a:spcPct val="102200"/>
              </a:lnSpc>
              <a:spcBef>
                <a:spcPts val="50"/>
              </a:spcBef>
            </a:pPr>
            <a:r>
              <a:rPr sz="1800" dirty="0">
                <a:latin typeface="Times New Roman"/>
                <a:cs typeface="Times New Roman"/>
              </a:rPr>
              <a:t>Derivada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dirty="0">
                <a:latin typeface="Times New Roman"/>
                <a:cs typeface="Times New Roman"/>
              </a:rPr>
              <a:t>activación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280" dirty="0">
                <a:latin typeface="Cambria Math"/>
                <a:cs typeface="Cambria Math"/>
              </a:rPr>
              <a:t>?</a:t>
            </a:r>
            <a:endParaRPr sz="1800">
              <a:latin typeface="Cambria Math"/>
              <a:cs typeface="Cambria Math"/>
            </a:endParaRPr>
          </a:p>
        </p:txBody>
      </p:sp>
      <p:grpSp>
        <p:nvGrpSpPr>
          <p:cNvPr id="66" name="object 66"/>
          <p:cNvGrpSpPr/>
          <p:nvPr/>
        </p:nvGrpSpPr>
        <p:grpSpPr>
          <a:xfrm>
            <a:off x="79001" y="4509263"/>
            <a:ext cx="1823085" cy="1548130"/>
            <a:chOff x="79001" y="4509263"/>
            <a:chExt cx="1823085" cy="1548130"/>
          </a:xfrm>
        </p:grpSpPr>
        <p:sp>
          <p:nvSpPr>
            <p:cNvPr id="67" name="object 67"/>
            <p:cNvSpPr/>
            <p:nvPr/>
          </p:nvSpPr>
          <p:spPr>
            <a:xfrm>
              <a:off x="83763" y="4514025"/>
              <a:ext cx="1490980" cy="922019"/>
            </a:xfrm>
            <a:custGeom>
              <a:avLst/>
              <a:gdLst/>
              <a:ahLst/>
              <a:cxnLst/>
              <a:rect l="l" t="t" r="r" b="b"/>
              <a:pathLst>
                <a:path w="1490980" h="922020">
                  <a:moveTo>
                    <a:pt x="1337010" y="0"/>
                  </a:moveTo>
                  <a:lnTo>
                    <a:pt x="153588" y="0"/>
                  </a:lnTo>
                  <a:lnTo>
                    <a:pt x="105042" y="7830"/>
                  </a:lnTo>
                  <a:lnTo>
                    <a:pt x="62881" y="29633"/>
                  </a:lnTo>
                  <a:lnTo>
                    <a:pt x="29633" y="62881"/>
                  </a:lnTo>
                  <a:lnTo>
                    <a:pt x="7830" y="105042"/>
                  </a:lnTo>
                  <a:lnTo>
                    <a:pt x="0" y="153588"/>
                  </a:lnTo>
                  <a:lnTo>
                    <a:pt x="0" y="767922"/>
                  </a:lnTo>
                  <a:lnTo>
                    <a:pt x="7830" y="816467"/>
                  </a:lnTo>
                  <a:lnTo>
                    <a:pt x="29633" y="858629"/>
                  </a:lnTo>
                  <a:lnTo>
                    <a:pt x="62881" y="891876"/>
                  </a:lnTo>
                  <a:lnTo>
                    <a:pt x="105042" y="913679"/>
                  </a:lnTo>
                  <a:lnTo>
                    <a:pt x="153588" y="921509"/>
                  </a:lnTo>
                  <a:lnTo>
                    <a:pt x="1337010" y="921509"/>
                  </a:lnTo>
                  <a:lnTo>
                    <a:pt x="1385556" y="913679"/>
                  </a:lnTo>
                  <a:lnTo>
                    <a:pt x="1427717" y="891876"/>
                  </a:lnTo>
                  <a:lnTo>
                    <a:pt x="1460965" y="858629"/>
                  </a:lnTo>
                  <a:lnTo>
                    <a:pt x="1482769" y="816467"/>
                  </a:lnTo>
                  <a:lnTo>
                    <a:pt x="1490599" y="767922"/>
                  </a:lnTo>
                  <a:lnTo>
                    <a:pt x="1490599" y="153588"/>
                  </a:lnTo>
                  <a:lnTo>
                    <a:pt x="1482769" y="105042"/>
                  </a:lnTo>
                  <a:lnTo>
                    <a:pt x="1460965" y="62881"/>
                  </a:lnTo>
                  <a:lnTo>
                    <a:pt x="1427717" y="29633"/>
                  </a:lnTo>
                  <a:lnTo>
                    <a:pt x="1385556" y="7830"/>
                  </a:lnTo>
                  <a:lnTo>
                    <a:pt x="1337010" y="0"/>
                  </a:lnTo>
                  <a:close/>
                </a:path>
              </a:pathLst>
            </a:custGeom>
            <a:solidFill>
              <a:srgbClr val="FF0000">
                <a:alpha val="3411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3763" y="4514025"/>
              <a:ext cx="1490980" cy="922019"/>
            </a:xfrm>
            <a:custGeom>
              <a:avLst/>
              <a:gdLst/>
              <a:ahLst/>
              <a:cxnLst/>
              <a:rect l="l" t="t" r="r" b="b"/>
              <a:pathLst>
                <a:path w="1490980" h="922020">
                  <a:moveTo>
                    <a:pt x="0" y="153588"/>
                  </a:moveTo>
                  <a:lnTo>
                    <a:pt x="7830" y="105042"/>
                  </a:lnTo>
                  <a:lnTo>
                    <a:pt x="29633" y="62881"/>
                  </a:lnTo>
                  <a:lnTo>
                    <a:pt x="62881" y="29633"/>
                  </a:lnTo>
                  <a:lnTo>
                    <a:pt x="105042" y="7830"/>
                  </a:lnTo>
                  <a:lnTo>
                    <a:pt x="153588" y="0"/>
                  </a:lnTo>
                  <a:lnTo>
                    <a:pt x="1337011" y="0"/>
                  </a:lnTo>
                  <a:lnTo>
                    <a:pt x="1385556" y="7830"/>
                  </a:lnTo>
                  <a:lnTo>
                    <a:pt x="1427717" y="29633"/>
                  </a:lnTo>
                  <a:lnTo>
                    <a:pt x="1460965" y="62881"/>
                  </a:lnTo>
                  <a:lnTo>
                    <a:pt x="1482768" y="105042"/>
                  </a:lnTo>
                  <a:lnTo>
                    <a:pt x="1490599" y="153588"/>
                  </a:lnTo>
                  <a:lnTo>
                    <a:pt x="1490599" y="767921"/>
                  </a:lnTo>
                  <a:lnTo>
                    <a:pt x="1482768" y="816467"/>
                  </a:lnTo>
                  <a:lnTo>
                    <a:pt x="1460965" y="858628"/>
                  </a:lnTo>
                  <a:lnTo>
                    <a:pt x="1427717" y="891876"/>
                  </a:lnTo>
                  <a:lnTo>
                    <a:pt x="1385556" y="913679"/>
                  </a:lnTo>
                  <a:lnTo>
                    <a:pt x="1337011" y="921510"/>
                  </a:lnTo>
                  <a:lnTo>
                    <a:pt x="153588" y="921510"/>
                  </a:lnTo>
                  <a:lnTo>
                    <a:pt x="105042" y="913679"/>
                  </a:lnTo>
                  <a:lnTo>
                    <a:pt x="62881" y="891876"/>
                  </a:lnTo>
                  <a:lnTo>
                    <a:pt x="29633" y="858628"/>
                  </a:lnTo>
                  <a:lnTo>
                    <a:pt x="7830" y="816467"/>
                  </a:lnTo>
                  <a:lnTo>
                    <a:pt x="0" y="767921"/>
                  </a:lnTo>
                  <a:lnTo>
                    <a:pt x="0" y="15358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820318" y="5420420"/>
              <a:ext cx="1082040" cy="636905"/>
            </a:xfrm>
            <a:custGeom>
              <a:avLst/>
              <a:gdLst/>
              <a:ahLst/>
              <a:cxnLst/>
              <a:rect l="l" t="t" r="r" b="b"/>
              <a:pathLst>
                <a:path w="1082039" h="636904">
                  <a:moveTo>
                    <a:pt x="986763" y="601201"/>
                  </a:moveTo>
                  <a:lnTo>
                    <a:pt x="920413" y="601434"/>
                  </a:lnTo>
                  <a:lnTo>
                    <a:pt x="912623" y="609280"/>
                  </a:lnTo>
                  <a:lnTo>
                    <a:pt x="912690" y="628568"/>
                  </a:lnTo>
                  <a:lnTo>
                    <a:pt x="920536" y="636359"/>
                  </a:lnTo>
                  <a:lnTo>
                    <a:pt x="1081414" y="635793"/>
                  </a:lnTo>
                  <a:lnTo>
                    <a:pt x="1080135" y="633551"/>
                  </a:lnTo>
                  <a:lnTo>
                    <a:pt x="1042672" y="633551"/>
                  </a:lnTo>
                  <a:lnTo>
                    <a:pt x="986763" y="601201"/>
                  </a:lnTo>
                  <a:close/>
                </a:path>
                <a:path w="1082039" h="636904">
                  <a:moveTo>
                    <a:pt x="1021419" y="601079"/>
                  </a:moveTo>
                  <a:lnTo>
                    <a:pt x="986763" y="601201"/>
                  </a:lnTo>
                  <a:lnTo>
                    <a:pt x="1042672" y="633551"/>
                  </a:lnTo>
                  <a:lnTo>
                    <a:pt x="1046414" y="627085"/>
                  </a:lnTo>
                  <a:lnTo>
                    <a:pt x="1036246" y="627085"/>
                  </a:lnTo>
                  <a:lnTo>
                    <a:pt x="1021419" y="601079"/>
                  </a:lnTo>
                  <a:close/>
                </a:path>
                <a:path w="1082039" h="636904">
                  <a:moveTo>
                    <a:pt x="989275" y="495716"/>
                  </a:moveTo>
                  <a:lnTo>
                    <a:pt x="982690" y="497890"/>
                  </a:lnTo>
                  <a:lnTo>
                    <a:pt x="977465" y="502449"/>
                  </a:lnTo>
                  <a:lnTo>
                    <a:pt x="974496" y="508449"/>
                  </a:lnTo>
                  <a:lnTo>
                    <a:pt x="973994" y="515125"/>
                  </a:lnTo>
                  <a:lnTo>
                    <a:pt x="976169" y="521709"/>
                  </a:lnTo>
                  <a:lnTo>
                    <a:pt x="1004254" y="570971"/>
                  </a:lnTo>
                  <a:lnTo>
                    <a:pt x="1060164" y="603322"/>
                  </a:lnTo>
                  <a:lnTo>
                    <a:pt x="1042672" y="633551"/>
                  </a:lnTo>
                  <a:lnTo>
                    <a:pt x="1080135" y="633551"/>
                  </a:lnTo>
                  <a:lnTo>
                    <a:pt x="1006509" y="504411"/>
                  </a:lnTo>
                  <a:lnTo>
                    <a:pt x="1001950" y="499186"/>
                  </a:lnTo>
                  <a:lnTo>
                    <a:pt x="995950" y="496218"/>
                  </a:lnTo>
                  <a:lnTo>
                    <a:pt x="989275" y="495716"/>
                  </a:lnTo>
                  <a:close/>
                </a:path>
                <a:path w="1082039" h="636904">
                  <a:moveTo>
                    <a:pt x="1051355" y="600974"/>
                  </a:moveTo>
                  <a:lnTo>
                    <a:pt x="1021419" y="601079"/>
                  </a:lnTo>
                  <a:lnTo>
                    <a:pt x="1036246" y="627085"/>
                  </a:lnTo>
                  <a:lnTo>
                    <a:pt x="1051355" y="600974"/>
                  </a:lnTo>
                  <a:close/>
                </a:path>
                <a:path w="1082039" h="636904">
                  <a:moveTo>
                    <a:pt x="1056105" y="600974"/>
                  </a:moveTo>
                  <a:lnTo>
                    <a:pt x="1051355" y="600974"/>
                  </a:lnTo>
                  <a:lnTo>
                    <a:pt x="1036246" y="627085"/>
                  </a:lnTo>
                  <a:lnTo>
                    <a:pt x="1046414" y="627085"/>
                  </a:lnTo>
                  <a:lnTo>
                    <a:pt x="1060164" y="603322"/>
                  </a:lnTo>
                  <a:lnTo>
                    <a:pt x="1056105" y="600974"/>
                  </a:lnTo>
                  <a:close/>
                </a:path>
                <a:path w="1082039" h="636904">
                  <a:moveTo>
                    <a:pt x="17491" y="0"/>
                  </a:moveTo>
                  <a:lnTo>
                    <a:pt x="0" y="30229"/>
                  </a:lnTo>
                  <a:lnTo>
                    <a:pt x="986763" y="601201"/>
                  </a:lnTo>
                  <a:lnTo>
                    <a:pt x="1021419" y="601079"/>
                  </a:lnTo>
                  <a:lnTo>
                    <a:pt x="1004254" y="570971"/>
                  </a:lnTo>
                  <a:lnTo>
                    <a:pt x="17491" y="0"/>
                  </a:lnTo>
                  <a:close/>
                </a:path>
                <a:path w="1082039" h="636904">
                  <a:moveTo>
                    <a:pt x="1004254" y="570971"/>
                  </a:moveTo>
                  <a:lnTo>
                    <a:pt x="1021419" y="601079"/>
                  </a:lnTo>
                  <a:lnTo>
                    <a:pt x="1056105" y="600974"/>
                  </a:lnTo>
                  <a:lnTo>
                    <a:pt x="1004254" y="570971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70" name="object 7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71" name="object 71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43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560830" marR="5080" indent="-1548765">
              <a:lnSpc>
                <a:spcPct val="100800"/>
              </a:lnSpc>
              <a:spcBef>
                <a:spcPts val="75"/>
              </a:spcBef>
            </a:pPr>
            <a:r>
              <a:rPr dirty="0"/>
              <a:t>Algoritmo</a:t>
            </a:r>
            <a:r>
              <a:rPr spc="-3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aprendizaje</a:t>
            </a:r>
            <a:r>
              <a:rPr spc="-1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dirty="0"/>
              <a:t>el</a:t>
            </a:r>
            <a:r>
              <a:rPr spc="-20" dirty="0"/>
              <a:t> </a:t>
            </a:r>
            <a:r>
              <a:rPr dirty="0"/>
              <a:t>perceptón</a:t>
            </a:r>
            <a:r>
              <a:rPr spc="-20" dirty="0"/>
              <a:t> </a:t>
            </a:r>
            <a:r>
              <a:rPr spc="-10" dirty="0"/>
              <a:t>multicapa: </a:t>
            </a:r>
            <a:r>
              <a:rPr dirty="0"/>
              <a:t>Algoritmo</a:t>
            </a:r>
            <a:r>
              <a:rPr spc="-35" dirty="0"/>
              <a:t> </a:t>
            </a:r>
            <a:r>
              <a:rPr dirty="0"/>
              <a:t>de</a:t>
            </a:r>
            <a:r>
              <a:rPr spc="-10" dirty="0"/>
              <a:t> retropropagación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905799" y="1157619"/>
            <a:ext cx="8190865" cy="486473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449580" indent="-285115">
              <a:lnSpc>
                <a:spcPct val="100000"/>
              </a:lnSpc>
              <a:spcBef>
                <a:spcPts val="665"/>
              </a:spcBef>
              <a:buChar char="•"/>
              <a:tabLst>
                <a:tab pos="449580" algn="l"/>
                <a:tab pos="450215" algn="l"/>
              </a:tabLst>
            </a:pPr>
            <a:r>
              <a:rPr sz="2000" spc="-10" dirty="0">
                <a:latin typeface="Times New Roman"/>
                <a:cs typeface="Times New Roman"/>
              </a:rPr>
              <a:t>Entrada:</a:t>
            </a:r>
            <a:endParaRPr sz="2000">
              <a:latin typeface="Times New Roman"/>
              <a:cs typeface="Times New Roman"/>
            </a:endParaRPr>
          </a:p>
          <a:p>
            <a:pPr marL="906780" lvl="1" indent="-285115">
              <a:lnSpc>
                <a:spcPct val="100000"/>
              </a:lnSpc>
              <a:spcBef>
                <a:spcPts val="515"/>
              </a:spcBef>
              <a:buChar char="•"/>
              <a:tabLst>
                <a:tab pos="906780" algn="l"/>
                <a:tab pos="907415" algn="l"/>
              </a:tabLst>
            </a:pPr>
            <a:r>
              <a:rPr sz="1800" dirty="0">
                <a:latin typeface="Times New Roman"/>
                <a:cs typeface="Times New Roman"/>
              </a:rPr>
              <a:t>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entrenamiento:</a:t>
            </a:r>
            <a:r>
              <a:rPr sz="1800" spc="-10" dirty="0">
                <a:latin typeface="Times New Roman"/>
                <a:cs typeface="Times New Roman"/>
              </a:rPr>
              <a:t> {(X</a:t>
            </a:r>
            <a:r>
              <a:rPr sz="1800" spc="-15" baseline="-13888" dirty="0">
                <a:latin typeface="Times New Roman"/>
                <a:cs typeface="Times New Roman"/>
              </a:rPr>
              <a:t>1</a:t>
            </a:r>
            <a:r>
              <a:rPr sz="1800" spc="-10" dirty="0">
                <a:latin typeface="Times New Roman"/>
                <a:cs typeface="Times New Roman"/>
              </a:rPr>
              <a:t>Y</a:t>
            </a:r>
            <a:r>
              <a:rPr sz="1800" spc="-15" baseline="-13888" dirty="0">
                <a:latin typeface="Times New Roman"/>
                <a:cs typeface="Times New Roman"/>
              </a:rPr>
              <a:t>1</a:t>
            </a:r>
            <a:r>
              <a:rPr sz="1800" spc="-10" dirty="0">
                <a:latin typeface="Times New Roman"/>
                <a:cs typeface="Times New Roman"/>
              </a:rPr>
              <a:t>),…,(X</a:t>
            </a:r>
            <a:r>
              <a:rPr sz="1800" spc="-15" baseline="-13888" dirty="0">
                <a:latin typeface="Times New Roman"/>
                <a:cs typeface="Times New Roman"/>
              </a:rPr>
              <a:t>n</a:t>
            </a:r>
            <a:r>
              <a:rPr sz="1800" spc="-10" dirty="0">
                <a:latin typeface="Times New Roman"/>
                <a:cs typeface="Times New Roman"/>
              </a:rPr>
              <a:t>Y</a:t>
            </a:r>
            <a:r>
              <a:rPr sz="1800" spc="-15" baseline="-13888" dirty="0">
                <a:latin typeface="Times New Roman"/>
                <a:cs typeface="Times New Roman"/>
              </a:rPr>
              <a:t>n</a:t>
            </a:r>
            <a:r>
              <a:rPr sz="1800" spc="-10" dirty="0">
                <a:latin typeface="Times New Roman"/>
                <a:cs typeface="Times New Roman"/>
              </a:rPr>
              <a:t>)}</a:t>
            </a:r>
            <a:endParaRPr sz="1800">
              <a:latin typeface="Times New Roman"/>
              <a:cs typeface="Times New Roman"/>
            </a:endParaRPr>
          </a:p>
          <a:p>
            <a:pPr marL="906780" lvl="1" indent="-285115">
              <a:lnSpc>
                <a:spcPct val="100000"/>
              </a:lnSpc>
              <a:spcBef>
                <a:spcPts val="430"/>
              </a:spcBef>
              <a:buChar char="•"/>
              <a:tabLst>
                <a:tab pos="906780" algn="l"/>
                <a:tab pos="907415" algn="l"/>
              </a:tabLst>
            </a:pPr>
            <a:r>
              <a:rPr sz="1800" dirty="0">
                <a:latin typeface="Times New Roman"/>
                <a:cs typeface="Times New Roman"/>
              </a:rPr>
              <a:t>Una red </a:t>
            </a:r>
            <a:r>
              <a:rPr sz="1800" spc="-10" dirty="0">
                <a:latin typeface="Times New Roman"/>
                <a:cs typeface="Times New Roman"/>
              </a:rPr>
              <a:t>neuronal</a:t>
            </a:r>
            <a:endParaRPr sz="1800">
              <a:latin typeface="Times New Roman"/>
              <a:cs typeface="Times New Roman"/>
            </a:endParaRPr>
          </a:p>
          <a:p>
            <a:pPr marL="906780" lvl="1" indent="-285115">
              <a:lnSpc>
                <a:spcPct val="100000"/>
              </a:lnSpc>
              <a:spcBef>
                <a:spcPts val="434"/>
              </a:spcBef>
              <a:buChar char="•"/>
              <a:tabLst>
                <a:tab pos="906780" algn="l"/>
                <a:tab pos="907415" algn="l"/>
              </a:tabLst>
            </a:pPr>
            <a:r>
              <a:rPr sz="1800" dirty="0">
                <a:latin typeface="Times New Roman"/>
                <a:cs typeface="Times New Roman"/>
              </a:rPr>
              <a:t>α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–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constante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aprendizaje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2600">
              <a:latin typeface="Times New Roman"/>
              <a:cs typeface="Times New Roman"/>
            </a:endParaRPr>
          </a:p>
          <a:p>
            <a:pPr marL="622300" indent="-457834">
              <a:lnSpc>
                <a:spcPct val="100000"/>
              </a:lnSpc>
              <a:buAutoNum type="arabicPeriod"/>
              <a:tabLst>
                <a:tab pos="622300" algn="l"/>
                <a:tab pos="622935" algn="l"/>
              </a:tabLst>
            </a:pPr>
            <a:r>
              <a:rPr sz="2000" dirty="0">
                <a:latin typeface="Times New Roman"/>
                <a:cs typeface="Times New Roman"/>
              </a:rPr>
              <a:t>Inicialización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aleatoria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pesos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(p.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e.,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aleatorio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-</a:t>
            </a:r>
            <a:r>
              <a:rPr sz="2000" dirty="0">
                <a:latin typeface="Times New Roman"/>
                <a:cs typeface="Times New Roman"/>
              </a:rPr>
              <a:t>0,5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20" dirty="0">
                <a:latin typeface="Times New Roman"/>
                <a:cs typeface="Times New Roman"/>
              </a:rPr>
              <a:t> 0,5)</a:t>
            </a:r>
            <a:endParaRPr sz="2000">
              <a:latin typeface="Times New Roman"/>
              <a:cs typeface="Times New Roman"/>
            </a:endParaRPr>
          </a:p>
          <a:p>
            <a:pPr marL="622300" indent="-457834">
              <a:lnSpc>
                <a:spcPct val="100000"/>
              </a:lnSpc>
              <a:spcBef>
                <a:spcPts val="505"/>
              </a:spcBef>
              <a:buAutoNum type="arabicPeriod"/>
              <a:tabLst>
                <a:tab pos="622300" algn="l"/>
                <a:tab pos="622935" algn="l"/>
              </a:tabLst>
            </a:pP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cada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entrenamiento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(X</a:t>
            </a:r>
            <a:r>
              <a:rPr sz="1950" spc="-15" baseline="-17094" dirty="0">
                <a:latin typeface="Times New Roman"/>
                <a:cs typeface="Times New Roman"/>
              </a:rPr>
              <a:t>i</a:t>
            </a:r>
            <a:r>
              <a:rPr sz="2000" spc="-10" dirty="0">
                <a:latin typeface="Times New Roman"/>
                <a:cs typeface="Times New Roman"/>
              </a:rPr>
              <a:t>,Y</a:t>
            </a:r>
            <a:r>
              <a:rPr sz="1950" spc="-15" baseline="-17094" dirty="0">
                <a:latin typeface="Times New Roman"/>
                <a:cs typeface="Times New Roman"/>
              </a:rPr>
              <a:t>i</a:t>
            </a:r>
            <a:r>
              <a:rPr sz="2000" spc="-10" dirty="0">
                <a:latin typeface="Times New Roman"/>
                <a:cs typeface="Times New Roman"/>
              </a:rPr>
              <a:t>):</a:t>
            </a:r>
            <a:endParaRPr sz="2000">
              <a:latin typeface="Times New Roman"/>
              <a:cs typeface="Times New Roman"/>
            </a:endParaRPr>
          </a:p>
          <a:p>
            <a:pPr marL="906780" lvl="1" indent="-285115">
              <a:lnSpc>
                <a:spcPct val="100000"/>
              </a:lnSpc>
              <a:spcBef>
                <a:spcPts val="405"/>
              </a:spcBef>
              <a:buAutoNum type="alphaLcPeriod"/>
              <a:tabLst>
                <a:tab pos="907415" algn="l"/>
              </a:tabLst>
            </a:pPr>
            <a:r>
              <a:rPr sz="2000" dirty="0">
                <a:latin typeface="Times New Roman"/>
                <a:cs typeface="Times New Roman"/>
              </a:rPr>
              <a:t>Calcula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salidas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(propagación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hacia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delante)</a:t>
            </a:r>
            <a:endParaRPr sz="2000">
              <a:latin typeface="Times New Roman"/>
              <a:cs typeface="Times New Roman"/>
            </a:endParaRPr>
          </a:p>
          <a:p>
            <a:pPr marL="906780" lvl="1" indent="-285115">
              <a:lnSpc>
                <a:spcPct val="100000"/>
              </a:lnSpc>
              <a:spcBef>
                <a:spcPts val="505"/>
              </a:spcBef>
              <a:buAutoNum type="alphaLcPeriod"/>
              <a:tabLst>
                <a:tab pos="907415" algn="l"/>
              </a:tabLst>
            </a:pPr>
            <a:r>
              <a:rPr sz="2000" dirty="0">
                <a:latin typeface="Times New Roman"/>
                <a:cs typeface="Times New Roman"/>
              </a:rPr>
              <a:t>Calcula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términos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error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(propagación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hacia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atrás)</a:t>
            </a:r>
            <a:endParaRPr sz="2000">
              <a:latin typeface="Times New Roman"/>
              <a:cs typeface="Times New Roman"/>
            </a:endParaRPr>
          </a:p>
          <a:p>
            <a:pPr marL="906780" lvl="1" indent="-285115">
              <a:lnSpc>
                <a:spcPct val="100000"/>
              </a:lnSpc>
              <a:spcBef>
                <a:spcPts val="480"/>
              </a:spcBef>
              <a:buAutoNum type="alphaLcPeriod"/>
              <a:tabLst>
                <a:tab pos="907415" algn="l"/>
              </a:tabLst>
            </a:pPr>
            <a:r>
              <a:rPr sz="2000" dirty="0">
                <a:latin typeface="Times New Roman"/>
                <a:cs typeface="Times New Roman"/>
              </a:rPr>
              <a:t>Modificar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pesos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regla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delta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generalizada</a:t>
            </a:r>
            <a:endParaRPr sz="2000">
              <a:latin typeface="Times New Roman"/>
              <a:cs typeface="Times New Roman"/>
            </a:endParaRPr>
          </a:p>
          <a:p>
            <a:pPr marL="622300" marR="1174115" indent="-457200">
              <a:lnSpc>
                <a:spcPct val="100000"/>
              </a:lnSpc>
              <a:spcBef>
                <a:spcPts val="505"/>
              </a:spcBef>
              <a:buAutoNum type="arabicPeriod"/>
              <a:tabLst>
                <a:tab pos="622300" algn="l"/>
                <a:tab pos="622935" algn="l"/>
              </a:tabLst>
            </a:pPr>
            <a:r>
              <a:rPr sz="2000" dirty="0">
                <a:latin typeface="Times New Roman"/>
                <a:cs typeface="Times New Roman"/>
              </a:rPr>
              <a:t>Repite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paso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2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(sobre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patrones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hasta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un </a:t>
            </a:r>
            <a:r>
              <a:rPr sz="2000" dirty="0">
                <a:latin typeface="Times New Roman"/>
                <a:cs typeface="Times New Roman"/>
              </a:rPr>
              <a:t>determinado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criterio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terminación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2250">
              <a:latin typeface="Times New Roman"/>
              <a:cs typeface="Times New Roman"/>
            </a:endParaRPr>
          </a:p>
          <a:p>
            <a:pPr marL="25400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Típicamente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calcula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paso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2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número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predeterminado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épocas.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32138" y="3336965"/>
            <a:ext cx="247650" cy="1395730"/>
          </a:xfrm>
          <a:custGeom>
            <a:avLst/>
            <a:gdLst/>
            <a:ahLst/>
            <a:cxnLst/>
            <a:rect l="l" t="t" r="r" b="b"/>
            <a:pathLst>
              <a:path w="247650" h="1395729">
                <a:moveTo>
                  <a:pt x="247576" y="1395672"/>
                </a:moveTo>
                <a:lnTo>
                  <a:pt x="199391" y="1394050"/>
                </a:lnTo>
                <a:lnTo>
                  <a:pt x="160044" y="1389629"/>
                </a:lnTo>
                <a:lnTo>
                  <a:pt x="133515" y="1383072"/>
                </a:lnTo>
                <a:lnTo>
                  <a:pt x="123787" y="1375042"/>
                </a:lnTo>
                <a:lnTo>
                  <a:pt x="123788" y="718465"/>
                </a:lnTo>
                <a:lnTo>
                  <a:pt x="114060" y="710435"/>
                </a:lnTo>
                <a:lnTo>
                  <a:pt x="87531" y="703878"/>
                </a:lnTo>
                <a:lnTo>
                  <a:pt x="48184" y="699457"/>
                </a:lnTo>
                <a:lnTo>
                  <a:pt x="0" y="697836"/>
                </a:lnTo>
                <a:lnTo>
                  <a:pt x="48184" y="696214"/>
                </a:lnTo>
                <a:lnTo>
                  <a:pt x="87531" y="691793"/>
                </a:lnTo>
                <a:lnTo>
                  <a:pt x="114060" y="685236"/>
                </a:lnTo>
                <a:lnTo>
                  <a:pt x="123788" y="677206"/>
                </a:lnTo>
                <a:lnTo>
                  <a:pt x="123788" y="20629"/>
                </a:lnTo>
                <a:lnTo>
                  <a:pt x="133516" y="12599"/>
                </a:lnTo>
                <a:lnTo>
                  <a:pt x="160045" y="6042"/>
                </a:lnTo>
                <a:lnTo>
                  <a:pt x="199393" y="1621"/>
                </a:lnTo>
                <a:lnTo>
                  <a:pt x="247577" y="0"/>
                </a:lnTo>
              </a:path>
            </a:pathLst>
          </a:custGeom>
          <a:ln w="317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277643" y="3679709"/>
            <a:ext cx="363220" cy="7861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2720"/>
              </a:lnSpc>
            </a:pPr>
            <a:r>
              <a:rPr sz="2400" spc="-10" dirty="0">
                <a:latin typeface="Times New Roman"/>
                <a:cs typeface="Times New Roman"/>
              </a:rPr>
              <a:t>Época</a:t>
            </a:r>
            <a:endParaRPr sz="2400">
              <a:latin typeface="Times New Roman"/>
              <a:cs typeface="Times New Roman"/>
            </a:endParaRPr>
          </a:p>
        </p:txBody>
      </p:sp>
      <p:pic>
        <p:nvPicPr>
          <p:cNvPr id="12" name="object 1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44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739775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</a:t>
            </a:r>
            <a:r>
              <a:rPr spc="-40" dirty="0"/>
              <a:t> </a:t>
            </a:r>
            <a:r>
              <a:rPr dirty="0"/>
              <a:t>aprendizaje</a:t>
            </a:r>
            <a:r>
              <a:rPr spc="-30" dirty="0"/>
              <a:t> </a:t>
            </a:r>
            <a:r>
              <a:rPr dirty="0"/>
              <a:t>perceptrón</a:t>
            </a:r>
            <a:r>
              <a:rPr spc="-25" dirty="0"/>
              <a:t> </a:t>
            </a:r>
            <a:r>
              <a:rPr spc="-10" dirty="0"/>
              <a:t>multicapa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620952" y="3419347"/>
            <a:ext cx="558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α=0,3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824206" y="3866144"/>
            <a:ext cx="398145" cy="212090"/>
          </a:xfrm>
          <a:custGeom>
            <a:avLst/>
            <a:gdLst/>
            <a:ahLst/>
            <a:cxnLst/>
            <a:rect l="l" t="t" r="r" b="b"/>
            <a:pathLst>
              <a:path w="398145" h="212089">
                <a:moveTo>
                  <a:pt x="330443" y="0"/>
                </a:moveTo>
                <a:lnTo>
                  <a:pt x="327430" y="8594"/>
                </a:lnTo>
                <a:lnTo>
                  <a:pt x="339687" y="13913"/>
                </a:lnTo>
                <a:lnTo>
                  <a:pt x="350229" y="21277"/>
                </a:lnTo>
                <a:lnTo>
                  <a:pt x="371632" y="55409"/>
                </a:lnTo>
                <a:lnTo>
                  <a:pt x="378664" y="104811"/>
                </a:lnTo>
                <a:lnTo>
                  <a:pt x="377879" y="123487"/>
                </a:lnTo>
                <a:lnTo>
                  <a:pt x="366106" y="169217"/>
                </a:lnTo>
                <a:lnTo>
                  <a:pt x="339830" y="197806"/>
                </a:lnTo>
                <a:lnTo>
                  <a:pt x="327765" y="203150"/>
                </a:lnTo>
                <a:lnTo>
                  <a:pt x="330443" y="211744"/>
                </a:lnTo>
                <a:lnTo>
                  <a:pt x="370899" y="187708"/>
                </a:lnTo>
                <a:lnTo>
                  <a:pt x="393621" y="143335"/>
                </a:lnTo>
                <a:lnTo>
                  <a:pt x="397974" y="105928"/>
                </a:lnTo>
                <a:lnTo>
                  <a:pt x="396883" y="86516"/>
                </a:lnTo>
                <a:lnTo>
                  <a:pt x="380505" y="37113"/>
                </a:lnTo>
                <a:lnTo>
                  <a:pt x="345795" y="5542"/>
                </a:lnTo>
                <a:lnTo>
                  <a:pt x="330443" y="0"/>
                </a:lnTo>
                <a:close/>
              </a:path>
              <a:path w="398145" h="212089">
                <a:moveTo>
                  <a:pt x="67529" y="0"/>
                </a:moveTo>
                <a:lnTo>
                  <a:pt x="27147" y="24099"/>
                </a:lnTo>
                <a:lnTo>
                  <a:pt x="4367" y="68576"/>
                </a:lnTo>
                <a:lnTo>
                  <a:pt x="0" y="105928"/>
                </a:lnTo>
                <a:lnTo>
                  <a:pt x="1088" y="125381"/>
                </a:lnTo>
                <a:lnTo>
                  <a:pt x="17412" y="174743"/>
                </a:lnTo>
                <a:lnTo>
                  <a:pt x="52133" y="206209"/>
                </a:lnTo>
                <a:lnTo>
                  <a:pt x="67529" y="211744"/>
                </a:lnTo>
                <a:lnTo>
                  <a:pt x="70209" y="203150"/>
                </a:lnTo>
                <a:lnTo>
                  <a:pt x="58143" y="197806"/>
                </a:lnTo>
                <a:lnTo>
                  <a:pt x="47731" y="190369"/>
                </a:lnTo>
                <a:lnTo>
                  <a:pt x="26373" y="155690"/>
                </a:lnTo>
                <a:lnTo>
                  <a:pt x="19310" y="104811"/>
                </a:lnTo>
                <a:lnTo>
                  <a:pt x="20095" y="86746"/>
                </a:lnTo>
                <a:lnTo>
                  <a:pt x="31866" y="42137"/>
                </a:lnTo>
                <a:lnTo>
                  <a:pt x="58332" y="13913"/>
                </a:lnTo>
                <a:lnTo>
                  <a:pt x="70544" y="8594"/>
                </a:lnTo>
                <a:lnTo>
                  <a:pt x="675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91502" y="3303523"/>
            <a:ext cx="6934200" cy="1211580"/>
          </a:xfrm>
          <a:prstGeom prst="rect">
            <a:avLst/>
          </a:prstGeom>
        </p:spPr>
        <p:txBody>
          <a:bodyPr vert="horz" wrap="square" lIns="0" tIns="128270" rIns="0" bIns="0" rtlCol="0">
            <a:spAutoFit/>
          </a:bodyPr>
          <a:lstStyle/>
          <a:p>
            <a:pPr marL="323215" indent="-285115">
              <a:lnSpc>
                <a:spcPct val="100000"/>
              </a:lnSpc>
              <a:spcBef>
                <a:spcPts val="1010"/>
              </a:spcBef>
              <a:buFont typeface="Arial"/>
              <a:buChar char="•"/>
              <a:tabLst>
                <a:tab pos="323215" algn="l"/>
                <a:tab pos="323850" algn="l"/>
              </a:tabLst>
            </a:pPr>
            <a:r>
              <a:rPr sz="1800" dirty="0">
                <a:latin typeface="Times New Roman"/>
                <a:cs typeface="Times New Roman"/>
              </a:rPr>
              <a:t>Ejemplo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entrenamiento</a:t>
            </a:r>
            <a:r>
              <a:rPr sz="1800" i="1" dirty="0">
                <a:latin typeface="Times New Roman"/>
                <a:cs typeface="Times New Roman"/>
              </a:rPr>
              <a:t>: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1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=1, x</a:t>
            </a:r>
            <a:r>
              <a:rPr sz="1800" i="1" baseline="-13888" dirty="0">
                <a:latin typeface="Times New Roman"/>
                <a:cs typeface="Times New Roman"/>
              </a:rPr>
              <a:t>2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=0;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salida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esperada: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y</a:t>
            </a:r>
            <a:r>
              <a:rPr sz="1800" i="1" baseline="-13888" dirty="0">
                <a:latin typeface="Times New Roman"/>
                <a:cs typeface="Times New Roman"/>
              </a:rPr>
              <a:t>1</a:t>
            </a:r>
            <a:r>
              <a:rPr sz="1800" i="1" dirty="0">
                <a:latin typeface="Times New Roman"/>
                <a:cs typeface="Times New Roman"/>
              </a:rPr>
              <a:t>=2, </a:t>
            </a:r>
            <a:r>
              <a:rPr sz="1800" i="1" spc="-10" dirty="0">
                <a:latin typeface="Times New Roman"/>
                <a:cs typeface="Times New Roman"/>
              </a:rPr>
              <a:t>y</a:t>
            </a:r>
            <a:r>
              <a:rPr sz="1800" i="1" spc="-15" baseline="-13888" dirty="0">
                <a:latin typeface="Times New Roman"/>
                <a:cs typeface="Times New Roman"/>
              </a:rPr>
              <a:t>2</a:t>
            </a:r>
            <a:r>
              <a:rPr sz="1800" i="1" spc="-10" dirty="0">
                <a:latin typeface="Times New Roman"/>
                <a:cs typeface="Times New Roman"/>
              </a:rPr>
              <a:t>=-</a:t>
            </a:r>
            <a:r>
              <a:rPr sz="1800" i="1" spc="-25" dirty="0">
                <a:latin typeface="Times New Roman"/>
                <a:cs typeface="Times New Roman"/>
              </a:rPr>
              <a:t>1;</a:t>
            </a:r>
            <a:endParaRPr sz="1800">
              <a:latin typeface="Times New Roman"/>
              <a:cs typeface="Times New Roman"/>
            </a:endParaRPr>
          </a:p>
          <a:p>
            <a:pPr marL="323215" indent="-285115">
              <a:lnSpc>
                <a:spcPct val="100000"/>
              </a:lnSpc>
              <a:spcBef>
                <a:spcPts val="915"/>
              </a:spcBef>
              <a:buFont typeface="Arial"/>
              <a:buChar char="•"/>
              <a:tabLst>
                <a:tab pos="323215" algn="l"/>
                <a:tab pos="323850" algn="l"/>
                <a:tab pos="3714115" algn="l"/>
                <a:tab pos="4399915" algn="l"/>
              </a:tabLst>
            </a:pP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activación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lineal:</a:t>
            </a:r>
            <a:r>
              <a:rPr sz="1800" spc="305" dirty="0">
                <a:latin typeface="Times New Roman"/>
                <a:cs typeface="Times New Roman"/>
              </a:rPr>
              <a:t> </a:t>
            </a:r>
            <a:r>
              <a:rPr sz="2700" spc="494" baseline="3086" dirty="0">
                <a:latin typeface="Cambria Math"/>
                <a:cs typeface="Cambria Math"/>
              </a:rPr>
              <a:t>?</a:t>
            </a:r>
            <a:r>
              <a:rPr sz="2700" spc="547" baseline="3086" dirty="0">
                <a:latin typeface="Cambria Math"/>
                <a:cs typeface="Cambria Math"/>
              </a:rPr>
              <a:t> </a:t>
            </a:r>
            <a:r>
              <a:rPr sz="2700" spc="-457" baseline="3086" dirty="0">
                <a:latin typeface="Cambria Math"/>
                <a:cs typeface="Cambria Math"/>
              </a:rPr>
              <a:t>+A</a:t>
            </a:r>
            <a:r>
              <a:rPr sz="2700" baseline="3086" dirty="0">
                <a:latin typeface="Cambria Math"/>
                <a:cs typeface="Cambria Math"/>
              </a:rPr>
              <a:t>	=</a:t>
            </a:r>
            <a:r>
              <a:rPr sz="2700" spc="142" baseline="3086" dirty="0">
                <a:latin typeface="Cambria Math"/>
                <a:cs typeface="Cambria Math"/>
              </a:rPr>
              <a:t> </a:t>
            </a:r>
            <a:r>
              <a:rPr sz="2700" spc="-457" baseline="3086" dirty="0">
                <a:latin typeface="Cambria Math"/>
                <a:cs typeface="Cambria Math"/>
              </a:rPr>
              <a:t>+A</a:t>
            </a:r>
            <a:r>
              <a:rPr sz="2700" baseline="3086" dirty="0">
                <a:latin typeface="Cambria Math"/>
                <a:cs typeface="Cambria Math"/>
              </a:rPr>
              <a:t>	</a:t>
            </a:r>
            <a:r>
              <a:rPr sz="1800" dirty="0">
                <a:latin typeface="Times New Roman"/>
                <a:cs typeface="Times New Roman"/>
              </a:rPr>
              <a:t>su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derivada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35" dirty="0">
                <a:latin typeface="Times New Roman"/>
                <a:cs typeface="Times New Roman"/>
              </a:rPr>
              <a:t> </a:t>
            </a:r>
            <a:r>
              <a:rPr sz="2700" spc="-52" baseline="6172" dirty="0">
                <a:latin typeface="Cambria Math"/>
                <a:cs typeface="Cambria Math"/>
              </a:rPr>
              <a:t>?</a:t>
            </a:r>
            <a:r>
              <a:rPr sz="1950" i="1" spc="-52" baseline="36324" dirty="0">
                <a:latin typeface="Cambria Math"/>
                <a:cs typeface="Cambria Math"/>
              </a:rPr>
              <a:t>2</a:t>
            </a:r>
            <a:r>
              <a:rPr sz="2700" spc="-52" baseline="6172" dirty="0">
                <a:latin typeface="Cambria Math"/>
                <a:cs typeface="Cambria Math"/>
              </a:rPr>
              <a:t>(+A)</a:t>
            </a:r>
            <a:r>
              <a:rPr sz="2700" spc="112" baseline="6172" dirty="0">
                <a:latin typeface="Cambria Math"/>
                <a:cs typeface="Cambria Math"/>
              </a:rPr>
              <a:t> </a:t>
            </a:r>
            <a:r>
              <a:rPr sz="2700" baseline="6172" dirty="0">
                <a:latin typeface="Cambria Math"/>
                <a:cs typeface="Cambria Math"/>
              </a:rPr>
              <a:t>=</a:t>
            </a:r>
            <a:r>
              <a:rPr sz="2700" spc="112" baseline="6172" dirty="0">
                <a:latin typeface="Cambria Math"/>
                <a:cs typeface="Cambria Math"/>
              </a:rPr>
              <a:t> </a:t>
            </a:r>
            <a:r>
              <a:rPr sz="2700" spc="-75" baseline="6172" dirty="0">
                <a:latin typeface="Cambria Math"/>
                <a:cs typeface="Cambria Math"/>
              </a:rPr>
              <a:t>1</a:t>
            </a:r>
            <a:endParaRPr sz="2700" baseline="6172">
              <a:latin typeface="Cambria Math"/>
              <a:cs typeface="Cambria Math"/>
            </a:endParaRPr>
          </a:p>
          <a:p>
            <a:pPr marL="350520" indent="-286385">
              <a:lnSpc>
                <a:spcPct val="100000"/>
              </a:lnSpc>
              <a:spcBef>
                <a:spcPts val="1030"/>
              </a:spcBef>
              <a:buFont typeface="Arial"/>
              <a:buChar char="•"/>
              <a:tabLst>
                <a:tab pos="350520" algn="l"/>
                <a:tab pos="351155" algn="l"/>
              </a:tabLst>
            </a:pP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tanto,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regla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aplicar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es: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193737" y="4595517"/>
            <a:ext cx="717550" cy="235585"/>
          </a:xfrm>
          <a:custGeom>
            <a:avLst/>
            <a:gdLst/>
            <a:ahLst/>
            <a:cxnLst/>
            <a:rect l="l" t="t" r="r" b="b"/>
            <a:pathLst>
              <a:path w="717550" h="235585">
                <a:moveTo>
                  <a:pt x="642073" y="0"/>
                </a:moveTo>
                <a:lnTo>
                  <a:pt x="638724" y="9549"/>
                </a:lnTo>
                <a:lnTo>
                  <a:pt x="652344" y="15459"/>
                </a:lnTo>
                <a:lnTo>
                  <a:pt x="664056" y="23641"/>
                </a:lnTo>
                <a:lnTo>
                  <a:pt x="687838" y="61565"/>
                </a:lnTo>
                <a:lnTo>
                  <a:pt x="695652" y="116457"/>
                </a:lnTo>
                <a:lnTo>
                  <a:pt x="694780" y="137208"/>
                </a:lnTo>
                <a:lnTo>
                  <a:pt x="681699" y="188019"/>
                </a:lnTo>
                <a:lnTo>
                  <a:pt x="652503" y="219784"/>
                </a:lnTo>
                <a:lnTo>
                  <a:pt x="639097" y="225722"/>
                </a:lnTo>
                <a:lnTo>
                  <a:pt x="642073" y="235272"/>
                </a:lnTo>
                <a:lnTo>
                  <a:pt x="687024" y="208564"/>
                </a:lnTo>
                <a:lnTo>
                  <a:pt x="712271" y="159261"/>
                </a:lnTo>
                <a:lnTo>
                  <a:pt x="717108" y="117697"/>
                </a:lnTo>
                <a:lnTo>
                  <a:pt x="715895" y="96129"/>
                </a:lnTo>
                <a:lnTo>
                  <a:pt x="706190" y="57899"/>
                </a:lnTo>
                <a:lnTo>
                  <a:pt x="674087" y="15083"/>
                </a:lnTo>
                <a:lnTo>
                  <a:pt x="659130" y="6158"/>
                </a:lnTo>
                <a:lnTo>
                  <a:pt x="642073" y="0"/>
                </a:lnTo>
                <a:close/>
              </a:path>
              <a:path w="717550" h="235585">
                <a:moveTo>
                  <a:pt x="75035" y="0"/>
                </a:moveTo>
                <a:lnTo>
                  <a:pt x="30165" y="26776"/>
                </a:lnTo>
                <a:lnTo>
                  <a:pt x="4852" y="76196"/>
                </a:lnTo>
                <a:lnTo>
                  <a:pt x="0" y="117697"/>
                </a:lnTo>
                <a:lnTo>
                  <a:pt x="1209" y="139312"/>
                </a:lnTo>
                <a:lnTo>
                  <a:pt x="10883" y="177543"/>
                </a:lnTo>
                <a:lnTo>
                  <a:pt x="42943" y="220219"/>
                </a:lnTo>
                <a:lnTo>
                  <a:pt x="75035" y="235272"/>
                </a:lnTo>
                <a:lnTo>
                  <a:pt x="78011" y="225722"/>
                </a:lnTo>
                <a:lnTo>
                  <a:pt x="64605" y="219784"/>
                </a:lnTo>
                <a:lnTo>
                  <a:pt x="53036" y="211521"/>
                </a:lnTo>
                <a:lnTo>
                  <a:pt x="29304" y="172989"/>
                </a:lnTo>
                <a:lnTo>
                  <a:pt x="21456" y="116457"/>
                </a:lnTo>
                <a:lnTo>
                  <a:pt x="22328" y="96385"/>
                </a:lnTo>
                <a:lnTo>
                  <a:pt x="35408" y="46818"/>
                </a:lnTo>
                <a:lnTo>
                  <a:pt x="64814" y="15459"/>
                </a:lnTo>
                <a:lnTo>
                  <a:pt x="78383" y="9549"/>
                </a:lnTo>
                <a:lnTo>
                  <a:pt x="750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547938" y="4595517"/>
            <a:ext cx="272415" cy="235585"/>
          </a:xfrm>
          <a:custGeom>
            <a:avLst/>
            <a:gdLst/>
            <a:ahLst/>
            <a:cxnLst/>
            <a:rect l="l" t="t" r="r" b="b"/>
            <a:pathLst>
              <a:path w="272414" h="235585">
                <a:moveTo>
                  <a:pt x="197383" y="0"/>
                </a:moveTo>
                <a:lnTo>
                  <a:pt x="194034" y="9549"/>
                </a:lnTo>
                <a:lnTo>
                  <a:pt x="207654" y="15459"/>
                </a:lnTo>
                <a:lnTo>
                  <a:pt x="219366" y="23641"/>
                </a:lnTo>
                <a:lnTo>
                  <a:pt x="243148" y="61565"/>
                </a:lnTo>
                <a:lnTo>
                  <a:pt x="250960" y="116457"/>
                </a:lnTo>
                <a:lnTo>
                  <a:pt x="250088" y="137208"/>
                </a:lnTo>
                <a:lnTo>
                  <a:pt x="237008" y="188019"/>
                </a:lnTo>
                <a:lnTo>
                  <a:pt x="207812" y="219784"/>
                </a:lnTo>
                <a:lnTo>
                  <a:pt x="194406" y="225722"/>
                </a:lnTo>
                <a:lnTo>
                  <a:pt x="197383" y="235272"/>
                </a:lnTo>
                <a:lnTo>
                  <a:pt x="242334" y="208564"/>
                </a:lnTo>
                <a:lnTo>
                  <a:pt x="267580" y="159261"/>
                </a:lnTo>
                <a:lnTo>
                  <a:pt x="272417" y="117697"/>
                </a:lnTo>
                <a:lnTo>
                  <a:pt x="271204" y="96129"/>
                </a:lnTo>
                <a:lnTo>
                  <a:pt x="261499" y="57899"/>
                </a:lnTo>
                <a:lnTo>
                  <a:pt x="229396" y="15083"/>
                </a:lnTo>
                <a:lnTo>
                  <a:pt x="214440" y="6158"/>
                </a:lnTo>
                <a:lnTo>
                  <a:pt x="197383" y="0"/>
                </a:lnTo>
                <a:close/>
              </a:path>
              <a:path w="272414" h="235585">
                <a:moveTo>
                  <a:pt x="75034" y="0"/>
                </a:moveTo>
                <a:lnTo>
                  <a:pt x="30165" y="26776"/>
                </a:lnTo>
                <a:lnTo>
                  <a:pt x="4852" y="76196"/>
                </a:lnTo>
                <a:lnTo>
                  <a:pt x="0" y="117697"/>
                </a:lnTo>
                <a:lnTo>
                  <a:pt x="1209" y="139312"/>
                </a:lnTo>
                <a:lnTo>
                  <a:pt x="10883" y="177543"/>
                </a:lnTo>
                <a:lnTo>
                  <a:pt x="42943" y="220219"/>
                </a:lnTo>
                <a:lnTo>
                  <a:pt x="75034" y="235272"/>
                </a:lnTo>
                <a:lnTo>
                  <a:pt x="78011" y="225722"/>
                </a:lnTo>
                <a:lnTo>
                  <a:pt x="64604" y="219784"/>
                </a:lnTo>
                <a:lnTo>
                  <a:pt x="53035" y="211521"/>
                </a:lnTo>
                <a:lnTo>
                  <a:pt x="29304" y="172989"/>
                </a:lnTo>
                <a:lnTo>
                  <a:pt x="21456" y="116457"/>
                </a:lnTo>
                <a:lnTo>
                  <a:pt x="22328" y="96385"/>
                </a:lnTo>
                <a:lnTo>
                  <a:pt x="35408" y="46818"/>
                </a:lnTo>
                <a:lnTo>
                  <a:pt x="64814" y="15459"/>
                </a:lnTo>
                <a:lnTo>
                  <a:pt x="78383" y="9549"/>
                </a:lnTo>
                <a:lnTo>
                  <a:pt x="750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5166771" y="4640071"/>
            <a:ext cx="156083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271270" algn="l"/>
              </a:tabLst>
            </a:pPr>
            <a:r>
              <a:rPr sz="1500" spc="254" dirty="0">
                <a:latin typeface="Cambria Math"/>
                <a:cs typeface="Cambria Math"/>
              </a:rPr>
              <a:t>"</a:t>
            </a:r>
            <a:r>
              <a:rPr sz="1800" spc="382" baseline="-13888" dirty="0">
                <a:latin typeface="Cambria Math"/>
                <a:cs typeface="Cambria Math"/>
              </a:rPr>
              <a:t>5</a:t>
            </a:r>
            <a:r>
              <a:rPr sz="1800" baseline="-13888" dirty="0">
                <a:latin typeface="Cambria Math"/>
                <a:cs typeface="Cambria Math"/>
              </a:rPr>
              <a:t>	</a:t>
            </a:r>
            <a:r>
              <a:rPr sz="1500" spc="280" dirty="0">
                <a:latin typeface="Cambria Math"/>
                <a:cs typeface="Cambria Math"/>
              </a:rPr>
              <a:t>"</a:t>
            </a:r>
            <a:r>
              <a:rPr sz="1800" spc="419" baseline="-13888" dirty="0">
                <a:latin typeface="Cambria Math"/>
                <a:cs typeface="Cambria Math"/>
              </a:rPr>
              <a:t>4</a:t>
            </a:r>
            <a:endParaRPr sz="1800" baseline="-13888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872454" y="4518660"/>
            <a:ext cx="475234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130935" algn="l"/>
                <a:tab pos="2026285" algn="l"/>
                <a:tab pos="3652520" algn="l"/>
              </a:tabLst>
            </a:pPr>
            <a:r>
              <a:rPr sz="2000" spc="295" dirty="0">
                <a:latin typeface="Cambria Math"/>
                <a:cs typeface="Cambria Math"/>
              </a:rPr>
              <a:t>!</a:t>
            </a:r>
            <a:r>
              <a:rPr sz="2250" spc="442" baseline="-14814" dirty="0">
                <a:latin typeface="Cambria Math"/>
                <a:cs typeface="Cambria Math"/>
              </a:rPr>
              <a:t>$</a:t>
            </a:r>
            <a:r>
              <a:rPr sz="2250" spc="209" baseline="-14814" dirty="0">
                <a:latin typeface="Cambria Math"/>
                <a:cs typeface="Cambria Math"/>
              </a:rPr>
              <a:t>  </a:t>
            </a:r>
            <a:r>
              <a:rPr sz="2000" dirty="0">
                <a:latin typeface="Cambria Math"/>
                <a:cs typeface="Cambria Math"/>
              </a:rPr>
              <a:t>"</a:t>
            </a:r>
            <a:r>
              <a:rPr sz="2000" spc="6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+</a:t>
            </a:r>
            <a:r>
              <a:rPr sz="2000" spc="5" dirty="0">
                <a:latin typeface="Cambria Math"/>
                <a:cs typeface="Cambria Math"/>
              </a:rPr>
              <a:t> </a:t>
            </a:r>
            <a:r>
              <a:rPr sz="2000" spc="-60" dirty="0">
                <a:latin typeface="Cambria Math"/>
                <a:cs typeface="Cambria Math"/>
              </a:rPr>
              <a:t>1</a:t>
            </a:r>
            <a:r>
              <a:rPr sz="2000" dirty="0">
                <a:latin typeface="Cambria Math"/>
                <a:cs typeface="Cambria Math"/>
              </a:rPr>
              <a:t>	=</a:t>
            </a:r>
            <a:r>
              <a:rPr sz="2000" spc="120" dirty="0">
                <a:latin typeface="Cambria Math"/>
                <a:cs typeface="Cambria Math"/>
              </a:rPr>
              <a:t> </a:t>
            </a:r>
            <a:r>
              <a:rPr sz="2000" spc="295" dirty="0">
                <a:latin typeface="Cambria Math"/>
                <a:cs typeface="Cambria Math"/>
              </a:rPr>
              <a:t>!</a:t>
            </a:r>
            <a:r>
              <a:rPr sz="2250" spc="442" baseline="-14814" dirty="0">
                <a:latin typeface="Cambria Math"/>
                <a:cs typeface="Cambria Math"/>
              </a:rPr>
              <a:t>$</a:t>
            </a:r>
            <a:r>
              <a:rPr sz="2250" spc="217" baseline="-14814" dirty="0">
                <a:latin typeface="Cambria Math"/>
                <a:cs typeface="Cambria Math"/>
              </a:rPr>
              <a:t>  </a:t>
            </a:r>
            <a:r>
              <a:rPr sz="2000" spc="-50" dirty="0">
                <a:latin typeface="Cambria Math"/>
                <a:cs typeface="Cambria Math"/>
              </a:rPr>
              <a:t>"</a:t>
            </a:r>
            <a:r>
              <a:rPr sz="2000" dirty="0">
                <a:latin typeface="Cambria Math"/>
                <a:cs typeface="Cambria Math"/>
              </a:rPr>
              <a:t>	+</a:t>
            </a:r>
            <a:r>
              <a:rPr sz="2000" spc="15" dirty="0">
                <a:latin typeface="Cambria Math"/>
                <a:cs typeface="Cambria Math"/>
              </a:rPr>
              <a:t> </a:t>
            </a:r>
            <a:r>
              <a:rPr sz="2000" spc="720" dirty="0">
                <a:latin typeface="Cambria Math"/>
                <a:cs typeface="Cambria Math"/>
              </a:rPr>
              <a:t>'</a:t>
            </a:r>
            <a:r>
              <a:rPr sz="2000" spc="75" dirty="0">
                <a:latin typeface="Cambria Math"/>
                <a:cs typeface="Cambria Math"/>
              </a:rPr>
              <a:t> </a:t>
            </a:r>
            <a:r>
              <a:rPr sz="2000" spc="-270" dirty="0">
                <a:latin typeface="Cambria Math"/>
                <a:cs typeface="Cambria Math"/>
              </a:rPr>
              <a:t>(</a:t>
            </a:r>
            <a:r>
              <a:rPr sz="2000" spc="15" dirty="0">
                <a:latin typeface="Cambria Math"/>
                <a:cs typeface="Cambria Math"/>
              </a:rPr>
              <a:t> </a:t>
            </a:r>
            <a:r>
              <a:rPr sz="2000" spc="-135" dirty="0">
                <a:latin typeface="Cambria Math"/>
                <a:cs typeface="Cambria Math"/>
              </a:rPr>
              <a:t>234-</a:t>
            </a:r>
            <a:r>
              <a:rPr sz="2000" spc="-25" dirty="0">
                <a:latin typeface="Cambria Math"/>
                <a:cs typeface="Cambria Math"/>
              </a:rPr>
              <a:t>53</a:t>
            </a:r>
            <a:r>
              <a:rPr sz="2250" spc="-37" baseline="27777" dirty="0">
                <a:latin typeface="Cambria Math"/>
                <a:cs typeface="Cambria Math"/>
              </a:rPr>
              <a:t>#</a:t>
            </a:r>
            <a:r>
              <a:rPr sz="2250" baseline="27777" dirty="0">
                <a:latin typeface="Cambria Math"/>
                <a:cs typeface="Cambria Math"/>
              </a:rPr>
              <a:t>	</a:t>
            </a:r>
            <a:r>
              <a:rPr sz="2000" spc="-270" dirty="0">
                <a:latin typeface="Cambria Math"/>
                <a:cs typeface="Cambria Math"/>
              </a:rPr>
              <a:t>(</a:t>
            </a:r>
            <a:r>
              <a:rPr sz="2000" spc="55" dirty="0">
                <a:latin typeface="Cambria Math"/>
                <a:cs typeface="Cambria Math"/>
              </a:rPr>
              <a:t> </a:t>
            </a:r>
            <a:r>
              <a:rPr sz="2000" spc="-10" dirty="0">
                <a:latin typeface="Cambria Math"/>
                <a:cs typeface="Cambria Math"/>
              </a:rPr>
              <a:t>)*++,+</a:t>
            </a:r>
            <a:r>
              <a:rPr sz="2250" spc="-15" baseline="27777" dirty="0">
                <a:latin typeface="Cambria Math"/>
                <a:cs typeface="Cambria Math"/>
              </a:rPr>
              <a:t>#</a:t>
            </a:r>
            <a:endParaRPr sz="2250" baseline="27777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872454" y="4914900"/>
            <a:ext cx="50736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spc="855" baseline="11111" dirty="0">
                <a:latin typeface="Cambria Math"/>
                <a:cs typeface="Cambria Math"/>
              </a:rPr>
              <a:t>!</a:t>
            </a:r>
            <a:r>
              <a:rPr sz="1500" spc="570" dirty="0">
                <a:latin typeface="Cambria Math"/>
                <a:cs typeface="Cambria Math"/>
              </a:rPr>
              <a:t>!"</a:t>
            </a:r>
            <a:endParaRPr sz="1500">
              <a:latin typeface="Cambria Math"/>
              <a:cs typeface="Cambria Math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324384" y="5053076"/>
            <a:ext cx="1238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105" dirty="0">
                <a:latin typeface="Cambria Math"/>
                <a:cs typeface="Cambria Math"/>
              </a:rPr>
              <a:t>4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476057" y="4938417"/>
            <a:ext cx="717550" cy="235585"/>
          </a:xfrm>
          <a:custGeom>
            <a:avLst/>
            <a:gdLst/>
            <a:ahLst/>
            <a:cxnLst/>
            <a:rect l="l" t="t" r="r" b="b"/>
            <a:pathLst>
              <a:path w="717550" h="235585">
                <a:moveTo>
                  <a:pt x="642073" y="0"/>
                </a:moveTo>
                <a:lnTo>
                  <a:pt x="638724" y="9549"/>
                </a:lnTo>
                <a:lnTo>
                  <a:pt x="652344" y="15459"/>
                </a:lnTo>
                <a:lnTo>
                  <a:pt x="664056" y="23641"/>
                </a:lnTo>
                <a:lnTo>
                  <a:pt x="687838" y="61565"/>
                </a:lnTo>
                <a:lnTo>
                  <a:pt x="695651" y="116457"/>
                </a:lnTo>
                <a:lnTo>
                  <a:pt x="694779" y="137208"/>
                </a:lnTo>
                <a:lnTo>
                  <a:pt x="681699" y="188019"/>
                </a:lnTo>
                <a:lnTo>
                  <a:pt x="652503" y="219784"/>
                </a:lnTo>
                <a:lnTo>
                  <a:pt x="639097" y="225722"/>
                </a:lnTo>
                <a:lnTo>
                  <a:pt x="642073" y="235272"/>
                </a:lnTo>
                <a:lnTo>
                  <a:pt x="687024" y="208564"/>
                </a:lnTo>
                <a:lnTo>
                  <a:pt x="712271" y="159261"/>
                </a:lnTo>
                <a:lnTo>
                  <a:pt x="717108" y="117697"/>
                </a:lnTo>
                <a:lnTo>
                  <a:pt x="715895" y="96129"/>
                </a:lnTo>
                <a:lnTo>
                  <a:pt x="706190" y="57898"/>
                </a:lnTo>
                <a:lnTo>
                  <a:pt x="674087" y="15083"/>
                </a:lnTo>
                <a:lnTo>
                  <a:pt x="659130" y="6158"/>
                </a:lnTo>
                <a:lnTo>
                  <a:pt x="642073" y="0"/>
                </a:lnTo>
                <a:close/>
              </a:path>
              <a:path w="717550" h="235585">
                <a:moveTo>
                  <a:pt x="75035" y="0"/>
                </a:moveTo>
                <a:lnTo>
                  <a:pt x="30165" y="26776"/>
                </a:lnTo>
                <a:lnTo>
                  <a:pt x="4852" y="76196"/>
                </a:lnTo>
                <a:lnTo>
                  <a:pt x="0" y="117697"/>
                </a:lnTo>
                <a:lnTo>
                  <a:pt x="1209" y="139312"/>
                </a:lnTo>
                <a:lnTo>
                  <a:pt x="10883" y="177543"/>
                </a:lnTo>
                <a:lnTo>
                  <a:pt x="42943" y="220219"/>
                </a:lnTo>
                <a:lnTo>
                  <a:pt x="75035" y="235272"/>
                </a:lnTo>
                <a:lnTo>
                  <a:pt x="78011" y="225722"/>
                </a:lnTo>
                <a:lnTo>
                  <a:pt x="64605" y="219784"/>
                </a:lnTo>
                <a:lnTo>
                  <a:pt x="53036" y="211521"/>
                </a:lnTo>
                <a:lnTo>
                  <a:pt x="29304" y="172989"/>
                </a:lnTo>
                <a:lnTo>
                  <a:pt x="21456" y="116457"/>
                </a:lnTo>
                <a:lnTo>
                  <a:pt x="22328" y="96385"/>
                </a:lnTo>
                <a:lnTo>
                  <a:pt x="35408" y="46818"/>
                </a:lnTo>
                <a:lnTo>
                  <a:pt x="64814" y="15459"/>
                </a:lnTo>
                <a:lnTo>
                  <a:pt x="78383" y="9549"/>
                </a:lnTo>
                <a:lnTo>
                  <a:pt x="750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3960906" y="5053076"/>
            <a:ext cx="1238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105" dirty="0">
                <a:latin typeface="Cambria Math"/>
                <a:cs typeface="Cambria Math"/>
              </a:rPr>
              <a:t>4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112579" y="4938417"/>
            <a:ext cx="272415" cy="235585"/>
          </a:xfrm>
          <a:custGeom>
            <a:avLst/>
            <a:gdLst/>
            <a:ahLst/>
            <a:cxnLst/>
            <a:rect l="l" t="t" r="r" b="b"/>
            <a:pathLst>
              <a:path w="272414" h="235585">
                <a:moveTo>
                  <a:pt x="197383" y="0"/>
                </a:moveTo>
                <a:lnTo>
                  <a:pt x="194034" y="9549"/>
                </a:lnTo>
                <a:lnTo>
                  <a:pt x="207654" y="15459"/>
                </a:lnTo>
                <a:lnTo>
                  <a:pt x="219366" y="23641"/>
                </a:lnTo>
                <a:lnTo>
                  <a:pt x="243147" y="61565"/>
                </a:lnTo>
                <a:lnTo>
                  <a:pt x="250960" y="116457"/>
                </a:lnTo>
                <a:lnTo>
                  <a:pt x="250088" y="137208"/>
                </a:lnTo>
                <a:lnTo>
                  <a:pt x="237008" y="188019"/>
                </a:lnTo>
                <a:lnTo>
                  <a:pt x="207812" y="219784"/>
                </a:lnTo>
                <a:lnTo>
                  <a:pt x="194406" y="225722"/>
                </a:lnTo>
                <a:lnTo>
                  <a:pt x="197383" y="235272"/>
                </a:lnTo>
                <a:lnTo>
                  <a:pt x="242334" y="208564"/>
                </a:lnTo>
                <a:lnTo>
                  <a:pt x="267580" y="159261"/>
                </a:lnTo>
                <a:lnTo>
                  <a:pt x="272417" y="117697"/>
                </a:lnTo>
                <a:lnTo>
                  <a:pt x="271204" y="96129"/>
                </a:lnTo>
                <a:lnTo>
                  <a:pt x="261499" y="57898"/>
                </a:lnTo>
                <a:lnTo>
                  <a:pt x="229396" y="15083"/>
                </a:lnTo>
                <a:lnTo>
                  <a:pt x="214440" y="6158"/>
                </a:lnTo>
                <a:lnTo>
                  <a:pt x="197383" y="0"/>
                </a:lnTo>
                <a:close/>
              </a:path>
              <a:path w="272414" h="235585">
                <a:moveTo>
                  <a:pt x="75034" y="0"/>
                </a:moveTo>
                <a:lnTo>
                  <a:pt x="30164" y="26776"/>
                </a:lnTo>
                <a:lnTo>
                  <a:pt x="4852" y="76196"/>
                </a:lnTo>
                <a:lnTo>
                  <a:pt x="0" y="117697"/>
                </a:lnTo>
                <a:lnTo>
                  <a:pt x="1209" y="139312"/>
                </a:lnTo>
                <a:lnTo>
                  <a:pt x="10883" y="177543"/>
                </a:lnTo>
                <a:lnTo>
                  <a:pt x="42943" y="220219"/>
                </a:lnTo>
                <a:lnTo>
                  <a:pt x="75034" y="235272"/>
                </a:lnTo>
                <a:lnTo>
                  <a:pt x="78011" y="225722"/>
                </a:lnTo>
                <a:lnTo>
                  <a:pt x="64604" y="219784"/>
                </a:lnTo>
                <a:lnTo>
                  <a:pt x="53035" y="211521"/>
                </a:lnTo>
                <a:lnTo>
                  <a:pt x="29304" y="172989"/>
                </a:lnTo>
                <a:lnTo>
                  <a:pt x="21456" y="116457"/>
                </a:lnTo>
                <a:lnTo>
                  <a:pt x="22328" y="96385"/>
                </a:lnTo>
                <a:lnTo>
                  <a:pt x="35408" y="46818"/>
                </a:lnTo>
                <a:lnTo>
                  <a:pt x="64814" y="15459"/>
                </a:lnTo>
                <a:lnTo>
                  <a:pt x="78383" y="9549"/>
                </a:lnTo>
                <a:lnTo>
                  <a:pt x="750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5795612" y="4981447"/>
            <a:ext cx="3143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500" spc="280" dirty="0">
                <a:latin typeface="Cambria Math"/>
                <a:cs typeface="Cambria Math"/>
              </a:rPr>
              <a:t>"</a:t>
            </a:r>
            <a:r>
              <a:rPr sz="1800" spc="419" baseline="-13888" dirty="0">
                <a:latin typeface="Cambria Math"/>
                <a:cs typeface="Cambria Math"/>
              </a:rPr>
              <a:t>4</a:t>
            </a:r>
            <a:endParaRPr sz="1800" baseline="-13888">
              <a:latin typeface="Cambria Math"/>
              <a:cs typeface="Cambria Math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521043" y="4863084"/>
            <a:ext cx="3498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764540" algn="l"/>
                <a:tab pos="1674495" algn="l"/>
                <a:tab pos="1942464" algn="l"/>
              </a:tabLst>
            </a:pPr>
            <a:r>
              <a:rPr sz="2000" dirty="0">
                <a:latin typeface="Cambria Math"/>
                <a:cs typeface="Cambria Math"/>
              </a:rPr>
              <a:t>"</a:t>
            </a:r>
            <a:r>
              <a:rPr sz="2000" spc="5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+</a:t>
            </a:r>
            <a:r>
              <a:rPr sz="2000" spc="5" dirty="0">
                <a:latin typeface="Cambria Math"/>
                <a:cs typeface="Cambria Math"/>
              </a:rPr>
              <a:t> </a:t>
            </a:r>
            <a:r>
              <a:rPr sz="2000" spc="-50" dirty="0">
                <a:latin typeface="Cambria Math"/>
                <a:cs typeface="Cambria Math"/>
              </a:rPr>
              <a:t>1</a:t>
            </a:r>
            <a:r>
              <a:rPr sz="2000" dirty="0">
                <a:latin typeface="Cambria Math"/>
                <a:cs typeface="Cambria Math"/>
              </a:rPr>
              <a:t>	=</a:t>
            </a:r>
            <a:r>
              <a:rPr sz="2000" spc="120" dirty="0">
                <a:latin typeface="Cambria Math"/>
                <a:cs typeface="Cambria Math"/>
              </a:rPr>
              <a:t> </a:t>
            </a:r>
            <a:r>
              <a:rPr sz="2000" spc="570" dirty="0">
                <a:latin typeface="Cambria Math"/>
                <a:cs typeface="Cambria Math"/>
              </a:rPr>
              <a:t>!</a:t>
            </a:r>
            <a:r>
              <a:rPr sz="2250" spc="855" baseline="-14814" dirty="0">
                <a:latin typeface="Cambria Math"/>
                <a:cs typeface="Cambria Math"/>
              </a:rPr>
              <a:t>!"</a:t>
            </a:r>
            <a:r>
              <a:rPr sz="2250" baseline="-14814" dirty="0">
                <a:latin typeface="Cambria Math"/>
                <a:cs typeface="Cambria Math"/>
              </a:rPr>
              <a:t>	</a:t>
            </a:r>
            <a:r>
              <a:rPr sz="2000" spc="-50" dirty="0">
                <a:latin typeface="Cambria Math"/>
                <a:cs typeface="Cambria Math"/>
              </a:rPr>
              <a:t>"</a:t>
            </a:r>
            <a:r>
              <a:rPr sz="2000" dirty="0">
                <a:latin typeface="Cambria Math"/>
                <a:cs typeface="Cambria Math"/>
              </a:rPr>
              <a:t>	+</a:t>
            </a:r>
            <a:r>
              <a:rPr sz="2000" spc="5" dirty="0">
                <a:latin typeface="Cambria Math"/>
                <a:cs typeface="Cambria Math"/>
              </a:rPr>
              <a:t> </a:t>
            </a:r>
            <a:r>
              <a:rPr sz="2000" spc="720" dirty="0">
                <a:latin typeface="Cambria Math"/>
                <a:cs typeface="Cambria Math"/>
              </a:rPr>
              <a:t>'</a:t>
            </a:r>
            <a:r>
              <a:rPr sz="2000" spc="70" dirty="0">
                <a:latin typeface="Cambria Math"/>
                <a:cs typeface="Cambria Math"/>
              </a:rPr>
              <a:t> </a:t>
            </a:r>
            <a:r>
              <a:rPr sz="2000" spc="-270" dirty="0">
                <a:latin typeface="Cambria Math"/>
                <a:cs typeface="Cambria Math"/>
              </a:rPr>
              <a:t>(</a:t>
            </a:r>
            <a:r>
              <a:rPr sz="2000" dirty="0">
                <a:latin typeface="Cambria Math"/>
                <a:cs typeface="Cambria Math"/>
              </a:rPr>
              <a:t> </a:t>
            </a:r>
            <a:r>
              <a:rPr sz="2000" spc="-10" dirty="0">
                <a:latin typeface="Cambria Math"/>
                <a:cs typeface="Cambria Math"/>
              </a:rPr>
              <a:t>)*++,+</a:t>
            </a:r>
            <a:r>
              <a:rPr sz="2250" spc="-15" baseline="29629" dirty="0">
                <a:latin typeface="Cambria Math"/>
                <a:cs typeface="Cambria Math"/>
              </a:rPr>
              <a:t>#</a:t>
            </a:r>
            <a:endParaRPr sz="2250" baseline="29629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476296" y="5774944"/>
            <a:ext cx="29146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300" i="1" spc="320" dirty="0">
                <a:latin typeface="Cambria Math"/>
                <a:cs typeface="Cambria Math"/>
              </a:rPr>
              <a:t>*</a:t>
            </a:r>
            <a:r>
              <a:rPr sz="1650" spc="480" baseline="-15151" dirty="0">
                <a:latin typeface="Cambria Math"/>
                <a:cs typeface="Cambria Math"/>
              </a:rPr>
              <a:t>"</a:t>
            </a:r>
            <a:endParaRPr sz="1650" baseline="-15151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775955" y="5659628"/>
            <a:ext cx="145351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032510" algn="l"/>
              </a:tabLst>
            </a:pPr>
            <a:r>
              <a:rPr sz="1800" spc="-60" dirty="0">
                <a:latin typeface="Cambria Math"/>
                <a:cs typeface="Cambria Math"/>
              </a:rPr>
              <a:t>&lt;$==&gt;=</a:t>
            </a:r>
            <a:r>
              <a:rPr sz="1950" i="1" spc="-89" baseline="29914" dirty="0">
                <a:latin typeface="Cambria Math"/>
                <a:cs typeface="Cambria Math"/>
              </a:rPr>
              <a:t>"</a:t>
            </a:r>
            <a:r>
              <a:rPr sz="1950" i="1" baseline="29914" dirty="0">
                <a:latin typeface="Cambria Math"/>
                <a:cs typeface="Cambria Math"/>
              </a:rPr>
              <a:t>	</a:t>
            </a:r>
            <a:r>
              <a:rPr sz="1800" dirty="0">
                <a:latin typeface="Cambria Math"/>
                <a:cs typeface="Cambria Math"/>
              </a:rPr>
              <a:t>=</a:t>
            </a:r>
            <a:r>
              <a:rPr sz="1800" spc="95" dirty="0">
                <a:latin typeface="Cambria Math"/>
                <a:cs typeface="Cambria Math"/>
              </a:rPr>
              <a:t> </a:t>
            </a:r>
            <a:r>
              <a:rPr sz="1800" spc="-50" dirty="0">
                <a:latin typeface="Cambria Math"/>
                <a:cs typeface="Cambria Math"/>
              </a:rPr>
              <a:t>H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585070" y="5464047"/>
            <a:ext cx="81534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561340" algn="l"/>
              </a:tabLst>
            </a:pPr>
            <a:r>
              <a:rPr sz="1300" i="1" spc="320" dirty="0">
                <a:latin typeface="Cambria Math"/>
                <a:cs typeface="Cambria Math"/>
              </a:rPr>
              <a:t>*</a:t>
            </a:r>
            <a:r>
              <a:rPr sz="1650" spc="480" baseline="-12626" dirty="0">
                <a:latin typeface="Cambria Math"/>
                <a:cs typeface="Cambria Math"/>
              </a:rPr>
              <a:t>"</a:t>
            </a:r>
            <a:r>
              <a:rPr sz="1650" baseline="-12626" dirty="0">
                <a:latin typeface="Cambria Math"/>
                <a:cs typeface="Cambria Math"/>
              </a:rPr>
              <a:t>	</a:t>
            </a:r>
            <a:r>
              <a:rPr sz="1300" i="1" spc="310" dirty="0">
                <a:latin typeface="Cambria Math"/>
                <a:cs typeface="Cambria Math"/>
              </a:rPr>
              <a:t>*</a:t>
            </a:r>
            <a:r>
              <a:rPr sz="1650" spc="465" baseline="-12626" dirty="0">
                <a:latin typeface="Cambria Math"/>
                <a:cs typeface="Cambria Math"/>
              </a:rPr>
              <a:t>"</a:t>
            </a:r>
            <a:endParaRPr sz="1650" baseline="-12626">
              <a:latin typeface="Cambria Math"/>
              <a:cs typeface="Cambria Math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229470" y="5348732"/>
            <a:ext cx="12814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624205" algn="l"/>
              </a:tabLst>
            </a:pPr>
            <a:r>
              <a:rPr sz="1800" spc="100" dirty="0">
                <a:latin typeface="Cambria Math"/>
                <a:cs typeface="Cambria Math"/>
              </a:rPr>
              <a:t>("#</a:t>
            </a:r>
            <a:r>
              <a:rPr sz="1950" i="1" spc="150" baseline="29914" dirty="0">
                <a:latin typeface="Cambria Math"/>
                <a:cs typeface="Cambria Math"/>
              </a:rPr>
              <a:t>"</a:t>
            </a:r>
            <a:r>
              <a:rPr sz="1950" i="1" baseline="29914" dirty="0">
                <a:latin typeface="Cambria Math"/>
                <a:cs typeface="Cambria Math"/>
              </a:rPr>
              <a:t>	</a:t>
            </a:r>
            <a:r>
              <a:rPr sz="1800" spc="200" dirty="0">
                <a:latin typeface="Cambria Math"/>
                <a:cs typeface="Cambria Math"/>
              </a:rPr>
              <a:t>−"</a:t>
            </a:r>
            <a:r>
              <a:rPr sz="1950" i="1" spc="300" baseline="29914" dirty="0">
                <a:latin typeface="Cambria Math"/>
                <a:cs typeface="Cambria Math"/>
              </a:rPr>
              <a:t>"</a:t>
            </a:r>
            <a:r>
              <a:rPr sz="1950" i="1" spc="277" baseline="29914" dirty="0">
                <a:latin typeface="Cambria Math"/>
                <a:cs typeface="Cambria Math"/>
              </a:rPr>
              <a:t>  </a:t>
            </a:r>
            <a:r>
              <a:rPr sz="1800" spc="-50" dirty="0">
                <a:latin typeface="Cambria Math"/>
                <a:cs typeface="Cambria Math"/>
              </a:rPr>
              <a:t>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481438" y="6076696"/>
            <a:ext cx="34861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-25" dirty="0">
                <a:latin typeface="Cambria Math"/>
                <a:cs typeface="Cambria Math"/>
              </a:rPr>
              <a:t>+#$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481438" y="5656072"/>
            <a:ext cx="10541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spc="254" dirty="0">
                <a:latin typeface="Cambria Math"/>
                <a:cs typeface="Cambria Math"/>
              </a:rPr>
              <a:t>!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955273" y="5939535"/>
            <a:ext cx="25844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300" i="1" spc="210" dirty="0">
                <a:latin typeface="Cambria Math"/>
                <a:cs typeface="Cambria Math"/>
              </a:rPr>
              <a:t>,</a:t>
            </a:r>
            <a:r>
              <a:rPr sz="1650" spc="315" baseline="-15151" dirty="0">
                <a:latin typeface="Cambria Math"/>
                <a:cs typeface="Cambria Math"/>
              </a:rPr>
              <a:t>#</a:t>
            </a:r>
            <a:endParaRPr sz="1650" baseline="-15151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153016" y="5824220"/>
            <a:ext cx="202755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702945" algn="l"/>
              </a:tabLst>
            </a:pPr>
            <a:r>
              <a:rPr sz="1800" spc="1905" dirty="0">
                <a:latin typeface="Cambria Math"/>
                <a:cs typeface="Cambria Math"/>
              </a:rPr>
              <a:t>'</a:t>
            </a:r>
            <a:r>
              <a:rPr sz="1800" dirty="0">
                <a:latin typeface="Cambria Math"/>
                <a:cs typeface="Cambria Math"/>
              </a:rPr>
              <a:t>	3</a:t>
            </a:r>
            <a:r>
              <a:rPr sz="1950" i="1" baseline="-14957" dirty="0">
                <a:latin typeface="Cambria Math"/>
                <a:cs typeface="Cambria Math"/>
              </a:rPr>
              <a:t>+</a:t>
            </a:r>
            <a:r>
              <a:rPr sz="1950" i="1" spc="405" baseline="-14957" dirty="0">
                <a:latin typeface="Cambria Math"/>
                <a:cs typeface="Cambria Math"/>
              </a:rPr>
              <a:t> </a:t>
            </a:r>
            <a:r>
              <a:rPr sz="1800" spc="-595" dirty="0">
                <a:latin typeface="Cambria Math"/>
                <a:cs typeface="Cambria Math"/>
              </a:rPr>
              <a:t>B</a:t>
            </a:r>
            <a:r>
              <a:rPr sz="1800" spc="40" dirty="0">
                <a:latin typeface="Cambria Math"/>
                <a:cs typeface="Cambria Math"/>
              </a:rPr>
              <a:t> </a:t>
            </a:r>
            <a:r>
              <a:rPr sz="1800" spc="-185" dirty="0">
                <a:latin typeface="Cambria Math"/>
                <a:cs typeface="Cambria Math"/>
              </a:rPr>
              <a:t>&lt;$==&gt;=</a:t>
            </a:r>
            <a:r>
              <a:rPr sz="1950" i="1" spc="-277" baseline="29914" dirty="0">
                <a:latin typeface="Cambria Math"/>
                <a:cs typeface="Cambria Math"/>
              </a:rPr>
              <a:t>"</a:t>
            </a:r>
            <a:endParaRPr sz="1950" baseline="29914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292330" y="5348732"/>
            <a:ext cx="2688590" cy="7753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3815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Cambria Math"/>
                <a:cs typeface="Cambria Math"/>
              </a:rPr>
              <a:t>,</a:t>
            </a:r>
            <a:r>
              <a:rPr sz="1800" spc="-95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si N</a:t>
            </a:r>
            <a:r>
              <a:rPr sz="1950" i="1" baseline="-14957" dirty="0">
                <a:latin typeface="Cambria Math"/>
                <a:cs typeface="Cambria Math"/>
              </a:rPr>
              <a:t>1</a:t>
            </a:r>
            <a:r>
              <a:rPr sz="1950" i="1" spc="300" baseline="-14957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es</a:t>
            </a:r>
            <a:r>
              <a:rPr sz="1800" spc="5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neurona de </a:t>
            </a:r>
            <a:r>
              <a:rPr sz="1800" spc="-10" dirty="0">
                <a:latin typeface="Cambria Math"/>
                <a:cs typeface="Cambria Math"/>
              </a:rPr>
              <a:t>salida</a:t>
            </a:r>
            <a:endParaRPr sz="1800">
              <a:latin typeface="Cambria Math"/>
              <a:cs typeface="Cambria Math"/>
            </a:endParaRPr>
          </a:p>
          <a:p>
            <a:pPr marL="38100">
              <a:lnSpc>
                <a:spcPct val="100000"/>
              </a:lnSpc>
              <a:spcBef>
                <a:spcPts val="1580"/>
              </a:spcBef>
            </a:pPr>
            <a:r>
              <a:rPr sz="1800" dirty="0">
                <a:latin typeface="Cambria Math"/>
                <a:cs typeface="Cambria Math"/>
              </a:rPr>
              <a:t>,</a:t>
            </a:r>
            <a:r>
              <a:rPr sz="1800" spc="-110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en</a:t>
            </a:r>
            <a:r>
              <a:rPr sz="1800" spc="-30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otro</a:t>
            </a:r>
            <a:r>
              <a:rPr sz="1800" spc="-20" dirty="0">
                <a:latin typeface="Cambria Math"/>
                <a:cs typeface="Cambria Math"/>
              </a:rPr>
              <a:t> caso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937702" y="1246123"/>
            <a:ext cx="241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s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2450001" y="1224721"/>
            <a:ext cx="2448560" cy="1454150"/>
            <a:chOff x="2450001" y="1224721"/>
            <a:chExt cx="2448560" cy="1454150"/>
          </a:xfrm>
        </p:grpSpPr>
        <p:sp>
          <p:nvSpPr>
            <p:cNvPr id="34" name="object 34"/>
            <p:cNvSpPr/>
            <p:nvPr/>
          </p:nvSpPr>
          <p:spPr>
            <a:xfrm>
              <a:off x="4191688" y="1229484"/>
              <a:ext cx="702310" cy="725805"/>
            </a:xfrm>
            <a:custGeom>
              <a:avLst/>
              <a:gdLst/>
              <a:ahLst/>
              <a:cxnLst/>
              <a:rect l="l" t="t" r="r" b="b"/>
              <a:pathLst>
                <a:path w="702310" h="725805">
                  <a:moveTo>
                    <a:pt x="0" y="362821"/>
                  </a:moveTo>
                  <a:lnTo>
                    <a:pt x="3203" y="313588"/>
                  </a:lnTo>
                  <a:lnTo>
                    <a:pt x="12536" y="266368"/>
                  </a:lnTo>
                  <a:lnTo>
                    <a:pt x="27579" y="221594"/>
                  </a:lnTo>
                  <a:lnTo>
                    <a:pt x="47915" y="179698"/>
                  </a:lnTo>
                  <a:lnTo>
                    <a:pt x="73125" y="141111"/>
                  </a:lnTo>
                  <a:lnTo>
                    <a:pt x="102791" y="106267"/>
                  </a:lnTo>
                  <a:lnTo>
                    <a:pt x="136496" y="75598"/>
                  </a:lnTo>
                  <a:lnTo>
                    <a:pt x="173820" y="49535"/>
                  </a:lnTo>
                  <a:lnTo>
                    <a:pt x="214346" y="28512"/>
                  </a:lnTo>
                  <a:lnTo>
                    <a:pt x="257656" y="12960"/>
                  </a:lnTo>
                  <a:lnTo>
                    <a:pt x="303331" y="3312"/>
                  </a:lnTo>
                  <a:lnTo>
                    <a:pt x="350953" y="0"/>
                  </a:lnTo>
                  <a:lnTo>
                    <a:pt x="398575" y="3312"/>
                  </a:lnTo>
                  <a:lnTo>
                    <a:pt x="444250" y="12960"/>
                  </a:lnTo>
                  <a:lnTo>
                    <a:pt x="487560" y="28512"/>
                  </a:lnTo>
                  <a:lnTo>
                    <a:pt x="528086" y="49535"/>
                  </a:lnTo>
                  <a:lnTo>
                    <a:pt x="565410" y="75598"/>
                  </a:lnTo>
                  <a:lnTo>
                    <a:pt x="599115" y="106267"/>
                  </a:lnTo>
                  <a:lnTo>
                    <a:pt x="628781" y="141111"/>
                  </a:lnTo>
                  <a:lnTo>
                    <a:pt x="653991" y="179698"/>
                  </a:lnTo>
                  <a:lnTo>
                    <a:pt x="674327" y="221594"/>
                  </a:lnTo>
                  <a:lnTo>
                    <a:pt x="689370" y="266368"/>
                  </a:lnTo>
                  <a:lnTo>
                    <a:pt x="698703" y="313588"/>
                  </a:lnTo>
                  <a:lnTo>
                    <a:pt x="701907" y="362821"/>
                  </a:lnTo>
                  <a:lnTo>
                    <a:pt x="698703" y="412053"/>
                  </a:lnTo>
                  <a:lnTo>
                    <a:pt x="689370" y="459273"/>
                  </a:lnTo>
                  <a:lnTo>
                    <a:pt x="674327" y="504047"/>
                  </a:lnTo>
                  <a:lnTo>
                    <a:pt x="653991" y="545943"/>
                  </a:lnTo>
                  <a:lnTo>
                    <a:pt x="628781" y="584530"/>
                  </a:lnTo>
                  <a:lnTo>
                    <a:pt x="599115" y="619374"/>
                  </a:lnTo>
                  <a:lnTo>
                    <a:pt x="565410" y="650043"/>
                  </a:lnTo>
                  <a:lnTo>
                    <a:pt x="528086" y="676106"/>
                  </a:lnTo>
                  <a:lnTo>
                    <a:pt x="487560" y="697129"/>
                  </a:lnTo>
                  <a:lnTo>
                    <a:pt x="444250" y="712681"/>
                  </a:lnTo>
                  <a:lnTo>
                    <a:pt x="398575" y="722329"/>
                  </a:lnTo>
                  <a:lnTo>
                    <a:pt x="350953" y="725642"/>
                  </a:lnTo>
                  <a:lnTo>
                    <a:pt x="303331" y="722329"/>
                  </a:lnTo>
                  <a:lnTo>
                    <a:pt x="257656" y="712681"/>
                  </a:lnTo>
                  <a:lnTo>
                    <a:pt x="214346" y="697129"/>
                  </a:lnTo>
                  <a:lnTo>
                    <a:pt x="173820" y="676106"/>
                  </a:lnTo>
                  <a:lnTo>
                    <a:pt x="136496" y="650043"/>
                  </a:lnTo>
                  <a:lnTo>
                    <a:pt x="102791" y="619374"/>
                  </a:lnTo>
                  <a:lnTo>
                    <a:pt x="73125" y="584530"/>
                  </a:lnTo>
                  <a:lnTo>
                    <a:pt x="47915" y="545943"/>
                  </a:lnTo>
                  <a:lnTo>
                    <a:pt x="27579" y="504047"/>
                  </a:lnTo>
                  <a:lnTo>
                    <a:pt x="12536" y="459273"/>
                  </a:lnTo>
                  <a:lnTo>
                    <a:pt x="3203" y="412053"/>
                  </a:lnTo>
                  <a:lnTo>
                    <a:pt x="0" y="36282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454763" y="1633211"/>
              <a:ext cx="685165" cy="0"/>
            </a:xfrm>
            <a:custGeom>
              <a:avLst/>
              <a:gdLst/>
              <a:ahLst/>
              <a:cxnLst/>
              <a:rect l="l" t="t" r="r" b="b"/>
              <a:pathLst>
                <a:path w="685164">
                  <a:moveTo>
                    <a:pt x="0" y="0"/>
                  </a:moveTo>
                  <a:lnTo>
                    <a:pt x="68491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153271" y="1478479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478557" y="2428216"/>
              <a:ext cx="413384" cy="245745"/>
            </a:xfrm>
            <a:custGeom>
              <a:avLst/>
              <a:gdLst/>
              <a:ahLst/>
              <a:cxnLst/>
              <a:rect l="l" t="t" r="r" b="b"/>
              <a:pathLst>
                <a:path w="413385" h="245744">
                  <a:moveTo>
                    <a:pt x="0" y="245438"/>
                  </a:moveTo>
                  <a:lnTo>
                    <a:pt x="41298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3167650" y="1471676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0,3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2517981" y="1409689"/>
            <a:ext cx="5163185" cy="1748789"/>
            <a:chOff x="2517981" y="1409689"/>
            <a:chExt cx="5163185" cy="1748789"/>
          </a:xfrm>
        </p:grpSpPr>
        <p:sp>
          <p:nvSpPr>
            <p:cNvPr id="40" name="object 40"/>
            <p:cNvSpPr/>
            <p:nvPr/>
          </p:nvSpPr>
          <p:spPr>
            <a:xfrm>
              <a:off x="3467686" y="1563848"/>
              <a:ext cx="758190" cy="57150"/>
            </a:xfrm>
            <a:custGeom>
              <a:avLst/>
              <a:gdLst/>
              <a:ahLst/>
              <a:cxnLst/>
              <a:rect l="l" t="t" r="r" b="b"/>
              <a:pathLst>
                <a:path w="758189" h="57150">
                  <a:moveTo>
                    <a:pt x="0" y="56913"/>
                  </a:moveTo>
                  <a:lnTo>
                    <a:pt x="757992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877948" y="2184557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158370" y="1693680"/>
              <a:ext cx="1021715" cy="572770"/>
            </a:xfrm>
            <a:custGeom>
              <a:avLst/>
              <a:gdLst/>
              <a:ahLst/>
              <a:cxnLst/>
              <a:rect l="l" t="t" r="r" b="b"/>
              <a:pathLst>
                <a:path w="1021714" h="572769">
                  <a:moveTo>
                    <a:pt x="0" y="572688"/>
                  </a:moveTo>
                  <a:lnTo>
                    <a:pt x="102142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893594" y="1563849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5" h="5715">
                  <a:moveTo>
                    <a:pt x="0" y="5335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176392" y="2427912"/>
              <a:ext cx="702310" cy="725805"/>
            </a:xfrm>
            <a:custGeom>
              <a:avLst/>
              <a:gdLst/>
              <a:ahLst/>
              <a:cxnLst/>
              <a:rect l="l" t="t" r="r" b="b"/>
              <a:pathLst>
                <a:path w="702310" h="725805">
                  <a:moveTo>
                    <a:pt x="0" y="362821"/>
                  </a:moveTo>
                  <a:lnTo>
                    <a:pt x="3203" y="313588"/>
                  </a:lnTo>
                  <a:lnTo>
                    <a:pt x="12536" y="266368"/>
                  </a:lnTo>
                  <a:lnTo>
                    <a:pt x="27579" y="221594"/>
                  </a:lnTo>
                  <a:lnTo>
                    <a:pt x="47915" y="179698"/>
                  </a:lnTo>
                  <a:lnTo>
                    <a:pt x="73125" y="141111"/>
                  </a:lnTo>
                  <a:lnTo>
                    <a:pt x="102792" y="106267"/>
                  </a:lnTo>
                  <a:lnTo>
                    <a:pt x="136496" y="75598"/>
                  </a:lnTo>
                  <a:lnTo>
                    <a:pt x="173820" y="49535"/>
                  </a:lnTo>
                  <a:lnTo>
                    <a:pt x="214346" y="28512"/>
                  </a:lnTo>
                  <a:lnTo>
                    <a:pt x="257656" y="12960"/>
                  </a:lnTo>
                  <a:lnTo>
                    <a:pt x="303331" y="3312"/>
                  </a:lnTo>
                  <a:lnTo>
                    <a:pt x="350954" y="0"/>
                  </a:lnTo>
                  <a:lnTo>
                    <a:pt x="398576" y="3312"/>
                  </a:lnTo>
                  <a:lnTo>
                    <a:pt x="444251" y="12960"/>
                  </a:lnTo>
                  <a:lnTo>
                    <a:pt x="487561" y="28512"/>
                  </a:lnTo>
                  <a:lnTo>
                    <a:pt x="528087" y="49535"/>
                  </a:lnTo>
                  <a:lnTo>
                    <a:pt x="565411" y="75598"/>
                  </a:lnTo>
                  <a:lnTo>
                    <a:pt x="599115" y="106267"/>
                  </a:lnTo>
                  <a:lnTo>
                    <a:pt x="628782" y="141111"/>
                  </a:lnTo>
                  <a:lnTo>
                    <a:pt x="653992" y="179698"/>
                  </a:lnTo>
                  <a:lnTo>
                    <a:pt x="674328" y="221594"/>
                  </a:lnTo>
                  <a:lnTo>
                    <a:pt x="689371" y="266368"/>
                  </a:lnTo>
                  <a:lnTo>
                    <a:pt x="698704" y="313588"/>
                  </a:lnTo>
                  <a:lnTo>
                    <a:pt x="701908" y="362821"/>
                  </a:lnTo>
                  <a:lnTo>
                    <a:pt x="698704" y="412053"/>
                  </a:lnTo>
                  <a:lnTo>
                    <a:pt x="689371" y="459273"/>
                  </a:lnTo>
                  <a:lnTo>
                    <a:pt x="674328" y="504047"/>
                  </a:lnTo>
                  <a:lnTo>
                    <a:pt x="653992" y="545943"/>
                  </a:lnTo>
                  <a:lnTo>
                    <a:pt x="628782" y="584530"/>
                  </a:lnTo>
                  <a:lnTo>
                    <a:pt x="599115" y="619374"/>
                  </a:lnTo>
                  <a:lnTo>
                    <a:pt x="565411" y="650043"/>
                  </a:lnTo>
                  <a:lnTo>
                    <a:pt x="528087" y="676106"/>
                  </a:lnTo>
                  <a:lnTo>
                    <a:pt x="487561" y="697129"/>
                  </a:lnTo>
                  <a:lnTo>
                    <a:pt x="444251" y="712681"/>
                  </a:lnTo>
                  <a:lnTo>
                    <a:pt x="398576" y="722329"/>
                  </a:lnTo>
                  <a:lnTo>
                    <a:pt x="350954" y="725642"/>
                  </a:lnTo>
                  <a:lnTo>
                    <a:pt x="303331" y="722329"/>
                  </a:lnTo>
                  <a:lnTo>
                    <a:pt x="257656" y="712681"/>
                  </a:lnTo>
                  <a:lnTo>
                    <a:pt x="214346" y="697129"/>
                  </a:lnTo>
                  <a:lnTo>
                    <a:pt x="173820" y="676106"/>
                  </a:lnTo>
                  <a:lnTo>
                    <a:pt x="136496" y="650043"/>
                  </a:lnTo>
                  <a:lnTo>
                    <a:pt x="102792" y="619374"/>
                  </a:lnTo>
                  <a:lnTo>
                    <a:pt x="73125" y="584530"/>
                  </a:lnTo>
                  <a:lnTo>
                    <a:pt x="47915" y="545943"/>
                  </a:lnTo>
                  <a:lnTo>
                    <a:pt x="27579" y="504047"/>
                  </a:lnTo>
                  <a:lnTo>
                    <a:pt x="12536" y="459273"/>
                  </a:lnTo>
                  <a:lnTo>
                    <a:pt x="3203" y="412053"/>
                  </a:lnTo>
                  <a:lnTo>
                    <a:pt x="0" y="36282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522744" y="2673653"/>
              <a:ext cx="725805" cy="5715"/>
            </a:xfrm>
            <a:custGeom>
              <a:avLst/>
              <a:gdLst/>
              <a:ahLst/>
              <a:cxnLst/>
              <a:rect l="l" t="t" r="r" b="b"/>
              <a:pathLst>
                <a:path w="725805" h="5714">
                  <a:moveTo>
                    <a:pt x="0" y="5335"/>
                  </a:moveTo>
                  <a:lnTo>
                    <a:pt x="72541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627945" y="2688177"/>
              <a:ext cx="581660" cy="17145"/>
            </a:xfrm>
            <a:custGeom>
              <a:avLst/>
              <a:gdLst/>
              <a:ahLst/>
              <a:cxnLst/>
              <a:rect l="l" t="t" r="r" b="b"/>
              <a:pathLst>
                <a:path w="581660" h="17144">
                  <a:moveTo>
                    <a:pt x="0" y="0"/>
                  </a:moveTo>
                  <a:lnTo>
                    <a:pt x="581395" y="16839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878299" y="2575031"/>
              <a:ext cx="297180" cy="165735"/>
            </a:xfrm>
            <a:custGeom>
              <a:avLst/>
              <a:gdLst/>
              <a:ahLst/>
              <a:cxnLst/>
              <a:rect l="l" t="t" r="r" b="b"/>
              <a:pathLst>
                <a:path w="297179" h="165735">
                  <a:moveTo>
                    <a:pt x="0" y="165698"/>
                  </a:moveTo>
                  <a:lnTo>
                    <a:pt x="296912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366066" y="1414452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118908" y="2313092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705974" y="1551339"/>
              <a:ext cx="760095" cy="12700"/>
            </a:xfrm>
            <a:custGeom>
              <a:avLst/>
              <a:gdLst/>
              <a:ahLst/>
              <a:cxnLst/>
              <a:rect l="l" t="t" r="r" b="b"/>
              <a:pathLst>
                <a:path w="760095" h="12700">
                  <a:moveTo>
                    <a:pt x="0" y="0"/>
                  </a:moveTo>
                  <a:lnTo>
                    <a:pt x="759692" y="1251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447183" y="1700735"/>
              <a:ext cx="1014094" cy="675640"/>
            </a:xfrm>
            <a:custGeom>
              <a:avLst/>
              <a:gdLst/>
              <a:ahLst/>
              <a:cxnLst/>
              <a:rect l="l" t="t" r="r" b="b"/>
              <a:pathLst>
                <a:path w="1014095" h="675639">
                  <a:moveTo>
                    <a:pt x="0" y="675633"/>
                  </a:moveTo>
                  <a:lnTo>
                    <a:pt x="1013871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193532" y="1582176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4" h="5715">
                  <a:moveTo>
                    <a:pt x="0" y="5336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7379436" y="1203452"/>
            <a:ext cx="241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s</a:t>
            </a:r>
            <a:r>
              <a:rPr sz="1800" i="1" spc="-37" baseline="-13888" dirty="0">
                <a:latin typeface="Times New Roman"/>
                <a:cs typeface="Times New Roman"/>
              </a:rPr>
              <a:t>3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363662" y="1407337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4769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09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411249" y="2431774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413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3270540" y="2517143"/>
            <a:ext cx="340360" cy="309880"/>
          </a:xfrm>
          <a:custGeom>
            <a:avLst/>
            <a:gdLst/>
            <a:ahLst/>
            <a:cxnLst/>
            <a:rect l="l" t="t" r="r" b="b"/>
            <a:pathLst>
              <a:path w="340360" h="309880">
                <a:moveTo>
                  <a:pt x="0" y="154732"/>
                </a:moveTo>
                <a:lnTo>
                  <a:pt x="6070" y="113598"/>
                </a:lnTo>
                <a:lnTo>
                  <a:pt x="23203" y="76636"/>
                </a:lnTo>
                <a:lnTo>
                  <a:pt x="49778" y="45320"/>
                </a:lnTo>
                <a:lnTo>
                  <a:pt x="84174" y="21125"/>
                </a:lnTo>
                <a:lnTo>
                  <a:pt x="124773" y="5527"/>
                </a:lnTo>
                <a:lnTo>
                  <a:pt x="169953" y="0"/>
                </a:lnTo>
                <a:lnTo>
                  <a:pt x="215133" y="5527"/>
                </a:lnTo>
                <a:lnTo>
                  <a:pt x="255732" y="21125"/>
                </a:lnTo>
                <a:lnTo>
                  <a:pt x="290128" y="45320"/>
                </a:lnTo>
                <a:lnTo>
                  <a:pt x="316703" y="76636"/>
                </a:lnTo>
                <a:lnTo>
                  <a:pt x="333836" y="113598"/>
                </a:lnTo>
                <a:lnTo>
                  <a:pt x="339907" y="154732"/>
                </a:lnTo>
                <a:lnTo>
                  <a:pt x="333836" y="195866"/>
                </a:lnTo>
                <a:lnTo>
                  <a:pt x="316703" y="232828"/>
                </a:lnTo>
                <a:lnTo>
                  <a:pt x="290128" y="264144"/>
                </a:lnTo>
                <a:lnTo>
                  <a:pt x="255732" y="288339"/>
                </a:lnTo>
                <a:lnTo>
                  <a:pt x="215133" y="303937"/>
                </a:lnTo>
                <a:lnTo>
                  <a:pt x="169953" y="309465"/>
                </a:lnTo>
                <a:lnTo>
                  <a:pt x="124773" y="303937"/>
                </a:lnTo>
                <a:lnTo>
                  <a:pt x="84174" y="288339"/>
                </a:lnTo>
                <a:lnTo>
                  <a:pt x="49778" y="264144"/>
                </a:lnTo>
                <a:lnTo>
                  <a:pt x="23203" y="232828"/>
                </a:lnTo>
                <a:lnTo>
                  <a:pt x="6070" y="195866"/>
                </a:lnTo>
                <a:lnTo>
                  <a:pt x="0" y="154732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3370644" y="2507996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58" name="object 58"/>
          <p:cNvGrpSpPr/>
          <p:nvPr/>
        </p:nvGrpSpPr>
        <p:grpSpPr>
          <a:xfrm>
            <a:off x="2444902" y="1649790"/>
            <a:ext cx="875030" cy="463550"/>
            <a:chOff x="2444902" y="1649790"/>
            <a:chExt cx="875030" cy="463550"/>
          </a:xfrm>
        </p:grpSpPr>
        <p:sp>
          <p:nvSpPr>
            <p:cNvPr id="59" name="object 59"/>
            <p:cNvSpPr/>
            <p:nvPr/>
          </p:nvSpPr>
          <p:spPr>
            <a:xfrm>
              <a:off x="2449664" y="1654553"/>
              <a:ext cx="547370" cy="247650"/>
            </a:xfrm>
            <a:custGeom>
              <a:avLst/>
              <a:gdLst/>
              <a:ahLst/>
              <a:cxnLst/>
              <a:rect l="l" t="t" r="r" b="b"/>
              <a:pathLst>
                <a:path w="547369" h="247650">
                  <a:moveTo>
                    <a:pt x="0" y="0"/>
                  </a:moveTo>
                  <a:lnTo>
                    <a:pt x="547250" y="24721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974821" y="1798614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" name="object 61"/>
          <p:cNvSpPr txBox="1"/>
          <p:nvPr/>
        </p:nvSpPr>
        <p:spPr>
          <a:xfrm>
            <a:off x="3036825" y="1791715"/>
            <a:ext cx="2159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5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3288775" y="2042571"/>
            <a:ext cx="997585" cy="457200"/>
          </a:xfrm>
          <a:custGeom>
            <a:avLst/>
            <a:gdLst/>
            <a:ahLst/>
            <a:cxnLst/>
            <a:rect l="l" t="t" r="r" b="b"/>
            <a:pathLst>
              <a:path w="997585" h="457200">
                <a:moveTo>
                  <a:pt x="0" y="0"/>
                </a:moveTo>
                <a:lnTo>
                  <a:pt x="997081" y="457185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4939127" y="2767076"/>
            <a:ext cx="1149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028027" y="2879852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710316" y="1270508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885864" y="1870964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232011" y="2767076"/>
            <a:ext cx="190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w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397111" y="2879852"/>
            <a:ext cx="2159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2,2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430796" y="2172715"/>
            <a:ext cx="8166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baseline="9259" dirty="0">
                <a:latin typeface="Times New Roman"/>
                <a:cs typeface="Times New Roman"/>
              </a:rPr>
              <a:t>w</a:t>
            </a:r>
            <a:r>
              <a:rPr sz="1200" dirty="0">
                <a:latin typeface="Times New Roman"/>
                <a:cs typeface="Times New Roman"/>
              </a:rPr>
              <a:t>2,1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2400" baseline="1736" dirty="0">
                <a:latin typeface="Times New Roman"/>
                <a:cs typeface="Times New Roman"/>
              </a:rPr>
              <a:t>-</a:t>
            </a:r>
            <a:r>
              <a:rPr sz="2400" spc="-37" baseline="1736" dirty="0">
                <a:latin typeface="Times New Roman"/>
                <a:cs typeface="Times New Roman"/>
              </a:rPr>
              <a:t>0,1</a:t>
            </a:r>
            <a:endParaRPr sz="2400" baseline="1736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510609" y="1852676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067273" y="1182115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360559" y="3138932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0,2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613851" y="953515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0,3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331747" y="974851"/>
            <a:ext cx="431800" cy="741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0,1</a:t>
            </a:r>
            <a:endParaRPr sz="1200">
              <a:latin typeface="Times New Roman"/>
              <a:cs typeface="Times New Roman"/>
            </a:endParaRPr>
          </a:p>
          <a:p>
            <a:pPr marL="79375">
              <a:lnSpc>
                <a:spcPct val="100000"/>
              </a:lnSpc>
              <a:spcBef>
                <a:spcPts val="1320"/>
              </a:spcBef>
            </a:pPr>
            <a:r>
              <a:rPr sz="1800" spc="-25" dirty="0">
                <a:latin typeface="Times New Roman"/>
                <a:cs typeface="Times New Roman"/>
              </a:rPr>
              <a:t>0,5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385957" y="2623820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0,6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6481427" y="1208651"/>
            <a:ext cx="702310" cy="725805"/>
          </a:xfrm>
          <a:custGeom>
            <a:avLst/>
            <a:gdLst/>
            <a:ahLst/>
            <a:cxnLst/>
            <a:rect l="l" t="t" r="r" b="b"/>
            <a:pathLst>
              <a:path w="702309" h="725805">
                <a:moveTo>
                  <a:pt x="0" y="362821"/>
                </a:moveTo>
                <a:lnTo>
                  <a:pt x="3203" y="313588"/>
                </a:lnTo>
                <a:lnTo>
                  <a:pt x="12536" y="266368"/>
                </a:lnTo>
                <a:lnTo>
                  <a:pt x="27579" y="221594"/>
                </a:lnTo>
                <a:lnTo>
                  <a:pt x="47915" y="179698"/>
                </a:lnTo>
                <a:lnTo>
                  <a:pt x="73125" y="141111"/>
                </a:lnTo>
                <a:lnTo>
                  <a:pt x="102792" y="106267"/>
                </a:lnTo>
                <a:lnTo>
                  <a:pt x="136496" y="75598"/>
                </a:lnTo>
                <a:lnTo>
                  <a:pt x="173820" y="49535"/>
                </a:lnTo>
                <a:lnTo>
                  <a:pt x="214346" y="28512"/>
                </a:lnTo>
                <a:lnTo>
                  <a:pt x="257656" y="12960"/>
                </a:lnTo>
                <a:lnTo>
                  <a:pt x="303331" y="3312"/>
                </a:lnTo>
                <a:lnTo>
                  <a:pt x="350954" y="0"/>
                </a:lnTo>
                <a:lnTo>
                  <a:pt x="398576" y="3312"/>
                </a:lnTo>
                <a:lnTo>
                  <a:pt x="444251" y="12960"/>
                </a:lnTo>
                <a:lnTo>
                  <a:pt x="487561" y="28512"/>
                </a:lnTo>
                <a:lnTo>
                  <a:pt x="528087" y="49535"/>
                </a:lnTo>
                <a:lnTo>
                  <a:pt x="565411" y="75598"/>
                </a:lnTo>
                <a:lnTo>
                  <a:pt x="599115" y="106267"/>
                </a:lnTo>
                <a:lnTo>
                  <a:pt x="628782" y="141111"/>
                </a:lnTo>
                <a:lnTo>
                  <a:pt x="653992" y="179698"/>
                </a:lnTo>
                <a:lnTo>
                  <a:pt x="674328" y="221594"/>
                </a:lnTo>
                <a:lnTo>
                  <a:pt x="689371" y="266368"/>
                </a:lnTo>
                <a:lnTo>
                  <a:pt x="698704" y="313588"/>
                </a:lnTo>
                <a:lnTo>
                  <a:pt x="701908" y="362821"/>
                </a:lnTo>
                <a:lnTo>
                  <a:pt x="698704" y="412053"/>
                </a:lnTo>
                <a:lnTo>
                  <a:pt x="689371" y="459273"/>
                </a:lnTo>
                <a:lnTo>
                  <a:pt x="674328" y="504047"/>
                </a:lnTo>
                <a:lnTo>
                  <a:pt x="653992" y="545943"/>
                </a:lnTo>
                <a:lnTo>
                  <a:pt x="628782" y="584530"/>
                </a:lnTo>
                <a:lnTo>
                  <a:pt x="599115" y="619374"/>
                </a:lnTo>
                <a:lnTo>
                  <a:pt x="565411" y="650043"/>
                </a:lnTo>
                <a:lnTo>
                  <a:pt x="528087" y="676106"/>
                </a:lnTo>
                <a:lnTo>
                  <a:pt x="487561" y="697129"/>
                </a:lnTo>
                <a:lnTo>
                  <a:pt x="444251" y="712681"/>
                </a:lnTo>
                <a:lnTo>
                  <a:pt x="398576" y="722329"/>
                </a:lnTo>
                <a:lnTo>
                  <a:pt x="350954" y="725642"/>
                </a:lnTo>
                <a:lnTo>
                  <a:pt x="303331" y="722329"/>
                </a:lnTo>
                <a:lnTo>
                  <a:pt x="257656" y="712681"/>
                </a:lnTo>
                <a:lnTo>
                  <a:pt x="214346" y="697129"/>
                </a:lnTo>
                <a:lnTo>
                  <a:pt x="173820" y="676106"/>
                </a:lnTo>
                <a:lnTo>
                  <a:pt x="136496" y="650043"/>
                </a:lnTo>
                <a:lnTo>
                  <a:pt x="102792" y="619374"/>
                </a:lnTo>
                <a:lnTo>
                  <a:pt x="73125" y="584530"/>
                </a:lnTo>
                <a:lnTo>
                  <a:pt x="47915" y="545943"/>
                </a:lnTo>
                <a:lnTo>
                  <a:pt x="27579" y="504047"/>
                </a:lnTo>
                <a:lnTo>
                  <a:pt x="12536" y="459273"/>
                </a:lnTo>
                <a:lnTo>
                  <a:pt x="3203" y="412053"/>
                </a:lnTo>
                <a:lnTo>
                  <a:pt x="0" y="362821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 txBox="1"/>
          <p:nvPr/>
        </p:nvSpPr>
        <p:spPr>
          <a:xfrm>
            <a:off x="6702928" y="1447291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0,8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78" name="object 78"/>
          <p:cNvGrpSpPr/>
          <p:nvPr/>
        </p:nvGrpSpPr>
        <p:grpSpPr>
          <a:xfrm>
            <a:off x="5272834" y="1820687"/>
            <a:ext cx="2408555" cy="1300480"/>
            <a:chOff x="5272834" y="1820687"/>
            <a:chExt cx="2408555" cy="1300480"/>
          </a:xfrm>
        </p:grpSpPr>
        <p:sp>
          <p:nvSpPr>
            <p:cNvPr id="79" name="object 79"/>
            <p:cNvSpPr/>
            <p:nvPr/>
          </p:nvSpPr>
          <p:spPr>
            <a:xfrm>
              <a:off x="6481427" y="2390424"/>
              <a:ext cx="702310" cy="725805"/>
            </a:xfrm>
            <a:custGeom>
              <a:avLst/>
              <a:gdLst/>
              <a:ahLst/>
              <a:cxnLst/>
              <a:rect l="l" t="t" r="r" b="b"/>
              <a:pathLst>
                <a:path w="702309" h="725805">
                  <a:moveTo>
                    <a:pt x="0" y="362821"/>
                  </a:moveTo>
                  <a:lnTo>
                    <a:pt x="3203" y="313588"/>
                  </a:lnTo>
                  <a:lnTo>
                    <a:pt x="12536" y="266368"/>
                  </a:lnTo>
                  <a:lnTo>
                    <a:pt x="27579" y="221594"/>
                  </a:lnTo>
                  <a:lnTo>
                    <a:pt x="47915" y="179698"/>
                  </a:lnTo>
                  <a:lnTo>
                    <a:pt x="73125" y="141111"/>
                  </a:lnTo>
                  <a:lnTo>
                    <a:pt x="102792" y="106267"/>
                  </a:lnTo>
                  <a:lnTo>
                    <a:pt x="136496" y="75598"/>
                  </a:lnTo>
                  <a:lnTo>
                    <a:pt x="173820" y="49535"/>
                  </a:lnTo>
                  <a:lnTo>
                    <a:pt x="214346" y="28512"/>
                  </a:lnTo>
                  <a:lnTo>
                    <a:pt x="257656" y="12960"/>
                  </a:lnTo>
                  <a:lnTo>
                    <a:pt x="303331" y="3312"/>
                  </a:lnTo>
                  <a:lnTo>
                    <a:pt x="350954" y="0"/>
                  </a:lnTo>
                  <a:lnTo>
                    <a:pt x="398576" y="3312"/>
                  </a:lnTo>
                  <a:lnTo>
                    <a:pt x="444251" y="12960"/>
                  </a:lnTo>
                  <a:lnTo>
                    <a:pt x="487561" y="28512"/>
                  </a:lnTo>
                  <a:lnTo>
                    <a:pt x="528087" y="49535"/>
                  </a:lnTo>
                  <a:lnTo>
                    <a:pt x="565411" y="75598"/>
                  </a:lnTo>
                  <a:lnTo>
                    <a:pt x="599115" y="106267"/>
                  </a:lnTo>
                  <a:lnTo>
                    <a:pt x="628782" y="141111"/>
                  </a:lnTo>
                  <a:lnTo>
                    <a:pt x="653992" y="179698"/>
                  </a:lnTo>
                  <a:lnTo>
                    <a:pt x="674328" y="221594"/>
                  </a:lnTo>
                  <a:lnTo>
                    <a:pt x="689371" y="266368"/>
                  </a:lnTo>
                  <a:lnTo>
                    <a:pt x="698704" y="313588"/>
                  </a:lnTo>
                  <a:lnTo>
                    <a:pt x="701908" y="362821"/>
                  </a:lnTo>
                  <a:lnTo>
                    <a:pt x="698704" y="412053"/>
                  </a:lnTo>
                  <a:lnTo>
                    <a:pt x="689371" y="459273"/>
                  </a:lnTo>
                  <a:lnTo>
                    <a:pt x="674328" y="504047"/>
                  </a:lnTo>
                  <a:lnTo>
                    <a:pt x="653992" y="545943"/>
                  </a:lnTo>
                  <a:lnTo>
                    <a:pt x="628782" y="584530"/>
                  </a:lnTo>
                  <a:lnTo>
                    <a:pt x="599115" y="619374"/>
                  </a:lnTo>
                  <a:lnTo>
                    <a:pt x="565411" y="650043"/>
                  </a:lnTo>
                  <a:lnTo>
                    <a:pt x="528087" y="676106"/>
                  </a:lnTo>
                  <a:lnTo>
                    <a:pt x="487561" y="697129"/>
                  </a:lnTo>
                  <a:lnTo>
                    <a:pt x="444251" y="712681"/>
                  </a:lnTo>
                  <a:lnTo>
                    <a:pt x="398576" y="722329"/>
                  </a:lnTo>
                  <a:lnTo>
                    <a:pt x="350954" y="725642"/>
                  </a:lnTo>
                  <a:lnTo>
                    <a:pt x="303331" y="722329"/>
                  </a:lnTo>
                  <a:lnTo>
                    <a:pt x="257656" y="712681"/>
                  </a:lnTo>
                  <a:lnTo>
                    <a:pt x="214346" y="697129"/>
                  </a:lnTo>
                  <a:lnTo>
                    <a:pt x="173820" y="676106"/>
                  </a:lnTo>
                  <a:lnTo>
                    <a:pt x="136496" y="650043"/>
                  </a:lnTo>
                  <a:lnTo>
                    <a:pt x="102792" y="619374"/>
                  </a:lnTo>
                  <a:lnTo>
                    <a:pt x="73125" y="584530"/>
                  </a:lnTo>
                  <a:lnTo>
                    <a:pt x="47915" y="545943"/>
                  </a:lnTo>
                  <a:lnTo>
                    <a:pt x="27579" y="504047"/>
                  </a:lnTo>
                  <a:lnTo>
                    <a:pt x="12536" y="459273"/>
                  </a:lnTo>
                  <a:lnTo>
                    <a:pt x="3203" y="412053"/>
                  </a:lnTo>
                  <a:lnTo>
                    <a:pt x="0" y="36282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193532" y="2740731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4" h="5714">
                  <a:moveTo>
                    <a:pt x="0" y="5336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5277596" y="1825449"/>
              <a:ext cx="340360" cy="302895"/>
            </a:xfrm>
            <a:custGeom>
              <a:avLst/>
              <a:gdLst/>
              <a:ahLst/>
              <a:cxnLst/>
              <a:rect l="l" t="t" r="r" b="b"/>
              <a:pathLst>
                <a:path w="340360" h="302894">
                  <a:moveTo>
                    <a:pt x="0" y="151390"/>
                  </a:moveTo>
                  <a:lnTo>
                    <a:pt x="8664" y="103539"/>
                  </a:lnTo>
                  <a:lnTo>
                    <a:pt x="32791" y="61981"/>
                  </a:lnTo>
                  <a:lnTo>
                    <a:pt x="69581" y="29209"/>
                  </a:lnTo>
                  <a:lnTo>
                    <a:pt x="116235" y="7717"/>
                  </a:lnTo>
                  <a:lnTo>
                    <a:pt x="169953" y="0"/>
                  </a:lnTo>
                  <a:lnTo>
                    <a:pt x="223671" y="7717"/>
                  </a:lnTo>
                  <a:lnTo>
                    <a:pt x="270325" y="29209"/>
                  </a:lnTo>
                  <a:lnTo>
                    <a:pt x="307115" y="61981"/>
                  </a:lnTo>
                  <a:lnTo>
                    <a:pt x="331242" y="103539"/>
                  </a:lnTo>
                  <a:lnTo>
                    <a:pt x="339907" y="151390"/>
                  </a:lnTo>
                  <a:lnTo>
                    <a:pt x="331242" y="199240"/>
                  </a:lnTo>
                  <a:lnTo>
                    <a:pt x="307115" y="240798"/>
                  </a:lnTo>
                  <a:lnTo>
                    <a:pt x="270325" y="273570"/>
                  </a:lnTo>
                  <a:lnTo>
                    <a:pt x="223671" y="295062"/>
                  </a:lnTo>
                  <a:lnTo>
                    <a:pt x="169953" y="302780"/>
                  </a:lnTo>
                  <a:lnTo>
                    <a:pt x="116235" y="295062"/>
                  </a:lnTo>
                  <a:lnTo>
                    <a:pt x="69581" y="273570"/>
                  </a:lnTo>
                  <a:lnTo>
                    <a:pt x="32791" y="240798"/>
                  </a:lnTo>
                  <a:lnTo>
                    <a:pt x="8664" y="199240"/>
                  </a:lnTo>
                  <a:lnTo>
                    <a:pt x="0" y="15139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" name="object 82"/>
          <p:cNvSpPr txBox="1"/>
          <p:nvPr/>
        </p:nvSpPr>
        <p:spPr>
          <a:xfrm>
            <a:off x="7404836" y="2361691"/>
            <a:ext cx="1149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7493736" y="2474467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5377700" y="1276603"/>
            <a:ext cx="314325" cy="836294"/>
          </a:xfrm>
          <a:prstGeom prst="rect">
            <a:avLst/>
          </a:prstGeom>
        </p:spPr>
        <p:txBody>
          <a:bodyPr vert="horz" wrap="square" lIns="0" tIns="14351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130"/>
              </a:spcBef>
            </a:pPr>
            <a:r>
              <a:rPr sz="1800" spc="-25" dirty="0">
                <a:latin typeface="Times New Roman"/>
                <a:cs typeface="Times New Roman"/>
              </a:rPr>
              <a:t>0,5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35"/>
              </a:spcBef>
            </a:pPr>
            <a:r>
              <a:rPr sz="180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85" name="object 85"/>
          <p:cNvGrpSpPr/>
          <p:nvPr/>
        </p:nvGrpSpPr>
        <p:grpSpPr>
          <a:xfrm>
            <a:off x="4846195" y="1594054"/>
            <a:ext cx="1640205" cy="1350010"/>
            <a:chOff x="4846195" y="1594054"/>
            <a:chExt cx="1640205" cy="1350010"/>
          </a:xfrm>
        </p:grpSpPr>
        <p:sp>
          <p:nvSpPr>
            <p:cNvPr id="86" name="object 86"/>
            <p:cNvSpPr/>
            <p:nvPr/>
          </p:nvSpPr>
          <p:spPr>
            <a:xfrm>
              <a:off x="4878299" y="1598816"/>
              <a:ext cx="445770" cy="309880"/>
            </a:xfrm>
            <a:custGeom>
              <a:avLst/>
              <a:gdLst/>
              <a:ahLst/>
              <a:cxnLst/>
              <a:rect l="l" t="t" r="r" b="b"/>
              <a:pathLst>
                <a:path w="445770" h="309880">
                  <a:moveTo>
                    <a:pt x="0" y="0"/>
                  </a:moveTo>
                  <a:lnTo>
                    <a:pt x="445186" y="309466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5580207" y="2098245"/>
              <a:ext cx="901700" cy="521334"/>
            </a:xfrm>
            <a:custGeom>
              <a:avLst/>
              <a:gdLst/>
              <a:ahLst/>
              <a:cxnLst/>
              <a:rect l="l" t="t" r="r" b="b"/>
              <a:pathLst>
                <a:path w="901700" h="521335">
                  <a:moveTo>
                    <a:pt x="0" y="0"/>
                  </a:moveTo>
                  <a:lnTo>
                    <a:pt x="901220" y="52082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4850958" y="2759763"/>
              <a:ext cx="756920" cy="24765"/>
            </a:xfrm>
            <a:custGeom>
              <a:avLst/>
              <a:gdLst/>
              <a:ahLst/>
              <a:cxnLst/>
              <a:rect l="l" t="t" r="r" b="b"/>
              <a:pathLst>
                <a:path w="756920" h="24764">
                  <a:moveTo>
                    <a:pt x="0" y="0"/>
                  </a:moveTo>
                  <a:lnTo>
                    <a:pt x="756878" y="24339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5992498" y="2792254"/>
              <a:ext cx="488950" cy="0"/>
            </a:xfrm>
            <a:custGeom>
              <a:avLst/>
              <a:gdLst/>
              <a:ahLst/>
              <a:cxnLst/>
              <a:rect l="l" t="t" r="r" b="b"/>
              <a:pathLst>
                <a:path w="488950">
                  <a:moveTo>
                    <a:pt x="0" y="0"/>
                  </a:moveTo>
                  <a:lnTo>
                    <a:pt x="488930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5630213" y="2629543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1" name="object 91"/>
          <p:cNvSpPr txBox="1"/>
          <p:nvPr/>
        </p:nvSpPr>
        <p:spPr>
          <a:xfrm>
            <a:off x="5626336" y="2637028"/>
            <a:ext cx="3479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-</a:t>
            </a:r>
            <a:r>
              <a:rPr sz="1600" spc="-25" dirty="0">
                <a:latin typeface="Times New Roman"/>
                <a:cs typeface="Times New Roman"/>
              </a:rPr>
              <a:t>0,5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107887" y="2276347"/>
            <a:ext cx="78549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baseline="-6172" dirty="0">
                <a:latin typeface="Times New Roman"/>
                <a:cs typeface="Times New Roman"/>
              </a:rPr>
              <a:t>0,5</a:t>
            </a:r>
            <a:r>
              <a:rPr sz="2700" spc="120" baseline="-6172" dirty="0">
                <a:latin typeface="Times New Roman"/>
                <a:cs typeface="Times New Roman"/>
              </a:rPr>
              <a:t> </a:t>
            </a: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2,3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5610912" y="2913379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2,4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6595583" y="2605532"/>
            <a:ext cx="450215" cy="7816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25" dirty="0">
                <a:latin typeface="Times New Roman"/>
                <a:cs typeface="Times New Roman"/>
              </a:rPr>
              <a:t>0,6</a:t>
            </a:r>
            <a:endParaRPr sz="1800">
              <a:latin typeface="Times New Roman"/>
              <a:cs typeface="Times New Roman"/>
            </a:endParaRPr>
          </a:p>
          <a:p>
            <a:pPr marL="55880">
              <a:lnSpc>
                <a:spcPct val="100000"/>
              </a:lnSpc>
              <a:spcBef>
                <a:spcPts val="163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0,4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7897701" y="1380235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7999301" y="1496059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7924623" y="2559811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8026223" y="2675635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99" name="object 9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00" name="object 100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45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4937702" y="1246123"/>
            <a:ext cx="241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s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2450001" y="1224721"/>
            <a:ext cx="2448560" cy="1454150"/>
            <a:chOff x="2450001" y="1224721"/>
            <a:chExt cx="2448560" cy="1454150"/>
          </a:xfrm>
        </p:grpSpPr>
        <p:sp>
          <p:nvSpPr>
            <p:cNvPr id="10" name="object 10"/>
            <p:cNvSpPr/>
            <p:nvPr/>
          </p:nvSpPr>
          <p:spPr>
            <a:xfrm>
              <a:off x="4191688" y="1229484"/>
              <a:ext cx="702310" cy="725805"/>
            </a:xfrm>
            <a:custGeom>
              <a:avLst/>
              <a:gdLst/>
              <a:ahLst/>
              <a:cxnLst/>
              <a:rect l="l" t="t" r="r" b="b"/>
              <a:pathLst>
                <a:path w="702310" h="725805">
                  <a:moveTo>
                    <a:pt x="0" y="362821"/>
                  </a:moveTo>
                  <a:lnTo>
                    <a:pt x="3203" y="313588"/>
                  </a:lnTo>
                  <a:lnTo>
                    <a:pt x="12536" y="266368"/>
                  </a:lnTo>
                  <a:lnTo>
                    <a:pt x="27579" y="221594"/>
                  </a:lnTo>
                  <a:lnTo>
                    <a:pt x="47915" y="179698"/>
                  </a:lnTo>
                  <a:lnTo>
                    <a:pt x="73125" y="141111"/>
                  </a:lnTo>
                  <a:lnTo>
                    <a:pt x="102791" y="106267"/>
                  </a:lnTo>
                  <a:lnTo>
                    <a:pt x="136496" y="75598"/>
                  </a:lnTo>
                  <a:lnTo>
                    <a:pt x="173820" y="49535"/>
                  </a:lnTo>
                  <a:lnTo>
                    <a:pt x="214346" y="28512"/>
                  </a:lnTo>
                  <a:lnTo>
                    <a:pt x="257656" y="12960"/>
                  </a:lnTo>
                  <a:lnTo>
                    <a:pt x="303331" y="3312"/>
                  </a:lnTo>
                  <a:lnTo>
                    <a:pt x="350953" y="0"/>
                  </a:lnTo>
                  <a:lnTo>
                    <a:pt x="398575" y="3312"/>
                  </a:lnTo>
                  <a:lnTo>
                    <a:pt x="444250" y="12960"/>
                  </a:lnTo>
                  <a:lnTo>
                    <a:pt x="487560" y="28512"/>
                  </a:lnTo>
                  <a:lnTo>
                    <a:pt x="528086" y="49535"/>
                  </a:lnTo>
                  <a:lnTo>
                    <a:pt x="565410" y="75598"/>
                  </a:lnTo>
                  <a:lnTo>
                    <a:pt x="599115" y="106267"/>
                  </a:lnTo>
                  <a:lnTo>
                    <a:pt x="628781" y="141111"/>
                  </a:lnTo>
                  <a:lnTo>
                    <a:pt x="653991" y="179698"/>
                  </a:lnTo>
                  <a:lnTo>
                    <a:pt x="674327" y="221594"/>
                  </a:lnTo>
                  <a:lnTo>
                    <a:pt x="689370" y="266368"/>
                  </a:lnTo>
                  <a:lnTo>
                    <a:pt x="698703" y="313588"/>
                  </a:lnTo>
                  <a:lnTo>
                    <a:pt x="701907" y="362821"/>
                  </a:lnTo>
                  <a:lnTo>
                    <a:pt x="698703" y="412053"/>
                  </a:lnTo>
                  <a:lnTo>
                    <a:pt x="689370" y="459273"/>
                  </a:lnTo>
                  <a:lnTo>
                    <a:pt x="674327" y="504047"/>
                  </a:lnTo>
                  <a:lnTo>
                    <a:pt x="653991" y="545943"/>
                  </a:lnTo>
                  <a:lnTo>
                    <a:pt x="628781" y="584530"/>
                  </a:lnTo>
                  <a:lnTo>
                    <a:pt x="599115" y="619374"/>
                  </a:lnTo>
                  <a:lnTo>
                    <a:pt x="565410" y="650043"/>
                  </a:lnTo>
                  <a:lnTo>
                    <a:pt x="528086" y="676106"/>
                  </a:lnTo>
                  <a:lnTo>
                    <a:pt x="487560" y="697129"/>
                  </a:lnTo>
                  <a:lnTo>
                    <a:pt x="444250" y="712681"/>
                  </a:lnTo>
                  <a:lnTo>
                    <a:pt x="398575" y="722329"/>
                  </a:lnTo>
                  <a:lnTo>
                    <a:pt x="350953" y="725642"/>
                  </a:lnTo>
                  <a:lnTo>
                    <a:pt x="303331" y="722329"/>
                  </a:lnTo>
                  <a:lnTo>
                    <a:pt x="257656" y="712681"/>
                  </a:lnTo>
                  <a:lnTo>
                    <a:pt x="214346" y="697129"/>
                  </a:lnTo>
                  <a:lnTo>
                    <a:pt x="173820" y="676106"/>
                  </a:lnTo>
                  <a:lnTo>
                    <a:pt x="136496" y="650043"/>
                  </a:lnTo>
                  <a:lnTo>
                    <a:pt x="102791" y="619374"/>
                  </a:lnTo>
                  <a:lnTo>
                    <a:pt x="73125" y="584530"/>
                  </a:lnTo>
                  <a:lnTo>
                    <a:pt x="47915" y="545943"/>
                  </a:lnTo>
                  <a:lnTo>
                    <a:pt x="27579" y="504047"/>
                  </a:lnTo>
                  <a:lnTo>
                    <a:pt x="12536" y="459273"/>
                  </a:lnTo>
                  <a:lnTo>
                    <a:pt x="3203" y="412053"/>
                  </a:lnTo>
                  <a:lnTo>
                    <a:pt x="0" y="36282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454763" y="1633211"/>
              <a:ext cx="685165" cy="0"/>
            </a:xfrm>
            <a:custGeom>
              <a:avLst/>
              <a:gdLst/>
              <a:ahLst/>
              <a:cxnLst/>
              <a:rect l="l" t="t" r="r" b="b"/>
              <a:pathLst>
                <a:path w="685164">
                  <a:moveTo>
                    <a:pt x="0" y="0"/>
                  </a:moveTo>
                  <a:lnTo>
                    <a:pt x="68491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153271" y="1478479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478557" y="2428216"/>
              <a:ext cx="413384" cy="245745"/>
            </a:xfrm>
            <a:custGeom>
              <a:avLst/>
              <a:gdLst/>
              <a:ahLst/>
              <a:cxnLst/>
              <a:rect l="l" t="t" r="r" b="b"/>
              <a:pathLst>
                <a:path w="413385" h="245744">
                  <a:moveTo>
                    <a:pt x="0" y="245438"/>
                  </a:moveTo>
                  <a:lnTo>
                    <a:pt x="41298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3167650" y="1471676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0,3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2517981" y="1409689"/>
            <a:ext cx="5163185" cy="1748789"/>
            <a:chOff x="2517981" y="1409689"/>
            <a:chExt cx="5163185" cy="1748789"/>
          </a:xfrm>
        </p:grpSpPr>
        <p:sp>
          <p:nvSpPr>
            <p:cNvPr id="16" name="object 16"/>
            <p:cNvSpPr/>
            <p:nvPr/>
          </p:nvSpPr>
          <p:spPr>
            <a:xfrm>
              <a:off x="3467686" y="1563848"/>
              <a:ext cx="758190" cy="57150"/>
            </a:xfrm>
            <a:custGeom>
              <a:avLst/>
              <a:gdLst/>
              <a:ahLst/>
              <a:cxnLst/>
              <a:rect l="l" t="t" r="r" b="b"/>
              <a:pathLst>
                <a:path w="758189" h="57150">
                  <a:moveTo>
                    <a:pt x="0" y="56913"/>
                  </a:moveTo>
                  <a:lnTo>
                    <a:pt x="757992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877948" y="2184557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158370" y="1693680"/>
              <a:ext cx="1021715" cy="572770"/>
            </a:xfrm>
            <a:custGeom>
              <a:avLst/>
              <a:gdLst/>
              <a:ahLst/>
              <a:cxnLst/>
              <a:rect l="l" t="t" r="r" b="b"/>
              <a:pathLst>
                <a:path w="1021714" h="572769">
                  <a:moveTo>
                    <a:pt x="0" y="572688"/>
                  </a:moveTo>
                  <a:lnTo>
                    <a:pt x="102142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893594" y="1563849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5" h="5715">
                  <a:moveTo>
                    <a:pt x="0" y="5335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176392" y="2427912"/>
              <a:ext cx="702310" cy="725805"/>
            </a:xfrm>
            <a:custGeom>
              <a:avLst/>
              <a:gdLst/>
              <a:ahLst/>
              <a:cxnLst/>
              <a:rect l="l" t="t" r="r" b="b"/>
              <a:pathLst>
                <a:path w="702310" h="725805">
                  <a:moveTo>
                    <a:pt x="0" y="362821"/>
                  </a:moveTo>
                  <a:lnTo>
                    <a:pt x="3203" y="313588"/>
                  </a:lnTo>
                  <a:lnTo>
                    <a:pt x="12536" y="266368"/>
                  </a:lnTo>
                  <a:lnTo>
                    <a:pt x="27579" y="221594"/>
                  </a:lnTo>
                  <a:lnTo>
                    <a:pt x="47915" y="179698"/>
                  </a:lnTo>
                  <a:lnTo>
                    <a:pt x="73125" y="141111"/>
                  </a:lnTo>
                  <a:lnTo>
                    <a:pt x="102792" y="106267"/>
                  </a:lnTo>
                  <a:lnTo>
                    <a:pt x="136496" y="75598"/>
                  </a:lnTo>
                  <a:lnTo>
                    <a:pt x="173820" y="49535"/>
                  </a:lnTo>
                  <a:lnTo>
                    <a:pt x="214346" y="28512"/>
                  </a:lnTo>
                  <a:lnTo>
                    <a:pt x="257656" y="12960"/>
                  </a:lnTo>
                  <a:lnTo>
                    <a:pt x="303331" y="3312"/>
                  </a:lnTo>
                  <a:lnTo>
                    <a:pt x="350954" y="0"/>
                  </a:lnTo>
                  <a:lnTo>
                    <a:pt x="398576" y="3312"/>
                  </a:lnTo>
                  <a:lnTo>
                    <a:pt x="444251" y="12960"/>
                  </a:lnTo>
                  <a:lnTo>
                    <a:pt x="487561" y="28512"/>
                  </a:lnTo>
                  <a:lnTo>
                    <a:pt x="528087" y="49535"/>
                  </a:lnTo>
                  <a:lnTo>
                    <a:pt x="565411" y="75598"/>
                  </a:lnTo>
                  <a:lnTo>
                    <a:pt x="599115" y="106267"/>
                  </a:lnTo>
                  <a:lnTo>
                    <a:pt x="628782" y="141111"/>
                  </a:lnTo>
                  <a:lnTo>
                    <a:pt x="653992" y="179698"/>
                  </a:lnTo>
                  <a:lnTo>
                    <a:pt x="674328" y="221594"/>
                  </a:lnTo>
                  <a:lnTo>
                    <a:pt x="689371" y="266368"/>
                  </a:lnTo>
                  <a:lnTo>
                    <a:pt x="698704" y="313588"/>
                  </a:lnTo>
                  <a:lnTo>
                    <a:pt x="701908" y="362821"/>
                  </a:lnTo>
                  <a:lnTo>
                    <a:pt x="698704" y="412053"/>
                  </a:lnTo>
                  <a:lnTo>
                    <a:pt x="689371" y="459273"/>
                  </a:lnTo>
                  <a:lnTo>
                    <a:pt x="674328" y="504047"/>
                  </a:lnTo>
                  <a:lnTo>
                    <a:pt x="653992" y="545943"/>
                  </a:lnTo>
                  <a:lnTo>
                    <a:pt x="628782" y="584530"/>
                  </a:lnTo>
                  <a:lnTo>
                    <a:pt x="599115" y="619374"/>
                  </a:lnTo>
                  <a:lnTo>
                    <a:pt x="565411" y="650043"/>
                  </a:lnTo>
                  <a:lnTo>
                    <a:pt x="528087" y="676106"/>
                  </a:lnTo>
                  <a:lnTo>
                    <a:pt x="487561" y="697129"/>
                  </a:lnTo>
                  <a:lnTo>
                    <a:pt x="444251" y="712681"/>
                  </a:lnTo>
                  <a:lnTo>
                    <a:pt x="398576" y="722329"/>
                  </a:lnTo>
                  <a:lnTo>
                    <a:pt x="350954" y="725642"/>
                  </a:lnTo>
                  <a:lnTo>
                    <a:pt x="303331" y="722329"/>
                  </a:lnTo>
                  <a:lnTo>
                    <a:pt x="257656" y="712681"/>
                  </a:lnTo>
                  <a:lnTo>
                    <a:pt x="214346" y="697129"/>
                  </a:lnTo>
                  <a:lnTo>
                    <a:pt x="173820" y="676106"/>
                  </a:lnTo>
                  <a:lnTo>
                    <a:pt x="136496" y="650043"/>
                  </a:lnTo>
                  <a:lnTo>
                    <a:pt x="102792" y="619374"/>
                  </a:lnTo>
                  <a:lnTo>
                    <a:pt x="73125" y="584530"/>
                  </a:lnTo>
                  <a:lnTo>
                    <a:pt x="47915" y="545943"/>
                  </a:lnTo>
                  <a:lnTo>
                    <a:pt x="27579" y="504047"/>
                  </a:lnTo>
                  <a:lnTo>
                    <a:pt x="12536" y="459273"/>
                  </a:lnTo>
                  <a:lnTo>
                    <a:pt x="3203" y="412053"/>
                  </a:lnTo>
                  <a:lnTo>
                    <a:pt x="0" y="36282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22744" y="2673653"/>
              <a:ext cx="725805" cy="5715"/>
            </a:xfrm>
            <a:custGeom>
              <a:avLst/>
              <a:gdLst/>
              <a:ahLst/>
              <a:cxnLst/>
              <a:rect l="l" t="t" r="r" b="b"/>
              <a:pathLst>
                <a:path w="725805" h="5714">
                  <a:moveTo>
                    <a:pt x="0" y="5335"/>
                  </a:moveTo>
                  <a:lnTo>
                    <a:pt x="72541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627945" y="2688177"/>
              <a:ext cx="581660" cy="17145"/>
            </a:xfrm>
            <a:custGeom>
              <a:avLst/>
              <a:gdLst/>
              <a:ahLst/>
              <a:cxnLst/>
              <a:rect l="l" t="t" r="r" b="b"/>
              <a:pathLst>
                <a:path w="581660" h="17144">
                  <a:moveTo>
                    <a:pt x="0" y="0"/>
                  </a:moveTo>
                  <a:lnTo>
                    <a:pt x="581395" y="16839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878299" y="2575031"/>
              <a:ext cx="297180" cy="165735"/>
            </a:xfrm>
            <a:custGeom>
              <a:avLst/>
              <a:gdLst/>
              <a:ahLst/>
              <a:cxnLst/>
              <a:rect l="l" t="t" r="r" b="b"/>
              <a:pathLst>
                <a:path w="297179" h="165735">
                  <a:moveTo>
                    <a:pt x="0" y="165698"/>
                  </a:moveTo>
                  <a:lnTo>
                    <a:pt x="296912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66066" y="1414452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118908" y="2313092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705974" y="1551339"/>
              <a:ext cx="760095" cy="12700"/>
            </a:xfrm>
            <a:custGeom>
              <a:avLst/>
              <a:gdLst/>
              <a:ahLst/>
              <a:cxnLst/>
              <a:rect l="l" t="t" r="r" b="b"/>
              <a:pathLst>
                <a:path w="760095" h="12700">
                  <a:moveTo>
                    <a:pt x="0" y="0"/>
                  </a:moveTo>
                  <a:lnTo>
                    <a:pt x="759692" y="1251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447183" y="1700735"/>
              <a:ext cx="1014094" cy="675640"/>
            </a:xfrm>
            <a:custGeom>
              <a:avLst/>
              <a:gdLst/>
              <a:ahLst/>
              <a:cxnLst/>
              <a:rect l="l" t="t" r="r" b="b"/>
              <a:pathLst>
                <a:path w="1014095" h="675639">
                  <a:moveTo>
                    <a:pt x="0" y="675633"/>
                  </a:moveTo>
                  <a:lnTo>
                    <a:pt x="1013871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7193532" y="1582176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4" h="5715">
                  <a:moveTo>
                    <a:pt x="0" y="5336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 txBox="1"/>
          <p:nvPr/>
        </p:nvSpPr>
        <p:spPr>
          <a:xfrm>
            <a:off x="7379436" y="1203452"/>
            <a:ext cx="241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s</a:t>
            </a:r>
            <a:r>
              <a:rPr sz="1800" i="1" spc="-37" baseline="-13888" dirty="0">
                <a:latin typeface="Times New Roman"/>
                <a:cs typeface="Times New Roman"/>
              </a:rPr>
              <a:t>3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363662" y="1407337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4769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09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411249" y="2431774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413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270540" y="2517143"/>
            <a:ext cx="340360" cy="309880"/>
          </a:xfrm>
          <a:custGeom>
            <a:avLst/>
            <a:gdLst/>
            <a:ahLst/>
            <a:cxnLst/>
            <a:rect l="l" t="t" r="r" b="b"/>
            <a:pathLst>
              <a:path w="340360" h="309880">
                <a:moveTo>
                  <a:pt x="0" y="154732"/>
                </a:moveTo>
                <a:lnTo>
                  <a:pt x="6070" y="113598"/>
                </a:lnTo>
                <a:lnTo>
                  <a:pt x="23203" y="76636"/>
                </a:lnTo>
                <a:lnTo>
                  <a:pt x="49778" y="45320"/>
                </a:lnTo>
                <a:lnTo>
                  <a:pt x="84174" y="21125"/>
                </a:lnTo>
                <a:lnTo>
                  <a:pt x="124773" y="5527"/>
                </a:lnTo>
                <a:lnTo>
                  <a:pt x="169953" y="0"/>
                </a:lnTo>
                <a:lnTo>
                  <a:pt x="215133" y="5527"/>
                </a:lnTo>
                <a:lnTo>
                  <a:pt x="255732" y="21125"/>
                </a:lnTo>
                <a:lnTo>
                  <a:pt x="290128" y="45320"/>
                </a:lnTo>
                <a:lnTo>
                  <a:pt x="316703" y="76636"/>
                </a:lnTo>
                <a:lnTo>
                  <a:pt x="333836" y="113598"/>
                </a:lnTo>
                <a:lnTo>
                  <a:pt x="339907" y="154732"/>
                </a:lnTo>
                <a:lnTo>
                  <a:pt x="333836" y="195866"/>
                </a:lnTo>
                <a:lnTo>
                  <a:pt x="316703" y="232828"/>
                </a:lnTo>
                <a:lnTo>
                  <a:pt x="290128" y="264144"/>
                </a:lnTo>
                <a:lnTo>
                  <a:pt x="255732" y="288339"/>
                </a:lnTo>
                <a:lnTo>
                  <a:pt x="215133" y="303937"/>
                </a:lnTo>
                <a:lnTo>
                  <a:pt x="169953" y="309465"/>
                </a:lnTo>
                <a:lnTo>
                  <a:pt x="124773" y="303937"/>
                </a:lnTo>
                <a:lnTo>
                  <a:pt x="84174" y="288339"/>
                </a:lnTo>
                <a:lnTo>
                  <a:pt x="49778" y="264144"/>
                </a:lnTo>
                <a:lnTo>
                  <a:pt x="23203" y="232828"/>
                </a:lnTo>
                <a:lnTo>
                  <a:pt x="6070" y="195866"/>
                </a:lnTo>
                <a:lnTo>
                  <a:pt x="0" y="154732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3370644" y="2507996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34" name="object 34"/>
          <p:cNvGrpSpPr/>
          <p:nvPr/>
        </p:nvGrpSpPr>
        <p:grpSpPr>
          <a:xfrm>
            <a:off x="2444902" y="1649790"/>
            <a:ext cx="875030" cy="463550"/>
            <a:chOff x="2444902" y="1649790"/>
            <a:chExt cx="875030" cy="463550"/>
          </a:xfrm>
        </p:grpSpPr>
        <p:sp>
          <p:nvSpPr>
            <p:cNvPr id="35" name="object 35"/>
            <p:cNvSpPr/>
            <p:nvPr/>
          </p:nvSpPr>
          <p:spPr>
            <a:xfrm>
              <a:off x="2449664" y="1654553"/>
              <a:ext cx="547370" cy="247650"/>
            </a:xfrm>
            <a:custGeom>
              <a:avLst/>
              <a:gdLst/>
              <a:ahLst/>
              <a:cxnLst/>
              <a:rect l="l" t="t" r="r" b="b"/>
              <a:pathLst>
                <a:path w="547369" h="247650">
                  <a:moveTo>
                    <a:pt x="0" y="0"/>
                  </a:moveTo>
                  <a:lnTo>
                    <a:pt x="547250" y="24721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974821" y="1798614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3036825" y="1791715"/>
            <a:ext cx="2159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5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3288775" y="2042571"/>
            <a:ext cx="997585" cy="457200"/>
          </a:xfrm>
          <a:custGeom>
            <a:avLst/>
            <a:gdLst/>
            <a:ahLst/>
            <a:cxnLst/>
            <a:rect l="l" t="t" r="r" b="b"/>
            <a:pathLst>
              <a:path w="997585" h="457200">
                <a:moveTo>
                  <a:pt x="0" y="0"/>
                </a:moveTo>
                <a:lnTo>
                  <a:pt x="997081" y="457185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4939127" y="2767076"/>
            <a:ext cx="1149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028027" y="2879852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710316" y="1270508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885864" y="1870964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3232011" y="2767076"/>
            <a:ext cx="190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w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397111" y="2879852"/>
            <a:ext cx="2159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2,2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2430796" y="2172715"/>
            <a:ext cx="8166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baseline="9259" dirty="0">
                <a:latin typeface="Times New Roman"/>
                <a:cs typeface="Times New Roman"/>
              </a:rPr>
              <a:t>w</a:t>
            </a:r>
            <a:r>
              <a:rPr sz="1200" dirty="0">
                <a:latin typeface="Times New Roman"/>
                <a:cs typeface="Times New Roman"/>
              </a:rPr>
              <a:t>2,1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2400" baseline="1736" dirty="0">
                <a:latin typeface="Times New Roman"/>
                <a:cs typeface="Times New Roman"/>
              </a:rPr>
              <a:t>-</a:t>
            </a:r>
            <a:r>
              <a:rPr sz="2400" spc="-37" baseline="1736" dirty="0">
                <a:latin typeface="Times New Roman"/>
                <a:cs typeface="Times New Roman"/>
              </a:rPr>
              <a:t>0,1</a:t>
            </a:r>
            <a:endParaRPr sz="2400" baseline="1736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510609" y="1852676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3067273" y="1182115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360559" y="3138932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0,2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613851" y="953515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0,3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331747" y="974851"/>
            <a:ext cx="431800" cy="741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0,1</a:t>
            </a:r>
            <a:endParaRPr sz="1200">
              <a:latin typeface="Times New Roman"/>
              <a:cs typeface="Times New Roman"/>
            </a:endParaRPr>
          </a:p>
          <a:p>
            <a:pPr marL="79375">
              <a:lnSpc>
                <a:spcPct val="100000"/>
              </a:lnSpc>
              <a:spcBef>
                <a:spcPts val="1320"/>
              </a:spcBef>
            </a:pPr>
            <a:r>
              <a:rPr sz="1800" spc="-25" dirty="0">
                <a:latin typeface="Times New Roman"/>
                <a:cs typeface="Times New Roman"/>
              </a:rPr>
              <a:t>0,5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385957" y="2623820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0,6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6481427" y="1208651"/>
            <a:ext cx="702310" cy="725805"/>
          </a:xfrm>
          <a:custGeom>
            <a:avLst/>
            <a:gdLst/>
            <a:ahLst/>
            <a:cxnLst/>
            <a:rect l="l" t="t" r="r" b="b"/>
            <a:pathLst>
              <a:path w="702309" h="725805">
                <a:moveTo>
                  <a:pt x="0" y="362821"/>
                </a:moveTo>
                <a:lnTo>
                  <a:pt x="3203" y="313588"/>
                </a:lnTo>
                <a:lnTo>
                  <a:pt x="12536" y="266368"/>
                </a:lnTo>
                <a:lnTo>
                  <a:pt x="27579" y="221594"/>
                </a:lnTo>
                <a:lnTo>
                  <a:pt x="47915" y="179698"/>
                </a:lnTo>
                <a:lnTo>
                  <a:pt x="73125" y="141111"/>
                </a:lnTo>
                <a:lnTo>
                  <a:pt x="102792" y="106267"/>
                </a:lnTo>
                <a:lnTo>
                  <a:pt x="136496" y="75598"/>
                </a:lnTo>
                <a:lnTo>
                  <a:pt x="173820" y="49535"/>
                </a:lnTo>
                <a:lnTo>
                  <a:pt x="214346" y="28512"/>
                </a:lnTo>
                <a:lnTo>
                  <a:pt x="257656" y="12960"/>
                </a:lnTo>
                <a:lnTo>
                  <a:pt x="303331" y="3312"/>
                </a:lnTo>
                <a:lnTo>
                  <a:pt x="350954" y="0"/>
                </a:lnTo>
                <a:lnTo>
                  <a:pt x="398576" y="3312"/>
                </a:lnTo>
                <a:lnTo>
                  <a:pt x="444251" y="12960"/>
                </a:lnTo>
                <a:lnTo>
                  <a:pt x="487561" y="28512"/>
                </a:lnTo>
                <a:lnTo>
                  <a:pt x="528087" y="49535"/>
                </a:lnTo>
                <a:lnTo>
                  <a:pt x="565411" y="75598"/>
                </a:lnTo>
                <a:lnTo>
                  <a:pt x="599115" y="106267"/>
                </a:lnTo>
                <a:lnTo>
                  <a:pt x="628782" y="141111"/>
                </a:lnTo>
                <a:lnTo>
                  <a:pt x="653992" y="179698"/>
                </a:lnTo>
                <a:lnTo>
                  <a:pt x="674328" y="221594"/>
                </a:lnTo>
                <a:lnTo>
                  <a:pt x="689371" y="266368"/>
                </a:lnTo>
                <a:lnTo>
                  <a:pt x="698704" y="313588"/>
                </a:lnTo>
                <a:lnTo>
                  <a:pt x="701908" y="362821"/>
                </a:lnTo>
                <a:lnTo>
                  <a:pt x="698704" y="412053"/>
                </a:lnTo>
                <a:lnTo>
                  <a:pt x="689371" y="459273"/>
                </a:lnTo>
                <a:lnTo>
                  <a:pt x="674328" y="504047"/>
                </a:lnTo>
                <a:lnTo>
                  <a:pt x="653992" y="545943"/>
                </a:lnTo>
                <a:lnTo>
                  <a:pt x="628782" y="584530"/>
                </a:lnTo>
                <a:lnTo>
                  <a:pt x="599115" y="619374"/>
                </a:lnTo>
                <a:lnTo>
                  <a:pt x="565411" y="650043"/>
                </a:lnTo>
                <a:lnTo>
                  <a:pt x="528087" y="676106"/>
                </a:lnTo>
                <a:lnTo>
                  <a:pt x="487561" y="697129"/>
                </a:lnTo>
                <a:lnTo>
                  <a:pt x="444251" y="712681"/>
                </a:lnTo>
                <a:lnTo>
                  <a:pt x="398576" y="722329"/>
                </a:lnTo>
                <a:lnTo>
                  <a:pt x="350954" y="725642"/>
                </a:lnTo>
                <a:lnTo>
                  <a:pt x="303331" y="722329"/>
                </a:lnTo>
                <a:lnTo>
                  <a:pt x="257656" y="712681"/>
                </a:lnTo>
                <a:lnTo>
                  <a:pt x="214346" y="697129"/>
                </a:lnTo>
                <a:lnTo>
                  <a:pt x="173820" y="676106"/>
                </a:lnTo>
                <a:lnTo>
                  <a:pt x="136496" y="650043"/>
                </a:lnTo>
                <a:lnTo>
                  <a:pt x="102792" y="619374"/>
                </a:lnTo>
                <a:lnTo>
                  <a:pt x="73125" y="584530"/>
                </a:lnTo>
                <a:lnTo>
                  <a:pt x="47915" y="545943"/>
                </a:lnTo>
                <a:lnTo>
                  <a:pt x="27579" y="504047"/>
                </a:lnTo>
                <a:lnTo>
                  <a:pt x="12536" y="459273"/>
                </a:lnTo>
                <a:lnTo>
                  <a:pt x="3203" y="412053"/>
                </a:lnTo>
                <a:lnTo>
                  <a:pt x="0" y="362821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6702928" y="1447291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0,8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54" name="object 54"/>
          <p:cNvGrpSpPr/>
          <p:nvPr/>
        </p:nvGrpSpPr>
        <p:grpSpPr>
          <a:xfrm>
            <a:off x="5272834" y="1820687"/>
            <a:ext cx="2408555" cy="1300480"/>
            <a:chOff x="5272834" y="1820687"/>
            <a:chExt cx="2408555" cy="1300480"/>
          </a:xfrm>
        </p:grpSpPr>
        <p:sp>
          <p:nvSpPr>
            <p:cNvPr id="55" name="object 55"/>
            <p:cNvSpPr/>
            <p:nvPr/>
          </p:nvSpPr>
          <p:spPr>
            <a:xfrm>
              <a:off x="6481427" y="2390424"/>
              <a:ext cx="702310" cy="725805"/>
            </a:xfrm>
            <a:custGeom>
              <a:avLst/>
              <a:gdLst/>
              <a:ahLst/>
              <a:cxnLst/>
              <a:rect l="l" t="t" r="r" b="b"/>
              <a:pathLst>
                <a:path w="702309" h="725805">
                  <a:moveTo>
                    <a:pt x="0" y="362821"/>
                  </a:moveTo>
                  <a:lnTo>
                    <a:pt x="3203" y="313588"/>
                  </a:lnTo>
                  <a:lnTo>
                    <a:pt x="12536" y="266368"/>
                  </a:lnTo>
                  <a:lnTo>
                    <a:pt x="27579" y="221594"/>
                  </a:lnTo>
                  <a:lnTo>
                    <a:pt x="47915" y="179698"/>
                  </a:lnTo>
                  <a:lnTo>
                    <a:pt x="73125" y="141111"/>
                  </a:lnTo>
                  <a:lnTo>
                    <a:pt x="102792" y="106267"/>
                  </a:lnTo>
                  <a:lnTo>
                    <a:pt x="136496" y="75598"/>
                  </a:lnTo>
                  <a:lnTo>
                    <a:pt x="173820" y="49535"/>
                  </a:lnTo>
                  <a:lnTo>
                    <a:pt x="214346" y="28512"/>
                  </a:lnTo>
                  <a:lnTo>
                    <a:pt x="257656" y="12960"/>
                  </a:lnTo>
                  <a:lnTo>
                    <a:pt x="303331" y="3312"/>
                  </a:lnTo>
                  <a:lnTo>
                    <a:pt x="350954" y="0"/>
                  </a:lnTo>
                  <a:lnTo>
                    <a:pt x="398576" y="3312"/>
                  </a:lnTo>
                  <a:lnTo>
                    <a:pt x="444251" y="12960"/>
                  </a:lnTo>
                  <a:lnTo>
                    <a:pt x="487561" y="28512"/>
                  </a:lnTo>
                  <a:lnTo>
                    <a:pt x="528087" y="49535"/>
                  </a:lnTo>
                  <a:lnTo>
                    <a:pt x="565411" y="75598"/>
                  </a:lnTo>
                  <a:lnTo>
                    <a:pt x="599115" y="106267"/>
                  </a:lnTo>
                  <a:lnTo>
                    <a:pt x="628782" y="141111"/>
                  </a:lnTo>
                  <a:lnTo>
                    <a:pt x="653992" y="179698"/>
                  </a:lnTo>
                  <a:lnTo>
                    <a:pt x="674328" y="221594"/>
                  </a:lnTo>
                  <a:lnTo>
                    <a:pt x="689371" y="266368"/>
                  </a:lnTo>
                  <a:lnTo>
                    <a:pt x="698704" y="313588"/>
                  </a:lnTo>
                  <a:lnTo>
                    <a:pt x="701908" y="362821"/>
                  </a:lnTo>
                  <a:lnTo>
                    <a:pt x="698704" y="412053"/>
                  </a:lnTo>
                  <a:lnTo>
                    <a:pt x="689371" y="459273"/>
                  </a:lnTo>
                  <a:lnTo>
                    <a:pt x="674328" y="504047"/>
                  </a:lnTo>
                  <a:lnTo>
                    <a:pt x="653992" y="545943"/>
                  </a:lnTo>
                  <a:lnTo>
                    <a:pt x="628782" y="584530"/>
                  </a:lnTo>
                  <a:lnTo>
                    <a:pt x="599115" y="619374"/>
                  </a:lnTo>
                  <a:lnTo>
                    <a:pt x="565411" y="650043"/>
                  </a:lnTo>
                  <a:lnTo>
                    <a:pt x="528087" y="676106"/>
                  </a:lnTo>
                  <a:lnTo>
                    <a:pt x="487561" y="697129"/>
                  </a:lnTo>
                  <a:lnTo>
                    <a:pt x="444251" y="712681"/>
                  </a:lnTo>
                  <a:lnTo>
                    <a:pt x="398576" y="722329"/>
                  </a:lnTo>
                  <a:lnTo>
                    <a:pt x="350954" y="725642"/>
                  </a:lnTo>
                  <a:lnTo>
                    <a:pt x="303331" y="722329"/>
                  </a:lnTo>
                  <a:lnTo>
                    <a:pt x="257656" y="712681"/>
                  </a:lnTo>
                  <a:lnTo>
                    <a:pt x="214346" y="697129"/>
                  </a:lnTo>
                  <a:lnTo>
                    <a:pt x="173820" y="676106"/>
                  </a:lnTo>
                  <a:lnTo>
                    <a:pt x="136496" y="650043"/>
                  </a:lnTo>
                  <a:lnTo>
                    <a:pt x="102792" y="619374"/>
                  </a:lnTo>
                  <a:lnTo>
                    <a:pt x="73125" y="584530"/>
                  </a:lnTo>
                  <a:lnTo>
                    <a:pt x="47915" y="545943"/>
                  </a:lnTo>
                  <a:lnTo>
                    <a:pt x="27579" y="504047"/>
                  </a:lnTo>
                  <a:lnTo>
                    <a:pt x="12536" y="459273"/>
                  </a:lnTo>
                  <a:lnTo>
                    <a:pt x="3203" y="412053"/>
                  </a:lnTo>
                  <a:lnTo>
                    <a:pt x="0" y="36282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7193532" y="2740731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4" h="5714">
                  <a:moveTo>
                    <a:pt x="0" y="5336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277596" y="1825449"/>
              <a:ext cx="340360" cy="302895"/>
            </a:xfrm>
            <a:custGeom>
              <a:avLst/>
              <a:gdLst/>
              <a:ahLst/>
              <a:cxnLst/>
              <a:rect l="l" t="t" r="r" b="b"/>
              <a:pathLst>
                <a:path w="340360" h="302894">
                  <a:moveTo>
                    <a:pt x="0" y="151390"/>
                  </a:moveTo>
                  <a:lnTo>
                    <a:pt x="8664" y="103539"/>
                  </a:lnTo>
                  <a:lnTo>
                    <a:pt x="32791" y="61981"/>
                  </a:lnTo>
                  <a:lnTo>
                    <a:pt x="69581" y="29209"/>
                  </a:lnTo>
                  <a:lnTo>
                    <a:pt x="116235" y="7717"/>
                  </a:lnTo>
                  <a:lnTo>
                    <a:pt x="169953" y="0"/>
                  </a:lnTo>
                  <a:lnTo>
                    <a:pt x="223671" y="7717"/>
                  </a:lnTo>
                  <a:lnTo>
                    <a:pt x="270325" y="29209"/>
                  </a:lnTo>
                  <a:lnTo>
                    <a:pt x="307115" y="61981"/>
                  </a:lnTo>
                  <a:lnTo>
                    <a:pt x="331242" y="103539"/>
                  </a:lnTo>
                  <a:lnTo>
                    <a:pt x="339907" y="151390"/>
                  </a:lnTo>
                  <a:lnTo>
                    <a:pt x="331242" y="199240"/>
                  </a:lnTo>
                  <a:lnTo>
                    <a:pt x="307115" y="240798"/>
                  </a:lnTo>
                  <a:lnTo>
                    <a:pt x="270325" y="273570"/>
                  </a:lnTo>
                  <a:lnTo>
                    <a:pt x="223671" y="295062"/>
                  </a:lnTo>
                  <a:lnTo>
                    <a:pt x="169953" y="302780"/>
                  </a:lnTo>
                  <a:lnTo>
                    <a:pt x="116235" y="295062"/>
                  </a:lnTo>
                  <a:lnTo>
                    <a:pt x="69581" y="273570"/>
                  </a:lnTo>
                  <a:lnTo>
                    <a:pt x="32791" y="240798"/>
                  </a:lnTo>
                  <a:lnTo>
                    <a:pt x="8664" y="199240"/>
                  </a:lnTo>
                  <a:lnTo>
                    <a:pt x="0" y="15139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" name="object 58"/>
          <p:cNvSpPr txBox="1"/>
          <p:nvPr/>
        </p:nvSpPr>
        <p:spPr>
          <a:xfrm>
            <a:off x="7404836" y="2361691"/>
            <a:ext cx="1149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7493736" y="2474467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377700" y="1276603"/>
            <a:ext cx="314325" cy="836294"/>
          </a:xfrm>
          <a:prstGeom prst="rect">
            <a:avLst/>
          </a:prstGeom>
        </p:spPr>
        <p:txBody>
          <a:bodyPr vert="horz" wrap="square" lIns="0" tIns="14351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130"/>
              </a:spcBef>
            </a:pPr>
            <a:r>
              <a:rPr sz="1800" spc="-25" dirty="0">
                <a:latin typeface="Times New Roman"/>
                <a:cs typeface="Times New Roman"/>
              </a:rPr>
              <a:t>0,5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35"/>
              </a:spcBef>
            </a:pPr>
            <a:r>
              <a:rPr sz="180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4846195" y="1594054"/>
            <a:ext cx="1640205" cy="1350010"/>
            <a:chOff x="4846195" y="1594054"/>
            <a:chExt cx="1640205" cy="1350010"/>
          </a:xfrm>
        </p:grpSpPr>
        <p:sp>
          <p:nvSpPr>
            <p:cNvPr id="62" name="object 62"/>
            <p:cNvSpPr/>
            <p:nvPr/>
          </p:nvSpPr>
          <p:spPr>
            <a:xfrm>
              <a:off x="4878299" y="1598816"/>
              <a:ext cx="445770" cy="309880"/>
            </a:xfrm>
            <a:custGeom>
              <a:avLst/>
              <a:gdLst/>
              <a:ahLst/>
              <a:cxnLst/>
              <a:rect l="l" t="t" r="r" b="b"/>
              <a:pathLst>
                <a:path w="445770" h="309880">
                  <a:moveTo>
                    <a:pt x="0" y="0"/>
                  </a:moveTo>
                  <a:lnTo>
                    <a:pt x="445186" y="309466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580207" y="2098245"/>
              <a:ext cx="901700" cy="521334"/>
            </a:xfrm>
            <a:custGeom>
              <a:avLst/>
              <a:gdLst/>
              <a:ahLst/>
              <a:cxnLst/>
              <a:rect l="l" t="t" r="r" b="b"/>
              <a:pathLst>
                <a:path w="901700" h="521335">
                  <a:moveTo>
                    <a:pt x="0" y="0"/>
                  </a:moveTo>
                  <a:lnTo>
                    <a:pt x="901220" y="52082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850958" y="2759763"/>
              <a:ext cx="756920" cy="24765"/>
            </a:xfrm>
            <a:custGeom>
              <a:avLst/>
              <a:gdLst/>
              <a:ahLst/>
              <a:cxnLst/>
              <a:rect l="l" t="t" r="r" b="b"/>
              <a:pathLst>
                <a:path w="756920" h="24764">
                  <a:moveTo>
                    <a:pt x="0" y="0"/>
                  </a:moveTo>
                  <a:lnTo>
                    <a:pt x="756878" y="24339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992498" y="2792254"/>
              <a:ext cx="488950" cy="0"/>
            </a:xfrm>
            <a:custGeom>
              <a:avLst/>
              <a:gdLst/>
              <a:ahLst/>
              <a:cxnLst/>
              <a:rect l="l" t="t" r="r" b="b"/>
              <a:pathLst>
                <a:path w="488950">
                  <a:moveTo>
                    <a:pt x="0" y="0"/>
                  </a:moveTo>
                  <a:lnTo>
                    <a:pt x="488930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630213" y="2629543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 txBox="1"/>
          <p:nvPr/>
        </p:nvSpPr>
        <p:spPr>
          <a:xfrm>
            <a:off x="5626336" y="2637028"/>
            <a:ext cx="3479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-</a:t>
            </a:r>
            <a:r>
              <a:rPr sz="1600" spc="-25" dirty="0">
                <a:latin typeface="Times New Roman"/>
                <a:cs typeface="Times New Roman"/>
              </a:rPr>
              <a:t>0,5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5107887" y="2276347"/>
            <a:ext cx="78549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baseline="-6172" dirty="0">
                <a:latin typeface="Times New Roman"/>
                <a:cs typeface="Times New Roman"/>
              </a:rPr>
              <a:t>0,5</a:t>
            </a:r>
            <a:r>
              <a:rPr sz="2700" spc="120" baseline="-6172" dirty="0">
                <a:latin typeface="Times New Roman"/>
                <a:cs typeface="Times New Roman"/>
              </a:rPr>
              <a:t> </a:t>
            </a: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2,3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5610912" y="2913379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2,4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595583" y="2605532"/>
            <a:ext cx="450215" cy="7816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25" dirty="0">
                <a:latin typeface="Times New Roman"/>
                <a:cs typeface="Times New Roman"/>
              </a:rPr>
              <a:t>0,6</a:t>
            </a:r>
            <a:endParaRPr sz="1800">
              <a:latin typeface="Times New Roman"/>
              <a:cs typeface="Times New Roman"/>
            </a:endParaRPr>
          </a:p>
          <a:p>
            <a:pPr marL="55880">
              <a:lnSpc>
                <a:spcPct val="100000"/>
              </a:lnSpc>
              <a:spcBef>
                <a:spcPts val="163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0,4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882014" y="3425443"/>
            <a:ext cx="7226300" cy="1097280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717550">
              <a:lnSpc>
                <a:spcPct val="100000"/>
              </a:lnSpc>
              <a:spcBef>
                <a:spcPts val="530"/>
              </a:spcBef>
            </a:pPr>
            <a:r>
              <a:rPr sz="1800" dirty="0">
                <a:latin typeface="Times New Roman"/>
                <a:cs typeface="Times New Roman"/>
              </a:rPr>
              <a:t>Ejemplo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entrenamiento</a:t>
            </a:r>
            <a:r>
              <a:rPr sz="1800" i="1" dirty="0">
                <a:latin typeface="Times New Roman"/>
                <a:cs typeface="Times New Roman"/>
              </a:rPr>
              <a:t>: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1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=1, x</a:t>
            </a:r>
            <a:r>
              <a:rPr sz="1800" i="1" baseline="-13888" dirty="0">
                <a:latin typeface="Times New Roman"/>
                <a:cs typeface="Times New Roman"/>
              </a:rPr>
              <a:t>2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=0;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salida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esperada: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y</a:t>
            </a:r>
            <a:r>
              <a:rPr sz="1800" i="1" baseline="-13888" dirty="0">
                <a:latin typeface="Times New Roman"/>
                <a:cs typeface="Times New Roman"/>
              </a:rPr>
              <a:t>1</a:t>
            </a:r>
            <a:r>
              <a:rPr sz="1800" i="1" dirty="0">
                <a:latin typeface="Times New Roman"/>
                <a:cs typeface="Times New Roman"/>
              </a:rPr>
              <a:t>=2, </a:t>
            </a:r>
            <a:r>
              <a:rPr sz="1800" i="1" spc="-10" dirty="0">
                <a:latin typeface="Times New Roman"/>
                <a:cs typeface="Times New Roman"/>
              </a:rPr>
              <a:t>y</a:t>
            </a:r>
            <a:r>
              <a:rPr sz="1800" i="1" spc="-15" baseline="-13888" dirty="0">
                <a:latin typeface="Times New Roman"/>
                <a:cs typeface="Times New Roman"/>
              </a:rPr>
              <a:t>2</a:t>
            </a:r>
            <a:r>
              <a:rPr sz="1800" i="1" spc="-10" dirty="0">
                <a:latin typeface="Times New Roman"/>
                <a:cs typeface="Times New Roman"/>
              </a:rPr>
              <a:t>=-</a:t>
            </a:r>
            <a:r>
              <a:rPr sz="1800" i="1" spc="-5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  <a:p>
            <a:pPr marL="717550">
              <a:lnSpc>
                <a:spcPct val="100000"/>
              </a:lnSpc>
              <a:spcBef>
                <a:spcPts val="434"/>
              </a:spcBef>
            </a:pPr>
            <a:r>
              <a:rPr sz="1800" dirty="0">
                <a:latin typeface="Times New Roman"/>
                <a:cs typeface="Times New Roman"/>
              </a:rPr>
              <a:t>Ratio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aprendizaje: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α=0,3</a:t>
            </a:r>
            <a:endParaRPr sz="18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855"/>
              </a:spcBef>
            </a:pPr>
            <a:r>
              <a:rPr sz="2000" dirty="0">
                <a:latin typeface="Times New Roman"/>
                <a:cs typeface="Times New Roman"/>
              </a:rPr>
              <a:t>Paso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2a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calculamos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salidas: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7897701" y="1380235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7999301" y="1496059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7924623" y="2559811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8026223" y="2675635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76" name="object 76"/>
          <p:cNvGraphicFramePr>
            <a:graphicFrameLocks noGrp="1"/>
          </p:cNvGraphicFramePr>
          <p:nvPr/>
        </p:nvGraphicFramePr>
        <p:xfrm>
          <a:off x="888364" y="4534084"/>
          <a:ext cx="5951855" cy="1230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4348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550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10515">
                <a:tc>
                  <a:txBody>
                    <a:bodyPr/>
                    <a:lstStyle/>
                    <a:p>
                      <a:pPr marL="374015" indent="-342265">
                        <a:lnSpc>
                          <a:spcPts val="2210"/>
                        </a:lnSpc>
                        <a:buFont typeface="Arial"/>
                        <a:buChar char="•"/>
                        <a:tabLst>
                          <a:tab pos="374015" algn="l"/>
                          <a:tab pos="374650" algn="l"/>
                        </a:tabLst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950" baseline="-17094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sz="2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0,3*1 -</a:t>
                      </a:r>
                      <a:r>
                        <a:rPr sz="2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0,1*0 +</a:t>
                      </a:r>
                      <a:r>
                        <a:rPr sz="2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0,5 = </a:t>
                      </a:r>
                      <a:r>
                        <a:rPr sz="2000" spc="-25" dirty="0">
                          <a:latin typeface="Times New Roman"/>
                          <a:cs typeface="Times New Roman"/>
                        </a:rPr>
                        <a:t>0,8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8910">
                        <a:lnSpc>
                          <a:spcPts val="2210"/>
                        </a:lnSpc>
                      </a:pPr>
                      <a:r>
                        <a:rPr sz="2000" dirty="0">
                          <a:latin typeface="Segoe UI Symbol"/>
                          <a:cs typeface="Segoe UI Symbol"/>
                        </a:rPr>
                        <a:t>-</a:t>
                      </a:r>
                      <a:r>
                        <a:rPr sz="2000" spc="30" dirty="0">
                          <a:latin typeface="Segoe UI Symbol"/>
                          <a:cs typeface="Segoe UI Symbol"/>
                        </a:rPr>
                        <a:t>+</a:t>
                      </a:r>
                      <a:endParaRPr sz="2000">
                        <a:latin typeface="Segoe UI Symbol"/>
                        <a:cs typeface="Segoe UI Symbo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1310">
                        <a:lnSpc>
                          <a:spcPts val="2210"/>
                        </a:lnSpc>
                      </a:pPr>
                      <a:r>
                        <a:rPr sz="2000" spc="-25" dirty="0">
                          <a:latin typeface="Times New Roman"/>
                          <a:cs typeface="Times New Roman"/>
                        </a:rPr>
                        <a:t>0,8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marL="374015" indent="-342265">
                        <a:lnSpc>
                          <a:spcPts val="2160"/>
                        </a:lnSpc>
                        <a:buFont typeface="Arial"/>
                        <a:buChar char="•"/>
                        <a:tabLst>
                          <a:tab pos="374015" algn="l"/>
                          <a:tab pos="374650" algn="l"/>
                        </a:tabLst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950" baseline="-17094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sz="2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1*1 + 1*0 + 0,6 = 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2000" spc="-25" dirty="0">
                          <a:latin typeface="Times New Roman"/>
                          <a:cs typeface="Times New Roman"/>
                        </a:rPr>
                        <a:t>0,4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8910">
                        <a:lnSpc>
                          <a:spcPts val="2160"/>
                        </a:lnSpc>
                      </a:pPr>
                      <a:r>
                        <a:rPr sz="2000" dirty="0">
                          <a:latin typeface="Segoe UI Symbol"/>
                          <a:cs typeface="Segoe UI Symbol"/>
                        </a:rPr>
                        <a:t>-</a:t>
                      </a:r>
                      <a:r>
                        <a:rPr sz="2000" spc="30" dirty="0">
                          <a:latin typeface="Segoe UI Symbol"/>
                          <a:cs typeface="Segoe UI Symbol"/>
                        </a:rPr>
                        <a:t>+</a:t>
                      </a:r>
                      <a:endParaRPr sz="2000">
                        <a:latin typeface="Segoe UI Symbol"/>
                        <a:cs typeface="Segoe UI Symbo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1310">
                        <a:lnSpc>
                          <a:spcPts val="2160"/>
                        </a:lnSpc>
                      </a:pP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2000" spc="-25" dirty="0">
                          <a:latin typeface="Times New Roman"/>
                          <a:cs typeface="Times New Roman"/>
                        </a:rPr>
                        <a:t>0,4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marL="374015" indent="-342265">
                        <a:lnSpc>
                          <a:spcPts val="2160"/>
                        </a:lnSpc>
                        <a:buFont typeface="Arial"/>
                        <a:buChar char="•"/>
                        <a:tabLst>
                          <a:tab pos="374015" algn="l"/>
                          <a:tab pos="374650" algn="l"/>
                        </a:tabLst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950" baseline="-17094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950" spc="22" baseline="-1709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= y</a:t>
                      </a:r>
                      <a:r>
                        <a:rPr sz="1950" baseline="-17094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: 0,5*0,8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+ 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0,5*-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0,4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+0,8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=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8910">
                        <a:lnSpc>
                          <a:spcPts val="2160"/>
                        </a:lnSpc>
                      </a:pPr>
                      <a:r>
                        <a:rPr sz="2000" dirty="0">
                          <a:latin typeface="Segoe UI Symbol"/>
                          <a:cs typeface="Segoe UI Symbol"/>
                        </a:rPr>
                        <a:t>-</a:t>
                      </a:r>
                      <a:r>
                        <a:rPr sz="2000" spc="30" dirty="0">
                          <a:latin typeface="Segoe UI Symbol"/>
                          <a:cs typeface="Segoe UI Symbol"/>
                        </a:rPr>
                        <a:t>+</a:t>
                      </a:r>
                      <a:endParaRPr sz="2000">
                        <a:latin typeface="Segoe UI Symbol"/>
                        <a:cs typeface="Segoe UI Symbo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1310">
                        <a:lnSpc>
                          <a:spcPts val="2160"/>
                        </a:lnSpc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1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0515">
                <a:tc>
                  <a:txBody>
                    <a:bodyPr/>
                    <a:lstStyle/>
                    <a:p>
                      <a:pPr marL="374015" indent="-342265">
                        <a:lnSpc>
                          <a:spcPts val="2160"/>
                        </a:lnSpc>
                        <a:buFont typeface="Arial"/>
                        <a:buChar char="•"/>
                        <a:tabLst>
                          <a:tab pos="374015" algn="l"/>
                          <a:tab pos="374650" algn="l"/>
                        </a:tabLst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950" baseline="-17094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1950" spc="30" baseline="-1709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= y</a:t>
                      </a:r>
                      <a:r>
                        <a:rPr sz="1950" baseline="-17094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: 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-0,5*-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0,4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+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0*0,8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+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0,6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=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2000" spc="-25" dirty="0">
                          <a:latin typeface="Times New Roman"/>
                          <a:cs typeface="Times New Roman"/>
                        </a:rPr>
                        <a:t>0,4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8910">
                        <a:lnSpc>
                          <a:spcPts val="2160"/>
                        </a:lnSpc>
                      </a:pPr>
                      <a:r>
                        <a:rPr sz="2000" dirty="0">
                          <a:latin typeface="Segoe UI Symbol"/>
                          <a:cs typeface="Segoe UI Symbol"/>
                        </a:rPr>
                        <a:t>-</a:t>
                      </a:r>
                      <a:r>
                        <a:rPr sz="2000" spc="30" dirty="0">
                          <a:latin typeface="Segoe UI Symbol"/>
                          <a:cs typeface="Segoe UI Symbol"/>
                        </a:rPr>
                        <a:t>+</a:t>
                      </a:r>
                      <a:endParaRPr sz="2000">
                        <a:latin typeface="Segoe UI Symbol"/>
                        <a:cs typeface="Segoe UI Symbo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1310">
                        <a:lnSpc>
                          <a:spcPts val="2160"/>
                        </a:lnSpc>
                      </a:pP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2000" spc="-25" dirty="0">
                          <a:latin typeface="Times New Roman"/>
                          <a:cs typeface="Times New Roman"/>
                        </a:rPr>
                        <a:t>0,4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7" name="object 7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739775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</a:t>
            </a:r>
            <a:r>
              <a:rPr spc="-40" dirty="0"/>
              <a:t> </a:t>
            </a:r>
            <a:r>
              <a:rPr dirty="0"/>
              <a:t>aprendizaje</a:t>
            </a:r>
            <a:r>
              <a:rPr spc="-30" dirty="0"/>
              <a:t> </a:t>
            </a:r>
            <a:r>
              <a:rPr dirty="0"/>
              <a:t>perceptrón</a:t>
            </a:r>
            <a:r>
              <a:rPr spc="-25" dirty="0"/>
              <a:t> </a:t>
            </a:r>
            <a:r>
              <a:rPr spc="-10" dirty="0"/>
              <a:t>multicapa</a:t>
            </a:r>
          </a:p>
        </p:txBody>
      </p:sp>
      <p:pic>
        <p:nvPicPr>
          <p:cNvPr id="78" name="object 7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79" name="object 79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46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739775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</a:t>
            </a:r>
            <a:r>
              <a:rPr spc="-40" dirty="0"/>
              <a:t> </a:t>
            </a:r>
            <a:r>
              <a:rPr dirty="0"/>
              <a:t>aprendizaje</a:t>
            </a:r>
            <a:r>
              <a:rPr spc="-30" dirty="0"/>
              <a:t> </a:t>
            </a:r>
            <a:r>
              <a:rPr dirty="0"/>
              <a:t>perceptrón</a:t>
            </a:r>
            <a:r>
              <a:rPr spc="-25" dirty="0"/>
              <a:t> </a:t>
            </a:r>
            <a:r>
              <a:rPr spc="-10" dirty="0"/>
              <a:t>multicapa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894714" y="3425443"/>
            <a:ext cx="7226300" cy="1201420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704850">
              <a:lnSpc>
                <a:spcPct val="100000"/>
              </a:lnSpc>
              <a:spcBef>
                <a:spcPts val="530"/>
              </a:spcBef>
            </a:pPr>
            <a:r>
              <a:rPr sz="1800" dirty="0">
                <a:latin typeface="Times New Roman"/>
                <a:cs typeface="Times New Roman"/>
              </a:rPr>
              <a:t>Ejemplo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entrenamiento</a:t>
            </a:r>
            <a:r>
              <a:rPr sz="1800" i="1" dirty="0">
                <a:latin typeface="Times New Roman"/>
                <a:cs typeface="Times New Roman"/>
              </a:rPr>
              <a:t>: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1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=1, x</a:t>
            </a:r>
            <a:r>
              <a:rPr sz="1800" i="1" baseline="-13888" dirty="0">
                <a:latin typeface="Times New Roman"/>
                <a:cs typeface="Times New Roman"/>
              </a:rPr>
              <a:t>2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=0;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salida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esperada: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y</a:t>
            </a:r>
            <a:r>
              <a:rPr sz="1800" i="1" baseline="-13888" dirty="0">
                <a:latin typeface="Times New Roman"/>
                <a:cs typeface="Times New Roman"/>
              </a:rPr>
              <a:t>1</a:t>
            </a:r>
            <a:r>
              <a:rPr sz="1800" i="1" dirty="0">
                <a:latin typeface="Times New Roman"/>
                <a:cs typeface="Times New Roman"/>
              </a:rPr>
              <a:t>=2, </a:t>
            </a:r>
            <a:r>
              <a:rPr sz="1800" i="1" spc="-10" dirty="0">
                <a:latin typeface="Times New Roman"/>
                <a:cs typeface="Times New Roman"/>
              </a:rPr>
              <a:t>y</a:t>
            </a:r>
            <a:r>
              <a:rPr sz="1800" i="1" spc="-15" baseline="-13888" dirty="0">
                <a:latin typeface="Times New Roman"/>
                <a:cs typeface="Times New Roman"/>
              </a:rPr>
              <a:t>2</a:t>
            </a:r>
            <a:r>
              <a:rPr sz="1800" i="1" spc="-10" dirty="0">
                <a:latin typeface="Times New Roman"/>
                <a:cs typeface="Times New Roman"/>
              </a:rPr>
              <a:t>=-</a:t>
            </a:r>
            <a:r>
              <a:rPr sz="1800" i="1" spc="-5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  <a:p>
            <a:pPr marL="704850">
              <a:lnSpc>
                <a:spcPct val="100000"/>
              </a:lnSpc>
              <a:spcBef>
                <a:spcPts val="434"/>
              </a:spcBef>
            </a:pPr>
            <a:r>
              <a:rPr sz="1800" dirty="0">
                <a:latin typeface="Times New Roman"/>
                <a:cs typeface="Times New Roman"/>
              </a:rPr>
              <a:t>Ratio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aprendizaje: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α=0,3</a:t>
            </a:r>
            <a:endParaRPr sz="1800">
              <a:latin typeface="Times New Roman"/>
              <a:cs typeface="Times New Roman"/>
            </a:endParaRPr>
          </a:p>
          <a:p>
            <a:pPr marL="25400">
              <a:lnSpc>
                <a:spcPct val="100000"/>
              </a:lnSpc>
              <a:spcBef>
                <a:spcPts val="1670"/>
              </a:spcBef>
            </a:pPr>
            <a:r>
              <a:rPr sz="2000" dirty="0">
                <a:latin typeface="Times New Roman"/>
                <a:cs typeface="Times New Roman"/>
              </a:rPr>
              <a:t>Paso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2b: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calculamos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términos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error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07414" y="4600955"/>
            <a:ext cx="15182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capa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salida: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710814" y="4600955"/>
            <a:ext cx="4532630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e</a:t>
            </a:r>
            <a:r>
              <a:rPr sz="1950" baseline="-17094" dirty="0">
                <a:latin typeface="Times New Roman"/>
                <a:cs typeface="Times New Roman"/>
              </a:rPr>
              <a:t>3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2-</a:t>
            </a:r>
            <a:r>
              <a:rPr sz="2000" dirty="0">
                <a:latin typeface="Times New Roman"/>
                <a:cs typeface="Times New Roman"/>
              </a:rPr>
              <a:t>(1) = </a:t>
            </a:r>
            <a:r>
              <a:rPr sz="2000" spc="-50" dirty="0">
                <a:latin typeface="Times New Roman"/>
                <a:cs typeface="Times New Roman"/>
              </a:rPr>
              <a:t>1</a:t>
            </a:r>
            <a:endParaRPr sz="20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e</a:t>
            </a:r>
            <a:r>
              <a:rPr sz="1950" baseline="-17094" dirty="0">
                <a:latin typeface="Times New Roman"/>
                <a:cs typeface="Times New Roman"/>
              </a:rPr>
              <a:t>4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-</a:t>
            </a:r>
            <a:r>
              <a:rPr sz="2000" dirty="0">
                <a:latin typeface="Times New Roman"/>
                <a:cs typeface="Times New Roman"/>
              </a:rPr>
              <a:t>1</a:t>
            </a:r>
            <a:r>
              <a:rPr sz="2000" spc="1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–(-</a:t>
            </a:r>
            <a:r>
              <a:rPr sz="2000" dirty="0">
                <a:latin typeface="Times New Roman"/>
                <a:cs typeface="Times New Roman"/>
              </a:rPr>
              <a:t>0,4)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-</a:t>
            </a:r>
            <a:r>
              <a:rPr sz="2000" spc="-25" dirty="0">
                <a:latin typeface="Times New Roman"/>
                <a:cs typeface="Times New Roman"/>
              </a:rPr>
              <a:t>0,6</a:t>
            </a:r>
            <a:endParaRPr sz="20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e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: w</a:t>
            </a:r>
            <a:r>
              <a:rPr sz="1950" baseline="-17094" dirty="0">
                <a:latin typeface="Times New Roman"/>
                <a:cs typeface="Times New Roman"/>
              </a:rPr>
              <a:t>1,3</a:t>
            </a:r>
            <a:r>
              <a:rPr sz="2000" dirty="0">
                <a:latin typeface="Times New Roman"/>
                <a:cs typeface="Times New Roman"/>
              </a:rPr>
              <a:t>*e</a:t>
            </a:r>
            <a:r>
              <a:rPr sz="1950" baseline="-17094" dirty="0">
                <a:latin typeface="Times New Roman"/>
                <a:cs typeface="Times New Roman"/>
              </a:rPr>
              <a:t>3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w</a:t>
            </a:r>
            <a:r>
              <a:rPr sz="1950" baseline="-17094" dirty="0">
                <a:latin typeface="Times New Roman"/>
                <a:cs typeface="Times New Roman"/>
              </a:rPr>
              <a:t>1,4</a:t>
            </a:r>
            <a:r>
              <a:rPr sz="2000" dirty="0">
                <a:latin typeface="Times New Roman"/>
                <a:cs typeface="Times New Roman"/>
              </a:rPr>
              <a:t>*e</a:t>
            </a:r>
            <a:r>
              <a:rPr sz="1950" baseline="-17094" dirty="0">
                <a:latin typeface="Times New Roman"/>
                <a:cs typeface="Times New Roman"/>
              </a:rPr>
              <a:t>4</a:t>
            </a:r>
            <a:r>
              <a:rPr sz="1950" spc="52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=0,5*1</a:t>
            </a:r>
            <a:r>
              <a:rPr sz="2000" spc="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0*-0,6=0,5</a:t>
            </a:r>
            <a:endParaRPr sz="20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e</a:t>
            </a:r>
            <a:r>
              <a:rPr sz="1950" baseline="-17094" dirty="0">
                <a:latin typeface="Times New Roman"/>
                <a:cs typeface="Times New Roman"/>
              </a:rPr>
              <a:t>2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w</a:t>
            </a:r>
            <a:r>
              <a:rPr sz="1950" baseline="-17094" dirty="0">
                <a:latin typeface="Times New Roman"/>
                <a:cs typeface="Times New Roman"/>
              </a:rPr>
              <a:t>2,3</a:t>
            </a:r>
            <a:r>
              <a:rPr sz="2000" dirty="0">
                <a:latin typeface="Times New Roman"/>
                <a:cs typeface="Times New Roman"/>
              </a:rPr>
              <a:t>*e</a:t>
            </a:r>
            <a:r>
              <a:rPr sz="1950" baseline="-17094" dirty="0">
                <a:latin typeface="Times New Roman"/>
                <a:cs typeface="Times New Roman"/>
              </a:rPr>
              <a:t>3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w</a:t>
            </a:r>
            <a:r>
              <a:rPr sz="1950" baseline="-17094" dirty="0">
                <a:latin typeface="Times New Roman"/>
                <a:cs typeface="Times New Roman"/>
              </a:rPr>
              <a:t>2,4</a:t>
            </a:r>
            <a:r>
              <a:rPr sz="2000" dirty="0">
                <a:latin typeface="Times New Roman"/>
                <a:cs typeface="Times New Roman"/>
              </a:rPr>
              <a:t>*e</a:t>
            </a:r>
            <a:r>
              <a:rPr sz="1950" baseline="-17094" dirty="0">
                <a:latin typeface="Times New Roman"/>
                <a:cs typeface="Times New Roman"/>
              </a:rPr>
              <a:t>4</a:t>
            </a:r>
            <a:r>
              <a:rPr sz="1950" spc="52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=0,5*1</a:t>
            </a:r>
            <a:r>
              <a:rPr sz="2000" spc="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1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-</a:t>
            </a:r>
            <a:r>
              <a:rPr sz="2000" dirty="0">
                <a:latin typeface="Times New Roman"/>
                <a:cs typeface="Times New Roman"/>
              </a:rPr>
              <a:t>0,5*</a:t>
            </a:r>
            <a:r>
              <a:rPr sz="2000" spc="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-0,6=0,8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07414" y="5210555"/>
            <a:ext cx="124396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capa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oculta: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937702" y="1246123"/>
            <a:ext cx="241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s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2450001" y="1224721"/>
            <a:ext cx="2448560" cy="1454150"/>
            <a:chOff x="2450001" y="1224721"/>
            <a:chExt cx="2448560" cy="1454150"/>
          </a:xfrm>
        </p:grpSpPr>
        <p:sp>
          <p:nvSpPr>
            <p:cNvPr id="15" name="object 15"/>
            <p:cNvSpPr/>
            <p:nvPr/>
          </p:nvSpPr>
          <p:spPr>
            <a:xfrm>
              <a:off x="4191688" y="1229484"/>
              <a:ext cx="702310" cy="725805"/>
            </a:xfrm>
            <a:custGeom>
              <a:avLst/>
              <a:gdLst/>
              <a:ahLst/>
              <a:cxnLst/>
              <a:rect l="l" t="t" r="r" b="b"/>
              <a:pathLst>
                <a:path w="702310" h="725805">
                  <a:moveTo>
                    <a:pt x="0" y="362821"/>
                  </a:moveTo>
                  <a:lnTo>
                    <a:pt x="3203" y="313588"/>
                  </a:lnTo>
                  <a:lnTo>
                    <a:pt x="12536" y="266368"/>
                  </a:lnTo>
                  <a:lnTo>
                    <a:pt x="27579" y="221594"/>
                  </a:lnTo>
                  <a:lnTo>
                    <a:pt x="47915" y="179698"/>
                  </a:lnTo>
                  <a:lnTo>
                    <a:pt x="73125" y="141111"/>
                  </a:lnTo>
                  <a:lnTo>
                    <a:pt x="102791" y="106267"/>
                  </a:lnTo>
                  <a:lnTo>
                    <a:pt x="136496" y="75598"/>
                  </a:lnTo>
                  <a:lnTo>
                    <a:pt x="173820" y="49535"/>
                  </a:lnTo>
                  <a:lnTo>
                    <a:pt x="214346" y="28512"/>
                  </a:lnTo>
                  <a:lnTo>
                    <a:pt x="257656" y="12960"/>
                  </a:lnTo>
                  <a:lnTo>
                    <a:pt x="303331" y="3312"/>
                  </a:lnTo>
                  <a:lnTo>
                    <a:pt x="350953" y="0"/>
                  </a:lnTo>
                  <a:lnTo>
                    <a:pt x="398575" y="3312"/>
                  </a:lnTo>
                  <a:lnTo>
                    <a:pt x="444250" y="12960"/>
                  </a:lnTo>
                  <a:lnTo>
                    <a:pt x="487560" y="28512"/>
                  </a:lnTo>
                  <a:lnTo>
                    <a:pt x="528086" y="49535"/>
                  </a:lnTo>
                  <a:lnTo>
                    <a:pt x="565410" y="75598"/>
                  </a:lnTo>
                  <a:lnTo>
                    <a:pt x="599115" y="106267"/>
                  </a:lnTo>
                  <a:lnTo>
                    <a:pt x="628781" y="141111"/>
                  </a:lnTo>
                  <a:lnTo>
                    <a:pt x="653991" y="179698"/>
                  </a:lnTo>
                  <a:lnTo>
                    <a:pt x="674327" y="221594"/>
                  </a:lnTo>
                  <a:lnTo>
                    <a:pt x="689370" y="266368"/>
                  </a:lnTo>
                  <a:lnTo>
                    <a:pt x="698703" y="313588"/>
                  </a:lnTo>
                  <a:lnTo>
                    <a:pt x="701907" y="362821"/>
                  </a:lnTo>
                  <a:lnTo>
                    <a:pt x="698703" y="412053"/>
                  </a:lnTo>
                  <a:lnTo>
                    <a:pt x="689370" y="459273"/>
                  </a:lnTo>
                  <a:lnTo>
                    <a:pt x="674327" y="504047"/>
                  </a:lnTo>
                  <a:lnTo>
                    <a:pt x="653991" y="545943"/>
                  </a:lnTo>
                  <a:lnTo>
                    <a:pt x="628781" y="584530"/>
                  </a:lnTo>
                  <a:lnTo>
                    <a:pt x="599115" y="619374"/>
                  </a:lnTo>
                  <a:lnTo>
                    <a:pt x="565410" y="650043"/>
                  </a:lnTo>
                  <a:lnTo>
                    <a:pt x="528086" y="676106"/>
                  </a:lnTo>
                  <a:lnTo>
                    <a:pt x="487560" y="697129"/>
                  </a:lnTo>
                  <a:lnTo>
                    <a:pt x="444250" y="712681"/>
                  </a:lnTo>
                  <a:lnTo>
                    <a:pt x="398575" y="722329"/>
                  </a:lnTo>
                  <a:lnTo>
                    <a:pt x="350953" y="725642"/>
                  </a:lnTo>
                  <a:lnTo>
                    <a:pt x="303331" y="722329"/>
                  </a:lnTo>
                  <a:lnTo>
                    <a:pt x="257656" y="712681"/>
                  </a:lnTo>
                  <a:lnTo>
                    <a:pt x="214346" y="697129"/>
                  </a:lnTo>
                  <a:lnTo>
                    <a:pt x="173820" y="676106"/>
                  </a:lnTo>
                  <a:lnTo>
                    <a:pt x="136496" y="650043"/>
                  </a:lnTo>
                  <a:lnTo>
                    <a:pt x="102791" y="619374"/>
                  </a:lnTo>
                  <a:lnTo>
                    <a:pt x="73125" y="584530"/>
                  </a:lnTo>
                  <a:lnTo>
                    <a:pt x="47915" y="545943"/>
                  </a:lnTo>
                  <a:lnTo>
                    <a:pt x="27579" y="504047"/>
                  </a:lnTo>
                  <a:lnTo>
                    <a:pt x="12536" y="459273"/>
                  </a:lnTo>
                  <a:lnTo>
                    <a:pt x="3203" y="412053"/>
                  </a:lnTo>
                  <a:lnTo>
                    <a:pt x="0" y="36282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454763" y="1633211"/>
              <a:ext cx="685165" cy="0"/>
            </a:xfrm>
            <a:custGeom>
              <a:avLst/>
              <a:gdLst/>
              <a:ahLst/>
              <a:cxnLst/>
              <a:rect l="l" t="t" r="r" b="b"/>
              <a:pathLst>
                <a:path w="685164">
                  <a:moveTo>
                    <a:pt x="0" y="0"/>
                  </a:moveTo>
                  <a:lnTo>
                    <a:pt x="68491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153271" y="1478479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478557" y="2428216"/>
              <a:ext cx="413384" cy="245745"/>
            </a:xfrm>
            <a:custGeom>
              <a:avLst/>
              <a:gdLst/>
              <a:ahLst/>
              <a:cxnLst/>
              <a:rect l="l" t="t" r="r" b="b"/>
              <a:pathLst>
                <a:path w="413385" h="245744">
                  <a:moveTo>
                    <a:pt x="0" y="245438"/>
                  </a:moveTo>
                  <a:lnTo>
                    <a:pt x="41298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3167650" y="1471676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0,3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2517981" y="1409689"/>
            <a:ext cx="5163185" cy="1748789"/>
            <a:chOff x="2517981" y="1409689"/>
            <a:chExt cx="5163185" cy="1748789"/>
          </a:xfrm>
        </p:grpSpPr>
        <p:sp>
          <p:nvSpPr>
            <p:cNvPr id="21" name="object 21"/>
            <p:cNvSpPr/>
            <p:nvPr/>
          </p:nvSpPr>
          <p:spPr>
            <a:xfrm>
              <a:off x="3467686" y="1563848"/>
              <a:ext cx="758190" cy="57150"/>
            </a:xfrm>
            <a:custGeom>
              <a:avLst/>
              <a:gdLst/>
              <a:ahLst/>
              <a:cxnLst/>
              <a:rect l="l" t="t" r="r" b="b"/>
              <a:pathLst>
                <a:path w="758189" h="57150">
                  <a:moveTo>
                    <a:pt x="0" y="56913"/>
                  </a:moveTo>
                  <a:lnTo>
                    <a:pt x="757992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877948" y="2184557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158370" y="1693680"/>
              <a:ext cx="1021715" cy="572770"/>
            </a:xfrm>
            <a:custGeom>
              <a:avLst/>
              <a:gdLst/>
              <a:ahLst/>
              <a:cxnLst/>
              <a:rect l="l" t="t" r="r" b="b"/>
              <a:pathLst>
                <a:path w="1021714" h="572769">
                  <a:moveTo>
                    <a:pt x="0" y="572688"/>
                  </a:moveTo>
                  <a:lnTo>
                    <a:pt x="102142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893594" y="1563849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5" h="5715">
                  <a:moveTo>
                    <a:pt x="0" y="5335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176392" y="2427912"/>
              <a:ext cx="702310" cy="725805"/>
            </a:xfrm>
            <a:custGeom>
              <a:avLst/>
              <a:gdLst/>
              <a:ahLst/>
              <a:cxnLst/>
              <a:rect l="l" t="t" r="r" b="b"/>
              <a:pathLst>
                <a:path w="702310" h="725805">
                  <a:moveTo>
                    <a:pt x="0" y="362821"/>
                  </a:moveTo>
                  <a:lnTo>
                    <a:pt x="3203" y="313588"/>
                  </a:lnTo>
                  <a:lnTo>
                    <a:pt x="12536" y="266368"/>
                  </a:lnTo>
                  <a:lnTo>
                    <a:pt x="27579" y="221594"/>
                  </a:lnTo>
                  <a:lnTo>
                    <a:pt x="47915" y="179698"/>
                  </a:lnTo>
                  <a:lnTo>
                    <a:pt x="73125" y="141111"/>
                  </a:lnTo>
                  <a:lnTo>
                    <a:pt x="102792" y="106267"/>
                  </a:lnTo>
                  <a:lnTo>
                    <a:pt x="136496" y="75598"/>
                  </a:lnTo>
                  <a:lnTo>
                    <a:pt x="173820" y="49535"/>
                  </a:lnTo>
                  <a:lnTo>
                    <a:pt x="214346" y="28512"/>
                  </a:lnTo>
                  <a:lnTo>
                    <a:pt x="257656" y="12960"/>
                  </a:lnTo>
                  <a:lnTo>
                    <a:pt x="303331" y="3312"/>
                  </a:lnTo>
                  <a:lnTo>
                    <a:pt x="350954" y="0"/>
                  </a:lnTo>
                  <a:lnTo>
                    <a:pt x="398576" y="3312"/>
                  </a:lnTo>
                  <a:lnTo>
                    <a:pt x="444251" y="12960"/>
                  </a:lnTo>
                  <a:lnTo>
                    <a:pt x="487561" y="28512"/>
                  </a:lnTo>
                  <a:lnTo>
                    <a:pt x="528087" y="49535"/>
                  </a:lnTo>
                  <a:lnTo>
                    <a:pt x="565411" y="75598"/>
                  </a:lnTo>
                  <a:lnTo>
                    <a:pt x="599115" y="106267"/>
                  </a:lnTo>
                  <a:lnTo>
                    <a:pt x="628782" y="141111"/>
                  </a:lnTo>
                  <a:lnTo>
                    <a:pt x="653992" y="179698"/>
                  </a:lnTo>
                  <a:lnTo>
                    <a:pt x="674328" y="221594"/>
                  </a:lnTo>
                  <a:lnTo>
                    <a:pt x="689371" y="266368"/>
                  </a:lnTo>
                  <a:lnTo>
                    <a:pt x="698704" y="313588"/>
                  </a:lnTo>
                  <a:lnTo>
                    <a:pt x="701908" y="362821"/>
                  </a:lnTo>
                  <a:lnTo>
                    <a:pt x="698704" y="412053"/>
                  </a:lnTo>
                  <a:lnTo>
                    <a:pt x="689371" y="459273"/>
                  </a:lnTo>
                  <a:lnTo>
                    <a:pt x="674328" y="504047"/>
                  </a:lnTo>
                  <a:lnTo>
                    <a:pt x="653992" y="545943"/>
                  </a:lnTo>
                  <a:lnTo>
                    <a:pt x="628782" y="584530"/>
                  </a:lnTo>
                  <a:lnTo>
                    <a:pt x="599115" y="619374"/>
                  </a:lnTo>
                  <a:lnTo>
                    <a:pt x="565411" y="650043"/>
                  </a:lnTo>
                  <a:lnTo>
                    <a:pt x="528087" y="676106"/>
                  </a:lnTo>
                  <a:lnTo>
                    <a:pt x="487561" y="697129"/>
                  </a:lnTo>
                  <a:lnTo>
                    <a:pt x="444251" y="712681"/>
                  </a:lnTo>
                  <a:lnTo>
                    <a:pt x="398576" y="722329"/>
                  </a:lnTo>
                  <a:lnTo>
                    <a:pt x="350954" y="725642"/>
                  </a:lnTo>
                  <a:lnTo>
                    <a:pt x="303331" y="722329"/>
                  </a:lnTo>
                  <a:lnTo>
                    <a:pt x="257656" y="712681"/>
                  </a:lnTo>
                  <a:lnTo>
                    <a:pt x="214346" y="697129"/>
                  </a:lnTo>
                  <a:lnTo>
                    <a:pt x="173820" y="676106"/>
                  </a:lnTo>
                  <a:lnTo>
                    <a:pt x="136496" y="650043"/>
                  </a:lnTo>
                  <a:lnTo>
                    <a:pt x="102792" y="619374"/>
                  </a:lnTo>
                  <a:lnTo>
                    <a:pt x="73125" y="584530"/>
                  </a:lnTo>
                  <a:lnTo>
                    <a:pt x="47915" y="545943"/>
                  </a:lnTo>
                  <a:lnTo>
                    <a:pt x="27579" y="504047"/>
                  </a:lnTo>
                  <a:lnTo>
                    <a:pt x="12536" y="459273"/>
                  </a:lnTo>
                  <a:lnTo>
                    <a:pt x="3203" y="412053"/>
                  </a:lnTo>
                  <a:lnTo>
                    <a:pt x="0" y="36282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522744" y="2673653"/>
              <a:ext cx="725805" cy="5715"/>
            </a:xfrm>
            <a:custGeom>
              <a:avLst/>
              <a:gdLst/>
              <a:ahLst/>
              <a:cxnLst/>
              <a:rect l="l" t="t" r="r" b="b"/>
              <a:pathLst>
                <a:path w="725805" h="5714">
                  <a:moveTo>
                    <a:pt x="0" y="5335"/>
                  </a:moveTo>
                  <a:lnTo>
                    <a:pt x="72541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627945" y="2688177"/>
              <a:ext cx="581660" cy="17145"/>
            </a:xfrm>
            <a:custGeom>
              <a:avLst/>
              <a:gdLst/>
              <a:ahLst/>
              <a:cxnLst/>
              <a:rect l="l" t="t" r="r" b="b"/>
              <a:pathLst>
                <a:path w="581660" h="17144">
                  <a:moveTo>
                    <a:pt x="0" y="0"/>
                  </a:moveTo>
                  <a:lnTo>
                    <a:pt x="581395" y="16839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878299" y="2575031"/>
              <a:ext cx="297180" cy="165735"/>
            </a:xfrm>
            <a:custGeom>
              <a:avLst/>
              <a:gdLst/>
              <a:ahLst/>
              <a:cxnLst/>
              <a:rect l="l" t="t" r="r" b="b"/>
              <a:pathLst>
                <a:path w="297179" h="165735">
                  <a:moveTo>
                    <a:pt x="0" y="165698"/>
                  </a:moveTo>
                  <a:lnTo>
                    <a:pt x="296912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366066" y="1414452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118908" y="2313092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705974" y="1551339"/>
              <a:ext cx="760095" cy="12700"/>
            </a:xfrm>
            <a:custGeom>
              <a:avLst/>
              <a:gdLst/>
              <a:ahLst/>
              <a:cxnLst/>
              <a:rect l="l" t="t" r="r" b="b"/>
              <a:pathLst>
                <a:path w="760095" h="12700">
                  <a:moveTo>
                    <a:pt x="0" y="0"/>
                  </a:moveTo>
                  <a:lnTo>
                    <a:pt x="759692" y="1251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447183" y="1700735"/>
              <a:ext cx="1014094" cy="675640"/>
            </a:xfrm>
            <a:custGeom>
              <a:avLst/>
              <a:gdLst/>
              <a:ahLst/>
              <a:cxnLst/>
              <a:rect l="l" t="t" r="r" b="b"/>
              <a:pathLst>
                <a:path w="1014095" h="675639">
                  <a:moveTo>
                    <a:pt x="0" y="675633"/>
                  </a:moveTo>
                  <a:lnTo>
                    <a:pt x="1013871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193532" y="1582176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4" h="5715">
                  <a:moveTo>
                    <a:pt x="0" y="5336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7379436" y="1203452"/>
            <a:ext cx="241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s</a:t>
            </a:r>
            <a:r>
              <a:rPr sz="1800" i="1" spc="-37" baseline="-13888" dirty="0">
                <a:latin typeface="Times New Roman"/>
                <a:cs typeface="Times New Roman"/>
              </a:rPr>
              <a:t>3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363662" y="1407337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4769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09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411249" y="2431774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413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3270540" y="2517143"/>
            <a:ext cx="340360" cy="309880"/>
          </a:xfrm>
          <a:custGeom>
            <a:avLst/>
            <a:gdLst/>
            <a:ahLst/>
            <a:cxnLst/>
            <a:rect l="l" t="t" r="r" b="b"/>
            <a:pathLst>
              <a:path w="340360" h="309880">
                <a:moveTo>
                  <a:pt x="0" y="154732"/>
                </a:moveTo>
                <a:lnTo>
                  <a:pt x="6070" y="113598"/>
                </a:lnTo>
                <a:lnTo>
                  <a:pt x="23203" y="76636"/>
                </a:lnTo>
                <a:lnTo>
                  <a:pt x="49778" y="45320"/>
                </a:lnTo>
                <a:lnTo>
                  <a:pt x="84174" y="21125"/>
                </a:lnTo>
                <a:lnTo>
                  <a:pt x="124773" y="5527"/>
                </a:lnTo>
                <a:lnTo>
                  <a:pt x="169953" y="0"/>
                </a:lnTo>
                <a:lnTo>
                  <a:pt x="215133" y="5527"/>
                </a:lnTo>
                <a:lnTo>
                  <a:pt x="255732" y="21125"/>
                </a:lnTo>
                <a:lnTo>
                  <a:pt x="290128" y="45320"/>
                </a:lnTo>
                <a:lnTo>
                  <a:pt x="316703" y="76636"/>
                </a:lnTo>
                <a:lnTo>
                  <a:pt x="333836" y="113598"/>
                </a:lnTo>
                <a:lnTo>
                  <a:pt x="339907" y="154732"/>
                </a:lnTo>
                <a:lnTo>
                  <a:pt x="333836" y="195866"/>
                </a:lnTo>
                <a:lnTo>
                  <a:pt x="316703" y="232828"/>
                </a:lnTo>
                <a:lnTo>
                  <a:pt x="290128" y="264144"/>
                </a:lnTo>
                <a:lnTo>
                  <a:pt x="255732" y="288339"/>
                </a:lnTo>
                <a:lnTo>
                  <a:pt x="215133" y="303937"/>
                </a:lnTo>
                <a:lnTo>
                  <a:pt x="169953" y="309465"/>
                </a:lnTo>
                <a:lnTo>
                  <a:pt x="124773" y="303937"/>
                </a:lnTo>
                <a:lnTo>
                  <a:pt x="84174" y="288339"/>
                </a:lnTo>
                <a:lnTo>
                  <a:pt x="49778" y="264144"/>
                </a:lnTo>
                <a:lnTo>
                  <a:pt x="23203" y="232828"/>
                </a:lnTo>
                <a:lnTo>
                  <a:pt x="6070" y="195866"/>
                </a:lnTo>
                <a:lnTo>
                  <a:pt x="0" y="154732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3370644" y="2507996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2444902" y="1649790"/>
            <a:ext cx="875030" cy="463550"/>
            <a:chOff x="2444902" y="1649790"/>
            <a:chExt cx="875030" cy="463550"/>
          </a:xfrm>
        </p:grpSpPr>
        <p:sp>
          <p:nvSpPr>
            <p:cNvPr id="40" name="object 40"/>
            <p:cNvSpPr/>
            <p:nvPr/>
          </p:nvSpPr>
          <p:spPr>
            <a:xfrm>
              <a:off x="2449664" y="1654553"/>
              <a:ext cx="547370" cy="247650"/>
            </a:xfrm>
            <a:custGeom>
              <a:avLst/>
              <a:gdLst/>
              <a:ahLst/>
              <a:cxnLst/>
              <a:rect l="l" t="t" r="r" b="b"/>
              <a:pathLst>
                <a:path w="547369" h="247650">
                  <a:moveTo>
                    <a:pt x="0" y="0"/>
                  </a:moveTo>
                  <a:lnTo>
                    <a:pt x="547250" y="24721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974821" y="1798614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3036825" y="1791715"/>
            <a:ext cx="2159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5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3288775" y="2042571"/>
            <a:ext cx="997585" cy="457200"/>
          </a:xfrm>
          <a:custGeom>
            <a:avLst/>
            <a:gdLst/>
            <a:ahLst/>
            <a:cxnLst/>
            <a:rect l="l" t="t" r="r" b="b"/>
            <a:pathLst>
              <a:path w="997585" h="457200">
                <a:moveTo>
                  <a:pt x="0" y="0"/>
                </a:moveTo>
                <a:lnTo>
                  <a:pt x="997081" y="457185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4939127" y="2767076"/>
            <a:ext cx="1149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028027" y="2879852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710316" y="1270508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885864" y="1870964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3232011" y="2767076"/>
            <a:ext cx="190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w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397111" y="2879852"/>
            <a:ext cx="2159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2,2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430796" y="2172715"/>
            <a:ext cx="8166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baseline="9259" dirty="0">
                <a:latin typeface="Times New Roman"/>
                <a:cs typeface="Times New Roman"/>
              </a:rPr>
              <a:t>w</a:t>
            </a:r>
            <a:r>
              <a:rPr sz="1200" dirty="0">
                <a:latin typeface="Times New Roman"/>
                <a:cs typeface="Times New Roman"/>
              </a:rPr>
              <a:t>2,1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2400" baseline="1736" dirty="0">
                <a:latin typeface="Times New Roman"/>
                <a:cs typeface="Times New Roman"/>
              </a:rPr>
              <a:t>-</a:t>
            </a:r>
            <a:r>
              <a:rPr sz="2400" spc="-37" baseline="1736" dirty="0">
                <a:latin typeface="Times New Roman"/>
                <a:cs typeface="Times New Roman"/>
              </a:rPr>
              <a:t>0,1</a:t>
            </a:r>
            <a:endParaRPr sz="2400" baseline="1736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510609" y="1852676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067273" y="1182115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360559" y="3138932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0,2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613851" y="953515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0,3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331747" y="974851"/>
            <a:ext cx="431800" cy="741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0,1</a:t>
            </a:r>
            <a:endParaRPr sz="1200">
              <a:latin typeface="Times New Roman"/>
              <a:cs typeface="Times New Roman"/>
            </a:endParaRPr>
          </a:p>
          <a:p>
            <a:pPr marL="79375">
              <a:lnSpc>
                <a:spcPct val="100000"/>
              </a:lnSpc>
              <a:spcBef>
                <a:spcPts val="1320"/>
              </a:spcBef>
            </a:pPr>
            <a:r>
              <a:rPr sz="1800" spc="-25" dirty="0">
                <a:latin typeface="Times New Roman"/>
                <a:cs typeface="Times New Roman"/>
              </a:rPr>
              <a:t>0,5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385957" y="2623820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0,6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6481427" y="1208651"/>
            <a:ext cx="702310" cy="725805"/>
          </a:xfrm>
          <a:custGeom>
            <a:avLst/>
            <a:gdLst/>
            <a:ahLst/>
            <a:cxnLst/>
            <a:rect l="l" t="t" r="r" b="b"/>
            <a:pathLst>
              <a:path w="702309" h="725805">
                <a:moveTo>
                  <a:pt x="0" y="362821"/>
                </a:moveTo>
                <a:lnTo>
                  <a:pt x="3203" y="313588"/>
                </a:lnTo>
                <a:lnTo>
                  <a:pt x="12536" y="266368"/>
                </a:lnTo>
                <a:lnTo>
                  <a:pt x="27579" y="221594"/>
                </a:lnTo>
                <a:lnTo>
                  <a:pt x="47915" y="179698"/>
                </a:lnTo>
                <a:lnTo>
                  <a:pt x="73125" y="141111"/>
                </a:lnTo>
                <a:lnTo>
                  <a:pt x="102792" y="106267"/>
                </a:lnTo>
                <a:lnTo>
                  <a:pt x="136496" y="75598"/>
                </a:lnTo>
                <a:lnTo>
                  <a:pt x="173820" y="49535"/>
                </a:lnTo>
                <a:lnTo>
                  <a:pt x="214346" y="28512"/>
                </a:lnTo>
                <a:lnTo>
                  <a:pt x="257656" y="12960"/>
                </a:lnTo>
                <a:lnTo>
                  <a:pt x="303331" y="3312"/>
                </a:lnTo>
                <a:lnTo>
                  <a:pt x="350954" y="0"/>
                </a:lnTo>
                <a:lnTo>
                  <a:pt x="398576" y="3312"/>
                </a:lnTo>
                <a:lnTo>
                  <a:pt x="444251" y="12960"/>
                </a:lnTo>
                <a:lnTo>
                  <a:pt x="487561" y="28512"/>
                </a:lnTo>
                <a:lnTo>
                  <a:pt x="528087" y="49535"/>
                </a:lnTo>
                <a:lnTo>
                  <a:pt x="565411" y="75598"/>
                </a:lnTo>
                <a:lnTo>
                  <a:pt x="599115" y="106267"/>
                </a:lnTo>
                <a:lnTo>
                  <a:pt x="628782" y="141111"/>
                </a:lnTo>
                <a:lnTo>
                  <a:pt x="653992" y="179698"/>
                </a:lnTo>
                <a:lnTo>
                  <a:pt x="674328" y="221594"/>
                </a:lnTo>
                <a:lnTo>
                  <a:pt x="689371" y="266368"/>
                </a:lnTo>
                <a:lnTo>
                  <a:pt x="698704" y="313588"/>
                </a:lnTo>
                <a:lnTo>
                  <a:pt x="701908" y="362821"/>
                </a:lnTo>
                <a:lnTo>
                  <a:pt x="698704" y="412053"/>
                </a:lnTo>
                <a:lnTo>
                  <a:pt x="689371" y="459273"/>
                </a:lnTo>
                <a:lnTo>
                  <a:pt x="674328" y="504047"/>
                </a:lnTo>
                <a:lnTo>
                  <a:pt x="653992" y="545943"/>
                </a:lnTo>
                <a:lnTo>
                  <a:pt x="628782" y="584530"/>
                </a:lnTo>
                <a:lnTo>
                  <a:pt x="599115" y="619374"/>
                </a:lnTo>
                <a:lnTo>
                  <a:pt x="565411" y="650043"/>
                </a:lnTo>
                <a:lnTo>
                  <a:pt x="528087" y="676106"/>
                </a:lnTo>
                <a:lnTo>
                  <a:pt x="487561" y="697129"/>
                </a:lnTo>
                <a:lnTo>
                  <a:pt x="444251" y="712681"/>
                </a:lnTo>
                <a:lnTo>
                  <a:pt x="398576" y="722329"/>
                </a:lnTo>
                <a:lnTo>
                  <a:pt x="350954" y="725642"/>
                </a:lnTo>
                <a:lnTo>
                  <a:pt x="303331" y="722329"/>
                </a:lnTo>
                <a:lnTo>
                  <a:pt x="257656" y="712681"/>
                </a:lnTo>
                <a:lnTo>
                  <a:pt x="214346" y="697129"/>
                </a:lnTo>
                <a:lnTo>
                  <a:pt x="173820" y="676106"/>
                </a:lnTo>
                <a:lnTo>
                  <a:pt x="136496" y="650043"/>
                </a:lnTo>
                <a:lnTo>
                  <a:pt x="102792" y="619374"/>
                </a:lnTo>
                <a:lnTo>
                  <a:pt x="73125" y="584530"/>
                </a:lnTo>
                <a:lnTo>
                  <a:pt x="47915" y="545943"/>
                </a:lnTo>
                <a:lnTo>
                  <a:pt x="27579" y="504047"/>
                </a:lnTo>
                <a:lnTo>
                  <a:pt x="12536" y="459273"/>
                </a:lnTo>
                <a:lnTo>
                  <a:pt x="3203" y="412053"/>
                </a:lnTo>
                <a:lnTo>
                  <a:pt x="0" y="362821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6702928" y="1447291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0,8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59" name="object 59"/>
          <p:cNvGrpSpPr/>
          <p:nvPr/>
        </p:nvGrpSpPr>
        <p:grpSpPr>
          <a:xfrm>
            <a:off x="5272834" y="1820687"/>
            <a:ext cx="2408555" cy="1300480"/>
            <a:chOff x="5272834" y="1820687"/>
            <a:chExt cx="2408555" cy="1300480"/>
          </a:xfrm>
        </p:grpSpPr>
        <p:sp>
          <p:nvSpPr>
            <p:cNvPr id="60" name="object 60"/>
            <p:cNvSpPr/>
            <p:nvPr/>
          </p:nvSpPr>
          <p:spPr>
            <a:xfrm>
              <a:off x="6481427" y="2390424"/>
              <a:ext cx="702310" cy="725805"/>
            </a:xfrm>
            <a:custGeom>
              <a:avLst/>
              <a:gdLst/>
              <a:ahLst/>
              <a:cxnLst/>
              <a:rect l="l" t="t" r="r" b="b"/>
              <a:pathLst>
                <a:path w="702309" h="725805">
                  <a:moveTo>
                    <a:pt x="0" y="362821"/>
                  </a:moveTo>
                  <a:lnTo>
                    <a:pt x="3203" y="313588"/>
                  </a:lnTo>
                  <a:lnTo>
                    <a:pt x="12536" y="266368"/>
                  </a:lnTo>
                  <a:lnTo>
                    <a:pt x="27579" y="221594"/>
                  </a:lnTo>
                  <a:lnTo>
                    <a:pt x="47915" y="179698"/>
                  </a:lnTo>
                  <a:lnTo>
                    <a:pt x="73125" y="141111"/>
                  </a:lnTo>
                  <a:lnTo>
                    <a:pt x="102792" y="106267"/>
                  </a:lnTo>
                  <a:lnTo>
                    <a:pt x="136496" y="75598"/>
                  </a:lnTo>
                  <a:lnTo>
                    <a:pt x="173820" y="49535"/>
                  </a:lnTo>
                  <a:lnTo>
                    <a:pt x="214346" y="28512"/>
                  </a:lnTo>
                  <a:lnTo>
                    <a:pt x="257656" y="12960"/>
                  </a:lnTo>
                  <a:lnTo>
                    <a:pt x="303331" y="3312"/>
                  </a:lnTo>
                  <a:lnTo>
                    <a:pt x="350954" y="0"/>
                  </a:lnTo>
                  <a:lnTo>
                    <a:pt x="398576" y="3312"/>
                  </a:lnTo>
                  <a:lnTo>
                    <a:pt x="444251" y="12960"/>
                  </a:lnTo>
                  <a:lnTo>
                    <a:pt x="487561" y="28512"/>
                  </a:lnTo>
                  <a:lnTo>
                    <a:pt x="528087" y="49535"/>
                  </a:lnTo>
                  <a:lnTo>
                    <a:pt x="565411" y="75598"/>
                  </a:lnTo>
                  <a:lnTo>
                    <a:pt x="599115" y="106267"/>
                  </a:lnTo>
                  <a:lnTo>
                    <a:pt x="628782" y="141111"/>
                  </a:lnTo>
                  <a:lnTo>
                    <a:pt x="653992" y="179698"/>
                  </a:lnTo>
                  <a:lnTo>
                    <a:pt x="674328" y="221594"/>
                  </a:lnTo>
                  <a:lnTo>
                    <a:pt x="689371" y="266368"/>
                  </a:lnTo>
                  <a:lnTo>
                    <a:pt x="698704" y="313588"/>
                  </a:lnTo>
                  <a:lnTo>
                    <a:pt x="701908" y="362821"/>
                  </a:lnTo>
                  <a:lnTo>
                    <a:pt x="698704" y="412053"/>
                  </a:lnTo>
                  <a:lnTo>
                    <a:pt x="689371" y="459273"/>
                  </a:lnTo>
                  <a:lnTo>
                    <a:pt x="674328" y="504047"/>
                  </a:lnTo>
                  <a:lnTo>
                    <a:pt x="653992" y="545943"/>
                  </a:lnTo>
                  <a:lnTo>
                    <a:pt x="628782" y="584530"/>
                  </a:lnTo>
                  <a:lnTo>
                    <a:pt x="599115" y="619374"/>
                  </a:lnTo>
                  <a:lnTo>
                    <a:pt x="565411" y="650043"/>
                  </a:lnTo>
                  <a:lnTo>
                    <a:pt x="528087" y="676106"/>
                  </a:lnTo>
                  <a:lnTo>
                    <a:pt x="487561" y="697129"/>
                  </a:lnTo>
                  <a:lnTo>
                    <a:pt x="444251" y="712681"/>
                  </a:lnTo>
                  <a:lnTo>
                    <a:pt x="398576" y="722329"/>
                  </a:lnTo>
                  <a:lnTo>
                    <a:pt x="350954" y="725642"/>
                  </a:lnTo>
                  <a:lnTo>
                    <a:pt x="303331" y="722329"/>
                  </a:lnTo>
                  <a:lnTo>
                    <a:pt x="257656" y="712681"/>
                  </a:lnTo>
                  <a:lnTo>
                    <a:pt x="214346" y="697129"/>
                  </a:lnTo>
                  <a:lnTo>
                    <a:pt x="173820" y="676106"/>
                  </a:lnTo>
                  <a:lnTo>
                    <a:pt x="136496" y="650043"/>
                  </a:lnTo>
                  <a:lnTo>
                    <a:pt x="102792" y="619374"/>
                  </a:lnTo>
                  <a:lnTo>
                    <a:pt x="73125" y="584530"/>
                  </a:lnTo>
                  <a:lnTo>
                    <a:pt x="47915" y="545943"/>
                  </a:lnTo>
                  <a:lnTo>
                    <a:pt x="27579" y="504047"/>
                  </a:lnTo>
                  <a:lnTo>
                    <a:pt x="12536" y="459273"/>
                  </a:lnTo>
                  <a:lnTo>
                    <a:pt x="3203" y="412053"/>
                  </a:lnTo>
                  <a:lnTo>
                    <a:pt x="0" y="36282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193532" y="2740731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4" h="5714">
                  <a:moveTo>
                    <a:pt x="0" y="5336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277596" y="1825449"/>
              <a:ext cx="340360" cy="302895"/>
            </a:xfrm>
            <a:custGeom>
              <a:avLst/>
              <a:gdLst/>
              <a:ahLst/>
              <a:cxnLst/>
              <a:rect l="l" t="t" r="r" b="b"/>
              <a:pathLst>
                <a:path w="340360" h="302894">
                  <a:moveTo>
                    <a:pt x="0" y="151390"/>
                  </a:moveTo>
                  <a:lnTo>
                    <a:pt x="8664" y="103539"/>
                  </a:lnTo>
                  <a:lnTo>
                    <a:pt x="32791" y="61981"/>
                  </a:lnTo>
                  <a:lnTo>
                    <a:pt x="69581" y="29209"/>
                  </a:lnTo>
                  <a:lnTo>
                    <a:pt x="116235" y="7717"/>
                  </a:lnTo>
                  <a:lnTo>
                    <a:pt x="169953" y="0"/>
                  </a:lnTo>
                  <a:lnTo>
                    <a:pt x="223671" y="7717"/>
                  </a:lnTo>
                  <a:lnTo>
                    <a:pt x="270325" y="29209"/>
                  </a:lnTo>
                  <a:lnTo>
                    <a:pt x="307115" y="61981"/>
                  </a:lnTo>
                  <a:lnTo>
                    <a:pt x="331242" y="103539"/>
                  </a:lnTo>
                  <a:lnTo>
                    <a:pt x="339907" y="151390"/>
                  </a:lnTo>
                  <a:lnTo>
                    <a:pt x="331242" y="199240"/>
                  </a:lnTo>
                  <a:lnTo>
                    <a:pt x="307115" y="240798"/>
                  </a:lnTo>
                  <a:lnTo>
                    <a:pt x="270325" y="273570"/>
                  </a:lnTo>
                  <a:lnTo>
                    <a:pt x="223671" y="295062"/>
                  </a:lnTo>
                  <a:lnTo>
                    <a:pt x="169953" y="302780"/>
                  </a:lnTo>
                  <a:lnTo>
                    <a:pt x="116235" y="295062"/>
                  </a:lnTo>
                  <a:lnTo>
                    <a:pt x="69581" y="273570"/>
                  </a:lnTo>
                  <a:lnTo>
                    <a:pt x="32791" y="240798"/>
                  </a:lnTo>
                  <a:lnTo>
                    <a:pt x="8664" y="199240"/>
                  </a:lnTo>
                  <a:lnTo>
                    <a:pt x="0" y="15139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" name="object 63"/>
          <p:cNvSpPr txBox="1"/>
          <p:nvPr/>
        </p:nvSpPr>
        <p:spPr>
          <a:xfrm>
            <a:off x="7404836" y="2361691"/>
            <a:ext cx="1149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7493736" y="2474467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377700" y="1276603"/>
            <a:ext cx="314325" cy="836294"/>
          </a:xfrm>
          <a:prstGeom prst="rect">
            <a:avLst/>
          </a:prstGeom>
        </p:spPr>
        <p:txBody>
          <a:bodyPr vert="horz" wrap="square" lIns="0" tIns="14351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130"/>
              </a:spcBef>
            </a:pPr>
            <a:r>
              <a:rPr sz="1800" spc="-25" dirty="0">
                <a:latin typeface="Times New Roman"/>
                <a:cs typeface="Times New Roman"/>
              </a:rPr>
              <a:t>0,5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35"/>
              </a:spcBef>
            </a:pPr>
            <a:r>
              <a:rPr sz="180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66" name="object 66"/>
          <p:cNvGrpSpPr/>
          <p:nvPr/>
        </p:nvGrpSpPr>
        <p:grpSpPr>
          <a:xfrm>
            <a:off x="4846195" y="1594054"/>
            <a:ext cx="1640205" cy="1350010"/>
            <a:chOff x="4846195" y="1594054"/>
            <a:chExt cx="1640205" cy="1350010"/>
          </a:xfrm>
        </p:grpSpPr>
        <p:sp>
          <p:nvSpPr>
            <p:cNvPr id="67" name="object 67"/>
            <p:cNvSpPr/>
            <p:nvPr/>
          </p:nvSpPr>
          <p:spPr>
            <a:xfrm>
              <a:off x="4878299" y="1598816"/>
              <a:ext cx="445770" cy="309880"/>
            </a:xfrm>
            <a:custGeom>
              <a:avLst/>
              <a:gdLst/>
              <a:ahLst/>
              <a:cxnLst/>
              <a:rect l="l" t="t" r="r" b="b"/>
              <a:pathLst>
                <a:path w="445770" h="309880">
                  <a:moveTo>
                    <a:pt x="0" y="0"/>
                  </a:moveTo>
                  <a:lnTo>
                    <a:pt x="445186" y="309466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580207" y="2098245"/>
              <a:ext cx="901700" cy="521334"/>
            </a:xfrm>
            <a:custGeom>
              <a:avLst/>
              <a:gdLst/>
              <a:ahLst/>
              <a:cxnLst/>
              <a:rect l="l" t="t" r="r" b="b"/>
              <a:pathLst>
                <a:path w="901700" h="521335">
                  <a:moveTo>
                    <a:pt x="0" y="0"/>
                  </a:moveTo>
                  <a:lnTo>
                    <a:pt x="901220" y="52082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850958" y="2759763"/>
              <a:ext cx="756920" cy="24765"/>
            </a:xfrm>
            <a:custGeom>
              <a:avLst/>
              <a:gdLst/>
              <a:ahLst/>
              <a:cxnLst/>
              <a:rect l="l" t="t" r="r" b="b"/>
              <a:pathLst>
                <a:path w="756920" h="24764">
                  <a:moveTo>
                    <a:pt x="0" y="0"/>
                  </a:moveTo>
                  <a:lnTo>
                    <a:pt x="756878" y="24339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992498" y="2792254"/>
              <a:ext cx="488950" cy="0"/>
            </a:xfrm>
            <a:custGeom>
              <a:avLst/>
              <a:gdLst/>
              <a:ahLst/>
              <a:cxnLst/>
              <a:rect l="l" t="t" r="r" b="b"/>
              <a:pathLst>
                <a:path w="488950">
                  <a:moveTo>
                    <a:pt x="0" y="0"/>
                  </a:moveTo>
                  <a:lnTo>
                    <a:pt x="488930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630213" y="2629543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" name="object 72"/>
          <p:cNvSpPr txBox="1"/>
          <p:nvPr/>
        </p:nvSpPr>
        <p:spPr>
          <a:xfrm>
            <a:off x="5626336" y="2637028"/>
            <a:ext cx="3479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-</a:t>
            </a:r>
            <a:r>
              <a:rPr sz="1600" spc="-25" dirty="0">
                <a:latin typeface="Times New Roman"/>
                <a:cs typeface="Times New Roman"/>
              </a:rPr>
              <a:t>0,5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107887" y="2276347"/>
            <a:ext cx="78549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baseline="-6172" dirty="0">
                <a:latin typeface="Times New Roman"/>
                <a:cs typeface="Times New Roman"/>
              </a:rPr>
              <a:t>0,5</a:t>
            </a:r>
            <a:r>
              <a:rPr sz="2700" spc="120" baseline="-6172" dirty="0">
                <a:latin typeface="Times New Roman"/>
                <a:cs typeface="Times New Roman"/>
              </a:rPr>
              <a:t> </a:t>
            </a: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2,3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610912" y="2913379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2,4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595583" y="2605532"/>
            <a:ext cx="450215" cy="7816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25" dirty="0">
                <a:latin typeface="Times New Roman"/>
                <a:cs typeface="Times New Roman"/>
              </a:rPr>
              <a:t>0,6</a:t>
            </a:r>
            <a:endParaRPr sz="1800">
              <a:latin typeface="Times New Roman"/>
              <a:cs typeface="Times New Roman"/>
            </a:endParaRPr>
          </a:p>
          <a:p>
            <a:pPr marL="55880">
              <a:lnSpc>
                <a:spcPct val="100000"/>
              </a:lnSpc>
              <a:spcBef>
                <a:spcPts val="163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0,4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7897701" y="1380235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7999301" y="1496059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7924623" y="2559811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8026223" y="2675635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80" name="object 8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81" name="object 81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47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739775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</a:t>
            </a:r>
            <a:r>
              <a:rPr spc="-40" dirty="0"/>
              <a:t> </a:t>
            </a:r>
            <a:r>
              <a:rPr dirty="0"/>
              <a:t>aprendizaje</a:t>
            </a:r>
            <a:r>
              <a:rPr spc="-30" dirty="0"/>
              <a:t> </a:t>
            </a:r>
            <a:r>
              <a:rPr dirty="0"/>
              <a:t>perceptrón</a:t>
            </a:r>
            <a:r>
              <a:rPr spc="-25" dirty="0"/>
              <a:t> </a:t>
            </a:r>
            <a:r>
              <a:rPr spc="-10" dirty="0"/>
              <a:t>multicapa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09387" y="3425443"/>
            <a:ext cx="7899400" cy="960119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1390015">
              <a:lnSpc>
                <a:spcPct val="100000"/>
              </a:lnSpc>
              <a:spcBef>
                <a:spcPts val="530"/>
              </a:spcBef>
            </a:pPr>
            <a:r>
              <a:rPr sz="1800" dirty="0">
                <a:latin typeface="Times New Roman"/>
                <a:cs typeface="Times New Roman"/>
              </a:rPr>
              <a:t>Ejemplo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entrenamiento</a:t>
            </a:r>
            <a:r>
              <a:rPr sz="1800" i="1" dirty="0">
                <a:latin typeface="Times New Roman"/>
                <a:cs typeface="Times New Roman"/>
              </a:rPr>
              <a:t>: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1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=1, x</a:t>
            </a:r>
            <a:r>
              <a:rPr sz="1800" i="1" baseline="-13888" dirty="0">
                <a:latin typeface="Times New Roman"/>
                <a:cs typeface="Times New Roman"/>
              </a:rPr>
              <a:t>2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=0;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salida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esperada: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y</a:t>
            </a:r>
            <a:r>
              <a:rPr sz="1800" i="1" baseline="-13888" dirty="0">
                <a:latin typeface="Times New Roman"/>
                <a:cs typeface="Times New Roman"/>
              </a:rPr>
              <a:t>1</a:t>
            </a:r>
            <a:r>
              <a:rPr sz="1800" i="1" dirty="0">
                <a:latin typeface="Times New Roman"/>
                <a:cs typeface="Times New Roman"/>
              </a:rPr>
              <a:t>=2, </a:t>
            </a:r>
            <a:r>
              <a:rPr sz="1800" i="1" spc="-10" dirty="0">
                <a:latin typeface="Times New Roman"/>
                <a:cs typeface="Times New Roman"/>
              </a:rPr>
              <a:t>y</a:t>
            </a:r>
            <a:r>
              <a:rPr sz="1800" i="1" spc="-15" baseline="-13888" dirty="0">
                <a:latin typeface="Times New Roman"/>
                <a:cs typeface="Times New Roman"/>
              </a:rPr>
              <a:t>2</a:t>
            </a:r>
            <a:r>
              <a:rPr sz="1800" i="1" spc="-10" dirty="0">
                <a:latin typeface="Times New Roman"/>
                <a:cs typeface="Times New Roman"/>
              </a:rPr>
              <a:t>=-</a:t>
            </a:r>
            <a:r>
              <a:rPr sz="1800" i="1" spc="-5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  <a:p>
            <a:pPr marL="1390015">
              <a:lnSpc>
                <a:spcPts val="2050"/>
              </a:lnSpc>
              <a:spcBef>
                <a:spcPts val="434"/>
              </a:spcBef>
            </a:pPr>
            <a:r>
              <a:rPr sz="1800" dirty="0">
                <a:latin typeface="Times New Roman"/>
                <a:cs typeface="Times New Roman"/>
              </a:rPr>
              <a:t>Ratio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aprendizaje: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α=0,3</a:t>
            </a:r>
            <a:endParaRPr sz="1800">
              <a:latin typeface="Times New Roman"/>
              <a:cs typeface="Times New Roman"/>
            </a:endParaRPr>
          </a:p>
          <a:p>
            <a:pPr marL="38100">
              <a:lnSpc>
                <a:spcPts val="2290"/>
              </a:lnSpc>
            </a:pPr>
            <a:r>
              <a:rPr sz="2000" dirty="0">
                <a:latin typeface="Times New Roman"/>
                <a:cs typeface="Times New Roman"/>
              </a:rPr>
              <a:t>Paso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2c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actualizamos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pesos: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(capa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salida)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09387" y="4664964"/>
            <a:ext cx="458978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>
              <a:lnSpc>
                <a:spcPct val="100000"/>
              </a:lnSpc>
              <a:spcBef>
                <a:spcPts val="100"/>
              </a:spcBef>
            </a:pPr>
            <a:r>
              <a:rPr sz="2000" spc="-10" dirty="0">
                <a:latin typeface="Times New Roman"/>
                <a:cs typeface="Times New Roman"/>
              </a:rPr>
              <a:t>w</a:t>
            </a:r>
            <a:r>
              <a:rPr sz="1950" spc="-15" baseline="-17094" dirty="0">
                <a:latin typeface="Times New Roman"/>
                <a:cs typeface="Times New Roman"/>
              </a:rPr>
              <a:t>1,3</a:t>
            </a:r>
            <a:r>
              <a:rPr sz="2000" spc="-10" dirty="0">
                <a:latin typeface="Times New Roman"/>
                <a:cs typeface="Times New Roman"/>
              </a:rPr>
              <a:t>=w</a:t>
            </a:r>
            <a:r>
              <a:rPr sz="1950" spc="-15" baseline="-17094" dirty="0">
                <a:latin typeface="Times New Roman"/>
                <a:cs typeface="Times New Roman"/>
              </a:rPr>
              <a:t>1,3</a:t>
            </a:r>
            <a:r>
              <a:rPr sz="2000" spc="-10" dirty="0">
                <a:latin typeface="Times New Roman"/>
                <a:cs typeface="Times New Roman"/>
              </a:rPr>
              <a:t>+α*s</a:t>
            </a:r>
            <a:r>
              <a:rPr sz="1950" spc="-15" baseline="-17094" dirty="0">
                <a:latin typeface="Times New Roman"/>
                <a:cs typeface="Times New Roman"/>
              </a:rPr>
              <a:t>1</a:t>
            </a:r>
            <a:r>
              <a:rPr sz="2000" spc="-10" dirty="0">
                <a:latin typeface="Times New Roman"/>
                <a:cs typeface="Times New Roman"/>
              </a:rPr>
              <a:t>*e</a:t>
            </a:r>
            <a:r>
              <a:rPr sz="1950" spc="-15" baseline="-17094" dirty="0">
                <a:latin typeface="Times New Roman"/>
                <a:cs typeface="Times New Roman"/>
              </a:rPr>
              <a:t>3</a:t>
            </a:r>
            <a:r>
              <a:rPr sz="2000" spc="-10" dirty="0">
                <a:latin typeface="Times New Roman"/>
                <a:cs typeface="Times New Roman"/>
              </a:rPr>
              <a:t>=0,5+0,3*0,8*1=0,74 </a:t>
            </a:r>
            <a:r>
              <a:rPr sz="2000" dirty="0">
                <a:latin typeface="Times New Roman"/>
                <a:cs typeface="Times New Roman"/>
              </a:rPr>
              <a:t>w</a:t>
            </a:r>
            <a:r>
              <a:rPr sz="1950" baseline="-17094" dirty="0">
                <a:latin typeface="Times New Roman"/>
                <a:cs typeface="Times New Roman"/>
              </a:rPr>
              <a:t>1,4</a:t>
            </a:r>
            <a:r>
              <a:rPr sz="2000" dirty="0">
                <a:latin typeface="Times New Roman"/>
                <a:cs typeface="Times New Roman"/>
              </a:rPr>
              <a:t>=w</a:t>
            </a:r>
            <a:r>
              <a:rPr sz="1950" baseline="-17094" dirty="0">
                <a:latin typeface="Times New Roman"/>
                <a:cs typeface="Times New Roman"/>
              </a:rPr>
              <a:t>1,4</a:t>
            </a:r>
            <a:r>
              <a:rPr sz="2000" dirty="0">
                <a:latin typeface="Times New Roman"/>
                <a:cs typeface="Times New Roman"/>
              </a:rPr>
              <a:t>+α*s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*e</a:t>
            </a:r>
            <a:r>
              <a:rPr sz="1950" baseline="-17094" dirty="0">
                <a:latin typeface="Times New Roman"/>
                <a:cs typeface="Times New Roman"/>
              </a:rPr>
              <a:t>4</a:t>
            </a:r>
            <a:r>
              <a:rPr sz="2000" dirty="0">
                <a:latin typeface="Times New Roman"/>
                <a:cs typeface="Times New Roman"/>
              </a:rPr>
              <a:t>=0+0,3*0,8*(-</a:t>
            </a:r>
            <a:r>
              <a:rPr sz="2000" spc="-10" dirty="0">
                <a:latin typeface="Times New Roman"/>
                <a:cs typeface="Times New Roman"/>
              </a:rPr>
              <a:t>0,6)=-0,144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96687" y="5274564"/>
            <a:ext cx="514223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 marR="4318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w</a:t>
            </a:r>
            <a:r>
              <a:rPr sz="1950" baseline="-17094" dirty="0">
                <a:latin typeface="Times New Roman"/>
                <a:cs typeface="Times New Roman"/>
              </a:rPr>
              <a:t>2,3</a:t>
            </a:r>
            <a:r>
              <a:rPr sz="2000" dirty="0">
                <a:latin typeface="Times New Roman"/>
                <a:cs typeface="Times New Roman"/>
              </a:rPr>
              <a:t>=w</a:t>
            </a:r>
            <a:r>
              <a:rPr sz="1950" baseline="-17094" dirty="0">
                <a:latin typeface="Times New Roman"/>
                <a:cs typeface="Times New Roman"/>
              </a:rPr>
              <a:t>2,3</a:t>
            </a:r>
            <a:r>
              <a:rPr sz="2000" dirty="0">
                <a:latin typeface="Times New Roman"/>
                <a:cs typeface="Times New Roman"/>
              </a:rPr>
              <a:t>+α*s</a:t>
            </a:r>
            <a:r>
              <a:rPr sz="1950" baseline="-17094" dirty="0">
                <a:latin typeface="Times New Roman"/>
                <a:cs typeface="Times New Roman"/>
              </a:rPr>
              <a:t>2</a:t>
            </a:r>
            <a:r>
              <a:rPr sz="2000" dirty="0">
                <a:latin typeface="Times New Roman"/>
                <a:cs typeface="Times New Roman"/>
              </a:rPr>
              <a:t>*e</a:t>
            </a:r>
            <a:r>
              <a:rPr sz="1950" baseline="-17094" dirty="0">
                <a:latin typeface="Times New Roman"/>
                <a:cs typeface="Times New Roman"/>
              </a:rPr>
              <a:t>3</a:t>
            </a:r>
            <a:r>
              <a:rPr sz="2000" dirty="0">
                <a:latin typeface="Times New Roman"/>
                <a:cs typeface="Times New Roman"/>
              </a:rPr>
              <a:t>=0,5+0,3*-</a:t>
            </a:r>
            <a:r>
              <a:rPr sz="2000" spc="-10" dirty="0">
                <a:latin typeface="Times New Roman"/>
                <a:cs typeface="Times New Roman"/>
              </a:rPr>
              <a:t>0,4*1=0,38 </a:t>
            </a:r>
            <a:r>
              <a:rPr sz="2000" dirty="0">
                <a:latin typeface="Times New Roman"/>
                <a:cs typeface="Times New Roman"/>
              </a:rPr>
              <a:t>w</a:t>
            </a:r>
            <a:r>
              <a:rPr sz="1950" baseline="-17094" dirty="0">
                <a:latin typeface="Times New Roman"/>
                <a:cs typeface="Times New Roman"/>
              </a:rPr>
              <a:t>2,4</a:t>
            </a:r>
            <a:r>
              <a:rPr sz="2000" dirty="0">
                <a:latin typeface="Times New Roman"/>
                <a:cs typeface="Times New Roman"/>
              </a:rPr>
              <a:t>=w</a:t>
            </a:r>
            <a:r>
              <a:rPr sz="1950" baseline="-17094" dirty="0">
                <a:latin typeface="Times New Roman"/>
                <a:cs typeface="Times New Roman"/>
              </a:rPr>
              <a:t>2,4</a:t>
            </a:r>
            <a:r>
              <a:rPr sz="2000" dirty="0">
                <a:latin typeface="Times New Roman"/>
                <a:cs typeface="Times New Roman"/>
              </a:rPr>
              <a:t>+α*s</a:t>
            </a:r>
            <a:r>
              <a:rPr sz="1950" baseline="-17094" dirty="0">
                <a:latin typeface="Times New Roman"/>
                <a:cs typeface="Times New Roman"/>
              </a:rPr>
              <a:t>2</a:t>
            </a:r>
            <a:r>
              <a:rPr sz="2000" dirty="0">
                <a:latin typeface="Times New Roman"/>
                <a:cs typeface="Times New Roman"/>
              </a:rPr>
              <a:t>*e</a:t>
            </a:r>
            <a:r>
              <a:rPr sz="1950" baseline="-17094" dirty="0">
                <a:latin typeface="Times New Roman"/>
                <a:cs typeface="Times New Roman"/>
              </a:rPr>
              <a:t>4</a:t>
            </a:r>
            <a:r>
              <a:rPr sz="2000" dirty="0">
                <a:latin typeface="Times New Roman"/>
                <a:cs typeface="Times New Roman"/>
              </a:rPr>
              <a:t>=(-</a:t>
            </a:r>
            <a:r>
              <a:rPr sz="2000" spc="-10" dirty="0">
                <a:latin typeface="Times New Roman"/>
                <a:cs typeface="Times New Roman"/>
              </a:rPr>
              <a:t>0,5)+0,3*-0,4*(-0,6)=-0,428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953339" y="4518659"/>
            <a:ext cx="3888740" cy="76327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605"/>
              </a:spcBef>
            </a:pPr>
            <a:r>
              <a:rPr sz="2000" dirty="0">
                <a:latin typeface="Times New Roman"/>
                <a:cs typeface="Times New Roman"/>
              </a:rPr>
              <a:t>w</a:t>
            </a:r>
            <a:r>
              <a:rPr sz="1950" baseline="-17094" dirty="0">
                <a:latin typeface="Times New Roman"/>
                <a:cs typeface="Times New Roman"/>
              </a:rPr>
              <a:t>0,3</a:t>
            </a:r>
            <a:r>
              <a:rPr sz="2000" dirty="0">
                <a:latin typeface="Times New Roman"/>
                <a:cs typeface="Times New Roman"/>
              </a:rPr>
              <a:t>=w</a:t>
            </a:r>
            <a:r>
              <a:rPr sz="1950" baseline="-17094" dirty="0">
                <a:latin typeface="Times New Roman"/>
                <a:cs typeface="Times New Roman"/>
              </a:rPr>
              <a:t>0,3</a:t>
            </a:r>
            <a:r>
              <a:rPr sz="2000" dirty="0">
                <a:latin typeface="Times New Roman"/>
                <a:cs typeface="Times New Roman"/>
              </a:rPr>
              <a:t>+α*e</a:t>
            </a:r>
            <a:r>
              <a:rPr sz="1950" baseline="-17094" dirty="0">
                <a:latin typeface="Times New Roman"/>
                <a:cs typeface="Times New Roman"/>
              </a:rPr>
              <a:t>3</a:t>
            </a:r>
            <a:r>
              <a:rPr sz="2000" dirty="0">
                <a:latin typeface="Times New Roman"/>
                <a:cs typeface="Times New Roman"/>
              </a:rPr>
              <a:t>=0,8+0,3*1=</a:t>
            </a:r>
            <a:r>
              <a:rPr sz="2000" spc="4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1,1</a:t>
            </a:r>
            <a:endParaRPr sz="2000">
              <a:latin typeface="Times New Roman"/>
              <a:cs typeface="Times New Roman"/>
            </a:endParaRPr>
          </a:p>
          <a:p>
            <a:pPr marL="47625">
              <a:lnSpc>
                <a:spcPct val="100000"/>
              </a:lnSpc>
              <a:spcBef>
                <a:spcPts val="500"/>
              </a:spcBef>
            </a:pPr>
            <a:r>
              <a:rPr sz="2000" dirty="0">
                <a:latin typeface="Times New Roman"/>
                <a:cs typeface="Times New Roman"/>
              </a:rPr>
              <a:t>w</a:t>
            </a:r>
            <a:r>
              <a:rPr sz="1950" baseline="-17094" dirty="0">
                <a:latin typeface="Times New Roman"/>
                <a:cs typeface="Times New Roman"/>
              </a:rPr>
              <a:t>0,4</a:t>
            </a:r>
            <a:r>
              <a:rPr sz="2000" dirty="0">
                <a:latin typeface="Times New Roman"/>
                <a:cs typeface="Times New Roman"/>
              </a:rPr>
              <a:t>=w</a:t>
            </a:r>
            <a:r>
              <a:rPr sz="1950" baseline="-17094" dirty="0">
                <a:latin typeface="Times New Roman"/>
                <a:cs typeface="Times New Roman"/>
              </a:rPr>
              <a:t>0,4</a:t>
            </a:r>
            <a:r>
              <a:rPr sz="2000" dirty="0">
                <a:latin typeface="Times New Roman"/>
                <a:cs typeface="Times New Roman"/>
              </a:rPr>
              <a:t>+α*e</a:t>
            </a:r>
            <a:r>
              <a:rPr sz="1950" baseline="-17094" dirty="0">
                <a:latin typeface="Times New Roman"/>
                <a:cs typeface="Times New Roman"/>
              </a:rPr>
              <a:t>4</a:t>
            </a:r>
            <a:r>
              <a:rPr sz="2000" dirty="0">
                <a:latin typeface="Times New Roman"/>
                <a:cs typeface="Times New Roman"/>
              </a:rPr>
              <a:t>=-</a:t>
            </a:r>
            <a:r>
              <a:rPr sz="2000" spc="-10" dirty="0">
                <a:latin typeface="Times New Roman"/>
                <a:cs typeface="Times New Roman"/>
              </a:rPr>
              <a:t>0,6+0,3*-</a:t>
            </a:r>
            <a:r>
              <a:rPr sz="2000" dirty="0">
                <a:latin typeface="Times New Roman"/>
                <a:cs typeface="Times New Roman"/>
              </a:rPr>
              <a:t>0,6=</a:t>
            </a:r>
            <a:r>
              <a:rPr sz="2000" spc="1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-</a:t>
            </a:r>
            <a:r>
              <a:rPr sz="2000" spc="-20" dirty="0">
                <a:latin typeface="Times New Roman"/>
                <a:cs typeface="Times New Roman"/>
              </a:rPr>
              <a:t>0,78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937702" y="1246123"/>
            <a:ext cx="241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s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2450001" y="1224721"/>
            <a:ext cx="2448560" cy="1454150"/>
            <a:chOff x="2450001" y="1224721"/>
            <a:chExt cx="2448560" cy="1454150"/>
          </a:xfrm>
        </p:grpSpPr>
        <p:sp>
          <p:nvSpPr>
            <p:cNvPr id="15" name="object 15"/>
            <p:cNvSpPr/>
            <p:nvPr/>
          </p:nvSpPr>
          <p:spPr>
            <a:xfrm>
              <a:off x="4191688" y="1229484"/>
              <a:ext cx="702310" cy="725805"/>
            </a:xfrm>
            <a:custGeom>
              <a:avLst/>
              <a:gdLst/>
              <a:ahLst/>
              <a:cxnLst/>
              <a:rect l="l" t="t" r="r" b="b"/>
              <a:pathLst>
                <a:path w="702310" h="725805">
                  <a:moveTo>
                    <a:pt x="0" y="362821"/>
                  </a:moveTo>
                  <a:lnTo>
                    <a:pt x="3203" y="313588"/>
                  </a:lnTo>
                  <a:lnTo>
                    <a:pt x="12536" y="266368"/>
                  </a:lnTo>
                  <a:lnTo>
                    <a:pt x="27579" y="221594"/>
                  </a:lnTo>
                  <a:lnTo>
                    <a:pt x="47915" y="179698"/>
                  </a:lnTo>
                  <a:lnTo>
                    <a:pt x="73125" y="141111"/>
                  </a:lnTo>
                  <a:lnTo>
                    <a:pt x="102791" y="106267"/>
                  </a:lnTo>
                  <a:lnTo>
                    <a:pt x="136496" y="75598"/>
                  </a:lnTo>
                  <a:lnTo>
                    <a:pt x="173820" y="49535"/>
                  </a:lnTo>
                  <a:lnTo>
                    <a:pt x="214346" y="28512"/>
                  </a:lnTo>
                  <a:lnTo>
                    <a:pt x="257656" y="12960"/>
                  </a:lnTo>
                  <a:lnTo>
                    <a:pt x="303331" y="3312"/>
                  </a:lnTo>
                  <a:lnTo>
                    <a:pt x="350953" y="0"/>
                  </a:lnTo>
                  <a:lnTo>
                    <a:pt x="398575" y="3312"/>
                  </a:lnTo>
                  <a:lnTo>
                    <a:pt x="444250" y="12960"/>
                  </a:lnTo>
                  <a:lnTo>
                    <a:pt x="487560" y="28512"/>
                  </a:lnTo>
                  <a:lnTo>
                    <a:pt x="528086" y="49535"/>
                  </a:lnTo>
                  <a:lnTo>
                    <a:pt x="565410" y="75598"/>
                  </a:lnTo>
                  <a:lnTo>
                    <a:pt x="599115" y="106267"/>
                  </a:lnTo>
                  <a:lnTo>
                    <a:pt x="628781" y="141111"/>
                  </a:lnTo>
                  <a:lnTo>
                    <a:pt x="653991" y="179698"/>
                  </a:lnTo>
                  <a:lnTo>
                    <a:pt x="674327" y="221594"/>
                  </a:lnTo>
                  <a:lnTo>
                    <a:pt x="689370" y="266368"/>
                  </a:lnTo>
                  <a:lnTo>
                    <a:pt x="698703" y="313588"/>
                  </a:lnTo>
                  <a:lnTo>
                    <a:pt x="701907" y="362821"/>
                  </a:lnTo>
                  <a:lnTo>
                    <a:pt x="698703" y="412053"/>
                  </a:lnTo>
                  <a:lnTo>
                    <a:pt x="689370" y="459273"/>
                  </a:lnTo>
                  <a:lnTo>
                    <a:pt x="674327" y="504047"/>
                  </a:lnTo>
                  <a:lnTo>
                    <a:pt x="653991" y="545943"/>
                  </a:lnTo>
                  <a:lnTo>
                    <a:pt x="628781" y="584530"/>
                  </a:lnTo>
                  <a:lnTo>
                    <a:pt x="599115" y="619374"/>
                  </a:lnTo>
                  <a:lnTo>
                    <a:pt x="565410" y="650043"/>
                  </a:lnTo>
                  <a:lnTo>
                    <a:pt x="528086" y="676106"/>
                  </a:lnTo>
                  <a:lnTo>
                    <a:pt x="487560" y="697129"/>
                  </a:lnTo>
                  <a:lnTo>
                    <a:pt x="444250" y="712681"/>
                  </a:lnTo>
                  <a:lnTo>
                    <a:pt x="398575" y="722329"/>
                  </a:lnTo>
                  <a:lnTo>
                    <a:pt x="350953" y="725642"/>
                  </a:lnTo>
                  <a:lnTo>
                    <a:pt x="303331" y="722329"/>
                  </a:lnTo>
                  <a:lnTo>
                    <a:pt x="257656" y="712681"/>
                  </a:lnTo>
                  <a:lnTo>
                    <a:pt x="214346" y="697129"/>
                  </a:lnTo>
                  <a:lnTo>
                    <a:pt x="173820" y="676106"/>
                  </a:lnTo>
                  <a:lnTo>
                    <a:pt x="136496" y="650043"/>
                  </a:lnTo>
                  <a:lnTo>
                    <a:pt x="102791" y="619374"/>
                  </a:lnTo>
                  <a:lnTo>
                    <a:pt x="73125" y="584530"/>
                  </a:lnTo>
                  <a:lnTo>
                    <a:pt x="47915" y="545943"/>
                  </a:lnTo>
                  <a:lnTo>
                    <a:pt x="27579" y="504047"/>
                  </a:lnTo>
                  <a:lnTo>
                    <a:pt x="12536" y="459273"/>
                  </a:lnTo>
                  <a:lnTo>
                    <a:pt x="3203" y="412053"/>
                  </a:lnTo>
                  <a:lnTo>
                    <a:pt x="0" y="36282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454763" y="1633211"/>
              <a:ext cx="685165" cy="0"/>
            </a:xfrm>
            <a:custGeom>
              <a:avLst/>
              <a:gdLst/>
              <a:ahLst/>
              <a:cxnLst/>
              <a:rect l="l" t="t" r="r" b="b"/>
              <a:pathLst>
                <a:path w="685164">
                  <a:moveTo>
                    <a:pt x="0" y="0"/>
                  </a:moveTo>
                  <a:lnTo>
                    <a:pt x="68491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153271" y="1478479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478557" y="2428216"/>
              <a:ext cx="413384" cy="245745"/>
            </a:xfrm>
            <a:custGeom>
              <a:avLst/>
              <a:gdLst/>
              <a:ahLst/>
              <a:cxnLst/>
              <a:rect l="l" t="t" r="r" b="b"/>
              <a:pathLst>
                <a:path w="413385" h="245744">
                  <a:moveTo>
                    <a:pt x="0" y="245438"/>
                  </a:moveTo>
                  <a:lnTo>
                    <a:pt x="41298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3167650" y="1471676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0,3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2517981" y="1409689"/>
            <a:ext cx="5163185" cy="1748789"/>
            <a:chOff x="2517981" y="1409689"/>
            <a:chExt cx="5163185" cy="1748789"/>
          </a:xfrm>
        </p:grpSpPr>
        <p:sp>
          <p:nvSpPr>
            <p:cNvPr id="21" name="object 21"/>
            <p:cNvSpPr/>
            <p:nvPr/>
          </p:nvSpPr>
          <p:spPr>
            <a:xfrm>
              <a:off x="3467686" y="1563848"/>
              <a:ext cx="758190" cy="57150"/>
            </a:xfrm>
            <a:custGeom>
              <a:avLst/>
              <a:gdLst/>
              <a:ahLst/>
              <a:cxnLst/>
              <a:rect l="l" t="t" r="r" b="b"/>
              <a:pathLst>
                <a:path w="758189" h="57150">
                  <a:moveTo>
                    <a:pt x="0" y="56913"/>
                  </a:moveTo>
                  <a:lnTo>
                    <a:pt x="757992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877948" y="2184557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158370" y="1693680"/>
              <a:ext cx="1021715" cy="572770"/>
            </a:xfrm>
            <a:custGeom>
              <a:avLst/>
              <a:gdLst/>
              <a:ahLst/>
              <a:cxnLst/>
              <a:rect l="l" t="t" r="r" b="b"/>
              <a:pathLst>
                <a:path w="1021714" h="572769">
                  <a:moveTo>
                    <a:pt x="0" y="572688"/>
                  </a:moveTo>
                  <a:lnTo>
                    <a:pt x="102142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893594" y="1563849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5" h="5715">
                  <a:moveTo>
                    <a:pt x="0" y="5335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176392" y="2427912"/>
              <a:ext cx="702310" cy="725805"/>
            </a:xfrm>
            <a:custGeom>
              <a:avLst/>
              <a:gdLst/>
              <a:ahLst/>
              <a:cxnLst/>
              <a:rect l="l" t="t" r="r" b="b"/>
              <a:pathLst>
                <a:path w="702310" h="725805">
                  <a:moveTo>
                    <a:pt x="0" y="362821"/>
                  </a:moveTo>
                  <a:lnTo>
                    <a:pt x="3203" y="313588"/>
                  </a:lnTo>
                  <a:lnTo>
                    <a:pt x="12536" y="266368"/>
                  </a:lnTo>
                  <a:lnTo>
                    <a:pt x="27579" y="221594"/>
                  </a:lnTo>
                  <a:lnTo>
                    <a:pt x="47915" y="179698"/>
                  </a:lnTo>
                  <a:lnTo>
                    <a:pt x="73125" y="141111"/>
                  </a:lnTo>
                  <a:lnTo>
                    <a:pt x="102792" y="106267"/>
                  </a:lnTo>
                  <a:lnTo>
                    <a:pt x="136496" y="75598"/>
                  </a:lnTo>
                  <a:lnTo>
                    <a:pt x="173820" y="49535"/>
                  </a:lnTo>
                  <a:lnTo>
                    <a:pt x="214346" y="28512"/>
                  </a:lnTo>
                  <a:lnTo>
                    <a:pt x="257656" y="12960"/>
                  </a:lnTo>
                  <a:lnTo>
                    <a:pt x="303331" y="3312"/>
                  </a:lnTo>
                  <a:lnTo>
                    <a:pt x="350954" y="0"/>
                  </a:lnTo>
                  <a:lnTo>
                    <a:pt x="398576" y="3312"/>
                  </a:lnTo>
                  <a:lnTo>
                    <a:pt x="444251" y="12960"/>
                  </a:lnTo>
                  <a:lnTo>
                    <a:pt x="487561" y="28512"/>
                  </a:lnTo>
                  <a:lnTo>
                    <a:pt x="528087" y="49535"/>
                  </a:lnTo>
                  <a:lnTo>
                    <a:pt x="565411" y="75598"/>
                  </a:lnTo>
                  <a:lnTo>
                    <a:pt x="599115" y="106267"/>
                  </a:lnTo>
                  <a:lnTo>
                    <a:pt x="628782" y="141111"/>
                  </a:lnTo>
                  <a:lnTo>
                    <a:pt x="653992" y="179698"/>
                  </a:lnTo>
                  <a:lnTo>
                    <a:pt x="674328" y="221594"/>
                  </a:lnTo>
                  <a:lnTo>
                    <a:pt x="689371" y="266368"/>
                  </a:lnTo>
                  <a:lnTo>
                    <a:pt x="698704" y="313588"/>
                  </a:lnTo>
                  <a:lnTo>
                    <a:pt x="701908" y="362821"/>
                  </a:lnTo>
                  <a:lnTo>
                    <a:pt x="698704" y="412053"/>
                  </a:lnTo>
                  <a:lnTo>
                    <a:pt x="689371" y="459273"/>
                  </a:lnTo>
                  <a:lnTo>
                    <a:pt x="674328" y="504047"/>
                  </a:lnTo>
                  <a:lnTo>
                    <a:pt x="653992" y="545943"/>
                  </a:lnTo>
                  <a:lnTo>
                    <a:pt x="628782" y="584530"/>
                  </a:lnTo>
                  <a:lnTo>
                    <a:pt x="599115" y="619374"/>
                  </a:lnTo>
                  <a:lnTo>
                    <a:pt x="565411" y="650043"/>
                  </a:lnTo>
                  <a:lnTo>
                    <a:pt x="528087" y="676106"/>
                  </a:lnTo>
                  <a:lnTo>
                    <a:pt x="487561" y="697129"/>
                  </a:lnTo>
                  <a:lnTo>
                    <a:pt x="444251" y="712681"/>
                  </a:lnTo>
                  <a:lnTo>
                    <a:pt x="398576" y="722329"/>
                  </a:lnTo>
                  <a:lnTo>
                    <a:pt x="350954" y="725642"/>
                  </a:lnTo>
                  <a:lnTo>
                    <a:pt x="303331" y="722329"/>
                  </a:lnTo>
                  <a:lnTo>
                    <a:pt x="257656" y="712681"/>
                  </a:lnTo>
                  <a:lnTo>
                    <a:pt x="214346" y="697129"/>
                  </a:lnTo>
                  <a:lnTo>
                    <a:pt x="173820" y="676106"/>
                  </a:lnTo>
                  <a:lnTo>
                    <a:pt x="136496" y="650043"/>
                  </a:lnTo>
                  <a:lnTo>
                    <a:pt x="102792" y="619374"/>
                  </a:lnTo>
                  <a:lnTo>
                    <a:pt x="73125" y="584530"/>
                  </a:lnTo>
                  <a:lnTo>
                    <a:pt x="47915" y="545943"/>
                  </a:lnTo>
                  <a:lnTo>
                    <a:pt x="27579" y="504047"/>
                  </a:lnTo>
                  <a:lnTo>
                    <a:pt x="12536" y="459273"/>
                  </a:lnTo>
                  <a:lnTo>
                    <a:pt x="3203" y="412053"/>
                  </a:lnTo>
                  <a:lnTo>
                    <a:pt x="0" y="36282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522744" y="2673653"/>
              <a:ext cx="725805" cy="5715"/>
            </a:xfrm>
            <a:custGeom>
              <a:avLst/>
              <a:gdLst/>
              <a:ahLst/>
              <a:cxnLst/>
              <a:rect l="l" t="t" r="r" b="b"/>
              <a:pathLst>
                <a:path w="725805" h="5714">
                  <a:moveTo>
                    <a:pt x="0" y="5335"/>
                  </a:moveTo>
                  <a:lnTo>
                    <a:pt x="72541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627945" y="2688177"/>
              <a:ext cx="581660" cy="17145"/>
            </a:xfrm>
            <a:custGeom>
              <a:avLst/>
              <a:gdLst/>
              <a:ahLst/>
              <a:cxnLst/>
              <a:rect l="l" t="t" r="r" b="b"/>
              <a:pathLst>
                <a:path w="581660" h="17144">
                  <a:moveTo>
                    <a:pt x="0" y="0"/>
                  </a:moveTo>
                  <a:lnTo>
                    <a:pt x="581395" y="16839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878299" y="2575031"/>
              <a:ext cx="297180" cy="165735"/>
            </a:xfrm>
            <a:custGeom>
              <a:avLst/>
              <a:gdLst/>
              <a:ahLst/>
              <a:cxnLst/>
              <a:rect l="l" t="t" r="r" b="b"/>
              <a:pathLst>
                <a:path w="297179" h="165735">
                  <a:moveTo>
                    <a:pt x="0" y="165698"/>
                  </a:moveTo>
                  <a:lnTo>
                    <a:pt x="296912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366066" y="1414452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118908" y="2313092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705974" y="1551339"/>
              <a:ext cx="760095" cy="12700"/>
            </a:xfrm>
            <a:custGeom>
              <a:avLst/>
              <a:gdLst/>
              <a:ahLst/>
              <a:cxnLst/>
              <a:rect l="l" t="t" r="r" b="b"/>
              <a:pathLst>
                <a:path w="760095" h="12700">
                  <a:moveTo>
                    <a:pt x="0" y="0"/>
                  </a:moveTo>
                  <a:lnTo>
                    <a:pt x="759692" y="1251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447183" y="1700735"/>
              <a:ext cx="1014094" cy="675640"/>
            </a:xfrm>
            <a:custGeom>
              <a:avLst/>
              <a:gdLst/>
              <a:ahLst/>
              <a:cxnLst/>
              <a:rect l="l" t="t" r="r" b="b"/>
              <a:pathLst>
                <a:path w="1014095" h="675639">
                  <a:moveTo>
                    <a:pt x="0" y="675633"/>
                  </a:moveTo>
                  <a:lnTo>
                    <a:pt x="1013871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193532" y="1582176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4" h="5715">
                  <a:moveTo>
                    <a:pt x="0" y="5336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7379436" y="1203452"/>
            <a:ext cx="241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s</a:t>
            </a:r>
            <a:r>
              <a:rPr sz="1800" i="1" spc="-37" baseline="-13888" dirty="0">
                <a:latin typeface="Times New Roman"/>
                <a:cs typeface="Times New Roman"/>
              </a:rPr>
              <a:t>3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363662" y="1407337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4769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09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411249" y="2431774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413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3270540" y="2517143"/>
            <a:ext cx="340360" cy="309880"/>
          </a:xfrm>
          <a:custGeom>
            <a:avLst/>
            <a:gdLst/>
            <a:ahLst/>
            <a:cxnLst/>
            <a:rect l="l" t="t" r="r" b="b"/>
            <a:pathLst>
              <a:path w="340360" h="309880">
                <a:moveTo>
                  <a:pt x="0" y="154732"/>
                </a:moveTo>
                <a:lnTo>
                  <a:pt x="6070" y="113598"/>
                </a:lnTo>
                <a:lnTo>
                  <a:pt x="23203" y="76636"/>
                </a:lnTo>
                <a:lnTo>
                  <a:pt x="49778" y="45320"/>
                </a:lnTo>
                <a:lnTo>
                  <a:pt x="84174" y="21125"/>
                </a:lnTo>
                <a:lnTo>
                  <a:pt x="124773" y="5527"/>
                </a:lnTo>
                <a:lnTo>
                  <a:pt x="169953" y="0"/>
                </a:lnTo>
                <a:lnTo>
                  <a:pt x="215133" y="5527"/>
                </a:lnTo>
                <a:lnTo>
                  <a:pt x="255732" y="21125"/>
                </a:lnTo>
                <a:lnTo>
                  <a:pt x="290128" y="45320"/>
                </a:lnTo>
                <a:lnTo>
                  <a:pt x="316703" y="76636"/>
                </a:lnTo>
                <a:lnTo>
                  <a:pt x="333836" y="113598"/>
                </a:lnTo>
                <a:lnTo>
                  <a:pt x="339907" y="154732"/>
                </a:lnTo>
                <a:lnTo>
                  <a:pt x="333836" y="195866"/>
                </a:lnTo>
                <a:lnTo>
                  <a:pt x="316703" y="232828"/>
                </a:lnTo>
                <a:lnTo>
                  <a:pt x="290128" y="264144"/>
                </a:lnTo>
                <a:lnTo>
                  <a:pt x="255732" y="288339"/>
                </a:lnTo>
                <a:lnTo>
                  <a:pt x="215133" y="303937"/>
                </a:lnTo>
                <a:lnTo>
                  <a:pt x="169953" y="309465"/>
                </a:lnTo>
                <a:lnTo>
                  <a:pt x="124773" y="303937"/>
                </a:lnTo>
                <a:lnTo>
                  <a:pt x="84174" y="288339"/>
                </a:lnTo>
                <a:lnTo>
                  <a:pt x="49778" y="264144"/>
                </a:lnTo>
                <a:lnTo>
                  <a:pt x="23203" y="232828"/>
                </a:lnTo>
                <a:lnTo>
                  <a:pt x="6070" y="195866"/>
                </a:lnTo>
                <a:lnTo>
                  <a:pt x="0" y="154732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3370644" y="2507996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2444902" y="1649790"/>
            <a:ext cx="875030" cy="463550"/>
            <a:chOff x="2444902" y="1649790"/>
            <a:chExt cx="875030" cy="463550"/>
          </a:xfrm>
        </p:grpSpPr>
        <p:sp>
          <p:nvSpPr>
            <p:cNvPr id="40" name="object 40"/>
            <p:cNvSpPr/>
            <p:nvPr/>
          </p:nvSpPr>
          <p:spPr>
            <a:xfrm>
              <a:off x="2449664" y="1654553"/>
              <a:ext cx="547370" cy="247650"/>
            </a:xfrm>
            <a:custGeom>
              <a:avLst/>
              <a:gdLst/>
              <a:ahLst/>
              <a:cxnLst/>
              <a:rect l="l" t="t" r="r" b="b"/>
              <a:pathLst>
                <a:path w="547369" h="247650">
                  <a:moveTo>
                    <a:pt x="0" y="0"/>
                  </a:moveTo>
                  <a:lnTo>
                    <a:pt x="547250" y="24721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974821" y="1798614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3036825" y="1791715"/>
            <a:ext cx="2159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5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3288775" y="2042571"/>
            <a:ext cx="997585" cy="457200"/>
          </a:xfrm>
          <a:custGeom>
            <a:avLst/>
            <a:gdLst/>
            <a:ahLst/>
            <a:cxnLst/>
            <a:rect l="l" t="t" r="r" b="b"/>
            <a:pathLst>
              <a:path w="997585" h="457200">
                <a:moveTo>
                  <a:pt x="0" y="0"/>
                </a:moveTo>
                <a:lnTo>
                  <a:pt x="997081" y="457185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4939127" y="2767076"/>
            <a:ext cx="1149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028027" y="2879852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710316" y="1270508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885864" y="1870964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3232011" y="2767076"/>
            <a:ext cx="190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w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397111" y="2879852"/>
            <a:ext cx="2159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2,2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430796" y="2172715"/>
            <a:ext cx="8166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baseline="9259" dirty="0">
                <a:latin typeface="Times New Roman"/>
                <a:cs typeface="Times New Roman"/>
              </a:rPr>
              <a:t>w</a:t>
            </a:r>
            <a:r>
              <a:rPr sz="1200" dirty="0">
                <a:latin typeface="Times New Roman"/>
                <a:cs typeface="Times New Roman"/>
              </a:rPr>
              <a:t>2,1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2400" baseline="1736" dirty="0">
                <a:latin typeface="Times New Roman"/>
                <a:cs typeface="Times New Roman"/>
              </a:rPr>
              <a:t>-</a:t>
            </a:r>
            <a:r>
              <a:rPr sz="2400" spc="-37" baseline="1736" dirty="0">
                <a:latin typeface="Times New Roman"/>
                <a:cs typeface="Times New Roman"/>
              </a:rPr>
              <a:t>0,1</a:t>
            </a:r>
            <a:endParaRPr sz="2400" baseline="1736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510609" y="1852676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067273" y="1182115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360559" y="3138932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0,2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4398582" y="1416811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0,5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385957" y="2623820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0,6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481427" y="1208651"/>
            <a:ext cx="702310" cy="725805"/>
          </a:xfrm>
          <a:custGeom>
            <a:avLst/>
            <a:gdLst/>
            <a:ahLst/>
            <a:cxnLst/>
            <a:rect l="l" t="t" r="r" b="b"/>
            <a:pathLst>
              <a:path w="702309" h="725805">
                <a:moveTo>
                  <a:pt x="0" y="362821"/>
                </a:moveTo>
                <a:lnTo>
                  <a:pt x="3203" y="313588"/>
                </a:lnTo>
                <a:lnTo>
                  <a:pt x="12536" y="266368"/>
                </a:lnTo>
                <a:lnTo>
                  <a:pt x="27579" y="221594"/>
                </a:lnTo>
                <a:lnTo>
                  <a:pt x="47915" y="179698"/>
                </a:lnTo>
                <a:lnTo>
                  <a:pt x="73125" y="141111"/>
                </a:lnTo>
                <a:lnTo>
                  <a:pt x="102792" y="106267"/>
                </a:lnTo>
                <a:lnTo>
                  <a:pt x="136496" y="75598"/>
                </a:lnTo>
                <a:lnTo>
                  <a:pt x="173820" y="49535"/>
                </a:lnTo>
                <a:lnTo>
                  <a:pt x="214346" y="28512"/>
                </a:lnTo>
                <a:lnTo>
                  <a:pt x="257656" y="12960"/>
                </a:lnTo>
                <a:lnTo>
                  <a:pt x="303331" y="3312"/>
                </a:lnTo>
                <a:lnTo>
                  <a:pt x="350954" y="0"/>
                </a:lnTo>
                <a:lnTo>
                  <a:pt x="398576" y="3312"/>
                </a:lnTo>
                <a:lnTo>
                  <a:pt x="444251" y="12960"/>
                </a:lnTo>
                <a:lnTo>
                  <a:pt x="487561" y="28512"/>
                </a:lnTo>
                <a:lnTo>
                  <a:pt x="528087" y="49535"/>
                </a:lnTo>
                <a:lnTo>
                  <a:pt x="565411" y="75598"/>
                </a:lnTo>
                <a:lnTo>
                  <a:pt x="599115" y="106267"/>
                </a:lnTo>
                <a:lnTo>
                  <a:pt x="628782" y="141111"/>
                </a:lnTo>
                <a:lnTo>
                  <a:pt x="653992" y="179698"/>
                </a:lnTo>
                <a:lnTo>
                  <a:pt x="674328" y="221594"/>
                </a:lnTo>
                <a:lnTo>
                  <a:pt x="689371" y="266368"/>
                </a:lnTo>
                <a:lnTo>
                  <a:pt x="698704" y="313588"/>
                </a:lnTo>
                <a:lnTo>
                  <a:pt x="701908" y="362821"/>
                </a:lnTo>
                <a:lnTo>
                  <a:pt x="698704" y="412053"/>
                </a:lnTo>
                <a:lnTo>
                  <a:pt x="689371" y="459273"/>
                </a:lnTo>
                <a:lnTo>
                  <a:pt x="674328" y="504047"/>
                </a:lnTo>
                <a:lnTo>
                  <a:pt x="653992" y="545943"/>
                </a:lnTo>
                <a:lnTo>
                  <a:pt x="628782" y="584530"/>
                </a:lnTo>
                <a:lnTo>
                  <a:pt x="599115" y="619374"/>
                </a:lnTo>
                <a:lnTo>
                  <a:pt x="565411" y="650043"/>
                </a:lnTo>
                <a:lnTo>
                  <a:pt x="528087" y="676106"/>
                </a:lnTo>
                <a:lnTo>
                  <a:pt x="487561" y="697129"/>
                </a:lnTo>
                <a:lnTo>
                  <a:pt x="444251" y="712681"/>
                </a:lnTo>
                <a:lnTo>
                  <a:pt x="398576" y="722329"/>
                </a:lnTo>
                <a:lnTo>
                  <a:pt x="350954" y="725642"/>
                </a:lnTo>
                <a:lnTo>
                  <a:pt x="303331" y="722329"/>
                </a:lnTo>
                <a:lnTo>
                  <a:pt x="257656" y="712681"/>
                </a:lnTo>
                <a:lnTo>
                  <a:pt x="214346" y="697129"/>
                </a:lnTo>
                <a:lnTo>
                  <a:pt x="173820" y="676106"/>
                </a:lnTo>
                <a:lnTo>
                  <a:pt x="136496" y="650043"/>
                </a:lnTo>
                <a:lnTo>
                  <a:pt x="102792" y="619374"/>
                </a:lnTo>
                <a:lnTo>
                  <a:pt x="73125" y="584530"/>
                </a:lnTo>
                <a:lnTo>
                  <a:pt x="47915" y="545943"/>
                </a:lnTo>
                <a:lnTo>
                  <a:pt x="27579" y="504047"/>
                </a:lnTo>
                <a:lnTo>
                  <a:pt x="12536" y="459273"/>
                </a:lnTo>
                <a:lnTo>
                  <a:pt x="3203" y="412053"/>
                </a:lnTo>
                <a:lnTo>
                  <a:pt x="0" y="362821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6702928" y="1447291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0,8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58" name="object 58"/>
          <p:cNvGrpSpPr/>
          <p:nvPr/>
        </p:nvGrpSpPr>
        <p:grpSpPr>
          <a:xfrm>
            <a:off x="5272834" y="1820687"/>
            <a:ext cx="2408555" cy="1300480"/>
            <a:chOff x="5272834" y="1820687"/>
            <a:chExt cx="2408555" cy="1300480"/>
          </a:xfrm>
        </p:grpSpPr>
        <p:sp>
          <p:nvSpPr>
            <p:cNvPr id="59" name="object 59"/>
            <p:cNvSpPr/>
            <p:nvPr/>
          </p:nvSpPr>
          <p:spPr>
            <a:xfrm>
              <a:off x="6481427" y="2390424"/>
              <a:ext cx="702310" cy="725805"/>
            </a:xfrm>
            <a:custGeom>
              <a:avLst/>
              <a:gdLst/>
              <a:ahLst/>
              <a:cxnLst/>
              <a:rect l="l" t="t" r="r" b="b"/>
              <a:pathLst>
                <a:path w="702309" h="725805">
                  <a:moveTo>
                    <a:pt x="0" y="362821"/>
                  </a:moveTo>
                  <a:lnTo>
                    <a:pt x="3203" y="313588"/>
                  </a:lnTo>
                  <a:lnTo>
                    <a:pt x="12536" y="266368"/>
                  </a:lnTo>
                  <a:lnTo>
                    <a:pt x="27579" y="221594"/>
                  </a:lnTo>
                  <a:lnTo>
                    <a:pt x="47915" y="179698"/>
                  </a:lnTo>
                  <a:lnTo>
                    <a:pt x="73125" y="141111"/>
                  </a:lnTo>
                  <a:lnTo>
                    <a:pt x="102792" y="106267"/>
                  </a:lnTo>
                  <a:lnTo>
                    <a:pt x="136496" y="75598"/>
                  </a:lnTo>
                  <a:lnTo>
                    <a:pt x="173820" y="49535"/>
                  </a:lnTo>
                  <a:lnTo>
                    <a:pt x="214346" y="28512"/>
                  </a:lnTo>
                  <a:lnTo>
                    <a:pt x="257656" y="12960"/>
                  </a:lnTo>
                  <a:lnTo>
                    <a:pt x="303331" y="3312"/>
                  </a:lnTo>
                  <a:lnTo>
                    <a:pt x="350954" y="0"/>
                  </a:lnTo>
                  <a:lnTo>
                    <a:pt x="398576" y="3312"/>
                  </a:lnTo>
                  <a:lnTo>
                    <a:pt x="444251" y="12960"/>
                  </a:lnTo>
                  <a:lnTo>
                    <a:pt x="487561" y="28512"/>
                  </a:lnTo>
                  <a:lnTo>
                    <a:pt x="528087" y="49535"/>
                  </a:lnTo>
                  <a:lnTo>
                    <a:pt x="565411" y="75598"/>
                  </a:lnTo>
                  <a:lnTo>
                    <a:pt x="599115" y="106267"/>
                  </a:lnTo>
                  <a:lnTo>
                    <a:pt x="628782" y="141111"/>
                  </a:lnTo>
                  <a:lnTo>
                    <a:pt x="653992" y="179698"/>
                  </a:lnTo>
                  <a:lnTo>
                    <a:pt x="674328" y="221594"/>
                  </a:lnTo>
                  <a:lnTo>
                    <a:pt x="689371" y="266368"/>
                  </a:lnTo>
                  <a:lnTo>
                    <a:pt x="698704" y="313588"/>
                  </a:lnTo>
                  <a:lnTo>
                    <a:pt x="701908" y="362821"/>
                  </a:lnTo>
                  <a:lnTo>
                    <a:pt x="698704" y="412053"/>
                  </a:lnTo>
                  <a:lnTo>
                    <a:pt x="689371" y="459273"/>
                  </a:lnTo>
                  <a:lnTo>
                    <a:pt x="674328" y="504047"/>
                  </a:lnTo>
                  <a:lnTo>
                    <a:pt x="653992" y="545943"/>
                  </a:lnTo>
                  <a:lnTo>
                    <a:pt x="628782" y="584530"/>
                  </a:lnTo>
                  <a:lnTo>
                    <a:pt x="599115" y="619374"/>
                  </a:lnTo>
                  <a:lnTo>
                    <a:pt x="565411" y="650043"/>
                  </a:lnTo>
                  <a:lnTo>
                    <a:pt x="528087" y="676106"/>
                  </a:lnTo>
                  <a:lnTo>
                    <a:pt x="487561" y="697129"/>
                  </a:lnTo>
                  <a:lnTo>
                    <a:pt x="444251" y="712681"/>
                  </a:lnTo>
                  <a:lnTo>
                    <a:pt x="398576" y="722329"/>
                  </a:lnTo>
                  <a:lnTo>
                    <a:pt x="350954" y="725642"/>
                  </a:lnTo>
                  <a:lnTo>
                    <a:pt x="303331" y="722329"/>
                  </a:lnTo>
                  <a:lnTo>
                    <a:pt x="257656" y="712681"/>
                  </a:lnTo>
                  <a:lnTo>
                    <a:pt x="214346" y="697129"/>
                  </a:lnTo>
                  <a:lnTo>
                    <a:pt x="173820" y="676106"/>
                  </a:lnTo>
                  <a:lnTo>
                    <a:pt x="136496" y="650043"/>
                  </a:lnTo>
                  <a:lnTo>
                    <a:pt x="102792" y="619374"/>
                  </a:lnTo>
                  <a:lnTo>
                    <a:pt x="73125" y="584530"/>
                  </a:lnTo>
                  <a:lnTo>
                    <a:pt x="47915" y="545943"/>
                  </a:lnTo>
                  <a:lnTo>
                    <a:pt x="27579" y="504047"/>
                  </a:lnTo>
                  <a:lnTo>
                    <a:pt x="12536" y="459273"/>
                  </a:lnTo>
                  <a:lnTo>
                    <a:pt x="3203" y="412053"/>
                  </a:lnTo>
                  <a:lnTo>
                    <a:pt x="0" y="36282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193532" y="2740731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4" h="5714">
                  <a:moveTo>
                    <a:pt x="0" y="5336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277596" y="1825449"/>
              <a:ext cx="340360" cy="302895"/>
            </a:xfrm>
            <a:custGeom>
              <a:avLst/>
              <a:gdLst/>
              <a:ahLst/>
              <a:cxnLst/>
              <a:rect l="l" t="t" r="r" b="b"/>
              <a:pathLst>
                <a:path w="340360" h="302894">
                  <a:moveTo>
                    <a:pt x="0" y="151390"/>
                  </a:moveTo>
                  <a:lnTo>
                    <a:pt x="8664" y="103539"/>
                  </a:lnTo>
                  <a:lnTo>
                    <a:pt x="32791" y="61981"/>
                  </a:lnTo>
                  <a:lnTo>
                    <a:pt x="69581" y="29209"/>
                  </a:lnTo>
                  <a:lnTo>
                    <a:pt x="116235" y="7717"/>
                  </a:lnTo>
                  <a:lnTo>
                    <a:pt x="169953" y="0"/>
                  </a:lnTo>
                  <a:lnTo>
                    <a:pt x="223671" y="7717"/>
                  </a:lnTo>
                  <a:lnTo>
                    <a:pt x="270325" y="29209"/>
                  </a:lnTo>
                  <a:lnTo>
                    <a:pt x="307115" y="61981"/>
                  </a:lnTo>
                  <a:lnTo>
                    <a:pt x="331242" y="103539"/>
                  </a:lnTo>
                  <a:lnTo>
                    <a:pt x="339907" y="151390"/>
                  </a:lnTo>
                  <a:lnTo>
                    <a:pt x="331242" y="199240"/>
                  </a:lnTo>
                  <a:lnTo>
                    <a:pt x="307115" y="240798"/>
                  </a:lnTo>
                  <a:lnTo>
                    <a:pt x="270325" y="273570"/>
                  </a:lnTo>
                  <a:lnTo>
                    <a:pt x="223671" y="295062"/>
                  </a:lnTo>
                  <a:lnTo>
                    <a:pt x="169953" y="302780"/>
                  </a:lnTo>
                  <a:lnTo>
                    <a:pt x="116235" y="295062"/>
                  </a:lnTo>
                  <a:lnTo>
                    <a:pt x="69581" y="273570"/>
                  </a:lnTo>
                  <a:lnTo>
                    <a:pt x="32791" y="240798"/>
                  </a:lnTo>
                  <a:lnTo>
                    <a:pt x="8664" y="199240"/>
                  </a:lnTo>
                  <a:lnTo>
                    <a:pt x="0" y="15139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" name="object 62"/>
          <p:cNvSpPr txBox="1"/>
          <p:nvPr/>
        </p:nvSpPr>
        <p:spPr>
          <a:xfrm>
            <a:off x="7404836" y="2361691"/>
            <a:ext cx="1149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493736" y="2474467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377700" y="1276603"/>
            <a:ext cx="314325" cy="836294"/>
          </a:xfrm>
          <a:prstGeom prst="rect">
            <a:avLst/>
          </a:prstGeom>
        </p:spPr>
        <p:txBody>
          <a:bodyPr vert="horz" wrap="square" lIns="0" tIns="14351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130"/>
              </a:spcBef>
            </a:pPr>
            <a:r>
              <a:rPr sz="1800" spc="-25" dirty="0">
                <a:latin typeface="Times New Roman"/>
                <a:cs typeface="Times New Roman"/>
              </a:rPr>
              <a:t>0,5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35"/>
              </a:spcBef>
            </a:pPr>
            <a:r>
              <a:rPr sz="180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65" name="object 65"/>
          <p:cNvGrpSpPr/>
          <p:nvPr/>
        </p:nvGrpSpPr>
        <p:grpSpPr>
          <a:xfrm>
            <a:off x="4846195" y="1594054"/>
            <a:ext cx="1640205" cy="1350010"/>
            <a:chOff x="4846195" y="1594054"/>
            <a:chExt cx="1640205" cy="1350010"/>
          </a:xfrm>
        </p:grpSpPr>
        <p:sp>
          <p:nvSpPr>
            <p:cNvPr id="66" name="object 66"/>
            <p:cNvSpPr/>
            <p:nvPr/>
          </p:nvSpPr>
          <p:spPr>
            <a:xfrm>
              <a:off x="4878299" y="1598816"/>
              <a:ext cx="445770" cy="309880"/>
            </a:xfrm>
            <a:custGeom>
              <a:avLst/>
              <a:gdLst/>
              <a:ahLst/>
              <a:cxnLst/>
              <a:rect l="l" t="t" r="r" b="b"/>
              <a:pathLst>
                <a:path w="445770" h="309880">
                  <a:moveTo>
                    <a:pt x="0" y="0"/>
                  </a:moveTo>
                  <a:lnTo>
                    <a:pt x="445186" y="309466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580207" y="2098245"/>
              <a:ext cx="901700" cy="521334"/>
            </a:xfrm>
            <a:custGeom>
              <a:avLst/>
              <a:gdLst/>
              <a:ahLst/>
              <a:cxnLst/>
              <a:rect l="l" t="t" r="r" b="b"/>
              <a:pathLst>
                <a:path w="901700" h="521335">
                  <a:moveTo>
                    <a:pt x="0" y="0"/>
                  </a:moveTo>
                  <a:lnTo>
                    <a:pt x="901220" y="52082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50958" y="2759763"/>
              <a:ext cx="756920" cy="24765"/>
            </a:xfrm>
            <a:custGeom>
              <a:avLst/>
              <a:gdLst/>
              <a:ahLst/>
              <a:cxnLst/>
              <a:rect l="l" t="t" r="r" b="b"/>
              <a:pathLst>
                <a:path w="756920" h="24764">
                  <a:moveTo>
                    <a:pt x="0" y="0"/>
                  </a:moveTo>
                  <a:lnTo>
                    <a:pt x="756878" y="24339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5992498" y="2792254"/>
              <a:ext cx="488950" cy="0"/>
            </a:xfrm>
            <a:custGeom>
              <a:avLst/>
              <a:gdLst/>
              <a:ahLst/>
              <a:cxnLst/>
              <a:rect l="l" t="t" r="r" b="b"/>
              <a:pathLst>
                <a:path w="488950">
                  <a:moveTo>
                    <a:pt x="0" y="0"/>
                  </a:moveTo>
                  <a:lnTo>
                    <a:pt x="488930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630213" y="2629543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1" name="object 71"/>
          <p:cNvSpPr txBox="1"/>
          <p:nvPr/>
        </p:nvSpPr>
        <p:spPr>
          <a:xfrm>
            <a:off x="5626336" y="2637028"/>
            <a:ext cx="3479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-</a:t>
            </a:r>
            <a:r>
              <a:rPr sz="1600" spc="-25" dirty="0">
                <a:latin typeface="Times New Roman"/>
                <a:cs typeface="Times New Roman"/>
              </a:rPr>
              <a:t>0,5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5107887" y="2276347"/>
            <a:ext cx="78549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baseline="-6172" dirty="0">
                <a:latin typeface="Times New Roman"/>
                <a:cs typeface="Times New Roman"/>
              </a:rPr>
              <a:t>0,5</a:t>
            </a:r>
            <a:r>
              <a:rPr sz="2700" spc="120" baseline="-6172" dirty="0">
                <a:latin typeface="Times New Roman"/>
                <a:cs typeface="Times New Roman"/>
              </a:rPr>
              <a:t> </a:t>
            </a: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2,3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610912" y="2913379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2,4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595583" y="2605532"/>
            <a:ext cx="450215" cy="7816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25" dirty="0">
                <a:latin typeface="Times New Roman"/>
                <a:cs typeface="Times New Roman"/>
              </a:rPr>
              <a:t>0,6</a:t>
            </a:r>
            <a:endParaRPr sz="1800">
              <a:latin typeface="Times New Roman"/>
              <a:cs typeface="Times New Roman"/>
            </a:endParaRPr>
          </a:p>
          <a:p>
            <a:pPr marL="55880">
              <a:lnSpc>
                <a:spcPct val="100000"/>
              </a:lnSpc>
              <a:spcBef>
                <a:spcPts val="163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0,4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7897701" y="1380235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7999301" y="1496059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7924623" y="2559811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8026223" y="2675635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79" name="object 7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80" name="object 80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48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739775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</a:t>
            </a:r>
            <a:r>
              <a:rPr spc="-40" dirty="0"/>
              <a:t> </a:t>
            </a:r>
            <a:r>
              <a:rPr dirty="0"/>
              <a:t>aprendizaje</a:t>
            </a:r>
            <a:r>
              <a:rPr spc="-30" dirty="0"/>
              <a:t> </a:t>
            </a:r>
            <a:r>
              <a:rPr dirty="0"/>
              <a:t>perceptrón</a:t>
            </a:r>
            <a:r>
              <a:rPr spc="-25" dirty="0"/>
              <a:t> </a:t>
            </a:r>
            <a:r>
              <a:rPr spc="-10" dirty="0"/>
              <a:t>multicapa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882014" y="3425443"/>
            <a:ext cx="7226300" cy="306641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717550">
              <a:lnSpc>
                <a:spcPct val="100000"/>
              </a:lnSpc>
              <a:spcBef>
                <a:spcPts val="530"/>
              </a:spcBef>
            </a:pPr>
            <a:r>
              <a:rPr sz="1800" dirty="0">
                <a:latin typeface="Times New Roman"/>
                <a:cs typeface="Times New Roman"/>
              </a:rPr>
              <a:t>Ejemplo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entrenamiento</a:t>
            </a:r>
            <a:r>
              <a:rPr sz="1800" i="1" dirty="0">
                <a:latin typeface="Times New Roman"/>
                <a:cs typeface="Times New Roman"/>
              </a:rPr>
              <a:t>: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x</a:t>
            </a:r>
            <a:r>
              <a:rPr sz="1800" i="1" baseline="-13888" dirty="0">
                <a:latin typeface="Times New Roman"/>
                <a:cs typeface="Times New Roman"/>
              </a:rPr>
              <a:t>1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=1, x</a:t>
            </a:r>
            <a:r>
              <a:rPr sz="1800" i="1" baseline="-13888" dirty="0">
                <a:latin typeface="Times New Roman"/>
                <a:cs typeface="Times New Roman"/>
              </a:rPr>
              <a:t>2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=0;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salida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esperada: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y</a:t>
            </a:r>
            <a:r>
              <a:rPr sz="1800" i="1" baseline="-13888" dirty="0">
                <a:latin typeface="Times New Roman"/>
                <a:cs typeface="Times New Roman"/>
              </a:rPr>
              <a:t>1</a:t>
            </a:r>
            <a:r>
              <a:rPr sz="1800" i="1" dirty="0">
                <a:latin typeface="Times New Roman"/>
                <a:cs typeface="Times New Roman"/>
              </a:rPr>
              <a:t>=2, </a:t>
            </a:r>
            <a:r>
              <a:rPr sz="1800" i="1" spc="-10" dirty="0">
                <a:latin typeface="Times New Roman"/>
                <a:cs typeface="Times New Roman"/>
              </a:rPr>
              <a:t>y</a:t>
            </a:r>
            <a:r>
              <a:rPr sz="1800" i="1" spc="-15" baseline="-13888" dirty="0">
                <a:latin typeface="Times New Roman"/>
                <a:cs typeface="Times New Roman"/>
              </a:rPr>
              <a:t>2</a:t>
            </a:r>
            <a:r>
              <a:rPr sz="1800" i="1" spc="-10" dirty="0">
                <a:latin typeface="Times New Roman"/>
                <a:cs typeface="Times New Roman"/>
              </a:rPr>
              <a:t>=-</a:t>
            </a:r>
            <a:r>
              <a:rPr sz="1800" i="1" spc="-5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  <a:p>
            <a:pPr marL="717550">
              <a:lnSpc>
                <a:spcPct val="100000"/>
              </a:lnSpc>
              <a:spcBef>
                <a:spcPts val="434"/>
              </a:spcBef>
            </a:pPr>
            <a:r>
              <a:rPr sz="1800" dirty="0">
                <a:latin typeface="Times New Roman"/>
                <a:cs typeface="Times New Roman"/>
              </a:rPr>
              <a:t>Ratio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aprendizaje: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α=0,3</a:t>
            </a:r>
            <a:endParaRPr sz="1800">
              <a:latin typeface="Times New Roman"/>
              <a:cs typeface="Times New Roman"/>
            </a:endParaRPr>
          </a:p>
          <a:p>
            <a:pPr marL="38100" marR="2576195">
              <a:lnSpc>
                <a:spcPct val="100000"/>
              </a:lnSpc>
              <a:spcBef>
                <a:spcPts val="60"/>
              </a:spcBef>
            </a:pPr>
            <a:r>
              <a:rPr sz="2000" dirty="0">
                <a:latin typeface="Times New Roman"/>
                <a:cs typeface="Times New Roman"/>
              </a:rPr>
              <a:t>Paso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2c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actualizamos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pesos: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(capa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oculta) </a:t>
            </a:r>
            <a:r>
              <a:rPr sz="2000" dirty="0">
                <a:latin typeface="Times New Roman"/>
                <a:cs typeface="Times New Roman"/>
              </a:rPr>
              <a:t>w</a:t>
            </a:r>
            <a:r>
              <a:rPr sz="1950" baseline="-17094" dirty="0">
                <a:latin typeface="Times New Roman"/>
                <a:cs typeface="Times New Roman"/>
              </a:rPr>
              <a:t>1,1</a:t>
            </a:r>
            <a:r>
              <a:rPr sz="2000" dirty="0">
                <a:latin typeface="Times New Roman"/>
                <a:cs typeface="Times New Roman"/>
              </a:rPr>
              <a:t>=w</a:t>
            </a:r>
            <a:r>
              <a:rPr sz="1950" baseline="-17094" dirty="0">
                <a:latin typeface="Times New Roman"/>
                <a:cs typeface="Times New Roman"/>
              </a:rPr>
              <a:t>1,1</a:t>
            </a:r>
            <a:r>
              <a:rPr sz="2000" dirty="0">
                <a:latin typeface="Times New Roman"/>
                <a:cs typeface="Times New Roman"/>
              </a:rPr>
              <a:t>+α*x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*e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=0,3</a:t>
            </a:r>
            <a:r>
              <a:rPr sz="2000" spc="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0,3*1*0,5=0,45 </a:t>
            </a:r>
            <a:r>
              <a:rPr sz="2000" dirty="0">
                <a:latin typeface="Times New Roman"/>
                <a:cs typeface="Times New Roman"/>
              </a:rPr>
              <a:t>w</a:t>
            </a:r>
            <a:r>
              <a:rPr sz="1950" baseline="-17094" dirty="0">
                <a:latin typeface="Times New Roman"/>
                <a:cs typeface="Times New Roman"/>
              </a:rPr>
              <a:t>1,2</a:t>
            </a:r>
            <a:r>
              <a:rPr sz="2000" dirty="0">
                <a:latin typeface="Times New Roman"/>
                <a:cs typeface="Times New Roman"/>
              </a:rPr>
              <a:t>=w</a:t>
            </a:r>
            <a:r>
              <a:rPr sz="1950" baseline="-17094" dirty="0">
                <a:latin typeface="Times New Roman"/>
                <a:cs typeface="Times New Roman"/>
              </a:rPr>
              <a:t>1,2</a:t>
            </a:r>
            <a:r>
              <a:rPr sz="2000" dirty="0">
                <a:latin typeface="Times New Roman"/>
                <a:cs typeface="Times New Roman"/>
              </a:rPr>
              <a:t>+α*x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*e</a:t>
            </a:r>
            <a:r>
              <a:rPr sz="1950" baseline="-17094" dirty="0">
                <a:latin typeface="Times New Roman"/>
                <a:cs typeface="Times New Roman"/>
              </a:rPr>
              <a:t>2</a:t>
            </a:r>
            <a:r>
              <a:rPr sz="2000" dirty="0">
                <a:latin typeface="Times New Roman"/>
                <a:cs typeface="Times New Roman"/>
              </a:rPr>
              <a:t>=(-1)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0,3*1*0,8=</a:t>
            </a:r>
            <a:r>
              <a:rPr sz="2000" spc="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-</a:t>
            </a:r>
            <a:r>
              <a:rPr sz="2000" spc="-20" dirty="0">
                <a:latin typeface="Times New Roman"/>
                <a:cs typeface="Times New Roman"/>
              </a:rPr>
              <a:t>0,76</a:t>
            </a:r>
            <a:endParaRPr sz="2000">
              <a:latin typeface="Times New Roman"/>
              <a:cs typeface="Times New Roman"/>
            </a:endParaRPr>
          </a:p>
          <a:p>
            <a:pPr marL="38100" marR="417195">
              <a:lnSpc>
                <a:spcPct val="100000"/>
              </a:lnSpc>
              <a:tabLst>
                <a:tab pos="4052570" algn="l"/>
              </a:tabLst>
            </a:pPr>
            <a:r>
              <a:rPr sz="2000" dirty="0">
                <a:latin typeface="Times New Roman"/>
                <a:cs typeface="Times New Roman"/>
              </a:rPr>
              <a:t>w</a:t>
            </a:r>
            <a:r>
              <a:rPr sz="1950" baseline="-17094" dirty="0">
                <a:latin typeface="Times New Roman"/>
                <a:cs typeface="Times New Roman"/>
              </a:rPr>
              <a:t>2,1</a:t>
            </a:r>
            <a:r>
              <a:rPr sz="2000" dirty="0">
                <a:latin typeface="Times New Roman"/>
                <a:cs typeface="Times New Roman"/>
              </a:rPr>
              <a:t>=w</a:t>
            </a:r>
            <a:r>
              <a:rPr sz="1950" baseline="-17094" dirty="0">
                <a:latin typeface="Times New Roman"/>
                <a:cs typeface="Times New Roman"/>
              </a:rPr>
              <a:t>2,1</a:t>
            </a:r>
            <a:r>
              <a:rPr sz="2000" dirty="0">
                <a:latin typeface="Times New Roman"/>
                <a:cs typeface="Times New Roman"/>
              </a:rPr>
              <a:t>+α*x</a:t>
            </a:r>
            <a:r>
              <a:rPr sz="1950" baseline="-17094" dirty="0">
                <a:latin typeface="Times New Roman"/>
                <a:cs typeface="Times New Roman"/>
              </a:rPr>
              <a:t>2</a:t>
            </a:r>
            <a:r>
              <a:rPr sz="2000" dirty="0">
                <a:latin typeface="Times New Roman"/>
                <a:cs typeface="Times New Roman"/>
              </a:rPr>
              <a:t>*e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=(-0,1)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+ 0,3*0*0,5= </a:t>
            </a:r>
            <a:r>
              <a:rPr sz="2000" spc="-10" dirty="0">
                <a:latin typeface="Times New Roman"/>
                <a:cs typeface="Times New Roman"/>
              </a:rPr>
              <a:t>-</a:t>
            </a:r>
            <a:r>
              <a:rPr sz="2000" dirty="0">
                <a:latin typeface="Times New Roman"/>
                <a:cs typeface="Times New Roman"/>
              </a:rPr>
              <a:t>0,1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(no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cambia por </a:t>
            </a:r>
            <a:r>
              <a:rPr sz="2000" spc="-10" dirty="0">
                <a:latin typeface="Times New Roman"/>
                <a:cs typeface="Times New Roman"/>
              </a:rPr>
              <a:t>X</a:t>
            </a:r>
            <a:r>
              <a:rPr sz="1950" spc="-15" baseline="-17094" dirty="0">
                <a:latin typeface="Times New Roman"/>
                <a:cs typeface="Times New Roman"/>
              </a:rPr>
              <a:t>2</a:t>
            </a:r>
            <a:r>
              <a:rPr sz="2000" spc="-10" dirty="0">
                <a:latin typeface="Times New Roman"/>
                <a:cs typeface="Times New Roman"/>
              </a:rPr>
              <a:t>=0) </a:t>
            </a:r>
            <a:r>
              <a:rPr sz="2000" dirty="0">
                <a:latin typeface="Times New Roman"/>
                <a:cs typeface="Times New Roman"/>
              </a:rPr>
              <a:t>w</a:t>
            </a:r>
            <a:r>
              <a:rPr sz="1950" baseline="-17094" dirty="0">
                <a:latin typeface="Times New Roman"/>
                <a:cs typeface="Times New Roman"/>
              </a:rPr>
              <a:t>2,2</a:t>
            </a:r>
            <a:r>
              <a:rPr sz="2000" dirty="0">
                <a:latin typeface="Times New Roman"/>
                <a:cs typeface="Times New Roman"/>
              </a:rPr>
              <a:t>=w</a:t>
            </a:r>
            <a:r>
              <a:rPr sz="1950" baseline="-17094" dirty="0">
                <a:latin typeface="Times New Roman"/>
                <a:cs typeface="Times New Roman"/>
              </a:rPr>
              <a:t>2,2</a:t>
            </a:r>
            <a:r>
              <a:rPr sz="2000" dirty="0">
                <a:latin typeface="Times New Roman"/>
                <a:cs typeface="Times New Roman"/>
              </a:rPr>
              <a:t>+α*x</a:t>
            </a:r>
            <a:r>
              <a:rPr sz="1950" baseline="-17094" dirty="0">
                <a:latin typeface="Times New Roman"/>
                <a:cs typeface="Times New Roman"/>
              </a:rPr>
              <a:t>2</a:t>
            </a:r>
            <a:r>
              <a:rPr sz="2000" dirty="0">
                <a:latin typeface="Times New Roman"/>
                <a:cs typeface="Times New Roman"/>
              </a:rPr>
              <a:t>*e</a:t>
            </a:r>
            <a:r>
              <a:rPr sz="1950" baseline="-17094" dirty="0">
                <a:latin typeface="Times New Roman"/>
                <a:cs typeface="Times New Roman"/>
              </a:rPr>
              <a:t>2</a:t>
            </a:r>
            <a:r>
              <a:rPr sz="2000" dirty="0">
                <a:latin typeface="Times New Roman"/>
                <a:cs typeface="Times New Roman"/>
              </a:rPr>
              <a:t>=1</a:t>
            </a:r>
            <a:r>
              <a:rPr sz="2000" spc="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0,3*0*0,8=1</a:t>
            </a:r>
            <a:r>
              <a:rPr sz="2000" dirty="0">
                <a:latin typeface="Times New Roman"/>
                <a:cs typeface="Times New Roman"/>
              </a:rPr>
              <a:t>	(no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cambia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X</a:t>
            </a:r>
            <a:r>
              <a:rPr sz="1950" spc="-15" baseline="-17094" dirty="0">
                <a:latin typeface="Times New Roman"/>
                <a:cs typeface="Times New Roman"/>
              </a:rPr>
              <a:t>2</a:t>
            </a:r>
            <a:r>
              <a:rPr sz="2000" spc="-10" dirty="0">
                <a:latin typeface="Times New Roman"/>
                <a:cs typeface="Times New Roman"/>
              </a:rPr>
              <a:t>=0)</a:t>
            </a:r>
            <a:endParaRPr sz="2000">
              <a:latin typeface="Times New Roman"/>
              <a:cs typeface="Times New Roman"/>
            </a:endParaRPr>
          </a:p>
          <a:p>
            <a:pPr marL="1021080">
              <a:lnSpc>
                <a:spcPct val="100000"/>
              </a:lnSpc>
              <a:spcBef>
                <a:spcPts val="1300"/>
              </a:spcBef>
            </a:pPr>
            <a:r>
              <a:rPr sz="2000" dirty="0">
                <a:latin typeface="Times New Roman"/>
                <a:cs typeface="Times New Roman"/>
              </a:rPr>
              <a:t>w</a:t>
            </a:r>
            <a:r>
              <a:rPr sz="1950" baseline="-17094" dirty="0">
                <a:latin typeface="Times New Roman"/>
                <a:cs typeface="Times New Roman"/>
              </a:rPr>
              <a:t>0,1</a:t>
            </a:r>
            <a:r>
              <a:rPr sz="2000" dirty="0">
                <a:latin typeface="Times New Roman"/>
                <a:cs typeface="Times New Roman"/>
              </a:rPr>
              <a:t>=w</a:t>
            </a:r>
            <a:r>
              <a:rPr sz="1950" baseline="-17094" dirty="0">
                <a:latin typeface="Times New Roman"/>
                <a:cs typeface="Times New Roman"/>
              </a:rPr>
              <a:t>0,1</a:t>
            </a:r>
            <a:r>
              <a:rPr sz="2000" dirty="0">
                <a:latin typeface="Times New Roman"/>
                <a:cs typeface="Times New Roman"/>
              </a:rPr>
              <a:t>+α*e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=0,5 +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0,3</a:t>
            </a:r>
            <a:r>
              <a:rPr sz="2000" spc="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*</a:t>
            </a:r>
            <a:r>
              <a:rPr sz="2000" spc="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0,5=</a:t>
            </a:r>
            <a:r>
              <a:rPr sz="2000" spc="1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0,65</a:t>
            </a:r>
            <a:endParaRPr sz="2000">
              <a:latin typeface="Times New Roman"/>
              <a:cs typeface="Times New Roman"/>
            </a:endParaRPr>
          </a:p>
          <a:p>
            <a:pPr marL="1043305">
              <a:lnSpc>
                <a:spcPct val="100000"/>
              </a:lnSpc>
              <a:spcBef>
                <a:spcPts val="600"/>
              </a:spcBef>
            </a:pPr>
            <a:r>
              <a:rPr sz="2000" dirty="0">
                <a:latin typeface="Times New Roman"/>
                <a:cs typeface="Times New Roman"/>
              </a:rPr>
              <a:t>w</a:t>
            </a:r>
            <a:r>
              <a:rPr sz="1950" baseline="-17094" dirty="0">
                <a:latin typeface="Times New Roman"/>
                <a:cs typeface="Times New Roman"/>
              </a:rPr>
              <a:t>0,2</a:t>
            </a:r>
            <a:r>
              <a:rPr sz="2000" dirty="0">
                <a:latin typeface="Times New Roman"/>
                <a:cs typeface="Times New Roman"/>
              </a:rPr>
              <a:t>=w</a:t>
            </a:r>
            <a:r>
              <a:rPr sz="1950" baseline="-17094" dirty="0">
                <a:latin typeface="Times New Roman"/>
                <a:cs typeface="Times New Roman"/>
              </a:rPr>
              <a:t>0,2</a:t>
            </a:r>
            <a:r>
              <a:rPr sz="2000" dirty="0">
                <a:latin typeface="Times New Roman"/>
                <a:cs typeface="Times New Roman"/>
              </a:rPr>
              <a:t>+α*e</a:t>
            </a:r>
            <a:r>
              <a:rPr sz="1950" baseline="-17094" dirty="0">
                <a:latin typeface="Times New Roman"/>
                <a:cs typeface="Times New Roman"/>
              </a:rPr>
              <a:t>2</a:t>
            </a:r>
            <a:r>
              <a:rPr sz="2000" dirty="0">
                <a:latin typeface="Times New Roman"/>
                <a:cs typeface="Times New Roman"/>
              </a:rPr>
              <a:t>=0,6 +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0,3</a:t>
            </a:r>
            <a:r>
              <a:rPr sz="2000" spc="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*</a:t>
            </a:r>
            <a:r>
              <a:rPr sz="2000" spc="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0,8=</a:t>
            </a:r>
            <a:r>
              <a:rPr sz="2000" spc="1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0,84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937702" y="1246123"/>
            <a:ext cx="241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s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2450001" y="1224721"/>
            <a:ext cx="2448560" cy="1454150"/>
            <a:chOff x="2450001" y="1224721"/>
            <a:chExt cx="2448560" cy="1454150"/>
          </a:xfrm>
        </p:grpSpPr>
        <p:sp>
          <p:nvSpPr>
            <p:cNvPr id="12" name="object 12"/>
            <p:cNvSpPr/>
            <p:nvPr/>
          </p:nvSpPr>
          <p:spPr>
            <a:xfrm>
              <a:off x="4191688" y="1229484"/>
              <a:ext cx="702310" cy="725805"/>
            </a:xfrm>
            <a:custGeom>
              <a:avLst/>
              <a:gdLst/>
              <a:ahLst/>
              <a:cxnLst/>
              <a:rect l="l" t="t" r="r" b="b"/>
              <a:pathLst>
                <a:path w="702310" h="725805">
                  <a:moveTo>
                    <a:pt x="0" y="362821"/>
                  </a:moveTo>
                  <a:lnTo>
                    <a:pt x="3203" y="313588"/>
                  </a:lnTo>
                  <a:lnTo>
                    <a:pt x="12536" y="266368"/>
                  </a:lnTo>
                  <a:lnTo>
                    <a:pt x="27579" y="221594"/>
                  </a:lnTo>
                  <a:lnTo>
                    <a:pt x="47915" y="179698"/>
                  </a:lnTo>
                  <a:lnTo>
                    <a:pt x="73125" y="141111"/>
                  </a:lnTo>
                  <a:lnTo>
                    <a:pt x="102791" y="106267"/>
                  </a:lnTo>
                  <a:lnTo>
                    <a:pt x="136496" y="75598"/>
                  </a:lnTo>
                  <a:lnTo>
                    <a:pt x="173820" y="49535"/>
                  </a:lnTo>
                  <a:lnTo>
                    <a:pt x="214346" y="28512"/>
                  </a:lnTo>
                  <a:lnTo>
                    <a:pt x="257656" y="12960"/>
                  </a:lnTo>
                  <a:lnTo>
                    <a:pt x="303331" y="3312"/>
                  </a:lnTo>
                  <a:lnTo>
                    <a:pt x="350953" y="0"/>
                  </a:lnTo>
                  <a:lnTo>
                    <a:pt x="398575" y="3312"/>
                  </a:lnTo>
                  <a:lnTo>
                    <a:pt x="444250" y="12960"/>
                  </a:lnTo>
                  <a:lnTo>
                    <a:pt x="487560" y="28512"/>
                  </a:lnTo>
                  <a:lnTo>
                    <a:pt x="528086" y="49535"/>
                  </a:lnTo>
                  <a:lnTo>
                    <a:pt x="565410" y="75598"/>
                  </a:lnTo>
                  <a:lnTo>
                    <a:pt x="599115" y="106267"/>
                  </a:lnTo>
                  <a:lnTo>
                    <a:pt x="628781" y="141111"/>
                  </a:lnTo>
                  <a:lnTo>
                    <a:pt x="653991" y="179698"/>
                  </a:lnTo>
                  <a:lnTo>
                    <a:pt x="674327" y="221594"/>
                  </a:lnTo>
                  <a:lnTo>
                    <a:pt x="689370" y="266368"/>
                  </a:lnTo>
                  <a:lnTo>
                    <a:pt x="698703" y="313588"/>
                  </a:lnTo>
                  <a:lnTo>
                    <a:pt x="701907" y="362821"/>
                  </a:lnTo>
                  <a:lnTo>
                    <a:pt x="698703" y="412053"/>
                  </a:lnTo>
                  <a:lnTo>
                    <a:pt x="689370" y="459273"/>
                  </a:lnTo>
                  <a:lnTo>
                    <a:pt x="674327" y="504047"/>
                  </a:lnTo>
                  <a:lnTo>
                    <a:pt x="653991" y="545943"/>
                  </a:lnTo>
                  <a:lnTo>
                    <a:pt x="628781" y="584530"/>
                  </a:lnTo>
                  <a:lnTo>
                    <a:pt x="599115" y="619374"/>
                  </a:lnTo>
                  <a:lnTo>
                    <a:pt x="565410" y="650043"/>
                  </a:lnTo>
                  <a:lnTo>
                    <a:pt x="528086" y="676106"/>
                  </a:lnTo>
                  <a:lnTo>
                    <a:pt x="487560" y="697129"/>
                  </a:lnTo>
                  <a:lnTo>
                    <a:pt x="444250" y="712681"/>
                  </a:lnTo>
                  <a:lnTo>
                    <a:pt x="398575" y="722329"/>
                  </a:lnTo>
                  <a:lnTo>
                    <a:pt x="350953" y="725642"/>
                  </a:lnTo>
                  <a:lnTo>
                    <a:pt x="303331" y="722329"/>
                  </a:lnTo>
                  <a:lnTo>
                    <a:pt x="257656" y="712681"/>
                  </a:lnTo>
                  <a:lnTo>
                    <a:pt x="214346" y="697129"/>
                  </a:lnTo>
                  <a:lnTo>
                    <a:pt x="173820" y="676106"/>
                  </a:lnTo>
                  <a:lnTo>
                    <a:pt x="136496" y="650043"/>
                  </a:lnTo>
                  <a:lnTo>
                    <a:pt x="102791" y="619374"/>
                  </a:lnTo>
                  <a:lnTo>
                    <a:pt x="73125" y="584530"/>
                  </a:lnTo>
                  <a:lnTo>
                    <a:pt x="47915" y="545943"/>
                  </a:lnTo>
                  <a:lnTo>
                    <a:pt x="27579" y="504047"/>
                  </a:lnTo>
                  <a:lnTo>
                    <a:pt x="12536" y="459273"/>
                  </a:lnTo>
                  <a:lnTo>
                    <a:pt x="3203" y="412053"/>
                  </a:lnTo>
                  <a:lnTo>
                    <a:pt x="0" y="36282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454763" y="1633211"/>
              <a:ext cx="685165" cy="0"/>
            </a:xfrm>
            <a:custGeom>
              <a:avLst/>
              <a:gdLst/>
              <a:ahLst/>
              <a:cxnLst/>
              <a:rect l="l" t="t" r="r" b="b"/>
              <a:pathLst>
                <a:path w="685164">
                  <a:moveTo>
                    <a:pt x="0" y="0"/>
                  </a:moveTo>
                  <a:lnTo>
                    <a:pt x="68491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153271" y="1478479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478557" y="2428216"/>
              <a:ext cx="413384" cy="245745"/>
            </a:xfrm>
            <a:custGeom>
              <a:avLst/>
              <a:gdLst/>
              <a:ahLst/>
              <a:cxnLst/>
              <a:rect l="l" t="t" r="r" b="b"/>
              <a:pathLst>
                <a:path w="413385" h="245744">
                  <a:moveTo>
                    <a:pt x="0" y="245438"/>
                  </a:moveTo>
                  <a:lnTo>
                    <a:pt x="41298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3167650" y="1471676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0,3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2517981" y="1409689"/>
            <a:ext cx="5163185" cy="1748789"/>
            <a:chOff x="2517981" y="1409689"/>
            <a:chExt cx="5163185" cy="1748789"/>
          </a:xfrm>
        </p:grpSpPr>
        <p:sp>
          <p:nvSpPr>
            <p:cNvPr id="18" name="object 18"/>
            <p:cNvSpPr/>
            <p:nvPr/>
          </p:nvSpPr>
          <p:spPr>
            <a:xfrm>
              <a:off x="3467686" y="1563848"/>
              <a:ext cx="758190" cy="57150"/>
            </a:xfrm>
            <a:custGeom>
              <a:avLst/>
              <a:gdLst/>
              <a:ahLst/>
              <a:cxnLst/>
              <a:rect l="l" t="t" r="r" b="b"/>
              <a:pathLst>
                <a:path w="758189" h="57150">
                  <a:moveTo>
                    <a:pt x="0" y="56913"/>
                  </a:moveTo>
                  <a:lnTo>
                    <a:pt x="757992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877948" y="2184557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158370" y="1693680"/>
              <a:ext cx="1021715" cy="572770"/>
            </a:xfrm>
            <a:custGeom>
              <a:avLst/>
              <a:gdLst/>
              <a:ahLst/>
              <a:cxnLst/>
              <a:rect l="l" t="t" r="r" b="b"/>
              <a:pathLst>
                <a:path w="1021714" h="572769">
                  <a:moveTo>
                    <a:pt x="0" y="572688"/>
                  </a:moveTo>
                  <a:lnTo>
                    <a:pt x="102142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4893594" y="1563849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5" h="5715">
                  <a:moveTo>
                    <a:pt x="0" y="5335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176392" y="2427912"/>
              <a:ext cx="702310" cy="725805"/>
            </a:xfrm>
            <a:custGeom>
              <a:avLst/>
              <a:gdLst/>
              <a:ahLst/>
              <a:cxnLst/>
              <a:rect l="l" t="t" r="r" b="b"/>
              <a:pathLst>
                <a:path w="702310" h="725805">
                  <a:moveTo>
                    <a:pt x="0" y="362821"/>
                  </a:moveTo>
                  <a:lnTo>
                    <a:pt x="3203" y="313588"/>
                  </a:lnTo>
                  <a:lnTo>
                    <a:pt x="12536" y="266368"/>
                  </a:lnTo>
                  <a:lnTo>
                    <a:pt x="27579" y="221594"/>
                  </a:lnTo>
                  <a:lnTo>
                    <a:pt x="47915" y="179698"/>
                  </a:lnTo>
                  <a:lnTo>
                    <a:pt x="73125" y="141111"/>
                  </a:lnTo>
                  <a:lnTo>
                    <a:pt x="102792" y="106267"/>
                  </a:lnTo>
                  <a:lnTo>
                    <a:pt x="136496" y="75598"/>
                  </a:lnTo>
                  <a:lnTo>
                    <a:pt x="173820" y="49535"/>
                  </a:lnTo>
                  <a:lnTo>
                    <a:pt x="214346" y="28512"/>
                  </a:lnTo>
                  <a:lnTo>
                    <a:pt x="257656" y="12960"/>
                  </a:lnTo>
                  <a:lnTo>
                    <a:pt x="303331" y="3312"/>
                  </a:lnTo>
                  <a:lnTo>
                    <a:pt x="350954" y="0"/>
                  </a:lnTo>
                  <a:lnTo>
                    <a:pt x="398576" y="3312"/>
                  </a:lnTo>
                  <a:lnTo>
                    <a:pt x="444251" y="12960"/>
                  </a:lnTo>
                  <a:lnTo>
                    <a:pt x="487561" y="28512"/>
                  </a:lnTo>
                  <a:lnTo>
                    <a:pt x="528087" y="49535"/>
                  </a:lnTo>
                  <a:lnTo>
                    <a:pt x="565411" y="75598"/>
                  </a:lnTo>
                  <a:lnTo>
                    <a:pt x="599115" y="106267"/>
                  </a:lnTo>
                  <a:lnTo>
                    <a:pt x="628782" y="141111"/>
                  </a:lnTo>
                  <a:lnTo>
                    <a:pt x="653992" y="179698"/>
                  </a:lnTo>
                  <a:lnTo>
                    <a:pt x="674328" y="221594"/>
                  </a:lnTo>
                  <a:lnTo>
                    <a:pt x="689371" y="266368"/>
                  </a:lnTo>
                  <a:lnTo>
                    <a:pt x="698704" y="313588"/>
                  </a:lnTo>
                  <a:lnTo>
                    <a:pt x="701908" y="362821"/>
                  </a:lnTo>
                  <a:lnTo>
                    <a:pt x="698704" y="412053"/>
                  </a:lnTo>
                  <a:lnTo>
                    <a:pt x="689371" y="459273"/>
                  </a:lnTo>
                  <a:lnTo>
                    <a:pt x="674328" y="504047"/>
                  </a:lnTo>
                  <a:lnTo>
                    <a:pt x="653992" y="545943"/>
                  </a:lnTo>
                  <a:lnTo>
                    <a:pt x="628782" y="584530"/>
                  </a:lnTo>
                  <a:lnTo>
                    <a:pt x="599115" y="619374"/>
                  </a:lnTo>
                  <a:lnTo>
                    <a:pt x="565411" y="650043"/>
                  </a:lnTo>
                  <a:lnTo>
                    <a:pt x="528087" y="676106"/>
                  </a:lnTo>
                  <a:lnTo>
                    <a:pt x="487561" y="697129"/>
                  </a:lnTo>
                  <a:lnTo>
                    <a:pt x="444251" y="712681"/>
                  </a:lnTo>
                  <a:lnTo>
                    <a:pt x="398576" y="722329"/>
                  </a:lnTo>
                  <a:lnTo>
                    <a:pt x="350954" y="725642"/>
                  </a:lnTo>
                  <a:lnTo>
                    <a:pt x="303331" y="722329"/>
                  </a:lnTo>
                  <a:lnTo>
                    <a:pt x="257656" y="712681"/>
                  </a:lnTo>
                  <a:lnTo>
                    <a:pt x="214346" y="697129"/>
                  </a:lnTo>
                  <a:lnTo>
                    <a:pt x="173820" y="676106"/>
                  </a:lnTo>
                  <a:lnTo>
                    <a:pt x="136496" y="650043"/>
                  </a:lnTo>
                  <a:lnTo>
                    <a:pt x="102792" y="619374"/>
                  </a:lnTo>
                  <a:lnTo>
                    <a:pt x="73125" y="584530"/>
                  </a:lnTo>
                  <a:lnTo>
                    <a:pt x="47915" y="545943"/>
                  </a:lnTo>
                  <a:lnTo>
                    <a:pt x="27579" y="504047"/>
                  </a:lnTo>
                  <a:lnTo>
                    <a:pt x="12536" y="459273"/>
                  </a:lnTo>
                  <a:lnTo>
                    <a:pt x="3203" y="412053"/>
                  </a:lnTo>
                  <a:lnTo>
                    <a:pt x="0" y="36282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22744" y="2673653"/>
              <a:ext cx="725805" cy="5715"/>
            </a:xfrm>
            <a:custGeom>
              <a:avLst/>
              <a:gdLst/>
              <a:ahLst/>
              <a:cxnLst/>
              <a:rect l="l" t="t" r="r" b="b"/>
              <a:pathLst>
                <a:path w="725805" h="5714">
                  <a:moveTo>
                    <a:pt x="0" y="5335"/>
                  </a:moveTo>
                  <a:lnTo>
                    <a:pt x="72541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627945" y="2688177"/>
              <a:ext cx="581660" cy="17145"/>
            </a:xfrm>
            <a:custGeom>
              <a:avLst/>
              <a:gdLst/>
              <a:ahLst/>
              <a:cxnLst/>
              <a:rect l="l" t="t" r="r" b="b"/>
              <a:pathLst>
                <a:path w="581660" h="17144">
                  <a:moveTo>
                    <a:pt x="0" y="0"/>
                  </a:moveTo>
                  <a:lnTo>
                    <a:pt x="581395" y="16839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878299" y="2575031"/>
              <a:ext cx="297180" cy="165735"/>
            </a:xfrm>
            <a:custGeom>
              <a:avLst/>
              <a:gdLst/>
              <a:ahLst/>
              <a:cxnLst/>
              <a:rect l="l" t="t" r="r" b="b"/>
              <a:pathLst>
                <a:path w="297179" h="165735">
                  <a:moveTo>
                    <a:pt x="0" y="165698"/>
                  </a:moveTo>
                  <a:lnTo>
                    <a:pt x="296912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366066" y="1414452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118908" y="2313092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705974" y="1551339"/>
              <a:ext cx="760095" cy="12700"/>
            </a:xfrm>
            <a:custGeom>
              <a:avLst/>
              <a:gdLst/>
              <a:ahLst/>
              <a:cxnLst/>
              <a:rect l="l" t="t" r="r" b="b"/>
              <a:pathLst>
                <a:path w="760095" h="12700">
                  <a:moveTo>
                    <a:pt x="0" y="0"/>
                  </a:moveTo>
                  <a:lnTo>
                    <a:pt x="759692" y="1251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447183" y="1700735"/>
              <a:ext cx="1014094" cy="675640"/>
            </a:xfrm>
            <a:custGeom>
              <a:avLst/>
              <a:gdLst/>
              <a:ahLst/>
              <a:cxnLst/>
              <a:rect l="l" t="t" r="r" b="b"/>
              <a:pathLst>
                <a:path w="1014095" h="675639">
                  <a:moveTo>
                    <a:pt x="0" y="675633"/>
                  </a:moveTo>
                  <a:lnTo>
                    <a:pt x="1013871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7193532" y="1582176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4" h="5715">
                  <a:moveTo>
                    <a:pt x="0" y="5336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7379436" y="1203452"/>
            <a:ext cx="241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s</a:t>
            </a:r>
            <a:r>
              <a:rPr sz="1800" i="1" spc="-37" baseline="-13888" dirty="0">
                <a:latin typeface="Times New Roman"/>
                <a:cs typeface="Times New Roman"/>
              </a:rPr>
              <a:t>3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363662" y="1407337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4769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09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411249" y="2431774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413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270540" y="2517143"/>
            <a:ext cx="340360" cy="309880"/>
          </a:xfrm>
          <a:custGeom>
            <a:avLst/>
            <a:gdLst/>
            <a:ahLst/>
            <a:cxnLst/>
            <a:rect l="l" t="t" r="r" b="b"/>
            <a:pathLst>
              <a:path w="340360" h="309880">
                <a:moveTo>
                  <a:pt x="0" y="154732"/>
                </a:moveTo>
                <a:lnTo>
                  <a:pt x="6070" y="113598"/>
                </a:lnTo>
                <a:lnTo>
                  <a:pt x="23203" y="76636"/>
                </a:lnTo>
                <a:lnTo>
                  <a:pt x="49778" y="45320"/>
                </a:lnTo>
                <a:lnTo>
                  <a:pt x="84174" y="21125"/>
                </a:lnTo>
                <a:lnTo>
                  <a:pt x="124773" y="5527"/>
                </a:lnTo>
                <a:lnTo>
                  <a:pt x="169953" y="0"/>
                </a:lnTo>
                <a:lnTo>
                  <a:pt x="215133" y="5527"/>
                </a:lnTo>
                <a:lnTo>
                  <a:pt x="255732" y="21125"/>
                </a:lnTo>
                <a:lnTo>
                  <a:pt x="290128" y="45320"/>
                </a:lnTo>
                <a:lnTo>
                  <a:pt x="316703" y="76636"/>
                </a:lnTo>
                <a:lnTo>
                  <a:pt x="333836" y="113598"/>
                </a:lnTo>
                <a:lnTo>
                  <a:pt x="339907" y="154732"/>
                </a:lnTo>
                <a:lnTo>
                  <a:pt x="333836" y="195866"/>
                </a:lnTo>
                <a:lnTo>
                  <a:pt x="316703" y="232828"/>
                </a:lnTo>
                <a:lnTo>
                  <a:pt x="290128" y="264144"/>
                </a:lnTo>
                <a:lnTo>
                  <a:pt x="255732" y="288339"/>
                </a:lnTo>
                <a:lnTo>
                  <a:pt x="215133" y="303937"/>
                </a:lnTo>
                <a:lnTo>
                  <a:pt x="169953" y="309465"/>
                </a:lnTo>
                <a:lnTo>
                  <a:pt x="124773" y="303937"/>
                </a:lnTo>
                <a:lnTo>
                  <a:pt x="84174" y="288339"/>
                </a:lnTo>
                <a:lnTo>
                  <a:pt x="49778" y="264144"/>
                </a:lnTo>
                <a:lnTo>
                  <a:pt x="23203" y="232828"/>
                </a:lnTo>
                <a:lnTo>
                  <a:pt x="6070" y="195866"/>
                </a:lnTo>
                <a:lnTo>
                  <a:pt x="0" y="154732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3370644" y="2507996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36" name="object 36"/>
          <p:cNvGrpSpPr/>
          <p:nvPr/>
        </p:nvGrpSpPr>
        <p:grpSpPr>
          <a:xfrm>
            <a:off x="2444902" y="1649790"/>
            <a:ext cx="875030" cy="463550"/>
            <a:chOff x="2444902" y="1649790"/>
            <a:chExt cx="875030" cy="463550"/>
          </a:xfrm>
        </p:grpSpPr>
        <p:sp>
          <p:nvSpPr>
            <p:cNvPr id="37" name="object 37"/>
            <p:cNvSpPr/>
            <p:nvPr/>
          </p:nvSpPr>
          <p:spPr>
            <a:xfrm>
              <a:off x="2449664" y="1654553"/>
              <a:ext cx="547370" cy="247650"/>
            </a:xfrm>
            <a:custGeom>
              <a:avLst/>
              <a:gdLst/>
              <a:ahLst/>
              <a:cxnLst/>
              <a:rect l="l" t="t" r="r" b="b"/>
              <a:pathLst>
                <a:path w="547369" h="247650">
                  <a:moveTo>
                    <a:pt x="0" y="0"/>
                  </a:moveTo>
                  <a:lnTo>
                    <a:pt x="547250" y="24721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974821" y="1798614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3036825" y="1791715"/>
            <a:ext cx="2159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5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3288775" y="2042571"/>
            <a:ext cx="997585" cy="457200"/>
          </a:xfrm>
          <a:custGeom>
            <a:avLst/>
            <a:gdLst/>
            <a:ahLst/>
            <a:cxnLst/>
            <a:rect l="l" t="t" r="r" b="b"/>
            <a:pathLst>
              <a:path w="997585" h="457200">
                <a:moveTo>
                  <a:pt x="0" y="0"/>
                </a:moveTo>
                <a:lnTo>
                  <a:pt x="997081" y="457185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4939127" y="2767076"/>
            <a:ext cx="1149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028027" y="2879852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710316" y="1270508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885864" y="1870964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232011" y="2767076"/>
            <a:ext cx="190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w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397111" y="2879852"/>
            <a:ext cx="2159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2,2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430796" y="2172715"/>
            <a:ext cx="8166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baseline="9259" dirty="0">
                <a:latin typeface="Times New Roman"/>
                <a:cs typeface="Times New Roman"/>
              </a:rPr>
              <a:t>w</a:t>
            </a:r>
            <a:r>
              <a:rPr sz="1200" dirty="0">
                <a:latin typeface="Times New Roman"/>
                <a:cs typeface="Times New Roman"/>
              </a:rPr>
              <a:t>2,1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2400" baseline="1736" dirty="0">
                <a:latin typeface="Times New Roman"/>
                <a:cs typeface="Times New Roman"/>
              </a:rPr>
              <a:t>-</a:t>
            </a:r>
            <a:r>
              <a:rPr sz="2400" spc="-37" baseline="1736" dirty="0">
                <a:latin typeface="Times New Roman"/>
                <a:cs typeface="Times New Roman"/>
              </a:rPr>
              <a:t>0,1</a:t>
            </a:r>
            <a:endParaRPr sz="2400" baseline="1736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510609" y="1852676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3067273" y="1182115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360559" y="3138932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0,2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398582" y="1416811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0,5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385957" y="2623820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0,6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6481427" y="1208651"/>
            <a:ext cx="702310" cy="725805"/>
          </a:xfrm>
          <a:custGeom>
            <a:avLst/>
            <a:gdLst/>
            <a:ahLst/>
            <a:cxnLst/>
            <a:rect l="l" t="t" r="r" b="b"/>
            <a:pathLst>
              <a:path w="702309" h="725805">
                <a:moveTo>
                  <a:pt x="0" y="362821"/>
                </a:moveTo>
                <a:lnTo>
                  <a:pt x="3203" y="313588"/>
                </a:lnTo>
                <a:lnTo>
                  <a:pt x="12536" y="266368"/>
                </a:lnTo>
                <a:lnTo>
                  <a:pt x="27579" y="221594"/>
                </a:lnTo>
                <a:lnTo>
                  <a:pt x="47915" y="179698"/>
                </a:lnTo>
                <a:lnTo>
                  <a:pt x="73125" y="141111"/>
                </a:lnTo>
                <a:lnTo>
                  <a:pt x="102792" y="106267"/>
                </a:lnTo>
                <a:lnTo>
                  <a:pt x="136496" y="75598"/>
                </a:lnTo>
                <a:lnTo>
                  <a:pt x="173820" y="49535"/>
                </a:lnTo>
                <a:lnTo>
                  <a:pt x="214346" y="28512"/>
                </a:lnTo>
                <a:lnTo>
                  <a:pt x="257656" y="12960"/>
                </a:lnTo>
                <a:lnTo>
                  <a:pt x="303331" y="3312"/>
                </a:lnTo>
                <a:lnTo>
                  <a:pt x="350954" y="0"/>
                </a:lnTo>
                <a:lnTo>
                  <a:pt x="398576" y="3312"/>
                </a:lnTo>
                <a:lnTo>
                  <a:pt x="444251" y="12960"/>
                </a:lnTo>
                <a:lnTo>
                  <a:pt x="487561" y="28512"/>
                </a:lnTo>
                <a:lnTo>
                  <a:pt x="528087" y="49535"/>
                </a:lnTo>
                <a:lnTo>
                  <a:pt x="565411" y="75598"/>
                </a:lnTo>
                <a:lnTo>
                  <a:pt x="599115" y="106267"/>
                </a:lnTo>
                <a:lnTo>
                  <a:pt x="628782" y="141111"/>
                </a:lnTo>
                <a:lnTo>
                  <a:pt x="653992" y="179698"/>
                </a:lnTo>
                <a:lnTo>
                  <a:pt x="674328" y="221594"/>
                </a:lnTo>
                <a:lnTo>
                  <a:pt x="689371" y="266368"/>
                </a:lnTo>
                <a:lnTo>
                  <a:pt x="698704" y="313588"/>
                </a:lnTo>
                <a:lnTo>
                  <a:pt x="701908" y="362821"/>
                </a:lnTo>
                <a:lnTo>
                  <a:pt x="698704" y="412053"/>
                </a:lnTo>
                <a:lnTo>
                  <a:pt x="689371" y="459273"/>
                </a:lnTo>
                <a:lnTo>
                  <a:pt x="674328" y="504047"/>
                </a:lnTo>
                <a:lnTo>
                  <a:pt x="653992" y="545943"/>
                </a:lnTo>
                <a:lnTo>
                  <a:pt x="628782" y="584530"/>
                </a:lnTo>
                <a:lnTo>
                  <a:pt x="599115" y="619374"/>
                </a:lnTo>
                <a:lnTo>
                  <a:pt x="565411" y="650043"/>
                </a:lnTo>
                <a:lnTo>
                  <a:pt x="528087" y="676106"/>
                </a:lnTo>
                <a:lnTo>
                  <a:pt x="487561" y="697129"/>
                </a:lnTo>
                <a:lnTo>
                  <a:pt x="444251" y="712681"/>
                </a:lnTo>
                <a:lnTo>
                  <a:pt x="398576" y="722329"/>
                </a:lnTo>
                <a:lnTo>
                  <a:pt x="350954" y="725642"/>
                </a:lnTo>
                <a:lnTo>
                  <a:pt x="303331" y="722329"/>
                </a:lnTo>
                <a:lnTo>
                  <a:pt x="257656" y="712681"/>
                </a:lnTo>
                <a:lnTo>
                  <a:pt x="214346" y="697129"/>
                </a:lnTo>
                <a:lnTo>
                  <a:pt x="173820" y="676106"/>
                </a:lnTo>
                <a:lnTo>
                  <a:pt x="136496" y="650043"/>
                </a:lnTo>
                <a:lnTo>
                  <a:pt x="102792" y="619374"/>
                </a:lnTo>
                <a:lnTo>
                  <a:pt x="73125" y="584530"/>
                </a:lnTo>
                <a:lnTo>
                  <a:pt x="47915" y="545943"/>
                </a:lnTo>
                <a:lnTo>
                  <a:pt x="27579" y="504047"/>
                </a:lnTo>
                <a:lnTo>
                  <a:pt x="12536" y="459273"/>
                </a:lnTo>
                <a:lnTo>
                  <a:pt x="3203" y="412053"/>
                </a:lnTo>
                <a:lnTo>
                  <a:pt x="0" y="362821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6702928" y="1447291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0,8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55" name="object 55"/>
          <p:cNvGrpSpPr/>
          <p:nvPr/>
        </p:nvGrpSpPr>
        <p:grpSpPr>
          <a:xfrm>
            <a:off x="5272834" y="1820687"/>
            <a:ext cx="2408555" cy="1300480"/>
            <a:chOff x="5272834" y="1820687"/>
            <a:chExt cx="2408555" cy="1300480"/>
          </a:xfrm>
        </p:grpSpPr>
        <p:sp>
          <p:nvSpPr>
            <p:cNvPr id="56" name="object 56"/>
            <p:cNvSpPr/>
            <p:nvPr/>
          </p:nvSpPr>
          <p:spPr>
            <a:xfrm>
              <a:off x="6481427" y="2390424"/>
              <a:ext cx="702310" cy="725805"/>
            </a:xfrm>
            <a:custGeom>
              <a:avLst/>
              <a:gdLst/>
              <a:ahLst/>
              <a:cxnLst/>
              <a:rect l="l" t="t" r="r" b="b"/>
              <a:pathLst>
                <a:path w="702309" h="725805">
                  <a:moveTo>
                    <a:pt x="0" y="362821"/>
                  </a:moveTo>
                  <a:lnTo>
                    <a:pt x="3203" y="313588"/>
                  </a:lnTo>
                  <a:lnTo>
                    <a:pt x="12536" y="266368"/>
                  </a:lnTo>
                  <a:lnTo>
                    <a:pt x="27579" y="221594"/>
                  </a:lnTo>
                  <a:lnTo>
                    <a:pt x="47915" y="179698"/>
                  </a:lnTo>
                  <a:lnTo>
                    <a:pt x="73125" y="141111"/>
                  </a:lnTo>
                  <a:lnTo>
                    <a:pt x="102792" y="106267"/>
                  </a:lnTo>
                  <a:lnTo>
                    <a:pt x="136496" y="75598"/>
                  </a:lnTo>
                  <a:lnTo>
                    <a:pt x="173820" y="49535"/>
                  </a:lnTo>
                  <a:lnTo>
                    <a:pt x="214346" y="28512"/>
                  </a:lnTo>
                  <a:lnTo>
                    <a:pt x="257656" y="12960"/>
                  </a:lnTo>
                  <a:lnTo>
                    <a:pt x="303331" y="3312"/>
                  </a:lnTo>
                  <a:lnTo>
                    <a:pt x="350954" y="0"/>
                  </a:lnTo>
                  <a:lnTo>
                    <a:pt x="398576" y="3312"/>
                  </a:lnTo>
                  <a:lnTo>
                    <a:pt x="444251" y="12960"/>
                  </a:lnTo>
                  <a:lnTo>
                    <a:pt x="487561" y="28512"/>
                  </a:lnTo>
                  <a:lnTo>
                    <a:pt x="528087" y="49535"/>
                  </a:lnTo>
                  <a:lnTo>
                    <a:pt x="565411" y="75598"/>
                  </a:lnTo>
                  <a:lnTo>
                    <a:pt x="599115" y="106267"/>
                  </a:lnTo>
                  <a:lnTo>
                    <a:pt x="628782" y="141111"/>
                  </a:lnTo>
                  <a:lnTo>
                    <a:pt x="653992" y="179698"/>
                  </a:lnTo>
                  <a:lnTo>
                    <a:pt x="674328" y="221594"/>
                  </a:lnTo>
                  <a:lnTo>
                    <a:pt x="689371" y="266368"/>
                  </a:lnTo>
                  <a:lnTo>
                    <a:pt x="698704" y="313588"/>
                  </a:lnTo>
                  <a:lnTo>
                    <a:pt x="701908" y="362821"/>
                  </a:lnTo>
                  <a:lnTo>
                    <a:pt x="698704" y="412053"/>
                  </a:lnTo>
                  <a:lnTo>
                    <a:pt x="689371" y="459273"/>
                  </a:lnTo>
                  <a:lnTo>
                    <a:pt x="674328" y="504047"/>
                  </a:lnTo>
                  <a:lnTo>
                    <a:pt x="653992" y="545943"/>
                  </a:lnTo>
                  <a:lnTo>
                    <a:pt x="628782" y="584530"/>
                  </a:lnTo>
                  <a:lnTo>
                    <a:pt x="599115" y="619374"/>
                  </a:lnTo>
                  <a:lnTo>
                    <a:pt x="565411" y="650043"/>
                  </a:lnTo>
                  <a:lnTo>
                    <a:pt x="528087" y="676106"/>
                  </a:lnTo>
                  <a:lnTo>
                    <a:pt x="487561" y="697129"/>
                  </a:lnTo>
                  <a:lnTo>
                    <a:pt x="444251" y="712681"/>
                  </a:lnTo>
                  <a:lnTo>
                    <a:pt x="398576" y="722329"/>
                  </a:lnTo>
                  <a:lnTo>
                    <a:pt x="350954" y="725642"/>
                  </a:lnTo>
                  <a:lnTo>
                    <a:pt x="303331" y="722329"/>
                  </a:lnTo>
                  <a:lnTo>
                    <a:pt x="257656" y="712681"/>
                  </a:lnTo>
                  <a:lnTo>
                    <a:pt x="214346" y="697129"/>
                  </a:lnTo>
                  <a:lnTo>
                    <a:pt x="173820" y="676106"/>
                  </a:lnTo>
                  <a:lnTo>
                    <a:pt x="136496" y="650043"/>
                  </a:lnTo>
                  <a:lnTo>
                    <a:pt x="102792" y="619374"/>
                  </a:lnTo>
                  <a:lnTo>
                    <a:pt x="73125" y="584530"/>
                  </a:lnTo>
                  <a:lnTo>
                    <a:pt x="47915" y="545943"/>
                  </a:lnTo>
                  <a:lnTo>
                    <a:pt x="27579" y="504047"/>
                  </a:lnTo>
                  <a:lnTo>
                    <a:pt x="12536" y="459273"/>
                  </a:lnTo>
                  <a:lnTo>
                    <a:pt x="3203" y="412053"/>
                  </a:lnTo>
                  <a:lnTo>
                    <a:pt x="0" y="36282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7193532" y="2740731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4" h="5714">
                  <a:moveTo>
                    <a:pt x="0" y="5336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277596" y="1825449"/>
              <a:ext cx="340360" cy="302895"/>
            </a:xfrm>
            <a:custGeom>
              <a:avLst/>
              <a:gdLst/>
              <a:ahLst/>
              <a:cxnLst/>
              <a:rect l="l" t="t" r="r" b="b"/>
              <a:pathLst>
                <a:path w="340360" h="302894">
                  <a:moveTo>
                    <a:pt x="0" y="151390"/>
                  </a:moveTo>
                  <a:lnTo>
                    <a:pt x="8664" y="103539"/>
                  </a:lnTo>
                  <a:lnTo>
                    <a:pt x="32791" y="61981"/>
                  </a:lnTo>
                  <a:lnTo>
                    <a:pt x="69581" y="29209"/>
                  </a:lnTo>
                  <a:lnTo>
                    <a:pt x="116235" y="7717"/>
                  </a:lnTo>
                  <a:lnTo>
                    <a:pt x="169953" y="0"/>
                  </a:lnTo>
                  <a:lnTo>
                    <a:pt x="223671" y="7717"/>
                  </a:lnTo>
                  <a:lnTo>
                    <a:pt x="270325" y="29209"/>
                  </a:lnTo>
                  <a:lnTo>
                    <a:pt x="307115" y="61981"/>
                  </a:lnTo>
                  <a:lnTo>
                    <a:pt x="331242" y="103539"/>
                  </a:lnTo>
                  <a:lnTo>
                    <a:pt x="339907" y="151390"/>
                  </a:lnTo>
                  <a:lnTo>
                    <a:pt x="331242" y="199240"/>
                  </a:lnTo>
                  <a:lnTo>
                    <a:pt x="307115" y="240798"/>
                  </a:lnTo>
                  <a:lnTo>
                    <a:pt x="270325" y="273570"/>
                  </a:lnTo>
                  <a:lnTo>
                    <a:pt x="223671" y="295062"/>
                  </a:lnTo>
                  <a:lnTo>
                    <a:pt x="169953" y="302780"/>
                  </a:lnTo>
                  <a:lnTo>
                    <a:pt x="116235" y="295062"/>
                  </a:lnTo>
                  <a:lnTo>
                    <a:pt x="69581" y="273570"/>
                  </a:lnTo>
                  <a:lnTo>
                    <a:pt x="32791" y="240798"/>
                  </a:lnTo>
                  <a:lnTo>
                    <a:pt x="8664" y="199240"/>
                  </a:lnTo>
                  <a:lnTo>
                    <a:pt x="0" y="15139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" name="object 59"/>
          <p:cNvSpPr txBox="1"/>
          <p:nvPr/>
        </p:nvSpPr>
        <p:spPr>
          <a:xfrm>
            <a:off x="7404836" y="2361691"/>
            <a:ext cx="1149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7493736" y="2474467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377700" y="1276603"/>
            <a:ext cx="314325" cy="836294"/>
          </a:xfrm>
          <a:prstGeom prst="rect">
            <a:avLst/>
          </a:prstGeom>
        </p:spPr>
        <p:txBody>
          <a:bodyPr vert="horz" wrap="square" lIns="0" tIns="14351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130"/>
              </a:spcBef>
            </a:pPr>
            <a:r>
              <a:rPr sz="1800" spc="-25" dirty="0">
                <a:latin typeface="Times New Roman"/>
                <a:cs typeface="Times New Roman"/>
              </a:rPr>
              <a:t>0,5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35"/>
              </a:spcBef>
            </a:pPr>
            <a:r>
              <a:rPr sz="180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62" name="object 62"/>
          <p:cNvGrpSpPr/>
          <p:nvPr/>
        </p:nvGrpSpPr>
        <p:grpSpPr>
          <a:xfrm>
            <a:off x="4846195" y="1594054"/>
            <a:ext cx="1640205" cy="1350010"/>
            <a:chOff x="4846195" y="1594054"/>
            <a:chExt cx="1640205" cy="1350010"/>
          </a:xfrm>
        </p:grpSpPr>
        <p:sp>
          <p:nvSpPr>
            <p:cNvPr id="63" name="object 63"/>
            <p:cNvSpPr/>
            <p:nvPr/>
          </p:nvSpPr>
          <p:spPr>
            <a:xfrm>
              <a:off x="4878299" y="1598816"/>
              <a:ext cx="445770" cy="309880"/>
            </a:xfrm>
            <a:custGeom>
              <a:avLst/>
              <a:gdLst/>
              <a:ahLst/>
              <a:cxnLst/>
              <a:rect l="l" t="t" r="r" b="b"/>
              <a:pathLst>
                <a:path w="445770" h="309880">
                  <a:moveTo>
                    <a:pt x="0" y="0"/>
                  </a:moveTo>
                  <a:lnTo>
                    <a:pt x="445186" y="309466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5580207" y="2098245"/>
              <a:ext cx="901700" cy="521334"/>
            </a:xfrm>
            <a:custGeom>
              <a:avLst/>
              <a:gdLst/>
              <a:ahLst/>
              <a:cxnLst/>
              <a:rect l="l" t="t" r="r" b="b"/>
              <a:pathLst>
                <a:path w="901700" h="521335">
                  <a:moveTo>
                    <a:pt x="0" y="0"/>
                  </a:moveTo>
                  <a:lnTo>
                    <a:pt x="901220" y="52082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850958" y="2759763"/>
              <a:ext cx="756920" cy="24765"/>
            </a:xfrm>
            <a:custGeom>
              <a:avLst/>
              <a:gdLst/>
              <a:ahLst/>
              <a:cxnLst/>
              <a:rect l="l" t="t" r="r" b="b"/>
              <a:pathLst>
                <a:path w="756920" h="24764">
                  <a:moveTo>
                    <a:pt x="0" y="0"/>
                  </a:moveTo>
                  <a:lnTo>
                    <a:pt x="756878" y="24339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992498" y="2792254"/>
              <a:ext cx="488950" cy="0"/>
            </a:xfrm>
            <a:custGeom>
              <a:avLst/>
              <a:gdLst/>
              <a:ahLst/>
              <a:cxnLst/>
              <a:rect l="l" t="t" r="r" b="b"/>
              <a:pathLst>
                <a:path w="488950">
                  <a:moveTo>
                    <a:pt x="0" y="0"/>
                  </a:moveTo>
                  <a:lnTo>
                    <a:pt x="488930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630213" y="2629543"/>
              <a:ext cx="340360" cy="309880"/>
            </a:xfrm>
            <a:custGeom>
              <a:avLst/>
              <a:gdLst/>
              <a:ahLst/>
              <a:cxnLst/>
              <a:rect l="l" t="t" r="r" b="b"/>
              <a:pathLst>
                <a:path w="340360" h="309880">
                  <a:moveTo>
                    <a:pt x="0" y="154732"/>
                  </a:moveTo>
                  <a:lnTo>
                    <a:pt x="6070" y="113598"/>
                  </a:lnTo>
                  <a:lnTo>
                    <a:pt x="23203" y="76636"/>
                  </a:lnTo>
                  <a:lnTo>
                    <a:pt x="49778" y="45320"/>
                  </a:lnTo>
                  <a:lnTo>
                    <a:pt x="84174" y="21125"/>
                  </a:lnTo>
                  <a:lnTo>
                    <a:pt x="124773" y="5527"/>
                  </a:lnTo>
                  <a:lnTo>
                    <a:pt x="169953" y="0"/>
                  </a:lnTo>
                  <a:lnTo>
                    <a:pt x="215133" y="5527"/>
                  </a:lnTo>
                  <a:lnTo>
                    <a:pt x="255732" y="21125"/>
                  </a:lnTo>
                  <a:lnTo>
                    <a:pt x="290128" y="45320"/>
                  </a:lnTo>
                  <a:lnTo>
                    <a:pt x="316703" y="76636"/>
                  </a:lnTo>
                  <a:lnTo>
                    <a:pt x="333836" y="113598"/>
                  </a:lnTo>
                  <a:lnTo>
                    <a:pt x="339907" y="154732"/>
                  </a:lnTo>
                  <a:lnTo>
                    <a:pt x="333836" y="195866"/>
                  </a:lnTo>
                  <a:lnTo>
                    <a:pt x="316703" y="232828"/>
                  </a:lnTo>
                  <a:lnTo>
                    <a:pt x="290128" y="264144"/>
                  </a:lnTo>
                  <a:lnTo>
                    <a:pt x="255732" y="288339"/>
                  </a:lnTo>
                  <a:lnTo>
                    <a:pt x="215133" y="303937"/>
                  </a:lnTo>
                  <a:lnTo>
                    <a:pt x="169953" y="309465"/>
                  </a:lnTo>
                  <a:lnTo>
                    <a:pt x="124773" y="303937"/>
                  </a:lnTo>
                  <a:lnTo>
                    <a:pt x="84174" y="288339"/>
                  </a:lnTo>
                  <a:lnTo>
                    <a:pt x="49778" y="264144"/>
                  </a:lnTo>
                  <a:lnTo>
                    <a:pt x="23203" y="232828"/>
                  </a:lnTo>
                  <a:lnTo>
                    <a:pt x="6070" y="195866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8" name="object 68"/>
          <p:cNvSpPr txBox="1"/>
          <p:nvPr/>
        </p:nvSpPr>
        <p:spPr>
          <a:xfrm>
            <a:off x="5626336" y="2637028"/>
            <a:ext cx="3479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-</a:t>
            </a:r>
            <a:r>
              <a:rPr sz="1600" spc="-25" dirty="0">
                <a:latin typeface="Times New Roman"/>
                <a:cs typeface="Times New Roman"/>
              </a:rPr>
              <a:t>0,5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5107887" y="2276347"/>
            <a:ext cx="78549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baseline="-6172" dirty="0">
                <a:latin typeface="Times New Roman"/>
                <a:cs typeface="Times New Roman"/>
              </a:rPr>
              <a:t>0,5</a:t>
            </a:r>
            <a:r>
              <a:rPr sz="2700" spc="120" baseline="-6172" dirty="0">
                <a:latin typeface="Times New Roman"/>
                <a:cs typeface="Times New Roman"/>
              </a:rPr>
              <a:t> </a:t>
            </a: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2,3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5610912" y="2913379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2,4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595583" y="2605532"/>
            <a:ext cx="450215" cy="7816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25" dirty="0">
                <a:latin typeface="Times New Roman"/>
                <a:cs typeface="Times New Roman"/>
              </a:rPr>
              <a:t>0,6</a:t>
            </a:r>
            <a:endParaRPr sz="1800">
              <a:latin typeface="Times New Roman"/>
              <a:cs typeface="Times New Roman"/>
            </a:endParaRPr>
          </a:p>
          <a:p>
            <a:pPr marL="55880">
              <a:lnSpc>
                <a:spcPct val="100000"/>
              </a:lnSpc>
              <a:spcBef>
                <a:spcPts val="163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0,4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7897701" y="1380235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7999301" y="1496059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7924623" y="2559811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8026223" y="2675635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76" name="object 7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77" name="object 77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49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739775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</a:t>
            </a:r>
            <a:r>
              <a:rPr spc="-40" dirty="0"/>
              <a:t> </a:t>
            </a:r>
            <a:r>
              <a:rPr dirty="0"/>
              <a:t>aprendizaje</a:t>
            </a:r>
            <a:r>
              <a:rPr spc="-30" dirty="0"/>
              <a:t> </a:t>
            </a:r>
            <a:r>
              <a:rPr dirty="0"/>
              <a:t>perceptrón</a:t>
            </a:r>
            <a:r>
              <a:rPr spc="-25" dirty="0"/>
              <a:t> </a:t>
            </a:r>
            <a:r>
              <a:rPr spc="-10" dirty="0"/>
              <a:t>multicapa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265646" y="1142491"/>
            <a:ext cx="1003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Resultado: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738759" y="1739900"/>
            <a:ext cx="1149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827659" y="1852676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2225658" y="1719753"/>
            <a:ext cx="2448560" cy="1454150"/>
            <a:chOff x="2225658" y="1719753"/>
            <a:chExt cx="2448560" cy="1454150"/>
          </a:xfrm>
        </p:grpSpPr>
        <p:sp>
          <p:nvSpPr>
            <p:cNvPr id="13" name="object 13"/>
            <p:cNvSpPr/>
            <p:nvPr/>
          </p:nvSpPr>
          <p:spPr>
            <a:xfrm>
              <a:off x="3967344" y="1724516"/>
              <a:ext cx="702310" cy="725805"/>
            </a:xfrm>
            <a:custGeom>
              <a:avLst/>
              <a:gdLst/>
              <a:ahLst/>
              <a:cxnLst/>
              <a:rect l="l" t="t" r="r" b="b"/>
              <a:pathLst>
                <a:path w="702310" h="725805">
                  <a:moveTo>
                    <a:pt x="0" y="362821"/>
                  </a:moveTo>
                  <a:lnTo>
                    <a:pt x="3203" y="313588"/>
                  </a:lnTo>
                  <a:lnTo>
                    <a:pt x="12536" y="266368"/>
                  </a:lnTo>
                  <a:lnTo>
                    <a:pt x="27579" y="221594"/>
                  </a:lnTo>
                  <a:lnTo>
                    <a:pt x="47915" y="179698"/>
                  </a:lnTo>
                  <a:lnTo>
                    <a:pt x="73125" y="141111"/>
                  </a:lnTo>
                  <a:lnTo>
                    <a:pt x="102791" y="106267"/>
                  </a:lnTo>
                  <a:lnTo>
                    <a:pt x="136496" y="75598"/>
                  </a:lnTo>
                  <a:lnTo>
                    <a:pt x="173820" y="49535"/>
                  </a:lnTo>
                  <a:lnTo>
                    <a:pt x="214346" y="28512"/>
                  </a:lnTo>
                  <a:lnTo>
                    <a:pt x="257656" y="12960"/>
                  </a:lnTo>
                  <a:lnTo>
                    <a:pt x="303331" y="3312"/>
                  </a:lnTo>
                  <a:lnTo>
                    <a:pt x="350953" y="0"/>
                  </a:lnTo>
                  <a:lnTo>
                    <a:pt x="398575" y="3312"/>
                  </a:lnTo>
                  <a:lnTo>
                    <a:pt x="444250" y="12960"/>
                  </a:lnTo>
                  <a:lnTo>
                    <a:pt x="487560" y="28512"/>
                  </a:lnTo>
                  <a:lnTo>
                    <a:pt x="528086" y="49535"/>
                  </a:lnTo>
                  <a:lnTo>
                    <a:pt x="565410" y="75598"/>
                  </a:lnTo>
                  <a:lnTo>
                    <a:pt x="599115" y="106267"/>
                  </a:lnTo>
                  <a:lnTo>
                    <a:pt x="628781" y="141111"/>
                  </a:lnTo>
                  <a:lnTo>
                    <a:pt x="653991" y="179698"/>
                  </a:lnTo>
                  <a:lnTo>
                    <a:pt x="674327" y="221594"/>
                  </a:lnTo>
                  <a:lnTo>
                    <a:pt x="689370" y="266368"/>
                  </a:lnTo>
                  <a:lnTo>
                    <a:pt x="698703" y="313588"/>
                  </a:lnTo>
                  <a:lnTo>
                    <a:pt x="701907" y="362821"/>
                  </a:lnTo>
                  <a:lnTo>
                    <a:pt x="698703" y="412053"/>
                  </a:lnTo>
                  <a:lnTo>
                    <a:pt x="689370" y="459273"/>
                  </a:lnTo>
                  <a:lnTo>
                    <a:pt x="674327" y="504047"/>
                  </a:lnTo>
                  <a:lnTo>
                    <a:pt x="653991" y="545943"/>
                  </a:lnTo>
                  <a:lnTo>
                    <a:pt x="628781" y="584530"/>
                  </a:lnTo>
                  <a:lnTo>
                    <a:pt x="599115" y="619374"/>
                  </a:lnTo>
                  <a:lnTo>
                    <a:pt x="565410" y="650043"/>
                  </a:lnTo>
                  <a:lnTo>
                    <a:pt x="528086" y="676106"/>
                  </a:lnTo>
                  <a:lnTo>
                    <a:pt x="487560" y="697129"/>
                  </a:lnTo>
                  <a:lnTo>
                    <a:pt x="444250" y="712681"/>
                  </a:lnTo>
                  <a:lnTo>
                    <a:pt x="398575" y="722329"/>
                  </a:lnTo>
                  <a:lnTo>
                    <a:pt x="350953" y="725642"/>
                  </a:lnTo>
                  <a:lnTo>
                    <a:pt x="303331" y="722329"/>
                  </a:lnTo>
                  <a:lnTo>
                    <a:pt x="257656" y="712681"/>
                  </a:lnTo>
                  <a:lnTo>
                    <a:pt x="214346" y="697129"/>
                  </a:lnTo>
                  <a:lnTo>
                    <a:pt x="173820" y="676106"/>
                  </a:lnTo>
                  <a:lnTo>
                    <a:pt x="136496" y="650043"/>
                  </a:lnTo>
                  <a:lnTo>
                    <a:pt x="102791" y="619374"/>
                  </a:lnTo>
                  <a:lnTo>
                    <a:pt x="73125" y="584530"/>
                  </a:lnTo>
                  <a:lnTo>
                    <a:pt x="47915" y="545943"/>
                  </a:lnTo>
                  <a:lnTo>
                    <a:pt x="27579" y="504047"/>
                  </a:lnTo>
                  <a:lnTo>
                    <a:pt x="12536" y="459273"/>
                  </a:lnTo>
                  <a:lnTo>
                    <a:pt x="3203" y="412053"/>
                  </a:lnTo>
                  <a:lnTo>
                    <a:pt x="0" y="36282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230421" y="2128243"/>
              <a:ext cx="685165" cy="0"/>
            </a:xfrm>
            <a:custGeom>
              <a:avLst/>
              <a:gdLst/>
              <a:ahLst/>
              <a:cxnLst/>
              <a:rect l="l" t="t" r="r" b="b"/>
              <a:pathLst>
                <a:path w="685164">
                  <a:moveTo>
                    <a:pt x="0" y="0"/>
                  </a:moveTo>
                  <a:lnTo>
                    <a:pt x="684912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8928" y="1973511"/>
              <a:ext cx="505459" cy="309880"/>
            </a:xfrm>
            <a:custGeom>
              <a:avLst/>
              <a:gdLst/>
              <a:ahLst/>
              <a:cxnLst/>
              <a:rect l="l" t="t" r="r" b="b"/>
              <a:pathLst>
                <a:path w="505460" h="309880">
                  <a:moveTo>
                    <a:pt x="0" y="154732"/>
                  </a:moveTo>
                  <a:lnTo>
                    <a:pt x="25657" y="86685"/>
                  </a:lnTo>
                  <a:lnTo>
                    <a:pt x="55457" y="57955"/>
                  </a:lnTo>
                  <a:lnTo>
                    <a:pt x="94550" y="33992"/>
                  </a:lnTo>
                  <a:lnTo>
                    <a:pt x="141421" y="15727"/>
                  </a:lnTo>
                  <a:lnTo>
                    <a:pt x="194555" y="4086"/>
                  </a:lnTo>
                  <a:lnTo>
                    <a:pt x="252436" y="0"/>
                  </a:lnTo>
                  <a:lnTo>
                    <a:pt x="310317" y="4086"/>
                  </a:lnTo>
                  <a:lnTo>
                    <a:pt x="363451" y="15727"/>
                  </a:lnTo>
                  <a:lnTo>
                    <a:pt x="410322" y="33992"/>
                  </a:lnTo>
                  <a:lnTo>
                    <a:pt x="449415" y="57955"/>
                  </a:lnTo>
                  <a:lnTo>
                    <a:pt x="479215" y="86685"/>
                  </a:lnTo>
                  <a:lnTo>
                    <a:pt x="504873" y="154732"/>
                  </a:lnTo>
                  <a:lnTo>
                    <a:pt x="498205" y="190211"/>
                  </a:lnTo>
                  <a:lnTo>
                    <a:pt x="449415" y="251509"/>
                  </a:lnTo>
                  <a:lnTo>
                    <a:pt x="410322" y="275472"/>
                  </a:lnTo>
                  <a:lnTo>
                    <a:pt x="363451" y="293737"/>
                  </a:lnTo>
                  <a:lnTo>
                    <a:pt x="310317" y="305378"/>
                  </a:lnTo>
                  <a:lnTo>
                    <a:pt x="252436" y="309465"/>
                  </a:lnTo>
                  <a:lnTo>
                    <a:pt x="194555" y="305378"/>
                  </a:lnTo>
                  <a:lnTo>
                    <a:pt x="141421" y="293737"/>
                  </a:lnTo>
                  <a:lnTo>
                    <a:pt x="94550" y="275472"/>
                  </a:lnTo>
                  <a:lnTo>
                    <a:pt x="55457" y="251509"/>
                  </a:lnTo>
                  <a:lnTo>
                    <a:pt x="25657" y="222779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254214" y="2923248"/>
              <a:ext cx="413384" cy="245745"/>
            </a:xfrm>
            <a:custGeom>
              <a:avLst/>
              <a:gdLst/>
              <a:ahLst/>
              <a:cxnLst/>
              <a:rect l="l" t="t" r="r" b="b"/>
              <a:pathLst>
                <a:path w="413385" h="245744">
                  <a:moveTo>
                    <a:pt x="0" y="245438"/>
                  </a:moveTo>
                  <a:lnTo>
                    <a:pt x="41298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2968640" y="1965452"/>
            <a:ext cx="4254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0" dirty="0">
                <a:solidFill>
                  <a:srgbClr val="FF0000"/>
                </a:solidFill>
                <a:latin typeface="Times New Roman"/>
                <a:cs typeface="Times New Roman"/>
              </a:rPr>
              <a:t>0,45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2293639" y="1869856"/>
            <a:ext cx="5163185" cy="1783714"/>
            <a:chOff x="2293639" y="1869856"/>
            <a:chExt cx="5163185" cy="1783714"/>
          </a:xfrm>
        </p:grpSpPr>
        <p:sp>
          <p:nvSpPr>
            <p:cNvPr id="19" name="object 19"/>
            <p:cNvSpPr/>
            <p:nvPr/>
          </p:nvSpPr>
          <p:spPr>
            <a:xfrm>
              <a:off x="3412712" y="2058879"/>
              <a:ext cx="588645" cy="69850"/>
            </a:xfrm>
            <a:custGeom>
              <a:avLst/>
              <a:gdLst/>
              <a:ahLst/>
              <a:cxnLst/>
              <a:rect l="l" t="t" r="r" b="b"/>
              <a:pathLst>
                <a:path w="588645" h="69850">
                  <a:moveTo>
                    <a:pt x="0" y="69362"/>
                  </a:moveTo>
                  <a:lnTo>
                    <a:pt x="588623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582354" y="2679589"/>
              <a:ext cx="541655" cy="309880"/>
            </a:xfrm>
            <a:custGeom>
              <a:avLst/>
              <a:gdLst/>
              <a:ahLst/>
              <a:cxnLst/>
              <a:rect l="l" t="t" r="r" b="b"/>
              <a:pathLst>
                <a:path w="541655" h="309880">
                  <a:moveTo>
                    <a:pt x="0" y="154732"/>
                  </a:moveTo>
                  <a:lnTo>
                    <a:pt x="27523" y="86685"/>
                  </a:lnTo>
                  <a:lnTo>
                    <a:pt x="59489" y="57955"/>
                  </a:lnTo>
                  <a:lnTo>
                    <a:pt x="101425" y="33992"/>
                  </a:lnTo>
                  <a:lnTo>
                    <a:pt x="151704" y="15727"/>
                  </a:lnTo>
                  <a:lnTo>
                    <a:pt x="208701" y="4086"/>
                  </a:lnTo>
                  <a:lnTo>
                    <a:pt x="270791" y="0"/>
                  </a:lnTo>
                  <a:lnTo>
                    <a:pt x="332881" y="4086"/>
                  </a:lnTo>
                  <a:lnTo>
                    <a:pt x="389878" y="15727"/>
                  </a:lnTo>
                  <a:lnTo>
                    <a:pt x="440157" y="33992"/>
                  </a:lnTo>
                  <a:lnTo>
                    <a:pt x="482093" y="57955"/>
                  </a:lnTo>
                  <a:lnTo>
                    <a:pt x="514059" y="86685"/>
                  </a:lnTo>
                  <a:lnTo>
                    <a:pt x="534431" y="119253"/>
                  </a:lnTo>
                  <a:lnTo>
                    <a:pt x="541583" y="154732"/>
                  </a:lnTo>
                  <a:lnTo>
                    <a:pt x="534431" y="190211"/>
                  </a:lnTo>
                  <a:lnTo>
                    <a:pt x="514059" y="222779"/>
                  </a:lnTo>
                  <a:lnTo>
                    <a:pt x="482093" y="251509"/>
                  </a:lnTo>
                  <a:lnTo>
                    <a:pt x="440157" y="275472"/>
                  </a:lnTo>
                  <a:lnTo>
                    <a:pt x="389878" y="293737"/>
                  </a:lnTo>
                  <a:lnTo>
                    <a:pt x="332881" y="305378"/>
                  </a:lnTo>
                  <a:lnTo>
                    <a:pt x="270791" y="309465"/>
                  </a:lnTo>
                  <a:lnTo>
                    <a:pt x="208701" y="305378"/>
                  </a:lnTo>
                  <a:lnTo>
                    <a:pt x="151704" y="293737"/>
                  </a:lnTo>
                  <a:lnTo>
                    <a:pt x="101425" y="275472"/>
                  </a:lnTo>
                  <a:lnTo>
                    <a:pt x="59489" y="251509"/>
                  </a:lnTo>
                  <a:lnTo>
                    <a:pt x="27523" y="222779"/>
                  </a:lnTo>
                  <a:lnTo>
                    <a:pt x="7151" y="190211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020155" y="2188712"/>
              <a:ext cx="935355" cy="504190"/>
            </a:xfrm>
            <a:custGeom>
              <a:avLst/>
              <a:gdLst/>
              <a:ahLst/>
              <a:cxnLst/>
              <a:rect l="l" t="t" r="r" b="b"/>
              <a:pathLst>
                <a:path w="935354" h="504189">
                  <a:moveTo>
                    <a:pt x="0" y="503624"/>
                  </a:moveTo>
                  <a:lnTo>
                    <a:pt x="935292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669251" y="2058881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5" h="5714">
                  <a:moveTo>
                    <a:pt x="0" y="5335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952049" y="2922944"/>
              <a:ext cx="702310" cy="725805"/>
            </a:xfrm>
            <a:custGeom>
              <a:avLst/>
              <a:gdLst/>
              <a:ahLst/>
              <a:cxnLst/>
              <a:rect l="l" t="t" r="r" b="b"/>
              <a:pathLst>
                <a:path w="702310" h="725804">
                  <a:moveTo>
                    <a:pt x="0" y="362821"/>
                  </a:moveTo>
                  <a:lnTo>
                    <a:pt x="3203" y="313588"/>
                  </a:lnTo>
                  <a:lnTo>
                    <a:pt x="12536" y="266368"/>
                  </a:lnTo>
                  <a:lnTo>
                    <a:pt x="27579" y="221594"/>
                  </a:lnTo>
                  <a:lnTo>
                    <a:pt x="47915" y="179698"/>
                  </a:lnTo>
                  <a:lnTo>
                    <a:pt x="73125" y="141111"/>
                  </a:lnTo>
                  <a:lnTo>
                    <a:pt x="102792" y="106267"/>
                  </a:lnTo>
                  <a:lnTo>
                    <a:pt x="136496" y="75598"/>
                  </a:lnTo>
                  <a:lnTo>
                    <a:pt x="173820" y="49535"/>
                  </a:lnTo>
                  <a:lnTo>
                    <a:pt x="214346" y="28512"/>
                  </a:lnTo>
                  <a:lnTo>
                    <a:pt x="257656" y="12960"/>
                  </a:lnTo>
                  <a:lnTo>
                    <a:pt x="303331" y="3312"/>
                  </a:lnTo>
                  <a:lnTo>
                    <a:pt x="350954" y="0"/>
                  </a:lnTo>
                  <a:lnTo>
                    <a:pt x="398576" y="3312"/>
                  </a:lnTo>
                  <a:lnTo>
                    <a:pt x="444251" y="12960"/>
                  </a:lnTo>
                  <a:lnTo>
                    <a:pt x="487561" y="28512"/>
                  </a:lnTo>
                  <a:lnTo>
                    <a:pt x="528087" y="49535"/>
                  </a:lnTo>
                  <a:lnTo>
                    <a:pt x="565411" y="75598"/>
                  </a:lnTo>
                  <a:lnTo>
                    <a:pt x="599115" y="106267"/>
                  </a:lnTo>
                  <a:lnTo>
                    <a:pt x="628782" y="141111"/>
                  </a:lnTo>
                  <a:lnTo>
                    <a:pt x="653992" y="179698"/>
                  </a:lnTo>
                  <a:lnTo>
                    <a:pt x="674328" y="221594"/>
                  </a:lnTo>
                  <a:lnTo>
                    <a:pt x="689371" y="266368"/>
                  </a:lnTo>
                  <a:lnTo>
                    <a:pt x="698704" y="313588"/>
                  </a:lnTo>
                  <a:lnTo>
                    <a:pt x="701908" y="362821"/>
                  </a:lnTo>
                  <a:lnTo>
                    <a:pt x="698704" y="412053"/>
                  </a:lnTo>
                  <a:lnTo>
                    <a:pt x="689371" y="459273"/>
                  </a:lnTo>
                  <a:lnTo>
                    <a:pt x="674328" y="504047"/>
                  </a:lnTo>
                  <a:lnTo>
                    <a:pt x="653992" y="545943"/>
                  </a:lnTo>
                  <a:lnTo>
                    <a:pt x="628782" y="584530"/>
                  </a:lnTo>
                  <a:lnTo>
                    <a:pt x="599115" y="619374"/>
                  </a:lnTo>
                  <a:lnTo>
                    <a:pt x="565411" y="650043"/>
                  </a:lnTo>
                  <a:lnTo>
                    <a:pt x="528087" y="676106"/>
                  </a:lnTo>
                  <a:lnTo>
                    <a:pt x="487561" y="697129"/>
                  </a:lnTo>
                  <a:lnTo>
                    <a:pt x="444251" y="712681"/>
                  </a:lnTo>
                  <a:lnTo>
                    <a:pt x="398576" y="722329"/>
                  </a:lnTo>
                  <a:lnTo>
                    <a:pt x="350954" y="725642"/>
                  </a:lnTo>
                  <a:lnTo>
                    <a:pt x="303331" y="722329"/>
                  </a:lnTo>
                  <a:lnTo>
                    <a:pt x="257656" y="712681"/>
                  </a:lnTo>
                  <a:lnTo>
                    <a:pt x="214346" y="697129"/>
                  </a:lnTo>
                  <a:lnTo>
                    <a:pt x="173820" y="676106"/>
                  </a:lnTo>
                  <a:lnTo>
                    <a:pt x="136496" y="650043"/>
                  </a:lnTo>
                  <a:lnTo>
                    <a:pt x="102792" y="619374"/>
                  </a:lnTo>
                  <a:lnTo>
                    <a:pt x="73125" y="584530"/>
                  </a:lnTo>
                  <a:lnTo>
                    <a:pt x="47915" y="545943"/>
                  </a:lnTo>
                  <a:lnTo>
                    <a:pt x="27579" y="504047"/>
                  </a:lnTo>
                  <a:lnTo>
                    <a:pt x="12536" y="459273"/>
                  </a:lnTo>
                  <a:lnTo>
                    <a:pt x="3203" y="412053"/>
                  </a:lnTo>
                  <a:lnTo>
                    <a:pt x="0" y="36282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298401" y="3162282"/>
              <a:ext cx="594360" cy="12065"/>
            </a:xfrm>
            <a:custGeom>
              <a:avLst/>
              <a:gdLst/>
              <a:ahLst/>
              <a:cxnLst/>
              <a:rect l="l" t="t" r="r" b="b"/>
              <a:pathLst>
                <a:path w="594360" h="12064">
                  <a:moveTo>
                    <a:pt x="0" y="11737"/>
                  </a:moveTo>
                  <a:lnTo>
                    <a:pt x="593974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403602" y="3183209"/>
              <a:ext cx="581660" cy="17145"/>
            </a:xfrm>
            <a:custGeom>
              <a:avLst/>
              <a:gdLst/>
              <a:ahLst/>
              <a:cxnLst/>
              <a:rect l="l" t="t" r="r" b="b"/>
              <a:pathLst>
                <a:path w="581660" h="17144">
                  <a:moveTo>
                    <a:pt x="0" y="0"/>
                  </a:moveTo>
                  <a:lnTo>
                    <a:pt x="581395" y="16839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53957" y="3070063"/>
              <a:ext cx="297180" cy="165735"/>
            </a:xfrm>
            <a:custGeom>
              <a:avLst/>
              <a:gdLst/>
              <a:ahLst/>
              <a:cxnLst/>
              <a:rect l="l" t="t" r="r" b="b"/>
              <a:pathLst>
                <a:path w="297179" h="165735">
                  <a:moveTo>
                    <a:pt x="0" y="165698"/>
                  </a:moveTo>
                  <a:lnTo>
                    <a:pt x="296912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141724" y="1874619"/>
              <a:ext cx="544195" cy="349250"/>
            </a:xfrm>
            <a:custGeom>
              <a:avLst/>
              <a:gdLst/>
              <a:ahLst/>
              <a:cxnLst/>
              <a:rect l="l" t="t" r="r" b="b"/>
              <a:pathLst>
                <a:path w="544195" h="349250">
                  <a:moveTo>
                    <a:pt x="0" y="174603"/>
                  </a:moveTo>
                  <a:lnTo>
                    <a:pt x="21364" y="106639"/>
                  </a:lnTo>
                  <a:lnTo>
                    <a:pt x="46431" y="76980"/>
                  </a:lnTo>
                  <a:lnTo>
                    <a:pt x="79628" y="51140"/>
                  </a:lnTo>
                  <a:lnTo>
                    <a:pt x="119864" y="29819"/>
                  </a:lnTo>
                  <a:lnTo>
                    <a:pt x="166045" y="13721"/>
                  </a:lnTo>
                  <a:lnTo>
                    <a:pt x="217078" y="3547"/>
                  </a:lnTo>
                  <a:lnTo>
                    <a:pt x="271869" y="0"/>
                  </a:lnTo>
                  <a:lnTo>
                    <a:pt x="326660" y="3547"/>
                  </a:lnTo>
                  <a:lnTo>
                    <a:pt x="377693" y="13721"/>
                  </a:lnTo>
                  <a:lnTo>
                    <a:pt x="423874" y="29819"/>
                  </a:lnTo>
                  <a:lnTo>
                    <a:pt x="464110" y="51140"/>
                  </a:lnTo>
                  <a:lnTo>
                    <a:pt x="497307" y="76980"/>
                  </a:lnTo>
                  <a:lnTo>
                    <a:pt x="522374" y="106639"/>
                  </a:lnTo>
                  <a:lnTo>
                    <a:pt x="543739" y="174603"/>
                  </a:lnTo>
                  <a:lnTo>
                    <a:pt x="538215" y="209791"/>
                  </a:lnTo>
                  <a:lnTo>
                    <a:pt x="497307" y="272225"/>
                  </a:lnTo>
                  <a:lnTo>
                    <a:pt x="464110" y="298065"/>
                  </a:lnTo>
                  <a:lnTo>
                    <a:pt x="423874" y="319386"/>
                  </a:lnTo>
                  <a:lnTo>
                    <a:pt x="377693" y="335484"/>
                  </a:lnTo>
                  <a:lnTo>
                    <a:pt x="326660" y="345658"/>
                  </a:lnTo>
                  <a:lnTo>
                    <a:pt x="271869" y="349206"/>
                  </a:lnTo>
                  <a:lnTo>
                    <a:pt x="217078" y="345658"/>
                  </a:lnTo>
                  <a:lnTo>
                    <a:pt x="166045" y="335484"/>
                  </a:lnTo>
                  <a:lnTo>
                    <a:pt x="119864" y="319386"/>
                  </a:lnTo>
                  <a:lnTo>
                    <a:pt x="79628" y="298065"/>
                  </a:lnTo>
                  <a:lnTo>
                    <a:pt x="46431" y="272225"/>
                  </a:lnTo>
                  <a:lnTo>
                    <a:pt x="21364" y="242566"/>
                  </a:lnTo>
                  <a:lnTo>
                    <a:pt x="0" y="17460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969189" y="2077208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4" h="5714">
                  <a:moveTo>
                    <a:pt x="0" y="5336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 txBox="1"/>
          <p:nvPr/>
        </p:nvSpPr>
        <p:spPr>
          <a:xfrm>
            <a:off x="7155093" y="1697228"/>
            <a:ext cx="241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s</a:t>
            </a:r>
            <a:r>
              <a:rPr sz="1800" i="1" spc="-37" baseline="-13888" dirty="0">
                <a:latin typeface="Times New Roman"/>
                <a:cs typeface="Times New Roman"/>
              </a:rPr>
              <a:t>3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200868" y="1886203"/>
            <a:ext cx="4254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0" dirty="0">
                <a:solidFill>
                  <a:srgbClr val="FF0000"/>
                </a:solidFill>
                <a:latin typeface="Times New Roman"/>
                <a:cs typeface="Times New Roman"/>
              </a:rPr>
              <a:t>0,74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4805009" y="2054118"/>
            <a:ext cx="1441450" cy="1068705"/>
            <a:chOff x="4805009" y="2054118"/>
            <a:chExt cx="1441450" cy="1068705"/>
          </a:xfrm>
        </p:grpSpPr>
        <p:sp>
          <p:nvSpPr>
            <p:cNvPr id="32" name="object 32"/>
            <p:cNvSpPr/>
            <p:nvPr/>
          </p:nvSpPr>
          <p:spPr>
            <a:xfrm>
              <a:off x="4809771" y="2808124"/>
              <a:ext cx="520065" cy="309880"/>
            </a:xfrm>
            <a:custGeom>
              <a:avLst/>
              <a:gdLst/>
              <a:ahLst/>
              <a:cxnLst/>
              <a:rect l="l" t="t" r="r" b="b"/>
              <a:pathLst>
                <a:path w="520064" h="309880">
                  <a:moveTo>
                    <a:pt x="0" y="154732"/>
                  </a:moveTo>
                  <a:lnTo>
                    <a:pt x="26411" y="86685"/>
                  </a:lnTo>
                  <a:lnTo>
                    <a:pt x="57086" y="57955"/>
                  </a:lnTo>
                  <a:lnTo>
                    <a:pt x="97327" y="33992"/>
                  </a:lnTo>
                  <a:lnTo>
                    <a:pt x="145575" y="15727"/>
                  </a:lnTo>
                  <a:lnTo>
                    <a:pt x="200269" y="4086"/>
                  </a:lnTo>
                  <a:lnTo>
                    <a:pt x="259851" y="0"/>
                  </a:lnTo>
                  <a:lnTo>
                    <a:pt x="319432" y="4086"/>
                  </a:lnTo>
                  <a:lnTo>
                    <a:pt x="374126" y="15727"/>
                  </a:lnTo>
                  <a:lnTo>
                    <a:pt x="422374" y="33992"/>
                  </a:lnTo>
                  <a:lnTo>
                    <a:pt x="462615" y="57955"/>
                  </a:lnTo>
                  <a:lnTo>
                    <a:pt x="493290" y="86685"/>
                  </a:lnTo>
                  <a:lnTo>
                    <a:pt x="519702" y="154732"/>
                  </a:lnTo>
                  <a:lnTo>
                    <a:pt x="512839" y="190211"/>
                  </a:lnTo>
                  <a:lnTo>
                    <a:pt x="462615" y="251509"/>
                  </a:lnTo>
                  <a:lnTo>
                    <a:pt x="422374" y="275472"/>
                  </a:lnTo>
                  <a:lnTo>
                    <a:pt x="374126" y="293737"/>
                  </a:lnTo>
                  <a:lnTo>
                    <a:pt x="319432" y="305378"/>
                  </a:lnTo>
                  <a:lnTo>
                    <a:pt x="259851" y="309465"/>
                  </a:lnTo>
                  <a:lnTo>
                    <a:pt x="200269" y="305378"/>
                  </a:lnTo>
                  <a:lnTo>
                    <a:pt x="145575" y="293737"/>
                  </a:lnTo>
                  <a:lnTo>
                    <a:pt x="97327" y="275472"/>
                  </a:lnTo>
                  <a:lnTo>
                    <a:pt x="57086" y="251509"/>
                  </a:lnTo>
                  <a:lnTo>
                    <a:pt x="26411" y="222779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704072" y="2058881"/>
              <a:ext cx="537845" cy="18415"/>
            </a:xfrm>
            <a:custGeom>
              <a:avLst/>
              <a:gdLst/>
              <a:ahLst/>
              <a:cxnLst/>
              <a:rect l="l" t="t" r="r" b="b"/>
              <a:pathLst>
                <a:path w="537845" h="18414">
                  <a:moveTo>
                    <a:pt x="0" y="18328"/>
                  </a:moveTo>
                  <a:lnTo>
                    <a:pt x="53725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222840" y="2195767"/>
              <a:ext cx="1014094" cy="675640"/>
            </a:xfrm>
            <a:custGeom>
              <a:avLst/>
              <a:gdLst/>
              <a:ahLst/>
              <a:cxnLst/>
              <a:rect l="l" t="t" r="r" b="b"/>
              <a:pathLst>
                <a:path w="1014095" h="675639">
                  <a:moveTo>
                    <a:pt x="0" y="675633"/>
                  </a:moveTo>
                  <a:lnTo>
                    <a:pt x="1013871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1139320" y="1902369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35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00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186906" y="2926806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286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495"/>
              </a:spcBef>
            </a:pPr>
            <a:r>
              <a:rPr sz="1800" i="1" spc="-25" dirty="0">
                <a:latin typeface="Times New Roman"/>
                <a:cs typeface="Times New Roman"/>
              </a:rPr>
              <a:t>x</a:t>
            </a:r>
            <a:r>
              <a:rPr sz="1800" i="1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2892375" y="3012175"/>
            <a:ext cx="494030" cy="309880"/>
          </a:xfrm>
          <a:custGeom>
            <a:avLst/>
            <a:gdLst/>
            <a:ahLst/>
            <a:cxnLst/>
            <a:rect l="l" t="t" r="r" b="b"/>
            <a:pathLst>
              <a:path w="494029" h="309879">
                <a:moveTo>
                  <a:pt x="0" y="154732"/>
                </a:moveTo>
                <a:lnTo>
                  <a:pt x="25091" y="86685"/>
                </a:lnTo>
                <a:lnTo>
                  <a:pt x="54233" y="57955"/>
                </a:lnTo>
                <a:lnTo>
                  <a:pt x="92463" y="33992"/>
                </a:lnTo>
                <a:lnTo>
                  <a:pt x="138300" y="15727"/>
                </a:lnTo>
                <a:lnTo>
                  <a:pt x="190261" y="4086"/>
                </a:lnTo>
                <a:lnTo>
                  <a:pt x="246865" y="0"/>
                </a:lnTo>
                <a:lnTo>
                  <a:pt x="303468" y="4086"/>
                </a:lnTo>
                <a:lnTo>
                  <a:pt x="355429" y="15727"/>
                </a:lnTo>
                <a:lnTo>
                  <a:pt x="401266" y="33992"/>
                </a:lnTo>
                <a:lnTo>
                  <a:pt x="439496" y="57955"/>
                </a:lnTo>
                <a:lnTo>
                  <a:pt x="468638" y="86685"/>
                </a:lnTo>
                <a:lnTo>
                  <a:pt x="493730" y="154732"/>
                </a:lnTo>
                <a:lnTo>
                  <a:pt x="487210" y="190211"/>
                </a:lnTo>
                <a:lnTo>
                  <a:pt x="439496" y="251509"/>
                </a:lnTo>
                <a:lnTo>
                  <a:pt x="401266" y="275472"/>
                </a:lnTo>
                <a:lnTo>
                  <a:pt x="355429" y="293737"/>
                </a:lnTo>
                <a:lnTo>
                  <a:pt x="303468" y="305378"/>
                </a:lnTo>
                <a:lnTo>
                  <a:pt x="246865" y="309465"/>
                </a:lnTo>
                <a:lnTo>
                  <a:pt x="190261" y="305378"/>
                </a:lnTo>
                <a:lnTo>
                  <a:pt x="138300" y="293737"/>
                </a:lnTo>
                <a:lnTo>
                  <a:pt x="92463" y="275472"/>
                </a:lnTo>
                <a:lnTo>
                  <a:pt x="54233" y="251509"/>
                </a:lnTo>
                <a:lnTo>
                  <a:pt x="25091" y="222779"/>
                </a:lnTo>
                <a:lnTo>
                  <a:pt x="0" y="154732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3069390" y="3004820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2220559" y="2144822"/>
            <a:ext cx="909955" cy="463550"/>
            <a:chOff x="2220559" y="2144822"/>
            <a:chExt cx="909955" cy="463550"/>
          </a:xfrm>
        </p:grpSpPr>
        <p:sp>
          <p:nvSpPr>
            <p:cNvPr id="40" name="object 40"/>
            <p:cNvSpPr/>
            <p:nvPr/>
          </p:nvSpPr>
          <p:spPr>
            <a:xfrm>
              <a:off x="2225321" y="2149585"/>
              <a:ext cx="415290" cy="192405"/>
            </a:xfrm>
            <a:custGeom>
              <a:avLst/>
              <a:gdLst/>
              <a:ahLst/>
              <a:cxnLst/>
              <a:rect l="l" t="t" r="r" b="b"/>
              <a:pathLst>
                <a:path w="415289" h="192405">
                  <a:moveTo>
                    <a:pt x="0" y="0"/>
                  </a:moveTo>
                  <a:lnTo>
                    <a:pt x="414769" y="19208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501103" y="2293646"/>
              <a:ext cx="624840" cy="309880"/>
            </a:xfrm>
            <a:custGeom>
              <a:avLst/>
              <a:gdLst/>
              <a:ahLst/>
              <a:cxnLst/>
              <a:rect l="l" t="t" r="r" b="b"/>
              <a:pathLst>
                <a:path w="624839" h="309880">
                  <a:moveTo>
                    <a:pt x="0" y="154732"/>
                  </a:moveTo>
                  <a:lnTo>
                    <a:pt x="24535" y="94503"/>
                  </a:lnTo>
                  <a:lnTo>
                    <a:pt x="53320" y="68220"/>
                  </a:lnTo>
                  <a:lnTo>
                    <a:pt x="91444" y="45320"/>
                  </a:lnTo>
                  <a:lnTo>
                    <a:pt x="137651" y="26425"/>
                  </a:lnTo>
                  <a:lnTo>
                    <a:pt x="190684" y="12159"/>
                  </a:lnTo>
                  <a:lnTo>
                    <a:pt x="249289" y="3143"/>
                  </a:lnTo>
                  <a:lnTo>
                    <a:pt x="312211" y="0"/>
                  </a:lnTo>
                  <a:lnTo>
                    <a:pt x="375132" y="3143"/>
                  </a:lnTo>
                  <a:lnTo>
                    <a:pt x="433738" y="12159"/>
                  </a:lnTo>
                  <a:lnTo>
                    <a:pt x="486771" y="26425"/>
                  </a:lnTo>
                  <a:lnTo>
                    <a:pt x="532978" y="45320"/>
                  </a:lnTo>
                  <a:lnTo>
                    <a:pt x="571102" y="68220"/>
                  </a:lnTo>
                  <a:lnTo>
                    <a:pt x="599887" y="94503"/>
                  </a:lnTo>
                  <a:lnTo>
                    <a:pt x="624423" y="154732"/>
                  </a:lnTo>
                  <a:lnTo>
                    <a:pt x="618079" y="185916"/>
                  </a:lnTo>
                  <a:lnTo>
                    <a:pt x="571102" y="241244"/>
                  </a:lnTo>
                  <a:lnTo>
                    <a:pt x="532978" y="264144"/>
                  </a:lnTo>
                  <a:lnTo>
                    <a:pt x="486771" y="283039"/>
                  </a:lnTo>
                  <a:lnTo>
                    <a:pt x="433738" y="297305"/>
                  </a:lnTo>
                  <a:lnTo>
                    <a:pt x="375132" y="306321"/>
                  </a:lnTo>
                  <a:lnTo>
                    <a:pt x="312211" y="309465"/>
                  </a:lnTo>
                  <a:lnTo>
                    <a:pt x="249289" y="306321"/>
                  </a:lnTo>
                  <a:lnTo>
                    <a:pt x="190684" y="297305"/>
                  </a:lnTo>
                  <a:lnTo>
                    <a:pt x="137651" y="283039"/>
                  </a:lnTo>
                  <a:lnTo>
                    <a:pt x="91444" y="264144"/>
                  </a:lnTo>
                  <a:lnTo>
                    <a:pt x="53320" y="241244"/>
                  </a:lnTo>
                  <a:lnTo>
                    <a:pt x="24535" y="214961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2562490" y="2143759"/>
            <a:ext cx="501650" cy="811530"/>
          </a:xfrm>
          <a:prstGeom prst="rect">
            <a:avLst/>
          </a:prstGeom>
        </p:spPr>
        <p:txBody>
          <a:bodyPr vert="horz" wrap="square" lIns="0" tIns="15430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215"/>
              </a:spcBef>
            </a:pP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-</a:t>
            </a:r>
            <a:r>
              <a:rPr sz="1800" spc="-20" dirty="0">
                <a:solidFill>
                  <a:srgbClr val="FF0000"/>
                </a:solidFill>
                <a:latin typeface="Times New Roman"/>
                <a:cs typeface="Times New Roman"/>
              </a:rPr>
              <a:t>0,76</a:t>
            </a:r>
            <a:endParaRPr sz="1800">
              <a:latin typeface="Times New Roman"/>
              <a:cs typeface="Times New Roman"/>
            </a:endParaRPr>
          </a:p>
          <a:p>
            <a:pPr marR="41910" algn="r">
              <a:lnSpc>
                <a:spcPct val="100000"/>
              </a:lnSpc>
              <a:spcBef>
                <a:spcPts val="990"/>
              </a:spcBef>
            </a:pP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-</a:t>
            </a:r>
            <a:r>
              <a:rPr sz="1600" spc="-25" dirty="0">
                <a:solidFill>
                  <a:srgbClr val="FF0000"/>
                </a:solidFill>
                <a:latin typeface="Times New Roman"/>
                <a:cs typeface="Times New Roman"/>
              </a:rPr>
              <a:t>0,1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3064432" y="2537603"/>
            <a:ext cx="997585" cy="457200"/>
          </a:xfrm>
          <a:custGeom>
            <a:avLst/>
            <a:gdLst/>
            <a:ahLst/>
            <a:cxnLst/>
            <a:rect l="l" t="t" r="r" b="b"/>
            <a:pathLst>
              <a:path w="997585" h="457200">
                <a:moveTo>
                  <a:pt x="0" y="0"/>
                </a:moveTo>
                <a:lnTo>
                  <a:pt x="997081" y="457185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4714784" y="3260852"/>
            <a:ext cx="1149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803684" y="3376676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642946" y="1621028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3007668" y="3260852"/>
            <a:ext cx="190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w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3172768" y="3376676"/>
            <a:ext cx="2159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2,2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036891" y="2300732"/>
            <a:ext cx="530225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5890" marR="30480" indent="-98425">
              <a:lnSpc>
                <a:spcPct val="1167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1,2 </a:t>
            </a: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2,1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842929" y="1675891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1,1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136216" y="3635755"/>
            <a:ext cx="431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0,2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174239" y="1913635"/>
            <a:ext cx="4254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0" dirty="0">
                <a:solidFill>
                  <a:srgbClr val="FF0000"/>
                </a:solidFill>
                <a:latin typeface="Times New Roman"/>
                <a:cs typeface="Times New Roman"/>
              </a:rPr>
              <a:t>0,65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161614" y="3117596"/>
            <a:ext cx="4254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0" dirty="0">
                <a:solidFill>
                  <a:srgbClr val="FF0000"/>
                </a:solidFill>
                <a:latin typeface="Times New Roman"/>
                <a:cs typeface="Times New Roman"/>
              </a:rPr>
              <a:t>0,84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6257084" y="1703683"/>
            <a:ext cx="702310" cy="725805"/>
          </a:xfrm>
          <a:custGeom>
            <a:avLst/>
            <a:gdLst/>
            <a:ahLst/>
            <a:cxnLst/>
            <a:rect l="l" t="t" r="r" b="b"/>
            <a:pathLst>
              <a:path w="702309" h="725805">
                <a:moveTo>
                  <a:pt x="0" y="362821"/>
                </a:moveTo>
                <a:lnTo>
                  <a:pt x="3203" y="313588"/>
                </a:lnTo>
                <a:lnTo>
                  <a:pt x="12536" y="266368"/>
                </a:lnTo>
                <a:lnTo>
                  <a:pt x="27579" y="221594"/>
                </a:lnTo>
                <a:lnTo>
                  <a:pt x="47915" y="179698"/>
                </a:lnTo>
                <a:lnTo>
                  <a:pt x="73125" y="141111"/>
                </a:lnTo>
                <a:lnTo>
                  <a:pt x="102792" y="106267"/>
                </a:lnTo>
                <a:lnTo>
                  <a:pt x="136496" y="75598"/>
                </a:lnTo>
                <a:lnTo>
                  <a:pt x="173820" y="49535"/>
                </a:lnTo>
                <a:lnTo>
                  <a:pt x="214346" y="28512"/>
                </a:lnTo>
                <a:lnTo>
                  <a:pt x="257656" y="12960"/>
                </a:lnTo>
                <a:lnTo>
                  <a:pt x="303331" y="3312"/>
                </a:lnTo>
                <a:lnTo>
                  <a:pt x="350954" y="0"/>
                </a:lnTo>
                <a:lnTo>
                  <a:pt x="398576" y="3312"/>
                </a:lnTo>
                <a:lnTo>
                  <a:pt x="444251" y="12960"/>
                </a:lnTo>
                <a:lnTo>
                  <a:pt x="487561" y="28512"/>
                </a:lnTo>
                <a:lnTo>
                  <a:pt x="528087" y="49535"/>
                </a:lnTo>
                <a:lnTo>
                  <a:pt x="565411" y="75598"/>
                </a:lnTo>
                <a:lnTo>
                  <a:pt x="599115" y="106267"/>
                </a:lnTo>
                <a:lnTo>
                  <a:pt x="628782" y="141111"/>
                </a:lnTo>
                <a:lnTo>
                  <a:pt x="653992" y="179698"/>
                </a:lnTo>
                <a:lnTo>
                  <a:pt x="674328" y="221594"/>
                </a:lnTo>
                <a:lnTo>
                  <a:pt x="689371" y="266368"/>
                </a:lnTo>
                <a:lnTo>
                  <a:pt x="698704" y="313588"/>
                </a:lnTo>
                <a:lnTo>
                  <a:pt x="701908" y="362821"/>
                </a:lnTo>
                <a:lnTo>
                  <a:pt x="698704" y="412053"/>
                </a:lnTo>
                <a:lnTo>
                  <a:pt x="689371" y="459273"/>
                </a:lnTo>
                <a:lnTo>
                  <a:pt x="674328" y="504047"/>
                </a:lnTo>
                <a:lnTo>
                  <a:pt x="653992" y="545943"/>
                </a:lnTo>
                <a:lnTo>
                  <a:pt x="628782" y="584530"/>
                </a:lnTo>
                <a:lnTo>
                  <a:pt x="599115" y="619374"/>
                </a:lnTo>
                <a:lnTo>
                  <a:pt x="565411" y="650043"/>
                </a:lnTo>
                <a:lnTo>
                  <a:pt x="528087" y="676106"/>
                </a:lnTo>
                <a:lnTo>
                  <a:pt x="487561" y="697129"/>
                </a:lnTo>
                <a:lnTo>
                  <a:pt x="444251" y="712681"/>
                </a:lnTo>
                <a:lnTo>
                  <a:pt x="398576" y="722329"/>
                </a:lnTo>
                <a:lnTo>
                  <a:pt x="350954" y="725642"/>
                </a:lnTo>
                <a:lnTo>
                  <a:pt x="303331" y="722329"/>
                </a:lnTo>
                <a:lnTo>
                  <a:pt x="257656" y="712681"/>
                </a:lnTo>
                <a:lnTo>
                  <a:pt x="214346" y="697129"/>
                </a:lnTo>
                <a:lnTo>
                  <a:pt x="173820" y="676106"/>
                </a:lnTo>
                <a:lnTo>
                  <a:pt x="136496" y="650043"/>
                </a:lnTo>
                <a:lnTo>
                  <a:pt x="102792" y="619374"/>
                </a:lnTo>
                <a:lnTo>
                  <a:pt x="73125" y="584530"/>
                </a:lnTo>
                <a:lnTo>
                  <a:pt x="47915" y="545943"/>
                </a:lnTo>
                <a:lnTo>
                  <a:pt x="27579" y="504047"/>
                </a:lnTo>
                <a:lnTo>
                  <a:pt x="12536" y="459273"/>
                </a:lnTo>
                <a:lnTo>
                  <a:pt x="3203" y="412053"/>
                </a:lnTo>
                <a:lnTo>
                  <a:pt x="0" y="362821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6478586" y="1941067"/>
            <a:ext cx="3111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solidFill>
                  <a:srgbClr val="FF0000"/>
                </a:solidFill>
                <a:latin typeface="Times New Roman"/>
                <a:cs typeface="Times New Roman"/>
              </a:rPr>
              <a:t>1,1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56" name="object 56"/>
          <p:cNvGrpSpPr/>
          <p:nvPr/>
        </p:nvGrpSpPr>
        <p:grpSpPr>
          <a:xfrm>
            <a:off x="4905990" y="2315719"/>
            <a:ext cx="2550795" cy="1300480"/>
            <a:chOff x="4905990" y="2315719"/>
            <a:chExt cx="2550795" cy="1300480"/>
          </a:xfrm>
        </p:grpSpPr>
        <p:sp>
          <p:nvSpPr>
            <p:cNvPr id="57" name="object 57"/>
            <p:cNvSpPr/>
            <p:nvPr/>
          </p:nvSpPr>
          <p:spPr>
            <a:xfrm>
              <a:off x="6257084" y="2885456"/>
              <a:ext cx="702310" cy="725805"/>
            </a:xfrm>
            <a:custGeom>
              <a:avLst/>
              <a:gdLst/>
              <a:ahLst/>
              <a:cxnLst/>
              <a:rect l="l" t="t" r="r" b="b"/>
              <a:pathLst>
                <a:path w="702309" h="725804">
                  <a:moveTo>
                    <a:pt x="0" y="362821"/>
                  </a:moveTo>
                  <a:lnTo>
                    <a:pt x="3203" y="313588"/>
                  </a:lnTo>
                  <a:lnTo>
                    <a:pt x="12536" y="266368"/>
                  </a:lnTo>
                  <a:lnTo>
                    <a:pt x="27579" y="221594"/>
                  </a:lnTo>
                  <a:lnTo>
                    <a:pt x="47915" y="179698"/>
                  </a:lnTo>
                  <a:lnTo>
                    <a:pt x="73125" y="141111"/>
                  </a:lnTo>
                  <a:lnTo>
                    <a:pt x="102792" y="106267"/>
                  </a:lnTo>
                  <a:lnTo>
                    <a:pt x="136496" y="75598"/>
                  </a:lnTo>
                  <a:lnTo>
                    <a:pt x="173820" y="49535"/>
                  </a:lnTo>
                  <a:lnTo>
                    <a:pt x="214346" y="28512"/>
                  </a:lnTo>
                  <a:lnTo>
                    <a:pt x="257656" y="12960"/>
                  </a:lnTo>
                  <a:lnTo>
                    <a:pt x="303331" y="3312"/>
                  </a:lnTo>
                  <a:lnTo>
                    <a:pt x="350954" y="0"/>
                  </a:lnTo>
                  <a:lnTo>
                    <a:pt x="398576" y="3312"/>
                  </a:lnTo>
                  <a:lnTo>
                    <a:pt x="444251" y="12960"/>
                  </a:lnTo>
                  <a:lnTo>
                    <a:pt x="487561" y="28512"/>
                  </a:lnTo>
                  <a:lnTo>
                    <a:pt x="528087" y="49535"/>
                  </a:lnTo>
                  <a:lnTo>
                    <a:pt x="565411" y="75598"/>
                  </a:lnTo>
                  <a:lnTo>
                    <a:pt x="599115" y="106267"/>
                  </a:lnTo>
                  <a:lnTo>
                    <a:pt x="628782" y="141111"/>
                  </a:lnTo>
                  <a:lnTo>
                    <a:pt x="653992" y="179698"/>
                  </a:lnTo>
                  <a:lnTo>
                    <a:pt x="674328" y="221594"/>
                  </a:lnTo>
                  <a:lnTo>
                    <a:pt x="689371" y="266368"/>
                  </a:lnTo>
                  <a:lnTo>
                    <a:pt x="698704" y="313588"/>
                  </a:lnTo>
                  <a:lnTo>
                    <a:pt x="701908" y="362821"/>
                  </a:lnTo>
                  <a:lnTo>
                    <a:pt x="698704" y="412053"/>
                  </a:lnTo>
                  <a:lnTo>
                    <a:pt x="689371" y="459273"/>
                  </a:lnTo>
                  <a:lnTo>
                    <a:pt x="674328" y="504047"/>
                  </a:lnTo>
                  <a:lnTo>
                    <a:pt x="653992" y="545943"/>
                  </a:lnTo>
                  <a:lnTo>
                    <a:pt x="628782" y="584530"/>
                  </a:lnTo>
                  <a:lnTo>
                    <a:pt x="599115" y="619374"/>
                  </a:lnTo>
                  <a:lnTo>
                    <a:pt x="565411" y="650043"/>
                  </a:lnTo>
                  <a:lnTo>
                    <a:pt x="528087" y="676106"/>
                  </a:lnTo>
                  <a:lnTo>
                    <a:pt x="487561" y="697129"/>
                  </a:lnTo>
                  <a:lnTo>
                    <a:pt x="444251" y="712681"/>
                  </a:lnTo>
                  <a:lnTo>
                    <a:pt x="398576" y="722329"/>
                  </a:lnTo>
                  <a:lnTo>
                    <a:pt x="350954" y="725642"/>
                  </a:lnTo>
                  <a:lnTo>
                    <a:pt x="303331" y="722329"/>
                  </a:lnTo>
                  <a:lnTo>
                    <a:pt x="257656" y="712681"/>
                  </a:lnTo>
                  <a:lnTo>
                    <a:pt x="214346" y="697129"/>
                  </a:lnTo>
                  <a:lnTo>
                    <a:pt x="173820" y="676106"/>
                  </a:lnTo>
                  <a:lnTo>
                    <a:pt x="136496" y="650043"/>
                  </a:lnTo>
                  <a:lnTo>
                    <a:pt x="102792" y="619374"/>
                  </a:lnTo>
                  <a:lnTo>
                    <a:pt x="73125" y="584530"/>
                  </a:lnTo>
                  <a:lnTo>
                    <a:pt x="47915" y="545943"/>
                  </a:lnTo>
                  <a:lnTo>
                    <a:pt x="27579" y="504047"/>
                  </a:lnTo>
                  <a:lnTo>
                    <a:pt x="12536" y="459273"/>
                  </a:lnTo>
                  <a:lnTo>
                    <a:pt x="3203" y="412053"/>
                  </a:lnTo>
                  <a:lnTo>
                    <a:pt x="0" y="362821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6969189" y="3235763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4" h="5714">
                  <a:moveTo>
                    <a:pt x="0" y="5336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910753" y="2320481"/>
              <a:ext cx="670560" cy="302895"/>
            </a:xfrm>
            <a:custGeom>
              <a:avLst/>
              <a:gdLst/>
              <a:ahLst/>
              <a:cxnLst/>
              <a:rect l="l" t="t" r="r" b="b"/>
              <a:pathLst>
                <a:path w="670560" h="302894">
                  <a:moveTo>
                    <a:pt x="0" y="151390"/>
                  </a:moveTo>
                  <a:lnTo>
                    <a:pt x="20967" y="98565"/>
                  </a:lnTo>
                  <a:lnTo>
                    <a:pt x="78821" y="53851"/>
                  </a:lnTo>
                  <a:lnTo>
                    <a:pt x="119214" y="35605"/>
                  </a:lnTo>
                  <a:lnTo>
                    <a:pt x="165990" y="20669"/>
                  </a:lnTo>
                  <a:lnTo>
                    <a:pt x="218201" y="9471"/>
                  </a:lnTo>
                  <a:lnTo>
                    <a:pt x="274901" y="2439"/>
                  </a:lnTo>
                  <a:lnTo>
                    <a:pt x="335144" y="0"/>
                  </a:lnTo>
                  <a:lnTo>
                    <a:pt x="395386" y="2439"/>
                  </a:lnTo>
                  <a:lnTo>
                    <a:pt x="452086" y="9471"/>
                  </a:lnTo>
                  <a:lnTo>
                    <a:pt x="504297" y="20669"/>
                  </a:lnTo>
                  <a:lnTo>
                    <a:pt x="551073" y="35605"/>
                  </a:lnTo>
                  <a:lnTo>
                    <a:pt x="591466" y="53851"/>
                  </a:lnTo>
                  <a:lnTo>
                    <a:pt x="624531" y="74980"/>
                  </a:lnTo>
                  <a:lnTo>
                    <a:pt x="664888" y="124177"/>
                  </a:lnTo>
                  <a:lnTo>
                    <a:pt x="670288" y="151390"/>
                  </a:lnTo>
                  <a:lnTo>
                    <a:pt x="664888" y="178602"/>
                  </a:lnTo>
                  <a:lnTo>
                    <a:pt x="624531" y="227799"/>
                  </a:lnTo>
                  <a:lnTo>
                    <a:pt x="591466" y="248928"/>
                  </a:lnTo>
                  <a:lnTo>
                    <a:pt x="551073" y="267174"/>
                  </a:lnTo>
                  <a:lnTo>
                    <a:pt x="504297" y="282110"/>
                  </a:lnTo>
                  <a:lnTo>
                    <a:pt x="452086" y="293308"/>
                  </a:lnTo>
                  <a:lnTo>
                    <a:pt x="395386" y="300340"/>
                  </a:lnTo>
                  <a:lnTo>
                    <a:pt x="335144" y="302780"/>
                  </a:lnTo>
                  <a:lnTo>
                    <a:pt x="274901" y="300340"/>
                  </a:lnTo>
                  <a:lnTo>
                    <a:pt x="218201" y="293308"/>
                  </a:lnTo>
                  <a:lnTo>
                    <a:pt x="165990" y="282110"/>
                  </a:lnTo>
                  <a:lnTo>
                    <a:pt x="119214" y="267174"/>
                  </a:lnTo>
                  <a:lnTo>
                    <a:pt x="78821" y="248928"/>
                  </a:lnTo>
                  <a:lnTo>
                    <a:pt x="45756" y="227799"/>
                  </a:lnTo>
                  <a:lnTo>
                    <a:pt x="5399" y="178602"/>
                  </a:lnTo>
                  <a:lnTo>
                    <a:pt x="0" y="15139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" name="object 60"/>
          <p:cNvSpPr txBox="1"/>
          <p:nvPr/>
        </p:nvSpPr>
        <p:spPr>
          <a:xfrm>
            <a:off x="7180493" y="2855467"/>
            <a:ext cx="1149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7269393" y="2971291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519020" y="2309876"/>
            <a:ext cx="10604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baseline="-4629" dirty="0">
                <a:latin typeface="Times New Roman"/>
                <a:cs typeface="Times New Roman"/>
              </a:rPr>
              <a:t>w</a:t>
            </a:r>
            <a:r>
              <a:rPr sz="1800" baseline="-20833" dirty="0">
                <a:latin typeface="Times New Roman"/>
                <a:cs typeface="Times New Roman"/>
              </a:rPr>
              <a:t>1,4</a:t>
            </a:r>
            <a:r>
              <a:rPr sz="1800" spc="-7" baseline="-20833" dirty="0"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-</a:t>
            </a:r>
            <a:r>
              <a:rPr sz="1800" spc="-10" dirty="0">
                <a:solidFill>
                  <a:srgbClr val="FF0000"/>
                </a:solidFill>
                <a:latin typeface="Times New Roman"/>
                <a:cs typeface="Times New Roman"/>
              </a:rPr>
              <a:t>0,144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63" name="object 63"/>
          <p:cNvGrpSpPr/>
          <p:nvPr/>
        </p:nvGrpSpPr>
        <p:grpSpPr>
          <a:xfrm>
            <a:off x="4621852" y="2089086"/>
            <a:ext cx="1640205" cy="1350010"/>
            <a:chOff x="4621852" y="2089086"/>
            <a:chExt cx="1640205" cy="1350010"/>
          </a:xfrm>
        </p:grpSpPr>
        <p:sp>
          <p:nvSpPr>
            <p:cNvPr id="64" name="object 64"/>
            <p:cNvSpPr/>
            <p:nvPr/>
          </p:nvSpPr>
          <p:spPr>
            <a:xfrm>
              <a:off x="4653957" y="2093848"/>
              <a:ext cx="445770" cy="309880"/>
            </a:xfrm>
            <a:custGeom>
              <a:avLst/>
              <a:gdLst/>
              <a:ahLst/>
              <a:cxnLst/>
              <a:rect l="l" t="t" r="r" b="b"/>
              <a:pathLst>
                <a:path w="445770" h="309880">
                  <a:moveTo>
                    <a:pt x="0" y="0"/>
                  </a:moveTo>
                  <a:lnTo>
                    <a:pt x="445186" y="309466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355865" y="2593277"/>
              <a:ext cx="901700" cy="521334"/>
            </a:xfrm>
            <a:custGeom>
              <a:avLst/>
              <a:gdLst/>
              <a:ahLst/>
              <a:cxnLst/>
              <a:rect l="l" t="t" r="r" b="b"/>
              <a:pathLst>
                <a:path w="901700" h="521335">
                  <a:moveTo>
                    <a:pt x="0" y="0"/>
                  </a:moveTo>
                  <a:lnTo>
                    <a:pt x="901220" y="52082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626615" y="3254795"/>
              <a:ext cx="756920" cy="24765"/>
            </a:xfrm>
            <a:custGeom>
              <a:avLst/>
              <a:gdLst/>
              <a:ahLst/>
              <a:cxnLst/>
              <a:rect l="l" t="t" r="r" b="b"/>
              <a:pathLst>
                <a:path w="756920" h="24764">
                  <a:moveTo>
                    <a:pt x="0" y="0"/>
                  </a:moveTo>
                  <a:lnTo>
                    <a:pt x="756878" y="24339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982549" y="3278052"/>
              <a:ext cx="274955" cy="9525"/>
            </a:xfrm>
            <a:custGeom>
              <a:avLst/>
              <a:gdLst/>
              <a:ahLst/>
              <a:cxnLst/>
              <a:rect l="l" t="t" r="r" b="b"/>
              <a:pathLst>
                <a:path w="274954" h="9525">
                  <a:moveTo>
                    <a:pt x="0" y="0"/>
                  </a:moveTo>
                  <a:lnTo>
                    <a:pt x="274535" y="923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405870" y="3124575"/>
              <a:ext cx="554355" cy="309880"/>
            </a:xfrm>
            <a:custGeom>
              <a:avLst/>
              <a:gdLst/>
              <a:ahLst/>
              <a:cxnLst/>
              <a:rect l="l" t="t" r="r" b="b"/>
              <a:pathLst>
                <a:path w="554354" h="309879">
                  <a:moveTo>
                    <a:pt x="0" y="154732"/>
                  </a:moveTo>
                  <a:lnTo>
                    <a:pt x="28169" y="86685"/>
                  </a:lnTo>
                  <a:lnTo>
                    <a:pt x="60886" y="57955"/>
                  </a:lnTo>
                  <a:lnTo>
                    <a:pt x="103807" y="33992"/>
                  </a:lnTo>
                  <a:lnTo>
                    <a:pt x="155266" y="15727"/>
                  </a:lnTo>
                  <a:lnTo>
                    <a:pt x="213602" y="4086"/>
                  </a:lnTo>
                  <a:lnTo>
                    <a:pt x="277151" y="0"/>
                  </a:lnTo>
                  <a:lnTo>
                    <a:pt x="340699" y="4086"/>
                  </a:lnTo>
                  <a:lnTo>
                    <a:pt x="399035" y="15727"/>
                  </a:lnTo>
                  <a:lnTo>
                    <a:pt x="450494" y="33992"/>
                  </a:lnTo>
                  <a:lnTo>
                    <a:pt x="493415" y="57955"/>
                  </a:lnTo>
                  <a:lnTo>
                    <a:pt x="526132" y="86685"/>
                  </a:lnTo>
                  <a:lnTo>
                    <a:pt x="546982" y="119253"/>
                  </a:lnTo>
                  <a:lnTo>
                    <a:pt x="554302" y="154732"/>
                  </a:lnTo>
                  <a:lnTo>
                    <a:pt x="546982" y="190211"/>
                  </a:lnTo>
                  <a:lnTo>
                    <a:pt x="526132" y="222779"/>
                  </a:lnTo>
                  <a:lnTo>
                    <a:pt x="493415" y="251509"/>
                  </a:lnTo>
                  <a:lnTo>
                    <a:pt x="450494" y="275472"/>
                  </a:lnTo>
                  <a:lnTo>
                    <a:pt x="399035" y="293737"/>
                  </a:lnTo>
                  <a:lnTo>
                    <a:pt x="340699" y="305378"/>
                  </a:lnTo>
                  <a:lnTo>
                    <a:pt x="277151" y="309465"/>
                  </a:lnTo>
                  <a:lnTo>
                    <a:pt x="213602" y="305378"/>
                  </a:lnTo>
                  <a:lnTo>
                    <a:pt x="155266" y="293737"/>
                  </a:lnTo>
                  <a:lnTo>
                    <a:pt x="103807" y="275472"/>
                  </a:lnTo>
                  <a:lnTo>
                    <a:pt x="60886" y="251509"/>
                  </a:lnTo>
                  <a:lnTo>
                    <a:pt x="28169" y="222779"/>
                  </a:lnTo>
                  <a:lnTo>
                    <a:pt x="7319" y="190211"/>
                  </a:lnTo>
                  <a:lnTo>
                    <a:pt x="0" y="154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9" name="object 69"/>
          <p:cNvSpPr txBox="1"/>
          <p:nvPr/>
        </p:nvSpPr>
        <p:spPr>
          <a:xfrm>
            <a:off x="4831497" y="2800603"/>
            <a:ext cx="93281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0,38</a:t>
            </a:r>
            <a:r>
              <a:rPr sz="1800" spc="34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700" spc="-30" baseline="16975" dirty="0">
                <a:latin typeface="Times New Roman"/>
                <a:cs typeface="Times New Roman"/>
              </a:rPr>
              <a:t>w</a:t>
            </a:r>
            <a:r>
              <a:rPr sz="1800" spc="-30" baseline="9259" dirty="0">
                <a:latin typeface="Times New Roman"/>
                <a:cs typeface="Times New Roman"/>
              </a:rPr>
              <a:t>2,3</a:t>
            </a:r>
            <a:endParaRPr sz="1800" baseline="9259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5382190" y="3099194"/>
            <a:ext cx="601980" cy="610870"/>
          </a:xfrm>
          <a:prstGeom prst="rect">
            <a:avLst/>
          </a:prstGeom>
        </p:spPr>
        <p:txBody>
          <a:bodyPr vert="horz" wrap="square" lIns="0" tIns="4381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345"/>
              </a:spcBef>
            </a:pP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-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0,428</a:t>
            </a:r>
            <a:endParaRPr sz="1600">
              <a:latin typeface="Times New Roman"/>
              <a:cs typeface="Times New Roman"/>
            </a:endParaRPr>
          </a:p>
          <a:p>
            <a:pPr marL="41910">
              <a:lnSpc>
                <a:spcPct val="100000"/>
              </a:lnSpc>
              <a:spcBef>
                <a:spcPts val="28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2,4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371239" y="3102355"/>
            <a:ext cx="552450" cy="7816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-</a:t>
            </a:r>
            <a:r>
              <a:rPr sz="1800" spc="-20" dirty="0">
                <a:solidFill>
                  <a:srgbClr val="FF0000"/>
                </a:solidFill>
                <a:latin typeface="Times New Roman"/>
                <a:cs typeface="Times New Roman"/>
              </a:rPr>
              <a:t>0,78</a:t>
            </a:r>
            <a:endParaRPr sz="1800">
              <a:latin typeface="Times New Roman"/>
              <a:cs typeface="Times New Roman"/>
            </a:endParaRPr>
          </a:p>
          <a:p>
            <a:pPr marL="55880">
              <a:lnSpc>
                <a:spcPct val="100000"/>
              </a:lnSpc>
              <a:spcBef>
                <a:spcPts val="1630"/>
              </a:spcBef>
            </a:pPr>
            <a:r>
              <a:rPr sz="2700" spc="-30" baseline="9259" dirty="0">
                <a:latin typeface="Times New Roman"/>
                <a:cs typeface="Times New Roman"/>
              </a:rPr>
              <a:t>w</a:t>
            </a:r>
            <a:r>
              <a:rPr sz="1200" spc="-20" dirty="0">
                <a:latin typeface="Times New Roman"/>
                <a:cs typeface="Times New Roman"/>
              </a:rPr>
              <a:t>0,4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7647958" y="1874011"/>
            <a:ext cx="254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y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7700280" y="3056635"/>
            <a:ext cx="127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7801880" y="3169411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266428" y="4247388"/>
            <a:ext cx="217297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Ahora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salida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sería: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241028" y="4552188"/>
            <a:ext cx="294322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0365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80365" algn="l"/>
                <a:tab pos="381000" algn="l"/>
              </a:tabLst>
            </a:pPr>
            <a:r>
              <a:rPr sz="2000" dirty="0">
                <a:latin typeface="Times New Roman"/>
                <a:cs typeface="Times New Roman"/>
              </a:rPr>
              <a:t>s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0,45*1 -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0,1*0 + </a:t>
            </a:r>
            <a:r>
              <a:rPr sz="2000" spc="-20" dirty="0">
                <a:latin typeface="Times New Roman"/>
                <a:cs typeface="Times New Roman"/>
              </a:rPr>
              <a:t>0,65</a:t>
            </a:r>
            <a:endParaRPr sz="2000">
              <a:latin typeface="Times New Roman"/>
              <a:cs typeface="Times New Roman"/>
            </a:endParaRPr>
          </a:p>
          <a:p>
            <a:pPr marL="380365" indent="-342265">
              <a:lnSpc>
                <a:spcPct val="100000"/>
              </a:lnSpc>
              <a:buFont typeface="Arial"/>
              <a:buChar char="•"/>
              <a:tabLst>
                <a:tab pos="380365" algn="l"/>
                <a:tab pos="381000" algn="l"/>
              </a:tabLst>
            </a:pPr>
            <a:r>
              <a:rPr sz="2000" dirty="0">
                <a:latin typeface="Times New Roman"/>
                <a:cs typeface="Times New Roman"/>
              </a:rPr>
              <a:t>s</a:t>
            </a:r>
            <a:r>
              <a:rPr sz="1950" baseline="-17094" dirty="0">
                <a:latin typeface="Times New Roman"/>
                <a:cs typeface="Times New Roman"/>
              </a:rPr>
              <a:t>2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10" dirty="0">
                <a:latin typeface="Times New Roman"/>
                <a:cs typeface="Times New Roman"/>
              </a:rPr>
              <a:t> -</a:t>
            </a:r>
            <a:r>
              <a:rPr sz="2000" dirty="0">
                <a:latin typeface="Times New Roman"/>
                <a:cs typeface="Times New Roman"/>
              </a:rPr>
              <a:t>0,76*1 + 1*0 + </a:t>
            </a:r>
            <a:r>
              <a:rPr sz="2000" spc="-20" dirty="0">
                <a:latin typeface="Times New Roman"/>
                <a:cs typeface="Times New Roman"/>
              </a:rPr>
              <a:t>0,84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5155928" y="4552188"/>
            <a:ext cx="113030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08965" indent="-596265">
              <a:lnSpc>
                <a:spcPct val="100000"/>
              </a:lnSpc>
              <a:spcBef>
                <a:spcPts val="100"/>
              </a:spcBef>
              <a:buFont typeface="Segoe UI Symbol"/>
              <a:buChar char="➔"/>
              <a:tabLst>
                <a:tab pos="608965" algn="l"/>
                <a:tab pos="609600" algn="l"/>
              </a:tabLst>
            </a:pPr>
            <a:r>
              <a:rPr sz="2000" spc="-25" dirty="0">
                <a:latin typeface="Times New Roman"/>
                <a:cs typeface="Times New Roman"/>
              </a:rPr>
              <a:t>1,1</a:t>
            </a:r>
            <a:endParaRPr sz="2000">
              <a:latin typeface="Times New Roman"/>
              <a:cs typeface="Times New Roman"/>
            </a:endParaRPr>
          </a:p>
          <a:p>
            <a:pPr marL="672465" indent="-659765">
              <a:lnSpc>
                <a:spcPct val="100000"/>
              </a:lnSpc>
              <a:buFont typeface="Segoe UI Symbol"/>
              <a:buChar char="➔"/>
              <a:tabLst>
                <a:tab pos="672465" algn="l"/>
                <a:tab pos="673100" algn="l"/>
              </a:tabLst>
            </a:pPr>
            <a:r>
              <a:rPr sz="2000" spc="-20" dirty="0">
                <a:latin typeface="Times New Roman"/>
                <a:cs typeface="Times New Roman"/>
              </a:rPr>
              <a:t>0,08</a:t>
            </a:r>
            <a:endParaRPr sz="2000">
              <a:latin typeface="Times New Roman"/>
              <a:cs typeface="Times New Roman"/>
            </a:endParaRPr>
          </a:p>
        </p:txBody>
      </p:sp>
      <p:graphicFrame>
        <p:nvGraphicFramePr>
          <p:cNvPr id="78" name="object 78"/>
          <p:cNvGraphicFramePr>
            <a:graphicFrameLocks noGrp="1"/>
          </p:cNvGraphicFramePr>
          <p:nvPr/>
        </p:nvGraphicFramePr>
        <p:xfrm>
          <a:off x="247378" y="5198548"/>
          <a:ext cx="8288655" cy="6210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8221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68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071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7251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2801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0515">
                <a:tc>
                  <a:txBody>
                    <a:bodyPr/>
                    <a:lstStyle/>
                    <a:p>
                      <a:pPr marL="374015" indent="-342265">
                        <a:lnSpc>
                          <a:spcPts val="2210"/>
                        </a:lnSpc>
                        <a:buFont typeface="Arial"/>
                        <a:buChar char="•"/>
                        <a:tabLst>
                          <a:tab pos="374015" algn="l"/>
                          <a:tab pos="374650" algn="l"/>
                        </a:tabLst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950" baseline="-17094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950" spc="37" baseline="-1709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=</a:t>
                      </a:r>
                      <a:r>
                        <a:rPr sz="2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950" baseline="-17094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0,74*1,1 +</a:t>
                      </a:r>
                      <a:r>
                        <a:rPr sz="2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0,38*0,08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spc="-20" dirty="0">
                          <a:latin typeface="Times New Roman"/>
                          <a:cs typeface="Times New Roman"/>
                        </a:rPr>
                        <a:t>+1,1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ts val="2210"/>
                        </a:lnSpc>
                      </a:pPr>
                      <a:r>
                        <a:rPr sz="2000" dirty="0">
                          <a:latin typeface="Segoe UI Symbol"/>
                          <a:cs typeface="Segoe UI Symbol"/>
                        </a:rPr>
                        <a:t>➔</a:t>
                      </a:r>
                      <a:endParaRPr sz="2000">
                        <a:latin typeface="Segoe UI Symbol"/>
                        <a:cs typeface="Segoe UI Symbo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ts val="2210"/>
                        </a:lnSpc>
                      </a:pP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1,944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03505" algn="ctr">
                        <a:lnSpc>
                          <a:spcPts val="2210"/>
                        </a:lnSpc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1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107950" algn="r">
                        <a:lnSpc>
                          <a:spcPts val="2210"/>
                        </a:lnSpc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2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515">
                <a:tc>
                  <a:txBody>
                    <a:bodyPr/>
                    <a:lstStyle/>
                    <a:p>
                      <a:pPr marL="374015" indent="-342265">
                        <a:lnSpc>
                          <a:spcPts val="2160"/>
                        </a:lnSpc>
                        <a:buFont typeface="Arial"/>
                        <a:buChar char="•"/>
                        <a:tabLst>
                          <a:tab pos="374015" algn="l"/>
                          <a:tab pos="374650" algn="l"/>
                        </a:tabLst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950" baseline="-17094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1950" spc="22" baseline="-1709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= y</a:t>
                      </a:r>
                      <a:r>
                        <a:rPr sz="1950" baseline="-17094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 -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0,428*0,08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+</a:t>
                      </a:r>
                      <a:r>
                        <a:rPr sz="2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(-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0,144)*1,1</a:t>
                      </a:r>
                      <a:r>
                        <a:rPr sz="20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2000" dirty="0">
                          <a:latin typeface="Times New Roman"/>
                          <a:cs typeface="Times New Roman"/>
                        </a:rPr>
                        <a:t>+ </a:t>
                      </a: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2000" spc="-20" dirty="0">
                          <a:latin typeface="Times New Roman"/>
                          <a:cs typeface="Times New Roman"/>
                        </a:rPr>
                        <a:t>0,78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6685">
                        <a:lnSpc>
                          <a:spcPts val="2160"/>
                        </a:lnSpc>
                      </a:pPr>
                      <a:r>
                        <a:rPr sz="2000" dirty="0">
                          <a:latin typeface="Segoe UI Symbol"/>
                          <a:cs typeface="Segoe UI Symbol"/>
                        </a:rPr>
                        <a:t>➔</a:t>
                      </a:r>
                      <a:endParaRPr sz="2000">
                        <a:latin typeface="Segoe UI Symbol"/>
                        <a:cs typeface="Segoe UI Symbo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ts val="2160"/>
                        </a:lnSpc>
                      </a:pP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-0,9726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92075" algn="ctr">
                        <a:lnSpc>
                          <a:spcPts val="2160"/>
                        </a:lnSpc>
                      </a:pP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2000" spc="-25" dirty="0">
                          <a:latin typeface="Times New Roman"/>
                          <a:cs typeface="Times New Roman"/>
                        </a:rPr>
                        <a:t>0,4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2160"/>
                        </a:lnSpc>
                      </a:pPr>
                      <a:r>
                        <a:rPr sz="20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20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9" name="object 79"/>
          <p:cNvSpPr txBox="1"/>
          <p:nvPr/>
        </p:nvSpPr>
        <p:spPr>
          <a:xfrm>
            <a:off x="7037733" y="4799076"/>
            <a:ext cx="54673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-10" dirty="0">
                <a:latin typeface="Times New Roman"/>
                <a:cs typeface="Times New Roman"/>
              </a:rPr>
              <a:t>antes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7952133" y="4799076"/>
            <a:ext cx="84328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-10" dirty="0">
                <a:latin typeface="Times New Roman"/>
                <a:cs typeface="Times New Roman"/>
              </a:rPr>
              <a:t>deseado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81" name="object 8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82" name="object 82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50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509520">
              <a:lnSpc>
                <a:spcPct val="100000"/>
              </a:lnSpc>
              <a:spcBef>
                <a:spcPts val="100"/>
              </a:spcBef>
            </a:pPr>
            <a:r>
              <a:rPr dirty="0"/>
              <a:t>Siguiente</a:t>
            </a:r>
            <a:r>
              <a:rPr spc="-45" dirty="0"/>
              <a:t> </a:t>
            </a:r>
            <a:r>
              <a:rPr spc="-10" dirty="0"/>
              <a:t>sessión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518128" y="1587500"/>
            <a:ext cx="7555230" cy="294767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>
              <a:lnSpc>
                <a:spcPct val="100800"/>
              </a:lnSpc>
              <a:spcBef>
                <a:spcPts val="75"/>
              </a:spcBef>
            </a:pPr>
            <a:r>
              <a:rPr sz="2400" spc="-35" dirty="0">
                <a:latin typeface="Times New Roman"/>
                <a:cs typeface="Times New Roman"/>
              </a:rPr>
              <a:t>Vamos </a:t>
            </a:r>
            <a:r>
              <a:rPr sz="2400" dirty="0">
                <a:latin typeface="Times New Roman"/>
                <a:cs typeface="Times New Roman"/>
              </a:rPr>
              <a:t>a</a:t>
            </a:r>
            <a:r>
              <a:rPr sz="2400" spc="-3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analizar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diferentes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aspectos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</a:t>
            </a:r>
            <a:r>
              <a:rPr sz="2400" spc="-3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la</a:t>
            </a:r>
            <a:r>
              <a:rPr sz="2400" spc="-3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aplicación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redes neuronales</a:t>
            </a:r>
            <a:endParaRPr sz="2400">
              <a:latin typeface="Times New Roman"/>
              <a:cs typeface="Times New Roman"/>
            </a:endParaRPr>
          </a:p>
          <a:p>
            <a:pPr marL="753745" indent="-284480">
              <a:lnSpc>
                <a:spcPct val="100000"/>
              </a:lnSpc>
              <a:spcBef>
                <a:spcPts val="425"/>
              </a:spcBef>
              <a:buChar char="•"/>
              <a:tabLst>
                <a:tab pos="753745" algn="l"/>
                <a:tab pos="75438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lotes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(batch);</a:t>
            </a:r>
            <a:endParaRPr sz="2000">
              <a:latin typeface="Times New Roman"/>
              <a:cs typeface="Times New Roman"/>
            </a:endParaRPr>
          </a:p>
          <a:p>
            <a:pPr marL="753745" indent="-284480">
              <a:lnSpc>
                <a:spcPct val="100000"/>
              </a:lnSpc>
              <a:spcBef>
                <a:spcPts val="480"/>
              </a:spcBef>
              <a:buChar char="•"/>
              <a:tabLst>
                <a:tab pos="753745" algn="l"/>
                <a:tab pos="754380" algn="l"/>
              </a:tabLst>
            </a:pPr>
            <a:r>
              <a:rPr sz="2000" dirty="0">
                <a:latin typeface="Times New Roman"/>
                <a:cs typeface="Times New Roman"/>
              </a:rPr>
              <a:t>Funciones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activación;</a:t>
            </a:r>
            <a:endParaRPr sz="2000">
              <a:latin typeface="Times New Roman"/>
              <a:cs typeface="Times New Roman"/>
            </a:endParaRPr>
          </a:p>
          <a:p>
            <a:pPr marL="753745" indent="-284480">
              <a:lnSpc>
                <a:spcPct val="100000"/>
              </a:lnSpc>
              <a:spcBef>
                <a:spcPts val="505"/>
              </a:spcBef>
              <a:buChar char="•"/>
              <a:tabLst>
                <a:tab pos="753745" algn="l"/>
                <a:tab pos="754380" algn="l"/>
              </a:tabLst>
            </a:pPr>
            <a:r>
              <a:rPr sz="2000" dirty="0">
                <a:latin typeface="Times New Roman"/>
                <a:cs typeface="Times New Roman"/>
              </a:rPr>
              <a:t>Arquitecturas</a:t>
            </a:r>
            <a:r>
              <a:rPr sz="2000" spc="-5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básicas;</a:t>
            </a:r>
            <a:endParaRPr sz="2000">
              <a:latin typeface="Times New Roman"/>
              <a:cs typeface="Times New Roman"/>
            </a:endParaRPr>
          </a:p>
          <a:p>
            <a:pPr marL="753745" indent="-284480">
              <a:lnSpc>
                <a:spcPct val="100000"/>
              </a:lnSpc>
              <a:spcBef>
                <a:spcPts val="500"/>
              </a:spcBef>
              <a:buChar char="•"/>
              <a:tabLst>
                <a:tab pos="753745" algn="l"/>
                <a:tab pos="754380" algn="l"/>
              </a:tabLst>
            </a:pPr>
            <a:r>
              <a:rPr sz="2000" spc="-10" dirty="0">
                <a:latin typeface="Times New Roman"/>
                <a:cs typeface="Times New Roman"/>
              </a:rPr>
              <a:t>Regresión/clasificación;</a:t>
            </a:r>
            <a:endParaRPr sz="2000">
              <a:latin typeface="Times New Roman"/>
              <a:cs typeface="Times New Roman"/>
            </a:endParaRPr>
          </a:p>
          <a:p>
            <a:pPr marL="753745" indent="-284480">
              <a:lnSpc>
                <a:spcPct val="100000"/>
              </a:lnSpc>
              <a:spcBef>
                <a:spcPts val="505"/>
              </a:spcBef>
              <a:buChar char="•"/>
              <a:tabLst>
                <a:tab pos="753745" algn="l"/>
                <a:tab pos="754380" algn="l"/>
              </a:tabLst>
            </a:pPr>
            <a:r>
              <a:rPr sz="2000" dirty="0">
                <a:latin typeface="Times New Roman"/>
                <a:cs typeface="Times New Roman"/>
              </a:rPr>
              <a:t>Preparación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atributos;</a:t>
            </a:r>
            <a:endParaRPr sz="2000">
              <a:latin typeface="Times New Roman"/>
              <a:cs typeface="Times New Roman"/>
            </a:endParaRPr>
          </a:p>
          <a:p>
            <a:pPr marL="753745" indent="-284480">
              <a:lnSpc>
                <a:spcPct val="100000"/>
              </a:lnSpc>
              <a:spcBef>
                <a:spcPts val="409"/>
              </a:spcBef>
              <a:buChar char="•"/>
              <a:tabLst>
                <a:tab pos="753745" algn="l"/>
                <a:tab pos="754380" algn="l"/>
              </a:tabLst>
            </a:pPr>
            <a:r>
              <a:rPr sz="2000" spc="-10" dirty="0">
                <a:latin typeface="Times New Roman"/>
                <a:cs typeface="Times New Roman"/>
              </a:rPr>
              <a:t>Overfitting…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51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1753866" y="2890011"/>
            <a:ext cx="5777865" cy="22428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Aprendizaje</a:t>
            </a:r>
            <a:r>
              <a:rPr sz="2800" b="1" spc="-5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spc="-50" dirty="0">
                <a:solidFill>
                  <a:srgbClr val="333399"/>
                </a:solidFill>
                <a:latin typeface="Arial"/>
                <a:cs typeface="Arial"/>
              </a:rPr>
              <a:t>:</a:t>
            </a:r>
            <a:endParaRPr sz="2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4125" b="1" baseline="1010" dirty="0">
                <a:solidFill>
                  <a:srgbClr val="333399"/>
                </a:solidFill>
                <a:latin typeface="MS PGothic"/>
                <a:cs typeface="MS PGothic"/>
              </a:rPr>
              <a:t>“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Aplicar</a:t>
            </a:r>
            <a:r>
              <a:rPr sz="2800" b="1" spc="5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Redes</a:t>
            </a:r>
            <a:r>
              <a:rPr sz="2800" b="1" spc="15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spc="-10" dirty="0">
                <a:solidFill>
                  <a:srgbClr val="333399"/>
                </a:solidFill>
                <a:latin typeface="Arial"/>
                <a:cs typeface="Arial"/>
              </a:rPr>
              <a:t>Neuronales</a:t>
            </a:r>
            <a:r>
              <a:rPr sz="4125" b="1" spc="-15" baseline="1010" dirty="0">
                <a:solidFill>
                  <a:srgbClr val="333399"/>
                </a:solidFill>
                <a:latin typeface="MS PGothic"/>
                <a:cs typeface="MS PGothic"/>
              </a:rPr>
              <a:t>”</a:t>
            </a:r>
            <a:endParaRPr sz="4125" baseline="1010">
              <a:latin typeface="MS PGothic"/>
              <a:cs typeface="MS PGothic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4600">
              <a:latin typeface="MS PGothic"/>
              <a:cs typeface="MS PGothic"/>
            </a:endParaRPr>
          </a:p>
          <a:p>
            <a:pPr algn="ctr">
              <a:lnSpc>
                <a:spcPct val="100000"/>
              </a:lnSpc>
            </a:pPr>
            <a:r>
              <a:rPr sz="2000" i="1" spc="-10" dirty="0">
                <a:latin typeface="Times New Roman"/>
                <a:cs typeface="Times New Roman"/>
              </a:rPr>
              <a:t>Profesores:</a:t>
            </a:r>
            <a:endParaRPr sz="2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2000" i="1" dirty="0">
                <a:latin typeface="Times New Roman"/>
                <a:cs typeface="Times New Roman"/>
              </a:rPr>
              <a:t>Sascha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Ossowski,</a:t>
            </a:r>
            <a:r>
              <a:rPr sz="2000" i="1" spc="-5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Alberto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Fernández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y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Holger</a:t>
            </a:r>
            <a:r>
              <a:rPr sz="2000" b="1" i="1" spc="-20" dirty="0">
                <a:latin typeface="Times New Roman"/>
                <a:cs typeface="Times New Roman"/>
              </a:rPr>
              <a:t> </a:t>
            </a:r>
            <a:r>
              <a:rPr sz="2000" b="1" i="1" spc="-10" dirty="0">
                <a:latin typeface="Times New Roman"/>
                <a:cs typeface="Times New Roman"/>
              </a:rPr>
              <a:t>Billhardt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2941505" y="1973580"/>
            <a:ext cx="340296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20" dirty="0">
                <a:solidFill>
                  <a:srgbClr val="333399"/>
                </a:solidFill>
              </a:rPr>
              <a:t>Tema</a:t>
            </a:r>
            <a:r>
              <a:rPr sz="3200" spc="-100" dirty="0">
                <a:solidFill>
                  <a:srgbClr val="333399"/>
                </a:solidFill>
              </a:rPr>
              <a:t> </a:t>
            </a:r>
            <a:r>
              <a:rPr sz="3200" dirty="0">
                <a:solidFill>
                  <a:srgbClr val="333399"/>
                </a:solidFill>
              </a:rPr>
              <a:t>11</a:t>
            </a:r>
            <a:r>
              <a:rPr sz="3200" spc="-100" dirty="0">
                <a:solidFill>
                  <a:srgbClr val="333399"/>
                </a:solidFill>
              </a:rPr>
              <a:t> </a:t>
            </a:r>
            <a:r>
              <a:rPr sz="3200" dirty="0">
                <a:solidFill>
                  <a:srgbClr val="333399"/>
                </a:solidFill>
              </a:rPr>
              <a:t>–</a:t>
            </a:r>
            <a:r>
              <a:rPr sz="3200" spc="-100" dirty="0">
                <a:solidFill>
                  <a:srgbClr val="333399"/>
                </a:solidFill>
              </a:rPr>
              <a:t> </a:t>
            </a:r>
            <a:r>
              <a:rPr sz="3200" dirty="0">
                <a:solidFill>
                  <a:srgbClr val="333399"/>
                </a:solidFill>
              </a:rPr>
              <a:t>Parte</a:t>
            </a:r>
            <a:r>
              <a:rPr sz="3200" spc="-100" dirty="0">
                <a:solidFill>
                  <a:srgbClr val="333399"/>
                </a:solidFill>
              </a:rPr>
              <a:t> </a:t>
            </a:r>
            <a:r>
              <a:rPr sz="3200" spc="-50" dirty="0">
                <a:solidFill>
                  <a:srgbClr val="333399"/>
                </a:solidFill>
              </a:rPr>
              <a:t>2</a:t>
            </a:r>
            <a:endParaRPr sz="3200"/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10" name="object 10"/>
          <p:cNvGrpSpPr/>
          <p:nvPr/>
        </p:nvGrpSpPr>
        <p:grpSpPr>
          <a:xfrm>
            <a:off x="1547135" y="2295669"/>
            <a:ext cx="6370320" cy="527050"/>
            <a:chOff x="1547135" y="2295669"/>
            <a:chExt cx="6370320" cy="527050"/>
          </a:xfrm>
        </p:grpSpPr>
        <p:sp>
          <p:nvSpPr>
            <p:cNvPr id="11" name="object 11"/>
            <p:cNvSpPr/>
            <p:nvPr/>
          </p:nvSpPr>
          <p:spPr>
            <a:xfrm>
              <a:off x="1553485" y="2302019"/>
              <a:ext cx="6357620" cy="514350"/>
            </a:xfrm>
            <a:custGeom>
              <a:avLst/>
              <a:gdLst/>
              <a:ahLst/>
              <a:cxnLst/>
              <a:rect l="l" t="t" r="r" b="b"/>
              <a:pathLst>
                <a:path w="6357620" h="514350">
                  <a:moveTo>
                    <a:pt x="6271733" y="0"/>
                  </a:moveTo>
                  <a:lnTo>
                    <a:pt x="85724" y="0"/>
                  </a:lnTo>
                  <a:lnTo>
                    <a:pt x="52356" y="6736"/>
                  </a:lnTo>
                  <a:lnTo>
                    <a:pt x="25107" y="25108"/>
                  </a:lnTo>
                  <a:lnTo>
                    <a:pt x="6736" y="52357"/>
                  </a:lnTo>
                  <a:lnTo>
                    <a:pt x="0" y="85726"/>
                  </a:lnTo>
                  <a:lnTo>
                    <a:pt x="0" y="428623"/>
                  </a:lnTo>
                  <a:lnTo>
                    <a:pt x="6736" y="461992"/>
                  </a:lnTo>
                  <a:lnTo>
                    <a:pt x="25107" y="489241"/>
                  </a:lnTo>
                  <a:lnTo>
                    <a:pt x="52356" y="507613"/>
                  </a:lnTo>
                  <a:lnTo>
                    <a:pt x="85724" y="514350"/>
                  </a:lnTo>
                  <a:lnTo>
                    <a:pt x="6271733" y="514350"/>
                  </a:lnTo>
                  <a:lnTo>
                    <a:pt x="6305102" y="507613"/>
                  </a:lnTo>
                  <a:lnTo>
                    <a:pt x="6332350" y="489241"/>
                  </a:lnTo>
                  <a:lnTo>
                    <a:pt x="6350722" y="461992"/>
                  </a:lnTo>
                  <a:lnTo>
                    <a:pt x="6357458" y="428623"/>
                  </a:lnTo>
                  <a:lnTo>
                    <a:pt x="6357458" y="85726"/>
                  </a:lnTo>
                  <a:lnTo>
                    <a:pt x="6350722" y="52357"/>
                  </a:lnTo>
                  <a:lnTo>
                    <a:pt x="6332350" y="25108"/>
                  </a:lnTo>
                  <a:lnTo>
                    <a:pt x="6305102" y="6736"/>
                  </a:lnTo>
                  <a:lnTo>
                    <a:pt x="6271733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553485" y="2302019"/>
              <a:ext cx="6357620" cy="514350"/>
            </a:xfrm>
            <a:custGeom>
              <a:avLst/>
              <a:gdLst/>
              <a:ahLst/>
              <a:cxnLst/>
              <a:rect l="l" t="t" r="r" b="b"/>
              <a:pathLst>
                <a:path w="6357620" h="514350">
                  <a:moveTo>
                    <a:pt x="0" y="85726"/>
                  </a:moveTo>
                  <a:lnTo>
                    <a:pt x="6736" y="52357"/>
                  </a:lnTo>
                  <a:lnTo>
                    <a:pt x="25108" y="25108"/>
                  </a:lnTo>
                  <a:lnTo>
                    <a:pt x="52357" y="6736"/>
                  </a:lnTo>
                  <a:lnTo>
                    <a:pt x="85725" y="0"/>
                  </a:lnTo>
                  <a:lnTo>
                    <a:pt x="6271734" y="0"/>
                  </a:lnTo>
                  <a:lnTo>
                    <a:pt x="6305102" y="6736"/>
                  </a:lnTo>
                  <a:lnTo>
                    <a:pt x="6332351" y="25108"/>
                  </a:lnTo>
                  <a:lnTo>
                    <a:pt x="6350723" y="52357"/>
                  </a:lnTo>
                  <a:lnTo>
                    <a:pt x="6357460" y="85726"/>
                  </a:lnTo>
                  <a:lnTo>
                    <a:pt x="6357460" y="428623"/>
                  </a:lnTo>
                  <a:lnTo>
                    <a:pt x="6350723" y="461992"/>
                  </a:lnTo>
                  <a:lnTo>
                    <a:pt x="6332351" y="489241"/>
                  </a:lnTo>
                  <a:lnTo>
                    <a:pt x="6305102" y="507613"/>
                  </a:lnTo>
                  <a:lnTo>
                    <a:pt x="6271734" y="514350"/>
                  </a:lnTo>
                  <a:lnTo>
                    <a:pt x="85725" y="514350"/>
                  </a:lnTo>
                  <a:lnTo>
                    <a:pt x="52357" y="507613"/>
                  </a:lnTo>
                  <a:lnTo>
                    <a:pt x="25108" y="489241"/>
                  </a:lnTo>
                  <a:lnTo>
                    <a:pt x="6736" y="461992"/>
                  </a:lnTo>
                  <a:lnTo>
                    <a:pt x="0" y="428623"/>
                  </a:lnTo>
                  <a:lnTo>
                    <a:pt x="0" y="85726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698625">
              <a:lnSpc>
                <a:spcPct val="100000"/>
              </a:lnSpc>
              <a:spcBef>
                <a:spcPts val="100"/>
              </a:spcBef>
            </a:pPr>
            <a:r>
              <a:rPr dirty="0"/>
              <a:t>Bloque</a:t>
            </a:r>
            <a:r>
              <a:rPr spc="-30" dirty="0"/>
              <a:t> </a:t>
            </a:r>
            <a:r>
              <a:rPr dirty="0"/>
              <a:t>I:</a:t>
            </a:r>
            <a:r>
              <a:rPr spc="-15" dirty="0"/>
              <a:t> </a:t>
            </a:r>
            <a:r>
              <a:rPr dirty="0"/>
              <a:t>Introducción</a:t>
            </a:r>
            <a:r>
              <a:rPr spc="-20" dirty="0"/>
              <a:t> </a:t>
            </a:r>
            <a:r>
              <a:rPr dirty="0"/>
              <a:t>a</a:t>
            </a:r>
            <a:r>
              <a:rPr spc="-20" dirty="0"/>
              <a:t> </a:t>
            </a:r>
            <a:r>
              <a:rPr dirty="0"/>
              <a:t>la</a:t>
            </a:r>
            <a:r>
              <a:rPr spc="-15" dirty="0"/>
              <a:t> </a:t>
            </a:r>
            <a:r>
              <a:rPr spc="-25" dirty="0"/>
              <a:t>IA</a:t>
            </a:r>
          </a:p>
        </p:txBody>
      </p:sp>
      <p:sp>
        <p:nvSpPr>
          <p:cNvPr id="15" name="object 1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922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4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632225" y="1761790"/>
            <a:ext cx="5871210" cy="1363980"/>
          </a:xfrm>
          <a:prstGeom prst="rect">
            <a:avLst/>
          </a:prstGeom>
        </p:spPr>
        <p:txBody>
          <a:bodyPr vert="horz" wrap="square" lIns="0" tIns="139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0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3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1: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Introducción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la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Inteligencia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Artificial</a:t>
            </a:r>
            <a:endParaRPr sz="2400">
              <a:latin typeface="Times New Roman"/>
              <a:cs typeface="Times New Roman"/>
            </a:endParaRPr>
          </a:p>
          <a:p>
            <a:pPr marL="1528445" indent="-394970">
              <a:lnSpc>
                <a:spcPct val="100000"/>
              </a:lnSpc>
              <a:spcBef>
                <a:spcPts val="919"/>
              </a:spcBef>
              <a:buChar char="–"/>
              <a:tabLst>
                <a:tab pos="1528445" algn="l"/>
                <a:tab pos="1529080" algn="l"/>
              </a:tabLst>
            </a:pPr>
            <a:r>
              <a:rPr sz="2200" dirty="0">
                <a:latin typeface="Times New Roman"/>
                <a:cs typeface="Times New Roman"/>
              </a:rPr>
              <a:t>¿Qué</a:t>
            </a:r>
            <a:r>
              <a:rPr sz="2200" spc="-2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es</a:t>
            </a:r>
            <a:r>
              <a:rPr sz="2200" spc="-1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la</a:t>
            </a:r>
            <a:r>
              <a:rPr sz="2200" spc="-1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Inteligencia</a:t>
            </a:r>
            <a:r>
              <a:rPr sz="2200" spc="-10" dirty="0">
                <a:latin typeface="Times New Roman"/>
                <a:cs typeface="Times New Roman"/>
              </a:rPr>
              <a:t> Artificial?</a:t>
            </a:r>
            <a:endParaRPr sz="2200">
              <a:latin typeface="Times New Roman"/>
              <a:cs typeface="Times New Roman"/>
            </a:endParaRPr>
          </a:p>
          <a:p>
            <a:pPr marL="1528445" indent="-394970">
              <a:lnSpc>
                <a:spcPct val="100000"/>
              </a:lnSpc>
              <a:spcBef>
                <a:spcPts val="459"/>
              </a:spcBef>
              <a:buChar char="–"/>
              <a:tabLst>
                <a:tab pos="1528445" algn="l"/>
                <a:tab pos="1529080" algn="l"/>
              </a:tabLst>
            </a:pPr>
            <a:r>
              <a:rPr sz="2200" dirty="0">
                <a:latin typeface="Times New Roman"/>
                <a:cs typeface="Times New Roman"/>
              </a:rPr>
              <a:t>El</a:t>
            </a:r>
            <a:r>
              <a:rPr sz="2200" spc="-1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enfoque</a:t>
            </a:r>
            <a:r>
              <a:rPr sz="2200" spc="-1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de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los</a:t>
            </a:r>
            <a:r>
              <a:rPr sz="2200" spc="-1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Agentes</a:t>
            </a:r>
            <a:r>
              <a:rPr sz="2200" spc="-10" dirty="0">
                <a:latin typeface="Times New Roman"/>
                <a:cs typeface="Times New Roman"/>
              </a:rPr>
              <a:t> Inteligentes</a:t>
            </a:r>
            <a:endParaRPr sz="2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639445">
              <a:lnSpc>
                <a:spcPct val="100000"/>
              </a:lnSpc>
              <a:spcBef>
                <a:spcPts val="100"/>
              </a:spcBef>
            </a:pPr>
            <a:r>
              <a:rPr dirty="0"/>
              <a:t>Conocimientos</a:t>
            </a:r>
            <a:r>
              <a:rPr spc="-30" dirty="0"/>
              <a:t> </a:t>
            </a:r>
            <a:r>
              <a:rPr dirty="0"/>
              <a:t>“a</a:t>
            </a:r>
            <a:r>
              <a:rPr spc="-20" dirty="0"/>
              <a:t> </a:t>
            </a:r>
            <a:r>
              <a:rPr dirty="0"/>
              <a:t>priori”</a:t>
            </a:r>
            <a:r>
              <a:rPr spc="-2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nuestro</a:t>
            </a:r>
            <a:r>
              <a:rPr spc="-20" dirty="0"/>
              <a:t> </a:t>
            </a:r>
            <a:r>
              <a:rPr spc="-10" dirty="0"/>
              <a:t>agente</a:t>
            </a: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18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916939" y="1415796"/>
            <a:ext cx="5556885" cy="967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1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Representación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implícita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problema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búsqueda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Font typeface="Times New Roman"/>
              <a:buChar char="•"/>
            </a:pPr>
            <a:endParaRPr sz="225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Conocimientos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mínimos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priori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agente: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341119" y="2419603"/>
            <a:ext cx="2813685" cy="949325"/>
          </a:xfrm>
          <a:prstGeom prst="rect">
            <a:avLst/>
          </a:prstGeom>
        </p:spPr>
        <p:txBody>
          <a:bodyPr vert="horz" wrap="square" lIns="0" tIns="15557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1225"/>
              </a:spcBef>
              <a:tabLst>
                <a:tab pos="351790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i="1" spc="-25" dirty="0">
                <a:latin typeface="Times New Roman"/>
                <a:cs typeface="Times New Roman"/>
              </a:rPr>
              <a:t>s</a:t>
            </a:r>
            <a:r>
              <a:rPr sz="1800" spc="-37" baseline="-13888" dirty="0">
                <a:latin typeface="Times New Roman"/>
                <a:cs typeface="Times New Roman"/>
              </a:rPr>
              <a:t>0</a:t>
            </a:r>
            <a:endParaRPr sz="1800" baseline="-13888">
              <a:latin typeface="Times New Roman"/>
              <a:cs typeface="Times New Roman"/>
            </a:endParaRPr>
          </a:p>
          <a:p>
            <a:pPr marL="63500">
              <a:lnSpc>
                <a:spcPts val="1789"/>
              </a:lnSpc>
              <a:spcBef>
                <a:spcPts val="1130"/>
              </a:spcBef>
              <a:tabLst>
                <a:tab pos="351790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i="1" dirty="0">
                <a:latin typeface="Times New Roman"/>
                <a:cs typeface="Times New Roman"/>
              </a:rPr>
              <a:t>expandir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MT Extra"/>
                <a:cs typeface="MT Extra"/>
              </a:rPr>
              <a:t>H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{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442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...,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450" baseline="-13888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}</a:t>
            </a:r>
            <a:endParaRPr sz="1800">
              <a:latin typeface="Times New Roman"/>
              <a:cs typeface="Times New Roman"/>
            </a:endParaRPr>
          </a:p>
          <a:p>
            <a:pPr marR="165100" algn="r">
              <a:lnSpc>
                <a:spcPts val="1070"/>
              </a:lnSpc>
              <a:tabLst>
                <a:tab pos="607695" algn="l"/>
              </a:tabLst>
            </a:pPr>
            <a:r>
              <a:rPr sz="1200" spc="-50" dirty="0">
                <a:latin typeface="Times New Roman"/>
                <a:cs typeface="Times New Roman"/>
              </a:rPr>
              <a:t>1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i="1" spc="-50" dirty="0">
                <a:latin typeface="Times New Roman"/>
                <a:cs typeface="Times New Roman"/>
              </a:rPr>
              <a:t>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920615" y="2419603"/>
            <a:ext cx="2921000" cy="1979295"/>
          </a:xfrm>
          <a:prstGeom prst="rect">
            <a:avLst/>
          </a:prstGeom>
        </p:spPr>
        <p:txBody>
          <a:bodyPr vert="horz" wrap="square" lIns="0" tIns="1555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25"/>
              </a:spcBef>
            </a:pP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inicial</a:t>
            </a:r>
            <a:endParaRPr sz="1800">
              <a:latin typeface="Times New Roman"/>
              <a:cs typeface="Times New Roman"/>
            </a:endParaRPr>
          </a:p>
          <a:p>
            <a:pPr marL="12700" marR="5080">
              <a:lnSpc>
                <a:spcPct val="111100"/>
              </a:lnSpc>
              <a:spcBef>
                <a:spcPts val="890"/>
              </a:spcBef>
            </a:pPr>
            <a:r>
              <a:rPr sz="1800" dirty="0">
                <a:latin typeface="Times New Roman"/>
                <a:cs typeface="Times New Roman"/>
              </a:rPr>
              <a:t>Conjunto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finito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sucesores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dirty="0">
                <a:latin typeface="Times New Roman"/>
                <a:cs typeface="Times New Roman"/>
              </a:rPr>
              <a:t>un </a:t>
            </a:r>
            <a:r>
              <a:rPr sz="1800" spc="-10" dirty="0">
                <a:latin typeface="Times New Roman"/>
                <a:cs typeface="Times New Roman"/>
              </a:rPr>
              <a:t>estado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55"/>
              </a:spcBef>
            </a:pPr>
            <a:r>
              <a:rPr sz="1800" dirty="0">
                <a:latin typeface="Times New Roman"/>
                <a:cs typeface="Times New Roman"/>
              </a:rPr>
              <a:t>Prueba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éxito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 </a:t>
            </a:r>
            <a:r>
              <a:rPr sz="1800" spc="-10" dirty="0">
                <a:latin typeface="Times New Roman"/>
                <a:cs typeface="Times New Roman"/>
              </a:rPr>
              <a:t>estado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35"/>
              </a:spcBef>
            </a:pPr>
            <a:r>
              <a:rPr sz="1800" i="1" dirty="0">
                <a:latin typeface="Times New Roman"/>
                <a:cs typeface="Times New Roman"/>
              </a:rPr>
              <a:t>Coste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operador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366519" y="3562603"/>
            <a:ext cx="2713355" cy="836294"/>
          </a:xfrm>
          <a:prstGeom prst="rect">
            <a:avLst/>
          </a:prstGeom>
        </p:spPr>
        <p:txBody>
          <a:bodyPr vert="horz" wrap="square" lIns="0" tIns="143510" rIns="0" bIns="0" rtlCol="0">
            <a:spAutoFit/>
          </a:bodyPr>
          <a:lstStyle/>
          <a:p>
            <a:pPr marL="326390" indent="-288290">
              <a:lnSpc>
                <a:spcPct val="100000"/>
              </a:lnSpc>
              <a:spcBef>
                <a:spcPts val="1130"/>
              </a:spcBef>
              <a:buFont typeface="Times New Roman"/>
              <a:buChar char="–"/>
              <a:tabLst>
                <a:tab pos="326390" algn="l"/>
                <a:tab pos="327025" algn="l"/>
              </a:tabLst>
            </a:pPr>
            <a:r>
              <a:rPr sz="1800" i="1" dirty="0">
                <a:latin typeface="Times New Roman"/>
                <a:cs typeface="Times New Roman"/>
              </a:rPr>
              <a:t>meta?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MT Extra"/>
                <a:cs typeface="MT Extra"/>
              </a:rPr>
              <a:t>H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verdad | </a:t>
            </a:r>
            <a:r>
              <a:rPr sz="1800" spc="-20" dirty="0">
                <a:latin typeface="Times New Roman"/>
                <a:cs typeface="Times New Roman"/>
              </a:rPr>
              <a:t>falso</a:t>
            </a:r>
            <a:endParaRPr sz="1800">
              <a:latin typeface="Times New Roman"/>
              <a:cs typeface="Times New Roman"/>
            </a:endParaRPr>
          </a:p>
          <a:p>
            <a:pPr marL="326390" indent="-288290">
              <a:lnSpc>
                <a:spcPct val="100000"/>
              </a:lnSpc>
              <a:spcBef>
                <a:spcPts val="1030"/>
              </a:spcBef>
              <a:buFont typeface="Times New Roman"/>
              <a:buChar char="–"/>
              <a:tabLst>
                <a:tab pos="326390" algn="l"/>
                <a:tab pos="327025" algn="l"/>
              </a:tabLst>
            </a:pPr>
            <a:r>
              <a:rPr sz="1800" i="1" dirty="0">
                <a:latin typeface="Times New Roman"/>
                <a:cs typeface="Times New Roman"/>
              </a:rPr>
              <a:t>c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dirty="0">
                <a:latin typeface="Times New Roman"/>
                <a:cs typeface="Times New Roman"/>
              </a:rPr>
              <a:t>,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baseline="-13888" dirty="0">
                <a:latin typeface="Times New Roman"/>
                <a:cs typeface="Times New Roman"/>
              </a:rPr>
              <a:t>j 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MT Extra"/>
                <a:cs typeface="MT Extra"/>
              </a:rPr>
              <a:t>H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v</a:t>
            </a:r>
            <a:r>
              <a:rPr sz="1800" dirty="0">
                <a:latin typeface="Times New Roman"/>
                <a:cs typeface="Times New Roman"/>
              </a:rPr>
              <a:t>, </a:t>
            </a:r>
            <a:r>
              <a:rPr sz="1800" i="1" spc="254" dirty="0">
                <a:latin typeface="Times New Roman"/>
                <a:cs typeface="Times New Roman"/>
              </a:rPr>
              <a:t>v</a:t>
            </a:r>
            <a:r>
              <a:rPr sz="1800" spc="254" dirty="0">
                <a:latin typeface="Symbol"/>
                <a:cs typeface="Symbol"/>
              </a:rPr>
              <a:t>�</a:t>
            </a:r>
            <a:endParaRPr sz="1800">
              <a:latin typeface="Symbol"/>
              <a:cs typeface="Symbo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920615" y="4644644"/>
            <a:ext cx="15557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Coste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plan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940740" y="4892453"/>
            <a:ext cx="304800" cy="1422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42570" algn="l"/>
              </a:tabLst>
            </a:pPr>
            <a:r>
              <a:rPr sz="750" spc="-50" dirty="0">
                <a:latin typeface="Times New Roman"/>
                <a:cs typeface="Times New Roman"/>
              </a:rPr>
              <a:t>1</a:t>
            </a:r>
            <a:r>
              <a:rPr sz="750" dirty="0">
                <a:latin typeface="Times New Roman"/>
                <a:cs typeface="Times New Roman"/>
              </a:rPr>
              <a:t>	</a:t>
            </a:r>
            <a:r>
              <a:rPr sz="750" spc="-50" dirty="0">
                <a:latin typeface="Times New Roman"/>
                <a:cs typeface="Times New Roman"/>
              </a:rPr>
              <a:t>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698219" y="4283658"/>
            <a:ext cx="594360" cy="8902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4425" spc="-120" baseline="-34839" dirty="0">
                <a:latin typeface="Symbol"/>
                <a:cs typeface="Symbol"/>
              </a:rPr>
              <a:t></a:t>
            </a:r>
            <a:r>
              <a:rPr sz="2700" spc="-120" baseline="-58641" dirty="0">
                <a:latin typeface="Symbol"/>
                <a:cs typeface="Symbol"/>
              </a:rPr>
              <a:t></a:t>
            </a:r>
            <a:r>
              <a:rPr sz="2700" spc="-37" baseline="-58641" dirty="0">
                <a:latin typeface="Times New Roman"/>
                <a:cs typeface="Times New Roman"/>
              </a:rPr>
              <a:t> </a:t>
            </a:r>
            <a:r>
              <a:rPr sz="4125" spc="-179" baseline="-46464" dirty="0">
                <a:latin typeface="Symbol"/>
                <a:cs typeface="Symbol"/>
              </a:rPr>
              <a:t></a:t>
            </a:r>
            <a:r>
              <a:rPr sz="1050" i="1" spc="-120" dirty="0">
                <a:latin typeface="Times New Roman"/>
                <a:cs typeface="Times New Roman"/>
              </a:rPr>
              <a:t>n</a:t>
            </a:r>
            <a:r>
              <a:rPr sz="1050" spc="-120" dirty="0">
                <a:latin typeface="Symbol"/>
                <a:cs typeface="Symbol"/>
              </a:rPr>
              <a:t></a:t>
            </a:r>
            <a:r>
              <a:rPr sz="1050" spc="-120" dirty="0">
                <a:latin typeface="Times New Roman"/>
                <a:cs typeface="Times New Roman"/>
              </a:rPr>
              <a:t>1</a:t>
            </a:r>
            <a:endParaRPr sz="1050">
              <a:latin typeface="Times New Roman"/>
              <a:cs typeface="Times New Roman"/>
            </a:endParaRPr>
          </a:p>
          <a:p>
            <a:pPr marL="344805">
              <a:lnSpc>
                <a:spcPct val="100000"/>
              </a:lnSpc>
              <a:spcBef>
                <a:spcPts val="2005"/>
              </a:spcBef>
            </a:pPr>
            <a:r>
              <a:rPr sz="1050" i="1" dirty="0">
                <a:latin typeface="Times New Roman"/>
                <a:cs typeface="Times New Roman"/>
              </a:rPr>
              <a:t>k</a:t>
            </a:r>
            <a:r>
              <a:rPr sz="1050" i="1" spc="-140" dirty="0">
                <a:latin typeface="Times New Roman"/>
                <a:cs typeface="Times New Roman"/>
              </a:rPr>
              <a:t> </a:t>
            </a:r>
            <a:r>
              <a:rPr sz="1050" spc="-35" dirty="0">
                <a:latin typeface="Symbol"/>
                <a:cs typeface="Symbol"/>
              </a:rPr>
              <a:t></a:t>
            </a:r>
            <a:r>
              <a:rPr sz="1050" spc="-35" dirty="0">
                <a:latin typeface="Times New Roman"/>
                <a:cs typeface="Times New Roman"/>
              </a:rPr>
              <a:t>1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575832" y="4892453"/>
            <a:ext cx="476884" cy="1422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04800" algn="l"/>
              </a:tabLst>
            </a:pPr>
            <a:r>
              <a:rPr sz="750" i="1" spc="-50" dirty="0">
                <a:latin typeface="Times New Roman"/>
                <a:cs typeface="Times New Roman"/>
              </a:rPr>
              <a:t>k</a:t>
            </a:r>
            <a:r>
              <a:rPr sz="750" i="1" dirty="0">
                <a:latin typeface="Times New Roman"/>
                <a:cs typeface="Times New Roman"/>
              </a:rPr>
              <a:t>	k</a:t>
            </a:r>
            <a:r>
              <a:rPr sz="750" i="1" spc="-75" dirty="0">
                <a:latin typeface="Times New Roman"/>
                <a:cs typeface="Times New Roman"/>
              </a:rPr>
              <a:t> </a:t>
            </a:r>
            <a:r>
              <a:rPr sz="750" spc="-25" dirty="0">
                <a:latin typeface="Symbol"/>
                <a:cs typeface="Symbol"/>
              </a:rPr>
              <a:t></a:t>
            </a:r>
            <a:r>
              <a:rPr sz="750" spc="-25" dirty="0">
                <a:latin typeface="Times New Roman"/>
                <a:cs typeface="Times New Roman"/>
              </a:rPr>
              <a:t>1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629028" y="4892453"/>
            <a:ext cx="74295" cy="1422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50" i="1" spc="5" dirty="0">
                <a:latin typeface="Times New Roman"/>
                <a:cs typeface="Times New Roman"/>
              </a:rPr>
              <a:t>n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241649" y="4522315"/>
            <a:ext cx="948690" cy="475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834390" algn="l"/>
              </a:tabLst>
            </a:pPr>
            <a:r>
              <a:rPr sz="1800" i="1" spc="-65" dirty="0">
                <a:latin typeface="Times New Roman"/>
                <a:cs typeface="Times New Roman"/>
              </a:rPr>
              <a:t>c</a:t>
            </a:r>
            <a:r>
              <a:rPr sz="2950" spc="-65" dirty="0">
                <a:latin typeface="Symbol"/>
                <a:cs typeface="Symbol"/>
              </a:rPr>
              <a:t></a:t>
            </a:r>
            <a:r>
              <a:rPr sz="1800" i="1" spc="-65" dirty="0">
                <a:latin typeface="Times New Roman"/>
                <a:cs typeface="Times New Roman"/>
              </a:rPr>
              <a:t>s</a:t>
            </a:r>
            <a:r>
              <a:rPr sz="1575" i="1" spc="-97" baseline="-23809" dirty="0">
                <a:latin typeface="Times New Roman"/>
                <a:cs typeface="Times New Roman"/>
              </a:rPr>
              <a:t>i</a:t>
            </a:r>
            <a:r>
              <a:rPr sz="1575" i="1" spc="262" baseline="-23809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21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s</a:t>
            </a:r>
            <a:r>
              <a:rPr sz="1575" i="1" spc="-37" baseline="-23809" dirty="0">
                <a:latin typeface="Times New Roman"/>
                <a:cs typeface="Times New Roman"/>
              </a:rPr>
              <a:t>i</a:t>
            </a:r>
            <a:r>
              <a:rPr sz="1575" i="1" baseline="-23809" dirty="0">
                <a:latin typeface="Times New Roman"/>
                <a:cs typeface="Times New Roman"/>
              </a:rPr>
              <a:t>	</a:t>
            </a:r>
            <a:r>
              <a:rPr sz="2950" spc="-445" dirty="0">
                <a:latin typeface="Symbol"/>
                <a:cs typeface="Symbol"/>
              </a:rPr>
              <a:t></a:t>
            </a:r>
            <a:endParaRPr sz="2950">
              <a:latin typeface="Symbol"/>
              <a:cs typeface="Symbo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615061" y="4522315"/>
            <a:ext cx="1079500" cy="475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sz="1800" i="1" spc="-55" dirty="0">
                <a:latin typeface="Times New Roman"/>
                <a:cs typeface="Times New Roman"/>
              </a:rPr>
              <a:t>c</a:t>
            </a:r>
            <a:r>
              <a:rPr sz="2950" spc="-55" dirty="0">
                <a:latin typeface="Symbol"/>
                <a:cs typeface="Symbol"/>
              </a:rPr>
              <a:t></a:t>
            </a:r>
            <a:r>
              <a:rPr sz="1800" i="1" spc="-55" dirty="0">
                <a:latin typeface="Times New Roman"/>
                <a:cs typeface="Times New Roman"/>
              </a:rPr>
              <a:t>s</a:t>
            </a:r>
            <a:r>
              <a:rPr sz="1575" i="1" spc="-82" baseline="-23809" dirty="0">
                <a:latin typeface="Times New Roman"/>
                <a:cs typeface="Times New Roman"/>
              </a:rPr>
              <a:t>i</a:t>
            </a:r>
            <a:r>
              <a:rPr sz="1575" i="1" spc="555" baseline="-23809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575" i="1" baseline="-23809" dirty="0">
                <a:latin typeface="Times New Roman"/>
                <a:cs typeface="Times New Roman"/>
              </a:rPr>
              <a:t>i</a:t>
            </a:r>
            <a:r>
              <a:rPr sz="1575" i="1" spc="450" baseline="-23809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MT Extra"/>
                <a:cs typeface="MT Extra"/>
              </a:rPr>
              <a:t>.</a:t>
            </a:r>
            <a:r>
              <a:rPr sz="1800" i="1" spc="-25" dirty="0">
                <a:latin typeface="Times New Roman"/>
                <a:cs typeface="Times New Roman"/>
              </a:rPr>
              <a:t>s</a:t>
            </a:r>
            <a:r>
              <a:rPr sz="1575" i="1" spc="-37" baseline="-23809" dirty="0">
                <a:latin typeface="Times New Roman"/>
                <a:cs typeface="Times New Roman"/>
              </a:rPr>
              <a:t>i</a:t>
            </a:r>
            <a:endParaRPr sz="1575" baseline="-23809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8" name="object 8"/>
          <p:cNvGrpSpPr/>
          <p:nvPr/>
        </p:nvGrpSpPr>
        <p:grpSpPr>
          <a:xfrm>
            <a:off x="1470074" y="4757994"/>
            <a:ext cx="6853555" cy="495300"/>
            <a:chOff x="1470074" y="4757994"/>
            <a:chExt cx="6853555" cy="495300"/>
          </a:xfrm>
        </p:grpSpPr>
        <p:sp>
          <p:nvSpPr>
            <p:cNvPr id="9" name="object 9"/>
            <p:cNvSpPr/>
            <p:nvPr/>
          </p:nvSpPr>
          <p:spPr>
            <a:xfrm>
              <a:off x="1476374" y="4764294"/>
              <a:ext cx="6840855" cy="482600"/>
            </a:xfrm>
            <a:custGeom>
              <a:avLst/>
              <a:gdLst/>
              <a:ahLst/>
              <a:cxnLst/>
              <a:rect l="l" t="t" r="r" b="b"/>
              <a:pathLst>
                <a:path w="6840855" h="482600">
                  <a:moveTo>
                    <a:pt x="6760103" y="0"/>
                  </a:moveTo>
                  <a:lnTo>
                    <a:pt x="80434" y="0"/>
                  </a:lnTo>
                  <a:lnTo>
                    <a:pt x="49125" y="6321"/>
                  </a:lnTo>
                  <a:lnTo>
                    <a:pt x="23558" y="23558"/>
                  </a:lnTo>
                  <a:lnTo>
                    <a:pt x="6320" y="49126"/>
                  </a:lnTo>
                  <a:lnTo>
                    <a:pt x="0" y="80435"/>
                  </a:lnTo>
                  <a:lnTo>
                    <a:pt x="0" y="402164"/>
                  </a:lnTo>
                  <a:lnTo>
                    <a:pt x="6320" y="433473"/>
                  </a:lnTo>
                  <a:lnTo>
                    <a:pt x="23558" y="459041"/>
                  </a:lnTo>
                  <a:lnTo>
                    <a:pt x="49125" y="476278"/>
                  </a:lnTo>
                  <a:lnTo>
                    <a:pt x="80434" y="482600"/>
                  </a:lnTo>
                  <a:lnTo>
                    <a:pt x="6760103" y="482600"/>
                  </a:lnTo>
                  <a:lnTo>
                    <a:pt x="6791411" y="476278"/>
                  </a:lnTo>
                  <a:lnTo>
                    <a:pt x="6816978" y="459041"/>
                  </a:lnTo>
                  <a:lnTo>
                    <a:pt x="6834216" y="433473"/>
                  </a:lnTo>
                  <a:lnTo>
                    <a:pt x="6840537" y="402164"/>
                  </a:lnTo>
                  <a:lnTo>
                    <a:pt x="6840537" y="80435"/>
                  </a:lnTo>
                  <a:lnTo>
                    <a:pt x="6834216" y="49126"/>
                  </a:lnTo>
                  <a:lnTo>
                    <a:pt x="6816978" y="23558"/>
                  </a:lnTo>
                  <a:lnTo>
                    <a:pt x="6791411" y="6321"/>
                  </a:lnTo>
                  <a:lnTo>
                    <a:pt x="6760103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476374" y="4764294"/>
              <a:ext cx="6840855" cy="482600"/>
            </a:xfrm>
            <a:custGeom>
              <a:avLst/>
              <a:gdLst/>
              <a:ahLst/>
              <a:cxnLst/>
              <a:rect l="l" t="t" r="r" b="b"/>
              <a:pathLst>
                <a:path w="6840855" h="482600">
                  <a:moveTo>
                    <a:pt x="0" y="80435"/>
                  </a:moveTo>
                  <a:lnTo>
                    <a:pt x="6320" y="49126"/>
                  </a:lnTo>
                  <a:lnTo>
                    <a:pt x="23558" y="23559"/>
                  </a:lnTo>
                  <a:lnTo>
                    <a:pt x="49125" y="6321"/>
                  </a:lnTo>
                  <a:lnTo>
                    <a:pt x="80434" y="0"/>
                  </a:lnTo>
                  <a:lnTo>
                    <a:pt x="6760103" y="0"/>
                  </a:lnTo>
                  <a:lnTo>
                    <a:pt x="6791412" y="6321"/>
                  </a:lnTo>
                  <a:lnTo>
                    <a:pt x="6816979" y="23559"/>
                  </a:lnTo>
                  <a:lnTo>
                    <a:pt x="6834217" y="49126"/>
                  </a:lnTo>
                  <a:lnTo>
                    <a:pt x="6840538" y="80435"/>
                  </a:lnTo>
                  <a:lnTo>
                    <a:pt x="6840538" y="402164"/>
                  </a:lnTo>
                  <a:lnTo>
                    <a:pt x="6834217" y="433473"/>
                  </a:lnTo>
                  <a:lnTo>
                    <a:pt x="6816979" y="459040"/>
                  </a:lnTo>
                  <a:lnTo>
                    <a:pt x="6791412" y="476278"/>
                  </a:lnTo>
                  <a:lnTo>
                    <a:pt x="6760103" y="482600"/>
                  </a:lnTo>
                  <a:lnTo>
                    <a:pt x="80434" y="482600"/>
                  </a:lnTo>
                  <a:lnTo>
                    <a:pt x="49125" y="476278"/>
                  </a:lnTo>
                  <a:lnTo>
                    <a:pt x="23558" y="459040"/>
                  </a:lnTo>
                  <a:lnTo>
                    <a:pt x="6320" y="433473"/>
                  </a:lnTo>
                  <a:lnTo>
                    <a:pt x="0" y="402164"/>
                  </a:lnTo>
                  <a:lnTo>
                    <a:pt x="0" y="80435"/>
                  </a:lnTo>
                  <a:close/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94005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Aprendizaje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427956" y="1257300"/>
            <a:ext cx="6520180" cy="5128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spc="-10" dirty="0">
                <a:latin typeface="Times New Roman"/>
                <a:cs typeface="Times New Roman"/>
              </a:rPr>
              <a:t>Resumen: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050">
              <a:latin typeface="Times New Roman"/>
              <a:cs typeface="Times New Roman"/>
            </a:endParaRPr>
          </a:p>
          <a:p>
            <a:pPr marL="355600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Bloque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4:</a:t>
            </a:r>
            <a:r>
              <a:rPr sz="2000" spc="-1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automático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Introducción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automático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3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decisión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Neuronales</a:t>
            </a:r>
            <a:endParaRPr sz="20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990"/>
              </a:spcBef>
              <a:buAutoNum type="arabicPeriod"/>
              <a:tabLst>
                <a:tab pos="1784985" algn="l"/>
              </a:tabLst>
            </a:pPr>
            <a:r>
              <a:rPr sz="1800" spc="-10" dirty="0">
                <a:latin typeface="Times New Roman"/>
                <a:cs typeface="Times New Roman"/>
              </a:rPr>
              <a:t>Introducción</a:t>
            </a:r>
            <a:endParaRPr sz="18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840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Perceptrón</a:t>
            </a:r>
            <a:r>
              <a:rPr sz="1800" spc="-10" dirty="0">
                <a:latin typeface="Times New Roman"/>
                <a:cs typeface="Times New Roman"/>
              </a:rPr>
              <a:t> simple</a:t>
            </a:r>
            <a:endParaRPr sz="18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745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Perceptrón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multicapa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(MLP)</a:t>
            </a:r>
            <a:endParaRPr sz="1800">
              <a:latin typeface="Times New Roman"/>
              <a:cs typeface="Times New Roman"/>
            </a:endParaRPr>
          </a:p>
          <a:p>
            <a:pPr marL="1771650" lvl="2" indent="-502284">
              <a:lnSpc>
                <a:spcPct val="100000"/>
              </a:lnSpc>
              <a:spcBef>
                <a:spcPts val="840"/>
              </a:spcBef>
              <a:buAutoNum type="arabicPeriod"/>
              <a:tabLst>
                <a:tab pos="1772285" algn="l"/>
              </a:tabLst>
            </a:pPr>
            <a:r>
              <a:rPr sz="1800" dirty="0">
                <a:latin typeface="Times New Roman"/>
                <a:cs typeface="Times New Roman"/>
              </a:rPr>
              <a:t>Aplicación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MLPs</a:t>
            </a:r>
            <a:endParaRPr sz="18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745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Otras</a:t>
            </a:r>
            <a:r>
              <a:rPr sz="1800" spc="-10" dirty="0">
                <a:latin typeface="Times New Roman"/>
                <a:cs typeface="Times New Roman"/>
              </a:rPr>
              <a:t> arquitecturas</a:t>
            </a:r>
            <a:endParaRPr sz="1800">
              <a:latin typeface="Times New Roman"/>
              <a:cs typeface="Times New Roman"/>
            </a:endParaRPr>
          </a:p>
          <a:p>
            <a:pPr marL="1330325" lvl="1" indent="-633730">
              <a:lnSpc>
                <a:spcPct val="100000"/>
              </a:lnSpc>
              <a:spcBef>
                <a:spcPts val="1045"/>
              </a:spcBef>
              <a:buAutoNum type="arabicPeriod"/>
              <a:tabLst>
                <a:tab pos="1330325" algn="l"/>
                <a:tab pos="1330960" algn="l"/>
              </a:tabLst>
            </a:pPr>
            <a:r>
              <a:rPr sz="2000" dirty="0">
                <a:latin typeface="Times New Roman"/>
                <a:cs typeface="Times New Roman"/>
              </a:rPr>
              <a:t>Evaluación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supervisado</a:t>
            </a:r>
            <a:endParaRPr sz="2000">
              <a:latin typeface="Times New Roman"/>
              <a:cs typeface="Times New Roman"/>
            </a:endParaRPr>
          </a:p>
          <a:p>
            <a:pPr marL="1316355" lvl="1" indent="-619760">
              <a:lnSpc>
                <a:spcPct val="100000"/>
              </a:lnSpc>
              <a:spcBef>
                <a:spcPts val="1295"/>
              </a:spcBef>
              <a:buAutoNum type="arabicPeriod"/>
              <a:tabLst>
                <a:tab pos="1316355" algn="l"/>
                <a:tab pos="131699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refuerzo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2959100" marR="5080" indent="-2930525">
              <a:lnSpc>
                <a:spcPct val="100800"/>
              </a:lnSpc>
              <a:spcBef>
                <a:spcPts val="75"/>
              </a:spcBef>
            </a:pPr>
            <a:r>
              <a:rPr dirty="0"/>
              <a:t>Perceptrón</a:t>
            </a:r>
            <a:r>
              <a:rPr spc="-45" dirty="0"/>
              <a:t> </a:t>
            </a:r>
            <a:r>
              <a:rPr dirty="0"/>
              <a:t>multicapa:</a:t>
            </a:r>
            <a:r>
              <a:rPr spc="-20" dirty="0"/>
              <a:t> </a:t>
            </a:r>
            <a:r>
              <a:rPr dirty="0"/>
              <a:t>actualización</a:t>
            </a:r>
            <a:r>
              <a:rPr spc="-25" dirty="0"/>
              <a:t> </a:t>
            </a:r>
            <a:r>
              <a:rPr dirty="0"/>
              <a:t>por</a:t>
            </a:r>
            <a:r>
              <a:rPr spc="-20" dirty="0"/>
              <a:t> </a:t>
            </a:r>
            <a:r>
              <a:rPr dirty="0"/>
              <a:t>lote</a:t>
            </a:r>
            <a:r>
              <a:rPr spc="-20" dirty="0"/>
              <a:t> </a:t>
            </a:r>
            <a:r>
              <a:rPr spc="-10" dirty="0"/>
              <a:t>(Batch) </a:t>
            </a:r>
            <a:r>
              <a:rPr dirty="0"/>
              <a:t>o</a:t>
            </a:r>
            <a:r>
              <a:rPr spc="-20" dirty="0"/>
              <a:t> </a:t>
            </a:r>
            <a:r>
              <a:rPr spc="-10" dirty="0"/>
              <a:t>Individual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447040" y="1181100"/>
            <a:ext cx="8253730" cy="31375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3065" marR="55880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93065" algn="l"/>
                <a:tab pos="393700" algn="l"/>
              </a:tabLst>
            </a:pP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vez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actualizar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pesos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después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pueden</a:t>
            </a:r>
            <a:r>
              <a:rPr sz="2000" spc="-10" dirty="0">
                <a:latin typeface="Times New Roman"/>
                <a:cs typeface="Times New Roman"/>
              </a:rPr>
              <a:t> actualizar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lotes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k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(cambiando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paso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2):</a:t>
            </a:r>
            <a:endParaRPr sz="2000">
              <a:latin typeface="Times New Roman"/>
              <a:cs typeface="Times New Roman"/>
            </a:endParaRPr>
          </a:p>
          <a:p>
            <a:pPr marL="507365" indent="-4565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507365" algn="l"/>
                <a:tab pos="508000" algn="l"/>
              </a:tabLst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dividen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entrenamiento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N/k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lotes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k</a:t>
            </a:r>
            <a:r>
              <a:rPr sz="2000" spc="-10" dirty="0">
                <a:latin typeface="Times New Roman"/>
                <a:cs typeface="Times New Roman"/>
              </a:rPr>
              <a:t> ejemplos</a:t>
            </a:r>
            <a:endParaRPr sz="20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500"/>
              </a:spcBef>
            </a:pPr>
            <a:r>
              <a:rPr sz="2000" dirty="0">
                <a:latin typeface="Times New Roman"/>
                <a:cs typeface="Times New Roman"/>
              </a:rPr>
              <a:t>a.</a:t>
            </a:r>
            <a:r>
              <a:rPr sz="2000" spc="3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cada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lote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L={v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=(X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,Y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),…,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v</a:t>
            </a:r>
            <a:r>
              <a:rPr sz="1950" spc="-15" baseline="-17094" dirty="0">
                <a:latin typeface="Times New Roman"/>
                <a:cs typeface="Times New Roman"/>
              </a:rPr>
              <a:t>k=</a:t>
            </a:r>
            <a:r>
              <a:rPr sz="2000" spc="-10" dirty="0">
                <a:latin typeface="Times New Roman"/>
                <a:cs typeface="Times New Roman"/>
              </a:rPr>
              <a:t>(X</a:t>
            </a:r>
            <a:r>
              <a:rPr sz="1950" spc="-15" baseline="-17094" dirty="0">
                <a:latin typeface="Times New Roman"/>
                <a:cs typeface="Times New Roman"/>
              </a:rPr>
              <a:t>k</a:t>
            </a:r>
            <a:r>
              <a:rPr sz="2000" spc="-10" dirty="0">
                <a:latin typeface="Times New Roman"/>
                <a:cs typeface="Times New Roman"/>
              </a:rPr>
              <a:t>,Y</a:t>
            </a:r>
            <a:r>
              <a:rPr sz="1950" spc="-15" baseline="-17094" dirty="0">
                <a:latin typeface="Times New Roman"/>
                <a:cs typeface="Times New Roman"/>
              </a:rPr>
              <a:t>k</a:t>
            </a:r>
            <a:r>
              <a:rPr sz="2000" spc="-10" dirty="0">
                <a:latin typeface="Times New Roman"/>
                <a:cs typeface="Times New Roman"/>
              </a:rPr>
              <a:t>)}:</a:t>
            </a:r>
            <a:endParaRPr sz="2000">
              <a:latin typeface="Times New Roman"/>
              <a:cs typeface="Times New Roman"/>
            </a:endParaRPr>
          </a:p>
          <a:p>
            <a:pPr marL="1081405" lvl="1" indent="-227329">
              <a:lnSpc>
                <a:spcPct val="100000"/>
              </a:lnSpc>
              <a:spcBef>
                <a:spcPts val="385"/>
              </a:spcBef>
              <a:buAutoNum type="alphaLcPeriod"/>
              <a:tabLst>
                <a:tab pos="1081405" algn="l"/>
              </a:tabLst>
            </a:pP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</a:t>
            </a:r>
            <a:r>
              <a:rPr sz="1950" baseline="-17094" dirty="0">
                <a:latin typeface="Times New Roman"/>
                <a:cs typeface="Times New Roman"/>
              </a:rPr>
              <a:t>i</a:t>
            </a:r>
            <a:r>
              <a:rPr sz="2000" dirty="0">
                <a:latin typeface="Cambria Math"/>
                <a:cs typeface="Cambria Math"/>
              </a:rPr>
              <a:t>∈</a:t>
            </a:r>
            <a:r>
              <a:rPr sz="2000" spc="50" dirty="0">
                <a:latin typeface="Cambria Math"/>
                <a:cs typeface="Cambria Math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L</a:t>
            </a:r>
            <a:endParaRPr sz="2000">
              <a:latin typeface="Times New Roman"/>
              <a:cs typeface="Times New Roman"/>
            </a:endParaRPr>
          </a:p>
          <a:p>
            <a:pPr marL="1538605" lvl="2" indent="-227965">
              <a:lnSpc>
                <a:spcPct val="100000"/>
              </a:lnSpc>
              <a:spcBef>
                <a:spcPts val="600"/>
              </a:spcBef>
              <a:buAutoNum type="alphaLcPeriod"/>
              <a:tabLst>
                <a:tab pos="1538605" algn="l"/>
              </a:tabLst>
            </a:pPr>
            <a:r>
              <a:rPr sz="2000" dirty="0">
                <a:latin typeface="Times New Roman"/>
                <a:cs typeface="Times New Roman"/>
              </a:rPr>
              <a:t>Calcula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salidas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(propagación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hacia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delante)</a:t>
            </a:r>
            <a:endParaRPr sz="2000">
              <a:latin typeface="Times New Roman"/>
              <a:cs typeface="Times New Roman"/>
            </a:endParaRPr>
          </a:p>
          <a:p>
            <a:pPr marL="1537970" marR="138430" lvl="2" indent="-227329">
              <a:lnSpc>
                <a:spcPct val="100000"/>
              </a:lnSpc>
              <a:spcBef>
                <a:spcPts val="409"/>
              </a:spcBef>
              <a:buAutoNum type="alphaLcPeriod"/>
              <a:tabLst>
                <a:tab pos="1538605" algn="l"/>
              </a:tabLst>
            </a:pPr>
            <a:r>
              <a:rPr sz="2000" dirty="0">
                <a:latin typeface="Times New Roman"/>
                <a:cs typeface="Times New Roman"/>
              </a:rPr>
              <a:t>Calcula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términos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error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(propagación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hacia atrás)</a:t>
            </a:r>
            <a:endParaRPr sz="2000">
              <a:latin typeface="Times New Roman"/>
              <a:cs typeface="Times New Roman"/>
            </a:endParaRPr>
          </a:p>
          <a:p>
            <a:pPr marL="1081405" lvl="1" indent="-227329">
              <a:lnSpc>
                <a:spcPct val="100000"/>
              </a:lnSpc>
              <a:spcBef>
                <a:spcPts val="500"/>
              </a:spcBef>
              <a:buAutoNum type="alphaLcPeriod"/>
              <a:tabLst>
                <a:tab pos="1081405" algn="l"/>
              </a:tabLst>
            </a:pPr>
            <a:r>
              <a:rPr sz="2000" dirty="0">
                <a:latin typeface="Times New Roman"/>
                <a:cs typeface="Times New Roman"/>
              </a:rPr>
              <a:t>Modificar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pesos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conexión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sesgos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reglas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lotes: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1905680" y="4419760"/>
            <a:ext cx="6042025" cy="1062990"/>
            <a:chOff x="1905680" y="4419760"/>
            <a:chExt cx="6042025" cy="1062990"/>
          </a:xfrm>
        </p:grpSpPr>
        <p:sp>
          <p:nvSpPr>
            <p:cNvPr id="11" name="object 11"/>
            <p:cNvSpPr/>
            <p:nvPr/>
          </p:nvSpPr>
          <p:spPr>
            <a:xfrm>
              <a:off x="1910443" y="4424522"/>
              <a:ext cx="6032500" cy="1053465"/>
            </a:xfrm>
            <a:custGeom>
              <a:avLst/>
              <a:gdLst/>
              <a:ahLst/>
              <a:cxnLst/>
              <a:rect l="l" t="t" r="r" b="b"/>
              <a:pathLst>
                <a:path w="6032500" h="1053464">
                  <a:moveTo>
                    <a:pt x="5857007" y="0"/>
                  </a:moveTo>
                  <a:lnTo>
                    <a:pt x="175492" y="0"/>
                  </a:lnTo>
                  <a:lnTo>
                    <a:pt x="128839" y="6268"/>
                  </a:lnTo>
                  <a:lnTo>
                    <a:pt x="86918" y="23959"/>
                  </a:lnTo>
                  <a:lnTo>
                    <a:pt x="51400" y="51400"/>
                  </a:lnTo>
                  <a:lnTo>
                    <a:pt x="23959" y="86917"/>
                  </a:lnTo>
                  <a:lnTo>
                    <a:pt x="6268" y="128839"/>
                  </a:lnTo>
                  <a:lnTo>
                    <a:pt x="0" y="175492"/>
                  </a:lnTo>
                  <a:lnTo>
                    <a:pt x="0" y="877444"/>
                  </a:lnTo>
                  <a:lnTo>
                    <a:pt x="6268" y="924096"/>
                  </a:lnTo>
                  <a:lnTo>
                    <a:pt x="23959" y="966018"/>
                  </a:lnTo>
                  <a:lnTo>
                    <a:pt x="51400" y="1001535"/>
                  </a:lnTo>
                  <a:lnTo>
                    <a:pt x="86918" y="1028976"/>
                  </a:lnTo>
                  <a:lnTo>
                    <a:pt x="128839" y="1046667"/>
                  </a:lnTo>
                  <a:lnTo>
                    <a:pt x="175492" y="1052936"/>
                  </a:lnTo>
                  <a:lnTo>
                    <a:pt x="5857007" y="1052936"/>
                  </a:lnTo>
                  <a:lnTo>
                    <a:pt x="5903660" y="1046667"/>
                  </a:lnTo>
                  <a:lnTo>
                    <a:pt x="5945581" y="1028976"/>
                  </a:lnTo>
                  <a:lnTo>
                    <a:pt x="5981099" y="1001535"/>
                  </a:lnTo>
                  <a:lnTo>
                    <a:pt x="6008540" y="966018"/>
                  </a:lnTo>
                  <a:lnTo>
                    <a:pt x="6026231" y="924096"/>
                  </a:lnTo>
                  <a:lnTo>
                    <a:pt x="6032500" y="877444"/>
                  </a:lnTo>
                  <a:lnTo>
                    <a:pt x="6032500" y="175492"/>
                  </a:lnTo>
                  <a:lnTo>
                    <a:pt x="6026231" y="128839"/>
                  </a:lnTo>
                  <a:lnTo>
                    <a:pt x="6008540" y="86917"/>
                  </a:lnTo>
                  <a:lnTo>
                    <a:pt x="5981099" y="51400"/>
                  </a:lnTo>
                  <a:lnTo>
                    <a:pt x="5945581" y="23959"/>
                  </a:lnTo>
                  <a:lnTo>
                    <a:pt x="5903660" y="6268"/>
                  </a:lnTo>
                  <a:lnTo>
                    <a:pt x="5857007" y="0"/>
                  </a:lnTo>
                  <a:close/>
                </a:path>
              </a:pathLst>
            </a:custGeom>
            <a:solidFill>
              <a:srgbClr val="FF0000">
                <a:alpha val="3411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910443" y="4424522"/>
              <a:ext cx="6032500" cy="1053465"/>
            </a:xfrm>
            <a:custGeom>
              <a:avLst/>
              <a:gdLst/>
              <a:ahLst/>
              <a:cxnLst/>
              <a:rect l="l" t="t" r="r" b="b"/>
              <a:pathLst>
                <a:path w="6032500" h="1053464">
                  <a:moveTo>
                    <a:pt x="0" y="175492"/>
                  </a:moveTo>
                  <a:lnTo>
                    <a:pt x="6268" y="128839"/>
                  </a:lnTo>
                  <a:lnTo>
                    <a:pt x="23959" y="86918"/>
                  </a:lnTo>
                  <a:lnTo>
                    <a:pt x="51400" y="51400"/>
                  </a:lnTo>
                  <a:lnTo>
                    <a:pt x="86918" y="23959"/>
                  </a:lnTo>
                  <a:lnTo>
                    <a:pt x="128839" y="6268"/>
                  </a:lnTo>
                  <a:lnTo>
                    <a:pt x="175492" y="0"/>
                  </a:lnTo>
                  <a:lnTo>
                    <a:pt x="5857007" y="0"/>
                  </a:lnTo>
                  <a:lnTo>
                    <a:pt x="5903660" y="6268"/>
                  </a:lnTo>
                  <a:lnTo>
                    <a:pt x="5945581" y="23959"/>
                  </a:lnTo>
                  <a:lnTo>
                    <a:pt x="5981099" y="51400"/>
                  </a:lnTo>
                  <a:lnTo>
                    <a:pt x="6008540" y="86918"/>
                  </a:lnTo>
                  <a:lnTo>
                    <a:pt x="6026231" y="128839"/>
                  </a:lnTo>
                  <a:lnTo>
                    <a:pt x="6032500" y="175492"/>
                  </a:lnTo>
                  <a:lnTo>
                    <a:pt x="6032500" y="877444"/>
                  </a:lnTo>
                  <a:lnTo>
                    <a:pt x="6026231" y="924097"/>
                  </a:lnTo>
                  <a:lnTo>
                    <a:pt x="6008540" y="966018"/>
                  </a:lnTo>
                  <a:lnTo>
                    <a:pt x="5981099" y="1001536"/>
                  </a:lnTo>
                  <a:lnTo>
                    <a:pt x="5945581" y="1028977"/>
                  </a:lnTo>
                  <a:lnTo>
                    <a:pt x="5903660" y="1046668"/>
                  </a:lnTo>
                  <a:lnTo>
                    <a:pt x="5857007" y="1052937"/>
                  </a:lnTo>
                  <a:lnTo>
                    <a:pt x="175492" y="1052937"/>
                  </a:lnTo>
                  <a:lnTo>
                    <a:pt x="128839" y="1046668"/>
                  </a:lnTo>
                  <a:lnTo>
                    <a:pt x="86918" y="1028977"/>
                  </a:lnTo>
                  <a:lnTo>
                    <a:pt x="51400" y="1001536"/>
                  </a:lnTo>
                  <a:lnTo>
                    <a:pt x="23959" y="966018"/>
                  </a:lnTo>
                  <a:lnTo>
                    <a:pt x="6268" y="924097"/>
                  </a:lnTo>
                  <a:lnTo>
                    <a:pt x="0" y="877444"/>
                  </a:lnTo>
                  <a:lnTo>
                    <a:pt x="0" y="17549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400262" y="4595964"/>
              <a:ext cx="2416175" cy="235585"/>
            </a:xfrm>
            <a:custGeom>
              <a:avLst/>
              <a:gdLst/>
              <a:ahLst/>
              <a:cxnLst/>
              <a:rect l="l" t="t" r="r" b="b"/>
              <a:pathLst>
                <a:path w="2416175" h="235585">
                  <a:moveTo>
                    <a:pt x="78384" y="9550"/>
                  </a:moveTo>
                  <a:lnTo>
                    <a:pt x="75044" y="0"/>
                  </a:lnTo>
                  <a:lnTo>
                    <a:pt x="57988" y="6159"/>
                  </a:lnTo>
                  <a:lnTo>
                    <a:pt x="43027" y="15087"/>
                  </a:lnTo>
                  <a:lnTo>
                    <a:pt x="10922" y="57899"/>
                  </a:lnTo>
                  <a:lnTo>
                    <a:pt x="1219" y="96126"/>
                  </a:lnTo>
                  <a:lnTo>
                    <a:pt x="0" y="117690"/>
                  </a:lnTo>
                  <a:lnTo>
                    <a:pt x="1219" y="139306"/>
                  </a:lnTo>
                  <a:lnTo>
                    <a:pt x="10883" y="177546"/>
                  </a:lnTo>
                  <a:lnTo>
                    <a:pt x="42951" y="220218"/>
                  </a:lnTo>
                  <a:lnTo>
                    <a:pt x="75044" y="235267"/>
                  </a:lnTo>
                  <a:lnTo>
                    <a:pt x="78016" y="225717"/>
                  </a:lnTo>
                  <a:lnTo>
                    <a:pt x="64604" y="219786"/>
                  </a:lnTo>
                  <a:lnTo>
                    <a:pt x="53035" y="211518"/>
                  </a:lnTo>
                  <a:lnTo>
                    <a:pt x="29311" y="172986"/>
                  </a:lnTo>
                  <a:lnTo>
                    <a:pt x="21463" y="116459"/>
                  </a:lnTo>
                  <a:lnTo>
                    <a:pt x="22326" y="96380"/>
                  </a:lnTo>
                  <a:lnTo>
                    <a:pt x="35420" y="46812"/>
                  </a:lnTo>
                  <a:lnTo>
                    <a:pt x="64820" y="15455"/>
                  </a:lnTo>
                  <a:lnTo>
                    <a:pt x="78384" y="9550"/>
                  </a:lnTo>
                  <a:close/>
                </a:path>
                <a:path w="2416175" h="235585">
                  <a:moveTo>
                    <a:pt x="717118" y="117690"/>
                  </a:moveTo>
                  <a:lnTo>
                    <a:pt x="712254" y="76200"/>
                  </a:lnTo>
                  <a:lnTo>
                    <a:pt x="686943" y="26771"/>
                  </a:lnTo>
                  <a:lnTo>
                    <a:pt x="642073" y="0"/>
                  </a:lnTo>
                  <a:lnTo>
                    <a:pt x="638733" y="9550"/>
                  </a:lnTo>
                  <a:lnTo>
                    <a:pt x="652348" y="15455"/>
                  </a:lnTo>
                  <a:lnTo>
                    <a:pt x="664057" y="23634"/>
                  </a:lnTo>
                  <a:lnTo>
                    <a:pt x="687844" y="61569"/>
                  </a:lnTo>
                  <a:lnTo>
                    <a:pt x="695655" y="116459"/>
                  </a:lnTo>
                  <a:lnTo>
                    <a:pt x="694778" y="137210"/>
                  </a:lnTo>
                  <a:lnTo>
                    <a:pt x="681710" y="188010"/>
                  </a:lnTo>
                  <a:lnTo>
                    <a:pt x="652513" y="219786"/>
                  </a:lnTo>
                  <a:lnTo>
                    <a:pt x="639102" y="225717"/>
                  </a:lnTo>
                  <a:lnTo>
                    <a:pt x="642073" y="235267"/>
                  </a:lnTo>
                  <a:lnTo>
                    <a:pt x="687031" y="208559"/>
                  </a:lnTo>
                  <a:lnTo>
                    <a:pt x="712279" y="159258"/>
                  </a:lnTo>
                  <a:lnTo>
                    <a:pt x="715899" y="139306"/>
                  </a:lnTo>
                  <a:lnTo>
                    <a:pt x="717118" y="117690"/>
                  </a:lnTo>
                  <a:close/>
                </a:path>
                <a:path w="2416175" h="235585">
                  <a:moveTo>
                    <a:pt x="1432585" y="9550"/>
                  </a:moveTo>
                  <a:lnTo>
                    <a:pt x="1429245" y="0"/>
                  </a:lnTo>
                  <a:lnTo>
                    <a:pt x="1412176" y="6159"/>
                  </a:lnTo>
                  <a:lnTo>
                    <a:pt x="1397228" y="15087"/>
                  </a:lnTo>
                  <a:lnTo>
                    <a:pt x="1365123" y="57899"/>
                  </a:lnTo>
                  <a:lnTo>
                    <a:pt x="1355420" y="96126"/>
                  </a:lnTo>
                  <a:lnTo>
                    <a:pt x="1354201" y="117690"/>
                  </a:lnTo>
                  <a:lnTo>
                    <a:pt x="1355420" y="139306"/>
                  </a:lnTo>
                  <a:lnTo>
                    <a:pt x="1365084" y="177546"/>
                  </a:lnTo>
                  <a:lnTo>
                    <a:pt x="1397152" y="220218"/>
                  </a:lnTo>
                  <a:lnTo>
                    <a:pt x="1429245" y="235267"/>
                  </a:lnTo>
                  <a:lnTo>
                    <a:pt x="1432217" y="225717"/>
                  </a:lnTo>
                  <a:lnTo>
                    <a:pt x="1418805" y="219786"/>
                  </a:lnTo>
                  <a:lnTo>
                    <a:pt x="1407236" y="211518"/>
                  </a:lnTo>
                  <a:lnTo>
                    <a:pt x="1383512" y="172986"/>
                  </a:lnTo>
                  <a:lnTo>
                    <a:pt x="1375664" y="116459"/>
                  </a:lnTo>
                  <a:lnTo>
                    <a:pt x="1376527" y="96380"/>
                  </a:lnTo>
                  <a:lnTo>
                    <a:pt x="1389621" y="46812"/>
                  </a:lnTo>
                  <a:lnTo>
                    <a:pt x="1419021" y="15455"/>
                  </a:lnTo>
                  <a:lnTo>
                    <a:pt x="1432585" y="9550"/>
                  </a:lnTo>
                  <a:close/>
                </a:path>
                <a:path w="2416175" h="235585">
                  <a:moveTo>
                    <a:pt x="1626628" y="117690"/>
                  </a:moveTo>
                  <a:lnTo>
                    <a:pt x="1621764" y="76200"/>
                  </a:lnTo>
                  <a:lnTo>
                    <a:pt x="1596453" y="26771"/>
                  </a:lnTo>
                  <a:lnTo>
                    <a:pt x="1551584" y="0"/>
                  </a:lnTo>
                  <a:lnTo>
                    <a:pt x="1548244" y="9550"/>
                  </a:lnTo>
                  <a:lnTo>
                    <a:pt x="1561858" y="15455"/>
                  </a:lnTo>
                  <a:lnTo>
                    <a:pt x="1573568" y="23634"/>
                  </a:lnTo>
                  <a:lnTo>
                    <a:pt x="1597355" y="61569"/>
                  </a:lnTo>
                  <a:lnTo>
                    <a:pt x="1605165" y="116459"/>
                  </a:lnTo>
                  <a:lnTo>
                    <a:pt x="1604289" y="137210"/>
                  </a:lnTo>
                  <a:lnTo>
                    <a:pt x="1591208" y="188010"/>
                  </a:lnTo>
                  <a:lnTo>
                    <a:pt x="1562023" y="219786"/>
                  </a:lnTo>
                  <a:lnTo>
                    <a:pt x="1548612" y="225717"/>
                  </a:lnTo>
                  <a:lnTo>
                    <a:pt x="1551584" y="235267"/>
                  </a:lnTo>
                  <a:lnTo>
                    <a:pt x="1596542" y="208559"/>
                  </a:lnTo>
                  <a:lnTo>
                    <a:pt x="1621790" y="159258"/>
                  </a:lnTo>
                  <a:lnTo>
                    <a:pt x="1625409" y="139306"/>
                  </a:lnTo>
                  <a:lnTo>
                    <a:pt x="1626628" y="117690"/>
                  </a:lnTo>
                  <a:close/>
                </a:path>
                <a:path w="2416175" h="235585">
                  <a:moveTo>
                    <a:pt x="2415578" y="113995"/>
                  </a:moveTo>
                  <a:lnTo>
                    <a:pt x="2301278" y="113995"/>
                  </a:lnTo>
                  <a:lnTo>
                    <a:pt x="2301278" y="126695"/>
                  </a:lnTo>
                  <a:lnTo>
                    <a:pt x="2415578" y="126695"/>
                  </a:lnTo>
                  <a:lnTo>
                    <a:pt x="2415578" y="1139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4684332" y="4710176"/>
            <a:ext cx="140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25" dirty="0">
                <a:latin typeface="Cambria Math"/>
                <a:cs typeface="Cambria Math"/>
              </a:rPr>
              <a:t>#</a:t>
            </a:r>
            <a:endParaRPr sz="1500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024819" y="4646167"/>
            <a:ext cx="34226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204" dirty="0">
                <a:latin typeface="Cambria Math"/>
                <a:cs typeface="Cambria Math"/>
              </a:rPr>
              <a:t>!$"</a:t>
            </a:r>
            <a:endParaRPr sz="150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070474" y="4661407"/>
            <a:ext cx="153924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250315" algn="l"/>
              </a:tabLst>
            </a:pPr>
            <a:r>
              <a:rPr sz="1500" spc="40" dirty="0">
                <a:latin typeface="Cambria Math"/>
                <a:cs typeface="Cambria Math"/>
              </a:rPr>
              <a:t>%</a:t>
            </a:r>
            <a:r>
              <a:rPr sz="1800" spc="60" baseline="-13888" dirty="0">
                <a:latin typeface="Cambria Math"/>
                <a:cs typeface="Cambria Math"/>
              </a:rPr>
              <a:t>!</a:t>
            </a:r>
            <a:r>
              <a:rPr sz="1800" baseline="-13888" dirty="0">
                <a:latin typeface="Cambria Math"/>
                <a:cs typeface="Cambria Math"/>
              </a:rPr>
              <a:t>	</a:t>
            </a:r>
            <a:r>
              <a:rPr sz="1500" spc="-25" dirty="0">
                <a:latin typeface="Cambria Math"/>
                <a:cs typeface="Cambria Math"/>
              </a:rPr>
              <a:t>%</a:t>
            </a:r>
            <a:r>
              <a:rPr sz="1800" spc="-37" baseline="-13888" dirty="0">
                <a:latin typeface="Cambria Math"/>
                <a:cs typeface="Cambria Math"/>
              </a:rPr>
              <a:t>#</a:t>
            </a:r>
            <a:endParaRPr sz="1800" baseline="-13888">
              <a:latin typeface="Cambria Math"/>
              <a:cs typeface="Cambria Math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066291" y="4518660"/>
            <a:ext cx="552259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143635" algn="l"/>
                <a:tab pos="2038985" algn="l"/>
                <a:tab pos="3327400" algn="l"/>
                <a:tab pos="4362450" algn="l"/>
              </a:tabLst>
            </a:pPr>
            <a:r>
              <a:rPr sz="2000" spc="350" dirty="0">
                <a:latin typeface="Cambria Math"/>
                <a:cs typeface="Cambria Math"/>
              </a:rPr>
              <a:t>"</a:t>
            </a:r>
            <a:r>
              <a:rPr sz="2250" spc="525" baseline="-14814" dirty="0">
                <a:latin typeface="Cambria Math"/>
                <a:cs typeface="Cambria Math"/>
              </a:rPr>
              <a:t>!</a:t>
            </a:r>
            <a:r>
              <a:rPr sz="2250" spc="209" baseline="-14814" dirty="0">
                <a:latin typeface="Cambria Math"/>
                <a:cs typeface="Cambria Math"/>
              </a:rPr>
              <a:t>  </a:t>
            </a:r>
            <a:r>
              <a:rPr sz="2000" spc="-459" dirty="0">
                <a:latin typeface="Cambria Math"/>
                <a:cs typeface="Cambria Math"/>
              </a:rPr>
              <a:t>#</a:t>
            </a:r>
            <a:r>
              <a:rPr sz="2000" spc="6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+</a:t>
            </a:r>
            <a:r>
              <a:rPr sz="2000" spc="5" dirty="0">
                <a:latin typeface="Cambria Math"/>
                <a:cs typeface="Cambria Math"/>
              </a:rPr>
              <a:t> </a:t>
            </a:r>
            <a:r>
              <a:rPr sz="2000" spc="-60" dirty="0">
                <a:latin typeface="Cambria Math"/>
                <a:cs typeface="Cambria Math"/>
              </a:rPr>
              <a:t>1</a:t>
            </a:r>
            <a:r>
              <a:rPr sz="2000" dirty="0">
                <a:latin typeface="Cambria Math"/>
                <a:cs typeface="Cambria Math"/>
              </a:rPr>
              <a:t>	=</a:t>
            </a:r>
            <a:r>
              <a:rPr sz="2000" spc="120" dirty="0">
                <a:latin typeface="Cambria Math"/>
                <a:cs typeface="Cambria Math"/>
              </a:rPr>
              <a:t> </a:t>
            </a:r>
            <a:r>
              <a:rPr sz="2000" spc="350" dirty="0">
                <a:latin typeface="Cambria Math"/>
                <a:cs typeface="Cambria Math"/>
              </a:rPr>
              <a:t>"</a:t>
            </a:r>
            <a:r>
              <a:rPr sz="2250" spc="525" baseline="-14814" dirty="0">
                <a:latin typeface="Cambria Math"/>
                <a:cs typeface="Cambria Math"/>
              </a:rPr>
              <a:t>!</a:t>
            </a:r>
            <a:r>
              <a:rPr sz="2250" spc="217" baseline="-14814" dirty="0">
                <a:latin typeface="Cambria Math"/>
                <a:cs typeface="Cambria Math"/>
              </a:rPr>
              <a:t>  </a:t>
            </a:r>
            <a:r>
              <a:rPr sz="2000" spc="-509" dirty="0">
                <a:latin typeface="Cambria Math"/>
                <a:cs typeface="Cambria Math"/>
              </a:rPr>
              <a:t>#</a:t>
            </a:r>
            <a:r>
              <a:rPr sz="2000" dirty="0">
                <a:latin typeface="Cambria Math"/>
                <a:cs typeface="Cambria Math"/>
              </a:rPr>
              <a:t>	+</a:t>
            </a:r>
            <a:r>
              <a:rPr sz="2000" spc="5" dirty="0">
                <a:latin typeface="Cambria Math"/>
                <a:cs typeface="Cambria Math"/>
              </a:rPr>
              <a:t> </a:t>
            </a:r>
            <a:r>
              <a:rPr sz="2000" spc="720" dirty="0">
                <a:latin typeface="Cambria Math"/>
                <a:cs typeface="Cambria Math"/>
              </a:rPr>
              <a:t>'</a:t>
            </a:r>
            <a:r>
              <a:rPr sz="2000" spc="70" dirty="0">
                <a:latin typeface="Cambria Math"/>
                <a:cs typeface="Cambria Math"/>
              </a:rPr>
              <a:t> </a:t>
            </a:r>
            <a:r>
              <a:rPr sz="2000" spc="-270" dirty="0">
                <a:latin typeface="Cambria Math"/>
                <a:cs typeface="Cambria Math"/>
              </a:rPr>
              <a:t>(</a:t>
            </a:r>
            <a:r>
              <a:rPr sz="2000" spc="40" dirty="0">
                <a:latin typeface="Cambria Math"/>
                <a:cs typeface="Cambria Math"/>
              </a:rPr>
              <a:t> </a:t>
            </a:r>
            <a:r>
              <a:rPr sz="2250" spc="412" baseline="44444" dirty="0">
                <a:latin typeface="Cambria Math"/>
                <a:cs typeface="Cambria Math"/>
              </a:rPr>
              <a:t>"</a:t>
            </a:r>
            <a:r>
              <a:rPr sz="2250" spc="44" baseline="44444" dirty="0">
                <a:latin typeface="Cambria Math"/>
                <a:cs typeface="Cambria Math"/>
              </a:rPr>
              <a:t> </a:t>
            </a:r>
            <a:r>
              <a:rPr sz="3000" spc="-37" baseline="1388" dirty="0">
                <a:latin typeface="Cambria Math"/>
                <a:cs typeface="Cambria Math"/>
              </a:rPr>
              <a:t>∑</a:t>
            </a:r>
            <a:r>
              <a:rPr sz="2250" spc="-37" baseline="29629" dirty="0">
                <a:latin typeface="Cambria Math"/>
                <a:cs typeface="Cambria Math"/>
              </a:rPr>
              <a:t>#</a:t>
            </a:r>
            <a:r>
              <a:rPr sz="2250" baseline="29629" dirty="0">
                <a:latin typeface="Cambria Math"/>
                <a:cs typeface="Cambria Math"/>
              </a:rPr>
              <a:t>	</a:t>
            </a:r>
            <a:r>
              <a:rPr sz="2000" spc="114" dirty="0">
                <a:latin typeface="Cambria Math"/>
                <a:cs typeface="Cambria Math"/>
              </a:rPr>
              <a:t>*+,-</a:t>
            </a:r>
            <a:r>
              <a:rPr sz="2000" spc="-20" dirty="0">
                <a:latin typeface="Cambria Math"/>
                <a:cs typeface="Cambria Math"/>
              </a:rPr>
              <a:t>.+</a:t>
            </a:r>
            <a:r>
              <a:rPr sz="2250" spc="-30" baseline="38888" dirty="0">
                <a:latin typeface="Cambria Math"/>
                <a:cs typeface="Cambria Math"/>
              </a:rPr>
              <a:t>&amp;</a:t>
            </a:r>
            <a:r>
              <a:rPr sz="1800" spc="-30" baseline="34722" dirty="0">
                <a:latin typeface="Cambria Math"/>
                <a:cs typeface="Cambria Math"/>
              </a:rPr>
              <a:t>"</a:t>
            </a:r>
            <a:r>
              <a:rPr sz="1800" baseline="34722" dirty="0">
                <a:latin typeface="Cambria Math"/>
                <a:cs typeface="Cambria Math"/>
              </a:rPr>
              <a:t>	</a:t>
            </a:r>
            <a:r>
              <a:rPr sz="2000" spc="-270" dirty="0">
                <a:latin typeface="Cambria Math"/>
                <a:cs typeface="Cambria Math"/>
              </a:rPr>
              <a:t>(</a:t>
            </a:r>
            <a:r>
              <a:rPr sz="2000" dirty="0">
                <a:latin typeface="Cambria Math"/>
                <a:cs typeface="Cambria Math"/>
              </a:rPr>
              <a:t> </a:t>
            </a:r>
            <a:r>
              <a:rPr sz="2000" spc="-10" dirty="0">
                <a:latin typeface="Cambria Math"/>
                <a:cs typeface="Cambria Math"/>
              </a:rPr>
              <a:t>/01121</a:t>
            </a:r>
            <a:r>
              <a:rPr sz="2250" spc="-15" baseline="38888" dirty="0">
                <a:latin typeface="Cambria Math"/>
                <a:cs typeface="Cambria Math"/>
              </a:rPr>
              <a:t>&amp;</a:t>
            </a:r>
            <a:r>
              <a:rPr sz="1800" spc="-15" baseline="34722" dirty="0">
                <a:latin typeface="Cambria Math"/>
                <a:cs typeface="Cambria Math"/>
              </a:rPr>
              <a:t>"</a:t>
            </a:r>
            <a:endParaRPr sz="1800" baseline="34722">
              <a:latin typeface="Cambria Math"/>
              <a:cs typeface="Cambria Math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102803" y="5079491"/>
            <a:ext cx="50736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spc="405" baseline="11111" dirty="0">
                <a:latin typeface="Cambria Math"/>
                <a:cs typeface="Cambria Math"/>
              </a:rPr>
              <a:t>"</a:t>
            </a:r>
            <a:r>
              <a:rPr sz="1500" spc="270" dirty="0">
                <a:latin typeface="Cambria Math"/>
                <a:cs typeface="Cambria Math"/>
              </a:rPr>
              <a:t>'%</a:t>
            </a:r>
            <a:endParaRPr sz="1500">
              <a:latin typeface="Cambria Math"/>
              <a:cs typeface="Cambria Math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554733" y="5220716"/>
            <a:ext cx="1238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25" dirty="0">
                <a:latin typeface="Cambria Math"/>
                <a:cs typeface="Cambria Math"/>
              </a:rPr>
              <a:t>#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706406" y="5103955"/>
            <a:ext cx="717550" cy="235585"/>
          </a:xfrm>
          <a:custGeom>
            <a:avLst/>
            <a:gdLst/>
            <a:ahLst/>
            <a:cxnLst/>
            <a:rect l="l" t="t" r="r" b="b"/>
            <a:pathLst>
              <a:path w="717550" h="235585">
                <a:moveTo>
                  <a:pt x="642072" y="0"/>
                </a:moveTo>
                <a:lnTo>
                  <a:pt x="638724" y="9550"/>
                </a:lnTo>
                <a:lnTo>
                  <a:pt x="652343" y="15460"/>
                </a:lnTo>
                <a:lnTo>
                  <a:pt x="664056" y="23642"/>
                </a:lnTo>
                <a:lnTo>
                  <a:pt x="687837" y="61566"/>
                </a:lnTo>
                <a:lnTo>
                  <a:pt x="695651" y="116458"/>
                </a:lnTo>
                <a:lnTo>
                  <a:pt x="694779" y="137209"/>
                </a:lnTo>
                <a:lnTo>
                  <a:pt x="681699" y="188019"/>
                </a:lnTo>
                <a:lnTo>
                  <a:pt x="652503" y="219785"/>
                </a:lnTo>
                <a:lnTo>
                  <a:pt x="639097" y="225723"/>
                </a:lnTo>
                <a:lnTo>
                  <a:pt x="642072" y="235272"/>
                </a:lnTo>
                <a:lnTo>
                  <a:pt x="687023" y="208564"/>
                </a:lnTo>
                <a:lnTo>
                  <a:pt x="712269" y="159261"/>
                </a:lnTo>
                <a:lnTo>
                  <a:pt x="717106" y="117698"/>
                </a:lnTo>
                <a:lnTo>
                  <a:pt x="715893" y="96130"/>
                </a:lnTo>
                <a:lnTo>
                  <a:pt x="706189" y="57899"/>
                </a:lnTo>
                <a:lnTo>
                  <a:pt x="674086" y="15084"/>
                </a:lnTo>
                <a:lnTo>
                  <a:pt x="659130" y="6158"/>
                </a:lnTo>
                <a:lnTo>
                  <a:pt x="642072" y="0"/>
                </a:lnTo>
                <a:close/>
              </a:path>
              <a:path w="717550" h="235585">
                <a:moveTo>
                  <a:pt x="75034" y="0"/>
                </a:moveTo>
                <a:lnTo>
                  <a:pt x="30164" y="26777"/>
                </a:lnTo>
                <a:lnTo>
                  <a:pt x="4852" y="76197"/>
                </a:lnTo>
                <a:lnTo>
                  <a:pt x="0" y="117698"/>
                </a:lnTo>
                <a:lnTo>
                  <a:pt x="1209" y="139313"/>
                </a:lnTo>
                <a:lnTo>
                  <a:pt x="10882" y="177543"/>
                </a:lnTo>
                <a:lnTo>
                  <a:pt x="42942" y="220219"/>
                </a:lnTo>
                <a:lnTo>
                  <a:pt x="75034" y="235272"/>
                </a:lnTo>
                <a:lnTo>
                  <a:pt x="78011" y="225723"/>
                </a:lnTo>
                <a:lnTo>
                  <a:pt x="64604" y="219785"/>
                </a:lnTo>
                <a:lnTo>
                  <a:pt x="53035" y="211522"/>
                </a:lnTo>
                <a:lnTo>
                  <a:pt x="29304" y="172989"/>
                </a:lnTo>
                <a:lnTo>
                  <a:pt x="21455" y="116458"/>
                </a:lnTo>
                <a:lnTo>
                  <a:pt x="22327" y="96386"/>
                </a:lnTo>
                <a:lnTo>
                  <a:pt x="35408" y="46819"/>
                </a:lnTo>
                <a:lnTo>
                  <a:pt x="64813" y="15460"/>
                </a:lnTo>
                <a:lnTo>
                  <a:pt x="78383" y="9550"/>
                </a:lnTo>
                <a:lnTo>
                  <a:pt x="750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4191255" y="5220716"/>
            <a:ext cx="1238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25" dirty="0">
                <a:latin typeface="Cambria Math"/>
                <a:cs typeface="Cambria Math"/>
              </a:rPr>
              <a:t>#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342917" y="5103964"/>
            <a:ext cx="1057275" cy="235585"/>
          </a:xfrm>
          <a:custGeom>
            <a:avLst/>
            <a:gdLst/>
            <a:ahLst/>
            <a:cxnLst/>
            <a:rect l="l" t="t" r="r" b="b"/>
            <a:pathLst>
              <a:path w="1057275" h="235585">
                <a:moveTo>
                  <a:pt x="78384" y="9550"/>
                </a:moveTo>
                <a:lnTo>
                  <a:pt x="75044" y="0"/>
                </a:lnTo>
                <a:lnTo>
                  <a:pt x="57975" y="6159"/>
                </a:lnTo>
                <a:lnTo>
                  <a:pt x="43027" y="15087"/>
                </a:lnTo>
                <a:lnTo>
                  <a:pt x="10922" y="57899"/>
                </a:lnTo>
                <a:lnTo>
                  <a:pt x="1219" y="96126"/>
                </a:lnTo>
                <a:lnTo>
                  <a:pt x="0" y="117690"/>
                </a:lnTo>
                <a:lnTo>
                  <a:pt x="1219" y="139306"/>
                </a:lnTo>
                <a:lnTo>
                  <a:pt x="10883" y="177546"/>
                </a:lnTo>
                <a:lnTo>
                  <a:pt x="42951" y="220218"/>
                </a:lnTo>
                <a:lnTo>
                  <a:pt x="75044" y="235267"/>
                </a:lnTo>
                <a:lnTo>
                  <a:pt x="78016" y="225717"/>
                </a:lnTo>
                <a:lnTo>
                  <a:pt x="64604" y="219786"/>
                </a:lnTo>
                <a:lnTo>
                  <a:pt x="53035" y="211518"/>
                </a:lnTo>
                <a:lnTo>
                  <a:pt x="29311" y="172986"/>
                </a:lnTo>
                <a:lnTo>
                  <a:pt x="21463" y="116459"/>
                </a:lnTo>
                <a:lnTo>
                  <a:pt x="22326" y="96380"/>
                </a:lnTo>
                <a:lnTo>
                  <a:pt x="35420" y="46812"/>
                </a:lnTo>
                <a:lnTo>
                  <a:pt x="64820" y="15455"/>
                </a:lnTo>
                <a:lnTo>
                  <a:pt x="78384" y="9550"/>
                </a:lnTo>
                <a:close/>
              </a:path>
              <a:path w="1057275" h="235585">
                <a:moveTo>
                  <a:pt x="272427" y="117690"/>
                </a:moveTo>
                <a:lnTo>
                  <a:pt x="267563" y="76200"/>
                </a:lnTo>
                <a:lnTo>
                  <a:pt x="242252" y="26771"/>
                </a:lnTo>
                <a:lnTo>
                  <a:pt x="197383" y="0"/>
                </a:lnTo>
                <a:lnTo>
                  <a:pt x="194043" y="9550"/>
                </a:lnTo>
                <a:lnTo>
                  <a:pt x="207657" y="15455"/>
                </a:lnTo>
                <a:lnTo>
                  <a:pt x="219367" y="23634"/>
                </a:lnTo>
                <a:lnTo>
                  <a:pt x="243154" y="61569"/>
                </a:lnTo>
                <a:lnTo>
                  <a:pt x="250964" y="116459"/>
                </a:lnTo>
                <a:lnTo>
                  <a:pt x="250088" y="137210"/>
                </a:lnTo>
                <a:lnTo>
                  <a:pt x="237007" y="188010"/>
                </a:lnTo>
                <a:lnTo>
                  <a:pt x="207822" y="219786"/>
                </a:lnTo>
                <a:lnTo>
                  <a:pt x="194411" y="225717"/>
                </a:lnTo>
                <a:lnTo>
                  <a:pt x="197383" y="235267"/>
                </a:lnTo>
                <a:lnTo>
                  <a:pt x="242341" y="208559"/>
                </a:lnTo>
                <a:lnTo>
                  <a:pt x="267589" y="159258"/>
                </a:lnTo>
                <a:lnTo>
                  <a:pt x="271208" y="139306"/>
                </a:lnTo>
                <a:lnTo>
                  <a:pt x="272427" y="117690"/>
                </a:lnTo>
                <a:close/>
              </a:path>
              <a:path w="1057275" h="235585">
                <a:moveTo>
                  <a:pt x="1057122" y="113995"/>
                </a:moveTo>
                <a:lnTo>
                  <a:pt x="942822" y="113995"/>
                </a:lnTo>
                <a:lnTo>
                  <a:pt x="942822" y="126695"/>
                </a:lnTo>
                <a:lnTo>
                  <a:pt x="1057122" y="126695"/>
                </a:lnTo>
                <a:lnTo>
                  <a:pt x="1057122" y="113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5272787" y="5219191"/>
            <a:ext cx="140970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25" dirty="0">
                <a:latin typeface="Cambria Math"/>
                <a:cs typeface="Cambria Math"/>
              </a:rPr>
              <a:t>#</a:t>
            </a:r>
            <a:endParaRPr sz="1500">
              <a:latin typeface="Cambria Math"/>
              <a:cs typeface="Cambria Math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613274" y="5155183"/>
            <a:ext cx="34226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204" dirty="0">
                <a:latin typeface="Cambria Math"/>
                <a:cs typeface="Cambria Math"/>
              </a:rPr>
              <a:t>!$"</a:t>
            </a:r>
            <a:endParaRPr sz="1500">
              <a:latin typeface="Cambria Math"/>
              <a:cs typeface="Cambria Math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751392" y="5027676"/>
            <a:ext cx="30410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764540" algn="l"/>
                <a:tab pos="1674495" algn="l"/>
                <a:tab pos="1942464" algn="l"/>
              </a:tabLst>
            </a:pPr>
            <a:r>
              <a:rPr sz="2000" spc="-459" dirty="0">
                <a:latin typeface="Cambria Math"/>
                <a:cs typeface="Cambria Math"/>
              </a:rPr>
              <a:t>#</a:t>
            </a:r>
            <a:r>
              <a:rPr sz="2000" spc="5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+</a:t>
            </a:r>
            <a:r>
              <a:rPr sz="2000" spc="5" dirty="0">
                <a:latin typeface="Cambria Math"/>
                <a:cs typeface="Cambria Math"/>
              </a:rPr>
              <a:t> </a:t>
            </a:r>
            <a:r>
              <a:rPr sz="2000" spc="-50" dirty="0">
                <a:latin typeface="Cambria Math"/>
                <a:cs typeface="Cambria Math"/>
              </a:rPr>
              <a:t>1</a:t>
            </a:r>
            <a:r>
              <a:rPr sz="2000" dirty="0">
                <a:latin typeface="Cambria Math"/>
                <a:cs typeface="Cambria Math"/>
              </a:rPr>
              <a:t>	=</a:t>
            </a:r>
            <a:r>
              <a:rPr sz="2000" spc="120" dirty="0">
                <a:latin typeface="Cambria Math"/>
                <a:cs typeface="Cambria Math"/>
              </a:rPr>
              <a:t> </a:t>
            </a:r>
            <a:r>
              <a:rPr sz="2000" spc="270" dirty="0">
                <a:latin typeface="Cambria Math"/>
                <a:cs typeface="Cambria Math"/>
              </a:rPr>
              <a:t>"</a:t>
            </a:r>
            <a:r>
              <a:rPr sz="2250" spc="405" baseline="-14814" dirty="0">
                <a:latin typeface="Cambria Math"/>
                <a:cs typeface="Cambria Math"/>
              </a:rPr>
              <a:t>'%</a:t>
            </a:r>
            <a:r>
              <a:rPr sz="2250" baseline="-14814" dirty="0">
                <a:latin typeface="Cambria Math"/>
                <a:cs typeface="Cambria Math"/>
              </a:rPr>
              <a:t>	</a:t>
            </a:r>
            <a:r>
              <a:rPr sz="2000" spc="-509" dirty="0">
                <a:latin typeface="Cambria Math"/>
                <a:cs typeface="Cambria Math"/>
              </a:rPr>
              <a:t>#</a:t>
            </a:r>
            <a:r>
              <a:rPr sz="2000" dirty="0">
                <a:latin typeface="Cambria Math"/>
                <a:cs typeface="Cambria Math"/>
              </a:rPr>
              <a:t>	+</a:t>
            </a:r>
            <a:r>
              <a:rPr sz="2000" spc="5" dirty="0">
                <a:latin typeface="Cambria Math"/>
                <a:cs typeface="Cambria Math"/>
              </a:rPr>
              <a:t> </a:t>
            </a:r>
            <a:r>
              <a:rPr sz="2000" spc="720" dirty="0">
                <a:latin typeface="Cambria Math"/>
                <a:cs typeface="Cambria Math"/>
              </a:rPr>
              <a:t>'</a:t>
            </a:r>
            <a:r>
              <a:rPr sz="2000" spc="70" dirty="0">
                <a:latin typeface="Cambria Math"/>
                <a:cs typeface="Cambria Math"/>
              </a:rPr>
              <a:t> </a:t>
            </a:r>
            <a:r>
              <a:rPr sz="2000" spc="-270" dirty="0">
                <a:latin typeface="Cambria Math"/>
                <a:cs typeface="Cambria Math"/>
              </a:rPr>
              <a:t>(</a:t>
            </a:r>
            <a:r>
              <a:rPr sz="2000" spc="40" dirty="0">
                <a:latin typeface="Cambria Math"/>
                <a:cs typeface="Cambria Math"/>
              </a:rPr>
              <a:t> </a:t>
            </a:r>
            <a:r>
              <a:rPr sz="2250" spc="412" baseline="44444" dirty="0">
                <a:latin typeface="Cambria Math"/>
                <a:cs typeface="Cambria Math"/>
              </a:rPr>
              <a:t>"</a:t>
            </a:r>
            <a:r>
              <a:rPr sz="2250" spc="44" baseline="44444" dirty="0">
                <a:latin typeface="Cambria Math"/>
                <a:cs typeface="Cambria Math"/>
              </a:rPr>
              <a:t> </a:t>
            </a:r>
            <a:r>
              <a:rPr sz="3000" spc="-37" baseline="2777" dirty="0">
                <a:latin typeface="Cambria Math"/>
                <a:cs typeface="Cambria Math"/>
              </a:rPr>
              <a:t>∑</a:t>
            </a:r>
            <a:r>
              <a:rPr sz="2250" spc="-37" baseline="29629" dirty="0">
                <a:latin typeface="Cambria Math"/>
                <a:cs typeface="Cambria Math"/>
              </a:rPr>
              <a:t>#</a:t>
            </a:r>
            <a:endParaRPr sz="2250" baseline="29629">
              <a:latin typeface="Cambria Math"/>
              <a:cs typeface="Cambria Math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708838" y="5167376"/>
            <a:ext cx="3143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500" spc="-25" dirty="0">
                <a:latin typeface="Cambria Math"/>
                <a:cs typeface="Cambria Math"/>
              </a:rPr>
              <a:t>%</a:t>
            </a:r>
            <a:r>
              <a:rPr sz="1800" spc="-37" baseline="-13888" dirty="0">
                <a:latin typeface="Cambria Math"/>
                <a:cs typeface="Cambria Math"/>
              </a:rPr>
              <a:t>#</a:t>
            </a:r>
            <a:endParaRPr sz="1800" baseline="-13888">
              <a:latin typeface="Cambria Math"/>
              <a:cs typeface="Cambria Math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944552" y="5027676"/>
            <a:ext cx="10572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spc="-10" dirty="0">
                <a:latin typeface="Cambria Math"/>
                <a:cs typeface="Cambria Math"/>
              </a:rPr>
              <a:t>/01121</a:t>
            </a:r>
            <a:r>
              <a:rPr sz="2250" spc="-15" baseline="40740" dirty="0">
                <a:latin typeface="Cambria Math"/>
                <a:cs typeface="Cambria Math"/>
              </a:rPr>
              <a:t>&amp;</a:t>
            </a:r>
            <a:r>
              <a:rPr sz="1800" spc="-15" baseline="34722" dirty="0">
                <a:latin typeface="Cambria Math"/>
                <a:cs typeface="Cambria Math"/>
              </a:rPr>
              <a:t>"</a:t>
            </a:r>
            <a:endParaRPr sz="1800" baseline="34722">
              <a:latin typeface="Cambria Math"/>
              <a:cs typeface="Cambria Math"/>
            </a:endParaRPr>
          </a:p>
        </p:txBody>
      </p:sp>
      <p:pic>
        <p:nvPicPr>
          <p:cNvPr id="28" name="object 2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29" name="object 29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8" name="object 8"/>
          <p:cNvGrpSpPr/>
          <p:nvPr/>
        </p:nvGrpSpPr>
        <p:grpSpPr>
          <a:xfrm>
            <a:off x="3295049" y="1337308"/>
            <a:ext cx="2787650" cy="1227455"/>
            <a:chOff x="3295049" y="1337308"/>
            <a:chExt cx="2787650" cy="1227455"/>
          </a:xfrm>
        </p:grpSpPr>
        <p:sp>
          <p:nvSpPr>
            <p:cNvPr id="9" name="object 9"/>
            <p:cNvSpPr/>
            <p:nvPr/>
          </p:nvSpPr>
          <p:spPr>
            <a:xfrm>
              <a:off x="3299811" y="1342071"/>
              <a:ext cx="2778125" cy="1217930"/>
            </a:xfrm>
            <a:custGeom>
              <a:avLst/>
              <a:gdLst/>
              <a:ahLst/>
              <a:cxnLst/>
              <a:rect l="l" t="t" r="r" b="b"/>
              <a:pathLst>
                <a:path w="2778125" h="1217930">
                  <a:moveTo>
                    <a:pt x="1389062" y="0"/>
                  </a:moveTo>
                  <a:lnTo>
                    <a:pt x="1323672" y="662"/>
                  </a:lnTo>
                  <a:lnTo>
                    <a:pt x="1259061" y="2631"/>
                  </a:lnTo>
                  <a:lnTo>
                    <a:pt x="1195295" y="5876"/>
                  </a:lnTo>
                  <a:lnTo>
                    <a:pt x="1132440" y="10368"/>
                  </a:lnTo>
                  <a:lnTo>
                    <a:pt x="1070563" y="16078"/>
                  </a:lnTo>
                  <a:lnTo>
                    <a:pt x="1009731" y="22978"/>
                  </a:lnTo>
                  <a:lnTo>
                    <a:pt x="950011" y="31037"/>
                  </a:lnTo>
                  <a:lnTo>
                    <a:pt x="891469" y="40226"/>
                  </a:lnTo>
                  <a:lnTo>
                    <a:pt x="834173" y="50517"/>
                  </a:lnTo>
                  <a:lnTo>
                    <a:pt x="778188" y="61879"/>
                  </a:lnTo>
                  <a:lnTo>
                    <a:pt x="723581" y="74284"/>
                  </a:lnTo>
                  <a:lnTo>
                    <a:pt x="670420" y="87703"/>
                  </a:lnTo>
                  <a:lnTo>
                    <a:pt x="618771" y="102106"/>
                  </a:lnTo>
                  <a:lnTo>
                    <a:pt x="568700" y="117464"/>
                  </a:lnTo>
                  <a:lnTo>
                    <a:pt x="520274" y="133747"/>
                  </a:lnTo>
                  <a:lnTo>
                    <a:pt x="473561" y="150927"/>
                  </a:lnTo>
                  <a:lnTo>
                    <a:pt x="428626" y="168975"/>
                  </a:lnTo>
                  <a:lnTo>
                    <a:pt x="385537" y="187860"/>
                  </a:lnTo>
                  <a:lnTo>
                    <a:pt x="344360" y="207554"/>
                  </a:lnTo>
                  <a:lnTo>
                    <a:pt x="305161" y="228028"/>
                  </a:lnTo>
                  <a:lnTo>
                    <a:pt x="268008" y="249252"/>
                  </a:lnTo>
                  <a:lnTo>
                    <a:pt x="232967" y="271198"/>
                  </a:lnTo>
                  <a:lnTo>
                    <a:pt x="200106" y="293835"/>
                  </a:lnTo>
                  <a:lnTo>
                    <a:pt x="169489" y="317135"/>
                  </a:lnTo>
                  <a:lnTo>
                    <a:pt x="115261" y="365605"/>
                  </a:lnTo>
                  <a:lnTo>
                    <a:pt x="70815" y="416376"/>
                  </a:lnTo>
                  <a:lnTo>
                    <a:pt x="36686" y="469212"/>
                  </a:lnTo>
                  <a:lnTo>
                    <a:pt x="13407" y="523880"/>
                  </a:lnTo>
                  <a:lnTo>
                    <a:pt x="1511" y="580146"/>
                  </a:lnTo>
                  <a:lnTo>
                    <a:pt x="0" y="608806"/>
                  </a:lnTo>
                  <a:lnTo>
                    <a:pt x="1511" y="637465"/>
                  </a:lnTo>
                  <a:lnTo>
                    <a:pt x="13407" y="693731"/>
                  </a:lnTo>
                  <a:lnTo>
                    <a:pt x="36686" y="748399"/>
                  </a:lnTo>
                  <a:lnTo>
                    <a:pt x="70815" y="801235"/>
                  </a:lnTo>
                  <a:lnTo>
                    <a:pt x="115261" y="852005"/>
                  </a:lnTo>
                  <a:lnTo>
                    <a:pt x="169489" y="900476"/>
                  </a:lnTo>
                  <a:lnTo>
                    <a:pt x="200106" y="923776"/>
                  </a:lnTo>
                  <a:lnTo>
                    <a:pt x="232967" y="946413"/>
                  </a:lnTo>
                  <a:lnTo>
                    <a:pt x="268008" y="968358"/>
                  </a:lnTo>
                  <a:lnTo>
                    <a:pt x="305161" y="989582"/>
                  </a:lnTo>
                  <a:lnTo>
                    <a:pt x="344360" y="1010056"/>
                  </a:lnTo>
                  <a:lnTo>
                    <a:pt x="385537" y="1029750"/>
                  </a:lnTo>
                  <a:lnTo>
                    <a:pt x="428626" y="1048636"/>
                  </a:lnTo>
                  <a:lnTo>
                    <a:pt x="473561" y="1066683"/>
                  </a:lnTo>
                  <a:lnTo>
                    <a:pt x="520274" y="1083863"/>
                  </a:lnTo>
                  <a:lnTo>
                    <a:pt x="568700" y="1100147"/>
                  </a:lnTo>
                  <a:lnTo>
                    <a:pt x="618771" y="1115505"/>
                  </a:lnTo>
                  <a:lnTo>
                    <a:pt x="670420" y="1129907"/>
                  </a:lnTo>
                  <a:lnTo>
                    <a:pt x="723581" y="1143326"/>
                  </a:lnTo>
                  <a:lnTo>
                    <a:pt x="778188" y="1155731"/>
                  </a:lnTo>
                  <a:lnTo>
                    <a:pt x="834173" y="1167094"/>
                  </a:lnTo>
                  <a:lnTo>
                    <a:pt x="891469" y="1177384"/>
                  </a:lnTo>
                  <a:lnTo>
                    <a:pt x="950011" y="1186573"/>
                  </a:lnTo>
                  <a:lnTo>
                    <a:pt x="1009731" y="1194632"/>
                  </a:lnTo>
                  <a:lnTo>
                    <a:pt x="1070563" y="1201532"/>
                  </a:lnTo>
                  <a:lnTo>
                    <a:pt x="1132440" y="1207242"/>
                  </a:lnTo>
                  <a:lnTo>
                    <a:pt x="1195295" y="1211735"/>
                  </a:lnTo>
                  <a:lnTo>
                    <a:pt x="1259061" y="1214980"/>
                  </a:lnTo>
                  <a:lnTo>
                    <a:pt x="1323672" y="1216948"/>
                  </a:lnTo>
                  <a:lnTo>
                    <a:pt x="1389062" y="1217611"/>
                  </a:lnTo>
                  <a:lnTo>
                    <a:pt x="1454452" y="1216948"/>
                  </a:lnTo>
                  <a:lnTo>
                    <a:pt x="1519063" y="1214980"/>
                  </a:lnTo>
                  <a:lnTo>
                    <a:pt x="1582829" y="1211735"/>
                  </a:lnTo>
                  <a:lnTo>
                    <a:pt x="1645684" y="1207242"/>
                  </a:lnTo>
                  <a:lnTo>
                    <a:pt x="1707561" y="1201532"/>
                  </a:lnTo>
                  <a:lnTo>
                    <a:pt x="1768393" y="1194632"/>
                  </a:lnTo>
                  <a:lnTo>
                    <a:pt x="1828113" y="1186573"/>
                  </a:lnTo>
                  <a:lnTo>
                    <a:pt x="1886655" y="1177384"/>
                  </a:lnTo>
                  <a:lnTo>
                    <a:pt x="1943951" y="1167094"/>
                  </a:lnTo>
                  <a:lnTo>
                    <a:pt x="1999936" y="1155731"/>
                  </a:lnTo>
                  <a:lnTo>
                    <a:pt x="2054543" y="1143326"/>
                  </a:lnTo>
                  <a:lnTo>
                    <a:pt x="2107704" y="1129907"/>
                  </a:lnTo>
                  <a:lnTo>
                    <a:pt x="2159353" y="1115505"/>
                  </a:lnTo>
                  <a:lnTo>
                    <a:pt x="2209424" y="1100147"/>
                  </a:lnTo>
                  <a:lnTo>
                    <a:pt x="2257850" y="1083863"/>
                  </a:lnTo>
                  <a:lnTo>
                    <a:pt x="2304563" y="1066683"/>
                  </a:lnTo>
                  <a:lnTo>
                    <a:pt x="2349498" y="1048636"/>
                  </a:lnTo>
                  <a:lnTo>
                    <a:pt x="2392587" y="1029750"/>
                  </a:lnTo>
                  <a:lnTo>
                    <a:pt x="2433764" y="1010056"/>
                  </a:lnTo>
                  <a:lnTo>
                    <a:pt x="2472963" y="989582"/>
                  </a:lnTo>
                  <a:lnTo>
                    <a:pt x="2510116" y="968358"/>
                  </a:lnTo>
                  <a:lnTo>
                    <a:pt x="2545157" y="946413"/>
                  </a:lnTo>
                  <a:lnTo>
                    <a:pt x="2578018" y="923776"/>
                  </a:lnTo>
                  <a:lnTo>
                    <a:pt x="2608635" y="900476"/>
                  </a:lnTo>
                  <a:lnTo>
                    <a:pt x="2662863" y="852005"/>
                  </a:lnTo>
                  <a:lnTo>
                    <a:pt x="2707309" y="801235"/>
                  </a:lnTo>
                  <a:lnTo>
                    <a:pt x="2741438" y="748399"/>
                  </a:lnTo>
                  <a:lnTo>
                    <a:pt x="2764717" y="693731"/>
                  </a:lnTo>
                  <a:lnTo>
                    <a:pt x="2776613" y="637465"/>
                  </a:lnTo>
                  <a:lnTo>
                    <a:pt x="2778125" y="608806"/>
                  </a:lnTo>
                  <a:lnTo>
                    <a:pt x="2776613" y="580146"/>
                  </a:lnTo>
                  <a:lnTo>
                    <a:pt x="2764717" y="523880"/>
                  </a:lnTo>
                  <a:lnTo>
                    <a:pt x="2741438" y="469212"/>
                  </a:lnTo>
                  <a:lnTo>
                    <a:pt x="2707309" y="416376"/>
                  </a:lnTo>
                  <a:lnTo>
                    <a:pt x="2662863" y="365605"/>
                  </a:lnTo>
                  <a:lnTo>
                    <a:pt x="2608635" y="317135"/>
                  </a:lnTo>
                  <a:lnTo>
                    <a:pt x="2578018" y="293835"/>
                  </a:lnTo>
                  <a:lnTo>
                    <a:pt x="2545157" y="271198"/>
                  </a:lnTo>
                  <a:lnTo>
                    <a:pt x="2510116" y="249252"/>
                  </a:lnTo>
                  <a:lnTo>
                    <a:pt x="2472963" y="228028"/>
                  </a:lnTo>
                  <a:lnTo>
                    <a:pt x="2433764" y="207554"/>
                  </a:lnTo>
                  <a:lnTo>
                    <a:pt x="2392587" y="187860"/>
                  </a:lnTo>
                  <a:lnTo>
                    <a:pt x="2349498" y="168975"/>
                  </a:lnTo>
                  <a:lnTo>
                    <a:pt x="2304563" y="150927"/>
                  </a:lnTo>
                  <a:lnTo>
                    <a:pt x="2257850" y="133747"/>
                  </a:lnTo>
                  <a:lnTo>
                    <a:pt x="2209424" y="117464"/>
                  </a:lnTo>
                  <a:lnTo>
                    <a:pt x="2159353" y="102106"/>
                  </a:lnTo>
                  <a:lnTo>
                    <a:pt x="2107704" y="87703"/>
                  </a:lnTo>
                  <a:lnTo>
                    <a:pt x="2054543" y="74284"/>
                  </a:lnTo>
                  <a:lnTo>
                    <a:pt x="1999936" y="61879"/>
                  </a:lnTo>
                  <a:lnTo>
                    <a:pt x="1943951" y="50517"/>
                  </a:lnTo>
                  <a:lnTo>
                    <a:pt x="1886655" y="40226"/>
                  </a:lnTo>
                  <a:lnTo>
                    <a:pt x="1828113" y="31037"/>
                  </a:lnTo>
                  <a:lnTo>
                    <a:pt x="1768393" y="22978"/>
                  </a:lnTo>
                  <a:lnTo>
                    <a:pt x="1707561" y="16078"/>
                  </a:lnTo>
                  <a:lnTo>
                    <a:pt x="1645684" y="10368"/>
                  </a:lnTo>
                  <a:lnTo>
                    <a:pt x="1582829" y="5876"/>
                  </a:lnTo>
                  <a:lnTo>
                    <a:pt x="1519063" y="2631"/>
                  </a:lnTo>
                  <a:lnTo>
                    <a:pt x="1454452" y="662"/>
                  </a:lnTo>
                  <a:lnTo>
                    <a:pt x="1389062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299811" y="1342071"/>
              <a:ext cx="2778125" cy="1217930"/>
            </a:xfrm>
            <a:custGeom>
              <a:avLst/>
              <a:gdLst/>
              <a:ahLst/>
              <a:cxnLst/>
              <a:rect l="l" t="t" r="r" b="b"/>
              <a:pathLst>
                <a:path w="2778125" h="1217930">
                  <a:moveTo>
                    <a:pt x="0" y="608806"/>
                  </a:moveTo>
                  <a:lnTo>
                    <a:pt x="6003" y="551828"/>
                  </a:lnTo>
                  <a:lnTo>
                    <a:pt x="23656" y="496332"/>
                  </a:lnTo>
                  <a:lnTo>
                    <a:pt x="52427" y="442550"/>
                  </a:lnTo>
                  <a:lnTo>
                    <a:pt x="91781" y="390718"/>
                  </a:lnTo>
                  <a:lnTo>
                    <a:pt x="141185" y="341068"/>
                  </a:lnTo>
                  <a:lnTo>
                    <a:pt x="200105" y="293835"/>
                  </a:lnTo>
                  <a:lnTo>
                    <a:pt x="232967" y="271198"/>
                  </a:lnTo>
                  <a:lnTo>
                    <a:pt x="268008" y="249253"/>
                  </a:lnTo>
                  <a:lnTo>
                    <a:pt x="305161" y="228028"/>
                  </a:lnTo>
                  <a:lnTo>
                    <a:pt x="344359" y="207555"/>
                  </a:lnTo>
                  <a:lnTo>
                    <a:pt x="385537" y="187860"/>
                  </a:lnTo>
                  <a:lnTo>
                    <a:pt x="428626" y="168975"/>
                  </a:lnTo>
                  <a:lnTo>
                    <a:pt x="473561" y="150927"/>
                  </a:lnTo>
                  <a:lnTo>
                    <a:pt x="520274" y="133747"/>
                  </a:lnTo>
                  <a:lnTo>
                    <a:pt x="568700" y="117464"/>
                  </a:lnTo>
                  <a:lnTo>
                    <a:pt x="618770" y="102106"/>
                  </a:lnTo>
                  <a:lnTo>
                    <a:pt x="670420" y="87703"/>
                  </a:lnTo>
                  <a:lnTo>
                    <a:pt x="723581" y="74284"/>
                  </a:lnTo>
                  <a:lnTo>
                    <a:pt x="778187" y="61879"/>
                  </a:lnTo>
                  <a:lnTo>
                    <a:pt x="834172" y="50517"/>
                  </a:lnTo>
                  <a:lnTo>
                    <a:pt x="891469" y="40226"/>
                  </a:lnTo>
                  <a:lnTo>
                    <a:pt x="950011" y="31037"/>
                  </a:lnTo>
                  <a:lnTo>
                    <a:pt x="1009731" y="22978"/>
                  </a:lnTo>
                  <a:lnTo>
                    <a:pt x="1070562" y="16078"/>
                  </a:lnTo>
                  <a:lnTo>
                    <a:pt x="1132439" y="10368"/>
                  </a:lnTo>
                  <a:lnTo>
                    <a:pt x="1195294" y="5876"/>
                  </a:lnTo>
                  <a:lnTo>
                    <a:pt x="1259061" y="2631"/>
                  </a:lnTo>
                  <a:lnTo>
                    <a:pt x="1323672" y="662"/>
                  </a:lnTo>
                  <a:lnTo>
                    <a:pt x="1389062" y="0"/>
                  </a:lnTo>
                  <a:lnTo>
                    <a:pt x="1454451" y="662"/>
                  </a:lnTo>
                  <a:lnTo>
                    <a:pt x="1519062" y="2631"/>
                  </a:lnTo>
                  <a:lnTo>
                    <a:pt x="1582829" y="5876"/>
                  </a:lnTo>
                  <a:lnTo>
                    <a:pt x="1645684" y="10368"/>
                  </a:lnTo>
                  <a:lnTo>
                    <a:pt x="1707561" y="16078"/>
                  </a:lnTo>
                  <a:lnTo>
                    <a:pt x="1768393" y="22978"/>
                  </a:lnTo>
                  <a:lnTo>
                    <a:pt x="1828113" y="31037"/>
                  </a:lnTo>
                  <a:lnTo>
                    <a:pt x="1886655" y="40226"/>
                  </a:lnTo>
                  <a:lnTo>
                    <a:pt x="1943951" y="50517"/>
                  </a:lnTo>
                  <a:lnTo>
                    <a:pt x="1999936" y="61879"/>
                  </a:lnTo>
                  <a:lnTo>
                    <a:pt x="2054543" y="74284"/>
                  </a:lnTo>
                  <a:lnTo>
                    <a:pt x="2107704" y="87703"/>
                  </a:lnTo>
                  <a:lnTo>
                    <a:pt x="2159353" y="102106"/>
                  </a:lnTo>
                  <a:lnTo>
                    <a:pt x="2209424" y="117464"/>
                  </a:lnTo>
                  <a:lnTo>
                    <a:pt x="2257849" y="133747"/>
                  </a:lnTo>
                  <a:lnTo>
                    <a:pt x="2304563" y="150927"/>
                  </a:lnTo>
                  <a:lnTo>
                    <a:pt x="2349498" y="168975"/>
                  </a:lnTo>
                  <a:lnTo>
                    <a:pt x="2392587" y="187860"/>
                  </a:lnTo>
                  <a:lnTo>
                    <a:pt x="2433764" y="207555"/>
                  </a:lnTo>
                  <a:lnTo>
                    <a:pt x="2472963" y="228028"/>
                  </a:lnTo>
                  <a:lnTo>
                    <a:pt x="2510116" y="249253"/>
                  </a:lnTo>
                  <a:lnTo>
                    <a:pt x="2545157" y="271198"/>
                  </a:lnTo>
                  <a:lnTo>
                    <a:pt x="2578018" y="293835"/>
                  </a:lnTo>
                  <a:lnTo>
                    <a:pt x="2608635" y="317135"/>
                  </a:lnTo>
                  <a:lnTo>
                    <a:pt x="2662863" y="365605"/>
                  </a:lnTo>
                  <a:lnTo>
                    <a:pt x="2707309" y="416376"/>
                  </a:lnTo>
                  <a:lnTo>
                    <a:pt x="2741438" y="469212"/>
                  </a:lnTo>
                  <a:lnTo>
                    <a:pt x="2764717" y="523880"/>
                  </a:lnTo>
                  <a:lnTo>
                    <a:pt x="2776613" y="580146"/>
                  </a:lnTo>
                  <a:lnTo>
                    <a:pt x="2778125" y="608806"/>
                  </a:lnTo>
                  <a:lnTo>
                    <a:pt x="2776613" y="637465"/>
                  </a:lnTo>
                  <a:lnTo>
                    <a:pt x="2764717" y="693731"/>
                  </a:lnTo>
                  <a:lnTo>
                    <a:pt x="2741438" y="748399"/>
                  </a:lnTo>
                  <a:lnTo>
                    <a:pt x="2707309" y="801235"/>
                  </a:lnTo>
                  <a:lnTo>
                    <a:pt x="2662863" y="852006"/>
                  </a:lnTo>
                  <a:lnTo>
                    <a:pt x="2608635" y="900476"/>
                  </a:lnTo>
                  <a:lnTo>
                    <a:pt x="2578018" y="923776"/>
                  </a:lnTo>
                  <a:lnTo>
                    <a:pt x="2545157" y="946413"/>
                  </a:lnTo>
                  <a:lnTo>
                    <a:pt x="2510116" y="968358"/>
                  </a:lnTo>
                  <a:lnTo>
                    <a:pt x="2472963" y="989583"/>
                  </a:lnTo>
                  <a:lnTo>
                    <a:pt x="2433764" y="1010056"/>
                  </a:lnTo>
                  <a:lnTo>
                    <a:pt x="2392587" y="1029751"/>
                  </a:lnTo>
                  <a:lnTo>
                    <a:pt x="2349498" y="1048636"/>
                  </a:lnTo>
                  <a:lnTo>
                    <a:pt x="2304563" y="1066684"/>
                  </a:lnTo>
                  <a:lnTo>
                    <a:pt x="2257849" y="1083864"/>
                  </a:lnTo>
                  <a:lnTo>
                    <a:pt x="2209424" y="1100147"/>
                  </a:lnTo>
                  <a:lnTo>
                    <a:pt x="2159353" y="1115505"/>
                  </a:lnTo>
                  <a:lnTo>
                    <a:pt x="2107704" y="1129908"/>
                  </a:lnTo>
                  <a:lnTo>
                    <a:pt x="2054543" y="1143327"/>
                  </a:lnTo>
                  <a:lnTo>
                    <a:pt x="1999936" y="1155732"/>
                  </a:lnTo>
                  <a:lnTo>
                    <a:pt x="1943951" y="1167094"/>
                  </a:lnTo>
                  <a:lnTo>
                    <a:pt x="1886655" y="1177385"/>
                  </a:lnTo>
                  <a:lnTo>
                    <a:pt x="1828113" y="1186574"/>
                  </a:lnTo>
                  <a:lnTo>
                    <a:pt x="1768393" y="1194633"/>
                  </a:lnTo>
                  <a:lnTo>
                    <a:pt x="1707561" y="1201533"/>
                  </a:lnTo>
                  <a:lnTo>
                    <a:pt x="1645684" y="1207243"/>
                  </a:lnTo>
                  <a:lnTo>
                    <a:pt x="1582829" y="1211735"/>
                  </a:lnTo>
                  <a:lnTo>
                    <a:pt x="1519062" y="1214980"/>
                  </a:lnTo>
                  <a:lnTo>
                    <a:pt x="1454451" y="1216949"/>
                  </a:lnTo>
                  <a:lnTo>
                    <a:pt x="1389062" y="1217612"/>
                  </a:lnTo>
                  <a:lnTo>
                    <a:pt x="1323672" y="1216949"/>
                  </a:lnTo>
                  <a:lnTo>
                    <a:pt x="1259061" y="1214980"/>
                  </a:lnTo>
                  <a:lnTo>
                    <a:pt x="1195294" y="1211735"/>
                  </a:lnTo>
                  <a:lnTo>
                    <a:pt x="1132439" y="1207243"/>
                  </a:lnTo>
                  <a:lnTo>
                    <a:pt x="1070562" y="1201533"/>
                  </a:lnTo>
                  <a:lnTo>
                    <a:pt x="1009731" y="1194633"/>
                  </a:lnTo>
                  <a:lnTo>
                    <a:pt x="950011" y="1186574"/>
                  </a:lnTo>
                  <a:lnTo>
                    <a:pt x="891469" y="1177385"/>
                  </a:lnTo>
                  <a:lnTo>
                    <a:pt x="834172" y="1167094"/>
                  </a:lnTo>
                  <a:lnTo>
                    <a:pt x="778187" y="1155732"/>
                  </a:lnTo>
                  <a:lnTo>
                    <a:pt x="723581" y="1143327"/>
                  </a:lnTo>
                  <a:lnTo>
                    <a:pt x="670420" y="1129908"/>
                  </a:lnTo>
                  <a:lnTo>
                    <a:pt x="618770" y="1115505"/>
                  </a:lnTo>
                  <a:lnTo>
                    <a:pt x="568700" y="1100147"/>
                  </a:lnTo>
                  <a:lnTo>
                    <a:pt x="520274" y="1083864"/>
                  </a:lnTo>
                  <a:lnTo>
                    <a:pt x="473561" y="1066684"/>
                  </a:lnTo>
                  <a:lnTo>
                    <a:pt x="428626" y="1048636"/>
                  </a:lnTo>
                  <a:lnTo>
                    <a:pt x="385537" y="1029751"/>
                  </a:lnTo>
                  <a:lnTo>
                    <a:pt x="344359" y="1010056"/>
                  </a:lnTo>
                  <a:lnTo>
                    <a:pt x="305161" y="989583"/>
                  </a:lnTo>
                  <a:lnTo>
                    <a:pt x="268008" y="968358"/>
                  </a:lnTo>
                  <a:lnTo>
                    <a:pt x="232967" y="946413"/>
                  </a:lnTo>
                  <a:lnTo>
                    <a:pt x="200105" y="923776"/>
                  </a:lnTo>
                  <a:lnTo>
                    <a:pt x="169489" y="900476"/>
                  </a:lnTo>
                  <a:lnTo>
                    <a:pt x="115261" y="852006"/>
                  </a:lnTo>
                  <a:lnTo>
                    <a:pt x="70815" y="801235"/>
                  </a:lnTo>
                  <a:lnTo>
                    <a:pt x="36686" y="748399"/>
                  </a:lnTo>
                  <a:lnTo>
                    <a:pt x="13407" y="693731"/>
                  </a:lnTo>
                  <a:lnTo>
                    <a:pt x="1511" y="637465"/>
                  </a:lnTo>
                  <a:lnTo>
                    <a:pt x="0" y="6088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363561" y="1416682"/>
              <a:ext cx="0" cy="1079500"/>
            </a:xfrm>
            <a:custGeom>
              <a:avLst/>
              <a:gdLst/>
              <a:ahLst/>
              <a:cxnLst/>
              <a:rect l="l" t="t" r="r" b="b"/>
              <a:pathLst>
                <a:path h="1079500">
                  <a:moveTo>
                    <a:pt x="0" y="0"/>
                  </a:moveTo>
                  <a:lnTo>
                    <a:pt x="1" y="10795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433411" y="1691321"/>
              <a:ext cx="440055" cy="450850"/>
            </a:xfrm>
            <a:custGeom>
              <a:avLst/>
              <a:gdLst/>
              <a:ahLst/>
              <a:cxnLst/>
              <a:rect l="l" t="t" r="r" b="b"/>
              <a:pathLst>
                <a:path w="440054" h="450850">
                  <a:moveTo>
                    <a:pt x="439737" y="0"/>
                  </a:moveTo>
                  <a:lnTo>
                    <a:pt x="390676" y="8966"/>
                  </a:lnTo>
                  <a:lnTo>
                    <a:pt x="343674" y="20294"/>
                  </a:lnTo>
                  <a:lnTo>
                    <a:pt x="300405" y="36347"/>
                  </a:lnTo>
                  <a:lnTo>
                    <a:pt x="262546" y="59486"/>
                  </a:lnTo>
                  <a:lnTo>
                    <a:pt x="231774" y="92075"/>
                  </a:lnTo>
                  <a:lnTo>
                    <a:pt x="214635" y="131453"/>
                  </a:lnTo>
                  <a:lnTo>
                    <a:pt x="205257" y="182209"/>
                  </a:lnTo>
                  <a:lnTo>
                    <a:pt x="200024" y="238521"/>
                  </a:lnTo>
                  <a:lnTo>
                    <a:pt x="195321" y="294569"/>
                  </a:lnTo>
                  <a:lnTo>
                    <a:pt x="187530" y="344531"/>
                  </a:lnTo>
                  <a:lnTo>
                    <a:pt x="173037" y="382587"/>
                  </a:lnTo>
                  <a:lnTo>
                    <a:pt x="139302" y="418033"/>
                  </a:lnTo>
                  <a:lnTo>
                    <a:pt x="97234" y="437554"/>
                  </a:lnTo>
                  <a:lnTo>
                    <a:pt x="49807" y="446658"/>
                  </a:lnTo>
                  <a:lnTo>
                    <a:pt x="0" y="4508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5651851" y="1778508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g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854972" y="1988459"/>
            <a:ext cx="382905" cy="1879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39725" algn="l"/>
              </a:tabLst>
            </a:pPr>
            <a:r>
              <a:rPr sz="1050" i="1" spc="-50" dirty="0">
                <a:latin typeface="Arial"/>
                <a:cs typeface="Arial"/>
              </a:rPr>
              <a:t>i</a:t>
            </a:r>
            <a:r>
              <a:rPr sz="1050" i="1" dirty="0">
                <a:latin typeface="Arial"/>
                <a:cs typeface="Arial"/>
              </a:rPr>
              <a:t>	</a:t>
            </a:r>
            <a:r>
              <a:rPr sz="1050" i="1" spc="-50" dirty="0">
                <a:latin typeface="Arial"/>
                <a:cs typeface="Arial"/>
              </a:rPr>
              <a:t>i</a:t>
            </a:r>
            <a:endParaRPr sz="10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380002" y="1694298"/>
            <a:ext cx="1858010" cy="64706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461645" algn="ctr">
              <a:lnSpc>
                <a:spcPts val="710"/>
              </a:lnSpc>
              <a:spcBef>
                <a:spcPts val="114"/>
              </a:spcBef>
            </a:pPr>
            <a:r>
              <a:rPr sz="1050" i="1" dirty="0">
                <a:latin typeface="Arial"/>
                <a:cs typeface="Arial"/>
              </a:rPr>
              <a:t>n</a:t>
            </a:r>
            <a:endParaRPr sz="1050">
              <a:latin typeface="Arial"/>
              <a:cs typeface="Arial"/>
            </a:endParaRPr>
          </a:p>
          <a:p>
            <a:pPr marL="38100">
              <a:lnSpc>
                <a:spcPts val="2750"/>
              </a:lnSpc>
              <a:tabLst>
                <a:tab pos="863600" algn="l"/>
              </a:tabLst>
            </a:pPr>
            <a:r>
              <a:rPr sz="1800" i="1" dirty="0">
                <a:latin typeface="Arial"/>
                <a:cs typeface="Arial"/>
              </a:rPr>
              <a:t>en</a:t>
            </a:r>
            <a:r>
              <a:rPr sz="1800" i="1" spc="45" dirty="0">
                <a:latin typeface="Arial"/>
                <a:cs typeface="Arial"/>
              </a:rPr>
              <a:t> </a:t>
            </a:r>
            <a:r>
              <a:rPr sz="1800" dirty="0">
                <a:latin typeface="Symbol"/>
                <a:cs typeface="Symbol"/>
              </a:rPr>
              <a:t></a:t>
            </a:r>
            <a:r>
              <a:rPr sz="1800" spc="-9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Arial"/>
                <a:cs typeface="Arial"/>
              </a:rPr>
              <a:t>w</a:t>
            </a:r>
            <a:r>
              <a:rPr sz="1800" i="1" dirty="0">
                <a:latin typeface="Arial"/>
                <a:cs typeface="Arial"/>
              </a:rPr>
              <a:t>	</a:t>
            </a:r>
            <a:r>
              <a:rPr sz="1800" dirty="0">
                <a:latin typeface="Symbol"/>
                <a:cs typeface="Symbol"/>
              </a:rPr>
              <a:t></a:t>
            </a:r>
            <a:r>
              <a:rPr sz="1800" spc="-70" dirty="0">
                <a:latin typeface="Times New Roman"/>
                <a:cs typeface="Times New Roman"/>
              </a:rPr>
              <a:t> </a:t>
            </a:r>
            <a:r>
              <a:rPr sz="4125" spc="862" baseline="-9090" dirty="0">
                <a:latin typeface="Symbol"/>
                <a:cs typeface="Symbol"/>
              </a:rPr>
              <a:t></a:t>
            </a:r>
            <a:r>
              <a:rPr sz="1800" i="1" spc="575" dirty="0">
                <a:latin typeface="Arial"/>
                <a:cs typeface="Arial"/>
              </a:rPr>
              <a:t>w</a:t>
            </a:r>
            <a:r>
              <a:rPr sz="1800" i="1" spc="455" dirty="0">
                <a:latin typeface="Arial"/>
                <a:cs typeface="Arial"/>
              </a:rPr>
              <a:t> </a:t>
            </a:r>
            <a:r>
              <a:rPr sz="1800" spc="-545" dirty="0">
                <a:latin typeface="Symbol"/>
                <a:cs typeface="Symbol"/>
              </a:rPr>
              <a:t></a:t>
            </a:r>
            <a:r>
              <a:rPr sz="1800" spc="-110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Arial"/>
                <a:cs typeface="Arial"/>
              </a:rPr>
              <a:t>x</a:t>
            </a:r>
            <a:endParaRPr sz="1800">
              <a:latin typeface="Arial"/>
              <a:cs typeface="Arial"/>
            </a:endParaRPr>
          </a:p>
          <a:p>
            <a:pPr marL="483870" algn="ctr">
              <a:lnSpc>
                <a:spcPct val="100000"/>
              </a:lnSpc>
              <a:spcBef>
                <a:spcPts val="150"/>
              </a:spcBef>
            </a:pPr>
            <a:r>
              <a:rPr sz="1050" i="1" dirty="0">
                <a:latin typeface="Arial"/>
                <a:cs typeface="Arial"/>
              </a:rPr>
              <a:t>i</a:t>
            </a:r>
            <a:r>
              <a:rPr sz="1050" i="1" spc="-130" dirty="0">
                <a:latin typeface="Arial"/>
                <a:cs typeface="Arial"/>
              </a:rPr>
              <a:t> </a:t>
            </a:r>
            <a:r>
              <a:rPr sz="1050" spc="-25" dirty="0">
                <a:latin typeface="Symbol"/>
                <a:cs typeface="Symbol"/>
              </a:rPr>
              <a:t></a:t>
            </a:r>
            <a:r>
              <a:rPr sz="1050" spc="-25" dirty="0">
                <a:latin typeface="Arial"/>
                <a:cs typeface="Arial"/>
              </a:rPr>
              <a:t>1</a:t>
            </a:r>
            <a:endParaRPr sz="10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086358" y="1988459"/>
            <a:ext cx="100330" cy="1879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50" dirty="0">
                <a:latin typeface="Arial"/>
                <a:cs typeface="Arial"/>
              </a:rPr>
              <a:t>0</a:t>
            </a:r>
            <a:endParaRPr sz="10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45587" y="1361947"/>
            <a:ext cx="1949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i="1" dirty="0">
                <a:latin typeface="Times New Roman"/>
                <a:cs typeface="Times New Roman"/>
              </a:rPr>
              <a:t>Y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098319" y="1554517"/>
            <a:ext cx="1254125" cy="607060"/>
          </a:xfrm>
          <a:custGeom>
            <a:avLst/>
            <a:gdLst/>
            <a:ahLst/>
            <a:cxnLst/>
            <a:rect l="l" t="t" r="r" b="b"/>
            <a:pathLst>
              <a:path w="1254125" h="607060">
                <a:moveTo>
                  <a:pt x="1222146" y="461848"/>
                </a:moveTo>
                <a:lnTo>
                  <a:pt x="1213827" y="458190"/>
                </a:lnTo>
                <a:lnTo>
                  <a:pt x="1131493" y="422021"/>
                </a:lnTo>
                <a:lnTo>
                  <a:pt x="1128687" y="423125"/>
                </a:lnTo>
                <a:lnTo>
                  <a:pt x="1126566" y="427939"/>
                </a:lnTo>
                <a:lnTo>
                  <a:pt x="1127658" y="430745"/>
                </a:lnTo>
                <a:lnTo>
                  <a:pt x="1194714" y="460197"/>
                </a:lnTo>
                <a:lnTo>
                  <a:pt x="0" y="597217"/>
                </a:lnTo>
                <a:lnTo>
                  <a:pt x="1092" y="606679"/>
                </a:lnTo>
                <a:lnTo>
                  <a:pt x="1195793" y="469658"/>
                </a:lnTo>
                <a:lnTo>
                  <a:pt x="1137158" y="513524"/>
                </a:lnTo>
                <a:lnTo>
                  <a:pt x="1136726" y="516509"/>
                </a:lnTo>
                <a:lnTo>
                  <a:pt x="1139875" y="520725"/>
                </a:lnTo>
                <a:lnTo>
                  <a:pt x="1142860" y="521157"/>
                </a:lnTo>
                <a:lnTo>
                  <a:pt x="1222146" y="461848"/>
                </a:lnTo>
                <a:close/>
              </a:path>
              <a:path w="1254125" h="607060">
                <a:moveTo>
                  <a:pt x="1253896" y="274866"/>
                </a:moveTo>
                <a:lnTo>
                  <a:pt x="1181557" y="207264"/>
                </a:lnTo>
                <a:lnTo>
                  <a:pt x="1178534" y="207365"/>
                </a:lnTo>
                <a:lnTo>
                  <a:pt x="1174953" y="211213"/>
                </a:lnTo>
                <a:lnTo>
                  <a:pt x="1175054" y="214223"/>
                </a:lnTo>
                <a:lnTo>
                  <a:pt x="1228559" y="264223"/>
                </a:lnTo>
                <a:lnTo>
                  <a:pt x="65887" y="0"/>
                </a:lnTo>
                <a:lnTo>
                  <a:pt x="63779" y="9296"/>
                </a:lnTo>
                <a:lnTo>
                  <a:pt x="1226439" y="273507"/>
                </a:lnTo>
                <a:lnTo>
                  <a:pt x="1156589" y="295478"/>
                </a:lnTo>
                <a:lnTo>
                  <a:pt x="1155192" y="298145"/>
                </a:lnTo>
                <a:lnTo>
                  <a:pt x="1156766" y="303174"/>
                </a:lnTo>
                <a:lnTo>
                  <a:pt x="1159446" y="304558"/>
                </a:lnTo>
                <a:lnTo>
                  <a:pt x="1245781" y="277418"/>
                </a:lnTo>
                <a:lnTo>
                  <a:pt x="1253896" y="2748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>
            <a:spLocks noGrp="1"/>
          </p:cNvSpPr>
          <p:nvPr>
            <p:ph type="title"/>
          </p:nvPr>
        </p:nvSpPr>
        <p:spPr>
          <a:xfrm>
            <a:off x="1114425" y="179323"/>
            <a:ext cx="6915784" cy="111696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2974975" marR="30480" indent="-2936875">
              <a:lnSpc>
                <a:spcPct val="100800"/>
              </a:lnSpc>
              <a:spcBef>
                <a:spcPts val="75"/>
              </a:spcBef>
            </a:pPr>
            <a:r>
              <a:rPr dirty="0"/>
              <a:t>Perceptrón</a:t>
            </a:r>
            <a:r>
              <a:rPr spc="-45" dirty="0"/>
              <a:t> </a:t>
            </a:r>
            <a:r>
              <a:rPr dirty="0"/>
              <a:t>multicapa</a:t>
            </a:r>
            <a:r>
              <a:rPr spc="-20" dirty="0"/>
              <a:t> </a:t>
            </a:r>
            <a:r>
              <a:rPr dirty="0"/>
              <a:t>:</a:t>
            </a:r>
            <a:r>
              <a:rPr spc="-20" dirty="0"/>
              <a:t> </a:t>
            </a:r>
            <a:r>
              <a:rPr dirty="0"/>
              <a:t>funciones</a:t>
            </a:r>
            <a:r>
              <a:rPr spc="-2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10" dirty="0"/>
              <a:t>activación típicas</a:t>
            </a:r>
          </a:p>
          <a:p>
            <a:pPr marL="2045970">
              <a:lnSpc>
                <a:spcPts val="2810"/>
              </a:lnSpc>
            </a:pPr>
            <a:r>
              <a:rPr b="0" i="1" spc="-25" dirty="0">
                <a:latin typeface="Times New Roman"/>
                <a:cs typeface="Times New Roman"/>
              </a:rPr>
              <a:t>w</a:t>
            </a:r>
            <a:r>
              <a:rPr sz="2400" b="0" i="1" spc="-37" baseline="-17361" dirty="0">
                <a:latin typeface="Times New Roman"/>
                <a:cs typeface="Times New Roman"/>
              </a:rPr>
              <a:t>0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746600" y="1063243"/>
            <a:ext cx="357505" cy="1177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 indent="44450">
              <a:lnSpc>
                <a:spcPct val="157500"/>
              </a:lnSpc>
              <a:spcBef>
                <a:spcPts val="100"/>
              </a:spcBef>
            </a:pP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i="1" spc="-37" baseline="-17361" dirty="0">
                <a:latin typeface="Times New Roman"/>
                <a:cs typeface="Times New Roman"/>
              </a:rPr>
              <a:t>1 </a:t>
            </a: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i="1" spc="-37" baseline="-17361" dirty="0">
                <a:latin typeface="Times New Roman"/>
                <a:cs typeface="Times New Roman"/>
              </a:rPr>
              <a:t>n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248075" y="1336090"/>
            <a:ext cx="3246120" cy="645160"/>
          </a:xfrm>
          <a:custGeom>
            <a:avLst/>
            <a:gdLst/>
            <a:ahLst/>
            <a:cxnLst/>
            <a:rect l="l" t="t" r="r" b="b"/>
            <a:pathLst>
              <a:path w="3246120" h="645160">
                <a:moveTo>
                  <a:pt x="219227" y="369341"/>
                </a:moveTo>
                <a:lnTo>
                  <a:pt x="219214" y="363601"/>
                </a:lnTo>
                <a:lnTo>
                  <a:pt x="219011" y="270332"/>
                </a:lnTo>
                <a:lnTo>
                  <a:pt x="216865" y="268211"/>
                </a:lnTo>
                <a:lnTo>
                  <a:pt x="211607" y="268211"/>
                </a:lnTo>
                <a:lnTo>
                  <a:pt x="209499" y="270332"/>
                </a:lnTo>
                <a:lnTo>
                  <a:pt x="209638" y="343585"/>
                </a:lnTo>
                <a:lnTo>
                  <a:pt x="8216" y="0"/>
                </a:lnTo>
                <a:lnTo>
                  <a:pt x="0" y="4826"/>
                </a:lnTo>
                <a:lnTo>
                  <a:pt x="201422" y="348399"/>
                </a:lnTo>
                <a:lnTo>
                  <a:pt x="137604" y="312496"/>
                </a:lnTo>
                <a:lnTo>
                  <a:pt x="134696" y="313309"/>
                </a:lnTo>
                <a:lnTo>
                  <a:pt x="132118" y="317893"/>
                </a:lnTo>
                <a:lnTo>
                  <a:pt x="132930" y="320802"/>
                </a:lnTo>
                <a:lnTo>
                  <a:pt x="219227" y="369341"/>
                </a:lnTo>
                <a:close/>
              </a:path>
              <a:path w="3246120" h="645160">
                <a:moveTo>
                  <a:pt x="3245777" y="604469"/>
                </a:moveTo>
                <a:lnTo>
                  <a:pt x="3239224" y="601408"/>
                </a:lnTo>
                <a:lnTo>
                  <a:pt x="3168586" y="568426"/>
                </a:lnTo>
                <a:lnTo>
                  <a:pt x="3169475" y="601751"/>
                </a:lnTo>
                <a:lnTo>
                  <a:pt x="2829725" y="610819"/>
                </a:lnTo>
                <a:lnTo>
                  <a:pt x="2829979" y="620344"/>
                </a:lnTo>
                <a:lnTo>
                  <a:pt x="3169729" y="611276"/>
                </a:lnTo>
                <a:lnTo>
                  <a:pt x="3170631" y="644588"/>
                </a:lnTo>
                <a:lnTo>
                  <a:pt x="3245777" y="604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2387155" y="1243076"/>
            <a:ext cx="526415" cy="11595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2820"/>
              </a:lnSpc>
              <a:spcBef>
                <a:spcPts val="100"/>
              </a:spcBef>
            </a:pPr>
            <a:r>
              <a:rPr sz="2400" i="1" spc="-25" dirty="0">
                <a:latin typeface="Times New Roman"/>
                <a:cs typeface="Times New Roman"/>
              </a:rPr>
              <a:t>w</a:t>
            </a:r>
            <a:r>
              <a:rPr sz="2400" i="1" spc="-37" baseline="-17361" dirty="0">
                <a:latin typeface="Times New Roman"/>
                <a:cs typeface="Times New Roman"/>
              </a:rPr>
              <a:t>1</a:t>
            </a:r>
            <a:endParaRPr sz="2400" baseline="-17361">
              <a:latin typeface="Times New Roman"/>
              <a:cs typeface="Times New Roman"/>
            </a:endParaRPr>
          </a:p>
          <a:p>
            <a:pPr marL="100330">
              <a:lnSpc>
                <a:spcPts val="2820"/>
              </a:lnSpc>
            </a:pPr>
            <a:r>
              <a:rPr sz="2400" spc="-25" dirty="0">
                <a:latin typeface="Times New Roman"/>
                <a:cs typeface="Times New Roman"/>
              </a:rPr>
              <a:t>...</a:t>
            </a:r>
            <a:endParaRPr sz="2400">
              <a:latin typeface="Times New Roman"/>
              <a:cs typeface="Times New Roman"/>
            </a:endParaRPr>
          </a:p>
          <a:p>
            <a:pPr marL="182880">
              <a:lnSpc>
                <a:spcPct val="100000"/>
              </a:lnSpc>
              <a:spcBef>
                <a:spcPts val="405"/>
              </a:spcBef>
            </a:pPr>
            <a:r>
              <a:rPr sz="2400" i="1" spc="-25" dirty="0">
                <a:latin typeface="Times New Roman"/>
                <a:cs typeface="Times New Roman"/>
              </a:rPr>
              <a:t>w</a:t>
            </a:r>
            <a:r>
              <a:rPr sz="2400" i="1" spc="-37" baseline="-17361" dirty="0">
                <a:latin typeface="Times New Roman"/>
                <a:cs typeface="Times New Roman"/>
              </a:rPr>
              <a:t>n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44914" y="3044444"/>
            <a:ext cx="2167255" cy="1130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i="1" dirty="0">
                <a:latin typeface="Times New Roman"/>
                <a:cs typeface="Times New Roman"/>
              </a:rPr>
              <a:t>Función</a:t>
            </a:r>
            <a:r>
              <a:rPr sz="2400" i="1" spc="-15" dirty="0">
                <a:latin typeface="Times New Roman"/>
                <a:cs typeface="Times New Roman"/>
              </a:rPr>
              <a:t> </a:t>
            </a:r>
            <a:r>
              <a:rPr sz="2400" i="1" spc="-10" dirty="0">
                <a:latin typeface="Times New Roman"/>
                <a:cs typeface="Times New Roman"/>
              </a:rPr>
              <a:t>Umbral:</a:t>
            </a:r>
            <a:endParaRPr sz="2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295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No es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derivable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687864" y="4213860"/>
            <a:ext cx="4051935" cy="12934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marR="390525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Aunque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podría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emplear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como </a:t>
            </a:r>
            <a:r>
              <a:rPr sz="2000" dirty="0">
                <a:latin typeface="Times New Roman"/>
                <a:cs typeface="Times New Roman"/>
              </a:rPr>
              <a:t>derivada </a:t>
            </a:r>
            <a:r>
              <a:rPr sz="2000" dirty="0">
                <a:latin typeface="Cambria Math"/>
                <a:cs typeface="Cambria Math"/>
              </a:rPr>
              <a:t>3′(67)</a:t>
            </a:r>
            <a:r>
              <a:rPr sz="2000" spc="114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=</a:t>
            </a:r>
            <a:r>
              <a:rPr sz="2000" spc="125" dirty="0">
                <a:latin typeface="Cambria Math"/>
                <a:cs typeface="Cambria Math"/>
              </a:rPr>
              <a:t> </a:t>
            </a:r>
            <a:r>
              <a:rPr sz="2000" spc="-50" dirty="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  <a:p>
            <a:pPr marL="354965" marR="5080" indent="-342265">
              <a:lnSpc>
                <a:spcPct val="100000"/>
              </a:lnSpc>
              <a:spcBef>
                <a:spcPts val="38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suele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usar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algoritmo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de </a:t>
            </a:r>
            <a:r>
              <a:rPr sz="2000" spc="-10" dirty="0">
                <a:latin typeface="Times New Roman"/>
                <a:cs typeface="Times New Roman"/>
              </a:rPr>
              <a:t>retropropagación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944914" y="5545835"/>
            <a:ext cx="20288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Salidas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{0,1}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340454" y="3058667"/>
            <a:ext cx="112903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Cambria Math"/>
                <a:cs typeface="Cambria Math"/>
              </a:rPr>
              <a:t>3(67)</a:t>
            </a:r>
            <a:r>
              <a:rPr sz="2000" spc="145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=</a:t>
            </a:r>
            <a:r>
              <a:rPr sz="2000" spc="160" dirty="0">
                <a:latin typeface="Cambria Math"/>
                <a:cs typeface="Cambria Math"/>
              </a:rPr>
              <a:t> </a:t>
            </a:r>
            <a:r>
              <a:rPr sz="2000" spc="-50" dirty="0">
                <a:latin typeface="Cambria Math"/>
                <a:cs typeface="Cambria Math"/>
              </a:rPr>
              <a:t>9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443766" y="2906267"/>
            <a:ext cx="12719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Cambria Math"/>
                <a:cs typeface="Cambria Math"/>
              </a:rPr>
              <a:t>1,</a:t>
            </a:r>
            <a:r>
              <a:rPr sz="2000" spc="-114" dirty="0">
                <a:latin typeface="Cambria Math"/>
                <a:cs typeface="Cambria Math"/>
              </a:rPr>
              <a:t> </a:t>
            </a:r>
            <a:r>
              <a:rPr sz="2000" spc="175" dirty="0">
                <a:latin typeface="Cambria Math"/>
                <a:cs typeface="Cambria Math"/>
              </a:rPr>
              <a:t>;-</a:t>
            </a:r>
            <a:r>
              <a:rPr sz="2000" spc="35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67</a:t>
            </a:r>
            <a:r>
              <a:rPr sz="2000" spc="125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&gt;</a:t>
            </a:r>
            <a:r>
              <a:rPr sz="2000" spc="90" dirty="0">
                <a:latin typeface="Cambria Math"/>
                <a:cs typeface="Cambria Math"/>
              </a:rPr>
              <a:t> </a:t>
            </a:r>
            <a:r>
              <a:rPr sz="2000" spc="-50" dirty="0">
                <a:latin typeface="Cambria Math"/>
                <a:cs typeface="Cambria Math"/>
              </a:rPr>
              <a:t>0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756186" y="3204971"/>
            <a:ext cx="6388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Cambria Math"/>
                <a:cs typeface="Cambria Math"/>
              </a:rPr>
              <a:t>0,</a:t>
            </a:r>
            <a:r>
              <a:rPr sz="2000" spc="-110" dirty="0">
                <a:latin typeface="Cambria Math"/>
                <a:cs typeface="Cambria Math"/>
              </a:rPr>
              <a:t> </a:t>
            </a:r>
            <a:r>
              <a:rPr sz="2000" spc="-285" dirty="0">
                <a:latin typeface="Cambria Math"/>
                <a:cs typeface="Cambria Math"/>
              </a:rPr>
              <a:t>62&gt;</a:t>
            </a:r>
            <a:endParaRPr sz="2000">
              <a:latin typeface="Cambria Math"/>
              <a:cs typeface="Cambria Math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6922647" y="3317670"/>
            <a:ext cx="1564005" cy="1558925"/>
            <a:chOff x="6922647" y="3317670"/>
            <a:chExt cx="1564005" cy="1558925"/>
          </a:xfrm>
        </p:grpSpPr>
        <p:sp>
          <p:nvSpPr>
            <p:cNvPr id="30" name="object 30"/>
            <p:cNvSpPr/>
            <p:nvPr/>
          </p:nvSpPr>
          <p:spPr>
            <a:xfrm>
              <a:off x="7661630" y="3318464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4" h="1557654">
                  <a:moveTo>
                    <a:pt x="43146" y="84472"/>
                  </a:moveTo>
                  <a:lnTo>
                    <a:pt x="36675" y="84472"/>
                  </a:lnTo>
                  <a:lnTo>
                    <a:pt x="36675" y="1555170"/>
                  </a:lnTo>
                  <a:lnTo>
                    <a:pt x="40989" y="1555170"/>
                  </a:lnTo>
                  <a:lnTo>
                    <a:pt x="40989" y="1557337"/>
                  </a:lnTo>
                  <a:lnTo>
                    <a:pt x="43146" y="1555170"/>
                  </a:lnTo>
                  <a:lnTo>
                    <a:pt x="43146" y="84472"/>
                  </a:lnTo>
                  <a:close/>
                </a:path>
                <a:path w="84454" h="1557654">
                  <a:moveTo>
                    <a:pt x="40989" y="0"/>
                  </a:moveTo>
                  <a:lnTo>
                    <a:pt x="0" y="84472"/>
                  </a:lnTo>
                  <a:lnTo>
                    <a:pt x="36675" y="84472"/>
                  </a:lnTo>
                  <a:lnTo>
                    <a:pt x="36675" y="62812"/>
                  </a:lnTo>
                  <a:lnTo>
                    <a:pt x="40989" y="60646"/>
                  </a:lnTo>
                  <a:lnTo>
                    <a:pt x="71966" y="60646"/>
                  </a:lnTo>
                  <a:lnTo>
                    <a:pt x="40989" y="0"/>
                  </a:lnTo>
                  <a:close/>
                </a:path>
                <a:path w="84454" h="1557654">
                  <a:moveTo>
                    <a:pt x="71966" y="60646"/>
                  </a:moveTo>
                  <a:lnTo>
                    <a:pt x="43146" y="60646"/>
                  </a:lnTo>
                  <a:lnTo>
                    <a:pt x="43146" y="84472"/>
                  </a:lnTo>
                  <a:lnTo>
                    <a:pt x="84136" y="84472"/>
                  </a:lnTo>
                  <a:lnTo>
                    <a:pt x="71966" y="606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661630" y="3318464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4" h="1557654">
                  <a:moveTo>
                    <a:pt x="43147" y="62813"/>
                  </a:moveTo>
                  <a:lnTo>
                    <a:pt x="43147" y="1555172"/>
                  </a:lnTo>
                  <a:lnTo>
                    <a:pt x="40989" y="1557338"/>
                  </a:lnTo>
                  <a:lnTo>
                    <a:pt x="40989" y="1555172"/>
                  </a:lnTo>
                  <a:lnTo>
                    <a:pt x="36675" y="1555172"/>
                  </a:lnTo>
                  <a:lnTo>
                    <a:pt x="36675" y="62813"/>
                  </a:lnTo>
                  <a:lnTo>
                    <a:pt x="40989" y="60647"/>
                  </a:lnTo>
                  <a:lnTo>
                    <a:pt x="43147" y="60647"/>
                  </a:lnTo>
                  <a:lnTo>
                    <a:pt x="43147" y="62813"/>
                  </a:lnTo>
                  <a:close/>
                </a:path>
                <a:path w="84454" h="1557654">
                  <a:moveTo>
                    <a:pt x="0" y="84473"/>
                  </a:moveTo>
                  <a:lnTo>
                    <a:pt x="40989" y="0"/>
                  </a:lnTo>
                  <a:lnTo>
                    <a:pt x="84137" y="84473"/>
                  </a:lnTo>
                  <a:lnTo>
                    <a:pt x="0" y="844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923441" y="4050300"/>
              <a:ext cx="1562100" cy="87630"/>
            </a:xfrm>
            <a:custGeom>
              <a:avLst/>
              <a:gdLst/>
              <a:ahLst/>
              <a:cxnLst/>
              <a:rect l="l" t="t" r="r" b="b"/>
              <a:pathLst>
                <a:path w="1562100" h="87629">
                  <a:moveTo>
                    <a:pt x="1475557" y="0"/>
                  </a:moveTo>
                  <a:lnTo>
                    <a:pt x="1475557" y="43656"/>
                  </a:lnTo>
                  <a:lnTo>
                    <a:pt x="1499356" y="43656"/>
                  </a:lnTo>
                  <a:lnTo>
                    <a:pt x="1499356" y="45839"/>
                  </a:lnTo>
                  <a:lnTo>
                    <a:pt x="1497192" y="48022"/>
                  </a:lnTo>
                  <a:lnTo>
                    <a:pt x="1475557" y="48022"/>
                  </a:lnTo>
                  <a:lnTo>
                    <a:pt x="1475557" y="87313"/>
                  </a:lnTo>
                  <a:lnTo>
                    <a:pt x="1562100" y="45839"/>
                  </a:lnTo>
                  <a:lnTo>
                    <a:pt x="1475557" y="0"/>
                  </a:lnTo>
                  <a:close/>
                </a:path>
                <a:path w="1562100" h="87629">
                  <a:moveTo>
                    <a:pt x="1475557" y="43656"/>
                  </a:moveTo>
                  <a:lnTo>
                    <a:pt x="2164" y="43656"/>
                  </a:lnTo>
                  <a:lnTo>
                    <a:pt x="0" y="45839"/>
                  </a:lnTo>
                  <a:lnTo>
                    <a:pt x="2164" y="45839"/>
                  </a:lnTo>
                  <a:lnTo>
                    <a:pt x="2164" y="48022"/>
                  </a:lnTo>
                  <a:lnTo>
                    <a:pt x="1475557" y="48022"/>
                  </a:lnTo>
                  <a:lnTo>
                    <a:pt x="1475557" y="436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923441" y="4050300"/>
              <a:ext cx="1562100" cy="87630"/>
            </a:xfrm>
            <a:custGeom>
              <a:avLst/>
              <a:gdLst/>
              <a:ahLst/>
              <a:cxnLst/>
              <a:rect l="l" t="t" r="r" b="b"/>
              <a:pathLst>
                <a:path w="1562100" h="87629">
                  <a:moveTo>
                    <a:pt x="2163" y="43656"/>
                  </a:moveTo>
                  <a:lnTo>
                    <a:pt x="1497193" y="43656"/>
                  </a:lnTo>
                  <a:lnTo>
                    <a:pt x="1499356" y="43656"/>
                  </a:lnTo>
                  <a:lnTo>
                    <a:pt x="1499356" y="45839"/>
                  </a:lnTo>
                  <a:lnTo>
                    <a:pt x="1497193" y="48022"/>
                  </a:lnTo>
                  <a:lnTo>
                    <a:pt x="2163" y="48022"/>
                  </a:lnTo>
                  <a:lnTo>
                    <a:pt x="2163" y="45839"/>
                  </a:lnTo>
                  <a:lnTo>
                    <a:pt x="0" y="45839"/>
                  </a:lnTo>
                  <a:lnTo>
                    <a:pt x="2163" y="43656"/>
                  </a:lnTo>
                  <a:close/>
                </a:path>
                <a:path w="1562100" h="87629">
                  <a:moveTo>
                    <a:pt x="1475557" y="0"/>
                  </a:moveTo>
                  <a:lnTo>
                    <a:pt x="1562100" y="45839"/>
                  </a:lnTo>
                  <a:lnTo>
                    <a:pt x="1475557" y="87313"/>
                  </a:lnTo>
                  <a:lnTo>
                    <a:pt x="147555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7110766" y="3628025"/>
              <a:ext cx="1196975" cy="468630"/>
            </a:xfrm>
            <a:custGeom>
              <a:avLst/>
              <a:gdLst/>
              <a:ahLst/>
              <a:cxnLst/>
              <a:rect l="l" t="t" r="r" b="b"/>
              <a:pathLst>
                <a:path w="1196975" h="468629">
                  <a:moveTo>
                    <a:pt x="0" y="468313"/>
                  </a:moveTo>
                  <a:lnTo>
                    <a:pt x="589456" y="468313"/>
                  </a:lnTo>
                  <a:lnTo>
                    <a:pt x="589456" y="0"/>
                  </a:lnTo>
                  <a:lnTo>
                    <a:pt x="1196975" y="0"/>
                  </a:lnTo>
                </a:path>
              </a:pathLst>
            </a:custGeom>
            <a:ln w="28575">
              <a:solidFill>
                <a:srgbClr val="993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8502370" y="4147820"/>
            <a:ext cx="2419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en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387945" y="3157219"/>
            <a:ext cx="265430" cy="60452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  <a:p>
            <a:pPr marL="137795">
              <a:lnSpc>
                <a:spcPct val="100000"/>
              </a:lnSpc>
              <a:spcBef>
                <a:spcPts val="120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7724494" y="3955796"/>
            <a:ext cx="231775" cy="695960"/>
          </a:xfrm>
          <a:prstGeom prst="rect">
            <a:avLst/>
          </a:prstGeom>
        </p:spPr>
        <p:txBody>
          <a:bodyPr vert="horz" wrap="square" lIns="0" tIns="736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80"/>
              </a:spcBef>
            </a:pPr>
            <a:r>
              <a:rPr sz="180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  <a:p>
            <a:pPr marL="28575">
              <a:lnSpc>
                <a:spcPct val="100000"/>
              </a:lnSpc>
              <a:spcBef>
                <a:spcPts val="480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5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38" name="object 3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9" name="object 39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4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8" name="object 8"/>
          <p:cNvGrpSpPr/>
          <p:nvPr/>
        </p:nvGrpSpPr>
        <p:grpSpPr>
          <a:xfrm>
            <a:off x="3295049" y="1337308"/>
            <a:ext cx="2787650" cy="1227455"/>
            <a:chOff x="3295049" y="1337308"/>
            <a:chExt cx="2787650" cy="1227455"/>
          </a:xfrm>
        </p:grpSpPr>
        <p:sp>
          <p:nvSpPr>
            <p:cNvPr id="9" name="object 9"/>
            <p:cNvSpPr/>
            <p:nvPr/>
          </p:nvSpPr>
          <p:spPr>
            <a:xfrm>
              <a:off x="3299811" y="1342071"/>
              <a:ext cx="2778125" cy="1217930"/>
            </a:xfrm>
            <a:custGeom>
              <a:avLst/>
              <a:gdLst/>
              <a:ahLst/>
              <a:cxnLst/>
              <a:rect l="l" t="t" r="r" b="b"/>
              <a:pathLst>
                <a:path w="2778125" h="1217930">
                  <a:moveTo>
                    <a:pt x="1389062" y="0"/>
                  </a:moveTo>
                  <a:lnTo>
                    <a:pt x="1323672" y="662"/>
                  </a:lnTo>
                  <a:lnTo>
                    <a:pt x="1259061" y="2631"/>
                  </a:lnTo>
                  <a:lnTo>
                    <a:pt x="1195295" y="5876"/>
                  </a:lnTo>
                  <a:lnTo>
                    <a:pt x="1132440" y="10368"/>
                  </a:lnTo>
                  <a:lnTo>
                    <a:pt x="1070563" y="16078"/>
                  </a:lnTo>
                  <a:lnTo>
                    <a:pt x="1009731" y="22978"/>
                  </a:lnTo>
                  <a:lnTo>
                    <a:pt x="950011" y="31037"/>
                  </a:lnTo>
                  <a:lnTo>
                    <a:pt x="891469" y="40226"/>
                  </a:lnTo>
                  <a:lnTo>
                    <a:pt x="834173" y="50517"/>
                  </a:lnTo>
                  <a:lnTo>
                    <a:pt x="778188" y="61879"/>
                  </a:lnTo>
                  <a:lnTo>
                    <a:pt x="723581" y="74284"/>
                  </a:lnTo>
                  <a:lnTo>
                    <a:pt x="670420" y="87703"/>
                  </a:lnTo>
                  <a:lnTo>
                    <a:pt x="618771" y="102106"/>
                  </a:lnTo>
                  <a:lnTo>
                    <a:pt x="568700" y="117464"/>
                  </a:lnTo>
                  <a:lnTo>
                    <a:pt x="520274" y="133747"/>
                  </a:lnTo>
                  <a:lnTo>
                    <a:pt x="473561" y="150927"/>
                  </a:lnTo>
                  <a:lnTo>
                    <a:pt x="428626" y="168975"/>
                  </a:lnTo>
                  <a:lnTo>
                    <a:pt x="385537" y="187860"/>
                  </a:lnTo>
                  <a:lnTo>
                    <a:pt x="344360" y="207554"/>
                  </a:lnTo>
                  <a:lnTo>
                    <a:pt x="305161" y="228028"/>
                  </a:lnTo>
                  <a:lnTo>
                    <a:pt x="268008" y="249252"/>
                  </a:lnTo>
                  <a:lnTo>
                    <a:pt x="232967" y="271198"/>
                  </a:lnTo>
                  <a:lnTo>
                    <a:pt x="200106" y="293835"/>
                  </a:lnTo>
                  <a:lnTo>
                    <a:pt x="169489" y="317135"/>
                  </a:lnTo>
                  <a:lnTo>
                    <a:pt x="115261" y="365605"/>
                  </a:lnTo>
                  <a:lnTo>
                    <a:pt x="70815" y="416376"/>
                  </a:lnTo>
                  <a:lnTo>
                    <a:pt x="36686" y="469212"/>
                  </a:lnTo>
                  <a:lnTo>
                    <a:pt x="13407" y="523880"/>
                  </a:lnTo>
                  <a:lnTo>
                    <a:pt x="1511" y="580146"/>
                  </a:lnTo>
                  <a:lnTo>
                    <a:pt x="0" y="608806"/>
                  </a:lnTo>
                  <a:lnTo>
                    <a:pt x="1511" y="637465"/>
                  </a:lnTo>
                  <a:lnTo>
                    <a:pt x="13407" y="693731"/>
                  </a:lnTo>
                  <a:lnTo>
                    <a:pt x="36686" y="748399"/>
                  </a:lnTo>
                  <a:lnTo>
                    <a:pt x="70815" y="801235"/>
                  </a:lnTo>
                  <a:lnTo>
                    <a:pt x="115261" y="852005"/>
                  </a:lnTo>
                  <a:lnTo>
                    <a:pt x="169489" y="900476"/>
                  </a:lnTo>
                  <a:lnTo>
                    <a:pt x="200106" y="923776"/>
                  </a:lnTo>
                  <a:lnTo>
                    <a:pt x="232967" y="946413"/>
                  </a:lnTo>
                  <a:lnTo>
                    <a:pt x="268008" y="968358"/>
                  </a:lnTo>
                  <a:lnTo>
                    <a:pt x="305161" y="989582"/>
                  </a:lnTo>
                  <a:lnTo>
                    <a:pt x="344360" y="1010056"/>
                  </a:lnTo>
                  <a:lnTo>
                    <a:pt x="385537" y="1029750"/>
                  </a:lnTo>
                  <a:lnTo>
                    <a:pt x="428626" y="1048636"/>
                  </a:lnTo>
                  <a:lnTo>
                    <a:pt x="473561" y="1066683"/>
                  </a:lnTo>
                  <a:lnTo>
                    <a:pt x="520274" y="1083863"/>
                  </a:lnTo>
                  <a:lnTo>
                    <a:pt x="568700" y="1100147"/>
                  </a:lnTo>
                  <a:lnTo>
                    <a:pt x="618771" y="1115505"/>
                  </a:lnTo>
                  <a:lnTo>
                    <a:pt x="670420" y="1129907"/>
                  </a:lnTo>
                  <a:lnTo>
                    <a:pt x="723581" y="1143326"/>
                  </a:lnTo>
                  <a:lnTo>
                    <a:pt x="778188" y="1155731"/>
                  </a:lnTo>
                  <a:lnTo>
                    <a:pt x="834173" y="1167094"/>
                  </a:lnTo>
                  <a:lnTo>
                    <a:pt x="891469" y="1177384"/>
                  </a:lnTo>
                  <a:lnTo>
                    <a:pt x="950011" y="1186573"/>
                  </a:lnTo>
                  <a:lnTo>
                    <a:pt x="1009731" y="1194632"/>
                  </a:lnTo>
                  <a:lnTo>
                    <a:pt x="1070563" y="1201532"/>
                  </a:lnTo>
                  <a:lnTo>
                    <a:pt x="1132440" y="1207242"/>
                  </a:lnTo>
                  <a:lnTo>
                    <a:pt x="1195295" y="1211735"/>
                  </a:lnTo>
                  <a:lnTo>
                    <a:pt x="1259061" y="1214980"/>
                  </a:lnTo>
                  <a:lnTo>
                    <a:pt x="1323672" y="1216948"/>
                  </a:lnTo>
                  <a:lnTo>
                    <a:pt x="1389062" y="1217611"/>
                  </a:lnTo>
                  <a:lnTo>
                    <a:pt x="1454452" y="1216948"/>
                  </a:lnTo>
                  <a:lnTo>
                    <a:pt x="1519063" y="1214980"/>
                  </a:lnTo>
                  <a:lnTo>
                    <a:pt x="1582829" y="1211735"/>
                  </a:lnTo>
                  <a:lnTo>
                    <a:pt x="1645684" y="1207242"/>
                  </a:lnTo>
                  <a:lnTo>
                    <a:pt x="1707561" y="1201532"/>
                  </a:lnTo>
                  <a:lnTo>
                    <a:pt x="1768393" y="1194632"/>
                  </a:lnTo>
                  <a:lnTo>
                    <a:pt x="1828113" y="1186573"/>
                  </a:lnTo>
                  <a:lnTo>
                    <a:pt x="1886655" y="1177384"/>
                  </a:lnTo>
                  <a:lnTo>
                    <a:pt x="1943951" y="1167094"/>
                  </a:lnTo>
                  <a:lnTo>
                    <a:pt x="1999936" y="1155731"/>
                  </a:lnTo>
                  <a:lnTo>
                    <a:pt x="2054543" y="1143326"/>
                  </a:lnTo>
                  <a:lnTo>
                    <a:pt x="2107704" y="1129907"/>
                  </a:lnTo>
                  <a:lnTo>
                    <a:pt x="2159353" y="1115505"/>
                  </a:lnTo>
                  <a:lnTo>
                    <a:pt x="2209424" y="1100147"/>
                  </a:lnTo>
                  <a:lnTo>
                    <a:pt x="2257850" y="1083863"/>
                  </a:lnTo>
                  <a:lnTo>
                    <a:pt x="2304563" y="1066683"/>
                  </a:lnTo>
                  <a:lnTo>
                    <a:pt x="2349498" y="1048636"/>
                  </a:lnTo>
                  <a:lnTo>
                    <a:pt x="2392587" y="1029750"/>
                  </a:lnTo>
                  <a:lnTo>
                    <a:pt x="2433764" y="1010056"/>
                  </a:lnTo>
                  <a:lnTo>
                    <a:pt x="2472963" y="989582"/>
                  </a:lnTo>
                  <a:lnTo>
                    <a:pt x="2510116" y="968358"/>
                  </a:lnTo>
                  <a:lnTo>
                    <a:pt x="2545157" y="946413"/>
                  </a:lnTo>
                  <a:lnTo>
                    <a:pt x="2578018" y="923776"/>
                  </a:lnTo>
                  <a:lnTo>
                    <a:pt x="2608635" y="900476"/>
                  </a:lnTo>
                  <a:lnTo>
                    <a:pt x="2662863" y="852005"/>
                  </a:lnTo>
                  <a:lnTo>
                    <a:pt x="2707309" y="801235"/>
                  </a:lnTo>
                  <a:lnTo>
                    <a:pt x="2741438" y="748399"/>
                  </a:lnTo>
                  <a:lnTo>
                    <a:pt x="2764717" y="693731"/>
                  </a:lnTo>
                  <a:lnTo>
                    <a:pt x="2776613" y="637465"/>
                  </a:lnTo>
                  <a:lnTo>
                    <a:pt x="2778125" y="608806"/>
                  </a:lnTo>
                  <a:lnTo>
                    <a:pt x="2776613" y="580146"/>
                  </a:lnTo>
                  <a:lnTo>
                    <a:pt x="2764717" y="523880"/>
                  </a:lnTo>
                  <a:lnTo>
                    <a:pt x="2741438" y="469212"/>
                  </a:lnTo>
                  <a:lnTo>
                    <a:pt x="2707309" y="416376"/>
                  </a:lnTo>
                  <a:lnTo>
                    <a:pt x="2662863" y="365605"/>
                  </a:lnTo>
                  <a:lnTo>
                    <a:pt x="2608635" y="317135"/>
                  </a:lnTo>
                  <a:lnTo>
                    <a:pt x="2578018" y="293835"/>
                  </a:lnTo>
                  <a:lnTo>
                    <a:pt x="2545157" y="271198"/>
                  </a:lnTo>
                  <a:lnTo>
                    <a:pt x="2510116" y="249252"/>
                  </a:lnTo>
                  <a:lnTo>
                    <a:pt x="2472963" y="228028"/>
                  </a:lnTo>
                  <a:lnTo>
                    <a:pt x="2433764" y="207554"/>
                  </a:lnTo>
                  <a:lnTo>
                    <a:pt x="2392587" y="187860"/>
                  </a:lnTo>
                  <a:lnTo>
                    <a:pt x="2349498" y="168975"/>
                  </a:lnTo>
                  <a:lnTo>
                    <a:pt x="2304563" y="150927"/>
                  </a:lnTo>
                  <a:lnTo>
                    <a:pt x="2257850" y="133747"/>
                  </a:lnTo>
                  <a:lnTo>
                    <a:pt x="2209424" y="117464"/>
                  </a:lnTo>
                  <a:lnTo>
                    <a:pt x="2159353" y="102106"/>
                  </a:lnTo>
                  <a:lnTo>
                    <a:pt x="2107704" y="87703"/>
                  </a:lnTo>
                  <a:lnTo>
                    <a:pt x="2054543" y="74284"/>
                  </a:lnTo>
                  <a:lnTo>
                    <a:pt x="1999936" y="61879"/>
                  </a:lnTo>
                  <a:lnTo>
                    <a:pt x="1943951" y="50517"/>
                  </a:lnTo>
                  <a:lnTo>
                    <a:pt x="1886655" y="40226"/>
                  </a:lnTo>
                  <a:lnTo>
                    <a:pt x="1828113" y="31037"/>
                  </a:lnTo>
                  <a:lnTo>
                    <a:pt x="1768393" y="22978"/>
                  </a:lnTo>
                  <a:lnTo>
                    <a:pt x="1707561" y="16078"/>
                  </a:lnTo>
                  <a:lnTo>
                    <a:pt x="1645684" y="10368"/>
                  </a:lnTo>
                  <a:lnTo>
                    <a:pt x="1582829" y="5876"/>
                  </a:lnTo>
                  <a:lnTo>
                    <a:pt x="1519063" y="2631"/>
                  </a:lnTo>
                  <a:lnTo>
                    <a:pt x="1454452" y="662"/>
                  </a:lnTo>
                  <a:lnTo>
                    <a:pt x="1389062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299811" y="1342071"/>
              <a:ext cx="2778125" cy="1217930"/>
            </a:xfrm>
            <a:custGeom>
              <a:avLst/>
              <a:gdLst/>
              <a:ahLst/>
              <a:cxnLst/>
              <a:rect l="l" t="t" r="r" b="b"/>
              <a:pathLst>
                <a:path w="2778125" h="1217930">
                  <a:moveTo>
                    <a:pt x="0" y="608806"/>
                  </a:moveTo>
                  <a:lnTo>
                    <a:pt x="6003" y="551828"/>
                  </a:lnTo>
                  <a:lnTo>
                    <a:pt x="23656" y="496332"/>
                  </a:lnTo>
                  <a:lnTo>
                    <a:pt x="52427" y="442550"/>
                  </a:lnTo>
                  <a:lnTo>
                    <a:pt x="91781" y="390718"/>
                  </a:lnTo>
                  <a:lnTo>
                    <a:pt x="141185" y="341068"/>
                  </a:lnTo>
                  <a:lnTo>
                    <a:pt x="200105" y="293835"/>
                  </a:lnTo>
                  <a:lnTo>
                    <a:pt x="232967" y="271198"/>
                  </a:lnTo>
                  <a:lnTo>
                    <a:pt x="268008" y="249253"/>
                  </a:lnTo>
                  <a:lnTo>
                    <a:pt x="305161" y="228028"/>
                  </a:lnTo>
                  <a:lnTo>
                    <a:pt x="344359" y="207555"/>
                  </a:lnTo>
                  <a:lnTo>
                    <a:pt x="385537" y="187860"/>
                  </a:lnTo>
                  <a:lnTo>
                    <a:pt x="428626" y="168975"/>
                  </a:lnTo>
                  <a:lnTo>
                    <a:pt x="473561" y="150927"/>
                  </a:lnTo>
                  <a:lnTo>
                    <a:pt x="520274" y="133747"/>
                  </a:lnTo>
                  <a:lnTo>
                    <a:pt x="568700" y="117464"/>
                  </a:lnTo>
                  <a:lnTo>
                    <a:pt x="618770" y="102106"/>
                  </a:lnTo>
                  <a:lnTo>
                    <a:pt x="670420" y="87703"/>
                  </a:lnTo>
                  <a:lnTo>
                    <a:pt x="723581" y="74284"/>
                  </a:lnTo>
                  <a:lnTo>
                    <a:pt x="778187" y="61879"/>
                  </a:lnTo>
                  <a:lnTo>
                    <a:pt x="834172" y="50517"/>
                  </a:lnTo>
                  <a:lnTo>
                    <a:pt x="891469" y="40226"/>
                  </a:lnTo>
                  <a:lnTo>
                    <a:pt x="950011" y="31037"/>
                  </a:lnTo>
                  <a:lnTo>
                    <a:pt x="1009731" y="22978"/>
                  </a:lnTo>
                  <a:lnTo>
                    <a:pt x="1070562" y="16078"/>
                  </a:lnTo>
                  <a:lnTo>
                    <a:pt x="1132439" y="10368"/>
                  </a:lnTo>
                  <a:lnTo>
                    <a:pt x="1195294" y="5876"/>
                  </a:lnTo>
                  <a:lnTo>
                    <a:pt x="1259061" y="2631"/>
                  </a:lnTo>
                  <a:lnTo>
                    <a:pt x="1323672" y="662"/>
                  </a:lnTo>
                  <a:lnTo>
                    <a:pt x="1389062" y="0"/>
                  </a:lnTo>
                  <a:lnTo>
                    <a:pt x="1454451" y="662"/>
                  </a:lnTo>
                  <a:lnTo>
                    <a:pt x="1519062" y="2631"/>
                  </a:lnTo>
                  <a:lnTo>
                    <a:pt x="1582829" y="5876"/>
                  </a:lnTo>
                  <a:lnTo>
                    <a:pt x="1645684" y="10368"/>
                  </a:lnTo>
                  <a:lnTo>
                    <a:pt x="1707561" y="16078"/>
                  </a:lnTo>
                  <a:lnTo>
                    <a:pt x="1768393" y="22978"/>
                  </a:lnTo>
                  <a:lnTo>
                    <a:pt x="1828113" y="31037"/>
                  </a:lnTo>
                  <a:lnTo>
                    <a:pt x="1886655" y="40226"/>
                  </a:lnTo>
                  <a:lnTo>
                    <a:pt x="1943951" y="50517"/>
                  </a:lnTo>
                  <a:lnTo>
                    <a:pt x="1999936" y="61879"/>
                  </a:lnTo>
                  <a:lnTo>
                    <a:pt x="2054543" y="74284"/>
                  </a:lnTo>
                  <a:lnTo>
                    <a:pt x="2107704" y="87703"/>
                  </a:lnTo>
                  <a:lnTo>
                    <a:pt x="2159353" y="102106"/>
                  </a:lnTo>
                  <a:lnTo>
                    <a:pt x="2209424" y="117464"/>
                  </a:lnTo>
                  <a:lnTo>
                    <a:pt x="2257849" y="133747"/>
                  </a:lnTo>
                  <a:lnTo>
                    <a:pt x="2304563" y="150927"/>
                  </a:lnTo>
                  <a:lnTo>
                    <a:pt x="2349498" y="168975"/>
                  </a:lnTo>
                  <a:lnTo>
                    <a:pt x="2392587" y="187860"/>
                  </a:lnTo>
                  <a:lnTo>
                    <a:pt x="2433764" y="207555"/>
                  </a:lnTo>
                  <a:lnTo>
                    <a:pt x="2472963" y="228028"/>
                  </a:lnTo>
                  <a:lnTo>
                    <a:pt x="2510116" y="249253"/>
                  </a:lnTo>
                  <a:lnTo>
                    <a:pt x="2545157" y="271198"/>
                  </a:lnTo>
                  <a:lnTo>
                    <a:pt x="2578018" y="293835"/>
                  </a:lnTo>
                  <a:lnTo>
                    <a:pt x="2608635" y="317135"/>
                  </a:lnTo>
                  <a:lnTo>
                    <a:pt x="2662863" y="365605"/>
                  </a:lnTo>
                  <a:lnTo>
                    <a:pt x="2707309" y="416376"/>
                  </a:lnTo>
                  <a:lnTo>
                    <a:pt x="2741438" y="469212"/>
                  </a:lnTo>
                  <a:lnTo>
                    <a:pt x="2764717" y="523880"/>
                  </a:lnTo>
                  <a:lnTo>
                    <a:pt x="2776613" y="580146"/>
                  </a:lnTo>
                  <a:lnTo>
                    <a:pt x="2778125" y="608806"/>
                  </a:lnTo>
                  <a:lnTo>
                    <a:pt x="2776613" y="637465"/>
                  </a:lnTo>
                  <a:lnTo>
                    <a:pt x="2764717" y="693731"/>
                  </a:lnTo>
                  <a:lnTo>
                    <a:pt x="2741438" y="748399"/>
                  </a:lnTo>
                  <a:lnTo>
                    <a:pt x="2707309" y="801235"/>
                  </a:lnTo>
                  <a:lnTo>
                    <a:pt x="2662863" y="852006"/>
                  </a:lnTo>
                  <a:lnTo>
                    <a:pt x="2608635" y="900476"/>
                  </a:lnTo>
                  <a:lnTo>
                    <a:pt x="2578018" y="923776"/>
                  </a:lnTo>
                  <a:lnTo>
                    <a:pt x="2545157" y="946413"/>
                  </a:lnTo>
                  <a:lnTo>
                    <a:pt x="2510116" y="968358"/>
                  </a:lnTo>
                  <a:lnTo>
                    <a:pt x="2472963" y="989583"/>
                  </a:lnTo>
                  <a:lnTo>
                    <a:pt x="2433764" y="1010056"/>
                  </a:lnTo>
                  <a:lnTo>
                    <a:pt x="2392587" y="1029751"/>
                  </a:lnTo>
                  <a:lnTo>
                    <a:pt x="2349498" y="1048636"/>
                  </a:lnTo>
                  <a:lnTo>
                    <a:pt x="2304563" y="1066684"/>
                  </a:lnTo>
                  <a:lnTo>
                    <a:pt x="2257849" y="1083864"/>
                  </a:lnTo>
                  <a:lnTo>
                    <a:pt x="2209424" y="1100147"/>
                  </a:lnTo>
                  <a:lnTo>
                    <a:pt x="2159353" y="1115505"/>
                  </a:lnTo>
                  <a:lnTo>
                    <a:pt x="2107704" y="1129908"/>
                  </a:lnTo>
                  <a:lnTo>
                    <a:pt x="2054543" y="1143327"/>
                  </a:lnTo>
                  <a:lnTo>
                    <a:pt x="1999936" y="1155732"/>
                  </a:lnTo>
                  <a:lnTo>
                    <a:pt x="1943951" y="1167094"/>
                  </a:lnTo>
                  <a:lnTo>
                    <a:pt x="1886655" y="1177385"/>
                  </a:lnTo>
                  <a:lnTo>
                    <a:pt x="1828113" y="1186574"/>
                  </a:lnTo>
                  <a:lnTo>
                    <a:pt x="1768393" y="1194633"/>
                  </a:lnTo>
                  <a:lnTo>
                    <a:pt x="1707561" y="1201533"/>
                  </a:lnTo>
                  <a:lnTo>
                    <a:pt x="1645684" y="1207243"/>
                  </a:lnTo>
                  <a:lnTo>
                    <a:pt x="1582829" y="1211735"/>
                  </a:lnTo>
                  <a:lnTo>
                    <a:pt x="1519062" y="1214980"/>
                  </a:lnTo>
                  <a:lnTo>
                    <a:pt x="1454451" y="1216949"/>
                  </a:lnTo>
                  <a:lnTo>
                    <a:pt x="1389062" y="1217612"/>
                  </a:lnTo>
                  <a:lnTo>
                    <a:pt x="1323672" y="1216949"/>
                  </a:lnTo>
                  <a:lnTo>
                    <a:pt x="1259061" y="1214980"/>
                  </a:lnTo>
                  <a:lnTo>
                    <a:pt x="1195294" y="1211735"/>
                  </a:lnTo>
                  <a:lnTo>
                    <a:pt x="1132439" y="1207243"/>
                  </a:lnTo>
                  <a:lnTo>
                    <a:pt x="1070562" y="1201533"/>
                  </a:lnTo>
                  <a:lnTo>
                    <a:pt x="1009731" y="1194633"/>
                  </a:lnTo>
                  <a:lnTo>
                    <a:pt x="950011" y="1186574"/>
                  </a:lnTo>
                  <a:lnTo>
                    <a:pt x="891469" y="1177385"/>
                  </a:lnTo>
                  <a:lnTo>
                    <a:pt x="834172" y="1167094"/>
                  </a:lnTo>
                  <a:lnTo>
                    <a:pt x="778187" y="1155732"/>
                  </a:lnTo>
                  <a:lnTo>
                    <a:pt x="723581" y="1143327"/>
                  </a:lnTo>
                  <a:lnTo>
                    <a:pt x="670420" y="1129908"/>
                  </a:lnTo>
                  <a:lnTo>
                    <a:pt x="618770" y="1115505"/>
                  </a:lnTo>
                  <a:lnTo>
                    <a:pt x="568700" y="1100147"/>
                  </a:lnTo>
                  <a:lnTo>
                    <a:pt x="520274" y="1083864"/>
                  </a:lnTo>
                  <a:lnTo>
                    <a:pt x="473561" y="1066684"/>
                  </a:lnTo>
                  <a:lnTo>
                    <a:pt x="428626" y="1048636"/>
                  </a:lnTo>
                  <a:lnTo>
                    <a:pt x="385537" y="1029751"/>
                  </a:lnTo>
                  <a:lnTo>
                    <a:pt x="344359" y="1010056"/>
                  </a:lnTo>
                  <a:lnTo>
                    <a:pt x="305161" y="989583"/>
                  </a:lnTo>
                  <a:lnTo>
                    <a:pt x="268008" y="968358"/>
                  </a:lnTo>
                  <a:lnTo>
                    <a:pt x="232967" y="946413"/>
                  </a:lnTo>
                  <a:lnTo>
                    <a:pt x="200105" y="923776"/>
                  </a:lnTo>
                  <a:lnTo>
                    <a:pt x="169489" y="900476"/>
                  </a:lnTo>
                  <a:lnTo>
                    <a:pt x="115261" y="852006"/>
                  </a:lnTo>
                  <a:lnTo>
                    <a:pt x="70815" y="801235"/>
                  </a:lnTo>
                  <a:lnTo>
                    <a:pt x="36686" y="748399"/>
                  </a:lnTo>
                  <a:lnTo>
                    <a:pt x="13407" y="693731"/>
                  </a:lnTo>
                  <a:lnTo>
                    <a:pt x="1511" y="637465"/>
                  </a:lnTo>
                  <a:lnTo>
                    <a:pt x="0" y="6088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363561" y="1416682"/>
              <a:ext cx="0" cy="1079500"/>
            </a:xfrm>
            <a:custGeom>
              <a:avLst/>
              <a:gdLst/>
              <a:ahLst/>
              <a:cxnLst/>
              <a:rect l="l" t="t" r="r" b="b"/>
              <a:pathLst>
                <a:path h="1079500">
                  <a:moveTo>
                    <a:pt x="0" y="0"/>
                  </a:moveTo>
                  <a:lnTo>
                    <a:pt x="1" y="10795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433411" y="1691321"/>
              <a:ext cx="440055" cy="450850"/>
            </a:xfrm>
            <a:custGeom>
              <a:avLst/>
              <a:gdLst/>
              <a:ahLst/>
              <a:cxnLst/>
              <a:rect l="l" t="t" r="r" b="b"/>
              <a:pathLst>
                <a:path w="440054" h="450850">
                  <a:moveTo>
                    <a:pt x="439737" y="0"/>
                  </a:moveTo>
                  <a:lnTo>
                    <a:pt x="390676" y="8966"/>
                  </a:lnTo>
                  <a:lnTo>
                    <a:pt x="343674" y="20294"/>
                  </a:lnTo>
                  <a:lnTo>
                    <a:pt x="300405" y="36347"/>
                  </a:lnTo>
                  <a:lnTo>
                    <a:pt x="262546" y="59486"/>
                  </a:lnTo>
                  <a:lnTo>
                    <a:pt x="231774" y="92075"/>
                  </a:lnTo>
                  <a:lnTo>
                    <a:pt x="214635" y="131453"/>
                  </a:lnTo>
                  <a:lnTo>
                    <a:pt x="205257" y="182209"/>
                  </a:lnTo>
                  <a:lnTo>
                    <a:pt x="200024" y="238521"/>
                  </a:lnTo>
                  <a:lnTo>
                    <a:pt x="195321" y="294569"/>
                  </a:lnTo>
                  <a:lnTo>
                    <a:pt x="187530" y="344531"/>
                  </a:lnTo>
                  <a:lnTo>
                    <a:pt x="173037" y="382587"/>
                  </a:lnTo>
                  <a:lnTo>
                    <a:pt x="139302" y="418033"/>
                  </a:lnTo>
                  <a:lnTo>
                    <a:pt x="97234" y="437554"/>
                  </a:lnTo>
                  <a:lnTo>
                    <a:pt x="49807" y="446658"/>
                  </a:lnTo>
                  <a:lnTo>
                    <a:pt x="0" y="4508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5651851" y="1778508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g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854972" y="1988459"/>
            <a:ext cx="382905" cy="1879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39725" algn="l"/>
              </a:tabLst>
            </a:pPr>
            <a:r>
              <a:rPr sz="1050" i="1" spc="-50" dirty="0">
                <a:latin typeface="Arial"/>
                <a:cs typeface="Arial"/>
              </a:rPr>
              <a:t>i</a:t>
            </a:r>
            <a:r>
              <a:rPr sz="1050" i="1" dirty="0">
                <a:latin typeface="Arial"/>
                <a:cs typeface="Arial"/>
              </a:rPr>
              <a:t>	</a:t>
            </a:r>
            <a:r>
              <a:rPr sz="1050" i="1" spc="-50" dirty="0">
                <a:latin typeface="Arial"/>
                <a:cs typeface="Arial"/>
              </a:rPr>
              <a:t>i</a:t>
            </a:r>
            <a:endParaRPr sz="10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380002" y="1694298"/>
            <a:ext cx="1858010" cy="64706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461645" algn="ctr">
              <a:lnSpc>
                <a:spcPts val="710"/>
              </a:lnSpc>
              <a:spcBef>
                <a:spcPts val="114"/>
              </a:spcBef>
            </a:pPr>
            <a:r>
              <a:rPr sz="1050" i="1" dirty="0">
                <a:latin typeface="Arial"/>
                <a:cs typeface="Arial"/>
              </a:rPr>
              <a:t>n</a:t>
            </a:r>
            <a:endParaRPr sz="1050">
              <a:latin typeface="Arial"/>
              <a:cs typeface="Arial"/>
            </a:endParaRPr>
          </a:p>
          <a:p>
            <a:pPr marL="38100">
              <a:lnSpc>
                <a:spcPts val="2750"/>
              </a:lnSpc>
              <a:tabLst>
                <a:tab pos="863600" algn="l"/>
              </a:tabLst>
            </a:pPr>
            <a:r>
              <a:rPr sz="1800" i="1" dirty="0">
                <a:latin typeface="Arial"/>
                <a:cs typeface="Arial"/>
              </a:rPr>
              <a:t>en</a:t>
            </a:r>
            <a:r>
              <a:rPr sz="1800" i="1" spc="45" dirty="0">
                <a:latin typeface="Arial"/>
                <a:cs typeface="Arial"/>
              </a:rPr>
              <a:t> </a:t>
            </a:r>
            <a:r>
              <a:rPr sz="1800" dirty="0">
                <a:latin typeface="Symbol"/>
                <a:cs typeface="Symbol"/>
              </a:rPr>
              <a:t></a:t>
            </a:r>
            <a:r>
              <a:rPr sz="1800" spc="-9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Arial"/>
                <a:cs typeface="Arial"/>
              </a:rPr>
              <a:t>w</a:t>
            </a:r>
            <a:r>
              <a:rPr sz="1800" i="1" dirty="0">
                <a:latin typeface="Arial"/>
                <a:cs typeface="Arial"/>
              </a:rPr>
              <a:t>	</a:t>
            </a:r>
            <a:r>
              <a:rPr sz="1800" dirty="0">
                <a:latin typeface="Symbol"/>
                <a:cs typeface="Symbol"/>
              </a:rPr>
              <a:t></a:t>
            </a:r>
            <a:r>
              <a:rPr sz="1800" spc="-70" dirty="0">
                <a:latin typeface="Times New Roman"/>
                <a:cs typeface="Times New Roman"/>
              </a:rPr>
              <a:t> </a:t>
            </a:r>
            <a:r>
              <a:rPr sz="4125" spc="862" baseline="-9090" dirty="0">
                <a:latin typeface="Symbol"/>
                <a:cs typeface="Symbol"/>
              </a:rPr>
              <a:t></a:t>
            </a:r>
            <a:r>
              <a:rPr sz="1800" i="1" spc="575" dirty="0">
                <a:latin typeface="Arial"/>
                <a:cs typeface="Arial"/>
              </a:rPr>
              <a:t>w</a:t>
            </a:r>
            <a:r>
              <a:rPr sz="1800" i="1" spc="455" dirty="0">
                <a:latin typeface="Arial"/>
                <a:cs typeface="Arial"/>
              </a:rPr>
              <a:t> </a:t>
            </a:r>
            <a:r>
              <a:rPr sz="1800" spc="-545" dirty="0">
                <a:latin typeface="Symbol"/>
                <a:cs typeface="Symbol"/>
              </a:rPr>
              <a:t></a:t>
            </a:r>
            <a:r>
              <a:rPr sz="1800" spc="-110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Arial"/>
                <a:cs typeface="Arial"/>
              </a:rPr>
              <a:t>x</a:t>
            </a:r>
            <a:endParaRPr sz="1800">
              <a:latin typeface="Arial"/>
              <a:cs typeface="Arial"/>
            </a:endParaRPr>
          </a:p>
          <a:p>
            <a:pPr marL="483870" algn="ctr">
              <a:lnSpc>
                <a:spcPct val="100000"/>
              </a:lnSpc>
              <a:spcBef>
                <a:spcPts val="150"/>
              </a:spcBef>
            </a:pPr>
            <a:r>
              <a:rPr sz="1050" i="1" dirty="0">
                <a:latin typeface="Arial"/>
                <a:cs typeface="Arial"/>
              </a:rPr>
              <a:t>i</a:t>
            </a:r>
            <a:r>
              <a:rPr sz="1050" i="1" spc="-130" dirty="0">
                <a:latin typeface="Arial"/>
                <a:cs typeface="Arial"/>
              </a:rPr>
              <a:t> </a:t>
            </a:r>
            <a:r>
              <a:rPr sz="1050" spc="-25" dirty="0">
                <a:latin typeface="Symbol"/>
                <a:cs typeface="Symbol"/>
              </a:rPr>
              <a:t></a:t>
            </a:r>
            <a:r>
              <a:rPr sz="1050" spc="-25" dirty="0">
                <a:latin typeface="Arial"/>
                <a:cs typeface="Arial"/>
              </a:rPr>
              <a:t>1</a:t>
            </a:r>
            <a:endParaRPr sz="10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086358" y="1988459"/>
            <a:ext cx="100330" cy="1879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50" dirty="0">
                <a:latin typeface="Arial"/>
                <a:cs typeface="Arial"/>
              </a:rPr>
              <a:t>0</a:t>
            </a:r>
            <a:endParaRPr sz="10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45587" y="1361947"/>
            <a:ext cx="1949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i="1" dirty="0">
                <a:latin typeface="Times New Roman"/>
                <a:cs typeface="Times New Roman"/>
              </a:rPr>
              <a:t>Y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098319" y="1554517"/>
            <a:ext cx="1254125" cy="607060"/>
          </a:xfrm>
          <a:custGeom>
            <a:avLst/>
            <a:gdLst/>
            <a:ahLst/>
            <a:cxnLst/>
            <a:rect l="l" t="t" r="r" b="b"/>
            <a:pathLst>
              <a:path w="1254125" h="607060">
                <a:moveTo>
                  <a:pt x="1222146" y="461848"/>
                </a:moveTo>
                <a:lnTo>
                  <a:pt x="1213827" y="458190"/>
                </a:lnTo>
                <a:lnTo>
                  <a:pt x="1131493" y="422021"/>
                </a:lnTo>
                <a:lnTo>
                  <a:pt x="1128687" y="423125"/>
                </a:lnTo>
                <a:lnTo>
                  <a:pt x="1126566" y="427939"/>
                </a:lnTo>
                <a:lnTo>
                  <a:pt x="1127658" y="430745"/>
                </a:lnTo>
                <a:lnTo>
                  <a:pt x="1194714" y="460197"/>
                </a:lnTo>
                <a:lnTo>
                  <a:pt x="0" y="597217"/>
                </a:lnTo>
                <a:lnTo>
                  <a:pt x="1092" y="606679"/>
                </a:lnTo>
                <a:lnTo>
                  <a:pt x="1195793" y="469658"/>
                </a:lnTo>
                <a:lnTo>
                  <a:pt x="1137158" y="513524"/>
                </a:lnTo>
                <a:lnTo>
                  <a:pt x="1136726" y="516509"/>
                </a:lnTo>
                <a:lnTo>
                  <a:pt x="1139875" y="520725"/>
                </a:lnTo>
                <a:lnTo>
                  <a:pt x="1142860" y="521157"/>
                </a:lnTo>
                <a:lnTo>
                  <a:pt x="1222146" y="461848"/>
                </a:lnTo>
                <a:close/>
              </a:path>
              <a:path w="1254125" h="607060">
                <a:moveTo>
                  <a:pt x="1253896" y="274866"/>
                </a:moveTo>
                <a:lnTo>
                  <a:pt x="1181557" y="207264"/>
                </a:lnTo>
                <a:lnTo>
                  <a:pt x="1178534" y="207365"/>
                </a:lnTo>
                <a:lnTo>
                  <a:pt x="1174953" y="211213"/>
                </a:lnTo>
                <a:lnTo>
                  <a:pt x="1175054" y="214223"/>
                </a:lnTo>
                <a:lnTo>
                  <a:pt x="1228559" y="264223"/>
                </a:lnTo>
                <a:lnTo>
                  <a:pt x="65887" y="0"/>
                </a:lnTo>
                <a:lnTo>
                  <a:pt x="63779" y="9296"/>
                </a:lnTo>
                <a:lnTo>
                  <a:pt x="1226439" y="273507"/>
                </a:lnTo>
                <a:lnTo>
                  <a:pt x="1156589" y="295478"/>
                </a:lnTo>
                <a:lnTo>
                  <a:pt x="1155192" y="298145"/>
                </a:lnTo>
                <a:lnTo>
                  <a:pt x="1156766" y="303174"/>
                </a:lnTo>
                <a:lnTo>
                  <a:pt x="1159446" y="304558"/>
                </a:lnTo>
                <a:lnTo>
                  <a:pt x="1245781" y="277418"/>
                </a:lnTo>
                <a:lnTo>
                  <a:pt x="1253896" y="2748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>
            <a:spLocks noGrp="1"/>
          </p:cNvSpPr>
          <p:nvPr>
            <p:ph type="title"/>
          </p:nvPr>
        </p:nvSpPr>
        <p:spPr>
          <a:xfrm>
            <a:off x="1114425" y="179323"/>
            <a:ext cx="6915784" cy="111696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2974975" marR="30480" indent="-2936875">
              <a:lnSpc>
                <a:spcPct val="100800"/>
              </a:lnSpc>
              <a:spcBef>
                <a:spcPts val="75"/>
              </a:spcBef>
            </a:pPr>
            <a:r>
              <a:rPr dirty="0"/>
              <a:t>Perceptrón</a:t>
            </a:r>
            <a:r>
              <a:rPr spc="-45" dirty="0"/>
              <a:t> </a:t>
            </a:r>
            <a:r>
              <a:rPr dirty="0"/>
              <a:t>multicapa</a:t>
            </a:r>
            <a:r>
              <a:rPr spc="-20" dirty="0"/>
              <a:t> </a:t>
            </a:r>
            <a:r>
              <a:rPr dirty="0"/>
              <a:t>:</a:t>
            </a:r>
            <a:r>
              <a:rPr spc="-20" dirty="0"/>
              <a:t> </a:t>
            </a:r>
            <a:r>
              <a:rPr dirty="0"/>
              <a:t>funciones</a:t>
            </a:r>
            <a:r>
              <a:rPr spc="-2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10" dirty="0"/>
              <a:t>activación típicas</a:t>
            </a:r>
          </a:p>
          <a:p>
            <a:pPr marL="2045970">
              <a:lnSpc>
                <a:spcPts val="2810"/>
              </a:lnSpc>
            </a:pPr>
            <a:r>
              <a:rPr b="0" i="1" spc="-25" dirty="0">
                <a:latin typeface="Times New Roman"/>
                <a:cs typeface="Times New Roman"/>
              </a:rPr>
              <a:t>w</a:t>
            </a:r>
            <a:r>
              <a:rPr sz="2400" b="0" i="1" spc="-37" baseline="-17361" dirty="0">
                <a:latin typeface="Times New Roman"/>
                <a:cs typeface="Times New Roman"/>
              </a:rPr>
              <a:t>0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746600" y="1063243"/>
            <a:ext cx="357505" cy="1177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 indent="44450">
              <a:lnSpc>
                <a:spcPct val="157500"/>
              </a:lnSpc>
              <a:spcBef>
                <a:spcPts val="100"/>
              </a:spcBef>
            </a:pP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i="1" spc="-37" baseline="-17361" dirty="0">
                <a:latin typeface="Times New Roman"/>
                <a:cs typeface="Times New Roman"/>
              </a:rPr>
              <a:t>1 </a:t>
            </a: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i="1" spc="-37" baseline="-17361" dirty="0">
                <a:latin typeface="Times New Roman"/>
                <a:cs typeface="Times New Roman"/>
              </a:rPr>
              <a:t>n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248075" y="1336090"/>
            <a:ext cx="3246120" cy="645160"/>
          </a:xfrm>
          <a:custGeom>
            <a:avLst/>
            <a:gdLst/>
            <a:ahLst/>
            <a:cxnLst/>
            <a:rect l="l" t="t" r="r" b="b"/>
            <a:pathLst>
              <a:path w="3246120" h="645160">
                <a:moveTo>
                  <a:pt x="219227" y="369341"/>
                </a:moveTo>
                <a:lnTo>
                  <a:pt x="219214" y="363601"/>
                </a:lnTo>
                <a:lnTo>
                  <a:pt x="219011" y="270332"/>
                </a:lnTo>
                <a:lnTo>
                  <a:pt x="216865" y="268211"/>
                </a:lnTo>
                <a:lnTo>
                  <a:pt x="211607" y="268211"/>
                </a:lnTo>
                <a:lnTo>
                  <a:pt x="209499" y="270332"/>
                </a:lnTo>
                <a:lnTo>
                  <a:pt x="209638" y="343585"/>
                </a:lnTo>
                <a:lnTo>
                  <a:pt x="8216" y="0"/>
                </a:lnTo>
                <a:lnTo>
                  <a:pt x="0" y="4826"/>
                </a:lnTo>
                <a:lnTo>
                  <a:pt x="201422" y="348399"/>
                </a:lnTo>
                <a:lnTo>
                  <a:pt x="137604" y="312496"/>
                </a:lnTo>
                <a:lnTo>
                  <a:pt x="134696" y="313309"/>
                </a:lnTo>
                <a:lnTo>
                  <a:pt x="132118" y="317893"/>
                </a:lnTo>
                <a:lnTo>
                  <a:pt x="132930" y="320802"/>
                </a:lnTo>
                <a:lnTo>
                  <a:pt x="219227" y="369341"/>
                </a:lnTo>
                <a:close/>
              </a:path>
              <a:path w="3246120" h="645160">
                <a:moveTo>
                  <a:pt x="3245777" y="604469"/>
                </a:moveTo>
                <a:lnTo>
                  <a:pt x="3239224" y="601408"/>
                </a:lnTo>
                <a:lnTo>
                  <a:pt x="3168586" y="568426"/>
                </a:lnTo>
                <a:lnTo>
                  <a:pt x="3169475" y="601751"/>
                </a:lnTo>
                <a:lnTo>
                  <a:pt x="2829725" y="610819"/>
                </a:lnTo>
                <a:lnTo>
                  <a:pt x="2829979" y="620344"/>
                </a:lnTo>
                <a:lnTo>
                  <a:pt x="3169729" y="611276"/>
                </a:lnTo>
                <a:lnTo>
                  <a:pt x="3170631" y="644588"/>
                </a:lnTo>
                <a:lnTo>
                  <a:pt x="3245777" y="604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2387155" y="1243076"/>
            <a:ext cx="526415" cy="11595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2820"/>
              </a:lnSpc>
              <a:spcBef>
                <a:spcPts val="100"/>
              </a:spcBef>
            </a:pPr>
            <a:r>
              <a:rPr sz="2400" i="1" spc="-25" dirty="0">
                <a:latin typeface="Times New Roman"/>
                <a:cs typeface="Times New Roman"/>
              </a:rPr>
              <a:t>w</a:t>
            </a:r>
            <a:r>
              <a:rPr sz="2400" i="1" spc="-37" baseline="-17361" dirty="0">
                <a:latin typeface="Times New Roman"/>
                <a:cs typeface="Times New Roman"/>
              </a:rPr>
              <a:t>1</a:t>
            </a:r>
            <a:endParaRPr sz="2400" baseline="-17361">
              <a:latin typeface="Times New Roman"/>
              <a:cs typeface="Times New Roman"/>
            </a:endParaRPr>
          </a:p>
          <a:p>
            <a:pPr marL="100330">
              <a:lnSpc>
                <a:spcPts val="2820"/>
              </a:lnSpc>
            </a:pPr>
            <a:r>
              <a:rPr sz="2400" spc="-25" dirty="0">
                <a:latin typeface="Times New Roman"/>
                <a:cs typeface="Times New Roman"/>
              </a:rPr>
              <a:t>...</a:t>
            </a:r>
            <a:endParaRPr sz="2400">
              <a:latin typeface="Times New Roman"/>
              <a:cs typeface="Times New Roman"/>
            </a:endParaRPr>
          </a:p>
          <a:p>
            <a:pPr marL="182880">
              <a:lnSpc>
                <a:spcPct val="100000"/>
              </a:lnSpc>
              <a:spcBef>
                <a:spcPts val="405"/>
              </a:spcBef>
            </a:pPr>
            <a:r>
              <a:rPr sz="2400" i="1" spc="-25" dirty="0">
                <a:latin typeface="Times New Roman"/>
                <a:cs typeface="Times New Roman"/>
              </a:rPr>
              <a:t>w</a:t>
            </a:r>
            <a:r>
              <a:rPr sz="2400" i="1" spc="-37" baseline="-17361" dirty="0">
                <a:latin typeface="Times New Roman"/>
                <a:cs typeface="Times New Roman"/>
              </a:rPr>
              <a:t>n</a:t>
            </a:r>
            <a:endParaRPr sz="2400" baseline="-17361">
              <a:latin typeface="Times New Roman"/>
              <a:cs typeface="Times New Roman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6800249" y="3377121"/>
            <a:ext cx="1555750" cy="1583055"/>
            <a:chOff x="6800249" y="3377121"/>
            <a:chExt cx="1555750" cy="1583055"/>
          </a:xfrm>
        </p:grpSpPr>
        <p:sp>
          <p:nvSpPr>
            <p:cNvPr id="24" name="object 24"/>
            <p:cNvSpPr/>
            <p:nvPr/>
          </p:nvSpPr>
          <p:spPr>
            <a:xfrm>
              <a:off x="7535261" y="3391409"/>
              <a:ext cx="85725" cy="1557655"/>
            </a:xfrm>
            <a:custGeom>
              <a:avLst/>
              <a:gdLst/>
              <a:ahLst/>
              <a:cxnLst/>
              <a:rect l="l" t="t" r="r" b="b"/>
              <a:pathLst>
                <a:path w="85725" h="1557654">
                  <a:moveTo>
                    <a:pt x="45004" y="84472"/>
                  </a:moveTo>
                  <a:lnTo>
                    <a:pt x="38576" y="84472"/>
                  </a:lnTo>
                  <a:lnTo>
                    <a:pt x="38576" y="1555172"/>
                  </a:lnTo>
                  <a:lnTo>
                    <a:pt x="40718" y="1557337"/>
                  </a:lnTo>
                  <a:lnTo>
                    <a:pt x="45004" y="1557337"/>
                  </a:lnTo>
                  <a:lnTo>
                    <a:pt x="45004" y="84472"/>
                  </a:lnTo>
                  <a:close/>
                </a:path>
                <a:path w="85725" h="1557654">
                  <a:moveTo>
                    <a:pt x="40718" y="0"/>
                  </a:moveTo>
                  <a:lnTo>
                    <a:pt x="0" y="84472"/>
                  </a:lnTo>
                  <a:lnTo>
                    <a:pt x="38576" y="84472"/>
                  </a:lnTo>
                  <a:lnTo>
                    <a:pt x="38576" y="62812"/>
                  </a:lnTo>
                  <a:lnTo>
                    <a:pt x="40718" y="60647"/>
                  </a:lnTo>
                  <a:lnTo>
                    <a:pt x="73031" y="60647"/>
                  </a:lnTo>
                  <a:lnTo>
                    <a:pt x="40718" y="0"/>
                  </a:lnTo>
                  <a:close/>
                </a:path>
                <a:path w="85725" h="1557654">
                  <a:moveTo>
                    <a:pt x="73031" y="60647"/>
                  </a:moveTo>
                  <a:lnTo>
                    <a:pt x="45004" y="60647"/>
                  </a:lnTo>
                  <a:lnTo>
                    <a:pt x="45004" y="84472"/>
                  </a:lnTo>
                  <a:lnTo>
                    <a:pt x="85725" y="84472"/>
                  </a:lnTo>
                  <a:lnTo>
                    <a:pt x="73031" y="606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535261" y="3391409"/>
              <a:ext cx="85725" cy="1557655"/>
            </a:xfrm>
            <a:custGeom>
              <a:avLst/>
              <a:gdLst/>
              <a:ahLst/>
              <a:cxnLst/>
              <a:rect l="l" t="t" r="r" b="b"/>
              <a:pathLst>
                <a:path w="85725" h="1557654">
                  <a:moveTo>
                    <a:pt x="45005" y="62813"/>
                  </a:moveTo>
                  <a:lnTo>
                    <a:pt x="45005" y="1555172"/>
                  </a:lnTo>
                  <a:lnTo>
                    <a:pt x="45005" y="1557338"/>
                  </a:lnTo>
                  <a:lnTo>
                    <a:pt x="40719" y="1557338"/>
                  </a:lnTo>
                  <a:lnTo>
                    <a:pt x="38576" y="1555172"/>
                  </a:lnTo>
                  <a:lnTo>
                    <a:pt x="38576" y="62813"/>
                  </a:lnTo>
                  <a:lnTo>
                    <a:pt x="40719" y="60647"/>
                  </a:lnTo>
                  <a:lnTo>
                    <a:pt x="45005" y="60647"/>
                  </a:lnTo>
                  <a:lnTo>
                    <a:pt x="45005" y="62813"/>
                  </a:lnTo>
                  <a:close/>
                </a:path>
                <a:path w="85725" h="1557654">
                  <a:moveTo>
                    <a:pt x="0" y="84473"/>
                  </a:moveTo>
                  <a:lnTo>
                    <a:pt x="40719" y="0"/>
                  </a:lnTo>
                  <a:lnTo>
                    <a:pt x="85725" y="84473"/>
                  </a:lnTo>
                  <a:lnTo>
                    <a:pt x="0" y="844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809775" y="4123245"/>
              <a:ext cx="1538605" cy="88900"/>
            </a:xfrm>
            <a:custGeom>
              <a:avLst/>
              <a:gdLst/>
              <a:ahLst/>
              <a:cxnLst/>
              <a:rect l="l" t="t" r="r" b="b"/>
              <a:pathLst>
                <a:path w="1538604" h="88900">
                  <a:moveTo>
                    <a:pt x="1451744" y="0"/>
                  </a:moveTo>
                  <a:lnTo>
                    <a:pt x="1451744" y="43366"/>
                  </a:lnTo>
                  <a:lnTo>
                    <a:pt x="1475543" y="43366"/>
                  </a:lnTo>
                  <a:lnTo>
                    <a:pt x="1475543" y="47702"/>
                  </a:lnTo>
                  <a:lnTo>
                    <a:pt x="1451744" y="47702"/>
                  </a:lnTo>
                  <a:lnTo>
                    <a:pt x="1451744" y="88900"/>
                  </a:lnTo>
                  <a:lnTo>
                    <a:pt x="1538286" y="45534"/>
                  </a:lnTo>
                  <a:lnTo>
                    <a:pt x="1451744" y="0"/>
                  </a:lnTo>
                  <a:close/>
                </a:path>
                <a:path w="1538604" h="88900">
                  <a:moveTo>
                    <a:pt x="1451744" y="43366"/>
                  </a:moveTo>
                  <a:lnTo>
                    <a:pt x="0" y="43366"/>
                  </a:lnTo>
                  <a:lnTo>
                    <a:pt x="0" y="47702"/>
                  </a:lnTo>
                  <a:lnTo>
                    <a:pt x="1451744" y="47702"/>
                  </a:lnTo>
                  <a:lnTo>
                    <a:pt x="1451744" y="433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6809775" y="4123245"/>
              <a:ext cx="1538605" cy="88900"/>
            </a:xfrm>
            <a:custGeom>
              <a:avLst/>
              <a:gdLst/>
              <a:ahLst/>
              <a:cxnLst/>
              <a:rect l="l" t="t" r="r" b="b"/>
              <a:pathLst>
                <a:path w="1538604" h="88900">
                  <a:moveTo>
                    <a:pt x="4327" y="43365"/>
                  </a:moveTo>
                  <a:lnTo>
                    <a:pt x="1473380" y="43365"/>
                  </a:lnTo>
                  <a:lnTo>
                    <a:pt x="1475544" y="43365"/>
                  </a:lnTo>
                  <a:lnTo>
                    <a:pt x="1475544" y="45534"/>
                  </a:lnTo>
                  <a:lnTo>
                    <a:pt x="1475544" y="47702"/>
                  </a:lnTo>
                  <a:lnTo>
                    <a:pt x="1473380" y="47702"/>
                  </a:lnTo>
                  <a:lnTo>
                    <a:pt x="4327" y="47702"/>
                  </a:lnTo>
                  <a:lnTo>
                    <a:pt x="0" y="47702"/>
                  </a:lnTo>
                  <a:lnTo>
                    <a:pt x="0" y="45534"/>
                  </a:lnTo>
                  <a:lnTo>
                    <a:pt x="0" y="43365"/>
                  </a:lnTo>
                  <a:lnTo>
                    <a:pt x="4327" y="43365"/>
                  </a:lnTo>
                  <a:close/>
                </a:path>
                <a:path w="1538604" h="88900">
                  <a:moveTo>
                    <a:pt x="1451745" y="0"/>
                  </a:moveTo>
                  <a:lnTo>
                    <a:pt x="1538287" y="45534"/>
                  </a:lnTo>
                  <a:lnTo>
                    <a:pt x="1451745" y="88900"/>
                  </a:lnTo>
                  <a:lnTo>
                    <a:pt x="145174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7535261" y="3391409"/>
              <a:ext cx="85725" cy="1557655"/>
            </a:xfrm>
            <a:custGeom>
              <a:avLst/>
              <a:gdLst/>
              <a:ahLst/>
              <a:cxnLst/>
              <a:rect l="l" t="t" r="r" b="b"/>
              <a:pathLst>
                <a:path w="85725" h="1557654">
                  <a:moveTo>
                    <a:pt x="45004" y="84472"/>
                  </a:moveTo>
                  <a:lnTo>
                    <a:pt x="38576" y="84472"/>
                  </a:lnTo>
                  <a:lnTo>
                    <a:pt x="38576" y="1555172"/>
                  </a:lnTo>
                  <a:lnTo>
                    <a:pt x="40718" y="1557337"/>
                  </a:lnTo>
                  <a:lnTo>
                    <a:pt x="45004" y="1557337"/>
                  </a:lnTo>
                  <a:lnTo>
                    <a:pt x="45004" y="84472"/>
                  </a:lnTo>
                  <a:close/>
                </a:path>
                <a:path w="85725" h="1557654">
                  <a:moveTo>
                    <a:pt x="40718" y="0"/>
                  </a:moveTo>
                  <a:lnTo>
                    <a:pt x="0" y="84472"/>
                  </a:lnTo>
                  <a:lnTo>
                    <a:pt x="38576" y="84472"/>
                  </a:lnTo>
                  <a:lnTo>
                    <a:pt x="38576" y="62812"/>
                  </a:lnTo>
                  <a:lnTo>
                    <a:pt x="40718" y="60647"/>
                  </a:lnTo>
                  <a:lnTo>
                    <a:pt x="73031" y="60647"/>
                  </a:lnTo>
                  <a:lnTo>
                    <a:pt x="40718" y="0"/>
                  </a:lnTo>
                  <a:close/>
                </a:path>
                <a:path w="85725" h="1557654">
                  <a:moveTo>
                    <a:pt x="73031" y="60647"/>
                  </a:moveTo>
                  <a:lnTo>
                    <a:pt x="45004" y="60647"/>
                  </a:lnTo>
                  <a:lnTo>
                    <a:pt x="45004" y="84472"/>
                  </a:lnTo>
                  <a:lnTo>
                    <a:pt x="85725" y="84472"/>
                  </a:lnTo>
                  <a:lnTo>
                    <a:pt x="73031" y="606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7535261" y="3391409"/>
              <a:ext cx="85725" cy="1557655"/>
            </a:xfrm>
            <a:custGeom>
              <a:avLst/>
              <a:gdLst/>
              <a:ahLst/>
              <a:cxnLst/>
              <a:rect l="l" t="t" r="r" b="b"/>
              <a:pathLst>
                <a:path w="85725" h="1557654">
                  <a:moveTo>
                    <a:pt x="45005" y="62813"/>
                  </a:moveTo>
                  <a:lnTo>
                    <a:pt x="45005" y="1555172"/>
                  </a:lnTo>
                  <a:lnTo>
                    <a:pt x="45005" y="1557338"/>
                  </a:lnTo>
                  <a:lnTo>
                    <a:pt x="40719" y="1557338"/>
                  </a:lnTo>
                  <a:lnTo>
                    <a:pt x="38576" y="1555172"/>
                  </a:lnTo>
                  <a:lnTo>
                    <a:pt x="38576" y="62813"/>
                  </a:lnTo>
                  <a:lnTo>
                    <a:pt x="40719" y="60647"/>
                  </a:lnTo>
                  <a:lnTo>
                    <a:pt x="45005" y="60647"/>
                  </a:lnTo>
                  <a:lnTo>
                    <a:pt x="45005" y="62813"/>
                  </a:lnTo>
                  <a:close/>
                </a:path>
                <a:path w="85725" h="1557654">
                  <a:moveTo>
                    <a:pt x="0" y="84473"/>
                  </a:moveTo>
                  <a:lnTo>
                    <a:pt x="40719" y="0"/>
                  </a:lnTo>
                  <a:lnTo>
                    <a:pt x="85725" y="84473"/>
                  </a:lnTo>
                  <a:lnTo>
                    <a:pt x="0" y="844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809775" y="4123245"/>
              <a:ext cx="1538605" cy="88900"/>
            </a:xfrm>
            <a:custGeom>
              <a:avLst/>
              <a:gdLst/>
              <a:ahLst/>
              <a:cxnLst/>
              <a:rect l="l" t="t" r="r" b="b"/>
              <a:pathLst>
                <a:path w="1538604" h="88900">
                  <a:moveTo>
                    <a:pt x="1451744" y="0"/>
                  </a:moveTo>
                  <a:lnTo>
                    <a:pt x="1451744" y="43366"/>
                  </a:lnTo>
                  <a:lnTo>
                    <a:pt x="1475543" y="43366"/>
                  </a:lnTo>
                  <a:lnTo>
                    <a:pt x="1475543" y="47702"/>
                  </a:lnTo>
                  <a:lnTo>
                    <a:pt x="1451744" y="47702"/>
                  </a:lnTo>
                  <a:lnTo>
                    <a:pt x="1451744" y="88900"/>
                  </a:lnTo>
                  <a:lnTo>
                    <a:pt x="1538286" y="45534"/>
                  </a:lnTo>
                  <a:lnTo>
                    <a:pt x="1451744" y="0"/>
                  </a:lnTo>
                  <a:close/>
                </a:path>
                <a:path w="1538604" h="88900">
                  <a:moveTo>
                    <a:pt x="1451744" y="43366"/>
                  </a:moveTo>
                  <a:lnTo>
                    <a:pt x="0" y="43366"/>
                  </a:lnTo>
                  <a:lnTo>
                    <a:pt x="0" y="47702"/>
                  </a:lnTo>
                  <a:lnTo>
                    <a:pt x="1451744" y="47702"/>
                  </a:lnTo>
                  <a:lnTo>
                    <a:pt x="1451744" y="433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809775" y="4123245"/>
              <a:ext cx="1538605" cy="88900"/>
            </a:xfrm>
            <a:custGeom>
              <a:avLst/>
              <a:gdLst/>
              <a:ahLst/>
              <a:cxnLst/>
              <a:rect l="l" t="t" r="r" b="b"/>
              <a:pathLst>
                <a:path w="1538604" h="88900">
                  <a:moveTo>
                    <a:pt x="4327" y="43365"/>
                  </a:moveTo>
                  <a:lnTo>
                    <a:pt x="1473380" y="43365"/>
                  </a:lnTo>
                  <a:lnTo>
                    <a:pt x="1475544" y="43365"/>
                  </a:lnTo>
                  <a:lnTo>
                    <a:pt x="1475544" y="45534"/>
                  </a:lnTo>
                  <a:lnTo>
                    <a:pt x="1475544" y="47702"/>
                  </a:lnTo>
                  <a:lnTo>
                    <a:pt x="1473380" y="47702"/>
                  </a:lnTo>
                  <a:lnTo>
                    <a:pt x="4327" y="47702"/>
                  </a:lnTo>
                  <a:lnTo>
                    <a:pt x="0" y="47702"/>
                  </a:lnTo>
                  <a:lnTo>
                    <a:pt x="0" y="45534"/>
                  </a:lnTo>
                  <a:lnTo>
                    <a:pt x="0" y="43365"/>
                  </a:lnTo>
                  <a:lnTo>
                    <a:pt x="4327" y="43365"/>
                  </a:lnTo>
                  <a:close/>
                </a:path>
                <a:path w="1538604" h="88900">
                  <a:moveTo>
                    <a:pt x="1451745" y="0"/>
                  </a:moveTo>
                  <a:lnTo>
                    <a:pt x="1538287" y="45534"/>
                  </a:lnTo>
                  <a:lnTo>
                    <a:pt x="1451745" y="88900"/>
                  </a:lnTo>
                  <a:lnTo>
                    <a:pt x="145174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814536" y="3391409"/>
              <a:ext cx="1527175" cy="1554480"/>
            </a:xfrm>
            <a:custGeom>
              <a:avLst/>
              <a:gdLst/>
              <a:ahLst/>
              <a:cxnLst/>
              <a:rect l="l" t="t" r="r" b="b"/>
              <a:pathLst>
                <a:path w="1527175" h="1554479">
                  <a:moveTo>
                    <a:pt x="1527175" y="0"/>
                  </a:moveTo>
                  <a:lnTo>
                    <a:pt x="0" y="1554163"/>
                  </a:lnTo>
                </a:path>
              </a:pathLst>
            </a:custGeom>
            <a:ln w="28575">
              <a:solidFill>
                <a:srgbClr val="993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/>
          <p:nvPr/>
        </p:nvSpPr>
        <p:spPr>
          <a:xfrm>
            <a:off x="3221634" y="3134225"/>
            <a:ext cx="530225" cy="282575"/>
          </a:xfrm>
          <a:custGeom>
            <a:avLst/>
            <a:gdLst/>
            <a:ahLst/>
            <a:cxnLst/>
            <a:rect l="l" t="t" r="r" b="b"/>
            <a:pathLst>
              <a:path w="530225" h="282575">
                <a:moveTo>
                  <a:pt x="440021" y="0"/>
                </a:moveTo>
                <a:lnTo>
                  <a:pt x="436003" y="11460"/>
                </a:lnTo>
                <a:lnTo>
                  <a:pt x="452346" y="18552"/>
                </a:lnTo>
                <a:lnTo>
                  <a:pt x="466401" y="28370"/>
                </a:lnTo>
                <a:lnTo>
                  <a:pt x="494939" y="73880"/>
                </a:lnTo>
                <a:lnTo>
                  <a:pt x="503273" y="115662"/>
                </a:lnTo>
                <a:lnTo>
                  <a:pt x="504315" y="139749"/>
                </a:lnTo>
                <a:lnTo>
                  <a:pt x="503269" y="164650"/>
                </a:lnTo>
                <a:lnTo>
                  <a:pt x="494897" y="207587"/>
                </a:lnTo>
                <a:lnTo>
                  <a:pt x="466419" y="253826"/>
                </a:lnTo>
                <a:lnTo>
                  <a:pt x="436449" y="270868"/>
                </a:lnTo>
                <a:lnTo>
                  <a:pt x="440021" y="282327"/>
                </a:lnTo>
                <a:lnTo>
                  <a:pt x="478530" y="264263"/>
                </a:lnTo>
                <a:lnTo>
                  <a:pt x="506845" y="232990"/>
                </a:lnTo>
                <a:lnTo>
                  <a:pt x="524258" y="191114"/>
                </a:lnTo>
                <a:lnTo>
                  <a:pt x="530062" y="141237"/>
                </a:lnTo>
                <a:lnTo>
                  <a:pt x="528606" y="115355"/>
                </a:lnTo>
                <a:lnTo>
                  <a:pt x="516960" y="69479"/>
                </a:lnTo>
                <a:lnTo>
                  <a:pt x="493864" y="32133"/>
                </a:lnTo>
                <a:lnTo>
                  <a:pt x="460490" y="7390"/>
                </a:lnTo>
                <a:lnTo>
                  <a:pt x="440021" y="0"/>
                </a:lnTo>
                <a:close/>
              </a:path>
              <a:path w="530225" h="282575">
                <a:moveTo>
                  <a:pt x="90041" y="0"/>
                </a:moveTo>
                <a:lnTo>
                  <a:pt x="51625" y="18101"/>
                </a:lnTo>
                <a:lnTo>
                  <a:pt x="23291" y="49485"/>
                </a:lnTo>
                <a:lnTo>
                  <a:pt x="5823" y="91436"/>
                </a:lnTo>
                <a:lnTo>
                  <a:pt x="0" y="141237"/>
                </a:lnTo>
                <a:lnTo>
                  <a:pt x="1451" y="167176"/>
                </a:lnTo>
                <a:lnTo>
                  <a:pt x="13060" y="213052"/>
                </a:lnTo>
                <a:lnTo>
                  <a:pt x="36100" y="250277"/>
                </a:lnTo>
                <a:lnTo>
                  <a:pt x="69512" y="274946"/>
                </a:lnTo>
                <a:lnTo>
                  <a:pt x="90041" y="282327"/>
                </a:lnTo>
                <a:lnTo>
                  <a:pt x="93612" y="270868"/>
                </a:lnTo>
                <a:lnTo>
                  <a:pt x="77526" y="263742"/>
                </a:lnTo>
                <a:lnTo>
                  <a:pt x="63643" y="253826"/>
                </a:lnTo>
                <a:lnTo>
                  <a:pt x="35165" y="207587"/>
                </a:lnTo>
                <a:lnTo>
                  <a:pt x="26794" y="164650"/>
                </a:lnTo>
                <a:lnTo>
                  <a:pt x="25747" y="139749"/>
                </a:lnTo>
                <a:lnTo>
                  <a:pt x="26794" y="115662"/>
                </a:lnTo>
                <a:lnTo>
                  <a:pt x="35165" y="73880"/>
                </a:lnTo>
                <a:lnTo>
                  <a:pt x="63755" y="28370"/>
                </a:lnTo>
                <a:lnTo>
                  <a:pt x="94060" y="11460"/>
                </a:lnTo>
                <a:lnTo>
                  <a:pt x="900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944914" y="3044444"/>
            <a:ext cx="3568065" cy="185356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376170" algn="l"/>
                <a:tab pos="2917825" algn="l"/>
              </a:tabLst>
            </a:pPr>
            <a:r>
              <a:rPr sz="2400" i="1" dirty="0">
                <a:latin typeface="Times New Roman"/>
                <a:cs typeface="Times New Roman"/>
              </a:rPr>
              <a:t>Función</a:t>
            </a:r>
            <a:r>
              <a:rPr sz="2400" i="1" spc="-1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Lineal:</a:t>
            </a:r>
            <a:r>
              <a:rPr sz="2400" i="1" spc="-15" dirty="0">
                <a:latin typeface="Times New Roman"/>
                <a:cs typeface="Times New Roman"/>
              </a:rPr>
              <a:t> </a:t>
            </a:r>
            <a:r>
              <a:rPr sz="2400" spc="730" dirty="0">
                <a:latin typeface="Cambria Math"/>
                <a:cs typeface="Cambria Math"/>
              </a:rPr>
              <a:t>!</a:t>
            </a:r>
            <a:r>
              <a:rPr sz="2400" dirty="0">
                <a:latin typeface="Cambria Math"/>
                <a:cs typeface="Cambria Math"/>
              </a:rPr>
              <a:t>	</a:t>
            </a:r>
            <a:r>
              <a:rPr sz="2400" spc="30" dirty="0">
                <a:latin typeface="Cambria Math"/>
                <a:cs typeface="Cambria Math"/>
              </a:rPr>
              <a:t>"#</a:t>
            </a:r>
            <a:r>
              <a:rPr sz="2400" dirty="0">
                <a:latin typeface="Cambria Math"/>
                <a:cs typeface="Cambria Math"/>
              </a:rPr>
              <a:t>	=</a:t>
            </a:r>
            <a:r>
              <a:rPr sz="2400" spc="120" dirty="0">
                <a:latin typeface="Cambria Math"/>
                <a:cs typeface="Cambria Math"/>
              </a:rPr>
              <a:t> </a:t>
            </a:r>
            <a:r>
              <a:rPr sz="2400" spc="30" dirty="0">
                <a:latin typeface="Cambria Math"/>
                <a:cs typeface="Cambria Math"/>
              </a:rPr>
              <a:t>"#</a:t>
            </a:r>
            <a:endParaRPr sz="2400">
              <a:latin typeface="Cambria Math"/>
              <a:cs typeface="Cambria Math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2900">
              <a:latin typeface="Cambria Math"/>
              <a:cs typeface="Cambria Math"/>
            </a:endParaRPr>
          </a:p>
          <a:p>
            <a:pPr marL="354965" indent="-342265">
              <a:lnSpc>
                <a:spcPct val="100000"/>
              </a:lnSpc>
              <a:spcBef>
                <a:spcPts val="5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Derivada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(para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Cambria Math"/>
                <a:cs typeface="Cambria Math"/>
              </a:rPr>
              <a:t>/01121</a:t>
            </a:r>
            <a:r>
              <a:rPr sz="2000" spc="-10" dirty="0">
                <a:latin typeface="Times New Roman"/>
                <a:cs typeface="Times New Roman"/>
              </a:rPr>
              <a:t>):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Arial"/>
              <a:buChar char="•"/>
            </a:pPr>
            <a:endParaRPr sz="285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Salidas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</a:t>
            </a:r>
            <a:r>
              <a:rPr sz="2000" dirty="0">
                <a:latin typeface="Cambria Math"/>
                <a:cs typeface="Cambria Math"/>
              </a:rPr>
              <a:t>e</a:t>
            </a:r>
            <a:r>
              <a:rPr sz="2000" spc="-15" dirty="0">
                <a:latin typeface="Cambria Math"/>
                <a:cs typeface="Cambria Math"/>
              </a:rPr>
              <a:t> </a:t>
            </a:r>
            <a:r>
              <a:rPr sz="2000" spc="-50" dirty="0">
                <a:latin typeface="Cambria Math"/>
                <a:cs typeface="Cambria Math"/>
              </a:rPr>
              <a:t>ℝ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944914" y="4936235"/>
            <a:ext cx="5126355" cy="1003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97915" marR="5080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1097915" algn="l"/>
                <a:tab pos="1098550" algn="l"/>
              </a:tabLst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suelen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usar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salida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problemas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regresión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suelen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tener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buena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convergencia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8318851" y="4096004"/>
            <a:ext cx="2419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en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7261576" y="3300476"/>
            <a:ext cx="265430" cy="586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  <a:p>
            <a:pPr marL="137795">
              <a:lnSpc>
                <a:spcPct val="100000"/>
              </a:lnSpc>
              <a:spcBef>
                <a:spcPts val="95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598126" y="4089908"/>
            <a:ext cx="279400" cy="68389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sz="180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430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5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259950" y="3865201"/>
            <a:ext cx="441959" cy="235585"/>
          </a:xfrm>
          <a:custGeom>
            <a:avLst/>
            <a:gdLst/>
            <a:ahLst/>
            <a:cxnLst/>
            <a:rect l="l" t="t" r="r" b="b"/>
            <a:pathLst>
              <a:path w="441960" h="235585">
                <a:moveTo>
                  <a:pt x="366927" y="0"/>
                </a:moveTo>
                <a:lnTo>
                  <a:pt x="363578" y="9549"/>
                </a:lnTo>
                <a:lnTo>
                  <a:pt x="377197" y="15459"/>
                </a:lnTo>
                <a:lnTo>
                  <a:pt x="388910" y="23641"/>
                </a:lnTo>
                <a:lnTo>
                  <a:pt x="412692" y="61565"/>
                </a:lnTo>
                <a:lnTo>
                  <a:pt x="420505" y="116457"/>
                </a:lnTo>
                <a:lnTo>
                  <a:pt x="419633" y="137208"/>
                </a:lnTo>
                <a:lnTo>
                  <a:pt x="406552" y="188019"/>
                </a:lnTo>
                <a:lnTo>
                  <a:pt x="377356" y="219784"/>
                </a:lnTo>
                <a:lnTo>
                  <a:pt x="363950" y="225722"/>
                </a:lnTo>
                <a:lnTo>
                  <a:pt x="366927" y="235272"/>
                </a:lnTo>
                <a:lnTo>
                  <a:pt x="411877" y="208564"/>
                </a:lnTo>
                <a:lnTo>
                  <a:pt x="437124" y="159261"/>
                </a:lnTo>
                <a:lnTo>
                  <a:pt x="441961" y="117698"/>
                </a:lnTo>
                <a:lnTo>
                  <a:pt x="440748" y="96129"/>
                </a:lnTo>
                <a:lnTo>
                  <a:pt x="431043" y="57899"/>
                </a:lnTo>
                <a:lnTo>
                  <a:pt x="398940" y="15083"/>
                </a:lnTo>
                <a:lnTo>
                  <a:pt x="383984" y="6158"/>
                </a:lnTo>
                <a:lnTo>
                  <a:pt x="366927" y="0"/>
                </a:lnTo>
                <a:close/>
              </a:path>
              <a:path w="441960" h="235585">
                <a:moveTo>
                  <a:pt x="75034" y="0"/>
                </a:moveTo>
                <a:lnTo>
                  <a:pt x="30164" y="26776"/>
                </a:lnTo>
                <a:lnTo>
                  <a:pt x="4852" y="76196"/>
                </a:lnTo>
                <a:lnTo>
                  <a:pt x="0" y="117698"/>
                </a:lnTo>
                <a:lnTo>
                  <a:pt x="1209" y="139313"/>
                </a:lnTo>
                <a:lnTo>
                  <a:pt x="10882" y="177543"/>
                </a:lnTo>
                <a:lnTo>
                  <a:pt x="42942" y="220219"/>
                </a:lnTo>
                <a:lnTo>
                  <a:pt x="75034" y="235272"/>
                </a:lnTo>
                <a:lnTo>
                  <a:pt x="78009" y="225722"/>
                </a:lnTo>
                <a:lnTo>
                  <a:pt x="64603" y="219784"/>
                </a:lnTo>
                <a:lnTo>
                  <a:pt x="53034" y="211521"/>
                </a:lnTo>
                <a:lnTo>
                  <a:pt x="29303" y="172989"/>
                </a:lnTo>
                <a:lnTo>
                  <a:pt x="21455" y="116457"/>
                </a:lnTo>
                <a:lnTo>
                  <a:pt x="22327" y="96385"/>
                </a:lnTo>
                <a:lnTo>
                  <a:pt x="35407" y="46818"/>
                </a:lnTo>
                <a:lnTo>
                  <a:pt x="64813" y="15459"/>
                </a:lnTo>
                <a:lnTo>
                  <a:pt x="78381" y="9549"/>
                </a:lnTo>
                <a:lnTo>
                  <a:pt x="750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4004262" y="3790188"/>
            <a:ext cx="120523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89940" algn="l"/>
              </a:tabLst>
            </a:pPr>
            <a:r>
              <a:rPr sz="2000" spc="55" dirty="0">
                <a:latin typeface="Cambria Math"/>
                <a:cs typeface="Cambria Math"/>
              </a:rPr>
              <a:t>3′</a:t>
            </a:r>
            <a:r>
              <a:rPr sz="2000" spc="385" dirty="0">
                <a:latin typeface="Cambria Math"/>
                <a:cs typeface="Cambria Math"/>
              </a:rPr>
              <a:t> </a:t>
            </a:r>
            <a:r>
              <a:rPr sz="2000" spc="-25" dirty="0">
                <a:latin typeface="Cambria Math"/>
                <a:cs typeface="Cambria Math"/>
              </a:rPr>
              <a:t>67</a:t>
            </a:r>
            <a:r>
              <a:rPr sz="2000" dirty="0">
                <a:latin typeface="Cambria Math"/>
                <a:cs typeface="Cambria Math"/>
              </a:rPr>
              <a:t>	=</a:t>
            </a:r>
            <a:r>
              <a:rPr sz="2000" spc="120" dirty="0">
                <a:latin typeface="Cambria Math"/>
                <a:cs typeface="Cambria Math"/>
              </a:rPr>
              <a:t> </a:t>
            </a:r>
            <a:r>
              <a:rPr sz="2000" spc="-50" dirty="0">
                <a:latin typeface="Cambria Math"/>
                <a:cs typeface="Cambria Math"/>
              </a:rPr>
              <a:t>1</a:t>
            </a:r>
            <a:endParaRPr sz="2000">
              <a:latin typeface="Cambria Math"/>
              <a:cs typeface="Cambria Math"/>
            </a:endParaRPr>
          </a:p>
        </p:txBody>
      </p:sp>
      <p:pic>
        <p:nvPicPr>
          <p:cNvPr id="41" name="object 4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42" name="object 42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5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8" name="object 8"/>
          <p:cNvGrpSpPr/>
          <p:nvPr/>
        </p:nvGrpSpPr>
        <p:grpSpPr>
          <a:xfrm>
            <a:off x="3295049" y="1337308"/>
            <a:ext cx="2787650" cy="1227455"/>
            <a:chOff x="3295049" y="1337308"/>
            <a:chExt cx="2787650" cy="1227455"/>
          </a:xfrm>
        </p:grpSpPr>
        <p:sp>
          <p:nvSpPr>
            <p:cNvPr id="9" name="object 9"/>
            <p:cNvSpPr/>
            <p:nvPr/>
          </p:nvSpPr>
          <p:spPr>
            <a:xfrm>
              <a:off x="3299811" y="1342071"/>
              <a:ext cx="2778125" cy="1217930"/>
            </a:xfrm>
            <a:custGeom>
              <a:avLst/>
              <a:gdLst/>
              <a:ahLst/>
              <a:cxnLst/>
              <a:rect l="l" t="t" r="r" b="b"/>
              <a:pathLst>
                <a:path w="2778125" h="1217930">
                  <a:moveTo>
                    <a:pt x="1389062" y="0"/>
                  </a:moveTo>
                  <a:lnTo>
                    <a:pt x="1323672" y="662"/>
                  </a:lnTo>
                  <a:lnTo>
                    <a:pt x="1259061" y="2631"/>
                  </a:lnTo>
                  <a:lnTo>
                    <a:pt x="1195295" y="5876"/>
                  </a:lnTo>
                  <a:lnTo>
                    <a:pt x="1132440" y="10368"/>
                  </a:lnTo>
                  <a:lnTo>
                    <a:pt x="1070563" y="16078"/>
                  </a:lnTo>
                  <a:lnTo>
                    <a:pt x="1009731" y="22978"/>
                  </a:lnTo>
                  <a:lnTo>
                    <a:pt x="950011" y="31037"/>
                  </a:lnTo>
                  <a:lnTo>
                    <a:pt x="891469" y="40226"/>
                  </a:lnTo>
                  <a:lnTo>
                    <a:pt x="834173" y="50517"/>
                  </a:lnTo>
                  <a:lnTo>
                    <a:pt x="778188" y="61879"/>
                  </a:lnTo>
                  <a:lnTo>
                    <a:pt x="723581" y="74284"/>
                  </a:lnTo>
                  <a:lnTo>
                    <a:pt x="670420" y="87703"/>
                  </a:lnTo>
                  <a:lnTo>
                    <a:pt x="618771" y="102106"/>
                  </a:lnTo>
                  <a:lnTo>
                    <a:pt x="568700" y="117464"/>
                  </a:lnTo>
                  <a:lnTo>
                    <a:pt x="520274" y="133747"/>
                  </a:lnTo>
                  <a:lnTo>
                    <a:pt x="473561" y="150927"/>
                  </a:lnTo>
                  <a:lnTo>
                    <a:pt x="428626" y="168975"/>
                  </a:lnTo>
                  <a:lnTo>
                    <a:pt x="385537" y="187860"/>
                  </a:lnTo>
                  <a:lnTo>
                    <a:pt x="344360" y="207554"/>
                  </a:lnTo>
                  <a:lnTo>
                    <a:pt x="305161" y="228028"/>
                  </a:lnTo>
                  <a:lnTo>
                    <a:pt x="268008" y="249252"/>
                  </a:lnTo>
                  <a:lnTo>
                    <a:pt x="232967" y="271198"/>
                  </a:lnTo>
                  <a:lnTo>
                    <a:pt x="200106" y="293835"/>
                  </a:lnTo>
                  <a:lnTo>
                    <a:pt x="169489" y="317135"/>
                  </a:lnTo>
                  <a:lnTo>
                    <a:pt x="115261" y="365605"/>
                  </a:lnTo>
                  <a:lnTo>
                    <a:pt x="70815" y="416376"/>
                  </a:lnTo>
                  <a:lnTo>
                    <a:pt x="36686" y="469212"/>
                  </a:lnTo>
                  <a:lnTo>
                    <a:pt x="13407" y="523880"/>
                  </a:lnTo>
                  <a:lnTo>
                    <a:pt x="1511" y="580146"/>
                  </a:lnTo>
                  <a:lnTo>
                    <a:pt x="0" y="608806"/>
                  </a:lnTo>
                  <a:lnTo>
                    <a:pt x="1511" y="637465"/>
                  </a:lnTo>
                  <a:lnTo>
                    <a:pt x="13407" y="693731"/>
                  </a:lnTo>
                  <a:lnTo>
                    <a:pt x="36686" y="748399"/>
                  </a:lnTo>
                  <a:lnTo>
                    <a:pt x="70815" y="801235"/>
                  </a:lnTo>
                  <a:lnTo>
                    <a:pt x="115261" y="852005"/>
                  </a:lnTo>
                  <a:lnTo>
                    <a:pt x="169489" y="900476"/>
                  </a:lnTo>
                  <a:lnTo>
                    <a:pt x="200106" y="923776"/>
                  </a:lnTo>
                  <a:lnTo>
                    <a:pt x="232967" y="946413"/>
                  </a:lnTo>
                  <a:lnTo>
                    <a:pt x="268008" y="968358"/>
                  </a:lnTo>
                  <a:lnTo>
                    <a:pt x="305161" y="989582"/>
                  </a:lnTo>
                  <a:lnTo>
                    <a:pt x="344360" y="1010056"/>
                  </a:lnTo>
                  <a:lnTo>
                    <a:pt x="385537" y="1029750"/>
                  </a:lnTo>
                  <a:lnTo>
                    <a:pt x="428626" y="1048636"/>
                  </a:lnTo>
                  <a:lnTo>
                    <a:pt x="473561" y="1066683"/>
                  </a:lnTo>
                  <a:lnTo>
                    <a:pt x="520274" y="1083863"/>
                  </a:lnTo>
                  <a:lnTo>
                    <a:pt x="568700" y="1100147"/>
                  </a:lnTo>
                  <a:lnTo>
                    <a:pt x="618771" y="1115505"/>
                  </a:lnTo>
                  <a:lnTo>
                    <a:pt x="670420" y="1129907"/>
                  </a:lnTo>
                  <a:lnTo>
                    <a:pt x="723581" y="1143326"/>
                  </a:lnTo>
                  <a:lnTo>
                    <a:pt x="778188" y="1155731"/>
                  </a:lnTo>
                  <a:lnTo>
                    <a:pt x="834173" y="1167094"/>
                  </a:lnTo>
                  <a:lnTo>
                    <a:pt x="891469" y="1177384"/>
                  </a:lnTo>
                  <a:lnTo>
                    <a:pt x="950011" y="1186573"/>
                  </a:lnTo>
                  <a:lnTo>
                    <a:pt x="1009731" y="1194632"/>
                  </a:lnTo>
                  <a:lnTo>
                    <a:pt x="1070563" y="1201532"/>
                  </a:lnTo>
                  <a:lnTo>
                    <a:pt x="1132440" y="1207242"/>
                  </a:lnTo>
                  <a:lnTo>
                    <a:pt x="1195295" y="1211735"/>
                  </a:lnTo>
                  <a:lnTo>
                    <a:pt x="1259061" y="1214980"/>
                  </a:lnTo>
                  <a:lnTo>
                    <a:pt x="1323672" y="1216948"/>
                  </a:lnTo>
                  <a:lnTo>
                    <a:pt x="1389062" y="1217611"/>
                  </a:lnTo>
                  <a:lnTo>
                    <a:pt x="1454452" y="1216948"/>
                  </a:lnTo>
                  <a:lnTo>
                    <a:pt x="1519063" y="1214980"/>
                  </a:lnTo>
                  <a:lnTo>
                    <a:pt x="1582829" y="1211735"/>
                  </a:lnTo>
                  <a:lnTo>
                    <a:pt x="1645684" y="1207242"/>
                  </a:lnTo>
                  <a:lnTo>
                    <a:pt x="1707561" y="1201532"/>
                  </a:lnTo>
                  <a:lnTo>
                    <a:pt x="1768393" y="1194632"/>
                  </a:lnTo>
                  <a:lnTo>
                    <a:pt x="1828113" y="1186573"/>
                  </a:lnTo>
                  <a:lnTo>
                    <a:pt x="1886655" y="1177384"/>
                  </a:lnTo>
                  <a:lnTo>
                    <a:pt x="1943951" y="1167094"/>
                  </a:lnTo>
                  <a:lnTo>
                    <a:pt x="1999936" y="1155731"/>
                  </a:lnTo>
                  <a:lnTo>
                    <a:pt x="2054543" y="1143326"/>
                  </a:lnTo>
                  <a:lnTo>
                    <a:pt x="2107704" y="1129907"/>
                  </a:lnTo>
                  <a:lnTo>
                    <a:pt x="2159353" y="1115505"/>
                  </a:lnTo>
                  <a:lnTo>
                    <a:pt x="2209424" y="1100147"/>
                  </a:lnTo>
                  <a:lnTo>
                    <a:pt x="2257850" y="1083863"/>
                  </a:lnTo>
                  <a:lnTo>
                    <a:pt x="2304563" y="1066683"/>
                  </a:lnTo>
                  <a:lnTo>
                    <a:pt x="2349498" y="1048636"/>
                  </a:lnTo>
                  <a:lnTo>
                    <a:pt x="2392587" y="1029750"/>
                  </a:lnTo>
                  <a:lnTo>
                    <a:pt x="2433764" y="1010056"/>
                  </a:lnTo>
                  <a:lnTo>
                    <a:pt x="2472963" y="989582"/>
                  </a:lnTo>
                  <a:lnTo>
                    <a:pt x="2510116" y="968358"/>
                  </a:lnTo>
                  <a:lnTo>
                    <a:pt x="2545157" y="946413"/>
                  </a:lnTo>
                  <a:lnTo>
                    <a:pt x="2578018" y="923776"/>
                  </a:lnTo>
                  <a:lnTo>
                    <a:pt x="2608635" y="900476"/>
                  </a:lnTo>
                  <a:lnTo>
                    <a:pt x="2662863" y="852005"/>
                  </a:lnTo>
                  <a:lnTo>
                    <a:pt x="2707309" y="801235"/>
                  </a:lnTo>
                  <a:lnTo>
                    <a:pt x="2741438" y="748399"/>
                  </a:lnTo>
                  <a:lnTo>
                    <a:pt x="2764717" y="693731"/>
                  </a:lnTo>
                  <a:lnTo>
                    <a:pt x="2776613" y="637465"/>
                  </a:lnTo>
                  <a:lnTo>
                    <a:pt x="2778125" y="608806"/>
                  </a:lnTo>
                  <a:lnTo>
                    <a:pt x="2776613" y="580146"/>
                  </a:lnTo>
                  <a:lnTo>
                    <a:pt x="2764717" y="523880"/>
                  </a:lnTo>
                  <a:lnTo>
                    <a:pt x="2741438" y="469212"/>
                  </a:lnTo>
                  <a:lnTo>
                    <a:pt x="2707309" y="416376"/>
                  </a:lnTo>
                  <a:lnTo>
                    <a:pt x="2662863" y="365605"/>
                  </a:lnTo>
                  <a:lnTo>
                    <a:pt x="2608635" y="317135"/>
                  </a:lnTo>
                  <a:lnTo>
                    <a:pt x="2578018" y="293835"/>
                  </a:lnTo>
                  <a:lnTo>
                    <a:pt x="2545157" y="271198"/>
                  </a:lnTo>
                  <a:lnTo>
                    <a:pt x="2510116" y="249252"/>
                  </a:lnTo>
                  <a:lnTo>
                    <a:pt x="2472963" y="228028"/>
                  </a:lnTo>
                  <a:lnTo>
                    <a:pt x="2433764" y="207554"/>
                  </a:lnTo>
                  <a:lnTo>
                    <a:pt x="2392587" y="187860"/>
                  </a:lnTo>
                  <a:lnTo>
                    <a:pt x="2349498" y="168975"/>
                  </a:lnTo>
                  <a:lnTo>
                    <a:pt x="2304563" y="150927"/>
                  </a:lnTo>
                  <a:lnTo>
                    <a:pt x="2257850" y="133747"/>
                  </a:lnTo>
                  <a:lnTo>
                    <a:pt x="2209424" y="117464"/>
                  </a:lnTo>
                  <a:lnTo>
                    <a:pt x="2159353" y="102106"/>
                  </a:lnTo>
                  <a:lnTo>
                    <a:pt x="2107704" y="87703"/>
                  </a:lnTo>
                  <a:lnTo>
                    <a:pt x="2054543" y="74284"/>
                  </a:lnTo>
                  <a:lnTo>
                    <a:pt x="1999936" y="61879"/>
                  </a:lnTo>
                  <a:lnTo>
                    <a:pt x="1943951" y="50517"/>
                  </a:lnTo>
                  <a:lnTo>
                    <a:pt x="1886655" y="40226"/>
                  </a:lnTo>
                  <a:lnTo>
                    <a:pt x="1828113" y="31037"/>
                  </a:lnTo>
                  <a:lnTo>
                    <a:pt x="1768393" y="22978"/>
                  </a:lnTo>
                  <a:lnTo>
                    <a:pt x="1707561" y="16078"/>
                  </a:lnTo>
                  <a:lnTo>
                    <a:pt x="1645684" y="10368"/>
                  </a:lnTo>
                  <a:lnTo>
                    <a:pt x="1582829" y="5876"/>
                  </a:lnTo>
                  <a:lnTo>
                    <a:pt x="1519063" y="2631"/>
                  </a:lnTo>
                  <a:lnTo>
                    <a:pt x="1454452" y="662"/>
                  </a:lnTo>
                  <a:lnTo>
                    <a:pt x="1389062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299811" y="1342071"/>
              <a:ext cx="2778125" cy="1217930"/>
            </a:xfrm>
            <a:custGeom>
              <a:avLst/>
              <a:gdLst/>
              <a:ahLst/>
              <a:cxnLst/>
              <a:rect l="l" t="t" r="r" b="b"/>
              <a:pathLst>
                <a:path w="2778125" h="1217930">
                  <a:moveTo>
                    <a:pt x="0" y="608806"/>
                  </a:moveTo>
                  <a:lnTo>
                    <a:pt x="6003" y="551828"/>
                  </a:lnTo>
                  <a:lnTo>
                    <a:pt x="23656" y="496332"/>
                  </a:lnTo>
                  <a:lnTo>
                    <a:pt x="52427" y="442550"/>
                  </a:lnTo>
                  <a:lnTo>
                    <a:pt x="91781" y="390718"/>
                  </a:lnTo>
                  <a:lnTo>
                    <a:pt x="141185" y="341068"/>
                  </a:lnTo>
                  <a:lnTo>
                    <a:pt x="200105" y="293835"/>
                  </a:lnTo>
                  <a:lnTo>
                    <a:pt x="232967" y="271198"/>
                  </a:lnTo>
                  <a:lnTo>
                    <a:pt x="268008" y="249253"/>
                  </a:lnTo>
                  <a:lnTo>
                    <a:pt x="305161" y="228028"/>
                  </a:lnTo>
                  <a:lnTo>
                    <a:pt x="344359" y="207555"/>
                  </a:lnTo>
                  <a:lnTo>
                    <a:pt x="385537" y="187860"/>
                  </a:lnTo>
                  <a:lnTo>
                    <a:pt x="428626" y="168975"/>
                  </a:lnTo>
                  <a:lnTo>
                    <a:pt x="473561" y="150927"/>
                  </a:lnTo>
                  <a:lnTo>
                    <a:pt x="520274" y="133747"/>
                  </a:lnTo>
                  <a:lnTo>
                    <a:pt x="568700" y="117464"/>
                  </a:lnTo>
                  <a:lnTo>
                    <a:pt x="618770" y="102106"/>
                  </a:lnTo>
                  <a:lnTo>
                    <a:pt x="670420" y="87703"/>
                  </a:lnTo>
                  <a:lnTo>
                    <a:pt x="723581" y="74284"/>
                  </a:lnTo>
                  <a:lnTo>
                    <a:pt x="778187" y="61879"/>
                  </a:lnTo>
                  <a:lnTo>
                    <a:pt x="834172" y="50517"/>
                  </a:lnTo>
                  <a:lnTo>
                    <a:pt x="891469" y="40226"/>
                  </a:lnTo>
                  <a:lnTo>
                    <a:pt x="950011" y="31037"/>
                  </a:lnTo>
                  <a:lnTo>
                    <a:pt x="1009731" y="22978"/>
                  </a:lnTo>
                  <a:lnTo>
                    <a:pt x="1070562" y="16078"/>
                  </a:lnTo>
                  <a:lnTo>
                    <a:pt x="1132439" y="10368"/>
                  </a:lnTo>
                  <a:lnTo>
                    <a:pt x="1195294" y="5876"/>
                  </a:lnTo>
                  <a:lnTo>
                    <a:pt x="1259061" y="2631"/>
                  </a:lnTo>
                  <a:lnTo>
                    <a:pt x="1323672" y="662"/>
                  </a:lnTo>
                  <a:lnTo>
                    <a:pt x="1389062" y="0"/>
                  </a:lnTo>
                  <a:lnTo>
                    <a:pt x="1454451" y="662"/>
                  </a:lnTo>
                  <a:lnTo>
                    <a:pt x="1519062" y="2631"/>
                  </a:lnTo>
                  <a:lnTo>
                    <a:pt x="1582829" y="5876"/>
                  </a:lnTo>
                  <a:lnTo>
                    <a:pt x="1645684" y="10368"/>
                  </a:lnTo>
                  <a:lnTo>
                    <a:pt x="1707561" y="16078"/>
                  </a:lnTo>
                  <a:lnTo>
                    <a:pt x="1768393" y="22978"/>
                  </a:lnTo>
                  <a:lnTo>
                    <a:pt x="1828113" y="31037"/>
                  </a:lnTo>
                  <a:lnTo>
                    <a:pt x="1886655" y="40226"/>
                  </a:lnTo>
                  <a:lnTo>
                    <a:pt x="1943951" y="50517"/>
                  </a:lnTo>
                  <a:lnTo>
                    <a:pt x="1999936" y="61879"/>
                  </a:lnTo>
                  <a:lnTo>
                    <a:pt x="2054543" y="74284"/>
                  </a:lnTo>
                  <a:lnTo>
                    <a:pt x="2107704" y="87703"/>
                  </a:lnTo>
                  <a:lnTo>
                    <a:pt x="2159353" y="102106"/>
                  </a:lnTo>
                  <a:lnTo>
                    <a:pt x="2209424" y="117464"/>
                  </a:lnTo>
                  <a:lnTo>
                    <a:pt x="2257849" y="133747"/>
                  </a:lnTo>
                  <a:lnTo>
                    <a:pt x="2304563" y="150927"/>
                  </a:lnTo>
                  <a:lnTo>
                    <a:pt x="2349498" y="168975"/>
                  </a:lnTo>
                  <a:lnTo>
                    <a:pt x="2392587" y="187860"/>
                  </a:lnTo>
                  <a:lnTo>
                    <a:pt x="2433764" y="207555"/>
                  </a:lnTo>
                  <a:lnTo>
                    <a:pt x="2472963" y="228028"/>
                  </a:lnTo>
                  <a:lnTo>
                    <a:pt x="2510116" y="249253"/>
                  </a:lnTo>
                  <a:lnTo>
                    <a:pt x="2545157" y="271198"/>
                  </a:lnTo>
                  <a:lnTo>
                    <a:pt x="2578018" y="293835"/>
                  </a:lnTo>
                  <a:lnTo>
                    <a:pt x="2608635" y="317135"/>
                  </a:lnTo>
                  <a:lnTo>
                    <a:pt x="2662863" y="365605"/>
                  </a:lnTo>
                  <a:lnTo>
                    <a:pt x="2707309" y="416376"/>
                  </a:lnTo>
                  <a:lnTo>
                    <a:pt x="2741438" y="469212"/>
                  </a:lnTo>
                  <a:lnTo>
                    <a:pt x="2764717" y="523880"/>
                  </a:lnTo>
                  <a:lnTo>
                    <a:pt x="2776613" y="580146"/>
                  </a:lnTo>
                  <a:lnTo>
                    <a:pt x="2778125" y="608806"/>
                  </a:lnTo>
                  <a:lnTo>
                    <a:pt x="2776613" y="637465"/>
                  </a:lnTo>
                  <a:lnTo>
                    <a:pt x="2764717" y="693731"/>
                  </a:lnTo>
                  <a:lnTo>
                    <a:pt x="2741438" y="748399"/>
                  </a:lnTo>
                  <a:lnTo>
                    <a:pt x="2707309" y="801235"/>
                  </a:lnTo>
                  <a:lnTo>
                    <a:pt x="2662863" y="852006"/>
                  </a:lnTo>
                  <a:lnTo>
                    <a:pt x="2608635" y="900476"/>
                  </a:lnTo>
                  <a:lnTo>
                    <a:pt x="2578018" y="923776"/>
                  </a:lnTo>
                  <a:lnTo>
                    <a:pt x="2545157" y="946413"/>
                  </a:lnTo>
                  <a:lnTo>
                    <a:pt x="2510116" y="968358"/>
                  </a:lnTo>
                  <a:lnTo>
                    <a:pt x="2472963" y="989583"/>
                  </a:lnTo>
                  <a:lnTo>
                    <a:pt x="2433764" y="1010056"/>
                  </a:lnTo>
                  <a:lnTo>
                    <a:pt x="2392587" y="1029751"/>
                  </a:lnTo>
                  <a:lnTo>
                    <a:pt x="2349498" y="1048636"/>
                  </a:lnTo>
                  <a:lnTo>
                    <a:pt x="2304563" y="1066684"/>
                  </a:lnTo>
                  <a:lnTo>
                    <a:pt x="2257849" y="1083864"/>
                  </a:lnTo>
                  <a:lnTo>
                    <a:pt x="2209424" y="1100147"/>
                  </a:lnTo>
                  <a:lnTo>
                    <a:pt x="2159353" y="1115505"/>
                  </a:lnTo>
                  <a:lnTo>
                    <a:pt x="2107704" y="1129908"/>
                  </a:lnTo>
                  <a:lnTo>
                    <a:pt x="2054543" y="1143327"/>
                  </a:lnTo>
                  <a:lnTo>
                    <a:pt x="1999936" y="1155732"/>
                  </a:lnTo>
                  <a:lnTo>
                    <a:pt x="1943951" y="1167094"/>
                  </a:lnTo>
                  <a:lnTo>
                    <a:pt x="1886655" y="1177385"/>
                  </a:lnTo>
                  <a:lnTo>
                    <a:pt x="1828113" y="1186574"/>
                  </a:lnTo>
                  <a:lnTo>
                    <a:pt x="1768393" y="1194633"/>
                  </a:lnTo>
                  <a:lnTo>
                    <a:pt x="1707561" y="1201533"/>
                  </a:lnTo>
                  <a:lnTo>
                    <a:pt x="1645684" y="1207243"/>
                  </a:lnTo>
                  <a:lnTo>
                    <a:pt x="1582829" y="1211735"/>
                  </a:lnTo>
                  <a:lnTo>
                    <a:pt x="1519062" y="1214980"/>
                  </a:lnTo>
                  <a:lnTo>
                    <a:pt x="1454451" y="1216949"/>
                  </a:lnTo>
                  <a:lnTo>
                    <a:pt x="1389062" y="1217612"/>
                  </a:lnTo>
                  <a:lnTo>
                    <a:pt x="1323672" y="1216949"/>
                  </a:lnTo>
                  <a:lnTo>
                    <a:pt x="1259061" y="1214980"/>
                  </a:lnTo>
                  <a:lnTo>
                    <a:pt x="1195294" y="1211735"/>
                  </a:lnTo>
                  <a:lnTo>
                    <a:pt x="1132439" y="1207243"/>
                  </a:lnTo>
                  <a:lnTo>
                    <a:pt x="1070562" y="1201533"/>
                  </a:lnTo>
                  <a:lnTo>
                    <a:pt x="1009731" y="1194633"/>
                  </a:lnTo>
                  <a:lnTo>
                    <a:pt x="950011" y="1186574"/>
                  </a:lnTo>
                  <a:lnTo>
                    <a:pt x="891469" y="1177385"/>
                  </a:lnTo>
                  <a:lnTo>
                    <a:pt x="834172" y="1167094"/>
                  </a:lnTo>
                  <a:lnTo>
                    <a:pt x="778187" y="1155732"/>
                  </a:lnTo>
                  <a:lnTo>
                    <a:pt x="723581" y="1143327"/>
                  </a:lnTo>
                  <a:lnTo>
                    <a:pt x="670420" y="1129908"/>
                  </a:lnTo>
                  <a:lnTo>
                    <a:pt x="618770" y="1115505"/>
                  </a:lnTo>
                  <a:lnTo>
                    <a:pt x="568700" y="1100147"/>
                  </a:lnTo>
                  <a:lnTo>
                    <a:pt x="520274" y="1083864"/>
                  </a:lnTo>
                  <a:lnTo>
                    <a:pt x="473561" y="1066684"/>
                  </a:lnTo>
                  <a:lnTo>
                    <a:pt x="428626" y="1048636"/>
                  </a:lnTo>
                  <a:lnTo>
                    <a:pt x="385537" y="1029751"/>
                  </a:lnTo>
                  <a:lnTo>
                    <a:pt x="344359" y="1010056"/>
                  </a:lnTo>
                  <a:lnTo>
                    <a:pt x="305161" y="989583"/>
                  </a:lnTo>
                  <a:lnTo>
                    <a:pt x="268008" y="968358"/>
                  </a:lnTo>
                  <a:lnTo>
                    <a:pt x="232967" y="946413"/>
                  </a:lnTo>
                  <a:lnTo>
                    <a:pt x="200105" y="923776"/>
                  </a:lnTo>
                  <a:lnTo>
                    <a:pt x="169489" y="900476"/>
                  </a:lnTo>
                  <a:lnTo>
                    <a:pt x="115261" y="852006"/>
                  </a:lnTo>
                  <a:lnTo>
                    <a:pt x="70815" y="801235"/>
                  </a:lnTo>
                  <a:lnTo>
                    <a:pt x="36686" y="748399"/>
                  </a:lnTo>
                  <a:lnTo>
                    <a:pt x="13407" y="693731"/>
                  </a:lnTo>
                  <a:lnTo>
                    <a:pt x="1511" y="637465"/>
                  </a:lnTo>
                  <a:lnTo>
                    <a:pt x="0" y="6088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363561" y="1416682"/>
              <a:ext cx="0" cy="1079500"/>
            </a:xfrm>
            <a:custGeom>
              <a:avLst/>
              <a:gdLst/>
              <a:ahLst/>
              <a:cxnLst/>
              <a:rect l="l" t="t" r="r" b="b"/>
              <a:pathLst>
                <a:path h="1079500">
                  <a:moveTo>
                    <a:pt x="0" y="0"/>
                  </a:moveTo>
                  <a:lnTo>
                    <a:pt x="1" y="10795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433411" y="1691321"/>
              <a:ext cx="440055" cy="450850"/>
            </a:xfrm>
            <a:custGeom>
              <a:avLst/>
              <a:gdLst/>
              <a:ahLst/>
              <a:cxnLst/>
              <a:rect l="l" t="t" r="r" b="b"/>
              <a:pathLst>
                <a:path w="440054" h="450850">
                  <a:moveTo>
                    <a:pt x="439737" y="0"/>
                  </a:moveTo>
                  <a:lnTo>
                    <a:pt x="390676" y="8966"/>
                  </a:lnTo>
                  <a:lnTo>
                    <a:pt x="343674" y="20294"/>
                  </a:lnTo>
                  <a:lnTo>
                    <a:pt x="300405" y="36347"/>
                  </a:lnTo>
                  <a:lnTo>
                    <a:pt x="262546" y="59486"/>
                  </a:lnTo>
                  <a:lnTo>
                    <a:pt x="231774" y="92075"/>
                  </a:lnTo>
                  <a:lnTo>
                    <a:pt x="214635" y="131453"/>
                  </a:lnTo>
                  <a:lnTo>
                    <a:pt x="205257" y="182209"/>
                  </a:lnTo>
                  <a:lnTo>
                    <a:pt x="200024" y="238521"/>
                  </a:lnTo>
                  <a:lnTo>
                    <a:pt x="195321" y="294569"/>
                  </a:lnTo>
                  <a:lnTo>
                    <a:pt x="187530" y="344531"/>
                  </a:lnTo>
                  <a:lnTo>
                    <a:pt x="173037" y="382587"/>
                  </a:lnTo>
                  <a:lnTo>
                    <a:pt x="139302" y="418033"/>
                  </a:lnTo>
                  <a:lnTo>
                    <a:pt x="97234" y="437554"/>
                  </a:lnTo>
                  <a:lnTo>
                    <a:pt x="49807" y="446658"/>
                  </a:lnTo>
                  <a:lnTo>
                    <a:pt x="0" y="4508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5651851" y="1778508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g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854972" y="1988459"/>
            <a:ext cx="382905" cy="1879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39725" algn="l"/>
              </a:tabLst>
            </a:pPr>
            <a:r>
              <a:rPr sz="1050" i="1" spc="-50" dirty="0">
                <a:latin typeface="Arial"/>
                <a:cs typeface="Arial"/>
              </a:rPr>
              <a:t>i</a:t>
            </a:r>
            <a:r>
              <a:rPr sz="1050" i="1" dirty="0">
                <a:latin typeface="Arial"/>
                <a:cs typeface="Arial"/>
              </a:rPr>
              <a:t>	</a:t>
            </a:r>
            <a:r>
              <a:rPr sz="1050" i="1" spc="-50" dirty="0">
                <a:latin typeface="Arial"/>
                <a:cs typeface="Arial"/>
              </a:rPr>
              <a:t>i</a:t>
            </a:r>
            <a:endParaRPr sz="10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380002" y="1694298"/>
            <a:ext cx="1858010" cy="64706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461645" algn="ctr">
              <a:lnSpc>
                <a:spcPts val="710"/>
              </a:lnSpc>
              <a:spcBef>
                <a:spcPts val="114"/>
              </a:spcBef>
            </a:pPr>
            <a:r>
              <a:rPr sz="1050" i="1" dirty="0">
                <a:latin typeface="Arial"/>
                <a:cs typeface="Arial"/>
              </a:rPr>
              <a:t>n</a:t>
            </a:r>
            <a:endParaRPr sz="1050">
              <a:latin typeface="Arial"/>
              <a:cs typeface="Arial"/>
            </a:endParaRPr>
          </a:p>
          <a:p>
            <a:pPr marL="38100">
              <a:lnSpc>
                <a:spcPts val="2750"/>
              </a:lnSpc>
              <a:tabLst>
                <a:tab pos="863600" algn="l"/>
              </a:tabLst>
            </a:pPr>
            <a:r>
              <a:rPr sz="1800" i="1" dirty="0">
                <a:latin typeface="Arial"/>
                <a:cs typeface="Arial"/>
              </a:rPr>
              <a:t>en</a:t>
            </a:r>
            <a:r>
              <a:rPr sz="1800" i="1" spc="45" dirty="0">
                <a:latin typeface="Arial"/>
                <a:cs typeface="Arial"/>
              </a:rPr>
              <a:t> </a:t>
            </a:r>
            <a:r>
              <a:rPr sz="1800" dirty="0">
                <a:latin typeface="Symbol"/>
                <a:cs typeface="Symbol"/>
              </a:rPr>
              <a:t></a:t>
            </a:r>
            <a:r>
              <a:rPr sz="1800" spc="-9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Arial"/>
                <a:cs typeface="Arial"/>
              </a:rPr>
              <a:t>w</a:t>
            </a:r>
            <a:r>
              <a:rPr sz="1800" i="1" dirty="0">
                <a:latin typeface="Arial"/>
                <a:cs typeface="Arial"/>
              </a:rPr>
              <a:t>	</a:t>
            </a:r>
            <a:r>
              <a:rPr sz="1800" dirty="0">
                <a:latin typeface="Symbol"/>
                <a:cs typeface="Symbol"/>
              </a:rPr>
              <a:t></a:t>
            </a:r>
            <a:r>
              <a:rPr sz="1800" spc="-70" dirty="0">
                <a:latin typeface="Times New Roman"/>
                <a:cs typeface="Times New Roman"/>
              </a:rPr>
              <a:t> </a:t>
            </a:r>
            <a:r>
              <a:rPr sz="4125" spc="862" baseline="-9090" dirty="0">
                <a:latin typeface="Symbol"/>
                <a:cs typeface="Symbol"/>
              </a:rPr>
              <a:t></a:t>
            </a:r>
            <a:r>
              <a:rPr sz="1800" i="1" spc="575" dirty="0">
                <a:latin typeface="Arial"/>
                <a:cs typeface="Arial"/>
              </a:rPr>
              <a:t>w</a:t>
            </a:r>
            <a:r>
              <a:rPr sz="1800" i="1" spc="455" dirty="0">
                <a:latin typeface="Arial"/>
                <a:cs typeface="Arial"/>
              </a:rPr>
              <a:t> </a:t>
            </a:r>
            <a:r>
              <a:rPr sz="1800" spc="-545" dirty="0">
                <a:latin typeface="Symbol"/>
                <a:cs typeface="Symbol"/>
              </a:rPr>
              <a:t></a:t>
            </a:r>
            <a:r>
              <a:rPr sz="1800" spc="-110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Arial"/>
                <a:cs typeface="Arial"/>
              </a:rPr>
              <a:t>x</a:t>
            </a:r>
            <a:endParaRPr sz="1800">
              <a:latin typeface="Arial"/>
              <a:cs typeface="Arial"/>
            </a:endParaRPr>
          </a:p>
          <a:p>
            <a:pPr marL="483870" algn="ctr">
              <a:lnSpc>
                <a:spcPct val="100000"/>
              </a:lnSpc>
              <a:spcBef>
                <a:spcPts val="150"/>
              </a:spcBef>
            </a:pPr>
            <a:r>
              <a:rPr sz="1050" i="1" dirty="0">
                <a:latin typeface="Arial"/>
                <a:cs typeface="Arial"/>
              </a:rPr>
              <a:t>i</a:t>
            </a:r>
            <a:r>
              <a:rPr sz="1050" i="1" spc="-130" dirty="0">
                <a:latin typeface="Arial"/>
                <a:cs typeface="Arial"/>
              </a:rPr>
              <a:t> </a:t>
            </a:r>
            <a:r>
              <a:rPr sz="1050" spc="-25" dirty="0">
                <a:latin typeface="Symbol"/>
                <a:cs typeface="Symbol"/>
              </a:rPr>
              <a:t></a:t>
            </a:r>
            <a:r>
              <a:rPr sz="1050" spc="-25" dirty="0">
                <a:latin typeface="Arial"/>
                <a:cs typeface="Arial"/>
              </a:rPr>
              <a:t>1</a:t>
            </a:r>
            <a:endParaRPr sz="10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086358" y="1988459"/>
            <a:ext cx="100330" cy="1879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50" dirty="0">
                <a:latin typeface="Arial"/>
                <a:cs typeface="Arial"/>
              </a:rPr>
              <a:t>0</a:t>
            </a:r>
            <a:endParaRPr sz="10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45587" y="1361947"/>
            <a:ext cx="1949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i="1" dirty="0">
                <a:latin typeface="Times New Roman"/>
                <a:cs typeface="Times New Roman"/>
              </a:rPr>
              <a:t>Y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098319" y="1554517"/>
            <a:ext cx="1254125" cy="607060"/>
          </a:xfrm>
          <a:custGeom>
            <a:avLst/>
            <a:gdLst/>
            <a:ahLst/>
            <a:cxnLst/>
            <a:rect l="l" t="t" r="r" b="b"/>
            <a:pathLst>
              <a:path w="1254125" h="607060">
                <a:moveTo>
                  <a:pt x="1222146" y="461848"/>
                </a:moveTo>
                <a:lnTo>
                  <a:pt x="1213827" y="458190"/>
                </a:lnTo>
                <a:lnTo>
                  <a:pt x="1131493" y="422021"/>
                </a:lnTo>
                <a:lnTo>
                  <a:pt x="1128687" y="423125"/>
                </a:lnTo>
                <a:lnTo>
                  <a:pt x="1126566" y="427939"/>
                </a:lnTo>
                <a:lnTo>
                  <a:pt x="1127658" y="430745"/>
                </a:lnTo>
                <a:lnTo>
                  <a:pt x="1194714" y="460197"/>
                </a:lnTo>
                <a:lnTo>
                  <a:pt x="0" y="597217"/>
                </a:lnTo>
                <a:lnTo>
                  <a:pt x="1092" y="606679"/>
                </a:lnTo>
                <a:lnTo>
                  <a:pt x="1195793" y="469658"/>
                </a:lnTo>
                <a:lnTo>
                  <a:pt x="1137158" y="513524"/>
                </a:lnTo>
                <a:lnTo>
                  <a:pt x="1136726" y="516509"/>
                </a:lnTo>
                <a:lnTo>
                  <a:pt x="1139875" y="520725"/>
                </a:lnTo>
                <a:lnTo>
                  <a:pt x="1142860" y="521157"/>
                </a:lnTo>
                <a:lnTo>
                  <a:pt x="1222146" y="461848"/>
                </a:lnTo>
                <a:close/>
              </a:path>
              <a:path w="1254125" h="607060">
                <a:moveTo>
                  <a:pt x="1253896" y="274866"/>
                </a:moveTo>
                <a:lnTo>
                  <a:pt x="1181557" y="207264"/>
                </a:lnTo>
                <a:lnTo>
                  <a:pt x="1178534" y="207365"/>
                </a:lnTo>
                <a:lnTo>
                  <a:pt x="1174953" y="211213"/>
                </a:lnTo>
                <a:lnTo>
                  <a:pt x="1175054" y="214223"/>
                </a:lnTo>
                <a:lnTo>
                  <a:pt x="1228559" y="264223"/>
                </a:lnTo>
                <a:lnTo>
                  <a:pt x="65887" y="0"/>
                </a:lnTo>
                <a:lnTo>
                  <a:pt x="63779" y="9296"/>
                </a:lnTo>
                <a:lnTo>
                  <a:pt x="1226439" y="273507"/>
                </a:lnTo>
                <a:lnTo>
                  <a:pt x="1156589" y="295478"/>
                </a:lnTo>
                <a:lnTo>
                  <a:pt x="1155192" y="298145"/>
                </a:lnTo>
                <a:lnTo>
                  <a:pt x="1156766" y="303174"/>
                </a:lnTo>
                <a:lnTo>
                  <a:pt x="1159446" y="304558"/>
                </a:lnTo>
                <a:lnTo>
                  <a:pt x="1245781" y="277418"/>
                </a:lnTo>
                <a:lnTo>
                  <a:pt x="1253896" y="2748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>
            <a:spLocks noGrp="1"/>
          </p:cNvSpPr>
          <p:nvPr>
            <p:ph type="title"/>
          </p:nvPr>
        </p:nvSpPr>
        <p:spPr>
          <a:xfrm>
            <a:off x="1114425" y="179323"/>
            <a:ext cx="6915784" cy="111696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2974975" marR="30480" indent="-2936875">
              <a:lnSpc>
                <a:spcPct val="100800"/>
              </a:lnSpc>
              <a:spcBef>
                <a:spcPts val="75"/>
              </a:spcBef>
            </a:pPr>
            <a:r>
              <a:rPr dirty="0"/>
              <a:t>Perceptrón</a:t>
            </a:r>
            <a:r>
              <a:rPr spc="-45" dirty="0"/>
              <a:t> </a:t>
            </a:r>
            <a:r>
              <a:rPr dirty="0"/>
              <a:t>multicapa</a:t>
            </a:r>
            <a:r>
              <a:rPr spc="-20" dirty="0"/>
              <a:t> </a:t>
            </a:r>
            <a:r>
              <a:rPr dirty="0"/>
              <a:t>:</a:t>
            </a:r>
            <a:r>
              <a:rPr spc="-20" dirty="0"/>
              <a:t> </a:t>
            </a:r>
            <a:r>
              <a:rPr dirty="0"/>
              <a:t>funciones</a:t>
            </a:r>
            <a:r>
              <a:rPr spc="-2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10" dirty="0"/>
              <a:t>activación típicas</a:t>
            </a:r>
          </a:p>
          <a:p>
            <a:pPr marL="2045970">
              <a:lnSpc>
                <a:spcPts val="2810"/>
              </a:lnSpc>
            </a:pPr>
            <a:r>
              <a:rPr b="0" i="1" spc="-25" dirty="0">
                <a:latin typeface="Times New Roman"/>
                <a:cs typeface="Times New Roman"/>
              </a:rPr>
              <a:t>w</a:t>
            </a:r>
            <a:r>
              <a:rPr sz="2400" b="0" i="1" spc="-37" baseline="-17361" dirty="0">
                <a:latin typeface="Times New Roman"/>
                <a:cs typeface="Times New Roman"/>
              </a:rPr>
              <a:t>0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746600" y="1063243"/>
            <a:ext cx="357505" cy="1177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 indent="44450">
              <a:lnSpc>
                <a:spcPct val="157500"/>
              </a:lnSpc>
              <a:spcBef>
                <a:spcPts val="100"/>
              </a:spcBef>
            </a:pP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i="1" spc="-37" baseline="-17361" dirty="0">
                <a:latin typeface="Times New Roman"/>
                <a:cs typeface="Times New Roman"/>
              </a:rPr>
              <a:t>1 </a:t>
            </a: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i="1" spc="-37" baseline="-17361" dirty="0">
                <a:latin typeface="Times New Roman"/>
                <a:cs typeface="Times New Roman"/>
              </a:rPr>
              <a:t>n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248075" y="1336090"/>
            <a:ext cx="3246120" cy="645160"/>
          </a:xfrm>
          <a:custGeom>
            <a:avLst/>
            <a:gdLst/>
            <a:ahLst/>
            <a:cxnLst/>
            <a:rect l="l" t="t" r="r" b="b"/>
            <a:pathLst>
              <a:path w="3246120" h="645160">
                <a:moveTo>
                  <a:pt x="219227" y="369341"/>
                </a:moveTo>
                <a:lnTo>
                  <a:pt x="219214" y="363601"/>
                </a:lnTo>
                <a:lnTo>
                  <a:pt x="219011" y="270332"/>
                </a:lnTo>
                <a:lnTo>
                  <a:pt x="216865" y="268211"/>
                </a:lnTo>
                <a:lnTo>
                  <a:pt x="211607" y="268211"/>
                </a:lnTo>
                <a:lnTo>
                  <a:pt x="209499" y="270332"/>
                </a:lnTo>
                <a:lnTo>
                  <a:pt x="209638" y="343585"/>
                </a:lnTo>
                <a:lnTo>
                  <a:pt x="8216" y="0"/>
                </a:lnTo>
                <a:lnTo>
                  <a:pt x="0" y="4826"/>
                </a:lnTo>
                <a:lnTo>
                  <a:pt x="201422" y="348399"/>
                </a:lnTo>
                <a:lnTo>
                  <a:pt x="137604" y="312496"/>
                </a:lnTo>
                <a:lnTo>
                  <a:pt x="134696" y="313309"/>
                </a:lnTo>
                <a:lnTo>
                  <a:pt x="132118" y="317893"/>
                </a:lnTo>
                <a:lnTo>
                  <a:pt x="132930" y="320802"/>
                </a:lnTo>
                <a:lnTo>
                  <a:pt x="219227" y="369341"/>
                </a:lnTo>
                <a:close/>
              </a:path>
              <a:path w="3246120" h="645160">
                <a:moveTo>
                  <a:pt x="3245777" y="604469"/>
                </a:moveTo>
                <a:lnTo>
                  <a:pt x="3239224" y="601408"/>
                </a:lnTo>
                <a:lnTo>
                  <a:pt x="3168586" y="568426"/>
                </a:lnTo>
                <a:lnTo>
                  <a:pt x="3169475" y="601751"/>
                </a:lnTo>
                <a:lnTo>
                  <a:pt x="2829725" y="610819"/>
                </a:lnTo>
                <a:lnTo>
                  <a:pt x="2829979" y="620344"/>
                </a:lnTo>
                <a:lnTo>
                  <a:pt x="3169729" y="611276"/>
                </a:lnTo>
                <a:lnTo>
                  <a:pt x="3170631" y="644588"/>
                </a:lnTo>
                <a:lnTo>
                  <a:pt x="3245777" y="604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2387155" y="1243076"/>
            <a:ext cx="526415" cy="11595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2820"/>
              </a:lnSpc>
              <a:spcBef>
                <a:spcPts val="100"/>
              </a:spcBef>
            </a:pPr>
            <a:r>
              <a:rPr sz="2400" i="1" spc="-25" dirty="0">
                <a:latin typeface="Times New Roman"/>
                <a:cs typeface="Times New Roman"/>
              </a:rPr>
              <a:t>w</a:t>
            </a:r>
            <a:r>
              <a:rPr sz="2400" i="1" spc="-37" baseline="-17361" dirty="0">
                <a:latin typeface="Times New Roman"/>
                <a:cs typeface="Times New Roman"/>
              </a:rPr>
              <a:t>1</a:t>
            </a:r>
            <a:endParaRPr sz="2400" baseline="-17361">
              <a:latin typeface="Times New Roman"/>
              <a:cs typeface="Times New Roman"/>
            </a:endParaRPr>
          </a:p>
          <a:p>
            <a:pPr marL="100330">
              <a:lnSpc>
                <a:spcPts val="2820"/>
              </a:lnSpc>
            </a:pPr>
            <a:r>
              <a:rPr sz="2400" spc="-25" dirty="0">
                <a:latin typeface="Times New Roman"/>
                <a:cs typeface="Times New Roman"/>
              </a:rPr>
              <a:t>...</a:t>
            </a:r>
            <a:endParaRPr sz="2400">
              <a:latin typeface="Times New Roman"/>
              <a:cs typeface="Times New Roman"/>
            </a:endParaRPr>
          </a:p>
          <a:p>
            <a:pPr marL="182880">
              <a:lnSpc>
                <a:spcPct val="100000"/>
              </a:lnSpc>
              <a:spcBef>
                <a:spcPts val="405"/>
              </a:spcBef>
            </a:pPr>
            <a:r>
              <a:rPr sz="2400" i="1" spc="-25" dirty="0">
                <a:latin typeface="Times New Roman"/>
                <a:cs typeface="Times New Roman"/>
              </a:rPr>
              <a:t>w</a:t>
            </a:r>
            <a:r>
              <a:rPr sz="2400" i="1" spc="-37" baseline="-17361" dirty="0">
                <a:latin typeface="Times New Roman"/>
                <a:cs typeface="Times New Roman"/>
              </a:rPr>
              <a:t>n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66668" y="2989579"/>
            <a:ext cx="192913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i="1" dirty="0">
                <a:latin typeface="Times New Roman"/>
                <a:cs typeface="Times New Roman"/>
              </a:rPr>
              <a:t>Función</a:t>
            </a:r>
            <a:r>
              <a:rPr sz="2400" i="1" spc="-15" dirty="0">
                <a:latin typeface="Times New Roman"/>
                <a:cs typeface="Times New Roman"/>
              </a:rPr>
              <a:t> </a:t>
            </a:r>
            <a:r>
              <a:rPr sz="2400" i="1" spc="-10" dirty="0">
                <a:latin typeface="Times New Roman"/>
                <a:cs typeface="Times New Roman"/>
              </a:rPr>
              <a:t>ReLU: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66668" y="3790188"/>
            <a:ext cx="29127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Derivada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(para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Cambria Math"/>
                <a:cs typeface="Cambria Math"/>
              </a:rPr>
              <a:t>/01121</a:t>
            </a:r>
            <a:r>
              <a:rPr sz="2000" spc="-10" dirty="0">
                <a:latin typeface="Times New Roman"/>
                <a:cs typeface="Times New Roman"/>
              </a:rPr>
              <a:t>):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66668" y="4512564"/>
            <a:ext cx="4874260" cy="1003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marR="5080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pesar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estrictamente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derivable,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se </a:t>
            </a:r>
            <a:r>
              <a:rPr sz="2000" dirty="0">
                <a:latin typeface="Times New Roman"/>
                <a:cs typeface="Times New Roman"/>
              </a:rPr>
              <a:t>usa</a:t>
            </a:r>
            <a:r>
              <a:rPr sz="2000" spc="-10" dirty="0">
                <a:latin typeface="Times New Roman"/>
                <a:cs typeface="Times New Roman"/>
              </a:rPr>
              <a:t> bastante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Suelen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tener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buena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convergencia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6813584" y="3574097"/>
            <a:ext cx="1564005" cy="1559560"/>
            <a:chOff x="6813584" y="3574097"/>
            <a:chExt cx="1564005" cy="1559560"/>
          </a:xfrm>
        </p:grpSpPr>
        <p:sp>
          <p:nvSpPr>
            <p:cNvPr id="27" name="object 27"/>
            <p:cNvSpPr/>
            <p:nvPr/>
          </p:nvSpPr>
          <p:spPr>
            <a:xfrm>
              <a:off x="7552725" y="3575049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4" h="1557654">
                  <a:moveTo>
                    <a:pt x="43146" y="84472"/>
                  </a:moveTo>
                  <a:lnTo>
                    <a:pt x="38831" y="84472"/>
                  </a:lnTo>
                  <a:lnTo>
                    <a:pt x="38831" y="1555172"/>
                  </a:lnTo>
                  <a:lnTo>
                    <a:pt x="40989" y="1555172"/>
                  </a:lnTo>
                  <a:lnTo>
                    <a:pt x="40989" y="1557337"/>
                  </a:lnTo>
                  <a:lnTo>
                    <a:pt x="43146" y="1555172"/>
                  </a:lnTo>
                  <a:lnTo>
                    <a:pt x="43146" y="84472"/>
                  </a:lnTo>
                  <a:close/>
                </a:path>
                <a:path w="84454" h="1557654">
                  <a:moveTo>
                    <a:pt x="40989" y="0"/>
                  </a:moveTo>
                  <a:lnTo>
                    <a:pt x="0" y="84472"/>
                  </a:lnTo>
                  <a:lnTo>
                    <a:pt x="38831" y="84472"/>
                  </a:lnTo>
                  <a:lnTo>
                    <a:pt x="38831" y="62812"/>
                  </a:lnTo>
                  <a:lnTo>
                    <a:pt x="40989" y="60647"/>
                  </a:lnTo>
                  <a:lnTo>
                    <a:pt x="71966" y="60647"/>
                  </a:lnTo>
                  <a:lnTo>
                    <a:pt x="40989" y="0"/>
                  </a:lnTo>
                  <a:close/>
                </a:path>
                <a:path w="84454" h="1557654">
                  <a:moveTo>
                    <a:pt x="71966" y="60647"/>
                  </a:moveTo>
                  <a:lnTo>
                    <a:pt x="43146" y="60647"/>
                  </a:lnTo>
                  <a:lnTo>
                    <a:pt x="43146" y="84472"/>
                  </a:lnTo>
                  <a:lnTo>
                    <a:pt x="84136" y="84472"/>
                  </a:lnTo>
                  <a:lnTo>
                    <a:pt x="71966" y="606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7552725" y="3575049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4" h="1557654">
                  <a:moveTo>
                    <a:pt x="43147" y="62813"/>
                  </a:moveTo>
                  <a:lnTo>
                    <a:pt x="43147" y="1555172"/>
                  </a:lnTo>
                  <a:lnTo>
                    <a:pt x="40989" y="1557338"/>
                  </a:lnTo>
                  <a:lnTo>
                    <a:pt x="40989" y="1555172"/>
                  </a:lnTo>
                  <a:lnTo>
                    <a:pt x="38832" y="1555172"/>
                  </a:lnTo>
                  <a:lnTo>
                    <a:pt x="38832" y="62813"/>
                  </a:lnTo>
                  <a:lnTo>
                    <a:pt x="40989" y="60647"/>
                  </a:lnTo>
                  <a:lnTo>
                    <a:pt x="43147" y="60647"/>
                  </a:lnTo>
                  <a:lnTo>
                    <a:pt x="43147" y="62813"/>
                  </a:lnTo>
                  <a:close/>
                </a:path>
                <a:path w="84454" h="1557654">
                  <a:moveTo>
                    <a:pt x="0" y="84473"/>
                  </a:moveTo>
                  <a:lnTo>
                    <a:pt x="40989" y="0"/>
                  </a:lnTo>
                  <a:lnTo>
                    <a:pt x="84137" y="84473"/>
                  </a:lnTo>
                  <a:lnTo>
                    <a:pt x="0" y="844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814536" y="4306886"/>
              <a:ext cx="1562100" cy="87630"/>
            </a:xfrm>
            <a:custGeom>
              <a:avLst/>
              <a:gdLst/>
              <a:ahLst/>
              <a:cxnLst/>
              <a:rect l="l" t="t" r="r" b="b"/>
              <a:pathLst>
                <a:path w="1562100" h="87629">
                  <a:moveTo>
                    <a:pt x="1477721" y="0"/>
                  </a:moveTo>
                  <a:lnTo>
                    <a:pt x="1477721" y="43657"/>
                  </a:lnTo>
                  <a:lnTo>
                    <a:pt x="1501519" y="43657"/>
                  </a:lnTo>
                  <a:lnTo>
                    <a:pt x="1501519" y="45839"/>
                  </a:lnTo>
                  <a:lnTo>
                    <a:pt x="1499356" y="48022"/>
                  </a:lnTo>
                  <a:lnTo>
                    <a:pt x="1477721" y="48022"/>
                  </a:lnTo>
                  <a:lnTo>
                    <a:pt x="1477721" y="87313"/>
                  </a:lnTo>
                  <a:lnTo>
                    <a:pt x="1562100" y="45839"/>
                  </a:lnTo>
                  <a:lnTo>
                    <a:pt x="1477721" y="0"/>
                  </a:lnTo>
                  <a:close/>
                </a:path>
                <a:path w="1562100" h="87629">
                  <a:moveTo>
                    <a:pt x="1477721" y="43657"/>
                  </a:moveTo>
                  <a:lnTo>
                    <a:pt x="2164" y="43657"/>
                  </a:lnTo>
                  <a:lnTo>
                    <a:pt x="0" y="45839"/>
                  </a:lnTo>
                  <a:lnTo>
                    <a:pt x="2164" y="45839"/>
                  </a:lnTo>
                  <a:lnTo>
                    <a:pt x="2164" y="48022"/>
                  </a:lnTo>
                  <a:lnTo>
                    <a:pt x="1477721" y="48022"/>
                  </a:lnTo>
                  <a:lnTo>
                    <a:pt x="1477721" y="436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814536" y="4306886"/>
              <a:ext cx="1562100" cy="87630"/>
            </a:xfrm>
            <a:custGeom>
              <a:avLst/>
              <a:gdLst/>
              <a:ahLst/>
              <a:cxnLst/>
              <a:rect l="l" t="t" r="r" b="b"/>
              <a:pathLst>
                <a:path w="1562100" h="87629">
                  <a:moveTo>
                    <a:pt x="2163" y="43656"/>
                  </a:moveTo>
                  <a:lnTo>
                    <a:pt x="1499356" y="43656"/>
                  </a:lnTo>
                  <a:lnTo>
                    <a:pt x="1501520" y="43656"/>
                  </a:lnTo>
                  <a:lnTo>
                    <a:pt x="1501520" y="45839"/>
                  </a:lnTo>
                  <a:lnTo>
                    <a:pt x="1499356" y="48022"/>
                  </a:lnTo>
                  <a:lnTo>
                    <a:pt x="2163" y="48022"/>
                  </a:lnTo>
                  <a:lnTo>
                    <a:pt x="2163" y="45839"/>
                  </a:lnTo>
                  <a:lnTo>
                    <a:pt x="0" y="45839"/>
                  </a:lnTo>
                  <a:lnTo>
                    <a:pt x="2163" y="43656"/>
                  </a:lnTo>
                  <a:close/>
                </a:path>
                <a:path w="1562100" h="87629">
                  <a:moveTo>
                    <a:pt x="1477721" y="0"/>
                  </a:moveTo>
                  <a:lnTo>
                    <a:pt x="1562100" y="45839"/>
                  </a:lnTo>
                  <a:lnTo>
                    <a:pt x="1477721" y="87313"/>
                  </a:lnTo>
                  <a:lnTo>
                    <a:pt x="147772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7552725" y="3575049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4" h="1557654">
                  <a:moveTo>
                    <a:pt x="43146" y="84472"/>
                  </a:moveTo>
                  <a:lnTo>
                    <a:pt x="38831" y="84472"/>
                  </a:lnTo>
                  <a:lnTo>
                    <a:pt x="38831" y="1555172"/>
                  </a:lnTo>
                  <a:lnTo>
                    <a:pt x="40989" y="1555172"/>
                  </a:lnTo>
                  <a:lnTo>
                    <a:pt x="40989" y="1557337"/>
                  </a:lnTo>
                  <a:lnTo>
                    <a:pt x="43146" y="1555172"/>
                  </a:lnTo>
                  <a:lnTo>
                    <a:pt x="43146" y="84472"/>
                  </a:lnTo>
                  <a:close/>
                </a:path>
                <a:path w="84454" h="1557654">
                  <a:moveTo>
                    <a:pt x="40989" y="0"/>
                  </a:moveTo>
                  <a:lnTo>
                    <a:pt x="0" y="84472"/>
                  </a:lnTo>
                  <a:lnTo>
                    <a:pt x="38831" y="84472"/>
                  </a:lnTo>
                  <a:lnTo>
                    <a:pt x="38831" y="62812"/>
                  </a:lnTo>
                  <a:lnTo>
                    <a:pt x="40989" y="60647"/>
                  </a:lnTo>
                  <a:lnTo>
                    <a:pt x="71966" y="60647"/>
                  </a:lnTo>
                  <a:lnTo>
                    <a:pt x="40989" y="0"/>
                  </a:lnTo>
                  <a:close/>
                </a:path>
                <a:path w="84454" h="1557654">
                  <a:moveTo>
                    <a:pt x="71966" y="60647"/>
                  </a:moveTo>
                  <a:lnTo>
                    <a:pt x="43146" y="60647"/>
                  </a:lnTo>
                  <a:lnTo>
                    <a:pt x="43146" y="84472"/>
                  </a:lnTo>
                  <a:lnTo>
                    <a:pt x="84136" y="84472"/>
                  </a:lnTo>
                  <a:lnTo>
                    <a:pt x="71966" y="606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552725" y="3575049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4" h="1557654">
                  <a:moveTo>
                    <a:pt x="43147" y="62813"/>
                  </a:moveTo>
                  <a:lnTo>
                    <a:pt x="43147" y="1555172"/>
                  </a:lnTo>
                  <a:lnTo>
                    <a:pt x="40989" y="1557338"/>
                  </a:lnTo>
                  <a:lnTo>
                    <a:pt x="40989" y="1555172"/>
                  </a:lnTo>
                  <a:lnTo>
                    <a:pt x="38832" y="1555172"/>
                  </a:lnTo>
                  <a:lnTo>
                    <a:pt x="38832" y="62813"/>
                  </a:lnTo>
                  <a:lnTo>
                    <a:pt x="40989" y="60647"/>
                  </a:lnTo>
                  <a:lnTo>
                    <a:pt x="43147" y="60647"/>
                  </a:lnTo>
                  <a:lnTo>
                    <a:pt x="43147" y="62813"/>
                  </a:lnTo>
                  <a:close/>
                </a:path>
                <a:path w="84454" h="1557654">
                  <a:moveTo>
                    <a:pt x="0" y="84473"/>
                  </a:moveTo>
                  <a:lnTo>
                    <a:pt x="40989" y="0"/>
                  </a:lnTo>
                  <a:lnTo>
                    <a:pt x="84137" y="84473"/>
                  </a:lnTo>
                  <a:lnTo>
                    <a:pt x="0" y="844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814536" y="4306886"/>
              <a:ext cx="1562100" cy="87630"/>
            </a:xfrm>
            <a:custGeom>
              <a:avLst/>
              <a:gdLst/>
              <a:ahLst/>
              <a:cxnLst/>
              <a:rect l="l" t="t" r="r" b="b"/>
              <a:pathLst>
                <a:path w="1562100" h="87629">
                  <a:moveTo>
                    <a:pt x="1477721" y="0"/>
                  </a:moveTo>
                  <a:lnTo>
                    <a:pt x="1477721" y="43657"/>
                  </a:lnTo>
                  <a:lnTo>
                    <a:pt x="1501519" y="43657"/>
                  </a:lnTo>
                  <a:lnTo>
                    <a:pt x="1501519" y="45839"/>
                  </a:lnTo>
                  <a:lnTo>
                    <a:pt x="1499356" y="48022"/>
                  </a:lnTo>
                  <a:lnTo>
                    <a:pt x="1477721" y="48022"/>
                  </a:lnTo>
                  <a:lnTo>
                    <a:pt x="1477721" y="87313"/>
                  </a:lnTo>
                  <a:lnTo>
                    <a:pt x="1562100" y="45839"/>
                  </a:lnTo>
                  <a:lnTo>
                    <a:pt x="1477721" y="0"/>
                  </a:lnTo>
                  <a:close/>
                </a:path>
                <a:path w="1562100" h="87629">
                  <a:moveTo>
                    <a:pt x="1477721" y="43657"/>
                  </a:moveTo>
                  <a:lnTo>
                    <a:pt x="2164" y="43657"/>
                  </a:lnTo>
                  <a:lnTo>
                    <a:pt x="0" y="45839"/>
                  </a:lnTo>
                  <a:lnTo>
                    <a:pt x="2164" y="45839"/>
                  </a:lnTo>
                  <a:lnTo>
                    <a:pt x="2164" y="48022"/>
                  </a:lnTo>
                  <a:lnTo>
                    <a:pt x="1477721" y="48022"/>
                  </a:lnTo>
                  <a:lnTo>
                    <a:pt x="1477721" y="436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814536" y="4306886"/>
              <a:ext cx="1562100" cy="87630"/>
            </a:xfrm>
            <a:custGeom>
              <a:avLst/>
              <a:gdLst/>
              <a:ahLst/>
              <a:cxnLst/>
              <a:rect l="l" t="t" r="r" b="b"/>
              <a:pathLst>
                <a:path w="1562100" h="87629">
                  <a:moveTo>
                    <a:pt x="2163" y="43656"/>
                  </a:moveTo>
                  <a:lnTo>
                    <a:pt x="1499356" y="43656"/>
                  </a:lnTo>
                  <a:lnTo>
                    <a:pt x="1501520" y="43656"/>
                  </a:lnTo>
                  <a:lnTo>
                    <a:pt x="1501520" y="45839"/>
                  </a:lnTo>
                  <a:lnTo>
                    <a:pt x="1499356" y="48022"/>
                  </a:lnTo>
                  <a:lnTo>
                    <a:pt x="2163" y="48022"/>
                  </a:lnTo>
                  <a:lnTo>
                    <a:pt x="2163" y="45839"/>
                  </a:lnTo>
                  <a:lnTo>
                    <a:pt x="0" y="45839"/>
                  </a:lnTo>
                  <a:lnTo>
                    <a:pt x="2163" y="43656"/>
                  </a:lnTo>
                  <a:close/>
                </a:path>
                <a:path w="1562100" h="87629">
                  <a:moveTo>
                    <a:pt x="1477721" y="0"/>
                  </a:moveTo>
                  <a:lnTo>
                    <a:pt x="1562100" y="45839"/>
                  </a:lnTo>
                  <a:lnTo>
                    <a:pt x="1477721" y="87313"/>
                  </a:lnTo>
                  <a:lnTo>
                    <a:pt x="147772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8455376" y="4181347"/>
            <a:ext cx="2419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en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258401" y="3434588"/>
            <a:ext cx="265430" cy="604520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  <a:p>
            <a:pPr marL="137795">
              <a:lnSpc>
                <a:spcPct val="100000"/>
              </a:lnSpc>
              <a:spcBef>
                <a:spcPts val="120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7374290" y="4294123"/>
            <a:ext cx="360680" cy="556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3045">
              <a:lnSpc>
                <a:spcPts val="209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ts val="2090"/>
              </a:lnSpc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5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38" name="object 38"/>
          <p:cNvGrpSpPr/>
          <p:nvPr/>
        </p:nvGrpSpPr>
        <p:grpSpPr>
          <a:xfrm>
            <a:off x="6935188" y="3760787"/>
            <a:ext cx="1266190" cy="606425"/>
            <a:chOff x="6935188" y="3760787"/>
            <a:chExt cx="1266190" cy="606425"/>
          </a:xfrm>
        </p:grpSpPr>
        <p:sp>
          <p:nvSpPr>
            <p:cNvPr id="39" name="object 39"/>
            <p:cNvSpPr/>
            <p:nvPr/>
          </p:nvSpPr>
          <p:spPr>
            <a:xfrm>
              <a:off x="7603525" y="3775075"/>
              <a:ext cx="583565" cy="577850"/>
            </a:xfrm>
            <a:custGeom>
              <a:avLst/>
              <a:gdLst/>
              <a:ahLst/>
              <a:cxnLst/>
              <a:rect l="l" t="t" r="r" b="b"/>
              <a:pathLst>
                <a:path w="583565" h="577850">
                  <a:moveTo>
                    <a:pt x="583041" y="0"/>
                  </a:moveTo>
                  <a:lnTo>
                    <a:pt x="0" y="577850"/>
                  </a:lnTo>
                </a:path>
              </a:pathLst>
            </a:custGeom>
            <a:ln w="28575">
              <a:solidFill>
                <a:srgbClr val="993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935188" y="4352926"/>
              <a:ext cx="668655" cy="0"/>
            </a:xfrm>
            <a:custGeom>
              <a:avLst/>
              <a:gdLst/>
              <a:ahLst/>
              <a:cxnLst/>
              <a:rect l="l" t="t" r="r" b="b"/>
              <a:pathLst>
                <a:path w="668654">
                  <a:moveTo>
                    <a:pt x="0" y="0"/>
                  </a:moveTo>
                  <a:lnTo>
                    <a:pt x="668338" y="1"/>
                  </a:lnTo>
                </a:path>
              </a:pathLst>
            </a:custGeom>
            <a:ln w="28575">
              <a:solidFill>
                <a:srgbClr val="993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object 41"/>
          <p:cNvSpPr txBox="1"/>
          <p:nvPr/>
        </p:nvSpPr>
        <p:spPr>
          <a:xfrm>
            <a:off x="4805564" y="3608323"/>
            <a:ext cx="11493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Cambria Math"/>
                <a:cs typeface="Cambria Math"/>
              </a:rPr>
              <a:t>1,</a:t>
            </a:r>
            <a:r>
              <a:rPr sz="1800" spc="-100" dirty="0">
                <a:latin typeface="Cambria Math"/>
                <a:cs typeface="Cambria Math"/>
              </a:rPr>
              <a:t> </a:t>
            </a:r>
            <a:r>
              <a:rPr sz="1800" spc="-360" dirty="0">
                <a:latin typeface="Cambria Math"/>
                <a:cs typeface="Cambria Math"/>
              </a:rPr>
              <a:t>*+</a:t>
            </a:r>
            <a:r>
              <a:rPr sz="1800" spc="65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#$</a:t>
            </a:r>
            <a:r>
              <a:rPr sz="1800" spc="60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&gt;</a:t>
            </a:r>
            <a:r>
              <a:rPr sz="1800" spc="80" dirty="0">
                <a:latin typeface="Cambria Math"/>
                <a:cs typeface="Cambria Math"/>
              </a:rPr>
              <a:t> </a:t>
            </a:r>
            <a:r>
              <a:rPr sz="1800" spc="-50" dirty="0">
                <a:latin typeface="Cambria Math"/>
                <a:cs typeface="Cambria Math"/>
              </a:rPr>
              <a:t>0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717111" y="3745483"/>
            <a:ext cx="13354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114" dirty="0">
                <a:latin typeface="Cambria Math"/>
                <a:cs typeface="Cambria Math"/>
              </a:rPr>
              <a:t>!</a:t>
            </a:r>
            <a:r>
              <a:rPr sz="1950" spc="172" baseline="27777" dirty="0">
                <a:latin typeface="Cambria Math"/>
                <a:cs typeface="Cambria Math"/>
              </a:rPr>
              <a:t>!</a:t>
            </a:r>
            <a:r>
              <a:rPr sz="1800" spc="114" dirty="0">
                <a:latin typeface="Cambria Math"/>
                <a:cs typeface="Cambria Math"/>
              </a:rPr>
              <a:t>(#$)</a:t>
            </a:r>
            <a:r>
              <a:rPr sz="1800" spc="105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=</a:t>
            </a:r>
            <a:r>
              <a:rPr sz="1800" spc="105" dirty="0">
                <a:latin typeface="Cambria Math"/>
                <a:cs typeface="Cambria Math"/>
              </a:rPr>
              <a:t> </a:t>
            </a:r>
            <a:r>
              <a:rPr sz="1800" spc="185" dirty="0">
                <a:latin typeface="Cambria Math"/>
                <a:cs typeface="Cambria Math"/>
              </a:rPr>
              <a:t>'</a:t>
            </a:r>
            <a:r>
              <a:rPr sz="2700" spc="277" baseline="-32407" dirty="0">
                <a:latin typeface="Cambria Math"/>
                <a:cs typeface="Cambria Math"/>
              </a:rPr>
              <a:t>0,</a:t>
            </a:r>
            <a:endParaRPr sz="2700" baseline="-32407">
              <a:latin typeface="Cambria Math"/>
              <a:cs typeface="Cambria Math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560768" y="3876547"/>
            <a:ext cx="3657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65" dirty="0">
                <a:latin typeface="Cambria Math"/>
                <a:cs typeface="Cambria Math"/>
              </a:rPr>
              <a:t>#./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3034487" y="3110246"/>
            <a:ext cx="398145" cy="212090"/>
          </a:xfrm>
          <a:custGeom>
            <a:avLst/>
            <a:gdLst/>
            <a:ahLst/>
            <a:cxnLst/>
            <a:rect l="l" t="t" r="r" b="b"/>
            <a:pathLst>
              <a:path w="398145" h="212089">
                <a:moveTo>
                  <a:pt x="330443" y="0"/>
                </a:moveTo>
                <a:lnTo>
                  <a:pt x="327430" y="8594"/>
                </a:lnTo>
                <a:lnTo>
                  <a:pt x="339687" y="13913"/>
                </a:lnTo>
                <a:lnTo>
                  <a:pt x="350229" y="21277"/>
                </a:lnTo>
                <a:lnTo>
                  <a:pt x="371632" y="55408"/>
                </a:lnTo>
                <a:lnTo>
                  <a:pt x="378664" y="104811"/>
                </a:lnTo>
                <a:lnTo>
                  <a:pt x="377879" y="123487"/>
                </a:lnTo>
                <a:lnTo>
                  <a:pt x="366106" y="169217"/>
                </a:lnTo>
                <a:lnTo>
                  <a:pt x="339830" y="197805"/>
                </a:lnTo>
                <a:lnTo>
                  <a:pt x="327765" y="203149"/>
                </a:lnTo>
                <a:lnTo>
                  <a:pt x="330443" y="211744"/>
                </a:lnTo>
                <a:lnTo>
                  <a:pt x="370899" y="187707"/>
                </a:lnTo>
                <a:lnTo>
                  <a:pt x="393621" y="143334"/>
                </a:lnTo>
                <a:lnTo>
                  <a:pt x="397974" y="105928"/>
                </a:lnTo>
                <a:lnTo>
                  <a:pt x="396883" y="86516"/>
                </a:lnTo>
                <a:lnTo>
                  <a:pt x="380505" y="37113"/>
                </a:lnTo>
                <a:lnTo>
                  <a:pt x="345795" y="5542"/>
                </a:lnTo>
                <a:lnTo>
                  <a:pt x="330443" y="0"/>
                </a:lnTo>
                <a:close/>
              </a:path>
              <a:path w="398145" h="212089">
                <a:moveTo>
                  <a:pt x="67529" y="0"/>
                </a:moveTo>
                <a:lnTo>
                  <a:pt x="27147" y="24099"/>
                </a:lnTo>
                <a:lnTo>
                  <a:pt x="4367" y="68576"/>
                </a:lnTo>
                <a:lnTo>
                  <a:pt x="0" y="105928"/>
                </a:lnTo>
                <a:lnTo>
                  <a:pt x="1088" y="125381"/>
                </a:lnTo>
                <a:lnTo>
                  <a:pt x="17412" y="174741"/>
                </a:lnTo>
                <a:lnTo>
                  <a:pt x="52133" y="206208"/>
                </a:lnTo>
                <a:lnTo>
                  <a:pt x="67529" y="211744"/>
                </a:lnTo>
                <a:lnTo>
                  <a:pt x="70209" y="203149"/>
                </a:lnTo>
                <a:lnTo>
                  <a:pt x="58143" y="197805"/>
                </a:lnTo>
                <a:lnTo>
                  <a:pt x="47731" y="190369"/>
                </a:lnTo>
                <a:lnTo>
                  <a:pt x="26373" y="155690"/>
                </a:lnTo>
                <a:lnTo>
                  <a:pt x="19310" y="104811"/>
                </a:lnTo>
                <a:lnTo>
                  <a:pt x="20095" y="86746"/>
                </a:lnTo>
                <a:lnTo>
                  <a:pt x="31866" y="42136"/>
                </a:lnTo>
                <a:lnTo>
                  <a:pt x="58332" y="13913"/>
                </a:lnTo>
                <a:lnTo>
                  <a:pt x="70544" y="8594"/>
                </a:lnTo>
                <a:lnTo>
                  <a:pt x="675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2858057" y="3041396"/>
            <a:ext cx="50736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585" dirty="0">
                <a:latin typeface="Cambria Math"/>
                <a:cs typeface="Cambria Math"/>
              </a:rPr>
              <a:t>!</a:t>
            </a:r>
            <a:r>
              <a:rPr sz="1800" spc="375" dirty="0">
                <a:latin typeface="Cambria Math"/>
                <a:cs typeface="Cambria Math"/>
              </a:rPr>
              <a:t> </a:t>
            </a:r>
            <a:r>
              <a:rPr sz="1800" spc="-35" dirty="0">
                <a:latin typeface="Cambria Math"/>
                <a:cs typeface="Cambria Math"/>
              </a:rPr>
              <a:t>#$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465244" y="2901188"/>
            <a:ext cx="1695450" cy="568325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456565" marR="43180" indent="-406400">
              <a:lnSpc>
                <a:spcPts val="2110"/>
              </a:lnSpc>
              <a:spcBef>
                <a:spcPts val="210"/>
              </a:spcBef>
              <a:tabLst>
                <a:tab pos="1240790" algn="l"/>
              </a:tabLst>
            </a:pPr>
            <a:r>
              <a:rPr sz="2700" baseline="-33950" dirty="0">
                <a:latin typeface="Cambria Math"/>
                <a:cs typeface="Cambria Math"/>
              </a:rPr>
              <a:t>=</a:t>
            </a:r>
            <a:r>
              <a:rPr sz="2700" spc="82" baseline="-33950" dirty="0">
                <a:latin typeface="Cambria Math"/>
                <a:cs typeface="Cambria Math"/>
              </a:rPr>
              <a:t> </a:t>
            </a:r>
            <a:r>
              <a:rPr sz="2700" spc="142" baseline="-33950" dirty="0">
                <a:latin typeface="Cambria Math"/>
                <a:cs typeface="Cambria Math"/>
              </a:rPr>
              <a:t>'</a:t>
            </a:r>
            <a:r>
              <a:rPr sz="1800" spc="95" dirty="0">
                <a:latin typeface="Cambria Math"/>
                <a:cs typeface="Cambria Math"/>
              </a:rPr>
              <a:t>#$,</a:t>
            </a:r>
            <a:r>
              <a:rPr sz="1800" spc="-100" dirty="0">
                <a:latin typeface="Cambria Math"/>
                <a:cs typeface="Cambria Math"/>
              </a:rPr>
              <a:t> </a:t>
            </a:r>
            <a:r>
              <a:rPr sz="1800" spc="-360" dirty="0">
                <a:latin typeface="Cambria Math"/>
                <a:cs typeface="Cambria Math"/>
              </a:rPr>
              <a:t>*+</a:t>
            </a:r>
            <a:r>
              <a:rPr sz="1800" spc="65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#$</a:t>
            </a:r>
            <a:r>
              <a:rPr sz="1800" spc="114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&gt;</a:t>
            </a:r>
            <a:r>
              <a:rPr sz="1800" spc="85" dirty="0">
                <a:latin typeface="Cambria Math"/>
                <a:cs typeface="Cambria Math"/>
              </a:rPr>
              <a:t> </a:t>
            </a:r>
            <a:r>
              <a:rPr sz="1800" spc="-50" dirty="0">
                <a:latin typeface="Cambria Math"/>
                <a:cs typeface="Cambria Math"/>
              </a:rPr>
              <a:t>0 </a:t>
            </a:r>
            <a:r>
              <a:rPr sz="1800" spc="-25" dirty="0">
                <a:latin typeface="Cambria Math"/>
                <a:cs typeface="Cambria Math"/>
              </a:rPr>
              <a:t>0,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65" dirty="0">
                <a:latin typeface="Cambria Math"/>
                <a:cs typeface="Cambria Math"/>
              </a:rPr>
              <a:t>#./</a:t>
            </a:r>
            <a:endParaRPr sz="1800">
              <a:latin typeface="Cambria Math"/>
              <a:cs typeface="Cambria Math"/>
            </a:endParaRPr>
          </a:p>
        </p:txBody>
      </p:sp>
      <p:pic>
        <p:nvPicPr>
          <p:cNvPr id="47" name="object 4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48" name="object 48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6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8" name="object 8"/>
          <p:cNvGrpSpPr/>
          <p:nvPr/>
        </p:nvGrpSpPr>
        <p:grpSpPr>
          <a:xfrm>
            <a:off x="3295049" y="1337308"/>
            <a:ext cx="2787650" cy="1227455"/>
            <a:chOff x="3295049" y="1337308"/>
            <a:chExt cx="2787650" cy="1227455"/>
          </a:xfrm>
        </p:grpSpPr>
        <p:sp>
          <p:nvSpPr>
            <p:cNvPr id="9" name="object 9"/>
            <p:cNvSpPr/>
            <p:nvPr/>
          </p:nvSpPr>
          <p:spPr>
            <a:xfrm>
              <a:off x="3299811" y="1342071"/>
              <a:ext cx="2778125" cy="1217930"/>
            </a:xfrm>
            <a:custGeom>
              <a:avLst/>
              <a:gdLst/>
              <a:ahLst/>
              <a:cxnLst/>
              <a:rect l="l" t="t" r="r" b="b"/>
              <a:pathLst>
                <a:path w="2778125" h="1217930">
                  <a:moveTo>
                    <a:pt x="1389062" y="0"/>
                  </a:moveTo>
                  <a:lnTo>
                    <a:pt x="1323672" y="662"/>
                  </a:lnTo>
                  <a:lnTo>
                    <a:pt x="1259061" y="2631"/>
                  </a:lnTo>
                  <a:lnTo>
                    <a:pt x="1195295" y="5876"/>
                  </a:lnTo>
                  <a:lnTo>
                    <a:pt x="1132440" y="10368"/>
                  </a:lnTo>
                  <a:lnTo>
                    <a:pt x="1070563" y="16078"/>
                  </a:lnTo>
                  <a:lnTo>
                    <a:pt x="1009731" y="22978"/>
                  </a:lnTo>
                  <a:lnTo>
                    <a:pt x="950011" y="31037"/>
                  </a:lnTo>
                  <a:lnTo>
                    <a:pt x="891469" y="40226"/>
                  </a:lnTo>
                  <a:lnTo>
                    <a:pt x="834173" y="50517"/>
                  </a:lnTo>
                  <a:lnTo>
                    <a:pt x="778188" y="61879"/>
                  </a:lnTo>
                  <a:lnTo>
                    <a:pt x="723581" y="74284"/>
                  </a:lnTo>
                  <a:lnTo>
                    <a:pt x="670420" y="87703"/>
                  </a:lnTo>
                  <a:lnTo>
                    <a:pt x="618771" y="102106"/>
                  </a:lnTo>
                  <a:lnTo>
                    <a:pt x="568700" y="117464"/>
                  </a:lnTo>
                  <a:lnTo>
                    <a:pt x="520274" y="133747"/>
                  </a:lnTo>
                  <a:lnTo>
                    <a:pt x="473561" y="150927"/>
                  </a:lnTo>
                  <a:lnTo>
                    <a:pt x="428626" y="168975"/>
                  </a:lnTo>
                  <a:lnTo>
                    <a:pt x="385537" y="187860"/>
                  </a:lnTo>
                  <a:lnTo>
                    <a:pt x="344360" y="207554"/>
                  </a:lnTo>
                  <a:lnTo>
                    <a:pt x="305161" y="228028"/>
                  </a:lnTo>
                  <a:lnTo>
                    <a:pt x="268008" y="249252"/>
                  </a:lnTo>
                  <a:lnTo>
                    <a:pt x="232967" y="271198"/>
                  </a:lnTo>
                  <a:lnTo>
                    <a:pt x="200106" y="293835"/>
                  </a:lnTo>
                  <a:lnTo>
                    <a:pt x="169489" y="317135"/>
                  </a:lnTo>
                  <a:lnTo>
                    <a:pt x="115261" y="365605"/>
                  </a:lnTo>
                  <a:lnTo>
                    <a:pt x="70815" y="416376"/>
                  </a:lnTo>
                  <a:lnTo>
                    <a:pt x="36686" y="469212"/>
                  </a:lnTo>
                  <a:lnTo>
                    <a:pt x="13407" y="523880"/>
                  </a:lnTo>
                  <a:lnTo>
                    <a:pt x="1511" y="580146"/>
                  </a:lnTo>
                  <a:lnTo>
                    <a:pt x="0" y="608806"/>
                  </a:lnTo>
                  <a:lnTo>
                    <a:pt x="1511" y="637465"/>
                  </a:lnTo>
                  <a:lnTo>
                    <a:pt x="13407" y="693731"/>
                  </a:lnTo>
                  <a:lnTo>
                    <a:pt x="36686" y="748399"/>
                  </a:lnTo>
                  <a:lnTo>
                    <a:pt x="70815" y="801235"/>
                  </a:lnTo>
                  <a:lnTo>
                    <a:pt x="115261" y="852005"/>
                  </a:lnTo>
                  <a:lnTo>
                    <a:pt x="169489" y="900476"/>
                  </a:lnTo>
                  <a:lnTo>
                    <a:pt x="200106" y="923776"/>
                  </a:lnTo>
                  <a:lnTo>
                    <a:pt x="232967" y="946413"/>
                  </a:lnTo>
                  <a:lnTo>
                    <a:pt x="268008" y="968358"/>
                  </a:lnTo>
                  <a:lnTo>
                    <a:pt x="305161" y="989582"/>
                  </a:lnTo>
                  <a:lnTo>
                    <a:pt x="344360" y="1010056"/>
                  </a:lnTo>
                  <a:lnTo>
                    <a:pt x="385537" y="1029750"/>
                  </a:lnTo>
                  <a:lnTo>
                    <a:pt x="428626" y="1048636"/>
                  </a:lnTo>
                  <a:lnTo>
                    <a:pt x="473561" y="1066683"/>
                  </a:lnTo>
                  <a:lnTo>
                    <a:pt x="520274" y="1083863"/>
                  </a:lnTo>
                  <a:lnTo>
                    <a:pt x="568700" y="1100147"/>
                  </a:lnTo>
                  <a:lnTo>
                    <a:pt x="618771" y="1115505"/>
                  </a:lnTo>
                  <a:lnTo>
                    <a:pt x="670420" y="1129907"/>
                  </a:lnTo>
                  <a:lnTo>
                    <a:pt x="723581" y="1143326"/>
                  </a:lnTo>
                  <a:lnTo>
                    <a:pt x="778188" y="1155731"/>
                  </a:lnTo>
                  <a:lnTo>
                    <a:pt x="834173" y="1167094"/>
                  </a:lnTo>
                  <a:lnTo>
                    <a:pt x="891469" y="1177384"/>
                  </a:lnTo>
                  <a:lnTo>
                    <a:pt x="950011" y="1186573"/>
                  </a:lnTo>
                  <a:lnTo>
                    <a:pt x="1009731" y="1194632"/>
                  </a:lnTo>
                  <a:lnTo>
                    <a:pt x="1070563" y="1201532"/>
                  </a:lnTo>
                  <a:lnTo>
                    <a:pt x="1132440" y="1207242"/>
                  </a:lnTo>
                  <a:lnTo>
                    <a:pt x="1195295" y="1211735"/>
                  </a:lnTo>
                  <a:lnTo>
                    <a:pt x="1259061" y="1214980"/>
                  </a:lnTo>
                  <a:lnTo>
                    <a:pt x="1323672" y="1216948"/>
                  </a:lnTo>
                  <a:lnTo>
                    <a:pt x="1389062" y="1217611"/>
                  </a:lnTo>
                  <a:lnTo>
                    <a:pt x="1454452" y="1216948"/>
                  </a:lnTo>
                  <a:lnTo>
                    <a:pt x="1519063" y="1214980"/>
                  </a:lnTo>
                  <a:lnTo>
                    <a:pt x="1582829" y="1211735"/>
                  </a:lnTo>
                  <a:lnTo>
                    <a:pt x="1645684" y="1207242"/>
                  </a:lnTo>
                  <a:lnTo>
                    <a:pt x="1707561" y="1201532"/>
                  </a:lnTo>
                  <a:lnTo>
                    <a:pt x="1768393" y="1194632"/>
                  </a:lnTo>
                  <a:lnTo>
                    <a:pt x="1828113" y="1186573"/>
                  </a:lnTo>
                  <a:lnTo>
                    <a:pt x="1886655" y="1177384"/>
                  </a:lnTo>
                  <a:lnTo>
                    <a:pt x="1943951" y="1167094"/>
                  </a:lnTo>
                  <a:lnTo>
                    <a:pt x="1999936" y="1155731"/>
                  </a:lnTo>
                  <a:lnTo>
                    <a:pt x="2054543" y="1143326"/>
                  </a:lnTo>
                  <a:lnTo>
                    <a:pt x="2107704" y="1129907"/>
                  </a:lnTo>
                  <a:lnTo>
                    <a:pt x="2159353" y="1115505"/>
                  </a:lnTo>
                  <a:lnTo>
                    <a:pt x="2209424" y="1100147"/>
                  </a:lnTo>
                  <a:lnTo>
                    <a:pt x="2257850" y="1083863"/>
                  </a:lnTo>
                  <a:lnTo>
                    <a:pt x="2304563" y="1066683"/>
                  </a:lnTo>
                  <a:lnTo>
                    <a:pt x="2349498" y="1048636"/>
                  </a:lnTo>
                  <a:lnTo>
                    <a:pt x="2392587" y="1029750"/>
                  </a:lnTo>
                  <a:lnTo>
                    <a:pt x="2433764" y="1010056"/>
                  </a:lnTo>
                  <a:lnTo>
                    <a:pt x="2472963" y="989582"/>
                  </a:lnTo>
                  <a:lnTo>
                    <a:pt x="2510116" y="968358"/>
                  </a:lnTo>
                  <a:lnTo>
                    <a:pt x="2545157" y="946413"/>
                  </a:lnTo>
                  <a:lnTo>
                    <a:pt x="2578018" y="923776"/>
                  </a:lnTo>
                  <a:lnTo>
                    <a:pt x="2608635" y="900476"/>
                  </a:lnTo>
                  <a:lnTo>
                    <a:pt x="2662863" y="852005"/>
                  </a:lnTo>
                  <a:lnTo>
                    <a:pt x="2707309" y="801235"/>
                  </a:lnTo>
                  <a:lnTo>
                    <a:pt x="2741438" y="748399"/>
                  </a:lnTo>
                  <a:lnTo>
                    <a:pt x="2764717" y="693731"/>
                  </a:lnTo>
                  <a:lnTo>
                    <a:pt x="2776613" y="637465"/>
                  </a:lnTo>
                  <a:lnTo>
                    <a:pt x="2778125" y="608806"/>
                  </a:lnTo>
                  <a:lnTo>
                    <a:pt x="2776613" y="580146"/>
                  </a:lnTo>
                  <a:lnTo>
                    <a:pt x="2764717" y="523880"/>
                  </a:lnTo>
                  <a:lnTo>
                    <a:pt x="2741438" y="469212"/>
                  </a:lnTo>
                  <a:lnTo>
                    <a:pt x="2707309" y="416376"/>
                  </a:lnTo>
                  <a:lnTo>
                    <a:pt x="2662863" y="365605"/>
                  </a:lnTo>
                  <a:lnTo>
                    <a:pt x="2608635" y="317135"/>
                  </a:lnTo>
                  <a:lnTo>
                    <a:pt x="2578018" y="293835"/>
                  </a:lnTo>
                  <a:lnTo>
                    <a:pt x="2545157" y="271198"/>
                  </a:lnTo>
                  <a:lnTo>
                    <a:pt x="2510116" y="249252"/>
                  </a:lnTo>
                  <a:lnTo>
                    <a:pt x="2472963" y="228028"/>
                  </a:lnTo>
                  <a:lnTo>
                    <a:pt x="2433764" y="207554"/>
                  </a:lnTo>
                  <a:lnTo>
                    <a:pt x="2392587" y="187860"/>
                  </a:lnTo>
                  <a:lnTo>
                    <a:pt x="2349498" y="168975"/>
                  </a:lnTo>
                  <a:lnTo>
                    <a:pt x="2304563" y="150927"/>
                  </a:lnTo>
                  <a:lnTo>
                    <a:pt x="2257850" y="133747"/>
                  </a:lnTo>
                  <a:lnTo>
                    <a:pt x="2209424" y="117464"/>
                  </a:lnTo>
                  <a:lnTo>
                    <a:pt x="2159353" y="102106"/>
                  </a:lnTo>
                  <a:lnTo>
                    <a:pt x="2107704" y="87703"/>
                  </a:lnTo>
                  <a:lnTo>
                    <a:pt x="2054543" y="74284"/>
                  </a:lnTo>
                  <a:lnTo>
                    <a:pt x="1999936" y="61879"/>
                  </a:lnTo>
                  <a:lnTo>
                    <a:pt x="1943951" y="50517"/>
                  </a:lnTo>
                  <a:lnTo>
                    <a:pt x="1886655" y="40226"/>
                  </a:lnTo>
                  <a:lnTo>
                    <a:pt x="1828113" y="31037"/>
                  </a:lnTo>
                  <a:lnTo>
                    <a:pt x="1768393" y="22978"/>
                  </a:lnTo>
                  <a:lnTo>
                    <a:pt x="1707561" y="16078"/>
                  </a:lnTo>
                  <a:lnTo>
                    <a:pt x="1645684" y="10368"/>
                  </a:lnTo>
                  <a:lnTo>
                    <a:pt x="1582829" y="5876"/>
                  </a:lnTo>
                  <a:lnTo>
                    <a:pt x="1519063" y="2631"/>
                  </a:lnTo>
                  <a:lnTo>
                    <a:pt x="1454452" y="662"/>
                  </a:lnTo>
                  <a:lnTo>
                    <a:pt x="1389062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299811" y="1342071"/>
              <a:ext cx="2778125" cy="1217930"/>
            </a:xfrm>
            <a:custGeom>
              <a:avLst/>
              <a:gdLst/>
              <a:ahLst/>
              <a:cxnLst/>
              <a:rect l="l" t="t" r="r" b="b"/>
              <a:pathLst>
                <a:path w="2778125" h="1217930">
                  <a:moveTo>
                    <a:pt x="0" y="608806"/>
                  </a:moveTo>
                  <a:lnTo>
                    <a:pt x="6003" y="551828"/>
                  </a:lnTo>
                  <a:lnTo>
                    <a:pt x="23656" y="496332"/>
                  </a:lnTo>
                  <a:lnTo>
                    <a:pt x="52427" y="442550"/>
                  </a:lnTo>
                  <a:lnTo>
                    <a:pt x="91781" y="390718"/>
                  </a:lnTo>
                  <a:lnTo>
                    <a:pt x="141185" y="341068"/>
                  </a:lnTo>
                  <a:lnTo>
                    <a:pt x="200105" y="293835"/>
                  </a:lnTo>
                  <a:lnTo>
                    <a:pt x="232967" y="271198"/>
                  </a:lnTo>
                  <a:lnTo>
                    <a:pt x="268008" y="249253"/>
                  </a:lnTo>
                  <a:lnTo>
                    <a:pt x="305161" y="228028"/>
                  </a:lnTo>
                  <a:lnTo>
                    <a:pt x="344359" y="207555"/>
                  </a:lnTo>
                  <a:lnTo>
                    <a:pt x="385537" y="187860"/>
                  </a:lnTo>
                  <a:lnTo>
                    <a:pt x="428626" y="168975"/>
                  </a:lnTo>
                  <a:lnTo>
                    <a:pt x="473561" y="150927"/>
                  </a:lnTo>
                  <a:lnTo>
                    <a:pt x="520274" y="133747"/>
                  </a:lnTo>
                  <a:lnTo>
                    <a:pt x="568700" y="117464"/>
                  </a:lnTo>
                  <a:lnTo>
                    <a:pt x="618770" y="102106"/>
                  </a:lnTo>
                  <a:lnTo>
                    <a:pt x="670420" y="87703"/>
                  </a:lnTo>
                  <a:lnTo>
                    <a:pt x="723581" y="74284"/>
                  </a:lnTo>
                  <a:lnTo>
                    <a:pt x="778187" y="61879"/>
                  </a:lnTo>
                  <a:lnTo>
                    <a:pt x="834172" y="50517"/>
                  </a:lnTo>
                  <a:lnTo>
                    <a:pt x="891469" y="40226"/>
                  </a:lnTo>
                  <a:lnTo>
                    <a:pt x="950011" y="31037"/>
                  </a:lnTo>
                  <a:lnTo>
                    <a:pt x="1009731" y="22978"/>
                  </a:lnTo>
                  <a:lnTo>
                    <a:pt x="1070562" y="16078"/>
                  </a:lnTo>
                  <a:lnTo>
                    <a:pt x="1132439" y="10368"/>
                  </a:lnTo>
                  <a:lnTo>
                    <a:pt x="1195294" y="5876"/>
                  </a:lnTo>
                  <a:lnTo>
                    <a:pt x="1259061" y="2631"/>
                  </a:lnTo>
                  <a:lnTo>
                    <a:pt x="1323672" y="662"/>
                  </a:lnTo>
                  <a:lnTo>
                    <a:pt x="1389062" y="0"/>
                  </a:lnTo>
                  <a:lnTo>
                    <a:pt x="1454451" y="662"/>
                  </a:lnTo>
                  <a:lnTo>
                    <a:pt x="1519062" y="2631"/>
                  </a:lnTo>
                  <a:lnTo>
                    <a:pt x="1582829" y="5876"/>
                  </a:lnTo>
                  <a:lnTo>
                    <a:pt x="1645684" y="10368"/>
                  </a:lnTo>
                  <a:lnTo>
                    <a:pt x="1707561" y="16078"/>
                  </a:lnTo>
                  <a:lnTo>
                    <a:pt x="1768393" y="22978"/>
                  </a:lnTo>
                  <a:lnTo>
                    <a:pt x="1828113" y="31037"/>
                  </a:lnTo>
                  <a:lnTo>
                    <a:pt x="1886655" y="40226"/>
                  </a:lnTo>
                  <a:lnTo>
                    <a:pt x="1943951" y="50517"/>
                  </a:lnTo>
                  <a:lnTo>
                    <a:pt x="1999936" y="61879"/>
                  </a:lnTo>
                  <a:lnTo>
                    <a:pt x="2054543" y="74284"/>
                  </a:lnTo>
                  <a:lnTo>
                    <a:pt x="2107704" y="87703"/>
                  </a:lnTo>
                  <a:lnTo>
                    <a:pt x="2159353" y="102106"/>
                  </a:lnTo>
                  <a:lnTo>
                    <a:pt x="2209424" y="117464"/>
                  </a:lnTo>
                  <a:lnTo>
                    <a:pt x="2257849" y="133747"/>
                  </a:lnTo>
                  <a:lnTo>
                    <a:pt x="2304563" y="150927"/>
                  </a:lnTo>
                  <a:lnTo>
                    <a:pt x="2349498" y="168975"/>
                  </a:lnTo>
                  <a:lnTo>
                    <a:pt x="2392587" y="187860"/>
                  </a:lnTo>
                  <a:lnTo>
                    <a:pt x="2433764" y="207555"/>
                  </a:lnTo>
                  <a:lnTo>
                    <a:pt x="2472963" y="228028"/>
                  </a:lnTo>
                  <a:lnTo>
                    <a:pt x="2510116" y="249253"/>
                  </a:lnTo>
                  <a:lnTo>
                    <a:pt x="2545157" y="271198"/>
                  </a:lnTo>
                  <a:lnTo>
                    <a:pt x="2578018" y="293835"/>
                  </a:lnTo>
                  <a:lnTo>
                    <a:pt x="2608635" y="317135"/>
                  </a:lnTo>
                  <a:lnTo>
                    <a:pt x="2662863" y="365605"/>
                  </a:lnTo>
                  <a:lnTo>
                    <a:pt x="2707309" y="416376"/>
                  </a:lnTo>
                  <a:lnTo>
                    <a:pt x="2741438" y="469212"/>
                  </a:lnTo>
                  <a:lnTo>
                    <a:pt x="2764717" y="523880"/>
                  </a:lnTo>
                  <a:lnTo>
                    <a:pt x="2776613" y="580146"/>
                  </a:lnTo>
                  <a:lnTo>
                    <a:pt x="2778125" y="608806"/>
                  </a:lnTo>
                  <a:lnTo>
                    <a:pt x="2776613" y="637465"/>
                  </a:lnTo>
                  <a:lnTo>
                    <a:pt x="2764717" y="693731"/>
                  </a:lnTo>
                  <a:lnTo>
                    <a:pt x="2741438" y="748399"/>
                  </a:lnTo>
                  <a:lnTo>
                    <a:pt x="2707309" y="801235"/>
                  </a:lnTo>
                  <a:lnTo>
                    <a:pt x="2662863" y="852006"/>
                  </a:lnTo>
                  <a:lnTo>
                    <a:pt x="2608635" y="900476"/>
                  </a:lnTo>
                  <a:lnTo>
                    <a:pt x="2578018" y="923776"/>
                  </a:lnTo>
                  <a:lnTo>
                    <a:pt x="2545157" y="946413"/>
                  </a:lnTo>
                  <a:lnTo>
                    <a:pt x="2510116" y="968358"/>
                  </a:lnTo>
                  <a:lnTo>
                    <a:pt x="2472963" y="989583"/>
                  </a:lnTo>
                  <a:lnTo>
                    <a:pt x="2433764" y="1010056"/>
                  </a:lnTo>
                  <a:lnTo>
                    <a:pt x="2392587" y="1029751"/>
                  </a:lnTo>
                  <a:lnTo>
                    <a:pt x="2349498" y="1048636"/>
                  </a:lnTo>
                  <a:lnTo>
                    <a:pt x="2304563" y="1066684"/>
                  </a:lnTo>
                  <a:lnTo>
                    <a:pt x="2257849" y="1083864"/>
                  </a:lnTo>
                  <a:lnTo>
                    <a:pt x="2209424" y="1100147"/>
                  </a:lnTo>
                  <a:lnTo>
                    <a:pt x="2159353" y="1115505"/>
                  </a:lnTo>
                  <a:lnTo>
                    <a:pt x="2107704" y="1129908"/>
                  </a:lnTo>
                  <a:lnTo>
                    <a:pt x="2054543" y="1143327"/>
                  </a:lnTo>
                  <a:lnTo>
                    <a:pt x="1999936" y="1155732"/>
                  </a:lnTo>
                  <a:lnTo>
                    <a:pt x="1943951" y="1167094"/>
                  </a:lnTo>
                  <a:lnTo>
                    <a:pt x="1886655" y="1177385"/>
                  </a:lnTo>
                  <a:lnTo>
                    <a:pt x="1828113" y="1186574"/>
                  </a:lnTo>
                  <a:lnTo>
                    <a:pt x="1768393" y="1194633"/>
                  </a:lnTo>
                  <a:lnTo>
                    <a:pt x="1707561" y="1201533"/>
                  </a:lnTo>
                  <a:lnTo>
                    <a:pt x="1645684" y="1207243"/>
                  </a:lnTo>
                  <a:lnTo>
                    <a:pt x="1582829" y="1211735"/>
                  </a:lnTo>
                  <a:lnTo>
                    <a:pt x="1519062" y="1214980"/>
                  </a:lnTo>
                  <a:lnTo>
                    <a:pt x="1454451" y="1216949"/>
                  </a:lnTo>
                  <a:lnTo>
                    <a:pt x="1389062" y="1217612"/>
                  </a:lnTo>
                  <a:lnTo>
                    <a:pt x="1323672" y="1216949"/>
                  </a:lnTo>
                  <a:lnTo>
                    <a:pt x="1259061" y="1214980"/>
                  </a:lnTo>
                  <a:lnTo>
                    <a:pt x="1195294" y="1211735"/>
                  </a:lnTo>
                  <a:lnTo>
                    <a:pt x="1132439" y="1207243"/>
                  </a:lnTo>
                  <a:lnTo>
                    <a:pt x="1070562" y="1201533"/>
                  </a:lnTo>
                  <a:lnTo>
                    <a:pt x="1009731" y="1194633"/>
                  </a:lnTo>
                  <a:lnTo>
                    <a:pt x="950011" y="1186574"/>
                  </a:lnTo>
                  <a:lnTo>
                    <a:pt x="891469" y="1177385"/>
                  </a:lnTo>
                  <a:lnTo>
                    <a:pt x="834172" y="1167094"/>
                  </a:lnTo>
                  <a:lnTo>
                    <a:pt x="778187" y="1155732"/>
                  </a:lnTo>
                  <a:lnTo>
                    <a:pt x="723581" y="1143327"/>
                  </a:lnTo>
                  <a:lnTo>
                    <a:pt x="670420" y="1129908"/>
                  </a:lnTo>
                  <a:lnTo>
                    <a:pt x="618770" y="1115505"/>
                  </a:lnTo>
                  <a:lnTo>
                    <a:pt x="568700" y="1100147"/>
                  </a:lnTo>
                  <a:lnTo>
                    <a:pt x="520274" y="1083864"/>
                  </a:lnTo>
                  <a:lnTo>
                    <a:pt x="473561" y="1066684"/>
                  </a:lnTo>
                  <a:lnTo>
                    <a:pt x="428626" y="1048636"/>
                  </a:lnTo>
                  <a:lnTo>
                    <a:pt x="385537" y="1029751"/>
                  </a:lnTo>
                  <a:lnTo>
                    <a:pt x="344359" y="1010056"/>
                  </a:lnTo>
                  <a:lnTo>
                    <a:pt x="305161" y="989583"/>
                  </a:lnTo>
                  <a:lnTo>
                    <a:pt x="268008" y="968358"/>
                  </a:lnTo>
                  <a:lnTo>
                    <a:pt x="232967" y="946413"/>
                  </a:lnTo>
                  <a:lnTo>
                    <a:pt x="200105" y="923776"/>
                  </a:lnTo>
                  <a:lnTo>
                    <a:pt x="169489" y="900476"/>
                  </a:lnTo>
                  <a:lnTo>
                    <a:pt x="115261" y="852006"/>
                  </a:lnTo>
                  <a:lnTo>
                    <a:pt x="70815" y="801235"/>
                  </a:lnTo>
                  <a:lnTo>
                    <a:pt x="36686" y="748399"/>
                  </a:lnTo>
                  <a:lnTo>
                    <a:pt x="13407" y="693731"/>
                  </a:lnTo>
                  <a:lnTo>
                    <a:pt x="1511" y="637465"/>
                  </a:lnTo>
                  <a:lnTo>
                    <a:pt x="0" y="6088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363561" y="1416682"/>
              <a:ext cx="0" cy="1079500"/>
            </a:xfrm>
            <a:custGeom>
              <a:avLst/>
              <a:gdLst/>
              <a:ahLst/>
              <a:cxnLst/>
              <a:rect l="l" t="t" r="r" b="b"/>
              <a:pathLst>
                <a:path h="1079500">
                  <a:moveTo>
                    <a:pt x="0" y="0"/>
                  </a:moveTo>
                  <a:lnTo>
                    <a:pt x="1" y="10795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433411" y="1691321"/>
              <a:ext cx="440055" cy="450850"/>
            </a:xfrm>
            <a:custGeom>
              <a:avLst/>
              <a:gdLst/>
              <a:ahLst/>
              <a:cxnLst/>
              <a:rect l="l" t="t" r="r" b="b"/>
              <a:pathLst>
                <a:path w="440054" h="450850">
                  <a:moveTo>
                    <a:pt x="439737" y="0"/>
                  </a:moveTo>
                  <a:lnTo>
                    <a:pt x="390676" y="8966"/>
                  </a:lnTo>
                  <a:lnTo>
                    <a:pt x="343674" y="20294"/>
                  </a:lnTo>
                  <a:lnTo>
                    <a:pt x="300405" y="36347"/>
                  </a:lnTo>
                  <a:lnTo>
                    <a:pt x="262546" y="59486"/>
                  </a:lnTo>
                  <a:lnTo>
                    <a:pt x="231774" y="92075"/>
                  </a:lnTo>
                  <a:lnTo>
                    <a:pt x="214635" y="131453"/>
                  </a:lnTo>
                  <a:lnTo>
                    <a:pt x="205257" y="182209"/>
                  </a:lnTo>
                  <a:lnTo>
                    <a:pt x="200024" y="238521"/>
                  </a:lnTo>
                  <a:lnTo>
                    <a:pt x="195321" y="294569"/>
                  </a:lnTo>
                  <a:lnTo>
                    <a:pt x="187530" y="344531"/>
                  </a:lnTo>
                  <a:lnTo>
                    <a:pt x="173037" y="382587"/>
                  </a:lnTo>
                  <a:lnTo>
                    <a:pt x="139302" y="418033"/>
                  </a:lnTo>
                  <a:lnTo>
                    <a:pt x="97234" y="437554"/>
                  </a:lnTo>
                  <a:lnTo>
                    <a:pt x="49807" y="446658"/>
                  </a:lnTo>
                  <a:lnTo>
                    <a:pt x="0" y="4508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5651851" y="1778508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g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854972" y="1988459"/>
            <a:ext cx="382905" cy="1879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39725" algn="l"/>
              </a:tabLst>
            </a:pPr>
            <a:r>
              <a:rPr sz="1050" i="1" spc="-50" dirty="0">
                <a:latin typeface="Arial"/>
                <a:cs typeface="Arial"/>
              </a:rPr>
              <a:t>i</a:t>
            </a:r>
            <a:r>
              <a:rPr sz="1050" i="1" dirty="0">
                <a:latin typeface="Arial"/>
                <a:cs typeface="Arial"/>
              </a:rPr>
              <a:t>	</a:t>
            </a:r>
            <a:r>
              <a:rPr sz="1050" i="1" spc="-50" dirty="0">
                <a:latin typeface="Arial"/>
                <a:cs typeface="Arial"/>
              </a:rPr>
              <a:t>i</a:t>
            </a:r>
            <a:endParaRPr sz="10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380002" y="1694298"/>
            <a:ext cx="1858010" cy="64706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461645" algn="ctr">
              <a:lnSpc>
                <a:spcPts val="710"/>
              </a:lnSpc>
              <a:spcBef>
                <a:spcPts val="114"/>
              </a:spcBef>
            </a:pPr>
            <a:r>
              <a:rPr sz="1050" i="1" dirty="0">
                <a:latin typeface="Arial"/>
                <a:cs typeface="Arial"/>
              </a:rPr>
              <a:t>n</a:t>
            </a:r>
            <a:endParaRPr sz="1050">
              <a:latin typeface="Arial"/>
              <a:cs typeface="Arial"/>
            </a:endParaRPr>
          </a:p>
          <a:p>
            <a:pPr marL="38100">
              <a:lnSpc>
                <a:spcPts val="2750"/>
              </a:lnSpc>
              <a:tabLst>
                <a:tab pos="863600" algn="l"/>
              </a:tabLst>
            </a:pPr>
            <a:r>
              <a:rPr sz="1800" i="1" dirty="0">
                <a:latin typeface="Arial"/>
                <a:cs typeface="Arial"/>
              </a:rPr>
              <a:t>en</a:t>
            </a:r>
            <a:r>
              <a:rPr sz="1800" i="1" spc="45" dirty="0">
                <a:latin typeface="Arial"/>
                <a:cs typeface="Arial"/>
              </a:rPr>
              <a:t> </a:t>
            </a:r>
            <a:r>
              <a:rPr sz="1800" dirty="0">
                <a:latin typeface="Symbol"/>
                <a:cs typeface="Symbol"/>
              </a:rPr>
              <a:t></a:t>
            </a:r>
            <a:r>
              <a:rPr sz="1800" spc="-9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Arial"/>
                <a:cs typeface="Arial"/>
              </a:rPr>
              <a:t>w</a:t>
            </a:r>
            <a:r>
              <a:rPr sz="1800" i="1" dirty="0">
                <a:latin typeface="Arial"/>
                <a:cs typeface="Arial"/>
              </a:rPr>
              <a:t>	</a:t>
            </a:r>
            <a:r>
              <a:rPr sz="1800" dirty="0">
                <a:latin typeface="Symbol"/>
                <a:cs typeface="Symbol"/>
              </a:rPr>
              <a:t></a:t>
            </a:r>
            <a:r>
              <a:rPr sz="1800" spc="-70" dirty="0">
                <a:latin typeface="Times New Roman"/>
                <a:cs typeface="Times New Roman"/>
              </a:rPr>
              <a:t> </a:t>
            </a:r>
            <a:r>
              <a:rPr sz="4125" spc="862" baseline="-9090" dirty="0">
                <a:latin typeface="Symbol"/>
                <a:cs typeface="Symbol"/>
              </a:rPr>
              <a:t></a:t>
            </a:r>
            <a:r>
              <a:rPr sz="1800" i="1" spc="575" dirty="0">
                <a:latin typeface="Arial"/>
                <a:cs typeface="Arial"/>
              </a:rPr>
              <a:t>w</a:t>
            </a:r>
            <a:r>
              <a:rPr sz="1800" i="1" spc="455" dirty="0">
                <a:latin typeface="Arial"/>
                <a:cs typeface="Arial"/>
              </a:rPr>
              <a:t> </a:t>
            </a:r>
            <a:r>
              <a:rPr sz="1800" spc="-545" dirty="0">
                <a:latin typeface="Symbol"/>
                <a:cs typeface="Symbol"/>
              </a:rPr>
              <a:t></a:t>
            </a:r>
            <a:r>
              <a:rPr sz="1800" spc="-110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Arial"/>
                <a:cs typeface="Arial"/>
              </a:rPr>
              <a:t>x</a:t>
            </a:r>
            <a:endParaRPr sz="1800">
              <a:latin typeface="Arial"/>
              <a:cs typeface="Arial"/>
            </a:endParaRPr>
          </a:p>
          <a:p>
            <a:pPr marL="483870" algn="ctr">
              <a:lnSpc>
                <a:spcPct val="100000"/>
              </a:lnSpc>
              <a:spcBef>
                <a:spcPts val="150"/>
              </a:spcBef>
            </a:pPr>
            <a:r>
              <a:rPr sz="1050" i="1" dirty="0">
                <a:latin typeface="Arial"/>
                <a:cs typeface="Arial"/>
              </a:rPr>
              <a:t>i</a:t>
            </a:r>
            <a:r>
              <a:rPr sz="1050" i="1" spc="-130" dirty="0">
                <a:latin typeface="Arial"/>
                <a:cs typeface="Arial"/>
              </a:rPr>
              <a:t> </a:t>
            </a:r>
            <a:r>
              <a:rPr sz="1050" spc="-25" dirty="0">
                <a:latin typeface="Symbol"/>
                <a:cs typeface="Symbol"/>
              </a:rPr>
              <a:t></a:t>
            </a:r>
            <a:r>
              <a:rPr sz="1050" spc="-25" dirty="0">
                <a:latin typeface="Arial"/>
                <a:cs typeface="Arial"/>
              </a:rPr>
              <a:t>1</a:t>
            </a:r>
            <a:endParaRPr sz="10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086358" y="1988459"/>
            <a:ext cx="100330" cy="1879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50" dirty="0">
                <a:latin typeface="Arial"/>
                <a:cs typeface="Arial"/>
              </a:rPr>
              <a:t>0</a:t>
            </a:r>
            <a:endParaRPr sz="10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45587" y="1361947"/>
            <a:ext cx="1949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i="1" dirty="0">
                <a:latin typeface="Times New Roman"/>
                <a:cs typeface="Times New Roman"/>
              </a:rPr>
              <a:t>Y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098319" y="1554517"/>
            <a:ext cx="1254125" cy="607060"/>
          </a:xfrm>
          <a:custGeom>
            <a:avLst/>
            <a:gdLst/>
            <a:ahLst/>
            <a:cxnLst/>
            <a:rect l="l" t="t" r="r" b="b"/>
            <a:pathLst>
              <a:path w="1254125" h="607060">
                <a:moveTo>
                  <a:pt x="1222146" y="461848"/>
                </a:moveTo>
                <a:lnTo>
                  <a:pt x="1213827" y="458190"/>
                </a:lnTo>
                <a:lnTo>
                  <a:pt x="1131493" y="422021"/>
                </a:lnTo>
                <a:lnTo>
                  <a:pt x="1128687" y="423125"/>
                </a:lnTo>
                <a:lnTo>
                  <a:pt x="1126566" y="427939"/>
                </a:lnTo>
                <a:lnTo>
                  <a:pt x="1127658" y="430745"/>
                </a:lnTo>
                <a:lnTo>
                  <a:pt x="1194714" y="460197"/>
                </a:lnTo>
                <a:lnTo>
                  <a:pt x="0" y="597217"/>
                </a:lnTo>
                <a:lnTo>
                  <a:pt x="1092" y="606679"/>
                </a:lnTo>
                <a:lnTo>
                  <a:pt x="1195793" y="469658"/>
                </a:lnTo>
                <a:lnTo>
                  <a:pt x="1137158" y="513524"/>
                </a:lnTo>
                <a:lnTo>
                  <a:pt x="1136726" y="516509"/>
                </a:lnTo>
                <a:lnTo>
                  <a:pt x="1139875" y="520725"/>
                </a:lnTo>
                <a:lnTo>
                  <a:pt x="1142860" y="521157"/>
                </a:lnTo>
                <a:lnTo>
                  <a:pt x="1222146" y="461848"/>
                </a:lnTo>
                <a:close/>
              </a:path>
              <a:path w="1254125" h="607060">
                <a:moveTo>
                  <a:pt x="1253896" y="274866"/>
                </a:moveTo>
                <a:lnTo>
                  <a:pt x="1181557" y="207264"/>
                </a:lnTo>
                <a:lnTo>
                  <a:pt x="1178534" y="207365"/>
                </a:lnTo>
                <a:lnTo>
                  <a:pt x="1174953" y="211213"/>
                </a:lnTo>
                <a:lnTo>
                  <a:pt x="1175054" y="214223"/>
                </a:lnTo>
                <a:lnTo>
                  <a:pt x="1228559" y="264223"/>
                </a:lnTo>
                <a:lnTo>
                  <a:pt x="65887" y="0"/>
                </a:lnTo>
                <a:lnTo>
                  <a:pt x="63779" y="9296"/>
                </a:lnTo>
                <a:lnTo>
                  <a:pt x="1226439" y="273507"/>
                </a:lnTo>
                <a:lnTo>
                  <a:pt x="1156589" y="295478"/>
                </a:lnTo>
                <a:lnTo>
                  <a:pt x="1155192" y="298145"/>
                </a:lnTo>
                <a:lnTo>
                  <a:pt x="1156766" y="303174"/>
                </a:lnTo>
                <a:lnTo>
                  <a:pt x="1159446" y="304558"/>
                </a:lnTo>
                <a:lnTo>
                  <a:pt x="1245781" y="277418"/>
                </a:lnTo>
                <a:lnTo>
                  <a:pt x="1253896" y="2748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>
            <a:spLocks noGrp="1"/>
          </p:cNvSpPr>
          <p:nvPr>
            <p:ph type="title"/>
          </p:nvPr>
        </p:nvSpPr>
        <p:spPr>
          <a:xfrm>
            <a:off x="1114425" y="179323"/>
            <a:ext cx="6915784" cy="111696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2974975" marR="30480" indent="-2936875">
              <a:lnSpc>
                <a:spcPct val="100800"/>
              </a:lnSpc>
              <a:spcBef>
                <a:spcPts val="75"/>
              </a:spcBef>
            </a:pPr>
            <a:r>
              <a:rPr dirty="0"/>
              <a:t>Perceptrón</a:t>
            </a:r>
            <a:r>
              <a:rPr spc="-45" dirty="0"/>
              <a:t> </a:t>
            </a:r>
            <a:r>
              <a:rPr dirty="0"/>
              <a:t>multicapa</a:t>
            </a:r>
            <a:r>
              <a:rPr spc="-20" dirty="0"/>
              <a:t> </a:t>
            </a:r>
            <a:r>
              <a:rPr dirty="0"/>
              <a:t>:</a:t>
            </a:r>
            <a:r>
              <a:rPr spc="-20" dirty="0"/>
              <a:t> </a:t>
            </a:r>
            <a:r>
              <a:rPr dirty="0"/>
              <a:t>funciones</a:t>
            </a:r>
            <a:r>
              <a:rPr spc="-2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10" dirty="0"/>
              <a:t>activación típicas</a:t>
            </a:r>
          </a:p>
          <a:p>
            <a:pPr marL="2045970">
              <a:lnSpc>
                <a:spcPts val="2810"/>
              </a:lnSpc>
            </a:pPr>
            <a:r>
              <a:rPr b="0" i="1" spc="-25" dirty="0">
                <a:latin typeface="Times New Roman"/>
                <a:cs typeface="Times New Roman"/>
              </a:rPr>
              <a:t>w</a:t>
            </a:r>
            <a:r>
              <a:rPr sz="2400" b="0" i="1" spc="-37" baseline="-17361" dirty="0">
                <a:latin typeface="Times New Roman"/>
                <a:cs typeface="Times New Roman"/>
              </a:rPr>
              <a:t>0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746600" y="1063243"/>
            <a:ext cx="357505" cy="1177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 indent="44450">
              <a:lnSpc>
                <a:spcPct val="157500"/>
              </a:lnSpc>
              <a:spcBef>
                <a:spcPts val="100"/>
              </a:spcBef>
            </a:pP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i="1" spc="-37" baseline="-17361" dirty="0">
                <a:latin typeface="Times New Roman"/>
                <a:cs typeface="Times New Roman"/>
              </a:rPr>
              <a:t>1 </a:t>
            </a: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i="1" spc="-37" baseline="-17361" dirty="0">
                <a:latin typeface="Times New Roman"/>
                <a:cs typeface="Times New Roman"/>
              </a:rPr>
              <a:t>n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248075" y="1336090"/>
            <a:ext cx="3246120" cy="645160"/>
          </a:xfrm>
          <a:custGeom>
            <a:avLst/>
            <a:gdLst/>
            <a:ahLst/>
            <a:cxnLst/>
            <a:rect l="l" t="t" r="r" b="b"/>
            <a:pathLst>
              <a:path w="3246120" h="645160">
                <a:moveTo>
                  <a:pt x="219227" y="369341"/>
                </a:moveTo>
                <a:lnTo>
                  <a:pt x="219214" y="363601"/>
                </a:lnTo>
                <a:lnTo>
                  <a:pt x="219011" y="270332"/>
                </a:lnTo>
                <a:lnTo>
                  <a:pt x="216865" y="268211"/>
                </a:lnTo>
                <a:lnTo>
                  <a:pt x="211607" y="268211"/>
                </a:lnTo>
                <a:lnTo>
                  <a:pt x="209499" y="270332"/>
                </a:lnTo>
                <a:lnTo>
                  <a:pt x="209638" y="343585"/>
                </a:lnTo>
                <a:lnTo>
                  <a:pt x="8216" y="0"/>
                </a:lnTo>
                <a:lnTo>
                  <a:pt x="0" y="4826"/>
                </a:lnTo>
                <a:lnTo>
                  <a:pt x="201422" y="348399"/>
                </a:lnTo>
                <a:lnTo>
                  <a:pt x="137604" y="312496"/>
                </a:lnTo>
                <a:lnTo>
                  <a:pt x="134696" y="313309"/>
                </a:lnTo>
                <a:lnTo>
                  <a:pt x="132118" y="317893"/>
                </a:lnTo>
                <a:lnTo>
                  <a:pt x="132930" y="320802"/>
                </a:lnTo>
                <a:lnTo>
                  <a:pt x="219227" y="369341"/>
                </a:lnTo>
                <a:close/>
              </a:path>
              <a:path w="3246120" h="645160">
                <a:moveTo>
                  <a:pt x="3245777" y="604469"/>
                </a:moveTo>
                <a:lnTo>
                  <a:pt x="3239224" y="601408"/>
                </a:lnTo>
                <a:lnTo>
                  <a:pt x="3168586" y="568426"/>
                </a:lnTo>
                <a:lnTo>
                  <a:pt x="3169475" y="601751"/>
                </a:lnTo>
                <a:lnTo>
                  <a:pt x="2829725" y="610819"/>
                </a:lnTo>
                <a:lnTo>
                  <a:pt x="2829979" y="620344"/>
                </a:lnTo>
                <a:lnTo>
                  <a:pt x="3169729" y="611276"/>
                </a:lnTo>
                <a:lnTo>
                  <a:pt x="3170631" y="644588"/>
                </a:lnTo>
                <a:lnTo>
                  <a:pt x="3245777" y="604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2387155" y="1243076"/>
            <a:ext cx="526415" cy="11595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2820"/>
              </a:lnSpc>
              <a:spcBef>
                <a:spcPts val="100"/>
              </a:spcBef>
            </a:pPr>
            <a:r>
              <a:rPr sz="2400" i="1" spc="-25" dirty="0">
                <a:latin typeface="Times New Roman"/>
                <a:cs typeface="Times New Roman"/>
              </a:rPr>
              <a:t>w</a:t>
            </a:r>
            <a:r>
              <a:rPr sz="2400" i="1" spc="-37" baseline="-17361" dirty="0">
                <a:latin typeface="Times New Roman"/>
                <a:cs typeface="Times New Roman"/>
              </a:rPr>
              <a:t>1</a:t>
            </a:r>
            <a:endParaRPr sz="2400" baseline="-17361">
              <a:latin typeface="Times New Roman"/>
              <a:cs typeface="Times New Roman"/>
            </a:endParaRPr>
          </a:p>
          <a:p>
            <a:pPr marL="100330">
              <a:lnSpc>
                <a:spcPts val="2820"/>
              </a:lnSpc>
            </a:pPr>
            <a:r>
              <a:rPr sz="2400" spc="-25" dirty="0">
                <a:latin typeface="Times New Roman"/>
                <a:cs typeface="Times New Roman"/>
              </a:rPr>
              <a:t>...</a:t>
            </a:r>
            <a:endParaRPr sz="2400">
              <a:latin typeface="Times New Roman"/>
              <a:cs typeface="Times New Roman"/>
            </a:endParaRPr>
          </a:p>
          <a:p>
            <a:pPr marL="182880">
              <a:lnSpc>
                <a:spcPct val="100000"/>
              </a:lnSpc>
              <a:spcBef>
                <a:spcPts val="405"/>
              </a:spcBef>
            </a:pPr>
            <a:r>
              <a:rPr sz="2400" i="1" spc="-25" dirty="0">
                <a:latin typeface="Times New Roman"/>
                <a:cs typeface="Times New Roman"/>
              </a:rPr>
              <a:t>w</a:t>
            </a:r>
            <a:r>
              <a:rPr sz="2400" i="1" spc="-37" baseline="-17361" dirty="0">
                <a:latin typeface="Times New Roman"/>
                <a:cs typeface="Times New Roman"/>
              </a:rPr>
              <a:t>n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72611" y="3010915"/>
            <a:ext cx="235140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i="1" dirty="0">
                <a:latin typeface="Times New Roman"/>
                <a:cs typeface="Times New Roman"/>
              </a:rPr>
              <a:t>Función</a:t>
            </a:r>
            <a:r>
              <a:rPr sz="2400" i="1" spc="-15" dirty="0">
                <a:latin typeface="Times New Roman"/>
                <a:cs typeface="Times New Roman"/>
              </a:rPr>
              <a:t> </a:t>
            </a:r>
            <a:r>
              <a:rPr sz="2400" i="1" spc="-10" dirty="0">
                <a:latin typeface="Times New Roman"/>
                <a:cs typeface="Times New Roman"/>
              </a:rPr>
              <a:t>Sigmoide: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72611" y="3811523"/>
            <a:ext cx="29127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Derivada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(para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Cambria Math"/>
                <a:cs typeface="Cambria Math"/>
              </a:rPr>
              <a:t>/01121</a:t>
            </a:r>
            <a:r>
              <a:rPr sz="2000" spc="-10" dirty="0">
                <a:latin typeface="Times New Roman"/>
                <a:cs typeface="Times New Roman"/>
              </a:rPr>
              <a:t>):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72611" y="4469891"/>
            <a:ext cx="4761230" cy="76327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6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Salidas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rango</a:t>
            </a:r>
            <a:r>
              <a:rPr sz="2000" spc="-10" dirty="0">
                <a:latin typeface="Times New Roman"/>
                <a:cs typeface="Times New Roman"/>
              </a:rPr>
              <a:t> (0,..,1)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suele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usar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problemas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clasificación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6979856" y="3316392"/>
            <a:ext cx="1565275" cy="1558925"/>
            <a:chOff x="6979856" y="3316392"/>
            <a:chExt cx="1565275" cy="1558925"/>
          </a:xfrm>
        </p:grpSpPr>
        <p:sp>
          <p:nvSpPr>
            <p:cNvPr id="27" name="object 27"/>
            <p:cNvSpPr/>
            <p:nvPr/>
          </p:nvSpPr>
          <p:spPr>
            <a:xfrm>
              <a:off x="7718837" y="3317186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4" h="1557654">
                  <a:moveTo>
                    <a:pt x="43146" y="84472"/>
                  </a:moveTo>
                  <a:lnTo>
                    <a:pt x="38832" y="84472"/>
                  </a:lnTo>
                  <a:lnTo>
                    <a:pt x="38832" y="1555172"/>
                  </a:lnTo>
                  <a:lnTo>
                    <a:pt x="40990" y="1557338"/>
                  </a:lnTo>
                  <a:lnTo>
                    <a:pt x="43146" y="1555172"/>
                  </a:lnTo>
                  <a:lnTo>
                    <a:pt x="43146" y="84472"/>
                  </a:lnTo>
                  <a:close/>
                </a:path>
                <a:path w="84454" h="1557654">
                  <a:moveTo>
                    <a:pt x="40990" y="0"/>
                  </a:moveTo>
                  <a:lnTo>
                    <a:pt x="0" y="84472"/>
                  </a:lnTo>
                  <a:lnTo>
                    <a:pt x="38832" y="84472"/>
                  </a:lnTo>
                  <a:lnTo>
                    <a:pt x="38832" y="60647"/>
                  </a:lnTo>
                  <a:lnTo>
                    <a:pt x="71968" y="60647"/>
                  </a:lnTo>
                  <a:lnTo>
                    <a:pt x="40990" y="0"/>
                  </a:lnTo>
                  <a:close/>
                </a:path>
                <a:path w="84454" h="1557654">
                  <a:moveTo>
                    <a:pt x="71968" y="60647"/>
                  </a:moveTo>
                  <a:lnTo>
                    <a:pt x="43146" y="60647"/>
                  </a:lnTo>
                  <a:lnTo>
                    <a:pt x="43146" y="84472"/>
                  </a:lnTo>
                  <a:lnTo>
                    <a:pt x="84137" y="84472"/>
                  </a:lnTo>
                  <a:lnTo>
                    <a:pt x="71968" y="606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7718837" y="3317186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4" h="1557654">
                  <a:moveTo>
                    <a:pt x="43147" y="62813"/>
                  </a:moveTo>
                  <a:lnTo>
                    <a:pt x="43147" y="1555172"/>
                  </a:lnTo>
                  <a:lnTo>
                    <a:pt x="40989" y="1557338"/>
                  </a:lnTo>
                  <a:lnTo>
                    <a:pt x="38832" y="1555172"/>
                  </a:lnTo>
                  <a:lnTo>
                    <a:pt x="38832" y="62813"/>
                  </a:lnTo>
                  <a:lnTo>
                    <a:pt x="38832" y="60647"/>
                  </a:lnTo>
                  <a:lnTo>
                    <a:pt x="40989" y="60647"/>
                  </a:lnTo>
                  <a:lnTo>
                    <a:pt x="43147" y="60647"/>
                  </a:lnTo>
                  <a:lnTo>
                    <a:pt x="43147" y="62813"/>
                  </a:lnTo>
                  <a:close/>
                </a:path>
                <a:path w="84454" h="1557654">
                  <a:moveTo>
                    <a:pt x="0" y="84473"/>
                  </a:moveTo>
                  <a:lnTo>
                    <a:pt x="40989" y="0"/>
                  </a:lnTo>
                  <a:lnTo>
                    <a:pt x="84137" y="84473"/>
                  </a:lnTo>
                  <a:lnTo>
                    <a:pt x="0" y="844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980650" y="4049024"/>
              <a:ext cx="1564005" cy="87630"/>
            </a:xfrm>
            <a:custGeom>
              <a:avLst/>
              <a:gdLst/>
              <a:ahLst/>
              <a:cxnLst/>
              <a:rect l="l" t="t" r="r" b="b"/>
              <a:pathLst>
                <a:path w="1564004" h="87629">
                  <a:moveTo>
                    <a:pt x="1477055" y="0"/>
                  </a:moveTo>
                  <a:lnTo>
                    <a:pt x="1477055" y="43656"/>
                  </a:lnTo>
                  <a:lnTo>
                    <a:pt x="1498713" y="43656"/>
                  </a:lnTo>
                  <a:lnTo>
                    <a:pt x="1500879" y="45839"/>
                  </a:lnTo>
                  <a:lnTo>
                    <a:pt x="1498713" y="45839"/>
                  </a:lnTo>
                  <a:lnTo>
                    <a:pt x="1498713" y="48021"/>
                  </a:lnTo>
                  <a:lnTo>
                    <a:pt x="1477055" y="48021"/>
                  </a:lnTo>
                  <a:lnTo>
                    <a:pt x="1477055" y="87312"/>
                  </a:lnTo>
                  <a:lnTo>
                    <a:pt x="1563686" y="45839"/>
                  </a:lnTo>
                  <a:lnTo>
                    <a:pt x="1477055" y="0"/>
                  </a:lnTo>
                  <a:close/>
                </a:path>
                <a:path w="1564004" h="87629">
                  <a:moveTo>
                    <a:pt x="1477055" y="43656"/>
                  </a:moveTo>
                  <a:lnTo>
                    <a:pt x="0" y="43656"/>
                  </a:lnTo>
                  <a:lnTo>
                    <a:pt x="0" y="45839"/>
                  </a:lnTo>
                  <a:lnTo>
                    <a:pt x="2165" y="48021"/>
                  </a:lnTo>
                  <a:lnTo>
                    <a:pt x="1477055" y="48021"/>
                  </a:lnTo>
                  <a:lnTo>
                    <a:pt x="1477055" y="436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980650" y="4049024"/>
              <a:ext cx="1564005" cy="87630"/>
            </a:xfrm>
            <a:custGeom>
              <a:avLst/>
              <a:gdLst/>
              <a:ahLst/>
              <a:cxnLst/>
              <a:rect l="l" t="t" r="r" b="b"/>
              <a:pathLst>
                <a:path w="1564004" h="87629">
                  <a:moveTo>
                    <a:pt x="2165" y="43656"/>
                  </a:moveTo>
                  <a:lnTo>
                    <a:pt x="1498714" y="43656"/>
                  </a:lnTo>
                  <a:lnTo>
                    <a:pt x="1500880" y="45839"/>
                  </a:lnTo>
                  <a:lnTo>
                    <a:pt x="1498714" y="45839"/>
                  </a:lnTo>
                  <a:lnTo>
                    <a:pt x="1498714" y="48022"/>
                  </a:lnTo>
                  <a:lnTo>
                    <a:pt x="2165" y="48022"/>
                  </a:lnTo>
                  <a:lnTo>
                    <a:pt x="0" y="45839"/>
                  </a:lnTo>
                  <a:lnTo>
                    <a:pt x="0" y="43656"/>
                  </a:lnTo>
                  <a:lnTo>
                    <a:pt x="2165" y="43656"/>
                  </a:lnTo>
                  <a:close/>
                </a:path>
                <a:path w="1564004" h="87629">
                  <a:moveTo>
                    <a:pt x="1477056" y="0"/>
                  </a:moveTo>
                  <a:lnTo>
                    <a:pt x="1563687" y="45839"/>
                  </a:lnTo>
                  <a:lnTo>
                    <a:pt x="1477056" y="87313"/>
                  </a:lnTo>
                  <a:lnTo>
                    <a:pt x="147705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994937" y="3860111"/>
              <a:ext cx="765175" cy="225425"/>
            </a:xfrm>
            <a:custGeom>
              <a:avLst/>
              <a:gdLst/>
              <a:ahLst/>
              <a:cxnLst/>
              <a:rect l="l" t="t" r="r" b="b"/>
              <a:pathLst>
                <a:path w="765175" h="225425">
                  <a:moveTo>
                    <a:pt x="0" y="221250"/>
                  </a:moveTo>
                  <a:lnTo>
                    <a:pt x="58360" y="225425"/>
                  </a:lnTo>
                  <a:lnTo>
                    <a:pt x="123206" y="225425"/>
                  </a:lnTo>
                  <a:lnTo>
                    <a:pt x="185890" y="225425"/>
                  </a:lnTo>
                  <a:lnTo>
                    <a:pt x="248573" y="221250"/>
                  </a:lnTo>
                  <a:lnTo>
                    <a:pt x="309096" y="214988"/>
                  </a:lnTo>
                  <a:lnTo>
                    <a:pt x="339357" y="212901"/>
                  </a:lnTo>
                  <a:lnTo>
                    <a:pt x="367456" y="208726"/>
                  </a:lnTo>
                  <a:lnTo>
                    <a:pt x="395556" y="202465"/>
                  </a:lnTo>
                  <a:lnTo>
                    <a:pt x="421494" y="198290"/>
                  </a:lnTo>
                  <a:lnTo>
                    <a:pt x="447432" y="194116"/>
                  </a:lnTo>
                  <a:lnTo>
                    <a:pt x="473371" y="187854"/>
                  </a:lnTo>
                  <a:lnTo>
                    <a:pt x="499309" y="183679"/>
                  </a:lnTo>
                  <a:lnTo>
                    <a:pt x="520924" y="175330"/>
                  </a:lnTo>
                  <a:lnTo>
                    <a:pt x="544700" y="169068"/>
                  </a:lnTo>
                  <a:lnTo>
                    <a:pt x="568477" y="160719"/>
                  </a:lnTo>
                  <a:lnTo>
                    <a:pt x="590092" y="152370"/>
                  </a:lnTo>
                  <a:lnTo>
                    <a:pt x="609546" y="146108"/>
                  </a:lnTo>
                  <a:lnTo>
                    <a:pt x="626838" y="135672"/>
                  </a:lnTo>
                  <a:lnTo>
                    <a:pt x="646291" y="129410"/>
                  </a:lnTo>
                  <a:lnTo>
                    <a:pt x="663584" y="118974"/>
                  </a:lnTo>
                  <a:lnTo>
                    <a:pt x="678714" y="108538"/>
                  </a:lnTo>
                  <a:lnTo>
                    <a:pt x="691683" y="100188"/>
                  </a:lnTo>
                  <a:lnTo>
                    <a:pt x="708975" y="91839"/>
                  </a:lnTo>
                  <a:lnTo>
                    <a:pt x="717621" y="81403"/>
                  </a:lnTo>
                  <a:lnTo>
                    <a:pt x="730590" y="68879"/>
                  </a:lnTo>
                  <a:lnTo>
                    <a:pt x="739236" y="58443"/>
                  </a:lnTo>
                  <a:lnTo>
                    <a:pt x="745721" y="48007"/>
                  </a:lnTo>
                  <a:lnTo>
                    <a:pt x="754367" y="35483"/>
                  </a:lnTo>
                  <a:lnTo>
                    <a:pt x="758690" y="25047"/>
                  </a:lnTo>
                  <a:lnTo>
                    <a:pt x="763013" y="12523"/>
                  </a:lnTo>
                  <a:lnTo>
                    <a:pt x="765175" y="0"/>
                  </a:lnTo>
                </a:path>
              </a:pathLst>
            </a:custGeom>
            <a:ln w="28575">
              <a:solidFill>
                <a:srgbClr val="993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753762" y="3506099"/>
              <a:ext cx="770255" cy="431800"/>
            </a:xfrm>
            <a:custGeom>
              <a:avLst/>
              <a:gdLst/>
              <a:ahLst/>
              <a:cxnLst/>
              <a:rect l="l" t="t" r="r" b="b"/>
              <a:pathLst>
                <a:path w="770254" h="431800">
                  <a:moveTo>
                    <a:pt x="769937" y="4035"/>
                  </a:moveTo>
                  <a:lnTo>
                    <a:pt x="707217" y="0"/>
                  </a:lnTo>
                  <a:lnTo>
                    <a:pt x="644497" y="0"/>
                  </a:lnTo>
                  <a:lnTo>
                    <a:pt x="579615" y="0"/>
                  </a:lnTo>
                  <a:lnTo>
                    <a:pt x="519058" y="4035"/>
                  </a:lnTo>
                  <a:lnTo>
                    <a:pt x="458501" y="20177"/>
                  </a:lnTo>
                  <a:lnTo>
                    <a:pt x="430386" y="24213"/>
                  </a:lnTo>
                  <a:lnTo>
                    <a:pt x="402270" y="36319"/>
                  </a:lnTo>
                  <a:lnTo>
                    <a:pt x="374154" y="40355"/>
                  </a:lnTo>
                  <a:lnTo>
                    <a:pt x="346039" y="48426"/>
                  </a:lnTo>
                  <a:lnTo>
                    <a:pt x="320086" y="60532"/>
                  </a:lnTo>
                  <a:lnTo>
                    <a:pt x="294133" y="72639"/>
                  </a:lnTo>
                  <a:lnTo>
                    <a:pt x="268180" y="84745"/>
                  </a:lnTo>
                  <a:lnTo>
                    <a:pt x="244390" y="96852"/>
                  </a:lnTo>
                  <a:lnTo>
                    <a:pt x="220599" y="112994"/>
                  </a:lnTo>
                  <a:lnTo>
                    <a:pt x="201135" y="125100"/>
                  </a:lnTo>
                  <a:lnTo>
                    <a:pt x="177345" y="141243"/>
                  </a:lnTo>
                  <a:lnTo>
                    <a:pt x="157880" y="157385"/>
                  </a:lnTo>
                  <a:lnTo>
                    <a:pt x="138415" y="169491"/>
                  </a:lnTo>
                  <a:lnTo>
                    <a:pt x="118950" y="189669"/>
                  </a:lnTo>
                  <a:lnTo>
                    <a:pt x="103811" y="209846"/>
                  </a:lnTo>
                  <a:lnTo>
                    <a:pt x="88672" y="221953"/>
                  </a:lnTo>
                  <a:lnTo>
                    <a:pt x="73533" y="242130"/>
                  </a:lnTo>
                  <a:lnTo>
                    <a:pt x="60556" y="262308"/>
                  </a:lnTo>
                  <a:lnTo>
                    <a:pt x="47580" y="282486"/>
                  </a:lnTo>
                  <a:lnTo>
                    <a:pt x="36766" y="298628"/>
                  </a:lnTo>
                  <a:lnTo>
                    <a:pt x="25952" y="322841"/>
                  </a:lnTo>
                  <a:lnTo>
                    <a:pt x="19464" y="343018"/>
                  </a:lnTo>
                  <a:lnTo>
                    <a:pt x="10813" y="367231"/>
                  </a:lnTo>
                  <a:lnTo>
                    <a:pt x="6488" y="387409"/>
                  </a:lnTo>
                  <a:lnTo>
                    <a:pt x="4325" y="411622"/>
                  </a:lnTo>
                  <a:lnTo>
                    <a:pt x="0" y="431800"/>
                  </a:lnTo>
                </a:path>
              </a:pathLst>
            </a:custGeom>
            <a:ln w="28575">
              <a:solidFill>
                <a:srgbClr val="993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706137" y="3317186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4" h="1557654">
                  <a:moveTo>
                    <a:pt x="45304" y="84472"/>
                  </a:moveTo>
                  <a:lnTo>
                    <a:pt x="40990" y="84472"/>
                  </a:lnTo>
                  <a:lnTo>
                    <a:pt x="40990" y="1557338"/>
                  </a:lnTo>
                  <a:lnTo>
                    <a:pt x="43146" y="1557338"/>
                  </a:lnTo>
                  <a:lnTo>
                    <a:pt x="45304" y="1555172"/>
                  </a:lnTo>
                  <a:lnTo>
                    <a:pt x="45304" y="84472"/>
                  </a:lnTo>
                  <a:close/>
                </a:path>
                <a:path w="84454" h="1557654">
                  <a:moveTo>
                    <a:pt x="43146" y="0"/>
                  </a:moveTo>
                  <a:lnTo>
                    <a:pt x="0" y="84472"/>
                  </a:lnTo>
                  <a:lnTo>
                    <a:pt x="40990" y="84472"/>
                  </a:lnTo>
                  <a:lnTo>
                    <a:pt x="40990" y="60647"/>
                  </a:lnTo>
                  <a:lnTo>
                    <a:pt x="72576" y="60647"/>
                  </a:lnTo>
                  <a:lnTo>
                    <a:pt x="43146" y="0"/>
                  </a:lnTo>
                  <a:close/>
                </a:path>
                <a:path w="84454" h="1557654">
                  <a:moveTo>
                    <a:pt x="72576" y="60647"/>
                  </a:moveTo>
                  <a:lnTo>
                    <a:pt x="43146" y="60647"/>
                  </a:lnTo>
                  <a:lnTo>
                    <a:pt x="45304" y="62812"/>
                  </a:lnTo>
                  <a:lnTo>
                    <a:pt x="45304" y="84472"/>
                  </a:lnTo>
                  <a:lnTo>
                    <a:pt x="84137" y="84472"/>
                  </a:lnTo>
                  <a:lnTo>
                    <a:pt x="72576" y="606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7706137" y="3317186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4" h="1557654">
                  <a:moveTo>
                    <a:pt x="45304" y="62813"/>
                  </a:moveTo>
                  <a:lnTo>
                    <a:pt x="45304" y="1555172"/>
                  </a:lnTo>
                  <a:lnTo>
                    <a:pt x="43147" y="1557338"/>
                  </a:lnTo>
                  <a:lnTo>
                    <a:pt x="40989" y="1557338"/>
                  </a:lnTo>
                  <a:lnTo>
                    <a:pt x="40989" y="1555172"/>
                  </a:lnTo>
                  <a:lnTo>
                    <a:pt x="40989" y="62813"/>
                  </a:lnTo>
                  <a:lnTo>
                    <a:pt x="40989" y="60647"/>
                  </a:lnTo>
                  <a:lnTo>
                    <a:pt x="43147" y="60647"/>
                  </a:lnTo>
                  <a:lnTo>
                    <a:pt x="45304" y="62813"/>
                  </a:lnTo>
                  <a:close/>
                </a:path>
                <a:path w="84454" h="1557654">
                  <a:moveTo>
                    <a:pt x="0" y="84473"/>
                  </a:moveTo>
                  <a:lnTo>
                    <a:pt x="43147" y="0"/>
                  </a:lnTo>
                  <a:lnTo>
                    <a:pt x="84137" y="84473"/>
                  </a:lnTo>
                  <a:lnTo>
                    <a:pt x="0" y="844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980650" y="4049024"/>
              <a:ext cx="1536700" cy="88900"/>
            </a:xfrm>
            <a:custGeom>
              <a:avLst/>
              <a:gdLst/>
              <a:ahLst/>
              <a:cxnLst/>
              <a:rect l="l" t="t" r="r" b="b"/>
              <a:pathLst>
                <a:path w="1536700" h="88900">
                  <a:moveTo>
                    <a:pt x="1452289" y="0"/>
                  </a:moveTo>
                  <a:lnTo>
                    <a:pt x="1452289" y="43365"/>
                  </a:lnTo>
                  <a:lnTo>
                    <a:pt x="1476096" y="43365"/>
                  </a:lnTo>
                  <a:lnTo>
                    <a:pt x="1476096" y="47702"/>
                  </a:lnTo>
                  <a:lnTo>
                    <a:pt x="1452289" y="47702"/>
                  </a:lnTo>
                  <a:lnTo>
                    <a:pt x="1452289" y="88900"/>
                  </a:lnTo>
                  <a:lnTo>
                    <a:pt x="1536700" y="45533"/>
                  </a:lnTo>
                  <a:lnTo>
                    <a:pt x="1452289" y="0"/>
                  </a:lnTo>
                  <a:close/>
                </a:path>
                <a:path w="1536700" h="88900">
                  <a:moveTo>
                    <a:pt x="1452289" y="43365"/>
                  </a:moveTo>
                  <a:lnTo>
                    <a:pt x="0" y="43365"/>
                  </a:lnTo>
                  <a:lnTo>
                    <a:pt x="0" y="47702"/>
                  </a:lnTo>
                  <a:lnTo>
                    <a:pt x="1452289" y="47702"/>
                  </a:lnTo>
                  <a:lnTo>
                    <a:pt x="1452289" y="433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980650" y="4049024"/>
              <a:ext cx="1536700" cy="88900"/>
            </a:xfrm>
            <a:custGeom>
              <a:avLst/>
              <a:gdLst/>
              <a:ahLst/>
              <a:cxnLst/>
              <a:rect l="l" t="t" r="r" b="b"/>
              <a:pathLst>
                <a:path w="1536700" h="88900">
                  <a:moveTo>
                    <a:pt x="2164" y="43365"/>
                  </a:moveTo>
                  <a:lnTo>
                    <a:pt x="1471769" y="43365"/>
                  </a:lnTo>
                  <a:lnTo>
                    <a:pt x="1476098" y="43365"/>
                  </a:lnTo>
                  <a:lnTo>
                    <a:pt x="1476098" y="45534"/>
                  </a:lnTo>
                  <a:lnTo>
                    <a:pt x="1476098" y="47702"/>
                  </a:lnTo>
                  <a:lnTo>
                    <a:pt x="1471769" y="47702"/>
                  </a:lnTo>
                  <a:lnTo>
                    <a:pt x="2164" y="47702"/>
                  </a:lnTo>
                  <a:lnTo>
                    <a:pt x="0" y="47702"/>
                  </a:lnTo>
                  <a:lnTo>
                    <a:pt x="0" y="45534"/>
                  </a:lnTo>
                  <a:lnTo>
                    <a:pt x="0" y="43365"/>
                  </a:lnTo>
                  <a:lnTo>
                    <a:pt x="2164" y="43365"/>
                  </a:lnTo>
                  <a:close/>
                </a:path>
                <a:path w="1536700" h="88900">
                  <a:moveTo>
                    <a:pt x="1452290" y="0"/>
                  </a:moveTo>
                  <a:lnTo>
                    <a:pt x="1536700" y="45534"/>
                  </a:lnTo>
                  <a:lnTo>
                    <a:pt x="1452290" y="88900"/>
                  </a:lnTo>
                  <a:lnTo>
                    <a:pt x="145229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8418289" y="4108195"/>
            <a:ext cx="2419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en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454677" y="3215132"/>
            <a:ext cx="265430" cy="586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  <a:p>
            <a:pPr marL="137795">
              <a:lnSpc>
                <a:spcPct val="100000"/>
              </a:lnSpc>
              <a:spcBef>
                <a:spcPts val="95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791227" y="4004564"/>
            <a:ext cx="279400" cy="68389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sz="180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430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5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5435593" y="3812483"/>
            <a:ext cx="1132205" cy="212090"/>
          </a:xfrm>
          <a:custGeom>
            <a:avLst/>
            <a:gdLst/>
            <a:ahLst/>
            <a:cxnLst/>
            <a:rect l="l" t="t" r="r" b="b"/>
            <a:pathLst>
              <a:path w="1132204" h="212089">
                <a:moveTo>
                  <a:pt x="1064630" y="0"/>
                </a:moveTo>
                <a:lnTo>
                  <a:pt x="1061617" y="8594"/>
                </a:lnTo>
                <a:lnTo>
                  <a:pt x="1073874" y="13913"/>
                </a:lnTo>
                <a:lnTo>
                  <a:pt x="1084416" y="21277"/>
                </a:lnTo>
                <a:lnTo>
                  <a:pt x="1105819" y="55409"/>
                </a:lnTo>
                <a:lnTo>
                  <a:pt x="1112851" y="104811"/>
                </a:lnTo>
                <a:lnTo>
                  <a:pt x="1112066" y="123487"/>
                </a:lnTo>
                <a:lnTo>
                  <a:pt x="1100293" y="169217"/>
                </a:lnTo>
                <a:lnTo>
                  <a:pt x="1074017" y="197806"/>
                </a:lnTo>
                <a:lnTo>
                  <a:pt x="1061952" y="203150"/>
                </a:lnTo>
                <a:lnTo>
                  <a:pt x="1064630" y="211744"/>
                </a:lnTo>
                <a:lnTo>
                  <a:pt x="1105086" y="187708"/>
                </a:lnTo>
                <a:lnTo>
                  <a:pt x="1127808" y="143335"/>
                </a:lnTo>
                <a:lnTo>
                  <a:pt x="1132161" y="105928"/>
                </a:lnTo>
                <a:lnTo>
                  <a:pt x="1131070" y="86516"/>
                </a:lnTo>
                <a:lnTo>
                  <a:pt x="1114692" y="37114"/>
                </a:lnTo>
                <a:lnTo>
                  <a:pt x="1079982" y="5542"/>
                </a:lnTo>
                <a:lnTo>
                  <a:pt x="1064630" y="0"/>
                </a:lnTo>
                <a:close/>
              </a:path>
              <a:path w="1132204" h="212089">
                <a:moveTo>
                  <a:pt x="67530" y="0"/>
                </a:moveTo>
                <a:lnTo>
                  <a:pt x="27147" y="24099"/>
                </a:lnTo>
                <a:lnTo>
                  <a:pt x="4367" y="68577"/>
                </a:lnTo>
                <a:lnTo>
                  <a:pt x="0" y="105928"/>
                </a:lnTo>
                <a:lnTo>
                  <a:pt x="1088" y="125381"/>
                </a:lnTo>
                <a:lnTo>
                  <a:pt x="17412" y="174743"/>
                </a:lnTo>
                <a:lnTo>
                  <a:pt x="52134" y="206209"/>
                </a:lnTo>
                <a:lnTo>
                  <a:pt x="67530" y="211744"/>
                </a:lnTo>
                <a:lnTo>
                  <a:pt x="70209" y="203150"/>
                </a:lnTo>
                <a:lnTo>
                  <a:pt x="58143" y="197806"/>
                </a:lnTo>
                <a:lnTo>
                  <a:pt x="47731" y="190369"/>
                </a:lnTo>
                <a:lnTo>
                  <a:pt x="26373" y="155690"/>
                </a:lnTo>
                <a:lnTo>
                  <a:pt x="19310" y="104811"/>
                </a:lnTo>
                <a:lnTo>
                  <a:pt x="20095" y="86746"/>
                </a:lnTo>
                <a:lnTo>
                  <a:pt x="31866" y="42137"/>
                </a:lnTo>
                <a:lnTo>
                  <a:pt x="58332" y="13913"/>
                </a:lnTo>
                <a:lnTo>
                  <a:pt x="70544" y="8594"/>
                </a:lnTo>
                <a:lnTo>
                  <a:pt x="675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3672616" y="3742435"/>
            <a:ext cx="28581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837689" algn="l"/>
              </a:tabLst>
            </a:pPr>
            <a:r>
              <a:rPr sz="1800" spc="114" dirty="0">
                <a:latin typeface="Cambria Math"/>
                <a:cs typeface="Cambria Math"/>
              </a:rPr>
              <a:t>!</a:t>
            </a:r>
            <a:r>
              <a:rPr sz="1950" spc="172" baseline="27777" dirty="0">
                <a:latin typeface="Cambria Math"/>
                <a:cs typeface="Cambria Math"/>
              </a:rPr>
              <a:t>!</a:t>
            </a:r>
            <a:r>
              <a:rPr sz="1800" spc="114" dirty="0">
                <a:latin typeface="Cambria Math"/>
                <a:cs typeface="Cambria Math"/>
              </a:rPr>
              <a:t>(#$)</a:t>
            </a:r>
            <a:r>
              <a:rPr sz="1800" spc="110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=</a:t>
            </a:r>
            <a:r>
              <a:rPr sz="1800" spc="105" dirty="0">
                <a:latin typeface="Cambria Math"/>
                <a:cs typeface="Cambria Math"/>
              </a:rPr>
              <a:t> !(#$)</a:t>
            </a:r>
            <a:r>
              <a:rPr sz="1800" spc="10" dirty="0">
                <a:latin typeface="Cambria Math"/>
                <a:cs typeface="Cambria Math"/>
              </a:rPr>
              <a:t> </a:t>
            </a:r>
            <a:r>
              <a:rPr sz="1800" spc="-550" dirty="0">
                <a:latin typeface="Cambria Math"/>
                <a:cs typeface="Cambria Math"/>
              </a:rPr>
              <a:t>0</a:t>
            </a:r>
            <a:r>
              <a:rPr sz="1800" dirty="0">
                <a:latin typeface="Cambria Math"/>
                <a:cs typeface="Cambria Math"/>
              </a:rPr>
              <a:t>	1</a:t>
            </a:r>
            <a:r>
              <a:rPr sz="1800" spc="-5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−</a:t>
            </a:r>
            <a:r>
              <a:rPr sz="1800" spc="5" dirty="0">
                <a:latin typeface="Cambria Math"/>
                <a:cs typeface="Cambria Math"/>
              </a:rPr>
              <a:t> </a:t>
            </a:r>
            <a:r>
              <a:rPr sz="1800" spc="95" dirty="0">
                <a:latin typeface="Cambria Math"/>
                <a:cs typeface="Cambria Math"/>
              </a:rPr>
              <a:t>!(#$)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380994" y="3041396"/>
            <a:ext cx="84264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105" dirty="0">
                <a:latin typeface="Cambria Math"/>
                <a:cs typeface="Cambria Math"/>
              </a:rPr>
              <a:t>!(#$)</a:t>
            </a:r>
            <a:r>
              <a:rPr sz="1800" spc="110" dirty="0">
                <a:latin typeface="Cambria Math"/>
                <a:cs typeface="Cambria Math"/>
              </a:rPr>
              <a:t> </a:t>
            </a:r>
            <a:r>
              <a:rPr sz="1800" spc="-50" dirty="0">
                <a:latin typeface="Cambria Math"/>
                <a:cs typeface="Cambria Math"/>
              </a:rPr>
              <a:t>=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278312" y="3207298"/>
            <a:ext cx="850900" cy="12700"/>
          </a:xfrm>
          <a:custGeom>
            <a:avLst/>
            <a:gdLst/>
            <a:ahLst/>
            <a:cxnLst/>
            <a:rect l="l" t="t" r="r" b="b"/>
            <a:pathLst>
              <a:path w="850900" h="12700">
                <a:moveTo>
                  <a:pt x="850900" y="0"/>
                </a:moveTo>
                <a:lnTo>
                  <a:pt x="0" y="0"/>
                </a:lnTo>
                <a:lnTo>
                  <a:pt x="0" y="12700"/>
                </a:lnTo>
                <a:lnTo>
                  <a:pt x="850900" y="12700"/>
                </a:lnTo>
                <a:lnTo>
                  <a:pt x="8509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4626673" y="2867659"/>
            <a:ext cx="1524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Cambria Math"/>
                <a:cs typeface="Cambria Math"/>
              </a:rPr>
              <a:t>1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236592" y="3126740"/>
            <a:ext cx="9207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baseline="-16975" dirty="0">
                <a:latin typeface="Cambria Math"/>
                <a:cs typeface="Cambria Math"/>
              </a:rPr>
              <a:t>1</a:t>
            </a:r>
            <a:r>
              <a:rPr sz="2700" spc="7" baseline="-16975" dirty="0">
                <a:latin typeface="Cambria Math"/>
                <a:cs typeface="Cambria Math"/>
              </a:rPr>
              <a:t> </a:t>
            </a:r>
            <a:r>
              <a:rPr sz="2700" baseline="-16975" dirty="0">
                <a:latin typeface="Cambria Math"/>
                <a:cs typeface="Cambria Math"/>
              </a:rPr>
              <a:t>+</a:t>
            </a:r>
            <a:r>
              <a:rPr sz="2700" spc="7" baseline="-16975" dirty="0">
                <a:latin typeface="Cambria Math"/>
                <a:cs typeface="Cambria Math"/>
              </a:rPr>
              <a:t> </a:t>
            </a:r>
            <a:r>
              <a:rPr sz="2700" spc="112" baseline="-16975" dirty="0">
                <a:latin typeface="Cambria Math"/>
                <a:cs typeface="Cambria Math"/>
              </a:rPr>
              <a:t>#</a:t>
            </a:r>
            <a:r>
              <a:rPr sz="1300" spc="75" dirty="0">
                <a:latin typeface="Cambria Math"/>
                <a:cs typeface="Cambria Math"/>
              </a:rPr>
              <a:t>"#$</a:t>
            </a:r>
            <a:endParaRPr sz="1300">
              <a:latin typeface="Cambria Math"/>
              <a:cs typeface="Cambria Math"/>
            </a:endParaRPr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47" name="object 47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7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8" name="object 8"/>
          <p:cNvGrpSpPr/>
          <p:nvPr/>
        </p:nvGrpSpPr>
        <p:grpSpPr>
          <a:xfrm>
            <a:off x="3295049" y="1337308"/>
            <a:ext cx="2787650" cy="1227455"/>
            <a:chOff x="3295049" y="1337308"/>
            <a:chExt cx="2787650" cy="1227455"/>
          </a:xfrm>
        </p:grpSpPr>
        <p:sp>
          <p:nvSpPr>
            <p:cNvPr id="9" name="object 9"/>
            <p:cNvSpPr/>
            <p:nvPr/>
          </p:nvSpPr>
          <p:spPr>
            <a:xfrm>
              <a:off x="3299811" y="1342071"/>
              <a:ext cx="2778125" cy="1217930"/>
            </a:xfrm>
            <a:custGeom>
              <a:avLst/>
              <a:gdLst/>
              <a:ahLst/>
              <a:cxnLst/>
              <a:rect l="l" t="t" r="r" b="b"/>
              <a:pathLst>
                <a:path w="2778125" h="1217930">
                  <a:moveTo>
                    <a:pt x="1389062" y="0"/>
                  </a:moveTo>
                  <a:lnTo>
                    <a:pt x="1323672" y="662"/>
                  </a:lnTo>
                  <a:lnTo>
                    <a:pt x="1259061" y="2631"/>
                  </a:lnTo>
                  <a:lnTo>
                    <a:pt x="1195295" y="5876"/>
                  </a:lnTo>
                  <a:lnTo>
                    <a:pt x="1132440" y="10368"/>
                  </a:lnTo>
                  <a:lnTo>
                    <a:pt x="1070563" y="16078"/>
                  </a:lnTo>
                  <a:lnTo>
                    <a:pt x="1009731" y="22978"/>
                  </a:lnTo>
                  <a:lnTo>
                    <a:pt x="950011" y="31037"/>
                  </a:lnTo>
                  <a:lnTo>
                    <a:pt x="891469" y="40226"/>
                  </a:lnTo>
                  <a:lnTo>
                    <a:pt x="834173" y="50517"/>
                  </a:lnTo>
                  <a:lnTo>
                    <a:pt x="778188" y="61879"/>
                  </a:lnTo>
                  <a:lnTo>
                    <a:pt x="723581" y="74284"/>
                  </a:lnTo>
                  <a:lnTo>
                    <a:pt x="670420" y="87703"/>
                  </a:lnTo>
                  <a:lnTo>
                    <a:pt x="618771" y="102106"/>
                  </a:lnTo>
                  <a:lnTo>
                    <a:pt x="568700" y="117464"/>
                  </a:lnTo>
                  <a:lnTo>
                    <a:pt x="520274" y="133747"/>
                  </a:lnTo>
                  <a:lnTo>
                    <a:pt x="473561" y="150927"/>
                  </a:lnTo>
                  <a:lnTo>
                    <a:pt x="428626" y="168975"/>
                  </a:lnTo>
                  <a:lnTo>
                    <a:pt x="385537" y="187860"/>
                  </a:lnTo>
                  <a:lnTo>
                    <a:pt x="344360" y="207554"/>
                  </a:lnTo>
                  <a:lnTo>
                    <a:pt x="305161" y="228028"/>
                  </a:lnTo>
                  <a:lnTo>
                    <a:pt x="268008" y="249252"/>
                  </a:lnTo>
                  <a:lnTo>
                    <a:pt x="232967" y="271198"/>
                  </a:lnTo>
                  <a:lnTo>
                    <a:pt x="200106" y="293835"/>
                  </a:lnTo>
                  <a:lnTo>
                    <a:pt x="169489" y="317135"/>
                  </a:lnTo>
                  <a:lnTo>
                    <a:pt x="115261" y="365605"/>
                  </a:lnTo>
                  <a:lnTo>
                    <a:pt x="70815" y="416376"/>
                  </a:lnTo>
                  <a:lnTo>
                    <a:pt x="36686" y="469212"/>
                  </a:lnTo>
                  <a:lnTo>
                    <a:pt x="13407" y="523880"/>
                  </a:lnTo>
                  <a:lnTo>
                    <a:pt x="1511" y="580146"/>
                  </a:lnTo>
                  <a:lnTo>
                    <a:pt x="0" y="608806"/>
                  </a:lnTo>
                  <a:lnTo>
                    <a:pt x="1511" y="637465"/>
                  </a:lnTo>
                  <a:lnTo>
                    <a:pt x="13407" y="693731"/>
                  </a:lnTo>
                  <a:lnTo>
                    <a:pt x="36686" y="748399"/>
                  </a:lnTo>
                  <a:lnTo>
                    <a:pt x="70815" y="801235"/>
                  </a:lnTo>
                  <a:lnTo>
                    <a:pt x="115261" y="852005"/>
                  </a:lnTo>
                  <a:lnTo>
                    <a:pt x="169489" y="900476"/>
                  </a:lnTo>
                  <a:lnTo>
                    <a:pt x="200106" y="923776"/>
                  </a:lnTo>
                  <a:lnTo>
                    <a:pt x="232967" y="946413"/>
                  </a:lnTo>
                  <a:lnTo>
                    <a:pt x="268008" y="968358"/>
                  </a:lnTo>
                  <a:lnTo>
                    <a:pt x="305161" y="989582"/>
                  </a:lnTo>
                  <a:lnTo>
                    <a:pt x="344360" y="1010056"/>
                  </a:lnTo>
                  <a:lnTo>
                    <a:pt x="385537" y="1029750"/>
                  </a:lnTo>
                  <a:lnTo>
                    <a:pt x="428626" y="1048636"/>
                  </a:lnTo>
                  <a:lnTo>
                    <a:pt x="473561" y="1066683"/>
                  </a:lnTo>
                  <a:lnTo>
                    <a:pt x="520274" y="1083863"/>
                  </a:lnTo>
                  <a:lnTo>
                    <a:pt x="568700" y="1100147"/>
                  </a:lnTo>
                  <a:lnTo>
                    <a:pt x="618771" y="1115505"/>
                  </a:lnTo>
                  <a:lnTo>
                    <a:pt x="670420" y="1129907"/>
                  </a:lnTo>
                  <a:lnTo>
                    <a:pt x="723581" y="1143326"/>
                  </a:lnTo>
                  <a:lnTo>
                    <a:pt x="778188" y="1155731"/>
                  </a:lnTo>
                  <a:lnTo>
                    <a:pt x="834173" y="1167094"/>
                  </a:lnTo>
                  <a:lnTo>
                    <a:pt x="891469" y="1177384"/>
                  </a:lnTo>
                  <a:lnTo>
                    <a:pt x="950011" y="1186573"/>
                  </a:lnTo>
                  <a:lnTo>
                    <a:pt x="1009731" y="1194632"/>
                  </a:lnTo>
                  <a:lnTo>
                    <a:pt x="1070563" y="1201532"/>
                  </a:lnTo>
                  <a:lnTo>
                    <a:pt x="1132440" y="1207242"/>
                  </a:lnTo>
                  <a:lnTo>
                    <a:pt x="1195295" y="1211735"/>
                  </a:lnTo>
                  <a:lnTo>
                    <a:pt x="1259061" y="1214980"/>
                  </a:lnTo>
                  <a:lnTo>
                    <a:pt x="1323672" y="1216948"/>
                  </a:lnTo>
                  <a:lnTo>
                    <a:pt x="1389062" y="1217611"/>
                  </a:lnTo>
                  <a:lnTo>
                    <a:pt x="1454452" y="1216948"/>
                  </a:lnTo>
                  <a:lnTo>
                    <a:pt x="1519063" y="1214980"/>
                  </a:lnTo>
                  <a:lnTo>
                    <a:pt x="1582829" y="1211735"/>
                  </a:lnTo>
                  <a:lnTo>
                    <a:pt x="1645684" y="1207242"/>
                  </a:lnTo>
                  <a:lnTo>
                    <a:pt x="1707561" y="1201532"/>
                  </a:lnTo>
                  <a:lnTo>
                    <a:pt x="1768393" y="1194632"/>
                  </a:lnTo>
                  <a:lnTo>
                    <a:pt x="1828113" y="1186573"/>
                  </a:lnTo>
                  <a:lnTo>
                    <a:pt x="1886655" y="1177384"/>
                  </a:lnTo>
                  <a:lnTo>
                    <a:pt x="1943951" y="1167094"/>
                  </a:lnTo>
                  <a:lnTo>
                    <a:pt x="1999936" y="1155731"/>
                  </a:lnTo>
                  <a:lnTo>
                    <a:pt x="2054543" y="1143326"/>
                  </a:lnTo>
                  <a:lnTo>
                    <a:pt x="2107704" y="1129907"/>
                  </a:lnTo>
                  <a:lnTo>
                    <a:pt x="2159353" y="1115505"/>
                  </a:lnTo>
                  <a:lnTo>
                    <a:pt x="2209424" y="1100147"/>
                  </a:lnTo>
                  <a:lnTo>
                    <a:pt x="2257850" y="1083863"/>
                  </a:lnTo>
                  <a:lnTo>
                    <a:pt x="2304563" y="1066683"/>
                  </a:lnTo>
                  <a:lnTo>
                    <a:pt x="2349498" y="1048636"/>
                  </a:lnTo>
                  <a:lnTo>
                    <a:pt x="2392587" y="1029750"/>
                  </a:lnTo>
                  <a:lnTo>
                    <a:pt x="2433764" y="1010056"/>
                  </a:lnTo>
                  <a:lnTo>
                    <a:pt x="2472963" y="989582"/>
                  </a:lnTo>
                  <a:lnTo>
                    <a:pt x="2510116" y="968358"/>
                  </a:lnTo>
                  <a:lnTo>
                    <a:pt x="2545157" y="946413"/>
                  </a:lnTo>
                  <a:lnTo>
                    <a:pt x="2578018" y="923776"/>
                  </a:lnTo>
                  <a:lnTo>
                    <a:pt x="2608635" y="900476"/>
                  </a:lnTo>
                  <a:lnTo>
                    <a:pt x="2662863" y="852005"/>
                  </a:lnTo>
                  <a:lnTo>
                    <a:pt x="2707309" y="801235"/>
                  </a:lnTo>
                  <a:lnTo>
                    <a:pt x="2741438" y="748399"/>
                  </a:lnTo>
                  <a:lnTo>
                    <a:pt x="2764717" y="693731"/>
                  </a:lnTo>
                  <a:lnTo>
                    <a:pt x="2776613" y="637465"/>
                  </a:lnTo>
                  <a:lnTo>
                    <a:pt x="2778125" y="608806"/>
                  </a:lnTo>
                  <a:lnTo>
                    <a:pt x="2776613" y="580146"/>
                  </a:lnTo>
                  <a:lnTo>
                    <a:pt x="2764717" y="523880"/>
                  </a:lnTo>
                  <a:lnTo>
                    <a:pt x="2741438" y="469212"/>
                  </a:lnTo>
                  <a:lnTo>
                    <a:pt x="2707309" y="416376"/>
                  </a:lnTo>
                  <a:lnTo>
                    <a:pt x="2662863" y="365605"/>
                  </a:lnTo>
                  <a:lnTo>
                    <a:pt x="2608635" y="317135"/>
                  </a:lnTo>
                  <a:lnTo>
                    <a:pt x="2578018" y="293835"/>
                  </a:lnTo>
                  <a:lnTo>
                    <a:pt x="2545157" y="271198"/>
                  </a:lnTo>
                  <a:lnTo>
                    <a:pt x="2510116" y="249252"/>
                  </a:lnTo>
                  <a:lnTo>
                    <a:pt x="2472963" y="228028"/>
                  </a:lnTo>
                  <a:lnTo>
                    <a:pt x="2433764" y="207554"/>
                  </a:lnTo>
                  <a:lnTo>
                    <a:pt x="2392587" y="187860"/>
                  </a:lnTo>
                  <a:lnTo>
                    <a:pt x="2349498" y="168975"/>
                  </a:lnTo>
                  <a:lnTo>
                    <a:pt x="2304563" y="150927"/>
                  </a:lnTo>
                  <a:lnTo>
                    <a:pt x="2257850" y="133747"/>
                  </a:lnTo>
                  <a:lnTo>
                    <a:pt x="2209424" y="117464"/>
                  </a:lnTo>
                  <a:lnTo>
                    <a:pt x="2159353" y="102106"/>
                  </a:lnTo>
                  <a:lnTo>
                    <a:pt x="2107704" y="87703"/>
                  </a:lnTo>
                  <a:lnTo>
                    <a:pt x="2054543" y="74284"/>
                  </a:lnTo>
                  <a:lnTo>
                    <a:pt x="1999936" y="61879"/>
                  </a:lnTo>
                  <a:lnTo>
                    <a:pt x="1943951" y="50517"/>
                  </a:lnTo>
                  <a:lnTo>
                    <a:pt x="1886655" y="40226"/>
                  </a:lnTo>
                  <a:lnTo>
                    <a:pt x="1828113" y="31037"/>
                  </a:lnTo>
                  <a:lnTo>
                    <a:pt x="1768393" y="22978"/>
                  </a:lnTo>
                  <a:lnTo>
                    <a:pt x="1707561" y="16078"/>
                  </a:lnTo>
                  <a:lnTo>
                    <a:pt x="1645684" y="10368"/>
                  </a:lnTo>
                  <a:lnTo>
                    <a:pt x="1582829" y="5876"/>
                  </a:lnTo>
                  <a:lnTo>
                    <a:pt x="1519063" y="2631"/>
                  </a:lnTo>
                  <a:lnTo>
                    <a:pt x="1454452" y="662"/>
                  </a:lnTo>
                  <a:lnTo>
                    <a:pt x="1389062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299811" y="1342071"/>
              <a:ext cx="2778125" cy="1217930"/>
            </a:xfrm>
            <a:custGeom>
              <a:avLst/>
              <a:gdLst/>
              <a:ahLst/>
              <a:cxnLst/>
              <a:rect l="l" t="t" r="r" b="b"/>
              <a:pathLst>
                <a:path w="2778125" h="1217930">
                  <a:moveTo>
                    <a:pt x="0" y="608806"/>
                  </a:moveTo>
                  <a:lnTo>
                    <a:pt x="6003" y="551828"/>
                  </a:lnTo>
                  <a:lnTo>
                    <a:pt x="23656" y="496332"/>
                  </a:lnTo>
                  <a:lnTo>
                    <a:pt x="52427" y="442550"/>
                  </a:lnTo>
                  <a:lnTo>
                    <a:pt x="91781" y="390718"/>
                  </a:lnTo>
                  <a:lnTo>
                    <a:pt x="141185" y="341068"/>
                  </a:lnTo>
                  <a:lnTo>
                    <a:pt x="200105" y="293835"/>
                  </a:lnTo>
                  <a:lnTo>
                    <a:pt x="232967" y="271198"/>
                  </a:lnTo>
                  <a:lnTo>
                    <a:pt x="268008" y="249253"/>
                  </a:lnTo>
                  <a:lnTo>
                    <a:pt x="305161" y="228028"/>
                  </a:lnTo>
                  <a:lnTo>
                    <a:pt x="344359" y="207555"/>
                  </a:lnTo>
                  <a:lnTo>
                    <a:pt x="385537" y="187860"/>
                  </a:lnTo>
                  <a:lnTo>
                    <a:pt x="428626" y="168975"/>
                  </a:lnTo>
                  <a:lnTo>
                    <a:pt x="473561" y="150927"/>
                  </a:lnTo>
                  <a:lnTo>
                    <a:pt x="520274" y="133747"/>
                  </a:lnTo>
                  <a:lnTo>
                    <a:pt x="568700" y="117464"/>
                  </a:lnTo>
                  <a:lnTo>
                    <a:pt x="618770" y="102106"/>
                  </a:lnTo>
                  <a:lnTo>
                    <a:pt x="670420" y="87703"/>
                  </a:lnTo>
                  <a:lnTo>
                    <a:pt x="723581" y="74284"/>
                  </a:lnTo>
                  <a:lnTo>
                    <a:pt x="778187" y="61879"/>
                  </a:lnTo>
                  <a:lnTo>
                    <a:pt x="834172" y="50517"/>
                  </a:lnTo>
                  <a:lnTo>
                    <a:pt x="891469" y="40226"/>
                  </a:lnTo>
                  <a:lnTo>
                    <a:pt x="950011" y="31037"/>
                  </a:lnTo>
                  <a:lnTo>
                    <a:pt x="1009731" y="22978"/>
                  </a:lnTo>
                  <a:lnTo>
                    <a:pt x="1070562" y="16078"/>
                  </a:lnTo>
                  <a:lnTo>
                    <a:pt x="1132439" y="10368"/>
                  </a:lnTo>
                  <a:lnTo>
                    <a:pt x="1195294" y="5876"/>
                  </a:lnTo>
                  <a:lnTo>
                    <a:pt x="1259061" y="2631"/>
                  </a:lnTo>
                  <a:lnTo>
                    <a:pt x="1323672" y="662"/>
                  </a:lnTo>
                  <a:lnTo>
                    <a:pt x="1389062" y="0"/>
                  </a:lnTo>
                  <a:lnTo>
                    <a:pt x="1454451" y="662"/>
                  </a:lnTo>
                  <a:lnTo>
                    <a:pt x="1519062" y="2631"/>
                  </a:lnTo>
                  <a:lnTo>
                    <a:pt x="1582829" y="5876"/>
                  </a:lnTo>
                  <a:lnTo>
                    <a:pt x="1645684" y="10368"/>
                  </a:lnTo>
                  <a:lnTo>
                    <a:pt x="1707561" y="16078"/>
                  </a:lnTo>
                  <a:lnTo>
                    <a:pt x="1768393" y="22978"/>
                  </a:lnTo>
                  <a:lnTo>
                    <a:pt x="1828113" y="31037"/>
                  </a:lnTo>
                  <a:lnTo>
                    <a:pt x="1886655" y="40226"/>
                  </a:lnTo>
                  <a:lnTo>
                    <a:pt x="1943951" y="50517"/>
                  </a:lnTo>
                  <a:lnTo>
                    <a:pt x="1999936" y="61879"/>
                  </a:lnTo>
                  <a:lnTo>
                    <a:pt x="2054543" y="74284"/>
                  </a:lnTo>
                  <a:lnTo>
                    <a:pt x="2107704" y="87703"/>
                  </a:lnTo>
                  <a:lnTo>
                    <a:pt x="2159353" y="102106"/>
                  </a:lnTo>
                  <a:lnTo>
                    <a:pt x="2209424" y="117464"/>
                  </a:lnTo>
                  <a:lnTo>
                    <a:pt x="2257849" y="133747"/>
                  </a:lnTo>
                  <a:lnTo>
                    <a:pt x="2304563" y="150927"/>
                  </a:lnTo>
                  <a:lnTo>
                    <a:pt x="2349498" y="168975"/>
                  </a:lnTo>
                  <a:lnTo>
                    <a:pt x="2392587" y="187860"/>
                  </a:lnTo>
                  <a:lnTo>
                    <a:pt x="2433764" y="207555"/>
                  </a:lnTo>
                  <a:lnTo>
                    <a:pt x="2472963" y="228028"/>
                  </a:lnTo>
                  <a:lnTo>
                    <a:pt x="2510116" y="249253"/>
                  </a:lnTo>
                  <a:lnTo>
                    <a:pt x="2545157" y="271198"/>
                  </a:lnTo>
                  <a:lnTo>
                    <a:pt x="2578018" y="293835"/>
                  </a:lnTo>
                  <a:lnTo>
                    <a:pt x="2608635" y="317135"/>
                  </a:lnTo>
                  <a:lnTo>
                    <a:pt x="2662863" y="365605"/>
                  </a:lnTo>
                  <a:lnTo>
                    <a:pt x="2707309" y="416376"/>
                  </a:lnTo>
                  <a:lnTo>
                    <a:pt x="2741438" y="469212"/>
                  </a:lnTo>
                  <a:lnTo>
                    <a:pt x="2764717" y="523880"/>
                  </a:lnTo>
                  <a:lnTo>
                    <a:pt x="2776613" y="580146"/>
                  </a:lnTo>
                  <a:lnTo>
                    <a:pt x="2778125" y="608806"/>
                  </a:lnTo>
                  <a:lnTo>
                    <a:pt x="2776613" y="637465"/>
                  </a:lnTo>
                  <a:lnTo>
                    <a:pt x="2764717" y="693731"/>
                  </a:lnTo>
                  <a:lnTo>
                    <a:pt x="2741438" y="748399"/>
                  </a:lnTo>
                  <a:lnTo>
                    <a:pt x="2707309" y="801235"/>
                  </a:lnTo>
                  <a:lnTo>
                    <a:pt x="2662863" y="852006"/>
                  </a:lnTo>
                  <a:lnTo>
                    <a:pt x="2608635" y="900476"/>
                  </a:lnTo>
                  <a:lnTo>
                    <a:pt x="2578018" y="923776"/>
                  </a:lnTo>
                  <a:lnTo>
                    <a:pt x="2545157" y="946413"/>
                  </a:lnTo>
                  <a:lnTo>
                    <a:pt x="2510116" y="968358"/>
                  </a:lnTo>
                  <a:lnTo>
                    <a:pt x="2472963" y="989583"/>
                  </a:lnTo>
                  <a:lnTo>
                    <a:pt x="2433764" y="1010056"/>
                  </a:lnTo>
                  <a:lnTo>
                    <a:pt x="2392587" y="1029751"/>
                  </a:lnTo>
                  <a:lnTo>
                    <a:pt x="2349498" y="1048636"/>
                  </a:lnTo>
                  <a:lnTo>
                    <a:pt x="2304563" y="1066684"/>
                  </a:lnTo>
                  <a:lnTo>
                    <a:pt x="2257849" y="1083864"/>
                  </a:lnTo>
                  <a:lnTo>
                    <a:pt x="2209424" y="1100147"/>
                  </a:lnTo>
                  <a:lnTo>
                    <a:pt x="2159353" y="1115505"/>
                  </a:lnTo>
                  <a:lnTo>
                    <a:pt x="2107704" y="1129908"/>
                  </a:lnTo>
                  <a:lnTo>
                    <a:pt x="2054543" y="1143327"/>
                  </a:lnTo>
                  <a:lnTo>
                    <a:pt x="1999936" y="1155732"/>
                  </a:lnTo>
                  <a:lnTo>
                    <a:pt x="1943951" y="1167094"/>
                  </a:lnTo>
                  <a:lnTo>
                    <a:pt x="1886655" y="1177385"/>
                  </a:lnTo>
                  <a:lnTo>
                    <a:pt x="1828113" y="1186574"/>
                  </a:lnTo>
                  <a:lnTo>
                    <a:pt x="1768393" y="1194633"/>
                  </a:lnTo>
                  <a:lnTo>
                    <a:pt x="1707561" y="1201533"/>
                  </a:lnTo>
                  <a:lnTo>
                    <a:pt x="1645684" y="1207243"/>
                  </a:lnTo>
                  <a:lnTo>
                    <a:pt x="1582829" y="1211735"/>
                  </a:lnTo>
                  <a:lnTo>
                    <a:pt x="1519062" y="1214980"/>
                  </a:lnTo>
                  <a:lnTo>
                    <a:pt x="1454451" y="1216949"/>
                  </a:lnTo>
                  <a:lnTo>
                    <a:pt x="1389062" y="1217612"/>
                  </a:lnTo>
                  <a:lnTo>
                    <a:pt x="1323672" y="1216949"/>
                  </a:lnTo>
                  <a:lnTo>
                    <a:pt x="1259061" y="1214980"/>
                  </a:lnTo>
                  <a:lnTo>
                    <a:pt x="1195294" y="1211735"/>
                  </a:lnTo>
                  <a:lnTo>
                    <a:pt x="1132439" y="1207243"/>
                  </a:lnTo>
                  <a:lnTo>
                    <a:pt x="1070562" y="1201533"/>
                  </a:lnTo>
                  <a:lnTo>
                    <a:pt x="1009731" y="1194633"/>
                  </a:lnTo>
                  <a:lnTo>
                    <a:pt x="950011" y="1186574"/>
                  </a:lnTo>
                  <a:lnTo>
                    <a:pt x="891469" y="1177385"/>
                  </a:lnTo>
                  <a:lnTo>
                    <a:pt x="834172" y="1167094"/>
                  </a:lnTo>
                  <a:lnTo>
                    <a:pt x="778187" y="1155732"/>
                  </a:lnTo>
                  <a:lnTo>
                    <a:pt x="723581" y="1143327"/>
                  </a:lnTo>
                  <a:lnTo>
                    <a:pt x="670420" y="1129908"/>
                  </a:lnTo>
                  <a:lnTo>
                    <a:pt x="618770" y="1115505"/>
                  </a:lnTo>
                  <a:lnTo>
                    <a:pt x="568700" y="1100147"/>
                  </a:lnTo>
                  <a:lnTo>
                    <a:pt x="520274" y="1083864"/>
                  </a:lnTo>
                  <a:lnTo>
                    <a:pt x="473561" y="1066684"/>
                  </a:lnTo>
                  <a:lnTo>
                    <a:pt x="428626" y="1048636"/>
                  </a:lnTo>
                  <a:lnTo>
                    <a:pt x="385537" y="1029751"/>
                  </a:lnTo>
                  <a:lnTo>
                    <a:pt x="344359" y="1010056"/>
                  </a:lnTo>
                  <a:lnTo>
                    <a:pt x="305161" y="989583"/>
                  </a:lnTo>
                  <a:lnTo>
                    <a:pt x="268008" y="968358"/>
                  </a:lnTo>
                  <a:lnTo>
                    <a:pt x="232967" y="946413"/>
                  </a:lnTo>
                  <a:lnTo>
                    <a:pt x="200105" y="923776"/>
                  </a:lnTo>
                  <a:lnTo>
                    <a:pt x="169489" y="900476"/>
                  </a:lnTo>
                  <a:lnTo>
                    <a:pt x="115261" y="852006"/>
                  </a:lnTo>
                  <a:lnTo>
                    <a:pt x="70815" y="801235"/>
                  </a:lnTo>
                  <a:lnTo>
                    <a:pt x="36686" y="748399"/>
                  </a:lnTo>
                  <a:lnTo>
                    <a:pt x="13407" y="693731"/>
                  </a:lnTo>
                  <a:lnTo>
                    <a:pt x="1511" y="637465"/>
                  </a:lnTo>
                  <a:lnTo>
                    <a:pt x="0" y="6088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363561" y="1416682"/>
              <a:ext cx="0" cy="1079500"/>
            </a:xfrm>
            <a:custGeom>
              <a:avLst/>
              <a:gdLst/>
              <a:ahLst/>
              <a:cxnLst/>
              <a:rect l="l" t="t" r="r" b="b"/>
              <a:pathLst>
                <a:path h="1079500">
                  <a:moveTo>
                    <a:pt x="0" y="0"/>
                  </a:moveTo>
                  <a:lnTo>
                    <a:pt x="1" y="10795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433411" y="1691321"/>
              <a:ext cx="440055" cy="450850"/>
            </a:xfrm>
            <a:custGeom>
              <a:avLst/>
              <a:gdLst/>
              <a:ahLst/>
              <a:cxnLst/>
              <a:rect l="l" t="t" r="r" b="b"/>
              <a:pathLst>
                <a:path w="440054" h="450850">
                  <a:moveTo>
                    <a:pt x="439737" y="0"/>
                  </a:moveTo>
                  <a:lnTo>
                    <a:pt x="390676" y="8966"/>
                  </a:lnTo>
                  <a:lnTo>
                    <a:pt x="343674" y="20294"/>
                  </a:lnTo>
                  <a:lnTo>
                    <a:pt x="300405" y="36347"/>
                  </a:lnTo>
                  <a:lnTo>
                    <a:pt x="262546" y="59486"/>
                  </a:lnTo>
                  <a:lnTo>
                    <a:pt x="231774" y="92075"/>
                  </a:lnTo>
                  <a:lnTo>
                    <a:pt x="214635" y="131453"/>
                  </a:lnTo>
                  <a:lnTo>
                    <a:pt x="205257" y="182209"/>
                  </a:lnTo>
                  <a:lnTo>
                    <a:pt x="200024" y="238521"/>
                  </a:lnTo>
                  <a:lnTo>
                    <a:pt x="195321" y="294569"/>
                  </a:lnTo>
                  <a:lnTo>
                    <a:pt x="187530" y="344531"/>
                  </a:lnTo>
                  <a:lnTo>
                    <a:pt x="173037" y="382587"/>
                  </a:lnTo>
                  <a:lnTo>
                    <a:pt x="139302" y="418033"/>
                  </a:lnTo>
                  <a:lnTo>
                    <a:pt x="97234" y="437554"/>
                  </a:lnTo>
                  <a:lnTo>
                    <a:pt x="49807" y="446658"/>
                  </a:lnTo>
                  <a:lnTo>
                    <a:pt x="0" y="4508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5651851" y="1778508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g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854972" y="1988459"/>
            <a:ext cx="382905" cy="1879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39725" algn="l"/>
              </a:tabLst>
            </a:pPr>
            <a:r>
              <a:rPr sz="1050" i="1" spc="-50" dirty="0">
                <a:latin typeface="Arial"/>
                <a:cs typeface="Arial"/>
              </a:rPr>
              <a:t>i</a:t>
            </a:r>
            <a:r>
              <a:rPr sz="1050" i="1" dirty="0">
                <a:latin typeface="Arial"/>
                <a:cs typeface="Arial"/>
              </a:rPr>
              <a:t>	</a:t>
            </a:r>
            <a:r>
              <a:rPr sz="1050" i="1" spc="-50" dirty="0">
                <a:latin typeface="Arial"/>
                <a:cs typeface="Arial"/>
              </a:rPr>
              <a:t>i</a:t>
            </a:r>
            <a:endParaRPr sz="10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380002" y="1694298"/>
            <a:ext cx="1858010" cy="64706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461645" algn="ctr">
              <a:lnSpc>
                <a:spcPts val="710"/>
              </a:lnSpc>
              <a:spcBef>
                <a:spcPts val="114"/>
              </a:spcBef>
            </a:pPr>
            <a:r>
              <a:rPr sz="1050" i="1" dirty="0">
                <a:latin typeface="Arial"/>
                <a:cs typeface="Arial"/>
              </a:rPr>
              <a:t>n</a:t>
            </a:r>
            <a:endParaRPr sz="1050">
              <a:latin typeface="Arial"/>
              <a:cs typeface="Arial"/>
            </a:endParaRPr>
          </a:p>
          <a:p>
            <a:pPr marL="38100">
              <a:lnSpc>
                <a:spcPts val="2750"/>
              </a:lnSpc>
              <a:tabLst>
                <a:tab pos="863600" algn="l"/>
              </a:tabLst>
            </a:pPr>
            <a:r>
              <a:rPr sz="1800" i="1" dirty="0">
                <a:latin typeface="Arial"/>
                <a:cs typeface="Arial"/>
              </a:rPr>
              <a:t>en</a:t>
            </a:r>
            <a:r>
              <a:rPr sz="1800" i="1" spc="45" dirty="0">
                <a:latin typeface="Arial"/>
                <a:cs typeface="Arial"/>
              </a:rPr>
              <a:t> </a:t>
            </a:r>
            <a:r>
              <a:rPr sz="1800" dirty="0">
                <a:latin typeface="Symbol"/>
                <a:cs typeface="Symbol"/>
              </a:rPr>
              <a:t></a:t>
            </a:r>
            <a:r>
              <a:rPr sz="1800" spc="-9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Arial"/>
                <a:cs typeface="Arial"/>
              </a:rPr>
              <a:t>w</a:t>
            </a:r>
            <a:r>
              <a:rPr sz="1800" i="1" dirty="0">
                <a:latin typeface="Arial"/>
                <a:cs typeface="Arial"/>
              </a:rPr>
              <a:t>	</a:t>
            </a:r>
            <a:r>
              <a:rPr sz="1800" dirty="0">
                <a:latin typeface="Symbol"/>
                <a:cs typeface="Symbol"/>
              </a:rPr>
              <a:t></a:t>
            </a:r>
            <a:r>
              <a:rPr sz="1800" spc="-70" dirty="0">
                <a:latin typeface="Times New Roman"/>
                <a:cs typeface="Times New Roman"/>
              </a:rPr>
              <a:t> </a:t>
            </a:r>
            <a:r>
              <a:rPr sz="4125" spc="862" baseline="-9090" dirty="0">
                <a:latin typeface="Symbol"/>
                <a:cs typeface="Symbol"/>
              </a:rPr>
              <a:t></a:t>
            </a:r>
            <a:r>
              <a:rPr sz="1800" i="1" spc="575" dirty="0">
                <a:latin typeface="Arial"/>
                <a:cs typeface="Arial"/>
              </a:rPr>
              <a:t>w</a:t>
            </a:r>
            <a:r>
              <a:rPr sz="1800" i="1" spc="455" dirty="0">
                <a:latin typeface="Arial"/>
                <a:cs typeface="Arial"/>
              </a:rPr>
              <a:t> </a:t>
            </a:r>
            <a:r>
              <a:rPr sz="1800" spc="-545" dirty="0">
                <a:latin typeface="Symbol"/>
                <a:cs typeface="Symbol"/>
              </a:rPr>
              <a:t></a:t>
            </a:r>
            <a:r>
              <a:rPr sz="1800" spc="-110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Arial"/>
                <a:cs typeface="Arial"/>
              </a:rPr>
              <a:t>x</a:t>
            </a:r>
            <a:endParaRPr sz="1800">
              <a:latin typeface="Arial"/>
              <a:cs typeface="Arial"/>
            </a:endParaRPr>
          </a:p>
          <a:p>
            <a:pPr marL="483870" algn="ctr">
              <a:lnSpc>
                <a:spcPct val="100000"/>
              </a:lnSpc>
              <a:spcBef>
                <a:spcPts val="150"/>
              </a:spcBef>
            </a:pPr>
            <a:r>
              <a:rPr sz="1050" i="1" dirty="0">
                <a:latin typeface="Arial"/>
                <a:cs typeface="Arial"/>
              </a:rPr>
              <a:t>i</a:t>
            </a:r>
            <a:r>
              <a:rPr sz="1050" i="1" spc="-130" dirty="0">
                <a:latin typeface="Arial"/>
                <a:cs typeface="Arial"/>
              </a:rPr>
              <a:t> </a:t>
            </a:r>
            <a:r>
              <a:rPr sz="1050" spc="-25" dirty="0">
                <a:latin typeface="Symbol"/>
                <a:cs typeface="Symbol"/>
              </a:rPr>
              <a:t></a:t>
            </a:r>
            <a:r>
              <a:rPr sz="1050" spc="-25" dirty="0">
                <a:latin typeface="Arial"/>
                <a:cs typeface="Arial"/>
              </a:rPr>
              <a:t>1</a:t>
            </a:r>
            <a:endParaRPr sz="10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086358" y="1988459"/>
            <a:ext cx="100330" cy="1879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050" dirty="0">
                <a:latin typeface="Arial"/>
                <a:cs typeface="Arial"/>
              </a:rPr>
              <a:t>0</a:t>
            </a:r>
            <a:endParaRPr sz="10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345587" y="1361947"/>
            <a:ext cx="1949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i="1" dirty="0">
                <a:latin typeface="Times New Roman"/>
                <a:cs typeface="Times New Roman"/>
              </a:rPr>
              <a:t>Y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098319" y="1554517"/>
            <a:ext cx="1254125" cy="607060"/>
          </a:xfrm>
          <a:custGeom>
            <a:avLst/>
            <a:gdLst/>
            <a:ahLst/>
            <a:cxnLst/>
            <a:rect l="l" t="t" r="r" b="b"/>
            <a:pathLst>
              <a:path w="1254125" h="607060">
                <a:moveTo>
                  <a:pt x="1222146" y="461848"/>
                </a:moveTo>
                <a:lnTo>
                  <a:pt x="1213827" y="458190"/>
                </a:lnTo>
                <a:lnTo>
                  <a:pt x="1131493" y="422021"/>
                </a:lnTo>
                <a:lnTo>
                  <a:pt x="1128687" y="423125"/>
                </a:lnTo>
                <a:lnTo>
                  <a:pt x="1126566" y="427939"/>
                </a:lnTo>
                <a:lnTo>
                  <a:pt x="1127658" y="430745"/>
                </a:lnTo>
                <a:lnTo>
                  <a:pt x="1194714" y="460197"/>
                </a:lnTo>
                <a:lnTo>
                  <a:pt x="0" y="597217"/>
                </a:lnTo>
                <a:lnTo>
                  <a:pt x="1092" y="606679"/>
                </a:lnTo>
                <a:lnTo>
                  <a:pt x="1195793" y="469658"/>
                </a:lnTo>
                <a:lnTo>
                  <a:pt x="1137158" y="513524"/>
                </a:lnTo>
                <a:lnTo>
                  <a:pt x="1136726" y="516509"/>
                </a:lnTo>
                <a:lnTo>
                  <a:pt x="1139875" y="520725"/>
                </a:lnTo>
                <a:lnTo>
                  <a:pt x="1142860" y="521157"/>
                </a:lnTo>
                <a:lnTo>
                  <a:pt x="1222146" y="461848"/>
                </a:lnTo>
                <a:close/>
              </a:path>
              <a:path w="1254125" h="607060">
                <a:moveTo>
                  <a:pt x="1253896" y="274866"/>
                </a:moveTo>
                <a:lnTo>
                  <a:pt x="1181557" y="207264"/>
                </a:lnTo>
                <a:lnTo>
                  <a:pt x="1178534" y="207365"/>
                </a:lnTo>
                <a:lnTo>
                  <a:pt x="1174953" y="211213"/>
                </a:lnTo>
                <a:lnTo>
                  <a:pt x="1175054" y="214223"/>
                </a:lnTo>
                <a:lnTo>
                  <a:pt x="1228559" y="264223"/>
                </a:lnTo>
                <a:lnTo>
                  <a:pt x="65887" y="0"/>
                </a:lnTo>
                <a:lnTo>
                  <a:pt x="63779" y="9296"/>
                </a:lnTo>
                <a:lnTo>
                  <a:pt x="1226439" y="273507"/>
                </a:lnTo>
                <a:lnTo>
                  <a:pt x="1156589" y="295478"/>
                </a:lnTo>
                <a:lnTo>
                  <a:pt x="1155192" y="298145"/>
                </a:lnTo>
                <a:lnTo>
                  <a:pt x="1156766" y="303174"/>
                </a:lnTo>
                <a:lnTo>
                  <a:pt x="1159446" y="304558"/>
                </a:lnTo>
                <a:lnTo>
                  <a:pt x="1245781" y="277418"/>
                </a:lnTo>
                <a:lnTo>
                  <a:pt x="1253896" y="2748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>
            <a:spLocks noGrp="1"/>
          </p:cNvSpPr>
          <p:nvPr>
            <p:ph type="title"/>
          </p:nvPr>
        </p:nvSpPr>
        <p:spPr>
          <a:xfrm>
            <a:off x="1114425" y="179323"/>
            <a:ext cx="6915784" cy="111696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2974975" marR="30480" indent="-2936875">
              <a:lnSpc>
                <a:spcPct val="100800"/>
              </a:lnSpc>
              <a:spcBef>
                <a:spcPts val="75"/>
              </a:spcBef>
            </a:pPr>
            <a:r>
              <a:rPr dirty="0"/>
              <a:t>Perceptrón</a:t>
            </a:r>
            <a:r>
              <a:rPr spc="-45" dirty="0"/>
              <a:t> </a:t>
            </a:r>
            <a:r>
              <a:rPr dirty="0"/>
              <a:t>multicapa</a:t>
            </a:r>
            <a:r>
              <a:rPr spc="-20" dirty="0"/>
              <a:t> </a:t>
            </a:r>
            <a:r>
              <a:rPr dirty="0"/>
              <a:t>:</a:t>
            </a:r>
            <a:r>
              <a:rPr spc="-20" dirty="0"/>
              <a:t> </a:t>
            </a:r>
            <a:r>
              <a:rPr dirty="0"/>
              <a:t>funciones</a:t>
            </a:r>
            <a:r>
              <a:rPr spc="-2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10" dirty="0"/>
              <a:t>activación típicas</a:t>
            </a:r>
          </a:p>
          <a:p>
            <a:pPr marL="2045970">
              <a:lnSpc>
                <a:spcPts val="2810"/>
              </a:lnSpc>
            </a:pPr>
            <a:r>
              <a:rPr b="0" i="1" spc="-25" dirty="0">
                <a:latin typeface="Times New Roman"/>
                <a:cs typeface="Times New Roman"/>
              </a:rPr>
              <a:t>w</a:t>
            </a:r>
            <a:r>
              <a:rPr sz="2400" b="0" i="1" spc="-37" baseline="-17361" dirty="0">
                <a:latin typeface="Times New Roman"/>
                <a:cs typeface="Times New Roman"/>
              </a:rPr>
              <a:t>0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746600" y="1063243"/>
            <a:ext cx="357505" cy="1177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 indent="44450">
              <a:lnSpc>
                <a:spcPct val="157500"/>
              </a:lnSpc>
              <a:spcBef>
                <a:spcPts val="100"/>
              </a:spcBef>
            </a:pP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i="1" spc="-37" baseline="-17361" dirty="0">
                <a:latin typeface="Times New Roman"/>
                <a:cs typeface="Times New Roman"/>
              </a:rPr>
              <a:t>1 </a:t>
            </a:r>
            <a:r>
              <a:rPr sz="2400" i="1" spc="-25" dirty="0">
                <a:latin typeface="Times New Roman"/>
                <a:cs typeface="Times New Roman"/>
              </a:rPr>
              <a:t>x</a:t>
            </a:r>
            <a:r>
              <a:rPr sz="2400" i="1" spc="-37" baseline="-17361" dirty="0">
                <a:latin typeface="Times New Roman"/>
                <a:cs typeface="Times New Roman"/>
              </a:rPr>
              <a:t>n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248075" y="1336090"/>
            <a:ext cx="3246120" cy="645160"/>
          </a:xfrm>
          <a:custGeom>
            <a:avLst/>
            <a:gdLst/>
            <a:ahLst/>
            <a:cxnLst/>
            <a:rect l="l" t="t" r="r" b="b"/>
            <a:pathLst>
              <a:path w="3246120" h="645160">
                <a:moveTo>
                  <a:pt x="219227" y="369341"/>
                </a:moveTo>
                <a:lnTo>
                  <a:pt x="219214" y="363601"/>
                </a:lnTo>
                <a:lnTo>
                  <a:pt x="219011" y="270332"/>
                </a:lnTo>
                <a:lnTo>
                  <a:pt x="216865" y="268211"/>
                </a:lnTo>
                <a:lnTo>
                  <a:pt x="211607" y="268211"/>
                </a:lnTo>
                <a:lnTo>
                  <a:pt x="209499" y="270332"/>
                </a:lnTo>
                <a:lnTo>
                  <a:pt x="209638" y="343585"/>
                </a:lnTo>
                <a:lnTo>
                  <a:pt x="8216" y="0"/>
                </a:lnTo>
                <a:lnTo>
                  <a:pt x="0" y="4826"/>
                </a:lnTo>
                <a:lnTo>
                  <a:pt x="201422" y="348399"/>
                </a:lnTo>
                <a:lnTo>
                  <a:pt x="137604" y="312496"/>
                </a:lnTo>
                <a:lnTo>
                  <a:pt x="134696" y="313309"/>
                </a:lnTo>
                <a:lnTo>
                  <a:pt x="132118" y="317893"/>
                </a:lnTo>
                <a:lnTo>
                  <a:pt x="132930" y="320802"/>
                </a:lnTo>
                <a:lnTo>
                  <a:pt x="219227" y="369341"/>
                </a:lnTo>
                <a:close/>
              </a:path>
              <a:path w="3246120" h="645160">
                <a:moveTo>
                  <a:pt x="3245777" y="604469"/>
                </a:moveTo>
                <a:lnTo>
                  <a:pt x="3239224" y="601408"/>
                </a:lnTo>
                <a:lnTo>
                  <a:pt x="3168586" y="568426"/>
                </a:lnTo>
                <a:lnTo>
                  <a:pt x="3169475" y="601751"/>
                </a:lnTo>
                <a:lnTo>
                  <a:pt x="2829725" y="610819"/>
                </a:lnTo>
                <a:lnTo>
                  <a:pt x="2829979" y="620344"/>
                </a:lnTo>
                <a:lnTo>
                  <a:pt x="3169729" y="611276"/>
                </a:lnTo>
                <a:lnTo>
                  <a:pt x="3170631" y="644588"/>
                </a:lnTo>
                <a:lnTo>
                  <a:pt x="3245777" y="604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2387155" y="1243076"/>
            <a:ext cx="526415" cy="11595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2820"/>
              </a:lnSpc>
              <a:spcBef>
                <a:spcPts val="100"/>
              </a:spcBef>
            </a:pPr>
            <a:r>
              <a:rPr sz="2400" i="1" spc="-25" dirty="0">
                <a:latin typeface="Times New Roman"/>
                <a:cs typeface="Times New Roman"/>
              </a:rPr>
              <a:t>w</a:t>
            </a:r>
            <a:r>
              <a:rPr sz="2400" i="1" spc="-37" baseline="-17361" dirty="0">
                <a:latin typeface="Times New Roman"/>
                <a:cs typeface="Times New Roman"/>
              </a:rPr>
              <a:t>1</a:t>
            </a:r>
            <a:endParaRPr sz="2400" baseline="-17361">
              <a:latin typeface="Times New Roman"/>
              <a:cs typeface="Times New Roman"/>
            </a:endParaRPr>
          </a:p>
          <a:p>
            <a:pPr marL="100330">
              <a:lnSpc>
                <a:spcPts val="2820"/>
              </a:lnSpc>
            </a:pPr>
            <a:r>
              <a:rPr sz="2400" spc="-25" dirty="0">
                <a:latin typeface="Times New Roman"/>
                <a:cs typeface="Times New Roman"/>
              </a:rPr>
              <a:t>...</a:t>
            </a:r>
            <a:endParaRPr sz="2400">
              <a:latin typeface="Times New Roman"/>
              <a:cs typeface="Times New Roman"/>
            </a:endParaRPr>
          </a:p>
          <a:p>
            <a:pPr marL="182880">
              <a:lnSpc>
                <a:spcPct val="100000"/>
              </a:lnSpc>
              <a:spcBef>
                <a:spcPts val="405"/>
              </a:spcBef>
            </a:pPr>
            <a:r>
              <a:rPr sz="2400" i="1" spc="-25" dirty="0">
                <a:latin typeface="Times New Roman"/>
                <a:cs typeface="Times New Roman"/>
              </a:rPr>
              <a:t>w</a:t>
            </a:r>
            <a:r>
              <a:rPr sz="2400" i="1" spc="-37" baseline="-17361" dirty="0">
                <a:latin typeface="Times New Roman"/>
                <a:cs typeface="Times New Roman"/>
              </a:rPr>
              <a:t>n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72613" y="3010915"/>
            <a:ext cx="3802379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i="1" dirty="0">
                <a:latin typeface="Times New Roman"/>
                <a:cs typeface="Times New Roman"/>
              </a:rPr>
              <a:t>Función</a:t>
            </a:r>
            <a:r>
              <a:rPr sz="2400" i="1" spc="-55" dirty="0">
                <a:latin typeface="Times New Roman"/>
                <a:cs typeface="Times New Roman"/>
              </a:rPr>
              <a:t> </a:t>
            </a:r>
            <a:r>
              <a:rPr sz="2400" i="1" spc="-20" dirty="0">
                <a:latin typeface="Times New Roman"/>
                <a:cs typeface="Times New Roman"/>
              </a:rPr>
              <a:t>Tangente</a:t>
            </a:r>
            <a:r>
              <a:rPr sz="2400" i="1" spc="-45" dirty="0">
                <a:latin typeface="Times New Roman"/>
                <a:cs typeface="Times New Roman"/>
              </a:rPr>
              <a:t> </a:t>
            </a:r>
            <a:r>
              <a:rPr sz="2400" i="1" spc="-10" dirty="0">
                <a:latin typeface="Times New Roman"/>
                <a:cs typeface="Times New Roman"/>
              </a:rPr>
              <a:t>hiperbólica: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72613" y="3811523"/>
            <a:ext cx="29127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Derivada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(para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Cambria Math"/>
                <a:cs typeface="Cambria Math"/>
              </a:rPr>
              <a:t>/01121</a:t>
            </a:r>
            <a:r>
              <a:rPr sz="2000" spc="-10" dirty="0">
                <a:latin typeface="Times New Roman"/>
                <a:cs typeface="Times New Roman"/>
              </a:rPr>
              <a:t>):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72613" y="4533900"/>
            <a:ext cx="4591050" cy="13087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marR="5080" indent="-3429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Similar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sigmoide,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pero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salidas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en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rango </a:t>
            </a:r>
            <a:r>
              <a:rPr sz="2000" spc="-10" dirty="0">
                <a:latin typeface="Times New Roman"/>
                <a:cs typeface="Times New Roman"/>
              </a:rPr>
              <a:t>(-1,..,1)</a:t>
            </a:r>
            <a:endParaRPr sz="2000">
              <a:latin typeface="Times New Roman"/>
              <a:cs typeface="Times New Roman"/>
            </a:endParaRPr>
          </a:p>
          <a:p>
            <a:pPr marL="354965" marR="1177925" indent="-342900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suele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usar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problemas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de </a:t>
            </a:r>
            <a:r>
              <a:rPr sz="2000" spc="-10" dirty="0">
                <a:latin typeface="Times New Roman"/>
                <a:cs typeface="Times New Roman"/>
              </a:rPr>
              <a:t>clasificación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6891974" y="3767754"/>
            <a:ext cx="1588135" cy="1558925"/>
            <a:chOff x="6891974" y="3767754"/>
            <a:chExt cx="1588135" cy="1558925"/>
          </a:xfrm>
        </p:grpSpPr>
        <p:sp>
          <p:nvSpPr>
            <p:cNvPr id="27" name="object 27"/>
            <p:cNvSpPr/>
            <p:nvPr/>
          </p:nvSpPr>
          <p:spPr>
            <a:xfrm>
              <a:off x="7653337" y="3768548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4" h="1557654">
                  <a:moveTo>
                    <a:pt x="43148" y="84474"/>
                  </a:moveTo>
                  <a:lnTo>
                    <a:pt x="38832" y="84474"/>
                  </a:lnTo>
                  <a:lnTo>
                    <a:pt x="38832" y="1555172"/>
                  </a:lnTo>
                  <a:lnTo>
                    <a:pt x="40990" y="1557338"/>
                  </a:lnTo>
                  <a:lnTo>
                    <a:pt x="43148" y="1555172"/>
                  </a:lnTo>
                  <a:lnTo>
                    <a:pt x="43148" y="84474"/>
                  </a:lnTo>
                  <a:close/>
                </a:path>
                <a:path w="84454" h="1557654">
                  <a:moveTo>
                    <a:pt x="40990" y="0"/>
                  </a:moveTo>
                  <a:lnTo>
                    <a:pt x="0" y="84474"/>
                  </a:lnTo>
                  <a:lnTo>
                    <a:pt x="38832" y="84474"/>
                  </a:lnTo>
                  <a:lnTo>
                    <a:pt x="38832" y="60647"/>
                  </a:lnTo>
                  <a:lnTo>
                    <a:pt x="71967" y="60647"/>
                  </a:lnTo>
                  <a:lnTo>
                    <a:pt x="40990" y="0"/>
                  </a:lnTo>
                  <a:close/>
                </a:path>
                <a:path w="84454" h="1557654">
                  <a:moveTo>
                    <a:pt x="71967" y="60647"/>
                  </a:moveTo>
                  <a:lnTo>
                    <a:pt x="43148" y="60647"/>
                  </a:lnTo>
                  <a:lnTo>
                    <a:pt x="43148" y="84474"/>
                  </a:lnTo>
                  <a:lnTo>
                    <a:pt x="84137" y="84474"/>
                  </a:lnTo>
                  <a:lnTo>
                    <a:pt x="71967" y="606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7653337" y="3768548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4" h="1557654">
                  <a:moveTo>
                    <a:pt x="43147" y="62813"/>
                  </a:moveTo>
                  <a:lnTo>
                    <a:pt x="43147" y="1555172"/>
                  </a:lnTo>
                  <a:lnTo>
                    <a:pt x="40989" y="1557338"/>
                  </a:lnTo>
                  <a:lnTo>
                    <a:pt x="38832" y="1555172"/>
                  </a:lnTo>
                  <a:lnTo>
                    <a:pt x="38832" y="62813"/>
                  </a:lnTo>
                  <a:lnTo>
                    <a:pt x="38832" y="60647"/>
                  </a:lnTo>
                  <a:lnTo>
                    <a:pt x="40989" y="60647"/>
                  </a:lnTo>
                  <a:lnTo>
                    <a:pt x="43147" y="60647"/>
                  </a:lnTo>
                  <a:lnTo>
                    <a:pt x="43147" y="62813"/>
                  </a:lnTo>
                  <a:close/>
                </a:path>
                <a:path w="84454" h="1557654">
                  <a:moveTo>
                    <a:pt x="0" y="84473"/>
                  </a:moveTo>
                  <a:lnTo>
                    <a:pt x="40989" y="0"/>
                  </a:lnTo>
                  <a:lnTo>
                    <a:pt x="84137" y="84473"/>
                  </a:lnTo>
                  <a:lnTo>
                    <a:pt x="0" y="844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915149" y="4500386"/>
              <a:ext cx="1564005" cy="87630"/>
            </a:xfrm>
            <a:custGeom>
              <a:avLst/>
              <a:gdLst/>
              <a:ahLst/>
              <a:cxnLst/>
              <a:rect l="l" t="t" r="r" b="b"/>
              <a:pathLst>
                <a:path w="1564004" h="87629">
                  <a:moveTo>
                    <a:pt x="1477055" y="0"/>
                  </a:moveTo>
                  <a:lnTo>
                    <a:pt x="1477055" y="43656"/>
                  </a:lnTo>
                  <a:lnTo>
                    <a:pt x="1498714" y="43656"/>
                  </a:lnTo>
                  <a:lnTo>
                    <a:pt x="1500879" y="45839"/>
                  </a:lnTo>
                  <a:lnTo>
                    <a:pt x="1498714" y="45839"/>
                  </a:lnTo>
                  <a:lnTo>
                    <a:pt x="1498714" y="48022"/>
                  </a:lnTo>
                  <a:lnTo>
                    <a:pt x="1477055" y="48022"/>
                  </a:lnTo>
                  <a:lnTo>
                    <a:pt x="1477055" y="87312"/>
                  </a:lnTo>
                  <a:lnTo>
                    <a:pt x="1563686" y="45839"/>
                  </a:lnTo>
                  <a:lnTo>
                    <a:pt x="1477055" y="0"/>
                  </a:lnTo>
                  <a:close/>
                </a:path>
                <a:path w="1564004" h="87629">
                  <a:moveTo>
                    <a:pt x="1477055" y="43656"/>
                  </a:moveTo>
                  <a:lnTo>
                    <a:pt x="0" y="43656"/>
                  </a:lnTo>
                  <a:lnTo>
                    <a:pt x="0" y="45839"/>
                  </a:lnTo>
                  <a:lnTo>
                    <a:pt x="2165" y="48022"/>
                  </a:lnTo>
                  <a:lnTo>
                    <a:pt x="1477055" y="48022"/>
                  </a:lnTo>
                  <a:lnTo>
                    <a:pt x="1477055" y="436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915149" y="4500386"/>
              <a:ext cx="1564005" cy="87630"/>
            </a:xfrm>
            <a:custGeom>
              <a:avLst/>
              <a:gdLst/>
              <a:ahLst/>
              <a:cxnLst/>
              <a:rect l="l" t="t" r="r" b="b"/>
              <a:pathLst>
                <a:path w="1564004" h="87629">
                  <a:moveTo>
                    <a:pt x="2165" y="43656"/>
                  </a:moveTo>
                  <a:lnTo>
                    <a:pt x="1498714" y="43656"/>
                  </a:lnTo>
                  <a:lnTo>
                    <a:pt x="1500880" y="45839"/>
                  </a:lnTo>
                  <a:lnTo>
                    <a:pt x="1498714" y="45839"/>
                  </a:lnTo>
                  <a:lnTo>
                    <a:pt x="1498714" y="48022"/>
                  </a:lnTo>
                  <a:lnTo>
                    <a:pt x="2165" y="48022"/>
                  </a:lnTo>
                  <a:lnTo>
                    <a:pt x="0" y="45839"/>
                  </a:lnTo>
                  <a:lnTo>
                    <a:pt x="0" y="43656"/>
                  </a:lnTo>
                  <a:lnTo>
                    <a:pt x="2165" y="43656"/>
                  </a:lnTo>
                  <a:close/>
                </a:path>
                <a:path w="1564004" h="87629">
                  <a:moveTo>
                    <a:pt x="1477056" y="0"/>
                  </a:moveTo>
                  <a:lnTo>
                    <a:pt x="1563687" y="45839"/>
                  </a:lnTo>
                  <a:lnTo>
                    <a:pt x="1477056" y="87313"/>
                  </a:lnTo>
                  <a:lnTo>
                    <a:pt x="147705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906262" y="4540073"/>
              <a:ext cx="765175" cy="471805"/>
            </a:xfrm>
            <a:custGeom>
              <a:avLst/>
              <a:gdLst/>
              <a:ahLst/>
              <a:cxnLst/>
              <a:rect l="l" t="t" r="r" b="b"/>
              <a:pathLst>
                <a:path w="765175" h="471804">
                  <a:moveTo>
                    <a:pt x="0" y="462842"/>
                  </a:moveTo>
                  <a:lnTo>
                    <a:pt x="58360" y="471575"/>
                  </a:lnTo>
                  <a:lnTo>
                    <a:pt x="123206" y="471575"/>
                  </a:lnTo>
                  <a:lnTo>
                    <a:pt x="185890" y="471575"/>
                  </a:lnTo>
                  <a:lnTo>
                    <a:pt x="248573" y="462842"/>
                  </a:lnTo>
                  <a:lnTo>
                    <a:pt x="309096" y="449742"/>
                  </a:lnTo>
                  <a:lnTo>
                    <a:pt x="339357" y="445376"/>
                  </a:lnTo>
                  <a:lnTo>
                    <a:pt x="367456" y="436643"/>
                  </a:lnTo>
                  <a:lnTo>
                    <a:pt x="395556" y="423544"/>
                  </a:lnTo>
                  <a:lnTo>
                    <a:pt x="421494" y="414811"/>
                  </a:lnTo>
                  <a:lnTo>
                    <a:pt x="447432" y="406078"/>
                  </a:lnTo>
                  <a:lnTo>
                    <a:pt x="473371" y="392979"/>
                  </a:lnTo>
                  <a:lnTo>
                    <a:pt x="499309" y="384246"/>
                  </a:lnTo>
                  <a:lnTo>
                    <a:pt x="520924" y="366780"/>
                  </a:lnTo>
                  <a:lnTo>
                    <a:pt x="544700" y="353681"/>
                  </a:lnTo>
                  <a:lnTo>
                    <a:pt x="568477" y="336215"/>
                  </a:lnTo>
                  <a:lnTo>
                    <a:pt x="590092" y="318749"/>
                  </a:lnTo>
                  <a:lnTo>
                    <a:pt x="609546" y="305650"/>
                  </a:lnTo>
                  <a:lnTo>
                    <a:pt x="626838" y="283818"/>
                  </a:lnTo>
                  <a:lnTo>
                    <a:pt x="646291" y="270719"/>
                  </a:lnTo>
                  <a:lnTo>
                    <a:pt x="663584" y="248886"/>
                  </a:lnTo>
                  <a:lnTo>
                    <a:pt x="678714" y="227054"/>
                  </a:lnTo>
                  <a:lnTo>
                    <a:pt x="691683" y="209588"/>
                  </a:lnTo>
                  <a:lnTo>
                    <a:pt x="708975" y="192123"/>
                  </a:lnTo>
                  <a:lnTo>
                    <a:pt x="717621" y="170291"/>
                  </a:lnTo>
                  <a:lnTo>
                    <a:pt x="730590" y="144092"/>
                  </a:lnTo>
                  <a:lnTo>
                    <a:pt x="739236" y="122260"/>
                  </a:lnTo>
                  <a:lnTo>
                    <a:pt x="745721" y="100428"/>
                  </a:lnTo>
                  <a:lnTo>
                    <a:pt x="754367" y="74229"/>
                  </a:lnTo>
                  <a:lnTo>
                    <a:pt x="758690" y="52397"/>
                  </a:lnTo>
                  <a:lnTo>
                    <a:pt x="763013" y="26198"/>
                  </a:lnTo>
                  <a:lnTo>
                    <a:pt x="765175" y="0"/>
                  </a:lnTo>
                </a:path>
              </a:pathLst>
            </a:custGeom>
            <a:ln w="28575">
              <a:solidFill>
                <a:srgbClr val="993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7688262" y="4032073"/>
              <a:ext cx="770255" cy="508000"/>
            </a:xfrm>
            <a:custGeom>
              <a:avLst/>
              <a:gdLst/>
              <a:ahLst/>
              <a:cxnLst/>
              <a:rect l="l" t="t" r="r" b="b"/>
              <a:pathLst>
                <a:path w="770254" h="508000">
                  <a:moveTo>
                    <a:pt x="769937" y="4747"/>
                  </a:moveTo>
                  <a:lnTo>
                    <a:pt x="707217" y="0"/>
                  </a:lnTo>
                  <a:lnTo>
                    <a:pt x="644497" y="0"/>
                  </a:lnTo>
                  <a:lnTo>
                    <a:pt x="579615" y="0"/>
                  </a:lnTo>
                  <a:lnTo>
                    <a:pt x="519058" y="4747"/>
                  </a:lnTo>
                  <a:lnTo>
                    <a:pt x="458501" y="23738"/>
                  </a:lnTo>
                  <a:lnTo>
                    <a:pt x="430386" y="28486"/>
                  </a:lnTo>
                  <a:lnTo>
                    <a:pt x="402270" y="42729"/>
                  </a:lnTo>
                  <a:lnTo>
                    <a:pt x="374154" y="47476"/>
                  </a:lnTo>
                  <a:lnTo>
                    <a:pt x="346039" y="56972"/>
                  </a:lnTo>
                  <a:lnTo>
                    <a:pt x="320086" y="71215"/>
                  </a:lnTo>
                  <a:lnTo>
                    <a:pt x="294133" y="85458"/>
                  </a:lnTo>
                  <a:lnTo>
                    <a:pt x="268180" y="99701"/>
                  </a:lnTo>
                  <a:lnTo>
                    <a:pt x="244390" y="113944"/>
                  </a:lnTo>
                  <a:lnTo>
                    <a:pt x="220599" y="132934"/>
                  </a:lnTo>
                  <a:lnTo>
                    <a:pt x="201135" y="147177"/>
                  </a:lnTo>
                  <a:lnTo>
                    <a:pt x="177345" y="166168"/>
                  </a:lnTo>
                  <a:lnTo>
                    <a:pt x="157880" y="185159"/>
                  </a:lnTo>
                  <a:lnTo>
                    <a:pt x="138415" y="199402"/>
                  </a:lnTo>
                  <a:lnTo>
                    <a:pt x="118950" y="223140"/>
                  </a:lnTo>
                  <a:lnTo>
                    <a:pt x="103811" y="246879"/>
                  </a:lnTo>
                  <a:lnTo>
                    <a:pt x="88672" y="261122"/>
                  </a:lnTo>
                  <a:lnTo>
                    <a:pt x="73533" y="284860"/>
                  </a:lnTo>
                  <a:lnTo>
                    <a:pt x="60556" y="308598"/>
                  </a:lnTo>
                  <a:lnTo>
                    <a:pt x="47580" y="332337"/>
                  </a:lnTo>
                  <a:lnTo>
                    <a:pt x="36766" y="351327"/>
                  </a:lnTo>
                  <a:lnTo>
                    <a:pt x="25952" y="379813"/>
                  </a:lnTo>
                  <a:lnTo>
                    <a:pt x="19464" y="403552"/>
                  </a:lnTo>
                  <a:lnTo>
                    <a:pt x="10813" y="432038"/>
                  </a:lnTo>
                  <a:lnTo>
                    <a:pt x="6488" y="455776"/>
                  </a:lnTo>
                  <a:lnTo>
                    <a:pt x="4325" y="484262"/>
                  </a:lnTo>
                  <a:lnTo>
                    <a:pt x="0" y="508001"/>
                  </a:lnTo>
                </a:path>
              </a:pathLst>
            </a:custGeom>
            <a:ln w="28575">
              <a:solidFill>
                <a:srgbClr val="993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7640637" y="3768548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4" h="1557654">
                  <a:moveTo>
                    <a:pt x="45304" y="84474"/>
                  </a:moveTo>
                  <a:lnTo>
                    <a:pt x="40990" y="84474"/>
                  </a:lnTo>
                  <a:lnTo>
                    <a:pt x="40990" y="1557338"/>
                  </a:lnTo>
                  <a:lnTo>
                    <a:pt x="43146" y="1557338"/>
                  </a:lnTo>
                  <a:lnTo>
                    <a:pt x="45304" y="1555172"/>
                  </a:lnTo>
                  <a:lnTo>
                    <a:pt x="45304" y="84474"/>
                  </a:lnTo>
                  <a:close/>
                </a:path>
                <a:path w="84454" h="1557654">
                  <a:moveTo>
                    <a:pt x="43146" y="0"/>
                  </a:moveTo>
                  <a:lnTo>
                    <a:pt x="0" y="84474"/>
                  </a:lnTo>
                  <a:lnTo>
                    <a:pt x="40990" y="84474"/>
                  </a:lnTo>
                  <a:lnTo>
                    <a:pt x="40990" y="60647"/>
                  </a:lnTo>
                  <a:lnTo>
                    <a:pt x="72575" y="60647"/>
                  </a:lnTo>
                  <a:lnTo>
                    <a:pt x="43146" y="0"/>
                  </a:lnTo>
                  <a:close/>
                </a:path>
                <a:path w="84454" h="1557654">
                  <a:moveTo>
                    <a:pt x="72575" y="60647"/>
                  </a:moveTo>
                  <a:lnTo>
                    <a:pt x="43146" y="60647"/>
                  </a:lnTo>
                  <a:lnTo>
                    <a:pt x="45304" y="62814"/>
                  </a:lnTo>
                  <a:lnTo>
                    <a:pt x="45304" y="84474"/>
                  </a:lnTo>
                  <a:lnTo>
                    <a:pt x="84137" y="84474"/>
                  </a:lnTo>
                  <a:lnTo>
                    <a:pt x="72575" y="606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7640637" y="3768548"/>
              <a:ext cx="84455" cy="1557655"/>
            </a:xfrm>
            <a:custGeom>
              <a:avLst/>
              <a:gdLst/>
              <a:ahLst/>
              <a:cxnLst/>
              <a:rect l="l" t="t" r="r" b="b"/>
              <a:pathLst>
                <a:path w="84454" h="1557654">
                  <a:moveTo>
                    <a:pt x="45304" y="62813"/>
                  </a:moveTo>
                  <a:lnTo>
                    <a:pt x="45304" y="1555172"/>
                  </a:lnTo>
                  <a:lnTo>
                    <a:pt x="43147" y="1557338"/>
                  </a:lnTo>
                  <a:lnTo>
                    <a:pt x="40989" y="1557338"/>
                  </a:lnTo>
                  <a:lnTo>
                    <a:pt x="40989" y="1555172"/>
                  </a:lnTo>
                  <a:lnTo>
                    <a:pt x="40989" y="62813"/>
                  </a:lnTo>
                  <a:lnTo>
                    <a:pt x="40989" y="60647"/>
                  </a:lnTo>
                  <a:lnTo>
                    <a:pt x="43147" y="60647"/>
                  </a:lnTo>
                  <a:lnTo>
                    <a:pt x="45304" y="62813"/>
                  </a:lnTo>
                  <a:close/>
                </a:path>
                <a:path w="84454" h="1557654">
                  <a:moveTo>
                    <a:pt x="0" y="84473"/>
                  </a:moveTo>
                  <a:lnTo>
                    <a:pt x="43147" y="0"/>
                  </a:lnTo>
                  <a:lnTo>
                    <a:pt x="84137" y="84473"/>
                  </a:lnTo>
                  <a:lnTo>
                    <a:pt x="0" y="844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915149" y="4500386"/>
              <a:ext cx="1536700" cy="88900"/>
            </a:xfrm>
            <a:custGeom>
              <a:avLst/>
              <a:gdLst/>
              <a:ahLst/>
              <a:cxnLst/>
              <a:rect l="l" t="t" r="r" b="b"/>
              <a:pathLst>
                <a:path w="1536700" h="88900">
                  <a:moveTo>
                    <a:pt x="1452289" y="0"/>
                  </a:moveTo>
                  <a:lnTo>
                    <a:pt x="1452289" y="43365"/>
                  </a:lnTo>
                  <a:lnTo>
                    <a:pt x="1476098" y="43365"/>
                  </a:lnTo>
                  <a:lnTo>
                    <a:pt x="1476098" y="47702"/>
                  </a:lnTo>
                  <a:lnTo>
                    <a:pt x="1452289" y="47702"/>
                  </a:lnTo>
                  <a:lnTo>
                    <a:pt x="1452289" y="88900"/>
                  </a:lnTo>
                  <a:lnTo>
                    <a:pt x="1536700" y="45534"/>
                  </a:lnTo>
                  <a:lnTo>
                    <a:pt x="1452289" y="0"/>
                  </a:lnTo>
                  <a:close/>
                </a:path>
                <a:path w="1536700" h="88900">
                  <a:moveTo>
                    <a:pt x="1452289" y="43365"/>
                  </a:moveTo>
                  <a:lnTo>
                    <a:pt x="0" y="43365"/>
                  </a:lnTo>
                  <a:lnTo>
                    <a:pt x="0" y="47702"/>
                  </a:lnTo>
                  <a:lnTo>
                    <a:pt x="1452289" y="47702"/>
                  </a:lnTo>
                  <a:lnTo>
                    <a:pt x="1452289" y="433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915149" y="4500386"/>
              <a:ext cx="1536700" cy="88900"/>
            </a:xfrm>
            <a:custGeom>
              <a:avLst/>
              <a:gdLst/>
              <a:ahLst/>
              <a:cxnLst/>
              <a:rect l="l" t="t" r="r" b="b"/>
              <a:pathLst>
                <a:path w="1536700" h="88900">
                  <a:moveTo>
                    <a:pt x="2164" y="43365"/>
                  </a:moveTo>
                  <a:lnTo>
                    <a:pt x="1471769" y="43365"/>
                  </a:lnTo>
                  <a:lnTo>
                    <a:pt x="1476098" y="43365"/>
                  </a:lnTo>
                  <a:lnTo>
                    <a:pt x="1476098" y="45534"/>
                  </a:lnTo>
                  <a:lnTo>
                    <a:pt x="1476098" y="47702"/>
                  </a:lnTo>
                  <a:lnTo>
                    <a:pt x="1471769" y="47702"/>
                  </a:lnTo>
                  <a:lnTo>
                    <a:pt x="2164" y="47702"/>
                  </a:lnTo>
                  <a:lnTo>
                    <a:pt x="0" y="47702"/>
                  </a:lnTo>
                  <a:lnTo>
                    <a:pt x="0" y="45534"/>
                  </a:lnTo>
                  <a:lnTo>
                    <a:pt x="0" y="43365"/>
                  </a:lnTo>
                  <a:lnTo>
                    <a:pt x="2164" y="43365"/>
                  </a:lnTo>
                  <a:close/>
                </a:path>
                <a:path w="1536700" h="88900">
                  <a:moveTo>
                    <a:pt x="1452290" y="0"/>
                  </a:moveTo>
                  <a:lnTo>
                    <a:pt x="1536700" y="45534"/>
                  </a:lnTo>
                  <a:lnTo>
                    <a:pt x="1452290" y="88900"/>
                  </a:lnTo>
                  <a:lnTo>
                    <a:pt x="145229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8352790" y="4559300"/>
            <a:ext cx="2419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en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389177" y="3666235"/>
            <a:ext cx="265430" cy="586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  <a:p>
            <a:pPr marL="137795">
              <a:lnSpc>
                <a:spcPct val="100000"/>
              </a:lnSpc>
              <a:spcBef>
                <a:spcPts val="95"/>
              </a:spcBef>
            </a:pPr>
            <a:r>
              <a:rPr sz="180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725727" y="4452620"/>
            <a:ext cx="279400" cy="690245"/>
          </a:xfrm>
          <a:prstGeom prst="rect">
            <a:avLst/>
          </a:prstGeom>
        </p:spPr>
        <p:txBody>
          <a:bodyPr vert="horz" wrap="square" lIns="0" tIns="704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5"/>
              </a:spcBef>
            </a:pPr>
            <a:r>
              <a:rPr sz="180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455"/>
              </a:spcBef>
            </a:pPr>
            <a:r>
              <a:rPr sz="1800" dirty="0">
                <a:latin typeface="Times New Roman"/>
                <a:cs typeface="Times New Roman"/>
              </a:rPr>
              <a:t>-</a:t>
            </a:r>
            <a:r>
              <a:rPr sz="1800" spc="-5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4417508" y="3870550"/>
            <a:ext cx="398145" cy="212090"/>
          </a:xfrm>
          <a:custGeom>
            <a:avLst/>
            <a:gdLst/>
            <a:ahLst/>
            <a:cxnLst/>
            <a:rect l="l" t="t" r="r" b="b"/>
            <a:pathLst>
              <a:path w="398145" h="212089">
                <a:moveTo>
                  <a:pt x="330445" y="0"/>
                </a:moveTo>
                <a:lnTo>
                  <a:pt x="327431" y="8594"/>
                </a:lnTo>
                <a:lnTo>
                  <a:pt x="339688" y="13913"/>
                </a:lnTo>
                <a:lnTo>
                  <a:pt x="350229" y="21277"/>
                </a:lnTo>
                <a:lnTo>
                  <a:pt x="371633" y="55408"/>
                </a:lnTo>
                <a:lnTo>
                  <a:pt x="378665" y="104811"/>
                </a:lnTo>
                <a:lnTo>
                  <a:pt x="377880" y="123487"/>
                </a:lnTo>
                <a:lnTo>
                  <a:pt x="366107" y="169217"/>
                </a:lnTo>
                <a:lnTo>
                  <a:pt x="339831" y="197806"/>
                </a:lnTo>
                <a:lnTo>
                  <a:pt x="327765" y="203150"/>
                </a:lnTo>
                <a:lnTo>
                  <a:pt x="330445" y="211744"/>
                </a:lnTo>
                <a:lnTo>
                  <a:pt x="370900" y="187708"/>
                </a:lnTo>
                <a:lnTo>
                  <a:pt x="393622" y="143335"/>
                </a:lnTo>
                <a:lnTo>
                  <a:pt x="397976" y="105928"/>
                </a:lnTo>
                <a:lnTo>
                  <a:pt x="396884" y="86516"/>
                </a:lnTo>
                <a:lnTo>
                  <a:pt x="380507" y="37113"/>
                </a:lnTo>
                <a:lnTo>
                  <a:pt x="345796" y="5542"/>
                </a:lnTo>
                <a:lnTo>
                  <a:pt x="330445" y="0"/>
                </a:lnTo>
                <a:close/>
              </a:path>
              <a:path w="398145" h="212089">
                <a:moveTo>
                  <a:pt x="67530" y="0"/>
                </a:moveTo>
                <a:lnTo>
                  <a:pt x="27148" y="24099"/>
                </a:lnTo>
                <a:lnTo>
                  <a:pt x="4367" y="68576"/>
                </a:lnTo>
                <a:lnTo>
                  <a:pt x="0" y="105928"/>
                </a:lnTo>
                <a:lnTo>
                  <a:pt x="1088" y="125381"/>
                </a:lnTo>
                <a:lnTo>
                  <a:pt x="17412" y="174743"/>
                </a:lnTo>
                <a:lnTo>
                  <a:pt x="52134" y="206209"/>
                </a:lnTo>
                <a:lnTo>
                  <a:pt x="67530" y="211744"/>
                </a:lnTo>
                <a:lnTo>
                  <a:pt x="70209" y="203150"/>
                </a:lnTo>
                <a:lnTo>
                  <a:pt x="58144" y="197806"/>
                </a:lnTo>
                <a:lnTo>
                  <a:pt x="47732" y="190369"/>
                </a:lnTo>
                <a:lnTo>
                  <a:pt x="26374" y="155690"/>
                </a:lnTo>
                <a:lnTo>
                  <a:pt x="19310" y="104811"/>
                </a:lnTo>
                <a:lnTo>
                  <a:pt x="20095" y="86746"/>
                </a:lnTo>
                <a:lnTo>
                  <a:pt x="31868" y="42136"/>
                </a:lnTo>
                <a:lnTo>
                  <a:pt x="58332" y="13913"/>
                </a:lnTo>
                <a:lnTo>
                  <a:pt x="70544" y="8594"/>
                </a:lnTo>
                <a:lnTo>
                  <a:pt x="675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4147480" y="3800347"/>
            <a:ext cx="6261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350" dirty="0">
                <a:latin typeface="Cambria Math"/>
                <a:cs typeface="Cambria Math"/>
              </a:rPr>
              <a:t>!</a:t>
            </a:r>
            <a:r>
              <a:rPr sz="1950" spc="525" baseline="27777" dirty="0">
                <a:latin typeface="Cambria Math"/>
                <a:cs typeface="Cambria Math"/>
              </a:rPr>
              <a:t>!</a:t>
            </a:r>
            <a:r>
              <a:rPr sz="1950" spc="179" baseline="27777" dirty="0">
                <a:latin typeface="Cambria Math"/>
                <a:cs typeface="Cambria Math"/>
              </a:rPr>
              <a:t>  </a:t>
            </a:r>
            <a:r>
              <a:rPr sz="1800" spc="-25" dirty="0">
                <a:latin typeface="Cambria Math"/>
                <a:cs typeface="Cambria Math"/>
              </a:rPr>
              <a:t>#$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860966" y="3800347"/>
            <a:ext cx="138938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Cambria Math"/>
                <a:cs typeface="Cambria Math"/>
              </a:rPr>
              <a:t>=</a:t>
            </a:r>
            <a:r>
              <a:rPr sz="1800" spc="105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1</a:t>
            </a:r>
            <a:r>
              <a:rPr sz="1800" spc="5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−</a:t>
            </a:r>
            <a:r>
              <a:rPr sz="1800" spc="5" dirty="0">
                <a:latin typeface="Cambria Math"/>
                <a:cs typeface="Cambria Math"/>
              </a:rPr>
              <a:t> </a:t>
            </a:r>
            <a:r>
              <a:rPr sz="1800" spc="-10" dirty="0">
                <a:latin typeface="Cambria Math"/>
                <a:cs typeface="Cambria Math"/>
              </a:rPr>
              <a:t>!(#$)</a:t>
            </a:r>
            <a:r>
              <a:rPr sz="1950" spc="-15" baseline="27777" dirty="0">
                <a:latin typeface="Cambria Math"/>
                <a:cs typeface="Cambria Math"/>
              </a:rPr>
              <a:t>%</a:t>
            </a:r>
            <a:endParaRPr sz="1950" baseline="27777">
              <a:latin typeface="Cambria Math"/>
              <a:cs typeface="Cambria Math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509611" y="3194786"/>
            <a:ext cx="1066800" cy="12700"/>
          </a:xfrm>
          <a:custGeom>
            <a:avLst/>
            <a:gdLst/>
            <a:ahLst/>
            <a:cxnLst/>
            <a:rect l="l" t="t" r="r" b="b"/>
            <a:pathLst>
              <a:path w="1066800" h="12700">
                <a:moveTo>
                  <a:pt x="1066800" y="0"/>
                </a:moveTo>
                <a:lnTo>
                  <a:pt x="0" y="0"/>
                </a:lnTo>
                <a:lnTo>
                  <a:pt x="0" y="12700"/>
                </a:lnTo>
                <a:lnTo>
                  <a:pt x="1066800" y="12700"/>
                </a:lnTo>
                <a:lnTo>
                  <a:pt x="1066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5467511" y="2773171"/>
            <a:ext cx="112966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baseline="-20061" dirty="0">
                <a:latin typeface="Cambria Math"/>
                <a:cs typeface="Cambria Math"/>
              </a:rPr>
              <a:t>#</a:t>
            </a:r>
            <a:r>
              <a:rPr sz="1300" dirty="0">
                <a:latin typeface="Cambria Math"/>
                <a:cs typeface="Cambria Math"/>
              </a:rPr>
              <a:t>#$</a:t>
            </a:r>
            <a:r>
              <a:rPr sz="1300" spc="180" dirty="0">
                <a:latin typeface="Cambria Math"/>
                <a:cs typeface="Cambria Math"/>
              </a:rPr>
              <a:t> </a:t>
            </a:r>
            <a:r>
              <a:rPr sz="2700" baseline="-20061" dirty="0">
                <a:latin typeface="Cambria Math"/>
                <a:cs typeface="Cambria Math"/>
              </a:rPr>
              <a:t>−</a:t>
            </a:r>
            <a:r>
              <a:rPr sz="2700" spc="-22" baseline="-20061" dirty="0">
                <a:latin typeface="Cambria Math"/>
                <a:cs typeface="Cambria Math"/>
              </a:rPr>
              <a:t> </a:t>
            </a:r>
            <a:r>
              <a:rPr sz="2700" spc="112" baseline="-20061" dirty="0">
                <a:latin typeface="Cambria Math"/>
                <a:cs typeface="Cambria Math"/>
              </a:rPr>
              <a:t>#</a:t>
            </a:r>
            <a:r>
              <a:rPr sz="1300" spc="75" dirty="0">
                <a:latin typeface="Cambria Math"/>
                <a:cs typeface="Cambria Math"/>
              </a:rPr>
              <a:t>"#$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586512" y="3029203"/>
            <a:ext cx="20104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105" dirty="0">
                <a:latin typeface="Cambria Math"/>
                <a:cs typeface="Cambria Math"/>
              </a:rPr>
              <a:t>!(#$)</a:t>
            </a:r>
            <a:r>
              <a:rPr sz="1800" spc="90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=</a:t>
            </a:r>
            <a:r>
              <a:rPr sz="1800" spc="95" dirty="0">
                <a:latin typeface="Cambria Math"/>
                <a:cs typeface="Cambria Math"/>
              </a:rPr>
              <a:t> </a:t>
            </a:r>
            <a:r>
              <a:rPr sz="2700" baseline="-37037" dirty="0">
                <a:latin typeface="Cambria Math"/>
                <a:cs typeface="Cambria Math"/>
              </a:rPr>
              <a:t>#</a:t>
            </a:r>
            <a:r>
              <a:rPr sz="1950" baseline="-27777" dirty="0">
                <a:latin typeface="Cambria Math"/>
                <a:cs typeface="Cambria Math"/>
              </a:rPr>
              <a:t>#$</a:t>
            </a:r>
            <a:r>
              <a:rPr sz="1950" spc="300" baseline="-27777" dirty="0">
                <a:latin typeface="Cambria Math"/>
                <a:cs typeface="Cambria Math"/>
              </a:rPr>
              <a:t> </a:t>
            </a:r>
            <a:r>
              <a:rPr sz="2700" baseline="-37037" dirty="0">
                <a:latin typeface="Cambria Math"/>
                <a:cs typeface="Cambria Math"/>
              </a:rPr>
              <a:t>+ </a:t>
            </a:r>
            <a:r>
              <a:rPr sz="2700" spc="112" baseline="-37037" dirty="0">
                <a:latin typeface="Cambria Math"/>
                <a:cs typeface="Cambria Math"/>
              </a:rPr>
              <a:t>#</a:t>
            </a:r>
            <a:r>
              <a:rPr sz="1950" spc="112" baseline="-27777" dirty="0">
                <a:latin typeface="Cambria Math"/>
                <a:cs typeface="Cambria Math"/>
              </a:rPr>
              <a:t>"#$</a:t>
            </a:r>
            <a:endParaRPr sz="1950" baseline="-27777">
              <a:latin typeface="Cambria Math"/>
              <a:cs typeface="Cambria Math"/>
            </a:endParaRPr>
          </a:p>
        </p:txBody>
      </p:sp>
      <p:pic>
        <p:nvPicPr>
          <p:cNvPr id="46" name="object 4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47" name="object 47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8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582420" marR="5080" indent="-1552575">
              <a:lnSpc>
                <a:spcPct val="100800"/>
              </a:lnSpc>
              <a:spcBef>
                <a:spcPts val="75"/>
              </a:spcBef>
            </a:pPr>
            <a:r>
              <a:rPr dirty="0"/>
              <a:t>NOTA:</a:t>
            </a:r>
            <a:r>
              <a:rPr spc="-2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dirty="0"/>
              <a:t>las</a:t>
            </a:r>
            <a:r>
              <a:rPr spc="-15" dirty="0"/>
              <a:t> </a:t>
            </a:r>
            <a:r>
              <a:rPr dirty="0"/>
              <a:t>prácticas</a:t>
            </a:r>
            <a:r>
              <a:rPr spc="-15" dirty="0"/>
              <a:t> </a:t>
            </a:r>
            <a:r>
              <a:rPr dirty="0"/>
              <a:t>usaremos</a:t>
            </a:r>
            <a:r>
              <a:rPr spc="-15" dirty="0"/>
              <a:t> </a:t>
            </a:r>
            <a:r>
              <a:rPr dirty="0"/>
              <a:t>la</a:t>
            </a:r>
            <a:r>
              <a:rPr spc="-15" dirty="0"/>
              <a:t> </a:t>
            </a:r>
            <a:r>
              <a:rPr dirty="0"/>
              <a:t>función</a:t>
            </a:r>
            <a:r>
              <a:rPr spc="-20" dirty="0"/>
              <a:t> </a:t>
            </a:r>
            <a:r>
              <a:rPr dirty="0"/>
              <a:t>lineal</a:t>
            </a:r>
            <a:r>
              <a:rPr spc="-15" dirty="0"/>
              <a:t> </a:t>
            </a:r>
            <a:r>
              <a:rPr spc="-50" dirty="0"/>
              <a:t>o </a:t>
            </a:r>
            <a:r>
              <a:rPr dirty="0"/>
              <a:t>umbral</a:t>
            </a:r>
            <a:r>
              <a:rPr spc="-30" dirty="0"/>
              <a:t> </a:t>
            </a:r>
            <a:r>
              <a:rPr dirty="0"/>
              <a:t>(con</a:t>
            </a:r>
            <a:r>
              <a:rPr spc="-20" dirty="0"/>
              <a:t> </a:t>
            </a:r>
            <a:r>
              <a:rPr dirty="0"/>
              <a:t>derivada</a:t>
            </a:r>
            <a:r>
              <a:rPr spc="-10" dirty="0"/>
              <a:t> g’(en)=1)</a:t>
            </a:r>
          </a:p>
        </p:txBody>
      </p:sp>
      <p:grpSp>
        <p:nvGrpSpPr>
          <p:cNvPr id="9" name="object 9"/>
          <p:cNvGrpSpPr/>
          <p:nvPr/>
        </p:nvGrpSpPr>
        <p:grpSpPr>
          <a:xfrm>
            <a:off x="422686" y="965937"/>
            <a:ext cx="8040370" cy="835025"/>
            <a:chOff x="422686" y="965937"/>
            <a:chExt cx="8040370" cy="835025"/>
          </a:xfrm>
        </p:grpSpPr>
        <p:sp>
          <p:nvSpPr>
            <p:cNvPr id="10" name="object 10"/>
            <p:cNvSpPr/>
            <p:nvPr/>
          </p:nvSpPr>
          <p:spPr>
            <a:xfrm>
              <a:off x="427448" y="970700"/>
              <a:ext cx="8030845" cy="825500"/>
            </a:xfrm>
            <a:custGeom>
              <a:avLst/>
              <a:gdLst/>
              <a:ahLst/>
              <a:cxnLst/>
              <a:rect l="l" t="t" r="r" b="b"/>
              <a:pathLst>
                <a:path w="8030845" h="825500">
                  <a:moveTo>
                    <a:pt x="7893234" y="0"/>
                  </a:moveTo>
                  <a:lnTo>
                    <a:pt x="137516" y="0"/>
                  </a:lnTo>
                  <a:lnTo>
                    <a:pt x="94050" y="7010"/>
                  </a:lnTo>
                  <a:lnTo>
                    <a:pt x="56301" y="26532"/>
                  </a:lnTo>
                  <a:lnTo>
                    <a:pt x="26532" y="56301"/>
                  </a:lnTo>
                  <a:lnTo>
                    <a:pt x="7010" y="94050"/>
                  </a:lnTo>
                  <a:lnTo>
                    <a:pt x="0" y="137516"/>
                  </a:lnTo>
                  <a:lnTo>
                    <a:pt x="0" y="687552"/>
                  </a:lnTo>
                  <a:lnTo>
                    <a:pt x="7010" y="731019"/>
                  </a:lnTo>
                  <a:lnTo>
                    <a:pt x="26532" y="768769"/>
                  </a:lnTo>
                  <a:lnTo>
                    <a:pt x="56301" y="798537"/>
                  </a:lnTo>
                  <a:lnTo>
                    <a:pt x="94050" y="818060"/>
                  </a:lnTo>
                  <a:lnTo>
                    <a:pt x="137516" y="825070"/>
                  </a:lnTo>
                  <a:lnTo>
                    <a:pt x="7893234" y="825070"/>
                  </a:lnTo>
                  <a:lnTo>
                    <a:pt x="7936700" y="818060"/>
                  </a:lnTo>
                  <a:lnTo>
                    <a:pt x="7974449" y="798537"/>
                  </a:lnTo>
                  <a:lnTo>
                    <a:pt x="8004218" y="768769"/>
                  </a:lnTo>
                  <a:lnTo>
                    <a:pt x="8023740" y="731019"/>
                  </a:lnTo>
                  <a:lnTo>
                    <a:pt x="8030751" y="687552"/>
                  </a:lnTo>
                  <a:lnTo>
                    <a:pt x="8030751" y="137516"/>
                  </a:lnTo>
                  <a:lnTo>
                    <a:pt x="8023740" y="94050"/>
                  </a:lnTo>
                  <a:lnTo>
                    <a:pt x="8004218" y="56301"/>
                  </a:lnTo>
                  <a:lnTo>
                    <a:pt x="7974449" y="26532"/>
                  </a:lnTo>
                  <a:lnTo>
                    <a:pt x="7936700" y="7010"/>
                  </a:lnTo>
                  <a:lnTo>
                    <a:pt x="7893234" y="0"/>
                  </a:lnTo>
                  <a:close/>
                </a:path>
              </a:pathLst>
            </a:custGeom>
            <a:solidFill>
              <a:srgbClr val="FF0000">
                <a:alpha val="3411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427448" y="970700"/>
              <a:ext cx="8030845" cy="825500"/>
            </a:xfrm>
            <a:custGeom>
              <a:avLst/>
              <a:gdLst/>
              <a:ahLst/>
              <a:cxnLst/>
              <a:rect l="l" t="t" r="r" b="b"/>
              <a:pathLst>
                <a:path w="8030845" h="825500">
                  <a:moveTo>
                    <a:pt x="0" y="137517"/>
                  </a:moveTo>
                  <a:lnTo>
                    <a:pt x="7010" y="94051"/>
                  </a:lnTo>
                  <a:lnTo>
                    <a:pt x="26532" y="56301"/>
                  </a:lnTo>
                  <a:lnTo>
                    <a:pt x="56301" y="26532"/>
                  </a:lnTo>
                  <a:lnTo>
                    <a:pt x="94050" y="7010"/>
                  </a:lnTo>
                  <a:lnTo>
                    <a:pt x="137517" y="0"/>
                  </a:lnTo>
                  <a:lnTo>
                    <a:pt x="7893234" y="0"/>
                  </a:lnTo>
                  <a:lnTo>
                    <a:pt x="7936700" y="7010"/>
                  </a:lnTo>
                  <a:lnTo>
                    <a:pt x="7974450" y="26532"/>
                  </a:lnTo>
                  <a:lnTo>
                    <a:pt x="8004218" y="56301"/>
                  </a:lnTo>
                  <a:lnTo>
                    <a:pt x="8023740" y="94051"/>
                  </a:lnTo>
                  <a:lnTo>
                    <a:pt x="8030751" y="137517"/>
                  </a:lnTo>
                  <a:lnTo>
                    <a:pt x="8030751" y="687553"/>
                  </a:lnTo>
                  <a:lnTo>
                    <a:pt x="8023740" y="731019"/>
                  </a:lnTo>
                  <a:lnTo>
                    <a:pt x="8004218" y="768769"/>
                  </a:lnTo>
                  <a:lnTo>
                    <a:pt x="7974450" y="798538"/>
                  </a:lnTo>
                  <a:lnTo>
                    <a:pt x="7936700" y="818060"/>
                  </a:lnTo>
                  <a:lnTo>
                    <a:pt x="7893234" y="825071"/>
                  </a:lnTo>
                  <a:lnTo>
                    <a:pt x="137517" y="825071"/>
                  </a:lnTo>
                  <a:lnTo>
                    <a:pt x="94050" y="818060"/>
                  </a:lnTo>
                  <a:lnTo>
                    <a:pt x="56301" y="798538"/>
                  </a:lnTo>
                  <a:lnTo>
                    <a:pt x="26532" y="768769"/>
                  </a:lnTo>
                  <a:lnTo>
                    <a:pt x="7010" y="731019"/>
                  </a:lnTo>
                  <a:lnTo>
                    <a:pt x="0" y="687553"/>
                  </a:lnTo>
                  <a:lnTo>
                    <a:pt x="0" y="13751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754132" y="1138110"/>
              <a:ext cx="1626870" cy="235585"/>
            </a:xfrm>
            <a:custGeom>
              <a:avLst/>
              <a:gdLst/>
              <a:ahLst/>
              <a:cxnLst/>
              <a:rect l="l" t="t" r="r" b="b"/>
              <a:pathLst>
                <a:path w="1626870" h="235584">
                  <a:moveTo>
                    <a:pt x="78384" y="9550"/>
                  </a:moveTo>
                  <a:lnTo>
                    <a:pt x="75044" y="0"/>
                  </a:lnTo>
                  <a:lnTo>
                    <a:pt x="57975" y="6159"/>
                  </a:lnTo>
                  <a:lnTo>
                    <a:pt x="43027" y="15087"/>
                  </a:lnTo>
                  <a:lnTo>
                    <a:pt x="10922" y="57899"/>
                  </a:lnTo>
                  <a:lnTo>
                    <a:pt x="1219" y="96139"/>
                  </a:lnTo>
                  <a:lnTo>
                    <a:pt x="0" y="117703"/>
                  </a:lnTo>
                  <a:lnTo>
                    <a:pt x="1219" y="139319"/>
                  </a:lnTo>
                  <a:lnTo>
                    <a:pt x="10883" y="177546"/>
                  </a:lnTo>
                  <a:lnTo>
                    <a:pt x="42951" y="220218"/>
                  </a:lnTo>
                  <a:lnTo>
                    <a:pt x="75044" y="235280"/>
                  </a:lnTo>
                  <a:lnTo>
                    <a:pt x="78016" y="225729"/>
                  </a:lnTo>
                  <a:lnTo>
                    <a:pt x="64604" y="219786"/>
                  </a:lnTo>
                  <a:lnTo>
                    <a:pt x="53035" y="211531"/>
                  </a:lnTo>
                  <a:lnTo>
                    <a:pt x="29311" y="172999"/>
                  </a:lnTo>
                  <a:lnTo>
                    <a:pt x="21463" y="116459"/>
                  </a:lnTo>
                  <a:lnTo>
                    <a:pt x="22326" y="96393"/>
                  </a:lnTo>
                  <a:lnTo>
                    <a:pt x="35407" y="46824"/>
                  </a:lnTo>
                  <a:lnTo>
                    <a:pt x="64820" y="15468"/>
                  </a:lnTo>
                  <a:lnTo>
                    <a:pt x="78384" y="9550"/>
                  </a:lnTo>
                  <a:close/>
                </a:path>
                <a:path w="1626870" h="235584">
                  <a:moveTo>
                    <a:pt x="717105" y="117703"/>
                  </a:moveTo>
                  <a:lnTo>
                    <a:pt x="712254" y="76200"/>
                  </a:lnTo>
                  <a:lnTo>
                    <a:pt x="686943" y="26784"/>
                  </a:lnTo>
                  <a:lnTo>
                    <a:pt x="642073" y="0"/>
                  </a:lnTo>
                  <a:lnTo>
                    <a:pt x="638733" y="9550"/>
                  </a:lnTo>
                  <a:lnTo>
                    <a:pt x="652348" y="15468"/>
                  </a:lnTo>
                  <a:lnTo>
                    <a:pt x="664057" y="23647"/>
                  </a:lnTo>
                  <a:lnTo>
                    <a:pt x="687844" y="61569"/>
                  </a:lnTo>
                  <a:lnTo>
                    <a:pt x="695655" y="116459"/>
                  </a:lnTo>
                  <a:lnTo>
                    <a:pt x="694778" y="137210"/>
                  </a:lnTo>
                  <a:lnTo>
                    <a:pt x="681697" y="188023"/>
                  </a:lnTo>
                  <a:lnTo>
                    <a:pt x="652500" y="219786"/>
                  </a:lnTo>
                  <a:lnTo>
                    <a:pt x="639102" y="225729"/>
                  </a:lnTo>
                  <a:lnTo>
                    <a:pt x="642073" y="235280"/>
                  </a:lnTo>
                  <a:lnTo>
                    <a:pt x="687031" y="208572"/>
                  </a:lnTo>
                  <a:lnTo>
                    <a:pt x="712279" y="159270"/>
                  </a:lnTo>
                  <a:lnTo>
                    <a:pt x="715899" y="139319"/>
                  </a:lnTo>
                  <a:lnTo>
                    <a:pt x="717105" y="117703"/>
                  </a:lnTo>
                  <a:close/>
                </a:path>
                <a:path w="1626870" h="235584">
                  <a:moveTo>
                    <a:pt x="1432585" y="9550"/>
                  </a:moveTo>
                  <a:lnTo>
                    <a:pt x="1429245" y="0"/>
                  </a:lnTo>
                  <a:lnTo>
                    <a:pt x="1412176" y="6159"/>
                  </a:lnTo>
                  <a:lnTo>
                    <a:pt x="1397228" y="15087"/>
                  </a:lnTo>
                  <a:lnTo>
                    <a:pt x="1365123" y="57899"/>
                  </a:lnTo>
                  <a:lnTo>
                    <a:pt x="1355420" y="96139"/>
                  </a:lnTo>
                  <a:lnTo>
                    <a:pt x="1354201" y="117703"/>
                  </a:lnTo>
                  <a:lnTo>
                    <a:pt x="1355420" y="139319"/>
                  </a:lnTo>
                  <a:lnTo>
                    <a:pt x="1365084" y="177546"/>
                  </a:lnTo>
                  <a:lnTo>
                    <a:pt x="1397152" y="220218"/>
                  </a:lnTo>
                  <a:lnTo>
                    <a:pt x="1429245" y="235280"/>
                  </a:lnTo>
                  <a:lnTo>
                    <a:pt x="1432217" y="225729"/>
                  </a:lnTo>
                  <a:lnTo>
                    <a:pt x="1418805" y="219786"/>
                  </a:lnTo>
                  <a:lnTo>
                    <a:pt x="1407236" y="211531"/>
                  </a:lnTo>
                  <a:lnTo>
                    <a:pt x="1383512" y="172999"/>
                  </a:lnTo>
                  <a:lnTo>
                    <a:pt x="1375664" y="116459"/>
                  </a:lnTo>
                  <a:lnTo>
                    <a:pt x="1376527" y="96393"/>
                  </a:lnTo>
                  <a:lnTo>
                    <a:pt x="1389608" y="46824"/>
                  </a:lnTo>
                  <a:lnTo>
                    <a:pt x="1419021" y="15468"/>
                  </a:lnTo>
                  <a:lnTo>
                    <a:pt x="1432585" y="9550"/>
                  </a:lnTo>
                  <a:close/>
                </a:path>
                <a:path w="1626870" h="235584">
                  <a:moveTo>
                    <a:pt x="1626616" y="117703"/>
                  </a:moveTo>
                  <a:lnTo>
                    <a:pt x="1621764" y="76200"/>
                  </a:lnTo>
                  <a:lnTo>
                    <a:pt x="1596453" y="26784"/>
                  </a:lnTo>
                  <a:lnTo>
                    <a:pt x="1551584" y="0"/>
                  </a:lnTo>
                  <a:lnTo>
                    <a:pt x="1548244" y="9550"/>
                  </a:lnTo>
                  <a:lnTo>
                    <a:pt x="1561858" y="15468"/>
                  </a:lnTo>
                  <a:lnTo>
                    <a:pt x="1573568" y="23647"/>
                  </a:lnTo>
                  <a:lnTo>
                    <a:pt x="1597355" y="61569"/>
                  </a:lnTo>
                  <a:lnTo>
                    <a:pt x="1605165" y="116459"/>
                  </a:lnTo>
                  <a:lnTo>
                    <a:pt x="1604289" y="137210"/>
                  </a:lnTo>
                  <a:lnTo>
                    <a:pt x="1591208" y="188023"/>
                  </a:lnTo>
                  <a:lnTo>
                    <a:pt x="1562011" y="219786"/>
                  </a:lnTo>
                  <a:lnTo>
                    <a:pt x="1548612" y="225729"/>
                  </a:lnTo>
                  <a:lnTo>
                    <a:pt x="1551584" y="235280"/>
                  </a:lnTo>
                  <a:lnTo>
                    <a:pt x="1596542" y="208572"/>
                  </a:lnTo>
                  <a:lnTo>
                    <a:pt x="1621790" y="159270"/>
                  </a:lnTo>
                  <a:lnTo>
                    <a:pt x="1625409" y="139319"/>
                  </a:lnTo>
                  <a:lnTo>
                    <a:pt x="1626616" y="1177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6727176" y="1183640"/>
            <a:ext cx="155384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264285" algn="l"/>
              </a:tabLst>
            </a:pPr>
            <a:r>
              <a:rPr sz="1500" spc="40" dirty="0">
                <a:latin typeface="Cambria Math"/>
                <a:cs typeface="Cambria Math"/>
              </a:rPr>
              <a:t>%</a:t>
            </a:r>
            <a:r>
              <a:rPr sz="1800" spc="60" baseline="-13888" dirty="0">
                <a:latin typeface="Cambria Math"/>
                <a:cs typeface="Cambria Math"/>
              </a:rPr>
              <a:t>!</a:t>
            </a:r>
            <a:r>
              <a:rPr sz="1800" baseline="-13888" dirty="0">
                <a:latin typeface="Cambria Math"/>
                <a:cs typeface="Cambria Math"/>
              </a:rPr>
              <a:t>	</a:t>
            </a:r>
            <a:r>
              <a:rPr sz="1500" spc="-25" dirty="0">
                <a:latin typeface="Cambria Math"/>
                <a:cs typeface="Cambria Math"/>
              </a:rPr>
              <a:t>%</a:t>
            </a:r>
            <a:r>
              <a:rPr sz="1800" spc="-37" baseline="-13888" dirty="0">
                <a:latin typeface="Cambria Math"/>
                <a:cs typeface="Cambria Math"/>
              </a:rPr>
              <a:t>#</a:t>
            </a:r>
            <a:endParaRPr sz="1800" baseline="-13888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23023" y="1025652"/>
            <a:ext cx="7280909" cy="708660"/>
          </a:xfrm>
          <a:prstGeom prst="rect">
            <a:avLst/>
          </a:prstGeom>
        </p:spPr>
        <p:txBody>
          <a:bodyPr vert="horz" wrap="square" lIns="0" tIns="48895" rIns="0" bIns="0" rtlCol="0">
            <a:spAutoFit/>
          </a:bodyPr>
          <a:lstStyle/>
          <a:p>
            <a:pPr marL="380365" indent="-342265">
              <a:lnSpc>
                <a:spcPct val="100000"/>
              </a:lnSpc>
              <a:spcBef>
                <a:spcPts val="385"/>
              </a:spcBef>
              <a:buFont typeface="Arial"/>
              <a:buChar char="•"/>
              <a:tabLst>
                <a:tab pos="380365" algn="l"/>
                <a:tab pos="381000" algn="l"/>
                <a:tab pos="2547620" algn="l"/>
                <a:tab pos="3640454" algn="l"/>
                <a:tab pos="4536440" algn="l"/>
                <a:tab pos="6162040" algn="l"/>
              </a:tabLst>
            </a:pPr>
            <a:r>
              <a:rPr sz="2000" dirty="0">
                <a:latin typeface="Times New Roman"/>
                <a:cs typeface="Times New Roman"/>
              </a:rPr>
              <a:t>Pesos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conexión: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spc="350" dirty="0">
                <a:latin typeface="Cambria Math"/>
                <a:cs typeface="Cambria Math"/>
              </a:rPr>
              <a:t>"</a:t>
            </a:r>
            <a:r>
              <a:rPr sz="2250" spc="525" baseline="-14814" dirty="0">
                <a:latin typeface="Cambria Math"/>
                <a:cs typeface="Cambria Math"/>
              </a:rPr>
              <a:t>!</a:t>
            </a:r>
            <a:r>
              <a:rPr sz="2250" spc="209" baseline="-14814" dirty="0">
                <a:latin typeface="Cambria Math"/>
                <a:cs typeface="Cambria Math"/>
              </a:rPr>
              <a:t>  </a:t>
            </a:r>
            <a:r>
              <a:rPr sz="2000" spc="-459" dirty="0">
                <a:latin typeface="Cambria Math"/>
                <a:cs typeface="Cambria Math"/>
              </a:rPr>
              <a:t>#</a:t>
            </a:r>
            <a:r>
              <a:rPr sz="2000" spc="6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+</a:t>
            </a:r>
            <a:r>
              <a:rPr sz="2000" spc="5" dirty="0">
                <a:latin typeface="Cambria Math"/>
                <a:cs typeface="Cambria Math"/>
              </a:rPr>
              <a:t> </a:t>
            </a:r>
            <a:r>
              <a:rPr sz="2000" spc="-50" dirty="0">
                <a:latin typeface="Cambria Math"/>
                <a:cs typeface="Cambria Math"/>
              </a:rPr>
              <a:t>1</a:t>
            </a:r>
            <a:r>
              <a:rPr sz="2000" dirty="0">
                <a:latin typeface="Cambria Math"/>
                <a:cs typeface="Cambria Math"/>
              </a:rPr>
              <a:t>	=</a:t>
            </a:r>
            <a:r>
              <a:rPr sz="2000" spc="120" dirty="0">
                <a:latin typeface="Cambria Math"/>
                <a:cs typeface="Cambria Math"/>
              </a:rPr>
              <a:t> </a:t>
            </a:r>
            <a:r>
              <a:rPr sz="2000" spc="350" dirty="0">
                <a:latin typeface="Cambria Math"/>
                <a:cs typeface="Cambria Math"/>
              </a:rPr>
              <a:t>"</a:t>
            </a:r>
            <a:r>
              <a:rPr sz="2250" spc="525" baseline="-14814" dirty="0">
                <a:latin typeface="Cambria Math"/>
                <a:cs typeface="Cambria Math"/>
              </a:rPr>
              <a:t>!</a:t>
            </a:r>
            <a:r>
              <a:rPr sz="2250" spc="217" baseline="-14814" dirty="0">
                <a:latin typeface="Cambria Math"/>
                <a:cs typeface="Cambria Math"/>
              </a:rPr>
              <a:t>  </a:t>
            </a:r>
            <a:r>
              <a:rPr sz="2000" spc="-509" dirty="0">
                <a:latin typeface="Cambria Math"/>
                <a:cs typeface="Cambria Math"/>
              </a:rPr>
              <a:t>#</a:t>
            </a:r>
            <a:r>
              <a:rPr sz="2000" dirty="0">
                <a:latin typeface="Cambria Math"/>
                <a:cs typeface="Cambria Math"/>
              </a:rPr>
              <a:t>	+</a:t>
            </a:r>
            <a:r>
              <a:rPr sz="2000" spc="10" dirty="0">
                <a:latin typeface="Cambria Math"/>
                <a:cs typeface="Cambria Math"/>
              </a:rPr>
              <a:t> </a:t>
            </a:r>
            <a:r>
              <a:rPr sz="2000" spc="720" dirty="0">
                <a:latin typeface="Cambria Math"/>
                <a:cs typeface="Cambria Math"/>
              </a:rPr>
              <a:t>'</a:t>
            </a:r>
            <a:r>
              <a:rPr sz="2000" spc="70" dirty="0">
                <a:latin typeface="Cambria Math"/>
                <a:cs typeface="Cambria Math"/>
              </a:rPr>
              <a:t> </a:t>
            </a:r>
            <a:r>
              <a:rPr sz="2000" spc="-270" dirty="0">
                <a:latin typeface="Cambria Math"/>
                <a:cs typeface="Cambria Math"/>
              </a:rPr>
              <a:t>(</a:t>
            </a:r>
            <a:r>
              <a:rPr sz="2000" spc="10" dirty="0">
                <a:latin typeface="Cambria Math"/>
                <a:cs typeface="Cambria Math"/>
              </a:rPr>
              <a:t> </a:t>
            </a:r>
            <a:r>
              <a:rPr sz="2000" spc="114" dirty="0">
                <a:latin typeface="Cambria Math"/>
                <a:cs typeface="Cambria Math"/>
              </a:rPr>
              <a:t>*+,-</a:t>
            </a:r>
            <a:r>
              <a:rPr sz="2000" spc="-25" dirty="0">
                <a:latin typeface="Cambria Math"/>
                <a:cs typeface="Cambria Math"/>
              </a:rPr>
              <a:t>.+</a:t>
            </a:r>
            <a:r>
              <a:rPr sz="2250" spc="-37" baseline="29629" dirty="0">
                <a:latin typeface="Cambria Math"/>
                <a:cs typeface="Cambria Math"/>
              </a:rPr>
              <a:t>&amp;</a:t>
            </a:r>
            <a:r>
              <a:rPr sz="2250" baseline="29629" dirty="0">
                <a:latin typeface="Cambria Math"/>
                <a:cs typeface="Cambria Math"/>
              </a:rPr>
              <a:t>	</a:t>
            </a:r>
            <a:r>
              <a:rPr sz="2000" spc="-270" dirty="0">
                <a:latin typeface="Cambria Math"/>
                <a:cs typeface="Cambria Math"/>
              </a:rPr>
              <a:t>(</a:t>
            </a:r>
            <a:r>
              <a:rPr sz="2000" dirty="0">
                <a:latin typeface="Cambria Math"/>
                <a:cs typeface="Cambria Math"/>
              </a:rPr>
              <a:t> </a:t>
            </a:r>
            <a:r>
              <a:rPr sz="2000" spc="-10" dirty="0">
                <a:latin typeface="Cambria Math"/>
                <a:cs typeface="Cambria Math"/>
              </a:rPr>
              <a:t>/01121</a:t>
            </a:r>
            <a:r>
              <a:rPr sz="2250" spc="-15" baseline="29629" dirty="0">
                <a:latin typeface="Cambria Math"/>
                <a:cs typeface="Cambria Math"/>
              </a:rPr>
              <a:t>&amp;</a:t>
            </a:r>
            <a:endParaRPr sz="2250" baseline="29629">
              <a:latin typeface="Cambria Math"/>
              <a:cs typeface="Cambria Math"/>
            </a:endParaRPr>
          </a:p>
          <a:p>
            <a:pPr marL="380365" indent="-342265">
              <a:lnSpc>
                <a:spcPct val="100000"/>
              </a:lnSpc>
              <a:spcBef>
                <a:spcPts val="290"/>
              </a:spcBef>
              <a:buFont typeface="Arial"/>
              <a:buChar char="•"/>
              <a:tabLst>
                <a:tab pos="380365" algn="l"/>
                <a:tab pos="381000" algn="l"/>
              </a:tabLst>
            </a:pPr>
            <a:r>
              <a:rPr sz="2000" spc="-10" dirty="0">
                <a:latin typeface="Times New Roman"/>
                <a:cs typeface="Times New Roman"/>
              </a:rPr>
              <a:t>Sesgos: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437623" y="1455420"/>
            <a:ext cx="50736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spc="405" baseline="11111" dirty="0">
                <a:latin typeface="Cambria Math"/>
                <a:cs typeface="Cambria Math"/>
              </a:rPr>
              <a:t>"</a:t>
            </a:r>
            <a:r>
              <a:rPr sz="1500" spc="270" dirty="0">
                <a:latin typeface="Cambria Math"/>
                <a:cs typeface="Cambria Math"/>
              </a:rPr>
              <a:t>'%</a:t>
            </a:r>
            <a:endParaRPr sz="150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889552" y="1596644"/>
            <a:ext cx="1238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25" dirty="0">
                <a:latin typeface="Cambria Math"/>
                <a:cs typeface="Cambria Math"/>
              </a:rPr>
              <a:t>#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041226" y="1481007"/>
            <a:ext cx="717550" cy="235585"/>
          </a:xfrm>
          <a:custGeom>
            <a:avLst/>
            <a:gdLst/>
            <a:ahLst/>
            <a:cxnLst/>
            <a:rect l="l" t="t" r="r" b="b"/>
            <a:pathLst>
              <a:path w="717550" h="235585">
                <a:moveTo>
                  <a:pt x="642072" y="0"/>
                </a:moveTo>
                <a:lnTo>
                  <a:pt x="638723" y="9549"/>
                </a:lnTo>
                <a:lnTo>
                  <a:pt x="652343" y="15459"/>
                </a:lnTo>
                <a:lnTo>
                  <a:pt x="664055" y="23641"/>
                </a:lnTo>
                <a:lnTo>
                  <a:pt x="687837" y="61565"/>
                </a:lnTo>
                <a:lnTo>
                  <a:pt x="695651" y="116457"/>
                </a:lnTo>
                <a:lnTo>
                  <a:pt x="694779" y="137208"/>
                </a:lnTo>
                <a:lnTo>
                  <a:pt x="681697" y="188019"/>
                </a:lnTo>
                <a:lnTo>
                  <a:pt x="652501" y="219784"/>
                </a:lnTo>
                <a:lnTo>
                  <a:pt x="639095" y="225722"/>
                </a:lnTo>
                <a:lnTo>
                  <a:pt x="642072" y="235272"/>
                </a:lnTo>
                <a:lnTo>
                  <a:pt x="687023" y="208564"/>
                </a:lnTo>
                <a:lnTo>
                  <a:pt x="712269" y="159261"/>
                </a:lnTo>
                <a:lnTo>
                  <a:pt x="717106" y="117698"/>
                </a:lnTo>
                <a:lnTo>
                  <a:pt x="715893" y="96129"/>
                </a:lnTo>
                <a:lnTo>
                  <a:pt x="706189" y="57899"/>
                </a:lnTo>
                <a:lnTo>
                  <a:pt x="674086" y="15083"/>
                </a:lnTo>
                <a:lnTo>
                  <a:pt x="659130" y="6158"/>
                </a:lnTo>
                <a:lnTo>
                  <a:pt x="642072" y="0"/>
                </a:lnTo>
                <a:close/>
              </a:path>
              <a:path w="717550" h="235585">
                <a:moveTo>
                  <a:pt x="75034" y="0"/>
                </a:moveTo>
                <a:lnTo>
                  <a:pt x="30164" y="26776"/>
                </a:lnTo>
                <a:lnTo>
                  <a:pt x="4852" y="76196"/>
                </a:lnTo>
                <a:lnTo>
                  <a:pt x="0" y="117698"/>
                </a:lnTo>
                <a:lnTo>
                  <a:pt x="1209" y="139313"/>
                </a:lnTo>
                <a:lnTo>
                  <a:pt x="10882" y="177543"/>
                </a:lnTo>
                <a:lnTo>
                  <a:pt x="42942" y="220219"/>
                </a:lnTo>
                <a:lnTo>
                  <a:pt x="75034" y="235272"/>
                </a:lnTo>
                <a:lnTo>
                  <a:pt x="78009" y="225722"/>
                </a:lnTo>
                <a:lnTo>
                  <a:pt x="64603" y="219784"/>
                </a:lnTo>
                <a:lnTo>
                  <a:pt x="53034" y="211521"/>
                </a:lnTo>
                <a:lnTo>
                  <a:pt x="29303" y="172989"/>
                </a:lnTo>
                <a:lnTo>
                  <a:pt x="21455" y="116457"/>
                </a:lnTo>
                <a:lnTo>
                  <a:pt x="22327" y="96385"/>
                </a:lnTo>
                <a:lnTo>
                  <a:pt x="35407" y="46818"/>
                </a:lnTo>
                <a:lnTo>
                  <a:pt x="64813" y="15459"/>
                </a:lnTo>
                <a:lnTo>
                  <a:pt x="78381" y="9549"/>
                </a:lnTo>
                <a:lnTo>
                  <a:pt x="750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5526074" y="1596644"/>
            <a:ext cx="1238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25" dirty="0">
                <a:latin typeface="Cambria Math"/>
                <a:cs typeface="Cambria Math"/>
              </a:rPr>
              <a:t>#</a:t>
            </a:r>
            <a:endParaRPr sz="1200">
              <a:latin typeface="Cambria Math"/>
              <a:cs typeface="Cambria Math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77748" y="1481007"/>
            <a:ext cx="272415" cy="235585"/>
          </a:xfrm>
          <a:custGeom>
            <a:avLst/>
            <a:gdLst/>
            <a:ahLst/>
            <a:cxnLst/>
            <a:rect l="l" t="t" r="r" b="b"/>
            <a:pathLst>
              <a:path w="272414" h="235585">
                <a:moveTo>
                  <a:pt x="197382" y="0"/>
                </a:moveTo>
                <a:lnTo>
                  <a:pt x="194033" y="9549"/>
                </a:lnTo>
                <a:lnTo>
                  <a:pt x="207652" y="15459"/>
                </a:lnTo>
                <a:lnTo>
                  <a:pt x="219365" y="23641"/>
                </a:lnTo>
                <a:lnTo>
                  <a:pt x="243147" y="61565"/>
                </a:lnTo>
                <a:lnTo>
                  <a:pt x="250960" y="116457"/>
                </a:lnTo>
                <a:lnTo>
                  <a:pt x="250088" y="137208"/>
                </a:lnTo>
                <a:lnTo>
                  <a:pt x="237007" y="188019"/>
                </a:lnTo>
                <a:lnTo>
                  <a:pt x="207811" y="219784"/>
                </a:lnTo>
                <a:lnTo>
                  <a:pt x="194405" y="225722"/>
                </a:lnTo>
                <a:lnTo>
                  <a:pt x="197382" y="235272"/>
                </a:lnTo>
                <a:lnTo>
                  <a:pt x="242332" y="208564"/>
                </a:lnTo>
                <a:lnTo>
                  <a:pt x="267579" y="159261"/>
                </a:lnTo>
                <a:lnTo>
                  <a:pt x="272416" y="117698"/>
                </a:lnTo>
                <a:lnTo>
                  <a:pt x="271203" y="96129"/>
                </a:lnTo>
                <a:lnTo>
                  <a:pt x="261498" y="57899"/>
                </a:lnTo>
                <a:lnTo>
                  <a:pt x="229395" y="15083"/>
                </a:lnTo>
                <a:lnTo>
                  <a:pt x="214439" y="6158"/>
                </a:lnTo>
                <a:lnTo>
                  <a:pt x="197382" y="0"/>
                </a:lnTo>
                <a:close/>
              </a:path>
              <a:path w="272414" h="235585">
                <a:moveTo>
                  <a:pt x="75034" y="0"/>
                </a:moveTo>
                <a:lnTo>
                  <a:pt x="30164" y="26776"/>
                </a:lnTo>
                <a:lnTo>
                  <a:pt x="4852" y="76196"/>
                </a:lnTo>
                <a:lnTo>
                  <a:pt x="0" y="117698"/>
                </a:lnTo>
                <a:lnTo>
                  <a:pt x="1209" y="139313"/>
                </a:lnTo>
                <a:lnTo>
                  <a:pt x="10882" y="177543"/>
                </a:lnTo>
                <a:lnTo>
                  <a:pt x="42942" y="220219"/>
                </a:lnTo>
                <a:lnTo>
                  <a:pt x="75034" y="235272"/>
                </a:lnTo>
                <a:lnTo>
                  <a:pt x="78009" y="225722"/>
                </a:lnTo>
                <a:lnTo>
                  <a:pt x="64603" y="219784"/>
                </a:lnTo>
                <a:lnTo>
                  <a:pt x="53035" y="211521"/>
                </a:lnTo>
                <a:lnTo>
                  <a:pt x="29304" y="172989"/>
                </a:lnTo>
                <a:lnTo>
                  <a:pt x="21455" y="116457"/>
                </a:lnTo>
                <a:lnTo>
                  <a:pt x="22327" y="96385"/>
                </a:lnTo>
                <a:lnTo>
                  <a:pt x="35408" y="46818"/>
                </a:lnTo>
                <a:lnTo>
                  <a:pt x="64813" y="15459"/>
                </a:lnTo>
                <a:lnTo>
                  <a:pt x="78381" y="9549"/>
                </a:lnTo>
                <a:lnTo>
                  <a:pt x="750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7360780" y="1525015"/>
            <a:ext cx="31432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500" spc="-25" dirty="0">
                <a:latin typeface="Cambria Math"/>
                <a:cs typeface="Cambria Math"/>
              </a:rPr>
              <a:t>%</a:t>
            </a:r>
            <a:r>
              <a:rPr sz="1800" spc="-37" baseline="-13888" dirty="0">
                <a:latin typeface="Cambria Math"/>
                <a:cs typeface="Cambria Math"/>
              </a:rPr>
              <a:t>#</a:t>
            </a:r>
            <a:endParaRPr sz="1800" baseline="-13888">
              <a:latin typeface="Cambria Math"/>
              <a:cs typeface="Cambria Math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086212" y="1403603"/>
            <a:ext cx="34988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764540" algn="l"/>
                <a:tab pos="1674495" algn="l"/>
                <a:tab pos="1942464" algn="l"/>
              </a:tabLst>
            </a:pPr>
            <a:r>
              <a:rPr sz="2000" spc="-459" dirty="0">
                <a:latin typeface="Cambria Math"/>
                <a:cs typeface="Cambria Math"/>
              </a:rPr>
              <a:t>#</a:t>
            </a:r>
            <a:r>
              <a:rPr sz="2000" spc="50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+</a:t>
            </a:r>
            <a:r>
              <a:rPr sz="2000" spc="5" dirty="0">
                <a:latin typeface="Cambria Math"/>
                <a:cs typeface="Cambria Math"/>
              </a:rPr>
              <a:t> </a:t>
            </a:r>
            <a:r>
              <a:rPr sz="2000" spc="-50" dirty="0">
                <a:latin typeface="Cambria Math"/>
                <a:cs typeface="Cambria Math"/>
              </a:rPr>
              <a:t>1</a:t>
            </a:r>
            <a:r>
              <a:rPr sz="2000" dirty="0">
                <a:latin typeface="Cambria Math"/>
                <a:cs typeface="Cambria Math"/>
              </a:rPr>
              <a:t>	=</a:t>
            </a:r>
            <a:r>
              <a:rPr sz="2000" spc="120" dirty="0">
                <a:latin typeface="Cambria Math"/>
                <a:cs typeface="Cambria Math"/>
              </a:rPr>
              <a:t> </a:t>
            </a:r>
            <a:r>
              <a:rPr sz="2000" spc="270" dirty="0">
                <a:latin typeface="Cambria Math"/>
                <a:cs typeface="Cambria Math"/>
              </a:rPr>
              <a:t>"</a:t>
            </a:r>
            <a:r>
              <a:rPr sz="2250" spc="405" baseline="-14814" dirty="0">
                <a:latin typeface="Cambria Math"/>
                <a:cs typeface="Cambria Math"/>
              </a:rPr>
              <a:t>'%</a:t>
            </a:r>
            <a:r>
              <a:rPr sz="2250" baseline="-14814" dirty="0">
                <a:latin typeface="Cambria Math"/>
                <a:cs typeface="Cambria Math"/>
              </a:rPr>
              <a:t>	</a:t>
            </a:r>
            <a:r>
              <a:rPr sz="2000" spc="-509" dirty="0">
                <a:latin typeface="Cambria Math"/>
                <a:cs typeface="Cambria Math"/>
              </a:rPr>
              <a:t>#</a:t>
            </a:r>
            <a:r>
              <a:rPr sz="2000" dirty="0">
                <a:latin typeface="Cambria Math"/>
                <a:cs typeface="Cambria Math"/>
              </a:rPr>
              <a:t>	+</a:t>
            </a:r>
            <a:r>
              <a:rPr sz="2000" spc="5" dirty="0">
                <a:latin typeface="Cambria Math"/>
                <a:cs typeface="Cambria Math"/>
              </a:rPr>
              <a:t> </a:t>
            </a:r>
            <a:r>
              <a:rPr sz="2000" spc="720" dirty="0">
                <a:latin typeface="Cambria Math"/>
                <a:cs typeface="Cambria Math"/>
              </a:rPr>
              <a:t>'</a:t>
            </a:r>
            <a:r>
              <a:rPr sz="2000" spc="70" dirty="0">
                <a:latin typeface="Cambria Math"/>
                <a:cs typeface="Cambria Math"/>
              </a:rPr>
              <a:t> </a:t>
            </a:r>
            <a:r>
              <a:rPr sz="2000" spc="-270" dirty="0">
                <a:latin typeface="Cambria Math"/>
                <a:cs typeface="Cambria Math"/>
              </a:rPr>
              <a:t>(</a:t>
            </a:r>
            <a:r>
              <a:rPr sz="2000" dirty="0">
                <a:latin typeface="Cambria Math"/>
                <a:cs typeface="Cambria Math"/>
              </a:rPr>
              <a:t> </a:t>
            </a:r>
            <a:r>
              <a:rPr sz="2000" spc="-10" dirty="0">
                <a:latin typeface="Cambria Math"/>
                <a:cs typeface="Cambria Math"/>
              </a:rPr>
              <a:t>/01121</a:t>
            </a:r>
            <a:r>
              <a:rPr sz="2250" spc="-15" baseline="27777" dirty="0">
                <a:latin typeface="Cambria Math"/>
                <a:cs typeface="Cambria Math"/>
              </a:rPr>
              <a:t>&amp;</a:t>
            </a:r>
            <a:endParaRPr sz="2250" baseline="27777">
              <a:latin typeface="Cambria Math"/>
              <a:cs typeface="Cambria Math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308069" y="3363976"/>
            <a:ext cx="28702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300" spc="190" dirty="0">
                <a:latin typeface="Cambria Math"/>
                <a:cs typeface="Cambria Math"/>
              </a:rPr>
              <a:t>&amp;</a:t>
            </a:r>
            <a:r>
              <a:rPr sz="1650" spc="284" baseline="-12626" dirty="0">
                <a:latin typeface="Cambria Math"/>
                <a:cs typeface="Cambria Math"/>
              </a:rPr>
              <a:t>!</a:t>
            </a:r>
            <a:endParaRPr sz="1650" baseline="-12626">
              <a:latin typeface="Cambria Math"/>
              <a:cs typeface="Cambria Math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14294" y="3248659"/>
            <a:ext cx="74847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0365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80365" algn="l"/>
                <a:tab pos="381000" algn="l"/>
                <a:tab pos="1307465" algn="l"/>
              </a:tabLst>
            </a:pPr>
            <a:r>
              <a:rPr sz="1800" spc="-10" dirty="0">
                <a:latin typeface="Cambria Math"/>
                <a:cs typeface="Cambria Math"/>
              </a:rPr>
              <a:t>345+64</a:t>
            </a:r>
            <a:r>
              <a:rPr sz="1950" spc="-15" baseline="29914" dirty="0">
                <a:latin typeface="Cambria Math"/>
                <a:cs typeface="Cambria Math"/>
              </a:rPr>
              <a:t>'</a:t>
            </a:r>
            <a:r>
              <a:rPr sz="1950" baseline="29914" dirty="0">
                <a:latin typeface="Cambria Math"/>
                <a:cs typeface="Cambria Math"/>
              </a:rPr>
              <a:t>	</a:t>
            </a:r>
            <a:r>
              <a:rPr sz="1800" dirty="0">
                <a:latin typeface="Cambria Math"/>
                <a:cs typeface="Cambria Math"/>
              </a:rPr>
              <a:t>−</a:t>
            </a:r>
            <a:r>
              <a:rPr sz="1800" spc="-10" dirty="0">
                <a:latin typeface="Cambria Math"/>
                <a:cs typeface="Cambria Math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entrada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 conexión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(entrada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 salida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N</a:t>
            </a:r>
            <a:r>
              <a:rPr sz="1800" spc="-37" baseline="-13888" dirty="0">
                <a:latin typeface="Times New Roman"/>
                <a:cs typeface="Times New Roman"/>
              </a:rPr>
              <a:t>a</a:t>
            </a:r>
            <a:r>
              <a:rPr sz="1800" spc="-25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395973" y="4452111"/>
            <a:ext cx="29146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300" spc="150" dirty="0">
                <a:latin typeface="Cambria Math"/>
                <a:cs typeface="Cambria Math"/>
              </a:rPr>
              <a:t>&amp;</a:t>
            </a:r>
            <a:r>
              <a:rPr sz="1650" spc="225" baseline="-15151" dirty="0">
                <a:latin typeface="Cambria Math"/>
                <a:cs typeface="Cambria Math"/>
              </a:rPr>
              <a:t>"</a:t>
            </a:r>
            <a:endParaRPr sz="1650" baseline="-15151">
              <a:latin typeface="Cambria Math"/>
              <a:cs typeface="Cambria Math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695631" y="4339844"/>
            <a:ext cx="145351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032510" algn="l"/>
              </a:tabLst>
            </a:pPr>
            <a:r>
              <a:rPr sz="1800" spc="105" dirty="0">
                <a:latin typeface="Cambria Math"/>
                <a:cs typeface="Cambria Math"/>
              </a:rPr>
              <a:t>7899.9</a:t>
            </a:r>
            <a:r>
              <a:rPr sz="1950" spc="157" baseline="29914" dirty="0">
                <a:latin typeface="Cambria Math"/>
                <a:cs typeface="Cambria Math"/>
              </a:rPr>
              <a:t>'</a:t>
            </a:r>
            <a:r>
              <a:rPr sz="1950" baseline="29914" dirty="0">
                <a:latin typeface="Cambria Math"/>
                <a:cs typeface="Cambria Math"/>
              </a:rPr>
              <a:t>	</a:t>
            </a:r>
            <a:r>
              <a:rPr sz="1800" dirty="0">
                <a:latin typeface="Cambria Math"/>
                <a:cs typeface="Cambria Math"/>
              </a:rPr>
              <a:t>=</a:t>
            </a:r>
            <a:r>
              <a:rPr sz="1800" spc="95" dirty="0">
                <a:latin typeface="Cambria Math"/>
                <a:cs typeface="Cambria Math"/>
              </a:rPr>
              <a:t> </a:t>
            </a:r>
            <a:r>
              <a:rPr sz="1800" spc="630" dirty="0">
                <a:latin typeface="Cambria Math"/>
                <a:cs typeface="Cambria Math"/>
              </a:rPr>
              <a:t>: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479346" y="4141216"/>
            <a:ext cx="81534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561340" algn="l"/>
              </a:tabLst>
            </a:pPr>
            <a:r>
              <a:rPr sz="1300" spc="150" dirty="0">
                <a:latin typeface="Cambria Math"/>
                <a:cs typeface="Cambria Math"/>
              </a:rPr>
              <a:t>&amp;</a:t>
            </a:r>
            <a:r>
              <a:rPr sz="1650" spc="225" baseline="-12626" dirty="0">
                <a:latin typeface="Cambria Math"/>
                <a:cs typeface="Cambria Math"/>
              </a:rPr>
              <a:t>"</a:t>
            </a:r>
            <a:r>
              <a:rPr sz="1650" baseline="-12626" dirty="0">
                <a:latin typeface="Cambria Math"/>
                <a:cs typeface="Cambria Math"/>
              </a:rPr>
              <a:t>	</a:t>
            </a:r>
            <a:r>
              <a:rPr sz="1300" spc="150" dirty="0">
                <a:latin typeface="Cambria Math"/>
                <a:cs typeface="Cambria Math"/>
              </a:rPr>
              <a:t>&amp;</a:t>
            </a:r>
            <a:r>
              <a:rPr sz="1650" spc="225" baseline="-12626" dirty="0">
                <a:latin typeface="Cambria Math"/>
                <a:cs typeface="Cambria Math"/>
              </a:rPr>
              <a:t>"</a:t>
            </a:r>
            <a:endParaRPr sz="1650" baseline="-12626">
              <a:latin typeface="Cambria Math"/>
              <a:cs typeface="Cambria Math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123746" y="4025900"/>
            <a:ext cx="12814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624205" algn="l"/>
              </a:tabLst>
            </a:pPr>
            <a:r>
              <a:rPr sz="1800" spc="240" dirty="0">
                <a:latin typeface="Cambria Math"/>
                <a:cs typeface="Cambria Math"/>
              </a:rPr>
              <a:t>(;6</a:t>
            </a:r>
            <a:r>
              <a:rPr sz="1950" spc="359" baseline="29914" dirty="0">
                <a:latin typeface="Cambria Math"/>
                <a:cs typeface="Cambria Math"/>
              </a:rPr>
              <a:t>'</a:t>
            </a:r>
            <a:r>
              <a:rPr sz="1950" baseline="29914" dirty="0">
                <a:latin typeface="Cambria Math"/>
                <a:cs typeface="Cambria Math"/>
              </a:rPr>
              <a:t>	</a:t>
            </a:r>
            <a:r>
              <a:rPr sz="1800" spc="350" dirty="0">
                <a:latin typeface="Cambria Math"/>
                <a:cs typeface="Cambria Math"/>
              </a:rPr>
              <a:t>−;</a:t>
            </a:r>
            <a:r>
              <a:rPr sz="1950" spc="525" baseline="29914" dirty="0">
                <a:latin typeface="Cambria Math"/>
                <a:cs typeface="Cambria Math"/>
              </a:rPr>
              <a:t>'</a:t>
            </a:r>
            <a:r>
              <a:rPr sz="1950" spc="270" baseline="29914" dirty="0">
                <a:latin typeface="Cambria Math"/>
                <a:cs typeface="Cambria Math"/>
              </a:rPr>
              <a:t>  </a:t>
            </a:r>
            <a:r>
              <a:rPr sz="1800" spc="-50" dirty="0">
                <a:latin typeface="Cambria Math"/>
                <a:cs typeface="Cambria Math"/>
              </a:rPr>
              <a:t>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192703" y="4025900"/>
            <a:ext cx="2682240" cy="7753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Cambria Math"/>
                <a:cs typeface="Cambria Math"/>
              </a:rPr>
              <a:t>,</a:t>
            </a:r>
            <a:r>
              <a:rPr sz="1800" spc="-100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si</a:t>
            </a:r>
            <a:r>
              <a:rPr sz="1800" spc="-15" dirty="0">
                <a:latin typeface="Cambria Math"/>
                <a:cs typeface="Cambria Math"/>
              </a:rPr>
              <a:t> </a:t>
            </a:r>
            <a:r>
              <a:rPr sz="1800" spc="125" dirty="0">
                <a:latin typeface="Cambria Math"/>
                <a:cs typeface="Cambria Math"/>
              </a:rPr>
              <a:t>N</a:t>
            </a:r>
            <a:r>
              <a:rPr sz="1950" spc="187" baseline="-14957" dirty="0">
                <a:latin typeface="Cambria Math"/>
                <a:cs typeface="Cambria Math"/>
              </a:rPr>
              <a:t>(</a:t>
            </a:r>
            <a:r>
              <a:rPr sz="1950" spc="277" baseline="-14957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es</a:t>
            </a:r>
            <a:r>
              <a:rPr sz="1800" spc="-5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neurona</a:t>
            </a:r>
            <a:r>
              <a:rPr sz="1800" spc="-15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de</a:t>
            </a:r>
            <a:r>
              <a:rPr sz="1800" spc="-10" dirty="0">
                <a:latin typeface="Cambria Math"/>
                <a:cs typeface="Cambria Math"/>
              </a:rPr>
              <a:t> salida</a:t>
            </a:r>
            <a:endParaRPr sz="1800">
              <a:latin typeface="Cambria Math"/>
              <a:cs typeface="Cambria Math"/>
            </a:endParaRPr>
          </a:p>
          <a:p>
            <a:pPr marL="57150">
              <a:lnSpc>
                <a:spcPct val="100000"/>
              </a:lnSpc>
              <a:spcBef>
                <a:spcPts val="1585"/>
              </a:spcBef>
            </a:pPr>
            <a:r>
              <a:rPr sz="1800" dirty="0">
                <a:latin typeface="Cambria Math"/>
                <a:cs typeface="Cambria Math"/>
              </a:rPr>
              <a:t>,</a:t>
            </a:r>
            <a:r>
              <a:rPr sz="1800" spc="-110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en</a:t>
            </a:r>
            <a:r>
              <a:rPr sz="1800" spc="-30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otro</a:t>
            </a:r>
            <a:r>
              <a:rPr sz="1800" spc="-20" dirty="0">
                <a:latin typeface="Cambria Math"/>
                <a:cs typeface="Cambria Math"/>
              </a:rPr>
              <a:t> caso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401114" y="4753864"/>
            <a:ext cx="34861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spc="125" dirty="0">
                <a:latin typeface="Cambria Math"/>
                <a:cs typeface="Cambria Math"/>
              </a:rPr>
              <a:t>)*+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401114" y="4333240"/>
            <a:ext cx="10541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spc="360" dirty="0">
                <a:latin typeface="Cambria Math"/>
                <a:cs typeface="Cambria Math"/>
              </a:rPr>
              <a:t>,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874949" y="4616704"/>
            <a:ext cx="25844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300" spc="285" dirty="0">
                <a:latin typeface="Cambria Math"/>
                <a:cs typeface="Cambria Math"/>
              </a:rPr>
              <a:t>-</a:t>
            </a:r>
            <a:r>
              <a:rPr sz="1650" spc="-75" baseline="-15151" dirty="0">
                <a:latin typeface="Cambria Math"/>
                <a:cs typeface="Cambria Math"/>
              </a:rPr>
              <a:t>#</a:t>
            </a:r>
            <a:endParaRPr sz="1650" baseline="-15151">
              <a:latin typeface="Cambria Math"/>
              <a:cs typeface="Cambria Math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072692" y="4501388"/>
            <a:ext cx="202755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702945" algn="l"/>
              </a:tabLst>
            </a:pPr>
            <a:r>
              <a:rPr sz="1800" spc="1235" dirty="0">
                <a:latin typeface="Cambria Math"/>
                <a:cs typeface="Cambria Math"/>
              </a:rPr>
              <a:t>G</a:t>
            </a:r>
            <a:r>
              <a:rPr sz="1800" dirty="0">
                <a:latin typeface="Cambria Math"/>
                <a:cs typeface="Cambria Math"/>
              </a:rPr>
              <a:t>	</a:t>
            </a:r>
            <a:r>
              <a:rPr sz="1800" spc="130" dirty="0">
                <a:latin typeface="Cambria Math"/>
                <a:cs typeface="Cambria Math"/>
              </a:rPr>
              <a:t>H</a:t>
            </a:r>
            <a:r>
              <a:rPr sz="1950" spc="195" baseline="-17094" dirty="0">
                <a:latin typeface="Cambria Math"/>
                <a:cs typeface="Cambria Math"/>
              </a:rPr>
              <a:t>)</a:t>
            </a:r>
            <a:r>
              <a:rPr sz="1950" spc="352" baseline="-17094" dirty="0">
                <a:latin typeface="Cambria Math"/>
                <a:cs typeface="Cambria Math"/>
              </a:rPr>
              <a:t> </a:t>
            </a:r>
            <a:r>
              <a:rPr sz="1800" spc="-500" dirty="0">
                <a:latin typeface="Cambria Math"/>
                <a:cs typeface="Cambria Math"/>
              </a:rPr>
              <a:t>0</a:t>
            </a:r>
            <a:r>
              <a:rPr sz="1800" spc="10" dirty="0">
                <a:latin typeface="Cambria Math"/>
                <a:cs typeface="Cambria Math"/>
              </a:rPr>
              <a:t> </a:t>
            </a:r>
            <a:r>
              <a:rPr sz="1800" spc="105" dirty="0">
                <a:latin typeface="Cambria Math"/>
                <a:cs typeface="Cambria Math"/>
              </a:rPr>
              <a:t>7899.9</a:t>
            </a:r>
            <a:r>
              <a:rPr sz="1950" spc="157" baseline="29914" dirty="0">
                <a:latin typeface="Cambria Math"/>
                <a:cs typeface="Cambria Math"/>
              </a:rPr>
              <a:t>'</a:t>
            </a:r>
            <a:endParaRPr sz="1950" baseline="29914">
              <a:latin typeface="Cambria Math"/>
              <a:cs typeface="Cambria Math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357536" y="3735832"/>
            <a:ext cx="29146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300" spc="150" dirty="0">
                <a:latin typeface="Cambria Math"/>
                <a:cs typeface="Cambria Math"/>
              </a:rPr>
              <a:t>&amp;</a:t>
            </a:r>
            <a:r>
              <a:rPr sz="1650" spc="225" baseline="-12626" dirty="0">
                <a:latin typeface="Cambria Math"/>
                <a:cs typeface="Cambria Math"/>
              </a:rPr>
              <a:t>"</a:t>
            </a:r>
            <a:endParaRPr sz="1650" baseline="-12626">
              <a:latin typeface="Cambria Math"/>
              <a:cs typeface="Cambria Math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01594" y="3620516"/>
            <a:ext cx="6925309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3065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93065" algn="l"/>
                <a:tab pos="393700" algn="l"/>
                <a:tab pos="1375410" algn="l"/>
              </a:tabLst>
            </a:pPr>
            <a:r>
              <a:rPr sz="1800" spc="105" dirty="0">
                <a:latin typeface="Cambria Math"/>
                <a:cs typeface="Cambria Math"/>
              </a:rPr>
              <a:t>7899.9</a:t>
            </a:r>
            <a:r>
              <a:rPr sz="1950" spc="157" baseline="29914" dirty="0">
                <a:latin typeface="Cambria Math"/>
                <a:cs typeface="Cambria Math"/>
              </a:rPr>
              <a:t>'</a:t>
            </a:r>
            <a:r>
              <a:rPr sz="1950" baseline="29914" dirty="0">
                <a:latin typeface="Cambria Math"/>
                <a:cs typeface="Cambria Math"/>
              </a:rPr>
              <a:t>	</a:t>
            </a:r>
            <a:r>
              <a:rPr sz="1800" dirty="0">
                <a:latin typeface="Cambria Math"/>
                <a:cs typeface="Cambria Math"/>
              </a:rPr>
              <a:t>−</a:t>
            </a:r>
            <a:r>
              <a:rPr sz="1800" spc="50" dirty="0">
                <a:latin typeface="Cambria Math"/>
                <a:cs typeface="Cambria Math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término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error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destino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 </a:t>
            </a:r>
            <a:r>
              <a:rPr sz="1800" spc="-10" dirty="0">
                <a:latin typeface="Times New Roman"/>
                <a:cs typeface="Times New Roman"/>
              </a:rPr>
              <a:t>conexión: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618722" y="5201920"/>
            <a:ext cx="214630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40715" algn="l"/>
                <a:tab pos="1294130" algn="l"/>
                <a:tab pos="2055495" algn="l"/>
              </a:tabLst>
            </a:pPr>
            <a:r>
              <a:rPr sz="1300" spc="-50" dirty="0">
                <a:latin typeface="Cambria Math"/>
                <a:cs typeface="Cambria Math"/>
              </a:rPr>
              <a:t>+</a:t>
            </a:r>
            <a:r>
              <a:rPr sz="1300" dirty="0">
                <a:latin typeface="Cambria Math"/>
                <a:cs typeface="Cambria Math"/>
              </a:rPr>
              <a:t>	</a:t>
            </a:r>
            <a:r>
              <a:rPr sz="1950" spc="787" baseline="2136" dirty="0">
                <a:latin typeface="Cambria Math"/>
                <a:cs typeface="Cambria Math"/>
              </a:rPr>
              <a:t>.</a:t>
            </a:r>
            <a:r>
              <a:rPr sz="1950" baseline="2136" dirty="0">
                <a:latin typeface="Cambria Math"/>
                <a:cs typeface="Cambria Math"/>
              </a:rPr>
              <a:t>	</a:t>
            </a:r>
            <a:r>
              <a:rPr sz="1300" spc="-50" dirty="0">
                <a:latin typeface="Cambria Math"/>
                <a:cs typeface="Cambria Math"/>
              </a:rPr>
              <a:t>+</a:t>
            </a:r>
            <a:r>
              <a:rPr sz="1300" dirty="0">
                <a:latin typeface="Cambria Math"/>
                <a:cs typeface="Cambria Math"/>
              </a:rPr>
              <a:t>	</a:t>
            </a:r>
            <a:r>
              <a:rPr sz="1300" spc="-50" dirty="0">
                <a:latin typeface="Cambria Math"/>
                <a:cs typeface="Cambria Math"/>
              </a:rPr>
              <a:t>/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542338" y="5083555"/>
            <a:ext cx="5475605" cy="299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ct val="100000"/>
              </a:lnSpc>
            </a:pPr>
            <a:r>
              <a:rPr sz="1900" i="1" dirty="0">
                <a:latin typeface="Cambria Math"/>
                <a:cs typeface="Cambria Math"/>
              </a:rPr>
              <a:t>–</a:t>
            </a:r>
            <a:r>
              <a:rPr sz="1900" i="1" spc="-85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ejemplo</a:t>
            </a:r>
            <a:r>
              <a:rPr sz="1800" spc="-15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de</a:t>
            </a:r>
            <a:r>
              <a:rPr sz="1800" spc="-15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entrenamiento</a:t>
            </a:r>
            <a:r>
              <a:rPr sz="1800" spc="-15" dirty="0">
                <a:latin typeface="Cambria Math"/>
                <a:cs typeface="Cambria Math"/>
              </a:rPr>
              <a:t> </a:t>
            </a:r>
            <a:r>
              <a:rPr sz="1800" spc="80" dirty="0">
                <a:latin typeface="Times New Roman"/>
                <a:cs typeface="Times New Roman"/>
              </a:rPr>
              <a:t>((</a:t>
            </a:r>
            <a:r>
              <a:rPr sz="1800" spc="80" dirty="0">
                <a:latin typeface="Cambria Math"/>
                <a:cs typeface="Cambria Math"/>
              </a:rPr>
              <a:t>Q</a:t>
            </a:r>
            <a:r>
              <a:rPr sz="1950" spc="120" baseline="29914" dirty="0">
                <a:latin typeface="Cambria Math"/>
                <a:cs typeface="Cambria Math"/>
              </a:rPr>
              <a:t>'</a:t>
            </a:r>
            <a:r>
              <a:rPr sz="1800" spc="80" dirty="0">
                <a:latin typeface="Cambria Math"/>
                <a:cs typeface="Cambria Math"/>
              </a:rPr>
              <a:t>,</a:t>
            </a:r>
            <a:r>
              <a:rPr sz="1800" spc="-100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…</a:t>
            </a:r>
            <a:r>
              <a:rPr sz="1800" spc="-100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,</a:t>
            </a:r>
            <a:r>
              <a:rPr sz="1800" spc="-100" dirty="0">
                <a:latin typeface="Cambria Math"/>
                <a:cs typeface="Cambria Math"/>
              </a:rPr>
              <a:t> </a:t>
            </a:r>
            <a:r>
              <a:rPr sz="1800" spc="100" dirty="0">
                <a:latin typeface="Cambria Math"/>
                <a:cs typeface="Cambria Math"/>
              </a:rPr>
              <a:t>Q</a:t>
            </a:r>
            <a:r>
              <a:rPr sz="1950" spc="150" baseline="27777" dirty="0">
                <a:latin typeface="Cambria Math"/>
                <a:cs typeface="Cambria Math"/>
              </a:rPr>
              <a:t>'</a:t>
            </a:r>
            <a:r>
              <a:rPr sz="1800" spc="100" dirty="0">
                <a:latin typeface="Cambria Math"/>
                <a:cs typeface="Cambria Math"/>
              </a:rPr>
              <a:t>),</a:t>
            </a:r>
            <a:r>
              <a:rPr sz="1800" spc="-100" dirty="0">
                <a:latin typeface="Cambria Math"/>
                <a:cs typeface="Cambria Math"/>
              </a:rPr>
              <a:t> </a:t>
            </a:r>
            <a:r>
              <a:rPr sz="1800" spc="229" dirty="0">
                <a:latin typeface="Cambria Math"/>
                <a:cs typeface="Cambria Math"/>
              </a:rPr>
              <a:t>(;6</a:t>
            </a:r>
            <a:r>
              <a:rPr sz="1950" spc="345" baseline="29914" dirty="0">
                <a:latin typeface="Cambria Math"/>
                <a:cs typeface="Cambria Math"/>
              </a:rPr>
              <a:t>'</a:t>
            </a:r>
            <a:r>
              <a:rPr sz="1800" spc="229" dirty="0">
                <a:latin typeface="Cambria Math"/>
                <a:cs typeface="Cambria Math"/>
              </a:rPr>
              <a:t>,</a:t>
            </a:r>
            <a:r>
              <a:rPr sz="1800" spc="-100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…</a:t>
            </a:r>
            <a:r>
              <a:rPr sz="1800" spc="-100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,</a:t>
            </a:r>
            <a:r>
              <a:rPr sz="1800" spc="-100" dirty="0">
                <a:latin typeface="Cambria Math"/>
                <a:cs typeface="Cambria Math"/>
              </a:rPr>
              <a:t> </a:t>
            </a:r>
            <a:r>
              <a:rPr sz="1800" spc="220" dirty="0">
                <a:latin typeface="Cambria Math"/>
                <a:cs typeface="Cambria Math"/>
              </a:rPr>
              <a:t>;6</a:t>
            </a:r>
            <a:r>
              <a:rPr sz="1950" spc="330" baseline="32051" dirty="0">
                <a:latin typeface="Cambria Math"/>
                <a:cs typeface="Cambria Math"/>
              </a:rPr>
              <a:t>'</a:t>
            </a:r>
            <a:r>
              <a:rPr sz="1800" spc="220" dirty="0">
                <a:latin typeface="Cambria Math"/>
                <a:cs typeface="Cambria Math"/>
              </a:rPr>
              <a:t>))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062595" y="5503672"/>
            <a:ext cx="29146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300" spc="150" dirty="0">
                <a:latin typeface="Cambria Math"/>
                <a:cs typeface="Cambria Math"/>
              </a:rPr>
              <a:t>&amp;</a:t>
            </a:r>
            <a:r>
              <a:rPr sz="1650" spc="225" baseline="-12626" dirty="0">
                <a:latin typeface="Cambria Math"/>
                <a:cs typeface="Cambria Math"/>
              </a:rPr>
              <a:t>"</a:t>
            </a:r>
            <a:endParaRPr sz="1650" baseline="-12626">
              <a:latin typeface="Cambria Math"/>
              <a:cs typeface="Cambria Math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789545" y="5066854"/>
            <a:ext cx="5386070" cy="624205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229"/>
              </a:spcBef>
            </a:pPr>
            <a:r>
              <a:rPr sz="1800" spc="-155" dirty="0">
                <a:latin typeface="Cambria Math"/>
                <a:cs typeface="Cambria Math"/>
              </a:rPr>
              <a:t>K</a:t>
            </a:r>
            <a:endParaRPr sz="1800">
              <a:latin typeface="Cambria Math"/>
              <a:cs typeface="Cambria Math"/>
            </a:endParaRPr>
          </a:p>
          <a:p>
            <a:pPr marL="50800">
              <a:lnSpc>
                <a:spcPct val="100000"/>
              </a:lnSpc>
              <a:spcBef>
                <a:spcPts val="140"/>
              </a:spcBef>
              <a:tabLst>
                <a:tab pos="795655" algn="l"/>
              </a:tabLst>
            </a:pPr>
            <a:r>
              <a:rPr sz="1800" spc="325" dirty="0">
                <a:latin typeface="Cambria Math"/>
                <a:cs typeface="Cambria Math"/>
              </a:rPr>
              <a:t>;6</a:t>
            </a:r>
            <a:r>
              <a:rPr sz="1950" spc="487" baseline="29914" dirty="0">
                <a:latin typeface="Cambria Math"/>
                <a:cs typeface="Cambria Math"/>
              </a:rPr>
              <a:t>'</a:t>
            </a:r>
            <a:r>
              <a:rPr sz="1950" baseline="29914" dirty="0">
                <a:latin typeface="Cambria Math"/>
                <a:cs typeface="Cambria Math"/>
              </a:rPr>
              <a:t>	</a:t>
            </a:r>
            <a:r>
              <a:rPr sz="1900" i="1" dirty="0">
                <a:latin typeface="Cambria Math"/>
                <a:cs typeface="Cambria Math"/>
              </a:rPr>
              <a:t>–</a:t>
            </a:r>
            <a:r>
              <a:rPr sz="1900" i="1" spc="20" dirty="0">
                <a:latin typeface="Cambria Math"/>
                <a:cs typeface="Cambria Math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deseado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salida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155" dirty="0">
                <a:latin typeface="Cambria Math"/>
                <a:cs typeface="Cambria Math"/>
              </a:rPr>
              <a:t>S</a:t>
            </a:r>
            <a:r>
              <a:rPr sz="1950" spc="232" baseline="-14957" dirty="0">
                <a:latin typeface="Cambria Math"/>
                <a:cs typeface="Cambria Math"/>
              </a:rPr>
              <a:t>0</a:t>
            </a:r>
            <a:r>
              <a:rPr sz="1950" spc="405" baseline="-14957" dirty="0">
                <a:latin typeface="Cambria Math"/>
                <a:cs typeface="Cambria Math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Cambria Math"/>
                <a:cs typeface="Cambria Math"/>
              </a:rPr>
              <a:t>K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923911" y="5808472"/>
            <a:ext cx="29146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300" spc="150" dirty="0">
                <a:latin typeface="Cambria Math"/>
                <a:cs typeface="Cambria Math"/>
              </a:rPr>
              <a:t>&amp;</a:t>
            </a:r>
            <a:r>
              <a:rPr sz="1650" spc="225" baseline="-12626" dirty="0">
                <a:latin typeface="Cambria Math"/>
                <a:cs typeface="Cambria Math"/>
              </a:rPr>
              <a:t>"</a:t>
            </a:r>
            <a:endParaRPr sz="1650" baseline="-12626">
              <a:latin typeface="Cambria Math"/>
              <a:cs typeface="Cambria Math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802245" y="5604764"/>
            <a:ext cx="30988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742" baseline="-21604" dirty="0">
                <a:latin typeface="Cambria Math"/>
                <a:cs typeface="Cambria Math"/>
              </a:rPr>
              <a:t>;</a:t>
            </a:r>
            <a:r>
              <a:rPr sz="1300" spc="495" dirty="0">
                <a:latin typeface="Cambria Math"/>
                <a:cs typeface="Cambria Math"/>
              </a:rPr>
              <a:t>'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561007" y="5693155"/>
            <a:ext cx="4615180" cy="299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ct val="100000"/>
              </a:lnSpc>
            </a:pPr>
            <a:r>
              <a:rPr sz="1900" i="1" dirty="0">
                <a:latin typeface="Cambria Math"/>
                <a:cs typeface="Cambria Math"/>
              </a:rPr>
              <a:t>–</a:t>
            </a:r>
            <a:r>
              <a:rPr sz="1900" i="1" spc="20" dirty="0">
                <a:latin typeface="Cambria Math"/>
                <a:cs typeface="Cambria Math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obtenido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salida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155" dirty="0">
                <a:latin typeface="Cambria Math"/>
                <a:cs typeface="Cambria Math"/>
              </a:rPr>
              <a:t>S</a:t>
            </a:r>
            <a:r>
              <a:rPr sz="1950" spc="232" baseline="-14957" dirty="0">
                <a:latin typeface="Cambria Math"/>
                <a:cs typeface="Cambria Math"/>
              </a:rPr>
              <a:t>0</a:t>
            </a:r>
            <a:r>
              <a:rPr sz="1950" spc="405" baseline="-14957" dirty="0">
                <a:latin typeface="Cambria Math"/>
                <a:cs typeface="Cambria Math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Cambria Math"/>
                <a:cs typeface="Cambria Math"/>
              </a:rPr>
              <a:t>K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802245" y="5985115"/>
            <a:ext cx="6341745" cy="3155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50" dirty="0">
                <a:latin typeface="Cambria Math"/>
                <a:cs typeface="Cambria Math"/>
              </a:rPr>
              <a:t>3</a:t>
            </a:r>
            <a:r>
              <a:rPr sz="1950" spc="75" baseline="-14957" dirty="0">
                <a:latin typeface="Cambria Math"/>
                <a:cs typeface="Cambria Math"/>
              </a:rPr>
              <a:t>)</a:t>
            </a:r>
            <a:r>
              <a:rPr sz="1950" spc="337" baseline="-14957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y </a:t>
            </a:r>
            <a:r>
              <a:rPr sz="1800" spc="130" dirty="0">
                <a:latin typeface="Cambria Math"/>
                <a:cs typeface="Cambria Math"/>
              </a:rPr>
              <a:t>H</a:t>
            </a:r>
            <a:r>
              <a:rPr sz="1950" spc="195" baseline="-14957" dirty="0">
                <a:latin typeface="Cambria Math"/>
                <a:cs typeface="Cambria Math"/>
              </a:rPr>
              <a:t>)</a:t>
            </a:r>
            <a:r>
              <a:rPr sz="1950" spc="345" baseline="-14957" dirty="0">
                <a:latin typeface="Cambria Math"/>
                <a:cs typeface="Cambria Math"/>
              </a:rPr>
              <a:t> </a:t>
            </a:r>
            <a:r>
              <a:rPr sz="1900" i="1" dirty="0">
                <a:latin typeface="Cambria Math"/>
                <a:cs typeface="Cambria Math"/>
              </a:rPr>
              <a:t>–</a:t>
            </a:r>
            <a:r>
              <a:rPr sz="1900" i="1" spc="25" dirty="0">
                <a:latin typeface="Cambria Math"/>
                <a:cs typeface="Cambria Math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155" dirty="0">
                <a:latin typeface="Cambria Math"/>
                <a:cs typeface="Cambria Math"/>
              </a:rPr>
              <a:t>S</a:t>
            </a:r>
            <a:r>
              <a:rPr sz="1950" spc="232" baseline="-14957" dirty="0">
                <a:latin typeface="Cambria Math"/>
                <a:cs typeface="Cambria Math"/>
              </a:rPr>
              <a:t>0</a:t>
            </a:r>
            <a:r>
              <a:rPr sz="1950" spc="412" baseline="-14957" dirty="0">
                <a:latin typeface="Cambria Math"/>
                <a:cs typeface="Cambria Math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pasa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salida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pesos</a:t>
            </a:r>
            <a:r>
              <a:rPr sz="1800" spc="-10" dirty="0">
                <a:latin typeface="Times New Roman"/>
                <a:cs typeface="Times New Roman"/>
              </a:rPr>
              <a:t> asociados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3937182" y="2399089"/>
            <a:ext cx="690880" cy="368300"/>
          </a:xfrm>
          <a:custGeom>
            <a:avLst/>
            <a:gdLst/>
            <a:ahLst/>
            <a:cxnLst/>
            <a:rect l="l" t="t" r="r" b="b"/>
            <a:pathLst>
              <a:path w="690879" h="368300">
                <a:moveTo>
                  <a:pt x="0" y="183969"/>
                </a:moveTo>
                <a:lnTo>
                  <a:pt x="21601" y="119776"/>
                </a:lnTo>
                <a:lnTo>
                  <a:pt x="47140" y="91116"/>
                </a:lnTo>
                <a:lnTo>
                  <a:pt x="81205" y="65440"/>
                </a:lnTo>
                <a:lnTo>
                  <a:pt x="122820" y="43267"/>
                </a:lnTo>
                <a:lnTo>
                  <a:pt x="171011" y="25117"/>
                </a:lnTo>
                <a:lnTo>
                  <a:pt x="224801" y="11509"/>
                </a:lnTo>
                <a:lnTo>
                  <a:pt x="283216" y="2963"/>
                </a:lnTo>
                <a:lnTo>
                  <a:pt x="345281" y="0"/>
                </a:lnTo>
                <a:lnTo>
                  <a:pt x="407345" y="2963"/>
                </a:lnTo>
                <a:lnTo>
                  <a:pt x="465760" y="11509"/>
                </a:lnTo>
                <a:lnTo>
                  <a:pt x="519550" y="25117"/>
                </a:lnTo>
                <a:lnTo>
                  <a:pt x="567741" y="43267"/>
                </a:lnTo>
                <a:lnTo>
                  <a:pt x="609356" y="65440"/>
                </a:lnTo>
                <a:lnTo>
                  <a:pt x="643421" y="91116"/>
                </a:lnTo>
                <a:lnTo>
                  <a:pt x="668960" y="119776"/>
                </a:lnTo>
                <a:lnTo>
                  <a:pt x="690562" y="183969"/>
                </a:lnTo>
                <a:lnTo>
                  <a:pt x="684999" y="217037"/>
                </a:lnTo>
                <a:lnTo>
                  <a:pt x="643421" y="276821"/>
                </a:lnTo>
                <a:lnTo>
                  <a:pt x="609356" y="302497"/>
                </a:lnTo>
                <a:lnTo>
                  <a:pt x="567741" y="324670"/>
                </a:lnTo>
                <a:lnTo>
                  <a:pt x="519550" y="342820"/>
                </a:lnTo>
                <a:lnTo>
                  <a:pt x="465760" y="356428"/>
                </a:lnTo>
                <a:lnTo>
                  <a:pt x="407345" y="364974"/>
                </a:lnTo>
                <a:lnTo>
                  <a:pt x="345281" y="367938"/>
                </a:lnTo>
                <a:lnTo>
                  <a:pt x="283216" y="364974"/>
                </a:lnTo>
                <a:lnTo>
                  <a:pt x="224801" y="356428"/>
                </a:lnTo>
                <a:lnTo>
                  <a:pt x="171011" y="342820"/>
                </a:lnTo>
                <a:lnTo>
                  <a:pt x="122820" y="324670"/>
                </a:lnTo>
                <a:lnTo>
                  <a:pt x="81205" y="302497"/>
                </a:lnTo>
                <a:lnTo>
                  <a:pt x="47140" y="276821"/>
                </a:lnTo>
                <a:lnTo>
                  <a:pt x="21601" y="248161"/>
                </a:lnTo>
                <a:lnTo>
                  <a:pt x="0" y="183969"/>
                </a:lnTo>
                <a:close/>
              </a:path>
            </a:pathLst>
          </a:custGeom>
          <a:ln w="34925">
            <a:solidFill>
              <a:srgbClr val="26269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4130856" y="2406396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latin typeface="Times New Roman"/>
                <a:cs typeface="Times New Roman"/>
              </a:rPr>
              <a:t>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315007" y="2544064"/>
            <a:ext cx="11747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b="1" dirty="0">
                <a:latin typeface="Times New Roman"/>
                <a:cs typeface="Times New Roman"/>
              </a:rPr>
              <a:t>b</a:t>
            </a:r>
            <a:endParaRPr sz="1300">
              <a:latin typeface="Times New Roman"/>
              <a:cs typeface="Times New Roman"/>
            </a:endParaRPr>
          </a:p>
        </p:txBody>
      </p:sp>
      <p:grpSp>
        <p:nvGrpSpPr>
          <p:cNvPr id="46" name="object 46"/>
          <p:cNvGrpSpPr/>
          <p:nvPr/>
        </p:nvGrpSpPr>
        <p:grpSpPr>
          <a:xfrm>
            <a:off x="2009959" y="2395458"/>
            <a:ext cx="1946275" cy="404495"/>
            <a:chOff x="2009959" y="2395458"/>
            <a:chExt cx="1946275" cy="404495"/>
          </a:xfrm>
        </p:grpSpPr>
        <p:sp>
          <p:nvSpPr>
            <p:cNvPr id="47" name="object 47"/>
            <p:cNvSpPr/>
            <p:nvPr/>
          </p:nvSpPr>
          <p:spPr>
            <a:xfrm>
              <a:off x="2725924" y="2563213"/>
              <a:ext cx="1211580" cy="27305"/>
            </a:xfrm>
            <a:custGeom>
              <a:avLst/>
              <a:gdLst/>
              <a:ahLst/>
              <a:cxnLst/>
              <a:rect l="l" t="t" r="r" b="b"/>
              <a:pathLst>
                <a:path w="1211579" h="27305">
                  <a:moveTo>
                    <a:pt x="0" y="26844"/>
                  </a:moveTo>
                  <a:lnTo>
                    <a:pt x="1211259" y="0"/>
                  </a:lnTo>
                </a:path>
              </a:pathLst>
            </a:custGeom>
            <a:ln w="38100">
              <a:solidFill>
                <a:srgbClr val="2626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029009" y="2414508"/>
              <a:ext cx="692150" cy="366395"/>
            </a:xfrm>
            <a:custGeom>
              <a:avLst/>
              <a:gdLst/>
              <a:ahLst/>
              <a:cxnLst/>
              <a:rect l="l" t="t" r="r" b="b"/>
              <a:pathLst>
                <a:path w="692150" h="366394">
                  <a:moveTo>
                    <a:pt x="0" y="183075"/>
                  </a:moveTo>
                  <a:lnTo>
                    <a:pt x="21651" y="119194"/>
                  </a:lnTo>
                  <a:lnTo>
                    <a:pt x="47249" y="90673"/>
                  </a:lnTo>
                  <a:lnTo>
                    <a:pt x="81392" y="65122"/>
                  </a:lnTo>
                  <a:lnTo>
                    <a:pt x="123103" y="43057"/>
                  </a:lnTo>
                  <a:lnTo>
                    <a:pt x="171404" y="24995"/>
                  </a:lnTo>
                  <a:lnTo>
                    <a:pt x="225318" y="11453"/>
                  </a:lnTo>
                  <a:lnTo>
                    <a:pt x="283867" y="2949"/>
                  </a:lnTo>
                  <a:lnTo>
                    <a:pt x="346075" y="0"/>
                  </a:lnTo>
                  <a:lnTo>
                    <a:pt x="408282" y="2949"/>
                  </a:lnTo>
                  <a:lnTo>
                    <a:pt x="466831" y="11453"/>
                  </a:lnTo>
                  <a:lnTo>
                    <a:pt x="520745" y="24995"/>
                  </a:lnTo>
                  <a:lnTo>
                    <a:pt x="569046" y="43057"/>
                  </a:lnTo>
                  <a:lnTo>
                    <a:pt x="610757" y="65122"/>
                  </a:lnTo>
                  <a:lnTo>
                    <a:pt x="644900" y="90673"/>
                  </a:lnTo>
                  <a:lnTo>
                    <a:pt x="670498" y="119194"/>
                  </a:lnTo>
                  <a:lnTo>
                    <a:pt x="692150" y="183075"/>
                  </a:lnTo>
                  <a:lnTo>
                    <a:pt x="686574" y="215983"/>
                  </a:lnTo>
                  <a:lnTo>
                    <a:pt x="644900" y="275477"/>
                  </a:lnTo>
                  <a:lnTo>
                    <a:pt x="610757" y="301028"/>
                  </a:lnTo>
                  <a:lnTo>
                    <a:pt x="569046" y="323093"/>
                  </a:lnTo>
                  <a:lnTo>
                    <a:pt x="520745" y="341155"/>
                  </a:lnTo>
                  <a:lnTo>
                    <a:pt x="466831" y="354697"/>
                  </a:lnTo>
                  <a:lnTo>
                    <a:pt x="408282" y="363201"/>
                  </a:lnTo>
                  <a:lnTo>
                    <a:pt x="346075" y="366151"/>
                  </a:lnTo>
                  <a:lnTo>
                    <a:pt x="283867" y="363201"/>
                  </a:lnTo>
                  <a:lnTo>
                    <a:pt x="225318" y="354697"/>
                  </a:lnTo>
                  <a:lnTo>
                    <a:pt x="171404" y="341155"/>
                  </a:lnTo>
                  <a:lnTo>
                    <a:pt x="123103" y="323093"/>
                  </a:lnTo>
                  <a:lnTo>
                    <a:pt x="81392" y="301028"/>
                  </a:lnTo>
                  <a:lnTo>
                    <a:pt x="47249" y="275477"/>
                  </a:lnTo>
                  <a:lnTo>
                    <a:pt x="21651" y="246956"/>
                  </a:lnTo>
                  <a:lnTo>
                    <a:pt x="0" y="183075"/>
                  </a:lnTo>
                  <a:close/>
                </a:path>
              </a:pathLst>
            </a:custGeom>
            <a:ln w="38100">
              <a:solidFill>
                <a:srgbClr val="2626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" name="object 49"/>
          <p:cNvSpPr txBox="1"/>
          <p:nvPr/>
        </p:nvSpPr>
        <p:spPr>
          <a:xfrm>
            <a:off x="3254077" y="2191003"/>
            <a:ext cx="2711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b="1" i="1" spc="-25" dirty="0">
                <a:latin typeface="Times New Roman"/>
                <a:cs typeface="Times New Roman"/>
              </a:rPr>
              <a:t>w</a:t>
            </a:r>
            <a:r>
              <a:rPr sz="1800" b="1" i="1" spc="-37" baseline="-13888" dirty="0">
                <a:latin typeface="Times New Roman"/>
                <a:cs typeface="Times New Roman"/>
              </a:rPr>
              <a:t>i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228240" y="2418588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latin typeface="Times New Roman"/>
                <a:cs typeface="Times New Roman"/>
              </a:rPr>
              <a:t>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412390" y="2559303"/>
            <a:ext cx="1079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b="1" dirty="0">
                <a:latin typeface="Times New Roman"/>
                <a:cs typeface="Times New Roman"/>
              </a:rPr>
              <a:t>a</a:t>
            </a:r>
            <a:endParaRPr sz="1300">
              <a:latin typeface="Times New Roman"/>
              <a:cs typeface="Times New Roman"/>
            </a:endParaRPr>
          </a:p>
        </p:txBody>
      </p:sp>
      <p:grpSp>
        <p:nvGrpSpPr>
          <p:cNvPr id="52" name="object 52"/>
          <p:cNvGrpSpPr/>
          <p:nvPr/>
        </p:nvGrpSpPr>
        <p:grpSpPr>
          <a:xfrm>
            <a:off x="1768782" y="2360510"/>
            <a:ext cx="2173605" cy="490855"/>
            <a:chOff x="1768782" y="2360510"/>
            <a:chExt cx="2173605" cy="490855"/>
          </a:xfrm>
        </p:grpSpPr>
        <p:sp>
          <p:nvSpPr>
            <p:cNvPr id="53" name="object 53"/>
            <p:cNvSpPr/>
            <p:nvPr/>
          </p:nvSpPr>
          <p:spPr>
            <a:xfrm>
              <a:off x="1773544" y="2618736"/>
              <a:ext cx="264795" cy="227965"/>
            </a:xfrm>
            <a:custGeom>
              <a:avLst/>
              <a:gdLst/>
              <a:ahLst/>
              <a:cxnLst/>
              <a:rect l="l" t="t" r="r" b="b"/>
              <a:pathLst>
                <a:path w="264794" h="227964">
                  <a:moveTo>
                    <a:pt x="264511" y="0"/>
                  </a:moveTo>
                  <a:lnTo>
                    <a:pt x="1" y="227664"/>
                  </a:lnTo>
                </a:path>
                <a:path w="264794" h="227964">
                  <a:moveTo>
                    <a:pt x="264511" y="0"/>
                  </a:moveTo>
                  <a:lnTo>
                    <a:pt x="0" y="20422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672671" y="2569499"/>
              <a:ext cx="264795" cy="227965"/>
            </a:xfrm>
            <a:custGeom>
              <a:avLst/>
              <a:gdLst/>
              <a:ahLst/>
              <a:cxnLst/>
              <a:rect l="l" t="t" r="r" b="b"/>
              <a:pathLst>
                <a:path w="264795" h="227964">
                  <a:moveTo>
                    <a:pt x="264511" y="0"/>
                  </a:moveTo>
                  <a:lnTo>
                    <a:pt x="1" y="227664"/>
                  </a:lnTo>
                </a:path>
                <a:path w="264795" h="227964">
                  <a:moveTo>
                    <a:pt x="264511" y="0"/>
                  </a:moveTo>
                  <a:lnTo>
                    <a:pt x="0" y="20422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721159" y="2581371"/>
              <a:ext cx="264795" cy="227965"/>
            </a:xfrm>
            <a:custGeom>
              <a:avLst/>
              <a:gdLst/>
              <a:ahLst/>
              <a:cxnLst/>
              <a:rect l="l" t="t" r="r" b="b"/>
              <a:pathLst>
                <a:path w="264794" h="227964">
                  <a:moveTo>
                    <a:pt x="0" y="0"/>
                  </a:moveTo>
                  <a:lnTo>
                    <a:pt x="264510" y="227664"/>
                  </a:lnTo>
                </a:path>
                <a:path w="264794" h="227964">
                  <a:moveTo>
                    <a:pt x="0" y="0"/>
                  </a:moveTo>
                  <a:lnTo>
                    <a:pt x="264511" y="20422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1554396" y="2315971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4600487" y="1982202"/>
            <a:ext cx="1332865" cy="1158240"/>
            <a:chOff x="4600487" y="1982202"/>
            <a:chExt cx="1332865" cy="1158240"/>
          </a:xfrm>
        </p:grpSpPr>
        <p:sp>
          <p:nvSpPr>
            <p:cNvPr id="58" name="object 58"/>
            <p:cNvSpPr/>
            <p:nvPr/>
          </p:nvSpPr>
          <p:spPr>
            <a:xfrm>
              <a:off x="4605249" y="2526101"/>
              <a:ext cx="631190" cy="450850"/>
            </a:xfrm>
            <a:custGeom>
              <a:avLst/>
              <a:gdLst/>
              <a:ahLst/>
              <a:cxnLst/>
              <a:rect l="l" t="t" r="r" b="b"/>
              <a:pathLst>
                <a:path w="631189" h="450850">
                  <a:moveTo>
                    <a:pt x="0" y="0"/>
                  </a:moveTo>
                  <a:lnTo>
                    <a:pt x="630725" y="450377"/>
                  </a:lnTo>
                </a:path>
                <a:path w="631189" h="450850">
                  <a:moveTo>
                    <a:pt x="0" y="0"/>
                  </a:moveTo>
                  <a:lnTo>
                    <a:pt x="630725" y="37938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235976" y="2817517"/>
              <a:ext cx="692150" cy="318135"/>
            </a:xfrm>
            <a:custGeom>
              <a:avLst/>
              <a:gdLst/>
              <a:ahLst/>
              <a:cxnLst/>
              <a:rect l="l" t="t" r="r" b="b"/>
              <a:pathLst>
                <a:path w="692150" h="318135">
                  <a:moveTo>
                    <a:pt x="0" y="158959"/>
                  </a:moveTo>
                  <a:lnTo>
                    <a:pt x="21647" y="103493"/>
                  </a:lnTo>
                  <a:lnTo>
                    <a:pt x="81378" y="56543"/>
                  </a:lnTo>
                  <a:lnTo>
                    <a:pt x="123082" y="37385"/>
                  </a:lnTo>
                  <a:lnTo>
                    <a:pt x="171375" y="21702"/>
                  </a:lnTo>
                  <a:lnTo>
                    <a:pt x="225280" y="9944"/>
                  </a:lnTo>
                  <a:lnTo>
                    <a:pt x="283820" y="2561"/>
                  </a:lnTo>
                  <a:lnTo>
                    <a:pt x="346017" y="0"/>
                  </a:lnTo>
                  <a:lnTo>
                    <a:pt x="408213" y="2561"/>
                  </a:lnTo>
                  <a:lnTo>
                    <a:pt x="466753" y="9944"/>
                  </a:lnTo>
                  <a:lnTo>
                    <a:pt x="520658" y="21702"/>
                  </a:lnTo>
                  <a:lnTo>
                    <a:pt x="568951" y="37385"/>
                  </a:lnTo>
                  <a:lnTo>
                    <a:pt x="610655" y="56543"/>
                  </a:lnTo>
                  <a:lnTo>
                    <a:pt x="644792" y="78729"/>
                  </a:lnTo>
                  <a:lnTo>
                    <a:pt x="686459" y="130386"/>
                  </a:lnTo>
                  <a:lnTo>
                    <a:pt x="692034" y="158959"/>
                  </a:lnTo>
                  <a:lnTo>
                    <a:pt x="686459" y="187532"/>
                  </a:lnTo>
                  <a:lnTo>
                    <a:pt x="644792" y="239189"/>
                  </a:lnTo>
                  <a:lnTo>
                    <a:pt x="610655" y="261375"/>
                  </a:lnTo>
                  <a:lnTo>
                    <a:pt x="568951" y="280533"/>
                  </a:lnTo>
                  <a:lnTo>
                    <a:pt x="520658" y="296216"/>
                  </a:lnTo>
                  <a:lnTo>
                    <a:pt x="466753" y="307974"/>
                  </a:lnTo>
                  <a:lnTo>
                    <a:pt x="408213" y="315357"/>
                  </a:lnTo>
                  <a:lnTo>
                    <a:pt x="346017" y="317919"/>
                  </a:lnTo>
                  <a:lnTo>
                    <a:pt x="283820" y="315357"/>
                  </a:lnTo>
                  <a:lnTo>
                    <a:pt x="225280" y="307974"/>
                  </a:lnTo>
                  <a:lnTo>
                    <a:pt x="171375" y="296216"/>
                  </a:lnTo>
                  <a:lnTo>
                    <a:pt x="123082" y="280533"/>
                  </a:lnTo>
                  <a:lnTo>
                    <a:pt x="81378" y="261375"/>
                  </a:lnTo>
                  <a:lnTo>
                    <a:pt x="47241" y="239189"/>
                  </a:lnTo>
                  <a:lnTo>
                    <a:pt x="5574" y="187532"/>
                  </a:lnTo>
                  <a:lnTo>
                    <a:pt x="0" y="15895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235976" y="1986964"/>
              <a:ext cx="692150" cy="320040"/>
            </a:xfrm>
            <a:custGeom>
              <a:avLst/>
              <a:gdLst/>
              <a:ahLst/>
              <a:cxnLst/>
              <a:rect l="l" t="t" r="r" b="b"/>
              <a:pathLst>
                <a:path w="692150" h="320039">
                  <a:moveTo>
                    <a:pt x="0" y="159754"/>
                  </a:moveTo>
                  <a:lnTo>
                    <a:pt x="21647" y="104010"/>
                  </a:lnTo>
                  <a:lnTo>
                    <a:pt x="81378" y="56826"/>
                  </a:lnTo>
                  <a:lnTo>
                    <a:pt x="123082" y="37572"/>
                  </a:lnTo>
                  <a:lnTo>
                    <a:pt x="171375" y="21811"/>
                  </a:lnTo>
                  <a:lnTo>
                    <a:pt x="225280" y="9994"/>
                  </a:lnTo>
                  <a:lnTo>
                    <a:pt x="283820" y="2573"/>
                  </a:lnTo>
                  <a:lnTo>
                    <a:pt x="346017" y="0"/>
                  </a:lnTo>
                  <a:lnTo>
                    <a:pt x="408213" y="2573"/>
                  </a:lnTo>
                  <a:lnTo>
                    <a:pt x="466753" y="9994"/>
                  </a:lnTo>
                  <a:lnTo>
                    <a:pt x="520658" y="21811"/>
                  </a:lnTo>
                  <a:lnTo>
                    <a:pt x="568951" y="37572"/>
                  </a:lnTo>
                  <a:lnTo>
                    <a:pt x="610655" y="56826"/>
                  </a:lnTo>
                  <a:lnTo>
                    <a:pt x="644792" y="79123"/>
                  </a:lnTo>
                  <a:lnTo>
                    <a:pt x="686459" y="131038"/>
                  </a:lnTo>
                  <a:lnTo>
                    <a:pt x="692034" y="159754"/>
                  </a:lnTo>
                  <a:lnTo>
                    <a:pt x="686459" y="188469"/>
                  </a:lnTo>
                  <a:lnTo>
                    <a:pt x="644792" y="240384"/>
                  </a:lnTo>
                  <a:lnTo>
                    <a:pt x="610655" y="262681"/>
                  </a:lnTo>
                  <a:lnTo>
                    <a:pt x="568951" y="281935"/>
                  </a:lnTo>
                  <a:lnTo>
                    <a:pt x="520658" y="297696"/>
                  </a:lnTo>
                  <a:lnTo>
                    <a:pt x="466753" y="309513"/>
                  </a:lnTo>
                  <a:lnTo>
                    <a:pt x="408213" y="316934"/>
                  </a:lnTo>
                  <a:lnTo>
                    <a:pt x="346017" y="319508"/>
                  </a:lnTo>
                  <a:lnTo>
                    <a:pt x="283820" y="316934"/>
                  </a:lnTo>
                  <a:lnTo>
                    <a:pt x="225280" y="309513"/>
                  </a:lnTo>
                  <a:lnTo>
                    <a:pt x="171375" y="297696"/>
                  </a:lnTo>
                  <a:lnTo>
                    <a:pt x="123082" y="281935"/>
                  </a:lnTo>
                  <a:lnTo>
                    <a:pt x="81378" y="262681"/>
                  </a:lnTo>
                  <a:lnTo>
                    <a:pt x="47241" y="240384"/>
                  </a:lnTo>
                  <a:lnTo>
                    <a:pt x="5574" y="188469"/>
                  </a:lnTo>
                  <a:lnTo>
                    <a:pt x="0" y="15975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" name="object 61"/>
          <p:cNvSpPr txBox="1"/>
          <p:nvPr/>
        </p:nvSpPr>
        <p:spPr>
          <a:xfrm>
            <a:off x="4704920" y="1892300"/>
            <a:ext cx="304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w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616095" y="2727452"/>
            <a:ext cx="28829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25" dirty="0">
                <a:latin typeface="Times New Roman"/>
                <a:cs typeface="Times New Roman"/>
              </a:rPr>
              <a:t>w</a:t>
            </a:r>
            <a:r>
              <a:rPr sz="1800" i="1" spc="-37" baseline="-13888" dirty="0">
                <a:latin typeface="Times New Roman"/>
                <a:cs typeface="Times New Roman"/>
              </a:rPr>
              <a:t>s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5434055" y="1937681"/>
            <a:ext cx="381000" cy="69977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68580">
              <a:lnSpc>
                <a:spcPct val="100000"/>
              </a:lnSpc>
              <a:spcBef>
                <a:spcPts val="3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1</a:t>
            </a:r>
            <a:endParaRPr sz="1650" baseline="-15151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305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519816" y="2813811"/>
            <a:ext cx="1384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632528" y="2916935"/>
            <a:ext cx="8001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5928010" y="2976476"/>
            <a:ext cx="524510" cy="0"/>
          </a:xfrm>
          <a:custGeom>
            <a:avLst/>
            <a:gdLst/>
            <a:ahLst/>
            <a:cxnLst/>
            <a:rect l="l" t="t" r="r" b="b"/>
            <a:pathLst>
              <a:path w="524510">
                <a:moveTo>
                  <a:pt x="0" y="1"/>
                </a:moveTo>
                <a:lnTo>
                  <a:pt x="524130" y="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5889909" y="1916684"/>
            <a:ext cx="8972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561975" algn="l"/>
                <a:tab pos="706755" algn="l"/>
              </a:tabLst>
            </a:pP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110" dirty="0">
                <a:latin typeface="Cambria Math"/>
                <a:cs typeface="Cambria Math"/>
              </a:rPr>
              <a:t>$</a:t>
            </a:r>
            <a:r>
              <a:rPr sz="1500" spc="165" baseline="-13888" dirty="0">
                <a:latin typeface="Cambria Math"/>
                <a:cs typeface="Cambria Math"/>
              </a:rPr>
              <a:t>!</a:t>
            </a:r>
            <a:endParaRPr sz="1500" baseline="-13888">
              <a:latin typeface="Cambria Math"/>
              <a:cs typeface="Cambria Math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5940788" y="1820164"/>
            <a:ext cx="81851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Cambria Math"/>
                <a:cs typeface="Cambria Math"/>
              </a:rPr>
              <a:t>!"##$#</a:t>
            </a:r>
            <a:r>
              <a:rPr sz="1800" spc="-15" baseline="27777" dirty="0">
                <a:latin typeface="Cambria Math"/>
                <a:cs typeface="Cambria Math"/>
              </a:rPr>
              <a:t>%</a:t>
            </a:r>
            <a:endParaRPr sz="1800" baseline="27777">
              <a:latin typeface="Cambria Math"/>
              <a:cs typeface="Cambria Math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420949" y="2703067"/>
            <a:ext cx="2152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Cambria Math"/>
                <a:cs typeface="Cambria Math"/>
              </a:rPr>
              <a:t>$</a:t>
            </a:r>
            <a:r>
              <a:rPr sz="1500" spc="-37" baseline="-13888" dirty="0">
                <a:latin typeface="Cambria Math"/>
                <a:cs typeface="Cambria Math"/>
              </a:rPr>
              <a:t>"</a:t>
            </a:r>
            <a:endParaRPr sz="1500" baseline="-13888">
              <a:latin typeface="Cambria Math"/>
              <a:cs typeface="Cambria Math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5802967" y="2603500"/>
            <a:ext cx="81851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Cambria Math"/>
                <a:cs typeface="Cambria Math"/>
              </a:rPr>
              <a:t>!"##$#</a:t>
            </a:r>
            <a:r>
              <a:rPr sz="1800" spc="-15" baseline="27777" dirty="0">
                <a:latin typeface="Cambria Math"/>
                <a:cs typeface="Cambria Math"/>
              </a:rPr>
              <a:t>%</a:t>
            </a:r>
            <a:endParaRPr sz="1800" baseline="27777">
              <a:latin typeface="Cambria Math"/>
              <a:cs typeface="Cambria Math"/>
            </a:endParaRPr>
          </a:p>
        </p:txBody>
      </p:sp>
      <p:pic>
        <p:nvPicPr>
          <p:cNvPr id="71" name="object 7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72" name="object 72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9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730250">
              <a:lnSpc>
                <a:spcPct val="100000"/>
              </a:lnSpc>
              <a:spcBef>
                <a:spcPts val="100"/>
              </a:spcBef>
            </a:pPr>
            <a:r>
              <a:rPr dirty="0"/>
              <a:t>Perceptrón</a:t>
            </a:r>
            <a:r>
              <a:rPr spc="-45" dirty="0"/>
              <a:t> </a:t>
            </a:r>
            <a:r>
              <a:rPr dirty="0"/>
              <a:t>multicapa</a:t>
            </a:r>
            <a:r>
              <a:rPr spc="-20" dirty="0"/>
              <a:t> </a:t>
            </a:r>
            <a:r>
              <a:rPr dirty="0"/>
              <a:t>:</a:t>
            </a:r>
            <a:r>
              <a:rPr spc="-25" dirty="0"/>
              <a:t> </a:t>
            </a:r>
            <a:r>
              <a:rPr dirty="0"/>
              <a:t>problemas</a:t>
            </a:r>
            <a:r>
              <a:rPr spc="-20" dirty="0"/>
              <a:t> </a:t>
            </a:r>
            <a:r>
              <a:rPr spc="-10" dirty="0"/>
              <a:t>básicos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64540" y="1010411"/>
            <a:ext cx="4631055" cy="1132205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6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spc="-10" dirty="0">
                <a:latin typeface="Times New Roman"/>
                <a:cs typeface="Times New Roman"/>
              </a:rPr>
              <a:t>Regresión:</a:t>
            </a:r>
            <a:endParaRPr sz="2000">
              <a:latin typeface="Times New Roman"/>
              <a:cs typeface="Times New Roman"/>
            </a:endParaRPr>
          </a:p>
          <a:p>
            <a:pPr marL="753745" marR="5080" lvl="1" indent="-283845">
              <a:lnSpc>
                <a:spcPct val="121000"/>
              </a:lnSpc>
              <a:buChar char="•"/>
              <a:tabLst>
                <a:tab pos="754380" algn="l"/>
                <a:tab pos="1328420" algn="l"/>
              </a:tabLst>
            </a:pPr>
            <a:r>
              <a:rPr sz="2000" dirty="0">
                <a:latin typeface="Times New Roman"/>
                <a:cs typeface="Times New Roman"/>
              </a:rPr>
              <a:t>Ejemplo: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predecir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temperatura 		</a:t>
            </a:r>
            <a:r>
              <a:rPr sz="2000" dirty="0">
                <a:latin typeface="Times New Roman"/>
                <a:cs typeface="Times New Roman"/>
              </a:rPr>
              <a:t>(velocidad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viento,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humedad,</a:t>
            </a:r>
            <a:r>
              <a:rPr sz="2000" spc="-25" dirty="0">
                <a:latin typeface="Times New Roman"/>
                <a:cs typeface="Times New Roman"/>
              </a:rPr>
              <a:t> …)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623559" y="1812035"/>
            <a:ext cx="16795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6565" indent="-443865">
              <a:lnSpc>
                <a:spcPct val="100000"/>
              </a:lnSpc>
              <a:spcBef>
                <a:spcPts val="100"/>
              </a:spcBef>
              <a:buFont typeface="MS PGothic"/>
              <a:buChar char="➜"/>
              <a:tabLst>
                <a:tab pos="456565" algn="l"/>
                <a:tab pos="457200" algn="l"/>
              </a:tabLst>
            </a:pPr>
            <a:r>
              <a:rPr sz="2000" spc="-10" dirty="0">
                <a:latin typeface="Times New Roman"/>
                <a:cs typeface="Times New Roman"/>
              </a:rPr>
              <a:t>temperatura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201784" y="2399593"/>
            <a:ext cx="368300" cy="319405"/>
          </a:xfrm>
          <a:custGeom>
            <a:avLst/>
            <a:gdLst/>
            <a:ahLst/>
            <a:cxnLst/>
            <a:rect l="l" t="t" r="r" b="b"/>
            <a:pathLst>
              <a:path w="368300" h="319405">
                <a:moveTo>
                  <a:pt x="0" y="159626"/>
                </a:moveTo>
                <a:lnTo>
                  <a:pt x="6575" y="117191"/>
                </a:lnTo>
                <a:lnTo>
                  <a:pt x="25132" y="79059"/>
                </a:lnTo>
                <a:lnTo>
                  <a:pt x="53916" y="46753"/>
                </a:lnTo>
                <a:lnTo>
                  <a:pt x="91173" y="21793"/>
                </a:lnTo>
                <a:lnTo>
                  <a:pt x="135147" y="5702"/>
                </a:lnTo>
                <a:lnTo>
                  <a:pt x="184084" y="0"/>
                </a:lnTo>
                <a:lnTo>
                  <a:pt x="233020" y="5702"/>
                </a:lnTo>
                <a:lnTo>
                  <a:pt x="276994" y="21793"/>
                </a:lnTo>
                <a:lnTo>
                  <a:pt x="314251" y="46753"/>
                </a:lnTo>
                <a:lnTo>
                  <a:pt x="343035" y="79059"/>
                </a:lnTo>
                <a:lnTo>
                  <a:pt x="361592" y="117191"/>
                </a:lnTo>
                <a:lnTo>
                  <a:pt x="368168" y="159626"/>
                </a:lnTo>
                <a:lnTo>
                  <a:pt x="361592" y="202061"/>
                </a:lnTo>
                <a:lnTo>
                  <a:pt x="343035" y="240193"/>
                </a:lnTo>
                <a:lnTo>
                  <a:pt x="314251" y="272499"/>
                </a:lnTo>
                <a:lnTo>
                  <a:pt x="276994" y="297459"/>
                </a:lnTo>
                <a:lnTo>
                  <a:pt x="233020" y="313550"/>
                </a:lnTo>
                <a:lnTo>
                  <a:pt x="184084" y="319253"/>
                </a:lnTo>
                <a:lnTo>
                  <a:pt x="135147" y="313550"/>
                </a:lnTo>
                <a:lnTo>
                  <a:pt x="91173" y="297459"/>
                </a:lnTo>
                <a:lnTo>
                  <a:pt x="53916" y="272499"/>
                </a:lnTo>
                <a:lnTo>
                  <a:pt x="25132" y="240193"/>
                </a:lnTo>
                <a:lnTo>
                  <a:pt x="6575" y="202061"/>
                </a:lnTo>
                <a:lnTo>
                  <a:pt x="0" y="159626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" name="object 12"/>
          <p:cNvGrpSpPr/>
          <p:nvPr/>
        </p:nvGrpSpPr>
        <p:grpSpPr>
          <a:xfrm>
            <a:off x="4937612" y="2394831"/>
            <a:ext cx="2328545" cy="1871980"/>
            <a:chOff x="4937612" y="2394831"/>
            <a:chExt cx="2328545" cy="1871980"/>
          </a:xfrm>
        </p:grpSpPr>
        <p:sp>
          <p:nvSpPr>
            <p:cNvPr id="13" name="object 13"/>
            <p:cNvSpPr/>
            <p:nvPr/>
          </p:nvSpPr>
          <p:spPr>
            <a:xfrm>
              <a:off x="6778344" y="3157875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4" h="5714">
                  <a:moveTo>
                    <a:pt x="0" y="5336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402707" y="3011926"/>
              <a:ext cx="368300" cy="323850"/>
            </a:xfrm>
            <a:custGeom>
              <a:avLst/>
              <a:gdLst/>
              <a:ahLst/>
              <a:cxnLst/>
              <a:rect l="l" t="t" r="r" b="b"/>
              <a:pathLst>
                <a:path w="368300" h="323850">
                  <a:moveTo>
                    <a:pt x="0" y="161812"/>
                  </a:moveTo>
                  <a:lnTo>
                    <a:pt x="6575" y="118795"/>
                  </a:lnTo>
                  <a:lnTo>
                    <a:pt x="25132" y="80142"/>
                  </a:lnTo>
                  <a:lnTo>
                    <a:pt x="53916" y="47393"/>
                  </a:lnTo>
                  <a:lnTo>
                    <a:pt x="91173" y="22092"/>
                  </a:lnTo>
                  <a:lnTo>
                    <a:pt x="135147" y="5780"/>
                  </a:lnTo>
                  <a:lnTo>
                    <a:pt x="184084" y="0"/>
                  </a:lnTo>
                  <a:lnTo>
                    <a:pt x="233020" y="5780"/>
                  </a:lnTo>
                  <a:lnTo>
                    <a:pt x="276994" y="22092"/>
                  </a:lnTo>
                  <a:lnTo>
                    <a:pt x="314251" y="47393"/>
                  </a:lnTo>
                  <a:lnTo>
                    <a:pt x="343035" y="80142"/>
                  </a:lnTo>
                  <a:lnTo>
                    <a:pt x="361592" y="118795"/>
                  </a:lnTo>
                  <a:lnTo>
                    <a:pt x="368168" y="161812"/>
                  </a:lnTo>
                  <a:lnTo>
                    <a:pt x="361592" y="204828"/>
                  </a:lnTo>
                  <a:lnTo>
                    <a:pt x="343035" y="243481"/>
                  </a:lnTo>
                  <a:lnTo>
                    <a:pt x="314251" y="276230"/>
                  </a:lnTo>
                  <a:lnTo>
                    <a:pt x="276994" y="301531"/>
                  </a:lnTo>
                  <a:lnTo>
                    <a:pt x="233020" y="317843"/>
                  </a:lnTo>
                  <a:lnTo>
                    <a:pt x="184084" y="323624"/>
                  </a:lnTo>
                  <a:lnTo>
                    <a:pt x="135147" y="317843"/>
                  </a:lnTo>
                  <a:lnTo>
                    <a:pt x="91173" y="301531"/>
                  </a:lnTo>
                  <a:lnTo>
                    <a:pt x="53916" y="276230"/>
                  </a:lnTo>
                  <a:lnTo>
                    <a:pt x="25132" y="243481"/>
                  </a:lnTo>
                  <a:lnTo>
                    <a:pt x="6575" y="204828"/>
                  </a:lnTo>
                  <a:lnTo>
                    <a:pt x="0" y="1618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942375" y="2399593"/>
              <a:ext cx="368300" cy="319405"/>
            </a:xfrm>
            <a:custGeom>
              <a:avLst/>
              <a:gdLst/>
              <a:ahLst/>
              <a:cxnLst/>
              <a:rect l="l" t="t" r="r" b="b"/>
              <a:pathLst>
                <a:path w="368300" h="319405">
                  <a:moveTo>
                    <a:pt x="0" y="159626"/>
                  </a:moveTo>
                  <a:lnTo>
                    <a:pt x="6575" y="117191"/>
                  </a:lnTo>
                  <a:lnTo>
                    <a:pt x="25132" y="79059"/>
                  </a:lnTo>
                  <a:lnTo>
                    <a:pt x="53916" y="46753"/>
                  </a:lnTo>
                  <a:lnTo>
                    <a:pt x="91173" y="21793"/>
                  </a:lnTo>
                  <a:lnTo>
                    <a:pt x="135147" y="5702"/>
                  </a:lnTo>
                  <a:lnTo>
                    <a:pt x="184084" y="0"/>
                  </a:lnTo>
                  <a:lnTo>
                    <a:pt x="233020" y="5702"/>
                  </a:lnTo>
                  <a:lnTo>
                    <a:pt x="276994" y="21793"/>
                  </a:lnTo>
                  <a:lnTo>
                    <a:pt x="314251" y="46753"/>
                  </a:lnTo>
                  <a:lnTo>
                    <a:pt x="343035" y="79059"/>
                  </a:lnTo>
                  <a:lnTo>
                    <a:pt x="361592" y="117191"/>
                  </a:lnTo>
                  <a:lnTo>
                    <a:pt x="368168" y="159626"/>
                  </a:lnTo>
                  <a:lnTo>
                    <a:pt x="361592" y="202061"/>
                  </a:lnTo>
                  <a:lnTo>
                    <a:pt x="343035" y="240193"/>
                  </a:lnTo>
                  <a:lnTo>
                    <a:pt x="314251" y="272499"/>
                  </a:lnTo>
                  <a:lnTo>
                    <a:pt x="276994" y="297459"/>
                  </a:lnTo>
                  <a:lnTo>
                    <a:pt x="233020" y="313550"/>
                  </a:lnTo>
                  <a:lnTo>
                    <a:pt x="184084" y="319253"/>
                  </a:lnTo>
                  <a:lnTo>
                    <a:pt x="135147" y="313550"/>
                  </a:lnTo>
                  <a:lnTo>
                    <a:pt x="91173" y="297459"/>
                  </a:lnTo>
                  <a:lnTo>
                    <a:pt x="53916" y="272499"/>
                  </a:lnTo>
                  <a:lnTo>
                    <a:pt x="25132" y="240193"/>
                  </a:lnTo>
                  <a:lnTo>
                    <a:pt x="6575" y="202061"/>
                  </a:lnTo>
                  <a:lnTo>
                    <a:pt x="0" y="15962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942375" y="3025736"/>
              <a:ext cx="368300" cy="319405"/>
            </a:xfrm>
            <a:custGeom>
              <a:avLst/>
              <a:gdLst/>
              <a:ahLst/>
              <a:cxnLst/>
              <a:rect l="l" t="t" r="r" b="b"/>
              <a:pathLst>
                <a:path w="368300" h="319404">
                  <a:moveTo>
                    <a:pt x="0" y="159626"/>
                  </a:moveTo>
                  <a:lnTo>
                    <a:pt x="6575" y="117191"/>
                  </a:lnTo>
                  <a:lnTo>
                    <a:pt x="25132" y="79059"/>
                  </a:lnTo>
                  <a:lnTo>
                    <a:pt x="53916" y="46753"/>
                  </a:lnTo>
                  <a:lnTo>
                    <a:pt x="91173" y="21793"/>
                  </a:lnTo>
                  <a:lnTo>
                    <a:pt x="135147" y="5702"/>
                  </a:lnTo>
                  <a:lnTo>
                    <a:pt x="184084" y="0"/>
                  </a:lnTo>
                  <a:lnTo>
                    <a:pt x="233020" y="5702"/>
                  </a:lnTo>
                  <a:lnTo>
                    <a:pt x="276994" y="21793"/>
                  </a:lnTo>
                  <a:lnTo>
                    <a:pt x="314251" y="46753"/>
                  </a:lnTo>
                  <a:lnTo>
                    <a:pt x="343035" y="79059"/>
                  </a:lnTo>
                  <a:lnTo>
                    <a:pt x="361592" y="117191"/>
                  </a:lnTo>
                  <a:lnTo>
                    <a:pt x="368168" y="159626"/>
                  </a:lnTo>
                  <a:lnTo>
                    <a:pt x="361592" y="202061"/>
                  </a:lnTo>
                  <a:lnTo>
                    <a:pt x="343035" y="240193"/>
                  </a:lnTo>
                  <a:lnTo>
                    <a:pt x="314251" y="272499"/>
                  </a:lnTo>
                  <a:lnTo>
                    <a:pt x="276994" y="297459"/>
                  </a:lnTo>
                  <a:lnTo>
                    <a:pt x="233020" y="313550"/>
                  </a:lnTo>
                  <a:lnTo>
                    <a:pt x="184084" y="319253"/>
                  </a:lnTo>
                  <a:lnTo>
                    <a:pt x="135147" y="313550"/>
                  </a:lnTo>
                  <a:lnTo>
                    <a:pt x="91173" y="297459"/>
                  </a:lnTo>
                  <a:lnTo>
                    <a:pt x="53916" y="272499"/>
                  </a:lnTo>
                  <a:lnTo>
                    <a:pt x="25132" y="240193"/>
                  </a:lnTo>
                  <a:lnTo>
                    <a:pt x="6575" y="202061"/>
                  </a:lnTo>
                  <a:lnTo>
                    <a:pt x="0" y="15962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942375" y="3942245"/>
              <a:ext cx="368300" cy="319405"/>
            </a:xfrm>
            <a:custGeom>
              <a:avLst/>
              <a:gdLst/>
              <a:ahLst/>
              <a:cxnLst/>
              <a:rect l="l" t="t" r="r" b="b"/>
              <a:pathLst>
                <a:path w="368300" h="319404">
                  <a:moveTo>
                    <a:pt x="0" y="159626"/>
                  </a:moveTo>
                  <a:lnTo>
                    <a:pt x="6575" y="117191"/>
                  </a:lnTo>
                  <a:lnTo>
                    <a:pt x="25132" y="79059"/>
                  </a:lnTo>
                  <a:lnTo>
                    <a:pt x="53916" y="46753"/>
                  </a:lnTo>
                  <a:lnTo>
                    <a:pt x="91173" y="21793"/>
                  </a:lnTo>
                  <a:lnTo>
                    <a:pt x="135147" y="5702"/>
                  </a:lnTo>
                  <a:lnTo>
                    <a:pt x="184084" y="0"/>
                  </a:lnTo>
                  <a:lnTo>
                    <a:pt x="233020" y="5702"/>
                  </a:lnTo>
                  <a:lnTo>
                    <a:pt x="276994" y="21793"/>
                  </a:lnTo>
                  <a:lnTo>
                    <a:pt x="314251" y="46753"/>
                  </a:lnTo>
                  <a:lnTo>
                    <a:pt x="343035" y="79059"/>
                  </a:lnTo>
                  <a:lnTo>
                    <a:pt x="361592" y="117191"/>
                  </a:lnTo>
                  <a:lnTo>
                    <a:pt x="368168" y="159626"/>
                  </a:lnTo>
                  <a:lnTo>
                    <a:pt x="361592" y="202061"/>
                  </a:lnTo>
                  <a:lnTo>
                    <a:pt x="343035" y="240193"/>
                  </a:lnTo>
                  <a:lnTo>
                    <a:pt x="314251" y="272499"/>
                  </a:lnTo>
                  <a:lnTo>
                    <a:pt x="276994" y="297459"/>
                  </a:lnTo>
                  <a:lnTo>
                    <a:pt x="233020" y="313550"/>
                  </a:lnTo>
                  <a:lnTo>
                    <a:pt x="184084" y="319253"/>
                  </a:lnTo>
                  <a:lnTo>
                    <a:pt x="135147" y="313550"/>
                  </a:lnTo>
                  <a:lnTo>
                    <a:pt x="91173" y="297459"/>
                  </a:lnTo>
                  <a:lnTo>
                    <a:pt x="53916" y="272499"/>
                  </a:lnTo>
                  <a:lnTo>
                    <a:pt x="25132" y="240193"/>
                  </a:lnTo>
                  <a:lnTo>
                    <a:pt x="6575" y="202061"/>
                  </a:lnTo>
                  <a:lnTo>
                    <a:pt x="0" y="15962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1124966" y="2427159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2865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495"/>
              </a:spcBef>
            </a:pPr>
            <a:r>
              <a:rPr sz="1800" i="1" dirty="0">
                <a:latin typeface="Times New Roman"/>
                <a:cs typeface="Times New Roman"/>
              </a:rPr>
              <a:t>vel.</a:t>
            </a:r>
            <a:r>
              <a:rPr sz="1800" i="1" spc="-10" dirty="0">
                <a:latin typeface="Times New Roman"/>
                <a:cs typeface="Times New Roman"/>
              </a:rPr>
              <a:t> viento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124966" y="3059427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4769" rIns="0" bIns="0" rtlCol="0">
            <a:spAutoFit/>
          </a:bodyPr>
          <a:lstStyle/>
          <a:p>
            <a:pPr marL="124460">
              <a:lnSpc>
                <a:spcPct val="100000"/>
              </a:lnSpc>
              <a:spcBef>
                <a:spcPts val="509"/>
              </a:spcBef>
            </a:pPr>
            <a:r>
              <a:rPr sz="1800" i="1" spc="-10" dirty="0">
                <a:latin typeface="Times New Roman"/>
                <a:cs typeface="Times New Roman"/>
              </a:rPr>
              <a:t>humedad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124966" y="3876845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413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1800" i="1" dirty="0">
                <a:latin typeface="Times New Roman"/>
                <a:cs typeface="Times New Roman"/>
              </a:rPr>
              <a:t>…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501335" y="3373628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3197021" y="3020974"/>
            <a:ext cx="377825" cy="1245870"/>
            <a:chOff x="3197021" y="3020974"/>
            <a:chExt cx="377825" cy="1245870"/>
          </a:xfrm>
        </p:grpSpPr>
        <p:sp>
          <p:nvSpPr>
            <p:cNvPr id="23" name="object 23"/>
            <p:cNvSpPr/>
            <p:nvPr/>
          </p:nvSpPr>
          <p:spPr>
            <a:xfrm>
              <a:off x="3201784" y="3025736"/>
              <a:ext cx="368300" cy="319405"/>
            </a:xfrm>
            <a:custGeom>
              <a:avLst/>
              <a:gdLst/>
              <a:ahLst/>
              <a:cxnLst/>
              <a:rect l="l" t="t" r="r" b="b"/>
              <a:pathLst>
                <a:path w="368300" h="319404">
                  <a:moveTo>
                    <a:pt x="0" y="159626"/>
                  </a:moveTo>
                  <a:lnTo>
                    <a:pt x="6575" y="117191"/>
                  </a:lnTo>
                  <a:lnTo>
                    <a:pt x="25132" y="79059"/>
                  </a:lnTo>
                  <a:lnTo>
                    <a:pt x="53916" y="46753"/>
                  </a:lnTo>
                  <a:lnTo>
                    <a:pt x="91173" y="21793"/>
                  </a:lnTo>
                  <a:lnTo>
                    <a:pt x="135147" y="5702"/>
                  </a:lnTo>
                  <a:lnTo>
                    <a:pt x="184084" y="0"/>
                  </a:lnTo>
                  <a:lnTo>
                    <a:pt x="233020" y="5702"/>
                  </a:lnTo>
                  <a:lnTo>
                    <a:pt x="276994" y="21793"/>
                  </a:lnTo>
                  <a:lnTo>
                    <a:pt x="314251" y="46753"/>
                  </a:lnTo>
                  <a:lnTo>
                    <a:pt x="343035" y="79059"/>
                  </a:lnTo>
                  <a:lnTo>
                    <a:pt x="361592" y="117191"/>
                  </a:lnTo>
                  <a:lnTo>
                    <a:pt x="368168" y="159626"/>
                  </a:lnTo>
                  <a:lnTo>
                    <a:pt x="361592" y="202061"/>
                  </a:lnTo>
                  <a:lnTo>
                    <a:pt x="343035" y="240193"/>
                  </a:lnTo>
                  <a:lnTo>
                    <a:pt x="314251" y="272499"/>
                  </a:lnTo>
                  <a:lnTo>
                    <a:pt x="276994" y="297459"/>
                  </a:lnTo>
                  <a:lnTo>
                    <a:pt x="233020" y="313550"/>
                  </a:lnTo>
                  <a:lnTo>
                    <a:pt x="184084" y="319253"/>
                  </a:lnTo>
                  <a:lnTo>
                    <a:pt x="135147" y="313550"/>
                  </a:lnTo>
                  <a:lnTo>
                    <a:pt x="91173" y="297459"/>
                  </a:lnTo>
                  <a:lnTo>
                    <a:pt x="53916" y="272499"/>
                  </a:lnTo>
                  <a:lnTo>
                    <a:pt x="25132" y="240193"/>
                  </a:lnTo>
                  <a:lnTo>
                    <a:pt x="6575" y="202061"/>
                  </a:lnTo>
                  <a:lnTo>
                    <a:pt x="0" y="15962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201784" y="3942245"/>
              <a:ext cx="368300" cy="319405"/>
            </a:xfrm>
            <a:custGeom>
              <a:avLst/>
              <a:gdLst/>
              <a:ahLst/>
              <a:cxnLst/>
              <a:rect l="l" t="t" r="r" b="b"/>
              <a:pathLst>
                <a:path w="368300" h="319404">
                  <a:moveTo>
                    <a:pt x="0" y="159626"/>
                  </a:moveTo>
                  <a:lnTo>
                    <a:pt x="6575" y="117191"/>
                  </a:lnTo>
                  <a:lnTo>
                    <a:pt x="25132" y="79059"/>
                  </a:lnTo>
                  <a:lnTo>
                    <a:pt x="53916" y="46753"/>
                  </a:lnTo>
                  <a:lnTo>
                    <a:pt x="91173" y="21793"/>
                  </a:lnTo>
                  <a:lnTo>
                    <a:pt x="135147" y="5702"/>
                  </a:lnTo>
                  <a:lnTo>
                    <a:pt x="184084" y="0"/>
                  </a:lnTo>
                  <a:lnTo>
                    <a:pt x="233020" y="5702"/>
                  </a:lnTo>
                  <a:lnTo>
                    <a:pt x="276994" y="21793"/>
                  </a:lnTo>
                  <a:lnTo>
                    <a:pt x="314251" y="46753"/>
                  </a:lnTo>
                  <a:lnTo>
                    <a:pt x="343035" y="79059"/>
                  </a:lnTo>
                  <a:lnTo>
                    <a:pt x="361592" y="117191"/>
                  </a:lnTo>
                  <a:lnTo>
                    <a:pt x="368168" y="159626"/>
                  </a:lnTo>
                  <a:lnTo>
                    <a:pt x="361592" y="202061"/>
                  </a:lnTo>
                  <a:lnTo>
                    <a:pt x="343035" y="240193"/>
                  </a:lnTo>
                  <a:lnTo>
                    <a:pt x="314251" y="272499"/>
                  </a:lnTo>
                  <a:lnTo>
                    <a:pt x="276994" y="297459"/>
                  </a:lnTo>
                  <a:lnTo>
                    <a:pt x="233020" y="313550"/>
                  </a:lnTo>
                  <a:lnTo>
                    <a:pt x="184084" y="319253"/>
                  </a:lnTo>
                  <a:lnTo>
                    <a:pt x="135147" y="313550"/>
                  </a:lnTo>
                  <a:lnTo>
                    <a:pt x="91173" y="297459"/>
                  </a:lnTo>
                  <a:lnTo>
                    <a:pt x="53916" y="272499"/>
                  </a:lnTo>
                  <a:lnTo>
                    <a:pt x="25132" y="240193"/>
                  </a:lnTo>
                  <a:lnTo>
                    <a:pt x="6575" y="202061"/>
                  </a:lnTo>
                  <a:lnTo>
                    <a:pt x="0" y="15962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3248011" y="3385820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988600" y="3385820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019574" y="2980435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2207906" y="2554458"/>
            <a:ext cx="998855" cy="1552575"/>
            <a:chOff x="2207906" y="2554458"/>
            <a:chExt cx="998855" cy="1552575"/>
          </a:xfrm>
        </p:grpSpPr>
        <p:sp>
          <p:nvSpPr>
            <p:cNvPr id="29" name="object 29"/>
            <p:cNvSpPr/>
            <p:nvPr/>
          </p:nvSpPr>
          <p:spPr>
            <a:xfrm>
              <a:off x="2212669" y="2559221"/>
              <a:ext cx="989330" cy="82550"/>
            </a:xfrm>
            <a:custGeom>
              <a:avLst/>
              <a:gdLst/>
              <a:ahLst/>
              <a:cxnLst/>
              <a:rect l="l" t="t" r="r" b="b"/>
              <a:pathLst>
                <a:path w="989330" h="82550">
                  <a:moveTo>
                    <a:pt x="989116" y="0"/>
                  </a:moveTo>
                  <a:lnTo>
                    <a:pt x="0" y="82250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212669" y="2559220"/>
              <a:ext cx="989330" cy="82550"/>
            </a:xfrm>
            <a:custGeom>
              <a:avLst/>
              <a:gdLst/>
              <a:ahLst/>
              <a:cxnLst/>
              <a:rect l="l" t="t" r="r" b="b"/>
              <a:pathLst>
                <a:path w="989330" h="82550">
                  <a:moveTo>
                    <a:pt x="0" y="82251"/>
                  </a:moveTo>
                  <a:lnTo>
                    <a:pt x="98911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212669" y="2641471"/>
              <a:ext cx="989330" cy="544195"/>
            </a:xfrm>
            <a:custGeom>
              <a:avLst/>
              <a:gdLst/>
              <a:ahLst/>
              <a:cxnLst/>
              <a:rect l="l" t="t" r="r" b="b"/>
              <a:pathLst>
                <a:path w="989330" h="544194">
                  <a:moveTo>
                    <a:pt x="0" y="0"/>
                  </a:moveTo>
                  <a:lnTo>
                    <a:pt x="989116" y="543892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212669" y="2641471"/>
              <a:ext cx="989330" cy="544195"/>
            </a:xfrm>
            <a:custGeom>
              <a:avLst/>
              <a:gdLst/>
              <a:ahLst/>
              <a:cxnLst/>
              <a:rect l="l" t="t" r="r" b="b"/>
              <a:pathLst>
                <a:path w="989330" h="544194">
                  <a:moveTo>
                    <a:pt x="0" y="0"/>
                  </a:moveTo>
                  <a:lnTo>
                    <a:pt x="989116" y="54389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212669" y="2641471"/>
              <a:ext cx="989330" cy="1460500"/>
            </a:xfrm>
            <a:custGeom>
              <a:avLst/>
              <a:gdLst/>
              <a:ahLst/>
              <a:cxnLst/>
              <a:rect l="l" t="t" r="r" b="b"/>
              <a:pathLst>
                <a:path w="989330" h="1460500">
                  <a:moveTo>
                    <a:pt x="0" y="0"/>
                  </a:moveTo>
                  <a:lnTo>
                    <a:pt x="989116" y="1460399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212669" y="2641471"/>
              <a:ext cx="989330" cy="1460500"/>
            </a:xfrm>
            <a:custGeom>
              <a:avLst/>
              <a:gdLst/>
              <a:ahLst/>
              <a:cxnLst/>
              <a:rect l="l" t="t" r="r" b="b"/>
              <a:pathLst>
                <a:path w="989330" h="1460500">
                  <a:moveTo>
                    <a:pt x="0" y="0"/>
                  </a:moveTo>
                  <a:lnTo>
                    <a:pt x="989116" y="14604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212669" y="2559221"/>
              <a:ext cx="989330" cy="715010"/>
            </a:xfrm>
            <a:custGeom>
              <a:avLst/>
              <a:gdLst/>
              <a:ahLst/>
              <a:cxnLst/>
              <a:rect l="l" t="t" r="r" b="b"/>
              <a:pathLst>
                <a:path w="989330" h="715010">
                  <a:moveTo>
                    <a:pt x="989116" y="0"/>
                  </a:moveTo>
                  <a:lnTo>
                    <a:pt x="0" y="714518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212669" y="2559221"/>
              <a:ext cx="989330" cy="715010"/>
            </a:xfrm>
            <a:custGeom>
              <a:avLst/>
              <a:gdLst/>
              <a:ahLst/>
              <a:cxnLst/>
              <a:rect l="l" t="t" r="r" b="b"/>
              <a:pathLst>
                <a:path w="989330" h="715010">
                  <a:moveTo>
                    <a:pt x="0" y="714519"/>
                  </a:moveTo>
                  <a:lnTo>
                    <a:pt x="98911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212669" y="3185363"/>
              <a:ext cx="989330" cy="88900"/>
            </a:xfrm>
            <a:custGeom>
              <a:avLst/>
              <a:gdLst/>
              <a:ahLst/>
              <a:cxnLst/>
              <a:rect l="l" t="t" r="r" b="b"/>
              <a:pathLst>
                <a:path w="989330" h="88900">
                  <a:moveTo>
                    <a:pt x="989116" y="0"/>
                  </a:moveTo>
                  <a:lnTo>
                    <a:pt x="0" y="88376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212669" y="3185364"/>
              <a:ext cx="989330" cy="88900"/>
            </a:xfrm>
            <a:custGeom>
              <a:avLst/>
              <a:gdLst/>
              <a:ahLst/>
              <a:cxnLst/>
              <a:rect l="l" t="t" r="r" b="b"/>
              <a:pathLst>
                <a:path w="989330" h="88900">
                  <a:moveTo>
                    <a:pt x="0" y="88376"/>
                  </a:moveTo>
                  <a:lnTo>
                    <a:pt x="98911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212669" y="3273740"/>
              <a:ext cx="989330" cy="828675"/>
            </a:xfrm>
            <a:custGeom>
              <a:avLst/>
              <a:gdLst/>
              <a:ahLst/>
              <a:cxnLst/>
              <a:rect l="l" t="t" r="r" b="b"/>
              <a:pathLst>
                <a:path w="989330" h="828675">
                  <a:moveTo>
                    <a:pt x="0" y="0"/>
                  </a:moveTo>
                  <a:lnTo>
                    <a:pt x="989116" y="828131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212669" y="3273740"/>
              <a:ext cx="989330" cy="828675"/>
            </a:xfrm>
            <a:custGeom>
              <a:avLst/>
              <a:gdLst/>
              <a:ahLst/>
              <a:cxnLst/>
              <a:rect l="l" t="t" r="r" b="b"/>
              <a:pathLst>
                <a:path w="989330" h="828675">
                  <a:moveTo>
                    <a:pt x="0" y="0"/>
                  </a:moveTo>
                  <a:lnTo>
                    <a:pt x="989116" y="82813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212669" y="2559220"/>
              <a:ext cx="989330" cy="1532255"/>
            </a:xfrm>
            <a:custGeom>
              <a:avLst/>
              <a:gdLst/>
              <a:ahLst/>
              <a:cxnLst/>
              <a:rect l="l" t="t" r="r" b="b"/>
              <a:pathLst>
                <a:path w="989330" h="1532254">
                  <a:moveTo>
                    <a:pt x="989116" y="0"/>
                  </a:moveTo>
                  <a:lnTo>
                    <a:pt x="0" y="1531937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212669" y="2559220"/>
              <a:ext cx="989330" cy="1532255"/>
            </a:xfrm>
            <a:custGeom>
              <a:avLst/>
              <a:gdLst/>
              <a:ahLst/>
              <a:cxnLst/>
              <a:rect l="l" t="t" r="r" b="b"/>
              <a:pathLst>
                <a:path w="989330" h="1532254">
                  <a:moveTo>
                    <a:pt x="0" y="1531937"/>
                  </a:moveTo>
                  <a:lnTo>
                    <a:pt x="98911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212669" y="3185364"/>
              <a:ext cx="989330" cy="906144"/>
            </a:xfrm>
            <a:custGeom>
              <a:avLst/>
              <a:gdLst/>
              <a:ahLst/>
              <a:cxnLst/>
              <a:rect l="l" t="t" r="r" b="b"/>
              <a:pathLst>
                <a:path w="989330" h="906145">
                  <a:moveTo>
                    <a:pt x="989116" y="0"/>
                  </a:moveTo>
                  <a:lnTo>
                    <a:pt x="0" y="905793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212669" y="3185363"/>
              <a:ext cx="989330" cy="906144"/>
            </a:xfrm>
            <a:custGeom>
              <a:avLst/>
              <a:gdLst/>
              <a:ahLst/>
              <a:cxnLst/>
              <a:rect l="l" t="t" r="r" b="b"/>
              <a:pathLst>
                <a:path w="989330" h="906145">
                  <a:moveTo>
                    <a:pt x="0" y="905794"/>
                  </a:moveTo>
                  <a:lnTo>
                    <a:pt x="98911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212669" y="4091157"/>
              <a:ext cx="989330" cy="10795"/>
            </a:xfrm>
            <a:custGeom>
              <a:avLst/>
              <a:gdLst/>
              <a:ahLst/>
              <a:cxnLst/>
              <a:rect l="l" t="t" r="r" b="b"/>
              <a:pathLst>
                <a:path w="989330" h="10795">
                  <a:moveTo>
                    <a:pt x="0" y="0"/>
                  </a:moveTo>
                  <a:lnTo>
                    <a:pt x="989116" y="10713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212669" y="4091157"/>
              <a:ext cx="989330" cy="10795"/>
            </a:xfrm>
            <a:custGeom>
              <a:avLst/>
              <a:gdLst/>
              <a:ahLst/>
              <a:cxnLst/>
              <a:rect l="l" t="t" r="r" b="b"/>
              <a:pathLst>
                <a:path w="989330" h="10795">
                  <a:moveTo>
                    <a:pt x="0" y="0"/>
                  </a:moveTo>
                  <a:lnTo>
                    <a:pt x="989116" y="1071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" name="object 47"/>
          <p:cNvGrpSpPr/>
          <p:nvPr/>
        </p:nvGrpSpPr>
        <p:grpSpPr>
          <a:xfrm>
            <a:off x="5305780" y="2554459"/>
            <a:ext cx="1101725" cy="1552575"/>
            <a:chOff x="5305780" y="2554459"/>
            <a:chExt cx="1101725" cy="1552575"/>
          </a:xfrm>
        </p:grpSpPr>
        <p:sp>
          <p:nvSpPr>
            <p:cNvPr id="48" name="object 48"/>
            <p:cNvSpPr/>
            <p:nvPr/>
          </p:nvSpPr>
          <p:spPr>
            <a:xfrm>
              <a:off x="5310543" y="2559221"/>
              <a:ext cx="1092200" cy="614680"/>
            </a:xfrm>
            <a:custGeom>
              <a:avLst/>
              <a:gdLst/>
              <a:ahLst/>
              <a:cxnLst/>
              <a:rect l="l" t="t" r="r" b="b"/>
              <a:pathLst>
                <a:path w="1092200" h="614680">
                  <a:moveTo>
                    <a:pt x="0" y="0"/>
                  </a:moveTo>
                  <a:lnTo>
                    <a:pt x="1092163" y="614517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310543" y="2559221"/>
              <a:ext cx="1092200" cy="614680"/>
            </a:xfrm>
            <a:custGeom>
              <a:avLst/>
              <a:gdLst/>
              <a:ahLst/>
              <a:cxnLst/>
              <a:rect l="l" t="t" r="r" b="b"/>
              <a:pathLst>
                <a:path w="1092200" h="614680">
                  <a:moveTo>
                    <a:pt x="0" y="0"/>
                  </a:moveTo>
                  <a:lnTo>
                    <a:pt x="1092164" y="61451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310543" y="3173738"/>
              <a:ext cx="1092200" cy="12065"/>
            </a:xfrm>
            <a:custGeom>
              <a:avLst/>
              <a:gdLst/>
              <a:ahLst/>
              <a:cxnLst/>
              <a:rect l="l" t="t" r="r" b="b"/>
              <a:pathLst>
                <a:path w="1092200" h="12064">
                  <a:moveTo>
                    <a:pt x="1092163" y="0"/>
                  </a:moveTo>
                  <a:lnTo>
                    <a:pt x="0" y="11624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310543" y="3173738"/>
              <a:ext cx="1092200" cy="12065"/>
            </a:xfrm>
            <a:custGeom>
              <a:avLst/>
              <a:gdLst/>
              <a:ahLst/>
              <a:cxnLst/>
              <a:rect l="l" t="t" r="r" b="b"/>
              <a:pathLst>
                <a:path w="1092200" h="12064">
                  <a:moveTo>
                    <a:pt x="0" y="11625"/>
                  </a:moveTo>
                  <a:lnTo>
                    <a:pt x="1092164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310543" y="3173738"/>
              <a:ext cx="1092200" cy="928369"/>
            </a:xfrm>
            <a:custGeom>
              <a:avLst/>
              <a:gdLst/>
              <a:ahLst/>
              <a:cxnLst/>
              <a:rect l="l" t="t" r="r" b="b"/>
              <a:pathLst>
                <a:path w="1092200" h="928370">
                  <a:moveTo>
                    <a:pt x="1092163" y="0"/>
                  </a:moveTo>
                  <a:lnTo>
                    <a:pt x="0" y="928132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310543" y="3173738"/>
              <a:ext cx="1092200" cy="928369"/>
            </a:xfrm>
            <a:custGeom>
              <a:avLst/>
              <a:gdLst/>
              <a:ahLst/>
              <a:cxnLst/>
              <a:rect l="l" t="t" r="r" b="b"/>
              <a:pathLst>
                <a:path w="1092200" h="928370">
                  <a:moveTo>
                    <a:pt x="0" y="928133"/>
                  </a:moveTo>
                  <a:lnTo>
                    <a:pt x="1092164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669537" y="4802123"/>
            <a:ext cx="6502400" cy="112903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6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salida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activación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lineal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Neuronas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ocultas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tener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otras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funciones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activación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48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salida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representa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directamente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resultado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(temperatura)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010071" y="2634996"/>
            <a:ext cx="12350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-10" dirty="0">
                <a:latin typeface="Times New Roman"/>
                <a:cs typeface="Times New Roman"/>
              </a:rPr>
              <a:t>temperatura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56" name="object 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57" name="object 57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10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730250">
              <a:lnSpc>
                <a:spcPct val="100000"/>
              </a:lnSpc>
              <a:spcBef>
                <a:spcPts val="100"/>
              </a:spcBef>
            </a:pPr>
            <a:r>
              <a:rPr dirty="0"/>
              <a:t>Perceptrón</a:t>
            </a:r>
            <a:r>
              <a:rPr spc="-45" dirty="0"/>
              <a:t> </a:t>
            </a:r>
            <a:r>
              <a:rPr dirty="0"/>
              <a:t>multicapa</a:t>
            </a:r>
            <a:r>
              <a:rPr spc="-20" dirty="0"/>
              <a:t> </a:t>
            </a:r>
            <a:r>
              <a:rPr dirty="0"/>
              <a:t>:</a:t>
            </a:r>
            <a:r>
              <a:rPr spc="-25" dirty="0"/>
              <a:t> </a:t>
            </a:r>
            <a:r>
              <a:rPr dirty="0"/>
              <a:t>problemas</a:t>
            </a:r>
            <a:r>
              <a:rPr spc="-20" dirty="0"/>
              <a:t> </a:t>
            </a:r>
            <a:r>
              <a:rPr spc="-10" dirty="0"/>
              <a:t>básicos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64540" y="1010411"/>
            <a:ext cx="4675505" cy="1132205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6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Clasificación</a:t>
            </a:r>
            <a:r>
              <a:rPr sz="2000" spc="-7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binaria:</a:t>
            </a:r>
            <a:endParaRPr sz="2000">
              <a:latin typeface="Times New Roman"/>
              <a:cs typeface="Times New Roman"/>
            </a:endParaRPr>
          </a:p>
          <a:p>
            <a:pPr marL="753745" marR="5080" lvl="1" indent="-283845">
              <a:lnSpc>
                <a:spcPct val="121000"/>
              </a:lnSpc>
              <a:buChar char="•"/>
              <a:tabLst>
                <a:tab pos="754380" algn="l"/>
                <a:tab pos="1328420" algn="l"/>
              </a:tabLst>
            </a:pPr>
            <a:r>
              <a:rPr sz="2000" dirty="0">
                <a:latin typeface="Times New Roman"/>
                <a:cs typeface="Times New Roman"/>
              </a:rPr>
              <a:t>Ejemplo: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predecir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nublado/no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nublado 		</a:t>
            </a:r>
            <a:r>
              <a:rPr sz="2000" dirty="0">
                <a:latin typeface="Times New Roman"/>
                <a:cs typeface="Times New Roman"/>
              </a:rPr>
              <a:t>(velocidad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viento,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humedad,</a:t>
            </a:r>
            <a:r>
              <a:rPr sz="2000" spc="-25" dirty="0">
                <a:latin typeface="Times New Roman"/>
                <a:cs typeface="Times New Roman"/>
              </a:rPr>
              <a:t> …)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623559" y="1812035"/>
            <a:ext cx="18434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6565" indent="-443865">
              <a:lnSpc>
                <a:spcPct val="100000"/>
              </a:lnSpc>
              <a:spcBef>
                <a:spcPts val="100"/>
              </a:spcBef>
              <a:buFont typeface="MS PGothic"/>
              <a:buChar char="➜"/>
              <a:tabLst>
                <a:tab pos="456565" algn="l"/>
                <a:tab pos="457200" algn="l"/>
              </a:tabLst>
            </a:pPr>
            <a:r>
              <a:rPr sz="2000" dirty="0">
                <a:latin typeface="Times New Roman"/>
                <a:cs typeface="Times New Roman"/>
              </a:rPr>
              <a:t>nublado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si/no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201784" y="2399593"/>
            <a:ext cx="368300" cy="319405"/>
          </a:xfrm>
          <a:custGeom>
            <a:avLst/>
            <a:gdLst/>
            <a:ahLst/>
            <a:cxnLst/>
            <a:rect l="l" t="t" r="r" b="b"/>
            <a:pathLst>
              <a:path w="368300" h="319405">
                <a:moveTo>
                  <a:pt x="0" y="159626"/>
                </a:moveTo>
                <a:lnTo>
                  <a:pt x="6575" y="117191"/>
                </a:lnTo>
                <a:lnTo>
                  <a:pt x="25132" y="79059"/>
                </a:lnTo>
                <a:lnTo>
                  <a:pt x="53916" y="46753"/>
                </a:lnTo>
                <a:lnTo>
                  <a:pt x="91173" y="21793"/>
                </a:lnTo>
                <a:lnTo>
                  <a:pt x="135147" y="5702"/>
                </a:lnTo>
                <a:lnTo>
                  <a:pt x="184084" y="0"/>
                </a:lnTo>
                <a:lnTo>
                  <a:pt x="233020" y="5702"/>
                </a:lnTo>
                <a:lnTo>
                  <a:pt x="276994" y="21793"/>
                </a:lnTo>
                <a:lnTo>
                  <a:pt x="314251" y="46753"/>
                </a:lnTo>
                <a:lnTo>
                  <a:pt x="343035" y="79059"/>
                </a:lnTo>
                <a:lnTo>
                  <a:pt x="361592" y="117191"/>
                </a:lnTo>
                <a:lnTo>
                  <a:pt x="368168" y="159626"/>
                </a:lnTo>
                <a:lnTo>
                  <a:pt x="361592" y="202061"/>
                </a:lnTo>
                <a:lnTo>
                  <a:pt x="343035" y="240193"/>
                </a:lnTo>
                <a:lnTo>
                  <a:pt x="314251" y="272499"/>
                </a:lnTo>
                <a:lnTo>
                  <a:pt x="276994" y="297459"/>
                </a:lnTo>
                <a:lnTo>
                  <a:pt x="233020" y="313550"/>
                </a:lnTo>
                <a:lnTo>
                  <a:pt x="184084" y="319253"/>
                </a:lnTo>
                <a:lnTo>
                  <a:pt x="135147" y="313550"/>
                </a:lnTo>
                <a:lnTo>
                  <a:pt x="91173" y="297459"/>
                </a:lnTo>
                <a:lnTo>
                  <a:pt x="53916" y="272499"/>
                </a:lnTo>
                <a:lnTo>
                  <a:pt x="25132" y="240193"/>
                </a:lnTo>
                <a:lnTo>
                  <a:pt x="6575" y="202061"/>
                </a:lnTo>
                <a:lnTo>
                  <a:pt x="0" y="159626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1124966" y="2427159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2865" rIns="0" bIns="0" rtlCol="0">
            <a:spAutoFit/>
          </a:bodyPr>
          <a:lstStyle/>
          <a:p>
            <a:pPr marL="73660">
              <a:lnSpc>
                <a:spcPct val="100000"/>
              </a:lnSpc>
              <a:spcBef>
                <a:spcPts val="495"/>
              </a:spcBef>
            </a:pPr>
            <a:r>
              <a:rPr sz="1800" i="1" dirty="0">
                <a:latin typeface="Times New Roman"/>
                <a:cs typeface="Times New Roman"/>
              </a:rPr>
              <a:t>vel.</a:t>
            </a:r>
            <a:r>
              <a:rPr sz="1800" i="1" spc="-10" dirty="0">
                <a:latin typeface="Times New Roman"/>
                <a:cs typeface="Times New Roman"/>
              </a:rPr>
              <a:t> viento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124966" y="3059427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4769" rIns="0" bIns="0" rtlCol="0">
            <a:spAutoFit/>
          </a:bodyPr>
          <a:lstStyle/>
          <a:p>
            <a:pPr marL="124460">
              <a:lnSpc>
                <a:spcPct val="100000"/>
              </a:lnSpc>
              <a:spcBef>
                <a:spcPts val="509"/>
              </a:spcBef>
            </a:pPr>
            <a:r>
              <a:rPr sz="1800" i="1" spc="-10" dirty="0">
                <a:latin typeface="Times New Roman"/>
                <a:cs typeface="Times New Roman"/>
              </a:rPr>
              <a:t>humedad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124966" y="3876845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413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1800" i="1" dirty="0">
                <a:latin typeface="Times New Roman"/>
                <a:cs typeface="Times New Roman"/>
              </a:rPr>
              <a:t>…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501335" y="3373628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3197021" y="3020974"/>
            <a:ext cx="377825" cy="1245870"/>
            <a:chOff x="3197021" y="3020974"/>
            <a:chExt cx="377825" cy="1245870"/>
          </a:xfrm>
        </p:grpSpPr>
        <p:sp>
          <p:nvSpPr>
            <p:cNvPr id="17" name="object 17"/>
            <p:cNvSpPr/>
            <p:nvPr/>
          </p:nvSpPr>
          <p:spPr>
            <a:xfrm>
              <a:off x="3201784" y="3025736"/>
              <a:ext cx="368300" cy="319405"/>
            </a:xfrm>
            <a:custGeom>
              <a:avLst/>
              <a:gdLst/>
              <a:ahLst/>
              <a:cxnLst/>
              <a:rect l="l" t="t" r="r" b="b"/>
              <a:pathLst>
                <a:path w="368300" h="319404">
                  <a:moveTo>
                    <a:pt x="0" y="159626"/>
                  </a:moveTo>
                  <a:lnTo>
                    <a:pt x="6575" y="117191"/>
                  </a:lnTo>
                  <a:lnTo>
                    <a:pt x="25132" y="79059"/>
                  </a:lnTo>
                  <a:lnTo>
                    <a:pt x="53916" y="46753"/>
                  </a:lnTo>
                  <a:lnTo>
                    <a:pt x="91173" y="21793"/>
                  </a:lnTo>
                  <a:lnTo>
                    <a:pt x="135147" y="5702"/>
                  </a:lnTo>
                  <a:lnTo>
                    <a:pt x="184084" y="0"/>
                  </a:lnTo>
                  <a:lnTo>
                    <a:pt x="233020" y="5702"/>
                  </a:lnTo>
                  <a:lnTo>
                    <a:pt x="276994" y="21793"/>
                  </a:lnTo>
                  <a:lnTo>
                    <a:pt x="314251" y="46753"/>
                  </a:lnTo>
                  <a:lnTo>
                    <a:pt x="343035" y="79059"/>
                  </a:lnTo>
                  <a:lnTo>
                    <a:pt x="361592" y="117191"/>
                  </a:lnTo>
                  <a:lnTo>
                    <a:pt x="368168" y="159626"/>
                  </a:lnTo>
                  <a:lnTo>
                    <a:pt x="361592" y="202061"/>
                  </a:lnTo>
                  <a:lnTo>
                    <a:pt x="343035" y="240193"/>
                  </a:lnTo>
                  <a:lnTo>
                    <a:pt x="314251" y="272499"/>
                  </a:lnTo>
                  <a:lnTo>
                    <a:pt x="276994" y="297459"/>
                  </a:lnTo>
                  <a:lnTo>
                    <a:pt x="233020" y="313550"/>
                  </a:lnTo>
                  <a:lnTo>
                    <a:pt x="184084" y="319253"/>
                  </a:lnTo>
                  <a:lnTo>
                    <a:pt x="135147" y="313550"/>
                  </a:lnTo>
                  <a:lnTo>
                    <a:pt x="91173" y="297459"/>
                  </a:lnTo>
                  <a:lnTo>
                    <a:pt x="53916" y="272499"/>
                  </a:lnTo>
                  <a:lnTo>
                    <a:pt x="25132" y="240193"/>
                  </a:lnTo>
                  <a:lnTo>
                    <a:pt x="6575" y="202061"/>
                  </a:lnTo>
                  <a:lnTo>
                    <a:pt x="0" y="15962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201784" y="3942245"/>
              <a:ext cx="368300" cy="319405"/>
            </a:xfrm>
            <a:custGeom>
              <a:avLst/>
              <a:gdLst/>
              <a:ahLst/>
              <a:cxnLst/>
              <a:rect l="l" t="t" r="r" b="b"/>
              <a:pathLst>
                <a:path w="368300" h="319404">
                  <a:moveTo>
                    <a:pt x="0" y="159626"/>
                  </a:moveTo>
                  <a:lnTo>
                    <a:pt x="6575" y="117191"/>
                  </a:lnTo>
                  <a:lnTo>
                    <a:pt x="25132" y="79059"/>
                  </a:lnTo>
                  <a:lnTo>
                    <a:pt x="53916" y="46753"/>
                  </a:lnTo>
                  <a:lnTo>
                    <a:pt x="91173" y="21793"/>
                  </a:lnTo>
                  <a:lnTo>
                    <a:pt x="135147" y="5702"/>
                  </a:lnTo>
                  <a:lnTo>
                    <a:pt x="184084" y="0"/>
                  </a:lnTo>
                  <a:lnTo>
                    <a:pt x="233020" y="5702"/>
                  </a:lnTo>
                  <a:lnTo>
                    <a:pt x="276994" y="21793"/>
                  </a:lnTo>
                  <a:lnTo>
                    <a:pt x="314251" y="46753"/>
                  </a:lnTo>
                  <a:lnTo>
                    <a:pt x="343035" y="79059"/>
                  </a:lnTo>
                  <a:lnTo>
                    <a:pt x="361592" y="117191"/>
                  </a:lnTo>
                  <a:lnTo>
                    <a:pt x="368168" y="159626"/>
                  </a:lnTo>
                  <a:lnTo>
                    <a:pt x="361592" y="202061"/>
                  </a:lnTo>
                  <a:lnTo>
                    <a:pt x="343035" y="240193"/>
                  </a:lnTo>
                  <a:lnTo>
                    <a:pt x="314251" y="272499"/>
                  </a:lnTo>
                  <a:lnTo>
                    <a:pt x="276994" y="297459"/>
                  </a:lnTo>
                  <a:lnTo>
                    <a:pt x="233020" y="313550"/>
                  </a:lnTo>
                  <a:lnTo>
                    <a:pt x="184084" y="319253"/>
                  </a:lnTo>
                  <a:lnTo>
                    <a:pt x="135147" y="313550"/>
                  </a:lnTo>
                  <a:lnTo>
                    <a:pt x="91173" y="297459"/>
                  </a:lnTo>
                  <a:lnTo>
                    <a:pt x="53916" y="272499"/>
                  </a:lnTo>
                  <a:lnTo>
                    <a:pt x="25132" y="240193"/>
                  </a:lnTo>
                  <a:lnTo>
                    <a:pt x="6575" y="202061"/>
                  </a:lnTo>
                  <a:lnTo>
                    <a:pt x="0" y="15962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3248011" y="3385820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4937612" y="2394831"/>
            <a:ext cx="377825" cy="1871980"/>
            <a:chOff x="4937612" y="2394831"/>
            <a:chExt cx="377825" cy="1871980"/>
          </a:xfrm>
        </p:grpSpPr>
        <p:sp>
          <p:nvSpPr>
            <p:cNvPr id="21" name="object 21"/>
            <p:cNvSpPr/>
            <p:nvPr/>
          </p:nvSpPr>
          <p:spPr>
            <a:xfrm>
              <a:off x="4942375" y="2399593"/>
              <a:ext cx="368300" cy="319405"/>
            </a:xfrm>
            <a:custGeom>
              <a:avLst/>
              <a:gdLst/>
              <a:ahLst/>
              <a:cxnLst/>
              <a:rect l="l" t="t" r="r" b="b"/>
              <a:pathLst>
                <a:path w="368300" h="319405">
                  <a:moveTo>
                    <a:pt x="0" y="159626"/>
                  </a:moveTo>
                  <a:lnTo>
                    <a:pt x="6575" y="117191"/>
                  </a:lnTo>
                  <a:lnTo>
                    <a:pt x="25132" y="79059"/>
                  </a:lnTo>
                  <a:lnTo>
                    <a:pt x="53916" y="46753"/>
                  </a:lnTo>
                  <a:lnTo>
                    <a:pt x="91173" y="21793"/>
                  </a:lnTo>
                  <a:lnTo>
                    <a:pt x="135147" y="5702"/>
                  </a:lnTo>
                  <a:lnTo>
                    <a:pt x="184084" y="0"/>
                  </a:lnTo>
                  <a:lnTo>
                    <a:pt x="233020" y="5702"/>
                  </a:lnTo>
                  <a:lnTo>
                    <a:pt x="276994" y="21793"/>
                  </a:lnTo>
                  <a:lnTo>
                    <a:pt x="314251" y="46753"/>
                  </a:lnTo>
                  <a:lnTo>
                    <a:pt x="343035" y="79059"/>
                  </a:lnTo>
                  <a:lnTo>
                    <a:pt x="361592" y="117191"/>
                  </a:lnTo>
                  <a:lnTo>
                    <a:pt x="368168" y="159626"/>
                  </a:lnTo>
                  <a:lnTo>
                    <a:pt x="361592" y="202061"/>
                  </a:lnTo>
                  <a:lnTo>
                    <a:pt x="343035" y="240193"/>
                  </a:lnTo>
                  <a:lnTo>
                    <a:pt x="314251" y="272499"/>
                  </a:lnTo>
                  <a:lnTo>
                    <a:pt x="276994" y="297459"/>
                  </a:lnTo>
                  <a:lnTo>
                    <a:pt x="233020" y="313550"/>
                  </a:lnTo>
                  <a:lnTo>
                    <a:pt x="184084" y="319253"/>
                  </a:lnTo>
                  <a:lnTo>
                    <a:pt x="135147" y="313550"/>
                  </a:lnTo>
                  <a:lnTo>
                    <a:pt x="91173" y="297459"/>
                  </a:lnTo>
                  <a:lnTo>
                    <a:pt x="53916" y="272499"/>
                  </a:lnTo>
                  <a:lnTo>
                    <a:pt x="25132" y="240193"/>
                  </a:lnTo>
                  <a:lnTo>
                    <a:pt x="6575" y="202061"/>
                  </a:lnTo>
                  <a:lnTo>
                    <a:pt x="0" y="15962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942375" y="3025736"/>
              <a:ext cx="368300" cy="319405"/>
            </a:xfrm>
            <a:custGeom>
              <a:avLst/>
              <a:gdLst/>
              <a:ahLst/>
              <a:cxnLst/>
              <a:rect l="l" t="t" r="r" b="b"/>
              <a:pathLst>
                <a:path w="368300" h="319404">
                  <a:moveTo>
                    <a:pt x="0" y="159626"/>
                  </a:moveTo>
                  <a:lnTo>
                    <a:pt x="6575" y="117191"/>
                  </a:lnTo>
                  <a:lnTo>
                    <a:pt x="25132" y="79059"/>
                  </a:lnTo>
                  <a:lnTo>
                    <a:pt x="53916" y="46753"/>
                  </a:lnTo>
                  <a:lnTo>
                    <a:pt x="91173" y="21793"/>
                  </a:lnTo>
                  <a:lnTo>
                    <a:pt x="135147" y="5702"/>
                  </a:lnTo>
                  <a:lnTo>
                    <a:pt x="184084" y="0"/>
                  </a:lnTo>
                  <a:lnTo>
                    <a:pt x="233020" y="5702"/>
                  </a:lnTo>
                  <a:lnTo>
                    <a:pt x="276994" y="21793"/>
                  </a:lnTo>
                  <a:lnTo>
                    <a:pt x="314251" y="46753"/>
                  </a:lnTo>
                  <a:lnTo>
                    <a:pt x="343035" y="79059"/>
                  </a:lnTo>
                  <a:lnTo>
                    <a:pt x="361592" y="117191"/>
                  </a:lnTo>
                  <a:lnTo>
                    <a:pt x="368168" y="159626"/>
                  </a:lnTo>
                  <a:lnTo>
                    <a:pt x="361592" y="202061"/>
                  </a:lnTo>
                  <a:lnTo>
                    <a:pt x="343035" y="240193"/>
                  </a:lnTo>
                  <a:lnTo>
                    <a:pt x="314251" y="272499"/>
                  </a:lnTo>
                  <a:lnTo>
                    <a:pt x="276994" y="297459"/>
                  </a:lnTo>
                  <a:lnTo>
                    <a:pt x="233020" y="313550"/>
                  </a:lnTo>
                  <a:lnTo>
                    <a:pt x="184084" y="319253"/>
                  </a:lnTo>
                  <a:lnTo>
                    <a:pt x="135147" y="313550"/>
                  </a:lnTo>
                  <a:lnTo>
                    <a:pt x="91173" y="297459"/>
                  </a:lnTo>
                  <a:lnTo>
                    <a:pt x="53916" y="272499"/>
                  </a:lnTo>
                  <a:lnTo>
                    <a:pt x="25132" y="240193"/>
                  </a:lnTo>
                  <a:lnTo>
                    <a:pt x="6575" y="202061"/>
                  </a:lnTo>
                  <a:lnTo>
                    <a:pt x="0" y="15962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942375" y="3942245"/>
              <a:ext cx="368300" cy="319405"/>
            </a:xfrm>
            <a:custGeom>
              <a:avLst/>
              <a:gdLst/>
              <a:ahLst/>
              <a:cxnLst/>
              <a:rect l="l" t="t" r="r" b="b"/>
              <a:pathLst>
                <a:path w="368300" h="319404">
                  <a:moveTo>
                    <a:pt x="0" y="159626"/>
                  </a:moveTo>
                  <a:lnTo>
                    <a:pt x="6575" y="117191"/>
                  </a:lnTo>
                  <a:lnTo>
                    <a:pt x="25132" y="79059"/>
                  </a:lnTo>
                  <a:lnTo>
                    <a:pt x="53916" y="46753"/>
                  </a:lnTo>
                  <a:lnTo>
                    <a:pt x="91173" y="21793"/>
                  </a:lnTo>
                  <a:lnTo>
                    <a:pt x="135147" y="5702"/>
                  </a:lnTo>
                  <a:lnTo>
                    <a:pt x="184084" y="0"/>
                  </a:lnTo>
                  <a:lnTo>
                    <a:pt x="233020" y="5702"/>
                  </a:lnTo>
                  <a:lnTo>
                    <a:pt x="276994" y="21793"/>
                  </a:lnTo>
                  <a:lnTo>
                    <a:pt x="314251" y="46753"/>
                  </a:lnTo>
                  <a:lnTo>
                    <a:pt x="343035" y="79059"/>
                  </a:lnTo>
                  <a:lnTo>
                    <a:pt x="361592" y="117191"/>
                  </a:lnTo>
                  <a:lnTo>
                    <a:pt x="368168" y="159626"/>
                  </a:lnTo>
                  <a:lnTo>
                    <a:pt x="361592" y="202061"/>
                  </a:lnTo>
                  <a:lnTo>
                    <a:pt x="343035" y="240193"/>
                  </a:lnTo>
                  <a:lnTo>
                    <a:pt x="314251" y="272499"/>
                  </a:lnTo>
                  <a:lnTo>
                    <a:pt x="276994" y="297459"/>
                  </a:lnTo>
                  <a:lnTo>
                    <a:pt x="233020" y="313550"/>
                  </a:lnTo>
                  <a:lnTo>
                    <a:pt x="184084" y="319253"/>
                  </a:lnTo>
                  <a:lnTo>
                    <a:pt x="135147" y="313550"/>
                  </a:lnTo>
                  <a:lnTo>
                    <a:pt x="91173" y="297459"/>
                  </a:lnTo>
                  <a:lnTo>
                    <a:pt x="53916" y="272499"/>
                  </a:lnTo>
                  <a:lnTo>
                    <a:pt x="25132" y="240193"/>
                  </a:lnTo>
                  <a:lnTo>
                    <a:pt x="6575" y="202061"/>
                  </a:lnTo>
                  <a:lnTo>
                    <a:pt x="0" y="15962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4988600" y="3385820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019574" y="2980435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2207906" y="2554458"/>
            <a:ext cx="998855" cy="1552575"/>
            <a:chOff x="2207906" y="2554458"/>
            <a:chExt cx="998855" cy="1552575"/>
          </a:xfrm>
        </p:grpSpPr>
        <p:sp>
          <p:nvSpPr>
            <p:cNvPr id="27" name="object 27"/>
            <p:cNvSpPr/>
            <p:nvPr/>
          </p:nvSpPr>
          <p:spPr>
            <a:xfrm>
              <a:off x="2212669" y="2559221"/>
              <a:ext cx="989330" cy="82550"/>
            </a:xfrm>
            <a:custGeom>
              <a:avLst/>
              <a:gdLst/>
              <a:ahLst/>
              <a:cxnLst/>
              <a:rect l="l" t="t" r="r" b="b"/>
              <a:pathLst>
                <a:path w="989330" h="82550">
                  <a:moveTo>
                    <a:pt x="989116" y="0"/>
                  </a:moveTo>
                  <a:lnTo>
                    <a:pt x="0" y="82250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212669" y="2559220"/>
              <a:ext cx="989330" cy="82550"/>
            </a:xfrm>
            <a:custGeom>
              <a:avLst/>
              <a:gdLst/>
              <a:ahLst/>
              <a:cxnLst/>
              <a:rect l="l" t="t" r="r" b="b"/>
              <a:pathLst>
                <a:path w="989330" h="82550">
                  <a:moveTo>
                    <a:pt x="0" y="82251"/>
                  </a:moveTo>
                  <a:lnTo>
                    <a:pt x="98911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212669" y="2641471"/>
              <a:ext cx="989330" cy="544195"/>
            </a:xfrm>
            <a:custGeom>
              <a:avLst/>
              <a:gdLst/>
              <a:ahLst/>
              <a:cxnLst/>
              <a:rect l="l" t="t" r="r" b="b"/>
              <a:pathLst>
                <a:path w="989330" h="544194">
                  <a:moveTo>
                    <a:pt x="0" y="0"/>
                  </a:moveTo>
                  <a:lnTo>
                    <a:pt x="989116" y="543892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212669" y="2641471"/>
              <a:ext cx="989330" cy="544195"/>
            </a:xfrm>
            <a:custGeom>
              <a:avLst/>
              <a:gdLst/>
              <a:ahLst/>
              <a:cxnLst/>
              <a:rect l="l" t="t" r="r" b="b"/>
              <a:pathLst>
                <a:path w="989330" h="544194">
                  <a:moveTo>
                    <a:pt x="0" y="0"/>
                  </a:moveTo>
                  <a:lnTo>
                    <a:pt x="989116" y="54389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212669" y="2641471"/>
              <a:ext cx="989330" cy="1460500"/>
            </a:xfrm>
            <a:custGeom>
              <a:avLst/>
              <a:gdLst/>
              <a:ahLst/>
              <a:cxnLst/>
              <a:rect l="l" t="t" r="r" b="b"/>
              <a:pathLst>
                <a:path w="989330" h="1460500">
                  <a:moveTo>
                    <a:pt x="0" y="0"/>
                  </a:moveTo>
                  <a:lnTo>
                    <a:pt x="989116" y="1460399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212669" y="2641471"/>
              <a:ext cx="989330" cy="1460500"/>
            </a:xfrm>
            <a:custGeom>
              <a:avLst/>
              <a:gdLst/>
              <a:ahLst/>
              <a:cxnLst/>
              <a:rect l="l" t="t" r="r" b="b"/>
              <a:pathLst>
                <a:path w="989330" h="1460500">
                  <a:moveTo>
                    <a:pt x="0" y="0"/>
                  </a:moveTo>
                  <a:lnTo>
                    <a:pt x="989116" y="14604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212669" y="2559221"/>
              <a:ext cx="989330" cy="715010"/>
            </a:xfrm>
            <a:custGeom>
              <a:avLst/>
              <a:gdLst/>
              <a:ahLst/>
              <a:cxnLst/>
              <a:rect l="l" t="t" r="r" b="b"/>
              <a:pathLst>
                <a:path w="989330" h="715010">
                  <a:moveTo>
                    <a:pt x="989116" y="0"/>
                  </a:moveTo>
                  <a:lnTo>
                    <a:pt x="0" y="714518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212669" y="2559221"/>
              <a:ext cx="989330" cy="715010"/>
            </a:xfrm>
            <a:custGeom>
              <a:avLst/>
              <a:gdLst/>
              <a:ahLst/>
              <a:cxnLst/>
              <a:rect l="l" t="t" r="r" b="b"/>
              <a:pathLst>
                <a:path w="989330" h="715010">
                  <a:moveTo>
                    <a:pt x="0" y="714519"/>
                  </a:moveTo>
                  <a:lnTo>
                    <a:pt x="98911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212669" y="3185363"/>
              <a:ext cx="989330" cy="88900"/>
            </a:xfrm>
            <a:custGeom>
              <a:avLst/>
              <a:gdLst/>
              <a:ahLst/>
              <a:cxnLst/>
              <a:rect l="l" t="t" r="r" b="b"/>
              <a:pathLst>
                <a:path w="989330" h="88900">
                  <a:moveTo>
                    <a:pt x="989116" y="0"/>
                  </a:moveTo>
                  <a:lnTo>
                    <a:pt x="0" y="88376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212669" y="3185364"/>
              <a:ext cx="989330" cy="88900"/>
            </a:xfrm>
            <a:custGeom>
              <a:avLst/>
              <a:gdLst/>
              <a:ahLst/>
              <a:cxnLst/>
              <a:rect l="l" t="t" r="r" b="b"/>
              <a:pathLst>
                <a:path w="989330" h="88900">
                  <a:moveTo>
                    <a:pt x="0" y="88376"/>
                  </a:moveTo>
                  <a:lnTo>
                    <a:pt x="98911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212669" y="3273740"/>
              <a:ext cx="989330" cy="828675"/>
            </a:xfrm>
            <a:custGeom>
              <a:avLst/>
              <a:gdLst/>
              <a:ahLst/>
              <a:cxnLst/>
              <a:rect l="l" t="t" r="r" b="b"/>
              <a:pathLst>
                <a:path w="989330" h="828675">
                  <a:moveTo>
                    <a:pt x="0" y="0"/>
                  </a:moveTo>
                  <a:lnTo>
                    <a:pt x="989116" y="828131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212669" y="3273740"/>
              <a:ext cx="989330" cy="828675"/>
            </a:xfrm>
            <a:custGeom>
              <a:avLst/>
              <a:gdLst/>
              <a:ahLst/>
              <a:cxnLst/>
              <a:rect l="l" t="t" r="r" b="b"/>
              <a:pathLst>
                <a:path w="989330" h="828675">
                  <a:moveTo>
                    <a:pt x="0" y="0"/>
                  </a:moveTo>
                  <a:lnTo>
                    <a:pt x="989116" y="82813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212669" y="2559220"/>
              <a:ext cx="989330" cy="1532255"/>
            </a:xfrm>
            <a:custGeom>
              <a:avLst/>
              <a:gdLst/>
              <a:ahLst/>
              <a:cxnLst/>
              <a:rect l="l" t="t" r="r" b="b"/>
              <a:pathLst>
                <a:path w="989330" h="1532254">
                  <a:moveTo>
                    <a:pt x="989116" y="0"/>
                  </a:moveTo>
                  <a:lnTo>
                    <a:pt x="0" y="1531937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212669" y="2559220"/>
              <a:ext cx="989330" cy="1532255"/>
            </a:xfrm>
            <a:custGeom>
              <a:avLst/>
              <a:gdLst/>
              <a:ahLst/>
              <a:cxnLst/>
              <a:rect l="l" t="t" r="r" b="b"/>
              <a:pathLst>
                <a:path w="989330" h="1532254">
                  <a:moveTo>
                    <a:pt x="0" y="1531937"/>
                  </a:moveTo>
                  <a:lnTo>
                    <a:pt x="98911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212669" y="3185364"/>
              <a:ext cx="989330" cy="906144"/>
            </a:xfrm>
            <a:custGeom>
              <a:avLst/>
              <a:gdLst/>
              <a:ahLst/>
              <a:cxnLst/>
              <a:rect l="l" t="t" r="r" b="b"/>
              <a:pathLst>
                <a:path w="989330" h="906145">
                  <a:moveTo>
                    <a:pt x="989116" y="0"/>
                  </a:moveTo>
                  <a:lnTo>
                    <a:pt x="0" y="905793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212669" y="3185363"/>
              <a:ext cx="989330" cy="906144"/>
            </a:xfrm>
            <a:custGeom>
              <a:avLst/>
              <a:gdLst/>
              <a:ahLst/>
              <a:cxnLst/>
              <a:rect l="l" t="t" r="r" b="b"/>
              <a:pathLst>
                <a:path w="989330" h="906145">
                  <a:moveTo>
                    <a:pt x="0" y="905794"/>
                  </a:moveTo>
                  <a:lnTo>
                    <a:pt x="98911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212669" y="4091157"/>
              <a:ext cx="989330" cy="10795"/>
            </a:xfrm>
            <a:custGeom>
              <a:avLst/>
              <a:gdLst/>
              <a:ahLst/>
              <a:cxnLst/>
              <a:rect l="l" t="t" r="r" b="b"/>
              <a:pathLst>
                <a:path w="989330" h="10795">
                  <a:moveTo>
                    <a:pt x="0" y="0"/>
                  </a:moveTo>
                  <a:lnTo>
                    <a:pt x="989116" y="10713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212669" y="4091157"/>
              <a:ext cx="989330" cy="10795"/>
            </a:xfrm>
            <a:custGeom>
              <a:avLst/>
              <a:gdLst/>
              <a:ahLst/>
              <a:cxnLst/>
              <a:rect l="l" t="t" r="r" b="b"/>
              <a:pathLst>
                <a:path w="989330" h="10795">
                  <a:moveTo>
                    <a:pt x="0" y="0"/>
                  </a:moveTo>
                  <a:lnTo>
                    <a:pt x="989116" y="1071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5305780" y="2554459"/>
            <a:ext cx="1960245" cy="1552575"/>
            <a:chOff x="5305780" y="2554459"/>
            <a:chExt cx="1960245" cy="1552575"/>
          </a:xfrm>
        </p:grpSpPr>
        <p:sp>
          <p:nvSpPr>
            <p:cNvPr id="46" name="object 46"/>
            <p:cNvSpPr/>
            <p:nvPr/>
          </p:nvSpPr>
          <p:spPr>
            <a:xfrm>
              <a:off x="5310543" y="2559221"/>
              <a:ext cx="1092200" cy="614680"/>
            </a:xfrm>
            <a:custGeom>
              <a:avLst/>
              <a:gdLst/>
              <a:ahLst/>
              <a:cxnLst/>
              <a:rect l="l" t="t" r="r" b="b"/>
              <a:pathLst>
                <a:path w="1092200" h="614680">
                  <a:moveTo>
                    <a:pt x="0" y="0"/>
                  </a:moveTo>
                  <a:lnTo>
                    <a:pt x="1092163" y="614517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310543" y="2559221"/>
              <a:ext cx="1092200" cy="614680"/>
            </a:xfrm>
            <a:custGeom>
              <a:avLst/>
              <a:gdLst/>
              <a:ahLst/>
              <a:cxnLst/>
              <a:rect l="l" t="t" r="r" b="b"/>
              <a:pathLst>
                <a:path w="1092200" h="614680">
                  <a:moveTo>
                    <a:pt x="0" y="0"/>
                  </a:moveTo>
                  <a:lnTo>
                    <a:pt x="1092164" y="61451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310543" y="3173738"/>
              <a:ext cx="1092200" cy="12065"/>
            </a:xfrm>
            <a:custGeom>
              <a:avLst/>
              <a:gdLst/>
              <a:ahLst/>
              <a:cxnLst/>
              <a:rect l="l" t="t" r="r" b="b"/>
              <a:pathLst>
                <a:path w="1092200" h="12064">
                  <a:moveTo>
                    <a:pt x="1092163" y="0"/>
                  </a:moveTo>
                  <a:lnTo>
                    <a:pt x="0" y="11624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310543" y="3173738"/>
              <a:ext cx="1092200" cy="12065"/>
            </a:xfrm>
            <a:custGeom>
              <a:avLst/>
              <a:gdLst/>
              <a:ahLst/>
              <a:cxnLst/>
              <a:rect l="l" t="t" r="r" b="b"/>
              <a:pathLst>
                <a:path w="1092200" h="12064">
                  <a:moveTo>
                    <a:pt x="0" y="11625"/>
                  </a:moveTo>
                  <a:lnTo>
                    <a:pt x="1092164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310543" y="3173738"/>
              <a:ext cx="1092200" cy="928369"/>
            </a:xfrm>
            <a:custGeom>
              <a:avLst/>
              <a:gdLst/>
              <a:ahLst/>
              <a:cxnLst/>
              <a:rect l="l" t="t" r="r" b="b"/>
              <a:pathLst>
                <a:path w="1092200" h="928370">
                  <a:moveTo>
                    <a:pt x="1092163" y="0"/>
                  </a:moveTo>
                  <a:lnTo>
                    <a:pt x="0" y="928132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310543" y="3173738"/>
              <a:ext cx="1092200" cy="928369"/>
            </a:xfrm>
            <a:custGeom>
              <a:avLst/>
              <a:gdLst/>
              <a:ahLst/>
              <a:cxnLst/>
              <a:rect l="l" t="t" r="r" b="b"/>
              <a:pathLst>
                <a:path w="1092200" h="928370">
                  <a:moveTo>
                    <a:pt x="0" y="928133"/>
                  </a:moveTo>
                  <a:lnTo>
                    <a:pt x="1092164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778344" y="3157875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4" h="5714">
                  <a:moveTo>
                    <a:pt x="0" y="5336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402707" y="3011926"/>
              <a:ext cx="368300" cy="323850"/>
            </a:xfrm>
            <a:custGeom>
              <a:avLst/>
              <a:gdLst/>
              <a:ahLst/>
              <a:cxnLst/>
              <a:rect l="l" t="t" r="r" b="b"/>
              <a:pathLst>
                <a:path w="368300" h="323850">
                  <a:moveTo>
                    <a:pt x="0" y="161812"/>
                  </a:moveTo>
                  <a:lnTo>
                    <a:pt x="6575" y="118795"/>
                  </a:lnTo>
                  <a:lnTo>
                    <a:pt x="25132" y="80142"/>
                  </a:lnTo>
                  <a:lnTo>
                    <a:pt x="53916" y="47393"/>
                  </a:lnTo>
                  <a:lnTo>
                    <a:pt x="91173" y="22092"/>
                  </a:lnTo>
                  <a:lnTo>
                    <a:pt x="135147" y="5780"/>
                  </a:lnTo>
                  <a:lnTo>
                    <a:pt x="184084" y="0"/>
                  </a:lnTo>
                  <a:lnTo>
                    <a:pt x="233020" y="5780"/>
                  </a:lnTo>
                  <a:lnTo>
                    <a:pt x="276994" y="22092"/>
                  </a:lnTo>
                  <a:lnTo>
                    <a:pt x="314251" y="47393"/>
                  </a:lnTo>
                  <a:lnTo>
                    <a:pt x="343035" y="80142"/>
                  </a:lnTo>
                  <a:lnTo>
                    <a:pt x="361592" y="118795"/>
                  </a:lnTo>
                  <a:lnTo>
                    <a:pt x="368168" y="161812"/>
                  </a:lnTo>
                  <a:lnTo>
                    <a:pt x="361592" y="204828"/>
                  </a:lnTo>
                  <a:lnTo>
                    <a:pt x="343035" y="243481"/>
                  </a:lnTo>
                  <a:lnTo>
                    <a:pt x="314251" y="276230"/>
                  </a:lnTo>
                  <a:lnTo>
                    <a:pt x="276994" y="301531"/>
                  </a:lnTo>
                  <a:lnTo>
                    <a:pt x="233020" y="317843"/>
                  </a:lnTo>
                  <a:lnTo>
                    <a:pt x="184084" y="323624"/>
                  </a:lnTo>
                  <a:lnTo>
                    <a:pt x="135147" y="317843"/>
                  </a:lnTo>
                  <a:lnTo>
                    <a:pt x="91173" y="301531"/>
                  </a:lnTo>
                  <a:lnTo>
                    <a:pt x="53916" y="276230"/>
                  </a:lnTo>
                  <a:lnTo>
                    <a:pt x="25132" y="243481"/>
                  </a:lnTo>
                  <a:lnTo>
                    <a:pt x="6575" y="204828"/>
                  </a:lnTo>
                  <a:lnTo>
                    <a:pt x="0" y="1618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" name="object 54"/>
          <p:cNvSpPr txBox="1"/>
          <p:nvPr/>
        </p:nvSpPr>
        <p:spPr>
          <a:xfrm>
            <a:off x="764538" y="4427220"/>
            <a:ext cx="7473950" cy="150114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6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salida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activación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sigmoide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tangente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hiperbólica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interpreta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resultado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según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salida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y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obtenida:</a:t>
            </a:r>
            <a:endParaRPr sz="2000">
              <a:latin typeface="Times New Roman"/>
              <a:cs typeface="Times New Roman"/>
            </a:endParaRPr>
          </a:p>
          <a:p>
            <a:pPr marL="812165" lvl="1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812165" algn="l"/>
                <a:tab pos="812800" algn="l"/>
              </a:tabLst>
            </a:pPr>
            <a:r>
              <a:rPr sz="2000" dirty="0">
                <a:latin typeface="Times New Roman"/>
                <a:cs typeface="Times New Roman"/>
              </a:rPr>
              <a:t>Sigmoide:</a:t>
            </a:r>
            <a:r>
              <a:rPr sz="2000" spc="46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y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&lt;0,5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MS PGothic"/>
                <a:cs typeface="MS PGothic"/>
              </a:rPr>
              <a:t>➜</a:t>
            </a:r>
            <a:r>
              <a:rPr sz="2000" spc="-114" dirty="0">
                <a:latin typeface="MS PGothic"/>
                <a:cs typeface="MS PGothic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nublado;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y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&gt;=0,5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MS PGothic"/>
                <a:cs typeface="MS PGothic"/>
              </a:rPr>
              <a:t>➜</a:t>
            </a:r>
            <a:r>
              <a:rPr sz="2000" spc="-114" dirty="0">
                <a:latin typeface="MS PGothic"/>
                <a:cs typeface="MS PGothic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nublado</a:t>
            </a:r>
            <a:endParaRPr sz="2000">
              <a:latin typeface="Times New Roman"/>
              <a:cs typeface="Times New Roman"/>
            </a:endParaRPr>
          </a:p>
          <a:p>
            <a:pPr marL="812165" lvl="1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812165" algn="l"/>
                <a:tab pos="812800" algn="l"/>
              </a:tabLst>
            </a:pPr>
            <a:r>
              <a:rPr sz="2000" spc="-10" dirty="0">
                <a:latin typeface="Times New Roman"/>
                <a:cs typeface="Times New Roman"/>
              </a:rPr>
              <a:t>Tangente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hiperbólica: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y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&lt;0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MS PGothic"/>
                <a:cs typeface="MS PGothic"/>
              </a:rPr>
              <a:t>➜</a:t>
            </a:r>
            <a:r>
              <a:rPr sz="2000" spc="-120" dirty="0">
                <a:latin typeface="MS PGothic"/>
                <a:cs typeface="MS PGothic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nublado;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y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&gt;=0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MS PGothic"/>
                <a:cs typeface="MS PGothic"/>
              </a:rPr>
              <a:t>➜</a:t>
            </a:r>
            <a:r>
              <a:rPr sz="2000" spc="-125" dirty="0">
                <a:latin typeface="MS PGothic"/>
                <a:cs typeface="MS PGothic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10" dirty="0">
                <a:latin typeface="Times New Roman"/>
                <a:cs typeface="Times New Roman"/>
              </a:rPr>
              <a:t> nublado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7355613" y="2814828"/>
            <a:ext cx="116078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000" spc="-10" dirty="0">
                <a:latin typeface="Times New Roman"/>
                <a:cs typeface="Times New Roman"/>
              </a:rPr>
              <a:t>nublado/ </a:t>
            </a:r>
            <a:r>
              <a:rPr sz="2000" dirty="0">
                <a:latin typeface="Times New Roman"/>
                <a:cs typeface="Times New Roman"/>
              </a:rPr>
              <a:t>no </a:t>
            </a:r>
            <a:r>
              <a:rPr sz="2000" spc="-10" dirty="0">
                <a:latin typeface="Times New Roman"/>
                <a:cs typeface="Times New Roman"/>
              </a:rPr>
              <a:t>nublado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56" name="object 5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57" name="object 57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11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281555">
              <a:lnSpc>
                <a:spcPct val="100000"/>
              </a:lnSpc>
              <a:spcBef>
                <a:spcPts val="100"/>
              </a:spcBef>
            </a:pPr>
            <a:r>
              <a:rPr dirty="0"/>
              <a:t>Método</a:t>
            </a:r>
            <a:r>
              <a:rPr spc="-20" dirty="0"/>
              <a:t> </a:t>
            </a:r>
            <a:r>
              <a:rPr dirty="0"/>
              <a:t>de</a:t>
            </a:r>
            <a:r>
              <a:rPr spc="-10" dirty="0"/>
              <a:t> búsqueda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64540" y="1175003"/>
            <a:ext cx="3034030" cy="241554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sz="2000" b="1" dirty="0">
                <a:latin typeface="Times New Roman"/>
                <a:cs typeface="Times New Roman"/>
              </a:rPr>
              <a:t>Método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10" dirty="0">
                <a:latin typeface="Times New Roman"/>
                <a:cs typeface="Times New Roman"/>
              </a:rPr>
              <a:t> búsqueda:</a:t>
            </a:r>
            <a:endParaRPr sz="2000">
              <a:latin typeface="Times New Roman"/>
              <a:cs typeface="Times New Roman"/>
            </a:endParaRPr>
          </a:p>
          <a:p>
            <a:pPr marL="206375" marR="151765" indent="-193675">
              <a:lnSpc>
                <a:spcPct val="100000"/>
              </a:lnSpc>
              <a:spcBef>
                <a:spcPts val="500"/>
              </a:spcBef>
              <a:buFont typeface="Times New Roman"/>
              <a:buChar char="•"/>
              <a:tabLst>
                <a:tab pos="206375" algn="l"/>
              </a:tabLst>
            </a:pPr>
            <a:r>
              <a:rPr sz="2000" i="1" dirty="0">
                <a:latin typeface="Times New Roman"/>
                <a:cs typeface="Times New Roman"/>
              </a:rPr>
              <a:t>estrategia</a:t>
            </a:r>
            <a:r>
              <a:rPr sz="2000" i="1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explorar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el </a:t>
            </a:r>
            <a:r>
              <a:rPr sz="2000" dirty="0">
                <a:latin typeface="Times New Roman"/>
                <a:cs typeface="Times New Roman"/>
              </a:rPr>
              <a:t>espacio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estados</a:t>
            </a:r>
            <a:endParaRPr sz="2000">
              <a:latin typeface="Times New Roman"/>
              <a:cs typeface="Times New Roman"/>
            </a:endParaRPr>
          </a:p>
          <a:p>
            <a:pPr marL="206375" marR="20320" indent="-193675">
              <a:lnSpc>
                <a:spcPct val="100000"/>
              </a:lnSpc>
              <a:spcBef>
                <a:spcPts val="505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paso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expande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un </a:t>
            </a:r>
            <a:r>
              <a:rPr sz="2000" spc="-10" dirty="0">
                <a:latin typeface="Times New Roman"/>
                <a:cs typeface="Times New Roman"/>
              </a:rPr>
              <a:t>estado</a:t>
            </a:r>
            <a:endParaRPr sz="2000">
              <a:latin typeface="Times New Roman"/>
              <a:cs typeface="Times New Roman"/>
            </a:endParaRPr>
          </a:p>
          <a:p>
            <a:pPr marL="206375" marR="5080" indent="-193675">
              <a:lnSpc>
                <a:spcPct val="100000"/>
              </a:lnSpc>
              <a:spcBef>
                <a:spcPts val="505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desarrolla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sucesivamente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árbol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de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búsqueda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9" name="object 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354512" y="1219199"/>
            <a:ext cx="141286" cy="4772025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4839652" y="1199388"/>
            <a:ext cx="215709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latin typeface="Times New Roman"/>
                <a:cs typeface="Times New Roman"/>
              </a:rPr>
              <a:t>Arbol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búsqueda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6550025" y="1752600"/>
            <a:ext cx="728980" cy="728980"/>
            <a:chOff x="6550025" y="1752600"/>
            <a:chExt cx="728980" cy="728980"/>
          </a:xfrm>
        </p:grpSpPr>
        <p:sp>
          <p:nvSpPr>
            <p:cNvPr id="12" name="object 12"/>
            <p:cNvSpPr/>
            <p:nvPr/>
          </p:nvSpPr>
          <p:spPr>
            <a:xfrm>
              <a:off x="6554787" y="17573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5">
                  <a:moveTo>
                    <a:pt x="359568" y="0"/>
                  </a:moveTo>
                  <a:lnTo>
                    <a:pt x="310777" y="3282"/>
                  </a:lnTo>
                  <a:lnTo>
                    <a:pt x="263981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7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8"/>
                  </a:lnTo>
                  <a:lnTo>
                    <a:pt x="28256" y="219609"/>
                  </a:lnTo>
                  <a:lnTo>
                    <a:pt x="12844" y="263982"/>
                  </a:lnTo>
                  <a:lnTo>
                    <a:pt x="3282" y="310778"/>
                  </a:lnTo>
                  <a:lnTo>
                    <a:pt x="0" y="359570"/>
                  </a:lnTo>
                  <a:lnTo>
                    <a:pt x="3282" y="408361"/>
                  </a:lnTo>
                  <a:lnTo>
                    <a:pt x="12844" y="455157"/>
                  </a:lnTo>
                  <a:lnTo>
                    <a:pt x="28256" y="499530"/>
                  </a:lnTo>
                  <a:lnTo>
                    <a:pt x="49091" y="541050"/>
                  </a:lnTo>
                  <a:lnTo>
                    <a:pt x="74920" y="579291"/>
                  </a:lnTo>
                  <a:lnTo>
                    <a:pt x="105315" y="613823"/>
                  </a:lnTo>
                  <a:lnTo>
                    <a:pt x="139847" y="644217"/>
                  </a:lnTo>
                  <a:lnTo>
                    <a:pt x="178087" y="670046"/>
                  </a:lnTo>
                  <a:lnTo>
                    <a:pt x="219608" y="690881"/>
                  </a:lnTo>
                  <a:lnTo>
                    <a:pt x="263981" y="706294"/>
                  </a:lnTo>
                  <a:lnTo>
                    <a:pt x="310777" y="715856"/>
                  </a:lnTo>
                  <a:lnTo>
                    <a:pt x="359568" y="719138"/>
                  </a:lnTo>
                  <a:lnTo>
                    <a:pt x="408360" y="715856"/>
                  </a:lnTo>
                  <a:lnTo>
                    <a:pt x="455156" y="706294"/>
                  </a:lnTo>
                  <a:lnTo>
                    <a:pt x="499529" y="690881"/>
                  </a:lnTo>
                  <a:lnTo>
                    <a:pt x="541050" y="670046"/>
                  </a:lnTo>
                  <a:lnTo>
                    <a:pt x="579291" y="644217"/>
                  </a:lnTo>
                  <a:lnTo>
                    <a:pt x="613823" y="613823"/>
                  </a:lnTo>
                  <a:lnTo>
                    <a:pt x="644217" y="579291"/>
                  </a:lnTo>
                  <a:lnTo>
                    <a:pt x="670046" y="541050"/>
                  </a:lnTo>
                  <a:lnTo>
                    <a:pt x="690881" y="499530"/>
                  </a:lnTo>
                  <a:lnTo>
                    <a:pt x="706294" y="455157"/>
                  </a:lnTo>
                  <a:lnTo>
                    <a:pt x="715856" y="408361"/>
                  </a:lnTo>
                  <a:lnTo>
                    <a:pt x="719138" y="359570"/>
                  </a:lnTo>
                  <a:lnTo>
                    <a:pt x="715856" y="310778"/>
                  </a:lnTo>
                  <a:lnTo>
                    <a:pt x="706294" y="263982"/>
                  </a:lnTo>
                  <a:lnTo>
                    <a:pt x="690881" y="219609"/>
                  </a:lnTo>
                  <a:lnTo>
                    <a:pt x="670046" y="178088"/>
                  </a:lnTo>
                  <a:lnTo>
                    <a:pt x="644217" y="139847"/>
                  </a:lnTo>
                  <a:lnTo>
                    <a:pt x="613823" y="105315"/>
                  </a:lnTo>
                  <a:lnTo>
                    <a:pt x="579291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554787" y="17573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5">
                  <a:moveTo>
                    <a:pt x="0" y="359569"/>
                  </a:moveTo>
                  <a:lnTo>
                    <a:pt x="3282" y="310777"/>
                  </a:lnTo>
                  <a:lnTo>
                    <a:pt x="12844" y="263981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7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7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1"/>
                  </a:lnTo>
                  <a:lnTo>
                    <a:pt x="715855" y="310777"/>
                  </a:lnTo>
                  <a:lnTo>
                    <a:pt x="719138" y="359569"/>
                  </a:lnTo>
                  <a:lnTo>
                    <a:pt x="715855" y="408360"/>
                  </a:lnTo>
                  <a:lnTo>
                    <a:pt x="706293" y="455156"/>
                  </a:lnTo>
                  <a:lnTo>
                    <a:pt x="690881" y="499529"/>
                  </a:lnTo>
                  <a:lnTo>
                    <a:pt x="670046" y="541050"/>
                  </a:lnTo>
                  <a:lnTo>
                    <a:pt x="644217" y="579290"/>
                  </a:lnTo>
                  <a:lnTo>
                    <a:pt x="613822" y="613822"/>
                  </a:lnTo>
                  <a:lnTo>
                    <a:pt x="579290" y="644217"/>
                  </a:lnTo>
                  <a:lnTo>
                    <a:pt x="541050" y="670046"/>
                  </a:lnTo>
                  <a:lnTo>
                    <a:pt x="499529" y="690881"/>
                  </a:lnTo>
                  <a:lnTo>
                    <a:pt x="455156" y="706293"/>
                  </a:lnTo>
                  <a:lnTo>
                    <a:pt x="408360" y="715855"/>
                  </a:lnTo>
                  <a:lnTo>
                    <a:pt x="359569" y="719138"/>
                  </a:lnTo>
                  <a:lnTo>
                    <a:pt x="310777" y="715855"/>
                  </a:lnTo>
                  <a:lnTo>
                    <a:pt x="263981" y="706293"/>
                  </a:lnTo>
                  <a:lnTo>
                    <a:pt x="219608" y="690881"/>
                  </a:lnTo>
                  <a:lnTo>
                    <a:pt x="178087" y="670046"/>
                  </a:lnTo>
                  <a:lnTo>
                    <a:pt x="139847" y="644217"/>
                  </a:lnTo>
                  <a:lnTo>
                    <a:pt x="105315" y="613822"/>
                  </a:lnTo>
                  <a:lnTo>
                    <a:pt x="74920" y="579290"/>
                  </a:lnTo>
                  <a:lnTo>
                    <a:pt x="49091" y="541050"/>
                  </a:lnTo>
                  <a:lnTo>
                    <a:pt x="28256" y="499529"/>
                  </a:lnTo>
                  <a:lnTo>
                    <a:pt x="12844" y="455156"/>
                  </a:lnTo>
                  <a:lnTo>
                    <a:pt x="3282" y="408360"/>
                  </a:lnTo>
                  <a:lnTo>
                    <a:pt x="0" y="359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6700837" y="193675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5">
                  <a:moveTo>
                    <a:pt x="179388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8" y="179387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700837" y="193675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5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700837" y="2116138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5">
                  <a:moveTo>
                    <a:pt x="179388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8" y="179387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700837" y="2116138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5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6713537" y="1906523"/>
            <a:ext cx="15430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7145" marR="5080" indent="-5080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C A</a:t>
            </a:r>
            <a:endParaRPr sz="14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959601" y="2116138"/>
            <a:ext cx="179705" cy="179705"/>
          </a:xfrm>
          <a:prstGeom prst="rect">
            <a:avLst/>
          </a:prstGeom>
          <a:solidFill>
            <a:srgbClr val="FFCC99"/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B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4862512" y="2897188"/>
            <a:ext cx="728980" cy="728980"/>
            <a:chOff x="4862512" y="2897188"/>
            <a:chExt cx="728980" cy="728980"/>
          </a:xfrm>
        </p:grpSpPr>
        <p:sp>
          <p:nvSpPr>
            <p:cNvPr id="21" name="object 21"/>
            <p:cNvSpPr/>
            <p:nvPr/>
          </p:nvSpPr>
          <p:spPr>
            <a:xfrm>
              <a:off x="4867275" y="2901951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867275" y="2901951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9"/>
                  </a:moveTo>
                  <a:lnTo>
                    <a:pt x="3282" y="310777"/>
                  </a:lnTo>
                  <a:lnTo>
                    <a:pt x="12844" y="263981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7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7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1"/>
                  </a:lnTo>
                  <a:lnTo>
                    <a:pt x="715855" y="310777"/>
                  </a:lnTo>
                  <a:lnTo>
                    <a:pt x="719138" y="359569"/>
                  </a:lnTo>
                  <a:lnTo>
                    <a:pt x="715855" y="408360"/>
                  </a:lnTo>
                  <a:lnTo>
                    <a:pt x="706293" y="455156"/>
                  </a:lnTo>
                  <a:lnTo>
                    <a:pt x="690881" y="499529"/>
                  </a:lnTo>
                  <a:lnTo>
                    <a:pt x="670046" y="541050"/>
                  </a:lnTo>
                  <a:lnTo>
                    <a:pt x="644217" y="579290"/>
                  </a:lnTo>
                  <a:lnTo>
                    <a:pt x="613822" y="613822"/>
                  </a:lnTo>
                  <a:lnTo>
                    <a:pt x="579290" y="644217"/>
                  </a:lnTo>
                  <a:lnTo>
                    <a:pt x="541050" y="670046"/>
                  </a:lnTo>
                  <a:lnTo>
                    <a:pt x="499529" y="690881"/>
                  </a:lnTo>
                  <a:lnTo>
                    <a:pt x="455156" y="706293"/>
                  </a:lnTo>
                  <a:lnTo>
                    <a:pt x="408360" y="715855"/>
                  </a:lnTo>
                  <a:lnTo>
                    <a:pt x="359569" y="719138"/>
                  </a:lnTo>
                  <a:lnTo>
                    <a:pt x="310777" y="715855"/>
                  </a:lnTo>
                  <a:lnTo>
                    <a:pt x="263981" y="706293"/>
                  </a:lnTo>
                  <a:lnTo>
                    <a:pt x="219608" y="690881"/>
                  </a:lnTo>
                  <a:lnTo>
                    <a:pt x="178087" y="670046"/>
                  </a:lnTo>
                  <a:lnTo>
                    <a:pt x="139847" y="644217"/>
                  </a:lnTo>
                  <a:lnTo>
                    <a:pt x="105315" y="613822"/>
                  </a:lnTo>
                  <a:lnTo>
                    <a:pt x="74920" y="579290"/>
                  </a:lnTo>
                  <a:lnTo>
                    <a:pt x="49091" y="541050"/>
                  </a:lnTo>
                  <a:lnTo>
                    <a:pt x="28256" y="499529"/>
                  </a:lnTo>
                  <a:lnTo>
                    <a:pt x="12844" y="455156"/>
                  </a:lnTo>
                  <a:lnTo>
                    <a:pt x="3282" y="408360"/>
                  </a:lnTo>
                  <a:lnTo>
                    <a:pt x="0" y="359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013325" y="3081338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7" y="179388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013325" y="3081338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013325" y="326072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013325" y="326072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5026025" y="3052571"/>
            <a:ext cx="15430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7145" marR="5080" indent="-5080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C B</a:t>
            </a:r>
            <a:endParaRPr sz="14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272087" y="3260727"/>
            <a:ext cx="179705" cy="179705"/>
          </a:xfrm>
          <a:prstGeom prst="rect">
            <a:avLst/>
          </a:prstGeom>
          <a:solidFill>
            <a:srgbClr val="FFCC99"/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A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6550025" y="2897188"/>
            <a:ext cx="728980" cy="728980"/>
            <a:chOff x="6550025" y="2897188"/>
            <a:chExt cx="728980" cy="728980"/>
          </a:xfrm>
        </p:grpSpPr>
        <p:sp>
          <p:nvSpPr>
            <p:cNvPr id="30" name="object 30"/>
            <p:cNvSpPr/>
            <p:nvPr/>
          </p:nvSpPr>
          <p:spPr>
            <a:xfrm>
              <a:off x="6554787" y="2901951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1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7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7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1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1" y="644216"/>
                  </a:lnTo>
                  <a:lnTo>
                    <a:pt x="613823" y="613822"/>
                  </a:lnTo>
                  <a:lnTo>
                    <a:pt x="644217" y="579290"/>
                  </a:lnTo>
                  <a:lnTo>
                    <a:pt x="670046" y="541050"/>
                  </a:lnTo>
                  <a:lnTo>
                    <a:pt x="690881" y="499529"/>
                  </a:lnTo>
                  <a:lnTo>
                    <a:pt x="706294" y="455156"/>
                  </a:lnTo>
                  <a:lnTo>
                    <a:pt x="715856" y="408360"/>
                  </a:lnTo>
                  <a:lnTo>
                    <a:pt x="719138" y="359568"/>
                  </a:lnTo>
                  <a:lnTo>
                    <a:pt x="715856" y="310777"/>
                  </a:lnTo>
                  <a:lnTo>
                    <a:pt x="706294" y="263980"/>
                  </a:lnTo>
                  <a:lnTo>
                    <a:pt x="690881" y="219608"/>
                  </a:lnTo>
                  <a:lnTo>
                    <a:pt x="670046" y="178087"/>
                  </a:lnTo>
                  <a:lnTo>
                    <a:pt x="644217" y="139846"/>
                  </a:lnTo>
                  <a:lnTo>
                    <a:pt x="613823" y="105315"/>
                  </a:lnTo>
                  <a:lnTo>
                    <a:pt x="579291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554787" y="2901951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9"/>
                  </a:moveTo>
                  <a:lnTo>
                    <a:pt x="3282" y="310777"/>
                  </a:lnTo>
                  <a:lnTo>
                    <a:pt x="12844" y="263981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7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7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1"/>
                  </a:lnTo>
                  <a:lnTo>
                    <a:pt x="715855" y="310777"/>
                  </a:lnTo>
                  <a:lnTo>
                    <a:pt x="719138" y="359569"/>
                  </a:lnTo>
                  <a:lnTo>
                    <a:pt x="715855" y="408360"/>
                  </a:lnTo>
                  <a:lnTo>
                    <a:pt x="706293" y="455156"/>
                  </a:lnTo>
                  <a:lnTo>
                    <a:pt x="690881" y="499529"/>
                  </a:lnTo>
                  <a:lnTo>
                    <a:pt x="670046" y="541050"/>
                  </a:lnTo>
                  <a:lnTo>
                    <a:pt x="644217" y="579290"/>
                  </a:lnTo>
                  <a:lnTo>
                    <a:pt x="613822" y="613822"/>
                  </a:lnTo>
                  <a:lnTo>
                    <a:pt x="579290" y="644217"/>
                  </a:lnTo>
                  <a:lnTo>
                    <a:pt x="541050" y="670046"/>
                  </a:lnTo>
                  <a:lnTo>
                    <a:pt x="499529" y="690881"/>
                  </a:lnTo>
                  <a:lnTo>
                    <a:pt x="455156" y="706293"/>
                  </a:lnTo>
                  <a:lnTo>
                    <a:pt x="408360" y="715855"/>
                  </a:lnTo>
                  <a:lnTo>
                    <a:pt x="359569" y="719138"/>
                  </a:lnTo>
                  <a:lnTo>
                    <a:pt x="310777" y="715855"/>
                  </a:lnTo>
                  <a:lnTo>
                    <a:pt x="263981" y="706293"/>
                  </a:lnTo>
                  <a:lnTo>
                    <a:pt x="219608" y="690881"/>
                  </a:lnTo>
                  <a:lnTo>
                    <a:pt x="178087" y="670046"/>
                  </a:lnTo>
                  <a:lnTo>
                    <a:pt x="139847" y="644217"/>
                  </a:lnTo>
                  <a:lnTo>
                    <a:pt x="105315" y="613822"/>
                  </a:lnTo>
                  <a:lnTo>
                    <a:pt x="74920" y="579290"/>
                  </a:lnTo>
                  <a:lnTo>
                    <a:pt x="49091" y="541050"/>
                  </a:lnTo>
                  <a:lnTo>
                    <a:pt x="28256" y="499529"/>
                  </a:lnTo>
                  <a:lnTo>
                    <a:pt x="12844" y="455156"/>
                  </a:lnTo>
                  <a:lnTo>
                    <a:pt x="3282" y="408360"/>
                  </a:lnTo>
                  <a:lnTo>
                    <a:pt x="0" y="359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32" name="object 32"/>
          <p:cNvGraphicFramePr>
            <a:graphicFrameLocks noGrp="1"/>
          </p:cNvGraphicFramePr>
          <p:nvPr/>
        </p:nvGraphicFramePr>
        <p:xfrm>
          <a:off x="6819900" y="2981326"/>
          <a:ext cx="179705" cy="537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B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C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0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A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33" name="object 33"/>
          <p:cNvGrpSpPr/>
          <p:nvPr/>
        </p:nvGrpSpPr>
        <p:grpSpPr>
          <a:xfrm>
            <a:off x="8047037" y="2897188"/>
            <a:ext cx="895350" cy="728980"/>
            <a:chOff x="8047037" y="2897188"/>
            <a:chExt cx="895350" cy="728980"/>
          </a:xfrm>
        </p:grpSpPr>
        <p:sp>
          <p:nvSpPr>
            <p:cNvPr id="34" name="object 34"/>
            <p:cNvSpPr/>
            <p:nvPr/>
          </p:nvSpPr>
          <p:spPr>
            <a:xfrm>
              <a:off x="8051800" y="2901951"/>
              <a:ext cx="885825" cy="719455"/>
            </a:xfrm>
            <a:custGeom>
              <a:avLst/>
              <a:gdLst/>
              <a:ahLst/>
              <a:cxnLst/>
              <a:rect l="l" t="t" r="r" b="b"/>
              <a:pathLst>
                <a:path w="885825" h="719454">
                  <a:moveTo>
                    <a:pt x="442912" y="0"/>
                  </a:moveTo>
                  <a:lnTo>
                    <a:pt x="391259" y="2419"/>
                  </a:lnTo>
                  <a:lnTo>
                    <a:pt x="341356" y="9496"/>
                  </a:lnTo>
                  <a:lnTo>
                    <a:pt x="293536" y="20962"/>
                  </a:lnTo>
                  <a:lnTo>
                    <a:pt x="248130" y="36546"/>
                  </a:lnTo>
                  <a:lnTo>
                    <a:pt x="205472" y="55980"/>
                  </a:lnTo>
                  <a:lnTo>
                    <a:pt x="165893" y="78993"/>
                  </a:lnTo>
                  <a:lnTo>
                    <a:pt x="129726" y="105315"/>
                  </a:lnTo>
                  <a:lnTo>
                    <a:pt x="97303" y="134676"/>
                  </a:lnTo>
                  <a:lnTo>
                    <a:pt x="68956" y="166807"/>
                  </a:lnTo>
                  <a:lnTo>
                    <a:pt x="45018" y="201439"/>
                  </a:lnTo>
                  <a:lnTo>
                    <a:pt x="25821" y="238300"/>
                  </a:lnTo>
                  <a:lnTo>
                    <a:pt x="11697" y="277122"/>
                  </a:lnTo>
                  <a:lnTo>
                    <a:pt x="2979" y="317635"/>
                  </a:lnTo>
                  <a:lnTo>
                    <a:pt x="0" y="359568"/>
                  </a:lnTo>
                  <a:lnTo>
                    <a:pt x="2979" y="401502"/>
                  </a:lnTo>
                  <a:lnTo>
                    <a:pt x="11697" y="442014"/>
                  </a:lnTo>
                  <a:lnTo>
                    <a:pt x="25821" y="480836"/>
                  </a:lnTo>
                  <a:lnTo>
                    <a:pt x="45018" y="517698"/>
                  </a:lnTo>
                  <a:lnTo>
                    <a:pt x="68956" y="552329"/>
                  </a:lnTo>
                  <a:lnTo>
                    <a:pt x="97303" y="584460"/>
                  </a:lnTo>
                  <a:lnTo>
                    <a:pt x="129726" y="613822"/>
                  </a:lnTo>
                  <a:lnTo>
                    <a:pt x="165893" y="640144"/>
                  </a:lnTo>
                  <a:lnTo>
                    <a:pt x="205472" y="663157"/>
                  </a:lnTo>
                  <a:lnTo>
                    <a:pt x="248130" y="682590"/>
                  </a:lnTo>
                  <a:lnTo>
                    <a:pt x="293536" y="698175"/>
                  </a:lnTo>
                  <a:lnTo>
                    <a:pt x="341356" y="709641"/>
                  </a:lnTo>
                  <a:lnTo>
                    <a:pt x="391259" y="716718"/>
                  </a:lnTo>
                  <a:lnTo>
                    <a:pt x="442912" y="719137"/>
                  </a:lnTo>
                  <a:lnTo>
                    <a:pt x="494565" y="716718"/>
                  </a:lnTo>
                  <a:lnTo>
                    <a:pt x="544468" y="709641"/>
                  </a:lnTo>
                  <a:lnTo>
                    <a:pt x="592288" y="698175"/>
                  </a:lnTo>
                  <a:lnTo>
                    <a:pt x="637694" y="682590"/>
                  </a:lnTo>
                  <a:lnTo>
                    <a:pt x="680352" y="663157"/>
                  </a:lnTo>
                  <a:lnTo>
                    <a:pt x="719931" y="640144"/>
                  </a:lnTo>
                  <a:lnTo>
                    <a:pt x="756098" y="613822"/>
                  </a:lnTo>
                  <a:lnTo>
                    <a:pt x="788521" y="584460"/>
                  </a:lnTo>
                  <a:lnTo>
                    <a:pt x="816868" y="552329"/>
                  </a:lnTo>
                  <a:lnTo>
                    <a:pt x="840806" y="517698"/>
                  </a:lnTo>
                  <a:lnTo>
                    <a:pt x="860003" y="480836"/>
                  </a:lnTo>
                  <a:lnTo>
                    <a:pt x="874127" y="442014"/>
                  </a:lnTo>
                  <a:lnTo>
                    <a:pt x="882845" y="401502"/>
                  </a:lnTo>
                  <a:lnTo>
                    <a:pt x="885825" y="359568"/>
                  </a:lnTo>
                  <a:lnTo>
                    <a:pt x="882845" y="317635"/>
                  </a:lnTo>
                  <a:lnTo>
                    <a:pt x="874127" y="277122"/>
                  </a:lnTo>
                  <a:lnTo>
                    <a:pt x="860003" y="238300"/>
                  </a:lnTo>
                  <a:lnTo>
                    <a:pt x="840806" y="201439"/>
                  </a:lnTo>
                  <a:lnTo>
                    <a:pt x="816868" y="166807"/>
                  </a:lnTo>
                  <a:lnTo>
                    <a:pt x="788521" y="134676"/>
                  </a:lnTo>
                  <a:lnTo>
                    <a:pt x="756098" y="105315"/>
                  </a:lnTo>
                  <a:lnTo>
                    <a:pt x="719931" y="78993"/>
                  </a:lnTo>
                  <a:lnTo>
                    <a:pt x="680352" y="55980"/>
                  </a:lnTo>
                  <a:lnTo>
                    <a:pt x="637694" y="36546"/>
                  </a:lnTo>
                  <a:lnTo>
                    <a:pt x="592288" y="20962"/>
                  </a:lnTo>
                  <a:lnTo>
                    <a:pt x="544468" y="9496"/>
                  </a:lnTo>
                  <a:lnTo>
                    <a:pt x="494565" y="2419"/>
                  </a:lnTo>
                  <a:lnTo>
                    <a:pt x="442912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051800" y="2901951"/>
              <a:ext cx="885825" cy="719455"/>
            </a:xfrm>
            <a:custGeom>
              <a:avLst/>
              <a:gdLst/>
              <a:ahLst/>
              <a:cxnLst/>
              <a:rect l="l" t="t" r="r" b="b"/>
              <a:pathLst>
                <a:path w="885825" h="719454">
                  <a:moveTo>
                    <a:pt x="0" y="359569"/>
                  </a:moveTo>
                  <a:lnTo>
                    <a:pt x="2979" y="317635"/>
                  </a:lnTo>
                  <a:lnTo>
                    <a:pt x="11697" y="277123"/>
                  </a:lnTo>
                  <a:lnTo>
                    <a:pt x="25821" y="238301"/>
                  </a:lnTo>
                  <a:lnTo>
                    <a:pt x="45018" y="201439"/>
                  </a:lnTo>
                  <a:lnTo>
                    <a:pt x="68956" y="166808"/>
                  </a:lnTo>
                  <a:lnTo>
                    <a:pt x="97302" y="134676"/>
                  </a:lnTo>
                  <a:lnTo>
                    <a:pt x="129726" y="105315"/>
                  </a:lnTo>
                  <a:lnTo>
                    <a:pt x="165893" y="78993"/>
                  </a:lnTo>
                  <a:lnTo>
                    <a:pt x="205472" y="55980"/>
                  </a:lnTo>
                  <a:lnTo>
                    <a:pt x="248130" y="36547"/>
                  </a:lnTo>
                  <a:lnTo>
                    <a:pt x="293536" y="20962"/>
                  </a:lnTo>
                  <a:lnTo>
                    <a:pt x="341356" y="9496"/>
                  </a:lnTo>
                  <a:lnTo>
                    <a:pt x="391259" y="2419"/>
                  </a:lnTo>
                  <a:lnTo>
                    <a:pt x="442912" y="0"/>
                  </a:lnTo>
                  <a:lnTo>
                    <a:pt x="494565" y="2419"/>
                  </a:lnTo>
                  <a:lnTo>
                    <a:pt x="544468" y="9496"/>
                  </a:lnTo>
                  <a:lnTo>
                    <a:pt x="592288" y="20962"/>
                  </a:lnTo>
                  <a:lnTo>
                    <a:pt x="637694" y="36547"/>
                  </a:lnTo>
                  <a:lnTo>
                    <a:pt x="680352" y="55980"/>
                  </a:lnTo>
                  <a:lnTo>
                    <a:pt x="719931" y="78993"/>
                  </a:lnTo>
                  <a:lnTo>
                    <a:pt x="756098" y="105315"/>
                  </a:lnTo>
                  <a:lnTo>
                    <a:pt x="788522" y="134676"/>
                  </a:lnTo>
                  <a:lnTo>
                    <a:pt x="816868" y="166808"/>
                  </a:lnTo>
                  <a:lnTo>
                    <a:pt x="840806" y="201439"/>
                  </a:lnTo>
                  <a:lnTo>
                    <a:pt x="860003" y="238301"/>
                  </a:lnTo>
                  <a:lnTo>
                    <a:pt x="874127" y="277123"/>
                  </a:lnTo>
                  <a:lnTo>
                    <a:pt x="882845" y="317635"/>
                  </a:lnTo>
                  <a:lnTo>
                    <a:pt x="885825" y="359569"/>
                  </a:lnTo>
                  <a:lnTo>
                    <a:pt x="882845" y="401502"/>
                  </a:lnTo>
                  <a:lnTo>
                    <a:pt x="874127" y="442014"/>
                  </a:lnTo>
                  <a:lnTo>
                    <a:pt x="860003" y="480836"/>
                  </a:lnTo>
                  <a:lnTo>
                    <a:pt x="840806" y="517698"/>
                  </a:lnTo>
                  <a:lnTo>
                    <a:pt x="816868" y="552329"/>
                  </a:lnTo>
                  <a:lnTo>
                    <a:pt x="788522" y="584461"/>
                  </a:lnTo>
                  <a:lnTo>
                    <a:pt x="756098" y="613822"/>
                  </a:lnTo>
                  <a:lnTo>
                    <a:pt x="719931" y="640144"/>
                  </a:lnTo>
                  <a:lnTo>
                    <a:pt x="680352" y="663157"/>
                  </a:lnTo>
                  <a:lnTo>
                    <a:pt x="637694" y="682591"/>
                  </a:lnTo>
                  <a:lnTo>
                    <a:pt x="592288" y="698175"/>
                  </a:lnTo>
                  <a:lnTo>
                    <a:pt x="544468" y="709641"/>
                  </a:lnTo>
                  <a:lnTo>
                    <a:pt x="494565" y="716718"/>
                  </a:lnTo>
                  <a:lnTo>
                    <a:pt x="442912" y="719138"/>
                  </a:lnTo>
                  <a:lnTo>
                    <a:pt x="391259" y="716718"/>
                  </a:lnTo>
                  <a:lnTo>
                    <a:pt x="341356" y="709641"/>
                  </a:lnTo>
                  <a:lnTo>
                    <a:pt x="293536" y="698175"/>
                  </a:lnTo>
                  <a:lnTo>
                    <a:pt x="248130" y="682591"/>
                  </a:lnTo>
                  <a:lnTo>
                    <a:pt x="205472" y="663157"/>
                  </a:lnTo>
                  <a:lnTo>
                    <a:pt x="165893" y="640144"/>
                  </a:lnTo>
                  <a:lnTo>
                    <a:pt x="129726" y="613822"/>
                  </a:lnTo>
                  <a:lnTo>
                    <a:pt x="97302" y="584461"/>
                  </a:lnTo>
                  <a:lnTo>
                    <a:pt x="68956" y="552329"/>
                  </a:lnTo>
                  <a:lnTo>
                    <a:pt x="45018" y="517698"/>
                  </a:lnTo>
                  <a:lnTo>
                    <a:pt x="25821" y="480836"/>
                  </a:lnTo>
                  <a:lnTo>
                    <a:pt x="11697" y="442014"/>
                  </a:lnTo>
                  <a:lnTo>
                    <a:pt x="2979" y="401502"/>
                  </a:lnTo>
                  <a:lnTo>
                    <a:pt x="0" y="359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686800" y="318135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686800" y="318135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8686800" y="3181351"/>
            <a:ext cx="179705" cy="179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C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8391525" y="3176588"/>
            <a:ext cx="189230" cy="189230"/>
            <a:chOff x="8391525" y="3176588"/>
            <a:chExt cx="189230" cy="189230"/>
          </a:xfrm>
        </p:grpSpPr>
        <p:sp>
          <p:nvSpPr>
            <p:cNvPr id="40" name="object 40"/>
            <p:cNvSpPr/>
            <p:nvPr/>
          </p:nvSpPr>
          <p:spPr>
            <a:xfrm>
              <a:off x="8396287" y="318135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8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8" y="179387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96287" y="318135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8396287" y="3181351"/>
            <a:ext cx="179705" cy="179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B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8101012" y="3176588"/>
            <a:ext cx="189230" cy="189230"/>
            <a:chOff x="8101012" y="3176588"/>
            <a:chExt cx="189230" cy="189230"/>
          </a:xfrm>
        </p:grpSpPr>
        <p:sp>
          <p:nvSpPr>
            <p:cNvPr id="44" name="object 44"/>
            <p:cNvSpPr/>
            <p:nvPr/>
          </p:nvSpPr>
          <p:spPr>
            <a:xfrm>
              <a:off x="8105775" y="318135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05775" y="318135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 txBox="1"/>
          <p:nvPr/>
        </p:nvSpPr>
        <p:spPr>
          <a:xfrm>
            <a:off x="8105775" y="3181351"/>
            <a:ext cx="179705" cy="179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A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47" name="object 47"/>
          <p:cNvGrpSpPr/>
          <p:nvPr/>
        </p:nvGrpSpPr>
        <p:grpSpPr>
          <a:xfrm>
            <a:off x="4633912" y="4056063"/>
            <a:ext cx="728980" cy="728980"/>
            <a:chOff x="4633912" y="4056063"/>
            <a:chExt cx="728980" cy="728980"/>
          </a:xfrm>
        </p:grpSpPr>
        <p:sp>
          <p:nvSpPr>
            <p:cNvPr id="48" name="object 48"/>
            <p:cNvSpPr/>
            <p:nvPr/>
          </p:nvSpPr>
          <p:spPr>
            <a:xfrm>
              <a:off x="4638675" y="4060826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638675" y="4060826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9"/>
                  </a:moveTo>
                  <a:lnTo>
                    <a:pt x="3282" y="310777"/>
                  </a:lnTo>
                  <a:lnTo>
                    <a:pt x="12844" y="263981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7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7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1"/>
                  </a:lnTo>
                  <a:lnTo>
                    <a:pt x="715855" y="310777"/>
                  </a:lnTo>
                  <a:lnTo>
                    <a:pt x="719138" y="359569"/>
                  </a:lnTo>
                  <a:lnTo>
                    <a:pt x="715855" y="408360"/>
                  </a:lnTo>
                  <a:lnTo>
                    <a:pt x="706293" y="455156"/>
                  </a:lnTo>
                  <a:lnTo>
                    <a:pt x="690881" y="499529"/>
                  </a:lnTo>
                  <a:lnTo>
                    <a:pt x="670046" y="541050"/>
                  </a:lnTo>
                  <a:lnTo>
                    <a:pt x="644217" y="579290"/>
                  </a:lnTo>
                  <a:lnTo>
                    <a:pt x="613822" y="613822"/>
                  </a:lnTo>
                  <a:lnTo>
                    <a:pt x="579290" y="644217"/>
                  </a:lnTo>
                  <a:lnTo>
                    <a:pt x="541050" y="670046"/>
                  </a:lnTo>
                  <a:lnTo>
                    <a:pt x="499529" y="690881"/>
                  </a:lnTo>
                  <a:lnTo>
                    <a:pt x="455156" y="706293"/>
                  </a:lnTo>
                  <a:lnTo>
                    <a:pt x="408360" y="715855"/>
                  </a:lnTo>
                  <a:lnTo>
                    <a:pt x="359569" y="719138"/>
                  </a:lnTo>
                  <a:lnTo>
                    <a:pt x="310777" y="715855"/>
                  </a:lnTo>
                  <a:lnTo>
                    <a:pt x="263981" y="706293"/>
                  </a:lnTo>
                  <a:lnTo>
                    <a:pt x="219608" y="690881"/>
                  </a:lnTo>
                  <a:lnTo>
                    <a:pt x="178087" y="670046"/>
                  </a:lnTo>
                  <a:lnTo>
                    <a:pt x="139847" y="644217"/>
                  </a:lnTo>
                  <a:lnTo>
                    <a:pt x="105315" y="613822"/>
                  </a:lnTo>
                  <a:lnTo>
                    <a:pt x="74920" y="579290"/>
                  </a:lnTo>
                  <a:lnTo>
                    <a:pt x="49091" y="541050"/>
                  </a:lnTo>
                  <a:lnTo>
                    <a:pt x="28256" y="499529"/>
                  </a:lnTo>
                  <a:lnTo>
                    <a:pt x="12844" y="455156"/>
                  </a:lnTo>
                  <a:lnTo>
                    <a:pt x="3282" y="408360"/>
                  </a:lnTo>
                  <a:lnTo>
                    <a:pt x="0" y="359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50" name="object 50"/>
          <p:cNvGraphicFramePr>
            <a:graphicFrameLocks noGrp="1"/>
          </p:cNvGraphicFramePr>
          <p:nvPr/>
        </p:nvGraphicFramePr>
        <p:xfrm>
          <a:off x="4868862" y="4140201"/>
          <a:ext cx="179705" cy="537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A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C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B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51" name="object 51"/>
          <p:cNvGrpSpPr/>
          <p:nvPr/>
        </p:nvGrpSpPr>
        <p:grpSpPr>
          <a:xfrm>
            <a:off x="5581650" y="4056063"/>
            <a:ext cx="895350" cy="728980"/>
            <a:chOff x="5581650" y="4056063"/>
            <a:chExt cx="895350" cy="728980"/>
          </a:xfrm>
        </p:grpSpPr>
        <p:sp>
          <p:nvSpPr>
            <p:cNvPr id="52" name="object 52"/>
            <p:cNvSpPr/>
            <p:nvPr/>
          </p:nvSpPr>
          <p:spPr>
            <a:xfrm>
              <a:off x="5586412" y="4060826"/>
              <a:ext cx="885825" cy="719455"/>
            </a:xfrm>
            <a:custGeom>
              <a:avLst/>
              <a:gdLst/>
              <a:ahLst/>
              <a:cxnLst/>
              <a:rect l="l" t="t" r="r" b="b"/>
              <a:pathLst>
                <a:path w="885825" h="719454">
                  <a:moveTo>
                    <a:pt x="442912" y="0"/>
                  </a:moveTo>
                  <a:lnTo>
                    <a:pt x="391259" y="2419"/>
                  </a:lnTo>
                  <a:lnTo>
                    <a:pt x="341356" y="9496"/>
                  </a:lnTo>
                  <a:lnTo>
                    <a:pt x="293536" y="20962"/>
                  </a:lnTo>
                  <a:lnTo>
                    <a:pt x="248130" y="36546"/>
                  </a:lnTo>
                  <a:lnTo>
                    <a:pt x="205472" y="55980"/>
                  </a:lnTo>
                  <a:lnTo>
                    <a:pt x="165893" y="78993"/>
                  </a:lnTo>
                  <a:lnTo>
                    <a:pt x="129726" y="105315"/>
                  </a:lnTo>
                  <a:lnTo>
                    <a:pt x="97303" y="134676"/>
                  </a:lnTo>
                  <a:lnTo>
                    <a:pt x="68956" y="166807"/>
                  </a:lnTo>
                  <a:lnTo>
                    <a:pt x="45018" y="201439"/>
                  </a:lnTo>
                  <a:lnTo>
                    <a:pt x="25821" y="238300"/>
                  </a:lnTo>
                  <a:lnTo>
                    <a:pt x="11697" y="277122"/>
                  </a:lnTo>
                  <a:lnTo>
                    <a:pt x="2979" y="317635"/>
                  </a:lnTo>
                  <a:lnTo>
                    <a:pt x="0" y="359568"/>
                  </a:lnTo>
                  <a:lnTo>
                    <a:pt x="2979" y="401502"/>
                  </a:lnTo>
                  <a:lnTo>
                    <a:pt x="11697" y="442014"/>
                  </a:lnTo>
                  <a:lnTo>
                    <a:pt x="25821" y="480836"/>
                  </a:lnTo>
                  <a:lnTo>
                    <a:pt x="45018" y="517698"/>
                  </a:lnTo>
                  <a:lnTo>
                    <a:pt x="68956" y="552329"/>
                  </a:lnTo>
                  <a:lnTo>
                    <a:pt x="97303" y="584460"/>
                  </a:lnTo>
                  <a:lnTo>
                    <a:pt x="129726" y="613822"/>
                  </a:lnTo>
                  <a:lnTo>
                    <a:pt x="165893" y="640144"/>
                  </a:lnTo>
                  <a:lnTo>
                    <a:pt x="205472" y="663157"/>
                  </a:lnTo>
                  <a:lnTo>
                    <a:pt x="248130" y="682590"/>
                  </a:lnTo>
                  <a:lnTo>
                    <a:pt x="293536" y="698175"/>
                  </a:lnTo>
                  <a:lnTo>
                    <a:pt x="341356" y="709641"/>
                  </a:lnTo>
                  <a:lnTo>
                    <a:pt x="391259" y="716718"/>
                  </a:lnTo>
                  <a:lnTo>
                    <a:pt x="442912" y="719137"/>
                  </a:lnTo>
                  <a:lnTo>
                    <a:pt x="494565" y="716718"/>
                  </a:lnTo>
                  <a:lnTo>
                    <a:pt x="544468" y="709641"/>
                  </a:lnTo>
                  <a:lnTo>
                    <a:pt x="592288" y="698175"/>
                  </a:lnTo>
                  <a:lnTo>
                    <a:pt x="637694" y="682590"/>
                  </a:lnTo>
                  <a:lnTo>
                    <a:pt x="680352" y="663157"/>
                  </a:lnTo>
                  <a:lnTo>
                    <a:pt x="719931" y="640144"/>
                  </a:lnTo>
                  <a:lnTo>
                    <a:pt x="756098" y="613822"/>
                  </a:lnTo>
                  <a:lnTo>
                    <a:pt x="788521" y="584460"/>
                  </a:lnTo>
                  <a:lnTo>
                    <a:pt x="816868" y="552329"/>
                  </a:lnTo>
                  <a:lnTo>
                    <a:pt x="840806" y="517698"/>
                  </a:lnTo>
                  <a:lnTo>
                    <a:pt x="860003" y="480836"/>
                  </a:lnTo>
                  <a:lnTo>
                    <a:pt x="874127" y="442014"/>
                  </a:lnTo>
                  <a:lnTo>
                    <a:pt x="882845" y="401502"/>
                  </a:lnTo>
                  <a:lnTo>
                    <a:pt x="885825" y="359568"/>
                  </a:lnTo>
                  <a:lnTo>
                    <a:pt x="882845" y="317635"/>
                  </a:lnTo>
                  <a:lnTo>
                    <a:pt x="874127" y="277122"/>
                  </a:lnTo>
                  <a:lnTo>
                    <a:pt x="860003" y="238300"/>
                  </a:lnTo>
                  <a:lnTo>
                    <a:pt x="840806" y="201439"/>
                  </a:lnTo>
                  <a:lnTo>
                    <a:pt x="816868" y="166807"/>
                  </a:lnTo>
                  <a:lnTo>
                    <a:pt x="788521" y="134676"/>
                  </a:lnTo>
                  <a:lnTo>
                    <a:pt x="756098" y="105315"/>
                  </a:lnTo>
                  <a:lnTo>
                    <a:pt x="719931" y="78993"/>
                  </a:lnTo>
                  <a:lnTo>
                    <a:pt x="680352" y="55980"/>
                  </a:lnTo>
                  <a:lnTo>
                    <a:pt x="637694" y="36546"/>
                  </a:lnTo>
                  <a:lnTo>
                    <a:pt x="592288" y="20962"/>
                  </a:lnTo>
                  <a:lnTo>
                    <a:pt x="544468" y="9496"/>
                  </a:lnTo>
                  <a:lnTo>
                    <a:pt x="494565" y="2419"/>
                  </a:lnTo>
                  <a:lnTo>
                    <a:pt x="442912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586412" y="4060826"/>
              <a:ext cx="885825" cy="719455"/>
            </a:xfrm>
            <a:custGeom>
              <a:avLst/>
              <a:gdLst/>
              <a:ahLst/>
              <a:cxnLst/>
              <a:rect l="l" t="t" r="r" b="b"/>
              <a:pathLst>
                <a:path w="885825" h="719454">
                  <a:moveTo>
                    <a:pt x="0" y="359569"/>
                  </a:moveTo>
                  <a:lnTo>
                    <a:pt x="2979" y="317635"/>
                  </a:lnTo>
                  <a:lnTo>
                    <a:pt x="11697" y="277123"/>
                  </a:lnTo>
                  <a:lnTo>
                    <a:pt x="25821" y="238301"/>
                  </a:lnTo>
                  <a:lnTo>
                    <a:pt x="45018" y="201439"/>
                  </a:lnTo>
                  <a:lnTo>
                    <a:pt x="68956" y="166808"/>
                  </a:lnTo>
                  <a:lnTo>
                    <a:pt x="97302" y="134676"/>
                  </a:lnTo>
                  <a:lnTo>
                    <a:pt x="129726" y="105315"/>
                  </a:lnTo>
                  <a:lnTo>
                    <a:pt x="165893" y="78993"/>
                  </a:lnTo>
                  <a:lnTo>
                    <a:pt x="205472" y="55980"/>
                  </a:lnTo>
                  <a:lnTo>
                    <a:pt x="248130" y="36547"/>
                  </a:lnTo>
                  <a:lnTo>
                    <a:pt x="293536" y="20962"/>
                  </a:lnTo>
                  <a:lnTo>
                    <a:pt x="341356" y="9496"/>
                  </a:lnTo>
                  <a:lnTo>
                    <a:pt x="391259" y="2419"/>
                  </a:lnTo>
                  <a:lnTo>
                    <a:pt x="442912" y="0"/>
                  </a:lnTo>
                  <a:lnTo>
                    <a:pt x="494565" y="2419"/>
                  </a:lnTo>
                  <a:lnTo>
                    <a:pt x="544468" y="9496"/>
                  </a:lnTo>
                  <a:lnTo>
                    <a:pt x="592288" y="20962"/>
                  </a:lnTo>
                  <a:lnTo>
                    <a:pt x="637694" y="36547"/>
                  </a:lnTo>
                  <a:lnTo>
                    <a:pt x="680352" y="55980"/>
                  </a:lnTo>
                  <a:lnTo>
                    <a:pt x="719931" y="78993"/>
                  </a:lnTo>
                  <a:lnTo>
                    <a:pt x="756098" y="105315"/>
                  </a:lnTo>
                  <a:lnTo>
                    <a:pt x="788522" y="134676"/>
                  </a:lnTo>
                  <a:lnTo>
                    <a:pt x="816868" y="166808"/>
                  </a:lnTo>
                  <a:lnTo>
                    <a:pt x="840806" y="201439"/>
                  </a:lnTo>
                  <a:lnTo>
                    <a:pt x="860003" y="238301"/>
                  </a:lnTo>
                  <a:lnTo>
                    <a:pt x="874127" y="277123"/>
                  </a:lnTo>
                  <a:lnTo>
                    <a:pt x="882845" y="317635"/>
                  </a:lnTo>
                  <a:lnTo>
                    <a:pt x="885825" y="359569"/>
                  </a:lnTo>
                  <a:lnTo>
                    <a:pt x="882845" y="401502"/>
                  </a:lnTo>
                  <a:lnTo>
                    <a:pt x="874127" y="442014"/>
                  </a:lnTo>
                  <a:lnTo>
                    <a:pt x="860003" y="480836"/>
                  </a:lnTo>
                  <a:lnTo>
                    <a:pt x="840806" y="517698"/>
                  </a:lnTo>
                  <a:lnTo>
                    <a:pt x="816868" y="552329"/>
                  </a:lnTo>
                  <a:lnTo>
                    <a:pt x="788522" y="584461"/>
                  </a:lnTo>
                  <a:lnTo>
                    <a:pt x="756098" y="613822"/>
                  </a:lnTo>
                  <a:lnTo>
                    <a:pt x="719931" y="640144"/>
                  </a:lnTo>
                  <a:lnTo>
                    <a:pt x="680352" y="663157"/>
                  </a:lnTo>
                  <a:lnTo>
                    <a:pt x="637694" y="682591"/>
                  </a:lnTo>
                  <a:lnTo>
                    <a:pt x="592288" y="698175"/>
                  </a:lnTo>
                  <a:lnTo>
                    <a:pt x="544468" y="709641"/>
                  </a:lnTo>
                  <a:lnTo>
                    <a:pt x="494565" y="716718"/>
                  </a:lnTo>
                  <a:lnTo>
                    <a:pt x="442912" y="719138"/>
                  </a:lnTo>
                  <a:lnTo>
                    <a:pt x="391259" y="716718"/>
                  </a:lnTo>
                  <a:lnTo>
                    <a:pt x="341356" y="709641"/>
                  </a:lnTo>
                  <a:lnTo>
                    <a:pt x="293536" y="698175"/>
                  </a:lnTo>
                  <a:lnTo>
                    <a:pt x="248130" y="682591"/>
                  </a:lnTo>
                  <a:lnTo>
                    <a:pt x="205472" y="663157"/>
                  </a:lnTo>
                  <a:lnTo>
                    <a:pt x="165893" y="640144"/>
                  </a:lnTo>
                  <a:lnTo>
                    <a:pt x="129726" y="613822"/>
                  </a:lnTo>
                  <a:lnTo>
                    <a:pt x="97302" y="584461"/>
                  </a:lnTo>
                  <a:lnTo>
                    <a:pt x="68956" y="552329"/>
                  </a:lnTo>
                  <a:lnTo>
                    <a:pt x="45018" y="517698"/>
                  </a:lnTo>
                  <a:lnTo>
                    <a:pt x="25821" y="480836"/>
                  </a:lnTo>
                  <a:lnTo>
                    <a:pt x="11697" y="442014"/>
                  </a:lnTo>
                  <a:lnTo>
                    <a:pt x="2979" y="401502"/>
                  </a:lnTo>
                  <a:lnTo>
                    <a:pt x="0" y="359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221412" y="4340226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8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8" y="179387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6221412" y="4340226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" name="object 56"/>
          <p:cNvSpPr txBox="1"/>
          <p:nvPr/>
        </p:nvSpPr>
        <p:spPr>
          <a:xfrm>
            <a:off x="6221412" y="4340226"/>
            <a:ext cx="179705" cy="179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C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5926138" y="4335463"/>
            <a:ext cx="189230" cy="189230"/>
            <a:chOff x="5926138" y="4335463"/>
            <a:chExt cx="189230" cy="189230"/>
          </a:xfrm>
        </p:grpSpPr>
        <p:sp>
          <p:nvSpPr>
            <p:cNvPr id="58" name="object 58"/>
            <p:cNvSpPr/>
            <p:nvPr/>
          </p:nvSpPr>
          <p:spPr>
            <a:xfrm>
              <a:off x="5930901" y="4340226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930901" y="4340226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" name="object 60"/>
          <p:cNvSpPr txBox="1"/>
          <p:nvPr/>
        </p:nvSpPr>
        <p:spPr>
          <a:xfrm>
            <a:off x="5930901" y="4340226"/>
            <a:ext cx="179705" cy="179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B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5635625" y="4335463"/>
            <a:ext cx="189230" cy="189230"/>
            <a:chOff x="5635625" y="4335463"/>
            <a:chExt cx="189230" cy="189230"/>
          </a:xfrm>
        </p:grpSpPr>
        <p:sp>
          <p:nvSpPr>
            <p:cNvPr id="62" name="object 62"/>
            <p:cNvSpPr/>
            <p:nvPr/>
          </p:nvSpPr>
          <p:spPr>
            <a:xfrm>
              <a:off x="5640387" y="4340226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8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8" y="179387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640387" y="4340226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" name="object 64"/>
          <p:cNvSpPr txBox="1"/>
          <p:nvPr/>
        </p:nvSpPr>
        <p:spPr>
          <a:xfrm>
            <a:off x="5640387" y="4340226"/>
            <a:ext cx="179705" cy="179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A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65" name="object 65"/>
          <p:cNvGrpSpPr/>
          <p:nvPr/>
        </p:nvGrpSpPr>
        <p:grpSpPr>
          <a:xfrm>
            <a:off x="8101012" y="4056063"/>
            <a:ext cx="728980" cy="728980"/>
            <a:chOff x="8101012" y="4056063"/>
            <a:chExt cx="728980" cy="728980"/>
          </a:xfrm>
        </p:grpSpPr>
        <p:sp>
          <p:nvSpPr>
            <p:cNvPr id="66" name="object 66"/>
            <p:cNvSpPr/>
            <p:nvPr/>
          </p:nvSpPr>
          <p:spPr>
            <a:xfrm>
              <a:off x="8105775" y="4060826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8105775" y="4060826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9"/>
                  </a:moveTo>
                  <a:lnTo>
                    <a:pt x="3282" y="310777"/>
                  </a:lnTo>
                  <a:lnTo>
                    <a:pt x="12844" y="263981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7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7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1"/>
                  </a:lnTo>
                  <a:lnTo>
                    <a:pt x="715855" y="310777"/>
                  </a:lnTo>
                  <a:lnTo>
                    <a:pt x="719138" y="359569"/>
                  </a:lnTo>
                  <a:lnTo>
                    <a:pt x="715855" y="408360"/>
                  </a:lnTo>
                  <a:lnTo>
                    <a:pt x="706293" y="455156"/>
                  </a:lnTo>
                  <a:lnTo>
                    <a:pt x="690881" y="499529"/>
                  </a:lnTo>
                  <a:lnTo>
                    <a:pt x="670046" y="541050"/>
                  </a:lnTo>
                  <a:lnTo>
                    <a:pt x="644217" y="579290"/>
                  </a:lnTo>
                  <a:lnTo>
                    <a:pt x="613822" y="613822"/>
                  </a:lnTo>
                  <a:lnTo>
                    <a:pt x="579290" y="644217"/>
                  </a:lnTo>
                  <a:lnTo>
                    <a:pt x="541050" y="670046"/>
                  </a:lnTo>
                  <a:lnTo>
                    <a:pt x="499529" y="690881"/>
                  </a:lnTo>
                  <a:lnTo>
                    <a:pt x="455156" y="706293"/>
                  </a:lnTo>
                  <a:lnTo>
                    <a:pt x="408360" y="715855"/>
                  </a:lnTo>
                  <a:lnTo>
                    <a:pt x="359569" y="719138"/>
                  </a:lnTo>
                  <a:lnTo>
                    <a:pt x="310777" y="715855"/>
                  </a:lnTo>
                  <a:lnTo>
                    <a:pt x="263981" y="706293"/>
                  </a:lnTo>
                  <a:lnTo>
                    <a:pt x="219608" y="690881"/>
                  </a:lnTo>
                  <a:lnTo>
                    <a:pt x="178087" y="670046"/>
                  </a:lnTo>
                  <a:lnTo>
                    <a:pt x="139847" y="644217"/>
                  </a:lnTo>
                  <a:lnTo>
                    <a:pt x="105315" y="613822"/>
                  </a:lnTo>
                  <a:lnTo>
                    <a:pt x="74920" y="579290"/>
                  </a:lnTo>
                  <a:lnTo>
                    <a:pt x="49091" y="541050"/>
                  </a:lnTo>
                  <a:lnTo>
                    <a:pt x="28256" y="499529"/>
                  </a:lnTo>
                  <a:lnTo>
                    <a:pt x="12844" y="455156"/>
                  </a:lnTo>
                  <a:lnTo>
                    <a:pt x="3282" y="408360"/>
                  </a:lnTo>
                  <a:lnTo>
                    <a:pt x="0" y="359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239125" y="4240213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7" y="179388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8239125" y="4240213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8239125" y="441960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7" y="179388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239125" y="441960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" name="object 72"/>
          <p:cNvSpPr txBox="1"/>
          <p:nvPr/>
        </p:nvSpPr>
        <p:spPr>
          <a:xfrm>
            <a:off x="8251825" y="4210811"/>
            <a:ext cx="15430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2700" marR="5080" indent="4445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B C</a:t>
            </a:r>
            <a:endParaRPr sz="14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8497887" y="4419601"/>
            <a:ext cx="179705" cy="179705"/>
          </a:xfrm>
          <a:prstGeom prst="rect">
            <a:avLst/>
          </a:prstGeom>
          <a:solidFill>
            <a:srgbClr val="FFCC99"/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A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74" name="object 74"/>
          <p:cNvGrpSpPr/>
          <p:nvPr/>
        </p:nvGrpSpPr>
        <p:grpSpPr>
          <a:xfrm>
            <a:off x="5008562" y="2471738"/>
            <a:ext cx="3835400" cy="3500754"/>
            <a:chOff x="5008562" y="2471738"/>
            <a:chExt cx="3835400" cy="3500754"/>
          </a:xfrm>
        </p:grpSpPr>
        <p:sp>
          <p:nvSpPr>
            <p:cNvPr id="75" name="object 75"/>
            <p:cNvSpPr/>
            <p:nvPr/>
          </p:nvSpPr>
          <p:spPr>
            <a:xfrm>
              <a:off x="5192713" y="2476501"/>
              <a:ext cx="1687830" cy="425450"/>
            </a:xfrm>
            <a:custGeom>
              <a:avLst/>
              <a:gdLst/>
              <a:ahLst/>
              <a:cxnLst/>
              <a:rect l="l" t="t" r="r" b="b"/>
              <a:pathLst>
                <a:path w="1687829" h="425450">
                  <a:moveTo>
                    <a:pt x="1687513" y="0"/>
                  </a:moveTo>
                  <a:lnTo>
                    <a:pt x="0" y="4254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918325" y="2476501"/>
              <a:ext cx="0" cy="425450"/>
            </a:xfrm>
            <a:custGeom>
              <a:avLst/>
              <a:gdLst/>
              <a:ahLst/>
              <a:cxnLst/>
              <a:rect l="l" t="t" r="r" b="b"/>
              <a:pathLst>
                <a:path h="425450">
                  <a:moveTo>
                    <a:pt x="0" y="0"/>
                  </a:moveTo>
                  <a:lnTo>
                    <a:pt x="1" y="4254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6959600" y="2476501"/>
              <a:ext cx="1538605" cy="425450"/>
            </a:xfrm>
            <a:custGeom>
              <a:avLst/>
              <a:gdLst/>
              <a:ahLst/>
              <a:cxnLst/>
              <a:rect l="l" t="t" r="r" b="b"/>
              <a:pathLst>
                <a:path w="1538604" h="425450">
                  <a:moveTo>
                    <a:pt x="0" y="0"/>
                  </a:moveTo>
                  <a:lnTo>
                    <a:pt x="1538288" y="4254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5013324" y="3621087"/>
              <a:ext cx="179705" cy="440055"/>
            </a:xfrm>
            <a:custGeom>
              <a:avLst/>
              <a:gdLst/>
              <a:ahLst/>
              <a:cxnLst/>
              <a:rect l="l" t="t" r="r" b="b"/>
              <a:pathLst>
                <a:path w="179704" h="440054">
                  <a:moveTo>
                    <a:pt x="179388" y="0"/>
                  </a:moveTo>
                  <a:lnTo>
                    <a:pt x="0" y="4397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5214937" y="3621087"/>
              <a:ext cx="838200" cy="440055"/>
            </a:xfrm>
            <a:custGeom>
              <a:avLst/>
              <a:gdLst/>
              <a:ahLst/>
              <a:cxnLst/>
              <a:rect l="l" t="t" r="r" b="b"/>
              <a:pathLst>
                <a:path w="838200" h="440054">
                  <a:moveTo>
                    <a:pt x="0" y="0"/>
                  </a:moveTo>
                  <a:lnTo>
                    <a:pt x="838200" y="4397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497887" y="3621087"/>
              <a:ext cx="0" cy="440055"/>
            </a:xfrm>
            <a:custGeom>
              <a:avLst/>
              <a:gdLst/>
              <a:ahLst/>
              <a:cxnLst/>
              <a:rect l="l" t="t" r="r" b="b"/>
              <a:pathLst>
                <a:path h="440054">
                  <a:moveTo>
                    <a:pt x="0" y="0"/>
                  </a:moveTo>
                  <a:lnTo>
                    <a:pt x="1" y="4397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8105775" y="4060825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9"/>
                  </a:moveTo>
                  <a:lnTo>
                    <a:pt x="3282" y="310777"/>
                  </a:lnTo>
                  <a:lnTo>
                    <a:pt x="12844" y="263981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7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7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1"/>
                  </a:lnTo>
                  <a:lnTo>
                    <a:pt x="715855" y="310777"/>
                  </a:lnTo>
                  <a:lnTo>
                    <a:pt x="719138" y="359569"/>
                  </a:lnTo>
                  <a:lnTo>
                    <a:pt x="715855" y="408360"/>
                  </a:lnTo>
                  <a:lnTo>
                    <a:pt x="706293" y="455156"/>
                  </a:lnTo>
                  <a:lnTo>
                    <a:pt x="690881" y="499529"/>
                  </a:lnTo>
                  <a:lnTo>
                    <a:pt x="670046" y="541050"/>
                  </a:lnTo>
                  <a:lnTo>
                    <a:pt x="644217" y="579290"/>
                  </a:lnTo>
                  <a:lnTo>
                    <a:pt x="613822" y="613822"/>
                  </a:lnTo>
                  <a:lnTo>
                    <a:pt x="579290" y="644217"/>
                  </a:lnTo>
                  <a:lnTo>
                    <a:pt x="541050" y="670046"/>
                  </a:lnTo>
                  <a:lnTo>
                    <a:pt x="499529" y="690881"/>
                  </a:lnTo>
                  <a:lnTo>
                    <a:pt x="455156" y="706293"/>
                  </a:lnTo>
                  <a:lnTo>
                    <a:pt x="408360" y="715855"/>
                  </a:lnTo>
                  <a:lnTo>
                    <a:pt x="359569" y="719138"/>
                  </a:lnTo>
                  <a:lnTo>
                    <a:pt x="310777" y="715855"/>
                  </a:lnTo>
                  <a:lnTo>
                    <a:pt x="263981" y="706293"/>
                  </a:lnTo>
                  <a:lnTo>
                    <a:pt x="219608" y="690881"/>
                  </a:lnTo>
                  <a:lnTo>
                    <a:pt x="178087" y="670046"/>
                  </a:lnTo>
                  <a:lnTo>
                    <a:pt x="139847" y="644217"/>
                  </a:lnTo>
                  <a:lnTo>
                    <a:pt x="105315" y="613822"/>
                  </a:lnTo>
                  <a:lnTo>
                    <a:pt x="74920" y="579290"/>
                  </a:lnTo>
                  <a:lnTo>
                    <a:pt x="49091" y="541050"/>
                  </a:lnTo>
                  <a:lnTo>
                    <a:pt x="28256" y="499529"/>
                  </a:lnTo>
                  <a:lnTo>
                    <a:pt x="12844" y="455156"/>
                  </a:lnTo>
                  <a:lnTo>
                    <a:pt x="3282" y="408360"/>
                  </a:lnTo>
                  <a:lnTo>
                    <a:pt x="0" y="359569"/>
                  </a:lnTo>
                  <a:close/>
                </a:path>
              </a:pathLst>
            </a:custGeom>
            <a:ln w="38100">
              <a:solidFill>
                <a:srgbClr val="003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8105775" y="5248276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70" y="0"/>
                  </a:moveTo>
                  <a:lnTo>
                    <a:pt x="310778" y="3282"/>
                  </a:lnTo>
                  <a:lnTo>
                    <a:pt x="263982" y="12844"/>
                  </a:lnTo>
                  <a:lnTo>
                    <a:pt x="219609" y="28256"/>
                  </a:lnTo>
                  <a:lnTo>
                    <a:pt x="178088" y="49091"/>
                  </a:lnTo>
                  <a:lnTo>
                    <a:pt x="139847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7" y="644217"/>
                  </a:lnTo>
                  <a:lnTo>
                    <a:pt x="178088" y="670046"/>
                  </a:lnTo>
                  <a:lnTo>
                    <a:pt x="219609" y="690881"/>
                  </a:lnTo>
                  <a:lnTo>
                    <a:pt x="263982" y="706293"/>
                  </a:lnTo>
                  <a:lnTo>
                    <a:pt x="310778" y="715855"/>
                  </a:lnTo>
                  <a:lnTo>
                    <a:pt x="359570" y="719137"/>
                  </a:lnTo>
                  <a:lnTo>
                    <a:pt x="408361" y="715855"/>
                  </a:lnTo>
                  <a:lnTo>
                    <a:pt x="455157" y="706293"/>
                  </a:lnTo>
                  <a:lnTo>
                    <a:pt x="499530" y="690881"/>
                  </a:lnTo>
                  <a:lnTo>
                    <a:pt x="541050" y="670046"/>
                  </a:lnTo>
                  <a:lnTo>
                    <a:pt x="579291" y="644217"/>
                  </a:lnTo>
                  <a:lnTo>
                    <a:pt x="613823" y="613822"/>
                  </a:lnTo>
                  <a:lnTo>
                    <a:pt x="644217" y="579290"/>
                  </a:lnTo>
                  <a:lnTo>
                    <a:pt x="670046" y="541050"/>
                  </a:lnTo>
                  <a:lnTo>
                    <a:pt x="690881" y="499529"/>
                  </a:lnTo>
                  <a:lnTo>
                    <a:pt x="706294" y="455156"/>
                  </a:lnTo>
                  <a:lnTo>
                    <a:pt x="715856" y="408360"/>
                  </a:lnTo>
                  <a:lnTo>
                    <a:pt x="719138" y="359568"/>
                  </a:lnTo>
                  <a:lnTo>
                    <a:pt x="715856" y="310777"/>
                  </a:lnTo>
                  <a:lnTo>
                    <a:pt x="706294" y="263980"/>
                  </a:lnTo>
                  <a:lnTo>
                    <a:pt x="690881" y="219608"/>
                  </a:lnTo>
                  <a:lnTo>
                    <a:pt x="670046" y="178087"/>
                  </a:lnTo>
                  <a:lnTo>
                    <a:pt x="644217" y="139846"/>
                  </a:lnTo>
                  <a:lnTo>
                    <a:pt x="613823" y="105315"/>
                  </a:lnTo>
                  <a:lnTo>
                    <a:pt x="579291" y="74920"/>
                  </a:lnTo>
                  <a:lnTo>
                    <a:pt x="541050" y="49091"/>
                  </a:lnTo>
                  <a:lnTo>
                    <a:pt x="499530" y="28256"/>
                  </a:lnTo>
                  <a:lnTo>
                    <a:pt x="455157" y="12844"/>
                  </a:lnTo>
                  <a:lnTo>
                    <a:pt x="408361" y="3282"/>
                  </a:lnTo>
                  <a:lnTo>
                    <a:pt x="359570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05775" y="5248276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9"/>
                  </a:moveTo>
                  <a:lnTo>
                    <a:pt x="3282" y="310777"/>
                  </a:lnTo>
                  <a:lnTo>
                    <a:pt x="12844" y="263981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7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7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1"/>
                  </a:lnTo>
                  <a:lnTo>
                    <a:pt x="715855" y="310777"/>
                  </a:lnTo>
                  <a:lnTo>
                    <a:pt x="719138" y="359569"/>
                  </a:lnTo>
                  <a:lnTo>
                    <a:pt x="715855" y="408360"/>
                  </a:lnTo>
                  <a:lnTo>
                    <a:pt x="706293" y="455156"/>
                  </a:lnTo>
                  <a:lnTo>
                    <a:pt x="690881" y="499529"/>
                  </a:lnTo>
                  <a:lnTo>
                    <a:pt x="670046" y="541050"/>
                  </a:lnTo>
                  <a:lnTo>
                    <a:pt x="644217" y="579290"/>
                  </a:lnTo>
                  <a:lnTo>
                    <a:pt x="613822" y="613822"/>
                  </a:lnTo>
                  <a:lnTo>
                    <a:pt x="579290" y="644217"/>
                  </a:lnTo>
                  <a:lnTo>
                    <a:pt x="541050" y="670046"/>
                  </a:lnTo>
                  <a:lnTo>
                    <a:pt x="499529" y="690881"/>
                  </a:lnTo>
                  <a:lnTo>
                    <a:pt x="455156" y="706293"/>
                  </a:lnTo>
                  <a:lnTo>
                    <a:pt x="408360" y="715855"/>
                  </a:lnTo>
                  <a:lnTo>
                    <a:pt x="359569" y="719138"/>
                  </a:lnTo>
                  <a:lnTo>
                    <a:pt x="310777" y="715855"/>
                  </a:lnTo>
                  <a:lnTo>
                    <a:pt x="263981" y="706293"/>
                  </a:lnTo>
                  <a:lnTo>
                    <a:pt x="219608" y="690881"/>
                  </a:lnTo>
                  <a:lnTo>
                    <a:pt x="178087" y="670046"/>
                  </a:lnTo>
                  <a:lnTo>
                    <a:pt x="139847" y="644217"/>
                  </a:lnTo>
                  <a:lnTo>
                    <a:pt x="105315" y="613822"/>
                  </a:lnTo>
                  <a:lnTo>
                    <a:pt x="74920" y="579290"/>
                  </a:lnTo>
                  <a:lnTo>
                    <a:pt x="49091" y="541050"/>
                  </a:lnTo>
                  <a:lnTo>
                    <a:pt x="28256" y="499529"/>
                  </a:lnTo>
                  <a:lnTo>
                    <a:pt x="12844" y="455156"/>
                  </a:lnTo>
                  <a:lnTo>
                    <a:pt x="3282" y="408360"/>
                  </a:lnTo>
                  <a:lnTo>
                    <a:pt x="0" y="359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4" name="object 84"/>
          <p:cNvSpPr txBox="1"/>
          <p:nvPr/>
        </p:nvSpPr>
        <p:spPr>
          <a:xfrm>
            <a:off x="764540" y="3842003"/>
            <a:ext cx="3020060" cy="1376045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60"/>
              </a:spcBef>
            </a:pPr>
            <a:r>
              <a:rPr sz="2000" dirty="0">
                <a:latin typeface="Times New Roman"/>
                <a:cs typeface="Times New Roman"/>
              </a:rPr>
              <a:t>Método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general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búsqueda:</a:t>
            </a:r>
            <a:endParaRPr sz="2000">
              <a:latin typeface="Times New Roman"/>
              <a:cs typeface="Times New Roman"/>
            </a:endParaRPr>
          </a:p>
          <a:p>
            <a:pPr marL="266700" indent="-254000">
              <a:lnSpc>
                <a:spcPct val="100000"/>
              </a:lnSpc>
              <a:spcBef>
                <a:spcPts val="265"/>
              </a:spcBef>
              <a:buAutoNum type="arabicPeriod"/>
              <a:tabLst>
                <a:tab pos="266700" algn="l"/>
              </a:tabLst>
            </a:pPr>
            <a:r>
              <a:rPr sz="2000" dirty="0">
                <a:latin typeface="Times New Roman"/>
                <a:cs typeface="Times New Roman"/>
              </a:rPr>
              <a:t>seleccionar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hoja</a:t>
            </a:r>
            <a:endParaRPr sz="2000">
              <a:latin typeface="Times New Roman"/>
              <a:cs typeface="Times New Roman"/>
            </a:endParaRPr>
          </a:p>
          <a:p>
            <a:pPr marL="266700" indent="-254000">
              <a:lnSpc>
                <a:spcPct val="100000"/>
              </a:lnSpc>
              <a:spcBef>
                <a:spcPts val="265"/>
              </a:spcBef>
              <a:buAutoNum type="arabicPeriod"/>
              <a:tabLst>
                <a:tab pos="266700" algn="l"/>
              </a:tabLst>
            </a:pPr>
            <a:r>
              <a:rPr sz="2000" dirty="0">
                <a:latin typeface="Times New Roman"/>
                <a:cs typeface="Times New Roman"/>
              </a:rPr>
              <a:t>comprobar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meta</a:t>
            </a:r>
            <a:endParaRPr sz="2000">
              <a:latin typeface="Times New Roman"/>
              <a:cs typeface="Times New Roman"/>
            </a:endParaRPr>
          </a:p>
          <a:p>
            <a:pPr marL="266700" indent="-254000">
              <a:lnSpc>
                <a:spcPct val="100000"/>
              </a:lnSpc>
              <a:spcBef>
                <a:spcPts val="240"/>
              </a:spcBef>
              <a:buFont typeface="Times New Roman"/>
              <a:buAutoNum type="arabicPeriod"/>
              <a:tabLst>
                <a:tab pos="266700" algn="l"/>
              </a:tabLst>
            </a:pPr>
            <a:r>
              <a:rPr sz="2000" i="1" dirty="0">
                <a:latin typeface="Times New Roman"/>
                <a:cs typeface="Times New Roman"/>
              </a:rPr>
              <a:t>expandir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hoja</a:t>
            </a:r>
            <a:endParaRPr sz="2000">
              <a:latin typeface="Times New Roman"/>
              <a:cs typeface="Times New Roman"/>
            </a:endParaRPr>
          </a:p>
        </p:txBody>
      </p:sp>
      <p:graphicFrame>
        <p:nvGraphicFramePr>
          <p:cNvPr id="85" name="object 85"/>
          <p:cNvGraphicFramePr>
            <a:graphicFrameLocks noGrp="1"/>
          </p:cNvGraphicFramePr>
          <p:nvPr/>
        </p:nvGraphicFramePr>
        <p:xfrm>
          <a:off x="8358187" y="5327651"/>
          <a:ext cx="179705" cy="537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A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B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C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86" name="object 86"/>
          <p:cNvGrpSpPr/>
          <p:nvPr/>
        </p:nvGrpSpPr>
        <p:grpSpPr>
          <a:xfrm>
            <a:off x="7134225" y="5243513"/>
            <a:ext cx="728980" cy="728980"/>
            <a:chOff x="7134225" y="5243513"/>
            <a:chExt cx="728980" cy="728980"/>
          </a:xfrm>
        </p:grpSpPr>
        <p:sp>
          <p:nvSpPr>
            <p:cNvPr id="87" name="object 87"/>
            <p:cNvSpPr/>
            <p:nvPr/>
          </p:nvSpPr>
          <p:spPr>
            <a:xfrm>
              <a:off x="7138987" y="5248276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70" y="0"/>
                  </a:moveTo>
                  <a:lnTo>
                    <a:pt x="310778" y="3282"/>
                  </a:lnTo>
                  <a:lnTo>
                    <a:pt x="263982" y="12844"/>
                  </a:lnTo>
                  <a:lnTo>
                    <a:pt x="219609" y="28256"/>
                  </a:lnTo>
                  <a:lnTo>
                    <a:pt x="178088" y="49091"/>
                  </a:lnTo>
                  <a:lnTo>
                    <a:pt x="139847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7" y="644217"/>
                  </a:lnTo>
                  <a:lnTo>
                    <a:pt x="178088" y="670046"/>
                  </a:lnTo>
                  <a:lnTo>
                    <a:pt x="219609" y="690881"/>
                  </a:lnTo>
                  <a:lnTo>
                    <a:pt x="263982" y="706293"/>
                  </a:lnTo>
                  <a:lnTo>
                    <a:pt x="310778" y="715855"/>
                  </a:lnTo>
                  <a:lnTo>
                    <a:pt x="359570" y="719137"/>
                  </a:lnTo>
                  <a:lnTo>
                    <a:pt x="408361" y="715855"/>
                  </a:lnTo>
                  <a:lnTo>
                    <a:pt x="455157" y="706293"/>
                  </a:lnTo>
                  <a:lnTo>
                    <a:pt x="499530" y="690881"/>
                  </a:lnTo>
                  <a:lnTo>
                    <a:pt x="541050" y="670046"/>
                  </a:lnTo>
                  <a:lnTo>
                    <a:pt x="579291" y="644217"/>
                  </a:lnTo>
                  <a:lnTo>
                    <a:pt x="613823" y="613822"/>
                  </a:lnTo>
                  <a:lnTo>
                    <a:pt x="644217" y="579290"/>
                  </a:lnTo>
                  <a:lnTo>
                    <a:pt x="670046" y="541050"/>
                  </a:lnTo>
                  <a:lnTo>
                    <a:pt x="690881" y="499529"/>
                  </a:lnTo>
                  <a:lnTo>
                    <a:pt x="706294" y="455156"/>
                  </a:lnTo>
                  <a:lnTo>
                    <a:pt x="715856" y="408360"/>
                  </a:lnTo>
                  <a:lnTo>
                    <a:pt x="719138" y="359568"/>
                  </a:lnTo>
                  <a:lnTo>
                    <a:pt x="715856" y="310777"/>
                  </a:lnTo>
                  <a:lnTo>
                    <a:pt x="706294" y="263980"/>
                  </a:lnTo>
                  <a:lnTo>
                    <a:pt x="690881" y="219608"/>
                  </a:lnTo>
                  <a:lnTo>
                    <a:pt x="670046" y="178087"/>
                  </a:lnTo>
                  <a:lnTo>
                    <a:pt x="644217" y="139846"/>
                  </a:lnTo>
                  <a:lnTo>
                    <a:pt x="613823" y="105315"/>
                  </a:lnTo>
                  <a:lnTo>
                    <a:pt x="579291" y="74920"/>
                  </a:lnTo>
                  <a:lnTo>
                    <a:pt x="541050" y="49091"/>
                  </a:lnTo>
                  <a:lnTo>
                    <a:pt x="499530" y="28256"/>
                  </a:lnTo>
                  <a:lnTo>
                    <a:pt x="455157" y="12844"/>
                  </a:lnTo>
                  <a:lnTo>
                    <a:pt x="408361" y="3282"/>
                  </a:lnTo>
                  <a:lnTo>
                    <a:pt x="359570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7138987" y="5248276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9"/>
                  </a:moveTo>
                  <a:lnTo>
                    <a:pt x="3282" y="310777"/>
                  </a:lnTo>
                  <a:lnTo>
                    <a:pt x="12844" y="263981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7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7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1"/>
                  </a:lnTo>
                  <a:lnTo>
                    <a:pt x="715855" y="310777"/>
                  </a:lnTo>
                  <a:lnTo>
                    <a:pt x="719138" y="359569"/>
                  </a:lnTo>
                  <a:lnTo>
                    <a:pt x="715855" y="408360"/>
                  </a:lnTo>
                  <a:lnTo>
                    <a:pt x="706293" y="455156"/>
                  </a:lnTo>
                  <a:lnTo>
                    <a:pt x="690881" y="499529"/>
                  </a:lnTo>
                  <a:lnTo>
                    <a:pt x="670046" y="541050"/>
                  </a:lnTo>
                  <a:lnTo>
                    <a:pt x="644217" y="579290"/>
                  </a:lnTo>
                  <a:lnTo>
                    <a:pt x="613822" y="613822"/>
                  </a:lnTo>
                  <a:lnTo>
                    <a:pt x="579290" y="644217"/>
                  </a:lnTo>
                  <a:lnTo>
                    <a:pt x="541050" y="670046"/>
                  </a:lnTo>
                  <a:lnTo>
                    <a:pt x="499529" y="690881"/>
                  </a:lnTo>
                  <a:lnTo>
                    <a:pt x="455156" y="706293"/>
                  </a:lnTo>
                  <a:lnTo>
                    <a:pt x="408360" y="715855"/>
                  </a:lnTo>
                  <a:lnTo>
                    <a:pt x="359569" y="719138"/>
                  </a:lnTo>
                  <a:lnTo>
                    <a:pt x="310777" y="715855"/>
                  </a:lnTo>
                  <a:lnTo>
                    <a:pt x="263981" y="706293"/>
                  </a:lnTo>
                  <a:lnTo>
                    <a:pt x="219608" y="690881"/>
                  </a:lnTo>
                  <a:lnTo>
                    <a:pt x="178087" y="670046"/>
                  </a:lnTo>
                  <a:lnTo>
                    <a:pt x="139847" y="644217"/>
                  </a:lnTo>
                  <a:lnTo>
                    <a:pt x="105315" y="613822"/>
                  </a:lnTo>
                  <a:lnTo>
                    <a:pt x="74920" y="579290"/>
                  </a:lnTo>
                  <a:lnTo>
                    <a:pt x="49091" y="541050"/>
                  </a:lnTo>
                  <a:lnTo>
                    <a:pt x="28256" y="499529"/>
                  </a:lnTo>
                  <a:lnTo>
                    <a:pt x="12844" y="455156"/>
                  </a:lnTo>
                  <a:lnTo>
                    <a:pt x="3282" y="408360"/>
                  </a:lnTo>
                  <a:lnTo>
                    <a:pt x="0" y="359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272337" y="5427663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8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8" y="179388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272337" y="5427663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272337" y="560705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8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8" y="179388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272337" y="560705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3" name="object 93"/>
          <p:cNvSpPr txBox="1"/>
          <p:nvPr/>
        </p:nvSpPr>
        <p:spPr>
          <a:xfrm>
            <a:off x="7289801" y="5396484"/>
            <a:ext cx="14414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2700" marR="5080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B A</a:t>
            </a:r>
            <a:endParaRPr sz="14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7531101" y="5607051"/>
            <a:ext cx="179705" cy="179705"/>
          </a:xfrm>
          <a:prstGeom prst="rect">
            <a:avLst/>
          </a:prstGeom>
          <a:solidFill>
            <a:srgbClr val="FFCC99"/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C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95" name="object 95"/>
          <p:cNvGrpSpPr/>
          <p:nvPr/>
        </p:nvGrpSpPr>
        <p:grpSpPr>
          <a:xfrm>
            <a:off x="7526338" y="4041775"/>
            <a:ext cx="1317625" cy="1211580"/>
            <a:chOff x="7526338" y="4041775"/>
            <a:chExt cx="1317625" cy="1211580"/>
          </a:xfrm>
        </p:grpSpPr>
        <p:sp>
          <p:nvSpPr>
            <p:cNvPr id="96" name="object 96"/>
            <p:cNvSpPr/>
            <p:nvPr/>
          </p:nvSpPr>
          <p:spPr>
            <a:xfrm>
              <a:off x="8458200" y="4779962"/>
              <a:ext cx="0" cy="468630"/>
            </a:xfrm>
            <a:custGeom>
              <a:avLst/>
              <a:gdLst/>
              <a:ahLst/>
              <a:cxnLst/>
              <a:rect l="l" t="t" r="r" b="b"/>
              <a:pathLst>
                <a:path h="468629">
                  <a:moveTo>
                    <a:pt x="0" y="0"/>
                  </a:moveTo>
                  <a:lnTo>
                    <a:pt x="1" y="46831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531100" y="4779962"/>
              <a:ext cx="887730" cy="468630"/>
            </a:xfrm>
            <a:custGeom>
              <a:avLst/>
              <a:gdLst/>
              <a:ahLst/>
              <a:cxnLst/>
              <a:rect l="l" t="t" r="r" b="b"/>
              <a:pathLst>
                <a:path w="887729" h="468629">
                  <a:moveTo>
                    <a:pt x="887413" y="0"/>
                  </a:moveTo>
                  <a:lnTo>
                    <a:pt x="0" y="46831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05775" y="4060825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9"/>
                  </a:moveTo>
                  <a:lnTo>
                    <a:pt x="3282" y="310777"/>
                  </a:lnTo>
                  <a:lnTo>
                    <a:pt x="12844" y="263981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7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7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1"/>
                  </a:lnTo>
                  <a:lnTo>
                    <a:pt x="715855" y="310777"/>
                  </a:lnTo>
                  <a:lnTo>
                    <a:pt x="719138" y="359569"/>
                  </a:lnTo>
                  <a:lnTo>
                    <a:pt x="715855" y="408360"/>
                  </a:lnTo>
                  <a:lnTo>
                    <a:pt x="706293" y="455156"/>
                  </a:lnTo>
                  <a:lnTo>
                    <a:pt x="690881" y="499529"/>
                  </a:lnTo>
                  <a:lnTo>
                    <a:pt x="670046" y="541050"/>
                  </a:lnTo>
                  <a:lnTo>
                    <a:pt x="644217" y="579290"/>
                  </a:lnTo>
                  <a:lnTo>
                    <a:pt x="613822" y="613822"/>
                  </a:lnTo>
                  <a:lnTo>
                    <a:pt x="579290" y="644217"/>
                  </a:lnTo>
                  <a:lnTo>
                    <a:pt x="541050" y="670046"/>
                  </a:lnTo>
                  <a:lnTo>
                    <a:pt x="499529" y="690881"/>
                  </a:lnTo>
                  <a:lnTo>
                    <a:pt x="455156" y="706293"/>
                  </a:lnTo>
                  <a:lnTo>
                    <a:pt x="408360" y="715855"/>
                  </a:lnTo>
                  <a:lnTo>
                    <a:pt x="359569" y="719138"/>
                  </a:lnTo>
                  <a:lnTo>
                    <a:pt x="310777" y="715855"/>
                  </a:lnTo>
                  <a:lnTo>
                    <a:pt x="263981" y="706293"/>
                  </a:lnTo>
                  <a:lnTo>
                    <a:pt x="219608" y="690881"/>
                  </a:lnTo>
                  <a:lnTo>
                    <a:pt x="178087" y="670046"/>
                  </a:lnTo>
                  <a:lnTo>
                    <a:pt x="139847" y="644217"/>
                  </a:lnTo>
                  <a:lnTo>
                    <a:pt x="105315" y="613822"/>
                  </a:lnTo>
                  <a:lnTo>
                    <a:pt x="74920" y="579290"/>
                  </a:lnTo>
                  <a:lnTo>
                    <a:pt x="49091" y="541050"/>
                  </a:lnTo>
                  <a:lnTo>
                    <a:pt x="28256" y="499529"/>
                  </a:lnTo>
                  <a:lnTo>
                    <a:pt x="12844" y="455156"/>
                  </a:lnTo>
                  <a:lnTo>
                    <a:pt x="3282" y="408360"/>
                  </a:lnTo>
                  <a:lnTo>
                    <a:pt x="0" y="359569"/>
                  </a:lnTo>
                  <a:close/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19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730250">
              <a:lnSpc>
                <a:spcPct val="100000"/>
              </a:lnSpc>
              <a:spcBef>
                <a:spcPts val="100"/>
              </a:spcBef>
            </a:pPr>
            <a:r>
              <a:rPr dirty="0"/>
              <a:t>Perceptrón</a:t>
            </a:r>
            <a:r>
              <a:rPr spc="-45" dirty="0"/>
              <a:t> </a:t>
            </a:r>
            <a:r>
              <a:rPr dirty="0"/>
              <a:t>multicapa</a:t>
            </a:r>
            <a:r>
              <a:rPr spc="-20" dirty="0"/>
              <a:t> </a:t>
            </a:r>
            <a:r>
              <a:rPr dirty="0"/>
              <a:t>:</a:t>
            </a:r>
            <a:r>
              <a:rPr spc="-25" dirty="0"/>
              <a:t> </a:t>
            </a:r>
            <a:r>
              <a:rPr dirty="0"/>
              <a:t>problemas</a:t>
            </a:r>
            <a:r>
              <a:rPr spc="-20" dirty="0"/>
              <a:t> </a:t>
            </a:r>
            <a:r>
              <a:rPr spc="-10" dirty="0"/>
              <a:t>básicos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64540" y="1010411"/>
            <a:ext cx="4342130" cy="1132205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6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Clasificación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varias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clases:</a:t>
            </a:r>
            <a:endParaRPr sz="2000">
              <a:latin typeface="Times New Roman"/>
              <a:cs typeface="Times New Roman"/>
            </a:endParaRPr>
          </a:p>
          <a:p>
            <a:pPr marL="753745" marR="5080" lvl="1" indent="-283845">
              <a:lnSpc>
                <a:spcPct val="121000"/>
              </a:lnSpc>
              <a:buChar char="•"/>
              <a:tabLst>
                <a:tab pos="754380" algn="l"/>
                <a:tab pos="1328420" algn="l"/>
              </a:tabLst>
            </a:pPr>
            <a:r>
              <a:rPr sz="2000" dirty="0">
                <a:latin typeface="Times New Roman"/>
                <a:cs typeface="Times New Roman"/>
              </a:rPr>
              <a:t>Ejemplo: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predecir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tipo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vehículo 		</a:t>
            </a:r>
            <a:r>
              <a:rPr sz="2000" dirty="0">
                <a:latin typeface="Times New Roman"/>
                <a:cs typeface="Times New Roman"/>
              </a:rPr>
              <a:t>(velocidad,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tamaño,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peso,</a:t>
            </a:r>
            <a:r>
              <a:rPr sz="2000" spc="-25" dirty="0">
                <a:latin typeface="Times New Roman"/>
                <a:cs typeface="Times New Roman"/>
              </a:rPr>
              <a:t> …)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334634" y="1812035"/>
            <a:ext cx="21037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6565" indent="-443865">
              <a:lnSpc>
                <a:spcPct val="100000"/>
              </a:lnSpc>
              <a:spcBef>
                <a:spcPts val="100"/>
              </a:spcBef>
              <a:buFont typeface="MS PGothic"/>
              <a:buChar char="➜"/>
              <a:tabLst>
                <a:tab pos="456565" algn="l"/>
                <a:tab pos="457200" algn="l"/>
              </a:tabLst>
            </a:pPr>
            <a:r>
              <a:rPr sz="2000" dirty="0">
                <a:latin typeface="Times New Roman"/>
                <a:cs typeface="Times New Roman"/>
              </a:rPr>
              <a:t>tipo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vehículo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201784" y="2399593"/>
            <a:ext cx="368300" cy="319405"/>
          </a:xfrm>
          <a:custGeom>
            <a:avLst/>
            <a:gdLst/>
            <a:ahLst/>
            <a:cxnLst/>
            <a:rect l="l" t="t" r="r" b="b"/>
            <a:pathLst>
              <a:path w="368300" h="319405">
                <a:moveTo>
                  <a:pt x="0" y="159626"/>
                </a:moveTo>
                <a:lnTo>
                  <a:pt x="6575" y="117191"/>
                </a:lnTo>
                <a:lnTo>
                  <a:pt x="25132" y="79059"/>
                </a:lnTo>
                <a:lnTo>
                  <a:pt x="53916" y="46753"/>
                </a:lnTo>
                <a:lnTo>
                  <a:pt x="91173" y="21793"/>
                </a:lnTo>
                <a:lnTo>
                  <a:pt x="135147" y="5702"/>
                </a:lnTo>
                <a:lnTo>
                  <a:pt x="184084" y="0"/>
                </a:lnTo>
                <a:lnTo>
                  <a:pt x="233020" y="5702"/>
                </a:lnTo>
                <a:lnTo>
                  <a:pt x="276994" y="21793"/>
                </a:lnTo>
                <a:lnTo>
                  <a:pt x="314251" y="46753"/>
                </a:lnTo>
                <a:lnTo>
                  <a:pt x="343035" y="79059"/>
                </a:lnTo>
                <a:lnTo>
                  <a:pt x="361592" y="117191"/>
                </a:lnTo>
                <a:lnTo>
                  <a:pt x="368168" y="159626"/>
                </a:lnTo>
                <a:lnTo>
                  <a:pt x="361592" y="202061"/>
                </a:lnTo>
                <a:lnTo>
                  <a:pt x="343035" y="240193"/>
                </a:lnTo>
                <a:lnTo>
                  <a:pt x="314251" y="272499"/>
                </a:lnTo>
                <a:lnTo>
                  <a:pt x="276994" y="297459"/>
                </a:lnTo>
                <a:lnTo>
                  <a:pt x="233020" y="313550"/>
                </a:lnTo>
                <a:lnTo>
                  <a:pt x="184084" y="319253"/>
                </a:lnTo>
                <a:lnTo>
                  <a:pt x="135147" y="313550"/>
                </a:lnTo>
                <a:lnTo>
                  <a:pt x="91173" y="297459"/>
                </a:lnTo>
                <a:lnTo>
                  <a:pt x="53916" y="272499"/>
                </a:lnTo>
                <a:lnTo>
                  <a:pt x="25132" y="240193"/>
                </a:lnTo>
                <a:lnTo>
                  <a:pt x="6575" y="202061"/>
                </a:lnTo>
                <a:lnTo>
                  <a:pt x="0" y="159626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1124966" y="2427159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2865" rIns="0" bIns="0" rtlCol="0">
            <a:spAutoFit/>
          </a:bodyPr>
          <a:lstStyle/>
          <a:p>
            <a:pPr marL="99060">
              <a:lnSpc>
                <a:spcPct val="100000"/>
              </a:lnSpc>
              <a:spcBef>
                <a:spcPts val="495"/>
              </a:spcBef>
            </a:pPr>
            <a:r>
              <a:rPr sz="1800" i="1" spc="-10" dirty="0">
                <a:latin typeface="Times New Roman"/>
                <a:cs typeface="Times New Roman"/>
              </a:rPr>
              <a:t>velocidad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124966" y="3059427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4769" rIns="0" bIns="0" rtlCol="0">
            <a:spAutoFit/>
          </a:bodyPr>
          <a:lstStyle/>
          <a:p>
            <a:pPr marL="200660">
              <a:lnSpc>
                <a:spcPct val="100000"/>
              </a:lnSpc>
              <a:spcBef>
                <a:spcPts val="509"/>
              </a:spcBef>
            </a:pPr>
            <a:r>
              <a:rPr sz="1800" i="1" spc="-10" dirty="0">
                <a:latin typeface="Times New Roman"/>
                <a:cs typeface="Times New Roman"/>
              </a:rPr>
              <a:t>tamaño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124966" y="3876845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4135" rIns="0" bIns="0" rtlCol="0">
            <a:spAutoFit/>
          </a:bodyPr>
          <a:lstStyle/>
          <a:p>
            <a:pPr marL="334010">
              <a:lnSpc>
                <a:spcPct val="100000"/>
              </a:lnSpc>
              <a:spcBef>
                <a:spcPts val="505"/>
              </a:spcBef>
            </a:pPr>
            <a:r>
              <a:rPr sz="1800" i="1" spc="-20" dirty="0">
                <a:latin typeface="Times New Roman"/>
                <a:cs typeface="Times New Roman"/>
              </a:rPr>
              <a:t>peso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501335" y="3373628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3197021" y="3020974"/>
            <a:ext cx="377825" cy="1245870"/>
            <a:chOff x="3197021" y="3020974"/>
            <a:chExt cx="377825" cy="1245870"/>
          </a:xfrm>
        </p:grpSpPr>
        <p:sp>
          <p:nvSpPr>
            <p:cNvPr id="17" name="object 17"/>
            <p:cNvSpPr/>
            <p:nvPr/>
          </p:nvSpPr>
          <p:spPr>
            <a:xfrm>
              <a:off x="3201784" y="3025736"/>
              <a:ext cx="368300" cy="319405"/>
            </a:xfrm>
            <a:custGeom>
              <a:avLst/>
              <a:gdLst/>
              <a:ahLst/>
              <a:cxnLst/>
              <a:rect l="l" t="t" r="r" b="b"/>
              <a:pathLst>
                <a:path w="368300" h="319404">
                  <a:moveTo>
                    <a:pt x="0" y="159626"/>
                  </a:moveTo>
                  <a:lnTo>
                    <a:pt x="6575" y="117191"/>
                  </a:lnTo>
                  <a:lnTo>
                    <a:pt x="25132" y="79059"/>
                  </a:lnTo>
                  <a:lnTo>
                    <a:pt x="53916" y="46753"/>
                  </a:lnTo>
                  <a:lnTo>
                    <a:pt x="91173" y="21793"/>
                  </a:lnTo>
                  <a:lnTo>
                    <a:pt x="135147" y="5702"/>
                  </a:lnTo>
                  <a:lnTo>
                    <a:pt x="184084" y="0"/>
                  </a:lnTo>
                  <a:lnTo>
                    <a:pt x="233020" y="5702"/>
                  </a:lnTo>
                  <a:lnTo>
                    <a:pt x="276994" y="21793"/>
                  </a:lnTo>
                  <a:lnTo>
                    <a:pt x="314251" y="46753"/>
                  </a:lnTo>
                  <a:lnTo>
                    <a:pt x="343035" y="79059"/>
                  </a:lnTo>
                  <a:lnTo>
                    <a:pt x="361592" y="117191"/>
                  </a:lnTo>
                  <a:lnTo>
                    <a:pt x="368168" y="159626"/>
                  </a:lnTo>
                  <a:lnTo>
                    <a:pt x="361592" y="202061"/>
                  </a:lnTo>
                  <a:lnTo>
                    <a:pt x="343035" y="240193"/>
                  </a:lnTo>
                  <a:lnTo>
                    <a:pt x="314251" y="272499"/>
                  </a:lnTo>
                  <a:lnTo>
                    <a:pt x="276994" y="297459"/>
                  </a:lnTo>
                  <a:lnTo>
                    <a:pt x="233020" y="313550"/>
                  </a:lnTo>
                  <a:lnTo>
                    <a:pt x="184084" y="319253"/>
                  </a:lnTo>
                  <a:lnTo>
                    <a:pt x="135147" y="313550"/>
                  </a:lnTo>
                  <a:lnTo>
                    <a:pt x="91173" y="297459"/>
                  </a:lnTo>
                  <a:lnTo>
                    <a:pt x="53916" y="272499"/>
                  </a:lnTo>
                  <a:lnTo>
                    <a:pt x="25132" y="240193"/>
                  </a:lnTo>
                  <a:lnTo>
                    <a:pt x="6575" y="202061"/>
                  </a:lnTo>
                  <a:lnTo>
                    <a:pt x="0" y="15962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201784" y="3942245"/>
              <a:ext cx="368300" cy="319405"/>
            </a:xfrm>
            <a:custGeom>
              <a:avLst/>
              <a:gdLst/>
              <a:ahLst/>
              <a:cxnLst/>
              <a:rect l="l" t="t" r="r" b="b"/>
              <a:pathLst>
                <a:path w="368300" h="319404">
                  <a:moveTo>
                    <a:pt x="0" y="159626"/>
                  </a:moveTo>
                  <a:lnTo>
                    <a:pt x="6575" y="117191"/>
                  </a:lnTo>
                  <a:lnTo>
                    <a:pt x="25132" y="79059"/>
                  </a:lnTo>
                  <a:lnTo>
                    <a:pt x="53916" y="46753"/>
                  </a:lnTo>
                  <a:lnTo>
                    <a:pt x="91173" y="21793"/>
                  </a:lnTo>
                  <a:lnTo>
                    <a:pt x="135147" y="5702"/>
                  </a:lnTo>
                  <a:lnTo>
                    <a:pt x="184084" y="0"/>
                  </a:lnTo>
                  <a:lnTo>
                    <a:pt x="233020" y="5702"/>
                  </a:lnTo>
                  <a:lnTo>
                    <a:pt x="276994" y="21793"/>
                  </a:lnTo>
                  <a:lnTo>
                    <a:pt x="314251" y="46753"/>
                  </a:lnTo>
                  <a:lnTo>
                    <a:pt x="343035" y="79059"/>
                  </a:lnTo>
                  <a:lnTo>
                    <a:pt x="361592" y="117191"/>
                  </a:lnTo>
                  <a:lnTo>
                    <a:pt x="368168" y="159626"/>
                  </a:lnTo>
                  <a:lnTo>
                    <a:pt x="361592" y="202061"/>
                  </a:lnTo>
                  <a:lnTo>
                    <a:pt x="343035" y="240193"/>
                  </a:lnTo>
                  <a:lnTo>
                    <a:pt x="314251" y="272499"/>
                  </a:lnTo>
                  <a:lnTo>
                    <a:pt x="276994" y="297459"/>
                  </a:lnTo>
                  <a:lnTo>
                    <a:pt x="233020" y="313550"/>
                  </a:lnTo>
                  <a:lnTo>
                    <a:pt x="184084" y="319253"/>
                  </a:lnTo>
                  <a:lnTo>
                    <a:pt x="135147" y="313550"/>
                  </a:lnTo>
                  <a:lnTo>
                    <a:pt x="91173" y="297459"/>
                  </a:lnTo>
                  <a:lnTo>
                    <a:pt x="53916" y="272499"/>
                  </a:lnTo>
                  <a:lnTo>
                    <a:pt x="25132" y="240193"/>
                  </a:lnTo>
                  <a:lnTo>
                    <a:pt x="6575" y="202061"/>
                  </a:lnTo>
                  <a:lnTo>
                    <a:pt x="0" y="15962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3248011" y="3385820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4937612" y="2394831"/>
            <a:ext cx="377825" cy="1871980"/>
            <a:chOff x="4937612" y="2394831"/>
            <a:chExt cx="377825" cy="1871980"/>
          </a:xfrm>
        </p:grpSpPr>
        <p:sp>
          <p:nvSpPr>
            <p:cNvPr id="21" name="object 21"/>
            <p:cNvSpPr/>
            <p:nvPr/>
          </p:nvSpPr>
          <p:spPr>
            <a:xfrm>
              <a:off x="4942375" y="2399593"/>
              <a:ext cx="368300" cy="319405"/>
            </a:xfrm>
            <a:custGeom>
              <a:avLst/>
              <a:gdLst/>
              <a:ahLst/>
              <a:cxnLst/>
              <a:rect l="l" t="t" r="r" b="b"/>
              <a:pathLst>
                <a:path w="368300" h="319405">
                  <a:moveTo>
                    <a:pt x="0" y="159626"/>
                  </a:moveTo>
                  <a:lnTo>
                    <a:pt x="6575" y="117191"/>
                  </a:lnTo>
                  <a:lnTo>
                    <a:pt x="25132" y="79059"/>
                  </a:lnTo>
                  <a:lnTo>
                    <a:pt x="53916" y="46753"/>
                  </a:lnTo>
                  <a:lnTo>
                    <a:pt x="91173" y="21793"/>
                  </a:lnTo>
                  <a:lnTo>
                    <a:pt x="135147" y="5702"/>
                  </a:lnTo>
                  <a:lnTo>
                    <a:pt x="184084" y="0"/>
                  </a:lnTo>
                  <a:lnTo>
                    <a:pt x="233020" y="5702"/>
                  </a:lnTo>
                  <a:lnTo>
                    <a:pt x="276994" y="21793"/>
                  </a:lnTo>
                  <a:lnTo>
                    <a:pt x="314251" y="46753"/>
                  </a:lnTo>
                  <a:lnTo>
                    <a:pt x="343035" y="79059"/>
                  </a:lnTo>
                  <a:lnTo>
                    <a:pt x="361592" y="117191"/>
                  </a:lnTo>
                  <a:lnTo>
                    <a:pt x="368168" y="159626"/>
                  </a:lnTo>
                  <a:lnTo>
                    <a:pt x="361592" y="202061"/>
                  </a:lnTo>
                  <a:lnTo>
                    <a:pt x="343035" y="240193"/>
                  </a:lnTo>
                  <a:lnTo>
                    <a:pt x="314251" y="272499"/>
                  </a:lnTo>
                  <a:lnTo>
                    <a:pt x="276994" y="297459"/>
                  </a:lnTo>
                  <a:lnTo>
                    <a:pt x="233020" y="313550"/>
                  </a:lnTo>
                  <a:lnTo>
                    <a:pt x="184084" y="319253"/>
                  </a:lnTo>
                  <a:lnTo>
                    <a:pt x="135147" y="313550"/>
                  </a:lnTo>
                  <a:lnTo>
                    <a:pt x="91173" y="297459"/>
                  </a:lnTo>
                  <a:lnTo>
                    <a:pt x="53916" y="272499"/>
                  </a:lnTo>
                  <a:lnTo>
                    <a:pt x="25132" y="240193"/>
                  </a:lnTo>
                  <a:lnTo>
                    <a:pt x="6575" y="202061"/>
                  </a:lnTo>
                  <a:lnTo>
                    <a:pt x="0" y="15962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942375" y="3025736"/>
              <a:ext cx="368300" cy="319405"/>
            </a:xfrm>
            <a:custGeom>
              <a:avLst/>
              <a:gdLst/>
              <a:ahLst/>
              <a:cxnLst/>
              <a:rect l="l" t="t" r="r" b="b"/>
              <a:pathLst>
                <a:path w="368300" h="319404">
                  <a:moveTo>
                    <a:pt x="0" y="159626"/>
                  </a:moveTo>
                  <a:lnTo>
                    <a:pt x="6575" y="117191"/>
                  </a:lnTo>
                  <a:lnTo>
                    <a:pt x="25132" y="79059"/>
                  </a:lnTo>
                  <a:lnTo>
                    <a:pt x="53916" y="46753"/>
                  </a:lnTo>
                  <a:lnTo>
                    <a:pt x="91173" y="21793"/>
                  </a:lnTo>
                  <a:lnTo>
                    <a:pt x="135147" y="5702"/>
                  </a:lnTo>
                  <a:lnTo>
                    <a:pt x="184084" y="0"/>
                  </a:lnTo>
                  <a:lnTo>
                    <a:pt x="233020" y="5702"/>
                  </a:lnTo>
                  <a:lnTo>
                    <a:pt x="276994" y="21793"/>
                  </a:lnTo>
                  <a:lnTo>
                    <a:pt x="314251" y="46753"/>
                  </a:lnTo>
                  <a:lnTo>
                    <a:pt x="343035" y="79059"/>
                  </a:lnTo>
                  <a:lnTo>
                    <a:pt x="361592" y="117191"/>
                  </a:lnTo>
                  <a:lnTo>
                    <a:pt x="368168" y="159626"/>
                  </a:lnTo>
                  <a:lnTo>
                    <a:pt x="361592" y="202061"/>
                  </a:lnTo>
                  <a:lnTo>
                    <a:pt x="343035" y="240193"/>
                  </a:lnTo>
                  <a:lnTo>
                    <a:pt x="314251" y="272499"/>
                  </a:lnTo>
                  <a:lnTo>
                    <a:pt x="276994" y="297459"/>
                  </a:lnTo>
                  <a:lnTo>
                    <a:pt x="233020" y="313550"/>
                  </a:lnTo>
                  <a:lnTo>
                    <a:pt x="184084" y="319253"/>
                  </a:lnTo>
                  <a:lnTo>
                    <a:pt x="135147" y="313550"/>
                  </a:lnTo>
                  <a:lnTo>
                    <a:pt x="91173" y="297459"/>
                  </a:lnTo>
                  <a:lnTo>
                    <a:pt x="53916" y="272499"/>
                  </a:lnTo>
                  <a:lnTo>
                    <a:pt x="25132" y="240193"/>
                  </a:lnTo>
                  <a:lnTo>
                    <a:pt x="6575" y="202061"/>
                  </a:lnTo>
                  <a:lnTo>
                    <a:pt x="0" y="15962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942375" y="3942245"/>
              <a:ext cx="368300" cy="319405"/>
            </a:xfrm>
            <a:custGeom>
              <a:avLst/>
              <a:gdLst/>
              <a:ahLst/>
              <a:cxnLst/>
              <a:rect l="l" t="t" r="r" b="b"/>
              <a:pathLst>
                <a:path w="368300" h="319404">
                  <a:moveTo>
                    <a:pt x="0" y="159626"/>
                  </a:moveTo>
                  <a:lnTo>
                    <a:pt x="6575" y="117191"/>
                  </a:lnTo>
                  <a:lnTo>
                    <a:pt x="25132" y="79059"/>
                  </a:lnTo>
                  <a:lnTo>
                    <a:pt x="53916" y="46753"/>
                  </a:lnTo>
                  <a:lnTo>
                    <a:pt x="91173" y="21793"/>
                  </a:lnTo>
                  <a:lnTo>
                    <a:pt x="135147" y="5702"/>
                  </a:lnTo>
                  <a:lnTo>
                    <a:pt x="184084" y="0"/>
                  </a:lnTo>
                  <a:lnTo>
                    <a:pt x="233020" y="5702"/>
                  </a:lnTo>
                  <a:lnTo>
                    <a:pt x="276994" y="21793"/>
                  </a:lnTo>
                  <a:lnTo>
                    <a:pt x="314251" y="46753"/>
                  </a:lnTo>
                  <a:lnTo>
                    <a:pt x="343035" y="79059"/>
                  </a:lnTo>
                  <a:lnTo>
                    <a:pt x="361592" y="117191"/>
                  </a:lnTo>
                  <a:lnTo>
                    <a:pt x="368168" y="159626"/>
                  </a:lnTo>
                  <a:lnTo>
                    <a:pt x="361592" y="202061"/>
                  </a:lnTo>
                  <a:lnTo>
                    <a:pt x="343035" y="240193"/>
                  </a:lnTo>
                  <a:lnTo>
                    <a:pt x="314251" y="272499"/>
                  </a:lnTo>
                  <a:lnTo>
                    <a:pt x="276994" y="297459"/>
                  </a:lnTo>
                  <a:lnTo>
                    <a:pt x="233020" y="313550"/>
                  </a:lnTo>
                  <a:lnTo>
                    <a:pt x="184084" y="319253"/>
                  </a:lnTo>
                  <a:lnTo>
                    <a:pt x="135147" y="313550"/>
                  </a:lnTo>
                  <a:lnTo>
                    <a:pt x="91173" y="297459"/>
                  </a:lnTo>
                  <a:lnTo>
                    <a:pt x="53916" y="272499"/>
                  </a:lnTo>
                  <a:lnTo>
                    <a:pt x="25132" y="240193"/>
                  </a:lnTo>
                  <a:lnTo>
                    <a:pt x="6575" y="202061"/>
                  </a:lnTo>
                  <a:lnTo>
                    <a:pt x="0" y="15962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4988600" y="3385820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019574" y="2980435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2207906" y="2441585"/>
            <a:ext cx="1052830" cy="1665605"/>
            <a:chOff x="2207906" y="2441585"/>
            <a:chExt cx="1052830" cy="1665605"/>
          </a:xfrm>
        </p:grpSpPr>
        <p:sp>
          <p:nvSpPr>
            <p:cNvPr id="27" name="object 27"/>
            <p:cNvSpPr/>
            <p:nvPr/>
          </p:nvSpPr>
          <p:spPr>
            <a:xfrm>
              <a:off x="2212669" y="2559221"/>
              <a:ext cx="989330" cy="82550"/>
            </a:xfrm>
            <a:custGeom>
              <a:avLst/>
              <a:gdLst/>
              <a:ahLst/>
              <a:cxnLst/>
              <a:rect l="l" t="t" r="r" b="b"/>
              <a:pathLst>
                <a:path w="989330" h="82550">
                  <a:moveTo>
                    <a:pt x="989116" y="0"/>
                  </a:moveTo>
                  <a:lnTo>
                    <a:pt x="0" y="82250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212669" y="2559220"/>
              <a:ext cx="989330" cy="82550"/>
            </a:xfrm>
            <a:custGeom>
              <a:avLst/>
              <a:gdLst/>
              <a:ahLst/>
              <a:cxnLst/>
              <a:rect l="l" t="t" r="r" b="b"/>
              <a:pathLst>
                <a:path w="989330" h="82550">
                  <a:moveTo>
                    <a:pt x="0" y="82251"/>
                  </a:moveTo>
                  <a:lnTo>
                    <a:pt x="98911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212669" y="2641471"/>
              <a:ext cx="989330" cy="544195"/>
            </a:xfrm>
            <a:custGeom>
              <a:avLst/>
              <a:gdLst/>
              <a:ahLst/>
              <a:cxnLst/>
              <a:rect l="l" t="t" r="r" b="b"/>
              <a:pathLst>
                <a:path w="989330" h="544194">
                  <a:moveTo>
                    <a:pt x="0" y="0"/>
                  </a:moveTo>
                  <a:lnTo>
                    <a:pt x="989116" y="543892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212669" y="2641471"/>
              <a:ext cx="989330" cy="544195"/>
            </a:xfrm>
            <a:custGeom>
              <a:avLst/>
              <a:gdLst/>
              <a:ahLst/>
              <a:cxnLst/>
              <a:rect l="l" t="t" r="r" b="b"/>
              <a:pathLst>
                <a:path w="989330" h="544194">
                  <a:moveTo>
                    <a:pt x="0" y="0"/>
                  </a:moveTo>
                  <a:lnTo>
                    <a:pt x="989116" y="54389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212669" y="2641471"/>
              <a:ext cx="989330" cy="1460500"/>
            </a:xfrm>
            <a:custGeom>
              <a:avLst/>
              <a:gdLst/>
              <a:ahLst/>
              <a:cxnLst/>
              <a:rect l="l" t="t" r="r" b="b"/>
              <a:pathLst>
                <a:path w="989330" h="1460500">
                  <a:moveTo>
                    <a:pt x="0" y="0"/>
                  </a:moveTo>
                  <a:lnTo>
                    <a:pt x="989116" y="1460399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212669" y="2641471"/>
              <a:ext cx="989330" cy="1460500"/>
            </a:xfrm>
            <a:custGeom>
              <a:avLst/>
              <a:gdLst/>
              <a:ahLst/>
              <a:cxnLst/>
              <a:rect l="l" t="t" r="r" b="b"/>
              <a:pathLst>
                <a:path w="989330" h="1460500">
                  <a:moveTo>
                    <a:pt x="0" y="0"/>
                  </a:moveTo>
                  <a:lnTo>
                    <a:pt x="989116" y="14604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212669" y="2559221"/>
              <a:ext cx="989330" cy="715010"/>
            </a:xfrm>
            <a:custGeom>
              <a:avLst/>
              <a:gdLst/>
              <a:ahLst/>
              <a:cxnLst/>
              <a:rect l="l" t="t" r="r" b="b"/>
              <a:pathLst>
                <a:path w="989330" h="715010">
                  <a:moveTo>
                    <a:pt x="989116" y="0"/>
                  </a:moveTo>
                  <a:lnTo>
                    <a:pt x="0" y="714518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212669" y="2559220"/>
              <a:ext cx="989330" cy="715010"/>
            </a:xfrm>
            <a:custGeom>
              <a:avLst/>
              <a:gdLst/>
              <a:ahLst/>
              <a:cxnLst/>
              <a:rect l="l" t="t" r="r" b="b"/>
              <a:pathLst>
                <a:path w="989330" h="715010">
                  <a:moveTo>
                    <a:pt x="0" y="714519"/>
                  </a:moveTo>
                  <a:lnTo>
                    <a:pt x="98911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212669" y="3185363"/>
              <a:ext cx="989330" cy="88900"/>
            </a:xfrm>
            <a:custGeom>
              <a:avLst/>
              <a:gdLst/>
              <a:ahLst/>
              <a:cxnLst/>
              <a:rect l="l" t="t" r="r" b="b"/>
              <a:pathLst>
                <a:path w="989330" h="88900">
                  <a:moveTo>
                    <a:pt x="989116" y="0"/>
                  </a:moveTo>
                  <a:lnTo>
                    <a:pt x="0" y="88376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212669" y="3185363"/>
              <a:ext cx="989330" cy="88900"/>
            </a:xfrm>
            <a:custGeom>
              <a:avLst/>
              <a:gdLst/>
              <a:ahLst/>
              <a:cxnLst/>
              <a:rect l="l" t="t" r="r" b="b"/>
              <a:pathLst>
                <a:path w="989330" h="88900">
                  <a:moveTo>
                    <a:pt x="0" y="88376"/>
                  </a:moveTo>
                  <a:lnTo>
                    <a:pt x="98911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212669" y="3273739"/>
              <a:ext cx="989330" cy="828675"/>
            </a:xfrm>
            <a:custGeom>
              <a:avLst/>
              <a:gdLst/>
              <a:ahLst/>
              <a:cxnLst/>
              <a:rect l="l" t="t" r="r" b="b"/>
              <a:pathLst>
                <a:path w="989330" h="828675">
                  <a:moveTo>
                    <a:pt x="0" y="0"/>
                  </a:moveTo>
                  <a:lnTo>
                    <a:pt x="989116" y="828131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212669" y="3273739"/>
              <a:ext cx="989330" cy="828675"/>
            </a:xfrm>
            <a:custGeom>
              <a:avLst/>
              <a:gdLst/>
              <a:ahLst/>
              <a:cxnLst/>
              <a:rect l="l" t="t" r="r" b="b"/>
              <a:pathLst>
                <a:path w="989330" h="828675">
                  <a:moveTo>
                    <a:pt x="0" y="0"/>
                  </a:moveTo>
                  <a:lnTo>
                    <a:pt x="989116" y="82813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212669" y="2446347"/>
              <a:ext cx="1043305" cy="1645285"/>
            </a:xfrm>
            <a:custGeom>
              <a:avLst/>
              <a:gdLst/>
              <a:ahLst/>
              <a:cxnLst/>
              <a:rect l="l" t="t" r="r" b="b"/>
              <a:pathLst>
                <a:path w="1043304" h="1645285">
                  <a:moveTo>
                    <a:pt x="1043033" y="0"/>
                  </a:moveTo>
                  <a:lnTo>
                    <a:pt x="0" y="1644810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212669" y="2446347"/>
              <a:ext cx="1043305" cy="1645285"/>
            </a:xfrm>
            <a:custGeom>
              <a:avLst/>
              <a:gdLst/>
              <a:ahLst/>
              <a:cxnLst/>
              <a:rect l="l" t="t" r="r" b="b"/>
              <a:pathLst>
                <a:path w="1043304" h="1645285">
                  <a:moveTo>
                    <a:pt x="0" y="1644810"/>
                  </a:moveTo>
                  <a:lnTo>
                    <a:pt x="1043033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212669" y="3185364"/>
              <a:ext cx="989330" cy="906144"/>
            </a:xfrm>
            <a:custGeom>
              <a:avLst/>
              <a:gdLst/>
              <a:ahLst/>
              <a:cxnLst/>
              <a:rect l="l" t="t" r="r" b="b"/>
              <a:pathLst>
                <a:path w="989330" h="906145">
                  <a:moveTo>
                    <a:pt x="989116" y="0"/>
                  </a:moveTo>
                  <a:lnTo>
                    <a:pt x="0" y="905793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212669" y="3185363"/>
              <a:ext cx="989330" cy="906144"/>
            </a:xfrm>
            <a:custGeom>
              <a:avLst/>
              <a:gdLst/>
              <a:ahLst/>
              <a:cxnLst/>
              <a:rect l="l" t="t" r="r" b="b"/>
              <a:pathLst>
                <a:path w="989330" h="906145">
                  <a:moveTo>
                    <a:pt x="0" y="905794"/>
                  </a:moveTo>
                  <a:lnTo>
                    <a:pt x="98911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212669" y="4091157"/>
              <a:ext cx="989330" cy="10795"/>
            </a:xfrm>
            <a:custGeom>
              <a:avLst/>
              <a:gdLst/>
              <a:ahLst/>
              <a:cxnLst/>
              <a:rect l="l" t="t" r="r" b="b"/>
              <a:pathLst>
                <a:path w="989330" h="10795">
                  <a:moveTo>
                    <a:pt x="0" y="0"/>
                  </a:moveTo>
                  <a:lnTo>
                    <a:pt x="989116" y="10713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212669" y="4091157"/>
              <a:ext cx="989330" cy="10795"/>
            </a:xfrm>
            <a:custGeom>
              <a:avLst/>
              <a:gdLst/>
              <a:ahLst/>
              <a:cxnLst/>
              <a:rect l="l" t="t" r="r" b="b"/>
              <a:pathLst>
                <a:path w="989330" h="10795">
                  <a:moveTo>
                    <a:pt x="0" y="0"/>
                  </a:moveTo>
                  <a:lnTo>
                    <a:pt x="989116" y="1071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5305780" y="2522011"/>
            <a:ext cx="2009775" cy="1584960"/>
            <a:chOff x="5305780" y="2522011"/>
            <a:chExt cx="2009775" cy="1584960"/>
          </a:xfrm>
        </p:grpSpPr>
        <p:sp>
          <p:nvSpPr>
            <p:cNvPr id="46" name="object 46"/>
            <p:cNvSpPr/>
            <p:nvPr/>
          </p:nvSpPr>
          <p:spPr>
            <a:xfrm>
              <a:off x="5310543" y="2559221"/>
              <a:ext cx="1090295" cy="129539"/>
            </a:xfrm>
            <a:custGeom>
              <a:avLst/>
              <a:gdLst/>
              <a:ahLst/>
              <a:cxnLst/>
              <a:rect l="l" t="t" r="r" b="b"/>
              <a:pathLst>
                <a:path w="1090295" h="129539">
                  <a:moveTo>
                    <a:pt x="0" y="0"/>
                  </a:moveTo>
                  <a:lnTo>
                    <a:pt x="1089698" y="129364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310543" y="2559221"/>
              <a:ext cx="1090295" cy="129539"/>
            </a:xfrm>
            <a:custGeom>
              <a:avLst/>
              <a:gdLst/>
              <a:ahLst/>
              <a:cxnLst/>
              <a:rect l="l" t="t" r="r" b="b"/>
              <a:pathLst>
                <a:path w="1090295" h="129539">
                  <a:moveTo>
                    <a:pt x="0" y="0"/>
                  </a:moveTo>
                  <a:lnTo>
                    <a:pt x="1089699" y="12936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310543" y="2688586"/>
              <a:ext cx="1090295" cy="497205"/>
            </a:xfrm>
            <a:custGeom>
              <a:avLst/>
              <a:gdLst/>
              <a:ahLst/>
              <a:cxnLst/>
              <a:rect l="l" t="t" r="r" b="b"/>
              <a:pathLst>
                <a:path w="1090295" h="497205">
                  <a:moveTo>
                    <a:pt x="1089698" y="0"/>
                  </a:moveTo>
                  <a:lnTo>
                    <a:pt x="0" y="496777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310543" y="2688585"/>
              <a:ext cx="1090295" cy="497205"/>
            </a:xfrm>
            <a:custGeom>
              <a:avLst/>
              <a:gdLst/>
              <a:ahLst/>
              <a:cxnLst/>
              <a:rect l="l" t="t" r="r" b="b"/>
              <a:pathLst>
                <a:path w="1090295" h="497205">
                  <a:moveTo>
                    <a:pt x="0" y="496778"/>
                  </a:moveTo>
                  <a:lnTo>
                    <a:pt x="1089699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310543" y="2688586"/>
              <a:ext cx="1090295" cy="1413510"/>
            </a:xfrm>
            <a:custGeom>
              <a:avLst/>
              <a:gdLst/>
              <a:ahLst/>
              <a:cxnLst/>
              <a:rect l="l" t="t" r="r" b="b"/>
              <a:pathLst>
                <a:path w="1090295" h="1413510">
                  <a:moveTo>
                    <a:pt x="1089698" y="0"/>
                  </a:moveTo>
                  <a:lnTo>
                    <a:pt x="0" y="1413285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310543" y="2688585"/>
              <a:ext cx="1090295" cy="1413510"/>
            </a:xfrm>
            <a:custGeom>
              <a:avLst/>
              <a:gdLst/>
              <a:ahLst/>
              <a:cxnLst/>
              <a:rect l="l" t="t" r="r" b="b"/>
              <a:pathLst>
                <a:path w="1090295" h="1413510">
                  <a:moveTo>
                    <a:pt x="0" y="1413286"/>
                  </a:moveTo>
                  <a:lnTo>
                    <a:pt x="1089699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400241" y="2526774"/>
              <a:ext cx="368300" cy="323850"/>
            </a:xfrm>
            <a:custGeom>
              <a:avLst/>
              <a:gdLst/>
              <a:ahLst/>
              <a:cxnLst/>
              <a:rect l="l" t="t" r="r" b="b"/>
              <a:pathLst>
                <a:path w="368300" h="323850">
                  <a:moveTo>
                    <a:pt x="0" y="161812"/>
                  </a:moveTo>
                  <a:lnTo>
                    <a:pt x="6575" y="118795"/>
                  </a:lnTo>
                  <a:lnTo>
                    <a:pt x="25132" y="80142"/>
                  </a:lnTo>
                  <a:lnTo>
                    <a:pt x="53916" y="47393"/>
                  </a:lnTo>
                  <a:lnTo>
                    <a:pt x="91173" y="22092"/>
                  </a:lnTo>
                  <a:lnTo>
                    <a:pt x="135147" y="5780"/>
                  </a:lnTo>
                  <a:lnTo>
                    <a:pt x="184084" y="0"/>
                  </a:lnTo>
                  <a:lnTo>
                    <a:pt x="233020" y="5780"/>
                  </a:lnTo>
                  <a:lnTo>
                    <a:pt x="276994" y="22092"/>
                  </a:lnTo>
                  <a:lnTo>
                    <a:pt x="314251" y="47393"/>
                  </a:lnTo>
                  <a:lnTo>
                    <a:pt x="343035" y="80142"/>
                  </a:lnTo>
                  <a:lnTo>
                    <a:pt x="361592" y="118795"/>
                  </a:lnTo>
                  <a:lnTo>
                    <a:pt x="368168" y="161812"/>
                  </a:lnTo>
                  <a:lnTo>
                    <a:pt x="361592" y="204828"/>
                  </a:lnTo>
                  <a:lnTo>
                    <a:pt x="343035" y="243481"/>
                  </a:lnTo>
                  <a:lnTo>
                    <a:pt x="314251" y="276230"/>
                  </a:lnTo>
                  <a:lnTo>
                    <a:pt x="276994" y="301531"/>
                  </a:lnTo>
                  <a:lnTo>
                    <a:pt x="233020" y="317843"/>
                  </a:lnTo>
                  <a:lnTo>
                    <a:pt x="184084" y="323624"/>
                  </a:lnTo>
                  <a:lnTo>
                    <a:pt x="135147" y="317843"/>
                  </a:lnTo>
                  <a:lnTo>
                    <a:pt x="91173" y="301531"/>
                  </a:lnTo>
                  <a:lnTo>
                    <a:pt x="53916" y="276230"/>
                  </a:lnTo>
                  <a:lnTo>
                    <a:pt x="25132" y="243481"/>
                  </a:lnTo>
                  <a:lnTo>
                    <a:pt x="6575" y="204828"/>
                  </a:lnTo>
                  <a:lnTo>
                    <a:pt x="0" y="1618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776828" y="3243829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4" h="5714">
                  <a:moveTo>
                    <a:pt x="0" y="5336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400241" y="3096497"/>
              <a:ext cx="368300" cy="323850"/>
            </a:xfrm>
            <a:custGeom>
              <a:avLst/>
              <a:gdLst/>
              <a:ahLst/>
              <a:cxnLst/>
              <a:rect l="l" t="t" r="r" b="b"/>
              <a:pathLst>
                <a:path w="368300" h="323850">
                  <a:moveTo>
                    <a:pt x="0" y="161812"/>
                  </a:moveTo>
                  <a:lnTo>
                    <a:pt x="6575" y="118795"/>
                  </a:lnTo>
                  <a:lnTo>
                    <a:pt x="25132" y="80142"/>
                  </a:lnTo>
                  <a:lnTo>
                    <a:pt x="53916" y="47393"/>
                  </a:lnTo>
                  <a:lnTo>
                    <a:pt x="91173" y="22092"/>
                  </a:lnTo>
                  <a:lnTo>
                    <a:pt x="135147" y="5780"/>
                  </a:lnTo>
                  <a:lnTo>
                    <a:pt x="184084" y="0"/>
                  </a:lnTo>
                  <a:lnTo>
                    <a:pt x="233020" y="5780"/>
                  </a:lnTo>
                  <a:lnTo>
                    <a:pt x="276994" y="22092"/>
                  </a:lnTo>
                  <a:lnTo>
                    <a:pt x="314251" y="47393"/>
                  </a:lnTo>
                  <a:lnTo>
                    <a:pt x="343035" y="80142"/>
                  </a:lnTo>
                  <a:lnTo>
                    <a:pt x="361592" y="118795"/>
                  </a:lnTo>
                  <a:lnTo>
                    <a:pt x="368168" y="161812"/>
                  </a:lnTo>
                  <a:lnTo>
                    <a:pt x="361592" y="204828"/>
                  </a:lnTo>
                  <a:lnTo>
                    <a:pt x="343035" y="243481"/>
                  </a:lnTo>
                  <a:lnTo>
                    <a:pt x="314251" y="276230"/>
                  </a:lnTo>
                  <a:lnTo>
                    <a:pt x="276994" y="301531"/>
                  </a:lnTo>
                  <a:lnTo>
                    <a:pt x="233020" y="317843"/>
                  </a:lnTo>
                  <a:lnTo>
                    <a:pt x="184084" y="323624"/>
                  </a:lnTo>
                  <a:lnTo>
                    <a:pt x="135147" y="317843"/>
                  </a:lnTo>
                  <a:lnTo>
                    <a:pt x="91173" y="301531"/>
                  </a:lnTo>
                  <a:lnTo>
                    <a:pt x="53916" y="276230"/>
                  </a:lnTo>
                  <a:lnTo>
                    <a:pt x="25132" y="243481"/>
                  </a:lnTo>
                  <a:lnTo>
                    <a:pt x="6575" y="204828"/>
                  </a:lnTo>
                  <a:lnTo>
                    <a:pt x="0" y="1618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6435220" y="3770553"/>
              <a:ext cx="368300" cy="323850"/>
            </a:xfrm>
            <a:custGeom>
              <a:avLst/>
              <a:gdLst/>
              <a:ahLst/>
              <a:cxnLst/>
              <a:rect l="l" t="t" r="r" b="b"/>
              <a:pathLst>
                <a:path w="368300" h="323850">
                  <a:moveTo>
                    <a:pt x="0" y="161812"/>
                  </a:moveTo>
                  <a:lnTo>
                    <a:pt x="6575" y="118795"/>
                  </a:lnTo>
                  <a:lnTo>
                    <a:pt x="25132" y="80142"/>
                  </a:lnTo>
                  <a:lnTo>
                    <a:pt x="53916" y="47393"/>
                  </a:lnTo>
                  <a:lnTo>
                    <a:pt x="91173" y="22092"/>
                  </a:lnTo>
                  <a:lnTo>
                    <a:pt x="135147" y="5780"/>
                  </a:lnTo>
                  <a:lnTo>
                    <a:pt x="184084" y="0"/>
                  </a:lnTo>
                  <a:lnTo>
                    <a:pt x="233020" y="5780"/>
                  </a:lnTo>
                  <a:lnTo>
                    <a:pt x="276994" y="22092"/>
                  </a:lnTo>
                  <a:lnTo>
                    <a:pt x="314251" y="47393"/>
                  </a:lnTo>
                  <a:lnTo>
                    <a:pt x="343035" y="80142"/>
                  </a:lnTo>
                  <a:lnTo>
                    <a:pt x="361592" y="118795"/>
                  </a:lnTo>
                  <a:lnTo>
                    <a:pt x="368168" y="161812"/>
                  </a:lnTo>
                  <a:lnTo>
                    <a:pt x="361592" y="204828"/>
                  </a:lnTo>
                  <a:lnTo>
                    <a:pt x="343035" y="243481"/>
                  </a:lnTo>
                  <a:lnTo>
                    <a:pt x="314251" y="276230"/>
                  </a:lnTo>
                  <a:lnTo>
                    <a:pt x="276994" y="301531"/>
                  </a:lnTo>
                  <a:lnTo>
                    <a:pt x="233020" y="317843"/>
                  </a:lnTo>
                  <a:lnTo>
                    <a:pt x="184084" y="323624"/>
                  </a:lnTo>
                  <a:lnTo>
                    <a:pt x="135147" y="317843"/>
                  </a:lnTo>
                  <a:lnTo>
                    <a:pt x="91173" y="301531"/>
                  </a:lnTo>
                  <a:lnTo>
                    <a:pt x="53916" y="276230"/>
                  </a:lnTo>
                  <a:lnTo>
                    <a:pt x="25132" y="243481"/>
                  </a:lnTo>
                  <a:lnTo>
                    <a:pt x="6575" y="204828"/>
                  </a:lnTo>
                  <a:lnTo>
                    <a:pt x="0" y="1618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6797304" y="2683278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4" h="5714">
                  <a:moveTo>
                    <a:pt x="0" y="5336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6827700" y="3923911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4" h="5714">
                  <a:moveTo>
                    <a:pt x="0" y="5336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10543" y="2559221"/>
              <a:ext cx="1090295" cy="699135"/>
            </a:xfrm>
            <a:custGeom>
              <a:avLst/>
              <a:gdLst/>
              <a:ahLst/>
              <a:cxnLst/>
              <a:rect l="l" t="t" r="r" b="b"/>
              <a:pathLst>
                <a:path w="1090295" h="699135">
                  <a:moveTo>
                    <a:pt x="0" y="0"/>
                  </a:moveTo>
                  <a:lnTo>
                    <a:pt x="1089698" y="699088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310543" y="2559221"/>
              <a:ext cx="1090295" cy="699135"/>
            </a:xfrm>
            <a:custGeom>
              <a:avLst/>
              <a:gdLst/>
              <a:ahLst/>
              <a:cxnLst/>
              <a:rect l="l" t="t" r="r" b="b"/>
              <a:pathLst>
                <a:path w="1090295" h="699135">
                  <a:moveTo>
                    <a:pt x="0" y="0"/>
                  </a:moveTo>
                  <a:lnTo>
                    <a:pt x="1089699" y="699089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310543" y="2559221"/>
              <a:ext cx="1125220" cy="1373505"/>
            </a:xfrm>
            <a:custGeom>
              <a:avLst/>
              <a:gdLst/>
              <a:ahLst/>
              <a:cxnLst/>
              <a:rect l="l" t="t" r="r" b="b"/>
              <a:pathLst>
                <a:path w="1125220" h="1373504">
                  <a:moveTo>
                    <a:pt x="0" y="0"/>
                  </a:moveTo>
                  <a:lnTo>
                    <a:pt x="1124677" y="1373144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310543" y="2559221"/>
              <a:ext cx="1125220" cy="1373505"/>
            </a:xfrm>
            <a:custGeom>
              <a:avLst/>
              <a:gdLst/>
              <a:ahLst/>
              <a:cxnLst/>
              <a:rect l="l" t="t" r="r" b="b"/>
              <a:pathLst>
                <a:path w="1125220" h="1373504">
                  <a:moveTo>
                    <a:pt x="0" y="0"/>
                  </a:moveTo>
                  <a:lnTo>
                    <a:pt x="1124678" y="137314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310543" y="3185363"/>
              <a:ext cx="1090295" cy="73025"/>
            </a:xfrm>
            <a:custGeom>
              <a:avLst/>
              <a:gdLst/>
              <a:ahLst/>
              <a:cxnLst/>
              <a:rect l="l" t="t" r="r" b="b"/>
              <a:pathLst>
                <a:path w="1090295" h="73025">
                  <a:moveTo>
                    <a:pt x="0" y="0"/>
                  </a:moveTo>
                  <a:lnTo>
                    <a:pt x="1089698" y="72946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310543" y="3185363"/>
              <a:ext cx="1090295" cy="73025"/>
            </a:xfrm>
            <a:custGeom>
              <a:avLst/>
              <a:gdLst/>
              <a:ahLst/>
              <a:cxnLst/>
              <a:rect l="l" t="t" r="r" b="b"/>
              <a:pathLst>
                <a:path w="1090295" h="73025">
                  <a:moveTo>
                    <a:pt x="0" y="0"/>
                  </a:moveTo>
                  <a:lnTo>
                    <a:pt x="1089699" y="72946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5310543" y="3185363"/>
              <a:ext cx="1125220" cy="747395"/>
            </a:xfrm>
            <a:custGeom>
              <a:avLst/>
              <a:gdLst/>
              <a:ahLst/>
              <a:cxnLst/>
              <a:rect l="l" t="t" r="r" b="b"/>
              <a:pathLst>
                <a:path w="1125220" h="747395">
                  <a:moveTo>
                    <a:pt x="0" y="0"/>
                  </a:moveTo>
                  <a:lnTo>
                    <a:pt x="1124677" y="747002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310543" y="3185363"/>
              <a:ext cx="1125220" cy="747395"/>
            </a:xfrm>
            <a:custGeom>
              <a:avLst/>
              <a:gdLst/>
              <a:ahLst/>
              <a:cxnLst/>
              <a:rect l="l" t="t" r="r" b="b"/>
              <a:pathLst>
                <a:path w="1125220" h="747395">
                  <a:moveTo>
                    <a:pt x="0" y="0"/>
                  </a:moveTo>
                  <a:lnTo>
                    <a:pt x="1124678" y="74700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310543" y="3258309"/>
              <a:ext cx="1090295" cy="843915"/>
            </a:xfrm>
            <a:custGeom>
              <a:avLst/>
              <a:gdLst/>
              <a:ahLst/>
              <a:cxnLst/>
              <a:rect l="l" t="t" r="r" b="b"/>
              <a:pathLst>
                <a:path w="1090295" h="843914">
                  <a:moveTo>
                    <a:pt x="1089698" y="0"/>
                  </a:moveTo>
                  <a:lnTo>
                    <a:pt x="0" y="843561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10543" y="3258309"/>
              <a:ext cx="1090295" cy="843915"/>
            </a:xfrm>
            <a:custGeom>
              <a:avLst/>
              <a:gdLst/>
              <a:ahLst/>
              <a:cxnLst/>
              <a:rect l="l" t="t" r="r" b="b"/>
              <a:pathLst>
                <a:path w="1090295" h="843914">
                  <a:moveTo>
                    <a:pt x="0" y="843562"/>
                  </a:moveTo>
                  <a:lnTo>
                    <a:pt x="1089699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310543" y="3932365"/>
              <a:ext cx="1125220" cy="169545"/>
            </a:xfrm>
            <a:custGeom>
              <a:avLst/>
              <a:gdLst/>
              <a:ahLst/>
              <a:cxnLst/>
              <a:rect l="l" t="t" r="r" b="b"/>
              <a:pathLst>
                <a:path w="1125220" h="169545">
                  <a:moveTo>
                    <a:pt x="1124677" y="0"/>
                  </a:moveTo>
                  <a:lnTo>
                    <a:pt x="0" y="169505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5310543" y="3932365"/>
              <a:ext cx="1125220" cy="169545"/>
            </a:xfrm>
            <a:custGeom>
              <a:avLst/>
              <a:gdLst/>
              <a:ahLst/>
              <a:cxnLst/>
              <a:rect l="l" t="t" r="r" b="b"/>
              <a:pathLst>
                <a:path w="1125220" h="169545">
                  <a:moveTo>
                    <a:pt x="0" y="169506"/>
                  </a:moveTo>
                  <a:lnTo>
                    <a:pt x="112467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0" name="object 70"/>
          <p:cNvSpPr txBox="1"/>
          <p:nvPr/>
        </p:nvSpPr>
        <p:spPr>
          <a:xfrm>
            <a:off x="764538" y="4445508"/>
            <a:ext cx="7804150" cy="1132205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6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salida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(tipo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sigmoide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tang.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hiperbólica)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clase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necesario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interpretar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salidas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determinar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resultado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final</a:t>
            </a:r>
            <a:endParaRPr sz="2000">
              <a:latin typeface="Times New Roman"/>
              <a:cs typeface="Times New Roman"/>
            </a:endParaRPr>
          </a:p>
          <a:p>
            <a:pPr marL="812165" lvl="1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812165" algn="l"/>
                <a:tab pos="812800" algn="l"/>
              </a:tabLst>
            </a:pP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(para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sigmoide):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(0,2;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0,8;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0,1)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MS PGothic"/>
                <a:cs typeface="MS PGothic"/>
              </a:rPr>
              <a:t>➜</a:t>
            </a:r>
            <a:r>
              <a:rPr sz="2000" spc="-120" dirty="0">
                <a:latin typeface="MS PGothic"/>
                <a:cs typeface="MS PGothic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moto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7428893" y="2461259"/>
            <a:ext cx="6178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-10" dirty="0">
                <a:latin typeface="Times New Roman"/>
                <a:cs typeface="Times New Roman"/>
              </a:rPr>
              <a:t>coche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7408850" y="3015996"/>
            <a:ext cx="5461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-20" dirty="0">
                <a:latin typeface="Times New Roman"/>
                <a:cs typeface="Times New Roman"/>
              </a:rPr>
              <a:t>moto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7408015" y="3701796"/>
            <a:ext cx="40576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-20" dirty="0">
                <a:latin typeface="Times New Roman"/>
                <a:cs typeface="Times New Roman"/>
              </a:rPr>
              <a:t>bici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74" name="object 7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75" name="object 75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12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730250">
              <a:lnSpc>
                <a:spcPct val="100000"/>
              </a:lnSpc>
              <a:spcBef>
                <a:spcPts val="100"/>
              </a:spcBef>
            </a:pPr>
            <a:r>
              <a:rPr dirty="0"/>
              <a:t>Perceptrón</a:t>
            </a:r>
            <a:r>
              <a:rPr spc="-45" dirty="0"/>
              <a:t> </a:t>
            </a:r>
            <a:r>
              <a:rPr dirty="0"/>
              <a:t>multicapa</a:t>
            </a:r>
            <a:r>
              <a:rPr spc="-20" dirty="0"/>
              <a:t> </a:t>
            </a:r>
            <a:r>
              <a:rPr dirty="0"/>
              <a:t>:</a:t>
            </a:r>
            <a:r>
              <a:rPr spc="-25" dirty="0"/>
              <a:t> </a:t>
            </a:r>
            <a:r>
              <a:rPr dirty="0"/>
              <a:t>problemas</a:t>
            </a:r>
            <a:r>
              <a:rPr spc="-20" dirty="0"/>
              <a:t> </a:t>
            </a:r>
            <a:r>
              <a:rPr spc="-10" dirty="0"/>
              <a:t>básicos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64540" y="1010411"/>
            <a:ext cx="5446395" cy="76327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6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Otra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alternativa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clasificación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varias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clases: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Capa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salida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SOFTMAX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273036" y="1896554"/>
            <a:ext cx="368300" cy="319405"/>
          </a:xfrm>
          <a:custGeom>
            <a:avLst/>
            <a:gdLst/>
            <a:ahLst/>
            <a:cxnLst/>
            <a:rect l="l" t="t" r="r" b="b"/>
            <a:pathLst>
              <a:path w="368300" h="319405">
                <a:moveTo>
                  <a:pt x="0" y="159626"/>
                </a:moveTo>
                <a:lnTo>
                  <a:pt x="6575" y="117191"/>
                </a:lnTo>
                <a:lnTo>
                  <a:pt x="25132" y="79059"/>
                </a:lnTo>
                <a:lnTo>
                  <a:pt x="53916" y="46753"/>
                </a:lnTo>
                <a:lnTo>
                  <a:pt x="91173" y="21793"/>
                </a:lnTo>
                <a:lnTo>
                  <a:pt x="135147" y="5702"/>
                </a:lnTo>
                <a:lnTo>
                  <a:pt x="184084" y="0"/>
                </a:lnTo>
                <a:lnTo>
                  <a:pt x="233020" y="5702"/>
                </a:lnTo>
                <a:lnTo>
                  <a:pt x="276994" y="21793"/>
                </a:lnTo>
                <a:lnTo>
                  <a:pt x="314251" y="46753"/>
                </a:lnTo>
                <a:lnTo>
                  <a:pt x="343035" y="79059"/>
                </a:lnTo>
                <a:lnTo>
                  <a:pt x="361592" y="117191"/>
                </a:lnTo>
                <a:lnTo>
                  <a:pt x="368168" y="159626"/>
                </a:lnTo>
                <a:lnTo>
                  <a:pt x="361592" y="202061"/>
                </a:lnTo>
                <a:lnTo>
                  <a:pt x="343035" y="240193"/>
                </a:lnTo>
                <a:lnTo>
                  <a:pt x="314251" y="272499"/>
                </a:lnTo>
                <a:lnTo>
                  <a:pt x="276994" y="297459"/>
                </a:lnTo>
                <a:lnTo>
                  <a:pt x="233020" y="313550"/>
                </a:lnTo>
                <a:lnTo>
                  <a:pt x="184084" y="319253"/>
                </a:lnTo>
                <a:lnTo>
                  <a:pt x="135147" y="313550"/>
                </a:lnTo>
                <a:lnTo>
                  <a:pt x="91173" y="297459"/>
                </a:lnTo>
                <a:lnTo>
                  <a:pt x="53916" y="272499"/>
                </a:lnTo>
                <a:lnTo>
                  <a:pt x="25132" y="240193"/>
                </a:lnTo>
                <a:lnTo>
                  <a:pt x="6575" y="202061"/>
                </a:lnTo>
                <a:lnTo>
                  <a:pt x="0" y="159626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1196218" y="1924119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2865" rIns="0" bIns="0" rtlCol="0">
            <a:spAutoFit/>
          </a:bodyPr>
          <a:lstStyle/>
          <a:p>
            <a:pPr marL="99060">
              <a:lnSpc>
                <a:spcPct val="100000"/>
              </a:lnSpc>
              <a:spcBef>
                <a:spcPts val="495"/>
              </a:spcBef>
            </a:pPr>
            <a:r>
              <a:rPr sz="1800" i="1" spc="-10" dirty="0">
                <a:latin typeface="Times New Roman"/>
                <a:cs typeface="Times New Roman"/>
              </a:rPr>
              <a:t>velocidad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196218" y="2556388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4769" rIns="0" bIns="0" rtlCol="0">
            <a:spAutoFit/>
          </a:bodyPr>
          <a:lstStyle/>
          <a:p>
            <a:pPr marL="200660">
              <a:lnSpc>
                <a:spcPct val="100000"/>
              </a:lnSpc>
              <a:spcBef>
                <a:spcPts val="509"/>
              </a:spcBef>
            </a:pPr>
            <a:r>
              <a:rPr sz="1800" i="1" spc="-10" dirty="0">
                <a:latin typeface="Times New Roman"/>
                <a:cs typeface="Times New Roman"/>
              </a:rPr>
              <a:t>tamaño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196218" y="3373805"/>
            <a:ext cx="1087755" cy="428625"/>
          </a:xfrm>
          <a:prstGeom prst="rect">
            <a:avLst/>
          </a:prstGeom>
          <a:ln w="9525">
            <a:solidFill>
              <a:srgbClr val="000000"/>
            </a:solidFill>
          </a:ln>
        </p:spPr>
        <p:txBody>
          <a:bodyPr vert="horz" wrap="square" lIns="0" tIns="64135" rIns="0" bIns="0" rtlCol="0">
            <a:spAutoFit/>
          </a:bodyPr>
          <a:lstStyle/>
          <a:p>
            <a:pPr marL="334010">
              <a:lnSpc>
                <a:spcPct val="100000"/>
              </a:lnSpc>
              <a:spcBef>
                <a:spcPts val="505"/>
              </a:spcBef>
            </a:pPr>
            <a:r>
              <a:rPr sz="1800" i="1" spc="-20" dirty="0">
                <a:latin typeface="Times New Roman"/>
                <a:cs typeface="Times New Roman"/>
              </a:rPr>
              <a:t>peso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572587" y="2870708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3268273" y="2517935"/>
            <a:ext cx="377825" cy="1245870"/>
            <a:chOff x="3268273" y="2517935"/>
            <a:chExt cx="377825" cy="1245870"/>
          </a:xfrm>
        </p:grpSpPr>
        <p:sp>
          <p:nvSpPr>
            <p:cNvPr id="16" name="object 16"/>
            <p:cNvSpPr/>
            <p:nvPr/>
          </p:nvSpPr>
          <p:spPr>
            <a:xfrm>
              <a:off x="3273036" y="2522697"/>
              <a:ext cx="368300" cy="319405"/>
            </a:xfrm>
            <a:custGeom>
              <a:avLst/>
              <a:gdLst/>
              <a:ahLst/>
              <a:cxnLst/>
              <a:rect l="l" t="t" r="r" b="b"/>
              <a:pathLst>
                <a:path w="368300" h="319405">
                  <a:moveTo>
                    <a:pt x="0" y="159626"/>
                  </a:moveTo>
                  <a:lnTo>
                    <a:pt x="6575" y="117191"/>
                  </a:lnTo>
                  <a:lnTo>
                    <a:pt x="25132" y="79059"/>
                  </a:lnTo>
                  <a:lnTo>
                    <a:pt x="53916" y="46753"/>
                  </a:lnTo>
                  <a:lnTo>
                    <a:pt x="91173" y="21793"/>
                  </a:lnTo>
                  <a:lnTo>
                    <a:pt x="135147" y="5702"/>
                  </a:lnTo>
                  <a:lnTo>
                    <a:pt x="184084" y="0"/>
                  </a:lnTo>
                  <a:lnTo>
                    <a:pt x="233020" y="5702"/>
                  </a:lnTo>
                  <a:lnTo>
                    <a:pt x="276994" y="21793"/>
                  </a:lnTo>
                  <a:lnTo>
                    <a:pt x="314251" y="46753"/>
                  </a:lnTo>
                  <a:lnTo>
                    <a:pt x="343035" y="79059"/>
                  </a:lnTo>
                  <a:lnTo>
                    <a:pt x="361592" y="117191"/>
                  </a:lnTo>
                  <a:lnTo>
                    <a:pt x="368168" y="159626"/>
                  </a:lnTo>
                  <a:lnTo>
                    <a:pt x="361592" y="202061"/>
                  </a:lnTo>
                  <a:lnTo>
                    <a:pt x="343035" y="240193"/>
                  </a:lnTo>
                  <a:lnTo>
                    <a:pt x="314251" y="272499"/>
                  </a:lnTo>
                  <a:lnTo>
                    <a:pt x="276994" y="297459"/>
                  </a:lnTo>
                  <a:lnTo>
                    <a:pt x="233020" y="313550"/>
                  </a:lnTo>
                  <a:lnTo>
                    <a:pt x="184084" y="319253"/>
                  </a:lnTo>
                  <a:lnTo>
                    <a:pt x="135147" y="313550"/>
                  </a:lnTo>
                  <a:lnTo>
                    <a:pt x="91173" y="297459"/>
                  </a:lnTo>
                  <a:lnTo>
                    <a:pt x="53916" y="272499"/>
                  </a:lnTo>
                  <a:lnTo>
                    <a:pt x="25132" y="240193"/>
                  </a:lnTo>
                  <a:lnTo>
                    <a:pt x="6575" y="202061"/>
                  </a:lnTo>
                  <a:lnTo>
                    <a:pt x="0" y="15962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73036" y="3439205"/>
              <a:ext cx="368300" cy="319405"/>
            </a:xfrm>
            <a:custGeom>
              <a:avLst/>
              <a:gdLst/>
              <a:ahLst/>
              <a:cxnLst/>
              <a:rect l="l" t="t" r="r" b="b"/>
              <a:pathLst>
                <a:path w="368300" h="319404">
                  <a:moveTo>
                    <a:pt x="0" y="159626"/>
                  </a:moveTo>
                  <a:lnTo>
                    <a:pt x="6575" y="117191"/>
                  </a:lnTo>
                  <a:lnTo>
                    <a:pt x="25132" y="79059"/>
                  </a:lnTo>
                  <a:lnTo>
                    <a:pt x="53916" y="46753"/>
                  </a:lnTo>
                  <a:lnTo>
                    <a:pt x="91173" y="21793"/>
                  </a:lnTo>
                  <a:lnTo>
                    <a:pt x="135147" y="5702"/>
                  </a:lnTo>
                  <a:lnTo>
                    <a:pt x="184084" y="0"/>
                  </a:lnTo>
                  <a:lnTo>
                    <a:pt x="233020" y="5702"/>
                  </a:lnTo>
                  <a:lnTo>
                    <a:pt x="276994" y="21793"/>
                  </a:lnTo>
                  <a:lnTo>
                    <a:pt x="314251" y="46753"/>
                  </a:lnTo>
                  <a:lnTo>
                    <a:pt x="343035" y="79059"/>
                  </a:lnTo>
                  <a:lnTo>
                    <a:pt x="361592" y="117191"/>
                  </a:lnTo>
                  <a:lnTo>
                    <a:pt x="368168" y="159626"/>
                  </a:lnTo>
                  <a:lnTo>
                    <a:pt x="361592" y="202061"/>
                  </a:lnTo>
                  <a:lnTo>
                    <a:pt x="343035" y="240193"/>
                  </a:lnTo>
                  <a:lnTo>
                    <a:pt x="314251" y="272499"/>
                  </a:lnTo>
                  <a:lnTo>
                    <a:pt x="276994" y="297459"/>
                  </a:lnTo>
                  <a:lnTo>
                    <a:pt x="233020" y="313550"/>
                  </a:lnTo>
                  <a:lnTo>
                    <a:pt x="184084" y="319253"/>
                  </a:lnTo>
                  <a:lnTo>
                    <a:pt x="135147" y="313550"/>
                  </a:lnTo>
                  <a:lnTo>
                    <a:pt x="91173" y="297459"/>
                  </a:lnTo>
                  <a:lnTo>
                    <a:pt x="53916" y="272499"/>
                  </a:lnTo>
                  <a:lnTo>
                    <a:pt x="25132" y="240193"/>
                  </a:lnTo>
                  <a:lnTo>
                    <a:pt x="6575" y="202061"/>
                  </a:lnTo>
                  <a:lnTo>
                    <a:pt x="0" y="15962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3319263" y="2882900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5008864" y="1891792"/>
            <a:ext cx="377825" cy="1871980"/>
            <a:chOff x="5008864" y="1891792"/>
            <a:chExt cx="377825" cy="1871980"/>
          </a:xfrm>
        </p:grpSpPr>
        <p:sp>
          <p:nvSpPr>
            <p:cNvPr id="20" name="object 20"/>
            <p:cNvSpPr/>
            <p:nvPr/>
          </p:nvSpPr>
          <p:spPr>
            <a:xfrm>
              <a:off x="5013627" y="1896554"/>
              <a:ext cx="368300" cy="319405"/>
            </a:xfrm>
            <a:custGeom>
              <a:avLst/>
              <a:gdLst/>
              <a:ahLst/>
              <a:cxnLst/>
              <a:rect l="l" t="t" r="r" b="b"/>
              <a:pathLst>
                <a:path w="368300" h="319405">
                  <a:moveTo>
                    <a:pt x="0" y="159626"/>
                  </a:moveTo>
                  <a:lnTo>
                    <a:pt x="6575" y="117191"/>
                  </a:lnTo>
                  <a:lnTo>
                    <a:pt x="25132" y="79059"/>
                  </a:lnTo>
                  <a:lnTo>
                    <a:pt x="53916" y="46753"/>
                  </a:lnTo>
                  <a:lnTo>
                    <a:pt x="91173" y="21793"/>
                  </a:lnTo>
                  <a:lnTo>
                    <a:pt x="135147" y="5702"/>
                  </a:lnTo>
                  <a:lnTo>
                    <a:pt x="184084" y="0"/>
                  </a:lnTo>
                  <a:lnTo>
                    <a:pt x="233020" y="5702"/>
                  </a:lnTo>
                  <a:lnTo>
                    <a:pt x="276994" y="21793"/>
                  </a:lnTo>
                  <a:lnTo>
                    <a:pt x="314251" y="46753"/>
                  </a:lnTo>
                  <a:lnTo>
                    <a:pt x="343035" y="79059"/>
                  </a:lnTo>
                  <a:lnTo>
                    <a:pt x="361592" y="117191"/>
                  </a:lnTo>
                  <a:lnTo>
                    <a:pt x="368168" y="159626"/>
                  </a:lnTo>
                  <a:lnTo>
                    <a:pt x="361592" y="202061"/>
                  </a:lnTo>
                  <a:lnTo>
                    <a:pt x="343035" y="240193"/>
                  </a:lnTo>
                  <a:lnTo>
                    <a:pt x="314251" y="272499"/>
                  </a:lnTo>
                  <a:lnTo>
                    <a:pt x="276994" y="297459"/>
                  </a:lnTo>
                  <a:lnTo>
                    <a:pt x="233020" y="313550"/>
                  </a:lnTo>
                  <a:lnTo>
                    <a:pt x="184084" y="319253"/>
                  </a:lnTo>
                  <a:lnTo>
                    <a:pt x="135147" y="313550"/>
                  </a:lnTo>
                  <a:lnTo>
                    <a:pt x="91173" y="297459"/>
                  </a:lnTo>
                  <a:lnTo>
                    <a:pt x="53916" y="272499"/>
                  </a:lnTo>
                  <a:lnTo>
                    <a:pt x="25132" y="240193"/>
                  </a:lnTo>
                  <a:lnTo>
                    <a:pt x="6575" y="202061"/>
                  </a:lnTo>
                  <a:lnTo>
                    <a:pt x="0" y="15962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013627" y="2522697"/>
              <a:ext cx="368300" cy="319405"/>
            </a:xfrm>
            <a:custGeom>
              <a:avLst/>
              <a:gdLst/>
              <a:ahLst/>
              <a:cxnLst/>
              <a:rect l="l" t="t" r="r" b="b"/>
              <a:pathLst>
                <a:path w="368300" h="319405">
                  <a:moveTo>
                    <a:pt x="0" y="159626"/>
                  </a:moveTo>
                  <a:lnTo>
                    <a:pt x="6575" y="117191"/>
                  </a:lnTo>
                  <a:lnTo>
                    <a:pt x="25132" y="79059"/>
                  </a:lnTo>
                  <a:lnTo>
                    <a:pt x="53916" y="46753"/>
                  </a:lnTo>
                  <a:lnTo>
                    <a:pt x="91173" y="21793"/>
                  </a:lnTo>
                  <a:lnTo>
                    <a:pt x="135147" y="5702"/>
                  </a:lnTo>
                  <a:lnTo>
                    <a:pt x="184084" y="0"/>
                  </a:lnTo>
                  <a:lnTo>
                    <a:pt x="233020" y="5702"/>
                  </a:lnTo>
                  <a:lnTo>
                    <a:pt x="276994" y="21793"/>
                  </a:lnTo>
                  <a:lnTo>
                    <a:pt x="314251" y="46753"/>
                  </a:lnTo>
                  <a:lnTo>
                    <a:pt x="343035" y="79059"/>
                  </a:lnTo>
                  <a:lnTo>
                    <a:pt x="361592" y="117191"/>
                  </a:lnTo>
                  <a:lnTo>
                    <a:pt x="368168" y="159626"/>
                  </a:lnTo>
                  <a:lnTo>
                    <a:pt x="361592" y="202061"/>
                  </a:lnTo>
                  <a:lnTo>
                    <a:pt x="343035" y="240193"/>
                  </a:lnTo>
                  <a:lnTo>
                    <a:pt x="314251" y="272499"/>
                  </a:lnTo>
                  <a:lnTo>
                    <a:pt x="276994" y="297459"/>
                  </a:lnTo>
                  <a:lnTo>
                    <a:pt x="233020" y="313550"/>
                  </a:lnTo>
                  <a:lnTo>
                    <a:pt x="184084" y="319253"/>
                  </a:lnTo>
                  <a:lnTo>
                    <a:pt x="135147" y="313550"/>
                  </a:lnTo>
                  <a:lnTo>
                    <a:pt x="91173" y="297459"/>
                  </a:lnTo>
                  <a:lnTo>
                    <a:pt x="53916" y="272499"/>
                  </a:lnTo>
                  <a:lnTo>
                    <a:pt x="25132" y="240193"/>
                  </a:lnTo>
                  <a:lnTo>
                    <a:pt x="6575" y="202061"/>
                  </a:lnTo>
                  <a:lnTo>
                    <a:pt x="0" y="15962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013627" y="3439205"/>
              <a:ext cx="368300" cy="319405"/>
            </a:xfrm>
            <a:custGeom>
              <a:avLst/>
              <a:gdLst/>
              <a:ahLst/>
              <a:cxnLst/>
              <a:rect l="l" t="t" r="r" b="b"/>
              <a:pathLst>
                <a:path w="368300" h="319404">
                  <a:moveTo>
                    <a:pt x="0" y="159626"/>
                  </a:moveTo>
                  <a:lnTo>
                    <a:pt x="6575" y="117191"/>
                  </a:lnTo>
                  <a:lnTo>
                    <a:pt x="25132" y="79059"/>
                  </a:lnTo>
                  <a:lnTo>
                    <a:pt x="53916" y="46753"/>
                  </a:lnTo>
                  <a:lnTo>
                    <a:pt x="91173" y="21793"/>
                  </a:lnTo>
                  <a:lnTo>
                    <a:pt x="135147" y="5702"/>
                  </a:lnTo>
                  <a:lnTo>
                    <a:pt x="184084" y="0"/>
                  </a:lnTo>
                  <a:lnTo>
                    <a:pt x="233020" y="5702"/>
                  </a:lnTo>
                  <a:lnTo>
                    <a:pt x="276994" y="21793"/>
                  </a:lnTo>
                  <a:lnTo>
                    <a:pt x="314251" y="46753"/>
                  </a:lnTo>
                  <a:lnTo>
                    <a:pt x="343035" y="79059"/>
                  </a:lnTo>
                  <a:lnTo>
                    <a:pt x="361592" y="117191"/>
                  </a:lnTo>
                  <a:lnTo>
                    <a:pt x="368168" y="159626"/>
                  </a:lnTo>
                  <a:lnTo>
                    <a:pt x="361592" y="202061"/>
                  </a:lnTo>
                  <a:lnTo>
                    <a:pt x="343035" y="240193"/>
                  </a:lnTo>
                  <a:lnTo>
                    <a:pt x="314251" y="272499"/>
                  </a:lnTo>
                  <a:lnTo>
                    <a:pt x="276994" y="297459"/>
                  </a:lnTo>
                  <a:lnTo>
                    <a:pt x="233020" y="313550"/>
                  </a:lnTo>
                  <a:lnTo>
                    <a:pt x="184084" y="319253"/>
                  </a:lnTo>
                  <a:lnTo>
                    <a:pt x="135147" y="313550"/>
                  </a:lnTo>
                  <a:lnTo>
                    <a:pt x="91173" y="297459"/>
                  </a:lnTo>
                  <a:lnTo>
                    <a:pt x="53916" y="272499"/>
                  </a:lnTo>
                  <a:lnTo>
                    <a:pt x="25132" y="240193"/>
                  </a:lnTo>
                  <a:lnTo>
                    <a:pt x="6575" y="202061"/>
                  </a:lnTo>
                  <a:lnTo>
                    <a:pt x="0" y="15962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5059852" y="2882900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090826" y="2477515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2279158" y="1938545"/>
            <a:ext cx="1052830" cy="1665605"/>
            <a:chOff x="2279158" y="1938545"/>
            <a:chExt cx="1052830" cy="1665605"/>
          </a:xfrm>
        </p:grpSpPr>
        <p:sp>
          <p:nvSpPr>
            <p:cNvPr id="26" name="object 26"/>
            <p:cNvSpPr/>
            <p:nvPr/>
          </p:nvSpPr>
          <p:spPr>
            <a:xfrm>
              <a:off x="2283921" y="2056182"/>
              <a:ext cx="989330" cy="82550"/>
            </a:xfrm>
            <a:custGeom>
              <a:avLst/>
              <a:gdLst/>
              <a:ahLst/>
              <a:cxnLst/>
              <a:rect l="l" t="t" r="r" b="b"/>
              <a:pathLst>
                <a:path w="989329" h="82550">
                  <a:moveTo>
                    <a:pt x="989116" y="0"/>
                  </a:moveTo>
                  <a:lnTo>
                    <a:pt x="0" y="82250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283921" y="2056181"/>
              <a:ext cx="989330" cy="82550"/>
            </a:xfrm>
            <a:custGeom>
              <a:avLst/>
              <a:gdLst/>
              <a:ahLst/>
              <a:cxnLst/>
              <a:rect l="l" t="t" r="r" b="b"/>
              <a:pathLst>
                <a:path w="989329" h="82550">
                  <a:moveTo>
                    <a:pt x="0" y="82251"/>
                  </a:moveTo>
                  <a:lnTo>
                    <a:pt x="98911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283921" y="2138432"/>
              <a:ext cx="989330" cy="544195"/>
            </a:xfrm>
            <a:custGeom>
              <a:avLst/>
              <a:gdLst/>
              <a:ahLst/>
              <a:cxnLst/>
              <a:rect l="l" t="t" r="r" b="b"/>
              <a:pathLst>
                <a:path w="989329" h="544194">
                  <a:moveTo>
                    <a:pt x="0" y="0"/>
                  </a:moveTo>
                  <a:lnTo>
                    <a:pt x="989116" y="543892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283921" y="2138432"/>
              <a:ext cx="989330" cy="544195"/>
            </a:xfrm>
            <a:custGeom>
              <a:avLst/>
              <a:gdLst/>
              <a:ahLst/>
              <a:cxnLst/>
              <a:rect l="l" t="t" r="r" b="b"/>
              <a:pathLst>
                <a:path w="989329" h="544194">
                  <a:moveTo>
                    <a:pt x="0" y="0"/>
                  </a:moveTo>
                  <a:lnTo>
                    <a:pt x="989116" y="54389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283921" y="2138432"/>
              <a:ext cx="989330" cy="1460500"/>
            </a:xfrm>
            <a:custGeom>
              <a:avLst/>
              <a:gdLst/>
              <a:ahLst/>
              <a:cxnLst/>
              <a:rect l="l" t="t" r="r" b="b"/>
              <a:pathLst>
                <a:path w="989329" h="1460500">
                  <a:moveTo>
                    <a:pt x="0" y="0"/>
                  </a:moveTo>
                  <a:lnTo>
                    <a:pt x="989116" y="1460400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283921" y="2138432"/>
              <a:ext cx="989330" cy="1460500"/>
            </a:xfrm>
            <a:custGeom>
              <a:avLst/>
              <a:gdLst/>
              <a:ahLst/>
              <a:cxnLst/>
              <a:rect l="l" t="t" r="r" b="b"/>
              <a:pathLst>
                <a:path w="989329" h="1460500">
                  <a:moveTo>
                    <a:pt x="0" y="0"/>
                  </a:moveTo>
                  <a:lnTo>
                    <a:pt x="989116" y="14604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283921" y="2056182"/>
              <a:ext cx="989330" cy="715010"/>
            </a:xfrm>
            <a:custGeom>
              <a:avLst/>
              <a:gdLst/>
              <a:ahLst/>
              <a:cxnLst/>
              <a:rect l="l" t="t" r="r" b="b"/>
              <a:pathLst>
                <a:path w="989329" h="715010">
                  <a:moveTo>
                    <a:pt x="989116" y="0"/>
                  </a:moveTo>
                  <a:lnTo>
                    <a:pt x="0" y="714518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283921" y="2056181"/>
              <a:ext cx="989330" cy="715010"/>
            </a:xfrm>
            <a:custGeom>
              <a:avLst/>
              <a:gdLst/>
              <a:ahLst/>
              <a:cxnLst/>
              <a:rect l="l" t="t" r="r" b="b"/>
              <a:pathLst>
                <a:path w="989329" h="715010">
                  <a:moveTo>
                    <a:pt x="0" y="714519"/>
                  </a:moveTo>
                  <a:lnTo>
                    <a:pt x="98911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283921" y="2682325"/>
              <a:ext cx="989330" cy="88900"/>
            </a:xfrm>
            <a:custGeom>
              <a:avLst/>
              <a:gdLst/>
              <a:ahLst/>
              <a:cxnLst/>
              <a:rect l="l" t="t" r="r" b="b"/>
              <a:pathLst>
                <a:path w="989329" h="88900">
                  <a:moveTo>
                    <a:pt x="989116" y="0"/>
                  </a:moveTo>
                  <a:lnTo>
                    <a:pt x="0" y="88375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283921" y="2682324"/>
              <a:ext cx="989330" cy="88900"/>
            </a:xfrm>
            <a:custGeom>
              <a:avLst/>
              <a:gdLst/>
              <a:ahLst/>
              <a:cxnLst/>
              <a:rect l="l" t="t" r="r" b="b"/>
              <a:pathLst>
                <a:path w="989329" h="88900">
                  <a:moveTo>
                    <a:pt x="0" y="88376"/>
                  </a:moveTo>
                  <a:lnTo>
                    <a:pt x="98911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283921" y="2770700"/>
              <a:ext cx="989330" cy="828675"/>
            </a:xfrm>
            <a:custGeom>
              <a:avLst/>
              <a:gdLst/>
              <a:ahLst/>
              <a:cxnLst/>
              <a:rect l="l" t="t" r="r" b="b"/>
              <a:pathLst>
                <a:path w="989329" h="828675">
                  <a:moveTo>
                    <a:pt x="0" y="0"/>
                  </a:moveTo>
                  <a:lnTo>
                    <a:pt x="989116" y="828132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283921" y="2770700"/>
              <a:ext cx="989330" cy="828675"/>
            </a:xfrm>
            <a:custGeom>
              <a:avLst/>
              <a:gdLst/>
              <a:ahLst/>
              <a:cxnLst/>
              <a:rect l="l" t="t" r="r" b="b"/>
              <a:pathLst>
                <a:path w="989329" h="828675">
                  <a:moveTo>
                    <a:pt x="0" y="0"/>
                  </a:moveTo>
                  <a:lnTo>
                    <a:pt x="989116" y="82813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283921" y="1943308"/>
              <a:ext cx="1043305" cy="1645285"/>
            </a:xfrm>
            <a:custGeom>
              <a:avLst/>
              <a:gdLst/>
              <a:ahLst/>
              <a:cxnLst/>
              <a:rect l="l" t="t" r="r" b="b"/>
              <a:pathLst>
                <a:path w="1043304" h="1645285">
                  <a:moveTo>
                    <a:pt x="1043033" y="0"/>
                  </a:moveTo>
                  <a:lnTo>
                    <a:pt x="0" y="1644810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283921" y="1943308"/>
              <a:ext cx="1043305" cy="1645285"/>
            </a:xfrm>
            <a:custGeom>
              <a:avLst/>
              <a:gdLst/>
              <a:ahLst/>
              <a:cxnLst/>
              <a:rect l="l" t="t" r="r" b="b"/>
              <a:pathLst>
                <a:path w="1043304" h="1645285">
                  <a:moveTo>
                    <a:pt x="0" y="1644810"/>
                  </a:moveTo>
                  <a:lnTo>
                    <a:pt x="1043033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283921" y="2682325"/>
              <a:ext cx="989330" cy="906144"/>
            </a:xfrm>
            <a:custGeom>
              <a:avLst/>
              <a:gdLst/>
              <a:ahLst/>
              <a:cxnLst/>
              <a:rect l="l" t="t" r="r" b="b"/>
              <a:pathLst>
                <a:path w="989329" h="906145">
                  <a:moveTo>
                    <a:pt x="989116" y="0"/>
                  </a:moveTo>
                  <a:lnTo>
                    <a:pt x="0" y="905793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283921" y="2682324"/>
              <a:ext cx="989330" cy="906144"/>
            </a:xfrm>
            <a:custGeom>
              <a:avLst/>
              <a:gdLst/>
              <a:ahLst/>
              <a:cxnLst/>
              <a:rect l="l" t="t" r="r" b="b"/>
              <a:pathLst>
                <a:path w="989329" h="906145">
                  <a:moveTo>
                    <a:pt x="0" y="905794"/>
                  </a:moveTo>
                  <a:lnTo>
                    <a:pt x="989116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283921" y="3588118"/>
              <a:ext cx="989330" cy="10795"/>
            </a:xfrm>
            <a:custGeom>
              <a:avLst/>
              <a:gdLst/>
              <a:ahLst/>
              <a:cxnLst/>
              <a:rect l="l" t="t" r="r" b="b"/>
              <a:pathLst>
                <a:path w="989329" h="10795">
                  <a:moveTo>
                    <a:pt x="0" y="0"/>
                  </a:moveTo>
                  <a:lnTo>
                    <a:pt x="989116" y="10714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283921" y="3588118"/>
              <a:ext cx="989330" cy="10795"/>
            </a:xfrm>
            <a:custGeom>
              <a:avLst/>
              <a:gdLst/>
              <a:ahLst/>
              <a:cxnLst/>
              <a:rect l="l" t="t" r="r" b="b"/>
              <a:pathLst>
                <a:path w="989329" h="10795">
                  <a:moveTo>
                    <a:pt x="0" y="0"/>
                  </a:moveTo>
                  <a:lnTo>
                    <a:pt x="989116" y="1071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" name="object 44"/>
          <p:cNvGrpSpPr/>
          <p:nvPr/>
        </p:nvGrpSpPr>
        <p:grpSpPr>
          <a:xfrm>
            <a:off x="5377032" y="2018972"/>
            <a:ext cx="2009775" cy="1584960"/>
            <a:chOff x="5377032" y="2018972"/>
            <a:chExt cx="2009775" cy="1584960"/>
          </a:xfrm>
        </p:grpSpPr>
        <p:sp>
          <p:nvSpPr>
            <p:cNvPr id="45" name="object 45"/>
            <p:cNvSpPr/>
            <p:nvPr/>
          </p:nvSpPr>
          <p:spPr>
            <a:xfrm>
              <a:off x="5381795" y="2056182"/>
              <a:ext cx="1090295" cy="129539"/>
            </a:xfrm>
            <a:custGeom>
              <a:avLst/>
              <a:gdLst/>
              <a:ahLst/>
              <a:cxnLst/>
              <a:rect l="l" t="t" r="r" b="b"/>
              <a:pathLst>
                <a:path w="1090295" h="129539">
                  <a:moveTo>
                    <a:pt x="0" y="0"/>
                  </a:moveTo>
                  <a:lnTo>
                    <a:pt x="1089698" y="129364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381795" y="2056182"/>
              <a:ext cx="1090295" cy="129539"/>
            </a:xfrm>
            <a:custGeom>
              <a:avLst/>
              <a:gdLst/>
              <a:ahLst/>
              <a:cxnLst/>
              <a:rect l="l" t="t" r="r" b="b"/>
              <a:pathLst>
                <a:path w="1090295" h="129539">
                  <a:moveTo>
                    <a:pt x="0" y="0"/>
                  </a:moveTo>
                  <a:lnTo>
                    <a:pt x="1089699" y="12936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381795" y="2185546"/>
              <a:ext cx="1090295" cy="497205"/>
            </a:xfrm>
            <a:custGeom>
              <a:avLst/>
              <a:gdLst/>
              <a:ahLst/>
              <a:cxnLst/>
              <a:rect l="l" t="t" r="r" b="b"/>
              <a:pathLst>
                <a:path w="1090295" h="497205">
                  <a:moveTo>
                    <a:pt x="1089698" y="0"/>
                  </a:moveTo>
                  <a:lnTo>
                    <a:pt x="0" y="496778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381795" y="2185547"/>
              <a:ext cx="1090295" cy="497205"/>
            </a:xfrm>
            <a:custGeom>
              <a:avLst/>
              <a:gdLst/>
              <a:ahLst/>
              <a:cxnLst/>
              <a:rect l="l" t="t" r="r" b="b"/>
              <a:pathLst>
                <a:path w="1090295" h="497205">
                  <a:moveTo>
                    <a:pt x="0" y="496778"/>
                  </a:moveTo>
                  <a:lnTo>
                    <a:pt x="1089699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381795" y="2185546"/>
              <a:ext cx="1090295" cy="1413510"/>
            </a:xfrm>
            <a:custGeom>
              <a:avLst/>
              <a:gdLst/>
              <a:ahLst/>
              <a:cxnLst/>
              <a:rect l="l" t="t" r="r" b="b"/>
              <a:pathLst>
                <a:path w="1090295" h="1413510">
                  <a:moveTo>
                    <a:pt x="1089698" y="0"/>
                  </a:moveTo>
                  <a:lnTo>
                    <a:pt x="0" y="1413286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381795" y="2185547"/>
              <a:ext cx="1090295" cy="1413510"/>
            </a:xfrm>
            <a:custGeom>
              <a:avLst/>
              <a:gdLst/>
              <a:ahLst/>
              <a:cxnLst/>
              <a:rect l="l" t="t" r="r" b="b"/>
              <a:pathLst>
                <a:path w="1090295" h="1413510">
                  <a:moveTo>
                    <a:pt x="0" y="1413286"/>
                  </a:moveTo>
                  <a:lnTo>
                    <a:pt x="1089699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471494" y="2023734"/>
              <a:ext cx="368300" cy="323850"/>
            </a:xfrm>
            <a:custGeom>
              <a:avLst/>
              <a:gdLst/>
              <a:ahLst/>
              <a:cxnLst/>
              <a:rect l="l" t="t" r="r" b="b"/>
              <a:pathLst>
                <a:path w="368300" h="323850">
                  <a:moveTo>
                    <a:pt x="0" y="161812"/>
                  </a:moveTo>
                  <a:lnTo>
                    <a:pt x="6575" y="118795"/>
                  </a:lnTo>
                  <a:lnTo>
                    <a:pt x="25132" y="80142"/>
                  </a:lnTo>
                  <a:lnTo>
                    <a:pt x="53916" y="47393"/>
                  </a:lnTo>
                  <a:lnTo>
                    <a:pt x="91173" y="22092"/>
                  </a:lnTo>
                  <a:lnTo>
                    <a:pt x="135147" y="5780"/>
                  </a:lnTo>
                  <a:lnTo>
                    <a:pt x="184084" y="0"/>
                  </a:lnTo>
                  <a:lnTo>
                    <a:pt x="233020" y="5780"/>
                  </a:lnTo>
                  <a:lnTo>
                    <a:pt x="276994" y="22092"/>
                  </a:lnTo>
                  <a:lnTo>
                    <a:pt x="314251" y="47393"/>
                  </a:lnTo>
                  <a:lnTo>
                    <a:pt x="343035" y="80142"/>
                  </a:lnTo>
                  <a:lnTo>
                    <a:pt x="361592" y="118795"/>
                  </a:lnTo>
                  <a:lnTo>
                    <a:pt x="368168" y="161812"/>
                  </a:lnTo>
                  <a:lnTo>
                    <a:pt x="361592" y="204828"/>
                  </a:lnTo>
                  <a:lnTo>
                    <a:pt x="343035" y="243481"/>
                  </a:lnTo>
                  <a:lnTo>
                    <a:pt x="314251" y="276230"/>
                  </a:lnTo>
                  <a:lnTo>
                    <a:pt x="276994" y="301531"/>
                  </a:lnTo>
                  <a:lnTo>
                    <a:pt x="233020" y="317843"/>
                  </a:lnTo>
                  <a:lnTo>
                    <a:pt x="184084" y="323624"/>
                  </a:lnTo>
                  <a:lnTo>
                    <a:pt x="135147" y="317843"/>
                  </a:lnTo>
                  <a:lnTo>
                    <a:pt x="91173" y="301531"/>
                  </a:lnTo>
                  <a:lnTo>
                    <a:pt x="53916" y="276230"/>
                  </a:lnTo>
                  <a:lnTo>
                    <a:pt x="25132" y="243481"/>
                  </a:lnTo>
                  <a:lnTo>
                    <a:pt x="6575" y="204828"/>
                  </a:lnTo>
                  <a:lnTo>
                    <a:pt x="0" y="1618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848079" y="2740790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4" h="5714">
                  <a:moveTo>
                    <a:pt x="0" y="5336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471494" y="2593459"/>
              <a:ext cx="368300" cy="323850"/>
            </a:xfrm>
            <a:custGeom>
              <a:avLst/>
              <a:gdLst/>
              <a:ahLst/>
              <a:cxnLst/>
              <a:rect l="l" t="t" r="r" b="b"/>
              <a:pathLst>
                <a:path w="368300" h="323850">
                  <a:moveTo>
                    <a:pt x="0" y="161812"/>
                  </a:moveTo>
                  <a:lnTo>
                    <a:pt x="6575" y="118795"/>
                  </a:lnTo>
                  <a:lnTo>
                    <a:pt x="25132" y="80142"/>
                  </a:lnTo>
                  <a:lnTo>
                    <a:pt x="53916" y="47393"/>
                  </a:lnTo>
                  <a:lnTo>
                    <a:pt x="91173" y="22092"/>
                  </a:lnTo>
                  <a:lnTo>
                    <a:pt x="135147" y="5780"/>
                  </a:lnTo>
                  <a:lnTo>
                    <a:pt x="184084" y="0"/>
                  </a:lnTo>
                  <a:lnTo>
                    <a:pt x="233020" y="5780"/>
                  </a:lnTo>
                  <a:lnTo>
                    <a:pt x="276994" y="22092"/>
                  </a:lnTo>
                  <a:lnTo>
                    <a:pt x="314251" y="47393"/>
                  </a:lnTo>
                  <a:lnTo>
                    <a:pt x="343035" y="80142"/>
                  </a:lnTo>
                  <a:lnTo>
                    <a:pt x="361592" y="118795"/>
                  </a:lnTo>
                  <a:lnTo>
                    <a:pt x="368168" y="161812"/>
                  </a:lnTo>
                  <a:lnTo>
                    <a:pt x="361592" y="204828"/>
                  </a:lnTo>
                  <a:lnTo>
                    <a:pt x="343035" y="243481"/>
                  </a:lnTo>
                  <a:lnTo>
                    <a:pt x="314251" y="276230"/>
                  </a:lnTo>
                  <a:lnTo>
                    <a:pt x="276994" y="301531"/>
                  </a:lnTo>
                  <a:lnTo>
                    <a:pt x="233020" y="317843"/>
                  </a:lnTo>
                  <a:lnTo>
                    <a:pt x="184084" y="323624"/>
                  </a:lnTo>
                  <a:lnTo>
                    <a:pt x="135147" y="317843"/>
                  </a:lnTo>
                  <a:lnTo>
                    <a:pt x="91173" y="301531"/>
                  </a:lnTo>
                  <a:lnTo>
                    <a:pt x="53916" y="276230"/>
                  </a:lnTo>
                  <a:lnTo>
                    <a:pt x="25132" y="243481"/>
                  </a:lnTo>
                  <a:lnTo>
                    <a:pt x="6575" y="204828"/>
                  </a:lnTo>
                  <a:lnTo>
                    <a:pt x="0" y="1618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506472" y="3267515"/>
              <a:ext cx="368300" cy="323850"/>
            </a:xfrm>
            <a:custGeom>
              <a:avLst/>
              <a:gdLst/>
              <a:ahLst/>
              <a:cxnLst/>
              <a:rect l="l" t="t" r="r" b="b"/>
              <a:pathLst>
                <a:path w="368300" h="323850">
                  <a:moveTo>
                    <a:pt x="0" y="161812"/>
                  </a:moveTo>
                  <a:lnTo>
                    <a:pt x="6575" y="118795"/>
                  </a:lnTo>
                  <a:lnTo>
                    <a:pt x="25132" y="80142"/>
                  </a:lnTo>
                  <a:lnTo>
                    <a:pt x="53916" y="47393"/>
                  </a:lnTo>
                  <a:lnTo>
                    <a:pt x="91173" y="22092"/>
                  </a:lnTo>
                  <a:lnTo>
                    <a:pt x="135147" y="5780"/>
                  </a:lnTo>
                  <a:lnTo>
                    <a:pt x="184084" y="0"/>
                  </a:lnTo>
                  <a:lnTo>
                    <a:pt x="233020" y="5780"/>
                  </a:lnTo>
                  <a:lnTo>
                    <a:pt x="276994" y="22092"/>
                  </a:lnTo>
                  <a:lnTo>
                    <a:pt x="314251" y="47393"/>
                  </a:lnTo>
                  <a:lnTo>
                    <a:pt x="343035" y="80142"/>
                  </a:lnTo>
                  <a:lnTo>
                    <a:pt x="361592" y="118795"/>
                  </a:lnTo>
                  <a:lnTo>
                    <a:pt x="368168" y="161812"/>
                  </a:lnTo>
                  <a:lnTo>
                    <a:pt x="361592" y="204828"/>
                  </a:lnTo>
                  <a:lnTo>
                    <a:pt x="343035" y="243481"/>
                  </a:lnTo>
                  <a:lnTo>
                    <a:pt x="314251" y="276230"/>
                  </a:lnTo>
                  <a:lnTo>
                    <a:pt x="276994" y="301531"/>
                  </a:lnTo>
                  <a:lnTo>
                    <a:pt x="233020" y="317843"/>
                  </a:lnTo>
                  <a:lnTo>
                    <a:pt x="184084" y="323624"/>
                  </a:lnTo>
                  <a:lnTo>
                    <a:pt x="135147" y="317843"/>
                  </a:lnTo>
                  <a:lnTo>
                    <a:pt x="91173" y="301531"/>
                  </a:lnTo>
                  <a:lnTo>
                    <a:pt x="53916" y="276230"/>
                  </a:lnTo>
                  <a:lnTo>
                    <a:pt x="25132" y="243481"/>
                  </a:lnTo>
                  <a:lnTo>
                    <a:pt x="6575" y="204828"/>
                  </a:lnTo>
                  <a:lnTo>
                    <a:pt x="0" y="16181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6868557" y="2180238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4" h="5714">
                  <a:moveTo>
                    <a:pt x="0" y="5336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6898952" y="3420872"/>
              <a:ext cx="483234" cy="5715"/>
            </a:xfrm>
            <a:custGeom>
              <a:avLst/>
              <a:gdLst/>
              <a:ahLst/>
              <a:cxnLst/>
              <a:rect l="l" t="t" r="r" b="b"/>
              <a:pathLst>
                <a:path w="483234" h="5714">
                  <a:moveTo>
                    <a:pt x="0" y="5336"/>
                  </a:moveTo>
                  <a:lnTo>
                    <a:pt x="48266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381795" y="2056182"/>
              <a:ext cx="1090295" cy="699135"/>
            </a:xfrm>
            <a:custGeom>
              <a:avLst/>
              <a:gdLst/>
              <a:ahLst/>
              <a:cxnLst/>
              <a:rect l="l" t="t" r="r" b="b"/>
              <a:pathLst>
                <a:path w="1090295" h="699135">
                  <a:moveTo>
                    <a:pt x="0" y="0"/>
                  </a:moveTo>
                  <a:lnTo>
                    <a:pt x="1089698" y="699089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81795" y="2056182"/>
              <a:ext cx="1090295" cy="699135"/>
            </a:xfrm>
            <a:custGeom>
              <a:avLst/>
              <a:gdLst/>
              <a:ahLst/>
              <a:cxnLst/>
              <a:rect l="l" t="t" r="r" b="b"/>
              <a:pathLst>
                <a:path w="1090295" h="699135">
                  <a:moveTo>
                    <a:pt x="0" y="0"/>
                  </a:moveTo>
                  <a:lnTo>
                    <a:pt x="1089699" y="699089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381795" y="2056182"/>
              <a:ext cx="1125220" cy="1373505"/>
            </a:xfrm>
            <a:custGeom>
              <a:avLst/>
              <a:gdLst/>
              <a:ahLst/>
              <a:cxnLst/>
              <a:rect l="l" t="t" r="r" b="b"/>
              <a:pathLst>
                <a:path w="1125220" h="1373504">
                  <a:moveTo>
                    <a:pt x="0" y="0"/>
                  </a:moveTo>
                  <a:lnTo>
                    <a:pt x="1124677" y="1373144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381795" y="2056182"/>
              <a:ext cx="1125220" cy="1373505"/>
            </a:xfrm>
            <a:custGeom>
              <a:avLst/>
              <a:gdLst/>
              <a:ahLst/>
              <a:cxnLst/>
              <a:rect l="l" t="t" r="r" b="b"/>
              <a:pathLst>
                <a:path w="1125220" h="1373504">
                  <a:moveTo>
                    <a:pt x="0" y="0"/>
                  </a:moveTo>
                  <a:lnTo>
                    <a:pt x="1124678" y="137314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381795" y="2682325"/>
              <a:ext cx="1090295" cy="73025"/>
            </a:xfrm>
            <a:custGeom>
              <a:avLst/>
              <a:gdLst/>
              <a:ahLst/>
              <a:cxnLst/>
              <a:rect l="l" t="t" r="r" b="b"/>
              <a:pathLst>
                <a:path w="1090295" h="73025">
                  <a:moveTo>
                    <a:pt x="0" y="0"/>
                  </a:moveTo>
                  <a:lnTo>
                    <a:pt x="1089698" y="72946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381795" y="2682325"/>
              <a:ext cx="1090295" cy="73025"/>
            </a:xfrm>
            <a:custGeom>
              <a:avLst/>
              <a:gdLst/>
              <a:ahLst/>
              <a:cxnLst/>
              <a:rect l="l" t="t" r="r" b="b"/>
              <a:pathLst>
                <a:path w="1090295" h="73025">
                  <a:moveTo>
                    <a:pt x="0" y="0"/>
                  </a:moveTo>
                  <a:lnTo>
                    <a:pt x="1089699" y="72946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381795" y="2682325"/>
              <a:ext cx="1125220" cy="747395"/>
            </a:xfrm>
            <a:custGeom>
              <a:avLst/>
              <a:gdLst/>
              <a:ahLst/>
              <a:cxnLst/>
              <a:rect l="l" t="t" r="r" b="b"/>
              <a:pathLst>
                <a:path w="1125220" h="747395">
                  <a:moveTo>
                    <a:pt x="0" y="0"/>
                  </a:moveTo>
                  <a:lnTo>
                    <a:pt x="1124677" y="747001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5381795" y="2682325"/>
              <a:ext cx="1125220" cy="747395"/>
            </a:xfrm>
            <a:custGeom>
              <a:avLst/>
              <a:gdLst/>
              <a:ahLst/>
              <a:cxnLst/>
              <a:rect l="l" t="t" r="r" b="b"/>
              <a:pathLst>
                <a:path w="1125220" h="747395">
                  <a:moveTo>
                    <a:pt x="0" y="0"/>
                  </a:moveTo>
                  <a:lnTo>
                    <a:pt x="1124678" y="74700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381795" y="2755271"/>
              <a:ext cx="1090295" cy="843915"/>
            </a:xfrm>
            <a:custGeom>
              <a:avLst/>
              <a:gdLst/>
              <a:ahLst/>
              <a:cxnLst/>
              <a:rect l="l" t="t" r="r" b="b"/>
              <a:pathLst>
                <a:path w="1090295" h="843914">
                  <a:moveTo>
                    <a:pt x="1089698" y="0"/>
                  </a:moveTo>
                  <a:lnTo>
                    <a:pt x="0" y="843561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381795" y="2755271"/>
              <a:ext cx="1090295" cy="843915"/>
            </a:xfrm>
            <a:custGeom>
              <a:avLst/>
              <a:gdLst/>
              <a:ahLst/>
              <a:cxnLst/>
              <a:rect l="l" t="t" r="r" b="b"/>
              <a:pathLst>
                <a:path w="1090295" h="843914">
                  <a:moveTo>
                    <a:pt x="0" y="843562"/>
                  </a:moveTo>
                  <a:lnTo>
                    <a:pt x="1089699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81795" y="3429326"/>
              <a:ext cx="1125220" cy="169545"/>
            </a:xfrm>
            <a:custGeom>
              <a:avLst/>
              <a:gdLst/>
              <a:ahLst/>
              <a:cxnLst/>
              <a:rect l="l" t="t" r="r" b="b"/>
              <a:pathLst>
                <a:path w="1125220" h="169545">
                  <a:moveTo>
                    <a:pt x="1124677" y="0"/>
                  </a:moveTo>
                  <a:lnTo>
                    <a:pt x="0" y="169506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381795" y="3429327"/>
              <a:ext cx="1125220" cy="169545"/>
            </a:xfrm>
            <a:custGeom>
              <a:avLst/>
              <a:gdLst/>
              <a:ahLst/>
              <a:cxnLst/>
              <a:rect l="l" t="t" r="r" b="b"/>
              <a:pathLst>
                <a:path w="1125220" h="169545">
                  <a:moveTo>
                    <a:pt x="0" y="169506"/>
                  </a:moveTo>
                  <a:lnTo>
                    <a:pt x="112467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9" name="object 69"/>
          <p:cNvSpPr txBox="1"/>
          <p:nvPr/>
        </p:nvSpPr>
        <p:spPr>
          <a:xfrm>
            <a:off x="756445" y="3988308"/>
            <a:ext cx="776922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marR="5080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aplica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siguiente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activación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capa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de </a:t>
            </a:r>
            <a:r>
              <a:rPr sz="2000" spc="-10" dirty="0">
                <a:latin typeface="Times New Roman"/>
                <a:cs typeface="Times New Roman"/>
              </a:rPr>
              <a:t>salida: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31045" y="5332476"/>
            <a:ext cx="5486400" cy="76327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380365" indent="-342265">
              <a:lnSpc>
                <a:spcPct val="100000"/>
              </a:lnSpc>
              <a:spcBef>
                <a:spcPts val="605"/>
              </a:spcBef>
              <a:buFont typeface="Arial"/>
              <a:buChar char="•"/>
              <a:tabLst>
                <a:tab pos="380365" algn="l"/>
                <a:tab pos="381000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resultado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distribución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probabilidades</a:t>
            </a:r>
            <a:endParaRPr sz="2000">
              <a:latin typeface="Times New Roman"/>
              <a:cs typeface="Times New Roman"/>
            </a:endParaRPr>
          </a:p>
          <a:p>
            <a:pPr marL="837565" lvl="1" indent="-342265">
              <a:lnSpc>
                <a:spcPct val="100000"/>
              </a:lnSpc>
              <a:spcBef>
                <a:spcPts val="500"/>
              </a:spcBef>
              <a:buFont typeface="Arial"/>
              <a:buChar char="•"/>
              <a:tabLst>
                <a:tab pos="837565" algn="l"/>
                <a:tab pos="838200" algn="l"/>
              </a:tabLst>
            </a:pP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=P(coche);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1950" baseline="-17094" dirty="0">
                <a:latin typeface="Times New Roman"/>
                <a:cs typeface="Times New Roman"/>
              </a:rPr>
              <a:t>2</a:t>
            </a:r>
            <a:r>
              <a:rPr sz="2000" dirty="0">
                <a:latin typeface="Times New Roman"/>
                <a:cs typeface="Times New Roman"/>
              </a:rPr>
              <a:t>=P(moto);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y</a:t>
            </a:r>
            <a:r>
              <a:rPr sz="1950" spc="-15" baseline="-17094" dirty="0">
                <a:latin typeface="Times New Roman"/>
                <a:cs typeface="Times New Roman"/>
              </a:rPr>
              <a:t>3</a:t>
            </a:r>
            <a:r>
              <a:rPr sz="2000" spc="-10" dirty="0">
                <a:latin typeface="Times New Roman"/>
                <a:cs typeface="Times New Roman"/>
              </a:rPr>
              <a:t>=P(bici)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7479267" y="3198876"/>
            <a:ext cx="40576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-20" dirty="0">
                <a:latin typeface="Times New Roman"/>
                <a:cs typeface="Times New Roman"/>
              </a:rPr>
              <a:t>bici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7106577" y="1907540"/>
            <a:ext cx="103695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600" baseline="31250" dirty="0">
                <a:latin typeface="Times New Roman"/>
                <a:cs typeface="Times New Roman"/>
              </a:rPr>
              <a:t>y</a:t>
            </a:r>
            <a:r>
              <a:rPr sz="2400" baseline="29513" dirty="0">
                <a:latin typeface="Times New Roman"/>
                <a:cs typeface="Times New Roman"/>
              </a:rPr>
              <a:t>1</a:t>
            </a:r>
            <a:r>
              <a:rPr sz="2400" spc="727" baseline="29513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coche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7128461" y="2462276"/>
            <a:ext cx="92329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600" baseline="34722" dirty="0">
                <a:latin typeface="Times New Roman"/>
                <a:cs typeface="Times New Roman"/>
              </a:rPr>
              <a:t>y</a:t>
            </a:r>
            <a:r>
              <a:rPr sz="2400" baseline="34722" dirty="0">
                <a:latin typeface="Times New Roman"/>
                <a:cs typeface="Times New Roman"/>
              </a:rPr>
              <a:t>2</a:t>
            </a:r>
            <a:r>
              <a:rPr sz="2400" spc="247" baseline="34722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moto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7151239" y="2919476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spc="-25" dirty="0">
                <a:latin typeface="Times New Roman"/>
                <a:cs typeface="Times New Roman"/>
              </a:rPr>
              <a:t>y</a:t>
            </a:r>
            <a:r>
              <a:rPr sz="2400" spc="-37" baseline="-17361" dirty="0">
                <a:latin typeface="Times New Roman"/>
                <a:cs typeface="Times New Roman"/>
              </a:rPr>
              <a:t>3</a:t>
            </a:r>
            <a:endParaRPr sz="2400" baseline="-17361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3817529" y="4796457"/>
            <a:ext cx="1168400" cy="25400"/>
          </a:xfrm>
          <a:custGeom>
            <a:avLst/>
            <a:gdLst/>
            <a:ahLst/>
            <a:cxnLst/>
            <a:rect l="l" t="t" r="r" b="b"/>
            <a:pathLst>
              <a:path w="1168400" h="25400">
                <a:moveTo>
                  <a:pt x="1168400" y="0"/>
                </a:moveTo>
                <a:lnTo>
                  <a:pt x="0" y="0"/>
                </a:lnTo>
                <a:lnTo>
                  <a:pt x="0" y="25399"/>
                </a:lnTo>
                <a:lnTo>
                  <a:pt x="1168400" y="25399"/>
                </a:lnTo>
                <a:lnTo>
                  <a:pt x="1168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 txBox="1"/>
          <p:nvPr/>
        </p:nvSpPr>
        <p:spPr>
          <a:xfrm>
            <a:off x="4072228" y="4239259"/>
            <a:ext cx="6229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600" spc="-30" baseline="-19675" dirty="0">
                <a:latin typeface="Cambria Math"/>
                <a:cs typeface="Cambria Math"/>
              </a:rPr>
              <a:t>"</a:t>
            </a:r>
            <a:r>
              <a:rPr sz="1800" spc="-20" dirty="0">
                <a:latin typeface="Cambria Math"/>
                <a:cs typeface="Cambria Math"/>
              </a:rPr>
              <a:t>VW</a:t>
            </a:r>
            <a:r>
              <a:rPr sz="2100" spc="-30" baseline="-13888" dirty="0">
                <a:latin typeface="Cambria Math"/>
                <a:cs typeface="Cambria Math"/>
              </a:rPr>
              <a:t>!</a:t>
            </a:r>
            <a:endParaRPr sz="2100" baseline="-13888">
              <a:latin typeface="Cambria Math"/>
              <a:cs typeface="Cambria Math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016856" y="4958588"/>
            <a:ext cx="4051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Cambria Math"/>
                <a:cs typeface="Cambria Math"/>
              </a:rPr>
              <a:t>XYZ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3064419" y="4580635"/>
            <a:ext cx="11360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spc="-490" dirty="0">
                <a:latin typeface="Cambria Math"/>
                <a:cs typeface="Cambria Math"/>
              </a:rPr>
              <a:t>%</a:t>
            </a:r>
            <a:r>
              <a:rPr sz="2700" spc="-735" baseline="-15432" dirty="0">
                <a:latin typeface="Cambria Math"/>
                <a:cs typeface="Cambria Math"/>
              </a:rPr>
              <a:t>U</a:t>
            </a:r>
            <a:r>
              <a:rPr sz="2700" spc="585" baseline="-15432" dirty="0">
                <a:latin typeface="Cambria Math"/>
                <a:cs typeface="Cambria Math"/>
              </a:rPr>
              <a:t> </a:t>
            </a:r>
            <a:r>
              <a:rPr sz="2400" dirty="0">
                <a:latin typeface="Cambria Math"/>
                <a:cs typeface="Cambria Math"/>
              </a:rPr>
              <a:t>=</a:t>
            </a:r>
            <a:r>
              <a:rPr sz="2400" spc="135" dirty="0">
                <a:latin typeface="Cambria Math"/>
                <a:cs typeface="Cambria Math"/>
              </a:rPr>
              <a:t> </a:t>
            </a:r>
            <a:r>
              <a:rPr sz="3600" spc="262" baseline="-37037" dirty="0">
                <a:latin typeface="Cambria Math"/>
                <a:cs typeface="Cambria Math"/>
              </a:rPr>
              <a:t>∑</a:t>
            </a:r>
            <a:r>
              <a:rPr sz="2700" spc="262" baseline="-24691" dirty="0">
                <a:latin typeface="Cambria Math"/>
                <a:cs typeface="Cambria Math"/>
              </a:rPr>
              <a:t>[</a:t>
            </a:r>
            <a:endParaRPr sz="2700" baseline="-24691">
              <a:latin typeface="Cambria Math"/>
              <a:cs typeface="Cambria Math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418176" y="4705604"/>
            <a:ext cx="57531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600" spc="-30" baseline="-16203" dirty="0">
                <a:latin typeface="Cambria Math"/>
                <a:cs typeface="Cambria Math"/>
              </a:rPr>
              <a:t>"</a:t>
            </a:r>
            <a:r>
              <a:rPr sz="1800" spc="-20" dirty="0">
                <a:latin typeface="Cambria Math"/>
                <a:cs typeface="Cambria Math"/>
              </a:rPr>
              <a:t>VW</a:t>
            </a:r>
            <a:r>
              <a:rPr sz="2100" spc="-30" baseline="-15873" dirty="0">
                <a:latin typeface="Cambria Math"/>
                <a:cs typeface="Cambria Math"/>
              </a:rPr>
              <a:t>"</a:t>
            </a:r>
            <a:endParaRPr sz="2100" baseline="-15873">
              <a:latin typeface="Cambria Math"/>
              <a:cs typeface="Cambria Math"/>
            </a:endParaRPr>
          </a:p>
        </p:txBody>
      </p:sp>
      <p:pic>
        <p:nvPicPr>
          <p:cNvPr id="80" name="object 8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81" name="object 81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13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561340">
              <a:lnSpc>
                <a:spcPct val="100000"/>
              </a:lnSpc>
              <a:spcBef>
                <a:spcPts val="100"/>
              </a:spcBef>
            </a:pPr>
            <a:r>
              <a:rPr dirty="0"/>
              <a:t>Perceptrón</a:t>
            </a:r>
            <a:r>
              <a:rPr spc="-40" dirty="0"/>
              <a:t> </a:t>
            </a:r>
            <a:r>
              <a:rPr dirty="0"/>
              <a:t>multicapa</a:t>
            </a:r>
            <a:r>
              <a:rPr spc="-20" dirty="0"/>
              <a:t> </a:t>
            </a:r>
            <a:r>
              <a:rPr dirty="0"/>
              <a:t>:</a:t>
            </a:r>
            <a:r>
              <a:rPr spc="-20" dirty="0"/>
              <a:t> </a:t>
            </a:r>
            <a:r>
              <a:rPr dirty="0"/>
              <a:t>Preparación</a:t>
            </a:r>
            <a:r>
              <a:rPr spc="-2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10" dirty="0"/>
              <a:t>datos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485138" y="1001267"/>
            <a:ext cx="8330565" cy="363474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sz="2000" dirty="0">
                <a:latin typeface="Times New Roman"/>
                <a:cs typeface="Times New Roman"/>
              </a:rPr>
              <a:t>Como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procesos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supervisado:</a:t>
            </a:r>
            <a:endParaRPr sz="2000">
              <a:latin typeface="Times New Roman"/>
              <a:cs typeface="Times New Roman"/>
            </a:endParaRPr>
          </a:p>
          <a:p>
            <a:pPr marL="812165" indent="-342265">
              <a:lnSpc>
                <a:spcPct val="100000"/>
              </a:lnSpc>
              <a:spcBef>
                <a:spcPts val="500"/>
              </a:spcBef>
              <a:buFont typeface="Arial"/>
              <a:buChar char="•"/>
              <a:tabLst>
                <a:tab pos="812165" algn="l"/>
                <a:tab pos="812800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elección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atributos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(entradas)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importante</a:t>
            </a:r>
            <a:endParaRPr sz="2000">
              <a:latin typeface="Times New Roman"/>
              <a:cs typeface="Times New Roman"/>
            </a:endParaRPr>
          </a:p>
          <a:p>
            <a:pPr marL="1670685" lvl="1" indent="-342900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1670685" algn="l"/>
                <a:tab pos="1671320" algn="l"/>
              </a:tabLst>
            </a:pPr>
            <a:r>
              <a:rPr sz="2000" dirty="0">
                <a:latin typeface="Times New Roman"/>
                <a:cs typeface="Times New Roman"/>
              </a:rPr>
              <a:t>evitar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atributos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irrelevantes</a:t>
            </a:r>
            <a:endParaRPr sz="2000">
              <a:latin typeface="Times New Roman"/>
              <a:cs typeface="Times New Roman"/>
            </a:endParaRPr>
          </a:p>
          <a:p>
            <a:pPr marL="812165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812165" algn="l"/>
                <a:tab pos="812800" algn="l"/>
              </a:tabLst>
            </a:pP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entrenamiento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deben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representativos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Arial"/>
              <a:buChar char="•"/>
            </a:pPr>
            <a:endParaRPr sz="2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Atributos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entrada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numérico:</a:t>
            </a:r>
            <a:endParaRPr sz="2000">
              <a:latin typeface="Times New Roman"/>
              <a:cs typeface="Times New Roman"/>
            </a:endParaRPr>
          </a:p>
          <a:p>
            <a:pPr marL="812165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812165" algn="l"/>
                <a:tab pos="812800" algn="l"/>
              </a:tabLst>
            </a:pP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atributo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MS PGothic"/>
                <a:cs typeface="MS PGothic"/>
              </a:rPr>
              <a:t>➜</a:t>
            </a:r>
            <a:r>
              <a:rPr sz="2000" spc="-114" dirty="0">
                <a:latin typeface="MS PGothic"/>
                <a:cs typeface="MS PGothic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entrada</a:t>
            </a:r>
            <a:endParaRPr sz="2000">
              <a:latin typeface="Times New Roman"/>
              <a:cs typeface="Times New Roman"/>
            </a:endParaRPr>
          </a:p>
          <a:p>
            <a:pPr marL="812165" marR="784860" indent="-342900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812165" algn="l"/>
                <a:tab pos="812800" algn="l"/>
              </a:tabLst>
            </a:pPr>
            <a:r>
              <a:rPr sz="2000" dirty="0">
                <a:latin typeface="Times New Roman"/>
                <a:cs typeface="Times New Roman"/>
              </a:rPr>
              <a:t>Normalizar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rangos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[0,1]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</a:t>
            </a:r>
            <a:r>
              <a:rPr sz="2000" spc="-10" dirty="0">
                <a:latin typeface="Times New Roman"/>
                <a:cs typeface="Times New Roman"/>
              </a:rPr>
              <a:t> [-</a:t>
            </a:r>
            <a:r>
              <a:rPr sz="2000" dirty="0">
                <a:latin typeface="Times New Roman"/>
                <a:cs typeface="Times New Roman"/>
              </a:rPr>
              <a:t>1,1]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distribución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normal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con </a:t>
            </a:r>
            <a:r>
              <a:rPr sz="2000" dirty="0">
                <a:latin typeface="Times New Roman"/>
                <a:cs typeface="Times New Roman"/>
              </a:rPr>
              <a:t>media=0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desviación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estándar=1</a:t>
            </a:r>
            <a:endParaRPr sz="2000">
              <a:latin typeface="Times New Roman"/>
              <a:cs typeface="Times New Roman"/>
            </a:endParaRPr>
          </a:p>
          <a:p>
            <a:pPr marL="812165" indent="-342265">
              <a:lnSpc>
                <a:spcPct val="100000"/>
              </a:lnSpc>
              <a:spcBef>
                <a:spcPts val="500"/>
              </a:spcBef>
              <a:buFont typeface="Arial"/>
              <a:buChar char="•"/>
              <a:tabLst>
                <a:tab pos="812165" algn="l"/>
                <a:tab pos="812800" algn="l"/>
              </a:tabLst>
            </a:pP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transformar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variable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x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rango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[min,max]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rango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[0,1]: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42338" y="5396484"/>
            <a:ext cx="60102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spc="-10" dirty="0">
                <a:latin typeface="Times New Roman"/>
                <a:cs typeface="Times New Roman"/>
              </a:rPr>
              <a:t>Todas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entradas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suelen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normalizar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mismo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rango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841317" y="4902708"/>
            <a:ext cx="4730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Cambria Math"/>
                <a:cs typeface="Cambria Math"/>
              </a:rPr>
              <a:t>x′</a:t>
            </a:r>
            <a:r>
              <a:rPr sz="2000" spc="105" dirty="0">
                <a:latin typeface="Cambria Math"/>
                <a:cs typeface="Cambria Math"/>
              </a:rPr>
              <a:t> </a:t>
            </a:r>
            <a:r>
              <a:rPr sz="2000" spc="-50" dirty="0">
                <a:latin typeface="Cambria Math"/>
                <a:cs typeface="Cambria Math"/>
              </a:rPr>
              <a:t>=</a:t>
            </a:r>
            <a:endParaRPr sz="2000">
              <a:latin typeface="Cambria Math"/>
              <a:cs typeface="Cambria Math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370399" y="5093115"/>
            <a:ext cx="1447800" cy="12700"/>
          </a:xfrm>
          <a:custGeom>
            <a:avLst/>
            <a:gdLst/>
            <a:ahLst/>
            <a:cxnLst/>
            <a:rect l="l" t="t" r="r" b="b"/>
            <a:pathLst>
              <a:path w="1447800" h="12700">
                <a:moveTo>
                  <a:pt x="1447800" y="0"/>
                </a:moveTo>
                <a:lnTo>
                  <a:pt x="0" y="0"/>
                </a:lnTo>
                <a:lnTo>
                  <a:pt x="0" y="12700"/>
                </a:lnTo>
                <a:lnTo>
                  <a:pt x="1447800" y="12700"/>
                </a:lnTo>
                <a:lnTo>
                  <a:pt x="1447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2360239" y="4652771"/>
            <a:ext cx="1480185" cy="7512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81305">
              <a:lnSpc>
                <a:spcPct val="119000"/>
              </a:lnSpc>
              <a:spcBef>
                <a:spcPts val="100"/>
              </a:spcBef>
            </a:pPr>
            <a:r>
              <a:rPr sz="2000" dirty="0">
                <a:latin typeface="Cambria Math"/>
                <a:cs typeface="Cambria Math"/>
              </a:rPr>
              <a:t>B</a:t>
            </a:r>
            <a:r>
              <a:rPr sz="2000" spc="-25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−</a:t>
            </a:r>
            <a:r>
              <a:rPr sz="2000" spc="-70" dirty="0">
                <a:latin typeface="Cambria Math"/>
                <a:cs typeface="Cambria Math"/>
              </a:rPr>
              <a:t> </a:t>
            </a:r>
            <a:r>
              <a:rPr sz="2000" spc="155" dirty="0">
                <a:latin typeface="Cambria Math"/>
                <a:cs typeface="Cambria Math"/>
              </a:rPr>
              <a:t>D-</a:t>
            </a:r>
            <a:r>
              <a:rPr sz="2000" spc="-50" dirty="0">
                <a:latin typeface="Cambria Math"/>
                <a:cs typeface="Cambria Math"/>
              </a:rPr>
              <a:t>7 </a:t>
            </a:r>
            <a:r>
              <a:rPr sz="2000" spc="-20" dirty="0">
                <a:latin typeface="Cambria Math"/>
                <a:cs typeface="Cambria Math"/>
              </a:rPr>
              <a:t>(D+B</a:t>
            </a:r>
            <a:r>
              <a:rPr sz="2000" spc="-15" dirty="0">
                <a:latin typeface="Cambria Math"/>
                <a:cs typeface="Cambria Math"/>
              </a:rPr>
              <a:t> </a:t>
            </a:r>
            <a:r>
              <a:rPr sz="2000" dirty="0">
                <a:latin typeface="Cambria Math"/>
                <a:cs typeface="Cambria Math"/>
              </a:rPr>
              <a:t>−</a:t>
            </a:r>
            <a:r>
              <a:rPr sz="2000" spc="-60" dirty="0">
                <a:latin typeface="Cambria Math"/>
                <a:cs typeface="Cambria Math"/>
              </a:rPr>
              <a:t> </a:t>
            </a:r>
            <a:r>
              <a:rPr sz="2000" spc="155" dirty="0">
                <a:latin typeface="Cambria Math"/>
                <a:cs typeface="Cambria Math"/>
              </a:rPr>
              <a:t>D-</a:t>
            </a:r>
            <a:r>
              <a:rPr sz="2000" spc="-25" dirty="0">
                <a:latin typeface="Cambria Math"/>
                <a:cs typeface="Cambria Math"/>
              </a:rPr>
              <a:t>7)</a:t>
            </a:r>
            <a:endParaRPr sz="2000">
              <a:latin typeface="Cambria Math"/>
              <a:cs typeface="Cambria Math"/>
            </a:endParaRPr>
          </a:p>
        </p:txBody>
      </p:sp>
      <p:pic>
        <p:nvPicPr>
          <p:cNvPr id="14" name="object 1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14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32105">
              <a:lnSpc>
                <a:spcPct val="100000"/>
              </a:lnSpc>
              <a:spcBef>
                <a:spcPts val="100"/>
              </a:spcBef>
            </a:pPr>
            <a:r>
              <a:rPr dirty="0"/>
              <a:t>Perceptrón</a:t>
            </a:r>
            <a:r>
              <a:rPr spc="-40" dirty="0"/>
              <a:t> </a:t>
            </a:r>
            <a:r>
              <a:rPr dirty="0"/>
              <a:t>multicapa</a:t>
            </a:r>
            <a:r>
              <a:rPr spc="-20" dirty="0"/>
              <a:t> </a:t>
            </a:r>
            <a:r>
              <a:rPr dirty="0"/>
              <a:t>:</a:t>
            </a:r>
            <a:r>
              <a:rPr spc="-20" dirty="0"/>
              <a:t> </a:t>
            </a:r>
            <a:r>
              <a:rPr dirty="0"/>
              <a:t>Preparación</a:t>
            </a:r>
            <a:r>
              <a:rPr spc="-2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10" dirty="0"/>
              <a:t>entradas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472440" y="976883"/>
            <a:ext cx="8105775" cy="546354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605"/>
              </a:spcBef>
            </a:pPr>
            <a:r>
              <a:rPr sz="2000" dirty="0">
                <a:latin typeface="Times New Roman"/>
                <a:cs typeface="Times New Roman"/>
              </a:rPr>
              <a:t>Atributos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binarios:</a:t>
            </a:r>
            <a:endParaRPr sz="2000">
              <a:latin typeface="Times New Roman"/>
              <a:cs typeface="Times New Roman"/>
            </a:endParaRPr>
          </a:p>
          <a:p>
            <a:pPr marL="367665" indent="-342265">
              <a:lnSpc>
                <a:spcPct val="100000"/>
              </a:lnSpc>
              <a:spcBef>
                <a:spcPts val="500"/>
              </a:spcBef>
              <a:buFont typeface="Arial"/>
              <a:buChar char="•"/>
              <a:tabLst>
                <a:tab pos="367665" algn="l"/>
                <a:tab pos="368300" algn="l"/>
              </a:tabLst>
            </a:pP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atributo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MS PGothic"/>
                <a:cs typeface="MS PGothic"/>
              </a:rPr>
              <a:t>➜</a:t>
            </a:r>
            <a:r>
              <a:rPr sz="2000" spc="-120" dirty="0">
                <a:latin typeface="MS PGothic"/>
                <a:cs typeface="MS PGothic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entrada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entradas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{0,1}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{-</a:t>
            </a:r>
            <a:r>
              <a:rPr sz="2000" spc="-20" dirty="0">
                <a:latin typeface="Times New Roman"/>
                <a:cs typeface="Times New Roman"/>
              </a:rPr>
              <a:t>1,1}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Arial"/>
              <a:buChar char="•"/>
            </a:pPr>
            <a:endParaRPr sz="2950">
              <a:latin typeface="Times New Roman"/>
              <a:cs typeface="Times New Roman"/>
            </a:endParaRPr>
          </a:p>
          <a:p>
            <a:pPr marL="74295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Atributos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discretos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nominativos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(con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valores):</a:t>
            </a:r>
            <a:endParaRPr sz="2000">
              <a:latin typeface="Times New Roman"/>
              <a:cs typeface="Times New Roman"/>
            </a:endParaRPr>
          </a:p>
          <a:p>
            <a:pPr marL="367665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367665" algn="l"/>
                <a:tab pos="368300" algn="l"/>
              </a:tabLst>
            </a:pPr>
            <a:r>
              <a:rPr sz="2000" dirty="0">
                <a:latin typeface="Times New Roman"/>
                <a:cs typeface="Times New Roman"/>
              </a:rPr>
              <a:t>Opción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1: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convertir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una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entrada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numérica</a:t>
            </a:r>
            <a:endParaRPr sz="2000">
              <a:latin typeface="Times New Roman"/>
              <a:cs typeface="Times New Roman"/>
            </a:endParaRPr>
          </a:p>
          <a:p>
            <a:pPr marL="824865" lvl="1" indent="-342265">
              <a:lnSpc>
                <a:spcPct val="100000"/>
              </a:lnSpc>
              <a:spcBef>
                <a:spcPts val="385"/>
              </a:spcBef>
              <a:buFont typeface="Arial"/>
              <a:buChar char="•"/>
              <a:tabLst>
                <a:tab pos="824865" algn="l"/>
                <a:tab pos="825500" algn="l"/>
              </a:tabLst>
            </a:pP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{bajo,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medio,</a:t>
            </a:r>
            <a:r>
              <a:rPr sz="2000" spc="-20" dirty="0">
                <a:latin typeface="Times New Roman"/>
                <a:cs typeface="Times New Roman"/>
              </a:rPr>
              <a:t> alto)</a:t>
            </a:r>
            <a:endParaRPr sz="2000">
              <a:latin typeface="Times New Roman"/>
              <a:cs typeface="Times New Roman"/>
            </a:endParaRPr>
          </a:p>
          <a:p>
            <a:pPr marL="824865" lvl="1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824865" algn="l"/>
                <a:tab pos="825500" algn="l"/>
              </a:tabLst>
            </a:pP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entrada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bajo=0,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medio=1,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alto=2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normalizar)</a:t>
            </a:r>
            <a:endParaRPr sz="2000">
              <a:latin typeface="Times New Roman"/>
              <a:cs typeface="Times New Roman"/>
            </a:endParaRPr>
          </a:p>
          <a:p>
            <a:pPr marL="824865" lvl="1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824865" algn="l"/>
                <a:tab pos="825500" algn="l"/>
              </a:tabLst>
            </a:pP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buena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opción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cuando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datos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ordinales</a:t>
            </a:r>
            <a:endParaRPr sz="2000">
              <a:latin typeface="Times New Roman"/>
              <a:cs typeface="Times New Roman"/>
            </a:endParaRPr>
          </a:p>
          <a:p>
            <a:pPr marL="1683385" lvl="2" indent="-342265">
              <a:lnSpc>
                <a:spcPct val="100000"/>
              </a:lnSpc>
              <a:spcBef>
                <a:spcPts val="500"/>
              </a:spcBef>
              <a:buFont typeface="Arial"/>
              <a:buChar char="•"/>
              <a:tabLst>
                <a:tab pos="1683385" algn="l"/>
                <a:tab pos="1684020" algn="l"/>
              </a:tabLst>
            </a:pP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ejemplo: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España=1,</a:t>
            </a:r>
            <a:r>
              <a:rPr sz="2000" spc="-11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Alemania=2… </a:t>
            </a:r>
            <a:r>
              <a:rPr sz="2000" spc="-10" dirty="0">
                <a:latin typeface="Times New Roman"/>
                <a:cs typeface="Times New Roman"/>
              </a:rPr>
              <a:t>¿2*España=Alemania?</a:t>
            </a:r>
            <a:endParaRPr sz="2000">
              <a:latin typeface="Times New Roman"/>
              <a:cs typeface="Times New Roman"/>
            </a:endParaRPr>
          </a:p>
          <a:p>
            <a:pPr marL="367665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367665" algn="l"/>
                <a:tab pos="368300" algn="l"/>
              </a:tabLst>
            </a:pPr>
            <a:r>
              <a:rPr sz="2000" dirty="0">
                <a:latin typeface="Times New Roman"/>
                <a:cs typeface="Times New Roman"/>
              </a:rPr>
              <a:t>Opción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2: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convertir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varias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entradas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binarias</a:t>
            </a:r>
            <a:endParaRPr sz="2000">
              <a:latin typeface="Times New Roman"/>
              <a:cs typeface="Times New Roman"/>
            </a:endParaRPr>
          </a:p>
          <a:p>
            <a:pPr marL="824865" lvl="1" indent="-342265">
              <a:lnSpc>
                <a:spcPct val="100000"/>
              </a:lnSpc>
              <a:spcBef>
                <a:spcPts val="480"/>
              </a:spcBef>
              <a:buFont typeface="Arial"/>
              <a:buChar char="•"/>
              <a:tabLst>
                <a:tab pos="824865" algn="l"/>
                <a:tab pos="825500" algn="l"/>
              </a:tabLst>
            </a:pPr>
            <a:r>
              <a:rPr sz="2000" dirty="0">
                <a:latin typeface="Times New Roman"/>
                <a:cs typeface="Times New Roman"/>
              </a:rPr>
              <a:t>{x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x</a:t>
            </a:r>
            <a:r>
              <a:rPr sz="1950" baseline="-17094" dirty="0">
                <a:latin typeface="Times New Roman"/>
                <a:cs typeface="Times New Roman"/>
              </a:rPr>
              <a:t>2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…,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x</a:t>
            </a:r>
            <a:r>
              <a:rPr sz="1950" baseline="-17094" dirty="0">
                <a:latin typeface="Times New Roman"/>
                <a:cs typeface="Times New Roman"/>
              </a:rPr>
              <a:t>k</a:t>
            </a:r>
            <a:r>
              <a:rPr sz="2000" dirty="0">
                <a:latin typeface="Times New Roman"/>
                <a:cs typeface="Times New Roman"/>
              </a:rPr>
              <a:t>}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MS PGothic"/>
                <a:cs typeface="MS PGothic"/>
              </a:rPr>
              <a:t>➜</a:t>
            </a:r>
            <a:r>
              <a:rPr sz="2000" spc="-120" dirty="0">
                <a:latin typeface="MS PGothic"/>
                <a:cs typeface="MS PGothic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Codificación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binaria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valores</a:t>
            </a:r>
            <a:endParaRPr sz="2000">
              <a:latin typeface="Times New Roman"/>
              <a:cs typeface="Times New Roman"/>
            </a:endParaRPr>
          </a:p>
          <a:p>
            <a:pPr marL="824865" lvl="1" indent="-342265">
              <a:lnSpc>
                <a:spcPct val="100000"/>
              </a:lnSpc>
              <a:spcBef>
                <a:spcPts val="409"/>
              </a:spcBef>
              <a:buFont typeface="Arial"/>
              <a:buChar char="•"/>
              <a:tabLst>
                <a:tab pos="824865" algn="l"/>
                <a:tab pos="825500" algn="l"/>
              </a:tabLst>
            </a:pP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ejemplo: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{azul,rojo,verde}</a:t>
            </a:r>
            <a:endParaRPr sz="2000">
              <a:latin typeface="Times New Roman"/>
              <a:cs typeface="Times New Roman"/>
            </a:endParaRPr>
          </a:p>
          <a:p>
            <a:pPr marL="1683385" lvl="2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1683385" algn="l"/>
                <a:tab pos="1684020" algn="l"/>
              </a:tabLst>
            </a:pPr>
            <a:r>
              <a:rPr sz="2000" dirty="0">
                <a:latin typeface="Times New Roman"/>
                <a:cs typeface="Times New Roman"/>
              </a:rPr>
              <a:t>2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entradas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valores: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azul=01,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rojo=10,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verde=11</a:t>
            </a:r>
            <a:endParaRPr sz="2000">
              <a:latin typeface="Times New Roman"/>
              <a:cs typeface="Times New Roman"/>
            </a:endParaRPr>
          </a:p>
          <a:p>
            <a:pPr marL="824865" marR="833119" lvl="1" indent="-342265">
              <a:lnSpc>
                <a:spcPct val="100000"/>
              </a:lnSpc>
              <a:spcBef>
                <a:spcPts val="500"/>
              </a:spcBef>
              <a:buFont typeface="Arial"/>
              <a:buChar char="•"/>
              <a:tabLst>
                <a:tab pos="824865" algn="l"/>
                <a:tab pos="825500" algn="l"/>
              </a:tabLst>
            </a:pP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siempre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mejor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opción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implica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similitudes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entre </a:t>
            </a:r>
            <a:r>
              <a:rPr sz="2000" dirty="0">
                <a:latin typeface="Times New Roman"/>
                <a:cs typeface="Times New Roman"/>
              </a:rPr>
              <a:t>categorías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(por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azul=01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algo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similar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verde=11)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15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32105">
              <a:lnSpc>
                <a:spcPct val="100000"/>
              </a:lnSpc>
              <a:spcBef>
                <a:spcPts val="100"/>
              </a:spcBef>
            </a:pPr>
            <a:r>
              <a:rPr dirty="0"/>
              <a:t>Perceptrón</a:t>
            </a:r>
            <a:r>
              <a:rPr spc="-40" dirty="0"/>
              <a:t> </a:t>
            </a:r>
            <a:r>
              <a:rPr dirty="0"/>
              <a:t>multicapa</a:t>
            </a:r>
            <a:r>
              <a:rPr spc="-20" dirty="0"/>
              <a:t> </a:t>
            </a:r>
            <a:r>
              <a:rPr dirty="0"/>
              <a:t>:</a:t>
            </a:r>
            <a:r>
              <a:rPr spc="-20" dirty="0"/>
              <a:t> </a:t>
            </a:r>
            <a:r>
              <a:rPr dirty="0"/>
              <a:t>Preparación</a:t>
            </a:r>
            <a:r>
              <a:rPr spc="-2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10" dirty="0"/>
              <a:t>entradas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459740" y="976883"/>
            <a:ext cx="6285865" cy="332994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605"/>
              </a:spcBef>
            </a:pPr>
            <a:r>
              <a:rPr sz="2000" dirty="0">
                <a:latin typeface="Times New Roman"/>
                <a:cs typeface="Times New Roman"/>
              </a:rPr>
              <a:t>Atributos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discretos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nominativos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(con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valores):</a:t>
            </a:r>
            <a:endParaRPr sz="2000">
              <a:latin typeface="Times New Roman"/>
              <a:cs typeface="Times New Roman"/>
            </a:endParaRPr>
          </a:p>
          <a:p>
            <a:pPr marL="380365" indent="-342265">
              <a:lnSpc>
                <a:spcPct val="100000"/>
              </a:lnSpc>
              <a:spcBef>
                <a:spcPts val="500"/>
              </a:spcBef>
              <a:buFont typeface="Arial"/>
              <a:buChar char="•"/>
              <a:tabLst>
                <a:tab pos="380365" algn="l"/>
                <a:tab pos="381000" algn="l"/>
              </a:tabLst>
            </a:pPr>
            <a:r>
              <a:rPr sz="2000" dirty="0">
                <a:latin typeface="Times New Roman"/>
                <a:cs typeface="Times New Roman"/>
              </a:rPr>
              <a:t>Opción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3: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codificación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spc="-20" dirty="0">
                <a:latin typeface="Times New Roman"/>
                <a:cs typeface="Times New Roman"/>
              </a:rPr>
              <a:t>dummy</a:t>
            </a:r>
            <a:endParaRPr sz="2000">
              <a:latin typeface="Times New Roman"/>
              <a:cs typeface="Times New Roman"/>
            </a:endParaRPr>
          </a:p>
          <a:p>
            <a:pPr marL="837565" lvl="1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837565" algn="l"/>
                <a:tab pos="838200" algn="l"/>
              </a:tabLst>
            </a:pPr>
            <a:r>
              <a:rPr sz="2000" dirty="0">
                <a:latin typeface="Times New Roman"/>
                <a:cs typeface="Times New Roman"/>
              </a:rPr>
              <a:t>{x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x</a:t>
            </a:r>
            <a:r>
              <a:rPr sz="1950" baseline="-17094" dirty="0">
                <a:latin typeface="Times New Roman"/>
                <a:cs typeface="Times New Roman"/>
              </a:rPr>
              <a:t>2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…,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x</a:t>
            </a:r>
            <a:r>
              <a:rPr sz="1950" baseline="-17094" dirty="0">
                <a:latin typeface="Times New Roman"/>
                <a:cs typeface="Times New Roman"/>
              </a:rPr>
              <a:t>n</a:t>
            </a:r>
            <a:r>
              <a:rPr sz="2000" dirty="0">
                <a:latin typeface="Times New Roman"/>
                <a:cs typeface="Times New Roman"/>
              </a:rPr>
              <a:t>}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MS PGothic"/>
                <a:cs typeface="MS PGothic"/>
              </a:rPr>
              <a:t>➜</a:t>
            </a:r>
            <a:r>
              <a:rPr sz="2000" spc="-114" dirty="0">
                <a:latin typeface="MS PGothic"/>
                <a:cs typeface="MS PGothic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Codificar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entradas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binarias</a:t>
            </a:r>
            <a:endParaRPr sz="2000">
              <a:latin typeface="Times New Roman"/>
              <a:cs typeface="Times New Roman"/>
            </a:endParaRPr>
          </a:p>
          <a:p>
            <a:pPr marL="837565" lvl="1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837565" algn="l"/>
                <a:tab pos="838200" algn="l"/>
              </a:tabLst>
            </a:pP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{azul,rojo,verde}</a:t>
            </a:r>
            <a:endParaRPr sz="2000">
              <a:latin typeface="Times New Roman"/>
              <a:cs typeface="Times New Roman"/>
            </a:endParaRPr>
          </a:p>
          <a:p>
            <a:pPr marL="837565" lvl="1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837565" algn="l"/>
                <a:tab pos="838200" algn="l"/>
              </a:tabLst>
            </a:pPr>
            <a:r>
              <a:rPr sz="2000" dirty="0">
                <a:latin typeface="Times New Roman"/>
                <a:cs typeface="Times New Roman"/>
              </a:rPr>
              <a:t>azul=001,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rojo=010,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verde=100</a:t>
            </a:r>
            <a:endParaRPr sz="2000">
              <a:latin typeface="Times New Roman"/>
              <a:cs typeface="Times New Roman"/>
            </a:endParaRPr>
          </a:p>
          <a:p>
            <a:pPr marL="837565" lvl="1" indent="-342265">
              <a:lnSpc>
                <a:spcPct val="100000"/>
              </a:lnSpc>
              <a:spcBef>
                <a:spcPts val="384"/>
              </a:spcBef>
              <a:buFont typeface="Arial"/>
              <a:buChar char="•"/>
              <a:tabLst>
                <a:tab pos="837565" algn="l"/>
                <a:tab pos="838200" algn="l"/>
              </a:tabLst>
            </a:pP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crea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similitud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ni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ordinalidad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implícita</a:t>
            </a:r>
            <a:endParaRPr sz="2000">
              <a:latin typeface="Times New Roman"/>
              <a:cs typeface="Times New Roman"/>
            </a:endParaRPr>
          </a:p>
          <a:p>
            <a:pPr marL="837565" lvl="1" indent="-342265">
              <a:lnSpc>
                <a:spcPct val="100000"/>
              </a:lnSpc>
              <a:spcBef>
                <a:spcPts val="500"/>
              </a:spcBef>
              <a:buFont typeface="Arial"/>
              <a:buChar char="•"/>
              <a:tabLst>
                <a:tab pos="837565" algn="l"/>
                <a:tab pos="838200" algn="l"/>
              </a:tabLst>
            </a:pPr>
            <a:r>
              <a:rPr sz="2000" dirty="0">
                <a:latin typeface="Times New Roman"/>
                <a:cs typeface="Times New Roman"/>
              </a:rPr>
              <a:t>Suele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ser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buena</a:t>
            </a:r>
            <a:r>
              <a:rPr sz="2000" spc="-10" dirty="0">
                <a:latin typeface="Times New Roman"/>
                <a:cs typeface="Times New Roman"/>
              </a:rPr>
              <a:t> opción</a:t>
            </a:r>
            <a:endParaRPr sz="20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15"/>
              </a:spcBef>
              <a:buFont typeface="Arial"/>
              <a:buChar char="•"/>
            </a:pPr>
            <a:endParaRPr sz="2950">
              <a:latin typeface="Times New Roman"/>
              <a:cs typeface="Times New Roman"/>
            </a:endParaRPr>
          </a:p>
          <a:p>
            <a:pPr marL="380365" indent="-342265">
              <a:lnSpc>
                <a:spcPct val="100000"/>
              </a:lnSpc>
              <a:buFont typeface="Arial"/>
              <a:buChar char="•"/>
              <a:tabLst>
                <a:tab pos="380365" algn="l"/>
                <a:tab pos="381000" algn="l"/>
              </a:tabLst>
            </a:pPr>
            <a:r>
              <a:rPr sz="2000" dirty="0">
                <a:latin typeface="Times New Roman"/>
                <a:cs typeface="Times New Roman"/>
              </a:rPr>
              <a:t>Existen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otras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opciones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sofisticadas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16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2334418" y="72644"/>
            <a:ext cx="4474210" cy="76009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indent="573405">
              <a:lnSpc>
                <a:spcPct val="100800"/>
              </a:lnSpc>
              <a:spcBef>
                <a:spcPts val="75"/>
              </a:spcBef>
            </a:pPr>
            <a:r>
              <a:rPr dirty="0"/>
              <a:t>Perceptrón</a:t>
            </a:r>
            <a:r>
              <a:rPr spc="-40" dirty="0"/>
              <a:t> </a:t>
            </a:r>
            <a:r>
              <a:rPr dirty="0"/>
              <a:t>multicapa</a:t>
            </a:r>
            <a:r>
              <a:rPr spc="-25" dirty="0"/>
              <a:t> </a:t>
            </a:r>
            <a:r>
              <a:rPr spc="-50" dirty="0"/>
              <a:t>: </a:t>
            </a:r>
            <a:r>
              <a:rPr dirty="0"/>
              <a:t>Cuándo</a:t>
            </a:r>
            <a:r>
              <a:rPr spc="-30" dirty="0"/>
              <a:t> </a:t>
            </a:r>
            <a:r>
              <a:rPr dirty="0"/>
              <a:t>se</a:t>
            </a:r>
            <a:r>
              <a:rPr spc="-15" dirty="0"/>
              <a:t> </a:t>
            </a:r>
            <a:r>
              <a:rPr dirty="0"/>
              <a:t>ha</a:t>
            </a:r>
            <a:r>
              <a:rPr spc="-15" dirty="0"/>
              <a:t> </a:t>
            </a:r>
            <a:r>
              <a:rPr dirty="0"/>
              <a:t>entrenado</a:t>
            </a:r>
            <a:r>
              <a:rPr spc="-15" dirty="0"/>
              <a:t> </a:t>
            </a:r>
            <a:r>
              <a:rPr spc="-10" dirty="0"/>
              <a:t>bien?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494665" y="4213860"/>
            <a:ext cx="7865745" cy="17297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6545" marR="5080" indent="-283845">
              <a:lnSpc>
                <a:spcPct val="100000"/>
              </a:lnSpc>
              <a:spcBef>
                <a:spcPts val="1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error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debe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minimizarse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sobre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casos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desconocidos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(no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usados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el </a:t>
            </a:r>
            <a:r>
              <a:rPr sz="2000" spc="-10" dirty="0">
                <a:latin typeface="Times New Roman"/>
                <a:cs typeface="Times New Roman"/>
              </a:rPr>
              <a:t>entrenamiento)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divide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conjunto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datos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disponibles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test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training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505"/>
              </a:spcBef>
              <a:buFont typeface="Times New Roman"/>
              <a:buChar char="•"/>
              <a:tabLst>
                <a:tab pos="772795" algn="l"/>
                <a:tab pos="773430" algn="l"/>
              </a:tabLst>
            </a:pPr>
            <a:r>
              <a:rPr sz="2000" i="1" dirty="0">
                <a:latin typeface="Times New Roman"/>
                <a:cs typeface="Times New Roman"/>
              </a:rPr>
              <a:t>training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–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usa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entrenar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09"/>
              </a:spcBef>
              <a:buFont typeface="Times New Roman"/>
              <a:buChar char="•"/>
              <a:tabLst>
                <a:tab pos="772795" algn="l"/>
                <a:tab pos="773430" algn="l"/>
              </a:tabLst>
            </a:pPr>
            <a:r>
              <a:rPr sz="2000" i="1" dirty="0">
                <a:latin typeface="Times New Roman"/>
                <a:cs typeface="Times New Roman"/>
              </a:rPr>
              <a:t>test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–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10" dirty="0">
                <a:latin typeface="Times New Roman"/>
                <a:cs typeface="Times New Roman"/>
              </a:rPr>
              <a:t> comprobar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610792" y="3835400"/>
            <a:ext cx="177800" cy="12700"/>
          </a:xfrm>
          <a:custGeom>
            <a:avLst/>
            <a:gdLst/>
            <a:ahLst/>
            <a:cxnLst/>
            <a:rect l="l" t="t" r="r" b="b"/>
            <a:pathLst>
              <a:path w="177800" h="12700">
                <a:moveTo>
                  <a:pt x="177800" y="0"/>
                </a:moveTo>
                <a:lnTo>
                  <a:pt x="0" y="0"/>
                </a:lnTo>
                <a:lnTo>
                  <a:pt x="0" y="12700"/>
                </a:lnTo>
                <a:lnTo>
                  <a:pt x="177800" y="12700"/>
                </a:lnTo>
                <a:lnTo>
                  <a:pt x="177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3596378" y="3821683"/>
            <a:ext cx="19304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425" dirty="0">
                <a:latin typeface="Cambria Math"/>
                <a:cs typeface="Cambria Math"/>
              </a:rPr>
              <a:t>S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94665" y="979931"/>
            <a:ext cx="8117205" cy="2638425"/>
          </a:xfrm>
          <a:prstGeom prst="rect">
            <a:avLst/>
          </a:prstGeom>
        </p:spPr>
        <p:txBody>
          <a:bodyPr vert="horz" wrap="square" lIns="0" tIns="73660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58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objetivo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obtener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(con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parámetros):</a:t>
            </a:r>
            <a:endParaRPr sz="2000">
              <a:latin typeface="Times New Roman"/>
              <a:cs typeface="Times New Roman"/>
            </a:endParaRPr>
          </a:p>
          <a:p>
            <a:pPr marL="772795" marR="161925" lvl="1" indent="-285750">
              <a:lnSpc>
                <a:spcPct val="100000"/>
              </a:lnSpc>
              <a:spcBef>
                <a:spcPts val="480"/>
              </a:spcBef>
              <a:buChar char="•"/>
              <a:tabLst>
                <a:tab pos="772795" algn="l"/>
                <a:tab pos="773430" algn="l"/>
              </a:tabLst>
            </a:pP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resuelve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problema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predicción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(regresión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clasificación)</a:t>
            </a:r>
            <a:r>
              <a:rPr sz="2000" spc="-25" dirty="0">
                <a:latin typeface="Times New Roman"/>
                <a:cs typeface="Times New Roman"/>
              </a:rPr>
              <a:t> con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mínimo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error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posible</a:t>
            </a:r>
            <a:endParaRPr sz="20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15"/>
              </a:spcBef>
              <a:buFont typeface="Times New Roman"/>
              <a:buChar char="•"/>
            </a:pPr>
            <a:endParaRPr sz="2950">
              <a:latin typeface="Times New Roman"/>
              <a:cs typeface="Times New Roman"/>
            </a:endParaRPr>
          </a:p>
          <a:p>
            <a:pPr marL="296545" marR="5080" indent="-283845">
              <a:lnSpc>
                <a:spcPct val="100000"/>
              </a:lnSpc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Como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medida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calidad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emplea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pérdida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loss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predicciones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la </a:t>
            </a:r>
            <a:r>
              <a:rPr sz="2000" dirty="0">
                <a:latin typeface="Times New Roman"/>
                <a:cs typeface="Times New Roman"/>
              </a:rPr>
              <a:t>red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respecto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correctos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sobre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conjunto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casos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ts val="2270"/>
              </a:lnSpc>
              <a:spcBef>
                <a:spcPts val="505"/>
              </a:spcBef>
              <a:buChar char="•"/>
              <a:tabLst>
                <a:tab pos="772795" algn="l"/>
                <a:tab pos="773430" algn="l"/>
              </a:tabLst>
            </a:pPr>
            <a:r>
              <a:rPr sz="2000" dirty="0">
                <a:latin typeface="Times New Roman"/>
                <a:cs typeface="Times New Roman"/>
              </a:rPr>
              <a:t>Medida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típica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error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cuadrático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medio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R="1160780" algn="ctr">
              <a:lnSpc>
                <a:spcPts val="1430"/>
              </a:lnSpc>
            </a:pPr>
            <a:r>
              <a:rPr sz="1300" spc="85" dirty="0">
                <a:latin typeface="Cambria Math"/>
                <a:cs typeface="Cambria Math"/>
              </a:rPr>
              <a:t>&amp;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779577" y="3669283"/>
            <a:ext cx="262128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2232025" algn="l"/>
              </a:tabLst>
            </a:pPr>
            <a:r>
              <a:rPr sz="1800" spc="400" dirty="0">
                <a:latin typeface="Cambria Math"/>
                <a:cs typeface="Cambria Math"/>
              </a:rPr>
              <a:t>8\]</a:t>
            </a:r>
            <a:r>
              <a:rPr sz="1800" spc="150" dirty="0">
                <a:latin typeface="Cambria Math"/>
                <a:cs typeface="Cambria Math"/>
              </a:rPr>
              <a:t> </a:t>
            </a:r>
            <a:r>
              <a:rPr sz="1800" dirty="0">
                <a:latin typeface="Cambria Math"/>
                <a:cs typeface="Cambria Math"/>
              </a:rPr>
              <a:t>=</a:t>
            </a:r>
            <a:r>
              <a:rPr sz="1800" spc="285" dirty="0">
                <a:latin typeface="Cambria Math"/>
                <a:cs typeface="Cambria Math"/>
              </a:rPr>
              <a:t> </a:t>
            </a:r>
            <a:r>
              <a:rPr sz="2700" baseline="41666" dirty="0">
                <a:latin typeface="Cambria Math"/>
                <a:cs typeface="Cambria Math"/>
              </a:rPr>
              <a:t>1</a:t>
            </a:r>
            <a:r>
              <a:rPr sz="2700" spc="127" baseline="41666" dirty="0">
                <a:latin typeface="Cambria Math"/>
                <a:cs typeface="Cambria Math"/>
              </a:rPr>
              <a:t> </a:t>
            </a:r>
            <a:r>
              <a:rPr sz="1800" spc="575" dirty="0">
                <a:latin typeface="Cambria Math"/>
                <a:cs typeface="Cambria Math"/>
              </a:rPr>
              <a:t>G(;</a:t>
            </a:r>
            <a:r>
              <a:rPr sz="1800" dirty="0">
                <a:latin typeface="Cambria Math"/>
                <a:cs typeface="Cambria Math"/>
              </a:rPr>
              <a:t>	−</a:t>
            </a:r>
            <a:r>
              <a:rPr sz="1800" spc="5" dirty="0">
                <a:latin typeface="Cambria Math"/>
                <a:cs typeface="Cambria Math"/>
              </a:rPr>
              <a:t> </a:t>
            </a:r>
            <a:r>
              <a:rPr sz="1800" spc="480" dirty="0">
                <a:latin typeface="Cambria Math"/>
                <a:cs typeface="Cambria Math"/>
              </a:rPr>
              <a:t>;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817294" y="4025392"/>
            <a:ext cx="30607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spc="-25" dirty="0">
                <a:latin typeface="Cambria Math"/>
                <a:cs typeface="Cambria Math"/>
              </a:rPr>
              <a:t>1*+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326691" y="3781552"/>
            <a:ext cx="178117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028700" algn="l"/>
              </a:tabLst>
            </a:pPr>
            <a:r>
              <a:rPr sz="1300" spc="-10" dirty="0">
                <a:latin typeface="Cambria Math"/>
                <a:cs typeface="Cambria Math"/>
              </a:rPr>
              <a:t>2344#25</a:t>
            </a:r>
            <a:r>
              <a:rPr sz="1300" dirty="0">
                <a:latin typeface="Cambria Math"/>
                <a:cs typeface="Cambria Math"/>
              </a:rPr>
              <a:t>	</a:t>
            </a:r>
            <a:r>
              <a:rPr sz="1300" spc="-10" dirty="0">
                <a:latin typeface="Cambria Math"/>
                <a:cs typeface="Cambria Math"/>
              </a:rPr>
              <a:t>30561$#7</a:t>
            </a:r>
            <a:endParaRPr sz="1300">
              <a:latin typeface="Cambria Math"/>
              <a:cs typeface="Cambria Math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072433" y="3586988"/>
            <a:ext cx="2673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700" spc="-120" baseline="-20061" dirty="0">
                <a:latin typeface="Cambria Math"/>
                <a:cs typeface="Cambria Math"/>
              </a:rPr>
              <a:t>)</a:t>
            </a:r>
            <a:r>
              <a:rPr sz="1300" spc="-80" dirty="0">
                <a:latin typeface="Cambria Math"/>
                <a:cs typeface="Cambria Math"/>
              </a:rPr>
              <a:t>%</a:t>
            </a:r>
            <a:endParaRPr sz="1300">
              <a:latin typeface="Cambria Math"/>
              <a:cs typeface="Cambria Math"/>
            </a:endParaRPr>
          </a:p>
        </p:txBody>
      </p:sp>
      <p:pic>
        <p:nvPicPr>
          <p:cNvPr id="17" name="object 1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17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8" name="object 8"/>
          <p:cNvGrpSpPr/>
          <p:nvPr/>
        </p:nvGrpSpPr>
        <p:grpSpPr>
          <a:xfrm>
            <a:off x="1847850" y="1677814"/>
            <a:ext cx="3092450" cy="1695450"/>
            <a:chOff x="1847850" y="1677814"/>
            <a:chExt cx="3092450" cy="1695450"/>
          </a:xfrm>
        </p:grpSpPr>
        <p:sp>
          <p:nvSpPr>
            <p:cNvPr id="9" name="object 9"/>
            <p:cNvSpPr/>
            <p:nvPr/>
          </p:nvSpPr>
          <p:spPr>
            <a:xfrm>
              <a:off x="1847850" y="1677822"/>
              <a:ext cx="3092450" cy="1695450"/>
            </a:xfrm>
            <a:custGeom>
              <a:avLst/>
              <a:gdLst/>
              <a:ahLst/>
              <a:cxnLst/>
              <a:rect l="l" t="t" r="r" b="b"/>
              <a:pathLst>
                <a:path w="3092450" h="1695450">
                  <a:moveTo>
                    <a:pt x="3092450" y="1652587"/>
                  </a:moveTo>
                  <a:lnTo>
                    <a:pt x="3006725" y="1609725"/>
                  </a:lnTo>
                  <a:lnTo>
                    <a:pt x="3006725" y="1638300"/>
                  </a:lnTo>
                  <a:lnTo>
                    <a:pt x="57150" y="1638300"/>
                  </a:lnTo>
                  <a:lnTo>
                    <a:pt x="57150" y="85725"/>
                  </a:lnTo>
                  <a:lnTo>
                    <a:pt x="85725" y="85725"/>
                  </a:lnTo>
                  <a:lnTo>
                    <a:pt x="78574" y="71437"/>
                  </a:lnTo>
                  <a:lnTo>
                    <a:pt x="42862" y="0"/>
                  </a:lnTo>
                  <a:lnTo>
                    <a:pt x="0" y="85725"/>
                  </a:lnTo>
                  <a:lnTo>
                    <a:pt x="28575" y="85725"/>
                  </a:lnTo>
                  <a:lnTo>
                    <a:pt x="28575" y="1652587"/>
                  </a:lnTo>
                  <a:lnTo>
                    <a:pt x="42862" y="1652587"/>
                  </a:lnTo>
                  <a:lnTo>
                    <a:pt x="42862" y="1666875"/>
                  </a:lnTo>
                  <a:lnTo>
                    <a:pt x="3006725" y="1666875"/>
                  </a:lnTo>
                  <a:lnTo>
                    <a:pt x="3006725" y="1695450"/>
                  </a:lnTo>
                  <a:lnTo>
                    <a:pt x="3063875" y="1666875"/>
                  </a:lnTo>
                  <a:lnTo>
                    <a:pt x="3092450" y="1652587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012950" y="1847677"/>
              <a:ext cx="2627630" cy="1273175"/>
            </a:xfrm>
            <a:custGeom>
              <a:avLst/>
              <a:gdLst/>
              <a:ahLst/>
              <a:cxnLst/>
              <a:rect l="l" t="t" r="r" b="b"/>
              <a:pathLst>
                <a:path w="2627629" h="1273175">
                  <a:moveTo>
                    <a:pt x="0" y="0"/>
                  </a:moveTo>
                  <a:lnTo>
                    <a:pt x="22177" y="42487"/>
                  </a:lnTo>
                  <a:lnTo>
                    <a:pt x="44439" y="84921"/>
                  </a:lnTo>
                  <a:lnTo>
                    <a:pt x="66869" y="127249"/>
                  </a:lnTo>
                  <a:lnTo>
                    <a:pt x="89551" y="169418"/>
                  </a:lnTo>
                  <a:lnTo>
                    <a:pt x="112569" y="211374"/>
                  </a:lnTo>
                  <a:lnTo>
                    <a:pt x="136007" y="253064"/>
                  </a:lnTo>
                  <a:lnTo>
                    <a:pt x="159949" y="294436"/>
                  </a:lnTo>
                  <a:lnTo>
                    <a:pt x="184479" y="335437"/>
                  </a:lnTo>
                  <a:lnTo>
                    <a:pt x="209681" y="376012"/>
                  </a:lnTo>
                  <a:lnTo>
                    <a:pt x="235639" y="416109"/>
                  </a:lnTo>
                  <a:lnTo>
                    <a:pt x="262437" y="455676"/>
                  </a:lnTo>
                  <a:lnTo>
                    <a:pt x="290159" y="494658"/>
                  </a:lnTo>
                  <a:lnTo>
                    <a:pt x="318889" y="533003"/>
                  </a:lnTo>
                  <a:lnTo>
                    <a:pt x="348711" y="570657"/>
                  </a:lnTo>
                  <a:lnTo>
                    <a:pt x="379708" y="607568"/>
                  </a:lnTo>
                  <a:lnTo>
                    <a:pt x="411966" y="643682"/>
                  </a:lnTo>
                  <a:lnTo>
                    <a:pt x="445568" y="678946"/>
                  </a:lnTo>
                  <a:lnTo>
                    <a:pt x="480598" y="713308"/>
                  </a:lnTo>
                  <a:lnTo>
                    <a:pt x="517140" y="746714"/>
                  </a:lnTo>
                  <a:lnTo>
                    <a:pt x="555278" y="779110"/>
                  </a:lnTo>
                  <a:lnTo>
                    <a:pt x="595096" y="810444"/>
                  </a:lnTo>
                  <a:lnTo>
                    <a:pt x="636677" y="840663"/>
                  </a:lnTo>
                  <a:lnTo>
                    <a:pt x="680107" y="869714"/>
                  </a:lnTo>
                  <a:lnTo>
                    <a:pt x="725469" y="897543"/>
                  </a:lnTo>
                  <a:lnTo>
                    <a:pt x="772847" y="924098"/>
                  </a:lnTo>
                  <a:lnTo>
                    <a:pt x="822325" y="949325"/>
                  </a:lnTo>
                  <a:lnTo>
                    <a:pt x="858381" y="966231"/>
                  </a:lnTo>
                  <a:lnTo>
                    <a:pt x="895481" y="982468"/>
                  </a:lnTo>
                  <a:lnTo>
                    <a:pt x="933594" y="998053"/>
                  </a:lnTo>
                  <a:lnTo>
                    <a:pt x="972692" y="1013005"/>
                  </a:lnTo>
                  <a:lnTo>
                    <a:pt x="1012747" y="1027342"/>
                  </a:lnTo>
                  <a:lnTo>
                    <a:pt x="1053730" y="1041084"/>
                  </a:lnTo>
                  <a:lnTo>
                    <a:pt x="1095611" y="1054249"/>
                  </a:lnTo>
                  <a:lnTo>
                    <a:pt x="1138362" y="1066855"/>
                  </a:lnTo>
                  <a:lnTo>
                    <a:pt x="1181955" y="1078922"/>
                  </a:lnTo>
                  <a:lnTo>
                    <a:pt x="1226360" y="1090467"/>
                  </a:lnTo>
                  <a:lnTo>
                    <a:pt x="1271549" y="1101509"/>
                  </a:lnTo>
                  <a:lnTo>
                    <a:pt x="1317493" y="1112068"/>
                  </a:lnTo>
                  <a:lnTo>
                    <a:pt x="1364163" y="1122161"/>
                  </a:lnTo>
                  <a:lnTo>
                    <a:pt x="1411531" y="1131807"/>
                  </a:lnTo>
                  <a:lnTo>
                    <a:pt x="1459567" y="1141025"/>
                  </a:lnTo>
                  <a:lnTo>
                    <a:pt x="1508243" y="1149834"/>
                  </a:lnTo>
                  <a:lnTo>
                    <a:pt x="1557531" y="1158252"/>
                  </a:lnTo>
                  <a:lnTo>
                    <a:pt x="1607401" y="1166297"/>
                  </a:lnTo>
                  <a:lnTo>
                    <a:pt x="1657824" y="1173988"/>
                  </a:lnTo>
                  <a:lnTo>
                    <a:pt x="1708772" y="1181345"/>
                  </a:lnTo>
                  <a:lnTo>
                    <a:pt x="1760217" y="1188385"/>
                  </a:lnTo>
                  <a:lnTo>
                    <a:pt x="1812128" y="1195127"/>
                  </a:lnTo>
                  <a:lnTo>
                    <a:pt x="1864478" y="1201590"/>
                  </a:lnTo>
                  <a:lnTo>
                    <a:pt x="1917238" y="1207792"/>
                  </a:lnTo>
                  <a:lnTo>
                    <a:pt x="1970379" y="1213752"/>
                  </a:lnTo>
                  <a:lnTo>
                    <a:pt x="2023872" y="1219489"/>
                  </a:lnTo>
                  <a:lnTo>
                    <a:pt x="2077688" y="1225021"/>
                  </a:lnTo>
                  <a:lnTo>
                    <a:pt x="2131799" y="1230367"/>
                  </a:lnTo>
                  <a:lnTo>
                    <a:pt x="2186177" y="1235546"/>
                  </a:lnTo>
                  <a:lnTo>
                    <a:pt x="2240791" y="1240575"/>
                  </a:lnTo>
                  <a:lnTo>
                    <a:pt x="2295613" y="1245474"/>
                  </a:lnTo>
                  <a:lnTo>
                    <a:pt x="2350615" y="1250261"/>
                  </a:lnTo>
                  <a:lnTo>
                    <a:pt x="2405768" y="1254956"/>
                  </a:lnTo>
                  <a:lnTo>
                    <a:pt x="2461043" y="1259576"/>
                  </a:lnTo>
                  <a:lnTo>
                    <a:pt x="2516411" y="1264140"/>
                  </a:lnTo>
                  <a:lnTo>
                    <a:pt x="2571844" y="1268666"/>
                  </a:lnTo>
                  <a:lnTo>
                    <a:pt x="2627313" y="1273175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128837" y="1812753"/>
              <a:ext cx="2443480" cy="897255"/>
            </a:xfrm>
            <a:custGeom>
              <a:avLst/>
              <a:gdLst/>
              <a:ahLst/>
              <a:cxnLst/>
              <a:rect l="l" t="t" r="r" b="b"/>
              <a:pathLst>
                <a:path w="2443479" h="897255">
                  <a:moveTo>
                    <a:pt x="0" y="0"/>
                  </a:moveTo>
                  <a:lnTo>
                    <a:pt x="31477" y="42847"/>
                  </a:lnTo>
                  <a:lnTo>
                    <a:pt x="62997" y="85608"/>
                  </a:lnTo>
                  <a:lnTo>
                    <a:pt x="94588" y="128195"/>
                  </a:lnTo>
                  <a:lnTo>
                    <a:pt x="126282" y="170519"/>
                  </a:lnTo>
                  <a:lnTo>
                    <a:pt x="158108" y="212495"/>
                  </a:lnTo>
                  <a:lnTo>
                    <a:pt x="190095" y="254035"/>
                  </a:lnTo>
                  <a:lnTo>
                    <a:pt x="222274" y="295051"/>
                  </a:lnTo>
                  <a:lnTo>
                    <a:pt x="254675" y="335457"/>
                  </a:lnTo>
                  <a:lnTo>
                    <a:pt x="287328" y="375165"/>
                  </a:lnTo>
                  <a:lnTo>
                    <a:pt x="320262" y="414089"/>
                  </a:lnTo>
                  <a:lnTo>
                    <a:pt x="353508" y="452140"/>
                  </a:lnTo>
                  <a:lnTo>
                    <a:pt x="387095" y="489232"/>
                  </a:lnTo>
                  <a:lnTo>
                    <a:pt x="421053" y="525277"/>
                  </a:lnTo>
                  <a:lnTo>
                    <a:pt x="455413" y="560189"/>
                  </a:lnTo>
                  <a:lnTo>
                    <a:pt x="490205" y="593879"/>
                  </a:lnTo>
                  <a:lnTo>
                    <a:pt x="525457" y="626261"/>
                  </a:lnTo>
                  <a:lnTo>
                    <a:pt x="561201" y="657248"/>
                  </a:lnTo>
                  <a:lnTo>
                    <a:pt x="597466" y="686752"/>
                  </a:lnTo>
                  <a:lnTo>
                    <a:pt x="634282" y="714687"/>
                  </a:lnTo>
                  <a:lnTo>
                    <a:pt x="671678" y="740964"/>
                  </a:lnTo>
                  <a:lnTo>
                    <a:pt x="709686" y="765497"/>
                  </a:lnTo>
                  <a:lnTo>
                    <a:pt x="748335" y="788198"/>
                  </a:lnTo>
                  <a:lnTo>
                    <a:pt x="787654" y="808981"/>
                  </a:lnTo>
                  <a:lnTo>
                    <a:pt x="827675" y="827758"/>
                  </a:lnTo>
                  <a:lnTo>
                    <a:pt x="868426" y="844442"/>
                  </a:lnTo>
                  <a:lnTo>
                    <a:pt x="909937" y="858945"/>
                  </a:lnTo>
                  <a:lnTo>
                    <a:pt x="952239" y="871181"/>
                  </a:lnTo>
                  <a:lnTo>
                    <a:pt x="995362" y="881062"/>
                  </a:lnTo>
                  <a:lnTo>
                    <a:pt x="1035044" y="887912"/>
                  </a:lnTo>
                  <a:lnTo>
                    <a:pt x="1075416" y="892834"/>
                  </a:lnTo>
                  <a:lnTo>
                    <a:pt x="1116457" y="895893"/>
                  </a:lnTo>
                  <a:lnTo>
                    <a:pt x="1158141" y="897153"/>
                  </a:lnTo>
                  <a:lnTo>
                    <a:pt x="1200448" y="896680"/>
                  </a:lnTo>
                  <a:lnTo>
                    <a:pt x="1243353" y="894538"/>
                  </a:lnTo>
                  <a:lnTo>
                    <a:pt x="1286833" y="890790"/>
                  </a:lnTo>
                  <a:lnTo>
                    <a:pt x="1330866" y="885503"/>
                  </a:lnTo>
                  <a:lnTo>
                    <a:pt x="1375428" y="878740"/>
                  </a:lnTo>
                  <a:lnTo>
                    <a:pt x="1420497" y="870566"/>
                  </a:lnTo>
                  <a:lnTo>
                    <a:pt x="1466049" y="861046"/>
                  </a:lnTo>
                  <a:lnTo>
                    <a:pt x="1512062" y="850243"/>
                  </a:lnTo>
                  <a:lnTo>
                    <a:pt x="1558512" y="838224"/>
                  </a:lnTo>
                  <a:lnTo>
                    <a:pt x="1605376" y="825052"/>
                  </a:lnTo>
                  <a:lnTo>
                    <a:pt x="1652632" y="810792"/>
                  </a:lnTo>
                  <a:lnTo>
                    <a:pt x="1700256" y="795509"/>
                  </a:lnTo>
                  <a:lnTo>
                    <a:pt x="1748225" y="779267"/>
                  </a:lnTo>
                  <a:lnTo>
                    <a:pt x="1796517" y="762130"/>
                  </a:lnTo>
                  <a:lnTo>
                    <a:pt x="1845108" y="744164"/>
                  </a:lnTo>
                  <a:lnTo>
                    <a:pt x="1893975" y="725433"/>
                  </a:lnTo>
                  <a:lnTo>
                    <a:pt x="1943095" y="706001"/>
                  </a:lnTo>
                  <a:lnTo>
                    <a:pt x="1992446" y="685933"/>
                  </a:lnTo>
                  <a:lnTo>
                    <a:pt x="2042003" y="665294"/>
                  </a:lnTo>
                  <a:lnTo>
                    <a:pt x="2091745" y="644148"/>
                  </a:lnTo>
                  <a:lnTo>
                    <a:pt x="2141648" y="622560"/>
                  </a:lnTo>
                  <a:lnTo>
                    <a:pt x="2191690" y="600594"/>
                  </a:lnTo>
                  <a:lnTo>
                    <a:pt x="2241846" y="578315"/>
                  </a:lnTo>
                  <a:lnTo>
                    <a:pt x="2292094" y="555788"/>
                  </a:lnTo>
                  <a:lnTo>
                    <a:pt x="2342412" y="533077"/>
                  </a:lnTo>
                  <a:lnTo>
                    <a:pt x="2392775" y="510247"/>
                  </a:lnTo>
                  <a:lnTo>
                    <a:pt x="2443162" y="487362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313238" y="2577928"/>
              <a:ext cx="76200" cy="405130"/>
            </a:xfrm>
            <a:custGeom>
              <a:avLst/>
              <a:gdLst/>
              <a:ahLst/>
              <a:cxnLst/>
              <a:rect l="l" t="t" r="r" b="b"/>
              <a:pathLst>
                <a:path w="76200" h="405130">
                  <a:moveTo>
                    <a:pt x="33337" y="328611"/>
                  </a:moveTo>
                  <a:lnTo>
                    <a:pt x="0" y="328611"/>
                  </a:lnTo>
                  <a:lnTo>
                    <a:pt x="38100" y="404811"/>
                  </a:lnTo>
                  <a:lnTo>
                    <a:pt x="69850" y="341311"/>
                  </a:lnTo>
                  <a:lnTo>
                    <a:pt x="33337" y="341311"/>
                  </a:lnTo>
                  <a:lnTo>
                    <a:pt x="33337" y="328611"/>
                  </a:lnTo>
                  <a:close/>
                </a:path>
                <a:path w="76200" h="405130">
                  <a:moveTo>
                    <a:pt x="42862" y="76199"/>
                  </a:moveTo>
                  <a:lnTo>
                    <a:pt x="33337" y="76199"/>
                  </a:lnTo>
                  <a:lnTo>
                    <a:pt x="33337" y="341311"/>
                  </a:lnTo>
                  <a:lnTo>
                    <a:pt x="42862" y="341311"/>
                  </a:lnTo>
                  <a:lnTo>
                    <a:pt x="42862" y="76199"/>
                  </a:lnTo>
                  <a:close/>
                </a:path>
                <a:path w="76200" h="405130">
                  <a:moveTo>
                    <a:pt x="76200" y="328611"/>
                  </a:moveTo>
                  <a:lnTo>
                    <a:pt x="42862" y="328611"/>
                  </a:lnTo>
                  <a:lnTo>
                    <a:pt x="42862" y="341311"/>
                  </a:lnTo>
                  <a:lnTo>
                    <a:pt x="69850" y="341311"/>
                  </a:lnTo>
                  <a:lnTo>
                    <a:pt x="76200" y="328611"/>
                  </a:lnTo>
                  <a:close/>
                </a:path>
                <a:path w="76200" h="405130">
                  <a:moveTo>
                    <a:pt x="38098" y="0"/>
                  </a:moveTo>
                  <a:lnTo>
                    <a:pt x="0" y="76200"/>
                  </a:lnTo>
                  <a:lnTo>
                    <a:pt x="33337" y="76199"/>
                  </a:lnTo>
                  <a:lnTo>
                    <a:pt x="33337" y="63500"/>
                  </a:lnTo>
                  <a:lnTo>
                    <a:pt x="69850" y="63500"/>
                  </a:lnTo>
                  <a:lnTo>
                    <a:pt x="38098" y="0"/>
                  </a:lnTo>
                  <a:close/>
                </a:path>
                <a:path w="76200" h="405130">
                  <a:moveTo>
                    <a:pt x="42862" y="63500"/>
                  </a:moveTo>
                  <a:lnTo>
                    <a:pt x="33337" y="63500"/>
                  </a:lnTo>
                  <a:lnTo>
                    <a:pt x="33337" y="76199"/>
                  </a:lnTo>
                  <a:lnTo>
                    <a:pt x="42862" y="76199"/>
                  </a:lnTo>
                  <a:lnTo>
                    <a:pt x="42862" y="63500"/>
                  </a:lnTo>
                  <a:close/>
                </a:path>
                <a:path w="76200" h="405130">
                  <a:moveTo>
                    <a:pt x="69850" y="63500"/>
                  </a:moveTo>
                  <a:lnTo>
                    <a:pt x="42862" y="63500"/>
                  </a:lnTo>
                  <a:lnTo>
                    <a:pt x="42862" y="76199"/>
                  </a:lnTo>
                  <a:lnTo>
                    <a:pt x="76200" y="76198"/>
                  </a:lnTo>
                  <a:lnTo>
                    <a:pt x="69850" y="635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551779" y="1026216"/>
            <a:ext cx="2375535" cy="922019"/>
          </a:xfrm>
          <a:prstGeom prst="rect">
            <a:avLst/>
          </a:prstGeom>
        </p:spPr>
        <p:txBody>
          <a:bodyPr vert="horz" wrap="square" lIns="0" tIns="17970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1415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Curva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típica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loss</a:t>
            </a:r>
            <a:endParaRPr sz="2000">
              <a:latin typeface="Times New Roman"/>
              <a:cs typeface="Times New Roman"/>
            </a:endParaRPr>
          </a:p>
          <a:p>
            <a:pPr marL="607695">
              <a:lnSpc>
                <a:spcPct val="100000"/>
              </a:lnSpc>
              <a:spcBef>
                <a:spcPts val="1185"/>
              </a:spcBef>
            </a:pPr>
            <a:r>
              <a:rPr sz="1800" spc="-20" dirty="0">
                <a:latin typeface="Times New Roman"/>
                <a:cs typeface="Times New Roman"/>
              </a:rPr>
              <a:t>loss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75579" y="2158491"/>
            <a:ext cx="8139430" cy="33610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96435">
              <a:lnSpc>
                <a:spcPct val="100000"/>
              </a:lnSpc>
              <a:spcBef>
                <a:spcPts val="100"/>
              </a:spcBef>
            </a:pPr>
            <a:r>
              <a:rPr sz="1600" i="1" spc="-20" dirty="0">
                <a:solidFill>
                  <a:srgbClr val="3333CC"/>
                </a:solidFill>
                <a:latin typeface="Times New Roman"/>
                <a:cs typeface="Times New Roman"/>
              </a:rPr>
              <a:t>test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950">
              <a:latin typeface="Times New Roman"/>
              <a:cs typeface="Times New Roman"/>
            </a:endParaRPr>
          </a:p>
          <a:p>
            <a:pPr marL="4465320">
              <a:lnSpc>
                <a:spcPct val="100000"/>
              </a:lnSpc>
            </a:pPr>
            <a:r>
              <a:rPr sz="16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training</a:t>
            </a:r>
            <a:endParaRPr sz="1600">
              <a:latin typeface="Times New Roman"/>
              <a:cs typeface="Times New Roman"/>
            </a:endParaRPr>
          </a:p>
          <a:p>
            <a:pPr marL="4481830">
              <a:lnSpc>
                <a:spcPct val="100000"/>
              </a:lnSpc>
              <a:spcBef>
                <a:spcPts val="425"/>
              </a:spcBef>
            </a:pPr>
            <a:r>
              <a:rPr sz="1800" dirty="0">
                <a:latin typeface="Times New Roman"/>
                <a:cs typeface="Times New Roman"/>
              </a:rPr>
              <a:t>Número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épocas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205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Puede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ocurrir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Overfitting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(Sobreajuste)</a:t>
            </a:r>
            <a:endParaRPr sz="2000">
              <a:latin typeface="Times New Roman"/>
              <a:cs typeface="Times New Roman"/>
            </a:endParaRPr>
          </a:p>
          <a:p>
            <a:pPr marL="487680">
              <a:lnSpc>
                <a:spcPct val="100000"/>
              </a:lnSpc>
              <a:spcBef>
                <a:spcPts val="484"/>
              </a:spcBef>
              <a:tabLst>
                <a:tab pos="772795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encontrar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“regularidades”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datos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son poco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nada) </a:t>
            </a:r>
            <a:r>
              <a:rPr sz="1800" spc="-10" dirty="0">
                <a:latin typeface="Times New Roman"/>
                <a:cs typeface="Times New Roman"/>
              </a:rPr>
              <a:t>significativos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900">
              <a:latin typeface="Times New Roman"/>
              <a:cs typeface="Times New Roman"/>
            </a:endParaRPr>
          </a:p>
          <a:p>
            <a:pPr marL="296545" marR="5080" indent="-283845">
              <a:lnSpc>
                <a:spcPct val="100000"/>
              </a:lnSpc>
              <a:spcBef>
                <a:spcPts val="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importante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obtener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buenos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resultados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sobre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datos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entrenamiento 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solidFill>
                  <a:srgbClr val="3333CC"/>
                </a:solidFill>
                <a:latin typeface="Times New Roman"/>
                <a:cs typeface="Times New Roman"/>
              </a:rPr>
              <a:t>training</a:t>
            </a:r>
            <a:r>
              <a:rPr sz="2000" dirty="0">
                <a:latin typeface="Times New Roman"/>
                <a:cs typeface="Times New Roman"/>
              </a:rPr>
              <a:t>),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sino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sobre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los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datos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prueba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(</a:t>
            </a:r>
            <a:r>
              <a:rPr sz="2000" b="1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test</a:t>
            </a:r>
            <a:r>
              <a:rPr sz="2000" b="1" spc="-1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title"/>
          </p:nvPr>
        </p:nvSpPr>
        <p:spPr>
          <a:xfrm>
            <a:off x="2334418" y="72644"/>
            <a:ext cx="4474210" cy="76009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indent="573405">
              <a:lnSpc>
                <a:spcPct val="100800"/>
              </a:lnSpc>
              <a:spcBef>
                <a:spcPts val="75"/>
              </a:spcBef>
            </a:pPr>
            <a:r>
              <a:rPr dirty="0"/>
              <a:t>Perceptrón</a:t>
            </a:r>
            <a:r>
              <a:rPr spc="-40" dirty="0"/>
              <a:t> </a:t>
            </a:r>
            <a:r>
              <a:rPr dirty="0"/>
              <a:t>multicapa</a:t>
            </a:r>
            <a:r>
              <a:rPr spc="-25" dirty="0"/>
              <a:t> </a:t>
            </a:r>
            <a:r>
              <a:rPr spc="-50" dirty="0"/>
              <a:t>: </a:t>
            </a:r>
            <a:r>
              <a:rPr dirty="0"/>
              <a:t>Cuándo</a:t>
            </a:r>
            <a:r>
              <a:rPr spc="-30" dirty="0"/>
              <a:t> </a:t>
            </a:r>
            <a:r>
              <a:rPr dirty="0"/>
              <a:t>se</a:t>
            </a:r>
            <a:r>
              <a:rPr spc="-15" dirty="0"/>
              <a:t> </a:t>
            </a:r>
            <a:r>
              <a:rPr dirty="0"/>
              <a:t>ha</a:t>
            </a:r>
            <a:r>
              <a:rPr spc="-15" dirty="0"/>
              <a:t> </a:t>
            </a:r>
            <a:r>
              <a:rPr dirty="0"/>
              <a:t>entrenado</a:t>
            </a:r>
            <a:r>
              <a:rPr spc="-15" dirty="0"/>
              <a:t> </a:t>
            </a:r>
            <a:r>
              <a:rPr spc="-10" dirty="0"/>
              <a:t>bien?</a:t>
            </a:r>
          </a:p>
        </p:txBody>
      </p:sp>
      <p:pic>
        <p:nvPicPr>
          <p:cNvPr id="16" name="object 1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18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1876425" y="54355"/>
            <a:ext cx="5391150" cy="76009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696595" marR="5080" indent="-684530">
              <a:lnSpc>
                <a:spcPct val="100800"/>
              </a:lnSpc>
              <a:spcBef>
                <a:spcPts val="75"/>
              </a:spcBef>
            </a:pPr>
            <a:r>
              <a:rPr dirty="0"/>
              <a:t>Aplicación</a:t>
            </a:r>
            <a:r>
              <a:rPr spc="-4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Perceptrón</a:t>
            </a:r>
            <a:r>
              <a:rPr spc="-30" dirty="0"/>
              <a:t> </a:t>
            </a:r>
            <a:r>
              <a:rPr dirty="0"/>
              <a:t>multicapa</a:t>
            </a:r>
            <a:r>
              <a:rPr spc="-25" dirty="0"/>
              <a:t> </a:t>
            </a:r>
            <a:r>
              <a:rPr spc="-50" dirty="0"/>
              <a:t>: </a:t>
            </a:r>
            <a:r>
              <a:rPr dirty="0"/>
              <a:t>Lo</a:t>
            </a:r>
            <a:r>
              <a:rPr spc="-15" dirty="0"/>
              <a:t> </a:t>
            </a:r>
            <a:r>
              <a:rPr dirty="0"/>
              <a:t>mejor</a:t>
            </a:r>
            <a:r>
              <a:rPr spc="-5" dirty="0"/>
              <a:t> </a:t>
            </a:r>
            <a:r>
              <a:rPr dirty="0"/>
              <a:t>es</a:t>
            </a:r>
            <a:r>
              <a:rPr spc="-10" dirty="0"/>
              <a:t> </a:t>
            </a:r>
            <a:r>
              <a:rPr dirty="0"/>
              <a:t>verlo</a:t>
            </a:r>
            <a:r>
              <a:rPr spc="-15" dirty="0"/>
              <a:t> </a:t>
            </a:r>
            <a:r>
              <a:rPr dirty="0"/>
              <a:t>en</a:t>
            </a:r>
            <a:r>
              <a:rPr spc="-15" dirty="0"/>
              <a:t> </a:t>
            </a:r>
            <a:r>
              <a:rPr dirty="0"/>
              <a:t>vivo</a:t>
            </a:r>
            <a:r>
              <a:rPr spc="-20" dirty="0"/>
              <a:t> </a:t>
            </a:r>
            <a:r>
              <a:rPr sz="3525" b="0" spc="-75" baseline="1182" dirty="0">
                <a:latin typeface="Segoe UI Symbol"/>
                <a:cs typeface="Segoe UI Symbol"/>
              </a:rPr>
              <a:t>©</a:t>
            </a:r>
            <a:endParaRPr sz="3525" baseline="1182">
              <a:latin typeface="Segoe UI Symbol"/>
              <a:cs typeface="Segoe UI Symbo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51778" y="1083564"/>
            <a:ext cx="8363584" cy="5015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16205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siguiente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página</a:t>
            </a:r>
            <a:r>
              <a:rPr sz="2000" spc="-6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Web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tenéis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aplicación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juguete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experimentar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un </a:t>
            </a:r>
            <a:r>
              <a:rPr sz="2000" dirty="0">
                <a:latin typeface="Times New Roman"/>
                <a:cs typeface="Times New Roman"/>
              </a:rPr>
              <a:t>poco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neuronales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repasar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conceptos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hemos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visto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aquí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3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2400" u="sng" spc="-10" dirty="0">
                <a:solidFill>
                  <a:srgbClr val="2D2DB9"/>
                </a:solidFill>
                <a:uFill>
                  <a:solidFill>
                    <a:srgbClr val="2D2DB9"/>
                  </a:solidFill>
                </a:uFill>
                <a:latin typeface="Times New Roman"/>
                <a:cs typeface="Times New Roman"/>
                <a:hlinkClick r:id="rId5"/>
              </a:rPr>
              <a:t>http://platon.etsii.urjc.es/~holger/2DimensionMultiLayerPerceptron/</a:t>
            </a:r>
            <a:endParaRPr sz="2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2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(versión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modificada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“Tensorflow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Neural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Network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Playground”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Google)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750">
              <a:latin typeface="Times New Roman"/>
              <a:cs typeface="Times New Roman"/>
            </a:endParaRPr>
          </a:p>
          <a:p>
            <a:pPr marL="354965" marR="48260" indent="-342265">
              <a:lnSpc>
                <a:spcPct val="100000"/>
              </a:lnSpc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Probar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convergencia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diferentes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conjuntos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datos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para </a:t>
            </a:r>
            <a:r>
              <a:rPr sz="2000" dirty="0">
                <a:latin typeface="Times New Roman"/>
                <a:cs typeface="Times New Roman"/>
              </a:rPr>
              <a:t>regresión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clasificación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base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diferentes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parámetros</a:t>
            </a:r>
            <a:endParaRPr sz="2000">
              <a:latin typeface="Times New Roman"/>
              <a:cs typeface="Times New Roman"/>
            </a:endParaRPr>
          </a:p>
          <a:p>
            <a:pPr marL="831215" lvl="1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831215" algn="l"/>
                <a:tab pos="831850" algn="l"/>
              </a:tabLst>
            </a:pPr>
            <a:r>
              <a:rPr sz="2000" dirty="0">
                <a:latin typeface="Times New Roman"/>
                <a:cs typeface="Times New Roman"/>
              </a:rPr>
              <a:t>Diferentes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arquitecturas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red</a:t>
            </a:r>
            <a:endParaRPr sz="2000">
              <a:latin typeface="Times New Roman"/>
              <a:cs typeface="Times New Roman"/>
            </a:endParaRPr>
          </a:p>
          <a:p>
            <a:pPr marL="831215" lvl="1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831215" algn="l"/>
                <a:tab pos="831850" algn="l"/>
              </a:tabLst>
            </a:pPr>
            <a:r>
              <a:rPr sz="2000" dirty="0">
                <a:latin typeface="Times New Roman"/>
                <a:cs typeface="Times New Roman"/>
              </a:rPr>
              <a:t>Diferentes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funciones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activación</a:t>
            </a:r>
            <a:endParaRPr sz="2000">
              <a:latin typeface="Times New Roman"/>
              <a:cs typeface="Times New Roman"/>
            </a:endParaRPr>
          </a:p>
          <a:p>
            <a:pPr marL="831215" lvl="1" indent="-342265">
              <a:lnSpc>
                <a:spcPct val="100000"/>
              </a:lnSpc>
              <a:spcBef>
                <a:spcPts val="500"/>
              </a:spcBef>
              <a:buFont typeface="Arial"/>
              <a:buChar char="•"/>
              <a:tabLst>
                <a:tab pos="831215" algn="l"/>
                <a:tab pos="83185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lotes</a:t>
            </a:r>
            <a:endParaRPr sz="2000">
              <a:latin typeface="Times New Roman"/>
              <a:cs typeface="Times New Roman"/>
            </a:endParaRPr>
          </a:p>
          <a:p>
            <a:pPr marL="831215" lvl="1" indent="-342265">
              <a:lnSpc>
                <a:spcPct val="100000"/>
              </a:lnSpc>
              <a:spcBef>
                <a:spcPts val="480"/>
              </a:spcBef>
              <a:buFont typeface="Arial"/>
              <a:buChar char="•"/>
              <a:tabLst>
                <a:tab pos="831215" algn="l"/>
                <a:tab pos="831850" algn="l"/>
              </a:tabLst>
            </a:pPr>
            <a:r>
              <a:rPr sz="2000" dirty="0">
                <a:latin typeface="Times New Roman"/>
                <a:cs typeface="Times New Roman"/>
              </a:rPr>
              <a:t>Cambios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alfa</a:t>
            </a:r>
            <a:endParaRPr sz="2000">
              <a:latin typeface="Times New Roman"/>
              <a:cs typeface="Times New Roman"/>
            </a:endParaRPr>
          </a:p>
          <a:p>
            <a:pPr marL="831850" lvl="1" indent="-342900">
              <a:lnSpc>
                <a:spcPct val="100000"/>
              </a:lnSpc>
              <a:spcBef>
                <a:spcPts val="409"/>
              </a:spcBef>
              <a:buFont typeface="Arial"/>
              <a:buChar char="•"/>
              <a:tabLst>
                <a:tab pos="831215" algn="l"/>
                <a:tab pos="831850" algn="l"/>
              </a:tabLst>
            </a:pPr>
            <a:r>
              <a:rPr sz="2000" dirty="0">
                <a:latin typeface="Times New Roman"/>
                <a:cs typeface="Times New Roman"/>
              </a:rPr>
              <a:t>…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19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475105">
              <a:lnSpc>
                <a:spcPct val="100000"/>
              </a:lnSpc>
              <a:spcBef>
                <a:spcPts val="100"/>
              </a:spcBef>
            </a:pPr>
            <a:r>
              <a:rPr dirty="0"/>
              <a:t>Perceptrón</a:t>
            </a:r>
            <a:r>
              <a:rPr spc="-40" dirty="0"/>
              <a:t> </a:t>
            </a:r>
            <a:r>
              <a:rPr dirty="0"/>
              <a:t>multicapa</a:t>
            </a:r>
            <a:r>
              <a:rPr spc="-20" dirty="0"/>
              <a:t> </a:t>
            </a:r>
            <a:r>
              <a:rPr dirty="0"/>
              <a:t>:</a:t>
            </a:r>
            <a:r>
              <a:rPr spc="-20" dirty="0"/>
              <a:t> </a:t>
            </a:r>
            <a:r>
              <a:rPr spc="-10" dirty="0"/>
              <a:t>resumen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83528" y="1050035"/>
            <a:ext cx="8717280" cy="498602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347345" indent="-283845">
              <a:lnSpc>
                <a:spcPct val="100000"/>
              </a:lnSpc>
              <a:spcBef>
                <a:spcPts val="605"/>
              </a:spcBef>
              <a:buFont typeface="Times New Roman"/>
              <a:buChar char="•"/>
              <a:tabLst>
                <a:tab pos="347345" algn="l"/>
                <a:tab pos="347980" algn="l"/>
              </a:tabLst>
            </a:pPr>
            <a:r>
              <a:rPr sz="2000" b="1" dirty="0">
                <a:latin typeface="Times New Roman"/>
                <a:cs typeface="Times New Roman"/>
              </a:rPr>
              <a:t>Universal</a:t>
            </a:r>
            <a:r>
              <a:rPr sz="2000" b="1" spc="-6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approximation</a:t>
            </a:r>
            <a:r>
              <a:rPr sz="2000" b="1" spc="-3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theorem</a:t>
            </a:r>
            <a:r>
              <a:rPr sz="2000" b="1" spc="-4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(Cybenko</a:t>
            </a:r>
            <a:r>
              <a:rPr sz="2000" b="1" spc="-40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1989):</a:t>
            </a:r>
            <a:endParaRPr sz="2000">
              <a:latin typeface="Times New Roman"/>
              <a:cs typeface="Times New Roman"/>
            </a:endParaRPr>
          </a:p>
          <a:p>
            <a:pPr marL="880744" lvl="1" indent="-342265">
              <a:lnSpc>
                <a:spcPct val="100000"/>
              </a:lnSpc>
              <a:spcBef>
                <a:spcPts val="500"/>
              </a:spcBef>
              <a:buFont typeface="Arial"/>
              <a:buChar char="•"/>
              <a:tabLst>
                <a:tab pos="880744" algn="l"/>
                <a:tab pos="881380" algn="l"/>
              </a:tabLst>
            </a:pP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Perceptron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Multicapa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con</a:t>
            </a:r>
            <a:endParaRPr sz="2000">
              <a:latin typeface="Times New Roman"/>
              <a:cs typeface="Times New Roman"/>
            </a:endParaRPr>
          </a:p>
          <a:p>
            <a:pPr marL="1263015" lvl="2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1263015" algn="l"/>
                <a:tab pos="1263650" algn="l"/>
              </a:tabLst>
            </a:pP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única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capa</a:t>
            </a:r>
            <a:r>
              <a:rPr sz="2000" spc="-10" dirty="0">
                <a:latin typeface="Times New Roman"/>
                <a:cs typeface="Times New Roman"/>
              </a:rPr>
              <a:t> oculta</a:t>
            </a:r>
            <a:endParaRPr sz="2000">
              <a:latin typeface="Times New Roman"/>
              <a:cs typeface="Times New Roman"/>
            </a:endParaRPr>
          </a:p>
          <a:p>
            <a:pPr marL="1263015" lvl="2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1263015" algn="l"/>
                <a:tab pos="1263650" algn="l"/>
              </a:tabLst>
            </a:pP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número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finito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capa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oculta</a:t>
            </a:r>
            <a:endParaRPr sz="2000">
              <a:latin typeface="Times New Roman"/>
              <a:cs typeface="Times New Roman"/>
            </a:endParaRPr>
          </a:p>
          <a:p>
            <a:pPr marL="1263015" lvl="2" indent="-342265">
              <a:lnSpc>
                <a:spcPct val="100000"/>
              </a:lnSpc>
              <a:spcBef>
                <a:spcPts val="480"/>
              </a:spcBef>
              <a:buFont typeface="Arial"/>
              <a:buChar char="•"/>
              <a:tabLst>
                <a:tab pos="1263015" algn="l"/>
                <a:tab pos="1263650" algn="l"/>
              </a:tabLst>
            </a:pPr>
            <a:r>
              <a:rPr sz="2000" dirty="0">
                <a:latin typeface="Times New Roman"/>
                <a:cs typeface="Times New Roman"/>
              </a:rPr>
              <a:t>Empleando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activación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sigmoide</a:t>
            </a:r>
            <a:endParaRPr sz="2000">
              <a:latin typeface="Times New Roman"/>
              <a:cs typeface="Times New Roman"/>
            </a:endParaRPr>
          </a:p>
          <a:p>
            <a:pPr marL="880744" lvl="1" indent="-342265">
              <a:lnSpc>
                <a:spcPct val="100000"/>
              </a:lnSpc>
              <a:spcBef>
                <a:spcPts val="409"/>
              </a:spcBef>
              <a:buFont typeface="Arial"/>
              <a:buChar char="•"/>
              <a:tabLst>
                <a:tab pos="880744" algn="l"/>
                <a:tab pos="881380" algn="l"/>
              </a:tabLst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aproximar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cualquier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continua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conjuntos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compactos</a:t>
            </a:r>
            <a:r>
              <a:rPr sz="2000" spc="-25" dirty="0">
                <a:latin typeface="Times New Roman"/>
                <a:cs typeface="Times New Roman"/>
              </a:rPr>
              <a:t> de</a:t>
            </a:r>
            <a:endParaRPr sz="2000">
              <a:latin typeface="Times New Roman"/>
              <a:cs typeface="Times New Roman"/>
            </a:endParaRPr>
          </a:p>
          <a:p>
            <a:pPr marL="880744">
              <a:lnSpc>
                <a:spcPct val="100000"/>
              </a:lnSpc>
            </a:pPr>
            <a:r>
              <a:rPr sz="2000" spc="170" dirty="0">
                <a:latin typeface="Cambria Math"/>
                <a:cs typeface="Cambria Math"/>
              </a:rPr>
              <a:t>ℝ</a:t>
            </a:r>
            <a:r>
              <a:rPr sz="2250" spc="254" baseline="25925" dirty="0">
                <a:latin typeface="Cambria Math"/>
                <a:cs typeface="Cambria Math"/>
              </a:rPr>
              <a:t>(</a:t>
            </a:r>
            <a:r>
              <a:rPr sz="2250" spc="352" baseline="25925" dirty="0">
                <a:latin typeface="Cambria Math"/>
                <a:cs typeface="Cambria Math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(funciones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sobre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rango</a:t>
            </a:r>
            <a:r>
              <a:rPr sz="2000" spc="-10" dirty="0">
                <a:latin typeface="Times New Roman"/>
                <a:cs typeface="Times New Roman"/>
              </a:rPr>
              <a:t> limitado)</a:t>
            </a:r>
            <a:endParaRPr sz="2000">
              <a:latin typeface="Times New Roman"/>
              <a:cs typeface="Times New Roman"/>
            </a:endParaRPr>
          </a:p>
          <a:p>
            <a:pPr marL="347345" indent="-283845">
              <a:lnSpc>
                <a:spcPct val="100000"/>
              </a:lnSpc>
              <a:spcBef>
                <a:spcPts val="500"/>
              </a:spcBef>
              <a:buChar char="•"/>
              <a:tabLst>
                <a:tab pos="347345" algn="l"/>
                <a:tab pos="347980" algn="l"/>
              </a:tabLst>
            </a:pPr>
            <a:r>
              <a:rPr sz="2000" spc="-10" dirty="0">
                <a:latin typeface="Times New Roman"/>
                <a:cs typeface="Times New Roman"/>
              </a:rPr>
              <a:t>Problema:</a:t>
            </a:r>
            <a:endParaRPr sz="2000">
              <a:latin typeface="Times New Roman"/>
              <a:cs typeface="Times New Roman"/>
            </a:endParaRPr>
          </a:p>
          <a:p>
            <a:pPr marL="823594" marR="1008380" indent="-285750">
              <a:lnSpc>
                <a:spcPts val="2110"/>
              </a:lnSpc>
              <a:spcBef>
                <a:spcPts val="600"/>
              </a:spcBef>
              <a:buChar char="–"/>
              <a:tabLst>
                <a:tab pos="823594" algn="l"/>
                <a:tab pos="824230" algn="l"/>
              </a:tabLst>
            </a:pP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exista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cualquier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implica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seamos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capaz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encontrarla</a:t>
            </a:r>
            <a:endParaRPr sz="1800">
              <a:latin typeface="Times New Roman"/>
              <a:cs typeface="Times New Roman"/>
            </a:endParaRPr>
          </a:p>
          <a:p>
            <a:pPr marL="823594" marR="17780" indent="-285750">
              <a:lnSpc>
                <a:spcPct val="102200"/>
              </a:lnSpc>
              <a:spcBef>
                <a:spcPts val="325"/>
              </a:spcBef>
              <a:buChar char="–"/>
              <a:tabLst>
                <a:tab pos="823594" algn="l"/>
                <a:tab pos="824230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proceso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diseñar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entrenar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Perceptrón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Multicapa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problema </a:t>
            </a:r>
            <a:r>
              <a:rPr sz="1800" spc="-20" dirty="0">
                <a:latin typeface="Times New Roman"/>
                <a:cs typeface="Times New Roman"/>
              </a:rPr>
              <a:t>dado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laborioso 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 basa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gran parte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“probar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 </a:t>
            </a:r>
            <a:r>
              <a:rPr sz="1800" spc="-10" dirty="0">
                <a:latin typeface="Times New Roman"/>
                <a:cs typeface="Times New Roman"/>
              </a:rPr>
              <a:t>fallar”</a:t>
            </a:r>
            <a:endParaRPr sz="1800">
              <a:latin typeface="Times New Roman"/>
              <a:cs typeface="Times New Roman"/>
            </a:endParaRPr>
          </a:p>
          <a:p>
            <a:pPr marL="823594" marR="170180" indent="-285750">
              <a:lnSpc>
                <a:spcPct val="99400"/>
              </a:lnSpc>
              <a:spcBef>
                <a:spcPts val="445"/>
              </a:spcBef>
              <a:buChar char="–"/>
              <a:tabLst>
                <a:tab pos="823594" algn="l"/>
                <a:tab pos="824230" algn="l"/>
              </a:tabLst>
            </a:pPr>
            <a:r>
              <a:rPr sz="1800" dirty="0">
                <a:latin typeface="Times New Roman"/>
                <a:cs typeface="Times New Roman"/>
              </a:rPr>
              <a:t>Hay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gran número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parámetros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deben especificar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depende </a:t>
            </a:r>
            <a:r>
              <a:rPr sz="1800" spc="-25" dirty="0">
                <a:latin typeface="Times New Roman"/>
                <a:cs typeface="Times New Roman"/>
              </a:rPr>
              <a:t>la </a:t>
            </a:r>
            <a:r>
              <a:rPr sz="1800" dirty="0">
                <a:latin typeface="Times New Roman"/>
                <a:cs typeface="Times New Roman"/>
              </a:rPr>
              <a:t>convergencia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aprendizaje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(capas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ocultas,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número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neuronas,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dirty="0">
                <a:latin typeface="Times New Roman"/>
                <a:cs typeface="Times New Roman"/>
              </a:rPr>
              <a:t>activación,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batch,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inicialización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pesos,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datos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disponibles…)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20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863725">
              <a:lnSpc>
                <a:spcPct val="100000"/>
              </a:lnSpc>
              <a:spcBef>
                <a:spcPts val="100"/>
              </a:spcBef>
            </a:pPr>
            <a:r>
              <a:rPr dirty="0"/>
              <a:t>Redes</a:t>
            </a:r>
            <a:r>
              <a:rPr spc="-20" dirty="0"/>
              <a:t> </a:t>
            </a:r>
            <a:r>
              <a:rPr dirty="0"/>
              <a:t>multicapa:</a:t>
            </a:r>
            <a:r>
              <a:rPr spc="-15" dirty="0"/>
              <a:t> </a:t>
            </a:r>
            <a:r>
              <a:rPr spc="-10" dirty="0"/>
              <a:t>resumen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34328" y="1114044"/>
            <a:ext cx="8612505" cy="5207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6545" marR="5080" indent="-283845">
              <a:lnSpc>
                <a:spcPct val="100000"/>
              </a:lnSpc>
              <a:spcBef>
                <a:spcPts val="1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perceptrones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multicapa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muy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potente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tenido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una </a:t>
            </a:r>
            <a:r>
              <a:rPr sz="2000" dirty="0">
                <a:latin typeface="Times New Roman"/>
                <a:cs typeface="Times New Roman"/>
              </a:rPr>
              <a:t>gran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aceptación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últimos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años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supervisado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subsimbólico</a:t>
            </a:r>
            <a:endParaRPr sz="2000">
              <a:latin typeface="Times New Roman"/>
              <a:cs typeface="Times New Roman"/>
            </a:endParaRPr>
          </a:p>
          <a:p>
            <a:pPr marL="772795" marR="770255" lvl="1" indent="-285750">
              <a:lnSpc>
                <a:spcPts val="2110"/>
              </a:lnSpc>
              <a:spcBef>
                <a:spcPts val="600"/>
              </a:spcBef>
              <a:buChar char="•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general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útiles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tareas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donde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dispone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atributos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claramente identificados</a:t>
            </a:r>
            <a:endParaRPr sz="18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370"/>
              </a:spcBef>
              <a:buChar char="•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Permite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aprendizaje</a:t>
            </a:r>
            <a:r>
              <a:rPr sz="1800" spc="-10" dirty="0">
                <a:latin typeface="Times New Roman"/>
                <a:cs typeface="Times New Roman"/>
              </a:rPr>
              <a:t> incremental</a:t>
            </a:r>
            <a:endParaRPr sz="18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455"/>
              </a:spcBef>
              <a:buChar char="•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capaz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tratar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ruido 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datos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incompletos</a:t>
            </a:r>
            <a:endParaRPr sz="1800">
              <a:latin typeface="Times New Roman"/>
              <a:cs typeface="Times New Roman"/>
            </a:endParaRPr>
          </a:p>
          <a:p>
            <a:pPr marL="346075" indent="-334010">
              <a:lnSpc>
                <a:spcPct val="100000"/>
              </a:lnSpc>
              <a:spcBef>
                <a:spcPts val="425"/>
              </a:spcBef>
              <a:buChar char="•"/>
              <a:tabLst>
                <a:tab pos="346075" algn="l"/>
                <a:tab pos="346710" algn="l"/>
              </a:tabLst>
            </a:pPr>
            <a:r>
              <a:rPr sz="2000" spc="-10" dirty="0">
                <a:latin typeface="Times New Roman"/>
                <a:cs typeface="Times New Roman"/>
              </a:rPr>
              <a:t>Aplicaciones:</a:t>
            </a:r>
            <a:endParaRPr sz="20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509"/>
              </a:spcBef>
              <a:buChar char="•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Reconocimiento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patrones,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Diagnostico,</a:t>
            </a:r>
            <a:r>
              <a:rPr sz="1800" spc="-4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Validación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procesamiento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señales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…</a:t>
            </a:r>
            <a:endParaRPr sz="18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42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Hemos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visto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simples</a:t>
            </a:r>
            <a:endParaRPr sz="2000">
              <a:latin typeface="Times New Roman"/>
              <a:cs typeface="Times New Roman"/>
            </a:endParaRPr>
          </a:p>
          <a:p>
            <a:pPr marL="772795" marR="452755" lvl="1" indent="-285750">
              <a:lnSpc>
                <a:spcPct val="101099"/>
              </a:lnSpc>
              <a:spcBef>
                <a:spcPts val="395"/>
              </a:spcBef>
              <a:buChar char="•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Existen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otros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enfoques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propagación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errores,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ajuste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pesos, </a:t>
            </a:r>
            <a:r>
              <a:rPr sz="1800" dirty="0">
                <a:latin typeface="Times New Roman"/>
                <a:cs typeface="Times New Roman"/>
              </a:rPr>
              <a:t>parámetros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aprendizaje,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…</a:t>
            </a:r>
            <a:endParaRPr sz="1800">
              <a:latin typeface="Times New Roman"/>
              <a:cs typeface="Times New Roman"/>
            </a:endParaRPr>
          </a:p>
          <a:p>
            <a:pPr marL="772795" marR="329565" lvl="1" indent="-285750">
              <a:lnSpc>
                <a:spcPct val="101099"/>
              </a:lnSpc>
              <a:spcBef>
                <a:spcPts val="430"/>
              </a:spcBef>
              <a:buChar char="•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últimos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años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surgido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nuevas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arquitecturas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redes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resultados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muy </a:t>
            </a:r>
            <a:r>
              <a:rPr sz="1800" spc="-10" dirty="0">
                <a:latin typeface="Times New Roman"/>
                <a:cs typeface="Times New Roman"/>
              </a:rPr>
              <a:t>sorprendentes</a:t>
            </a:r>
            <a:endParaRPr sz="1800">
              <a:latin typeface="Times New Roman"/>
              <a:cs typeface="Times New Roman"/>
            </a:endParaRPr>
          </a:p>
          <a:p>
            <a:pPr marL="296545" marR="214629" indent="-283845">
              <a:lnSpc>
                <a:spcPct val="100000"/>
              </a:lnSpc>
              <a:spcBef>
                <a:spcPts val="45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Cualquier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proyecto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neuronales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tiene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componente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”probar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y </a:t>
            </a:r>
            <a:r>
              <a:rPr sz="2000" spc="-10" dirty="0">
                <a:latin typeface="Times New Roman"/>
                <a:cs typeface="Times New Roman"/>
              </a:rPr>
              <a:t>fallar”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21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103755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2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10" dirty="0"/>
              <a:t>búsqueda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sz="half" idx="3"/>
          </p:nvPr>
        </p:nvSpPr>
        <p:spPr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38100" marR="2024380">
              <a:lnSpc>
                <a:spcPct val="117800"/>
              </a:lnSpc>
              <a:spcBef>
                <a:spcPts val="50"/>
              </a:spcBef>
            </a:pPr>
            <a:r>
              <a:rPr dirty="0"/>
              <a:t>{búsqueda</a:t>
            </a:r>
            <a:r>
              <a:rPr spc="-40" dirty="0"/>
              <a:t> </a:t>
            </a:r>
            <a:r>
              <a:rPr spc="-10" dirty="0"/>
              <a:t>general} </a:t>
            </a:r>
            <a:r>
              <a:rPr dirty="0"/>
              <a:t>abierta</a:t>
            </a:r>
            <a:r>
              <a:rPr spc="-15" dirty="0"/>
              <a:t> </a:t>
            </a:r>
            <a:r>
              <a:rPr spc="484" dirty="0">
                <a:latin typeface="Symbol"/>
                <a:cs typeface="Symbol"/>
              </a:rPr>
              <a:t></a:t>
            </a:r>
            <a:r>
              <a:rPr spc="35" dirty="0">
                <a:latin typeface="Times New Roman"/>
                <a:cs typeface="Times New Roman"/>
              </a:rPr>
              <a:t> </a:t>
            </a:r>
            <a:r>
              <a:rPr i="1" spc="-25" dirty="0">
                <a:solidFill>
                  <a:srgbClr val="2D2DB9"/>
                </a:solidFill>
                <a:latin typeface="Arial"/>
                <a:cs typeface="Arial"/>
              </a:rPr>
              <a:t>s</a:t>
            </a:r>
            <a:r>
              <a:rPr sz="1800" i="1" spc="-37" baseline="-13888" dirty="0">
                <a:solidFill>
                  <a:srgbClr val="2D2DB9"/>
                </a:solidFill>
                <a:latin typeface="Arial"/>
                <a:cs typeface="Arial"/>
              </a:rPr>
              <a:t>0 </a:t>
            </a:r>
            <a:r>
              <a:rPr sz="1800" b="1" spc="-10" dirty="0">
                <a:latin typeface="Arial"/>
                <a:cs typeface="Arial"/>
              </a:rPr>
              <a:t>Repetir</a:t>
            </a:r>
            <a:endParaRPr sz="1800">
              <a:latin typeface="Arial"/>
              <a:cs typeface="Arial"/>
            </a:endParaRPr>
          </a:p>
          <a:p>
            <a:pPr marL="952500" marR="792480" indent="-571500">
              <a:lnSpc>
                <a:spcPct val="120000"/>
              </a:lnSpc>
              <a:spcBef>
                <a:spcPts val="25"/>
              </a:spcBef>
            </a:pPr>
            <a:r>
              <a:rPr b="1" dirty="0">
                <a:latin typeface="Arial"/>
                <a:cs typeface="Arial"/>
              </a:rPr>
              <a:t>Si</a:t>
            </a:r>
            <a:r>
              <a:rPr b="1" spc="-30" dirty="0">
                <a:latin typeface="Arial"/>
                <a:cs typeface="Arial"/>
              </a:rPr>
              <a:t> </a:t>
            </a:r>
            <a:r>
              <a:rPr i="1" dirty="0">
                <a:latin typeface="Arial"/>
                <a:cs typeface="Arial"/>
              </a:rPr>
              <a:t>vacía?</a:t>
            </a:r>
            <a:r>
              <a:rPr dirty="0"/>
              <a:t>(abierta)</a:t>
            </a:r>
            <a:r>
              <a:rPr spc="-25" dirty="0"/>
              <a:t> </a:t>
            </a:r>
            <a:r>
              <a:rPr b="1" spc="-10" dirty="0">
                <a:latin typeface="Arial"/>
                <a:cs typeface="Arial"/>
              </a:rPr>
              <a:t>entonces devolver</a:t>
            </a:r>
            <a:r>
              <a:rPr spc="-10" dirty="0"/>
              <a:t>(negativo)</a:t>
            </a:r>
          </a:p>
          <a:p>
            <a:pPr marL="381000">
              <a:lnSpc>
                <a:spcPct val="100000"/>
              </a:lnSpc>
              <a:spcBef>
                <a:spcPts val="430"/>
              </a:spcBef>
            </a:pPr>
            <a:r>
              <a:rPr dirty="0"/>
              <a:t>nodo</a:t>
            </a:r>
            <a:r>
              <a:rPr spc="-15" dirty="0"/>
              <a:t> </a:t>
            </a:r>
            <a:r>
              <a:rPr spc="484" dirty="0">
                <a:latin typeface="Symbol"/>
                <a:cs typeface="Symbol"/>
              </a:rPr>
              <a:t></a:t>
            </a:r>
            <a:r>
              <a:rPr spc="40" dirty="0">
                <a:latin typeface="Times New Roman"/>
                <a:cs typeface="Times New Roman"/>
              </a:rPr>
              <a:t> </a:t>
            </a:r>
            <a:r>
              <a:rPr spc="-10" dirty="0"/>
              <a:t>primero(abierta)</a:t>
            </a:r>
          </a:p>
          <a:p>
            <a:pPr marL="952500" marR="1021080" indent="-571500">
              <a:lnSpc>
                <a:spcPct val="120000"/>
              </a:lnSpc>
              <a:spcBef>
                <a:spcPts val="25"/>
              </a:spcBef>
            </a:pPr>
            <a:r>
              <a:rPr b="1" dirty="0">
                <a:latin typeface="Arial"/>
                <a:cs typeface="Arial"/>
              </a:rPr>
              <a:t>Si</a:t>
            </a:r>
            <a:r>
              <a:rPr b="1" spc="-25" dirty="0">
                <a:latin typeface="Arial"/>
                <a:cs typeface="Arial"/>
              </a:rPr>
              <a:t> </a:t>
            </a:r>
            <a:r>
              <a:rPr i="1" dirty="0">
                <a:solidFill>
                  <a:srgbClr val="2D2DB9"/>
                </a:solidFill>
                <a:latin typeface="Arial"/>
                <a:cs typeface="Arial"/>
              </a:rPr>
              <a:t>meta?</a:t>
            </a:r>
            <a:r>
              <a:rPr dirty="0"/>
              <a:t>(nodo)</a:t>
            </a:r>
            <a:r>
              <a:rPr spc="-20" dirty="0"/>
              <a:t> </a:t>
            </a:r>
            <a:r>
              <a:rPr b="1" spc="-10" dirty="0">
                <a:latin typeface="Arial"/>
                <a:cs typeface="Arial"/>
              </a:rPr>
              <a:t>entonces devolver</a:t>
            </a:r>
            <a:r>
              <a:rPr spc="-10" dirty="0"/>
              <a:t>(nodo)</a:t>
            </a:r>
          </a:p>
          <a:p>
            <a:pPr marL="381000">
              <a:lnSpc>
                <a:spcPct val="100000"/>
              </a:lnSpc>
              <a:spcBef>
                <a:spcPts val="430"/>
              </a:spcBef>
            </a:pPr>
            <a:r>
              <a:rPr dirty="0"/>
              <a:t>sucesores</a:t>
            </a:r>
            <a:r>
              <a:rPr spc="-15" dirty="0"/>
              <a:t> </a:t>
            </a:r>
            <a:r>
              <a:rPr spc="484" dirty="0">
                <a:latin typeface="Symbol"/>
                <a:cs typeface="Symbol"/>
              </a:rPr>
              <a:t></a:t>
            </a:r>
            <a:r>
              <a:rPr spc="35" dirty="0">
                <a:latin typeface="Times New Roman"/>
                <a:cs typeface="Times New Roman"/>
              </a:rPr>
              <a:t> </a:t>
            </a:r>
            <a:r>
              <a:rPr i="1" spc="-10" dirty="0">
                <a:solidFill>
                  <a:srgbClr val="2D2DB9"/>
                </a:solidFill>
                <a:latin typeface="Arial"/>
                <a:cs typeface="Arial"/>
              </a:rPr>
              <a:t>expandir</a:t>
            </a:r>
            <a:r>
              <a:rPr spc="-10" dirty="0"/>
              <a:t>(nodo)</a:t>
            </a:r>
          </a:p>
          <a:p>
            <a:pPr marL="952500" marR="30480" indent="-571500">
              <a:lnSpc>
                <a:spcPct val="120000"/>
              </a:lnSpc>
              <a:spcBef>
                <a:spcPts val="25"/>
              </a:spcBef>
            </a:pPr>
            <a:r>
              <a:rPr b="1" dirty="0">
                <a:latin typeface="Arial"/>
                <a:cs typeface="Arial"/>
              </a:rPr>
              <a:t>Para</a:t>
            </a:r>
            <a:r>
              <a:rPr b="1" spc="35" dirty="0">
                <a:latin typeface="Arial"/>
                <a:cs typeface="Arial"/>
              </a:rPr>
              <a:t> </a:t>
            </a:r>
            <a:r>
              <a:rPr b="1" dirty="0">
                <a:latin typeface="Arial"/>
                <a:cs typeface="Arial"/>
              </a:rPr>
              <a:t>cada</a:t>
            </a:r>
            <a:r>
              <a:rPr b="1" spc="35" dirty="0">
                <a:latin typeface="Arial"/>
                <a:cs typeface="Arial"/>
              </a:rPr>
              <a:t> </a:t>
            </a:r>
            <a:r>
              <a:rPr dirty="0"/>
              <a:t>n</a:t>
            </a:r>
            <a:r>
              <a:rPr dirty="0">
                <a:latin typeface="Symbol"/>
                <a:cs typeface="Symbol"/>
              </a:rPr>
              <a:t></a:t>
            </a:r>
            <a:r>
              <a:rPr dirty="0"/>
              <a:t>sucesores</a:t>
            </a:r>
            <a:r>
              <a:rPr spc="40" dirty="0"/>
              <a:t> </a:t>
            </a:r>
            <a:r>
              <a:rPr b="1" spc="-10" dirty="0">
                <a:latin typeface="Arial"/>
                <a:cs typeface="Arial"/>
              </a:rPr>
              <a:t>hacer </a:t>
            </a:r>
            <a:r>
              <a:rPr dirty="0"/>
              <a:t>n.padre</a:t>
            </a:r>
            <a:r>
              <a:rPr spc="-20" dirty="0"/>
              <a:t> </a:t>
            </a:r>
            <a:r>
              <a:rPr spc="484" dirty="0">
                <a:latin typeface="Symbol"/>
                <a:cs typeface="Symbol"/>
              </a:rPr>
              <a:t></a:t>
            </a:r>
            <a:r>
              <a:rPr spc="35" dirty="0">
                <a:latin typeface="Times New Roman"/>
                <a:cs typeface="Times New Roman"/>
              </a:rPr>
              <a:t> </a:t>
            </a:r>
            <a:r>
              <a:rPr spc="-20" dirty="0"/>
              <a:t>nodo </a:t>
            </a:r>
            <a:r>
              <a:rPr i="1" spc="-10" dirty="0">
                <a:latin typeface="Arial"/>
                <a:cs typeface="Arial"/>
              </a:rPr>
              <a:t>ordInsertar</a:t>
            </a:r>
            <a:r>
              <a:rPr spc="-10" dirty="0"/>
              <a:t>(n,abierta,&lt;orden&gt;)</a:t>
            </a:r>
          </a:p>
          <a:p>
            <a:pPr marL="381000">
              <a:lnSpc>
                <a:spcPct val="100000"/>
              </a:lnSpc>
              <a:spcBef>
                <a:spcPts val="455"/>
              </a:spcBef>
            </a:pPr>
            <a:r>
              <a:rPr b="1" dirty="0">
                <a:latin typeface="Arial"/>
                <a:cs typeface="Arial"/>
              </a:rPr>
              <a:t>Fin</a:t>
            </a:r>
            <a:r>
              <a:rPr b="1" spc="-5" dirty="0">
                <a:latin typeface="Arial"/>
                <a:cs typeface="Arial"/>
              </a:rPr>
              <a:t> </a:t>
            </a:r>
            <a:r>
              <a:rPr spc="-10" dirty="0"/>
              <a:t>{repetir}</a:t>
            </a: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354512" y="1219199"/>
            <a:ext cx="141286" cy="4772025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764540" y="1168907"/>
            <a:ext cx="3392804" cy="4353560"/>
          </a:xfrm>
          <a:prstGeom prst="rect">
            <a:avLst/>
          </a:prstGeom>
        </p:spPr>
        <p:txBody>
          <a:bodyPr vert="horz" wrap="square" lIns="0" tIns="736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80"/>
              </a:spcBef>
            </a:pPr>
            <a:r>
              <a:rPr sz="2000" b="1" dirty="0">
                <a:latin typeface="Times New Roman"/>
                <a:cs typeface="Times New Roman"/>
              </a:rPr>
              <a:t>Elementos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del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algoritmo</a:t>
            </a:r>
            <a:endParaRPr sz="2000">
              <a:latin typeface="Times New Roman"/>
              <a:cs typeface="Times New Roman"/>
            </a:endParaRPr>
          </a:p>
          <a:p>
            <a:pPr marL="206375" marR="38735" indent="-193675">
              <a:lnSpc>
                <a:spcPct val="112999"/>
              </a:lnSpc>
              <a:spcBef>
                <a:spcPts val="165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representa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base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a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registro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tipo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20" dirty="0">
                <a:latin typeface="Times New Roman"/>
                <a:cs typeface="Times New Roman"/>
              </a:rPr>
              <a:t>nodo</a:t>
            </a:r>
            <a:endParaRPr sz="2000">
              <a:latin typeface="Times New Roman"/>
              <a:cs typeface="Times New Roman"/>
            </a:endParaRPr>
          </a:p>
          <a:p>
            <a:pPr marL="206375" marR="31750" indent="-193675">
              <a:lnSpc>
                <a:spcPct val="108000"/>
              </a:lnSpc>
              <a:spcBef>
                <a:spcPts val="505"/>
              </a:spcBef>
              <a:buFont typeface="Times New Roman"/>
              <a:buChar char="•"/>
              <a:tabLst>
                <a:tab pos="206375" algn="l"/>
              </a:tabLst>
            </a:pPr>
            <a:r>
              <a:rPr sz="2000" i="1" dirty="0">
                <a:latin typeface="Times New Roman"/>
                <a:cs typeface="Times New Roman"/>
              </a:rPr>
              <a:t>abierta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lista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nodos,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hojas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actuales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árbol</a:t>
            </a:r>
            <a:endParaRPr sz="2000">
              <a:latin typeface="Times New Roman"/>
              <a:cs typeface="Times New Roman"/>
            </a:endParaRPr>
          </a:p>
          <a:p>
            <a:pPr marL="206375" marR="5080" indent="-193675">
              <a:lnSpc>
                <a:spcPct val="112000"/>
              </a:lnSpc>
              <a:spcBef>
                <a:spcPts val="434"/>
              </a:spcBef>
              <a:buFont typeface="Times New Roman"/>
              <a:buChar char="•"/>
              <a:tabLst>
                <a:tab pos="206375" algn="l"/>
              </a:tabLst>
            </a:pPr>
            <a:r>
              <a:rPr sz="2000" i="1" dirty="0">
                <a:latin typeface="Times New Roman"/>
                <a:cs typeface="Times New Roman"/>
              </a:rPr>
              <a:t>vacía?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determina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lista</a:t>
            </a:r>
            <a:r>
              <a:rPr sz="2000" spc="-25" dirty="0">
                <a:latin typeface="Times New Roman"/>
                <a:cs typeface="Times New Roman"/>
              </a:rPr>
              <a:t> es </a:t>
            </a:r>
            <a:r>
              <a:rPr sz="2000" spc="-10" dirty="0">
                <a:latin typeface="Times New Roman"/>
                <a:cs typeface="Times New Roman"/>
              </a:rPr>
              <a:t>vacía</a:t>
            </a:r>
            <a:endParaRPr sz="2000">
              <a:latin typeface="Times New Roman"/>
              <a:cs typeface="Times New Roman"/>
            </a:endParaRPr>
          </a:p>
          <a:p>
            <a:pPr marL="206375" marR="815975" indent="-193675">
              <a:lnSpc>
                <a:spcPct val="109000"/>
              </a:lnSpc>
              <a:spcBef>
                <a:spcPts val="480"/>
              </a:spcBef>
              <a:buFont typeface="Times New Roman"/>
              <a:buChar char="•"/>
              <a:tabLst>
                <a:tab pos="206375" algn="l"/>
              </a:tabLst>
            </a:pPr>
            <a:r>
              <a:rPr sz="2000" i="1" dirty="0">
                <a:latin typeface="Times New Roman"/>
                <a:cs typeface="Times New Roman"/>
              </a:rPr>
              <a:t>primero</a:t>
            </a:r>
            <a:r>
              <a:rPr sz="2000" i="1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quita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primer </a:t>
            </a:r>
            <a:r>
              <a:rPr sz="2000" dirty="0">
                <a:latin typeface="Times New Roman"/>
                <a:cs typeface="Times New Roman"/>
              </a:rPr>
              <a:t>elemento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lista</a:t>
            </a:r>
            <a:endParaRPr sz="2000">
              <a:latin typeface="Times New Roman"/>
              <a:cs typeface="Times New Roman"/>
            </a:endParaRPr>
          </a:p>
          <a:p>
            <a:pPr marL="206375" marR="17780" indent="-193675">
              <a:lnSpc>
                <a:spcPct val="108500"/>
              </a:lnSpc>
              <a:spcBef>
                <a:spcPts val="585"/>
              </a:spcBef>
              <a:buFont typeface="Times New Roman"/>
              <a:buChar char="•"/>
              <a:tabLst>
                <a:tab pos="206375" algn="l"/>
              </a:tabLst>
            </a:pPr>
            <a:r>
              <a:rPr sz="2000" i="1" dirty="0">
                <a:latin typeface="Times New Roman"/>
                <a:cs typeface="Times New Roman"/>
              </a:rPr>
              <a:t>ordInsertar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añade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a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lista,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clasificado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según</a:t>
            </a:r>
            <a:r>
              <a:rPr sz="2000" spc="-25" dirty="0">
                <a:latin typeface="Times New Roman"/>
                <a:cs typeface="Times New Roman"/>
              </a:rPr>
              <a:t> una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orden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20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8" name="object 8"/>
          <p:cNvGrpSpPr/>
          <p:nvPr/>
        </p:nvGrpSpPr>
        <p:grpSpPr>
          <a:xfrm>
            <a:off x="1470074" y="5126127"/>
            <a:ext cx="6853555" cy="495300"/>
            <a:chOff x="1470074" y="5126127"/>
            <a:chExt cx="6853555" cy="495300"/>
          </a:xfrm>
        </p:grpSpPr>
        <p:sp>
          <p:nvSpPr>
            <p:cNvPr id="9" name="object 9"/>
            <p:cNvSpPr/>
            <p:nvPr/>
          </p:nvSpPr>
          <p:spPr>
            <a:xfrm>
              <a:off x="1476374" y="5132427"/>
              <a:ext cx="6840855" cy="482600"/>
            </a:xfrm>
            <a:custGeom>
              <a:avLst/>
              <a:gdLst/>
              <a:ahLst/>
              <a:cxnLst/>
              <a:rect l="l" t="t" r="r" b="b"/>
              <a:pathLst>
                <a:path w="6840855" h="482600">
                  <a:moveTo>
                    <a:pt x="6760103" y="0"/>
                  </a:moveTo>
                  <a:lnTo>
                    <a:pt x="80434" y="0"/>
                  </a:lnTo>
                  <a:lnTo>
                    <a:pt x="49125" y="6321"/>
                  </a:lnTo>
                  <a:lnTo>
                    <a:pt x="23558" y="23558"/>
                  </a:lnTo>
                  <a:lnTo>
                    <a:pt x="6320" y="49126"/>
                  </a:lnTo>
                  <a:lnTo>
                    <a:pt x="0" y="80435"/>
                  </a:lnTo>
                  <a:lnTo>
                    <a:pt x="0" y="402164"/>
                  </a:lnTo>
                  <a:lnTo>
                    <a:pt x="6320" y="433473"/>
                  </a:lnTo>
                  <a:lnTo>
                    <a:pt x="23558" y="459040"/>
                  </a:lnTo>
                  <a:lnTo>
                    <a:pt x="49125" y="476278"/>
                  </a:lnTo>
                  <a:lnTo>
                    <a:pt x="80434" y="482599"/>
                  </a:lnTo>
                  <a:lnTo>
                    <a:pt x="6760103" y="482599"/>
                  </a:lnTo>
                  <a:lnTo>
                    <a:pt x="6791411" y="476278"/>
                  </a:lnTo>
                  <a:lnTo>
                    <a:pt x="6816978" y="459040"/>
                  </a:lnTo>
                  <a:lnTo>
                    <a:pt x="6834216" y="433473"/>
                  </a:lnTo>
                  <a:lnTo>
                    <a:pt x="6840537" y="402164"/>
                  </a:lnTo>
                  <a:lnTo>
                    <a:pt x="6840537" y="80435"/>
                  </a:lnTo>
                  <a:lnTo>
                    <a:pt x="6834216" y="49126"/>
                  </a:lnTo>
                  <a:lnTo>
                    <a:pt x="6816978" y="23558"/>
                  </a:lnTo>
                  <a:lnTo>
                    <a:pt x="6791411" y="6321"/>
                  </a:lnTo>
                  <a:lnTo>
                    <a:pt x="6760103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476374" y="5132427"/>
              <a:ext cx="6840855" cy="482600"/>
            </a:xfrm>
            <a:custGeom>
              <a:avLst/>
              <a:gdLst/>
              <a:ahLst/>
              <a:cxnLst/>
              <a:rect l="l" t="t" r="r" b="b"/>
              <a:pathLst>
                <a:path w="6840855" h="482600">
                  <a:moveTo>
                    <a:pt x="0" y="80435"/>
                  </a:moveTo>
                  <a:lnTo>
                    <a:pt x="6320" y="49126"/>
                  </a:lnTo>
                  <a:lnTo>
                    <a:pt x="23558" y="23559"/>
                  </a:lnTo>
                  <a:lnTo>
                    <a:pt x="49125" y="6321"/>
                  </a:lnTo>
                  <a:lnTo>
                    <a:pt x="80434" y="0"/>
                  </a:lnTo>
                  <a:lnTo>
                    <a:pt x="6760103" y="0"/>
                  </a:lnTo>
                  <a:lnTo>
                    <a:pt x="6791412" y="6321"/>
                  </a:lnTo>
                  <a:lnTo>
                    <a:pt x="6816979" y="23559"/>
                  </a:lnTo>
                  <a:lnTo>
                    <a:pt x="6834217" y="49126"/>
                  </a:lnTo>
                  <a:lnTo>
                    <a:pt x="6840538" y="80435"/>
                  </a:lnTo>
                  <a:lnTo>
                    <a:pt x="6840538" y="402164"/>
                  </a:lnTo>
                  <a:lnTo>
                    <a:pt x="6834217" y="433473"/>
                  </a:lnTo>
                  <a:lnTo>
                    <a:pt x="6816979" y="459040"/>
                  </a:lnTo>
                  <a:lnTo>
                    <a:pt x="6791412" y="476278"/>
                  </a:lnTo>
                  <a:lnTo>
                    <a:pt x="6760103" y="482600"/>
                  </a:lnTo>
                  <a:lnTo>
                    <a:pt x="80434" y="482600"/>
                  </a:lnTo>
                  <a:lnTo>
                    <a:pt x="49125" y="476278"/>
                  </a:lnTo>
                  <a:lnTo>
                    <a:pt x="23558" y="459040"/>
                  </a:lnTo>
                  <a:lnTo>
                    <a:pt x="6320" y="433473"/>
                  </a:lnTo>
                  <a:lnTo>
                    <a:pt x="0" y="402164"/>
                  </a:lnTo>
                  <a:lnTo>
                    <a:pt x="0" y="80435"/>
                  </a:lnTo>
                  <a:close/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94005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Aprendizaje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427956" y="1257300"/>
            <a:ext cx="6520180" cy="5128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spc="-10" dirty="0">
                <a:latin typeface="Times New Roman"/>
                <a:cs typeface="Times New Roman"/>
              </a:rPr>
              <a:t>Resumen: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050">
              <a:latin typeface="Times New Roman"/>
              <a:cs typeface="Times New Roman"/>
            </a:endParaRPr>
          </a:p>
          <a:p>
            <a:pPr marL="355600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Bloque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4:</a:t>
            </a:r>
            <a:r>
              <a:rPr sz="2000" spc="-1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automático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Introducción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automático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3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decisión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Neuronales</a:t>
            </a:r>
            <a:endParaRPr sz="20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990"/>
              </a:spcBef>
              <a:buAutoNum type="arabicPeriod"/>
              <a:tabLst>
                <a:tab pos="1784985" algn="l"/>
              </a:tabLst>
            </a:pPr>
            <a:r>
              <a:rPr sz="1800" spc="-10" dirty="0">
                <a:latin typeface="Times New Roman"/>
                <a:cs typeface="Times New Roman"/>
              </a:rPr>
              <a:t>Introducción</a:t>
            </a:r>
            <a:endParaRPr sz="18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840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Perceptrón</a:t>
            </a:r>
            <a:r>
              <a:rPr sz="1800" spc="-10" dirty="0">
                <a:latin typeface="Times New Roman"/>
                <a:cs typeface="Times New Roman"/>
              </a:rPr>
              <a:t> simple</a:t>
            </a:r>
            <a:endParaRPr sz="18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745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Perceptrón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multicapa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(MLP)</a:t>
            </a:r>
            <a:endParaRPr sz="1800">
              <a:latin typeface="Times New Roman"/>
              <a:cs typeface="Times New Roman"/>
            </a:endParaRPr>
          </a:p>
          <a:p>
            <a:pPr marL="1771650" lvl="2" indent="-502284">
              <a:lnSpc>
                <a:spcPct val="100000"/>
              </a:lnSpc>
              <a:spcBef>
                <a:spcPts val="840"/>
              </a:spcBef>
              <a:buAutoNum type="arabicPeriod"/>
              <a:tabLst>
                <a:tab pos="1772285" algn="l"/>
              </a:tabLst>
            </a:pPr>
            <a:r>
              <a:rPr sz="1800" dirty="0">
                <a:latin typeface="Times New Roman"/>
                <a:cs typeface="Times New Roman"/>
              </a:rPr>
              <a:t>Aplicación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MLPs</a:t>
            </a:r>
            <a:endParaRPr sz="18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745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Otras</a:t>
            </a:r>
            <a:r>
              <a:rPr sz="1800" spc="-10" dirty="0">
                <a:latin typeface="Times New Roman"/>
                <a:cs typeface="Times New Roman"/>
              </a:rPr>
              <a:t> arquitecturas</a:t>
            </a:r>
            <a:endParaRPr sz="1800">
              <a:latin typeface="Times New Roman"/>
              <a:cs typeface="Times New Roman"/>
            </a:endParaRPr>
          </a:p>
          <a:p>
            <a:pPr marL="1330325" lvl="1" indent="-633730">
              <a:lnSpc>
                <a:spcPct val="100000"/>
              </a:lnSpc>
              <a:spcBef>
                <a:spcPts val="1045"/>
              </a:spcBef>
              <a:buAutoNum type="arabicPeriod"/>
              <a:tabLst>
                <a:tab pos="1330325" algn="l"/>
                <a:tab pos="1330960" algn="l"/>
              </a:tabLst>
            </a:pPr>
            <a:r>
              <a:rPr sz="2000" dirty="0">
                <a:latin typeface="Times New Roman"/>
                <a:cs typeface="Times New Roman"/>
              </a:rPr>
              <a:t>Evaluación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supervisado</a:t>
            </a:r>
            <a:endParaRPr sz="2000">
              <a:latin typeface="Times New Roman"/>
              <a:cs typeface="Times New Roman"/>
            </a:endParaRPr>
          </a:p>
          <a:p>
            <a:pPr marL="1316355" lvl="1" indent="-619760">
              <a:lnSpc>
                <a:spcPct val="100000"/>
              </a:lnSpc>
              <a:spcBef>
                <a:spcPts val="1295"/>
              </a:spcBef>
              <a:buAutoNum type="arabicPeriod"/>
              <a:tabLst>
                <a:tab pos="1316355" algn="l"/>
                <a:tab pos="131699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refuerzo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6617652" y="6375963"/>
            <a:ext cx="2032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22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22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643890">
              <a:lnSpc>
                <a:spcPct val="100000"/>
              </a:lnSpc>
              <a:spcBef>
                <a:spcPts val="100"/>
              </a:spcBef>
            </a:pPr>
            <a:r>
              <a:rPr dirty="0"/>
              <a:t>Redes</a:t>
            </a:r>
            <a:r>
              <a:rPr spc="-30" dirty="0"/>
              <a:t> </a:t>
            </a:r>
            <a:r>
              <a:rPr dirty="0"/>
              <a:t>Neuronales:</a:t>
            </a:r>
            <a:r>
              <a:rPr spc="-20" dirty="0"/>
              <a:t> </a:t>
            </a:r>
            <a:r>
              <a:rPr dirty="0"/>
              <a:t>arquitecturas</a:t>
            </a:r>
            <a:r>
              <a:rPr spc="-20" dirty="0"/>
              <a:t> </a:t>
            </a:r>
            <a:r>
              <a:rPr spc="-10" dirty="0"/>
              <a:t>diferentes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34328" y="1114044"/>
            <a:ext cx="491426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1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Redes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 Kohonen (mapas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auto-organizados)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34328" y="4415028"/>
            <a:ext cx="8336915" cy="16656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6545" marR="558165" indent="-283845">
              <a:lnSpc>
                <a:spcPct val="100000"/>
              </a:lnSpc>
              <a:spcBef>
                <a:spcPts val="1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están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”organizadas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posición”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“compiten”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sí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para </a:t>
            </a:r>
            <a:r>
              <a:rPr sz="2000" spc="-10" dirty="0">
                <a:latin typeface="Times New Roman"/>
                <a:cs typeface="Times New Roman"/>
              </a:rPr>
              <a:t>activarse</a:t>
            </a:r>
            <a:endParaRPr sz="2000">
              <a:latin typeface="Times New Roman"/>
              <a:cs typeface="Times New Roman"/>
            </a:endParaRPr>
          </a:p>
          <a:p>
            <a:pPr marL="296545" marR="5080" indent="-283845">
              <a:lnSpc>
                <a:spcPct val="100000"/>
              </a:lnSpc>
              <a:spcBef>
                <a:spcPts val="4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resultado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interpreta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relación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posición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neurona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ganadora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el </a:t>
            </a:r>
            <a:r>
              <a:rPr sz="2000" spc="-20" dirty="0">
                <a:latin typeface="Times New Roman"/>
                <a:cs typeface="Times New Roman"/>
              </a:rPr>
              <a:t>mapa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Aplicación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supervisado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1066143" y="1536518"/>
            <a:ext cx="6670040" cy="2937510"/>
            <a:chOff x="1066143" y="1536518"/>
            <a:chExt cx="6670040" cy="2937510"/>
          </a:xfrm>
        </p:grpSpPr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66143" y="1536518"/>
              <a:ext cx="6669471" cy="2937384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4158921" y="2165130"/>
              <a:ext cx="413384" cy="137160"/>
            </a:xfrm>
            <a:custGeom>
              <a:avLst/>
              <a:gdLst/>
              <a:ahLst/>
              <a:cxnLst/>
              <a:rect l="l" t="t" r="r" b="b"/>
              <a:pathLst>
                <a:path w="413385" h="137160">
                  <a:moveTo>
                    <a:pt x="206538" y="0"/>
                  </a:moveTo>
                  <a:lnTo>
                    <a:pt x="141256" y="3482"/>
                  </a:lnTo>
                  <a:lnTo>
                    <a:pt x="84559" y="13181"/>
                  </a:lnTo>
                  <a:lnTo>
                    <a:pt x="39849" y="27969"/>
                  </a:lnTo>
                  <a:lnTo>
                    <a:pt x="0" y="68317"/>
                  </a:lnTo>
                  <a:lnTo>
                    <a:pt x="10529" y="89910"/>
                  </a:lnTo>
                  <a:lnTo>
                    <a:pt x="39849" y="108664"/>
                  </a:lnTo>
                  <a:lnTo>
                    <a:pt x="84559" y="123452"/>
                  </a:lnTo>
                  <a:lnTo>
                    <a:pt x="141256" y="133151"/>
                  </a:lnTo>
                  <a:lnTo>
                    <a:pt x="206538" y="136634"/>
                  </a:lnTo>
                  <a:lnTo>
                    <a:pt x="271821" y="133151"/>
                  </a:lnTo>
                  <a:lnTo>
                    <a:pt x="328518" y="123452"/>
                  </a:lnTo>
                  <a:lnTo>
                    <a:pt x="373228" y="108664"/>
                  </a:lnTo>
                  <a:lnTo>
                    <a:pt x="402549" y="89910"/>
                  </a:lnTo>
                  <a:lnTo>
                    <a:pt x="413078" y="68317"/>
                  </a:lnTo>
                  <a:lnTo>
                    <a:pt x="402549" y="46723"/>
                  </a:lnTo>
                  <a:lnTo>
                    <a:pt x="373228" y="27969"/>
                  </a:lnTo>
                  <a:lnTo>
                    <a:pt x="328518" y="13181"/>
                  </a:lnTo>
                  <a:lnTo>
                    <a:pt x="271821" y="3482"/>
                  </a:lnTo>
                  <a:lnTo>
                    <a:pt x="206538" y="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158921" y="2165130"/>
              <a:ext cx="413384" cy="137160"/>
            </a:xfrm>
            <a:custGeom>
              <a:avLst/>
              <a:gdLst/>
              <a:ahLst/>
              <a:cxnLst/>
              <a:rect l="l" t="t" r="r" b="b"/>
              <a:pathLst>
                <a:path w="413385" h="137160">
                  <a:moveTo>
                    <a:pt x="0" y="68317"/>
                  </a:moveTo>
                  <a:lnTo>
                    <a:pt x="39850" y="27969"/>
                  </a:lnTo>
                  <a:lnTo>
                    <a:pt x="84559" y="13181"/>
                  </a:lnTo>
                  <a:lnTo>
                    <a:pt x="141257" y="3482"/>
                  </a:lnTo>
                  <a:lnTo>
                    <a:pt x="206539" y="0"/>
                  </a:lnTo>
                  <a:lnTo>
                    <a:pt x="271821" y="3482"/>
                  </a:lnTo>
                  <a:lnTo>
                    <a:pt x="328519" y="13181"/>
                  </a:lnTo>
                  <a:lnTo>
                    <a:pt x="373228" y="27969"/>
                  </a:lnTo>
                  <a:lnTo>
                    <a:pt x="402549" y="46723"/>
                  </a:lnTo>
                  <a:lnTo>
                    <a:pt x="413079" y="68317"/>
                  </a:lnTo>
                  <a:lnTo>
                    <a:pt x="402549" y="89910"/>
                  </a:lnTo>
                  <a:lnTo>
                    <a:pt x="373228" y="108664"/>
                  </a:lnTo>
                  <a:lnTo>
                    <a:pt x="328519" y="123452"/>
                  </a:lnTo>
                  <a:lnTo>
                    <a:pt x="271821" y="133151"/>
                  </a:lnTo>
                  <a:lnTo>
                    <a:pt x="206539" y="136634"/>
                  </a:lnTo>
                  <a:lnTo>
                    <a:pt x="141257" y="133151"/>
                  </a:lnTo>
                  <a:lnTo>
                    <a:pt x="84559" y="123452"/>
                  </a:lnTo>
                  <a:lnTo>
                    <a:pt x="39850" y="108664"/>
                  </a:lnTo>
                  <a:lnTo>
                    <a:pt x="10529" y="89910"/>
                  </a:lnTo>
                  <a:lnTo>
                    <a:pt x="0" y="6831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826327" y="2154621"/>
              <a:ext cx="413384" cy="137160"/>
            </a:xfrm>
            <a:custGeom>
              <a:avLst/>
              <a:gdLst/>
              <a:ahLst/>
              <a:cxnLst/>
              <a:rect l="l" t="t" r="r" b="b"/>
              <a:pathLst>
                <a:path w="413385" h="137160">
                  <a:moveTo>
                    <a:pt x="206540" y="0"/>
                  </a:moveTo>
                  <a:lnTo>
                    <a:pt x="141257" y="3482"/>
                  </a:lnTo>
                  <a:lnTo>
                    <a:pt x="84560" y="13181"/>
                  </a:lnTo>
                  <a:lnTo>
                    <a:pt x="39850" y="27969"/>
                  </a:lnTo>
                  <a:lnTo>
                    <a:pt x="0" y="68317"/>
                  </a:lnTo>
                  <a:lnTo>
                    <a:pt x="10529" y="89910"/>
                  </a:lnTo>
                  <a:lnTo>
                    <a:pt x="39850" y="108664"/>
                  </a:lnTo>
                  <a:lnTo>
                    <a:pt x="84560" y="123452"/>
                  </a:lnTo>
                  <a:lnTo>
                    <a:pt x="141257" y="133151"/>
                  </a:lnTo>
                  <a:lnTo>
                    <a:pt x="206540" y="136634"/>
                  </a:lnTo>
                  <a:lnTo>
                    <a:pt x="271822" y="133151"/>
                  </a:lnTo>
                  <a:lnTo>
                    <a:pt x="328518" y="123452"/>
                  </a:lnTo>
                  <a:lnTo>
                    <a:pt x="373228" y="108664"/>
                  </a:lnTo>
                  <a:lnTo>
                    <a:pt x="402549" y="89910"/>
                  </a:lnTo>
                  <a:lnTo>
                    <a:pt x="413078" y="68317"/>
                  </a:lnTo>
                  <a:lnTo>
                    <a:pt x="402549" y="46723"/>
                  </a:lnTo>
                  <a:lnTo>
                    <a:pt x="373228" y="27969"/>
                  </a:lnTo>
                  <a:lnTo>
                    <a:pt x="328518" y="13181"/>
                  </a:lnTo>
                  <a:lnTo>
                    <a:pt x="271822" y="3482"/>
                  </a:lnTo>
                  <a:lnTo>
                    <a:pt x="206540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826327" y="2154621"/>
              <a:ext cx="413384" cy="137160"/>
            </a:xfrm>
            <a:custGeom>
              <a:avLst/>
              <a:gdLst/>
              <a:ahLst/>
              <a:cxnLst/>
              <a:rect l="l" t="t" r="r" b="b"/>
              <a:pathLst>
                <a:path w="413385" h="137160">
                  <a:moveTo>
                    <a:pt x="0" y="68317"/>
                  </a:moveTo>
                  <a:lnTo>
                    <a:pt x="39850" y="27969"/>
                  </a:lnTo>
                  <a:lnTo>
                    <a:pt x="84559" y="13181"/>
                  </a:lnTo>
                  <a:lnTo>
                    <a:pt x="141257" y="3482"/>
                  </a:lnTo>
                  <a:lnTo>
                    <a:pt x="206539" y="0"/>
                  </a:lnTo>
                  <a:lnTo>
                    <a:pt x="271821" y="3482"/>
                  </a:lnTo>
                  <a:lnTo>
                    <a:pt x="328519" y="13181"/>
                  </a:lnTo>
                  <a:lnTo>
                    <a:pt x="373228" y="27969"/>
                  </a:lnTo>
                  <a:lnTo>
                    <a:pt x="402549" y="46723"/>
                  </a:lnTo>
                  <a:lnTo>
                    <a:pt x="413079" y="68317"/>
                  </a:lnTo>
                  <a:lnTo>
                    <a:pt x="402549" y="89910"/>
                  </a:lnTo>
                  <a:lnTo>
                    <a:pt x="373228" y="108664"/>
                  </a:lnTo>
                  <a:lnTo>
                    <a:pt x="328519" y="123452"/>
                  </a:lnTo>
                  <a:lnTo>
                    <a:pt x="271821" y="133151"/>
                  </a:lnTo>
                  <a:lnTo>
                    <a:pt x="206539" y="136634"/>
                  </a:lnTo>
                  <a:lnTo>
                    <a:pt x="141257" y="133151"/>
                  </a:lnTo>
                  <a:lnTo>
                    <a:pt x="84559" y="123452"/>
                  </a:lnTo>
                  <a:lnTo>
                    <a:pt x="39850" y="108664"/>
                  </a:lnTo>
                  <a:lnTo>
                    <a:pt x="10529" y="89910"/>
                  </a:lnTo>
                  <a:lnTo>
                    <a:pt x="0" y="6831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619787" y="1822897"/>
              <a:ext cx="413384" cy="137160"/>
            </a:xfrm>
            <a:custGeom>
              <a:avLst/>
              <a:gdLst/>
              <a:ahLst/>
              <a:cxnLst/>
              <a:rect l="l" t="t" r="r" b="b"/>
              <a:pathLst>
                <a:path w="413385" h="137160">
                  <a:moveTo>
                    <a:pt x="206540" y="0"/>
                  </a:moveTo>
                  <a:lnTo>
                    <a:pt x="141257" y="3482"/>
                  </a:lnTo>
                  <a:lnTo>
                    <a:pt x="84560" y="13181"/>
                  </a:lnTo>
                  <a:lnTo>
                    <a:pt x="39850" y="27969"/>
                  </a:lnTo>
                  <a:lnTo>
                    <a:pt x="0" y="68317"/>
                  </a:lnTo>
                  <a:lnTo>
                    <a:pt x="10529" y="89910"/>
                  </a:lnTo>
                  <a:lnTo>
                    <a:pt x="39850" y="108664"/>
                  </a:lnTo>
                  <a:lnTo>
                    <a:pt x="84560" y="123452"/>
                  </a:lnTo>
                  <a:lnTo>
                    <a:pt x="141257" y="133151"/>
                  </a:lnTo>
                  <a:lnTo>
                    <a:pt x="206540" y="136634"/>
                  </a:lnTo>
                  <a:lnTo>
                    <a:pt x="271822" y="133151"/>
                  </a:lnTo>
                  <a:lnTo>
                    <a:pt x="328519" y="123452"/>
                  </a:lnTo>
                  <a:lnTo>
                    <a:pt x="373229" y="108664"/>
                  </a:lnTo>
                  <a:lnTo>
                    <a:pt x="402549" y="89910"/>
                  </a:lnTo>
                  <a:lnTo>
                    <a:pt x="413078" y="68317"/>
                  </a:lnTo>
                  <a:lnTo>
                    <a:pt x="402549" y="46723"/>
                  </a:lnTo>
                  <a:lnTo>
                    <a:pt x="373229" y="27969"/>
                  </a:lnTo>
                  <a:lnTo>
                    <a:pt x="328519" y="13181"/>
                  </a:lnTo>
                  <a:lnTo>
                    <a:pt x="271822" y="3482"/>
                  </a:lnTo>
                  <a:lnTo>
                    <a:pt x="206540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619787" y="1822897"/>
              <a:ext cx="413384" cy="137160"/>
            </a:xfrm>
            <a:custGeom>
              <a:avLst/>
              <a:gdLst/>
              <a:ahLst/>
              <a:cxnLst/>
              <a:rect l="l" t="t" r="r" b="b"/>
              <a:pathLst>
                <a:path w="413385" h="137160">
                  <a:moveTo>
                    <a:pt x="0" y="68317"/>
                  </a:moveTo>
                  <a:lnTo>
                    <a:pt x="39850" y="27969"/>
                  </a:lnTo>
                  <a:lnTo>
                    <a:pt x="84559" y="13181"/>
                  </a:lnTo>
                  <a:lnTo>
                    <a:pt x="141257" y="3482"/>
                  </a:lnTo>
                  <a:lnTo>
                    <a:pt x="206539" y="0"/>
                  </a:lnTo>
                  <a:lnTo>
                    <a:pt x="271821" y="3482"/>
                  </a:lnTo>
                  <a:lnTo>
                    <a:pt x="328519" y="13181"/>
                  </a:lnTo>
                  <a:lnTo>
                    <a:pt x="373228" y="27969"/>
                  </a:lnTo>
                  <a:lnTo>
                    <a:pt x="402549" y="46723"/>
                  </a:lnTo>
                  <a:lnTo>
                    <a:pt x="413079" y="68317"/>
                  </a:lnTo>
                  <a:lnTo>
                    <a:pt x="402549" y="89910"/>
                  </a:lnTo>
                  <a:lnTo>
                    <a:pt x="373228" y="108664"/>
                  </a:lnTo>
                  <a:lnTo>
                    <a:pt x="328519" y="123452"/>
                  </a:lnTo>
                  <a:lnTo>
                    <a:pt x="271821" y="133151"/>
                  </a:lnTo>
                  <a:lnTo>
                    <a:pt x="206539" y="136634"/>
                  </a:lnTo>
                  <a:lnTo>
                    <a:pt x="141257" y="133151"/>
                  </a:lnTo>
                  <a:lnTo>
                    <a:pt x="84559" y="123452"/>
                  </a:lnTo>
                  <a:lnTo>
                    <a:pt x="39850" y="108664"/>
                  </a:lnTo>
                  <a:lnTo>
                    <a:pt x="10529" y="89910"/>
                  </a:lnTo>
                  <a:lnTo>
                    <a:pt x="0" y="6831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801431" y="1822897"/>
              <a:ext cx="413384" cy="137160"/>
            </a:xfrm>
            <a:custGeom>
              <a:avLst/>
              <a:gdLst/>
              <a:ahLst/>
              <a:cxnLst/>
              <a:rect l="l" t="t" r="r" b="b"/>
              <a:pathLst>
                <a:path w="413385" h="137160">
                  <a:moveTo>
                    <a:pt x="206538" y="0"/>
                  </a:moveTo>
                  <a:lnTo>
                    <a:pt x="141256" y="3482"/>
                  </a:lnTo>
                  <a:lnTo>
                    <a:pt x="84559" y="13181"/>
                  </a:lnTo>
                  <a:lnTo>
                    <a:pt x="39849" y="27969"/>
                  </a:lnTo>
                  <a:lnTo>
                    <a:pt x="0" y="68317"/>
                  </a:lnTo>
                  <a:lnTo>
                    <a:pt x="10529" y="89910"/>
                  </a:lnTo>
                  <a:lnTo>
                    <a:pt x="39849" y="108664"/>
                  </a:lnTo>
                  <a:lnTo>
                    <a:pt x="84559" y="123452"/>
                  </a:lnTo>
                  <a:lnTo>
                    <a:pt x="141256" y="133151"/>
                  </a:lnTo>
                  <a:lnTo>
                    <a:pt x="206538" y="136634"/>
                  </a:lnTo>
                  <a:lnTo>
                    <a:pt x="271821" y="133151"/>
                  </a:lnTo>
                  <a:lnTo>
                    <a:pt x="328518" y="123452"/>
                  </a:lnTo>
                  <a:lnTo>
                    <a:pt x="373228" y="108664"/>
                  </a:lnTo>
                  <a:lnTo>
                    <a:pt x="402549" y="89910"/>
                  </a:lnTo>
                  <a:lnTo>
                    <a:pt x="413078" y="68317"/>
                  </a:lnTo>
                  <a:lnTo>
                    <a:pt x="402549" y="46723"/>
                  </a:lnTo>
                  <a:lnTo>
                    <a:pt x="373228" y="27969"/>
                  </a:lnTo>
                  <a:lnTo>
                    <a:pt x="328518" y="13181"/>
                  </a:lnTo>
                  <a:lnTo>
                    <a:pt x="271821" y="3482"/>
                  </a:lnTo>
                  <a:lnTo>
                    <a:pt x="206538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01431" y="1822897"/>
              <a:ext cx="413384" cy="137160"/>
            </a:xfrm>
            <a:custGeom>
              <a:avLst/>
              <a:gdLst/>
              <a:ahLst/>
              <a:cxnLst/>
              <a:rect l="l" t="t" r="r" b="b"/>
              <a:pathLst>
                <a:path w="413385" h="137160">
                  <a:moveTo>
                    <a:pt x="0" y="68317"/>
                  </a:moveTo>
                  <a:lnTo>
                    <a:pt x="39850" y="27969"/>
                  </a:lnTo>
                  <a:lnTo>
                    <a:pt x="84559" y="13181"/>
                  </a:lnTo>
                  <a:lnTo>
                    <a:pt x="141257" y="3482"/>
                  </a:lnTo>
                  <a:lnTo>
                    <a:pt x="206539" y="0"/>
                  </a:lnTo>
                  <a:lnTo>
                    <a:pt x="271821" y="3482"/>
                  </a:lnTo>
                  <a:lnTo>
                    <a:pt x="328519" y="13181"/>
                  </a:lnTo>
                  <a:lnTo>
                    <a:pt x="373228" y="27969"/>
                  </a:lnTo>
                  <a:lnTo>
                    <a:pt x="402549" y="46723"/>
                  </a:lnTo>
                  <a:lnTo>
                    <a:pt x="413079" y="68317"/>
                  </a:lnTo>
                  <a:lnTo>
                    <a:pt x="402549" y="89910"/>
                  </a:lnTo>
                  <a:lnTo>
                    <a:pt x="373228" y="108664"/>
                  </a:lnTo>
                  <a:lnTo>
                    <a:pt x="328519" y="123452"/>
                  </a:lnTo>
                  <a:lnTo>
                    <a:pt x="271821" y="133151"/>
                  </a:lnTo>
                  <a:lnTo>
                    <a:pt x="206539" y="136634"/>
                  </a:lnTo>
                  <a:lnTo>
                    <a:pt x="141257" y="133151"/>
                  </a:lnTo>
                  <a:lnTo>
                    <a:pt x="84559" y="123452"/>
                  </a:lnTo>
                  <a:lnTo>
                    <a:pt x="39850" y="108664"/>
                  </a:lnTo>
                  <a:lnTo>
                    <a:pt x="10529" y="89910"/>
                  </a:lnTo>
                  <a:lnTo>
                    <a:pt x="0" y="6831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389529" y="2109274"/>
              <a:ext cx="413384" cy="137160"/>
            </a:xfrm>
            <a:custGeom>
              <a:avLst/>
              <a:gdLst/>
              <a:ahLst/>
              <a:cxnLst/>
              <a:rect l="l" t="t" r="r" b="b"/>
              <a:pathLst>
                <a:path w="413385" h="137160">
                  <a:moveTo>
                    <a:pt x="206540" y="0"/>
                  </a:moveTo>
                  <a:lnTo>
                    <a:pt x="141257" y="3482"/>
                  </a:lnTo>
                  <a:lnTo>
                    <a:pt x="84560" y="13181"/>
                  </a:lnTo>
                  <a:lnTo>
                    <a:pt x="39850" y="27969"/>
                  </a:lnTo>
                  <a:lnTo>
                    <a:pt x="0" y="68317"/>
                  </a:lnTo>
                  <a:lnTo>
                    <a:pt x="10529" y="89910"/>
                  </a:lnTo>
                  <a:lnTo>
                    <a:pt x="39850" y="108664"/>
                  </a:lnTo>
                  <a:lnTo>
                    <a:pt x="84560" y="123452"/>
                  </a:lnTo>
                  <a:lnTo>
                    <a:pt x="141257" y="133151"/>
                  </a:lnTo>
                  <a:lnTo>
                    <a:pt x="206540" y="136634"/>
                  </a:lnTo>
                  <a:lnTo>
                    <a:pt x="271822" y="133151"/>
                  </a:lnTo>
                  <a:lnTo>
                    <a:pt x="328519" y="123452"/>
                  </a:lnTo>
                  <a:lnTo>
                    <a:pt x="373229" y="108664"/>
                  </a:lnTo>
                  <a:lnTo>
                    <a:pt x="402549" y="89910"/>
                  </a:lnTo>
                  <a:lnTo>
                    <a:pt x="413078" y="68317"/>
                  </a:lnTo>
                  <a:lnTo>
                    <a:pt x="402549" y="46723"/>
                  </a:lnTo>
                  <a:lnTo>
                    <a:pt x="373229" y="27969"/>
                  </a:lnTo>
                  <a:lnTo>
                    <a:pt x="328519" y="13181"/>
                  </a:lnTo>
                  <a:lnTo>
                    <a:pt x="271822" y="3482"/>
                  </a:lnTo>
                  <a:lnTo>
                    <a:pt x="206540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389529" y="2109274"/>
              <a:ext cx="413384" cy="137160"/>
            </a:xfrm>
            <a:custGeom>
              <a:avLst/>
              <a:gdLst/>
              <a:ahLst/>
              <a:cxnLst/>
              <a:rect l="l" t="t" r="r" b="b"/>
              <a:pathLst>
                <a:path w="413385" h="137160">
                  <a:moveTo>
                    <a:pt x="0" y="68317"/>
                  </a:moveTo>
                  <a:lnTo>
                    <a:pt x="39850" y="27969"/>
                  </a:lnTo>
                  <a:lnTo>
                    <a:pt x="84559" y="13181"/>
                  </a:lnTo>
                  <a:lnTo>
                    <a:pt x="141257" y="3482"/>
                  </a:lnTo>
                  <a:lnTo>
                    <a:pt x="206539" y="0"/>
                  </a:lnTo>
                  <a:lnTo>
                    <a:pt x="271821" y="3482"/>
                  </a:lnTo>
                  <a:lnTo>
                    <a:pt x="328519" y="13181"/>
                  </a:lnTo>
                  <a:lnTo>
                    <a:pt x="373228" y="27969"/>
                  </a:lnTo>
                  <a:lnTo>
                    <a:pt x="402549" y="46723"/>
                  </a:lnTo>
                  <a:lnTo>
                    <a:pt x="413079" y="68317"/>
                  </a:lnTo>
                  <a:lnTo>
                    <a:pt x="402549" y="89910"/>
                  </a:lnTo>
                  <a:lnTo>
                    <a:pt x="373228" y="108664"/>
                  </a:lnTo>
                  <a:lnTo>
                    <a:pt x="328519" y="123452"/>
                  </a:lnTo>
                  <a:lnTo>
                    <a:pt x="271821" y="133151"/>
                  </a:lnTo>
                  <a:lnTo>
                    <a:pt x="206539" y="136634"/>
                  </a:lnTo>
                  <a:lnTo>
                    <a:pt x="141257" y="133151"/>
                  </a:lnTo>
                  <a:lnTo>
                    <a:pt x="84559" y="123452"/>
                  </a:lnTo>
                  <a:lnTo>
                    <a:pt x="39850" y="108664"/>
                  </a:lnTo>
                  <a:lnTo>
                    <a:pt x="10529" y="89910"/>
                  </a:lnTo>
                  <a:lnTo>
                    <a:pt x="0" y="6831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627598" y="2479800"/>
              <a:ext cx="413384" cy="137160"/>
            </a:xfrm>
            <a:custGeom>
              <a:avLst/>
              <a:gdLst/>
              <a:ahLst/>
              <a:cxnLst/>
              <a:rect l="l" t="t" r="r" b="b"/>
              <a:pathLst>
                <a:path w="413385" h="137160">
                  <a:moveTo>
                    <a:pt x="206540" y="0"/>
                  </a:moveTo>
                  <a:lnTo>
                    <a:pt x="141257" y="3482"/>
                  </a:lnTo>
                  <a:lnTo>
                    <a:pt x="84560" y="13181"/>
                  </a:lnTo>
                  <a:lnTo>
                    <a:pt x="39850" y="27969"/>
                  </a:lnTo>
                  <a:lnTo>
                    <a:pt x="0" y="68317"/>
                  </a:lnTo>
                  <a:lnTo>
                    <a:pt x="10529" y="89910"/>
                  </a:lnTo>
                  <a:lnTo>
                    <a:pt x="39850" y="108664"/>
                  </a:lnTo>
                  <a:lnTo>
                    <a:pt x="84560" y="123452"/>
                  </a:lnTo>
                  <a:lnTo>
                    <a:pt x="141257" y="133151"/>
                  </a:lnTo>
                  <a:lnTo>
                    <a:pt x="206540" y="136634"/>
                  </a:lnTo>
                  <a:lnTo>
                    <a:pt x="271822" y="133151"/>
                  </a:lnTo>
                  <a:lnTo>
                    <a:pt x="328518" y="123452"/>
                  </a:lnTo>
                  <a:lnTo>
                    <a:pt x="373228" y="108664"/>
                  </a:lnTo>
                  <a:lnTo>
                    <a:pt x="402549" y="89910"/>
                  </a:lnTo>
                  <a:lnTo>
                    <a:pt x="413078" y="68317"/>
                  </a:lnTo>
                  <a:lnTo>
                    <a:pt x="402549" y="46723"/>
                  </a:lnTo>
                  <a:lnTo>
                    <a:pt x="373228" y="27969"/>
                  </a:lnTo>
                  <a:lnTo>
                    <a:pt x="328518" y="13181"/>
                  </a:lnTo>
                  <a:lnTo>
                    <a:pt x="271822" y="3482"/>
                  </a:lnTo>
                  <a:lnTo>
                    <a:pt x="206540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627598" y="2479800"/>
              <a:ext cx="413384" cy="137160"/>
            </a:xfrm>
            <a:custGeom>
              <a:avLst/>
              <a:gdLst/>
              <a:ahLst/>
              <a:cxnLst/>
              <a:rect l="l" t="t" r="r" b="b"/>
              <a:pathLst>
                <a:path w="413385" h="137160">
                  <a:moveTo>
                    <a:pt x="0" y="68317"/>
                  </a:moveTo>
                  <a:lnTo>
                    <a:pt x="39850" y="27969"/>
                  </a:lnTo>
                  <a:lnTo>
                    <a:pt x="84559" y="13181"/>
                  </a:lnTo>
                  <a:lnTo>
                    <a:pt x="141257" y="3482"/>
                  </a:lnTo>
                  <a:lnTo>
                    <a:pt x="206539" y="0"/>
                  </a:lnTo>
                  <a:lnTo>
                    <a:pt x="271821" y="3482"/>
                  </a:lnTo>
                  <a:lnTo>
                    <a:pt x="328519" y="13181"/>
                  </a:lnTo>
                  <a:lnTo>
                    <a:pt x="373228" y="27969"/>
                  </a:lnTo>
                  <a:lnTo>
                    <a:pt x="402549" y="46723"/>
                  </a:lnTo>
                  <a:lnTo>
                    <a:pt x="413079" y="68317"/>
                  </a:lnTo>
                  <a:lnTo>
                    <a:pt x="402549" y="89910"/>
                  </a:lnTo>
                  <a:lnTo>
                    <a:pt x="373228" y="108664"/>
                  </a:lnTo>
                  <a:lnTo>
                    <a:pt x="328519" y="123452"/>
                  </a:lnTo>
                  <a:lnTo>
                    <a:pt x="271821" y="133151"/>
                  </a:lnTo>
                  <a:lnTo>
                    <a:pt x="206539" y="136634"/>
                  </a:lnTo>
                  <a:lnTo>
                    <a:pt x="141257" y="133151"/>
                  </a:lnTo>
                  <a:lnTo>
                    <a:pt x="84559" y="123452"/>
                  </a:lnTo>
                  <a:lnTo>
                    <a:pt x="39850" y="108664"/>
                  </a:lnTo>
                  <a:lnTo>
                    <a:pt x="10529" y="89910"/>
                  </a:lnTo>
                  <a:lnTo>
                    <a:pt x="0" y="6831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02738" y="2462019"/>
              <a:ext cx="413384" cy="137160"/>
            </a:xfrm>
            <a:custGeom>
              <a:avLst/>
              <a:gdLst/>
              <a:ahLst/>
              <a:cxnLst/>
              <a:rect l="l" t="t" r="r" b="b"/>
              <a:pathLst>
                <a:path w="413385" h="137160">
                  <a:moveTo>
                    <a:pt x="206538" y="0"/>
                  </a:moveTo>
                  <a:lnTo>
                    <a:pt x="141256" y="3482"/>
                  </a:lnTo>
                  <a:lnTo>
                    <a:pt x="84559" y="13181"/>
                  </a:lnTo>
                  <a:lnTo>
                    <a:pt x="39850" y="27969"/>
                  </a:lnTo>
                  <a:lnTo>
                    <a:pt x="0" y="68317"/>
                  </a:lnTo>
                  <a:lnTo>
                    <a:pt x="10529" y="89910"/>
                  </a:lnTo>
                  <a:lnTo>
                    <a:pt x="39850" y="108664"/>
                  </a:lnTo>
                  <a:lnTo>
                    <a:pt x="84559" y="123452"/>
                  </a:lnTo>
                  <a:lnTo>
                    <a:pt x="141256" y="133151"/>
                  </a:lnTo>
                  <a:lnTo>
                    <a:pt x="206538" y="136634"/>
                  </a:lnTo>
                  <a:lnTo>
                    <a:pt x="271821" y="133151"/>
                  </a:lnTo>
                  <a:lnTo>
                    <a:pt x="328518" y="123452"/>
                  </a:lnTo>
                  <a:lnTo>
                    <a:pt x="373228" y="108664"/>
                  </a:lnTo>
                  <a:lnTo>
                    <a:pt x="402549" y="89910"/>
                  </a:lnTo>
                  <a:lnTo>
                    <a:pt x="413078" y="68317"/>
                  </a:lnTo>
                  <a:lnTo>
                    <a:pt x="402549" y="46723"/>
                  </a:lnTo>
                  <a:lnTo>
                    <a:pt x="373228" y="27969"/>
                  </a:lnTo>
                  <a:lnTo>
                    <a:pt x="328518" y="13181"/>
                  </a:lnTo>
                  <a:lnTo>
                    <a:pt x="271821" y="3482"/>
                  </a:lnTo>
                  <a:lnTo>
                    <a:pt x="206538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402738" y="2462019"/>
              <a:ext cx="413384" cy="137160"/>
            </a:xfrm>
            <a:custGeom>
              <a:avLst/>
              <a:gdLst/>
              <a:ahLst/>
              <a:cxnLst/>
              <a:rect l="l" t="t" r="r" b="b"/>
              <a:pathLst>
                <a:path w="413385" h="137160">
                  <a:moveTo>
                    <a:pt x="0" y="68317"/>
                  </a:moveTo>
                  <a:lnTo>
                    <a:pt x="39850" y="27969"/>
                  </a:lnTo>
                  <a:lnTo>
                    <a:pt x="84559" y="13181"/>
                  </a:lnTo>
                  <a:lnTo>
                    <a:pt x="141257" y="3482"/>
                  </a:lnTo>
                  <a:lnTo>
                    <a:pt x="206539" y="0"/>
                  </a:lnTo>
                  <a:lnTo>
                    <a:pt x="271821" y="3482"/>
                  </a:lnTo>
                  <a:lnTo>
                    <a:pt x="328519" y="13181"/>
                  </a:lnTo>
                  <a:lnTo>
                    <a:pt x="373228" y="27969"/>
                  </a:lnTo>
                  <a:lnTo>
                    <a:pt x="402549" y="46723"/>
                  </a:lnTo>
                  <a:lnTo>
                    <a:pt x="413079" y="68317"/>
                  </a:lnTo>
                  <a:lnTo>
                    <a:pt x="402549" y="89910"/>
                  </a:lnTo>
                  <a:lnTo>
                    <a:pt x="373228" y="108664"/>
                  </a:lnTo>
                  <a:lnTo>
                    <a:pt x="328519" y="123452"/>
                  </a:lnTo>
                  <a:lnTo>
                    <a:pt x="271821" y="133151"/>
                  </a:lnTo>
                  <a:lnTo>
                    <a:pt x="206539" y="136634"/>
                  </a:lnTo>
                  <a:lnTo>
                    <a:pt x="141257" y="133151"/>
                  </a:lnTo>
                  <a:lnTo>
                    <a:pt x="84559" y="123452"/>
                  </a:lnTo>
                  <a:lnTo>
                    <a:pt x="39850" y="108664"/>
                  </a:lnTo>
                  <a:lnTo>
                    <a:pt x="10529" y="89910"/>
                  </a:lnTo>
                  <a:lnTo>
                    <a:pt x="0" y="68317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5943512" y="1164844"/>
            <a:ext cx="152209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Neurona</a:t>
            </a:r>
            <a:r>
              <a:rPr sz="1600" spc="-10" dirty="0">
                <a:latin typeface="Times New Roman"/>
                <a:cs typeface="Times New Roman"/>
              </a:rPr>
              <a:t> ganadora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4571979" y="1407364"/>
            <a:ext cx="1831339" cy="836930"/>
            <a:chOff x="4571979" y="1407364"/>
            <a:chExt cx="1831339" cy="836930"/>
          </a:xfrm>
        </p:grpSpPr>
        <p:sp>
          <p:nvSpPr>
            <p:cNvPr id="29" name="object 29"/>
            <p:cNvSpPr/>
            <p:nvPr/>
          </p:nvSpPr>
          <p:spPr>
            <a:xfrm>
              <a:off x="4572000" y="1411709"/>
              <a:ext cx="1828800" cy="822325"/>
            </a:xfrm>
            <a:custGeom>
              <a:avLst/>
              <a:gdLst/>
              <a:ahLst/>
              <a:cxnLst/>
              <a:rect l="l" t="t" r="r" b="b"/>
              <a:pathLst>
                <a:path w="1828800" h="822325">
                  <a:moveTo>
                    <a:pt x="1828800" y="0"/>
                  </a:moveTo>
                  <a:lnTo>
                    <a:pt x="0" y="821738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571979" y="1407364"/>
              <a:ext cx="1831339" cy="836930"/>
            </a:xfrm>
            <a:custGeom>
              <a:avLst/>
              <a:gdLst/>
              <a:ahLst/>
              <a:cxnLst/>
              <a:rect l="l" t="t" r="r" b="b"/>
              <a:pathLst>
                <a:path w="1831339" h="836930">
                  <a:moveTo>
                    <a:pt x="60538" y="745037"/>
                  </a:moveTo>
                  <a:lnTo>
                    <a:pt x="57564" y="745533"/>
                  </a:lnTo>
                  <a:lnTo>
                    <a:pt x="0" y="826093"/>
                  </a:lnTo>
                  <a:lnTo>
                    <a:pt x="98458" y="836546"/>
                  </a:lnTo>
                  <a:lnTo>
                    <a:pt x="100803" y="834650"/>
                  </a:lnTo>
                  <a:lnTo>
                    <a:pt x="101358" y="829420"/>
                  </a:lnTo>
                  <a:lnTo>
                    <a:pt x="99463" y="827074"/>
                  </a:lnTo>
                  <a:lnTo>
                    <a:pt x="94655" y="826564"/>
                  </a:lnTo>
                  <a:lnTo>
                    <a:pt x="10571" y="826564"/>
                  </a:lnTo>
                  <a:lnTo>
                    <a:pt x="6667" y="817876"/>
                  </a:lnTo>
                  <a:lnTo>
                    <a:pt x="22737" y="810655"/>
                  </a:lnTo>
                  <a:lnTo>
                    <a:pt x="65313" y="751071"/>
                  </a:lnTo>
                  <a:lnTo>
                    <a:pt x="64818" y="748097"/>
                  </a:lnTo>
                  <a:lnTo>
                    <a:pt x="60538" y="745037"/>
                  </a:lnTo>
                  <a:close/>
                </a:path>
                <a:path w="1831339" h="836930">
                  <a:moveTo>
                    <a:pt x="22737" y="810655"/>
                  </a:moveTo>
                  <a:lnTo>
                    <a:pt x="6667" y="817876"/>
                  </a:lnTo>
                  <a:lnTo>
                    <a:pt x="10571" y="826564"/>
                  </a:lnTo>
                  <a:lnTo>
                    <a:pt x="14081" y="824986"/>
                  </a:lnTo>
                  <a:lnTo>
                    <a:pt x="12496" y="824986"/>
                  </a:lnTo>
                  <a:lnTo>
                    <a:pt x="9124" y="817482"/>
                  </a:lnTo>
                  <a:lnTo>
                    <a:pt x="17859" y="817482"/>
                  </a:lnTo>
                  <a:lnTo>
                    <a:pt x="22737" y="810655"/>
                  </a:lnTo>
                  <a:close/>
                </a:path>
                <a:path w="1831339" h="836930">
                  <a:moveTo>
                    <a:pt x="26643" y="819342"/>
                  </a:moveTo>
                  <a:lnTo>
                    <a:pt x="10571" y="826564"/>
                  </a:lnTo>
                  <a:lnTo>
                    <a:pt x="94655" y="826564"/>
                  </a:lnTo>
                  <a:lnTo>
                    <a:pt x="26643" y="819342"/>
                  </a:lnTo>
                  <a:close/>
                </a:path>
                <a:path w="1831339" h="836930">
                  <a:moveTo>
                    <a:pt x="9124" y="817482"/>
                  </a:moveTo>
                  <a:lnTo>
                    <a:pt x="12496" y="824986"/>
                  </a:lnTo>
                  <a:lnTo>
                    <a:pt x="17243" y="818344"/>
                  </a:lnTo>
                  <a:lnTo>
                    <a:pt x="9124" y="817482"/>
                  </a:lnTo>
                  <a:close/>
                </a:path>
                <a:path w="1831339" h="836930">
                  <a:moveTo>
                    <a:pt x="17243" y="818344"/>
                  </a:moveTo>
                  <a:lnTo>
                    <a:pt x="12496" y="824986"/>
                  </a:lnTo>
                  <a:lnTo>
                    <a:pt x="14081" y="824986"/>
                  </a:lnTo>
                  <a:lnTo>
                    <a:pt x="26643" y="819342"/>
                  </a:lnTo>
                  <a:lnTo>
                    <a:pt x="17243" y="818344"/>
                  </a:lnTo>
                  <a:close/>
                </a:path>
                <a:path w="1831339" h="836930">
                  <a:moveTo>
                    <a:pt x="1826868" y="0"/>
                  </a:moveTo>
                  <a:lnTo>
                    <a:pt x="22737" y="810655"/>
                  </a:lnTo>
                  <a:lnTo>
                    <a:pt x="17243" y="818344"/>
                  </a:lnTo>
                  <a:lnTo>
                    <a:pt x="26643" y="819342"/>
                  </a:lnTo>
                  <a:lnTo>
                    <a:pt x="1830772" y="8688"/>
                  </a:lnTo>
                  <a:lnTo>
                    <a:pt x="1826868" y="0"/>
                  </a:lnTo>
                  <a:close/>
                </a:path>
                <a:path w="1831339" h="836930">
                  <a:moveTo>
                    <a:pt x="17859" y="817482"/>
                  </a:moveTo>
                  <a:lnTo>
                    <a:pt x="9124" y="817482"/>
                  </a:lnTo>
                  <a:lnTo>
                    <a:pt x="17243" y="818344"/>
                  </a:lnTo>
                  <a:lnTo>
                    <a:pt x="17859" y="8174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1" name="object 3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6617652" y="6375963"/>
            <a:ext cx="2032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22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23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643890">
              <a:lnSpc>
                <a:spcPct val="100000"/>
              </a:lnSpc>
              <a:spcBef>
                <a:spcPts val="100"/>
              </a:spcBef>
            </a:pPr>
            <a:r>
              <a:rPr dirty="0"/>
              <a:t>Redes</a:t>
            </a:r>
            <a:r>
              <a:rPr spc="-30" dirty="0"/>
              <a:t> </a:t>
            </a:r>
            <a:r>
              <a:rPr dirty="0"/>
              <a:t>Neuronales:</a:t>
            </a:r>
            <a:r>
              <a:rPr spc="-20" dirty="0"/>
              <a:t> </a:t>
            </a:r>
            <a:r>
              <a:rPr dirty="0"/>
              <a:t>arquitecturas</a:t>
            </a:r>
            <a:r>
              <a:rPr spc="-20" dirty="0"/>
              <a:t> </a:t>
            </a:r>
            <a:r>
              <a:rPr spc="-10" dirty="0"/>
              <a:t>diferentes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34328" y="1114044"/>
            <a:ext cx="503682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1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Redes</a:t>
            </a:r>
            <a:r>
              <a:rPr sz="2000" spc="-5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convolucionales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(aprendizaje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profundo)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09308" y="4096003"/>
            <a:ext cx="7983220" cy="1013460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297815" indent="-285115">
              <a:lnSpc>
                <a:spcPct val="100000"/>
              </a:lnSpc>
              <a:spcBef>
                <a:spcPts val="530"/>
              </a:spcBef>
              <a:buChar char="•"/>
              <a:tabLst>
                <a:tab pos="297815" algn="l"/>
                <a:tab pos="298450" algn="l"/>
              </a:tabLst>
            </a:pP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basa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funcionamiento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corteza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visual</a:t>
            </a:r>
            <a:r>
              <a:rPr sz="1800" spc="-10" dirty="0">
                <a:latin typeface="Times New Roman"/>
                <a:cs typeface="Times New Roman"/>
              </a:rPr>
              <a:t> primaria</a:t>
            </a:r>
            <a:endParaRPr sz="1800">
              <a:latin typeface="Times New Roman"/>
              <a:cs typeface="Times New Roman"/>
            </a:endParaRPr>
          </a:p>
          <a:p>
            <a:pPr marL="680085" lvl="1" indent="-228600">
              <a:lnSpc>
                <a:spcPct val="100000"/>
              </a:lnSpc>
              <a:spcBef>
                <a:spcPts val="430"/>
              </a:spcBef>
              <a:buChar char="•"/>
              <a:tabLst>
                <a:tab pos="680085" algn="l"/>
                <a:tab pos="68072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capas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procesamiento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aprende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extraer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características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subjacentes</a:t>
            </a:r>
            <a:endParaRPr sz="1800">
              <a:latin typeface="Times New Roman"/>
              <a:cs typeface="Times New Roman"/>
            </a:endParaRPr>
          </a:p>
          <a:p>
            <a:pPr marL="297815" indent="-285115">
              <a:lnSpc>
                <a:spcPct val="100000"/>
              </a:lnSpc>
              <a:spcBef>
                <a:spcPts val="434"/>
              </a:spcBef>
              <a:buChar char="•"/>
              <a:tabLst>
                <a:tab pos="297815" algn="l"/>
                <a:tab pos="298450" algn="l"/>
              </a:tabLst>
            </a:pPr>
            <a:r>
              <a:rPr sz="1800" dirty="0">
                <a:latin typeface="Times New Roman"/>
                <a:cs typeface="Times New Roman"/>
              </a:rPr>
              <a:t>Aplicación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principalmente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reconocimiento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patrones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1117364" y="1545021"/>
            <a:ext cx="6968490" cy="2494280"/>
            <a:chOff x="1117364" y="1545021"/>
            <a:chExt cx="6968490" cy="2494280"/>
          </a:xfrm>
        </p:grpSpPr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17364" y="1545021"/>
              <a:ext cx="6939497" cy="2389807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1530156" y="3307005"/>
              <a:ext cx="6550659" cy="727710"/>
            </a:xfrm>
            <a:custGeom>
              <a:avLst/>
              <a:gdLst/>
              <a:ahLst/>
              <a:cxnLst/>
              <a:rect l="l" t="t" r="r" b="b"/>
              <a:pathLst>
                <a:path w="6550659" h="727710">
                  <a:moveTo>
                    <a:pt x="6550582" y="0"/>
                  </a:moveTo>
                  <a:lnTo>
                    <a:pt x="0" y="0"/>
                  </a:lnTo>
                  <a:lnTo>
                    <a:pt x="0" y="727519"/>
                  </a:lnTo>
                  <a:lnTo>
                    <a:pt x="6550582" y="727519"/>
                  </a:lnTo>
                  <a:lnTo>
                    <a:pt x="65505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530156" y="3307005"/>
              <a:ext cx="6550659" cy="727710"/>
            </a:xfrm>
            <a:custGeom>
              <a:avLst/>
              <a:gdLst/>
              <a:ahLst/>
              <a:cxnLst/>
              <a:rect l="l" t="t" r="r" b="b"/>
              <a:pathLst>
                <a:path w="6550659" h="727710">
                  <a:moveTo>
                    <a:pt x="0" y="0"/>
                  </a:moveTo>
                  <a:lnTo>
                    <a:pt x="6550583" y="0"/>
                  </a:lnTo>
                  <a:lnTo>
                    <a:pt x="6550583" y="727520"/>
                  </a:lnTo>
                  <a:lnTo>
                    <a:pt x="0" y="72752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1141999" y="3557523"/>
            <a:ext cx="65849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Entrada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138832" y="3170365"/>
            <a:ext cx="4157345" cy="273685"/>
          </a:xfrm>
          <a:custGeom>
            <a:avLst/>
            <a:gdLst/>
            <a:ahLst/>
            <a:cxnLst/>
            <a:rect l="l" t="t" r="r" b="b"/>
            <a:pathLst>
              <a:path w="4157345" h="273685">
                <a:moveTo>
                  <a:pt x="4156867" y="4"/>
                </a:moveTo>
                <a:lnTo>
                  <a:pt x="4155077" y="53189"/>
                </a:lnTo>
                <a:lnTo>
                  <a:pt x="4150197" y="96621"/>
                </a:lnTo>
                <a:lnTo>
                  <a:pt x="4142959" y="125903"/>
                </a:lnTo>
                <a:lnTo>
                  <a:pt x="4134096" y="136641"/>
                </a:lnTo>
                <a:lnTo>
                  <a:pt x="2101205" y="136636"/>
                </a:lnTo>
                <a:lnTo>
                  <a:pt x="2092341" y="147374"/>
                </a:lnTo>
                <a:lnTo>
                  <a:pt x="2085103" y="176656"/>
                </a:lnTo>
                <a:lnTo>
                  <a:pt x="2080223" y="220088"/>
                </a:lnTo>
                <a:lnTo>
                  <a:pt x="2078434" y="273273"/>
                </a:lnTo>
                <a:lnTo>
                  <a:pt x="2076644" y="220088"/>
                </a:lnTo>
                <a:lnTo>
                  <a:pt x="2071764" y="176656"/>
                </a:lnTo>
                <a:lnTo>
                  <a:pt x="2064526" y="147374"/>
                </a:lnTo>
                <a:lnTo>
                  <a:pt x="2055663" y="136636"/>
                </a:lnTo>
                <a:lnTo>
                  <a:pt x="22770" y="136636"/>
                </a:lnTo>
                <a:lnTo>
                  <a:pt x="13907" y="125899"/>
                </a:lnTo>
                <a:lnTo>
                  <a:pt x="6669" y="96616"/>
                </a:lnTo>
                <a:lnTo>
                  <a:pt x="1789" y="53185"/>
                </a:lnTo>
                <a:lnTo>
                  <a:pt x="0" y="0"/>
                </a:lnTo>
              </a:path>
            </a:pathLst>
          </a:custGeom>
          <a:ln w="222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3056008" y="3459988"/>
            <a:ext cx="2322195" cy="52260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5080" indent="133350">
              <a:lnSpc>
                <a:spcPct val="103699"/>
              </a:lnSpc>
              <a:spcBef>
                <a:spcPts val="25"/>
              </a:spcBef>
            </a:pPr>
            <a:r>
              <a:rPr sz="1600" dirty="0">
                <a:latin typeface="Times New Roman"/>
                <a:cs typeface="Times New Roman"/>
              </a:rPr>
              <a:t>Capas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 </a:t>
            </a:r>
            <a:r>
              <a:rPr sz="1600" spc="-10" dirty="0">
                <a:latin typeface="Times New Roman"/>
                <a:cs typeface="Times New Roman"/>
              </a:rPr>
              <a:t>procesamiento </a:t>
            </a:r>
            <a:r>
              <a:rPr sz="1600" dirty="0">
                <a:latin typeface="Times New Roman"/>
                <a:cs typeface="Times New Roman"/>
              </a:rPr>
              <a:t>(convolución,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muestreo,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…)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437378" y="3170369"/>
            <a:ext cx="1113790" cy="273685"/>
          </a:xfrm>
          <a:custGeom>
            <a:avLst/>
            <a:gdLst/>
            <a:ahLst/>
            <a:cxnLst/>
            <a:rect l="l" t="t" r="r" b="b"/>
            <a:pathLst>
              <a:path w="1113790" h="273685">
                <a:moveTo>
                  <a:pt x="1113404" y="0"/>
                </a:moveTo>
                <a:lnTo>
                  <a:pt x="1111614" y="53184"/>
                </a:lnTo>
                <a:lnTo>
                  <a:pt x="1106734" y="96615"/>
                </a:lnTo>
                <a:lnTo>
                  <a:pt x="1099496" y="125897"/>
                </a:lnTo>
                <a:lnTo>
                  <a:pt x="1090633" y="136634"/>
                </a:lnTo>
                <a:lnTo>
                  <a:pt x="579472" y="136634"/>
                </a:lnTo>
                <a:lnTo>
                  <a:pt x="570609" y="147371"/>
                </a:lnTo>
                <a:lnTo>
                  <a:pt x="563371" y="176653"/>
                </a:lnTo>
                <a:lnTo>
                  <a:pt x="558491" y="220084"/>
                </a:lnTo>
                <a:lnTo>
                  <a:pt x="556702" y="273269"/>
                </a:lnTo>
                <a:lnTo>
                  <a:pt x="554912" y="220084"/>
                </a:lnTo>
                <a:lnTo>
                  <a:pt x="550032" y="176653"/>
                </a:lnTo>
                <a:lnTo>
                  <a:pt x="542794" y="147371"/>
                </a:lnTo>
                <a:lnTo>
                  <a:pt x="533931" y="136634"/>
                </a:lnTo>
                <a:lnTo>
                  <a:pt x="22770" y="136634"/>
                </a:lnTo>
                <a:lnTo>
                  <a:pt x="13907" y="125897"/>
                </a:lnTo>
                <a:lnTo>
                  <a:pt x="6669" y="96615"/>
                </a:lnTo>
                <a:lnTo>
                  <a:pt x="1789" y="53184"/>
                </a:lnTo>
                <a:lnTo>
                  <a:pt x="0" y="0"/>
                </a:lnTo>
              </a:path>
            </a:pathLst>
          </a:custGeom>
          <a:ln w="222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6204923" y="3459988"/>
            <a:ext cx="1995170" cy="52260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5080" indent="48260">
              <a:lnSpc>
                <a:spcPct val="103699"/>
              </a:lnSpc>
              <a:spcBef>
                <a:spcPts val="25"/>
              </a:spcBef>
            </a:pPr>
            <a:r>
              <a:rPr sz="1600" dirty="0">
                <a:latin typeface="Times New Roman"/>
                <a:cs typeface="Times New Roman"/>
              </a:rPr>
              <a:t>Capas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 </a:t>
            </a:r>
            <a:r>
              <a:rPr sz="1600" spc="-10" dirty="0">
                <a:latin typeface="Times New Roman"/>
                <a:cs typeface="Times New Roman"/>
              </a:rPr>
              <a:t>clasificación </a:t>
            </a:r>
            <a:r>
              <a:rPr sz="1600" dirty="0">
                <a:latin typeface="Times New Roman"/>
                <a:cs typeface="Times New Roman"/>
              </a:rPr>
              <a:t>(red neuronal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“normal”)</a:t>
            </a:r>
            <a:endParaRPr sz="1600">
              <a:latin typeface="Times New Roman"/>
              <a:cs typeface="Times New Roman"/>
            </a:endParaRPr>
          </a:p>
        </p:txBody>
      </p:sp>
      <p:pic>
        <p:nvPicPr>
          <p:cNvPr id="20" name="object 2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21" name="object 21"/>
          <p:cNvSpPr txBox="1"/>
          <p:nvPr/>
        </p:nvSpPr>
        <p:spPr>
          <a:xfrm>
            <a:off x="6617652" y="6375963"/>
            <a:ext cx="2032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22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24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643890">
              <a:lnSpc>
                <a:spcPct val="100000"/>
              </a:lnSpc>
              <a:spcBef>
                <a:spcPts val="100"/>
              </a:spcBef>
            </a:pPr>
            <a:r>
              <a:rPr dirty="0"/>
              <a:t>Redes</a:t>
            </a:r>
            <a:r>
              <a:rPr spc="-30" dirty="0"/>
              <a:t> </a:t>
            </a:r>
            <a:r>
              <a:rPr dirty="0"/>
              <a:t>Neuronales:</a:t>
            </a:r>
            <a:r>
              <a:rPr spc="-20" dirty="0"/>
              <a:t> </a:t>
            </a:r>
            <a:r>
              <a:rPr dirty="0"/>
              <a:t>arquitecturas</a:t>
            </a:r>
            <a:r>
              <a:rPr spc="-20" dirty="0"/>
              <a:t> </a:t>
            </a:r>
            <a:r>
              <a:rPr spc="-10" dirty="0"/>
              <a:t>diferentes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34328" y="1114044"/>
            <a:ext cx="655129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1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Redes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recurrentes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 Redes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LSTM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(Long-short-</a:t>
            </a:r>
            <a:r>
              <a:rPr sz="2000" dirty="0">
                <a:latin typeface="Times New Roman"/>
                <a:cs typeface="Times New Roman"/>
              </a:rPr>
              <a:t>term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memory)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34328" y="3616452"/>
            <a:ext cx="7466330" cy="215900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6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Idea: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salida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actúa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entrada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siguiente</a:t>
            </a:r>
            <a:r>
              <a:rPr sz="2000" spc="-20" dirty="0">
                <a:latin typeface="Times New Roman"/>
                <a:cs typeface="Times New Roman"/>
              </a:rPr>
              <a:t> fase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Aplicaciones:</a:t>
            </a:r>
            <a:r>
              <a:rPr sz="2000" spc="-5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series</a:t>
            </a:r>
            <a:endParaRPr sz="20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480"/>
              </a:spcBef>
              <a:buChar char="•"/>
              <a:tabLst>
                <a:tab pos="772795" algn="l"/>
                <a:tab pos="773430" algn="l"/>
              </a:tabLst>
            </a:pPr>
            <a:r>
              <a:rPr sz="2000" dirty="0">
                <a:latin typeface="Times New Roman"/>
                <a:cs typeface="Times New Roman"/>
              </a:rPr>
              <a:t>Palabras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texto,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Habla,</a:t>
            </a:r>
            <a:r>
              <a:rPr sz="2000" spc="-6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Video,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…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409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spc="-25" dirty="0">
                <a:latin typeface="Times New Roman"/>
                <a:cs typeface="Times New Roman"/>
              </a:rPr>
              <a:t>Versión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avanzada: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LSTM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(Long-short-</a:t>
            </a:r>
            <a:r>
              <a:rPr sz="2000" dirty="0">
                <a:latin typeface="Times New Roman"/>
                <a:cs typeface="Times New Roman"/>
              </a:rPr>
              <a:t>term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memory)</a:t>
            </a:r>
            <a:endParaRPr sz="2000">
              <a:latin typeface="Times New Roman"/>
              <a:cs typeface="Times New Roman"/>
            </a:endParaRPr>
          </a:p>
          <a:p>
            <a:pPr marL="772795" marR="5080" lvl="1" indent="-285750">
              <a:lnSpc>
                <a:spcPct val="100000"/>
              </a:lnSpc>
              <a:spcBef>
                <a:spcPts val="505"/>
              </a:spcBef>
              <a:buChar char="•"/>
              <a:tabLst>
                <a:tab pos="772795" algn="l"/>
                <a:tab pos="773430" algn="l"/>
              </a:tabLst>
            </a:pPr>
            <a:r>
              <a:rPr sz="2000" dirty="0">
                <a:latin typeface="Times New Roman"/>
                <a:cs typeface="Times New Roman"/>
              </a:rPr>
              <a:t>Controla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mejor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información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debe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recordar/olvidar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las </a:t>
            </a:r>
            <a:r>
              <a:rPr sz="2000" dirty="0">
                <a:latin typeface="Times New Roman"/>
                <a:cs typeface="Times New Roman"/>
              </a:rPr>
              <a:t>observaciones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anteriores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1" name="object 1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030013" y="1545021"/>
            <a:ext cx="6703294" cy="2190013"/>
          </a:xfrm>
          <a:prstGeom prst="rect">
            <a:avLst/>
          </a:prstGeom>
        </p:spPr>
      </p:pic>
      <p:pic>
        <p:nvPicPr>
          <p:cNvPr id="12" name="object 1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6617652" y="6375963"/>
            <a:ext cx="203200" cy="222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630"/>
              </a:lnSpc>
            </a:pPr>
            <a:r>
              <a:rPr sz="1400" spc="-25" dirty="0">
                <a:solidFill>
                  <a:srgbClr val="898989"/>
                </a:solidFill>
                <a:latin typeface="Times New Roman"/>
                <a:cs typeface="Times New Roman"/>
              </a:rPr>
              <a:t>22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25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1539779" y="2999739"/>
            <a:ext cx="5777865" cy="210248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7780" marR="12700" indent="635" algn="ctr">
              <a:lnSpc>
                <a:spcPct val="101400"/>
              </a:lnSpc>
              <a:spcBef>
                <a:spcPts val="50"/>
              </a:spcBef>
            </a:pPr>
            <a:r>
              <a:rPr sz="4125" b="1" baseline="1010" dirty="0">
                <a:solidFill>
                  <a:srgbClr val="333399"/>
                </a:solidFill>
                <a:latin typeface="MS PGothic"/>
                <a:cs typeface="MS PGothic"/>
              </a:rPr>
              <a:t>“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Aprendizaje</a:t>
            </a:r>
            <a:r>
              <a:rPr sz="2800" b="1" spc="5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por</a:t>
            </a:r>
            <a:r>
              <a:rPr sz="2800" b="1" spc="5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spc="-10" dirty="0">
                <a:solidFill>
                  <a:srgbClr val="333399"/>
                </a:solidFill>
                <a:latin typeface="Arial"/>
                <a:cs typeface="Arial"/>
              </a:rPr>
              <a:t>Refuerzo: 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Procesos</a:t>
            </a:r>
            <a:r>
              <a:rPr sz="2800" b="1" spc="-10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de</a:t>
            </a:r>
            <a:r>
              <a:rPr sz="2800" b="1" spc="5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Decisión</a:t>
            </a:r>
            <a:r>
              <a:rPr sz="2800" b="1" spc="-5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de </a:t>
            </a:r>
            <a:r>
              <a:rPr sz="2800" b="1" spc="-10" dirty="0">
                <a:solidFill>
                  <a:srgbClr val="333399"/>
                </a:solidFill>
                <a:latin typeface="Arial"/>
                <a:cs typeface="Arial"/>
              </a:rPr>
              <a:t>Markov</a:t>
            </a:r>
            <a:r>
              <a:rPr sz="4125" b="1" spc="-15" baseline="1010" dirty="0">
                <a:solidFill>
                  <a:srgbClr val="333399"/>
                </a:solidFill>
                <a:latin typeface="MS PGothic"/>
                <a:cs typeface="MS PGothic"/>
              </a:rPr>
              <a:t>”</a:t>
            </a:r>
            <a:endParaRPr sz="4125" baseline="1010">
              <a:latin typeface="MS PGothic"/>
              <a:cs typeface="MS PGothic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3700">
              <a:latin typeface="MS PGothic"/>
              <a:cs typeface="MS PGothic"/>
            </a:endParaRPr>
          </a:p>
          <a:p>
            <a:pPr algn="ctr">
              <a:lnSpc>
                <a:spcPct val="100000"/>
              </a:lnSpc>
            </a:pPr>
            <a:r>
              <a:rPr sz="2000" i="1" spc="-10" dirty="0">
                <a:latin typeface="Times New Roman"/>
                <a:cs typeface="Times New Roman"/>
              </a:rPr>
              <a:t>Profesores:</a:t>
            </a:r>
            <a:endParaRPr sz="2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2000" i="1" dirty="0">
                <a:latin typeface="Times New Roman"/>
                <a:cs typeface="Times New Roman"/>
              </a:rPr>
              <a:t>Sascha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Ossowski,</a:t>
            </a:r>
            <a:r>
              <a:rPr sz="2000" i="1" spc="-5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Alberto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Fernández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y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Holger</a:t>
            </a:r>
            <a:r>
              <a:rPr sz="2000" b="1" i="1" spc="-20" dirty="0">
                <a:latin typeface="Times New Roman"/>
                <a:cs typeface="Times New Roman"/>
              </a:rPr>
              <a:t> </a:t>
            </a:r>
            <a:r>
              <a:rPr sz="2000" b="1" i="1" spc="-10" dirty="0">
                <a:latin typeface="Times New Roman"/>
                <a:cs typeface="Times New Roman"/>
              </a:rPr>
              <a:t>Billhardt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2761456" y="1943100"/>
            <a:ext cx="333502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20" dirty="0">
                <a:solidFill>
                  <a:srgbClr val="333399"/>
                </a:solidFill>
              </a:rPr>
              <a:t>Tema</a:t>
            </a:r>
            <a:r>
              <a:rPr sz="3200" spc="-55" dirty="0">
                <a:solidFill>
                  <a:srgbClr val="333399"/>
                </a:solidFill>
              </a:rPr>
              <a:t> </a:t>
            </a:r>
            <a:r>
              <a:rPr sz="3200" dirty="0">
                <a:solidFill>
                  <a:srgbClr val="333399"/>
                </a:solidFill>
              </a:rPr>
              <a:t>12</a:t>
            </a:r>
            <a:r>
              <a:rPr sz="3200" spc="-60" dirty="0">
                <a:solidFill>
                  <a:srgbClr val="333399"/>
                </a:solidFill>
              </a:rPr>
              <a:t> </a:t>
            </a:r>
            <a:r>
              <a:rPr sz="3200" dirty="0">
                <a:solidFill>
                  <a:srgbClr val="333399"/>
                </a:solidFill>
              </a:rPr>
              <a:t>-</a:t>
            </a:r>
            <a:r>
              <a:rPr sz="3200" spc="-50" dirty="0">
                <a:solidFill>
                  <a:srgbClr val="333399"/>
                </a:solidFill>
              </a:rPr>
              <a:t> </a:t>
            </a:r>
            <a:r>
              <a:rPr sz="3200" dirty="0">
                <a:solidFill>
                  <a:srgbClr val="333399"/>
                </a:solidFill>
              </a:rPr>
              <a:t>Parte</a:t>
            </a:r>
            <a:r>
              <a:rPr sz="3200" spc="-55" dirty="0">
                <a:solidFill>
                  <a:srgbClr val="333399"/>
                </a:solidFill>
              </a:rPr>
              <a:t> </a:t>
            </a:r>
            <a:r>
              <a:rPr sz="3200" spc="-50" dirty="0">
                <a:solidFill>
                  <a:srgbClr val="333399"/>
                </a:solidFill>
              </a:rPr>
              <a:t>1</a:t>
            </a:r>
            <a:endParaRPr sz="3200"/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8" name="object 8"/>
          <p:cNvGrpSpPr/>
          <p:nvPr/>
        </p:nvGrpSpPr>
        <p:grpSpPr>
          <a:xfrm>
            <a:off x="1470074" y="4105123"/>
            <a:ext cx="6853555" cy="495300"/>
            <a:chOff x="1470074" y="4105123"/>
            <a:chExt cx="6853555" cy="495300"/>
          </a:xfrm>
        </p:grpSpPr>
        <p:sp>
          <p:nvSpPr>
            <p:cNvPr id="9" name="object 9"/>
            <p:cNvSpPr/>
            <p:nvPr/>
          </p:nvSpPr>
          <p:spPr>
            <a:xfrm>
              <a:off x="1476374" y="4111423"/>
              <a:ext cx="6840855" cy="482600"/>
            </a:xfrm>
            <a:custGeom>
              <a:avLst/>
              <a:gdLst/>
              <a:ahLst/>
              <a:cxnLst/>
              <a:rect l="l" t="t" r="r" b="b"/>
              <a:pathLst>
                <a:path w="6840855" h="482600">
                  <a:moveTo>
                    <a:pt x="6760103" y="0"/>
                  </a:moveTo>
                  <a:lnTo>
                    <a:pt x="80434" y="0"/>
                  </a:lnTo>
                  <a:lnTo>
                    <a:pt x="49125" y="6321"/>
                  </a:lnTo>
                  <a:lnTo>
                    <a:pt x="23558" y="23558"/>
                  </a:lnTo>
                  <a:lnTo>
                    <a:pt x="6320" y="49126"/>
                  </a:lnTo>
                  <a:lnTo>
                    <a:pt x="0" y="80435"/>
                  </a:lnTo>
                  <a:lnTo>
                    <a:pt x="0" y="402164"/>
                  </a:lnTo>
                  <a:lnTo>
                    <a:pt x="6320" y="433473"/>
                  </a:lnTo>
                  <a:lnTo>
                    <a:pt x="23558" y="459041"/>
                  </a:lnTo>
                  <a:lnTo>
                    <a:pt x="49125" y="476278"/>
                  </a:lnTo>
                  <a:lnTo>
                    <a:pt x="80434" y="482600"/>
                  </a:lnTo>
                  <a:lnTo>
                    <a:pt x="6760103" y="482600"/>
                  </a:lnTo>
                  <a:lnTo>
                    <a:pt x="6791411" y="476278"/>
                  </a:lnTo>
                  <a:lnTo>
                    <a:pt x="6816978" y="459041"/>
                  </a:lnTo>
                  <a:lnTo>
                    <a:pt x="6834216" y="433473"/>
                  </a:lnTo>
                  <a:lnTo>
                    <a:pt x="6840537" y="402164"/>
                  </a:lnTo>
                  <a:lnTo>
                    <a:pt x="6840537" y="80435"/>
                  </a:lnTo>
                  <a:lnTo>
                    <a:pt x="6834216" y="49126"/>
                  </a:lnTo>
                  <a:lnTo>
                    <a:pt x="6816978" y="23558"/>
                  </a:lnTo>
                  <a:lnTo>
                    <a:pt x="6791411" y="6321"/>
                  </a:lnTo>
                  <a:lnTo>
                    <a:pt x="6760103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476374" y="4111423"/>
              <a:ext cx="6840855" cy="482600"/>
            </a:xfrm>
            <a:custGeom>
              <a:avLst/>
              <a:gdLst/>
              <a:ahLst/>
              <a:cxnLst/>
              <a:rect l="l" t="t" r="r" b="b"/>
              <a:pathLst>
                <a:path w="6840855" h="482600">
                  <a:moveTo>
                    <a:pt x="0" y="80435"/>
                  </a:moveTo>
                  <a:lnTo>
                    <a:pt x="6320" y="49126"/>
                  </a:lnTo>
                  <a:lnTo>
                    <a:pt x="23558" y="23559"/>
                  </a:lnTo>
                  <a:lnTo>
                    <a:pt x="49125" y="6321"/>
                  </a:lnTo>
                  <a:lnTo>
                    <a:pt x="80434" y="0"/>
                  </a:lnTo>
                  <a:lnTo>
                    <a:pt x="6760103" y="0"/>
                  </a:lnTo>
                  <a:lnTo>
                    <a:pt x="6791412" y="6321"/>
                  </a:lnTo>
                  <a:lnTo>
                    <a:pt x="6816979" y="23559"/>
                  </a:lnTo>
                  <a:lnTo>
                    <a:pt x="6834217" y="49126"/>
                  </a:lnTo>
                  <a:lnTo>
                    <a:pt x="6840538" y="80435"/>
                  </a:lnTo>
                  <a:lnTo>
                    <a:pt x="6840538" y="402164"/>
                  </a:lnTo>
                  <a:lnTo>
                    <a:pt x="6834217" y="433473"/>
                  </a:lnTo>
                  <a:lnTo>
                    <a:pt x="6816979" y="459040"/>
                  </a:lnTo>
                  <a:lnTo>
                    <a:pt x="6791412" y="476278"/>
                  </a:lnTo>
                  <a:lnTo>
                    <a:pt x="6760103" y="482600"/>
                  </a:lnTo>
                  <a:lnTo>
                    <a:pt x="80434" y="482600"/>
                  </a:lnTo>
                  <a:lnTo>
                    <a:pt x="49125" y="476278"/>
                  </a:lnTo>
                  <a:lnTo>
                    <a:pt x="23558" y="459040"/>
                  </a:lnTo>
                  <a:lnTo>
                    <a:pt x="6320" y="433473"/>
                  </a:lnTo>
                  <a:lnTo>
                    <a:pt x="0" y="402164"/>
                  </a:lnTo>
                  <a:lnTo>
                    <a:pt x="0" y="80435"/>
                  </a:lnTo>
                  <a:close/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94005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Aprendizaje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Resumen:</a:t>
            </a: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050"/>
          </a:p>
          <a:p>
            <a:pPr marL="355600">
              <a:lnSpc>
                <a:spcPct val="100000"/>
              </a:lnSpc>
            </a:pPr>
            <a:r>
              <a:rPr b="0" dirty="0">
                <a:latin typeface="Times New Roman"/>
                <a:cs typeface="Times New Roman"/>
              </a:rPr>
              <a:t>Bloque</a:t>
            </a:r>
            <a:r>
              <a:rPr b="0" spc="-30" dirty="0">
                <a:latin typeface="Times New Roman"/>
                <a:cs typeface="Times New Roman"/>
              </a:rPr>
              <a:t> </a:t>
            </a:r>
            <a:r>
              <a:rPr b="0" dirty="0">
                <a:latin typeface="Times New Roman"/>
                <a:cs typeface="Times New Roman"/>
              </a:rPr>
              <a:t>4:</a:t>
            </a:r>
            <a:r>
              <a:rPr b="0" spc="-125" dirty="0">
                <a:latin typeface="Times New Roman"/>
                <a:cs typeface="Times New Roman"/>
              </a:rPr>
              <a:t> </a:t>
            </a:r>
            <a:r>
              <a:rPr b="0" dirty="0">
                <a:latin typeface="Times New Roman"/>
                <a:cs typeface="Times New Roman"/>
              </a:rPr>
              <a:t>Aprendizaje</a:t>
            </a:r>
            <a:r>
              <a:rPr b="0" spc="-20" dirty="0">
                <a:latin typeface="Times New Roman"/>
                <a:cs typeface="Times New Roman"/>
              </a:rPr>
              <a:t> </a:t>
            </a:r>
            <a:r>
              <a:rPr b="0" spc="-10" dirty="0">
                <a:latin typeface="Times New Roman"/>
                <a:cs typeface="Times New Roman"/>
              </a:rPr>
              <a:t>automático</a:t>
            </a: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Introducción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automático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3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decisión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Neuronales</a:t>
            </a:r>
            <a:endParaRPr sz="2000">
              <a:latin typeface="Times New Roman"/>
              <a:cs typeface="Times New Roman"/>
            </a:endParaRPr>
          </a:p>
          <a:p>
            <a:pPr marL="1330325" lvl="1" indent="-6337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330325" algn="l"/>
                <a:tab pos="1330960" algn="l"/>
              </a:tabLst>
            </a:pPr>
            <a:r>
              <a:rPr sz="2000" dirty="0">
                <a:latin typeface="Times New Roman"/>
                <a:cs typeface="Times New Roman"/>
              </a:rPr>
              <a:t>Evaluación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supervisado</a:t>
            </a:r>
            <a:endParaRPr sz="2000">
              <a:latin typeface="Times New Roman"/>
              <a:cs typeface="Times New Roman"/>
            </a:endParaRPr>
          </a:p>
          <a:p>
            <a:pPr marL="1316355" lvl="1" indent="-619760">
              <a:lnSpc>
                <a:spcPct val="100000"/>
              </a:lnSpc>
              <a:spcBef>
                <a:spcPts val="1295"/>
              </a:spcBef>
              <a:buAutoNum type="arabicPeriod"/>
              <a:tabLst>
                <a:tab pos="1316355" algn="l"/>
                <a:tab pos="131699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refuerzo</a:t>
            </a:r>
            <a:endParaRPr sz="20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1015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Formalización: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Procesos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decisión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Markov</a:t>
            </a:r>
            <a:endParaRPr sz="18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720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Resolver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proceso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decisión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Markov</a:t>
            </a:r>
            <a:endParaRPr sz="1800">
              <a:latin typeface="Times New Roman"/>
              <a:cs typeface="Times New Roman"/>
            </a:endParaRPr>
          </a:p>
          <a:p>
            <a:pPr marL="1498600" marR="365125" lvl="2" indent="-228600">
              <a:lnSpc>
                <a:spcPct val="102200"/>
              </a:lnSpc>
              <a:spcBef>
                <a:spcPts val="795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Resolver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problema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conocer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modelo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del </a:t>
            </a:r>
            <a:r>
              <a:rPr sz="1800" dirty="0">
                <a:latin typeface="Times New Roman"/>
                <a:cs typeface="Times New Roman"/>
              </a:rPr>
              <a:t>entorno:</a:t>
            </a:r>
            <a:r>
              <a:rPr sz="1800" spc="-10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APRENDIZAJE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764540" y="822339"/>
            <a:ext cx="7906384" cy="315277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66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Situación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general:</a:t>
            </a:r>
            <a:endParaRPr sz="2000">
              <a:latin typeface="Times New Roman"/>
              <a:cs typeface="Times New Roman"/>
            </a:endParaRPr>
          </a:p>
          <a:p>
            <a:pPr marL="772795" marR="470534" lvl="1" indent="-285750">
              <a:lnSpc>
                <a:spcPts val="2090"/>
              </a:lnSpc>
              <a:spcBef>
                <a:spcPts val="64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agente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autónomo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actúa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entorno: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realiza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acciones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</a:t>
            </a:r>
            <a:r>
              <a:rPr sz="1800" spc="-10" dirty="0">
                <a:latin typeface="Times New Roman"/>
                <a:cs typeface="Times New Roman"/>
              </a:rPr>
              <a:t>producen </a:t>
            </a:r>
            <a:r>
              <a:rPr sz="1800" dirty="0">
                <a:latin typeface="Times New Roman"/>
                <a:cs typeface="Times New Roman"/>
              </a:rPr>
              <a:t>cambios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estados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entorno</a:t>
            </a:r>
            <a:endParaRPr sz="1800">
              <a:latin typeface="Times New Roman"/>
              <a:cs typeface="Times New Roman"/>
            </a:endParaRPr>
          </a:p>
          <a:p>
            <a:pPr marL="772795" marR="5080" lvl="1" indent="-285750">
              <a:lnSpc>
                <a:spcPct val="102200"/>
              </a:lnSpc>
              <a:spcBef>
                <a:spcPts val="32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acciones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conllevan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recompensas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(positivas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negativas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desde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punto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dirty="0">
                <a:latin typeface="Times New Roman"/>
                <a:cs typeface="Times New Roman"/>
              </a:rPr>
              <a:t>vista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objetivos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agente)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34"/>
              </a:spcBef>
              <a:buFont typeface="Times New Roman"/>
              <a:buChar char="–"/>
              <a:tabLst>
                <a:tab pos="772795" algn="l"/>
                <a:tab pos="773430" algn="l"/>
              </a:tabLst>
            </a:pPr>
            <a:r>
              <a:rPr sz="1800" b="1" spc="-10" dirty="0">
                <a:latin typeface="Times New Roman"/>
                <a:cs typeface="Times New Roman"/>
              </a:rPr>
              <a:t>Problema:</a:t>
            </a:r>
            <a:endParaRPr sz="1800">
              <a:latin typeface="Times New Roman"/>
              <a:cs typeface="Times New Roman"/>
            </a:endParaRPr>
          </a:p>
          <a:p>
            <a:pPr marL="1229995" marR="178435" lvl="2" indent="-285750">
              <a:lnSpc>
                <a:spcPct val="99400"/>
              </a:lnSpc>
              <a:spcBef>
                <a:spcPts val="470"/>
              </a:spcBef>
              <a:buChar char="–"/>
              <a:tabLst>
                <a:tab pos="1229995" algn="l"/>
                <a:tab pos="1230630" algn="l"/>
              </a:tabLst>
            </a:pPr>
            <a:r>
              <a:rPr sz="1800" dirty="0">
                <a:latin typeface="Times New Roman"/>
                <a:cs typeface="Times New Roman"/>
              </a:rPr>
              <a:t>¿Qué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debe realizar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agente 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 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obtener </a:t>
            </a:r>
            <a:r>
              <a:rPr sz="1800" spc="-25" dirty="0">
                <a:latin typeface="Times New Roman"/>
                <a:cs typeface="Times New Roman"/>
              </a:rPr>
              <a:t>las </a:t>
            </a:r>
            <a:r>
              <a:rPr sz="1800" dirty="0">
                <a:latin typeface="Times New Roman"/>
                <a:cs typeface="Times New Roman"/>
              </a:rPr>
              <a:t>máximas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recompensas/conseguir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objetivos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durante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ciclo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vida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entorno?</a:t>
            </a:r>
            <a:endParaRPr sz="1800">
              <a:latin typeface="Times New Roman"/>
              <a:cs typeface="Times New Roman"/>
            </a:endParaRPr>
          </a:p>
          <a:p>
            <a:pPr marL="1229995" lvl="2" indent="-285750">
              <a:lnSpc>
                <a:spcPct val="100000"/>
              </a:lnSpc>
              <a:spcBef>
                <a:spcPts val="430"/>
              </a:spcBef>
              <a:buChar char="–"/>
              <a:tabLst>
                <a:tab pos="1229995" algn="l"/>
                <a:tab pos="1230630" algn="l"/>
              </a:tabLst>
            </a:pPr>
            <a:r>
              <a:rPr sz="1800" dirty="0">
                <a:latin typeface="Times New Roman"/>
                <a:cs typeface="Times New Roman"/>
              </a:rPr>
              <a:t>¿Cual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mejor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política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de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control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agente?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39519" y="4925060"/>
            <a:ext cx="5877560" cy="1348740"/>
          </a:xfrm>
          <a:prstGeom prst="rect">
            <a:avLst/>
          </a:prstGeom>
        </p:spPr>
        <p:txBody>
          <a:bodyPr vert="horz" wrap="square" lIns="0" tIns="70485" rIns="0" bIns="0" rtlCol="0">
            <a:spAutoFit/>
          </a:bodyPr>
          <a:lstStyle/>
          <a:p>
            <a:pPr marL="297815" indent="-285115">
              <a:lnSpc>
                <a:spcPct val="100000"/>
              </a:lnSpc>
              <a:spcBef>
                <a:spcPts val="555"/>
              </a:spcBef>
              <a:buChar char="–"/>
              <a:tabLst>
                <a:tab pos="297815" algn="l"/>
                <a:tab pos="298450" algn="l"/>
              </a:tabLst>
            </a:pPr>
            <a:r>
              <a:rPr sz="1800" spc="-10" dirty="0">
                <a:latin typeface="Times New Roman"/>
                <a:cs typeface="Times New Roman"/>
              </a:rPr>
              <a:t>Ejemplos:</a:t>
            </a:r>
            <a:endParaRPr sz="1800">
              <a:latin typeface="Times New Roman"/>
              <a:cs typeface="Times New Roman"/>
            </a:endParaRPr>
          </a:p>
          <a:p>
            <a:pPr marL="755015" lvl="1" indent="-285115">
              <a:lnSpc>
                <a:spcPct val="100000"/>
              </a:lnSpc>
              <a:spcBef>
                <a:spcPts val="455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Times New Roman"/>
                <a:cs typeface="Times New Roman"/>
              </a:rPr>
              <a:t>Agentes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juegan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juegos</a:t>
            </a:r>
            <a:r>
              <a:rPr sz="1800" spc="-10" dirty="0">
                <a:latin typeface="Times New Roman"/>
                <a:cs typeface="Times New Roman"/>
              </a:rPr>
              <a:t> (tres-</a:t>
            </a:r>
            <a:r>
              <a:rPr sz="1800" dirty="0">
                <a:latin typeface="Times New Roman"/>
                <a:cs typeface="Times New Roman"/>
              </a:rPr>
              <a:t>en-rayas,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Poker,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….):</a:t>
            </a:r>
            <a:endParaRPr sz="18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  <a:spcBef>
                <a:spcPts val="430"/>
              </a:spcBef>
              <a:tabLst>
                <a:tab pos="755015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Navegación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robots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</a:t>
            </a:r>
            <a:r>
              <a:rPr sz="1800" spc="-10" dirty="0">
                <a:latin typeface="Times New Roman"/>
                <a:cs typeface="Times New Roman"/>
              </a:rPr>
              <a:t>entornos</a:t>
            </a:r>
            <a:endParaRPr sz="1800">
              <a:latin typeface="Times New Roman"/>
              <a:cs typeface="Times New Roman"/>
            </a:endParaRPr>
          </a:p>
          <a:p>
            <a:pPr marL="755015" lvl="1" indent="-285115">
              <a:lnSpc>
                <a:spcPct val="100000"/>
              </a:lnSpc>
              <a:spcBef>
                <a:spcPts val="434"/>
              </a:spcBef>
              <a:buChar char="–"/>
              <a:tabLst>
                <a:tab pos="755015" algn="l"/>
                <a:tab pos="755650" algn="l"/>
              </a:tabLst>
            </a:pPr>
            <a:r>
              <a:rPr sz="1800" dirty="0">
                <a:latin typeface="Times New Roman"/>
                <a:cs typeface="Times New Roman"/>
              </a:rPr>
              <a:t>Robots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limpieza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xfrm>
            <a:off x="1657350" y="401827"/>
            <a:ext cx="58299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Introducción</a:t>
            </a:r>
            <a:r>
              <a:rPr spc="-40" dirty="0"/>
              <a:t> </a:t>
            </a:r>
            <a:r>
              <a:rPr dirty="0"/>
              <a:t>al</a:t>
            </a:r>
            <a:r>
              <a:rPr spc="-25" dirty="0"/>
              <a:t> </a:t>
            </a:r>
            <a:r>
              <a:rPr dirty="0"/>
              <a:t>aprendizaje</a:t>
            </a:r>
            <a:r>
              <a:rPr spc="-25" dirty="0"/>
              <a:t> </a:t>
            </a:r>
            <a:r>
              <a:rPr dirty="0"/>
              <a:t>por</a:t>
            </a:r>
            <a:r>
              <a:rPr spc="-20" dirty="0"/>
              <a:t> </a:t>
            </a:r>
            <a:r>
              <a:rPr spc="-10" dirty="0"/>
              <a:t>refuerzo</a:t>
            </a:r>
          </a:p>
        </p:txBody>
      </p:sp>
      <p:pic>
        <p:nvPicPr>
          <p:cNvPr id="11" name="object 1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145730" y="4262410"/>
            <a:ext cx="675639" cy="618608"/>
          </a:xfrm>
          <a:prstGeom prst="rect">
            <a:avLst/>
          </a:prstGeom>
        </p:spPr>
      </p:pic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2255837" y="4094488"/>
          <a:ext cx="4483100" cy="8928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940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94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40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940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94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8928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8895" algn="r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sz="2400" dirty="0">
                          <a:latin typeface="Times New Roman"/>
                          <a:cs typeface="Times New Roman"/>
                        </a:rPr>
                        <a:t>?</a:t>
                      </a:r>
                      <a:endParaRPr sz="24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pic>
        <p:nvPicPr>
          <p:cNvPr id="13" name="object 1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292667" y="4207442"/>
            <a:ext cx="798482" cy="634541"/>
          </a:xfrm>
          <a:prstGeom prst="rect">
            <a:avLst/>
          </a:prstGeom>
        </p:spPr>
      </p:pic>
      <p:pic>
        <p:nvPicPr>
          <p:cNvPr id="14" name="object 1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6017021" y="4275627"/>
            <a:ext cx="604411" cy="523444"/>
          </a:xfrm>
          <a:prstGeom prst="rect">
            <a:avLst/>
          </a:prstGeom>
        </p:spPr>
      </p:pic>
      <p:sp>
        <p:nvSpPr>
          <p:cNvPr id="15" name="object 15"/>
          <p:cNvSpPr/>
          <p:nvPr/>
        </p:nvSpPr>
        <p:spPr>
          <a:xfrm>
            <a:off x="5117045" y="4479190"/>
            <a:ext cx="478155" cy="100330"/>
          </a:xfrm>
          <a:custGeom>
            <a:avLst/>
            <a:gdLst/>
            <a:ahLst/>
            <a:cxnLst/>
            <a:rect l="l" t="t" r="r" b="b"/>
            <a:pathLst>
              <a:path w="478154" h="100329">
                <a:moveTo>
                  <a:pt x="469428" y="43500"/>
                </a:moveTo>
                <a:lnTo>
                  <a:pt x="468095" y="43500"/>
                </a:lnTo>
                <a:lnTo>
                  <a:pt x="468297" y="53022"/>
                </a:lnTo>
                <a:lnTo>
                  <a:pt x="450682" y="53397"/>
                </a:lnTo>
                <a:lnTo>
                  <a:pt x="388225" y="91633"/>
                </a:lnTo>
                <a:lnTo>
                  <a:pt x="387520" y="94564"/>
                </a:lnTo>
                <a:lnTo>
                  <a:pt x="390267" y="99051"/>
                </a:lnTo>
                <a:lnTo>
                  <a:pt x="393198" y="99755"/>
                </a:lnTo>
                <a:lnTo>
                  <a:pt x="477643" y="48060"/>
                </a:lnTo>
                <a:lnTo>
                  <a:pt x="469428" y="43500"/>
                </a:lnTo>
                <a:close/>
              </a:path>
              <a:path w="478154" h="100329">
                <a:moveTo>
                  <a:pt x="450479" y="43874"/>
                </a:moveTo>
                <a:lnTo>
                  <a:pt x="0" y="53453"/>
                </a:lnTo>
                <a:lnTo>
                  <a:pt x="201" y="62975"/>
                </a:lnTo>
                <a:lnTo>
                  <a:pt x="450682" y="53397"/>
                </a:lnTo>
                <a:lnTo>
                  <a:pt x="458743" y="48462"/>
                </a:lnTo>
                <a:lnTo>
                  <a:pt x="450479" y="43874"/>
                </a:lnTo>
                <a:close/>
              </a:path>
              <a:path w="478154" h="100329">
                <a:moveTo>
                  <a:pt x="458743" y="48462"/>
                </a:moveTo>
                <a:lnTo>
                  <a:pt x="450682" y="53397"/>
                </a:lnTo>
                <a:lnTo>
                  <a:pt x="468297" y="53022"/>
                </a:lnTo>
                <a:lnTo>
                  <a:pt x="468284" y="52425"/>
                </a:lnTo>
                <a:lnTo>
                  <a:pt x="465881" y="52425"/>
                </a:lnTo>
                <a:lnTo>
                  <a:pt x="458743" y="48462"/>
                </a:lnTo>
                <a:close/>
              </a:path>
              <a:path w="478154" h="100329">
                <a:moveTo>
                  <a:pt x="465706" y="44199"/>
                </a:moveTo>
                <a:lnTo>
                  <a:pt x="458743" y="48462"/>
                </a:lnTo>
                <a:lnTo>
                  <a:pt x="465881" y="52425"/>
                </a:lnTo>
                <a:lnTo>
                  <a:pt x="465706" y="44199"/>
                </a:lnTo>
                <a:close/>
              </a:path>
              <a:path w="478154" h="100329">
                <a:moveTo>
                  <a:pt x="468110" y="44199"/>
                </a:moveTo>
                <a:lnTo>
                  <a:pt x="465706" y="44199"/>
                </a:lnTo>
                <a:lnTo>
                  <a:pt x="465881" y="52425"/>
                </a:lnTo>
                <a:lnTo>
                  <a:pt x="468284" y="52425"/>
                </a:lnTo>
                <a:lnTo>
                  <a:pt x="468110" y="44199"/>
                </a:lnTo>
                <a:close/>
              </a:path>
              <a:path w="478154" h="100329">
                <a:moveTo>
                  <a:pt x="468095" y="43500"/>
                </a:moveTo>
                <a:lnTo>
                  <a:pt x="450479" y="43874"/>
                </a:lnTo>
                <a:lnTo>
                  <a:pt x="458743" y="48462"/>
                </a:lnTo>
                <a:lnTo>
                  <a:pt x="465706" y="44199"/>
                </a:lnTo>
                <a:lnTo>
                  <a:pt x="468110" y="44199"/>
                </a:lnTo>
                <a:lnTo>
                  <a:pt x="468095" y="43500"/>
                </a:lnTo>
                <a:close/>
              </a:path>
              <a:path w="478154" h="100329">
                <a:moveTo>
                  <a:pt x="391077" y="0"/>
                </a:moveTo>
                <a:lnTo>
                  <a:pt x="388178" y="829"/>
                </a:lnTo>
                <a:lnTo>
                  <a:pt x="385625" y="5429"/>
                </a:lnTo>
                <a:lnTo>
                  <a:pt x="386454" y="8328"/>
                </a:lnTo>
                <a:lnTo>
                  <a:pt x="450479" y="43874"/>
                </a:lnTo>
                <a:lnTo>
                  <a:pt x="468095" y="43500"/>
                </a:lnTo>
                <a:lnTo>
                  <a:pt x="469428" y="43500"/>
                </a:lnTo>
                <a:lnTo>
                  <a:pt x="3910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308644" y="4488922"/>
            <a:ext cx="620395" cy="100330"/>
          </a:xfrm>
          <a:custGeom>
            <a:avLst/>
            <a:gdLst/>
            <a:ahLst/>
            <a:cxnLst/>
            <a:rect l="l" t="t" r="r" b="b"/>
            <a:pathLst>
              <a:path w="620395" h="100329">
                <a:moveTo>
                  <a:pt x="86329" y="0"/>
                </a:moveTo>
                <a:lnTo>
                  <a:pt x="0" y="48480"/>
                </a:lnTo>
                <a:lnTo>
                  <a:pt x="84696" y="99764"/>
                </a:lnTo>
                <a:lnTo>
                  <a:pt x="87623" y="99044"/>
                </a:lnTo>
                <a:lnTo>
                  <a:pt x="90349" y="94545"/>
                </a:lnTo>
                <a:lnTo>
                  <a:pt x="89628" y="91616"/>
                </a:lnTo>
                <a:lnTo>
                  <a:pt x="26986" y="53687"/>
                </a:lnTo>
                <a:lnTo>
                  <a:pt x="9370" y="53398"/>
                </a:lnTo>
                <a:lnTo>
                  <a:pt x="9526" y="43874"/>
                </a:lnTo>
                <a:lnTo>
                  <a:pt x="27656" y="43874"/>
                </a:lnTo>
                <a:lnTo>
                  <a:pt x="90994" y="8304"/>
                </a:lnTo>
                <a:lnTo>
                  <a:pt x="91809" y="5401"/>
                </a:lnTo>
                <a:lnTo>
                  <a:pt x="89232" y="815"/>
                </a:lnTo>
                <a:lnTo>
                  <a:pt x="86329" y="0"/>
                </a:lnTo>
                <a:close/>
              </a:path>
              <a:path w="620395" h="100329">
                <a:moveTo>
                  <a:pt x="27142" y="44163"/>
                </a:moveTo>
                <a:lnTo>
                  <a:pt x="18901" y="48791"/>
                </a:lnTo>
                <a:lnTo>
                  <a:pt x="26986" y="53687"/>
                </a:lnTo>
                <a:lnTo>
                  <a:pt x="619704" y="63397"/>
                </a:lnTo>
                <a:lnTo>
                  <a:pt x="619860" y="53873"/>
                </a:lnTo>
                <a:lnTo>
                  <a:pt x="27142" y="44163"/>
                </a:lnTo>
                <a:close/>
              </a:path>
              <a:path w="620395" h="100329">
                <a:moveTo>
                  <a:pt x="9526" y="43874"/>
                </a:moveTo>
                <a:lnTo>
                  <a:pt x="9370" y="53398"/>
                </a:lnTo>
                <a:lnTo>
                  <a:pt x="26986" y="53687"/>
                </a:lnTo>
                <a:lnTo>
                  <a:pt x="25502" y="52788"/>
                </a:lnTo>
                <a:lnTo>
                  <a:pt x="11783" y="52788"/>
                </a:lnTo>
                <a:lnTo>
                  <a:pt x="11917" y="44563"/>
                </a:lnTo>
                <a:lnTo>
                  <a:pt x="26430" y="44563"/>
                </a:lnTo>
                <a:lnTo>
                  <a:pt x="27142" y="44163"/>
                </a:lnTo>
                <a:lnTo>
                  <a:pt x="9526" y="43874"/>
                </a:lnTo>
                <a:close/>
              </a:path>
              <a:path w="620395" h="100329">
                <a:moveTo>
                  <a:pt x="11917" y="44563"/>
                </a:moveTo>
                <a:lnTo>
                  <a:pt x="11783" y="52788"/>
                </a:lnTo>
                <a:lnTo>
                  <a:pt x="18901" y="48791"/>
                </a:lnTo>
                <a:lnTo>
                  <a:pt x="11917" y="44563"/>
                </a:lnTo>
                <a:close/>
              </a:path>
              <a:path w="620395" h="100329">
                <a:moveTo>
                  <a:pt x="18901" y="48791"/>
                </a:moveTo>
                <a:lnTo>
                  <a:pt x="11783" y="52788"/>
                </a:lnTo>
                <a:lnTo>
                  <a:pt x="25502" y="52788"/>
                </a:lnTo>
                <a:lnTo>
                  <a:pt x="18901" y="48791"/>
                </a:lnTo>
                <a:close/>
              </a:path>
              <a:path w="620395" h="100329">
                <a:moveTo>
                  <a:pt x="26430" y="44563"/>
                </a:moveTo>
                <a:lnTo>
                  <a:pt x="11917" y="44563"/>
                </a:lnTo>
                <a:lnTo>
                  <a:pt x="18901" y="48791"/>
                </a:lnTo>
                <a:lnTo>
                  <a:pt x="26430" y="44563"/>
                </a:lnTo>
                <a:close/>
              </a:path>
              <a:path w="620395" h="100329">
                <a:moveTo>
                  <a:pt x="27656" y="43874"/>
                </a:moveTo>
                <a:lnTo>
                  <a:pt x="9526" y="43874"/>
                </a:lnTo>
                <a:lnTo>
                  <a:pt x="27142" y="44163"/>
                </a:lnTo>
                <a:lnTo>
                  <a:pt x="27656" y="43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" name="object 1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1663064">
              <a:lnSpc>
                <a:spcPct val="100000"/>
              </a:lnSpc>
              <a:spcBef>
                <a:spcPts val="100"/>
              </a:spcBef>
            </a:pPr>
            <a:r>
              <a:rPr dirty="0"/>
              <a:t>Ciclo</a:t>
            </a:r>
            <a:r>
              <a:rPr spc="-3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actuación</a:t>
            </a:r>
            <a:r>
              <a:rPr spc="-20" dirty="0"/>
              <a:t> </a:t>
            </a:r>
            <a:r>
              <a:rPr dirty="0"/>
              <a:t>del</a:t>
            </a:r>
            <a:r>
              <a:rPr spc="-15" dirty="0"/>
              <a:t> </a:t>
            </a:r>
            <a:r>
              <a:rPr spc="-10" dirty="0"/>
              <a:t>agente</a:t>
            </a:r>
          </a:p>
        </p:txBody>
      </p:sp>
      <p:grpSp>
        <p:nvGrpSpPr>
          <p:cNvPr id="9" name="object 9"/>
          <p:cNvGrpSpPr/>
          <p:nvPr/>
        </p:nvGrpSpPr>
        <p:grpSpPr>
          <a:xfrm>
            <a:off x="1384300" y="1065213"/>
            <a:ext cx="6375400" cy="4939030"/>
            <a:chOff x="1384300" y="1065213"/>
            <a:chExt cx="6375400" cy="493903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84300" y="1065213"/>
              <a:ext cx="6375400" cy="4938711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1758950" y="2690812"/>
              <a:ext cx="1424305" cy="1036955"/>
            </a:xfrm>
            <a:custGeom>
              <a:avLst/>
              <a:gdLst/>
              <a:ahLst/>
              <a:cxnLst/>
              <a:rect l="l" t="t" r="r" b="b"/>
              <a:pathLst>
                <a:path w="1424305" h="1036954">
                  <a:moveTo>
                    <a:pt x="0" y="518318"/>
                  </a:moveTo>
                  <a:lnTo>
                    <a:pt x="2142" y="477812"/>
                  </a:lnTo>
                  <a:lnTo>
                    <a:pt x="8462" y="438158"/>
                  </a:lnTo>
                  <a:lnTo>
                    <a:pt x="18804" y="399472"/>
                  </a:lnTo>
                  <a:lnTo>
                    <a:pt x="33007" y="361870"/>
                  </a:lnTo>
                  <a:lnTo>
                    <a:pt x="50915" y="325465"/>
                  </a:lnTo>
                  <a:lnTo>
                    <a:pt x="72367" y="290375"/>
                  </a:lnTo>
                  <a:lnTo>
                    <a:pt x="97208" y="256713"/>
                  </a:lnTo>
                  <a:lnTo>
                    <a:pt x="125277" y="224595"/>
                  </a:lnTo>
                  <a:lnTo>
                    <a:pt x="156417" y="194136"/>
                  </a:lnTo>
                  <a:lnTo>
                    <a:pt x="190469" y="165452"/>
                  </a:lnTo>
                  <a:lnTo>
                    <a:pt x="227275" y="138658"/>
                  </a:lnTo>
                  <a:lnTo>
                    <a:pt x="266678" y="113868"/>
                  </a:lnTo>
                  <a:lnTo>
                    <a:pt x="308517" y="91199"/>
                  </a:lnTo>
                  <a:lnTo>
                    <a:pt x="352637" y="70765"/>
                  </a:lnTo>
                  <a:lnTo>
                    <a:pt x="398877" y="52682"/>
                  </a:lnTo>
                  <a:lnTo>
                    <a:pt x="447079" y="37065"/>
                  </a:lnTo>
                  <a:lnTo>
                    <a:pt x="497087" y="24029"/>
                  </a:lnTo>
                  <a:lnTo>
                    <a:pt x="548740" y="13689"/>
                  </a:lnTo>
                  <a:lnTo>
                    <a:pt x="601881" y="6160"/>
                  </a:lnTo>
                  <a:lnTo>
                    <a:pt x="656352" y="1559"/>
                  </a:lnTo>
                  <a:lnTo>
                    <a:pt x="711994" y="0"/>
                  </a:lnTo>
                  <a:lnTo>
                    <a:pt x="767635" y="1559"/>
                  </a:lnTo>
                  <a:lnTo>
                    <a:pt x="822106" y="6160"/>
                  </a:lnTo>
                  <a:lnTo>
                    <a:pt x="875247" y="13689"/>
                  </a:lnTo>
                  <a:lnTo>
                    <a:pt x="926900" y="24029"/>
                  </a:lnTo>
                  <a:lnTo>
                    <a:pt x="976907" y="37065"/>
                  </a:lnTo>
                  <a:lnTo>
                    <a:pt x="1025110" y="52682"/>
                  </a:lnTo>
                  <a:lnTo>
                    <a:pt x="1071350" y="70765"/>
                  </a:lnTo>
                  <a:lnTo>
                    <a:pt x="1115469" y="91199"/>
                  </a:lnTo>
                  <a:lnTo>
                    <a:pt x="1157309" y="113868"/>
                  </a:lnTo>
                  <a:lnTo>
                    <a:pt x="1196712" y="138658"/>
                  </a:lnTo>
                  <a:lnTo>
                    <a:pt x="1233518" y="165452"/>
                  </a:lnTo>
                  <a:lnTo>
                    <a:pt x="1267570" y="194136"/>
                  </a:lnTo>
                  <a:lnTo>
                    <a:pt x="1298710" y="224595"/>
                  </a:lnTo>
                  <a:lnTo>
                    <a:pt x="1326779" y="256713"/>
                  </a:lnTo>
                  <a:lnTo>
                    <a:pt x="1351620" y="290375"/>
                  </a:lnTo>
                  <a:lnTo>
                    <a:pt x="1373072" y="325465"/>
                  </a:lnTo>
                  <a:lnTo>
                    <a:pt x="1390980" y="361870"/>
                  </a:lnTo>
                  <a:lnTo>
                    <a:pt x="1405183" y="399472"/>
                  </a:lnTo>
                  <a:lnTo>
                    <a:pt x="1415525" y="438158"/>
                  </a:lnTo>
                  <a:lnTo>
                    <a:pt x="1421845" y="477812"/>
                  </a:lnTo>
                  <a:lnTo>
                    <a:pt x="1423988" y="518318"/>
                  </a:lnTo>
                  <a:lnTo>
                    <a:pt x="1421845" y="558824"/>
                  </a:lnTo>
                  <a:lnTo>
                    <a:pt x="1415525" y="598478"/>
                  </a:lnTo>
                  <a:lnTo>
                    <a:pt x="1405183" y="637164"/>
                  </a:lnTo>
                  <a:lnTo>
                    <a:pt x="1390980" y="674766"/>
                  </a:lnTo>
                  <a:lnTo>
                    <a:pt x="1373072" y="711171"/>
                  </a:lnTo>
                  <a:lnTo>
                    <a:pt x="1351620" y="746261"/>
                  </a:lnTo>
                  <a:lnTo>
                    <a:pt x="1326779" y="779923"/>
                  </a:lnTo>
                  <a:lnTo>
                    <a:pt x="1298710" y="812041"/>
                  </a:lnTo>
                  <a:lnTo>
                    <a:pt x="1267570" y="842500"/>
                  </a:lnTo>
                  <a:lnTo>
                    <a:pt x="1233518" y="871184"/>
                  </a:lnTo>
                  <a:lnTo>
                    <a:pt x="1196712" y="897978"/>
                  </a:lnTo>
                  <a:lnTo>
                    <a:pt x="1157309" y="922768"/>
                  </a:lnTo>
                  <a:lnTo>
                    <a:pt x="1115469" y="945437"/>
                  </a:lnTo>
                  <a:lnTo>
                    <a:pt x="1071350" y="965871"/>
                  </a:lnTo>
                  <a:lnTo>
                    <a:pt x="1025110" y="983954"/>
                  </a:lnTo>
                  <a:lnTo>
                    <a:pt x="976907" y="999571"/>
                  </a:lnTo>
                  <a:lnTo>
                    <a:pt x="926900" y="1012608"/>
                  </a:lnTo>
                  <a:lnTo>
                    <a:pt x="875247" y="1022947"/>
                  </a:lnTo>
                  <a:lnTo>
                    <a:pt x="822106" y="1030476"/>
                  </a:lnTo>
                  <a:lnTo>
                    <a:pt x="767635" y="1035077"/>
                  </a:lnTo>
                  <a:lnTo>
                    <a:pt x="711994" y="1036637"/>
                  </a:lnTo>
                  <a:lnTo>
                    <a:pt x="656352" y="1035077"/>
                  </a:lnTo>
                  <a:lnTo>
                    <a:pt x="601881" y="1030476"/>
                  </a:lnTo>
                  <a:lnTo>
                    <a:pt x="548740" y="1022947"/>
                  </a:lnTo>
                  <a:lnTo>
                    <a:pt x="497087" y="1012608"/>
                  </a:lnTo>
                  <a:lnTo>
                    <a:pt x="447079" y="999571"/>
                  </a:lnTo>
                  <a:lnTo>
                    <a:pt x="398877" y="983954"/>
                  </a:lnTo>
                  <a:lnTo>
                    <a:pt x="352637" y="965871"/>
                  </a:lnTo>
                  <a:lnTo>
                    <a:pt x="308517" y="945437"/>
                  </a:lnTo>
                  <a:lnTo>
                    <a:pt x="266678" y="922768"/>
                  </a:lnTo>
                  <a:lnTo>
                    <a:pt x="227275" y="897978"/>
                  </a:lnTo>
                  <a:lnTo>
                    <a:pt x="190469" y="871184"/>
                  </a:lnTo>
                  <a:lnTo>
                    <a:pt x="156417" y="842500"/>
                  </a:lnTo>
                  <a:lnTo>
                    <a:pt x="125277" y="812041"/>
                  </a:lnTo>
                  <a:lnTo>
                    <a:pt x="97208" y="779923"/>
                  </a:lnTo>
                  <a:lnTo>
                    <a:pt x="72367" y="746261"/>
                  </a:lnTo>
                  <a:lnTo>
                    <a:pt x="50915" y="711171"/>
                  </a:lnTo>
                  <a:lnTo>
                    <a:pt x="33007" y="674766"/>
                  </a:lnTo>
                  <a:lnTo>
                    <a:pt x="18804" y="637164"/>
                  </a:lnTo>
                  <a:lnTo>
                    <a:pt x="8462" y="598478"/>
                  </a:lnTo>
                  <a:lnTo>
                    <a:pt x="2142" y="558824"/>
                  </a:lnTo>
                  <a:lnTo>
                    <a:pt x="0" y="518318"/>
                  </a:lnTo>
                  <a:close/>
                </a:path>
              </a:pathLst>
            </a:custGeom>
            <a:ln w="508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443865" y="4555235"/>
            <a:ext cx="175768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ejecuta </a:t>
            </a:r>
            <a:r>
              <a:rPr sz="2000" b="1" dirty="0">
                <a:latin typeface="Times New Roman"/>
                <a:cs typeface="Times New Roman"/>
              </a:rPr>
              <a:t>acciones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su </a:t>
            </a:r>
            <a:r>
              <a:rPr sz="2000" spc="-10" dirty="0">
                <a:latin typeface="Times New Roman"/>
                <a:cs typeface="Times New Roman"/>
              </a:rPr>
              <a:t>entorno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1380230" y="2581275"/>
            <a:ext cx="6379845" cy="3408679"/>
            <a:chOff x="1380230" y="2581275"/>
            <a:chExt cx="6379845" cy="3408679"/>
          </a:xfrm>
        </p:grpSpPr>
        <p:sp>
          <p:nvSpPr>
            <p:cNvPr id="14" name="object 14"/>
            <p:cNvSpPr/>
            <p:nvPr/>
          </p:nvSpPr>
          <p:spPr>
            <a:xfrm>
              <a:off x="1380230" y="3576618"/>
              <a:ext cx="586740" cy="961390"/>
            </a:xfrm>
            <a:custGeom>
              <a:avLst/>
              <a:gdLst/>
              <a:ahLst/>
              <a:cxnLst/>
              <a:rect l="l" t="t" r="r" b="b"/>
              <a:pathLst>
                <a:path w="586739" h="961389">
                  <a:moveTo>
                    <a:pt x="576878" y="16154"/>
                  </a:moveTo>
                  <a:lnTo>
                    <a:pt x="568569" y="20658"/>
                  </a:lnTo>
                  <a:lnTo>
                    <a:pt x="0" y="956396"/>
                  </a:lnTo>
                  <a:lnTo>
                    <a:pt x="8139" y="961341"/>
                  </a:lnTo>
                  <a:lnTo>
                    <a:pt x="576708" y="25605"/>
                  </a:lnTo>
                  <a:lnTo>
                    <a:pt x="576878" y="16154"/>
                  </a:lnTo>
                  <a:close/>
                </a:path>
                <a:path w="586739" h="961389">
                  <a:moveTo>
                    <a:pt x="586593" y="5601"/>
                  </a:moveTo>
                  <a:lnTo>
                    <a:pt x="577717" y="5601"/>
                  </a:lnTo>
                  <a:lnTo>
                    <a:pt x="585857" y="10548"/>
                  </a:lnTo>
                  <a:lnTo>
                    <a:pt x="576708" y="25605"/>
                  </a:lnTo>
                  <a:lnTo>
                    <a:pt x="575395" y="98825"/>
                  </a:lnTo>
                  <a:lnTo>
                    <a:pt x="577489" y="100995"/>
                  </a:lnTo>
                  <a:lnTo>
                    <a:pt x="582748" y="101089"/>
                  </a:lnTo>
                  <a:lnTo>
                    <a:pt x="584918" y="98995"/>
                  </a:lnTo>
                  <a:lnTo>
                    <a:pt x="586593" y="5601"/>
                  </a:lnTo>
                  <a:close/>
                </a:path>
                <a:path w="586739" h="961389">
                  <a:moveTo>
                    <a:pt x="586694" y="0"/>
                  </a:moveTo>
                  <a:lnTo>
                    <a:pt x="499648" y="47183"/>
                  </a:lnTo>
                  <a:lnTo>
                    <a:pt x="498789" y="50074"/>
                  </a:lnTo>
                  <a:lnTo>
                    <a:pt x="501296" y="54698"/>
                  </a:lnTo>
                  <a:lnTo>
                    <a:pt x="504187" y="55557"/>
                  </a:lnTo>
                  <a:lnTo>
                    <a:pt x="568569" y="20658"/>
                  </a:lnTo>
                  <a:lnTo>
                    <a:pt x="577717" y="5601"/>
                  </a:lnTo>
                  <a:lnTo>
                    <a:pt x="586593" y="5601"/>
                  </a:lnTo>
                  <a:lnTo>
                    <a:pt x="586694" y="0"/>
                  </a:lnTo>
                  <a:close/>
                </a:path>
                <a:path w="586739" h="961389">
                  <a:moveTo>
                    <a:pt x="581650" y="7992"/>
                  </a:moveTo>
                  <a:lnTo>
                    <a:pt x="577024" y="7992"/>
                  </a:lnTo>
                  <a:lnTo>
                    <a:pt x="584055" y="12264"/>
                  </a:lnTo>
                  <a:lnTo>
                    <a:pt x="576878" y="16154"/>
                  </a:lnTo>
                  <a:lnTo>
                    <a:pt x="576708" y="25605"/>
                  </a:lnTo>
                  <a:lnTo>
                    <a:pt x="585857" y="10548"/>
                  </a:lnTo>
                  <a:lnTo>
                    <a:pt x="581650" y="7992"/>
                  </a:lnTo>
                  <a:close/>
                </a:path>
                <a:path w="586739" h="961389">
                  <a:moveTo>
                    <a:pt x="577717" y="5601"/>
                  </a:moveTo>
                  <a:lnTo>
                    <a:pt x="568569" y="20658"/>
                  </a:lnTo>
                  <a:lnTo>
                    <a:pt x="576878" y="16154"/>
                  </a:lnTo>
                  <a:lnTo>
                    <a:pt x="577024" y="7992"/>
                  </a:lnTo>
                  <a:lnTo>
                    <a:pt x="581650" y="7992"/>
                  </a:lnTo>
                  <a:lnTo>
                    <a:pt x="577717" y="5601"/>
                  </a:lnTo>
                  <a:close/>
                </a:path>
                <a:path w="586739" h="961389">
                  <a:moveTo>
                    <a:pt x="577024" y="7992"/>
                  </a:moveTo>
                  <a:lnTo>
                    <a:pt x="576878" y="16154"/>
                  </a:lnTo>
                  <a:lnTo>
                    <a:pt x="584055" y="12264"/>
                  </a:lnTo>
                  <a:lnTo>
                    <a:pt x="577024" y="79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673725" y="2754312"/>
              <a:ext cx="1424305" cy="1038225"/>
            </a:xfrm>
            <a:custGeom>
              <a:avLst/>
              <a:gdLst/>
              <a:ahLst/>
              <a:cxnLst/>
              <a:rect l="l" t="t" r="r" b="b"/>
              <a:pathLst>
                <a:path w="1424304" h="1038225">
                  <a:moveTo>
                    <a:pt x="0" y="519112"/>
                  </a:moveTo>
                  <a:lnTo>
                    <a:pt x="2142" y="478544"/>
                  </a:lnTo>
                  <a:lnTo>
                    <a:pt x="8462" y="438829"/>
                  </a:lnTo>
                  <a:lnTo>
                    <a:pt x="18804" y="400084"/>
                  </a:lnTo>
                  <a:lnTo>
                    <a:pt x="33007" y="362424"/>
                  </a:lnTo>
                  <a:lnTo>
                    <a:pt x="50915" y="325964"/>
                  </a:lnTo>
                  <a:lnTo>
                    <a:pt x="72367" y="290819"/>
                  </a:lnTo>
                  <a:lnTo>
                    <a:pt x="97208" y="257106"/>
                  </a:lnTo>
                  <a:lnTo>
                    <a:pt x="125277" y="224939"/>
                  </a:lnTo>
                  <a:lnTo>
                    <a:pt x="156417" y="194434"/>
                  </a:lnTo>
                  <a:lnTo>
                    <a:pt x="190469" y="165706"/>
                  </a:lnTo>
                  <a:lnTo>
                    <a:pt x="227275" y="138870"/>
                  </a:lnTo>
                  <a:lnTo>
                    <a:pt x="266678" y="114043"/>
                  </a:lnTo>
                  <a:lnTo>
                    <a:pt x="308517" y="91339"/>
                  </a:lnTo>
                  <a:lnTo>
                    <a:pt x="352637" y="70874"/>
                  </a:lnTo>
                  <a:lnTo>
                    <a:pt x="398877" y="52763"/>
                  </a:lnTo>
                  <a:lnTo>
                    <a:pt x="447079" y="37121"/>
                  </a:lnTo>
                  <a:lnTo>
                    <a:pt x="497087" y="24065"/>
                  </a:lnTo>
                  <a:lnTo>
                    <a:pt x="548740" y="13710"/>
                  </a:lnTo>
                  <a:lnTo>
                    <a:pt x="601881" y="6170"/>
                  </a:lnTo>
                  <a:lnTo>
                    <a:pt x="656352" y="1561"/>
                  </a:lnTo>
                  <a:lnTo>
                    <a:pt x="711994" y="0"/>
                  </a:lnTo>
                  <a:lnTo>
                    <a:pt x="767635" y="1561"/>
                  </a:lnTo>
                  <a:lnTo>
                    <a:pt x="822106" y="6170"/>
                  </a:lnTo>
                  <a:lnTo>
                    <a:pt x="875247" y="13710"/>
                  </a:lnTo>
                  <a:lnTo>
                    <a:pt x="926900" y="24065"/>
                  </a:lnTo>
                  <a:lnTo>
                    <a:pt x="976907" y="37121"/>
                  </a:lnTo>
                  <a:lnTo>
                    <a:pt x="1025110" y="52763"/>
                  </a:lnTo>
                  <a:lnTo>
                    <a:pt x="1071350" y="70874"/>
                  </a:lnTo>
                  <a:lnTo>
                    <a:pt x="1115469" y="91339"/>
                  </a:lnTo>
                  <a:lnTo>
                    <a:pt x="1157309" y="114043"/>
                  </a:lnTo>
                  <a:lnTo>
                    <a:pt x="1196712" y="138870"/>
                  </a:lnTo>
                  <a:lnTo>
                    <a:pt x="1233518" y="165706"/>
                  </a:lnTo>
                  <a:lnTo>
                    <a:pt x="1267570" y="194434"/>
                  </a:lnTo>
                  <a:lnTo>
                    <a:pt x="1298710" y="224939"/>
                  </a:lnTo>
                  <a:lnTo>
                    <a:pt x="1326779" y="257106"/>
                  </a:lnTo>
                  <a:lnTo>
                    <a:pt x="1351620" y="290819"/>
                  </a:lnTo>
                  <a:lnTo>
                    <a:pt x="1373072" y="325964"/>
                  </a:lnTo>
                  <a:lnTo>
                    <a:pt x="1390980" y="362424"/>
                  </a:lnTo>
                  <a:lnTo>
                    <a:pt x="1405183" y="400084"/>
                  </a:lnTo>
                  <a:lnTo>
                    <a:pt x="1415525" y="438829"/>
                  </a:lnTo>
                  <a:lnTo>
                    <a:pt x="1421845" y="478544"/>
                  </a:lnTo>
                  <a:lnTo>
                    <a:pt x="1423988" y="519112"/>
                  </a:lnTo>
                  <a:lnTo>
                    <a:pt x="1421845" y="559680"/>
                  </a:lnTo>
                  <a:lnTo>
                    <a:pt x="1415525" y="599395"/>
                  </a:lnTo>
                  <a:lnTo>
                    <a:pt x="1405183" y="638140"/>
                  </a:lnTo>
                  <a:lnTo>
                    <a:pt x="1390980" y="675800"/>
                  </a:lnTo>
                  <a:lnTo>
                    <a:pt x="1373072" y="712260"/>
                  </a:lnTo>
                  <a:lnTo>
                    <a:pt x="1351620" y="747405"/>
                  </a:lnTo>
                  <a:lnTo>
                    <a:pt x="1326779" y="781118"/>
                  </a:lnTo>
                  <a:lnTo>
                    <a:pt x="1298710" y="813285"/>
                  </a:lnTo>
                  <a:lnTo>
                    <a:pt x="1267570" y="843790"/>
                  </a:lnTo>
                  <a:lnTo>
                    <a:pt x="1233518" y="872518"/>
                  </a:lnTo>
                  <a:lnTo>
                    <a:pt x="1196712" y="899354"/>
                  </a:lnTo>
                  <a:lnTo>
                    <a:pt x="1157309" y="924181"/>
                  </a:lnTo>
                  <a:lnTo>
                    <a:pt x="1115469" y="946885"/>
                  </a:lnTo>
                  <a:lnTo>
                    <a:pt x="1071350" y="967350"/>
                  </a:lnTo>
                  <a:lnTo>
                    <a:pt x="1025110" y="985461"/>
                  </a:lnTo>
                  <a:lnTo>
                    <a:pt x="976907" y="1001103"/>
                  </a:lnTo>
                  <a:lnTo>
                    <a:pt x="926900" y="1014159"/>
                  </a:lnTo>
                  <a:lnTo>
                    <a:pt x="875247" y="1024514"/>
                  </a:lnTo>
                  <a:lnTo>
                    <a:pt x="822106" y="1032054"/>
                  </a:lnTo>
                  <a:lnTo>
                    <a:pt x="767635" y="1036663"/>
                  </a:lnTo>
                  <a:lnTo>
                    <a:pt x="711994" y="1038225"/>
                  </a:lnTo>
                  <a:lnTo>
                    <a:pt x="656352" y="1036663"/>
                  </a:lnTo>
                  <a:lnTo>
                    <a:pt x="601881" y="1032054"/>
                  </a:lnTo>
                  <a:lnTo>
                    <a:pt x="548740" y="1024514"/>
                  </a:lnTo>
                  <a:lnTo>
                    <a:pt x="497087" y="1014159"/>
                  </a:lnTo>
                  <a:lnTo>
                    <a:pt x="447079" y="1001103"/>
                  </a:lnTo>
                  <a:lnTo>
                    <a:pt x="398877" y="985461"/>
                  </a:lnTo>
                  <a:lnTo>
                    <a:pt x="352637" y="967350"/>
                  </a:lnTo>
                  <a:lnTo>
                    <a:pt x="308517" y="946885"/>
                  </a:lnTo>
                  <a:lnTo>
                    <a:pt x="266678" y="924181"/>
                  </a:lnTo>
                  <a:lnTo>
                    <a:pt x="227275" y="899354"/>
                  </a:lnTo>
                  <a:lnTo>
                    <a:pt x="190469" y="872518"/>
                  </a:lnTo>
                  <a:lnTo>
                    <a:pt x="156417" y="843790"/>
                  </a:lnTo>
                  <a:lnTo>
                    <a:pt x="125277" y="813285"/>
                  </a:lnTo>
                  <a:lnTo>
                    <a:pt x="97208" y="781118"/>
                  </a:lnTo>
                  <a:lnTo>
                    <a:pt x="72367" y="747405"/>
                  </a:lnTo>
                  <a:lnTo>
                    <a:pt x="50915" y="712260"/>
                  </a:lnTo>
                  <a:lnTo>
                    <a:pt x="33007" y="675800"/>
                  </a:lnTo>
                  <a:lnTo>
                    <a:pt x="18804" y="638140"/>
                  </a:lnTo>
                  <a:lnTo>
                    <a:pt x="8462" y="599395"/>
                  </a:lnTo>
                  <a:lnTo>
                    <a:pt x="2142" y="559680"/>
                  </a:lnTo>
                  <a:lnTo>
                    <a:pt x="0" y="519112"/>
                  </a:lnTo>
                  <a:close/>
                </a:path>
              </a:pathLst>
            </a:custGeom>
            <a:ln w="508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097690" y="2581275"/>
              <a:ext cx="662305" cy="742315"/>
            </a:xfrm>
            <a:custGeom>
              <a:avLst/>
              <a:gdLst/>
              <a:ahLst/>
              <a:cxnLst/>
              <a:rect l="l" t="t" r="r" b="b"/>
              <a:pathLst>
                <a:path w="662304" h="742314">
                  <a:moveTo>
                    <a:pt x="85524" y="642260"/>
                  </a:moveTo>
                  <a:lnTo>
                    <a:pt x="0" y="692150"/>
                  </a:lnTo>
                  <a:lnTo>
                    <a:pt x="85524" y="742038"/>
                  </a:lnTo>
                  <a:lnTo>
                    <a:pt x="88440" y="741271"/>
                  </a:lnTo>
                  <a:lnTo>
                    <a:pt x="91092" y="736726"/>
                  </a:lnTo>
                  <a:lnTo>
                    <a:pt x="90323" y="733811"/>
                  </a:lnTo>
                  <a:lnTo>
                    <a:pt x="27069" y="696912"/>
                  </a:lnTo>
                  <a:lnTo>
                    <a:pt x="9452" y="696912"/>
                  </a:lnTo>
                  <a:lnTo>
                    <a:pt x="9452" y="687387"/>
                  </a:lnTo>
                  <a:lnTo>
                    <a:pt x="27067" y="687387"/>
                  </a:lnTo>
                  <a:lnTo>
                    <a:pt x="90323" y="650487"/>
                  </a:lnTo>
                  <a:lnTo>
                    <a:pt x="91092" y="647571"/>
                  </a:lnTo>
                  <a:lnTo>
                    <a:pt x="88440" y="643027"/>
                  </a:lnTo>
                  <a:lnTo>
                    <a:pt x="85524" y="642260"/>
                  </a:lnTo>
                  <a:close/>
                </a:path>
                <a:path w="662304" h="742314">
                  <a:moveTo>
                    <a:pt x="27067" y="687387"/>
                  </a:moveTo>
                  <a:lnTo>
                    <a:pt x="9452" y="687387"/>
                  </a:lnTo>
                  <a:lnTo>
                    <a:pt x="9452" y="696912"/>
                  </a:lnTo>
                  <a:lnTo>
                    <a:pt x="27069" y="696912"/>
                  </a:lnTo>
                  <a:lnTo>
                    <a:pt x="25957" y="696263"/>
                  </a:lnTo>
                  <a:lnTo>
                    <a:pt x="11851" y="696263"/>
                  </a:lnTo>
                  <a:lnTo>
                    <a:pt x="11851" y="688035"/>
                  </a:lnTo>
                  <a:lnTo>
                    <a:pt x="25957" y="688035"/>
                  </a:lnTo>
                  <a:lnTo>
                    <a:pt x="27067" y="687387"/>
                  </a:lnTo>
                  <a:close/>
                </a:path>
                <a:path w="662304" h="742314">
                  <a:moveTo>
                    <a:pt x="652485" y="687387"/>
                  </a:moveTo>
                  <a:lnTo>
                    <a:pt x="27067" y="687387"/>
                  </a:lnTo>
                  <a:lnTo>
                    <a:pt x="18904" y="692149"/>
                  </a:lnTo>
                  <a:lnTo>
                    <a:pt x="27069" y="696912"/>
                  </a:lnTo>
                  <a:lnTo>
                    <a:pt x="659878" y="696912"/>
                  </a:lnTo>
                  <a:lnTo>
                    <a:pt x="662010" y="694780"/>
                  </a:lnTo>
                  <a:lnTo>
                    <a:pt x="662010" y="692150"/>
                  </a:lnTo>
                  <a:lnTo>
                    <a:pt x="652485" y="692150"/>
                  </a:lnTo>
                  <a:lnTo>
                    <a:pt x="652485" y="687387"/>
                  </a:lnTo>
                  <a:close/>
                </a:path>
                <a:path w="662304" h="742314">
                  <a:moveTo>
                    <a:pt x="11851" y="688035"/>
                  </a:moveTo>
                  <a:lnTo>
                    <a:pt x="11851" y="696263"/>
                  </a:lnTo>
                  <a:lnTo>
                    <a:pt x="18904" y="692149"/>
                  </a:lnTo>
                  <a:lnTo>
                    <a:pt x="11851" y="688035"/>
                  </a:lnTo>
                  <a:close/>
                </a:path>
                <a:path w="662304" h="742314">
                  <a:moveTo>
                    <a:pt x="18904" y="692149"/>
                  </a:moveTo>
                  <a:lnTo>
                    <a:pt x="11851" y="696263"/>
                  </a:lnTo>
                  <a:lnTo>
                    <a:pt x="25957" y="696263"/>
                  </a:lnTo>
                  <a:lnTo>
                    <a:pt x="18904" y="692149"/>
                  </a:lnTo>
                  <a:close/>
                </a:path>
                <a:path w="662304" h="742314">
                  <a:moveTo>
                    <a:pt x="662010" y="0"/>
                  </a:moveTo>
                  <a:lnTo>
                    <a:pt x="652485" y="0"/>
                  </a:lnTo>
                  <a:lnTo>
                    <a:pt x="652485" y="692150"/>
                  </a:lnTo>
                  <a:lnTo>
                    <a:pt x="657247" y="687387"/>
                  </a:lnTo>
                  <a:lnTo>
                    <a:pt x="662010" y="687387"/>
                  </a:lnTo>
                  <a:lnTo>
                    <a:pt x="662010" y="0"/>
                  </a:lnTo>
                  <a:close/>
                </a:path>
                <a:path w="662304" h="742314">
                  <a:moveTo>
                    <a:pt x="662010" y="687387"/>
                  </a:moveTo>
                  <a:lnTo>
                    <a:pt x="657247" y="687387"/>
                  </a:lnTo>
                  <a:lnTo>
                    <a:pt x="652485" y="692150"/>
                  </a:lnTo>
                  <a:lnTo>
                    <a:pt x="662010" y="692150"/>
                  </a:lnTo>
                  <a:lnTo>
                    <a:pt x="662010" y="687387"/>
                  </a:lnTo>
                  <a:close/>
                </a:path>
                <a:path w="662304" h="742314">
                  <a:moveTo>
                    <a:pt x="25957" y="688035"/>
                  </a:moveTo>
                  <a:lnTo>
                    <a:pt x="11851" y="688035"/>
                  </a:lnTo>
                  <a:lnTo>
                    <a:pt x="18904" y="692149"/>
                  </a:lnTo>
                  <a:lnTo>
                    <a:pt x="25957" y="688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182937" y="4927600"/>
              <a:ext cx="2491105" cy="1036955"/>
            </a:xfrm>
            <a:custGeom>
              <a:avLst/>
              <a:gdLst/>
              <a:ahLst/>
              <a:cxnLst/>
              <a:rect l="l" t="t" r="r" b="b"/>
              <a:pathLst>
                <a:path w="2491104" h="1036954">
                  <a:moveTo>
                    <a:pt x="0" y="518319"/>
                  </a:moveTo>
                  <a:lnTo>
                    <a:pt x="6847" y="463638"/>
                  </a:lnTo>
                  <a:lnTo>
                    <a:pt x="26931" y="410598"/>
                  </a:lnTo>
                  <a:lnTo>
                    <a:pt x="59564" y="359484"/>
                  </a:lnTo>
                  <a:lnTo>
                    <a:pt x="104055" y="310584"/>
                  </a:lnTo>
                  <a:lnTo>
                    <a:pt x="159717" y="264183"/>
                  </a:lnTo>
                  <a:lnTo>
                    <a:pt x="191522" y="242010"/>
                  </a:lnTo>
                  <a:lnTo>
                    <a:pt x="225862" y="220569"/>
                  </a:lnTo>
                  <a:lnTo>
                    <a:pt x="262650" y="199897"/>
                  </a:lnTo>
                  <a:lnTo>
                    <a:pt x="301800" y="180028"/>
                  </a:lnTo>
                  <a:lnTo>
                    <a:pt x="343227" y="161000"/>
                  </a:lnTo>
                  <a:lnTo>
                    <a:pt x="386844" y="142847"/>
                  </a:lnTo>
                  <a:lnTo>
                    <a:pt x="432564" y="125606"/>
                  </a:lnTo>
                  <a:lnTo>
                    <a:pt x="480303" y="109312"/>
                  </a:lnTo>
                  <a:lnTo>
                    <a:pt x="529974" y="94001"/>
                  </a:lnTo>
                  <a:lnTo>
                    <a:pt x="581491" y="79709"/>
                  </a:lnTo>
                  <a:lnTo>
                    <a:pt x="634768" y="66472"/>
                  </a:lnTo>
                  <a:lnTo>
                    <a:pt x="689719" y="54326"/>
                  </a:lnTo>
                  <a:lnTo>
                    <a:pt x="746257" y="43306"/>
                  </a:lnTo>
                  <a:lnTo>
                    <a:pt x="804297" y="33449"/>
                  </a:lnTo>
                  <a:lnTo>
                    <a:pt x="863752" y="24789"/>
                  </a:lnTo>
                  <a:lnTo>
                    <a:pt x="924537" y="17364"/>
                  </a:lnTo>
                  <a:lnTo>
                    <a:pt x="986566" y="11208"/>
                  </a:lnTo>
                  <a:lnTo>
                    <a:pt x="1049752" y="6358"/>
                  </a:lnTo>
                  <a:lnTo>
                    <a:pt x="1114009" y="2849"/>
                  </a:lnTo>
                  <a:lnTo>
                    <a:pt x="1179251" y="718"/>
                  </a:lnTo>
                  <a:lnTo>
                    <a:pt x="1245393" y="0"/>
                  </a:lnTo>
                  <a:lnTo>
                    <a:pt x="1311534" y="718"/>
                  </a:lnTo>
                  <a:lnTo>
                    <a:pt x="1376776" y="2849"/>
                  </a:lnTo>
                  <a:lnTo>
                    <a:pt x="1441034" y="6358"/>
                  </a:lnTo>
                  <a:lnTo>
                    <a:pt x="1504220" y="11208"/>
                  </a:lnTo>
                  <a:lnTo>
                    <a:pt x="1566248" y="17364"/>
                  </a:lnTo>
                  <a:lnTo>
                    <a:pt x="1627033" y="24789"/>
                  </a:lnTo>
                  <a:lnTo>
                    <a:pt x="1686489" y="33449"/>
                  </a:lnTo>
                  <a:lnTo>
                    <a:pt x="1744529" y="43306"/>
                  </a:lnTo>
                  <a:lnTo>
                    <a:pt x="1801067" y="54326"/>
                  </a:lnTo>
                  <a:lnTo>
                    <a:pt x="1856018" y="66472"/>
                  </a:lnTo>
                  <a:lnTo>
                    <a:pt x="1909294" y="79709"/>
                  </a:lnTo>
                  <a:lnTo>
                    <a:pt x="1960811" y="94001"/>
                  </a:lnTo>
                  <a:lnTo>
                    <a:pt x="2010482" y="109312"/>
                  </a:lnTo>
                  <a:lnTo>
                    <a:pt x="2058221" y="125606"/>
                  </a:lnTo>
                  <a:lnTo>
                    <a:pt x="2103942" y="142847"/>
                  </a:lnTo>
                  <a:lnTo>
                    <a:pt x="2147559" y="161000"/>
                  </a:lnTo>
                  <a:lnTo>
                    <a:pt x="2188986" y="180028"/>
                  </a:lnTo>
                  <a:lnTo>
                    <a:pt x="2228136" y="199897"/>
                  </a:lnTo>
                  <a:lnTo>
                    <a:pt x="2264924" y="220569"/>
                  </a:lnTo>
                  <a:lnTo>
                    <a:pt x="2299263" y="242010"/>
                  </a:lnTo>
                  <a:lnTo>
                    <a:pt x="2331068" y="264183"/>
                  </a:lnTo>
                  <a:lnTo>
                    <a:pt x="2386731" y="310584"/>
                  </a:lnTo>
                  <a:lnTo>
                    <a:pt x="2431222" y="359484"/>
                  </a:lnTo>
                  <a:lnTo>
                    <a:pt x="2463855" y="410598"/>
                  </a:lnTo>
                  <a:lnTo>
                    <a:pt x="2483939" y="463638"/>
                  </a:lnTo>
                  <a:lnTo>
                    <a:pt x="2490787" y="518319"/>
                  </a:lnTo>
                  <a:lnTo>
                    <a:pt x="2489060" y="545846"/>
                  </a:lnTo>
                  <a:lnTo>
                    <a:pt x="2475508" y="599742"/>
                  </a:lnTo>
                  <a:lnTo>
                    <a:pt x="2449064" y="651855"/>
                  </a:lnTo>
                  <a:lnTo>
                    <a:pt x="2410416" y="701898"/>
                  </a:lnTo>
                  <a:lnTo>
                    <a:pt x="2360253" y="749584"/>
                  </a:lnTo>
                  <a:lnTo>
                    <a:pt x="2299263" y="794627"/>
                  </a:lnTo>
                  <a:lnTo>
                    <a:pt x="2264924" y="816068"/>
                  </a:lnTo>
                  <a:lnTo>
                    <a:pt x="2228136" y="836740"/>
                  </a:lnTo>
                  <a:lnTo>
                    <a:pt x="2188986" y="856609"/>
                  </a:lnTo>
                  <a:lnTo>
                    <a:pt x="2147559" y="875637"/>
                  </a:lnTo>
                  <a:lnTo>
                    <a:pt x="2103942" y="893790"/>
                  </a:lnTo>
                  <a:lnTo>
                    <a:pt x="2058221" y="911031"/>
                  </a:lnTo>
                  <a:lnTo>
                    <a:pt x="2010482" y="927325"/>
                  </a:lnTo>
                  <a:lnTo>
                    <a:pt x="1960811" y="942636"/>
                  </a:lnTo>
                  <a:lnTo>
                    <a:pt x="1909294" y="956928"/>
                  </a:lnTo>
                  <a:lnTo>
                    <a:pt x="1856018" y="970165"/>
                  </a:lnTo>
                  <a:lnTo>
                    <a:pt x="1801067" y="982311"/>
                  </a:lnTo>
                  <a:lnTo>
                    <a:pt x="1744529" y="993331"/>
                  </a:lnTo>
                  <a:lnTo>
                    <a:pt x="1686489" y="1003188"/>
                  </a:lnTo>
                  <a:lnTo>
                    <a:pt x="1627033" y="1011848"/>
                  </a:lnTo>
                  <a:lnTo>
                    <a:pt x="1566248" y="1019273"/>
                  </a:lnTo>
                  <a:lnTo>
                    <a:pt x="1504220" y="1025429"/>
                  </a:lnTo>
                  <a:lnTo>
                    <a:pt x="1441034" y="1030279"/>
                  </a:lnTo>
                  <a:lnTo>
                    <a:pt x="1376776" y="1033788"/>
                  </a:lnTo>
                  <a:lnTo>
                    <a:pt x="1311534" y="1035919"/>
                  </a:lnTo>
                  <a:lnTo>
                    <a:pt x="1245393" y="1036638"/>
                  </a:lnTo>
                  <a:lnTo>
                    <a:pt x="1179251" y="1035919"/>
                  </a:lnTo>
                  <a:lnTo>
                    <a:pt x="1114009" y="1033788"/>
                  </a:lnTo>
                  <a:lnTo>
                    <a:pt x="1049752" y="1030279"/>
                  </a:lnTo>
                  <a:lnTo>
                    <a:pt x="986566" y="1025429"/>
                  </a:lnTo>
                  <a:lnTo>
                    <a:pt x="924537" y="1019273"/>
                  </a:lnTo>
                  <a:lnTo>
                    <a:pt x="863752" y="1011848"/>
                  </a:lnTo>
                  <a:lnTo>
                    <a:pt x="804297" y="1003188"/>
                  </a:lnTo>
                  <a:lnTo>
                    <a:pt x="746257" y="993331"/>
                  </a:lnTo>
                  <a:lnTo>
                    <a:pt x="689719" y="982311"/>
                  </a:lnTo>
                  <a:lnTo>
                    <a:pt x="634768" y="970165"/>
                  </a:lnTo>
                  <a:lnTo>
                    <a:pt x="581491" y="956928"/>
                  </a:lnTo>
                  <a:lnTo>
                    <a:pt x="529974" y="942636"/>
                  </a:lnTo>
                  <a:lnTo>
                    <a:pt x="480303" y="927325"/>
                  </a:lnTo>
                  <a:lnTo>
                    <a:pt x="432564" y="911031"/>
                  </a:lnTo>
                  <a:lnTo>
                    <a:pt x="386844" y="893790"/>
                  </a:lnTo>
                  <a:lnTo>
                    <a:pt x="343227" y="875637"/>
                  </a:lnTo>
                  <a:lnTo>
                    <a:pt x="301800" y="856609"/>
                  </a:lnTo>
                  <a:lnTo>
                    <a:pt x="262650" y="836740"/>
                  </a:lnTo>
                  <a:lnTo>
                    <a:pt x="225862" y="816068"/>
                  </a:lnTo>
                  <a:lnTo>
                    <a:pt x="191522" y="794627"/>
                  </a:lnTo>
                  <a:lnTo>
                    <a:pt x="159717" y="772454"/>
                  </a:lnTo>
                  <a:lnTo>
                    <a:pt x="104055" y="726053"/>
                  </a:lnTo>
                  <a:lnTo>
                    <a:pt x="59564" y="677153"/>
                  </a:lnTo>
                  <a:lnTo>
                    <a:pt x="26931" y="626039"/>
                  </a:lnTo>
                  <a:lnTo>
                    <a:pt x="6847" y="572999"/>
                  </a:lnTo>
                  <a:lnTo>
                    <a:pt x="0" y="518319"/>
                  </a:lnTo>
                  <a:close/>
                </a:path>
              </a:pathLst>
            </a:custGeom>
            <a:ln w="508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673703" y="4889500"/>
              <a:ext cx="633730" cy="607695"/>
            </a:xfrm>
            <a:custGeom>
              <a:avLst/>
              <a:gdLst/>
              <a:ahLst/>
              <a:cxnLst/>
              <a:rect l="l" t="t" r="r" b="b"/>
              <a:pathLst>
                <a:path w="633729" h="607695">
                  <a:moveTo>
                    <a:pt x="85523" y="507324"/>
                  </a:moveTo>
                  <a:lnTo>
                    <a:pt x="0" y="557212"/>
                  </a:lnTo>
                  <a:lnTo>
                    <a:pt x="85523" y="607101"/>
                  </a:lnTo>
                  <a:lnTo>
                    <a:pt x="88440" y="606334"/>
                  </a:lnTo>
                  <a:lnTo>
                    <a:pt x="91090" y="601790"/>
                  </a:lnTo>
                  <a:lnTo>
                    <a:pt x="90322" y="598874"/>
                  </a:lnTo>
                  <a:lnTo>
                    <a:pt x="27066" y="561975"/>
                  </a:lnTo>
                  <a:lnTo>
                    <a:pt x="9451" y="561975"/>
                  </a:lnTo>
                  <a:lnTo>
                    <a:pt x="9451" y="552450"/>
                  </a:lnTo>
                  <a:lnTo>
                    <a:pt x="27068" y="552450"/>
                  </a:lnTo>
                  <a:lnTo>
                    <a:pt x="90322" y="515551"/>
                  </a:lnTo>
                  <a:lnTo>
                    <a:pt x="91090" y="512635"/>
                  </a:lnTo>
                  <a:lnTo>
                    <a:pt x="88440" y="508091"/>
                  </a:lnTo>
                  <a:lnTo>
                    <a:pt x="85523" y="507324"/>
                  </a:lnTo>
                  <a:close/>
                </a:path>
                <a:path w="633729" h="607695">
                  <a:moveTo>
                    <a:pt x="27068" y="552450"/>
                  </a:moveTo>
                  <a:lnTo>
                    <a:pt x="9451" y="552450"/>
                  </a:lnTo>
                  <a:lnTo>
                    <a:pt x="9451" y="561975"/>
                  </a:lnTo>
                  <a:lnTo>
                    <a:pt x="27066" y="561975"/>
                  </a:lnTo>
                  <a:lnTo>
                    <a:pt x="25955" y="561327"/>
                  </a:lnTo>
                  <a:lnTo>
                    <a:pt x="11850" y="561327"/>
                  </a:lnTo>
                  <a:lnTo>
                    <a:pt x="11850" y="553098"/>
                  </a:lnTo>
                  <a:lnTo>
                    <a:pt x="25955" y="553098"/>
                  </a:lnTo>
                  <a:lnTo>
                    <a:pt x="27068" y="552450"/>
                  </a:lnTo>
                  <a:close/>
                </a:path>
                <a:path w="633729" h="607695">
                  <a:moveTo>
                    <a:pt x="311965" y="552450"/>
                  </a:moveTo>
                  <a:lnTo>
                    <a:pt x="27068" y="552450"/>
                  </a:lnTo>
                  <a:lnTo>
                    <a:pt x="18903" y="557213"/>
                  </a:lnTo>
                  <a:lnTo>
                    <a:pt x="27066" y="561975"/>
                  </a:lnTo>
                  <a:lnTo>
                    <a:pt x="319358" y="561975"/>
                  </a:lnTo>
                  <a:lnTo>
                    <a:pt x="321490" y="559842"/>
                  </a:lnTo>
                  <a:lnTo>
                    <a:pt x="321490" y="557212"/>
                  </a:lnTo>
                  <a:lnTo>
                    <a:pt x="311965" y="557212"/>
                  </a:lnTo>
                  <a:lnTo>
                    <a:pt x="311965" y="552450"/>
                  </a:lnTo>
                  <a:close/>
                </a:path>
                <a:path w="633729" h="607695">
                  <a:moveTo>
                    <a:pt x="11850" y="553098"/>
                  </a:moveTo>
                  <a:lnTo>
                    <a:pt x="11850" y="561327"/>
                  </a:lnTo>
                  <a:lnTo>
                    <a:pt x="18903" y="557213"/>
                  </a:lnTo>
                  <a:lnTo>
                    <a:pt x="11850" y="553098"/>
                  </a:lnTo>
                  <a:close/>
                </a:path>
                <a:path w="633729" h="607695">
                  <a:moveTo>
                    <a:pt x="18903" y="557213"/>
                  </a:moveTo>
                  <a:lnTo>
                    <a:pt x="11850" y="561327"/>
                  </a:lnTo>
                  <a:lnTo>
                    <a:pt x="25955" y="561327"/>
                  </a:lnTo>
                  <a:lnTo>
                    <a:pt x="18903" y="557213"/>
                  </a:lnTo>
                  <a:close/>
                </a:path>
                <a:path w="633729" h="607695">
                  <a:moveTo>
                    <a:pt x="25955" y="553098"/>
                  </a:moveTo>
                  <a:lnTo>
                    <a:pt x="11850" y="553098"/>
                  </a:lnTo>
                  <a:lnTo>
                    <a:pt x="18904" y="557212"/>
                  </a:lnTo>
                  <a:lnTo>
                    <a:pt x="25955" y="553098"/>
                  </a:lnTo>
                  <a:close/>
                </a:path>
                <a:path w="633729" h="607695">
                  <a:moveTo>
                    <a:pt x="633434" y="0"/>
                  </a:moveTo>
                  <a:lnTo>
                    <a:pt x="314097" y="0"/>
                  </a:lnTo>
                  <a:lnTo>
                    <a:pt x="311965" y="2132"/>
                  </a:lnTo>
                  <a:lnTo>
                    <a:pt x="311965" y="557212"/>
                  </a:lnTo>
                  <a:lnTo>
                    <a:pt x="316727" y="552450"/>
                  </a:lnTo>
                  <a:lnTo>
                    <a:pt x="321490" y="552450"/>
                  </a:lnTo>
                  <a:lnTo>
                    <a:pt x="321490" y="9525"/>
                  </a:lnTo>
                  <a:lnTo>
                    <a:pt x="316727" y="9525"/>
                  </a:lnTo>
                  <a:lnTo>
                    <a:pt x="321490" y="4762"/>
                  </a:lnTo>
                  <a:lnTo>
                    <a:pt x="633434" y="4762"/>
                  </a:lnTo>
                  <a:lnTo>
                    <a:pt x="633434" y="0"/>
                  </a:lnTo>
                  <a:close/>
                </a:path>
                <a:path w="633729" h="607695">
                  <a:moveTo>
                    <a:pt x="321490" y="552450"/>
                  </a:moveTo>
                  <a:lnTo>
                    <a:pt x="316727" y="552450"/>
                  </a:lnTo>
                  <a:lnTo>
                    <a:pt x="311965" y="557212"/>
                  </a:lnTo>
                  <a:lnTo>
                    <a:pt x="321490" y="557212"/>
                  </a:lnTo>
                  <a:lnTo>
                    <a:pt x="321490" y="552450"/>
                  </a:lnTo>
                  <a:close/>
                </a:path>
                <a:path w="633729" h="607695">
                  <a:moveTo>
                    <a:pt x="321490" y="4762"/>
                  </a:moveTo>
                  <a:lnTo>
                    <a:pt x="316727" y="9525"/>
                  </a:lnTo>
                  <a:lnTo>
                    <a:pt x="321490" y="9525"/>
                  </a:lnTo>
                  <a:lnTo>
                    <a:pt x="321490" y="4762"/>
                  </a:lnTo>
                  <a:close/>
                </a:path>
                <a:path w="633729" h="607695">
                  <a:moveTo>
                    <a:pt x="633434" y="4762"/>
                  </a:moveTo>
                  <a:lnTo>
                    <a:pt x="321490" y="4762"/>
                  </a:lnTo>
                  <a:lnTo>
                    <a:pt x="321490" y="9525"/>
                  </a:lnTo>
                  <a:lnTo>
                    <a:pt x="633434" y="9525"/>
                  </a:lnTo>
                  <a:lnTo>
                    <a:pt x="633434" y="4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6462077" y="970788"/>
            <a:ext cx="2570480" cy="1549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entorno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transita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un </a:t>
            </a:r>
            <a:r>
              <a:rPr sz="2000" dirty="0">
                <a:latin typeface="Times New Roman"/>
                <a:cs typeface="Times New Roman"/>
              </a:rPr>
              <a:t>nuevo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estado</a:t>
            </a:r>
            <a:r>
              <a:rPr sz="2000" b="1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devuelve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recompensa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(que </a:t>
            </a:r>
            <a:r>
              <a:rPr sz="2000" dirty="0">
                <a:latin typeface="Times New Roman"/>
                <a:cs typeface="Times New Roman"/>
              </a:rPr>
              <a:t>define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cómo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buena </a:t>
            </a:r>
            <a:r>
              <a:rPr sz="2000" dirty="0">
                <a:latin typeface="Times New Roman"/>
                <a:cs typeface="Times New Roman"/>
              </a:rPr>
              <a:t>fue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última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acción)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385877" y="4253484"/>
            <a:ext cx="2487930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emplea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su </a:t>
            </a:r>
            <a:r>
              <a:rPr sz="2000" b="1" dirty="0">
                <a:latin typeface="Times New Roman"/>
                <a:cs typeface="Times New Roman"/>
              </a:rPr>
              <a:t>política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determinar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siguiente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a </a:t>
            </a:r>
            <a:r>
              <a:rPr sz="2000" spc="-10" dirty="0">
                <a:latin typeface="Times New Roman"/>
                <a:cs typeface="Times New Roman"/>
              </a:rPr>
              <a:t>ejecutar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21" name="object 2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4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8" name="object 8"/>
          <p:cNvGrpSpPr/>
          <p:nvPr/>
        </p:nvGrpSpPr>
        <p:grpSpPr>
          <a:xfrm>
            <a:off x="1470074" y="4533082"/>
            <a:ext cx="6853555" cy="469900"/>
            <a:chOff x="1470074" y="4533082"/>
            <a:chExt cx="6853555" cy="469900"/>
          </a:xfrm>
        </p:grpSpPr>
        <p:sp>
          <p:nvSpPr>
            <p:cNvPr id="9" name="object 9"/>
            <p:cNvSpPr/>
            <p:nvPr/>
          </p:nvSpPr>
          <p:spPr>
            <a:xfrm>
              <a:off x="1476374" y="4539382"/>
              <a:ext cx="6840855" cy="457200"/>
            </a:xfrm>
            <a:custGeom>
              <a:avLst/>
              <a:gdLst/>
              <a:ahLst/>
              <a:cxnLst/>
              <a:rect l="l" t="t" r="r" b="b"/>
              <a:pathLst>
                <a:path w="6840855" h="457200">
                  <a:moveTo>
                    <a:pt x="6764337" y="0"/>
                  </a:moveTo>
                  <a:lnTo>
                    <a:pt x="76200" y="0"/>
                  </a:lnTo>
                  <a:lnTo>
                    <a:pt x="46539" y="5988"/>
                  </a:lnTo>
                  <a:lnTo>
                    <a:pt x="22318" y="22318"/>
                  </a:lnTo>
                  <a:lnTo>
                    <a:pt x="5988" y="46540"/>
                  </a:lnTo>
                  <a:lnTo>
                    <a:pt x="0" y="76201"/>
                  </a:lnTo>
                  <a:lnTo>
                    <a:pt x="0" y="380998"/>
                  </a:lnTo>
                  <a:lnTo>
                    <a:pt x="5988" y="410659"/>
                  </a:lnTo>
                  <a:lnTo>
                    <a:pt x="22318" y="434881"/>
                  </a:lnTo>
                  <a:lnTo>
                    <a:pt x="46539" y="451211"/>
                  </a:lnTo>
                  <a:lnTo>
                    <a:pt x="76200" y="457200"/>
                  </a:lnTo>
                  <a:lnTo>
                    <a:pt x="6764337" y="457200"/>
                  </a:lnTo>
                  <a:lnTo>
                    <a:pt x="6793997" y="451211"/>
                  </a:lnTo>
                  <a:lnTo>
                    <a:pt x="6818218" y="434881"/>
                  </a:lnTo>
                  <a:lnTo>
                    <a:pt x="6834549" y="410659"/>
                  </a:lnTo>
                  <a:lnTo>
                    <a:pt x="6840537" y="380998"/>
                  </a:lnTo>
                  <a:lnTo>
                    <a:pt x="6840537" y="76201"/>
                  </a:lnTo>
                  <a:lnTo>
                    <a:pt x="6834549" y="46540"/>
                  </a:lnTo>
                  <a:lnTo>
                    <a:pt x="6818218" y="22318"/>
                  </a:lnTo>
                  <a:lnTo>
                    <a:pt x="6793997" y="5988"/>
                  </a:lnTo>
                  <a:lnTo>
                    <a:pt x="6764337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476374" y="4539382"/>
              <a:ext cx="6840855" cy="457200"/>
            </a:xfrm>
            <a:custGeom>
              <a:avLst/>
              <a:gdLst/>
              <a:ahLst/>
              <a:cxnLst/>
              <a:rect l="l" t="t" r="r" b="b"/>
              <a:pathLst>
                <a:path w="6840855" h="457200">
                  <a:moveTo>
                    <a:pt x="0" y="76201"/>
                  </a:moveTo>
                  <a:lnTo>
                    <a:pt x="5988" y="46540"/>
                  </a:lnTo>
                  <a:lnTo>
                    <a:pt x="22318" y="22318"/>
                  </a:lnTo>
                  <a:lnTo>
                    <a:pt x="46539" y="5988"/>
                  </a:lnTo>
                  <a:lnTo>
                    <a:pt x="76200" y="0"/>
                  </a:lnTo>
                  <a:lnTo>
                    <a:pt x="6764337" y="0"/>
                  </a:lnTo>
                  <a:lnTo>
                    <a:pt x="6793998" y="5988"/>
                  </a:lnTo>
                  <a:lnTo>
                    <a:pt x="6818219" y="22318"/>
                  </a:lnTo>
                  <a:lnTo>
                    <a:pt x="6834549" y="46540"/>
                  </a:lnTo>
                  <a:lnTo>
                    <a:pt x="6840538" y="76201"/>
                  </a:lnTo>
                  <a:lnTo>
                    <a:pt x="6840538" y="380998"/>
                  </a:lnTo>
                  <a:lnTo>
                    <a:pt x="6834549" y="410659"/>
                  </a:lnTo>
                  <a:lnTo>
                    <a:pt x="6818219" y="434881"/>
                  </a:lnTo>
                  <a:lnTo>
                    <a:pt x="6793998" y="451211"/>
                  </a:lnTo>
                  <a:lnTo>
                    <a:pt x="6764337" y="457200"/>
                  </a:lnTo>
                  <a:lnTo>
                    <a:pt x="76200" y="457200"/>
                  </a:lnTo>
                  <a:lnTo>
                    <a:pt x="46539" y="451211"/>
                  </a:lnTo>
                  <a:lnTo>
                    <a:pt x="22318" y="434881"/>
                  </a:lnTo>
                  <a:lnTo>
                    <a:pt x="5988" y="410659"/>
                  </a:lnTo>
                  <a:lnTo>
                    <a:pt x="0" y="380998"/>
                  </a:lnTo>
                  <a:lnTo>
                    <a:pt x="0" y="76201"/>
                  </a:lnTo>
                  <a:close/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009139">
              <a:lnSpc>
                <a:spcPct val="100000"/>
              </a:lnSpc>
              <a:spcBef>
                <a:spcPts val="100"/>
              </a:spcBef>
            </a:pPr>
            <a:r>
              <a:rPr dirty="0"/>
              <a:t>Aprendizaje</a:t>
            </a:r>
            <a:r>
              <a:rPr spc="-25" dirty="0"/>
              <a:t> </a:t>
            </a:r>
            <a:r>
              <a:rPr dirty="0"/>
              <a:t>por</a:t>
            </a:r>
            <a:r>
              <a:rPr spc="-20" dirty="0"/>
              <a:t> </a:t>
            </a:r>
            <a:r>
              <a:rPr spc="-10" dirty="0"/>
              <a:t>refuerzo</a:t>
            </a:r>
          </a:p>
        </p:txBody>
      </p:sp>
      <p:pic>
        <p:nvPicPr>
          <p:cNvPr id="12" name="object 1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3" name="object 13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Resumen:</a:t>
            </a: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050"/>
          </a:p>
          <a:p>
            <a:pPr marL="355600">
              <a:lnSpc>
                <a:spcPct val="100000"/>
              </a:lnSpc>
            </a:pPr>
            <a:r>
              <a:rPr b="0" dirty="0">
                <a:latin typeface="Times New Roman"/>
                <a:cs typeface="Times New Roman"/>
              </a:rPr>
              <a:t>Bloque</a:t>
            </a:r>
            <a:r>
              <a:rPr b="0" spc="-30" dirty="0">
                <a:latin typeface="Times New Roman"/>
                <a:cs typeface="Times New Roman"/>
              </a:rPr>
              <a:t> </a:t>
            </a:r>
            <a:r>
              <a:rPr b="0" dirty="0">
                <a:latin typeface="Times New Roman"/>
                <a:cs typeface="Times New Roman"/>
              </a:rPr>
              <a:t>4:</a:t>
            </a:r>
            <a:r>
              <a:rPr b="0" spc="-125" dirty="0">
                <a:latin typeface="Times New Roman"/>
                <a:cs typeface="Times New Roman"/>
              </a:rPr>
              <a:t> </a:t>
            </a:r>
            <a:r>
              <a:rPr b="0" dirty="0">
                <a:latin typeface="Times New Roman"/>
                <a:cs typeface="Times New Roman"/>
              </a:rPr>
              <a:t>Aprendizaje</a:t>
            </a:r>
            <a:r>
              <a:rPr b="0" spc="-20" dirty="0">
                <a:latin typeface="Times New Roman"/>
                <a:cs typeface="Times New Roman"/>
              </a:rPr>
              <a:t> </a:t>
            </a:r>
            <a:r>
              <a:rPr b="0" spc="-10" dirty="0">
                <a:latin typeface="Times New Roman"/>
                <a:cs typeface="Times New Roman"/>
              </a:rPr>
              <a:t>automático</a:t>
            </a: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Introducción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automático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3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decisión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Neuronales</a:t>
            </a:r>
            <a:endParaRPr sz="2000">
              <a:latin typeface="Times New Roman"/>
              <a:cs typeface="Times New Roman"/>
            </a:endParaRPr>
          </a:p>
          <a:p>
            <a:pPr marL="1330325" lvl="1" indent="-6337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330325" algn="l"/>
                <a:tab pos="1330960" algn="l"/>
              </a:tabLst>
            </a:pPr>
            <a:r>
              <a:rPr sz="2000" dirty="0">
                <a:latin typeface="Times New Roman"/>
                <a:cs typeface="Times New Roman"/>
              </a:rPr>
              <a:t>Evaluación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supervisado</a:t>
            </a:r>
            <a:endParaRPr sz="2000">
              <a:latin typeface="Times New Roman"/>
              <a:cs typeface="Times New Roman"/>
            </a:endParaRPr>
          </a:p>
          <a:p>
            <a:pPr marL="1316355" lvl="1" indent="-619760">
              <a:lnSpc>
                <a:spcPct val="100000"/>
              </a:lnSpc>
              <a:spcBef>
                <a:spcPts val="1295"/>
              </a:spcBef>
              <a:buAutoNum type="arabicPeriod"/>
              <a:tabLst>
                <a:tab pos="1316355" algn="l"/>
                <a:tab pos="131699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refuerzo</a:t>
            </a:r>
            <a:endParaRPr sz="20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1015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Formalización: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Procesos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decisión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Markov</a:t>
            </a:r>
            <a:endParaRPr sz="18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720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Resolver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proceso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decisión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Markov</a:t>
            </a:r>
            <a:endParaRPr sz="1800">
              <a:latin typeface="Times New Roman"/>
              <a:cs typeface="Times New Roman"/>
            </a:endParaRPr>
          </a:p>
          <a:p>
            <a:pPr marL="1498600" marR="365125" lvl="2" indent="-228600">
              <a:lnSpc>
                <a:spcPct val="102200"/>
              </a:lnSpc>
              <a:spcBef>
                <a:spcPts val="795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Resolver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problema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conocer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modelo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del </a:t>
            </a:r>
            <a:r>
              <a:rPr sz="1800" dirty="0">
                <a:latin typeface="Times New Roman"/>
                <a:cs typeface="Times New Roman"/>
              </a:rPr>
              <a:t>entorno:</a:t>
            </a:r>
            <a:r>
              <a:rPr sz="1800" spc="-10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APRENDIZAJE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5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8" name="object 8"/>
          <p:cNvSpPr txBox="1"/>
          <p:nvPr/>
        </p:nvSpPr>
        <p:spPr>
          <a:xfrm>
            <a:off x="374015" y="931163"/>
            <a:ext cx="8501380" cy="506222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347345" indent="-283845">
              <a:lnSpc>
                <a:spcPct val="100000"/>
              </a:lnSpc>
              <a:spcBef>
                <a:spcPts val="605"/>
              </a:spcBef>
              <a:buChar char="•"/>
              <a:tabLst>
                <a:tab pos="347345" algn="l"/>
                <a:tab pos="347980" algn="l"/>
              </a:tabLst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modela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entorno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Proceso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Decisión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Markov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(MDP)</a:t>
            </a:r>
            <a:endParaRPr sz="2000">
              <a:latin typeface="Times New Roman"/>
              <a:cs typeface="Times New Roman"/>
            </a:endParaRPr>
          </a:p>
          <a:p>
            <a:pPr marL="347345" indent="-283845">
              <a:lnSpc>
                <a:spcPct val="100000"/>
              </a:lnSpc>
              <a:spcBef>
                <a:spcPts val="500"/>
              </a:spcBef>
              <a:buChar char="•"/>
              <a:tabLst>
                <a:tab pos="347345" algn="l"/>
                <a:tab pos="347980" algn="l"/>
              </a:tabLst>
            </a:pP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MDP</a:t>
            </a:r>
            <a:r>
              <a:rPr sz="2000" spc="-8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está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definido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tupla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&lt;S,A,T,R&gt;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804545" lvl="1" indent="-283845">
              <a:lnSpc>
                <a:spcPct val="100000"/>
              </a:lnSpc>
              <a:spcBef>
                <a:spcPts val="505"/>
              </a:spcBef>
              <a:buFont typeface="Times New Roman"/>
              <a:buChar char="•"/>
              <a:tabLst>
                <a:tab pos="804545" algn="l"/>
                <a:tab pos="805180" algn="l"/>
              </a:tabLst>
            </a:pP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conjunto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estados</a:t>
            </a:r>
            <a:endParaRPr sz="2000">
              <a:latin typeface="Times New Roman"/>
              <a:cs typeface="Times New Roman"/>
            </a:endParaRPr>
          </a:p>
          <a:p>
            <a:pPr marL="804545" lvl="1" indent="-283845">
              <a:lnSpc>
                <a:spcPct val="100000"/>
              </a:lnSpc>
              <a:spcBef>
                <a:spcPts val="480"/>
              </a:spcBef>
              <a:buFont typeface="Times New Roman"/>
              <a:buChar char="•"/>
              <a:tabLst>
                <a:tab pos="804545" algn="l"/>
                <a:tab pos="805180" algn="l"/>
              </a:tabLst>
            </a:pP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conjunto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posibles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acciones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conjunto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estados</a:t>
            </a:r>
            <a:endParaRPr sz="2000">
              <a:latin typeface="Times New Roman"/>
              <a:cs typeface="Times New Roman"/>
            </a:endParaRPr>
          </a:p>
          <a:p>
            <a:pPr marL="804545" lvl="1" indent="-283845">
              <a:lnSpc>
                <a:spcPct val="100000"/>
              </a:lnSpc>
              <a:spcBef>
                <a:spcPts val="405"/>
              </a:spcBef>
              <a:buFont typeface="Times New Roman"/>
              <a:buChar char="•"/>
              <a:tabLst>
                <a:tab pos="804545" algn="l"/>
                <a:tab pos="805180" algn="l"/>
              </a:tabLst>
            </a:pPr>
            <a:r>
              <a:rPr sz="2000" i="1" dirty="0">
                <a:latin typeface="Times New Roman"/>
                <a:cs typeface="Times New Roman"/>
              </a:rPr>
              <a:t>T:S</a:t>
            </a:r>
            <a:r>
              <a:rPr sz="2100" i="1" dirty="0">
                <a:latin typeface="Symbol"/>
                <a:cs typeface="Symbol"/>
              </a:rPr>
              <a:t>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100" i="1" dirty="0">
                <a:latin typeface="Symbol"/>
                <a:cs typeface="Symbol"/>
              </a:rPr>
              <a:t>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2000" i="1" spc="40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</a:t>
            </a:r>
            <a:r>
              <a:rPr sz="2000" i="1" dirty="0">
                <a:latin typeface="Times New Roman"/>
                <a:cs typeface="Times New Roman"/>
              </a:rPr>
              <a:t>[0..1]</a:t>
            </a:r>
            <a:r>
              <a:rPr sz="2000" i="1" spc="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modelo</a:t>
            </a:r>
            <a:r>
              <a:rPr sz="2000" spc="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transición</a:t>
            </a:r>
            <a:endParaRPr sz="2000">
              <a:latin typeface="Times New Roman"/>
              <a:cs typeface="Times New Roman"/>
            </a:endParaRPr>
          </a:p>
          <a:p>
            <a:pPr marL="1261745" lvl="2" indent="-283845">
              <a:lnSpc>
                <a:spcPct val="100000"/>
              </a:lnSpc>
              <a:spcBef>
                <a:spcPts val="395"/>
              </a:spcBef>
              <a:buFont typeface="Times New Roman"/>
              <a:buChar char="•"/>
              <a:tabLst>
                <a:tab pos="1261745" algn="l"/>
                <a:tab pos="1262380" algn="l"/>
              </a:tabLst>
            </a:pPr>
            <a:r>
              <a:rPr sz="1800" i="1" dirty="0">
                <a:latin typeface="Times New Roman"/>
                <a:cs typeface="Times New Roman"/>
              </a:rPr>
              <a:t>T:</a:t>
            </a:r>
            <a:r>
              <a:rPr sz="1800" i="1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distribución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probabilidades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sobre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  <a:p>
            <a:pPr marL="1261745" lvl="2" indent="-283845">
              <a:lnSpc>
                <a:spcPts val="2125"/>
              </a:lnSpc>
              <a:spcBef>
                <a:spcPts val="434"/>
              </a:spcBef>
              <a:buFont typeface="Times New Roman"/>
              <a:buChar char="•"/>
              <a:tabLst>
                <a:tab pos="1261745" algn="l"/>
                <a:tab pos="1262380" algn="l"/>
              </a:tabLst>
            </a:pPr>
            <a:r>
              <a:rPr sz="1800" i="1" dirty="0">
                <a:latin typeface="Times New Roman"/>
                <a:cs typeface="Times New Roman"/>
              </a:rPr>
              <a:t>T(s,a,s’):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denota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probabilidad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llegar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s’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realiza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a</a:t>
            </a:r>
            <a:endParaRPr sz="1800">
              <a:latin typeface="Times New Roman"/>
              <a:cs typeface="Times New Roman"/>
            </a:endParaRPr>
          </a:p>
          <a:p>
            <a:pPr marL="1261745">
              <a:lnSpc>
                <a:spcPts val="2125"/>
              </a:lnSpc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 </a:t>
            </a:r>
            <a:r>
              <a:rPr sz="1800" i="1" spc="-25" dirty="0">
                <a:latin typeface="Times New Roman"/>
                <a:cs typeface="Times New Roman"/>
              </a:rPr>
              <a:t>s.</a:t>
            </a:r>
            <a:endParaRPr sz="1800">
              <a:latin typeface="Times New Roman"/>
              <a:cs typeface="Times New Roman"/>
            </a:endParaRPr>
          </a:p>
          <a:p>
            <a:pPr marL="804545" lvl="1" indent="-283845">
              <a:lnSpc>
                <a:spcPct val="100000"/>
              </a:lnSpc>
              <a:spcBef>
                <a:spcPts val="440"/>
              </a:spcBef>
              <a:buFont typeface="Times New Roman"/>
              <a:buChar char="•"/>
              <a:tabLst>
                <a:tab pos="804545" algn="l"/>
                <a:tab pos="805180" algn="l"/>
              </a:tabLst>
            </a:pPr>
            <a:r>
              <a:rPr sz="2000" i="1" dirty="0">
                <a:latin typeface="Times New Roman"/>
                <a:cs typeface="Times New Roman"/>
              </a:rPr>
              <a:t>R: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i="1" spc="85" dirty="0">
                <a:latin typeface="Times New Roman"/>
                <a:cs typeface="Times New Roman"/>
              </a:rPr>
              <a:t>S</a:t>
            </a:r>
            <a:r>
              <a:rPr sz="2100" i="1" spc="85" dirty="0">
                <a:latin typeface="Symbol"/>
                <a:cs typeface="Symbol"/>
              </a:rPr>
              <a:t></a:t>
            </a:r>
            <a:r>
              <a:rPr sz="2000" i="1" spc="85" dirty="0">
                <a:latin typeface="Times New Roman"/>
                <a:cs typeface="Times New Roman"/>
              </a:rPr>
              <a:t>A</a:t>
            </a:r>
            <a:r>
              <a:rPr sz="2100" i="1" spc="85" dirty="0">
                <a:latin typeface="Symbol"/>
                <a:cs typeface="Symbol"/>
              </a:rPr>
              <a:t></a:t>
            </a:r>
            <a:r>
              <a:rPr sz="2100" spc="-30" dirty="0">
                <a:latin typeface="Times New Roman"/>
                <a:cs typeface="Times New Roman"/>
              </a:rPr>
              <a:t> </a:t>
            </a:r>
            <a:r>
              <a:rPr sz="2000" spc="-210" dirty="0">
                <a:latin typeface="Symbol"/>
                <a:cs typeface="Symbol"/>
              </a:rPr>
              <a:t>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modelo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recompensas</a:t>
            </a:r>
            <a:endParaRPr sz="2000">
              <a:latin typeface="Times New Roman"/>
              <a:cs typeface="Times New Roman"/>
            </a:endParaRPr>
          </a:p>
          <a:p>
            <a:pPr marL="1261745" lvl="2" indent="-283845">
              <a:lnSpc>
                <a:spcPct val="100000"/>
              </a:lnSpc>
              <a:spcBef>
                <a:spcPts val="400"/>
              </a:spcBef>
              <a:buFont typeface="Times New Roman"/>
              <a:buChar char="•"/>
              <a:tabLst>
                <a:tab pos="1261745" algn="l"/>
                <a:tab pos="1262380" algn="l"/>
              </a:tabLst>
            </a:pPr>
            <a:r>
              <a:rPr sz="1800" i="1" dirty="0">
                <a:latin typeface="Times New Roman"/>
                <a:cs typeface="Times New Roman"/>
              </a:rPr>
              <a:t>R(s,a)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denota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recompensa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recibe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realizar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 </a:t>
            </a:r>
            <a:r>
              <a:rPr sz="1800" i="1" spc="-5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2600">
              <a:latin typeface="Times New Roman"/>
              <a:cs typeface="Times New Roman"/>
            </a:endParaRPr>
          </a:p>
          <a:p>
            <a:pPr marL="347345" indent="-283845">
              <a:lnSpc>
                <a:spcPct val="100000"/>
              </a:lnSpc>
              <a:spcBef>
                <a:spcPts val="5"/>
              </a:spcBef>
              <a:buChar char="–"/>
              <a:tabLst>
                <a:tab pos="347345" algn="l"/>
                <a:tab pos="347980" algn="l"/>
              </a:tabLst>
            </a:pPr>
            <a:r>
              <a:rPr sz="2000" dirty="0">
                <a:latin typeface="Times New Roman"/>
                <a:cs typeface="Times New Roman"/>
              </a:rPr>
              <a:t>Propiedad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Markov: </a:t>
            </a:r>
            <a:r>
              <a:rPr sz="2000" i="1" dirty="0">
                <a:latin typeface="Times New Roman"/>
                <a:cs typeface="Times New Roman"/>
              </a:rPr>
              <a:t>Pr(s</a:t>
            </a:r>
            <a:r>
              <a:rPr sz="1950" i="1" baseline="-17094" dirty="0">
                <a:latin typeface="Times New Roman"/>
                <a:cs typeface="Times New Roman"/>
              </a:rPr>
              <a:t>t+1</a:t>
            </a:r>
            <a:r>
              <a:rPr sz="2000" i="1" dirty="0">
                <a:latin typeface="Times New Roman"/>
                <a:cs typeface="Times New Roman"/>
              </a:rPr>
              <a:t>,r</a:t>
            </a:r>
            <a:r>
              <a:rPr sz="1950" i="1" baseline="-17094" dirty="0">
                <a:latin typeface="Times New Roman"/>
                <a:cs typeface="Times New Roman"/>
              </a:rPr>
              <a:t>t_1</a:t>
            </a:r>
            <a:r>
              <a:rPr sz="1950" i="1" spc="37" baseline="-17094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|</a:t>
            </a:r>
            <a:r>
              <a:rPr sz="2000" i="1" spc="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1950" i="1" baseline="-17094" dirty="0">
                <a:latin typeface="Times New Roman"/>
                <a:cs typeface="Times New Roman"/>
              </a:rPr>
              <a:t>t</a:t>
            </a:r>
            <a:r>
              <a:rPr sz="2000" i="1" dirty="0">
                <a:latin typeface="Times New Roman"/>
                <a:cs typeface="Times New Roman"/>
              </a:rPr>
              <a:t>,</a:t>
            </a:r>
            <a:r>
              <a:rPr sz="2000" i="1" spc="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1950" i="1" baseline="-17094" dirty="0">
                <a:latin typeface="Times New Roman"/>
                <a:cs typeface="Times New Roman"/>
              </a:rPr>
              <a:t>t</a:t>
            </a:r>
            <a:r>
              <a:rPr sz="2000" i="1" dirty="0">
                <a:latin typeface="Times New Roman"/>
                <a:cs typeface="Times New Roman"/>
              </a:rPr>
              <a:t>)=</a:t>
            </a:r>
            <a:r>
              <a:rPr sz="2000" i="1" spc="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Pr(s</a:t>
            </a:r>
            <a:r>
              <a:rPr sz="1950" i="1" baseline="-17094" dirty="0">
                <a:latin typeface="Times New Roman"/>
                <a:cs typeface="Times New Roman"/>
              </a:rPr>
              <a:t>t+1</a:t>
            </a:r>
            <a:r>
              <a:rPr sz="2000" i="1" dirty="0">
                <a:latin typeface="Times New Roman"/>
                <a:cs typeface="Times New Roman"/>
              </a:rPr>
              <a:t>,r</a:t>
            </a:r>
            <a:r>
              <a:rPr sz="1950" i="1" baseline="-17094" dirty="0">
                <a:latin typeface="Times New Roman"/>
                <a:cs typeface="Times New Roman"/>
              </a:rPr>
              <a:t>t_1</a:t>
            </a:r>
            <a:r>
              <a:rPr sz="1950" i="1" spc="37" baseline="-17094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|</a:t>
            </a:r>
            <a:r>
              <a:rPr sz="2000" i="1" spc="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1950" i="1" baseline="-17094" dirty="0">
                <a:latin typeface="Times New Roman"/>
                <a:cs typeface="Times New Roman"/>
              </a:rPr>
              <a:t>t</a:t>
            </a:r>
            <a:r>
              <a:rPr sz="2000" i="1" dirty="0">
                <a:latin typeface="Times New Roman"/>
                <a:cs typeface="Times New Roman"/>
              </a:rPr>
              <a:t>,</a:t>
            </a:r>
            <a:r>
              <a:rPr sz="2000" i="1" spc="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1950" i="1" baseline="-17094" dirty="0">
                <a:latin typeface="Times New Roman"/>
                <a:cs typeface="Times New Roman"/>
              </a:rPr>
              <a:t>t</a:t>
            </a:r>
            <a:r>
              <a:rPr sz="2000" i="1" dirty="0">
                <a:latin typeface="Times New Roman"/>
                <a:cs typeface="Times New Roman"/>
              </a:rPr>
              <a:t>,</a:t>
            </a:r>
            <a:r>
              <a:rPr sz="2000" i="1" spc="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1950" i="1" baseline="-17094" dirty="0">
                <a:latin typeface="Times New Roman"/>
                <a:cs typeface="Times New Roman"/>
              </a:rPr>
              <a:t>t-1</a:t>
            </a:r>
            <a:r>
              <a:rPr sz="2000" i="1" dirty="0">
                <a:latin typeface="Times New Roman"/>
                <a:cs typeface="Times New Roman"/>
              </a:rPr>
              <a:t>,</a:t>
            </a:r>
            <a:r>
              <a:rPr sz="2000" i="1" spc="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1950" i="1" baseline="-17094" dirty="0">
                <a:latin typeface="Times New Roman"/>
                <a:cs typeface="Times New Roman"/>
              </a:rPr>
              <a:t>t-1</a:t>
            </a:r>
            <a:r>
              <a:rPr sz="2000" i="1" dirty="0">
                <a:latin typeface="Times New Roman"/>
                <a:cs typeface="Times New Roman"/>
              </a:rPr>
              <a:t>,</a:t>
            </a:r>
            <a:r>
              <a:rPr sz="2000" i="1" spc="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…</a:t>
            </a:r>
            <a:r>
              <a:rPr sz="2000" i="1" spc="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,</a:t>
            </a:r>
            <a:r>
              <a:rPr sz="2000" i="1" spc="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1950" i="1" baseline="-17094" dirty="0">
                <a:latin typeface="Times New Roman"/>
                <a:cs typeface="Times New Roman"/>
              </a:rPr>
              <a:t>0</a:t>
            </a:r>
            <a:r>
              <a:rPr sz="2000" i="1" dirty="0">
                <a:latin typeface="Times New Roman"/>
                <a:cs typeface="Times New Roman"/>
              </a:rPr>
              <a:t>,</a:t>
            </a:r>
            <a:r>
              <a:rPr sz="2000" i="1" spc="10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a</a:t>
            </a:r>
            <a:r>
              <a:rPr sz="1950" i="1" spc="-37" baseline="-17094" dirty="0">
                <a:latin typeface="Times New Roman"/>
                <a:cs typeface="Times New Roman"/>
              </a:rPr>
              <a:t>0</a:t>
            </a:r>
            <a:r>
              <a:rPr sz="2000" i="1" spc="-25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L="804545" marR="43180" lvl="1" indent="-284480" algn="just">
              <a:lnSpc>
                <a:spcPct val="99400"/>
              </a:lnSpc>
              <a:spcBef>
                <a:spcPts val="500"/>
              </a:spcBef>
              <a:buFont typeface="Arial"/>
              <a:buChar char="•"/>
              <a:tabLst>
                <a:tab pos="805180" algn="l"/>
              </a:tabLst>
            </a:pP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probabilidad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llegar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determinado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recompensa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recibida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SÓLO </a:t>
            </a:r>
            <a:r>
              <a:rPr sz="1800" dirty="0">
                <a:latin typeface="Times New Roman"/>
                <a:cs typeface="Times New Roman"/>
              </a:rPr>
              <a:t>depende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anterior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realizada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historial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estados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acciones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anteriores)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2545556" y="401827"/>
            <a:ext cx="405257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Formalización</a:t>
            </a:r>
            <a:r>
              <a:rPr spc="-30" dirty="0"/>
              <a:t> </a:t>
            </a:r>
            <a:r>
              <a:rPr dirty="0"/>
              <a:t>del</a:t>
            </a:r>
            <a:r>
              <a:rPr spc="-25" dirty="0"/>
              <a:t> </a:t>
            </a:r>
            <a:r>
              <a:rPr spc="-10" dirty="0"/>
              <a:t>problema</a:t>
            </a: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6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482850">
              <a:lnSpc>
                <a:spcPct val="100000"/>
              </a:lnSpc>
              <a:spcBef>
                <a:spcPts val="100"/>
              </a:spcBef>
            </a:pPr>
            <a:r>
              <a:rPr dirty="0"/>
              <a:t>Estados</a:t>
            </a:r>
            <a:r>
              <a:rPr spc="-20" dirty="0"/>
              <a:t> </a:t>
            </a:r>
            <a:r>
              <a:rPr spc="-10" dirty="0"/>
              <a:t>repetidos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21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64540" y="1281683"/>
            <a:ext cx="7224395" cy="445516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sz="2000" spc="-10" dirty="0">
                <a:latin typeface="Times New Roman"/>
                <a:cs typeface="Times New Roman"/>
              </a:rPr>
              <a:t>Problema:</a:t>
            </a:r>
            <a:endParaRPr sz="20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500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mismo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repetirse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varias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veces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búsqueda</a:t>
            </a:r>
            <a:endParaRPr sz="20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505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puede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generarse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mismo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subárbol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varias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veces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Char char="•"/>
            </a:pPr>
            <a:endParaRPr sz="2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575"/>
              </a:spcBef>
            </a:pPr>
            <a:r>
              <a:rPr sz="2000" spc="-10" dirty="0">
                <a:latin typeface="Times New Roman"/>
                <a:cs typeface="Times New Roman"/>
              </a:rPr>
              <a:t>Soluciones:</a:t>
            </a:r>
            <a:endParaRPr sz="20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695"/>
              </a:spcBef>
              <a:buChar char="•"/>
              <a:tabLst>
                <a:tab pos="206375" algn="l"/>
              </a:tabLst>
            </a:pPr>
            <a:r>
              <a:rPr sz="2000" spc="-10" dirty="0">
                <a:latin typeface="Times New Roman"/>
                <a:cs typeface="Times New Roman"/>
              </a:rPr>
              <a:t>ignorarlo</a:t>
            </a:r>
            <a:endParaRPr sz="20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695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evitar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ciclos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simples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681990" lvl="1" indent="-285115">
              <a:lnSpc>
                <a:spcPct val="100000"/>
              </a:lnSpc>
              <a:spcBef>
                <a:spcPts val="320"/>
              </a:spcBef>
              <a:buChar char="–"/>
              <a:tabLst>
                <a:tab pos="681990" algn="l"/>
                <a:tab pos="682625" algn="l"/>
              </a:tabLst>
            </a:pP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añadir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padre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sucesores</a:t>
            </a:r>
            <a:endParaRPr sz="18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640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evitar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ciclos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generales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681990" lvl="1" indent="-285115">
              <a:lnSpc>
                <a:spcPct val="100000"/>
              </a:lnSpc>
              <a:spcBef>
                <a:spcPts val="300"/>
              </a:spcBef>
              <a:buChar char="–"/>
              <a:tabLst>
                <a:tab pos="681990" algn="l"/>
                <a:tab pos="682625" algn="l"/>
              </a:tabLst>
            </a:pP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añadir 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antecesor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 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sucesores</a:t>
            </a:r>
            <a:endParaRPr sz="18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640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evitar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todos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los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estados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repetidos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681990" lvl="1" indent="-285115">
              <a:lnSpc>
                <a:spcPct val="100000"/>
              </a:lnSpc>
              <a:spcBef>
                <a:spcPts val="295"/>
              </a:spcBef>
              <a:buChar char="–"/>
              <a:tabLst>
                <a:tab pos="681990" algn="l"/>
                <a:tab pos="682625" algn="l"/>
              </a:tabLst>
            </a:pP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añadir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ningún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nodo existente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conjunto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sucesores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1441450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</a:t>
            </a:r>
            <a:r>
              <a:rPr spc="-35" dirty="0"/>
              <a:t> </a:t>
            </a:r>
            <a:r>
              <a:rPr dirty="0"/>
              <a:t>MDP:</a:t>
            </a:r>
            <a:r>
              <a:rPr spc="-15" dirty="0"/>
              <a:t> </a:t>
            </a:r>
            <a:r>
              <a:rPr dirty="0"/>
              <a:t>caso</a:t>
            </a:r>
            <a:r>
              <a:rPr spc="-20" dirty="0"/>
              <a:t> </a:t>
            </a:r>
            <a:r>
              <a:rPr spc="-10" dirty="0"/>
              <a:t>determinista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45477" y="1258315"/>
            <a:ext cx="113665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r(s</a:t>
            </a:r>
            <a:r>
              <a:rPr sz="2400" spc="-15" baseline="-17361" dirty="0">
                <a:solidFill>
                  <a:srgbClr val="FF0000"/>
                </a:solidFill>
                <a:latin typeface="Times New Roman"/>
                <a:cs typeface="Times New Roman"/>
              </a:rPr>
              <a:t>0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,a)=2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61289" y="3614420"/>
            <a:ext cx="153543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b="1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T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(s</a:t>
            </a:r>
            <a:r>
              <a:rPr sz="2400" spc="-15" baseline="-17361" dirty="0">
                <a:solidFill>
                  <a:srgbClr val="FF0000"/>
                </a:solidFill>
                <a:latin typeface="Times New Roman"/>
                <a:cs typeface="Times New Roman"/>
              </a:rPr>
              <a:t>0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,b,s</a:t>
            </a:r>
            <a:r>
              <a:rPr sz="2400" spc="-15" baseline="-17361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)=1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782637" y="1222786"/>
            <a:ext cx="4237355" cy="2465705"/>
            <a:chOff x="782637" y="1222786"/>
            <a:chExt cx="4237355" cy="2465705"/>
          </a:xfrm>
        </p:grpSpPr>
        <p:sp>
          <p:nvSpPr>
            <p:cNvPr id="12" name="object 12"/>
            <p:cNvSpPr/>
            <p:nvPr/>
          </p:nvSpPr>
          <p:spPr>
            <a:xfrm>
              <a:off x="1492300" y="1720430"/>
              <a:ext cx="463550" cy="1967864"/>
            </a:xfrm>
            <a:custGeom>
              <a:avLst/>
              <a:gdLst/>
              <a:ahLst/>
              <a:cxnLst/>
              <a:rect l="l" t="t" r="r" b="b"/>
              <a:pathLst>
                <a:path w="463550" h="1967864">
                  <a:moveTo>
                    <a:pt x="409536" y="354457"/>
                  </a:moveTo>
                  <a:lnTo>
                    <a:pt x="408647" y="351878"/>
                  </a:lnTo>
                  <a:lnTo>
                    <a:pt x="377393" y="260807"/>
                  </a:lnTo>
                  <a:lnTo>
                    <a:pt x="374688" y="259473"/>
                  </a:lnTo>
                  <a:lnTo>
                    <a:pt x="369709" y="261188"/>
                  </a:lnTo>
                  <a:lnTo>
                    <a:pt x="368388" y="263893"/>
                  </a:lnTo>
                  <a:lnTo>
                    <a:pt x="392163" y="333159"/>
                  </a:lnTo>
                  <a:lnTo>
                    <a:pt x="6235" y="0"/>
                  </a:lnTo>
                  <a:lnTo>
                    <a:pt x="0" y="7200"/>
                  </a:lnTo>
                  <a:lnTo>
                    <a:pt x="385927" y="340372"/>
                  </a:lnTo>
                  <a:lnTo>
                    <a:pt x="313944" y="326961"/>
                  </a:lnTo>
                  <a:lnTo>
                    <a:pt x="311454" y="328676"/>
                  </a:lnTo>
                  <a:lnTo>
                    <a:pt x="310489" y="333844"/>
                  </a:lnTo>
                  <a:lnTo>
                    <a:pt x="312191" y="336334"/>
                  </a:lnTo>
                  <a:lnTo>
                    <a:pt x="409536" y="354457"/>
                  </a:lnTo>
                  <a:close/>
                </a:path>
                <a:path w="463550" h="1967864">
                  <a:moveTo>
                    <a:pt x="463511" y="1621243"/>
                  </a:moveTo>
                  <a:lnTo>
                    <a:pt x="368122" y="1647786"/>
                  </a:lnTo>
                  <a:lnTo>
                    <a:pt x="366636" y="1650415"/>
                  </a:lnTo>
                  <a:lnTo>
                    <a:pt x="368046" y="1655483"/>
                  </a:lnTo>
                  <a:lnTo>
                    <a:pt x="370674" y="1656969"/>
                  </a:lnTo>
                  <a:lnTo>
                    <a:pt x="441223" y="1637334"/>
                  </a:lnTo>
                  <a:lnTo>
                    <a:pt x="126707" y="1960841"/>
                  </a:lnTo>
                  <a:lnTo>
                    <a:pt x="133527" y="1967484"/>
                  </a:lnTo>
                  <a:lnTo>
                    <a:pt x="448056" y="1643976"/>
                  </a:lnTo>
                  <a:lnTo>
                    <a:pt x="430415" y="1715046"/>
                  </a:lnTo>
                  <a:lnTo>
                    <a:pt x="431977" y="1717636"/>
                  </a:lnTo>
                  <a:lnTo>
                    <a:pt x="437083" y="1718894"/>
                  </a:lnTo>
                  <a:lnTo>
                    <a:pt x="439661" y="1717344"/>
                  </a:lnTo>
                  <a:lnTo>
                    <a:pt x="462648" y="1624698"/>
                  </a:lnTo>
                  <a:lnTo>
                    <a:pt x="463511" y="16212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82637" y="1222786"/>
              <a:ext cx="4237038" cy="2385601"/>
            </a:xfrm>
            <a:prstGeom prst="rect">
              <a:avLst/>
            </a:prstGeom>
          </p:spPr>
        </p:pic>
      </p:grp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5572125" y="1547812"/>
          <a:ext cx="3151505" cy="40163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46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3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044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2418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254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b="1" spc="-10" dirty="0">
                          <a:latin typeface="Times New Roman"/>
                          <a:cs typeface="Times New Roman"/>
                        </a:rPr>
                        <a:t>T(s,a,s’)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b="1" spc="-37" baseline="-13888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b="1" spc="-37" baseline="-13888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b="1" spc="-37" baseline="-13888" dirty="0">
                          <a:latin typeface="Times New Roman"/>
                          <a:cs typeface="Times New Roman"/>
                        </a:rPr>
                        <a:t>2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b="1" spc="-37" baseline="-13888" dirty="0">
                          <a:latin typeface="Times New Roman"/>
                          <a:cs typeface="Times New Roman"/>
                        </a:rPr>
                        <a:t>3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b="1" spc="-37" baseline="-13888" dirty="0">
                          <a:latin typeface="Times New Roman"/>
                          <a:cs typeface="Times New Roman"/>
                        </a:rPr>
                        <a:t>4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T(s</a:t>
                      </a:r>
                      <a:r>
                        <a:rPr sz="1800" spc="-15" baseline="-13888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,a,_)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T(s</a:t>
                      </a:r>
                      <a:r>
                        <a:rPr sz="1800" spc="-15" baseline="-13888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,b,_)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T(s</a:t>
                      </a:r>
                      <a:r>
                        <a:rPr sz="1800" spc="-15" baseline="-13888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8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,a,_)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T(s</a:t>
                      </a:r>
                      <a:r>
                        <a:rPr sz="1800" spc="-15" baseline="-13888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,b,_)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T(s</a:t>
                      </a:r>
                      <a:r>
                        <a:rPr sz="1800" spc="-15" baseline="-13888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,a,_)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T(s</a:t>
                      </a:r>
                      <a:r>
                        <a:rPr sz="1800" spc="-15" baseline="-13888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,b,_)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T(s</a:t>
                      </a:r>
                      <a:r>
                        <a:rPr sz="1800" spc="-15" baseline="-13888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,a,_)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T(s</a:t>
                      </a:r>
                      <a:r>
                        <a:rPr sz="1800" spc="-15" baseline="-13888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,b,_)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T(s</a:t>
                      </a:r>
                      <a:r>
                        <a:rPr sz="1800" spc="-15" baseline="-13888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18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,a,_)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T(s</a:t>
                      </a:r>
                      <a:r>
                        <a:rPr sz="1800" spc="-15" baseline="-13888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18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,b,_)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5" name="object 15"/>
          <p:cNvSpPr txBox="1"/>
          <p:nvPr/>
        </p:nvSpPr>
        <p:spPr>
          <a:xfrm>
            <a:off x="1054893" y="2304796"/>
            <a:ext cx="1047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134268" y="2404871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621756" y="1679955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1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540250" y="1579371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3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524952" y="2137155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218814" y="1942084"/>
            <a:ext cx="3543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452177" y="2893059"/>
            <a:ext cx="3873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b/10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808898" y="2996691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2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383664" y="2713228"/>
            <a:ext cx="3543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549775" y="3018028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4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401252" y="2454147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720782" y="1234947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a/-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709477" y="2225547"/>
            <a:ext cx="2857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b/6</a:t>
            </a:r>
            <a:endParaRPr sz="1600">
              <a:latin typeface="Times New Roman"/>
              <a:cs typeface="Times New Roman"/>
            </a:endParaRPr>
          </a:p>
        </p:txBody>
      </p:sp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1039812" y="4473575"/>
          <a:ext cx="3629025" cy="10953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045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67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654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b="1" spc="-10" dirty="0">
                          <a:latin typeface="Times New Roman"/>
                          <a:cs typeface="Times New Roman"/>
                        </a:rPr>
                        <a:t>R(s,a)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b="1" spc="-37" baseline="-13888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b="1" spc="-37" baseline="-13888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b="1" spc="-37" baseline="-13888" dirty="0">
                          <a:latin typeface="Times New Roman"/>
                          <a:cs typeface="Times New Roman"/>
                        </a:rPr>
                        <a:t>2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b="1" spc="-37" baseline="-13888" dirty="0">
                          <a:latin typeface="Times New Roman"/>
                          <a:cs typeface="Times New Roman"/>
                        </a:rPr>
                        <a:t>3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b="1" spc="-37" baseline="-13888" dirty="0">
                          <a:latin typeface="Times New Roman"/>
                          <a:cs typeface="Times New Roman"/>
                        </a:rPr>
                        <a:t>4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a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800" spc="-50" dirty="0">
                          <a:latin typeface="Times New Roman"/>
                          <a:cs typeface="Times New Roman"/>
                        </a:rPr>
                        <a:t>3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b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800" spc="-50" dirty="0">
                          <a:latin typeface="Times New Roman"/>
                          <a:cs typeface="Times New Roman"/>
                        </a:rPr>
                        <a:t>3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8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29" name="object 2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0" name="object 30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7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1170940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</a:t>
            </a:r>
            <a:r>
              <a:rPr spc="-30" dirty="0"/>
              <a:t> </a:t>
            </a:r>
            <a:r>
              <a:rPr dirty="0"/>
              <a:t>MDP:</a:t>
            </a:r>
            <a:r>
              <a:rPr spc="-15" dirty="0"/>
              <a:t> </a:t>
            </a:r>
            <a:r>
              <a:rPr dirty="0"/>
              <a:t>caso</a:t>
            </a:r>
            <a:r>
              <a:rPr spc="-20" dirty="0"/>
              <a:t> </a:t>
            </a:r>
            <a:r>
              <a:rPr dirty="0"/>
              <a:t>NO</a:t>
            </a:r>
            <a:r>
              <a:rPr spc="-20" dirty="0"/>
              <a:t> </a:t>
            </a:r>
            <a:r>
              <a:rPr spc="-10" dirty="0"/>
              <a:t>determinista</a:t>
            </a: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5572125" y="1547812"/>
          <a:ext cx="3253104" cy="40163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79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29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60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7655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8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08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b="1" spc="-10" dirty="0">
                          <a:latin typeface="Times New Roman"/>
                          <a:cs typeface="Times New Roman"/>
                        </a:rPr>
                        <a:t>T(s,a,s’)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b="1" spc="-37" baseline="-13888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b="1" spc="-37" baseline="-13888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b="1" spc="-37" baseline="-13888" dirty="0">
                          <a:latin typeface="Times New Roman"/>
                          <a:cs typeface="Times New Roman"/>
                        </a:rPr>
                        <a:t>2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b="1" spc="-37" baseline="-13888" dirty="0">
                          <a:latin typeface="Times New Roman"/>
                          <a:cs typeface="Times New Roman"/>
                        </a:rPr>
                        <a:t>3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b="1" spc="-37" baseline="-13888" dirty="0">
                          <a:latin typeface="Times New Roman"/>
                          <a:cs typeface="Times New Roman"/>
                        </a:rPr>
                        <a:t>4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T(s</a:t>
                      </a:r>
                      <a:r>
                        <a:rPr sz="1800" spc="-15" baseline="-13888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,a,_)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T(s</a:t>
                      </a:r>
                      <a:r>
                        <a:rPr sz="1800" spc="-15" baseline="-13888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,b,_)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T(s</a:t>
                      </a:r>
                      <a:r>
                        <a:rPr sz="1800" spc="-15" baseline="-13888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,a,_)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T(s</a:t>
                      </a:r>
                      <a:r>
                        <a:rPr sz="1800" spc="-15" baseline="-13888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,b,_)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T(s</a:t>
                      </a:r>
                      <a:r>
                        <a:rPr sz="1800" spc="-15" baseline="-13888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,a,_)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T(s</a:t>
                      </a:r>
                      <a:r>
                        <a:rPr sz="1800" spc="-15" baseline="-13888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,b,_)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1/2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1/2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T(s</a:t>
                      </a:r>
                      <a:r>
                        <a:rPr sz="1800" spc="-15" baseline="-13888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,a,_)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T(s</a:t>
                      </a:r>
                      <a:r>
                        <a:rPr sz="1800" spc="-15" baseline="-13888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,b,_)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T(s</a:t>
                      </a:r>
                      <a:r>
                        <a:rPr sz="1800" spc="-15" baseline="-13888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,a,_)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T(s</a:t>
                      </a:r>
                      <a:r>
                        <a:rPr sz="1800" spc="-15" baseline="-13888" dirty="0">
                          <a:latin typeface="Times New Roman"/>
                          <a:cs typeface="Times New Roman"/>
                        </a:rPr>
                        <a:t>4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,b,_)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1039812" y="4473575"/>
          <a:ext cx="3629025" cy="10953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045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67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654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88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b="1" spc="-10" dirty="0">
                          <a:latin typeface="Times New Roman"/>
                          <a:cs typeface="Times New Roman"/>
                        </a:rPr>
                        <a:t>R(s,a)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b="1" spc="-37" baseline="-13888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b="1" spc="-37" baseline="-13888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b="1" spc="-37" baseline="-13888" dirty="0">
                          <a:latin typeface="Times New Roman"/>
                          <a:cs typeface="Times New Roman"/>
                        </a:rPr>
                        <a:t>2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b="1" spc="-37" baseline="-13888" dirty="0">
                          <a:latin typeface="Times New Roman"/>
                          <a:cs typeface="Times New Roman"/>
                        </a:rPr>
                        <a:t>3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b="1" spc="-37" baseline="-13888" dirty="0">
                          <a:latin typeface="Times New Roman"/>
                          <a:cs typeface="Times New Roman"/>
                        </a:rPr>
                        <a:t>4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a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800" spc="-50" dirty="0">
                          <a:latin typeface="Times New Roman"/>
                          <a:cs typeface="Times New Roman"/>
                        </a:rPr>
                        <a:t>3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b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800" spc="-50" dirty="0">
                          <a:latin typeface="Times New Roman"/>
                          <a:cs typeface="Times New Roman"/>
                        </a:rPr>
                        <a:t>3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8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429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1" name="object 11"/>
          <p:cNvGrpSpPr/>
          <p:nvPr/>
        </p:nvGrpSpPr>
        <p:grpSpPr>
          <a:xfrm>
            <a:off x="5453062" y="3662362"/>
            <a:ext cx="3511550" cy="574675"/>
            <a:chOff x="5453062" y="3662362"/>
            <a:chExt cx="3511550" cy="574675"/>
          </a:xfrm>
        </p:grpSpPr>
        <p:sp>
          <p:nvSpPr>
            <p:cNvPr id="12" name="object 12"/>
            <p:cNvSpPr/>
            <p:nvPr/>
          </p:nvSpPr>
          <p:spPr>
            <a:xfrm>
              <a:off x="5472112" y="3681412"/>
              <a:ext cx="3473450" cy="536575"/>
            </a:xfrm>
            <a:custGeom>
              <a:avLst/>
              <a:gdLst/>
              <a:ahLst/>
              <a:cxnLst/>
              <a:rect l="l" t="t" r="r" b="b"/>
              <a:pathLst>
                <a:path w="3473450" h="536575">
                  <a:moveTo>
                    <a:pt x="3384019" y="0"/>
                  </a:moveTo>
                  <a:lnTo>
                    <a:pt x="89430" y="0"/>
                  </a:lnTo>
                  <a:lnTo>
                    <a:pt x="54620" y="7028"/>
                  </a:lnTo>
                  <a:lnTo>
                    <a:pt x="26193" y="26194"/>
                  </a:lnTo>
                  <a:lnTo>
                    <a:pt x="7027" y="54620"/>
                  </a:lnTo>
                  <a:lnTo>
                    <a:pt x="0" y="89430"/>
                  </a:lnTo>
                  <a:lnTo>
                    <a:pt x="0" y="447144"/>
                  </a:lnTo>
                  <a:lnTo>
                    <a:pt x="7027" y="481954"/>
                  </a:lnTo>
                  <a:lnTo>
                    <a:pt x="26193" y="510381"/>
                  </a:lnTo>
                  <a:lnTo>
                    <a:pt x="54620" y="529547"/>
                  </a:lnTo>
                  <a:lnTo>
                    <a:pt x="89430" y="536575"/>
                  </a:lnTo>
                  <a:lnTo>
                    <a:pt x="3384019" y="536575"/>
                  </a:lnTo>
                  <a:lnTo>
                    <a:pt x="3418829" y="529547"/>
                  </a:lnTo>
                  <a:lnTo>
                    <a:pt x="3447256" y="510381"/>
                  </a:lnTo>
                  <a:lnTo>
                    <a:pt x="3466422" y="481954"/>
                  </a:lnTo>
                  <a:lnTo>
                    <a:pt x="3473450" y="447144"/>
                  </a:lnTo>
                  <a:lnTo>
                    <a:pt x="3473450" y="89430"/>
                  </a:lnTo>
                  <a:lnTo>
                    <a:pt x="3466422" y="54620"/>
                  </a:lnTo>
                  <a:lnTo>
                    <a:pt x="3447256" y="26194"/>
                  </a:lnTo>
                  <a:lnTo>
                    <a:pt x="3418829" y="7028"/>
                  </a:lnTo>
                  <a:lnTo>
                    <a:pt x="3384019" y="0"/>
                  </a:lnTo>
                  <a:close/>
                </a:path>
              </a:pathLst>
            </a:custGeom>
            <a:solidFill>
              <a:srgbClr val="FF0000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472112" y="3681412"/>
              <a:ext cx="3473450" cy="536575"/>
            </a:xfrm>
            <a:custGeom>
              <a:avLst/>
              <a:gdLst/>
              <a:ahLst/>
              <a:cxnLst/>
              <a:rect l="l" t="t" r="r" b="b"/>
              <a:pathLst>
                <a:path w="3473450" h="536575">
                  <a:moveTo>
                    <a:pt x="0" y="89431"/>
                  </a:moveTo>
                  <a:lnTo>
                    <a:pt x="7027" y="54620"/>
                  </a:lnTo>
                  <a:lnTo>
                    <a:pt x="26193" y="26193"/>
                  </a:lnTo>
                  <a:lnTo>
                    <a:pt x="54620" y="7027"/>
                  </a:lnTo>
                  <a:lnTo>
                    <a:pt x="89430" y="0"/>
                  </a:lnTo>
                  <a:lnTo>
                    <a:pt x="3384019" y="0"/>
                  </a:lnTo>
                  <a:lnTo>
                    <a:pt x="3418829" y="7027"/>
                  </a:lnTo>
                  <a:lnTo>
                    <a:pt x="3447256" y="26193"/>
                  </a:lnTo>
                  <a:lnTo>
                    <a:pt x="3466422" y="54620"/>
                  </a:lnTo>
                  <a:lnTo>
                    <a:pt x="3473450" y="89431"/>
                  </a:lnTo>
                  <a:lnTo>
                    <a:pt x="3473450" y="447143"/>
                  </a:lnTo>
                  <a:lnTo>
                    <a:pt x="3466422" y="481954"/>
                  </a:lnTo>
                  <a:lnTo>
                    <a:pt x="3447256" y="510381"/>
                  </a:lnTo>
                  <a:lnTo>
                    <a:pt x="3418829" y="529547"/>
                  </a:lnTo>
                  <a:lnTo>
                    <a:pt x="3384019" y="536575"/>
                  </a:lnTo>
                  <a:lnTo>
                    <a:pt x="89430" y="536575"/>
                  </a:lnTo>
                  <a:lnTo>
                    <a:pt x="54620" y="529547"/>
                  </a:lnTo>
                  <a:lnTo>
                    <a:pt x="26193" y="510381"/>
                  </a:lnTo>
                  <a:lnTo>
                    <a:pt x="7027" y="481954"/>
                  </a:lnTo>
                  <a:lnTo>
                    <a:pt x="0" y="447143"/>
                  </a:lnTo>
                  <a:lnTo>
                    <a:pt x="0" y="89431"/>
                  </a:lnTo>
                  <a:close/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4" name="object 1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82637" y="1222786"/>
            <a:ext cx="4237038" cy="2606263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4656137" y="3156711"/>
            <a:ext cx="1079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dirty="0">
                <a:latin typeface="Times New Roman"/>
                <a:cs typeface="Times New Roman"/>
              </a:rPr>
              <a:t>4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459321" y="2454147"/>
            <a:ext cx="2857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54893" y="2304796"/>
            <a:ext cx="1047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134268" y="2404871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621756" y="1679955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1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540250" y="1579371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3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524952" y="2137155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218814" y="1942084"/>
            <a:ext cx="3543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488690" y="2798571"/>
            <a:ext cx="387350" cy="739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463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b/10 </a:t>
            </a:r>
            <a:r>
              <a:rPr sz="1600" spc="-25" dirty="0">
                <a:latin typeface="Times New Roman"/>
                <a:cs typeface="Times New Roman"/>
              </a:rPr>
              <a:t>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808898" y="2996691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2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383664" y="2713228"/>
            <a:ext cx="3543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532312" y="3015996"/>
            <a:ext cx="24320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spc="-565" dirty="0">
                <a:latin typeface="Times New Roman"/>
                <a:cs typeface="Times New Roman"/>
              </a:rPr>
              <a:t>s</a:t>
            </a:r>
            <a:r>
              <a:rPr sz="2400" spc="120" baseline="13888" dirty="0">
                <a:latin typeface="Times New Roman"/>
                <a:cs typeface="Times New Roman"/>
              </a:rPr>
              <a:t>s</a:t>
            </a:r>
            <a:r>
              <a:rPr sz="1650" spc="120" baseline="5050" dirty="0">
                <a:latin typeface="Times New Roman"/>
                <a:cs typeface="Times New Roman"/>
              </a:rPr>
              <a:t>4</a:t>
            </a:r>
            <a:endParaRPr sz="1650" baseline="50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401252" y="2454147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720782" y="1234947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a/-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4709477" y="2225547"/>
            <a:ext cx="2857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b/6</a:t>
            </a:r>
            <a:endParaRPr sz="1600">
              <a:latin typeface="Times New Roman"/>
              <a:cs typeface="Times New Roman"/>
            </a:endParaRPr>
          </a:p>
        </p:txBody>
      </p:sp>
      <p:pic>
        <p:nvPicPr>
          <p:cNvPr id="30" name="object 3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1" name="object 31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8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1790064">
              <a:lnSpc>
                <a:spcPct val="100000"/>
              </a:lnSpc>
              <a:spcBef>
                <a:spcPts val="100"/>
              </a:spcBef>
            </a:pPr>
            <a:r>
              <a:rPr dirty="0"/>
              <a:t>Formalización</a:t>
            </a:r>
            <a:r>
              <a:rPr spc="-30" dirty="0"/>
              <a:t> </a:t>
            </a:r>
            <a:r>
              <a:rPr dirty="0"/>
              <a:t>del</a:t>
            </a:r>
            <a:r>
              <a:rPr spc="-25" dirty="0"/>
              <a:t> </a:t>
            </a:r>
            <a:r>
              <a:rPr spc="-10" dirty="0"/>
              <a:t>problema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56919" y="1068323"/>
            <a:ext cx="8084184" cy="16084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3215" marR="116205" indent="-28575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23215" algn="l"/>
                <a:tab pos="323850" algn="l"/>
              </a:tabLst>
            </a:pP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política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π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: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S</a:t>
            </a:r>
            <a:r>
              <a:rPr sz="2000" b="1" i="1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→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A</a:t>
            </a:r>
            <a:r>
              <a:rPr sz="2000" b="1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elige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0" dirty="0">
                <a:latin typeface="Times New Roman"/>
                <a:cs typeface="Times New Roman"/>
              </a:rPr>
              <a:t> acción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realizar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(representa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posible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decisión/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política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control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agente)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2650">
              <a:latin typeface="Times New Roman"/>
              <a:cs typeface="Times New Roman"/>
            </a:endParaRPr>
          </a:p>
          <a:p>
            <a:pPr marL="494665">
              <a:lnSpc>
                <a:spcPct val="100000"/>
              </a:lnSpc>
              <a:tabLst>
                <a:tab pos="780415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Ejemplo:</a:t>
            </a:r>
            <a:r>
              <a:rPr sz="1800" spc="-3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Política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π</a:t>
            </a:r>
            <a:r>
              <a:rPr sz="1800" i="1" baseline="-13888" dirty="0">
                <a:latin typeface="Times New Roman"/>
                <a:cs typeface="Times New Roman"/>
              </a:rPr>
              <a:t>av</a:t>
            </a:r>
            <a:r>
              <a:rPr sz="1800" i="1" spc="202" baseline="-13888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(política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avara: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siempre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la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acción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de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mayor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recompensa)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653539" y="2663443"/>
            <a:ext cx="1217930" cy="65976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321945" indent="-283845">
              <a:lnSpc>
                <a:spcPct val="100000"/>
              </a:lnSpc>
              <a:spcBef>
                <a:spcPts val="434"/>
              </a:spcBef>
              <a:buFont typeface="Times New Roman"/>
              <a:buChar char="•"/>
              <a:tabLst>
                <a:tab pos="321945" algn="l"/>
                <a:tab pos="322580" algn="l"/>
              </a:tabLst>
            </a:pPr>
            <a:r>
              <a:rPr sz="1800" i="1" spc="-10" dirty="0">
                <a:latin typeface="Times New Roman"/>
                <a:cs typeface="Times New Roman"/>
              </a:rPr>
              <a:t>π</a:t>
            </a:r>
            <a:r>
              <a:rPr sz="1800" i="1" spc="-15" baseline="-13888" dirty="0">
                <a:latin typeface="Times New Roman"/>
                <a:cs typeface="Times New Roman"/>
              </a:rPr>
              <a:t>av</a:t>
            </a:r>
            <a:r>
              <a:rPr sz="1800" i="1" spc="-10" dirty="0">
                <a:latin typeface="Times New Roman"/>
                <a:cs typeface="Times New Roman"/>
              </a:rPr>
              <a:t>(s</a:t>
            </a:r>
            <a:r>
              <a:rPr sz="1800" i="1" spc="-15" baseline="-13888" dirty="0">
                <a:latin typeface="Times New Roman"/>
                <a:cs typeface="Times New Roman"/>
              </a:rPr>
              <a:t>0</a:t>
            </a:r>
            <a:r>
              <a:rPr sz="1800" i="1" spc="-10" dirty="0">
                <a:latin typeface="Times New Roman"/>
                <a:cs typeface="Times New Roman"/>
              </a:rPr>
              <a:t>)=a</a:t>
            </a:r>
            <a:endParaRPr sz="1800">
              <a:latin typeface="Times New Roman"/>
              <a:cs typeface="Times New Roman"/>
            </a:endParaRPr>
          </a:p>
          <a:p>
            <a:pPr marL="321945" indent="-283845">
              <a:lnSpc>
                <a:spcPct val="100000"/>
              </a:lnSpc>
              <a:spcBef>
                <a:spcPts val="335"/>
              </a:spcBef>
              <a:buFont typeface="Times New Roman"/>
              <a:buChar char="•"/>
              <a:tabLst>
                <a:tab pos="321945" algn="l"/>
                <a:tab pos="322580" algn="l"/>
              </a:tabLst>
            </a:pPr>
            <a:r>
              <a:rPr sz="1800" i="1" spc="-10" dirty="0">
                <a:latin typeface="Times New Roman"/>
                <a:cs typeface="Times New Roman"/>
              </a:rPr>
              <a:t>π</a:t>
            </a:r>
            <a:r>
              <a:rPr sz="1800" i="1" spc="-15" baseline="-13888" dirty="0">
                <a:latin typeface="Times New Roman"/>
                <a:cs typeface="Times New Roman"/>
              </a:rPr>
              <a:t>av</a:t>
            </a:r>
            <a:r>
              <a:rPr sz="1800" i="1" spc="-10" dirty="0">
                <a:latin typeface="Times New Roman"/>
                <a:cs typeface="Times New Roman"/>
              </a:rPr>
              <a:t>(s</a:t>
            </a:r>
            <a:r>
              <a:rPr sz="1800" i="1" spc="-15" baseline="-13888" dirty="0">
                <a:latin typeface="Times New Roman"/>
                <a:cs typeface="Times New Roman"/>
              </a:rPr>
              <a:t>2</a:t>
            </a:r>
            <a:r>
              <a:rPr sz="1800" i="1" spc="-10" dirty="0">
                <a:latin typeface="Times New Roman"/>
                <a:cs typeface="Times New Roman"/>
              </a:rPr>
              <a:t>)=b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469640" y="2663443"/>
            <a:ext cx="2774950" cy="6597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 marR="43180">
              <a:lnSpc>
                <a:spcPct val="115599"/>
              </a:lnSpc>
              <a:spcBef>
                <a:spcPts val="100"/>
              </a:spcBef>
              <a:tabLst>
                <a:tab pos="1878964" algn="l"/>
              </a:tabLst>
            </a:pPr>
            <a:r>
              <a:rPr sz="1800" i="1" spc="-10" dirty="0">
                <a:latin typeface="Times New Roman"/>
                <a:cs typeface="Times New Roman"/>
              </a:rPr>
              <a:t>π</a:t>
            </a:r>
            <a:r>
              <a:rPr sz="1800" i="1" spc="-15" baseline="-13888" dirty="0">
                <a:latin typeface="Times New Roman"/>
                <a:cs typeface="Times New Roman"/>
              </a:rPr>
              <a:t>av</a:t>
            </a:r>
            <a:r>
              <a:rPr sz="1800" i="1" spc="-10" dirty="0">
                <a:latin typeface="Times New Roman"/>
                <a:cs typeface="Times New Roman"/>
              </a:rPr>
              <a:t>(s</a:t>
            </a:r>
            <a:r>
              <a:rPr sz="1800" i="1" spc="-15" baseline="-13888" dirty="0">
                <a:latin typeface="Times New Roman"/>
                <a:cs typeface="Times New Roman"/>
              </a:rPr>
              <a:t>1</a:t>
            </a:r>
            <a:r>
              <a:rPr sz="1800" i="1" spc="-10" dirty="0">
                <a:latin typeface="Times New Roman"/>
                <a:cs typeface="Times New Roman"/>
              </a:rPr>
              <a:t>)=b</a:t>
            </a:r>
            <a:r>
              <a:rPr sz="1800" i="1" dirty="0">
                <a:latin typeface="Times New Roman"/>
                <a:cs typeface="Times New Roman"/>
              </a:rPr>
              <a:t>	</a:t>
            </a:r>
            <a:r>
              <a:rPr sz="1800" i="1" spc="-10" dirty="0">
                <a:latin typeface="Times New Roman"/>
                <a:cs typeface="Times New Roman"/>
              </a:rPr>
              <a:t>π</a:t>
            </a:r>
            <a:r>
              <a:rPr sz="1800" i="1" spc="-15" baseline="-13888" dirty="0">
                <a:latin typeface="Times New Roman"/>
                <a:cs typeface="Times New Roman"/>
              </a:rPr>
              <a:t>av</a:t>
            </a:r>
            <a:r>
              <a:rPr sz="1800" i="1" spc="-10" dirty="0">
                <a:latin typeface="Times New Roman"/>
                <a:cs typeface="Times New Roman"/>
              </a:rPr>
              <a:t>(s</a:t>
            </a:r>
            <a:r>
              <a:rPr sz="1800" i="1" spc="-15" baseline="-13888" dirty="0">
                <a:latin typeface="Times New Roman"/>
                <a:cs typeface="Times New Roman"/>
              </a:rPr>
              <a:t>3</a:t>
            </a:r>
            <a:r>
              <a:rPr sz="1800" i="1" spc="-10" dirty="0">
                <a:latin typeface="Times New Roman"/>
                <a:cs typeface="Times New Roman"/>
              </a:rPr>
              <a:t>)=b </a:t>
            </a:r>
            <a:r>
              <a:rPr sz="1800" i="1" dirty="0">
                <a:latin typeface="Times New Roman"/>
                <a:cs typeface="Times New Roman"/>
              </a:rPr>
              <a:t>π</a:t>
            </a:r>
            <a:r>
              <a:rPr sz="1800" i="1" baseline="-13888" dirty="0">
                <a:latin typeface="Times New Roman"/>
                <a:cs typeface="Times New Roman"/>
              </a:rPr>
              <a:t>av</a:t>
            </a:r>
            <a:r>
              <a:rPr sz="1800" i="1" dirty="0">
                <a:latin typeface="Times New Roman"/>
                <a:cs typeface="Times New Roman"/>
              </a:rPr>
              <a:t>(s</a:t>
            </a:r>
            <a:r>
              <a:rPr sz="1800" i="1" baseline="-13888" dirty="0">
                <a:latin typeface="Times New Roman"/>
                <a:cs typeface="Times New Roman"/>
              </a:rPr>
              <a:t>4</a:t>
            </a:r>
            <a:r>
              <a:rPr sz="1800" i="1" dirty="0">
                <a:latin typeface="Times New Roman"/>
                <a:cs typeface="Times New Roman"/>
              </a:rPr>
              <a:t>)=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no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definido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450715" y="3656076"/>
            <a:ext cx="4382770" cy="1968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1600" marR="334645" indent="-635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¿Qué</a:t>
            </a:r>
            <a:r>
              <a:rPr sz="2000" spc="-3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ganancia</a:t>
            </a:r>
            <a:r>
              <a:rPr sz="20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acumulada</a:t>
            </a:r>
            <a:r>
              <a:rPr sz="2000" spc="-3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obtendría</a:t>
            </a:r>
            <a:r>
              <a:rPr sz="2000" spc="-25" dirty="0">
                <a:solidFill>
                  <a:srgbClr val="FF0000"/>
                </a:solidFill>
                <a:latin typeface="Times New Roman"/>
                <a:cs typeface="Times New Roman"/>
              </a:rPr>
              <a:t> un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agente</a:t>
            </a:r>
            <a:r>
              <a:rPr sz="2000" spc="-3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que</a:t>
            </a:r>
            <a:r>
              <a:rPr sz="20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emplee</a:t>
            </a:r>
            <a:r>
              <a:rPr sz="20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la</a:t>
            </a:r>
            <a:r>
              <a:rPr sz="20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política</a:t>
            </a:r>
            <a:r>
              <a:rPr sz="20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i="1" spc="-20" dirty="0">
                <a:solidFill>
                  <a:srgbClr val="FF0000"/>
                </a:solidFill>
                <a:latin typeface="Times New Roman"/>
                <a:cs typeface="Times New Roman"/>
              </a:rPr>
              <a:t>π</a:t>
            </a:r>
            <a:r>
              <a:rPr sz="1950" i="1" spc="-30" baseline="-17094" dirty="0">
                <a:solidFill>
                  <a:srgbClr val="FF0000"/>
                </a:solidFill>
                <a:latin typeface="Times New Roman"/>
                <a:cs typeface="Times New Roman"/>
              </a:rPr>
              <a:t>av</a:t>
            </a:r>
            <a:r>
              <a:rPr sz="2000" spc="-20" dirty="0">
                <a:solidFill>
                  <a:srgbClr val="FF0000"/>
                </a:solidFill>
                <a:latin typeface="Times New Roman"/>
                <a:cs typeface="Times New Roman"/>
              </a:rPr>
              <a:t>,</a:t>
            </a:r>
            <a:endParaRPr sz="20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</a:pP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20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partir</a:t>
            </a:r>
            <a:r>
              <a:rPr sz="20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de</a:t>
            </a:r>
            <a:r>
              <a:rPr sz="20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los</a:t>
            </a:r>
            <a:r>
              <a:rPr sz="20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estados</a:t>
            </a:r>
            <a:r>
              <a:rPr sz="20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s</a:t>
            </a:r>
            <a:r>
              <a:rPr sz="1950" baseline="-17094" dirty="0">
                <a:solidFill>
                  <a:srgbClr val="FF0000"/>
                </a:solidFill>
                <a:latin typeface="Times New Roman"/>
                <a:cs typeface="Times New Roman"/>
              </a:rPr>
              <a:t>0</a:t>
            </a:r>
            <a:r>
              <a:rPr sz="1950" spc="262" baseline="-17094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o</a:t>
            </a:r>
            <a:r>
              <a:rPr sz="20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spc="-25" dirty="0">
                <a:solidFill>
                  <a:srgbClr val="FF0000"/>
                </a:solidFill>
                <a:latin typeface="Times New Roman"/>
                <a:cs typeface="Times New Roman"/>
              </a:rPr>
              <a:t>s</a:t>
            </a:r>
            <a:r>
              <a:rPr sz="1950" spc="-37" baseline="-17094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r>
              <a:rPr sz="2000" spc="-25" dirty="0">
                <a:solidFill>
                  <a:srgbClr val="FF0000"/>
                </a:solidFill>
                <a:latin typeface="Times New Roman"/>
                <a:cs typeface="Times New Roman"/>
              </a:rPr>
              <a:t>?</a:t>
            </a:r>
            <a:endParaRPr sz="2000">
              <a:latin typeface="Times New Roman"/>
              <a:cs typeface="Times New Roman"/>
            </a:endParaRPr>
          </a:p>
          <a:p>
            <a:pPr marL="121920">
              <a:lnSpc>
                <a:spcPct val="100000"/>
              </a:lnSpc>
              <a:spcBef>
                <a:spcPts val="1545"/>
              </a:spcBef>
            </a:pPr>
            <a:r>
              <a:rPr sz="1800" b="1" spc="-10" dirty="0">
                <a:latin typeface="Times New Roman"/>
                <a:cs typeface="Times New Roman"/>
              </a:rPr>
              <a:t>Nota:</a:t>
            </a:r>
            <a:endParaRPr sz="1800">
              <a:latin typeface="Times New Roman"/>
              <a:cs typeface="Times New Roman"/>
            </a:endParaRPr>
          </a:p>
          <a:p>
            <a:pPr marL="579120" marR="30480">
              <a:lnSpc>
                <a:spcPts val="2210"/>
              </a:lnSpc>
              <a:spcBef>
                <a:spcPts val="55"/>
              </a:spcBef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ciclo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actuación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agente </a:t>
            </a:r>
            <a:r>
              <a:rPr sz="1800" spc="-10" dirty="0">
                <a:latin typeface="Times New Roman"/>
                <a:cs typeface="Times New Roman"/>
              </a:rPr>
              <a:t>podría </a:t>
            </a:r>
            <a:r>
              <a:rPr sz="1800" dirty="0">
                <a:latin typeface="Times New Roman"/>
                <a:cs typeface="Times New Roman"/>
              </a:rPr>
              <a:t>ser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finito,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infinito.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60362" y="3776530"/>
            <a:ext cx="3395901" cy="1946407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562181" y="4663948"/>
            <a:ext cx="1047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41556" y="4764023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837636" y="4151884"/>
            <a:ext cx="1047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917011" y="4255008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349011" y="4072635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3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71595" y="4526788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328434" y="4368292"/>
            <a:ext cx="3543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515365" y="5142484"/>
            <a:ext cx="3873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b/10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962143" y="5227828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2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27958" y="4996179"/>
            <a:ext cx="3543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356641" y="5243067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4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673541" y="4785867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730526" y="3792220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a/-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522505" y="4599940"/>
            <a:ext cx="2857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b/6</a:t>
            </a:r>
            <a:endParaRPr sz="1600">
              <a:latin typeface="Times New Roman"/>
              <a:cs typeface="Times New Roman"/>
            </a:endParaRPr>
          </a:p>
        </p:txBody>
      </p:sp>
      <p:pic>
        <p:nvPicPr>
          <p:cNvPr id="28" name="object 2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29" name="object 29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9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494983" y="401827"/>
            <a:ext cx="8162925" cy="2849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270" algn="ctr">
              <a:lnSpc>
                <a:spcPct val="100000"/>
              </a:lnSpc>
              <a:spcBef>
                <a:spcPts val="100"/>
              </a:spcBef>
            </a:pPr>
            <a:r>
              <a:rPr sz="2400" b="1" dirty="0">
                <a:latin typeface="Arial"/>
                <a:cs typeface="Arial"/>
              </a:rPr>
              <a:t>Formalización</a:t>
            </a:r>
            <a:r>
              <a:rPr sz="2400" b="1" spc="-30" dirty="0">
                <a:latin typeface="Arial"/>
                <a:cs typeface="Arial"/>
              </a:rPr>
              <a:t> </a:t>
            </a:r>
            <a:r>
              <a:rPr sz="2400" b="1" dirty="0">
                <a:latin typeface="Arial"/>
                <a:cs typeface="Arial"/>
              </a:rPr>
              <a:t>del</a:t>
            </a:r>
            <a:r>
              <a:rPr sz="2400" b="1" spc="-25" dirty="0">
                <a:latin typeface="Arial"/>
                <a:cs typeface="Arial"/>
              </a:rPr>
              <a:t> </a:t>
            </a:r>
            <a:r>
              <a:rPr sz="2400" b="1" spc="-10" dirty="0">
                <a:latin typeface="Arial"/>
                <a:cs typeface="Arial"/>
              </a:rPr>
              <a:t>problema</a:t>
            </a:r>
            <a:endParaRPr sz="2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2200">
              <a:latin typeface="Arial"/>
              <a:cs typeface="Arial"/>
            </a:endParaRPr>
          </a:p>
          <a:p>
            <a:pPr marL="63500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Objetivo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agente:</a:t>
            </a:r>
            <a:endParaRPr sz="2000">
              <a:latin typeface="Times New Roman"/>
              <a:cs typeface="Times New Roman"/>
            </a:endParaRPr>
          </a:p>
          <a:p>
            <a:pPr marL="405765" marR="1035685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405765" algn="l"/>
                <a:tab pos="406400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quiere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emplear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política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tal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obtenga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mayores </a:t>
            </a:r>
            <a:r>
              <a:rPr sz="2000" b="1" dirty="0">
                <a:latin typeface="Times New Roman"/>
                <a:cs typeface="Times New Roman"/>
              </a:rPr>
              <a:t>recompensas</a:t>
            </a:r>
            <a:r>
              <a:rPr sz="2000" b="1" spc="-6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acumuladas</a:t>
            </a:r>
            <a:r>
              <a:rPr sz="2000" b="1" spc="-4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posibles</a:t>
            </a:r>
            <a:endParaRPr sz="2000">
              <a:latin typeface="Times New Roman"/>
              <a:cs typeface="Times New Roman"/>
            </a:endParaRPr>
          </a:p>
          <a:p>
            <a:pPr marL="405765" marR="43180" indent="-342265">
              <a:lnSpc>
                <a:spcPts val="2110"/>
              </a:lnSpc>
              <a:spcBef>
                <a:spcPts val="600"/>
              </a:spcBef>
              <a:buFont typeface="Arial"/>
              <a:buChar char="•"/>
              <a:tabLst>
                <a:tab pos="405765" algn="l"/>
                <a:tab pos="406400" algn="l"/>
              </a:tabLst>
            </a:pP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recompensas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acumuladas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dependen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recorrido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agente,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decir,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estado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arranque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política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</a:t>
            </a:r>
            <a:r>
              <a:rPr sz="1800" spc="-10" dirty="0">
                <a:latin typeface="Times New Roman"/>
                <a:cs typeface="Times New Roman"/>
              </a:rPr>
              <a:t>emplea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Font typeface="Arial"/>
              <a:buChar char="•"/>
            </a:pPr>
            <a:endParaRPr sz="1600">
              <a:latin typeface="Times New Roman"/>
              <a:cs typeface="Times New Roman"/>
            </a:endParaRPr>
          </a:p>
          <a:p>
            <a:pPr marL="405765" indent="-342265">
              <a:lnSpc>
                <a:spcPct val="100000"/>
              </a:lnSpc>
              <a:buFont typeface="Arial"/>
              <a:buChar char="•"/>
              <a:tabLst>
                <a:tab pos="405765" algn="l"/>
                <a:tab pos="406400" algn="l"/>
              </a:tabLst>
            </a:pPr>
            <a:r>
              <a:rPr sz="1800" dirty="0">
                <a:latin typeface="Times New Roman"/>
                <a:cs typeface="Times New Roman"/>
              </a:rPr>
              <a:t>Ejemplo: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secuencia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partir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</a:t>
            </a:r>
            <a:r>
              <a:rPr sz="1800" baseline="-13888" dirty="0">
                <a:latin typeface="Times New Roman"/>
                <a:cs typeface="Times New Roman"/>
              </a:rPr>
              <a:t>t</a:t>
            </a:r>
            <a:r>
              <a:rPr sz="1800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resulta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aplicar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política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π: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45783" y="4190492"/>
            <a:ext cx="29527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agente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quiere </a:t>
            </a:r>
            <a:r>
              <a:rPr sz="1800" spc="-10" dirty="0">
                <a:latin typeface="Times New Roman"/>
                <a:cs typeface="Times New Roman"/>
              </a:rPr>
              <a:t>maximizar: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108513" y="4055337"/>
            <a:ext cx="118110" cy="2476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50" dirty="0">
                <a:latin typeface="Times New Roman"/>
                <a:cs typeface="Times New Roman"/>
              </a:rPr>
              <a:t>2</a:t>
            </a:r>
            <a:endParaRPr sz="14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720128" y="4053784"/>
            <a:ext cx="1669414" cy="421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  <a:tabLst>
                <a:tab pos="1505585" algn="l"/>
              </a:tabLst>
            </a:pPr>
            <a:r>
              <a:rPr sz="2500" i="1" spc="-45" dirty="0">
                <a:latin typeface="Times New Roman"/>
                <a:cs typeface="Times New Roman"/>
              </a:rPr>
              <a:t>r</a:t>
            </a:r>
            <a:r>
              <a:rPr sz="2175" i="1" spc="-67" baseline="-24904" dirty="0">
                <a:latin typeface="Times New Roman"/>
                <a:cs typeface="Times New Roman"/>
              </a:rPr>
              <a:t>t</a:t>
            </a:r>
            <a:r>
              <a:rPr sz="2175" i="1" spc="82" baseline="-24904" dirty="0">
                <a:latin typeface="Times New Roman"/>
                <a:cs typeface="Times New Roman"/>
              </a:rPr>
              <a:t> </a:t>
            </a:r>
            <a:r>
              <a:rPr sz="2500" dirty="0">
                <a:latin typeface="Symbol"/>
                <a:cs typeface="Symbol"/>
              </a:rPr>
              <a:t></a:t>
            </a:r>
            <a:r>
              <a:rPr sz="2500" spc="-395" dirty="0">
                <a:latin typeface="Times New Roman"/>
                <a:cs typeface="Times New Roman"/>
              </a:rPr>
              <a:t> </a:t>
            </a:r>
            <a:r>
              <a:rPr sz="2600" i="1" spc="-10" dirty="0">
                <a:latin typeface="Symbol"/>
                <a:cs typeface="Symbol"/>
              </a:rPr>
              <a:t></a:t>
            </a:r>
            <a:r>
              <a:rPr sz="2500" i="1" spc="-10" dirty="0">
                <a:latin typeface="Times New Roman"/>
                <a:cs typeface="Times New Roman"/>
              </a:rPr>
              <a:t>r</a:t>
            </a:r>
            <a:r>
              <a:rPr sz="2175" i="1" spc="-15" baseline="-24904" dirty="0">
                <a:latin typeface="Times New Roman"/>
                <a:cs typeface="Times New Roman"/>
              </a:rPr>
              <a:t>t</a:t>
            </a:r>
            <a:r>
              <a:rPr sz="2175" spc="-15" baseline="-24904" dirty="0">
                <a:latin typeface="Symbol"/>
                <a:cs typeface="Symbol"/>
              </a:rPr>
              <a:t></a:t>
            </a:r>
            <a:r>
              <a:rPr sz="2175" spc="-15" baseline="-24904" dirty="0">
                <a:latin typeface="Times New Roman"/>
                <a:cs typeface="Times New Roman"/>
              </a:rPr>
              <a:t>1</a:t>
            </a:r>
            <a:r>
              <a:rPr sz="2175" spc="-22" baseline="-24904" dirty="0">
                <a:latin typeface="Times New Roman"/>
                <a:cs typeface="Times New Roman"/>
              </a:rPr>
              <a:t> </a:t>
            </a:r>
            <a:r>
              <a:rPr sz="2500" dirty="0">
                <a:latin typeface="Symbol"/>
                <a:cs typeface="Symbol"/>
              </a:rPr>
              <a:t></a:t>
            </a:r>
            <a:r>
              <a:rPr sz="2500" spc="-395" dirty="0">
                <a:latin typeface="Times New Roman"/>
                <a:cs typeface="Times New Roman"/>
              </a:rPr>
              <a:t> </a:t>
            </a:r>
            <a:r>
              <a:rPr sz="2600" i="1" spc="-50" dirty="0">
                <a:latin typeface="Symbol"/>
                <a:cs typeface="Symbol"/>
              </a:rPr>
              <a:t></a:t>
            </a:r>
            <a:r>
              <a:rPr sz="2600" dirty="0">
                <a:latin typeface="Times New Roman"/>
                <a:cs typeface="Times New Roman"/>
              </a:rPr>
              <a:t>	</a:t>
            </a:r>
            <a:r>
              <a:rPr sz="2500" i="1" spc="-50" dirty="0">
                <a:latin typeface="Times New Roman"/>
                <a:cs typeface="Times New Roman"/>
              </a:rPr>
              <a:t>r</a:t>
            </a:r>
            <a:endParaRPr sz="25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301292" y="4278557"/>
            <a:ext cx="281940" cy="24765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450" i="1" spc="-25" dirty="0">
                <a:latin typeface="Times New Roman"/>
                <a:cs typeface="Times New Roman"/>
              </a:rPr>
              <a:t>t</a:t>
            </a:r>
            <a:r>
              <a:rPr sz="1450" spc="-25" dirty="0">
                <a:latin typeface="Symbol"/>
                <a:cs typeface="Symbol"/>
              </a:rPr>
              <a:t></a:t>
            </a:r>
            <a:r>
              <a:rPr sz="1450" spc="-25" dirty="0">
                <a:latin typeface="Times New Roman"/>
                <a:cs typeface="Times New Roman"/>
              </a:rPr>
              <a:t>2</a:t>
            </a:r>
            <a:endParaRPr sz="1450">
              <a:latin typeface="Times New Roman"/>
              <a:cs typeface="Times New Roman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1770062" y="3428328"/>
            <a:ext cx="558800" cy="516890"/>
            <a:chOff x="1770062" y="3428328"/>
            <a:chExt cx="558800" cy="516890"/>
          </a:xfrm>
        </p:grpSpPr>
        <p:sp>
          <p:nvSpPr>
            <p:cNvPr id="14" name="object 14"/>
            <p:cNvSpPr/>
            <p:nvPr/>
          </p:nvSpPr>
          <p:spPr>
            <a:xfrm>
              <a:off x="1774825" y="3433090"/>
              <a:ext cx="549275" cy="507365"/>
            </a:xfrm>
            <a:custGeom>
              <a:avLst/>
              <a:gdLst/>
              <a:ahLst/>
              <a:cxnLst/>
              <a:rect l="l" t="t" r="r" b="b"/>
              <a:pathLst>
                <a:path w="549275" h="507364">
                  <a:moveTo>
                    <a:pt x="274394" y="0"/>
                  </a:moveTo>
                  <a:lnTo>
                    <a:pt x="225072" y="4084"/>
                  </a:lnTo>
                  <a:lnTo>
                    <a:pt x="178649" y="15862"/>
                  </a:lnTo>
                  <a:lnTo>
                    <a:pt x="135902" y="34616"/>
                  </a:lnTo>
                  <a:lnTo>
                    <a:pt x="97605" y="59630"/>
                  </a:lnTo>
                  <a:lnTo>
                    <a:pt x="64534" y="90188"/>
                  </a:lnTo>
                  <a:lnTo>
                    <a:pt x="37462" y="125574"/>
                  </a:lnTo>
                  <a:lnTo>
                    <a:pt x="17166" y="165073"/>
                  </a:lnTo>
                  <a:lnTo>
                    <a:pt x="4420" y="207968"/>
                  </a:lnTo>
                  <a:lnTo>
                    <a:pt x="0" y="253542"/>
                  </a:lnTo>
                  <a:lnTo>
                    <a:pt x="4420" y="299117"/>
                  </a:lnTo>
                  <a:lnTo>
                    <a:pt x="17166" y="342012"/>
                  </a:lnTo>
                  <a:lnTo>
                    <a:pt x="37462" y="381511"/>
                  </a:lnTo>
                  <a:lnTo>
                    <a:pt x="64534" y="416898"/>
                  </a:lnTo>
                  <a:lnTo>
                    <a:pt x="97605" y="447456"/>
                  </a:lnTo>
                  <a:lnTo>
                    <a:pt x="135902" y="472470"/>
                  </a:lnTo>
                  <a:lnTo>
                    <a:pt x="178649" y="491224"/>
                  </a:lnTo>
                  <a:lnTo>
                    <a:pt x="225072" y="503001"/>
                  </a:lnTo>
                  <a:lnTo>
                    <a:pt x="274394" y="507086"/>
                  </a:lnTo>
                  <a:lnTo>
                    <a:pt x="323718" y="503001"/>
                  </a:lnTo>
                  <a:lnTo>
                    <a:pt x="370140" y="491224"/>
                  </a:lnTo>
                  <a:lnTo>
                    <a:pt x="412888" y="472470"/>
                  </a:lnTo>
                  <a:lnTo>
                    <a:pt x="451185" y="447456"/>
                  </a:lnTo>
                  <a:lnTo>
                    <a:pt x="484256" y="416898"/>
                  </a:lnTo>
                  <a:lnTo>
                    <a:pt x="511328" y="381511"/>
                  </a:lnTo>
                  <a:lnTo>
                    <a:pt x="531624" y="342012"/>
                  </a:lnTo>
                  <a:lnTo>
                    <a:pt x="544370" y="299117"/>
                  </a:lnTo>
                  <a:lnTo>
                    <a:pt x="548791" y="253542"/>
                  </a:lnTo>
                  <a:lnTo>
                    <a:pt x="544370" y="207968"/>
                  </a:lnTo>
                  <a:lnTo>
                    <a:pt x="531624" y="165073"/>
                  </a:lnTo>
                  <a:lnTo>
                    <a:pt x="511328" y="125574"/>
                  </a:lnTo>
                  <a:lnTo>
                    <a:pt x="484256" y="90188"/>
                  </a:lnTo>
                  <a:lnTo>
                    <a:pt x="451185" y="59630"/>
                  </a:lnTo>
                  <a:lnTo>
                    <a:pt x="412888" y="34616"/>
                  </a:lnTo>
                  <a:lnTo>
                    <a:pt x="370140" y="15862"/>
                  </a:lnTo>
                  <a:lnTo>
                    <a:pt x="323718" y="4084"/>
                  </a:lnTo>
                  <a:lnTo>
                    <a:pt x="274394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774825" y="3433090"/>
              <a:ext cx="549275" cy="507365"/>
            </a:xfrm>
            <a:custGeom>
              <a:avLst/>
              <a:gdLst/>
              <a:ahLst/>
              <a:cxnLst/>
              <a:rect l="l" t="t" r="r" b="b"/>
              <a:pathLst>
                <a:path w="549275" h="507364">
                  <a:moveTo>
                    <a:pt x="0" y="253543"/>
                  </a:moveTo>
                  <a:lnTo>
                    <a:pt x="4420" y="207968"/>
                  </a:lnTo>
                  <a:lnTo>
                    <a:pt x="17166" y="165073"/>
                  </a:lnTo>
                  <a:lnTo>
                    <a:pt x="37463" y="125575"/>
                  </a:lnTo>
                  <a:lnTo>
                    <a:pt x="64534" y="90188"/>
                  </a:lnTo>
                  <a:lnTo>
                    <a:pt x="97605" y="59630"/>
                  </a:lnTo>
                  <a:lnTo>
                    <a:pt x="135902" y="34616"/>
                  </a:lnTo>
                  <a:lnTo>
                    <a:pt x="178650" y="15862"/>
                  </a:lnTo>
                  <a:lnTo>
                    <a:pt x="225072" y="4084"/>
                  </a:lnTo>
                  <a:lnTo>
                    <a:pt x="274395" y="0"/>
                  </a:lnTo>
                  <a:lnTo>
                    <a:pt x="323718" y="4084"/>
                  </a:lnTo>
                  <a:lnTo>
                    <a:pt x="370140" y="15862"/>
                  </a:lnTo>
                  <a:lnTo>
                    <a:pt x="412888" y="34616"/>
                  </a:lnTo>
                  <a:lnTo>
                    <a:pt x="451185" y="59630"/>
                  </a:lnTo>
                  <a:lnTo>
                    <a:pt x="484256" y="90188"/>
                  </a:lnTo>
                  <a:lnTo>
                    <a:pt x="511327" y="125575"/>
                  </a:lnTo>
                  <a:lnTo>
                    <a:pt x="531624" y="165073"/>
                  </a:lnTo>
                  <a:lnTo>
                    <a:pt x="544370" y="207968"/>
                  </a:lnTo>
                  <a:lnTo>
                    <a:pt x="548791" y="253543"/>
                  </a:lnTo>
                  <a:lnTo>
                    <a:pt x="544370" y="299118"/>
                  </a:lnTo>
                  <a:lnTo>
                    <a:pt x="531624" y="342013"/>
                  </a:lnTo>
                  <a:lnTo>
                    <a:pt x="511327" y="381511"/>
                  </a:lnTo>
                  <a:lnTo>
                    <a:pt x="484256" y="416898"/>
                  </a:lnTo>
                  <a:lnTo>
                    <a:pt x="451185" y="447456"/>
                  </a:lnTo>
                  <a:lnTo>
                    <a:pt x="412888" y="472470"/>
                  </a:lnTo>
                  <a:lnTo>
                    <a:pt x="370140" y="491224"/>
                  </a:lnTo>
                  <a:lnTo>
                    <a:pt x="323718" y="503002"/>
                  </a:lnTo>
                  <a:lnTo>
                    <a:pt x="274395" y="507087"/>
                  </a:lnTo>
                  <a:lnTo>
                    <a:pt x="225072" y="503002"/>
                  </a:lnTo>
                  <a:lnTo>
                    <a:pt x="178650" y="491224"/>
                  </a:lnTo>
                  <a:lnTo>
                    <a:pt x="135902" y="472470"/>
                  </a:lnTo>
                  <a:lnTo>
                    <a:pt x="97605" y="447456"/>
                  </a:lnTo>
                  <a:lnTo>
                    <a:pt x="64534" y="416898"/>
                  </a:lnTo>
                  <a:lnTo>
                    <a:pt x="37463" y="381511"/>
                  </a:lnTo>
                  <a:lnTo>
                    <a:pt x="17166" y="342013"/>
                  </a:lnTo>
                  <a:lnTo>
                    <a:pt x="4420" y="299118"/>
                  </a:lnTo>
                  <a:lnTo>
                    <a:pt x="0" y="25354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1938094" y="3528060"/>
            <a:ext cx="220979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spc="-25" dirty="0">
                <a:latin typeface="Times New Roman"/>
                <a:cs typeface="Times New Roman"/>
              </a:rPr>
              <a:t>s</a:t>
            </a:r>
            <a:r>
              <a:rPr sz="1950" spc="-37" baseline="-17094" dirty="0">
                <a:latin typeface="Times New Roman"/>
                <a:cs typeface="Times New Roman"/>
              </a:rPr>
              <a:t>t</a:t>
            </a:r>
            <a:endParaRPr sz="1950" baseline="-17094">
              <a:latin typeface="Times New Roman"/>
              <a:cs typeface="Times New Roman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2323616" y="3428328"/>
            <a:ext cx="1306830" cy="516890"/>
            <a:chOff x="2323616" y="3428328"/>
            <a:chExt cx="1306830" cy="516890"/>
          </a:xfrm>
        </p:grpSpPr>
        <p:sp>
          <p:nvSpPr>
            <p:cNvPr id="18" name="object 18"/>
            <p:cNvSpPr/>
            <p:nvPr/>
          </p:nvSpPr>
          <p:spPr>
            <a:xfrm>
              <a:off x="2323616" y="3636745"/>
              <a:ext cx="753110" cy="100330"/>
            </a:xfrm>
            <a:custGeom>
              <a:avLst/>
              <a:gdLst/>
              <a:ahLst/>
              <a:cxnLst/>
              <a:rect l="l" t="t" r="r" b="b"/>
              <a:pathLst>
                <a:path w="753110" h="100329">
                  <a:moveTo>
                    <a:pt x="734166" y="49888"/>
                  </a:moveTo>
                  <a:lnTo>
                    <a:pt x="662746" y="91550"/>
                  </a:lnTo>
                  <a:lnTo>
                    <a:pt x="661979" y="94466"/>
                  </a:lnTo>
                  <a:lnTo>
                    <a:pt x="664630" y="99010"/>
                  </a:lnTo>
                  <a:lnTo>
                    <a:pt x="667546" y="99777"/>
                  </a:lnTo>
                  <a:lnTo>
                    <a:pt x="744906" y="54650"/>
                  </a:lnTo>
                  <a:lnTo>
                    <a:pt x="743618" y="54650"/>
                  </a:lnTo>
                  <a:lnTo>
                    <a:pt x="743618" y="54002"/>
                  </a:lnTo>
                  <a:lnTo>
                    <a:pt x="741218" y="54002"/>
                  </a:lnTo>
                  <a:lnTo>
                    <a:pt x="734166" y="49888"/>
                  </a:lnTo>
                  <a:close/>
                </a:path>
                <a:path w="753110" h="100329">
                  <a:moveTo>
                    <a:pt x="726000" y="45125"/>
                  </a:moveTo>
                  <a:lnTo>
                    <a:pt x="0" y="45125"/>
                  </a:lnTo>
                  <a:lnTo>
                    <a:pt x="0" y="54650"/>
                  </a:lnTo>
                  <a:lnTo>
                    <a:pt x="726003" y="54650"/>
                  </a:lnTo>
                  <a:lnTo>
                    <a:pt x="734166" y="49888"/>
                  </a:lnTo>
                  <a:lnTo>
                    <a:pt x="726000" y="45125"/>
                  </a:lnTo>
                  <a:close/>
                </a:path>
                <a:path w="753110" h="100329">
                  <a:moveTo>
                    <a:pt x="744906" y="45125"/>
                  </a:moveTo>
                  <a:lnTo>
                    <a:pt x="743618" y="45125"/>
                  </a:lnTo>
                  <a:lnTo>
                    <a:pt x="743618" y="54650"/>
                  </a:lnTo>
                  <a:lnTo>
                    <a:pt x="744906" y="54650"/>
                  </a:lnTo>
                  <a:lnTo>
                    <a:pt x="753070" y="49888"/>
                  </a:lnTo>
                  <a:lnTo>
                    <a:pt x="744906" y="45125"/>
                  </a:lnTo>
                  <a:close/>
                </a:path>
                <a:path w="753110" h="100329">
                  <a:moveTo>
                    <a:pt x="741218" y="45774"/>
                  </a:moveTo>
                  <a:lnTo>
                    <a:pt x="734166" y="49888"/>
                  </a:lnTo>
                  <a:lnTo>
                    <a:pt x="741218" y="54002"/>
                  </a:lnTo>
                  <a:lnTo>
                    <a:pt x="741218" y="45774"/>
                  </a:lnTo>
                  <a:close/>
                </a:path>
                <a:path w="753110" h="100329">
                  <a:moveTo>
                    <a:pt x="743618" y="45774"/>
                  </a:moveTo>
                  <a:lnTo>
                    <a:pt x="741218" y="45774"/>
                  </a:lnTo>
                  <a:lnTo>
                    <a:pt x="741218" y="54002"/>
                  </a:lnTo>
                  <a:lnTo>
                    <a:pt x="743618" y="54002"/>
                  </a:lnTo>
                  <a:lnTo>
                    <a:pt x="743618" y="45774"/>
                  </a:lnTo>
                  <a:close/>
                </a:path>
                <a:path w="753110" h="100329">
                  <a:moveTo>
                    <a:pt x="667546" y="0"/>
                  </a:moveTo>
                  <a:lnTo>
                    <a:pt x="664630" y="767"/>
                  </a:lnTo>
                  <a:lnTo>
                    <a:pt x="661979" y="5311"/>
                  </a:lnTo>
                  <a:lnTo>
                    <a:pt x="662746" y="8227"/>
                  </a:lnTo>
                  <a:lnTo>
                    <a:pt x="734167" y="49888"/>
                  </a:lnTo>
                  <a:lnTo>
                    <a:pt x="741218" y="45774"/>
                  </a:lnTo>
                  <a:lnTo>
                    <a:pt x="743618" y="45774"/>
                  </a:lnTo>
                  <a:lnTo>
                    <a:pt x="743618" y="45125"/>
                  </a:lnTo>
                  <a:lnTo>
                    <a:pt x="744906" y="45125"/>
                  </a:lnTo>
                  <a:lnTo>
                    <a:pt x="6675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076663" y="3433090"/>
              <a:ext cx="549275" cy="507365"/>
            </a:xfrm>
            <a:custGeom>
              <a:avLst/>
              <a:gdLst/>
              <a:ahLst/>
              <a:cxnLst/>
              <a:rect l="l" t="t" r="r" b="b"/>
              <a:pathLst>
                <a:path w="549275" h="507364">
                  <a:moveTo>
                    <a:pt x="274394" y="0"/>
                  </a:moveTo>
                  <a:lnTo>
                    <a:pt x="225072" y="4084"/>
                  </a:lnTo>
                  <a:lnTo>
                    <a:pt x="178649" y="15862"/>
                  </a:lnTo>
                  <a:lnTo>
                    <a:pt x="135902" y="34616"/>
                  </a:lnTo>
                  <a:lnTo>
                    <a:pt x="97605" y="59630"/>
                  </a:lnTo>
                  <a:lnTo>
                    <a:pt x="64534" y="90188"/>
                  </a:lnTo>
                  <a:lnTo>
                    <a:pt x="37462" y="125574"/>
                  </a:lnTo>
                  <a:lnTo>
                    <a:pt x="17166" y="165073"/>
                  </a:lnTo>
                  <a:lnTo>
                    <a:pt x="4420" y="207968"/>
                  </a:lnTo>
                  <a:lnTo>
                    <a:pt x="0" y="253542"/>
                  </a:lnTo>
                  <a:lnTo>
                    <a:pt x="4420" y="299117"/>
                  </a:lnTo>
                  <a:lnTo>
                    <a:pt x="17166" y="342012"/>
                  </a:lnTo>
                  <a:lnTo>
                    <a:pt x="37462" y="381511"/>
                  </a:lnTo>
                  <a:lnTo>
                    <a:pt x="64534" y="416898"/>
                  </a:lnTo>
                  <a:lnTo>
                    <a:pt x="97605" y="447456"/>
                  </a:lnTo>
                  <a:lnTo>
                    <a:pt x="135902" y="472470"/>
                  </a:lnTo>
                  <a:lnTo>
                    <a:pt x="178649" y="491224"/>
                  </a:lnTo>
                  <a:lnTo>
                    <a:pt x="225072" y="503001"/>
                  </a:lnTo>
                  <a:lnTo>
                    <a:pt x="274394" y="507086"/>
                  </a:lnTo>
                  <a:lnTo>
                    <a:pt x="323718" y="503001"/>
                  </a:lnTo>
                  <a:lnTo>
                    <a:pt x="370140" y="491224"/>
                  </a:lnTo>
                  <a:lnTo>
                    <a:pt x="412888" y="472470"/>
                  </a:lnTo>
                  <a:lnTo>
                    <a:pt x="451185" y="447456"/>
                  </a:lnTo>
                  <a:lnTo>
                    <a:pt x="484256" y="416898"/>
                  </a:lnTo>
                  <a:lnTo>
                    <a:pt x="511328" y="381511"/>
                  </a:lnTo>
                  <a:lnTo>
                    <a:pt x="531624" y="342012"/>
                  </a:lnTo>
                  <a:lnTo>
                    <a:pt x="544370" y="299117"/>
                  </a:lnTo>
                  <a:lnTo>
                    <a:pt x="548791" y="253542"/>
                  </a:lnTo>
                  <a:lnTo>
                    <a:pt x="544370" y="207968"/>
                  </a:lnTo>
                  <a:lnTo>
                    <a:pt x="531624" y="165073"/>
                  </a:lnTo>
                  <a:lnTo>
                    <a:pt x="511328" y="125574"/>
                  </a:lnTo>
                  <a:lnTo>
                    <a:pt x="484256" y="90188"/>
                  </a:lnTo>
                  <a:lnTo>
                    <a:pt x="451185" y="59630"/>
                  </a:lnTo>
                  <a:lnTo>
                    <a:pt x="412888" y="34616"/>
                  </a:lnTo>
                  <a:lnTo>
                    <a:pt x="370140" y="15862"/>
                  </a:lnTo>
                  <a:lnTo>
                    <a:pt x="323718" y="4084"/>
                  </a:lnTo>
                  <a:lnTo>
                    <a:pt x="274394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076663" y="3433090"/>
              <a:ext cx="549275" cy="507365"/>
            </a:xfrm>
            <a:custGeom>
              <a:avLst/>
              <a:gdLst/>
              <a:ahLst/>
              <a:cxnLst/>
              <a:rect l="l" t="t" r="r" b="b"/>
              <a:pathLst>
                <a:path w="549275" h="507364">
                  <a:moveTo>
                    <a:pt x="0" y="253543"/>
                  </a:moveTo>
                  <a:lnTo>
                    <a:pt x="4420" y="207968"/>
                  </a:lnTo>
                  <a:lnTo>
                    <a:pt x="17166" y="165073"/>
                  </a:lnTo>
                  <a:lnTo>
                    <a:pt x="37463" y="125575"/>
                  </a:lnTo>
                  <a:lnTo>
                    <a:pt x="64534" y="90188"/>
                  </a:lnTo>
                  <a:lnTo>
                    <a:pt x="97605" y="59630"/>
                  </a:lnTo>
                  <a:lnTo>
                    <a:pt x="135902" y="34616"/>
                  </a:lnTo>
                  <a:lnTo>
                    <a:pt x="178650" y="15862"/>
                  </a:lnTo>
                  <a:lnTo>
                    <a:pt x="225072" y="4084"/>
                  </a:lnTo>
                  <a:lnTo>
                    <a:pt x="274395" y="0"/>
                  </a:lnTo>
                  <a:lnTo>
                    <a:pt x="323718" y="4084"/>
                  </a:lnTo>
                  <a:lnTo>
                    <a:pt x="370140" y="15862"/>
                  </a:lnTo>
                  <a:lnTo>
                    <a:pt x="412888" y="34616"/>
                  </a:lnTo>
                  <a:lnTo>
                    <a:pt x="451185" y="59630"/>
                  </a:lnTo>
                  <a:lnTo>
                    <a:pt x="484256" y="90188"/>
                  </a:lnTo>
                  <a:lnTo>
                    <a:pt x="511327" y="125575"/>
                  </a:lnTo>
                  <a:lnTo>
                    <a:pt x="531624" y="165073"/>
                  </a:lnTo>
                  <a:lnTo>
                    <a:pt x="544370" y="207968"/>
                  </a:lnTo>
                  <a:lnTo>
                    <a:pt x="548791" y="253543"/>
                  </a:lnTo>
                  <a:lnTo>
                    <a:pt x="544370" y="299118"/>
                  </a:lnTo>
                  <a:lnTo>
                    <a:pt x="531624" y="342013"/>
                  </a:lnTo>
                  <a:lnTo>
                    <a:pt x="511327" y="381511"/>
                  </a:lnTo>
                  <a:lnTo>
                    <a:pt x="484256" y="416898"/>
                  </a:lnTo>
                  <a:lnTo>
                    <a:pt x="451185" y="447456"/>
                  </a:lnTo>
                  <a:lnTo>
                    <a:pt x="412888" y="472470"/>
                  </a:lnTo>
                  <a:lnTo>
                    <a:pt x="370140" y="491224"/>
                  </a:lnTo>
                  <a:lnTo>
                    <a:pt x="323718" y="503002"/>
                  </a:lnTo>
                  <a:lnTo>
                    <a:pt x="274395" y="507087"/>
                  </a:lnTo>
                  <a:lnTo>
                    <a:pt x="225072" y="503002"/>
                  </a:lnTo>
                  <a:lnTo>
                    <a:pt x="178650" y="491224"/>
                  </a:lnTo>
                  <a:lnTo>
                    <a:pt x="135902" y="472470"/>
                  </a:lnTo>
                  <a:lnTo>
                    <a:pt x="97605" y="447456"/>
                  </a:lnTo>
                  <a:lnTo>
                    <a:pt x="64534" y="416898"/>
                  </a:lnTo>
                  <a:lnTo>
                    <a:pt x="37463" y="381511"/>
                  </a:lnTo>
                  <a:lnTo>
                    <a:pt x="17166" y="342013"/>
                  </a:lnTo>
                  <a:lnTo>
                    <a:pt x="4420" y="299118"/>
                  </a:lnTo>
                  <a:lnTo>
                    <a:pt x="0" y="25354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3150240" y="3579876"/>
            <a:ext cx="4000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spc="-30" baseline="11111" dirty="0">
                <a:latin typeface="Times New Roman"/>
                <a:cs typeface="Times New Roman"/>
              </a:rPr>
              <a:t>s</a:t>
            </a:r>
            <a:r>
              <a:rPr sz="1300" spc="-20" dirty="0">
                <a:latin typeface="Times New Roman"/>
                <a:cs typeface="Times New Roman"/>
              </a:rPr>
              <a:t>t+1</a:t>
            </a:r>
            <a:endParaRPr sz="1300">
              <a:latin typeface="Times New Roman"/>
              <a:cs typeface="Times New Roman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3625455" y="3444200"/>
            <a:ext cx="3361690" cy="516890"/>
            <a:chOff x="3625455" y="3444200"/>
            <a:chExt cx="3361690" cy="516890"/>
          </a:xfrm>
        </p:grpSpPr>
        <p:sp>
          <p:nvSpPr>
            <p:cNvPr id="23" name="object 23"/>
            <p:cNvSpPr/>
            <p:nvPr/>
          </p:nvSpPr>
          <p:spPr>
            <a:xfrm>
              <a:off x="3625443" y="3636746"/>
              <a:ext cx="2055495" cy="100330"/>
            </a:xfrm>
            <a:custGeom>
              <a:avLst/>
              <a:gdLst/>
              <a:ahLst/>
              <a:cxnLst/>
              <a:rect l="l" t="t" r="r" b="b"/>
              <a:pathLst>
                <a:path w="2055495" h="100329">
                  <a:moveTo>
                    <a:pt x="753071" y="49898"/>
                  </a:moveTo>
                  <a:lnTo>
                    <a:pt x="744905" y="45135"/>
                  </a:lnTo>
                  <a:lnTo>
                    <a:pt x="667550" y="0"/>
                  </a:lnTo>
                  <a:lnTo>
                    <a:pt x="664641" y="774"/>
                  </a:lnTo>
                  <a:lnTo>
                    <a:pt x="661987" y="5321"/>
                  </a:lnTo>
                  <a:lnTo>
                    <a:pt x="662749" y="8229"/>
                  </a:lnTo>
                  <a:lnTo>
                    <a:pt x="726008" y="45135"/>
                  </a:lnTo>
                  <a:lnTo>
                    <a:pt x="0" y="45135"/>
                  </a:lnTo>
                  <a:lnTo>
                    <a:pt x="0" y="54660"/>
                  </a:lnTo>
                  <a:lnTo>
                    <a:pt x="726008" y="54660"/>
                  </a:lnTo>
                  <a:lnTo>
                    <a:pt x="662749" y="91554"/>
                  </a:lnTo>
                  <a:lnTo>
                    <a:pt x="661987" y="94475"/>
                  </a:lnTo>
                  <a:lnTo>
                    <a:pt x="664641" y="99009"/>
                  </a:lnTo>
                  <a:lnTo>
                    <a:pt x="667550" y="99783"/>
                  </a:lnTo>
                  <a:lnTo>
                    <a:pt x="744905" y="54660"/>
                  </a:lnTo>
                  <a:lnTo>
                    <a:pt x="753071" y="49898"/>
                  </a:lnTo>
                  <a:close/>
                </a:path>
                <a:path w="2055495" h="100329">
                  <a:moveTo>
                    <a:pt x="2054910" y="49898"/>
                  </a:moveTo>
                  <a:lnTo>
                    <a:pt x="2046757" y="45135"/>
                  </a:lnTo>
                  <a:lnTo>
                    <a:pt x="1969389" y="0"/>
                  </a:lnTo>
                  <a:lnTo>
                    <a:pt x="1966480" y="774"/>
                  </a:lnTo>
                  <a:lnTo>
                    <a:pt x="1963826" y="5321"/>
                  </a:lnTo>
                  <a:lnTo>
                    <a:pt x="1964588" y="8229"/>
                  </a:lnTo>
                  <a:lnTo>
                    <a:pt x="2027847" y="45135"/>
                  </a:lnTo>
                  <a:lnTo>
                    <a:pt x="1301851" y="45135"/>
                  </a:lnTo>
                  <a:lnTo>
                    <a:pt x="1301851" y="54660"/>
                  </a:lnTo>
                  <a:lnTo>
                    <a:pt x="2027847" y="54660"/>
                  </a:lnTo>
                  <a:lnTo>
                    <a:pt x="1964588" y="91554"/>
                  </a:lnTo>
                  <a:lnTo>
                    <a:pt x="1963826" y="94475"/>
                  </a:lnTo>
                  <a:lnTo>
                    <a:pt x="1966480" y="99009"/>
                  </a:lnTo>
                  <a:lnTo>
                    <a:pt x="1969389" y="99783"/>
                  </a:lnTo>
                  <a:lnTo>
                    <a:pt x="2046757" y="54660"/>
                  </a:lnTo>
                  <a:lnTo>
                    <a:pt x="2054910" y="498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364647" y="3448963"/>
              <a:ext cx="549275" cy="507365"/>
            </a:xfrm>
            <a:custGeom>
              <a:avLst/>
              <a:gdLst/>
              <a:ahLst/>
              <a:cxnLst/>
              <a:rect l="l" t="t" r="r" b="b"/>
              <a:pathLst>
                <a:path w="549275" h="507364">
                  <a:moveTo>
                    <a:pt x="274396" y="0"/>
                  </a:moveTo>
                  <a:lnTo>
                    <a:pt x="225073" y="4084"/>
                  </a:lnTo>
                  <a:lnTo>
                    <a:pt x="178650" y="15862"/>
                  </a:lnTo>
                  <a:lnTo>
                    <a:pt x="135903" y="34616"/>
                  </a:lnTo>
                  <a:lnTo>
                    <a:pt x="97606" y="59630"/>
                  </a:lnTo>
                  <a:lnTo>
                    <a:pt x="64534" y="90188"/>
                  </a:lnTo>
                  <a:lnTo>
                    <a:pt x="37463" y="125574"/>
                  </a:lnTo>
                  <a:lnTo>
                    <a:pt x="17167" y="165073"/>
                  </a:lnTo>
                  <a:lnTo>
                    <a:pt x="4420" y="207968"/>
                  </a:lnTo>
                  <a:lnTo>
                    <a:pt x="0" y="253542"/>
                  </a:lnTo>
                  <a:lnTo>
                    <a:pt x="4420" y="299117"/>
                  </a:lnTo>
                  <a:lnTo>
                    <a:pt x="17167" y="342012"/>
                  </a:lnTo>
                  <a:lnTo>
                    <a:pt x="37463" y="381511"/>
                  </a:lnTo>
                  <a:lnTo>
                    <a:pt x="64534" y="416898"/>
                  </a:lnTo>
                  <a:lnTo>
                    <a:pt x="97606" y="447456"/>
                  </a:lnTo>
                  <a:lnTo>
                    <a:pt x="135903" y="472470"/>
                  </a:lnTo>
                  <a:lnTo>
                    <a:pt x="178650" y="491224"/>
                  </a:lnTo>
                  <a:lnTo>
                    <a:pt x="225073" y="503001"/>
                  </a:lnTo>
                  <a:lnTo>
                    <a:pt x="274396" y="507086"/>
                  </a:lnTo>
                  <a:lnTo>
                    <a:pt x="323719" y="503001"/>
                  </a:lnTo>
                  <a:lnTo>
                    <a:pt x="370141" y="491224"/>
                  </a:lnTo>
                  <a:lnTo>
                    <a:pt x="412888" y="472470"/>
                  </a:lnTo>
                  <a:lnTo>
                    <a:pt x="451185" y="447456"/>
                  </a:lnTo>
                  <a:lnTo>
                    <a:pt x="484256" y="416898"/>
                  </a:lnTo>
                  <a:lnTo>
                    <a:pt x="511328" y="381511"/>
                  </a:lnTo>
                  <a:lnTo>
                    <a:pt x="531624" y="342012"/>
                  </a:lnTo>
                  <a:lnTo>
                    <a:pt x="544370" y="299117"/>
                  </a:lnTo>
                  <a:lnTo>
                    <a:pt x="548791" y="253542"/>
                  </a:lnTo>
                  <a:lnTo>
                    <a:pt x="544370" y="207968"/>
                  </a:lnTo>
                  <a:lnTo>
                    <a:pt x="531624" y="165073"/>
                  </a:lnTo>
                  <a:lnTo>
                    <a:pt x="511328" y="125574"/>
                  </a:lnTo>
                  <a:lnTo>
                    <a:pt x="484256" y="90188"/>
                  </a:lnTo>
                  <a:lnTo>
                    <a:pt x="451185" y="59630"/>
                  </a:lnTo>
                  <a:lnTo>
                    <a:pt x="412888" y="34616"/>
                  </a:lnTo>
                  <a:lnTo>
                    <a:pt x="370141" y="15862"/>
                  </a:lnTo>
                  <a:lnTo>
                    <a:pt x="323719" y="4084"/>
                  </a:lnTo>
                  <a:lnTo>
                    <a:pt x="274396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364647" y="3448963"/>
              <a:ext cx="549275" cy="507365"/>
            </a:xfrm>
            <a:custGeom>
              <a:avLst/>
              <a:gdLst/>
              <a:ahLst/>
              <a:cxnLst/>
              <a:rect l="l" t="t" r="r" b="b"/>
              <a:pathLst>
                <a:path w="549275" h="507364">
                  <a:moveTo>
                    <a:pt x="0" y="253543"/>
                  </a:moveTo>
                  <a:lnTo>
                    <a:pt x="4420" y="207968"/>
                  </a:lnTo>
                  <a:lnTo>
                    <a:pt x="17166" y="165073"/>
                  </a:lnTo>
                  <a:lnTo>
                    <a:pt x="37463" y="125575"/>
                  </a:lnTo>
                  <a:lnTo>
                    <a:pt x="64534" y="90188"/>
                  </a:lnTo>
                  <a:lnTo>
                    <a:pt x="97605" y="59630"/>
                  </a:lnTo>
                  <a:lnTo>
                    <a:pt x="135902" y="34616"/>
                  </a:lnTo>
                  <a:lnTo>
                    <a:pt x="178650" y="15862"/>
                  </a:lnTo>
                  <a:lnTo>
                    <a:pt x="225072" y="4084"/>
                  </a:lnTo>
                  <a:lnTo>
                    <a:pt x="274395" y="0"/>
                  </a:lnTo>
                  <a:lnTo>
                    <a:pt x="323718" y="4084"/>
                  </a:lnTo>
                  <a:lnTo>
                    <a:pt x="370140" y="15862"/>
                  </a:lnTo>
                  <a:lnTo>
                    <a:pt x="412888" y="34616"/>
                  </a:lnTo>
                  <a:lnTo>
                    <a:pt x="451185" y="59630"/>
                  </a:lnTo>
                  <a:lnTo>
                    <a:pt x="484256" y="90188"/>
                  </a:lnTo>
                  <a:lnTo>
                    <a:pt x="511327" y="125575"/>
                  </a:lnTo>
                  <a:lnTo>
                    <a:pt x="531624" y="165073"/>
                  </a:lnTo>
                  <a:lnTo>
                    <a:pt x="544370" y="207968"/>
                  </a:lnTo>
                  <a:lnTo>
                    <a:pt x="548791" y="253543"/>
                  </a:lnTo>
                  <a:lnTo>
                    <a:pt x="544370" y="299118"/>
                  </a:lnTo>
                  <a:lnTo>
                    <a:pt x="531624" y="342013"/>
                  </a:lnTo>
                  <a:lnTo>
                    <a:pt x="511327" y="381511"/>
                  </a:lnTo>
                  <a:lnTo>
                    <a:pt x="484256" y="416898"/>
                  </a:lnTo>
                  <a:lnTo>
                    <a:pt x="451185" y="447456"/>
                  </a:lnTo>
                  <a:lnTo>
                    <a:pt x="412888" y="472470"/>
                  </a:lnTo>
                  <a:lnTo>
                    <a:pt x="370140" y="491224"/>
                  </a:lnTo>
                  <a:lnTo>
                    <a:pt x="323718" y="503002"/>
                  </a:lnTo>
                  <a:lnTo>
                    <a:pt x="274395" y="507087"/>
                  </a:lnTo>
                  <a:lnTo>
                    <a:pt x="225072" y="503002"/>
                  </a:lnTo>
                  <a:lnTo>
                    <a:pt x="178650" y="491224"/>
                  </a:lnTo>
                  <a:lnTo>
                    <a:pt x="135902" y="472470"/>
                  </a:lnTo>
                  <a:lnTo>
                    <a:pt x="97605" y="447456"/>
                  </a:lnTo>
                  <a:lnTo>
                    <a:pt x="64534" y="416898"/>
                  </a:lnTo>
                  <a:lnTo>
                    <a:pt x="37463" y="381511"/>
                  </a:lnTo>
                  <a:lnTo>
                    <a:pt x="17166" y="342013"/>
                  </a:lnTo>
                  <a:lnTo>
                    <a:pt x="4420" y="299118"/>
                  </a:lnTo>
                  <a:lnTo>
                    <a:pt x="0" y="25354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6233579" y="3652619"/>
              <a:ext cx="753110" cy="100330"/>
            </a:xfrm>
            <a:custGeom>
              <a:avLst/>
              <a:gdLst/>
              <a:ahLst/>
              <a:cxnLst/>
              <a:rect l="l" t="t" r="r" b="b"/>
              <a:pathLst>
                <a:path w="753109" h="100329">
                  <a:moveTo>
                    <a:pt x="667546" y="0"/>
                  </a:moveTo>
                  <a:lnTo>
                    <a:pt x="664630" y="767"/>
                  </a:lnTo>
                  <a:lnTo>
                    <a:pt x="661979" y="5311"/>
                  </a:lnTo>
                  <a:lnTo>
                    <a:pt x="662746" y="8227"/>
                  </a:lnTo>
                  <a:lnTo>
                    <a:pt x="726003" y="45126"/>
                  </a:lnTo>
                  <a:lnTo>
                    <a:pt x="743618" y="45126"/>
                  </a:lnTo>
                  <a:lnTo>
                    <a:pt x="743618" y="54651"/>
                  </a:lnTo>
                  <a:lnTo>
                    <a:pt x="726000" y="54651"/>
                  </a:lnTo>
                  <a:lnTo>
                    <a:pt x="662746" y="91550"/>
                  </a:lnTo>
                  <a:lnTo>
                    <a:pt x="661979" y="94466"/>
                  </a:lnTo>
                  <a:lnTo>
                    <a:pt x="664630" y="99010"/>
                  </a:lnTo>
                  <a:lnTo>
                    <a:pt x="667546" y="99777"/>
                  </a:lnTo>
                  <a:lnTo>
                    <a:pt x="744906" y="54651"/>
                  </a:lnTo>
                  <a:lnTo>
                    <a:pt x="743618" y="54651"/>
                  </a:lnTo>
                  <a:lnTo>
                    <a:pt x="744908" y="54650"/>
                  </a:lnTo>
                  <a:lnTo>
                    <a:pt x="753070" y="49889"/>
                  </a:lnTo>
                  <a:lnTo>
                    <a:pt x="667546" y="0"/>
                  </a:lnTo>
                  <a:close/>
                </a:path>
                <a:path w="753109" h="100329">
                  <a:moveTo>
                    <a:pt x="734166" y="49888"/>
                  </a:moveTo>
                  <a:lnTo>
                    <a:pt x="726000" y="54651"/>
                  </a:lnTo>
                  <a:lnTo>
                    <a:pt x="743618" y="54651"/>
                  </a:lnTo>
                  <a:lnTo>
                    <a:pt x="743618" y="54002"/>
                  </a:lnTo>
                  <a:lnTo>
                    <a:pt x="741218" y="54002"/>
                  </a:lnTo>
                  <a:lnTo>
                    <a:pt x="734166" y="49888"/>
                  </a:lnTo>
                  <a:close/>
                </a:path>
                <a:path w="753109" h="100329">
                  <a:moveTo>
                    <a:pt x="0" y="45125"/>
                  </a:moveTo>
                  <a:lnTo>
                    <a:pt x="0" y="54650"/>
                  </a:lnTo>
                  <a:lnTo>
                    <a:pt x="726003" y="54650"/>
                  </a:lnTo>
                  <a:lnTo>
                    <a:pt x="734166" y="49888"/>
                  </a:lnTo>
                  <a:lnTo>
                    <a:pt x="726003" y="45126"/>
                  </a:lnTo>
                  <a:lnTo>
                    <a:pt x="0" y="45125"/>
                  </a:lnTo>
                  <a:close/>
                </a:path>
                <a:path w="753109" h="100329">
                  <a:moveTo>
                    <a:pt x="741218" y="45774"/>
                  </a:moveTo>
                  <a:lnTo>
                    <a:pt x="734166" y="49888"/>
                  </a:lnTo>
                  <a:lnTo>
                    <a:pt x="741218" y="54002"/>
                  </a:lnTo>
                  <a:lnTo>
                    <a:pt x="741218" y="45774"/>
                  </a:lnTo>
                  <a:close/>
                </a:path>
                <a:path w="753109" h="100329">
                  <a:moveTo>
                    <a:pt x="743618" y="45774"/>
                  </a:moveTo>
                  <a:lnTo>
                    <a:pt x="741218" y="45774"/>
                  </a:lnTo>
                  <a:lnTo>
                    <a:pt x="741218" y="54002"/>
                  </a:lnTo>
                  <a:lnTo>
                    <a:pt x="743618" y="54002"/>
                  </a:lnTo>
                  <a:lnTo>
                    <a:pt x="743618" y="45774"/>
                  </a:lnTo>
                  <a:close/>
                </a:path>
                <a:path w="753109" h="100329">
                  <a:moveTo>
                    <a:pt x="726003" y="45126"/>
                  </a:moveTo>
                  <a:lnTo>
                    <a:pt x="734166" y="49888"/>
                  </a:lnTo>
                  <a:lnTo>
                    <a:pt x="741218" y="45774"/>
                  </a:lnTo>
                  <a:lnTo>
                    <a:pt x="743618" y="45774"/>
                  </a:lnTo>
                  <a:lnTo>
                    <a:pt x="743618" y="45126"/>
                  </a:lnTo>
                  <a:lnTo>
                    <a:pt x="726003" y="451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4438224" y="3595116"/>
            <a:ext cx="4000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spc="-30" baseline="11111" dirty="0">
                <a:latin typeface="Times New Roman"/>
                <a:cs typeface="Times New Roman"/>
              </a:rPr>
              <a:t>s</a:t>
            </a:r>
            <a:r>
              <a:rPr sz="1300" spc="-20" dirty="0">
                <a:latin typeface="Times New Roman"/>
                <a:cs typeface="Times New Roman"/>
              </a:rPr>
              <a:t>t+2</a:t>
            </a:r>
            <a:endParaRPr sz="1300">
              <a:latin typeface="Times New Roman"/>
              <a:cs typeface="Times New Roman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5670819" y="3444200"/>
            <a:ext cx="558800" cy="516890"/>
            <a:chOff x="5670819" y="3444200"/>
            <a:chExt cx="558800" cy="516890"/>
          </a:xfrm>
        </p:grpSpPr>
        <p:sp>
          <p:nvSpPr>
            <p:cNvPr id="29" name="object 29"/>
            <p:cNvSpPr/>
            <p:nvPr/>
          </p:nvSpPr>
          <p:spPr>
            <a:xfrm>
              <a:off x="5675581" y="3448963"/>
              <a:ext cx="549275" cy="507365"/>
            </a:xfrm>
            <a:custGeom>
              <a:avLst/>
              <a:gdLst/>
              <a:ahLst/>
              <a:cxnLst/>
              <a:rect l="l" t="t" r="r" b="b"/>
              <a:pathLst>
                <a:path w="549275" h="507364">
                  <a:moveTo>
                    <a:pt x="274396" y="0"/>
                  </a:moveTo>
                  <a:lnTo>
                    <a:pt x="225073" y="4084"/>
                  </a:lnTo>
                  <a:lnTo>
                    <a:pt x="178650" y="15862"/>
                  </a:lnTo>
                  <a:lnTo>
                    <a:pt x="135902" y="34616"/>
                  </a:lnTo>
                  <a:lnTo>
                    <a:pt x="97606" y="59630"/>
                  </a:lnTo>
                  <a:lnTo>
                    <a:pt x="64534" y="90188"/>
                  </a:lnTo>
                  <a:lnTo>
                    <a:pt x="37463" y="125574"/>
                  </a:lnTo>
                  <a:lnTo>
                    <a:pt x="17166" y="165073"/>
                  </a:lnTo>
                  <a:lnTo>
                    <a:pt x="4420" y="207968"/>
                  </a:lnTo>
                  <a:lnTo>
                    <a:pt x="0" y="253542"/>
                  </a:lnTo>
                  <a:lnTo>
                    <a:pt x="4420" y="299117"/>
                  </a:lnTo>
                  <a:lnTo>
                    <a:pt x="17166" y="342012"/>
                  </a:lnTo>
                  <a:lnTo>
                    <a:pt x="37463" y="381511"/>
                  </a:lnTo>
                  <a:lnTo>
                    <a:pt x="64534" y="416898"/>
                  </a:lnTo>
                  <a:lnTo>
                    <a:pt x="97606" y="447456"/>
                  </a:lnTo>
                  <a:lnTo>
                    <a:pt x="135902" y="472470"/>
                  </a:lnTo>
                  <a:lnTo>
                    <a:pt x="178650" y="491224"/>
                  </a:lnTo>
                  <a:lnTo>
                    <a:pt x="225073" y="503001"/>
                  </a:lnTo>
                  <a:lnTo>
                    <a:pt x="274396" y="507086"/>
                  </a:lnTo>
                  <a:lnTo>
                    <a:pt x="323719" y="503001"/>
                  </a:lnTo>
                  <a:lnTo>
                    <a:pt x="370141" y="491224"/>
                  </a:lnTo>
                  <a:lnTo>
                    <a:pt x="412888" y="472470"/>
                  </a:lnTo>
                  <a:lnTo>
                    <a:pt x="451185" y="447456"/>
                  </a:lnTo>
                  <a:lnTo>
                    <a:pt x="484256" y="416898"/>
                  </a:lnTo>
                  <a:lnTo>
                    <a:pt x="511328" y="381511"/>
                  </a:lnTo>
                  <a:lnTo>
                    <a:pt x="531624" y="342012"/>
                  </a:lnTo>
                  <a:lnTo>
                    <a:pt x="544370" y="299117"/>
                  </a:lnTo>
                  <a:lnTo>
                    <a:pt x="548791" y="253542"/>
                  </a:lnTo>
                  <a:lnTo>
                    <a:pt x="544370" y="207968"/>
                  </a:lnTo>
                  <a:lnTo>
                    <a:pt x="531624" y="165073"/>
                  </a:lnTo>
                  <a:lnTo>
                    <a:pt x="511328" y="125574"/>
                  </a:lnTo>
                  <a:lnTo>
                    <a:pt x="484256" y="90188"/>
                  </a:lnTo>
                  <a:lnTo>
                    <a:pt x="451185" y="59630"/>
                  </a:lnTo>
                  <a:lnTo>
                    <a:pt x="412888" y="34616"/>
                  </a:lnTo>
                  <a:lnTo>
                    <a:pt x="370141" y="15862"/>
                  </a:lnTo>
                  <a:lnTo>
                    <a:pt x="323719" y="4084"/>
                  </a:lnTo>
                  <a:lnTo>
                    <a:pt x="274396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675581" y="3448963"/>
              <a:ext cx="549275" cy="507365"/>
            </a:xfrm>
            <a:custGeom>
              <a:avLst/>
              <a:gdLst/>
              <a:ahLst/>
              <a:cxnLst/>
              <a:rect l="l" t="t" r="r" b="b"/>
              <a:pathLst>
                <a:path w="549275" h="507364">
                  <a:moveTo>
                    <a:pt x="0" y="253543"/>
                  </a:moveTo>
                  <a:lnTo>
                    <a:pt x="4420" y="207968"/>
                  </a:lnTo>
                  <a:lnTo>
                    <a:pt x="17166" y="165073"/>
                  </a:lnTo>
                  <a:lnTo>
                    <a:pt x="37463" y="125575"/>
                  </a:lnTo>
                  <a:lnTo>
                    <a:pt x="64534" y="90188"/>
                  </a:lnTo>
                  <a:lnTo>
                    <a:pt x="97605" y="59630"/>
                  </a:lnTo>
                  <a:lnTo>
                    <a:pt x="135902" y="34616"/>
                  </a:lnTo>
                  <a:lnTo>
                    <a:pt x="178650" y="15862"/>
                  </a:lnTo>
                  <a:lnTo>
                    <a:pt x="225072" y="4084"/>
                  </a:lnTo>
                  <a:lnTo>
                    <a:pt x="274395" y="0"/>
                  </a:lnTo>
                  <a:lnTo>
                    <a:pt x="323718" y="4084"/>
                  </a:lnTo>
                  <a:lnTo>
                    <a:pt x="370140" y="15862"/>
                  </a:lnTo>
                  <a:lnTo>
                    <a:pt x="412888" y="34616"/>
                  </a:lnTo>
                  <a:lnTo>
                    <a:pt x="451185" y="59630"/>
                  </a:lnTo>
                  <a:lnTo>
                    <a:pt x="484256" y="90188"/>
                  </a:lnTo>
                  <a:lnTo>
                    <a:pt x="511327" y="125575"/>
                  </a:lnTo>
                  <a:lnTo>
                    <a:pt x="531624" y="165073"/>
                  </a:lnTo>
                  <a:lnTo>
                    <a:pt x="544370" y="207968"/>
                  </a:lnTo>
                  <a:lnTo>
                    <a:pt x="548791" y="253543"/>
                  </a:lnTo>
                  <a:lnTo>
                    <a:pt x="544370" y="299118"/>
                  </a:lnTo>
                  <a:lnTo>
                    <a:pt x="531624" y="342013"/>
                  </a:lnTo>
                  <a:lnTo>
                    <a:pt x="511327" y="381511"/>
                  </a:lnTo>
                  <a:lnTo>
                    <a:pt x="484256" y="416898"/>
                  </a:lnTo>
                  <a:lnTo>
                    <a:pt x="451185" y="447456"/>
                  </a:lnTo>
                  <a:lnTo>
                    <a:pt x="412888" y="472470"/>
                  </a:lnTo>
                  <a:lnTo>
                    <a:pt x="370140" y="491224"/>
                  </a:lnTo>
                  <a:lnTo>
                    <a:pt x="323718" y="503002"/>
                  </a:lnTo>
                  <a:lnTo>
                    <a:pt x="274395" y="507087"/>
                  </a:lnTo>
                  <a:lnTo>
                    <a:pt x="225072" y="503002"/>
                  </a:lnTo>
                  <a:lnTo>
                    <a:pt x="178650" y="491224"/>
                  </a:lnTo>
                  <a:lnTo>
                    <a:pt x="135902" y="472470"/>
                  </a:lnTo>
                  <a:lnTo>
                    <a:pt x="97605" y="447456"/>
                  </a:lnTo>
                  <a:lnTo>
                    <a:pt x="64534" y="416898"/>
                  </a:lnTo>
                  <a:lnTo>
                    <a:pt x="37463" y="381511"/>
                  </a:lnTo>
                  <a:lnTo>
                    <a:pt x="17166" y="342013"/>
                  </a:lnTo>
                  <a:lnTo>
                    <a:pt x="4420" y="299118"/>
                  </a:lnTo>
                  <a:lnTo>
                    <a:pt x="0" y="25354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5608039" y="3465074"/>
            <a:ext cx="541655" cy="1008380"/>
          </a:xfrm>
          <a:prstGeom prst="rect">
            <a:avLst/>
          </a:prstGeom>
        </p:spPr>
        <p:txBody>
          <a:bodyPr vert="horz" wrap="square" lIns="0" tIns="142240" rIns="0" bIns="0" rtlCol="0">
            <a:spAutoFit/>
          </a:bodyPr>
          <a:lstStyle/>
          <a:p>
            <a:pPr marL="179070">
              <a:lnSpc>
                <a:spcPct val="100000"/>
              </a:lnSpc>
              <a:spcBef>
                <a:spcPts val="1120"/>
              </a:spcBef>
            </a:pPr>
            <a:r>
              <a:rPr sz="3000" spc="-30" baseline="11111" dirty="0">
                <a:latin typeface="Times New Roman"/>
                <a:cs typeface="Times New Roman"/>
              </a:rPr>
              <a:t>s</a:t>
            </a:r>
            <a:r>
              <a:rPr sz="1300" spc="-20" dirty="0">
                <a:latin typeface="Times New Roman"/>
                <a:cs typeface="Times New Roman"/>
              </a:rPr>
              <a:t>t+3</a:t>
            </a:r>
            <a:endParaRPr sz="13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10"/>
              </a:spcBef>
            </a:pPr>
            <a:r>
              <a:rPr sz="2500" spc="-20" dirty="0">
                <a:latin typeface="Symbol"/>
                <a:cs typeface="Symbol"/>
              </a:rPr>
              <a:t></a:t>
            </a:r>
            <a:r>
              <a:rPr sz="2500" spc="-20" dirty="0">
                <a:latin typeface="Times New Roman"/>
                <a:cs typeface="Times New Roman"/>
              </a:rPr>
              <a:t>...</a:t>
            </a:r>
            <a:endParaRPr sz="25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589768" y="3301491"/>
            <a:ext cx="18351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r</a:t>
            </a:r>
            <a:r>
              <a:rPr sz="1650" spc="-37" baseline="-15151" dirty="0">
                <a:latin typeface="Times New Roman"/>
                <a:cs typeface="Times New Roman"/>
              </a:rPr>
              <a:t>t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909250" y="3338067"/>
            <a:ext cx="3289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spc="-30" baseline="10416" dirty="0">
                <a:latin typeface="Times New Roman"/>
                <a:cs typeface="Times New Roman"/>
              </a:rPr>
              <a:t>r</a:t>
            </a:r>
            <a:r>
              <a:rPr sz="1100" spc="-20" dirty="0">
                <a:latin typeface="Times New Roman"/>
                <a:cs typeface="Times New Roman"/>
              </a:rPr>
              <a:t>t+1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190187" y="3374644"/>
            <a:ext cx="16522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348740" algn="l"/>
              </a:tabLst>
            </a:pPr>
            <a:r>
              <a:rPr sz="2400" spc="-30" baseline="10416" dirty="0">
                <a:latin typeface="Times New Roman"/>
                <a:cs typeface="Times New Roman"/>
              </a:rPr>
              <a:t>r</a:t>
            </a:r>
            <a:r>
              <a:rPr sz="1100" spc="-20" dirty="0">
                <a:latin typeface="Times New Roman"/>
                <a:cs typeface="Times New Roman"/>
              </a:rPr>
              <a:t>t+2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2400" spc="-30" baseline="10416" dirty="0">
                <a:latin typeface="Times New Roman"/>
                <a:cs typeface="Times New Roman"/>
              </a:rPr>
              <a:t>r</a:t>
            </a:r>
            <a:r>
              <a:rPr sz="1100" spc="-20" dirty="0">
                <a:latin typeface="Times New Roman"/>
                <a:cs typeface="Times New Roman"/>
              </a:rPr>
              <a:t>t+3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253367" y="3554476"/>
            <a:ext cx="2286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…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869314" y="4656835"/>
            <a:ext cx="7342505" cy="1242060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298450" marR="298450" indent="-285750">
              <a:lnSpc>
                <a:spcPct val="102200"/>
              </a:lnSpc>
              <a:spcBef>
                <a:spcPts val="50"/>
              </a:spcBef>
              <a:tabLst>
                <a:tab pos="297815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γ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constante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(0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≤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γ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&lt;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determina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importancia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relativa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25" dirty="0">
                <a:latin typeface="Times New Roman"/>
                <a:cs typeface="Times New Roman"/>
              </a:rPr>
              <a:t>las </a:t>
            </a:r>
            <a:r>
              <a:rPr sz="1800" dirty="0">
                <a:latin typeface="Times New Roman"/>
                <a:cs typeface="Times New Roman"/>
              </a:rPr>
              <a:t>recompensas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inmediatas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respecto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recompensas</a:t>
            </a:r>
            <a:r>
              <a:rPr sz="1800" spc="-10" dirty="0">
                <a:latin typeface="Times New Roman"/>
                <a:cs typeface="Times New Roman"/>
              </a:rPr>
              <a:t> futuras</a:t>
            </a:r>
            <a:endParaRPr sz="18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  <a:spcBef>
                <a:spcPts val="434"/>
              </a:spcBef>
              <a:tabLst>
                <a:tab pos="755015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Si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γ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0,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agente 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MS PGothic"/>
                <a:cs typeface="MS PGothic"/>
              </a:rPr>
              <a:t>“</a:t>
            </a:r>
            <a:r>
              <a:rPr sz="1800" dirty="0">
                <a:latin typeface="Times New Roman"/>
                <a:cs typeface="Times New Roman"/>
              </a:rPr>
              <a:t>miope</a:t>
            </a:r>
            <a:r>
              <a:rPr sz="1800" dirty="0">
                <a:latin typeface="MS PGothic"/>
                <a:cs typeface="MS PGothic"/>
              </a:rPr>
              <a:t>”</a:t>
            </a:r>
            <a:r>
              <a:rPr sz="1800" spc="-105" dirty="0">
                <a:latin typeface="MS PGothic"/>
                <a:cs typeface="MS PGothic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considera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recompensas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inmediatas</a:t>
            </a:r>
            <a:endParaRPr sz="18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  <a:spcBef>
                <a:spcPts val="455"/>
              </a:spcBef>
              <a:tabLst>
                <a:tab pos="755015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Si</a:t>
            </a:r>
            <a:r>
              <a:rPr sz="1800" spc="4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γ →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 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agente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más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precavido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37" name="object 3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8" name="object 38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10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2720975">
              <a:lnSpc>
                <a:spcPct val="100000"/>
              </a:lnSpc>
              <a:spcBef>
                <a:spcPts val="100"/>
              </a:spcBef>
            </a:pPr>
            <a:r>
              <a:rPr dirty="0"/>
              <a:t>Política</a:t>
            </a:r>
            <a:r>
              <a:rPr spc="-45" dirty="0"/>
              <a:t> </a:t>
            </a:r>
            <a:r>
              <a:rPr spc="-10" dirty="0"/>
              <a:t>óptima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521177" y="1092708"/>
            <a:ext cx="8215630" cy="17386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Objetivo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agente: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950">
              <a:latin typeface="Times New Roman"/>
              <a:cs typeface="Times New Roman"/>
            </a:endParaRPr>
          </a:p>
          <a:p>
            <a:pPr marL="837565" indent="-342265">
              <a:lnSpc>
                <a:spcPct val="100000"/>
              </a:lnSpc>
              <a:buFont typeface="Arial"/>
              <a:buChar char="•"/>
              <a:tabLst>
                <a:tab pos="837565" algn="l"/>
                <a:tab pos="838200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quiere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conocer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aplicar)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FF0000"/>
                </a:solidFill>
                <a:latin typeface="Times New Roman"/>
                <a:cs typeface="Times New Roman"/>
              </a:rPr>
              <a:t>política</a:t>
            </a:r>
            <a:r>
              <a:rPr sz="2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FF0000"/>
                </a:solidFill>
                <a:latin typeface="Times New Roman"/>
                <a:cs typeface="Times New Roman"/>
              </a:rPr>
              <a:t>óptima</a:t>
            </a:r>
            <a:r>
              <a:rPr sz="2000" b="1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b="1" spc="-25" dirty="0">
                <a:solidFill>
                  <a:srgbClr val="FF0000"/>
                </a:solidFill>
                <a:latin typeface="Times New Roman"/>
                <a:cs typeface="Times New Roman"/>
              </a:rPr>
              <a:t>π*</a:t>
            </a:r>
            <a:endParaRPr sz="2000">
              <a:latin typeface="Times New Roman"/>
              <a:cs typeface="Times New Roman"/>
            </a:endParaRPr>
          </a:p>
          <a:p>
            <a:pPr marL="1294765" marR="55880" lvl="1" indent="-342265">
              <a:lnSpc>
                <a:spcPct val="100000"/>
              </a:lnSpc>
              <a:spcBef>
                <a:spcPts val="480"/>
              </a:spcBef>
              <a:buFont typeface="Arial"/>
              <a:buChar char="•"/>
              <a:tabLst>
                <a:tab pos="1294765" algn="l"/>
                <a:tab pos="1295400" algn="l"/>
              </a:tabLst>
            </a:pP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política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cual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arranque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(s</a:t>
            </a:r>
            <a:r>
              <a:rPr sz="1950" baseline="-17094" dirty="0">
                <a:latin typeface="Times New Roman"/>
                <a:cs typeface="Times New Roman"/>
              </a:rPr>
              <a:t>t</a:t>
            </a:r>
            <a:r>
              <a:rPr sz="2000" dirty="0">
                <a:latin typeface="Times New Roman"/>
                <a:cs typeface="Times New Roman"/>
              </a:rPr>
              <a:t>),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produce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la </a:t>
            </a:r>
            <a:r>
              <a:rPr sz="2000" dirty="0">
                <a:latin typeface="Times New Roman"/>
                <a:cs typeface="Times New Roman"/>
              </a:rPr>
              <a:t>mayor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recompensa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acumulada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futura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esperada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posible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47369" y="3622548"/>
            <a:ext cx="6255385" cy="18059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cuestión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analizamos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continuación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es: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950">
              <a:latin typeface="Times New Roman"/>
              <a:cs typeface="Times New Roman"/>
            </a:endParaRPr>
          </a:p>
          <a:p>
            <a:pPr marL="469265">
              <a:lnSpc>
                <a:spcPct val="100000"/>
              </a:lnSpc>
            </a:pPr>
            <a:r>
              <a:rPr sz="2000" b="1" dirty="0">
                <a:latin typeface="Times New Roman"/>
                <a:cs typeface="Times New Roman"/>
              </a:rPr>
              <a:t>¿Cómo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podemos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obtener/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calcular</a:t>
            </a:r>
            <a:r>
              <a:rPr sz="2000" b="1" spc="-5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la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política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óptima?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950">
              <a:latin typeface="Times New Roman"/>
              <a:cs typeface="Times New Roman"/>
            </a:endParaRPr>
          </a:p>
          <a:p>
            <a:pPr marL="1823720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poco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matemáticas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Segoe UI Symbol"/>
                <a:cs typeface="Segoe UI Symbol"/>
              </a:rPr>
              <a:t>©</a:t>
            </a:r>
            <a:endParaRPr sz="2000">
              <a:latin typeface="Segoe UI Symbol"/>
              <a:cs typeface="Segoe UI Symbo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641147" y="5200210"/>
            <a:ext cx="554990" cy="171450"/>
          </a:xfrm>
          <a:custGeom>
            <a:avLst/>
            <a:gdLst/>
            <a:ahLst/>
            <a:cxnLst/>
            <a:rect l="l" t="t" r="r" b="b"/>
            <a:pathLst>
              <a:path w="554989" h="171450">
                <a:moveTo>
                  <a:pt x="521632" y="64590"/>
                </a:moveTo>
                <a:lnTo>
                  <a:pt x="516324" y="64590"/>
                </a:lnTo>
                <a:lnTo>
                  <a:pt x="516980" y="102684"/>
                </a:lnTo>
                <a:lnTo>
                  <a:pt x="446526" y="103895"/>
                </a:lnTo>
                <a:lnTo>
                  <a:pt x="393635" y="135979"/>
                </a:lnTo>
                <a:lnTo>
                  <a:pt x="388071" y="141105"/>
                </a:lnTo>
                <a:lnTo>
                  <a:pt x="385011" y="147737"/>
                </a:lnTo>
                <a:lnTo>
                  <a:pt x="384661" y="155031"/>
                </a:lnTo>
                <a:lnTo>
                  <a:pt x="387228" y="162146"/>
                </a:lnTo>
                <a:lnTo>
                  <a:pt x="392353" y="167710"/>
                </a:lnTo>
                <a:lnTo>
                  <a:pt x="398984" y="170770"/>
                </a:lnTo>
                <a:lnTo>
                  <a:pt x="406278" y="171120"/>
                </a:lnTo>
                <a:lnTo>
                  <a:pt x="413395" y="168555"/>
                </a:lnTo>
                <a:lnTo>
                  <a:pt x="554454" y="82987"/>
                </a:lnTo>
                <a:lnTo>
                  <a:pt x="521632" y="64590"/>
                </a:lnTo>
                <a:close/>
              </a:path>
              <a:path w="554989" h="171450">
                <a:moveTo>
                  <a:pt x="445871" y="65801"/>
                </a:moveTo>
                <a:lnTo>
                  <a:pt x="0" y="73466"/>
                </a:lnTo>
                <a:lnTo>
                  <a:pt x="655" y="111561"/>
                </a:lnTo>
                <a:lnTo>
                  <a:pt x="446526" y="103895"/>
                </a:lnTo>
                <a:lnTo>
                  <a:pt x="478851" y="84287"/>
                </a:lnTo>
                <a:lnTo>
                  <a:pt x="445871" y="65801"/>
                </a:lnTo>
                <a:close/>
              </a:path>
              <a:path w="554989" h="171450">
                <a:moveTo>
                  <a:pt x="478851" y="84287"/>
                </a:moveTo>
                <a:lnTo>
                  <a:pt x="446526" y="103895"/>
                </a:lnTo>
                <a:lnTo>
                  <a:pt x="516980" y="102684"/>
                </a:lnTo>
                <a:lnTo>
                  <a:pt x="516938" y="100254"/>
                </a:lnTo>
                <a:lnTo>
                  <a:pt x="507338" y="100254"/>
                </a:lnTo>
                <a:lnTo>
                  <a:pt x="478851" y="84287"/>
                </a:lnTo>
                <a:close/>
              </a:path>
              <a:path w="554989" h="171450">
                <a:moveTo>
                  <a:pt x="506771" y="67350"/>
                </a:moveTo>
                <a:lnTo>
                  <a:pt x="478851" y="84287"/>
                </a:lnTo>
                <a:lnTo>
                  <a:pt x="507338" y="100254"/>
                </a:lnTo>
                <a:lnTo>
                  <a:pt x="506771" y="67350"/>
                </a:lnTo>
                <a:close/>
              </a:path>
              <a:path w="554989" h="171450">
                <a:moveTo>
                  <a:pt x="516372" y="67350"/>
                </a:moveTo>
                <a:lnTo>
                  <a:pt x="506771" y="67350"/>
                </a:lnTo>
                <a:lnTo>
                  <a:pt x="507338" y="100254"/>
                </a:lnTo>
                <a:lnTo>
                  <a:pt x="516938" y="100254"/>
                </a:lnTo>
                <a:lnTo>
                  <a:pt x="516372" y="67350"/>
                </a:lnTo>
                <a:close/>
              </a:path>
              <a:path w="554989" h="171450">
                <a:moveTo>
                  <a:pt x="516324" y="64590"/>
                </a:moveTo>
                <a:lnTo>
                  <a:pt x="445871" y="65801"/>
                </a:lnTo>
                <a:lnTo>
                  <a:pt x="478851" y="84287"/>
                </a:lnTo>
                <a:lnTo>
                  <a:pt x="506771" y="67350"/>
                </a:lnTo>
                <a:lnTo>
                  <a:pt x="516372" y="67350"/>
                </a:lnTo>
                <a:lnTo>
                  <a:pt x="516324" y="64590"/>
                </a:lnTo>
                <a:close/>
              </a:path>
              <a:path w="554989" h="171450">
                <a:moveTo>
                  <a:pt x="403337" y="0"/>
                </a:moveTo>
                <a:lnTo>
                  <a:pt x="396059" y="600"/>
                </a:lnTo>
                <a:lnTo>
                  <a:pt x="389537" y="3886"/>
                </a:lnTo>
                <a:lnTo>
                  <a:pt x="384605" y="9622"/>
                </a:lnTo>
                <a:lnTo>
                  <a:pt x="382285" y="16822"/>
                </a:lnTo>
                <a:lnTo>
                  <a:pt x="382886" y="24101"/>
                </a:lnTo>
                <a:lnTo>
                  <a:pt x="386171" y="30622"/>
                </a:lnTo>
                <a:lnTo>
                  <a:pt x="391908" y="35554"/>
                </a:lnTo>
                <a:lnTo>
                  <a:pt x="445871" y="65801"/>
                </a:lnTo>
                <a:lnTo>
                  <a:pt x="516324" y="64590"/>
                </a:lnTo>
                <a:lnTo>
                  <a:pt x="521632" y="64590"/>
                </a:lnTo>
                <a:lnTo>
                  <a:pt x="410537" y="2319"/>
                </a:lnTo>
                <a:lnTo>
                  <a:pt x="4033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2" name="object 1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11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1934845">
              <a:lnSpc>
                <a:spcPct val="100000"/>
              </a:lnSpc>
              <a:spcBef>
                <a:spcPts val="100"/>
              </a:spcBef>
            </a:pPr>
            <a:r>
              <a:rPr dirty="0"/>
              <a:t>Obtener</a:t>
            </a:r>
            <a:r>
              <a:rPr spc="-20" dirty="0"/>
              <a:t> </a:t>
            </a:r>
            <a:r>
              <a:rPr dirty="0"/>
              <a:t>la</a:t>
            </a:r>
            <a:r>
              <a:rPr spc="-15" dirty="0"/>
              <a:t> </a:t>
            </a:r>
            <a:r>
              <a:rPr dirty="0"/>
              <a:t>política</a:t>
            </a:r>
            <a:r>
              <a:rPr spc="-20" dirty="0"/>
              <a:t> </a:t>
            </a:r>
            <a:r>
              <a:rPr spc="-10" dirty="0"/>
              <a:t>óptima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547369" y="1092708"/>
            <a:ext cx="8205470" cy="47104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calcular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política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óptima,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necesitamos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definir/calcular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3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funciones: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850">
              <a:latin typeface="Times New Roman"/>
              <a:cs typeface="Times New Roman"/>
            </a:endParaRPr>
          </a:p>
          <a:p>
            <a:pPr marL="102235" indent="-90170">
              <a:lnSpc>
                <a:spcPct val="100000"/>
              </a:lnSpc>
              <a:buSzPct val="95000"/>
              <a:buFont typeface="Arial"/>
              <a:buChar char="•"/>
              <a:tabLst>
                <a:tab pos="102870" algn="l"/>
              </a:tabLst>
            </a:pPr>
            <a:r>
              <a:rPr sz="2000" b="1" i="1" dirty="0">
                <a:latin typeface="Times New Roman"/>
                <a:cs typeface="Times New Roman"/>
              </a:rPr>
              <a:t>V*(s)</a:t>
            </a:r>
            <a:r>
              <a:rPr sz="2000" b="1" i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-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función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valor</a:t>
            </a:r>
            <a:r>
              <a:rPr sz="2000" b="1" spc="-5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estado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política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óptima:</a:t>
            </a:r>
            <a:endParaRPr sz="2000">
              <a:latin typeface="Times New Roman"/>
              <a:cs typeface="Times New Roman"/>
            </a:endParaRPr>
          </a:p>
          <a:p>
            <a:pPr marL="812165" marR="426720" lvl="1" indent="-342900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812165" algn="l"/>
                <a:tab pos="812800" algn="l"/>
              </a:tabLst>
            </a:pPr>
            <a:r>
              <a:rPr sz="2000" dirty="0">
                <a:latin typeface="Times New Roman"/>
                <a:cs typeface="Times New Roman"/>
              </a:rPr>
              <a:t>representa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máximo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esperado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recompensa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esperada </a:t>
            </a:r>
            <a:r>
              <a:rPr sz="2000" dirty="0">
                <a:latin typeface="Times New Roman"/>
                <a:cs typeface="Times New Roman"/>
              </a:rPr>
              <a:t>acumulada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obtener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partir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(aplicando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la </a:t>
            </a:r>
            <a:r>
              <a:rPr sz="2000" dirty="0">
                <a:latin typeface="Times New Roman"/>
                <a:cs typeface="Times New Roman"/>
              </a:rPr>
              <a:t>política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óptima)</a:t>
            </a:r>
            <a:endParaRPr sz="20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20"/>
              </a:spcBef>
              <a:buFont typeface="Arial"/>
              <a:buChar char="•"/>
            </a:pPr>
            <a:endParaRPr sz="1900">
              <a:latin typeface="Times New Roman"/>
              <a:cs typeface="Times New Roman"/>
            </a:endParaRPr>
          </a:p>
          <a:p>
            <a:pPr marL="102235" indent="-90170" algn="just">
              <a:lnSpc>
                <a:spcPct val="100000"/>
              </a:lnSpc>
              <a:buSzPct val="95000"/>
              <a:buFont typeface="Arial"/>
              <a:buChar char="•"/>
              <a:tabLst>
                <a:tab pos="102870" algn="l"/>
              </a:tabLst>
            </a:pPr>
            <a:r>
              <a:rPr sz="2000" b="1" i="1" dirty="0">
                <a:latin typeface="Times New Roman"/>
                <a:cs typeface="Times New Roman"/>
              </a:rPr>
              <a:t>Q*(s,a)</a:t>
            </a:r>
            <a:r>
              <a:rPr sz="2000" b="1" i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- función valor</a:t>
            </a:r>
            <a:r>
              <a:rPr sz="2000" b="1" spc="-3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estado-acción:</a:t>
            </a:r>
            <a:endParaRPr sz="2000">
              <a:latin typeface="Times New Roman"/>
              <a:cs typeface="Times New Roman"/>
            </a:endParaRPr>
          </a:p>
          <a:p>
            <a:pPr marL="812165" marR="224154" lvl="1" indent="-342900" algn="just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812800" algn="l"/>
              </a:tabLst>
            </a:pPr>
            <a:r>
              <a:rPr sz="2000" dirty="0">
                <a:latin typeface="Times New Roman"/>
                <a:cs typeface="Times New Roman"/>
              </a:rPr>
              <a:t>representa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máximo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recompensa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esperada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acumulada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5" dirty="0">
                <a:latin typeface="Times New Roman"/>
                <a:cs typeface="Times New Roman"/>
              </a:rPr>
              <a:t> se </a:t>
            </a:r>
            <a:r>
              <a:rPr sz="2000" dirty="0">
                <a:latin typeface="Times New Roman"/>
                <a:cs typeface="Times New Roman"/>
              </a:rPr>
              <a:t>pueda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obtener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ejecutar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(y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luego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seguir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con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política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óptima)</a:t>
            </a:r>
            <a:endParaRPr sz="20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buFont typeface="Arial"/>
              <a:buChar char="•"/>
            </a:pPr>
            <a:endParaRPr sz="1900">
              <a:latin typeface="Times New Roman"/>
              <a:cs typeface="Times New Roman"/>
            </a:endParaRPr>
          </a:p>
          <a:p>
            <a:pPr marL="102235" indent="-90170" algn="just">
              <a:lnSpc>
                <a:spcPct val="100000"/>
              </a:lnSpc>
              <a:buSzPct val="95000"/>
              <a:buFont typeface="Arial"/>
              <a:buChar char="•"/>
              <a:tabLst>
                <a:tab pos="102870" algn="l"/>
              </a:tabLst>
            </a:pPr>
            <a:r>
              <a:rPr sz="2000" b="1" i="1" dirty="0">
                <a:latin typeface="Times New Roman"/>
                <a:cs typeface="Times New Roman"/>
              </a:rPr>
              <a:t>π*(s)</a:t>
            </a:r>
            <a:r>
              <a:rPr sz="2000" b="1" i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–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política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óptima:</a:t>
            </a:r>
            <a:endParaRPr sz="2000">
              <a:latin typeface="Times New Roman"/>
              <a:cs typeface="Times New Roman"/>
            </a:endParaRPr>
          </a:p>
          <a:p>
            <a:pPr marL="812165" marR="5080" lvl="1" indent="-342900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812165" algn="l"/>
                <a:tab pos="812800" algn="l"/>
              </a:tabLst>
            </a:pPr>
            <a:r>
              <a:rPr sz="2000" dirty="0">
                <a:latin typeface="Times New Roman"/>
                <a:cs typeface="Times New Roman"/>
              </a:rPr>
              <a:t>dado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π</a:t>
            </a:r>
            <a:r>
              <a:rPr sz="2000" i="1" dirty="0">
                <a:latin typeface="Times New Roman"/>
                <a:cs typeface="Times New Roman"/>
              </a:rPr>
              <a:t>*(s)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“mejor”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acción;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que </a:t>
            </a:r>
            <a:r>
              <a:rPr sz="2000" dirty="0">
                <a:latin typeface="Times New Roman"/>
                <a:cs typeface="Times New Roman"/>
              </a:rPr>
              <a:t>podamos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conseguir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máximo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recompensa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esperada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acumulada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12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2272665">
              <a:lnSpc>
                <a:spcPct val="100000"/>
              </a:lnSpc>
              <a:spcBef>
                <a:spcPts val="100"/>
              </a:spcBef>
            </a:pPr>
            <a:r>
              <a:rPr dirty="0"/>
              <a:t>Función</a:t>
            </a:r>
            <a:r>
              <a:rPr spc="-30" dirty="0"/>
              <a:t> </a:t>
            </a:r>
            <a:r>
              <a:rPr dirty="0"/>
              <a:t>valor</a:t>
            </a:r>
            <a:r>
              <a:rPr spc="-15" dirty="0"/>
              <a:t> </a:t>
            </a:r>
            <a:r>
              <a:rPr spc="-10" dirty="0"/>
              <a:t>estado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441959" y="1214627"/>
            <a:ext cx="7565390" cy="209804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53035" indent="-90170">
              <a:lnSpc>
                <a:spcPct val="100000"/>
              </a:lnSpc>
              <a:spcBef>
                <a:spcPts val="605"/>
              </a:spcBef>
              <a:buSzPct val="95000"/>
              <a:buFont typeface="Arial"/>
              <a:buChar char="•"/>
              <a:tabLst>
                <a:tab pos="153670" algn="l"/>
              </a:tabLst>
            </a:pPr>
            <a:r>
              <a:rPr sz="2000" b="1" i="1" dirty="0">
                <a:latin typeface="Times New Roman"/>
                <a:cs typeface="Times New Roman"/>
              </a:rPr>
              <a:t>V*(s</a:t>
            </a:r>
            <a:r>
              <a:rPr sz="1950" b="1" i="1" baseline="-17094" dirty="0">
                <a:latin typeface="Times New Roman"/>
                <a:cs typeface="Times New Roman"/>
              </a:rPr>
              <a:t>t</a:t>
            </a:r>
            <a:r>
              <a:rPr sz="2000" b="1" i="1" dirty="0">
                <a:latin typeface="Times New Roman"/>
                <a:cs typeface="Times New Roman"/>
              </a:rPr>
              <a:t>)</a:t>
            </a:r>
            <a:r>
              <a:rPr sz="2000" b="1" i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-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función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valor</a:t>
            </a:r>
            <a:r>
              <a:rPr sz="2000" b="1" spc="-5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estado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política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óptima</a:t>
            </a:r>
            <a:r>
              <a:rPr sz="2000" b="1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1320165" marR="524510" lvl="1" indent="-342265">
              <a:lnSpc>
                <a:spcPct val="100000"/>
              </a:lnSpc>
              <a:spcBef>
                <a:spcPts val="500"/>
              </a:spcBef>
              <a:buFont typeface="Arial"/>
              <a:buChar char="•"/>
              <a:tabLst>
                <a:tab pos="1320165" algn="l"/>
                <a:tab pos="1320800" algn="l"/>
              </a:tabLst>
            </a:pPr>
            <a:r>
              <a:rPr sz="2000" dirty="0">
                <a:latin typeface="Times New Roman"/>
                <a:cs typeface="Times New Roman"/>
              </a:rPr>
              <a:t>Representa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máximo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esperado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recompensa </a:t>
            </a:r>
            <a:r>
              <a:rPr sz="2000" dirty="0">
                <a:latin typeface="Times New Roman"/>
                <a:cs typeface="Times New Roman"/>
              </a:rPr>
              <a:t>acumulada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obtener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partir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s</a:t>
            </a:r>
            <a:r>
              <a:rPr sz="1950" i="1" spc="-37" baseline="-17094" dirty="0">
                <a:latin typeface="Times New Roman"/>
                <a:cs typeface="Times New Roman"/>
              </a:rPr>
              <a:t>t</a:t>
            </a:r>
            <a:endParaRPr sz="1950" baseline="-17094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35"/>
              </a:spcBef>
              <a:buFont typeface="Arial"/>
              <a:buChar char="•"/>
            </a:pPr>
            <a:endParaRPr sz="2850">
              <a:latin typeface="Times New Roman"/>
              <a:cs typeface="Times New Roman"/>
            </a:endParaRPr>
          </a:p>
          <a:p>
            <a:pPr marL="63500" marR="17780" indent="90170">
              <a:lnSpc>
                <a:spcPct val="100000"/>
              </a:lnSpc>
              <a:buSzPct val="95000"/>
              <a:buFont typeface="Arial"/>
              <a:buChar char="•"/>
              <a:tabLst>
                <a:tab pos="153670" algn="l"/>
              </a:tabLst>
            </a:pPr>
            <a:r>
              <a:rPr sz="2000" b="1" dirty="0">
                <a:latin typeface="Times New Roman"/>
                <a:cs typeface="Times New Roman"/>
              </a:rPr>
              <a:t>Ejemplo:</a:t>
            </a:r>
            <a:r>
              <a:rPr sz="2000" b="1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Suponiendo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siguiente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secuencia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obtendría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ejecutar </a:t>
            </a:r>
            <a:r>
              <a:rPr sz="2000" dirty="0">
                <a:latin typeface="Times New Roman"/>
                <a:cs typeface="Times New Roman"/>
              </a:rPr>
              <a:t>siempre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acción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óptima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(política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óptima)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353627" y="5734811"/>
            <a:ext cx="43408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¿Por</a:t>
            </a:r>
            <a:r>
              <a:rPr sz="2000" spc="-3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qué</a:t>
            </a:r>
            <a:r>
              <a:rPr sz="20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hablamos</a:t>
            </a:r>
            <a:r>
              <a:rPr sz="20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de</a:t>
            </a:r>
            <a:r>
              <a:rPr sz="20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FF0000"/>
                </a:solidFill>
                <a:latin typeface="Times New Roman"/>
                <a:cs typeface="Times New Roman"/>
              </a:rPr>
              <a:t>valores</a:t>
            </a:r>
            <a:r>
              <a:rPr sz="2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FF0000"/>
                </a:solidFill>
                <a:latin typeface="Times New Roman"/>
                <a:cs typeface="Times New Roman"/>
              </a:rPr>
              <a:t>esperados</a:t>
            </a:r>
            <a:r>
              <a:rPr sz="2000" spc="-10" dirty="0">
                <a:solidFill>
                  <a:srgbClr val="FF0000"/>
                </a:solidFill>
                <a:latin typeface="Times New Roman"/>
                <a:cs typeface="Times New Roman"/>
              </a:rPr>
              <a:t>?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1646229" y="3545006"/>
            <a:ext cx="558800" cy="516255"/>
            <a:chOff x="1646229" y="3545006"/>
            <a:chExt cx="558800" cy="516255"/>
          </a:xfrm>
        </p:grpSpPr>
        <p:sp>
          <p:nvSpPr>
            <p:cNvPr id="12" name="object 12"/>
            <p:cNvSpPr/>
            <p:nvPr/>
          </p:nvSpPr>
          <p:spPr>
            <a:xfrm>
              <a:off x="1650992" y="3549769"/>
              <a:ext cx="549275" cy="506730"/>
            </a:xfrm>
            <a:custGeom>
              <a:avLst/>
              <a:gdLst/>
              <a:ahLst/>
              <a:cxnLst/>
              <a:rect l="l" t="t" r="r" b="b"/>
              <a:pathLst>
                <a:path w="549275" h="506729">
                  <a:moveTo>
                    <a:pt x="274637" y="0"/>
                  </a:moveTo>
                  <a:lnTo>
                    <a:pt x="225270" y="4079"/>
                  </a:lnTo>
                  <a:lnTo>
                    <a:pt x="178807" y="15841"/>
                  </a:lnTo>
                  <a:lnTo>
                    <a:pt x="136022" y="34570"/>
                  </a:lnTo>
                  <a:lnTo>
                    <a:pt x="97691" y="59551"/>
                  </a:lnTo>
                  <a:lnTo>
                    <a:pt x="64591" y="90069"/>
                  </a:lnTo>
                  <a:lnTo>
                    <a:pt x="37495" y="125408"/>
                  </a:lnTo>
                  <a:lnTo>
                    <a:pt x="17181" y="164854"/>
                  </a:lnTo>
                  <a:lnTo>
                    <a:pt x="4424" y="207692"/>
                  </a:lnTo>
                  <a:lnTo>
                    <a:pt x="0" y="253206"/>
                  </a:lnTo>
                  <a:lnTo>
                    <a:pt x="4424" y="298720"/>
                  </a:lnTo>
                  <a:lnTo>
                    <a:pt x="17181" y="341558"/>
                  </a:lnTo>
                  <a:lnTo>
                    <a:pt x="37495" y="381004"/>
                  </a:lnTo>
                  <a:lnTo>
                    <a:pt x="64591" y="416343"/>
                  </a:lnTo>
                  <a:lnTo>
                    <a:pt x="97691" y="446861"/>
                  </a:lnTo>
                  <a:lnTo>
                    <a:pt x="136022" y="471842"/>
                  </a:lnTo>
                  <a:lnTo>
                    <a:pt x="178807" y="490571"/>
                  </a:lnTo>
                  <a:lnTo>
                    <a:pt x="225270" y="502333"/>
                  </a:lnTo>
                  <a:lnTo>
                    <a:pt x="274637" y="506412"/>
                  </a:lnTo>
                  <a:lnTo>
                    <a:pt x="324003" y="502333"/>
                  </a:lnTo>
                  <a:lnTo>
                    <a:pt x="370467" y="490571"/>
                  </a:lnTo>
                  <a:lnTo>
                    <a:pt x="413251" y="471842"/>
                  </a:lnTo>
                  <a:lnTo>
                    <a:pt x="451582" y="446861"/>
                  </a:lnTo>
                  <a:lnTo>
                    <a:pt x="484683" y="416343"/>
                  </a:lnTo>
                  <a:lnTo>
                    <a:pt x="511778" y="381004"/>
                  </a:lnTo>
                  <a:lnTo>
                    <a:pt x="532092" y="341558"/>
                  </a:lnTo>
                  <a:lnTo>
                    <a:pt x="544850" y="298720"/>
                  </a:lnTo>
                  <a:lnTo>
                    <a:pt x="549275" y="253206"/>
                  </a:lnTo>
                  <a:lnTo>
                    <a:pt x="544850" y="207692"/>
                  </a:lnTo>
                  <a:lnTo>
                    <a:pt x="532092" y="164854"/>
                  </a:lnTo>
                  <a:lnTo>
                    <a:pt x="511778" y="125408"/>
                  </a:lnTo>
                  <a:lnTo>
                    <a:pt x="484683" y="90069"/>
                  </a:lnTo>
                  <a:lnTo>
                    <a:pt x="451582" y="59551"/>
                  </a:lnTo>
                  <a:lnTo>
                    <a:pt x="413251" y="34570"/>
                  </a:lnTo>
                  <a:lnTo>
                    <a:pt x="370467" y="15841"/>
                  </a:lnTo>
                  <a:lnTo>
                    <a:pt x="324003" y="4079"/>
                  </a:lnTo>
                  <a:lnTo>
                    <a:pt x="274637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650992" y="3549769"/>
              <a:ext cx="549275" cy="506730"/>
            </a:xfrm>
            <a:custGeom>
              <a:avLst/>
              <a:gdLst/>
              <a:ahLst/>
              <a:cxnLst/>
              <a:rect l="l" t="t" r="r" b="b"/>
              <a:pathLst>
                <a:path w="549275" h="506729">
                  <a:moveTo>
                    <a:pt x="0" y="253206"/>
                  </a:moveTo>
                  <a:lnTo>
                    <a:pt x="4424" y="207691"/>
                  </a:lnTo>
                  <a:lnTo>
                    <a:pt x="17182" y="164854"/>
                  </a:lnTo>
                  <a:lnTo>
                    <a:pt x="37496" y="125408"/>
                  </a:lnTo>
                  <a:lnTo>
                    <a:pt x="64591" y="90068"/>
                  </a:lnTo>
                  <a:lnTo>
                    <a:pt x="97692" y="59550"/>
                  </a:lnTo>
                  <a:lnTo>
                    <a:pt x="136022" y="34570"/>
                  </a:lnTo>
                  <a:lnTo>
                    <a:pt x="178807" y="15841"/>
                  </a:lnTo>
                  <a:lnTo>
                    <a:pt x="225271" y="4079"/>
                  </a:lnTo>
                  <a:lnTo>
                    <a:pt x="274637" y="0"/>
                  </a:lnTo>
                  <a:lnTo>
                    <a:pt x="324003" y="4079"/>
                  </a:lnTo>
                  <a:lnTo>
                    <a:pt x="370467" y="15841"/>
                  </a:lnTo>
                  <a:lnTo>
                    <a:pt x="413252" y="34570"/>
                  </a:lnTo>
                  <a:lnTo>
                    <a:pt x="451582" y="59550"/>
                  </a:lnTo>
                  <a:lnTo>
                    <a:pt x="484683" y="90068"/>
                  </a:lnTo>
                  <a:lnTo>
                    <a:pt x="511778" y="125408"/>
                  </a:lnTo>
                  <a:lnTo>
                    <a:pt x="532092" y="164854"/>
                  </a:lnTo>
                  <a:lnTo>
                    <a:pt x="544850" y="207691"/>
                  </a:lnTo>
                  <a:lnTo>
                    <a:pt x="549275" y="253206"/>
                  </a:lnTo>
                  <a:lnTo>
                    <a:pt x="544850" y="298720"/>
                  </a:lnTo>
                  <a:lnTo>
                    <a:pt x="532092" y="341557"/>
                  </a:lnTo>
                  <a:lnTo>
                    <a:pt x="511778" y="381003"/>
                  </a:lnTo>
                  <a:lnTo>
                    <a:pt x="484683" y="416343"/>
                  </a:lnTo>
                  <a:lnTo>
                    <a:pt x="451582" y="446861"/>
                  </a:lnTo>
                  <a:lnTo>
                    <a:pt x="413252" y="471841"/>
                  </a:lnTo>
                  <a:lnTo>
                    <a:pt x="370467" y="490570"/>
                  </a:lnTo>
                  <a:lnTo>
                    <a:pt x="324003" y="502332"/>
                  </a:lnTo>
                  <a:lnTo>
                    <a:pt x="274637" y="506412"/>
                  </a:lnTo>
                  <a:lnTo>
                    <a:pt x="225271" y="502332"/>
                  </a:lnTo>
                  <a:lnTo>
                    <a:pt x="178807" y="490570"/>
                  </a:lnTo>
                  <a:lnTo>
                    <a:pt x="136022" y="471841"/>
                  </a:lnTo>
                  <a:lnTo>
                    <a:pt x="97692" y="446861"/>
                  </a:lnTo>
                  <a:lnTo>
                    <a:pt x="64591" y="416343"/>
                  </a:lnTo>
                  <a:lnTo>
                    <a:pt x="37496" y="381003"/>
                  </a:lnTo>
                  <a:lnTo>
                    <a:pt x="17182" y="341557"/>
                  </a:lnTo>
                  <a:lnTo>
                    <a:pt x="4424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1814504" y="3643884"/>
            <a:ext cx="220979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spc="-25" dirty="0">
                <a:latin typeface="Times New Roman"/>
                <a:cs typeface="Times New Roman"/>
              </a:rPr>
              <a:t>s</a:t>
            </a:r>
            <a:r>
              <a:rPr sz="1950" spc="-37" baseline="-17094" dirty="0">
                <a:latin typeface="Times New Roman"/>
                <a:cs typeface="Times New Roman"/>
              </a:rPr>
              <a:t>t</a:t>
            </a:r>
            <a:endParaRPr sz="1950" baseline="-17094">
              <a:latin typeface="Times New Roman"/>
              <a:cs typeface="Times New Roman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2200267" y="3545006"/>
            <a:ext cx="1306830" cy="516255"/>
            <a:chOff x="2200267" y="3545006"/>
            <a:chExt cx="1306830" cy="516255"/>
          </a:xfrm>
        </p:grpSpPr>
        <p:sp>
          <p:nvSpPr>
            <p:cNvPr id="16" name="object 16"/>
            <p:cNvSpPr/>
            <p:nvPr/>
          </p:nvSpPr>
          <p:spPr>
            <a:xfrm>
              <a:off x="2200267" y="3752293"/>
              <a:ext cx="753110" cy="100330"/>
            </a:xfrm>
            <a:custGeom>
              <a:avLst/>
              <a:gdLst/>
              <a:ahLst/>
              <a:cxnLst/>
              <a:rect l="l" t="t" r="r" b="b"/>
              <a:pathLst>
                <a:path w="753110" h="100329">
                  <a:moveTo>
                    <a:pt x="666972" y="0"/>
                  </a:moveTo>
                  <a:lnTo>
                    <a:pt x="664056" y="767"/>
                  </a:lnTo>
                  <a:lnTo>
                    <a:pt x="661405" y="5311"/>
                  </a:lnTo>
                  <a:lnTo>
                    <a:pt x="662172" y="8227"/>
                  </a:lnTo>
                  <a:lnTo>
                    <a:pt x="725429" y="45126"/>
                  </a:lnTo>
                  <a:lnTo>
                    <a:pt x="743043" y="45126"/>
                  </a:lnTo>
                  <a:lnTo>
                    <a:pt x="743043" y="54651"/>
                  </a:lnTo>
                  <a:lnTo>
                    <a:pt x="725428" y="54651"/>
                  </a:lnTo>
                  <a:lnTo>
                    <a:pt x="662172" y="91550"/>
                  </a:lnTo>
                  <a:lnTo>
                    <a:pt x="661405" y="94466"/>
                  </a:lnTo>
                  <a:lnTo>
                    <a:pt x="664056" y="99010"/>
                  </a:lnTo>
                  <a:lnTo>
                    <a:pt x="666972" y="99777"/>
                  </a:lnTo>
                  <a:lnTo>
                    <a:pt x="744332" y="54651"/>
                  </a:lnTo>
                  <a:lnTo>
                    <a:pt x="743043" y="54651"/>
                  </a:lnTo>
                  <a:lnTo>
                    <a:pt x="744334" y="54650"/>
                  </a:lnTo>
                  <a:lnTo>
                    <a:pt x="752496" y="49889"/>
                  </a:lnTo>
                  <a:lnTo>
                    <a:pt x="666972" y="0"/>
                  </a:lnTo>
                  <a:close/>
                </a:path>
                <a:path w="753110" h="100329">
                  <a:moveTo>
                    <a:pt x="733593" y="49889"/>
                  </a:moveTo>
                  <a:lnTo>
                    <a:pt x="725428" y="54651"/>
                  </a:lnTo>
                  <a:lnTo>
                    <a:pt x="743043" y="54651"/>
                  </a:lnTo>
                  <a:lnTo>
                    <a:pt x="743043" y="54002"/>
                  </a:lnTo>
                  <a:lnTo>
                    <a:pt x="740644" y="54002"/>
                  </a:lnTo>
                  <a:lnTo>
                    <a:pt x="733593" y="49889"/>
                  </a:lnTo>
                  <a:close/>
                </a:path>
                <a:path w="753110" h="100329">
                  <a:moveTo>
                    <a:pt x="0" y="45125"/>
                  </a:moveTo>
                  <a:lnTo>
                    <a:pt x="0" y="54650"/>
                  </a:lnTo>
                  <a:lnTo>
                    <a:pt x="725430" y="54650"/>
                  </a:lnTo>
                  <a:lnTo>
                    <a:pt x="733593" y="49889"/>
                  </a:lnTo>
                  <a:lnTo>
                    <a:pt x="725429" y="45126"/>
                  </a:lnTo>
                  <a:lnTo>
                    <a:pt x="0" y="45125"/>
                  </a:lnTo>
                  <a:close/>
                </a:path>
                <a:path w="753110" h="100329">
                  <a:moveTo>
                    <a:pt x="740644" y="45775"/>
                  </a:moveTo>
                  <a:lnTo>
                    <a:pt x="733593" y="49889"/>
                  </a:lnTo>
                  <a:lnTo>
                    <a:pt x="740644" y="54002"/>
                  </a:lnTo>
                  <a:lnTo>
                    <a:pt x="740644" y="45775"/>
                  </a:lnTo>
                  <a:close/>
                </a:path>
                <a:path w="753110" h="100329">
                  <a:moveTo>
                    <a:pt x="743043" y="45775"/>
                  </a:moveTo>
                  <a:lnTo>
                    <a:pt x="740644" y="45775"/>
                  </a:lnTo>
                  <a:lnTo>
                    <a:pt x="740644" y="54002"/>
                  </a:lnTo>
                  <a:lnTo>
                    <a:pt x="743043" y="54002"/>
                  </a:lnTo>
                  <a:lnTo>
                    <a:pt x="743043" y="45775"/>
                  </a:lnTo>
                  <a:close/>
                </a:path>
                <a:path w="753110" h="100329">
                  <a:moveTo>
                    <a:pt x="725429" y="45126"/>
                  </a:moveTo>
                  <a:lnTo>
                    <a:pt x="733593" y="49889"/>
                  </a:lnTo>
                  <a:lnTo>
                    <a:pt x="740644" y="45775"/>
                  </a:lnTo>
                  <a:lnTo>
                    <a:pt x="743043" y="45775"/>
                  </a:lnTo>
                  <a:lnTo>
                    <a:pt x="743043" y="45126"/>
                  </a:lnTo>
                  <a:lnTo>
                    <a:pt x="725429" y="451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952742" y="3549769"/>
              <a:ext cx="549275" cy="506730"/>
            </a:xfrm>
            <a:custGeom>
              <a:avLst/>
              <a:gdLst/>
              <a:ahLst/>
              <a:cxnLst/>
              <a:rect l="l" t="t" r="r" b="b"/>
              <a:pathLst>
                <a:path w="549275" h="506729">
                  <a:moveTo>
                    <a:pt x="274637" y="0"/>
                  </a:moveTo>
                  <a:lnTo>
                    <a:pt x="225270" y="4079"/>
                  </a:lnTo>
                  <a:lnTo>
                    <a:pt x="178807" y="15841"/>
                  </a:lnTo>
                  <a:lnTo>
                    <a:pt x="136022" y="34570"/>
                  </a:lnTo>
                  <a:lnTo>
                    <a:pt x="97691" y="59551"/>
                  </a:lnTo>
                  <a:lnTo>
                    <a:pt x="64591" y="90069"/>
                  </a:lnTo>
                  <a:lnTo>
                    <a:pt x="37495" y="125408"/>
                  </a:lnTo>
                  <a:lnTo>
                    <a:pt x="17181" y="164854"/>
                  </a:lnTo>
                  <a:lnTo>
                    <a:pt x="4424" y="207692"/>
                  </a:lnTo>
                  <a:lnTo>
                    <a:pt x="0" y="253206"/>
                  </a:lnTo>
                  <a:lnTo>
                    <a:pt x="4424" y="298720"/>
                  </a:lnTo>
                  <a:lnTo>
                    <a:pt x="17181" y="341558"/>
                  </a:lnTo>
                  <a:lnTo>
                    <a:pt x="37495" y="381004"/>
                  </a:lnTo>
                  <a:lnTo>
                    <a:pt x="64591" y="416343"/>
                  </a:lnTo>
                  <a:lnTo>
                    <a:pt x="97691" y="446861"/>
                  </a:lnTo>
                  <a:lnTo>
                    <a:pt x="136022" y="471842"/>
                  </a:lnTo>
                  <a:lnTo>
                    <a:pt x="178807" y="490571"/>
                  </a:lnTo>
                  <a:lnTo>
                    <a:pt x="225270" y="502333"/>
                  </a:lnTo>
                  <a:lnTo>
                    <a:pt x="274637" y="506412"/>
                  </a:lnTo>
                  <a:lnTo>
                    <a:pt x="324003" y="502333"/>
                  </a:lnTo>
                  <a:lnTo>
                    <a:pt x="370467" y="490571"/>
                  </a:lnTo>
                  <a:lnTo>
                    <a:pt x="413251" y="471842"/>
                  </a:lnTo>
                  <a:lnTo>
                    <a:pt x="451582" y="446861"/>
                  </a:lnTo>
                  <a:lnTo>
                    <a:pt x="484683" y="416343"/>
                  </a:lnTo>
                  <a:lnTo>
                    <a:pt x="511778" y="381004"/>
                  </a:lnTo>
                  <a:lnTo>
                    <a:pt x="532092" y="341558"/>
                  </a:lnTo>
                  <a:lnTo>
                    <a:pt x="544850" y="298720"/>
                  </a:lnTo>
                  <a:lnTo>
                    <a:pt x="549274" y="253206"/>
                  </a:lnTo>
                  <a:lnTo>
                    <a:pt x="544850" y="207692"/>
                  </a:lnTo>
                  <a:lnTo>
                    <a:pt x="532092" y="164854"/>
                  </a:lnTo>
                  <a:lnTo>
                    <a:pt x="511778" y="125408"/>
                  </a:lnTo>
                  <a:lnTo>
                    <a:pt x="484683" y="90069"/>
                  </a:lnTo>
                  <a:lnTo>
                    <a:pt x="451582" y="59551"/>
                  </a:lnTo>
                  <a:lnTo>
                    <a:pt x="413251" y="34570"/>
                  </a:lnTo>
                  <a:lnTo>
                    <a:pt x="370467" y="15841"/>
                  </a:lnTo>
                  <a:lnTo>
                    <a:pt x="324003" y="4079"/>
                  </a:lnTo>
                  <a:lnTo>
                    <a:pt x="274637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952742" y="3549769"/>
              <a:ext cx="549275" cy="506730"/>
            </a:xfrm>
            <a:custGeom>
              <a:avLst/>
              <a:gdLst/>
              <a:ahLst/>
              <a:cxnLst/>
              <a:rect l="l" t="t" r="r" b="b"/>
              <a:pathLst>
                <a:path w="549275" h="506729">
                  <a:moveTo>
                    <a:pt x="0" y="253206"/>
                  </a:moveTo>
                  <a:lnTo>
                    <a:pt x="4424" y="207691"/>
                  </a:lnTo>
                  <a:lnTo>
                    <a:pt x="17182" y="164854"/>
                  </a:lnTo>
                  <a:lnTo>
                    <a:pt x="37496" y="125408"/>
                  </a:lnTo>
                  <a:lnTo>
                    <a:pt x="64591" y="90068"/>
                  </a:lnTo>
                  <a:lnTo>
                    <a:pt x="97692" y="59550"/>
                  </a:lnTo>
                  <a:lnTo>
                    <a:pt x="136022" y="34570"/>
                  </a:lnTo>
                  <a:lnTo>
                    <a:pt x="178807" y="15841"/>
                  </a:lnTo>
                  <a:lnTo>
                    <a:pt x="225271" y="4079"/>
                  </a:lnTo>
                  <a:lnTo>
                    <a:pt x="274637" y="0"/>
                  </a:lnTo>
                  <a:lnTo>
                    <a:pt x="324003" y="4079"/>
                  </a:lnTo>
                  <a:lnTo>
                    <a:pt x="370467" y="15841"/>
                  </a:lnTo>
                  <a:lnTo>
                    <a:pt x="413252" y="34570"/>
                  </a:lnTo>
                  <a:lnTo>
                    <a:pt x="451582" y="59550"/>
                  </a:lnTo>
                  <a:lnTo>
                    <a:pt x="484683" y="90068"/>
                  </a:lnTo>
                  <a:lnTo>
                    <a:pt x="511778" y="125408"/>
                  </a:lnTo>
                  <a:lnTo>
                    <a:pt x="532092" y="164854"/>
                  </a:lnTo>
                  <a:lnTo>
                    <a:pt x="544850" y="207691"/>
                  </a:lnTo>
                  <a:lnTo>
                    <a:pt x="549275" y="253206"/>
                  </a:lnTo>
                  <a:lnTo>
                    <a:pt x="544850" y="298720"/>
                  </a:lnTo>
                  <a:lnTo>
                    <a:pt x="532092" y="341557"/>
                  </a:lnTo>
                  <a:lnTo>
                    <a:pt x="511778" y="381003"/>
                  </a:lnTo>
                  <a:lnTo>
                    <a:pt x="484683" y="416343"/>
                  </a:lnTo>
                  <a:lnTo>
                    <a:pt x="451582" y="446861"/>
                  </a:lnTo>
                  <a:lnTo>
                    <a:pt x="413252" y="471841"/>
                  </a:lnTo>
                  <a:lnTo>
                    <a:pt x="370467" y="490570"/>
                  </a:lnTo>
                  <a:lnTo>
                    <a:pt x="324003" y="502332"/>
                  </a:lnTo>
                  <a:lnTo>
                    <a:pt x="274637" y="506412"/>
                  </a:lnTo>
                  <a:lnTo>
                    <a:pt x="225271" y="502332"/>
                  </a:lnTo>
                  <a:lnTo>
                    <a:pt x="178807" y="490570"/>
                  </a:lnTo>
                  <a:lnTo>
                    <a:pt x="136022" y="471841"/>
                  </a:lnTo>
                  <a:lnTo>
                    <a:pt x="97692" y="446861"/>
                  </a:lnTo>
                  <a:lnTo>
                    <a:pt x="64591" y="416343"/>
                  </a:lnTo>
                  <a:lnTo>
                    <a:pt x="37496" y="381003"/>
                  </a:lnTo>
                  <a:lnTo>
                    <a:pt x="17182" y="341557"/>
                  </a:lnTo>
                  <a:lnTo>
                    <a:pt x="4424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3026561" y="3695700"/>
            <a:ext cx="4000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spc="-30" baseline="11111" dirty="0">
                <a:latin typeface="Times New Roman"/>
                <a:cs typeface="Times New Roman"/>
              </a:rPr>
              <a:t>s</a:t>
            </a:r>
            <a:r>
              <a:rPr sz="1300" spc="-20" dirty="0">
                <a:latin typeface="Times New Roman"/>
                <a:cs typeface="Times New Roman"/>
              </a:rPr>
              <a:t>t+1</a:t>
            </a:r>
            <a:endParaRPr sz="1300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3502017" y="3560881"/>
            <a:ext cx="3361054" cy="516255"/>
            <a:chOff x="3502017" y="3560881"/>
            <a:chExt cx="3361054" cy="516255"/>
          </a:xfrm>
        </p:grpSpPr>
        <p:sp>
          <p:nvSpPr>
            <p:cNvPr id="21" name="object 21"/>
            <p:cNvSpPr/>
            <p:nvPr/>
          </p:nvSpPr>
          <p:spPr>
            <a:xfrm>
              <a:off x="3502012" y="3752303"/>
              <a:ext cx="2054860" cy="100330"/>
            </a:xfrm>
            <a:custGeom>
              <a:avLst/>
              <a:gdLst/>
              <a:ahLst/>
              <a:cxnLst/>
              <a:rect l="l" t="t" r="r" b="b"/>
              <a:pathLst>
                <a:path w="2054860" h="100329">
                  <a:moveTo>
                    <a:pt x="752500" y="49885"/>
                  </a:moveTo>
                  <a:lnTo>
                    <a:pt x="666965" y="0"/>
                  </a:lnTo>
                  <a:lnTo>
                    <a:pt x="664057" y="762"/>
                  </a:lnTo>
                  <a:lnTo>
                    <a:pt x="661403" y="5308"/>
                  </a:lnTo>
                  <a:lnTo>
                    <a:pt x="662178" y="8216"/>
                  </a:lnTo>
                  <a:lnTo>
                    <a:pt x="725424" y="45123"/>
                  </a:lnTo>
                  <a:lnTo>
                    <a:pt x="0" y="45123"/>
                  </a:lnTo>
                  <a:lnTo>
                    <a:pt x="0" y="54648"/>
                  </a:lnTo>
                  <a:lnTo>
                    <a:pt x="725424" y="54648"/>
                  </a:lnTo>
                  <a:lnTo>
                    <a:pt x="662178" y="91541"/>
                  </a:lnTo>
                  <a:lnTo>
                    <a:pt x="661403" y="94462"/>
                  </a:lnTo>
                  <a:lnTo>
                    <a:pt x="664057" y="99009"/>
                  </a:lnTo>
                  <a:lnTo>
                    <a:pt x="666965" y="99771"/>
                  </a:lnTo>
                  <a:lnTo>
                    <a:pt x="744334" y="54648"/>
                  </a:lnTo>
                  <a:lnTo>
                    <a:pt x="752500" y="49885"/>
                  </a:lnTo>
                  <a:close/>
                </a:path>
                <a:path w="2054860" h="100329">
                  <a:moveTo>
                    <a:pt x="2054250" y="49885"/>
                  </a:moveTo>
                  <a:lnTo>
                    <a:pt x="1968715" y="0"/>
                  </a:lnTo>
                  <a:lnTo>
                    <a:pt x="1965807" y="762"/>
                  </a:lnTo>
                  <a:lnTo>
                    <a:pt x="1963153" y="5308"/>
                  </a:lnTo>
                  <a:lnTo>
                    <a:pt x="1963928" y="8216"/>
                  </a:lnTo>
                  <a:lnTo>
                    <a:pt x="2027174" y="45123"/>
                  </a:lnTo>
                  <a:lnTo>
                    <a:pt x="1301750" y="45123"/>
                  </a:lnTo>
                  <a:lnTo>
                    <a:pt x="1301750" y="54648"/>
                  </a:lnTo>
                  <a:lnTo>
                    <a:pt x="2027174" y="54648"/>
                  </a:lnTo>
                  <a:lnTo>
                    <a:pt x="1963928" y="91541"/>
                  </a:lnTo>
                  <a:lnTo>
                    <a:pt x="1963153" y="94462"/>
                  </a:lnTo>
                  <a:lnTo>
                    <a:pt x="1965807" y="99009"/>
                  </a:lnTo>
                  <a:lnTo>
                    <a:pt x="1968715" y="99771"/>
                  </a:lnTo>
                  <a:lnTo>
                    <a:pt x="2046084" y="54648"/>
                  </a:lnTo>
                  <a:lnTo>
                    <a:pt x="2054250" y="498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41792" y="3565644"/>
              <a:ext cx="548005" cy="506730"/>
            </a:xfrm>
            <a:custGeom>
              <a:avLst/>
              <a:gdLst/>
              <a:ahLst/>
              <a:cxnLst/>
              <a:rect l="l" t="t" r="r" b="b"/>
              <a:pathLst>
                <a:path w="548004" h="506729">
                  <a:moveTo>
                    <a:pt x="273842" y="0"/>
                  </a:moveTo>
                  <a:lnTo>
                    <a:pt x="224618" y="4079"/>
                  </a:lnTo>
                  <a:lnTo>
                    <a:pt x="178289" y="15841"/>
                  </a:lnTo>
                  <a:lnTo>
                    <a:pt x="135628" y="34570"/>
                  </a:lnTo>
                  <a:lnTo>
                    <a:pt x="97409" y="59551"/>
                  </a:lnTo>
                  <a:lnTo>
                    <a:pt x="64404" y="90069"/>
                  </a:lnTo>
                  <a:lnTo>
                    <a:pt x="37387" y="125408"/>
                  </a:lnTo>
                  <a:lnTo>
                    <a:pt x="17132" y="164854"/>
                  </a:lnTo>
                  <a:lnTo>
                    <a:pt x="4411" y="207692"/>
                  </a:lnTo>
                  <a:lnTo>
                    <a:pt x="0" y="253206"/>
                  </a:lnTo>
                  <a:lnTo>
                    <a:pt x="4411" y="298720"/>
                  </a:lnTo>
                  <a:lnTo>
                    <a:pt x="17132" y="341558"/>
                  </a:lnTo>
                  <a:lnTo>
                    <a:pt x="37387" y="381004"/>
                  </a:lnTo>
                  <a:lnTo>
                    <a:pt x="64404" y="416343"/>
                  </a:lnTo>
                  <a:lnTo>
                    <a:pt x="97409" y="446861"/>
                  </a:lnTo>
                  <a:lnTo>
                    <a:pt x="135628" y="471842"/>
                  </a:lnTo>
                  <a:lnTo>
                    <a:pt x="178289" y="490571"/>
                  </a:lnTo>
                  <a:lnTo>
                    <a:pt x="224618" y="502333"/>
                  </a:lnTo>
                  <a:lnTo>
                    <a:pt x="273842" y="506412"/>
                  </a:lnTo>
                  <a:lnTo>
                    <a:pt x="323066" y="502333"/>
                  </a:lnTo>
                  <a:lnTo>
                    <a:pt x="369395" y="490571"/>
                  </a:lnTo>
                  <a:lnTo>
                    <a:pt x="412057" y="471842"/>
                  </a:lnTo>
                  <a:lnTo>
                    <a:pt x="450276" y="446861"/>
                  </a:lnTo>
                  <a:lnTo>
                    <a:pt x="483281" y="416343"/>
                  </a:lnTo>
                  <a:lnTo>
                    <a:pt x="510298" y="381004"/>
                  </a:lnTo>
                  <a:lnTo>
                    <a:pt x="530553" y="341558"/>
                  </a:lnTo>
                  <a:lnTo>
                    <a:pt x="543274" y="298720"/>
                  </a:lnTo>
                  <a:lnTo>
                    <a:pt x="547686" y="253206"/>
                  </a:lnTo>
                  <a:lnTo>
                    <a:pt x="543274" y="207692"/>
                  </a:lnTo>
                  <a:lnTo>
                    <a:pt x="530553" y="164854"/>
                  </a:lnTo>
                  <a:lnTo>
                    <a:pt x="510298" y="125408"/>
                  </a:lnTo>
                  <a:lnTo>
                    <a:pt x="483281" y="90069"/>
                  </a:lnTo>
                  <a:lnTo>
                    <a:pt x="450276" y="59551"/>
                  </a:lnTo>
                  <a:lnTo>
                    <a:pt x="412057" y="34570"/>
                  </a:lnTo>
                  <a:lnTo>
                    <a:pt x="369395" y="15841"/>
                  </a:lnTo>
                  <a:lnTo>
                    <a:pt x="323066" y="4079"/>
                  </a:lnTo>
                  <a:lnTo>
                    <a:pt x="273842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41792" y="3565644"/>
              <a:ext cx="548005" cy="506730"/>
            </a:xfrm>
            <a:custGeom>
              <a:avLst/>
              <a:gdLst/>
              <a:ahLst/>
              <a:cxnLst/>
              <a:rect l="l" t="t" r="r" b="b"/>
              <a:pathLst>
                <a:path w="548004" h="506729">
                  <a:moveTo>
                    <a:pt x="0" y="253206"/>
                  </a:moveTo>
                  <a:lnTo>
                    <a:pt x="4411" y="207691"/>
                  </a:lnTo>
                  <a:lnTo>
                    <a:pt x="17132" y="164854"/>
                  </a:lnTo>
                  <a:lnTo>
                    <a:pt x="37387" y="125408"/>
                  </a:lnTo>
                  <a:lnTo>
                    <a:pt x="64404" y="90068"/>
                  </a:lnTo>
                  <a:lnTo>
                    <a:pt x="97409" y="59550"/>
                  </a:lnTo>
                  <a:lnTo>
                    <a:pt x="135629" y="34570"/>
                  </a:lnTo>
                  <a:lnTo>
                    <a:pt x="178290" y="15841"/>
                  </a:lnTo>
                  <a:lnTo>
                    <a:pt x="224619" y="4079"/>
                  </a:lnTo>
                  <a:lnTo>
                    <a:pt x="273843" y="0"/>
                  </a:lnTo>
                  <a:lnTo>
                    <a:pt x="323067" y="4079"/>
                  </a:lnTo>
                  <a:lnTo>
                    <a:pt x="369396" y="15841"/>
                  </a:lnTo>
                  <a:lnTo>
                    <a:pt x="412057" y="34570"/>
                  </a:lnTo>
                  <a:lnTo>
                    <a:pt x="450277" y="59550"/>
                  </a:lnTo>
                  <a:lnTo>
                    <a:pt x="483282" y="90068"/>
                  </a:lnTo>
                  <a:lnTo>
                    <a:pt x="510299" y="125408"/>
                  </a:lnTo>
                  <a:lnTo>
                    <a:pt x="530554" y="164854"/>
                  </a:lnTo>
                  <a:lnTo>
                    <a:pt x="543275" y="207691"/>
                  </a:lnTo>
                  <a:lnTo>
                    <a:pt x="547687" y="253206"/>
                  </a:lnTo>
                  <a:lnTo>
                    <a:pt x="543275" y="298720"/>
                  </a:lnTo>
                  <a:lnTo>
                    <a:pt x="530554" y="341557"/>
                  </a:lnTo>
                  <a:lnTo>
                    <a:pt x="510299" y="381003"/>
                  </a:lnTo>
                  <a:lnTo>
                    <a:pt x="483282" y="416343"/>
                  </a:lnTo>
                  <a:lnTo>
                    <a:pt x="450277" y="446861"/>
                  </a:lnTo>
                  <a:lnTo>
                    <a:pt x="412057" y="471841"/>
                  </a:lnTo>
                  <a:lnTo>
                    <a:pt x="369396" y="490570"/>
                  </a:lnTo>
                  <a:lnTo>
                    <a:pt x="323067" y="502332"/>
                  </a:lnTo>
                  <a:lnTo>
                    <a:pt x="273843" y="506412"/>
                  </a:lnTo>
                  <a:lnTo>
                    <a:pt x="224619" y="502332"/>
                  </a:lnTo>
                  <a:lnTo>
                    <a:pt x="178290" y="490570"/>
                  </a:lnTo>
                  <a:lnTo>
                    <a:pt x="135629" y="471841"/>
                  </a:lnTo>
                  <a:lnTo>
                    <a:pt x="97409" y="446861"/>
                  </a:lnTo>
                  <a:lnTo>
                    <a:pt x="64404" y="416343"/>
                  </a:lnTo>
                  <a:lnTo>
                    <a:pt x="37387" y="381003"/>
                  </a:lnTo>
                  <a:lnTo>
                    <a:pt x="17132" y="341557"/>
                  </a:lnTo>
                  <a:lnTo>
                    <a:pt x="4411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110278" y="3768168"/>
              <a:ext cx="753110" cy="100330"/>
            </a:xfrm>
            <a:custGeom>
              <a:avLst/>
              <a:gdLst/>
              <a:ahLst/>
              <a:cxnLst/>
              <a:rect l="l" t="t" r="r" b="b"/>
              <a:pathLst>
                <a:path w="753109" h="100329">
                  <a:moveTo>
                    <a:pt x="666973" y="0"/>
                  </a:moveTo>
                  <a:lnTo>
                    <a:pt x="664057" y="767"/>
                  </a:lnTo>
                  <a:lnTo>
                    <a:pt x="661405" y="5311"/>
                  </a:lnTo>
                  <a:lnTo>
                    <a:pt x="662174" y="8227"/>
                  </a:lnTo>
                  <a:lnTo>
                    <a:pt x="725430" y="45126"/>
                  </a:lnTo>
                  <a:lnTo>
                    <a:pt x="743045" y="45126"/>
                  </a:lnTo>
                  <a:lnTo>
                    <a:pt x="743045" y="54651"/>
                  </a:lnTo>
                  <a:lnTo>
                    <a:pt x="725429" y="54651"/>
                  </a:lnTo>
                  <a:lnTo>
                    <a:pt x="662174" y="91550"/>
                  </a:lnTo>
                  <a:lnTo>
                    <a:pt x="661405" y="94466"/>
                  </a:lnTo>
                  <a:lnTo>
                    <a:pt x="664056" y="99010"/>
                  </a:lnTo>
                  <a:lnTo>
                    <a:pt x="666973" y="99778"/>
                  </a:lnTo>
                  <a:lnTo>
                    <a:pt x="744333" y="54651"/>
                  </a:lnTo>
                  <a:lnTo>
                    <a:pt x="743045" y="54651"/>
                  </a:lnTo>
                  <a:lnTo>
                    <a:pt x="744335" y="54650"/>
                  </a:lnTo>
                  <a:lnTo>
                    <a:pt x="752497" y="49889"/>
                  </a:lnTo>
                  <a:lnTo>
                    <a:pt x="666973" y="0"/>
                  </a:lnTo>
                  <a:close/>
                </a:path>
                <a:path w="753109" h="100329">
                  <a:moveTo>
                    <a:pt x="733594" y="49889"/>
                  </a:moveTo>
                  <a:lnTo>
                    <a:pt x="725429" y="54651"/>
                  </a:lnTo>
                  <a:lnTo>
                    <a:pt x="743045" y="54651"/>
                  </a:lnTo>
                  <a:lnTo>
                    <a:pt x="743045" y="54002"/>
                  </a:lnTo>
                  <a:lnTo>
                    <a:pt x="740646" y="54002"/>
                  </a:lnTo>
                  <a:lnTo>
                    <a:pt x="733594" y="49889"/>
                  </a:lnTo>
                  <a:close/>
                </a:path>
                <a:path w="753109" h="100329">
                  <a:moveTo>
                    <a:pt x="0" y="45125"/>
                  </a:moveTo>
                  <a:lnTo>
                    <a:pt x="0" y="54650"/>
                  </a:lnTo>
                  <a:lnTo>
                    <a:pt x="725432" y="54650"/>
                  </a:lnTo>
                  <a:lnTo>
                    <a:pt x="733594" y="49889"/>
                  </a:lnTo>
                  <a:lnTo>
                    <a:pt x="725430" y="45126"/>
                  </a:lnTo>
                  <a:lnTo>
                    <a:pt x="0" y="45125"/>
                  </a:lnTo>
                  <a:close/>
                </a:path>
                <a:path w="753109" h="100329">
                  <a:moveTo>
                    <a:pt x="740646" y="45775"/>
                  </a:moveTo>
                  <a:lnTo>
                    <a:pt x="733594" y="49889"/>
                  </a:lnTo>
                  <a:lnTo>
                    <a:pt x="740646" y="54002"/>
                  </a:lnTo>
                  <a:lnTo>
                    <a:pt x="740646" y="45775"/>
                  </a:lnTo>
                  <a:close/>
                </a:path>
                <a:path w="753109" h="100329">
                  <a:moveTo>
                    <a:pt x="743045" y="45775"/>
                  </a:moveTo>
                  <a:lnTo>
                    <a:pt x="740646" y="45775"/>
                  </a:lnTo>
                  <a:lnTo>
                    <a:pt x="740646" y="54002"/>
                  </a:lnTo>
                  <a:lnTo>
                    <a:pt x="743045" y="54002"/>
                  </a:lnTo>
                  <a:lnTo>
                    <a:pt x="743045" y="45775"/>
                  </a:lnTo>
                  <a:close/>
                </a:path>
                <a:path w="753109" h="100329">
                  <a:moveTo>
                    <a:pt x="725430" y="45126"/>
                  </a:moveTo>
                  <a:lnTo>
                    <a:pt x="733594" y="49889"/>
                  </a:lnTo>
                  <a:lnTo>
                    <a:pt x="740646" y="45775"/>
                  </a:lnTo>
                  <a:lnTo>
                    <a:pt x="743045" y="45775"/>
                  </a:lnTo>
                  <a:lnTo>
                    <a:pt x="743045" y="45126"/>
                  </a:lnTo>
                  <a:lnTo>
                    <a:pt x="725430" y="451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551478" y="3565644"/>
              <a:ext cx="549275" cy="506730"/>
            </a:xfrm>
            <a:custGeom>
              <a:avLst/>
              <a:gdLst/>
              <a:ahLst/>
              <a:cxnLst/>
              <a:rect l="l" t="t" r="r" b="b"/>
              <a:pathLst>
                <a:path w="549275" h="506729">
                  <a:moveTo>
                    <a:pt x="274637" y="0"/>
                  </a:moveTo>
                  <a:lnTo>
                    <a:pt x="225270" y="4079"/>
                  </a:lnTo>
                  <a:lnTo>
                    <a:pt x="178807" y="15841"/>
                  </a:lnTo>
                  <a:lnTo>
                    <a:pt x="136022" y="34570"/>
                  </a:lnTo>
                  <a:lnTo>
                    <a:pt x="97691" y="59551"/>
                  </a:lnTo>
                  <a:lnTo>
                    <a:pt x="64591" y="90069"/>
                  </a:lnTo>
                  <a:lnTo>
                    <a:pt x="37495" y="125408"/>
                  </a:lnTo>
                  <a:lnTo>
                    <a:pt x="17181" y="164854"/>
                  </a:lnTo>
                  <a:lnTo>
                    <a:pt x="4424" y="207692"/>
                  </a:lnTo>
                  <a:lnTo>
                    <a:pt x="0" y="253206"/>
                  </a:lnTo>
                  <a:lnTo>
                    <a:pt x="4424" y="298720"/>
                  </a:lnTo>
                  <a:lnTo>
                    <a:pt x="17181" y="341558"/>
                  </a:lnTo>
                  <a:lnTo>
                    <a:pt x="37495" y="381004"/>
                  </a:lnTo>
                  <a:lnTo>
                    <a:pt x="64591" y="416343"/>
                  </a:lnTo>
                  <a:lnTo>
                    <a:pt x="97691" y="446861"/>
                  </a:lnTo>
                  <a:lnTo>
                    <a:pt x="136022" y="471842"/>
                  </a:lnTo>
                  <a:lnTo>
                    <a:pt x="178807" y="490571"/>
                  </a:lnTo>
                  <a:lnTo>
                    <a:pt x="225270" y="502333"/>
                  </a:lnTo>
                  <a:lnTo>
                    <a:pt x="274637" y="506412"/>
                  </a:lnTo>
                  <a:lnTo>
                    <a:pt x="324004" y="502333"/>
                  </a:lnTo>
                  <a:lnTo>
                    <a:pt x="370467" y="490571"/>
                  </a:lnTo>
                  <a:lnTo>
                    <a:pt x="413252" y="471842"/>
                  </a:lnTo>
                  <a:lnTo>
                    <a:pt x="451583" y="446861"/>
                  </a:lnTo>
                  <a:lnTo>
                    <a:pt x="484683" y="416343"/>
                  </a:lnTo>
                  <a:lnTo>
                    <a:pt x="511779" y="381004"/>
                  </a:lnTo>
                  <a:lnTo>
                    <a:pt x="532093" y="341558"/>
                  </a:lnTo>
                  <a:lnTo>
                    <a:pt x="544850" y="298720"/>
                  </a:lnTo>
                  <a:lnTo>
                    <a:pt x="549275" y="253206"/>
                  </a:lnTo>
                  <a:lnTo>
                    <a:pt x="544850" y="207692"/>
                  </a:lnTo>
                  <a:lnTo>
                    <a:pt x="532093" y="164854"/>
                  </a:lnTo>
                  <a:lnTo>
                    <a:pt x="511779" y="125408"/>
                  </a:lnTo>
                  <a:lnTo>
                    <a:pt x="484683" y="90069"/>
                  </a:lnTo>
                  <a:lnTo>
                    <a:pt x="451583" y="59551"/>
                  </a:lnTo>
                  <a:lnTo>
                    <a:pt x="413252" y="34570"/>
                  </a:lnTo>
                  <a:lnTo>
                    <a:pt x="370467" y="15841"/>
                  </a:lnTo>
                  <a:lnTo>
                    <a:pt x="324004" y="4079"/>
                  </a:lnTo>
                  <a:lnTo>
                    <a:pt x="274637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551478" y="3565644"/>
              <a:ext cx="549275" cy="506730"/>
            </a:xfrm>
            <a:custGeom>
              <a:avLst/>
              <a:gdLst/>
              <a:ahLst/>
              <a:cxnLst/>
              <a:rect l="l" t="t" r="r" b="b"/>
              <a:pathLst>
                <a:path w="549275" h="506729">
                  <a:moveTo>
                    <a:pt x="0" y="253206"/>
                  </a:moveTo>
                  <a:lnTo>
                    <a:pt x="4424" y="207691"/>
                  </a:lnTo>
                  <a:lnTo>
                    <a:pt x="17182" y="164854"/>
                  </a:lnTo>
                  <a:lnTo>
                    <a:pt x="37496" y="125408"/>
                  </a:lnTo>
                  <a:lnTo>
                    <a:pt x="64591" y="90068"/>
                  </a:lnTo>
                  <a:lnTo>
                    <a:pt x="97692" y="59550"/>
                  </a:lnTo>
                  <a:lnTo>
                    <a:pt x="136022" y="34570"/>
                  </a:lnTo>
                  <a:lnTo>
                    <a:pt x="178807" y="15841"/>
                  </a:lnTo>
                  <a:lnTo>
                    <a:pt x="225271" y="4079"/>
                  </a:lnTo>
                  <a:lnTo>
                    <a:pt x="274637" y="0"/>
                  </a:lnTo>
                  <a:lnTo>
                    <a:pt x="324003" y="4079"/>
                  </a:lnTo>
                  <a:lnTo>
                    <a:pt x="370467" y="15841"/>
                  </a:lnTo>
                  <a:lnTo>
                    <a:pt x="413252" y="34570"/>
                  </a:lnTo>
                  <a:lnTo>
                    <a:pt x="451582" y="59550"/>
                  </a:lnTo>
                  <a:lnTo>
                    <a:pt x="484683" y="90068"/>
                  </a:lnTo>
                  <a:lnTo>
                    <a:pt x="511778" y="125408"/>
                  </a:lnTo>
                  <a:lnTo>
                    <a:pt x="532092" y="164854"/>
                  </a:lnTo>
                  <a:lnTo>
                    <a:pt x="544850" y="207691"/>
                  </a:lnTo>
                  <a:lnTo>
                    <a:pt x="549275" y="253206"/>
                  </a:lnTo>
                  <a:lnTo>
                    <a:pt x="544850" y="298720"/>
                  </a:lnTo>
                  <a:lnTo>
                    <a:pt x="532092" y="341557"/>
                  </a:lnTo>
                  <a:lnTo>
                    <a:pt x="511778" y="381003"/>
                  </a:lnTo>
                  <a:lnTo>
                    <a:pt x="484683" y="416343"/>
                  </a:lnTo>
                  <a:lnTo>
                    <a:pt x="451582" y="446861"/>
                  </a:lnTo>
                  <a:lnTo>
                    <a:pt x="413252" y="471841"/>
                  </a:lnTo>
                  <a:lnTo>
                    <a:pt x="370467" y="490570"/>
                  </a:lnTo>
                  <a:lnTo>
                    <a:pt x="324003" y="502332"/>
                  </a:lnTo>
                  <a:lnTo>
                    <a:pt x="274637" y="506412"/>
                  </a:lnTo>
                  <a:lnTo>
                    <a:pt x="225271" y="502332"/>
                  </a:lnTo>
                  <a:lnTo>
                    <a:pt x="178807" y="490570"/>
                  </a:lnTo>
                  <a:lnTo>
                    <a:pt x="136022" y="471841"/>
                  </a:lnTo>
                  <a:lnTo>
                    <a:pt x="97692" y="446861"/>
                  </a:lnTo>
                  <a:lnTo>
                    <a:pt x="64591" y="416343"/>
                  </a:lnTo>
                  <a:lnTo>
                    <a:pt x="37496" y="381003"/>
                  </a:lnTo>
                  <a:lnTo>
                    <a:pt x="17182" y="341557"/>
                  </a:lnTo>
                  <a:lnTo>
                    <a:pt x="4424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4302116" y="3710940"/>
            <a:ext cx="1736089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360805" algn="l"/>
              </a:tabLst>
            </a:pPr>
            <a:r>
              <a:rPr sz="3000" spc="-30" baseline="11111" dirty="0">
                <a:latin typeface="Times New Roman"/>
                <a:cs typeface="Times New Roman"/>
              </a:rPr>
              <a:t>s</a:t>
            </a:r>
            <a:r>
              <a:rPr sz="1300" spc="-20" dirty="0">
                <a:latin typeface="Times New Roman"/>
                <a:cs typeface="Times New Roman"/>
              </a:rPr>
              <a:t>t+2</a:t>
            </a:r>
            <a:r>
              <a:rPr sz="1300" dirty="0">
                <a:latin typeface="Times New Roman"/>
                <a:cs typeface="Times New Roman"/>
              </a:rPr>
              <a:t>	</a:t>
            </a:r>
            <a:r>
              <a:rPr sz="3000" spc="-30" baseline="11111" dirty="0">
                <a:latin typeface="Times New Roman"/>
                <a:cs typeface="Times New Roman"/>
              </a:rPr>
              <a:t>s</a:t>
            </a:r>
            <a:r>
              <a:rPr sz="1300" spc="-20" dirty="0">
                <a:latin typeface="Times New Roman"/>
                <a:cs typeface="Times New Roman"/>
              </a:rPr>
              <a:t>t+3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453632" y="3417316"/>
            <a:ext cx="18211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369695" algn="l"/>
              </a:tabLst>
            </a:pPr>
            <a:r>
              <a:rPr sz="1600" spc="-20" dirty="0">
                <a:latin typeface="Times New Roman"/>
                <a:cs typeface="Times New Roman"/>
              </a:rPr>
              <a:t>a/r</a:t>
            </a:r>
            <a:r>
              <a:rPr sz="1650" spc="-30" baseline="-15151" dirty="0">
                <a:latin typeface="Times New Roman"/>
                <a:cs typeface="Times New Roman"/>
              </a:rPr>
              <a:t>t</a:t>
            </a:r>
            <a:r>
              <a:rPr sz="1650" baseline="-15151" dirty="0">
                <a:latin typeface="Times New Roman"/>
                <a:cs typeface="Times New Roman"/>
              </a:rPr>
              <a:t>	</a:t>
            </a:r>
            <a:r>
              <a:rPr sz="1600" spc="-10" dirty="0">
                <a:latin typeface="Times New Roman"/>
                <a:cs typeface="Times New Roman"/>
              </a:rPr>
              <a:t>a/r</a:t>
            </a:r>
            <a:r>
              <a:rPr sz="1650" spc="-15" baseline="-15151" dirty="0">
                <a:latin typeface="Times New Roman"/>
                <a:cs typeface="Times New Roman"/>
              </a:rPr>
              <a:t>t+1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066657" y="3450844"/>
            <a:ext cx="18008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348740" algn="l"/>
              </a:tabLst>
            </a:pPr>
            <a:r>
              <a:rPr sz="1600" spc="-10" dirty="0">
                <a:latin typeface="Times New Roman"/>
                <a:cs typeface="Times New Roman"/>
              </a:rPr>
              <a:t>a/r</a:t>
            </a:r>
            <a:r>
              <a:rPr sz="1650" spc="-15" baseline="-15151" dirty="0">
                <a:latin typeface="Times New Roman"/>
                <a:cs typeface="Times New Roman"/>
              </a:rPr>
              <a:t>t+2</a:t>
            </a:r>
            <a:r>
              <a:rPr sz="1650" baseline="-15151" dirty="0">
                <a:latin typeface="Times New Roman"/>
                <a:cs typeface="Times New Roman"/>
              </a:rPr>
              <a:t>	</a:t>
            </a:r>
            <a:r>
              <a:rPr sz="1600" spc="-10" dirty="0">
                <a:latin typeface="Times New Roman"/>
                <a:cs typeface="Times New Roman"/>
              </a:rPr>
              <a:t>a/r</a:t>
            </a:r>
            <a:r>
              <a:rPr sz="1650" spc="-15" baseline="-15151" dirty="0">
                <a:latin typeface="Times New Roman"/>
                <a:cs typeface="Times New Roman"/>
              </a:rPr>
              <a:t>t+3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130407" y="3670300"/>
            <a:ext cx="2286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…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471781" y="4708845"/>
            <a:ext cx="450850" cy="282575"/>
          </a:xfrm>
          <a:custGeom>
            <a:avLst/>
            <a:gdLst/>
            <a:ahLst/>
            <a:cxnLst/>
            <a:rect l="l" t="t" r="r" b="b"/>
            <a:pathLst>
              <a:path w="450850" h="282575">
                <a:moveTo>
                  <a:pt x="360264" y="0"/>
                </a:moveTo>
                <a:lnTo>
                  <a:pt x="356246" y="11459"/>
                </a:lnTo>
                <a:lnTo>
                  <a:pt x="372589" y="18552"/>
                </a:lnTo>
                <a:lnTo>
                  <a:pt x="386644" y="28370"/>
                </a:lnTo>
                <a:lnTo>
                  <a:pt x="415182" y="73878"/>
                </a:lnTo>
                <a:lnTo>
                  <a:pt x="423516" y="115662"/>
                </a:lnTo>
                <a:lnTo>
                  <a:pt x="424558" y="139749"/>
                </a:lnTo>
                <a:lnTo>
                  <a:pt x="423512" y="164650"/>
                </a:lnTo>
                <a:lnTo>
                  <a:pt x="415140" y="207587"/>
                </a:lnTo>
                <a:lnTo>
                  <a:pt x="386662" y="253825"/>
                </a:lnTo>
                <a:lnTo>
                  <a:pt x="356693" y="270866"/>
                </a:lnTo>
                <a:lnTo>
                  <a:pt x="360264" y="282326"/>
                </a:lnTo>
                <a:lnTo>
                  <a:pt x="398774" y="264262"/>
                </a:lnTo>
                <a:lnTo>
                  <a:pt x="427088" y="232990"/>
                </a:lnTo>
                <a:lnTo>
                  <a:pt x="444501" y="191113"/>
                </a:lnTo>
                <a:lnTo>
                  <a:pt x="450305" y="141237"/>
                </a:lnTo>
                <a:lnTo>
                  <a:pt x="448849" y="115355"/>
                </a:lnTo>
                <a:lnTo>
                  <a:pt x="437204" y="69479"/>
                </a:lnTo>
                <a:lnTo>
                  <a:pt x="414108" y="32132"/>
                </a:lnTo>
                <a:lnTo>
                  <a:pt x="380733" y="7389"/>
                </a:lnTo>
                <a:lnTo>
                  <a:pt x="360264" y="0"/>
                </a:lnTo>
                <a:close/>
              </a:path>
              <a:path w="450850" h="282575">
                <a:moveTo>
                  <a:pt x="90040" y="0"/>
                </a:moveTo>
                <a:lnTo>
                  <a:pt x="51624" y="18100"/>
                </a:lnTo>
                <a:lnTo>
                  <a:pt x="23290" y="49485"/>
                </a:lnTo>
                <a:lnTo>
                  <a:pt x="5822" y="91436"/>
                </a:lnTo>
                <a:lnTo>
                  <a:pt x="0" y="141237"/>
                </a:lnTo>
                <a:lnTo>
                  <a:pt x="1450" y="167175"/>
                </a:lnTo>
                <a:lnTo>
                  <a:pt x="13059" y="213051"/>
                </a:lnTo>
                <a:lnTo>
                  <a:pt x="36099" y="250277"/>
                </a:lnTo>
                <a:lnTo>
                  <a:pt x="69511" y="274945"/>
                </a:lnTo>
                <a:lnTo>
                  <a:pt x="90040" y="282326"/>
                </a:lnTo>
                <a:lnTo>
                  <a:pt x="93612" y="270866"/>
                </a:lnTo>
                <a:lnTo>
                  <a:pt x="77525" y="263741"/>
                </a:lnTo>
                <a:lnTo>
                  <a:pt x="63642" y="253825"/>
                </a:lnTo>
                <a:lnTo>
                  <a:pt x="35165" y="207587"/>
                </a:lnTo>
                <a:lnTo>
                  <a:pt x="26793" y="164650"/>
                </a:lnTo>
                <a:lnTo>
                  <a:pt x="25746" y="139749"/>
                </a:lnTo>
                <a:lnTo>
                  <a:pt x="26793" y="115662"/>
                </a:lnTo>
                <a:lnTo>
                  <a:pt x="35165" y="73878"/>
                </a:lnTo>
                <a:lnTo>
                  <a:pt x="63753" y="28370"/>
                </a:lnTo>
                <a:lnTo>
                  <a:pt x="94058" y="11459"/>
                </a:lnTo>
                <a:lnTo>
                  <a:pt x="900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1078977" y="4620259"/>
            <a:ext cx="7651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492125" algn="l"/>
              </a:tabLst>
            </a:pPr>
            <a:r>
              <a:rPr sz="2400" spc="440" dirty="0">
                <a:latin typeface="Cambria Math"/>
                <a:cs typeface="Cambria Math"/>
              </a:rPr>
              <a:t>!</a:t>
            </a:r>
            <a:r>
              <a:rPr sz="2700" spc="660" baseline="27777" dirty="0">
                <a:latin typeface="Cambria Math"/>
                <a:cs typeface="Cambria Math"/>
              </a:rPr>
              <a:t>∗</a:t>
            </a:r>
            <a:r>
              <a:rPr sz="2700" baseline="27777" dirty="0">
                <a:latin typeface="Cambria Math"/>
                <a:cs typeface="Cambria Math"/>
              </a:rPr>
              <a:t>	</a:t>
            </a:r>
            <a:r>
              <a:rPr sz="2400" spc="70" dirty="0">
                <a:latin typeface="Cambria Math"/>
                <a:cs typeface="Cambria Math"/>
              </a:rPr>
              <a:t>"</a:t>
            </a:r>
            <a:r>
              <a:rPr sz="2700" spc="104" baseline="-15432" dirty="0">
                <a:latin typeface="Cambria Math"/>
                <a:cs typeface="Cambria Math"/>
              </a:rPr>
              <a:t>"</a:t>
            </a:r>
            <a:endParaRPr sz="2700" baseline="-15432">
              <a:latin typeface="Cambria Math"/>
              <a:cs typeface="Cambria Math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079017" y="4397373"/>
            <a:ext cx="1824355" cy="905510"/>
          </a:xfrm>
          <a:custGeom>
            <a:avLst/>
            <a:gdLst/>
            <a:ahLst/>
            <a:cxnLst/>
            <a:rect l="l" t="t" r="r" b="b"/>
            <a:pathLst>
              <a:path w="1824354" h="905510">
                <a:moveTo>
                  <a:pt x="1723188" y="0"/>
                </a:moveTo>
                <a:lnTo>
                  <a:pt x="1723188" y="12799"/>
                </a:lnTo>
                <a:lnTo>
                  <a:pt x="1733141" y="16910"/>
                </a:lnTo>
                <a:lnTo>
                  <a:pt x="1742610" y="24928"/>
                </a:lnTo>
                <a:lnTo>
                  <a:pt x="1767325" y="73055"/>
                </a:lnTo>
                <a:lnTo>
                  <a:pt x="1775585" y="129312"/>
                </a:lnTo>
                <a:lnTo>
                  <a:pt x="1776618" y="165199"/>
                </a:lnTo>
                <a:lnTo>
                  <a:pt x="1776464" y="173584"/>
                </a:lnTo>
                <a:lnTo>
                  <a:pt x="1772790" y="217125"/>
                </a:lnTo>
                <a:lnTo>
                  <a:pt x="1766944" y="260894"/>
                </a:lnTo>
                <a:lnTo>
                  <a:pt x="1764707" y="276251"/>
                </a:lnTo>
                <a:lnTo>
                  <a:pt x="1762758" y="290027"/>
                </a:lnTo>
                <a:lnTo>
                  <a:pt x="1757883" y="329430"/>
                </a:lnTo>
                <a:lnTo>
                  <a:pt x="1757269" y="339923"/>
                </a:lnTo>
                <a:lnTo>
                  <a:pt x="1757818" y="360600"/>
                </a:lnTo>
                <a:lnTo>
                  <a:pt x="1766050" y="410913"/>
                </a:lnTo>
                <a:lnTo>
                  <a:pt x="1786673" y="443953"/>
                </a:lnTo>
                <a:lnTo>
                  <a:pt x="1796858" y="451394"/>
                </a:lnTo>
                <a:lnTo>
                  <a:pt x="1796858" y="455413"/>
                </a:lnTo>
                <a:lnTo>
                  <a:pt x="1766050" y="496044"/>
                </a:lnTo>
                <a:lnTo>
                  <a:pt x="1757818" y="546217"/>
                </a:lnTo>
                <a:lnTo>
                  <a:pt x="1757374" y="569936"/>
                </a:lnTo>
                <a:lnTo>
                  <a:pt x="1757423" y="571369"/>
                </a:lnTo>
                <a:lnTo>
                  <a:pt x="1762758" y="616780"/>
                </a:lnTo>
                <a:lnTo>
                  <a:pt x="1766944" y="645913"/>
                </a:lnTo>
                <a:lnTo>
                  <a:pt x="1769181" y="661591"/>
                </a:lnTo>
                <a:lnTo>
                  <a:pt x="1774162" y="702096"/>
                </a:lnTo>
                <a:lnTo>
                  <a:pt x="1776618" y="741610"/>
                </a:lnTo>
                <a:lnTo>
                  <a:pt x="1775585" y="776900"/>
                </a:lnTo>
                <a:lnTo>
                  <a:pt x="1767325" y="832413"/>
                </a:lnTo>
                <a:lnTo>
                  <a:pt x="1751596" y="868467"/>
                </a:lnTo>
                <a:lnTo>
                  <a:pt x="1723188" y="892521"/>
                </a:lnTo>
                <a:lnTo>
                  <a:pt x="1723188" y="905320"/>
                </a:lnTo>
                <a:lnTo>
                  <a:pt x="1767892" y="875936"/>
                </a:lnTo>
                <a:lnTo>
                  <a:pt x="1792002" y="830488"/>
                </a:lnTo>
                <a:lnTo>
                  <a:pt x="1804653" y="760762"/>
                </a:lnTo>
                <a:lnTo>
                  <a:pt x="1806234" y="716606"/>
                </a:lnTo>
                <a:lnTo>
                  <a:pt x="1806076" y="707440"/>
                </a:lnTo>
                <a:lnTo>
                  <a:pt x="1802281" y="663014"/>
                </a:lnTo>
                <a:lnTo>
                  <a:pt x="1796114" y="621059"/>
                </a:lnTo>
                <a:lnTo>
                  <a:pt x="1793742" y="606422"/>
                </a:lnTo>
                <a:lnTo>
                  <a:pt x="1791686" y="593023"/>
                </a:lnTo>
                <a:lnTo>
                  <a:pt x="1786627" y="551686"/>
                </a:lnTo>
                <a:lnTo>
                  <a:pt x="1785994" y="538162"/>
                </a:lnTo>
                <a:lnTo>
                  <a:pt x="1786654" y="521102"/>
                </a:lnTo>
                <a:lnTo>
                  <a:pt x="1796561" y="482202"/>
                </a:lnTo>
                <a:lnTo>
                  <a:pt x="1823944" y="461068"/>
                </a:lnTo>
                <a:lnTo>
                  <a:pt x="1823944" y="445739"/>
                </a:lnTo>
                <a:lnTo>
                  <a:pt x="1791938" y="413686"/>
                </a:lnTo>
                <a:lnTo>
                  <a:pt x="1785994" y="368646"/>
                </a:lnTo>
                <a:lnTo>
                  <a:pt x="1786152" y="362475"/>
                </a:lnTo>
                <a:lnTo>
                  <a:pt x="1791686" y="313784"/>
                </a:lnTo>
                <a:lnTo>
                  <a:pt x="1796114" y="285749"/>
                </a:lnTo>
                <a:lnTo>
                  <a:pt x="1798486" y="270918"/>
                </a:lnTo>
                <a:lnTo>
                  <a:pt x="1803704" y="231501"/>
                </a:lnTo>
                <a:lnTo>
                  <a:pt x="1806234" y="190201"/>
                </a:lnTo>
                <a:lnTo>
                  <a:pt x="1804653" y="145395"/>
                </a:lnTo>
                <a:lnTo>
                  <a:pt x="1799909" y="106969"/>
                </a:lnTo>
                <a:lnTo>
                  <a:pt x="1780933" y="49262"/>
                </a:lnTo>
                <a:lnTo>
                  <a:pt x="1753921" y="14547"/>
                </a:lnTo>
                <a:lnTo>
                  <a:pt x="1739020" y="4752"/>
                </a:lnTo>
                <a:lnTo>
                  <a:pt x="1723188" y="0"/>
                </a:lnTo>
                <a:close/>
              </a:path>
              <a:path w="1824354" h="905510">
                <a:moveTo>
                  <a:pt x="100756" y="0"/>
                </a:moveTo>
                <a:lnTo>
                  <a:pt x="56107" y="29383"/>
                </a:lnTo>
                <a:lnTo>
                  <a:pt x="31942" y="74869"/>
                </a:lnTo>
                <a:lnTo>
                  <a:pt x="19291" y="145339"/>
                </a:lnTo>
                <a:lnTo>
                  <a:pt x="17710" y="190201"/>
                </a:lnTo>
                <a:lnTo>
                  <a:pt x="18342" y="209233"/>
                </a:lnTo>
                <a:lnTo>
                  <a:pt x="20240" y="231502"/>
                </a:lnTo>
                <a:lnTo>
                  <a:pt x="23402" y="257007"/>
                </a:lnTo>
                <a:lnTo>
                  <a:pt x="27830" y="285749"/>
                </a:lnTo>
                <a:lnTo>
                  <a:pt x="32258" y="313701"/>
                </a:lnTo>
                <a:lnTo>
                  <a:pt x="35420" y="336834"/>
                </a:lnTo>
                <a:lnTo>
                  <a:pt x="37318" y="355149"/>
                </a:lnTo>
                <a:lnTo>
                  <a:pt x="37951" y="368646"/>
                </a:lnTo>
                <a:lnTo>
                  <a:pt x="37286" y="385762"/>
                </a:lnTo>
                <a:lnTo>
                  <a:pt x="27310" y="424606"/>
                </a:lnTo>
                <a:lnTo>
                  <a:pt x="0" y="445739"/>
                </a:lnTo>
                <a:lnTo>
                  <a:pt x="0" y="461068"/>
                </a:lnTo>
                <a:lnTo>
                  <a:pt x="31965" y="493067"/>
                </a:lnTo>
                <a:lnTo>
                  <a:pt x="37951" y="538162"/>
                </a:lnTo>
                <a:lnTo>
                  <a:pt x="37318" y="551658"/>
                </a:lnTo>
                <a:lnTo>
                  <a:pt x="35420" y="569973"/>
                </a:lnTo>
                <a:lnTo>
                  <a:pt x="32258" y="593107"/>
                </a:lnTo>
                <a:lnTo>
                  <a:pt x="27830" y="621059"/>
                </a:lnTo>
                <a:lnTo>
                  <a:pt x="23402" y="649801"/>
                </a:lnTo>
                <a:lnTo>
                  <a:pt x="20240" y="675306"/>
                </a:lnTo>
                <a:lnTo>
                  <a:pt x="18342" y="697575"/>
                </a:lnTo>
                <a:lnTo>
                  <a:pt x="17710" y="716606"/>
                </a:lnTo>
                <a:lnTo>
                  <a:pt x="19291" y="760818"/>
                </a:lnTo>
                <a:lnTo>
                  <a:pt x="24035" y="798797"/>
                </a:lnTo>
                <a:lnTo>
                  <a:pt x="43011" y="856058"/>
                </a:lnTo>
                <a:lnTo>
                  <a:pt x="70097" y="890772"/>
                </a:lnTo>
                <a:lnTo>
                  <a:pt x="100756" y="905320"/>
                </a:lnTo>
                <a:lnTo>
                  <a:pt x="100756" y="892521"/>
                </a:lnTo>
                <a:lnTo>
                  <a:pt x="90803" y="888410"/>
                </a:lnTo>
                <a:lnTo>
                  <a:pt x="81334" y="880392"/>
                </a:lnTo>
                <a:lnTo>
                  <a:pt x="56619" y="832358"/>
                </a:lnTo>
                <a:lnTo>
                  <a:pt x="48359" y="776845"/>
                </a:lnTo>
                <a:lnTo>
                  <a:pt x="47326" y="741610"/>
                </a:lnTo>
                <a:lnTo>
                  <a:pt x="47931" y="723913"/>
                </a:lnTo>
                <a:lnTo>
                  <a:pt x="49745" y="702077"/>
                </a:lnTo>
                <a:lnTo>
                  <a:pt x="52768" y="676102"/>
                </a:lnTo>
                <a:lnTo>
                  <a:pt x="57001" y="645988"/>
                </a:lnTo>
                <a:lnTo>
                  <a:pt x="61233" y="616906"/>
                </a:lnTo>
                <a:lnTo>
                  <a:pt x="64256" y="594028"/>
                </a:lnTo>
                <a:lnTo>
                  <a:pt x="66070" y="577354"/>
                </a:lnTo>
                <a:lnTo>
                  <a:pt x="66675" y="566886"/>
                </a:lnTo>
                <a:lnTo>
                  <a:pt x="66126" y="546101"/>
                </a:lnTo>
                <a:lnTo>
                  <a:pt x="57894" y="495969"/>
                </a:lnTo>
                <a:lnTo>
                  <a:pt x="37271" y="462914"/>
                </a:lnTo>
                <a:lnTo>
                  <a:pt x="27086" y="455413"/>
                </a:lnTo>
                <a:lnTo>
                  <a:pt x="27086" y="451394"/>
                </a:lnTo>
                <a:lnTo>
                  <a:pt x="57894" y="410839"/>
                </a:lnTo>
                <a:lnTo>
                  <a:pt x="66126" y="360707"/>
                </a:lnTo>
                <a:lnTo>
                  <a:pt x="66675" y="339923"/>
                </a:lnTo>
                <a:lnTo>
                  <a:pt x="66070" y="329454"/>
                </a:lnTo>
                <a:lnTo>
                  <a:pt x="64256" y="312780"/>
                </a:lnTo>
                <a:lnTo>
                  <a:pt x="61233" y="289903"/>
                </a:lnTo>
                <a:lnTo>
                  <a:pt x="57001" y="260821"/>
                </a:lnTo>
                <a:lnTo>
                  <a:pt x="52768" y="230706"/>
                </a:lnTo>
                <a:lnTo>
                  <a:pt x="49745" y="204731"/>
                </a:lnTo>
                <a:lnTo>
                  <a:pt x="47931" y="182895"/>
                </a:lnTo>
                <a:lnTo>
                  <a:pt x="47326" y="165199"/>
                </a:lnTo>
                <a:lnTo>
                  <a:pt x="48359" y="129312"/>
                </a:lnTo>
                <a:lnTo>
                  <a:pt x="56619" y="73055"/>
                </a:lnTo>
                <a:lnTo>
                  <a:pt x="72348" y="36852"/>
                </a:lnTo>
                <a:lnTo>
                  <a:pt x="100756" y="12799"/>
                </a:lnTo>
                <a:lnTo>
                  <a:pt x="10075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6288327" y="4242307"/>
            <a:ext cx="21145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800" spc="915" dirty="0">
                <a:latin typeface="Cambria Math"/>
                <a:cs typeface="Cambria Math"/>
              </a:rPr>
              <a:t>)</a:t>
            </a:r>
            <a:endParaRPr sz="1800">
              <a:latin typeface="Cambria Math"/>
              <a:cs typeface="Cambria Math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008109" y="4490211"/>
            <a:ext cx="5794375" cy="893444"/>
          </a:xfrm>
          <a:prstGeom prst="rect">
            <a:avLst/>
          </a:prstGeom>
        </p:spPr>
        <p:txBody>
          <a:bodyPr vert="horz" wrap="square" lIns="0" tIns="14224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20"/>
              </a:spcBef>
              <a:tabLst>
                <a:tab pos="4180204" algn="l"/>
              </a:tabLst>
            </a:pPr>
            <a:r>
              <a:rPr sz="2400" dirty="0">
                <a:latin typeface="Cambria Math"/>
                <a:cs typeface="Cambria Math"/>
              </a:rPr>
              <a:t>=</a:t>
            </a:r>
            <a:r>
              <a:rPr sz="2400" spc="70" dirty="0">
                <a:latin typeface="Cambria Math"/>
                <a:cs typeface="Cambria Math"/>
              </a:rPr>
              <a:t> </a:t>
            </a:r>
            <a:r>
              <a:rPr sz="2400" spc="-20" dirty="0">
                <a:latin typeface="Cambria Math"/>
                <a:cs typeface="Cambria Math"/>
              </a:rPr>
              <a:t>$</a:t>
            </a:r>
            <a:r>
              <a:rPr sz="2700" spc="-30" baseline="-15432" dirty="0">
                <a:latin typeface="Cambria Math"/>
                <a:cs typeface="Cambria Math"/>
              </a:rPr>
              <a:t>"</a:t>
            </a:r>
            <a:r>
              <a:rPr sz="2700" spc="307" baseline="-15432" dirty="0">
                <a:latin typeface="Cambria Math"/>
                <a:cs typeface="Cambria Math"/>
              </a:rPr>
              <a:t> </a:t>
            </a:r>
            <a:r>
              <a:rPr sz="2400" dirty="0">
                <a:latin typeface="Cambria Math"/>
                <a:cs typeface="Cambria Math"/>
              </a:rPr>
              <a:t>+</a:t>
            </a:r>
            <a:r>
              <a:rPr sz="2400" spc="-50" dirty="0">
                <a:latin typeface="Cambria Math"/>
                <a:cs typeface="Cambria Math"/>
              </a:rPr>
              <a:t> </a:t>
            </a:r>
            <a:r>
              <a:rPr sz="2400" spc="-20" dirty="0">
                <a:latin typeface="Cambria Math"/>
                <a:cs typeface="Cambria Math"/>
              </a:rPr>
              <a:t>&amp;$</a:t>
            </a:r>
            <a:r>
              <a:rPr sz="2700" spc="-30" baseline="-15432" dirty="0">
                <a:latin typeface="Cambria Math"/>
                <a:cs typeface="Cambria Math"/>
              </a:rPr>
              <a:t>"#$</a:t>
            </a:r>
            <a:r>
              <a:rPr sz="2700" spc="225" baseline="-15432" dirty="0">
                <a:latin typeface="Cambria Math"/>
                <a:cs typeface="Cambria Math"/>
              </a:rPr>
              <a:t> </a:t>
            </a:r>
            <a:r>
              <a:rPr sz="2400" dirty="0">
                <a:latin typeface="Cambria Math"/>
                <a:cs typeface="Cambria Math"/>
              </a:rPr>
              <a:t>+</a:t>
            </a:r>
            <a:r>
              <a:rPr sz="2400" spc="-50" dirty="0">
                <a:latin typeface="Cambria Math"/>
                <a:cs typeface="Cambria Math"/>
              </a:rPr>
              <a:t> </a:t>
            </a:r>
            <a:r>
              <a:rPr sz="2400" spc="-220" dirty="0">
                <a:latin typeface="Cambria Math"/>
                <a:cs typeface="Cambria Math"/>
              </a:rPr>
              <a:t>&amp;</a:t>
            </a:r>
            <a:r>
              <a:rPr sz="2700" spc="-330" baseline="27777" dirty="0">
                <a:latin typeface="Cambria Math"/>
                <a:cs typeface="Cambria Math"/>
              </a:rPr>
              <a:t>%</a:t>
            </a:r>
            <a:r>
              <a:rPr sz="2400" spc="-220" dirty="0">
                <a:latin typeface="Cambria Math"/>
                <a:cs typeface="Cambria Math"/>
              </a:rPr>
              <a:t>$</a:t>
            </a:r>
            <a:r>
              <a:rPr sz="2700" spc="-330" baseline="-15432" dirty="0">
                <a:latin typeface="Cambria Math"/>
                <a:cs typeface="Cambria Math"/>
              </a:rPr>
              <a:t>"#%</a:t>
            </a:r>
            <a:r>
              <a:rPr sz="2700" spc="232" baseline="-15432" dirty="0">
                <a:latin typeface="Cambria Math"/>
                <a:cs typeface="Cambria Math"/>
              </a:rPr>
              <a:t> </a:t>
            </a:r>
            <a:r>
              <a:rPr sz="2400" dirty="0">
                <a:latin typeface="Cambria Math"/>
                <a:cs typeface="Cambria Math"/>
              </a:rPr>
              <a:t>+</a:t>
            </a:r>
            <a:r>
              <a:rPr sz="2400" spc="-50" dirty="0">
                <a:latin typeface="Cambria Math"/>
                <a:cs typeface="Cambria Math"/>
              </a:rPr>
              <a:t> </a:t>
            </a:r>
            <a:r>
              <a:rPr sz="2400" dirty="0">
                <a:latin typeface="Cambria Math"/>
                <a:cs typeface="Cambria Math"/>
              </a:rPr>
              <a:t>⋯</a:t>
            </a:r>
            <a:r>
              <a:rPr sz="2400" spc="75" dirty="0">
                <a:latin typeface="Cambria Math"/>
                <a:cs typeface="Cambria Math"/>
              </a:rPr>
              <a:t> </a:t>
            </a:r>
            <a:r>
              <a:rPr sz="2400" dirty="0">
                <a:latin typeface="Cambria Math"/>
                <a:cs typeface="Cambria Math"/>
              </a:rPr>
              <a:t>=</a:t>
            </a:r>
            <a:r>
              <a:rPr sz="2400" spc="70" dirty="0">
                <a:latin typeface="Cambria Math"/>
                <a:cs typeface="Cambria Math"/>
              </a:rPr>
              <a:t> </a:t>
            </a:r>
            <a:r>
              <a:rPr sz="2400" spc="-50" dirty="0">
                <a:latin typeface="Cambria Math"/>
                <a:cs typeface="Cambria Math"/>
              </a:rPr>
              <a:t>E</a:t>
            </a:r>
            <a:r>
              <a:rPr sz="2400" dirty="0">
                <a:latin typeface="Cambria Math"/>
                <a:cs typeface="Cambria Math"/>
              </a:rPr>
              <a:t>	</a:t>
            </a:r>
            <a:r>
              <a:rPr sz="2400" spc="2180" dirty="0">
                <a:latin typeface="Cambria Math"/>
                <a:cs typeface="Cambria Math"/>
              </a:rPr>
              <a:t>)</a:t>
            </a:r>
            <a:r>
              <a:rPr sz="2400" spc="-130" dirty="0">
                <a:latin typeface="Cambria Math"/>
                <a:cs typeface="Cambria Math"/>
              </a:rPr>
              <a:t> </a:t>
            </a:r>
            <a:r>
              <a:rPr sz="2400" spc="-240" dirty="0">
                <a:latin typeface="Cambria Math"/>
                <a:cs typeface="Cambria Math"/>
              </a:rPr>
              <a:t>&amp;</a:t>
            </a:r>
            <a:r>
              <a:rPr sz="2700" spc="-359" baseline="27777" dirty="0">
                <a:latin typeface="Cambria Math"/>
                <a:cs typeface="Cambria Math"/>
              </a:rPr>
              <a:t>&amp;</a:t>
            </a:r>
            <a:r>
              <a:rPr sz="2400" spc="-240" dirty="0">
                <a:latin typeface="Cambria Math"/>
                <a:cs typeface="Cambria Math"/>
              </a:rPr>
              <a:t>$</a:t>
            </a:r>
            <a:r>
              <a:rPr sz="2700" spc="-359" baseline="-15432" dirty="0">
                <a:latin typeface="Cambria Math"/>
                <a:cs typeface="Cambria Math"/>
              </a:rPr>
              <a:t>"#&amp;</a:t>
            </a:r>
            <a:r>
              <a:rPr sz="2700" spc="217" baseline="-15432" dirty="0">
                <a:latin typeface="Cambria Math"/>
                <a:cs typeface="Cambria Math"/>
              </a:rPr>
              <a:t> </a:t>
            </a:r>
            <a:r>
              <a:rPr sz="2400" spc="-25" dirty="0">
                <a:latin typeface="Cambria Math"/>
                <a:cs typeface="Cambria Math"/>
              </a:rPr>
              <a:t>*"</a:t>
            </a:r>
            <a:r>
              <a:rPr sz="2700" spc="-37" baseline="-15432" dirty="0">
                <a:latin typeface="Cambria Math"/>
                <a:cs typeface="Cambria Math"/>
              </a:rPr>
              <a:t>"</a:t>
            </a:r>
            <a:endParaRPr sz="2700" baseline="-15432">
              <a:latin typeface="Cambria Math"/>
              <a:cs typeface="Cambria Math"/>
            </a:endParaRPr>
          </a:p>
          <a:p>
            <a:pPr marR="1212215" algn="r">
              <a:lnSpc>
                <a:spcPct val="100000"/>
              </a:lnSpc>
              <a:spcBef>
                <a:spcPts val="770"/>
              </a:spcBef>
            </a:pPr>
            <a:r>
              <a:rPr sz="1800" spc="160" dirty="0">
                <a:latin typeface="Cambria Math"/>
                <a:cs typeface="Cambria Math"/>
              </a:rPr>
              <a:t>&amp;'(</a:t>
            </a:r>
            <a:endParaRPr sz="1800">
              <a:latin typeface="Cambria Math"/>
              <a:cs typeface="Cambria Math"/>
            </a:endParaRPr>
          </a:p>
        </p:txBody>
      </p:sp>
      <p:grpSp>
        <p:nvGrpSpPr>
          <p:cNvPr id="36" name="object 36"/>
          <p:cNvGrpSpPr/>
          <p:nvPr/>
        </p:nvGrpSpPr>
        <p:grpSpPr>
          <a:xfrm>
            <a:off x="5177473" y="4391383"/>
            <a:ext cx="937894" cy="1337945"/>
            <a:chOff x="5177473" y="4391383"/>
            <a:chExt cx="937894" cy="1337945"/>
          </a:xfrm>
        </p:grpSpPr>
        <p:sp>
          <p:nvSpPr>
            <p:cNvPr id="37" name="object 37"/>
            <p:cNvSpPr/>
            <p:nvPr/>
          </p:nvSpPr>
          <p:spPr>
            <a:xfrm>
              <a:off x="5760719" y="4405670"/>
              <a:ext cx="340360" cy="806450"/>
            </a:xfrm>
            <a:custGeom>
              <a:avLst/>
              <a:gdLst/>
              <a:ahLst/>
              <a:cxnLst/>
              <a:rect l="l" t="t" r="r" b="b"/>
              <a:pathLst>
                <a:path w="340360" h="806450">
                  <a:moveTo>
                    <a:pt x="0" y="403204"/>
                  </a:moveTo>
                  <a:lnTo>
                    <a:pt x="2225" y="337802"/>
                  </a:lnTo>
                  <a:lnTo>
                    <a:pt x="8667" y="275760"/>
                  </a:lnTo>
                  <a:lnTo>
                    <a:pt x="18976" y="217908"/>
                  </a:lnTo>
                  <a:lnTo>
                    <a:pt x="32803" y="165077"/>
                  </a:lnTo>
                  <a:lnTo>
                    <a:pt x="49796" y="118095"/>
                  </a:lnTo>
                  <a:lnTo>
                    <a:pt x="69607" y="77795"/>
                  </a:lnTo>
                  <a:lnTo>
                    <a:pt x="91884" y="45004"/>
                  </a:lnTo>
                  <a:lnTo>
                    <a:pt x="142439" y="5277"/>
                  </a:lnTo>
                  <a:lnTo>
                    <a:pt x="170017" y="0"/>
                  </a:lnTo>
                  <a:lnTo>
                    <a:pt x="197594" y="5277"/>
                  </a:lnTo>
                  <a:lnTo>
                    <a:pt x="248149" y="45004"/>
                  </a:lnTo>
                  <a:lnTo>
                    <a:pt x="270426" y="77795"/>
                  </a:lnTo>
                  <a:lnTo>
                    <a:pt x="290237" y="118095"/>
                  </a:lnTo>
                  <a:lnTo>
                    <a:pt x="307230" y="165077"/>
                  </a:lnTo>
                  <a:lnTo>
                    <a:pt x="321057" y="217908"/>
                  </a:lnTo>
                  <a:lnTo>
                    <a:pt x="331366" y="275760"/>
                  </a:lnTo>
                  <a:lnTo>
                    <a:pt x="337808" y="337802"/>
                  </a:lnTo>
                  <a:lnTo>
                    <a:pt x="340034" y="403204"/>
                  </a:lnTo>
                  <a:lnTo>
                    <a:pt x="337808" y="468606"/>
                  </a:lnTo>
                  <a:lnTo>
                    <a:pt x="331366" y="530648"/>
                  </a:lnTo>
                  <a:lnTo>
                    <a:pt x="321057" y="588500"/>
                  </a:lnTo>
                  <a:lnTo>
                    <a:pt x="307230" y="641331"/>
                  </a:lnTo>
                  <a:lnTo>
                    <a:pt x="290237" y="688313"/>
                  </a:lnTo>
                  <a:lnTo>
                    <a:pt x="270426" y="728613"/>
                  </a:lnTo>
                  <a:lnTo>
                    <a:pt x="248149" y="761404"/>
                  </a:lnTo>
                  <a:lnTo>
                    <a:pt x="197594" y="801131"/>
                  </a:lnTo>
                  <a:lnTo>
                    <a:pt x="170017" y="806409"/>
                  </a:lnTo>
                  <a:lnTo>
                    <a:pt x="142439" y="801131"/>
                  </a:lnTo>
                  <a:lnTo>
                    <a:pt x="91884" y="761404"/>
                  </a:lnTo>
                  <a:lnTo>
                    <a:pt x="69607" y="728613"/>
                  </a:lnTo>
                  <a:lnTo>
                    <a:pt x="49796" y="688313"/>
                  </a:lnTo>
                  <a:lnTo>
                    <a:pt x="32803" y="641331"/>
                  </a:lnTo>
                  <a:lnTo>
                    <a:pt x="18976" y="588500"/>
                  </a:lnTo>
                  <a:lnTo>
                    <a:pt x="8667" y="530648"/>
                  </a:lnTo>
                  <a:lnTo>
                    <a:pt x="2225" y="468606"/>
                  </a:lnTo>
                  <a:lnTo>
                    <a:pt x="0" y="403204"/>
                  </a:lnTo>
                  <a:close/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191761" y="5093983"/>
              <a:ext cx="619125" cy="621030"/>
            </a:xfrm>
            <a:custGeom>
              <a:avLst/>
              <a:gdLst/>
              <a:ahLst/>
              <a:cxnLst/>
              <a:rect l="l" t="t" r="r" b="b"/>
              <a:pathLst>
                <a:path w="619125" h="621029">
                  <a:moveTo>
                    <a:pt x="618755" y="0"/>
                  </a:moveTo>
                  <a:lnTo>
                    <a:pt x="0" y="621016"/>
                  </a:lnTo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191760" y="5093983"/>
              <a:ext cx="619125" cy="621030"/>
            </a:xfrm>
            <a:custGeom>
              <a:avLst/>
              <a:gdLst/>
              <a:ahLst/>
              <a:cxnLst/>
              <a:rect l="l" t="t" r="r" b="b"/>
              <a:pathLst>
                <a:path w="619125" h="621029">
                  <a:moveTo>
                    <a:pt x="618756" y="0"/>
                  </a:moveTo>
                  <a:lnTo>
                    <a:pt x="0" y="621016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0" name="object 4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41" name="object 41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13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2272665">
              <a:lnSpc>
                <a:spcPct val="100000"/>
              </a:lnSpc>
              <a:spcBef>
                <a:spcPts val="100"/>
              </a:spcBef>
            </a:pPr>
            <a:r>
              <a:rPr dirty="0"/>
              <a:t>Función</a:t>
            </a:r>
            <a:r>
              <a:rPr spc="-30" dirty="0"/>
              <a:t> </a:t>
            </a:r>
            <a:r>
              <a:rPr dirty="0"/>
              <a:t>valor</a:t>
            </a:r>
            <a:r>
              <a:rPr spc="-15" dirty="0"/>
              <a:t> </a:t>
            </a:r>
            <a:r>
              <a:rPr spc="-10" dirty="0"/>
              <a:t>estado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004569" y="4954523"/>
            <a:ext cx="16935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caso: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16890" y="958595"/>
            <a:ext cx="7771130" cy="219075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605"/>
              </a:spcBef>
            </a:pPr>
            <a:r>
              <a:rPr sz="2000" b="1" dirty="0">
                <a:latin typeface="Times New Roman"/>
                <a:cs typeface="Times New Roman"/>
              </a:rPr>
              <a:t>¿Por</a:t>
            </a:r>
            <a:r>
              <a:rPr sz="2000" b="1" spc="-6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qué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hablamos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valores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esperados?</a:t>
            </a:r>
            <a:endParaRPr sz="2000">
              <a:latin typeface="Times New Roman"/>
              <a:cs typeface="Times New Roman"/>
            </a:endParaRPr>
          </a:p>
          <a:p>
            <a:pPr marL="241300" indent="-215900">
              <a:lnSpc>
                <a:spcPct val="100000"/>
              </a:lnSpc>
              <a:spcBef>
                <a:spcPts val="500"/>
              </a:spcBef>
              <a:buFont typeface="Arial"/>
              <a:buChar char="•"/>
              <a:tabLst>
                <a:tab pos="241300" algn="l"/>
              </a:tabLst>
            </a:pPr>
            <a:r>
              <a:rPr sz="2000" dirty="0">
                <a:latin typeface="Times New Roman"/>
                <a:cs typeface="Times New Roman"/>
              </a:rPr>
              <a:t>Pueden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existir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acciones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deterministas:</a:t>
            </a:r>
            <a:endParaRPr sz="2000">
              <a:latin typeface="Times New Roman"/>
              <a:cs typeface="Times New Roman"/>
            </a:endParaRPr>
          </a:p>
          <a:p>
            <a:pPr marL="842644" marR="17780" lvl="1" indent="-342900">
              <a:lnSpc>
                <a:spcPct val="99400"/>
              </a:lnSpc>
              <a:spcBef>
                <a:spcPts val="500"/>
              </a:spcBef>
              <a:buFont typeface="Arial"/>
              <a:buChar char="•"/>
              <a:tabLst>
                <a:tab pos="842644" algn="l"/>
                <a:tab pos="843280" algn="l"/>
              </a:tabLst>
            </a:pP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ganancia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(recompensa)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esperada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posibles </a:t>
            </a:r>
            <a:r>
              <a:rPr sz="1800" dirty="0">
                <a:latin typeface="Times New Roman"/>
                <a:cs typeface="Times New Roman"/>
              </a:rPr>
              <a:t>resultados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resultado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multiplicado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probabilidad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ocurrir</a:t>
            </a:r>
            <a:endParaRPr sz="18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10"/>
              </a:spcBef>
              <a:buFont typeface="Arial"/>
              <a:buChar char="•"/>
            </a:pPr>
            <a:endParaRPr sz="1850">
              <a:latin typeface="Times New Roman"/>
              <a:cs typeface="Times New Roman"/>
            </a:endParaRPr>
          </a:p>
          <a:p>
            <a:pPr marL="842644" lvl="1" indent="-342900">
              <a:lnSpc>
                <a:spcPct val="100000"/>
              </a:lnSpc>
              <a:buFont typeface="Arial"/>
              <a:buChar char="•"/>
              <a:tabLst>
                <a:tab pos="842644" algn="l"/>
                <a:tab pos="843280" algn="l"/>
              </a:tabLst>
            </a:pPr>
            <a:r>
              <a:rPr sz="1800" dirty="0">
                <a:latin typeface="Times New Roman"/>
                <a:cs typeface="Times New Roman"/>
              </a:rPr>
              <a:t>Suponemos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π*(s</a:t>
            </a:r>
            <a:r>
              <a:rPr sz="1800" i="1" baseline="-13888" dirty="0">
                <a:latin typeface="Times New Roman"/>
                <a:cs typeface="Times New Roman"/>
              </a:rPr>
              <a:t>t</a:t>
            </a:r>
            <a:r>
              <a:rPr sz="1800" i="1" dirty="0">
                <a:latin typeface="Times New Roman"/>
                <a:cs typeface="Times New Roman"/>
              </a:rPr>
              <a:t>)=a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 </a:t>
            </a:r>
            <a:r>
              <a:rPr sz="1800" spc="-10" dirty="0">
                <a:latin typeface="Times New Roman"/>
                <a:cs typeface="Times New Roman"/>
              </a:rPr>
              <a:t>determinista: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464618" y="5149615"/>
            <a:ext cx="149860" cy="3244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950" dirty="0">
                <a:latin typeface="Times New Roman"/>
                <a:cs typeface="Times New Roman"/>
              </a:rPr>
              <a:t>3</a:t>
            </a:r>
            <a:endParaRPr sz="1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468245" y="5159397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252" y="0"/>
                </a:lnTo>
              </a:path>
            </a:pathLst>
          </a:custGeom>
          <a:ln w="123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009605" y="4944700"/>
            <a:ext cx="65405" cy="1987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00" i="1" spc="5" dirty="0">
                <a:latin typeface="Times New Roman"/>
                <a:cs typeface="Times New Roman"/>
              </a:rPr>
              <a:t>i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877408" y="4943532"/>
            <a:ext cx="297815" cy="3340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2000" i="1" dirty="0">
                <a:latin typeface="Symbol"/>
                <a:cs typeface="Symbol"/>
              </a:rPr>
              <a:t></a:t>
            </a:r>
            <a:r>
              <a:rPr sz="2000" spc="145" dirty="0">
                <a:latin typeface="Times New Roman"/>
                <a:cs typeface="Times New Roman"/>
              </a:rPr>
              <a:t> </a:t>
            </a:r>
            <a:r>
              <a:rPr sz="1950" i="1" spc="-50" dirty="0">
                <a:latin typeface="Times New Roman"/>
                <a:cs typeface="Times New Roman"/>
              </a:rPr>
              <a:t>r</a:t>
            </a:r>
            <a:endParaRPr sz="1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132081" y="5138592"/>
            <a:ext cx="151765" cy="1987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00" i="1" spc="-25" dirty="0">
                <a:latin typeface="Times New Roman"/>
                <a:cs typeface="Times New Roman"/>
              </a:rPr>
              <a:t>t</a:t>
            </a:r>
            <a:r>
              <a:rPr sz="1100" spc="-25" dirty="0">
                <a:latin typeface="Symbol"/>
                <a:cs typeface="Symbol"/>
              </a:rPr>
              <a:t></a:t>
            </a:r>
            <a:endParaRPr sz="1100">
              <a:latin typeface="Symbol"/>
              <a:cs typeface="Symbo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690778" y="4784529"/>
            <a:ext cx="128270" cy="1987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00" spc="20" dirty="0">
                <a:latin typeface="Symbol"/>
                <a:cs typeface="Symbol"/>
              </a:rPr>
              <a:t></a:t>
            </a:r>
            <a:endParaRPr sz="1100">
              <a:latin typeface="Symbol"/>
              <a:cs typeface="Symbo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612367" y="4868182"/>
            <a:ext cx="292100" cy="6521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2950" spc="-10" dirty="0">
                <a:latin typeface="Symbol"/>
                <a:cs typeface="Symbol"/>
              </a:rPr>
              <a:t></a:t>
            </a:r>
            <a:endParaRPr sz="2950">
              <a:latin typeface="Symbol"/>
              <a:cs typeface="Symbol"/>
            </a:endParaRPr>
          </a:p>
          <a:p>
            <a:pPr marL="55880">
              <a:lnSpc>
                <a:spcPct val="100000"/>
              </a:lnSpc>
              <a:spcBef>
                <a:spcPts val="75"/>
              </a:spcBef>
            </a:pPr>
            <a:r>
              <a:rPr sz="1100" i="1" spc="-25" dirty="0">
                <a:latin typeface="Times New Roman"/>
                <a:cs typeface="Times New Roman"/>
              </a:rPr>
              <a:t>i</a:t>
            </a:r>
            <a:r>
              <a:rPr sz="1100" spc="-25" dirty="0">
                <a:latin typeface="Symbol"/>
                <a:cs typeface="Symbol"/>
              </a:rPr>
              <a:t></a:t>
            </a:r>
            <a:r>
              <a:rPr sz="1100" spc="-25" dirty="0">
                <a:latin typeface="Times New Roman"/>
                <a:cs typeface="Times New Roman"/>
              </a:rPr>
              <a:t>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339549" y="5039376"/>
            <a:ext cx="121285" cy="3244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950" spc="-875" dirty="0">
                <a:latin typeface="Symbol"/>
                <a:cs typeface="Symbol"/>
              </a:rPr>
              <a:t></a:t>
            </a:r>
            <a:endParaRPr sz="1950">
              <a:latin typeface="Symbol"/>
              <a:cs typeface="Symbo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256501" y="5039376"/>
            <a:ext cx="199390" cy="3244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650" i="1" baseline="2525" dirty="0">
                <a:latin typeface="Times New Roman"/>
                <a:cs typeface="Times New Roman"/>
              </a:rPr>
              <a:t>i</a:t>
            </a:r>
            <a:r>
              <a:rPr sz="1650" i="1" spc="44" baseline="2525" dirty="0">
                <a:latin typeface="Times New Roman"/>
                <a:cs typeface="Times New Roman"/>
              </a:rPr>
              <a:t> </a:t>
            </a:r>
            <a:r>
              <a:rPr sz="1950" spc="45" dirty="0">
                <a:latin typeface="Symbol"/>
                <a:cs typeface="Symbol"/>
              </a:rPr>
              <a:t></a:t>
            </a:r>
            <a:endParaRPr sz="1950">
              <a:latin typeface="Symbol"/>
              <a:cs typeface="Symbo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456740" y="4951185"/>
            <a:ext cx="162560" cy="3244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950" spc="5" dirty="0">
                <a:latin typeface="Symbol"/>
                <a:cs typeface="Symbol"/>
              </a:rPr>
              <a:t></a:t>
            </a:r>
            <a:endParaRPr sz="1950">
              <a:latin typeface="Symbol"/>
              <a:cs typeface="Symbo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754182" y="5149615"/>
            <a:ext cx="149860" cy="3244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950" dirty="0">
                <a:latin typeface="Times New Roman"/>
                <a:cs typeface="Times New Roman"/>
              </a:rPr>
              <a:t>3</a:t>
            </a:r>
            <a:endParaRPr sz="1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5748738" y="5159397"/>
            <a:ext cx="147955" cy="0"/>
          </a:xfrm>
          <a:custGeom>
            <a:avLst/>
            <a:gdLst/>
            <a:ahLst/>
            <a:cxnLst/>
            <a:rect l="l" t="t" r="r" b="b"/>
            <a:pathLst>
              <a:path w="147954">
                <a:moveTo>
                  <a:pt x="0" y="0"/>
                </a:moveTo>
                <a:lnTo>
                  <a:pt x="147749" y="0"/>
                </a:lnTo>
              </a:path>
            </a:pathLst>
          </a:custGeom>
          <a:ln w="123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6307594" y="4944700"/>
            <a:ext cx="65405" cy="1987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00" i="1" spc="5" dirty="0">
                <a:latin typeface="Times New Roman"/>
                <a:cs typeface="Times New Roman"/>
              </a:rPr>
              <a:t>i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175397" y="4943532"/>
            <a:ext cx="386080" cy="3340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2000" i="1" dirty="0">
                <a:latin typeface="Symbol"/>
                <a:cs typeface="Symbol"/>
              </a:rPr>
              <a:t></a:t>
            </a:r>
            <a:r>
              <a:rPr sz="2000" spc="145" dirty="0">
                <a:latin typeface="Times New Roman"/>
                <a:cs typeface="Times New Roman"/>
              </a:rPr>
              <a:t> </a:t>
            </a:r>
            <a:r>
              <a:rPr sz="1950" i="1" dirty="0">
                <a:latin typeface="Times New Roman"/>
                <a:cs typeface="Times New Roman"/>
              </a:rPr>
              <a:t>r</a:t>
            </a:r>
            <a:r>
              <a:rPr sz="1950" i="1" spc="-245" dirty="0">
                <a:latin typeface="Times New Roman"/>
                <a:cs typeface="Times New Roman"/>
              </a:rPr>
              <a:t> </a:t>
            </a:r>
            <a:r>
              <a:rPr sz="1950" spc="-50" dirty="0">
                <a:latin typeface="Times New Roman"/>
                <a:cs typeface="Times New Roman"/>
              </a:rPr>
              <a:t>'</a:t>
            </a:r>
            <a:endParaRPr sz="1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538290" y="5138592"/>
            <a:ext cx="151765" cy="1987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00" i="1" spc="-25" dirty="0">
                <a:latin typeface="Times New Roman"/>
                <a:cs typeface="Times New Roman"/>
              </a:rPr>
              <a:t>t</a:t>
            </a:r>
            <a:r>
              <a:rPr sz="1100" spc="-25" dirty="0">
                <a:latin typeface="Symbol"/>
                <a:cs typeface="Symbol"/>
              </a:rPr>
              <a:t></a:t>
            </a:r>
            <a:endParaRPr sz="1100">
              <a:latin typeface="Symbol"/>
              <a:cs typeface="Symbo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988767" y="4784529"/>
            <a:ext cx="128270" cy="1987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00" spc="20" dirty="0">
                <a:latin typeface="Symbol"/>
                <a:cs typeface="Symbol"/>
              </a:rPr>
              <a:t></a:t>
            </a:r>
            <a:endParaRPr sz="1100">
              <a:latin typeface="Symbol"/>
              <a:cs typeface="Symbo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910356" y="4868182"/>
            <a:ext cx="292100" cy="65214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2950" spc="-10" dirty="0">
                <a:latin typeface="Symbol"/>
                <a:cs typeface="Symbol"/>
              </a:rPr>
              <a:t></a:t>
            </a:r>
            <a:endParaRPr sz="2950">
              <a:latin typeface="Symbol"/>
              <a:cs typeface="Symbol"/>
            </a:endParaRPr>
          </a:p>
          <a:p>
            <a:pPr marL="55880">
              <a:lnSpc>
                <a:spcPct val="100000"/>
              </a:lnSpc>
              <a:spcBef>
                <a:spcPts val="75"/>
              </a:spcBef>
            </a:pPr>
            <a:r>
              <a:rPr sz="1100" i="1" spc="-25" dirty="0">
                <a:latin typeface="Times New Roman"/>
                <a:cs typeface="Times New Roman"/>
              </a:rPr>
              <a:t>i</a:t>
            </a:r>
            <a:r>
              <a:rPr sz="1100" spc="-25" dirty="0">
                <a:latin typeface="Symbol"/>
                <a:cs typeface="Symbol"/>
              </a:rPr>
              <a:t></a:t>
            </a:r>
            <a:r>
              <a:rPr sz="1100" spc="-25" dirty="0">
                <a:latin typeface="Times New Roman"/>
                <a:cs typeface="Times New Roman"/>
              </a:rPr>
              <a:t>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309512" y="4717089"/>
            <a:ext cx="629285" cy="3244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  <a:tabLst>
                <a:tab pos="322580" algn="l"/>
              </a:tabLst>
            </a:pPr>
            <a:r>
              <a:rPr sz="1950" spc="-825" dirty="0">
                <a:latin typeface="Symbol"/>
                <a:cs typeface="Symbol"/>
              </a:rPr>
              <a:t></a:t>
            </a:r>
            <a:r>
              <a:rPr sz="1950" dirty="0">
                <a:latin typeface="Times New Roman"/>
                <a:cs typeface="Times New Roman"/>
              </a:rPr>
              <a:t>	</a:t>
            </a:r>
            <a:r>
              <a:rPr sz="1950" spc="-229" dirty="0">
                <a:latin typeface="Symbol"/>
                <a:cs typeface="Symbol"/>
              </a:rPr>
              <a:t></a:t>
            </a:r>
            <a:r>
              <a:rPr sz="1950" spc="-210" dirty="0">
                <a:latin typeface="Times New Roman"/>
                <a:cs typeface="Times New Roman"/>
              </a:rPr>
              <a:t> </a:t>
            </a:r>
            <a:r>
              <a:rPr sz="2925" spc="-75" baseline="-18518" dirty="0">
                <a:latin typeface="Times New Roman"/>
                <a:cs typeface="Times New Roman"/>
              </a:rPr>
              <a:t>2</a:t>
            </a:r>
            <a:endParaRPr sz="2925" baseline="-18518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334912" y="5202790"/>
            <a:ext cx="406400" cy="3244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297180" algn="l"/>
              </a:tabLst>
            </a:pPr>
            <a:r>
              <a:rPr sz="1950" spc="215" dirty="0">
                <a:latin typeface="Symbol"/>
                <a:cs typeface="Symbol"/>
              </a:rPr>
              <a:t></a:t>
            </a:r>
            <a:r>
              <a:rPr sz="1950" dirty="0">
                <a:latin typeface="Times New Roman"/>
                <a:cs typeface="Times New Roman"/>
              </a:rPr>
              <a:t>	</a:t>
            </a:r>
            <a:r>
              <a:rPr sz="1950" spc="-994" dirty="0">
                <a:latin typeface="Symbol"/>
                <a:cs typeface="Symbol"/>
              </a:rPr>
              <a:t></a:t>
            </a:r>
            <a:endParaRPr sz="1950">
              <a:latin typeface="Symbol"/>
              <a:cs typeface="Symbo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620042" y="5039376"/>
            <a:ext cx="121285" cy="3244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950" spc="-875" dirty="0">
                <a:latin typeface="Symbol"/>
                <a:cs typeface="Symbol"/>
              </a:rPr>
              <a:t></a:t>
            </a:r>
            <a:endParaRPr sz="1950">
              <a:latin typeface="Symbol"/>
              <a:cs typeface="Symbo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662710" y="5039376"/>
            <a:ext cx="199390" cy="3244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650" i="1" baseline="2525" dirty="0">
                <a:latin typeface="Times New Roman"/>
                <a:cs typeface="Times New Roman"/>
              </a:rPr>
              <a:t>i</a:t>
            </a:r>
            <a:r>
              <a:rPr sz="1650" i="1" spc="44" baseline="2525" dirty="0">
                <a:latin typeface="Times New Roman"/>
                <a:cs typeface="Times New Roman"/>
              </a:rPr>
              <a:t> </a:t>
            </a:r>
            <a:r>
              <a:rPr sz="1950" spc="45" dirty="0">
                <a:latin typeface="Symbol"/>
                <a:cs typeface="Symbol"/>
              </a:rPr>
              <a:t></a:t>
            </a:r>
            <a:endParaRPr sz="1950">
              <a:latin typeface="Symbol"/>
              <a:cs typeface="Symbo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227314" y="4697635"/>
            <a:ext cx="408305" cy="3244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950" spc="-105" dirty="0">
                <a:latin typeface="Symbol"/>
                <a:cs typeface="Symbol"/>
              </a:rPr>
              <a:t></a:t>
            </a:r>
            <a:r>
              <a:rPr sz="2925" spc="-157" baseline="-4273" dirty="0">
                <a:latin typeface="Symbol"/>
                <a:cs typeface="Symbol"/>
              </a:rPr>
              <a:t></a:t>
            </a:r>
            <a:r>
              <a:rPr sz="2925" spc="-427" baseline="-4273" dirty="0">
                <a:latin typeface="Times New Roman"/>
                <a:cs typeface="Times New Roman"/>
              </a:rPr>
              <a:t> </a:t>
            </a:r>
            <a:r>
              <a:rPr sz="2925" spc="-75" baseline="-22792" dirty="0">
                <a:latin typeface="Times New Roman"/>
                <a:cs typeface="Times New Roman"/>
              </a:rPr>
              <a:t>1</a:t>
            </a:r>
            <a:endParaRPr sz="2925" baseline="-22792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952006" y="4951185"/>
            <a:ext cx="1447165" cy="3244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950" i="1" dirty="0">
                <a:latin typeface="Times New Roman"/>
                <a:cs typeface="Times New Roman"/>
              </a:rPr>
              <a:t>V</a:t>
            </a:r>
            <a:r>
              <a:rPr sz="1950" i="1" spc="-35" dirty="0">
                <a:latin typeface="Times New Roman"/>
                <a:cs typeface="Times New Roman"/>
              </a:rPr>
              <a:t> </a:t>
            </a:r>
            <a:r>
              <a:rPr sz="1950" spc="55" dirty="0">
                <a:latin typeface="Times New Roman"/>
                <a:cs typeface="Times New Roman"/>
              </a:rPr>
              <a:t>*(</a:t>
            </a:r>
            <a:r>
              <a:rPr sz="1950" i="1" spc="55" dirty="0">
                <a:latin typeface="Times New Roman"/>
                <a:cs typeface="Times New Roman"/>
              </a:rPr>
              <a:t>s</a:t>
            </a:r>
            <a:r>
              <a:rPr sz="1650" i="1" spc="82" baseline="-32828" dirty="0">
                <a:latin typeface="Times New Roman"/>
                <a:cs typeface="Times New Roman"/>
              </a:rPr>
              <a:t>t</a:t>
            </a:r>
            <a:r>
              <a:rPr sz="1650" i="1" spc="-30" baseline="-32828" dirty="0">
                <a:latin typeface="Times New Roman"/>
                <a:cs typeface="Times New Roman"/>
              </a:rPr>
              <a:t> </a:t>
            </a:r>
            <a:r>
              <a:rPr sz="1950" dirty="0">
                <a:latin typeface="Times New Roman"/>
                <a:cs typeface="Times New Roman"/>
              </a:rPr>
              <a:t>)</a:t>
            </a:r>
            <a:r>
              <a:rPr sz="1950" spc="-125" dirty="0">
                <a:latin typeface="Times New Roman"/>
                <a:cs typeface="Times New Roman"/>
              </a:rPr>
              <a:t> </a:t>
            </a:r>
            <a:r>
              <a:rPr sz="1950" dirty="0">
                <a:latin typeface="Symbol"/>
                <a:cs typeface="Symbol"/>
              </a:rPr>
              <a:t></a:t>
            </a:r>
            <a:r>
              <a:rPr sz="1950" spc="-105" dirty="0">
                <a:latin typeface="Times New Roman"/>
                <a:cs typeface="Times New Roman"/>
              </a:rPr>
              <a:t> </a:t>
            </a:r>
            <a:r>
              <a:rPr sz="1950" i="1" spc="-35" dirty="0">
                <a:latin typeface="Times New Roman"/>
                <a:cs typeface="Times New Roman"/>
              </a:rPr>
              <a:t>r</a:t>
            </a:r>
            <a:r>
              <a:rPr sz="1650" i="1" spc="-52" baseline="-32828" dirty="0">
                <a:latin typeface="Times New Roman"/>
                <a:cs typeface="Times New Roman"/>
              </a:rPr>
              <a:t>t</a:t>
            </a:r>
            <a:r>
              <a:rPr sz="1650" i="1" spc="300" baseline="-32828" dirty="0">
                <a:latin typeface="Times New Roman"/>
                <a:cs typeface="Times New Roman"/>
              </a:rPr>
              <a:t> </a:t>
            </a:r>
            <a:r>
              <a:rPr sz="1950" spc="-25" dirty="0">
                <a:latin typeface="Symbol"/>
                <a:cs typeface="Symbol"/>
              </a:rPr>
              <a:t></a:t>
            </a:r>
            <a:r>
              <a:rPr sz="2925" spc="-37" baseline="2849" dirty="0">
                <a:latin typeface="Symbol"/>
                <a:cs typeface="Symbol"/>
              </a:rPr>
              <a:t></a:t>
            </a:r>
            <a:endParaRPr sz="2925" baseline="2849">
              <a:latin typeface="Symbol"/>
              <a:cs typeface="Symbo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227314" y="5172960"/>
            <a:ext cx="259079" cy="3244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950" spc="-830" dirty="0">
                <a:latin typeface="Symbol"/>
                <a:cs typeface="Symbol"/>
              </a:rPr>
              <a:t></a:t>
            </a:r>
            <a:r>
              <a:rPr sz="2925" spc="-1245" baseline="-9971" dirty="0">
                <a:latin typeface="Symbol"/>
                <a:cs typeface="Symbol"/>
              </a:rPr>
              <a:t></a:t>
            </a:r>
            <a:r>
              <a:rPr sz="2925" spc="-1245" baseline="-7122" dirty="0">
                <a:latin typeface="Symbol"/>
                <a:cs typeface="Symbol"/>
              </a:rPr>
              <a:t></a:t>
            </a:r>
            <a:endParaRPr sz="2925" baseline="-7122">
              <a:latin typeface="Symbol"/>
              <a:cs typeface="Symbo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6741121" y="4697635"/>
            <a:ext cx="209550" cy="3244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925" spc="-472" baseline="-4273" dirty="0">
                <a:latin typeface="Symbol"/>
                <a:cs typeface="Symbol"/>
              </a:rPr>
              <a:t></a:t>
            </a:r>
            <a:r>
              <a:rPr sz="1950" spc="-315" dirty="0">
                <a:latin typeface="Symbol"/>
                <a:cs typeface="Symbol"/>
              </a:rPr>
              <a:t></a:t>
            </a:r>
            <a:endParaRPr sz="1950">
              <a:latin typeface="Symbol"/>
              <a:cs typeface="Symbo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829252" y="4941458"/>
            <a:ext cx="121285" cy="3244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950" spc="260" dirty="0">
                <a:latin typeface="Symbol"/>
                <a:cs typeface="Symbol"/>
              </a:rPr>
              <a:t></a:t>
            </a:r>
            <a:endParaRPr sz="1950">
              <a:latin typeface="Symbol"/>
              <a:cs typeface="Symbo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715721" y="5172960"/>
            <a:ext cx="260350" cy="3244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2925" spc="-179" baseline="-7122" dirty="0">
                <a:latin typeface="Symbol"/>
                <a:cs typeface="Symbol"/>
              </a:rPr>
              <a:t></a:t>
            </a:r>
            <a:r>
              <a:rPr sz="1950" spc="-120" dirty="0">
                <a:latin typeface="Symbol"/>
                <a:cs typeface="Symbol"/>
              </a:rPr>
              <a:t></a:t>
            </a:r>
            <a:r>
              <a:rPr sz="2925" spc="-179" baseline="-9971" dirty="0">
                <a:latin typeface="Symbol"/>
                <a:cs typeface="Symbol"/>
              </a:rPr>
              <a:t></a:t>
            </a:r>
            <a:endParaRPr sz="2925" baseline="-9971">
              <a:latin typeface="Symbol"/>
              <a:cs typeface="Symbol"/>
            </a:endParaRPr>
          </a:p>
        </p:txBody>
      </p:sp>
      <p:grpSp>
        <p:nvGrpSpPr>
          <p:cNvPr id="38" name="object 38"/>
          <p:cNvGrpSpPr/>
          <p:nvPr/>
        </p:nvGrpSpPr>
        <p:grpSpPr>
          <a:xfrm>
            <a:off x="2817177" y="3664762"/>
            <a:ext cx="558800" cy="517525"/>
            <a:chOff x="2817177" y="3664762"/>
            <a:chExt cx="558800" cy="517525"/>
          </a:xfrm>
        </p:grpSpPr>
        <p:sp>
          <p:nvSpPr>
            <p:cNvPr id="39" name="object 39"/>
            <p:cNvSpPr/>
            <p:nvPr/>
          </p:nvSpPr>
          <p:spPr>
            <a:xfrm>
              <a:off x="2821939" y="3669525"/>
              <a:ext cx="549275" cy="508000"/>
            </a:xfrm>
            <a:custGeom>
              <a:avLst/>
              <a:gdLst/>
              <a:ahLst/>
              <a:cxnLst/>
              <a:rect l="l" t="t" r="r" b="b"/>
              <a:pathLst>
                <a:path w="549275" h="508000">
                  <a:moveTo>
                    <a:pt x="274401" y="0"/>
                  </a:moveTo>
                  <a:lnTo>
                    <a:pt x="225077" y="4087"/>
                  </a:lnTo>
                  <a:lnTo>
                    <a:pt x="178653" y="15874"/>
                  </a:lnTo>
                  <a:lnTo>
                    <a:pt x="135905" y="34641"/>
                  </a:lnTo>
                  <a:lnTo>
                    <a:pt x="97607" y="59674"/>
                  </a:lnTo>
                  <a:lnTo>
                    <a:pt x="64535" y="90255"/>
                  </a:lnTo>
                  <a:lnTo>
                    <a:pt x="37463" y="125668"/>
                  </a:lnTo>
                  <a:lnTo>
                    <a:pt x="17167" y="165196"/>
                  </a:lnTo>
                  <a:lnTo>
                    <a:pt x="4420" y="208123"/>
                  </a:lnTo>
                  <a:lnTo>
                    <a:pt x="0" y="253732"/>
                  </a:lnTo>
                  <a:lnTo>
                    <a:pt x="4420" y="299340"/>
                  </a:lnTo>
                  <a:lnTo>
                    <a:pt x="17167" y="342267"/>
                  </a:lnTo>
                  <a:lnTo>
                    <a:pt x="37463" y="381795"/>
                  </a:lnTo>
                  <a:lnTo>
                    <a:pt x="64535" y="417208"/>
                  </a:lnTo>
                  <a:lnTo>
                    <a:pt x="97607" y="447789"/>
                  </a:lnTo>
                  <a:lnTo>
                    <a:pt x="135905" y="472822"/>
                  </a:lnTo>
                  <a:lnTo>
                    <a:pt x="178653" y="491590"/>
                  </a:lnTo>
                  <a:lnTo>
                    <a:pt x="225077" y="503376"/>
                  </a:lnTo>
                  <a:lnTo>
                    <a:pt x="274401" y="507464"/>
                  </a:lnTo>
                  <a:lnTo>
                    <a:pt x="323724" y="503376"/>
                  </a:lnTo>
                  <a:lnTo>
                    <a:pt x="370148" y="491590"/>
                  </a:lnTo>
                  <a:lnTo>
                    <a:pt x="412896" y="472822"/>
                  </a:lnTo>
                  <a:lnTo>
                    <a:pt x="451193" y="447789"/>
                  </a:lnTo>
                  <a:lnTo>
                    <a:pt x="484265" y="417208"/>
                  </a:lnTo>
                  <a:lnTo>
                    <a:pt x="511337" y="381795"/>
                  </a:lnTo>
                  <a:lnTo>
                    <a:pt x="531634" y="342267"/>
                  </a:lnTo>
                  <a:lnTo>
                    <a:pt x="544380" y="299340"/>
                  </a:lnTo>
                  <a:lnTo>
                    <a:pt x="548801" y="253732"/>
                  </a:lnTo>
                  <a:lnTo>
                    <a:pt x="544380" y="208123"/>
                  </a:lnTo>
                  <a:lnTo>
                    <a:pt x="531634" y="165196"/>
                  </a:lnTo>
                  <a:lnTo>
                    <a:pt x="511337" y="125668"/>
                  </a:lnTo>
                  <a:lnTo>
                    <a:pt x="484265" y="90255"/>
                  </a:lnTo>
                  <a:lnTo>
                    <a:pt x="451193" y="59674"/>
                  </a:lnTo>
                  <a:lnTo>
                    <a:pt x="412896" y="34641"/>
                  </a:lnTo>
                  <a:lnTo>
                    <a:pt x="370148" y="15874"/>
                  </a:lnTo>
                  <a:lnTo>
                    <a:pt x="323724" y="4087"/>
                  </a:lnTo>
                  <a:lnTo>
                    <a:pt x="274401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821939" y="3669525"/>
              <a:ext cx="549275" cy="508000"/>
            </a:xfrm>
            <a:custGeom>
              <a:avLst/>
              <a:gdLst/>
              <a:ahLst/>
              <a:cxnLst/>
              <a:rect l="l" t="t" r="r" b="b"/>
              <a:pathLst>
                <a:path w="549275" h="508000">
                  <a:moveTo>
                    <a:pt x="0" y="253732"/>
                  </a:moveTo>
                  <a:lnTo>
                    <a:pt x="4420" y="208123"/>
                  </a:lnTo>
                  <a:lnTo>
                    <a:pt x="17167" y="165196"/>
                  </a:lnTo>
                  <a:lnTo>
                    <a:pt x="37463" y="125668"/>
                  </a:lnTo>
                  <a:lnTo>
                    <a:pt x="64535" y="90255"/>
                  </a:lnTo>
                  <a:lnTo>
                    <a:pt x="97607" y="59674"/>
                  </a:lnTo>
                  <a:lnTo>
                    <a:pt x="135905" y="34641"/>
                  </a:lnTo>
                  <a:lnTo>
                    <a:pt x="178653" y="15874"/>
                  </a:lnTo>
                  <a:lnTo>
                    <a:pt x="225077" y="4087"/>
                  </a:lnTo>
                  <a:lnTo>
                    <a:pt x="274401" y="0"/>
                  </a:lnTo>
                  <a:lnTo>
                    <a:pt x="323724" y="4087"/>
                  </a:lnTo>
                  <a:lnTo>
                    <a:pt x="370148" y="15874"/>
                  </a:lnTo>
                  <a:lnTo>
                    <a:pt x="412896" y="34641"/>
                  </a:lnTo>
                  <a:lnTo>
                    <a:pt x="451194" y="59674"/>
                  </a:lnTo>
                  <a:lnTo>
                    <a:pt x="484266" y="90255"/>
                  </a:lnTo>
                  <a:lnTo>
                    <a:pt x="511338" y="125668"/>
                  </a:lnTo>
                  <a:lnTo>
                    <a:pt x="531634" y="165196"/>
                  </a:lnTo>
                  <a:lnTo>
                    <a:pt x="544381" y="208123"/>
                  </a:lnTo>
                  <a:lnTo>
                    <a:pt x="548802" y="253732"/>
                  </a:lnTo>
                  <a:lnTo>
                    <a:pt x="544381" y="299340"/>
                  </a:lnTo>
                  <a:lnTo>
                    <a:pt x="531634" y="342267"/>
                  </a:lnTo>
                  <a:lnTo>
                    <a:pt x="511338" y="381795"/>
                  </a:lnTo>
                  <a:lnTo>
                    <a:pt x="484266" y="417208"/>
                  </a:lnTo>
                  <a:lnTo>
                    <a:pt x="451194" y="447789"/>
                  </a:lnTo>
                  <a:lnTo>
                    <a:pt x="412896" y="472822"/>
                  </a:lnTo>
                  <a:lnTo>
                    <a:pt x="370148" y="491589"/>
                  </a:lnTo>
                  <a:lnTo>
                    <a:pt x="323724" y="503376"/>
                  </a:lnTo>
                  <a:lnTo>
                    <a:pt x="274401" y="507464"/>
                  </a:lnTo>
                  <a:lnTo>
                    <a:pt x="225077" y="503376"/>
                  </a:lnTo>
                  <a:lnTo>
                    <a:pt x="178653" y="491589"/>
                  </a:lnTo>
                  <a:lnTo>
                    <a:pt x="135905" y="472822"/>
                  </a:lnTo>
                  <a:lnTo>
                    <a:pt x="97607" y="447789"/>
                  </a:lnTo>
                  <a:lnTo>
                    <a:pt x="64535" y="417208"/>
                  </a:lnTo>
                  <a:lnTo>
                    <a:pt x="37463" y="381795"/>
                  </a:lnTo>
                  <a:lnTo>
                    <a:pt x="17167" y="342267"/>
                  </a:lnTo>
                  <a:lnTo>
                    <a:pt x="4420" y="299340"/>
                  </a:lnTo>
                  <a:lnTo>
                    <a:pt x="0" y="253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object 41"/>
          <p:cNvSpPr txBox="1"/>
          <p:nvPr/>
        </p:nvSpPr>
        <p:spPr>
          <a:xfrm>
            <a:off x="2992359" y="3763771"/>
            <a:ext cx="2076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s</a:t>
            </a:r>
            <a:r>
              <a:rPr sz="1800" spc="-37" baseline="-13888" dirty="0">
                <a:latin typeface="Times New Roman"/>
                <a:cs typeface="Times New Roman"/>
              </a:rPr>
              <a:t>t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3368671" y="3307801"/>
            <a:ext cx="3363595" cy="619760"/>
            <a:chOff x="3368671" y="3307801"/>
            <a:chExt cx="3363595" cy="619760"/>
          </a:xfrm>
        </p:grpSpPr>
        <p:sp>
          <p:nvSpPr>
            <p:cNvPr id="43" name="object 43"/>
            <p:cNvSpPr/>
            <p:nvPr/>
          </p:nvSpPr>
          <p:spPr>
            <a:xfrm>
              <a:off x="3368662" y="3500526"/>
              <a:ext cx="2057400" cy="427355"/>
            </a:xfrm>
            <a:custGeom>
              <a:avLst/>
              <a:gdLst/>
              <a:ahLst/>
              <a:cxnLst/>
              <a:rect l="l" t="t" r="r" b="b"/>
              <a:pathLst>
                <a:path w="2057400" h="427354">
                  <a:moveTo>
                    <a:pt x="741299" y="65760"/>
                  </a:moveTo>
                  <a:lnTo>
                    <a:pt x="739038" y="65582"/>
                  </a:lnTo>
                  <a:lnTo>
                    <a:pt x="642594" y="58026"/>
                  </a:lnTo>
                  <a:lnTo>
                    <a:pt x="640295" y="59994"/>
                  </a:lnTo>
                  <a:lnTo>
                    <a:pt x="639889" y="65239"/>
                  </a:lnTo>
                  <a:lnTo>
                    <a:pt x="641845" y="67525"/>
                  </a:lnTo>
                  <a:lnTo>
                    <a:pt x="714857" y="73253"/>
                  </a:lnTo>
                  <a:lnTo>
                    <a:pt x="0" y="418452"/>
                  </a:lnTo>
                  <a:lnTo>
                    <a:pt x="4140" y="427024"/>
                  </a:lnTo>
                  <a:lnTo>
                    <a:pt x="718997" y="81826"/>
                  </a:lnTo>
                  <a:lnTo>
                    <a:pt x="678078" y="142557"/>
                  </a:lnTo>
                  <a:lnTo>
                    <a:pt x="678662" y="145516"/>
                  </a:lnTo>
                  <a:lnTo>
                    <a:pt x="683018" y="148463"/>
                  </a:lnTo>
                  <a:lnTo>
                    <a:pt x="685977" y="147878"/>
                  </a:lnTo>
                  <a:lnTo>
                    <a:pt x="741299" y="65760"/>
                  </a:lnTo>
                  <a:close/>
                </a:path>
                <a:path w="2057400" h="427354">
                  <a:moveTo>
                    <a:pt x="2057019" y="49885"/>
                  </a:moveTo>
                  <a:lnTo>
                    <a:pt x="1971497" y="0"/>
                  </a:lnTo>
                  <a:lnTo>
                    <a:pt x="1968588" y="774"/>
                  </a:lnTo>
                  <a:lnTo>
                    <a:pt x="1965934" y="5308"/>
                  </a:lnTo>
                  <a:lnTo>
                    <a:pt x="1966696" y="8229"/>
                  </a:lnTo>
                  <a:lnTo>
                    <a:pt x="2029955" y="45123"/>
                  </a:lnTo>
                  <a:lnTo>
                    <a:pt x="1303934" y="45123"/>
                  </a:lnTo>
                  <a:lnTo>
                    <a:pt x="1303934" y="54648"/>
                  </a:lnTo>
                  <a:lnTo>
                    <a:pt x="2029955" y="54648"/>
                  </a:lnTo>
                  <a:lnTo>
                    <a:pt x="1966696" y="91554"/>
                  </a:lnTo>
                  <a:lnTo>
                    <a:pt x="1965934" y="94462"/>
                  </a:lnTo>
                  <a:lnTo>
                    <a:pt x="1968588" y="99009"/>
                  </a:lnTo>
                  <a:lnTo>
                    <a:pt x="1971497" y="99783"/>
                  </a:lnTo>
                  <a:lnTo>
                    <a:pt x="2048865" y="54648"/>
                  </a:lnTo>
                  <a:lnTo>
                    <a:pt x="2057019" y="498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109949" y="3312563"/>
              <a:ext cx="549275" cy="508000"/>
            </a:xfrm>
            <a:custGeom>
              <a:avLst/>
              <a:gdLst/>
              <a:ahLst/>
              <a:cxnLst/>
              <a:rect l="l" t="t" r="r" b="b"/>
              <a:pathLst>
                <a:path w="549275" h="508000">
                  <a:moveTo>
                    <a:pt x="274401" y="0"/>
                  </a:moveTo>
                  <a:lnTo>
                    <a:pt x="225077" y="4087"/>
                  </a:lnTo>
                  <a:lnTo>
                    <a:pt x="178653" y="15874"/>
                  </a:lnTo>
                  <a:lnTo>
                    <a:pt x="135905" y="34641"/>
                  </a:lnTo>
                  <a:lnTo>
                    <a:pt x="97607" y="59674"/>
                  </a:lnTo>
                  <a:lnTo>
                    <a:pt x="64535" y="90255"/>
                  </a:lnTo>
                  <a:lnTo>
                    <a:pt x="37463" y="125668"/>
                  </a:lnTo>
                  <a:lnTo>
                    <a:pt x="17167" y="165196"/>
                  </a:lnTo>
                  <a:lnTo>
                    <a:pt x="4420" y="208123"/>
                  </a:lnTo>
                  <a:lnTo>
                    <a:pt x="0" y="253732"/>
                  </a:lnTo>
                  <a:lnTo>
                    <a:pt x="4420" y="299340"/>
                  </a:lnTo>
                  <a:lnTo>
                    <a:pt x="17167" y="342267"/>
                  </a:lnTo>
                  <a:lnTo>
                    <a:pt x="37463" y="381795"/>
                  </a:lnTo>
                  <a:lnTo>
                    <a:pt x="64535" y="417208"/>
                  </a:lnTo>
                  <a:lnTo>
                    <a:pt x="97607" y="447789"/>
                  </a:lnTo>
                  <a:lnTo>
                    <a:pt x="135905" y="472822"/>
                  </a:lnTo>
                  <a:lnTo>
                    <a:pt x="178653" y="491589"/>
                  </a:lnTo>
                  <a:lnTo>
                    <a:pt x="225077" y="503376"/>
                  </a:lnTo>
                  <a:lnTo>
                    <a:pt x="274401" y="507464"/>
                  </a:lnTo>
                  <a:lnTo>
                    <a:pt x="323725" y="503376"/>
                  </a:lnTo>
                  <a:lnTo>
                    <a:pt x="370148" y="491589"/>
                  </a:lnTo>
                  <a:lnTo>
                    <a:pt x="412896" y="472822"/>
                  </a:lnTo>
                  <a:lnTo>
                    <a:pt x="451194" y="447789"/>
                  </a:lnTo>
                  <a:lnTo>
                    <a:pt x="484266" y="417208"/>
                  </a:lnTo>
                  <a:lnTo>
                    <a:pt x="511338" y="381795"/>
                  </a:lnTo>
                  <a:lnTo>
                    <a:pt x="531635" y="342267"/>
                  </a:lnTo>
                  <a:lnTo>
                    <a:pt x="544381" y="299340"/>
                  </a:lnTo>
                  <a:lnTo>
                    <a:pt x="548802" y="253732"/>
                  </a:lnTo>
                  <a:lnTo>
                    <a:pt x="544381" y="208123"/>
                  </a:lnTo>
                  <a:lnTo>
                    <a:pt x="531635" y="165196"/>
                  </a:lnTo>
                  <a:lnTo>
                    <a:pt x="511338" y="125668"/>
                  </a:lnTo>
                  <a:lnTo>
                    <a:pt x="484266" y="90255"/>
                  </a:lnTo>
                  <a:lnTo>
                    <a:pt x="451194" y="59674"/>
                  </a:lnTo>
                  <a:lnTo>
                    <a:pt x="412896" y="34641"/>
                  </a:lnTo>
                  <a:lnTo>
                    <a:pt x="370148" y="15874"/>
                  </a:lnTo>
                  <a:lnTo>
                    <a:pt x="323725" y="4087"/>
                  </a:lnTo>
                  <a:lnTo>
                    <a:pt x="274401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109949" y="3312563"/>
              <a:ext cx="549275" cy="508000"/>
            </a:xfrm>
            <a:custGeom>
              <a:avLst/>
              <a:gdLst/>
              <a:ahLst/>
              <a:cxnLst/>
              <a:rect l="l" t="t" r="r" b="b"/>
              <a:pathLst>
                <a:path w="549275" h="508000">
                  <a:moveTo>
                    <a:pt x="0" y="253732"/>
                  </a:moveTo>
                  <a:lnTo>
                    <a:pt x="4420" y="208123"/>
                  </a:lnTo>
                  <a:lnTo>
                    <a:pt x="17167" y="165196"/>
                  </a:lnTo>
                  <a:lnTo>
                    <a:pt x="37463" y="125668"/>
                  </a:lnTo>
                  <a:lnTo>
                    <a:pt x="64535" y="90255"/>
                  </a:lnTo>
                  <a:lnTo>
                    <a:pt x="97607" y="59674"/>
                  </a:lnTo>
                  <a:lnTo>
                    <a:pt x="135905" y="34641"/>
                  </a:lnTo>
                  <a:lnTo>
                    <a:pt x="178653" y="15874"/>
                  </a:lnTo>
                  <a:lnTo>
                    <a:pt x="225077" y="4087"/>
                  </a:lnTo>
                  <a:lnTo>
                    <a:pt x="274401" y="0"/>
                  </a:lnTo>
                  <a:lnTo>
                    <a:pt x="323724" y="4087"/>
                  </a:lnTo>
                  <a:lnTo>
                    <a:pt x="370148" y="15874"/>
                  </a:lnTo>
                  <a:lnTo>
                    <a:pt x="412896" y="34641"/>
                  </a:lnTo>
                  <a:lnTo>
                    <a:pt x="451194" y="59674"/>
                  </a:lnTo>
                  <a:lnTo>
                    <a:pt x="484266" y="90255"/>
                  </a:lnTo>
                  <a:lnTo>
                    <a:pt x="511338" y="125668"/>
                  </a:lnTo>
                  <a:lnTo>
                    <a:pt x="531634" y="165196"/>
                  </a:lnTo>
                  <a:lnTo>
                    <a:pt x="544381" y="208123"/>
                  </a:lnTo>
                  <a:lnTo>
                    <a:pt x="548802" y="253732"/>
                  </a:lnTo>
                  <a:lnTo>
                    <a:pt x="544381" y="299340"/>
                  </a:lnTo>
                  <a:lnTo>
                    <a:pt x="531634" y="342267"/>
                  </a:lnTo>
                  <a:lnTo>
                    <a:pt x="511338" y="381795"/>
                  </a:lnTo>
                  <a:lnTo>
                    <a:pt x="484266" y="417208"/>
                  </a:lnTo>
                  <a:lnTo>
                    <a:pt x="451194" y="447789"/>
                  </a:lnTo>
                  <a:lnTo>
                    <a:pt x="412896" y="472822"/>
                  </a:lnTo>
                  <a:lnTo>
                    <a:pt x="370148" y="491589"/>
                  </a:lnTo>
                  <a:lnTo>
                    <a:pt x="323724" y="503376"/>
                  </a:lnTo>
                  <a:lnTo>
                    <a:pt x="274401" y="507464"/>
                  </a:lnTo>
                  <a:lnTo>
                    <a:pt x="225077" y="503376"/>
                  </a:lnTo>
                  <a:lnTo>
                    <a:pt x="178653" y="491589"/>
                  </a:lnTo>
                  <a:lnTo>
                    <a:pt x="135905" y="472822"/>
                  </a:lnTo>
                  <a:lnTo>
                    <a:pt x="97607" y="447789"/>
                  </a:lnTo>
                  <a:lnTo>
                    <a:pt x="64535" y="417208"/>
                  </a:lnTo>
                  <a:lnTo>
                    <a:pt x="37463" y="381795"/>
                  </a:lnTo>
                  <a:lnTo>
                    <a:pt x="17167" y="342267"/>
                  </a:lnTo>
                  <a:lnTo>
                    <a:pt x="4420" y="299340"/>
                  </a:lnTo>
                  <a:lnTo>
                    <a:pt x="0" y="253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978916" y="3516407"/>
              <a:ext cx="753110" cy="100330"/>
            </a:xfrm>
            <a:custGeom>
              <a:avLst/>
              <a:gdLst/>
              <a:ahLst/>
              <a:cxnLst/>
              <a:rect l="l" t="t" r="r" b="b"/>
              <a:pathLst>
                <a:path w="753109" h="100329">
                  <a:moveTo>
                    <a:pt x="667562" y="0"/>
                  </a:moveTo>
                  <a:lnTo>
                    <a:pt x="664646" y="767"/>
                  </a:lnTo>
                  <a:lnTo>
                    <a:pt x="661996" y="5311"/>
                  </a:lnTo>
                  <a:lnTo>
                    <a:pt x="662763" y="8227"/>
                  </a:lnTo>
                  <a:lnTo>
                    <a:pt x="726019" y="45126"/>
                  </a:lnTo>
                  <a:lnTo>
                    <a:pt x="743634" y="45126"/>
                  </a:lnTo>
                  <a:lnTo>
                    <a:pt x="743634" y="54651"/>
                  </a:lnTo>
                  <a:lnTo>
                    <a:pt x="726019" y="54651"/>
                  </a:lnTo>
                  <a:lnTo>
                    <a:pt x="662763" y="91550"/>
                  </a:lnTo>
                  <a:lnTo>
                    <a:pt x="661995" y="94466"/>
                  </a:lnTo>
                  <a:lnTo>
                    <a:pt x="664646" y="99010"/>
                  </a:lnTo>
                  <a:lnTo>
                    <a:pt x="667562" y="99778"/>
                  </a:lnTo>
                  <a:lnTo>
                    <a:pt x="744922" y="54651"/>
                  </a:lnTo>
                  <a:lnTo>
                    <a:pt x="743634" y="54651"/>
                  </a:lnTo>
                  <a:lnTo>
                    <a:pt x="744925" y="54650"/>
                  </a:lnTo>
                  <a:lnTo>
                    <a:pt x="753087" y="49889"/>
                  </a:lnTo>
                  <a:lnTo>
                    <a:pt x="667562" y="0"/>
                  </a:lnTo>
                  <a:close/>
                </a:path>
                <a:path w="753109" h="100329">
                  <a:moveTo>
                    <a:pt x="734183" y="49889"/>
                  </a:moveTo>
                  <a:lnTo>
                    <a:pt x="726019" y="54651"/>
                  </a:lnTo>
                  <a:lnTo>
                    <a:pt x="743634" y="54651"/>
                  </a:lnTo>
                  <a:lnTo>
                    <a:pt x="743634" y="54002"/>
                  </a:lnTo>
                  <a:lnTo>
                    <a:pt x="741235" y="54002"/>
                  </a:lnTo>
                  <a:lnTo>
                    <a:pt x="734183" y="49889"/>
                  </a:lnTo>
                  <a:close/>
                </a:path>
                <a:path w="753109" h="100329">
                  <a:moveTo>
                    <a:pt x="0" y="45125"/>
                  </a:moveTo>
                  <a:lnTo>
                    <a:pt x="0" y="54650"/>
                  </a:lnTo>
                  <a:lnTo>
                    <a:pt x="726021" y="54650"/>
                  </a:lnTo>
                  <a:lnTo>
                    <a:pt x="734183" y="49889"/>
                  </a:lnTo>
                  <a:lnTo>
                    <a:pt x="726019" y="45126"/>
                  </a:lnTo>
                  <a:lnTo>
                    <a:pt x="0" y="45125"/>
                  </a:lnTo>
                  <a:close/>
                </a:path>
                <a:path w="753109" h="100329">
                  <a:moveTo>
                    <a:pt x="741235" y="45775"/>
                  </a:moveTo>
                  <a:lnTo>
                    <a:pt x="734183" y="49889"/>
                  </a:lnTo>
                  <a:lnTo>
                    <a:pt x="741235" y="54002"/>
                  </a:lnTo>
                  <a:lnTo>
                    <a:pt x="741235" y="45775"/>
                  </a:lnTo>
                  <a:close/>
                </a:path>
                <a:path w="753109" h="100329">
                  <a:moveTo>
                    <a:pt x="743634" y="45775"/>
                  </a:moveTo>
                  <a:lnTo>
                    <a:pt x="741235" y="45775"/>
                  </a:lnTo>
                  <a:lnTo>
                    <a:pt x="741235" y="54002"/>
                  </a:lnTo>
                  <a:lnTo>
                    <a:pt x="743634" y="54002"/>
                  </a:lnTo>
                  <a:lnTo>
                    <a:pt x="743634" y="45775"/>
                  </a:lnTo>
                  <a:close/>
                </a:path>
                <a:path w="753109" h="100329">
                  <a:moveTo>
                    <a:pt x="726019" y="45126"/>
                  </a:moveTo>
                  <a:lnTo>
                    <a:pt x="734183" y="49889"/>
                  </a:lnTo>
                  <a:lnTo>
                    <a:pt x="741235" y="45775"/>
                  </a:lnTo>
                  <a:lnTo>
                    <a:pt x="743634" y="45775"/>
                  </a:lnTo>
                  <a:lnTo>
                    <a:pt x="743634" y="45126"/>
                  </a:lnTo>
                  <a:lnTo>
                    <a:pt x="726019" y="451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420908" y="3312563"/>
              <a:ext cx="549275" cy="508000"/>
            </a:xfrm>
            <a:custGeom>
              <a:avLst/>
              <a:gdLst/>
              <a:ahLst/>
              <a:cxnLst/>
              <a:rect l="l" t="t" r="r" b="b"/>
              <a:pathLst>
                <a:path w="549275" h="508000">
                  <a:moveTo>
                    <a:pt x="274401" y="0"/>
                  </a:moveTo>
                  <a:lnTo>
                    <a:pt x="225077" y="4087"/>
                  </a:lnTo>
                  <a:lnTo>
                    <a:pt x="178653" y="15874"/>
                  </a:lnTo>
                  <a:lnTo>
                    <a:pt x="135905" y="34641"/>
                  </a:lnTo>
                  <a:lnTo>
                    <a:pt x="97607" y="59674"/>
                  </a:lnTo>
                  <a:lnTo>
                    <a:pt x="64535" y="90255"/>
                  </a:lnTo>
                  <a:lnTo>
                    <a:pt x="37463" y="125668"/>
                  </a:lnTo>
                  <a:lnTo>
                    <a:pt x="17167" y="165196"/>
                  </a:lnTo>
                  <a:lnTo>
                    <a:pt x="4420" y="208123"/>
                  </a:lnTo>
                  <a:lnTo>
                    <a:pt x="0" y="253732"/>
                  </a:lnTo>
                  <a:lnTo>
                    <a:pt x="4420" y="299340"/>
                  </a:lnTo>
                  <a:lnTo>
                    <a:pt x="17167" y="342267"/>
                  </a:lnTo>
                  <a:lnTo>
                    <a:pt x="37463" y="381795"/>
                  </a:lnTo>
                  <a:lnTo>
                    <a:pt x="64535" y="417208"/>
                  </a:lnTo>
                  <a:lnTo>
                    <a:pt x="97607" y="447789"/>
                  </a:lnTo>
                  <a:lnTo>
                    <a:pt x="135905" y="472822"/>
                  </a:lnTo>
                  <a:lnTo>
                    <a:pt x="178653" y="491589"/>
                  </a:lnTo>
                  <a:lnTo>
                    <a:pt x="225077" y="503376"/>
                  </a:lnTo>
                  <a:lnTo>
                    <a:pt x="274401" y="507464"/>
                  </a:lnTo>
                  <a:lnTo>
                    <a:pt x="323725" y="503376"/>
                  </a:lnTo>
                  <a:lnTo>
                    <a:pt x="370148" y="491589"/>
                  </a:lnTo>
                  <a:lnTo>
                    <a:pt x="412896" y="472822"/>
                  </a:lnTo>
                  <a:lnTo>
                    <a:pt x="451194" y="447789"/>
                  </a:lnTo>
                  <a:lnTo>
                    <a:pt x="484266" y="417208"/>
                  </a:lnTo>
                  <a:lnTo>
                    <a:pt x="511338" y="381795"/>
                  </a:lnTo>
                  <a:lnTo>
                    <a:pt x="531635" y="342267"/>
                  </a:lnTo>
                  <a:lnTo>
                    <a:pt x="544381" y="299340"/>
                  </a:lnTo>
                  <a:lnTo>
                    <a:pt x="548802" y="253732"/>
                  </a:lnTo>
                  <a:lnTo>
                    <a:pt x="544381" y="208123"/>
                  </a:lnTo>
                  <a:lnTo>
                    <a:pt x="531635" y="165196"/>
                  </a:lnTo>
                  <a:lnTo>
                    <a:pt x="511338" y="125668"/>
                  </a:lnTo>
                  <a:lnTo>
                    <a:pt x="484266" y="90255"/>
                  </a:lnTo>
                  <a:lnTo>
                    <a:pt x="451194" y="59674"/>
                  </a:lnTo>
                  <a:lnTo>
                    <a:pt x="412896" y="34641"/>
                  </a:lnTo>
                  <a:lnTo>
                    <a:pt x="370148" y="15874"/>
                  </a:lnTo>
                  <a:lnTo>
                    <a:pt x="323725" y="4087"/>
                  </a:lnTo>
                  <a:lnTo>
                    <a:pt x="274401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420908" y="3312563"/>
              <a:ext cx="549275" cy="508000"/>
            </a:xfrm>
            <a:custGeom>
              <a:avLst/>
              <a:gdLst/>
              <a:ahLst/>
              <a:cxnLst/>
              <a:rect l="l" t="t" r="r" b="b"/>
              <a:pathLst>
                <a:path w="549275" h="508000">
                  <a:moveTo>
                    <a:pt x="0" y="253732"/>
                  </a:moveTo>
                  <a:lnTo>
                    <a:pt x="4420" y="208123"/>
                  </a:lnTo>
                  <a:lnTo>
                    <a:pt x="17167" y="165196"/>
                  </a:lnTo>
                  <a:lnTo>
                    <a:pt x="37463" y="125668"/>
                  </a:lnTo>
                  <a:lnTo>
                    <a:pt x="64535" y="90255"/>
                  </a:lnTo>
                  <a:lnTo>
                    <a:pt x="97607" y="59674"/>
                  </a:lnTo>
                  <a:lnTo>
                    <a:pt x="135905" y="34641"/>
                  </a:lnTo>
                  <a:lnTo>
                    <a:pt x="178653" y="15874"/>
                  </a:lnTo>
                  <a:lnTo>
                    <a:pt x="225077" y="4087"/>
                  </a:lnTo>
                  <a:lnTo>
                    <a:pt x="274401" y="0"/>
                  </a:lnTo>
                  <a:lnTo>
                    <a:pt x="323724" y="4087"/>
                  </a:lnTo>
                  <a:lnTo>
                    <a:pt x="370148" y="15874"/>
                  </a:lnTo>
                  <a:lnTo>
                    <a:pt x="412896" y="34641"/>
                  </a:lnTo>
                  <a:lnTo>
                    <a:pt x="451194" y="59674"/>
                  </a:lnTo>
                  <a:lnTo>
                    <a:pt x="484266" y="90255"/>
                  </a:lnTo>
                  <a:lnTo>
                    <a:pt x="511338" y="125668"/>
                  </a:lnTo>
                  <a:lnTo>
                    <a:pt x="531634" y="165196"/>
                  </a:lnTo>
                  <a:lnTo>
                    <a:pt x="544381" y="208123"/>
                  </a:lnTo>
                  <a:lnTo>
                    <a:pt x="548802" y="253732"/>
                  </a:lnTo>
                  <a:lnTo>
                    <a:pt x="544381" y="299340"/>
                  </a:lnTo>
                  <a:lnTo>
                    <a:pt x="531634" y="342267"/>
                  </a:lnTo>
                  <a:lnTo>
                    <a:pt x="511338" y="381795"/>
                  </a:lnTo>
                  <a:lnTo>
                    <a:pt x="484266" y="417208"/>
                  </a:lnTo>
                  <a:lnTo>
                    <a:pt x="451194" y="447789"/>
                  </a:lnTo>
                  <a:lnTo>
                    <a:pt x="412896" y="472822"/>
                  </a:lnTo>
                  <a:lnTo>
                    <a:pt x="370148" y="491589"/>
                  </a:lnTo>
                  <a:lnTo>
                    <a:pt x="323724" y="503376"/>
                  </a:lnTo>
                  <a:lnTo>
                    <a:pt x="274401" y="507464"/>
                  </a:lnTo>
                  <a:lnTo>
                    <a:pt x="225077" y="503376"/>
                  </a:lnTo>
                  <a:lnTo>
                    <a:pt x="178653" y="491589"/>
                  </a:lnTo>
                  <a:lnTo>
                    <a:pt x="135905" y="472822"/>
                  </a:lnTo>
                  <a:lnTo>
                    <a:pt x="97607" y="447789"/>
                  </a:lnTo>
                  <a:lnTo>
                    <a:pt x="64535" y="417208"/>
                  </a:lnTo>
                  <a:lnTo>
                    <a:pt x="37463" y="381795"/>
                  </a:lnTo>
                  <a:lnTo>
                    <a:pt x="17167" y="342267"/>
                  </a:lnTo>
                  <a:lnTo>
                    <a:pt x="4420" y="299340"/>
                  </a:lnTo>
                  <a:lnTo>
                    <a:pt x="0" y="253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" name="object 49"/>
          <p:cNvSpPr txBox="1"/>
          <p:nvPr/>
        </p:nvSpPr>
        <p:spPr>
          <a:xfrm>
            <a:off x="4186707" y="3446779"/>
            <a:ext cx="17062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361440" algn="l"/>
              </a:tabLst>
            </a:pPr>
            <a:r>
              <a:rPr sz="2700" spc="-30" baseline="9259" dirty="0">
                <a:latin typeface="Times New Roman"/>
                <a:cs typeface="Times New Roman"/>
              </a:rPr>
              <a:t>s</a:t>
            </a:r>
            <a:r>
              <a:rPr sz="1200" spc="-20" dirty="0">
                <a:latin typeface="Times New Roman"/>
                <a:cs typeface="Times New Roman"/>
              </a:rPr>
              <a:t>t+1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2700" spc="-30" baseline="9259" dirty="0">
                <a:latin typeface="Times New Roman"/>
                <a:cs typeface="Times New Roman"/>
              </a:rPr>
              <a:t>s</a:t>
            </a:r>
            <a:r>
              <a:rPr sz="1200" spc="-20" dirty="0">
                <a:latin typeface="Times New Roman"/>
                <a:cs typeface="Times New Roman"/>
              </a:rPr>
              <a:t>t+2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935504" y="3237484"/>
            <a:ext cx="16522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348740" algn="l"/>
              </a:tabLst>
            </a:pPr>
            <a:r>
              <a:rPr sz="2400" spc="-30" baseline="10416" dirty="0">
                <a:latin typeface="Times New Roman"/>
                <a:cs typeface="Times New Roman"/>
              </a:rPr>
              <a:t>r</a:t>
            </a:r>
            <a:r>
              <a:rPr sz="1100" spc="-20" dirty="0">
                <a:latin typeface="Times New Roman"/>
                <a:cs typeface="Times New Roman"/>
              </a:rPr>
              <a:t>t+1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2400" spc="-30" baseline="10416" dirty="0">
                <a:latin typeface="Times New Roman"/>
                <a:cs typeface="Times New Roman"/>
              </a:rPr>
              <a:t>r</a:t>
            </a:r>
            <a:r>
              <a:rPr sz="1100" spc="-20" dirty="0">
                <a:latin typeface="Times New Roman"/>
                <a:cs typeface="Times New Roman"/>
              </a:rPr>
              <a:t>t+2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998724" y="3417316"/>
            <a:ext cx="2286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…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52" name="object 52"/>
          <p:cNvGrpSpPr/>
          <p:nvPr/>
        </p:nvGrpSpPr>
        <p:grpSpPr>
          <a:xfrm>
            <a:off x="4105187" y="3967698"/>
            <a:ext cx="2626995" cy="517525"/>
            <a:chOff x="4105187" y="3967698"/>
            <a:chExt cx="2626995" cy="517525"/>
          </a:xfrm>
        </p:grpSpPr>
        <p:sp>
          <p:nvSpPr>
            <p:cNvPr id="53" name="object 53"/>
            <p:cNvSpPr/>
            <p:nvPr/>
          </p:nvSpPr>
          <p:spPr>
            <a:xfrm>
              <a:off x="4672596" y="4160431"/>
              <a:ext cx="2059939" cy="116205"/>
            </a:xfrm>
            <a:custGeom>
              <a:avLst/>
              <a:gdLst/>
              <a:ahLst/>
              <a:cxnLst/>
              <a:rect l="l" t="t" r="r" b="b"/>
              <a:pathLst>
                <a:path w="2059940" h="116204">
                  <a:moveTo>
                    <a:pt x="753084" y="49885"/>
                  </a:moveTo>
                  <a:lnTo>
                    <a:pt x="667562" y="0"/>
                  </a:lnTo>
                  <a:lnTo>
                    <a:pt x="664654" y="762"/>
                  </a:lnTo>
                  <a:lnTo>
                    <a:pt x="662000" y="5308"/>
                  </a:lnTo>
                  <a:lnTo>
                    <a:pt x="662762" y="8216"/>
                  </a:lnTo>
                  <a:lnTo>
                    <a:pt x="726020" y="45123"/>
                  </a:lnTo>
                  <a:lnTo>
                    <a:pt x="0" y="45123"/>
                  </a:lnTo>
                  <a:lnTo>
                    <a:pt x="0" y="54648"/>
                  </a:lnTo>
                  <a:lnTo>
                    <a:pt x="726020" y="54648"/>
                  </a:lnTo>
                  <a:lnTo>
                    <a:pt x="662762" y="91541"/>
                  </a:lnTo>
                  <a:lnTo>
                    <a:pt x="662000" y="94462"/>
                  </a:lnTo>
                  <a:lnTo>
                    <a:pt x="664654" y="99009"/>
                  </a:lnTo>
                  <a:lnTo>
                    <a:pt x="667562" y="99771"/>
                  </a:lnTo>
                  <a:lnTo>
                    <a:pt x="744931" y="54648"/>
                  </a:lnTo>
                  <a:lnTo>
                    <a:pt x="753084" y="49885"/>
                  </a:lnTo>
                  <a:close/>
                </a:path>
                <a:path w="2059940" h="116204">
                  <a:moveTo>
                    <a:pt x="2059406" y="65773"/>
                  </a:moveTo>
                  <a:lnTo>
                    <a:pt x="1973872" y="15875"/>
                  </a:lnTo>
                  <a:lnTo>
                    <a:pt x="1970963" y="16649"/>
                  </a:lnTo>
                  <a:lnTo>
                    <a:pt x="1968309" y="21196"/>
                  </a:lnTo>
                  <a:lnTo>
                    <a:pt x="1969071" y="24104"/>
                  </a:lnTo>
                  <a:lnTo>
                    <a:pt x="2032330" y="61010"/>
                  </a:lnTo>
                  <a:lnTo>
                    <a:pt x="1306309" y="61010"/>
                  </a:lnTo>
                  <a:lnTo>
                    <a:pt x="1306309" y="70535"/>
                  </a:lnTo>
                  <a:lnTo>
                    <a:pt x="2032330" y="70535"/>
                  </a:lnTo>
                  <a:lnTo>
                    <a:pt x="1969071" y="107429"/>
                  </a:lnTo>
                  <a:lnTo>
                    <a:pt x="1968309" y="110350"/>
                  </a:lnTo>
                  <a:lnTo>
                    <a:pt x="1970963" y="114896"/>
                  </a:lnTo>
                  <a:lnTo>
                    <a:pt x="1973872" y="115658"/>
                  </a:lnTo>
                  <a:lnTo>
                    <a:pt x="2051240" y="70535"/>
                  </a:lnTo>
                  <a:lnTo>
                    <a:pt x="2059406" y="657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109949" y="3972461"/>
              <a:ext cx="563245" cy="508000"/>
            </a:xfrm>
            <a:custGeom>
              <a:avLst/>
              <a:gdLst/>
              <a:ahLst/>
              <a:cxnLst/>
              <a:rect l="l" t="t" r="r" b="b"/>
              <a:pathLst>
                <a:path w="563245" h="508000">
                  <a:moveTo>
                    <a:pt x="281329" y="0"/>
                  </a:moveTo>
                  <a:lnTo>
                    <a:pt x="230759" y="4087"/>
                  </a:lnTo>
                  <a:lnTo>
                    <a:pt x="183164" y="15874"/>
                  </a:lnTo>
                  <a:lnTo>
                    <a:pt x="139336" y="34641"/>
                  </a:lnTo>
                  <a:lnTo>
                    <a:pt x="100072" y="59674"/>
                  </a:lnTo>
                  <a:lnTo>
                    <a:pt x="66164" y="90255"/>
                  </a:lnTo>
                  <a:lnTo>
                    <a:pt x="38409" y="125668"/>
                  </a:lnTo>
                  <a:lnTo>
                    <a:pt x="17600" y="165196"/>
                  </a:lnTo>
                  <a:lnTo>
                    <a:pt x="4532" y="208123"/>
                  </a:lnTo>
                  <a:lnTo>
                    <a:pt x="0" y="253732"/>
                  </a:lnTo>
                  <a:lnTo>
                    <a:pt x="4532" y="299340"/>
                  </a:lnTo>
                  <a:lnTo>
                    <a:pt x="17600" y="342267"/>
                  </a:lnTo>
                  <a:lnTo>
                    <a:pt x="38409" y="381795"/>
                  </a:lnTo>
                  <a:lnTo>
                    <a:pt x="66164" y="417208"/>
                  </a:lnTo>
                  <a:lnTo>
                    <a:pt x="100072" y="447789"/>
                  </a:lnTo>
                  <a:lnTo>
                    <a:pt x="139336" y="472822"/>
                  </a:lnTo>
                  <a:lnTo>
                    <a:pt x="183164" y="491589"/>
                  </a:lnTo>
                  <a:lnTo>
                    <a:pt x="230759" y="503376"/>
                  </a:lnTo>
                  <a:lnTo>
                    <a:pt x="281329" y="507464"/>
                  </a:lnTo>
                  <a:lnTo>
                    <a:pt x="331898" y="503376"/>
                  </a:lnTo>
                  <a:lnTo>
                    <a:pt x="379493" y="491589"/>
                  </a:lnTo>
                  <a:lnTo>
                    <a:pt x="423320" y="472822"/>
                  </a:lnTo>
                  <a:lnTo>
                    <a:pt x="462585" y="447789"/>
                  </a:lnTo>
                  <a:lnTo>
                    <a:pt x="496492" y="417208"/>
                  </a:lnTo>
                  <a:lnTo>
                    <a:pt x="524247" y="381795"/>
                  </a:lnTo>
                  <a:lnTo>
                    <a:pt x="545056" y="342267"/>
                  </a:lnTo>
                  <a:lnTo>
                    <a:pt x="558124" y="299340"/>
                  </a:lnTo>
                  <a:lnTo>
                    <a:pt x="562656" y="253732"/>
                  </a:lnTo>
                  <a:lnTo>
                    <a:pt x="558124" y="208123"/>
                  </a:lnTo>
                  <a:lnTo>
                    <a:pt x="545056" y="165196"/>
                  </a:lnTo>
                  <a:lnTo>
                    <a:pt x="524247" y="125668"/>
                  </a:lnTo>
                  <a:lnTo>
                    <a:pt x="496492" y="90255"/>
                  </a:lnTo>
                  <a:lnTo>
                    <a:pt x="462585" y="59674"/>
                  </a:lnTo>
                  <a:lnTo>
                    <a:pt x="423320" y="34641"/>
                  </a:lnTo>
                  <a:lnTo>
                    <a:pt x="379493" y="15874"/>
                  </a:lnTo>
                  <a:lnTo>
                    <a:pt x="331898" y="4087"/>
                  </a:lnTo>
                  <a:lnTo>
                    <a:pt x="281329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109949" y="3972461"/>
              <a:ext cx="563245" cy="508000"/>
            </a:xfrm>
            <a:custGeom>
              <a:avLst/>
              <a:gdLst/>
              <a:ahLst/>
              <a:cxnLst/>
              <a:rect l="l" t="t" r="r" b="b"/>
              <a:pathLst>
                <a:path w="563245" h="508000">
                  <a:moveTo>
                    <a:pt x="0" y="253732"/>
                  </a:moveTo>
                  <a:lnTo>
                    <a:pt x="4532" y="208123"/>
                  </a:lnTo>
                  <a:lnTo>
                    <a:pt x="17600" y="165196"/>
                  </a:lnTo>
                  <a:lnTo>
                    <a:pt x="38409" y="125668"/>
                  </a:lnTo>
                  <a:lnTo>
                    <a:pt x="66164" y="90255"/>
                  </a:lnTo>
                  <a:lnTo>
                    <a:pt x="100072" y="59674"/>
                  </a:lnTo>
                  <a:lnTo>
                    <a:pt x="139336" y="34641"/>
                  </a:lnTo>
                  <a:lnTo>
                    <a:pt x="183163" y="15874"/>
                  </a:lnTo>
                  <a:lnTo>
                    <a:pt x="230759" y="4087"/>
                  </a:lnTo>
                  <a:lnTo>
                    <a:pt x="281328" y="0"/>
                  </a:lnTo>
                  <a:lnTo>
                    <a:pt x="331897" y="4087"/>
                  </a:lnTo>
                  <a:lnTo>
                    <a:pt x="379493" y="15874"/>
                  </a:lnTo>
                  <a:lnTo>
                    <a:pt x="423320" y="34641"/>
                  </a:lnTo>
                  <a:lnTo>
                    <a:pt x="462584" y="59674"/>
                  </a:lnTo>
                  <a:lnTo>
                    <a:pt x="496492" y="90255"/>
                  </a:lnTo>
                  <a:lnTo>
                    <a:pt x="524247" y="125668"/>
                  </a:lnTo>
                  <a:lnTo>
                    <a:pt x="545056" y="165196"/>
                  </a:lnTo>
                  <a:lnTo>
                    <a:pt x="558124" y="208123"/>
                  </a:lnTo>
                  <a:lnTo>
                    <a:pt x="562657" y="253732"/>
                  </a:lnTo>
                  <a:lnTo>
                    <a:pt x="558124" y="299340"/>
                  </a:lnTo>
                  <a:lnTo>
                    <a:pt x="545056" y="342267"/>
                  </a:lnTo>
                  <a:lnTo>
                    <a:pt x="524247" y="381795"/>
                  </a:lnTo>
                  <a:lnTo>
                    <a:pt x="496492" y="417208"/>
                  </a:lnTo>
                  <a:lnTo>
                    <a:pt x="462584" y="447789"/>
                  </a:lnTo>
                  <a:lnTo>
                    <a:pt x="423320" y="472822"/>
                  </a:lnTo>
                  <a:lnTo>
                    <a:pt x="379493" y="491589"/>
                  </a:lnTo>
                  <a:lnTo>
                    <a:pt x="331897" y="503376"/>
                  </a:lnTo>
                  <a:lnTo>
                    <a:pt x="281328" y="507464"/>
                  </a:lnTo>
                  <a:lnTo>
                    <a:pt x="230759" y="503376"/>
                  </a:lnTo>
                  <a:lnTo>
                    <a:pt x="183163" y="491589"/>
                  </a:lnTo>
                  <a:lnTo>
                    <a:pt x="139336" y="472822"/>
                  </a:lnTo>
                  <a:lnTo>
                    <a:pt x="100072" y="447789"/>
                  </a:lnTo>
                  <a:lnTo>
                    <a:pt x="66164" y="417208"/>
                  </a:lnTo>
                  <a:lnTo>
                    <a:pt x="38409" y="381795"/>
                  </a:lnTo>
                  <a:lnTo>
                    <a:pt x="17600" y="342267"/>
                  </a:lnTo>
                  <a:lnTo>
                    <a:pt x="4532" y="299340"/>
                  </a:lnTo>
                  <a:lnTo>
                    <a:pt x="0" y="253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420908" y="3972461"/>
              <a:ext cx="549275" cy="508000"/>
            </a:xfrm>
            <a:custGeom>
              <a:avLst/>
              <a:gdLst/>
              <a:ahLst/>
              <a:cxnLst/>
              <a:rect l="l" t="t" r="r" b="b"/>
              <a:pathLst>
                <a:path w="549275" h="508000">
                  <a:moveTo>
                    <a:pt x="274401" y="0"/>
                  </a:moveTo>
                  <a:lnTo>
                    <a:pt x="225077" y="4087"/>
                  </a:lnTo>
                  <a:lnTo>
                    <a:pt x="178653" y="15874"/>
                  </a:lnTo>
                  <a:lnTo>
                    <a:pt x="135905" y="34641"/>
                  </a:lnTo>
                  <a:lnTo>
                    <a:pt x="97607" y="59674"/>
                  </a:lnTo>
                  <a:lnTo>
                    <a:pt x="64535" y="90255"/>
                  </a:lnTo>
                  <a:lnTo>
                    <a:pt x="37463" y="125668"/>
                  </a:lnTo>
                  <a:lnTo>
                    <a:pt x="17167" y="165196"/>
                  </a:lnTo>
                  <a:lnTo>
                    <a:pt x="4420" y="208123"/>
                  </a:lnTo>
                  <a:lnTo>
                    <a:pt x="0" y="253732"/>
                  </a:lnTo>
                  <a:lnTo>
                    <a:pt x="4420" y="299340"/>
                  </a:lnTo>
                  <a:lnTo>
                    <a:pt x="17167" y="342267"/>
                  </a:lnTo>
                  <a:lnTo>
                    <a:pt x="37463" y="381795"/>
                  </a:lnTo>
                  <a:lnTo>
                    <a:pt x="64535" y="417208"/>
                  </a:lnTo>
                  <a:lnTo>
                    <a:pt x="97607" y="447789"/>
                  </a:lnTo>
                  <a:lnTo>
                    <a:pt x="135905" y="472822"/>
                  </a:lnTo>
                  <a:lnTo>
                    <a:pt x="178653" y="491589"/>
                  </a:lnTo>
                  <a:lnTo>
                    <a:pt x="225077" y="503376"/>
                  </a:lnTo>
                  <a:lnTo>
                    <a:pt x="274401" y="507464"/>
                  </a:lnTo>
                  <a:lnTo>
                    <a:pt x="323725" y="503376"/>
                  </a:lnTo>
                  <a:lnTo>
                    <a:pt x="370148" y="491589"/>
                  </a:lnTo>
                  <a:lnTo>
                    <a:pt x="412896" y="472822"/>
                  </a:lnTo>
                  <a:lnTo>
                    <a:pt x="451194" y="447789"/>
                  </a:lnTo>
                  <a:lnTo>
                    <a:pt x="484266" y="417208"/>
                  </a:lnTo>
                  <a:lnTo>
                    <a:pt x="511338" y="381795"/>
                  </a:lnTo>
                  <a:lnTo>
                    <a:pt x="531635" y="342267"/>
                  </a:lnTo>
                  <a:lnTo>
                    <a:pt x="544381" y="299340"/>
                  </a:lnTo>
                  <a:lnTo>
                    <a:pt x="548802" y="253732"/>
                  </a:lnTo>
                  <a:lnTo>
                    <a:pt x="544381" y="208123"/>
                  </a:lnTo>
                  <a:lnTo>
                    <a:pt x="531635" y="165196"/>
                  </a:lnTo>
                  <a:lnTo>
                    <a:pt x="511338" y="125668"/>
                  </a:lnTo>
                  <a:lnTo>
                    <a:pt x="484266" y="90255"/>
                  </a:lnTo>
                  <a:lnTo>
                    <a:pt x="451194" y="59674"/>
                  </a:lnTo>
                  <a:lnTo>
                    <a:pt x="412896" y="34641"/>
                  </a:lnTo>
                  <a:lnTo>
                    <a:pt x="370148" y="15874"/>
                  </a:lnTo>
                  <a:lnTo>
                    <a:pt x="323725" y="4087"/>
                  </a:lnTo>
                  <a:lnTo>
                    <a:pt x="274401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420908" y="3972461"/>
              <a:ext cx="549275" cy="508000"/>
            </a:xfrm>
            <a:custGeom>
              <a:avLst/>
              <a:gdLst/>
              <a:ahLst/>
              <a:cxnLst/>
              <a:rect l="l" t="t" r="r" b="b"/>
              <a:pathLst>
                <a:path w="549275" h="508000">
                  <a:moveTo>
                    <a:pt x="0" y="253732"/>
                  </a:moveTo>
                  <a:lnTo>
                    <a:pt x="4420" y="208123"/>
                  </a:lnTo>
                  <a:lnTo>
                    <a:pt x="17167" y="165196"/>
                  </a:lnTo>
                  <a:lnTo>
                    <a:pt x="37463" y="125668"/>
                  </a:lnTo>
                  <a:lnTo>
                    <a:pt x="64535" y="90255"/>
                  </a:lnTo>
                  <a:lnTo>
                    <a:pt x="97607" y="59674"/>
                  </a:lnTo>
                  <a:lnTo>
                    <a:pt x="135905" y="34641"/>
                  </a:lnTo>
                  <a:lnTo>
                    <a:pt x="178653" y="15874"/>
                  </a:lnTo>
                  <a:lnTo>
                    <a:pt x="225077" y="4087"/>
                  </a:lnTo>
                  <a:lnTo>
                    <a:pt x="274401" y="0"/>
                  </a:lnTo>
                  <a:lnTo>
                    <a:pt x="323724" y="4087"/>
                  </a:lnTo>
                  <a:lnTo>
                    <a:pt x="370148" y="15874"/>
                  </a:lnTo>
                  <a:lnTo>
                    <a:pt x="412896" y="34641"/>
                  </a:lnTo>
                  <a:lnTo>
                    <a:pt x="451194" y="59674"/>
                  </a:lnTo>
                  <a:lnTo>
                    <a:pt x="484266" y="90255"/>
                  </a:lnTo>
                  <a:lnTo>
                    <a:pt x="511338" y="125668"/>
                  </a:lnTo>
                  <a:lnTo>
                    <a:pt x="531634" y="165196"/>
                  </a:lnTo>
                  <a:lnTo>
                    <a:pt x="544381" y="208123"/>
                  </a:lnTo>
                  <a:lnTo>
                    <a:pt x="548802" y="253732"/>
                  </a:lnTo>
                  <a:lnTo>
                    <a:pt x="544381" y="299340"/>
                  </a:lnTo>
                  <a:lnTo>
                    <a:pt x="531634" y="342267"/>
                  </a:lnTo>
                  <a:lnTo>
                    <a:pt x="511338" y="381795"/>
                  </a:lnTo>
                  <a:lnTo>
                    <a:pt x="484266" y="417208"/>
                  </a:lnTo>
                  <a:lnTo>
                    <a:pt x="451194" y="447789"/>
                  </a:lnTo>
                  <a:lnTo>
                    <a:pt x="412896" y="472822"/>
                  </a:lnTo>
                  <a:lnTo>
                    <a:pt x="370148" y="491589"/>
                  </a:lnTo>
                  <a:lnTo>
                    <a:pt x="323724" y="503376"/>
                  </a:lnTo>
                  <a:lnTo>
                    <a:pt x="274401" y="507464"/>
                  </a:lnTo>
                  <a:lnTo>
                    <a:pt x="225077" y="503376"/>
                  </a:lnTo>
                  <a:lnTo>
                    <a:pt x="178653" y="491589"/>
                  </a:lnTo>
                  <a:lnTo>
                    <a:pt x="135905" y="472822"/>
                  </a:lnTo>
                  <a:lnTo>
                    <a:pt x="97607" y="447789"/>
                  </a:lnTo>
                  <a:lnTo>
                    <a:pt x="64535" y="417208"/>
                  </a:lnTo>
                  <a:lnTo>
                    <a:pt x="37463" y="381795"/>
                  </a:lnTo>
                  <a:lnTo>
                    <a:pt x="17167" y="342267"/>
                  </a:lnTo>
                  <a:lnTo>
                    <a:pt x="4420" y="299340"/>
                  </a:lnTo>
                  <a:lnTo>
                    <a:pt x="0" y="2537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" name="object 58"/>
          <p:cNvSpPr txBox="1"/>
          <p:nvPr/>
        </p:nvSpPr>
        <p:spPr>
          <a:xfrm>
            <a:off x="4157597" y="4105147"/>
            <a:ext cx="17716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354455" algn="l"/>
              </a:tabLst>
            </a:pPr>
            <a:r>
              <a:rPr sz="2700" spc="-15" baseline="9259" dirty="0">
                <a:latin typeface="Times New Roman"/>
                <a:cs typeface="Times New Roman"/>
              </a:rPr>
              <a:t>s’</a:t>
            </a:r>
            <a:r>
              <a:rPr sz="1200" spc="-10" dirty="0">
                <a:latin typeface="Times New Roman"/>
                <a:cs typeface="Times New Roman"/>
              </a:rPr>
              <a:t>t+1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2700" spc="-30" baseline="9259" dirty="0">
                <a:latin typeface="Times New Roman"/>
                <a:cs typeface="Times New Roman"/>
              </a:rPr>
              <a:t>s’</a:t>
            </a:r>
            <a:r>
              <a:rPr sz="1200" spc="-20" dirty="0">
                <a:latin typeface="Times New Roman"/>
                <a:cs typeface="Times New Roman"/>
              </a:rPr>
              <a:t>t+2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948204" y="3895852"/>
            <a:ext cx="4013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spc="-15" baseline="10416" dirty="0">
                <a:latin typeface="Times New Roman"/>
                <a:cs typeface="Times New Roman"/>
              </a:rPr>
              <a:t>r’</a:t>
            </a:r>
            <a:r>
              <a:rPr sz="1100" spc="-10" dirty="0">
                <a:latin typeface="Times New Roman"/>
                <a:cs typeface="Times New Roman"/>
              </a:rPr>
              <a:t>t+1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6246309" y="3895852"/>
            <a:ext cx="4013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spc="-15" baseline="10416" dirty="0">
                <a:latin typeface="Times New Roman"/>
                <a:cs typeface="Times New Roman"/>
              </a:rPr>
              <a:t>r’</a:t>
            </a:r>
            <a:r>
              <a:rPr sz="1100" spc="-10" dirty="0">
                <a:latin typeface="Times New Roman"/>
                <a:cs typeface="Times New Roman"/>
              </a:rPr>
              <a:t>t+2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998724" y="4075684"/>
            <a:ext cx="2286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…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3368935" y="3918850"/>
            <a:ext cx="741045" cy="321310"/>
          </a:xfrm>
          <a:custGeom>
            <a:avLst/>
            <a:gdLst/>
            <a:ahLst/>
            <a:cxnLst/>
            <a:rect l="l" t="t" r="r" b="b"/>
            <a:pathLst>
              <a:path w="741045" h="321310">
                <a:moveTo>
                  <a:pt x="714181" y="301492"/>
                </a:moveTo>
                <a:lnTo>
                  <a:pt x="641658" y="311650"/>
                </a:lnTo>
                <a:lnTo>
                  <a:pt x="639843" y="314057"/>
                </a:lnTo>
                <a:lnTo>
                  <a:pt x="640572" y="319266"/>
                </a:lnTo>
                <a:lnTo>
                  <a:pt x="642980" y="321082"/>
                </a:lnTo>
                <a:lnTo>
                  <a:pt x="735158" y="308173"/>
                </a:lnTo>
                <a:lnTo>
                  <a:pt x="730482" y="308173"/>
                </a:lnTo>
                <a:lnTo>
                  <a:pt x="714181" y="301492"/>
                </a:lnTo>
                <a:close/>
              </a:path>
              <a:path w="741045" h="321310">
                <a:moveTo>
                  <a:pt x="723542" y="300181"/>
                </a:moveTo>
                <a:lnTo>
                  <a:pt x="714181" y="301492"/>
                </a:lnTo>
                <a:lnTo>
                  <a:pt x="730482" y="308173"/>
                </a:lnTo>
                <a:lnTo>
                  <a:pt x="731101" y="306663"/>
                </a:lnTo>
                <a:lnTo>
                  <a:pt x="728508" y="306663"/>
                </a:lnTo>
                <a:lnTo>
                  <a:pt x="723542" y="300181"/>
                </a:lnTo>
                <a:close/>
              </a:path>
              <a:path w="741045" h="321310">
                <a:moveTo>
                  <a:pt x="677826" y="228361"/>
                </a:moveTo>
                <a:lnTo>
                  <a:pt x="673651" y="231560"/>
                </a:lnTo>
                <a:lnTo>
                  <a:pt x="673254" y="234549"/>
                </a:lnTo>
                <a:lnTo>
                  <a:pt x="717794" y="292679"/>
                </a:lnTo>
                <a:lnTo>
                  <a:pt x="734094" y="299359"/>
                </a:lnTo>
                <a:lnTo>
                  <a:pt x="730482" y="308173"/>
                </a:lnTo>
                <a:lnTo>
                  <a:pt x="735158" y="308173"/>
                </a:lnTo>
                <a:lnTo>
                  <a:pt x="741034" y="307350"/>
                </a:lnTo>
                <a:lnTo>
                  <a:pt x="680816" y="228756"/>
                </a:lnTo>
                <a:lnTo>
                  <a:pt x="677826" y="228361"/>
                </a:lnTo>
                <a:close/>
              </a:path>
              <a:path w="741045" h="321310">
                <a:moveTo>
                  <a:pt x="731627" y="299049"/>
                </a:moveTo>
                <a:lnTo>
                  <a:pt x="723542" y="300181"/>
                </a:lnTo>
                <a:lnTo>
                  <a:pt x="728508" y="306663"/>
                </a:lnTo>
                <a:lnTo>
                  <a:pt x="731627" y="299049"/>
                </a:lnTo>
                <a:close/>
              </a:path>
              <a:path w="741045" h="321310">
                <a:moveTo>
                  <a:pt x="733338" y="299049"/>
                </a:moveTo>
                <a:lnTo>
                  <a:pt x="731627" y="299049"/>
                </a:lnTo>
                <a:lnTo>
                  <a:pt x="728508" y="306663"/>
                </a:lnTo>
                <a:lnTo>
                  <a:pt x="731101" y="306663"/>
                </a:lnTo>
                <a:lnTo>
                  <a:pt x="734094" y="299359"/>
                </a:lnTo>
                <a:lnTo>
                  <a:pt x="733338" y="299049"/>
                </a:lnTo>
                <a:close/>
              </a:path>
              <a:path w="741045" h="321310">
                <a:moveTo>
                  <a:pt x="3611" y="0"/>
                </a:moveTo>
                <a:lnTo>
                  <a:pt x="0" y="8813"/>
                </a:lnTo>
                <a:lnTo>
                  <a:pt x="714181" y="301492"/>
                </a:lnTo>
                <a:lnTo>
                  <a:pt x="723542" y="300181"/>
                </a:lnTo>
                <a:lnTo>
                  <a:pt x="717794" y="292679"/>
                </a:lnTo>
                <a:lnTo>
                  <a:pt x="3611" y="0"/>
                </a:lnTo>
                <a:close/>
              </a:path>
              <a:path w="741045" h="321310">
                <a:moveTo>
                  <a:pt x="717794" y="292679"/>
                </a:moveTo>
                <a:lnTo>
                  <a:pt x="723542" y="300181"/>
                </a:lnTo>
                <a:lnTo>
                  <a:pt x="731627" y="299049"/>
                </a:lnTo>
                <a:lnTo>
                  <a:pt x="733338" y="299049"/>
                </a:lnTo>
                <a:lnTo>
                  <a:pt x="717794" y="2926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3424081" y="3341116"/>
            <a:ext cx="551180" cy="1013460"/>
          </a:xfrm>
          <a:prstGeom prst="rect">
            <a:avLst/>
          </a:prstGeom>
        </p:spPr>
        <p:txBody>
          <a:bodyPr vert="horz" wrap="square" lIns="0" tIns="88900" rIns="0" bIns="0" rtlCol="0">
            <a:spAutoFit/>
          </a:bodyPr>
          <a:lstStyle/>
          <a:p>
            <a:pPr marL="50165">
              <a:lnSpc>
                <a:spcPct val="100000"/>
              </a:lnSpc>
              <a:spcBef>
                <a:spcPts val="700"/>
              </a:spcBef>
            </a:pPr>
            <a:r>
              <a:rPr sz="1600" spc="-25" dirty="0">
                <a:latin typeface="Times New Roman"/>
                <a:cs typeface="Times New Roman"/>
              </a:rPr>
              <a:t>1/3</a:t>
            </a:r>
            <a:endParaRPr sz="1600">
              <a:latin typeface="Times New Roman"/>
              <a:cs typeface="Times New Roman"/>
            </a:endParaRPr>
          </a:p>
          <a:p>
            <a:pPr marL="38100" marR="30480" indent="219710">
              <a:lnSpc>
                <a:spcPts val="2740"/>
              </a:lnSpc>
            </a:pPr>
            <a:r>
              <a:rPr sz="1600" spc="-20" dirty="0">
                <a:latin typeface="Times New Roman"/>
                <a:cs typeface="Times New Roman"/>
              </a:rPr>
              <a:t>a/r</a:t>
            </a:r>
            <a:r>
              <a:rPr sz="1650" spc="-30" baseline="-15151" dirty="0">
                <a:latin typeface="Times New Roman"/>
                <a:cs typeface="Times New Roman"/>
              </a:rPr>
              <a:t>t </a:t>
            </a:r>
            <a:r>
              <a:rPr sz="1600" spc="-25" dirty="0">
                <a:latin typeface="Times New Roman"/>
                <a:cs typeface="Times New Roman"/>
              </a:rPr>
              <a:t>2/3</a:t>
            </a:r>
            <a:endParaRPr sz="1600">
              <a:latin typeface="Times New Roman"/>
              <a:cs typeface="Times New Roman"/>
            </a:endParaRPr>
          </a:p>
        </p:txBody>
      </p:sp>
      <p:pic>
        <p:nvPicPr>
          <p:cNvPr id="64" name="object 6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65" name="object 65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14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321183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Ejemplo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64540" y="5549900"/>
            <a:ext cx="6877050" cy="76390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2900"/>
              </a:lnSpc>
              <a:spcBef>
                <a:spcPts val="180"/>
              </a:spcBef>
              <a:tabLst>
                <a:tab pos="3275965" algn="l"/>
                <a:tab pos="5314315" algn="l"/>
              </a:tabLst>
            </a:pP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¿Quales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serían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los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valores</a:t>
            </a:r>
            <a:r>
              <a:rPr sz="24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de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b="1" i="1" dirty="0">
                <a:solidFill>
                  <a:srgbClr val="FF0000"/>
                </a:solidFill>
                <a:latin typeface="Times New Roman"/>
                <a:cs typeface="Times New Roman"/>
              </a:rPr>
              <a:t>π*(_)</a:t>
            </a:r>
            <a:r>
              <a:rPr sz="2400" b="1" dirty="0">
                <a:solidFill>
                  <a:srgbClr val="FF0000"/>
                </a:solidFill>
                <a:latin typeface="Times New Roman"/>
                <a:cs typeface="Times New Roman"/>
              </a:rPr>
              <a:t>,</a:t>
            </a:r>
            <a:r>
              <a:rPr sz="2400" b="1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b="1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V*(_)</a:t>
            </a:r>
            <a:r>
              <a:rPr sz="2400" b="1" i="1" dirty="0">
                <a:solidFill>
                  <a:srgbClr val="FF0000"/>
                </a:solidFill>
                <a:latin typeface="Times New Roman"/>
                <a:cs typeface="Times New Roman"/>
              </a:rPr>
              <a:t>	</a:t>
            </a:r>
            <a:r>
              <a:rPr sz="2400" b="1" dirty="0">
                <a:solidFill>
                  <a:srgbClr val="FF0000"/>
                </a:solidFill>
                <a:latin typeface="Times New Roman"/>
                <a:cs typeface="Times New Roman"/>
              </a:rPr>
              <a:t>y </a:t>
            </a:r>
            <a:r>
              <a:rPr sz="2400" b="1" i="1" dirty="0">
                <a:solidFill>
                  <a:srgbClr val="FF0000"/>
                </a:solidFill>
                <a:latin typeface="Times New Roman"/>
                <a:cs typeface="Times New Roman"/>
              </a:rPr>
              <a:t>Q*(_,_) </a:t>
            </a:r>
            <a:r>
              <a:rPr sz="2400" spc="-25" dirty="0">
                <a:solidFill>
                  <a:srgbClr val="FF0000"/>
                </a:solidFill>
                <a:latin typeface="Times New Roman"/>
                <a:cs typeface="Times New Roman"/>
              </a:rPr>
              <a:t>en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este</a:t>
            </a:r>
            <a:r>
              <a:rPr sz="24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ejemplo</a:t>
            </a:r>
            <a:r>
              <a:rPr sz="24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(suponiendo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	</a:t>
            </a:r>
            <a:r>
              <a:rPr sz="2500" i="1" spc="-10" dirty="0">
                <a:solidFill>
                  <a:srgbClr val="FF0000"/>
                </a:solidFill>
                <a:latin typeface="Symbol"/>
                <a:cs typeface="Symbol"/>
              </a:rPr>
              <a:t></a:t>
            </a:r>
            <a:r>
              <a:rPr sz="24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=1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)?</a:t>
            </a:r>
            <a:endParaRPr sz="24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07539" y="3149060"/>
            <a:ext cx="4237038" cy="23856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5781038" y="5083047"/>
            <a:ext cx="1079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dirty="0">
                <a:latin typeface="Times New Roman"/>
                <a:cs typeface="Times New Roman"/>
              </a:rPr>
              <a:t>4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584222" y="4380484"/>
            <a:ext cx="2857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179796" y="4231132"/>
            <a:ext cx="1047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259171" y="4331208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746660" y="3606292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1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665151" y="3505708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3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649856" y="4063492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343716" y="3868420"/>
            <a:ext cx="3543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613592" y="4724908"/>
            <a:ext cx="387350" cy="739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463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b/10 </a:t>
            </a:r>
            <a:r>
              <a:rPr sz="1600" spc="-25" dirty="0">
                <a:latin typeface="Times New Roman"/>
                <a:cs typeface="Times New Roman"/>
              </a:rPr>
              <a:t>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933800" y="4923028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2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508567" y="4639564"/>
            <a:ext cx="3543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657215" y="4942332"/>
            <a:ext cx="24320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spc="-565" dirty="0">
                <a:latin typeface="Times New Roman"/>
                <a:cs typeface="Times New Roman"/>
              </a:rPr>
              <a:t>s</a:t>
            </a:r>
            <a:r>
              <a:rPr sz="2400" spc="120" baseline="13888" dirty="0">
                <a:latin typeface="Times New Roman"/>
                <a:cs typeface="Times New Roman"/>
              </a:rPr>
              <a:t>s</a:t>
            </a:r>
            <a:r>
              <a:rPr sz="1650" spc="120" baseline="5050" dirty="0">
                <a:latin typeface="Times New Roman"/>
                <a:cs typeface="Times New Roman"/>
              </a:rPr>
              <a:t>4</a:t>
            </a:r>
            <a:endParaRPr sz="1650" baseline="50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526156" y="4380484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845684" y="3161284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a/-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834379" y="4151884"/>
            <a:ext cx="2857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b/6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492759" y="1025652"/>
            <a:ext cx="7742555" cy="1982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446405" indent="90170">
              <a:lnSpc>
                <a:spcPct val="100000"/>
              </a:lnSpc>
              <a:spcBef>
                <a:spcPts val="100"/>
              </a:spcBef>
              <a:buSzPct val="95000"/>
              <a:buFont typeface="Arial"/>
              <a:buChar char="•"/>
              <a:tabLst>
                <a:tab pos="102870" algn="l"/>
              </a:tabLst>
            </a:pPr>
            <a:r>
              <a:rPr sz="2000" b="1" i="1" dirty="0">
                <a:latin typeface="Times New Roman"/>
                <a:cs typeface="Times New Roman"/>
              </a:rPr>
              <a:t>π*(s)</a:t>
            </a:r>
            <a:r>
              <a:rPr sz="2000" b="1" i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–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“mejor”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realizar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s;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que </a:t>
            </a:r>
            <a:r>
              <a:rPr sz="2000" dirty="0">
                <a:latin typeface="Times New Roman"/>
                <a:cs typeface="Times New Roman"/>
              </a:rPr>
              <a:t>maximiza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recompensa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esperada</a:t>
            </a:r>
            <a:r>
              <a:rPr sz="2000" b="1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acumulada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futura</a:t>
            </a:r>
            <a:endParaRPr sz="2000">
              <a:latin typeface="Times New Roman"/>
              <a:cs typeface="Times New Roman"/>
            </a:endParaRPr>
          </a:p>
          <a:p>
            <a:pPr marL="12700" marR="194310" indent="90170">
              <a:lnSpc>
                <a:spcPct val="100000"/>
              </a:lnSpc>
              <a:spcBef>
                <a:spcPts val="500"/>
              </a:spcBef>
              <a:buSzPct val="95000"/>
              <a:buFont typeface="Arial"/>
              <a:buChar char="•"/>
              <a:tabLst>
                <a:tab pos="102870" algn="l"/>
              </a:tabLst>
            </a:pPr>
            <a:r>
              <a:rPr sz="2000" b="1" i="1" dirty="0">
                <a:latin typeface="Times New Roman"/>
                <a:cs typeface="Times New Roman"/>
              </a:rPr>
              <a:t>V*(s)</a:t>
            </a:r>
            <a:r>
              <a:rPr sz="2000" b="1" i="1" spc="-3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-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máxima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recompensa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esperada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acumulada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obtener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a </a:t>
            </a:r>
            <a:r>
              <a:rPr sz="2000" dirty="0">
                <a:latin typeface="Times New Roman"/>
                <a:cs typeface="Times New Roman"/>
              </a:rPr>
              <a:t>partir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(con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la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política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óptima)</a:t>
            </a:r>
            <a:endParaRPr sz="2000">
              <a:latin typeface="Times New Roman"/>
              <a:cs typeface="Times New Roman"/>
            </a:endParaRPr>
          </a:p>
          <a:p>
            <a:pPr marL="12700" marR="5080" indent="90170">
              <a:lnSpc>
                <a:spcPct val="100000"/>
              </a:lnSpc>
              <a:spcBef>
                <a:spcPts val="505"/>
              </a:spcBef>
              <a:buSzPct val="95000"/>
              <a:buFont typeface="Arial"/>
              <a:buChar char="•"/>
              <a:tabLst>
                <a:tab pos="102870" algn="l"/>
              </a:tabLst>
            </a:pPr>
            <a:r>
              <a:rPr sz="2000" b="1" i="1" dirty="0">
                <a:latin typeface="Times New Roman"/>
                <a:cs typeface="Times New Roman"/>
              </a:rPr>
              <a:t>Q*(s,a)</a:t>
            </a:r>
            <a:r>
              <a:rPr sz="2000" b="1" i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-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máxima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recompensa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esperada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acumulada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obtener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al </a:t>
            </a:r>
            <a:r>
              <a:rPr sz="2000" dirty="0">
                <a:latin typeface="Times New Roman"/>
                <a:cs typeface="Times New Roman"/>
              </a:rPr>
              <a:t>ejecutar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y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luego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seguir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con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la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política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óptima</a:t>
            </a:r>
            <a:r>
              <a:rPr sz="2000" spc="-1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92759" y="3031235"/>
            <a:ext cx="11493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Arial"/>
                <a:cs typeface="Arial"/>
              </a:rPr>
              <a:t>•</a:t>
            </a:r>
            <a:endParaRPr sz="2000">
              <a:latin typeface="Arial"/>
              <a:cs typeface="Arial"/>
            </a:endParaRPr>
          </a:p>
        </p:txBody>
      </p:sp>
      <p:pic>
        <p:nvPicPr>
          <p:cNvPr id="28" name="object 2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29" name="object 29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15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2747962" y="401827"/>
            <a:ext cx="364617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dirty="0">
                <a:latin typeface="Arial"/>
                <a:cs typeface="Arial"/>
              </a:rPr>
              <a:t>Relación</a:t>
            </a:r>
            <a:r>
              <a:rPr sz="2400" b="1" spc="-20" dirty="0">
                <a:latin typeface="Arial"/>
                <a:cs typeface="Arial"/>
              </a:rPr>
              <a:t> </a:t>
            </a:r>
            <a:r>
              <a:rPr sz="2400" b="1" dirty="0">
                <a:latin typeface="Arial"/>
                <a:cs typeface="Arial"/>
              </a:rPr>
              <a:t>entre</a:t>
            </a:r>
            <a:r>
              <a:rPr sz="2400" b="1" spc="-15" dirty="0">
                <a:latin typeface="Arial"/>
                <a:cs typeface="Arial"/>
              </a:rPr>
              <a:t> </a:t>
            </a:r>
            <a:r>
              <a:rPr sz="2400" b="1" spc="-10" dirty="0">
                <a:latin typeface="Arial"/>
                <a:cs typeface="Arial"/>
              </a:rPr>
              <a:t>funciones</a:t>
            </a:r>
            <a:endParaRPr sz="24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318052" y="5228986"/>
            <a:ext cx="4502150" cy="918210"/>
          </a:xfrm>
          <a:prstGeom prst="rect">
            <a:avLst/>
          </a:prstGeom>
        </p:spPr>
        <p:txBody>
          <a:bodyPr vert="horz" wrap="square" lIns="0" tIns="1536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10"/>
              </a:spcBef>
            </a:pPr>
            <a:r>
              <a:rPr sz="2200" i="1" spc="80" dirty="0">
                <a:latin typeface="Times New Roman"/>
                <a:cs typeface="Times New Roman"/>
              </a:rPr>
              <a:t>Q</a:t>
            </a:r>
            <a:r>
              <a:rPr sz="1875" spc="120" baseline="44444" dirty="0">
                <a:latin typeface="Times New Roman"/>
                <a:cs typeface="Times New Roman"/>
              </a:rPr>
              <a:t>*</a:t>
            </a:r>
            <a:r>
              <a:rPr sz="2200" spc="80" dirty="0">
                <a:latin typeface="Times New Roman"/>
                <a:cs typeface="Times New Roman"/>
              </a:rPr>
              <a:t>(</a:t>
            </a:r>
            <a:r>
              <a:rPr sz="2200" i="1" spc="80" dirty="0">
                <a:latin typeface="Times New Roman"/>
                <a:cs typeface="Times New Roman"/>
              </a:rPr>
              <a:t>s</a:t>
            </a:r>
            <a:r>
              <a:rPr sz="2200" spc="80" dirty="0">
                <a:latin typeface="Times New Roman"/>
                <a:cs typeface="Times New Roman"/>
              </a:rPr>
              <a:t>,</a:t>
            </a:r>
            <a:r>
              <a:rPr sz="2200" i="1" spc="80" dirty="0">
                <a:latin typeface="Times New Roman"/>
                <a:cs typeface="Times New Roman"/>
              </a:rPr>
              <a:t>a</a:t>
            </a:r>
            <a:r>
              <a:rPr sz="2200" spc="80" dirty="0">
                <a:latin typeface="Times New Roman"/>
                <a:cs typeface="Times New Roman"/>
              </a:rPr>
              <a:t>)</a:t>
            </a:r>
            <a:r>
              <a:rPr sz="2200" spc="-114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Symbol"/>
                <a:cs typeface="Symbol"/>
              </a:rPr>
              <a:t></a:t>
            </a:r>
            <a:r>
              <a:rPr sz="2200" spc="15" dirty="0">
                <a:latin typeface="Times New Roman"/>
                <a:cs typeface="Times New Roman"/>
              </a:rPr>
              <a:t> </a:t>
            </a:r>
            <a:r>
              <a:rPr sz="2200" i="1" spc="60" dirty="0">
                <a:latin typeface="Times New Roman"/>
                <a:cs typeface="Times New Roman"/>
              </a:rPr>
              <a:t>R</a:t>
            </a:r>
            <a:r>
              <a:rPr sz="2200" spc="60" dirty="0">
                <a:latin typeface="Times New Roman"/>
                <a:cs typeface="Times New Roman"/>
              </a:rPr>
              <a:t>(</a:t>
            </a:r>
            <a:r>
              <a:rPr sz="2200" i="1" spc="60" dirty="0">
                <a:latin typeface="Times New Roman"/>
                <a:cs typeface="Times New Roman"/>
              </a:rPr>
              <a:t>s</a:t>
            </a:r>
            <a:r>
              <a:rPr sz="2200" spc="60" dirty="0">
                <a:latin typeface="Times New Roman"/>
                <a:cs typeface="Times New Roman"/>
              </a:rPr>
              <a:t>,</a:t>
            </a:r>
            <a:r>
              <a:rPr sz="2200" i="1" spc="60" dirty="0">
                <a:latin typeface="Times New Roman"/>
                <a:cs typeface="Times New Roman"/>
              </a:rPr>
              <a:t>a</a:t>
            </a:r>
            <a:r>
              <a:rPr sz="2200" spc="60" dirty="0">
                <a:latin typeface="Times New Roman"/>
                <a:cs typeface="Times New Roman"/>
              </a:rPr>
              <a:t>)</a:t>
            </a:r>
            <a:r>
              <a:rPr sz="2200" spc="-23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Symbol"/>
                <a:cs typeface="Symbol"/>
              </a:rPr>
              <a:t></a:t>
            </a:r>
            <a:r>
              <a:rPr sz="2200" spc="-340" dirty="0">
                <a:latin typeface="Times New Roman"/>
                <a:cs typeface="Times New Roman"/>
              </a:rPr>
              <a:t> </a:t>
            </a:r>
            <a:r>
              <a:rPr sz="2250" i="1" spc="-25" dirty="0">
                <a:latin typeface="Symbol"/>
                <a:cs typeface="Symbol"/>
              </a:rPr>
              <a:t></a:t>
            </a:r>
            <a:r>
              <a:rPr sz="2250" spc="-125" dirty="0">
                <a:latin typeface="Times New Roman"/>
                <a:cs typeface="Times New Roman"/>
              </a:rPr>
              <a:t> </a:t>
            </a:r>
            <a:r>
              <a:rPr sz="4950" spc="179" baseline="-5892" dirty="0">
                <a:latin typeface="Symbol"/>
                <a:cs typeface="Symbol"/>
              </a:rPr>
              <a:t></a:t>
            </a:r>
            <a:r>
              <a:rPr sz="2200" i="1" spc="120" dirty="0">
                <a:latin typeface="Times New Roman"/>
                <a:cs typeface="Times New Roman"/>
              </a:rPr>
              <a:t>T</a:t>
            </a:r>
            <a:r>
              <a:rPr sz="2200" i="1" spc="-240" dirty="0">
                <a:latin typeface="Times New Roman"/>
                <a:cs typeface="Times New Roman"/>
              </a:rPr>
              <a:t> </a:t>
            </a:r>
            <a:r>
              <a:rPr sz="2200" spc="60" dirty="0">
                <a:latin typeface="Times New Roman"/>
                <a:cs typeface="Times New Roman"/>
              </a:rPr>
              <a:t>(</a:t>
            </a:r>
            <a:r>
              <a:rPr sz="2200" i="1" spc="60" dirty="0">
                <a:latin typeface="Times New Roman"/>
                <a:cs typeface="Times New Roman"/>
              </a:rPr>
              <a:t>s</a:t>
            </a:r>
            <a:r>
              <a:rPr sz="2200" spc="60" dirty="0">
                <a:latin typeface="Times New Roman"/>
                <a:cs typeface="Times New Roman"/>
              </a:rPr>
              <a:t>,</a:t>
            </a:r>
            <a:r>
              <a:rPr sz="2200" i="1" spc="60" dirty="0">
                <a:latin typeface="Times New Roman"/>
                <a:cs typeface="Times New Roman"/>
              </a:rPr>
              <a:t>a</a:t>
            </a:r>
            <a:r>
              <a:rPr sz="2200" spc="60" dirty="0">
                <a:latin typeface="Times New Roman"/>
                <a:cs typeface="Times New Roman"/>
              </a:rPr>
              <a:t>,</a:t>
            </a:r>
            <a:r>
              <a:rPr sz="2200" spc="-320" dirty="0">
                <a:latin typeface="Times New Roman"/>
                <a:cs typeface="Times New Roman"/>
              </a:rPr>
              <a:t> </a:t>
            </a:r>
            <a:r>
              <a:rPr sz="2200" i="1" dirty="0">
                <a:latin typeface="Times New Roman"/>
                <a:cs typeface="Times New Roman"/>
              </a:rPr>
              <a:t>s</a:t>
            </a:r>
            <a:r>
              <a:rPr sz="2200" i="1" spc="-330" dirty="0">
                <a:latin typeface="Times New Roman"/>
                <a:cs typeface="Times New Roman"/>
              </a:rPr>
              <a:t> </a:t>
            </a:r>
            <a:r>
              <a:rPr sz="2200" spc="-10" dirty="0">
                <a:latin typeface="Times New Roman"/>
                <a:cs typeface="Times New Roman"/>
              </a:rPr>
              <a:t>')</a:t>
            </a:r>
            <a:r>
              <a:rPr sz="2200" spc="-29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Symbol"/>
                <a:cs typeface="Symbol"/>
              </a:rPr>
              <a:t></a:t>
            </a:r>
            <a:r>
              <a:rPr sz="2200" i="1" dirty="0">
                <a:latin typeface="Times New Roman"/>
                <a:cs typeface="Times New Roman"/>
              </a:rPr>
              <a:t>V</a:t>
            </a:r>
            <a:r>
              <a:rPr sz="2200" i="1" spc="-204" dirty="0">
                <a:latin typeface="Times New Roman"/>
                <a:cs typeface="Times New Roman"/>
              </a:rPr>
              <a:t> </a:t>
            </a:r>
            <a:r>
              <a:rPr sz="1875" spc="127" baseline="44444" dirty="0">
                <a:latin typeface="Times New Roman"/>
                <a:cs typeface="Times New Roman"/>
              </a:rPr>
              <a:t>*</a:t>
            </a:r>
            <a:r>
              <a:rPr sz="2200" spc="85" dirty="0">
                <a:latin typeface="Times New Roman"/>
                <a:cs typeface="Times New Roman"/>
              </a:rPr>
              <a:t>(</a:t>
            </a:r>
            <a:r>
              <a:rPr sz="2200" i="1" spc="85" dirty="0">
                <a:latin typeface="Times New Roman"/>
                <a:cs typeface="Times New Roman"/>
              </a:rPr>
              <a:t>s</a:t>
            </a:r>
            <a:r>
              <a:rPr sz="2200" i="1" spc="-330" dirty="0">
                <a:latin typeface="Times New Roman"/>
                <a:cs typeface="Times New Roman"/>
              </a:rPr>
              <a:t> </a:t>
            </a:r>
            <a:r>
              <a:rPr sz="2200" spc="-25" dirty="0">
                <a:latin typeface="Times New Roman"/>
                <a:cs typeface="Times New Roman"/>
              </a:rPr>
              <a:t>')</a:t>
            </a:r>
            <a:endParaRPr sz="2200">
              <a:latin typeface="Times New Roman"/>
              <a:cs typeface="Times New Roman"/>
            </a:endParaRPr>
          </a:p>
          <a:p>
            <a:pPr marL="377190" algn="ctr">
              <a:lnSpc>
                <a:spcPct val="100000"/>
              </a:lnSpc>
              <a:spcBef>
                <a:spcPts val="450"/>
              </a:spcBef>
            </a:pPr>
            <a:r>
              <a:rPr sz="1250" i="1" dirty="0">
                <a:latin typeface="Times New Roman"/>
                <a:cs typeface="Times New Roman"/>
              </a:rPr>
              <a:t>s</a:t>
            </a:r>
            <a:r>
              <a:rPr sz="1250" i="1" spc="-185" dirty="0">
                <a:latin typeface="Times New Roman"/>
                <a:cs typeface="Times New Roman"/>
              </a:rPr>
              <a:t> </a:t>
            </a:r>
            <a:r>
              <a:rPr sz="1250" spc="-25" dirty="0">
                <a:latin typeface="Times New Roman"/>
                <a:cs typeface="Times New Roman"/>
              </a:rPr>
              <a:t>'</a:t>
            </a:r>
            <a:r>
              <a:rPr sz="1250" spc="-25" dirty="0">
                <a:latin typeface="Symbol"/>
                <a:cs typeface="Symbol"/>
              </a:rPr>
              <a:t></a:t>
            </a:r>
            <a:r>
              <a:rPr sz="1250" i="1" spc="-25" dirty="0">
                <a:latin typeface="Times New Roman"/>
                <a:cs typeface="Times New Roman"/>
              </a:rPr>
              <a:t>S</a:t>
            </a:r>
            <a:endParaRPr sz="12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77623" y="3873618"/>
            <a:ext cx="2116455" cy="37465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50800">
              <a:lnSpc>
                <a:spcPts val="1875"/>
              </a:lnSpc>
              <a:spcBef>
                <a:spcPts val="114"/>
              </a:spcBef>
            </a:pPr>
            <a:r>
              <a:rPr sz="1850" i="1" spc="70" dirty="0">
                <a:latin typeface="Times New Roman"/>
                <a:cs typeface="Times New Roman"/>
              </a:rPr>
              <a:t>Q</a:t>
            </a:r>
            <a:r>
              <a:rPr sz="1575" spc="104" baseline="44973" dirty="0">
                <a:latin typeface="Times New Roman"/>
                <a:cs typeface="Times New Roman"/>
              </a:rPr>
              <a:t>*</a:t>
            </a:r>
            <a:r>
              <a:rPr sz="1850" spc="70" dirty="0">
                <a:latin typeface="Times New Roman"/>
                <a:cs typeface="Times New Roman"/>
              </a:rPr>
              <a:t>(</a:t>
            </a:r>
            <a:r>
              <a:rPr sz="1850" i="1" spc="70" dirty="0">
                <a:latin typeface="Times New Roman"/>
                <a:cs typeface="Times New Roman"/>
              </a:rPr>
              <a:t>s</a:t>
            </a:r>
            <a:r>
              <a:rPr sz="1850" i="1" spc="195" dirty="0">
                <a:latin typeface="Times New Roman"/>
                <a:cs typeface="Times New Roman"/>
              </a:rPr>
              <a:t> </a:t>
            </a:r>
            <a:r>
              <a:rPr sz="1850" spc="70" dirty="0">
                <a:latin typeface="Times New Roman"/>
                <a:cs typeface="Times New Roman"/>
              </a:rPr>
              <a:t>,</a:t>
            </a:r>
            <a:r>
              <a:rPr sz="1850" i="1" spc="70" dirty="0">
                <a:latin typeface="Times New Roman"/>
                <a:cs typeface="Times New Roman"/>
              </a:rPr>
              <a:t>a</a:t>
            </a:r>
            <a:r>
              <a:rPr sz="1850" spc="70" dirty="0">
                <a:latin typeface="Times New Roman"/>
                <a:cs typeface="Times New Roman"/>
              </a:rPr>
              <a:t>)</a:t>
            </a:r>
            <a:r>
              <a:rPr sz="1850" spc="-90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Symbol"/>
                <a:cs typeface="Symbol"/>
              </a:rPr>
              <a:t></a:t>
            </a:r>
            <a:r>
              <a:rPr sz="1850" spc="10" dirty="0">
                <a:latin typeface="Times New Roman"/>
                <a:cs typeface="Times New Roman"/>
              </a:rPr>
              <a:t> </a:t>
            </a:r>
            <a:r>
              <a:rPr sz="1850" i="1" dirty="0">
                <a:latin typeface="Times New Roman"/>
                <a:cs typeface="Times New Roman"/>
              </a:rPr>
              <a:t>R</a:t>
            </a:r>
            <a:r>
              <a:rPr sz="1850" dirty="0">
                <a:latin typeface="Times New Roman"/>
                <a:cs typeface="Times New Roman"/>
              </a:rPr>
              <a:t>(</a:t>
            </a:r>
            <a:r>
              <a:rPr sz="1850" i="1" dirty="0">
                <a:latin typeface="Times New Roman"/>
                <a:cs typeface="Times New Roman"/>
              </a:rPr>
              <a:t>s</a:t>
            </a:r>
            <a:r>
              <a:rPr sz="1850" i="1" spc="200" dirty="0">
                <a:latin typeface="Times New Roman"/>
                <a:cs typeface="Times New Roman"/>
              </a:rPr>
              <a:t> </a:t>
            </a:r>
            <a:r>
              <a:rPr sz="1850" spc="70" dirty="0">
                <a:latin typeface="Times New Roman"/>
                <a:cs typeface="Times New Roman"/>
              </a:rPr>
              <a:t>,</a:t>
            </a:r>
            <a:r>
              <a:rPr sz="1850" i="1" spc="70" dirty="0">
                <a:latin typeface="Times New Roman"/>
                <a:cs typeface="Times New Roman"/>
              </a:rPr>
              <a:t>a</a:t>
            </a:r>
            <a:r>
              <a:rPr sz="1850" spc="70" dirty="0">
                <a:latin typeface="Times New Roman"/>
                <a:cs typeface="Times New Roman"/>
              </a:rPr>
              <a:t>)</a:t>
            </a:r>
            <a:r>
              <a:rPr sz="1850" spc="-204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Symbol"/>
                <a:cs typeface="Symbol"/>
              </a:rPr>
              <a:t></a:t>
            </a:r>
            <a:r>
              <a:rPr sz="1850" spc="-285" dirty="0">
                <a:latin typeface="Times New Roman"/>
                <a:cs typeface="Times New Roman"/>
              </a:rPr>
              <a:t> </a:t>
            </a:r>
            <a:r>
              <a:rPr sz="1900" i="1" spc="-50" dirty="0">
                <a:latin typeface="Symbol"/>
                <a:cs typeface="Symbol"/>
              </a:rPr>
              <a:t></a:t>
            </a:r>
            <a:endParaRPr sz="1900">
              <a:latin typeface="Symbol"/>
              <a:cs typeface="Symbol"/>
            </a:endParaRPr>
          </a:p>
          <a:p>
            <a:pPr marL="487680">
              <a:lnSpc>
                <a:spcPts val="855"/>
              </a:lnSpc>
              <a:tabLst>
                <a:tab pos="1412875" algn="l"/>
              </a:tabLst>
            </a:pPr>
            <a:r>
              <a:rPr sz="1050" spc="-50" dirty="0">
                <a:latin typeface="Times New Roman"/>
                <a:cs typeface="Times New Roman"/>
              </a:rPr>
              <a:t>0</a:t>
            </a:r>
            <a:r>
              <a:rPr sz="1050" dirty="0">
                <a:latin typeface="Times New Roman"/>
                <a:cs typeface="Times New Roman"/>
              </a:rPr>
              <a:t>	</a:t>
            </a:r>
            <a:r>
              <a:rPr sz="1050" spc="-50" dirty="0">
                <a:latin typeface="Times New Roman"/>
                <a:cs typeface="Times New Roman"/>
              </a:rPr>
              <a:t>0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792976" y="4058737"/>
            <a:ext cx="93980" cy="1898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50" spc="10" dirty="0">
                <a:latin typeface="Times New Roman"/>
                <a:cs typeface="Times New Roman"/>
              </a:rPr>
              <a:t>0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164553" y="3802105"/>
            <a:ext cx="289560" cy="62039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3495">
              <a:lnSpc>
                <a:spcPct val="100000"/>
              </a:lnSpc>
              <a:spcBef>
                <a:spcPts val="90"/>
              </a:spcBef>
            </a:pPr>
            <a:r>
              <a:rPr sz="2800" spc="-10" dirty="0">
                <a:latin typeface="Symbol"/>
                <a:cs typeface="Symbol"/>
              </a:rPr>
              <a:t></a:t>
            </a:r>
            <a:endParaRPr sz="2800">
              <a:latin typeface="Symbol"/>
              <a:cs typeface="Symbol"/>
            </a:endParaRPr>
          </a:p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1050" i="1" dirty="0">
                <a:latin typeface="Times New Roman"/>
                <a:cs typeface="Times New Roman"/>
              </a:rPr>
              <a:t>s</a:t>
            </a:r>
            <a:r>
              <a:rPr sz="1050" i="1" spc="-155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'</a:t>
            </a:r>
            <a:r>
              <a:rPr sz="1050" spc="-25" dirty="0">
                <a:latin typeface="Symbol"/>
                <a:cs typeface="Symbol"/>
              </a:rPr>
              <a:t></a:t>
            </a:r>
            <a:r>
              <a:rPr sz="1050" i="1" spc="-25" dirty="0">
                <a:latin typeface="Times New Roman"/>
                <a:cs typeface="Times New Roman"/>
              </a:rPr>
              <a:t>S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670431" y="3874725"/>
            <a:ext cx="93980" cy="1898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50" spc="10" dirty="0">
                <a:latin typeface="Times New Roman"/>
                <a:cs typeface="Times New Roman"/>
              </a:rPr>
              <a:t>*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955964" y="407913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5">
                <a:moveTo>
                  <a:pt x="0" y="0"/>
                </a:moveTo>
                <a:lnTo>
                  <a:pt x="140196" y="0"/>
                </a:lnTo>
              </a:path>
            </a:pathLst>
          </a:custGeom>
          <a:ln w="116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956177" y="3738717"/>
            <a:ext cx="631190" cy="3092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499745" algn="l"/>
              </a:tabLst>
            </a:pPr>
            <a:r>
              <a:rPr sz="1850" spc="-50" dirty="0">
                <a:latin typeface="Times New Roman"/>
                <a:cs typeface="Times New Roman"/>
              </a:rPr>
              <a:t>1</a:t>
            </a:r>
            <a:r>
              <a:rPr sz="1850" dirty="0">
                <a:latin typeface="Times New Roman"/>
                <a:cs typeface="Times New Roman"/>
              </a:rPr>
              <a:t>	</a:t>
            </a:r>
            <a:r>
              <a:rPr sz="1850" spc="-50" dirty="0">
                <a:latin typeface="Times New Roman"/>
                <a:cs typeface="Times New Roman"/>
              </a:rPr>
              <a:t>1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444404" y="4069199"/>
            <a:ext cx="143510" cy="3092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850" dirty="0">
                <a:latin typeface="Times New Roman"/>
                <a:cs typeface="Times New Roman"/>
              </a:rPr>
              <a:t>2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443576" y="4079130"/>
            <a:ext cx="140335" cy="0"/>
          </a:xfrm>
          <a:custGeom>
            <a:avLst/>
            <a:gdLst/>
            <a:ahLst/>
            <a:cxnLst/>
            <a:rect l="l" t="t" r="r" b="b"/>
            <a:pathLst>
              <a:path w="140334">
                <a:moveTo>
                  <a:pt x="0" y="0"/>
                </a:moveTo>
                <a:lnTo>
                  <a:pt x="140196" y="0"/>
                </a:lnTo>
              </a:path>
            </a:pathLst>
          </a:custGeom>
          <a:ln w="116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5833198" y="3685790"/>
            <a:ext cx="116205" cy="3092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850" spc="95" dirty="0">
                <a:latin typeface="Symbol"/>
                <a:cs typeface="Symbol"/>
              </a:rPr>
              <a:t>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833198" y="4092586"/>
            <a:ext cx="116205" cy="3092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850" spc="-830" dirty="0">
                <a:latin typeface="Symbol"/>
                <a:cs typeface="Symbol"/>
              </a:rPr>
              <a:t>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807798" y="3905496"/>
            <a:ext cx="318135" cy="3092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850" spc="-735" dirty="0">
                <a:latin typeface="Symbol"/>
                <a:cs typeface="Symbol"/>
              </a:rPr>
              <a:t></a:t>
            </a:r>
            <a:r>
              <a:rPr sz="1850" spc="-204" dirty="0">
                <a:latin typeface="Times New Roman"/>
                <a:cs typeface="Times New Roman"/>
              </a:rPr>
              <a:t> </a:t>
            </a:r>
            <a:r>
              <a:rPr sz="2775" spc="-75" baseline="-39039" dirty="0">
                <a:latin typeface="Times New Roman"/>
                <a:cs typeface="Times New Roman"/>
              </a:rPr>
              <a:t>2</a:t>
            </a:r>
            <a:endParaRPr sz="2775" baseline="-39039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725411" y="3685790"/>
            <a:ext cx="116205" cy="3092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850" spc="254" dirty="0">
                <a:latin typeface="Symbol"/>
                <a:cs typeface="Symbol"/>
              </a:rPr>
              <a:t>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725411" y="4092586"/>
            <a:ext cx="116205" cy="3092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850" spc="95" dirty="0">
                <a:latin typeface="Symbol"/>
                <a:cs typeface="Symbol"/>
              </a:rPr>
              <a:t>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725411" y="3905496"/>
            <a:ext cx="116205" cy="3092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850" spc="95" dirty="0">
                <a:latin typeface="Symbol"/>
                <a:cs typeface="Symbol"/>
              </a:rPr>
              <a:t>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454784" y="3873618"/>
            <a:ext cx="3817620" cy="3181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668905" algn="l"/>
                <a:tab pos="3156585" algn="l"/>
                <a:tab pos="3411220" algn="l"/>
              </a:tabLst>
            </a:pPr>
            <a:r>
              <a:rPr sz="1850" i="1" dirty="0">
                <a:latin typeface="Times New Roman"/>
                <a:cs typeface="Times New Roman"/>
              </a:rPr>
              <a:t>T</a:t>
            </a:r>
            <a:r>
              <a:rPr sz="1850" i="1" spc="-200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Times New Roman"/>
                <a:cs typeface="Times New Roman"/>
              </a:rPr>
              <a:t>(</a:t>
            </a:r>
            <a:r>
              <a:rPr sz="1850" i="1" dirty="0">
                <a:latin typeface="Times New Roman"/>
                <a:cs typeface="Times New Roman"/>
              </a:rPr>
              <a:t>s</a:t>
            </a:r>
            <a:r>
              <a:rPr sz="1850" i="1" spc="215" dirty="0">
                <a:latin typeface="Times New Roman"/>
                <a:cs typeface="Times New Roman"/>
              </a:rPr>
              <a:t> </a:t>
            </a:r>
            <a:r>
              <a:rPr sz="1850" spc="55" dirty="0">
                <a:latin typeface="Times New Roman"/>
                <a:cs typeface="Times New Roman"/>
              </a:rPr>
              <a:t>,</a:t>
            </a:r>
            <a:r>
              <a:rPr sz="1850" i="1" spc="55" dirty="0">
                <a:latin typeface="Times New Roman"/>
                <a:cs typeface="Times New Roman"/>
              </a:rPr>
              <a:t>a</a:t>
            </a:r>
            <a:r>
              <a:rPr sz="1850" spc="55" dirty="0">
                <a:latin typeface="Times New Roman"/>
                <a:cs typeface="Times New Roman"/>
              </a:rPr>
              <a:t>,</a:t>
            </a:r>
            <a:r>
              <a:rPr sz="1850" spc="-265" dirty="0">
                <a:latin typeface="Times New Roman"/>
                <a:cs typeface="Times New Roman"/>
              </a:rPr>
              <a:t> </a:t>
            </a:r>
            <a:r>
              <a:rPr sz="1850" i="1" dirty="0">
                <a:latin typeface="Times New Roman"/>
                <a:cs typeface="Times New Roman"/>
              </a:rPr>
              <a:t>s</a:t>
            </a:r>
            <a:r>
              <a:rPr sz="1850" i="1" spc="-275" dirty="0">
                <a:latin typeface="Times New Roman"/>
                <a:cs typeface="Times New Roman"/>
              </a:rPr>
              <a:t> </a:t>
            </a:r>
            <a:r>
              <a:rPr sz="1850" spc="-10" dirty="0">
                <a:latin typeface="Times New Roman"/>
                <a:cs typeface="Times New Roman"/>
              </a:rPr>
              <a:t>')</a:t>
            </a:r>
            <a:r>
              <a:rPr sz="1850" spc="-235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Symbol"/>
                <a:cs typeface="Symbol"/>
              </a:rPr>
              <a:t></a:t>
            </a:r>
            <a:r>
              <a:rPr sz="1850" i="1" dirty="0">
                <a:latin typeface="Times New Roman"/>
                <a:cs typeface="Times New Roman"/>
              </a:rPr>
              <a:t>V</a:t>
            </a:r>
            <a:r>
              <a:rPr sz="1850" i="1" spc="35" dirty="0">
                <a:latin typeface="Times New Roman"/>
                <a:cs typeface="Times New Roman"/>
              </a:rPr>
              <a:t>  </a:t>
            </a:r>
            <a:r>
              <a:rPr sz="1850" dirty="0">
                <a:latin typeface="Times New Roman"/>
                <a:cs typeface="Times New Roman"/>
              </a:rPr>
              <a:t>(</a:t>
            </a:r>
            <a:r>
              <a:rPr sz="1850" i="1" dirty="0">
                <a:latin typeface="Times New Roman"/>
                <a:cs typeface="Times New Roman"/>
              </a:rPr>
              <a:t>s</a:t>
            </a:r>
            <a:r>
              <a:rPr sz="1850" i="1" spc="-270" dirty="0">
                <a:latin typeface="Times New Roman"/>
                <a:cs typeface="Times New Roman"/>
              </a:rPr>
              <a:t> </a:t>
            </a:r>
            <a:r>
              <a:rPr sz="1850" spc="-10" dirty="0">
                <a:latin typeface="Times New Roman"/>
                <a:cs typeface="Times New Roman"/>
              </a:rPr>
              <a:t>')</a:t>
            </a:r>
            <a:r>
              <a:rPr sz="1850" spc="-90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Symbol"/>
                <a:cs typeface="Symbol"/>
              </a:rPr>
              <a:t></a:t>
            </a:r>
            <a:r>
              <a:rPr sz="1850" spc="-235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Times New Roman"/>
                <a:cs typeface="Times New Roman"/>
              </a:rPr>
              <a:t>10</a:t>
            </a:r>
            <a:r>
              <a:rPr sz="1850" spc="-204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Symbol"/>
                <a:cs typeface="Symbol"/>
              </a:rPr>
              <a:t></a:t>
            </a:r>
            <a:r>
              <a:rPr sz="1850" spc="-285" dirty="0">
                <a:latin typeface="Times New Roman"/>
                <a:cs typeface="Times New Roman"/>
              </a:rPr>
              <a:t> </a:t>
            </a:r>
            <a:r>
              <a:rPr sz="1900" i="1" spc="-50" dirty="0">
                <a:latin typeface="Symbol"/>
                <a:cs typeface="Symbol"/>
              </a:rPr>
              <a:t></a:t>
            </a:r>
            <a:r>
              <a:rPr sz="1900" dirty="0">
                <a:latin typeface="Times New Roman"/>
                <a:cs typeface="Times New Roman"/>
              </a:rPr>
              <a:t>	</a:t>
            </a:r>
            <a:r>
              <a:rPr sz="1850" dirty="0">
                <a:latin typeface="Times New Roman"/>
                <a:cs typeface="Times New Roman"/>
              </a:rPr>
              <a:t>6</a:t>
            </a:r>
            <a:r>
              <a:rPr sz="1850" spc="-225" dirty="0">
                <a:latin typeface="Times New Roman"/>
                <a:cs typeface="Times New Roman"/>
              </a:rPr>
              <a:t> </a:t>
            </a:r>
            <a:r>
              <a:rPr sz="1850" spc="-50" dirty="0">
                <a:latin typeface="Symbol"/>
                <a:cs typeface="Symbol"/>
              </a:rPr>
              <a:t></a:t>
            </a:r>
            <a:r>
              <a:rPr sz="1850" dirty="0">
                <a:latin typeface="Times New Roman"/>
                <a:cs typeface="Times New Roman"/>
              </a:rPr>
              <a:t>	</a:t>
            </a:r>
            <a:r>
              <a:rPr sz="1850" spc="-50" dirty="0">
                <a:latin typeface="Times New Roman"/>
                <a:cs typeface="Times New Roman"/>
              </a:rPr>
              <a:t>0</a:t>
            </a:r>
            <a:r>
              <a:rPr sz="1850" dirty="0">
                <a:latin typeface="Times New Roman"/>
                <a:cs typeface="Times New Roman"/>
              </a:rPr>
              <a:t>	</a:t>
            </a:r>
            <a:r>
              <a:rPr sz="1850" dirty="0">
                <a:latin typeface="Symbol"/>
                <a:cs typeface="Symbol"/>
              </a:rPr>
              <a:t></a:t>
            </a:r>
            <a:r>
              <a:rPr sz="1850" spc="-250" dirty="0">
                <a:latin typeface="Times New Roman"/>
                <a:cs typeface="Times New Roman"/>
              </a:rPr>
              <a:t> </a:t>
            </a:r>
            <a:r>
              <a:rPr sz="1850" spc="-25" dirty="0">
                <a:latin typeface="Times New Roman"/>
                <a:cs typeface="Times New Roman"/>
              </a:rPr>
              <a:t>13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479887" y="3873618"/>
            <a:ext cx="1066165" cy="3181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850" dirty="0">
                <a:latin typeface="Times New Roman"/>
                <a:cs typeface="Times New Roman"/>
              </a:rPr>
              <a:t>(para</a:t>
            </a:r>
            <a:r>
              <a:rPr sz="1850" spc="-50" dirty="0">
                <a:latin typeface="Times New Roman"/>
                <a:cs typeface="Times New Roman"/>
              </a:rPr>
              <a:t> </a:t>
            </a:r>
            <a:r>
              <a:rPr sz="1900" i="1" dirty="0">
                <a:latin typeface="Symbol"/>
                <a:cs typeface="Symbol"/>
              </a:rPr>
              <a:t></a:t>
            </a:r>
            <a:r>
              <a:rPr sz="1900" spc="40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Symbol"/>
                <a:cs typeface="Symbol"/>
              </a:rPr>
              <a:t></a:t>
            </a:r>
            <a:r>
              <a:rPr sz="1850" spc="-250" dirty="0">
                <a:latin typeface="Times New Roman"/>
                <a:cs typeface="Times New Roman"/>
              </a:rPr>
              <a:t> </a:t>
            </a:r>
            <a:r>
              <a:rPr sz="1850" spc="-25" dirty="0">
                <a:latin typeface="Times New Roman"/>
                <a:cs typeface="Times New Roman"/>
              </a:rPr>
              <a:t>1)</a:t>
            </a:r>
            <a:endParaRPr sz="1850">
              <a:latin typeface="Times New Roman"/>
              <a:cs typeface="Times New Roman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2036762" y="5454650"/>
            <a:ext cx="5508625" cy="717550"/>
            <a:chOff x="2036762" y="5454650"/>
            <a:chExt cx="5508625" cy="717550"/>
          </a:xfrm>
        </p:grpSpPr>
        <p:sp>
          <p:nvSpPr>
            <p:cNvPr id="27" name="object 27"/>
            <p:cNvSpPr/>
            <p:nvPr/>
          </p:nvSpPr>
          <p:spPr>
            <a:xfrm>
              <a:off x="2055812" y="5473700"/>
              <a:ext cx="5470525" cy="679450"/>
            </a:xfrm>
            <a:custGeom>
              <a:avLst/>
              <a:gdLst/>
              <a:ahLst/>
              <a:cxnLst/>
              <a:rect l="l" t="t" r="r" b="b"/>
              <a:pathLst>
                <a:path w="5470525" h="679450">
                  <a:moveTo>
                    <a:pt x="5357280" y="0"/>
                  </a:moveTo>
                  <a:lnTo>
                    <a:pt x="113245" y="0"/>
                  </a:lnTo>
                  <a:lnTo>
                    <a:pt x="69165" y="8899"/>
                  </a:lnTo>
                  <a:lnTo>
                    <a:pt x="33169" y="33169"/>
                  </a:lnTo>
                  <a:lnTo>
                    <a:pt x="8899" y="69165"/>
                  </a:lnTo>
                  <a:lnTo>
                    <a:pt x="0" y="113245"/>
                  </a:lnTo>
                  <a:lnTo>
                    <a:pt x="0" y="566204"/>
                  </a:lnTo>
                  <a:lnTo>
                    <a:pt x="8899" y="610284"/>
                  </a:lnTo>
                  <a:lnTo>
                    <a:pt x="33169" y="646281"/>
                  </a:lnTo>
                  <a:lnTo>
                    <a:pt x="69165" y="670550"/>
                  </a:lnTo>
                  <a:lnTo>
                    <a:pt x="113245" y="679450"/>
                  </a:lnTo>
                  <a:lnTo>
                    <a:pt x="5357280" y="679450"/>
                  </a:lnTo>
                  <a:lnTo>
                    <a:pt x="5401360" y="670550"/>
                  </a:lnTo>
                  <a:lnTo>
                    <a:pt x="5437356" y="646281"/>
                  </a:lnTo>
                  <a:lnTo>
                    <a:pt x="5461625" y="610284"/>
                  </a:lnTo>
                  <a:lnTo>
                    <a:pt x="5470525" y="566204"/>
                  </a:lnTo>
                  <a:lnTo>
                    <a:pt x="5470525" y="113245"/>
                  </a:lnTo>
                  <a:lnTo>
                    <a:pt x="5461625" y="69165"/>
                  </a:lnTo>
                  <a:lnTo>
                    <a:pt x="5437356" y="33169"/>
                  </a:lnTo>
                  <a:lnTo>
                    <a:pt x="5401360" y="8899"/>
                  </a:lnTo>
                  <a:lnTo>
                    <a:pt x="5357280" y="0"/>
                  </a:lnTo>
                  <a:close/>
                </a:path>
              </a:pathLst>
            </a:custGeom>
            <a:solidFill>
              <a:srgbClr val="FF0000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055812" y="5473700"/>
              <a:ext cx="5470525" cy="679450"/>
            </a:xfrm>
            <a:custGeom>
              <a:avLst/>
              <a:gdLst/>
              <a:ahLst/>
              <a:cxnLst/>
              <a:rect l="l" t="t" r="r" b="b"/>
              <a:pathLst>
                <a:path w="5470525" h="679450">
                  <a:moveTo>
                    <a:pt x="0" y="113245"/>
                  </a:moveTo>
                  <a:lnTo>
                    <a:pt x="8899" y="69165"/>
                  </a:lnTo>
                  <a:lnTo>
                    <a:pt x="33168" y="33168"/>
                  </a:lnTo>
                  <a:lnTo>
                    <a:pt x="69165" y="8899"/>
                  </a:lnTo>
                  <a:lnTo>
                    <a:pt x="113245" y="0"/>
                  </a:lnTo>
                  <a:lnTo>
                    <a:pt x="5357280" y="0"/>
                  </a:lnTo>
                  <a:lnTo>
                    <a:pt x="5401359" y="8899"/>
                  </a:lnTo>
                  <a:lnTo>
                    <a:pt x="5437356" y="33168"/>
                  </a:lnTo>
                  <a:lnTo>
                    <a:pt x="5461625" y="69165"/>
                  </a:lnTo>
                  <a:lnTo>
                    <a:pt x="5470525" y="113245"/>
                  </a:lnTo>
                  <a:lnTo>
                    <a:pt x="5470525" y="566204"/>
                  </a:lnTo>
                  <a:lnTo>
                    <a:pt x="5461625" y="610284"/>
                  </a:lnTo>
                  <a:lnTo>
                    <a:pt x="5437356" y="646281"/>
                  </a:lnTo>
                  <a:lnTo>
                    <a:pt x="5401359" y="670550"/>
                  </a:lnTo>
                  <a:lnTo>
                    <a:pt x="5357280" y="679450"/>
                  </a:lnTo>
                  <a:lnTo>
                    <a:pt x="113245" y="679450"/>
                  </a:lnTo>
                  <a:lnTo>
                    <a:pt x="69165" y="670550"/>
                  </a:lnTo>
                  <a:lnTo>
                    <a:pt x="33168" y="646281"/>
                  </a:lnTo>
                  <a:lnTo>
                    <a:pt x="8899" y="610284"/>
                  </a:lnTo>
                  <a:lnTo>
                    <a:pt x="0" y="566204"/>
                  </a:lnTo>
                  <a:lnTo>
                    <a:pt x="0" y="113245"/>
                  </a:lnTo>
                  <a:close/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 txBox="1"/>
          <p:nvPr/>
        </p:nvSpPr>
        <p:spPr>
          <a:xfrm>
            <a:off x="681990" y="1254252"/>
            <a:ext cx="7642859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marR="5080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i="1" dirty="0">
                <a:latin typeface="Times New Roman"/>
                <a:cs typeface="Times New Roman"/>
              </a:rPr>
              <a:t>Q*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calcularse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base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recompensas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inmediatas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valores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V*: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30" name="object 30"/>
          <p:cNvGrpSpPr/>
          <p:nvPr/>
        </p:nvGrpSpPr>
        <p:grpSpPr>
          <a:xfrm>
            <a:off x="4368879" y="2327862"/>
            <a:ext cx="717550" cy="720725"/>
            <a:chOff x="4368879" y="2327862"/>
            <a:chExt cx="717550" cy="720725"/>
          </a:xfrm>
        </p:grpSpPr>
        <p:sp>
          <p:nvSpPr>
            <p:cNvPr id="31" name="object 31"/>
            <p:cNvSpPr/>
            <p:nvPr/>
          </p:nvSpPr>
          <p:spPr>
            <a:xfrm>
              <a:off x="4373642" y="2332625"/>
              <a:ext cx="708025" cy="711200"/>
            </a:xfrm>
            <a:custGeom>
              <a:avLst/>
              <a:gdLst/>
              <a:ahLst/>
              <a:cxnLst/>
              <a:rect l="l" t="t" r="r" b="b"/>
              <a:pathLst>
                <a:path w="708025" h="711200">
                  <a:moveTo>
                    <a:pt x="354006" y="0"/>
                  </a:moveTo>
                  <a:lnTo>
                    <a:pt x="305969" y="3245"/>
                  </a:lnTo>
                  <a:lnTo>
                    <a:pt x="259897" y="12700"/>
                  </a:lnTo>
                  <a:lnTo>
                    <a:pt x="216211" y="27941"/>
                  </a:lnTo>
                  <a:lnTo>
                    <a:pt x="175332" y="48543"/>
                  </a:lnTo>
                  <a:lnTo>
                    <a:pt x="137683" y="74084"/>
                  </a:lnTo>
                  <a:lnTo>
                    <a:pt x="103686" y="104139"/>
                  </a:lnTo>
                  <a:lnTo>
                    <a:pt x="73761" y="138285"/>
                  </a:lnTo>
                  <a:lnTo>
                    <a:pt x="48332" y="176099"/>
                  </a:lnTo>
                  <a:lnTo>
                    <a:pt x="27819" y="217156"/>
                  </a:lnTo>
                  <a:lnTo>
                    <a:pt x="12645" y="261033"/>
                  </a:lnTo>
                  <a:lnTo>
                    <a:pt x="3231" y="307307"/>
                  </a:lnTo>
                  <a:lnTo>
                    <a:pt x="0" y="355554"/>
                  </a:lnTo>
                  <a:lnTo>
                    <a:pt x="3231" y="403800"/>
                  </a:lnTo>
                  <a:lnTo>
                    <a:pt x="12645" y="450074"/>
                  </a:lnTo>
                  <a:lnTo>
                    <a:pt x="27819" y="493952"/>
                  </a:lnTo>
                  <a:lnTo>
                    <a:pt x="48332" y="535009"/>
                  </a:lnTo>
                  <a:lnTo>
                    <a:pt x="73761" y="572823"/>
                  </a:lnTo>
                  <a:lnTo>
                    <a:pt x="103686" y="606969"/>
                  </a:lnTo>
                  <a:lnTo>
                    <a:pt x="137683" y="637025"/>
                  </a:lnTo>
                  <a:lnTo>
                    <a:pt x="175332" y="662565"/>
                  </a:lnTo>
                  <a:lnTo>
                    <a:pt x="216211" y="683168"/>
                  </a:lnTo>
                  <a:lnTo>
                    <a:pt x="259897" y="698409"/>
                  </a:lnTo>
                  <a:lnTo>
                    <a:pt x="305969" y="707864"/>
                  </a:lnTo>
                  <a:lnTo>
                    <a:pt x="354006" y="711109"/>
                  </a:lnTo>
                  <a:lnTo>
                    <a:pt x="402042" y="707864"/>
                  </a:lnTo>
                  <a:lnTo>
                    <a:pt x="448115" y="698409"/>
                  </a:lnTo>
                  <a:lnTo>
                    <a:pt x="491801" y="683168"/>
                  </a:lnTo>
                  <a:lnTo>
                    <a:pt x="532680" y="662565"/>
                  </a:lnTo>
                  <a:lnTo>
                    <a:pt x="570328" y="637025"/>
                  </a:lnTo>
                  <a:lnTo>
                    <a:pt x="604326" y="606969"/>
                  </a:lnTo>
                  <a:lnTo>
                    <a:pt x="634250" y="572823"/>
                  </a:lnTo>
                  <a:lnTo>
                    <a:pt x="659680" y="535009"/>
                  </a:lnTo>
                  <a:lnTo>
                    <a:pt x="680192" y="493952"/>
                  </a:lnTo>
                  <a:lnTo>
                    <a:pt x="695366" y="450074"/>
                  </a:lnTo>
                  <a:lnTo>
                    <a:pt x="704780" y="403800"/>
                  </a:lnTo>
                  <a:lnTo>
                    <a:pt x="708012" y="355554"/>
                  </a:lnTo>
                  <a:lnTo>
                    <a:pt x="704780" y="307307"/>
                  </a:lnTo>
                  <a:lnTo>
                    <a:pt x="695366" y="261033"/>
                  </a:lnTo>
                  <a:lnTo>
                    <a:pt x="680192" y="217156"/>
                  </a:lnTo>
                  <a:lnTo>
                    <a:pt x="659680" y="176099"/>
                  </a:lnTo>
                  <a:lnTo>
                    <a:pt x="634250" y="138285"/>
                  </a:lnTo>
                  <a:lnTo>
                    <a:pt x="604326" y="104139"/>
                  </a:lnTo>
                  <a:lnTo>
                    <a:pt x="570328" y="74084"/>
                  </a:lnTo>
                  <a:lnTo>
                    <a:pt x="532680" y="48543"/>
                  </a:lnTo>
                  <a:lnTo>
                    <a:pt x="491801" y="27941"/>
                  </a:lnTo>
                  <a:lnTo>
                    <a:pt x="448115" y="12700"/>
                  </a:lnTo>
                  <a:lnTo>
                    <a:pt x="402042" y="3245"/>
                  </a:lnTo>
                  <a:lnTo>
                    <a:pt x="354006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373642" y="2332625"/>
              <a:ext cx="708025" cy="711200"/>
            </a:xfrm>
            <a:custGeom>
              <a:avLst/>
              <a:gdLst/>
              <a:ahLst/>
              <a:cxnLst/>
              <a:rect l="l" t="t" r="r" b="b"/>
              <a:pathLst>
                <a:path w="708025" h="711200">
                  <a:moveTo>
                    <a:pt x="0" y="355555"/>
                  </a:moveTo>
                  <a:lnTo>
                    <a:pt x="3231" y="307308"/>
                  </a:lnTo>
                  <a:lnTo>
                    <a:pt x="12645" y="261034"/>
                  </a:lnTo>
                  <a:lnTo>
                    <a:pt x="27819" y="217156"/>
                  </a:lnTo>
                  <a:lnTo>
                    <a:pt x="48332" y="176099"/>
                  </a:lnTo>
                  <a:lnTo>
                    <a:pt x="73761" y="138285"/>
                  </a:lnTo>
                  <a:lnTo>
                    <a:pt x="103685" y="104139"/>
                  </a:lnTo>
                  <a:lnTo>
                    <a:pt x="137683" y="74084"/>
                  </a:lnTo>
                  <a:lnTo>
                    <a:pt x="175332" y="48543"/>
                  </a:lnTo>
                  <a:lnTo>
                    <a:pt x="216210" y="27941"/>
                  </a:lnTo>
                  <a:lnTo>
                    <a:pt x="259897" y="12700"/>
                  </a:lnTo>
                  <a:lnTo>
                    <a:pt x="305969" y="3245"/>
                  </a:lnTo>
                  <a:lnTo>
                    <a:pt x="354006" y="0"/>
                  </a:lnTo>
                  <a:lnTo>
                    <a:pt x="402042" y="3245"/>
                  </a:lnTo>
                  <a:lnTo>
                    <a:pt x="448114" y="12700"/>
                  </a:lnTo>
                  <a:lnTo>
                    <a:pt x="491801" y="27941"/>
                  </a:lnTo>
                  <a:lnTo>
                    <a:pt x="532679" y="48543"/>
                  </a:lnTo>
                  <a:lnTo>
                    <a:pt x="570328" y="74084"/>
                  </a:lnTo>
                  <a:lnTo>
                    <a:pt x="604326" y="104139"/>
                  </a:lnTo>
                  <a:lnTo>
                    <a:pt x="634250" y="138285"/>
                  </a:lnTo>
                  <a:lnTo>
                    <a:pt x="659679" y="176099"/>
                  </a:lnTo>
                  <a:lnTo>
                    <a:pt x="680192" y="217156"/>
                  </a:lnTo>
                  <a:lnTo>
                    <a:pt x="695366" y="261034"/>
                  </a:lnTo>
                  <a:lnTo>
                    <a:pt x="704780" y="307308"/>
                  </a:lnTo>
                  <a:lnTo>
                    <a:pt x="708012" y="355555"/>
                  </a:lnTo>
                  <a:lnTo>
                    <a:pt x="704780" y="403801"/>
                  </a:lnTo>
                  <a:lnTo>
                    <a:pt x="695366" y="450075"/>
                  </a:lnTo>
                  <a:lnTo>
                    <a:pt x="680192" y="493953"/>
                  </a:lnTo>
                  <a:lnTo>
                    <a:pt x="659679" y="535010"/>
                  </a:lnTo>
                  <a:lnTo>
                    <a:pt x="634250" y="572824"/>
                  </a:lnTo>
                  <a:lnTo>
                    <a:pt x="604326" y="606970"/>
                  </a:lnTo>
                  <a:lnTo>
                    <a:pt x="570328" y="637025"/>
                  </a:lnTo>
                  <a:lnTo>
                    <a:pt x="532679" y="662566"/>
                  </a:lnTo>
                  <a:lnTo>
                    <a:pt x="491801" y="683168"/>
                  </a:lnTo>
                  <a:lnTo>
                    <a:pt x="448114" y="698409"/>
                  </a:lnTo>
                  <a:lnTo>
                    <a:pt x="402042" y="707864"/>
                  </a:lnTo>
                  <a:lnTo>
                    <a:pt x="354006" y="711110"/>
                  </a:lnTo>
                  <a:lnTo>
                    <a:pt x="305969" y="707864"/>
                  </a:lnTo>
                  <a:lnTo>
                    <a:pt x="259897" y="698409"/>
                  </a:lnTo>
                  <a:lnTo>
                    <a:pt x="216210" y="683168"/>
                  </a:lnTo>
                  <a:lnTo>
                    <a:pt x="175332" y="662566"/>
                  </a:lnTo>
                  <a:lnTo>
                    <a:pt x="137683" y="637025"/>
                  </a:lnTo>
                  <a:lnTo>
                    <a:pt x="103685" y="606970"/>
                  </a:lnTo>
                  <a:lnTo>
                    <a:pt x="73761" y="572824"/>
                  </a:lnTo>
                  <a:lnTo>
                    <a:pt x="48332" y="535010"/>
                  </a:lnTo>
                  <a:lnTo>
                    <a:pt x="27819" y="493953"/>
                  </a:lnTo>
                  <a:lnTo>
                    <a:pt x="12645" y="450075"/>
                  </a:lnTo>
                  <a:lnTo>
                    <a:pt x="3231" y="403801"/>
                  </a:lnTo>
                  <a:lnTo>
                    <a:pt x="0" y="35555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4615729" y="2457196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0</a:t>
            </a:r>
            <a:endParaRPr sz="1650" baseline="-15151">
              <a:latin typeface="Times New Roman"/>
              <a:cs typeface="Times New Roman"/>
            </a:endParaRPr>
          </a:p>
        </p:txBody>
      </p:sp>
      <p:grpSp>
        <p:nvGrpSpPr>
          <p:cNvPr id="34" name="object 34"/>
          <p:cNvGrpSpPr/>
          <p:nvPr/>
        </p:nvGrpSpPr>
        <p:grpSpPr>
          <a:xfrm>
            <a:off x="6185265" y="1938337"/>
            <a:ext cx="717550" cy="720725"/>
            <a:chOff x="6185265" y="1938337"/>
            <a:chExt cx="717550" cy="720725"/>
          </a:xfrm>
        </p:grpSpPr>
        <p:sp>
          <p:nvSpPr>
            <p:cNvPr id="35" name="object 35"/>
            <p:cNvSpPr/>
            <p:nvPr/>
          </p:nvSpPr>
          <p:spPr>
            <a:xfrm>
              <a:off x="6190028" y="1943100"/>
              <a:ext cx="708025" cy="711200"/>
            </a:xfrm>
            <a:custGeom>
              <a:avLst/>
              <a:gdLst/>
              <a:ahLst/>
              <a:cxnLst/>
              <a:rect l="l" t="t" r="r" b="b"/>
              <a:pathLst>
                <a:path w="708025" h="711200">
                  <a:moveTo>
                    <a:pt x="354006" y="0"/>
                  </a:moveTo>
                  <a:lnTo>
                    <a:pt x="305969" y="3245"/>
                  </a:lnTo>
                  <a:lnTo>
                    <a:pt x="259897" y="12700"/>
                  </a:lnTo>
                  <a:lnTo>
                    <a:pt x="216211" y="27941"/>
                  </a:lnTo>
                  <a:lnTo>
                    <a:pt x="175332" y="48543"/>
                  </a:lnTo>
                  <a:lnTo>
                    <a:pt x="137683" y="74084"/>
                  </a:lnTo>
                  <a:lnTo>
                    <a:pt x="103686" y="104139"/>
                  </a:lnTo>
                  <a:lnTo>
                    <a:pt x="73761" y="138285"/>
                  </a:lnTo>
                  <a:lnTo>
                    <a:pt x="48332" y="176099"/>
                  </a:lnTo>
                  <a:lnTo>
                    <a:pt x="27819" y="217156"/>
                  </a:lnTo>
                  <a:lnTo>
                    <a:pt x="12645" y="261034"/>
                  </a:lnTo>
                  <a:lnTo>
                    <a:pt x="3231" y="307308"/>
                  </a:lnTo>
                  <a:lnTo>
                    <a:pt x="0" y="355555"/>
                  </a:lnTo>
                  <a:lnTo>
                    <a:pt x="3231" y="403802"/>
                  </a:lnTo>
                  <a:lnTo>
                    <a:pt x="12645" y="450076"/>
                  </a:lnTo>
                  <a:lnTo>
                    <a:pt x="27819" y="493953"/>
                  </a:lnTo>
                  <a:lnTo>
                    <a:pt x="48332" y="535010"/>
                  </a:lnTo>
                  <a:lnTo>
                    <a:pt x="73761" y="572824"/>
                  </a:lnTo>
                  <a:lnTo>
                    <a:pt x="103686" y="606970"/>
                  </a:lnTo>
                  <a:lnTo>
                    <a:pt x="137683" y="637025"/>
                  </a:lnTo>
                  <a:lnTo>
                    <a:pt x="175332" y="662566"/>
                  </a:lnTo>
                  <a:lnTo>
                    <a:pt x="216211" y="683168"/>
                  </a:lnTo>
                  <a:lnTo>
                    <a:pt x="259897" y="698409"/>
                  </a:lnTo>
                  <a:lnTo>
                    <a:pt x="305969" y="707864"/>
                  </a:lnTo>
                  <a:lnTo>
                    <a:pt x="354006" y="711109"/>
                  </a:lnTo>
                  <a:lnTo>
                    <a:pt x="402042" y="707864"/>
                  </a:lnTo>
                  <a:lnTo>
                    <a:pt x="448115" y="698409"/>
                  </a:lnTo>
                  <a:lnTo>
                    <a:pt x="491801" y="683168"/>
                  </a:lnTo>
                  <a:lnTo>
                    <a:pt x="532680" y="662566"/>
                  </a:lnTo>
                  <a:lnTo>
                    <a:pt x="570328" y="637025"/>
                  </a:lnTo>
                  <a:lnTo>
                    <a:pt x="604326" y="606970"/>
                  </a:lnTo>
                  <a:lnTo>
                    <a:pt x="634250" y="572824"/>
                  </a:lnTo>
                  <a:lnTo>
                    <a:pt x="659680" y="535010"/>
                  </a:lnTo>
                  <a:lnTo>
                    <a:pt x="680192" y="493953"/>
                  </a:lnTo>
                  <a:lnTo>
                    <a:pt x="695366" y="450076"/>
                  </a:lnTo>
                  <a:lnTo>
                    <a:pt x="704780" y="403802"/>
                  </a:lnTo>
                  <a:lnTo>
                    <a:pt x="708012" y="355555"/>
                  </a:lnTo>
                  <a:lnTo>
                    <a:pt x="704780" y="307308"/>
                  </a:lnTo>
                  <a:lnTo>
                    <a:pt x="695366" y="261034"/>
                  </a:lnTo>
                  <a:lnTo>
                    <a:pt x="680192" y="217156"/>
                  </a:lnTo>
                  <a:lnTo>
                    <a:pt x="659680" y="176099"/>
                  </a:lnTo>
                  <a:lnTo>
                    <a:pt x="634250" y="138285"/>
                  </a:lnTo>
                  <a:lnTo>
                    <a:pt x="604326" y="104139"/>
                  </a:lnTo>
                  <a:lnTo>
                    <a:pt x="570328" y="74084"/>
                  </a:lnTo>
                  <a:lnTo>
                    <a:pt x="532680" y="48543"/>
                  </a:lnTo>
                  <a:lnTo>
                    <a:pt x="491801" y="27941"/>
                  </a:lnTo>
                  <a:lnTo>
                    <a:pt x="448115" y="12700"/>
                  </a:lnTo>
                  <a:lnTo>
                    <a:pt x="402042" y="3245"/>
                  </a:lnTo>
                  <a:lnTo>
                    <a:pt x="354006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190028" y="1943100"/>
              <a:ext cx="708025" cy="711200"/>
            </a:xfrm>
            <a:custGeom>
              <a:avLst/>
              <a:gdLst/>
              <a:ahLst/>
              <a:cxnLst/>
              <a:rect l="l" t="t" r="r" b="b"/>
              <a:pathLst>
                <a:path w="708025" h="711200">
                  <a:moveTo>
                    <a:pt x="0" y="355555"/>
                  </a:moveTo>
                  <a:lnTo>
                    <a:pt x="3231" y="307308"/>
                  </a:lnTo>
                  <a:lnTo>
                    <a:pt x="12645" y="261034"/>
                  </a:lnTo>
                  <a:lnTo>
                    <a:pt x="27819" y="217156"/>
                  </a:lnTo>
                  <a:lnTo>
                    <a:pt x="48332" y="176099"/>
                  </a:lnTo>
                  <a:lnTo>
                    <a:pt x="73761" y="138285"/>
                  </a:lnTo>
                  <a:lnTo>
                    <a:pt x="103685" y="104139"/>
                  </a:lnTo>
                  <a:lnTo>
                    <a:pt x="137683" y="74084"/>
                  </a:lnTo>
                  <a:lnTo>
                    <a:pt x="175332" y="48543"/>
                  </a:lnTo>
                  <a:lnTo>
                    <a:pt x="216210" y="27941"/>
                  </a:lnTo>
                  <a:lnTo>
                    <a:pt x="259897" y="12700"/>
                  </a:lnTo>
                  <a:lnTo>
                    <a:pt x="305969" y="3245"/>
                  </a:lnTo>
                  <a:lnTo>
                    <a:pt x="354006" y="0"/>
                  </a:lnTo>
                  <a:lnTo>
                    <a:pt x="402042" y="3245"/>
                  </a:lnTo>
                  <a:lnTo>
                    <a:pt x="448114" y="12700"/>
                  </a:lnTo>
                  <a:lnTo>
                    <a:pt x="491801" y="27941"/>
                  </a:lnTo>
                  <a:lnTo>
                    <a:pt x="532679" y="48543"/>
                  </a:lnTo>
                  <a:lnTo>
                    <a:pt x="570328" y="74084"/>
                  </a:lnTo>
                  <a:lnTo>
                    <a:pt x="604326" y="104139"/>
                  </a:lnTo>
                  <a:lnTo>
                    <a:pt x="634250" y="138285"/>
                  </a:lnTo>
                  <a:lnTo>
                    <a:pt x="659679" y="176099"/>
                  </a:lnTo>
                  <a:lnTo>
                    <a:pt x="680192" y="217156"/>
                  </a:lnTo>
                  <a:lnTo>
                    <a:pt x="695366" y="261034"/>
                  </a:lnTo>
                  <a:lnTo>
                    <a:pt x="704780" y="307308"/>
                  </a:lnTo>
                  <a:lnTo>
                    <a:pt x="708012" y="355555"/>
                  </a:lnTo>
                  <a:lnTo>
                    <a:pt x="704780" y="403801"/>
                  </a:lnTo>
                  <a:lnTo>
                    <a:pt x="695366" y="450075"/>
                  </a:lnTo>
                  <a:lnTo>
                    <a:pt x="680192" y="493953"/>
                  </a:lnTo>
                  <a:lnTo>
                    <a:pt x="659679" y="535010"/>
                  </a:lnTo>
                  <a:lnTo>
                    <a:pt x="634250" y="572824"/>
                  </a:lnTo>
                  <a:lnTo>
                    <a:pt x="604326" y="606970"/>
                  </a:lnTo>
                  <a:lnTo>
                    <a:pt x="570328" y="637025"/>
                  </a:lnTo>
                  <a:lnTo>
                    <a:pt x="532679" y="662566"/>
                  </a:lnTo>
                  <a:lnTo>
                    <a:pt x="491801" y="683168"/>
                  </a:lnTo>
                  <a:lnTo>
                    <a:pt x="448114" y="698409"/>
                  </a:lnTo>
                  <a:lnTo>
                    <a:pt x="402042" y="707864"/>
                  </a:lnTo>
                  <a:lnTo>
                    <a:pt x="354006" y="711110"/>
                  </a:lnTo>
                  <a:lnTo>
                    <a:pt x="305969" y="707864"/>
                  </a:lnTo>
                  <a:lnTo>
                    <a:pt x="259897" y="698409"/>
                  </a:lnTo>
                  <a:lnTo>
                    <a:pt x="216210" y="683168"/>
                  </a:lnTo>
                  <a:lnTo>
                    <a:pt x="175332" y="662566"/>
                  </a:lnTo>
                  <a:lnTo>
                    <a:pt x="137683" y="637025"/>
                  </a:lnTo>
                  <a:lnTo>
                    <a:pt x="103685" y="606970"/>
                  </a:lnTo>
                  <a:lnTo>
                    <a:pt x="73761" y="572824"/>
                  </a:lnTo>
                  <a:lnTo>
                    <a:pt x="48332" y="535010"/>
                  </a:lnTo>
                  <a:lnTo>
                    <a:pt x="27819" y="493953"/>
                  </a:lnTo>
                  <a:lnTo>
                    <a:pt x="12645" y="450075"/>
                  </a:lnTo>
                  <a:lnTo>
                    <a:pt x="3231" y="403801"/>
                  </a:lnTo>
                  <a:lnTo>
                    <a:pt x="0" y="35555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6432115" y="2067052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2</a:t>
            </a:r>
            <a:endParaRPr sz="1650" baseline="-15151">
              <a:latin typeface="Times New Roman"/>
              <a:cs typeface="Times New Roman"/>
            </a:endParaRPr>
          </a:p>
        </p:txBody>
      </p:sp>
      <p:grpSp>
        <p:nvGrpSpPr>
          <p:cNvPr id="38" name="object 38"/>
          <p:cNvGrpSpPr/>
          <p:nvPr/>
        </p:nvGrpSpPr>
        <p:grpSpPr>
          <a:xfrm>
            <a:off x="5080290" y="2305818"/>
            <a:ext cx="1823085" cy="1405890"/>
            <a:chOff x="5080290" y="2305818"/>
            <a:chExt cx="1823085" cy="1405890"/>
          </a:xfrm>
        </p:grpSpPr>
        <p:sp>
          <p:nvSpPr>
            <p:cNvPr id="39" name="object 39"/>
            <p:cNvSpPr/>
            <p:nvPr/>
          </p:nvSpPr>
          <p:spPr>
            <a:xfrm>
              <a:off x="5080290" y="2305818"/>
              <a:ext cx="1109980" cy="359410"/>
            </a:xfrm>
            <a:custGeom>
              <a:avLst/>
              <a:gdLst/>
              <a:ahLst/>
              <a:cxnLst/>
              <a:rect l="l" t="t" r="r" b="b"/>
              <a:pathLst>
                <a:path w="1109979" h="359410">
                  <a:moveTo>
                    <a:pt x="1082460" y="26489"/>
                  </a:moveTo>
                  <a:lnTo>
                    <a:pt x="0" y="350137"/>
                  </a:lnTo>
                  <a:lnTo>
                    <a:pt x="2727" y="359263"/>
                  </a:lnTo>
                  <a:lnTo>
                    <a:pt x="1085188" y="35616"/>
                  </a:lnTo>
                  <a:lnTo>
                    <a:pt x="1091646" y="28713"/>
                  </a:lnTo>
                  <a:lnTo>
                    <a:pt x="1082460" y="26489"/>
                  </a:lnTo>
                  <a:close/>
                </a:path>
                <a:path w="1109979" h="359410">
                  <a:moveTo>
                    <a:pt x="1102104" y="21446"/>
                  </a:moveTo>
                  <a:lnTo>
                    <a:pt x="1099327" y="21446"/>
                  </a:lnTo>
                  <a:lnTo>
                    <a:pt x="1102056" y="30572"/>
                  </a:lnTo>
                  <a:lnTo>
                    <a:pt x="1085188" y="35616"/>
                  </a:lnTo>
                  <a:lnTo>
                    <a:pt x="1035154" y="89089"/>
                  </a:lnTo>
                  <a:lnTo>
                    <a:pt x="1035254" y="92102"/>
                  </a:lnTo>
                  <a:lnTo>
                    <a:pt x="1039094" y="95697"/>
                  </a:lnTo>
                  <a:lnTo>
                    <a:pt x="1042109" y="95596"/>
                  </a:lnTo>
                  <a:lnTo>
                    <a:pt x="1109757" y="23299"/>
                  </a:lnTo>
                  <a:lnTo>
                    <a:pt x="1102104" y="21446"/>
                  </a:lnTo>
                  <a:close/>
                </a:path>
                <a:path w="1109979" h="359410">
                  <a:moveTo>
                    <a:pt x="1091646" y="28713"/>
                  </a:moveTo>
                  <a:lnTo>
                    <a:pt x="1085188" y="35616"/>
                  </a:lnTo>
                  <a:lnTo>
                    <a:pt x="1101848" y="30634"/>
                  </a:lnTo>
                  <a:lnTo>
                    <a:pt x="1099581" y="30634"/>
                  </a:lnTo>
                  <a:lnTo>
                    <a:pt x="1091646" y="28713"/>
                  </a:lnTo>
                  <a:close/>
                </a:path>
                <a:path w="1109979" h="359410">
                  <a:moveTo>
                    <a:pt x="1097224" y="22753"/>
                  </a:moveTo>
                  <a:lnTo>
                    <a:pt x="1091646" y="28713"/>
                  </a:lnTo>
                  <a:lnTo>
                    <a:pt x="1099581" y="30634"/>
                  </a:lnTo>
                  <a:lnTo>
                    <a:pt x="1097224" y="22753"/>
                  </a:lnTo>
                  <a:close/>
                </a:path>
                <a:path w="1109979" h="359410">
                  <a:moveTo>
                    <a:pt x="1099718" y="22753"/>
                  </a:moveTo>
                  <a:lnTo>
                    <a:pt x="1097224" y="22753"/>
                  </a:lnTo>
                  <a:lnTo>
                    <a:pt x="1099581" y="30634"/>
                  </a:lnTo>
                  <a:lnTo>
                    <a:pt x="1101848" y="30634"/>
                  </a:lnTo>
                  <a:lnTo>
                    <a:pt x="1102056" y="30572"/>
                  </a:lnTo>
                  <a:lnTo>
                    <a:pt x="1099718" y="22753"/>
                  </a:lnTo>
                  <a:close/>
                </a:path>
                <a:path w="1109979" h="359410">
                  <a:moveTo>
                    <a:pt x="1099327" y="21446"/>
                  </a:moveTo>
                  <a:lnTo>
                    <a:pt x="1082460" y="26489"/>
                  </a:lnTo>
                  <a:lnTo>
                    <a:pt x="1091646" y="28713"/>
                  </a:lnTo>
                  <a:lnTo>
                    <a:pt x="1097224" y="22753"/>
                  </a:lnTo>
                  <a:lnTo>
                    <a:pt x="1099718" y="22753"/>
                  </a:lnTo>
                  <a:lnTo>
                    <a:pt x="1099327" y="21446"/>
                  </a:lnTo>
                  <a:close/>
                </a:path>
                <a:path w="1109979" h="359410">
                  <a:moveTo>
                    <a:pt x="1013527" y="0"/>
                  </a:moveTo>
                  <a:lnTo>
                    <a:pt x="1010953" y="1570"/>
                  </a:lnTo>
                  <a:lnTo>
                    <a:pt x="1009714" y="6684"/>
                  </a:lnTo>
                  <a:lnTo>
                    <a:pt x="1011285" y="9257"/>
                  </a:lnTo>
                  <a:lnTo>
                    <a:pt x="1082460" y="26489"/>
                  </a:lnTo>
                  <a:lnTo>
                    <a:pt x="1099327" y="21446"/>
                  </a:lnTo>
                  <a:lnTo>
                    <a:pt x="1102104" y="21446"/>
                  </a:lnTo>
                  <a:lnTo>
                    <a:pt x="10135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190028" y="2995702"/>
              <a:ext cx="708025" cy="711200"/>
            </a:xfrm>
            <a:custGeom>
              <a:avLst/>
              <a:gdLst/>
              <a:ahLst/>
              <a:cxnLst/>
              <a:rect l="l" t="t" r="r" b="b"/>
              <a:pathLst>
                <a:path w="708025" h="711200">
                  <a:moveTo>
                    <a:pt x="354006" y="0"/>
                  </a:moveTo>
                  <a:lnTo>
                    <a:pt x="305969" y="3245"/>
                  </a:lnTo>
                  <a:lnTo>
                    <a:pt x="259897" y="12700"/>
                  </a:lnTo>
                  <a:lnTo>
                    <a:pt x="216211" y="27941"/>
                  </a:lnTo>
                  <a:lnTo>
                    <a:pt x="175332" y="48543"/>
                  </a:lnTo>
                  <a:lnTo>
                    <a:pt x="137683" y="74084"/>
                  </a:lnTo>
                  <a:lnTo>
                    <a:pt x="103686" y="104139"/>
                  </a:lnTo>
                  <a:lnTo>
                    <a:pt x="73761" y="138286"/>
                  </a:lnTo>
                  <a:lnTo>
                    <a:pt x="48332" y="176100"/>
                  </a:lnTo>
                  <a:lnTo>
                    <a:pt x="27819" y="217157"/>
                  </a:lnTo>
                  <a:lnTo>
                    <a:pt x="12645" y="261034"/>
                  </a:lnTo>
                  <a:lnTo>
                    <a:pt x="3231" y="307308"/>
                  </a:lnTo>
                  <a:lnTo>
                    <a:pt x="0" y="355555"/>
                  </a:lnTo>
                  <a:lnTo>
                    <a:pt x="3231" y="403802"/>
                  </a:lnTo>
                  <a:lnTo>
                    <a:pt x="12645" y="450076"/>
                  </a:lnTo>
                  <a:lnTo>
                    <a:pt x="27819" y="493953"/>
                  </a:lnTo>
                  <a:lnTo>
                    <a:pt x="48332" y="535010"/>
                  </a:lnTo>
                  <a:lnTo>
                    <a:pt x="73761" y="572824"/>
                  </a:lnTo>
                  <a:lnTo>
                    <a:pt x="103686" y="606970"/>
                  </a:lnTo>
                  <a:lnTo>
                    <a:pt x="137683" y="637025"/>
                  </a:lnTo>
                  <a:lnTo>
                    <a:pt x="175332" y="662566"/>
                  </a:lnTo>
                  <a:lnTo>
                    <a:pt x="216211" y="683168"/>
                  </a:lnTo>
                  <a:lnTo>
                    <a:pt x="259897" y="698409"/>
                  </a:lnTo>
                  <a:lnTo>
                    <a:pt x="305969" y="707864"/>
                  </a:lnTo>
                  <a:lnTo>
                    <a:pt x="354006" y="711109"/>
                  </a:lnTo>
                  <a:lnTo>
                    <a:pt x="402042" y="707864"/>
                  </a:lnTo>
                  <a:lnTo>
                    <a:pt x="448115" y="698409"/>
                  </a:lnTo>
                  <a:lnTo>
                    <a:pt x="491801" y="683168"/>
                  </a:lnTo>
                  <a:lnTo>
                    <a:pt x="532680" y="662566"/>
                  </a:lnTo>
                  <a:lnTo>
                    <a:pt x="570328" y="637025"/>
                  </a:lnTo>
                  <a:lnTo>
                    <a:pt x="604326" y="606970"/>
                  </a:lnTo>
                  <a:lnTo>
                    <a:pt x="634250" y="572824"/>
                  </a:lnTo>
                  <a:lnTo>
                    <a:pt x="659680" y="535010"/>
                  </a:lnTo>
                  <a:lnTo>
                    <a:pt x="680192" y="493953"/>
                  </a:lnTo>
                  <a:lnTo>
                    <a:pt x="695366" y="450076"/>
                  </a:lnTo>
                  <a:lnTo>
                    <a:pt x="704780" y="403802"/>
                  </a:lnTo>
                  <a:lnTo>
                    <a:pt x="708012" y="355555"/>
                  </a:lnTo>
                  <a:lnTo>
                    <a:pt x="704780" y="307308"/>
                  </a:lnTo>
                  <a:lnTo>
                    <a:pt x="695366" y="261034"/>
                  </a:lnTo>
                  <a:lnTo>
                    <a:pt x="680192" y="217157"/>
                  </a:lnTo>
                  <a:lnTo>
                    <a:pt x="659680" y="176100"/>
                  </a:lnTo>
                  <a:lnTo>
                    <a:pt x="634250" y="138286"/>
                  </a:lnTo>
                  <a:lnTo>
                    <a:pt x="604326" y="104139"/>
                  </a:lnTo>
                  <a:lnTo>
                    <a:pt x="570328" y="74084"/>
                  </a:lnTo>
                  <a:lnTo>
                    <a:pt x="532680" y="48543"/>
                  </a:lnTo>
                  <a:lnTo>
                    <a:pt x="491801" y="27941"/>
                  </a:lnTo>
                  <a:lnTo>
                    <a:pt x="448115" y="12700"/>
                  </a:lnTo>
                  <a:lnTo>
                    <a:pt x="402042" y="3245"/>
                  </a:lnTo>
                  <a:lnTo>
                    <a:pt x="354006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190028" y="2995702"/>
              <a:ext cx="708025" cy="711200"/>
            </a:xfrm>
            <a:custGeom>
              <a:avLst/>
              <a:gdLst/>
              <a:ahLst/>
              <a:cxnLst/>
              <a:rect l="l" t="t" r="r" b="b"/>
              <a:pathLst>
                <a:path w="708025" h="711200">
                  <a:moveTo>
                    <a:pt x="0" y="355555"/>
                  </a:moveTo>
                  <a:lnTo>
                    <a:pt x="3231" y="307308"/>
                  </a:lnTo>
                  <a:lnTo>
                    <a:pt x="12645" y="261034"/>
                  </a:lnTo>
                  <a:lnTo>
                    <a:pt x="27819" y="217156"/>
                  </a:lnTo>
                  <a:lnTo>
                    <a:pt x="48332" y="176099"/>
                  </a:lnTo>
                  <a:lnTo>
                    <a:pt x="73761" y="138285"/>
                  </a:lnTo>
                  <a:lnTo>
                    <a:pt x="103685" y="104139"/>
                  </a:lnTo>
                  <a:lnTo>
                    <a:pt x="137683" y="74084"/>
                  </a:lnTo>
                  <a:lnTo>
                    <a:pt x="175332" y="48543"/>
                  </a:lnTo>
                  <a:lnTo>
                    <a:pt x="216210" y="27941"/>
                  </a:lnTo>
                  <a:lnTo>
                    <a:pt x="259897" y="12700"/>
                  </a:lnTo>
                  <a:lnTo>
                    <a:pt x="305969" y="3245"/>
                  </a:lnTo>
                  <a:lnTo>
                    <a:pt x="354006" y="0"/>
                  </a:lnTo>
                  <a:lnTo>
                    <a:pt x="402042" y="3245"/>
                  </a:lnTo>
                  <a:lnTo>
                    <a:pt x="448114" y="12700"/>
                  </a:lnTo>
                  <a:lnTo>
                    <a:pt x="491801" y="27941"/>
                  </a:lnTo>
                  <a:lnTo>
                    <a:pt x="532679" y="48543"/>
                  </a:lnTo>
                  <a:lnTo>
                    <a:pt x="570328" y="74084"/>
                  </a:lnTo>
                  <a:lnTo>
                    <a:pt x="604326" y="104139"/>
                  </a:lnTo>
                  <a:lnTo>
                    <a:pt x="634250" y="138285"/>
                  </a:lnTo>
                  <a:lnTo>
                    <a:pt x="659679" y="176099"/>
                  </a:lnTo>
                  <a:lnTo>
                    <a:pt x="680192" y="217156"/>
                  </a:lnTo>
                  <a:lnTo>
                    <a:pt x="695366" y="261034"/>
                  </a:lnTo>
                  <a:lnTo>
                    <a:pt x="704780" y="307308"/>
                  </a:lnTo>
                  <a:lnTo>
                    <a:pt x="708012" y="355555"/>
                  </a:lnTo>
                  <a:lnTo>
                    <a:pt x="704780" y="403801"/>
                  </a:lnTo>
                  <a:lnTo>
                    <a:pt x="695366" y="450075"/>
                  </a:lnTo>
                  <a:lnTo>
                    <a:pt x="680192" y="493953"/>
                  </a:lnTo>
                  <a:lnTo>
                    <a:pt x="659679" y="535010"/>
                  </a:lnTo>
                  <a:lnTo>
                    <a:pt x="634250" y="572824"/>
                  </a:lnTo>
                  <a:lnTo>
                    <a:pt x="604326" y="606970"/>
                  </a:lnTo>
                  <a:lnTo>
                    <a:pt x="570328" y="637025"/>
                  </a:lnTo>
                  <a:lnTo>
                    <a:pt x="532679" y="662566"/>
                  </a:lnTo>
                  <a:lnTo>
                    <a:pt x="491801" y="683168"/>
                  </a:lnTo>
                  <a:lnTo>
                    <a:pt x="448114" y="698409"/>
                  </a:lnTo>
                  <a:lnTo>
                    <a:pt x="402042" y="707864"/>
                  </a:lnTo>
                  <a:lnTo>
                    <a:pt x="354006" y="711110"/>
                  </a:lnTo>
                  <a:lnTo>
                    <a:pt x="305969" y="707864"/>
                  </a:lnTo>
                  <a:lnTo>
                    <a:pt x="259897" y="698409"/>
                  </a:lnTo>
                  <a:lnTo>
                    <a:pt x="216210" y="683168"/>
                  </a:lnTo>
                  <a:lnTo>
                    <a:pt x="175332" y="662566"/>
                  </a:lnTo>
                  <a:lnTo>
                    <a:pt x="137683" y="637025"/>
                  </a:lnTo>
                  <a:lnTo>
                    <a:pt x="103685" y="606970"/>
                  </a:lnTo>
                  <a:lnTo>
                    <a:pt x="73761" y="572824"/>
                  </a:lnTo>
                  <a:lnTo>
                    <a:pt x="48332" y="535010"/>
                  </a:lnTo>
                  <a:lnTo>
                    <a:pt x="27819" y="493953"/>
                  </a:lnTo>
                  <a:lnTo>
                    <a:pt x="12645" y="450075"/>
                  </a:lnTo>
                  <a:lnTo>
                    <a:pt x="3231" y="403801"/>
                  </a:lnTo>
                  <a:lnTo>
                    <a:pt x="0" y="35555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6432115" y="3121659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3</a:t>
            </a:r>
            <a:endParaRPr sz="1650" baseline="-15151">
              <a:latin typeface="Times New Roman"/>
              <a:cs typeface="Times New Roman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2867767" y="2327862"/>
            <a:ext cx="3322320" cy="1023619"/>
            <a:chOff x="2867767" y="2327862"/>
            <a:chExt cx="3322320" cy="1023619"/>
          </a:xfrm>
        </p:grpSpPr>
        <p:sp>
          <p:nvSpPr>
            <p:cNvPr id="44" name="object 44"/>
            <p:cNvSpPr/>
            <p:nvPr/>
          </p:nvSpPr>
          <p:spPr>
            <a:xfrm>
              <a:off x="5079210" y="2684091"/>
              <a:ext cx="1111250" cy="667385"/>
            </a:xfrm>
            <a:custGeom>
              <a:avLst/>
              <a:gdLst/>
              <a:ahLst/>
              <a:cxnLst/>
              <a:rect l="l" t="t" r="r" b="b"/>
              <a:pathLst>
                <a:path w="1111250" h="667385">
                  <a:moveTo>
                    <a:pt x="1011936" y="656558"/>
                  </a:moveTo>
                  <a:lnTo>
                    <a:pt x="1009780" y="658666"/>
                  </a:lnTo>
                  <a:lnTo>
                    <a:pt x="1009722" y="663926"/>
                  </a:lnTo>
                  <a:lnTo>
                    <a:pt x="1011830" y="666083"/>
                  </a:lnTo>
                  <a:lnTo>
                    <a:pt x="1110837" y="667177"/>
                  </a:lnTo>
                  <a:lnTo>
                    <a:pt x="1110410" y="666403"/>
                  </a:lnTo>
                  <a:lnTo>
                    <a:pt x="1100265" y="666403"/>
                  </a:lnTo>
                  <a:lnTo>
                    <a:pt x="1085162" y="657368"/>
                  </a:lnTo>
                  <a:lnTo>
                    <a:pt x="1011936" y="656558"/>
                  </a:lnTo>
                  <a:close/>
                </a:path>
                <a:path w="1111250" h="667385">
                  <a:moveTo>
                    <a:pt x="1085162" y="657368"/>
                  </a:moveTo>
                  <a:lnTo>
                    <a:pt x="1100265" y="666403"/>
                  </a:lnTo>
                  <a:lnTo>
                    <a:pt x="1101330" y="664622"/>
                  </a:lnTo>
                  <a:lnTo>
                    <a:pt x="1098553" y="664622"/>
                  </a:lnTo>
                  <a:lnTo>
                    <a:pt x="1094614" y="657472"/>
                  </a:lnTo>
                  <a:lnTo>
                    <a:pt x="1085162" y="657368"/>
                  </a:lnTo>
                  <a:close/>
                </a:path>
                <a:path w="1111250" h="667385">
                  <a:moveTo>
                    <a:pt x="1060159" y="579619"/>
                  </a:moveTo>
                  <a:lnTo>
                    <a:pt x="1055552" y="582157"/>
                  </a:lnTo>
                  <a:lnTo>
                    <a:pt x="1054713" y="585054"/>
                  </a:lnTo>
                  <a:lnTo>
                    <a:pt x="1090053" y="649194"/>
                  </a:lnTo>
                  <a:lnTo>
                    <a:pt x="1105155" y="658229"/>
                  </a:lnTo>
                  <a:lnTo>
                    <a:pt x="1100265" y="666403"/>
                  </a:lnTo>
                  <a:lnTo>
                    <a:pt x="1110410" y="666403"/>
                  </a:lnTo>
                  <a:lnTo>
                    <a:pt x="1063056" y="580457"/>
                  </a:lnTo>
                  <a:lnTo>
                    <a:pt x="1060159" y="579619"/>
                  </a:lnTo>
                  <a:close/>
                </a:path>
                <a:path w="1111250" h="667385">
                  <a:moveTo>
                    <a:pt x="1094614" y="657472"/>
                  </a:moveTo>
                  <a:lnTo>
                    <a:pt x="1098553" y="664622"/>
                  </a:lnTo>
                  <a:lnTo>
                    <a:pt x="1102777" y="657562"/>
                  </a:lnTo>
                  <a:lnTo>
                    <a:pt x="1094614" y="657472"/>
                  </a:lnTo>
                  <a:close/>
                </a:path>
                <a:path w="1111250" h="667385">
                  <a:moveTo>
                    <a:pt x="1090053" y="649194"/>
                  </a:moveTo>
                  <a:lnTo>
                    <a:pt x="1094614" y="657472"/>
                  </a:lnTo>
                  <a:lnTo>
                    <a:pt x="1102777" y="657562"/>
                  </a:lnTo>
                  <a:lnTo>
                    <a:pt x="1098553" y="664622"/>
                  </a:lnTo>
                  <a:lnTo>
                    <a:pt x="1101330" y="664622"/>
                  </a:lnTo>
                  <a:lnTo>
                    <a:pt x="1105155" y="658229"/>
                  </a:lnTo>
                  <a:lnTo>
                    <a:pt x="1090053" y="649194"/>
                  </a:lnTo>
                  <a:close/>
                </a:path>
                <a:path w="1111250" h="667385">
                  <a:moveTo>
                    <a:pt x="4889" y="0"/>
                  </a:moveTo>
                  <a:lnTo>
                    <a:pt x="0" y="8173"/>
                  </a:lnTo>
                  <a:lnTo>
                    <a:pt x="1085162" y="657368"/>
                  </a:lnTo>
                  <a:lnTo>
                    <a:pt x="1094614" y="657472"/>
                  </a:lnTo>
                  <a:lnTo>
                    <a:pt x="1090053" y="649194"/>
                  </a:lnTo>
                  <a:lnTo>
                    <a:pt x="48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872530" y="2332625"/>
              <a:ext cx="706755" cy="711200"/>
            </a:xfrm>
            <a:custGeom>
              <a:avLst/>
              <a:gdLst/>
              <a:ahLst/>
              <a:cxnLst/>
              <a:rect l="l" t="t" r="r" b="b"/>
              <a:pathLst>
                <a:path w="706754" h="711200">
                  <a:moveTo>
                    <a:pt x="353212" y="0"/>
                  </a:moveTo>
                  <a:lnTo>
                    <a:pt x="305283" y="3245"/>
                  </a:lnTo>
                  <a:lnTo>
                    <a:pt x="259314" y="12700"/>
                  </a:lnTo>
                  <a:lnTo>
                    <a:pt x="215726" y="27941"/>
                  </a:lnTo>
                  <a:lnTo>
                    <a:pt x="174939" y="48543"/>
                  </a:lnTo>
                  <a:lnTo>
                    <a:pt x="137375" y="74084"/>
                  </a:lnTo>
                  <a:lnTo>
                    <a:pt x="103453" y="104139"/>
                  </a:lnTo>
                  <a:lnTo>
                    <a:pt x="73596" y="138285"/>
                  </a:lnTo>
                  <a:lnTo>
                    <a:pt x="48223" y="176099"/>
                  </a:lnTo>
                  <a:lnTo>
                    <a:pt x="27757" y="217156"/>
                  </a:lnTo>
                  <a:lnTo>
                    <a:pt x="12617" y="261033"/>
                  </a:lnTo>
                  <a:lnTo>
                    <a:pt x="3224" y="307307"/>
                  </a:lnTo>
                  <a:lnTo>
                    <a:pt x="0" y="355554"/>
                  </a:lnTo>
                  <a:lnTo>
                    <a:pt x="3224" y="403800"/>
                  </a:lnTo>
                  <a:lnTo>
                    <a:pt x="12617" y="450074"/>
                  </a:lnTo>
                  <a:lnTo>
                    <a:pt x="27757" y="493952"/>
                  </a:lnTo>
                  <a:lnTo>
                    <a:pt x="48223" y="535009"/>
                  </a:lnTo>
                  <a:lnTo>
                    <a:pt x="73596" y="572823"/>
                  </a:lnTo>
                  <a:lnTo>
                    <a:pt x="103453" y="606969"/>
                  </a:lnTo>
                  <a:lnTo>
                    <a:pt x="137375" y="637025"/>
                  </a:lnTo>
                  <a:lnTo>
                    <a:pt x="174939" y="662565"/>
                  </a:lnTo>
                  <a:lnTo>
                    <a:pt x="215726" y="683168"/>
                  </a:lnTo>
                  <a:lnTo>
                    <a:pt x="259314" y="698409"/>
                  </a:lnTo>
                  <a:lnTo>
                    <a:pt x="305283" y="707864"/>
                  </a:lnTo>
                  <a:lnTo>
                    <a:pt x="353212" y="711109"/>
                  </a:lnTo>
                  <a:lnTo>
                    <a:pt x="401141" y="707864"/>
                  </a:lnTo>
                  <a:lnTo>
                    <a:pt x="447110" y="698409"/>
                  </a:lnTo>
                  <a:lnTo>
                    <a:pt x="490698" y="683168"/>
                  </a:lnTo>
                  <a:lnTo>
                    <a:pt x="531485" y="662565"/>
                  </a:lnTo>
                  <a:lnTo>
                    <a:pt x="569049" y="637025"/>
                  </a:lnTo>
                  <a:lnTo>
                    <a:pt x="602971" y="606969"/>
                  </a:lnTo>
                  <a:lnTo>
                    <a:pt x="632828" y="572823"/>
                  </a:lnTo>
                  <a:lnTo>
                    <a:pt x="658200" y="535009"/>
                  </a:lnTo>
                  <a:lnTo>
                    <a:pt x="678667" y="493952"/>
                  </a:lnTo>
                  <a:lnTo>
                    <a:pt x="693807" y="450074"/>
                  </a:lnTo>
                  <a:lnTo>
                    <a:pt x="703200" y="403800"/>
                  </a:lnTo>
                  <a:lnTo>
                    <a:pt x="706424" y="355554"/>
                  </a:lnTo>
                  <a:lnTo>
                    <a:pt x="703200" y="307307"/>
                  </a:lnTo>
                  <a:lnTo>
                    <a:pt x="693807" y="261033"/>
                  </a:lnTo>
                  <a:lnTo>
                    <a:pt x="678667" y="217156"/>
                  </a:lnTo>
                  <a:lnTo>
                    <a:pt x="658200" y="176099"/>
                  </a:lnTo>
                  <a:lnTo>
                    <a:pt x="632828" y="138285"/>
                  </a:lnTo>
                  <a:lnTo>
                    <a:pt x="602971" y="104139"/>
                  </a:lnTo>
                  <a:lnTo>
                    <a:pt x="569049" y="74084"/>
                  </a:lnTo>
                  <a:lnTo>
                    <a:pt x="531485" y="48543"/>
                  </a:lnTo>
                  <a:lnTo>
                    <a:pt x="490698" y="27941"/>
                  </a:lnTo>
                  <a:lnTo>
                    <a:pt x="447110" y="12700"/>
                  </a:lnTo>
                  <a:lnTo>
                    <a:pt x="401141" y="3245"/>
                  </a:lnTo>
                  <a:lnTo>
                    <a:pt x="353212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872530" y="2332625"/>
              <a:ext cx="706755" cy="711200"/>
            </a:xfrm>
            <a:custGeom>
              <a:avLst/>
              <a:gdLst/>
              <a:ahLst/>
              <a:cxnLst/>
              <a:rect l="l" t="t" r="r" b="b"/>
              <a:pathLst>
                <a:path w="706754" h="711200">
                  <a:moveTo>
                    <a:pt x="0" y="355555"/>
                  </a:moveTo>
                  <a:lnTo>
                    <a:pt x="3224" y="307308"/>
                  </a:lnTo>
                  <a:lnTo>
                    <a:pt x="12617" y="261034"/>
                  </a:lnTo>
                  <a:lnTo>
                    <a:pt x="27757" y="217156"/>
                  </a:lnTo>
                  <a:lnTo>
                    <a:pt x="48223" y="176099"/>
                  </a:lnTo>
                  <a:lnTo>
                    <a:pt x="73596" y="138285"/>
                  </a:lnTo>
                  <a:lnTo>
                    <a:pt x="103453" y="104139"/>
                  </a:lnTo>
                  <a:lnTo>
                    <a:pt x="137374" y="74084"/>
                  </a:lnTo>
                  <a:lnTo>
                    <a:pt x="174939" y="48543"/>
                  </a:lnTo>
                  <a:lnTo>
                    <a:pt x="215725" y="27941"/>
                  </a:lnTo>
                  <a:lnTo>
                    <a:pt x="259314" y="12700"/>
                  </a:lnTo>
                  <a:lnTo>
                    <a:pt x="305283" y="3245"/>
                  </a:lnTo>
                  <a:lnTo>
                    <a:pt x="353212" y="0"/>
                  </a:lnTo>
                  <a:lnTo>
                    <a:pt x="401140" y="3245"/>
                  </a:lnTo>
                  <a:lnTo>
                    <a:pt x="447109" y="12700"/>
                  </a:lnTo>
                  <a:lnTo>
                    <a:pt x="490698" y="27941"/>
                  </a:lnTo>
                  <a:lnTo>
                    <a:pt x="531484" y="48543"/>
                  </a:lnTo>
                  <a:lnTo>
                    <a:pt x="569049" y="74084"/>
                  </a:lnTo>
                  <a:lnTo>
                    <a:pt x="602970" y="104139"/>
                  </a:lnTo>
                  <a:lnTo>
                    <a:pt x="632827" y="138285"/>
                  </a:lnTo>
                  <a:lnTo>
                    <a:pt x="658200" y="176099"/>
                  </a:lnTo>
                  <a:lnTo>
                    <a:pt x="678666" y="217156"/>
                  </a:lnTo>
                  <a:lnTo>
                    <a:pt x="693806" y="261034"/>
                  </a:lnTo>
                  <a:lnTo>
                    <a:pt x="703199" y="307308"/>
                  </a:lnTo>
                  <a:lnTo>
                    <a:pt x="706424" y="355555"/>
                  </a:lnTo>
                  <a:lnTo>
                    <a:pt x="703199" y="403801"/>
                  </a:lnTo>
                  <a:lnTo>
                    <a:pt x="693806" y="450075"/>
                  </a:lnTo>
                  <a:lnTo>
                    <a:pt x="678666" y="493953"/>
                  </a:lnTo>
                  <a:lnTo>
                    <a:pt x="658200" y="535010"/>
                  </a:lnTo>
                  <a:lnTo>
                    <a:pt x="632827" y="572824"/>
                  </a:lnTo>
                  <a:lnTo>
                    <a:pt x="602970" y="606970"/>
                  </a:lnTo>
                  <a:lnTo>
                    <a:pt x="569049" y="637025"/>
                  </a:lnTo>
                  <a:lnTo>
                    <a:pt x="531484" y="662566"/>
                  </a:lnTo>
                  <a:lnTo>
                    <a:pt x="490698" y="683168"/>
                  </a:lnTo>
                  <a:lnTo>
                    <a:pt x="447109" y="698409"/>
                  </a:lnTo>
                  <a:lnTo>
                    <a:pt x="401140" y="707864"/>
                  </a:lnTo>
                  <a:lnTo>
                    <a:pt x="353212" y="711110"/>
                  </a:lnTo>
                  <a:lnTo>
                    <a:pt x="305283" y="707864"/>
                  </a:lnTo>
                  <a:lnTo>
                    <a:pt x="259314" y="698409"/>
                  </a:lnTo>
                  <a:lnTo>
                    <a:pt x="215725" y="683168"/>
                  </a:lnTo>
                  <a:lnTo>
                    <a:pt x="174939" y="662566"/>
                  </a:lnTo>
                  <a:lnTo>
                    <a:pt x="137374" y="637025"/>
                  </a:lnTo>
                  <a:lnTo>
                    <a:pt x="103453" y="606970"/>
                  </a:lnTo>
                  <a:lnTo>
                    <a:pt x="73596" y="572824"/>
                  </a:lnTo>
                  <a:lnTo>
                    <a:pt x="48223" y="535010"/>
                  </a:lnTo>
                  <a:lnTo>
                    <a:pt x="27757" y="493953"/>
                  </a:lnTo>
                  <a:lnTo>
                    <a:pt x="12617" y="450075"/>
                  </a:lnTo>
                  <a:lnTo>
                    <a:pt x="3224" y="403801"/>
                  </a:lnTo>
                  <a:lnTo>
                    <a:pt x="0" y="35555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3113824" y="2457196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1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3578932" y="2638290"/>
            <a:ext cx="795020" cy="100330"/>
          </a:xfrm>
          <a:custGeom>
            <a:avLst/>
            <a:gdLst/>
            <a:ahLst/>
            <a:cxnLst/>
            <a:rect l="l" t="t" r="r" b="b"/>
            <a:pathLst>
              <a:path w="795020" h="100330">
                <a:moveTo>
                  <a:pt x="85524" y="0"/>
                </a:moveTo>
                <a:lnTo>
                  <a:pt x="0" y="49889"/>
                </a:lnTo>
                <a:lnTo>
                  <a:pt x="85524" y="99778"/>
                </a:lnTo>
                <a:lnTo>
                  <a:pt x="88440" y="99010"/>
                </a:lnTo>
                <a:lnTo>
                  <a:pt x="91092" y="94467"/>
                </a:lnTo>
                <a:lnTo>
                  <a:pt x="90323" y="91550"/>
                </a:lnTo>
                <a:lnTo>
                  <a:pt x="27067" y="54651"/>
                </a:lnTo>
                <a:lnTo>
                  <a:pt x="9452" y="54651"/>
                </a:lnTo>
                <a:lnTo>
                  <a:pt x="9452" y="45126"/>
                </a:lnTo>
                <a:lnTo>
                  <a:pt x="27070" y="45125"/>
                </a:lnTo>
                <a:lnTo>
                  <a:pt x="90323" y="8228"/>
                </a:lnTo>
                <a:lnTo>
                  <a:pt x="91090" y="5311"/>
                </a:lnTo>
                <a:lnTo>
                  <a:pt x="88440" y="768"/>
                </a:lnTo>
                <a:lnTo>
                  <a:pt x="85524" y="0"/>
                </a:lnTo>
                <a:close/>
              </a:path>
              <a:path w="795020" h="100330">
                <a:moveTo>
                  <a:pt x="27067" y="45126"/>
                </a:moveTo>
                <a:lnTo>
                  <a:pt x="9452" y="45126"/>
                </a:lnTo>
                <a:lnTo>
                  <a:pt x="9452" y="54651"/>
                </a:lnTo>
                <a:lnTo>
                  <a:pt x="27067" y="54651"/>
                </a:lnTo>
                <a:lnTo>
                  <a:pt x="25955" y="54002"/>
                </a:lnTo>
                <a:lnTo>
                  <a:pt x="11851" y="54002"/>
                </a:lnTo>
                <a:lnTo>
                  <a:pt x="11851" y="45775"/>
                </a:lnTo>
                <a:lnTo>
                  <a:pt x="25955" y="45775"/>
                </a:lnTo>
                <a:lnTo>
                  <a:pt x="27067" y="45126"/>
                </a:lnTo>
                <a:close/>
              </a:path>
              <a:path w="795020" h="100330">
                <a:moveTo>
                  <a:pt x="27067" y="54651"/>
                </a:moveTo>
                <a:lnTo>
                  <a:pt x="9452" y="54651"/>
                </a:lnTo>
                <a:lnTo>
                  <a:pt x="27067" y="54651"/>
                </a:lnTo>
                <a:close/>
              </a:path>
              <a:path w="795020" h="100330">
                <a:moveTo>
                  <a:pt x="794710" y="45125"/>
                </a:moveTo>
                <a:lnTo>
                  <a:pt x="27067" y="45126"/>
                </a:lnTo>
                <a:lnTo>
                  <a:pt x="18903" y="49889"/>
                </a:lnTo>
                <a:lnTo>
                  <a:pt x="27067" y="54651"/>
                </a:lnTo>
                <a:lnTo>
                  <a:pt x="794710" y="54650"/>
                </a:lnTo>
                <a:lnTo>
                  <a:pt x="794710" y="45125"/>
                </a:lnTo>
                <a:close/>
              </a:path>
              <a:path w="795020" h="100330">
                <a:moveTo>
                  <a:pt x="11851" y="45775"/>
                </a:moveTo>
                <a:lnTo>
                  <a:pt x="11851" y="54002"/>
                </a:lnTo>
                <a:lnTo>
                  <a:pt x="18903" y="49889"/>
                </a:lnTo>
                <a:lnTo>
                  <a:pt x="11851" y="45775"/>
                </a:lnTo>
                <a:close/>
              </a:path>
              <a:path w="795020" h="100330">
                <a:moveTo>
                  <a:pt x="18903" y="49889"/>
                </a:moveTo>
                <a:lnTo>
                  <a:pt x="11851" y="54002"/>
                </a:lnTo>
                <a:lnTo>
                  <a:pt x="25955" y="54002"/>
                </a:lnTo>
                <a:lnTo>
                  <a:pt x="18903" y="49889"/>
                </a:lnTo>
                <a:close/>
              </a:path>
              <a:path w="795020" h="100330">
                <a:moveTo>
                  <a:pt x="25955" y="45775"/>
                </a:moveTo>
                <a:lnTo>
                  <a:pt x="11851" y="45775"/>
                </a:lnTo>
                <a:lnTo>
                  <a:pt x="18903" y="49889"/>
                </a:lnTo>
                <a:lnTo>
                  <a:pt x="25955" y="457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3818221" y="2312923"/>
            <a:ext cx="317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b/7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046363" y="2130044"/>
            <a:ext cx="9163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10" dirty="0">
                <a:latin typeface="Times New Roman"/>
                <a:cs typeface="Times New Roman"/>
              </a:rPr>
              <a:t>V*(s</a:t>
            </a:r>
            <a:r>
              <a:rPr sz="1800" i="1" spc="-15" baseline="-13888" dirty="0">
                <a:latin typeface="Times New Roman"/>
                <a:cs typeface="Times New Roman"/>
              </a:rPr>
              <a:t>3</a:t>
            </a:r>
            <a:r>
              <a:rPr sz="1800" i="1" spc="-10" dirty="0">
                <a:latin typeface="Times New Roman"/>
                <a:cs typeface="Times New Roman"/>
              </a:rPr>
              <a:t>)=6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951380" y="3187700"/>
            <a:ext cx="9163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10" dirty="0">
                <a:latin typeface="Times New Roman"/>
                <a:cs typeface="Times New Roman"/>
              </a:rPr>
              <a:t>V*(s</a:t>
            </a:r>
            <a:r>
              <a:rPr sz="1800" i="1" spc="-15" baseline="-13888" dirty="0">
                <a:latin typeface="Times New Roman"/>
                <a:cs typeface="Times New Roman"/>
              </a:rPr>
              <a:t>4</a:t>
            </a:r>
            <a:r>
              <a:rPr sz="1800" i="1" spc="-10" dirty="0">
                <a:latin typeface="Times New Roman"/>
                <a:cs typeface="Times New Roman"/>
              </a:rPr>
              <a:t>)=0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350452" y="2639059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931352" y="2523235"/>
            <a:ext cx="8655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V*(s</a:t>
            </a:r>
            <a:r>
              <a:rPr sz="1800" i="1" spc="14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)=2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377565" y="1855723"/>
            <a:ext cx="111315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Q*(s</a:t>
            </a:r>
            <a:r>
              <a:rPr sz="1800" i="1" spc="-15" baseline="-13888" dirty="0">
                <a:solidFill>
                  <a:srgbClr val="FF0000"/>
                </a:solidFill>
                <a:latin typeface="Times New Roman"/>
                <a:cs typeface="Times New Roman"/>
              </a:rPr>
              <a:t>0</a:t>
            </a:r>
            <a:r>
              <a:rPr sz="18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,b)=?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5061902" y="1761235"/>
            <a:ext cx="1113155" cy="1555750"/>
          </a:xfrm>
          <a:prstGeom prst="rect">
            <a:avLst/>
          </a:prstGeom>
        </p:spPr>
        <p:txBody>
          <a:bodyPr vert="horz" wrap="square" lIns="0" tIns="10731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45"/>
              </a:spcBef>
            </a:pPr>
            <a:r>
              <a:rPr sz="18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Q*(s</a:t>
            </a:r>
            <a:r>
              <a:rPr sz="1800" i="1" spc="-15" baseline="-13888" dirty="0">
                <a:solidFill>
                  <a:srgbClr val="FF0000"/>
                </a:solidFill>
                <a:latin typeface="Times New Roman"/>
                <a:cs typeface="Times New Roman"/>
              </a:rPr>
              <a:t>0</a:t>
            </a:r>
            <a:r>
              <a:rPr sz="18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,a)=?</a:t>
            </a:r>
            <a:endParaRPr sz="1800">
              <a:latin typeface="Times New Roman"/>
              <a:cs typeface="Times New Roman"/>
            </a:endParaRPr>
          </a:p>
          <a:p>
            <a:pPr marL="287020">
              <a:lnSpc>
                <a:spcPct val="100000"/>
              </a:lnSpc>
              <a:spcBef>
                <a:spcPts val="740"/>
              </a:spcBef>
            </a:pPr>
            <a:r>
              <a:rPr sz="1800" spc="-25" dirty="0">
                <a:latin typeface="Times New Roman"/>
                <a:cs typeface="Times New Roman"/>
              </a:rPr>
              <a:t>1/2</a:t>
            </a:r>
            <a:endParaRPr sz="1800">
              <a:latin typeface="Times New Roman"/>
              <a:cs typeface="Times New Roman"/>
            </a:endParaRPr>
          </a:p>
          <a:p>
            <a:pPr marL="617220">
              <a:lnSpc>
                <a:spcPct val="100000"/>
              </a:lnSpc>
              <a:spcBef>
                <a:spcPts val="600"/>
              </a:spcBef>
            </a:pPr>
            <a:r>
              <a:rPr sz="1800" spc="-20" dirty="0">
                <a:latin typeface="Times New Roman"/>
                <a:cs typeface="Times New Roman"/>
              </a:rPr>
              <a:t>a/10</a:t>
            </a:r>
            <a:endParaRPr sz="1800">
              <a:latin typeface="Times New Roman"/>
              <a:cs typeface="Times New Roman"/>
            </a:endParaRPr>
          </a:p>
          <a:p>
            <a:pPr marL="287020">
              <a:lnSpc>
                <a:spcPct val="100000"/>
              </a:lnSpc>
              <a:spcBef>
                <a:spcPts val="1320"/>
              </a:spcBef>
            </a:pPr>
            <a:r>
              <a:rPr sz="1800" spc="-25" dirty="0">
                <a:latin typeface="Times New Roman"/>
                <a:cs typeface="Times New Roman"/>
              </a:rPr>
              <a:t>1/2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293437" y="4522705"/>
            <a:ext cx="93980" cy="1898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50" spc="10" dirty="0">
                <a:latin typeface="Times New Roman"/>
                <a:cs typeface="Times New Roman"/>
              </a:rPr>
              <a:t>*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552936" y="4706841"/>
            <a:ext cx="1010285" cy="1898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928369" algn="l"/>
              </a:tabLst>
            </a:pPr>
            <a:r>
              <a:rPr sz="1050" spc="-50" dirty="0">
                <a:latin typeface="Times New Roman"/>
                <a:cs typeface="Times New Roman"/>
              </a:rPr>
              <a:t>0</a:t>
            </a:r>
            <a:r>
              <a:rPr sz="1050" dirty="0">
                <a:latin typeface="Times New Roman"/>
                <a:cs typeface="Times New Roman"/>
              </a:rPr>
              <a:t>	</a:t>
            </a:r>
            <a:r>
              <a:rPr sz="1050" spc="-50" dirty="0">
                <a:latin typeface="Times New Roman"/>
                <a:cs typeface="Times New Roman"/>
              </a:rPr>
              <a:t>0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115724" y="4521606"/>
            <a:ext cx="2021839" cy="3181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850" i="1" dirty="0">
                <a:latin typeface="Times New Roman"/>
                <a:cs typeface="Times New Roman"/>
              </a:rPr>
              <a:t>Q</a:t>
            </a:r>
            <a:r>
              <a:rPr sz="1850" i="1" spc="295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Times New Roman"/>
                <a:cs typeface="Times New Roman"/>
              </a:rPr>
              <a:t>(</a:t>
            </a:r>
            <a:r>
              <a:rPr sz="1850" i="1" dirty="0">
                <a:latin typeface="Times New Roman"/>
                <a:cs typeface="Times New Roman"/>
              </a:rPr>
              <a:t>s</a:t>
            </a:r>
            <a:r>
              <a:rPr sz="1850" i="1" spc="210" dirty="0">
                <a:latin typeface="Times New Roman"/>
                <a:cs typeface="Times New Roman"/>
              </a:rPr>
              <a:t> </a:t>
            </a:r>
            <a:r>
              <a:rPr sz="1850" spc="45" dirty="0">
                <a:latin typeface="Times New Roman"/>
                <a:cs typeface="Times New Roman"/>
              </a:rPr>
              <a:t>,</a:t>
            </a:r>
            <a:r>
              <a:rPr sz="1850" i="1" spc="45" dirty="0">
                <a:latin typeface="Times New Roman"/>
                <a:cs typeface="Times New Roman"/>
              </a:rPr>
              <a:t>b</a:t>
            </a:r>
            <a:r>
              <a:rPr sz="1850" spc="45" dirty="0">
                <a:latin typeface="Times New Roman"/>
                <a:cs typeface="Times New Roman"/>
              </a:rPr>
              <a:t>)</a:t>
            </a:r>
            <a:r>
              <a:rPr sz="1850" spc="-90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Symbol"/>
                <a:cs typeface="Symbol"/>
              </a:rPr>
              <a:t></a:t>
            </a:r>
            <a:r>
              <a:rPr sz="1850" spc="20" dirty="0">
                <a:latin typeface="Times New Roman"/>
                <a:cs typeface="Times New Roman"/>
              </a:rPr>
              <a:t> </a:t>
            </a:r>
            <a:r>
              <a:rPr sz="1850" i="1" dirty="0">
                <a:latin typeface="Times New Roman"/>
                <a:cs typeface="Times New Roman"/>
              </a:rPr>
              <a:t>R</a:t>
            </a:r>
            <a:r>
              <a:rPr sz="1850" dirty="0">
                <a:latin typeface="Times New Roman"/>
                <a:cs typeface="Times New Roman"/>
              </a:rPr>
              <a:t>(</a:t>
            </a:r>
            <a:r>
              <a:rPr sz="1850" i="1" dirty="0">
                <a:latin typeface="Times New Roman"/>
                <a:cs typeface="Times New Roman"/>
              </a:rPr>
              <a:t>s</a:t>
            </a:r>
            <a:r>
              <a:rPr sz="1850" i="1" spc="210" dirty="0">
                <a:latin typeface="Times New Roman"/>
                <a:cs typeface="Times New Roman"/>
              </a:rPr>
              <a:t> </a:t>
            </a:r>
            <a:r>
              <a:rPr sz="1850" spc="45" dirty="0">
                <a:latin typeface="Times New Roman"/>
                <a:cs typeface="Times New Roman"/>
              </a:rPr>
              <a:t>,</a:t>
            </a:r>
            <a:r>
              <a:rPr sz="1850" i="1" spc="45" dirty="0">
                <a:latin typeface="Times New Roman"/>
                <a:cs typeface="Times New Roman"/>
              </a:rPr>
              <a:t>b</a:t>
            </a:r>
            <a:r>
              <a:rPr sz="1850" spc="45" dirty="0">
                <a:latin typeface="Times New Roman"/>
                <a:cs typeface="Times New Roman"/>
              </a:rPr>
              <a:t>)</a:t>
            </a:r>
            <a:r>
              <a:rPr sz="1850" spc="-200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Symbol"/>
                <a:cs typeface="Symbol"/>
              </a:rPr>
              <a:t></a:t>
            </a:r>
            <a:r>
              <a:rPr sz="1850" spc="-280" dirty="0">
                <a:latin typeface="Times New Roman"/>
                <a:cs typeface="Times New Roman"/>
              </a:rPr>
              <a:t> </a:t>
            </a:r>
            <a:r>
              <a:rPr sz="1900" i="1" spc="-50" dirty="0">
                <a:latin typeface="Symbol"/>
                <a:cs typeface="Symbol"/>
              </a:rPr>
              <a:t></a:t>
            </a:r>
            <a:endParaRPr sz="1900">
              <a:latin typeface="Symbol"/>
              <a:cs typeface="Symbo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004569" y="4854455"/>
            <a:ext cx="2430780" cy="570865"/>
          </a:xfrm>
          <a:prstGeom prst="rect">
            <a:avLst/>
          </a:prstGeom>
        </p:spPr>
        <p:txBody>
          <a:bodyPr vert="horz" wrap="square" lIns="0" tIns="4254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335"/>
              </a:spcBef>
            </a:pPr>
            <a:r>
              <a:rPr sz="1050" i="1" dirty="0">
                <a:latin typeface="Times New Roman"/>
                <a:cs typeface="Times New Roman"/>
              </a:rPr>
              <a:t>s</a:t>
            </a:r>
            <a:r>
              <a:rPr sz="1050" i="1" spc="-155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'</a:t>
            </a:r>
            <a:r>
              <a:rPr sz="1050" spc="-25" dirty="0">
                <a:latin typeface="Symbol"/>
                <a:cs typeface="Symbol"/>
              </a:rPr>
              <a:t></a:t>
            </a:r>
            <a:r>
              <a:rPr sz="1050" i="1" spc="-25" dirty="0">
                <a:latin typeface="Times New Roman"/>
                <a:cs typeface="Times New Roman"/>
              </a:rPr>
              <a:t>S</a:t>
            </a:r>
            <a:endParaRPr sz="105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395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forma</a:t>
            </a:r>
            <a:r>
              <a:rPr sz="2000" spc="-10" dirty="0">
                <a:latin typeface="Times New Roman"/>
                <a:cs typeface="Times New Roman"/>
              </a:rPr>
              <a:t> genérica: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774662" y="4706841"/>
            <a:ext cx="93980" cy="1898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50" spc="10" dirty="0">
                <a:latin typeface="Times New Roman"/>
                <a:cs typeface="Times New Roman"/>
              </a:rPr>
              <a:t>0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157277" y="4450036"/>
            <a:ext cx="278130" cy="451484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2800" spc="-10" dirty="0">
                <a:latin typeface="Symbol"/>
                <a:cs typeface="Symbol"/>
              </a:rPr>
              <a:t></a:t>
            </a:r>
            <a:endParaRPr sz="2800">
              <a:latin typeface="Symbol"/>
              <a:cs typeface="Symbo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642937" y="4522705"/>
            <a:ext cx="93980" cy="1898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050" spc="10" dirty="0">
                <a:latin typeface="Times New Roman"/>
                <a:cs typeface="Times New Roman"/>
              </a:rPr>
              <a:t>*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5706758" y="4430797"/>
            <a:ext cx="506730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14655" algn="l"/>
              </a:tabLst>
            </a:pPr>
            <a:r>
              <a:rPr sz="3000" spc="-440" dirty="0">
                <a:latin typeface="Symbol"/>
                <a:cs typeface="Symbol"/>
              </a:rPr>
              <a:t></a:t>
            </a:r>
            <a:r>
              <a:rPr sz="3000" dirty="0">
                <a:latin typeface="Times New Roman"/>
                <a:cs typeface="Times New Roman"/>
              </a:rPr>
              <a:t>	</a:t>
            </a:r>
            <a:r>
              <a:rPr sz="3000" spc="-440" dirty="0">
                <a:latin typeface="Symbol"/>
                <a:cs typeface="Symbol"/>
              </a:rPr>
              <a:t></a:t>
            </a:r>
            <a:endParaRPr sz="3000">
              <a:latin typeface="Symbol"/>
              <a:cs typeface="Symbo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436453" y="4521606"/>
            <a:ext cx="3111500" cy="3181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850" i="1" dirty="0">
                <a:latin typeface="Times New Roman"/>
                <a:cs typeface="Times New Roman"/>
              </a:rPr>
              <a:t>T</a:t>
            </a:r>
            <a:r>
              <a:rPr sz="1850" i="1" spc="-204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Times New Roman"/>
                <a:cs typeface="Times New Roman"/>
              </a:rPr>
              <a:t>(</a:t>
            </a:r>
            <a:r>
              <a:rPr sz="1850" i="1" dirty="0">
                <a:latin typeface="Times New Roman"/>
                <a:cs typeface="Times New Roman"/>
              </a:rPr>
              <a:t>s</a:t>
            </a:r>
            <a:r>
              <a:rPr sz="1850" i="1" spc="210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Times New Roman"/>
                <a:cs typeface="Times New Roman"/>
              </a:rPr>
              <a:t>,</a:t>
            </a:r>
            <a:r>
              <a:rPr sz="1850" i="1" dirty="0">
                <a:latin typeface="Times New Roman"/>
                <a:cs typeface="Times New Roman"/>
              </a:rPr>
              <a:t>b</a:t>
            </a:r>
            <a:r>
              <a:rPr sz="1850" dirty="0">
                <a:latin typeface="Times New Roman"/>
                <a:cs typeface="Times New Roman"/>
              </a:rPr>
              <a:t>,</a:t>
            </a:r>
            <a:r>
              <a:rPr sz="1850" spc="-265" dirty="0">
                <a:latin typeface="Times New Roman"/>
                <a:cs typeface="Times New Roman"/>
              </a:rPr>
              <a:t> </a:t>
            </a:r>
            <a:r>
              <a:rPr sz="1850" i="1" dirty="0">
                <a:latin typeface="Times New Roman"/>
                <a:cs typeface="Times New Roman"/>
              </a:rPr>
              <a:t>s</a:t>
            </a:r>
            <a:r>
              <a:rPr sz="1850" i="1" spc="-280" dirty="0">
                <a:latin typeface="Times New Roman"/>
                <a:cs typeface="Times New Roman"/>
              </a:rPr>
              <a:t> </a:t>
            </a:r>
            <a:r>
              <a:rPr sz="1850" spc="-10" dirty="0">
                <a:latin typeface="Times New Roman"/>
                <a:cs typeface="Times New Roman"/>
              </a:rPr>
              <a:t>')</a:t>
            </a:r>
            <a:r>
              <a:rPr sz="1850" spc="-235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Symbol"/>
                <a:cs typeface="Symbol"/>
              </a:rPr>
              <a:t></a:t>
            </a:r>
            <a:r>
              <a:rPr sz="1850" i="1" dirty="0">
                <a:latin typeface="Times New Roman"/>
                <a:cs typeface="Times New Roman"/>
              </a:rPr>
              <a:t>V</a:t>
            </a:r>
            <a:r>
              <a:rPr sz="1850" i="1" spc="35" dirty="0">
                <a:latin typeface="Times New Roman"/>
                <a:cs typeface="Times New Roman"/>
              </a:rPr>
              <a:t>  </a:t>
            </a:r>
            <a:r>
              <a:rPr sz="1850" dirty="0">
                <a:latin typeface="Times New Roman"/>
                <a:cs typeface="Times New Roman"/>
              </a:rPr>
              <a:t>(</a:t>
            </a:r>
            <a:r>
              <a:rPr sz="1850" i="1" dirty="0">
                <a:latin typeface="Times New Roman"/>
                <a:cs typeface="Times New Roman"/>
              </a:rPr>
              <a:t>s</a:t>
            </a:r>
            <a:r>
              <a:rPr sz="1850" i="1" spc="-280" dirty="0">
                <a:latin typeface="Times New Roman"/>
                <a:cs typeface="Times New Roman"/>
              </a:rPr>
              <a:t> </a:t>
            </a:r>
            <a:r>
              <a:rPr sz="1850" spc="-10" dirty="0">
                <a:latin typeface="Times New Roman"/>
                <a:cs typeface="Times New Roman"/>
              </a:rPr>
              <a:t>')</a:t>
            </a:r>
            <a:r>
              <a:rPr sz="1850" spc="-90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Symbol"/>
                <a:cs typeface="Symbol"/>
              </a:rPr>
              <a:t></a:t>
            </a:r>
            <a:r>
              <a:rPr sz="1850" spc="-105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Times New Roman"/>
                <a:cs typeface="Times New Roman"/>
              </a:rPr>
              <a:t>7</a:t>
            </a:r>
            <a:r>
              <a:rPr sz="1850" spc="-220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Symbol"/>
                <a:cs typeface="Symbol"/>
              </a:rPr>
              <a:t></a:t>
            </a:r>
            <a:r>
              <a:rPr sz="1850" spc="-290" dirty="0">
                <a:latin typeface="Times New Roman"/>
                <a:cs typeface="Times New Roman"/>
              </a:rPr>
              <a:t> </a:t>
            </a:r>
            <a:r>
              <a:rPr sz="1900" i="1" dirty="0">
                <a:latin typeface="Symbol"/>
                <a:cs typeface="Symbol"/>
              </a:rPr>
              <a:t></a:t>
            </a:r>
            <a:r>
              <a:rPr sz="1900" spc="434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Times New Roman"/>
                <a:cs typeface="Times New Roman"/>
              </a:rPr>
              <a:t>1</a:t>
            </a:r>
            <a:r>
              <a:rPr sz="1850" dirty="0">
                <a:latin typeface="Symbol"/>
                <a:cs typeface="Symbol"/>
              </a:rPr>
              <a:t></a:t>
            </a:r>
            <a:r>
              <a:rPr sz="1850" spc="-200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Times New Roman"/>
                <a:cs typeface="Times New Roman"/>
              </a:rPr>
              <a:t>2</a:t>
            </a:r>
            <a:r>
              <a:rPr sz="1850" spc="55" dirty="0">
                <a:latin typeface="Times New Roman"/>
                <a:cs typeface="Times New Roman"/>
              </a:rPr>
              <a:t>  </a:t>
            </a:r>
            <a:r>
              <a:rPr sz="1850" dirty="0">
                <a:latin typeface="Symbol"/>
                <a:cs typeface="Symbol"/>
              </a:rPr>
              <a:t></a:t>
            </a:r>
            <a:r>
              <a:rPr sz="1850" spc="-105" dirty="0">
                <a:latin typeface="Times New Roman"/>
                <a:cs typeface="Times New Roman"/>
              </a:rPr>
              <a:t> </a:t>
            </a:r>
            <a:r>
              <a:rPr sz="1850" spc="-50" dirty="0">
                <a:latin typeface="Times New Roman"/>
                <a:cs typeface="Times New Roman"/>
              </a:rPr>
              <a:t>9</a:t>
            </a:r>
            <a:endParaRPr sz="185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766890" y="4521606"/>
            <a:ext cx="1066165" cy="3181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850" dirty="0">
                <a:latin typeface="Times New Roman"/>
                <a:cs typeface="Times New Roman"/>
              </a:rPr>
              <a:t>(para</a:t>
            </a:r>
            <a:r>
              <a:rPr sz="1850" spc="-50" dirty="0">
                <a:latin typeface="Times New Roman"/>
                <a:cs typeface="Times New Roman"/>
              </a:rPr>
              <a:t> </a:t>
            </a:r>
            <a:r>
              <a:rPr sz="1900" i="1" dirty="0">
                <a:latin typeface="Symbol"/>
                <a:cs typeface="Symbol"/>
              </a:rPr>
              <a:t></a:t>
            </a:r>
            <a:r>
              <a:rPr sz="1900" spc="40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Symbol"/>
                <a:cs typeface="Symbol"/>
              </a:rPr>
              <a:t></a:t>
            </a:r>
            <a:r>
              <a:rPr sz="1850" spc="-250" dirty="0">
                <a:latin typeface="Times New Roman"/>
                <a:cs typeface="Times New Roman"/>
              </a:rPr>
              <a:t> </a:t>
            </a:r>
            <a:r>
              <a:rPr sz="1850" spc="-25" dirty="0">
                <a:latin typeface="Times New Roman"/>
                <a:cs typeface="Times New Roman"/>
              </a:rPr>
              <a:t>1)</a:t>
            </a:r>
            <a:endParaRPr sz="1850">
              <a:latin typeface="Times New Roman"/>
              <a:cs typeface="Times New Roman"/>
            </a:endParaRPr>
          </a:p>
        </p:txBody>
      </p:sp>
      <p:pic>
        <p:nvPicPr>
          <p:cNvPr id="66" name="object 6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67" name="object 67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20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967230">
              <a:lnSpc>
                <a:spcPct val="100000"/>
              </a:lnSpc>
              <a:spcBef>
                <a:spcPts val="100"/>
              </a:spcBef>
            </a:pPr>
            <a:r>
              <a:rPr dirty="0"/>
              <a:t>Clasificación</a:t>
            </a:r>
            <a:r>
              <a:rPr spc="-3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10" dirty="0"/>
              <a:t>métodos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22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548640" y="976884"/>
            <a:ext cx="7974330" cy="5171440"/>
          </a:xfrm>
          <a:prstGeom prst="rect">
            <a:avLst/>
          </a:prstGeom>
        </p:spPr>
        <p:txBody>
          <a:bodyPr vert="horz" wrap="square" lIns="0" tIns="6413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505"/>
              </a:spcBef>
            </a:pPr>
            <a:r>
              <a:rPr sz="2000" b="1" spc="-10" dirty="0">
                <a:latin typeface="Times New Roman"/>
                <a:cs typeface="Times New Roman"/>
              </a:rPr>
              <a:t>Características:</a:t>
            </a:r>
            <a:endParaRPr sz="2000">
              <a:latin typeface="Times New Roman"/>
              <a:cs typeface="Times New Roman"/>
            </a:endParaRPr>
          </a:p>
          <a:p>
            <a:pPr marL="269875" indent="-193675">
              <a:lnSpc>
                <a:spcPct val="100000"/>
              </a:lnSpc>
              <a:spcBef>
                <a:spcPts val="409"/>
              </a:spcBef>
              <a:buFont typeface="Times New Roman"/>
              <a:buChar char="•"/>
              <a:tabLst>
                <a:tab pos="269875" algn="l"/>
              </a:tabLst>
            </a:pPr>
            <a:r>
              <a:rPr sz="2000" i="1" dirty="0">
                <a:latin typeface="Times New Roman"/>
                <a:cs typeface="Times New Roman"/>
              </a:rPr>
              <a:t>Completitud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encuentra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solución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existe</a:t>
            </a:r>
            <a:endParaRPr sz="2000">
              <a:latin typeface="Times New Roman"/>
              <a:cs typeface="Times New Roman"/>
            </a:endParaRPr>
          </a:p>
          <a:p>
            <a:pPr marL="269875" indent="-193675">
              <a:lnSpc>
                <a:spcPct val="100000"/>
              </a:lnSpc>
              <a:spcBef>
                <a:spcPts val="405"/>
              </a:spcBef>
              <a:buFont typeface="Times New Roman"/>
              <a:buChar char="•"/>
              <a:tabLst>
                <a:tab pos="269875" algn="l"/>
              </a:tabLst>
            </a:pPr>
            <a:r>
              <a:rPr sz="2000" i="1" dirty="0">
                <a:latin typeface="Times New Roman"/>
                <a:cs typeface="Times New Roman"/>
              </a:rPr>
              <a:t>Optimalidad: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encuentra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mejor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solución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varias</a:t>
            </a:r>
            <a:endParaRPr sz="2000">
              <a:latin typeface="Times New Roman"/>
              <a:cs typeface="Times New Roman"/>
            </a:endParaRPr>
          </a:p>
          <a:p>
            <a:pPr marL="269875" indent="-193675">
              <a:lnSpc>
                <a:spcPct val="100000"/>
              </a:lnSpc>
              <a:spcBef>
                <a:spcPts val="385"/>
              </a:spcBef>
              <a:buFont typeface="Times New Roman"/>
              <a:buChar char="•"/>
              <a:tabLst>
                <a:tab pos="269875" algn="l"/>
              </a:tabLst>
            </a:pPr>
            <a:r>
              <a:rPr sz="2000" i="1" dirty="0">
                <a:latin typeface="Times New Roman"/>
                <a:cs typeface="Times New Roman"/>
              </a:rPr>
              <a:t>Complejidad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en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tiempo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¿cuánto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tarda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encontrar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solución?</a:t>
            </a:r>
            <a:endParaRPr sz="2000">
              <a:latin typeface="Times New Roman"/>
              <a:cs typeface="Times New Roman"/>
            </a:endParaRPr>
          </a:p>
          <a:p>
            <a:pPr marL="269875" indent="-193675">
              <a:lnSpc>
                <a:spcPct val="100000"/>
              </a:lnSpc>
              <a:spcBef>
                <a:spcPts val="409"/>
              </a:spcBef>
              <a:buFont typeface="Times New Roman"/>
              <a:buChar char="•"/>
              <a:tabLst>
                <a:tab pos="269875" algn="l"/>
              </a:tabLst>
            </a:pPr>
            <a:r>
              <a:rPr sz="2000" i="1" dirty="0">
                <a:latin typeface="Times New Roman"/>
                <a:cs typeface="Times New Roman"/>
              </a:rPr>
              <a:t>Complejidad</a:t>
            </a:r>
            <a:r>
              <a:rPr sz="2000" i="1" spc="-4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en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espacio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¿cuánta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memoria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utiliza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búsqueda?</a:t>
            </a:r>
            <a:endParaRPr sz="20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1845"/>
              </a:spcBef>
            </a:pPr>
            <a:r>
              <a:rPr sz="2000" b="1" dirty="0">
                <a:latin typeface="Times New Roman"/>
                <a:cs typeface="Times New Roman"/>
              </a:rPr>
              <a:t>Tipos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métodos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búsqueda:</a:t>
            </a:r>
            <a:endParaRPr sz="2000">
              <a:latin typeface="Times New Roman"/>
              <a:cs typeface="Times New Roman"/>
            </a:endParaRPr>
          </a:p>
          <a:p>
            <a:pPr marL="269875" indent="-193675">
              <a:lnSpc>
                <a:spcPct val="100000"/>
              </a:lnSpc>
              <a:spcBef>
                <a:spcPts val="505"/>
              </a:spcBef>
              <a:buFont typeface="Times New Roman"/>
              <a:buChar char="•"/>
              <a:tabLst>
                <a:tab pos="269875" algn="l"/>
              </a:tabLst>
            </a:pPr>
            <a:r>
              <a:rPr sz="2000" i="1" dirty="0">
                <a:latin typeface="Times New Roman"/>
                <a:cs typeface="Times New Roman"/>
              </a:rPr>
              <a:t>No</a:t>
            </a:r>
            <a:r>
              <a:rPr sz="2000" i="1" spc="-5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informados</a:t>
            </a:r>
            <a:r>
              <a:rPr sz="2000" i="1" spc="-5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(Tema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2)</a:t>
            </a:r>
            <a:endParaRPr sz="2000">
              <a:latin typeface="Times New Roman"/>
              <a:cs typeface="Times New Roman"/>
            </a:endParaRPr>
          </a:p>
          <a:p>
            <a:pPr marL="836294" marR="290195" lvl="1" indent="-285750">
              <a:lnSpc>
                <a:spcPct val="102200"/>
              </a:lnSpc>
              <a:spcBef>
                <a:spcPts val="155"/>
              </a:spcBef>
              <a:buChar char="–"/>
              <a:tabLst>
                <a:tab pos="836294" algn="l"/>
                <a:tab pos="836930" algn="l"/>
              </a:tabLst>
            </a:pPr>
            <a:r>
              <a:rPr sz="1800" dirty="0">
                <a:latin typeface="Times New Roman"/>
                <a:cs typeface="Times New Roman"/>
              </a:rPr>
              <a:t>utilizan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sólo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conocimientos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mínimos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búsqueda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en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amplitud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búsqueda </a:t>
            </a:r>
            <a:r>
              <a:rPr sz="1800" i="1" dirty="0">
                <a:latin typeface="Times New Roman"/>
                <a:cs typeface="Times New Roman"/>
              </a:rPr>
              <a:t>de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coste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uniforme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…)</a:t>
            </a:r>
            <a:endParaRPr sz="1800">
              <a:latin typeface="Times New Roman"/>
              <a:cs typeface="Times New Roman"/>
            </a:endParaRPr>
          </a:p>
          <a:p>
            <a:pPr marL="269875" indent="-193675">
              <a:lnSpc>
                <a:spcPct val="100000"/>
              </a:lnSpc>
              <a:spcBef>
                <a:spcPts val="425"/>
              </a:spcBef>
              <a:buFont typeface="Times New Roman"/>
              <a:buChar char="•"/>
              <a:tabLst>
                <a:tab pos="269875" algn="l"/>
              </a:tabLst>
            </a:pPr>
            <a:r>
              <a:rPr sz="2000" i="1" dirty="0">
                <a:latin typeface="Times New Roman"/>
                <a:cs typeface="Times New Roman"/>
              </a:rPr>
              <a:t>Heurísticos</a:t>
            </a:r>
            <a:r>
              <a:rPr sz="2000" i="1" spc="-8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(Temas</a:t>
            </a:r>
            <a:r>
              <a:rPr sz="2000" spc="-7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3-</a:t>
            </a:r>
            <a:r>
              <a:rPr sz="2000" spc="-25" dirty="0">
                <a:latin typeface="Times New Roman"/>
                <a:cs typeface="Times New Roman"/>
              </a:rPr>
              <a:t>5)</a:t>
            </a:r>
            <a:endParaRPr sz="2000">
              <a:latin typeface="Times New Roman"/>
              <a:cs typeface="Times New Roman"/>
            </a:endParaRPr>
          </a:p>
          <a:p>
            <a:pPr marL="836294" marR="407034" lvl="1" indent="-285750">
              <a:lnSpc>
                <a:spcPts val="2110"/>
              </a:lnSpc>
              <a:spcBef>
                <a:spcPts val="405"/>
              </a:spcBef>
              <a:buChar char="–"/>
              <a:tabLst>
                <a:tab pos="836294" algn="l"/>
                <a:tab pos="836930" algn="l"/>
              </a:tabLst>
            </a:pPr>
            <a:r>
              <a:rPr sz="1800" dirty="0">
                <a:latin typeface="Times New Roman"/>
                <a:cs typeface="Times New Roman"/>
              </a:rPr>
              <a:t>además</a:t>
            </a:r>
            <a:r>
              <a:rPr sz="1800" spc="-3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utilizan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información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aproximada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específica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problema,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para </a:t>
            </a:r>
            <a:r>
              <a:rPr sz="1800" dirty="0">
                <a:latin typeface="Times New Roman"/>
                <a:cs typeface="Times New Roman"/>
              </a:rPr>
              <a:t>guiar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Algoritmo</a:t>
            </a:r>
            <a:r>
              <a:rPr sz="1800" i="1" spc="-4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i="1" spc="209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extensiones,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búsqueda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multiagente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269875" indent="-193675">
              <a:lnSpc>
                <a:spcPct val="100000"/>
              </a:lnSpc>
              <a:spcBef>
                <a:spcPts val="390"/>
              </a:spcBef>
              <a:buFont typeface="Times New Roman"/>
              <a:buChar char="•"/>
              <a:tabLst>
                <a:tab pos="269875" algn="l"/>
              </a:tabLst>
            </a:pPr>
            <a:r>
              <a:rPr sz="2000" i="1" dirty="0">
                <a:latin typeface="Times New Roman"/>
                <a:cs typeface="Times New Roman"/>
              </a:rPr>
              <a:t>Con</a:t>
            </a:r>
            <a:r>
              <a:rPr sz="2000" i="1" spc="-5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estados</a:t>
            </a:r>
            <a:r>
              <a:rPr sz="2000" i="1" spc="-5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estructurados</a:t>
            </a:r>
            <a:r>
              <a:rPr sz="2000" i="1" spc="-5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(Tema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6)</a:t>
            </a:r>
            <a:endParaRPr sz="2000">
              <a:latin typeface="Times New Roman"/>
              <a:cs typeface="Times New Roman"/>
            </a:endParaRPr>
          </a:p>
          <a:p>
            <a:pPr marL="836294" marR="43180" lvl="1" indent="-285750">
              <a:lnSpc>
                <a:spcPts val="2090"/>
              </a:lnSpc>
              <a:spcBef>
                <a:spcPts val="425"/>
              </a:spcBef>
              <a:buChar char="–"/>
              <a:tabLst>
                <a:tab pos="836294" algn="l"/>
                <a:tab pos="836930" algn="l"/>
              </a:tabLst>
            </a:pP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aprovechan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características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combatir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complejidad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Satisfacción</a:t>
            </a:r>
            <a:r>
              <a:rPr sz="1800" i="1" spc="-5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de</a:t>
            </a:r>
            <a:r>
              <a:rPr sz="1800" i="1" spc="-4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restricciones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4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…)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5205412"/>
            <a:ext cx="8229600" cy="1362075"/>
            <a:chOff x="457200" y="5205412"/>
            <a:chExt cx="8229600" cy="136207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7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5999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7"/>
              <a:ext cx="822325" cy="330200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2033587" y="5224462"/>
              <a:ext cx="5470525" cy="831850"/>
            </a:xfrm>
            <a:custGeom>
              <a:avLst/>
              <a:gdLst/>
              <a:ahLst/>
              <a:cxnLst/>
              <a:rect l="l" t="t" r="r" b="b"/>
              <a:pathLst>
                <a:path w="5470525" h="831850">
                  <a:moveTo>
                    <a:pt x="5331884" y="0"/>
                  </a:moveTo>
                  <a:lnTo>
                    <a:pt x="138642" y="0"/>
                  </a:lnTo>
                  <a:lnTo>
                    <a:pt x="94820" y="7068"/>
                  </a:lnTo>
                  <a:lnTo>
                    <a:pt x="56762" y="26749"/>
                  </a:lnTo>
                  <a:lnTo>
                    <a:pt x="26749" y="56762"/>
                  </a:lnTo>
                  <a:lnTo>
                    <a:pt x="7068" y="94820"/>
                  </a:lnTo>
                  <a:lnTo>
                    <a:pt x="0" y="138642"/>
                  </a:lnTo>
                  <a:lnTo>
                    <a:pt x="0" y="693208"/>
                  </a:lnTo>
                  <a:lnTo>
                    <a:pt x="7068" y="737030"/>
                  </a:lnTo>
                  <a:lnTo>
                    <a:pt x="26749" y="775088"/>
                  </a:lnTo>
                  <a:lnTo>
                    <a:pt x="56762" y="805100"/>
                  </a:lnTo>
                  <a:lnTo>
                    <a:pt x="94820" y="824782"/>
                  </a:lnTo>
                  <a:lnTo>
                    <a:pt x="138642" y="831850"/>
                  </a:lnTo>
                  <a:lnTo>
                    <a:pt x="5331884" y="831850"/>
                  </a:lnTo>
                  <a:lnTo>
                    <a:pt x="5375705" y="824782"/>
                  </a:lnTo>
                  <a:lnTo>
                    <a:pt x="5413763" y="805100"/>
                  </a:lnTo>
                  <a:lnTo>
                    <a:pt x="5443775" y="775088"/>
                  </a:lnTo>
                  <a:lnTo>
                    <a:pt x="5463457" y="737030"/>
                  </a:lnTo>
                  <a:lnTo>
                    <a:pt x="5470525" y="693208"/>
                  </a:lnTo>
                  <a:lnTo>
                    <a:pt x="5470525" y="138642"/>
                  </a:lnTo>
                  <a:lnTo>
                    <a:pt x="5463457" y="94820"/>
                  </a:lnTo>
                  <a:lnTo>
                    <a:pt x="5443775" y="56762"/>
                  </a:lnTo>
                  <a:lnTo>
                    <a:pt x="5413763" y="26749"/>
                  </a:lnTo>
                  <a:lnTo>
                    <a:pt x="5375705" y="7068"/>
                  </a:lnTo>
                  <a:lnTo>
                    <a:pt x="5331884" y="0"/>
                  </a:lnTo>
                  <a:close/>
                </a:path>
              </a:pathLst>
            </a:custGeom>
            <a:solidFill>
              <a:srgbClr val="FF0000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033587" y="5224462"/>
              <a:ext cx="5470525" cy="831850"/>
            </a:xfrm>
            <a:custGeom>
              <a:avLst/>
              <a:gdLst/>
              <a:ahLst/>
              <a:cxnLst/>
              <a:rect l="l" t="t" r="r" b="b"/>
              <a:pathLst>
                <a:path w="5470525" h="831850">
                  <a:moveTo>
                    <a:pt x="0" y="138641"/>
                  </a:moveTo>
                  <a:lnTo>
                    <a:pt x="7068" y="94820"/>
                  </a:lnTo>
                  <a:lnTo>
                    <a:pt x="26749" y="56761"/>
                  </a:lnTo>
                  <a:lnTo>
                    <a:pt x="56761" y="26749"/>
                  </a:lnTo>
                  <a:lnTo>
                    <a:pt x="94820" y="7068"/>
                  </a:lnTo>
                  <a:lnTo>
                    <a:pt x="138641" y="0"/>
                  </a:lnTo>
                  <a:lnTo>
                    <a:pt x="5331883" y="0"/>
                  </a:lnTo>
                  <a:lnTo>
                    <a:pt x="5375704" y="7068"/>
                  </a:lnTo>
                  <a:lnTo>
                    <a:pt x="5413763" y="26749"/>
                  </a:lnTo>
                  <a:lnTo>
                    <a:pt x="5443775" y="56761"/>
                  </a:lnTo>
                  <a:lnTo>
                    <a:pt x="5463457" y="94820"/>
                  </a:lnTo>
                  <a:lnTo>
                    <a:pt x="5470525" y="138641"/>
                  </a:lnTo>
                  <a:lnTo>
                    <a:pt x="5470525" y="693208"/>
                  </a:lnTo>
                  <a:lnTo>
                    <a:pt x="5463457" y="737029"/>
                  </a:lnTo>
                  <a:lnTo>
                    <a:pt x="5443775" y="775088"/>
                  </a:lnTo>
                  <a:lnTo>
                    <a:pt x="5413763" y="805100"/>
                  </a:lnTo>
                  <a:lnTo>
                    <a:pt x="5375704" y="824781"/>
                  </a:lnTo>
                  <a:lnTo>
                    <a:pt x="5331883" y="831850"/>
                  </a:lnTo>
                  <a:lnTo>
                    <a:pt x="138641" y="831850"/>
                  </a:lnTo>
                  <a:lnTo>
                    <a:pt x="94820" y="824781"/>
                  </a:lnTo>
                  <a:lnTo>
                    <a:pt x="56761" y="805100"/>
                  </a:lnTo>
                  <a:lnTo>
                    <a:pt x="26749" y="775088"/>
                  </a:lnTo>
                  <a:lnTo>
                    <a:pt x="7068" y="737029"/>
                  </a:lnTo>
                  <a:lnTo>
                    <a:pt x="0" y="693208"/>
                  </a:lnTo>
                  <a:lnTo>
                    <a:pt x="0" y="138641"/>
                  </a:lnTo>
                  <a:close/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9" name="object 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1992630">
              <a:lnSpc>
                <a:spcPct val="100000"/>
              </a:lnSpc>
              <a:spcBef>
                <a:spcPts val="100"/>
              </a:spcBef>
            </a:pPr>
            <a:r>
              <a:rPr dirty="0"/>
              <a:t>Relación</a:t>
            </a:r>
            <a:r>
              <a:rPr spc="-20" dirty="0"/>
              <a:t> </a:t>
            </a:r>
            <a:r>
              <a:rPr dirty="0"/>
              <a:t>entre</a:t>
            </a:r>
            <a:r>
              <a:rPr spc="-15" dirty="0"/>
              <a:t> </a:t>
            </a:r>
            <a:r>
              <a:rPr spc="-10" dirty="0"/>
              <a:t>funciones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887094" y="3993674"/>
            <a:ext cx="5845810" cy="1117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24154">
              <a:lnSpc>
                <a:spcPts val="2095"/>
              </a:lnSpc>
              <a:spcBef>
                <a:spcPts val="100"/>
              </a:spcBef>
            </a:pPr>
            <a:r>
              <a:rPr sz="2150" i="1" dirty="0">
                <a:latin typeface="Times New Roman"/>
                <a:cs typeface="Times New Roman"/>
              </a:rPr>
              <a:t>V</a:t>
            </a:r>
            <a:r>
              <a:rPr sz="2150" i="1" spc="-180" dirty="0">
                <a:latin typeface="Times New Roman"/>
                <a:cs typeface="Times New Roman"/>
              </a:rPr>
              <a:t> </a:t>
            </a:r>
            <a:r>
              <a:rPr sz="1875" spc="120" baseline="42222" dirty="0">
                <a:latin typeface="Times New Roman"/>
                <a:cs typeface="Times New Roman"/>
              </a:rPr>
              <a:t>*</a:t>
            </a:r>
            <a:r>
              <a:rPr sz="2150" spc="80" dirty="0">
                <a:latin typeface="Times New Roman"/>
                <a:cs typeface="Times New Roman"/>
              </a:rPr>
              <a:t>(</a:t>
            </a:r>
            <a:r>
              <a:rPr sz="2150" i="1" spc="80" dirty="0">
                <a:latin typeface="Times New Roman"/>
                <a:cs typeface="Times New Roman"/>
              </a:rPr>
              <a:t>s</a:t>
            </a:r>
            <a:r>
              <a:rPr sz="2150" i="1" spc="335" dirty="0">
                <a:latin typeface="Times New Roman"/>
                <a:cs typeface="Times New Roman"/>
              </a:rPr>
              <a:t> </a:t>
            </a:r>
            <a:r>
              <a:rPr sz="2150" dirty="0">
                <a:latin typeface="Times New Roman"/>
                <a:cs typeface="Times New Roman"/>
              </a:rPr>
              <a:t>)</a:t>
            </a:r>
            <a:r>
              <a:rPr sz="2150" spc="-85" dirty="0">
                <a:latin typeface="Times New Roman"/>
                <a:cs typeface="Times New Roman"/>
              </a:rPr>
              <a:t> </a:t>
            </a:r>
            <a:r>
              <a:rPr sz="2150" dirty="0">
                <a:latin typeface="Symbol"/>
                <a:cs typeface="Symbol"/>
              </a:rPr>
              <a:t></a:t>
            </a:r>
            <a:r>
              <a:rPr sz="2150" spc="-10" dirty="0">
                <a:latin typeface="Times New Roman"/>
                <a:cs typeface="Times New Roman"/>
              </a:rPr>
              <a:t> </a:t>
            </a:r>
            <a:r>
              <a:rPr sz="2150" dirty="0">
                <a:latin typeface="Times New Roman"/>
                <a:cs typeface="Times New Roman"/>
              </a:rPr>
              <a:t>max{</a:t>
            </a:r>
            <a:r>
              <a:rPr sz="2150" i="1" dirty="0">
                <a:latin typeface="Times New Roman"/>
                <a:cs typeface="Times New Roman"/>
              </a:rPr>
              <a:t>Q</a:t>
            </a:r>
            <a:r>
              <a:rPr sz="1875" baseline="42222" dirty="0">
                <a:latin typeface="Times New Roman"/>
                <a:cs typeface="Times New Roman"/>
              </a:rPr>
              <a:t>*</a:t>
            </a:r>
            <a:r>
              <a:rPr sz="2150" dirty="0">
                <a:latin typeface="Times New Roman"/>
                <a:cs typeface="Times New Roman"/>
              </a:rPr>
              <a:t>(</a:t>
            </a:r>
            <a:r>
              <a:rPr sz="2150" i="1" dirty="0">
                <a:latin typeface="Times New Roman"/>
                <a:cs typeface="Times New Roman"/>
              </a:rPr>
              <a:t>s</a:t>
            </a:r>
            <a:r>
              <a:rPr sz="2150" i="1" spc="290" dirty="0">
                <a:latin typeface="Times New Roman"/>
                <a:cs typeface="Times New Roman"/>
              </a:rPr>
              <a:t> </a:t>
            </a:r>
            <a:r>
              <a:rPr sz="2150" spc="75" dirty="0">
                <a:latin typeface="Times New Roman"/>
                <a:cs typeface="Times New Roman"/>
              </a:rPr>
              <a:t>,</a:t>
            </a:r>
            <a:r>
              <a:rPr sz="2150" i="1" spc="75" dirty="0">
                <a:latin typeface="Times New Roman"/>
                <a:cs typeface="Times New Roman"/>
              </a:rPr>
              <a:t>a</a:t>
            </a:r>
            <a:r>
              <a:rPr sz="2150" spc="75" dirty="0">
                <a:latin typeface="Times New Roman"/>
                <a:cs typeface="Times New Roman"/>
              </a:rPr>
              <a:t>);</a:t>
            </a:r>
            <a:r>
              <a:rPr sz="2150" i="1" spc="75" dirty="0">
                <a:latin typeface="Times New Roman"/>
                <a:cs typeface="Times New Roman"/>
              </a:rPr>
              <a:t>Q</a:t>
            </a:r>
            <a:r>
              <a:rPr sz="1875" spc="112" baseline="42222" dirty="0">
                <a:latin typeface="Times New Roman"/>
                <a:cs typeface="Times New Roman"/>
              </a:rPr>
              <a:t>*</a:t>
            </a:r>
            <a:r>
              <a:rPr sz="2150" spc="75" dirty="0">
                <a:latin typeface="Times New Roman"/>
                <a:cs typeface="Times New Roman"/>
              </a:rPr>
              <a:t>(</a:t>
            </a:r>
            <a:r>
              <a:rPr sz="2150" i="1" spc="75" dirty="0">
                <a:latin typeface="Times New Roman"/>
                <a:cs typeface="Times New Roman"/>
              </a:rPr>
              <a:t>s</a:t>
            </a:r>
            <a:r>
              <a:rPr sz="2150" i="1" spc="285" dirty="0">
                <a:latin typeface="Times New Roman"/>
                <a:cs typeface="Times New Roman"/>
              </a:rPr>
              <a:t> </a:t>
            </a:r>
            <a:r>
              <a:rPr sz="2150" dirty="0">
                <a:latin typeface="Times New Roman"/>
                <a:cs typeface="Times New Roman"/>
              </a:rPr>
              <a:t>,</a:t>
            </a:r>
            <a:r>
              <a:rPr sz="2150" i="1" dirty="0">
                <a:latin typeface="Times New Roman"/>
                <a:cs typeface="Times New Roman"/>
              </a:rPr>
              <a:t>b</a:t>
            </a:r>
            <a:r>
              <a:rPr sz="2150" dirty="0">
                <a:latin typeface="Times New Roman"/>
                <a:cs typeface="Times New Roman"/>
              </a:rPr>
              <a:t>)}</a:t>
            </a:r>
            <a:r>
              <a:rPr sz="2150" spc="-254" dirty="0">
                <a:latin typeface="Times New Roman"/>
                <a:cs typeface="Times New Roman"/>
              </a:rPr>
              <a:t> </a:t>
            </a:r>
            <a:r>
              <a:rPr sz="2150" dirty="0">
                <a:latin typeface="Symbol"/>
                <a:cs typeface="Symbol"/>
              </a:rPr>
              <a:t></a:t>
            </a:r>
            <a:r>
              <a:rPr sz="2150" spc="-10" dirty="0">
                <a:latin typeface="Times New Roman"/>
                <a:cs typeface="Times New Roman"/>
              </a:rPr>
              <a:t> </a:t>
            </a:r>
            <a:r>
              <a:rPr sz="2150" spc="-55" dirty="0">
                <a:latin typeface="Times New Roman"/>
                <a:cs typeface="Times New Roman"/>
              </a:rPr>
              <a:t>max{9;13}</a:t>
            </a:r>
            <a:r>
              <a:rPr sz="2150" spc="-250" dirty="0">
                <a:latin typeface="Times New Roman"/>
                <a:cs typeface="Times New Roman"/>
              </a:rPr>
              <a:t> </a:t>
            </a:r>
            <a:r>
              <a:rPr sz="2150" dirty="0">
                <a:latin typeface="Symbol"/>
                <a:cs typeface="Symbol"/>
              </a:rPr>
              <a:t></a:t>
            </a:r>
            <a:r>
              <a:rPr sz="2150" spc="-260" dirty="0">
                <a:latin typeface="Times New Roman"/>
                <a:cs typeface="Times New Roman"/>
              </a:rPr>
              <a:t> </a:t>
            </a:r>
            <a:r>
              <a:rPr sz="2150" spc="-25" dirty="0">
                <a:latin typeface="Times New Roman"/>
                <a:cs typeface="Times New Roman"/>
              </a:rPr>
              <a:t>13</a:t>
            </a:r>
            <a:endParaRPr sz="2150">
              <a:latin typeface="Times New Roman"/>
              <a:cs typeface="Times New Roman"/>
            </a:endParaRPr>
          </a:p>
          <a:p>
            <a:pPr marL="733425">
              <a:lnSpc>
                <a:spcPts val="1015"/>
              </a:lnSpc>
              <a:tabLst>
                <a:tab pos="2303145" algn="l"/>
                <a:tab pos="3328670" algn="l"/>
              </a:tabLst>
            </a:pPr>
            <a:r>
              <a:rPr sz="1250" spc="-50" dirty="0">
                <a:latin typeface="Times New Roman"/>
                <a:cs typeface="Times New Roman"/>
              </a:rPr>
              <a:t>0</a:t>
            </a:r>
            <a:r>
              <a:rPr sz="1250" dirty="0">
                <a:latin typeface="Times New Roman"/>
                <a:cs typeface="Times New Roman"/>
              </a:rPr>
              <a:t>	</a:t>
            </a:r>
            <a:r>
              <a:rPr sz="1250" spc="-50" dirty="0">
                <a:latin typeface="Times New Roman"/>
                <a:cs typeface="Times New Roman"/>
              </a:rPr>
              <a:t>0</a:t>
            </a:r>
            <a:r>
              <a:rPr sz="1250" dirty="0">
                <a:latin typeface="Times New Roman"/>
                <a:cs typeface="Times New Roman"/>
              </a:rPr>
              <a:t>	</a:t>
            </a:r>
            <a:r>
              <a:rPr sz="1250" spc="-50" dirty="0">
                <a:latin typeface="Times New Roman"/>
                <a:cs typeface="Times New Roman"/>
              </a:rPr>
              <a:t>0</a:t>
            </a:r>
            <a:endParaRPr sz="12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50">
              <a:latin typeface="Times New Roman"/>
              <a:cs typeface="Times New Roman"/>
            </a:endParaRPr>
          </a:p>
          <a:p>
            <a:pPr marL="367665" indent="-342265">
              <a:lnSpc>
                <a:spcPct val="100000"/>
              </a:lnSpc>
              <a:buFont typeface="Arial"/>
              <a:buChar char="•"/>
              <a:tabLst>
                <a:tab pos="367665" algn="l"/>
                <a:tab pos="368300" algn="l"/>
              </a:tabLst>
            </a:pP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forma</a:t>
            </a:r>
            <a:r>
              <a:rPr sz="2000" spc="-10" dirty="0">
                <a:latin typeface="Times New Roman"/>
                <a:cs typeface="Times New Roman"/>
              </a:rPr>
              <a:t> genérica: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81990" y="1254252"/>
            <a:ext cx="551243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i="1" dirty="0">
                <a:latin typeface="Times New Roman"/>
                <a:cs typeface="Times New Roman"/>
              </a:rPr>
              <a:t>Y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V*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calcularse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base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Q</a:t>
            </a:r>
            <a:r>
              <a:rPr sz="2000" i="1" spc="-25" dirty="0">
                <a:latin typeface="Times New Roman"/>
                <a:cs typeface="Times New Roman"/>
              </a:rPr>
              <a:t>*: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4369869" y="2327862"/>
            <a:ext cx="718185" cy="720725"/>
            <a:chOff x="4369869" y="2327862"/>
            <a:chExt cx="718185" cy="720725"/>
          </a:xfrm>
        </p:grpSpPr>
        <p:sp>
          <p:nvSpPr>
            <p:cNvPr id="14" name="object 14"/>
            <p:cNvSpPr/>
            <p:nvPr/>
          </p:nvSpPr>
          <p:spPr>
            <a:xfrm>
              <a:off x="4374631" y="2332625"/>
              <a:ext cx="708660" cy="711200"/>
            </a:xfrm>
            <a:custGeom>
              <a:avLst/>
              <a:gdLst/>
              <a:ahLst/>
              <a:cxnLst/>
              <a:rect l="l" t="t" r="r" b="b"/>
              <a:pathLst>
                <a:path w="708660" h="711200">
                  <a:moveTo>
                    <a:pt x="354040" y="0"/>
                  </a:moveTo>
                  <a:lnTo>
                    <a:pt x="305999" y="3245"/>
                  </a:lnTo>
                  <a:lnTo>
                    <a:pt x="259922" y="12700"/>
                  </a:lnTo>
                  <a:lnTo>
                    <a:pt x="216231" y="27941"/>
                  </a:lnTo>
                  <a:lnTo>
                    <a:pt x="175349" y="48543"/>
                  </a:lnTo>
                  <a:lnTo>
                    <a:pt x="137696" y="74084"/>
                  </a:lnTo>
                  <a:lnTo>
                    <a:pt x="103695" y="104139"/>
                  </a:lnTo>
                  <a:lnTo>
                    <a:pt x="73768" y="138285"/>
                  </a:lnTo>
                  <a:lnTo>
                    <a:pt x="48336" y="176099"/>
                  </a:lnTo>
                  <a:lnTo>
                    <a:pt x="27822" y="217156"/>
                  </a:lnTo>
                  <a:lnTo>
                    <a:pt x="12646" y="261033"/>
                  </a:lnTo>
                  <a:lnTo>
                    <a:pt x="3231" y="307307"/>
                  </a:lnTo>
                  <a:lnTo>
                    <a:pt x="0" y="355554"/>
                  </a:lnTo>
                  <a:lnTo>
                    <a:pt x="3231" y="403800"/>
                  </a:lnTo>
                  <a:lnTo>
                    <a:pt x="12646" y="450074"/>
                  </a:lnTo>
                  <a:lnTo>
                    <a:pt x="27822" y="493952"/>
                  </a:lnTo>
                  <a:lnTo>
                    <a:pt x="48336" y="535009"/>
                  </a:lnTo>
                  <a:lnTo>
                    <a:pt x="73768" y="572823"/>
                  </a:lnTo>
                  <a:lnTo>
                    <a:pt x="103695" y="606969"/>
                  </a:lnTo>
                  <a:lnTo>
                    <a:pt x="137696" y="637025"/>
                  </a:lnTo>
                  <a:lnTo>
                    <a:pt x="175349" y="662565"/>
                  </a:lnTo>
                  <a:lnTo>
                    <a:pt x="216231" y="683168"/>
                  </a:lnTo>
                  <a:lnTo>
                    <a:pt x="259922" y="698409"/>
                  </a:lnTo>
                  <a:lnTo>
                    <a:pt x="305999" y="707864"/>
                  </a:lnTo>
                  <a:lnTo>
                    <a:pt x="354040" y="711109"/>
                  </a:lnTo>
                  <a:lnTo>
                    <a:pt x="402081" y="707864"/>
                  </a:lnTo>
                  <a:lnTo>
                    <a:pt x="448158" y="698409"/>
                  </a:lnTo>
                  <a:lnTo>
                    <a:pt x="491848" y="683168"/>
                  </a:lnTo>
                  <a:lnTo>
                    <a:pt x="532730" y="662565"/>
                  </a:lnTo>
                  <a:lnTo>
                    <a:pt x="570383" y="637025"/>
                  </a:lnTo>
                  <a:lnTo>
                    <a:pt x="604383" y="606969"/>
                  </a:lnTo>
                  <a:lnTo>
                    <a:pt x="634311" y="572823"/>
                  </a:lnTo>
                  <a:lnTo>
                    <a:pt x="659742" y="535009"/>
                  </a:lnTo>
                  <a:lnTo>
                    <a:pt x="680257" y="493952"/>
                  </a:lnTo>
                  <a:lnTo>
                    <a:pt x="695432" y="450074"/>
                  </a:lnTo>
                  <a:lnTo>
                    <a:pt x="704847" y="403800"/>
                  </a:lnTo>
                  <a:lnTo>
                    <a:pt x="708079" y="355554"/>
                  </a:lnTo>
                  <a:lnTo>
                    <a:pt x="704847" y="307307"/>
                  </a:lnTo>
                  <a:lnTo>
                    <a:pt x="695432" y="261033"/>
                  </a:lnTo>
                  <a:lnTo>
                    <a:pt x="680257" y="217156"/>
                  </a:lnTo>
                  <a:lnTo>
                    <a:pt x="659742" y="176099"/>
                  </a:lnTo>
                  <a:lnTo>
                    <a:pt x="634311" y="138285"/>
                  </a:lnTo>
                  <a:lnTo>
                    <a:pt x="604383" y="104139"/>
                  </a:lnTo>
                  <a:lnTo>
                    <a:pt x="570383" y="74084"/>
                  </a:lnTo>
                  <a:lnTo>
                    <a:pt x="532730" y="48543"/>
                  </a:lnTo>
                  <a:lnTo>
                    <a:pt x="491848" y="27941"/>
                  </a:lnTo>
                  <a:lnTo>
                    <a:pt x="448158" y="12700"/>
                  </a:lnTo>
                  <a:lnTo>
                    <a:pt x="402081" y="3245"/>
                  </a:lnTo>
                  <a:lnTo>
                    <a:pt x="354040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374631" y="2332625"/>
              <a:ext cx="708660" cy="711200"/>
            </a:xfrm>
            <a:custGeom>
              <a:avLst/>
              <a:gdLst/>
              <a:ahLst/>
              <a:cxnLst/>
              <a:rect l="l" t="t" r="r" b="b"/>
              <a:pathLst>
                <a:path w="708660" h="711200">
                  <a:moveTo>
                    <a:pt x="0" y="355555"/>
                  </a:moveTo>
                  <a:lnTo>
                    <a:pt x="3231" y="307308"/>
                  </a:lnTo>
                  <a:lnTo>
                    <a:pt x="12646" y="261034"/>
                  </a:lnTo>
                  <a:lnTo>
                    <a:pt x="27822" y="217156"/>
                  </a:lnTo>
                  <a:lnTo>
                    <a:pt x="48336" y="176099"/>
                  </a:lnTo>
                  <a:lnTo>
                    <a:pt x="73768" y="138285"/>
                  </a:lnTo>
                  <a:lnTo>
                    <a:pt x="103695" y="104139"/>
                  </a:lnTo>
                  <a:lnTo>
                    <a:pt x="137696" y="74084"/>
                  </a:lnTo>
                  <a:lnTo>
                    <a:pt x="175349" y="48543"/>
                  </a:lnTo>
                  <a:lnTo>
                    <a:pt x="216231" y="27941"/>
                  </a:lnTo>
                  <a:lnTo>
                    <a:pt x="259922" y="12700"/>
                  </a:lnTo>
                  <a:lnTo>
                    <a:pt x="305998" y="3245"/>
                  </a:lnTo>
                  <a:lnTo>
                    <a:pt x="354040" y="0"/>
                  </a:lnTo>
                  <a:lnTo>
                    <a:pt x="402081" y="3245"/>
                  </a:lnTo>
                  <a:lnTo>
                    <a:pt x="448157" y="12700"/>
                  </a:lnTo>
                  <a:lnTo>
                    <a:pt x="491848" y="27941"/>
                  </a:lnTo>
                  <a:lnTo>
                    <a:pt x="532730" y="48543"/>
                  </a:lnTo>
                  <a:lnTo>
                    <a:pt x="570383" y="74084"/>
                  </a:lnTo>
                  <a:lnTo>
                    <a:pt x="604384" y="104139"/>
                  </a:lnTo>
                  <a:lnTo>
                    <a:pt x="634311" y="138285"/>
                  </a:lnTo>
                  <a:lnTo>
                    <a:pt x="659743" y="176099"/>
                  </a:lnTo>
                  <a:lnTo>
                    <a:pt x="680257" y="217156"/>
                  </a:lnTo>
                  <a:lnTo>
                    <a:pt x="695433" y="261034"/>
                  </a:lnTo>
                  <a:lnTo>
                    <a:pt x="704848" y="307308"/>
                  </a:lnTo>
                  <a:lnTo>
                    <a:pt x="708080" y="355555"/>
                  </a:lnTo>
                  <a:lnTo>
                    <a:pt x="704848" y="403801"/>
                  </a:lnTo>
                  <a:lnTo>
                    <a:pt x="695433" y="450075"/>
                  </a:lnTo>
                  <a:lnTo>
                    <a:pt x="680257" y="493953"/>
                  </a:lnTo>
                  <a:lnTo>
                    <a:pt x="659743" y="535010"/>
                  </a:lnTo>
                  <a:lnTo>
                    <a:pt x="634311" y="572824"/>
                  </a:lnTo>
                  <a:lnTo>
                    <a:pt x="604384" y="606970"/>
                  </a:lnTo>
                  <a:lnTo>
                    <a:pt x="570383" y="637025"/>
                  </a:lnTo>
                  <a:lnTo>
                    <a:pt x="532730" y="662566"/>
                  </a:lnTo>
                  <a:lnTo>
                    <a:pt x="491848" y="683168"/>
                  </a:lnTo>
                  <a:lnTo>
                    <a:pt x="448157" y="698409"/>
                  </a:lnTo>
                  <a:lnTo>
                    <a:pt x="402081" y="707864"/>
                  </a:lnTo>
                  <a:lnTo>
                    <a:pt x="354040" y="711110"/>
                  </a:lnTo>
                  <a:lnTo>
                    <a:pt x="305998" y="707864"/>
                  </a:lnTo>
                  <a:lnTo>
                    <a:pt x="259922" y="698409"/>
                  </a:lnTo>
                  <a:lnTo>
                    <a:pt x="216231" y="683168"/>
                  </a:lnTo>
                  <a:lnTo>
                    <a:pt x="175349" y="662566"/>
                  </a:lnTo>
                  <a:lnTo>
                    <a:pt x="137696" y="637025"/>
                  </a:lnTo>
                  <a:lnTo>
                    <a:pt x="103695" y="606970"/>
                  </a:lnTo>
                  <a:lnTo>
                    <a:pt x="73768" y="572824"/>
                  </a:lnTo>
                  <a:lnTo>
                    <a:pt x="48336" y="535010"/>
                  </a:lnTo>
                  <a:lnTo>
                    <a:pt x="27822" y="493953"/>
                  </a:lnTo>
                  <a:lnTo>
                    <a:pt x="12646" y="450075"/>
                  </a:lnTo>
                  <a:lnTo>
                    <a:pt x="3231" y="403801"/>
                  </a:lnTo>
                  <a:lnTo>
                    <a:pt x="0" y="35555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4616752" y="2457196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0</a:t>
            </a:r>
            <a:endParaRPr sz="1650" baseline="-15151">
              <a:latin typeface="Times New Roman"/>
              <a:cs typeface="Times New Roman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6186432" y="1938337"/>
            <a:ext cx="718185" cy="720725"/>
            <a:chOff x="6186432" y="1938337"/>
            <a:chExt cx="718185" cy="720725"/>
          </a:xfrm>
        </p:grpSpPr>
        <p:sp>
          <p:nvSpPr>
            <p:cNvPr id="18" name="object 18"/>
            <p:cNvSpPr/>
            <p:nvPr/>
          </p:nvSpPr>
          <p:spPr>
            <a:xfrm>
              <a:off x="6191195" y="1943100"/>
              <a:ext cx="708660" cy="711200"/>
            </a:xfrm>
            <a:custGeom>
              <a:avLst/>
              <a:gdLst/>
              <a:ahLst/>
              <a:cxnLst/>
              <a:rect l="l" t="t" r="r" b="b"/>
              <a:pathLst>
                <a:path w="708659" h="711200">
                  <a:moveTo>
                    <a:pt x="354039" y="0"/>
                  </a:moveTo>
                  <a:lnTo>
                    <a:pt x="305998" y="3245"/>
                  </a:lnTo>
                  <a:lnTo>
                    <a:pt x="259921" y="12700"/>
                  </a:lnTo>
                  <a:lnTo>
                    <a:pt x="216231" y="27941"/>
                  </a:lnTo>
                  <a:lnTo>
                    <a:pt x="175348" y="48543"/>
                  </a:lnTo>
                  <a:lnTo>
                    <a:pt x="137696" y="74084"/>
                  </a:lnTo>
                  <a:lnTo>
                    <a:pt x="103695" y="104139"/>
                  </a:lnTo>
                  <a:lnTo>
                    <a:pt x="73768" y="138285"/>
                  </a:lnTo>
                  <a:lnTo>
                    <a:pt x="48336" y="176099"/>
                  </a:lnTo>
                  <a:lnTo>
                    <a:pt x="27822" y="217156"/>
                  </a:lnTo>
                  <a:lnTo>
                    <a:pt x="12646" y="261034"/>
                  </a:lnTo>
                  <a:lnTo>
                    <a:pt x="3231" y="307308"/>
                  </a:lnTo>
                  <a:lnTo>
                    <a:pt x="0" y="355555"/>
                  </a:lnTo>
                  <a:lnTo>
                    <a:pt x="3231" y="403802"/>
                  </a:lnTo>
                  <a:lnTo>
                    <a:pt x="12646" y="450076"/>
                  </a:lnTo>
                  <a:lnTo>
                    <a:pt x="27822" y="493953"/>
                  </a:lnTo>
                  <a:lnTo>
                    <a:pt x="48336" y="535010"/>
                  </a:lnTo>
                  <a:lnTo>
                    <a:pt x="73768" y="572824"/>
                  </a:lnTo>
                  <a:lnTo>
                    <a:pt x="103695" y="606970"/>
                  </a:lnTo>
                  <a:lnTo>
                    <a:pt x="137696" y="637025"/>
                  </a:lnTo>
                  <a:lnTo>
                    <a:pt x="175348" y="662566"/>
                  </a:lnTo>
                  <a:lnTo>
                    <a:pt x="216231" y="683168"/>
                  </a:lnTo>
                  <a:lnTo>
                    <a:pt x="259921" y="698409"/>
                  </a:lnTo>
                  <a:lnTo>
                    <a:pt x="305998" y="707864"/>
                  </a:lnTo>
                  <a:lnTo>
                    <a:pt x="354039" y="711109"/>
                  </a:lnTo>
                  <a:lnTo>
                    <a:pt x="402080" y="707864"/>
                  </a:lnTo>
                  <a:lnTo>
                    <a:pt x="448157" y="698409"/>
                  </a:lnTo>
                  <a:lnTo>
                    <a:pt x="491847" y="683168"/>
                  </a:lnTo>
                  <a:lnTo>
                    <a:pt x="532730" y="662566"/>
                  </a:lnTo>
                  <a:lnTo>
                    <a:pt x="570382" y="637025"/>
                  </a:lnTo>
                  <a:lnTo>
                    <a:pt x="604383" y="606970"/>
                  </a:lnTo>
                  <a:lnTo>
                    <a:pt x="634311" y="572824"/>
                  </a:lnTo>
                  <a:lnTo>
                    <a:pt x="659742" y="535010"/>
                  </a:lnTo>
                  <a:lnTo>
                    <a:pt x="680257" y="493953"/>
                  </a:lnTo>
                  <a:lnTo>
                    <a:pt x="695432" y="450076"/>
                  </a:lnTo>
                  <a:lnTo>
                    <a:pt x="704847" y="403802"/>
                  </a:lnTo>
                  <a:lnTo>
                    <a:pt x="708079" y="355555"/>
                  </a:lnTo>
                  <a:lnTo>
                    <a:pt x="704847" y="307308"/>
                  </a:lnTo>
                  <a:lnTo>
                    <a:pt x="695432" y="261034"/>
                  </a:lnTo>
                  <a:lnTo>
                    <a:pt x="680257" y="217156"/>
                  </a:lnTo>
                  <a:lnTo>
                    <a:pt x="659742" y="176099"/>
                  </a:lnTo>
                  <a:lnTo>
                    <a:pt x="634311" y="138285"/>
                  </a:lnTo>
                  <a:lnTo>
                    <a:pt x="604383" y="104139"/>
                  </a:lnTo>
                  <a:lnTo>
                    <a:pt x="570382" y="74084"/>
                  </a:lnTo>
                  <a:lnTo>
                    <a:pt x="532730" y="48543"/>
                  </a:lnTo>
                  <a:lnTo>
                    <a:pt x="491847" y="27941"/>
                  </a:lnTo>
                  <a:lnTo>
                    <a:pt x="448157" y="12700"/>
                  </a:lnTo>
                  <a:lnTo>
                    <a:pt x="402080" y="3245"/>
                  </a:lnTo>
                  <a:lnTo>
                    <a:pt x="354039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191195" y="1943100"/>
              <a:ext cx="708660" cy="711200"/>
            </a:xfrm>
            <a:custGeom>
              <a:avLst/>
              <a:gdLst/>
              <a:ahLst/>
              <a:cxnLst/>
              <a:rect l="l" t="t" r="r" b="b"/>
              <a:pathLst>
                <a:path w="708659" h="711200">
                  <a:moveTo>
                    <a:pt x="0" y="355555"/>
                  </a:moveTo>
                  <a:lnTo>
                    <a:pt x="3231" y="307308"/>
                  </a:lnTo>
                  <a:lnTo>
                    <a:pt x="12646" y="261034"/>
                  </a:lnTo>
                  <a:lnTo>
                    <a:pt x="27822" y="217156"/>
                  </a:lnTo>
                  <a:lnTo>
                    <a:pt x="48336" y="176099"/>
                  </a:lnTo>
                  <a:lnTo>
                    <a:pt x="73768" y="138285"/>
                  </a:lnTo>
                  <a:lnTo>
                    <a:pt x="103695" y="104139"/>
                  </a:lnTo>
                  <a:lnTo>
                    <a:pt x="137696" y="74084"/>
                  </a:lnTo>
                  <a:lnTo>
                    <a:pt x="175349" y="48543"/>
                  </a:lnTo>
                  <a:lnTo>
                    <a:pt x="216231" y="27941"/>
                  </a:lnTo>
                  <a:lnTo>
                    <a:pt x="259922" y="12700"/>
                  </a:lnTo>
                  <a:lnTo>
                    <a:pt x="305998" y="3245"/>
                  </a:lnTo>
                  <a:lnTo>
                    <a:pt x="354040" y="0"/>
                  </a:lnTo>
                  <a:lnTo>
                    <a:pt x="402081" y="3245"/>
                  </a:lnTo>
                  <a:lnTo>
                    <a:pt x="448157" y="12700"/>
                  </a:lnTo>
                  <a:lnTo>
                    <a:pt x="491848" y="27941"/>
                  </a:lnTo>
                  <a:lnTo>
                    <a:pt x="532730" y="48543"/>
                  </a:lnTo>
                  <a:lnTo>
                    <a:pt x="570383" y="74084"/>
                  </a:lnTo>
                  <a:lnTo>
                    <a:pt x="604384" y="104139"/>
                  </a:lnTo>
                  <a:lnTo>
                    <a:pt x="634311" y="138285"/>
                  </a:lnTo>
                  <a:lnTo>
                    <a:pt x="659743" y="176099"/>
                  </a:lnTo>
                  <a:lnTo>
                    <a:pt x="680257" y="217156"/>
                  </a:lnTo>
                  <a:lnTo>
                    <a:pt x="695433" y="261034"/>
                  </a:lnTo>
                  <a:lnTo>
                    <a:pt x="704848" y="307308"/>
                  </a:lnTo>
                  <a:lnTo>
                    <a:pt x="708080" y="355555"/>
                  </a:lnTo>
                  <a:lnTo>
                    <a:pt x="704848" y="403801"/>
                  </a:lnTo>
                  <a:lnTo>
                    <a:pt x="695433" y="450075"/>
                  </a:lnTo>
                  <a:lnTo>
                    <a:pt x="680257" y="493953"/>
                  </a:lnTo>
                  <a:lnTo>
                    <a:pt x="659743" y="535010"/>
                  </a:lnTo>
                  <a:lnTo>
                    <a:pt x="634311" y="572824"/>
                  </a:lnTo>
                  <a:lnTo>
                    <a:pt x="604384" y="606970"/>
                  </a:lnTo>
                  <a:lnTo>
                    <a:pt x="570383" y="637025"/>
                  </a:lnTo>
                  <a:lnTo>
                    <a:pt x="532730" y="662566"/>
                  </a:lnTo>
                  <a:lnTo>
                    <a:pt x="491848" y="683168"/>
                  </a:lnTo>
                  <a:lnTo>
                    <a:pt x="448157" y="698409"/>
                  </a:lnTo>
                  <a:lnTo>
                    <a:pt x="402081" y="707864"/>
                  </a:lnTo>
                  <a:lnTo>
                    <a:pt x="354040" y="711110"/>
                  </a:lnTo>
                  <a:lnTo>
                    <a:pt x="305998" y="707864"/>
                  </a:lnTo>
                  <a:lnTo>
                    <a:pt x="259922" y="698409"/>
                  </a:lnTo>
                  <a:lnTo>
                    <a:pt x="216231" y="683168"/>
                  </a:lnTo>
                  <a:lnTo>
                    <a:pt x="175349" y="662566"/>
                  </a:lnTo>
                  <a:lnTo>
                    <a:pt x="137696" y="637025"/>
                  </a:lnTo>
                  <a:lnTo>
                    <a:pt x="103695" y="606970"/>
                  </a:lnTo>
                  <a:lnTo>
                    <a:pt x="73768" y="572824"/>
                  </a:lnTo>
                  <a:lnTo>
                    <a:pt x="48336" y="535010"/>
                  </a:lnTo>
                  <a:lnTo>
                    <a:pt x="27822" y="493953"/>
                  </a:lnTo>
                  <a:lnTo>
                    <a:pt x="12646" y="450075"/>
                  </a:lnTo>
                  <a:lnTo>
                    <a:pt x="3231" y="403801"/>
                  </a:lnTo>
                  <a:lnTo>
                    <a:pt x="0" y="35555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6458715" y="2067052"/>
            <a:ext cx="1047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538090" y="2170176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2</a:t>
            </a:r>
            <a:endParaRPr sz="1100">
              <a:latin typeface="Times New Roman"/>
              <a:cs typeface="Times New Roman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5081348" y="2305815"/>
            <a:ext cx="1823085" cy="1405890"/>
            <a:chOff x="5081348" y="2305815"/>
            <a:chExt cx="1823085" cy="1405890"/>
          </a:xfrm>
        </p:grpSpPr>
        <p:sp>
          <p:nvSpPr>
            <p:cNvPr id="23" name="object 23"/>
            <p:cNvSpPr/>
            <p:nvPr/>
          </p:nvSpPr>
          <p:spPr>
            <a:xfrm>
              <a:off x="5081348" y="2305815"/>
              <a:ext cx="1109980" cy="359410"/>
            </a:xfrm>
            <a:custGeom>
              <a:avLst/>
              <a:gdLst/>
              <a:ahLst/>
              <a:cxnLst/>
              <a:rect l="l" t="t" r="r" b="b"/>
              <a:pathLst>
                <a:path w="1109979" h="359410">
                  <a:moveTo>
                    <a:pt x="1082568" y="26491"/>
                  </a:moveTo>
                  <a:lnTo>
                    <a:pt x="0" y="350140"/>
                  </a:lnTo>
                  <a:lnTo>
                    <a:pt x="2727" y="359266"/>
                  </a:lnTo>
                  <a:lnTo>
                    <a:pt x="1085296" y="35618"/>
                  </a:lnTo>
                  <a:lnTo>
                    <a:pt x="1091754" y="28716"/>
                  </a:lnTo>
                  <a:lnTo>
                    <a:pt x="1082568" y="26491"/>
                  </a:lnTo>
                  <a:close/>
                </a:path>
                <a:path w="1109979" h="359410">
                  <a:moveTo>
                    <a:pt x="1102213" y="21449"/>
                  </a:moveTo>
                  <a:lnTo>
                    <a:pt x="1099436" y="21449"/>
                  </a:lnTo>
                  <a:lnTo>
                    <a:pt x="1102164" y="30575"/>
                  </a:lnTo>
                  <a:lnTo>
                    <a:pt x="1085296" y="35618"/>
                  </a:lnTo>
                  <a:lnTo>
                    <a:pt x="1035260" y="89089"/>
                  </a:lnTo>
                  <a:lnTo>
                    <a:pt x="1035361" y="92104"/>
                  </a:lnTo>
                  <a:lnTo>
                    <a:pt x="1039201" y="95698"/>
                  </a:lnTo>
                  <a:lnTo>
                    <a:pt x="1042215" y="95597"/>
                  </a:lnTo>
                  <a:lnTo>
                    <a:pt x="1109865" y="23301"/>
                  </a:lnTo>
                  <a:lnTo>
                    <a:pt x="1102213" y="21449"/>
                  </a:lnTo>
                  <a:close/>
                </a:path>
                <a:path w="1109979" h="359410">
                  <a:moveTo>
                    <a:pt x="1091754" y="28716"/>
                  </a:moveTo>
                  <a:lnTo>
                    <a:pt x="1085296" y="35618"/>
                  </a:lnTo>
                  <a:lnTo>
                    <a:pt x="1101956" y="30637"/>
                  </a:lnTo>
                  <a:lnTo>
                    <a:pt x="1099689" y="30637"/>
                  </a:lnTo>
                  <a:lnTo>
                    <a:pt x="1091754" y="28716"/>
                  </a:lnTo>
                  <a:close/>
                </a:path>
                <a:path w="1109979" h="359410">
                  <a:moveTo>
                    <a:pt x="1097333" y="22754"/>
                  </a:moveTo>
                  <a:lnTo>
                    <a:pt x="1091754" y="28716"/>
                  </a:lnTo>
                  <a:lnTo>
                    <a:pt x="1099689" y="30637"/>
                  </a:lnTo>
                  <a:lnTo>
                    <a:pt x="1097333" y="22754"/>
                  </a:lnTo>
                  <a:close/>
                </a:path>
                <a:path w="1109979" h="359410">
                  <a:moveTo>
                    <a:pt x="1099826" y="22754"/>
                  </a:moveTo>
                  <a:lnTo>
                    <a:pt x="1097333" y="22754"/>
                  </a:lnTo>
                  <a:lnTo>
                    <a:pt x="1099689" y="30637"/>
                  </a:lnTo>
                  <a:lnTo>
                    <a:pt x="1101956" y="30637"/>
                  </a:lnTo>
                  <a:lnTo>
                    <a:pt x="1102164" y="30575"/>
                  </a:lnTo>
                  <a:lnTo>
                    <a:pt x="1099826" y="22754"/>
                  </a:lnTo>
                  <a:close/>
                </a:path>
                <a:path w="1109979" h="359410">
                  <a:moveTo>
                    <a:pt x="1099436" y="21449"/>
                  </a:moveTo>
                  <a:lnTo>
                    <a:pt x="1082568" y="26491"/>
                  </a:lnTo>
                  <a:lnTo>
                    <a:pt x="1091754" y="28716"/>
                  </a:lnTo>
                  <a:lnTo>
                    <a:pt x="1097333" y="22754"/>
                  </a:lnTo>
                  <a:lnTo>
                    <a:pt x="1099826" y="22754"/>
                  </a:lnTo>
                  <a:lnTo>
                    <a:pt x="1099436" y="21449"/>
                  </a:lnTo>
                  <a:close/>
                </a:path>
                <a:path w="1109979" h="359410">
                  <a:moveTo>
                    <a:pt x="1013635" y="0"/>
                  </a:moveTo>
                  <a:lnTo>
                    <a:pt x="1011060" y="1570"/>
                  </a:lnTo>
                  <a:lnTo>
                    <a:pt x="1009823" y="6684"/>
                  </a:lnTo>
                  <a:lnTo>
                    <a:pt x="1011393" y="9258"/>
                  </a:lnTo>
                  <a:lnTo>
                    <a:pt x="1082568" y="26491"/>
                  </a:lnTo>
                  <a:lnTo>
                    <a:pt x="1099436" y="21449"/>
                  </a:lnTo>
                  <a:lnTo>
                    <a:pt x="1102213" y="21449"/>
                  </a:lnTo>
                  <a:lnTo>
                    <a:pt x="10136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6191195" y="2995702"/>
              <a:ext cx="708660" cy="711200"/>
            </a:xfrm>
            <a:custGeom>
              <a:avLst/>
              <a:gdLst/>
              <a:ahLst/>
              <a:cxnLst/>
              <a:rect l="l" t="t" r="r" b="b"/>
              <a:pathLst>
                <a:path w="708659" h="711200">
                  <a:moveTo>
                    <a:pt x="354039" y="0"/>
                  </a:moveTo>
                  <a:lnTo>
                    <a:pt x="305998" y="3245"/>
                  </a:lnTo>
                  <a:lnTo>
                    <a:pt x="259921" y="12700"/>
                  </a:lnTo>
                  <a:lnTo>
                    <a:pt x="216231" y="27941"/>
                  </a:lnTo>
                  <a:lnTo>
                    <a:pt x="175348" y="48543"/>
                  </a:lnTo>
                  <a:lnTo>
                    <a:pt x="137696" y="74084"/>
                  </a:lnTo>
                  <a:lnTo>
                    <a:pt x="103695" y="104139"/>
                  </a:lnTo>
                  <a:lnTo>
                    <a:pt x="73768" y="138286"/>
                  </a:lnTo>
                  <a:lnTo>
                    <a:pt x="48336" y="176100"/>
                  </a:lnTo>
                  <a:lnTo>
                    <a:pt x="27822" y="217157"/>
                  </a:lnTo>
                  <a:lnTo>
                    <a:pt x="12646" y="261034"/>
                  </a:lnTo>
                  <a:lnTo>
                    <a:pt x="3231" y="307308"/>
                  </a:lnTo>
                  <a:lnTo>
                    <a:pt x="0" y="355555"/>
                  </a:lnTo>
                  <a:lnTo>
                    <a:pt x="3231" y="403802"/>
                  </a:lnTo>
                  <a:lnTo>
                    <a:pt x="12646" y="450076"/>
                  </a:lnTo>
                  <a:lnTo>
                    <a:pt x="27822" y="493953"/>
                  </a:lnTo>
                  <a:lnTo>
                    <a:pt x="48336" y="535010"/>
                  </a:lnTo>
                  <a:lnTo>
                    <a:pt x="73768" y="572824"/>
                  </a:lnTo>
                  <a:lnTo>
                    <a:pt x="103695" y="606970"/>
                  </a:lnTo>
                  <a:lnTo>
                    <a:pt x="137696" y="637025"/>
                  </a:lnTo>
                  <a:lnTo>
                    <a:pt x="175348" y="662566"/>
                  </a:lnTo>
                  <a:lnTo>
                    <a:pt x="216231" y="683168"/>
                  </a:lnTo>
                  <a:lnTo>
                    <a:pt x="259921" y="698409"/>
                  </a:lnTo>
                  <a:lnTo>
                    <a:pt x="305998" y="707864"/>
                  </a:lnTo>
                  <a:lnTo>
                    <a:pt x="354039" y="711109"/>
                  </a:lnTo>
                  <a:lnTo>
                    <a:pt x="402080" y="707864"/>
                  </a:lnTo>
                  <a:lnTo>
                    <a:pt x="448157" y="698409"/>
                  </a:lnTo>
                  <a:lnTo>
                    <a:pt x="491847" y="683168"/>
                  </a:lnTo>
                  <a:lnTo>
                    <a:pt x="532730" y="662566"/>
                  </a:lnTo>
                  <a:lnTo>
                    <a:pt x="570382" y="637025"/>
                  </a:lnTo>
                  <a:lnTo>
                    <a:pt x="604383" y="606970"/>
                  </a:lnTo>
                  <a:lnTo>
                    <a:pt x="634311" y="572824"/>
                  </a:lnTo>
                  <a:lnTo>
                    <a:pt x="659742" y="535010"/>
                  </a:lnTo>
                  <a:lnTo>
                    <a:pt x="680257" y="493953"/>
                  </a:lnTo>
                  <a:lnTo>
                    <a:pt x="695432" y="450076"/>
                  </a:lnTo>
                  <a:lnTo>
                    <a:pt x="704847" y="403802"/>
                  </a:lnTo>
                  <a:lnTo>
                    <a:pt x="708079" y="355555"/>
                  </a:lnTo>
                  <a:lnTo>
                    <a:pt x="704847" y="307308"/>
                  </a:lnTo>
                  <a:lnTo>
                    <a:pt x="695432" y="261034"/>
                  </a:lnTo>
                  <a:lnTo>
                    <a:pt x="680257" y="217157"/>
                  </a:lnTo>
                  <a:lnTo>
                    <a:pt x="659742" y="176100"/>
                  </a:lnTo>
                  <a:lnTo>
                    <a:pt x="634311" y="138286"/>
                  </a:lnTo>
                  <a:lnTo>
                    <a:pt x="604383" y="104139"/>
                  </a:lnTo>
                  <a:lnTo>
                    <a:pt x="570382" y="74084"/>
                  </a:lnTo>
                  <a:lnTo>
                    <a:pt x="532730" y="48543"/>
                  </a:lnTo>
                  <a:lnTo>
                    <a:pt x="491847" y="27941"/>
                  </a:lnTo>
                  <a:lnTo>
                    <a:pt x="448157" y="12700"/>
                  </a:lnTo>
                  <a:lnTo>
                    <a:pt x="402080" y="3245"/>
                  </a:lnTo>
                  <a:lnTo>
                    <a:pt x="354039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191195" y="2995702"/>
              <a:ext cx="708660" cy="711200"/>
            </a:xfrm>
            <a:custGeom>
              <a:avLst/>
              <a:gdLst/>
              <a:ahLst/>
              <a:cxnLst/>
              <a:rect l="l" t="t" r="r" b="b"/>
              <a:pathLst>
                <a:path w="708659" h="711200">
                  <a:moveTo>
                    <a:pt x="0" y="355555"/>
                  </a:moveTo>
                  <a:lnTo>
                    <a:pt x="3231" y="307308"/>
                  </a:lnTo>
                  <a:lnTo>
                    <a:pt x="12646" y="261034"/>
                  </a:lnTo>
                  <a:lnTo>
                    <a:pt x="27822" y="217156"/>
                  </a:lnTo>
                  <a:lnTo>
                    <a:pt x="48336" y="176099"/>
                  </a:lnTo>
                  <a:lnTo>
                    <a:pt x="73768" y="138285"/>
                  </a:lnTo>
                  <a:lnTo>
                    <a:pt x="103695" y="104139"/>
                  </a:lnTo>
                  <a:lnTo>
                    <a:pt x="137696" y="74084"/>
                  </a:lnTo>
                  <a:lnTo>
                    <a:pt x="175349" y="48543"/>
                  </a:lnTo>
                  <a:lnTo>
                    <a:pt x="216231" y="27941"/>
                  </a:lnTo>
                  <a:lnTo>
                    <a:pt x="259922" y="12700"/>
                  </a:lnTo>
                  <a:lnTo>
                    <a:pt x="305998" y="3245"/>
                  </a:lnTo>
                  <a:lnTo>
                    <a:pt x="354040" y="0"/>
                  </a:lnTo>
                  <a:lnTo>
                    <a:pt x="402081" y="3245"/>
                  </a:lnTo>
                  <a:lnTo>
                    <a:pt x="448157" y="12700"/>
                  </a:lnTo>
                  <a:lnTo>
                    <a:pt x="491848" y="27941"/>
                  </a:lnTo>
                  <a:lnTo>
                    <a:pt x="532730" y="48543"/>
                  </a:lnTo>
                  <a:lnTo>
                    <a:pt x="570383" y="74084"/>
                  </a:lnTo>
                  <a:lnTo>
                    <a:pt x="604384" y="104139"/>
                  </a:lnTo>
                  <a:lnTo>
                    <a:pt x="634311" y="138285"/>
                  </a:lnTo>
                  <a:lnTo>
                    <a:pt x="659743" y="176099"/>
                  </a:lnTo>
                  <a:lnTo>
                    <a:pt x="680257" y="217156"/>
                  </a:lnTo>
                  <a:lnTo>
                    <a:pt x="695433" y="261034"/>
                  </a:lnTo>
                  <a:lnTo>
                    <a:pt x="704848" y="307308"/>
                  </a:lnTo>
                  <a:lnTo>
                    <a:pt x="708080" y="355555"/>
                  </a:lnTo>
                  <a:lnTo>
                    <a:pt x="704848" y="403801"/>
                  </a:lnTo>
                  <a:lnTo>
                    <a:pt x="695433" y="450075"/>
                  </a:lnTo>
                  <a:lnTo>
                    <a:pt x="680257" y="493953"/>
                  </a:lnTo>
                  <a:lnTo>
                    <a:pt x="659743" y="535010"/>
                  </a:lnTo>
                  <a:lnTo>
                    <a:pt x="634311" y="572824"/>
                  </a:lnTo>
                  <a:lnTo>
                    <a:pt x="604384" y="606970"/>
                  </a:lnTo>
                  <a:lnTo>
                    <a:pt x="570383" y="637025"/>
                  </a:lnTo>
                  <a:lnTo>
                    <a:pt x="532730" y="662566"/>
                  </a:lnTo>
                  <a:lnTo>
                    <a:pt x="491848" y="683168"/>
                  </a:lnTo>
                  <a:lnTo>
                    <a:pt x="448157" y="698409"/>
                  </a:lnTo>
                  <a:lnTo>
                    <a:pt x="402081" y="707864"/>
                  </a:lnTo>
                  <a:lnTo>
                    <a:pt x="354040" y="711110"/>
                  </a:lnTo>
                  <a:lnTo>
                    <a:pt x="305998" y="707864"/>
                  </a:lnTo>
                  <a:lnTo>
                    <a:pt x="259922" y="698409"/>
                  </a:lnTo>
                  <a:lnTo>
                    <a:pt x="216231" y="683168"/>
                  </a:lnTo>
                  <a:lnTo>
                    <a:pt x="175349" y="662566"/>
                  </a:lnTo>
                  <a:lnTo>
                    <a:pt x="137696" y="637025"/>
                  </a:lnTo>
                  <a:lnTo>
                    <a:pt x="103695" y="606970"/>
                  </a:lnTo>
                  <a:lnTo>
                    <a:pt x="73768" y="572824"/>
                  </a:lnTo>
                  <a:lnTo>
                    <a:pt x="48336" y="535010"/>
                  </a:lnTo>
                  <a:lnTo>
                    <a:pt x="27822" y="493953"/>
                  </a:lnTo>
                  <a:lnTo>
                    <a:pt x="12646" y="450075"/>
                  </a:lnTo>
                  <a:lnTo>
                    <a:pt x="3231" y="403801"/>
                  </a:lnTo>
                  <a:lnTo>
                    <a:pt x="0" y="35555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/>
          <p:nvPr/>
        </p:nvSpPr>
        <p:spPr>
          <a:xfrm>
            <a:off x="6433315" y="3121659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3</a:t>
            </a:r>
            <a:endParaRPr sz="1650" baseline="-15151">
              <a:latin typeface="Times New Roman"/>
              <a:cs typeface="Times New Roman"/>
            </a:endParaRPr>
          </a:p>
        </p:txBody>
      </p:sp>
      <p:grpSp>
        <p:nvGrpSpPr>
          <p:cNvPr id="27" name="object 27"/>
          <p:cNvGrpSpPr/>
          <p:nvPr/>
        </p:nvGrpSpPr>
        <p:grpSpPr>
          <a:xfrm>
            <a:off x="2868612" y="2327862"/>
            <a:ext cx="3322954" cy="1023619"/>
            <a:chOff x="2868612" y="2327862"/>
            <a:chExt cx="3322954" cy="1023619"/>
          </a:xfrm>
        </p:grpSpPr>
        <p:sp>
          <p:nvSpPr>
            <p:cNvPr id="28" name="object 28"/>
            <p:cNvSpPr/>
            <p:nvPr/>
          </p:nvSpPr>
          <p:spPr>
            <a:xfrm>
              <a:off x="5080268" y="2684091"/>
              <a:ext cx="1111250" cy="667385"/>
            </a:xfrm>
            <a:custGeom>
              <a:avLst/>
              <a:gdLst/>
              <a:ahLst/>
              <a:cxnLst/>
              <a:rect l="l" t="t" r="r" b="b"/>
              <a:pathLst>
                <a:path w="1111250" h="667385">
                  <a:moveTo>
                    <a:pt x="1012043" y="656563"/>
                  </a:moveTo>
                  <a:lnTo>
                    <a:pt x="1009888" y="658671"/>
                  </a:lnTo>
                  <a:lnTo>
                    <a:pt x="1009830" y="663931"/>
                  </a:lnTo>
                  <a:lnTo>
                    <a:pt x="1011939" y="666087"/>
                  </a:lnTo>
                  <a:lnTo>
                    <a:pt x="1110945" y="667177"/>
                  </a:lnTo>
                  <a:lnTo>
                    <a:pt x="1110523" y="666413"/>
                  </a:lnTo>
                  <a:lnTo>
                    <a:pt x="1100391" y="666413"/>
                  </a:lnTo>
                  <a:lnTo>
                    <a:pt x="1085271" y="657369"/>
                  </a:lnTo>
                  <a:lnTo>
                    <a:pt x="1012043" y="656563"/>
                  </a:lnTo>
                  <a:close/>
                </a:path>
                <a:path w="1111250" h="667385">
                  <a:moveTo>
                    <a:pt x="1085271" y="657369"/>
                  </a:moveTo>
                  <a:lnTo>
                    <a:pt x="1100391" y="666413"/>
                  </a:lnTo>
                  <a:lnTo>
                    <a:pt x="1101461" y="664624"/>
                  </a:lnTo>
                  <a:lnTo>
                    <a:pt x="1098663" y="664624"/>
                  </a:lnTo>
                  <a:lnTo>
                    <a:pt x="1094722" y="657473"/>
                  </a:lnTo>
                  <a:lnTo>
                    <a:pt x="1085271" y="657369"/>
                  </a:lnTo>
                  <a:close/>
                </a:path>
                <a:path w="1111250" h="667385">
                  <a:moveTo>
                    <a:pt x="1060263" y="579621"/>
                  </a:moveTo>
                  <a:lnTo>
                    <a:pt x="1055657" y="582160"/>
                  </a:lnTo>
                  <a:lnTo>
                    <a:pt x="1054817" y="585057"/>
                  </a:lnTo>
                  <a:lnTo>
                    <a:pt x="1090160" y="649195"/>
                  </a:lnTo>
                  <a:lnTo>
                    <a:pt x="1105281" y="658239"/>
                  </a:lnTo>
                  <a:lnTo>
                    <a:pt x="1100391" y="666413"/>
                  </a:lnTo>
                  <a:lnTo>
                    <a:pt x="1110523" y="666413"/>
                  </a:lnTo>
                  <a:lnTo>
                    <a:pt x="1063160" y="580459"/>
                  </a:lnTo>
                  <a:lnTo>
                    <a:pt x="1060263" y="579621"/>
                  </a:lnTo>
                  <a:close/>
                </a:path>
                <a:path w="1111250" h="667385">
                  <a:moveTo>
                    <a:pt x="1094722" y="657473"/>
                  </a:moveTo>
                  <a:lnTo>
                    <a:pt x="1098663" y="664624"/>
                  </a:lnTo>
                  <a:lnTo>
                    <a:pt x="1102885" y="657562"/>
                  </a:lnTo>
                  <a:lnTo>
                    <a:pt x="1094722" y="657473"/>
                  </a:lnTo>
                  <a:close/>
                </a:path>
                <a:path w="1111250" h="667385">
                  <a:moveTo>
                    <a:pt x="1090160" y="649195"/>
                  </a:moveTo>
                  <a:lnTo>
                    <a:pt x="1094722" y="657473"/>
                  </a:lnTo>
                  <a:lnTo>
                    <a:pt x="1102885" y="657562"/>
                  </a:lnTo>
                  <a:lnTo>
                    <a:pt x="1098663" y="664624"/>
                  </a:lnTo>
                  <a:lnTo>
                    <a:pt x="1101461" y="664624"/>
                  </a:lnTo>
                  <a:lnTo>
                    <a:pt x="1105281" y="658239"/>
                  </a:lnTo>
                  <a:lnTo>
                    <a:pt x="1090160" y="649195"/>
                  </a:lnTo>
                  <a:close/>
                </a:path>
                <a:path w="1111250" h="667385">
                  <a:moveTo>
                    <a:pt x="4889" y="0"/>
                  </a:moveTo>
                  <a:lnTo>
                    <a:pt x="0" y="8173"/>
                  </a:lnTo>
                  <a:lnTo>
                    <a:pt x="1085271" y="657369"/>
                  </a:lnTo>
                  <a:lnTo>
                    <a:pt x="1094722" y="657473"/>
                  </a:lnTo>
                  <a:lnTo>
                    <a:pt x="1090160" y="649195"/>
                  </a:lnTo>
                  <a:lnTo>
                    <a:pt x="48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873375" y="2332625"/>
              <a:ext cx="706755" cy="711200"/>
            </a:xfrm>
            <a:custGeom>
              <a:avLst/>
              <a:gdLst/>
              <a:ahLst/>
              <a:cxnLst/>
              <a:rect l="l" t="t" r="r" b="b"/>
              <a:pathLst>
                <a:path w="706754" h="711200">
                  <a:moveTo>
                    <a:pt x="353245" y="0"/>
                  </a:moveTo>
                  <a:lnTo>
                    <a:pt x="305312" y="3245"/>
                  </a:lnTo>
                  <a:lnTo>
                    <a:pt x="259338" y="12700"/>
                  </a:lnTo>
                  <a:lnTo>
                    <a:pt x="215746" y="27941"/>
                  </a:lnTo>
                  <a:lnTo>
                    <a:pt x="174955" y="48543"/>
                  </a:lnTo>
                  <a:lnTo>
                    <a:pt x="137387" y="74084"/>
                  </a:lnTo>
                  <a:lnTo>
                    <a:pt x="103463" y="104139"/>
                  </a:lnTo>
                  <a:lnTo>
                    <a:pt x="73603" y="138285"/>
                  </a:lnTo>
                  <a:lnTo>
                    <a:pt x="48228" y="176099"/>
                  </a:lnTo>
                  <a:lnTo>
                    <a:pt x="27759" y="217156"/>
                  </a:lnTo>
                  <a:lnTo>
                    <a:pt x="12618" y="261033"/>
                  </a:lnTo>
                  <a:lnTo>
                    <a:pt x="3224" y="307307"/>
                  </a:lnTo>
                  <a:lnTo>
                    <a:pt x="0" y="355554"/>
                  </a:lnTo>
                  <a:lnTo>
                    <a:pt x="3224" y="403800"/>
                  </a:lnTo>
                  <a:lnTo>
                    <a:pt x="12618" y="450074"/>
                  </a:lnTo>
                  <a:lnTo>
                    <a:pt x="27759" y="493952"/>
                  </a:lnTo>
                  <a:lnTo>
                    <a:pt x="48228" y="535009"/>
                  </a:lnTo>
                  <a:lnTo>
                    <a:pt x="73603" y="572823"/>
                  </a:lnTo>
                  <a:lnTo>
                    <a:pt x="103463" y="606969"/>
                  </a:lnTo>
                  <a:lnTo>
                    <a:pt x="137387" y="637025"/>
                  </a:lnTo>
                  <a:lnTo>
                    <a:pt x="174955" y="662565"/>
                  </a:lnTo>
                  <a:lnTo>
                    <a:pt x="215746" y="683168"/>
                  </a:lnTo>
                  <a:lnTo>
                    <a:pt x="259338" y="698409"/>
                  </a:lnTo>
                  <a:lnTo>
                    <a:pt x="305312" y="707864"/>
                  </a:lnTo>
                  <a:lnTo>
                    <a:pt x="353245" y="711109"/>
                  </a:lnTo>
                  <a:lnTo>
                    <a:pt x="401178" y="707864"/>
                  </a:lnTo>
                  <a:lnTo>
                    <a:pt x="447152" y="698409"/>
                  </a:lnTo>
                  <a:lnTo>
                    <a:pt x="490744" y="683168"/>
                  </a:lnTo>
                  <a:lnTo>
                    <a:pt x="531535" y="662565"/>
                  </a:lnTo>
                  <a:lnTo>
                    <a:pt x="569103" y="637025"/>
                  </a:lnTo>
                  <a:lnTo>
                    <a:pt x="603028" y="606969"/>
                  </a:lnTo>
                  <a:lnTo>
                    <a:pt x="632888" y="572823"/>
                  </a:lnTo>
                  <a:lnTo>
                    <a:pt x="658263" y="535009"/>
                  </a:lnTo>
                  <a:lnTo>
                    <a:pt x="678732" y="493952"/>
                  </a:lnTo>
                  <a:lnTo>
                    <a:pt x="693873" y="450074"/>
                  </a:lnTo>
                  <a:lnTo>
                    <a:pt x="703267" y="403800"/>
                  </a:lnTo>
                  <a:lnTo>
                    <a:pt x="706492" y="355554"/>
                  </a:lnTo>
                  <a:lnTo>
                    <a:pt x="703267" y="307307"/>
                  </a:lnTo>
                  <a:lnTo>
                    <a:pt x="693873" y="261033"/>
                  </a:lnTo>
                  <a:lnTo>
                    <a:pt x="678732" y="217156"/>
                  </a:lnTo>
                  <a:lnTo>
                    <a:pt x="658263" y="176099"/>
                  </a:lnTo>
                  <a:lnTo>
                    <a:pt x="632888" y="138285"/>
                  </a:lnTo>
                  <a:lnTo>
                    <a:pt x="603028" y="104139"/>
                  </a:lnTo>
                  <a:lnTo>
                    <a:pt x="569103" y="74084"/>
                  </a:lnTo>
                  <a:lnTo>
                    <a:pt x="531535" y="48543"/>
                  </a:lnTo>
                  <a:lnTo>
                    <a:pt x="490744" y="27941"/>
                  </a:lnTo>
                  <a:lnTo>
                    <a:pt x="447152" y="12700"/>
                  </a:lnTo>
                  <a:lnTo>
                    <a:pt x="401178" y="3245"/>
                  </a:lnTo>
                  <a:lnTo>
                    <a:pt x="353245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873375" y="2332625"/>
              <a:ext cx="706755" cy="711200"/>
            </a:xfrm>
            <a:custGeom>
              <a:avLst/>
              <a:gdLst/>
              <a:ahLst/>
              <a:cxnLst/>
              <a:rect l="l" t="t" r="r" b="b"/>
              <a:pathLst>
                <a:path w="706754" h="711200">
                  <a:moveTo>
                    <a:pt x="0" y="355555"/>
                  </a:moveTo>
                  <a:lnTo>
                    <a:pt x="3224" y="307308"/>
                  </a:lnTo>
                  <a:lnTo>
                    <a:pt x="12618" y="261034"/>
                  </a:lnTo>
                  <a:lnTo>
                    <a:pt x="27759" y="217156"/>
                  </a:lnTo>
                  <a:lnTo>
                    <a:pt x="48228" y="176099"/>
                  </a:lnTo>
                  <a:lnTo>
                    <a:pt x="73603" y="138285"/>
                  </a:lnTo>
                  <a:lnTo>
                    <a:pt x="103463" y="104139"/>
                  </a:lnTo>
                  <a:lnTo>
                    <a:pt x="137387" y="74084"/>
                  </a:lnTo>
                  <a:lnTo>
                    <a:pt x="174955" y="48543"/>
                  </a:lnTo>
                  <a:lnTo>
                    <a:pt x="215746" y="27941"/>
                  </a:lnTo>
                  <a:lnTo>
                    <a:pt x="259339" y="12700"/>
                  </a:lnTo>
                  <a:lnTo>
                    <a:pt x="305312" y="3245"/>
                  </a:lnTo>
                  <a:lnTo>
                    <a:pt x="353246" y="0"/>
                  </a:lnTo>
                  <a:lnTo>
                    <a:pt x="401179" y="3245"/>
                  </a:lnTo>
                  <a:lnTo>
                    <a:pt x="447152" y="12700"/>
                  </a:lnTo>
                  <a:lnTo>
                    <a:pt x="490745" y="27941"/>
                  </a:lnTo>
                  <a:lnTo>
                    <a:pt x="531535" y="48543"/>
                  </a:lnTo>
                  <a:lnTo>
                    <a:pt x="569104" y="74084"/>
                  </a:lnTo>
                  <a:lnTo>
                    <a:pt x="603028" y="104139"/>
                  </a:lnTo>
                  <a:lnTo>
                    <a:pt x="632888" y="138285"/>
                  </a:lnTo>
                  <a:lnTo>
                    <a:pt x="658263" y="176099"/>
                  </a:lnTo>
                  <a:lnTo>
                    <a:pt x="678732" y="217156"/>
                  </a:lnTo>
                  <a:lnTo>
                    <a:pt x="693873" y="261034"/>
                  </a:lnTo>
                  <a:lnTo>
                    <a:pt x="703267" y="307308"/>
                  </a:lnTo>
                  <a:lnTo>
                    <a:pt x="706492" y="355555"/>
                  </a:lnTo>
                  <a:lnTo>
                    <a:pt x="703267" y="403801"/>
                  </a:lnTo>
                  <a:lnTo>
                    <a:pt x="693873" y="450075"/>
                  </a:lnTo>
                  <a:lnTo>
                    <a:pt x="678732" y="493953"/>
                  </a:lnTo>
                  <a:lnTo>
                    <a:pt x="658263" y="535010"/>
                  </a:lnTo>
                  <a:lnTo>
                    <a:pt x="632888" y="572824"/>
                  </a:lnTo>
                  <a:lnTo>
                    <a:pt x="603028" y="606970"/>
                  </a:lnTo>
                  <a:lnTo>
                    <a:pt x="569104" y="637025"/>
                  </a:lnTo>
                  <a:lnTo>
                    <a:pt x="531535" y="662566"/>
                  </a:lnTo>
                  <a:lnTo>
                    <a:pt x="490745" y="683168"/>
                  </a:lnTo>
                  <a:lnTo>
                    <a:pt x="447152" y="698409"/>
                  </a:lnTo>
                  <a:lnTo>
                    <a:pt x="401179" y="707864"/>
                  </a:lnTo>
                  <a:lnTo>
                    <a:pt x="353246" y="711110"/>
                  </a:lnTo>
                  <a:lnTo>
                    <a:pt x="305312" y="707864"/>
                  </a:lnTo>
                  <a:lnTo>
                    <a:pt x="259339" y="698409"/>
                  </a:lnTo>
                  <a:lnTo>
                    <a:pt x="215746" y="683168"/>
                  </a:lnTo>
                  <a:lnTo>
                    <a:pt x="174955" y="662566"/>
                  </a:lnTo>
                  <a:lnTo>
                    <a:pt x="137387" y="637025"/>
                  </a:lnTo>
                  <a:lnTo>
                    <a:pt x="103463" y="606970"/>
                  </a:lnTo>
                  <a:lnTo>
                    <a:pt x="73603" y="572824"/>
                  </a:lnTo>
                  <a:lnTo>
                    <a:pt x="48228" y="535010"/>
                  </a:lnTo>
                  <a:lnTo>
                    <a:pt x="27759" y="493953"/>
                  </a:lnTo>
                  <a:lnTo>
                    <a:pt x="12618" y="450075"/>
                  </a:lnTo>
                  <a:lnTo>
                    <a:pt x="3224" y="403801"/>
                  </a:lnTo>
                  <a:lnTo>
                    <a:pt x="0" y="35555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3114701" y="2457196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1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579844" y="2638290"/>
            <a:ext cx="795020" cy="100330"/>
          </a:xfrm>
          <a:custGeom>
            <a:avLst/>
            <a:gdLst/>
            <a:ahLst/>
            <a:cxnLst/>
            <a:rect l="l" t="t" r="r" b="b"/>
            <a:pathLst>
              <a:path w="795020" h="100330">
                <a:moveTo>
                  <a:pt x="85524" y="0"/>
                </a:moveTo>
                <a:lnTo>
                  <a:pt x="0" y="49889"/>
                </a:lnTo>
                <a:lnTo>
                  <a:pt x="85524" y="99778"/>
                </a:lnTo>
                <a:lnTo>
                  <a:pt x="88440" y="99010"/>
                </a:lnTo>
                <a:lnTo>
                  <a:pt x="91092" y="94467"/>
                </a:lnTo>
                <a:lnTo>
                  <a:pt x="90323" y="91550"/>
                </a:lnTo>
                <a:lnTo>
                  <a:pt x="27067" y="54651"/>
                </a:lnTo>
                <a:lnTo>
                  <a:pt x="9446" y="54651"/>
                </a:lnTo>
                <a:lnTo>
                  <a:pt x="9446" y="45126"/>
                </a:lnTo>
                <a:lnTo>
                  <a:pt x="27070" y="45125"/>
                </a:lnTo>
                <a:lnTo>
                  <a:pt x="90323" y="8228"/>
                </a:lnTo>
                <a:lnTo>
                  <a:pt x="91090" y="5311"/>
                </a:lnTo>
                <a:lnTo>
                  <a:pt x="88440" y="768"/>
                </a:lnTo>
                <a:lnTo>
                  <a:pt x="85524" y="0"/>
                </a:lnTo>
                <a:close/>
              </a:path>
              <a:path w="795020" h="100330">
                <a:moveTo>
                  <a:pt x="27067" y="45126"/>
                </a:moveTo>
                <a:lnTo>
                  <a:pt x="9446" y="45126"/>
                </a:lnTo>
                <a:lnTo>
                  <a:pt x="9446" y="54651"/>
                </a:lnTo>
                <a:lnTo>
                  <a:pt x="27067" y="54651"/>
                </a:lnTo>
                <a:lnTo>
                  <a:pt x="25955" y="54002"/>
                </a:lnTo>
                <a:lnTo>
                  <a:pt x="11851" y="54002"/>
                </a:lnTo>
                <a:lnTo>
                  <a:pt x="11851" y="45775"/>
                </a:lnTo>
                <a:lnTo>
                  <a:pt x="25955" y="45775"/>
                </a:lnTo>
                <a:lnTo>
                  <a:pt x="27067" y="45126"/>
                </a:lnTo>
                <a:close/>
              </a:path>
              <a:path w="795020" h="100330">
                <a:moveTo>
                  <a:pt x="27067" y="54651"/>
                </a:moveTo>
                <a:lnTo>
                  <a:pt x="9446" y="54651"/>
                </a:lnTo>
                <a:lnTo>
                  <a:pt x="27067" y="54651"/>
                </a:lnTo>
                <a:close/>
              </a:path>
              <a:path w="795020" h="100330">
                <a:moveTo>
                  <a:pt x="794787" y="45125"/>
                </a:moveTo>
                <a:lnTo>
                  <a:pt x="27067" y="45126"/>
                </a:lnTo>
                <a:lnTo>
                  <a:pt x="18903" y="49889"/>
                </a:lnTo>
                <a:lnTo>
                  <a:pt x="27067" y="54651"/>
                </a:lnTo>
                <a:lnTo>
                  <a:pt x="794787" y="54650"/>
                </a:lnTo>
                <a:lnTo>
                  <a:pt x="794787" y="45125"/>
                </a:lnTo>
                <a:close/>
              </a:path>
              <a:path w="795020" h="100330">
                <a:moveTo>
                  <a:pt x="11851" y="45775"/>
                </a:moveTo>
                <a:lnTo>
                  <a:pt x="11851" y="54002"/>
                </a:lnTo>
                <a:lnTo>
                  <a:pt x="18903" y="49889"/>
                </a:lnTo>
                <a:lnTo>
                  <a:pt x="11851" y="45775"/>
                </a:lnTo>
                <a:close/>
              </a:path>
              <a:path w="795020" h="100330">
                <a:moveTo>
                  <a:pt x="18903" y="49889"/>
                </a:moveTo>
                <a:lnTo>
                  <a:pt x="11851" y="54002"/>
                </a:lnTo>
                <a:lnTo>
                  <a:pt x="25955" y="54002"/>
                </a:lnTo>
                <a:lnTo>
                  <a:pt x="18903" y="49889"/>
                </a:lnTo>
                <a:close/>
              </a:path>
              <a:path w="795020" h="100330">
                <a:moveTo>
                  <a:pt x="25955" y="45775"/>
                </a:moveTo>
                <a:lnTo>
                  <a:pt x="11851" y="45775"/>
                </a:lnTo>
                <a:lnTo>
                  <a:pt x="18903" y="49889"/>
                </a:lnTo>
                <a:lnTo>
                  <a:pt x="25955" y="457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3819150" y="2312923"/>
            <a:ext cx="317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b/7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256915" y="1962403"/>
            <a:ext cx="111315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10" dirty="0">
                <a:latin typeface="Times New Roman"/>
                <a:cs typeface="Times New Roman"/>
              </a:rPr>
              <a:t>Q*(s</a:t>
            </a:r>
            <a:r>
              <a:rPr sz="1800" i="1" spc="-15" baseline="-13888" dirty="0">
                <a:latin typeface="Times New Roman"/>
                <a:cs typeface="Times New Roman"/>
              </a:rPr>
              <a:t>0</a:t>
            </a:r>
            <a:r>
              <a:rPr sz="1800" i="1" spc="-10" dirty="0">
                <a:latin typeface="Times New Roman"/>
                <a:cs typeface="Times New Roman"/>
              </a:rPr>
              <a:t>,b)=9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061902" y="1749044"/>
            <a:ext cx="1227455" cy="1125855"/>
          </a:xfrm>
          <a:prstGeom prst="rect">
            <a:avLst/>
          </a:prstGeom>
        </p:spPr>
        <p:txBody>
          <a:bodyPr vert="horz" wrap="square" lIns="0" tIns="1130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90"/>
              </a:spcBef>
            </a:pPr>
            <a:r>
              <a:rPr sz="1800" i="1" spc="-10" dirty="0">
                <a:latin typeface="Times New Roman"/>
                <a:cs typeface="Times New Roman"/>
              </a:rPr>
              <a:t>Q*(s</a:t>
            </a:r>
            <a:r>
              <a:rPr sz="1800" i="1" spc="-15" baseline="-13888" dirty="0">
                <a:latin typeface="Times New Roman"/>
                <a:cs typeface="Times New Roman"/>
              </a:rPr>
              <a:t>0</a:t>
            </a:r>
            <a:r>
              <a:rPr sz="1800" i="1" spc="-10" dirty="0">
                <a:latin typeface="Times New Roman"/>
                <a:cs typeface="Times New Roman"/>
              </a:rPr>
              <a:t>,a)=13</a:t>
            </a:r>
            <a:endParaRPr sz="1800">
              <a:latin typeface="Times New Roman"/>
              <a:cs typeface="Times New Roman"/>
            </a:endParaRPr>
          </a:p>
          <a:p>
            <a:pPr marL="287020">
              <a:lnSpc>
                <a:spcPct val="100000"/>
              </a:lnSpc>
              <a:spcBef>
                <a:spcPts val="790"/>
              </a:spcBef>
            </a:pPr>
            <a:r>
              <a:rPr sz="1800" spc="-25" dirty="0">
                <a:latin typeface="Times New Roman"/>
                <a:cs typeface="Times New Roman"/>
              </a:rPr>
              <a:t>1/2</a:t>
            </a:r>
            <a:endParaRPr sz="1800">
              <a:latin typeface="Times New Roman"/>
              <a:cs typeface="Times New Roman"/>
            </a:endParaRPr>
          </a:p>
          <a:p>
            <a:pPr marL="618490">
              <a:lnSpc>
                <a:spcPct val="100000"/>
              </a:lnSpc>
              <a:spcBef>
                <a:spcPts val="600"/>
              </a:spcBef>
            </a:pPr>
            <a:r>
              <a:rPr sz="1800" spc="-20" dirty="0">
                <a:latin typeface="Times New Roman"/>
                <a:cs typeface="Times New Roman"/>
              </a:rPr>
              <a:t>a/10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336540" y="3017011"/>
            <a:ext cx="317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1/2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285615" y="3087115"/>
            <a:ext cx="9163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V*(s</a:t>
            </a:r>
            <a:r>
              <a:rPr sz="1800" i="1" spc="-15" baseline="-13888" dirty="0">
                <a:solidFill>
                  <a:srgbClr val="FF0000"/>
                </a:solidFill>
                <a:latin typeface="Times New Roman"/>
                <a:cs typeface="Times New Roman"/>
              </a:rPr>
              <a:t>0</a:t>
            </a:r>
            <a:r>
              <a:rPr sz="18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)=?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583358" y="5465943"/>
            <a:ext cx="306070" cy="19812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dirty="0">
                <a:latin typeface="Symbol"/>
                <a:cs typeface="Symbol"/>
              </a:rPr>
              <a:t></a:t>
            </a:r>
            <a:r>
              <a:rPr sz="1100" spc="-95" dirty="0">
                <a:latin typeface="Times New Roman"/>
                <a:cs typeface="Times New Roman"/>
              </a:rPr>
              <a:t> </a:t>
            </a:r>
            <a:r>
              <a:rPr sz="1100" i="1" spc="-50" dirty="0">
                <a:latin typeface="Times New Roman"/>
                <a:cs typeface="Times New Roman"/>
              </a:rPr>
              <a:t>A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836878" y="5279203"/>
            <a:ext cx="844550" cy="3232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950" i="1" spc="60" dirty="0">
                <a:latin typeface="Times New Roman"/>
                <a:cs typeface="Times New Roman"/>
              </a:rPr>
              <a:t>Q</a:t>
            </a:r>
            <a:r>
              <a:rPr sz="1650" spc="89" baseline="45454" dirty="0">
                <a:latin typeface="Times New Roman"/>
                <a:cs typeface="Times New Roman"/>
              </a:rPr>
              <a:t>*</a:t>
            </a:r>
            <a:r>
              <a:rPr sz="1950" spc="60" dirty="0">
                <a:latin typeface="Times New Roman"/>
                <a:cs typeface="Times New Roman"/>
              </a:rPr>
              <a:t>(</a:t>
            </a:r>
            <a:r>
              <a:rPr sz="1950" i="1" spc="60" dirty="0">
                <a:latin typeface="Times New Roman"/>
                <a:cs typeface="Times New Roman"/>
              </a:rPr>
              <a:t>s</a:t>
            </a:r>
            <a:r>
              <a:rPr sz="1950" spc="60" dirty="0">
                <a:latin typeface="Times New Roman"/>
                <a:cs typeface="Times New Roman"/>
              </a:rPr>
              <a:t>,</a:t>
            </a:r>
            <a:r>
              <a:rPr sz="1950" i="1" spc="60" dirty="0">
                <a:latin typeface="Times New Roman"/>
                <a:cs typeface="Times New Roman"/>
              </a:rPr>
              <a:t>a</a:t>
            </a:r>
            <a:r>
              <a:rPr sz="1950" spc="60" dirty="0">
                <a:latin typeface="Times New Roman"/>
                <a:cs typeface="Times New Roman"/>
              </a:rPr>
              <a:t>)</a:t>
            </a:r>
            <a:endParaRPr sz="195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193190" y="5452374"/>
            <a:ext cx="986790" cy="3232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925" i="1" baseline="1424" dirty="0">
                <a:latin typeface="Times New Roman"/>
                <a:cs typeface="Times New Roman"/>
              </a:rPr>
              <a:t>V</a:t>
            </a:r>
            <a:r>
              <a:rPr sz="2925" i="1" spc="-292" baseline="1424" dirty="0">
                <a:latin typeface="Times New Roman"/>
                <a:cs typeface="Times New Roman"/>
              </a:rPr>
              <a:t> </a:t>
            </a:r>
            <a:r>
              <a:rPr sz="1650" spc="104" baseline="47979" dirty="0">
                <a:latin typeface="Times New Roman"/>
                <a:cs typeface="Times New Roman"/>
              </a:rPr>
              <a:t>*</a:t>
            </a:r>
            <a:r>
              <a:rPr sz="2925" spc="104" baseline="1424" dirty="0">
                <a:latin typeface="Times New Roman"/>
                <a:cs typeface="Times New Roman"/>
              </a:rPr>
              <a:t>(</a:t>
            </a:r>
            <a:r>
              <a:rPr sz="2925" i="1" spc="104" baseline="1424" dirty="0">
                <a:latin typeface="Times New Roman"/>
                <a:cs typeface="Times New Roman"/>
              </a:rPr>
              <a:t>s</a:t>
            </a:r>
            <a:r>
              <a:rPr sz="2925" spc="104" baseline="1424" dirty="0">
                <a:latin typeface="Times New Roman"/>
                <a:cs typeface="Times New Roman"/>
              </a:rPr>
              <a:t>)</a:t>
            </a:r>
            <a:r>
              <a:rPr sz="2925" spc="-172" baseline="1424" dirty="0">
                <a:latin typeface="Times New Roman"/>
                <a:cs typeface="Times New Roman"/>
              </a:rPr>
              <a:t> </a:t>
            </a:r>
            <a:r>
              <a:rPr sz="2925" baseline="1424" dirty="0">
                <a:latin typeface="Symbol"/>
                <a:cs typeface="Symbol"/>
              </a:rPr>
              <a:t></a:t>
            </a:r>
            <a:r>
              <a:rPr sz="2925" spc="-209" baseline="1424" dirty="0">
                <a:latin typeface="Times New Roman"/>
                <a:cs typeface="Times New Roman"/>
              </a:rPr>
              <a:t> </a:t>
            </a:r>
            <a:r>
              <a:rPr sz="1950" spc="-50" dirty="0">
                <a:latin typeface="Symbol"/>
                <a:cs typeface="Symbol"/>
              </a:rPr>
              <a:t></a:t>
            </a:r>
            <a:endParaRPr sz="1950">
              <a:latin typeface="Symbol"/>
              <a:cs typeface="Symbo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980656" y="5279203"/>
            <a:ext cx="636905" cy="3232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925" spc="-52" baseline="17094" dirty="0">
                <a:latin typeface="Symbol"/>
                <a:cs typeface="Symbol"/>
              </a:rPr>
              <a:t></a:t>
            </a:r>
            <a:r>
              <a:rPr sz="2925" spc="-52" baseline="4273" dirty="0">
                <a:latin typeface="Symbol"/>
                <a:cs typeface="Symbol"/>
              </a:rPr>
              <a:t></a:t>
            </a:r>
            <a:r>
              <a:rPr sz="1950" spc="-35" dirty="0">
                <a:latin typeface="Times New Roman"/>
                <a:cs typeface="Times New Roman"/>
              </a:rPr>
              <a:t>max</a:t>
            </a:r>
            <a:endParaRPr sz="195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980656" y="5681115"/>
            <a:ext cx="3931285" cy="3232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925" spc="-502" baseline="5698" dirty="0">
                <a:latin typeface="Symbol"/>
                <a:cs typeface="Symbol"/>
              </a:rPr>
              <a:t></a:t>
            </a:r>
            <a:r>
              <a:rPr sz="2925" spc="-502" baseline="-4273" dirty="0">
                <a:latin typeface="Symbol"/>
                <a:cs typeface="Symbol"/>
              </a:rPr>
              <a:t></a:t>
            </a:r>
            <a:r>
              <a:rPr sz="1950" spc="-335" dirty="0">
                <a:latin typeface="Times New Roman"/>
                <a:cs typeface="Times New Roman"/>
              </a:rPr>
              <a:t>0,</a:t>
            </a:r>
            <a:r>
              <a:rPr sz="1950" spc="200" dirty="0">
                <a:latin typeface="Times New Roman"/>
                <a:cs typeface="Times New Roman"/>
              </a:rPr>
              <a:t> </a:t>
            </a:r>
            <a:r>
              <a:rPr sz="1950" dirty="0">
                <a:latin typeface="Times New Roman"/>
                <a:cs typeface="Times New Roman"/>
              </a:rPr>
              <a:t>si</a:t>
            </a:r>
            <a:r>
              <a:rPr sz="1950" spc="-50" dirty="0">
                <a:latin typeface="Times New Roman"/>
                <a:cs typeface="Times New Roman"/>
              </a:rPr>
              <a:t> </a:t>
            </a:r>
            <a:r>
              <a:rPr sz="1950" dirty="0">
                <a:latin typeface="Times New Roman"/>
                <a:cs typeface="Times New Roman"/>
              </a:rPr>
              <a:t>no</a:t>
            </a:r>
            <a:r>
              <a:rPr sz="1950" spc="-15" dirty="0">
                <a:latin typeface="Times New Roman"/>
                <a:cs typeface="Times New Roman"/>
              </a:rPr>
              <a:t> </a:t>
            </a:r>
            <a:r>
              <a:rPr sz="1950" dirty="0">
                <a:latin typeface="Times New Roman"/>
                <a:cs typeface="Times New Roman"/>
              </a:rPr>
              <a:t>hay</a:t>
            </a:r>
            <a:r>
              <a:rPr sz="1950" spc="-15" dirty="0">
                <a:latin typeface="Times New Roman"/>
                <a:cs typeface="Times New Roman"/>
              </a:rPr>
              <a:t> </a:t>
            </a:r>
            <a:r>
              <a:rPr sz="1950" dirty="0">
                <a:latin typeface="Times New Roman"/>
                <a:cs typeface="Times New Roman"/>
              </a:rPr>
              <a:t>acciones</a:t>
            </a:r>
            <a:r>
              <a:rPr sz="1950" spc="-20" dirty="0">
                <a:latin typeface="Times New Roman"/>
                <a:cs typeface="Times New Roman"/>
              </a:rPr>
              <a:t> </a:t>
            </a:r>
            <a:r>
              <a:rPr sz="1950" dirty="0">
                <a:latin typeface="Times New Roman"/>
                <a:cs typeface="Times New Roman"/>
              </a:rPr>
              <a:t>disponibles</a:t>
            </a:r>
            <a:r>
              <a:rPr sz="1950" spc="-15" dirty="0">
                <a:latin typeface="Times New Roman"/>
                <a:cs typeface="Times New Roman"/>
              </a:rPr>
              <a:t> </a:t>
            </a:r>
            <a:r>
              <a:rPr sz="1950" dirty="0">
                <a:latin typeface="Times New Roman"/>
                <a:cs typeface="Times New Roman"/>
              </a:rPr>
              <a:t>en</a:t>
            </a:r>
            <a:r>
              <a:rPr sz="1950" spc="-20" dirty="0">
                <a:latin typeface="Times New Roman"/>
                <a:cs typeface="Times New Roman"/>
              </a:rPr>
              <a:t> </a:t>
            </a:r>
            <a:r>
              <a:rPr sz="1950" i="1" spc="-50" dirty="0">
                <a:latin typeface="Times New Roman"/>
                <a:cs typeface="Times New Roman"/>
              </a:rPr>
              <a:t>s</a:t>
            </a:r>
            <a:endParaRPr sz="1950">
              <a:latin typeface="Times New Roman"/>
              <a:cs typeface="Times New Roman"/>
            </a:endParaRPr>
          </a:p>
        </p:txBody>
      </p:sp>
      <p:pic>
        <p:nvPicPr>
          <p:cNvPr id="43" name="object 4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44" name="object 44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21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681990" y="401827"/>
            <a:ext cx="5712460" cy="11830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078355">
              <a:lnSpc>
                <a:spcPct val="100000"/>
              </a:lnSpc>
              <a:spcBef>
                <a:spcPts val="100"/>
              </a:spcBef>
            </a:pPr>
            <a:r>
              <a:rPr sz="2400" b="1" dirty="0">
                <a:latin typeface="Arial"/>
                <a:cs typeface="Arial"/>
              </a:rPr>
              <a:t>Relación</a:t>
            </a:r>
            <a:r>
              <a:rPr sz="2400" b="1" spc="-20" dirty="0">
                <a:latin typeface="Arial"/>
                <a:cs typeface="Arial"/>
              </a:rPr>
              <a:t> </a:t>
            </a:r>
            <a:r>
              <a:rPr sz="2400" b="1" dirty="0">
                <a:latin typeface="Arial"/>
                <a:cs typeface="Arial"/>
              </a:rPr>
              <a:t>entre</a:t>
            </a:r>
            <a:r>
              <a:rPr sz="2400" b="1" spc="-15" dirty="0">
                <a:latin typeface="Arial"/>
                <a:cs typeface="Arial"/>
              </a:rPr>
              <a:t> </a:t>
            </a:r>
            <a:r>
              <a:rPr sz="2400" b="1" spc="-10" dirty="0">
                <a:latin typeface="Arial"/>
                <a:cs typeface="Arial"/>
              </a:rPr>
              <a:t>funciones</a:t>
            </a:r>
            <a:endParaRPr sz="2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3300">
              <a:latin typeface="Arial"/>
              <a:cs typeface="Arial"/>
            </a:endParaRPr>
          </a:p>
          <a:p>
            <a:pPr marL="354965" indent="-342265">
              <a:lnSpc>
                <a:spcPct val="100000"/>
              </a:lnSpc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i="1" dirty="0">
                <a:latin typeface="Times New Roman"/>
                <a:cs typeface="Times New Roman"/>
              </a:rPr>
              <a:t>Y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π*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calcularse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base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Q</a:t>
            </a:r>
            <a:r>
              <a:rPr sz="2000" i="1" spc="-25" dirty="0">
                <a:latin typeface="Times New Roman"/>
                <a:cs typeface="Times New Roman"/>
              </a:rPr>
              <a:t>*: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4369869" y="2327862"/>
            <a:ext cx="718185" cy="720725"/>
            <a:chOff x="4369869" y="2327862"/>
            <a:chExt cx="718185" cy="720725"/>
          </a:xfrm>
        </p:grpSpPr>
        <p:sp>
          <p:nvSpPr>
            <p:cNvPr id="10" name="object 10"/>
            <p:cNvSpPr/>
            <p:nvPr/>
          </p:nvSpPr>
          <p:spPr>
            <a:xfrm>
              <a:off x="4374631" y="2332625"/>
              <a:ext cx="708660" cy="711200"/>
            </a:xfrm>
            <a:custGeom>
              <a:avLst/>
              <a:gdLst/>
              <a:ahLst/>
              <a:cxnLst/>
              <a:rect l="l" t="t" r="r" b="b"/>
              <a:pathLst>
                <a:path w="708660" h="711200">
                  <a:moveTo>
                    <a:pt x="354040" y="0"/>
                  </a:moveTo>
                  <a:lnTo>
                    <a:pt x="305999" y="3245"/>
                  </a:lnTo>
                  <a:lnTo>
                    <a:pt x="259922" y="12700"/>
                  </a:lnTo>
                  <a:lnTo>
                    <a:pt x="216231" y="27941"/>
                  </a:lnTo>
                  <a:lnTo>
                    <a:pt x="175349" y="48543"/>
                  </a:lnTo>
                  <a:lnTo>
                    <a:pt x="137696" y="74084"/>
                  </a:lnTo>
                  <a:lnTo>
                    <a:pt x="103695" y="104139"/>
                  </a:lnTo>
                  <a:lnTo>
                    <a:pt x="73768" y="138285"/>
                  </a:lnTo>
                  <a:lnTo>
                    <a:pt x="48336" y="176099"/>
                  </a:lnTo>
                  <a:lnTo>
                    <a:pt x="27822" y="217156"/>
                  </a:lnTo>
                  <a:lnTo>
                    <a:pt x="12646" y="261033"/>
                  </a:lnTo>
                  <a:lnTo>
                    <a:pt x="3231" y="307307"/>
                  </a:lnTo>
                  <a:lnTo>
                    <a:pt x="0" y="355554"/>
                  </a:lnTo>
                  <a:lnTo>
                    <a:pt x="3231" y="403800"/>
                  </a:lnTo>
                  <a:lnTo>
                    <a:pt x="12646" y="450074"/>
                  </a:lnTo>
                  <a:lnTo>
                    <a:pt x="27822" y="493952"/>
                  </a:lnTo>
                  <a:lnTo>
                    <a:pt x="48336" y="535009"/>
                  </a:lnTo>
                  <a:lnTo>
                    <a:pt x="73768" y="572823"/>
                  </a:lnTo>
                  <a:lnTo>
                    <a:pt x="103695" y="606969"/>
                  </a:lnTo>
                  <a:lnTo>
                    <a:pt x="137696" y="637025"/>
                  </a:lnTo>
                  <a:lnTo>
                    <a:pt x="175349" y="662565"/>
                  </a:lnTo>
                  <a:lnTo>
                    <a:pt x="216231" y="683168"/>
                  </a:lnTo>
                  <a:lnTo>
                    <a:pt x="259922" y="698409"/>
                  </a:lnTo>
                  <a:lnTo>
                    <a:pt x="305999" y="707864"/>
                  </a:lnTo>
                  <a:lnTo>
                    <a:pt x="354040" y="711109"/>
                  </a:lnTo>
                  <a:lnTo>
                    <a:pt x="402081" y="707864"/>
                  </a:lnTo>
                  <a:lnTo>
                    <a:pt x="448158" y="698409"/>
                  </a:lnTo>
                  <a:lnTo>
                    <a:pt x="491848" y="683168"/>
                  </a:lnTo>
                  <a:lnTo>
                    <a:pt x="532730" y="662565"/>
                  </a:lnTo>
                  <a:lnTo>
                    <a:pt x="570383" y="637025"/>
                  </a:lnTo>
                  <a:lnTo>
                    <a:pt x="604383" y="606969"/>
                  </a:lnTo>
                  <a:lnTo>
                    <a:pt x="634311" y="572823"/>
                  </a:lnTo>
                  <a:lnTo>
                    <a:pt x="659742" y="535009"/>
                  </a:lnTo>
                  <a:lnTo>
                    <a:pt x="680257" y="493952"/>
                  </a:lnTo>
                  <a:lnTo>
                    <a:pt x="695432" y="450074"/>
                  </a:lnTo>
                  <a:lnTo>
                    <a:pt x="704847" y="403800"/>
                  </a:lnTo>
                  <a:lnTo>
                    <a:pt x="708079" y="355554"/>
                  </a:lnTo>
                  <a:lnTo>
                    <a:pt x="704847" y="307307"/>
                  </a:lnTo>
                  <a:lnTo>
                    <a:pt x="695432" y="261033"/>
                  </a:lnTo>
                  <a:lnTo>
                    <a:pt x="680257" y="217156"/>
                  </a:lnTo>
                  <a:lnTo>
                    <a:pt x="659742" y="176099"/>
                  </a:lnTo>
                  <a:lnTo>
                    <a:pt x="634311" y="138285"/>
                  </a:lnTo>
                  <a:lnTo>
                    <a:pt x="604383" y="104139"/>
                  </a:lnTo>
                  <a:lnTo>
                    <a:pt x="570383" y="74084"/>
                  </a:lnTo>
                  <a:lnTo>
                    <a:pt x="532730" y="48543"/>
                  </a:lnTo>
                  <a:lnTo>
                    <a:pt x="491848" y="27941"/>
                  </a:lnTo>
                  <a:lnTo>
                    <a:pt x="448158" y="12700"/>
                  </a:lnTo>
                  <a:lnTo>
                    <a:pt x="402081" y="3245"/>
                  </a:lnTo>
                  <a:lnTo>
                    <a:pt x="354040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4374631" y="2332625"/>
              <a:ext cx="708660" cy="711200"/>
            </a:xfrm>
            <a:custGeom>
              <a:avLst/>
              <a:gdLst/>
              <a:ahLst/>
              <a:cxnLst/>
              <a:rect l="l" t="t" r="r" b="b"/>
              <a:pathLst>
                <a:path w="708660" h="711200">
                  <a:moveTo>
                    <a:pt x="0" y="355555"/>
                  </a:moveTo>
                  <a:lnTo>
                    <a:pt x="3231" y="307308"/>
                  </a:lnTo>
                  <a:lnTo>
                    <a:pt x="12646" y="261034"/>
                  </a:lnTo>
                  <a:lnTo>
                    <a:pt x="27822" y="217156"/>
                  </a:lnTo>
                  <a:lnTo>
                    <a:pt x="48336" y="176099"/>
                  </a:lnTo>
                  <a:lnTo>
                    <a:pt x="73768" y="138285"/>
                  </a:lnTo>
                  <a:lnTo>
                    <a:pt x="103695" y="104139"/>
                  </a:lnTo>
                  <a:lnTo>
                    <a:pt x="137696" y="74084"/>
                  </a:lnTo>
                  <a:lnTo>
                    <a:pt x="175349" y="48543"/>
                  </a:lnTo>
                  <a:lnTo>
                    <a:pt x="216231" y="27941"/>
                  </a:lnTo>
                  <a:lnTo>
                    <a:pt x="259922" y="12700"/>
                  </a:lnTo>
                  <a:lnTo>
                    <a:pt x="305998" y="3245"/>
                  </a:lnTo>
                  <a:lnTo>
                    <a:pt x="354040" y="0"/>
                  </a:lnTo>
                  <a:lnTo>
                    <a:pt x="402081" y="3245"/>
                  </a:lnTo>
                  <a:lnTo>
                    <a:pt x="448157" y="12700"/>
                  </a:lnTo>
                  <a:lnTo>
                    <a:pt x="491848" y="27941"/>
                  </a:lnTo>
                  <a:lnTo>
                    <a:pt x="532730" y="48543"/>
                  </a:lnTo>
                  <a:lnTo>
                    <a:pt x="570383" y="74084"/>
                  </a:lnTo>
                  <a:lnTo>
                    <a:pt x="604384" y="104139"/>
                  </a:lnTo>
                  <a:lnTo>
                    <a:pt x="634311" y="138285"/>
                  </a:lnTo>
                  <a:lnTo>
                    <a:pt x="659743" y="176099"/>
                  </a:lnTo>
                  <a:lnTo>
                    <a:pt x="680257" y="217156"/>
                  </a:lnTo>
                  <a:lnTo>
                    <a:pt x="695433" y="261034"/>
                  </a:lnTo>
                  <a:lnTo>
                    <a:pt x="704848" y="307308"/>
                  </a:lnTo>
                  <a:lnTo>
                    <a:pt x="708080" y="355555"/>
                  </a:lnTo>
                  <a:lnTo>
                    <a:pt x="704848" y="403801"/>
                  </a:lnTo>
                  <a:lnTo>
                    <a:pt x="695433" y="450075"/>
                  </a:lnTo>
                  <a:lnTo>
                    <a:pt x="680257" y="493953"/>
                  </a:lnTo>
                  <a:lnTo>
                    <a:pt x="659743" y="535010"/>
                  </a:lnTo>
                  <a:lnTo>
                    <a:pt x="634311" y="572824"/>
                  </a:lnTo>
                  <a:lnTo>
                    <a:pt x="604384" y="606970"/>
                  </a:lnTo>
                  <a:lnTo>
                    <a:pt x="570383" y="637025"/>
                  </a:lnTo>
                  <a:lnTo>
                    <a:pt x="532730" y="662566"/>
                  </a:lnTo>
                  <a:lnTo>
                    <a:pt x="491848" y="683168"/>
                  </a:lnTo>
                  <a:lnTo>
                    <a:pt x="448157" y="698409"/>
                  </a:lnTo>
                  <a:lnTo>
                    <a:pt x="402081" y="707864"/>
                  </a:lnTo>
                  <a:lnTo>
                    <a:pt x="354040" y="711110"/>
                  </a:lnTo>
                  <a:lnTo>
                    <a:pt x="305998" y="707864"/>
                  </a:lnTo>
                  <a:lnTo>
                    <a:pt x="259922" y="698409"/>
                  </a:lnTo>
                  <a:lnTo>
                    <a:pt x="216231" y="683168"/>
                  </a:lnTo>
                  <a:lnTo>
                    <a:pt x="175349" y="662566"/>
                  </a:lnTo>
                  <a:lnTo>
                    <a:pt x="137696" y="637025"/>
                  </a:lnTo>
                  <a:lnTo>
                    <a:pt x="103695" y="606970"/>
                  </a:lnTo>
                  <a:lnTo>
                    <a:pt x="73768" y="572824"/>
                  </a:lnTo>
                  <a:lnTo>
                    <a:pt x="48336" y="535010"/>
                  </a:lnTo>
                  <a:lnTo>
                    <a:pt x="27822" y="493953"/>
                  </a:lnTo>
                  <a:lnTo>
                    <a:pt x="12646" y="450075"/>
                  </a:lnTo>
                  <a:lnTo>
                    <a:pt x="3231" y="403801"/>
                  </a:lnTo>
                  <a:lnTo>
                    <a:pt x="0" y="35555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4616752" y="2457196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0</a:t>
            </a:r>
            <a:endParaRPr sz="1650" baseline="-15151">
              <a:latin typeface="Times New Roman"/>
              <a:cs typeface="Times New Roman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6186432" y="1938337"/>
            <a:ext cx="718185" cy="720725"/>
            <a:chOff x="6186432" y="1938337"/>
            <a:chExt cx="718185" cy="720725"/>
          </a:xfrm>
        </p:grpSpPr>
        <p:sp>
          <p:nvSpPr>
            <p:cNvPr id="14" name="object 14"/>
            <p:cNvSpPr/>
            <p:nvPr/>
          </p:nvSpPr>
          <p:spPr>
            <a:xfrm>
              <a:off x="6191195" y="1943100"/>
              <a:ext cx="708660" cy="711200"/>
            </a:xfrm>
            <a:custGeom>
              <a:avLst/>
              <a:gdLst/>
              <a:ahLst/>
              <a:cxnLst/>
              <a:rect l="l" t="t" r="r" b="b"/>
              <a:pathLst>
                <a:path w="708659" h="711200">
                  <a:moveTo>
                    <a:pt x="354039" y="0"/>
                  </a:moveTo>
                  <a:lnTo>
                    <a:pt x="305998" y="3245"/>
                  </a:lnTo>
                  <a:lnTo>
                    <a:pt x="259921" y="12700"/>
                  </a:lnTo>
                  <a:lnTo>
                    <a:pt x="216231" y="27941"/>
                  </a:lnTo>
                  <a:lnTo>
                    <a:pt x="175348" y="48543"/>
                  </a:lnTo>
                  <a:lnTo>
                    <a:pt x="137696" y="74084"/>
                  </a:lnTo>
                  <a:lnTo>
                    <a:pt x="103695" y="104139"/>
                  </a:lnTo>
                  <a:lnTo>
                    <a:pt x="73768" y="138285"/>
                  </a:lnTo>
                  <a:lnTo>
                    <a:pt x="48336" y="176099"/>
                  </a:lnTo>
                  <a:lnTo>
                    <a:pt x="27822" y="217156"/>
                  </a:lnTo>
                  <a:lnTo>
                    <a:pt x="12646" y="261034"/>
                  </a:lnTo>
                  <a:lnTo>
                    <a:pt x="3231" y="307308"/>
                  </a:lnTo>
                  <a:lnTo>
                    <a:pt x="0" y="355555"/>
                  </a:lnTo>
                  <a:lnTo>
                    <a:pt x="3231" y="403802"/>
                  </a:lnTo>
                  <a:lnTo>
                    <a:pt x="12646" y="450076"/>
                  </a:lnTo>
                  <a:lnTo>
                    <a:pt x="27822" y="493953"/>
                  </a:lnTo>
                  <a:lnTo>
                    <a:pt x="48336" y="535010"/>
                  </a:lnTo>
                  <a:lnTo>
                    <a:pt x="73768" y="572824"/>
                  </a:lnTo>
                  <a:lnTo>
                    <a:pt x="103695" y="606970"/>
                  </a:lnTo>
                  <a:lnTo>
                    <a:pt x="137696" y="637025"/>
                  </a:lnTo>
                  <a:lnTo>
                    <a:pt x="175348" y="662566"/>
                  </a:lnTo>
                  <a:lnTo>
                    <a:pt x="216231" y="683168"/>
                  </a:lnTo>
                  <a:lnTo>
                    <a:pt x="259921" y="698409"/>
                  </a:lnTo>
                  <a:lnTo>
                    <a:pt x="305998" y="707864"/>
                  </a:lnTo>
                  <a:lnTo>
                    <a:pt x="354039" y="711109"/>
                  </a:lnTo>
                  <a:lnTo>
                    <a:pt x="402080" y="707864"/>
                  </a:lnTo>
                  <a:lnTo>
                    <a:pt x="448157" y="698409"/>
                  </a:lnTo>
                  <a:lnTo>
                    <a:pt x="491847" y="683168"/>
                  </a:lnTo>
                  <a:lnTo>
                    <a:pt x="532730" y="662566"/>
                  </a:lnTo>
                  <a:lnTo>
                    <a:pt x="570382" y="637025"/>
                  </a:lnTo>
                  <a:lnTo>
                    <a:pt x="604383" y="606970"/>
                  </a:lnTo>
                  <a:lnTo>
                    <a:pt x="634311" y="572824"/>
                  </a:lnTo>
                  <a:lnTo>
                    <a:pt x="659742" y="535010"/>
                  </a:lnTo>
                  <a:lnTo>
                    <a:pt x="680257" y="493953"/>
                  </a:lnTo>
                  <a:lnTo>
                    <a:pt x="695432" y="450076"/>
                  </a:lnTo>
                  <a:lnTo>
                    <a:pt x="704847" y="403802"/>
                  </a:lnTo>
                  <a:lnTo>
                    <a:pt x="708079" y="355555"/>
                  </a:lnTo>
                  <a:lnTo>
                    <a:pt x="704847" y="307308"/>
                  </a:lnTo>
                  <a:lnTo>
                    <a:pt x="695432" y="261034"/>
                  </a:lnTo>
                  <a:lnTo>
                    <a:pt x="680257" y="217156"/>
                  </a:lnTo>
                  <a:lnTo>
                    <a:pt x="659742" y="176099"/>
                  </a:lnTo>
                  <a:lnTo>
                    <a:pt x="634311" y="138285"/>
                  </a:lnTo>
                  <a:lnTo>
                    <a:pt x="604383" y="104139"/>
                  </a:lnTo>
                  <a:lnTo>
                    <a:pt x="570382" y="74084"/>
                  </a:lnTo>
                  <a:lnTo>
                    <a:pt x="532730" y="48543"/>
                  </a:lnTo>
                  <a:lnTo>
                    <a:pt x="491847" y="27941"/>
                  </a:lnTo>
                  <a:lnTo>
                    <a:pt x="448157" y="12700"/>
                  </a:lnTo>
                  <a:lnTo>
                    <a:pt x="402080" y="3245"/>
                  </a:lnTo>
                  <a:lnTo>
                    <a:pt x="354039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6191195" y="1943100"/>
              <a:ext cx="708660" cy="711200"/>
            </a:xfrm>
            <a:custGeom>
              <a:avLst/>
              <a:gdLst/>
              <a:ahLst/>
              <a:cxnLst/>
              <a:rect l="l" t="t" r="r" b="b"/>
              <a:pathLst>
                <a:path w="708659" h="711200">
                  <a:moveTo>
                    <a:pt x="0" y="355555"/>
                  </a:moveTo>
                  <a:lnTo>
                    <a:pt x="3231" y="307308"/>
                  </a:lnTo>
                  <a:lnTo>
                    <a:pt x="12646" y="261034"/>
                  </a:lnTo>
                  <a:lnTo>
                    <a:pt x="27822" y="217156"/>
                  </a:lnTo>
                  <a:lnTo>
                    <a:pt x="48336" y="176099"/>
                  </a:lnTo>
                  <a:lnTo>
                    <a:pt x="73768" y="138285"/>
                  </a:lnTo>
                  <a:lnTo>
                    <a:pt x="103695" y="104139"/>
                  </a:lnTo>
                  <a:lnTo>
                    <a:pt x="137696" y="74084"/>
                  </a:lnTo>
                  <a:lnTo>
                    <a:pt x="175349" y="48543"/>
                  </a:lnTo>
                  <a:lnTo>
                    <a:pt x="216231" y="27941"/>
                  </a:lnTo>
                  <a:lnTo>
                    <a:pt x="259922" y="12700"/>
                  </a:lnTo>
                  <a:lnTo>
                    <a:pt x="305998" y="3245"/>
                  </a:lnTo>
                  <a:lnTo>
                    <a:pt x="354040" y="0"/>
                  </a:lnTo>
                  <a:lnTo>
                    <a:pt x="402081" y="3245"/>
                  </a:lnTo>
                  <a:lnTo>
                    <a:pt x="448157" y="12700"/>
                  </a:lnTo>
                  <a:lnTo>
                    <a:pt x="491848" y="27941"/>
                  </a:lnTo>
                  <a:lnTo>
                    <a:pt x="532730" y="48543"/>
                  </a:lnTo>
                  <a:lnTo>
                    <a:pt x="570383" y="74084"/>
                  </a:lnTo>
                  <a:lnTo>
                    <a:pt x="604384" y="104139"/>
                  </a:lnTo>
                  <a:lnTo>
                    <a:pt x="634311" y="138285"/>
                  </a:lnTo>
                  <a:lnTo>
                    <a:pt x="659743" y="176099"/>
                  </a:lnTo>
                  <a:lnTo>
                    <a:pt x="680257" y="217156"/>
                  </a:lnTo>
                  <a:lnTo>
                    <a:pt x="695433" y="261034"/>
                  </a:lnTo>
                  <a:lnTo>
                    <a:pt x="704848" y="307308"/>
                  </a:lnTo>
                  <a:lnTo>
                    <a:pt x="708080" y="355555"/>
                  </a:lnTo>
                  <a:lnTo>
                    <a:pt x="704848" y="403801"/>
                  </a:lnTo>
                  <a:lnTo>
                    <a:pt x="695433" y="450075"/>
                  </a:lnTo>
                  <a:lnTo>
                    <a:pt x="680257" y="493953"/>
                  </a:lnTo>
                  <a:lnTo>
                    <a:pt x="659743" y="535010"/>
                  </a:lnTo>
                  <a:lnTo>
                    <a:pt x="634311" y="572824"/>
                  </a:lnTo>
                  <a:lnTo>
                    <a:pt x="604384" y="606970"/>
                  </a:lnTo>
                  <a:lnTo>
                    <a:pt x="570383" y="637025"/>
                  </a:lnTo>
                  <a:lnTo>
                    <a:pt x="532730" y="662566"/>
                  </a:lnTo>
                  <a:lnTo>
                    <a:pt x="491848" y="683168"/>
                  </a:lnTo>
                  <a:lnTo>
                    <a:pt x="448157" y="698409"/>
                  </a:lnTo>
                  <a:lnTo>
                    <a:pt x="402081" y="707864"/>
                  </a:lnTo>
                  <a:lnTo>
                    <a:pt x="354040" y="711110"/>
                  </a:lnTo>
                  <a:lnTo>
                    <a:pt x="305998" y="707864"/>
                  </a:lnTo>
                  <a:lnTo>
                    <a:pt x="259922" y="698409"/>
                  </a:lnTo>
                  <a:lnTo>
                    <a:pt x="216231" y="683168"/>
                  </a:lnTo>
                  <a:lnTo>
                    <a:pt x="175349" y="662566"/>
                  </a:lnTo>
                  <a:lnTo>
                    <a:pt x="137696" y="637025"/>
                  </a:lnTo>
                  <a:lnTo>
                    <a:pt x="103695" y="606970"/>
                  </a:lnTo>
                  <a:lnTo>
                    <a:pt x="73768" y="572824"/>
                  </a:lnTo>
                  <a:lnTo>
                    <a:pt x="48336" y="535010"/>
                  </a:lnTo>
                  <a:lnTo>
                    <a:pt x="27822" y="493953"/>
                  </a:lnTo>
                  <a:lnTo>
                    <a:pt x="12646" y="450075"/>
                  </a:lnTo>
                  <a:lnTo>
                    <a:pt x="3231" y="403801"/>
                  </a:lnTo>
                  <a:lnTo>
                    <a:pt x="0" y="35555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6458715" y="2067052"/>
            <a:ext cx="1047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538090" y="2170176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2</a:t>
            </a:r>
            <a:endParaRPr sz="1100">
              <a:latin typeface="Times New Roman"/>
              <a:cs typeface="Times New Roman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5081348" y="2305815"/>
            <a:ext cx="1823085" cy="1405890"/>
            <a:chOff x="5081348" y="2305815"/>
            <a:chExt cx="1823085" cy="1405890"/>
          </a:xfrm>
        </p:grpSpPr>
        <p:sp>
          <p:nvSpPr>
            <p:cNvPr id="19" name="object 19"/>
            <p:cNvSpPr/>
            <p:nvPr/>
          </p:nvSpPr>
          <p:spPr>
            <a:xfrm>
              <a:off x="5081348" y="2305815"/>
              <a:ext cx="1109980" cy="359410"/>
            </a:xfrm>
            <a:custGeom>
              <a:avLst/>
              <a:gdLst/>
              <a:ahLst/>
              <a:cxnLst/>
              <a:rect l="l" t="t" r="r" b="b"/>
              <a:pathLst>
                <a:path w="1109979" h="359410">
                  <a:moveTo>
                    <a:pt x="1082568" y="26491"/>
                  </a:moveTo>
                  <a:lnTo>
                    <a:pt x="0" y="350140"/>
                  </a:lnTo>
                  <a:lnTo>
                    <a:pt x="2727" y="359266"/>
                  </a:lnTo>
                  <a:lnTo>
                    <a:pt x="1085296" y="35618"/>
                  </a:lnTo>
                  <a:lnTo>
                    <a:pt x="1091754" y="28716"/>
                  </a:lnTo>
                  <a:lnTo>
                    <a:pt x="1082568" y="26491"/>
                  </a:lnTo>
                  <a:close/>
                </a:path>
                <a:path w="1109979" h="359410">
                  <a:moveTo>
                    <a:pt x="1102213" y="21449"/>
                  </a:moveTo>
                  <a:lnTo>
                    <a:pt x="1099436" y="21449"/>
                  </a:lnTo>
                  <a:lnTo>
                    <a:pt x="1102164" y="30575"/>
                  </a:lnTo>
                  <a:lnTo>
                    <a:pt x="1085296" y="35618"/>
                  </a:lnTo>
                  <a:lnTo>
                    <a:pt x="1035260" y="89089"/>
                  </a:lnTo>
                  <a:lnTo>
                    <a:pt x="1035361" y="92104"/>
                  </a:lnTo>
                  <a:lnTo>
                    <a:pt x="1039201" y="95698"/>
                  </a:lnTo>
                  <a:lnTo>
                    <a:pt x="1042215" y="95597"/>
                  </a:lnTo>
                  <a:lnTo>
                    <a:pt x="1109865" y="23301"/>
                  </a:lnTo>
                  <a:lnTo>
                    <a:pt x="1102213" y="21449"/>
                  </a:lnTo>
                  <a:close/>
                </a:path>
                <a:path w="1109979" h="359410">
                  <a:moveTo>
                    <a:pt x="1091754" y="28716"/>
                  </a:moveTo>
                  <a:lnTo>
                    <a:pt x="1085296" y="35618"/>
                  </a:lnTo>
                  <a:lnTo>
                    <a:pt x="1101956" y="30637"/>
                  </a:lnTo>
                  <a:lnTo>
                    <a:pt x="1099689" y="30637"/>
                  </a:lnTo>
                  <a:lnTo>
                    <a:pt x="1091754" y="28716"/>
                  </a:lnTo>
                  <a:close/>
                </a:path>
                <a:path w="1109979" h="359410">
                  <a:moveTo>
                    <a:pt x="1097333" y="22754"/>
                  </a:moveTo>
                  <a:lnTo>
                    <a:pt x="1091754" y="28716"/>
                  </a:lnTo>
                  <a:lnTo>
                    <a:pt x="1099689" y="30637"/>
                  </a:lnTo>
                  <a:lnTo>
                    <a:pt x="1097333" y="22754"/>
                  </a:lnTo>
                  <a:close/>
                </a:path>
                <a:path w="1109979" h="359410">
                  <a:moveTo>
                    <a:pt x="1099826" y="22754"/>
                  </a:moveTo>
                  <a:lnTo>
                    <a:pt x="1097333" y="22754"/>
                  </a:lnTo>
                  <a:lnTo>
                    <a:pt x="1099689" y="30637"/>
                  </a:lnTo>
                  <a:lnTo>
                    <a:pt x="1101956" y="30637"/>
                  </a:lnTo>
                  <a:lnTo>
                    <a:pt x="1102164" y="30575"/>
                  </a:lnTo>
                  <a:lnTo>
                    <a:pt x="1099826" y="22754"/>
                  </a:lnTo>
                  <a:close/>
                </a:path>
                <a:path w="1109979" h="359410">
                  <a:moveTo>
                    <a:pt x="1099436" y="21449"/>
                  </a:moveTo>
                  <a:lnTo>
                    <a:pt x="1082568" y="26491"/>
                  </a:lnTo>
                  <a:lnTo>
                    <a:pt x="1091754" y="28716"/>
                  </a:lnTo>
                  <a:lnTo>
                    <a:pt x="1097333" y="22754"/>
                  </a:lnTo>
                  <a:lnTo>
                    <a:pt x="1099826" y="22754"/>
                  </a:lnTo>
                  <a:lnTo>
                    <a:pt x="1099436" y="21449"/>
                  </a:lnTo>
                  <a:close/>
                </a:path>
                <a:path w="1109979" h="359410">
                  <a:moveTo>
                    <a:pt x="1013635" y="0"/>
                  </a:moveTo>
                  <a:lnTo>
                    <a:pt x="1011060" y="1570"/>
                  </a:lnTo>
                  <a:lnTo>
                    <a:pt x="1009823" y="6684"/>
                  </a:lnTo>
                  <a:lnTo>
                    <a:pt x="1011393" y="9258"/>
                  </a:lnTo>
                  <a:lnTo>
                    <a:pt x="1082568" y="26491"/>
                  </a:lnTo>
                  <a:lnTo>
                    <a:pt x="1099436" y="21449"/>
                  </a:lnTo>
                  <a:lnTo>
                    <a:pt x="1102213" y="21449"/>
                  </a:lnTo>
                  <a:lnTo>
                    <a:pt x="10136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191195" y="2995702"/>
              <a:ext cx="708660" cy="711200"/>
            </a:xfrm>
            <a:custGeom>
              <a:avLst/>
              <a:gdLst/>
              <a:ahLst/>
              <a:cxnLst/>
              <a:rect l="l" t="t" r="r" b="b"/>
              <a:pathLst>
                <a:path w="708659" h="711200">
                  <a:moveTo>
                    <a:pt x="354039" y="0"/>
                  </a:moveTo>
                  <a:lnTo>
                    <a:pt x="305998" y="3245"/>
                  </a:lnTo>
                  <a:lnTo>
                    <a:pt x="259921" y="12700"/>
                  </a:lnTo>
                  <a:lnTo>
                    <a:pt x="216231" y="27941"/>
                  </a:lnTo>
                  <a:lnTo>
                    <a:pt x="175348" y="48543"/>
                  </a:lnTo>
                  <a:lnTo>
                    <a:pt x="137696" y="74084"/>
                  </a:lnTo>
                  <a:lnTo>
                    <a:pt x="103695" y="104139"/>
                  </a:lnTo>
                  <a:lnTo>
                    <a:pt x="73768" y="138286"/>
                  </a:lnTo>
                  <a:lnTo>
                    <a:pt x="48336" y="176100"/>
                  </a:lnTo>
                  <a:lnTo>
                    <a:pt x="27822" y="217157"/>
                  </a:lnTo>
                  <a:lnTo>
                    <a:pt x="12646" y="261034"/>
                  </a:lnTo>
                  <a:lnTo>
                    <a:pt x="3231" y="307308"/>
                  </a:lnTo>
                  <a:lnTo>
                    <a:pt x="0" y="355555"/>
                  </a:lnTo>
                  <a:lnTo>
                    <a:pt x="3231" y="403802"/>
                  </a:lnTo>
                  <a:lnTo>
                    <a:pt x="12646" y="450076"/>
                  </a:lnTo>
                  <a:lnTo>
                    <a:pt x="27822" y="493953"/>
                  </a:lnTo>
                  <a:lnTo>
                    <a:pt x="48336" y="535010"/>
                  </a:lnTo>
                  <a:lnTo>
                    <a:pt x="73768" y="572824"/>
                  </a:lnTo>
                  <a:lnTo>
                    <a:pt x="103695" y="606970"/>
                  </a:lnTo>
                  <a:lnTo>
                    <a:pt x="137696" y="637025"/>
                  </a:lnTo>
                  <a:lnTo>
                    <a:pt x="175348" y="662566"/>
                  </a:lnTo>
                  <a:lnTo>
                    <a:pt x="216231" y="683168"/>
                  </a:lnTo>
                  <a:lnTo>
                    <a:pt x="259921" y="698409"/>
                  </a:lnTo>
                  <a:lnTo>
                    <a:pt x="305998" y="707864"/>
                  </a:lnTo>
                  <a:lnTo>
                    <a:pt x="354039" y="711109"/>
                  </a:lnTo>
                  <a:lnTo>
                    <a:pt x="402080" y="707864"/>
                  </a:lnTo>
                  <a:lnTo>
                    <a:pt x="448157" y="698409"/>
                  </a:lnTo>
                  <a:lnTo>
                    <a:pt x="491847" y="683168"/>
                  </a:lnTo>
                  <a:lnTo>
                    <a:pt x="532730" y="662566"/>
                  </a:lnTo>
                  <a:lnTo>
                    <a:pt x="570382" y="637025"/>
                  </a:lnTo>
                  <a:lnTo>
                    <a:pt x="604383" y="606970"/>
                  </a:lnTo>
                  <a:lnTo>
                    <a:pt x="634311" y="572824"/>
                  </a:lnTo>
                  <a:lnTo>
                    <a:pt x="659742" y="535010"/>
                  </a:lnTo>
                  <a:lnTo>
                    <a:pt x="680257" y="493953"/>
                  </a:lnTo>
                  <a:lnTo>
                    <a:pt x="695432" y="450076"/>
                  </a:lnTo>
                  <a:lnTo>
                    <a:pt x="704847" y="403802"/>
                  </a:lnTo>
                  <a:lnTo>
                    <a:pt x="708079" y="355555"/>
                  </a:lnTo>
                  <a:lnTo>
                    <a:pt x="704847" y="307308"/>
                  </a:lnTo>
                  <a:lnTo>
                    <a:pt x="695432" y="261034"/>
                  </a:lnTo>
                  <a:lnTo>
                    <a:pt x="680257" y="217157"/>
                  </a:lnTo>
                  <a:lnTo>
                    <a:pt x="659742" y="176100"/>
                  </a:lnTo>
                  <a:lnTo>
                    <a:pt x="634311" y="138286"/>
                  </a:lnTo>
                  <a:lnTo>
                    <a:pt x="604383" y="104139"/>
                  </a:lnTo>
                  <a:lnTo>
                    <a:pt x="570382" y="74084"/>
                  </a:lnTo>
                  <a:lnTo>
                    <a:pt x="532730" y="48543"/>
                  </a:lnTo>
                  <a:lnTo>
                    <a:pt x="491847" y="27941"/>
                  </a:lnTo>
                  <a:lnTo>
                    <a:pt x="448157" y="12700"/>
                  </a:lnTo>
                  <a:lnTo>
                    <a:pt x="402080" y="3245"/>
                  </a:lnTo>
                  <a:lnTo>
                    <a:pt x="354039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6191195" y="2995702"/>
              <a:ext cx="708660" cy="711200"/>
            </a:xfrm>
            <a:custGeom>
              <a:avLst/>
              <a:gdLst/>
              <a:ahLst/>
              <a:cxnLst/>
              <a:rect l="l" t="t" r="r" b="b"/>
              <a:pathLst>
                <a:path w="708659" h="711200">
                  <a:moveTo>
                    <a:pt x="0" y="355555"/>
                  </a:moveTo>
                  <a:lnTo>
                    <a:pt x="3231" y="307308"/>
                  </a:lnTo>
                  <a:lnTo>
                    <a:pt x="12646" y="261034"/>
                  </a:lnTo>
                  <a:lnTo>
                    <a:pt x="27822" y="217156"/>
                  </a:lnTo>
                  <a:lnTo>
                    <a:pt x="48336" y="176099"/>
                  </a:lnTo>
                  <a:lnTo>
                    <a:pt x="73768" y="138285"/>
                  </a:lnTo>
                  <a:lnTo>
                    <a:pt x="103695" y="104139"/>
                  </a:lnTo>
                  <a:lnTo>
                    <a:pt x="137696" y="74084"/>
                  </a:lnTo>
                  <a:lnTo>
                    <a:pt x="175349" y="48543"/>
                  </a:lnTo>
                  <a:lnTo>
                    <a:pt x="216231" y="27941"/>
                  </a:lnTo>
                  <a:lnTo>
                    <a:pt x="259922" y="12700"/>
                  </a:lnTo>
                  <a:lnTo>
                    <a:pt x="305998" y="3245"/>
                  </a:lnTo>
                  <a:lnTo>
                    <a:pt x="354040" y="0"/>
                  </a:lnTo>
                  <a:lnTo>
                    <a:pt x="402081" y="3245"/>
                  </a:lnTo>
                  <a:lnTo>
                    <a:pt x="448157" y="12700"/>
                  </a:lnTo>
                  <a:lnTo>
                    <a:pt x="491848" y="27941"/>
                  </a:lnTo>
                  <a:lnTo>
                    <a:pt x="532730" y="48543"/>
                  </a:lnTo>
                  <a:lnTo>
                    <a:pt x="570383" y="74084"/>
                  </a:lnTo>
                  <a:lnTo>
                    <a:pt x="604384" y="104139"/>
                  </a:lnTo>
                  <a:lnTo>
                    <a:pt x="634311" y="138285"/>
                  </a:lnTo>
                  <a:lnTo>
                    <a:pt x="659743" y="176099"/>
                  </a:lnTo>
                  <a:lnTo>
                    <a:pt x="680257" y="217156"/>
                  </a:lnTo>
                  <a:lnTo>
                    <a:pt x="695433" y="261034"/>
                  </a:lnTo>
                  <a:lnTo>
                    <a:pt x="704848" y="307308"/>
                  </a:lnTo>
                  <a:lnTo>
                    <a:pt x="708080" y="355555"/>
                  </a:lnTo>
                  <a:lnTo>
                    <a:pt x="704848" y="403801"/>
                  </a:lnTo>
                  <a:lnTo>
                    <a:pt x="695433" y="450075"/>
                  </a:lnTo>
                  <a:lnTo>
                    <a:pt x="680257" y="493953"/>
                  </a:lnTo>
                  <a:lnTo>
                    <a:pt x="659743" y="535010"/>
                  </a:lnTo>
                  <a:lnTo>
                    <a:pt x="634311" y="572824"/>
                  </a:lnTo>
                  <a:lnTo>
                    <a:pt x="604384" y="606970"/>
                  </a:lnTo>
                  <a:lnTo>
                    <a:pt x="570383" y="637025"/>
                  </a:lnTo>
                  <a:lnTo>
                    <a:pt x="532730" y="662566"/>
                  </a:lnTo>
                  <a:lnTo>
                    <a:pt x="491848" y="683168"/>
                  </a:lnTo>
                  <a:lnTo>
                    <a:pt x="448157" y="698409"/>
                  </a:lnTo>
                  <a:lnTo>
                    <a:pt x="402081" y="707864"/>
                  </a:lnTo>
                  <a:lnTo>
                    <a:pt x="354040" y="711110"/>
                  </a:lnTo>
                  <a:lnTo>
                    <a:pt x="305998" y="707864"/>
                  </a:lnTo>
                  <a:lnTo>
                    <a:pt x="259922" y="698409"/>
                  </a:lnTo>
                  <a:lnTo>
                    <a:pt x="216231" y="683168"/>
                  </a:lnTo>
                  <a:lnTo>
                    <a:pt x="175349" y="662566"/>
                  </a:lnTo>
                  <a:lnTo>
                    <a:pt x="137696" y="637025"/>
                  </a:lnTo>
                  <a:lnTo>
                    <a:pt x="103695" y="606970"/>
                  </a:lnTo>
                  <a:lnTo>
                    <a:pt x="73768" y="572824"/>
                  </a:lnTo>
                  <a:lnTo>
                    <a:pt x="48336" y="535010"/>
                  </a:lnTo>
                  <a:lnTo>
                    <a:pt x="27822" y="493953"/>
                  </a:lnTo>
                  <a:lnTo>
                    <a:pt x="12646" y="450075"/>
                  </a:lnTo>
                  <a:lnTo>
                    <a:pt x="3231" y="403801"/>
                  </a:lnTo>
                  <a:lnTo>
                    <a:pt x="0" y="35555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6433315" y="3121659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3</a:t>
            </a:r>
            <a:endParaRPr sz="1650" baseline="-15151">
              <a:latin typeface="Times New Roman"/>
              <a:cs typeface="Times New Roman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2868612" y="2327862"/>
            <a:ext cx="3322954" cy="1023619"/>
            <a:chOff x="2868612" y="2327862"/>
            <a:chExt cx="3322954" cy="1023619"/>
          </a:xfrm>
        </p:grpSpPr>
        <p:sp>
          <p:nvSpPr>
            <p:cNvPr id="24" name="object 24"/>
            <p:cNvSpPr/>
            <p:nvPr/>
          </p:nvSpPr>
          <p:spPr>
            <a:xfrm>
              <a:off x="5080268" y="2684091"/>
              <a:ext cx="1111250" cy="667385"/>
            </a:xfrm>
            <a:custGeom>
              <a:avLst/>
              <a:gdLst/>
              <a:ahLst/>
              <a:cxnLst/>
              <a:rect l="l" t="t" r="r" b="b"/>
              <a:pathLst>
                <a:path w="1111250" h="667385">
                  <a:moveTo>
                    <a:pt x="1012043" y="656563"/>
                  </a:moveTo>
                  <a:lnTo>
                    <a:pt x="1009888" y="658671"/>
                  </a:lnTo>
                  <a:lnTo>
                    <a:pt x="1009830" y="663931"/>
                  </a:lnTo>
                  <a:lnTo>
                    <a:pt x="1011939" y="666087"/>
                  </a:lnTo>
                  <a:lnTo>
                    <a:pt x="1110945" y="667177"/>
                  </a:lnTo>
                  <a:lnTo>
                    <a:pt x="1110523" y="666413"/>
                  </a:lnTo>
                  <a:lnTo>
                    <a:pt x="1100391" y="666413"/>
                  </a:lnTo>
                  <a:lnTo>
                    <a:pt x="1085271" y="657369"/>
                  </a:lnTo>
                  <a:lnTo>
                    <a:pt x="1012043" y="656563"/>
                  </a:lnTo>
                  <a:close/>
                </a:path>
                <a:path w="1111250" h="667385">
                  <a:moveTo>
                    <a:pt x="1085271" y="657369"/>
                  </a:moveTo>
                  <a:lnTo>
                    <a:pt x="1100391" y="666413"/>
                  </a:lnTo>
                  <a:lnTo>
                    <a:pt x="1101461" y="664624"/>
                  </a:lnTo>
                  <a:lnTo>
                    <a:pt x="1098663" y="664624"/>
                  </a:lnTo>
                  <a:lnTo>
                    <a:pt x="1094722" y="657473"/>
                  </a:lnTo>
                  <a:lnTo>
                    <a:pt x="1085271" y="657369"/>
                  </a:lnTo>
                  <a:close/>
                </a:path>
                <a:path w="1111250" h="667385">
                  <a:moveTo>
                    <a:pt x="1060263" y="579621"/>
                  </a:moveTo>
                  <a:lnTo>
                    <a:pt x="1055657" y="582160"/>
                  </a:lnTo>
                  <a:lnTo>
                    <a:pt x="1054817" y="585057"/>
                  </a:lnTo>
                  <a:lnTo>
                    <a:pt x="1090160" y="649195"/>
                  </a:lnTo>
                  <a:lnTo>
                    <a:pt x="1105281" y="658239"/>
                  </a:lnTo>
                  <a:lnTo>
                    <a:pt x="1100391" y="666413"/>
                  </a:lnTo>
                  <a:lnTo>
                    <a:pt x="1110523" y="666413"/>
                  </a:lnTo>
                  <a:lnTo>
                    <a:pt x="1063160" y="580459"/>
                  </a:lnTo>
                  <a:lnTo>
                    <a:pt x="1060263" y="579621"/>
                  </a:lnTo>
                  <a:close/>
                </a:path>
                <a:path w="1111250" h="667385">
                  <a:moveTo>
                    <a:pt x="1094722" y="657473"/>
                  </a:moveTo>
                  <a:lnTo>
                    <a:pt x="1098663" y="664624"/>
                  </a:lnTo>
                  <a:lnTo>
                    <a:pt x="1102885" y="657562"/>
                  </a:lnTo>
                  <a:lnTo>
                    <a:pt x="1094722" y="657473"/>
                  </a:lnTo>
                  <a:close/>
                </a:path>
                <a:path w="1111250" h="667385">
                  <a:moveTo>
                    <a:pt x="1090160" y="649195"/>
                  </a:moveTo>
                  <a:lnTo>
                    <a:pt x="1094722" y="657473"/>
                  </a:lnTo>
                  <a:lnTo>
                    <a:pt x="1102885" y="657562"/>
                  </a:lnTo>
                  <a:lnTo>
                    <a:pt x="1098663" y="664624"/>
                  </a:lnTo>
                  <a:lnTo>
                    <a:pt x="1101461" y="664624"/>
                  </a:lnTo>
                  <a:lnTo>
                    <a:pt x="1105281" y="658239"/>
                  </a:lnTo>
                  <a:lnTo>
                    <a:pt x="1090160" y="649195"/>
                  </a:lnTo>
                  <a:close/>
                </a:path>
                <a:path w="1111250" h="667385">
                  <a:moveTo>
                    <a:pt x="4889" y="0"/>
                  </a:moveTo>
                  <a:lnTo>
                    <a:pt x="0" y="8173"/>
                  </a:lnTo>
                  <a:lnTo>
                    <a:pt x="1085271" y="657369"/>
                  </a:lnTo>
                  <a:lnTo>
                    <a:pt x="1094722" y="657473"/>
                  </a:lnTo>
                  <a:lnTo>
                    <a:pt x="1090160" y="649195"/>
                  </a:lnTo>
                  <a:lnTo>
                    <a:pt x="48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873375" y="2332625"/>
              <a:ext cx="706755" cy="711200"/>
            </a:xfrm>
            <a:custGeom>
              <a:avLst/>
              <a:gdLst/>
              <a:ahLst/>
              <a:cxnLst/>
              <a:rect l="l" t="t" r="r" b="b"/>
              <a:pathLst>
                <a:path w="706754" h="711200">
                  <a:moveTo>
                    <a:pt x="353245" y="0"/>
                  </a:moveTo>
                  <a:lnTo>
                    <a:pt x="305312" y="3245"/>
                  </a:lnTo>
                  <a:lnTo>
                    <a:pt x="259338" y="12700"/>
                  </a:lnTo>
                  <a:lnTo>
                    <a:pt x="215746" y="27941"/>
                  </a:lnTo>
                  <a:lnTo>
                    <a:pt x="174955" y="48543"/>
                  </a:lnTo>
                  <a:lnTo>
                    <a:pt x="137387" y="74084"/>
                  </a:lnTo>
                  <a:lnTo>
                    <a:pt x="103463" y="104139"/>
                  </a:lnTo>
                  <a:lnTo>
                    <a:pt x="73603" y="138285"/>
                  </a:lnTo>
                  <a:lnTo>
                    <a:pt x="48228" y="176099"/>
                  </a:lnTo>
                  <a:lnTo>
                    <a:pt x="27759" y="217156"/>
                  </a:lnTo>
                  <a:lnTo>
                    <a:pt x="12618" y="261033"/>
                  </a:lnTo>
                  <a:lnTo>
                    <a:pt x="3224" y="307307"/>
                  </a:lnTo>
                  <a:lnTo>
                    <a:pt x="0" y="355554"/>
                  </a:lnTo>
                  <a:lnTo>
                    <a:pt x="3224" y="403800"/>
                  </a:lnTo>
                  <a:lnTo>
                    <a:pt x="12618" y="450074"/>
                  </a:lnTo>
                  <a:lnTo>
                    <a:pt x="27759" y="493952"/>
                  </a:lnTo>
                  <a:lnTo>
                    <a:pt x="48228" y="535009"/>
                  </a:lnTo>
                  <a:lnTo>
                    <a:pt x="73603" y="572823"/>
                  </a:lnTo>
                  <a:lnTo>
                    <a:pt x="103463" y="606969"/>
                  </a:lnTo>
                  <a:lnTo>
                    <a:pt x="137387" y="637025"/>
                  </a:lnTo>
                  <a:lnTo>
                    <a:pt x="174955" y="662565"/>
                  </a:lnTo>
                  <a:lnTo>
                    <a:pt x="215746" y="683168"/>
                  </a:lnTo>
                  <a:lnTo>
                    <a:pt x="259338" y="698409"/>
                  </a:lnTo>
                  <a:lnTo>
                    <a:pt x="305312" y="707864"/>
                  </a:lnTo>
                  <a:lnTo>
                    <a:pt x="353245" y="711109"/>
                  </a:lnTo>
                  <a:lnTo>
                    <a:pt x="401178" y="707864"/>
                  </a:lnTo>
                  <a:lnTo>
                    <a:pt x="447152" y="698409"/>
                  </a:lnTo>
                  <a:lnTo>
                    <a:pt x="490744" y="683168"/>
                  </a:lnTo>
                  <a:lnTo>
                    <a:pt x="531535" y="662565"/>
                  </a:lnTo>
                  <a:lnTo>
                    <a:pt x="569103" y="637025"/>
                  </a:lnTo>
                  <a:lnTo>
                    <a:pt x="603028" y="606969"/>
                  </a:lnTo>
                  <a:lnTo>
                    <a:pt x="632888" y="572823"/>
                  </a:lnTo>
                  <a:lnTo>
                    <a:pt x="658263" y="535009"/>
                  </a:lnTo>
                  <a:lnTo>
                    <a:pt x="678732" y="493952"/>
                  </a:lnTo>
                  <a:lnTo>
                    <a:pt x="693873" y="450074"/>
                  </a:lnTo>
                  <a:lnTo>
                    <a:pt x="703267" y="403800"/>
                  </a:lnTo>
                  <a:lnTo>
                    <a:pt x="706492" y="355554"/>
                  </a:lnTo>
                  <a:lnTo>
                    <a:pt x="703267" y="307307"/>
                  </a:lnTo>
                  <a:lnTo>
                    <a:pt x="693873" y="261033"/>
                  </a:lnTo>
                  <a:lnTo>
                    <a:pt x="678732" y="217156"/>
                  </a:lnTo>
                  <a:lnTo>
                    <a:pt x="658263" y="176099"/>
                  </a:lnTo>
                  <a:lnTo>
                    <a:pt x="632888" y="138285"/>
                  </a:lnTo>
                  <a:lnTo>
                    <a:pt x="603028" y="104139"/>
                  </a:lnTo>
                  <a:lnTo>
                    <a:pt x="569103" y="74084"/>
                  </a:lnTo>
                  <a:lnTo>
                    <a:pt x="531535" y="48543"/>
                  </a:lnTo>
                  <a:lnTo>
                    <a:pt x="490744" y="27941"/>
                  </a:lnTo>
                  <a:lnTo>
                    <a:pt x="447152" y="12700"/>
                  </a:lnTo>
                  <a:lnTo>
                    <a:pt x="401178" y="3245"/>
                  </a:lnTo>
                  <a:lnTo>
                    <a:pt x="353245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873375" y="2332625"/>
              <a:ext cx="706755" cy="711200"/>
            </a:xfrm>
            <a:custGeom>
              <a:avLst/>
              <a:gdLst/>
              <a:ahLst/>
              <a:cxnLst/>
              <a:rect l="l" t="t" r="r" b="b"/>
              <a:pathLst>
                <a:path w="706754" h="711200">
                  <a:moveTo>
                    <a:pt x="0" y="355555"/>
                  </a:moveTo>
                  <a:lnTo>
                    <a:pt x="3224" y="307308"/>
                  </a:lnTo>
                  <a:lnTo>
                    <a:pt x="12618" y="261034"/>
                  </a:lnTo>
                  <a:lnTo>
                    <a:pt x="27759" y="217156"/>
                  </a:lnTo>
                  <a:lnTo>
                    <a:pt x="48228" y="176099"/>
                  </a:lnTo>
                  <a:lnTo>
                    <a:pt x="73603" y="138285"/>
                  </a:lnTo>
                  <a:lnTo>
                    <a:pt x="103463" y="104139"/>
                  </a:lnTo>
                  <a:lnTo>
                    <a:pt x="137387" y="74084"/>
                  </a:lnTo>
                  <a:lnTo>
                    <a:pt x="174955" y="48543"/>
                  </a:lnTo>
                  <a:lnTo>
                    <a:pt x="215746" y="27941"/>
                  </a:lnTo>
                  <a:lnTo>
                    <a:pt x="259339" y="12700"/>
                  </a:lnTo>
                  <a:lnTo>
                    <a:pt x="305312" y="3245"/>
                  </a:lnTo>
                  <a:lnTo>
                    <a:pt x="353246" y="0"/>
                  </a:lnTo>
                  <a:lnTo>
                    <a:pt x="401179" y="3245"/>
                  </a:lnTo>
                  <a:lnTo>
                    <a:pt x="447152" y="12700"/>
                  </a:lnTo>
                  <a:lnTo>
                    <a:pt x="490745" y="27941"/>
                  </a:lnTo>
                  <a:lnTo>
                    <a:pt x="531535" y="48543"/>
                  </a:lnTo>
                  <a:lnTo>
                    <a:pt x="569104" y="74084"/>
                  </a:lnTo>
                  <a:lnTo>
                    <a:pt x="603028" y="104139"/>
                  </a:lnTo>
                  <a:lnTo>
                    <a:pt x="632888" y="138285"/>
                  </a:lnTo>
                  <a:lnTo>
                    <a:pt x="658263" y="176099"/>
                  </a:lnTo>
                  <a:lnTo>
                    <a:pt x="678732" y="217156"/>
                  </a:lnTo>
                  <a:lnTo>
                    <a:pt x="693873" y="261034"/>
                  </a:lnTo>
                  <a:lnTo>
                    <a:pt x="703267" y="307308"/>
                  </a:lnTo>
                  <a:lnTo>
                    <a:pt x="706492" y="355555"/>
                  </a:lnTo>
                  <a:lnTo>
                    <a:pt x="703267" y="403801"/>
                  </a:lnTo>
                  <a:lnTo>
                    <a:pt x="693873" y="450075"/>
                  </a:lnTo>
                  <a:lnTo>
                    <a:pt x="678732" y="493953"/>
                  </a:lnTo>
                  <a:lnTo>
                    <a:pt x="658263" y="535010"/>
                  </a:lnTo>
                  <a:lnTo>
                    <a:pt x="632888" y="572824"/>
                  </a:lnTo>
                  <a:lnTo>
                    <a:pt x="603028" y="606970"/>
                  </a:lnTo>
                  <a:lnTo>
                    <a:pt x="569104" y="637025"/>
                  </a:lnTo>
                  <a:lnTo>
                    <a:pt x="531535" y="662566"/>
                  </a:lnTo>
                  <a:lnTo>
                    <a:pt x="490745" y="683168"/>
                  </a:lnTo>
                  <a:lnTo>
                    <a:pt x="447152" y="698409"/>
                  </a:lnTo>
                  <a:lnTo>
                    <a:pt x="401179" y="707864"/>
                  </a:lnTo>
                  <a:lnTo>
                    <a:pt x="353246" y="711110"/>
                  </a:lnTo>
                  <a:lnTo>
                    <a:pt x="305312" y="707864"/>
                  </a:lnTo>
                  <a:lnTo>
                    <a:pt x="259339" y="698409"/>
                  </a:lnTo>
                  <a:lnTo>
                    <a:pt x="215746" y="683168"/>
                  </a:lnTo>
                  <a:lnTo>
                    <a:pt x="174955" y="662566"/>
                  </a:lnTo>
                  <a:lnTo>
                    <a:pt x="137387" y="637025"/>
                  </a:lnTo>
                  <a:lnTo>
                    <a:pt x="103463" y="606970"/>
                  </a:lnTo>
                  <a:lnTo>
                    <a:pt x="73603" y="572824"/>
                  </a:lnTo>
                  <a:lnTo>
                    <a:pt x="48228" y="535010"/>
                  </a:lnTo>
                  <a:lnTo>
                    <a:pt x="27759" y="493953"/>
                  </a:lnTo>
                  <a:lnTo>
                    <a:pt x="12618" y="450075"/>
                  </a:lnTo>
                  <a:lnTo>
                    <a:pt x="3224" y="403801"/>
                  </a:lnTo>
                  <a:lnTo>
                    <a:pt x="0" y="35555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3114701" y="2457196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1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579844" y="2638290"/>
            <a:ext cx="795020" cy="100330"/>
          </a:xfrm>
          <a:custGeom>
            <a:avLst/>
            <a:gdLst/>
            <a:ahLst/>
            <a:cxnLst/>
            <a:rect l="l" t="t" r="r" b="b"/>
            <a:pathLst>
              <a:path w="795020" h="100330">
                <a:moveTo>
                  <a:pt x="85524" y="0"/>
                </a:moveTo>
                <a:lnTo>
                  <a:pt x="0" y="49889"/>
                </a:lnTo>
                <a:lnTo>
                  <a:pt x="85524" y="99778"/>
                </a:lnTo>
                <a:lnTo>
                  <a:pt x="88440" y="99010"/>
                </a:lnTo>
                <a:lnTo>
                  <a:pt x="91092" y="94467"/>
                </a:lnTo>
                <a:lnTo>
                  <a:pt x="90323" y="91550"/>
                </a:lnTo>
                <a:lnTo>
                  <a:pt x="27067" y="54651"/>
                </a:lnTo>
                <a:lnTo>
                  <a:pt x="9446" y="54651"/>
                </a:lnTo>
                <a:lnTo>
                  <a:pt x="9446" y="45126"/>
                </a:lnTo>
                <a:lnTo>
                  <a:pt x="27070" y="45125"/>
                </a:lnTo>
                <a:lnTo>
                  <a:pt x="90323" y="8228"/>
                </a:lnTo>
                <a:lnTo>
                  <a:pt x="91090" y="5311"/>
                </a:lnTo>
                <a:lnTo>
                  <a:pt x="88440" y="768"/>
                </a:lnTo>
                <a:lnTo>
                  <a:pt x="85524" y="0"/>
                </a:lnTo>
                <a:close/>
              </a:path>
              <a:path w="795020" h="100330">
                <a:moveTo>
                  <a:pt x="27067" y="45126"/>
                </a:moveTo>
                <a:lnTo>
                  <a:pt x="9446" y="45126"/>
                </a:lnTo>
                <a:lnTo>
                  <a:pt x="9446" y="54651"/>
                </a:lnTo>
                <a:lnTo>
                  <a:pt x="27067" y="54651"/>
                </a:lnTo>
                <a:lnTo>
                  <a:pt x="25955" y="54002"/>
                </a:lnTo>
                <a:lnTo>
                  <a:pt x="11851" y="54002"/>
                </a:lnTo>
                <a:lnTo>
                  <a:pt x="11851" y="45775"/>
                </a:lnTo>
                <a:lnTo>
                  <a:pt x="25955" y="45775"/>
                </a:lnTo>
                <a:lnTo>
                  <a:pt x="27067" y="45126"/>
                </a:lnTo>
                <a:close/>
              </a:path>
              <a:path w="795020" h="100330">
                <a:moveTo>
                  <a:pt x="27067" y="54651"/>
                </a:moveTo>
                <a:lnTo>
                  <a:pt x="9446" y="54651"/>
                </a:lnTo>
                <a:lnTo>
                  <a:pt x="27067" y="54651"/>
                </a:lnTo>
                <a:close/>
              </a:path>
              <a:path w="795020" h="100330">
                <a:moveTo>
                  <a:pt x="794787" y="45125"/>
                </a:moveTo>
                <a:lnTo>
                  <a:pt x="27067" y="45126"/>
                </a:lnTo>
                <a:lnTo>
                  <a:pt x="18903" y="49889"/>
                </a:lnTo>
                <a:lnTo>
                  <a:pt x="27067" y="54651"/>
                </a:lnTo>
                <a:lnTo>
                  <a:pt x="794787" y="54650"/>
                </a:lnTo>
                <a:lnTo>
                  <a:pt x="794787" y="45125"/>
                </a:lnTo>
                <a:close/>
              </a:path>
              <a:path w="795020" h="100330">
                <a:moveTo>
                  <a:pt x="11851" y="45775"/>
                </a:moveTo>
                <a:lnTo>
                  <a:pt x="11851" y="54002"/>
                </a:lnTo>
                <a:lnTo>
                  <a:pt x="18903" y="49889"/>
                </a:lnTo>
                <a:lnTo>
                  <a:pt x="11851" y="45775"/>
                </a:lnTo>
                <a:close/>
              </a:path>
              <a:path w="795020" h="100330">
                <a:moveTo>
                  <a:pt x="18903" y="49889"/>
                </a:moveTo>
                <a:lnTo>
                  <a:pt x="11851" y="54002"/>
                </a:lnTo>
                <a:lnTo>
                  <a:pt x="25955" y="54002"/>
                </a:lnTo>
                <a:lnTo>
                  <a:pt x="18903" y="49889"/>
                </a:lnTo>
                <a:close/>
              </a:path>
              <a:path w="795020" h="100330">
                <a:moveTo>
                  <a:pt x="25955" y="45775"/>
                </a:moveTo>
                <a:lnTo>
                  <a:pt x="11851" y="45775"/>
                </a:lnTo>
                <a:lnTo>
                  <a:pt x="18903" y="49889"/>
                </a:lnTo>
                <a:lnTo>
                  <a:pt x="25955" y="457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819150" y="2312923"/>
            <a:ext cx="317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b/7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256915" y="1962403"/>
            <a:ext cx="111315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10" dirty="0">
                <a:latin typeface="Times New Roman"/>
                <a:cs typeface="Times New Roman"/>
              </a:rPr>
              <a:t>Q*(s</a:t>
            </a:r>
            <a:r>
              <a:rPr sz="1800" i="1" spc="-15" baseline="-13888" dirty="0">
                <a:latin typeface="Times New Roman"/>
                <a:cs typeface="Times New Roman"/>
              </a:rPr>
              <a:t>0</a:t>
            </a:r>
            <a:r>
              <a:rPr sz="1800" i="1" spc="-10" dirty="0">
                <a:latin typeface="Times New Roman"/>
                <a:cs typeface="Times New Roman"/>
              </a:rPr>
              <a:t>,b)=9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061902" y="1749044"/>
            <a:ext cx="1227455" cy="1125855"/>
          </a:xfrm>
          <a:prstGeom prst="rect">
            <a:avLst/>
          </a:prstGeom>
        </p:spPr>
        <p:txBody>
          <a:bodyPr vert="horz" wrap="square" lIns="0" tIns="1130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90"/>
              </a:spcBef>
            </a:pPr>
            <a:r>
              <a:rPr sz="1800" i="1" spc="-10" dirty="0">
                <a:latin typeface="Times New Roman"/>
                <a:cs typeface="Times New Roman"/>
              </a:rPr>
              <a:t>Q*(s</a:t>
            </a:r>
            <a:r>
              <a:rPr sz="1800" i="1" spc="-15" baseline="-13888" dirty="0">
                <a:latin typeface="Times New Roman"/>
                <a:cs typeface="Times New Roman"/>
              </a:rPr>
              <a:t>0</a:t>
            </a:r>
            <a:r>
              <a:rPr sz="1800" i="1" spc="-10" dirty="0">
                <a:latin typeface="Times New Roman"/>
                <a:cs typeface="Times New Roman"/>
              </a:rPr>
              <a:t>,a)=13</a:t>
            </a:r>
            <a:endParaRPr sz="1800">
              <a:latin typeface="Times New Roman"/>
              <a:cs typeface="Times New Roman"/>
            </a:endParaRPr>
          </a:p>
          <a:p>
            <a:pPr marL="287020">
              <a:lnSpc>
                <a:spcPct val="100000"/>
              </a:lnSpc>
              <a:spcBef>
                <a:spcPts val="790"/>
              </a:spcBef>
            </a:pPr>
            <a:r>
              <a:rPr sz="1800" spc="-25" dirty="0">
                <a:latin typeface="Times New Roman"/>
                <a:cs typeface="Times New Roman"/>
              </a:rPr>
              <a:t>1/2</a:t>
            </a:r>
            <a:endParaRPr sz="1800">
              <a:latin typeface="Times New Roman"/>
              <a:cs typeface="Times New Roman"/>
            </a:endParaRPr>
          </a:p>
          <a:p>
            <a:pPr marL="618490">
              <a:lnSpc>
                <a:spcPct val="100000"/>
              </a:lnSpc>
              <a:spcBef>
                <a:spcPts val="600"/>
              </a:spcBef>
            </a:pPr>
            <a:r>
              <a:rPr sz="1800" spc="-20" dirty="0">
                <a:latin typeface="Times New Roman"/>
                <a:cs typeface="Times New Roman"/>
              </a:rPr>
              <a:t>a/10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336540" y="3017011"/>
            <a:ext cx="317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1/2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285615" y="3087115"/>
            <a:ext cx="8909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π*(s</a:t>
            </a:r>
            <a:r>
              <a:rPr sz="1800" i="1" spc="-15" baseline="-13888" dirty="0">
                <a:solidFill>
                  <a:srgbClr val="FF0000"/>
                </a:solidFill>
                <a:latin typeface="Times New Roman"/>
                <a:cs typeface="Times New Roman"/>
              </a:rPr>
              <a:t>0</a:t>
            </a:r>
            <a:r>
              <a:rPr sz="18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)=?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74394" y="3889970"/>
            <a:ext cx="6871970" cy="8343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671195">
              <a:lnSpc>
                <a:spcPts val="2150"/>
              </a:lnSpc>
              <a:spcBef>
                <a:spcPts val="120"/>
              </a:spcBef>
            </a:pPr>
            <a:r>
              <a:rPr sz="2200" i="1" spc="-30" dirty="0">
                <a:latin typeface="Symbol"/>
                <a:cs typeface="Symbol"/>
              </a:rPr>
              <a:t></a:t>
            </a:r>
            <a:r>
              <a:rPr sz="2200" spc="-245" dirty="0">
                <a:latin typeface="Times New Roman"/>
                <a:cs typeface="Times New Roman"/>
              </a:rPr>
              <a:t> </a:t>
            </a:r>
            <a:r>
              <a:rPr sz="1875" spc="120" baseline="42222" dirty="0">
                <a:latin typeface="Times New Roman"/>
                <a:cs typeface="Times New Roman"/>
              </a:rPr>
              <a:t>*</a:t>
            </a:r>
            <a:r>
              <a:rPr sz="2150" spc="80" dirty="0">
                <a:latin typeface="Times New Roman"/>
                <a:cs typeface="Times New Roman"/>
              </a:rPr>
              <a:t>(</a:t>
            </a:r>
            <a:r>
              <a:rPr sz="2150" i="1" spc="80" dirty="0">
                <a:latin typeface="Times New Roman"/>
                <a:cs typeface="Times New Roman"/>
              </a:rPr>
              <a:t>s</a:t>
            </a:r>
            <a:r>
              <a:rPr sz="2150" i="1" spc="335" dirty="0">
                <a:latin typeface="Times New Roman"/>
                <a:cs typeface="Times New Roman"/>
              </a:rPr>
              <a:t> </a:t>
            </a:r>
            <a:r>
              <a:rPr sz="2150" dirty="0">
                <a:latin typeface="Times New Roman"/>
                <a:cs typeface="Times New Roman"/>
              </a:rPr>
              <a:t>)</a:t>
            </a:r>
            <a:r>
              <a:rPr sz="2150" spc="-85" dirty="0">
                <a:latin typeface="Times New Roman"/>
                <a:cs typeface="Times New Roman"/>
              </a:rPr>
              <a:t> </a:t>
            </a:r>
            <a:r>
              <a:rPr sz="2150" dirty="0">
                <a:latin typeface="Symbol"/>
                <a:cs typeface="Symbol"/>
              </a:rPr>
              <a:t></a:t>
            </a:r>
            <a:r>
              <a:rPr sz="2150" spc="-80" dirty="0">
                <a:latin typeface="Times New Roman"/>
                <a:cs typeface="Times New Roman"/>
              </a:rPr>
              <a:t> </a:t>
            </a:r>
            <a:r>
              <a:rPr sz="2150" spc="-20" dirty="0">
                <a:latin typeface="Times New Roman"/>
                <a:cs typeface="Times New Roman"/>
              </a:rPr>
              <a:t>arg</a:t>
            </a:r>
            <a:r>
              <a:rPr sz="2150" spc="-204" dirty="0">
                <a:latin typeface="Times New Roman"/>
                <a:cs typeface="Times New Roman"/>
              </a:rPr>
              <a:t> </a:t>
            </a:r>
            <a:r>
              <a:rPr sz="2150" dirty="0">
                <a:latin typeface="Times New Roman"/>
                <a:cs typeface="Times New Roman"/>
              </a:rPr>
              <a:t>max{</a:t>
            </a:r>
            <a:r>
              <a:rPr sz="2150" i="1" dirty="0">
                <a:latin typeface="Times New Roman"/>
                <a:cs typeface="Times New Roman"/>
              </a:rPr>
              <a:t>Q</a:t>
            </a:r>
            <a:r>
              <a:rPr sz="1875" baseline="42222" dirty="0">
                <a:latin typeface="Times New Roman"/>
                <a:cs typeface="Times New Roman"/>
              </a:rPr>
              <a:t>*</a:t>
            </a:r>
            <a:r>
              <a:rPr sz="2150" dirty="0">
                <a:latin typeface="Times New Roman"/>
                <a:cs typeface="Times New Roman"/>
              </a:rPr>
              <a:t>(</a:t>
            </a:r>
            <a:r>
              <a:rPr sz="2150" i="1" dirty="0">
                <a:latin typeface="Times New Roman"/>
                <a:cs typeface="Times New Roman"/>
              </a:rPr>
              <a:t>s</a:t>
            </a:r>
            <a:r>
              <a:rPr sz="2150" i="1" spc="285" dirty="0">
                <a:latin typeface="Times New Roman"/>
                <a:cs typeface="Times New Roman"/>
              </a:rPr>
              <a:t> </a:t>
            </a:r>
            <a:r>
              <a:rPr sz="2150" spc="75" dirty="0">
                <a:latin typeface="Times New Roman"/>
                <a:cs typeface="Times New Roman"/>
              </a:rPr>
              <a:t>,</a:t>
            </a:r>
            <a:r>
              <a:rPr sz="2150" i="1" spc="75" dirty="0">
                <a:latin typeface="Times New Roman"/>
                <a:cs typeface="Times New Roman"/>
              </a:rPr>
              <a:t>a</a:t>
            </a:r>
            <a:r>
              <a:rPr sz="2150" spc="75" dirty="0">
                <a:latin typeface="Times New Roman"/>
                <a:cs typeface="Times New Roman"/>
              </a:rPr>
              <a:t>);</a:t>
            </a:r>
            <a:r>
              <a:rPr sz="2150" i="1" spc="75" dirty="0">
                <a:latin typeface="Times New Roman"/>
                <a:cs typeface="Times New Roman"/>
              </a:rPr>
              <a:t>Q</a:t>
            </a:r>
            <a:r>
              <a:rPr sz="1875" spc="112" baseline="42222" dirty="0">
                <a:latin typeface="Times New Roman"/>
                <a:cs typeface="Times New Roman"/>
              </a:rPr>
              <a:t>*</a:t>
            </a:r>
            <a:r>
              <a:rPr sz="2150" spc="75" dirty="0">
                <a:latin typeface="Times New Roman"/>
                <a:cs typeface="Times New Roman"/>
              </a:rPr>
              <a:t>(</a:t>
            </a:r>
            <a:r>
              <a:rPr sz="2150" i="1" spc="75" dirty="0">
                <a:latin typeface="Times New Roman"/>
                <a:cs typeface="Times New Roman"/>
              </a:rPr>
              <a:t>s</a:t>
            </a:r>
            <a:r>
              <a:rPr sz="2150" i="1" spc="285" dirty="0">
                <a:latin typeface="Times New Roman"/>
                <a:cs typeface="Times New Roman"/>
              </a:rPr>
              <a:t> </a:t>
            </a:r>
            <a:r>
              <a:rPr sz="2150" dirty="0">
                <a:latin typeface="Times New Roman"/>
                <a:cs typeface="Times New Roman"/>
              </a:rPr>
              <a:t>,</a:t>
            </a:r>
            <a:r>
              <a:rPr sz="2150" i="1" dirty="0">
                <a:latin typeface="Times New Roman"/>
                <a:cs typeface="Times New Roman"/>
              </a:rPr>
              <a:t>b</a:t>
            </a:r>
            <a:r>
              <a:rPr sz="2150" dirty="0">
                <a:latin typeface="Times New Roman"/>
                <a:cs typeface="Times New Roman"/>
              </a:rPr>
              <a:t>)}</a:t>
            </a:r>
            <a:r>
              <a:rPr sz="2150" spc="-250" dirty="0">
                <a:latin typeface="Times New Roman"/>
                <a:cs typeface="Times New Roman"/>
              </a:rPr>
              <a:t> </a:t>
            </a:r>
            <a:r>
              <a:rPr sz="2150" dirty="0">
                <a:latin typeface="Symbol"/>
                <a:cs typeface="Symbol"/>
              </a:rPr>
              <a:t></a:t>
            </a:r>
            <a:r>
              <a:rPr sz="2150" spc="-85" dirty="0">
                <a:latin typeface="Times New Roman"/>
                <a:cs typeface="Times New Roman"/>
              </a:rPr>
              <a:t> </a:t>
            </a:r>
            <a:r>
              <a:rPr sz="2150" spc="-45" dirty="0">
                <a:latin typeface="Times New Roman"/>
                <a:cs typeface="Times New Roman"/>
              </a:rPr>
              <a:t>argmax{13;9}</a:t>
            </a:r>
            <a:r>
              <a:rPr sz="2150" spc="-250" dirty="0">
                <a:latin typeface="Times New Roman"/>
                <a:cs typeface="Times New Roman"/>
              </a:rPr>
              <a:t> </a:t>
            </a:r>
            <a:r>
              <a:rPr sz="2150" dirty="0">
                <a:latin typeface="Symbol"/>
                <a:cs typeface="Symbol"/>
              </a:rPr>
              <a:t></a:t>
            </a:r>
            <a:r>
              <a:rPr sz="2150" spc="-50" dirty="0">
                <a:latin typeface="Times New Roman"/>
                <a:cs typeface="Times New Roman"/>
              </a:rPr>
              <a:t> </a:t>
            </a:r>
            <a:r>
              <a:rPr sz="2150" i="1" spc="-50" dirty="0">
                <a:latin typeface="Times New Roman"/>
                <a:cs typeface="Times New Roman"/>
              </a:rPr>
              <a:t>a</a:t>
            </a:r>
            <a:endParaRPr sz="2150">
              <a:latin typeface="Times New Roman"/>
              <a:cs typeface="Times New Roman"/>
            </a:endParaRPr>
          </a:p>
          <a:p>
            <a:pPr marL="1158240">
              <a:lnSpc>
                <a:spcPts val="1010"/>
              </a:lnSpc>
              <a:tabLst>
                <a:tab pos="3103880" algn="l"/>
                <a:tab pos="4129404" algn="l"/>
              </a:tabLst>
            </a:pPr>
            <a:r>
              <a:rPr sz="1250" spc="-50" dirty="0">
                <a:latin typeface="Times New Roman"/>
                <a:cs typeface="Times New Roman"/>
              </a:rPr>
              <a:t>0</a:t>
            </a:r>
            <a:r>
              <a:rPr sz="1250" dirty="0">
                <a:latin typeface="Times New Roman"/>
                <a:cs typeface="Times New Roman"/>
              </a:rPr>
              <a:t>	</a:t>
            </a:r>
            <a:r>
              <a:rPr sz="1250" spc="-50" dirty="0">
                <a:latin typeface="Times New Roman"/>
                <a:cs typeface="Times New Roman"/>
              </a:rPr>
              <a:t>0</a:t>
            </a:r>
            <a:r>
              <a:rPr sz="1250" dirty="0">
                <a:latin typeface="Times New Roman"/>
                <a:cs typeface="Times New Roman"/>
              </a:rPr>
              <a:t>	</a:t>
            </a:r>
            <a:r>
              <a:rPr sz="1250" spc="-50" dirty="0">
                <a:latin typeface="Times New Roman"/>
                <a:cs typeface="Times New Roman"/>
              </a:rPr>
              <a:t>0</a:t>
            </a:r>
            <a:endParaRPr sz="1250">
              <a:latin typeface="Times New Roman"/>
              <a:cs typeface="Times New Roman"/>
            </a:endParaRPr>
          </a:p>
          <a:p>
            <a:pPr marL="380365" indent="-342265">
              <a:lnSpc>
                <a:spcPct val="100000"/>
              </a:lnSpc>
              <a:spcBef>
                <a:spcPts val="785"/>
              </a:spcBef>
              <a:buFont typeface="Arial"/>
              <a:buChar char="•"/>
              <a:tabLst>
                <a:tab pos="380365" algn="l"/>
                <a:tab pos="381000" algn="l"/>
              </a:tabLst>
            </a:pP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forma</a:t>
            </a:r>
            <a:r>
              <a:rPr sz="2000" spc="-10" dirty="0">
                <a:latin typeface="Times New Roman"/>
                <a:cs typeface="Times New Roman"/>
              </a:rPr>
              <a:t> genérica: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934648" y="4830160"/>
            <a:ext cx="2530475" cy="52514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sz="3250" i="1" spc="-60" dirty="0">
                <a:latin typeface="Symbol"/>
                <a:cs typeface="Symbol"/>
              </a:rPr>
              <a:t></a:t>
            </a:r>
            <a:r>
              <a:rPr sz="3250" spc="-409" dirty="0">
                <a:latin typeface="Times New Roman"/>
                <a:cs typeface="Times New Roman"/>
              </a:rPr>
              <a:t> </a:t>
            </a:r>
            <a:r>
              <a:rPr sz="2700" spc="165" baseline="43209" dirty="0">
                <a:latin typeface="Times New Roman"/>
                <a:cs typeface="Times New Roman"/>
              </a:rPr>
              <a:t>*</a:t>
            </a:r>
            <a:r>
              <a:rPr sz="3150" spc="110" dirty="0">
                <a:latin typeface="Times New Roman"/>
                <a:cs typeface="Times New Roman"/>
              </a:rPr>
              <a:t>(</a:t>
            </a:r>
            <a:r>
              <a:rPr sz="3150" i="1" spc="110" dirty="0">
                <a:latin typeface="Times New Roman"/>
                <a:cs typeface="Times New Roman"/>
              </a:rPr>
              <a:t>s</a:t>
            </a:r>
            <a:r>
              <a:rPr sz="3150" spc="110" dirty="0">
                <a:latin typeface="Times New Roman"/>
                <a:cs typeface="Times New Roman"/>
              </a:rPr>
              <a:t>)</a:t>
            </a:r>
            <a:r>
              <a:rPr sz="3150" spc="-180" dirty="0">
                <a:latin typeface="Times New Roman"/>
                <a:cs typeface="Times New Roman"/>
              </a:rPr>
              <a:t> </a:t>
            </a:r>
            <a:r>
              <a:rPr sz="3150" dirty="0">
                <a:latin typeface="Symbol"/>
                <a:cs typeface="Symbol"/>
              </a:rPr>
              <a:t></a:t>
            </a:r>
            <a:r>
              <a:rPr sz="3150" spc="-90" dirty="0">
                <a:latin typeface="Times New Roman"/>
                <a:cs typeface="Times New Roman"/>
              </a:rPr>
              <a:t> </a:t>
            </a:r>
            <a:r>
              <a:rPr sz="3150" spc="-10" dirty="0">
                <a:latin typeface="Times New Roman"/>
                <a:cs typeface="Times New Roman"/>
              </a:rPr>
              <a:t>maxarg</a:t>
            </a:r>
            <a:endParaRPr sz="31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435009" y="5146456"/>
            <a:ext cx="479425" cy="30607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dirty="0">
                <a:latin typeface="Symbol"/>
                <a:cs typeface="Symbol"/>
              </a:rPr>
              <a:t></a:t>
            </a:r>
            <a:r>
              <a:rPr sz="1800" spc="-204" dirty="0">
                <a:latin typeface="Times New Roman"/>
                <a:cs typeface="Times New Roman"/>
              </a:rPr>
              <a:t> </a:t>
            </a:r>
            <a:r>
              <a:rPr sz="1800" i="1" spc="-60" dirty="0">
                <a:latin typeface="Times New Roman"/>
                <a:cs typeface="Times New Roman"/>
              </a:rPr>
              <a:t>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860364" y="4842509"/>
            <a:ext cx="1684655" cy="5105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sz="3150" spc="-10" dirty="0">
                <a:latin typeface="Times New Roman"/>
                <a:cs typeface="Times New Roman"/>
              </a:rPr>
              <a:t>{</a:t>
            </a:r>
            <a:r>
              <a:rPr sz="3150" i="1" spc="-10" dirty="0">
                <a:latin typeface="Times New Roman"/>
                <a:cs typeface="Times New Roman"/>
              </a:rPr>
              <a:t>Q</a:t>
            </a:r>
            <a:r>
              <a:rPr sz="2700" spc="-15" baseline="43209" dirty="0">
                <a:latin typeface="Times New Roman"/>
                <a:cs typeface="Times New Roman"/>
              </a:rPr>
              <a:t>*</a:t>
            </a:r>
            <a:r>
              <a:rPr sz="2700" spc="-359" baseline="43209" dirty="0">
                <a:latin typeface="Times New Roman"/>
                <a:cs typeface="Times New Roman"/>
              </a:rPr>
              <a:t> </a:t>
            </a:r>
            <a:r>
              <a:rPr sz="3150" spc="70" dirty="0">
                <a:latin typeface="Times New Roman"/>
                <a:cs typeface="Times New Roman"/>
              </a:rPr>
              <a:t>(</a:t>
            </a:r>
            <a:r>
              <a:rPr sz="3150" i="1" spc="70" dirty="0">
                <a:latin typeface="Times New Roman"/>
                <a:cs typeface="Times New Roman"/>
              </a:rPr>
              <a:t>s</a:t>
            </a:r>
            <a:r>
              <a:rPr sz="3150" spc="70" dirty="0">
                <a:latin typeface="Times New Roman"/>
                <a:cs typeface="Times New Roman"/>
              </a:rPr>
              <a:t>,</a:t>
            </a:r>
            <a:r>
              <a:rPr sz="3150" i="1" spc="70" dirty="0">
                <a:latin typeface="Times New Roman"/>
                <a:cs typeface="Times New Roman"/>
              </a:rPr>
              <a:t>a</a:t>
            </a:r>
            <a:r>
              <a:rPr sz="3150" spc="70" dirty="0">
                <a:latin typeface="Times New Roman"/>
                <a:cs typeface="Times New Roman"/>
              </a:rPr>
              <a:t>)}</a:t>
            </a:r>
            <a:endParaRPr sz="3150">
              <a:latin typeface="Times New Roman"/>
              <a:cs typeface="Times New Roman"/>
            </a:endParaRPr>
          </a:p>
        </p:txBody>
      </p:sp>
      <p:grpSp>
        <p:nvGrpSpPr>
          <p:cNvPr id="38" name="object 38"/>
          <p:cNvGrpSpPr/>
          <p:nvPr/>
        </p:nvGrpSpPr>
        <p:grpSpPr>
          <a:xfrm>
            <a:off x="1489075" y="4806950"/>
            <a:ext cx="5337175" cy="673100"/>
            <a:chOff x="1489075" y="4806950"/>
            <a:chExt cx="5337175" cy="673100"/>
          </a:xfrm>
        </p:grpSpPr>
        <p:sp>
          <p:nvSpPr>
            <p:cNvPr id="39" name="object 39"/>
            <p:cNvSpPr/>
            <p:nvPr/>
          </p:nvSpPr>
          <p:spPr>
            <a:xfrm>
              <a:off x="1508125" y="4826000"/>
              <a:ext cx="5299075" cy="635000"/>
            </a:xfrm>
            <a:custGeom>
              <a:avLst/>
              <a:gdLst/>
              <a:ahLst/>
              <a:cxnLst/>
              <a:rect l="l" t="t" r="r" b="b"/>
              <a:pathLst>
                <a:path w="5299075" h="635000">
                  <a:moveTo>
                    <a:pt x="5193238" y="0"/>
                  </a:moveTo>
                  <a:lnTo>
                    <a:pt x="105836" y="0"/>
                  </a:lnTo>
                  <a:lnTo>
                    <a:pt x="64640" y="8317"/>
                  </a:lnTo>
                  <a:lnTo>
                    <a:pt x="30998" y="30998"/>
                  </a:lnTo>
                  <a:lnTo>
                    <a:pt x="8317" y="64640"/>
                  </a:lnTo>
                  <a:lnTo>
                    <a:pt x="0" y="105836"/>
                  </a:lnTo>
                  <a:lnTo>
                    <a:pt x="0" y="529163"/>
                  </a:lnTo>
                  <a:lnTo>
                    <a:pt x="8317" y="570359"/>
                  </a:lnTo>
                  <a:lnTo>
                    <a:pt x="30998" y="604001"/>
                  </a:lnTo>
                  <a:lnTo>
                    <a:pt x="64640" y="626682"/>
                  </a:lnTo>
                  <a:lnTo>
                    <a:pt x="105836" y="635000"/>
                  </a:lnTo>
                  <a:lnTo>
                    <a:pt x="5193238" y="635000"/>
                  </a:lnTo>
                  <a:lnTo>
                    <a:pt x="5234434" y="626682"/>
                  </a:lnTo>
                  <a:lnTo>
                    <a:pt x="5268076" y="604001"/>
                  </a:lnTo>
                  <a:lnTo>
                    <a:pt x="5290757" y="570359"/>
                  </a:lnTo>
                  <a:lnTo>
                    <a:pt x="5299075" y="529163"/>
                  </a:lnTo>
                  <a:lnTo>
                    <a:pt x="5299075" y="105836"/>
                  </a:lnTo>
                  <a:lnTo>
                    <a:pt x="5290757" y="64640"/>
                  </a:lnTo>
                  <a:lnTo>
                    <a:pt x="5268076" y="30998"/>
                  </a:lnTo>
                  <a:lnTo>
                    <a:pt x="5234434" y="8317"/>
                  </a:lnTo>
                  <a:lnTo>
                    <a:pt x="5193238" y="0"/>
                  </a:lnTo>
                  <a:close/>
                </a:path>
              </a:pathLst>
            </a:custGeom>
            <a:solidFill>
              <a:srgbClr val="FF0000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508125" y="4826000"/>
              <a:ext cx="5299075" cy="635000"/>
            </a:xfrm>
            <a:custGeom>
              <a:avLst/>
              <a:gdLst/>
              <a:ahLst/>
              <a:cxnLst/>
              <a:rect l="l" t="t" r="r" b="b"/>
              <a:pathLst>
                <a:path w="5299075" h="635000">
                  <a:moveTo>
                    <a:pt x="0" y="105837"/>
                  </a:moveTo>
                  <a:lnTo>
                    <a:pt x="8317" y="64640"/>
                  </a:lnTo>
                  <a:lnTo>
                    <a:pt x="30998" y="30998"/>
                  </a:lnTo>
                  <a:lnTo>
                    <a:pt x="64640" y="8317"/>
                  </a:lnTo>
                  <a:lnTo>
                    <a:pt x="105836" y="0"/>
                  </a:lnTo>
                  <a:lnTo>
                    <a:pt x="5193238" y="0"/>
                  </a:lnTo>
                  <a:lnTo>
                    <a:pt x="5234434" y="8317"/>
                  </a:lnTo>
                  <a:lnTo>
                    <a:pt x="5268076" y="30998"/>
                  </a:lnTo>
                  <a:lnTo>
                    <a:pt x="5290757" y="64640"/>
                  </a:lnTo>
                  <a:lnTo>
                    <a:pt x="5299075" y="105837"/>
                  </a:lnTo>
                  <a:lnTo>
                    <a:pt x="5299075" y="529162"/>
                  </a:lnTo>
                  <a:lnTo>
                    <a:pt x="5290757" y="570359"/>
                  </a:lnTo>
                  <a:lnTo>
                    <a:pt x="5268076" y="604001"/>
                  </a:lnTo>
                  <a:lnTo>
                    <a:pt x="5234434" y="626682"/>
                  </a:lnTo>
                  <a:lnTo>
                    <a:pt x="5193238" y="635000"/>
                  </a:lnTo>
                  <a:lnTo>
                    <a:pt x="105836" y="635000"/>
                  </a:lnTo>
                  <a:lnTo>
                    <a:pt x="64640" y="626682"/>
                  </a:lnTo>
                  <a:lnTo>
                    <a:pt x="30998" y="604001"/>
                  </a:lnTo>
                  <a:lnTo>
                    <a:pt x="8317" y="570359"/>
                  </a:lnTo>
                  <a:lnTo>
                    <a:pt x="0" y="529162"/>
                  </a:lnTo>
                  <a:lnTo>
                    <a:pt x="0" y="105837"/>
                  </a:lnTo>
                  <a:close/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" name="object 41"/>
          <p:cNvSpPr txBox="1"/>
          <p:nvPr/>
        </p:nvSpPr>
        <p:spPr>
          <a:xfrm>
            <a:off x="1356994" y="5497067"/>
            <a:ext cx="7195184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marR="5080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decir: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mejor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acción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aquella</a:t>
            </a:r>
            <a:r>
              <a:rPr sz="1600" spc="9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tiene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el </a:t>
            </a:r>
            <a:r>
              <a:rPr sz="2000" dirty="0">
                <a:latin typeface="Times New Roman"/>
                <a:cs typeface="Times New Roman"/>
              </a:rPr>
              <a:t>mayor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Q*(s,-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42" name="object 4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43" name="object 43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22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690244" y="5013156"/>
            <a:ext cx="7916545" cy="163322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R="2236470" algn="ctr">
              <a:lnSpc>
                <a:spcPct val="100000"/>
              </a:lnSpc>
              <a:spcBef>
                <a:spcPts val="360"/>
              </a:spcBef>
            </a:pPr>
            <a:r>
              <a:rPr sz="1250" i="1" dirty="0">
                <a:latin typeface="Times New Roman"/>
                <a:cs typeface="Times New Roman"/>
              </a:rPr>
              <a:t>s</a:t>
            </a:r>
            <a:r>
              <a:rPr sz="1250" i="1" spc="-185" dirty="0">
                <a:latin typeface="Times New Roman"/>
                <a:cs typeface="Times New Roman"/>
              </a:rPr>
              <a:t> </a:t>
            </a:r>
            <a:r>
              <a:rPr sz="1250" spc="-25" dirty="0">
                <a:latin typeface="Times New Roman"/>
                <a:cs typeface="Times New Roman"/>
              </a:rPr>
              <a:t>'</a:t>
            </a:r>
            <a:r>
              <a:rPr sz="1250" spc="-25" dirty="0">
                <a:latin typeface="Symbol"/>
                <a:cs typeface="Symbol"/>
              </a:rPr>
              <a:t></a:t>
            </a:r>
            <a:r>
              <a:rPr sz="1250" i="1" spc="-25" dirty="0">
                <a:latin typeface="Times New Roman"/>
                <a:cs typeface="Times New Roman"/>
              </a:rPr>
              <a:t>S</a:t>
            </a:r>
            <a:endParaRPr sz="1250">
              <a:latin typeface="Times New Roman"/>
              <a:cs typeface="Times New Roman"/>
            </a:endParaRPr>
          </a:p>
          <a:p>
            <a:pPr marL="469265" marR="803275" indent="-457200">
              <a:lnSpc>
                <a:spcPct val="102200"/>
              </a:lnSpc>
              <a:spcBef>
                <a:spcPts val="280"/>
              </a:spcBef>
              <a:buFont typeface="Arial"/>
              <a:buChar char="•"/>
              <a:tabLst>
                <a:tab pos="469265" algn="l"/>
                <a:tab pos="469900" algn="l"/>
              </a:tabLst>
            </a:pP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ecuación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optimalidad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Bellmann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estado- acción:</a:t>
            </a:r>
            <a:endParaRPr sz="1800">
              <a:latin typeface="Times New Roman"/>
              <a:cs typeface="Times New Roman"/>
            </a:endParaRPr>
          </a:p>
          <a:p>
            <a:pPr marL="812165" marR="328930" lvl="1" indent="-342900">
              <a:lnSpc>
                <a:spcPts val="2110"/>
              </a:lnSpc>
              <a:spcBef>
                <a:spcPts val="545"/>
              </a:spcBef>
              <a:buFont typeface="Arial"/>
              <a:buChar char="•"/>
              <a:tabLst>
                <a:tab pos="812165" algn="l"/>
                <a:tab pos="812800" algn="l"/>
              </a:tabLst>
            </a:pPr>
            <a:r>
              <a:rPr sz="1800" dirty="0">
                <a:latin typeface="Times New Roman"/>
                <a:cs typeface="Times New Roman"/>
              </a:rPr>
              <a:t>Representa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sistema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ecuaciones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tiene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solución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única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se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b="1" spc="-10" dirty="0">
                <a:latin typeface="Times New Roman"/>
                <a:cs typeface="Times New Roman"/>
              </a:rPr>
              <a:t>puede </a:t>
            </a:r>
            <a:r>
              <a:rPr sz="1800" b="1" dirty="0">
                <a:latin typeface="Times New Roman"/>
                <a:cs typeface="Times New Roman"/>
              </a:rPr>
              <a:t>resolver</a:t>
            </a:r>
            <a:r>
              <a:rPr sz="1800" b="1" spc="-5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de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forma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iterativa</a:t>
            </a:r>
            <a:r>
              <a:rPr sz="1800" dirty="0">
                <a:latin typeface="Times New Roman"/>
                <a:cs typeface="Times New Roman"/>
              </a:rPr>
              <a:t>;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ello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podemos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calcular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Q*</a:t>
            </a:r>
            <a:endParaRPr sz="1800">
              <a:latin typeface="Times New Roman"/>
              <a:cs typeface="Times New Roman"/>
            </a:endParaRPr>
          </a:p>
          <a:p>
            <a:pPr marL="7700645">
              <a:lnSpc>
                <a:spcPts val="1435"/>
              </a:lnSpc>
            </a:pPr>
            <a:r>
              <a:rPr sz="1600" spc="-25" dirty="0">
                <a:latin typeface="Times New Roman"/>
                <a:cs typeface="Times New Roman"/>
              </a:rPr>
              <a:t>23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644900" y="401827"/>
            <a:ext cx="1854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spc="-10" dirty="0">
                <a:latin typeface="Arial"/>
                <a:cs typeface="Arial"/>
              </a:rPr>
              <a:t>Resumiendo</a:t>
            </a:r>
            <a:endParaRPr sz="24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33045" y="1026667"/>
            <a:ext cx="146304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400" spc="-25" dirty="0">
                <a:latin typeface="Times New Roman"/>
                <a:cs typeface="Times New Roman"/>
              </a:rPr>
              <a:t>Tenemos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90244" y="1623059"/>
            <a:ext cx="2159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-25" dirty="0">
                <a:latin typeface="Times New Roman"/>
                <a:cs typeface="Times New Roman"/>
              </a:rPr>
              <a:t>1.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90244" y="2842259"/>
            <a:ext cx="2159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-25" dirty="0">
                <a:latin typeface="Times New Roman"/>
                <a:cs typeface="Times New Roman"/>
              </a:rPr>
              <a:t>3.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64844" y="1674971"/>
            <a:ext cx="7126605" cy="161734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548640">
              <a:lnSpc>
                <a:spcPts val="1920"/>
              </a:lnSpc>
              <a:spcBef>
                <a:spcPts val="105"/>
              </a:spcBef>
              <a:tabLst>
                <a:tab pos="2068830" algn="l"/>
                <a:tab pos="3159125" algn="l"/>
              </a:tabLst>
            </a:pPr>
            <a:r>
              <a:rPr sz="1950" i="1" dirty="0">
                <a:latin typeface="Times New Roman"/>
                <a:cs typeface="Times New Roman"/>
              </a:rPr>
              <a:t>V</a:t>
            </a:r>
            <a:r>
              <a:rPr sz="1950" i="1" spc="-195" dirty="0">
                <a:latin typeface="Times New Roman"/>
                <a:cs typeface="Times New Roman"/>
              </a:rPr>
              <a:t> </a:t>
            </a:r>
            <a:r>
              <a:rPr sz="1650" spc="104" baseline="45454" dirty="0">
                <a:latin typeface="Times New Roman"/>
                <a:cs typeface="Times New Roman"/>
              </a:rPr>
              <a:t>*</a:t>
            </a:r>
            <a:r>
              <a:rPr sz="1950" spc="70" dirty="0">
                <a:latin typeface="Times New Roman"/>
                <a:cs typeface="Times New Roman"/>
              </a:rPr>
              <a:t>(</a:t>
            </a:r>
            <a:r>
              <a:rPr sz="1950" i="1" spc="70" dirty="0">
                <a:latin typeface="Times New Roman"/>
                <a:cs typeface="Times New Roman"/>
              </a:rPr>
              <a:t>s</a:t>
            </a:r>
            <a:r>
              <a:rPr sz="1950" spc="70" dirty="0">
                <a:latin typeface="Times New Roman"/>
                <a:cs typeface="Times New Roman"/>
              </a:rPr>
              <a:t>)</a:t>
            </a:r>
            <a:r>
              <a:rPr sz="1950" spc="-114" dirty="0">
                <a:latin typeface="Times New Roman"/>
                <a:cs typeface="Times New Roman"/>
              </a:rPr>
              <a:t> </a:t>
            </a:r>
            <a:r>
              <a:rPr sz="1950" dirty="0">
                <a:latin typeface="Symbol"/>
                <a:cs typeface="Symbol"/>
              </a:rPr>
              <a:t></a:t>
            </a:r>
            <a:r>
              <a:rPr sz="1950" spc="-60" dirty="0">
                <a:latin typeface="Times New Roman"/>
                <a:cs typeface="Times New Roman"/>
              </a:rPr>
              <a:t> </a:t>
            </a:r>
            <a:r>
              <a:rPr sz="1950" spc="-25" dirty="0">
                <a:latin typeface="Times New Roman"/>
                <a:cs typeface="Times New Roman"/>
              </a:rPr>
              <a:t>max</a:t>
            </a:r>
            <a:r>
              <a:rPr sz="1950" dirty="0">
                <a:latin typeface="Times New Roman"/>
                <a:cs typeface="Times New Roman"/>
              </a:rPr>
              <a:t>	</a:t>
            </a:r>
            <a:r>
              <a:rPr sz="1950" i="1" spc="60" dirty="0">
                <a:latin typeface="Times New Roman"/>
                <a:cs typeface="Times New Roman"/>
              </a:rPr>
              <a:t>Q</a:t>
            </a:r>
            <a:r>
              <a:rPr sz="1650" spc="89" baseline="45454" dirty="0">
                <a:latin typeface="Times New Roman"/>
                <a:cs typeface="Times New Roman"/>
              </a:rPr>
              <a:t>*</a:t>
            </a:r>
            <a:r>
              <a:rPr sz="1950" spc="60" dirty="0">
                <a:latin typeface="Times New Roman"/>
                <a:cs typeface="Times New Roman"/>
              </a:rPr>
              <a:t>(</a:t>
            </a:r>
            <a:r>
              <a:rPr sz="1950" i="1" spc="60" dirty="0">
                <a:latin typeface="Times New Roman"/>
                <a:cs typeface="Times New Roman"/>
              </a:rPr>
              <a:t>s</a:t>
            </a:r>
            <a:r>
              <a:rPr sz="1950" spc="60" dirty="0">
                <a:latin typeface="Times New Roman"/>
                <a:cs typeface="Times New Roman"/>
              </a:rPr>
              <a:t>,</a:t>
            </a:r>
            <a:r>
              <a:rPr sz="1950" i="1" spc="60" dirty="0">
                <a:latin typeface="Times New Roman"/>
                <a:cs typeface="Times New Roman"/>
              </a:rPr>
              <a:t>a</a:t>
            </a:r>
            <a:r>
              <a:rPr sz="1950" spc="60" dirty="0">
                <a:latin typeface="Times New Roman"/>
                <a:cs typeface="Times New Roman"/>
              </a:rPr>
              <a:t>)</a:t>
            </a:r>
            <a:r>
              <a:rPr sz="1950" dirty="0">
                <a:latin typeface="Times New Roman"/>
                <a:cs typeface="Times New Roman"/>
              </a:rPr>
              <a:t>	(0,</a:t>
            </a:r>
            <a:r>
              <a:rPr sz="1950" spc="170" dirty="0">
                <a:latin typeface="Times New Roman"/>
                <a:cs typeface="Times New Roman"/>
              </a:rPr>
              <a:t> </a:t>
            </a:r>
            <a:r>
              <a:rPr sz="1950" dirty="0">
                <a:latin typeface="Times New Roman"/>
                <a:cs typeface="Times New Roman"/>
              </a:rPr>
              <a:t>si</a:t>
            </a:r>
            <a:r>
              <a:rPr sz="1950" spc="-25" dirty="0">
                <a:latin typeface="Times New Roman"/>
                <a:cs typeface="Times New Roman"/>
              </a:rPr>
              <a:t> </a:t>
            </a:r>
            <a:r>
              <a:rPr sz="1950" dirty="0">
                <a:latin typeface="Times New Roman"/>
                <a:cs typeface="Times New Roman"/>
              </a:rPr>
              <a:t>no</a:t>
            </a:r>
            <a:r>
              <a:rPr sz="1950" spc="-20" dirty="0">
                <a:latin typeface="Times New Roman"/>
                <a:cs typeface="Times New Roman"/>
              </a:rPr>
              <a:t> </a:t>
            </a:r>
            <a:r>
              <a:rPr sz="1950" dirty="0">
                <a:latin typeface="Times New Roman"/>
                <a:cs typeface="Times New Roman"/>
              </a:rPr>
              <a:t>hay</a:t>
            </a:r>
            <a:r>
              <a:rPr sz="1950" spc="-20" dirty="0">
                <a:latin typeface="Times New Roman"/>
                <a:cs typeface="Times New Roman"/>
              </a:rPr>
              <a:t> </a:t>
            </a:r>
            <a:r>
              <a:rPr sz="1950" dirty="0">
                <a:latin typeface="Times New Roman"/>
                <a:cs typeface="Times New Roman"/>
              </a:rPr>
              <a:t>acciones</a:t>
            </a:r>
            <a:r>
              <a:rPr sz="1950" spc="-20" dirty="0">
                <a:latin typeface="Times New Roman"/>
                <a:cs typeface="Times New Roman"/>
              </a:rPr>
              <a:t> </a:t>
            </a:r>
            <a:r>
              <a:rPr sz="1950" dirty="0">
                <a:latin typeface="Times New Roman"/>
                <a:cs typeface="Times New Roman"/>
              </a:rPr>
              <a:t>disponibles</a:t>
            </a:r>
            <a:r>
              <a:rPr sz="1950" spc="-20" dirty="0">
                <a:latin typeface="Times New Roman"/>
                <a:cs typeface="Times New Roman"/>
              </a:rPr>
              <a:t> </a:t>
            </a:r>
            <a:r>
              <a:rPr sz="1950" dirty="0">
                <a:latin typeface="Times New Roman"/>
                <a:cs typeface="Times New Roman"/>
              </a:rPr>
              <a:t>en</a:t>
            </a:r>
            <a:r>
              <a:rPr sz="1950" spc="-15" dirty="0">
                <a:latin typeface="Times New Roman"/>
                <a:cs typeface="Times New Roman"/>
              </a:rPr>
              <a:t> </a:t>
            </a:r>
            <a:r>
              <a:rPr sz="1950" i="1" spc="-35" dirty="0">
                <a:latin typeface="Times New Roman"/>
                <a:cs typeface="Times New Roman"/>
              </a:rPr>
              <a:t>s</a:t>
            </a:r>
            <a:r>
              <a:rPr sz="1950" spc="-35" dirty="0">
                <a:latin typeface="Times New Roman"/>
                <a:cs typeface="Times New Roman"/>
              </a:rPr>
              <a:t>)</a:t>
            </a:r>
            <a:endParaRPr sz="1950">
              <a:latin typeface="Times New Roman"/>
              <a:cs typeface="Times New Roman"/>
            </a:endParaRPr>
          </a:p>
          <a:p>
            <a:pPr marL="1790064">
              <a:lnSpc>
                <a:spcPts val="900"/>
              </a:lnSpc>
            </a:pP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dirty="0">
                <a:latin typeface="Symbol"/>
                <a:cs typeface="Symbol"/>
              </a:rPr>
              <a:t></a:t>
            </a:r>
            <a:r>
              <a:rPr sz="1100" spc="-95" dirty="0">
                <a:latin typeface="Times New Roman"/>
                <a:cs typeface="Times New Roman"/>
              </a:rPr>
              <a:t> </a:t>
            </a:r>
            <a:r>
              <a:rPr sz="1100" i="1" spc="-50" dirty="0">
                <a:latin typeface="Times New Roman"/>
                <a:cs typeface="Times New Roman"/>
              </a:rPr>
              <a:t>A</a:t>
            </a:r>
            <a:endParaRPr sz="11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265"/>
              </a:spcBef>
              <a:tabLst>
                <a:tab pos="533400" algn="l"/>
              </a:tabLst>
            </a:pPr>
            <a:r>
              <a:rPr sz="2000" spc="-25" dirty="0">
                <a:latin typeface="Times New Roman"/>
                <a:cs typeface="Times New Roman"/>
              </a:rPr>
              <a:t>2.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3300" i="1" spc="120" baseline="1262" dirty="0">
                <a:latin typeface="Times New Roman"/>
                <a:cs typeface="Times New Roman"/>
              </a:rPr>
              <a:t>Q</a:t>
            </a:r>
            <a:r>
              <a:rPr sz="1875" spc="120" baseline="46666" dirty="0">
                <a:latin typeface="Times New Roman"/>
                <a:cs typeface="Times New Roman"/>
              </a:rPr>
              <a:t>*</a:t>
            </a:r>
            <a:r>
              <a:rPr sz="3300" spc="120" baseline="1262" dirty="0">
                <a:latin typeface="Times New Roman"/>
                <a:cs typeface="Times New Roman"/>
              </a:rPr>
              <a:t>(</a:t>
            </a:r>
            <a:r>
              <a:rPr sz="3300" i="1" spc="120" baseline="1262" dirty="0">
                <a:latin typeface="Times New Roman"/>
                <a:cs typeface="Times New Roman"/>
              </a:rPr>
              <a:t>s</a:t>
            </a:r>
            <a:r>
              <a:rPr sz="3300" spc="120" baseline="1262" dirty="0">
                <a:latin typeface="Times New Roman"/>
                <a:cs typeface="Times New Roman"/>
              </a:rPr>
              <a:t>,</a:t>
            </a:r>
            <a:r>
              <a:rPr sz="3300" i="1" spc="120" baseline="1262" dirty="0">
                <a:latin typeface="Times New Roman"/>
                <a:cs typeface="Times New Roman"/>
              </a:rPr>
              <a:t>a</a:t>
            </a:r>
            <a:r>
              <a:rPr sz="3300" spc="120" baseline="1262" dirty="0">
                <a:latin typeface="Times New Roman"/>
                <a:cs typeface="Times New Roman"/>
              </a:rPr>
              <a:t>)</a:t>
            </a:r>
            <a:r>
              <a:rPr sz="3300" spc="-172" baseline="1262" dirty="0">
                <a:latin typeface="Times New Roman"/>
                <a:cs typeface="Times New Roman"/>
              </a:rPr>
              <a:t> </a:t>
            </a:r>
            <a:r>
              <a:rPr sz="3300" baseline="1262" dirty="0">
                <a:latin typeface="Symbol"/>
                <a:cs typeface="Symbol"/>
              </a:rPr>
              <a:t></a:t>
            </a:r>
            <a:r>
              <a:rPr sz="3300" spc="22" baseline="1262" dirty="0">
                <a:latin typeface="Times New Roman"/>
                <a:cs typeface="Times New Roman"/>
              </a:rPr>
              <a:t> </a:t>
            </a:r>
            <a:r>
              <a:rPr sz="3300" i="1" spc="89" baseline="1262" dirty="0">
                <a:latin typeface="Times New Roman"/>
                <a:cs typeface="Times New Roman"/>
              </a:rPr>
              <a:t>R</a:t>
            </a:r>
            <a:r>
              <a:rPr sz="3300" spc="89" baseline="1262" dirty="0">
                <a:latin typeface="Times New Roman"/>
                <a:cs typeface="Times New Roman"/>
              </a:rPr>
              <a:t>(</a:t>
            </a:r>
            <a:r>
              <a:rPr sz="3300" i="1" spc="89" baseline="1262" dirty="0">
                <a:latin typeface="Times New Roman"/>
                <a:cs typeface="Times New Roman"/>
              </a:rPr>
              <a:t>s</a:t>
            </a:r>
            <a:r>
              <a:rPr sz="3300" spc="89" baseline="1262" dirty="0">
                <a:latin typeface="Times New Roman"/>
                <a:cs typeface="Times New Roman"/>
              </a:rPr>
              <a:t>,</a:t>
            </a:r>
            <a:r>
              <a:rPr sz="3300" i="1" spc="89" baseline="1262" dirty="0">
                <a:latin typeface="Times New Roman"/>
                <a:cs typeface="Times New Roman"/>
              </a:rPr>
              <a:t>a</a:t>
            </a:r>
            <a:r>
              <a:rPr sz="3300" spc="89" baseline="1262" dirty="0">
                <a:latin typeface="Times New Roman"/>
                <a:cs typeface="Times New Roman"/>
              </a:rPr>
              <a:t>)</a:t>
            </a:r>
            <a:r>
              <a:rPr sz="3300" spc="-352" baseline="1262" dirty="0">
                <a:latin typeface="Times New Roman"/>
                <a:cs typeface="Times New Roman"/>
              </a:rPr>
              <a:t> </a:t>
            </a:r>
            <a:r>
              <a:rPr sz="3300" baseline="1262" dirty="0">
                <a:latin typeface="Symbol"/>
                <a:cs typeface="Symbol"/>
              </a:rPr>
              <a:t></a:t>
            </a:r>
            <a:r>
              <a:rPr sz="3300" spc="-509" baseline="1262" dirty="0">
                <a:latin typeface="Times New Roman"/>
                <a:cs typeface="Times New Roman"/>
              </a:rPr>
              <a:t> </a:t>
            </a:r>
            <a:r>
              <a:rPr sz="3375" i="1" spc="-37" baseline="1234" dirty="0">
                <a:latin typeface="Symbol"/>
                <a:cs typeface="Symbol"/>
              </a:rPr>
              <a:t></a:t>
            </a:r>
            <a:r>
              <a:rPr sz="3375" spc="-187" baseline="1234" dirty="0">
                <a:latin typeface="Times New Roman"/>
                <a:cs typeface="Times New Roman"/>
              </a:rPr>
              <a:t> </a:t>
            </a:r>
            <a:r>
              <a:rPr sz="4950" spc="179" baseline="-5892" dirty="0">
                <a:latin typeface="Symbol"/>
                <a:cs typeface="Symbol"/>
              </a:rPr>
              <a:t></a:t>
            </a:r>
            <a:r>
              <a:rPr sz="3300" i="1" spc="179" baseline="1262" dirty="0">
                <a:latin typeface="Times New Roman"/>
                <a:cs typeface="Times New Roman"/>
              </a:rPr>
              <a:t>T</a:t>
            </a:r>
            <a:r>
              <a:rPr sz="3300" i="1" spc="-359" baseline="1262" dirty="0">
                <a:latin typeface="Times New Roman"/>
                <a:cs typeface="Times New Roman"/>
              </a:rPr>
              <a:t> </a:t>
            </a:r>
            <a:r>
              <a:rPr sz="3300" spc="89" baseline="1262" dirty="0">
                <a:latin typeface="Times New Roman"/>
                <a:cs typeface="Times New Roman"/>
              </a:rPr>
              <a:t>(</a:t>
            </a:r>
            <a:r>
              <a:rPr sz="3300" i="1" spc="89" baseline="1262" dirty="0">
                <a:latin typeface="Times New Roman"/>
                <a:cs typeface="Times New Roman"/>
              </a:rPr>
              <a:t>s</a:t>
            </a:r>
            <a:r>
              <a:rPr sz="3300" spc="89" baseline="1262" dirty="0">
                <a:latin typeface="Times New Roman"/>
                <a:cs typeface="Times New Roman"/>
              </a:rPr>
              <a:t>,</a:t>
            </a:r>
            <a:r>
              <a:rPr sz="3300" i="1" spc="89" baseline="1262" dirty="0">
                <a:latin typeface="Times New Roman"/>
                <a:cs typeface="Times New Roman"/>
              </a:rPr>
              <a:t>a</a:t>
            </a:r>
            <a:r>
              <a:rPr sz="3300" spc="89" baseline="1262" dirty="0">
                <a:latin typeface="Times New Roman"/>
                <a:cs typeface="Times New Roman"/>
              </a:rPr>
              <a:t>,</a:t>
            </a:r>
            <a:r>
              <a:rPr sz="3300" spc="-480" baseline="1262" dirty="0">
                <a:latin typeface="Times New Roman"/>
                <a:cs typeface="Times New Roman"/>
              </a:rPr>
              <a:t> </a:t>
            </a:r>
            <a:r>
              <a:rPr sz="3300" i="1" baseline="1262" dirty="0">
                <a:latin typeface="Times New Roman"/>
                <a:cs typeface="Times New Roman"/>
              </a:rPr>
              <a:t>s</a:t>
            </a:r>
            <a:r>
              <a:rPr sz="3300" i="1" spc="-494" baseline="1262" dirty="0">
                <a:latin typeface="Times New Roman"/>
                <a:cs typeface="Times New Roman"/>
              </a:rPr>
              <a:t> </a:t>
            </a:r>
            <a:r>
              <a:rPr sz="3300" spc="-15" baseline="1262" dirty="0">
                <a:latin typeface="Times New Roman"/>
                <a:cs typeface="Times New Roman"/>
              </a:rPr>
              <a:t>')</a:t>
            </a:r>
            <a:r>
              <a:rPr sz="3300" spc="-434" baseline="1262" dirty="0">
                <a:latin typeface="Times New Roman"/>
                <a:cs typeface="Times New Roman"/>
              </a:rPr>
              <a:t> </a:t>
            </a:r>
            <a:r>
              <a:rPr sz="3300" baseline="1262" dirty="0">
                <a:latin typeface="Symbol"/>
                <a:cs typeface="Symbol"/>
              </a:rPr>
              <a:t></a:t>
            </a:r>
            <a:r>
              <a:rPr sz="3300" i="1" baseline="1262" dirty="0">
                <a:latin typeface="Times New Roman"/>
                <a:cs typeface="Times New Roman"/>
              </a:rPr>
              <a:t>V</a:t>
            </a:r>
            <a:r>
              <a:rPr sz="3300" i="1" spc="-307" baseline="1262" dirty="0">
                <a:latin typeface="Times New Roman"/>
                <a:cs typeface="Times New Roman"/>
              </a:rPr>
              <a:t> </a:t>
            </a:r>
            <a:r>
              <a:rPr sz="1875" spc="127" baseline="46666" dirty="0">
                <a:latin typeface="Times New Roman"/>
                <a:cs typeface="Times New Roman"/>
              </a:rPr>
              <a:t>*</a:t>
            </a:r>
            <a:r>
              <a:rPr sz="3300" spc="127" baseline="1262" dirty="0">
                <a:latin typeface="Times New Roman"/>
                <a:cs typeface="Times New Roman"/>
              </a:rPr>
              <a:t>(</a:t>
            </a:r>
            <a:r>
              <a:rPr sz="3300" i="1" spc="127" baseline="1262" dirty="0">
                <a:latin typeface="Times New Roman"/>
                <a:cs typeface="Times New Roman"/>
              </a:rPr>
              <a:t>s</a:t>
            </a:r>
            <a:r>
              <a:rPr sz="3300" i="1" spc="-494" baseline="1262" dirty="0">
                <a:latin typeface="Times New Roman"/>
                <a:cs typeface="Times New Roman"/>
              </a:rPr>
              <a:t> </a:t>
            </a:r>
            <a:r>
              <a:rPr sz="3300" spc="-37" baseline="1262" dirty="0">
                <a:latin typeface="Times New Roman"/>
                <a:cs typeface="Times New Roman"/>
              </a:rPr>
              <a:t>')</a:t>
            </a:r>
            <a:endParaRPr sz="3300" baseline="1262">
              <a:latin typeface="Times New Roman"/>
              <a:cs typeface="Times New Roman"/>
            </a:endParaRPr>
          </a:p>
          <a:p>
            <a:pPr marR="1247140" algn="ctr">
              <a:lnSpc>
                <a:spcPts val="1485"/>
              </a:lnSpc>
              <a:spcBef>
                <a:spcPts val="420"/>
              </a:spcBef>
            </a:pPr>
            <a:r>
              <a:rPr sz="1250" i="1" dirty="0">
                <a:latin typeface="Times New Roman"/>
                <a:cs typeface="Times New Roman"/>
              </a:rPr>
              <a:t>s</a:t>
            </a:r>
            <a:r>
              <a:rPr sz="1250" i="1" spc="-185" dirty="0">
                <a:latin typeface="Times New Roman"/>
                <a:cs typeface="Times New Roman"/>
              </a:rPr>
              <a:t> </a:t>
            </a:r>
            <a:r>
              <a:rPr sz="1250" spc="-25" dirty="0">
                <a:latin typeface="Times New Roman"/>
                <a:cs typeface="Times New Roman"/>
              </a:rPr>
              <a:t>'</a:t>
            </a:r>
            <a:r>
              <a:rPr sz="1250" spc="-25" dirty="0">
                <a:latin typeface="Symbol"/>
                <a:cs typeface="Symbol"/>
              </a:rPr>
              <a:t></a:t>
            </a:r>
            <a:r>
              <a:rPr sz="1250" i="1" spc="-25" dirty="0">
                <a:latin typeface="Times New Roman"/>
                <a:cs typeface="Times New Roman"/>
              </a:rPr>
              <a:t>S</a:t>
            </a:r>
            <a:endParaRPr sz="1250">
              <a:latin typeface="Times New Roman"/>
              <a:cs typeface="Times New Roman"/>
            </a:endParaRPr>
          </a:p>
          <a:p>
            <a:pPr marL="541020">
              <a:lnSpc>
                <a:spcPts val="2440"/>
              </a:lnSpc>
              <a:tabLst>
                <a:tab pos="2784475" algn="l"/>
              </a:tabLst>
            </a:pPr>
            <a:r>
              <a:rPr sz="2500" i="1" spc="-50" dirty="0">
                <a:latin typeface="Symbol"/>
                <a:cs typeface="Symbol"/>
              </a:rPr>
              <a:t></a:t>
            </a:r>
            <a:r>
              <a:rPr sz="2500" spc="-310" dirty="0">
                <a:latin typeface="Times New Roman"/>
                <a:cs typeface="Times New Roman"/>
              </a:rPr>
              <a:t> </a:t>
            </a:r>
            <a:r>
              <a:rPr sz="2100" spc="127" baseline="43650" dirty="0">
                <a:latin typeface="Times New Roman"/>
                <a:cs typeface="Times New Roman"/>
              </a:rPr>
              <a:t>*</a:t>
            </a:r>
            <a:r>
              <a:rPr sz="2400" spc="85" dirty="0">
                <a:latin typeface="Times New Roman"/>
                <a:cs typeface="Times New Roman"/>
              </a:rPr>
              <a:t>(</a:t>
            </a:r>
            <a:r>
              <a:rPr sz="2400" i="1" spc="85" dirty="0">
                <a:latin typeface="Times New Roman"/>
                <a:cs typeface="Times New Roman"/>
              </a:rPr>
              <a:t>s</a:t>
            </a:r>
            <a:r>
              <a:rPr sz="2400" spc="85" dirty="0">
                <a:latin typeface="Times New Roman"/>
                <a:cs typeface="Times New Roman"/>
              </a:rPr>
              <a:t>)</a:t>
            </a:r>
            <a:r>
              <a:rPr sz="2400" spc="-1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Symbol"/>
                <a:cs typeface="Symbol"/>
              </a:rPr>
              <a:t></a:t>
            </a:r>
            <a:r>
              <a:rPr sz="2400" spc="-5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maxarg</a:t>
            </a:r>
            <a:r>
              <a:rPr sz="2400" dirty="0">
                <a:latin typeface="Times New Roman"/>
                <a:cs typeface="Times New Roman"/>
              </a:rPr>
              <a:t>	</a:t>
            </a:r>
            <a:r>
              <a:rPr sz="2400" spc="55" dirty="0">
                <a:latin typeface="Times New Roman"/>
                <a:cs typeface="Times New Roman"/>
              </a:rPr>
              <a:t>{</a:t>
            </a:r>
            <a:r>
              <a:rPr sz="2400" i="1" spc="55" dirty="0">
                <a:latin typeface="Times New Roman"/>
                <a:cs typeface="Times New Roman"/>
              </a:rPr>
              <a:t>Q</a:t>
            </a:r>
            <a:r>
              <a:rPr sz="2100" spc="82" baseline="43650" dirty="0">
                <a:latin typeface="Times New Roman"/>
                <a:cs typeface="Times New Roman"/>
              </a:rPr>
              <a:t>*</a:t>
            </a:r>
            <a:r>
              <a:rPr sz="2400" spc="55" dirty="0">
                <a:latin typeface="Times New Roman"/>
                <a:cs typeface="Times New Roman"/>
              </a:rPr>
              <a:t>(</a:t>
            </a:r>
            <a:r>
              <a:rPr sz="2400" i="1" spc="55" dirty="0">
                <a:latin typeface="Times New Roman"/>
                <a:cs typeface="Times New Roman"/>
              </a:rPr>
              <a:t>s</a:t>
            </a:r>
            <a:r>
              <a:rPr sz="2400" spc="55" dirty="0">
                <a:latin typeface="Times New Roman"/>
                <a:cs typeface="Times New Roman"/>
              </a:rPr>
              <a:t>,</a:t>
            </a:r>
            <a:r>
              <a:rPr sz="2400" i="1" spc="55" dirty="0">
                <a:latin typeface="Times New Roman"/>
                <a:cs typeface="Times New Roman"/>
              </a:rPr>
              <a:t>a</a:t>
            </a:r>
            <a:r>
              <a:rPr sz="2400" spc="55" dirty="0">
                <a:latin typeface="Times New Roman"/>
                <a:cs typeface="Times New Roman"/>
              </a:rPr>
              <a:t>)}</a:t>
            </a:r>
            <a:endParaRPr sz="2400">
              <a:latin typeface="Times New Roman"/>
              <a:cs typeface="Times New Roman"/>
            </a:endParaRPr>
          </a:p>
          <a:p>
            <a:pPr marR="1892300" algn="ctr">
              <a:lnSpc>
                <a:spcPts val="1135"/>
              </a:lnSpc>
            </a:pPr>
            <a:r>
              <a:rPr sz="1400" i="1" dirty="0">
                <a:latin typeface="Times New Roman"/>
                <a:cs typeface="Times New Roman"/>
              </a:rPr>
              <a:t>a</a:t>
            </a:r>
            <a:r>
              <a:rPr sz="1400" dirty="0">
                <a:latin typeface="Symbol"/>
                <a:cs typeface="Symbol"/>
              </a:rPr>
              <a:t></a:t>
            </a:r>
            <a:r>
              <a:rPr sz="1400" spc="-180" dirty="0">
                <a:latin typeface="Times New Roman"/>
                <a:cs typeface="Times New Roman"/>
              </a:rPr>
              <a:t> </a:t>
            </a:r>
            <a:r>
              <a:rPr sz="1400" i="1" spc="-50" dirty="0">
                <a:latin typeface="Times New Roman"/>
                <a:cs typeface="Times New Roman"/>
              </a:rPr>
              <a:t>A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33045" y="3451860"/>
            <a:ext cx="458533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tenemos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Q*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podemos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calcular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V*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π*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  <a:buFont typeface="Arial"/>
              <a:buChar char="•"/>
            </a:pPr>
            <a:endParaRPr sz="205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Podemos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reformular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ecuación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Q*: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086158" y="4483045"/>
            <a:ext cx="4318635" cy="53149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2200" i="1" spc="80" dirty="0">
                <a:latin typeface="Times New Roman"/>
                <a:cs typeface="Times New Roman"/>
              </a:rPr>
              <a:t>Q</a:t>
            </a:r>
            <a:r>
              <a:rPr sz="1875" spc="120" baseline="44444" dirty="0">
                <a:latin typeface="Times New Roman"/>
                <a:cs typeface="Times New Roman"/>
              </a:rPr>
              <a:t>*</a:t>
            </a:r>
            <a:r>
              <a:rPr sz="2200" spc="80" dirty="0">
                <a:latin typeface="Times New Roman"/>
                <a:cs typeface="Times New Roman"/>
              </a:rPr>
              <a:t>(</a:t>
            </a:r>
            <a:r>
              <a:rPr sz="2200" i="1" spc="80" dirty="0">
                <a:latin typeface="Times New Roman"/>
                <a:cs typeface="Times New Roman"/>
              </a:rPr>
              <a:t>s</a:t>
            </a:r>
            <a:r>
              <a:rPr sz="2200" spc="80" dirty="0">
                <a:latin typeface="Times New Roman"/>
                <a:cs typeface="Times New Roman"/>
              </a:rPr>
              <a:t>,</a:t>
            </a:r>
            <a:r>
              <a:rPr sz="2200" i="1" spc="80" dirty="0">
                <a:latin typeface="Times New Roman"/>
                <a:cs typeface="Times New Roman"/>
              </a:rPr>
              <a:t>a</a:t>
            </a:r>
            <a:r>
              <a:rPr sz="2200" spc="80" dirty="0">
                <a:latin typeface="Times New Roman"/>
                <a:cs typeface="Times New Roman"/>
              </a:rPr>
              <a:t>)</a:t>
            </a:r>
            <a:r>
              <a:rPr sz="2200" spc="-12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Symbol"/>
                <a:cs typeface="Symbol"/>
              </a:rPr>
              <a:t></a:t>
            </a:r>
            <a:r>
              <a:rPr sz="2200" spc="5" dirty="0">
                <a:latin typeface="Times New Roman"/>
                <a:cs typeface="Times New Roman"/>
              </a:rPr>
              <a:t> </a:t>
            </a:r>
            <a:r>
              <a:rPr sz="2200" i="1" spc="60" dirty="0">
                <a:latin typeface="Times New Roman"/>
                <a:cs typeface="Times New Roman"/>
              </a:rPr>
              <a:t>R</a:t>
            </a:r>
            <a:r>
              <a:rPr sz="2200" spc="60" dirty="0">
                <a:latin typeface="Times New Roman"/>
                <a:cs typeface="Times New Roman"/>
              </a:rPr>
              <a:t>(</a:t>
            </a:r>
            <a:r>
              <a:rPr sz="2200" i="1" spc="60" dirty="0">
                <a:latin typeface="Times New Roman"/>
                <a:cs typeface="Times New Roman"/>
              </a:rPr>
              <a:t>s</a:t>
            </a:r>
            <a:r>
              <a:rPr sz="2200" spc="60" dirty="0">
                <a:latin typeface="Times New Roman"/>
                <a:cs typeface="Times New Roman"/>
              </a:rPr>
              <a:t>,</a:t>
            </a:r>
            <a:r>
              <a:rPr sz="2200" i="1" spc="60" dirty="0">
                <a:latin typeface="Times New Roman"/>
                <a:cs typeface="Times New Roman"/>
              </a:rPr>
              <a:t>a</a:t>
            </a:r>
            <a:r>
              <a:rPr sz="2200" spc="60" dirty="0">
                <a:latin typeface="Times New Roman"/>
                <a:cs typeface="Times New Roman"/>
              </a:rPr>
              <a:t>)</a:t>
            </a:r>
            <a:r>
              <a:rPr sz="2200" spc="-24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Symbol"/>
                <a:cs typeface="Symbol"/>
              </a:rPr>
              <a:t></a:t>
            </a:r>
            <a:r>
              <a:rPr sz="2200" spc="-345" dirty="0">
                <a:latin typeface="Times New Roman"/>
                <a:cs typeface="Times New Roman"/>
              </a:rPr>
              <a:t> </a:t>
            </a:r>
            <a:r>
              <a:rPr sz="2250" i="1" spc="-25" dirty="0">
                <a:latin typeface="Symbol"/>
                <a:cs typeface="Symbol"/>
              </a:rPr>
              <a:t></a:t>
            </a:r>
            <a:r>
              <a:rPr sz="2250" spc="-130" dirty="0">
                <a:latin typeface="Times New Roman"/>
                <a:cs typeface="Times New Roman"/>
              </a:rPr>
              <a:t> </a:t>
            </a:r>
            <a:r>
              <a:rPr sz="4950" spc="179" baseline="-5892" dirty="0">
                <a:latin typeface="Symbol"/>
                <a:cs typeface="Symbol"/>
              </a:rPr>
              <a:t></a:t>
            </a:r>
            <a:r>
              <a:rPr sz="2200" i="1" spc="120" dirty="0">
                <a:latin typeface="Times New Roman"/>
                <a:cs typeface="Times New Roman"/>
              </a:rPr>
              <a:t>T</a:t>
            </a:r>
            <a:r>
              <a:rPr sz="2200" i="1" spc="-245" dirty="0">
                <a:latin typeface="Times New Roman"/>
                <a:cs typeface="Times New Roman"/>
              </a:rPr>
              <a:t> </a:t>
            </a:r>
            <a:r>
              <a:rPr sz="2200" spc="60" dirty="0">
                <a:latin typeface="Times New Roman"/>
                <a:cs typeface="Times New Roman"/>
              </a:rPr>
              <a:t>(</a:t>
            </a:r>
            <a:r>
              <a:rPr sz="2200" i="1" spc="60" dirty="0">
                <a:latin typeface="Times New Roman"/>
                <a:cs typeface="Times New Roman"/>
              </a:rPr>
              <a:t>s</a:t>
            </a:r>
            <a:r>
              <a:rPr sz="2200" spc="60" dirty="0">
                <a:latin typeface="Times New Roman"/>
                <a:cs typeface="Times New Roman"/>
              </a:rPr>
              <a:t>,</a:t>
            </a:r>
            <a:r>
              <a:rPr sz="2200" i="1" spc="60" dirty="0">
                <a:latin typeface="Times New Roman"/>
                <a:cs typeface="Times New Roman"/>
              </a:rPr>
              <a:t>a</a:t>
            </a:r>
            <a:r>
              <a:rPr sz="2200" spc="60" dirty="0">
                <a:latin typeface="Times New Roman"/>
                <a:cs typeface="Times New Roman"/>
              </a:rPr>
              <a:t>,</a:t>
            </a:r>
            <a:r>
              <a:rPr sz="2200" spc="-325" dirty="0">
                <a:latin typeface="Times New Roman"/>
                <a:cs typeface="Times New Roman"/>
              </a:rPr>
              <a:t> </a:t>
            </a:r>
            <a:r>
              <a:rPr sz="2200" i="1" dirty="0">
                <a:latin typeface="Times New Roman"/>
                <a:cs typeface="Times New Roman"/>
              </a:rPr>
              <a:t>s</a:t>
            </a:r>
            <a:r>
              <a:rPr sz="2200" i="1" spc="-335" dirty="0">
                <a:latin typeface="Times New Roman"/>
                <a:cs typeface="Times New Roman"/>
              </a:rPr>
              <a:t> </a:t>
            </a:r>
            <a:r>
              <a:rPr sz="2200" spc="-10" dirty="0">
                <a:latin typeface="Times New Roman"/>
                <a:cs typeface="Times New Roman"/>
              </a:rPr>
              <a:t>')</a:t>
            </a:r>
            <a:r>
              <a:rPr sz="2200" spc="-29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Symbol"/>
                <a:cs typeface="Symbol"/>
              </a:rPr>
              <a:t></a:t>
            </a:r>
            <a:r>
              <a:rPr sz="2200" spc="-215" dirty="0">
                <a:latin typeface="Times New Roman"/>
                <a:cs typeface="Times New Roman"/>
              </a:rPr>
              <a:t> </a:t>
            </a:r>
            <a:r>
              <a:rPr sz="2200" spc="-25" dirty="0">
                <a:latin typeface="Times New Roman"/>
                <a:cs typeface="Times New Roman"/>
              </a:rPr>
              <a:t>max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370679" y="4835218"/>
            <a:ext cx="337820" cy="220979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250" i="1" dirty="0">
                <a:latin typeface="Times New Roman"/>
                <a:cs typeface="Times New Roman"/>
              </a:rPr>
              <a:t>b</a:t>
            </a:r>
            <a:r>
              <a:rPr sz="1250" dirty="0">
                <a:latin typeface="Symbol"/>
                <a:cs typeface="Symbol"/>
              </a:rPr>
              <a:t></a:t>
            </a:r>
            <a:r>
              <a:rPr sz="1250" spc="-160" dirty="0">
                <a:latin typeface="Times New Roman"/>
                <a:cs typeface="Times New Roman"/>
              </a:rPr>
              <a:t> </a:t>
            </a:r>
            <a:r>
              <a:rPr sz="1250" i="1" spc="-50" dirty="0">
                <a:latin typeface="Times New Roman"/>
                <a:cs typeface="Times New Roman"/>
              </a:rPr>
              <a:t>A</a:t>
            </a:r>
            <a:endParaRPr sz="12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655406" y="4623621"/>
            <a:ext cx="1005840" cy="3632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2200" i="1" spc="80" dirty="0">
                <a:latin typeface="Times New Roman"/>
                <a:cs typeface="Times New Roman"/>
              </a:rPr>
              <a:t>Q</a:t>
            </a:r>
            <a:r>
              <a:rPr sz="1875" spc="120" baseline="44444" dirty="0">
                <a:latin typeface="Times New Roman"/>
                <a:cs typeface="Times New Roman"/>
              </a:rPr>
              <a:t>*</a:t>
            </a:r>
            <a:r>
              <a:rPr sz="2200" spc="80" dirty="0">
                <a:latin typeface="Times New Roman"/>
                <a:cs typeface="Times New Roman"/>
              </a:rPr>
              <a:t>(</a:t>
            </a:r>
            <a:r>
              <a:rPr sz="2200" i="1" spc="80" dirty="0">
                <a:latin typeface="Times New Roman"/>
                <a:cs typeface="Times New Roman"/>
              </a:rPr>
              <a:t>s</a:t>
            </a:r>
            <a:r>
              <a:rPr sz="2200" i="1" spc="-330" dirty="0">
                <a:latin typeface="Times New Roman"/>
                <a:cs typeface="Times New Roman"/>
              </a:rPr>
              <a:t> </a:t>
            </a:r>
            <a:r>
              <a:rPr sz="2200" spc="-20" dirty="0">
                <a:latin typeface="Times New Roman"/>
                <a:cs typeface="Times New Roman"/>
              </a:rPr>
              <a:t>',</a:t>
            </a:r>
            <a:r>
              <a:rPr sz="2200" i="1" spc="-20" dirty="0">
                <a:latin typeface="Times New Roman"/>
                <a:cs typeface="Times New Roman"/>
              </a:rPr>
              <a:t>b</a:t>
            </a:r>
            <a:r>
              <a:rPr sz="2200" spc="-20" dirty="0">
                <a:latin typeface="Times New Roman"/>
                <a:cs typeface="Times New Roman"/>
              </a:rPr>
              <a:t>)</a:t>
            </a:r>
            <a:endParaRPr sz="2200">
              <a:latin typeface="Times New Roman"/>
              <a:cs typeface="Times New Roman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977900" y="4421187"/>
            <a:ext cx="5908675" cy="868680"/>
            <a:chOff x="977900" y="4421187"/>
            <a:chExt cx="5908675" cy="868680"/>
          </a:xfrm>
        </p:grpSpPr>
        <p:sp>
          <p:nvSpPr>
            <p:cNvPr id="19" name="object 19"/>
            <p:cNvSpPr/>
            <p:nvPr/>
          </p:nvSpPr>
          <p:spPr>
            <a:xfrm>
              <a:off x="996950" y="4440237"/>
              <a:ext cx="5870575" cy="830580"/>
            </a:xfrm>
            <a:custGeom>
              <a:avLst/>
              <a:gdLst/>
              <a:ahLst/>
              <a:cxnLst/>
              <a:rect l="l" t="t" r="r" b="b"/>
              <a:pathLst>
                <a:path w="5870575" h="830579">
                  <a:moveTo>
                    <a:pt x="5732194" y="0"/>
                  </a:moveTo>
                  <a:lnTo>
                    <a:pt x="138379" y="0"/>
                  </a:lnTo>
                  <a:lnTo>
                    <a:pt x="94641" y="7054"/>
                  </a:lnTo>
                  <a:lnTo>
                    <a:pt x="56654" y="26699"/>
                  </a:lnTo>
                  <a:lnTo>
                    <a:pt x="26699" y="56655"/>
                  </a:lnTo>
                  <a:lnTo>
                    <a:pt x="7054" y="94641"/>
                  </a:lnTo>
                  <a:lnTo>
                    <a:pt x="0" y="138380"/>
                  </a:lnTo>
                  <a:lnTo>
                    <a:pt x="0" y="691882"/>
                  </a:lnTo>
                  <a:lnTo>
                    <a:pt x="7054" y="735620"/>
                  </a:lnTo>
                  <a:lnTo>
                    <a:pt x="26699" y="773607"/>
                  </a:lnTo>
                  <a:lnTo>
                    <a:pt x="56654" y="803562"/>
                  </a:lnTo>
                  <a:lnTo>
                    <a:pt x="94641" y="823207"/>
                  </a:lnTo>
                  <a:lnTo>
                    <a:pt x="138379" y="830262"/>
                  </a:lnTo>
                  <a:lnTo>
                    <a:pt x="5732194" y="830262"/>
                  </a:lnTo>
                  <a:lnTo>
                    <a:pt x="5775933" y="823207"/>
                  </a:lnTo>
                  <a:lnTo>
                    <a:pt x="5813920" y="803562"/>
                  </a:lnTo>
                  <a:lnTo>
                    <a:pt x="5843875" y="773607"/>
                  </a:lnTo>
                  <a:lnTo>
                    <a:pt x="5863520" y="735620"/>
                  </a:lnTo>
                  <a:lnTo>
                    <a:pt x="5870575" y="691882"/>
                  </a:lnTo>
                  <a:lnTo>
                    <a:pt x="5870575" y="138380"/>
                  </a:lnTo>
                  <a:lnTo>
                    <a:pt x="5863520" y="94641"/>
                  </a:lnTo>
                  <a:lnTo>
                    <a:pt x="5843875" y="56655"/>
                  </a:lnTo>
                  <a:lnTo>
                    <a:pt x="5813920" y="26699"/>
                  </a:lnTo>
                  <a:lnTo>
                    <a:pt x="5775933" y="7054"/>
                  </a:lnTo>
                  <a:lnTo>
                    <a:pt x="5732194" y="0"/>
                  </a:lnTo>
                  <a:close/>
                </a:path>
              </a:pathLst>
            </a:custGeom>
            <a:solidFill>
              <a:srgbClr val="FF0000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996950" y="4440237"/>
              <a:ext cx="5870575" cy="830580"/>
            </a:xfrm>
            <a:custGeom>
              <a:avLst/>
              <a:gdLst/>
              <a:ahLst/>
              <a:cxnLst/>
              <a:rect l="l" t="t" r="r" b="b"/>
              <a:pathLst>
                <a:path w="5870575" h="830579">
                  <a:moveTo>
                    <a:pt x="0" y="138380"/>
                  </a:moveTo>
                  <a:lnTo>
                    <a:pt x="7054" y="94641"/>
                  </a:lnTo>
                  <a:lnTo>
                    <a:pt x="26699" y="56654"/>
                  </a:lnTo>
                  <a:lnTo>
                    <a:pt x="56654" y="26699"/>
                  </a:lnTo>
                  <a:lnTo>
                    <a:pt x="94641" y="7054"/>
                  </a:lnTo>
                  <a:lnTo>
                    <a:pt x="138379" y="0"/>
                  </a:lnTo>
                  <a:lnTo>
                    <a:pt x="5732195" y="0"/>
                  </a:lnTo>
                  <a:lnTo>
                    <a:pt x="5775933" y="7054"/>
                  </a:lnTo>
                  <a:lnTo>
                    <a:pt x="5813920" y="26699"/>
                  </a:lnTo>
                  <a:lnTo>
                    <a:pt x="5843875" y="56654"/>
                  </a:lnTo>
                  <a:lnTo>
                    <a:pt x="5863520" y="94641"/>
                  </a:lnTo>
                  <a:lnTo>
                    <a:pt x="5870575" y="138380"/>
                  </a:lnTo>
                  <a:lnTo>
                    <a:pt x="5870575" y="691881"/>
                  </a:lnTo>
                  <a:lnTo>
                    <a:pt x="5863520" y="735620"/>
                  </a:lnTo>
                  <a:lnTo>
                    <a:pt x="5843875" y="773607"/>
                  </a:lnTo>
                  <a:lnTo>
                    <a:pt x="5813920" y="803562"/>
                  </a:lnTo>
                  <a:lnTo>
                    <a:pt x="5775933" y="823207"/>
                  </a:lnTo>
                  <a:lnTo>
                    <a:pt x="5732195" y="830262"/>
                  </a:lnTo>
                  <a:lnTo>
                    <a:pt x="138379" y="830262"/>
                  </a:lnTo>
                  <a:lnTo>
                    <a:pt x="94641" y="823207"/>
                  </a:lnTo>
                  <a:lnTo>
                    <a:pt x="56654" y="803562"/>
                  </a:lnTo>
                  <a:lnTo>
                    <a:pt x="26699" y="773607"/>
                  </a:lnTo>
                  <a:lnTo>
                    <a:pt x="7054" y="735620"/>
                  </a:lnTo>
                  <a:lnTo>
                    <a:pt x="0" y="691881"/>
                  </a:lnTo>
                  <a:lnTo>
                    <a:pt x="0" y="138380"/>
                  </a:lnTo>
                  <a:close/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1" name="object 2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</p:spTree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1275556" y="75691"/>
            <a:ext cx="6660515" cy="76009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2338070" marR="5080" indent="-2326005">
              <a:lnSpc>
                <a:spcPct val="100800"/>
              </a:lnSpc>
              <a:spcBef>
                <a:spcPts val="75"/>
              </a:spcBef>
            </a:pPr>
            <a:r>
              <a:rPr dirty="0"/>
              <a:t>Observación:</a:t>
            </a:r>
            <a:r>
              <a:rPr spc="-30" dirty="0"/>
              <a:t> </a:t>
            </a:r>
            <a:r>
              <a:rPr dirty="0"/>
              <a:t>Funciones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valor</a:t>
            </a:r>
            <a:r>
              <a:rPr spc="-1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spc="-10" dirty="0"/>
              <a:t>entornos </a:t>
            </a:r>
            <a:r>
              <a:rPr spc="-10" dirty="0">
                <a:solidFill>
                  <a:srgbClr val="FF0000"/>
                </a:solidFill>
              </a:rPr>
              <a:t>deterministas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33045" y="1026667"/>
            <a:ext cx="789305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400" dirty="0">
                <a:latin typeface="Times New Roman"/>
                <a:cs typeface="Times New Roman"/>
              </a:rPr>
              <a:t>En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entornos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deterministas,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la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función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Q*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puede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simplificarse: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7544" y="3187791"/>
            <a:ext cx="7404734" cy="15849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R="650240" algn="ctr">
              <a:lnSpc>
                <a:spcPts val="2215"/>
              </a:lnSpc>
              <a:spcBef>
                <a:spcPts val="130"/>
              </a:spcBef>
              <a:tabLst>
                <a:tab pos="3186430" algn="l"/>
              </a:tabLst>
            </a:pPr>
            <a:r>
              <a:rPr sz="2200" i="1" spc="80" dirty="0">
                <a:latin typeface="Times New Roman"/>
                <a:cs typeface="Times New Roman"/>
              </a:rPr>
              <a:t>Q</a:t>
            </a:r>
            <a:r>
              <a:rPr sz="1875" spc="120" baseline="44444" dirty="0">
                <a:latin typeface="Times New Roman"/>
                <a:cs typeface="Times New Roman"/>
              </a:rPr>
              <a:t>*</a:t>
            </a:r>
            <a:r>
              <a:rPr sz="2200" spc="80" dirty="0">
                <a:latin typeface="Times New Roman"/>
                <a:cs typeface="Times New Roman"/>
              </a:rPr>
              <a:t>(</a:t>
            </a:r>
            <a:r>
              <a:rPr sz="2200" i="1" spc="80" dirty="0">
                <a:latin typeface="Times New Roman"/>
                <a:cs typeface="Times New Roman"/>
              </a:rPr>
              <a:t>s</a:t>
            </a:r>
            <a:r>
              <a:rPr sz="2200" spc="80" dirty="0">
                <a:latin typeface="Times New Roman"/>
                <a:cs typeface="Times New Roman"/>
              </a:rPr>
              <a:t>,</a:t>
            </a:r>
            <a:r>
              <a:rPr sz="2200" i="1" spc="80" dirty="0">
                <a:latin typeface="Times New Roman"/>
                <a:cs typeface="Times New Roman"/>
              </a:rPr>
              <a:t>a</a:t>
            </a:r>
            <a:r>
              <a:rPr sz="2200" spc="80" dirty="0">
                <a:latin typeface="Times New Roman"/>
                <a:cs typeface="Times New Roman"/>
              </a:rPr>
              <a:t>)</a:t>
            </a:r>
            <a:r>
              <a:rPr sz="2200" spc="-12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Symbol"/>
                <a:cs typeface="Symbol"/>
              </a:rPr>
              <a:t>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200" i="1" spc="60" dirty="0">
                <a:latin typeface="Times New Roman"/>
                <a:cs typeface="Times New Roman"/>
              </a:rPr>
              <a:t>R</a:t>
            </a:r>
            <a:r>
              <a:rPr sz="2200" spc="60" dirty="0">
                <a:latin typeface="Times New Roman"/>
                <a:cs typeface="Times New Roman"/>
              </a:rPr>
              <a:t>(</a:t>
            </a:r>
            <a:r>
              <a:rPr sz="2200" i="1" spc="60" dirty="0">
                <a:latin typeface="Times New Roman"/>
                <a:cs typeface="Times New Roman"/>
              </a:rPr>
              <a:t>s</a:t>
            </a:r>
            <a:r>
              <a:rPr sz="2200" spc="60" dirty="0">
                <a:latin typeface="Times New Roman"/>
                <a:cs typeface="Times New Roman"/>
              </a:rPr>
              <a:t>,</a:t>
            </a:r>
            <a:r>
              <a:rPr sz="2200" i="1" spc="60" dirty="0">
                <a:latin typeface="Times New Roman"/>
                <a:cs typeface="Times New Roman"/>
              </a:rPr>
              <a:t>a</a:t>
            </a:r>
            <a:r>
              <a:rPr sz="2200" spc="60" dirty="0">
                <a:latin typeface="Times New Roman"/>
                <a:cs typeface="Times New Roman"/>
              </a:rPr>
              <a:t>)</a:t>
            </a:r>
            <a:r>
              <a:rPr sz="2200" spc="-24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Symbol"/>
                <a:cs typeface="Symbol"/>
              </a:rPr>
              <a:t></a:t>
            </a:r>
            <a:r>
              <a:rPr sz="2200" spc="-350" dirty="0">
                <a:latin typeface="Times New Roman"/>
                <a:cs typeface="Times New Roman"/>
              </a:rPr>
              <a:t> </a:t>
            </a:r>
            <a:r>
              <a:rPr sz="2250" i="1" dirty="0">
                <a:latin typeface="Symbol"/>
                <a:cs typeface="Symbol"/>
              </a:rPr>
              <a:t></a:t>
            </a:r>
            <a:r>
              <a:rPr sz="2250" spc="-7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Symbol"/>
                <a:cs typeface="Symbol"/>
              </a:rPr>
              <a:t></a:t>
            </a:r>
            <a:r>
              <a:rPr sz="2200" spc="-215" dirty="0">
                <a:latin typeface="Times New Roman"/>
                <a:cs typeface="Times New Roman"/>
              </a:rPr>
              <a:t> </a:t>
            </a:r>
            <a:r>
              <a:rPr sz="2200" spc="-25" dirty="0">
                <a:latin typeface="Times New Roman"/>
                <a:cs typeface="Times New Roman"/>
              </a:rPr>
              <a:t>max</a:t>
            </a:r>
            <a:r>
              <a:rPr sz="2200" dirty="0">
                <a:latin typeface="Times New Roman"/>
                <a:cs typeface="Times New Roman"/>
              </a:rPr>
              <a:t>	</a:t>
            </a:r>
            <a:r>
              <a:rPr sz="2200" i="1" spc="80" dirty="0">
                <a:latin typeface="Times New Roman"/>
                <a:cs typeface="Times New Roman"/>
              </a:rPr>
              <a:t>Q</a:t>
            </a:r>
            <a:r>
              <a:rPr sz="1875" spc="120" baseline="44444" dirty="0">
                <a:latin typeface="Times New Roman"/>
                <a:cs typeface="Times New Roman"/>
              </a:rPr>
              <a:t>*</a:t>
            </a:r>
            <a:r>
              <a:rPr sz="2200" spc="80" dirty="0">
                <a:latin typeface="Times New Roman"/>
                <a:cs typeface="Times New Roman"/>
              </a:rPr>
              <a:t>(</a:t>
            </a:r>
            <a:r>
              <a:rPr sz="2200" i="1" spc="80" dirty="0">
                <a:latin typeface="Times New Roman"/>
                <a:cs typeface="Times New Roman"/>
              </a:rPr>
              <a:t>s</a:t>
            </a:r>
            <a:r>
              <a:rPr sz="2200" i="1" spc="-330" dirty="0">
                <a:latin typeface="Times New Roman"/>
                <a:cs typeface="Times New Roman"/>
              </a:rPr>
              <a:t> </a:t>
            </a:r>
            <a:r>
              <a:rPr sz="2200" spc="-20" dirty="0">
                <a:latin typeface="Times New Roman"/>
                <a:cs typeface="Times New Roman"/>
              </a:rPr>
              <a:t>',</a:t>
            </a:r>
            <a:r>
              <a:rPr sz="2200" i="1" spc="-20" dirty="0">
                <a:latin typeface="Times New Roman"/>
                <a:cs typeface="Times New Roman"/>
              </a:rPr>
              <a:t>b</a:t>
            </a:r>
            <a:r>
              <a:rPr sz="2200" spc="-20" dirty="0">
                <a:latin typeface="Times New Roman"/>
                <a:cs typeface="Times New Roman"/>
              </a:rPr>
              <a:t>)</a:t>
            </a:r>
            <a:endParaRPr sz="2200">
              <a:latin typeface="Times New Roman"/>
              <a:cs typeface="Times New Roman"/>
            </a:endParaRPr>
          </a:p>
          <a:p>
            <a:pPr marL="1290320" algn="ctr">
              <a:lnSpc>
                <a:spcPts val="1015"/>
              </a:lnSpc>
            </a:pPr>
            <a:r>
              <a:rPr sz="1250" i="1" dirty="0">
                <a:latin typeface="Times New Roman"/>
                <a:cs typeface="Times New Roman"/>
              </a:rPr>
              <a:t>b</a:t>
            </a:r>
            <a:r>
              <a:rPr sz="1250" dirty="0">
                <a:latin typeface="Symbol"/>
                <a:cs typeface="Symbol"/>
              </a:rPr>
              <a:t></a:t>
            </a:r>
            <a:r>
              <a:rPr sz="1250" spc="-160" dirty="0">
                <a:latin typeface="Times New Roman"/>
                <a:cs typeface="Times New Roman"/>
              </a:rPr>
              <a:t> </a:t>
            </a:r>
            <a:r>
              <a:rPr sz="1250" i="1" spc="-50" dirty="0">
                <a:latin typeface="Times New Roman"/>
                <a:cs typeface="Times New Roman"/>
              </a:rPr>
              <a:t>A</a:t>
            </a:r>
            <a:endParaRPr sz="12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2150">
              <a:latin typeface="Times New Roman"/>
              <a:cs typeface="Times New Roman"/>
            </a:endParaRPr>
          </a:p>
          <a:p>
            <a:pPr marL="367665" marR="17780" indent="-342900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Donde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s’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llega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desde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acción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es </a:t>
            </a:r>
            <a:r>
              <a:rPr sz="2000" dirty="0">
                <a:latin typeface="Times New Roman"/>
                <a:cs typeface="Times New Roman"/>
              </a:rPr>
              <a:t>decir</a:t>
            </a:r>
            <a:r>
              <a:rPr sz="2000" spc="47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T(s,a,s’)=1</a:t>
            </a:r>
            <a:r>
              <a:rPr sz="2000" spc="-10" dirty="0">
                <a:latin typeface="Times New Roman"/>
                <a:cs typeface="Times New Roman"/>
              </a:rPr>
              <a:t>.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349683" y="1669814"/>
            <a:ext cx="4318635" cy="918210"/>
          </a:xfrm>
          <a:prstGeom prst="rect">
            <a:avLst/>
          </a:prstGeom>
        </p:spPr>
        <p:txBody>
          <a:bodyPr vert="horz" wrap="square" lIns="0" tIns="1536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10"/>
              </a:spcBef>
            </a:pPr>
            <a:r>
              <a:rPr sz="2200" i="1" spc="80" dirty="0">
                <a:latin typeface="Times New Roman"/>
                <a:cs typeface="Times New Roman"/>
              </a:rPr>
              <a:t>Q</a:t>
            </a:r>
            <a:r>
              <a:rPr sz="1875" spc="120" baseline="44444" dirty="0">
                <a:latin typeface="Times New Roman"/>
                <a:cs typeface="Times New Roman"/>
              </a:rPr>
              <a:t>*</a:t>
            </a:r>
            <a:r>
              <a:rPr sz="2200" spc="80" dirty="0">
                <a:latin typeface="Times New Roman"/>
                <a:cs typeface="Times New Roman"/>
              </a:rPr>
              <a:t>(</a:t>
            </a:r>
            <a:r>
              <a:rPr sz="2200" i="1" spc="80" dirty="0">
                <a:latin typeface="Times New Roman"/>
                <a:cs typeface="Times New Roman"/>
              </a:rPr>
              <a:t>s</a:t>
            </a:r>
            <a:r>
              <a:rPr sz="2200" spc="80" dirty="0">
                <a:latin typeface="Times New Roman"/>
                <a:cs typeface="Times New Roman"/>
              </a:rPr>
              <a:t>,</a:t>
            </a:r>
            <a:r>
              <a:rPr sz="2200" i="1" spc="80" dirty="0">
                <a:latin typeface="Times New Roman"/>
                <a:cs typeface="Times New Roman"/>
              </a:rPr>
              <a:t>a</a:t>
            </a:r>
            <a:r>
              <a:rPr sz="2200" spc="80" dirty="0">
                <a:latin typeface="Times New Roman"/>
                <a:cs typeface="Times New Roman"/>
              </a:rPr>
              <a:t>)</a:t>
            </a:r>
            <a:r>
              <a:rPr sz="2200" spc="-12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Symbol"/>
                <a:cs typeface="Symbol"/>
              </a:rPr>
              <a:t></a:t>
            </a:r>
            <a:r>
              <a:rPr sz="2200" spc="5" dirty="0">
                <a:latin typeface="Times New Roman"/>
                <a:cs typeface="Times New Roman"/>
              </a:rPr>
              <a:t> </a:t>
            </a:r>
            <a:r>
              <a:rPr sz="2200" i="1" spc="60" dirty="0">
                <a:latin typeface="Times New Roman"/>
                <a:cs typeface="Times New Roman"/>
              </a:rPr>
              <a:t>R</a:t>
            </a:r>
            <a:r>
              <a:rPr sz="2200" spc="60" dirty="0">
                <a:latin typeface="Times New Roman"/>
                <a:cs typeface="Times New Roman"/>
              </a:rPr>
              <a:t>(</a:t>
            </a:r>
            <a:r>
              <a:rPr sz="2200" i="1" spc="60" dirty="0">
                <a:latin typeface="Times New Roman"/>
                <a:cs typeface="Times New Roman"/>
              </a:rPr>
              <a:t>s</a:t>
            </a:r>
            <a:r>
              <a:rPr sz="2200" spc="60" dirty="0">
                <a:latin typeface="Times New Roman"/>
                <a:cs typeface="Times New Roman"/>
              </a:rPr>
              <a:t>,</a:t>
            </a:r>
            <a:r>
              <a:rPr sz="2200" i="1" spc="60" dirty="0">
                <a:latin typeface="Times New Roman"/>
                <a:cs typeface="Times New Roman"/>
              </a:rPr>
              <a:t>a</a:t>
            </a:r>
            <a:r>
              <a:rPr sz="2200" spc="60" dirty="0">
                <a:latin typeface="Times New Roman"/>
                <a:cs typeface="Times New Roman"/>
              </a:rPr>
              <a:t>)</a:t>
            </a:r>
            <a:r>
              <a:rPr sz="2200" spc="-24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Symbol"/>
                <a:cs typeface="Symbol"/>
              </a:rPr>
              <a:t></a:t>
            </a:r>
            <a:r>
              <a:rPr sz="2200" spc="-345" dirty="0">
                <a:latin typeface="Times New Roman"/>
                <a:cs typeface="Times New Roman"/>
              </a:rPr>
              <a:t> </a:t>
            </a:r>
            <a:r>
              <a:rPr sz="2250" i="1" spc="-25" dirty="0">
                <a:latin typeface="Symbol"/>
                <a:cs typeface="Symbol"/>
              </a:rPr>
              <a:t></a:t>
            </a:r>
            <a:r>
              <a:rPr sz="2250" spc="-130" dirty="0">
                <a:latin typeface="Times New Roman"/>
                <a:cs typeface="Times New Roman"/>
              </a:rPr>
              <a:t> </a:t>
            </a:r>
            <a:r>
              <a:rPr sz="4950" spc="179" baseline="-5892" dirty="0">
                <a:latin typeface="Symbol"/>
                <a:cs typeface="Symbol"/>
              </a:rPr>
              <a:t></a:t>
            </a:r>
            <a:r>
              <a:rPr sz="2200" i="1" spc="120" dirty="0">
                <a:latin typeface="Times New Roman"/>
                <a:cs typeface="Times New Roman"/>
              </a:rPr>
              <a:t>T</a:t>
            </a:r>
            <a:r>
              <a:rPr sz="2200" i="1" spc="-245" dirty="0">
                <a:latin typeface="Times New Roman"/>
                <a:cs typeface="Times New Roman"/>
              </a:rPr>
              <a:t> </a:t>
            </a:r>
            <a:r>
              <a:rPr sz="2200" spc="60" dirty="0">
                <a:latin typeface="Times New Roman"/>
                <a:cs typeface="Times New Roman"/>
              </a:rPr>
              <a:t>(</a:t>
            </a:r>
            <a:r>
              <a:rPr sz="2200" i="1" spc="60" dirty="0">
                <a:latin typeface="Times New Roman"/>
                <a:cs typeface="Times New Roman"/>
              </a:rPr>
              <a:t>s</a:t>
            </a:r>
            <a:r>
              <a:rPr sz="2200" spc="60" dirty="0">
                <a:latin typeface="Times New Roman"/>
                <a:cs typeface="Times New Roman"/>
              </a:rPr>
              <a:t>,</a:t>
            </a:r>
            <a:r>
              <a:rPr sz="2200" i="1" spc="60" dirty="0">
                <a:latin typeface="Times New Roman"/>
                <a:cs typeface="Times New Roman"/>
              </a:rPr>
              <a:t>a</a:t>
            </a:r>
            <a:r>
              <a:rPr sz="2200" spc="60" dirty="0">
                <a:latin typeface="Times New Roman"/>
                <a:cs typeface="Times New Roman"/>
              </a:rPr>
              <a:t>,</a:t>
            </a:r>
            <a:r>
              <a:rPr sz="2200" spc="-325" dirty="0">
                <a:latin typeface="Times New Roman"/>
                <a:cs typeface="Times New Roman"/>
              </a:rPr>
              <a:t> </a:t>
            </a:r>
            <a:r>
              <a:rPr sz="2200" i="1" dirty="0">
                <a:latin typeface="Times New Roman"/>
                <a:cs typeface="Times New Roman"/>
              </a:rPr>
              <a:t>s</a:t>
            </a:r>
            <a:r>
              <a:rPr sz="2200" i="1" spc="-335" dirty="0">
                <a:latin typeface="Times New Roman"/>
                <a:cs typeface="Times New Roman"/>
              </a:rPr>
              <a:t> </a:t>
            </a:r>
            <a:r>
              <a:rPr sz="2200" spc="-10" dirty="0">
                <a:latin typeface="Times New Roman"/>
                <a:cs typeface="Times New Roman"/>
              </a:rPr>
              <a:t>')</a:t>
            </a:r>
            <a:r>
              <a:rPr sz="2200" spc="-29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Symbol"/>
                <a:cs typeface="Symbol"/>
              </a:rPr>
              <a:t></a:t>
            </a:r>
            <a:r>
              <a:rPr sz="2200" spc="-215" dirty="0">
                <a:latin typeface="Times New Roman"/>
                <a:cs typeface="Times New Roman"/>
              </a:rPr>
              <a:t> </a:t>
            </a:r>
            <a:r>
              <a:rPr sz="2200" spc="-25" dirty="0">
                <a:latin typeface="Times New Roman"/>
                <a:cs typeface="Times New Roman"/>
              </a:rPr>
              <a:t>max</a:t>
            </a:r>
            <a:endParaRPr sz="2200">
              <a:latin typeface="Times New Roman"/>
              <a:cs typeface="Times New Roman"/>
            </a:endParaRPr>
          </a:p>
          <a:p>
            <a:pPr marL="561340" algn="ctr">
              <a:lnSpc>
                <a:spcPct val="100000"/>
              </a:lnSpc>
              <a:spcBef>
                <a:spcPts val="450"/>
              </a:spcBef>
            </a:pPr>
            <a:r>
              <a:rPr sz="1250" i="1" dirty="0">
                <a:latin typeface="Times New Roman"/>
                <a:cs typeface="Times New Roman"/>
              </a:rPr>
              <a:t>s</a:t>
            </a:r>
            <a:r>
              <a:rPr sz="1250" i="1" spc="-185" dirty="0">
                <a:latin typeface="Times New Roman"/>
                <a:cs typeface="Times New Roman"/>
              </a:rPr>
              <a:t> </a:t>
            </a:r>
            <a:r>
              <a:rPr sz="1250" spc="-25" dirty="0">
                <a:latin typeface="Times New Roman"/>
                <a:cs typeface="Times New Roman"/>
              </a:rPr>
              <a:t>'</a:t>
            </a:r>
            <a:r>
              <a:rPr sz="1250" spc="-25" dirty="0">
                <a:latin typeface="Symbol"/>
                <a:cs typeface="Symbol"/>
              </a:rPr>
              <a:t></a:t>
            </a:r>
            <a:r>
              <a:rPr sz="1250" i="1" spc="-25" dirty="0">
                <a:latin typeface="Times New Roman"/>
                <a:cs typeface="Times New Roman"/>
              </a:rPr>
              <a:t>S</a:t>
            </a:r>
            <a:endParaRPr sz="12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634204" y="2160278"/>
            <a:ext cx="337820" cy="220979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250" i="1" dirty="0">
                <a:latin typeface="Times New Roman"/>
                <a:cs typeface="Times New Roman"/>
              </a:rPr>
              <a:t>b</a:t>
            </a:r>
            <a:r>
              <a:rPr sz="1250" dirty="0">
                <a:latin typeface="Symbol"/>
                <a:cs typeface="Symbol"/>
              </a:rPr>
              <a:t></a:t>
            </a:r>
            <a:r>
              <a:rPr sz="1250" spc="-160" dirty="0">
                <a:latin typeface="Times New Roman"/>
                <a:cs typeface="Times New Roman"/>
              </a:rPr>
              <a:t> </a:t>
            </a:r>
            <a:r>
              <a:rPr sz="1250" i="1" spc="-50" dirty="0">
                <a:latin typeface="Times New Roman"/>
                <a:cs typeface="Times New Roman"/>
              </a:rPr>
              <a:t>A</a:t>
            </a:r>
            <a:endParaRPr sz="12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918931" y="1948683"/>
            <a:ext cx="1005840" cy="3632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2200" i="1" spc="80" dirty="0">
                <a:latin typeface="Times New Roman"/>
                <a:cs typeface="Times New Roman"/>
              </a:rPr>
              <a:t>Q</a:t>
            </a:r>
            <a:r>
              <a:rPr sz="1875" spc="120" baseline="44444" dirty="0">
                <a:latin typeface="Times New Roman"/>
                <a:cs typeface="Times New Roman"/>
              </a:rPr>
              <a:t>*</a:t>
            </a:r>
            <a:r>
              <a:rPr sz="2200" spc="80" dirty="0">
                <a:latin typeface="Times New Roman"/>
                <a:cs typeface="Times New Roman"/>
              </a:rPr>
              <a:t>(</a:t>
            </a:r>
            <a:r>
              <a:rPr sz="2200" i="1" spc="80" dirty="0">
                <a:latin typeface="Times New Roman"/>
                <a:cs typeface="Times New Roman"/>
              </a:rPr>
              <a:t>s</a:t>
            </a:r>
            <a:r>
              <a:rPr sz="2200" i="1" spc="-330" dirty="0">
                <a:latin typeface="Times New Roman"/>
                <a:cs typeface="Times New Roman"/>
              </a:rPr>
              <a:t> </a:t>
            </a:r>
            <a:r>
              <a:rPr sz="2200" spc="-20" dirty="0">
                <a:latin typeface="Times New Roman"/>
                <a:cs typeface="Times New Roman"/>
              </a:rPr>
              <a:t>',</a:t>
            </a:r>
            <a:r>
              <a:rPr sz="2200" i="1" spc="-20" dirty="0">
                <a:latin typeface="Times New Roman"/>
                <a:cs typeface="Times New Roman"/>
              </a:rPr>
              <a:t>b</a:t>
            </a:r>
            <a:r>
              <a:rPr sz="2200" spc="-20" dirty="0">
                <a:latin typeface="Times New Roman"/>
                <a:cs typeface="Times New Roman"/>
              </a:rPr>
              <a:t>)</a:t>
            </a:r>
            <a:endParaRPr sz="2200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714375" y="2241550"/>
            <a:ext cx="450850" cy="1130935"/>
            <a:chOff x="714375" y="2241550"/>
            <a:chExt cx="450850" cy="1130935"/>
          </a:xfrm>
        </p:grpSpPr>
        <p:sp>
          <p:nvSpPr>
            <p:cNvPr id="15" name="object 15"/>
            <p:cNvSpPr/>
            <p:nvPr/>
          </p:nvSpPr>
          <p:spPr>
            <a:xfrm>
              <a:off x="719137" y="2731890"/>
              <a:ext cx="441325" cy="636270"/>
            </a:xfrm>
            <a:custGeom>
              <a:avLst/>
              <a:gdLst/>
              <a:ahLst/>
              <a:cxnLst/>
              <a:rect l="l" t="t" r="r" b="b"/>
              <a:pathLst>
                <a:path w="441325" h="636270">
                  <a:moveTo>
                    <a:pt x="0" y="0"/>
                  </a:moveTo>
                  <a:lnTo>
                    <a:pt x="0" y="110346"/>
                  </a:lnTo>
                  <a:lnTo>
                    <a:pt x="2381" y="160896"/>
                  </a:lnTo>
                  <a:lnTo>
                    <a:pt x="9384" y="210150"/>
                  </a:lnTo>
                  <a:lnTo>
                    <a:pt x="20798" y="257807"/>
                  </a:lnTo>
                  <a:lnTo>
                    <a:pt x="36411" y="303568"/>
                  </a:lnTo>
                  <a:lnTo>
                    <a:pt x="56012" y="347132"/>
                  </a:lnTo>
                  <a:lnTo>
                    <a:pt x="79388" y="388198"/>
                  </a:lnTo>
                  <a:lnTo>
                    <a:pt x="106330" y="426467"/>
                  </a:lnTo>
                  <a:lnTo>
                    <a:pt x="136624" y="461637"/>
                  </a:lnTo>
                  <a:lnTo>
                    <a:pt x="170060" y="493409"/>
                  </a:lnTo>
                  <a:lnTo>
                    <a:pt x="206427" y="521482"/>
                  </a:lnTo>
                  <a:lnTo>
                    <a:pt x="245512" y="545556"/>
                  </a:lnTo>
                  <a:lnTo>
                    <a:pt x="287105" y="565331"/>
                  </a:lnTo>
                  <a:lnTo>
                    <a:pt x="330993" y="580505"/>
                  </a:lnTo>
                  <a:lnTo>
                    <a:pt x="330993" y="635652"/>
                  </a:lnTo>
                  <a:lnTo>
                    <a:pt x="441325" y="540749"/>
                  </a:lnTo>
                  <a:lnTo>
                    <a:pt x="330993" y="415008"/>
                  </a:lnTo>
                  <a:lnTo>
                    <a:pt x="330993" y="470157"/>
                  </a:lnTo>
                  <a:lnTo>
                    <a:pt x="287105" y="454983"/>
                  </a:lnTo>
                  <a:lnTo>
                    <a:pt x="245512" y="435209"/>
                  </a:lnTo>
                  <a:lnTo>
                    <a:pt x="206427" y="411135"/>
                  </a:lnTo>
                  <a:lnTo>
                    <a:pt x="170060" y="383061"/>
                  </a:lnTo>
                  <a:lnTo>
                    <a:pt x="136624" y="351290"/>
                  </a:lnTo>
                  <a:lnTo>
                    <a:pt x="106329" y="316119"/>
                  </a:lnTo>
                  <a:lnTo>
                    <a:pt x="79388" y="277851"/>
                  </a:lnTo>
                  <a:lnTo>
                    <a:pt x="56012" y="236784"/>
                  </a:lnTo>
                  <a:lnTo>
                    <a:pt x="36411" y="193221"/>
                  </a:lnTo>
                  <a:lnTo>
                    <a:pt x="20798" y="147460"/>
                  </a:lnTo>
                  <a:lnTo>
                    <a:pt x="9384" y="99803"/>
                  </a:lnTo>
                  <a:lnTo>
                    <a:pt x="2381" y="505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19132" y="2246312"/>
              <a:ext cx="441325" cy="541020"/>
            </a:xfrm>
            <a:custGeom>
              <a:avLst/>
              <a:gdLst/>
              <a:ahLst/>
              <a:cxnLst/>
              <a:rect l="l" t="t" r="r" b="b"/>
              <a:pathLst>
                <a:path w="441325" h="541019">
                  <a:moveTo>
                    <a:pt x="441330" y="0"/>
                  </a:moveTo>
                  <a:lnTo>
                    <a:pt x="391183" y="3144"/>
                  </a:lnTo>
                  <a:lnTo>
                    <a:pt x="346612" y="11276"/>
                  </a:lnTo>
                  <a:lnTo>
                    <a:pt x="303836" y="24065"/>
                  </a:lnTo>
                  <a:lnTo>
                    <a:pt x="263051" y="41241"/>
                  </a:lnTo>
                  <a:lnTo>
                    <a:pt x="224453" y="62532"/>
                  </a:lnTo>
                  <a:lnTo>
                    <a:pt x="188237" y="87671"/>
                  </a:lnTo>
                  <a:lnTo>
                    <a:pt x="154597" y="116385"/>
                  </a:lnTo>
                  <a:lnTo>
                    <a:pt x="123729" y="148404"/>
                  </a:lnTo>
                  <a:lnTo>
                    <a:pt x="95828" y="183460"/>
                  </a:lnTo>
                  <a:lnTo>
                    <a:pt x="71090" y="221280"/>
                  </a:lnTo>
                  <a:lnTo>
                    <a:pt x="49709" y="261596"/>
                  </a:lnTo>
                  <a:lnTo>
                    <a:pt x="31881" y="304136"/>
                  </a:lnTo>
                  <a:lnTo>
                    <a:pt x="17801" y="348631"/>
                  </a:lnTo>
                  <a:lnTo>
                    <a:pt x="7664" y="394810"/>
                  </a:lnTo>
                  <a:lnTo>
                    <a:pt x="1665" y="442403"/>
                  </a:lnTo>
                  <a:lnTo>
                    <a:pt x="0" y="491141"/>
                  </a:lnTo>
                  <a:lnTo>
                    <a:pt x="2863" y="540752"/>
                  </a:lnTo>
                  <a:lnTo>
                    <a:pt x="10776" y="489167"/>
                  </a:lnTo>
                  <a:lnTo>
                    <a:pt x="23405" y="439694"/>
                  </a:lnTo>
                  <a:lnTo>
                    <a:pt x="40470" y="392608"/>
                  </a:lnTo>
                  <a:lnTo>
                    <a:pt x="61694" y="348180"/>
                  </a:lnTo>
                  <a:lnTo>
                    <a:pt x="86798" y="306685"/>
                  </a:lnTo>
                  <a:lnTo>
                    <a:pt x="115503" y="268397"/>
                  </a:lnTo>
                  <a:lnTo>
                    <a:pt x="147530" y="233589"/>
                  </a:lnTo>
                  <a:lnTo>
                    <a:pt x="182600" y="202534"/>
                  </a:lnTo>
                  <a:lnTo>
                    <a:pt x="220435" y="175506"/>
                  </a:lnTo>
                  <a:lnTo>
                    <a:pt x="260757" y="152779"/>
                  </a:lnTo>
                  <a:lnTo>
                    <a:pt x="303285" y="134626"/>
                  </a:lnTo>
                  <a:lnTo>
                    <a:pt x="347743" y="121321"/>
                  </a:lnTo>
                  <a:lnTo>
                    <a:pt x="393851" y="113137"/>
                  </a:lnTo>
                  <a:lnTo>
                    <a:pt x="441330" y="110349"/>
                  </a:lnTo>
                  <a:lnTo>
                    <a:pt x="441330" y="0"/>
                  </a:lnTo>
                  <a:close/>
                </a:path>
              </a:pathLst>
            </a:custGeom>
            <a:solidFill>
              <a:srgbClr val="00A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19137" y="2246312"/>
              <a:ext cx="441325" cy="1121410"/>
            </a:xfrm>
            <a:custGeom>
              <a:avLst/>
              <a:gdLst/>
              <a:ahLst/>
              <a:cxnLst/>
              <a:rect l="l" t="t" r="r" b="b"/>
              <a:pathLst>
                <a:path w="441325" h="1121410">
                  <a:moveTo>
                    <a:pt x="0" y="485577"/>
                  </a:moveTo>
                  <a:lnTo>
                    <a:pt x="2381" y="536126"/>
                  </a:lnTo>
                  <a:lnTo>
                    <a:pt x="9384" y="585380"/>
                  </a:lnTo>
                  <a:lnTo>
                    <a:pt x="20798" y="633037"/>
                  </a:lnTo>
                  <a:lnTo>
                    <a:pt x="36411" y="678798"/>
                  </a:lnTo>
                  <a:lnTo>
                    <a:pt x="56012" y="722362"/>
                  </a:lnTo>
                  <a:lnTo>
                    <a:pt x="79388" y="763428"/>
                  </a:lnTo>
                  <a:lnTo>
                    <a:pt x="106329" y="801697"/>
                  </a:lnTo>
                  <a:lnTo>
                    <a:pt x="136624" y="836867"/>
                  </a:lnTo>
                  <a:lnTo>
                    <a:pt x="170060" y="868639"/>
                  </a:lnTo>
                  <a:lnTo>
                    <a:pt x="206426" y="896712"/>
                  </a:lnTo>
                  <a:lnTo>
                    <a:pt x="245512" y="920786"/>
                  </a:lnTo>
                  <a:lnTo>
                    <a:pt x="287104" y="940560"/>
                  </a:lnTo>
                  <a:lnTo>
                    <a:pt x="330993" y="955735"/>
                  </a:lnTo>
                  <a:lnTo>
                    <a:pt x="330993" y="900586"/>
                  </a:lnTo>
                  <a:lnTo>
                    <a:pt x="441325" y="1026328"/>
                  </a:lnTo>
                  <a:lnTo>
                    <a:pt x="330993" y="1121231"/>
                  </a:lnTo>
                  <a:lnTo>
                    <a:pt x="330993" y="1066083"/>
                  </a:lnTo>
                  <a:lnTo>
                    <a:pt x="287105" y="1050908"/>
                  </a:lnTo>
                  <a:lnTo>
                    <a:pt x="245512" y="1031134"/>
                  </a:lnTo>
                  <a:lnTo>
                    <a:pt x="206427" y="1007060"/>
                  </a:lnTo>
                  <a:lnTo>
                    <a:pt x="170060" y="978986"/>
                  </a:lnTo>
                  <a:lnTo>
                    <a:pt x="136624" y="947215"/>
                  </a:lnTo>
                  <a:lnTo>
                    <a:pt x="106330" y="912044"/>
                  </a:lnTo>
                  <a:lnTo>
                    <a:pt x="79388" y="873776"/>
                  </a:lnTo>
                  <a:lnTo>
                    <a:pt x="56012" y="832709"/>
                  </a:lnTo>
                  <a:lnTo>
                    <a:pt x="36411" y="789146"/>
                  </a:lnTo>
                  <a:lnTo>
                    <a:pt x="20798" y="743385"/>
                  </a:lnTo>
                  <a:lnTo>
                    <a:pt x="9385" y="695728"/>
                  </a:lnTo>
                  <a:lnTo>
                    <a:pt x="2381" y="646474"/>
                  </a:lnTo>
                  <a:lnTo>
                    <a:pt x="0" y="595924"/>
                  </a:lnTo>
                  <a:lnTo>
                    <a:pt x="0" y="485577"/>
                  </a:lnTo>
                  <a:lnTo>
                    <a:pt x="2278" y="435929"/>
                  </a:lnTo>
                  <a:lnTo>
                    <a:pt x="8966" y="387716"/>
                  </a:lnTo>
                  <a:lnTo>
                    <a:pt x="19841" y="341181"/>
                  </a:lnTo>
                  <a:lnTo>
                    <a:pt x="34681" y="296568"/>
                  </a:lnTo>
                  <a:lnTo>
                    <a:pt x="53265" y="254122"/>
                  </a:lnTo>
                  <a:lnTo>
                    <a:pt x="75371" y="214086"/>
                  </a:lnTo>
                  <a:lnTo>
                    <a:pt x="100777" y="176705"/>
                  </a:lnTo>
                  <a:lnTo>
                    <a:pt x="129261" y="142222"/>
                  </a:lnTo>
                  <a:lnTo>
                    <a:pt x="160601" y="110882"/>
                  </a:lnTo>
                  <a:lnTo>
                    <a:pt x="194575" y="82928"/>
                  </a:lnTo>
                  <a:lnTo>
                    <a:pt x="230963" y="58606"/>
                  </a:lnTo>
                  <a:lnTo>
                    <a:pt x="269541" y="38159"/>
                  </a:lnTo>
                  <a:lnTo>
                    <a:pt x="310088" y="21830"/>
                  </a:lnTo>
                  <a:lnTo>
                    <a:pt x="352382" y="9865"/>
                  </a:lnTo>
                  <a:lnTo>
                    <a:pt x="396202" y="2506"/>
                  </a:lnTo>
                  <a:lnTo>
                    <a:pt x="441325" y="0"/>
                  </a:lnTo>
                  <a:lnTo>
                    <a:pt x="441325" y="110348"/>
                  </a:lnTo>
                  <a:lnTo>
                    <a:pt x="393846" y="113137"/>
                  </a:lnTo>
                  <a:lnTo>
                    <a:pt x="347738" y="121320"/>
                  </a:lnTo>
                  <a:lnTo>
                    <a:pt x="303280" y="134625"/>
                  </a:lnTo>
                  <a:lnTo>
                    <a:pt x="260751" y="152778"/>
                  </a:lnTo>
                  <a:lnTo>
                    <a:pt x="220430" y="175505"/>
                  </a:lnTo>
                  <a:lnTo>
                    <a:pt x="182595" y="202533"/>
                  </a:lnTo>
                  <a:lnTo>
                    <a:pt x="147524" y="233588"/>
                  </a:lnTo>
                  <a:lnTo>
                    <a:pt x="115498" y="268396"/>
                  </a:lnTo>
                  <a:lnTo>
                    <a:pt x="86793" y="306685"/>
                  </a:lnTo>
                  <a:lnTo>
                    <a:pt x="61689" y="348179"/>
                  </a:lnTo>
                  <a:lnTo>
                    <a:pt x="40465" y="392607"/>
                  </a:lnTo>
                  <a:lnTo>
                    <a:pt x="23399" y="439694"/>
                  </a:lnTo>
                  <a:lnTo>
                    <a:pt x="10771" y="489166"/>
                  </a:lnTo>
                  <a:lnTo>
                    <a:pt x="2858" y="54075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8" name="object 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24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1958975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</a:t>
            </a:r>
            <a:r>
              <a:rPr spc="-35" dirty="0"/>
              <a:t> </a:t>
            </a:r>
            <a:r>
              <a:rPr dirty="0"/>
              <a:t>Jugar</a:t>
            </a:r>
            <a:r>
              <a:rPr spc="-15" dirty="0"/>
              <a:t> </a:t>
            </a:r>
            <a:r>
              <a:rPr dirty="0"/>
              <a:t>a</a:t>
            </a:r>
            <a:r>
              <a:rPr spc="-20" dirty="0"/>
              <a:t> </a:t>
            </a:r>
            <a:r>
              <a:rPr dirty="0"/>
              <a:t>la</a:t>
            </a:r>
            <a:r>
              <a:rPr spc="-15" dirty="0"/>
              <a:t> </a:t>
            </a:r>
            <a:r>
              <a:rPr spc="-10" dirty="0"/>
              <a:t>lotería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866139" y="3943604"/>
            <a:ext cx="6800215" cy="76009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88900" marR="5080" indent="-76200">
              <a:lnSpc>
                <a:spcPct val="100800"/>
              </a:lnSpc>
              <a:spcBef>
                <a:spcPts val="75"/>
              </a:spcBef>
              <a:tabLst>
                <a:tab pos="3522345" algn="l"/>
              </a:tabLst>
            </a:pP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Calcular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la</a:t>
            </a:r>
            <a:r>
              <a:rPr sz="24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política</a:t>
            </a:r>
            <a:r>
              <a:rPr sz="24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óptima,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y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los</a:t>
            </a:r>
            <a:r>
              <a:rPr sz="24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valores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de</a:t>
            </a:r>
            <a:r>
              <a:rPr sz="2400" spc="-6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V*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y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Q*</a:t>
            </a:r>
            <a:r>
              <a:rPr sz="24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spc="-25" dirty="0">
                <a:solidFill>
                  <a:srgbClr val="FF0000"/>
                </a:solidFill>
                <a:latin typeface="Times New Roman"/>
                <a:cs typeface="Times New Roman"/>
              </a:rPr>
              <a:t>de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este</a:t>
            </a:r>
            <a:r>
              <a:rPr sz="2400" spc="-3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problema</a:t>
            </a:r>
            <a:r>
              <a:rPr sz="24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(suponiendo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	</a:t>
            </a:r>
            <a:r>
              <a:rPr sz="2400" spc="-10" dirty="0">
                <a:solidFill>
                  <a:srgbClr val="FF0000"/>
                </a:solidFill>
                <a:latin typeface="Symbol"/>
                <a:cs typeface="Symbol"/>
              </a:rPr>
              <a:t>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=1).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2579135" y="1906694"/>
            <a:ext cx="718185" cy="721360"/>
            <a:chOff x="2579135" y="1906694"/>
            <a:chExt cx="718185" cy="721360"/>
          </a:xfrm>
        </p:grpSpPr>
        <p:sp>
          <p:nvSpPr>
            <p:cNvPr id="11" name="object 11"/>
            <p:cNvSpPr/>
            <p:nvPr/>
          </p:nvSpPr>
          <p:spPr>
            <a:xfrm>
              <a:off x="2583897" y="1911456"/>
              <a:ext cx="708660" cy="711835"/>
            </a:xfrm>
            <a:custGeom>
              <a:avLst/>
              <a:gdLst/>
              <a:ahLst/>
              <a:cxnLst/>
              <a:rect l="l" t="t" r="r" b="b"/>
              <a:pathLst>
                <a:path w="708660" h="711835">
                  <a:moveTo>
                    <a:pt x="354031" y="0"/>
                  </a:moveTo>
                  <a:lnTo>
                    <a:pt x="305991" y="3246"/>
                  </a:lnTo>
                  <a:lnTo>
                    <a:pt x="259915" y="12705"/>
                  </a:lnTo>
                  <a:lnTo>
                    <a:pt x="216226" y="27950"/>
                  </a:lnTo>
                  <a:lnTo>
                    <a:pt x="175344" y="48560"/>
                  </a:lnTo>
                  <a:lnTo>
                    <a:pt x="137693" y="74110"/>
                  </a:lnTo>
                  <a:lnTo>
                    <a:pt x="103693" y="104175"/>
                  </a:lnTo>
                  <a:lnTo>
                    <a:pt x="73766" y="138334"/>
                  </a:lnTo>
                  <a:lnTo>
                    <a:pt x="48335" y="176160"/>
                  </a:lnTo>
                  <a:lnTo>
                    <a:pt x="27821" y="217232"/>
                  </a:lnTo>
                  <a:lnTo>
                    <a:pt x="12646" y="261125"/>
                  </a:lnTo>
                  <a:lnTo>
                    <a:pt x="3231" y="307415"/>
                  </a:lnTo>
                  <a:lnTo>
                    <a:pt x="0" y="355678"/>
                  </a:lnTo>
                  <a:lnTo>
                    <a:pt x="3231" y="403942"/>
                  </a:lnTo>
                  <a:lnTo>
                    <a:pt x="12646" y="450232"/>
                  </a:lnTo>
                  <a:lnTo>
                    <a:pt x="27821" y="494125"/>
                  </a:lnTo>
                  <a:lnTo>
                    <a:pt x="48335" y="535196"/>
                  </a:lnTo>
                  <a:lnTo>
                    <a:pt x="73766" y="573023"/>
                  </a:lnTo>
                  <a:lnTo>
                    <a:pt x="103693" y="607182"/>
                  </a:lnTo>
                  <a:lnTo>
                    <a:pt x="137693" y="637248"/>
                  </a:lnTo>
                  <a:lnTo>
                    <a:pt x="175344" y="662797"/>
                  </a:lnTo>
                  <a:lnTo>
                    <a:pt x="216226" y="683407"/>
                  </a:lnTo>
                  <a:lnTo>
                    <a:pt x="259915" y="698653"/>
                  </a:lnTo>
                  <a:lnTo>
                    <a:pt x="305991" y="708111"/>
                  </a:lnTo>
                  <a:lnTo>
                    <a:pt x="354031" y="711358"/>
                  </a:lnTo>
                  <a:lnTo>
                    <a:pt x="402071" y="708111"/>
                  </a:lnTo>
                  <a:lnTo>
                    <a:pt x="448147" y="698653"/>
                  </a:lnTo>
                  <a:lnTo>
                    <a:pt x="491836" y="683407"/>
                  </a:lnTo>
                  <a:lnTo>
                    <a:pt x="532718" y="662797"/>
                  </a:lnTo>
                  <a:lnTo>
                    <a:pt x="570369" y="637248"/>
                  </a:lnTo>
                  <a:lnTo>
                    <a:pt x="604369" y="607182"/>
                  </a:lnTo>
                  <a:lnTo>
                    <a:pt x="634296" y="573023"/>
                  </a:lnTo>
                  <a:lnTo>
                    <a:pt x="659727" y="535196"/>
                  </a:lnTo>
                  <a:lnTo>
                    <a:pt x="680241" y="494125"/>
                  </a:lnTo>
                  <a:lnTo>
                    <a:pt x="695416" y="450232"/>
                  </a:lnTo>
                  <a:lnTo>
                    <a:pt x="704831" y="403942"/>
                  </a:lnTo>
                  <a:lnTo>
                    <a:pt x="708063" y="355678"/>
                  </a:lnTo>
                  <a:lnTo>
                    <a:pt x="704831" y="307415"/>
                  </a:lnTo>
                  <a:lnTo>
                    <a:pt x="695416" y="261125"/>
                  </a:lnTo>
                  <a:lnTo>
                    <a:pt x="680241" y="217232"/>
                  </a:lnTo>
                  <a:lnTo>
                    <a:pt x="659727" y="176160"/>
                  </a:lnTo>
                  <a:lnTo>
                    <a:pt x="634296" y="138334"/>
                  </a:lnTo>
                  <a:lnTo>
                    <a:pt x="604369" y="104175"/>
                  </a:lnTo>
                  <a:lnTo>
                    <a:pt x="570369" y="74110"/>
                  </a:lnTo>
                  <a:lnTo>
                    <a:pt x="532718" y="48560"/>
                  </a:lnTo>
                  <a:lnTo>
                    <a:pt x="491836" y="27950"/>
                  </a:lnTo>
                  <a:lnTo>
                    <a:pt x="448147" y="12705"/>
                  </a:lnTo>
                  <a:lnTo>
                    <a:pt x="402071" y="3246"/>
                  </a:lnTo>
                  <a:lnTo>
                    <a:pt x="354031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583897" y="1911456"/>
              <a:ext cx="708660" cy="711835"/>
            </a:xfrm>
            <a:custGeom>
              <a:avLst/>
              <a:gdLst/>
              <a:ahLst/>
              <a:cxnLst/>
              <a:rect l="l" t="t" r="r" b="b"/>
              <a:pathLst>
                <a:path w="708660" h="711835">
                  <a:moveTo>
                    <a:pt x="0" y="355679"/>
                  </a:moveTo>
                  <a:lnTo>
                    <a:pt x="3231" y="307415"/>
                  </a:lnTo>
                  <a:lnTo>
                    <a:pt x="12646" y="261125"/>
                  </a:lnTo>
                  <a:lnTo>
                    <a:pt x="27821" y="217232"/>
                  </a:lnTo>
                  <a:lnTo>
                    <a:pt x="48335" y="176160"/>
                  </a:lnTo>
                  <a:lnTo>
                    <a:pt x="73767" y="138334"/>
                  </a:lnTo>
                  <a:lnTo>
                    <a:pt x="103693" y="104175"/>
                  </a:lnTo>
                  <a:lnTo>
                    <a:pt x="137693" y="74110"/>
                  </a:lnTo>
                  <a:lnTo>
                    <a:pt x="175345" y="48560"/>
                  </a:lnTo>
                  <a:lnTo>
                    <a:pt x="216226" y="27951"/>
                  </a:lnTo>
                  <a:lnTo>
                    <a:pt x="259916" y="12705"/>
                  </a:lnTo>
                  <a:lnTo>
                    <a:pt x="305991" y="3246"/>
                  </a:lnTo>
                  <a:lnTo>
                    <a:pt x="354032" y="0"/>
                  </a:lnTo>
                  <a:lnTo>
                    <a:pt x="402072" y="3246"/>
                  </a:lnTo>
                  <a:lnTo>
                    <a:pt x="448147" y="12705"/>
                  </a:lnTo>
                  <a:lnTo>
                    <a:pt x="491837" y="27951"/>
                  </a:lnTo>
                  <a:lnTo>
                    <a:pt x="532718" y="48560"/>
                  </a:lnTo>
                  <a:lnTo>
                    <a:pt x="570370" y="74110"/>
                  </a:lnTo>
                  <a:lnTo>
                    <a:pt x="604370" y="104175"/>
                  </a:lnTo>
                  <a:lnTo>
                    <a:pt x="634297" y="138334"/>
                  </a:lnTo>
                  <a:lnTo>
                    <a:pt x="659728" y="176160"/>
                  </a:lnTo>
                  <a:lnTo>
                    <a:pt x="680242" y="217232"/>
                  </a:lnTo>
                  <a:lnTo>
                    <a:pt x="695417" y="261125"/>
                  </a:lnTo>
                  <a:lnTo>
                    <a:pt x="704832" y="307415"/>
                  </a:lnTo>
                  <a:lnTo>
                    <a:pt x="708064" y="355679"/>
                  </a:lnTo>
                  <a:lnTo>
                    <a:pt x="704832" y="403942"/>
                  </a:lnTo>
                  <a:lnTo>
                    <a:pt x="695417" y="450232"/>
                  </a:lnTo>
                  <a:lnTo>
                    <a:pt x="680242" y="494125"/>
                  </a:lnTo>
                  <a:lnTo>
                    <a:pt x="659728" y="535197"/>
                  </a:lnTo>
                  <a:lnTo>
                    <a:pt x="634297" y="573023"/>
                  </a:lnTo>
                  <a:lnTo>
                    <a:pt x="604370" y="607182"/>
                  </a:lnTo>
                  <a:lnTo>
                    <a:pt x="570370" y="637247"/>
                  </a:lnTo>
                  <a:lnTo>
                    <a:pt x="532718" y="662797"/>
                  </a:lnTo>
                  <a:lnTo>
                    <a:pt x="491837" y="683406"/>
                  </a:lnTo>
                  <a:lnTo>
                    <a:pt x="448147" y="698652"/>
                  </a:lnTo>
                  <a:lnTo>
                    <a:pt x="402072" y="708111"/>
                  </a:lnTo>
                  <a:lnTo>
                    <a:pt x="354032" y="711358"/>
                  </a:lnTo>
                  <a:lnTo>
                    <a:pt x="305991" y="708111"/>
                  </a:lnTo>
                  <a:lnTo>
                    <a:pt x="259916" y="698652"/>
                  </a:lnTo>
                  <a:lnTo>
                    <a:pt x="216226" y="683406"/>
                  </a:lnTo>
                  <a:lnTo>
                    <a:pt x="175345" y="662797"/>
                  </a:lnTo>
                  <a:lnTo>
                    <a:pt x="137693" y="637247"/>
                  </a:lnTo>
                  <a:lnTo>
                    <a:pt x="103693" y="607182"/>
                  </a:lnTo>
                  <a:lnTo>
                    <a:pt x="73767" y="573023"/>
                  </a:lnTo>
                  <a:lnTo>
                    <a:pt x="48335" y="535197"/>
                  </a:lnTo>
                  <a:lnTo>
                    <a:pt x="27821" y="494125"/>
                  </a:lnTo>
                  <a:lnTo>
                    <a:pt x="12646" y="450232"/>
                  </a:lnTo>
                  <a:lnTo>
                    <a:pt x="3231" y="403942"/>
                  </a:lnTo>
                  <a:lnTo>
                    <a:pt x="0" y="35567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2826010" y="2036571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0</a:t>
            </a:r>
            <a:endParaRPr sz="1650" baseline="-15151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4395653" y="1517034"/>
            <a:ext cx="718185" cy="721360"/>
            <a:chOff x="4395653" y="1517034"/>
            <a:chExt cx="718185" cy="721360"/>
          </a:xfrm>
        </p:grpSpPr>
        <p:sp>
          <p:nvSpPr>
            <p:cNvPr id="15" name="object 15"/>
            <p:cNvSpPr/>
            <p:nvPr/>
          </p:nvSpPr>
          <p:spPr>
            <a:xfrm>
              <a:off x="4400415" y="1521796"/>
              <a:ext cx="708660" cy="711835"/>
            </a:xfrm>
            <a:custGeom>
              <a:avLst/>
              <a:gdLst/>
              <a:ahLst/>
              <a:cxnLst/>
              <a:rect l="l" t="t" r="r" b="b"/>
              <a:pathLst>
                <a:path w="708660" h="711835">
                  <a:moveTo>
                    <a:pt x="354032" y="0"/>
                  </a:moveTo>
                  <a:lnTo>
                    <a:pt x="305992" y="3246"/>
                  </a:lnTo>
                  <a:lnTo>
                    <a:pt x="259916" y="12705"/>
                  </a:lnTo>
                  <a:lnTo>
                    <a:pt x="216227" y="27951"/>
                  </a:lnTo>
                  <a:lnTo>
                    <a:pt x="175345" y="48560"/>
                  </a:lnTo>
                  <a:lnTo>
                    <a:pt x="137694" y="74110"/>
                  </a:lnTo>
                  <a:lnTo>
                    <a:pt x="103693" y="104176"/>
                  </a:lnTo>
                  <a:lnTo>
                    <a:pt x="73767" y="138334"/>
                  </a:lnTo>
                  <a:lnTo>
                    <a:pt x="48335" y="176161"/>
                  </a:lnTo>
                  <a:lnTo>
                    <a:pt x="27821" y="217233"/>
                  </a:lnTo>
                  <a:lnTo>
                    <a:pt x="12646" y="261125"/>
                  </a:lnTo>
                  <a:lnTo>
                    <a:pt x="3231" y="307416"/>
                  </a:lnTo>
                  <a:lnTo>
                    <a:pt x="0" y="355680"/>
                  </a:lnTo>
                  <a:lnTo>
                    <a:pt x="3231" y="403943"/>
                  </a:lnTo>
                  <a:lnTo>
                    <a:pt x="12646" y="450233"/>
                  </a:lnTo>
                  <a:lnTo>
                    <a:pt x="27821" y="494126"/>
                  </a:lnTo>
                  <a:lnTo>
                    <a:pt x="48335" y="535197"/>
                  </a:lnTo>
                  <a:lnTo>
                    <a:pt x="73767" y="573024"/>
                  </a:lnTo>
                  <a:lnTo>
                    <a:pt x="103693" y="607182"/>
                  </a:lnTo>
                  <a:lnTo>
                    <a:pt x="137694" y="637248"/>
                  </a:lnTo>
                  <a:lnTo>
                    <a:pt x="175345" y="662798"/>
                  </a:lnTo>
                  <a:lnTo>
                    <a:pt x="216227" y="683407"/>
                  </a:lnTo>
                  <a:lnTo>
                    <a:pt x="259916" y="698653"/>
                  </a:lnTo>
                  <a:lnTo>
                    <a:pt x="305992" y="708111"/>
                  </a:lnTo>
                  <a:lnTo>
                    <a:pt x="354032" y="711358"/>
                  </a:lnTo>
                  <a:lnTo>
                    <a:pt x="402072" y="708111"/>
                  </a:lnTo>
                  <a:lnTo>
                    <a:pt x="448148" y="698653"/>
                  </a:lnTo>
                  <a:lnTo>
                    <a:pt x="491838" y="683407"/>
                  </a:lnTo>
                  <a:lnTo>
                    <a:pt x="532719" y="662798"/>
                  </a:lnTo>
                  <a:lnTo>
                    <a:pt x="570371" y="637248"/>
                  </a:lnTo>
                  <a:lnTo>
                    <a:pt x="604371" y="607182"/>
                  </a:lnTo>
                  <a:lnTo>
                    <a:pt x="634297" y="573024"/>
                  </a:lnTo>
                  <a:lnTo>
                    <a:pt x="659728" y="535197"/>
                  </a:lnTo>
                  <a:lnTo>
                    <a:pt x="680242" y="494126"/>
                  </a:lnTo>
                  <a:lnTo>
                    <a:pt x="695418" y="450233"/>
                  </a:lnTo>
                  <a:lnTo>
                    <a:pt x="704832" y="403943"/>
                  </a:lnTo>
                  <a:lnTo>
                    <a:pt x="708064" y="355680"/>
                  </a:lnTo>
                  <a:lnTo>
                    <a:pt x="704832" y="307416"/>
                  </a:lnTo>
                  <a:lnTo>
                    <a:pt x="695418" y="261125"/>
                  </a:lnTo>
                  <a:lnTo>
                    <a:pt x="680242" y="217233"/>
                  </a:lnTo>
                  <a:lnTo>
                    <a:pt x="659728" y="176161"/>
                  </a:lnTo>
                  <a:lnTo>
                    <a:pt x="634297" y="138334"/>
                  </a:lnTo>
                  <a:lnTo>
                    <a:pt x="604371" y="104176"/>
                  </a:lnTo>
                  <a:lnTo>
                    <a:pt x="570371" y="74110"/>
                  </a:lnTo>
                  <a:lnTo>
                    <a:pt x="532719" y="48560"/>
                  </a:lnTo>
                  <a:lnTo>
                    <a:pt x="491838" y="27951"/>
                  </a:lnTo>
                  <a:lnTo>
                    <a:pt x="448148" y="12705"/>
                  </a:lnTo>
                  <a:lnTo>
                    <a:pt x="402072" y="3246"/>
                  </a:lnTo>
                  <a:lnTo>
                    <a:pt x="354032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400415" y="1521796"/>
              <a:ext cx="708660" cy="711835"/>
            </a:xfrm>
            <a:custGeom>
              <a:avLst/>
              <a:gdLst/>
              <a:ahLst/>
              <a:cxnLst/>
              <a:rect l="l" t="t" r="r" b="b"/>
              <a:pathLst>
                <a:path w="708660" h="711835">
                  <a:moveTo>
                    <a:pt x="0" y="355679"/>
                  </a:moveTo>
                  <a:lnTo>
                    <a:pt x="3231" y="307415"/>
                  </a:lnTo>
                  <a:lnTo>
                    <a:pt x="12646" y="261125"/>
                  </a:lnTo>
                  <a:lnTo>
                    <a:pt x="27821" y="217232"/>
                  </a:lnTo>
                  <a:lnTo>
                    <a:pt x="48335" y="176160"/>
                  </a:lnTo>
                  <a:lnTo>
                    <a:pt x="73767" y="138334"/>
                  </a:lnTo>
                  <a:lnTo>
                    <a:pt x="103693" y="104175"/>
                  </a:lnTo>
                  <a:lnTo>
                    <a:pt x="137693" y="74110"/>
                  </a:lnTo>
                  <a:lnTo>
                    <a:pt x="175345" y="48560"/>
                  </a:lnTo>
                  <a:lnTo>
                    <a:pt x="216226" y="27951"/>
                  </a:lnTo>
                  <a:lnTo>
                    <a:pt x="259916" y="12705"/>
                  </a:lnTo>
                  <a:lnTo>
                    <a:pt x="305991" y="3246"/>
                  </a:lnTo>
                  <a:lnTo>
                    <a:pt x="354032" y="0"/>
                  </a:lnTo>
                  <a:lnTo>
                    <a:pt x="402072" y="3246"/>
                  </a:lnTo>
                  <a:lnTo>
                    <a:pt x="448147" y="12705"/>
                  </a:lnTo>
                  <a:lnTo>
                    <a:pt x="491837" y="27951"/>
                  </a:lnTo>
                  <a:lnTo>
                    <a:pt x="532718" y="48560"/>
                  </a:lnTo>
                  <a:lnTo>
                    <a:pt x="570370" y="74110"/>
                  </a:lnTo>
                  <a:lnTo>
                    <a:pt x="604370" y="104175"/>
                  </a:lnTo>
                  <a:lnTo>
                    <a:pt x="634297" y="138334"/>
                  </a:lnTo>
                  <a:lnTo>
                    <a:pt x="659728" y="176160"/>
                  </a:lnTo>
                  <a:lnTo>
                    <a:pt x="680242" y="217232"/>
                  </a:lnTo>
                  <a:lnTo>
                    <a:pt x="695417" y="261125"/>
                  </a:lnTo>
                  <a:lnTo>
                    <a:pt x="704832" y="307415"/>
                  </a:lnTo>
                  <a:lnTo>
                    <a:pt x="708064" y="355679"/>
                  </a:lnTo>
                  <a:lnTo>
                    <a:pt x="704832" y="403942"/>
                  </a:lnTo>
                  <a:lnTo>
                    <a:pt x="695417" y="450232"/>
                  </a:lnTo>
                  <a:lnTo>
                    <a:pt x="680242" y="494125"/>
                  </a:lnTo>
                  <a:lnTo>
                    <a:pt x="659728" y="535197"/>
                  </a:lnTo>
                  <a:lnTo>
                    <a:pt x="634297" y="573023"/>
                  </a:lnTo>
                  <a:lnTo>
                    <a:pt x="604370" y="607182"/>
                  </a:lnTo>
                  <a:lnTo>
                    <a:pt x="570370" y="637247"/>
                  </a:lnTo>
                  <a:lnTo>
                    <a:pt x="532718" y="662797"/>
                  </a:lnTo>
                  <a:lnTo>
                    <a:pt x="491837" y="683406"/>
                  </a:lnTo>
                  <a:lnTo>
                    <a:pt x="448147" y="698652"/>
                  </a:lnTo>
                  <a:lnTo>
                    <a:pt x="402072" y="708111"/>
                  </a:lnTo>
                  <a:lnTo>
                    <a:pt x="354032" y="711358"/>
                  </a:lnTo>
                  <a:lnTo>
                    <a:pt x="305991" y="708111"/>
                  </a:lnTo>
                  <a:lnTo>
                    <a:pt x="259916" y="698652"/>
                  </a:lnTo>
                  <a:lnTo>
                    <a:pt x="216226" y="683406"/>
                  </a:lnTo>
                  <a:lnTo>
                    <a:pt x="175345" y="662797"/>
                  </a:lnTo>
                  <a:lnTo>
                    <a:pt x="137693" y="637247"/>
                  </a:lnTo>
                  <a:lnTo>
                    <a:pt x="103693" y="607182"/>
                  </a:lnTo>
                  <a:lnTo>
                    <a:pt x="73767" y="573023"/>
                  </a:lnTo>
                  <a:lnTo>
                    <a:pt x="48335" y="535197"/>
                  </a:lnTo>
                  <a:lnTo>
                    <a:pt x="27821" y="494125"/>
                  </a:lnTo>
                  <a:lnTo>
                    <a:pt x="12646" y="450232"/>
                  </a:lnTo>
                  <a:lnTo>
                    <a:pt x="3231" y="403942"/>
                  </a:lnTo>
                  <a:lnTo>
                    <a:pt x="0" y="35567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4479810" y="1683003"/>
            <a:ext cx="5492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spc="-15" baseline="10416" dirty="0">
                <a:latin typeface="Times New Roman"/>
                <a:cs typeface="Times New Roman"/>
              </a:rPr>
              <a:t>s</a:t>
            </a:r>
            <a:r>
              <a:rPr sz="1100" spc="-10" dirty="0">
                <a:latin typeface="Times New Roman"/>
                <a:cs typeface="Times New Roman"/>
              </a:rPr>
              <a:t>ganado</a:t>
            </a:r>
            <a:endParaRPr sz="1100">
              <a:latin typeface="Times New Roman"/>
              <a:cs typeface="Times New Roman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6211849" y="1492865"/>
            <a:ext cx="716280" cy="721360"/>
            <a:chOff x="6211849" y="1492865"/>
            <a:chExt cx="716280" cy="721360"/>
          </a:xfrm>
        </p:grpSpPr>
        <p:sp>
          <p:nvSpPr>
            <p:cNvPr id="19" name="object 19"/>
            <p:cNvSpPr/>
            <p:nvPr/>
          </p:nvSpPr>
          <p:spPr>
            <a:xfrm>
              <a:off x="6216612" y="1497628"/>
              <a:ext cx="706755" cy="711835"/>
            </a:xfrm>
            <a:custGeom>
              <a:avLst/>
              <a:gdLst/>
              <a:ahLst/>
              <a:cxnLst/>
              <a:rect l="l" t="t" r="r" b="b"/>
              <a:pathLst>
                <a:path w="706754" h="711835">
                  <a:moveTo>
                    <a:pt x="353237" y="0"/>
                  </a:moveTo>
                  <a:lnTo>
                    <a:pt x="305305" y="3246"/>
                  </a:lnTo>
                  <a:lnTo>
                    <a:pt x="259333" y="12705"/>
                  </a:lnTo>
                  <a:lnTo>
                    <a:pt x="215741" y="27950"/>
                  </a:lnTo>
                  <a:lnTo>
                    <a:pt x="174952" y="48560"/>
                  </a:lnTo>
                  <a:lnTo>
                    <a:pt x="137384" y="74110"/>
                  </a:lnTo>
                  <a:lnTo>
                    <a:pt x="103461" y="104175"/>
                  </a:lnTo>
                  <a:lnTo>
                    <a:pt x="73601" y="138334"/>
                  </a:lnTo>
                  <a:lnTo>
                    <a:pt x="48227" y="176160"/>
                  </a:lnTo>
                  <a:lnTo>
                    <a:pt x="27759" y="217232"/>
                  </a:lnTo>
                  <a:lnTo>
                    <a:pt x="12618" y="261125"/>
                  </a:lnTo>
                  <a:lnTo>
                    <a:pt x="3224" y="307415"/>
                  </a:lnTo>
                  <a:lnTo>
                    <a:pt x="0" y="355678"/>
                  </a:lnTo>
                  <a:lnTo>
                    <a:pt x="3224" y="403942"/>
                  </a:lnTo>
                  <a:lnTo>
                    <a:pt x="12618" y="450232"/>
                  </a:lnTo>
                  <a:lnTo>
                    <a:pt x="27759" y="494124"/>
                  </a:lnTo>
                  <a:lnTo>
                    <a:pt x="48227" y="535196"/>
                  </a:lnTo>
                  <a:lnTo>
                    <a:pt x="73601" y="573023"/>
                  </a:lnTo>
                  <a:lnTo>
                    <a:pt x="103461" y="607181"/>
                  </a:lnTo>
                  <a:lnTo>
                    <a:pt x="137384" y="637247"/>
                  </a:lnTo>
                  <a:lnTo>
                    <a:pt x="174952" y="662796"/>
                  </a:lnTo>
                  <a:lnTo>
                    <a:pt x="215741" y="683406"/>
                  </a:lnTo>
                  <a:lnTo>
                    <a:pt x="259333" y="698652"/>
                  </a:lnTo>
                  <a:lnTo>
                    <a:pt x="305305" y="708110"/>
                  </a:lnTo>
                  <a:lnTo>
                    <a:pt x="353237" y="711357"/>
                  </a:lnTo>
                  <a:lnTo>
                    <a:pt x="401170" y="708110"/>
                  </a:lnTo>
                  <a:lnTo>
                    <a:pt x="447142" y="698652"/>
                  </a:lnTo>
                  <a:lnTo>
                    <a:pt x="490734" y="683406"/>
                  </a:lnTo>
                  <a:lnTo>
                    <a:pt x="531523" y="662796"/>
                  </a:lnTo>
                  <a:lnTo>
                    <a:pt x="569091" y="637247"/>
                  </a:lnTo>
                  <a:lnTo>
                    <a:pt x="603014" y="607181"/>
                  </a:lnTo>
                  <a:lnTo>
                    <a:pt x="632874" y="573023"/>
                  </a:lnTo>
                  <a:lnTo>
                    <a:pt x="658248" y="535196"/>
                  </a:lnTo>
                  <a:lnTo>
                    <a:pt x="678716" y="494124"/>
                  </a:lnTo>
                  <a:lnTo>
                    <a:pt x="693857" y="450232"/>
                  </a:lnTo>
                  <a:lnTo>
                    <a:pt x="703250" y="403942"/>
                  </a:lnTo>
                  <a:lnTo>
                    <a:pt x="706475" y="355678"/>
                  </a:lnTo>
                  <a:lnTo>
                    <a:pt x="703250" y="307415"/>
                  </a:lnTo>
                  <a:lnTo>
                    <a:pt x="693857" y="261125"/>
                  </a:lnTo>
                  <a:lnTo>
                    <a:pt x="678716" y="217232"/>
                  </a:lnTo>
                  <a:lnTo>
                    <a:pt x="658248" y="176160"/>
                  </a:lnTo>
                  <a:lnTo>
                    <a:pt x="632874" y="138334"/>
                  </a:lnTo>
                  <a:lnTo>
                    <a:pt x="603014" y="104175"/>
                  </a:lnTo>
                  <a:lnTo>
                    <a:pt x="569091" y="74110"/>
                  </a:lnTo>
                  <a:lnTo>
                    <a:pt x="531523" y="48560"/>
                  </a:lnTo>
                  <a:lnTo>
                    <a:pt x="490734" y="27950"/>
                  </a:lnTo>
                  <a:lnTo>
                    <a:pt x="447142" y="12705"/>
                  </a:lnTo>
                  <a:lnTo>
                    <a:pt x="401170" y="3246"/>
                  </a:lnTo>
                  <a:lnTo>
                    <a:pt x="353237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216612" y="1497628"/>
              <a:ext cx="706755" cy="711835"/>
            </a:xfrm>
            <a:custGeom>
              <a:avLst/>
              <a:gdLst/>
              <a:ahLst/>
              <a:cxnLst/>
              <a:rect l="l" t="t" r="r" b="b"/>
              <a:pathLst>
                <a:path w="706754" h="711835">
                  <a:moveTo>
                    <a:pt x="0" y="355679"/>
                  </a:moveTo>
                  <a:lnTo>
                    <a:pt x="3224" y="307415"/>
                  </a:lnTo>
                  <a:lnTo>
                    <a:pt x="12618" y="261125"/>
                  </a:lnTo>
                  <a:lnTo>
                    <a:pt x="27759" y="217232"/>
                  </a:lnTo>
                  <a:lnTo>
                    <a:pt x="48227" y="176160"/>
                  </a:lnTo>
                  <a:lnTo>
                    <a:pt x="73601" y="138334"/>
                  </a:lnTo>
                  <a:lnTo>
                    <a:pt x="103461" y="104175"/>
                  </a:lnTo>
                  <a:lnTo>
                    <a:pt x="137384" y="74110"/>
                  </a:lnTo>
                  <a:lnTo>
                    <a:pt x="174952" y="48560"/>
                  </a:lnTo>
                  <a:lnTo>
                    <a:pt x="215741" y="27951"/>
                  </a:lnTo>
                  <a:lnTo>
                    <a:pt x="259333" y="12705"/>
                  </a:lnTo>
                  <a:lnTo>
                    <a:pt x="305305" y="3246"/>
                  </a:lnTo>
                  <a:lnTo>
                    <a:pt x="353238" y="0"/>
                  </a:lnTo>
                  <a:lnTo>
                    <a:pt x="401170" y="3246"/>
                  </a:lnTo>
                  <a:lnTo>
                    <a:pt x="447142" y="12705"/>
                  </a:lnTo>
                  <a:lnTo>
                    <a:pt x="490734" y="27951"/>
                  </a:lnTo>
                  <a:lnTo>
                    <a:pt x="531523" y="48560"/>
                  </a:lnTo>
                  <a:lnTo>
                    <a:pt x="569091" y="74110"/>
                  </a:lnTo>
                  <a:lnTo>
                    <a:pt x="603014" y="104175"/>
                  </a:lnTo>
                  <a:lnTo>
                    <a:pt x="632874" y="138334"/>
                  </a:lnTo>
                  <a:lnTo>
                    <a:pt x="658248" y="176160"/>
                  </a:lnTo>
                  <a:lnTo>
                    <a:pt x="678716" y="217232"/>
                  </a:lnTo>
                  <a:lnTo>
                    <a:pt x="693858" y="261125"/>
                  </a:lnTo>
                  <a:lnTo>
                    <a:pt x="703251" y="307415"/>
                  </a:lnTo>
                  <a:lnTo>
                    <a:pt x="706476" y="355679"/>
                  </a:lnTo>
                  <a:lnTo>
                    <a:pt x="703251" y="403942"/>
                  </a:lnTo>
                  <a:lnTo>
                    <a:pt x="693858" y="450232"/>
                  </a:lnTo>
                  <a:lnTo>
                    <a:pt x="678716" y="494125"/>
                  </a:lnTo>
                  <a:lnTo>
                    <a:pt x="658248" y="535197"/>
                  </a:lnTo>
                  <a:lnTo>
                    <a:pt x="632874" y="573023"/>
                  </a:lnTo>
                  <a:lnTo>
                    <a:pt x="603014" y="607182"/>
                  </a:lnTo>
                  <a:lnTo>
                    <a:pt x="569091" y="637247"/>
                  </a:lnTo>
                  <a:lnTo>
                    <a:pt x="531523" y="662797"/>
                  </a:lnTo>
                  <a:lnTo>
                    <a:pt x="490734" y="683406"/>
                  </a:lnTo>
                  <a:lnTo>
                    <a:pt x="447142" y="698652"/>
                  </a:lnTo>
                  <a:lnTo>
                    <a:pt x="401170" y="708111"/>
                  </a:lnTo>
                  <a:lnTo>
                    <a:pt x="353238" y="711358"/>
                  </a:lnTo>
                  <a:lnTo>
                    <a:pt x="305305" y="708111"/>
                  </a:lnTo>
                  <a:lnTo>
                    <a:pt x="259333" y="698652"/>
                  </a:lnTo>
                  <a:lnTo>
                    <a:pt x="215741" y="683406"/>
                  </a:lnTo>
                  <a:lnTo>
                    <a:pt x="174952" y="662797"/>
                  </a:lnTo>
                  <a:lnTo>
                    <a:pt x="137384" y="637247"/>
                  </a:lnTo>
                  <a:lnTo>
                    <a:pt x="103461" y="607182"/>
                  </a:lnTo>
                  <a:lnTo>
                    <a:pt x="73601" y="573023"/>
                  </a:lnTo>
                  <a:lnTo>
                    <a:pt x="48227" y="535197"/>
                  </a:lnTo>
                  <a:lnTo>
                    <a:pt x="27759" y="494125"/>
                  </a:lnTo>
                  <a:lnTo>
                    <a:pt x="12618" y="450232"/>
                  </a:lnTo>
                  <a:lnTo>
                    <a:pt x="3224" y="403942"/>
                  </a:lnTo>
                  <a:lnTo>
                    <a:pt x="0" y="35567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6457931" y="1622044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2</a:t>
            </a:r>
            <a:endParaRPr sz="1650" baseline="-15151">
              <a:latin typeface="Times New Roman"/>
              <a:cs typeface="Times New Roman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3290382" y="1805293"/>
            <a:ext cx="2926715" cy="1485900"/>
            <a:chOff x="3290382" y="1805293"/>
            <a:chExt cx="2926715" cy="1485900"/>
          </a:xfrm>
        </p:grpSpPr>
        <p:sp>
          <p:nvSpPr>
            <p:cNvPr id="23" name="object 23"/>
            <p:cNvSpPr/>
            <p:nvPr/>
          </p:nvSpPr>
          <p:spPr>
            <a:xfrm>
              <a:off x="3290379" y="1805304"/>
              <a:ext cx="2926715" cy="466725"/>
            </a:xfrm>
            <a:custGeom>
              <a:avLst/>
              <a:gdLst/>
              <a:ahLst/>
              <a:cxnLst/>
              <a:rect l="l" t="t" r="r" b="b"/>
              <a:pathLst>
                <a:path w="2926715" h="466725">
                  <a:moveTo>
                    <a:pt x="1110056" y="72174"/>
                  </a:moveTo>
                  <a:lnTo>
                    <a:pt x="1102982" y="70815"/>
                  </a:lnTo>
                  <a:lnTo>
                    <a:pt x="1012825" y="53467"/>
                  </a:lnTo>
                  <a:lnTo>
                    <a:pt x="1010323" y="55156"/>
                  </a:lnTo>
                  <a:lnTo>
                    <a:pt x="1009332" y="60325"/>
                  </a:lnTo>
                  <a:lnTo>
                    <a:pt x="1011021" y="62826"/>
                  </a:lnTo>
                  <a:lnTo>
                    <a:pt x="1082941" y="76657"/>
                  </a:lnTo>
                  <a:lnTo>
                    <a:pt x="0" y="457339"/>
                  </a:lnTo>
                  <a:lnTo>
                    <a:pt x="3149" y="466331"/>
                  </a:lnTo>
                  <a:lnTo>
                    <a:pt x="1086091" y="85636"/>
                  </a:lnTo>
                  <a:lnTo>
                    <a:pt x="1038656" y="141427"/>
                  </a:lnTo>
                  <a:lnTo>
                    <a:pt x="1038898" y="144437"/>
                  </a:lnTo>
                  <a:lnTo>
                    <a:pt x="1042911" y="147840"/>
                  </a:lnTo>
                  <a:lnTo>
                    <a:pt x="1045908" y="147599"/>
                  </a:lnTo>
                  <a:lnTo>
                    <a:pt x="1110056" y="72174"/>
                  </a:lnTo>
                  <a:close/>
                </a:path>
                <a:path w="2926715" h="466725">
                  <a:moveTo>
                    <a:pt x="2926245" y="48006"/>
                  </a:moveTo>
                  <a:lnTo>
                    <a:pt x="2918041" y="43446"/>
                  </a:lnTo>
                  <a:lnTo>
                    <a:pt x="2839656" y="0"/>
                  </a:lnTo>
                  <a:lnTo>
                    <a:pt x="2836761" y="825"/>
                  </a:lnTo>
                  <a:lnTo>
                    <a:pt x="2834208" y="5422"/>
                  </a:lnTo>
                  <a:lnTo>
                    <a:pt x="2835033" y="8331"/>
                  </a:lnTo>
                  <a:lnTo>
                    <a:pt x="2899079" y="43840"/>
                  </a:lnTo>
                  <a:lnTo>
                    <a:pt x="1817992" y="67411"/>
                  </a:lnTo>
                  <a:lnTo>
                    <a:pt x="1818195" y="76936"/>
                  </a:lnTo>
                  <a:lnTo>
                    <a:pt x="2899295" y="53365"/>
                  </a:lnTo>
                  <a:lnTo>
                    <a:pt x="2836849" y="91630"/>
                  </a:lnTo>
                  <a:lnTo>
                    <a:pt x="2836151" y="94564"/>
                  </a:lnTo>
                  <a:lnTo>
                    <a:pt x="2838907" y="99047"/>
                  </a:lnTo>
                  <a:lnTo>
                    <a:pt x="2841828" y="99745"/>
                  </a:lnTo>
                  <a:lnTo>
                    <a:pt x="2926245" y="480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400415" y="2574766"/>
              <a:ext cx="708660" cy="711835"/>
            </a:xfrm>
            <a:custGeom>
              <a:avLst/>
              <a:gdLst/>
              <a:ahLst/>
              <a:cxnLst/>
              <a:rect l="l" t="t" r="r" b="b"/>
              <a:pathLst>
                <a:path w="708660" h="711835">
                  <a:moveTo>
                    <a:pt x="354032" y="0"/>
                  </a:moveTo>
                  <a:lnTo>
                    <a:pt x="305992" y="3246"/>
                  </a:lnTo>
                  <a:lnTo>
                    <a:pt x="259916" y="12705"/>
                  </a:lnTo>
                  <a:lnTo>
                    <a:pt x="216227" y="27951"/>
                  </a:lnTo>
                  <a:lnTo>
                    <a:pt x="175345" y="48560"/>
                  </a:lnTo>
                  <a:lnTo>
                    <a:pt x="137694" y="74110"/>
                  </a:lnTo>
                  <a:lnTo>
                    <a:pt x="103693" y="104176"/>
                  </a:lnTo>
                  <a:lnTo>
                    <a:pt x="73767" y="138334"/>
                  </a:lnTo>
                  <a:lnTo>
                    <a:pt x="48335" y="176161"/>
                  </a:lnTo>
                  <a:lnTo>
                    <a:pt x="27821" y="217233"/>
                  </a:lnTo>
                  <a:lnTo>
                    <a:pt x="12646" y="261126"/>
                  </a:lnTo>
                  <a:lnTo>
                    <a:pt x="3231" y="307416"/>
                  </a:lnTo>
                  <a:lnTo>
                    <a:pt x="0" y="355680"/>
                  </a:lnTo>
                  <a:lnTo>
                    <a:pt x="3231" y="403943"/>
                  </a:lnTo>
                  <a:lnTo>
                    <a:pt x="12646" y="450233"/>
                  </a:lnTo>
                  <a:lnTo>
                    <a:pt x="27821" y="494126"/>
                  </a:lnTo>
                  <a:lnTo>
                    <a:pt x="48335" y="535197"/>
                  </a:lnTo>
                  <a:lnTo>
                    <a:pt x="73767" y="573024"/>
                  </a:lnTo>
                  <a:lnTo>
                    <a:pt x="103693" y="607182"/>
                  </a:lnTo>
                  <a:lnTo>
                    <a:pt x="137694" y="637248"/>
                  </a:lnTo>
                  <a:lnTo>
                    <a:pt x="175345" y="662798"/>
                  </a:lnTo>
                  <a:lnTo>
                    <a:pt x="216227" y="683407"/>
                  </a:lnTo>
                  <a:lnTo>
                    <a:pt x="259916" y="698653"/>
                  </a:lnTo>
                  <a:lnTo>
                    <a:pt x="305992" y="708111"/>
                  </a:lnTo>
                  <a:lnTo>
                    <a:pt x="354032" y="711358"/>
                  </a:lnTo>
                  <a:lnTo>
                    <a:pt x="402072" y="708111"/>
                  </a:lnTo>
                  <a:lnTo>
                    <a:pt x="448148" y="698653"/>
                  </a:lnTo>
                  <a:lnTo>
                    <a:pt x="491838" y="683407"/>
                  </a:lnTo>
                  <a:lnTo>
                    <a:pt x="532719" y="662798"/>
                  </a:lnTo>
                  <a:lnTo>
                    <a:pt x="570371" y="637248"/>
                  </a:lnTo>
                  <a:lnTo>
                    <a:pt x="604371" y="607182"/>
                  </a:lnTo>
                  <a:lnTo>
                    <a:pt x="634297" y="573024"/>
                  </a:lnTo>
                  <a:lnTo>
                    <a:pt x="659728" y="535197"/>
                  </a:lnTo>
                  <a:lnTo>
                    <a:pt x="680242" y="494126"/>
                  </a:lnTo>
                  <a:lnTo>
                    <a:pt x="695418" y="450233"/>
                  </a:lnTo>
                  <a:lnTo>
                    <a:pt x="704832" y="403943"/>
                  </a:lnTo>
                  <a:lnTo>
                    <a:pt x="708064" y="355680"/>
                  </a:lnTo>
                  <a:lnTo>
                    <a:pt x="704832" y="307416"/>
                  </a:lnTo>
                  <a:lnTo>
                    <a:pt x="695418" y="261126"/>
                  </a:lnTo>
                  <a:lnTo>
                    <a:pt x="680242" y="217233"/>
                  </a:lnTo>
                  <a:lnTo>
                    <a:pt x="659728" y="176161"/>
                  </a:lnTo>
                  <a:lnTo>
                    <a:pt x="634297" y="138334"/>
                  </a:lnTo>
                  <a:lnTo>
                    <a:pt x="604371" y="104176"/>
                  </a:lnTo>
                  <a:lnTo>
                    <a:pt x="570371" y="74110"/>
                  </a:lnTo>
                  <a:lnTo>
                    <a:pt x="532719" y="48560"/>
                  </a:lnTo>
                  <a:lnTo>
                    <a:pt x="491838" y="27951"/>
                  </a:lnTo>
                  <a:lnTo>
                    <a:pt x="448148" y="12705"/>
                  </a:lnTo>
                  <a:lnTo>
                    <a:pt x="402072" y="3246"/>
                  </a:lnTo>
                  <a:lnTo>
                    <a:pt x="354032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400415" y="2574766"/>
              <a:ext cx="708660" cy="711835"/>
            </a:xfrm>
            <a:custGeom>
              <a:avLst/>
              <a:gdLst/>
              <a:ahLst/>
              <a:cxnLst/>
              <a:rect l="l" t="t" r="r" b="b"/>
              <a:pathLst>
                <a:path w="708660" h="711835">
                  <a:moveTo>
                    <a:pt x="0" y="355679"/>
                  </a:moveTo>
                  <a:lnTo>
                    <a:pt x="3231" y="307415"/>
                  </a:lnTo>
                  <a:lnTo>
                    <a:pt x="12646" y="261125"/>
                  </a:lnTo>
                  <a:lnTo>
                    <a:pt x="27821" y="217232"/>
                  </a:lnTo>
                  <a:lnTo>
                    <a:pt x="48335" y="176160"/>
                  </a:lnTo>
                  <a:lnTo>
                    <a:pt x="73767" y="138334"/>
                  </a:lnTo>
                  <a:lnTo>
                    <a:pt x="103693" y="104175"/>
                  </a:lnTo>
                  <a:lnTo>
                    <a:pt x="137693" y="74110"/>
                  </a:lnTo>
                  <a:lnTo>
                    <a:pt x="175345" y="48560"/>
                  </a:lnTo>
                  <a:lnTo>
                    <a:pt x="216226" y="27951"/>
                  </a:lnTo>
                  <a:lnTo>
                    <a:pt x="259916" y="12705"/>
                  </a:lnTo>
                  <a:lnTo>
                    <a:pt x="305991" y="3246"/>
                  </a:lnTo>
                  <a:lnTo>
                    <a:pt x="354032" y="0"/>
                  </a:lnTo>
                  <a:lnTo>
                    <a:pt x="402072" y="3246"/>
                  </a:lnTo>
                  <a:lnTo>
                    <a:pt x="448147" y="12705"/>
                  </a:lnTo>
                  <a:lnTo>
                    <a:pt x="491837" y="27951"/>
                  </a:lnTo>
                  <a:lnTo>
                    <a:pt x="532718" y="48560"/>
                  </a:lnTo>
                  <a:lnTo>
                    <a:pt x="570370" y="74110"/>
                  </a:lnTo>
                  <a:lnTo>
                    <a:pt x="604370" y="104175"/>
                  </a:lnTo>
                  <a:lnTo>
                    <a:pt x="634297" y="138334"/>
                  </a:lnTo>
                  <a:lnTo>
                    <a:pt x="659728" y="176160"/>
                  </a:lnTo>
                  <a:lnTo>
                    <a:pt x="680242" y="217232"/>
                  </a:lnTo>
                  <a:lnTo>
                    <a:pt x="695417" y="261125"/>
                  </a:lnTo>
                  <a:lnTo>
                    <a:pt x="704832" y="307415"/>
                  </a:lnTo>
                  <a:lnTo>
                    <a:pt x="708064" y="355679"/>
                  </a:lnTo>
                  <a:lnTo>
                    <a:pt x="704832" y="403942"/>
                  </a:lnTo>
                  <a:lnTo>
                    <a:pt x="695417" y="450232"/>
                  </a:lnTo>
                  <a:lnTo>
                    <a:pt x="680242" y="494125"/>
                  </a:lnTo>
                  <a:lnTo>
                    <a:pt x="659728" y="535197"/>
                  </a:lnTo>
                  <a:lnTo>
                    <a:pt x="634297" y="573023"/>
                  </a:lnTo>
                  <a:lnTo>
                    <a:pt x="604370" y="607182"/>
                  </a:lnTo>
                  <a:lnTo>
                    <a:pt x="570370" y="637247"/>
                  </a:lnTo>
                  <a:lnTo>
                    <a:pt x="532718" y="662797"/>
                  </a:lnTo>
                  <a:lnTo>
                    <a:pt x="491837" y="683406"/>
                  </a:lnTo>
                  <a:lnTo>
                    <a:pt x="448147" y="698652"/>
                  </a:lnTo>
                  <a:lnTo>
                    <a:pt x="402072" y="708111"/>
                  </a:lnTo>
                  <a:lnTo>
                    <a:pt x="354032" y="711358"/>
                  </a:lnTo>
                  <a:lnTo>
                    <a:pt x="305991" y="708111"/>
                  </a:lnTo>
                  <a:lnTo>
                    <a:pt x="259916" y="698652"/>
                  </a:lnTo>
                  <a:lnTo>
                    <a:pt x="216226" y="683406"/>
                  </a:lnTo>
                  <a:lnTo>
                    <a:pt x="175345" y="662797"/>
                  </a:lnTo>
                  <a:lnTo>
                    <a:pt x="137693" y="637247"/>
                  </a:lnTo>
                  <a:lnTo>
                    <a:pt x="103693" y="607182"/>
                  </a:lnTo>
                  <a:lnTo>
                    <a:pt x="73767" y="573023"/>
                  </a:lnTo>
                  <a:lnTo>
                    <a:pt x="48335" y="535197"/>
                  </a:lnTo>
                  <a:lnTo>
                    <a:pt x="27821" y="494125"/>
                  </a:lnTo>
                  <a:lnTo>
                    <a:pt x="12646" y="450232"/>
                  </a:lnTo>
                  <a:lnTo>
                    <a:pt x="3231" y="403942"/>
                  </a:lnTo>
                  <a:lnTo>
                    <a:pt x="0" y="35567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/>
          <p:nvPr/>
        </p:nvSpPr>
        <p:spPr>
          <a:xfrm>
            <a:off x="4861764" y="1142491"/>
            <a:ext cx="1638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Cobrar/1.000.000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468697" y="2737611"/>
            <a:ext cx="5715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spc="-15" baseline="10416" dirty="0">
                <a:latin typeface="Times New Roman"/>
                <a:cs typeface="Times New Roman"/>
              </a:rPr>
              <a:t>s</a:t>
            </a:r>
            <a:r>
              <a:rPr sz="1100" spc="-10" dirty="0">
                <a:latin typeface="Times New Roman"/>
                <a:cs typeface="Times New Roman"/>
              </a:rPr>
              <a:t>perdido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289515" y="2263049"/>
            <a:ext cx="1111250" cy="668020"/>
          </a:xfrm>
          <a:custGeom>
            <a:avLst/>
            <a:gdLst/>
            <a:ahLst/>
            <a:cxnLst/>
            <a:rect l="l" t="t" r="r" b="b"/>
            <a:pathLst>
              <a:path w="1111250" h="668019">
                <a:moveTo>
                  <a:pt x="1012021" y="656776"/>
                </a:moveTo>
                <a:lnTo>
                  <a:pt x="1009864" y="658884"/>
                </a:lnTo>
                <a:lnTo>
                  <a:pt x="1009806" y="664145"/>
                </a:lnTo>
                <a:lnTo>
                  <a:pt x="1011914" y="666300"/>
                </a:lnTo>
                <a:lnTo>
                  <a:pt x="1110919" y="667407"/>
                </a:lnTo>
                <a:lnTo>
                  <a:pt x="1110497" y="666642"/>
                </a:lnTo>
                <a:lnTo>
                  <a:pt x="1100366" y="666642"/>
                </a:lnTo>
                <a:lnTo>
                  <a:pt x="1085247" y="657594"/>
                </a:lnTo>
                <a:lnTo>
                  <a:pt x="1012021" y="656776"/>
                </a:lnTo>
                <a:close/>
              </a:path>
              <a:path w="1111250" h="668019">
                <a:moveTo>
                  <a:pt x="1085247" y="657594"/>
                </a:moveTo>
                <a:lnTo>
                  <a:pt x="1100366" y="666642"/>
                </a:lnTo>
                <a:lnTo>
                  <a:pt x="1101437" y="664851"/>
                </a:lnTo>
                <a:lnTo>
                  <a:pt x="1098637" y="664851"/>
                </a:lnTo>
                <a:lnTo>
                  <a:pt x="1094698" y="657700"/>
                </a:lnTo>
                <a:lnTo>
                  <a:pt x="1085247" y="657594"/>
                </a:lnTo>
                <a:close/>
              </a:path>
              <a:path w="1111250" h="668019">
                <a:moveTo>
                  <a:pt x="1060253" y="579842"/>
                </a:moveTo>
                <a:lnTo>
                  <a:pt x="1055645" y="582381"/>
                </a:lnTo>
                <a:lnTo>
                  <a:pt x="1054807" y="585276"/>
                </a:lnTo>
                <a:lnTo>
                  <a:pt x="1090138" y="649421"/>
                </a:lnTo>
                <a:lnTo>
                  <a:pt x="1105256" y="658468"/>
                </a:lnTo>
                <a:lnTo>
                  <a:pt x="1100366" y="666642"/>
                </a:lnTo>
                <a:lnTo>
                  <a:pt x="1110497" y="666642"/>
                </a:lnTo>
                <a:lnTo>
                  <a:pt x="1063150" y="580682"/>
                </a:lnTo>
                <a:lnTo>
                  <a:pt x="1060253" y="579842"/>
                </a:lnTo>
                <a:close/>
              </a:path>
              <a:path w="1111250" h="668019">
                <a:moveTo>
                  <a:pt x="1094698" y="657700"/>
                </a:moveTo>
                <a:lnTo>
                  <a:pt x="1098637" y="664851"/>
                </a:lnTo>
                <a:lnTo>
                  <a:pt x="1102862" y="657791"/>
                </a:lnTo>
                <a:lnTo>
                  <a:pt x="1094698" y="657700"/>
                </a:lnTo>
                <a:close/>
              </a:path>
              <a:path w="1111250" h="668019">
                <a:moveTo>
                  <a:pt x="1090138" y="649421"/>
                </a:moveTo>
                <a:lnTo>
                  <a:pt x="1094698" y="657700"/>
                </a:lnTo>
                <a:lnTo>
                  <a:pt x="1102862" y="657791"/>
                </a:lnTo>
                <a:lnTo>
                  <a:pt x="1098637" y="664851"/>
                </a:lnTo>
                <a:lnTo>
                  <a:pt x="1101437" y="664851"/>
                </a:lnTo>
                <a:lnTo>
                  <a:pt x="1105256" y="658468"/>
                </a:lnTo>
                <a:lnTo>
                  <a:pt x="1090138" y="649421"/>
                </a:lnTo>
                <a:close/>
              </a:path>
              <a:path w="1111250" h="668019">
                <a:moveTo>
                  <a:pt x="4890" y="0"/>
                </a:moveTo>
                <a:lnTo>
                  <a:pt x="0" y="8172"/>
                </a:lnTo>
                <a:lnTo>
                  <a:pt x="1085247" y="657594"/>
                </a:lnTo>
                <a:lnTo>
                  <a:pt x="1094698" y="657700"/>
                </a:lnTo>
                <a:lnTo>
                  <a:pt x="1090138" y="649421"/>
                </a:lnTo>
                <a:lnTo>
                  <a:pt x="48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563115" y="2096515"/>
            <a:ext cx="749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jugar/-</a:t>
            </a:r>
            <a:r>
              <a:rPr sz="1800" spc="-50" dirty="0">
                <a:latin typeface="Times New Roman"/>
                <a:cs typeface="Times New Roman"/>
              </a:rPr>
              <a:t>2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30" name="object 30"/>
          <p:cNvGrpSpPr/>
          <p:nvPr/>
        </p:nvGrpSpPr>
        <p:grpSpPr>
          <a:xfrm>
            <a:off x="1077912" y="1906694"/>
            <a:ext cx="716280" cy="721360"/>
            <a:chOff x="1077912" y="1906694"/>
            <a:chExt cx="716280" cy="721360"/>
          </a:xfrm>
        </p:grpSpPr>
        <p:sp>
          <p:nvSpPr>
            <p:cNvPr id="31" name="object 31"/>
            <p:cNvSpPr/>
            <p:nvPr/>
          </p:nvSpPr>
          <p:spPr>
            <a:xfrm>
              <a:off x="1082675" y="1911456"/>
              <a:ext cx="706755" cy="711835"/>
            </a:xfrm>
            <a:custGeom>
              <a:avLst/>
              <a:gdLst/>
              <a:ahLst/>
              <a:cxnLst/>
              <a:rect l="l" t="t" r="r" b="b"/>
              <a:pathLst>
                <a:path w="706755" h="711835">
                  <a:moveTo>
                    <a:pt x="353237" y="0"/>
                  </a:moveTo>
                  <a:lnTo>
                    <a:pt x="305305" y="3246"/>
                  </a:lnTo>
                  <a:lnTo>
                    <a:pt x="259333" y="12705"/>
                  </a:lnTo>
                  <a:lnTo>
                    <a:pt x="215741" y="27950"/>
                  </a:lnTo>
                  <a:lnTo>
                    <a:pt x="174951" y="48560"/>
                  </a:lnTo>
                  <a:lnTo>
                    <a:pt x="137384" y="74110"/>
                  </a:lnTo>
                  <a:lnTo>
                    <a:pt x="103460" y="104175"/>
                  </a:lnTo>
                  <a:lnTo>
                    <a:pt x="73601" y="138334"/>
                  </a:lnTo>
                  <a:lnTo>
                    <a:pt x="48227" y="176160"/>
                  </a:lnTo>
                  <a:lnTo>
                    <a:pt x="27759" y="217232"/>
                  </a:lnTo>
                  <a:lnTo>
                    <a:pt x="12618" y="261125"/>
                  </a:lnTo>
                  <a:lnTo>
                    <a:pt x="3224" y="307415"/>
                  </a:lnTo>
                  <a:lnTo>
                    <a:pt x="0" y="355678"/>
                  </a:lnTo>
                  <a:lnTo>
                    <a:pt x="3224" y="403942"/>
                  </a:lnTo>
                  <a:lnTo>
                    <a:pt x="12618" y="450232"/>
                  </a:lnTo>
                  <a:lnTo>
                    <a:pt x="27759" y="494125"/>
                  </a:lnTo>
                  <a:lnTo>
                    <a:pt x="48227" y="535196"/>
                  </a:lnTo>
                  <a:lnTo>
                    <a:pt x="73601" y="573023"/>
                  </a:lnTo>
                  <a:lnTo>
                    <a:pt x="103460" y="607182"/>
                  </a:lnTo>
                  <a:lnTo>
                    <a:pt x="137384" y="637248"/>
                  </a:lnTo>
                  <a:lnTo>
                    <a:pt x="174951" y="662797"/>
                  </a:lnTo>
                  <a:lnTo>
                    <a:pt x="215741" y="683407"/>
                  </a:lnTo>
                  <a:lnTo>
                    <a:pt x="259333" y="698653"/>
                  </a:lnTo>
                  <a:lnTo>
                    <a:pt x="305305" y="708111"/>
                  </a:lnTo>
                  <a:lnTo>
                    <a:pt x="353237" y="711358"/>
                  </a:lnTo>
                  <a:lnTo>
                    <a:pt x="401170" y="708111"/>
                  </a:lnTo>
                  <a:lnTo>
                    <a:pt x="447142" y="698653"/>
                  </a:lnTo>
                  <a:lnTo>
                    <a:pt x="490734" y="683407"/>
                  </a:lnTo>
                  <a:lnTo>
                    <a:pt x="531523" y="662797"/>
                  </a:lnTo>
                  <a:lnTo>
                    <a:pt x="569091" y="637248"/>
                  </a:lnTo>
                  <a:lnTo>
                    <a:pt x="603014" y="607182"/>
                  </a:lnTo>
                  <a:lnTo>
                    <a:pt x="632874" y="573023"/>
                  </a:lnTo>
                  <a:lnTo>
                    <a:pt x="658248" y="535196"/>
                  </a:lnTo>
                  <a:lnTo>
                    <a:pt x="678716" y="494125"/>
                  </a:lnTo>
                  <a:lnTo>
                    <a:pt x="693857" y="450232"/>
                  </a:lnTo>
                  <a:lnTo>
                    <a:pt x="703250" y="403942"/>
                  </a:lnTo>
                  <a:lnTo>
                    <a:pt x="706475" y="355678"/>
                  </a:lnTo>
                  <a:lnTo>
                    <a:pt x="703250" y="307415"/>
                  </a:lnTo>
                  <a:lnTo>
                    <a:pt x="693857" y="261125"/>
                  </a:lnTo>
                  <a:lnTo>
                    <a:pt x="678716" y="217232"/>
                  </a:lnTo>
                  <a:lnTo>
                    <a:pt x="658248" y="176160"/>
                  </a:lnTo>
                  <a:lnTo>
                    <a:pt x="632874" y="138334"/>
                  </a:lnTo>
                  <a:lnTo>
                    <a:pt x="603014" y="104175"/>
                  </a:lnTo>
                  <a:lnTo>
                    <a:pt x="569091" y="74110"/>
                  </a:lnTo>
                  <a:lnTo>
                    <a:pt x="531523" y="48560"/>
                  </a:lnTo>
                  <a:lnTo>
                    <a:pt x="490734" y="27950"/>
                  </a:lnTo>
                  <a:lnTo>
                    <a:pt x="447142" y="12705"/>
                  </a:lnTo>
                  <a:lnTo>
                    <a:pt x="401170" y="3246"/>
                  </a:lnTo>
                  <a:lnTo>
                    <a:pt x="353237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082675" y="1911456"/>
              <a:ext cx="706755" cy="711835"/>
            </a:xfrm>
            <a:custGeom>
              <a:avLst/>
              <a:gdLst/>
              <a:ahLst/>
              <a:cxnLst/>
              <a:rect l="l" t="t" r="r" b="b"/>
              <a:pathLst>
                <a:path w="706755" h="711835">
                  <a:moveTo>
                    <a:pt x="0" y="355679"/>
                  </a:moveTo>
                  <a:lnTo>
                    <a:pt x="3224" y="307415"/>
                  </a:lnTo>
                  <a:lnTo>
                    <a:pt x="12618" y="261125"/>
                  </a:lnTo>
                  <a:lnTo>
                    <a:pt x="27759" y="217232"/>
                  </a:lnTo>
                  <a:lnTo>
                    <a:pt x="48227" y="176160"/>
                  </a:lnTo>
                  <a:lnTo>
                    <a:pt x="73601" y="138334"/>
                  </a:lnTo>
                  <a:lnTo>
                    <a:pt x="103461" y="104175"/>
                  </a:lnTo>
                  <a:lnTo>
                    <a:pt x="137384" y="74110"/>
                  </a:lnTo>
                  <a:lnTo>
                    <a:pt x="174952" y="48560"/>
                  </a:lnTo>
                  <a:lnTo>
                    <a:pt x="215741" y="27951"/>
                  </a:lnTo>
                  <a:lnTo>
                    <a:pt x="259333" y="12705"/>
                  </a:lnTo>
                  <a:lnTo>
                    <a:pt x="305305" y="3246"/>
                  </a:lnTo>
                  <a:lnTo>
                    <a:pt x="353238" y="0"/>
                  </a:lnTo>
                  <a:lnTo>
                    <a:pt x="401170" y="3246"/>
                  </a:lnTo>
                  <a:lnTo>
                    <a:pt x="447142" y="12705"/>
                  </a:lnTo>
                  <a:lnTo>
                    <a:pt x="490734" y="27951"/>
                  </a:lnTo>
                  <a:lnTo>
                    <a:pt x="531523" y="48560"/>
                  </a:lnTo>
                  <a:lnTo>
                    <a:pt x="569091" y="74110"/>
                  </a:lnTo>
                  <a:lnTo>
                    <a:pt x="603014" y="104175"/>
                  </a:lnTo>
                  <a:lnTo>
                    <a:pt x="632874" y="138334"/>
                  </a:lnTo>
                  <a:lnTo>
                    <a:pt x="658248" y="176160"/>
                  </a:lnTo>
                  <a:lnTo>
                    <a:pt x="678716" y="217232"/>
                  </a:lnTo>
                  <a:lnTo>
                    <a:pt x="693858" y="261125"/>
                  </a:lnTo>
                  <a:lnTo>
                    <a:pt x="703251" y="307415"/>
                  </a:lnTo>
                  <a:lnTo>
                    <a:pt x="706476" y="355679"/>
                  </a:lnTo>
                  <a:lnTo>
                    <a:pt x="703251" y="403942"/>
                  </a:lnTo>
                  <a:lnTo>
                    <a:pt x="693858" y="450232"/>
                  </a:lnTo>
                  <a:lnTo>
                    <a:pt x="678716" y="494125"/>
                  </a:lnTo>
                  <a:lnTo>
                    <a:pt x="658248" y="535197"/>
                  </a:lnTo>
                  <a:lnTo>
                    <a:pt x="632874" y="573023"/>
                  </a:lnTo>
                  <a:lnTo>
                    <a:pt x="603014" y="607182"/>
                  </a:lnTo>
                  <a:lnTo>
                    <a:pt x="569091" y="637247"/>
                  </a:lnTo>
                  <a:lnTo>
                    <a:pt x="531523" y="662797"/>
                  </a:lnTo>
                  <a:lnTo>
                    <a:pt x="490734" y="683406"/>
                  </a:lnTo>
                  <a:lnTo>
                    <a:pt x="447142" y="698652"/>
                  </a:lnTo>
                  <a:lnTo>
                    <a:pt x="401170" y="708111"/>
                  </a:lnTo>
                  <a:lnTo>
                    <a:pt x="353238" y="711358"/>
                  </a:lnTo>
                  <a:lnTo>
                    <a:pt x="305305" y="708111"/>
                  </a:lnTo>
                  <a:lnTo>
                    <a:pt x="259333" y="698652"/>
                  </a:lnTo>
                  <a:lnTo>
                    <a:pt x="215741" y="683406"/>
                  </a:lnTo>
                  <a:lnTo>
                    <a:pt x="174952" y="662797"/>
                  </a:lnTo>
                  <a:lnTo>
                    <a:pt x="137384" y="637247"/>
                  </a:lnTo>
                  <a:lnTo>
                    <a:pt x="103461" y="607182"/>
                  </a:lnTo>
                  <a:lnTo>
                    <a:pt x="73601" y="573023"/>
                  </a:lnTo>
                  <a:lnTo>
                    <a:pt x="48227" y="535197"/>
                  </a:lnTo>
                  <a:lnTo>
                    <a:pt x="27759" y="494125"/>
                  </a:lnTo>
                  <a:lnTo>
                    <a:pt x="12618" y="450232"/>
                  </a:lnTo>
                  <a:lnTo>
                    <a:pt x="3224" y="403942"/>
                  </a:lnTo>
                  <a:lnTo>
                    <a:pt x="0" y="35567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1323994" y="2036571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1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789128" y="2217247"/>
            <a:ext cx="795020" cy="100330"/>
          </a:xfrm>
          <a:custGeom>
            <a:avLst/>
            <a:gdLst/>
            <a:ahLst/>
            <a:cxnLst/>
            <a:rect l="l" t="t" r="r" b="b"/>
            <a:pathLst>
              <a:path w="795019" h="100330">
                <a:moveTo>
                  <a:pt x="85524" y="0"/>
                </a:moveTo>
                <a:lnTo>
                  <a:pt x="0" y="49889"/>
                </a:lnTo>
                <a:lnTo>
                  <a:pt x="85524" y="99778"/>
                </a:lnTo>
                <a:lnTo>
                  <a:pt x="88440" y="99011"/>
                </a:lnTo>
                <a:lnTo>
                  <a:pt x="91090" y="94467"/>
                </a:lnTo>
                <a:lnTo>
                  <a:pt x="90323" y="91551"/>
                </a:lnTo>
                <a:lnTo>
                  <a:pt x="27067" y="54651"/>
                </a:lnTo>
                <a:lnTo>
                  <a:pt x="9452" y="54651"/>
                </a:lnTo>
                <a:lnTo>
                  <a:pt x="9452" y="45126"/>
                </a:lnTo>
                <a:lnTo>
                  <a:pt x="27070" y="45125"/>
                </a:lnTo>
                <a:lnTo>
                  <a:pt x="90323" y="8228"/>
                </a:lnTo>
                <a:lnTo>
                  <a:pt x="91090" y="5312"/>
                </a:lnTo>
                <a:lnTo>
                  <a:pt x="88440" y="768"/>
                </a:lnTo>
                <a:lnTo>
                  <a:pt x="85524" y="0"/>
                </a:lnTo>
                <a:close/>
              </a:path>
              <a:path w="795019" h="100330">
                <a:moveTo>
                  <a:pt x="27067" y="45126"/>
                </a:moveTo>
                <a:lnTo>
                  <a:pt x="9452" y="45126"/>
                </a:lnTo>
                <a:lnTo>
                  <a:pt x="9452" y="54651"/>
                </a:lnTo>
                <a:lnTo>
                  <a:pt x="27067" y="54651"/>
                </a:lnTo>
                <a:lnTo>
                  <a:pt x="25955" y="54002"/>
                </a:lnTo>
                <a:lnTo>
                  <a:pt x="11851" y="54002"/>
                </a:lnTo>
                <a:lnTo>
                  <a:pt x="11851" y="45775"/>
                </a:lnTo>
                <a:lnTo>
                  <a:pt x="25955" y="45775"/>
                </a:lnTo>
                <a:lnTo>
                  <a:pt x="27067" y="45126"/>
                </a:lnTo>
                <a:close/>
              </a:path>
              <a:path w="795019" h="100330">
                <a:moveTo>
                  <a:pt x="27067" y="54651"/>
                </a:moveTo>
                <a:lnTo>
                  <a:pt x="9452" y="54651"/>
                </a:lnTo>
                <a:lnTo>
                  <a:pt x="27067" y="54651"/>
                </a:lnTo>
                <a:close/>
              </a:path>
              <a:path w="795019" h="100330">
                <a:moveTo>
                  <a:pt x="794768" y="45125"/>
                </a:moveTo>
                <a:lnTo>
                  <a:pt x="27067" y="45126"/>
                </a:lnTo>
                <a:lnTo>
                  <a:pt x="18903" y="49889"/>
                </a:lnTo>
                <a:lnTo>
                  <a:pt x="27067" y="54651"/>
                </a:lnTo>
                <a:lnTo>
                  <a:pt x="794768" y="54650"/>
                </a:lnTo>
                <a:lnTo>
                  <a:pt x="794768" y="45125"/>
                </a:lnTo>
                <a:close/>
              </a:path>
              <a:path w="795019" h="100330">
                <a:moveTo>
                  <a:pt x="11851" y="45775"/>
                </a:moveTo>
                <a:lnTo>
                  <a:pt x="11851" y="54002"/>
                </a:lnTo>
                <a:lnTo>
                  <a:pt x="18903" y="49889"/>
                </a:lnTo>
                <a:lnTo>
                  <a:pt x="11851" y="45775"/>
                </a:lnTo>
                <a:close/>
              </a:path>
              <a:path w="795019" h="100330">
                <a:moveTo>
                  <a:pt x="18903" y="49889"/>
                </a:moveTo>
                <a:lnTo>
                  <a:pt x="11851" y="54002"/>
                </a:lnTo>
                <a:lnTo>
                  <a:pt x="25955" y="54002"/>
                </a:lnTo>
                <a:lnTo>
                  <a:pt x="18903" y="49889"/>
                </a:lnTo>
                <a:close/>
              </a:path>
              <a:path w="795019" h="100330">
                <a:moveTo>
                  <a:pt x="25955" y="45775"/>
                </a:moveTo>
                <a:lnTo>
                  <a:pt x="11851" y="45775"/>
                </a:lnTo>
                <a:lnTo>
                  <a:pt x="18903" y="49889"/>
                </a:lnTo>
                <a:lnTo>
                  <a:pt x="25955" y="457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1726564" y="1593596"/>
            <a:ext cx="9588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no </a:t>
            </a:r>
            <a:r>
              <a:rPr sz="1800" spc="-10" dirty="0">
                <a:latin typeface="Times New Roman"/>
                <a:cs typeface="Times New Roman"/>
              </a:rPr>
              <a:t>jugar/0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252152" y="1517396"/>
            <a:ext cx="11176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1/1.000.000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544127" y="2809747"/>
            <a:ext cx="17462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999.999/1.000.000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38" name="object 3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9" name="object 39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25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5060950"/>
            <a:ext cx="8229600" cy="1506855"/>
            <a:chOff x="457200" y="5060950"/>
            <a:chExt cx="8229600" cy="15068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7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5999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7"/>
              <a:ext cx="822325" cy="330200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025525" y="5065712"/>
              <a:ext cx="549275" cy="506730"/>
            </a:xfrm>
            <a:custGeom>
              <a:avLst/>
              <a:gdLst/>
              <a:ahLst/>
              <a:cxnLst/>
              <a:rect l="l" t="t" r="r" b="b"/>
              <a:pathLst>
                <a:path w="549275" h="506729">
                  <a:moveTo>
                    <a:pt x="274637" y="0"/>
                  </a:moveTo>
                  <a:lnTo>
                    <a:pt x="225271" y="4079"/>
                  </a:lnTo>
                  <a:lnTo>
                    <a:pt x="178807" y="15841"/>
                  </a:lnTo>
                  <a:lnTo>
                    <a:pt x="136022" y="34570"/>
                  </a:lnTo>
                  <a:lnTo>
                    <a:pt x="97692" y="59551"/>
                  </a:lnTo>
                  <a:lnTo>
                    <a:pt x="64591" y="90069"/>
                  </a:lnTo>
                  <a:lnTo>
                    <a:pt x="37496" y="125408"/>
                  </a:lnTo>
                  <a:lnTo>
                    <a:pt x="17182" y="164854"/>
                  </a:lnTo>
                  <a:lnTo>
                    <a:pt x="4424" y="207692"/>
                  </a:lnTo>
                  <a:lnTo>
                    <a:pt x="0" y="253206"/>
                  </a:lnTo>
                  <a:lnTo>
                    <a:pt x="4424" y="298720"/>
                  </a:lnTo>
                  <a:lnTo>
                    <a:pt x="17182" y="341558"/>
                  </a:lnTo>
                  <a:lnTo>
                    <a:pt x="37496" y="381004"/>
                  </a:lnTo>
                  <a:lnTo>
                    <a:pt x="64591" y="416343"/>
                  </a:lnTo>
                  <a:lnTo>
                    <a:pt x="97692" y="446861"/>
                  </a:lnTo>
                  <a:lnTo>
                    <a:pt x="136022" y="471842"/>
                  </a:lnTo>
                  <a:lnTo>
                    <a:pt x="178807" y="490571"/>
                  </a:lnTo>
                  <a:lnTo>
                    <a:pt x="225271" y="502333"/>
                  </a:lnTo>
                  <a:lnTo>
                    <a:pt x="274637" y="506412"/>
                  </a:lnTo>
                  <a:lnTo>
                    <a:pt x="324004" y="502333"/>
                  </a:lnTo>
                  <a:lnTo>
                    <a:pt x="370467" y="490571"/>
                  </a:lnTo>
                  <a:lnTo>
                    <a:pt x="413252" y="471842"/>
                  </a:lnTo>
                  <a:lnTo>
                    <a:pt x="451583" y="446861"/>
                  </a:lnTo>
                  <a:lnTo>
                    <a:pt x="484683" y="416343"/>
                  </a:lnTo>
                  <a:lnTo>
                    <a:pt x="511779" y="381004"/>
                  </a:lnTo>
                  <a:lnTo>
                    <a:pt x="532093" y="341558"/>
                  </a:lnTo>
                  <a:lnTo>
                    <a:pt x="544850" y="298720"/>
                  </a:lnTo>
                  <a:lnTo>
                    <a:pt x="549275" y="253206"/>
                  </a:lnTo>
                  <a:lnTo>
                    <a:pt x="544850" y="207692"/>
                  </a:lnTo>
                  <a:lnTo>
                    <a:pt x="532093" y="164854"/>
                  </a:lnTo>
                  <a:lnTo>
                    <a:pt x="511779" y="125408"/>
                  </a:lnTo>
                  <a:lnTo>
                    <a:pt x="484683" y="90069"/>
                  </a:lnTo>
                  <a:lnTo>
                    <a:pt x="451583" y="59551"/>
                  </a:lnTo>
                  <a:lnTo>
                    <a:pt x="413252" y="34570"/>
                  </a:lnTo>
                  <a:lnTo>
                    <a:pt x="370467" y="15841"/>
                  </a:lnTo>
                  <a:lnTo>
                    <a:pt x="324004" y="4079"/>
                  </a:lnTo>
                  <a:lnTo>
                    <a:pt x="274637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025525" y="5065712"/>
              <a:ext cx="549275" cy="506730"/>
            </a:xfrm>
            <a:custGeom>
              <a:avLst/>
              <a:gdLst/>
              <a:ahLst/>
              <a:cxnLst/>
              <a:rect l="l" t="t" r="r" b="b"/>
              <a:pathLst>
                <a:path w="549275" h="506729">
                  <a:moveTo>
                    <a:pt x="0" y="253206"/>
                  </a:moveTo>
                  <a:lnTo>
                    <a:pt x="4424" y="207691"/>
                  </a:lnTo>
                  <a:lnTo>
                    <a:pt x="17182" y="164854"/>
                  </a:lnTo>
                  <a:lnTo>
                    <a:pt x="37496" y="125408"/>
                  </a:lnTo>
                  <a:lnTo>
                    <a:pt x="64591" y="90068"/>
                  </a:lnTo>
                  <a:lnTo>
                    <a:pt x="97692" y="59550"/>
                  </a:lnTo>
                  <a:lnTo>
                    <a:pt x="136022" y="34570"/>
                  </a:lnTo>
                  <a:lnTo>
                    <a:pt x="178807" y="15841"/>
                  </a:lnTo>
                  <a:lnTo>
                    <a:pt x="225271" y="4079"/>
                  </a:lnTo>
                  <a:lnTo>
                    <a:pt x="274637" y="0"/>
                  </a:lnTo>
                  <a:lnTo>
                    <a:pt x="324003" y="4079"/>
                  </a:lnTo>
                  <a:lnTo>
                    <a:pt x="370467" y="15841"/>
                  </a:lnTo>
                  <a:lnTo>
                    <a:pt x="413252" y="34570"/>
                  </a:lnTo>
                  <a:lnTo>
                    <a:pt x="451582" y="59550"/>
                  </a:lnTo>
                  <a:lnTo>
                    <a:pt x="484683" y="90068"/>
                  </a:lnTo>
                  <a:lnTo>
                    <a:pt x="511778" y="125408"/>
                  </a:lnTo>
                  <a:lnTo>
                    <a:pt x="532092" y="164854"/>
                  </a:lnTo>
                  <a:lnTo>
                    <a:pt x="544850" y="207691"/>
                  </a:lnTo>
                  <a:lnTo>
                    <a:pt x="549275" y="253206"/>
                  </a:lnTo>
                  <a:lnTo>
                    <a:pt x="544850" y="298720"/>
                  </a:lnTo>
                  <a:lnTo>
                    <a:pt x="532092" y="341557"/>
                  </a:lnTo>
                  <a:lnTo>
                    <a:pt x="511778" y="381003"/>
                  </a:lnTo>
                  <a:lnTo>
                    <a:pt x="484683" y="416343"/>
                  </a:lnTo>
                  <a:lnTo>
                    <a:pt x="451582" y="446861"/>
                  </a:lnTo>
                  <a:lnTo>
                    <a:pt x="413252" y="471841"/>
                  </a:lnTo>
                  <a:lnTo>
                    <a:pt x="370467" y="490570"/>
                  </a:lnTo>
                  <a:lnTo>
                    <a:pt x="324003" y="502332"/>
                  </a:lnTo>
                  <a:lnTo>
                    <a:pt x="274637" y="506412"/>
                  </a:lnTo>
                  <a:lnTo>
                    <a:pt x="225271" y="502332"/>
                  </a:lnTo>
                  <a:lnTo>
                    <a:pt x="178807" y="490570"/>
                  </a:lnTo>
                  <a:lnTo>
                    <a:pt x="136022" y="471841"/>
                  </a:lnTo>
                  <a:lnTo>
                    <a:pt x="97692" y="446861"/>
                  </a:lnTo>
                  <a:lnTo>
                    <a:pt x="64591" y="416343"/>
                  </a:lnTo>
                  <a:lnTo>
                    <a:pt x="37496" y="381003"/>
                  </a:lnTo>
                  <a:lnTo>
                    <a:pt x="17182" y="341557"/>
                  </a:lnTo>
                  <a:lnTo>
                    <a:pt x="4424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9" name="object 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2195195">
              <a:lnSpc>
                <a:spcPct val="100000"/>
              </a:lnSpc>
              <a:spcBef>
                <a:spcPts val="100"/>
              </a:spcBef>
            </a:pPr>
            <a:r>
              <a:rPr dirty="0"/>
              <a:t>Problema:</a:t>
            </a:r>
            <a:r>
              <a:rPr spc="-30" dirty="0"/>
              <a:t> </a:t>
            </a:r>
            <a:r>
              <a:rPr dirty="0"/>
              <a:t>Calcular</a:t>
            </a:r>
            <a:r>
              <a:rPr spc="-30" dirty="0"/>
              <a:t> </a:t>
            </a:r>
            <a:r>
              <a:rPr spc="-25" dirty="0"/>
              <a:t>Q*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534669" y="940307"/>
            <a:ext cx="5845810" cy="1288415"/>
          </a:xfrm>
          <a:prstGeom prst="rect">
            <a:avLst/>
          </a:prstGeom>
        </p:spPr>
        <p:txBody>
          <a:bodyPr vert="horz" wrap="square" lIns="0" tIns="73660" rIns="0" bIns="0" rtlCol="0">
            <a:spAutoFit/>
          </a:bodyPr>
          <a:lstStyle/>
          <a:p>
            <a:pPr marL="367665" indent="-342265">
              <a:lnSpc>
                <a:spcPct val="100000"/>
              </a:lnSpc>
              <a:spcBef>
                <a:spcPts val="580"/>
              </a:spcBef>
              <a:buFont typeface="Arial"/>
              <a:buChar char="•"/>
              <a:tabLst>
                <a:tab pos="367665" algn="l"/>
                <a:tab pos="368300" algn="l"/>
              </a:tabLst>
            </a:pPr>
            <a:r>
              <a:rPr sz="2000" dirty="0">
                <a:latin typeface="Times New Roman"/>
                <a:cs typeface="Times New Roman"/>
              </a:rPr>
              <a:t>Q*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proporciona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política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óptima</a:t>
            </a:r>
            <a:endParaRPr sz="2000">
              <a:latin typeface="Times New Roman"/>
              <a:cs typeface="Times New Roman"/>
            </a:endParaRPr>
          </a:p>
          <a:p>
            <a:pPr marL="367665" indent="-342265">
              <a:lnSpc>
                <a:spcPct val="100000"/>
              </a:lnSpc>
              <a:spcBef>
                <a:spcPts val="480"/>
              </a:spcBef>
              <a:buFont typeface="Arial"/>
              <a:buChar char="•"/>
              <a:tabLst>
                <a:tab pos="367665" algn="l"/>
                <a:tab pos="368300" algn="l"/>
              </a:tabLst>
            </a:pPr>
            <a:r>
              <a:rPr sz="2000" dirty="0">
                <a:latin typeface="Times New Roman"/>
                <a:cs typeface="Times New Roman"/>
              </a:rPr>
              <a:t>Cómo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calcular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Calcular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Q*?:</a:t>
            </a:r>
            <a:endParaRPr sz="2000">
              <a:latin typeface="Times New Roman"/>
              <a:cs typeface="Times New Roman"/>
            </a:endParaRPr>
          </a:p>
          <a:p>
            <a:pPr marL="890269">
              <a:lnSpc>
                <a:spcPts val="2920"/>
              </a:lnSpc>
              <a:spcBef>
                <a:spcPts val="500"/>
              </a:spcBef>
              <a:tabLst>
                <a:tab pos="4975225" algn="l"/>
              </a:tabLst>
            </a:pPr>
            <a:r>
              <a:rPr sz="2000" i="1" dirty="0">
                <a:latin typeface="Times New Roman"/>
                <a:cs typeface="Times New Roman"/>
              </a:rPr>
              <a:t>Q</a:t>
            </a:r>
            <a:r>
              <a:rPr sz="1725" baseline="43478" dirty="0">
                <a:latin typeface="Times New Roman"/>
                <a:cs typeface="Times New Roman"/>
              </a:rPr>
              <a:t>*</a:t>
            </a:r>
            <a:r>
              <a:rPr sz="1725" spc="-209" baseline="43478" dirty="0">
                <a:latin typeface="Times New Roman"/>
                <a:cs typeface="Times New Roman"/>
              </a:rPr>
              <a:t> </a:t>
            </a:r>
            <a:r>
              <a:rPr sz="2000" spc="-30" dirty="0">
                <a:latin typeface="Times New Roman"/>
                <a:cs typeface="Times New Roman"/>
              </a:rPr>
              <a:t>(</a:t>
            </a:r>
            <a:r>
              <a:rPr sz="2000" i="1" spc="-30" dirty="0">
                <a:latin typeface="Times New Roman"/>
                <a:cs typeface="Times New Roman"/>
              </a:rPr>
              <a:t>s</a:t>
            </a:r>
            <a:r>
              <a:rPr sz="2000" spc="-30" dirty="0">
                <a:latin typeface="Times New Roman"/>
                <a:cs typeface="Times New Roman"/>
              </a:rPr>
              <a:t>,</a:t>
            </a:r>
            <a:r>
              <a:rPr sz="2000" spc="-2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1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Symbol"/>
                <a:cs typeface="Symbol"/>
              </a:rPr>
              <a:t>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R</a:t>
            </a:r>
            <a:r>
              <a:rPr sz="2000" spc="-25" dirty="0">
                <a:latin typeface="Times New Roman"/>
                <a:cs typeface="Times New Roman"/>
              </a:rPr>
              <a:t>(</a:t>
            </a:r>
            <a:r>
              <a:rPr sz="2000" i="1" spc="-25" dirty="0">
                <a:latin typeface="Times New Roman"/>
                <a:cs typeface="Times New Roman"/>
              </a:rPr>
              <a:t>s</a:t>
            </a:r>
            <a:r>
              <a:rPr sz="2000" spc="-25" dirty="0">
                <a:latin typeface="Times New Roman"/>
                <a:cs typeface="Times New Roman"/>
              </a:rPr>
              <a:t>,</a:t>
            </a:r>
            <a:r>
              <a:rPr sz="2000" spc="-2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26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Symbol"/>
                <a:cs typeface="Symbol"/>
              </a:rPr>
              <a:t></a:t>
            </a:r>
            <a:r>
              <a:rPr sz="2000" spc="-310" dirty="0">
                <a:latin typeface="Times New Roman"/>
                <a:cs typeface="Times New Roman"/>
              </a:rPr>
              <a:t> </a:t>
            </a:r>
            <a:r>
              <a:rPr sz="2050" i="1" spc="-40" dirty="0">
                <a:latin typeface="Symbol"/>
                <a:cs typeface="Symbol"/>
              </a:rPr>
              <a:t></a:t>
            </a:r>
            <a:r>
              <a:rPr sz="2050" spc="-160" dirty="0">
                <a:latin typeface="Times New Roman"/>
                <a:cs typeface="Times New Roman"/>
              </a:rPr>
              <a:t> </a:t>
            </a:r>
            <a:r>
              <a:rPr sz="4425" spc="157" baseline="-6591" dirty="0">
                <a:latin typeface="Symbol"/>
                <a:cs typeface="Symbol"/>
              </a:rPr>
              <a:t></a:t>
            </a:r>
            <a:r>
              <a:rPr sz="2000" i="1" spc="105" dirty="0">
                <a:latin typeface="Times New Roman"/>
                <a:cs typeface="Times New Roman"/>
              </a:rPr>
              <a:t>T</a:t>
            </a:r>
            <a:r>
              <a:rPr sz="2000" i="1" spc="-270" dirty="0">
                <a:latin typeface="Times New Roman"/>
                <a:cs typeface="Times New Roman"/>
              </a:rPr>
              <a:t> </a:t>
            </a:r>
            <a:r>
              <a:rPr sz="2000" spc="-30" dirty="0">
                <a:latin typeface="Times New Roman"/>
                <a:cs typeface="Times New Roman"/>
              </a:rPr>
              <a:t>(</a:t>
            </a:r>
            <a:r>
              <a:rPr sz="2000" i="1" spc="-30" dirty="0">
                <a:latin typeface="Times New Roman"/>
                <a:cs typeface="Times New Roman"/>
              </a:rPr>
              <a:t>s</a:t>
            </a:r>
            <a:r>
              <a:rPr sz="2000" spc="-30" dirty="0">
                <a:latin typeface="Times New Roman"/>
                <a:cs typeface="Times New Roman"/>
              </a:rPr>
              <a:t>,</a:t>
            </a:r>
            <a:r>
              <a:rPr sz="2000" spc="-215" dirty="0">
                <a:latin typeface="Times New Roman"/>
                <a:cs typeface="Times New Roman"/>
              </a:rPr>
              <a:t> </a:t>
            </a:r>
            <a:r>
              <a:rPr sz="2000" i="1" spc="-55" dirty="0">
                <a:latin typeface="Times New Roman"/>
                <a:cs typeface="Times New Roman"/>
              </a:rPr>
              <a:t>a</a:t>
            </a:r>
            <a:r>
              <a:rPr sz="2000" spc="-55" dirty="0">
                <a:latin typeface="Times New Roman"/>
                <a:cs typeface="Times New Roman"/>
              </a:rPr>
              <a:t>,</a:t>
            </a:r>
            <a:r>
              <a:rPr sz="2000" spc="-21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s</a:t>
            </a:r>
            <a:r>
              <a:rPr sz="2000" i="1" spc="-3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')</a:t>
            </a:r>
            <a:r>
              <a:rPr sz="2000" spc="-30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Symbol"/>
                <a:cs typeface="Symbol"/>
              </a:rPr>
              <a:t></a:t>
            </a:r>
            <a:r>
              <a:rPr sz="2000" spc="-2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max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i="1" dirty="0">
                <a:latin typeface="Times New Roman"/>
                <a:cs typeface="Times New Roman"/>
              </a:rPr>
              <a:t>Q</a:t>
            </a:r>
            <a:r>
              <a:rPr sz="1725" baseline="43478" dirty="0">
                <a:latin typeface="Times New Roman"/>
                <a:cs typeface="Times New Roman"/>
              </a:rPr>
              <a:t>*</a:t>
            </a:r>
            <a:r>
              <a:rPr sz="1725" spc="-202" baseline="43478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2000" i="1" spc="-31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',</a:t>
            </a:r>
            <a:r>
              <a:rPr sz="2000" spc="-220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b</a:t>
            </a:r>
            <a:r>
              <a:rPr sz="2000" spc="-25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R="904875" algn="r">
              <a:lnSpc>
                <a:spcPts val="760"/>
              </a:lnSpc>
            </a:pPr>
            <a:r>
              <a:rPr sz="1150" i="1" spc="-25" dirty="0">
                <a:latin typeface="Times New Roman"/>
                <a:cs typeface="Times New Roman"/>
              </a:rPr>
              <a:t>b</a:t>
            </a:r>
            <a:r>
              <a:rPr sz="1150" spc="-25" dirty="0">
                <a:latin typeface="Symbol"/>
                <a:cs typeface="Symbol"/>
              </a:rPr>
              <a:t></a:t>
            </a:r>
            <a:r>
              <a:rPr sz="1150" i="1" spc="-25" dirty="0">
                <a:latin typeface="Times New Roman"/>
                <a:cs typeface="Times New Roman"/>
              </a:rPr>
              <a:t>A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09269" y="2714244"/>
            <a:ext cx="7508875" cy="11563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50265" indent="-3429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850265" algn="l"/>
                <a:tab pos="850900" algn="l"/>
              </a:tabLst>
            </a:pPr>
            <a:r>
              <a:rPr sz="2000" b="1" dirty="0">
                <a:latin typeface="Times New Roman"/>
                <a:cs typeface="Times New Roman"/>
              </a:rPr>
              <a:t>Recuerda: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acciones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posibles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s’</a:t>
            </a:r>
            <a:r>
              <a:rPr sz="2000" spc="-25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22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1575"/>
              </a:spcBef>
              <a:buFont typeface="Arial"/>
              <a:buChar char="•"/>
              <a:tabLst>
                <a:tab pos="393065" algn="l"/>
                <a:tab pos="393700" algn="l"/>
              </a:tabLst>
            </a:pPr>
            <a:r>
              <a:rPr sz="2000" dirty="0">
                <a:latin typeface="Times New Roman"/>
                <a:cs typeface="Times New Roman"/>
              </a:rPr>
              <a:t>Esta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fórmula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permite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calcular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2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forma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iterativa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402639" y="2234179"/>
            <a:ext cx="303530" cy="2012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50" i="1" spc="-10" dirty="0">
                <a:latin typeface="Times New Roman"/>
                <a:cs typeface="Times New Roman"/>
              </a:rPr>
              <a:t>s</a:t>
            </a:r>
            <a:r>
              <a:rPr sz="1150" i="1" spc="-185" dirty="0">
                <a:latin typeface="Times New Roman"/>
                <a:cs typeface="Times New Roman"/>
              </a:rPr>
              <a:t> </a:t>
            </a:r>
            <a:r>
              <a:rPr sz="1150" spc="-25" dirty="0">
                <a:latin typeface="Times New Roman"/>
                <a:cs typeface="Times New Roman"/>
              </a:rPr>
              <a:t>'</a:t>
            </a:r>
            <a:r>
              <a:rPr sz="1150" spc="-25" dirty="0">
                <a:latin typeface="Symbol"/>
                <a:cs typeface="Symbol"/>
              </a:rPr>
              <a:t></a:t>
            </a:r>
            <a:r>
              <a:rPr sz="1150" i="1" spc="-25" dirty="0">
                <a:latin typeface="Times New Roman"/>
                <a:cs typeface="Times New Roman"/>
              </a:rPr>
              <a:t>S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062272" y="2309332"/>
            <a:ext cx="78105" cy="2120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1200" spc="10" dirty="0"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023966" y="2316330"/>
            <a:ext cx="2143760" cy="3479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4"/>
              </a:spcBef>
            </a:pPr>
            <a:r>
              <a:rPr sz="2100" dirty="0">
                <a:latin typeface="Times New Roman"/>
                <a:cs typeface="Times New Roman"/>
              </a:rPr>
              <a:t>max</a:t>
            </a:r>
            <a:r>
              <a:rPr sz="1800" i="1" baseline="-25462" dirty="0">
                <a:latin typeface="Times New Roman"/>
                <a:cs typeface="Times New Roman"/>
              </a:rPr>
              <a:t>b</a:t>
            </a:r>
            <a:r>
              <a:rPr sz="1800" baseline="-25462" dirty="0">
                <a:latin typeface="Symbol"/>
                <a:cs typeface="Symbol"/>
              </a:rPr>
              <a:t></a:t>
            </a:r>
            <a:r>
              <a:rPr sz="1800" i="1" baseline="-25462" dirty="0">
                <a:latin typeface="Times New Roman"/>
                <a:cs typeface="Times New Roman"/>
              </a:rPr>
              <a:t>A</a:t>
            </a:r>
            <a:r>
              <a:rPr sz="1800" i="1" spc="142" baseline="-25462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Times New Roman"/>
                <a:cs typeface="Times New Roman"/>
              </a:rPr>
              <a:t>Q</a:t>
            </a:r>
            <a:r>
              <a:rPr sz="2100" i="1" spc="380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(</a:t>
            </a:r>
            <a:r>
              <a:rPr sz="2100" i="1" dirty="0">
                <a:latin typeface="Times New Roman"/>
                <a:cs typeface="Times New Roman"/>
              </a:rPr>
              <a:t>s</a:t>
            </a:r>
            <a:r>
              <a:rPr sz="2100" i="1" spc="-315" dirty="0">
                <a:latin typeface="Times New Roman"/>
                <a:cs typeface="Times New Roman"/>
              </a:rPr>
              <a:t> </a:t>
            </a:r>
            <a:r>
              <a:rPr sz="2100" spc="-10" dirty="0">
                <a:latin typeface="Times New Roman"/>
                <a:cs typeface="Times New Roman"/>
              </a:rPr>
              <a:t>',</a:t>
            </a:r>
            <a:r>
              <a:rPr sz="2100" spc="-220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Times New Roman"/>
                <a:cs typeface="Times New Roman"/>
              </a:rPr>
              <a:t>b</a:t>
            </a:r>
            <a:r>
              <a:rPr sz="2100" dirty="0">
                <a:latin typeface="Times New Roman"/>
                <a:cs typeface="Times New Roman"/>
              </a:rPr>
              <a:t>)</a:t>
            </a:r>
            <a:r>
              <a:rPr sz="2100" spc="-125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Symbol"/>
                <a:cs typeface="Symbol"/>
              </a:rPr>
              <a:t></a:t>
            </a:r>
            <a:r>
              <a:rPr sz="2100" spc="-40" dirty="0">
                <a:latin typeface="Times New Roman"/>
                <a:cs typeface="Times New Roman"/>
              </a:rPr>
              <a:t> </a:t>
            </a:r>
            <a:r>
              <a:rPr sz="2100" spc="-50" dirty="0">
                <a:latin typeface="Times New Roman"/>
                <a:cs typeface="Times New Roman"/>
              </a:rPr>
              <a:t>0</a:t>
            </a:r>
            <a:endParaRPr sz="21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204912" y="5159755"/>
            <a:ext cx="1149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293812" y="5275579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1572726" y="4703762"/>
            <a:ext cx="1294765" cy="620395"/>
            <a:chOff x="1572726" y="4703762"/>
            <a:chExt cx="1294765" cy="620395"/>
          </a:xfrm>
        </p:grpSpPr>
        <p:sp>
          <p:nvSpPr>
            <p:cNvPr id="19" name="object 19"/>
            <p:cNvSpPr/>
            <p:nvPr/>
          </p:nvSpPr>
          <p:spPr>
            <a:xfrm>
              <a:off x="1572726" y="4954858"/>
              <a:ext cx="740410" cy="369570"/>
            </a:xfrm>
            <a:custGeom>
              <a:avLst/>
              <a:gdLst/>
              <a:ahLst/>
              <a:cxnLst/>
              <a:rect l="l" t="t" r="r" b="b"/>
              <a:pathLst>
                <a:path w="740410" h="369570">
                  <a:moveTo>
                    <a:pt x="713841" y="15160"/>
                  </a:moveTo>
                  <a:lnTo>
                    <a:pt x="0" y="360568"/>
                  </a:lnTo>
                  <a:lnTo>
                    <a:pt x="4147" y="369142"/>
                  </a:lnTo>
                  <a:lnTo>
                    <a:pt x="717990" y="23734"/>
                  </a:lnTo>
                  <a:lnTo>
                    <a:pt x="723265" y="15891"/>
                  </a:lnTo>
                  <a:lnTo>
                    <a:pt x="713841" y="15160"/>
                  </a:lnTo>
                  <a:close/>
                </a:path>
                <a:path w="740410" h="369570">
                  <a:moveTo>
                    <a:pt x="738120" y="7489"/>
                  </a:moveTo>
                  <a:lnTo>
                    <a:pt x="729695" y="7489"/>
                  </a:lnTo>
                  <a:lnTo>
                    <a:pt x="733844" y="16062"/>
                  </a:lnTo>
                  <a:lnTo>
                    <a:pt x="717990" y="23734"/>
                  </a:lnTo>
                  <a:lnTo>
                    <a:pt x="677122" y="84500"/>
                  </a:lnTo>
                  <a:lnTo>
                    <a:pt x="677701" y="87459"/>
                  </a:lnTo>
                  <a:lnTo>
                    <a:pt x="682067" y="90396"/>
                  </a:lnTo>
                  <a:lnTo>
                    <a:pt x="685026" y="89815"/>
                  </a:lnTo>
                  <a:lnTo>
                    <a:pt x="740281" y="7656"/>
                  </a:lnTo>
                  <a:lnTo>
                    <a:pt x="738120" y="7489"/>
                  </a:lnTo>
                  <a:close/>
                </a:path>
                <a:path w="740410" h="369570">
                  <a:moveTo>
                    <a:pt x="723265" y="15891"/>
                  </a:moveTo>
                  <a:lnTo>
                    <a:pt x="717990" y="23734"/>
                  </a:lnTo>
                  <a:lnTo>
                    <a:pt x="732893" y="16522"/>
                  </a:lnTo>
                  <a:lnTo>
                    <a:pt x="731405" y="16522"/>
                  </a:lnTo>
                  <a:lnTo>
                    <a:pt x="723265" y="15891"/>
                  </a:lnTo>
                  <a:close/>
                </a:path>
                <a:path w="740410" h="369570">
                  <a:moveTo>
                    <a:pt x="727821" y="9116"/>
                  </a:moveTo>
                  <a:lnTo>
                    <a:pt x="723265" y="15891"/>
                  </a:lnTo>
                  <a:lnTo>
                    <a:pt x="731405" y="16522"/>
                  </a:lnTo>
                  <a:lnTo>
                    <a:pt x="727821" y="9116"/>
                  </a:lnTo>
                  <a:close/>
                </a:path>
                <a:path w="740410" h="369570">
                  <a:moveTo>
                    <a:pt x="730482" y="9116"/>
                  </a:moveTo>
                  <a:lnTo>
                    <a:pt x="727821" y="9116"/>
                  </a:lnTo>
                  <a:lnTo>
                    <a:pt x="731405" y="16522"/>
                  </a:lnTo>
                  <a:lnTo>
                    <a:pt x="732893" y="16522"/>
                  </a:lnTo>
                  <a:lnTo>
                    <a:pt x="733844" y="16062"/>
                  </a:lnTo>
                  <a:lnTo>
                    <a:pt x="730482" y="9116"/>
                  </a:lnTo>
                  <a:close/>
                </a:path>
                <a:path w="740410" h="369570">
                  <a:moveTo>
                    <a:pt x="729695" y="7489"/>
                  </a:moveTo>
                  <a:lnTo>
                    <a:pt x="713841" y="15160"/>
                  </a:lnTo>
                  <a:lnTo>
                    <a:pt x="723265" y="15891"/>
                  </a:lnTo>
                  <a:lnTo>
                    <a:pt x="727821" y="9116"/>
                  </a:lnTo>
                  <a:lnTo>
                    <a:pt x="730482" y="9116"/>
                  </a:lnTo>
                  <a:lnTo>
                    <a:pt x="729695" y="7489"/>
                  </a:lnTo>
                  <a:close/>
                </a:path>
                <a:path w="740410" h="369570">
                  <a:moveTo>
                    <a:pt x="641567" y="0"/>
                  </a:moveTo>
                  <a:lnTo>
                    <a:pt x="639276" y="1960"/>
                  </a:lnTo>
                  <a:lnTo>
                    <a:pt x="638869" y="7205"/>
                  </a:lnTo>
                  <a:lnTo>
                    <a:pt x="640830" y="9497"/>
                  </a:lnTo>
                  <a:lnTo>
                    <a:pt x="713841" y="15160"/>
                  </a:lnTo>
                  <a:lnTo>
                    <a:pt x="729695" y="7489"/>
                  </a:lnTo>
                  <a:lnTo>
                    <a:pt x="738120" y="7489"/>
                  </a:lnTo>
                  <a:lnTo>
                    <a:pt x="6415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312987" y="4708525"/>
              <a:ext cx="549275" cy="508000"/>
            </a:xfrm>
            <a:custGeom>
              <a:avLst/>
              <a:gdLst/>
              <a:ahLst/>
              <a:cxnLst/>
              <a:rect l="l" t="t" r="r" b="b"/>
              <a:pathLst>
                <a:path w="549275" h="508000">
                  <a:moveTo>
                    <a:pt x="274637" y="0"/>
                  </a:moveTo>
                  <a:lnTo>
                    <a:pt x="225271" y="4092"/>
                  </a:lnTo>
                  <a:lnTo>
                    <a:pt x="178807" y="15890"/>
                  </a:lnTo>
                  <a:lnTo>
                    <a:pt x="136023" y="34678"/>
                  </a:lnTo>
                  <a:lnTo>
                    <a:pt x="97692" y="59737"/>
                  </a:lnTo>
                  <a:lnTo>
                    <a:pt x="64591" y="90351"/>
                  </a:lnTo>
                  <a:lnTo>
                    <a:pt x="37496" y="125801"/>
                  </a:lnTo>
                  <a:lnTo>
                    <a:pt x="17182" y="165371"/>
                  </a:lnTo>
                  <a:lnTo>
                    <a:pt x="4424" y="208343"/>
                  </a:lnTo>
                  <a:lnTo>
                    <a:pt x="0" y="254000"/>
                  </a:lnTo>
                  <a:lnTo>
                    <a:pt x="4424" y="299656"/>
                  </a:lnTo>
                  <a:lnTo>
                    <a:pt x="17182" y="342628"/>
                  </a:lnTo>
                  <a:lnTo>
                    <a:pt x="37496" y="382198"/>
                  </a:lnTo>
                  <a:lnTo>
                    <a:pt x="64591" y="417648"/>
                  </a:lnTo>
                  <a:lnTo>
                    <a:pt x="97692" y="448262"/>
                  </a:lnTo>
                  <a:lnTo>
                    <a:pt x="136023" y="473321"/>
                  </a:lnTo>
                  <a:lnTo>
                    <a:pt x="178807" y="492109"/>
                  </a:lnTo>
                  <a:lnTo>
                    <a:pt x="225271" y="503907"/>
                  </a:lnTo>
                  <a:lnTo>
                    <a:pt x="274637" y="508000"/>
                  </a:lnTo>
                  <a:lnTo>
                    <a:pt x="324004" y="503907"/>
                  </a:lnTo>
                  <a:lnTo>
                    <a:pt x="370467" y="492109"/>
                  </a:lnTo>
                  <a:lnTo>
                    <a:pt x="413252" y="473321"/>
                  </a:lnTo>
                  <a:lnTo>
                    <a:pt x="451583" y="448262"/>
                  </a:lnTo>
                  <a:lnTo>
                    <a:pt x="484683" y="417648"/>
                  </a:lnTo>
                  <a:lnTo>
                    <a:pt x="511779" y="382198"/>
                  </a:lnTo>
                  <a:lnTo>
                    <a:pt x="532093" y="342628"/>
                  </a:lnTo>
                  <a:lnTo>
                    <a:pt x="544850" y="299656"/>
                  </a:lnTo>
                  <a:lnTo>
                    <a:pt x="549275" y="254000"/>
                  </a:lnTo>
                  <a:lnTo>
                    <a:pt x="544850" y="208343"/>
                  </a:lnTo>
                  <a:lnTo>
                    <a:pt x="532093" y="165371"/>
                  </a:lnTo>
                  <a:lnTo>
                    <a:pt x="511779" y="125801"/>
                  </a:lnTo>
                  <a:lnTo>
                    <a:pt x="484683" y="90351"/>
                  </a:lnTo>
                  <a:lnTo>
                    <a:pt x="451583" y="59737"/>
                  </a:lnTo>
                  <a:lnTo>
                    <a:pt x="413252" y="34678"/>
                  </a:lnTo>
                  <a:lnTo>
                    <a:pt x="370467" y="15890"/>
                  </a:lnTo>
                  <a:lnTo>
                    <a:pt x="324004" y="4092"/>
                  </a:lnTo>
                  <a:lnTo>
                    <a:pt x="274637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312987" y="4708525"/>
              <a:ext cx="549275" cy="508000"/>
            </a:xfrm>
            <a:custGeom>
              <a:avLst/>
              <a:gdLst/>
              <a:ahLst/>
              <a:cxnLst/>
              <a:rect l="l" t="t" r="r" b="b"/>
              <a:pathLst>
                <a:path w="549275" h="508000">
                  <a:moveTo>
                    <a:pt x="0" y="254000"/>
                  </a:moveTo>
                  <a:lnTo>
                    <a:pt x="4424" y="208343"/>
                  </a:lnTo>
                  <a:lnTo>
                    <a:pt x="17182" y="165371"/>
                  </a:lnTo>
                  <a:lnTo>
                    <a:pt x="37496" y="125801"/>
                  </a:lnTo>
                  <a:lnTo>
                    <a:pt x="64591" y="90351"/>
                  </a:lnTo>
                  <a:lnTo>
                    <a:pt x="97692" y="59737"/>
                  </a:lnTo>
                  <a:lnTo>
                    <a:pt x="136022" y="34678"/>
                  </a:lnTo>
                  <a:lnTo>
                    <a:pt x="178807" y="15890"/>
                  </a:lnTo>
                  <a:lnTo>
                    <a:pt x="225271" y="4092"/>
                  </a:lnTo>
                  <a:lnTo>
                    <a:pt x="274637" y="0"/>
                  </a:lnTo>
                  <a:lnTo>
                    <a:pt x="324003" y="4092"/>
                  </a:lnTo>
                  <a:lnTo>
                    <a:pt x="370467" y="15890"/>
                  </a:lnTo>
                  <a:lnTo>
                    <a:pt x="413252" y="34678"/>
                  </a:lnTo>
                  <a:lnTo>
                    <a:pt x="451582" y="59737"/>
                  </a:lnTo>
                  <a:lnTo>
                    <a:pt x="484683" y="90351"/>
                  </a:lnTo>
                  <a:lnTo>
                    <a:pt x="511778" y="125801"/>
                  </a:lnTo>
                  <a:lnTo>
                    <a:pt x="532092" y="165371"/>
                  </a:lnTo>
                  <a:lnTo>
                    <a:pt x="544850" y="208343"/>
                  </a:lnTo>
                  <a:lnTo>
                    <a:pt x="549275" y="254000"/>
                  </a:lnTo>
                  <a:lnTo>
                    <a:pt x="544850" y="299656"/>
                  </a:lnTo>
                  <a:lnTo>
                    <a:pt x="532092" y="342628"/>
                  </a:lnTo>
                  <a:lnTo>
                    <a:pt x="511778" y="382198"/>
                  </a:lnTo>
                  <a:lnTo>
                    <a:pt x="484683" y="417648"/>
                  </a:lnTo>
                  <a:lnTo>
                    <a:pt x="451582" y="448262"/>
                  </a:lnTo>
                  <a:lnTo>
                    <a:pt x="413252" y="473321"/>
                  </a:lnTo>
                  <a:lnTo>
                    <a:pt x="370467" y="492109"/>
                  </a:lnTo>
                  <a:lnTo>
                    <a:pt x="324003" y="503907"/>
                  </a:lnTo>
                  <a:lnTo>
                    <a:pt x="274637" y="508000"/>
                  </a:lnTo>
                  <a:lnTo>
                    <a:pt x="225271" y="503907"/>
                  </a:lnTo>
                  <a:lnTo>
                    <a:pt x="178807" y="492109"/>
                  </a:lnTo>
                  <a:lnTo>
                    <a:pt x="136022" y="473321"/>
                  </a:lnTo>
                  <a:lnTo>
                    <a:pt x="97692" y="448262"/>
                  </a:lnTo>
                  <a:lnTo>
                    <a:pt x="64591" y="417648"/>
                  </a:lnTo>
                  <a:lnTo>
                    <a:pt x="37496" y="382198"/>
                  </a:lnTo>
                  <a:lnTo>
                    <a:pt x="17182" y="342628"/>
                  </a:lnTo>
                  <a:lnTo>
                    <a:pt x="4424" y="299656"/>
                  </a:lnTo>
                  <a:lnTo>
                    <a:pt x="0" y="25400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2466975" y="4803140"/>
            <a:ext cx="241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s</a:t>
            </a:r>
            <a:r>
              <a:rPr sz="1800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2308225" y="5130788"/>
            <a:ext cx="1316355" cy="749935"/>
            <a:chOff x="2308225" y="5130788"/>
            <a:chExt cx="1316355" cy="749935"/>
          </a:xfrm>
        </p:grpSpPr>
        <p:sp>
          <p:nvSpPr>
            <p:cNvPr id="24" name="object 24"/>
            <p:cNvSpPr/>
            <p:nvPr/>
          </p:nvSpPr>
          <p:spPr>
            <a:xfrm>
              <a:off x="2873997" y="5130788"/>
              <a:ext cx="750570" cy="478790"/>
            </a:xfrm>
            <a:custGeom>
              <a:avLst/>
              <a:gdLst/>
              <a:ahLst/>
              <a:cxnLst/>
              <a:rect l="l" t="t" r="r" b="b"/>
              <a:pathLst>
                <a:path w="750570" h="478789">
                  <a:moveTo>
                    <a:pt x="734325" y="10131"/>
                  </a:moveTo>
                  <a:lnTo>
                    <a:pt x="724877" y="10486"/>
                  </a:lnTo>
                  <a:lnTo>
                    <a:pt x="0" y="470653"/>
                  </a:lnTo>
                  <a:lnTo>
                    <a:pt x="5105" y="478694"/>
                  </a:lnTo>
                  <a:lnTo>
                    <a:pt x="729985" y="18526"/>
                  </a:lnTo>
                  <a:lnTo>
                    <a:pt x="734325" y="10131"/>
                  </a:lnTo>
                  <a:close/>
                </a:path>
                <a:path w="750570" h="478789">
                  <a:moveTo>
                    <a:pt x="749742" y="1047"/>
                  </a:moveTo>
                  <a:lnTo>
                    <a:pt x="739745" y="1047"/>
                  </a:lnTo>
                  <a:lnTo>
                    <a:pt x="744851" y="9089"/>
                  </a:lnTo>
                  <a:lnTo>
                    <a:pt x="729985" y="18526"/>
                  </a:lnTo>
                  <a:lnTo>
                    <a:pt x="696357" y="83581"/>
                  </a:lnTo>
                  <a:lnTo>
                    <a:pt x="697271" y="86453"/>
                  </a:lnTo>
                  <a:lnTo>
                    <a:pt x="701945" y="88869"/>
                  </a:lnTo>
                  <a:lnTo>
                    <a:pt x="704818" y="87955"/>
                  </a:lnTo>
                  <a:lnTo>
                    <a:pt x="749742" y="1047"/>
                  </a:lnTo>
                  <a:close/>
                </a:path>
                <a:path w="750570" h="478789">
                  <a:moveTo>
                    <a:pt x="740907" y="2877"/>
                  </a:moveTo>
                  <a:lnTo>
                    <a:pt x="738074" y="2877"/>
                  </a:lnTo>
                  <a:lnTo>
                    <a:pt x="742483" y="9824"/>
                  </a:lnTo>
                  <a:lnTo>
                    <a:pt x="734325" y="10131"/>
                  </a:lnTo>
                  <a:lnTo>
                    <a:pt x="729985" y="18526"/>
                  </a:lnTo>
                  <a:lnTo>
                    <a:pt x="744851" y="9089"/>
                  </a:lnTo>
                  <a:lnTo>
                    <a:pt x="740907" y="2877"/>
                  </a:lnTo>
                  <a:close/>
                </a:path>
                <a:path w="750570" h="478789">
                  <a:moveTo>
                    <a:pt x="750284" y="0"/>
                  </a:moveTo>
                  <a:lnTo>
                    <a:pt x="651342" y="3717"/>
                  </a:lnTo>
                  <a:lnTo>
                    <a:pt x="649291" y="5928"/>
                  </a:lnTo>
                  <a:lnTo>
                    <a:pt x="649489" y="11184"/>
                  </a:lnTo>
                  <a:lnTo>
                    <a:pt x="651700" y="13235"/>
                  </a:lnTo>
                  <a:lnTo>
                    <a:pt x="724877" y="10486"/>
                  </a:lnTo>
                  <a:lnTo>
                    <a:pt x="739745" y="1047"/>
                  </a:lnTo>
                  <a:lnTo>
                    <a:pt x="749742" y="1047"/>
                  </a:lnTo>
                  <a:lnTo>
                    <a:pt x="750284" y="0"/>
                  </a:lnTo>
                  <a:close/>
                </a:path>
                <a:path w="750570" h="478789">
                  <a:moveTo>
                    <a:pt x="739745" y="1047"/>
                  </a:moveTo>
                  <a:lnTo>
                    <a:pt x="724877" y="10486"/>
                  </a:lnTo>
                  <a:lnTo>
                    <a:pt x="734325" y="10131"/>
                  </a:lnTo>
                  <a:lnTo>
                    <a:pt x="738074" y="2877"/>
                  </a:lnTo>
                  <a:lnTo>
                    <a:pt x="740907" y="2877"/>
                  </a:lnTo>
                  <a:lnTo>
                    <a:pt x="739745" y="1047"/>
                  </a:lnTo>
                  <a:close/>
                </a:path>
                <a:path w="750570" h="478789">
                  <a:moveTo>
                    <a:pt x="738074" y="2877"/>
                  </a:moveTo>
                  <a:lnTo>
                    <a:pt x="734325" y="10131"/>
                  </a:lnTo>
                  <a:lnTo>
                    <a:pt x="742483" y="9824"/>
                  </a:lnTo>
                  <a:lnTo>
                    <a:pt x="738074" y="28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312987" y="5368925"/>
              <a:ext cx="563880" cy="506730"/>
            </a:xfrm>
            <a:custGeom>
              <a:avLst/>
              <a:gdLst/>
              <a:ahLst/>
              <a:cxnLst/>
              <a:rect l="l" t="t" r="r" b="b"/>
              <a:pathLst>
                <a:path w="563880" h="506729">
                  <a:moveTo>
                    <a:pt x="281781" y="0"/>
                  </a:moveTo>
                  <a:lnTo>
                    <a:pt x="231130" y="4079"/>
                  </a:lnTo>
                  <a:lnTo>
                    <a:pt x="183458" y="15841"/>
                  </a:lnTo>
                  <a:lnTo>
                    <a:pt x="139560" y="34570"/>
                  </a:lnTo>
                  <a:lnTo>
                    <a:pt x="100233" y="59550"/>
                  </a:lnTo>
                  <a:lnTo>
                    <a:pt x="66271" y="90068"/>
                  </a:lnTo>
                  <a:lnTo>
                    <a:pt x="38471" y="125408"/>
                  </a:lnTo>
                  <a:lnTo>
                    <a:pt x="17628" y="164854"/>
                  </a:lnTo>
                  <a:lnTo>
                    <a:pt x="4539" y="207692"/>
                  </a:lnTo>
                  <a:lnTo>
                    <a:pt x="0" y="253206"/>
                  </a:lnTo>
                  <a:lnTo>
                    <a:pt x="4539" y="298720"/>
                  </a:lnTo>
                  <a:lnTo>
                    <a:pt x="17628" y="341558"/>
                  </a:lnTo>
                  <a:lnTo>
                    <a:pt x="38471" y="381004"/>
                  </a:lnTo>
                  <a:lnTo>
                    <a:pt x="66271" y="416344"/>
                  </a:lnTo>
                  <a:lnTo>
                    <a:pt x="100233" y="446862"/>
                  </a:lnTo>
                  <a:lnTo>
                    <a:pt x="139560" y="471842"/>
                  </a:lnTo>
                  <a:lnTo>
                    <a:pt x="183458" y="490571"/>
                  </a:lnTo>
                  <a:lnTo>
                    <a:pt x="231130" y="502333"/>
                  </a:lnTo>
                  <a:lnTo>
                    <a:pt x="281781" y="506413"/>
                  </a:lnTo>
                  <a:lnTo>
                    <a:pt x="332431" y="502333"/>
                  </a:lnTo>
                  <a:lnTo>
                    <a:pt x="380103" y="490571"/>
                  </a:lnTo>
                  <a:lnTo>
                    <a:pt x="424001" y="471842"/>
                  </a:lnTo>
                  <a:lnTo>
                    <a:pt x="463329" y="446862"/>
                  </a:lnTo>
                  <a:lnTo>
                    <a:pt x="497291" y="416344"/>
                  </a:lnTo>
                  <a:lnTo>
                    <a:pt x="525091" y="381004"/>
                  </a:lnTo>
                  <a:lnTo>
                    <a:pt x="545933" y="341558"/>
                  </a:lnTo>
                  <a:lnTo>
                    <a:pt x="559022" y="298720"/>
                  </a:lnTo>
                  <a:lnTo>
                    <a:pt x="563562" y="253206"/>
                  </a:lnTo>
                  <a:lnTo>
                    <a:pt x="559022" y="207692"/>
                  </a:lnTo>
                  <a:lnTo>
                    <a:pt x="545933" y="164854"/>
                  </a:lnTo>
                  <a:lnTo>
                    <a:pt x="525091" y="125408"/>
                  </a:lnTo>
                  <a:lnTo>
                    <a:pt x="497291" y="90068"/>
                  </a:lnTo>
                  <a:lnTo>
                    <a:pt x="463329" y="59550"/>
                  </a:lnTo>
                  <a:lnTo>
                    <a:pt x="424001" y="34570"/>
                  </a:lnTo>
                  <a:lnTo>
                    <a:pt x="380103" y="15841"/>
                  </a:lnTo>
                  <a:lnTo>
                    <a:pt x="332431" y="4079"/>
                  </a:lnTo>
                  <a:lnTo>
                    <a:pt x="281781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312987" y="5368925"/>
              <a:ext cx="563880" cy="506730"/>
            </a:xfrm>
            <a:custGeom>
              <a:avLst/>
              <a:gdLst/>
              <a:ahLst/>
              <a:cxnLst/>
              <a:rect l="l" t="t" r="r" b="b"/>
              <a:pathLst>
                <a:path w="563880" h="506729">
                  <a:moveTo>
                    <a:pt x="0" y="253206"/>
                  </a:moveTo>
                  <a:lnTo>
                    <a:pt x="4539" y="207692"/>
                  </a:lnTo>
                  <a:lnTo>
                    <a:pt x="17628" y="164854"/>
                  </a:lnTo>
                  <a:lnTo>
                    <a:pt x="38471" y="125408"/>
                  </a:lnTo>
                  <a:lnTo>
                    <a:pt x="66271" y="90068"/>
                  </a:lnTo>
                  <a:lnTo>
                    <a:pt x="100233" y="59550"/>
                  </a:lnTo>
                  <a:lnTo>
                    <a:pt x="139560" y="34570"/>
                  </a:lnTo>
                  <a:lnTo>
                    <a:pt x="183458" y="15841"/>
                  </a:lnTo>
                  <a:lnTo>
                    <a:pt x="231130" y="4079"/>
                  </a:lnTo>
                  <a:lnTo>
                    <a:pt x="281781" y="0"/>
                  </a:lnTo>
                  <a:lnTo>
                    <a:pt x="332431" y="4079"/>
                  </a:lnTo>
                  <a:lnTo>
                    <a:pt x="380103" y="15841"/>
                  </a:lnTo>
                  <a:lnTo>
                    <a:pt x="424001" y="34570"/>
                  </a:lnTo>
                  <a:lnTo>
                    <a:pt x="463328" y="59550"/>
                  </a:lnTo>
                  <a:lnTo>
                    <a:pt x="497290" y="90068"/>
                  </a:lnTo>
                  <a:lnTo>
                    <a:pt x="525090" y="125408"/>
                  </a:lnTo>
                  <a:lnTo>
                    <a:pt x="545933" y="164854"/>
                  </a:lnTo>
                  <a:lnTo>
                    <a:pt x="559022" y="207692"/>
                  </a:lnTo>
                  <a:lnTo>
                    <a:pt x="563562" y="253206"/>
                  </a:lnTo>
                  <a:lnTo>
                    <a:pt x="559022" y="298720"/>
                  </a:lnTo>
                  <a:lnTo>
                    <a:pt x="545933" y="341558"/>
                  </a:lnTo>
                  <a:lnTo>
                    <a:pt x="525090" y="381004"/>
                  </a:lnTo>
                  <a:lnTo>
                    <a:pt x="497290" y="416344"/>
                  </a:lnTo>
                  <a:lnTo>
                    <a:pt x="463328" y="446862"/>
                  </a:lnTo>
                  <a:lnTo>
                    <a:pt x="424001" y="471842"/>
                  </a:lnTo>
                  <a:lnTo>
                    <a:pt x="380103" y="490571"/>
                  </a:lnTo>
                  <a:lnTo>
                    <a:pt x="332431" y="502333"/>
                  </a:lnTo>
                  <a:lnTo>
                    <a:pt x="281781" y="506413"/>
                  </a:lnTo>
                  <a:lnTo>
                    <a:pt x="231130" y="502333"/>
                  </a:lnTo>
                  <a:lnTo>
                    <a:pt x="183458" y="490571"/>
                  </a:lnTo>
                  <a:lnTo>
                    <a:pt x="139560" y="471842"/>
                  </a:lnTo>
                  <a:lnTo>
                    <a:pt x="100233" y="446862"/>
                  </a:lnTo>
                  <a:lnTo>
                    <a:pt x="66271" y="416344"/>
                  </a:lnTo>
                  <a:lnTo>
                    <a:pt x="38471" y="381004"/>
                  </a:lnTo>
                  <a:lnTo>
                    <a:pt x="17628" y="341558"/>
                  </a:lnTo>
                  <a:lnTo>
                    <a:pt x="4539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2474118" y="5464555"/>
            <a:ext cx="241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s</a:t>
            </a:r>
            <a:r>
              <a:rPr sz="1800" spc="-37" baseline="-13888" dirty="0">
                <a:latin typeface="Times New Roman"/>
                <a:cs typeface="Times New Roman"/>
              </a:rPr>
              <a:t>3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3619500" y="4873625"/>
            <a:ext cx="558800" cy="516255"/>
            <a:chOff x="3619500" y="4873625"/>
            <a:chExt cx="558800" cy="516255"/>
          </a:xfrm>
        </p:grpSpPr>
        <p:sp>
          <p:nvSpPr>
            <p:cNvPr id="29" name="object 29"/>
            <p:cNvSpPr/>
            <p:nvPr/>
          </p:nvSpPr>
          <p:spPr>
            <a:xfrm>
              <a:off x="3624262" y="4878387"/>
              <a:ext cx="549275" cy="506730"/>
            </a:xfrm>
            <a:custGeom>
              <a:avLst/>
              <a:gdLst/>
              <a:ahLst/>
              <a:cxnLst/>
              <a:rect l="l" t="t" r="r" b="b"/>
              <a:pathLst>
                <a:path w="549275" h="506729">
                  <a:moveTo>
                    <a:pt x="274637" y="0"/>
                  </a:moveTo>
                  <a:lnTo>
                    <a:pt x="225271" y="4079"/>
                  </a:lnTo>
                  <a:lnTo>
                    <a:pt x="178807" y="15841"/>
                  </a:lnTo>
                  <a:lnTo>
                    <a:pt x="136023" y="34570"/>
                  </a:lnTo>
                  <a:lnTo>
                    <a:pt x="97692" y="59550"/>
                  </a:lnTo>
                  <a:lnTo>
                    <a:pt x="64591" y="90068"/>
                  </a:lnTo>
                  <a:lnTo>
                    <a:pt x="37496" y="125408"/>
                  </a:lnTo>
                  <a:lnTo>
                    <a:pt x="17182" y="164854"/>
                  </a:lnTo>
                  <a:lnTo>
                    <a:pt x="4424" y="207692"/>
                  </a:lnTo>
                  <a:lnTo>
                    <a:pt x="0" y="253206"/>
                  </a:lnTo>
                  <a:lnTo>
                    <a:pt x="4424" y="298720"/>
                  </a:lnTo>
                  <a:lnTo>
                    <a:pt x="17182" y="341558"/>
                  </a:lnTo>
                  <a:lnTo>
                    <a:pt x="37496" y="381004"/>
                  </a:lnTo>
                  <a:lnTo>
                    <a:pt x="64591" y="416343"/>
                  </a:lnTo>
                  <a:lnTo>
                    <a:pt x="97692" y="446861"/>
                  </a:lnTo>
                  <a:lnTo>
                    <a:pt x="136023" y="471842"/>
                  </a:lnTo>
                  <a:lnTo>
                    <a:pt x="178807" y="490571"/>
                  </a:lnTo>
                  <a:lnTo>
                    <a:pt x="225271" y="502333"/>
                  </a:lnTo>
                  <a:lnTo>
                    <a:pt x="274637" y="506412"/>
                  </a:lnTo>
                  <a:lnTo>
                    <a:pt x="324004" y="502333"/>
                  </a:lnTo>
                  <a:lnTo>
                    <a:pt x="370467" y="490571"/>
                  </a:lnTo>
                  <a:lnTo>
                    <a:pt x="413252" y="471842"/>
                  </a:lnTo>
                  <a:lnTo>
                    <a:pt x="451583" y="446861"/>
                  </a:lnTo>
                  <a:lnTo>
                    <a:pt x="484683" y="416343"/>
                  </a:lnTo>
                  <a:lnTo>
                    <a:pt x="511779" y="381004"/>
                  </a:lnTo>
                  <a:lnTo>
                    <a:pt x="532093" y="341558"/>
                  </a:lnTo>
                  <a:lnTo>
                    <a:pt x="544850" y="298720"/>
                  </a:lnTo>
                  <a:lnTo>
                    <a:pt x="549275" y="253206"/>
                  </a:lnTo>
                  <a:lnTo>
                    <a:pt x="544850" y="207692"/>
                  </a:lnTo>
                  <a:lnTo>
                    <a:pt x="532093" y="164854"/>
                  </a:lnTo>
                  <a:lnTo>
                    <a:pt x="511779" y="125408"/>
                  </a:lnTo>
                  <a:lnTo>
                    <a:pt x="484683" y="90068"/>
                  </a:lnTo>
                  <a:lnTo>
                    <a:pt x="451583" y="59550"/>
                  </a:lnTo>
                  <a:lnTo>
                    <a:pt x="413252" y="34570"/>
                  </a:lnTo>
                  <a:lnTo>
                    <a:pt x="370467" y="15841"/>
                  </a:lnTo>
                  <a:lnTo>
                    <a:pt x="324004" y="4079"/>
                  </a:lnTo>
                  <a:lnTo>
                    <a:pt x="274637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624262" y="4878387"/>
              <a:ext cx="549275" cy="506730"/>
            </a:xfrm>
            <a:custGeom>
              <a:avLst/>
              <a:gdLst/>
              <a:ahLst/>
              <a:cxnLst/>
              <a:rect l="l" t="t" r="r" b="b"/>
              <a:pathLst>
                <a:path w="549275" h="506729">
                  <a:moveTo>
                    <a:pt x="0" y="253206"/>
                  </a:moveTo>
                  <a:lnTo>
                    <a:pt x="4424" y="207691"/>
                  </a:lnTo>
                  <a:lnTo>
                    <a:pt x="17182" y="164854"/>
                  </a:lnTo>
                  <a:lnTo>
                    <a:pt x="37496" y="125408"/>
                  </a:lnTo>
                  <a:lnTo>
                    <a:pt x="64591" y="90068"/>
                  </a:lnTo>
                  <a:lnTo>
                    <a:pt x="97692" y="59550"/>
                  </a:lnTo>
                  <a:lnTo>
                    <a:pt x="136022" y="34570"/>
                  </a:lnTo>
                  <a:lnTo>
                    <a:pt x="178807" y="15841"/>
                  </a:lnTo>
                  <a:lnTo>
                    <a:pt x="225271" y="4079"/>
                  </a:lnTo>
                  <a:lnTo>
                    <a:pt x="274637" y="0"/>
                  </a:lnTo>
                  <a:lnTo>
                    <a:pt x="324003" y="4079"/>
                  </a:lnTo>
                  <a:lnTo>
                    <a:pt x="370467" y="15841"/>
                  </a:lnTo>
                  <a:lnTo>
                    <a:pt x="413252" y="34570"/>
                  </a:lnTo>
                  <a:lnTo>
                    <a:pt x="451582" y="59550"/>
                  </a:lnTo>
                  <a:lnTo>
                    <a:pt x="484683" y="90068"/>
                  </a:lnTo>
                  <a:lnTo>
                    <a:pt x="511778" y="125408"/>
                  </a:lnTo>
                  <a:lnTo>
                    <a:pt x="532092" y="164854"/>
                  </a:lnTo>
                  <a:lnTo>
                    <a:pt x="544850" y="207691"/>
                  </a:lnTo>
                  <a:lnTo>
                    <a:pt x="549275" y="253206"/>
                  </a:lnTo>
                  <a:lnTo>
                    <a:pt x="544850" y="298720"/>
                  </a:lnTo>
                  <a:lnTo>
                    <a:pt x="532092" y="341557"/>
                  </a:lnTo>
                  <a:lnTo>
                    <a:pt x="511778" y="381003"/>
                  </a:lnTo>
                  <a:lnTo>
                    <a:pt x="484683" y="416343"/>
                  </a:lnTo>
                  <a:lnTo>
                    <a:pt x="451582" y="446861"/>
                  </a:lnTo>
                  <a:lnTo>
                    <a:pt x="413252" y="471841"/>
                  </a:lnTo>
                  <a:lnTo>
                    <a:pt x="370467" y="490570"/>
                  </a:lnTo>
                  <a:lnTo>
                    <a:pt x="324003" y="502332"/>
                  </a:lnTo>
                  <a:lnTo>
                    <a:pt x="274637" y="506412"/>
                  </a:lnTo>
                  <a:lnTo>
                    <a:pt x="225271" y="502332"/>
                  </a:lnTo>
                  <a:lnTo>
                    <a:pt x="178807" y="490570"/>
                  </a:lnTo>
                  <a:lnTo>
                    <a:pt x="136022" y="471841"/>
                  </a:lnTo>
                  <a:lnTo>
                    <a:pt x="97692" y="446861"/>
                  </a:lnTo>
                  <a:lnTo>
                    <a:pt x="64591" y="416343"/>
                  </a:lnTo>
                  <a:lnTo>
                    <a:pt x="37496" y="381003"/>
                  </a:lnTo>
                  <a:lnTo>
                    <a:pt x="17182" y="341557"/>
                  </a:lnTo>
                  <a:lnTo>
                    <a:pt x="4424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3803650" y="4973828"/>
            <a:ext cx="1149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892550" y="5086603"/>
            <a:ext cx="1016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1572999" y="5315304"/>
            <a:ext cx="740410" cy="320040"/>
          </a:xfrm>
          <a:custGeom>
            <a:avLst/>
            <a:gdLst/>
            <a:ahLst/>
            <a:cxnLst/>
            <a:rect l="l" t="t" r="r" b="b"/>
            <a:pathLst>
              <a:path w="740410" h="320039">
                <a:moveTo>
                  <a:pt x="713151" y="300212"/>
                </a:moveTo>
                <a:lnTo>
                  <a:pt x="640637" y="310443"/>
                </a:lnTo>
                <a:lnTo>
                  <a:pt x="638825" y="312852"/>
                </a:lnTo>
                <a:lnTo>
                  <a:pt x="639559" y="318061"/>
                </a:lnTo>
                <a:lnTo>
                  <a:pt x="641968" y="319875"/>
                </a:lnTo>
                <a:lnTo>
                  <a:pt x="734094" y="306876"/>
                </a:lnTo>
                <a:lnTo>
                  <a:pt x="729461" y="306876"/>
                </a:lnTo>
                <a:lnTo>
                  <a:pt x="713151" y="300212"/>
                </a:lnTo>
                <a:close/>
              </a:path>
              <a:path w="740410" h="320039">
                <a:moveTo>
                  <a:pt x="722510" y="298891"/>
                </a:moveTo>
                <a:lnTo>
                  <a:pt x="713151" y="300212"/>
                </a:lnTo>
                <a:lnTo>
                  <a:pt x="729461" y="306876"/>
                </a:lnTo>
                <a:lnTo>
                  <a:pt x="730077" y="305367"/>
                </a:lnTo>
                <a:lnTo>
                  <a:pt x="727482" y="305367"/>
                </a:lnTo>
                <a:lnTo>
                  <a:pt x="722510" y="298891"/>
                </a:lnTo>
                <a:close/>
              </a:path>
              <a:path w="740410" h="320039">
                <a:moveTo>
                  <a:pt x="676719" y="227117"/>
                </a:moveTo>
                <a:lnTo>
                  <a:pt x="672547" y="230320"/>
                </a:lnTo>
                <a:lnTo>
                  <a:pt x="672155" y="233310"/>
                </a:lnTo>
                <a:lnTo>
                  <a:pt x="716754" y="291395"/>
                </a:lnTo>
                <a:lnTo>
                  <a:pt x="733063" y="298058"/>
                </a:lnTo>
                <a:lnTo>
                  <a:pt x="729461" y="306876"/>
                </a:lnTo>
                <a:lnTo>
                  <a:pt x="734094" y="306876"/>
                </a:lnTo>
                <a:lnTo>
                  <a:pt x="740008" y="306041"/>
                </a:lnTo>
                <a:lnTo>
                  <a:pt x="679709" y="227510"/>
                </a:lnTo>
                <a:lnTo>
                  <a:pt x="676719" y="227117"/>
                </a:lnTo>
                <a:close/>
              </a:path>
              <a:path w="740410" h="320039">
                <a:moveTo>
                  <a:pt x="730594" y="297750"/>
                </a:moveTo>
                <a:lnTo>
                  <a:pt x="722510" y="298891"/>
                </a:lnTo>
                <a:lnTo>
                  <a:pt x="727482" y="305367"/>
                </a:lnTo>
                <a:lnTo>
                  <a:pt x="730594" y="297750"/>
                </a:lnTo>
                <a:close/>
              </a:path>
              <a:path w="740410" h="320039">
                <a:moveTo>
                  <a:pt x="732309" y="297750"/>
                </a:moveTo>
                <a:lnTo>
                  <a:pt x="730594" y="297750"/>
                </a:lnTo>
                <a:lnTo>
                  <a:pt x="727482" y="305367"/>
                </a:lnTo>
                <a:lnTo>
                  <a:pt x="730077" y="305367"/>
                </a:lnTo>
                <a:lnTo>
                  <a:pt x="733063" y="298058"/>
                </a:lnTo>
                <a:lnTo>
                  <a:pt x="732309" y="297750"/>
                </a:lnTo>
                <a:close/>
              </a:path>
              <a:path w="740410" h="320039">
                <a:moveTo>
                  <a:pt x="3601" y="0"/>
                </a:moveTo>
                <a:lnTo>
                  <a:pt x="0" y="8817"/>
                </a:lnTo>
                <a:lnTo>
                  <a:pt x="713151" y="300212"/>
                </a:lnTo>
                <a:lnTo>
                  <a:pt x="722510" y="298891"/>
                </a:lnTo>
                <a:lnTo>
                  <a:pt x="716754" y="291395"/>
                </a:lnTo>
                <a:lnTo>
                  <a:pt x="3601" y="0"/>
                </a:lnTo>
                <a:close/>
              </a:path>
              <a:path w="740410" h="320039">
                <a:moveTo>
                  <a:pt x="716754" y="291395"/>
                </a:moveTo>
                <a:lnTo>
                  <a:pt x="722510" y="298891"/>
                </a:lnTo>
                <a:lnTo>
                  <a:pt x="730594" y="297750"/>
                </a:lnTo>
                <a:lnTo>
                  <a:pt x="732309" y="297750"/>
                </a:lnTo>
                <a:lnTo>
                  <a:pt x="716754" y="2913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1748789" y="5493003"/>
            <a:ext cx="2857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b/0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2793682" y="5597525"/>
            <a:ext cx="1384935" cy="516255"/>
            <a:chOff x="2793682" y="5597525"/>
            <a:chExt cx="1384935" cy="516255"/>
          </a:xfrm>
        </p:grpSpPr>
        <p:sp>
          <p:nvSpPr>
            <p:cNvPr id="36" name="object 36"/>
            <p:cNvSpPr/>
            <p:nvPr/>
          </p:nvSpPr>
          <p:spPr>
            <a:xfrm>
              <a:off x="2793682" y="5795973"/>
              <a:ext cx="831215" cy="104775"/>
            </a:xfrm>
            <a:custGeom>
              <a:avLst/>
              <a:gdLst/>
              <a:ahLst/>
              <a:cxnLst/>
              <a:rect l="l" t="t" r="r" b="b"/>
              <a:pathLst>
                <a:path w="831214" h="104775">
                  <a:moveTo>
                    <a:pt x="803277" y="63260"/>
                  </a:moveTo>
                  <a:lnTo>
                    <a:pt x="737698" y="95853"/>
                  </a:lnTo>
                  <a:lnTo>
                    <a:pt x="736738" y="98712"/>
                  </a:lnTo>
                  <a:lnTo>
                    <a:pt x="739079" y="103422"/>
                  </a:lnTo>
                  <a:lnTo>
                    <a:pt x="741937" y="104383"/>
                  </a:lnTo>
                  <a:lnTo>
                    <a:pt x="822312" y="64436"/>
                  </a:lnTo>
                  <a:lnTo>
                    <a:pt x="820849" y="64436"/>
                  </a:lnTo>
                  <a:lnTo>
                    <a:pt x="803277" y="63260"/>
                  </a:lnTo>
                  <a:close/>
                </a:path>
                <a:path w="831214" h="104775">
                  <a:moveTo>
                    <a:pt x="811740" y="59054"/>
                  </a:moveTo>
                  <a:lnTo>
                    <a:pt x="803277" y="63260"/>
                  </a:lnTo>
                  <a:lnTo>
                    <a:pt x="820849" y="64436"/>
                  </a:lnTo>
                  <a:lnTo>
                    <a:pt x="820903" y="63629"/>
                  </a:lnTo>
                  <a:lnTo>
                    <a:pt x="818502" y="63629"/>
                  </a:lnTo>
                  <a:lnTo>
                    <a:pt x="811740" y="59054"/>
                  </a:lnTo>
                  <a:close/>
                </a:path>
                <a:path w="831214" h="104775">
                  <a:moveTo>
                    <a:pt x="748600" y="4827"/>
                  </a:moveTo>
                  <a:lnTo>
                    <a:pt x="745639" y="5398"/>
                  </a:lnTo>
                  <a:lnTo>
                    <a:pt x="742690" y="9755"/>
                  </a:lnTo>
                  <a:lnTo>
                    <a:pt x="743262" y="12716"/>
                  </a:lnTo>
                  <a:lnTo>
                    <a:pt x="803912" y="53757"/>
                  </a:lnTo>
                  <a:lnTo>
                    <a:pt x="821485" y="54933"/>
                  </a:lnTo>
                  <a:lnTo>
                    <a:pt x="820849" y="64436"/>
                  </a:lnTo>
                  <a:lnTo>
                    <a:pt x="822312" y="64436"/>
                  </a:lnTo>
                  <a:lnTo>
                    <a:pt x="830602" y="60316"/>
                  </a:lnTo>
                  <a:lnTo>
                    <a:pt x="748600" y="4827"/>
                  </a:lnTo>
                  <a:close/>
                </a:path>
                <a:path w="831214" h="104775">
                  <a:moveTo>
                    <a:pt x="819052" y="55420"/>
                  </a:moveTo>
                  <a:lnTo>
                    <a:pt x="811740" y="59054"/>
                  </a:lnTo>
                  <a:lnTo>
                    <a:pt x="818502" y="63629"/>
                  </a:lnTo>
                  <a:lnTo>
                    <a:pt x="819052" y="55420"/>
                  </a:lnTo>
                  <a:close/>
                </a:path>
                <a:path w="831214" h="104775">
                  <a:moveTo>
                    <a:pt x="821452" y="55420"/>
                  </a:moveTo>
                  <a:lnTo>
                    <a:pt x="819052" y="55420"/>
                  </a:lnTo>
                  <a:lnTo>
                    <a:pt x="818502" y="63629"/>
                  </a:lnTo>
                  <a:lnTo>
                    <a:pt x="820903" y="63629"/>
                  </a:lnTo>
                  <a:lnTo>
                    <a:pt x="821452" y="55420"/>
                  </a:lnTo>
                  <a:close/>
                </a:path>
                <a:path w="831214" h="104775">
                  <a:moveTo>
                    <a:pt x="635" y="0"/>
                  </a:moveTo>
                  <a:lnTo>
                    <a:pt x="0" y="9503"/>
                  </a:lnTo>
                  <a:lnTo>
                    <a:pt x="803277" y="63260"/>
                  </a:lnTo>
                  <a:lnTo>
                    <a:pt x="811740" y="59054"/>
                  </a:lnTo>
                  <a:lnTo>
                    <a:pt x="803912" y="53757"/>
                  </a:lnTo>
                  <a:lnTo>
                    <a:pt x="635" y="0"/>
                  </a:lnTo>
                  <a:close/>
                </a:path>
                <a:path w="831214" h="104775">
                  <a:moveTo>
                    <a:pt x="803912" y="53757"/>
                  </a:moveTo>
                  <a:lnTo>
                    <a:pt x="811740" y="59054"/>
                  </a:lnTo>
                  <a:lnTo>
                    <a:pt x="819052" y="55420"/>
                  </a:lnTo>
                  <a:lnTo>
                    <a:pt x="821452" y="55420"/>
                  </a:lnTo>
                  <a:lnTo>
                    <a:pt x="821485" y="54933"/>
                  </a:lnTo>
                  <a:lnTo>
                    <a:pt x="803912" y="537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624262" y="5602287"/>
              <a:ext cx="549275" cy="506730"/>
            </a:xfrm>
            <a:custGeom>
              <a:avLst/>
              <a:gdLst/>
              <a:ahLst/>
              <a:cxnLst/>
              <a:rect l="l" t="t" r="r" b="b"/>
              <a:pathLst>
                <a:path w="549275" h="506729">
                  <a:moveTo>
                    <a:pt x="274637" y="0"/>
                  </a:moveTo>
                  <a:lnTo>
                    <a:pt x="225271" y="4079"/>
                  </a:lnTo>
                  <a:lnTo>
                    <a:pt x="178807" y="15841"/>
                  </a:lnTo>
                  <a:lnTo>
                    <a:pt x="136023" y="34570"/>
                  </a:lnTo>
                  <a:lnTo>
                    <a:pt x="97692" y="59550"/>
                  </a:lnTo>
                  <a:lnTo>
                    <a:pt x="64591" y="90068"/>
                  </a:lnTo>
                  <a:lnTo>
                    <a:pt x="37496" y="125408"/>
                  </a:lnTo>
                  <a:lnTo>
                    <a:pt x="17182" y="164854"/>
                  </a:lnTo>
                  <a:lnTo>
                    <a:pt x="4424" y="207691"/>
                  </a:lnTo>
                  <a:lnTo>
                    <a:pt x="0" y="253205"/>
                  </a:lnTo>
                  <a:lnTo>
                    <a:pt x="4424" y="298720"/>
                  </a:lnTo>
                  <a:lnTo>
                    <a:pt x="17182" y="341557"/>
                  </a:lnTo>
                  <a:lnTo>
                    <a:pt x="37496" y="381003"/>
                  </a:lnTo>
                  <a:lnTo>
                    <a:pt x="64591" y="416343"/>
                  </a:lnTo>
                  <a:lnTo>
                    <a:pt x="97692" y="446861"/>
                  </a:lnTo>
                  <a:lnTo>
                    <a:pt x="136023" y="471841"/>
                  </a:lnTo>
                  <a:lnTo>
                    <a:pt x="178807" y="490570"/>
                  </a:lnTo>
                  <a:lnTo>
                    <a:pt x="225271" y="502332"/>
                  </a:lnTo>
                  <a:lnTo>
                    <a:pt x="274637" y="506411"/>
                  </a:lnTo>
                  <a:lnTo>
                    <a:pt x="324004" y="502332"/>
                  </a:lnTo>
                  <a:lnTo>
                    <a:pt x="370467" y="490570"/>
                  </a:lnTo>
                  <a:lnTo>
                    <a:pt x="413252" y="471841"/>
                  </a:lnTo>
                  <a:lnTo>
                    <a:pt x="451583" y="446861"/>
                  </a:lnTo>
                  <a:lnTo>
                    <a:pt x="484683" y="416343"/>
                  </a:lnTo>
                  <a:lnTo>
                    <a:pt x="511779" y="381003"/>
                  </a:lnTo>
                  <a:lnTo>
                    <a:pt x="532093" y="341557"/>
                  </a:lnTo>
                  <a:lnTo>
                    <a:pt x="544850" y="298720"/>
                  </a:lnTo>
                  <a:lnTo>
                    <a:pt x="549275" y="253205"/>
                  </a:lnTo>
                  <a:lnTo>
                    <a:pt x="544850" y="207691"/>
                  </a:lnTo>
                  <a:lnTo>
                    <a:pt x="532093" y="164854"/>
                  </a:lnTo>
                  <a:lnTo>
                    <a:pt x="511779" y="125408"/>
                  </a:lnTo>
                  <a:lnTo>
                    <a:pt x="484683" y="90068"/>
                  </a:lnTo>
                  <a:lnTo>
                    <a:pt x="451583" y="59550"/>
                  </a:lnTo>
                  <a:lnTo>
                    <a:pt x="413252" y="34570"/>
                  </a:lnTo>
                  <a:lnTo>
                    <a:pt x="370467" y="15841"/>
                  </a:lnTo>
                  <a:lnTo>
                    <a:pt x="324004" y="4079"/>
                  </a:lnTo>
                  <a:lnTo>
                    <a:pt x="274637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624262" y="5602287"/>
              <a:ext cx="549275" cy="506730"/>
            </a:xfrm>
            <a:custGeom>
              <a:avLst/>
              <a:gdLst/>
              <a:ahLst/>
              <a:cxnLst/>
              <a:rect l="l" t="t" r="r" b="b"/>
              <a:pathLst>
                <a:path w="549275" h="506729">
                  <a:moveTo>
                    <a:pt x="0" y="253206"/>
                  </a:moveTo>
                  <a:lnTo>
                    <a:pt x="4424" y="207691"/>
                  </a:lnTo>
                  <a:lnTo>
                    <a:pt x="17182" y="164854"/>
                  </a:lnTo>
                  <a:lnTo>
                    <a:pt x="37496" y="125408"/>
                  </a:lnTo>
                  <a:lnTo>
                    <a:pt x="64591" y="90068"/>
                  </a:lnTo>
                  <a:lnTo>
                    <a:pt x="97692" y="59550"/>
                  </a:lnTo>
                  <a:lnTo>
                    <a:pt x="136022" y="34570"/>
                  </a:lnTo>
                  <a:lnTo>
                    <a:pt x="178807" y="15841"/>
                  </a:lnTo>
                  <a:lnTo>
                    <a:pt x="225271" y="4079"/>
                  </a:lnTo>
                  <a:lnTo>
                    <a:pt x="274637" y="0"/>
                  </a:lnTo>
                  <a:lnTo>
                    <a:pt x="324003" y="4079"/>
                  </a:lnTo>
                  <a:lnTo>
                    <a:pt x="370467" y="15841"/>
                  </a:lnTo>
                  <a:lnTo>
                    <a:pt x="413252" y="34570"/>
                  </a:lnTo>
                  <a:lnTo>
                    <a:pt x="451582" y="59550"/>
                  </a:lnTo>
                  <a:lnTo>
                    <a:pt x="484683" y="90068"/>
                  </a:lnTo>
                  <a:lnTo>
                    <a:pt x="511778" y="125408"/>
                  </a:lnTo>
                  <a:lnTo>
                    <a:pt x="532092" y="164854"/>
                  </a:lnTo>
                  <a:lnTo>
                    <a:pt x="544850" y="207691"/>
                  </a:lnTo>
                  <a:lnTo>
                    <a:pt x="549275" y="253206"/>
                  </a:lnTo>
                  <a:lnTo>
                    <a:pt x="544850" y="298720"/>
                  </a:lnTo>
                  <a:lnTo>
                    <a:pt x="532092" y="341557"/>
                  </a:lnTo>
                  <a:lnTo>
                    <a:pt x="511778" y="381003"/>
                  </a:lnTo>
                  <a:lnTo>
                    <a:pt x="484683" y="416343"/>
                  </a:lnTo>
                  <a:lnTo>
                    <a:pt x="451582" y="446861"/>
                  </a:lnTo>
                  <a:lnTo>
                    <a:pt x="413252" y="471841"/>
                  </a:lnTo>
                  <a:lnTo>
                    <a:pt x="370467" y="490570"/>
                  </a:lnTo>
                  <a:lnTo>
                    <a:pt x="324003" y="502332"/>
                  </a:lnTo>
                  <a:lnTo>
                    <a:pt x="274637" y="506412"/>
                  </a:lnTo>
                  <a:lnTo>
                    <a:pt x="225271" y="502332"/>
                  </a:lnTo>
                  <a:lnTo>
                    <a:pt x="178807" y="490570"/>
                  </a:lnTo>
                  <a:lnTo>
                    <a:pt x="136022" y="471841"/>
                  </a:lnTo>
                  <a:lnTo>
                    <a:pt x="97692" y="446861"/>
                  </a:lnTo>
                  <a:lnTo>
                    <a:pt x="64591" y="416343"/>
                  </a:lnTo>
                  <a:lnTo>
                    <a:pt x="37496" y="381003"/>
                  </a:lnTo>
                  <a:lnTo>
                    <a:pt x="17182" y="341557"/>
                  </a:lnTo>
                  <a:lnTo>
                    <a:pt x="4424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3778250" y="5696203"/>
            <a:ext cx="241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s</a:t>
            </a:r>
            <a:r>
              <a:rPr sz="1800" spc="-37" baseline="-13888" dirty="0">
                <a:latin typeface="Times New Roman"/>
                <a:cs typeface="Times New Roman"/>
              </a:rPr>
              <a:t>5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004569" y="4326635"/>
            <a:ext cx="1004569" cy="7562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-10" dirty="0">
                <a:latin typeface="Times New Roman"/>
                <a:cs typeface="Times New Roman"/>
              </a:rPr>
              <a:t>Ejemplo:</a:t>
            </a:r>
            <a:endParaRPr sz="2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1430"/>
              </a:spcBef>
            </a:pPr>
            <a:r>
              <a:rPr sz="1600" spc="-25" dirty="0">
                <a:latin typeface="Times New Roman"/>
                <a:cs typeface="Times New Roman"/>
              </a:rPr>
              <a:t>a/3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060064" y="5066284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071177" y="5874003"/>
            <a:ext cx="2857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b/1</a:t>
            </a:r>
            <a:endParaRPr sz="1600">
              <a:latin typeface="Times New Roman"/>
              <a:cs typeface="Times New Roman"/>
            </a:endParaRPr>
          </a:p>
        </p:txBody>
      </p:sp>
      <p:graphicFrame>
        <p:nvGraphicFramePr>
          <p:cNvPr id="43" name="object 43"/>
          <p:cNvGraphicFramePr>
            <a:graphicFrameLocks noGrp="1"/>
          </p:cNvGraphicFramePr>
          <p:nvPr/>
        </p:nvGraphicFramePr>
        <p:xfrm>
          <a:off x="5792787" y="4581525"/>
          <a:ext cx="2828925" cy="1460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16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800" i="1" spc="-10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1800" i="1" spc="-15" baseline="23148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800" i="1" spc="-10" dirty="0">
                          <a:latin typeface="Times New Roman"/>
                          <a:cs typeface="Times New Roman"/>
                        </a:rPr>
                        <a:t>(s</a:t>
                      </a:r>
                      <a:r>
                        <a:rPr sz="1800" i="1" spc="-15" baseline="-13888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800" i="1" spc="-10" dirty="0">
                          <a:latin typeface="Times New Roman"/>
                          <a:cs typeface="Times New Roman"/>
                        </a:rPr>
                        <a:t>,a)=5+0=5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i="1" spc="-10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1800" i="1" spc="-15" baseline="23148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800" i="1" spc="-10" dirty="0">
                          <a:latin typeface="Times New Roman"/>
                          <a:cs typeface="Times New Roman"/>
                        </a:rPr>
                        <a:t>(s</a:t>
                      </a:r>
                      <a:r>
                        <a:rPr sz="1800" i="1" spc="-15" baseline="-13888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800" i="1" spc="-10" dirty="0">
                          <a:latin typeface="Times New Roman"/>
                          <a:cs typeface="Times New Roman"/>
                        </a:rPr>
                        <a:t>,b)=1+0=1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800" i="1" spc="-10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1800" i="1" spc="-15" baseline="23148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800" i="1" spc="-10" dirty="0">
                          <a:latin typeface="Times New Roman"/>
                          <a:cs typeface="Times New Roman"/>
                        </a:rPr>
                        <a:t>(s</a:t>
                      </a:r>
                      <a:r>
                        <a:rPr sz="1800" i="1" spc="-15" baseline="-13888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800" i="1" spc="-10" dirty="0">
                          <a:latin typeface="Times New Roman"/>
                          <a:cs typeface="Times New Roman"/>
                        </a:rPr>
                        <a:t>,a)=3+0=3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12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65"/>
                        </a:spcBef>
                      </a:pPr>
                      <a:r>
                        <a:rPr sz="1800" i="1" spc="-10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1800" i="1" spc="-15" baseline="23148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800" i="1" spc="-10" dirty="0">
                          <a:latin typeface="Times New Roman"/>
                          <a:cs typeface="Times New Roman"/>
                        </a:rPr>
                        <a:t>(s</a:t>
                      </a:r>
                      <a:r>
                        <a:rPr sz="1800" i="1" spc="-15" baseline="-13888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800" i="1" spc="-10" dirty="0">
                          <a:latin typeface="Times New Roman"/>
                          <a:cs typeface="Times New Roman"/>
                        </a:rPr>
                        <a:t>,b)=0+max(1;5)=5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4" name="object 44"/>
          <p:cNvSpPr txBox="1"/>
          <p:nvPr/>
        </p:nvSpPr>
        <p:spPr>
          <a:xfrm>
            <a:off x="4555490" y="5123179"/>
            <a:ext cx="9290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(con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Cambria Math"/>
                <a:cs typeface="Cambria Math"/>
              </a:rPr>
              <a:t>*</a:t>
            </a:r>
            <a:r>
              <a:rPr sz="1800" spc="-20" dirty="0">
                <a:latin typeface="Times New Roman"/>
                <a:cs typeface="Times New Roman"/>
              </a:rPr>
              <a:t>=1)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45" name="object 4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46" name="object 46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27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8" name="object 8"/>
          <p:cNvGrpSpPr/>
          <p:nvPr/>
        </p:nvGrpSpPr>
        <p:grpSpPr>
          <a:xfrm>
            <a:off x="1470074" y="4965997"/>
            <a:ext cx="6853555" cy="411480"/>
            <a:chOff x="1470074" y="4965997"/>
            <a:chExt cx="6853555" cy="411480"/>
          </a:xfrm>
        </p:grpSpPr>
        <p:sp>
          <p:nvSpPr>
            <p:cNvPr id="9" name="object 9"/>
            <p:cNvSpPr/>
            <p:nvPr/>
          </p:nvSpPr>
          <p:spPr>
            <a:xfrm>
              <a:off x="1476374" y="4972297"/>
              <a:ext cx="6840855" cy="398780"/>
            </a:xfrm>
            <a:custGeom>
              <a:avLst/>
              <a:gdLst/>
              <a:ahLst/>
              <a:cxnLst/>
              <a:rect l="l" t="t" r="r" b="b"/>
              <a:pathLst>
                <a:path w="6840855" h="398779">
                  <a:moveTo>
                    <a:pt x="6774121" y="0"/>
                  </a:moveTo>
                  <a:lnTo>
                    <a:pt x="66415" y="0"/>
                  </a:lnTo>
                  <a:lnTo>
                    <a:pt x="40563" y="5219"/>
                  </a:lnTo>
                  <a:lnTo>
                    <a:pt x="19452" y="19452"/>
                  </a:lnTo>
                  <a:lnTo>
                    <a:pt x="5219" y="40563"/>
                  </a:lnTo>
                  <a:lnTo>
                    <a:pt x="0" y="66415"/>
                  </a:lnTo>
                  <a:lnTo>
                    <a:pt x="0" y="332047"/>
                  </a:lnTo>
                  <a:lnTo>
                    <a:pt x="5219" y="357899"/>
                  </a:lnTo>
                  <a:lnTo>
                    <a:pt x="19452" y="379010"/>
                  </a:lnTo>
                  <a:lnTo>
                    <a:pt x="40563" y="393244"/>
                  </a:lnTo>
                  <a:lnTo>
                    <a:pt x="66415" y="398463"/>
                  </a:lnTo>
                  <a:lnTo>
                    <a:pt x="6774121" y="398463"/>
                  </a:lnTo>
                  <a:lnTo>
                    <a:pt x="6799974" y="393244"/>
                  </a:lnTo>
                  <a:lnTo>
                    <a:pt x="6821085" y="379010"/>
                  </a:lnTo>
                  <a:lnTo>
                    <a:pt x="6835318" y="357899"/>
                  </a:lnTo>
                  <a:lnTo>
                    <a:pt x="6840537" y="332047"/>
                  </a:lnTo>
                  <a:lnTo>
                    <a:pt x="6840537" y="66415"/>
                  </a:lnTo>
                  <a:lnTo>
                    <a:pt x="6835318" y="40563"/>
                  </a:lnTo>
                  <a:lnTo>
                    <a:pt x="6821085" y="19452"/>
                  </a:lnTo>
                  <a:lnTo>
                    <a:pt x="6799974" y="5219"/>
                  </a:lnTo>
                  <a:lnTo>
                    <a:pt x="6774121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476374" y="4972297"/>
              <a:ext cx="6840855" cy="398780"/>
            </a:xfrm>
            <a:custGeom>
              <a:avLst/>
              <a:gdLst/>
              <a:ahLst/>
              <a:cxnLst/>
              <a:rect l="l" t="t" r="r" b="b"/>
              <a:pathLst>
                <a:path w="6840855" h="398779">
                  <a:moveTo>
                    <a:pt x="0" y="66415"/>
                  </a:moveTo>
                  <a:lnTo>
                    <a:pt x="5219" y="40563"/>
                  </a:lnTo>
                  <a:lnTo>
                    <a:pt x="19452" y="19452"/>
                  </a:lnTo>
                  <a:lnTo>
                    <a:pt x="40563" y="5219"/>
                  </a:lnTo>
                  <a:lnTo>
                    <a:pt x="66415" y="0"/>
                  </a:lnTo>
                  <a:lnTo>
                    <a:pt x="6774122" y="0"/>
                  </a:lnTo>
                  <a:lnTo>
                    <a:pt x="6799974" y="5219"/>
                  </a:lnTo>
                  <a:lnTo>
                    <a:pt x="6821085" y="19452"/>
                  </a:lnTo>
                  <a:lnTo>
                    <a:pt x="6835318" y="40563"/>
                  </a:lnTo>
                  <a:lnTo>
                    <a:pt x="6840538" y="66415"/>
                  </a:lnTo>
                  <a:lnTo>
                    <a:pt x="6840538" y="332047"/>
                  </a:lnTo>
                  <a:lnTo>
                    <a:pt x="6835318" y="357899"/>
                  </a:lnTo>
                  <a:lnTo>
                    <a:pt x="6821085" y="379010"/>
                  </a:lnTo>
                  <a:lnTo>
                    <a:pt x="6799974" y="393243"/>
                  </a:lnTo>
                  <a:lnTo>
                    <a:pt x="6774122" y="398463"/>
                  </a:lnTo>
                  <a:lnTo>
                    <a:pt x="66415" y="398463"/>
                  </a:lnTo>
                  <a:lnTo>
                    <a:pt x="40563" y="393243"/>
                  </a:lnTo>
                  <a:lnTo>
                    <a:pt x="19452" y="379010"/>
                  </a:lnTo>
                  <a:lnTo>
                    <a:pt x="5219" y="357899"/>
                  </a:lnTo>
                  <a:lnTo>
                    <a:pt x="0" y="332047"/>
                  </a:lnTo>
                  <a:lnTo>
                    <a:pt x="0" y="66415"/>
                  </a:lnTo>
                  <a:close/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009139">
              <a:lnSpc>
                <a:spcPct val="100000"/>
              </a:lnSpc>
              <a:spcBef>
                <a:spcPts val="100"/>
              </a:spcBef>
            </a:pPr>
            <a:r>
              <a:rPr dirty="0"/>
              <a:t>Aprendizaje</a:t>
            </a:r>
            <a:r>
              <a:rPr spc="-25" dirty="0"/>
              <a:t> </a:t>
            </a:r>
            <a:r>
              <a:rPr dirty="0"/>
              <a:t>por</a:t>
            </a:r>
            <a:r>
              <a:rPr spc="-20" dirty="0"/>
              <a:t> </a:t>
            </a:r>
            <a:r>
              <a:rPr spc="-10" dirty="0"/>
              <a:t>refuerzo</a:t>
            </a:r>
          </a:p>
        </p:txBody>
      </p:sp>
      <p:pic>
        <p:nvPicPr>
          <p:cNvPr id="12" name="object 1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3" name="object 13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Resumen:</a:t>
            </a: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050"/>
          </a:p>
          <a:p>
            <a:pPr marL="355600">
              <a:lnSpc>
                <a:spcPct val="100000"/>
              </a:lnSpc>
            </a:pPr>
            <a:r>
              <a:rPr b="0" dirty="0">
                <a:latin typeface="Times New Roman"/>
                <a:cs typeface="Times New Roman"/>
              </a:rPr>
              <a:t>Bloque</a:t>
            </a:r>
            <a:r>
              <a:rPr b="0" spc="-30" dirty="0">
                <a:latin typeface="Times New Roman"/>
                <a:cs typeface="Times New Roman"/>
              </a:rPr>
              <a:t> </a:t>
            </a:r>
            <a:r>
              <a:rPr b="0" dirty="0">
                <a:latin typeface="Times New Roman"/>
                <a:cs typeface="Times New Roman"/>
              </a:rPr>
              <a:t>4:</a:t>
            </a:r>
            <a:r>
              <a:rPr b="0" spc="-125" dirty="0">
                <a:latin typeface="Times New Roman"/>
                <a:cs typeface="Times New Roman"/>
              </a:rPr>
              <a:t> </a:t>
            </a:r>
            <a:r>
              <a:rPr b="0" dirty="0">
                <a:latin typeface="Times New Roman"/>
                <a:cs typeface="Times New Roman"/>
              </a:rPr>
              <a:t>Aprendizaje</a:t>
            </a:r>
            <a:r>
              <a:rPr b="0" spc="-20" dirty="0">
                <a:latin typeface="Times New Roman"/>
                <a:cs typeface="Times New Roman"/>
              </a:rPr>
              <a:t> </a:t>
            </a:r>
            <a:r>
              <a:rPr b="0" spc="-10" dirty="0">
                <a:latin typeface="Times New Roman"/>
                <a:cs typeface="Times New Roman"/>
              </a:rPr>
              <a:t>automático</a:t>
            </a: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Introducción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automático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3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decisión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Neuronales</a:t>
            </a:r>
            <a:endParaRPr sz="2000">
              <a:latin typeface="Times New Roman"/>
              <a:cs typeface="Times New Roman"/>
            </a:endParaRPr>
          </a:p>
          <a:p>
            <a:pPr marL="1330325" lvl="1" indent="-6337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330325" algn="l"/>
                <a:tab pos="1330960" algn="l"/>
              </a:tabLst>
            </a:pPr>
            <a:r>
              <a:rPr sz="2000" dirty="0">
                <a:latin typeface="Times New Roman"/>
                <a:cs typeface="Times New Roman"/>
              </a:rPr>
              <a:t>Evaluación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supervisado</a:t>
            </a:r>
            <a:endParaRPr sz="2000">
              <a:latin typeface="Times New Roman"/>
              <a:cs typeface="Times New Roman"/>
            </a:endParaRPr>
          </a:p>
          <a:p>
            <a:pPr marL="1316355" lvl="1" indent="-619760">
              <a:lnSpc>
                <a:spcPct val="100000"/>
              </a:lnSpc>
              <a:spcBef>
                <a:spcPts val="1295"/>
              </a:spcBef>
              <a:buAutoNum type="arabicPeriod"/>
              <a:tabLst>
                <a:tab pos="1316355" algn="l"/>
                <a:tab pos="131699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refuerzo</a:t>
            </a:r>
            <a:endParaRPr sz="20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1015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Formalización: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Procesos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decisión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Markov</a:t>
            </a:r>
            <a:endParaRPr sz="18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720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Resolver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proceso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decisión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Markov</a:t>
            </a:r>
            <a:endParaRPr sz="1800">
              <a:latin typeface="Times New Roman"/>
              <a:cs typeface="Times New Roman"/>
            </a:endParaRPr>
          </a:p>
          <a:p>
            <a:pPr marL="1498600" marR="365125" lvl="2" indent="-228600">
              <a:lnSpc>
                <a:spcPct val="102200"/>
              </a:lnSpc>
              <a:spcBef>
                <a:spcPts val="795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Resolver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problema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conocer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modelo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del </a:t>
            </a:r>
            <a:r>
              <a:rPr sz="1800" dirty="0">
                <a:latin typeface="Times New Roman"/>
                <a:cs typeface="Times New Roman"/>
              </a:rPr>
              <a:t>entorno:</a:t>
            </a:r>
            <a:r>
              <a:rPr sz="1800" spc="-10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APRENDIZAJE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28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2550795">
              <a:lnSpc>
                <a:spcPct val="100000"/>
              </a:lnSpc>
              <a:spcBef>
                <a:spcPts val="100"/>
              </a:spcBef>
            </a:pPr>
            <a:r>
              <a:rPr dirty="0"/>
              <a:t>Resolver</a:t>
            </a:r>
            <a:r>
              <a:rPr spc="-10" dirty="0"/>
              <a:t> </a:t>
            </a:r>
            <a:r>
              <a:rPr dirty="0"/>
              <a:t>un</a:t>
            </a:r>
            <a:r>
              <a:rPr spc="-15" dirty="0"/>
              <a:t> </a:t>
            </a:r>
            <a:r>
              <a:rPr spc="-25" dirty="0"/>
              <a:t>MDP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534669" y="1001267"/>
            <a:ext cx="7950200" cy="1000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67665" marR="17780" indent="-342900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67665" algn="l"/>
                <a:tab pos="368300" algn="l"/>
              </a:tabLst>
            </a:pP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caso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generalizado,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cálculo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Q</a:t>
            </a:r>
            <a:r>
              <a:rPr sz="1950" i="1" baseline="25641" dirty="0">
                <a:latin typeface="Times New Roman"/>
                <a:cs typeface="Times New Roman"/>
              </a:rPr>
              <a:t>*</a:t>
            </a:r>
            <a:r>
              <a:rPr sz="1950" i="1" spc="254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algo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complejo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idea </a:t>
            </a:r>
            <a:r>
              <a:rPr sz="2000" dirty="0">
                <a:latin typeface="Times New Roman"/>
                <a:cs typeface="Times New Roman"/>
              </a:rPr>
              <a:t>presentado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antes</a:t>
            </a:r>
            <a:endParaRPr sz="2000">
              <a:latin typeface="Times New Roman"/>
              <a:cs typeface="Times New Roman"/>
            </a:endParaRPr>
          </a:p>
          <a:p>
            <a:pPr marL="824865" lvl="1" indent="-342900">
              <a:lnSpc>
                <a:spcPct val="100000"/>
              </a:lnSpc>
              <a:spcBef>
                <a:spcPts val="480"/>
              </a:spcBef>
              <a:buFont typeface="Arial"/>
              <a:buChar char="•"/>
              <a:tabLst>
                <a:tab pos="824865" algn="l"/>
                <a:tab pos="825500" algn="l"/>
              </a:tabLst>
            </a:pP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existen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ciclos: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79169" y="4238244"/>
            <a:ext cx="770445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0365" marR="43180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80365" algn="l"/>
                <a:tab pos="381000" algn="l"/>
              </a:tabLst>
            </a:pPr>
            <a:r>
              <a:rPr sz="2000" dirty="0">
                <a:latin typeface="Times New Roman"/>
                <a:cs typeface="Times New Roman"/>
              </a:rPr>
              <a:t>Presentamos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algoritmo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programación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dinámica,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</a:t>
            </a:r>
            <a:r>
              <a:rPr sz="2000" b="1" dirty="0">
                <a:latin typeface="Times New Roman"/>
                <a:cs typeface="Times New Roman"/>
              </a:rPr>
              <a:t>algoritmo</a:t>
            </a:r>
            <a:r>
              <a:rPr sz="2000" b="1" spc="-25" dirty="0">
                <a:latin typeface="Times New Roman"/>
                <a:cs typeface="Times New Roman"/>
              </a:rPr>
              <a:t> de </a:t>
            </a:r>
            <a:r>
              <a:rPr sz="2000" b="1" dirty="0">
                <a:latin typeface="Times New Roman"/>
                <a:cs typeface="Times New Roman"/>
              </a:rPr>
              <a:t>iteración</a:t>
            </a:r>
            <a:r>
              <a:rPr sz="2000" b="1" spc="-4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3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valores</a:t>
            </a:r>
            <a:r>
              <a:rPr sz="2000" dirty="0">
                <a:latin typeface="Times New Roman"/>
                <a:cs typeface="Times New Roman"/>
              </a:rPr>
              <a:t>”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calcula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política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óptima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mediante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la </a:t>
            </a:r>
            <a:r>
              <a:rPr sz="2000" dirty="0">
                <a:latin typeface="Times New Roman"/>
                <a:cs typeface="Times New Roman"/>
              </a:rPr>
              <a:t>iteración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Q</a:t>
            </a:r>
            <a:r>
              <a:rPr sz="1950" i="1" spc="-37" baseline="25641" dirty="0">
                <a:latin typeface="Times New Roman"/>
                <a:cs typeface="Times New Roman"/>
              </a:rPr>
              <a:t>*</a:t>
            </a:r>
            <a:endParaRPr sz="1950" baseline="25641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2308225" y="2632075"/>
            <a:ext cx="558800" cy="517525"/>
            <a:chOff x="2308225" y="2632075"/>
            <a:chExt cx="558800" cy="517525"/>
          </a:xfrm>
        </p:grpSpPr>
        <p:sp>
          <p:nvSpPr>
            <p:cNvPr id="12" name="object 12"/>
            <p:cNvSpPr/>
            <p:nvPr/>
          </p:nvSpPr>
          <p:spPr>
            <a:xfrm>
              <a:off x="2312987" y="2636837"/>
              <a:ext cx="549275" cy="508000"/>
            </a:xfrm>
            <a:custGeom>
              <a:avLst/>
              <a:gdLst/>
              <a:ahLst/>
              <a:cxnLst/>
              <a:rect l="l" t="t" r="r" b="b"/>
              <a:pathLst>
                <a:path w="549275" h="508000">
                  <a:moveTo>
                    <a:pt x="274637" y="0"/>
                  </a:moveTo>
                  <a:lnTo>
                    <a:pt x="225271" y="4092"/>
                  </a:lnTo>
                  <a:lnTo>
                    <a:pt x="178807" y="15890"/>
                  </a:lnTo>
                  <a:lnTo>
                    <a:pt x="136023" y="34678"/>
                  </a:lnTo>
                  <a:lnTo>
                    <a:pt x="97692" y="59737"/>
                  </a:lnTo>
                  <a:lnTo>
                    <a:pt x="64591" y="90351"/>
                  </a:lnTo>
                  <a:lnTo>
                    <a:pt x="37496" y="125801"/>
                  </a:lnTo>
                  <a:lnTo>
                    <a:pt x="17182" y="165371"/>
                  </a:lnTo>
                  <a:lnTo>
                    <a:pt x="4424" y="208343"/>
                  </a:lnTo>
                  <a:lnTo>
                    <a:pt x="0" y="254000"/>
                  </a:lnTo>
                  <a:lnTo>
                    <a:pt x="4424" y="299656"/>
                  </a:lnTo>
                  <a:lnTo>
                    <a:pt x="17182" y="342628"/>
                  </a:lnTo>
                  <a:lnTo>
                    <a:pt x="37496" y="382198"/>
                  </a:lnTo>
                  <a:lnTo>
                    <a:pt x="64591" y="417648"/>
                  </a:lnTo>
                  <a:lnTo>
                    <a:pt x="97692" y="448262"/>
                  </a:lnTo>
                  <a:lnTo>
                    <a:pt x="136023" y="473321"/>
                  </a:lnTo>
                  <a:lnTo>
                    <a:pt x="178807" y="492109"/>
                  </a:lnTo>
                  <a:lnTo>
                    <a:pt x="225271" y="503907"/>
                  </a:lnTo>
                  <a:lnTo>
                    <a:pt x="274637" y="508000"/>
                  </a:lnTo>
                  <a:lnTo>
                    <a:pt x="324004" y="503907"/>
                  </a:lnTo>
                  <a:lnTo>
                    <a:pt x="370467" y="492109"/>
                  </a:lnTo>
                  <a:lnTo>
                    <a:pt x="413252" y="473321"/>
                  </a:lnTo>
                  <a:lnTo>
                    <a:pt x="451583" y="448262"/>
                  </a:lnTo>
                  <a:lnTo>
                    <a:pt x="484683" y="417648"/>
                  </a:lnTo>
                  <a:lnTo>
                    <a:pt x="511779" y="382198"/>
                  </a:lnTo>
                  <a:lnTo>
                    <a:pt x="532093" y="342628"/>
                  </a:lnTo>
                  <a:lnTo>
                    <a:pt x="544850" y="299656"/>
                  </a:lnTo>
                  <a:lnTo>
                    <a:pt x="549275" y="254000"/>
                  </a:lnTo>
                  <a:lnTo>
                    <a:pt x="544850" y="208343"/>
                  </a:lnTo>
                  <a:lnTo>
                    <a:pt x="532093" y="165371"/>
                  </a:lnTo>
                  <a:lnTo>
                    <a:pt x="511779" y="125801"/>
                  </a:lnTo>
                  <a:lnTo>
                    <a:pt x="484683" y="90351"/>
                  </a:lnTo>
                  <a:lnTo>
                    <a:pt x="451583" y="59737"/>
                  </a:lnTo>
                  <a:lnTo>
                    <a:pt x="413252" y="34678"/>
                  </a:lnTo>
                  <a:lnTo>
                    <a:pt x="370467" y="15890"/>
                  </a:lnTo>
                  <a:lnTo>
                    <a:pt x="324004" y="4092"/>
                  </a:lnTo>
                  <a:lnTo>
                    <a:pt x="274637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312987" y="2636837"/>
              <a:ext cx="549275" cy="508000"/>
            </a:xfrm>
            <a:custGeom>
              <a:avLst/>
              <a:gdLst/>
              <a:ahLst/>
              <a:cxnLst/>
              <a:rect l="l" t="t" r="r" b="b"/>
              <a:pathLst>
                <a:path w="549275" h="508000">
                  <a:moveTo>
                    <a:pt x="0" y="254000"/>
                  </a:moveTo>
                  <a:lnTo>
                    <a:pt x="4424" y="208343"/>
                  </a:lnTo>
                  <a:lnTo>
                    <a:pt x="17182" y="165371"/>
                  </a:lnTo>
                  <a:lnTo>
                    <a:pt x="37496" y="125801"/>
                  </a:lnTo>
                  <a:lnTo>
                    <a:pt x="64591" y="90351"/>
                  </a:lnTo>
                  <a:lnTo>
                    <a:pt x="97692" y="59737"/>
                  </a:lnTo>
                  <a:lnTo>
                    <a:pt x="136022" y="34678"/>
                  </a:lnTo>
                  <a:lnTo>
                    <a:pt x="178807" y="15890"/>
                  </a:lnTo>
                  <a:lnTo>
                    <a:pt x="225271" y="4092"/>
                  </a:lnTo>
                  <a:lnTo>
                    <a:pt x="274637" y="0"/>
                  </a:lnTo>
                  <a:lnTo>
                    <a:pt x="324003" y="4092"/>
                  </a:lnTo>
                  <a:lnTo>
                    <a:pt x="370467" y="15890"/>
                  </a:lnTo>
                  <a:lnTo>
                    <a:pt x="413252" y="34678"/>
                  </a:lnTo>
                  <a:lnTo>
                    <a:pt x="451582" y="59737"/>
                  </a:lnTo>
                  <a:lnTo>
                    <a:pt x="484683" y="90351"/>
                  </a:lnTo>
                  <a:lnTo>
                    <a:pt x="511778" y="125801"/>
                  </a:lnTo>
                  <a:lnTo>
                    <a:pt x="532092" y="165371"/>
                  </a:lnTo>
                  <a:lnTo>
                    <a:pt x="544850" y="208343"/>
                  </a:lnTo>
                  <a:lnTo>
                    <a:pt x="549275" y="254000"/>
                  </a:lnTo>
                  <a:lnTo>
                    <a:pt x="544850" y="299656"/>
                  </a:lnTo>
                  <a:lnTo>
                    <a:pt x="532092" y="342628"/>
                  </a:lnTo>
                  <a:lnTo>
                    <a:pt x="511778" y="382198"/>
                  </a:lnTo>
                  <a:lnTo>
                    <a:pt x="484683" y="417648"/>
                  </a:lnTo>
                  <a:lnTo>
                    <a:pt x="451582" y="448262"/>
                  </a:lnTo>
                  <a:lnTo>
                    <a:pt x="413252" y="473321"/>
                  </a:lnTo>
                  <a:lnTo>
                    <a:pt x="370467" y="492109"/>
                  </a:lnTo>
                  <a:lnTo>
                    <a:pt x="324003" y="503907"/>
                  </a:lnTo>
                  <a:lnTo>
                    <a:pt x="274637" y="508000"/>
                  </a:lnTo>
                  <a:lnTo>
                    <a:pt x="225271" y="503907"/>
                  </a:lnTo>
                  <a:lnTo>
                    <a:pt x="178807" y="492109"/>
                  </a:lnTo>
                  <a:lnTo>
                    <a:pt x="136022" y="473321"/>
                  </a:lnTo>
                  <a:lnTo>
                    <a:pt x="97692" y="448262"/>
                  </a:lnTo>
                  <a:lnTo>
                    <a:pt x="64591" y="417648"/>
                  </a:lnTo>
                  <a:lnTo>
                    <a:pt x="37496" y="382198"/>
                  </a:lnTo>
                  <a:lnTo>
                    <a:pt x="17182" y="342628"/>
                  </a:lnTo>
                  <a:lnTo>
                    <a:pt x="4424" y="299656"/>
                  </a:lnTo>
                  <a:lnTo>
                    <a:pt x="0" y="25400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2466975" y="2730500"/>
            <a:ext cx="241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s</a:t>
            </a:r>
            <a:r>
              <a:rPr sz="1800" spc="-37" baseline="-13888" dirty="0">
                <a:latin typeface="Times New Roman"/>
                <a:cs typeface="Times New Roman"/>
              </a:rPr>
              <a:t>1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2860192" y="2274887"/>
            <a:ext cx="1294765" cy="620395"/>
            <a:chOff x="2860192" y="2274887"/>
            <a:chExt cx="1294765" cy="620395"/>
          </a:xfrm>
        </p:grpSpPr>
        <p:sp>
          <p:nvSpPr>
            <p:cNvPr id="16" name="object 16"/>
            <p:cNvSpPr/>
            <p:nvPr/>
          </p:nvSpPr>
          <p:spPr>
            <a:xfrm>
              <a:off x="2860192" y="2525900"/>
              <a:ext cx="742315" cy="369570"/>
            </a:xfrm>
            <a:custGeom>
              <a:avLst/>
              <a:gdLst/>
              <a:ahLst/>
              <a:cxnLst/>
              <a:rect l="l" t="t" r="r" b="b"/>
              <a:pathLst>
                <a:path w="742314" h="369569">
                  <a:moveTo>
                    <a:pt x="715419" y="15220"/>
                  </a:moveTo>
                  <a:lnTo>
                    <a:pt x="0" y="360648"/>
                  </a:lnTo>
                  <a:lnTo>
                    <a:pt x="4141" y="369225"/>
                  </a:lnTo>
                  <a:lnTo>
                    <a:pt x="719560" y="23798"/>
                  </a:lnTo>
                  <a:lnTo>
                    <a:pt x="724842" y="15959"/>
                  </a:lnTo>
                  <a:lnTo>
                    <a:pt x="715419" y="15220"/>
                  </a:lnTo>
                  <a:close/>
                </a:path>
                <a:path w="742314" h="369569">
                  <a:moveTo>
                    <a:pt x="739597" y="7561"/>
                  </a:moveTo>
                  <a:lnTo>
                    <a:pt x="731282" y="7561"/>
                  </a:lnTo>
                  <a:lnTo>
                    <a:pt x="735423" y="16139"/>
                  </a:lnTo>
                  <a:lnTo>
                    <a:pt x="719560" y="23798"/>
                  </a:lnTo>
                  <a:lnTo>
                    <a:pt x="678641" y="84529"/>
                  </a:lnTo>
                  <a:lnTo>
                    <a:pt x="679218" y="87490"/>
                  </a:lnTo>
                  <a:lnTo>
                    <a:pt x="683581" y="90429"/>
                  </a:lnTo>
                  <a:lnTo>
                    <a:pt x="686540" y="89852"/>
                  </a:lnTo>
                  <a:lnTo>
                    <a:pt x="741865" y="7739"/>
                  </a:lnTo>
                  <a:lnTo>
                    <a:pt x="739597" y="7561"/>
                  </a:lnTo>
                  <a:close/>
                </a:path>
                <a:path w="742314" h="369569">
                  <a:moveTo>
                    <a:pt x="724842" y="15959"/>
                  </a:moveTo>
                  <a:lnTo>
                    <a:pt x="719560" y="23798"/>
                  </a:lnTo>
                  <a:lnTo>
                    <a:pt x="734474" y="16597"/>
                  </a:lnTo>
                  <a:lnTo>
                    <a:pt x="732981" y="16597"/>
                  </a:lnTo>
                  <a:lnTo>
                    <a:pt x="724842" y="15959"/>
                  </a:lnTo>
                  <a:close/>
                </a:path>
                <a:path w="742314" h="369569">
                  <a:moveTo>
                    <a:pt x="729404" y="9188"/>
                  </a:moveTo>
                  <a:lnTo>
                    <a:pt x="724842" y="15959"/>
                  </a:lnTo>
                  <a:lnTo>
                    <a:pt x="732981" y="16597"/>
                  </a:lnTo>
                  <a:lnTo>
                    <a:pt x="729404" y="9188"/>
                  </a:lnTo>
                  <a:close/>
                </a:path>
                <a:path w="742314" h="369569">
                  <a:moveTo>
                    <a:pt x="732068" y="9188"/>
                  </a:moveTo>
                  <a:lnTo>
                    <a:pt x="729404" y="9188"/>
                  </a:lnTo>
                  <a:lnTo>
                    <a:pt x="732981" y="16597"/>
                  </a:lnTo>
                  <a:lnTo>
                    <a:pt x="734474" y="16597"/>
                  </a:lnTo>
                  <a:lnTo>
                    <a:pt x="735423" y="16139"/>
                  </a:lnTo>
                  <a:lnTo>
                    <a:pt x="732068" y="9188"/>
                  </a:lnTo>
                  <a:close/>
                </a:path>
                <a:path w="742314" h="369569">
                  <a:moveTo>
                    <a:pt x="731282" y="7561"/>
                  </a:moveTo>
                  <a:lnTo>
                    <a:pt x="715419" y="15220"/>
                  </a:lnTo>
                  <a:lnTo>
                    <a:pt x="724842" y="15959"/>
                  </a:lnTo>
                  <a:lnTo>
                    <a:pt x="729404" y="9188"/>
                  </a:lnTo>
                  <a:lnTo>
                    <a:pt x="732068" y="9188"/>
                  </a:lnTo>
                  <a:lnTo>
                    <a:pt x="731282" y="7561"/>
                  </a:lnTo>
                  <a:close/>
                </a:path>
                <a:path w="742314" h="369569">
                  <a:moveTo>
                    <a:pt x="643157" y="0"/>
                  </a:moveTo>
                  <a:lnTo>
                    <a:pt x="640864" y="1958"/>
                  </a:lnTo>
                  <a:lnTo>
                    <a:pt x="640453" y="7203"/>
                  </a:lnTo>
                  <a:lnTo>
                    <a:pt x="642411" y="9495"/>
                  </a:lnTo>
                  <a:lnTo>
                    <a:pt x="715419" y="15220"/>
                  </a:lnTo>
                  <a:lnTo>
                    <a:pt x="731282" y="7561"/>
                  </a:lnTo>
                  <a:lnTo>
                    <a:pt x="739597" y="7561"/>
                  </a:lnTo>
                  <a:lnTo>
                    <a:pt x="6431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602037" y="2279650"/>
              <a:ext cx="548005" cy="508000"/>
            </a:xfrm>
            <a:custGeom>
              <a:avLst/>
              <a:gdLst/>
              <a:ahLst/>
              <a:cxnLst/>
              <a:rect l="l" t="t" r="r" b="b"/>
              <a:pathLst>
                <a:path w="548004" h="508000">
                  <a:moveTo>
                    <a:pt x="273843" y="0"/>
                  </a:moveTo>
                  <a:lnTo>
                    <a:pt x="224620" y="4092"/>
                  </a:lnTo>
                  <a:lnTo>
                    <a:pt x="178290" y="15890"/>
                  </a:lnTo>
                  <a:lnTo>
                    <a:pt x="135629" y="34678"/>
                  </a:lnTo>
                  <a:lnTo>
                    <a:pt x="97409" y="59737"/>
                  </a:lnTo>
                  <a:lnTo>
                    <a:pt x="64404" y="90351"/>
                  </a:lnTo>
                  <a:lnTo>
                    <a:pt x="37387" y="125801"/>
                  </a:lnTo>
                  <a:lnTo>
                    <a:pt x="17132" y="165371"/>
                  </a:lnTo>
                  <a:lnTo>
                    <a:pt x="4412" y="208343"/>
                  </a:lnTo>
                  <a:lnTo>
                    <a:pt x="0" y="254000"/>
                  </a:lnTo>
                  <a:lnTo>
                    <a:pt x="4412" y="299656"/>
                  </a:lnTo>
                  <a:lnTo>
                    <a:pt x="17132" y="342628"/>
                  </a:lnTo>
                  <a:lnTo>
                    <a:pt x="37387" y="382198"/>
                  </a:lnTo>
                  <a:lnTo>
                    <a:pt x="64404" y="417648"/>
                  </a:lnTo>
                  <a:lnTo>
                    <a:pt x="97409" y="448262"/>
                  </a:lnTo>
                  <a:lnTo>
                    <a:pt x="135629" y="473321"/>
                  </a:lnTo>
                  <a:lnTo>
                    <a:pt x="178290" y="492109"/>
                  </a:lnTo>
                  <a:lnTo>
                    <a:pt x="224620" y="503907"/>
                  </a:lnTo>
                  <a:lnTo>
                    <a:pt x="273843" y="508000"/>
                  </a:lnTo>
                  <a:lnTo>
                    <a:pt x="323067" y="503907"/>
                  </a:lnTo>
                  <a:lnTo>
                    <a:pt x="369396" y="492109"/>
                  </a:lnTo>
                  <a:lnTo>
                    <a:pt x="412057" y="473321"/>
                  </a:lnTo>
                  <a:lnTo>
                    <a:pt x="450277" y="448262"/>
                  </a:lnTo>
                  <a:lnTo>
                    <a:pt x="483282" y="417648"/>
                  </a:lnTo>
                  <a:lnTo>
                    <a:pt x="510299" y="382198"/>
                  </a:lnTo>
                  <a:lnTo>
                    <a:pt x="530555" y="342628"/>
                  </a:lnTo>
                  <a:lnTo>
                    <a:pt x="543275" y="299656"/>
                  </a:lnTo>
                  <a:lnTo>
                    <a:pt x="547687" y="254000"/>
                  </a:lnTo>
                  <a:lnTo>
                    <a:pt x="543275" y="208343"/>
                  </a:lnTo>
                  <a:lnTo>
                    <a:pt x="530555" y="165371"/>
                  </a:lnTo>
                  <a:lnTo>
                    <a:pt x="510299" y="125801"/>
                  </a:lnTo>
                  <a:lnTo>
                    <a:pt x="483282" y="90351"/>
                  </a:lnTo>
                  <a:lnTo>
                    <a:pt x="450277" y="59737"/>
                  </a:lnTo>
                  <a:lnTo>
                    <a:pt x="412057" y="34678"/>
                  </a:lnTo>
                  <a:lnTo>
                    <a:pt x="369396" y="15890"/>
                  </a:lnTo>
                  <a:lnTo>
                    <a:pt x="323067" y="4092"/>
                  </a:lnTo>
                  <a:lnTo>
                    <a:pt x="273843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602037" y="2279650"/>
              <a:ext cx="548005" cy="508000"/>
            </a:xfrm>
            <a:custGeom>
              <a:avLst/>
              <a:gdLst/>
              <a:ahLst/>
              <a:cxnLst/>
              <a:rect l="l" t="t" r="r" b="b"/>
              <a:pathLst>
                <a:path w="548004" h="508000">
                  <a:moveTo>
                    <a:pt x="0" y="254000"/>
                  </a:moveTo>
                  <a:lnTo>
                    <a:pt x="4411" y="208343"/>
                  </a:lnTo>
                  <a:lnTo>
                    <a:pt x="17132" y="165371"/>
                  </a:lnTo>
                  <a:lnTo>
                    <a:pt x="37387" y="125801"/>
                  </a:lnTo>
                  <a:lnTo>
                    <a:pt x="64404" y="90351"/>
                  </a:lnTo>
                  <a:lnTo>
                    <a:pt x="97409" y="59737"/>
                  </a:lnTo>
                  <a:lnTo>
                    <a:pt x="135629" y="34678"/>
                  </a:lnTo>
                  <a:lnTo>
                    <a:pt x="178290" y="15890"/>
                  </a:lnTo>
                  <a:lnTo>
                    <a:pt x="224619" y="4092"/>
                  </a:lnTo>
                  <a:lnTo>
                    <a:pt x="273843" y="0"/>
                  </a:lnTo>
                  <a:lnTo>
                    <a:pt x="323067" y="4092"/>
                  </a:lnTo>
                  <a:lnTo>
                    <a:pt x="369396" y="15890"/>
                  </a:lnTo>
                  <a:lnTo>
                    <a:pt x="412057" y="34678"/>
                  </a:lnTo>
                  <a:lnTo>
                    <a:pt x="450277" y="59737"/>
                  </a:lnTo>
                  <a:lnTo>
                    <a:pt x="483282" y="90351"/>
                  </a:lnTo>
                  <a:lnTo>
                    <a:pt x="510299" y="125801"/>
                  </a:lnTo>
                  <a:lnTo>
                    <a:pt x="530554" y="165371"/>
                  </a:lnTo>
                  <a:lnTo>
                    <a:pt x="543275" y="208343"/>
                  </a:lnTo>
                  <a:lnTo>
                    <a:pt x="547687" y="254000"/>
                  </a:lnTo>
                  <a:lnTo>
                    <a:pt x="543275" y="299656"/>
                  </a:lnTo>
                  <a:lnTo>
                    <a:pt x="530554" y="342628"/>
                  </a:lnTo>
                  <a:lnTo>
                    <a:pt x="510299" y="382198"/>
                  </a:lnTo>
                  <a:lnTo>
                    <a:pt x="483282" y="417648"/>
                  </a:lnTo>
                  <a:lnTo>
                    <a:pt x="450277" y="448262"/>
                  </a:lnTo>
                  <a:lnTo>
                    <a:pt x="412057" y="473321"/>
                  </a:lnTo>
                  <a:lnTo>
                    <a:pt x="369396" y="492109"/>
                  </a:lnTo>
                  <a:lnTo>
                    <a:pt x="323067" y="503907"/>
                  </a:lnTo>
                  <a:lnTo>
                    <a:pt x="273843" y="508000"/>
                  </a:lnTo>
                  <a:lnTo>
                    <a:pt x="224619" y="503907"/>
                  </a:lnTo>
                  <a:lnTo>
                    <a:pt x="178290" y="492109"/>
                  </a:lnTo>
                  <a:lnTo>
                    <a:pt x="135629" y="473321"/>
                  </a:lnTo>
                  <a:lnTo>
                    <a:pt x="97409" y="448262"/>
                  </a:lnTo>
                  <a:lnTo>
                    <a:pt x="64404" y="417648"/>
                  </a:lnTo>
                  <a:lnTo>
                    <a:pt x="37387" y="382198"/>
                  </a:lnTo>
                  <a:lnTo>
                    <a:pt x="17132" y="342628"/>
                  </a:lnTo>
                  <a:lnTo>
                    <a:pt x="4411" y="299656"/>
                  </a:lnTo>
                  <a:lnTo>
                    <a:pt x="0" y="25400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3755231" y="2373884"/>
            <a:ext cx="241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s</a:t>
            </a:r>
            <a:r>
              <a:rPr sz="1800" spc="-37" baseline="-13888" dirty="0">
                <a:latin typeface="Times New Roman"/>
                <a:cs typeface="Times New Roman"/>
              </a:rPr>
              <a:t>2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3597275" y="2935287"/>
            <a:ext cx="571500" cy="517525"/>
            <a:chOff x="3597275" y="2935287"/>
            <a:chExt cx="571500" cy="517525"/>
          </a:xfrm>
        </p:grpSpPr>
        <p:sp>
          <p:nvSpPr>
            <p:cNvPr id="21" name="object 21"/>
            <p:cNvSpPr/>
            <p:nvPr/>
          </p:nvSpPr>
          <p:spPr>
            <a:xfrm>
              <a:off x="3602037" y="2940050"/>
              <a:ext cx="561975" cy="508000"/>
            </a:xfrm>
            <a:custGeom>
              <a:avLst/>
              <a:gdLst/>
              <a:ahLst/>
              <a:cxnLst/>
              <a:rect l="l" t="t" r="r" b="b"/>
              <a:pathLst>
                <a:path w="561975" h="508000">
                  <a:moveTo>
                    <a:pt x="280987" y="0"/>
                  </a:moveTo>
                  <a:lnTo>
                    <a:pt x="230479" y="4092"/>
                  </a:lnTo>
                  <a:lnTo>
                    <a:pt x="182941" y="15890"/>
                  </a:lnTo>
                  <a:lnTo>
                    <a:pt x="139167" y="34678"/>
                  </a:lnTo>
                  <a:lnTo>
                    <a:pt x="99950" y="59737"/>
                  </a:lnTo>
                  <a:lnTo>
                    <a:pt x="66084" y="90351"/>
                  </a:lnTo>
                  <a:lnTo>
                    <a:pt x="38363" y="125801"/>
                  </a:lnTo>
                  <a:lnTo>
                    <a:pt x="17579" y="165371"/>
                  </a:lnTo>
                  <a:lnTo>
                    <a:pt x="4527" y="208343"/>
                  </a:lnTo>
                  <a:lnTo>
                    <a:pt x="0" y="254000"/>
                  </a:lnTo>
                  <a:lnTo>
                    <a:pt x="4527" y="299656"/>
                  </a:lnTo>
                  <a:lnTo>
                    <a:pt x="17579" y="342628"/>
                  </a:lnTo>
                  <a:lnTo>
                    <a:pt x="38363" y="382198"/>
                  </a:lnTo>
                  <a:lnTo>
                    <a:pt x="66084" y="417648"/>
                  </a:lnTo>
                  <a:lnTo>
                    <a:pt x="99950" y="448262"/>
                  </a:lnTo>
                  <a:lnTo>
                    <a:pt x="139167" y="473321"/>
                  </a:lnTo>
                  <a:lnTo>
                    <a:pt x="182941" y="492109"/>
                  </a:lnTo>
                  <a:lnTo>
                    <a:pt x="230479" y="503907"/>
                  </a:lnTo>
                  <a:lnTo>
                    <a:pt x="280987" y="508000"/>
                  </a:lnTo>
                  <a:lnTo>
                    <a:pt x="331495" y="503907"/>
                  </a:lnTo>
                  <a:lnTo>
                    <a:pt x="379033" y="492109"/>
                  </a:lnTo>
                  <a:lnTo>
                    <a:pt x="422807" y="473321"/>
                  </a:lnTo>
                  <a:lnTo>
                    <a:pt x="462024" y="448262"/>
                  </a:lnTo>
                  <a:lnTo>
                    <a:pt x="495890" y="417648"/>
                  </a:lnTo>
                  <a:lnTo>
                    <a:pt x="523611" y="382198"/>
                  </a:lnTo>
                  <a:lnTo>
                    <a:pt x="544395" y="342628"/>
                  </a:lnTo>
                  <a:lnTo>
                    <a:pt x="557447" y="299656"/>
                  </a:lnTo>
                  <a:lnTo>
                    <a:pt x="561975" y="254000"/>
                  </a:lnTo>
                  <a:lnTo>
                    <a:pt x="557447" y="208343"/>
                  </a:lnTo>
                  <a:lnTo>
                    <a:pt x="544395" y="165371"/>
                  </a:lnTo>
                  <a:lnTo>
                    <a:pt x="523611" y="125801"/>
                  </a:lnTo>
                  <a:lnTo>
                    <a:pt x="495890" y="90351"/>
                  </a:lnTo>
                  <a:lnTo>
                    <a:pt x="462024" y="59737"/>
                  </a:lnTo>
                  <a:lnTo>
                    <a:pt x="422807" y="34678"/>
                  </a:lnTo>
                  <a:lnTo>
                    <a:pt x="379033" y="15890"/>
                  </a:lnTo>
                  <a:lnTo>
                    <a:pt x="331495" y="4092"/>
                  </a:lnTo>
                  <a:lnTo>
                    <a:pt x="280987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602037" y="2940050"/>
              <a:ext cx="561975" cy="508000"/>
            </a:xfrm>
            <a:custGeom>
              <a:avLst/>
              <a:gdLst/>
              <a:ahLst/>
              <a:cxnLst/>
              <a:rect l="l" t="t" r="r" b="b"/>
              <a:pathLst>
                <a:path w="561975" h="508000">
                  <a:moveTo>
                    <a:pt x="0" y="254000"/>
                  </a:moveTo>
                  <a:lnTo>
                    <a:pt x="4527" y="208343"/>
                  </a:lnTo>
                  <a:lnTo>
                    <a:pt x="17579" y="165371"/>
                  </a:lnTo>
                  <a:lnTo>
                    <a:pt x="38363" y="125801"/>
                  </a:lnTo>
                  <a:lnTo>
                    <a:pt x="66084" y="90351"/>
                  </a:lnTo>
                  <a:lnTo>
                    <a:pt x="99950" y="59737"/>
                  </a:lnTo>
                  <a:lnTo>
                    <a:pt x="139167" y="34678"/>
                  </a:lnTo>
                  <a:lnTo>
                    <a:pt x="182941" y="15890"/>
                  </a:lnTo>
                  <a:lnTo>
                    <a:pt x="230479" y="4092"/>
                  </a:lnTo>
                  <a:lnTo>
                    <a:pt x="280987" y="0"/>
                  </a:lnTo>
                  <a:lnTo>
                    <a:pt x="331495" y="4092"/>
                  </a:lnTo>
                  <a:lnTo>
                    <a:pt x="379033" y="15890"/>
                  </a:lnTo>
                  <a:lnTo>
                    <a:pt x="422807" y="34678"/>
                  </a:lnTo>
                  <a:lnTo>
                    <a:pt x="462024" y="59737"/>
                  </a:lnTo>
                  <a:lnTo>
                    <a:pt x="495890" y="90351"/>
                  </a:lnTo>
                  <a:lnTo>
                    <a:pt x="523611" y="125801"/>
                  </a:lnTo>
                  <a:lnTo>
                    <a:pt x="544395" y="165371"/>
                  </a:lnTo>
                  <a:lnTo>
                    <a:pt x="557447" y="208343"/>
                  </a:lnTo>
                  <a:lnTo>
                    <a:pt x="561975" y="254000"/>
                  </a:lnTo>
                  <a:lnTo>
                    <a:pt x="557447" y="299656"/>
                  </a:lnTo>
                  <a:lnTo>
                    <a:pt x="544395" y="342628"/>
                  </a:lnTo>
                  <a:lnTo>
                    <a:pt x="523611" y="382198"/>
                  </a:lnTo>
                  <a:lnTo>
                    <a:pt x="495890" y="417648"/>
                  </a:lnTo>
                  <a:lnTo>
                    <a:pt x="462024" y="448262"/>
                  </a:lnTo>
                  <a:lnTo>
                    <a:pt x="422807" y="473321"/>
                  </a:lnTo>
                  <a:lnTo>
                    <a:pt x="379033" y="492109"/>
                  </a:lnTo>
                  <a:lnTo>
                    <a:pt x="331495" y="503907"/>
                  </a:lnTo>
                  <a:lnTo>
                    <a:pt x="280987" y="508000"/>
                  </a:lnTo>
                  <a:lnTo>
                    <a:pt x="230479" y="503907"/>
                  </a:lnTo>
                  <a:lnTo>
                    <a:pt x="182941" y="492109"/>
                  </a:lnTo>
                  <a:lnTo>
                    <a:pt x="139167" y="473321"/>
                  </a:lnTo>
                  <a:lnTo>
                    <a:pt x="99950" y="448262"/>
                  </a:lnTo>
                  <a:lnTo>
                    <a:pt x="66084" y="417648"/>
                  </a:lnTo>
                  <a:lnTo>
                    <a:pt x="38363" y="382198"/>
                  </a:lnTo>
                  <a:lnTo>
                    <a:pt x="17579" y="342628"/>
                  </a:lnTo>
                  <a:lnTo>
                    <a:pt x="4527" y="299656"/>
                  </a:lnTo>
                  <a:lnTo>
                    <a:pt x="0" y="25400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3762375" y="3035300"/>
            <a:ext cx="241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s</a:t>
            </a:r>
            <a:r>
              <a:rPr sz="1800" spc="-37" baseline="-13888" dirty="0">
                <a:latin typeface="Times New Roman"/>
                <a:cs typeface="Times New Roman"/>
              </a:rPr>
              <a:t>3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860456" y="2886431"/>
            <a:ext cx="741680" cy="321945"/>
          </a:xfrm>
          <a:custGeom>
            <a:avLst/>
            <a:gdLst/>
            <a:ahLst/>
            <a:cxnLst/>
            <a:rect l="l" t="t" r="r" b="b"/>
            <a:pathLst>
              <a:path w="741679" h="321944">
                <a:moveTo>
                  <a:pt x="714748" y="301767"/>
                </a:moveTo>
                <a:lnTo>
                  <a:pt x="642226" y="311919"/>
                </a:lnTo>
                <a:lnTo>
                  <a:pt x="640410" y="314327"/>
                </a:lnTo>
                <a:lnTo>
                  <a:pt x="641139" y="319537"/>
                </a:lnTo>
                <a:lnTo>
                  <a:pt x="643547" y="321353"/>
                </a:lnTo>
                <a:lnTo>
                  <a:pt x="735740" y="308447"/>
                </a:lnTo>
                <a:lnTo>
                  <a:pt x="731046" y="308447"/>
                </a:lnTo>
                <a:lnTo>
                  <a:pt x="714748" y="301767"/>
                </a:lnTo>
                <a:close/>
              </a:path>
              <a:path w="741679" h="321944">
                <a:moveTo>
                  <a:pt x="724109" y="300456"/>
                </a:moveTo>
                <a:lnTo>
                  <a:pt x="714748" y="301767"/>
                </a:lnTo>
                <a:lnTo>
                  <a:pt x="731046" y="308447"/>
                </a:lnTo>
                <a:lnTo>
                  <a:pt x="731664" y="306938"/>
                </a:lnTo>
                <a:lnTo>
                  <a:pt x="729075" y="306938"/>
                </a:lnTo>
                <a:lnTo>
                  <a:pt x="724109" y="300456"/>
                </a:lnTo>
                <a:close/>
              </a:path>
              <a:path w="741679" h="321944">
                <a:moveTo>
                  <a:pt x="678398" y="228633"/>
                </a:moveTo>
                <a:lnTo>
                  <a:pt x="674222" y="231832"/>
                </a:lnTo>
                <a:lnTo>
                  <a:pt x="673826" y="234821"/>
                </a:lnTo>
                <a:lnTo>
                  <a:pt x="718361" y="292954"/>
                </a:lnTo>
                <a:lnTo>
                  <a:pt x="734658" y="299633"/>
                </a:lnTo>
                <a:lnTo>
                  <a:pt x="731046" y="308447"/>
                </a:lnTo>
                <a:lnTo>
                  <a:pt x="735740" y="308447"/>
                </a:lnTo>
                <a:lnTo>
                  <a:pt x="741601" y="307627"/>
                </a:lnTo>
                <a:lnTo>
                  <a:pt x="681388" y="229029"/>
                </a:lnTo>
                <a:lnTo>
                  <a:pt x="678398" y="228633"/>
                </a:lnTo>
                <a:close/>
              </a:path>
              <a:path w="741679" h="321944">
                <a:moveTo>
                  <a:pt x="732195" y="299325"/>
                </a:moveTo>
                <a:lnTo>
                  <a:pt x="724109" y="300456"/>
                </a:lnTo>
                <a:lnTo>
                  <a:pt x="729075" y="306938"/>
                </a:lnTo>
                <a:lnTo>
                  <a:pt x="732195" y="299325"/>
                </a:lnTo>
                <a:close/>
              </a:path>
              <a:path w="741679" h="321944">
                <a:moveTo>
                  <a:pt x="733905" y="299325"/>
                </a:moveTo>
                <a:lnTo>
                  <a:pt x="732195" y="299325"/>
                </a:lnTo>
                <a:lnTo>
                  <a:pt x="729075" y="306938"/>
                </a:lnTo>
                <a:lnTo>
                  <a:pt x="731664" y="306938"/>
                </a:lnTo>
                <a:lnTo>
                  <a:pt x="734658" y="299633"/>
                </a:lnTo>
                <a:lnTo>
                  <a:pt x="733905" y="299325"/>
                </a:lnTo>
                <a:close/>
              </a:path>
              <a:path w="741679" h="321944">
                <a:moveTo>
                  <a:pt x="3613" y="0"/>
                </a:moveTo>
                <a:lnTo>
                  <a:pt x="0" y="8812"/>
                </a:lnTo>
                <a:lnTo>
                  <a:pt x="714748" y="301767"/>
                </a:lnTo>
                <a:lnTo>
                  <a:pt x="724109" y="300456"/>
                </a:lnTo>
                <a:lnTo>
                  <a:pt x="718361" y="292954"/>
                </a:lnTo>
                <a:lnTo>
                  <a:pt x="3613" y="0"/>
                </a:lnTo>
                <a:close/>
              </a:path>
              <a:path w="741679" h="321944">
                <a:moveTo>
                  <a:pt x="718361" y="292954"/>
                </a:moveTo>
                <a:lnTo>
                  <a:pt x="724109" y="300456"/>
                </a:lnTo>
                <a:lnTo>
                  <a:pt x="732195" y="299325"/>
                </a:lnTo>
                <a:lnTo>
                  <a:pt x="733905" y="299325"/>
                </a:lnTo>
                <a:lnTo>
                  <a:pt x="718361" y="2929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3036252" y="3063747"/>
            <a:ext cx="2857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b/0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4081153" y="3168650"/>
            <a:ext cx="1384935" cy="517525"/>
            <a:chOff x="4081153" y="3168650"/>
            <a:chExt cx="1384935" cy="517525"/>
          </a:xfrm>
        </p:grpSpPr>
        <p:sp>
          <p:nvSpPr>
            <p:cNvPr id="27" name="object 27"/>
            <p:cNvSpPr/>
            <p:nvPr/>
          </p:nvSpPr>
          <p:spPr>
            <a:xfrm>
              <a:off x="4081153" y="3368685"/>
              <a:ext cx="831215" cy="103505"/>
            </a:xfrm>
            <a:custGeom>
              <a:avLst/>
              <a:gdLst/>
              <a:ahLst/>
              <a:cxnLst/>
              <a:rect l="l" t="t" r="r" b="b"/>
              <a:pathLst>
                <a:path w="831214" h="103504">
                  <a:moveTo>
                    <a:pt x="803272" y="61726"/>
                  </a:moveTo>
                  <a:lnTo>
                    <a:pt x="737756" y="94443"/>
                  </a:lnTo>
                  <a:lnTo>
                    <a:pt x="736801" y="97303"/>
                  </a:lnTo>
                  <a:lnTo>
                    <a:pt x="739152" y="102010"/>
                  </a:lnTo>
                  <a:lnTo>
                    <a:pt x="742012" y="102965"/>
                  </a:lnTo>
                  <a:lnTo>
                    <a:pt x="822302" y="62868"/>
                  </a:lnTo>
                  <a:lnTo>
                    <a:pt x="820847" y="62868"/>
                  </a:lnTo>
                  <a:lnTo>
                    <a:pt x="803272" y="61726"/>
                  </a:lnTo>
                  <a:close/>
                </a:path>
                <a:path w="831214" h="103504">
                  <a:moveTo>
                    <a:pt x="811729" y="57502"/>
                  </a:moveTo>
                  <a:lnTo>
                    <a:pt x="803272" y="61726"/>
                  </a:lnTo>
                  <a:lnTo>
                    <a:pt x="820847" y="62868"/>
                  </a:lnTo>
                  <a:lnTo>
                    <a:pt x="820900" y="62064"/>
                  </a:lnTo>
                  <a:lnTo>
                    <a:pt x="818499" y="62064"/>
                  </a:lnTo>
                  <a:lnTo>
                    <a:pt x="811729" y="57502"/>
                  </a:lnTo>
                  <a:close/>
                </a:path>
                <a:path w="831214" h="103504">
                  <a:moveTo>
                    <a:pt x="748485" y="3397"/>
                  </a:moveTo>
                  <a:lnTo>
                    <a:pt x="745525" y="3973"/>
                  </a:lnTo>
                  <a:lnTo>
                    <a:pt x="742585" y="8336"/>
                  </a:lnTo>
                  <a:lnTo>
                    <a:pt x="743162" y="11295"/>
                  </a:lnTo>
                  <a:lnTo>
                    <a:pt x="803891" y="52220"/>
                  </a:lnTo>
                  <a:lnTo>
                    <a:pt x="821466" y="53362"/>
                  </a:lnTo>
                  <a:lnTo>
                    <a:pt x="820847" y="62868"/>
                  </a:lnTo>
                  <a:lnTo>
                    <a:pt x="822302" y="62868"/>
                  </a:lnTo>
                  <a:lnTo>
                    <a:pt x="830592" y="58728"/>
                  </a:lnTo>
                  <a:lnTo>
                    <a:pt x="748485" y="3397"/>
                  </a:lnTo>
                  <a:close/>
                </a:path>
                <a:path w="831214" h="103504">
                  <a:moveTo>
                    <a:pt x="819033" y="53855"/>
                  </a:moveTo>
                  <a:lnTo>
                    <a:pt x="811729" y="57502"/>
                  </a:lnTo>
                  <a:lnTo>
                    <a:pt x="818499" y="62064"/>
                  </a:lnTo>
                  <a:lnTo>
                    <a:pt x="819033" y="53855"/>
                  </a:lnTo>
                  <a:close/>
                </a:path>
                <a:path w="831214" h="103504">
                  <a:moveTo>
                    <a:pt x="821434" y="53855"/>
                  </a:moveTo>
                  <a:lnTo>
                    <a:pt x="819033" y="53855"/>
                  </a:lnTo>
                  <a:lnTo>
                    <a:pt x="818499" y="62064"/>
                  </a:lnTo>
                  <a:lnTo>
                    <a:pt x="820900" y="62064"/>
                  </a:lnTo>
                  <a:lnTo>
                    <a:pt x="821434" y="53855"/>
                  </a:lnTo>
                  <a:close/>
                </a:path>
                <a:path w="831214" h="103504">
                  <a:moveTo>
                    <a:pt x="617" y="0"/>
                  </a:moveTo>
                  <a:lnTo>
                    <a:pt x="0" y="9504"/>
                  </a:lnTo>
                  <a:lnTo>
                    <a:pt x="803272" y="61726"/>
                  </a:lnTo>
                  <a:lnTo>
                    <a:pt x="811729" y="57502"/>
                  </a:lnTo>
                  <a:lnTo>
                    <a:pt x="803891" y="52220"/>
                  </a:lnTo>
                  <a:lnTo>
                    <a:pt x="617" y="0"/>
                  </a:lnTo>
                  <a:close/>
                </a:path>
                <a:path w="831214" h="103504">
                  <a:moveTo>
                    <a:pt x="803891" y="52220"/>
                  </a:moveTo>
                  <a:lnTo>
                    <a:pt x="811729" y="57502"/>
                  </a:lnTo>
                  <a:lnTo>
                    <a:pt x="819033" y="53855"/>
                  </a:lnTo>
                  <a:lnTo>
                    <a:pt x="821434" y="53855"/>
                  </a:lnTo>
                  <a:lnTo>
                    <a:pt x="821466" y="53362"/>
                  </a:lnTo>
                  <a:lnTo>
                    <a:pt x="803891" y="522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911725" y="3173412"/>
              <a:ext cx="549275" cy="508000"/>
            </a:xfrm>
            <a:custGeom>
              <a:avLst/>
              <a:gdLst/>
              <a:ahLst/>
              <a:cxnLst/>
              <a:rect l="l" t="t" r="r" b="b"/>
              <a:pathLst>
                <a:path w="549275" h="508000">
                  <a:moveTo>
                    <a:pt x="274637" y="0"/>
                  </a:moveTo>
                  <a:lnTo>
                    <a:pt x="225270" y="4092"/>
                  </a:lnTo>
                  <a:lnTo>
                    <a:pt x="178807" y="15890"/>
                  </a:lnTo>
                  <a:lnTo>
                    <a:pt x="136022" y="34678"/>
                  </a:lnTo>
                  <a:lnTo>
                    <a:pt x="97691" y="59737"/>
                  </a:lnTo>
                  <a:lnTo>
                    <a:pt x="64591" y="90351"/>
                  </a:lnTo>
                  <a:lnTo>
                    <a:pt x="37495" y="125801"/>
                  </a:lnTo>
                  <a:lnTo>
                    <a:pt x="17181" y="165371"/>
                  </a:lnTo>
                  <a:lnTo>
                    <a:pt x="4424" y="208343"/>
                  </a:lnTo>
                  <a:lnTo>
                    <a:pt x="0" y="254000"/>
                  </a:lnTo>
                  <a:lnTo>
                    <a:pt x="4424" y="299656"/>
                  </a:lnTo>
                  <a:lnTo>
                    <a:pt x="17181" y="342628"/>
                  </a:lnTo>
                  <a:lnTo>
                    <a:pt x="37495" y="382198"/>
                  </a:lnTo>
                  <a:lnTo>
                    <a:pt x="64591" y="417648"/>
                  </a:lnTo>
                  <a:lnTo>
                    <a:pt x="97691" y="448262"/>
                  </a:lnTo>
                  <a:lnTo>
                    <a:pt x="136022" y="473321"/>
                  </a:lnTo>
                  <a:lnTo>
                    <a:pt x="178807" y="492109"/>
                  </a:lnTo>
                  <a:lnTo>
                    <a:pt x="225270" y="503907"/>
                  </a:lnTo>
                  <a:lnTo>
                    <a:pt x="274637" y="508000"/>
                  </a:lnTo>
                  <a:lnTo>
                    <a:pt x="324004" y="503907"/>
                  </a:lnTo>
                  <a:lnTo>
                    <a:pt x="370467" y="492109"/>
                  </a:lnTo>
                  <a:lnTo>
                    <a:pt x="413252" y="473321"/>
                  </a:lnTo>
                  <a:lnTo>
                    <a:pt x="451583" y="448262"/>
                  </a:lnTo>
                  <a:lnTo>
                    <a:pt x="484683" y="417648"/>
                  </a:lnTo>
                  <a:lnTo>
                    <a:pt x="511779" y="382198"/>
                  </a:lnTo>
                  <a:lnTo>
                    <a:pt x="532093" y="342628"/>
                  </a:lnTo>
                  <a:lnTo>
                    <a:pt x="544850" y="299656"/>
                  </a:lnTo>
                  <a:lnTo>
                    <a:pt x="549275" y="254000"/>
                  </a:lnTo>
                  <a:lnTo>
                    <a:pt x="544850" y="208343"/>
                  </a:lnTo>
                  <a:lnTo>
                    <a:pt x="532093" y="165371"/>
                  </a:lnTo>
                  <a:lnTo>
                    <a:pt x="511779" y="125801"/>
                  </a:lnTo>
                  <a:lnTo>
                    <a:pt x="484683" y="90351"/>
                  </a:lnTo>
                  <a:lnTo>
                    <a:pt x="451583" y="59737"/>
                  </a:lnTo>
                  <a:lnTo>
                    <a:pt x="413252" y="34678"/>
                  </a:lnTo>
                  <a:lnTo>
                    <a:pt x="370467" y="15890"/>
                  </a:lnTo>
                  <a:lnTo>
                    <a:pt x="324004" y="4092"/>
                  </a:lnTo>
                  <a:lnTo>
                    <a:pt x="274637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911725" y="3173412"/>
              <a:ext cx="549275" cy="508000"/>
            </a:xfrm>
            <a:custGeom>
              <a:avLst/>
              <a:gdLst/>
              <a:ahLst/>
              <a:cxnLst/>
              <a:rect l="l" t="t" r="r" b="b"/>
              <a:pathLst>
                <a:path w="549275" h="508000">
                  <a:moveTo>
                    <a:pt x="0" y="254000"/>
                  </a:moveTo>
                  <a:lnTo>
                    <a:pt x="4424" y="208343"/>
                  </a:lnTo>
                  <a:lnTo>
                    <a:pt x="17182" y="165371"/>
                  </a:lnTo>
                  <a:lnTo>
                    <a:pt x="37496" y="125801"/>
                  </a:lnTo>
                  <a:lnTo>
                    <a:pt x="64591" y="90351"/>
                  </a:lnTo>
                  <a:lnTo>
                    <a:pt x="97692" y="59737"/>
                  </a:lnTo>
                  <a:lnTo>
                    <a:pt x="136022" y="34678"/>
                  </a:lnTo>
                  <a:lnTo>
                    <a:pt x="178807" y="15890"/>
                  </a:lnTo>
                  <a:lnTo>
                    <a:pt x="225271" y="4092"/>
                  </a:lnTo>
                  <a:lnTo>
                    <a:pt x="274637" y="0"/>
                  </a:lnTo>
                  <a:lnTo>
                    <a:pt x="324003" y="4092"/>
                  </a:lnTo>
                  <a:lnTo>
                    <a:pt x="370467" y="15890"/>
                  </a:lnTo>
                  <a:lnTo>
                    <a:pt x="413252" y="34678"/>
                  </a:lnTo>
                  <a:lnTo>
                    <a:pt x="451582" y="59737"/>
                  </a:lnTo>
                  <a:lnTo>
                    <a:pt x="484683" y="90351"/>
                  </a:lnTo>
                  <a:lnTo>
                    <a:pt x="511778" y="125801"/>
                  </a:lnTo>
                  <a:lnTo>
                    <a:pt x="532092" y="165371"/>
                  </a:lnTo>
                  <a:lnTo>
                    <a:pt x="544850" y="208343"/>
                  </a:lnTo>
                  <a:lnTo>
                    <a:pt x="549275" y="254000"/>
                  </a:lnTo>
                  <a:lnTo>
                    <a:pt x="544850" y="299656"/>
                  </a:lnTo>
                  <a:lnTo>
                    <a:pt x="532092" y="342628"/>
                  </a:lnTo>
                  <a:lnTo>
                    <a:pt x="511778" y="382198"/>
                  </a:lnTo>
                  <a:lnTo>
                    <a:pt x="484683" y="417648"/>
                  </a:lnTo>
                  <a:lnTo>
                    <a:pt x="451582" y="448262"/>
                  </a:lnTo>
                  <a:lnTo>
                    <a:pt x="413252" y="473321"/>
                  </a:lnTo>
                  <a:lnTo>
                    <a:pt x="370467" y="492109"/>
                  </a:lnTo>
                  <a:lnTo>
                    <a:pt x="324003" y="503907"/>
                  </a:lnTo>
                  <a:lnTo>
                    <a:pt x="274637" y="508000"/>
                  </a:lnTo>
                  <a:lnTo>
                    <a:pt x="225271" y="503907"/>
                  </a:lnTo>
                  <a:lnTo>
                    <a:pt x="178807" y="492109"/>
                  </a:lnTo>
                  <a:lnTo>
                    <a:pt x="136022" y="473321"/>
                  </a:lnTo>
                  <a:lnTo>
                    <a:pt x="97692" y="448262"/>
                  </a:lnTo>
                  <a:lnTo>
                    <a:pt x="64591" y="417648"/>
                  </a:lnTo>
                  <a:lnTo>
                    <a:pt x="37496" y="382198"/>
                  </a:lnTo>
                  <a:lnTo>
                    <a:pt x="17182" y="342628"/>
                  </a:lnTo>
                  <a:lnTo>
                    <a:pt x="4424" y="299656"/>
                  </a:lnTo>
                  <a:lnTo>
                    <a:pt x="0" y="25400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5065712" y="3266947"/>
            <a:ext cx="241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25" dirty="0">
                <a:latin typeface="Times New Roman"/>
                <a:cs typeface="Times New Roman"/>
              </a:rPr>
              <a:t>s</a:t>
            </a:r>
            <a:r>
              <a:rPr sz="1800" spc="-37" baseline="-13888" dirty="0">
                <a:latin typeface="Times New Roman"/>
                <a:cs typeface="Times New Roman"/>
              </a:rPr>
              <a:t>5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023552" y="2387091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171189" y="3484372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4360227" y="3444748"/>
            <a:ext cx="2857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b/1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733395" y="3070203"/>
            <a:ext cx="1154430" cy="744220"/>
          </a:xfrm>
          <a:custGeom>
            <a:avLst/>
            <a:gdLst/>
            <a:ahLst/>
            <a:cxnLst/>
            <a:rect l="l" t="t" r="r" b="b"/>
            <a:pathLst>
              <a:path w="1154429" h="744220">
                <a:moveTo>
                  <a:pt x="48339" y="18898"/>
                </a:moveTo>
                <a:lnTo>
                  <a:pt x="43770" y="27163"/>
                </a:lnTo>
                <a:lnTo>
                  <a:pt x="43952" y="34982"/>
                </a:lnTo>
                <a:lnTo>
                  <a:pt x="46332" y="69758"/>
                </a:lnTo>
                <a:lnTo>
                  <a:pt x="55605" y="138816"/>
                </a:lnTo>
                <a:lnTo>
                  <a:pt x="70556" y="206767"/>
                </a:lnTo>
                <a:lnTo>
                  <a:pt x="90777" y="273074"/>
                </a:lnTo>
                <a:lnTo>
                  <a:pt x="115900" y="337278"/>
                </a:lnTo>
                <a:lnTo>
                  <a:pt x="145454" y="398680"/>
                </a:lnTo>
                <a:lnTo>
                  <a:pt x="179069" y="456826"/>
                </a:lnTo>
                <a:lnTo>
                  <a:pt x="216288" y="511101"/>
                </a:lnTo>
                <a:lnTo>
                  <a:pt x="256823" y="561119"/>
                </a:lnTo>
                <a:lnTo>
                  <a:pt x="300229" y="606262"/>
                </a:lnTo>
                <a:lnTo>
                  <a:pt x="346113" y="645986"/>
                </a:lnTo>
                <a:lnTo>
                  <a:pt x="394084" y="679747"/>
                </a:lnTo>
                <a:lnTo>
                  <a:pt x="443754" y="706986"/>
                </a:lnTo>
                <a:lnTo>
                  <a:pt x="494731" y="727143"/>
                </a:lnTo>
                <a:lnTo>
                  <a:pt x="546609" y="739646"/>
                </a:lnTo>
                <a:lnTo>
                  <a:pt x="598958" y="743919"/>
                </a:lnTo>
                <a:lnTo>
                  <a:pt x="650901" y="741817"/>
                </a:lnTo>
                <a:lnTo>
                  <a:pt x="702420" y="735719"/>
                </a:lnTo>
                <a:lnTo>
                  <a:pt x="709224" y="734401"/>
                </a:lnTo>
                <a:lnTo>
                  <a:pt x="598575" y="734401"/>
                </a:lnTo>
                <a:lnTo>
                  <a:pt x="573151" y="733329"/>
                </a:lnTo>
                <a:lnTo>
                  <a:pt x="522474" y="725051"/>
                </a:lnTo>
                <a:lnTo>
                  <a:pt x="472314" y="709018"/>
                </a:lnTo>
                <a:lnTo>
                  <a:pt x="423064" y="685733"/>
                </a:lnTo>
                <a:lnTo>
                  <a:pt x="375136" y="655716"/>
                </a:lnTo>
                <a:lnTo>
                  <a:pt x="328946" y="619488"/>
                </a:lnTo>
                <a:lnTo>
                  <a:pt x="284911" y="577583"/>
                </a:lnTo>
                <a:lnTo>
                  <a:pt x="243447" y="530538"/>
                </a:lnTo>
                <a:lnTo>
                  <a:pt x="186926" y="451440"/>
                </a:lnTo>
                <a:lnTo>
                  <a:pt x="153700" y="393914"/>
                </a:lnTo>
                <a:lnTo>
                  <a:pt x="124482" y="333150"/>
                </a:lnTo>
                <a:lnTo>
                  <a:pt x="99711" y="269773"/>
                </a:lnTo>
                <a:lnTo>
                  <a:pt x="79720" y="204167"/>
                </a:lnTo>
                <a:lnTo>
                  <a:pt x="64949" y="136959"/>
                </a:lnTo>
                <a:lnTo>
                  <a:pt x="55797" y="68693"/>
                </a:lnTo>
                <a:lnTo>
                  <a:pt x="53285" y="26945"/>
                </a:lnTo>
                <a:lnTo>
                  <a:pt x="48339" y="18898"/>
                </a:lnTo>
                <a:close/>
              </a:path>
              <a:path w="1154429" h="744220">
                <a:moveTo>
                  <a:pt x="1144871" y="377621"/>
                </a:moveTo>
                <a:lnTo>
                  <a:pt x="1137953" y="427438"/>
                </a:lnTo>
                <a:lnTo>
                  <a:pt x="1118124" y="476167"/>
                </a:lnTo>
                <a:lnTo>
                  <a:pt x="1086596" y="523386"/>
                </a:lnTo>
                <a:lnTo>
                  <a:pt x="1044562" y="568218"/>
                </a:lnTo>
                <a:lnTo>
                  <a:pt x="1011461" y="596195"/>
                </a:lnTo>
                <a:lnTo>
                  <a:pt x="974719" y="622372"/>
                </a:lnTo>
                <a:lnTo>
                  <a:pt x="934745" y="646474"/>
                </a:lnTo>
                <a:lnTo>
                  <a:pt x="891943" y="668227"/>
                </a:lnTo>
                <a:lnTo>
                  <a:pt x="846721" y="687360"/>
                </a:lnTo>
                <a:lnTo>
                  <a:pt x="799486" y="703606"/>
                </a:lnTo>
                <a:lnTo>
                  <a:pt x="750647" y="716697"/>
                </a:lnTo>
                <a:lnTo>
                  <a:pt x="700610" y="726368"/>
                </a:lnTo>
                <a:lnTo>
                  <a:pt x="649784" y="732356"/>
                </a:lnTo>
                <a:lnTo>
                  <a:pt x="598575" y="734401"/>
                </a:lnTo>
                <a:lnTo>
                  <a:pt x="709224" y="734401"/>
                </a:lnTo>
                <a:lnTo>
                  <a:pt x="753115" y="725897"/>
                </a:lnTo>
                <a:lnTo>
                  <a:pt x="802586" y="712613"/>
                </a:lnTo>
                <a:lnTo>
                  <a:pt x="850435" y="696132"/>
                </a:lnTo>
                <a:lnTo>
                  <a:pt x="896261" y="676716"/>
                </a:lnTo>
                <a:lnTo>
                  <a:pt x="939666" y="654630"/>
                </a:lnTo>
                <a:lnTo>
                  <a:pt x="980249" y="630127"/>
                </a:lnTo>
                <a:lnTo>
                  <a:pt x="1017611" y="603465"/>
                </a:lnTo>
                <a:lnTo>
                  <a:pt x="1051350" y="574899"/>
                </a:lnTo>
                <a:lnTo>
                  <a:pt x="1080979" y="544774"/>
                </a:lnTo>
                <a:lnTo>
                  <a:pt x="1106251" y="513160"/>
                </a:lnTo>
                <a:lnTo>
                  <a:pt x="1126666" y="480382"/>
                </a:lnTo>
                <a:lnTo>
                  <a:pt x="1147235" y="429576"/>
                </a:lnTo>
                <a:lnTo>
                  <a:pt x="1154386" y="378071"/>
                </a:lnTo>
                <a:lnTo>
                  <a:pt x="1144871" y="377621"/>
                </a:lnTo>
                <a:close/>
              </a:path>
              <a:path w="1154429" h="744220">
                <a:moveTo>
                  <a:pt x="47904" y="0"/>
                </a:moveTo>
                <a:lnTo>
                  <a:pt x="0" y="86650"/>
                </a:lnTo>
                <a:lnTo>
                  <a:pt x="834" y="89548"/>
                </a:lnTo>
                <a:lnTo>
                  <a:pt x="5438" y="92094"/>
                </a:lnTo>
                <a:lnTo>
                  <a:pt x="8335" y="91259"/>
                </a:lnTo>
                <a:lnTo>
                  <a:pt x="43770" y="27163"/>
                </a:lnTo>
                <a:lnTo>
                  <a:pt x="43360" y="9558"/>
                </a:lnTo>
                <a:lnTo>
                  <a:pt x="52882" y="9339"/>
                </a:lnTo>
                <a:lnTo>
                  <a:pt x="53645" y="9339"/>
                </a:lnTo>
                <a:lnTo>
                  <a:pt x="47904" y="0"/>
                </a:lnTo>
                <a:close/>
              </a:path>
              <a:path w="1154429" h="744220">
                <a:moveTo>
                  <a:pt x="53645" y="9339"/>
                </a:moveTo>
                <a:lnTo>
                  <a:pt x="52882" y="9339"/>
                </a:lnTo>
                <a:lnTo>
                  <a:pt x="53285" y="26945"/>
                </a:lnTo>
                <a:lnTo>
                  <a:pt x="91636" y="89338"/>
                </a:lnTo>
                <a:lnTo>
                  <a:pt x="94569" y="90037"/>
                </a:lnTo>
                <a:lnTo>
                  <a:pt x="99051" y="87283"/>
                </a:lnTo>
                <a:lnTo>
                  <a:pt x="99750" y="84350"/>
                </a:lnTo>
                <a:lnTo>
                  <a:pt x="53645" y="9339"/>
                </a:lnTo>
                <a:close/>
              </a:path>
              <a:path w="1154429" h="744220">
                <a:moveTo>
                  <a:pt x="52882" y="9339"/>
                </a:moveTo>
                <a:lnTo>
                  <a:pt x="43360" y="9558"/>
                </a:lnTo>
                <a:lnTo>
                  <a:pt x="43770" y="27163"/>
                </a:lnTo>
                <a:lnTo>
                  <a:pt x="48339" y="18898"/>
                </a:lnTo>
                <a:lnTo>
                  <a:pt x="44063" y="11943"/>
                </a:lnTo>
                <a:lnTo>
                  <a:pt x="52289" y="11752"/>
                </a:lnTo>
                <a:lnTo>
                  <a:pt x="52937" y="11752"/>
                </a:lnTo>
                <a:lnTo>
                  <a:pt x="52882" y="9339"/>
                </a:lnTo>
                <a:close/>
              </a:path>
              <a:path w="1154429" h="744220">
                <a:moveTo>
                  <a:pt x="52937" y="11752"/>
                </a:moveTo>
                <a:lnTo>
                  <a:pt x="52289" y="11752"/>
                </a:lnTo>
                <a:lnTo>
                  <a:pt x="48339" y="18898"/>
                </a:lnTo>
                <a:lnTo>
                  <a:pt x="53285" y="26945"/>
                </a:lnTo>
                <a:lnTo>
                  <a:pt x="52937" y="11752"/>
                </a:lnTo>
                <a:close/>
              </a:path>
              <a:path w="1154429" h="744220">
                <a:moveTo>
                  <a:pt x="52289" y="11752"/>
                </a:moveTo>
                <a:lnTo>
                  <a:pt x="44063" y="11943"/>
                </a:lnTo>
                <a:lnTo>
                  <a:pt x="48339" y="18898"/>
                </a:lnTo>
                <a:lnTo>
                  <a:pt x="52289" y="117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5293677" y="2081276"/>
            <a:ext cx="3453129" cy="11290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¿Qué</a:t>
            </a:r>
            <a:r>
              <a:rPr sz="24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sería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i="1" dirty="0">
                <a:solidFill>
                  <a:srgbClr val="FF0000"/>
                </a:solidFill>
                <a:latin typeface="Times New Roman"/>
                <a:cs typeface="Times New Roman"/>
              </a:rPr>
              <a:t>π</a:t>
            </a:r>
            <a:r>
              <a:rPr sz="2400" i="1" baseline="24305" dirty="0">
                <a:solidFill>
                  <a:srgbClr val="FF0000"/>
                </a:solidFill>
                <a:latin typeface="Times New Roman"/>
                <a:cs typeface="Times New Roman"/>
              </a:rPr>
              <a:t>*</a:t>
            </a:r>
            <a:r>
              <a:rPr sz="2400" i="1" dirty="0">
                <a:solidFill>
                  <a:srgbClr val="FF0000"/>
                </a:solidFill>
                <a:latin typeface="Times New Roman"/>
                <a:cs typeface="Times New Roman"/>
              </a:rPr>
              <a:t>(s</a:t>
            </a:r>
            <a:r>
              <a:rPr sz="2400" i="1" baseline="-17361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r>
              <a:rPr sz="2400" i="1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r>
              <a:rPr sz="2400" i="1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i="1" dirty="0">
                <a:solidFill>
                  <a:srgbClr val="FF0000"/>
                </a:solidFill>
                <a:latin typeface="Times New Roman"/>
                <a:cs typeface="Times New Roman"/>
              </a:rPr>
              <a:t>y</a:t>
            </a:r>
            <a:r>
              <a:rPr sz="24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i="1" dirty="0">
                <a:solidFill>
                  <a:srgbClr val="FF0000"/>
                </a:solidFill>
                <a:latin typeface="Times New Roman"/>
                <a:cs typeface="Times New Roman"/>
              </a:rPr>
              <a:t>π</a:t>
            </a:r>
            <a:r>
              <a:rPr sz="2400" i="1" baseline="24305" dirty="0">
                <a:solidFill>
                  <a:srgbClr val="FF0000"/>
                </a:solidFill>
                <a:latin typeface="Times New Roman"/>
                <a:cs typeface="Times New Roman"/>
              </a:rPr>
              <a:t>*</a:t>
            </a:r>
            <a:r>
              <a:rPr sz="2400" i="1" dirty="0">
                <a:solidFill>
                  <a:srgbClr val="FF0000"/>
                </a:solidFill>
                <a:latin typeface="Times New Roman"/>
                <a:cs typeface="Times New Roman"/>
              </a:rPr>
              <a:t>(s</a:t>
            </a:r>
            <a:r>
              <a:rPr sz="2400" i="1" baseline="-17361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r>
              <a:rPr sz="2400" i="1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?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spc="-50" dirty="0">
                <a:solidFill>
                  <a:srgbClr val="FF0000"/>
                </a:solidFill>
                <a:latin typeface="Times New Roman"/>
                <a:cs typeface="Times New Roman"/>
              </a:rPr>
              <a:t>y</a:t>
            </a:r>
            <a:endParaRPr sz="2400">
              <a:latin typeface="Times New Roman"/>
              <a:cs typeface="Times New Roman"/>
            </a:endParaRPr>
          </a:p>
          <a:p>
            <a:pPr marL="190500" marR="662940" indent="-152400">
              <a:lnSpc>
                <a:spcPct val="100800"/>
              </a:lnSpc>
            </a:pP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¿Cuales</a:t>
            </a:r>
            <a:r>
              <a:rPr sz="24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los</a:t>
            </a:r>
            <a:r>
              <a:rPr sz="24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valores</a:t>
            </a:r>
            <a:r>
              <a:rPr sz="2400" spc="-5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spc="-25" dirty="0">
                <a:solidFill>
                  <a:srgbClr val="FF0000"/>
                </a:solidFill>
                <a:latin typeface="Times New Roman"/>
                <a:cs typeface="Times New Roman"/>
              </a:rPr>
              <a:t>V</a:t>
            </a:r>
            <a:r>
              <a:rPr sz="2400" spc="-37" baseline="24305" dirty="0">
                <a:solidFill>
                  <a:srgbClr val="FF0000"/>
                </a:solidFill>
                <a:latin typeface="Times New Roman"/>
                <a:cs typeface="Times New Roman"/>
              </a:rPr>
              <a:t>*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de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estos</a:t>
            </a:r>
            <a:r>
              <a:rPr sz="24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estados?</a:t>
            </a:r>
            <a:endParaRPr sz="2400">
              <a:latin typeface="Times New Roman"/>
              <a:cs typeface="Times New Roman"/>
            </a:endParaRPr>
          </a:p>
        </p:txBody>
      </p:sp>
      <p:pic>
        <p:nvPicPr>
          <p:cNvPr id="36" name="object 3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7" name="object 37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29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1391920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3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iteración</a:t>
            </a:r>
            <a:r>
              <a:rPr spc="-2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10" dirty="0"/>
              <a:t>valores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51840" y="976883"/>
            <a:ext cx="53213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latin typeface="Times New Roman"/>
                <a:cs typeface="Times New Roman"/>
              </a:rPr>
              <a:t>Algoritmo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de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iteración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de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valores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(</a:t>
            </a:r>
            <a:r>
              <a:rPr sz="2000" b="1" dirty="0">
                <a:latin typeface="Times New Roman"/>
                <a:cs typeface="Times New Roman"/>
              </a:rPr>
              <a:t>para</a:t>
            </a:r>
            <a:r>
              <a:rPr sz="2000" b="1" spc="-5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V*,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Q*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y</a:t>
            </a:r>
            <a:r>
              <a:rPr sz="2000" b="1" spc="-5" dirty="0">
                <a:latin typeface="Times New Roman"/>
                <a:cs typeface="Times New Roman"/>
              </a:rPr>
              <a:t> </a:t>
            </a:r>
            <a:r>
              <a:rPr sz="2000" b="1" i="1" spc="-25" dirty="0">
                <a:latin typeface="Times New Roman"/>
                <a:cs typeface="Times New Roman"/>
              </a:rPr>
              <a:t>π</a:t>
            </a:r>
            <a:r>
              <a:rPr sz="1950" b="1" i="1" spc="-37" baseline="25641" dirty="0">
                <a:latin typeface="Times New Roman"/>
                <a:cs typeface="Times New Roman"/>
              </a:rPr>
              <a:t>*</a:t>
            </a:r>
            <a:r>
              <a:rPr sz="2000" b="1" spc="-25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010913" y="1675891"/>
            <a:ext cx="16383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//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39140" y="1285747"/>
            <a:ext cx="5131435" cy="2326640"/>
          </a:xfrm>
          <a:prstGeom prst="rect">
            <a:avLst/>
          </a:prstGeom>
        </p:spPr>
        <p:txBody>
          <a:bodyPr vert="horz" wrap="square" lIns="0" tIns="70485" rIns="0" bIns="0" rtlCol="0">
            <a:spAutoFit/>
          </a:bodyPr>
          <a:lstStyle/>
          <a:p>
            <a:pPr marL="494665" indent="-456565">
              <a:lnSpc>
                <a:spcPct val="100000"/>
              </a:lnSpc>
              <a:spcBef>
                <a:spcPts val="555"/>
              </a:spcBef>
              <a:buFont typeface="Times New Roman"/>
              <a:buAutoNum type="arabicPlain"/>
              <a:tabLst>
                <a:tab pos="494665" algn="l"/>
                <a:tab pos="495300" algn="l"/>
              </a:tabLst>
            </a:pPr>
            <a:r>
              <a:rPr sz="1800" b="1" dirty="0">
                <a:latin typeface="Times New Roman"/>
                <a:cs typeface="Times New Roman"/>
              </a:rPr>
              <a:t>Para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todo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 todas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acciones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aplicables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</a:t>
            </a:r>
            <a:r>
              <a:rPr sz="1800" i="1" spc="-25" dirty="0">
                <a:latin typeface="Times New Roman"/>
                <a:cs typeface="Times New Roman"/>
              </a:rPr>
              <a:t>s</a:t>
            </a:r>
            <a:r>
              <a:rPr sz="1800" spc="-25" dirty="0">
                <a:latin typeface="Times New Roman"/>
                <a:cs typeface="Times New Roman"/>
              </a:rPr>
              <a:t>:</a:t>
            </a:r>
            <a:endParaRPr sz="1800">
              <a:latin typeface="Times New Roman"/>
              <a:cs typeface="Times New Roman"/>
            </a:endParaRPr>
          </a:p>
          <a:p>
            <a:pPr marL="951865" indent="-913765">
              <a:lnSpc>
                <a:spcPct val="100000"/>
              </a:lnSpc>
              <a:spcBef>
                <a:spcPts val="455"/>
              </a:spcBef>
              <a:buFont typeface="Times New Roman"/>
              <a:buAutoNum type="arabicPlain"/>
              <a:tabLst>
                <a:tab pos="951865" algn="l"/>
                <a:tab pos="952500" algn="l"/>
              </a:tabLst>
            </a:pPr>
            <a:r>
              <a:rPr sz="1800" i="1" dirty="0">
                <a:latin typeface="Times New Roman"/>
                <a:cs typeface="Times New Roman"/>
              </a:rPr>
              <a:t>Q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:=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inicializar</a:t>
            </a:r>
            <a:endParaRPr sz="1800">
              <a:latin typeface="Times New Roman"/>
              <a:cs typeface="Times New Roman"/>
            </a:endParaRPr>
          </a:p>
          <a:p>
            <a:pPr marL="494665" indent="-456565">
              <a:lnSpc>
                <a:spcPct val="100000"/>
              </a:lnSpc>
              <a:spcBef>
                <a:spcPts val="434"/>
              </a:spcBef>
              <a:buFont typeface="Times New Roman"/>
              <a:buAutoNum type="arabicPlain"/>
              <a:tabLst>
                <a:tab pos="494665" algn="l"/>
                <a:tab pos="495300" algn="l"/>
              </a:tabLst>
            </a:pPr>
            <a:r>
              <a:rPr sz="1800" b="1" spc="-10" dirty="0">
                <a:latin typeface="Times New Roman"/>
                <a:cs typeface="Times New Roman"/>
              </a:rPr>
              <a:t>Repetir</a:t>
            </a:r>
            <a:endParaRPr sz="1800">
              <a:latin typeface="Times New Roman"/>
              <a:cs typeface="Times New Roman"/>
            </a:endParaRPr>
          </a:p>
          <a:p>
            <a:pPr marL="951865" indent="-913765">
              <a:lnSpc>
                <a:spcPct val="100000"/>
              </a:lnSpc>
              <a:spcBef>
                <a:spcPts val="335"/>
              </a:spcBef>
              <a:buAutoNum type="arabicPlain"/>
              <a:tabLst>
                <a:tab pos="951865" algn="l"/>
                <a:tab pos="952500" algn="l"/>
              </a:tabLst>
            </a:pPr>
            <a:r>
              <a:rPr sz="1800" i="1" dirty="0">
                <a:latin typeface="Times New Roman"/>
                <a:cs typeface="Times New Roman"/>
              </a:rPr>
              <a:t>cambio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:=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430"/>
              </a:spcBef>
            </a:pPr>
            <a:r>
              <a:rPr sz="1800" dirty="0">
                <a:latin typeface="Times New Roman"/>
                <a:cs typeface="Times New Roman"/>
              </a:rPr>
              <a:t>5</a:t>
            </a:r>
            <a:endParaRPr sz="18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455"/>
              </a:spcBef>
            </a:pPr>
            <a:r>
              <a:rPr sz="1800" i="1" dirty="0">
                <a:latin typeface="Times New Roman"/>
                <a:cs typeface="Times New Roman"/>
              </a:rPr>
              <a:t>6</a:t>
            </a:r>
            <a:endParaRPr sz="18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434"/>
              </a:spcBef>
            </a:pPr>
            <a:r>
              <a:rPr sz="1800" dirty="0">
                <a:latin typeface="Times New Roman"/>
                <a:cs typeface="Times New Roman"/>
              </a:rPr>
              <a:t>7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653539" y="2593340"/>
            <a:ext cx="5720715" cy="15405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52500" marR="1064260" indent="-914400">
              <a:lnSpc>
                <a:spcPct val="121100"/>
              </a:lnSpc>
              <a:spcBef>
                <a:spcPts val="100"/>
              </a:spcBef>
            </a:pPr>
            <a:r>
              <a:rPr sz="1800" b="1" dirty="0">
                <a:latin typeface="Times New Roman"/>
                <a:cs typeface="Times New Roman"/>
              </a:rPr>
              <a:t>Para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todo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 todas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acciones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aplicables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</a:t>
            </a:r>
            <a:r>
              <a:rPr sz="1800" i="1" spc="-25" dirty="0">
                <a:latin typeface="Times New Roman"/>
                <a:cs typeface="Times New Roman"/>
              </a:rPr>
              <a:t>s: </a:t>
            </a:r>
            <a:r>
              <a:rPr sz="1800" i="1" dirty="0">
                <a:latin typeface="Times New Roman"/>
                <a:cs typeface="Times New Roman"/>
              </a:rPr>
              <a:t>old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:=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Q</a:t>
            </a:r>
            <a:r>
              <a:rPr sz="1800" i="1" spc="-15" baseline="23148" dirty="0">
                <a:latin typeface="Times New Roman"/>
                <a:cs typeface="Times New Roman"/>
              </a:rPr>
              <a:t>*</a:t>
            </a:r>
            <a:r>
              <a:rPr sz="1800" spc="-10" dirty="0">
                <a:latin typeface="Times New Roman"/>
                <a:cs typeface="Times New Roman"/>
              </a:rPr>
              <a:t>(</a:t>
            </a:r>
            <a:r>
              <a:rPr sz="1800" i="1" spc="-10" dirty="0">
                <a:latin typeface="Times New Roman"/>
                <a:cs typeface="Times New Roman"/>
              </a:rPr>
              <a:t>s,a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922655">
              <a:lnSpc>
                <a:spcPts val="2415"/>
              </a:lnSpc>
              <a:tabLst>
                <a:tab pos="4874260" algn="l"/>
              </a:tabLst>
            </a:pPr>
            <a:r>
              <a:rPr sz="1900" i="1" dirty="0">
                <a:latin typeface="Times New Roman"/>
                <a:cs typeface="Times New Roman"/>
              </a:rPr>
              <a:t>Q</a:t>
            </a:r>
            <a:r>
              <a:rPr sz="1650" baseline="42929" dirty="0">
                <a:latin typeface="Times New Roman"/>
                <a:cs typeface="Times New Roman"/>
              </a:rPr>
              <a:t>*</a:t>
            </a:r>
            <a:r>
              <a:rPr sz="1650" spc="-202" baseline="42929" dirty="0">
                <a:latin typeface="Times New Roman"/>
                <a:cs typeface="Times New Roman"/>
              </a:rPr>
              <a:t> </a:t>
            </a:r>
            <a:r>
              <a:rPr sz="1900" spc="-30" dirty="0">
                <a:latin typeface="Times New Roman"/>
                <a:cs typeface="Times New Roman"/>
              </a:rPr>
              <a:t>(</a:t>
            </a:r>
            <a:r>
              <a:rPr sz="1900" i="1" spc="-30" dirty="0">
                <a:latin typeface="Times New Roman"/>
                <a:cs typeface="Times New Roman"/>
              </a:rPr>
              <a:t>s</a:t>
            </a:r>
            <a:r>
              <a:rPr sz="1900" spc="-30" dirty="0">
                <a:latin typeface="Times New Roman"/>
                <a:cs typeface="Times New Roman"/>
              </a:rPr>
              <a:t>,</a:t>
            </a:r>
            <a:r>
              <a:rPr sz="1900" spc="-200" dirty="0">
                <a:latin typeface="Times New Roman"/>
                <a:cs typeface="Times New Roman"/>
              </a:rPr>
              <a:t> </a:t>
            </a:r>
            <a:r>
              <a:rPr sz="1900" i="1" dirty="0">
                <a:latin typeface="Times New Roman"/>
                <a:cs typeface="Times New Roman"/>
              </a:rPr>
              <a:t>a</a:t>
            </a:r>
            <a:r>
              <a:rPr sz="1900" dirty="0">
                <a:latin typeface="Times New Roman"/>
                <a:cs typeface="Times New Roman"/>
              </a:rPr>
              <a:t>)</a:t>
            </a:r>
            <a:r>
              <a:rPr sz="1900" spc="-195" dirty="0">
                <a:latin typeface="Times New Roman"/>
                <a:cs typeface="Times New Roman"/>
              </a:rPr>
              <a:t> </a:t>
            </a:r>
            <a:r>
              <a:rPr sz="1900" spc="-50" dirty="0">
                <a:latin typeface="Times New Roman"/>
                <a:cs typeface="Times New Roman"/>
              </a:rPr>
              <a:t>:</a:t>
            </a:r>
            <a:r>
              <a:rPr sz="1900" spc="-50" dirty="0">
                <a:latin typeface="Symbol"/>
                <a:cs typeface="Symbol"/>
              </a:rPr>
              <a:t></a:t>
            </a:r>
            <a:r>
              <a:rPr sz="1900" dirty="0">
                <a:latin typeface="Times New Roman"/>
                <a:cs typeface="Times New Roman"/>
              </a:rPr>
              <a:t> </a:t>
            </a:r>
            <a:r>
              <a:rPr sz="1900" i="1" spc="-20" dirty="0">
                <a:latin typeface="Times New Roman"/>
                <a:cs typeface="Times New Roman"/>
              </a:rPr>
              <a:t>R</a:t>
            </a:r>
            <a:r>
              <a:rPr sz="1900" spc="-20" dirty="0">
                <a:latin typeface="Times New Roman"/>
                <a:cs typeface="Times New Roman"/>
              </a:rPr>
              <a:t>(</a:t>
            </a:r>
            <a:r>
              <a:rPr sz="1900" i="1" spc="-20" dirty="0">
                <a:latin typeface="Times New Roman"/>
                <a:cs typeface="Times New Roman"/>
              </a:rPr>
              <a:t>s</a:t>
            </a:r>
            <a:r>
              <a:rPr sz="1900" spc="-20" dirty="0">
                <a:latin typeface="Times New Roman"/>
                <a:cs typeface="Times New Roman"/>
              </a:rPr>
              <a:t>,</a:t>
            </a:r>
            <a:r>
              <a:rPr sz="1900" spc="-200" dirty="0">
                <a:latin typeface="Times New Roman"/>
                <a:cs typeface="Times New Roman"/>
              </a:rPr>
              <a:t> </a:t>
            </a:r>
            <a:r>
              <a:rPr sz="1900" i="1" dirty="0">
                <a:latin typeface="Times New Roman"/>
                <a:cs typeface="Times New Roman"/>
              </a:rPr>
              <a:t>a</a:t>
            </a:r>
            <a:r>
              <a:rPr sz="1900" dirty="0">
                <a:latin typeface="Times New Roman"/>
                <a:cs typeface="Times New Roman"/>
              </a:rPr>
              <a:t>)</a:t>
            </a:r>
            <a:r>
              <a:rPr sz="1900" spc="-250" dirty="0">
                <a:latin typeface="Times New Roman"/>
                <a:cs typeface="Times New Roman"/>
              </a:rPr>
              <a:t> </a:t>
            </a:r>
            <a:r>
              <a:rPr sz="1900" spc="-20" dirty="0">
                <a:latin typeface="Symbol"/>
                <a:cs typeface="Symbol"/>
              </a:rPr>
              <a:t></a:t>
            </a:r>
            <a:r>
              <a:rPr sz="1900" spc="-295" dirty="0">
                <a:latin typeface="Times New Roman"/>
                <a:cs typeface="Times New Roman"/>
              </a:rPr>
              <a:t> </a:t>
            </a:r>
            <a:r>
              <a:rPr sz="1950" i="1" spc="-30" dirty="0">
                <a:latin typeface="Symbol"/>
                <a:cs typeface="Symbol"/>
              </a:rPr>
              <a:t></a:t>
            </a:r>
            <a:r>
              <a:rPr sz="1950" spc="-150" dirty="0">
                <a:latin typeface="Times New Roman"/>
                <a:cs typeface="Times New Roman"/>
              </a:rPr>
              <a:t> </a:t>
            </a:r>
            <a:r>
              <a:rPr sz="4275" spc="120" baseline="-5847" dirty="0">
                <a:latin typeface="Symbol"/>
                <a:cs typeface="Symbol"/>
              </a:rPr>
              <a:t></a:t>
            </a:r>
            <a:r>
              <a:rPr sz="1900" i="1" spc="80" dirty="0">
                <a:latin typeface="Times New Roman"/>
                <a:cs typeface="Times New Roman"/>
              </a:rPr>
              <a:t>T</a:t>
            </a:r>
            <a:r>
              <a:rPr sz="1900" i="1" spc="-260" dirty="0">
                <a:latin typeface="Times New Roman"/>
                <a:cs typeface="Times New Roman"/>
              </a:rPr>
              <a:t> </a:t>
            </a:r>
            <a:r>
              <a:rPr sz="1900" spc="-30" dirty="0">
                <a:latin typeface="Times New Roman"/>
                <a:cs typeface="Times New Roman"/>
              </a:rPr>
              <a:t>(</a:t>
            </a:r>
            <a:r>
              <a:rPr sz="1900" i="1" spc="-30" dirty="0">
                <a:latin typeface="Times New Roman"/>
                <a:cs typeface="Times New Roman"/>
              </a:rPr>
              <a:t>s</a:t>
            </a:r>
            <a:r>
              <a:rPr sz="1900" spc="-30" dirty="0">
                <a:latin typeface="Times New Roman"/>
                <a:cs typeface="Times New Roman"/>
              </a:rPr>
              <a:t>,</a:t>
            </a:r>
            <a:r>
              <a:rPr sz="1900" spc="-200" dirty="0">
                <a:latin typeface="Times New Roman"/>
                <a:cs typeface="Times New Roman"/>
              </a:rPr>
              <a:t> </a:t>
            </a:r>
            <a:r>
              <a:rPr sz="1900" i="1" spc="-60" dirty="0">
                <a:latin typeface="Times New Roman"/>
                <a:cs typeface="Times New Roman"/>
              </a:rPr>
              <a:t>a</a:t>
            </a:r>
            <a:r>
              <a:rPr sz="1900" spc="-60" dirty="0">
                <a:latin typeface="Times New Roman"/>
                <a:cs typeface="Times New Roman"/>
              </a:rPr>
              <a:t>,</a:t>
            </a:r>
            <a:r>
              <a:rPr sz="1900" spc="-204" dirty="0">
                <a:latin typeface="Times New Roman"/>
                <a:cs typeface="Times New Roman"/>
              </a:rPr>
              <a:t> </a:t>
            </a:r>
            <a:r>
              <a:rPr sz="1900" i="1" spc="-10" dirty="0">
                <a:latin typeface="Times New Roman"/>
                <a:cs typeface="Times New Roman"/>
              </a:rPr>
              <a:t>s</a:t>
            </a:r>
            <a:r>
              <a:rPr sz="1900" i="1" spc="-295" dirty="0">
                <a:latin typeface="Times New Roman"/>
                <a:cs typeface="Times New Roman"/>
              </a:rPr>
              <a:t> </a:t>
            </a:r>
            <a:r>
              <a:rPr sz="1900" spc="-20" dirty="0">
                <a:latin typeface="Times New Roman"/>
                <a:cs typeface="Times New Roman"/>
              </a:rPr>
              <a:t>')</a:t>
            </a:r>
            <a:r>
              <a:rPr sz="1900" spc="-290" dirty="0">
                <a:latin typeface="Times New Roman"/>
                <a:cs typeface="Times New Roman"/>
              </a:rPr>
              <a:t> </a:t>
            </a:r>
            <a:r>
              <a:rPr sz="1900" spc="-10" dirty="0">
                <a:latin typeface="Symbol"/>
                <a:cs typeface="Symbol"/>
              </a:rPr>
              <a:t></a:t>
            </a:r>
            <a:r>
              <a:rPr sz="1900" spc="-210" dirty="0">
                <a:latin typeface="Times New Roman"/>
                <a:cs typeface="Times New Roman"/>
              </a:rPr>
              <a:t> </a:t>
            </a:r>
            <a:r>
              <a:rPr sz="1900" spc="-25" dirty="0">
                <a:latin typeface="Times New Roman"/>
                <a:cs typeface="Times New Roman"/>
              </a:rPr>
              <a:t>max</a:t>
            </a:r>
            <a:r>
              <a:rPr sz="1900" dirty="0">
                <a:latin typeface="Times New Roman"/>
                <a:cs typeface="Times New Roman"/>
              </a:rPr>
              <a:t>	</a:t>
            </a:r>
            <a:r>
              <a:rPr sz="1900" i="1" dirty="0">
                <a:latin typeface="Times New Roman"/>
                <a:cs typeface="Times New Roman"/>
              </a:rPr>
              <a:t>Q</a:t>
            </a:r>
            <a:r>
              <a:rPr sz="1650" baseline="42929" dirty="0">
                <a:latin typeface="Times New Roman"/>
                <a:cs typeface="Times New Roman"/>
              </a:rPr>
              <a:t>*</a:t>
            </a:r>
            <a:r>
              <a:rPr sz="1650" spc="-195" baseline="42929" dirty="0">
                <a:latin typeface="Times New Roman"/>
                <a:cs typeface="Times New Roman"/>
              </a:rPr>
              <a:t> </a:t>
            </a:r>
            <a:r>
              <a:rPr sz="1900" dirty="0">
                <a:latin typeface="Times New Roman"/>
                <a:cs typeface="Times New Roman"/>
              </a:rPr>
              <a:t>(</a:t>
            </a:r>
            <a:r>
              <a:rPr sz="1900" i="1" dirty="0">
                <a:latin typeface="Times New Roman"/>
                <a:cs typeface="Times New Roman"/>
              </a:rPr>
              <a:t>s</a:t>
            </a:r>
            <a:r>
              <a:rPr sz="1900" i="1" spc="-290" dirty="0">
                <a:latin typeface="Times New Roman"/>
                <a:cs typeface="Times New Roman"/>
              </a:rPr>
              <a:t> </a:t>
            </a:r>
            <a:r>
              <a:rPr sz="1900" spc="-20" dirty="0">
                <a:latin typeface="Times New Roman"/>
                <a:cs typeface="Times New Roman"/>
              </a:rPr>
              <a:t>',</a:t>
            </a:r>
            <a:r>
              <a:rPr sz="1900" spc="-204" dirty="0">
                <a:latin typeface="Times New Roman"/>
                <a:cs typeface="Times New Roman"/>
              </a:rPr>
              <a:t> </a:t>
            </a:r>
            <a:r>
              <a:rPr sz="1900" i="1" spc="-25" dirty="0">
                <a:latin typeface="Times New Roman"/>
                <a:cs typeface="Times New Roman"/>
              </a:rPr>
              <a:t>b</a:t>
            </a:r>
            <a:r>
              <a:rPr sz="1900" spc="-25" dirty="0">
                <a:latin typeface="Times New Roman"/>
                <a:cs typeface="Times New Roman"/>
              </a:rPr>
              <a:t>)</a:t>
            </a:r>
            <a:endParaRPr sz="1900">
              <a:latin typeface="Times New Roman"/>
              <a:cs typeface="Times New Roman"/>
            </a:endParaRPr>
          </a:p>
          <a:p>
            <a:pPr marR="878205" algn="r">
              <a:lnSpc>
                <a:spcPts val="725"/>
              </a:lnSpc>
            </a:pPr>
            <a:r>
              <a:rPr sz="1100" i="1" spc="-25" dirty="0">
                <a:latin typeface="Times New Roman"/>
                <a:cs typeface="Times New Roman"/>
              </a:rPr>
              <a:t>b</a:t>
            </a:r>
            <a:r>
              <a:rPr sz="1100" spc="-25" dirty="0">
                <a:latin typeface="Symbol"/>
                <a:cs typeface="Symbol"/>
              </a:rPr>
              <a:t></a:t>
            </a:r>
            <a:r>
              <a:rPr sz="1100" i="1" spc="-25" dirty="0">
                <a:latin typeface="Times New Roman"/>
                <a:cs typeface="Times New Roman"/>
              </a:rPr>
              <a:t>A</a:t>
            </a:r>
            <a:endParaRPr sz="1100">
              <a:latin typeface="Times New Roman"/>
              <a:cs typeface="Times New Roman"/>
            </a:endParaRPr>
          </a:p>
          <a:p>
            <a:pPr marL="288290" algn="ctr">
              <a:lnSpc>
                <a:spcPts val="1240"/>
              </a:lnSpc>
              <a:spcBef>
                <a:spcPts val="235"/>
              </a:spcBef>
            </a:pPr>
            <a:r>
              <a:rPr sz="1100" i="1" spc="-10" dirty="0">
                <a:latin typeface="Times New Roman"/>
                <a:cs typeface="Times New Roman"/>
              </a:rPr>
              <a:t>s</a:t>
            </a:r>
            <a:r>
              <a:rPr sz="1100" i="1" spc="-17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'</a:t>
            </a:r>
            <a:r>
              <a:rPr sz="1100" spc="-25" dirty="0">
                <a:latin typeface="Symbol"/>
                <a:cs typeface="Symbol"/>
              </a:rPr>
              <a:t></a:t>
            </a:r>
            <a:r>
              <a:rPr sz="1100" i="1" spc="-25" dirty="0">
                <a:latin typeface="Times New Roman"/>
                <a:cs typeface="Times New Roman"/>
              </a:rPr>
              <a:t>S</a:t>
            </a:r>
            <a:endParaRPr sz="1100">
              <a:latin typeface="Times New Roman"/>
              <a:cs typeface="Times New Roman"/>
            </a:endParaRPr>
          </a:p>
          <a:p>
            <a:pPr marL="952500">
              <a:lnSpc>
                <a:spcPts val="2080"/>
              </a:lnSpc>
            </a:pPr>
            <a:r>
              <a:rPr sz="1800" i="1" dirty="0">
                <a:latin typeface="Times New Roman"/>
                <a:cs typeface="Times New Roman"/>
              </a:rPr>
              <a:t>cambio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max{</a:t>
            </a:r>
            <a:r>
              <a:rPr sz="1800" i="1" dirty="0">
                <a:latin typeface="Times New Roman"/>
                <a:cs typeface="Times New Roman"/>
              </a:rPr>
              <a:t>cambio,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|old-</a:t>
            </a:r>
            <a:r>
              <a:rPr sz="1800" i="1" spc="-10" dirty="0">
                <a:latin typeface="Times New Roman"/>
                <a:cs typeface="Times New Roman"/>
              </a:rPr>
              <a:t>Q</a:t>
            </a:r>
            <a:r>
              <a:rPr sz="1800" i="1" spc="-15" baseline="23148" dirty="0">
                <a:latin typeface="Times New Roman"/>
                <a:cs typeface="Times New Roman"/>
              </a:rPr>
              <a:t>*</a:t>
            </a:r>
            <a:r>
              <a:rPr sz="1800" spc="-10" dirty="0">
                <a:latin typeface="Times New Roman"/>
                <a:cs typeface="Times New Roman"/>
              </a:rPr>
              <a:t>(</a:t>
            </a:r>
            <a:r>
              <a:rPr sz="1800" i="1" spc="-10" dirty="0">
                <a:latin typeface="Times New Roman"/>
                <a:cs typeface="Times New Roman"/>
              </a:rPr>
              <a:t>s,a</a:t>
            </a:r>
            <a:r>
              <a:rPr sz="1800" spc="-10" dirty="0">
                <a:latin typeface="Times New Roman"/>
                <a:cs typeface="Times New Roman"/>
              </a:rPr>
              <a:t>)|}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26440" y="3690620"/>
            <a:ext cx="7542530" cy="2190750"/>
          </a:xfrm>
          <a:prstGeom prst="rect">
            <a:avLst/>
          </a:prstGeom>
        </p:spPr>
        <p:txBody>
          <a:bodyPr vert="horz" wrap="square" lIns="0" tIns="15557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225"/>
              </a:spcBef>
            </a:pPr>
            <a:r>
              <a:rPr sz="1800" i="1" dirty="0">
                <a:latin typeface="Times New Roman"/>
                <a:cs typeface="Times New Roman"/>
              </a:rPr>
              <a:t>8</a:t>
            </a:r>
            <a:endParaRPr sz="1800">
              <a:latin typeface="Times New Roman"/>
              <a:cs typeface="Times New Roman"/>
            </a:endParaRPr>
          </a:p>
          <a:p>
            <a:pPr marL="507365" indent="-456565">
              <a:lnSpc>
                <a:spcPct val="100000"/>
              </a:lnSpc>
              <a:spcBef>
                <a:spcPts val="1130"/>
              </a:spcBef>
              <a:buFont typeface="Times New Roman"/>
              <a:buAutoNum type="arabicPlain" startAt="9"/>
              <a:tabLst>
                <a:tab pos="507365" algn="l"/>
                <a:tab pos="508000" algn="l"/>
                <a:tab pos="3371215" algn="l"/>
              </a:tabLst>
            </a:pPr>
            <a:r>
              <a:rPr sz="1800" b="1" dirty="0">
                <a:latin typeface="Times New Roman"/>
                <a:cs typeface="Times New Roman"/>
              </a:rPr>
              <a:t>Hasta</a:t>
            </a:r>
            <a:r>
              <a:rPr sz="1800" b="1" spc="-2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que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cambio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&lt;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Symbol"/>
                <a:cs typeface="Symbol"/>
              </a:rPr>
              <a:t></a:t>
            </a:r>
            <a:r>
              <a:rPr sz="1800" dirty="0">
                <a:latin typeface="Times New Roman"/>
                <a:cs typeface="Times New Roman"/>
              </a:rPr>
              <a:t>	//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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positivo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define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criterio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terminación</a:t>
            </a:r>
            <a:endParaRPr sz="1800">
              <a:latin typeface="Times New Roman"/>
              <a:cs typeface="Times New Roman"/>
            </a:endParaRPr>
          </a:p>
          <a:p>
            <a:pPr marL="507365" indent="-456565">
              <a:lnSpc>
                <a:spcPct val="100000"/>
              </a:lnSpc>
              <a:spcBef>
                <a:spcPts val="960"/>
              </a:spcBef>
              <a:buFont typeface="Times New Roman"/>
              <a:buAutoNum type="arabicPlain" startAt="9"/>
              <a:tabLst>
                <a:tab pos="507365" algn="l"/>
                <a:tab pos="508000" algn="l"/>
              </a:tabLst>
            </a:pPr>
            <a:r>
              <a:rPr sz="1800" b="1" dirty="0">
                <a:latin typeface="Times New Roman"/>
                <a:cs typeface="Times New Roman"/>
              </a:rPr>
              <a:t>Devuelve</a:t>
            </a:r>
            <a:r>
              <a:rPr sz="1800" b="1" spc="440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Q</a:t>
            </a:r>
            <a:r>
              <a:rPr sz="1800" i="1" spc="-37" baseline="23148" dirty="0">
                <a:latin typeface="Times New Roman"/>
                <a:cs typeface="Times New Roman"/>
              </a:rPr>
              <a:t>*</a:t>
            </a:r>
            <a:endParaRPr sz="1800" baseline="23148">
              <a:latin typeface="Times New Roman"/>
              <a:cs typeface="Times New Roman"/>
            </a:endParaRPr>
          </a:p>
          <a:p>
            <a:pPr marL="556260" indent="-506095">
              <a:lnSpc>
                <a:spcPts val="1814"/>
              </a:lnSpc>
              <a:spcBef>
                <a:spcPts val="1225"/>
              </a:spcBef>
              <a:buFont typeface="Times New Roman"/>
              <a:buAutoNum type="arabicPlain" startAt="9"/>
              <a:tabLst>
                <a:tab pos="556260" algn="l"/>
                <a:tab pos="556895" algn="l"/>
                <a:tab pos="4598035" algn="l"/>
              </a:tabLst>
            </a:pPr>
            <a:r>
              <a:rPr sz="1800" b="1" dirty="0">
                <a:latin typeface="Times New Roman"/>
                <a:cs typeface="Times New Roman"/>
              </a:rPr>
              <a:t>Devuelve</a:t>
            </a:r>
            <a:r>
              <a:rPr sz="1800" b="1" spc="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V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i="1" dirty="0">
                <a:latin typeface="Times New Roman"/>
                <a:cs typeface="Times New Roman"/>
              </a:rPr>
              <a:t>,</a:t>
            </a:r>
            <a:r>
              <a:rPr sz="1800" i="1" spc="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calculado</a:t>
            </a:r>
            <a:r>
              <a:rPr sz="1800" i="1" spc="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por</a:t>
            </a:r>
            <a:r>
              <a:rPr sz="1800" i="1" spc="235" dirty="0">
                <a:latin typeface="Times New Roman"/>
                <a:cs typeface="Times New Roman"/>
              </a:rPr>
              <a:t> </a:t>
            </a:r>
            <a:r>
              <a:rPr sz="2700" i="1" baseline="-7716" dirty="0">
                <a:latin typeface="Times New Roman"/>
                <a:cs typeface="Times New Roman"/>
              </a:rPr>
              <a:t>V</a:t>
            </a:r>
            <a:r>
              <a:rPr sz="2700" i="1" spc="-345" baseline="-7716" dirty="0">
                <a:latin typeface="Times New Roman"/>
                <a:cs typeface="Times New Roman"/>
              </a:rPr>
              <a:t> </a:t>
            </a:r>
            <a:r>
              <a:rPr sz="1575" baseline="29100" dirty="0">
                <a:latin typeface="Times New Roman"/>
                <a:cs typeface="Times New Roman"/>
              </a:rPr>
              <a:t>*</a:t>
            </a:r>
            <a:r>
              <a:rPr sz="1575" spc="-187" baseline="29100" dirty="0">
                <a:latin typeface="Times New Roman"/>
                <a:cs typeface="Times New Roman"/>
              </a:rPr>
              <a:t> </a:t>
            </a:r>
            <a:r>
              <a:rPr sz="2700" baseline="-7716" dirty="0">
                <a:latin typeface="Times New Roman"/>
                <a:cs typeface="Times New Roman"/>
              </a:rPr>
              <a:t>(</a:t>
            </a:r>
            <a:r>
              <a:rPr sz="2700" i="1" baseline="-7716" dirty="0">
                <a:latin typeface="Times New Roman"/>
                <a:cs typeface="Times New Roman"/>
              </a:rPr>
              <a:t>s</a:t>
            </a:r>
            <a:r>
              <a:rPr sz="2700" baseline="-7716" dirty="0">
                <a:latin typeface="Times New Roman"/>
                <a:cs typeface="Times New Roman"/>
              </a:rPr>
              <a:t>)</a:t>
            </a:r>
            <a:r>
              <a:rPr sz="2700" spc="-179" baseline="-7716" dirty="0">
                <a:latin typeface="Times New Roman"/>
                <a:cs typeface="Times New Roman"/>
              </a:rPr>
              <a:t> </a:t>
            </a:r>
            <a:r>
              <a:rPr sz="2700" baseline="-7716" dirty="0">
                <a:latin typeface="Symbol"/>
                <a:cs typeface="Symbol"/>
              </a:rPr>
              <a:t></a:t>
            </a:r>
            <a:r>
              <a:rPr sz="2700" spc="-82" baseline="-7716" dirty="0">
                <a:latin typeface="Times New Roman"/>
                <a:cs typeface="Times New Roman"/>
              </a:rPr>
              <a:t> </a:t>
            </a:r>
            <a:r>
              <a:rPr sz="2700" spc="-37" baseline="-7716" dirty="0">
                <a:latin typeface="Times New Roman"/>
                <a:cs typeface="Times New Roman"/>
              </a:rPr>
              <a:t>max</a:t>
            </a:r>
            <a:r>
              <a:rPr sz="2700" baseline="-7716" dirty="0">
                <a:latin typeface="Times New Roman"/>
                <a:cs typeface="Times New Roman"/>
              </a:rPr>
              <a:t>	</a:t>
            </a:r>
            <a:r>
              <a:rPr sz="2700" i="1" baseline="-7716" dirty="0">
                <a:latin typeface="Times New Roman"/>
                <a:cs typeface="Times New Roman"/>
              </a:rPr>
              <a:t>Q</a:t>
            </a:r>
            <a:r>
              <a:rPr sz="1575" baseline="29100" dirty="0">
                <a:latin typeface="Times New Roman"/>
                <a:cs typeface="Times New Roman"/>
              </a:rPr>
              <a:t>*</a:t>
            </a:r>
            <a:r>
              <a:rPr sz="1575" spc="-157" baseline="29100" dirty="0">
                <a:latin typeface="Times New Roman"/>
                <a:cs typeface="Times New Roman"/>
              </a:rPr>
              <a:t> </a:t>
            </a:r>
            <a:r>
              <a:rPr sz="2700" spc="-15" baseline="-7716" dirty="0">
                <a:latin typeface="Times New Roman"/>
                <a:cs typeface="Times New Roman"/>
              </a:rPr>
              <a:t>(</a:t>
            </a:r>
            <a:r>
              <a:rPr sz="2700" i="1" spc="-15" baseline="-7716" dirty="0">
                <a:latin typeface="Times New Roman"/>
                <a:cs typeface="Times New Roman"/>
              </a:rPr>
              <a:t>s</a:t>
            </a:r>
            <a:r>
              <a:rPr sz="2700" spc="-15" baseline="-7716" dirty="0">
                <a:latin typeface="Times New Roman"/>
                <a:cs typeface="Times New Roman"/>
              </a:rPr>
              <a:t>,</a:t>
            </a:r>
            <a:r>
              <a:rPr sz="2700" spc="-225" baseline="-7716" dirty="0">
                <a:latin typeface="Times New Roman"/>
                <a:cs typeface="Times New Roman"/>
              </a:rPr>
              <a:t> </a:t>
            </a:r>
            <a:r>
              <a:rPr sz="2700" i="1" spc="-37" baseline="-7716" dirty="0">
                <a:latin typeface="Times New Roman"/>
                <a:cs typeface="Times New Roman"/>
              </a:rPr>
              <a:t>a</a:t>
            </a:r>
            <a:r>
              <a:rPr sz="2700" spc="-37" baseline="-7716" dirty="0">
                <a:latin typeface="Times New Roman"/>
                <a:cs typeface="Times New Roman"/>
              </a:rPr>
              <a:t>)</a:t>
            </a:r>
            <a:endParaRPr sz="2700" baseline="-7716">
              <a:latin typeface="Times New Roman"/>
              <a:cs typeface="Times New Roman"/>
            </a:endParaRPr>
          </a:p>
          <a:p>
            <a:pPr marL="1388110" algn="ctr">
              <a:lnSpc>
                <a:spcPts val="915"/>
              </a:lnSpc>
            </a:pPr>
            <a:r>
              <a:rPr sz="1050" i="1" spc="-25" dirty="0">
                <a:latin typeface="Times New Roman"/>
                <a:cs typeface="Times New Roman"/>
              </a:rPr>
              <a:t>a</a:t>
            </a:r>
            <a:r>
              <a:rPr sz="1050" spc="-25" dirty="0">
                <a:latin typeface="Symbol"/>
                <a:cs typeface="Symbol"/>
              </a:rPr>
              <a:t></a:t>
            </a:r>
            <a:r>
              <a:rPr sz="1050" i="1" spc="-25" dirty="0">
                <a:latin typeface="Times New Roman"/>
                <a:cs typeface="Times New Roman"/>
              </a:rPr>
              <a:t>A</a:t>
            </a:r>
            <a:endParaRPr sz="1050">
              <a:latin typeface="Times New Roman"/>
              <a:cs typeface="Times New Roman"/>
            </a:endParaRPr>
          </a:p>
          <a:p>
            <a:pPr marL="564515" indent="-513715">
              <a:lnSpc>
                <a:spcPts val="2030"/>
              </a:lnSpc>
              <a:spcBef>
                <a:spcPts val="475"/>
              </a:spcBef>
              <a:buFont typeface="Times New Roman"/>
              <a:buAutoNum type="arabicPlain" startAt="12"/>
              <a:tabLst>
                <a:tab pos="564515" algn="l"/>
                <a:tab pos="565150" algn="l"/>
                <a:tab pos="5172710" algn="l"/>
              </a:tabLst>
            </a:pPr>
            <a:r>
              <a:rPr sz="2700" b="1" baseline="1543" dirty="0">
                <a:latin typeface="Times New Roman"/>
                <a:cs typeface="Times New Roman"/>
              </a:rPr>
              <a:t>Devuelve</a:t>
            </a:r>
            <a:r>
              <a:rPr sz="2700" b="1" spc="667" baseline="1543" dirty="0">
                <a:latin typeface="Times New Roman"/>
                <a:cs typeface="Times New Roman"/>
              </a:rPr>
              <a:t> </a:t>
            </a:r>
            <a:r>
              <a:rPr sz="2150" i="1" spc="-45" dirty="0">
                <a:latin typeface="Symbol"/>
                <a:cs typeface="Symbol"/>
              </a:rPr>
              <a:t></a:t>
            </a:r>
            <a:r>
              <a:rPr sz="2150" spc="-265" dirty="0">
                <a:latin typeface="Times New Roman"/>
                <a:cs typeface="Times New Roman"/>
              </a:rPr>
              <a:t> </a:t>
            </a:r>
            <a:r>
              <a:rPr sz="1800" baseline="43981" dirty="0">
                <a:latin typeface="Times New Roman"/>
                <a:cs typeface="Times New Roman"/>
              </a:rPr>
              <a:t>*</a:t>
            </a:r>
            <a:r>
              <a:rPr sz="2100" dirty="0">
                <a:latin typeface="Times New Roman"/>
                <a:cs typeface="Times New Roman"/>
              </a:rPr>
              <a:t>,</a:t>
            </a:r>
            <a:r>
              <a:rPr sz="2100" spc="-275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Times New Roman"/>
                <a:cs typeface="Times New Roman"/>
              </a:rPr>
              <a:t>tal</a:t>
            </a:r>
            <a:r>
              <a:rPr sz="2100" i="1" spc="185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Times New Roman"/>
                <a:cs typeface="Times New Roman"/>
              </a:rPr>
              <a:t>que</a:t>
            </a:r>
            <a:r>
              <a:rPr sz="2100" i="1" spc="100" dirty="0">
                <a:latin typeface="Times New Roman"/>
                <a:cs typeface="Times New Roman"/>
              </a:rPr>
              <a:t> </a:t>
            </a:r>
            <a:r>
              <a:rPr sz="2100" spc="-25" dirty="0">
                <a:latin typeface="Symbol"/>
                <a:cs typeface="Symbol"/>
              </a:rPr>
              <a:t></a:t>
            </a:r>
            <a:r>
              <a:rPr sz="2100" i="1" spc="-25" dirty="0">
                <a:latin typeface="Times New Roman"/>
                <a:cs typeface="Times New Roman"/>
              </a:rPr>
              <a:t>s</a:t>
            </a:r>
            <a:r>
              <a:rPr sz="2100" i="1" spc="-150" dirty="0">
                <a:latin typeface="Times New Roman"/>
                <a:cs typeface="Times New Roman"/>
              </a:rPr>
              <a:t> </a:t>
            </a:r>
            <a:r>
              <a:rPr sz="2100" spc="-10" dirty="0">
                <a:latin typeface="Times New Roman"/>
                <a:cs typeface="Times New Roman"/>
              </a:rPr>
              <a:t>:</a:t>
            </a:r>
            <a:r>
              <a:rPr sz="2100" spc="-235" dirty="0">
                <a:latin typeface="Times New Roman"/>
                <a:cs typeface="Times New Roman"/>
              </a:rPr>
              <a:t> </a:t>
            </a:r>
            <a:r>
              <a:rPr sz="2150" i="1" spc="-45" dirty="0">
                <a:latin typeface="Symbol"/>
                <a:cs typeface="Symbol"/>
              </a:rPr>
              <a:t></a:t>
            </a:r>
            <a:r>
              <a:rPr sz="2150" spc="-265" dirty="0">
                <a:latin typeface="Times New Roman"/>
                <a:cs typeface="Times New Roman"/>
              </a:rPr>
              <a:t> </a:t>
            </a:r>
            <a:r>
              <a:rPr sz="1800" baseline="43981" dirty="0">
                <a:latin typeface="Times New Roman"/>
                <a:cs typeface="Times New Roman"/>
              </a:rPr>
              <a:t>*</a:t>
            </a:r>
            <a:r>
              <a:rPr sz="1800" spc="-225" baseline="43981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(</a:t>
            </a:r>
            <a:r>
              <a:rPr sz="2100" i="1" dirty="0">
                <a:latin typeface="Times New Roman"/>
                <a:cs typeface="Times New Roman"/>
              </a:rPr>
              <a:t>s</a:t>
            </a:r>
            <a:r>
              <a:rPr sz="2100" dirty="0">
                <a:latin typeface="Times New Roman"/>
                <a:cs typeface="Times New Roman"/>
              </a:rPr>
              <a:t>)</a:t>
            </a:r>
            <a:r>
              <a:rPr sz="2100" spc="-165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Symbol"/>
                <a:cs typeface="Symbol"/>
              </a:rPr>
              <a:t></a:t>
            </a:r>
            <a:r>
              <a:rPr sz="2100" spc="-90" dirty="0">
                <a:latin typeface="Times New Roman"/>
                <a:cs typeface="Times New Roman"/>
              </a:rPr>
              <a:t> </a:t>
            </a:r>
            <a:r>
              <a:rPr sz="2100" spc="-10" dirty="0">
                <a:latin typeface="Times New Roman"/>
                <a:cs typeface="Times New Roman"/>
              </a:rPr>
              <a:t>maxarg</a:t>
            </a:r>
            <a:r>
              <a:rPr sz="2100" dirty="0">
                <a:latin typeface="Times New Roman"/>
                <a:cs typeface="Times New Roman"/>
              </a:rPr>
              <a:t>	</a:t>
            </a:r>
            <a:r>
              <a:rPr sz="2100" i="1" dirty="0">
                <a:latin typeface="Times New Roman"/>
                <a:cs typeface="Times New Roman"/>
              </a:rPr>
              <a:t>Q</a:t>
            </a:r>
            <a:r>
              <a:rPr sz="1800" baseline="43981" dirty="0">
                <a:latin typeface="Times New Roman"/>
                <a:cs typeface="Times New Roman"/>
              </a:rPr>
              <a:t>*</a:t>
            </a:r>
            <a:r>
              <a:rPr sz="1800" spc="-202" baseline="43981" dirty="0">
                <a:latin typeface="Times New Roman"/>
                <a:cs typeface="Times New Roman"/>
              </a:rPr>
              <a:t> </a:t>
            </a:r>
            <a:r>
              <a:rPr sz="2100" spc="-35" dirty="0">
                <a:latin typeface="Times New Roman"/>
                <a:cs typeface="Times New Roman"/>
              </a:rPr>
              <a:t>(</a:t>
            </a:r>
            <a:r>
              <a:rPr sz="2100" i="1" spc="-35" dirty="0">
                <a:latin typeface="Times New Roman"/>
                <a:cs typeface="Times New Roman"/>
              </a:rPr>
              <a:t>s</a:t>
            </a:r>
            <a:r>
              <a:rPr sz="2100" spc="-35" dirty="0">
                <a:latin typeface="Times New Roman"/>
                <a:cs typeface="Times New Roman"/>
              </a:rPr>
              <a:t>,</a:t>
            </a:r>
            <a:r>
              <a:rPr sz="2100" spc="-204" dirty="0">
                <a:latin typeface="Times New Roman"/>
                <a:cs typeface="Times New Roman"/>
              </a:rPr>
              <a:t> </a:t>
            </a:r>
            <a:r>
              <a:rPr sz="2100" i="1" spc="-25" dirty="0">
                <a:latin typeface="Times New Roman"/>
                <a:cs typeface="Times New Roman"/>
              </a:rPr>
              <a:t>a</a:t>
            </a:r>
            <a:r>
              <a:rPr sz="2100" spc="-25" dirty="0">
                <a:latin typeface="Times New Roman"/>
                <a:cs typeface="Times New Roman"/>
              </a:rPr>
              <a:t>)</a:t>
            </a:r>
            <a:endParaRPr sz="2100">
              <a:latin typeface="Times New Roman"/>
              <a:cs typeface="Times New Roman"/>
            </a:endParaRPr>
          </a:p>
          <a:p>
            <a:pPr marL="4830445">
              <a:lnSpc>
                <a:spcPts val="890"/>
              </a:lnSpc>
            </a:pPr>
            <a:r>
              <a:rPr sz="1200" i="1" spc="-25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Symbol"/>
                <a:cs typeface="Symbol"/>
              </a:rPr>
              <a:t></a:t>
            </a:r>
            <a:r>
              <a:rPr sz="1200" i="1" spc="-25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4" name="object 1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30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2609850">
              <a:lnSpc>
                <a:spcPct val="100000"/>
              </a:lnSpc>
              <a:spcBef>
                <a:spcPts val="100"/>
              </a:spcBef>
            </a:pPr>
            <a:r>
              <a:rPr dirty="0"/>
              <a:t>Nuestro</a:t>
            </a:r>
            <a:r>
              <a:rPr spc="-15" dirty="0"/>
              <a:t> </a:t>
            </a:r>
            <a:r>
              <a:rPr spc="-10" dirty="0"/>
              <a:t>ejemplo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5455602" y="1090676"/>
            <a:ext cx="2971800" cy="11258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0365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80365" algn="l"/>
                <a:tab pos="381000" algn="l"/>
              </a:tabLst>
            </a:pPr>
            <a:r>
              <a:rPr sz="1800" dirty="0">
                <a:latin typeface="Times New Roman"/>
                <a:cs typeface="Times New Roman"/>
              </a:rPr>
              <a:t>Q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09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inicializados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  <a:p>
            <a:pPr marL="323850" marR="55880" indent="-285750">
              <a:lnSpc>
                <a:spcPct val="101099"/>
              </a:lnSpc>
              <a:spcBef>
                <a:spcPts val="25"/>
              </a:spcBef>
              <a:buFont typeface="Arial"/>
              <a:buChar char="•"/>
              <a:tabLst>
                <a:tab pos="380365" algn="l"/>
                <a:tab pos="381000" algn="l"/>
              </a:tabLst>
            </a:pPr>
            <a:r>
              <a:rPr dirty="0"/>
              <a:t>	</a:t>
            </a:r>
            <a:r>
              <a:rPr sz="1800" dirty="0">
                <a:latin typeface="Times New Roman"/>
                <a:cs typeface="Times New Roman"/>
              </a:rPr>
              <a:t>Orden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ejecución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</a:t>
            </a:r>
            <a:r>
              <a:rPr sz="1800" spc="-20" dirty="0">
                <a:latin typeface="Times New Roman"/>
                <a:cs typeface="Times New Roman"/>
              </a:rPr>
              <a:t>cada </a:t>
            </a:r>
            <a:r>
              <a:rPr sz="1800" spc="-10" dirty="0">
                <a:latin typeface="Times New Roman"/>
                <a:cs typeface="Times New Roman"/>
              </a:rPr>
              <a:t>iteración:</a:t>
            </a:r>
            <a:endParaRPr sz="1800">
              <a:latin typeface="Times New Roman"/>
              <a:cs typeface="Times New Roman"/>
            </a:endParaRPr>
          </a:p>
          <a:p>
            <a:pPr marL="780415" lvl="1" indent="-285115">
              <a:lnSpc>
                <a:spcPts val="2110"/>
              </a:lnSpc>
              <a:buFont typeface="Arial"/>
              <a:buChar char="•"/>
              <a:tabLst>
                <a:tab pos="780415" algn="l"/>
                <a:tab pos="781050" algn="l"/>
              </a:tabLst>
            </a:pPr>
            <a:r>
              <a:rPr sz="1800" dirty="0">
                <a:latin typeface="Times New Roman"/>
                <a:cs typeface="Times New Roman"/>
              </a:rPr>
              <a:t>Estados: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</a:t>
            </a:r>
            <a:r>
              <a:rPr sz="1800" baseline="-13888" dirty="0">
                <a:latin typeface="Times New Roman"/>
                <a:cs typeface="Times New Roman"/>
              </a:rPr>
              <a:t>0</a:t>
            </a:r>
            <a:r>
              <a:rPr sz="1800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s</a:t>
            </a:r>
            <a:r>
              <a:rPr sz="1800" spc="-37" baseline="-13888" dirty="0">
                <a:latin typeface="Times New Roman"/>
                <a:cs typeface="Times New Roman"/>
              </a:rPr>
              <a:t>4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481002" y="2194052"/>
            <a:ext cx="2076450" cy="5683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55015" indent="-285115">
              <a:lnSpc>
                <a:spcPts val="2135"/>
              </a:lnSpc>
              <a:spcBef>
                <a:spcPts val="100"/>
              </a:spcBef>
              <a:buFont typeface="Arial"/>
              <a:buChar char="•"/>
              <a:tabLst>
                <a:tab pos="755015" algn="l"/>
                <a:tab pos="755650" algn="l"/>
              </a:tabLst>
            </a:pPr>
            <a:r>
              <a:rPr sz="1800" dirty="0">
                <a:latin typeface="Times New Roman"/>
                <a:cs typeface="Times New Roman"/>
              </a:rPr>
              <a:t>Acciones: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a;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b</a:t>
            </a:r>
            <a:endParaRPr sz="1800">
              <a:latin typeface="Times New Roman"/>
              <a:cs typeface="Times New Roman"/>
            </a:endParaRPr>
          </a:p>
          <a:p>
            <a:pPr marL="354965" indent="-342265">
              <a:lnSpc>
                <a:spcPts val="2135"/>
              </a:lnSpc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1800" dirty="0">
                <a:latin typeface="Times New Roman"/>
                <a:cs typeface="Times New Roman"/>
              </a:rPr>
              <a:t>Parámetro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Symbol"/>
                <a:cs typeface="Symbol"/>
              </a:rPr>
              <a:t></a:t>
            </a:r>
            <a:r>
              <a:rPr sz="1800" spc="-25" dirty="0">
                <a:latin typeface="Times New Roman"/>
                <a:cs typeface="Times New Roman"/>
              </a:rPr>
              <a:t>=1</a:t>
            </a:r>
            <a:endParaRPr sz="1800">
              <a:latin typeface="Times New Roman"/>
              <a:cs typeface="Times New Roman"/>
            </a:endParaRPr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452437" y="3252787"/>
          <a:ext cx="4834255" cy="17189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84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89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94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8864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905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928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905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8864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37820">
                <a:tc>
                  <a:txBody>
                    <a:bodyPr/>
                    <a:lstStyle/>
                    <a:p>
                      <a:pPr marL="205104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400" b="1" spc="-25" dirty="0">
                          <a:latin typeface="Times New Roman"/>
                          <a:cs typeface="Times New Roman"/>
                        </a:rPr>
                        <a:t>It.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1350" baseline="24691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(s</a:t>
                      </a:r>
                      <a:r>
                        <a:rPr sz="1350" baseline="-18518" dirty="0">
                          <a:latin typeface="Times New Roman"/>
                          <a:cs typeface="Times New Roman"/>
                        </a:rPr>
                        <a:t>0,</a:t>
                      </a:r>
                      <a:r>
                        <a:rPr sz="1350" spc="67" baseline="-18518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a)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2794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1350" baseline="24691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(s</a:t>
                      </a:r>
                      <a:r>
                        <a:rPr sz="1350" baseline="-18518" dirty="0">
                          <a:latin typeface="Times New Roman"/>
                          <a:cs typeface="Times New Roman"/>
                        </a:rPr>
                        <a:t>0,</a:t>
                      </a:r>
                      <a:r>
                        <a:rPr sz="1350" spc="67" baseline="-18518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b)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254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1350" baseline="24691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(s</a:t>
                      </a:r>
                      <a:r>
                        <a:rPr sz="1350" baseline="-18518" dirty="0">
                          <a:latin typeface="Times New Roman"/>
                          <a:cs typeface="Times New Roman"/>
                        </a:rPr>
                        <a:t>1,</a:t>
                      </a:r>
                      <a:r>
                        <a:rPr sz="1350" spc="67" baseline="-18518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b)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8255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1350" baseline="24691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(s</a:t>
                      </a:r>
                      <a:r>
                        <a:rPr sz="1350" baseline="-18518" dirty="0">
                          <a:latin typeface="Times New Roman"/>
                          <a:cs typeface="Times New Roman"/>
                        </a:rPr>
                        <a:t>2,</a:t>
                      </a:r>
                      <a:r>
                        <a:rPr sz="1350" spc="67" baseline="-18518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a)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254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1350" baseline="24691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(s</a:t>
                      </a:r>
                      <a:r>
                        <a:rPr sz="1350" baseline="-18518" dirty="0">
                          <a:latin typeface="Times New Roman"/>
                          <a:cs typeface="Times New Roman"/>
                        </a:rPr>
                        <a:t>2,</a:t>
                      </a:r>
                      <a:r>
                        <a:rPr sz="1350" spc="67" baseline="-18518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b)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8255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1350" baseline="24691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(s</a:t>
                      </a:r>
                      <a:r>
                        <a:rPr sz="1350" baseline="-18518" dirty="0">
                          <a:latin typeface="Times New Roman"/>
                          <a:cs typeface="Times New Roman"/>
                        </a:rPr>
                        <a:t>3,</a:t>
                      </a:r>
                      <a:r>
                        <a:rPr sz="1350" spc="67" baseline="-18518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a)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254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1350" baseline="24691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(s</a:t>
                      </a:r>
                      <a:r>
                        <a:rPr sz="1350" baseline="-18518" dirty="0">
                          <a:latin typeface="Times New Roman"/>
                          <a:cs typeface="Times New Roman"/>
                        </a:rPr>
                        <a:t>3,</a:t>
                      </a:r>
                      <a:r>
                        <a:rPr sz="1350" spc="67" baseline="-18518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b)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24765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24765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24765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3845">
                <a:tc>
                  <a:txBody>
                    <a:bodyPr/>
                    <a:lstStyle/>
                    <a:p>
                      <a:pPr marL="247650">
                        <a:lnSpc>
                          <a:spcPct val="10000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203200">
                        <a:lnSpc>
                          <a:spcPts val="168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…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4449762" y="5105400"/>
          <a:ext cx="4097654" cy="8851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26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11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473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46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6832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94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36550">
                <a:tc>
                  <a:txBody>
                    <a:bodyPr/>
                    <a:lstStyle/>
                    <a:p>
                      <a:pPr algn="ctr">
                        <a:lnSpc>
                          <a:spcPts val="2060"/>
                        </a:lnSpc>
                      </a:pPr>
                      <a:r>
                        <a:rPr sz="1800" b="1" spc="-10" dirty="0">
                          <a:latin typeface="Times New Roman"/>
                          <a:cs typeface="Times New Roman"/>
                        </a:rPr>
                        <a:t>Estado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60"/>
                        </a:lnSpc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spc="-37" baseline="-13888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60"/>
                        </a:lnSpc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spc="-37" baseline="-13888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60"/>
                        </a:lnSpc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spc="-37" baseline="-13888" dirty="0">
                          <a:latin typeface="Times New Roman"/>
                          <a:cs typeface="Times New Roman"/>
                        </a:rPr>
                        <a:t>2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60"/>
                        </a:lnSpc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spc="-37" baseline="-13888" dirty="0">
                          <a:latin typeface="Times New Roman"/>
                          <a:cs typeface="Times New Roman"/>
                        </a:rPr>
                        <a:t>3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60"/>
                        </a:lnSpc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spc="-37" baseline="-13888" dirty="0">
                          <a:latin typeface="Times New Roman"/>
                          <a:cs typeface="Times New Roman"/>
                        </a:rPr>
                        <a:t>4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R="3175" algn="ctr">
                        <a:lnSpc>
                          <a:spcPts val="1550"/>
                        </a:lnSpc>
                      </a:pPr>
                      <a:r>
                        <a:rPr sz="2700" b="1" i="1" spc="-37" baseline="-15432" dirty="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sz="1200" b="1" i="1" spc="-25" dirty="0">
                          <a:latin typeface="Times New Roman"/>
                          <a:cs typeface="Times New Roman"/>
                        </a:rPr>
                        <a:t>*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R="3175" algn="ctr">
                        <a:lnSpc>
                          <a:spcPts val="1570"/>
                        </a:lnSpc>
                      </a:pPr>
                      <a:r>
                        <a:rPr sz="2700" b="1" i="1" spc="-37" baseline="-15432" dirty="0">
                          <a:latin typeface="Times New Roman"/>
                          <a:cs typeface="Times New Roman"/>
                        </a:rPr>
                        <a:t>π</a:t>
                      </a:r>
                      <a:r>
                        <a:rPr sz="1200" b="1" i="1" spc="-25" dirty="0">
                          <a:latin typeface="Times New Roman"/>
                          <a:cs typeface="Times New Roman"/>
                        </a:rPr>
                        <a:t>*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6003290" y="3406140"/>
            <a:ext cx="2359025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¿Cuales</a:t>
            </a:r>
            <a:r>
              <a:rPr sz="2000" spc="-4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serían</a:t>
            </a:r>
            <a:r>
              <a:rPr sz="2000" spc="-25" dirty="0">
                <a:solidFill>
                  <a:srgbClr val="FF0000"/>
                </a:solidFill>
                <a:latin typeface="Times New Roman"/>
                <a:cs typeface="Times New Roman"/>
              </a:rPr>
              <a:t> los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valores</a:t>
            </a:r>
            <a:r>
              <a:rPr sz="20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de</a:t>
            </a:r>
            <a:r>
              <a:rPr sz="20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i="1" dirty="0">
                <a:solidFill>
                  <a:srgbClr val="FF0000"/>
                </a:solidFill>
                <a:latin typeface="Times New Roman"/>
                <a:cs typeface="Times New Roman"/>
              </a:rPr>
              <a:t>Q*,</a:t>
            </a:r>
            <a:r>
              <a:rPr sz="2000" i="1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i="1" dirty="0">
                <a:solidFill>
                  <a:srgbClr val="FF0000"/>
                </a:solidFill>
                <a:latin typeface="Times New Roman"/>
                <a:cs typeface="Times New Roman"/>
              </a:rPr>
              <a:t>V*</a:t>
            </a:r>
            <a:r>
              <a:rPr sz="2000" i="1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y </a:t>
            </a:r>
            <a:r>
              <a:rPr sz="2000" i="1" spc="-25" dirty="0">
                <a:solidFill>
                  <a:srgbClr val="FF0000"/>
                </a:solidFill>
                <a:latin typeface="Times New Roman"/>
                <a:cs typeface="Times New Roman"/>
              </a:rPr>
              <a:t>π</a:t>
            </a:r>
            <a:r>
              <a:rPr sz="1950" b="1" i="1" spc="-37" baseline="25641" dirty="0">
                <a:solidFill>
                  <a:srgbClr val="FF0000"/>
                </a:solidFill>
                <a:latin typeface="Times New Roman"/>
                <a:cs typeface="Times New Roman"/>
              </a:rPr>
              <a:t>*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que</a:t>
            </a:r>
            <a:r>
              <a:rPr sz="20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se</a:t>
            </a:r>
            <a:r>
              <a:rPr sz="20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obtienen</a:t>
            </a:r>
            <a:r>
              <a:rPr sz="20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con</a:t>
            </a:r>
            <a:r>
              <a:rPr sz="20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spc="-25" dirty="0">
                <a:solidFill>
                  <a:srgbClr val="FF0000"/>
                </a:solidFill>
                <a:latin typeface="Times New Roman"/>
                <a:cs typeface="Times New Roman"/>
              </a:rPr>
              <a:t>el </a:t>
            </a:r>
            <a:r>
              <a:rPr sz="2000" spc="-10" dirty="0">
                <a:solidFill>
                  <a:srgbClr val="FF0000"/>
                </a:solidFill>
                <a:latin typeface="Times New Roman"/>
                <a:cs typeface="Times New Roman"/>
              </a:rPr>
              <a:t>algoritmo?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4" name="object 1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92112" y="973979"/>
            <a:ext cx="3730608" cy="2147045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3801497" y="2729991"/>
            <a:ext cx="1079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dirty="0">
                <a:latin typeface="Times New Roman"/>
                <a:cs typeface="Times New Roman"/>
              </a:rPr>
              <a:t>4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758150" y="2085340"/>
            <a:ext cx="2857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96560" y="1948179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0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98079" y="1387347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1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686750" y="1298955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3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055506" y="1798828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546455" y="1625091"/>
            <a:ext cx="3543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784001" y="2420620"/>
            <a:ext cx="387350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312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b/10 </a:t>
            </a:r>
            <a:r>
              <a:rPr sz="1600" spc="-25" dirty="0">
                <a:latin typeface="Times New Roman"/>
                <a:cs typeface="Times New Roman"/>
              </a:rPr>
              <a:t>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162803" y="2573020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2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31143" y="2316988"/>
            <a:ext cx="3543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677672" y="2589276"/>
            <a:ext cx="24320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spc="-565" dirty="0">
                <a:latin typeface="Times New Roman"/>
                <a:cs typeface="Times New Roman"/>
              </a:rPr>
              <a:t>s</a:t>
            </a:r>
            <a:r>
              <a:rPr sz="2400" spc="120" baseline="13888" dirty="0">
                <a:latin typeface="Times New Roman"/>
                <a:cs typeface="Times New Roman"/>
              </a:rPr>
              <a:t>s</a:t>
            </a:r>
            <a:r>
              <a:rPr sz="1650" spc="120" baseline="5050" dirty="0">
                <a:latin typeface="Times New Roman"/>
                <a:cs typeface="Times New Roman"/>
              </a:rPr>
              <a:t>4</a:t>
            </a:r>
            <a:endParaRPr sz="1650" baseline="50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826831" y="2085340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988289" y="988059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a/-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858545" y="1878076"/>
            <a:ext cx="2857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b/6</a:t>
            </a:r>
            <a:endParaRPr sz="1600">
              <a:latin typeface="Times New Roman"/>
              <a:cs typeface="Times New Roman"/>
            </a:endParaRPr>
          </a:p>
        </p:txBody>
      </p:sp>
      <p:pic>
        <p:nvPicPr>
          <p:cNvPr id="29" name="object 2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0" name="object 30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31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710531" y="2674106"/>
            <a:ext cx="6352540" cy="474980"/>
            <a:chOff x="1710531" y="2674106"/>
            <a:chExt cx="6352540" cy="474980"/>
          </a:xfrm>
        </p:grpSpPr>
        <p:sp>
          <p:nvSpPr>
            <p:cNvPr id="8" name="object 8"/>
            <p:cNvSpPr/>
            <p:nvPr/>
          </p:nvSpPr>
          <p:spPr>
            <a:xfrm>
              <a:off x="1716881" y="2680456"/>
              <a:ext cx="6339840" cy="462280"/>
            </a:xfrm>
            <a:custGeom>
              <a:avLst/>
              <a:gdLst/>
              <a:ahLst/>
              <a:cxnLst/>
              <a:rect l="l" t="t" r="r" b="b"/>
              <a:pathLst>
                <a:path w="6339840" h="462280">
                  <a:moveTo>
                    <a:pt x="6262777" y="0"/>
                  </a:moveTo>
                  <a:lnTo>
                    <a:pt x="76944" y="0"/>
                  </a:lnTo>
                  <a:lnTo>
                    <a:pt x="46993" y="6046"/>
                  </a:lnTo>
                  <a:lnTo>
                    <a:pt x="22536" y="22536"/>
                  </a:lnTo>
                  <a:lnTo>
                    <a:pt x="6046" y="46994"/>
                  </a:lnTo>
                  <a:lnTo>
                    <a:pt x="0" y="76945"/>
                  </a:lnTo>
                  <a:lnTo>
                    <a:pt x="0" y="384719"/>
                  </a:lnTo>
                  <a:lnTo>
                    <a:pt x="6046" y="414670"/>
                  </a:lnTo>
                  <a:lnTo>
                    <a:pt x="22536" y="439128"/>
                  </a:lnTo>
                  <a:lnTo>
                    <a:pt x="46993" y="455618"/>
                  </a:lnTo>
                  <a:lnTo>
                    <a:pt x="76944" y="461665"/>
                  </a:lnTo>
                  <a:lnTo>
                    <a:pt x="6262777" y="461665"/>
                  </a:lnTo>
                  <a:lnTo>
                    <a:pt x="6292728" y="455618"/>
                  </a:lnTo>
                  <a:lnTo>
                    <a:pt x="6317186" y="439128"/>
                  </a:lnTo>
                  <a:lnTo>
                    <a:pt x="6333676" y="414670"/>
                  </a:lnTo>
                  <a:lnTo>
                    <a:pt x="6339723" y="384719"/>
                  </a:lnTo>
                  <a:lnTo>
                    <a:pt x="6339723" y="76945"/>
                  </a:lnTo>
                  <a:lnTo>
                    <a:pt x="6333676" y="46994"/>
                  </a:lnTo>
                  <a:lnTo>
                    <a:pt x="6317186" y="22536"/>
                  </a:lnTo>
                  <a:lnTo>
                    <a:pt x="6292728" y="6046"/>
                  </a:lnTo>
                  <a:lnTo>
                    <a:pt x="6262777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716881" y="2680456"/>
              <a:ext cx="6339840" cy="462280"/>
            </a:xfrm>
            <a:custGeom>
              <a:avLst/>
              <a:gdLst/>
              <a:ahLst/>
              <a:cxnLst/>
              <a:rect l="l" t="t" r="r" b="b"/>
              <a:pathLst>
                <a:path w="6339840" h="462280">
                  <a:moveTo>
                    <a:pt x="0" y="76945"/>
                  </a:moveTo>
                  <a:lnTo>
                    <a:pt x="6046" y="46994"/>
                  </a:lnTo>
                  <a:lnTo>
                    <a:pt x="22536" y="22536"/>
                  </a:lnTo>
                  <a:lnTo>
                    <a:pt x="46994" y="6046"/>
                  </a:lnTo>
                  <a:lnTo>
                    <a:pt x="76944" y="0"/>
                  </a:lnTo>
                  <a:lnTo>
                    <a:pt x="6262778" y="0"/>
                  </a:lnTo>
                  <a:lnTo>
                    <a:pt x="6292728" y="6046"/>
                  </a:lnTo>
                  <a:lnTo>
                    <a:pt x="6317186" y="22536"/>
                  </a:lnTo>
                  <a:lnTo>
                    <a:pt x="6333676" y="46994"/>
                  </a:lnTo>
                  <a:lnTo>
                    <a:pt x="6339723" y="76945"/>
                  </a:lnTo>
                  <a:lnTo>
                    <a:pt x="6339723" y="384719"/>
                  </a:lnTo>
                  <a:lnTo>
                    <a:pt x="6333676" y="414670"/>
                  </a:lnTo>
                  <a:lnTo>
                    <a:pt x="6317186" y="439128"/>
                  </a:lnTo>
                  <a:lnTo>
                    <a:pt x="6292728" y="455618"/>
                  </a:lnTo>
                  <a:lnTo>
                    <a:pt x="6262778" y="461665"/>
                  </a:lnTo>
                  <a:lnTo>
                    <a:pt x="76944" y="461665"/>
                  </a:lnTo>
                  <a:lnTo>
                    <a:pt x="46994" y="455618"/>
                  </a:lnTo>
                  <a:lnTo>
                    <a:pt x="22536" y="439128"/>
                  </a:lnTo>
                  <a:lnTo>
                    <a:pt x="6046" y="414670"/>
                  </a:lnTo>
                  <a:lnTo>
                    <a:pt x="0" y="384719"/>
                  </a:lnTo>
                  <a:lnTo>
                    <a:pt x="0" y="76945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43280">
              <a:lnSpc>
                <a:spcPct val="100000"/>
              </a:lnSpc>
              <a:spcBef>
                <a:spcPts val="100"/>
              </a:spcBef>
            </a:pPr>
            <a:r>
              <a:rPr dirty="0"/>
              <a:t>Módulo</a:t>
            </a:r>
            <a:r>
              <a:rPr spc="-30" dirty="0"/>
              <a:t> </a:t>
            </a:r>
            <a:r>
              <a:rPr dirty="0"/>
              <a:t>II:</a:t>
            </a:r>
            <a:r>
              <a:rPr spc="-15" dirty="0"/>
              <a:t> </a:t>
            </a:r>
            <a:r>
              <a:rPr dirty="0"/>
              <a:t>Agentes</a:t>
            </a:r>
            <a:r>
              <a:rPr spc="-15" dirty="0"/>
              <a:t> </a:t>
            </a:r>
            <a:r>
              <a:rPr dirty="0"/>
              <a:t>basados</a:t>
            </a:r>
            <a:r>
              <a:rPr spc="-1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spc="-10" dirty="0"/>
              <a:t>Búsqueda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23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909127" y="1700830"/>
            <a:ext cx="6042025" cy="3820160"/>
          </a:xfrm>
          <a:prstGeom prst="rect">
            <a:avLst/>
          </a:prstGeom>
        </p:spPr>
        <p:txBody>
          <a:bodyPr vert="horz" wrap="square" lIns="0" tIns="13970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1100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2: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no-</a:t>
            </a:r>
            <a:r>
              <a:rPr sz="2400" spc="-10" dirty="0">
                <a:latin typeface="Times New Roman"/>
                <a:cs typeface="Times New Roman"/>
              </a:rPr>
              <a:t>informada</a:t>
            </a:r>
            <a:endParaRPr sz="2400">
              <a:latin typeface="Times New Roman"/>
              <a:cs typeface="Times New Roman"/>
            </a:endParaRPr>
          </a:p>
          <a:p>
            <a:pPr marL="1579245" indent="-394970">
              <a:lnSpc>
                <a:spcPct val="100000"/>
              </a:lnSpc>
              <a:spcBef>
                <a:spcPts val="919"/>
              </a:spcBef>
              <a:buChar char="–"/>
              <a:tabLst>
                <a:tab pos="1579245" algn="l"/>
                <a:tab pos="1579880" algn="l"/>
              </a:tabLst>
            </a:pPr>
            <a:r>
              <a:rPr sz="2200" dirty="0">
                <a:latin typeface="Times New Roman"/>
                <a:cs typeface="Times New Roman"/>
              </a:rPr>
              <a:t>Espacio</a:t>
            </a:r>
            <a:r>
              <a:rPr sz="2200" spc="-1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de</a:t>
            </a:r>
            <a:r>
              <a:rPr sz="2200" spc="-10" dirty="0">
                <a:latin typeface="Times New Roman"/>
                <a:cs typeface="Times New Roman"/>
              </a:rPr>
              <a:t> estados</a:t>
            </a:r>
            <a:endParaRPr sz="2200">
              <a:latin typeface="Times New Roman"/>
              <a:cs typeface="Times New Roman"/>
            </a:endParaRPr>
          </a:p>
          <a:p>
            <a:pPr marL="1579245" indent="-394970">
              <a:lnSpc>
                <a:spcPct val="100000"/>
              </a:lnSpc>
              <a:spcBef>
                <a:spcPts val="459"/>
              </a:spcBef>
              <a:buChar char="–"/>
              <a:tabLst>
                <a:tab pos="1579245" algn="l"/>
                <a:tab pos="1579880" algn="l"/>
              </a:tabLst>
            </a:pPr>
            <a:r>
              <a:rPr sz="2200" dirty="0">
                <a:latin typeface="Times New Roman"/>
                <a:cs typeface="Times New Roman"/>
              </a:rPr>
              <a:t>Algoritmos</a:t>
            </a:r>
            <a:r>
              <a:rPr sz="2200" spc="-2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de</a:t>
            </a:r>
            <a:r>
              <a:rPr sz="2200" spc="-1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búsqueda</a:t>
            </a:r>
            <a:r>
              <a:rPr sz="2200" spc="-1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no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200" spc="-10" dirty="0">
                <a:latin typeface="Times New Roman"/>
                <a:cs typeface="Times New Roman"/>
              </a:rPr>
              <a:t>informados</a:t>
            </a:r>
            <a:endParaRPr sz="22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1764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3: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spc="80" dirty="0">
                <a:latin typeface="Times New Roman"/>
                <a:cs typeface="Times New Roman"/>
              </a:rPr>
              <a:t>h</a:t>
            </a:r>
            <a:r>
              <a:rPr sz="2400" spc="-894" dirty="0">
                <a:latin typeface="Times New Roman"/>
                <a:cs typeface="Times New Roman"/>
              </a:rPr>
              <a:t>e</a:t>
            </a:r>
            <a:r>
              <a:rPr sz="3600" spc="-232" baseline="8101" dirty="0">
                <a:latin typeface="Times New Roman"/>
                <a:cs typeface="Times New Roman"/>
              </a:rPr>
              <a:t>1</a:t>
            </a:r>
            <a:r>
              <a:rPr sz="2400" spc="80" dirty="0">
                <a:latin typeface="Times New Roman"/>
                <a:cs typeface="Times New Roman"/>
              </a:rPr>
              <a:t>ur</a:t>
            </a:r>
            <a:r>
              <a:rPr sz="2400" spc="75" dirty="0">
                <a:latin typeface="Times New Roman"/>
                <a:cs typeface="Times New Roman"/>
              </a:rPr>
              <a:t>í</a:t>
            </a:r>
            <a:r>
              <a:rPr sz="2400" spc="80" dirty="0">
                <a:latin typeface="Times New Roman"/>
                <a:cs typeface="Times New Roman"/>
              </a:rPr>
              <a:t>s</a:t>
            </a:r>
            <a:r>
              <a:rPr sz="2400" spc="75" dirty="0">
                <a:latin typeface="Times New Roman"/>
                <a:cs typeface="Times New Roman"/>
              </a:rPr>
              <a:t>tic</a:t>
            </a:r>
            <a:r>
              <a:rPr sz="2400" spc="80" dirty="0">
                <a:latin typeface="Times New Roman"/>
                <a:cs typeface="Times New Roman"/>
              </a:rPr>
              <a:t>a</a:t>
            </a:r>
            <a:endParaRPr sz="2400">
              <a:latin typeface="Times New Roman"/>
              <a:cs typeface="Times New Roman"/>
            </a:endParaRPr>
          </a:p>
          <a:p>
            <a:pPr marL="63500" marR="1220470">
              <a:lnSpc>
                <a:spcPct val="170000"/>
              </a:lnSpc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3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4: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heurística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avanzada </a:t>
            </a: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5: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multiagente</a:t>
            </a:r>
            <a:endParaRPr sz="24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2014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6: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espacios</a:t>
            </a:r>
            <a:r>
              <a:rPr sz="2400" spc="-10" dirty="0">
                <a:latin typeface="Times New Roman"/>
                <a:cs typeface="Times New Roman"/>
              </a:rPr>
              <a:t> estructurados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8378190" y="6376923"/>
            <a:ext cx="2286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33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2609850">
              <a:lnSpc>
                <a:spcPct val="100000"/>
              </a:lnSpc>
              <a:spcBef>
                <a:spcPts val="100"/>
              </a:spcBef>
            </a:pPr>
            <a:r>
              <a:rPr dirty="0"/>
              <a:t>Nuestro</a:t>
            </a:r>
            <a:r>
              <a:rPr spc="-15" dirty="0"/>
              <a:t> </a:t>
            </a:r>
            <a:r>
              <a:rPr spc="-10" dirty="0"/>
              <a:t>ejemplo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5455602" y="1090676"/>
            <a:ext cx="2971800" cy="11258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0365" indent="-342265">
              <a:lnSpc>
                <a:spcPct val="100000"/>
              </a:lnSpc>
              <a:spcBef>
                <a:spcPts val="100"/>
              </a:spcBef>
              <a:buFont typeface="Arial"/>
              <a:buChar char="•"/>
              <a:tabLst>
                <a:tab pos="380365" algn="l"/>
                <a:tab pos="381000" algn="l"/>
              </a:tabLst>
            </a:pPr>
            <a:r>
              <a:rPr sz="1800" dirty="0">
                <a:latin typeface="Times New Roman"/>
                <a:cs typeface="Times New Roman"/>
              </a:rPr>
              <a:t>Q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09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inicializados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  <a:p>
            <a:pPr marL="323850" marR="55880" indent="-285750">
              <a:lnSpc>
                <a:spcPct val="101099"/>
              </a:lnSpc>
              <a:spcBef>
                <a:spcPts val="25"/>
              </a:spcBef>
              <a:buFont typeface="Arial"/>
              <a:buChar char="•"/>
              <a:tabLst>
                <a:tab pos="380365" algn="l"/>
                <a:tab pos="381000" algn="l"/>
              </a:tabLst>
            </a:pPr>
            <a:r>
              <a:rPr dirty="0"/>
              <a:t>	</a:t>
            </a:r>
            <a:r>
              <a:rPr sz="1800" dirty="0">
                <a:latin typeface="Times New Roman"/>
                <a:cs typeface="Times New Roman"/>
              </a:rPr>
              <a:t>Orden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ejecución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</a:t>
            </a:r>
            <a:r>
              <a:rPr sz="1800" spc="-20" dirty="0">
                <a:latin typeface="Times New Roman"/>
                <a:cs typeface="Times New Roman"/>
              </a:rPr>
              <a:t>cada </a:t>
            </a:r>
            <a:r>
              <a:rPr sz="1800" spc="-10" dirty="0">
                <a:latin typeface="Times New Roman"/>
                <a:cs typeface="Times New Roman"/>
              </a:rPr>
              <a:t>iteración:</a:t>
            </a:r>
            <a:endParaRPr sz="1800">
              <a:latin typeface="Times New Roman"/>
              <a:cs typeface="Times New Roman"/>
            </a:endParaRPr>
          </a:p>
          <a:p>
            <a:pPr marL="780415" lvl="1" indent="-285115">
              <a:lnSpc>
                <a:spcPts val="2110"/>
              </a:lnSpc>
              <a:buFont typeface="Arial"/>
              <a:buChar char="•"/>
              <a:tabLst>
                <a:tab pos="780415" algn="l"/>
                <a:tab pos="781050" algn="l"/>
              </a:tabLst>
            </a:pPr>
            <a:r>
              <a:rPr sz="1800" dirty="0">
                <a:latin typeface="Times New Roman"/>
                <a:cs typeface="Times New Roman"/>
              </a:rPr>
              <a:t>Estados: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</a:t>
            </a:r>
            <a:r>
              <a:rPr sz="1800" baseline="-13888" dirty="0">
                <a:latin typeface="Times New Roman"/>
                <a:cs typeface="Times New Roman"/>
              </a:rPr>
              <a:t>0</a:t>
            </a:r>
            <a:r>
              <a:rPr sz="1800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s</a:t>
            </a:r>
            <a:r>
              <a:rPr sz="1800" spc="-37" baseline="-13888" dirty="0">
                <a:latin typeface="Times New Roman"/>
                <a:cs typeface="Times New Roman"/>
              </a:rPr>
              <a:t>4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481002" y="2194052"/>
            <a:ext cx="2076450" cy="5683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55015" indent="-285115">
              <a:lnSpc>
                <a:spcPts val="2135"/>
              </a:lnSpc>
              <a:spcBef>
                <a:spcPts val="100"/>
              </a:spcBef>
              <a:buFont typeface="Arial"/>
              <a:buChar char="•"/>
              <a:tabLst>
                <a:tab pos="755015" algn="l"/>
                <a:tab pos="755650" algn="l"/>
              </a:tabLst>
            </a:pPr>
            <a:r>
              <a:rPr sz="1800" dirty="0">
                <a:latin typeface="Times New Roman"/>
                <a:cs typeface="Times New Roman"/>
              </a:rPr>
              <a:t>Acciones: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a;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b</a:t>
            </a:r>
            <a:endParaRPr sz="1800">
              <a:latin typeface="Times New Roman"/>
              <a:cs typeface="Times New Roman"/>
            </a:endParaRPr>
          </a:p>
          <a:p>
            <a:pPr marL="354965" indent="-342265">
              <a:lnSpc>
                <a:spcPts val="2135"/>
              </a:lnSpc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1800" dirty="0">
                <a:latin typeface="Times New Roman"/>
                <a:cs typeface="Times New Roman"/>
              </a:rPr>
              <a:t>Parámetro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Symbol"/>
                <a:cs typeface="Symbol"/>
              </a:rPr>
              <a:t></a:t>
            </a:r>
            <a:r>
              <a:rPr sz="1800" spc="-25" dirty="0">
                <a:latin typeface="Times New Roman"/>
                <a:cs typeface="Times New Roman"/>
              </a:rPr>
              <a:t>=1</a:t>
            </a:r>
            <a:endParaRPr sz="18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452437" y="3252787"/>
          <a:ext cx="4834255" cy="16579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84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96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88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899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899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99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899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899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3718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400" b="1" spc="-25" dirty="0">
                          <a:latin typeface="Times New Roman"/>
                          <a:cs typeface="Times New Roman"/>
                        </a:rPr>
                        <a:t>It.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1350" baseline="24691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(s</a:t>
                      </a:r>
                      <a:r>
                        <a:rPr sz="1350" baseline="-18518" dirty="0">
                          <a:latin typeface="Times New Roman"/>
                          <a:cs typeface="Times New Roman"/>
                        </a:rPr>
                        <a:t>0,</a:t>
                      </a:r>
                      <a:r>
                        <a:rPr sz="1350" spc="67" baseline="-18518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a)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1350" baseline="24691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(s</a:t>
                      </a:r>
                      <a:r>
                        <a:rPr sz="1350" baseline="-18518" dirty="0">
                          <a:latin typeface="Times New Roman"/>
                          <a:cs typeface="Times New Roman"/>
                        </a:rPr>
                        <a:t>0,</a:t>
                      </a:r>
                      <a:r>
                        <a:rPr sz="1350" spc="67" baseline="-18518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b)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1350" baseline="24691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(s</a:t>
                      </a:r>
                      <a:r>
                        <a:rPr sz="1350" baseline="-18518" dirty="0">
                          <a:latin typeface="Times New Roman"/>
                          <a:cs typeface="Times New Roman"/>
                        </a:rPr>
                        <a:t>1,</a:t>
                      </a:r>
                      <a:r>
                        <a:rPr sz="1350" spc="67" baseline="-18518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b)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1350" baseline="24691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(s</a:t>
                      </a:r>
                      <a:r>
                        <a:rPr sz="1350" baseline="-18518" dirty="0">
                          <a:latin typeface="Times New Roman"/>
                          <a:cs typeface="Times New Roman"/>
                        </a:rPr>
                        <a:t>2,</a:t>
                      </a:r>
                      <a:r>
                        <a:rPr sz="1350" spc="67" baseline="-18518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a)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1350" baseline="24691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(s</a:t>
                      </a:r>
                      <a:r>
                        <a:rPr sz="1350" baseline="-18518" dirty="0">
                          <a:latin typeface="Times New Roman"/>
                          <a:cs typeface="Times New Roman"/>
                        </a:rPr>
                        <a:t>2,</a:t>
                      </a:r>
                      <a:r>
                        <a:rPr sz="1350" spc="67" baseline="-18518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b)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1350" baseline="24691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(s</a:t>
                      </a:r>
                      <a:r>
                        <a:rPr sz="1350" baseline="-18518" dirty="0">
                          <a:latin typeface="Times New Roman"/>
                          <a:cs typeface="Times New Roman"/>
                        </a:rPr>
                        <a:t>3,</a:t>
                      </a:r>
                      <a:r>
                        <a:rPr sz="1350" spc="67" baseline="-18518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a)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Q</a:t>
                      </a:r>
                      <a:r>
                        <a:rPr sz="1350" baseline="24691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1400" dirty="0">
                          <a:latin typeface="Times New Roman"/>
                          <a:cs typeface="Times New Roman"/>
                        </a:rPr>
                        <a:t>(s</a:t>
                      </a:r>
                      <a:r>
                        <a:rPr sz="1350" baseline="-18518" dirty="0">
                          <a:latin typeface="Times New Roman"/>
                          <a:cs typeface="Times New Roman"/>
                        </a:rPr>
                        <a:t>3,</a:t>
                      </a:r>
                      <a:r>
                        <a:rPr sz="1350" spc="67" baseline="-18518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b)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4000">
                <a:tc>
                  <a:txBody>
                    <a:bodyPr/>
                    <a:lstStyle/>
                    <a:p>
                      <a:pPr algn="ctr">
                        <a:lnSpc>
                          <a:spcPts val="1670"/>
                        </a:lnSpc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Inic.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7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7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7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7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7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7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7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400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400" spc="-50" dirty="0">
                          <a:latin typeface="Times New Roman"/>
                          <a:cs typeface="Times New Roman"/>
                        </a:rPr>
                        <a:t>3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4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400" spc="-50" dirty="0">
                          <a:latin typeface="Times New Roman"/>
                          <a:cs typeface="Times New Roman"/>
                        </a:rPr>
                        <a:t>4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4160">
                <a:tc>
                  <a:txBody>
                    <a:bodyPr/>
                    <a:lstStyle/>
                    <a:p>
                      <a:pPr algn="ctr">
                        <a:lnSpc>
                          <a:spcPts val="168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8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8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8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80"/>
                        </a:lnSpc>
                      </a:pP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80"/>
                        </a:lnSpc>
                      </a:pP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8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8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448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4160">
                <a:tc>
                  <a:txBody>
                    <a:bodyPr/>
                    <a:lstStyle/>
                    <a:p>
                      <a:pPr algn="ctr">
                        <a:lnSpc>
                          <a:spcPts val="1675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75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75"/>
                        </a:lnSpc>
                      </a:pP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75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75"/>
                        </a:lnSpc>
                      </a:pP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75"/>
                        </a:lnSpc>
                      </a:pP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75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75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28002" y="5003291"/>
            <a:ext cx="334264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política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óptima</a:t>
            </a:r>
            <a:r>
              <a:rPr sz="2000" spc="46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valores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70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siguientes:</a:t>
            </a:r>
            <a:endParaRPr sz="20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4449762" y="5105400"/>
          <a:ext cx="4097654" cy="8851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26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11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473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46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6832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94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36550">
                <a:tc>
                  <a:txBody>
                    <a:bodyPr/>
                    <a:lstStyle/>
                    <a:p>
                      <a:pPr algn="ctr">
                        <a:lnSpc>
                          <a:spcPts val="2060"/>
                        </a:lnSpc>
                      </a:pPr>
                      <a:r>
                        <a:rPr sz="1800" b="1" spc="-10" dirty="0">
                          <a:latin typeface="Times New Roman"/>
                          <a:cs typeface="Times New Roman"/>
                        </a:rPr>
                        <a:t>Estado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R="245110" algn="r">
                        <a:lnSpc>
                          <a:spcPts val="2060"/>
                        </a:lnSpc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spc="-37" baseline="-13888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60"/>
                        </a:lnSpc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spc="-37" baseline="-13888" dirty="0">
                          <a:latin typeface="Times New Roman"/>
                          <a:cs typeface="Times New Roman"/>
                        </a:rPr>
                        <a:t>1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60"/>
                        </a:lnSpc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spc="-37" baseline="-13888" dirty="0">
                          <a:latin typeface="Times New Roman"/>
                          <a:cs typeface="Times New Roman"/>
                        </a:rPr>
                        <a:t>2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201295">
                        <a:lnSpc>
                          <a:spcPts val="2060"/>
                        </a:lnSpc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spc="-37" baseline="-13888" dirty="0">
                          <a:latin typeface="Times New Roman"/>
                          <a:cs typeface="Times New Roman"/>
                        </a:rPr>
                        <a:t>3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257175">
                        <a:lnSpc>
                          <a:spcPts val="2060"/>
                        </a:lnSpc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spc="-37" baseline="-13888" dirty="0">
                          <a:latin typeface="Times New Roman"/>
                          <a:cs typeface="Times New Roman"/>
                        </a:rPr>
                        <a:t>4</a:t>
                      </a:r>
                      <a:endParaRPr sz="1800" baseline="-13888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R="3175" algn="ctr">
                        <a:lnSpc>
                          <a:spcPts val="1550"/>
                        </a:lnSpc>
                      </a:pPr>
                      <a:r>
                        <a:rPr sz="2700" b="1" i="1" spc="-37" baseline="-15432" dirty="0">
                          <a:latin typeface="Times New Roman"/>
                          <a:cs typeface="Times New Roman"/>
                        </a:rPr>
                        <a:t>V</a:t>
                      </a:r>
                      <a:r>
                        <a:rPr sz="1200" b="1" i="1" spc="-25" dirty="0">
                          <a:latin typeface="Times New Roman"/>
                          <a:cs typeface="Times New Roman"/>
                        </a:rPr>
                        <a:t>*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R="213360" algn="r">
                        <a:lnSpc>
                          <a:spcPts val="2050"/>
                        </a:lnSpc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50"/>
                        </a:lnSpc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50"/>
                        </a:lnSpc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226695">
                        <a:lnSpc>
                          <a:spcPts val="2050"/>
                        </a:lnSpc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282575">
                        <a:lnSpc>
                          <a:spcPts val="2050"/>
                        </a:lnSpc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R="3175" algn="ctr">
                        <a:lnSpc>
                          <a:spcPts val="1570"/>
                        </a:lnSpc>
                      </a:pPr>
                      <a:r>
                        <a:rPr sz="2700" b="1" i="1" spc="-37" baseline="-15432" dirty="0">
                          <a:latin typeface="Times New Roman"/>
                          <a:cs typeface="Times New Roman"/>
                        </a:rPr>
                        <a:t>π</a:t>
                      </a:r>
                      <a:r>
                        <a:rPr sz="1200" b="1" i="1" spc="-25" dirty="0">
                          <a:latin typeface="Times New Roman"/>
                          <a:cs typeface="Times New Roman"/>
                        </a:rPr>
                        <a:t>*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R="270510" algn="r">
                        <a:lnSpc>
                          <a:spcPts val="2050"/>
                        </a:lnSpc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b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50"/>
                        </a:lnSpc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b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2050"/>
                        </a:lnSpc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b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226695">
                        <a:lnSpc>
                          <a:spcPts val="2050"/>
                        </a:lnSpc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b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5" name="object 15"/>
          <p:cNvSpPr txBox="1"/>
          <p:nvPr/>
        </p:nvSpPr>
        <p:spPr>
          <a:xfrm>
            <a:off x="6028690" y="3406140"/>
            <a:ext cx="201168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4ª </a:t>
            </a:r>
            <a:r>
              <a:rPr sz="2000" dirty="0">
                <a:latin typeface="Times New Roman"/>
                <a:cs typeface="Times New Roman"/>
              </a:rPr>
              <a:t>iteración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los </a:t>
            </a:r>
            <a:r>
              <a:rPr sz="2000" spc="-10" dirty="0">
                <a:latin typeface="Times New Roman"/>
                <a:cs typeface="Times New Roman"/>
              </a:rPr>
              <a:t>definitivos.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298064" y="6289547"/>
            <a:ext cx="44278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FF0000"/>
                </a:solidFill>
                <a:latin typeface="Times New Roman"/>
                <a:cs typeface="Times New Roman"/>
              </a:rPr>
              <a:t>Para</a:t>
            </a:r>
            <a:r>
              <a:rPr sz="2000" b="1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FF0000"/>
                </a:solidFill>
                <a:latin typeface="Times New Roman"/>
                <a:cs typeface="Times New Roman"/>
              </a:rPr>
              <a:t>casa:</a:t>
            </a:r>
            <a:r>
              <a:rPr sz="2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FF0000"/>
                </a:solidFill>
                <a:latin typeface="Times New Roman"/>
                <a:cs typeface="Times New Roman"/>
              </a:rPr>
              <a:t>calcular</a:t>
            </a:r>
            <a:r>
              <a:rPr sz="2000" b="1" spc="-5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FF0000"/>
                </a:solidFill>
                <a:latin typeface="Times New Roman"/>
                <a:cs typeface="Times New Roman"/>
              </a:rPr>
              <a:t>las</a:t>
            </a:r>
            <a:r>
              <a:rPr sz="2000" b="1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FF0000"/>
                </a:solidFill>
                <a:latin typeface="Times New Roman"/>
                <a:cs typeface="Times New Roman"/>
              </a:rPr>
              <a:t>tablas</a:t>
            </a:r>
            <a:r>
              <a:rPr sz="2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b="1" dirty="0">
                <a:solidFill>
                  <a:srgbClr val="FF0000"/>
                </a:solidFill>
                <a:latin typeface="Times New Roman"/>
                <a:cs typeface="Times New Roman"/>
              </a:rPr>
              <a:t>para</a:t>
            </a:r>
            <a:r>
              <a:rPr sz="2000" b="1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925" b="1" spc="-112" baseline="1424" dirty="0">
                <a:solidFill>
                  <a:srgbClr val="FF0000"/>
                </a:solidFill>
                <a:latin typeface="Symbol"/>
                <a:cs typeface="Symbol"/>
              </a:rPr>
              <a:t></a:t>
            </a:r>
            <a:r>
              <a:rPr sz="2000" b="1" spc="-75" dirty="0">
                <a:solidFill>
                  <a:srgbClr val="FF0000"/>
                </a:solidFill>
                <a:latin typeface="Times New Roman"/>
                <a:cs typeface="Times New Roman"/>
              </a:rPr>
              <a:t>=0,9.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92112" y="973979"/>
            <a:ext cx="3730608" cy="2147045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3801497" y="2729991"/>
            <a:ext cx="1079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dirty="0">
                <a:latin typeface="Times New Roman"/>
                <a:cs typeface="Times New Roman"/>
              </a:rPr>
              <a:t>4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58150" y="2085340"/>
            <a:ext cx="2857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96560" y="1948179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0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998079" y="1387347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1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686750" y="1298955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3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055506" y="1798828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546455" y="1625091"/>
            <a:ext cx="3543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784001" y="2420620"/>
            <a:ext cx="387350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312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b/10 </a:t>
            </a:r>
            <a:r>
              <a:rPr sz="1600" spc="-25" dirty="0">
                <a:latin typeface="Times New Roman"/>
                <a:cs typeface="Times New Roman"/>
              </a:rPr>
              <a:t>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162803" y="2573020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2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931143" y="2316988"/>
            <a:ext cx="3543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677672" y="2589276"/>
            <a:ext cx="24320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spc="-565" dirty="0">
                <a:latin typeface="Times New Roman"/>
                <a:cs typeface="Times New Roman"/>
              </a:rPr>
              <a:t>s</a:t>
            </a:r>
            <a:r>
              <a:rPr sz="2400" spc="120" baseline="13888" dirty="0">
                <a:latin typeface="Times New Roman"/>
                <a:cs typeface="Times New Roman"/>
              </a:rPr>
              <a:t>s</a:t>
            </a:r>
            <a:r>
              <a:rPr sz="1650" spc="120" baseline="5050" dirty="0">
                <a:latin typeface="Times New Roman"/>
                <a:cs typeface="Times New Roman"/>
              </a:rPr>
              <a:t>4</a:t>
            </a:r>
            <a:endParaRPr sz="1650" baseline="50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826831" y="2085340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988289" y="988059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a/-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858545" y="1878076"/>
            <a:ext cx="2857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b/6</a:t>
            </a:r>
            <a:endParaRPr sz="1600">
              <a:latin typeface="Times New Roman"/>
              <a:cs typeface="Times New Roman"/>
            </a:endParaRPr>
          </a:p>
        </p:txBody>
      </p:sp>
      <p:pic>
        <p:nvPicPr>
          <p:cNvPr id="32" name="object 3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</p:spTree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2736215">
              <a:lnSpc>
                <a:spcPct val="100000"/>
              </a:lnSpc>
              <a:spcBef>
                <a:spcPts val="100"/>
              </a:spcBef>
            </a:pPr>
            <a:r>
              <a:rPr dirty="0"/>
              <a:t>Resumen</a:t>
            </a:r>
            <a:r>
              <a:rPr spc="-15" dirty="0"/>
              <a:t> </a:t>
            </a:r>
            <a:r>
              <a:rPr spc="-25" dirty="0"/>
              <a:t>MDP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13740" y="999461"/>
            <a:ext cx="7726680" cy="4789805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marL="347345" indent="-283845">
              <a:lnSpc>
                <a:spcPct val="100000"/>
              </a:lnSpc>
              <a:spcBef>
                <a:spcPts val="640"/>
              </a:spcBef>
              <a:buChar char="•"/>
              <a:tabLst>
                <a:tab pos="347345" algn="l"/>
                <a:tab pos="347980" algn="l"/>
              </a:tabLst>
            </a:pPr>
            <a:r>
              <a:rPr sz="2000" dirty="0">
                <a:latin typeface="Times New Roman"/>
                <a:cs typeface="Times New Roman"/>
              </a:rPr>
              <a:t>Hemos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visto:</a:t>
            </a:r>
            <a:endParaRPr sz="2000">
              <a:latin typeface="Times New Roman"/>
              <a:cs typeface="Times New Roman"/>
            </a:endParaRPr>
          </a:p>
          <a:p>
            <a:pPr marL="804545" marR="455295" lvl="1" indent="-284480">
              <a:lnSpc>
                <a:spcPts val="2110"/>
              </a:lnSpc>
              <a:spcBef>
                <a:spcPts val="600"/>
              </a:spcBef>
              <a:buChar char="•"/>
              <a:tabLst>
                <a:tab pos="804545" algn="l"/>
                <a:tab pos="805180" algn="l"/>
              </a:tabLst>
            </a:pPr>
            <a:r>
              <a:rPr sz="1800" dirty="0">
                <a:latin typeface="Times New Roman"/>
                <a:cs typeface="Times New Roman"/>
              </a:rPr>
              <a:t>Formalización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problemas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decisión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Proceso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Decisión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Markov</a:t>
            </a:r>
            <a:endParaRPr sz="1800">
              <a:latin typeface="Times New Roman"/>
              <a:cs typeface="Times New Roman"/>
            </a:endParaRPr>
          </a:p>
          <a:p>
            <a:pPr marL="804545" lvl="1" indent="-283845">
              <a:lnSpc>
                <a:spcPct val="100000"/>
              </a:lnSpc>
              <a:spcBef>
                <a:spcPts val="375"/>
              </a:spcBef>
              <a:buChar char="•"/>
              <a:tabLst>
                <a:tab pos="804545" algn="l"/>
                <a:tab pos="805180" algn="l"/>
              </a:tabLst>
            </a:pP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algoritmo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(Iteración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4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Valores)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resolver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MDP</a:t>
            </a:r>
            <a:endParaRPr sz="1800">
              <a:latin typeface="Times New Roman"/>
              <a:cs typeface="Times New Roman"/>
            </a:endParaRPr>
          </a:p>
          <a:p>
            <a:pPr marL="1261745" marR="353695" lvl="2" indent="-284480">
              <a:lnSpc>
                <a:spcPct val="101099"/>
              </a:lnSpc>
              <a:spcBef>
                <a:spcPts val="430"/>
              </a:spcBef>
              <a:buChar char="•"/>
              <a:tabLst>
                <a:tab pos="1261745" algn="l"/>
                <a:tab pos="1262380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algoritmo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proporciona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política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óptima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π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aquella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tiene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la </a:t>
            </a:r>
            <a:r>
              <a:rPr sz="1800" dirty="0">
                <a:latin typeface="Times New Roman"/>
                <a:cs typeface="Times New Roman"/>
              </a:rPr>
              <a:t>mayor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recompensa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acumulada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esperada.</a:t>
            </a:r>
            <a:endParaRPr sz="1800">
              <a:latin typeface="Times New Roman"/>
              <a:cs typeface="Times New Roman"/>
            </a:endParaRPr>
          </a:p>
          <a:p>
            <a:pPr marL="1261745" marR="196850" lvl="2" indent="-284480">
              <a:lnSpc>
                <a:spcPts val="2090"/>
              </a:lnSpc>
              <a:spcBef>
                <a:spcPts val="585"/>
              </a:spcBef>
              <a:buChar char="•"/>
              <a:tabLst>
                <a:tab pos="1261745" algn="l"/>
                <a:tab pos="1262380" algn="l"/>
              </a:tabLst>
            </a:pP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spc="-180" dirty="0">
                <a:latin typeface="Symbol"/>
                <a:cs typeface="Symbol"/>
              </a:rPr>
              <a:t></a:t>
            </a:r>
            <a:r>
              <a:rPr sz="1800" spc="-180" dirty="0">
                <a:latin typeface="Times New Roman"/>
                <a:cs typeface="Times New Roman"/>
              </a:rPr>
              <a:t>&lt;1</a:t>
            </a:r>
            <a:r>
              <a:rPr sz="1800" dirty="0">
                <a:latin typeface="Times New Roman"/>
                <a:cs typeface="Times New Roman"/>
              </a:rPr>
              <a:t> 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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suficientemente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pequeño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itera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siempre)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el </a:t>
            </a:r>
            <a:r>
              <a:rPr sz="1800" dirty="0">
                <a:latin typeface="Times New Roman"/>
                <a:cs typeface="Times New Roman"/>
              </a:rPr>
              <a:t>algoritmo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encuentra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mejor</a:t>
            </a:r>
            <a:r>
              <a:rPr sz="1800" spc="-10" dirty="0">
                <a:latin typeface="Times New Roman"/>
                <a:cs typeface="Times New Roman"/>
              </a:rPr>
              <a:t> política</a:t>
            </a:r>
            <a:endParaRPr sz="1800">
              <a:latin typeface="Times New Roman"/>
              <a:cs typeface="Times New Roman"/>
            </a:endParaRPr>
          </a:p>
          <a:p>
            <a:pPr marL="347345" indent="-283845">
              <a:lnSpc>
                <a:spcPct val="100000"/>
              </a:lnSpc>
              <a:spcBef>
                <a:spcPts val="370"/>
              </a:spcBef>
              <a:buChar char="•"/>
              <a:tabLst>
                <a:tab pos="347345" algn="l"/>
                <a:tab pos="347980" algn="l"/>
              </a:tabLst>
            </a:pPr>
            <a:r>
              <a:rPr sz="1800" dirty="0">
                <a:latin typeface="Times New Roman"/>
                <a:cs typeface="Times New Roman"/>
              </a:rPr>
              <a:t>Hay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otros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algoritmos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resolver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MDPs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(p.e.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Iteración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políticas)</a:t>
            </a:r>
            <a:endParaRPr sz="1800">
              <a:latin typeface="Times New Roman"/>
              <a:cs typeface="Times New Roman"/>
            </a:endParaRPr>
          </a:p>
          <a:p>
            <a:pPr marL="347345" indent="-283845">
              <a:lnSpc>
                <a:spcPct val="100000"/>
              </a:lnSpc>
              <a:spcBef>
                <a:spcPts val="455"/>
              </a:spcBef>
              <a:buChar char="•"/>
              <a:tabLst>
                <a:tab pos="347345" algn="l"/>
                <a:tab pos="347980" algn="l"/>
              </a:tabLst>
            </a:pPr>
            <a:r>
              <a:rPr sz="1800" dirty="0">
                <a:latin typeface="Times New Roman"/>
                <a:cs typeface="Times New Roman"/>
              </a:rPr>
              <a:t>Extensiones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(básicamente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entornos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más</a:t>
            </a:r>
            <a:r>
              <a:rPr sz="1800" spc="-10" dirty="0">
                <a:latin typeface="Times New Roman"/>
                <a:cs typeface="Times New Roman"/>
              </a:rPr>
              <a:t> complejos):</a:t>
            </a:r>
            <a:endParaRPr sz="1800">
              <a:latin typeface="Times New Roman"/>
              <a:cs typeface="Times New Roman"/>
            </a:endParaRPr>
          </a:p>
          <a:p>
            <a:pPr marL="804545" lvl="1" indent="-283845">
              <a:lnSpc>
                <a:spcPct val="100000"/>
              </a:lnSpc>
              <a:spcBef>
                <a:spcPts val="434"/>
              </a:spcBef>
              <a:buChar char="•"/>
              <a:tabLst>
                <a:tab pos="804545" algn="l"/>
                <a:tab pos="805180" algn="l"/>
              </a:tabLst>
            </a:pPr>
            <a:r>
              <a:rPr sz="1800" dirty="0">
                <a:latin typeface="Times New Roman"/>
                <a:cs typeface="Times New Roman"/>
              </a:rPr>
              <a:t>Entornos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recompensas</a:t>
            </a:r>
            <a:r>
              <a:rPr sz="1800" spc="-10" dirty="0">
                <a:latin typeface="Times New Roman"/>
                <a:cs typeface="Times New Roman"/>
              </a:rPr>
              <a:t> estocásticas</a:t>
            </a:r>
            <a:endParaRPr sz="1800">
              <a:latin typeface="Times New Roman"/>
              <a:cs typeface="Times New Roman"/>
            </a:endParaRPr>
          </a:p>
          <a:p>
            <a:pPr marL="804545" lvl="1" indent="-283845">
              <a:lnSpc>
                <a:spcPct val="100000"/>
              </a:lnSpc>
              <a:spcBef>
                <a:spcPts val="430"/>
              </a:spcBef>
              <a:buChar char="•"/>
              <a:tabLst>
                <a:tab pos="804545" algn="l"/>
                <a:tab pos="805180" algn="l"/>
              </a:tabLst>
            </a:pPr>
            <a:r>
              <a:rPr sz="1800" dirty="0">
                <a:latin typeface="Times New Roman"/>
                <a:cs typeface="Times New Roman"/>
              </a:rPr>
              <a:t>POMDP: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“Partially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Observable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Markov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Decision</a:t>
            </a:r>
            <a:r>
              <a:rPr sz="1800" spc="-10" dirty="0">
                <a:latin typeface="Times New Roman"/>
                <a:cs typeface="Times New Roman"/>
              </a:rPr>
              <a:t> Problems”</a:t>
            </a:r>
            <a:endParaRPr sz="1800">
              <a:latin typeface="Times New Roman"/>
              <a:cs typeface="Times New Roman"/>
            </a:endParaRPr>
          </a:p>
          <a:p>
            <a:pPr marL="1261745" marR="17780" lvl="2" indent="-284480">
              <a:lnSpc>
                <a:spcPts val="2090"/>
              </a:lnSpc>
              <a:spcBef>
                <a:spcPts val="585"/>
              </a:spcBef>
              <a:buChar char="•"/>
              <a:tabLst>
                <a:tab pos="1261745" algn="l"/>
                <a:tab pos="1262380" algn="l"/>
              </a:tabLst>
            </a:pP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sabe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exactitud 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 ha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llegado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después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25" dirty="0">
                <a:latin typeface="Times New Roman"/>
                <a:cs typeface="Times New Roman"/>
              </a:rPr>
              <a:t>una </a:t>
            </a:r>
            <a:r>
              <a:rPr sz="1800" dirty="0">
                <a:latin typeface="Times New Roman"/>
                <a:cs typeface="Times New Roman"/>
              </a:rPr>
              <a:t>acción;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observa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cierta </a:t>
            </a:r>
            <a:r>
              <a:rPr sz="1800" spc="-10" dirty="0">
                <a:latin typeface="Times New Roman"/>
                <a:cs typeface="Times New Roman"/>
              </a:rPr>
              <a:t>probabilidad</a:t>
            </a:r>
            <a:endParaRPr sz="1800">
              <a:latin typeface="Times New Roman"/>
              <a:cs typeface="Times New Roman"/>
            </a:endParaRPr>
          </a:p>
          <a:p>
            <a:pPr marL="1261745" lvl="2" indent="-284480">
              <a:lnSpc>
                <a:spcPct val="100000"/>
              </a:lnSpc>
              <a:spcBef>
                <a:spcPts val="395"/>
              </a:spcBef>
              <a:buChar char="•"/>
              <a:tabLst>
                <a:tab pos="1261745" algn="l"/>
                <a:tab pos="1262380" algn="l"/>
              </a:tabLst>
            </a:pPr>
            <a:r>
              <a:rPr sz="1800" dirty="0">
                <a:latin typeface="Times New Roman"/>
                <a:cs typeface="Times New Roman"/>
              </a:rPr>
              <a:t>Ejemplo:</a:t>
            </a:r>
            <a:r>
              <a:rPr sz="1800" spc="434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Poker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34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1595120">
              <a:lnSpc>
                <a:spcPct val="100000"/>
              </a:lnSpc>
              <a:spcBef>
                <a:spcPts val="100"/>
              </a:spcBef>
            </a:pPr>
            <a:r>
              <a:rPr dirty="0"/>
              <a:t>Otro</a:t>
            </a:r>
            <a:r>
              <a:rPr spc="-35" dirty="0"/>
              <a:t> </a:t>
            </a:r>
            <a:r>
              <a:rPr dirty="0"/>
              <a:t>ejemplo:</a:t>
            </a:r>
            <a:r>
              <a:rPr spc="-20" dirty="0"/>
              <a:t> </a:t>
            </a:r>
            <a:r>
              <a:rPr dirty="0"/>
              <a:t>encontrar</a:t>
            </a:r>
            <a:r>
              <a:rPr spc="-10" dirty="0"/>
              <a:t> salida</a:t>
            </a:r>
          </a:p>
        </p:txBody>
      </p:sp>
      <p:grpSp>
        <p:nvGrpSpPr>
          <p:cNvPr id="9" name="object 9"/>
          <p:cNvGrpSpPr/>
          <p:nvPr/>
        </p:nvGrpSpPr>
        <p:grpSpPr>
          <a:xfrm>
            <a:off x="2628900" y="1781175"/>
            <a:ext cx="3679190" cy="3710304"/>
            <a:chOff x="2628900" y="1781175"/>
            <a:chExt cx="3679190" cy="3710304"/>
          </a:xfrm>
        </p:grpSpPr>
        <p:sp>
          <p:nvSpPr>
            <p:cNvPr id="10" name="object 10"/>
            <p:cNvSpPr/>
            <p:nvPr/>
          </p:nvSpPr>
          <p:spPr>
            <a:xfrm>
              <a:off x="2648861" y="1814286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400" y="0"/>
                  </a:moveTo>
                  <a:lnTo>
                    <a:pt x="0" y="0"/>
                  </a:lnTo>
                  <a:lnTo>
                    <a:pt x="0" y="914400"/>
                  </a:lnTo>
                  <a:lnTo>
                    <a:pt x="914400" y="914400"/>
                  </a:lnTo>
                  <a:lnTo>
                    <a:pt x="914400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648861" y="1814286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0" y="0"/>
                  </a:moveTo>
                  <a:lnTo>
                    <a:pt x="914400" y="0"/>
                  </a:lnTo>
                  <a:lnTo>
                    <a:pt x="914400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556007" y="1814286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400" y="0"/>
                  </a:moveTo>
                  <a:lnTo>
                    <a:pt x="0" y="0"/>
                  </a:lnTo>
                  <a:lnTo>
                    <a:pt x="0" y="914400"/>
                  </a:lnTo>
                  <a:lnTo>
                    <a:pt x="914400" y="914400"/>
                  </a:lnTo>
                  <a:lnTo>
                    <a:pt x="914400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556007" y="1814286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0" y="0"/>
                  </a:moveTo>
                  <a:lnTo>
                    <a:pt x="914400" y="0"/>
                  </a:lnTo>
                  <a:lnTo>
                    <a:pt x="914400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463154" y="1814286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400" y="0"/>
                  </a:moveTo>
                  <a:lnTo>
                    <a:pt x="0" y="0"/>
                  </a:lnTo>
                  <a:lnTo>
                    <a:pt x="0" y="914400"/>
                  </a:lnTo>
                  <a:lnTo>
                    <a:pt x="914400" y="914400"/>
                  </a:lnTo>
                  <a:lnTo>
                    <a:pt x="914400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463154" y="1814286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0" y="0"/>
                  </a:moveTo>
                  <a:lnTo>
                    <a:pt x="914400" y="0"/>
                  </a:lnTo>
                  <a:lnTo>
                    <a:pt x="914400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384813" y="1814286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400" y="0"/>
                  </a:moveTo>
                  <a:lnTo>
                    <a:pt x="0" y="0"/>
                  </a:lnTo>
                  <a:lnTo>
                    <a:pt x="0" y="914400"/>
                  </a:lnTo>
                  <a:lnTo>
                    <a:pt x="914400" y="914400"/>
                  </a:lnTo>
                  <a:lnTo>
                    <a:pt x="914400" y="0"/>
                  </a:lnTo>
                  <a:close/>
                </a:path>
              </a:pathLst>
            </a:custGeom>
            <a:solidFill>
              <a:srgbClr val="006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384813" y="1814286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0" y="0"/>
                  </a:moveTo>
                  <a:lnTo>
                    <a:pt x="914400" y="0"/>
                  </a:lnTo>
                  <a:lnTo>
                    <a:pt x="914400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648861" y="2721433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400" y="0"/>
                  </a:moveTo>
                  <a:lnTo>
                    <a:pt x="0" y="0"/>
                  </a:lnTo>
                  <a:lnTo>
                    <a:pt x="0" y="914399"/>
                  </a:lnTo>
                  <a:lnTo>
                    <a:pt x="914400" y="914399"/>
                  </a:lnTo>
                  <a:lnTo>
                    <a:pt x="914400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648861" y="2721433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0" y="0"/>
                  </a:moveTo>
                  <a:lnTo>
                    <a:pt x="914400" y="0"/>
                  </a:lnTo>
                  <a:lnTo>
                    <a:pt x="914400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556007" y="2721433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400" y="0"/>
                  </a:moveTo>
                  <a:lnTo>
                    <a:pt x="0" y="0"/>
                  </a:lnTo>
                  <a:lnTo>
                    <a:pt x="0" y="914399"/>
                  </a:lnTo>
                  <a:lnTo>
                    <a:pt x="914400" y="914399"/>
                  </a:lnTo>
                  <a:lnTo>
                    <a:pt x="914400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556007" y="2721433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0" y="0"/>
                  </a:moveTo>
                  <a:lnTo>
                    <a:pt x="914400" y="0"/>
                  </a:lnTo>
                  <a:lnTo>
                    <a:pt x="914400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463154" y="2721433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400" y="0"/>
                  </a:moveTo>
                  <a:lnTo>
                    <a:pt x="0" y="0"/>
                  </a:lnTo>
                  <a:lnTo>
                    <a:pt x="0" y="914399"/>
                  </a:lnTo>
                  <a:lnTo>
                    <a:pt x="914400" y="914399"/>
                  </a:lnTo>
                  <a:lnTo>
                    <a:pt x="914400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463154" y="2721433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0" y="0"/>
                  </a:moveTo>
                  <a:lnTo>
                    <a:pt x="914400" y="0"/>
                  </a:lnTo>
                  <a:lnTo>
                    <a:pt x="914400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84813" y="2721433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400" y="0"/>
                  </a:moveTo>
                  <a:lnTo>
                    <a:pt x="0" y="0"/>
                  </a:lnTo>
                  <a:lnTo>
                    <a:pt x="0" y="914399"/>
                  </a:lnTo>
                  <a:lnTo>
                    <a:pt x="914400" y="914399"/>
                  </a:lnTo>
                  <a:lnTo>
                    <a:pt x="914400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384813" y="2721433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0" y="0"/>
                  </a:moveTo>
                  <a:lnTo>
                    <a:pt x="914400" y="0"/>
                  </a:lnTo>
                  <a:lnTo>
                    <a:pt x="914400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652491" y="363794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400" y="0"/>
                  </a:moveTo>
                  <a:lnTo>
                    <a:pt x="0" y="0"/>
                  </a:lnTo>
                  <a:lnTo>
                    <a:pt x="0" y="914400"/>
                  </a:lnTo>
                  <a:lnTo>
                    <a:pt x="914400" y="914400"/>
                  </a:lnTo>
                  <a:lnTo>
                    <a:pt x="914400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652491" y="363794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0" y="0"/>
                  </a:moveTo>
                  <a:lnTo>
                    <a:pt x="914400" y="0"/>
                  </a:lnTo>
                  <a:lnTo>
                    <a:pt x="914400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559637" y="363794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400" y="0"/>
                  </a:moveTo>
                  <a:lnTo>
                    <a:pt x="0" y="0"/>
                  </a:lnTo>
                  <a:lnTo>
                    <a:pt x="0" y="914400"/>
                  </a:lnTo>
                  <a:lnTo>
                    <a:pt x="914400" y="914400"/>
                  </a:lnTo>
                  <a:lnTo>
                    <a:pt x="914400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559637" y="363794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0" y="0"/>
                  </a:moveTo>
                  <a:lnTo>
                    <a:pt x="914400" y="0"/>
                  </a:lnTo>
                  <a:lnTo>
                    <a:pt x="914400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466784" y="363794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400" y="0"/>
                  </a:moveTo>
                  <a:lnTo>
                    <a:pt x="0" y="0"/>
                  </a:lnTo>
                  <a:lnTo>
                    <a:pt x="0" y="914400"/>
                  </a:lnTo>
                  <a:lnTo>
                    <a:pt x="914400" y="914400"/>
                  </a:lnTo>
                  <a:lnTo>
                    <a:pt x="914400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466784" y="363794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0" y="0"/>
                  </a:moveTo>
                  <a:lnTo>
                    <a:pt x="914400" y="0"/>
                  </a:lnTo>
                  <a:lnTo>
                    <a:pt x="914400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388443" y="363794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400" y="0"/>
                  </a:moveTo>
                  <a:lnTo>
                    <a:pt x="0" y="0"/>
                  </a:lnTo>
                  <a:lnTo>
                    <a:pt x="0" y="914400"/>
                  </a:lnTo>
                  <a:lnTo>
                    <a:pt x="914400" y="914400"/>
                  </a:lnTo>
                  <a:lnTo>
                    <a:pt x="914400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388443" y="363794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0" y="0"/>
                  </a:moveTo>
                  <a:lnTo>
                    <a:pt x="914400" y="0"/>
                  </a:lnTo>
                  <a:lnTo>
                    <a:pt x="914400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652491" y="455234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400" y="0"/>
                  </a:moveTo>
                  <a:lnTo>
                    <a:pt x="0" y="0"/>
                  </a:lnTo>
                  <a:lnTo>
                    <a:pt x="0" y="914400"/>
                  </a:lnTo>
                  <a:lnTo>
                    <a:pt x="914400" y="914400"/>
                  </a:lnTo>
                  <a:lnTo>
                    <a:pt x="914400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652491" y="455234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0" y="0"/>
                  </a:moveTo>
                  <a:lnTo>
                    <a:pt x="914400" y="0"/>
                  </a:lnTo>
                  <a:lnTo>
                    <a:pt x="914400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559637" y="455234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400" y="0"/>
                  </a:moveTo>
                  <a:lnTo>
                    <a:pt x="0" y="0"/>
                  </a:lnTo>
                  <a:lnTo>
                    <a:pt x="0" y="914400"/>
                  </a:lnTo>
                  <a:lnTo>
                    <a:pt x="914400" y="914400"/>
                  </a:lnTo>
                  <a:lnTo>
                    <a:pt x="914400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559637" y="455234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0" y="0"/>
                  </a:moveTo>
                  <a:lnTo>
                    <a:pt x="914400" y="0"/>
                  </a:lnTo>
                  <a:lnTo>
                    <a:pt x="914400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66784" y="455234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400" y="0"/>
                  </a:moveTo>
                  <a:lnTo>
                    <a:pt x="0" y="0"/>
                  </a:lnTo>
                  <a:lnTo>
                    <a:pt x="0" y="914400"/>
                  </a:lnTo>
                  <a:lnTo>
                    <a:pt x="914400" y="914400"/>
                  </a:lnTo>
                  <a:lnTo>
                    <a:pt x="914400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466784" y="455234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0" y="0"/>
                  </a:moveTo>
                  <a:lnTo>
                    <a:pt x="914400" y="0"/>
                  </a:lnTo>
                  <a:lnTo>
                    <a:pt x="914400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388443" y="455234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914400" y="0"/>
                  </a:moveTo>
                  <a:lnTo>
                    <a:pt x="0" y="0"/>
                  </a:lnTo>
                  <a:lnTo>
                    <a:pt x="0" y="914400"/>
                  </a:lnTo>
                  <a:lnTo>
                    <a:pt x="914400" y="914400"/>
                  </a:lnTo>
                  <a:lnTo>
                    <a:pt x="914400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388443" y="4552349"/>
              <a:ext cx="914400" cy="914400"/>
            </a:xfrm>
            <a:custGeom>
              <a:avLst/>
              <a:gdLst/>
              <a:ahLst/>
              <a:cxnLst/>
              <a:rect l="l" t="t" r="r" b="b"/>
              <a:pathLst>
                <a:path w="914400" h="914400">
                  <a:moveTo>
                    <a:pt x="0" y="0"/>
                  </a:moveTo>
                  <a:lnTo>
                    <a:pt x="914400" y="0"/>
                  </a:lnTo>
                  <a:lnTo>
                    <a:pt x="914400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652712" y="2719387"/>
              <a:ext cx="906780" cy="1905"/>
            </a:xfrm>
            <a:custGeom>
              <a:avLst/>
              <a:gdLst/>
              <a:ahLst/>
              <a:cxnLst/>
              <a:rect l="l" t="t" r="r" b="b"/>
              <a:pathLst>
                <a:path w="906779" h="1905">
                  <a:moveTo>
                    <a:pt x="0" y="0"/>
                  </a:moveTo>
                  <a:lnTo>
                    <a:pt x="906462" y="1587"/>
                  </a:lnTo>
                </a:path>
              </a:pathLst>
            </a:custGeom>
            <a:ln w="476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556000" y="3633787"/>
              <a:ext cx="906780" cy="1905"/>
            </a:xfrm>
            <a:custGeom>
              <a:avLst/>
              <a:gdLst/>
              <a:ahLst/>
              <a:cxnLst/>
              <a:rect l="l" t="t" r="r" b="b"/>
              <a:pathLst>
                <a:path w="906779" h="1904">
                  <a:moveTo>
                    <a:pt x="0" y="0"/>
                  </a:moveTo>
                  <a:lnTo>
                    <a:pt x="906463" y="1587"/>
                  </a:lnTo>
                </a:path>
              </a:pathLst>
            </a:custGeom>
            <a:ln w="476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462463" y="3638550"/>
              <a:ext cx="1905" cy="914400"/>
            </a:xfrm>
            <a:custGeom>
              <a:avLst/>
              <a:gdLst/>
              <a:ahLst/>
              <a:cxnLst/>
              <a:rect l="l" t="t" r="r" b="b"/>
              <a:pathLst>
                <a:path w="1904" h="914400">
                  <a:moveTo>
                    <a:pt x="1587" y="0"/>
                  </a:moveTo>
                  <a:lnTo>
                    <a:pt x="0" y="914400"/>
                  </a:lnTo>
                </a:path>
              </a:pathLst>
            </a:custGeom>
            <a:ln w="476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387974" y="1804987"/>
              <a:ext cx="1905" cy="914400"/>
            </a:xfrm>
            <a:custGeom>
              <a:avLst/>
              <a:gdLst/>
              <a:ahLst/>
              <a:cxnLst/>
              <a:rect l="l" t="t" r="r" b="b"/>
              <a:pathLst>
                <a:path w="1904" h="914400">
                  <a:moveTo>
                    <a:pt x="1588" y="0"/>
                  </a:moveTo>
                  <a:lnTo>
                    <a:pt x="0" y="914400"/>
                  </a:lnTo>
                </a:path>
              </a:pathLst>
            </a:custGeom>
            <a:ln w="476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384799" y="2728912"/>
              <a:ext cx="1905" cy="914400"/>
            </a:xfrm>
            <a:custGeom>
              <a:avLst/>
              <a:gdLst/>
              <a:ahLst/>
              <a:cxnLst/>
              <a:rect l="l" t="t" r="r" b="b"/>
              <a:pathLst>
                <a:path w="1904" h="914400">
                  <a:moveTo>
                    <a:pt x="1588" y="0"/>
                  </a:moveTo>
                  <a:lnTo>
                    <a:pt x="0" y="914400"/>
                  </a:lnTo>
                </a:path>
              </a:pathLst>
            </a:custGeom>
            <a:ln w="476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375274" y="4552950"/>
              <a:ext cx="1905" cy="914400"/>
            </a:xfrm>
            <a:custGeom>
              <a:avLst/>
              <a:gdLst/>
              <a:ahLst/>
              <a:cxnLst/>
              <a:rect l="l" t="t" r="r" b="b"/>
              <a:pathLst>
                <a:path w="1904" h="914400">
                  <a:moveTo>
                    <a:pt x="1588" y="0"/>
                  </a:moveTo>
                  <a:lnTo>
                    <a:pt x="0" y="914400"/>
                  </a:lnTo>
                </a:path>
              </a:pathLst>
            </a:custGeom>
            <a:ln w="476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483100" y="4552950"/>
              <a:ext cx="906780" cy="1905"/>
            </a:xfrm>
            <a:custGeom>
              <a:avLst/>
              <a:gdLst/>
              <a:ahLst/>
              <a:cxnLst/>
              <a:rect l="l" t="t" r="r" b="b"/>
              <a:pathLst>
                <a:path w="906779" h="1904">
                  <a:moveTo>
                    <a:pt x="0" y="0"/>
                  </a:moveTo>
                  <a:lnTo>
                    <a:pt x="906463" y="1588"/>
                  </a:lnTo>
                </a:path>
              </a:pathLst>
            </a:custGeom>
            <a:ln w="476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985173" y="1961705"/>
              <a:ext cx="3025775" cy="3144520"/>
            </a:xfrm>
            <a:custGeom>
              <a:avLst/>
              <a:gdLst/>
              <a:ahLst/>
              <a:cxnLst/>
              <a:rect l="l" t="t" r="r" b="b"/>
              <a:pathLst>
                <a:path w="3025775" h="3144520">
                  <a:moveTo>
                    <a:pt x="99771" y="1470393"/>
                  </a:moveTo>
                  <a:lnTo>
                    <a:pt x="55587" y="1394167"/>
                  </a:lnTo>
                  <a:lnTo>
                    <a:pt x="50126" y="1384731"/>
                  </a:lnTo>
                  <a:lnTo>
                    <a:pt x="0" y="1470113"/>
                  </a:lnTo>
                  <a:lnTo>
                    <a:pt x="749" y="1473034"/>
                  </a:lnTo>
                  <a:lnTo>
                    <a:pt x="5295" y="1475701"/>
                  </a:lnTo>
                  <a:lnTo>
                    <a:pt x="8204" y="1474939"/>
                  </a:lnTo>
                  <a:lnTo>
                    <a:pt x="45262" y="1411808"/>
                  </a:lnTo>
                  <a:lnTo>
                    <a:pt x="45339" y="1394167"/>
                  </a:lnTo>
                  <a:lnTo>
                    <a:pt x="45288" y="1411782"/>
                  </a:lnTo>
                  <a:lnTo>
                    <a:pt x="43776" y="1959406"/>
                  </a:lnTo>
                  <a:lnTo>
                    <a:pt x="53301" y="1959432"/>
                  </a:lnTo>
                  <a:lnTo>
                    <a:pt x="54813" y="1411808"/>
                  </a:lnTo>
                  <a:lnTo>
                    <a:pt x="91528" y="1475168"/>
                  </a:lnTo>
                  <a:lnTo>
                    <a:pt x="94449" y="1475943"/>
                  </a:lnTo>
                  <a:lnTo>
                    <a:pt x="98996" y="1473301"/>
                  </a:lnTo>
                  <a:lnTo>
                    <a:pt x="99771" y="1470393"/>
                  </a:lnTo>
                  <a:close/>
                </a:path>
                <a:path w="3025775" h="3144520">
                  <a:moveTo>
                    <a:pt x="107708" y="2391143"/>
                  </a:moveTo>
                  <a:lnTo>
                    <a:pt x="63525" y="2314918"/>
                  </a:lnTo>
                  <a:lnTo>
                    <a:pt x="58064" y="2305481"/>
                  </a:lnTo>
                  <a:lnTo>
                    <a:pt x="7937" y="2390864"/>
                  </a:lnTo>
                  <a:lnTo>
                    <a:pt x="8686" y="2393785"/>
                  </a:lnTo>
                  <a:lnTo>
                    <a:pt x="13233" y="2396452"/>
                  </a:lnTo>
                  <a:lnTo>
                    <a:pt x="16141" y="2395690"/>
                  </a:lnTo>
                  <a:lnTo>
                    <a:pt x="53200" y="2332558"/>
                  </a:lnTo>
                  <a:lnTo>
                    <a:pt x="53263" y="2314918"/>
                  </a:lnTo>
                  <a:lnTo>
                    <a:pt x="53225" y="2332532"/>
                  </a:lnTo>
                  <a:lnTo>
                    <a:pt x="58000" y="2324379"/>
                  </a:lnTo>
                  <a:lnTo>
                    <a:pt x="53225" y="2332558"/>
                  </a:lnTo>
                  <a:lnTo>
                    <a:pt x="51714" y="2880156"/>
                  </a:lnTo>
                  <a:lnTo>
                    <a:pt x="61239" y="2880195"/>
                  </a:lnTo>
                  <a:lnTo>
                    <a:pt x="62750" y="2332558"/>
                  </a:lnTo>
                  <a:lnTo>
                    <a:pt x="99466" y="2395918"/>
                  </a:lnTo>
                  <a:lnTo>
                    <a:pt x="102387" y="2396693"/>
                  </a:lnTo>
                  <a:lnTo>
                    <a:pt x="106934" y="2394051"/>
                  </a:lnTo>
                  <a:lnTo>
                    <a:pt x="107708" y="2391143"/>
                  </a:lnTo>
                  <a:close/>
                </a:path>
                <a:path w="3025775" h="3144520">
                  <a:moveTo>
                    <a:pt x="204571" y="2834233"/>
                  </a:moveTo>
                  <a:lnTo>
                    <a:pt x="203784" y="2831312"/>
                  </a:lnTo>
                  <a:lnTo>
                    <a:pt x="199237" y="2828683"/>
                  </a:lnTo>
                  <a:lnTo>
                    <a:pt x="196329" y="2829458"/>
                  </a:lnTo>
                  <a:lnTo>
                    <a:pt x="159588" y="2892806"/>
                  </a:lnTo>
                  <a:lnTo>
                    <a:pt x="158076" y="2303894"/>
                  </a:lnTo>
                  <a:lnTo>
                    <a:pt x="148551" y="2303919"/>
                  </a:lnTo>
                  <a:lnTo>
                    <a:pt x="150050" y="2892806"/>
                  </a:lnTo>
                  <a:lnTo>
                    <a:pt x="150114" y="2910446"/>
                  </a:lnTo>
                  <a:lnTo>
                    <a:pt x="150050" y="2892806"/>
                  </a:lnTo>
                  <a:lnTo>
                    <a:pt x="113004" y="2829674"/>
                  </a:lnTo>
                  <a:lnTo>
                    <a:pt x="110083" y="2828912"/>
                  </a:lnTo>
                  <a:lnTo>
                    <a:pt x="105549" y="2831566"/>
                  </a:lnTo>
                  <a:lnTo>
                    <a:pt x="104787" y="2834487"/>
                  </a:lnTo>
                  <a:lnTo>
                    <a:pt x="154901" y="2919882"/>
                  </a:lnTo>
                  <a:lnTo>
                    <a:pt x="160362" y="2910446"/>
                  </a:lnTo>
                  <a:lnTo>
                    <a:pt x="204571" y="2834233"/>
                  </a:lnTo>
                  <a:close/>
                </a:path>
                <a:path w="3025775" h="3144520">
                  <a:moveTo>
                    <a:pt x="206146" y="1915071"/>
                  </a:moveTo>
                  <a:lnTo>
                    <a:pt x="205371" y="1912150"/>
                  </a:lnTo>
                  <a:lnTo>
                    <a:pt x="200825" y="1909521"/>
                  </a:lnTo>
                  <a:lnTo>
                    <a:pt x="197916" y="1910295"/>
                  </a:lnTo>
                  <a:lnTo>
                    <a:pt x="161175" y="1973643"/>
                  </a:lnTo>
                  <a:lnTo>
                    <a:pt x="159664" y="1384731"/>
                  </a:lnTo>
                  <a:lnTo>
                    <a:pt x="150139" y="1384757"/>
                  </a:lnTo>
                  <a:lnTo>
                    <a:pt x="151638" y="1973643"/>
                  </a:lnTo>
                  <a:lnTo>
                    <a:pt x="151701" y="1991283"/>
                  </a:lnTo>
                  <a:lnTo>
                    <a:pt x="151638" y="1973643"/>
                  </a:lnTo>
                  <a:lnTo>
                    <a:pt x="114592" y="1910511"/>
                  </a:lnTo>
                  <a:lnTo>
                    <a:pt x="111671" y="1909749"/>
                  </a:lnTo>
                  <a:lnTo>
                    <a:pt x="107137" y="1912404"/>
                  </a:lnTo>
                  <a:lnTo>
                    <a:pt x="106375" y="1915325"/>
                  </a:lnTo>
                  <a:lnTo>
                    <a:pt x="156489" y="2000719"/>
                  </a:lnTo>
                  <a:lnTo>
                    <a:pt x="161963" y="1991283"/>
                  </a:lnTo>
                  <a:lnTo>
                    <a:pt x="206146" y="1915071"/>
                  </a:lnTo>
                  <a:close/>
                </a:path>
                <a:path w="3025775" h="3144520">
                  <a:moveTo>
                    <a:pt x="837311" y="2151481"/>
                  </a:moveTo>
                  <a:lnTo>
                    <a:pt x="836015" y="2151481"/>
                  </a:lnTo>
                  <a:lnTo>
                    <a:pt x="818311" y="2151481"/>
                  </a:lnTo>
                  <a:lnTo>
                    <a:pt x="755040" y="2188146"/>
                  </a:lnTo>
                  <a:lnTo>
                    <a:pt x="754265" y="2191067"/>
                  </a:lnTo>
                  <a:lnTo>
                    <a:pt x="756894" y="2195614"/>
                  </a:lnTo>
                  <a:lnTo>
                    <a:pt x="759815" y="2196388"/>
                  </a:lnTo>
                  <a:lnTo>
                    <a:pt x="837311" y="2151481"/>
                  </a:lnTo>
                  <a:close/>
                </a:path>
                <a:path w="3025775" h="3144520">
                  <a:moveTo>
                    <a:pt x="837311" y="1211681"/>
                  </a:moveTo>
                  <a:lnTo>
                    <a:pt x="836015" y="1211681"/>
                  </a:lnTo>
                  <a:lnTo>
                    <a:pt x="818311" y="1211681"/>
                  </a:lnTo>
                  <a:lnTo>
                    <a:pt x="755040" y="1248346"/>
                  </a:lnTo>
                  <a:lnTo>
                    <a:pt x="754265" y="1251267"/>
                  </a:lnTo>
                  <a:lnTo>
                    <a:pt x="756894" y="1255814"/>
                  </a:lnTo>
                  <a:lnTo>
                    <a:pt x="759815" y="1256588"/>
                  </a:lnTo>
                  <a:lnTo>
                    <a:pt x="837311" y="1211681"/>
                  </a:lnTo>
                  <a:close/>
                </a:path>
                <a:path w="3025775" h="3144520">
                  <a:moveTo>
                    <a:pt x="838898" y="271881"/>
                  </a:moveTo>
                  <a:lnTo>
                    <a:pt x="837603" y="271881"/>
                  </a:lnTo>
                  <a:lnTo>
                    <a:pt x="819899" y="271881"/>
                  </a:lnTo>
                  <a:lnTo>
                    <a:pt x="756627" y="308546"/>
                  </a:lnTo>
                  <a:lnTo>
                    <a:pt x="755853" y="311467"/>
                  </a:lnTo>
                  <a:lnTo>
                    <a:pt x="758482" y="316014"/>
                  </a:lnTo>
                  <a:lnTo>
                    <a:pt x="761403" y="316788"/>
                  </a:lnTo>
                  <a:lnTo>
                    <a:pt x="838898" y="271881"/>
                  </a:lnTo>
                  <a:close/>
                </a:path>
                <a:path w="3025775" h="3144520">
                  <a:moveTo>
                    <a:pt x="845477" y="2146744"/>
                  </a:moveTo>
                  <a:lnTo>
                    <a:pt x="760107" y="2096617"/>
                  </a:lnTo>
                  <a:lnTo>
                    <a:pt x="757186" y="2097366"/>
                  </a:lnTo>
                  <a:lnTo>
                    <a:pt x="754519" y="2101913"/>
                  </a:lnTo>
                  <a:lnTo>
                    <a:pt x="755281" y="2104821"/>
                  </a:lnTo>
                  <a:lnTo>
                    <a:pt x="818426" y="2141905"/>
                  </a:lnTo>
                  <a:lnTo>
                    <a:pt x="296202" y="2140394"/>
                  </a:lnTo>
                  <a:lnTo>
                    <a:pt x="296164" y="2149919"/>
                  </a:lnTo>
                  <a:lnTo>
                    <a:pt x="818400" y="2151430"/>
                  </a:lnTo>
                  <a:lnTo>
                    <a:pt x="836015" y="2151481"/>
                  </a:lnTo>
                  <a:lnTo>
                    <a:pt x="837399" y="2151430"/>
                  </a:lnTo>
                  <a:lnTo>
                    <a:pt x="845477" y="2146744"/>
                  </a:lnTo>
                  <a:close/>
                </a:path>
                <a:path w="3025775" h="3144520">
                  <a:moveTo>
                    <a:pt x="845477" y="1206944"/>
                  </a:moveTo>
                  <a:lnTo>
                    <a:pt x="760107" y="1156817"/>
                  </a:lnTo>
                  <a:lnTo>
                    <a:pt x="757186" y="1157566"/>
                  </a:lnTo>
                  <a:lnTo>
                    <a:pt x="754519" y="1162113"/>
                  </a:lnTo>
                  <a:lnTo>
                    <a:pt x="755281" y="1165021"/>
                  </a:lnTo>
                  <a:lnTo>
                    <a:pt x="818426" y="1202105"/>
                  </a:lnTo>
                  <a:lnTo>
                    <a:pt x="296202" y="1200594"/>
                  </a:lnTo>
                  <a:lnTo>
                    <a:pt x="296164" y="1210119"/>
                  </a:lnTo>
                  <a:lnTo>
                    <a:pt x="818400" y="1211630"/>
                  </a:lnTo>
                  <a:lnTo>
                    <a:pt x="836015" y="1211681"/>
                  </a:lnTo>
                  <a:lnTo>
                    <a:pt x="837399" y="1211630"/>
                  </a:lnTo>
                  <a:lnTo>
                    <a:pt x="845477" y="1206944"/>
                  </a:lnTo>
                  <a:close/>
                </a:path>
                <a:path w="3025775" h="3144520">
                  <a:moveTo>
                    <a:pt x="847064" y="267144"/>
                  </a:moveTo>
                  <a:lnTo>
                    <a:pt x="761682" y="217017"/>
                  </a:lnTo>
                  <a:lnTo>
                    <a:pt x="758774" y="217766"/>
                  </a:lnTo>
                  <a:lnTo>
                    <a:pt x="756107" y="222313"/>
                  </a:lnTo>
                  <a:lnTo>
                    <a:pt x="756869" y="225221"/>
                  </a:lnTo>
                  <a:lnTo>
                    <a:pt x="820013" y="262305"/>
                  </a:lnTo>
                  <a:lnTo>
                    <a:pt x="297789" y="260794"/>
                  </a:lnTo>
                  <a:lnTo>
                    <a:pt x="297751" y="270319"/>
                  </a:lnTo>
                  <a:lnTo>
                    <a:pt x="819988" y="271830"/>
                  </a:lnTo>
                  <a:lnTo>
                    <a:pt x="837603" y="271881"/>
                  </a:lnTo>
                  <a:lnTo>
                    <a:pt x="838987" y="271830"/>
                  </a:lnTo>
                  <a:lnTo>
                    <a:pt x="847064" y="267144"/>
                  </a:lnTo>
                  <a:close/>
                </a:path>
                <a:path w="3025775" h="3144520">
                  <a:moveTo>
                    <a:pt x="848423" y="3099219"/>
                  </a:moveTo>
                  <a:lnTo>
                    <a:pt x="847128" y="3099219"/>
                  </a:lnTo>
                  <a:lnTo>
                    <a:pt x="829424" y="3099219"/>
                  </a:lnTo>
                  <a:lnTo>
                    <a:pt x="766152" y="3135884"/>
                  </a:lnTo>
                  <a:lnTo>
                    <a:pt x="765378" y="3138805"/>
                  </a:lnTo>
                  <a:lnTo>
                    <a:pt x="768007" y="3143351"/>
                  </a:lnTo>
                  <a:lnTo>
                    <a:pt x="770928" y="3144126"/>
                  </a:lnTo>
                  <a:lnTo>
                    <a:pt x="848423" y="3099219"/>
                  </a:lnTo>
                  <a:close/>
                </a:path>
                <a:path w="3025775" h="3144520">
                  <a:moveTo>
                    <a:pt x="856589" y="3094482"/>
                  </a:moveTo>
                  <a:lnTo>
                    <a:pt x="771207" y="3044355"/>
                  </a:lnTo>
                  <a:lnTo>
                    <a:pt x="768299" y="3045117"/>
                  </a:lnTo>
                  <a:lnTo>
                    <a:pt x="765632" y="3049651"/>
                  </a:lnTo>
                  <a:lnTo>
                    <a:pt x="766394" y="3052572"/>
                  </a:lnTo>
                  <a:lnTo>
                    <a:pt x="829538" y="3089643"/>
                  </a:lnTo>
                  <a:lnTo>
                    <a:pt x="307314" y="3088132"/>
                  </a:lnTo>
                  <a:lnTo>
                    <a:pt x="307276" y="3097657"/>
                  </a:lnTo>
                  <a:lnTo>
                    <a:pt x="829513" y="3099168"/>
                  </a:lnTo>
                  <a:lnTo>
                    <a:pt x="847128" y="3099219"/>
                  </a:lnTo>
                  <a:lnTo>
                    <a:pt x="848512" y="3099168"/>
                  </a:lnTo>
                  <a:lnTo>
                    <a:pt x="856589" y="3094482"/>
                  </a:lnTo>
                  <a:close/>
                </a:path>
                <a:path w="3025775" h="3144520">
                  <a:moveTo>
                    <a:pt x="856589" y="1954657"/>
                  </a:moveTo>
                  <a:lnTo>
                    <a:pt x="297840" y="1953145"/>
                  </a:lnTo>
                  <a:lnTo>
                    <a:pt x="361200" y="1916417"/>
                  </a:lnTo>
                  <a:lnTo>
                    <a:pt x="361975" y="1913509"/>
                  </a:lnTo>
                  <a:lnTo>
                    <a:pt x="359333" y="1908962"/>
                  </a:lnTo>
                  <a:lnTo>
                    <a:pt x="356425" y="1908175"/>
                  </a:lnTo>
                  <a:lnTo>
                    <a:pt x="270764" y="1957832"/>
                  </a:lnTo>
                  <a:lnTo>
                    <a:pt x="356146" y="2007958"/>
                  </a:lnTo>
                  <a:lnTo>
                    <a:pt x="359067" y="2007196"/>
                  </a:lnTo>
                  <a:lnTo>
                    <a:pt x="361734" y="2002663"/>
                  </a:lnTo>
                  <a:lnTo>
                    <a:pt x="360972" y="1999742"/>
                  </a:lnTo>
                  <a:lnTo>
                    <a:pt x="297815" y="1962670"/>
                  </a:lnTo>
                  <a:lnTo>
                    <a:pt x="856564" y="1964182"/>
                  </a:lnTo>
                  <a:lnTo>
                    <a:pt x="856589" y="1954657"/>
                  </a:lnTo>
                  <a:close/>
                </a:path>
                <a:path w="3025775" h="3144520">
                  <a:moveTo>
                    <a:pt x="862939" y="1040257"/>
                  </a:moveTo>
                  <a:lnTo>
                    <a:pt x="305777" y="1038745"/>
                  </a:lnTo>
                  <a:lnTo>
                    <a:pt x="369138" y="1002017"/>
                  </a:lnTo>
                  <a:lnTo>
                    <a:pt x="369912" y="999109"/>
                  </a:lnTo>
                  <a:lnTo>
                    <a:pt x="367271" y="994562"/>
                  </a:lnTo>
                  <a:lnTo>
                    <a:pt x="364363" y="993787"/>
                  </a:lnTo>
                  <a:lnTo>
                    <a:pt x="278701" y="1043432"/>
                  </a:lnTo>
                  <a:lnTo>
                    <a:pt x="364083" y="1093558"/>
                  </a:lnTo>
                  <a:lnTo>
                    <a:pt x="367004" y="1092796"/>
                  </a:lnTo>
                  <a:lnTo>
                    <a:pt x="369671" y="1088263"/>
                  </a:lnTo>
                  <a:lnTo>
                    <a:pt x="368909" y="1085342"/>
                  </a:lnTo>
                  <a:lnTo>
                    <a:pt x="305752" y="1048270"/>
                  </a:lnTo>
                  <a:lnTo>
                    <a:pt x="862914" y="1049782"/>
                  </a:lnTo>
                  <a:lnTo>
                    <a:pt x="862939" y="1040257"/>
                  </a:lnTo>
                  <a:close/>
                </a:path>
                <a:path w="3025775" h="3144520">
                  <a:moveTo>
                    <a:pt x="874052" y="46482"/>
                  </a:moveTo>
                  <a:lnTo>
                    <a:pt x="315302" y="44970"/>
                  </a:lnTo>
                  <a:lnTo>
                    <a:pt x="378663" y="8242"/>
                  </a:lnTo>
                  <a:lnTo>
                    <a:pt x="379437" y="5334"/>
                  </a:lnTo>
                  <a:lnTo>
                    <a:pt x="376796" y="787"/>
                  </a:lnTo>
                  <a:lnTo>
                    <a:pt x="373888" y="0"/>
                  </a:lnTo>
                  <a:lnTo>
                    <a:pt x="288226" y="49657"/>
                  </a:lnTo>
                  <a:lnTo>
                    <a:pt x="373608" y="99783"/>
                  </a:lnTo>
                  <a:lnTo>
                    <a:pt x="376529" y="99021"/>
                  </a:lnTo>
                  <a:lnTo>
                    <a:pt x="379196" y="94488"/>
                  </a:lnTo>
                  <a:lnTo>
                    <a:pt x="378434" y="91567"/>
                  </a:lnTo>
                  <a:lnTo>
                    <a:pt x="315277" y="54495"/>
                  </a:lnTo>
                  <a:lnTo>
                    <a:pt x="874026" y="56007"/>
                  </a:lnTo>
                  <a:lnTo>
                    <a:pt x="874052" y="46482"/>
                  </a:lnTo>
                  <a:close/>
                </a:path>
                <a:path w="3025775" h="3144520">
                  <a:moveTo>
                    <a:pt x="883577" y="2876994"/>
                  </a:moveTo>
                  <a:lnTo>
                    <a:pt x="324827" y="2875483"/>
                  </a:lnTo>
                  <a:lnTo>
                    <a:pt x="388188" y="2838754"/>
                  </a:lnTo>
                  <a:lnTo>
                    <a:pt x="388962" y="2835846"/>
                  </a:lnTo>
                  <a:lnTo>
                    <a:pt x="386321" y="2831287"/>
                  </a:lnTo>
                  <a:lnTo>
                    <a:pt x="383413" y="2830512"/>
                  </a:lnTo>
                  <a:lnTo>
                    <a:pt x="297751" y="2880169"/>
                  </a:lnTo>
                  <a:lnTo>
                    <a:pt x="383133" y="2930296"/>
                  </a:lnTo>
                  <a:lnTo>
                    <a:pt x="386054" y="2929534"/>
                  </a:lnTo>
                  <a:lnTo>
                    <a:pt x="388721" y="2925000"/>
                  </a:lnTo>
                  <a:lnTo>
                    <a:pt x="387959" y="2922079"/>
                  </a:lnTo>
                  <a:lnTo>
                    <a:pt x="324802" y="2885008"/>
                  </a:lnTo>
                  <a:lnTo>
                    <a:pt x="883551" y="2886519"/>
                  </a:lnTo>
                  <a:lnTo>
                    <a:pt x="883577" y="2876994"/>
                  </a:lnTo>
                  <a:close/>
                </a:path>
                <a:path w="3025775" h="3144520">
                  <a:moveTo>
                    <a:pt x="1045921" y="544880"/>
                  </a:moveTo>
                  <a:lnTo>
                    <a:pt x="1001737" y="468655"/>
                  </a:lnTo>
                  <a:lnTo>
                    <a:pt x="996276" y="459219"/>
                  </a:lnTo>
                  <a:lnTo>
                    <a:pt x="946150" y="544601"/>
                  </a:lnTo>
                  <a:lnTo>
                    <a:pt x="946899" y="547522"/>
                  </a:lnTo>
                  <a:lnTo>
                    <a:pt x="951445" y="550189"/>
                  </a:lnTo>
                  <a:lnTo>
                    <a:pt x="954354" y="549427"/>
                  </a:lnTo>
                  <a:lnTo>
                    <a:pt x="991412" y="486295"/>
                  </a:lnTo>
                  <a:lnTo>
                    <a:pt x="991489" y="468655"/>
                  </a:lnTo>
                  <a:lnTo>
                    <a:pt x="991438" y="486270"/>
                  </a:lnTo>
                  <a:lnTo>
                    <a:pt x="989926" y="1033894"/>
                  </a:lnTo>
                  <a:lnTo>
                    <a:pt x="999451" y="1033932"/>
                  </a:lnTo>
                  <a:lnTo>
                    <a:pt x="1000963" y="486295"/>
                  </a:lnTo>
                  <a:lnTo>
                    <a:pt x="1037678" y="549656"/>
                  </a:lnTo>
                  <a:lnTo>
                    <a:pt x="1040599" y="550430"/>
                  </a:lnTo>
                  <a:lnTo>
                    <a:pt x="1045146" y="547789"/>
                  </a:lnTo>
                  <a:lnTo>
                    <a:pt x="1045921" y="544880"/>
                  </a:lnTo>
                  <a:close/>
                </a:path>
                <a:path w="3025775" h="3144520">
                  <a:moveTo>
                    <a:pt x="1064971" y="2391143"/>
                  </a:moveTo>
                  <a:lnTo>
                    <a:pt x="1020787" y="2314918"/>
                  </a:lnTo>
                  <a:lnTo>
                    <a:pt x="1015326" y="2305481"/>
                  </a:lnTo>
                  <a:lnTo>
                    <a:pt x="965200" y="2390864"/>
                  </a:lnTo>
                  <a:lnTo>
                    <a:pt x="965949" y="2393785"/>
                  </a:lnTo>
                  <a:lnTo>
                    <a:pt x="970495" y="2396439"/>
                  </a:lnTo>
                  <a:lnTo>
                    <a:pt x="973404" y="2395690"/>
                  </a:lnTo>
                  <a:lnTo>
                    <a:pt x="1010462" y="2332558"/>
                  </a:lnTo>
                  <a:lnTo>
                    <a:pt x="1010539" y="2314918"/>
                  </a:lnTo>
                  <a:lnTo>
                    <a:pt x="1010488" y="2332532"/>
                  </a:lnTo>
                  <a:lnTo>
                    <a:pt x="1008976" y="2880156"/>
                  </a:lnTo>
                  <a:lnTo>
                    <a:pt x="1018501" y="2880182"/>
                  </a:lnTo>
                  <a:lnTo>
                    <a:pt x="1020013" y="2332558"/>
                  </a:lnTo>
                  <a:lnTo>
                    <a:pt x="1056728" y="2395918"/>
                  </a:lnTo>
                  <a:lnTo>
                    <a:pt x="1059649" y="2396693"/>
                  </a:lnTo>
                  <a:lnTo>
                    <a:pt x="1064196" y="2394051"/>
                  </a:lnTo>
                  <a:lnTo>
                    <a:pt x="1064971" y="2391143"/>
                  </a:lnTo>
                  <a:close/>
                </a:path>
                <a:path w="3025775" h="3144520">
                  <a:moveTo>
                    <a:pt x="1155471" y="2813596"/>
                  </a:moveTo>
                  <a:lnTo>
                    <a:pt x="1154696" y="2810675"/>
                  </a:lnTo>
                  <a:lnTo>
                    <a:pt x="1150150" y="2808046"/>
                  </a:lnTo>
                  <a:lnTo>
                    <a:pt x="1147241" y="2808821"/>
                  </a:lnTo>
                  <a:lnTo>
                    <a:pt x="1110500" y="2872168"/>
                  </a:lnTo>
                  <a:lnTo>
                    <a:pt x="1108989" y="2283256"/>
                  </a:lnTo>
                  <a:lnTo>
                    <a:pt x="1099464" y="2283282"/>
                  </a:lnTo>
                  <a:lnTo>
                    <a:pt x="1100963" y="2872168"/>
                  </a:lnTo>
                  <a:lnTo>
                    <a:pt x="1101026" y="2889808"/>
                  </a:lnTo>
                  <a:lnTo>
                    <a:pt x="1100963" y="2872168"/>
                  </a:lnTo>
                  <a:lnTo>
                    <a:pt x="1063917" y="2809036"/>
                  </a:lnTo>
                  <a:lnTo>
                    <a:pt x="1060996" y="2808274"/>
                  </a:lnTo>
                  <a:lnTo>
                    <a:pt x="1056462" y="2810929"/>
                  </a:lnTo>
                  <a:lnTo>
                    <a:pt x="1055700" y="2813850"/>
                  </a:lnTo>
                  <a:lnTo>
                    <a:pt x="1105814" y="2899245"/>
                  </a:lnTo>
                  <a:lnTo>
                    <a:pt x="1111288" y="2889808"/>
                  </a:lnTo>
                  <a:lnTo>
                    <a:pt x="1155471" y="2813596"/>
                  </a:lnTo>
                  <a:close/>
                </a:path>
                <a:path w="3025775" h="3144520">
                  <a:moveTo>
                    <a:pt x="1157071" y="980033"/>
                  </a:moveTo>
                  <a:lnTo>
                    <a:pt x="1156284" y="977112"/>
                  </a:lnTo>
                  <a:lnTo>
                    <a:pt x="1151737" y="974483"/>
                  </a:lnTo>
                  <a:lnTo>
                    <a:pt x="1148829" y="975258"/>
                  </a:lnTo>
                  <a:lnTo>
                    <a:pt x="1112088" y="1038606"/>
                  </a:lnTo>
                  <a:lnTo>
                    <a:pt x="1110576" y="449694"/>
                  </a:lnTo>
                  <a:lnTo>
                    <a:pt x="1101051" y="449719"/>
                  </a:lnTo>
                  <a:lnTo>
                    <a:pt x="1102550" y="1038606"/>
                  </a:lnTo>
                  <a:lnTo>
                    <a:pt x="1102614" y="1056246"/>
                  </a:lnTo>
                  <a:lnTo>
                    <a:pt x="1102550" y="1038606"/>
                  </a:lnTo>
                  <a:lnTo>
                    <a:pt x="1065504" y="975474"/>
                  </a:lnTo>
                  <a:lnTo>
                    <a:pt x="1062583" y="974712"/>
                  </a:lnTo>
                  <a:lnTo>
                    <a:pt x="1058049" y="977366"/>
                  </a:lnTo>
                  <a:lnTo>
                    <a:pt x="1057287" y="980287"/>
                  </a:lnTo>
                  <a:lnTo>
                    <a:pt x="1107401" y="1065682"/>
                  </a:lnTo>
                  <a:lnTo>
                    <a:pt x="1112862" y="1056246"/>
                  </a:lnTo>
                  <a:lnTo>
                    <a:pt x="1157071" y="980033"/>
                  </a:lnTo>
                  <a:close/>
                </a:path>
                <a:path w="3025775" h="3144520">
                  <a:moveTo>
                    <a:pt x="1764411" y="3097631"/>
                  </a:moveTo>
                  <a:lnTo>
                    <a:pt x="1763115" y="3097631"/>
                  </a:lnTo>
                  <a:lnTo>
                    <a:pt x="1745411" y="3097631"/>
                  </a:lnTo>
                  <a:lnTo>
                    <a:pt x="1682140" y="3134296"/>
                  </a:lnTo>
                  <a:lnTo>
                    <a:pt x="1681365" y="3137217"/>
                  </a:lnTo>
                  <a:lnTo>
                    <a:pt x="1683994" y="3141764"/>
                  </a:lnTo>
                  <a:lnTo>
                    <a:pt x="1686915" y="3142538"/>
                  </a:lnTo>
                  <a:lnTo>
                    <a:pt x="1764411" y="3097631"/>
                  </a:lnTo>
                  <a:close/>
                </a:path>
                <a:path w="3025775" h="3144520">
                  <a:moveTo>
                    <a:pt x="1764411" y="1210094"/>
                  </a:moveTo>
                  <a:lnTo>
                    <a:pt x="1763115" y="1210094"/>
                  </a:lnTo>
                  <a:lnTo>
                    <a:pt x="1745411" y="1210094"/>
                  </a:lnTo>
                  <a:lnTo>
                    <a:pt x="1682140" y="1246759"/>
                  </a:lnTo>
                  <a:lnTo>
                    <a:pt x="1681365" y="1249680"/>
                  </a:lnTo>
                  <a:lnTo>
                    <a:pt x="1683994" y="1254226"/>
                  </a:lnTo>
                  <a:lnTo>
                    <a:pt x="1686915" y="1255001"/>
                  </a:lnTo>
                  <a:lnTo>
                    <a:pt x="1764411" y="1210094"/>
                  </a:lnTo>
                  <a:close/>
                </a:path>
                <a:path w="3025775" h="3144520">
                  <a:moveTo>
                    <a:pt x="1764411" y="273469"/>
                  </a:moveTo>
                  <a:lnTo>
                    <a:pt x="1763115" y="273469"/>
                  </a:lnTo>
                  <a:lnTo>
                    <a:pt x="1745411" y="273469"/>
                  </a:lnTo>
                  <a:lnTo>
                    <a:pt x="1682140" y="310134"/>
                  </a:lnTo>
                  <a:lnTo>
                    <a:pt x="1681365" y="313055"/>
                  </a:lnTo>
                  <a:lnTo>
                    <a:pt x="1683994" y="317601"/>
                  </a:lnTo>
                  <a:lnTo>
                    <a:pt x="1686915" y="318376"/>
                  </a:lnTo>
                  <a:lnTo>
                    <a:pt x="1764411" y="273469"/>
                  </a:lnTo>
                  <a:close/>
                </a:path>
                <a:path w="3025775" h="3144520">
                  <a:moveTo>
                    <a:pt x="1769402" y="48069"/>
                  </a:moveTo>
                  <a:lnTo>
                    <a:pt x="1210652" y="46558"/>
                  </a:lnTo>
                  <a:lnTo>
                    <a:pt x="1274013" y="9829"/>
                  </a:lnTo>
                  <a:lnTo>
                    <a:pt x="1274787" y="6921"/>
                  </a:lnTo>
                  <a:lnTo>
                    <a:pt x="1272146" y="2362"/>
                  </a:lnTo>
                  <a:lnTo>
                    <a:pt x="1269238" y="1587"/>
                  </a:lnTo>
                  <a:lnTo>
                    <a:pt x="1183576" y="51244"/>
                  </a:lnTo>
                  <a:lnTo>
                    <a:pt x="1268958" y="101371"/>
                  </a:lnTo>
                  <a:lnTo>
                    <a:pt x="1271879" y="100609"/>
                  </a:lnTo>
                  <a:lnTo>
                    <a:pt x="1274546" y="96075"/>
                  </a:lnTo>
                  <a:lnTo>
                    <a:pt x="1273784" y="93154"/>
                  </a:lnTo>
                  <a:lnTo>
                    <a:pt x="1210627" y="56083"/>
                  </a:lnTo>
                  <a:lnTo>
                    <a:pt x="1769376" y="57594"/>
                  </a:lnTo>
                  <a:lnTo>
                    <a:pt x="1769402" y="48069"/>
                  </a:lnTo>
                  <a:close/>
                </a:path>
                <a:path w="3025775" h="3144520">
                  <a:moveTo>
                    <a:pt x="1770989" y="1038669"/>
                  </a:moveTo>
                  <a:lnTo>
                    <a:pt x="1212240" y="1037158"/>
                  </a:lnTo>
                  <a:lnTo>
                    <a:pt x="1275600" y="1000429"/>
                  </a:lnTo>
                  <a:lnTo>
                    <a:pt x="1276375" y="997521"/>
                  </a:lnTo>
                  <a:lnTo>
                    <a:pt x="1273733" y="992962"/>
                  </a:lnTo>
                  <a:lnTo>
                    <a:pt x="1270825" y="992187"/>
                  </a:lnTo>
                  <a:lnTo>
                    <a:pt x="1185164" y="1041844"/>
                  </a:lnTo>
                  <a:lnTo>
                    <a:pt x="1270546" y="1091971"/>
                  </a:lnTo>
                  <a:lnTo>
                    <a:pt x="1273467" y="1091209"/>
                  </a:lnTo>
                  <a:lnTo>
                    <a:pt x="1276134" y="1086675"/>
                  </a:lnTo>
                  <a:lnTo>
                    <a:pt x="1275372" y="1083754"/>
                  </a:lnTo>
                  <a:lnTo>
                    <a:pt x="1212215" y="1046683"/>
                  </a:lnTo>
                  <a:lnTo>
                    <a:pt x="1770964" y="1048194"/>
                  </a:lnTo>
                  <a:lnTo>
                    <a:pt x="1770989" y="1038669"/>
                  </a:lnTo>
                  <a:close/>
                </a:path>
                <a:path w="3025775" h="3144520">
                  <a:moveTo>
                    <a:pt x="1772577" y="3092894"/>
                  </a:moveTo>
                  <a:lnTo>
                    <a:pt x="1687207" y="3042767"/>
                  </a:lnTo>
                  <a:lnTo>
                    <a:pt x="1684286" y="3043517"/>
                  </a:lnTo>
                  <a:lnTo>
                    <a:pt x="1681619" y="3048063"/>
                  </a:lnTo>
                  <a:lnTo>
                    <a:pt x="1682381" y="3050971"/>
                  </a:lnTo>
                  <a:lnTo>
                    <a:pt x="1745526" y="3088055"/>
                  </a:lnTo>
                  <a:lnTo>
                    <a:pt x="1223302" y="3086544"/>
                  </a:lnTo>
                  <a:lnTo>
                    <a:pt x="1223276" y="3096069"/>
                  </a:lnTo>
                  <a:lnTo>
                    <a:pt x="1745500" y="3097580"/>
                  </a:lnTo>
                  <a:lnTo>
                    <a:pt x="1763115" y="3097631"/>
                  </a:lnTo>
                  <a:lnTo>
                    <a:pt x="1764499" y="3097580"/>
                  </a:lnTo>
                  <a:lnTo>
                    <a:pt x="1772577" y="3092894"/>
                  </a:lnTo>
                  <a:close/>
                </a:path>
                <a:path w="3025775" h="3144520">
                  <a:moveTo>
                    <a:pt x="1772577" y="1205357"/>
                  </a:moveTo>
                  <a:lnTo>
                    <a:pt x="1687207" y="1155230"/>
                  </a:lnTo>
                  <a:lnTo>
                    <a:pt x="1684286" y="1155992"/>
                  </a:lnTo>
                  <a:lnTo>
                    <a:pt x="1681619" y="1160526"/>
                  </a:lnTo>
                  <a:lnTo>
                    <a:pt x="1682381" y="1163434"/>
                  </a:lnTo>
                  <a:lnTo>
                    <a:pt x="1745526" y="1200518"/>
                  </a:lnTo>
                  <a:lnTo>
                    <a:pt x="1223302" y="1199007"/>
                  </a:lnTo>
                  <a:lnTo>
                    <a:pt x="1223276" y="1208532"/>
                  </a:lnTo>
                  <a:lnTo>
                    <a:pt x="1745500" y="1210043"/>
                  </a:lnTo>
                  <a:lnTo>
                    <a:pt x="1763115" y="1210094"/>
                  </a:lnTo>
                  <a:lnTo>
                    <a:pt x="1764499" y="1210043"/>
                  </a:lnTo>
                  <a:lnTo>
                    <a:pt x="1772577" y="1205357"/>
                  </a:lnTo>
                  <a:close/>
                </a:path>
                <a:path w="3025775" h="3144520">
                  <a:moveTo>
                    <a:pt x="1772577" y="268732"/>
                  </a:moveTo>
                  <a:lnTo>
                    <a:pt x="1687207" y="218605"/>
                  </a:lnTo>
                  <a:lnTo>
                    <a:pt x="1684286" y="219367"/>
                  </a:lnTo>
                  <a:lnTo>
                    <a:pt x="1681619" y="223901"/>
                  </a:lnTo>
                  <a:lnTo>
                    <a:pt x="1682381" y="226822"/>
                  </a:lnTo>
                  <a:lnTo>
                    <a:pt x="1745526" y="263893"/>
                  </a:lnTo>
                  <a:lnTo>
                    <a:pt x="1223302" y="262382"/>
                  </a:lnTo>
                  <a:lnTo>
                    <a:pt x="1223276" y="271907"/>
                  </a:lnTo>
                  <a:lnTo>
                    <a:pt x="1745500" y="273418"/>
                  </a:lnTo>
                  <a:lnTo>
                    <a:pt x="1763115" y="273469"/>
                  </a:lnTo>
                  <a:lnTo>
                    <a:pt x="1764499" y="273418"/>
                  </a:lnTo>
                  <a:lnTo>
                    <a:pt x="1772577" y="268732"/>
                  </a:lnTo>
                  <a:close/>
                </a:path>
                <a:path w="3025775" h="3144520">
                  <a:moveTo>
                    <a:pt x="1809089" y="2875407"/>
                  </a:moveTo>
                  <a:lnTo>
                    <a:pt x="1250340" y="2873895"/>
                  </a:lnTo>
                  <a:lnTo>
                    <a:pt x="1313700" y="2837167"/>
                  </a:lnTo>
                  <a:lnTo>
                    <a:pt x="1314475" y="2834259"/>
                  </a:lnTo>
                  <a:lnTo>
                    <a:pt x="1311833" y="2829712"/>
                  </a:lnTo>
                  <a:lnTo>
                    <a:pt x="1308925" y="2828925"/>
                  </a:lnTo>
                  <a:lnTo>
                    <a:pt x="1223264" y="2878582"/>
                  </a:lnTo>
                  <a:lnTo>
                    <a:pt x="1308646" y="2928709"/>
                  </a:lnTo>
                  <a:lnTo>
                    <a:pt x="1311567" y="2927947"/>
                  </a:lnTo>
                  <a:lnTo>
                    <a:pt x="1314234" y="2923413"/>
                  </a:lnTo>
                  <a:lnTo>
                    <a:pt x="1313472" y="2920492"/>
                  </a:lnTo>
                  <a:lnTo>
                    <a:pt x="1250315" y="2883420"/>
                  </a:lnTo>
                  <a:lnTo>
                    <a:pt x="1809064" y="2884932"/>
                  </a:lnTo>
                  <a:lnTo>
                    <a:pt x="1809089" y="2875407"/>
                  </a:lnTo>
                  <a:close/>
                </a:path>
                <a:path w="3025775" h="3144520">
                  <a:moveTo>
                    <a:pt x="1977783" y="555993"/>
                  </a:moveTo>
                  <a:lnTo>
                    <a:pt x="1933600" y="479767"/>
                  </a:lnTo>
                  <a:lnTo>
                    <a:pt x="1928139" y="470331"/>
                  </a:lnTo>
                  <a:lnTo>
                    <a:pt x="1878012" y="555713"/>
                  </a:lnTo>
                  <a:lnTo>
                    <a:pt x="1878761" y="558634"/>
                  </a:lnTo>
                  <a:lnTo>
                    <a:pt x="1883308" y="561301"/>
                  </a:lnTo>
                  <a:lnTo>
                    <a:pt x="1886216" y="560539"/>
                  </a:lnTo>
                  <a:lnTo>
                    <a:pt x="1923275" y="497408"/>
                  </a:lnTo>
                  <a:lnTo>
                    <a:pt x="1923338" y="479767"/>
                  </a:lnTo>
                  <a:lnTo>
                    <a:pt x="1923300" y="497382"/>
                  </a:lnTo>
                  <a:lnTo>
                    <a:pt x="1928075" y="489229"/>
                  </a:lnTo>
                  <a:lnTo>
                    <a:pt x="1923300" y="497408"/>
                  </a:lnTo>
                  <a:lnTo>
                    <a:pt x="1921776" y="1045006"/>
                  </a:lnTo>
                  <a:lnTo>
                    <a:pt x="1931301" y="1045044"/>
                  </a:lnTo>
                  <a:lnTo>
                    <a:pt x="1932825" y="497408"/>
                  </a:lnTo>
                  <a:lnTo>
                    <a:pt x="1969541" y="560768"/>
                  </a:lnTo>
                  <a:lnTo>
                    <a:pt x="1972462" y="561543"/>
                  </a:lnTo>
                  <a:lnTo>
                    <a:pt x="1977009" y="558901"/>
                  </a:lnTo>
                  <a:lnTo>
                    <a:pt x="1977783" y="555993"/>
                  </a:lnTo>
                  <a:close/>
                </a:path>
                <a:path w="3025775" h="3144520">
                  <a:moveTo>
                    <a:pt x="1979371" y="1470393"/>
                  </a:moveTo>
                  <a:lnTo>
                    <a:pt x="1935187" y="1394167"/>
                  </a:lnTo>
                  <a:lnTo>
                    <a:pt x="1929726" y="1384731"/>
                  </a:lnTo>
                  <a:lnTo>
                    <a:pt x="1879600" y="1470113"/>
                  </a:lnTo>
                  <a:lnTo>
                    <a:pt x="1880349" y="1473034"/>
                  </a:lnTo>
                  <a:lnTo>
                    <a:pt x="1884895" y="1475701"/>
                  </a:lnTo>
                  <a:lnTo>
                    <a:pt x="1887804" y="1474939"/>
                  </a:lnTo>
                  <a:lnTo>
                    <a:pt x="1924862" y="1411808"/>
                  </a:lnTo>
                  <a:lnTo>
                    <a:pt x="1924939" y="1394167"/>
                  </a:lnTo>
                  <a:lnTo>
                    <a:pt x="1924888" y="1411782"/>
                  </a:lnTo>
                  <a:lnTo>
                    <a:pt x="1923376" y="1959406"/>
                  </a:lnTo>
                  <a:lnTo>
                    <a:pt x="1932901" y="1959432"/>
                  </a:lnTo>
                  <a:lnTo>
                    <a:pt x="1934413" y="1411808"/>
                  </a:lnTo>
                  <a:lnTo>
                    <a:pt x="1971128" y="1475168"/>
                  </a:lnTo>
                  <a:lnTo>
                    <a:pt x="1974049" y="1475943"/>
                  </a:lnTo>
                  <a:lnTo>
                    <a:pt x="1978596" y="1473301"/>
                  </a:lnTo>
                  <a:lnTo>
                    <a:pt x="1979371" y="1470393"/>
                  </a:lnTo>
                  <a:close/>
                </a:path>
                <a:path w="3025775" h="3144520">
                  <a:moveTo>
                    <a:pt x="2080996" y="981621"/>
                  </a:moveTo>
                  <a:lnTo>
                    <a:pt x="2080209" y="978700"/>
                  </a:lnTo>
                  <a:lnTo>
                    <a:pt x="2075662" y="976071"/>
                  </a:lnTo>
                  <a:lnTo>
                    <a:pt x="2072754" y="976845"/>
                  </a:lnTo>
                  <a:lnTo>
                    <a:pt x="2036013" y="1040193"/>
                  </a:lnTo>
                  <a:lnTo>
                    <a:pt x="2034501" y="451281"/>
                  </a:lnTo>
                  <a:lnTo>
                    <a:pt x="2024976" y="451307"/>
                  </a:lnTo>
                  <a:lnTo>
                    <a:pt x="2026475" y="1040193"/>
                  </a:lnTo>
                  <a:lnTo>
                    <a:pt x="2026539" y="1057833"/>
                  </a:lnTo>
                  <a:lnTo>
                    <a:pt x="2026475" y="1040193"/>
                  </a:lnTo>
                  <a:lnTo>
                    <a:pt x="1989429" y="977061"/>
                  </a:lnTo>
                  <a:lnTo>
                    <a:pt x="1986508" y="976299"/>
                  </a:lnTo>
                  <a:lnTo>
                    <a:pt x="1981974" y="978954"/>
                  </a:lnTo>
                  <a:lnTo>
                    <a:pt x="1981212" y="981875"/>
                  </a:lnTo>
                  <a:lnTo>
                    <a:pt x="2031326" y="1067269"/>
                  </a:lnTo>
                  <a:lnTo>
                    <a:pt x="2036787" y="1057833"/>
                  </a:lnTo>
                  <a:lnTo>
                    <a:pt x="2080996" y="981621"/>
                  </a:lnTo>
                  <a:close/>
                </a:path>
                <a:path w="3025775" h="3144520">
                  <a:moveTo>
                    <a:pt x="2088921" y="1892846"/>
                  </a:moveTo>
                  <a:lnTo>
                    <a:pt x="2088146" y="1889925"/>
                  </a:lnTo>
                  <a:lnTo>
                    <a:pt x="2083600" y="1887296"/>
                  </a:lnTo>
                  <a:lnTo>
                    <a:pt x="2080691" y="1888070"/>
                  </a:lnTo>
                  <a:lnTo>
                    <a:pt x="2043950" y="1951418"/>
                  </a:lnTo>
                  <a:lnTo>
                    <a:pt x="2042439" y="1362506"/>
                  </a:lnTo>
                  <a:lnTo>
                    <a:pt x="2032914" y="1362532"/>
                  </a:lnTo>
                  <a:lnTo>
                    <a:pt x="2034413" y="1951418"/>
                  </a:lnTo>
                  <a:lnTo>
                    <a:pt x="2034476" y="1969058"/>
                  </a:lnTo>
                  <a:lnTo>
                    <a:pt x="2034413" y="1951418"/>
                  </a:lnTo>
                  <a:lnTo>
                    <a:pt x="1997367" y="1888286"/>
                  </a:lnTo>
                  <a:lnTo>
                    <a:pt x="1994446" y="1887524"/>
                  </a:lnTo>
                  <a:lnTo>
                    <a:pt x="1989912" y="1890179"/>
                  </a:lnTo>
                  <a:lnTo>
                    <a:pt x="1989150" y="1893100"/>
                  </a:lnTo>
                  <a:lnTo>
                    <a:pt x="2039264" y="1978494"/>
                  </a:lnTo>
                  <a:lnTo>
                    <a:pt x="2044738" y="1969058"/>
                  </a:lnTo>
                  <a:lnTo>
                    <a:pt x="2088921" y="1892846"/>
                  </a:lnTo>
                  <a:close/>
                </a:path>
                <a:path w="3025775" h="3144520">
                  <a:moveTo>
                    <a:pt x="2666111" y="2149894"/>
                  </a:moveTo>
                  <a:lnTo>
                    <a:pt x="2664815" y="2149894"/>
                  </a:lnTo>
                  <a:lnTo>
                    <a:pt x="2647111" y="2149894"/>
                  </a:lnTo>
                  <a:lnTo>
                    <a:pt x="2583840" y="2186559"/>
                  </a:lnTo>
                  <a:lnTo>
                    <a:pt x="2583065" y="2189480"/>
                  </a:lnTo>
                  <a:lnTo>
                    <a:pt x="2585694" y="2194026"/>
                  </a:lnTo>
                  <a:lnTo>
                    <a:pt x="2588615" y="2194801"/>
                  </a:lnTo>
                  <a:lnTo>
                    <a:pt x="2666111" y="2149894"/>
                  </a:lnTo>
                  <a:close/>
                </a:path>
                <a:path w="3025775" h="3144520">
                  <a:moveTo>
                    <a:pt x="2674277" y="2145157"/>
                  </a:moveTo>
                  <a:lnTo>
                    <a:pt x="2588907" y="2095030"/>
                  </a:lnTo>
                  <a:lnTo>
                    <a:pt x="2585986" y="2095779"/>
                  </a:lnTo>
                  <a:lnTo>
                    <a:pt x="2583319" y="2100326"/>
                  </a:lnTo>
                  <a:lnTo>
                    <a:pt x="2584081" y="2103234"/>
                  </a:lnTo>
                  <a:lnTo>
                    <a:pt x="2647226" y="2140318"/>
                  </a:lnTo>
                  <a:lnTo>
                    <a:pt x="2126589" y="2138807"/>
                  </a:lnTo>
                  <a:lnTo>
                    <a:pt x="2126551" y="2148332"/>
                  </a:lnTo>
                  <a:lnTo>
                    <a:pt x="2647200" y="2149843"/>
                  </a:lnTo>
                  <a:lnTo>
                    <a:pt x="2664815" y="2149894"/>
                  </a:lnTo>
                  <a:lnTo>
                    <a:pt x="2666200" y="2149843"/>
                  </a:lnTo>
                  <a:lnTo>
                    <a:pt x="2674277" y="2145157"/>
                  </a:lnTo>
                  <a:close/>
                </a:path>
                <a:path w="3025775" h="3144520">
                  <a:moveTo>
                    <a:pt x="2683802" y="1956244"/>
                  </a:moveTo>
                  <a:lnTo>
                    <a:pt x="2125053" y="1954733"/>
                  </a:lnTo>
                  <a:lnTo>
                    <a:pt x="2188413" y="1918004"/>
                  </a:lnTo>
                  <a:lnTo>
                    <a:pt x="2189188" y="1915096"/>
                  </a:lnTo>
                  <a:lnTo>
                    <a:pt x="2186546" y="1910537"/>
                  </a:lnTo>
                  <a:lnTo>
                    <a:pt x="2183638" y="1909762"/>
                  </a:lnTo>
                  <a:lnTo>
                    <a:pt x="2097976" y="1959419"/>
                  </a:lnTo>
                  <a:lnTo>
                    <a:pt x="2183358" y="2009546"/>
                  </a:lnTo>
                  <a:lnTo>
                    <a:pt x="2186279" y="2008784"/>
                  </a:lnTo>
                  <a:lnTo>
                    <a:pt x="2188946" y="2004250"/>
                  </a:lnTo>
                  <a:lnTo>
                    <a:pt x="2188184" y="2001329"/>
                  </a:lnTo>
                  <a:lnTo>
                    <a:pt x="2125027" y="1964258"/>
                  </a:lnTo>
                  <a:lnTo>
                    <a:pt x="2683776" y="1965769"/>
                  </a:lnTo>
                  <a:lnTo>
                    <a:pt x="2683802" y="1956244"/>
                  </a:lnTo>
                  <a:close/>
                </a:path>
                <a:path w="3025775" h="3144520">
                  <a:moveTo>
                    <a:pt x="2898533" y="2391143"/>
                  </a:moveTo>
                  <a:lnTo>
                    <a:pt x="2854350" y="2314918"/>
                  </a:lnTo>
                  <a:lnTo>
                    <a:pt x="2848889" y="2305481"/>
                  </a:lnTo>
                  <a:lnTo>
                    <a:pt x="2798762" y="2390864"/>
                  </a:lnTo>
                  <a:lnTo>
                    <a:pt x="2799511" y="2393785"/>
                  </a:lnTo>
                  <a:lnTo>
                    <a:pt x="2804058" y="2396452"/>
                  </a:lnTo>
                  <a:lnTo>
                    <a:pt x="2806966" y="2395690"/>
                  </a:lnTo>
                  <a:lnTo>
                    <a:pt x="2844025" y="2332558"/>
                  </a:lnTo>
                  <a:lnTo>
                    <a:pt x="2844088" y="2314918"/>
                  </a:lnTo>
                  <a:lnTo>
                    <a:pt x="2844050" y="2332532"/>
                  </a:lnTo>
                  <a:lnTo>
                    <a:pt x="2848826" y="2324379"/>
                  </a:lnTo>
                  <a:lnTo>
                    <a:pt x="2844050" y="2332558"/>
                  </a:lnTo>
                  <a:lnTo>
                    <a:pt x="2842539" y="2880156"/>
                  </a:lnTo>
                  <a:lnTo>
                    <a:pt x="2852051" y="2880195"/>
                  </a:lnTo>
                  <a:lnTo>
                    <a:pt x="2853575" y="2332558"/>
                  </a:lnTo>
                  <a:lnTo>
                    <a:pt x="2890291" y="2395918"/>
                  </a:lnTo>
                  <a:lnTo>
                    <a:pt x="2893212" y="2396693"/>
                  </a:lnTo>
                  <a:lnTo>
                    <a:pt x="2897759" y="2394051"/>
                  </a:lnTo>
                  <a:lnTo>
                    <a:pt x="2898533" y="2391143"/>
                  </a:lnTo>
                  <a:close/>
                </a:path>
                <a:path w="3025775" h="3144520">
                  <a:moveTo>
                    <a:pt x="2900121" y="555993"/>
                  </a:moveTo>
                  <a:lnTo>
                    <a:pt x="2855938" y="479767"/>
                  </a:lnTo>
                  <a:lnTo>
                    <a:pt x="2850477" y="470331"/>
                  </a:lnTo>
                  <a:lnTo>
                    <a:pt x="2800350" y="555713"/>
                  </a:lnTo>
                  <a:lnTo>
                    <a:pt x="2801099" y="558634"/>
                  </a:lnTo>
                  <a:lnTo>
                    <a:pt x="2805646" y="561289"/>
                  </a:lnTo>
                  <a:lnTo>
                    <a:pt x="2808554" y="560539"/>
                  </a:lnTo>
                  <a:lnTo>
                    <a:pt x="2845612" y="497408"/>
                  </a:lnTo>
                  <a:lnTo>
                    <a:pt x="2845676" y="479767"/>
                  </a:lnTo>
                  <a:lnTo>
                    <a:pt x="2845638" y="497382"/>
                  </a:lnTo>
                  <a:lnTo>
                    <a:pt x="2850413" y="489229"/>
                  </a:lnTo>
                  <a:lnTo>
                    <a:pt x="2845638" y="497408"/>
                  </a:lnTo>
                  <a:lnTo>
                    <a:pt x="2844127" y="1045006"/>
                  </a:lnTo>
                  <a:lnTo>
                    <a:pt x="2853652" y="1045032"/>
                  </a:lnTo>
                  <a:lnTo>
                    <a:pt x="2855163" y="497408"/>
                  </a:lnTo>
                  <a:lnTo>
                    <a:pt x="2891879" y="560768"/>
                  </a:lnTo>
                  <a:lnTo>
                    <a:pt x="2894800" y="561543"/>
                  </a:lnTo>
                  <a:lnTo>
                    <a:pt x="2899346" y="558901"/>
                  </a:lnTo>
                  <a:lnTo>
                    <a:pt x="2900121" y="555993"/>
                  </a:lnTo>
                  <a:close/>
                </a:path>
                <a:path w="3025775" h="3144520">
                  <a:moveTo>
                    <a:pt x="2901708" y="1470393"/>
                  </a:moveTo>
                  <a:lnTo>
                    <a:pt x="2857525" y="1394167"/>
                  </a:lnTo>
                  <a:lnTo>
                    <a:pt x="2852064" y="1384731"/>
                  </a:lnTo>
                  <a:lnTo>
                    <a:pt x="2801937" y="1470113"/>
                  </a:lnTo>
                  <a:lnTo>
                    <a:pt x="2802686" y="1473034"/>
                  </a:lnTo>
                  <a:lnTo>
                    <a:pt x="2807233" y="1475701"/>
                  </a:lnTo>
                  <a:lnTo>
                    <a:pt x="2810141" y="1474939"/>
                  </a:lnTo>
                  <a:lnTo>
                    <a:pt x="2847200" y="1411808"/>
                  </a:lnTo>
                  <a:lnTo>
                    <a:pt x="2847263" y="1394167"/>
                  </a:lnTo>
                  <a:lnTo>
                    <a:pt x="2847225" y="1411782"/>
                  </a:lnTo>
                  <a:lnTo>
                    <a:pt x="2852001" y="1403629"/>
                  </a:lnTo>
                  <a:lnTo>
                    <a:pt x="2847225" y="1411808"/>
                  </a:lnTo>
                  <a:lnTo>
                    <a:pt x="2845701" y="1959406"/>
                  </a:lnTo>
                  <a:lnTo>
                    <a:pt x="2855226" y="1959444"/>
                  </a:lnTo>
                  <a:lnTo>
                    <a:pt x="2856750" y="1411808"/>
                  </a:lnTo>
                  <a:lnTo>
                    <a:pt x="2893466" y="1475168"/>
                  </a:lnTo>
                  <a:lnTo>
                    <a:pt x="2896387" y="1475943"/>
                  </a:lnTo>
                  <a:lnTo>
                    <a:pt x="2900934" y="1473301"/>
                  </a:lnTo>
                  <a:lnTo>
                    <a:pt x="2901708" y="1470393"/>
                  </a:lnTo>
                  <a:close/>
                </a:path>
                <a:path w="3025775" h="3144520">
                  <a:moveTo>
                    <a:pt x="3019196" y="2835821"/>
                  </a:moveTo>
                  <a:lnTo>
                    <a:pt x="3018421" y="2832900"/>
                  </a:lnTo>
                  <a:lnTo>
                    <a:pt x="3013875" y="2830271"/>
                  </a:lnTo>
                  <a:lnTo>
                    <a:pt x="3010966" y="2831046"/>
                  </a:lnTo>
                  <a:lnTo>
                    <a:pt x="2974225" y="2894393"/>
                  </a:lnTo>
                  <a:lnTo>
                    <a:pt x="2972714" y="2305481"/>
                  </a:lnTo>
                  <a:lnTo>
                    <a:pt x="2963189" y="2305507"/>
                  </a:lnTo>
                  <a:lnTo>
                    <a:pt x="2964688" y="2894393"/>
                  </a:lnTo>
                  <a:lnTo>
                    <a:pt x="2964751" y="2912033"/>
                  </a:lnTo>
                  <a:lnTo>
                    <a:pt x="2964688" y="2894393"/>
                  </a:lnTo>
                  <a:lnTo>
                    <a:pt x="2927642" y="2831261"/>
                  </a:lnTo>
                  <a:lnTo>
                    <a:pt x="2924721" y="2830499"/>
                  </a:lnTo>
                  <a:lnTo>
                    <a:pt x="2920187" y="2833154"/>
                  </a:lnTo>
                  <a:lnTo>
                    <a:pt x="2919425" y="2836075"/>
                  </a:lnTo>
                  <a:lnTo>
                    <a:pt x="2969539" y="2921470"/>
                  </a:lnTo>
                  <a:lnTo>
                    <a:pt x="2975013" y="2912033"/>
                  </a:lnTo>
                  <a:lnTo>
                    <a:pt x="3019196" y="2835821"/>
                  </a:lnTo>
                  <a:close/>
                </a:path>
                <a:path w="3025775" h="3144520">
                  <a:moveTo>
                    <a:pt x="3025546" y="1923008"/>
                  </a:moveTo>
                  <a:lnTo>
                    <a:pt x="3024771" y="1920087"/>
                  </a:lnTo>
                  <a:lnTo>
                    <a:pt x="3020225" y="1917458"/>
                  </a:lnTo>
                  <a:lnTo>
                    <a:pt x="3017316" y="1918233"/>
                  </a:lnTo>
                  <a:lnTo>
                    <a:pt x="2980575" y="1981581"/>
                  </a:lnTo>
                  <a:lnTo>
                    <a:pt x="2979064" y="1392682"/>
                  </a:lnTo>
                  <a:lnTo>
                    <a:pt x="2969539" y="1392694"/>
                  </a:lnTo>
                  <a:lnTo>
                    <a:pt x="2971038" y="1981581"/>
                  </a:lnTo>
                  <a:lnTo>
                    <a:pt x="2971101" y="1999221"/>
                  </a:lnTo>
                  <a:lnTo>
                    <a:pt x="2971038" y="1981581"/>
                  </a:lnTo>
                  <a:lnTo>
                    <a:pt x="2933992" y="1918449"/>
                  </a:lnTo>
                  <a:lnTo>
                    <a:pt x="2931071" y="1917687"/>
                  </a:lnTo>
                  <a:lnTo>
                    <a:pt x="2926537" y="1920341"/>
                  </a:lnTo>
                  <a:lnTo>
                    <a:pt x="2925775" y="1923262"/>
                  </a:lnTo>
                  <a:lnTo>
                    <a:pt x="2975889" y="2008657"/>
                  </a:lnTo>
                  <a:lnTo>
                    <a:pt x="2981363" y="1999221"/>
                  </a:lnTo>
                  <a:lnTo>
                    <a:pt x="3025546" y="19230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3288665" y="2201164"/>
            <a:ext cx="1193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729990" y="1847596"/>
            <a:ext cx="1193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657090" y="1847596"/>
            <a:ext cx="1193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4115752" y="2198115"/>
            <a:ext cx="219075" cy="34861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99695">
              <a:lnSpc>
                <a:spcPct val="100000"/>
              </a:lnSpc>
              <a:spcBef>
                <a:spcPts val="17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5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047615" y="2353564"/>
            <a:ext cx="1193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215765" y="3133852"/>
            <a:ext cx="1193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634865" y="2847340"/>
            <a:ext cx="28765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500" baseline="5555" dirty="0">
                <a:latin typeface="Times New Roman"/>
                <a:cs typeface="Times New Roman"/>
              </a:rPr>
              <a:t>-1</a:t>
            </a:r>
            <a:r>
              <a:rPr sz="1500" spc="352" baseline="55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4788852" y="3767835"/>
            <a:ext cx="1193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5058727" y="3280155"/>
            <a:ext cx="1193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128577" y="4093972"/>
            <a:ext cx="1193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719127" y="4682235"/>
            <a:ext cx="1193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996940" y="4228084"/>
            <a:ext cx="1193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6003290" y="3328923"/>
            <a:ext cx="1193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5550852" y="3776979"/>
            <a:ext cx="28765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500" baseline="2777" dirty="0">
                <a:latin typeface="Times New Roman"/>
                <a:cs typeface="Times New Roman"/>
              </a:rPr>
              <a:t>-1</a:t>
            </a:r>
            <a:r>
              <a:rPr sz="1500" spc="352" baseline="277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671252" y="2856484"/>
            <a:ext cx="3175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-1</a:t>
            </a:r>
            <a:r>
              <a:rPr sz="1000" spc="475" dirty="0">
                <a:latin typeface="Times New Roman"/>
                <a:cs typeface="Times New Roman"/>
              </a:rPr>
              <a:t> </a:t>
            </a:r>
            <a:r>
              <a:rPr sz="1500" baseline="5555" dirty="0">
                <a:latin typeface="Times New Roman"/>
                <a:cs typeface="Times New Roman"/>
              </a:rPr>
              <a:t>-</a:t>
            </a:r>
            <a:r>
              <a:rPr sz="1500" spc="-75" baseline="5555" dirty="0">
                <a:latin typeface="Times New Roman"/>
                <a:cs typeface="Times New Roman"/>
              </a:rPr>
              <a:t>1</a:t>
            </a:r>
            <a:endParaRPr sz="1500" baseline="5555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306127" y="3155188"/>
            <a:ext cx="1193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174364" y="3307588"/>
            <a:ext cx="1193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904489" y="3767835"/>
            <a:ext cx="1193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734752" y="3758692"/>
            <a:ext cx="1193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288665" y="4090923"/>
            <a:ext cx="1193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920364" y="4685284"/>
            <a:ext cx="1193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163252" y="4252467"/>
            <a:ext cx="1193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296602" y="5054092"/>
            <a:ext cx="1193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4131627" y="4209796"/>
            <a:ext cx="1193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696652" y="4694428"/>
            <a:ext cx="31305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500" baseline="2777" dirty="0">
                <a:latin typeface="Times New Roman"/>
                <a:cs typeface="Times New Roman"/>
              </a:rPr>
              <a:t>-1</a:t>
            </a:r>
            <a:r>
              <a:rPr sz="1500" spc="652" baseline="277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668202" y="4670044"/>
            <a:ext cx="1193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212590" y="5044948"/>
            <a:ext cx="1193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5879465" y="2856484"/>
            <a:ext cx="27495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20" dirty="0">
                <a:latin typeface="Times New Roman"/>
                <a:cs typeface="Times New Roman"/>
              </a:rPr>
              <a:t>+100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6395720" y="1808987"/>
            <a:ext cx="2580640" cy="787400"/>
          </a:xfrm>
          <a:prstGeom prst="rect">
            <a:avLst/>
          </a:prstGeom>
        </p:spPr>
        <p:txBody>
          <a:bodyPr vert="horz" wrap="square" lIns="0" tIns="52069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09"/>
              </a:spcBef>
            </a:pPr>
            <a:r>
              <a:rPr sz="1400" dirty="0">
                <a:latin typeface="Times New Roman"/>
                <a:cs typeface="Times New Roman"/>
              </a:rPr>
              <a:t>Estados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spc="-10" dirty="0">
                <a:latin typeface="Times New Roman"/>
                <a:cs typeface="Times New Roman"/>
              </a:rPr>
              <a:t>cuadrados</a:t>
            </a:r>
            <a:endParaRPr sz="1400">
              <a:latin typeface="Times New Roman"/>
              <a:cs typeface="Times New Roman"/>
            </a:endParaRPr>
          </a:p>
          <a:p>
            <a:pPr marL="12700" marR="5080">
              <a:lnSpc>
                <a:spcPts val="2020"/>
              </a:lnSpc>
              <a:spcBef>
                <a:spcPts val="70"/>
              </a:spcBef>
            </a:pPr>
            <a:r>
              <a:rPr sz="1400" dirty="0">
                <a:latin typeface="Times New Roman"/>
                <a:cs typeface="Times New Roman"/>
              </a:rPr>
              <a:t>Transiciones</a:t>
            </a:r>
            <a:r>
              <a:rPr sz="1400" spc="-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flechas</a:t>
            </a:r>
            <a:r>
              <a:rPr sz="1400" spc="-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(con</a:t>
            </a:r>
            <a:r>
              <a:rPr sz="1400" spc="-15" dirty="0">
                <a:latin typeface="Times New Roman"/>
                <a:cs typeface="Times New Roman"/>
              </a:rPr>
              <a:t> </a:t>
            </a:r>
            <a:r>
              <a:rPr sz="1400" spc="-10" dirty="0">
                <a:latin typeface="Times New Roman"/>
                <a:cs typeface="Times New Roman"/>
              </a:rPr>
              <a:t>reward) </a:t>
            </a:r>
            <a:r>
              <a:rPr sz="1400" dirty="0">
                <a:latin typeface="Times New Roman"/>
                <a:cs typeface="Times New Roman"/>
              </a:rPr>
              <a:t>Estado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spc="-10" dirty="0">
                <a:latin typeface="Times New Roman"/>
                <a:cs typeface="Times New Roman"/>
              </a:rPr>
              <a:t>arriba-</a:t>
            </a:r>
            <a:r>
              <a:rPr sz="1400" dirty="0">
                <a:latin typeface="Times New Roman"/>
                <a:cs typeface="Times New Roman"/>
              </a:rPr>
              <a:t>derecha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spc="-10" dirty="0">
                <a:latin typeface="Times New Roman"/>
                <a:cs typeface="Times New Roman"/>
              </a:rPr>
              <a:t>objetivo</a:t>
            </a:r>
            <a:endParaRPr sz="1400">
              <a:latin typeface="Times New Roman"/>
              <a:cs typeface="Times New Roman"/>
            </a:endParaRPr>
          </a:p>
        </p:txBody>
      </p:sp>
      <p:pic>
        <p:nvPicPr>
          <p:cNvPr id="79" name="object 7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80" name="object 80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35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1991677" y="5702300"/>
            <a:ext cx="6615430" cy="94424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¿Cual</a:t>
            </a:r>
            <a:r>
              <a:rPr sz="24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sería</a:t>
            </a:r>
            <a:r>
              <a:rPr sz="24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la</a:t>
            </a:r>
            <a:r>
              <a:rPr sz="24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política</a:t>
            </a:r>
            <a:r>
              <a:rPr sz="24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óptima?</a:t>
            </a:r>
            <a:endParaRPr sz="2400">
              <a:latin typeface="Times New Roman"/>
              <a:cs typeface="Times New Roman"/>
            </a:endParaRPr>
          </a:p>
          <a:p>
            <a:pPr marL="12700">
              <a:lnSpc>
                <a:spcPts val="2645"/>
              </a:lnSpc>
              <a:spcBef>
                <a:spcPts val="25"/>
              </a:spcBef>
            </a:pP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¿Éste</a:t>
            </a:r>
            <a:r>
              <a:rPr sz="24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es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un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entorno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determinista</a:t>
            </a:r>
            <a:r>
              <a:rPr sz="24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o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00"/>
                </a:solidFill>
                <a:latin typeface="Times New Roman"/>
                <a:cs typeface="Times New Roman"/>
              </a:rPr>
              <a:t>no</a:t>
            </a:r>
            <a:r>
              <a:rPr sz="24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spc="-10" dirty="0">
                <a:solidFill>
                  <a:srgbClr val="FF0000"/>
                </a:solidFill>
                <a:latin typeface="Times New Roman"/>
                <a:cs typeface="Times New Roman"/>
              </a:rPr>
              <a:t>determinista?</a:t>
            </a:r>
            <a:endParaRPr sz="2400">
              <a:latin typeface="Times New Roman"/>
              <a:cs typeface="Times New Roman"/>
            </a:endParaRPr>
          </a:p>
          <a:p>
            <a:pPr marR="5080" algn="r">
              <a:lnSpc>
                <a:spcPts val="1685"/>
              </a:lnSpc>
            </a:pPr>
            <a:r>
              <a:rPr sz="1600" spc="-25" dirty="0">
                <a:latin typeface="Times New Roman"/>
                <a:cs typeface="Times New Roman"/>
              </a:rPr>
              <a:t>36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39140" y="1068323"/>
            <a:ext cx="303022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1945" indent="-283845">
              <a:lnSpc>
                <a:spcPct val="100000"/>
              </a:lnSpc>
              <a:spcBef>
                <a:spcPts val="100"/>
              </a:spcBef>
              <a:buChar char="•"/>
              <a:tabLst>
                <a:tab pos="321945" algn="l"/>
                <a:tab pos="322580" algn="l"/>
              </a:tabLst>
            </a:pPr>
            <a:r>
              <a:rPr sz="2000" spc="-25" dirty="0">
                <a:latin typeface="Times New Roman"/>
                <a:cs typeface="Times New Roman"/>
              </a:rPr>
              <a:t>Valores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V*(s)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Q</a:t>
            </a:r>
            <a:r>
              <a:rPr sz="1950" i="1" spc="-15" baseline="25641" dirty="0">
                <a:latin typeface="Times New Roman"/>
                <a:cs typeface="Times New Roman"/>
              </a:rPr>
              <a:t>*</a:t>
            </a:r>
            <a:r>
              <a:rPr sz="2000" i="1" spc="-10" dirty="0">
                <a:latin typeface="Times New Roman"/>
                <a:cs typeface="Times New Roman"/>
              </a:rPr>
              <a:t>(s,a)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309995" y="1836420"/>
            <a:ext cx="5143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γ</a:t>
            </a:r>
            <a:r>
              <a:rPr sz="1400" spc="-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0.9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284595" y="2305811"/>
            <a:ext cx="1993900" cy="784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>
              <a:lnSpc>
                <a:spcPct val="118600"/>
              </a:lnSpc>
              <a:spcBef>
                <a:spcPts val="100"/>
              </a:spcBef>
            </a:pPr>
            <a:r>
              <a:rPr sz="1400" i="1" spc="-10" dirty="0">
                <a:latin typeface="Times New Roman"/>
                <a:cs typeface="Times New Roman"/>
              </a:rPr>
              <a:t>Q</a:t>
            </a:r>
            <a:r>
              <a:rPr sz="1350" i="1" spc="-15" baseline="24691" dirty="0">
                <a:latin typeface="Times New Roman"/>
                <a:cs typeface="Times New Roman"/>
              </a:rPr>
              <a:t>*</a:t>
            </a:r>
            <a:r>
              <a:rPr sz="1400" i="1" spc="-10" dirty="0">
                <a:latin typeface="Times New Roman"/>
                <a:cs typeface="Times New Roman"/>
              </a:rPr>
              <a:t>(3,1,U)=100+</a:t>
            </a:r>
            <a:r>
              <a:rPr sz="1400" spc="-10" dirty="0">
                <a:latin typeface="Times New Roman"/>
                <a:cs typeface="Times New Roman"/>
              </a:rPr>
              <a:t>γ·0=100 </a:t>
            </a:r>
            <a:r>
              <a:rPr sz="1400" i="1" spc="-10" dirty="0">
                <a:latin typeface="Times New Roman"/>
                <a:cs typeface="Times New Roman"/>
              </a:rPr>
              <a:t>Q</a:t>
            </a:r>
            <a:r>
              <a:rPr sz="1350" i="1" spc="-15" baseline="24691" dirty="0">
                <a:latin typeface="Times New Roman"/>
                <a:cs typeface="Times New Roman"/>
              </a:rPr>
              <a:t>*</a:t>
            </a:r>
            <a:r>
              <a:rPr sz="1400" i="1" spc="-10" dirty="0">
                <a:latin typeface="Times New Roman"/>
                <a:cs typeface="Times New Roman"/>
              </a:rPr>
              <a:t>(3,2,U)=-1+</a:t>
            </a:r>
            <a:r>
              <a:rPr sz="1400" spc="-10" dirty="0">
                <a:latin typeface="Times New Roman"/>
                <a:cs typeface="Times New Roman"/>
              </a:rPr>
              <a:t>γ·100=89 </a:t>
            </a:r>
            <a:r>
              <a:rPr sz="1400" i="1" spc="-10" dirty="0">
                <a:latin typeface="Times New Roman"/>
                <a:cs typeface="Times New Roman"/>
              </a:rPr>
              <a:t>Q</a:t>
            </a:r>
            <a:r>
              <a:rPr sz="1350" i="1" spc="-15" baseline="24691" dirty="0">
                <a:latin typeface="Times New Roman"/>
                <a:cs typeface="Times New Roman"/>
              </a:rPr>
              <a:t>*</a:t>
            </a:r>
            <a:r>
              <a:rPr sz="1400" i="1" spc="-10" dirty="0">
                <a:latin typeface="Times New Roman"/>
                <a:cs typeface="Times New Roman"/>
              </a:rPr>
              <a:t>(3,2,L)=-1+</a:t>
            </a:r>
            <a:r>
              <a:rPr sz="1400" spc="-10" dirty="0">
                <a:latin typeface="Times New Roman"/>
                <a:cs typeface="Times New Roman"/>
              </a:rPr>
              <a:t>γ·79.1=70.2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1759861" y="1830387"/>
            <a:ext cx="3679190" cy="3710304"/>
            <a:chOff x="1759861" y="1830387"/>
            <a:chExt cx="3679190" cy="3710304"/>
          </a:xfrm>
        </p:grpSpPr>
        <p:sp>
          <p:nvSpPr>
            <p:cNvPr id="13" name="object 13"/>
            <p:cNvSpPr/>
            <p:nvPr/>
          </p:nvSpPr>
          <p:spPr>
            <a:xfrm>
              <a:off x="1779587" y="1863725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914558" y="0"/>
                  </a:moveTo>
                  <a:lnTo>
                    <a:pt x="0" y="0"/>
                  </a:lnTo>
                  <a:lnTo>
                    <a:pt x="0" y="914400"/>
                  </a:lnTo>
                  <a:lnTo>
                    <a:pt x="914558" y="914400"/>
                  </a:lnTo>
                  <a:lnTo>
                    <a:pt x="914558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779587" y="1863725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0" y="0"/>
                  </a:moveTo>
                  <a:lnTo>
                    <a:pt x="914559" y="0"/>
                  </a:lnTo>
                  <a:lnTo>
                    <a:pt x="914559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686891" y="1863725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914558" y="0"/>
                  </a:moveTo>
                  <a:lnTo>
                    <a:pt x="0" y="0"/>
                  </a:lnTo>
                  <a:lnTo>
                    <a:pt x="0" y="914400"/>
                  </a:lnTo>
                  <a:lnTo>
                    <a:pt x="914558" y="914400"/>
                  </a:lnTo>
                  <a:lnTo>
                    <a:pt x="914558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686891" y="1863725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0" y="0"/>
                  </a:moveTo>
                  <a:lnTo>
                    <a:pt x="914559" y="0"/>
                  </a:lnTo>
                  <a:lnTo>
                    <a:pt x="914559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594195" y="1863725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914560" y="0"/>
                  </a:moveTo>
                  <a:lnTo>
                    <a:pt x="0" y="0"/>
                  </a:lnTo>
                  <a:lnTo>
                    <a:pt x="0" y="914400"/>
                  </a:lnTo>
                  <a:lnTo>
                    <a:pt x="914560" y="914400"/>
                  </a:lnTo>
                  <a:lnTo>
                    <a:pt x="914560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594195" y="1863725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0" y="0"/>
                  </a:moveTo>
                  <a:lnTo>
                    <a:pt x="914559" y="0"/>
                  </a:lnTo>
                  <a:lnTo>
                    <a:pt x="914559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516015" y="1863725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914558" y="0"/>
                  </a:moveTo>
                  <a:lnTo>
                    <a:pt x="0" y="0"/>
                  </a:lnTo>
                  <a:lnTo>
                    <a:pt x="0" y="914400"/>
                  </a:lnTo>
                  <a:lnTo>
                    <a:pt x="914558" y="914400"/>
                  </a:lnTo>
                  <a:lnTo>
                    <a:pt x="914558" y="0"/>
                  </a:lnTo>
                  <a:close/>
                </a:path>
              </a:pathLst>
            </a:custGeom>
            <a:solidFill>
              <a:srgbClr val="006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516015" y="1863725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0" y="0"/>
                  </a:moveTo>
                  <a:lnTo>
                    <a:pt x="914559" y="0"/>
                  </a:lnTo>
                  <a:lnTo>
                    <a:pt x="914559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779587" y="2770870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914558" y="0"/>
                  </a:moveTo>
                  <a:lnTo>
                    <a:pt x="0" y="0"/>
                  </a:lnTo>
                  <a:lnTo>
                    <a:pt x="0" y="914399"/>
                  </a:lnTo>
                  <a:lnTo>
                    <a:pt x="914558" y="914399"/>
                  </a:lnTo>
                  <a:lnTo>
                    <a:pt x="914558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779587" y="2770870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0" y="0"/>
                  </a:moveTo>
                  <a:lnTo>
                    <a:pt x="914559" y="0"/>
                  </a:lnTo>
                  <a:lnTo>
                    <a:pt x="914559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686891" y="2770870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914558" y="0"/>
                  </a:moveTo>
                  <a:lnTo>
                    <a:pt x="0" y="0"/>
                  </a:lnTo>
                  <a:lnTo>
                    <a:pt x="0" y="914399"/>
                  </a:lnTo>
                  <a:lnTo>
                    <a:pt x="914558" y="914399"/>
                  </a:lnTo>
                  <a:lnTo>
                    <a:pt x="914558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686891" y="2770870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0" y="0"/>
                  </a:moveTo>
                  <a:lnTo>
                    <a:pt x="914559" y="0"/>
                  </a:lnTo>
                  <a:lnTo>
                    <a:pt x="914559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594195" y="2770870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914560" y="0"/>
                  </a:moveTo>
                  <a:lnTo>
                    <a:pt x="0" y="0"/>
                  </a:lnTo>
                  <a:lnTo>
                    <a:pt x="0" y="914399"/>
                  </a:lnTo>
                  <a:lnTo>
                    <a:pt x="914560" y="914399"/>
                  </a:lnTo>
                  <a:lnTo>
                    <a:pt x="914560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594195" y="2770870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0" y="0"/>
                  </a:moveTo>
                  <a:lnTo>
                    <a:pt x="914559" y="0"/>
                  </a:lnTo>
                  <a:lnTo>
                    <a:pt x="914559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516015" y="2770870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914558" y="0"/>
                  </a:moveTo>
                  <a:lnTo>
                    <a:pt x="0" y="0"/>
                  </a:lnTo>
                  <a:lnTo>
                    <a:pt x="0" y="914399"/>
                  </a:lnTo>
                  <a:lnTo>
                    <a:pt x="914558" y="914399"/>
                  </a:lnTo>
                  <a:lnTo>
                    <a:pt x="914558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516015" y="2770870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0" y="0"/>
                  </a:moveTo>
                  <a:lnTo>
                    <a:pt x="914559" y="0"/>
                  </a:lnTo>
                  <a:lnTo>
                    <a:pt x="914559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783218" y="3687387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914560" y="0"/>
                  </a:moveTo>
                  <a:lnTo>
                    <a:pt x="0" y="0"/>
                  </a:lnTo>
                  <a:lnTo>
                    <a:pt x="0" y="914399"/>
                  </a:lnTo>
                  <a:lnTo>
                    <a:pt x="914560" y="914399"/>
                  </a:lnTo>
                  <a:lnTo>
                    <a:pt x="914560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783218" y="3687387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0" y="0"/>
                  </a:moveTo>
                  <a:lnTo>
                    <a:pt x="914559" y="0"/>
                  </a:lnTo>
                  <a:lnTo>
                    <a:pt x="914559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690522" y="3687387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914558" y="0"/>
                  </a:moveTo>
                  <a:lnTo>
                    <a:pt x="0" y="0"/>
                  </a:lnTo>
                  <a:lnTo>
                    <a:pt x="0" y="914399"/>
                  </a:lnTo>
                  <a:lnTo>
                    <a:pt x="914558" y="914399"/>
                  </a:lnTo>
                  <a:lnTo>
                    <a:pt x="914558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690522" y="3687387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0" y="0"/>
                  </a:moveTo>
                  <a:lnTo>
                    <a:pt x="914559" y="0"/>
                  </a:lnTo>
                  <a:lnTo>
                    <a:pt x="914559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597827" y="3687387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914558" y="0"/>
                  </a:moveTo>
                  <a:lnTo>
                    <a:pt x="0" y="0"/>
                  </a:lnTo>
                  <a:lnTo>
                    <a:pt x="0" y="914399"/>
                  </a:lnTo>
                  <a:lnTo>
                    <a:pt x="914558" y="914399"/>
                  </a:lnTo>
                  <a:lnTo>
                    <a:pt x="914558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597827" y="3687387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0" y="0"/>
                  </a:moveTo>
                  <a:lnTo>
                    <a:pt x="914559" y="0"/>
                  </a:lnTo>
                  <a:lnTo>
                    <a:pt x="914559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519646" y="3687387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914558" y="0"/>
                  </a:moveTo>
                  <a:lnTo>
                    <a:pt x="0" y="0"/>
                  </a:lnTo>
                  <a:lnTo>
                    <a:pt x="0" y="914399"/>
                  </a:lnTo>
                  <a:lnTo>
                    <a:pt x="914558" y="914399"/>
                  </a:lnTo>
                  <a:lnTo>
                    <a:pt x="914558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519646" y="3687387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0" y="0"/>
                  </a:moveTo>
                  <a:lnTo>
                    <a:pt x="914559" y="0"/>
                  </a:lnTo>
                  <a:lnTo>
                    <a:pt x="914559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783218" y="4601787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914560" y="0"/>
                  </a:moveTo>
                  <a:lnTo>
                    <a:pt x="0" y="0"/>
                  </a:lnTo>
                  <a:lnTo>
                    <a:pt x="0" y="914399"/>
                  </a:lnTo>
                  <a:lnTo>
                    <a:pt x="914560" y="914399"/>
                  </a:lnTo>
                  <a:lnTo>
                    <a:pt x="914560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783218" y="4601787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0" y="0"/>
                  </a:moveTo>
                  <a:lnTo>
                    <a:pt x="914559" y="0"/>
                  </a:lnTo>
                  <a:lnTo>
                    <a:pt x="914559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690522" y="4601787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914558" y="0"/>
                  </a:moveTo>
                  <a:lnTo>
                    <a:pt x="0" y="0"/>
                  </a:lnTo>
                  <a:lnTo>
                    <a:pt x="0" y="914399"/>
                  </a:lnTo>
                  <a:lnTo>
                    <a:pt x="914558" y="914399"/>
                  </a:lnTo>
                  <a:lnTo>
                    <a:pt x="914558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690522" y="4601787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0" y="0"/>
                  </a:moveTo>
                  <a:lnTo>
                    <a:pt x="914559" y="0"/>
                  </a:lnTo>
                  <a:lnTo>
                    <a:pt x="914559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597827" y="4601787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914558" y="0"/>
                  </a:moveTo>
                  <a:lnTo>
                    <a:pt x="0" y="0"/>
                  </a:lnTo>
                  <a:lnTo>
                    <a:pt x="0" y="914399"/>
                  </a:lnTo>
                  <a:lnTo>
                    <a:pt x="914558" y="914399"/>
                  </a:lnTo>
                  <a:lnTo>
                    <a:pt x="914558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597827" y="4601787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0" y="0"/>
                  </a:moveTo>
                  <a:lnTo>
                    <a:pt x="914559" y="0"/>
                  </a:lnTo>
                  <a:lnTo>
                    <a:pt x="914559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519646" y="4601787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914558" y="0"/>
                  </a:moveTo>
                  <a:lnTo>
                    <a:pt x="0" y="0"/>
                  </a:lnTo>
                  <a:lnTo>
                    <a:pt x="0" y="914399"/>
                  </a:lnTo>
                  <a:lnTo>
                    <a:pt x="914558" y="914399"/>
                  </a:lnTo>
                  <a:lnTo>
                    <a:pt x="914558" y="0"/>
                  </a:lnTo>
                  <a:close/>
                </a:path>
              </a:pathLst>
            </a:custGeom>
            <a:solidFill>
              <a:srgbClr val="D6D6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519646" y="4601787"/>
              <a:ext cx="915035" cy="914400"/>
            </a:xfrm>
            <a:custGeom>
              <a:avLst/>
              <a:gdLst/>
              <a:ahLst/>
              <a:cxnLst/>
              <a:rect l="l" t="t" r="r" b="b"/>
              <a:pathLst>
                <a:path w="915035" h="914400">
                  <a:moveTo>
                    <a:pt x="0" y="0"/>
                  </a:moveTo>
                  <a:lnTo>
                    <a:pt x="914559" y="0"/>
                  </a:lnTo>
                  <a:lnTo>
                    <a:pt x="914559" y="914400"/>
                  </a:lnTo>
                  <a:lnTo>
                    <a:pt x="0" y="914400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783674" y="2768600"/>
              <a:ext cx="906780" cy="1905"/>
            </a:xfrm>
            <a:custGeom>
              <a:avLst/>
              <a:gdLst/>
              <a:ahLst/>
              <a:cxnLst/>
              <a:rect l="l" t="t" r="r" b="b"/>
              <a:pathLst>
                <a:path w="906780" h="1905">
                  <a:moveTo>
                    <a:pt x="0" y="0"/>
                  </a:moveTo>
                  <a:lnTo>
                    <a:pt x="906621" y="1588"/>
                  </a:lnTo>
                </a:path>
              </a:pathLst>
            </a:custGeom>
            <a:ln w="476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687119" y="3683000"/>
              <a:ext cx="906780" cy="1905"/>
            </a:xfrm>
            <a:custGeom>
              <a:avLst/>
              <a:gdLst/>
              <a:ahLst/>
              <a:cxnLst/>
              <a:rect l="l" t="t" r="r" b="b"/>
              <a:pathLst>
                <a:path w="906779" h="1904">
                  <a:moveTo>
                    <a:pt x="0" y="0"/>
                  </a:moveTo>
                  <a:lnTo>
                    <a:pt x="906620" y="1588"/>
                  </a:lnTo>
                </a:path>
              </a:pathLst>
            </a:custGeom>
            <a:ln w="476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593738" y="3687762"/>
              <a:ext cx="1905" cy="914400"/>
            </a:xfrm>
            <a:custGeom>
              <a:avLst/>
              <a:gdLst/>
              <a:ahLst/>
              <a:cxnLst/>
              <a:rect l="l" t="t" r="r" b="b"/>
              <a:pathLst>
                <a:path w="1904" h="914400">
                  <a:moveTo>
                    <a:pt x="1588" y="0"/>
                  </a:moveTo>
                  <a:lnTo>
                    <a:pt x="0" y="914400"/>
                  </a:lnTo>
                </a:path>
              </a:pathLst>
            </a:custGeom>
            <a:ln w="476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519412" y="1854200"/>
              <a:ext cx="1905" cy="914400"/>
            </a:xfrm>
            <a:custGeom>
              <a:avLst/>
              <a:gdLst/>
              <a:ahLst/>
              <a:cxnLst/>
              <a:rect l="l" t="t" r="r" b="b"/>
              <a:pathLst>
                <a:path w="1904" h="914400">
                  <a:moveTo>
                    <a:pt x="1587" y="0"/>
                  </a:moveTo>
                  <a:lnTo>
                    <a:pt x="0" y="914400"/>
                  </a:lnTo>
                </a:path>
              </a:pathLst>
            </a:custGeom>
            <a:ln w="476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516237" y="2778125"/>
              <a:ext cx="1905" cy="914400"/>
            </a:xfrm>
            <a:custGeom>
              <a:avLst/>
              <a:gdLst/>
              <a:ahLst/>
              <a:cxnLst/>
              <a:rect l="l" t="t" r="r" b="b"/>
              <a:pathLst>
                <a:path w="1904" h="914400">
                  <a:moveTo>
                    <a:pt x="1587" y="0"/>
                  </a:moveTo>
                  <a:lnTo>
                    <a:pt x="0" y="914400"/>
                  </a:lnTo>
                </a:path>
              </a:pathLst>
            </a:custGeom>
            <a:ln w="476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506709" y="4602162"/>
              <a:ext cx="1905" cy="914400"/>
            </a:xfrm>
            <a:custGeom>
              <a:avLst/>
              <a:gdLst/>
              <a:ahLst/>
              <a:cxnLst/>
              <a:rect l="l" t="t" r="r" b="b"/>
              <a:pathLst>
                <a:path w="1904" h="914400">
                  <a:moveTo>
                    <a:pt x="1587" y="0"/>
                  </a:moveTo>
                  <a:lnTo>
                    <a:pt x="0" y="914400"/>
                  </a:lnTo>
                </a:path>
              </a:pathLst>
            </a:custGeom>
            <a:ln w="476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614379" y="4602162"/>
              <a:ext cx="906780" cy="1905"/>
            </a:xfrm>
            <a:custGeom>
              <a:avLst/>
              <a:gdLst/>
              <a:ahLst/>
              <a:cxnLst/>
              <a:rect l="l" t="t" r="r" b="b"/>
              <a:pathLst>
                <a:path w="906779" h="1904">
                  <a:moveTo>
                    <a:pt x="0" y="0"/>
                  </a:moveTo>
                  <a:lnTo>
                    <a:pt x="906620" y="1587"/>
                  </a:lnTo>
                </a:path>
              </a:pathLst>
            </a:custGeom>
            <a:ln w="476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116201" y="2010917"/>
              <a:ext cx="3026410" cy="3144520"/>
            </a:xfrm>
            <a:custGeom>
              <a:avLst/>
              <a:gdLst/>
              <a:ahLst/>
              <a:cxnLst/>
              <a:rect l="l" t="t" r="r" b="b"/>
              <a:pathLst>
                <a:path w="3026410" h="3144520">
                  <a:moveTo>
                    <a:pt x="99771" y="1470393"/>
                  </a:moveTo>
                  <a:lnTo>
                    <a:pt x="55587" y="1394167"/>
                  </a:lnTo>
                  <a:lnTo>
                    <a:pt x="50126" y="1384731"/>
                  </a:lnTo>
                  <a:lnTo>
                    <a:pt x="0" y="1470113"/>
                  </a:lnTo>
                  <a:lnTo>
                    <a:pt x="749" y="1473034"/>
                  </a:lnTo>
                  <a:lnTo>
                    <a:pt x="5295" y="1475701"/>
                  </a:lnTo>
                  <a:lnTo>
                    <a:pt x="8204" y="1474939"/>
                  </a:lnTo>
                  <a:lnTo>
                    <a:pt x="45262" y="1411808"/>
                  </a:lnTo>
                  <a:lnTo>
                    <a:pt x="45326" y="1394167"/>
                  </a:lnTo>
                  <a:lnTo>
                    <a:pt x="45288" y="1411782"/>
                  </a:lnTo>
                  <a:lnTo>
                    <a:pt x="43764" y="1959406"/>
                  </a:lnTo>
                  <a:lnTo>
                    <a:pt x="53289" y="1959444"/>
                  </a:lnTo>
                  <a:lnTo>
                    <a:pt x="54813" y="1411808"/>
                  </a:lnTo>
                  <a:lnTo>
                    <a:pt x="91528" y="1475168"/>
                  </a:lnTo>
                  <a:lnTo>
                    <a:pt x="94449" y="1475943"/>
                  </a:lnTo>
                  <a:lnTo>
                    <a:pt x="98996" y="1473301"/>
                  </a:lnTo>
                  <a:lnTo>
                    <a:pt x="99771" y="1470393"/>
                  </a:lnTo>
                  <a:close/>
                </a:path>
                <a:path w="3026410" h="3144520">
                  <a:moveTo>
                    <a:pt x="107708" y="2391143"/>
                  </a:moveTo>
                  <a:lnTo>
                    <a:pt x="63525" y="2314918"/>
                  </a:lnTo>
                  <a:lnTo>
                    <a:pt x="58064" y="2305481"/>
                  </a:lnTo>
                  <a:lnTo>
                    <a:pt x="7937" y="2390864"/>
                  </a:lnTo>
                  <a:lnTo>
                    <a:pt x="8699" y="2393785"/>
                  </a:lnTo>
                  <a:lnTo>
                    <a:pt x="13233" y="2396452"/>
                  </a:lnTo>
                  <a:lnTo>
                    <a:pt x="16154" y="2395690"/>
                  </a:lnTo>
                  <a:lnTo>
                    <a:pt x="53200" y="2332558"/>
                  </a:lnTo>
                  <a:lnTo>
                    <a:pt x="53276" y="2314918"/>
                  </a:lnTo>
                  <a:lnTo>
                    <a:pt x="53225" y="2332532"/>
                  </a:lnTo>
                  <a:lnTo>
                    <a:pt x="51714" y="2880156"/>
                  </a:lnTo>
                  <a:lnTo>
                    <a:pt x="61239" y="2880195"/>
                  </a:lnTo>
                  <a:lnTo>
                    <a:pt x="62750" y="2332558"/>
                  </a:lnTo>
                  <a:lnTo>
                    <a:pt x="99466" y="2395918"/>
                  </a:lnTo>
                  <a:lnTo>
                    <a:pt x="102387" y="2396693"/>
                  </a:lnTo>
                  <a:lnTo>
                    <a:pt x="106934" y="2394051"/>
                  </a:lnTo>
                  <a:lnTo>
                    <a:pt x="107708" y="2391143"/>
                  </a:lnTo>
                  <a:close/>
                </a:path>
                <a:path w="3026410" h="3144520">
                  <a:moveTo>
                    <a:pt x="204584" y="2834233"/>
                  </a:moveTo>
                  <a:lnTo>
                    <a:pt x="203809" y="2831312"/>
                  </a:lnTo>
                  <a:lnTo>
                    <a:pt x="199263" y="2828683"/>
                  </a:lnTo>
                  <a:lnTo>
                    <a:pt x="196342" y="2829458"/>
                  </a:lnTo>
                  <a:lnTo>
                    <a:pt x="159600" y="2892806"/>
                  </a:lnTo>
                  <a:lnTo>
                    <a:pt x="158089" y="2303894"/>
                  </a:lnTo>
                  <a:lnTo>
                    <a:pt x="148564" y="2303919"/>
                  </a:lnTo>
                  <a:lnTo>
                    <a:pt x="150063" y="2892806"/>
                  </a:lnTo>
                  <a:lnTo>
                    <a:pt x="150126" y="2910446"/>
                  </a:lnTo>
                  <a:lnTo>
                    <a:pt x="150063" y="2892806"/>
                  </a:lnTo>
                  <a:lnTo>
                    <a:pt x="113017" y="2829674"/>
                  </a:lnTo>
                  <a:lnTo>
                    <a:pt x="110096" y="2828912"/>
                  </a:lnTo>
                  <a:lnTo>
                    <a:pt x="105562" y="2831566"/>
                  </a:lnTo>
                  <a:lnTo>
                    <a:pt x="104800" y="2834487"/>
                  </a:lnTo>
                  <a:lnTo>
                    <a:pt x="154914" y="2919882"/>
                  </a:lnTo>
                  <a:lnTo>
                    <a:pt x="160388" y="2910446"/>
                  </a:lnTo>
                  <a:lnTo>
                    <a:pt x="204584" y="2834233"/>
                  </a:lnTo>
                  <a:close/>
                </a:path>
                <a:path w="3026410" h="3144520">
                  <a:moveTo>
                    <a:pt x="206171" y="1915071"/>
                  </a:moveTo>
                  <a:lnTo>
                    <a:pt x="205397" y="1912150"/>
                  </a:lnTo>
                  <a:lnTo>
                    <a:pt x="200850" y="1909521"/>
                  </a:lnTo>
                  <a:lnTo>
                    <a:pt x="197929" y="1910295"/>
                  </a:lnTo>
                  <a:lnTo>
                    <a:pt x="161201" y="1973643"/>
                  </a:lnTo>
                  <a:lnTo>
                    <a:pt x="159677" y="1384731"/>
                  </a:lnTo>
                  <a:lnTo>
                    <a:pt x="150152" y="1384757"/>
                  </a:lnTo>
                  <a:lnTo>
                    <a:pt x="151676" y="1973668"/>
                  </a:lnTo>
                  <a:lnTo>
                    <a:pt x="151714" y="1991283"/>
                  </a:lnTo>
                  <a:lnTo>
                    <a:pt x="151650" y="1973643"/>
                  </a:lnTo>
                  <a:lnTo>
                    <a:pt x="114604" y="1910511"/>
                  </a:lnTo>
                  <a:lnTo>
                    <a:pt x="111696" y="1909749"/>
                  </a:lnTo>
                  <a:lnTo>
                    <a:pt x="107149" y="1912404"/>
                  </a:lnTo>
                  <a:lnTo>
                    <a:pt x="106387" y="1915325"/>
                  </a:lnTo>
                  <a:lnTo>
                    <a:pt x="156502" y="2000719"/>
                  </a:lnTo>
                  <a:lnTo>
                    <a:pt x="161975" y="1991283"/>
                  </a:lnTo>
                  <a:lnTo>
                    <a:pt x="206171" y="1915071"/>
                  </a:lnTo>
                  <a:close/>
                </a:path>
                <a:path w="3026410" h="3144520">
                  <a:moveTo>
                    <a:pt x="837450" y="2151481"/>
                  </a:moveTo>
                  <a:lnTo>
                    <a:pt x="836155" y="2151481"/>
                  </a:lnTo>
                  <a:lnTo>
                    <a:pt x="818451" y="2151481"/>
                  </a:lnTo>
                  <a:lnTo>
                    <a:pt x="755180" y="2188146"/>
                  </a:lnTo>
                  <a:lnTo>
                    <a:pt x="754405" y="2191067"/>
                  </a:lnTo>
                  <a:lnTo>
                    <a:pt x="757034" y="2195614"/>
                  </a:lnTo>
                  <a:lnTo>
                    <a:pt x="759955" y="2196388"/>
                  </a:lnTo>
                  <a:lnTo>
                    <a:pt x="837450" y="2151481"/>
                  </a:lnTo>
                  <a:close/>
                </a:path>
                <a:path w="3026410" h="3144520">
                  <a:moveTo>
                    <a:pt x="837450" y="1211681"/>
                  </a:moveTo>
                  <a:lnTo>
                    <a:pt x="836155" y="1211681"/>
                  </a:lnTo>
                  <a:lnTo>
                    <a:pt x="818451" y="1211681"/>
                  </a:lnTo>
                  <a:lnTo>
                    <a:pt x="755180" y="1248346"/>
                  </a:lnTo>
                  <a:lnTo>
                    <a:pt x="754405" y="1251267"/>
                  </a:lnTo>
                  <a:lnTo>
                    <a:pt x="757034" y="1255814"/>
                  </a:lnTo>
                  <a:lnTo>
                    <a:pt x="759955" y="1256588"/>
                  </a:lnTo>
                  <a:lnTo>
                    <a:pt x="837450" y="1211681"/>
                  </a:lnTo>
                  <a:close/>
                </a:path>
                <a:path w="3026410" h="3144520">
                  <a:moveTo>
                    <a:pt x="839038" y="271881"/>
                  </a:moveTo>
                  <a:lnTo>
                    <a:pt x="837742" y="271881"/>
                  </a:lnTo>
                  <a:lnTo>
                    <a:pt x="820039" y="271881"/>
                  </a:lnTo>
                  <a:lnTo>
                    <a:pt x="756767" y="308546"/>
                  </a:lnTo>
                  <a:lnTo>
                    <a:pt x="755992" y="311467"/>
                  </a:lnTo>
                  <a:lnTo>
                    <a:pt x="758621" y="316014"/>
                  </a:lnTo>
                  <a:lnTo>
                    <a:pt x="761542" y="316788"/>
                  </a:lnTo>
                  <a:lnTo>
                    <a:pt x="839038" y="271881"/>
                  </a:lnTo>
                  <a:close/>
                </a:path>
                <a:path w="3026410" h="3144520">
                  <a:moveTo>
                    <a:pt x="845616" y="2146744"/>
                  </a:moveTo>
                  <a:lnTo>
                    <a:pt x="760234" y="2096617"/>
                  </a:lnTo>
                  <a:lnTo>
                    <a:pt x="757326" y="2097379"/>
                  </a:lnTo>
                  <a:lnTo>
                    <a:pt x="754659" y="2101913"/>
                  </a:lnTo>
                  <a:lnTo>
                    <a:pt x="755421" y="2104821"/>
                  </a:lnTo>
                  <a:lnTo>
                    <a:pt x="818565" y="2141905"/>
                  </a:lnTo>
                  <a:lnTo>
                    <a:pt x="296240" y="2140394"/>
                  </a:lnTo>
                  <a:lnTo>
                    <a:pt x="296214" y="2149919"/>
                  </a:lnTo>
                  <a:lnTo>
                    <a:pt x="818540" y="2151430"/>
                  </a:lnTo>
                  <a:lnTo>
                    <a:pt x="836155" y="2151481"/>
                  </a:lnTo>
                  <a:lnTo>
                    <a:pt x="837539" y="2151430"/>
                  </a:lnTo>
                  <a:lnTo>
                    <a:pt x="845616" y="2146744"/>
                  </a:lnTo>
                  <a:close/>
                </a:path>
                <a:path w="3026410" h="3144520">
                  <a:moveTo>
                    <a:pt x="845616" y="1206944"/>
                  </a:moveTo>
                  <a:lnTo>
                    <a:pt x="760234" y="1156817"/>
                  </a:lnTo>
                  <a:lnTo>
                    <a:pt x="757326" y="1157579"/>
                  </a:lnTo>
                  <a:lnTo>
                    <a:pt x="754659" y="1162113"/>
                  </a:lnTo>
                  <a:lnTo>
                    <a:pt x="755421" y="1165034"/>
                  </a:lnTo>
                  <a:lnTo>
                    <a:pt x="818565" y="1202105"/>
                  </a:lnTo>
                  <a:lnTo>
                    <a:pt x="296240" y="1200594"/>
                  </a:lnTo>
                  <a:lnTo>
                    <a:pt x="296214" y="1210119"/>
                  </a:lnTo>
                  <a:lnTo>
                    <a:pt x="818540" y="1211630"/>
                  </a:lnTo>
                  <a:lnTo>
                    <a:pt x="836155" y="1211681"/>
                  </a:lnTo>
                  <a:lnTo>
                    <a:pt x="837539" y="1211630"/>
                  </a:lnTo>
                  <a:lnTo>
                    <a:pt x="845616" y="1206944"/>
                  </a:lnTo>
                  <a:close/>
                </a:path>
                <a:path w="3026410" h="3144520">
                  <a:moveTo>
                    <a:pt x="847204" y="267144"/>
                  </a:moveTo>
                  <a:lnTo>
                    <a:pt x="761822" y="217017"/>
                  </a:lnTo>
                  <a:lnTo>
                    <a:pt x="758913" y="217779"/>
                  </a:lnTo>
                  <a:lnTo>
                    <a:pt x="756246" y="222313"/>
                  </a:lnTo>
                  <a:lnTo>
                    <a:pt x="757008" y="225234"/>
                  </a:lnTo>
                  <a:lnTo>
                    <a:pt x="820153" y="262305"/>
                  </a:lnTo>
                  <a:lnTo>
                    <a:pt x="297827" y="260794"/>
                  </a:lnTo>
                  <a:lnTo>
                    <a:pt x="297802" y="270319"/>
                  </a:lnTo>
                  <a:lnTo>
                    <a:pt x="820127" y="271830"/>
                  </a:lnTo>
                  <a:lnTo>
                    <a:pt x="837742" y="271881"/>
                  </a:lnTo>
                  <a:lnTo>
                    <a:pt x="839127" y="271830"/>
                  </a:lnTo>
                  <a:lnTo>
                    <a:pt x="847204" y="267144"/>
                  </a:lnTo>
                  <a:close/>
                </a:path>
                <a:path w="3026410" h="3144520">
                  <a:moveTo>
                    <a:pt x="848563" y="3099219"/>
                  </a:moveTo>
                  <a:lnTo>
                    <a:pt x="847267" y="3099219"/>
                  </a:lnTo>
                  <a:lnTo>
                    <a:pt x="829564" y="3099219"/>
                  </a:lnTo>
                  <a:lnTo>
                    <a:pt x="766292" y="3135884"/>
                  </a:lnTo>
                  <a:lnTo>
                    <a:pt x="765517" y="3138805"/>
                  </a:lnTo>
                  <a:lnTo>
                    <a:pt x="768146" y="3143351"/>
                  </a:lnTo>
                  <a:lnTo>
                    <a:pt x="771067" y="3144126"/>
                  </a:lnTo>
                  <a:lnTo>
                    <a:pt x="848563" y="3099219"/>
                  </a:lnTo>
                  <a:close/>
                </a:path>
                <a:path w="3026410" h="3144520">
                  <a:moveTo>
                    <a:pt x="856729" y="3094482"/>
                  </a:moveTo>
                  <a:lnTo>
                    <a:pt x="771359" y="3044355"/>
                  </a:lnTo>
                  <a:lnTo>
                    <a:pt x="768438" y="3045117"/>
                  </a:lnTo>
                  <a:lnTo>
                    <a:pt x="765771" y="3049651"/>
                  </a:lnTo>
                  <a:lnTo>
                    <a:pt x="766533" y="3052559"/>
                  </a:lnTo>
                  <a:lnTo>
                    <a:pt x="829678" y="3089643"/>
                  </a:lnTo>
                  <a:lnTo>
                    <a:pt x="307352" y="3088132"/>
                  </a:lnTo>
                  <a:lnTo>
                    <a:pt x="307327" y="3097657"/>
                  </a:lnTo>
                  <a:lnTo>
                    <a:pt x="829652" y="3099168"/>
                  </a:lnTo>
                  <a:lnTo>
                    <a:pt x="847267" y="3099219"/>
                  </a:lnTo>
                  <a:lnTo>
                    <a:pt x="848652" y="3099168"/>
                  </a:lnTo>
                  <a:lnTo>
                    <a:pt x="856729" y="3094482"/>
                  </a:lnTo>
                  <a:close/>
                </a:path>
                <a:path w="3026410" h="3144520">
                  <a:moveTo>
                    <a:pt x="856729" y="1954657"/>
                  </a:moveTo>
                  <a:lnTo>
                    <a:pt x="297878" y="1953145"/>
                  </a:lnTo>
                  <a:lnTo>
                    <a:pt x="361238" y="1916417"/>
                  </a:lnTo>
                  <a:lnTo>
                    <a:pt x="362013" y="1913509"/>
                  </a:lnTo>
                  <a:lnTo>
                    <a:pt x="359371" y="1908949"/>
                  </a:lnTo>
                  <a:lnTo>
                    <a:pt x="356463" y="1908175"/>
                  </a:lnTo>
                  <a:lnTo>
                    <a:pt x="270802" y="1957832"/>
                  </a:lnTo>
                  <a:lnTo>
                    <a:pt x="356184" y="2007958"/>
                  </a:lnTo>
                  <a:lnTo>
                    <a:pt x="359105" y="2007196"/>
                  </a:lnTo>
                  <a:lnTo>
                    <a:pt x="361772" y="2002663"/>
                  </a:lnTo>
                  <a:lnTo>
                    <a:pt x="361010" y="1999742"/>
                  </a:lnTo>
                  <a:lnTo>
                    <a:pt x="297853" y="1962670"/>
                  </a:lnTo>
                  <a:lnTo>
                    <a:pt x="856703" y="1964182"/>
                  </a:lnTo>
                  <a:lnTo>
                    <a:pt x="856729" y="1954657"/>
                  </a:lnTo>
                  <a:close/>
                </a:path>
                <a:path w="3026410" h="3144520">
                  <a:moveTo>
                    <a:pt x="863079" y="1040257"/>
                  </a:moveTo>
                  <a:lnTo>
                    <a:pt x="305816" y="1038745"/>
                  </a:lnTo>
                  <a:lnTo>
                    <a:pt x="369176" y="1002017"/>
                  </a:lnTo>
                  <a:lnTo>
                    <a:pt x="369951" y="999109"/>
                  </a:lnTo>
                  <a:lnTo>
                    <a:pt x="367309" y="994562"/>
                  </a:lnTo>
                  <a:lnTo>
                    <a:pt x="364401" y="993775"/>
                  </a:lnTo>
                  <a:lnTo>
                    <a:pt x="278739" y="1043432"/>
                  </a:lnTo>
                  <a:lnTo>
                    <a:pt x="364121" y="1093558"/>
                  </a:lnTo>
                  <a:lnTo>
                    <a:pt x="367042" y="1092796"/>
                  </a:lnTo>
                  <a:lnTo>
                    <a:pt x="369709" y="1088263"/>
                  </a:lnTo>
                  <a:lnTo>
                    <a:pt x="368947" y="1085342"/>
                  </a:lnTo>
                  <a:lnTo>
                    <a:pt x="305790" y="1048270"/>
                  </a:lnTo>
                  <a:lnTo>
                    <a:pt x="863053" y="1049782"/>
                  </a:lnTo>
                  <a:lnTo>
                    <a:pt x="863079" y="1040257"/>
                  </a:lnTo>
                  <a:close/>
                </a:path>
                <a:path w="3026410" h="3144520">
                  <a:moveTo>
                    <a:pt x="874191" y="46482"/>
                  </a:moveTo>
                  <a:lnTo>
                    <a:pt x="315341" y="44970"/>
                  </a:lnTo>
                  <a:lnTo>
                    <a:pt x="378701" y="8242"/>
                  </a:lnTo>
                  <a:lnTo>
                    <a:pt x="379476" y="5334"/>
                  </a:lnTo>
                  <a:lnTo>
                    <a:pt x="376834" y="774"/>
                  </a:lnTo>
                  <a:lnTo>
                    <a:pt x="373926" y="0"/>
                  </a:lnTo>
                  <a:lnTo>
                    <a:pt x="288264" y="49657"/>
                  </a:lnTo>
                  <a:lnTo>
                    <a:pt x="373659" y="99783"/>
                  </a:lnTo>
                  <a:lnTo>
                    <a:pt x="376567" y="99021"/>
                  </a:lnTo>
                  <a:lnTo>
                    <a:pt x="379234" y="94488"/>
                  </a:lnTo>
                  <a:lnTo>
                    <a:pt x="378472" y="91567"/>
                  </a:lnTo>
                  <a:lnTo>
                    <a:pt x="315315" y="54495"/>
                  </a:lnTo>
                  <a:lnTo>
                    <a:pt x="874166" y="56007"/>
                  </a:lnTo>
                  <a:lnTo>
                    <a:pt x="874191" y="46482"/>
                  </a:lnTo>
                  <a:close/>
                </a:path>
                <a:path w="3026410" h="3144520">
                  <a:moveTo>
                    <a:pt x="883716" y="2876994"/>
                  </a:moveTo>
                  <a:lnTo>
                    <a:pt x="324866" y="2875483"/>
                  </a:lnTo>
                  <a:lnTo>
                    <a:pt x="388226" y="2838754"/>
                  </a:lnTo>
                  <a:lnTo>
                    <a:pt x="389001" y="2835846"/>
                  </a:lnTo>
                  <a:lnTo>
                    <a:pt x="386359" y="2831300"/>
                  </a:lnTo>
                  <a:lnTo>
                    <a:pt x="383451" y="2830512"/>
                  </a:lnTo>
                  <a:lnTo>
                    <a:pt x="297789" y="2880169"/>
                  </a:lnTo>
                  <a:lnTo>
                    <a:pt x="383184" y="2930296"/>
                  </a:lnTo>
                  <a:lnTo>
                    <a:pt x="386092" y="2929534"/>
                  </a:lnTo>
                  <a:lnTo>
                    <a:pt x="388759" y="2925000"/>
                  </a:lnTo>
                  <a:lnTo>
                    <a:pt x="387997" y="2922079"/>
                  </a:lnTo>
                  <a:lnTo>
                    <a:pt x="324853" y="2885008"/>
                  </a:lnTo>
                  <a:lnTo>
                    <a:pt x="883691" y="2886519"/>
                  </a:lnTo>
                  <a:lnTo>
                    <a:pt x="883716" y="2876994"/>
                  </a:lnTo>
                  <a:close/>
                </a:path>
                <a:path w="3026410" h="3144520">
                  <a:moveTo>
                    <a:pt x="1065136" y="2391143"/>
                  </a:moveTo>
                  <a:lnTo>
                    <a:pt x="1020953" y="2314918"/>
                  </a:lnTo>
                  <a:lnTo>
                    <a:pt x="1015492" y="2305481"/>
                  </a:lnTo>
                  <a:lnTo>
                    <a:pt x="965365" y="2390864"/>
                  </a:lnTo>
                  <a:lnTo>
                    <a:pt x="966127" y="2393785"/>
                  </a:lnTo>
                  <a:lnTo>
                    <a:pt x="970661" y="2396452"/>
                  </a:lnTo>
                  <a:lnTo>
                    <a:pt x="973582" y="2395690"/>
                  </a:lnTo>
                  <a:lnTo>
                    <a:pt x="1010640" y="2332558"/>
                  </a:lnTo>
                  <a:lnTo>
                    <a:pt x="1010704" y="2314918"/>
                  </a:lnTo>
                  <a:lnTo>
                    <a:pt x="1010653" y="2332532"/>
                  </a:lnTo>
                  <a:lnTo>
                    <a:pt x="1015441" y="2324379"/>
                  </a:lnTo>
                  <a:lnTo>
                    <a:pt x="1010653" y="2332558"/>
                  </a:lnTo>
                  <a:lnTo>
                    <a:pt x="1009142" y="2880156"/>
                  </a:lnTo>
                  <a:lnTo>
                    <a:pt x="1018667" y="2880195"/>
                  </a:lnTo>
                  <a:lnTo>
                    <a:pt x="1020178" y="2332558"/>
                  </a:lnTo>
                  <a:lnTo>
                    <a:pt x="1056906" y="2395918"/>
                  </a:lnTo>
                  <a:lnTo>
                    <a:pt x="1059815" y="2396693"/>
                  </a:lnTo>
                  <a:lnTo>
                    <a:pt x="1064361" y="2394051"/>
                  </a:lnTo>
                  <a:lnTo>
                    <a:pt x="1065136" y="2391143"/>
                  </a:lnTo>
                  <a:close/>
                </a:path>
                <a:path w="3026410" h="3144520">
                  <a:moveTo>
                    <a:pt x="1155661" y="2813596"/>
                  </a:moveTo>
                  <a:lnTo>
                    <a:pt x="1154887" y="2810675"/>
                  </a:lnTo>
                  <a:lnTo>
                    <a:pt x="1150340" y="2808046"/>
                  </a:lnTo>
                  <a:lnTo>
                    <a:pt x="1147419" y="2808821"/>
                  </a:lnTo>
                  <a:lnTo>
                    <a:pt x="1110691" y="2872168"/>
                  </a:lnTo>
                  <a:lnTo>
                    <a:pt x="1109167" y="2283256"/>
                  </a:lnTo>
                  <a:lnTo>
                    <a:pt x="1099642" y="2283282"/>
                  </a:lnTo>
                  <a:lnTo>
                    <a:pt x="1101166" y="2872194"/>
                  </a:lnTo>
                  <a:lnTo>
                    <a:pt x="1101204" y="2889808"/>
                  </a:lnTo>
                  <a:lnTo>
                    <a:pt x="1101140" y="2872168"/>
                  </a:lnTo>
                  <a:lnTo>
                    <a:pt x="1064094" y="2809036"/>
                  </a:lnTo>
                  <a:lnTo>
                    <a:pt x="1061186" y="2808274"/>
                  </a:lnTo>
                  <a:lnTo>
                    <a:pt x="1056640" y="2810929"/>
                  </a:lnTo>
                  <a:lnTo>
                    <a:pt x="1055878" y="2813850"/>
                  </a:lnTo>
                  <a:lnTo>
                    <a:pt x="1105992" y="2899245"/>
                  </a:lnTo>
                  <a:lnTo>
                    <a:pt x="1111465" y="2889808"/>
                  </a:lnTo>
                  <a:lnTo>
                    <a:pt x="1155661" y="2813596"/>
                  </a:lnTo>
                  <a:close/>
                </a:path>
                <a:path w="3026410" h="3144520">
                  <a:moveTo>
                    <a:pt x="1764703" y="3097631"/>
                  </a:moveTo>
                  <a:lnTo>
                    <a:pt x="1763420" y="3097631"/>
                  </a:lnTo>
                  <a:lnTo>
                    <a:pt x="1745703" y="3097631"/>
                  </a:lnTo>
                  <a:lnTo>
                    <a:pt x="1682432" y="3134296"/>
                  </a:lnTo>
                  <a:lnTo>
                    <a:pt x="1681657" y="3137217"/>
                  </a:lnTo>
                  <a:lnTo>
                    <a:pt x="1684299" y="3141764"/>
                  </a:lnTo>
                  <a:lnTo>
                    <a:pt x="1687207" y="3142538"/>
                  </a:lnTo>
                  <a:lnTo>
                    <a:pt x="1764703" y="3097631"/>
                  </a:lnTo>
                  <a:close/>
                </a:path>
                <a:path w="3026410" h="3144520">
                  <a:moveTo>
                    <a:pt x="1764703" y="1210094"/>
                  </a:moveTo>
                  <a:lnTo>
                    <a:pt x="1763420" y="1210094"/>
                  </a:lnTo>
                  <a:lnTo>
                    <a:pt x="1745716" y="1210094"/>
                  </a:lnTo>
                  <a:lnTo>
                    <a:pt x="1682432" y="1246759"/>
                  </a:lnTo>
                  <a:lnTo>
                    <a:pt x="1681657" y="1249680"/>
                  </a:lnTo>
                  <a:lnTo>
                    <a:pt x="1684299" y="1254226"/>
                  </a:lnTo>
                  <a:lnTo>
                    <a:pt x="1687207" y="1255001"/>
                  </a:lnTo>
                  <a:lnTo>
                    <a:pt x="1764703" y="1210094"/>
                  </a:lnTo>
                  <a:close/>
                </a:path>
                <a:path w="3026410" h="3144520">
                  <a:moveTo>
                    <a:pt x="1769694" y="48069"/>
                  </a:moveTo>
                  <a:lnTo>
                    <a:pt x="1210856" y="46558"/>
                  </a:lnTo>
                  <a:lnTo>
                    <a:pt x="1274203" y="9829"/>
                  </a:lnTo>
                  <a:lnTo>
                    <a:pt x="1274978" y="6921"/>
                  </a:lnTo>
                  <a:lnTo>
                    <a:pt x="1272349" y="2374"/>
                  </a:lnTo>
                  <a:lnTo>
                    <a:pt x="1269428" y="1587"/>
                  </a:lnTo>
                  <a:lnTo>
                    <a:pt x="1183767" y="51244"/>
                  </a:lnTo>
                  <a:lnTo>
                    <a:pt x="1269161" y="101371"/>
                  </a:lnTo>
                  <a:lnTo>
                    <a:pt x="1272082" y="100609"/>
                  </a:lnTo>
                  <a:lnTo>
                    <a:pt x="1274737" y="96075"/>
                  </a:lnTo>
                  <a:lnTo>
                    <a:pt x="1273975" y="93154"/>
                  </a:lnTo>
                  <a:lnTo>
                    <a:pt x="1210830" y="56083"/>
                  </a:lnTo>
                  <a:lnTo>
                    <a:pt x="1769668" y="57594"/>
                  </a:lnTo>
                  <a:lnTo>
                    <a:pt x="1769694" y="48069"/>
                  </a:lnTo>
                  <a:close/>
                </a:path>
                <a:path w="3026410" h="3144520">
                  <a:moveTo>
                    <a:pt x="1771281" y="1038669"/>
                  </a:moveTo>
                  <a:lnTo>
                    <a:pt x="1212443" y="1037158"/>
                  </a:lnTo>
                  <a:lnTo>
                    <a:pt x="1275791" y="1000429"/>
                  </a:lnTo>
                  <a:lnTo>
                    <a:pt x="1276565" y="997521"/>
                  </a:lnTo>
                  <a:lnTo>
                    <a:pt x="1273937" y="992974"/>
                  </a:lnTo>
                  <a:lnTo>
                    <a:pt x="1271016" y="992187"/>
                  </a:lnTo>
                  <a:lnTo>
                    <a:pt x="1185354" y="1041844"/>
                  </a:lnTo>
                  <a:lnTo>
                    <a:pt x="1270749" y="1091971"/>
                  </a:lnTo>
                  <a:lnTo>
                    <a:pt x="1273670" y="1091209"/>
                  </a:lnTo>
                  <a:lnTo>
                    <a:pt x="1276324" y="1086675"/>
                  </a:lnTo>
                  <a:lnTo>
                    <a:pt x="1275575" y="1083754"/>
                  </a:lnTo>
                  <a:lnTo>
                    <a:pt x="1212418" y="1046683"/>
                  </a:lnTo>
                  <a:lnTo>
                    <a:pt x="1771256" y="1048194"/>
                  </a:lnTo>
                  <a:lnTo>
                    <a:pt x="1771281" y="1038669"/>
                  </a:lnTo>
                  <a:close/>
                </a:path>
                <a:path w="3026410" h="3144520">
                  <a:moveTo>
                    <a:pt x="1772881" y="3092894"/>
                  </a:moveTo>
                  <a:lnTo>
                    <a:pt x="1687499" y="3042767"/>
                  </a:lnTo>
                  <a:lnTo>
                    <a:pt x="1684578" y="3043529"/>
                  </a:lnTo>
                  <a:lnTo>
                    <a:pt x="1681924" y="3048063"/>
                  </a:lnTo>
                  <a:lnTo>
                    <a:pt x="1682673" y="3050984"/>
                  </a:lnTo>
                  <a:lnTo>
                    <a:pt x="1745830" y="3088055"/>
                  </a:lnTo>
                  <a:lnTo>
                    <a:pt x="1223505" y="3086544"/>
                  </a:lnTo>
                  <a:lnTo>
                    <a:pt x="1223467" y="3096069"/>
                  </a:lnTo>
                  <a:lnTo>
                    <a:pt x="1745792" y="3097580"/>
                  </a:lnTo>
                  <a:lnTo>
                    <a:pt x="1763420" y="3097631"/>
                  </a:lnTo>
                  <a:lnTo>
                    <a:pt x="1764792" y="3097580"/>
                  </a:lnTo>
                  <a:lnTo>
                    <a:pt x="1772881" y="3092894"/>
                  </a:lnTo>
                  <a:close/>
                </a:path>
                <a:path w="3026410" h="3144520">
                  <a:moveTo>
                    <a:pt x="1772881" y="1205357"/>
                  </a:moveTo>
                  <a:lnTo>
                    <a:pt x="1687499" y="1155230"/>
                  </a:lnTo>
                  <a:lnTo>
                    <a:pt x="1684578" y="1155979"/>
                  </a:lnTo>
                  <a:lnTo>
                    <a:pt x="1681924" y="1160526"/>
                  </a:lnTo>
                  <a:lnTo>
                    <a:pt x="1682673" y="1163434"/>
                  </a:lnTo>
                  <a:lnTo>
                    <a:pt x="1745830" y="1200518"/>
                  </a:lnTo>
                  <a:lnTo>
                    <a:pt x="1223505" y="1199007"/>
                  </a:lnTo>
                  <a:lnTo>
                    <a:pt x="1223467" y="1208532"/>
                  </a:lnTo>
                  <a:lnTo>
                    <a:pt x="1745805" y="1210043"/>
                  </a:lnTo>
                  <a:lnTo>
                    <a:pt x="1763420" y="1210094"/>
                  </a:lnTo>
                  <a:lnTo>
                    <a:pt x="1764792" y="1210043"/>
                  </a:lnTo>
                  <a:lnTo>
                    <a:pt x="1772881" y="1205357"/>
                  </a:lnTo>
                  <a:close/>
                </a:path>
                <a:path w="3026410" h="3144520">
                  <a:moveTo>
                    <a:pt x="1809394" y="2875407"/>
                  </a:moveTo>
                  <a:lnTo>
                    <a:pt x="1250543" y="2873895"/>
                  </a:lnTo>
                  <a:lnTo>
                    <a:pt x="1313903" y="2837167"/>
                  </a:lnTo>
                  <a:lnTo>
                    <a:pt x="1314678" y="2834259"/>
                  </a:lnTo>
                  <a:lnTo>
                    <a:pt x="1312037" y="2829699"/>
                  </a:lnTo>
                  <a:lnTo>
                    <a:pt x="1309128" y="2828925"/>
                  </a:lnTo>
                  <a:lnTo>
                    <a:pt x="1223467" y="2878582"/>
                  </a:lnTo>
                  <a:lnTo>
                    <a:pt x="1308849" y="2928709"/>
                  </a:lnTo>
                  <a:lnTo>
                    <a:pt x="1311770" y="2927947"/>
                  </a:lnTo>
                  <a:lnTo>
                    <a:pt x="1314437" y="2923413"/>
                  </a:lnTo>
                  <a:lnTo>
                    <a:pt x="1313675" y="2920492"/>
                  </a:lnTo>
                  <a:lnTo>
                    <a:pt x="1250518" y="2883420"/>
                  </a:lnTo>
                  <a:lnTo>
                    <a:pt x="1809369" y="2884932"/>
                  </a:lnTo>
                  <a:lnTo>
                    <a:pt x="1809394" y="2875407"/>
                  </a:lnTo>
                  <a:close/>
                </a:path>
                <a:path w="3026410" h="3144520">
                  <a:moveTo>
                    <a:pt x="1979701" y="1470393"/>
                  </a:moveTo>
                  <a:lnTo>
                    <a:pt x="1935518" y="1394167"/>
                  </a:lnTo>
                  <a:lnTo>
                    <a:pt x="1930044" y="1384731"/>
                  </a:lnTo>
                  <a:lnTo>
                    <a:pt x="1879917" y="1470113"/>
                  </a:lnTo>
                  <a:lnTo>
                    <a:pt x="1880679" y="1473034"/>
                  </a:lnTo>
                  <a:lnTo>
                    <a:pt x="1885213" y="1475701"/>
                  </a:lnTo>
                  <a:lnTo>
                    <a:pt x="1888134" y="1474939"/>
                  </a:lnTo>
                  <a:lnTo>
                    <a:pt x="1925193" y="1411808"/>
                  </a:lnTo>
                  <a:lnTo>
                    <a:pt x="1925256" y="1394167"/>
                  </a:lnTo>
                  <a:lnTo>
                    <a:pt x="1925205" y="1411782"/>
                  </a:lnTo>
                  <a:lnTo>
                    <a:pt x="1923694" y="1959406"/>
                  </a:lnTo>
                  <a:lnTo>
                    <a:pt x="1933219" y="1959444"/>
                  </a:lnTo>
                  <a:lnTo>
                    <a:pt x="1934730" y="1411808"/>
                  </a:lnTo>
                  <a:lnTo>
                    <a:pt x="1971459" y="1475168"/>
                  </a:lnTo>
                  <a:lnTo>
                    <a:pt x="1974367" y="1475943"/>
                  </a:lnTo>
                  <a:lnTo>
                    <a:pt x="1978926" y="1473301"/>
                  </a:lnTo>
                  <a:lnTo>
                    <a:pt x="1979701" y="1470393"/>
                  </a:lnTo>
                  <a:close/>
                </a:path>
                <a:path w="3026410" h="3144520">
                  <a:moveTo>
                    <a:pt x="2089277" y="1892846"/>
                  </a:moveTo>
                  <a:lnTo>
                    <a:pt x="2088502" y="1889925"/>
                  </a:lnTo>
                  <a:lnTo>
                    <a:pt x="2083943" y="1887296"/>
                  </a:lnTo>
                  <a:lnTo>
                    <a:pt x="2081034" y="1888070"/>
                  </a:lnTo>
                  <a:lnTo>
                    <a:pt x="2044293" y="1951418"/>
                  </a:lnTo>
                  <a:lnTo>
                    <a:pt x="2042782" y="1362506"/>
                  </a:lnTo>
                  <a:lnTo>
                    <a:pt x="2033257" y="1362532"/>
                  </a:lnTo>
                  <a:lnTo>
                    <a:pt x="2034755" y="1951418"/>
                  </a:lnTo>
                  <a:lnTo>
                    <a:pt x="2034819" y="1969058"/>
                  </a:lnTo>
                  <a:lnTo>
                    <a:pt x="2034755" y="1951418"/>
                  </a:lnTo>
                  <a:lnTo>
                    <a:pt x="1997710" y="1888286"/>
                  </a:lnTo>
                  <a:lnTo>
                    <a:pt x="1994789" y="1887524"/>
                  </a:lnTo>
                  <a:lnTo>
                    <a:pt x="1990255" y="1890179"/>
                  </a:lnTo>
                  <a:lnTo>
                    <a:pt x="1989493" y="1893100"/>
                  </a:lnTo>
                  <a:lnTo>
                    <a:pt x="2039607" y="1978494"/>
                  </a:lnTo>
                  <a:lnTo>
                    <a:pt x="2045081" y="1969058"/>
                  </a:lnTo>
                  <a:lnTo>
                    <a:pt x="2089277" y="1892846"/>
                  </a:lnTo>
                  <a:close/>
                </a:path>
                <a:path w="3026410" h="3144520">
                  <a:moveTo>
                    <a:pt x="2666568" y="2149894"/>
                  </a:moveTo>
                  <a:lnTo>
                    <a:pt x="2665272" y="2149894"/>
                  </a:lnTo>
                  <a:lnTo>
                    <a:pt x="2647569" y="2149894"/>
                  </a:lnTo>
                  <a:lnTo>
                    <a:pt x="2584297" y="2186559"/>
                  </a:lnTo>
                  <a:lnTo>
                    <a:pt x="2583510" y="2189480"/>
                  </a:lnTo>
                  <a:lnTo>
                    <a:pt x="2586151" y="2194026"/>
                  </a:lnTo>
                  <a:lnTo>
                    <a:pt x="2589072" y="2194801"/>
                  </a:lnTo>
                  <a:lnTo>
                    <a:pt x="2666568" y="2149894"/>
                  </a:lnTo>
                  <a:close/>
                </a:path>
                <a:path w="3026410" h="3144520">
                  <a:moveTo>
                    <a:pt x="2674734" y="2145157"/>
                  </a:moveTo>
                  <a:lnTo>
                    <a:pt x="2589352" y="2095030"/>
                  </a:lnTo>
                  <a:lnTo>
                    <a:pt x="2586444" y="2095779"/>
                  </a:lnTo>
                  <a:lnTo>
                    <a:pt x="2583777" y="2100326"/>
                  </a:lnTo>
                  <a:lnTo>
                    <a:pt x="2584539" y="2103234"/>
                  </a:lnTo>
                  <a:lnTo>
                    <a:pt x="2647683" y="2140318"/>
                  </a:lnTo>
                  <a:lnTo>
                    <a:pt x="2126945" y="2138807"/>
                  </a:lnTo>
                  <a:lnTo>
                    <a:pt x="2126919" y="2148332"/>
                  </a:lnTo>
                  <a:lnTo>
                    <a:pt x="2647658" y="2149843"/>
                  </a:lnTo>
                  <a:lnTo>
                    <a:pt x="2665272" y="2149894"/>
                  </a:lnTo>
                  <a:lnTo>
                    <a:pt x="2666657" y="2149843"/>
                  </a:lnTo>
                  <a:lnTo>
                    <a:pt x="2674734" y="2145157"/>
                  </a:lnTo>
                  <a:close/>
                </a:path>
                <a:path w="3026410" h="3144520">
                  <a:moveTo>
                    <a:pt x="2684259" y="1956244"/>
                  </a:moveTo>
                  <a:lnTo>
                    <a:pt x="2125408" y="1954733"/>
                  </a:lnTo>
                  <a:lnTo>
                    <a:pt x="2188768" y="1918004"/>
                  </a:lnTo>
                  <a:lnTo>
                    <a:pt x="2189543" y="1915096"/>
                  </a:lnTo>
                  <a:lnTo>
                    <a:pt x="2186902" y="1910549"/>
                  </a:lnTo>
                  <a:lnTo>
                    <a:pt x="2183993" y="1909762"/>
                  </a:lnTo>
                  <a:lnTo>
                    <a:pt x="2098332" y="1959419"/>
                  </a:lnTo>
                  <a:lnTo>
                    <a:pt x="2183714" y="2009546"/>
                  </a:lnTo>
                  <a:lnTo>
                    <a:pt x="2186635" y="2008784"/>
                  </a:lnTo>
                  <a:lnTo>
                    <a:pt x="2189302" y="2004250"/>
                  </a:lnTo>
                  <a:lnTo>
                    <a:pt x="2188540" y="2001329"/>
                  </a:lnTo>
                  <a:lnTo>
                    <a:pt x="2125383" y="1964258"/>
                  </a:lnTo>
                  <a:lnTo>
                    <a:pt x="2684234" y="1965769"/>
                  </a:lnTo>
                  <a:lnTo>
                    <a:pt x="2684259" y="1956244"/>
                  </a:lnTo>
                  <a:close/>
                </a:path>
                <a:path w="3026410" h="3144520">
                  <a:moveTo>
                    <a:pt x="2899029" y="2391143"/>
                  </a:moveTo>
                  <a:lnTo>
                    <a:pt x="2854845" y="2314918"/>
                  </a:lnTo>
                  <a:lnTo>
                    <a:pt x="2849372" y="2305481"/>
                  </a:lnTo>
                  <a:lnTo>
                    <a:pt x="2799245" y="2390864"/>
                  </a:lnTo>
                  <a:lnTo>
                    <a:pt x="2800007" y="2393785"/>
                  </a:lnTo>
                  <a:lnTo>
                    <a:pt x="2804541" y="2396452"/>
                  </a:lnTo>
                  <a:lnTo>
                    <a:pt x="2807462" y="2395690"/>
                  </a:lnTo>
                  <a:lnTo>
                    <a:pt x="2844520" y="2332558"/>
                  </a:lnTo>
                  <a:lnTo>
                    <a:pt x="2844584" y="2314918"/>
                  </a:lnTo>
                  <a:lnTo>
                    <a:pt x="2844533" y="2332532"/>
                  </a:lnTo>
                  <a:lnTo>
                    <a:pt x="2849321" y="2324379"/>
                  </a:lnTo>
                  <a:lnTo>
                    <a:pt x="2844533" y="2332558"/>
                  </a:lnTo>
                  <a:lnTo>
                    <a:pt x="2843022" y="2880156"/>
                  </a:lnTo>
                  <a:lnTo>
                    <a:pt x="2852547" y="2880195"/>
                  </a:lnTo>
                  <a:lnTo>
                    <a:pt x="2854058" y="2332558"/>
                  </a:lnTo>
                  <a:lnTo>
                    <a:pt x="2890786" y="2395918"/>
                  </a:lnTo>
                  <a:lnTo>
                    <a:pt x="2893695" y="2396693"/>
                  </a:lnTo>
                  <a:lnTo>
                    <a:pt x="2898241" y="2394051"/>
                  </a:lnTo>
                  <a:lnTo>
                    <a:pt x="2899029" y="2391143"/>
                  </a:lnTo>
                  <a:close/>
                </a:path>
                <a:path w="3026410" h="3144520">
                  <a:moveTo>
                    <a:pt x="2902204" y="1470393"/>
                  </a:moveTo>
                  <a:lnTo>
                    <a:pt x="2858020" y="1394167"/>
                  </a:lnTo>
                  <a:lnTo>
                    <a:pt x="2852547" y="1384731"/>
                  </a:lnTo>
                  <a:lnTo>
                    <a:pt x="2802420" y="1470113"/>
                  </a:lnTo>
                  <a:lnTo>
                    <a:pt x="2803182" y="1473034"/>
                  </a:lnTo>
                  <a:lnTo>
                    <a:pt x="2807716" y="1475701"/>
                  </a:lnTo>
                  <a:lnTo>
                    <a:pt x="2810637" y="1474939"/>
                  </a:lnTo>
                  <a:lnTo>
                    <a:pt x="2847695" y="1411808"/>
                  </a:lnTo>
                  <a:lnTo>
                    <a:pt x="2847759" y="1394167"/>
                  </a:lnTo>
                  <a:lnTo>
                    <a:pt x="2847708" y="1411782"/>
                  </a:lnTo>
                  <a:lnTo>
                    <a:pt x="2846197" y="1959406"/>
                  </a:lnTo>
                  <a:lnTo>
                    <a:pt x="2855722" y="1959444"/>
                  </a:lnTo>
                  <a:lnTo>
                    <a:pt x="2857233" y="1411808"/>
                  </a:lnTo>
                  <a:lnTo>
                    <a:pt x="2893961" y="1475168"/>
                  </a:lnTo>
                  <a:lnTo>
                    <a:pt x="2896870" y="1475943"/>
                  </a:lnTo>
                  <a:lnTo>
                    <a:pt x="2901416" y="1473301"/>
                  </a:lnTo>
                  <a:lnTo>
                    <a:pt x="2902204" y="1470393"/>
                  </a:lnTo>
                  <a:close/>
                </a:path>
                <a:path w="3026410" h="3144520">
                  <a:moveTo>
                    <a:pt x="3019704" y="2835821"/>
                  </a:moveTo>
                  <a:lnTo>
                    <a:pt x="3018929" y="2832900"/>
                  </a:lnTo>
                  <a:lnTo>
                    <a:pt x="3014383" y="2830271"/>
                  </a:lnTo>
                  <a:lnTo>
                    <a:pt x="3011474" y="2831046"/>
                  </a:lnTo>
                  <a:lnTo>
                    <a:pt x="2974733" y="2894393"/>
                  </a:lnTo>
                  <a:lnTo>
                    <a:pt x="2973222" y="2305481"/>
                  </a:lnTo>
                  <a:lnTo>
                    <a:pt x="2963697" y="2305507"/>
                  </a:lnTo>
                  <a:lnTo>
                    <a:pt x="2965196" y="2894393"/>
                  </a:lnTo>
                  <a:lnTo>
                    <a:pt x="2965259" y="2912033"/>
                  </a:lnTo>
                  <a:lnTo>
                    <a:pt x="2965196" y="2894393"/>
                  </a:lnTo>
                  <a:lnTo>
                    <a:pt x="2928150" y="2831261"/>
                  </a:lnTo>
                  <a:lnTo>
                    <a:pt x="2925229" y="2830499"/>
                  </a:lnTo>
                  <a:lnTo>
                    <a:pt x="2920695" y="2833154"/>
                  </a:lnTo>
                  <a:lnTo>
                    <a:pt x="2919933" y="2836075"/>
                  </a:lnTo>
                  <a:lnTo>
                    <a:pt x="2970047" y="2921470"/>
                  </a:lnTo>
                  <a:lnTo>
                    <a:pt x="2975508" y="2912033"/>
                  </a:lnTo>
                  <a:lnTo>
                    <a:pt x="3019704" y="2835821"/>
                  </a:lnTo>
                  <a:close/>
                </a:path>
                <a:path w="3026410" h="3144520">
                  <a:moveTo>
                    <a:pt x="3026067" y="1923008"/>
                  </a:moveTo>
                  <a:lnTo>
                    <a:pt x="3025292" y="1920087"/>
                  </a:lnTo>
                  <a:lnTo>
                    <a:pt x="3020733" y="1917458"/>
                  </a:lnTo>
                  <a:lnTo>
                    <a:pt x="3017824" y="1918233"/>
                  </a:lnTo>
                  <a:lnTo>
                    <a:pt x="2981083" y="1981581"/>
                  </a:lnTo>
                  <a:lnTo>
                    <a:pt x="2979572" y="1392669"/>
                  </a:lnTo>
                  <a:lnTo>
                    <a:pt x="2970047" y="1392694"/>
                  </a:lnTo>
                  <a:lnTo>
                    <a:pt x="2971546" y="1981581"/>
                  </a:lnTo>
                  <a:lnTo>
                    <a:pt x="2971609" y="1999221"/>
                  </a:lnTo>
                  <a:lnTo>
                    <a:pt x="2971546" y="1981581"/>
                  </a:lnTo>
                  <a:lnTo>
                    <a:pt x="2934500" y="1918449"/>
                  </a:lnTo>
                  <a:lnTo>
                    <a:pt x="2931579" y="1917687"/>
                  </a:lnTo>
                  <a:lnTo>
                    <a:pt x="2927045" y="1920341"/>
                  </a:lnTo>
                  <a:lnTo>
                    <a:pt x="2926283" y="1923262"/>
                  </a:lnTo>
                  <a:lnTo>
                    <a:pt x="2976397" y="2008657"/>
                  </a:lnTo>
                  <a:lnTo>
                    <a:pt x="2981871" y="1999221"/>
                  </a:lnTo>
                  <a:lnTo>
                    <a:pt x="3026067" y="19230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/>
          <p:nvPr/>
        </p:nvSpPr>
        <p:spPr>
          <a:xfrm>
            <a:off x="3994531" y="2462212"/>
            <a:ext cx="203200" cy="616585"/>
          </a:xfrm>
          <a:custGeom>
            <a:avLst/>
            <a:gdLst/>
            <a:ahLst/>
            <a:cxnLst/>
            <a:rect l="l" t="t" r="r" b="b"/>
            <a:pathLst>
              <a:path w="203200" h="616585">
                <a:moveTo>
                  <a:pt x="99783" y="104698"/>
                </a:moveTo>
                <a:lnTo>
                  <a:pt x="55600" y="28473"/>
                </a:lnTo>
                <a:lnTo>
                  <a:pt x="50126" y="19037"/>
                </a:lnTo>
                <a:lnTo>
                  <a:pt x="0" y="104419"/>
                </a:lnTo>
                <a:lnTo>
                  <a:pt x="762" y="107340"/>
                </a:lnTo>
                <a:lnTo>
                  <a:pt x="5295" y="110007"/>
                </a:lnTo>
                <a:lnTo>
                  <a:pt x="8216" y="109245"/>
                </a:lnTo>
                <a:lnTo>
                  <a:pt x="45275" y="46113"/>
                </a:lnTo>
                <a:lnTo>
                  <a:pt x="45339" y="28473"/>
                </a:lnTo>
                <a:lnTo>
                  <a:pt x="45288" y="46088"/>
                </a:lnTo>
                <a:lnTo>
                  <a:pt x="43776" y="593712"/>
                </a:lnTo>
                <a:lnTo>
                  <a:pt x="53301" y="593750"/>
                </a:lnTo>
                <a:lnTo>
                  <a:pt x="54813" y="46113"/>
                </a:lnTo>
                <a:lnTo>
                  <a:pt x="91541" y="109474"/>
                </a:lnTo>
                <a:lnTo>
                  <a:pt x="94462" y="110248"/>
                </a:lnTo>
                <a:lnTo>
                  <a:pt x="99009" y="107607"/>
                </a:lnTo>
                <a:lnTo>
                  <a:pt x="99783" y="104698"/>
                </a:lnTo>
                <a:close/>
              </a:path>
              <a:path w="203200" h="616585">
                <a:moveTo>
                  <a:pt x="203009" y="530326"/>
                </a:moveTo>
                <a:lnTo>
                  <a:pt x="202234" y="527405"/>
                </a:lnTo>
                <a:lnTo>
                  <a:pt x="197675" y="524776"/>
                </a:lnTo>
                <a:lnTo>
                  <a:pt x="194767" y="525551"/>
                </a:lnTo>
                <a:lnTo>
                  <a:pt x="158026" y="588899"/>
                </a:lnTo>
                <a:lnTo>
                  <a:pt x="156514" y="0"/>
                </a:lnTo>
                <a:lnTo>
                  <a:pt x="146989" y="12"/>
                </a:lnTo>
                <a:lnTo>
                  <a:pt x="148488" y="588899"/>
                </a:lnTo>
                <a:lnTo>
                  <a:pt x="148551" y="606539"/>
                </a:lnTo>
                <a:lnTo>
                  <a:pt x="148488" y="588899"/>
                </a:lnTo>
                <a:lnTo>
                  <a:pt x="111442" y="525767"/>
                </a:lnTo>
                <a:lnTo>
                  <a:pt x="108521" y="525005"/>
                </a:lnTo>
                <a:lnTo>
                  <a:pt x="103987" y="527659"/>
                </a:lnTo>
                <a:lnTo>
                  <a:pt x="103225" y="530580"/>
                </a:lnTo>
                <a:lnTo>
                  <a:pt x="153339" y="615975"/>
                </a:lnTo>
                <a:lnTo>
                  <a:pt x="158813" y="606539"/>
                </a:lnTo>
                <a:lnTo>
                  <a:pt x="203009" y="5303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917038" y="2481240"/>
            <a:ext cx="100330" cy="575310"/>
          </a:xfrm>
          <a:custGeom>
            <a:avLst/>
            <a:gdLst/>
            <a:ahLst/>
            <a:cxnLst/>
            <a:rect l="l" t="t" r="r" b="b"/>
            <a:pathLst>
              <a:path w="100329" h="575310">
                <a:moveTo>
                  <a:pt x="50073" y="18903"/>
                </a:moveTo>
                <a:lnTo>
                  <a:pt x="45287" y="27055"/>
                </a:lnTo>
                <a:lnTo>
                  <a:pt x="43775" y="574683"/>
                </a:lnTo>
                <a:lnTo>
                  <a:pt x="53300" y="574710"/>
                </a:lnTo>
                <a:lnTo>
                  <a:pt x="54812" y="27080"/>
                </a:lnTo>
                <a:lnTo>
                  <a:pt x="50073" y="18903"/>
                </a:lnTo>
                <a:close/>
              </a:path>
              <a:path w="100329" h="575310">
                <a:moveTo>
                  <a:pt x="55596" y="9438"/>
                </a:moveTo>
                <a:lnTo>
                  <a:pt x="45336" y="9438"/>
                </a:lnTo>
                <a:lnTo>
                  <a:pt x="54861" y="9464"/>
                </a:lnTo>
                <a:lnTo>
                  <a:pt x="54812" y="27080"/>
                </a:lnTo>
                <a:lnTo>
                  <a:pt x="91537" y="90439"/>
                </a:lnTo>
                <a:lnTo>
                  <a:pt x="94451" y="91213"/>
                </a:lnTo>
                <a:lnTo>
                  <a:pt x="99002" y="88576"/>
                </a:lnTo>
                <a:lnTo>
                  <a:pt x="99777" y="85661"/>
                </a:lnTo>
                <a:lnTo>
                  <a:pt x="55596" y="9438"/>
                </a:lnTo>
                <a:close/>
              </a:path>
              <a:path w="100329" h="575310">
                <a:moveTo>
                  <a:pt x="50125" y="0"/>
                </a:moveTo>
                <a:lnTo>
                  <a:pt x="0" y="85385"/>
                </a:lnTo>
                <a:lnTo>
                  <a:pt x="759" y="88304"/>
                </a:lnTo>
                <a:lnTo>
                  <a:pt x="5295" y="90967"/>
                </a:lnTo>
                <a:lnTo>
                  <a:pt x="8214" y="90208"/>
                </a:lnTo>
                <a:lnTo>
                  <a:pt x="45272" y="27080"/>
                </a:lnTo>
                <a:lnTo>
                  <a:pt x="45336" y="9438"/>
                </a:lnTo>
                <a:lnTo>
                  <a:pt x="55596" y="9438"/>
                </a:lnTo>
                <a:lnTo>
                  <a:pt x="50125" y="0"/>
                </a:lnTo>
                <a:close/>
              </a:path>
              <a:path w="100329" h="575310">
                <a:moveTo>
                  <a:pt x="54854" y="11840"/>
                </a:moveTo>
                <a:lnTo>
                  <a:pt x="45979" y="11840"/>
                </a:lnTo>
                <a:lnTo>
                  <a:pt x="54206" y="11863"/>
                </a:lnTo>
                <a:lnTo>
                  <a:pt x="50073" y="18903"/>
                </a:lnTo>
                <a:lnTo>
                  <a:pt x="54812" y="27080"/>
                </a:lnTo>
                <a:lnTo>
                  <a:pt x="54854" y="11840"/>
                </a:lnTo>
                <a:close/>
              </a:path>
              <a:path w="100329" h="575310">
                <a:moveTo>
                  <a:pt x="45336" y="9438"/>
                </a:moveTo>
                <a:lnTo>
                  <a:pt x="45287" y="27055"/>
                </a:lnTo>
                <a:lnTo>
                  <a:pt x="50073" y="18903"/>
                </a:lnTo>
                <a:lnTo>
                  <a:pt x="45979" y="11840"/>
                </a:lnTo>
                <a:lnTo>
                  <a:pt x="54854" y="11840"/>
                </a:lnTo>
                <a:lnTo>
                  <a:pt x="54861" y="9464"/>
                </a:lnTo>
                <a:lnTo>
                  <a:pt x="45336" y="9438"/>
                </a:lnTo>
                <a:close/>
              </a:path>
              <a:path w="100329" h="575310">
                <a:moveTo>
                  <a:pt x="45979" y="11840"/>
                </a:moveTo>
                <a:lnTo>
                  <a:pt x="50073" y="18903"/>
                </a:lnTo>
                <a:lnTo>
                  <a:pt x="54206" y="11863"/>
                </a:lnTo>
                <a:lnTo>
                  <a:pt x="45979" y="118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339679" y="2229514"/>
            <a:ext cx="549910" cy="100330"/>
          </a:xfrm>
          <a:custGeom>
            <a:avLst/>
            <a:gdLst/>
            <a:ahLst/>
            <a:cxnLst/>
            <a:rect l="l" t="t" r="r" b="b"/>
            <a:pathLst>
              <a:path w="549910" h="100330">
                <a:moveTo>
                  <a:pt x="464027" y="0"/>
                </a:moveTo>
                <a:lnTo>
                  <a:pt x="461109" y="759"/>
                </a:lnTo>
                <a:lnTo>
                  <a:pt x="458445" y="5294"/>
                </a:lnTo>
                <a:lnTo>
                  <a:pt x="459204" y="8213"/>
                </a:lnTo>
                <a:lnTo>
                  <a:pt x="522354" y="45295"/>
                </a:lnTo>
                <a:lnTo>
                  <a:pt x="539969" y="45346"/>
                </a:lnTo>
                <a:lnTo>
                  <a:pt x="539943" y="54870"/>
                </a:lnTo>
                <a:lnTo>
                  <a:pt x="522239" y="54870"/>
                </a:lnTo>
                <a:lnTo>
                  <a:pt x="458964" y="91536"/>
                </a:lnTo>
                <a:lnTo>
                  <a:pt x="458188" y="94449"/>
                </a:lnTo>
                <a:lnTo>
                  <a:pt x="460825" y="99001"/>
                </a:lnTo>
                <a:lnTo>
                  <a:pt x="463739" y="99777"/>
                </a:lnTo>
                <a:lnTo>
                  <a:pt x="541236" y="54870"/>
                </a:lnTo>
                <a:lnTo>
                  <a:pt x="539943" y="54870"/>
                </a:lnTo>
                <a:lnTo>
                  <a:pt x="541324" y="54819"/>
                </a:lnTo>
                <a:lnTo>
                  <a:pt x="549407" y="50135"/>
                </a:lnTo>
                <a:lnTo>
                  <a:pt x="464027" y="0"/>
                </a:lnTo>
                <a:close/>
              </a:path>
              <a:path w="549910" h="100330">
                <a:moveTo>
                  <a:pt x="530504" y="50081"/>
                </a:moveTo>
                <a:lnTo>
                  <a:pt x="522327" y="54819"/>
                </a:lnTo>
                <a:lnTo>
                  <a:pt x="539943" y="54870"/>
                </a:lnTo>
                <a:lnTo>
                  <a:pt x="539944" y="54215"/>
                </a:lnTo>
                <a:lnTo>
                  <a:pt x="537544" y="54215"/>
                </a:lnTo>
                <a:lnTo>
                  <a:pt x="530504" y="50081"/>
                </a:lnTo>
                <a:close/>
              </a:path>
              <a:path w="549910" h="100330">
                <a:moveTo>
                  <a:pt x="27" y="43785"/>
                </a:moveTo>
                <a:lnTo>
                  <a:pt x="0" y="53310"/>
                </a:lnTo>
                <a:lnTo>
                  <a:pt x="522327" y="54819"/>
                </a:lnTo>
                <a:lnTo>
                  <a:pt x="530504" y="50081"/>
                </a:lnTo>
                <a:lnTo>
                  <a:pt x="522354" y="45295"/>
                </a:lnTo>
                <a:lnTo>
                  <a:pt x="27" y="43785"/>
                </a:lnTo>
                <a:close/>
              </a:path>
              <a:path w="549910" h="100330">
                <a:moveTo>
                  <a:pt x="537568" y="45987"/>
                </a:moveTo>
                <a:lnTo>
                  <a:pt x="530504" y="50081"/>
                </a:lnTo>
                <a:lnTo>
                  <a:pt x="537544" y="54215"/>
                </a:lnTo>
                <a:lnTo>
                  <a:pt x="537568" y="45987"/>
                </a:lnTo>
                <a:close/>
              </a:path>
              <a:path w="549910" h="100330">
                <a:moveTo>
                  <a:pt x="539967" y="45987"/>
                </a:moveTo>
                <a:lnTo>
                  <a:pt x="537568" y="45987"/>
                </a:lnTo>
                <a:lnTo>
                  <a:pt x="537544" y="54215"/>
                </a:lnTo>
                <a:lnTo>
                  <a:pt x="539944" y="54215"/>
                </a:lnTo>
                <a:lnTo>
                  <a:pt x="539967" y="45987"/>
                </a:lnTo>
                <a:close/>
              </a:path>
              <a:path w="549910" h="100330">
                <a:moveTo>
                  <a:pt x="522354" y="45295"/>
                </a:moveTo>
                <a:lnTo>
                  <a:pt x="530504" y="50081"/>
                </a:lnTo>
                <a:lnTo>
                  <a:pt x="537568" y="45987"/>
                </a:lnTo>
                <a:lnTo>
                  <a:pt x="539967" y="45987"/>
                </a:lnTo>
                <a:lnTo>
                  <a:pt x="539969" y="45346"/>
                </a:lnTo>
                <a:lnTo>
                  <a:pt x="522354" y="452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062516" y="2460612"/>
            <a:ext cx="211454" cy="616585"/>
          </a:xfrm>
          <a:custGeom>
            <a:avLst/>
            <a:gdLst/>
            <a:ahLst/>
            <a:cxnLst/>
            <a:rect l="l" t="t" r="r" b="b"/>
            <a:pathLst>
              <a:path w="211454" h="616585">
                <a:moveTo>
                  <a:pt x="99771" y="95186"/>
                </a:moveTo>
                <a:lnTo>
                  <a:pt x="55587" y="18961"/>
                </a:lnTo>
                <a:lnTo>
                  <a:pt x="50126" y="9525"/>
                </a:lnTo>
                <a:lnTo>
                  <a:pt x="0" y="94907"/>
                </a:lnTo>
                <a:lnTo>
                  <a:pt x="749" y="97828"/>
                </a:lnTo>
                <a:lnTo>
                  <a:pt x="5295" y="100495"/>
                </a:lnTo>
                <a:lnTo>
                  <a:pt x="8204" y="99733"/>
                </a:lnTo>
                <a:lnTo>
                  <a:pt x="45262" y="36601"/>
                </a:lnTo>
                <a:lnTo>
                  <a:pt x="45326" y="18961"/>
                </a:lnTo>
                <a:lnTo>
                  <a:pt x="45288" y="36576"/>
                </a:lnTo>
                <a:lnTo>
                  <a:pt x="43764" y="584200"/>
                </a:lnTo>
                <a:lnTo>
                  <a:pt x="53289" y="584238"/>
                </a:lnTo>
                <a:lnTo>
                  <a:pt x="54813" y="36601"/>
                </a:lnTo>
                <a:lnTo>
                  <a:pt x="91528" y="99961"/>
                </a:lnTo>
                <a:lnTo>
                  <a:pt x="94449" y="100736"/>
                </a:lnTo>
                <a:lnTo>
                  <a:pt x="98996" y="98094"/>
                </a:lnTo>
                <a:lnTo>
                  <a:pt x="99771" y="95186"/>
                </a:lnTo>
                <a:close/>
              </a:path>
              <a:path w="211454" h="616585">
                <a:moveTo>
                  <a:pt x="210934" y="530339"/>
                </a:moveTo>
                <a:lnTo>
                  <a:pt x="210159" y="527418"/>
                </a:lnTo>
                <a:lnTo>
                  <a:pt x="205613" y="524789"/>
                </a:lnTo>
                <a:lnTo>
                  <a:pt x="202692" y="525564"/>
                </a:lnTo>
                <a:lnTo>
                  <a:pt x="165963" y="588911"/>
                </a:lnTo>
                <a:lnTo>
                  <a:pt x="164439" y="0"/>
                </a:lnTo>
                <a:lnTo>
                  <a:pt x="154914" y="25"/>
                </a:lnTo>
                <a:lnTo>
                  <a:pt x="156438" y="588937"/>
                </a:lnTo>
                <a:lnTo>
                  <a:pt x="156476" y="606552"/>
                </a:lnTo>
                <a:lnTo>
                  <a:pt x="156413" y="588911"/>
                </a:lnTo>
                <a:lnTo>
                  <a:pt x="119367" y="525780"/>
                </a:lnTo>
                <a:lnTo>
                  <a:pt x="116446" y="525018"/>
                </a:lnTo>
                <a:lnTo>
                  <a:pt x="111912" y="527672"/>
                </a:lnTo>
                <a:lnTo>
                  <a:pt x="111150" y="530593"/>
                </a:lnTo>
                <a:lnTo>
                  <a:pt x="161264" y="615988"/>
                </a:lnTo>
                <a:lnTo>
                  <a:pt x="166738" y="606552"/>
                </a:lnTo>
                <a:lnTo>
                  <a:pt x="210934" y="5303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2715050" y="1716532"/>
            <a:ext cx="1320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698909" y="1868932"/>
            <a:ext cx="89090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575">
              <a:lnSpc>
                <a:spcPct val="100000"/>
              </a:lnSpc>
              <a:spcBef>
                <a:spcPts val="100"/>
              </a:spcBef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42.6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3659775" y="1716532"/>
            <a:ext cx="1320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606213" y="1868932"/>
            <a:ext cx="90614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6040">
              <a:lnSpc>
                <a:spcPct val="100000"/>
              </a:lnSpc>
              <a:spcBef>
                <a:spcPts val="100"/>
              </a:spcBef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48.5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128467" y="4276852"/>
            <a:ext cx="2349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70.2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134818" y="3377691"/>
            <a:ext cx="2349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79.1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2540394" y="2765044"/>
            <a:ext cx="1320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2540394" y="2917444"/>
            <a:ext cx="24765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48.5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465768" y="3179571"/>
            <a:ext cx="1320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267301" y="3307587"/>
            <a:ext cx="376555" cy="379095"/>
          </a:xfrm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290"/>
              </a:spcBef>
            </a:pPr>
            <a:r>
              <a:rPr sz="1500" baseline="-11111" dirty="0">
                <a:latin typeface="Times New Roman"/>
                <a:cs typeface="Times New Roman"/>
              </a:rPr>
              <a:t>-1</a:t>
            </a:r>
            <a:r>
              <a:rPr sz="1500" spc="412" baseline="-11111" dirty="0">
                <a:latin typeface="Times New Roman"/>
                <a:cs typeface="Times New Roman"/>
              </a:rPr>
              <a:t> </a:t>
            </a:r>
            <a:r>
              <a:rPr sz="1000" b="1" spc="-25" dirty="0">
                <a:solidFill>
                  <a:srgbClr val="FF0000"/>
                </a:solidFill>
                <a:latin typeface="Times New Roman"/>
                <a:cs typeface="Times New Roman"/>
              </a:rPr>
              <a:t>55</a:t>
            </a:r>
            <a:endParaRPr sz="10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95"/>
              </a:spcBef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42.6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906870" y="3667252"/>
            <a:ext cx="2476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48.5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2727751" y="3673348"/>
            <a:ext cx="2476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42.6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514989" y="4115308"/>
            <a:ext cx="1320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514989" y="4267708"/>
            <a:ext cx="24765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37.3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922749" y="4584700"/>
            <a:ext cx="1320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548332" y="4578604"/>
            <a:ext cx="1320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548332" y="4731004"/>
            <a:ext cx="24765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37.3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2414959" y="5255260"/>
            <a:ext cx="24765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32.6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2883353" y="4468876"/>
            <a:ext cx="13208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2883353" y="4621276"/>
            <a:ext cx="24765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37.3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674064" y="4593844"/>
            <a:ext cx="2349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32.6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78" name="object 78"/>
          <p:cNvGraphicFramePr>
            <a:graphicFrameLocks noGrp="1"/>
          </p:cNvGraphicFramePr>
          <p:nvPr/>
        </p:nvGraphicFramePr>
        <p:xfrm>
          <a:off x="2843663" y="2730612"/>
          <a:ext cx="2461260" cy="3263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467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10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63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866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63195">
                <a:tc>
                  <a:txBody>
                    <a:bodyPr/>
                    <a:lstStyle/>
                    <a:p>
                      <a:pPr marL="31750">
                        <a:lnSpc>
                          <a:spcPts val="109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D6D6F5"/>
                    </a:solidFill>
                  </a:tcPr>
                </a:tc>
                <a:tc>
                  <a:txBody>
                    <a:bodyPr/>
                    <a:lstStyle/>
                    <a:p>
                      <a:pPr marR="53975" algn="r">
                        <a:lnSpc>
                          <a:spcPts val="1030"/>
                        </a:lnSpc>
                        <a:spcBef>
                          <a:spcPts val="15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9685" marB="0">
                    <a:solidFill>
                      <a:srgbClr val="D6D6F5"/>
                    </a:solidFill>
                  </a:tcPr>
                </a:tc>
                <a:tc>
                  <a:txBody>
                    <a:bodyPr/>
                    <a:lstStyle/>
                    <a:p>
                      <a:pPr marL="41275">
                        <a:lnSpc>
                          <a:spcPts val="1105"/>
                        </a:lnSpc>
                        <a:spcBef>
                          <a:spcPts val="8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0160" marB="0">
                    <a:solidFill>
                      <a:srgbClr val="D6D6F5"/>
                    </a:solidFill>
                  </a:tcPr>
                </a:tc>
                <a:tc>
                  <a:txBody>
                    <a:bodyPr/>
                    <a:lstStyle/>
                    <a:p>
                      <a:pPr marL="495300">
                        <a:lnSpc>
                          <a:spcPts val="1080"/>
                        </a:lnSpc>
                        <a:spcBef>
                          <a:spcPts val="105"/>
                        </a:spcBef>
                      </a:pP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+100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3335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195">
                <a:tc>
                  <a:txBody>
                    <a:bodyPr/>
                    <a:lstStyle/>
                    <a:p>
                      <a:pPr marL="31750">
                        <a:lnSpc>
                          <a:spcPts val="1005"/>
                        </a:lnSpc>
                      </a:pPr>
                      <a:r>
                        <a:rPr sz="1000" b="1" spc="-2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48.5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D6D6F5"/>
                    </a:solidFill>
                  </a:tcPr>
                </a:tc>
                <a:tc>
                  <a:txBody>
                    <a:bodyPr/>
                    <a:lstStyle/>
                    <a:p>
                      <a:pPr marR="33655" algn="r">
                        <a:lnSpc>
                          <a:spcPts val="1115"/>
                        </a:lnSpc>
                        <a:spcBef>
                          <a:spcPts val="70"/>
                        </a:spcBef>
                      </a:pPr>
                      <a:r>
                        <a:rPr sz="1000" b="1" spc="-2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55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8890" marB="0">
                    <a:solidFill>
                      <a:srgbClr val="D6D6F5"/>
                    </a:solidFill>
                  </a:tcPr>
                </a:tc>
                <a:tc>
                  <a:txBody>
                    <a:bodyPr/>
                    <a:lstStyle/>
                    <a:p>
                      <a:pPr marL="41275">
                        <a:lnSpc>
                          <a:spcPts val="1185"/>
                        </a:lnSpc>
                      </a:pPr>
                      <a:r>
                        <a:rPr sz="1000" b="1" spc="-2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55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D6D6F5"/>
                    </a:solidFill>
                  </a:tcPr>
                </a:tc>
                <a:tc>
                  <a:txBody>
                    <a:bodyPr/>
                    <a:lstStyle/>
                    <a:p>
                      <a:pPr marL="495300">
                        <a:lnSpc>
                          <a:spcPts val="1165"/>
                        </a:lnSpc>
                        <a:spcBef>
                          <a:spcPts val="20"/>
                        </a:spcBef>
                      </a:pPr>
                      <a:r>
                        <a:rPr sz="1000" b="1" spc="-2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100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solidFill>
                      <a:srgbClr val="D6D6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9" name="object 79"/>
          <p:cNvSpPr txBox="1"/>
          <p:nvPr/>
        </p:nvSpPr>
        <p:spPr>
          <a:xfrm>
            <a:off x="4860964" y="3098291"/>
            <a:ext cx="2794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400" b="1" spc="-25" dirty="0">
                <a:latin typeface="Times New Roman"/>
                <a:cs typeface="Times New Roman"/>
              </a:rPr>
              <a:t>100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4560042" y="3661155"/>
            <a:ext cx="551815" cy="581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274320" algn="l"/>
              </a:tabLst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r>
              <a:rPr sz="1000" dirty="0">
                <a:latin typeface="Times New Roman"/>
                <a:cs typeface="Times New Roman"/>
              </a:rPr>
              <a:t>	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r>
              <a:rPr sz="1000" b="1" dirty="0">
                <a:solidFill>
                  <a:srgbClr val="FF0000"/>
                </a:solidFill>
                <a:latin typeface="Times New Roman"/>
                <a:cs typeface="Times New Roman"/>
              </a:rPr>
              <a:t>70.2</a:t>
            </a:r>
            <a:r>
              <a:rPr sz="1000" b="1" spc="16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000" b="1" spc="-25" dirty="0">
                <a:solidFill>
                  <a:srgbClr val="FF0000"/>
                </a:solidFill>
                <a:latin typeface="Times New Roman"/>
                <a:cs typeface="Times New Roman"/>
              </a:rPr>
              <a:t>89</a:t>
            </a:r>
            <a:endParaRPr sz="1000">
              <a:latin typeface="Times New Roman"/>
              <a:cs typeface="Times New Roman"/>
            </a:endParaRPr>
          </a:p>
          <a:p>
            <a:pPr marL="360680">
              <a:lnSpc>
                <a:spcPct val="100000"/>
              </a:lnSpc>
              <a:spcBef>
                <a:spcPts val="295"/>
              </a:spcBef>
            </a:pPr>
            <a:r>
              <a:rPr sz="1400" b="1" spc="-25" dirty="0">
                <a:latin typeface="Times New Roman"/>
                <a:cs typeface="Times New Roman"/>
              </a:rPr>
              <a:t>89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4544811" y="4581652"/>
            <a:ext cx="881380" cy="660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669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  <a:p>
            <a:pPr marL="186690">
              <a:lnSpc>
                <a:spcPct val="100000"/>
              </a:lnSpc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79.1</a:t>
            </a:r>
            <a:endParaRPr sz="1000">
              <a:latin typeface="Times New Roman"/>
              <a:cs typeface="Times New Roman"/>
            </a:endParaRPr>
          </a:p>
          <a:p>
            <a:pPr marL="320040">
              <a:lnSpc>
                <a:spcPct val="100000"/>
              </a:lnSpc>
              <a:spcBef>
                <a:spcPts val="919"/>
              </a:spcBef>
            </a:pPr>
            <a:r>
              <a:rPr sz="1400" b="1" spc="-20" dirty="0">
                <a:latin typeface="Times New Roman"/>
                <a:cs typeface="Times New Roman"/>
              </a:rPr>
              <a:t>79.1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3597029" y="3673348"/>
            <a:ext cx="924560" cy="802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0701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  <a:p>
            <a:pPr marL="207010">
              <a:lnSpc>
                <a:spcPct val="100000"/>
              </a:lnSpc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62.2</a:t>
            </a:r>
            <a:endParaRPr sz="1000">
              <a:latin typeface="Times New Roman"/>
              <a:cs typeface="Times New Roman"/>
            </a:endParaRPr>
          </a:p>
          <a:p>
            <a:pPr marL="324485">
              <a:lnSpc>
                <a:spcPct val="100000"/>
              </a:lnSpc>
              <a:spcBef>
                <a:spcPts val="340"/>
              </a:spcBef>
            </a:pPr>
            <a:r>
              <a:rPr sz="1400" b="1" dirty="0">
                <a:latin typeface="Times New Roman"/>
                <a:cs typeface="Times New Roman"/>
              </a:rPr>
              <a:t>79.1</a:t>
            </a:r>
            <a:r>
              <a:rPr sz="1400" b="1" spc="-140" dirty="0">
                <a:latin typeface="Times New Roman"/>
                <a:cs typeface="Times New Roman"/>
              </a:rPr>
              <a:t> </a:t>
            </a:r>
            <a:r>
              <a:rPr sz="1500" baseline="-33333" dirty="0">
                <a:latin typeface="Times New Roman"/>
                <a:cs typeface="Times New Roman"/>
              </a:rPr>
              <a:t>-</a:t>
            </a:r>
            <a:r>
              <a:rPr sz="1500" spc="-75" baseline="-33333" dirty="0">
                <a:latin typeface="Times New Roman"/>
                <a:cs typeface="Times New Roman"/>
              </a:rPr>
              <a:t>1</a:t>
            </a:r>
            <a:endParaRPr sz="1500" baseline="-33333">
              <a:latin typeface="Times New Roman"/>
              <a:cs typeface="Times New Roman"/>
            </a:endParaRPr>
          </a:p>
          <a:p>
            <a:pPr marR="31115" algn="r">
              <a:lnSpc>
                <a:spcPct val="100000"/>
              </a:lnSpc>
              <a:spcBef>
                <a:spcPts val="500"/>
              </a:spcBef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79.1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606213" y="3081426"/>
            <a:ext cx="889635" cy="577850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 marL="321945">
              <a:lnSpc>
                <a:spcPct val="100000"/>
              </a:lnSpc>
              <a:spcBef>
                <a:spcPts val="254"/>
              </a:spcBef>
            </a:pPr>
            <a:r>
              <a:rPr sz="1400" b="1" spc="-20" dirty="0">
                <a:latin typeface="Times New Roman"/>
                <a:cs typeface="Times New Roman"/>
              </a:rPr>
              <a:t>70.2</a:t>
            </a:r>
            <a:endParaRPr sz="1400">
              <a:latin typeface="Times New Roman"/>
              <a:cs typeface="Times New Roman"/>
            </a:endParaRPr>
          </a:p>
          <a:p>
            <a:pPr marL="583565">
              <a:lnSpc>
                <a:spcPct val="100000"/>
              </a:lnSpc>
              <a:spcBef>
                <a:spcPts val="110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  <a:p>
            <a:pPr marL="583565">
              <a:lnSpc>
                <a:spcPct val="100000"/>
              </a:lnSpc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70.2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2951947" y="3133851"/>
            <a:ext cx="655955" cy="3790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570"/>
              </a:lnSpc>
            </a:pPr>
            <a:r>
              <a:rPr sz="1400" b="1" dirty="0">
                <a:latin typeface="Times New Roman"/>
                <a:cs typeface="Times New Roman"/>
              </a:rPr>
              <a:t>62.2</a:t>
            </a:r>
            <a:r>
              <a:rPr sz="1400" b="1" spc="10" dirty="0">
                <a:latin typeface="Times New Roman"/>
                <a:cs typeface="Times New Roman"/>
              </a:rPr>
              <a:t> </a:t>
            </a:r>
            <a:r>
              <a:rPr sz="1500" baseline="-11111" dirty="0">
                <a:latin typeface="Times New Roman"/>
                <a:cs typeface="Times New Roman"/>
              </a:rPr>
              <a:t>-</a:t>
            </a:r>
            <a:r>
              <a:rPr sz="1500" spc="-75" baseline="-11111" dirty="0">
                <a:latin typeface="Times New Roman"/>
                <a:cs typeface="Times New Roman"/>
              </a:rPr>
              <a:t>1</a:t>
            </a:r>
            <a:endParaRPr sz="1500" baseline="-11111">
              <a:latin typeface="Times New Roman"/>
              <a:cs typeface="Times New Roman"/>
            </a:endParaRPr>
          </a:p>
          <a:p>
            <a:pPr marL="394970">
              <a:lnSpc>
                <a:spcPct val="100000"/>
              </a:lnSpc>
              <a:spcBef>
                <a:spcPts val="110"/>
              </a:spcBef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62.2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85" name="object 85"/>
          <p:cNvGraphicFramePr>
            <a:graphicFrameLocks noGrp="1"/>
          </p:cNvGraphicFramePr>
          <p:nvPr/>
        </p:nvGraphicFramePr>
        <p:xfrm>
          <a:off x="3057248" y="2151944"/>
          <a:ext cx="1383665" cy="6273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530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03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96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3210">
                <a:tc>
                  <a:txBody>
                    <a:bodyPr/>
                    <a:lstStyle/>
                    <a:p>
                      <a:pPr marL="31750">
                        <a:lnSpc>
                          <a:spcPts val="1530"/>
                        </a:lnSpc>
                      </a:pPr>
                      <a:r>
                        <a:rPr sz="1400" b="1" spc="-25" dirty="0">
                          <a:latin typeface="Times New Roman"/>
                          <a:cs typeface="Times New Roman"/>
                        </a:rPr>
                        <a:t>55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6195">
                        <a:lnSpc>
                          <a:spcPts val="1165"/>
                        </a:lnSpc>
                        <a:spcBef>
                          <a:spcPts val="96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22555" marB="0"/>
                </a:tc>
                <a:tc>
                  <a:txBody>
                    <a:bodyPr/>
                    <a:lstStyle/>
                    <a:p>
                      <a:pPr marL="177165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sz="1400" b="1" spc="-20" dirty="0">
                          <a:latin typeface="Times New Roman"/>
                          <a:cs typeface="Times New Roman"/>
                        </a:rPr>
                        <a:t>62.2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26034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R="49530" algn="r">
                        <a:lnSpc>
                          <a:spcPts val="116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D6D6F5"/>
                    </a:solidFill>
                  </a:tcPr>
                </a:tc>
                <a:tc>
                  <a:txBody>
                    <a:bodyPr/>
                    <a:lstStyle/>
                    <a:p>
                      <a:pPr marL="36195">
                        <a:lnSpc>
                          <a:spcPts val="1135"/>
                        </a:lnSpc>
                      </a:pPr>
                      <a:r>
                        <a:rPr sz="1000" b="1" spc="-2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55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D6D6F5"/>
                    </a:solidFill>
                  </a:tcPr>
                </a:tc>
                <a:tc>
                  <a:txBody>
                    <a:bodyPr/>
                    <a:lstStyle/>
                    <a:p>
                      <a:pPr marL="435609">
                        <a:lnSpc>
                          <a:spcPts val="994"/>
                        </a:lnSpc>
                        <a:spcBef>
                          <a:spcPts val="29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7465" marB="0">
                    <a:solidFill>
                      <a:srgbClr val="D6D6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R="28575" algn="r">
                        <a:lnSpc>
                          <a:spcPts val="969"/>
                        </a:lnSpc>
                      </a:pPr>
                      <a:r>
                        <a:rPr sz="1000" b="1" spc="-2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55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D6D6F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D6D6F5"/>
                    </a:solidFill>
                  </a:tcPr>
                </a:tc>
                <a:tc>
                  <a:txBody>
                    <a:bodyPr/>
                    <a:lstStyle/>
                    <a:p>
                      <a:pPr marL="435609">
                        <a:lnSpc>
                          <a:spcPts val="1115"/>
                        </a:lnSpc>
                        <a:spcBef>
                          <a:spcPts val="105"/>
                        </a:spcBef>
                      </a:pPr>
                      <a:r>
                        <a:rPr sz="1000" b="1" spc="-2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62.2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13335" marB="0">
                    <a:solidFill>
                      <a:srgbClr val="D6D6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86" name="object 86"/>
          <p:cNvSpPr txBox="1"/>
          <p:nvPr/>
        </p:nvSpPr>
        <p:spPr>
          <a:xfrm>
            <a:off x="2114105" y="3076955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25" dirty="0">
                <a:latin typeface="Times New Roman"/>
                <a:cs typeface="Times New Roman"/>
              </a:rPr>
              <a:t>55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758950" y="2146299"/>
            <a:ext cx="948690" cy="43434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00990">
              <a:lnSpc>
                <a:spcPct val="100000"/>
              </a:lnSpc>
              <a:spcBef>
                <a:spcPts val="105"/>
              </a:spcBef>
            </a:pPr>
            <a:r>
              <a:rPr sz="1400" b="1" dirty="0">
                <a:latin typeface="Times New Roman"/>
                <a:cs typeface="Times New Roman"/>
              </a:rPr>
              <a:t>48.5</a:t>
            </a:r>
            <a:r>
              <a:rPr sz="1400" b="1" spc="30" dirty="0">
                <a:latin typeface="Times New Roman"/>
                <a:cs typeface="Times New Roman"/>
              </a:rPr>
              <a:t> </a:t>
            </a:r>
            <a:r>
              <a:rPr sz="1500" baseline="-22222" dirty="0">
                <a:latin typeface="Times New Roman"/>
                <a:cs typeface="Times New Roman"/>
              </a:rPr>
              <a:t>-</a:t>
            </a:r>
            <a:r>
              <a:rPr sz="1500" spc="-75" baseline="-22222" dirty="0">
                <a:latin typeface="Times New Roman"/>
                <a:cs typeface="Times New Roman"/>
              </a:rPr>
              <a:t>1</a:t>
            </a:r>
            <a:endParaRPr sz="1500" baseline="-22222">
              <a:latin typeface="Times New Roman"/>
              <a:cs typeface="Times New Roman"/>
            </a:endParaRPr>
          </a:p>
          <a:p>
            <a:pPr marR="57785" algn="r">
              <a:lnSpc>
                <a:spcPct val="100000"/>
              </a:lnSpc>
              <a:spcBef>
                <a:spcPts val="330"/>
              </a:spcBef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48.5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063309" y="3894023"/>
            <a:ext cx="474345" cy="731520"/>
          </a:xfrm>
          <a:prstGeom prst="rect">
            <a:avLst/>
          </a:prstGeom>
        </p:spPr>
        <p:txBody>
          <a:bodyPr vert="horz" wrap="square" lIns="0" tIns="1219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60"/>
              </a:spcBef>
            </a:pPr>
            <a:r>
              <a:rPr sz="1400" b="1" spc="-20" dirty="0">
                <a:latin typeface="Times New Roman"/>
                <a:cs typeface="Times New Roman"/>
              </a:rPr>
              <a:t>48.5</a:t>
            </a:r>
            <a:endParaRPr sz="1400">
              <a:latin typeface="Times New Roman"/>
              <a:cs typeface="Times New Roman"/>
            </a:endParaRPr>
          </a:p>
          <a:p>
            <a:pPr marL="238760">
              <a:lnSpc>
                <a:spcPct val="100000"/>
              </a:lnSpc>
              <a:spcBef>
                <a:spcPts val="615"/>
              </a:spcBef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  <a:p>
            <a:pPr marL="238760">
              <a:lnSpc>
                <a:spcPct val="100000"/>
              </a:lnSpc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37.3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2998509" y="4030979"/>
            <a:ext cx="499745" cy="542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675"/>
              </a:lnSpc>
              <a:spcBef>
                <a:spcPts val="100"/>
              </a:spcBef>
            </a:pPr>
            <a:r>
              <a:rPr sz="1400" b="1" spc="-20" dirty="0">
                <a:latin typeface="Times New Roman"/>
                <a:cs typeface="Times New Roman"/>
              </a:rPr>
              <a:t>42.6</a:t>
            </a:r>
            <a:endParaRPr sz="1400">
              <a:latin typeface="Times New Roman"/>
              <a:cs typeface="Times New Roman"/>
            </a:endParaRPr>
          </a:p>
          <a:p>
            <a:pPr marL="264160">
              <a:lnSpc>
                <a:spcPts val="1195"/>
              </a:lnSpc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  <a:p>
            <a:pPr marL="264160">
              <a:lnSpc>
                <a:spcPct val="100000"/>
              </a:lnSpc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32.6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922749" y="4716779"/>
            <a:ext cx="624205" cy="563880"/>
          </a:xfrm>
          <a:prstGeom prst="rect">
            <a:avLst/>
          </a:prstGeom>
        </p:spPr>
        <p:txBody>
          <a:bodyPr vert="horz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42.6</a:t>
            </a:r>
            <a:endParaRPr sz="1000">
              <a:latin typeface="Times New Roman"/>
              <a:cs typeface="Times New Roman"/>
            </a:endParaRPr>
          </a:p>
          <a:p>
            <a:pPr marL="160655">
              <a:lnSpc>
                <a:spcPts val="1570"/>
              </a:lnSpc>
              <a:spcBef>
                <a:spcPts val="225"/>
              </a:spcBef>
            </a:pPr>
            <a:r>
              <a:rPr sz="1400" b="1" spc="-20" dirty="0">
                <a:latin typeface="Times New Roman"/>
                <a:cs typeface="Times New Roman"/>
              </a:rPr>
              <a:t>42.6</a:t>
            </a:r>
            <a:endParaRPr sz="1400">
              <a:latin typeface="Times New Roman"/>
              <a:cs typeface="Times New Roman"/>
            </a:endParaRPr>
          </a:p>
          <a:p>
            <a:pPr marR="5080" algn="r">
              <a:lnSpc>
                <a:spcPts val="1090"/>
              </a:lnSpc>
            </a:pP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0" dirty="0">
                <a:latin typeface="Times New Roman"/>
                <a:cs typeface="Times New Roman"/>
              </a:rPr>
              <a:t>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2966756" y="4932171"/>
            <a:ext cx="637540" cy="495300"/>
          </a:xfrm>
          <a:prstGeom prst="rect">
            <a:avLst/>
          </a:prstGeom>
        </p:spPr>
        <p:txBody>
          <a:bodyPr vert="horz" wrap="square" lIns="0" tIns="4381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345"/>
              </a:spcBef>
            </a:pPr>
            <a:r>
              <a:rPr sz="1400" b="1" dirty="0">
                <a:latin typeface="Times New Roman"/>
                <a:cs typeface="Times New Roman"/>
              </a:rPr>
              <a:t>37.3</a:t>
            </a:r>
            <a:r>
              <a:rPr sz="1400" b="1" spc="-135" dirty="0">
                <a:latin typeface="Times New Roman"/>
                <a:cs typeface="Times New Roman"/>
              </a:rPr>
              <a:t> </a:t>
            </a:r>
            <a:r>
              <a:rPr sz="1500" baseline="-36111" dirty="0">
                <a:latin typeface="Times New Roman"/>
                <a:cs typeface="Times New Roman"/>
              </a:rPr>
              <a:t>-</a:t>
            </a:r>
            <a:r>
              <a:rPr sz="1500" spc="-89" baseline="-36111" dirty="0">
                <a:latin typeface="Times New Roman"/>
                <a:cs typeface="Times New Roman"/>
              </a:rPr>
              <a:t>1</a:t>
            </a:r>
            <a:endParaRPr sz="1500" baseline="-36111">
              <a:latin typeface="Times New Roman"/>
              <a:cs typeface="Times New Roman"/>
            </a:endParaRPr>
          </a:p>
          <a:p>
            <a:pPr marL="376555">
              <a:lnSpc>
                <a:spcPct val="100000"/>
              </a:lnSpc>
              <a:spcBef>
                <a:spcPts val="570"/>
              </a:spcBef>
            </a:pPr>
            <a:r>
              <a:rPr sz="1000" b="1" spc="-20" dirty="0">
                <a:solidFill>
                  <a:srgbClr val="FF0000"/>
                </a:solidFill>
                <a:latin typeface="Times New Roman"/>
                <a:cs typeface="Times New Roman"/>
              </a:rPr>
              <a:t>28.3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967844" y="4963667"/>
            <a:ext cx="3238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400" b="1" spc="-20" dirty="0">
                <a:latin typeface="Times New Roman"/>
                <a:cs typeface="Times New Roman"/>
              </a:rPr>
              <a:t>32.6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1941830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30" dirty="0"/>
              <a:t> </a:t>
            </a:r>
            <a:r>
              <a:rPr dirty="0"/>
              <a:t>encontrar</a:t>
            </a:r>
            <a:r>
              <a:rPr spc="-30" dirty="0"/>
              <a:t> </a:t>
            </a:r>
            <a:r>
              <a:rPr spc="-10" dirty="0"/>
              <a:t>salida</a:t>
            </a:r>
          </a:p>
        </p:txBody>
      </p:sp>
      <p:pic>
        <p:nvPicPr>
          <p:cNvPr id="94" name="object 9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</p:spTree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1539779" y="2999739"/>
            <a:ext cx="5777865" cy="210248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582930" marR="577215" algn="ctr">
              <a:lnSpc>
                <a:spcPct val="101400"/>
              </a:lnSpc>
              <a:spcBef>
                <a:spcPts val="50"/>
              </a:spcBef>
            </a:pPr>
            <a:r>
              <a:rPr sz="4125" b="1" baseline="1010" dirty="0">
                <a:solidFill>
                  <a:srgbClr val="333399"/>
                </a:solidFill>
                <a:latin typeface="MS PGothic"/>
                <a:cs typeface="MS PGothic"/>
              </a:rPr>
              <a:t>“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Aprendizaje</a:t>
            </a:r>
            <a:r>
              <a:rPr sz="2800" b="1" spc="5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por</a:t>
            </a:r>
            <a:r>
              <a:rPr sz="2800" b="1" spc="5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spc="-10" dirty="0">
                <a:solidFill>
                  <a:srgbClr val="333399"/>
                </a:solidFill>
                <a:latin typeface="Arial"/>
                <a:cs typeface="Arial"/>
              </a:rPr>
              <a:t>Refuerzo: 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Q-</a:t>
            </a:r>
            <a:r>
              <a:rPr sz="2800" b="1" spc="-10" dirty="0">
                <a:solidFill>
                  <a:srgbClr val="333399"/>
                </a:solidFill>
                <a:latin typeface="Arial"/>
                <a:cs typeface="Arial"/>
              </a:rPr>
              <a:t>Learning</a:t>
            </a:r>
            <a:r>
              <a:rPr sz="4125" b="1" spc="-15" baseline="1010" dirty="0">
                <a:solidFill>
                  <a:srgbClr val="333399"/>
                </a:solidFill>
                <a:latin typeface="MS PGothic"/>
                <a:cs typeface="MS PGothic"/>
              </a:rPr>
              <a:t>”</a:t>
            </a:r>
            <a:endParaRPr sz="4125" baseline="1010">
              <a:latin typeface="MS PGothic"/>
              <a:cs typeface="MS PGothic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3700">
              <a:latin typeface="MS PGothic"/>
              <a:cs typeface="MS PGothic"/>
            </a:endParaRPr>
          </a:p>
          <a:p>
            <a:pPr algn="ctr">
              <a:lnSpc>
                <a:spcPct val="100000"/>
              </a:lnSpc>
            </a:pPr>
            <a:r>
              <a:rPr sz="2000" i="1" spc="-10" dirty="0">
                <a:latin typeface="Times New Roman"/>
                <a:cs typeface="Times New Roman"/>
              </a:rPr>
              <a:t>Profesores:</a:t>
            </a:r>
            <a:endParaRPr sz="2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2000" i="1" dirty="0">
                <a:latin typeface="Times New Roman"/>
                <a:cs typeface="Times New Roman"/>
              </a:rPr>
              <a:t>Sascha</a:t>
            </a:r>
            <a:r>
              <a:rPr sz="2000" i="1" spc="-3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Ossowski,</a:t>
            </a:r>
            <a:r>
              <a:rPr sz="2000" i="1" spc="-5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Alberto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Fernández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y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b="1" i="1" dirty="0">
                <a:latin typeface="Times New Roman"/>
                <a:cs typeface="Times New Roman"/>
              </a:rPr>
              <a:t>Holger</a:t>
            </a:r>
            <a:r>
              <a:rPr sz="2000" b="1" i="1" spc="-20" dirty="0">
                <a:latin typeface="Times New Roman"/>
                <a:cs typeface="Times New Roman"/>
              </a:rPr>
              <a:t> </a:t>
            </a:r>
            <a:r>
              <a:rPr sz="2000" b="1" i="1" spc="-10" dirty="0">
                <a:latin typeface="Times New Roman"/>
                <a:cs typeface="Times New Roman"/>
              </a:rPr>
              <a:t>Billhardt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2761456" y="1943100"/>
            <a:ext cx="333502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20" dirty="0">
                <a:solidFill>
                  <a:srgbClr val="333399"/>
                </a:solidFill>
              </a:rPr>
              <a:t>Tema</a:t>
            </a:r>
            <a:r>
              <a:rPr sz="3200" spc="-55" dirty="0">
                <a:solidFill>
                  <a:srgbClr val="333399"/>
                </a:solidFill>
              </a:rPr>
              <a:t> </a:t>
            </a:r>
            <a:r>
              <a:rPr sz="3200" dirty="0">
                <a:solidFill>
                  <a:srgbClr val="333399"/>
                </a:solidFill>
              </a:rPr>
              <a:t>12</a:t>
            </a:r>
            <a:r>
              <a:rPr sz="3200" spc="-60" dirty="0">
                <a:solidFill>
                  <a:srgbClr val="333399"/>
                </a:solidFill>
              </a:rPr>
              <a:t> </a:t>
            </a:r>
            <a:r>
              <a:rPr sz="3200" dirty="0">
                <a:solidFill>
                  <a:srgbClr val="333399"/>
                </a:solidFill>
              </a:rPr>
              <a:t>-</a:t>
            </a:r>
            <a:r>
              <a:rPr sz="3200" spc="-50" dirty="0">
                <a:solidFill>
                  <a:srgbClr val="333399"/>
                </a:solidFill>
              </a:rPr>
              <a:t> </a:t>
            </a:r>
            <a:r>
              <a:rPr sz="3200" dirty="0">
                <a:solidFill>
                  <a:srgbClr val="333399"/>
                </a:solidFill>
              </a:rPr>
              <a:t>Parte</a:t>
            </a:r>
            <a:r>
              <a:rPr sz="3200" spc="-55" dirty="0">
                <a:solidFill>
                  <a:srgbClr val="333399"/>
                </a:solidFill>
              </a:rPr>
              <a:t> </a:t>
            </a:r>
            <a:r>
              <a:rPr sz="3200" spc="-50" dirty="0">
                <a:solidFill>
                  <a:srgbClr val="333399"/>
                </a:solidFill>
              </a:rPr>
              <a:t>2</a:t>
            </a:r>
            <a:endParaRPr sz="3200"/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8454390" y="6399049"/>
            <a:ext cx="1905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dirty="0"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5347491"/>
            <a:ext cx="8470900" cy="1294765"/>
            <a:chOff x="457200" y="5347491"/>
            <a:chExt cx="8470900" cy="129476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476375" y="5353791"/>
              <a:ext cx="6840855" cy="771525"/>
            </a:xfrm>
            <a:custGeom>
              <a:avLst/>
              <a:gdLst/>
              <a:ahLst/>
              <a:cxnLst/>
              <a:rect l="l" t="t" r="r" b="b"/>
              <a:pathLst>
                <a:path w="6840855" h="771525">
                  <a:moveTo>
                    <a:pt x="6711948" y="0"/>
                  </a:moveTo>
                  <a:lnTo>
                    <a:pt x="128588" y="0"/>
                  </a:lnTo>
                  <a:lnTo>
                    <a:pt x="78536" y="10105"/>
                  </a:lnTo>
                  <a:lnTo>
                    <a:pt x="37662" y="37663"/>
                  </a:lnTo>
                  <a:lnTo>
                    <a:pt x="10105" y="78536"/>
                  </a:lnTo>
                  <a:lnTo>
                    <a:pt x="0" y="128590"/>
                  </a:lnTo>
                  <a:lnTo>
                    <a:pt x="0" y="642935"/>
                  </a:lnTo>
                  <a:lnTo>
                    <a:pt x="10105" y="692988"/>
                  </a:lnTo>
                  <a:lnTo>
                    <a:pt x="37662" y="733861"/>
                  </a:lnTo>
                  <a:lnTo>
                    <a:pt x="78536" y="761419"/>
                  </a:lnTo>
                  <a:lnTo>
                    <a:pt x="128588" y="771525"/>
                  </a:lnTo>
                  <a:lnTo>
                    <a:pt x="6711948" y="771525"/>
                  </a:lnTo>
                  <a:lnTo>
                    <a:pt x="6762001" y="761419"/>
                  </a:lnTo>
                  <a:lnTo>
                    <a:pt x="6802874" y="733861"/>
                  </a:lnTo>
                  <a:lnTo>
                    <a:pt x="6830432" y="692988"/>
                  </a:lnTo>
                  <a:lnTo>
                    <a:pt x="6840537" y="642935"/>
                  </a:lnTo>
                  <a:lnTo>
                    <a:pt x="6840537" y="128590"/>
                  </a:lnTo>
                  <a:lnTo>
                    <a:pt x="6830432" y="78536"/>
                  </a:lnTo>
                  <a:lnTo>
                    <a:pt x="6802874" y="37663"/>
                  </a:lnTo>
                  <a:lnTo>
                    <a:pt x="6762001" y="10105"/>
                  </a:lnTo>
                  <a:lnTo>
                    <a:pt x="6711948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476375" y="5353791"/>
              <a:ext cx="6840855" cy="771525"/>
            </a:xfrm>
            <a:custGeom>
              <a:avLst/>
              <a:gdLst/>
              <a:ahLst/>
              <a:cxnLst/>
              <a:rect l="l" t="t" r="r" b="b"/>
              <a:pathLst>
                <a:path w="6840855" h="771525">
                  <a:moveTo>
                    <a:pt x="0" y="128590"/>
                  </a:moveTo>
                  <a:lnTo>
                    <a:pt x="10105" y="78536"/>
                  </a:lnTo>
                  <a:lnTo>
                    <a:pt x="37662" y="37663"/>
                  </a:lnTo>
                  <a:lnTo>
                    <a:pt x="78536" y="10105"/>
                  </a:lnTo>
                  <a:lnTo>
                    <a:pt x="128589" y="0"/>
                  </a:lnTo>
                  <a:lnTo>
                    <a:pt x="6711949" y="0"/>
                  </a:lnTo>
                  <a:lnTo>
                    <a:pt x="6762001" y="10105"/>
                  </a:lnTo>
                  <a:lnTo>
                    <a:pt x="6802875" y="37663"/>
                  </a:lnTo>
                  <a:lnTo>
                    <a:pt x="6830432" y="78536"/>
                  </a:lnTo>
                  <a:lnTo>
                    <a:pt x="6840538" y="128590"/>
                  </a:lnTo>
                  <a:lnTo>
                    <a:pt x="6840538" y="642935"/>
                  </a:lnTo>
                  <a:lnTo>
                    <a:pt x="6830432" y="692988"/>
                  </a:lnTo>
                  <a:lnTo>
                    <a:pt x="6802875" y="733861"/>
                  </a:lnTo>
                  <a:lnTo>
                    <a:pt x="6762001" y="761419"/>
                  </a:lnTo>
                  <a:lnTo>
                    <a:pt x="6711949" y="771525"/>
                  </a:lnTo>
                  <a:lnTo>
                    <a:pt x="128589" y="771525"/>
                  </a:lnTo>
                  <a:lnTo>
                    <a:pt x="78536" y="761419"/>
                  </a:lnTo>
                  <a:lnTo>
                    <a:pt x="37662" y="733861"/>
                  </a:lnTo>
                  <a:lnTo>
                    <a:pt x="10105" y="692988"/>
                  </a:lnTo>
                  <a:lnTo>
                    <a:pt x="0" y="642935"/>
                  </a:lnTo>
                  <a:lnTo>
                    <a:pt x="0" y="128590"/>
                  </a:lnTo>
                  <a:close/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115300" y="5829300"/>
              <a:ext cx="812800" cy="812800"/>
            </a:xfrm>
            <a:prstGeom prst="rect">
              <a:avLst/>
            </a:prstGeom>
          </p:spPr>
        </p:pic>
      </p:grp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009139">
              <a:lnSpc>
                <a:spcPct val="100000"/>
              </a:lnSpc>
              <a:spcBef>
                <a:spcPts val="100"/>
              </a:spcBef>
            </a:pPr>
            <a:r>
              <a:rPr dirty="0"/>
              <a:t>Aprendizaje</a:t>
            </a:r>
            <a:r>
              <a:rPr spc="-25" dirty="0"/>
              <a:t> </a:t>
            </a:r>
            <a:r>
              <a:rPr dirty="0"/>
              <a:t>por</a:t>
            </a:r>
            <a:r>
              <a:rPr spc="-20" dirty="0"/>
              <a:t> </a:t>
            </a:r>
            <a:r>
              <a:rPr spc="-10" dirty="0"/>
              <a:t>refuerzo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8454390" y="6399049"/>
            <a:ext cx="1905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dirty="0">
                <a:latin typeface="Times New Roman"/>
                <a:cs typeface="Times New Roman"/>
              </a:rPr>
              <a:t>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Resumen:</a:t>
            </a: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050"/>
          </a:p>
          <a:p>
            <a:pPr marL="355600">
              <a:lnSpc>
                <a:spcPct val="100000"/>
              </a:lnSpc>
            </a:pPr>
            <a:r>
              <a:rPr b="0" dirty="0">
                <a:latin typeface="Times New Roman"/>
                <a:cs typeface="Times New Roman"/>
              </a:rPr>
              <a:t>Bloque</a:t>
            </a:r>
            <a:r>
              <a:rPr b="0" spc="-30" dirty="0">
                <a:latin typeface="Times New Roman"/>
                <a:cs typeface="Times New Roman"/>
              </a:rPr>
              <a:t> </a:t>
            </a:r>
            <a:r>
              <a:rPr b="0" dirty="0">
                <a:latin typeface="Times New Roman"/>
                <a:cs typeface="Times New Roman"/>
              </a:rPr>
              <a:t>4:</a:t>
            </a:r>
            <a:r>
              <a:rPr b="0" spc="-125" dirty="0">
                <a:latin typeface="Times New Roman"/>
                <a:cs typeface="Times New Roman"/>
              </a:rPr>
              <a:t> </a:t>
            </a:r>
            <a:r>
              <a:rPr b="0" dirty="0">
                <a:latin typeface="Times New Roman"/>
                <a:cs typeface="Times New Roman"/>
              </a:rPr>
              <a:t>Aprendizaje</a:t>
            </a:r>
            <a:r>
              <a:rPr b="0" spc="-20" dirty="0">
                <a:latin typeface="Times New Roman"/>
                <a:cs typeface="Times New Roman"/>
              </a:rPr>
              <a:t> </a:t>
            </a:r>
            <a:r>
              <a:rPr b="0" spc="-10" dirty="0">
                <a:latin typeface="Times New Roman"/>
                <a:cs typeface="Times New Roman"/>
              </a:rPr>
              <a:t>automático</a:t>
            </a: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Introducción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automático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3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decisión</a:t>
            </a:r>
            <a:endParaRPr sz="2000">
              <a:latin typeface="Times New Roman"/>
              <a:cs typeface="Times New Roman"/>
            </a:endParaRPr>
          </a:p>
          <a:p>
            <a:pPr marL="1266825" lvl="1" indent="-5702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266825" algn="l"/>
                <a:tab pos="126746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Redes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Neuronales</a:t>
            </a:r>
            <a:endParaRPr sz="2000">
              <a:latin typeface="Times New Roman"/>
              <a:cs typeface="Times New Roman"/>
            </a:endParaRPr>
          </a:p>
          <a:p>
            <a:pPr marL="1330325" lvl="1" indent="-633730">
              <a:lnSpc>
                <a:spcPct val="100000"/>
              </a:lnSpc>
              <a:spcBef>
                <a:spcPts val="1200"/>
              </a:spcBef>
              <a:buAutoNum type="arabicPeriod"/>
              <a:tabLst>
                <a:tab pos="1330325" algn="l"/>
                <a:tab pos="1330960" algn="l"/>
              </a:tabLst>
            </a:pPr>
            <a:r>
              <a:rPr sz="2000" dirty="0">
                <a:latin typeface="Times New Roman"/>
                <a:cs typeface="Times New Roman"/>
              </a:rPr>
              <a:t>Evaluación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supervisado</a:t>
            </a:r>
            <a:endParaRPr sz="2000">
              <a:latin typeface="Times New Roman"/>
              <a:cs typeface="Times New Roman"/>
            </a:endParaRPr>
          </a:p>
          <a:p>
            <a:pPr marL="1316355" lvl="1" indent="-619760">
              <a:lnSpc>
                <a:spcPct val="100000"/>
              </a:lnSpc>
              <a:spcBef>
                <a:spcPts val="1295"/>
              </a:spcBef>
              <a:buAutoNum type="arabicPeriod"/>
              <a:tabLst>
                <a:tab pos="1316355" algn="l"/>
                <a:tab pos="131699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refuerzo</a:t>
            </a:r>
            <a:endParaRPr sz="2000">
              <a:latin typeface="Times New Roman"/>
              <a:cs typeface="Times New Roman"/>
            </a:endParaRPr>
          </a:p>
          <a:p>
            <a:pPr marL="1841500" lvl="2" indent="-572135">
              <a:lnSpc>
                <a:spcPct val="100000"/>
              </a:lnSpc>
              <a:spcBef>
                <a:spcPts val="1005"/>
              </a:spcBef>
              <a:buSzPct val="111111"/>
              <a:buAutoNum type="arabicPeriod"/>
              <a:tabLst>
                <a:tab pos="1842135" algn="l"/>
              </a:tabLst>
            </a:pPr>
            <a:r>
              <a:rPr sz="1800" dirty="0">
                <a:latin typeface="Times New Roman"/>
                <a:cs typeface="Times New Roman"/>
              </a:rPr>
              <a:t>Formalización: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Procesos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decisión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Markov</a:t>
            </a:r>
            <a:endParaRPr sz="1800">
              <a:latin typeface="Times New Roman"/>
              <a:cs typeface="Times New Roman"/>
            </a:endParaRPr>
          </a:p>
          <a:p>
            <a:pPr marL="1784350" lvl="2" indent="-514984">
              <a:lnSpc>
                <a:spcPct val="100000"/>
              </a:lnSpc>
              <a:spcBef>
                <a:spcPts val="1090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Resolver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proceso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decisión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Markov</a:t>
            </a:r>
            <a:endParaRPr sz="1800">
              <a:latin typeface="Times New Roman"/>
              <a:cs typeface="Times New Roman"/>
            </a:endParaRPr>
          </a:p>
          <a:p>
            <a:pPr marL="1498600" marR="365125" lvl="2" indent="-228600">
              <a:lnSpc>
                <a:spcPct val="111100"/>
              </a:lnSpc>
              <a:spcBef>
                <a:spcPts val="720"/>
              </a:spcBef>
              <a:buAutoNum type="arabicPeriod"/>
              <a:tabLst>
                <a:tab pos="1784985" algn="l"/>
              </a:tabLst>
            </a:pPr>
            <a:r>
              <a:rPr sz="1800" dirty="0">
                <a:latin typeface="Times New Roman"/>
                <a:cs typeface="Times New Roman"/>
              </a:rPr>
              <a:t>Resolver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problema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conocer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modelo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del </a:t>
            </a:r>
            <a:r>
              <a:rPr sz="1800" dirty="0">
                <a:latin typeface="Times New Roman"/>
                <a:cs typeface="Times New Roman"/>
              </a:rPr>
              <a:t>entorno:</a:t>
            </a:r>
            <a:r>
              <a:rPr sz="1800" spc="-10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APRENDIZAJE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1958339">
              <a:lnSpc>
                <a:spcPct val="100000"/>
              </a:lnSpc>
              <a:spcBef>
                <a:spcPts val="100"/>
              </a:spcBef>
            </a:pPr>
            <a:r>
              <a:rPr dirty="0"/>
              <a:t>Aprendizaje</a:t>
            </a:r>
            <a:r>
              <a:rPr spc="-25" dirty="0"/>
              <a:t> </a:t>
            </a:r>
            <a:r>
              <a:rPr dirty="0"/>
              <a:t>por</a:t>
            </a:r>
            <a:r>
              <a:rPr spc="-20" dirty="0"/>
              <a:t> </a:t>
            </a:r>
            <a:r>
              <a:rPr spc="-10" dirty="0"/>
              <a:t>Refuerzo</a:t>
            </a:r>
          </a:p>
        </p:txBody>
      </p:sp>
      <p:sp>
        <p:nvSpPr>
          <p:cNvPr id="9" name="object 9"/>
          <p:cNvSpPr/>
          <p:nvPr/>
        </p:nvSpPr>
        <p:spPr>
          <a:xfrm>
            <a:off x="755267" y="5002206"/>
            <a:ext cx="554990" cy="171450"/>
          </a:xfrm>
          <a:custGeom>
            <a:avLst/>
            <a:gdLst/>
            <a:ahLst/>
            <a:cxnLst/>
            <a:rect l="l" t="t" r="r" b="b"/>
            <a:pathLst>
              <a:path w="554990" h="171450">
                <a:moveTo>
                  <a:pt x="521661" y="64266"/>
                </a:moveTo>
                <a:lnTo>
                  <a:pt x="516325" y="64266"/>
                </a:lnTo>
                <a:lnTo>
                  <a:pt x="517090" y="102359"/>
                </a:lnTo>
                <a:lnTo>
                  <a:pt x="446640" y="103772"/>
                </a:lnTo>
                <a:lnTo>
                  <a:pt x="393841" y="136008"/>
                </a:lnTo>
                <a:lnTo>
                  <a:pt x="388293" y="141149"/>
                </a:lnTo>
                <a:lnTo>
                  <a:pt x="385252" y="147788"/>
                </a:lnTo>
                <a:lnTo>
                  <a:pt x="384923" y="155084"/>
                </a:lnTo>
                <a:lnTo>
                  <a:pt x="387509" y="162192"/>
                </a:lnTo>
                <a:lnTo>
                  <a:pt x="392651" y="167741"/>
                </a:lnTo>
                <a:lnTo>
                  <a:pt x="399290" y="170782"/>
                </a:lnTo>
                <a:lnTo>
                  <a:pt x="406586" y="171112"/>
                </a:lnTo>
                <a:lnTo>
                  <a:pt x="413695" y="168526"/>
                </a:lnTo>
                <a:lnTo>
                  <a:pt x="554508" y="82554"/>
                </a:lnTo>
                <a:lnTo>
                  <a:pt x="521661" y="64266"/>
                </a:lnTo>
                <a:close/>
              </a:path>
              <a:path w="554990" h="171450">
                <a:moveTo>
                  <a:pt x="445876" y="65679"/>
                </a:moveTo>
                <a:lnTo>
                  <a:pt x="0" y="74622"/>
                </a:lnTo>
                <a:lnTo>
                  <a:pt x="764" y="112714"/>
                </a:lnTo>
                <a:lnTo>
                  <a:pt x="446640" y="103772"/>
                </a:lnTo>
                <a:lnTo>
                  <a:pt x="478909" y="84070"/>
                </a:lnTo>
                <a:lnTo>
                  <a:pt x="445876" y="65679"/>
                </a:lnTo>
                <a:close/>
              </a:path>
              <a:path w="554990" h="171450">
                <a:moveTo>
                  <a:pt x="478909" y="84070"/>
                </a:moveTo>
                <a:lnTo>
                  <a:pt x="446640" y="103772"/>
                </a:lnTo>
                <a:lnTo>
                  <a:pt x="517090" y="102359"/>
                </a:lnTo>
                <a:lnTo>
                  <a:pt x="517042" y="99956"/>
                </a:lnTo>
                <a:lnTo>
                  <a:pt x="507441" y="99956"/>
                </a:lnTo>
                <a:lnTo>
                  <a:pt x="478909" y="84070"/>
                </a:lnTo>
                <a:close/>
              </a:path>
              <a:path w="554990" h="171450">
                <a:moveTo>
                  <a:pt x="506781" y="67053"/>
                </a:moveTo>
                <a:lnTo>
                  <a:pt x="478909" y="84070"/>
                </a:lnTo>
                <a:lnTo>
                  <a:pt x="507441" y="99956"/>
                </a:lnTo>
                <a:lnTo>
                  <a:pt x="506781" y="67053"/>
                </a:lnTo>
                <a:close/>
              </a:path>
              <a:path w="554990" h="171450">
                <a:moveTo>
                  <a:pt x="516381" y="67053"/>
                </a:moveTo>
                <a:lnTo>
                  <a:pt x="506781" y="67053"/>
                </a:lnTo>
                <a:lnTo>
                  <a:pt x="507441" y="99956"/>
                </a:lnTo>
                <a:lnTo>
                  <a:pt x="517042" y="99956"/>
                </a:lnTo>
                <a:lnTo>
                  <a:pt x="516381" y="67053"/>
                </a:lnTo>
                <a:close/>
              </a:path>
              <a:path w="554990" h="171450">
                <a:moveTo>
                  <a:pt x="516325" y="64266"/>
                </a:moveTo>
                <a:lnTo>
                  <a:pt x="445876" y="65679"/>
                </a:lnTo>
                <a:lnTo>
                  <a:pt x="478909" y="84070"/>
                </a:lnTo>
                <a:lnTo>
                  <a:pt x="506781" y="67053"/>
                </a:lnTo>
                <a:lnTo>
                  <a:pt x="516381" y="67053"/>
                </a:lnTo>
                <a:lnTo>
                  <a:pt x="516325" y="64266"/>
                </a:lnTo>
                <a:close/>
              </a:path>
              <a:path w="554990" h="171450">
                <a:moveTo>
                  <a:pt x="403154" y="0"/>
                </a:moveTo>
                <a:lnTo>
                  <a:pt x="395878" y="621"/>
                </a:lnTo>
                <a:lnTo>
                  <a:pt x="389365" y="3925"/>
                </a:lnTo>
                <a:lnTo>
                  <a:pt x="384450" y="9676"/>
                </a:lnTo>
                <a:lnTo>
                  <a:pt x="382151" y="16883"/>
                </a:lnTo>
                <a:lnTo>
                  <a:pt x="382772" y="24159"/>
                </a:lnTo>
                <a:lnTo>
                  <a:pt x="386077" y="30672"/>
                </a:lnTo>
                <a:lnTo>
                  <a:pt x="391827" y="35587"/>
                </a:lnTo>
                <a:lnTo>
                  <a:pt x="445876" y="65679"/>
                </a:lnTo>
                <a:lnTo>
                  <a:pt x="516325" y="64266"/>
                </a:lnTo>
                <a:lnTo>
                  <a:pt x="521661" y="64266"/>
                </a:lnTo>
                <a:lnTo>
                  <a:pt x="410361" y="2298"/>
                </a:lnTo>
                <a:lnTo>
                  <a:pt x="4031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764540" y="1068323"/>
            <a:ext cx="7672705" cy="4844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6545" marR="192405" indent="-284480">
              <a:lnSpc>
                <a:spcPct val="100000"/>
              </a:lnSpc>
              <a:spcBef>
                <a:spcPts val="1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Hemos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visto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resolver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problema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decisión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entornos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con </a:t>
            </a:r>
            <a:r>
              <a:rPr sz="2000" dirty="0">
                <a:latin typeface="Times New Roman"/>
                <a:cs typeface="Times New Roman"/>
              </a:rPr>
              <a:t>recompensas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tipo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MDPs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(encontrar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política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óptima)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spc="-10" dirty="0">
                <a:latin typeface="Times New Roman"/>
                <a:cs typeface="Times New Roman"/>
              </a:rPr>
              <a:t>Problema:</a:t>
            </a:r>
            <a:endParaRPr sz="2000">
              <a:latin typeface="Times New Roman"/>
              <a:cs typeface="Times New Roman"/>
            </a:endParaRPr>
          </a:p>
          <a:p>
            <a:pPr marL="753745" marR="5080" lvl="1" indent="-284480">
              <a:lnSpc>
                <a:spcPct val="100000"/>
              </a:lnSpc>
              <a:spcBef>
                <a:spcPts val="500"/>
              </a:spcBef>
              <a:buChar char="•"/>
              <a:tabLst>
                <a:tab pos="753745" algn="l"/>
                <a:tab pos="754380" algn="l"/>
              </a:tabLst>
            </a:pP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resolver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MDP</a:t>
            </a:r>
            <a:r>
              <a:rPr sz="2000" spc="-9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necesario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conocer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modelo</a:t>
            </a:r>
            <a:r>
              <a:rPr sz="2000" spc="-10" dirty="0">
                <a:latin typeface="Times New Roman"/>
                <a:cs typeface="Times New Roman"/>
              </a:rPr>
              <a:t> (transiciones, </a:t>
            </a:r>
            <a:r>
              <a:rPr sz="2000" dirty="0">
                <a:latin typeface="Times New Roman"/>
                <a:cs typeface="Times New Roman"/>
              </a:rPr>
              <a:t>probabilidades,</a:t>
            </a:r>
            <a:r>
              <a:rPr sz="2000" spc="-5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recompensas)</a:t>
            </a:r>
            <a:endParaRPr sz="2000">
              <a:latin typeface="Times New Roman"/>
              <a:cs typeface="Times New Roman"/>
            </a:endParaRPr>
          </a:p>
          <a:p>
            <a:pPr marL="753745" marR="140970" lvl="1" indent="-284480">
              <a:lnSpc>
                <a:spcPct val="100000"/>
              </a:lnSpc>
              <a:spcBef>
                <a:spcPts val="480"/>
              </a:spcBef>
              <a:buChar char="•"/>
              <a:tabLst>
                <a:tab pos="753745" algn="l"/>
                <a:tab pos="754380" algn="l"/>
              </a:tabLst>
            </a:pP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muchos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casos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desconoce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modelo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completo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entorno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es </a:t>
            </a:r>
            <a:r>
              <a:rPr sz="2000" dirty="0">
                <a:latin typeface="Times New Roman"/>
                <a:cs typeface="Times New Roman"/>
              </a:rPr>
              <a:t>demasiado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complejo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modelarlo</a:t>
            </a:r>
            <a:endParaRPr sz="2000">
              <a:latin typeface="Times New Roman"/>
              <a:cs typeface="Times New Roman"/>
            </a:endParaRPr>
          </a:p>
          <a:p>
            <a:pPr marL="753745" lvl="1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753745" algn="l"/>
                <a:tab pos="754380" algn="l"/>
              </a:tabLst>
            </a:pPr>
            <a:r>
              <a:rPr sz="2000" spc="-10" dirty="0">
                <a:latin typeface="Times New Roman"/>
                <a:cs typeface="Times New Roman"/>
              </a:rPr>
              <a:t>Ejemplos:</a:t>
            </a:r>
            <a:endParaRPr sz="2000">
              <a:latin typeface="Times New Roman"/>
              <a:cs typeface="Times New Roman"/>
            </a:endParaRPr>
          </a:p>
          <a:p>
            <a:pPr marL="1210945" lvl="2" indent="-284480">
              <a:lnSpc>
                <a:spcPct val="100000"/>
              </a:lnSpc>
              <a:spcBef>
                <a:spcPts val="415"/>
              </a:spcBef>
              <a:buChar char="•"/>
              <a:tabLst>
                <a:tab pos="1210945" algn="l"/>
                <a:tab pos="1211580" algn="l"/>
              </a:tabLst>
            </a:pPr>
            <a:r>
              <a:rPr sz="1800" dirty="0">
                <a:latin typeface="Times New Roman"/>
                <a:cs typeface="Times New Roman"/>
              </a:rPr>
              <a:t>Robot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debe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moverse 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un </a:t>
            </a:r>
            <a:r>
              <a:rPr sz="1800" spc="-10" dirty="0">
                <a:latin typeface="Times New Roman"/>
                <a:cs typeface="Times New Roman"/>
              </a:rPr>
              <a:t>almacén</a:t>
            </a:r>
            <a:endParaRPr sz="1800">
              <a:latin typeface="Times New Roman"/>
              <a:cs typeface="Times New Roman"/>
            </a:endParaRPr>
          </a:p>
          <a:p>
            <a:pPr marL="1210945" lvl="2" indent="-284480">
              <a:lnSpc>
                <a:spcPct val="100000"/>
              </a:lnSpc>
              <a:spcBef>
                <a:spcPts val="434"/>
              </a:spcBef>
              <a:buChar char="•"/>
              <a:tabLst>
                <a:tab pos="1210945" algn="l"/>
                <a:tab pos="1211580" algn="l"/>
              </a:tabLst>
            </a:pPr>
            <a:r>
              <a:rPr sz="1800" spc="-10" dirty="0">
                <a:latin typeface="Times New Roman"/>
                <a:cs typeface="Times New Roman"/>
              </a:rPr>
              <a:t>Labirinto</a:t>
            </a:r>
            <a:endParaRPr sz="1800">
              <a:latin typeface="Times New Roman"/>
              <a:cs typeface="Times New Roman"/>
            </a:endParaRPr>
          </a:p>
          <a:p>
            <a:pPr marL="1210945" lvl="2" indent="-284480">
              <a:lnSpc>
                <a:spcPct val="100000"/>
              </a:lnSpc>
              <a:spcBef>
                <a:spcPts val="430"/>
              </a:spcBef>
              <a:buChar char="•"/>
              <a:tabLst>
                <a:tab pos="1210945" algn="l"/>
                <a:tab pos="1211580" algn="l"/>
              </a:tabLst>
            </a:pPr>
            <a:r>
              <a:rPr sz="1800" dirty="0">
                <a:latin typeface="Times New Roman"/>
                <a:cs typeface="Times New Roman"/>
              </a:rPr>
              <a:t>Jugar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ajedrez</a:t>
            </a:r>
            <a:endParaRPr sz="1800">
              <a:latin typeface="Times New Roman"/>
              <a:cs typeface="Times New Roman"/>
            </a:endParaRPr>
          </a:p>
          <a:p>
            <a:pPr marL="744220">
              <a:lnSpc>
                <a:spcPct val="100000"/>
              </a:lnSpc>
              <a:spcBef>
                <a:spcPts val="1290"/>
              </a:spcBef>
            </a:pPr>
            <a:r>
              <a:rPr sz="2000" b="1" dirty="0">
                <a:latin typeface="Times New Roman"/>
                <a:cs typeface="Times New Roman"/>
              </a:rPr>
              <a:t>Aprender</a:t>
            </a:r>
            <a:r>
              <a:rPr sz="2000" b="1" spc="-7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la</a:t>
            </a:r>
            <a:r>
              <a:rPr sz="2000" b="1" spc="-3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política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óptima</a:t>
            </a:r>
            <a:endParaRPr sz="2000">
              <a:latin typeface="Times New Roman"/>
              <a:cs typeface="Times New Roman"/>
            </a:endParaRPr>
          </a:p>
          <a:p>
            <a:pPr marL="744220" marR="1472565" indent="90170">
              <a:lnSpc>
                <a:spcPct val="100000"/>
              </a:lnSpc>
              <a:spcBef>
                <a:spcPts val="505"/>
              </a:spcBef>
              <a:buSzPct val="95000"/>
              <a:buFont typeface="Arial"/>
              <a:buChar char="•"/>
              <a:tabLst>
                <a:tab pos="834390" algn="l"/>
              </a:tabLst>
            </a:pP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refuerzo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(recompensas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recibidas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del </a:t>
            </a:r>
            <a:r>
              <a:rPr sz="2000" spc="-10" dirty="0">
                <a:latin typeface="Times New Roman"/>
                <a:cs typeface="Times New Roman"/>
              </a:rPr>
              <a:t>entorno)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1" name="object 1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8454390" y="6399049"/>
            <a:ext cx="1905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620837" y="1602206"/>
            <a:ext cx="4237038" cy="2387180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5494337" y="3537711"/>
            <a:ext cx="1079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dirty="0">
                <a:latin typeface="Times New Roman"/>
                <a:cs typeface="Times New Roman"/>
              </a:rPr>
              <a:t>4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297521" y="2835147"/>
            <a:ext cx="2857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893093" y="2685796"/>
            <a:ext cx="1047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972468" y="2785871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459956" y="2057908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1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378450" y="1960371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3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363152" y="2518155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057015" y="2323084"/>
            <a:ext cx="3543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326890" y="3179571"/>
            <a:ext cx="387350" cy="739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463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b/10 </a:t>
            </a:r>
            <a:r>
              <a:rPr sz="1600" spc="-25" dirty="0">
                <a:latin typeface="Times New Roman"/>
                <a:cs typeface="Times New Roman"/>
              </a:rPr>
              <a:t>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647098" y="3377691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2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333625" y="3094228"/>
            <a:ext cx="3543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370512" y="3396996"/>
            <a:ext cx="24320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spc="-565" dirty="0">
                <a:latin typeface="Times New Roman"/>
                <a:cs typeface="Times New Roman"/>
              </a:rPr>
              <a:t>s</a:t>
            </a:r>
            <a:r>
              <a:rPr sz="2400" spc="120" baseline="13888" dirty="0">
                <a:latin typeface="Times New Roman"/>
                <a:cs typeface="Times New Roman"/>
              </a:rPr>
              <a:t>s</a:t>
            </a:r>
            <a:r>
              <a:rPr sz="1650" spc="120" baseline="5050" dirty="0">
                <a:latin typeface="Times New Roman"/>
                <a:cs typeface="Times New Roman"/>
              </a:rPr>
              <a:t>4</a:t>
            </a:r>
            <a:endParaRPr sz="1650" baseline="50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239452" y="2835147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558982" y="1615947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a/-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547677" y="2606547"/>
            <a:ext cx="2857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b/6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1949450">
              <a:lnSpc>
                <a:spcPct val="100000"/>
              </a:lnSpc>
              <a:spcBef>
                <a:spcPts val="100"/>
              </a:spcBef>
            </a:pPr>
            <a:r>
              <a:rPr dirty="0"/>
              <a:t>Nuestro</a:t>
            </a:r>
            <a:r>
              <a:rPr spc="-20" dirty="0"/>
              <a:t> </a:t>
            </a:r>
            <a:r>
              <a:rPr dirty="0"/>
              <a:t>ejemplo</a:t>
            </a:r>
            <a:r>
              <a:rPr spc="-20" dirty="0"/>
              <a:t> </a:t>
            </a:r>
            <a:r>
              <a:rPr dirty="0"/>
              <a:t>de</a:t>
            </a:r>
            <a:r>
              <a:rPr spc="-10" dirty="0"/>
              <a:t> antes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679257" y="4829555"/>
            <a:ext cx="534606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latin typeface="Times New Roman"/>
                <a:cs typeface="Times New Roman"/>
              </a:rPr>
              <a:t>Ojo: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¡ahora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no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conocemos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el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modelo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del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entorno!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2447925" y="1089025"/>
            <a:ext cx="3913504" cy="3494404"/>
            <a:chOff x="2447925" y="1089025"/>
            <a:chExt cx="3913504" cy="3494404"/>
          </a:xfrm>
        </p:grpSpPr>
        <p:sp>
          <p:nvSpPr>
            <p:cNvPr id="27" name="object 27"/>
            <p:cNvSpPr/>
            <p:nvPr/>
          </p:nvSpPr>
          <p:spPr>
            <a:xfrm>
              <a:off x="2468562" y="1109662"/>
              <a:ext cx="3872229" cy="3453129"/>
            </a:xfrm>
            <a:custGeom>
              <a:avLst/>
              <a:gdLst/>
              <a:ahLst/>
              <a:cxnLst/>
              <a:rect l="l" t="t" r="r" b="b"/>
              <a:pathLst>
                <a:path w="3872229" h="3453129">
                  <a:moveTo>
                    <a:pt x="3871912" y="0"/>
                  </a:moveTo>
                  <a:lnTo>
                    <a:pt x="0" y="0"/>
                  </a:lnTo>
                  <a:lnTo>
                    <a:pt x="0" y="3452812"/>
                  </a:lnTo>
                  <a:lnTo>
                    <a:pt x="3871912" y="3452812"/>
                  </a:lnTo>
                  <a:lnTo>
                    <a:pt x="3871912" y="0"/>
                  </a:lnTo>
                  <a:close/>
                </a:path>
              </a:pathLst>
            </a:custGeom>
            <a:solidFill>
              <a:srgbClr val="FF0000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468562" y="1109662"/>
              <a:ext cx="3872229" cy="3453129"/>
            </a:xfrm>
            <a:custGeom>
              <a:avLst/>
              <a:gdLst/>
              <a:ahLst/>
              <a:cxnLst/>
              <a:rect l="l" t="t" r="r" b="b"/>
              <a:pathLst>
                <a:path w="3872229" h="3453129">
                  <a:moveTo>
                    <a:pt x="0" y="0"/>
                  </a:moveTo>
                  <a:lnTo>
                    <a:pt x="3871912" y="0"/>
                  </a:lnTo>
                  <a:lnTo>
                    <a:pt x="3871912" y="3452812"/>
                  </a:lnTo>
                  <a:lnTo>
                    <a:pt x="0" y="345281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468562" y="1109662"/>
              <a:ext cx="3872229" cy="3453129"/>
            </a:xfrm>
            <a:custGeom>
              <a:avLst/>
              <a:gdLst/>
              <a:ahLst/>
              <a:cxnLst/>
              <a:rect l="l" t="t" r="r" b="b"/>
              <a:pathLst>
                <a:path w="3872229" h="3453129">
                  <a:moveTo>
                    <a:pt x="0" y="0"/>
                  </a:moveTo>
                  <a:lnTo>
                    <a:pt x="3871912" y="3452812"/>
                  </a:lnTo>
                </a:path>
              </a:pathLst>
            </a:custGeom>
            <a:ln w="412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468562" y="1109662"/>
              <a:ext cx="3872229" cy="3453129"/>
            </a:xfrm>
            <a:custGeom>
              <a:avLst/>
              <a:gdLst/>
              <a:ahLst/>
              <a:cxnLst/>
              <a:rect l="l" t="t" r="r" b="b"/>
              <a:pathLst>
                <a:path w="3872229" h="3453129">
                  <a:moveTo>
                    <a:pt x="0" y="3452812"/>
                  </a:moveTo>
                  <a:lnTo>
                    <a:pt x="3871912" y="0"/>
                  </a:lnTo>
                </a:path>
              </a:pathLst>
            </a:custGeom>
            <a:ln w="412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1" name="object 3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8454390" y="6399049"/>
            <a:ext cx="1905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dirty="0">
                <a:latin typeface="Times New Roman"/>
                <a:cs typeface="Times New Roman"/>
              </a:rPr>
              <a:t>4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714375">
              <a:lnSpc>
                <a:spcPct val="100000"/>
              </a:lnSpc>
              <a:spcBef>
                <a:spcPts val="100"/>
              </a:spcBef>
            </a:pPr>
            <a:r>
              <a:rPr dirty="0"/>
              <a:t>Problema</a:t>
            </a:r>
            <a:r>
              <a:rPr spc="-3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aprendizaje</a:t>
            </a:r>
            <a:r>
              <a:rPr spc="-20" dirty="0"/>
              <a:t> </a:t>
            </a:r>
            <a:r>
              <a:rPr dirty="0"/>
              <a:t>en</a:t>
            </a:r>
            <a:r>
              <a:rPr spc="-25" dirty="0"/>
              <a:t> </a:t>
            </a:r>
            <a:r>
              <a:rPr dirty="0"/>
              <a:t>entornos</a:t>
            </a:r>
            <a:r>
              <a:rPr spc="-15" dirty="0"/>
              <a:t> </a:t>
            </a:r>
            <a:r>
              <a:rPr spc="-25" dirty="0"/>
              <a:t>MDP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64540" y="1004315"/>
            <a:ext cx="5329555" cy="278384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sz="2000" spc="-10" dirty="0">
                <a:latin typeface="Times New Roman"/>
                <a:cs typeface="Times New Roman"/>
              </a:rPr>
              <a:t>Entorno:</a:t>
            </a:r>
            <a:endParaRPr sz="2000">
              <a:latin typeface="Times New Roman"/>
              <a:cs typeface="Times New Roman"/>
            </a:endParaRPr>
          </a:p>
          <a:p>
            <a:pPr marL="12700" marR="175895" indent="90170">
              <a:lnSpc>
                <a:spcPct val="100000"/>
              </a:lnSpc>
              <a:spcBef>
                <a:spcPts val="500"/>
              </a:spcBef>
              <a:buSzPct val="95000"/>
              <a:buChar char="•"/>
              <a:tabLst>
                <a:tab pos="102870" algn="l"/>
              </a:tabLst>
            </a:pPr>
            <a:r>
              <a:rPr sz="2000" dirty="0">
                <a:latin typeface="Times New Roman"/>
                <a:cs typeface="Times New Roman"/>
              </a:rPr>
              <a:t>Conjunto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posibles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S;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posiblemente</a:t>
            </a:r>
            <a:r>
              <a:rPr sz="2000" b="1" spc="-25" dirty="0">
                <a:latin typeface="Times New Roman"/>
                <a:cs typeface="Times New Roman"/>
              </a:rPr>
              <a:t> no </a:t>
            </a:r>
            <a:r>
              <a:rPr sz="2000" b="1" dirty="0">
                <a:latin typeface="Times New Roman"/>
                <a:cs typeface="Times New Roman"/>
              </a:rPr>
              <a:t>se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conoce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(sólo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los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estados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visitados)</a:t>
            </a:r>
            <a:endParaRPr sz="2000">
              <a:latin typeface="Times New Roman"/>
              <a:cs typeface="Times New Roman"/>
            </a:endParaRPr>
          </a:p>
          <a:p>
            <a:pPr marL="12700" marR="464820" indent="90170">
              <a:lnSpc>
                <a:spcPct val="100000"/>
              </a:lnSpc>
              <a:spcBef>
                <a:spcPts val="505"/>
              </a:spcBef>
              <a:buSzPct val="95000"/>
              <a:buChar char="•"/>
              <a:tabLst>
                <a:tab pos="102870" algn="l"/>
              </a:tabLst>
            </a:pPr>
            <a:r>
              <a:rPr sz="2000" dirty="0">
                <a:latin typeface="Times New Roman"/>
                <a:cs typeface="Times New Roman"/>
              </a:rPr>
              <a:t>Conjunto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acciones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posibles</a:t>
            </a:r>
            <a:r>
              <a:rPr sz="2000" spc="-11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(y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relación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de </a:t>
            </a:r>
            <a:r>
              <a:rPr sz="2000" dirty="0">
                <a:latin typeface="Times New Roman"/>
                <a:cs typeface="Times New Roman"/>
              </a:rPr>
              <a:t>acciones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(s,a</a:t>
            </a:r>
            <a:r>
              <a:rPr sz="2000" b="1" dirty="0">
                <a:latin typeface="Times New Roman"/>
                <a:cs typeface="Times New Roman"/>
              </a:rPr>
              <a:t>);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posiblemente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spc="-20" dirty="0">
                <a:latin typeface="Times New Roman"/>
                <a:cs typeface="Times New Roman"/>
              </a:rPr>
              <a:t>sólo </a:t>
            </a:r>
            <a:r>
              <a:rPr sz="2000" b="1" dirty="0">
                <a:latin typeface="Times New Roman"/>
                <a:cs typeface="Times New Roman"/>
              </a:rPr>
              <a:t>parcialmente</a:t>
            </a:r>
            <a:r>
              <a:rPr sz="2000" b="1" spc="-8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conocido</a:t>
            </a:r>
            <a:endParaRPr sz="2000">
              <a:latin typeface="Times New Roman"/>
              <a:cs typeface="Times New Roman"/>
            </a:endParaRPr>
          </a:p>
          <a:p>
            <a:pPr marL="102235" indent="-90170">
              <a:lnSpc>
                <a:spcPct val="100000"/>
              </a:lnSpc>
              <a:spcBef>
                <a:spcPts val="380"/>
              </a:spcBef>
              <a:buSzPct val="95000"/>
              <a:buChar char="•"/>
              <a:tabLst>
                <a:tab pos="102870" algn="l"/>
              </a:tabLst>
            </a:pPr>
            <a:r>
              <a:rPr sz="2000" dirty="0">
                <a:latin typeface="Times New Roman"/>
                <a:cs typeface="Times New Roman"/>
              </a:rPr>
              <a:t>Modelo</a:t>
            </a:r>
            <a:r>
              <a:rPr sz="2000" spc="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transición</a:t>
            </a:r>
            <a:r>
              <a:rPr sz="2000" spc="3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T:S</a:t>
            </a:r>
            <a:r>
              <a:rPr sz="2100" i="1" dirty="0">
                <a:latin typeface="Symbol"/>
                <a:cs typeface="Symbol"/>
              </a:rPr>
              <a:t>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100" i="1" dirty="0">
                <a:latin typeface="Symbol"/>
                <a:cs typeface="Symbol"/>
              </a:rPr>
              <a:t></a:t>
            </a:r>
            <a:r>
              <a:rPr sz="2000" i="1" dirty="0">
                <a:latin typeface="Times New Roman"/>
                <a:cs typeface="Times New Roman"/>
              </a:rPr>
              <a:t>Pr(S)</a:t>
            </a:r>
            <a:r>
              <a:rPr sz="2000" dirty="0">
                <a:latin typeface="Times New Roman"/>
                <a:cs typeface="Times New Roman"/>
              </a:rPr>
              <a:t>;</a:t>
            </a:r>
            <a:r>
              <a:rPr sz="2000" spc="30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desconocido</a:t>
            </a:r>
            <a:endParaRPr sz="2000">
              <a:latin typeface="Times New Roman"/>
              <a:cs typeface="Times New Roman"/>
            </a:endParaRPr>
          </a:p>
          <a:p>
            <a:pPr marL="102235" indent="-90170">
              <a:lnSpc>
                <a:spcPct val="100000"/>
              </a:lnSpc>
              <a:spcBef>
                <a:spcPts val="385"/>
              </a:spcBef>
              <a:buSzPct val="95000"/>
              <a:buChar char="•"/>
              <a:tabLst>
                <a:tab pos="102870" algn="l"/>
              </a:tabLst>
            </a:pPr>
            <a:r>
              <a:rPr sz="2000" dirty="0">
                <a:latin typeface="Times New Roman"/>
                <a:cs typeface="Times New Roman"/>
              </a:rPr>
              <a:t>Modelo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recompensas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R: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spc="85" dirty="0">
                <a:latin typeface="Times New Roman"/>
                <a:cs typeface="Times New Roman"/>
              </a:rPr>
              <a:t>S</a:t>
            </a:r>
            <a:r>
              <a:rPr sz="2100" i="1" spc="85" dirty="0">
                <a:latin typeface="Symbol"/>
                <a:cs typeface="Symbol"/>
              </a:rPr>
              <a:t></a:t>
            </a:r>
            <a:r>
              <a:rPr sz="2000" i="1" spc="85" dirty="0">
                <a:latin typeface="Times New Roman"/>
                <a:cs typeface="Times New Roman"/>
              </a:rPr>
              <a:t>A</a:t>
            </a:r>
            <a:r>
              <a:rPr sz="2100" i="1" spc="85" dirty="0">
                <a:latin typeface="Symbol"/>
                <a:cs typeface="Symbol"/>
              </a:rPr>
              <a:t></a:t>
            </a:r>
            <a:r>
              <a:rPr sz="2100" spc="-30" dirty="0">
                <a:latin typeface="Times New Roman"/>
                <a:cs typeface="Times New Roman"/>
              </a:rPr>
              <a:t> </a:t>
            </a:r>
            <a:r>
              <a:rPr sz="2000" spc="-145" dirty="0">
                <a:latin typeface="Symbol"/>
                <a:cs typeface="Symbol"/>
              </a:rPr>
              <a:t></a:t>
            </a:r>
            <a:r>
              <a:rPr sz="2000" spc="-145" dirty="0">
                <a:latin typeface="Times New Roman"/>
                <a:cs typeface="Times New Roman"/>
              </a:rPr>
              <a:t>;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desconocido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39140" y="4116323"/>
            <a:ext cx="5427980" cy="1376045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600"/>
              </a:spcBef>
            </a:pPr>
            <a:r>
              <a:rPr sz="2000" spc="-10" dirty="0">
                <a:latin typeface="Times New Roman"/>
                <a:cs typeface="Times New Roman"/>
              </a:rPr>
              <a:t>Objetivo:</a:t>
            </a:r>
            <a:endParaRPr sz="2000">
              <a:latin typeface="Times New Roman"/>
              <a:cs typeface="Times New Roman"/>
            </a:endParaRPr>
          </a:p>
          <a:p>
            <a:pPr marL="837565" marR="55880" indent="-342265">
              <a:lnSpc>
                <a:spcPts val="2400"/>
              </a:lnSpc>
              <a:spcBef>
                <a:spcPts val="585"/>
              </a:spcBef>
              <a:buFont typeface="Arial"/>
              <a:buChar char="•"/>
              <a:tabLst>
                <a:tab pos="837565" algn="l"/>
                <a:tab pos="838200" algn="l"/>
              </a:tabLst>
            </a:pPr>
            <a:r>
              <a:rPr sz="2000" dirty="0">
                <a:latin typeface="Times New Roman"/>
                <a:cs typeface="Times New Roman"/>
              </a:rPr>
              <a:t>Aprender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política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maximiza</a:t>
            </a:r>
            <a:r>
              <a:rPr sz="2000" spc="-25" dirty="0">
                <a:latin typeface="Times New Roman"/>
                <a:cs typeface="Times New Roman"/>
              </a:rPr>
              <a:t> las </a:t>
            </a:r>
            <a:r>
              <a:rPr sz="2000" dirty="0">
                <a:latin typeface="Times New Roman"/>
                <a:cs typeface="Times New Roman"/>
              </a:rPr>
              <a:t>recompensas</a:t>
            </a:r>
            <a:r>
              <a:rPr sz="2000" spc="-5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acumuladas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esperadas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(política </a:t>
            </a:r>
            <a:r>
              <a:rPr sz="2000" dirty="0">
                <a:latin typeface="Times New Roman"/>
                <a:cs typeface="Times New Roman"/>
              </a:rPr>
              <a:t>óptima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spc="55" dirty="0">
                <a:latin typeface="Times New Roman"/>
                <a:cs typeface="Times New Roman"/>
              </a:rPr>
              <a:t>π</a:t>
            </a:r>
            <a:r>
              <a:rPr sz="1950" i="1" spc="82" baseline="25641" dirty="0">
                <a:latin typeface="Times New Roman"/>
                <a:cs typeface="Times New Roman"/>
              </a:rPr>
              <a:t>*</a:t>
            </a:r>
            <a:r>
              <a:rPr sz="2000" i="1" spc="55" dirty="0">
                <a:latin typeface="Times New Roman"/>
                <a:cs typeface="Times New Roman"/>
              </a:rPr>
              <a:t>:S</a:t>
            </a:r>
            <a:r>
              <a:rPr sz="2100" i="1" spc="55" dirty="0">
                <a:latin typeface="Symbol"/>
                <a:cs typeface="Symbol"/>
              </a:rPr>
              <a:t></a:t>
            </a:r>
            <a:r>
              <a:rPr sz="2100" spc="-6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6833041" y="2011362"/>
            <a:ext cx="1371600" cy="995680"/>
            <a:chOff x="6833041" y="2011362"/>
            <a:chExt cx="1371600" cy="995680"/>
          </a:xfrm>
        </p:grpSpPr>
        <p:sp>
          <p:nvSpPr>
            <p:cNvPr id="12" name="object 12"/>
            <p:cNvSpPr/>
            <p:nvPr/>
          </p:nvSpPr>
          <p:spPr>
            <a:xfrm>
              <a:off x="6837804" y="2016125"/>
              <a:ext cx="1362075" cy="986155"/>
            </a:xfrm>
            <a:custGeom>
              <a:avLst/>
              <a:gdLst/>
              <a:ahLst/>
              <a:cxnLst/>
              <a:rect l="l" t="t" r="r" b="b"/>
              <a:pathLst>
                <a:path w="1362075" h="986155">
                  <a:moveTo>
                    <a:pt x="1197482" y="0"/>
                  </a:moveTo>
                  <a:lnTo>
                    <a:pt x="164302" y="0"/>
                  </a:lnTo>
                  <a:lnTo>
                    <a:pt x="120624" y="5869"/>
                  </a:lnTo>
                  <a:lnTo>
                    <a:pt x="81375" y="22432"/>
                  </a:lnTo>
                  <a:lnTo>
                    <a:pt x="48123" y="48123"/>
                  </a:lnTo>
                  <a:lnTo>
                    <a:pt x="22432" y="81376"/>
                  </a:lnTo>
                  <a:lnTo>
                    <a:pt x="5869" y="120625"/>
                  </a:lnTo>
                  <a:lnTo>
                    <a:pt x="0" y="164303"/>
                  </a:lnTo>
                  <a:lnTo>
                    <a:pt x="0" y="821494"/>
                  </a:lnTo>
                  <a:lnTo>
                    <a:pt x="5869" y="865172"/>
                  </a:lnTo>
                  <a:lnTo>
                    <a:pt x="22432" y="904421"/>
                  </a:lnTo>
                  <a:lnTo>
                    <a:pt x="48123" y="937674"/>
                  </a:lnTo>
                  <a:lnTo>
                    <a:pt x="81375" y="963365"/>
                  </a:lnTo>
                  <a:lnTo>
                    <a:pt x="120624" y="979929"/>
                  </a:lnTo>
                  <a:lnTo>
                    <a:pt x="164302" y="985798"/>
                  </a:lnTo>
                  <a:lnTo>
                    <a:pt x="1197482" y="985798"/>
                  </a:lnTo>
                  <a:lnTo>
                    <a:pt x="1241161" y="979929"/>
                  </a:lnTo>
                  <a:lnTo>
                    <a:pt x="1280410" y="963365"/>
                  </a:lnTo>
                  <a:lnTo>
                    <a:pt x="1313663" y="937674"/>
                  </a:lnTo>
                  <a:lnTo>
                    <a:pt x="1339354" y="904421"/>
                  </a:lnTo>
                  <a:lnTo>
                    <a:pt x="1355917" y="865172"/>
                  </a:lnTo>
                  <a:lnTo>
                    <a:pt x="1361786" y="821494"/>
                  </a:lnTo>
                  <a:lnTo>
                    <a:pt x="1361786" y="164303"/>
                  </a:lnTo>
                  <a:lnTo>
                    <a:pt x="1355917" y="120625"/>
                  </a:lnTo>
                  <a:lnTo>
                    <a:pt x="1339354" y="81376"/>
                  </a:lnTo>
                  <a:lnTo>
                    <a:pt x="1313663" y="48123"/>
                  </a:lnTo>
                  <a:lnTo>
                    <a:pt x="1280410" y="22432"/>
                  </a:lnTo>
                  <a:lnTo>
                    <a:pt x="1241161" y="5869"/>
                  </a:lnTo>
                  <a:lnTo>
                    <a:pt x="1197482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837804" y="2016125"/>
              <a:ext cx="1362075" cy="986155"/>
            </a:xfrm>
            <a:custGeom>
              <a:avLst/>
              <a:gdLst/>
              <a:ahLst/>
              <a:cxnLst/>
              <a:rect l="l" t="t" r="r" b="b"/>
              <a:pathLst>
                <a:path w="1362075" h="986155">
                  <a:moveTo>
                    <a:pt x="0" y="164303"/>
                  </a:moveTo>
                  <a:lnTo>
                    <a:pt x="5869" y="120625"/>
                  </a:lnTo>
                  <a:lnTo>
                    <a:pt x="22432" y="81376"/>
                  </a:lnTo>
                  <a:lnTo>
                    <a:pt x="48123" y="48123"/>
                  </a:lnTo>
                  <a:lnTo>
                    <a:pt x="81376" y="22432"/>
                  </a:lnTo>
                  <a:lnTo>
                    <a:pt x="120625" y="5869"/>
                  </a:lnTo>
                  <a:lnTo>
                    <a:pt x="164303" y="0"/>
                  </a:lnTo>
                  <a:lnTo>
                    <a:pt x="1197484" y="0"/>
                  </a:lnTo>
                  <a:lnTo>
                    <a:pt x="1241162" y="5869"/>
                  </a:lnTo>
                  <a:lnTo>
                    <a:pt x="1280410" y="22432"/>
                  </a:lnTo>
                  <a:lnTo>
                    <a:pt x="1313663" y="48123"/>
                  </a:lnTo>
                  <a:lnTo>
                    <a:pt x="1339354" y="81376"/>
                  </a:lnTo>
                  <a:lnTo>
                    <a:pt x="1355917" y="120625"/>
                  </a:lnTo>
                  <a:lnTo>
                    <a:pt x="1361787" y="164303"/>
                  </a:lnTo>
                  <a:lnTo>
                    <a:pt x="1361787" y="821494"/>
                  </a:lnTo>
                  <a:lnTo>
                    <a:pt x="1355917" y="865172"/>
                  </a:lnTo>
                  <a:lnTo>
                    <a:pt x="1339354" y="904421"/>
                  </a:lnTo>
                  <a:lnTo>
                    <a:pt x="1313663" y="937674"/>
                  </a:lnTo>
                  <a:lnTo>
                    <a:pt x="1280410" y="963365"/>
                  </a:lnTo>
                  <a:lnTo>
                    <a:pt x="1241162" y="979928"/>
                  </a:lnTo>
                  <a:lnTo>
                    <a:pt x="1197484" y="985798"/>
                  </a:lnTo>
                  <a:lnTo>
                    <a:pt x="164303" y="985798"/>
                  </a:lnTo>
                  <a:lnTo>
                    <a:pt x="120625" y="979928"/>
                  </a:lnTo>
                  <a:lnTo>
                    <a:pt x="81376" y="963365"/>
                  </a:lnTo>
                  <a:lnTo>
                    <a:pt x="48123" y="937674"/>
                  </a:lnTo>
                  <a:lnTo>
                    <a:pt x="22432" y="904421"/>
                  </a:lnTo>
                  <a:lnTo>
                    <a:pt x="5869" y="865172"/>
                  </a:lnTo>
                  <a:lnTo>
                    <a:pt x="0" y="821494"/>
                  </a:lnTo>
                  <a:lnTo>
                    <a:pt x="0" y="16430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7137696" y="2021458"/>
            <a:ext cx="762000" cy="95504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41275" marR="5080" indent="-28575" algn="just">
              <a:lnSpc>
                <a:spcPct val="120200"/>
              </a:lnSpc>
              <a:spcBef>
                <a:spcPts val="155"/>
              </a:spcBef>
            </a:pPr>
            <a:r>
              <a:rPr sz="1800" spc="-10" dirty="0">
                <a:latin typeface="Times New Roman"/>
                <a:cs typeface="Times New Roman"/>
              </a:rPr>
              <a:t>Entorno </a:t>
            </a:r>
            <a:r>
              <a:rPr sz="1600" i="1" spc="-10" dirty="0">
                <a:latin typeface="Times New Roman"/>
                <a:cs typeface="Times New Roman"/>
              </a:rPr>
              <a:t>T(s,a,s’) R(s,a)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6833041" y="3551036"/>
            <a:ext cx="1371600" cy="721360"/>
            <a:chOff x="6833041" y="3551036"/>
            <a:chExt cx="1371600" cy="721360"/>
          </a:xfrm>
        </p:grpSpPr>
        <p:sp>
          <p:nvSpPr>
            <p:cNvPr id="16" name="object 16"/>
            <p:cNvSpPr/>
            <p:nvPr/>
          </p:nvSpPr>
          <p:spPr>
            <a:xfrm>
              <a:off x="6837804" y="3555799"/>
              <a:ext cx="1362075" cy="711835"/>
            </a:xfrm>
            <a:custGeom>
              <a:avLst/>
              <a:gdLst/>
              <a:ahLst/>
              <a:cxnLst/>
              <a:rect l="l" t="t" r="r" b="b"/>
              <a:pathLst>
                <a:path w="1362075" h="711835">
                  <a:moveTo>
                    <a:pt x="1243216" y="0"/>
                  </a:moveTo>
                  <a:lnTo>
                    <a:pt x="118568" y="0"/>
                  </a:lnTo>
                  <a:lnTo>
                    <a:pt x="72416" y="9317"/>
                  </a:lnTo>
                  <a:lnTo>
                    <a:pt x="34727" y="34727"/>
                  </a:lnTo>
                  <a:lnTo>
                    <a:pt x="9317" y="72416"/>
                  </a:lnTo>
                  <a:lnTo>
                    <a:pt x="0" y="118569"/>
                  </a:lnTo>
                  <a:lnTo>
                    <a:pt x="0" y="592830"/>
                  </a:lnTo>
                  <a:lnTo>
                    <a:pt x="9317" y="638983"/>
                  </a:lnTo>
                  <a:lnTo>
                    <a:pt x="34727" y="676672"/>
                  </a:lnTo>
                  <a:lnTo>
                    <a:pt x="72416" y="702082"/>
                  </a:lnTo>
                  <a:lnTo>
                    <a:pt x="118568" y="711400"/>
                  </a:lnTo>
                  <a:lnTo>
                    <a:pt x="1243216" y="711400"/>
                  </a:lnTo>
                  <a:lnTo>
                    <a:pt x="1289369" y="702082"/>
                  </a:lnTo>
                  <a:lnTo>
                    <a:pt x="1327058" y="676672"/>
                  </a:lnTo>
                  <a:lnTo>
                    <a:pt x="1352468" y="638983"/>
                  </a:lnTo>
                  <a:lnTo>
                    <a:pt x="1361786" y="592830"/>
                  </a:lnTo>
                  <a:lnTo>
                    <a:pt x="1361786" y="118569"/>
                  </a:lnTo>
                  <a:lnTo>
                    <a:pt x="1352468" y="72416"/>
                  </a:lnTo>
                  <a:lnTo>
                    <a:pt x="1327058" y="34727"/>
                  </a:lnTo>
                  <a:lnTo>
                    <a:pt x="1289369" y="9317"/>
                  </a:lnTo>
                  <a:lnTo>
                    <a:pt x="1243216" y="0"/>
                  </a:lnTo>
                  <a:close/>
                </a:path>
              </a:pathLst>
            </a:custGeom>
            <a:solidFill>
              <a:srgbClr val="FF6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837804" y="3555799"/>
              <a:ext cx="1362075" cy="711835"/>
            </a:xfrm>
            <a:custGeom>
              <a:avLst/>
              <a:gdLst/>
              <a:ahLst/>
              <a:cxnLst/>
              <a:rect l="l" t="t" r="r" b="b"/>
              <a:pathLst>
                <a:path w="1362075" h="711835">
                  <a:moveTo>
                    <a:pt x="0" y="118569"/>
                  </a:moveTo>
                  <a:lnTo>
                    <a:pt x="9317" y="72417"/>
                  </a:lnTo>
                  <a:lnTo>
                    <a:pt x="34728" y="34728"/>
                  </a:lnTo>
                  <a:lnTo>
                    <a:pt x="72416" y="9317"/>
                  </a:lnTo>
                  <a:lnTo>
                    <a:pt x="118569" y="0"/>
                  </a:lnTo>
                  <a:lnTo>
                    <a:pt x="1243217" y="0"/>
                  </a:lnTo>
                  <a:lnTo>
                    <a:pt x="1289370" y="9317"/>
                  </a:lnTo>
                  <a:lnTo>
                    <a:pt x="1327058" y="34728"/>
                  </a:lnTo>
                  <a:lnTo>
                    <a:pt x="1352469" y="72417"/>
                  </a:lnTo>
                  <a:lnTo>
                    <a:pt x="1361787" y="118569"/>
                  </a:lnTo>
                  <a:lnTo>
                    <a:pt x="1361787" y="592831"/>
                  </a:lnTo>
                  <a:lnTo>
                    <a:pt x="1352469" y="638983"/>
                  </a:lnTo>
                  <a:lnTo>
                    <a:pt x="1327058" y="676672"/>
                  </a:lnTo>
                  <a:lnTo>
                    <a:pt x="1289370" y="702083"/>
                  </a:lnTo>
                  <a:lnTo>
                    <a:pt x="1243217" y="711401"/>
                  </a:lnTo>
                  <a:lnTo>
                    <a:pt x="118569" y="711401"/>
                  </a:lnTo>
                  <a:lnTo>
                    <a:pt x="72416" y="702083"/>
                  </a:lnTo>
                  <a:lnTo>
                    <a:pt x="34728" y="676672"/>
                  </a:lnTo>
                  <a:lnTo>
                    <a:pt x="9317" y="638983"/>
                  </a:lnTo>
                  <a:lnTo>
                    <a:pt x="0" y="592831"/>
                  </a:lnTo>
                  <a:lnTo>
                    <a:pt x="0" y="118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7175796" y="3548507"/>
            <a:ext cx="685800" cy="662305"/>
          </a:xfrm>
          <a:prstGeom prst="rect">
            <a:avLst/>
          </a:prstGeom>
        </p:spPr>
        <p:txBody>
          <a:bodyPr vert="horz" wrap="square" lIns="0" tIns="7556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95"/>
              </a:spcBef>
            </a:pPr>
            <a:r>
              <a:rPr sz="1800" spc="-10" dirty="0">
                <a:latin typeface="Times New Roman"/>
                <a:cs typeface="Times New Roman"/>
              </a:rPr>
              <a:t>Agente</a:t>
            </a:r>
            <a:endParaRPr sz="1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40"/>
              </a:spcBef>
            </a:pPr>
            <a:r>
              <a:rPr sz="1600" i="1" spc="-20" dirty="0">
                <a:latin typeface="Times New Roman"/>
                <a:cs typeface="Times New Roman"/>
              </a:rPr>
              <a:t>π(s)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617081" y="2459138"/>
            <a:ext cx="1816100" cy="1502410"/>
          </a:xfrm>
          <a:custGeom>
            <a:avLst/>
            <a:gdLst/>
            <a:ahLst/>
            <a:cxnLst/>
            <a:rect l="l" t="t" r="r" b="b"/>
            <a:pathLst>
              <a:path w="1816100" h="1502410">
                <a:moveTo>
                  <a:pt x="233426" y="1447609"/>
                </a:moveTo>
                <a:lnTo>
                  <a:pt x="9525" y="1447609"/>
                </a:lnTo>
                <a:lnTo>
                  <a:pt x="9525" y="54648"/>
                </a:lnTo>
                <a:lnTo>
                  <a:pt x="193662" y="54648"/>
                </a:lnTo>
                <a:lnTo>
                  <a:pt x="130416" y="91554"/>
                </a:lnTo>
                <a:lnTo>
                  <a:pt x="129654" y="94462"/>
                </a:lnTo>
                <a:lnTo>
                  <a:pt x="132295" y="99009"/>
                </a:lnTo>
                <a:lnTo>
                  <a:pt x="135216" y="99783"/>
                </a:lnTo>
                <a:lnTo>
                  <a:pt x="212572" y="54648"/>
                </a:lnTo>
                <a:lnTo>
                  <a:pt x="220738" y="49885"/>
                </a:lnTo>
                <a:lnTo>
                  <a:pt x="212572" y="45123"/>
                </a:lnTo>
                <a:lnTo>
                  <a:pt x="135216" y="0"/>
                </a:lnTo>
                <a:lnTo>
                  <a:pt x="132295" y="774"/>
                </a:lnTo>
                <a:lnTo>
                  <a:pt x="129654" y="5308"/>
                </a:lnTo>
                <a:lnTo>
                  <a:pt x="130416" y="8229"/>
                </a:lnTo>
                <a:lnTo>
                  <a:pt x="193675" y="45123"/>
                </a:lnTo>
                <a:lnTo>
                  <a:pt x="2133" y="45123"/>
                </a:lnTo>
                <a:lnTo>
                  <a:pt x="0" y="47256"/>
                </a:lnTo>
                <a:lnTo>
                  <a:pt x="0" y="1455000"/>
                </a:lnTo>
                <a:lnTo>
                  <a:pt x="2133" y="1457134"/>
                </a:lnTo>
                <a:lnTo>
                  <a:pt x="233426" y="1457134"/>
                </a:lnTo>
                <a:lnTo>
                  <a:pt x="233426" y="1452372"/>
                </a:lnTo>
                <a:lnTo>
                  <a:pt x="233426" y="1447609"/>
                </a:lnTo>
                <a:close/>
              </a:path>
              <a:path w="1816100" h="1502410">
                <a:moveTo>
                  <a:pt x="1815922" y="47256"/>
                </a:moveTo>
                <a:lnTo>
                  <a:pt x="1813788" y="45123"/>
                </a:lnTo>
                <a:lnTo>
                  <a:pt x="1582508" y="45123"/>
                </a:lnTo>
                <a:lnTo>
                  <a:pt x="1582508" y="54648"/>
                </a:lnTo>
                <a:lnTo>
                  <a:pt x="1806397" y="54648"/>
                </a:lnTo>
                <a:lnTo>
                  <a:pt x="1806397" y="1447609"/>
                </a:lnTo>
                <a:lnTo>
                  <a:pt x="1622247" y="1447609"/>
                </a:lnTo>
                <a:lnTo>
                  <a:pt x="1685505" y="1410703"/>
                </a:lnTo>
                <a:lnTo>
                  <a:pt x="1686280" y="1407795"/>
                </a:lnTo>
                <a:lnTo>
                  <a:pt x="1683626" y="1403248"/>
                </a:lnTo>
                <a:lnTo>
                  <a:pt x="1680705" y="1402473"/>
                </a:lnTo>
                <a:lnTo>
                  <a:pt x="1595183" y="1452372"/>
                </a:lnTo>
                <a:lnTo>
                  <a:pt x="1680705" y="1502257"/>
                </a:lnTo>
                <a:lnTo>
                  <a:pt x="1683626" y="1501482"/>
                </a:lnTo>
                <a:lnTo>
                  <a:pt x="1686280" y="1496949"/>
                </a:lnTo>
                <a:lnTo>
                  <a:pt x="1685505" y="1494028"/>
                </a:lnTo>
                <a:lnTo>
                  <a:pt x="1622247" y="1457134"/>
                </a:lnTo>
                <a:lnTo>
                  <a:pt x="1813788" y="1457134"/>
                </a:lnTo>
                <a:lnTo>
                  <a:pt x="1815922" y="1455000"/>
                </a:lnTo>
                <a:lnTo>
                  <a:pt x="1815922" y="1452372"/>
                </a:lnTo>
                <a:lnTo>
                  <a:pt x="1815922" y="1447609"/>
                </a:lnTo>
                <a:lnTo>
                  <a:pt x="1815922" y="54648"/>
                </a:lnTo>
                <a:lnTo>
                  <a:pt x="1815922" y="49885"/>
                </a:lnTo>
                <a:lnTo>
                  <a:pt x="1815922" y="472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6428740" y="2904235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304843" y="2151379"/>
            <a:ext cx="3943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s’,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r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362671" y="3913123"/>
            <a:ext cx="3181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s,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r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23" name="object 2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8454390" y="6399049"/>
            <a:ext cx="1905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dirty="0">
                <a:latin typeface="Times New Roman"/>
                <a:cs typeface="Times New Roman"/>
              </a:rPr>
              <a:t>5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2390775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</a:t>
            </a:r>
            <a:r>
              <a:rPr spc="-40" dirty="0"/>
              <a:t> </a:t>
            </a:r>
            <a:r>
              <a:rPr spc="-10" dirty="0"/>
              <a:t>ilustrativo: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507740" y="5260340"/>
            <a:ext cx="4099560" cy="76009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>
              <a:lnSpc>
                <a:spcPct val="100800"/>
              </a:lnSpc>
              <a:spcBef>
                <a:spcPts val="75"/>
              </a:spcBef>
            </a:pPr>
            <a:r>
              <a:rPr sz="2400" dirty="0">
                <a:latin typeface="Times New Roman"/>
                <a:cs typeface="Times New Roman"/>
              </a:rPr>
              <a:t>¿Cómo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podemos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aprender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spc="-25" dirty="0">
                <a:latin typeface="Times New Roman"/>
                <a:cs typeface="Times New Roman"/>
              </a:rPr>
              <a:t>las </a:t>
            </a:r>
            <a:r>
              <a:rPr sz="2400" dirty="0">
                <a:latin typeface="Times New Roman"/>
                <a:cs typeface="Times New Roman"/>
              </a:rPr>
              <a:t>acciones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óptimas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en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cada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estado?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1355725" y="4510087"/>
            <a:ext cx="1459230" cy="1460500"/>
            <a:chOff x="1355725" y="4510087"/>
            <a:chExt cx="1459230" cy="1460500"/>
          </a:xfrm>
        </p:grpSpPr>
        <p:sp>
          <p:nvSpPr>
            <p:cNvPr id="11" name="object 11"/>
            <p:cNvSpPr/>
            <p:nvPr/>
          </p:nvSpPr>
          <p:spPr>
            <a:xfrm>
              <a:off x="1362075" y="4516437"/>
              <a:ext cx="1446530" cy="1447800"/>
            </a:xfrm>
            <a:custGeom>
              <a:avLst/>
              <a:gdLst/>
              <a:ahLst/>
              <a:cxnLst/>
              <a:rect l="l" t="t" r="r" b="b"/>
              <a:pathLst>
                <a:path w="1446530" h="1447800">
                  <a:moveTo>
                    <a:pt x="1446212" y="0"/>
                  </a:moveTo>
                  <a:lnTo>
                    <a:pt x="0" y="0"/>
                  </a:lnTo>
                  <a:lnTo>
                    <a:pt x="0" y="1447800"/>
                  </a:lnTo>
                  <a:lnTo>
                    <a:pt x="1446212" y="1447800"/>
                  </a:lnTo>
                  <a:lnTo>
                    <a:pt x="1446212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362075" y="4516437"/>
              <a:ext cx="1446530" cy="1447800"/>
            </a:xfrm>
            <a:custGeom>
              <a:avLst/>
              <a:gdLst/>
              <a:ahLst/>
              <a:cxnLst/>
              <a:rect l="l" t="t" r="r" b="b"/>
              <a:pathLst>
                <a:path w="1446530" h="1447800">
                  <a:moveTo>
                    <a:pt x="0" y="0"/>
                  </a:moveTo>
                  <a:lnTo>
                    <a:pt x="1446213" y="0"/>
                  </a:lnTo>
                  <a:lnTo>
                    <a:pt x="1446213" y="1447800"/>
                  </a:lnTo>
                  <a:lnTo>
                    <a:pt x="0" y="144780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362075" y="5964237"/>
              <a:ext cx="1446530" cy="0"/>
            </a:xfrm>
            <a:custGeom>
              <a:avLst/>
              <a:gdLst/>
              <a:ahLst/>
              <a:cxnLst/>
              <a:rect l="l" t="t" r="r" b="b"/>
              <a:pathLst>
                <a:path w="1446530">
                  <a:moveTo>
                    <a:pt x="0" y="0"/>
                  </a:moveTo>
                  <a:lnTo>
                    <a:pt x="1446213" y="1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362075" y="4999037"/>
              <a:ext cx="482600" cy="0"/>
            </a:xfrm>
            <a:custGeom>
              <a:avLst/>
              <a:gdLst/>
              <a:ahLst/>
              <a:cxnLst/>
              <a:rect l="l" t="t" r="r" b="b"/>
              <a:pathLst>
                <a:path w="482600">
                  <a:moveTo>
                    <a:pt x="0" y="0"/>
                  </a:moveTo>
                  <a:lnTo>
                    <a:pt x="482071" y="1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362075" y="4516437"/>
              <a:ext cx="1446530" cy="1447800"/>
            </a:xfrm>
            <a:custGeom>
              <a:avLst/>
              <a:gdLst/>
              <a:ahLst/>
              <a:cxnLst/>
              <a:rect l="l" t="t" r="r" b="b"/>
              <a:pathLst>
                <a:path w="1446530" h="1447800">
                  <a:moveTo>
                    <a:pt x="0" y="0"/>
                  </a:moveTo>
                  <a:lnTo>
                    <a:pt x="1446213" y="1"/>
                  </a:lnTo>
                </a:path>
                <a:path w="1446530" h="1447800">
                  <a:moveTo>
                    <a:pt x="0" y="0"/>
                  </a:moveTo>
                  <a:lnTo>
                    <a:pt x="1" y="144780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844145" y="4999037"/>
              <a:ext cx="0" cy="482600"/>
            </a:xfrm>
            <a:custGeom>
              <a:avLst/>
              <a:gdLst/>
              <a:ahLst/>
              <a:cxnLst/>
              <a:rect l="l" t="t" r="r" b="b"/>
              <a:pathLst>
                <a:path h="482600">
                  <a:moveTo>
                    <a:pt x="0" y="0"/>
                  </a:moveTo>
                  <a:lnTo>
                    <a:pt x="1" y="48260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326217" y="4516437"/>
              <a:ext cx="0" cy="965200"/>
            </a:xfrm>
            <a:custGeom>
              <a:avLst/>
              <a:gdLst/>
              <a:ahLst/>
              <a:cxnLst/>
              <a:rect l="l" t="t" r="r" b="b"/>
              <a:pathLst>
                <a:path h="965200">
                  <a:moveTo>
                    <a:pt x="0" y="0"/>
                  </a:moveTo>
                  <a:lnTo>
                    <a:pt x="1" y="96520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808287" y="4516437"/>
              <a:ext cx="0" cy="1447800"/>
            </a:xfrm>
            <a:custGeom>
              <a:avLst/>
              <a:gdLst/>
              <a:ahLst/>
              <a:cxnLst/>
              <a:rect l="l" t="t" r="r" b="b"/>
              <a:pathLst>
                <a:path h="1447800">
                  <a:moveTo>
                    <a:pt x="0" y="0"/>
                  </a:moveTo>
                  <a:lnTo>
                    <a:pt x="1" y="144780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764540" y="999461"/>
            <a:ext cx="7739380" cy="3896360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64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Imaginamos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labirinto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cual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sabemos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siguiente:</a:t>
            </a:r>
            <a:endParaRPr sz="2000">
              <a:latin typeface="Times New Roman"/>
              <a:cs typeface="Times New Roman"/>
            </a:endParaRPr>
          </a:p>
          <a:p>
            <a:pPr marL="753745" lvl="1" indent="-283845">
              <a:lnSpc>
                <a:spcPct val="100000"/>
              </a:lnSpc>
              <a:spcBef>
                <a:spcPts val="490"/>
              </a:spcBef>
              <a:buChar char="•"/>
              <a:tabLst>
                <a:tab pos="753745" algn="l"/>
                <a:tab pos="754380" algn="l"/>
              </a:tabLst>
            </a:pPr>
            <a:r>
              <a:rPr sz="1800" dirty="0">
                <a:latin typeface="Times New Roman"/>
                <a:cs typeface="Times New Roman"/>
              </a:rPr>
              <a:t>Hay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diferentes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caminos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algunos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salen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labirinto</a:t>
            </a:r>
            <a:endParaRPr sz="1800">
              <a:latin typeface="Times New Roman"/>
              <a:cs typeface="Times New Roman"/>
            </a:endParaRPr>
          </a:p>
          <a:p>
            <a:pPr marL="753745" marR="1313180" lvl="1" indent="-284480">
              <a:lnSpc>
                <a:spcPts val="2090"/>
              </a:lnSpc>
              <a:spcBef>
                <a:spcPts val="585"/>
              </a:spcBef>
              <a:buChar char="•"/>
              <a:tabLst>
                <a:tab pos="753745" algn="l"/>
                <a:tab pos="75438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camino 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ganamos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perdemos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 cantidad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euros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b="1" dirty="0">
                <a:latin typeface="Times New Roman"/>
                <a:cs typeface="Times New Roman"/>
              </a:rPr>
              <a:t>recompensas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desconocemos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priori</a:t>
            </a:r>
            <a:endParaRPr sz="1800">
              <a:latin typeface="Times New Roman"/>
              <a:cs typeface="Times New Roman"/>
            </a:endParaRPr>
          </a:p>
          <a:p>
            <a:pPr marL="753745" lvl="1" indent="-283845">
              <a:lnSpc>
                <a:spcPct val="100000"/>
              </a:lnSpc>
              <a:spcBef>
                <a:spcPts val="395"/>
              </a:spcBef>
              <a:buChar char="•"/>
              <a:tabLst>
                <a:tab pos="753745" algn="l"/>
                <a:tab pos="754380" algn="l"/>
              </a:tabLst>
            </a:pP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conocemos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priori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posibles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caminos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posibles</a:t>
            </a:r>
            <a:r>
              <a:rPr sz="1800" spc="-10" dirty="0">
                <a:latin typeface="Times New Roman"/>
                <a:cs typeface="Times New Roman"/>
              </a:rPr>
              <a:t> estados</a:t>
            </a:r>
            <a:endParaRPr sz="1800">
              <a:latin typeface="Times New Roman"/>
              <a:cs typeface="Times New Roman"/>
            </a:endParaRPr>
          </a:p>
          <a:p>
            <a:pPr marL="753745" lvl="1" indent="-283845">
              <a:lnSpc>
                <a:spcPct val="100000"/>
              </a:lnSpc>
              <a:spcBef>
                <a:spcPts val="430"/>
              </a:spcBef>
              <a:buChar char="•"/>
              <a:tabLst>
                <a:tab pos="753745" algn="l"/>
                <a:tab pos="75438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estado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(cruce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caminos)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podemos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elegir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b="1" spc="-10" dirty="0">
                <a:latin typeface="Times New Roman"/>
                <a:cs typeface="Times New Roman"/>
              </a:rPr>
              <a:t>acciones</a:t>
            </a:r>
            <a:endParaRPr sz="1800">
              <a:latin typeface="Times New Roman"/>
              <a:cs typeface="Times New Roman"/>
            </a:endParaRPr>
          </a:p>
          <a:p>
            <a:pPr marL="753745">
              <a:lnSpc>
                <a:spcPct val="100000"/>
              </a:lnSpc>
              <a:spcBef>
                <a:spcPts val="50"/>
              </a:spcBef>
            </a:pPr>
            <a:r>
              <a:rPr sz="1800" spc="-10" dirty="0">
                <a:latin typeface="Times New Roman"/>
                <a:cs typeface="Times New Roman"/>
              </a:rPr>
              <a:t>(caminos)</a:t>
            </a:r>
            <a:endParaRPr sz="1800">
              <a:latin typeface="Times New Roman"/>
              <a:cs typeface="Times New Roman"/>
            </a:endParaRPr>
          </a:p>
          <a:p>
            <a:pPr marL="296545" marR="5080" indent="-284480">
              <a:lnSpc>
                <a:spcPct val="100000"/>
              </a:lnSpc>
              <a:spcBef>
                <a:spcPts val="42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Objetivo: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¡Queremos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aprender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acciones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debemos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realizar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cada </a:t>
            </a:r>
            <a:r>
              <a:rPr sz="2000" dirty="0">
                <a:latin typeface="Times New Roman"/>
                <a:cs typeface="Times New Roman"/>
              </a:rPr>
              <a:t>momento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pasar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labirinto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mayor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ganancia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posible!</a:t>
            </a:r>
            <a:endParaRPr sz="2000">
              <a:latin typeface="Times New Roman"/>
              <a:cs typeface="Times New Roman"/>
            </a:endParaRPr>
          </a:p>
          <a:p>
            <a:pPr marL="753745" lvl="1" indent="-283845">
              <a:lnSpc>
                <a:spcPct val="100000"/>
              </a:lnSpc>
              <a:spcBef>
                <a:spcPts val="415"/>
              </a:spcBef>
              <a:buChar char="•"/>
              <a:tabLst>
                <a:tab pos="753745" algn="l"/>
                <a:tab pos="754380" algn="l"/>
              </a:tabLst>
            </a:pP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podemos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recorrer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labirinto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tantas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veces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queramos.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(Las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2400">
              <a:latin typeface="Times New Roman"/>
              <a:cs typeface="Times New Roman"/>
            </a:endParaRPr>
          </a:p>
          <a:p>
            <a:pPr marL="1733550">
              <a:lnSpc>
                <a:spcPct val="100000"/>
              </a:lnSpc>
            </a:pPr>
            <a:r>
              <a:rPr sz="1800" dirty="0"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1438130" y="5557781"/>
            <a:ext cx="331470" cy="332105"/>
            <a:chOff x="1438130" y="5557781"/>
            <a:chExt cx="331470" cy="332105"/>
          </a:xfrm>
        </p:grpSpPr>
        <p:sp>
          <p:nvSpPr>
            <p:cNvPr id="21" name="object 21"/>
            <p:cNvSpPr/>
            <p:nvPr/>
          </p:nvSpPr>
          <p:spPr>
            <a:xfrm>
              <a:off x="1442892" y="5562544"/>
              <a:ext cx="321945" cy="322580"/>
            </a:xfrm>
            <a:custGeom>
              <a:avLst/>
              <a:gdLst/>
              <a:ahLst/>
              <a:cxnLst/>
              <a:rect l="l" t="t" r="r" b="b"/>
              <a:pathLst>
                <a:path w="321944" h="322579">
                  <a:moveTo>
                    <a:pt x="321853" y="0"/>
                  </a:moveTo>
                  <a:lnTo>
                    <a:pt x="0" y="0"/>
                  </a:lnTo>
                  <a:lnTo>
                    <a:pt x="0" y="322205"/>
                  </a:lnTo>
                  <a:lnTo>
                    <a:pt x="321853" y="322205"/>
                  </a:lnTo>
                  <a:lnTo>
                    <a:pt x="32185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42892" y="5562544"/>
              <a:ext cx="321945" cy="322580"/>
            </a:xfrm>
            <a:custGeom>
              <a:avLst/>
              <a:gdLst/>
              <a:ahLst/>
              <a:cxnLst/>
              <a:rect l="l" t="t" r="r" b="b"/>
              <a:pathLst>
                <a:path w="321944" h="322579">
                  <a:moveTo>
                    <a:pt x="0" y="0"/>
                  </a:moveTo>
                  <a:lnTo>
                    <a:pt x="321853" y="0"/>
                  </a:lnTo>
                  <a:lnTo>
                    <a:pt x="321853" y="322206"/>
                  </a:lnTo>
                  <a:lnTo>
                    <a:pt x="0" y="322206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1521632" y="5562091"/>
            <a:ext cx="190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A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24" name="object 2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25" name="object 25"/>
          <p:cNvSpPr txBox="1"/>
          <p:nvPr/>
        </p:nvSpPr>
        <p:spPr>
          <a:xfrm>
            <a:off x="8454390" y="6399049"/>
            <a:ext cx="1905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dirty="0">
                <a:latin typeface="Times New Roman"/>
                <a:cs typeface="Times New Roman"/>
              </a:rPr>
              <a:t>6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171065">
              <a:lnSpc>
                <a:spcPct val="100000"/>
              </a:lnSpc>
              <a:spcBef>
                <a:spcPts val="100"/>
              </a:spcBef>
            </a:pPr>
            <a:r>
              <a:rPr dirty="0"/>
              <a:t>Búsqueda</a:t>
            </a:r>
            <a:r>
              <a:rPr spc="-1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spc="-10" dirty="0"/>
              <a:t>amplitud</a:t>
            </a:r>
          </a:p>
        </p:txBody>
      </p:sp>
      <p:pic>
        <p:nvPicPr>
          <p:cNvPr id="8" name="object 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775200" y="1219199"/>
            <a:ext cx="141287" cy="4772025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610552" y="1086611"/>
            <a:ext cx="3778250" cy="4820920"/>
          </a:xfrm>
          <a:prstGeom prst="rect">
            <a:avLst/>
          </a:prstGeom>
        </p:spPr>
        <p:txBody>
          <a:bodyPr vert="horz" wrap="square" lIns="0" tIns="165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0"/>
              </a:spcBef>
            </a:pPr>
            <a:r>
              <a:rPr sz="2000" b="1" dirty="0">
                <a:latin typeface="Times New Roman"/>
                <a:cs typeface="Times New Roman"/>
              </a:rPr>
              <a:t>Búsqueda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en</a:t>
            </a:r>
            <a:r>
              <a:rPr sz="2000" b="1" spc="-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amplitud:</a:t>
            </a:r>
            <a:endParaRPr sz="2000">
              <a:latin typeface="Times New Roman"/>
              <a:cs typeface="Times New Roman"/>
            </a:endParaRPr>
          </a:p>
          <a:p>
            <a:pPr marL="209550" indent="-196850">
              <a:lnSpc>
                <a:spcPct val="100000"/>
              </a:lnSpc>
              <a:spcBef>
                <a:spcPts val="1200"/>
              </a:spcBef>
              <a:buChar char="•"/>
              <a:tabLst>
                <a:tab pos="209550" algn="l"/>
              </a:tabLst>
            </a:pPr>
            <a:r>
              <a:rPr sz="2000" dirty="0">
                <a:latin typeface="Times New Roman"/>
                <a:cs typeface="Times New Roman"/>
              </a:rPr>
              <a:t>inglés: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breadth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first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search</a:t>
            </a:r>
            <a:endParaRPr sz="2000">
              <a:latin typeface="Times New Roman"/>
              <a:cs typeface="Times New Roman"/>
            </a:endParaRPr>
          </a:p>
          <a:p>
            <a:pPr marL="209550" indent="-196850">
              <a:lnSpc>
                <a:spcPct val="100000"/>
              </a:lnSpc>
              <a:spcBef>
                <a:spcPts val="1200"/>
              </a:spcBef>
              <a:buChar char="•"/>
              <a:tabLst>
                <a:tab pos="209550" algn="l"/>
              </a:tabLst>
            </a:pPr>
            <a:r>
              <a:rPr sz="2000" spc="-10" dirty="0">
                <a:latin typeface="Times New Roman"/>
                <a:cs typeface="Times New Roman"/>
              </a:rPr>
              <a:t>Estrategia:</a:t>
            </a:r>
            <a:endParaRPr sz="2000">
              <a:latin typeface="Times New Roman"/>
              <a:cs typeface="Times New Roman"/>
            </a:endParaRPr>
          </a:p>
          <a:p>
            <a:pPr marL="869315" marR="125730" lvl="1" indent="-285750">
              <a:lnSpc>
                <a:spcPts val="2090"/>
              </a:lnSpc>
              <a:spcBef>
                <a:spcPts val="640"/>
              </a:spcBef>
              <a:buChar char="–"/>
              <a:tabLst>
                <a:tab pos="869315" algn="l"/>
                <a:tab pos="869950" algn="l"/>
              </a:tabLst>
            </a:pPr>
            <a:r>
              <a:rPr sz="1800" dirty="0">
                <a:latin typeface="Times New Roman"/>
                <a:cs typeface="Times New Roman"/>
              </a:rPr>
              <a:t>generar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 niveles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profundidad</a:t>
            </a:r>
            <a:endParaRPr sz="1800">
              <a:latin typeface="Times New Roman"/>
              <a:cs typeface="Times New Roman"/>
            </a:endParaRPr>
          </a:p>
          <a:p>
            <a:pPr marL="869315" marR="5080" lvl="1" indent="-285750">
              <a:lnSpc>
                <a:spcPct val="100000"/>
              </a:lnSpc>
              <a:spcBef>
                <a:spcPts val="370"/>
              </a:spcBef>
              <a:buChar char="–"/>
              <a:tabLst>
                <a:tab pos="869315" algn="l"/>
                <a:tab pos="869950" algn="l"/>
              </a:tabLst>
            </a:pPr>
            <a:r>
              <a:rPr sz="1800" dirty="0">
                <a:latin typeface="Times New Roman"/>
                <a:cs typeface="Times New Roman"/>
              </a:rPr>
              <a:t>expandir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dirty="0">
                <a:latin typeface="Times New Roman"/>
                <a:cs typeface="Times New Roman"/>
              </a:rPr>
              <a:t>nivel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i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antes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expandir </a:t>
            </a:r>
            <a:r>
              <a:rPr sz="1800" spc="-10" dirty="0">
                <a:latin typeface="Times New Roman"/>
                <a:cs typeface="Times New Roman"/>
              </a:rPr>
              <a:t>nodos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nivel </a:t>
            </a:r>
            <a:r>
              <a:rPr sz="1800" i="1" spc="-25" dirty="0">
                <a:latin typeface="Times New Roman"/>
                <a:cs typeface="Times New Roman"/>
              </a:rPr>
              <a:t>i</a:t>
            </a:r>
            <a:r>
              <a:rPr sz="1800" spc="-25" dirty="0">
                <a:latin typeface="Times New Roman"/>
                <a:cs typeface="Times New Roman"/>
              </a:rPr>
              <a:t>+1</a:t>
            </a:r>
            <a:endParaRPr sz="1800">
              <a:latin typeface="Times New Roman"/>
              <a:cs typeface="Times New Roman"/>
            </a:endParaRPr>
          </a:p>
          <a:p>
            <a:pPr marL="209550" indent="-196850">
              <a:lnSpc>
                <a:spcPct val="100000"/>
              </a:lnSpc>
              <a:spcBef>
                <a:spcPts val="1240"/>
              </a:spcBef>
              <a:buChar char="•"/>
              <a:tabLst>
                <a:tab pos="209550" algn="l"/>
              </a:tabLst>
            </a:pPr>
            <a:r>
              <a:rPr sz="2000" spc="-10" dirty="0">
                <a:latin typeface="Times New Roman"/>
                <a:cs typeface="Times New Roman"/>
              </a:rPr>
              <a:t>Resultado:</a:t>
            </a:r>
            <a:endParaRPr sz="2000">
              <a:latin typeface="Times New Roman"/>
              <a:cs typeface="Times New Roman"/>
            </a:endParaRPr>
          </a:p>
          <a:p>
            <a:pPr marL="869315" marR="36195" lvl="1" indent="-285750">
              <a:lnSpc>
                <a:spcPct val="101699"/>
              </a:lnSpc>
              <a:spcBef>
                <a:spcPts val="355"/>
              </a:spcBef>
              <a:buChar char="–"/>
              <a:tabLst>
                <a:tab pos="869315" algn="l"/>
                <a:tab pos="869950" algn="l"/>
              </a:tabLst>
            </a:pPr>
            <a:r>
              <a:rPr sz="1800" dirty="0">
                <a:latin typeface="Times New Roman"/>
                <a:cs typeface="Times New Roman"/>
              </a:rPr>
              <a:t>considera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primero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los </a:t>
            </a:r>
            <a:r>
              <a:rPr sz="1800" dirty="0">
                <a:latin typeface="Times New Roman"/>
                <a:cs typeface="Times New Roman"/>
              </a:rPr>
              <a:t>caminos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longitud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después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caminos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longitud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2,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etc.</a:t>
            </a:r>
            <a:endParaRPr sz="1800">
              <a:latin typeface="Times New Roman"/>
              <a:cs typeface="Times New Roman"/>
            </a:endParaRPr>
          </a:p>
          <a:p>
            <a:pPr marL="869315" lvl="1" indent="-285115">
              <a:lnSpc>
                <a:spcPct val="100000"/>
              </a:lnSpc>
              <a:spcBef>
                <a:spcPts val="335"/>
              </a:spcBef>
              <a:buChar char="–"/>
              <a:tabLst>
                <a:tab pos="869315" algn="l"/>
                <a:tab pos="869950" algn="l"/>
              </a:tabLst>
            </a:pP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encuentra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</a:t>
            </a:r>
            <a:endParaRPr sz="1800">
              <a:latin typeface="Times New Roman"/>
              <a:cs typeface="Times New Roman"/>
            </a:endParaRPr>
          </a:p>
          <a:p>
            <a:pPr marL="869315">
              <a:lnSpc>
                <a:spcPct val="100000"/>
              </a:lnSpc>
              <a:spcBef>
                <a:spcPts val="50"/>
              </a:spcBef>
            </a:pPr>
            <a:r>
              <a:rPr sz="1800" i="1" dirty="0">
                <a:latin typeface="Times New Roman"/>
                <a:cs typeface="Times New Roman"/>
              </a:rPr>
              <a:t>menor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profundidad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360987" y="1779587"/>
            <a:ext cx="3476625" cy="3406776"/>
          </a:xfrm>
          <a:prstGeom prst="rect">
            <a:avLst/>
          </a:prstGeom>
        </p:spPr>
      </p:pic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24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2009139">
              <a:lnSpc>
                <a:spcPct val="100000"/>
              </a:lnSpc>
              <a:spcBef>
                <a:spcPts val="100"/>
              </a:spcBef>
            </a:pPr>
            <a:r>
              <a:rPr dirty="0"/>
              <a:t>Aprendizaje</a:t>
            </a:r>
            <a:r>
              <a:rPr spc="-25" dirty="0"/>
              <a:t> </a:t>
            </a:r>
            <a:r>
              <a:rPr dirty="0"/>
              <a:t>por</a:t>
            </a:r>
            <a:r>
              <a:rPr spc="-20" dirty="0"/>
              <a:t> </a:t>
            </a:r>
            <a:r>
              <a:rPr spc="-10" dirty="0"/>
              <a:t>refuerzo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64540" y="1004315"/>
            <a:ext cx="7307580" cy="1437005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sz="2000" dirty="0">
                <a:latin typeface="Times New Roman"/>
                <a:cs typeface="Times New Roman"/>
              </a:rPr>
              <a:t>Idea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básica:</a:t>
            </a:r>
            <a:endParaRPr sz="2000">
              <a:latin typeface="Times New Roman"/>
              <a:cs typeface="Times New Roman"/>
            </a:endParaRPr>
          </a:p>
          <a:p>
            <a:pPr marL="812165" indent="-342265">
              <a:lnSpc>
                <a:spcPct val="100000"/>
              </a:lnSpc>
              <a:spcBef>
                <a:spcPts val="500"/>
              </a:spcBef>
              <a:buFont typeface="Arial"/>
              <a:buChar char="•"/>
              <a:tabLst>
                <a:tab pos="812165" algn="l"/>
                <a:tab pos="812800" algn="l"/>
              </a:tabLst>
            </a:pPr>
            <a:r>
              <a:rPr sz="2000" dirty="0">
                <a:latin typeface="Times New Roman"/>
                <a:cs typeface="Times New Roman"/>
              </a:rPr>
              <a:t>Actuar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entorno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“Prueba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error”</a:t>
            </a:r>
            <a:endParaRPr sz="2000">
              <a:latin typeface="Times New Roman"/>
              <a:cs typeface="Times New Roman"/>
            </a:endParaRPr>
          </a:p>
          <a:p>
            <a:pPr marL="812165" marR="5080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812165" algn="l"/>
                <a:tab pos="812800" algn="l"/>
              </a:tabLst>
            </a:pPr>
            <a:r>
              <a:rPr sz="2000" dirty="0">
                <a:latin typeface="Times New Roman"/>
                <a:cs typeface="Times New Roman"/>
              </a:rPr>
              <a:t>Mejorar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política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control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base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refuerzo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(recompensas) recibido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64540" y="2793492"/>
            <a:ext cx="5349240" cy="739140"/>
          </a:xfrm>
          <a:prstGeom prst="rect">
            <a:avLst/>
          </a:prstGeom>
        </p:spPr>
        <p:txBody>
          <a:bodyPr vert="horz" wrap="square" lIns="0" tIns="641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sz="2000" dirty="0">
                <a:latin typeface="Times New Roman"/>
                <a:cs typeface="Times New Roman"/>
              </a:rPr>
              <a:t>Hay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diferentes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refuerzo: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9"/>
              </a:spcBef>
            </a:pPr>
            <a:r>
              <a:rPr sz="2000" dirty="0">
                <a:latin typeface="Times New Roman"/>
                <a:cs typeface="Times New Roman"/>
              </a:rPr>
              <a:t>1.Métodos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libres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modelo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221739" y="3506723"/>
            <a:ext cx="4646930" cy="1129030"/>
          </a:xfrm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6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Sólo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intenta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aprender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política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óptima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spc="-10" dirty="0">
                <a:latin typeface="Times New Roman"/>
                <a:cs typeface="Times New Roman"/>
              </a:rPr>
              <a:t>Ejemplo:</a:t>
            </a:r>
            <a:endParaRPr sz="2000">
              <a:latin typeface="Times New Roman"/>
              <a:cs typeface="Times New Roman"/>
            </a:endParaRPr>
          </a:p>
          <a:p>
            <a:pPr marL="926465">
              <a:lnSpc>
                <a:spcPct val="100000"/>
              </a:lnSpc>
              <a:spcBef>
                <a:spcPts val="480"/>
              </a:spcBef>
            </a:pPr>
            <a:r>
              <a:rPr sz="2000" dirty="0">
                <a:latin typeface="Times New Roman"/>
                <a:cs typeface="Times New Roman"/>
              </a:rPr>
              <a:t>Q-learning</a:t>
            </a:r>
            <a:r>
              <a:rPr sz="2000" spc="-8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(Watkins,</a:t>
            </a:r>
            <a:r>
              <a:rPr sz="2000" spc="-7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1989)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64540" y="4674108"/>
            <a:ext cx="33432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2.Métodos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basados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modelo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221739" y="4966715"/>
            <a:ext cx="6747509" cy="76327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354965" indent="-342265">
              <a:lnSpc>
                <a:spcPct val="100000"/>
              </a:lnSpc>
              <a:spcBef>
                <a:spcPts val="605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también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modelo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transiciones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recompensas)</a:t>
            </a:r>
            <a:endParaRPr sz="2000">
              <a:latin typeface="Times New Roman"/>
              <a:cs typeface="Times New Roman"/>
            </a:endParaRPr>
          </a:p>
          <a:p>
            <a:pPr marL="354965" indent="-342265">
              <a:lnSpc>
                <a:spcPct val="100000"/>
              </a:lnSpc>
              <a:spcBef>
                <a:spcPts val="50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usa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información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actualizar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política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aprendida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6975916" y="2617787"/>
            <a:ext cx="1371600" cy="995680"/>
            <a:chOff x="6975916" y="2617787"/>
            <a:chExt cx="1371600" cy="995680"/>
          </a:xfrm>
        </p:grpSpPr>
        <p:sp>
          <p:nvSpPr>
            <p:cNvPr id="15" name="object 15"/>
            <p:cNvSpPr/>
            <p:nvPr/>
          </p:nvSpPr>
          <p:spPr>
            <a:xfrm>
              <a:off x="6980679" y="2622550"/>
              <a:ext cx="1362075" cy="986155"/>
            </a:xfrm>
            <a:custGeom>
              <a:avLst/>
              <a:gdLst/>
              <a:ahLst/>
              <a:cxnLst/>
              <a:rect l="l" t="t" r="r" b="b"/>
              <a:pathLst>
                <a:path w="1362075" h="986154">
                  <a:moveTo>
                    <a:pt x="1197482" y="0"/>
                  </a:moveTo>
                  <a:lnTo>
                    <a:pt x="164302" y="0"/>
                  </a:lnTo>
                  <a:lnTo>
                    <a:pt x="120624" y="5869"/>
                  </a:lnTo>
                  <a:lnTo>
                    <a:pt x="81375" y="22432"/>
                  </a:lnTo>
                  <a:lnTo>
                    <a:pt x="48123" y="48123"/>
                  </a:lnTo>
                  <a:lnTo>
                    <a:pt x="22432" y="81376"/>
                  </a:lnTo>
                  <a:lnTo>
                    <a:pt x="5869" y="120625"/>
                  </a:lnTo>
                  <a:lnTo>
                    <a:pt x="0" y="164303"/>
                  </a:lnTo>
                  <a:lnTo>
                    <a:pt x="0" y="821494"/>
                  </a:lnTo>
                  <a:lnTo>
                    <a:pt x="5869" y="865172"/>
                  </a:lnTo>
                  <a:lnTo>
                    <a:pt x="22432" y="904421"/>
                  </a:lnTo>
                  <a:lnTo>
                    <a:pt x="48123" y="937674"/>
                  </a:lnTo>
                  <a:lnTo>
                    <a:pt x="81375" y="963365"/>
                  </a:lnTo>
                  <a:lnTo>
                    <a:pt x="120624" y="979929"/>
                  </a:lnTo>
                  <a:lnTo>
                    <a:pt x="164302" y="985798"/>
                  </a:lnTo>
                  <a:lnTo>
                    <a:pt x="1197482" y="985798"/>
                  </a:lnTo>
                  <a:lnTo>
                    <a:pt x="1241161" y="979929"/>
                  </a:lnTo>
                  <a:lnTo>
                    <a:pt x="1280410" y="963365"/>
                  </a:lnTo>
                  <a:lnTo>
                    <a:pt x="1313663" y="937674"/>
                  </a:lnTo>
                  <a:lnTo>
                    <a:pt x="1339354" y="904421"/>
                  </a:lnTo>
                  <a:lnTo>
                    <a:pt x="1355917" y="865172"/>
                  </a:lnTo>
                  <a:lnTo>
                    <a:pt x="1361786" y="821494"/>
                  </a:lnTo>
                  <a:lnTo>
                    <a:pt x="1361786" y="164303"/>
                  </a:lnTo>
                  <a:lnTo>
                    <a:pt x="1355917" y="120625"/>
                  </a:lnTo>
                  <a:lnTo>
                    <a:pt x="1339354" y="81376"/>
                  </a:lnTo>
                  <a:lnTo>
                    <a:pt x="1313663" y="48123"/>
                  </a:lnTo>
                  <a:lnTo>
                    <a:pt x="1280410" y="22432"/>
                  </a:lnTo>
                  <a:lnTo>
                    <a:pt x="1241161" y="5869"/>
                  </a:lnTo>
                  <a:lnTo>
                    <a:pt x="1197482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980679" y="2622550"/>
              <a:ext cx="1362075" cy="986155"/>
            </a:xfrm>
            <a:custGeom>
              <a:avLst/>
              <a:gdLst/>
              <a:ahLst/>
              <a:cxnLst/>
              <a:rect l="l" t="t" r="r" b="b"/>
              <a:pathLst>
                <a:path w="1362075" h="986154">
                  <a:moveTo>
                    <a:pt x="0" y="164303"/>
                  </a:moveTo>
                  <a:lnTo>
                    <a:pt x="5869" y="120625"/>
                  </a:lnTo>
                  <a:lnTo>
                    <a:pt x="22432" y="81376"/>
                  </a:lnTo>
                  <a:lnTo>
                    <a:pt x="48123" y="48123"/>
                  </a:lnTo>
                  <a:lnTo>
                    <a:pt x="81376" y="22432"/>
                  </a:lnTo>
                  <a:lnTo>
                    <a:pt x="120625" y="5869"/>
                  </a:lnTo>
                  <a:lnTo>
                    <a:pt x="164303" y="0"/>
                  </a:lnTo>
                  <a:lnTo>
                    <a:pt x="1197484" y="0"/>
                  </a:lnTo>
                  <a:lnTo>
                    <a:pt x="1241162" y="5869"/>
                  </a:lnTo>
                  <a:lnTo>
                    <a:pt x="1280410" y="22432"/>
                  </a:lnTo>
                  <a:lnTo>
                    <a:pt x="1313663" y="48123"/>
                  </a:lnTo>
                  <a:lnTo>
                    <a:pt x="1339354" y="81376"/>
                  </a:lnTo>
                  <a:lnTo>
                    <a:pt x="1355917" y="120625"/>
                  </a:lnTo>
                  <a:lnTo>
                    <a:pt x="1361787" y="164303"/>
                  </a:lnTo>
                  <a:lnTo>
                    <a:pt x="1361787" y="821494"/>
                  </a:lnTo>
                  <a:lnTo>
                    <a:pt x="1355917" y="865172"/>
                  </a:lnTo>
                  <a:lnTo>
                    <a:pt x="1339354" y="904421"/>
                  </a:lnTo>
                  <a:lnTo>
                    <a:pt x="1313663" y="937674"/>
                  </a:lnTo>
                  <a:lnTo>
                    <a:pt x="1280410" y="963365"/>
                  </a:lnTo>
                  <a:lnTo>
                    <a:pt x="1241162" y="979928"/>
                  </a:lnTo>
                  <a:lnTo>
                    <a:pt x="1197484" y="985798"/>
                  </a:lnTo>
                  <a:lnTo>
                    <a:pt x="164303" y="985798"/>
                  </a:lnTo>
                  <a:lnTo>
                    <a:pt x="120625" y="979928"/>
                  </a:lnTo>
                  <a:lnTo>
                    <a:pt x="81376" y="963365"/>
                  </a:lnTo>
                  <a:lnTo>
                    <a:pt x="48123" y="937674"/>
                  </a:lnTo>
                  <a:lnTo>
                    <a:pt x="22432" y="904421"/>
                  </a:lnTo>
                  <a:lnTo>
                    <a:pt x="5869" y="865172"/>
                  </a:lnTo>
                  <a:lnTo>
                    <a:pt x="0" y="821494"/>
                  </a:lnTo>
                  <a:lnTo>
                    <a:pt x="0" y="16430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7280571" y="2628011"/>
            <a:ext cx="762000" cy="95504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41275" marR="5080" indent="-28575" algn="just">
              <a:lnSpc>
                <a:spcPct val="120200"/>
              </a:lnSpc>
              <a:spcBef>
                <a:spcPts val="155"/>
              </a:spcBef>
            </a:pPr>
            <a:r>
              <a:rPr sz="1800" spc="-10" dirty="0">
                <a:latin typeface="Times New Roman"/>
                <a:cs typeface="Times New Roman"/>
              </a:rPr>
              <a:t>Entorno </a:t>
            </a:r>
            <a:r>
              <a:rPr sz="1600" i="1" spc="-10" dirty="0">
                <a:latin typeface="Times New Roman"/>
                <a:cs typeface="Times New Roman"/>
              </a:rPr>
              <a:t>T(s,a,s’) R(s,a)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6975916" y="4157461"/>
            <a:ext cx="1371600" cy="721360"/>
            <a:chOff x="6975916" y="4157461"/>
            <a:chExt cx="1371600" cy="721360"/>
          </a:xfrm>
        </p:grpSpPr>
        <p:sp>
          <p:nvSpPr>
            <p:cNvPr id="19" name="object 19"/>
            <p:cNvSpPr/>
            <p:nvPr/>
          </p:nvSpPr>
          <p:spPr>
            <a:xfrm>
              <a:off x="6980679" y="4162224"/>
              <a:ext cx="1362075" cy="711835"/>
            </a:xfrm>
            <a:custGeom>
              <a:avLst/>
              <a:gdLst/>
              <a:ahLst/>
              <a:cxnLst/>
              <a:rect l="l" t="t" r="r" b="b"/>
              <a:pathLst>
                <a:path w="1362075" h="711835">
                  <a:moveTo>
                    <a:pt x="1243216" y="0"/>
                  </a:moveTo>
                  <a:lnTo>
                    <a:pt x="118568" y="0"/>
                  </a:lnTo>
                  <a:lnTo>
                    <a:pt x="72416" y="9317"/>
                  </a:lnTo>
                  <a:lnTo>
                    <a:pt x="34727" y="34727"/>
                  </a:lnTo>
                  <a:lnTo>
                    <a:pt x="9317" y="72416"/>
                  </a:lnTo>
                  <a:lnTo>
                    <a:pt x="0" y="118569"/>
                  </a:lnTo>
                  <a:lnTo>
                    <a:pt x="0" y="592830"/>
                  </a:lnTo>
                  <a:lnTo>
                    <a:pt x="9317" y="638983"/>
                  </a:lnTo>
                  <a:lnTo>
                    <a:pt x="34727" y="676672"/>
                  </a:lnTo>
                  <a:lnTo>
                    <a:pt x="72416" y="702082"/>
                  </a:lnTo>
                  <a:lnTo>
                    <a:pt x="118568" y="711400"/>
                  </a:lnTo>
                  <a:lnTo>
                    <a:pt x="1243216" y="711400"/>
                  </a:lnTo>
                  <a:lnTo>
                    <a:pt x="1289369" y="702082"/>
                  </a:lnTo>
                  <a:lnTo>
                    <a:pt x="1327058" y="676672"/>
                  </a:lnTo>
                  <a:lnTo>
                    <a:pt x="1352468" y="638983"/>
                  </a:lnTo>
                  <a:lnTo>
                    <a:pt x="1361786" y="592830"/>
                  </a:lnTo>
                  <a:lnTo>
                    <a:pt x="1361786" y="118569"/>
                  </a:lnTo>
                  <a:lnTo>
                    <a:pt x="1352468" y="72416"/>
                  </a:lnTo>
                  <a:lnTo>
                    <a:pt x="1327058" y="34727"/>
                  </a:lnTo>
                  <a:lnTo>
                    <a:pt x="1289369" y="9317"/>
                  </a:lnTo>
                  <a:lnTo>
                    <a:pt x="1243216" y="0"/>
                  </a:lnTo>
                  <a:close/>
                </a:path>
              </a:pathLst>
            </a:custGeom>
            <a:solidFill>
              <a:srgbClr val="FF6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980679" y="4162224"/>
              <a:ext cx="1362075" cy="711835"/>
            </a:xfrm>
            <a:custGeom>
              <a:avLst/>
              <a:gdLst/>
              <a:ahLst/>
              <a:cxnLst/>
              <a:rect l="l" t="t" r="r" b="b"/>
              <a:pathLst>
                <a:path w="1362075" h="711835">
                  <a:moveTo>
                    <a:pt x="0" y="118569"/>
                  </a:moveTo>
                  <a:lnTo>
                    <a:pt x="9317" y="72417"/>
                  </a:lnTo>
                  <a:lnTo>
                    <a:pt x="34728" y="34728"/>
                  </a:lnTo>
                  <a:lnTo>
                    <a:pt x="72416" y="9317"/>
                  </a:lnTo>
                  <a:lnTo>
                    <a:pt x="118569" y="0"/>
                  </a:lnTo>
                  <a:lnTo>
                    <a:pt x="1243217" y="0"/>
                  </a:lnTo>
                  <a:lnTo>
                    <a:pt x="1289370" y="9317"/>
                  </a:lnTo>
                  <a:lnTo>
                    <a:pt x="1327058" y="34728"/>
                  </a:lnTo>
                  <a:lnTo>
                    <a:pt x="1352469" y="72417"/>
                  </a:lnTo>
                  <a:lnTo>
                    <a:pt x="1361787" y="118569"/>
                  </a:lnTo>
                  <a:lnTo>
                    <a:pt x="1361787" y="592831"/>
                  </a:lnTo>
                  <a:lnTo>
                    <a:pt x="1352469" y="638983"/>
                  </a:lnTo>
                  <a:lnTo>
                    <a:pt x="1327058" y="676672"/>
                  </a:lnTo>
                  <a:lnTo>
                    <a:pt x="1289370" y="702083"/>
                  </a:lnTo>
                  <a:lnTo>
                    <a:pt x="1243217" y="711401"/>
                  </a:lnTo>
                  <a:lnTo>
                    <a:pt x="118569" y="711401"/>
                  </a:lnTo>
                  <a:lnTo>
                    <a:pt x="72416" y="702083"/>
                  </a:lnTo>
                  <a:lnTo>
                    <a:pt x="34728" y="676672"/>
                  </a:lnTo>
                  <a:lnTo>
                    <a:pt x="9317" y="638983"/>
                  </a:lnTo>
                  <a:lnTo>
                    <a:pt x="0" y="592831"/>
                  </a:lnTo>
                  <a:lnTo>
                    <a:pt x="0" y="118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7318671" y="4155058"/>
            <a:ext cx="685800" cy="662305"/>
          </a:xfrm>
          <a:prstGeom prst="rect">
            <a:avLst/>
          </a:prstGeom>
        </p:spPr>
        <p:txBody>
          <a:bodyPr vert="horz" wrap="square" lIns="0" tIns="7556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595"/>
              </a:spcBef>
            </a:pPr>
            <a:r>
              <a:rPr sz="1800" spc="-10" dirty="0">
                <a:latin typeface="Times New Roman"/>
                <a:cs typeface="Times New Roman"/>
              </a:rPr>
              <a:t>Agente</a:t>
            </a:r>
            <a:endParaRPr sz="1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40"/>
              </a:spcBef>
            </a:pPr>
            <a:r>
              <a:rPr sz="1600" i="1" spc="-20" dirty="0">
                <a:latin typeface="Times New Roman"/>
                <a:cs typeface="Times New Roman"/>
              </a:rPr>
              <a:t>π(s)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759956" y="3065563"/>
            <a:ext cx="1816100" cy="1502410"/>
          </a:xfrm>
          <a:custGeom>
            <a:avLst/>
            <a:gdLst/>
            <a:ahLst/>
            <a:cxnLst/>
            <a:rect l="l" t="t" r="r" b="b"/>
            <a:pathLst>
              <a:path w="1816100" h="1502410">
                <a:moveTo>
                  <a:pt x="233426" y="1447609"/>
                </a:moveTo>
                <a:lnTo>
                  <a:pt x="9525" y="1447609"/>
                </a:lnTo>
                <a:lnTo>
                  <a:pt x="9525" y="54648"/>
                </a:lnTo>
                <a:lnTo>
                  <a:pt x="193662" y="54648"/>
                </a:lnTo>
                <a:lnTo>
                  <a:pt x="130416" y="91554"/>
                </a:lnTo>
                <a:lnTo>
                  <a:pt x="129654" y="94462"/>
                </a:lnTo>
                <a:lnTo>
                  <a:pt x="132295" y="99009"/>
                </a:lnTo>
                <a:lnTo>
                  <a:pt x="135216" y="99783"/>
                </a:lnTo>
                <a:lnTo>
                  <a:pt x="212572" y="54648"/>
                </a:lnTo>
                <a:lnTo>
                  <a:pt x="220738" y="49885"/>
                </a:lnTo>
                <a:lnTo>
                  <a:pt x="212572" y="45123"/>
                </a:lnTo>
                <a:lnTo>
                  <a:pt x="135216" y="0"/>
                </a:lnTo>
                <a:lnTo>
                  <a:pt x="132295" y="774"/>
                </a:lnTo>
                <a:lnTo>
                  <a:pt x="129654" y="5308"/>
                </a:lnTo>
                <a:lnTo>
                  <a:pt x="130416" y="8229"/>
                </a:lnTo>
                <a:lnTo>
                  <a:pt x="193662" y="45123"/>
                </a:lnTo>
                <a:lnTo>
                  <a:pt x="2133" y="45123"/>
                </a:lnTo>
                <a:lnTo>
                  <a:pt x="0" y="47256"/>
                </a:lnTo>
                <a:lnTo>
                  <a:pt x="0" y="1455000"/>
                </a:lnTo>
                <a:lnTo>
                  <a:pt x="2133" y="1457134"/>
                </a:lnTo>
                <a:lnTo>
                  <a:pt x="233426" y="1457134"/>
                </a:lnTo>
                <a:lnTo>
                  <a:pt x="233426" y="1452372"/>
                </a:lnTo>
                <a:lnTo>
                  <a:pt x="233426" y="1447609"/>
                </a:lnTo>
                <a:close/>
              </a:path>
              <a:path w="1816100" h="1502410">
                <a:moveTo>
                  <a:pt x="1815922" y="47256"/>
                </a:moveTo>
                <a:lnTo>
                  <a:pt x="1813788" y="45123"/>
                </a:lnTo>
                <a:lnTo>
                  <a:pt x="1582508" y="45123"/>
                </a:lnTo>
                <a:lnTo>
                  <a:pt x="1582508" y="54648"/>
                </a:lnTo>
                <a:lnTo>
                  <a:pt x="1806397" y="54648"/>
                </a:lnTo>
                <a:lnTo>
                  <a:pt x="1806397" y="1447609"/>
                </a:lnTo>
                <a:lnTo>
                  <a:pt x="1622247" y="1447609"/>
                </a:lnTo>
                <a:lnTo>
                  <a:pt x="1685505" y="1410703"/>
                </a:lnTo>
                <a:lnTo>
                  <a:pt x="1686280" y="1407795"/>
                </a:lnTo>
                <a:lnTo>
                  <a:pt x="1683626" y="1403248"/>
                </a:lnTo>
                <a:lnTo>
                  <a:pt x="1680705" y="1402473"/>
                </a:lnTo>
                <a:lnTo>
                  <a:pt x="1595183" y="1452372"/>
                </a:lnTo>
                <a:lnTo>
                  <a:pt x="1680705" y="1502257"/>
                </a:lnTo>
                <a:lnTo>
                  <a:pt x="1683626" y="1501482"/>
                </a:lnTo>
                <a:lnTo>
                  <a:pt x="1686280" y="1496949"/>
                </a:lnTo>
                <a:lnTo>
                  <a:pt x="1685505" y="1494028"/>
                </a:lnTo>
                <a:lnTo>
                  <a:pt x="1622247" y="1457134"/>
                </a:lnTo>
                <a:lnTo>
                  <a:pt x="1813788" y="1457134"/>
                </a:lnTo>
                <a:lnTo>
                  <a:pt x="1815922" y="1455000"/>
                </a:lnTo>
                <a:lnTo>
                  <a:pt x="1815922" y="1452372"/>
                </a:lnTo>
                <a:lnTo>
                  <a:pt x="1815922" y="1447609"/>
                </a:lnTo>
                <a:lnTo>
                  <a:pt x="1815922" y="54648"/>
                </a:lnTo>
                <a:lnTo>
                  <a:pt x="1815922" y="49885"/>
                </a:lnTo>
                <a:lnTo>
                  <a:pt x="1815922" y="472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6571615" y="3510788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447718" y="2757932"/>
            <a:ext cx="3943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s’,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r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505546" y="4519676"/>
            <a:ext cx="3181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s,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r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1862137" y="4248150"/>
            <a:ext cx="3440429" cy="511175"/>
            <a:chOff x="1862137" y="4248150"/>
            <a:chExt cx="3440429" cy="511175"/>
          </a:xfrm>
        </p:grpSpPr>
        <p:sp>
          <p:nvSpPr>
            <p:cNvPr id="27" name="object 27"/>
            <p:cNvSpPr/>
            <p:nvPr/>
          </p:nvSpPr>
          <p:spPr>
            <a:xfrm>
              <a:off x="1881187" y="4267200"/>
              <a:ext cx="3402329" cy="473075"/>
            </a:xfrm>
            <a:custGeom>
              <a:avLst/>
              <a:gdLst/>
              <a:ahLst/>
              <a:cxnLst/>
              <a:rect l="l" t="t" r="r" b="b"/>
              <a:pathLst>
                <a:path w="3402329" h="473075">
                  <a:moveTo>
                    <a:pt x="3323164" y="0"/>
                  </a:moveTo>
                  <a:lnTo>
                    <a:pt x="78849" y="0"/>
                  </a:lnTo>
                  <a:lnTo>
                    <a:pt x="48157" y="6196"/>
                  </a:lnTo>
                  <a:lnTo>
                    <a:pt x="23094" y="23093"/>
                  </a:lnTo>
                  <a:lnTo>
                    <a:pt x="6196" y="48156"/>
                  </a:lnTo>
                  <a:lnTo>
                    <a:pt x="0" y="78847"/>
                  </a:lnTo>
                  <a:lnTo>
                    <a:pt x="0" y="394227"/>
                  </a:lnTo>
                  <a:lnTo>
                    <a:pt x="6196" y="424917"/>
                  </a:lnTo>
                  <a:lnTo>
                    <a:pt x="23094" y="449980"/>
                  </a:lnTo>
                  <a:lnTo>
                    <a:pt x="48157" y="466878"/>
                  </a:lnTo>
                  <a:lnTo>
                    <a:pt x="78849" y="473075"/>
                  </a:lnTo>
                  <a:lnTo>
                    <a:pt x="3323164" y="473075"/>
                  </a:lnTo>
                  <a:lnTo>
                    <a:pt x="3353855" y="466878"/>
                  </a:lnTo>
                  <a:lnTo>
                    <a:pt x="3378918" y="449980"/>
                  </a:lnTo>
                  <a:lnTo>
                    <a:pt x="3395816" y="424917"/>
                  </a:lnTo>
                  <a:lnTo>
                    <a:pt x="3402012" y="394227"/>
                  </a:lnTo>
                  <a:lnTo>
                    <a:pt x="3402012" y="78847"/>
                  </a:lnTo>
                  <a:lnTo>
                    <a:pt x="3395816" y="48156"/>
                  </a:lnTo>
                  <a:lnTo>
                    <a:pt x="3378918" y="23093"/>
                  </a:lnTo>
                  <a:lnTo>
                    <a:pt x="3353855" y="6196"/>
                  </a:lnTo>
                  <a:lnTo>
                    <a:pt x="3323164" y="0"/>
                  </a:lnTo>
                  <a:close/>
                </a:path>
              </a:pathLst>
            </a:custGeom>
            <a:solidFill>
              <a:srgbClr val="FF0000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881187" y="4267200"/>
              <a:ext cx="3402329" cy="473075"/>
            </a:xfrm>
            <a:custGeom>
              <a:avLst/>
              <a:gdLst/>
              <a:ahLst/>
              <a:cxnLst/>
              <a:rect l="l" t="t" r="r" b="b"/>
              <a:pathLst>
                <a:path w="3402329" h="473075">
                  <a:moveTo>
                    <a:pt x="0" y="78848"/>
                  </a:moveTo>
                  <a:lnTo>
                    <a:pt x="6196" y="48156"/>
                  </a:lnTo>
                  <a:lnTo>
                    <a:pt x="23094" y="23094"/>
                  </a:lnTo>
                  <a:lnTo>
                    <a:pt x="48156" y="6196"/>
                  </a:lnTo>
                  <a:lnTo>
                    <a:pt x="78848" y="0"/>
                  </a:lnTo>
                  <a:lnTo>
                    <a:pt x="3323164" y="0"/>
                  </a:lnTo>
                  <a:lnTo>
                    <a:pt x="3353855" y="6196"/>
                  </a:lnTo>
                  <a:lnTo>
                    <a:pt x="3378917" y="23094"/>
                  </a:lnTo>
                  <a:lnTo>
                    <a:pt x="3395815" y="48156"/>
                  </a:lnTo>
                  <a:lnTo>
                    <a:pt x="3402012" y="78848"/>
                  </a:lnTo>
                  <a:lnTo>
                    <a:pt x="3402012" y="394226"/>
                  </a:lnTo>
                  <a:lnTo>
                    <a:pt x="3395815" y="424918"/>
                  </a:lnTo>
                  <a:lnTo>
                    <a:pt x="3378917" y="449980"/>
                  </a:lnTo>
                  <a:lnTo>
                    <a:pt x="3353855" y="466878"/>
                  </a:lnTo>
                  <a:lnTo>
                    <a:pt x="3323164" y="473075"/>
                  </a:lnTo>
                  <a:lnTo>
                    <a:pt x="78848" y="473075"/>
                  </a:lnTo>
                  <a:lnTo>
                    <a:pt x="48156" y="466878"/>
                  </a:lnTo>
                  <a:lnTo>
                    <a:pt x="23094" y="449980"/>
                  </a:lnTo>
                  <a:lnTo>
                    <a:pt x="6196" y="424918"/>
                  </a:lnTo>
                  <a:lnTo>
                    <a:pt x="0" y="394226"/>
                  </a:lnTo>
                  <a:lnTo>
                    <a:pt x="0" y="78848"/>
                  </a:lnTo>
                  <a:close/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9" name="object 2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0" name="object 30"/>
          <p:cNvSpPr txBox="1"/>
          <p:nvPr/>
        </p:nvSpPr>
        <p:spPr>
          <a:xfrm>
            <a:off x="8454390" y="6399049"/>
            <a:ext cx="1905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dirty="0">
                <a:latin typeface="Times New Roman"/>
                <a:cs typeface="Times New Roman"/>
              </a:rPr>
              <a:t>7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3000375">
              <a:lnSpc>
                <a:spcPct val="100000"/>
              </a:lnSpc>
              <a:spcBef>
                <a:spcPts val="100"/>
              </a:spcBef>
            </a:pPr>
            <a:r>
              <a:rPr dirty="0"/>
              <a:t>Q</a:t>
            </a:r>
            <a:r>
              <a:rPr spc="-10" dirty="0"/>
              <a:t> Learning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26440" y="1004315"/>
            <a:ext cx="7515859" cy="391160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334645" indent="-283845">
              <a:lnSpc>
                <a:spcPct val="100000"/>
              </a:lnSpc>
              <a:spcBef>
                <a:spcPts val="605"/>
              </a:spcBef>
              <a:buChar char="•"/>
              <a:tabLst>
                <a:tab pos="334645" algn="l"/>
                <a:tab pos="335280" algn="l"/>
              </a:tabLst>
            </a:pPr>
            <a:r>
              <a:rPr sz="2000" dirty="0">
                <a:latin typeface="Times New Roman"/>
                <a:cs typeface="Times New Roman"/>
              </a:rPr>
              <a:t>Idea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general:</a:t>
            </a:r>
            <a:endParaRPr sz="2000">
              <a:latin typeface="Times New Roman"/>
              <a:cs typeface="Times New Roman"/>
            </a:endParaRPr>
          </a:p>
          <a:p>
            <a:pPr marL="791845" lvl="1" indent="-283845">
              <a:lnSpc>
                <a:spcPct val="100000"/>
              </a:lnSpc>
              <a:spcBef>
                <a:spcPts val="500"/>
              </a:spcBef>
              <a:buChar char="•"/>
              <a:tabLst>
                <a:tab pos="791845" algn="l"/>
                <a:tab pos="792480" algn="l"/>
              </a:tabLst>
            </a:pPr>
            <a:r>
              <a:rPr sz="2000" dirty="0">
                <a:latin typeface="Times New Roman"/>
                <a:cs typeface="Times New Roman"/>
              </a:rPr>
              <a:t>Aprender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Q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aproxime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Q</a:t>
            </a:r>
            <a:r>
              <a:rPr sz="1950" i="1" spc="-37" baseline="25641" dirty="0">
                <a:latin typeface="Times New Roman"/>
                <a:cs typeface="Times New Roman"/>
              </a:rPr>
              <a:t>*</a:t>
            </a:r>
            <a:endParaRPr sz="1950" baseline="25641">
              <a:latin typeface="Times New Roman"/>
              <a:cs typeface="Times New Roman"/>
            </a:endParaRPr>
          </a:p>
          <a:p>
            <a:pPr marL="791845" lvl="1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791845" algn="l"/>
                <a:tab pos="792480" algn="l"/>
              </a:tabLst>
            </a:pPr>
            <a:r>
              <a:rPr sz="2000" dirty="0">
                <a:latin typeface="Times New Roman"/>
                <a:cs typeface="Times New Roman"/>
              </a:rPr>
              <a:t>Usando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determinar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política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por:</a:t>
            </a:r>
            <a:endParaRPr sz="2000">
              <a:latin typeface="Times New Roman"/>
              <a:cs typeface="Times New Roman"/>
            </a:endParaRPr>
          </a:p>
          <a:p>
            <a:pPr marL="1879600">
              <a:lnSpc>
                <a:spcPct val="100000"/>
              </a:lnSpc>
              <a:spcBef>
                <a:spcPts val="585"/>
              </a:spcBef>
            </a:pPr>
            <a:r>
              <a:rPr sz="2400" i="1" dirty="0">
                <a:latin typeface="Times New Roman"/>
                <a:cs typeface="Times New Roman"/>
              </a:rPr>
              <a:t>π</a:t>
            </a:r>
            <a:r>
              <a:rPr sz="2400" i="1" spc="-204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(s)</a:t>
            </a:r>
            <a:r>
              <a:rPr sz="2400" i="1" spc="-3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=</a:t>
            </a:r>
            <a:r>
              <a:rPr sz="2400" i="1" spc="-1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argmax</a:t>
            </a:r>
            <a:r>
              <a:rPr sz="2400" i="1" spc="-25" dirty="0">
                <a:latin typeface="Times New Roman"/>
                <a:cs typeface="Times New Roman"/>
              </a:rPr>
              <a:t> </a:t>
            </a:r>
            <a:r>
              <a:rPr sz="2400" i="1" dirty="0">
                <a:latin typeface="Times New Roman"/>
                <a:cs typeface="Times New Roman"/>
              </a:rPr>
              <a:t>Q(s,</a:t>
            </a:r>
            <a:r>
              <a:rPr sz="2400" i="1" spc="-15" dirty="0">
                <a:latin typeface="Times New Roman"/>
                <a:cs typeface="Times New Roman"/>
              </a:rPr>
              <a:t> </a:t>
            </a:r>
            <a:r>
              <a:rPr sz="2400" i="1" spc="-25" dirty="0">
                <a:latin typeface="Times New Roman"/>
                <a:cs typeface="Times New Roman"/>
              </a:rPr>
              <a:t>a)</a:t>
            </a:r>
            <a:endParaRPr sz="2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600">
              <a:latin typeface="Times New Roman"/>
              <a:cs typeface="Times New Roman"/>
            </a:endParaRPr>
          </a:p>
          <a:p>
            <a:pPr marL="850265" marR="176530" lvl="1" indent="-342265">
              <a:lnSpc>
                <a:spcPct val="100000"/>
              </a:lnSpc>
              <a:buFont typeface="Arial"/>
              <a:buChar char="•"/>
              <a:tabLst>
                <a:tab pos="850265" algn="l"/>
                <a:tab pos="850900" algn="l"/>
              </a:tabLst>
            </a:pPr>
            <a:r>
              <a:rPr sz="2000" dirty="0">
                <a:latin typeface="Times New Roman"/>
                <a:cs typeface="Times New Roman"/>
              </a:rPr>
              <a:t>Algoritmo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muy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similar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algoritmo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iteración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para </a:t>
            </a:r>
            <a:r>
              <a:rPr sz="2000" dirty="0">
                <a:latin typeface="Times New Roman"/>
                <a:cs typeface="Times New Roman"/>
              </a:rPr>
              <a:t>resolver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MDP</a:t>
            </a:r>
            <a:endParaRPr sz="2000">
              <a:latin typeface="Times New Roman"/>
              <a:cs typeface="Times New Roman"/>
            </a:endParaRPr>
          </a:p>
          <a:p>
            <a:pPr marL="1307465" marR="17780" lvl="2" indent="-342900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1307465" algn="l"/>
                <a:tab pos="1308100" algn="l"/>
              </a:tabLst>
            </a:pPr>
            <a:r>
              <a:rPr sz="2000" dirty="0">
                <a:latin typeface="Times New Roman"/>
                <a:cs typeface="Times New Roman"/>
              </a:rPr>
              <a:t>Algoritmo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mejora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durante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varios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(muchos) episodios</a:t>
            </a:r>
            <a:endParaRPr sz="2000">
              <a:latin typeface="Times New Roman"/>
              <a:cs typeface="Times New Roman"/>
            </a:endParaRPr>
          </a:p>
          <a:p>
            <a:pPr marL="1307465" marR="255270" lvl="2" indent="-342900">
              <a:lnSpc>
                <a:spcPct val="100000"/>
              </a:lnSpc>
              <a:spcBef>
                <a:spcPts val="505"/>
              </a:spcBef>
              <a:buFont typeface="Arial"/>
              <a:buChar char="•"/>
              <a:tabLst>
                <a:tab pos="1307465" algn="l"/>
                <a:tab pos="1308100" algn="l"/>
              </a:tabLst>
            </a:pP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decir,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mejorar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política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repitiendo </a:t>
            </a:r>
            <a:r>
              <a:rPr sz="2000" dirty="0">
                <a:latin typeface="Times New Roman"/>
                <a:cs typeface="Times New Roman"/>
              </a:rPr>
              <a:t>episodios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mismo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entorno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8454390" y="6399049"/>
            <a:ext cx="1905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dirty="0">
                <a:latin typeface="Times New Roman"/>
                <a:cs typeface="Times New Roman"/>
              </a:rPr>
              <a:t>8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8479790" y="6376923"/>
            <a:ext cx="127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9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1532731" y="399795"/>
            <a:ext cx="607758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Q-</a:t>
            </a:r>
            <a:r>
              <a:rPr dirty="0"/>
              <a:t>learning</a:t>
            </a:r>
            <a:r>
              <a:rPr spc="-30" dirty="0"/>
              <a:t> </a:t>
            </a:r>
            <a:r>
              <a:rPr dirty="0"/>
              <a:t>para</a:t>
            </a:r>
            <a:r>
              <a:rPr spc="-15" dirty="0"/>
              <a:t> </a:t>
            </a:r>
            <a:r>
              <a:rPr dirty="0"/>
              <a:t>entornos</a:t>
            </a:r>
            <a:r>
              <a:rPr spc="95" dirty="0"/>
              <a:t> </a:t>
            </a:r>
            <a:r>
              <a:rPr sz="2800" spc="-10" dirty="0">
                <a:solidFill>
                  <a:srgbClr val="FF0000"/>
                </a:solidFill>
              </a:rPr>
              <a:t>deterministas</a:t>
            </a:r>
            <a:endParaRPr sz="2800"/>
          </a:p>
        </p:txBody>
      </p:sp>
      <p:sp>
        <p:nvSpPr>
          <p:cNvPr id="10" name="object 10"/>
          <p:cNvSpPr txBox="1"/>
          <p:nvPr/>
        </p:nvSpPr>
        <p:spPr>
          <a:xfrm>
            <a:off x="581977" y="926083"/>
            <a:ext cx="4318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Repite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muchos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episodios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siempre)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667827" y="1916684"/>
            <a:ext cx="636524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latin typeface="Times New Roman"/>
                <a:cs typeface="Times New Roman"/>
              </a:rPr>
              <a:t>for</a:t>
            </a:r>
            <a:r>
              <a:rPr sz="1800" b="1" spc="-5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all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acciones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añade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008000"/>
                </a:solidFill>
                <a:latin typeface="Times New Roman"/>
                <a:cs typeface="Times New Roman"/>
              </a:rPr>
              <a:t>Q(s,a)</a:t>
            </a:r>
            <a:r>
              <a:rPr sz="1800" i="1" spc="-5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memoria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08629"/>
                </a:solidFill>
                <a:latin typeface="Times New Roman"/>
                <a:cs typeface="Times New Roman"/>
              </a:rPr>
              <a:t>inicializa</a:t>
            </a:r>
            <a:r>
              <a:rPr sz="1800" spc="-5" dirty="0">
                <a:solidFill>
                  <a:srgbClr val="008629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 </a:t>
            </a:r>
            <a:r>
              <a:rPr sz="1800" spc="-10" dirty="0">
                <a:latin typeface="Times New Roman"/>
                <a:cs typeface="Times New Roman"/>
              </a:rPr>
              <a:t>valor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338127" y="2191003"/>
            <a:ext cx="3206750" cy="68389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64769">
              <a:lnSpc>
                <a:spcPct val="100000"/>
              </a:lnSpc>
              <a:spcBef>
                <a:spcPts val="530"/>
              </a:spcBef>
            </a:pPr>
            <a:r>
              <a:rPr sz="1800" b="1" dirty="0">
                <a:latin typeface="Times New Roman"/>
                <a:cs typeface="Times New Roman"/>
              </a:rPr>
              <a:t>//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durante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 </a:t>
            </a:r>
            <a:r>
              <a:rPr sz="1800" spc="-20" dirty="0">
                <a:latin typeface="Times New Roman"/>
                <a:cs typeface="Times New Roman"/>
              </a:rPr>
              <a:t>vida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800" dirty="0">
                <a:latin typeface="Times New Roman"/>
                <a:cs typeface="Times New Roman"/>
              </a:rPr>
              <a:t>//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Política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selección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acciones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216977" y="2191003"/>
            <a:ext cx="3747135" cy="2006600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sz="1800" b="1" dirty="0">
                <a:latin typeface="Times New Roman"/>
                <a:cs typeface="Times New Roman"/>
              </a:rPr>
              <a:t>while</a:t>
            </a:r>
            <a:r>
              <a:rPr sz="1800" b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!=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terminal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b="1" spc="-25" dirty="0">
                <a:latin typeface="Times New Roman"/>
                <a:cs typeface="Times New Roman"/>
              </a:rPr>
              <a:t>do</a:t>
            </a:r>
            <a:endParaRPr sz="1800">
              <a:latin typeface="Times New Roman"/>
              <a:cs typeface="Times New Roman"/>
            </a:endParaRPr>
          </a:p>
          <a:p>
            <a:pPr marL="291465">
              <a:lnSpc>
                <a:spcPct val="100000"/>
              </a:lnSpc>
              <a:spcBef>
                <a:spcPts val="434"/>
              </a:spcBef>
            </a:pPr>
            <a:r>
              <a:rPr sz="1800" i="1" dirty="0">
                <a:solidFill>
                  <a:srgbClr val="0000FF"/>
                </a:solidFill>
                <a:latin typeface="Times New Roman"/>
                <a:cs typeface="Times New Roman"/>
              </a:rPr>
              <a:t>a</a:t>
            </a:r>
            <a:r>
              <a:rPr sz="18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000FF"/>
                </a:solidFill>
                <a:latin typeface="Times New Roman"/>
                <a:cs typeface="Times New Roman"/>
              </a:rPr>
              <a:t>←</a:t>
            </a:r>
            <a:r>
              <a:rPr sz="1800" spc="-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000FF"/>
                </a:solidFill>
                <a:latin typeface="Times New Roman"/>
                <a:cs typeface="Times New Roman"/>
              </a:rPr>
              <a:t>seleccionar</a:t>
            </a:r>
            <a:r>
              <a:rPr sz="1800" spc="-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000FF"/>
                </a:solidFill>
                <a:latin typeface="Times New Roman"/>
                <a:cs typeface="Times New Roman"/>
              </a:rPr>
              <a:t>siguiente</a:t>
            </a:r>
            <a:r>
              <a:rPr sz="1800" spc="-1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000FF"/>
                </a:solidFill>
                <a:latin typeface="Times New Roman"/>
                <a:cs typeface="Times New Roman"/>
              </a:rPr>
              <a:t>acción</a:t>
            </a:r>
            <a:r>
              <a:rPr sz="1800" spc="-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000FF"/>
                </a:solidFill>
                <a:latin typeface="Times New Roman"/>
                <a:cs typeface="Times New Roman"/>
              </a:rPr>
              <a:t>en</a:t>
            </a:r>
            <a:r>
              <a:rPr sz="1800" spc="-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1800" i="1" spc="-50" dirty="0">
                <a:solidFill>
                  <a:srgbClr val="0000FF"/>
                </a:solidFill>
                <a:latin typeface="Times New Roman"/>
                <a:cs typeface="Times New Roman"/>
              </a:rPr>
              <a:t>s</a:t>
            </a:r>
            <a:endParaRPr sz="1800">
              <a:latin typeface="Times New Roman"/>
              <a:cs typeface="Times New Roman"/>
            </a:endParaRPr>
          </a:p>
          <a:p>
            <a:pPr marL="297815">
              <a:lnSpc>
                <a:spcPct val="100000"/>
              </a:lnSpc>
              <a:spcBef>
                <a:spcPts val="455"/>
              </a:spcBef>
            </a:pPr>
            <a:r>
              <a:rPr sz="1800" dirty="0">
                <a:latin typeface="Times New Roman"/>
                <a:cs typeface="Times New Roman"/>
              </a:rPr>
              <a:t>ejecutar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a</a:t>
            </a:r>
            <a:endParaRPr sz="1800">
              <a:latin typeface="Times New Roman"/>
              <a:cs typeface="Times New Roman"/>
            </a:endParaRPr>
          </a:p>
          <a:p>
            <a:pPr marL="297815">
              <a:lnSpc>
                <a:spcPct val="100000"/>
              </a:lnSpc>
              <a:spcBef>
                <a:spcPts val="430"/>
              </a:spcBef>
            </a:pPr>
            <a:r>
              <a:rPr sz="1800" i="1" dirty="0">
                <a:latin typeface="Times New Roman"/>
                <a:cs typeface="Times New Roman"/>
              </a:rPr>
              <a:t>r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← </a:t>
            </a:r>
            <a:r>
              <a:rPr sz="1800" spc="-10" dirty="0">
                <a:latin typeface="Times New Roman"/>
                <a:cs typeface="Times New Roman"/>
              </a:rPr>
              <a:t>recompensa</a:t>
            </a:r>
            <a:endParaRPr sz="1800">
              <a:latin typeface="Times New Roman"/>
              <a:cs typeface="Times New Roman"/>
            </a:endParaRPr>
          </a:p>
          <a:p>
            <a:pPr marL="297815">
              <a:lnSpc>
                <a:spcPct val="100000"/>
              </a:lnSpc>
              <a:spcBef>
                <a:spcPts val="334"/>
              </a:spcBef>
            </a:pPr>
            <a:r>
              <a:rPr sz="1800" i="1" spc="-40" dirty="0">
                <a:latin typeface="Times New Roman"/>
                <a:cs typeface="Times New Roman"/>
              </a:rPr>
              <a:t>s</a:t>
            </a:r>
            <a:r>
              <a:rPr sz="1900" i="1" spc="-40" dirty="0">
                <a:latin typeface="MS PGothic"/>
                <a:cs typeface="MS PGothic"/>
              </a:rPr>
              <a:t>’</a:t>
            </a:r>
            <a:r>
              <a:rPr sz="1900" i="1" spc="-125" dirty="0">
                <a:latin typeface="MS PGothic"/>
                <a:cs typeface="MS PGothic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←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nuevo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estado</a:t>
            </a:r>
            <a:endParaRPr sz="1800">
              <a:latin typeface="Times New Roman"/>
              <a:cs typeface="Times New Roman"/>
            </a:endParaRPr>
          </a:p>
          <a:p>
            <a:pPr marL="291465">
              <a:lnSpc>
                <a:spcPct val="100000"/>
              </a:lnSpc>
              <a:spcBef>
                <a:spcPts val="434"/>
              </a:spcBef>
            </a:pPr>
            <a:r>
              <a:rPr sz="1800" b="1" dirty="0">
                <a:latin typeface="Times New Roman"/>
                <a:cs typeface="Times New Roman"/>
              </a:rPr>
              <a:t>if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s’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 </a:t>
            </a:r>
            <a:r>
              <a:rPr sz="1800" spc="-10" dirty="0">
                <a:latin typeface="Times New Roman"/>
                <a:cs typeface="Times New Roman"/>
              </a:rPr>
              <a:t>desconocido: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153977" y="3897883"/>
            <a:ext cx="32512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//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08629"/>
                </a:solidFill>
                <a:latin typeface="Times New Roman"/>
                <a:cs typeface="Times New Roman"/>
              </a:rPr>
              <a:t>inicialización</a:t>
            </a:r>
            <a:r>
              <a:rPr sz="1800" spc="-5" dirty="0">
                <a:solidFill>
                  <a:srgbClr val="008629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08629"/>
                </a:solidFill>
                <a:latin typeface="Times New Roman"/>
                <a:cs typeface="Times New Roman"/>
              </a:rPr>
              <a:t>de</a:t>
            </a:r>
            <a:r>
              <a:rPr sz="1800" spc="-5" dirty="0">
                <a:solidFill>
                  <a:srgbClr val="008629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08629"/>
                </a:solidFill>
                <a:latin typeface="Times New Roman"/>
                <a:cs typeface="Times New Roman"/>
              </a:rPr>
              <a:t>los</a:t>
            </a:r>
            <a:r>
              <a:rPr sz="1800" spc="-15" dirty="0">
                <a:solidFill>
                  <a:srgbClr val="008629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08629"/>
                </a:solidFill>
                <a:latin typeface="Times New Roman"/>
                <a:cs typeface="Times New Roman"/>
              </a:rPr>
              <a:t>valores</a:t>
            </a:r>
            <a:r>
              <a:rPr sz="1800" spc="-10" dirty="0">
                <a:solidFill>
                  <a:srgbClr val="008629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08629"/>
                </a:solidFill>
                <a:latin typeface="Times New Roman"/>
                <a:cs typeface="Times New Roman"/>
              </a:rPr>
              <a:t>de</a:t>
            </a:r>
            <a:r>
              <a:rPr sz="1800" spc="-5" dirty="0">
                <a:solidFill>
                  <a:srgbClr val="008629"/>
                </a:solidFill>
                <a:latin typeface="Times New Roman"/>
                <a:cs typeface="Times New Roman"/>
              </a:rPr>
              <a:t> </a:t>
            </a:r>
            <a:r>
              <a:rPr sz="1800" spc="-60" dirty="0">
                <a:solidFill>
                  <a:srgbClr val="008629"/>
                </a:solidFill>
                <a:latin typeface="Times New Roman"/>
                <a:cs typeface="Times New Roman"/>
              </a:rPr>
              <a:t>Q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953577" y="4227067"/>
            <a:ext cx="649224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latin typeface="Times New Roman"/>
                <a:cs typeface="Times New Roman"/>
              </a:rPr>
              <a:t>for</a:t>
            </a:r>
            <a:r>
              <a:rPr sz="1800" b="1" spc="-5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all </a:t>
            </a:r>
            <a:r>
              <a:rPr sz="1800" dirty="0">
                <a:latin typeface="Times New Roman"/>
                <a:cs typeface="Times New Roman"/>
              </a:rPr>
              <a:t>acciones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b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s’</a:t>
            </a:r>
            <a:r>
              <a:rPr sz="1800" i="1" spc="-20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añade </a:t>
            </a:r>
            <a:r>
              <a:rPr sz="1800" i="1" dirty="0">
                <a:solidFill>
                  <a:srgbClr val="008000"/>
                </a:solidFill>
                <a:latin typeface="Times New Roman"/>
                <a:cs typeface="Times New Roman"/>
              </a:rPr>
              <a:t>Q(s’,b)</a:t>
            </a:r>
            <a:r>
              <a:rPr sz="1800" i="1" spc="-5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memoria 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08000"/>
                </a:solidFill>
                <a:latin typeface="Times New Roman"/>
                <a:cs typeface="Times New Roman"/>
              </a:rPr>
              <a:t>inicializa</a:t>
            </a:r>
            <a:r>
              <a:rPr sz="1800" spc="-5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 </a:t>
            </a:r>
            <a:r>
              <a:rPr sz="1800" spc="-10" dirty="0">
                <a:latin typeface="Times New Roman"/>
                <a:cs typeface="Times New Roman"/>
              </a:rPr>
              <a:t>valor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437068" y="4543411"/>
            <a:ext cx="2784475" cy="3155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Q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s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,</a:t>
            </a:r>
            <a:r>
              <a:rPr sz="18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r>
              <a:rPr sz="18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←</a:t>
            </a:r>
            <a:r>
              <a:rPr sz="18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r</a:t>
            </a:r>
            <a:r>
              <a:rPr sz="18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+</a:t>
            </a:r>
            <a:r>
              <a:rPr sz="18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γ</a:t>
            </a:r>
            <a:r>
              <a:rPr sz="1800" i="1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·</a:t>
            </a:r>
            <a:r>
              <a:rPr sz="18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max</a:t>
            </a:r>
            <a:r>
              <a:rPr sz="1800" i="1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Q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s</a:t>
            </a:r>
            <a:r>
              <a:rPr sz="1900" i="1" dirty="0">
                <a:solidFill>
                  <a:srgbClr val="FF0000"/>
                </a:solidFill>
                <a:latin typeface="MS PGothic"/>
                <a:cs typeface="MS PGothic"/>
              </a:rPr>
              <a:t>’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,</a:t>
            </a:r>
            <a:r>
              <a:rPr sz="18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i="1" spc="-25" dirty="0">
                <a:solidFill>
                  <a:srgbClr val="FF0000"/>
                </a:solidFill>
                <a:latin typeface="Times New Roman"/>
                <a:cs typeface="Times New Roman"/>
              </a:rPr>
              <a:t>b</a:t>
            </a:r>
            <a:r>
              <a:rPr sz="1800" spc="-25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424743" y="4556252"/>
            <a:ext cx="18542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//actualización</a:t>
            </a:r>
            <a:r>
              <a:rPr sz="18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de</a:t>
            </a:r>
            <a:r>
              <a:rPr sz="18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i="1" spc="-50" dirty="0">
                <a:solidFill>
                  <a:srgbClr val="FF0000"/>
                </a:solidFill>
                <a:latin typeface="Times New Roman"/>
                <a:cs typeface="Times New Roman"/>
              </a:rPr>
              <a:t>Q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81977" y="1200403"/>
            <a:ext cx="7823200" cy="4305300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30"/>
              </a:spcBef>
              <a:tabLst>
                <a:tab pos="647065" algn="l"/>
              </a:tabLst>
            </a:pPr>
            <a:r>
              <a:rPr sz="1800" spc="-25" dirty="0">
                <a:latin typeface="Times New Roman"/>
                <a:cs typeface="Times New Roman"/>
              </a:rPr>
              <a:t>01: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←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observar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 </a:t>
            </a:r>
            <a:r>
              <a:rPr sz="1800" spc="-10" dirty="0">
                <a:latin typeface="Times New Roman"/>
                <a:cs typeface="Times New Roman"/>
              </a:rPr>
              <a:t>entorno</a:t>
            </a:r>
            <a:endParaRPr sz="1800">
              <a:latin typeface="Times New Roman"/>
              <a:cs typeface="Times New Roman"/>
            </a:endParaRPr>
          </a:p>
          <a:p>
            <a:pPr marL="12700" marR="5080">
              <a:lnSpc>
                <a:spcPts val="2620"/>
              </a:lnSpc>
              <a:spcBef>
                <a:spcPts val="135"/>
              </a:spcBef>
              <a:tabLst>
                <a:tab pos="647065" algn="l"/>
                <a:tab pos="4584065" algn="l"/>
              </a:tabLst>
            </a:pPr>
            <a:r>
              <a:rPr sz="1800" spc="-25" dirty="0">
                <a:latin typeface="Times New Roman"/>
                <a:cs typeface="Times New Roman"/>
              </a:rPr>
              <a:t>02: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b="1" dirty="0">
                <a:latin typeface="Times New Roman"/>
                <a:cs typeface="Times New Roman"/>
              </a:rPr>
              <a:t>if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 </a:t>
            </a:r>
            <a:r>
              <a:rPr sz="1800" spc="-10" dirty="0">
                <a:latin typeface="Times New Roman"/>
                <a:cs typeface="Times New Roman"/>
              </a:rPr>
              <a:t>desconocido:</a:t>
            </a:r>
            <a:r>
              <a:rPr sz="1800" dirty="0">
                <a:latin typeface="Times New Roman"/>
                <a:cs typeface="Times New Roman"/>
              </a:rPr>
              <a:t>	//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08629"/>
                </a:solidFill>
                <a:latin typeface="Times New Roman"/>
                <a:cs typeface="Times New Roman"/>
              </a:rPr>
              <a:t>inicialización</a:t>
            </a:r>
            <a:r>
              <a:rPr sz="1800" spc="-5" dirty="0">
                <a:solidFill>
                  <a:srgbClr val="008629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08629"/>
                </a:solidFill>
                <a:latin typeface="Times New Roman"/>
                <a:cs typeface="Times New Roman"/>
              </a:rPr>
              <a:t>de</a:t>
            </a:r>
            <a:r>
              <a:rPr sz="1800" spc="-5" dirty="0">
                <a:solidFill>
                  <a:srgbClr val="008629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08629"/>
                </a:solidFill>
                <a:latin typeface="Times New Roman"/>
                <a:cs typeface="Times New Roman"/>
              </a:rPr>
              <a:t>los</a:t>
            </a:r>
            <a:r>
              <a:rPr sz="1800" spc="-15" dirty="0">
                <a:solidFill>
                  <a:srgbClr val="008629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08629"/>
                </a:solidFill>
                <a:latin typeface="Times New Roman"/>
                <a:cs typeface="Times New Roman"/>
              </a:rPr>
              <a:t>valores</a:t>
            </a:r>
            <a:r>
              <a:rPr sz="1800" spc="-10" dirty="0">
                <a:solidFill>
                  <a:srgbClr val="008629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08629"/>
                </a:solidFill>
                <a:latin typeface="Times New Roman"/>
                <a:cs typeface="Times New Roman"/>
              </a:rPr>
              <a:t>de</a:t>
            </a:r>
            <a:r>
              <a:rPr sz="1800" spc="-5" dirty="0">
                <a:solidFill>
                  <a:srgbClr val="008629"/>
                </a:solidFill>
                <a:latin typeface="Times New Roman"/>
                <a:cs typeface="Times New Roman"/>
              </a:rPr>
              <a:t> </a:t>
            </a:r>
            <a:r>
              <a:rPr sz="1800" spc="-50" dirty="0">
                <a:solidFill>
                  <a:srgbClr val="008629"/>
                </a:solidFill>
                <a:latin typeface="Times New Roman"/>
                <a:cs typeface="Times New Roman"/>
              </a:rPr>
              <a:t>Q </a:t>
            </a:r>
            <a:r>
              <a:rPr sz="1800" spc="-25" dirty="0">
                <a:latin typeface="Times New Roman"/>
                <a:cs typeface="Times New Roman"/>
              </a:rPr>
              <a:t>03: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65"/>
              </a:spcBef>
            </a:pPr>
            <a:r>
              <a:rPr sz="1800" spc="-25" dirty="0">
                <a:latin typeface="Times New Roman"/>
                <a:cs typeface="Times New Roman"/>
              </a:rPr>
              <a:t>04: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800" spc="-25" dirty="0">
                <a:latin typeface="Times New Roman"/>
                <a:cs typeface="Times New Roman"/>
              </a:rPr>
              <a:t>05: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sz="1800" spc="-25" dirty="0">
                <a:latin typeface="Times New Roman"/>
                <a:cs typeface="Times New Roman"/>
              </a:rPr>
              <a:t>06: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1800" spc="-25" dirty="0">
                <a:latin typeface="Times New Roman"/>
                <a:cs typeface="Times New Roman"/>
              </a:rPr>
              <a:t>07: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800" spc="-25" dirty="0">
                <a:latin typeface="Times New Roman"/>
                <a:cs typeface="Times New Roman"/>
              </a:rPr>
              <a:t>08: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sz="1800" spc="-25" dirty="0">
                <a:latin typeface="Times New Roman"/>
                <a:cs typeface="Times New Roman"/>
              </a:rPr>
              <a:t>09: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1800" spc="-25" dirty="0">
                <a:latin typeface="Times New Roman"/>
                <a:cs typeface="Times New Roman"/>
              </a:rPr>
              <a:t>10: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800" spc="-25" dirty="0">
                <a:latin typeface="Times New Roman"/>
                <a:cs typeface="Times New Roman"/>
              </a:rPr>
              <a:t>11: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sz="1800" spc="-25" dirty="0">
                <a:latin typeface="Times New Roman"/>
                <a:cs typeface="Times New Roman"/>
              </a:rPr>
              <a:t>12: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</a:pPr>
            <a:r>
              <a:rPr sz="1800" spc="-25" dirty="0">
                <a:latin typeface="Times New Roman"/>
                <a:cs typeface="Times New Roman"/>
              </a:rPr>
              <a:t>13: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102677" y="4845811"/>
            <a:ext cx="1003300" cy="65976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434"/>
              </a:spcBef>
            </a:pP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← </a:t>
            </a:r>
            <a:r>
              <a:rPr sz="1800" i="1" spc="-25" dirty="0">
                <a:latin typeface="Times New Roman"/>
                <a:cs typeface="Times New Roman"/>
              </a:rPr>
              <a:t>s</a:t>
            </a:r>
            <a:r>
              <a:rPr sz="1800" spc="-25" dirty="0">
                <a:latin typeface="MS PGothic"/>
                <a:cs typeface="MS PGothic"/>
              </a:rPr>
              <a:t>’</a:t>
            </a:r>
            <a:endParaRPr sz="1800">
              <a:latin typeface="MS PGothic"/>
              <a:cs typeface="MS PGothic"/>
            </a:endParaRPr>
          </a:p>
          <a:p>
            <a:pPr marR="48895" algn="r">
              <a:lnSpc>
                <a:spcPct val="100000"/>
              </a:lnSpc>
              <a:spcBef>
                <a:spcPts val="335"/>
              </a:spcBef>
            </a:pPr>
            <a:r>
              <a:rPr sz="1800" b="1" dirty="0">
                <a:latin typeface="Times New Roman"/>
                <a:cs typeface="Times New Roman"/>
              </a:rPr>
              <a:t>end</a:t>
            </a:r>
            <a:r>
              <a:rPr sz="1800" b="1" spc="-10" dirty="0">
                <a:latin typeface="Times New Roman"/>
                <a:cs typeface="Times New Roman"/>
              </a:rPr>
              <a:t> while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251200" y="4796535"/>
            <a:ext cx="1079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dirty="0">
                <a:solidFill>
                  <a:srgbClr val="FF0000"/>
                </a:solidFill>
                <a:latin typeface="Times New Roman"/>
                <a:cs typeface="Times New Roman"/>
              </a:rPr>
              <a:t>b</a:t>
            </a:r>
            <a:endParaRPr sz="1300">
              <a:latin typeface="Times New Roman"/>
              <a:cs typeface="Times New Roman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5475287" y="5637212"/>
            <a:ext cx="3155950" cy="1114425"/>
            <a:chOff x="5475287" y="5637212"/>
            <a:chExt cx="3155950" cy="1114425"/>
          </a:xfrm>
        </p:grpSpPr>
        <p:sp>
          <p:nvSpPr>
            <p:cNvPr id="22" name="object 22"/>
            <p:cNvSpPr/>
            <p:nvPr/>
          </p:nvSpPr>
          <p:spPr>
            <a:xfrm>
              <a:off x="5480050" y="5641974"/>
              <a:ext cx="3146425" cy="1104900"/>
            </a:xfrm>
            <a:custGeom>
              <a:avLst/>
              <a:gdLst/>
              <a:ahLst/>
              <a:cxnLst/>
              <a:rect l="l" t="t" r="r" b="b"/>
              <a:pathLst>
                <a:path w="3146425" h="1104900">
                  <a:moveTo>
                    <a:pt x="2962271" y="0"/>
                  </a:moveTo>
                  <a:lnTo>
                    <a:pt x="184153" y="0"/>
                  </a:lnTo>
                  <a:lnTo>
                    <a:pt x="135198" y="6578"/>
                  </a:lnTo>
                  <a:lnTo>
                    <a:pt x="91207" y="25142"/>
                  </a:lnTo>
                  <a:lnTo>
                    <a:pt x="53937" y="53937"/>
                  </a:lnTo>
                  <a:lnTo>
                    <a:pt x="25142" y="91207"/>
                  </a:lnTo>
                  <a:lnTo>
                    <a:pt x="6578" y="135198"/>
                  </a:lnTo>
                  <a:lnTo>
                    <a:pt x="0" y="184154"/>
                  </a:lnTo>
                  <a:lnTo>
                    <a:pt x="0" y="920745"/>
                  </a:lnTo>
                  <a:lnTo>
                    <a:pt x="6578" y="969701"/>
                  </a:lnTo>
                  <a:lnTo>
                    <a:pt x="25142" y="1013692"/>
                  </a:lnTo>
                  <a:lnTo>
                    <a:pt x="53937" y="1050962"/>
                  </a:lnTo>
                  <a:lnTo>
                    <a:pt x="91207" y="1079757"/>
                  </a:lnTo>
                  <a:lnTo>
                    <a:pt x="135198" y="1098321"/>
                  </a:lnTo>
                  <a:lnTo>
                    <a:pt x="184153" y="1104899"/>
                  </a:lnTo>
                  <a:lnTo>
                    <a:pt x="2962271" y="1104899"/>
                  </a:lnTo>
                  <a:lnTo>
                    <a:pt x="3011226" y="1098321"/>
                  </a:lnTo>
                  <a:lnTo>
                    <a:pt x="3055217" y="1079757"/>
                  </a:lnTo>
                  <a:lnTo>
                    <a:pt x="3092487" y="1050962"/>
                  </a:lnTo>
                  <a:lnTo>
                    <a:pt x="3121282" y="1013692"/>
                  </a:lnTo>
                  <a:lnTo>
                    <a:pt x="3139846" y="969701"/>
                  </a:lnTo>
                  <a:lnTo>
                    <a:pt x="3146425" y="920745"/>
                  </a:lnTo>
                  <a:lnTo>
                    <a:pt x="3146425" y="184154"/>
                  </a:lnTo>
                  <a:lnTo>
                    <a:pt x="3139846" y="135198"/>
                  </a:lnTo>
                  <a:lnTo>
                    <a:pt x="3121282" y="91207"/>
                  </a:lnTo>
                  <a:lnTo>
                    <a:pt x="3092487" y="53937"/>
                  </a:lnTo>
                  <a:lnTo>
                    <a:pt x="3055217" y="25142"/>
                  </a:lnTo>
                  <a:lnTo>
                    <a:pt x="3011226" y="6578"/>
                  </a:lnTo>
                  <a:lnTo>
                    <a:pt x="2962271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480050" y="5641974"/>
              <a:ext cx="3146425" cy="1104900"/>
            </a:xfrm>
            <a:custGeom>
              <a:avLst/>
              <a:gdLst/>
              <a:ahLst/>
              <a:cxnLst/>
              <a:rect l="l" t="t" r="r" b="b"/>
              <a:pathLst>
                <a:path w="3146425" h="1104900">
                  <a:moveTo>
                    <a:pt x="0" y="184154"/>
                  </a:moveTo>
                  <a:lnTo>
                    <a:pt x="6578" y="135198"/>
                  </a:lnTo>
                  <a:lnTo>
                    <a:pt x="25142" y="91207"/>
                  </a:lnTo>
                  <a:lnTo>
                    <a:pt x="53937" y="53937"/>
                  </a:lnTo>
                  <a:lnTo>
                    <a:pt x="91207" y="25142"/>
                  </a:lnTo>
                  <a:lnTo>
                    <a:pt x="135198" y="6578"/>
                  </a:lnTo>
                  <a:lnTo>
                    <a:pt x="184154" y="0"/>
                  </a:lnTo>
                  <a:lnTo>
                    <a:pt x="2962271" y="0"/>
                  </a:lnTo>
                  <a:lnTo>
                    <a:pt x="3011226" y="6578"/>
                  </a:lnTo>
                  <a:lnTo>
                    <a:pt x="3055217" y="25142"/>
                  </a:lnTo>
                  <a:lnTo>
                    <a:pt x="3092487" y="53937"/>
                  </a:lnTo>
                  <a:lnTo>
                    <a:pt x="3121282" y="91207"/>
                  </a:lnTo>
                  <a:lnTo>
                    <a:pt x="3139846" y="135198"/>
                  </a:lnTo>
                  <a:lnTo>
                    <a:pt x="3146425" y="184154"/>
                  </a:lnTo>
                  <a:lnTo>
                    <a:pt x="3146425" y="920746"/>
                  </a:lnTo>
                  <a:lnTo>
                    <a:pt x="3139846" y="969701"/>
                  </a:lnTo>
                  <a:lnTo>
                    <a:pt x="3121282" y="1013691"/>
                  </a:lnTo>
                  <a:lnTo>
                    <a:pt x="3092487" y="1050962"/>
                  </a:lnTo>
                  <a:lnTo>
                    <a:pt x="3055217" y="1079757"/>
                  </a:lnTo>
                  <a:lnTo>
                    <a:pt x="3011226" y="1098321"/>
                  </a:lnTo>
                  <a:lnTo>
                    <a:pt x="2962271" y="1104900"/>
                  </a:lnTo>
                  <a:lnTo>
                    <a:pt x="184154" y="1104900"/>
                  </a:lnTo>
                  <a:lnTo>
                    <a:pt x="135198" y="1098321"/>
                  </a:lnTo>
                  <a:lnTo>
                    <a:pt x="91207" y="1079757"/>
                  </a:lnTo>
                  <a:lnTo>
                    <a:pt x="53937" y="1050962"/>
                  </a:lnTo>
                  <a:lnTo>
                    <a:pt x="25142" y="1013691"/>
                  </a:lnTo>
                  <a:lnTo>
                    <a:pt x="6578" y="969701"/>
                  </a:lnTo>
                  <a:lnTo>
                    <a:pt x="0" y="920746"/>
                  </a:lnTo>
                  <a:lnTo>
                    <a:pt x="0" y="18415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5688806" y="5716523"/>
            <a:ext cx="272859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Memoria: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spc="-50" dirty="0">
                <a:latin typeface="Times New Roman"/>
                <a:cs typeface="Times New Roman"/>
              </a:rPr>
              <a:t>Q</a:t>
            </a:r>
            <a:endParaRPr sz="20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almacenan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tabla</a:t>
            </a:r>
            <a:endParaRPr sz="200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</a:pPr>
            <a:r>
              <a:rPr sz="2000" spc="-10" dirty="0">
                <a:latin typeface="Times New Roman"/>
                <a:cs typeface="Times New Roman"/>
              </a:rPr>
              <a:t>&lt;estado,acción&gt;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25" name="object 2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</p:spTree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1993264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</a:t>
            </a:r>
            <a:r>
              <a:rPr spc="-3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10" dirty="0"/>
              <a:t>actualización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64540" y="1068323"/>
            <a:ext cx="770318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1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Supón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siguiente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situación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Q(s,a)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rojo)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se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23619" y="1373123"/>
            <a:ext cx="16097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encuentra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s</a:t>
            </a:r>
            <a:r>
              <a:rPr sz="1950" i="1" spc="-37" baseline="-17094" dirty="0">
                <a:latin typeface="Times New Roman"/>
                <a:cs typeface="Times New Roman"/>
              </a:rPr>
              <a:t>0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451021" y="4988051"/>
            <a:ext cx="3234690" cy="756920"/>
          </a:xfrm>
          <a:prstGeom prst="rect">
            <a:avLst/>
          </a:prstGeom>
        </p:spPr>
        <p:txBody>
          <a:bodyPr vert="horz" wrap="square" lIns="0" tIns="736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580"/>
              </a:spcBef>
            </a:pPr>
            <a:r>
              <a:rPr sz="2000" i="1" dirty="0">
                <a:latin typeface="Times New Roman"/>
                <a:cs typeface="Times New Roman"/>
              </a:rPr>
              <a:t>r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+ γ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· max</a:t>
            </a:r>
            <a:r>
              <a:rPr sz="1950" i="1" baseline="-17094" dirty="0">
                <a:latin typeface="Times New Roman"/>
                <a:cs typeface="Times New Roman"/>
              </a:rPr>
              <a:t>a</a:t>
            </a:r>
            <a:r>
              <a:rPr sz="1950" i="1" spc="277" baseline="-17094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Q(s</a:t>
            </a:r>
            <a:r>
              <a:rPr sz="1950" i="1" baseline="-17094" dirty="0">
                <a:latin typeface="Times New Roman"/>
                <a:cs typeface="Times New Roman"/>
              </a:rPr>
              <a:t>1</a:t>
            </a:r>
            <a:r>
              <a:rPr sz="2000" i="1" dirty="0">
                <a:latin typeface="Times New Roman"/>
                <a:cs typeface="Times New Roman"/>
              </a:rPr>
              <a:t>,</a:t>
            </a:r>
            <a:r>
              <a:rPr sz="2000" i="1" spc="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a)</a:t>
            </a:r>
            <a:endParaRPr sz="2000">
              <a:latin typeface="Times New Roman"/>
              <a:cs typeface="Times New Roman"/>
            </a:endParaRPr>
          </a:p>
          <a:p>
            <a:pPr marL="99695">
              <a:lnSpc>
                <a:spcPct val="100000"/>
              </a:lnSpc>
              <a:spcBef>
                <a:spcPts val="480"/>
              </a:spcBef>
            </a:pPr>
            <a:r>
              <a:rPr sz="2000" i="1" dirty="0">
                <a:latin typeface="Times New Roman"/>
                <a:cs typeface="Times New Roman"/>
              </a:rPr>
              <a:t>2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+ γ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·(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-</a:t>
            </a:r>
            <a:r>
              <a:rPr sz="2000" i="1" dirty="0">
                <a:latin typeface="Times New Roman"/>
                <a:cs typeface="Times New Roman"/>
              </a:rPr>
              <a:t>1)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= 1,1</a:t>
            </a:r>
            <a:r>
              <a:rPr sz="2000" i="1" spc="49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(para </a:t>
            </a:r>
            <a:r>
              <a:rPr sz="2000" i="1" spc="-10" dirty="0">
                <a:latin typeface="Times New Roman"/>
                <a:cs typeface="Times New Roman"/>
              </a:rPr>
              <a:t>γ=0,9)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046515" y="5187274"/>
            <a:ext cx="445134" cy="100330"/>
          </a:xfrm>
          <a:custGeom>
            <a:avLst/>
            <a:gdLst/>
            <a:ahLst/>
            <a:cxnLst/>
            <a:rect l="l" t="t" r="r" b="b"/>
            <a:pathLst>
              <a:path w="445135" h="100329">
                <a:moveTo>
                  <a:pt x="85524" y="0"/>
                </a:moveTo>
                <a:lnTo>
                  <a:pt x="0" y="49889"/>
                </a:lnTo>
                <a:lnTo>
                  <a:pt x="85524" y="99778"/>
                </a:lnTo>
                <a:lnTo>
                  <a:pt x="88440" y="99010"/>
                </a:lnTo>
                <a:lnTo>
                  <a:pt x="91090" y="94467"/>
                </a:lnTo>
                <a:lnTo>
                  <a:pt x="90323" y="91550"/>
                </a:lnTo>
                <a:lnTo>
                  <a:pt x="27067" y="54651"/>
                </a:lnTo>
                <a:lnTo>
                  <a:pt x="9451" y="54651"/>
                </a:lnTo>
                <a:lnTo>
                  <a:pt x="9451" y="45126"/>
                </a:lnTo>
                <a:lnTo>
                  <a:pt x="27070" y="45125"/>
                </a:lnTo>
                <a:lnTo>
                  <a:pt x="90323" y="8228"/>
                </a:lnTo>
                <a:lnTo>
                  <a:pt x="91090" y="5311"/>
                </a:lnTo>
                <a:lnTo>
                  <a:pt x="88440" y="768"/>
                </a:lnTo>
                <a:lnTo>
                  <a:pt x="85524" y="0"/>
                </a:lnTo>
                <a:close/>
              </a:path>
              <a:path w="445135" h="100329">
                <a:moveTo>
                  <a:pt x="27068" y="45126"/>
                </a:moveTo>
                <a:lnTo>
                  <a:pt x="9451" y="45126"/>
                </a:lnTo>
                <a:lnTo>
                  <a:pt x="9451" y="54651"/>
                </a:lnTo>
                <a:lnTo>
                  <a:pt x="27067" y="54651"/>
                </a:lnTo>
                <a:lnTo>
                  <a:pt x="25955" y="54002"/>
                </a:lnTo>
                <a:lnTo>
                  <a:pt x="11851" y="54002"/>
                </a:lnTo>
                <a:lnTo>
                  <a:pt x="11851" y="45775"/>
                </a:lnTo>
                <a:lnTo>
                  <a:pt x="25955" y="45775"/>
                </a:lnTo>
                <a:lnTo>
                  <a:pt x="27068" y="45126"/>
                </a:lnTo>
                <a:close/>
              </a:path>
              <a:path w="445135" h="100329">
                <a:moveTo>
                  <a:pt x="27067" y="54651"/>
                </a:moveTo>
                <a:lnTo>
                  <a:pt x="9451" y="54651"/>
                </a:lnTo>
                <a:lnTo>
                  <a:pt x="27067" y="54651"/>
                </a:lnTo>
                <a:close/>
              </a:path>
              <a:path w="445135" h="100329">
                <a:moveTo>
                  <a:pt x="444521" y="45125"/>
                </a:moveTo>
                <a:lnTo>
                  <a:pt x="27067" y="45126"/>
                </a:lnTo>
                <a:lnTo>
                  <a:pt x="18903" y="49889"/>
                </a:lnTo>
                <a:lnTo>
                  <a:pt x="27067" y="54651"/>
                </a:lnTo>
                <a:lnTo>
                  <a:pt x="444521" y="54650"/>
                </a:lnTo>
                <a:lnTo>
                  <a:pt x="444521" y="45125"/>
                </a:lnTo>
                <a:close/>
              </a:path>
              <a:path w="445135" h="100329">
                <a:moveTo>
                  <a:pt x="11851" y="45775"/>
                </a:moveTo>
                <a:lnTo>
                  <a:pt x="11851" y="54002"/>
                </a:lnTo>
                <a:lnTo>
                  <a:pt x="18903" y="49889"/>
                </a:lnTo>
                <a:lnTo>
                  <a:pt x="11851" y="45775"/>
                </a:lnTo>
                <a:close/>
              </a:path>
              <a:path w="445135" h="100329">
                <a:moveTo>
                  <a:pt x="18903" y="49889"/>
                </a:moveTo>
                <a:lnTo>
                  <a:pt x="11851" y="54002"/>
                </a:lnTo>
                <a:lnTo>
                  <a:pt x="25955" y="54002"/>
                </a:lnTo>
                <a:lnTo>
                  <a:pt x="18903" y="49889"/>
                </a:lnTo>
                <a:close/>
              </a:path>
              <a:path w="445135" h="100329">
                <a:moveTo>
                  <a:pt x="25955" y="45775"/>
                </a:moveTo>
                <a:lnTo>
                  <a:pt x="11851" y="45775"/>
                </a:lnTo>
                <a:lnTo>
                  <a:pt x="18903" y="49889"/>
                </a:lnTo>
                <a:lnTo>
                  <a:pt x="25955" y="457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046515" y="5501599"/>
            <a:ext cx="445134" cy="100330"/>
          </a:xfrm>
          <a:custGeom>
            <a:avLst/>
            <a:gdLst/>
            <a:ahLst/>
            <a:cxnLst/>
            <a:rect l="l" t="t" r="r" b="b"/>
            <a:pathLst>
              <a:path w="445135" h="100329">
                <a:moveTo>
                  <a:pt x="85524" y="0"/>
                </a:moveTo>
                <a:lnTo>
                  <a:pt x="0" y="49889"/>
                </a:lnTo>
                <a:lnTo>
                  <a:pt x="85524" y="99778"/>
                </a:lnTo>
                <a:lnTo>
                  <a:pt x="88440" y="99011"/>
                </a:lnTo>
                <a:lnTo>
                  <a:pt x="91090" y="94467"/>
                </a:lnTo>
                <a:lnTo>
                  <a:pt x="90323" y="91550"/>
                </a:lnTo>
                <a:lnTo>
                  <a:pt x="27067" y="54651"/>
                </a:lnTo>
                <a:lnTo>
                  <a:pt x="9451" y="54651"/>
                </a:lnTo>
                <a:lnTo>
                  <a:pt x="9451" y="45126"/>
                </a:lnTo>
                <a:lnTo>
                  <a:pt x="27070" y="45125"/>
                </a:lnTo>
                <a:lnTo>
                  <a:pt x="90323" y="8228"/>
                </a:lnTo>
                <a:lnTo>
                  <a:pt x="91090" y="5311"/>
                </a:lnTo>
                <a:lnTo>
                  <a:pt x="88440" y="768"/>
                </a:lnTo>
                <a:lnTo>
                  <a:pt x="85524" y="0"/>
                </a:lnTo>
                <a:close/>
              </a:path>
              <a:path w="445135" h="100329">
                <a:moveTo>
                  <a:pt x="27068" y="45126"/>
                </a:moveTo>
                <a:lnTo>
                  <a:pt x="9451" y="45126"/>
                </a:lnTo>
                <a:lnTo>
                  <a:pt x="9451" y="54651"/>
                </a:lnTo>
                <a:lnTo>
                  <a:pt x="27067" y="54651"/>
                </a:lnTo>
                <a:lnTo>
                  <a:pt x="25955" y="54002"/>
                </a:lnTo>
                <a:lnTo>
                  <a:pt x="11851" y="54002"/>
                </a:lnTo>
                <a:lnTo>
                  <a:pt x="11851" y="45775"/>
                </a:lnTo>
                <a:lnTo>
                  <a:pt x="25955" y="45775"/>
                </a:lnTo>
                <a:lnTo>
                  <a:pt x="27068" y="45126"/>
                </a:lnTo>
                <a:close/>
              </a:path>
              <a:path w="445135" h="100329">
                <a:moveTo>
                  <a:pt x="27067" y="54651"/>
                </a:moveTo>
                <a:lnTo>
                  <a:pt x="9451" y="54651"/>
                </a:lnTo>
                <a:lnTo>
                  <a:pt x="27067" y="54651"/>
                </a:lnTo>
                <a:close/>
              </a:path>
              <a:path w="445135" h="100329">
                <a:moveTo>
                  <a:pt x="444521" y="45125"/>
                </a:moveTo>
                <a:lnTo>
                  <a:pt x="27067" y="45126"/>
                </a:lnTo>
                <a:lnTo>
                  <a:pt x="18903" y="49889"/>
                </a:lnTo>
                <a:lnTo>
                  <a:pt x="27067" y="54651"/>
                </a:lnTo>
                <a:lnTo>
                  <a:pt x="444521" y="54650"/>
                </a:lnTo>
                <a:lnTo>
                  <a:pt x="444521" y="45125"/>
                </a:lnTo>
                <a:close/>
              </a:path>
              <a:path w="445135" h="100329">
                <a:moveTo>
                  <a:pt x="11851" y="45775"/>
                </a:moveTo>
                <a:lnTo>
                  <a:pt x="11851" y="54002"/>
                </a:lnTo>
                <a:lnTo>
                  <a:pt x="18903" y="49889"/>
                </a:lnTo>
                <a:lnTo>
                  <a:pt x="11851" y="45775"/>
                </a:lnTo>
                <a:close/>
              </a:path>
              <a:path w="445135" h="100329">
                <a:moveTo>
                  <a:pt x="18903" y="49889"/>
                </a:moveTo>
                <a:lnTo>
                  <a:pt x="11851" y="54002"/>
                </a:lnTo>
                <a:lnTo>
                  <a:pt x="25955" y="54002"/>
                </a:lnTo>
                <a:lnTo>
                  <a:pt x="18903" y="49889"/>
                </a:lnTo>
                <a:close/>
              </a:path>
              <a:path w="445135" h="100329">
                <a:moveTo>
                  <a:pt x="25955" y="45775"/>
                </a:moveTo>
                <a:lnTo>
                  <a:pt x="11851" y="45775"/>
                </a:lnTo>
                <a:lnTo>
                  <a:pt x="18903" y="49889"/>
                </a:lnTo>
                <a:lnTo>
                  <a:pt x="25955" y="457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4" name="object 1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457450" y="1567704"/>
            <a:ext cx="3730609" cy="2147045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5866834" y="3324352"/>
            <a:ext cx="1079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dirty="0">
                <a:latin typeface="Times New Roman"/>
                <a:cs typeface="Times New Roman"/>
              </a:rPr>
              <a:t>4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687298" y="2542540"/>
            <a:ext cx="1047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766673" y="2645664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063418" y="1981708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1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752087" y="1893315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3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120844" y="2393188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49338" y="3091179"/>
            <a:ext cx="3873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b/10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228142" y="3164332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2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996482" y="2911347"/>
            <a:ext cx="3543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743009" y="3183635"/>
            <a:ext cx="24320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spc="-565" dirty="0">
                <a:latin typeface="Times New Roman"/>
                <a:cs typeface="Times New Roman"/>
              </a:rPr>
              <a:t>s</a:t>
            </a:r>
            <a:r>
              <a:rPr sz="2400" spc="120" baseline="13888" dirty="0">
                <a:latin typeface="Times New Roman"/>
                <a:cs typeface="Times New Roman"/>
              </a:rPr>
              <a:t>s</a:t>
            </a:r>
            <a:r>
              <a:rPr sz="1650" spc="120" baseline="5050" dirty="0">
                <a:latin typeface="Times New Roman"/>
                <a:cs typeface="Times New Roman"/>
              </a:rPr>
              <a:t>4</a:t>
            </a:r>
            <a:endParaRPr sz="1650" baseline="50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892169" y="2676652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923883" y="2472435"/>
            <a:ext cx="2857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b/6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66127" y="3510381"/>
            <a:ext cx="6209030" cy="1869439"/>
          </a:xfrm>
          <a:prstGeom prst="rect">
            <a:avLst/>
          </a:prstGeom>
        </p:spPr>
        <p:txBody>
          <a:bodyPr vert="horz" wrap="square" lIns="0" tIns="96520" rIns="0" bIns="0" rtlCol="0">
            <a:spAutoFit/>
          </a:bodyPr>
          <a:lstStyle/>
          <a:p>
            <a:pPr marL="1707514">
              <a:lnSpc>
                <a:spcPct val="100000"/>
              </a:lnSpc>
              <a:spcBef>
                <a:spcPts val="760"/>
              </a:spcBef>
            </a:pP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Q(s</a:t>
            </a:r>
            <a:r>
              <a:rPr sz="1650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0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,b)=</a:t>
            </a:r>
            <a:r>
              <a:rPr sz="1600" spc="-3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spc="-50" dirty="0">
                <a:solidFill>
                  <a:srgbClr val="FF0000"/>
                </a:solidFill>
                <a:latin typeface="Times New Roman"/>
                <a:cs typeface="Times New Roman"/>
              </a:rPr>
              <a:t>0</a:t>
            </a:r>
            <a:endParaRPr sz="1600">
              <a:latin typeface="Times New Roman"/>
              <a:cs typeface="Times New Roman"/>
            </a:endParaRPr>
          </a:p>
          <a:p>
            <a:pPr marL="347345" indent="-283845">
              <a:lnSpc>
                <a:spcPct val="100000"/>
              </a:lnSpc>
              <a:spcBef>
                <a:spcPts val="819"/>
              </a:spcBef>
              <a:buChar char="•"/>
              <a:tabLst>
                <a:tab pos="347345" algn="l"/>
                <a:tab pos="347980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tiene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acciones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posibles: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Q(s</a:t>
            </a:r>
            <a:r>
              <a:rPr sz="1950" i="1" baseline="-17094" dirty="0">
                <a:latin typeface="Times New Roman"/>
                <a:cs typeface="Times New Roman"/>
              </a:rPr>
              <a:t>0</a:t>
            </a:r>
            <a:r>
              <a:rPr sz="2000" i="1" dirty="0">
                <a:latin typeface="Times New Roman"/>
                <a:cs typeface="Times New Roman"/>
              </a:rPr>
              <a:t>,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a)=2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y</a:t>
            </a:r>
            <a:endParaRPr sz="2000">
              <a:latin typeface="Times New Roman"/>
              <a:cs typeface="Times New Roman"/>
            </a:endParaRPr>
          </a:p>
          <a:p>
            <a:pPr marL="347980">
              <a:lnSpc>
                <a:spcPct val="100000"/>
              </a:lnSpc>
              <a:spcBef>
                <a:spcPts val="505"/>
              </a:spcBef>
            </a:pPr>
            <a:r>
              <a:rPr sz="2000" i="1" dirty="0">
                <a:latin typeface="Times New Roman"/>
                <a:cs typeface="Times New Roman"/>
              </a:rPr>
              <a:t>b </a:t>
            </a:r>
            <a:r>
              <a:rPr sz="2000" dirty="0">
                <a:latin typeface="Times New Roman"/>
                <a:cs typeface="Times New Roman"/>
              </a:rPr>
              <a:t>con </a:t>
            </a:r>
            <a:r>
              <a:rPr sz="2000" i="1" dirty="0">
                <a:latin typeface="Times New Roman"/>
                <a:cs typeface="Times New Roman"/>
              </a:rPr>
              <a:t>Q(s</a:t>
            </a:r>
            <a:r>
              <a:rPr sz="1950" i="1" baseline="-17094" dirty="0">
                <a:latin typeface="Times New Roman"/>
                <a:cs typeface="Times New Roman"/>
              </a:rPr>
              <a:t>0</a:t>
            </a:r>
            <a:r>
              <a:rPr sz="2000" i="1" dirty="0">
                <a:latin typeface="Times New Roman"/>
                <a:cs typeface="Times New Roman"/>
              </a:rPr>
              <a:t>, </a:t>
            </a:r>
            <a:r>
              <a:rPr sz="2000" i="1" spc="-10" dirty="0">
                <a:latin typeface="Times New Roman"/>
                <a:cs typeface="Times New Roman"/>
              </a:rPr>
              <a:t>b)=0</a:t>
            </a:r>
            <a:r>
              <a:rPr sz="2000" spc="-10" dirty="0">
                <a:latin typeface="Times New Roman"/>
                <a:cs typeface="Times New Roman"/>
              </a:rPr>
              <a:t>.</a:t>
            </a:r>
            <a:endParaRPr sz="2000">
              <a:latin typeface="Times New Roman"/>
              <a:cs typeface="Times New Roman"/>
            </a:endParaRPr>
          </a:p>
          <a:p>
            <a:pPr marL="3473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347345" algn="l"/>
                <a:tab pos="347980" algn="l"/>
              </a:tabLst>
            </a:pPr>
            <a:r>
              <a:rPr sz="2000" dirty="0">
                <a:latin typeface="Times New Roman"/>
                <a:cs typeface="Times New Roman"/>
              </a:rPr>
              <a:t>Supongamos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elige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a</a:t>
            </a:r>
            <a:r>
              <a:rPr sz="2000" spc="-25" dirty="0">
                <a:latin typeface="Times New Roman"/>
                <a:cs typeface="Times New Roman"/>
              </a:rPr>
              <a:t>.</a:t>
            </a:r>
            <a:endParaRPr sz="2000">
              <a:latin typeface="Times New Roman"/>
              <a:cs typeface="Times New Roman"/>
            </a:endParaRPr>
          </a:p>
          <a:p>
            <a:pPr marL="3473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347345" algn="l"/>
                <a:tab pos="347980" algn="l"/>
                <a:tab pos="2298700" algn="l"/>
              </a:tabLst>
            </a:pPr>
            <a:r>
              <a:rPr sz="2000" dirty="0">
                <a:latin typeface="Times New Roman"/>
                <a:cs typeface="Times New Roman"/>
              </a:rPr>
              <a:t>Después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actualiza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i="1" dirty="0">
                <a:latin typeface="Times New Roman"/>
                <a:cs typeface="Times New Roman"/>
              </a:rPr>
              <a:t>Q(s</a:t>
            </a:r>
            <a:r>
              <a:rPr sz="1950" i="1" baseline="-17094" dirty="0">
                <a:latin typeface="Times New Roman"/>
                <a:cs typeface="Times New Roman"/>
              </a:rPr>
              <a:t>0</a:t>
            </a:r>
            <a:r>
              <a:rPr sz="2000" i="1" dirty="0">
                <a:latin typeface="Times New Roman"/>
                <a:cs typeface="Times New Roman"/>
              </a:rPr>
              <a:t>,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a)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688589" y="2039111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394902" y="1939035"/>
            <a:ext cx="8636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Q(s</a:t>
            </a:r>
            <a:r>
              <a:rPr sz="1600" spc="13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,a)=</a:t>
            </a:r>
            <a:r>
              <a:rPr sz="16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spc="-50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4520987" y="1582420"/>
            <a:ext cx="993775" cy="90360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38100" marR="30480" indent="506730">
              <a:lnSpc>
                <a:spcPct val="77500"/>
              </a:lnSpc>
              <a:spcBef>
                <a:spcPts val="530"/>
              </a:spcBef>
            </a:pPr>
            <a:r>
              <a:rPr sz="1600" dirty="0">
                <a:latin typeface="Times New Roman"/>
                <a:cs typeface="Times New Roman"/>
              </a:rPr>
              <a:t>a/-</a:t>
            </a:r>
            <a:r>
              <a:rPr sz="1600" spc="-50" dirty="0">
                <a:latin typeface="Times New Roman"/>
                <a:cs typeface="Times New Roman"/>
              </a:rPr>
              <a:t>3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Q(s</a:t>
            </a:r>
            <a:r>
              <a:rPr sz="1650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,b)=</a:t>
            </a:r>
            <a:r>
              <a:rPr sz="1600" spc="-3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-</a:t>
            </a:r>
            <a:r>
              <a:rPr sz="1600" spc="-50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  <a:p>
            <a:pPr marL="102870">
              <a:lnSpc>
                <a:spcPct val="100000"/>
              </a:lnSpc>
              <a:spcBef>
                <a:spcPts val="1585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10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1842293" y="401827"/>
            <a:ext cx="545846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Nuestro</a:t>
            </a:r>
            <a:r>
              <a:rPr spc="-35" dirty="0"/>
              <a:t> </a:t>
            </a:r>
            <a:r>
              <a:rPr dirty="0"/>
              <a:t>ejemplo</a:t>
            </a:r>
            <a:r>
              <a:rPr spc="-25" dirty="0"/>
              <a:t> </a:t>
            </a:r>
            <a:r>
              <a:rPr dirty="0"/>
              <a:t>(determinista)</a:t>
            </a:r>
            <a:r>
              <a:rPr spc="-15" dirty="0"/>
              <a:t> </a:t>
            </a:r>
            <a:r>
              <a:rPr spc="-10" dirty="0"/>
              <a:t>inicial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4812665" y="1140460"/>
            <a:ext cx="3609975" cy="199771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95"/>
              </a:spcBef>
            </a:pPr>
            <a:r>
              <a:rPr sz="1600" spc="-10" dirty="0">
                <a:latin typeface="Times New Roman"/>
                <a:cs typeface="Times New Roman"/>
              </a:rPr>
              <a:t>Parámetros:</a:t>
            </a:r>
            <a:endParaRPr sz="1600">
              <a:latin typeface="Times New Roman"/>
              <a:cs typeface="Times New Roman"/>
            </a:endParaRPr>
          </a:p>
          <a:p>
            <a:pPr marL="109855" indent="-72390">
              <a:lnSpc>
                <a:spcPts val="1910"/>
              </a:lnSpc>
              <a:spcBef>
                <a:spcPts val="95"/>
              </a:spcBef>
              <a:buSzPct val="93750"/>
              <a:buFont typeface="Arial"/>
              <a:buChar char="•"/>
              <a:tabLst>
                <a:tab pos="110489" algn="l"/>
              </a:tabLst>
            </a:pPr>
            <a:r>
              <a:rPr sz="1600" i="1" dirty="0">
                <a:latin typeface="Times New Roman"/>
                <a:cs typeface="Times New Roman"/>
              </a:rPr>
              <a:t>Q(s,a)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inicializados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50" dirty="0">
                <a:latin typeface="Times New Roman"/>
                <a:cs typeface="Times New Roman"/>
              </a:rPr>
              <a:t>0</a:t>
            </a:r>
            <a:endParaRPr sz="1600">
              <a:latin typeface="Times New Roman"/>
              <a:cs typeface="Times New Roman"/>
            </a:endParaRPr>
          </a:p>
          <a:p>
            <a:pPr marL="110489" marR="827405" indent="-72390">
              <a:lnSpc>
                <a:spcPts val="1900"/>
              </a:lnSpc>
              <a:spcBef>
                <a:spcPts val="70"/>
              </a:spcBef>
              <a:buSzPct val="93750"/>
              <a:buFont typeface="Arial"/>
              <a:buChar char="•"/>
              <a:tabLst>
                <a:tab pos="292100" algn="l"/>
              </a:tabLst>
            </a:pPr>
            <a:r>
              <a:rPr sz="1600" dirty="0">
                <a:latin typeface="Times New Roman"/>
                <a:cs typeface="Times New Roman"/>
              </a:rPr>
              <a:t>En cada estado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 selecciona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la 	</a:t>
            </a:r>
            <a:r>
              <a:rPr sz="1600" dirty="0">
                <a:latin typeface="Times New Roman"/>
                <a:cs typeface="Times New Roman"/>
              </a:rPr>
              <a:t>acción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mayor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valor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Q(s,a)</a:t>
            </a:r>
            <a:endParaRPr sz="1600">
              <a:latin typeface="Times New Roman"/>
              <a:cs typeface="Times New Roman"/>
            </a:endParaRPr>
          </a:p>
          <a:p>
            <a:pPr marL="109855" indent="-72390">
              <a:lnSpc>
                <a:spcPts val="1820"/>
              </a:lnSpc>
              <a:buSzPct val="93750"/>
              <a:buFont typeface="Arial"/>
              <a:buChar char="•"/>
              <a:tabLst>
                <a:tab pos="110489" algn="l"/>
              </a:tabLst>
            </a:pPr>
            <a:r>
              <a:rPr sz="1600" dirty="0">
                <a:latin typeface="Times New Roman"/>
                <a:cs typeface="Times New Roman"/>
              </a:rPr>
              <a:t>En caso de empate se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20" dirty="0">
                <a:latin typeface="Times New Roman"/>
                <a:cs typeface="Times New Roman"/>
              </a:rPr>
              <a:t>elige</a:t>
            </a:r>
            <a:endParaRPr sz="1600">
              <a:latin typeface="Times New Roman"/>
              <a:cs typeface="Times New Roman"/>
            </a:endParaRPr>
          </a:p>
          <a:p>
            <a:pPr marL="292100">
              <a:lnSpc>
                <a:spcPts val="1910"/>
              </a:lnSpc>
            </a:pPr>
            <a:r>
              <a:rPr sz="1600" dirty="0">
                <a:latin typeface="Times New Roman"/>
                <a:cs typeface="Times New Roman"/>
              </a:rPr>
              <a:t>aleatoriamente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(aquí,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acción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“arriba”)</a:t>
            </a:r>
            <a:endParaRPr sz="1600">
              <a:latin typeface="Times New Roman"/>
              <a:cs typeface="Times New Roman"/>
            </a:endParaRPr>
          </a:p>
          <a:p>
            <a:pPr marL="109855" indent="-72390">
              <a:lnSpc>
                <a:spcPts val="1910"/>
              </a:lnSpc>
              <a:spcBef>
                <a:spcPts val="95"/>
              </a:spcBef>
              <a:buSzPct val="93750"/>
              <a:buFont typeface="Arial"/>
              <a:buChar char="•"/>
              <a:tabLst>
                <a:tab pos="110489" algn="l"/>
              </a:tabLst>
            </a:pPr>
            <a:r>
              <a:rPr sz="1600" dirty="0">
                <a:latin typeface="Times New Roman"/>
                <a:cs typeface="Times New Roman"/>
              </a:rPr>
              <a:t>Estado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inicial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i="1" spc="-25" dirty="0">
                <a:latin typeface="Times New Roman"/>
                <a:cs typeface="Times New Roman"/>
              </a:rPr>
              <a:t>s</a:t>
            </a:r>
            <a:r>
              <a:rPr sz="1650" i="1" spc="-37" baseline="-15151" dirty="0">
                <a:latin typeface="Times New Roman"/>
                <a:cs typeface="Times New Roman"/>
              </a:rPr>
              <a:t>0</a:t>
            </a:r>
            <a:endParaRPr sz="1650" baseline="-15151">
              <a:latin typeface="Times New Roman"/>
              <a:cs typeface="Times New Roman"/>
            </a:endParaRPr>
          </a:p>
          <a:p>
            <a:pPr marL="109855" indent="-72390">
              <a:lnSpc>
                <a:spcPts val="1910"/>
              </a:lnSpc>
              <a:buSzPct val="93750"/>
              <a:buFont typeface="Arial"/>
              <a:buChar char="•"/>
              <a:tabLst>
                <a:tab pos="110489" algn="l"/>
              </a:tabLst>
            </a:pPr>
            <a:r>
              <a:rPr sz="1600" i="1" spc="-25" dirty="0">
                <a:latin typeface="Times New Roman"/>
                <a:cs typeface="Times New Roman"/>
              </a:rPr>
              <a:t>γ=1</a:t>
            </a:r>
            <a:endParaRPr sz="16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885825" y="3644539"/>
          <a:ext cx="6593840" cy="23367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30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6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886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429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245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48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7975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4419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3467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346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3467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34669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426720">
                <a:tc>
                  <a:txBody>
                    <a:bodyPr/>
                    <a:lstStyle/>
                    <a:p>
                      <a:pPr algn="ctr">
                        <a:lnSpc>
                          <a:spcPts val="1675"/>
                        </a:lnSpc>
                      </a:pPr>
                      <a:r>
                        <a:rPr sz="1400" b="1" spc="-20" dirty="0">
                          <a:latin typeface="Times New Roman"/>
                          <a:cs typeface="Times New Roman"/>
                        </a:rPr>
                        <a:t>Mov.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ts val="1675"/>
                        </a:lnSpc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Estado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36830">
                        <a:lnSpc>
                          <a:spcPts val="1675"/>
                        </a:lnSpc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Acción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44450" marR="30480" indent="-24765">
                        <a:lnSpc>
                          <a:spcPts val="1610"/>
                        </a:lnSpc>
                        <a:spcBef>
                          <a:spcPts val="40"/>
                        </a:spcBef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Estado nuevo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R="92710" algn="r">
                        <a:lnSpc>
                          <a:spcPts val="1675"/>
                        </a:lnSpc>
                      </a:pPr>
                      <a:r>
                        <a:rPr sz="1400" spc="-20" dirty="0">
                          <a:latin typeface="Times New Roman"/>
                          <a:cs typeface="Times New Roman"/>
                        </a:rPr>
                        <a:t>Rec.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Q(s</a:t>
                      </a:r>
                      <a:r>
                        <a:rPr sz="1350" spc="-15" baseline="-18518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,a)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755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R="1270" algn="ctr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Q(s</a:t>
                      </a:r>
                      <a:r>
                        <a:rPr sz="1350" spc="-15" baseline="-18518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,b)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7239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27940" algn="ctr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Q(s</a:t>
                      </a:r>
                      <a:r>
                        <a:rPr sz="1350" spc="-15" baseline="-18518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,b)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787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22860">
                        <a:lnSpc>
                          <a:spcPct val="100000"/>
                        </a:lnSpc>
                        <a:spcBef>
                          <a:spcPts val="595"/>
                        </a:spcBef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Q(s</a:t>
                      </a:r>
                      <a:r>
                        <a:rPr sz="1350" spc="-15" baseline="-18518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,a)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7556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24130">
                        <a:lnSpc>
                          <a:spcPct val="100000"/>
                        </a:lnSpc>
                        <a:spcBef>
                          <a:spcPts val="645"/>
                        </a:spcBef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Q(s</a:t>
                      </a:r>
                      <a:r>
                        <a:rPr sz="1350" spc="-15" baseline="-18518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,b)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8191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4000">
                <a:tc>
                  <a:txBody>
                    <a:bodyPr/>
                    <a:lstStyle/>
                    <a:p>
                      <a:pPr algn="ctr">
                        <a:lnSpc>
                          <a:spcPts val="1689"/>
                        </a:lnSpc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inic.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312420">
                        <a:lnSpc>
                          <a:spcPts val="1739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650" spc="-37" baseline="-15151" dirty="0">
                          <a:latin typeface="Times New Roman"/>
                          <a:cs typeface="Times New Roman"/>
                        </a:rPr>
                        <a:t>0</a:t>
                      </a:r>
                      <a:endParaRPr sz="1650" baseline="-15151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167640">
                        <a:lnSpc>
                          <a:spcPts val="1689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76200" algn="ctr">
                        <a:lnSpc>
                          <a:spcPts val="162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4000">
                <a:tc>
                  <a:txBody>
                    <a:bodyPr/>
                    <a:lstStyle/>
                    <a:p>
                      <a:pPr marL="70485" algn="ctr">
                        <a:lnSpc>
                          <a:spcPts val="182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ts val="156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650" spc="-37" baseline="-15151" dirty="0">
                          <a:latin typeface="Times New Roman"/>
                          <a:cs typeface="Times New Roman"/>
                        </a:rPr>
                        <a:t>0</a:t>
                      </a:r>
                      <a:endParaRPr sz="1650" baseline="-15151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10795" algn="ctr">
                        <a:lnSpc>
                          <a:spcPts val="166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211454" marR="12065">
                        <a:lnSpc>
                          <a:spcPts val="170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650" spc="-37" baseline="-15151" dirty="0">
                          <a:latin typeface="Times New Roman"/>
                          <a:cs typeface="Times New Roman"/>
                        </a:rPr>
                        <a:t>1</a:t>
                      </a:r>
                      <a:endParaRPr sz="1650" baseline="-15151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R="3175" algn="ctr">
                        <a:lnSpc>
                          <a:spcPts val="182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167640">
                        <a:lnSpc>
                          <a:spcPts val="1875"/>
                        </a:lnSpc>
                        <a:spcBef>
                          <a:spcPts val="2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31750" marR="3175" algn="ctr">
                        <a:lnSpc>
                          <a:spcPts val="178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80645" algn="ctr">
                        <a:lnSpc>
                          <a:spcPts val="179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312420">
                        <a:lnSpc>
                          <a:spcPts val="167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650" spc="-37" baseline="-15151" dirty="0">
                          <a:latin typeface="Times New Roman"/>
                          <a:cs typeface="Times New Roman"/>
                        </a:rPr>
                        <a:t>1</a:t>
                      </a:r>
                      <a:endParaRPr sz="1650" baseline="-15151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32384" algn="ctr">
                        <a:lnSpc>
                          <a:spcPts val="1864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b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221615" marR="12065">
                        <a:lnSpc>
                          <a:spcPts val="179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650" spc="-37" baseline="-15151" dirty="0">
                          <a:latin typeface="Times New Roman"/>
                          <a:cs typeface="Times New Roman"/>
                        </a:rPr>
                        <a:t>3</a:t>
                      </a:r>
                      <a:endParaRPr sz="1650" baseline="-15151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R="135890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6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109855" marR="3175" algn="ctr">
                        <a:lnSpc>
                          <a:spcPts val="1914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6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R="16510" algn="ctr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825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151130">
                        <a:lnSpc>
                          <a:spcPts val="1914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pPr marL="93980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2286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ts val="1839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650" spc="-37" baseline="-15151" dirty="0">
                          <a:latin typeface="Times New Roman"/>
                          <a:cs typeface="Times New Roman"/>
                        </a:rPr>
                        <a:t>3</a:t>
                      </a:r>
                      <a:endParaRPr sz="1650" baseline="-15151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60325" algn="ctr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221615" marR="1206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650" spc="-37" baseline="-15151" dirty="0">
                          <a:latin typeface="Times New Roman"/>
                          <a:cs typeface="Times New Roman"/>
                        </a:rPr>
                        <a:t>1</a:t>
                      </a:r>
                      <a:endParaRPr sz="1650" baseline="-15151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R="125730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600" spc="-50" dirty="0">
                          <a:latin typeface="Times New Roman"/>
                          <a:cs typeface="Times New Roman"/>
                        </a:rPr>
                        <a:t>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174625">
                        <a:lnSpc>
                          <a:spcPts val="1839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600" spc="-50" dirty="0">
                          <a:latin typeface="Times New Roman"/>
                          <a:cs typeface="Times New Roman"/>
                        </a:rPr>
                        <a:t>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88265" algn="ctr">
                        <a:lnSpc>
                          <a:spcPts val="1814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ts val="169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650" spc="-37" baseline="-15151" dirty="0">
                          <a:latin typeface="Times New Roman"/>
                          <a:cs typeface="Times New Roman"/>
                        </a:rPr>
                        <a:t>1</a:t>
                      </a:r>
                      <a:endParaRPr sz="1650" baseline="-15151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299085">
                        <a:lnSpc>
                          <a:spcPts val="1889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b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221615" marR="12065">
                        <a:lnSpc>
                          <a:spcPts val="157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650" spc="-37" baseline="-15151" dirty="0">
                          <a:latin typeface="Times New Roman"/>
                          <a:cs typeface="Times New Roman"/>
                        </a:rPr>
                        <a:t>3</a:t>
                      </a:r>
                      <a:endParaRPr sz="1650" baseline="-15151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R="116205" algn="r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6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119380" marR="3175" algn="ctr">
                        <a:lnSpc>
                          <a:spcPts val="172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6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0670">
                <a:tc>
                  <a:txBody>
                    <a:bodyPr/>
                    <a:lstStyle/>
                    <a:p>
                      <a:pPr marL="118745" algn="ctr">
                        <a:lnSpc>
                          <a:spcPts val="1814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332105">
                        <a:lnSpc>
                          <a:spcPts val="169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650" spc="-37" baseline="-15151" dirty="0">
                          <a:latin typeface="Times New Roman"/>
                          <a:cs typeface="Times New Roman"/>
                        </a:rPr>
                        <a:t>3</a:t>
                      </a:r>
                      <a:endParaRPr sz="1650" baseline="-15151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308610">
                        <a:lnSpc>
                          <a:spcPts val="188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b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221615" marR="12065">
                        <a:lnSpc>
                          <a:spcPts val="157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650" spc="-37" baseline="-15151" dirty="0">
                          <a:latin typeface="Times New Roman"/>
                          <a:cs typeface="Times New Roman"/>
                        </a:rPr>
                        <a:t>4</a:t>
                      </a:r>
                      <a:endParaRPr sz="1650" baseline="-15151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57785" algn="ctr">
                        <a:lnSpc>
                          <a:spcPts val="164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R="33655" algn="ctr">
                        <a:lnSpc>
                          <a:spcPts val="188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679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142875">
                        <a:lnSpc>
                          <a:spcPts val="1885"/>
                        </a:lnSpc>
                      </a:pPr>
                      <a:r>
                        <a:rPr sz="1600" spc="-45" dirty="0">
                          <a:latin typeface="Times New Roman"/>
                          <a:cs typeface="Times New Roman"/>
                        </a:rPr>
                        <a:t>Valor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88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es </a:t>
                      </a: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fina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8890">
                        <a:lnSpc>
                          <a:spcPts val="1885"/>
                        </a:lnSpc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les: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R="22225" algn="ctr">
                        <a:lnSpc>
                          <a:spcPts val="183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54610" algn="ctr">
                        <a:lnSpc>
                          <a:spcPts val="188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129539" marR="3175" algn="ctr">
                        <a:lnSpc>
                          <a:spcPts val="188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6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223520">
                        <a:lnSpc>
                          <a:spcPts val="181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600" spc="-50" dirty="0">
                          <a:latin typeface="Times New Roman"/>
                          <a:cs typeface="Times New Roman"/>
                        </a:rPr>
                        <a:t>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27305" algn="ctr">
                        <a:lnSpc>
                          <a:spcPts val="1910"/>
                        </a:lnSpc>
                        <a:spcBef>
                          <a:spcPts val="10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133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pic>
        <p:nvPicPr>
          <p:cNvPr id="11" name="object 1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92112" y="1372442"/>
            <a:ext cx="3730608" cy="2147045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3801497" y="3129279"/>
            <a:ext cx="1079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dirty="0">
                <a:latin typeface="Times New Roman"/>
                <a:cs typeface="Times New Roman"/>
              </a:rPr>
              <a:t>4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21960" y="2347467"/>
            <a:ext cx="1047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01335" y="2450591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023479" y="1786635"/>
            <a:ext cx="1047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102854" y="1886711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686750" y="1698244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3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055506" y="2198115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546455" y="2021332"/>
            <a:ext cx="3543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784002" y="2896108"/>
            <a:ext cx="3873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b/10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162803" y="2969259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2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31143" y="2716276"/>
            <a:ext cx="3543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677672" y="2988564"/>
            <a:ext cx="24320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spc="-565" dirty="0">
                <a:latin typeface="Times New Roman"/>
                <a:cs typeface="Times New Roman"/>
              </a:rPr>
              <a:t>s</a:t>
            </a:r>
            <a:r>
              <a:rPr sz="2400" spc="120" baseline="13888" dirty="0">
                <a:latin typeface="Times New Roman"/>
                <a:cs typeface="Times New Roman"/>
              </a:rPr>
              <a:t>s</a:t>
            </a:r>
            <a:r>
              <a:rPr sz="1650" spc="120" baseline="5050" dirty="0">
                <a:latin typeface="Times New Roman"/>
                <a:cs typeface="Times New Roman"/>
              </a:rPr>
              <a:t>4</a:t>
            </a:r>
            <a:endParaRPr sz="1650" baseline="50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826831" y="2481579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40995" y="858519"/>
            <a:ext cx="4207510" cy="79819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80"/>
              </a:spcBef>
            </a:pPr>
            <a:r>
              <a:rPr sz="2000" b="1" dirty="0">
                <a:latin typeface="Times New Roman"/>
                <a:cs typeface="Times New Roman"/>
              </a:rPr>
              <a:t>Recordad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que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no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conocemos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el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modelo</a:t>
            </a:r>
            <a:endParaRPr sz="2000">
              <a:latin typeface="Times New Roman"/>
              <a:cs typeface="Times New Roman"/>
            </a:endParaRPr>
          </a:p>
          <a:p>
            <a:pPr marL="2659380">
              <a:lnSpc>
                <a:spcPct val="100000"/>
              </a:lnSpc>
              <a:spcBef>
                <a:spcPts val="780"/>
              </a:spcBef>
            </a:pPr>
            <a:r>
              <a:rPr sz="1600" dirty="0">
                <a:latin typeface="Times New Roman"/>
                <a:cs typeface="Times New Roman"/>
              </a:rPr>
              <a:t>a/-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858545" y="2277364"/>
            <a:ext cx="2857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b/6</a:t>
            </a:r>
            <a:endParaRPr sz="1600">
              <a:latin typeface="Times New Roman"/>
              <a:cs typeface="Times New Roman"/>
            </a:endParaRPr>
          </a:p>
        </p:txBody>
      </p:sp>
      <p:pic>
        <p:nvPicPr>
          <p:cNvPr id="27" name="object 2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28" name="object 28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11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8378190" y="6376923"/>
            <a:ext cx="2286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12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1087120">
              <a:lnSpc>
                <a:spcPct val="100000"/>
              </a:lnSpc>
              <a:spcBef>
                <a:spcPts val="100"/>
              </a:spcBef>
            </a:pPr>
            <a:r>
              <a:rPr dirty="0"/>
              <a:t>Nuestro</a:t>
            </a:r>
            <a:r>
              <a:rPr spc="-35" dirty="0"/>
              <a:t> </a:t>
            </a:r>
            <a:r>
              <a:rPr dirty="0"/>
              <a:t>ejemplo</a:t>
            </a:r>
            <a:r>
              <a:rPr spc="-25" dirty="0"/>
              <a:t> </a:t>
            </a:r>
            <a:r>
              <a:rPr dirty="0"/>
              <a:t>(determinista)</a:t>
            </a:r>
            <a:r>
              <a:rPr spc="-15" dirty="0"/>
              <a:t> </a:t>
            </a:r>
            <a:r>
              <a:rPr spc="-10" dirty="0"/>
              <a:t>inicial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812665" y="1140460"/>
            <a:ext cx="3454400" cy="5378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>
              <a:lnSpc>
                <a:spcPct val="105000"/>
              </a:lnSpc>
              <a:spcBef>
                <a:spcPts val="100"/>
              </a:spcBef>
            </a:pPr>
            <a:r>
              <a:rPr sz="1600" b="1" dirty="0">
                <a:latin typeface="Times New Roman"/>
                <a:cs typeface="Times New Roman"/>
              </a:rPr>
              <a:t>Repetimos</a:t>
            </a:r>
            <a:r>
              <a:rPr sz="1600" b="1" spc="-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el mismo episodio</a:t>
            </a:r>
            <a:r>
              <a:rPr sz="1600" b="1" spc="-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(desde </a:t>
            </a:r>
            <a:r>
              <a:rPr sz="1600" b="1" i="1" spc="-25" dirty="0">
                <a:latin typeface="Times New Roman"/>
                <a:cs typeface="Times New Roman"/>
              </a:rPr>
              <a:t>s</a:t>
            </a:r>
            <a:r>
              <a:rPr sz="1650" b="1" i="1" spc="-37" baseline="-15151" dirty="0">
                <a:latin typeface="Times New Roman"/>
                <a:cs typeface="Times New Roman"/>
              </a:rPr>
              <a:t>0</a:t>
            </a:r>
            <a:r>
              <a:rPr sz="1600" b="1" spc="-25" dirty="0">
                <a:latin typeface="Times New Roman"/>
                <a:cs typeface="Times New Roman"/>
              </a:rPr>
              <a:t>) </a:t>
            </a:r>
            <a:r>
              <a:rPr sz="1600" b="1" dirty="0">
                <a:latin typeface="Times New Roman"/>
                <a:cs typeface="Times New Roman"/>
              </a:rPr>
              <a:t>con</a:t>
            </a:r>
            <a:r>
              <a:rPr sz="1600" b="1" spc="-10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los</a:t>
            </a:r>
            <a:r>
              <a:rPr sz="1600" b="1" spc="-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valores</a:t>
            </a:r>
            <a:r>
              <a:rPr sz="1600" b="1" spc="-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actuales</a:t>
            </a:r>
            <a:r>
              <a:rPr sz="1600" b="1" spc="-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de</a:t>
            </a:r>
            <a:r>
              <a:rPr sz="1600" b="1" spc="-5" dirty="0">
                <a:latin typeface="Times New Roman"/>
                <a:cs typeface="Times New Roman"/>
              </a:rPr>
              <a:t> </a:t>
            </a:r>
            <a:r>
              <a:rPr sz="1600" b="1" i="1" spc="-10" dirty="0">
                <a:latin typeface="Times New Roman"/>
                <a:cs typeface="Times New Roman"/>
              </a:rPr>
              <a:t>Q(s,a)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838065" y="1890267"/>
            <a:ext cx="3559175" cy="17297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91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Mismos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parámetros:</a:t>
            </a:r>
            <a:endParaRPr sz="1600">
              <a:latin typeface="Times New Roman"/>
              <a:cs typeface="Times New Roman"/>
            </a:endParaRPr>
          </a:p>
          <a:p>
            <a:pPr marL="84455" indent="-72390">
              <a:lnSpc>
                <a:spcPts val="1895"/>
              </a:lnSpc>
              <a:buSzPct val="93750"/>
              <a:buFont typeface="Arial"/>
              <a:buChar char="•"/>
              <a:tabLst>
                <a:tab pos="85090" algn="l"/>
              </a:tabLst>
            </a:pPr>
            <a:r>
              <a:rPr sz="1600" i="1" dirty="0">
                <a:latin typeface="Times New Roman"/>
                <a:cs typeface="Times New Roman"/>
              </a:rPr>
              <a:t>Q(s,a)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inicializados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50" dirty="0">
                <a:latin typeface="Times New Roman"/>
                <a:cs typeface="Times New Roman"/>
              </a:rPr>
              <a:t>0</a:t>
            </a:r>
            <a:endParaRPr sz="1600">
              <a:latin typeface="Times New Roman"/>
              <a:cs typeface="Times New Roman"/>
            </a:endParaRPr>
          </a:p>
          <a:p>
            <a:pPr marL="84455" indent="-72390">
              <a:lnSpc>
                <a:spcPts val="1910"/>
              </a:lnSpc>
              <a:buSzPct val="93750"/>
              <a:buFont typeface="Arial"/>
              <a:buChar char="•"/>
              <a:tabLst>
                <a:tab pos="85090" algn="l"/>
              </a:tabLst>
            </a:pPr>
            <a:r>
              <a:rPr sz="1600" dirty="0">
                <a:latin typeface="Times New Roman"/>
                <a:cs typeface="Times New Roman"/>
              </a:rPr>
              <a:t>En cada estado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 selecciona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la</a:t>
            </a:r>
            <a:endParaRPr sz="1600">
              <a:latin typeface="Times New Roman"/>
              <a:cs typeface="Times New Roman"/>
            </a:endParaRPr>
          </a:p>
          <a:p>
            <a:pPr marL="266700">
              <a:lnSpc>
                <a:spcPts val="1910"/>
              </a:lnSpc>
              <a:spcBef>
                <a:spcPts val="95"/>
              </a:spcBef>
            </a:pPr>
            <a:r>
              <a:rPr sz="1600" dirty="0">
                <a:latin typeface="Times New Roman"/>
                <a:cs typeface="Times New Roman"/>
              </a:rPr>
              <a:t>acción con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mayor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valor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Q(s,a)</a:t>
            </a:r>
            <a:endParaRPr sz="1600">
              <a:latin typeface="Times New Roman"/>
              <a:cs typeface="Times New Roman"/>
            </a:endParaRPr>
          </a:p>
          <a:p>
            <a:pPr marL="84455" indent="-72390">
              <a:lnSpc>
                <a:spcPts val="1895"/>
              </a:lnSpc>
              <a:buSzPct val="93750"/>
              <a:buFont typeface="Arial"/>
              <a:buChar char="•"/>
              <a:tabLst>
                <a:tab pos="85090" algn="l"/>
              </a:tabLst>
            </a:pPr>
            <a:r>
              <a:rPr sz="1600" dirty="0">
                <a:latin typeface="Times New Roman"/>
                <a:cs typeface="Times New Roman"/>
              </a:rPr>
              <a:t>En caso de empate se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20" dirty="0">
                <a:latin typeface="Times New Roman"/>
                <a:cs typeface="Times New Roman"/>
              </a:rPr>
              <a:t>elige</a:t>
            </a:r>
            <a:endParaRPr sz="1600">
              <a:latin typeface="Times New Roman"/>
              <a:cs typeface="Times New Roman"/>
            </a:endParaRPr>
          </a:p>
          <a:p>
            <a:pPr marL="266700">
              <a:lnSpc>
                <a:spcPts val="1895"/>
              </a:lnSpc>
            </a:pPr>
            <a:r>
              <a:rPr sz="1600" dirty="0">
                <a:latin typeface="Times New Roman"/>
                <a:cs typeface="Times New Roman"/>
              </a:rPr>
              <a:t>aleatoriamente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(aquí,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acción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“arriba”)</a:t>
            </a:r>
            <a:endParaRPr sz="1600">
              <a:latin typeface="Times New Roman"/>
              <a:cs typeface="Times New Roman"/>
            </a:endParaRPr>
          </a:p>
          <a:p>
            <a:pPr marL="84455" indent="-72390">
              <a:lnSpc>
                <a:spcPts val="1910"/>
              </a:lnSpc>
              <a:buSzPct val="93750"/>
              <a:buFont typeface="Arial"/>
              <a:buChar char="•"/>
              <a:tabLst>
                <a:tab pos="85090" algn="l"/>
              </a:tabLst>
            </a:pPr>
            <a:r>
              <a:rPr sz="1600" i="1" spc="-25" dirty="0">
                <a:latin typeface="Times New Roman"/>
                <a:cs typeface="Times New Roman"/>
              </a:rPr>
              <a:t>γ=1</a:t>
            </a:r>
            <a:endParaRPr sz="1600">
              <a:latin typeface="Times New Roman"/>
              <a:cs typeface="Times New Roman"/>
            </a:endParaRPr>
          </a:p>
        </p:txBody>
      </p:sp>
      <p:pic>
        <p:nvPicPr>
          <p:cNvPr id="12" name="object 1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92112" y="1372442"/>
            <a:ext cx="3730608" cy="2147045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3801497" y="3129279"/>
            <a:ext cx="1079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dirty="0">
                <a:latin typeface="Times New Roman"/>
                <a:cs typeface="Times New Roman"/>
              </a:rPr>
              <a:t>4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96560" y="2347467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0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998079" y="1786635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1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686750" y="1698244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3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55506" y="2198115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546455" y="2021332"/>
            <a:ext cx="3543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84002" y="2896108"/>
            <a:ext cx="3873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b/10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162803" y="2969259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2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31143" y="2716276"/>
            <a:ext cx="3543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677672" y="2988564"/>
            <a:ext cx="24320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spc="-565" dirty="0">
                <a:latin typeface="Times New Roman"/>
                <a:cs typeface="Times New Roman"/>
              </a:rPr>
              <a:t>s</a:t>
            </a:r>
            <a:r>
              <a:rPr sz="2400" spc="120" baseline="13888" dirty="0">
                <a:latin typeface="Times New Roman"/>
                <a:cs typeface="Times New Roman"/>
              </a:rPr>
              <a:t>s</a:t>
            </a:r>
            <a:r>
              <a:rPr sz="1650" spc="120" baseline="5050" dirty="0">
                <a:latin typeface="Times New Roman"/>
                <a:cs typeface="Times New Roman"/>
              </a:rPr>
              <a:t>4</a:t>
            </a:r>
            <a:endParaRPr sz="1650" baseline="50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826831" y="2481579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988289" y="1387347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a/-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858545" y="2277364"/>
            <a:ext cx="2857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b/6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823421" y="6094476"/>
            <a:ext cx="543242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¿Qué</a:t>
            </a:r>
            <a:r>
              <a:rPr sz="2000" spc="-3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ocurre</a:t>
            </a:r>
            <a:r>
              <a:rPr sz="20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si</a:t>
            </a:r>
            <a:r>
              <a:rPr sz="20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repitimos</a:t>
            </a:r>
            <a:r>
              <a:rPr sz="20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el</a:t>
            </a:r>
            <a:r>
              <a:rPr sz="2000" spc="-3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mismo</a:t>
            </a:r>
            <a:r>
              <a:rPr sz="20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episodio</a:t>
            </a:r>
            <a:r>
              <a:rPr sz="20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de</a:t>
            </a:r>
            <a:r>
              <a:rPr sz="20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0000"/>
                </a:solidFill>
                <a:latin typeface="Times New Roman"/>
                <a:cs typeface="Times New Roman"/>
              </a:rPr>
              <a:t>nuevo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(y</a:t>
            </a:r>
            <a:r>
              <a:rPr sz="20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de</a:t>
            </a:r>
            <a:r>
              <a:rPr sz="20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0000"/>
                </a:solidFill>
                <a:latin typeface="Times New Roman"/>
                <a:cs typeface="Times New Roman"/>
              </a:rPr>
              <a:t>nuevo)?</a:t>
            </a:r>
            <a:endParaRPr sz="2000">
              <a:latin typeface="Times New Roman"/>
              <a:cs typeface="Times New Roman"/>
            </a:endParaRPr>
          </a:p>
        </p:txBody>
      </p:sp>
      <p:graphicFrame>
        <p:nvGraphicFramePr>
          <p:cNvPr id="27" name="object 27"/>
          <p:cNvGraphicFramePr>
            <a:graphicFrameLocks noGrp="1"/>
          </p:cNvGraphicFramePr>
          <p:nvPr/>
        </p:nvGraphicFramePr>
        <p:xfrm>
          <a:off x="885825" y="3752693"/>
          <a:ext cx="6593840" cy="204152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30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6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886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429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245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48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7975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4419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3467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3467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3467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34669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42672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400" b="1" spc="-20" dirty="0">
                          <a:latin typeface="Times New Roman"/>
                          <a:cs typeface="Times New Roman"/>
                        </a:rPr>
                        <a:t>Mov.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Estado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3683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Acción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44450" marR="30480" indent="-24765">
                        <a:lnSpc>
                          <a:spcPts val="1580"/>
                        </a:lnSpc>
                        <a:spcBef>
                          <a:spcPts val="100"/>
                        </a:spcBef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Estado nuevo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100965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400" spc="-20" dirty="0">
                          <a:latin typeface="Times New Roman"/>
                          <a:cs typeface="Times New Roman"/>
                        </a:rPr>
                        <a:t>Rec.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17145" algn="ctr">
                        <a:lnSpc>
                          <a:spcPct val="100000"/>
                        </a:lnSpc>
                        <a:spcBef>
                          <a:spcPts val="610"/>
                        </a:spcBef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Q(s</a:t>
                      </a:r>
                      <a:r>
                        <a:rPr sz="1350" spc="-15" baseline="-18518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,a)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7747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R="1270"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Q(s</a:t>
                      </a:r>
                      <a:r>
                        <a:rPr sz="1350" spc="-15" baseline="-18518" dirty="0">
                          <a:latin typeface="Times New Roman"/>
                          <a:cs typeface="Times New Roman"/>
                        </a:rPr>
                        <a:t>0</a:t>
                      </a: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,b)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7112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27940" algn="ctr">
                        <a:lnSpc>
                          <a:spcPct val="100000"/>
                        </a:lnSpc>
                        <a:spcBef>
                          <a:spcPts val="610"/>
                        </a:spcBef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Q(s</a:t>
                      </a:r>
                      <a:r>
                        <a:rPr sz="1350" spc="-15" baseline="-18518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,b)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774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22860">
                        <a:lnSpc>
                          <a:spcPct val="100000"/>
                        </a:lnSpc>
                        <a:spcBef>
                          <a:spcPts val="610"/>
                        </a:spcBef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Q(s</a:t>
                      </a:r>
                      <a:r>
                        <a:rPr sz="1350" spc="-15" baseline="-18518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,a)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774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22225" algn="ctr">
                        <a:lnSpc>
                          <a:spcPct val="100000"/>
                        </a:lnSpc>
                        <a:spcBef>
                          <a:spcPts val="630"/>
                        </a:spcBef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Q(s</a:t>
                      </a:r>
                      <a:r>
                        <a:rPr sz="1350" spc="-15" baseline="-18518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,b)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800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4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R="22225" algn="ctr">
                        <a:lnSpc>
                          <a:spcPts val="175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54610" algn="ctr">
                        <a:lnSpc>
                          <a:spcPts val="18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129539" marR="3175" algn="ctr">
                        <a:lnSpc>
                          <a:spcPts val="18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6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223520">
                        <a:lnSpc>
                          <a:spcPts val="170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600" spc="-50" dirty="0">
                          <a:latin typeface="Times New Roman"/>
                          <a:cs typeface="Times New Roman"/>
                        </a:rPr>
                        <a:t>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27305" algn="ctr">
                        <a:lnSpc>
                          <a:spcPts val="1875"/>
                        </a:lnSpc>
                        <a:spcBef>
                          <a:spcPts val="2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4000">
                <a:tc>
                  <a:txBody>
                    <a:bodyPr/>
                    <a:lstStyle/>
                    <a:p>
                      <a:pPr algn="ctr">
                        <a:lnSpc>
                          <a:spcPts val="1600"/>
                        </a:lnSpc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inic.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312420">
                        <a:lnSpc>
                          <a:spcPts val="164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650" spc="-37" baseline="-15151" dirty="0">
                          <a:latin typeface="Times New Roman"/>
                          <a:cs typeface="Times New Roman"/>
                        </a:rPr>
                        <a:t>0</a:t>
                      </a:r>
                      <a:endParaRPr sz="1650" baseline="-15151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R="12065"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4000">
                <a:tc>
                  <a:txBody>
                    <a:bodyPr/>
                    <a:lstStyle/>
                    <a:p>
                      <a:pPr marL="70485" algn="ctr">
                        <a:lnSpc>
                          <a:spcPts val="152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307340">
                        <a:lnSpc>
                          <a:spcPts val="123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650" spc="-37" baseline="-15151" dirty="0">
                          <a:latin typeface="Times New Roman"/>
                          <a:cs typeface="Times New Roman"/>
                        </a:rPr>
                        <a:t>0</a:t>
                      </a:r>
                      <a:endParaRPr sz="1650" baseline="-15151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10795" algn="ctr">
                        <a:lnSpc>
                          <a:spcPts val="135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211454" marR="12065">
                        <a:lnSpc>
                          <a:spcPts val="140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650" spc="-37" baseline="-15151" dirty="0">
                          <a:latin typeface="Times New Roman"/>
                          <a:cs typeface="Times New Roman"/>
                        </a:rPr>
                        <a:t>1</a:t>
                      </a:r>
                      <a:endParaRPr sz="1650" baseline="-15151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R="3175" algn="ctr">
                        <a:lnSpc>
                          <a:spcPts val="152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R="20320" algn="ctr">
                        <a:lnSpc>
                          <a:spcPts val="1614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80645" algn="ctr">
                        <a:lnSpc>
                          <a:spcPts val="148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312420">
                        <a:lnSpc>
                          <a:spcPts val="136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650" spc="-37" baseline="-15151" dirty="0">
                          <a:latin typeface="Times New Roman"/>
                          <a:cs typeface="Times New Roman"/>
                        </a:rPr>
                        <a:t>1</a:t>
                      </a:r>
                      <a:endParaRPr sz="1650" baseline="-15151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32384" algn="ctr">
                        <a:lnSpc>
                          <a:spcPts val="156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b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221615" marR="12065">
                        <a:lnSpc>
                          <a:spcPts val="148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650" spc="-37" baseline="-15151" dirty="0">
                          <a:latin typeface="Times New Roman"/>
                          <a:cs typeface="Times New Roman"/>
                        </a:rPr>
                        <a:t>3</a:t>
                      </a:r>
                      <a:endParaRPr sz="1650" baseline="-15151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210185">
                        <a:lnSpc>
                          <a:spcPts val="163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6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100330" marR="3175" algn="ctr">
                        <a:lnSpc>
                          <a:spcPts val="160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6545">
                <a:tc>
                  <a:txBody>
                    <a:bodyPr/>
                    <a:lstStyle/>
                    <a:p>
                      <a:pPr marL="93980" algn="ctr">
                        <a:lnSpc>
                          <a:spcPts val="179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321945">
                        <a:lnSpc>
                          <a:spcPts val="153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650" spc="-37" baseline="-15151" dirty="0">
                          <a:latin typeface="Times New Roman"/>
                          <a:cs typeface="Times New Roman"/>
                        </a:rPr>
                        <a:t>3</a:t>
                      </a:r>
                      <a:endParaRPr sz="1650" baseline="-15151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71755" algn="ctr">
                        <a:lnSpc>
                          <a:spcPts val="165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b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221615" marR="12065">
                        <a:lnSpc>
                          <a:spcPts val="1725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650" spc="-37" baseline="-15151" dirty="0">
                          <a:latin typeface="Times New Roman"/>
                          <a:cs typeface="Times New Roman"/>
                        </a:rPr>
                        <a:t>4</a:t>
                      </a:r>
                      <a:endParaRPr sz="1650" baseline="-15151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L="18415" algn="ctr">
                        <a:lnSpc>
                          <a:spcPts val="172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 marR="23495" algn="ctr">
                        <a:lnSpc>
                          <a:spcPts val="153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19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142875">
                        <a:lnSpc>
                          <a:spcPts val="1835"/>
                        </a:lnSpc>
                      </a:pPr>
                      <a:r>
                        <a:rPr sz="1600" spc="-45" dirty="0">
                          <a:latin typeface="Times New Roman"/>
                          <a:cs typeface="Times New Roman"/>
                        </a:rPr>
                        <a:t>Valor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83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es </a:t>
                      </a: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fina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8890">
                        <a:lnSpc>
                          <a:spcPts val="1835"/>
                        </a:lnSpc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les: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R="22225" algn="ctr">
                        <a:lnSpc>
                          <a:spcPts val="178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54610" algn="ctr">
                        <a:lnSpc>
                          <a:spcPts val="183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60960" marR="3175" algn="ctr">
                        <a:lnSpc>
                          <a:spcPts val="183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223520">
                        <a:lnSpc>
                          <a:spcPts val="1739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600" spc="-50" dirty="0">
                          <a:latin typeface="Times New Roman"/>
                          <a:cs typeface="Times New Roman"/>
                        </a:rPr>
                        <a:t>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 marL="27305" algn="ctr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pic>
        <p:nvPicPr>
          <p:cNvPr id="28" name="object 2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</p:spTree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504190">
              <a:lnSpc>
                <a:spcPct val="100000"/>
              </a:lnSpc>
              <a:spcBef>
                <a:spcPts val="100"/>
              </a:spcBef>
            </a:pPr>
            <a:r>
              <a:rPr dirty="0"/>
              <a:t>Q</a:t>
            </a:r>
            <a:r>
              <a:rPr spc="-35" dirty="0"/>
              <a:t> </a:t>
            </a:r>
            <a:r>
              <a:rPr dirty="0"/>
              <a:t>Learning:</a:t>
            </a:r>
            <a:r>
              <a:rPr spc="-10" dirty="0"/>
              <a:t> </a:t>
            </a:r>
            <a:r>
              <a:rPr dirty="0">
                <a:solidFill>
                  <a:srgbClr val="FF0000"/>
                </a:solidFill>
              </a:rPr>
              <a:t>política</a:t>
            </a:r>
            <a:r>
              <a:rPr spc="-20" dirty="0">
                <a:solidFill>
                  <a:srgbClr val="FF0000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de</a:t>
            </a:r>
            <a:r>
              <a:rPr spc="-10" dirty="0">
                <a:solidFill>
                  <a:srgbClr val="FF0000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selección</a:t>
            </a:r>
            <a:r>
              <a:rPr spc="-25" dirty="0">
                <a:solidFill>
                  <a:srgbClr val="FF0000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de</a:t>
            </a:r>
            <a:r>
              <a:rPr spc="-10" dirty="0">
                <a:solidFill>
                  <a:srgbClr val="FF0000"/>
                </a:solidFill>
              </a:rPr>
              <a:t> acciones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13740" y="3579424"/>
            <a:ext cx="6863080" cy="2098675"/>
          </a:xfrm>
          <a:prstGeom prst="rect">
            <a:avLst/>
          </a:prstGeom>
        </p:spPr>
        <p:txBody>
          <a:bodyPr vert="horz" wrap="square" lIns="0" tIns="67945" rIns="0" bIns="0" rtlCol="0">
            <a:spAutoFit/>
          </a:bodyPr>
          <a:lstStyle/>
          <a:p>
            <a:pPr marL="347345" indent="-283845">
              <a:lnSpc>
                <a:spcPct val="100000"/>
              </a:lnSpc>
              <a:spcBef>
                <a:spcPts val="535"/>
              </a:spcBef>
              <a:buChar char="•"/>
              <a:tabLst>
                <a:tab pos="347345" algn="l"/>
                <a:tab pos="347980" algn="l"/>
              </a:tabLst>
            </a:pPr>
            <a:r>
              <a:rPr sz="2000" dirty="0">
                <a:latin typeface="Times New Roman"/>
                <a:cs typeface="Times New Roman"/>
              </a:rPr>
              <a:t>Observamos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“aprende”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camino</a:t>
            </a:r>
            <a:r>
              <a:rPr sz="2000" spc="-10" dirty="0">
                <a:latin typeface="Times New Roman"/>
                <a:cs typeface="Times New Roman"/>
              </a:rPr>
              <a:t> bueno:</a:t>
            </a:r>
            <a:endParaRPr sz="2000">
              <a:latin typeface="Times New Roman"/>
              <a:cs typeface="Times New Roman"/>
            </a:endParaRPr>
          </a:p>
          <a:p>
            <a:pPr marL="804545" lvl="1" indent="-283845">
              <a:lnSpc>
                <a:spcPct val="100000"/>
              </a:lnSpc>
              <a:spcBef>
                <a:spcPts val="390"/>
              </a:spcBef>
              <a:buFont typeface="Times New Roman"/>
              <a:buChar char="•"/>
              <a:tabLst>
                <a:tab pos="804545" algn="l"/>
                <a:tab pos="805180" algn="l"/>
                <a:tab pos="1365250" algn="l"/>
                <a:tab pos="1682750" algn="l"/>
                <a:tab pos="1963420" algn="l"/>
                <a:tab pos="2524125" algn="l"/>
              </a:tabLst>
            </a:pP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baseline="-13888" dirty="0">
                <a:latin typeface="Times New Roman"/>
                <a:cs typeface="Times New Roman"/>
              </a:rPr>
              <a:t>0</a:t>
            </a:r>
            <a:r>
              <a:rPr sz="1800" i="1" spc="217" baseline="-13888" dirty="0">
                <a:latin typeface="Times New Roman"/>
                <a:cs typeface="Times New Roman"/>
              </a:rPr>
              <a:t>  </a:t>
            </a:r>
            <a:r>
              <a:rPr sz="1800" spc="-50" dirty="0">
                <a:latin typeface="Times New Roman"/>
                <a:cs typeface="Times New Roman"/>
              </a:rPr>
              <a:t>&gt;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i="1" spc="-25" dirty="0">
                <a:latin typeface="Times New Roman"/>
                <a:cs typeface="Times New Roman"/>
              </a:rPr>
              <a:t>s</a:t>
            </a:r>
            <a:r>
              <a:rPr sz="1800" i="1" spc="-37" baseline="-13888" dirty="0">
                <a:latin typeface="Times New Roman"/>
                <a:cs typeface="Times New Roman"/>
              </a:rPr>
              <a:t>1</a:t>
            </a:r>
            <a:r>
              <a:rPr sz="1800" i="1" baseline="-13888" dirty="0">
                <a:latin typeface="Times New Roman"/>
                <a:cs typeface="Times New Roman"/>
              </a:rPr>
              <a:t>	</a:t>
            </a:r>
            <a:r>
              <a:rPr sz="1800" spc="-50" dirty="0">
                <a:latin typeface="Times New Roman"/>
                <a:cs typeface="Times New Roman"/>
              </a:rPr>
              <a:t>&gt;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baseline="-13888" dirty="0">
                <a:latin typeface="Times New Roman"/>
                <a:cs typeface="Times New Roman"/>
              </a:rPr>
              <a:t>3</a:t>
            </a:r>
            <a:r>
              <a:rPr sz="1800" i="1" spc="217" baseline="-13888" dirty="0">
                <a:latin typeface="Times New Roman"/>
                <a:cs typeface="Times New Roman"/>
              </a:rPr>
              <a:t>  </a:t>
            </a:r>
            <a:r>
              <a:rPr sz="1800" spc="-50" dirty="0">
                <a:latin typeface="Times New Roman"/>
                <a:cs typeface="Times New Roman"/>
              </a:rPr>
              <a:t>&gt;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baseline="-13888" dirty="0">
                <a:latin typeface="Times New Roman"/>
                <a:cs typeface="Times New Roman"/>
              </a:rPr>
              <a:t>4</a:t>
            </a:r>
            <a:r>
              <a:rPr sz="1800" i="1" spc="217" baseline="-13888" dirty="0">
                <a:latin typeface="Times New Roman"/>
                <a:cs typeface="Times New Roman"/>
              </a:rPr>
              <a:t> 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 recompensa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acumulada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50" dirty="0">
                <a:latin typeface="Times New Roman"/>
                <a:cs typeface="Times New Roman"/>
              </a:rPr>
              <a:t>7</a:t>
            </a:r>
            <a:endParaRPr sz="1800">
              <a:latin typeface="Times New Roman"/>
              <a:cs typeface="Times New Roman"/>
            </a:endParaRPr>
          </a:p>
          <a:p>
            <a:pPr marL="347345" indent="-283845">
              <a:lnSpc>
                <a:spcPct val="100000"/>
              </a:lnSpc>
              <a:spcBef>
                <a:spcPts val="434"/>
              </a:spcBef>
              <a:buChar char="•"/>
              <a:tabLst>
                <a:tab pos="347345" algn="l"/>
                <a:tab pos="347980" algn="l"/>
              </a:tabLst>
            </a:pP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encuentra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camino </a:t>
            </a:r>
            <a:r>
              <a:rPr sz="1800" spc="-10" dirty="0">
                <a:latin typeface="Times New Roman"/>
                <a:cs typeface="Times New Roman"/>
              </a:rPr>
              <a:t>óptimo:</a:t>
            </a:r>
            <a:endParaRPr sz="1800">
              <a:latin typeface="Times New Roman"/>
              <a:cs typeface="Times New Roman"/>
            </a:endParaRPr>
          </a:p>
          <a:p>
            <a:pPr marL="804545" lvl="1" indent="-283845">
              <a:lnSpc>
                <a:spcPct val="100000"/>
              </a:lnSpc>
              <a:spcBef>
                <a:spcPts val="455"/>
              </a:spcBef>
              <a:buFont typeface="Times New Roman"/>
              <a:buChar char="•"/>
              <a:tabLst>
                <a:tab pos="804545" algn="l"/>
                <a:tab pos="805180" algn="l"/>
                <a:tab pos="1122045" algn="l"/>
                <a:tab pos="1403350" algn="l"/>
                <a:tab pos="1963420" algn="l"/>
                <a:tab pos="2562225" algn="l"/>
                <a:tab pos="3122295" algn="l"/>
              </a:tabLst>
            </a:pPr>
            <a:r>
              <a:rPr sz="1800" i="1" spc="-25" dirty="0">
                <a:latin typeface="Times New Roman"/>
                <a:cs typeface="Times New Roman"/>
              </a:rPr>
              <a:t>s</a:t>
            </a:r>
            <a:r>
              <a:rPr sz="1800" i="1" spc="-37" baseline="-13888" dirty="0">
                <a:latin typeface="Times New Roman"/>
                <a:cs typeface="Times New Roman"/>
              </a:rPr>
              <a:t>0</a:t>
            </a:r>
            <a:r>
              <a:rPr sz="1800" i="1" baseline="-13888" dirty="0">
                <a:latin typeface="Times New Roman"/>
                <a:cs typeface="Times New Roman"/>
              </a:rPr>
              <a:t>	</a:t>
            </a:r>
            <a:r>
              <a:rPr sz="1800" spc="-50" dirty="0">
                <a:latin typeface="Times New Roman"/>
                <a:cs typeface="Times New Roman"/>
              </a:rPr>
              <a:t>&gt;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baseline="-13888" dirty="0">
                <a:latin typeface="Times New Roman"/>
                <a:cs typeface="Times New Roman"/>
              </a:rPr>
              <a:t>2</a:t>
            </a:r>
            <a:r>
              <a:rPr sz="1800" i="1" spc="217" baseline="-13888" dirty="0">
                <a:latin typeface="Times New Roman"/>
                <a:cs typeface="Times New Roman"/>
              </a:rPr>
              <a:t>  </a:t>
            </a:r>
            <a:r>
              <a:rPr sz="1800" spc="-50" dirty="0">
                <a:latin typeface="Times New Roman"/>
                <a:cs typeface="Times New Roman"/>
              </a:rPr>
              <a:t>&gt;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baseline="-13888" dirty="0">
                <a:latin typeface="Times New Roman"/>
                <a:cs typeface="Times New Roman"/>
              </a:rPr>
              <a:t>1</a:t>
            </a:r>
            <a:r>
              <a:rPr sz="1800" i="1" spc="217" baseline="-13888" dirty="0">
                <a:latin typeface="Times New Roman"/>
                <a:cs typeface="Times New Roman"/>
              </a:rPr>
              <a:t>  </a:t>
            </a:r>
            <a:r>
              <a:rPr sz="1800" spc="-50" dirty="0">
                <a:latin typeface="Times New Roman"/>
                <a:cs typeface="Times New Roman"/>
              </a:rPr>
              <a:t>&gt;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baseline="-13888" dirty="0">
                <a:latin typeface="Times New Roman"/>
                <a:cs typeface="Times New Roman"/>
              </a:rPr>
              <a:t>3</a:t>
            </a:r>
            <a:r>
              <a:rPr sz="1800" i="1" spc="217" baseline="-13888" dirty="0">
                <a:latin typeface="Times New Roman"/>
                <a:cs typeface="Times New Roman"/>
              </a:rPr>
              <a:t>  </a:t>
            </a:r>
            <a:r>
              <a:rPr sz="1800" spc="-50" dirty="0">
                <a:latin typeface="Times New Roman"/>
                <a:cs typeface="Times New Roman"/>
              </a:rPr>
              <a:t>&gt;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baseline="-13888" dirty="0">
                <a:latin typeface="Times New Roman"/>
                <a:cs typeface="Times New Roman"/>
              </a:rPr>
              <a:t>4</a:t>
            </a:r>
            <a:r>
              <a:rPr sz="1800" i="1" spc="202" baseline="-13888" dirty="0">
                <a:latin typeface="Times New Roman"/>
                <a:cs typeface="Times New Roman"/>
              </a:rPr>
              <a:t> 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 recompensa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acumulada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50" dirty="0">
                <a:latin typeface="Times New Roman"/>
                <a:cs typeface="Times New Roman"/>
              </a:rPr>
              <a:t>8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28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2000" b="1" dirty="0">
                <a:latin typeface="Times New Roman"/>
                <a:cs typeface="Times New Roman"/>
              </a:rPr>
              <a:t>Problema:</a:t>
            </a:r>
            <a:r>
              <a:rPr sz="2000" b="1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explora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suficientemente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entorno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581275" y="1617649"/>
            <a:ext cx="3136866" cy="1635137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5446524" y="2992120"/>
            <a:ext cx="1079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dirty="0">
                <a:latin typeface="Times New Roman"/>
                <a:cs typeface="Times New Roman"/>
              </a:rPr>
              <a:t>4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736002" y="2365755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0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913893" y="1939035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1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333115" y="1868932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3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604833" y="2761996"/>
            <a:ext cx="3873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b/10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052333" y="2838196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2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111841" y="2158492"/>
            <a:ext cx="354330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0005">
              <a:lnSpc>
                <a:spcPct val="1375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a/2 </a:t>
            </a: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322699" y="2802635"/>
            <a:ext cx="24320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spc="-847" baseline="-11111" dirty="0">
                <a:latin typeface="Times New Roman"/>
                <a:cs typeface="Times New Roman"/>
              </a:rPr>
              <a:t>s</a:t>
            </a:r>
            <a:r>
              <a:rPr sz="1600" spc="80" dirty="0">
                <a:latin typeface="Times New Roman"/>
                <a:cs typeface="Times New Roman"/>
              </a:rPr>
              <a:t>s</a:t>
            </a:r>
            <a:r>
              <a:rPr sz="1650" spc="120" baseline="-15151" dirty="0">
                <a:latin typeface="Times New Roman"/>
                <a:cs typeface="Times New Roman"/>
              </a:rPr>
              <a:t>4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800391" y="2469388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639377" y="1829308"/>
            <a:ext cx="8636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Q(s</a:t>
            </a:r>
            <a:r>
              <a:rPr sz="1650" spc="-15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0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,a)=7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847339" y="3005328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solidFill>
                  <a:srgbClr val="FF0000"/>
                </a:solidFill>
                <a:latin typeface="Times New Roman"/>
                <a:cs typeface="Times New Roman"/>
              </a:rPr>
              <a:t>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553652" y="2902203"/>
            <a:ext cx="8242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Q(s</a:t>
            </a:r>
            <a:r>
              <a:rPr sz="1600" spc="13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,b)=0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482521" y="2338323"/>
            <a:ext cx="125793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baseline="6944" dirty="0">
                <a:latin typeface="Times New Roman"/>
                <a:cs typeface="Times New Roman"/>
              </a:rPr>
              <a:t>b/6</a:t>
            </a:r>
            <a:r>
              <a:rPr sz="2400" spc="120" baseline="6944" dirty="0">
                <a:latin typeface="Times New Roman"/>
                <a:cs typeface="Times New Roman"/>
              </a:rPr>
              <a:t>  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Q(s</a:t>
            </a:r>
            <a:r>
              <a:rPr sz="1650" spc="-15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,b)=6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39140" y="1068323"/>
            <a:ext cx="5702935" cy="698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1945" indent="-283845">
              <a:lnSpc>
                <a:spcPts val="2095"/>
              </a:lnSpc>
              <a:spcBef>
                <a:spcPts val="100"/>
              </a:spcBef>
              <a:buChar char="•"/>
              <a:tabLst>
                <a:tab pos="321945" algn="l"/>
                <a:tab pos="322580" algn="l"/>
              </a:tabLst>
            </a:pPr>
            <a:r>
              <a:rPr sz="2000" dirty="0">
                <a:latin typeface="Times New Roman"/>
                <a:cs typeface="Times New Roman"/>
              </a:rPr>
              <a:t>Política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aprendida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(después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muchas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ejecuciones):</a:t>
            </a:r>
            <a:endParaRPr sz="2000">
              <a:latin typeface="Times New Roman"/>
              <a:cs typeface="Times New Roman"/>
            </a:endParaRPr>
          </a:p>
          <a:p>
            <a:pPr marR="749935" algn="r">
              <a:lnSpc>
                <a:spcPts val="1450"/>
              </a:lnSpc>
            </a:pP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Q(s</a:t>
            </a:r>
            <a:r>
              <a:rPr sz="1650" spc="-15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,b)=-</a:t>
            </a:r>
            <a:r>
              <a:rPr sz="1600" spc="-50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endParaRPr sz="1600">
              <a:latin typeface="Times New Roman"/>
              <a:cs typeface="Times New Roman"/>
            </a:endParaRPr>
          </a:p>
          <a:p>
            <a:pPr marR="694690" algn="r">
              <a:lnSpc>
                <a:spcPts val="1750"/>
              </a:lnSpc>
            </a:pPr>
            <a:r>
              <a:rPr sz="1600" dirty="0">
                <a:latin typeface="Times New Roman"/>
                <a:cs typeface="Times New Roman"/>
              </a:rPr>
              <a:t>a/-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320241" y="1811020"/>
            <a:ext cx="895985" cy="501015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marL="58419" marR="30480" indent="-20955">
              <a:lnSpc>
                <a:spcPts val="1820"/>
              </a:lnSpc>
              <a:spcBef>
                <a:spcPts val="24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1 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Q(s</a:t>
            </a:r>
            <a:r>
              <a:rPr sz="1650" spc="-15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1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,b)=5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407308" y="2926587"/>
            <a:ext cx="1325245" cy="5378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>
              <a:lnSpc>
                <a:spcPct val="105000"/>
              </a:lnSpc>
              <a:spcBef>
                <a:spcPts val="100"/>
              </a:spcBef>
            </a:pP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Ojo: no se </a:t>
            </a:r>
            <a:r>
              <a:rPr sz="1600" spc="-20" dirty="0">
                <a:solidFill>
                  <a:srgbClr val="FF0000"/>
                </a:solidFill>
                <a:latin typeface="Times New Roman"/>
                <a:cs typeface="Times New Roman"/>
              </a:rPr>
              <a:t>sabe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nada de </a:t>
            </a:r>
            <a:r>
              <a:rPr sz="1600" spc="-25" dirty="0">
                <a:solidFill>
                  <a:srgbClr val="FF0000"/>
                </a:solidFill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endParaRPr sz="1650" baseline="-15151">
              <a:latin typeface="Times New Roman"/>
              <a:cs typeface="Times New Roman"/>
            </a:endParaRPr>
          </a:p>
        </p:txBody>
      </p:sp>
      <p:pic>
        <p:nvPicPr>
          <p:cNvPr id="27" name="object 2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28" name="object 28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13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1259681" y="401827"/>
            <a:ext cx="6626859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Q</a:t>
            </a:r>
            <a:r>
              <a:rPr spc="-35" dirty="0"/>
              <a:t> </a:t>
            </a:r>
            <a:r>
              <a:rPr dirty="0"/>
              <a:t>Learning:</a:t>
            </a:r>
            <a:r>
              <a:rPr spc="-10" dirty="0"/>
              <a:t> </a:t>
            </a:r>
            <a:r>
              <a:rPr dirty="0">
                <a:solidFill>
                  <a:srgbClr val="FF0000"/>
                </a:solidFill>
              </a:rPr>
              <a:t>política</a:t>
            </a:r>
            <a:r>
              <a:rPr spc="-20" dirty="0">
                <a:solidFill>
                  <a:srgbClr val="FF0000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de</a:t>
            </a:r>
            <a:r>
              <a:rPr spc="-10" dirty="0">
                <a:solidFill>
                  <a:srgbClr val="FF0000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selección</a:t>
            </a:r>
            <a:r>
              <a:rPr spc="-25" dirty="0">
                <a:solidFill>
                  <a:srgbClr val="FF0000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de</a:t>
            </a:r>
            <a:r>
              <a:rPr spc="-10" dirty="0">
                <a:solidFill>
                  <a:srgbClr val="FF0000"/>
                </a:solidFill>
              </a:rPr>
              <a:t> acciones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553402" y="934211"/>
            <a:ext cx="8507730" cy="4886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1945" marR="278765" indent="-283845">
              <a:lnSpc>
                <a:spcPct val="100000"/>
              </a:lnSpc>
              <a:spcBef>
                <a:spcPts val="100"/>
              </a:spcBef>
              <a:buFont typeface="Times New Roman"/>
              <a:buChar char="•"/>
              <a:tabLst>
                <a:tab pos="321945" algn="l"/>
                <a:tab pos="322580" algn="l"/>
              </a:tabLst>
            </a:pPr>
            <a:r>
              <a:rPr sz="2000" b="1" dirty="0">
                <a:latin typeface="Times New Roman"/>
                <a:cs typeface="Times New Roman"/>
              </a:rPr>
              <a:t>Dilema:</a:t>
            </a:r>
            <a:r>
              <a:rPr sz="2000" b="1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quiere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explotar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aprendido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(ejecutar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mejores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acciones </a:t>
            </a:r>
            <a:r>
              <a:rPr sz="2000" dirty="0">
                <a:latin typeface="Times New Roman"/>
                <a:cs typeface="Times New Roman"/>
              </a:rPr>
              <a:t>conocidas),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pero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necesita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también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explorar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posibles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nuevas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acciones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Font typeface="Times New Roman"/>
              <a:buChar char="•"/>
            </a:pPr>
            <a:endParaRPr sz="2900">
              <a:latin typeface="Times New Roman"/>
              <a:cs typeface="Times New Roman"/>
            </a:endParaRPr>
          </a:p>
          <a:p>
            <a:pPr marL="321945" indent="-283845">
              <a:lnSpc>
                <a:spcPct val="100000"/>
              </a:lnSpc>
              <a:spcBef>
                <a:spcPts val="5"/>
              </a:spcBef>
              <a:buFont typeface="Times New Roman"/>
              <a:buChar char="•"/>
              <a:tabLst>
                <a:tab pos="321945" algn="l"/>
                <a:tab pos="322580" algn="l"/>
              </a:tabLst>
            </a:pPr>
            <a:r>
              <a:rPr sz="2000" b="1" spc="-20" dirty="0">
                <a:latin typeface="Times New Roman"/>
                <a:cs typeface="Times New Roman"/>
              </a:rPr>
              <a:t>Varias</a:t>
            </a:r>
            <a:r>
              <a:rPr sz="2000" b="1" spc="-4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posibles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estrategias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seleccionar</a:t>
            </a:r>
            <a:r>
              <a:rPr sz="2000" b="1" spc="-6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la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siguiente</a:t>
            </a:r>
            <a:r>
              <a:rPr sz="2000" b="1" spc="-3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acción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s: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  <a:buFont typeface="Times New Roman"/>
              <a:buChar char="•"/>
            </a:pPr>
            <a:endParaRPr sz="2950">
              <a:latin typeface="Times New Roman"/>
              <a:cs typeface="Times New Roman"/>
            </a:endParaRPr>
          </a:p>
          <a:p>
            <a:pPr marL="321945" indent="-283845">
              <a:lnSpc>
                <a:spcPct val="100000"/>
              </a:lnSpc>
              <a:buFont typeface="Times New Roman"/>
              <a:buChar char="•"/>
              <a:tabLst>
                <a:tab pos="321945" algn="l"/>
                <a:tab pos="322580" algn="l"/>
              </a:tabLst>
            </a:pPr>
            <a:r>
              <a:rPr sz="2400" b="1" dirty="0">
                <a:latin typeface="Times New Roman"/>
                <a:cs typeface="Times New Roman"/>
              </a:rPr>
              <a:t>Política</a:t>
            </a:r>
            <a:r>
              <a:rPr sz="2400" b="1" spc="-25" dirty="0">
                <a:latin typeface="Times New Roman"/>
                <a:cs typeface="Times New Roman"/>
              </a:rPr>
              <a:t> </a:t>
            </a:r>
            <a:r>
              <a:rPr sz="2400" b="1" i="1" spc="-10" dirty="0">
                <a:latin typeface="Times New Roman"/>
                <a:cs typeface="Times New Roman"/>
              </a:rPr>
              <a:t>greedy:</a:t>
            </a:r>
            <a:endParaRPr sz="2400">
              <a:latin typeface="Times New Roman"/>
              <a:cs typeface="Times New Roman"/>
            </a:endParaRPr>
          </a:p>
          <a:p>
            <a:pPr marL="779145" lvl="1" indent="-284480">
              <a:lnSpc>
                <a:spcPct val="100000"/>
              </a:lnSpc>
              <a:spcBef>
                <a:spcPts val="505"/>
              </a:spcBef>
              <a:buChar char="•"/>
              <a:tabLst>
                <a:tab pos="779145" algn="l"/>
                <a:tab pos="77978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elige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siempre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tiene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mayor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Q(s,a)</a:t>
            </a:r>
            <a:r>
              <a:rPr sz="1800" spc="-10" dirty="0">
                <a:latin typeface="Times New Roman"/>
                <a:cs typeface="Times New Roman"/>
              </a:rPr>
              <a:t>:</a:t>
            </a:r>
            <a:endParaRPr sz="1800">
              <a:latin typeface="Times New Roman"/>
              <a:cs typeface="Times New Roman"/>
            </a:endParaRPr>
          </a:p>
          <a:p>
            <a:pPr marL="2762250">
              <a:lnSpc>
                <a:spcPct val="100000"/>
              </a:lnSpc>
              <a:spcBef>
                <a:spcPts val="1125"/>
              </a:spcBef>
            </a:pPr>
            <a:r>
              <a:rPr sz="2100" dirty="0">
                <a:latin typeface="Times New Roman"/>
                <a:cs typeface="Times New Roman"/>
              </a:rPr>
              <a:t>argmax</a:t>
            </a:r>
            <a:r>
              <a:rPr sz="1800" i="1" baseline="-25462" dirty="0">
                <a:latin typeface="Times New Roman"/>
                <a:cs typeface="Times New Roman"/>
              </a:rPr>
              <a:t>a</a:t>
            </a:r>
            <a:r>
              <a:rPr sz="1800" baseline="-25462" dirty="0">
                <a:latin typeface="Symbol"/>
                <a:cs typeface="Symbol"/>
              </a:rPr>
              <a:t></a:t>
            </a:r>
            <a:r>
              <a:rPr sz="1800" i="1" baseline="-25462" dirty="0">
                <a:latin typeface="Times New Roman"/>
                <a:cs typeface="Times New Roman"/>
              </a:rPr>
              <a:t>A</a:t>
            </a:r>
            <a:r>
              <a:rPr sz="2100" i="1" dirty="0">
                <a:latin typeface="Times New Roman"/>
                <a:cs typeface="Times New Roman"/>
              </a:rPr>
              <a:t>Q</a:t>
            </a:r>
            <a:r>
              <a:rPr sz="2100" dirty="0">
                <a:latin typeface="Times New Roman"/>
                <a:cs typeface="Times New Roman"/>
              </a:rPr>
              <a:t>(</a:t>
            </a:r>
            <a:r>
              <a:rPr sz="2100" i="1" dirty="0">
                <a:latin typeface="Times New Roman"/>
                <a:cs typeface="Times New Roman"/>
              </a:rPr>
              <a:t>s</a:t>
            </a:r>
            <a:r>
              <a:rPr sz="2100" dirty="0">
                <a:latin typeface="Times New Roman"/>
                <a:cs typeface="Times New Roman"/>
              </a:rPr>
              <a:t>,</a:t>
            </a:r>
            <a:r>
              <a:rPr sz="2100" spc="60" dirty="0">
                <a:latin typeface="Times New Roman"/>
                <a:cs typeface="Times New Roman"/>
              </a:rPr>
              <a:t> </a:t>
            </a:r>
            <a:r>
              <a:rPr sz="2100" i="1" spc="-25" dirty="0">
                <a:latin typeface="Times New Roman"/>
                <a:cs typeface="Times New Roman"/>
              </a:rPr>
              <a:t>a</a:t>
            </a:r>
            <a:r>
              <a:rPr sz="2100" spc="-25" dirty="0">
                <a:latin typeface="Times New Roman"/>
                <a:cs typeface="Times New Roman"/>
              </a:rPr>
              <a:t>)</a:t>
            </a:r>
            <a:endParaRPr sz="2100">
              <a:latin typeface="Times New Roman"/>
              <a:cs typeface="Times New Roman"/>
            </a:endParaRPr>
          </a:p>
          <a:p>
            <a:pPr marL="779145" lvl="1" indent="-284480">
              <a:lnSpc>
                <a:spcPct val="100000"/>
              </a:lnSpc>
              <a:spcBef>
                <a:spcPts val="1900"/>
              </a:spcBef>
              <a:buChar char="•"/>
              <a:tabLst>
                <a:tab pos="779145" algn="l"/>
                <a:tab pos="779780" algn="l"/>
              </a:tabLst>
            </a:pP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hay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varias,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elige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aleatoriamente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ellas</a:t>
            </a:r>
            <a:endParaRPr sz="18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55"/>
              </a:spcBef>
              <a:buFont typeface="Times New Roman"/>
              <a:buChar char="•"/>
            </a:pPr>
            <a:endParaRPr sz="2950">
              <a:latin typeface="Times New Roman"/>
              <a:cs typeface="Times New Roman"/>
            </a:endParaRPr>
          </a:p>
          <a:p>
            <a:pPr marL="321945" indent="-283845">
              <a:lnSpc>
                <a:spcPct val="100000"/>
              </a:lnSpc>
              <a:buChar char="•"/>
              <a:tabLst>
                <a:tab pos="321945" algn="l"/>
                <a:tab pos="322580" algn="l"/>
              </a:tabLst>
            </a:pPr>
            <a:r>
              <a:rPr sz="2000" spc="-10" dirty="0">
                <a:latin typeface="Times New Roman"/>
                <a:cs typeface="Times New Roman"/>
              </a:rPr>
              <a:t>Problema:</a:t>
            </a:r>
            <a:endParaRPr sz="2000">
              <a:latin typeface="Times New Roman"/>
              <a:cs typeface="Times New Roman"/>
            </a:endParaRPr>
          </a:p>
          <a:p>
            <a:pPr marL="779145" marR="17780" lvl="1" indent="-284480">
              <a:lnSpc>
                <a:spcPct val="100000"/>
              </a:lnSpc>
              <a:spcBef>
                <a:spcPts val="385"/>
              </a:spcBef>
              <a:buChar char="•"/>
              <a:tabLst>
                <a:tab pos="779145" algn="l"/>
                <a:tab pos="779780" algn="l"/>
              </a:tabLst>
            </a:pPr>
            <a:r>
              <a:rPr sz="2000" dirty="0">
                <a:latin typeface="Times New Roman"/>
                <a:cs typeface="Times New Roman"/>
              </a:rPr>
              <a:t>hay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riesgo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explotar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demasiado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acciones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buenas,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descubiertas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principio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aprendizaje,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considerar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acciones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potencialmente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mejores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14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504190">
              <a:lnSpc>
                <a:spcPct val="100000"/>
              </a:lnSpc>
              <a:spcBef>
                <a:spcPts val="100"/>
              </a:spcBef>
            </a:pPr>
            <a:r>
              <a:rPr dirty="0"/>
              <a:t>Q</a:t>
            </a:r>
            <a:r>
              <a:rPr spc="-35" dirty="0"/>
              <a:t> </a:t>
            </a:r>
            <a:r>
              <a:rPr dirty="0"/>
              <a:t>Learning:</a:t>
            </a:r>
            <a:r>
              <a:rPr spc="-10" dirty="0"/>
              <a:t> </a:t>
            </a:r>
            <a:r>
              <a:rPr dirty="0">
                <a:solidFill>
                  <a:srgbClr val="FF0000"/>
                </a:solidFill>
              </a:rPr>
              <a:t>política</a:t>
            </a:r>
            <a:r>
              <a:rPr spc="-20" dirty="0">
                <a:solidFill>
                  <a:srgbClr val="FF0000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de</a:t>
            </a:r>
            <a:r>
              <a:rPr spc="-10" dirty="0">
                <a:solidFill>
                  <a:srgbClr val="FF0000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selección</a:t>
            </a:r>
            <a:r>
              <a:rPr spc="-25" dirty="0">
                <a:solidFill>
                  <a:srgbClr val="FF0000"/>
                </a:solidFill>
              </a:rPr>
              <a:t> </a:t>
            </a:r>
            <a:r>
              <a:rPr dirty="0">
                <a:solidFill>
                  <a:srgbClr val="FF0000"/>
                </a:solidFill>
              </a:rPr>
              <a:t>de</a:t>
            </a:r>
            <a:r>
              <a:rPr spc="-10" dirty="0">
                <a:solidFill>
                  <a:srgbClr val="FF0000"/>
                </a:solidFill>
              </a:rPr>
              <a:t> acciones</a:t>
            </a:r>
          </a:p>
        </p:txBody>
      </p:sp>
      <p:pic>
        <p:nvPicPr>
          <p:cNvPr id="9" name="object 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706562" y="3448050"/>
            <a:ext cx="161925" cy="171450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011362" y="3448050"/>
            <a:ext cx="161925" cy="171450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641600" y="3448050"/>
            <a:ext cx="161925" cy="171450"/>
          </a:xfrm>
          <a:prstGeom prst="rect">
            <a:avLst/>
          </a:prstGeom>
        </p:spPr>
      </p:pic>
      <p:pic>
        <p:nvPicPr>
          <p:cNvPr id="12" name="object 1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327275" y="3448050"/>
            <a:ext cx="161925" cy="171450"/>
          </a:xfrm>
          <a:prstGeom prst="rect">
            <a:avLst/>
          </a:prstGeom>
        </p:spPr>
      </p:pic>
      <p:pic>
        <p:nvPicPr>
          <p:cNvPr id="13" name="object 1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706562" y="3976687"/>
            <a:ext cx="161925" cy="171450"/>
          </a:xfrm>
          <a:prstGeom prst="rect">
            <a:avLst/>
          </a:prstGeom>
        </p:spPr>
      </p:pic>
      <p:pic>
        <p:nvPicPr>
          <p:cNvPr id="14" name="object 14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765675" y="3976687"/>
            <a:ext cx="161925" cy="171450"/>
          </a:xfrm>
          <a:prstGeom prst="rect">
            <a:avLst/>
          </a:prstGeom>
        </p:spPr>
      </p:pic>
      <p:pic>
        <p:nvPicPr>
          <p:cNvPr id="15" name="object 1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946400" y="3448050"/>
            <a:ext cx="161925" cy="171450"/>
          </a:xfrm>
          <a:prstGeom prst="rect">
            <a:avLst/>
          </a:prstGeom>
        </p:spPr>
      </p:pic>
      <p:pic>
        <p:nvPicPr>
          <p:cNvPr id="16" name="object 1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251200" y="3448050"/>
            <a:ext cx="161925" cy="171450"/>
          </a:xfrm>
          <a:prstGeom prst="rect">
            <a:avLst/>
          </a:prstGeom>
        </p:spPr>
      </p:pic>
      <p:pic>
        <p:nvPicPr>
          <p:cNvPr id="17" name="object 1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881437" y="3448050"/>
            <a:ext cx="161925" cy="171450"/>
          </a:xfrm>
          <a:prstGeom prst="rect">
            <a:avLst/>
          </a:prstGeom>
        </p:spPr>
      </p:pic>
      <p:pic>
        <p:nvPicPr>
          <p:cNvPr id="18" name="object 1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567112" y="3448050"/>
            <a:ext cx="161925" cy="171450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221162" y="3448050"/>
            <a:ext cx="161925" cy="171450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525962" y="3448050"/>
            <a:ext cx="161925" cy="171450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156200" y="3448050"/>
            <a:ext cx="161925" cy="171450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841875" y="3448050"/>
            <a:ext cx="161925" cy="171450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481637" y="3448050"/>
            <a:ext cx="161925" cy="171450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786437" y="3448050"/>
            <a:ext cx="161925" cy="171450"/>
          </a:xfrm>
          <a:prstGeom prst="rect">
            <a:avLst/>
          </a:prstGeom>
        </p:spPr>
      </p:pic>
      <p:pic>
        <p:nvPicPr>
          <p:cNvPr id="25" name="object 2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16675" y="3448050"/>
            <a:ext cx="161925" cy="171450"/>
          </a:xfrm>
          <a:prstGeom prst="rect">
            <a:avLst/>
          </a:prstGeom>
        </p:spPr>
      </p:pic>
      <p:pic>
        <p:nvPicPr>
          <p:cNvPr id="26" name="object 2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100762" y="3448050"/>
            <a:ext cx="161925" cy="171450"/>
          </a:xfrm>
          <a:prstGeom prst="rect">
            <a:avLst/>
          </a:prstGeom>
        </p:spPr>
      </p:pic>
      <p:pic>
        <p:nvPicPr>
          <p:cNvPr id="27" name="object 2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756400" y="3448050"/>
            <a:ext cx="161925" cy="171450"/>
          </a:xfrm>
          <a:prstGeom prst="rect">
            <a:avLst/>
          </a:prstGeom>
        </p:spPr>
      </p:pic>
      <p:pic>
        <p:nvPicPr>
          <p:cNvPr id="28" name="object 2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061200" y="3448050"/>
            <a:ext cx="161925" cy="171450"/>
          </a:xfrm>
          <a:prstGeom prst="rect">
            <a:avLst/>
          </a:prstGeom>
        </p:spPr>
      </p:pic>
      <p:pic>
        <p:nvPicPr>
          <p:cNvPr id="29" name="object 2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691437" y="3448050"/>
            <a:ext cx="161925" cy="171450"/>
          </a:xfrm>
          <a:prstGeom prst="rect">
            <a:avLst/>
          </a:prstGeom>
        </p:spPr>
      </p:pic>
      <p:pic>
        <p:nvPicPr>
          <p:cNvPr id="30" name="object 3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377112" y="3448050"/>
            <a:ext cx="161925" cy="171450"/>
          </a:xfrm>
          <a:prstGeom prst="rect">
            <a:avLst/>
          </a:prstGeom>
        </p:spPr>
      </p:pic>
      <p:pic>
        <p:nvPicPr>
          <p:cNvPr id="31" name="object 3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782762" y="5846762"/>
            <a:ext cx="161925" cy="173038"/>
          </a:xfrm>
          <a:prstGeom prst="rect">
            <a:avLst/>
          </a:prstGeom>
        </p:spPr>
      </p:pic>
      <p:pic>
        <p:nvPicPr>
          <p:cNvPr id="32" name="object 3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087562" y="5846762"/>
            <a:ext cx="161925" cy="173038"/>
          </a:xfrm>
          <a:prstGeom prst="rect">
            <a:avLst/>
          </a:prstGeom>
        </p:spPr>
      </p:pic>
      <p:pic>
        <p:nvPicPr>
          <p:cNvPr id="33" name="object 3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717800" y="5846762"/>
            <a:ext cx="161925" cy="173038"/>
          </a:xfrm>
          <a:prstGeom prst="rect">
            <a:avLst/>
          </a:prstGeom>
        </p:spPr>
      </p:pic>
      <p:pic>
        <p:nvPicPr>
          <p:cNvPr id="34" name="object 3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403475" y="5846762"/>
            <a:ext cx="161925" cy="173038"/>
          </a:xfrm>
          <a:prstGeom prst="rect">
            <a:avLst/>
          </a:prstGeom>
        </p:spPr>
      </p:pic>
      <p:pic>
        <p:nvPicPr>
          <p:cNvPr id="35" name="object 35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022600" y="5846762"/>
            <a:ext cx="161925" cy="173038"/>
          </a:xfrm>
          <a:prstGeom prst="rect">
            <a:avLst/>
          </a:prstGeom>
        </p:spPr>
      </p:pic>
      <p:pic>
        <p:nvPicPr>
          <p:cNvPr id="36" name="object 36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327400" y="5846762"/>
            <a:ext cx="161925" cy="173038"/>
          </a:xfrm>
          <a:prstGeom prst="rect">
            <a:avLst/>
          </a:prstGeom>
        </p:spPr>
      </p:pic>
      <p:pic>
        <p:nvPicPr>
          <p:cNvPr id="37" name="object 3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957637" y="5846762"/>
            <a:ext cx="161925" cy="173038"/>
          </a:xfrm>
          <a:prstGeom prst="rect">
            <a:avLst/>
          </a:prstGeom>
        </p:spPr>
      </p:pic>
      <p:pic>
        <p:nvPicPr>
          <p:cNvPr id="38" name="object 3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643312" y="5846762"/>
            <a:ext cx="161925" cy="173038"/>
          </a:xfrm>
          <a:prstGeom prst="rect">
            <a:avLst/>
          </a:prstGeom>
        </p:spPr>
      </p:pic>
      <p:pic>
        <p:nvPicPr>
          <p:cNvPr id="39" name="object 39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4602162" y="5846762"/>
            <a:ext cx="161925" cy="173038"/>
          </a:xfrm>
          <a:prstGeom prst="rect">
            <a:avLst/>
          </a:prstGeom>
        </p:spPr>
      </p:pic>
      <p:pic>
        <p:nvPicPr>
          <p:cNvPr id="40" name="object 4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918075" y="5846762"/>
            <a:ext cx="161925" cy="173038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232400" y="5857875"/>
            <a:ext cx="161925" cy="171450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557837" y="5846762"/>
            <a:ext cx="161925" cy="173038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862637" y="5846762"/>
            <a:ext cx="161925" cy="173038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492875" y="5846762"/>
            <a:ext cx="161925" cy="173038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6176962" y="5846762"/>
            <a:ext cx="161925" cy="173038"/>
          </a:xfrm>
          <a:prstGeom prst="rect">
            <a:avLst/>
          </a:prstGeom>
        </p:spPr>
      </p:pic>
      <p:pic>
        <p:nvPicPr>
          <p:cNvPr id="46" name="object 46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7137400" y="5846762"/>
            <a:ext cx="161925" cy="173038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7767637" y="5846762"/>
            <a:ext cx="161925" cy="173038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7453312" y="5846762"/>
            <a:ext cx="161925" cy="173038"/>
          </a:xfrm>
          <a:prstGeom prst="rect">
            <a:avLst/>
          </a:prstGeom>
        </p:spPr>
      </p:pic>
      <p:sp>
        <p:nvSpPr>
          <p:cNvPr id="49" name="object 49"/>
          <p:cNvSpPr txBox="1"/>
          <p:nvPr/>
        </p:nvSpPr>
        <p:spPr>
          <a:xfrm>
            <a:off x="764540" y="973146"/>
            <a:ext cx="7772400" cy="5017135"/>
          </a:xfrm>
          <a:prstGeom prst="rect">
            <a:avLst/>
          </a:prstGeom>
        </p:spPr>
        <p:txBody>
          <a:bodyPr vert="horz" wrap="square" lIns="0" tIns="102235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805"/>
              </a:spcBef>
              <a:buFont typeface="Times New Roman"/>
              <a:buChar char="•"/>
              <a:tabLst>
                <a:tab pos="296545" algn="l"/>
                <a:tab pos="297180" algn="l"/>
              </a:tabLst>
            </a:pPr>
            <a:r>
              <a:rPr sz="2400" b="1" dirty="0">
                <a:latin typeface="Times New Roman"/>
                <a:cs typeface="Times New Roman"/>
              </a:rPr>
              <a:t>Política </a:t>
            </a:r>
            <a:r>
              <a:rPr sz="3675" b="1" i="1" spc="-359" baseline="1133" dirty="0">
                <a:latin typeface="Symbol"/>
                <a:cs typeface="Symbol"/>
              </a:rPr>
              <a:t></a:t>
            </a:r>
            <a:r>
              <a:rPr sz="2400" b="1" i="1" spc="-240" dirty="0">
                <a:latin typeface="Times New Roman"/>
                <a:cs typeface="Times New Roman"/>
              </a:rPr>
              <a:t>-</a:t>
            </a:r>
            <a:r>
              <a:rPr sz="2400" b="1" i="1" spc="-10" dirty="0">
                <a:latin typeface="Times New Roman"/>
                <a:cs typeface="Times New Roman"/>
              </a:rPr>
              <a:t>greedy:</a:t>
            </a:r>
            <a:endParaRPr sz="2400">
              <a:latin typeface="Times New Roman"/>
              <a:cs typeface="Times New Roman"/>
            </a:endParaRPr>
          </a:p>
          <a:p>
            <a:pPr marL="753745" lvl="1" indent="-283845">
              <a:lnSpc>
                <a:spcPct val="100000"/>
              </a:lnSpc>
              <a:spcBef>
                <a:spcPts val="495"/>
              </a:spcBef>
              <a:buChar char="•"/>
              <a:tabLst>
                <a:tab pos="753745" algn="l"/>
                <a:tab pos="75438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elige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según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criterio </a:t>
            </a:r>
            <a:r>
              <a:rPr sz="1800" spc="-10" dirty="0">
                <a:latin typeface="Times New Roman"/>
                <a:cs typeface="Times New Roman"/>
              </a:rPr>
              <a:t>siguiente:</a:t>
            </a:r>
            <a:endParaRPr sz="1800">
              <a:latin typeface="Times New Roman"/>
              <a:cs typeface="Times New Roman"/>
            </a:endParaRPr>
          </a:p>
          <a:p>
            <a:pPr marL="1210945" lvl="2" indent="-284480">
              <a:lnSpc>
                <a:spcPct val="100000"/>
              </a:lnSpc>
              <a:spcBef>
                <a:spcPts val="335"/>
              </a:spcBef>
              <a:buChar char="•"/>
              <a:tabLst>
                <a:tab pos="1210945" algn="l"/>
                <a:tab pos="1211580" algn="l"/>
              </a:tabLst>
            </a:pPr>
            <a:r>
              <a:rPr sz="1800" dirty="0">
                <a:latin typeface="Times New Roman"/>
                <a:cs typeface="Times New Roman"/>
              </a:rPr>
              <a:t>Elige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máximo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Q(s,a)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probabilidad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Symbol"/>
                <a:cs typeface="Symbol"/>
              </a:rPr>
              <a:t></a:t>
            </a:r>
            <a:endParaRPr sz="1800">
              <a:latin typeface="Symbol"/>
              <a:cs typeface="Symbol"/>
            </a:endParaRPr>
          </a:p>
          <a:p>
            <a:pPr marL="1210945" lvl="2" indent="-284480">
              <a:lnSpc>
                <a:spcPct val="100000"/>
              </a:lnSpc>
              <a:spcBef>
                <a:spcPts val="455"/>
              </a:spcBef>
              <a:buChar char="•"/>
              <a:tabLst>
                <a:tab pos="1210945" algn="l"/>
                <a:tab pos="1211580" algn="l"/>
              </a:tabLst>
            </a:pPr>
            <a:r>
              <a:rPr sz="1800" dirty="0">
                <a:latin typeface="Times New Roman"/>
                <a:cs typeface="Times New Roman"/>
              </a:rPr>
              <a:t>Elige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cualquier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forma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aleatoria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probabilidad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1-</a:t>
            </a:r>
            <a:r>
              <a:rPr sz="1800" spc="-50" dirty="0">
                <a:latin typeface="Symbol"/>
                <a:cs typeface="Symbol"/>
              </a:rPr>
              <a:t></a:t>
            </a:r>
            <a:endParaRPr sz="1800">
              <a:latin typeface="Symbol"/>
              <a:cs typeface="Symbol"/>
            </a:endParaRPr>
          </a:p>
          <a:p>
            <a:pPr marL="753745" indent="-283845">
              <a:lnSpc>
                <a:spcPct val="100000"/>
              </a:lnSpc>
              <a:spcBef>
                <a:spcPts val="545"/>
              </a:spcBef>
              <a:buFont typeface="Arial"/>
              <a:buChar char="•"/>
              <a:tabLst>
                <a:tab pos="753745" algn="l"/>
                <a:tab pos="754380" algn="l"/>
              </a:tabLst>
            </a:pPr>
            <a:r>
              <a:rPr sz="2000" dirty="0">
                <a:latin typeface="Times New Roman"/>
                <a:cs typeface="Times New Roman"/>
              </a:rPr>
              <a:t>Explora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política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greedy</a:t>
            </a:r>
            <a:endParaRPr sz="2000">
              <a:latin typeface="Times New Roman"/>
              <a:cs typeface="Times New Roman"/>
            </a:endParaRPr>
          </a:p>
          <a:p>
            <a:pPr marL="753745" indent="-283845">
              <a:lnSpc>
                <a:spcPct val="100000"/>
              </a:lnSpc>
              <a:spcBef>
                <a:spcPts val="385"/>
              </a:spcBef>
              <a:buFont typeface="Arial"/>
              <a:buChar char="•"/>
              <a:tabLst>
                <a:tab pos="753745" algn="l"/>
                <a:tab pos="754380" algn="l"/>
              </a:tabLst>
            </a:pPr>
            <a:r>
              <a:rPr sz="2000" dirty="0">
                <a:latin typeface="Times New Roman"/>
                <a:cs typeface="Times New Roman"/>
              </a:rPr>
              <a:t>Posible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secuencia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selección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acciones:</a:t>
            </a:r>
            <a:endParaRPr sz="2000">
              <a:latin typeface="Times New Roman"/>
              <a:cs typeface="Times New Roman"/>
            </a:endParaRPr>
          </a:p>
          <a:p>
            <a:pPr marL="7378700">
              <a:lnSpc>
                <a:spcPct val="100000"/>
              </a:lnSpc>
              <a:spcBef>
                <a:spcPts val="370"/>
              </a:spcBef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  <a:p>
            <a:pPr marL="850900">
              <a:lnSpc>
                <a:spcPct val="100000"/>
              </a:lnSpc>
              <a:spcBef>
                <a:spcPts val="2150"/>
              </a:spcBef>
              <a:tabLst>
                <a:tab pos="1188720" algn="l"/>
                <a:tab pos="4231640" algn="l"/>
              </a:tabLst>
            </a:pPr>
            <a:r>
              <a:rPr sz="2000" spc="-50" dirty="0">
                <a:latin typeface="Times New Roman"/>
                <a:cs typeface="Times New Roman"/>
              </a:rPr>
              <a:t>(</a:t>
            </a:r>
            <a:r>
              <a:rPr sz="2000" dirty="0">
                <a:latin typeface="Times New Roman"/>
                <a:cs typeface="Times New Roman"/>
              </a:rPr>
              <a:t>	-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acción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mayor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Q;</a:t>
            </a:r>
            <a:r>
              <a:rPr sz="2000" dirty="0">
                <a:latin typeface="Times New Roman"/>
                <a:cs typeface="Times New Roman"/>
              </a:rPr>
              <a:t>	-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acción</a:t>
            </a:r>
            <a:r>
              <a:rPr sz="2000" spc="-10" dirty="0">
                <a:latin typeface="Times New Roman"/>
                <a:cs typeface="Times New Roman"/>
              </a:rPr>
              <a:t> aleatoria)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95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Hay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otras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posibilidades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(p.e.: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SOFTMAX)</a:t>
            </a:r>
            <a:endParaRPr sz="2000">
              <a:latin typeface="Times New Roman"/>
              <a:cs typeface="Times New Roman"/>
            </a:endParaRPr>
          </a:p>
          <a:p>
            <a:pPr marL="753745" lvl="1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753745" algn="l"/>
                <a:tab pos="754380" algn="l"/>
              </a:tabLst>
            </a:pPr>
            <a:r>
              <a:rPr sz="2000" dirty="0">
                <a:latin typeface="Times New Roman"/>
                <a:cs typeface="Times New Roman"/>
              </a:rPr>
              <a:t>Idea: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explorar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principio</a:t>
            </a:r>
            <a:endParaRPr sz="2000">
              <a:latin typeface="Times New Roman"/>
              <a:cs typeface="Times New Roman"/>
            </a:endParaRPr>
          </a:p>
          <a:p>
            <a:pPr marL="753745" lvl="1" indent="-283845">
              <a:lnSpc>
                <a:spcPts val="2390"/>
              </a:lnSpc>
              <a:spcBef>
                <a:spcPts val="385"/>
              </a:spcBef>
              <a:buChar char="•"/>
              <a:tabLst>
                <a:tab pos="753745" algn="l"/>
                <a:tab pos="754380" algn="l"/>
              </a:tabLst>
            </a:pPr>
            <a:r>
              <a:rPr sz="2000" dirty="0">
                <a:latin typeface="Times New Roman"/>
                <a:cs typeface="Times New Roman"/>
              </a:rPr>
              <a:t>Conformo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más: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explotar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explorar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menos</a:t>
            </a:r>
            <a:endParaRPr sz="2000">
              <a:latin typeface="Times New Roman"/>
              <a:cs typeface="Times New Roman"/>
            </a:endParaRPr>
          </a:p>
          <a:p>
            <a:pPr marL="7454900">
              <a:lnSpc>
                <a:spcPts val="2870"/>
              </a:lnSpc>
            </a:pPr>
            <a:r>
              <a:rPr sz="2400" dirty="0">
                <a:latin typeface="Times New Roman"/>
                <a:cs typeface="Times New Roman"/>
              </a:rPr>
              <a:t>…</a:t>
            </a:r>
            <a:endParaRPr sz="2400">
              <a:latin typeface="Times New Roman"/>
              <a:cs typeface="Times New Roman"/>
            </a:endParaRPr>
          </a:p>
        </p:txBody>
      </p:sp>
      <p:pic>
        <p:nvPicPr>
          <p:cNvPr id="50" name="object 5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283075" y="5857875"/>
            <a:ext cx="161925" cy="171450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832600" y="5846762"/>
            <a:ext cx="161925" cy="173038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53" name="object 53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15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2002789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Q-</a:t>
            </a:r>
            <a:r>
              <a:rPr dirty="0"/>
              <a:t>learning:</a:t>
            </a:r>
            <a:r>
              <a:rPr spc="-15" dirty="0"/>
              <a:t> </a:t>
            </a:r>
            <a:r>
              <a:rPr spc="-10" dirty="0"/>
              <a:t>Inicialización</a:t>
            </a:r>
          </a:p>
        </p:txBody>
      </p:sp>
      <p:pic>
        <p:nvPicPr>
          <p:cNvPr id="9" name="object 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97075" y="2905535"/>
            <a:ext cx="4238493" cy="2385602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2269453" y="3987292"/>
            <a:ext cx="1047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348828" y="4087367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836864" y="3362452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1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756017" y="3261867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3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434062" y="3624579"/>
            <a:ext cx="3543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667505" y="4575555"/>
            <a:ext cx="3873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b/10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024069" y="4679188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2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765546" y="4700523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4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616218" y="4136644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64540" y="1156715"/>
            <a:ext cx="7780655" cy="20332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6545" marR="5080" indent="-284480" algn="just">
              <a:lnSpc>
                <a:spcPct val="100000"/>
              </a:lnSpc>
              <a:spcBef>
                <a:spcPts val="100"/>
              </a:spcBef>
              <a:buFont typeface="Times New Roman"/>
              <a:buChar char="•"/>
              <a:tabLst>
                <a:tab pos="297180" algn="l"/>
              </a:tabLst>
            </a:pPr>
            <a:r>
              <a:rPr sz="2000" i="1" dirty="0">
                <a:latin typeface="Times New Roman"/>
                <a:cs typeface="Times New Roman"/>
              </a:rPr>
              <a:t>Q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inicializar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manera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pesimista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(con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bajos)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de </a:t>
            </a:r>
            <a:r>
              <a:rPr sz="2000" dirty="0">
                <a:latin typeface="Times New Roman"/>
                <a:cs typeface="Times New Roman"/>
              </a:rPr>
              <a:t>manera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optimista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decir,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altos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(mayores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recompensas esperadas)</a:t>
            </a:r>
            <a:endParaRPr sz="2000">
              <a:latin typeface="Times New Roman"/>
              <a:cs typeface="Times New Roman"/>
            </a:endParaRPr>
          </a:p>
          <a:p>
            <a:pPr marL="297180" indent="-284480" algn="just">
              <a:lnSpc>
                <a:spcPct val="100000"/>
              </a:lnSpc>
              <a:spcBef>
                <a:spcPts val="480"/>
              </a:spcBef>
              <a:buChar char="•"/>
              <a:tabLst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inicialización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optimista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favorece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exploración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¿Por</a:t>
            </a:r>
            <a:r>
              <a:rPr sz="2000" spc="-3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FF0000"/>
                </a:solidFill>
                <a:latin typeface="Times New Roman"/>
                <a:cs typeface="Times New Roman"/>
              </a:rPr>
              <a:t>qué?</a:t>
            </a:r>
            <a:r>
              <a:rPr sz="2000" spc="-1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2200">
              <a:latin typeface="Times New Roman"/>
              <a:cs typeface="Times New Roman"/>
            </a:endParaRPr>
          </a:p>
          <a:p>
            <a:pPr marL="905510" algn="ctr">
              <a:lnSpc>
                <a:spcPct val="100000"/>
              </a:lnSpc>
              <a:spcBef>
                <a:spcPts val="1275"/>
              </a:spcBef>
            </a:pPr>
            <a:r>
              <a:rPr sz="1600" dirty="0">
                <a:latin typeface="Times New Roman"/>
                <a:cs typeface="Times New Roman"/>
              </a:rPr>
              <a:t>a/-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925238" y="3908044"/>
            <a:ext cx="2857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b/6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598102" y="3235960"/>
            <a:ext cx="416559" cy="853440"/>
          </a:xfrm>
          <a:prstGeom prst="rect">
            <a:avLst/>
          </a:prstGeom>
        </p:spPr>
        <p:txBody>
          <a:bodyPr vert="horz" wrap="square" lIns="0" tIns="1676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20"/>
              </a:spcBef>
            </a:pPr>
            <a:r>
              <a:rPr sz="2000" b="1" spc="-25" dirty="0">
                <a:solidFill>
                  <a:srgbClr val="FF0000"/>
                </a:solidFill>
                <a:latin typeface="Times New Roman"/>
                <a:cs typeface="Times New Roman"/>
              </a:rPr>
              <a:t>20</a:t>
            </a:r>
            <a:endParaRPr sz="2000">
              <a:latin typeface="Times New Roman"/>
              <a:cs typeface="Times New Roman"/>
            </a:endParaRPr>
          </a:p>
          <a:p>
            <a:pPr marL="153670">
              <a:lnSpc>
                <a:spcPct val="100000"/>
              </a:lnSpc>
              <a:spcBef>
                <a:spcPts val="975"/>
              </a:spcBef>
            </a:pPr>
            <a:r>
              <a:rPr sz="1600" spc="-25" dirty="0">
                <a:latin typeface="Times New Roman"/>
                <a:cs typeface="Times New Roman"/>
              </a:rPr>
              <a:t>a/2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479039" y="4321759"/>
            <a:ext cx="473709" cy="741045"/>
          </a:xfrm>
          <a:prstGeom prst="rect">
            <a:avLst/>
          </a:prstGeom>
        </p:spPr>
        <p:txBody>
          <a:bodyPr vert="horz" wrap="square" lIns="0" tIns="86360" rIns="0" bIns="0" rtlCol="0">
            <a:spAutoFit/>
          </a:bodyPr>
          <a:lstStyle/>
          <a:p>
            <a:pPr marL="131445">
              <a:lnSpc>
                <a:spcPct val="100000"/>
              </a:lnSpc>
              <a:spcBef>
                <a:spcPts val="68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30"/>
              </a:spcBef>
            </a:pPr>
            <a:r>
              <a:rPr sz="2000" b="1" spc="-25" dirty="0">
                <a:solidFill>
                  <a:srgbClr val="FF0000"/>
                </a:solidFill>
                <a:latin typeface="Times New Roman"/>
                <a:cs typeface="Times New Roman"/>
              </a:rPr>
              <a:t>20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23" name="object 2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16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555625" y="5501132"/>
            <a:ext cx="7048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Nivel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4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38150" y="1727200"/>
            <a:ext cx="8347075" cy="3175000"/>
          </a:xfrm>
          <a:custGeom>
            <a:avLst/>
            <a:gdLst/>
            <a:ahLst/>
            <a:cxnLst/>
            <a:rect l="l" t="t" r="r" b="b"/>
            <a:pathLst>
              <a:path w="8347075" h="3175000">
                <a:moveTo>
                  <a:pt x="7817897" y="0"/>
                </a:moveTo>
                <a:lnTo>
                  <a:pt x="529177" y="0"/>
                </a:lnTo>
                <a:lnTo>
                  <a:pt x="481011" y="2162"/>
                </a:lnTo>
                <a:lnTo>
                  <a:pt x="434057" y="8525"/>
                </a:lnTo>
                <a:lnTo>
                  <a:pt x="388501" y="18902"/>
                </a:lnTo>
                <a:lnTo>
                  <a:pt x="344530" y="33106"/>
                </a:lnTo>
                <a:lnTo>
                  <a:pt x="302331" y="50950"/>
                </a:lnTo>
                <a:lnTo>
                  <a:pt x="262091" y="72248"/>
                </a:lnTo>
                <a:lnTo>
                  <a:pt x="223997" y="96812"/>
                </a:lnTo>
                <a:lnTo>
                  <a:pt x="188235" y="124456"/>
                </a:lnTo>
                <a:lnTo>
                  <a:pt x="154992" y="154992"/>
                </a:lnTo>
                <a:lnTo>
                  <a:pt x="124455" y="188235"/>
                </a:lnTo>
                <a:lnTo>
                  <a:pt x="96812" y="223997"/>
                </a:lnTo>
                <a:lnTo>
                  <a:pt x="72248" y="262091"/>
                </a:lnTo>
                <a:lnTo>
                  <a:pt x="50950" y="302331"/>
                </a:lnTo>
                <a:lnTo>
                  <a:pt x="33106" y="344530"/>
                </a:lnTo>
                <a:lnTo>
                  <a:pt x="18902" y="388501"/>
                </a:lnTo>
                <a:lnTo>
                  <a:pt x="8525" y="434057"/>
                </a:lnTo>
                <a:lnTo>
                  <a:pt x="2162" y="481012"/>
                </a:lnTo>
                <a:lnTo>
                  <a:pt x="0" y="529178"/>
                </a:lnTo>
                <a:lnTo>
                  <a:pt x="0" y="2645821"/>
                </a:lnTo>
                <a:lnTo>
                  <a:pt x="2162" y="2693987"/>
                </a:lnTo>
                <a:lnTo>
                  <a:pt x="8525" y="2740941"/>
                </a:lnTo>
                <a:lnTo>
                  <a:pt x="18902" y="2786497"/>
                </a:lnTo>
                <a:lnTo>
                  <a:pt x="33106" y="2830468"/>
                </a:lnTo>
                <a:lnTo>
                  <a:pt x="50950" y="2872667"/>
                </a:lnTo>
                <a:lnTo>
                  <a:pt x="72248" y="2912907"/>
                </a:lnTo>
                <a:lnTo>
                  <a:pt x="96812" y="2951002"/>
                </a:lnTo>
                <a:lnTo>
                  <a:pt x="124455" y="2986764"/>
                </a:lnTo>
                <a:lnTo>
                  <a:pt x="154992" y="3020006"/>
                </a:lnTo>
                <a:lnTo>
                  <a:pt x="188235" y="3050543"/>
                </a:lnTo>
                <a:lnTo>
                  <a:pt x="223997" y="3078187"/>
                </a:lnTo>
                <a:lnTo>
                  <a:pt x="262091" y="3102751"/>
                </a:lnTo>
                <a:lnTo>
                  <a:pt x="302331" y="3124048"/>
                </a:lnTo>
                <a:lnTo>
                  <a:pt x="344530" y="3141893"/>
                </a:lnTo>
                <a:lnTo>
                  <a:pt x="388501" y="3156097"/>
                </a:lnTo>
                <a:lnTo>
                  <a:pt x="434057" y="3166474"/>
                </a:lnTo>
                <a:lnTo>
                  <a:pt x="481011" y="3172837"/>
                </a:lnTo>
                <a:lnTo>
                  <a:pt x="529177" y="3175000"/>
                </a:lnTo>
                <a:lnTo>
                  <a:pt x="7817897" y="3175000"/>
                </a:lnTo>
                <a:lnTo>
                  <a:pt x="7866063" y="3172837"/>
                </a:lnTo>
                <a:lnTo>
                  <a:pt x="7913017" y="3166474"/>
                </a:lnTo>
                <a:lnTo>
                  <a:pt x="7958573" y="3156097"/>
                </a:lnTo>
                <a:lnTo>
                  <a:pt x="8002544" y="3141893"/>
                </a:lnTo>
                <a:lnTo>
                  <a:pt x="8044743" y="3124048"/>
                </a:lnTo>
                <a:lnTo>
                  <a:pt x="8084983" y="3102751"/>
                </a:lnTo>
                <a:lnTo>
                  <a:pt x="8123077" y="3078187"/>
                </a:lnTo>
                <a:lnTo>
                  <a:pt x="8158839" y="3050543"/>
                </a:lnTo>
                <a:lnTo>
                  <a:pt x="8192082" y="3020006"/>
                </a:lnTo>
                <a:lnTo>
                  <a:pt x="8222619" y="2986764"/>
                </a:lnTo>
                <a:lnTo>
                  <a:pt x="8250262" y="2951002"/>
                </a:lnTo>
                <a:lnTo>
                  <a:pt x="8274826" y="2912907"/>
                </a:lnTo>
                <a:lnTo>
                  <a:pt x="8296124" y="2872667"/>
                </a:lnTo>
                <a:lnTo>
                  <a:pt x="8313968" y="2830468"/>
                </a:lnTo>
                <a:lnTo>
                  <a:pt x="8328172" y="2786497"/>
                </a:lnTo>
                <a:lnTo>
                  <a:pt x="8338549" y="2740941"/>
                </a:lnTo>
                <a:lnTo>
                  <a:pt x="8344912" y="2693987"/>
                </a:lnTo>
                <a:lnTo>
                  <a:pt x="8347075" y="2645821"/>
                </a:lnTo>
                <a:lnTo>
                  <a:pt x="8347075" y="529178"/>
                </a:lnTo>
                <a:lnTo>
                  <a:pt x="8344912" y="481012"/>
                </a:lnTo>
                <a:lnTo>
                  <a:pt x="8338549" y="434057"/>
                </a:lnTo>
                <a:lnTo>
                  <a:pt x="8328172" y="388501"/>
                </a:lnTo>
                <a:lnTo>
                  <a:pt x="8313968" y="344530"/>
                </a:lnTo>
                <a:lnTo>
                  <a:pt x="8296124" y="302331"/>
                </a:lnTo>
                <a:lnTo>
                  <a:pt x="8274826" y="262091"/>
                </a:lnTo>
                <a:lnTo>
                  <a:pt x="8250262" y="223997"/>
                </a:lnTo>
                <a:lnTo>
                  <a:pt x="8222619" y="188235"/>
                </a:lnTo>
                <a:lnTo>
                  <a:pt x="8192082" y="154992"/>
                </a:lnTo>
                <a:lnTo>
                  <a:pt x="8158839" y="124456"/>
                </a:lnTo>
                <a:lnTo>
                  <a:pt x="8123077" y="96812"/>
                </a:lnTo>
                <a:lnTo>
                  <a:pt x="8084983" y="72248"/>
                </a:lnTo>
                <a:lnTo>
                  <a:pt x="8044743" y="50950"/>
                </a:lnTo>
                <a:lnTo>
                  <a:pt x="8002544" y="33106"/>
                </a:lnTo>
                <a:lnTo>
                  <a:pt x="7958573" y="18902"/>
                </a:lnTo>
                <a:lnTo>
                  <a:pt x="7913017" y="8525"/>
                </a:lnTo>
                <a:lnTo>
                  <a:pt x="7866063" y="2162"/>
                </a:lnTo>
                <a:lnTo>
                  <a:pt x="7817897" y="0"/>
                </a:lnTo>
                <a:close/>
              </a:path>
            </a:pathLst>
          </a:custGeom>
          <a:solidFill>
            <a:srgbClr val="FFCC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55625" y="4044188"/>
            <a:ext cx="7048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Nivel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3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529080">
              <a:lnSpc>
                <a:spcPct val="100000"/>
              </a:lnSpc>
              <a:spcBef>
                <a:spcPts val="100"/>
              </a:spcBef>
            </a:pPr>
            <a:r>
              <a:rPr dirty="0"/>
              <a:t>Árbol</a:t>
            </a:r>
            <a:r>
              <a:rPr spc="-3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búsqueda</a:t>
            </a:r>
            <a:r>
              <a:rPr spc="-1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spc="-10" dirty="0"/>
              <a:t>amplitud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535940" y="1010411"/>
            <a:ext cx="262826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amplitud </a:t>
            </a:r>
            <a:r>
              <a:rPr sz="2000" dirty="0">
                <a:latin typeface="Times New Roman"/>
                <a:cs typeface="Times New Roman"/>
              </a:rPr>
              <a:t>(evitando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ciclos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simples):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913187" y="4749800"/>
            <a:ext cx="179705" cy="468630"/>
          </a:xfrm>
          <a:custGeom>
            <a:avLst/>
            <a:gdLst/>
            <a:ahLst/>
            <a:cxnLst/>
            <a:rect l="l" t="t" r="r" b="b"/>
            <a:pathLst>
              <a:path w="179704" h="468629">
                <a:moveTo>
                  <a:pt x="0" y="0"/>
                </a:moveTo>
                <a:lnTo>
                  <a:pt x="119063" y="468313"/>
                </a:lnTo>
              </a:path>
              <a:path w="179704" h="468629">
                <a:moveTo>
                  <a:pt x="0" y="0"/>
                </a:moveTo>
                <a:lnTo>
                  <a:pt x="179388" y="468313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3686175" y="5141467"/>
            <a:ext cx="4064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. . </a:t>
            </a:r>
            <a:r>
              <a:rPr sz="2400" spc="-50" dirty="0">
                <a:latin typeface="Times New Roman"/>
                <a:cs typeface="Times New Roman"/>
              </a:rPr>
              <a:t>.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060951" y="4749800"/>
            <a:ext cx="179705" cy="468630"/>
          </a:xfrm>
          <a:custGeom>
            <a:avLst/>
            <a:gdLst/>
            <a:ahLst/>
            <a:cxnLst/>
            <a:rect l="l" t="t" r="r" b="b"/>
            <a:pathLst>
              <a:path w="179704" h="468629">
                <a:moveTo>
                  <a:pt x="0" y="0"/>
                </a:moveTo>
                <a:lnTo>
                  <a:pt x="119063" y="468313"/>
                </a:lnTo>
              </a:path>
              <a:path w="179704" h="468629">
                <a:moveTo>
                  <a:pt x="0" y="0"/>
                </a:moveTo>
                <a:lnTo>
                  <a:pt x="179388" y="468313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4833937" y="5141467"/>
            <a:ext cx="4064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. . </a:t>
            </a:r>
            <a:r>
              <a:rPr sz="2400" spc="-50" dirty="0">
                <a:latin typeface="Times New Roman"/>
                <a:cs typeface="Times New Roman"/>
              </a:rPr>
              <a:t>.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263775" y="4749800"/>
            <a:ext cx="412750" cy="468630"/>
          </a:xfrm>
          <a:custGeom>
            <a:avLst/>
            <a:gdLst/>
            <a:ahLst/>
            <a:cxnLst/>
            <a:rect l="l" t="t" r="r" b="b"/>
            <a:pathLst>
              <a:path w="412750" h="468629">
                <a:moveTo>
                  <a:pt x="412750" y="0"/>
                </a:moveTo>
                <a:lnTo>
                  <a:pt x="0" y="468313"/>
                </a:lnTo>
              </a:path>
              <a:path w="412750" h="468629">
                <a:moveTo>
                  <a:pt x="412750" y="0"/>
                </a:moveTo>
                <a:lnTo>
                  <a:pt x="412749" y="468313"/>
                </a:lnTo>
              </a:path>
              <a:path w="412750" h="468629">
                <a:moveTo>
                  <a:pt x="412750" y="0"/>
                </a:moveTo>
                <a:lnTo>
                  <a:pt x="244475" y="468313"/>
                </a:lnTo>
              </a:path>
              <a:path w="412750" h="468629">
                <a:moveTo>
                  <a:pt x="412750" y="0"/>
                </a:moveTo>
                <a:lnTo>
                  <a:pt x="65087" y="468313"/>
                </a:lnTo>
              </a:path>
              <a:path w="412750" h="468629">
                <a:moveTo>
                  <a:pt x="412750" y="0"/>
                </a:moveTo>
                <a:lnTo>
                  <a:pt x="179387" y="468313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2522537" y="5141467"/>
            <a:ext cx="4064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. . </a:t>
            </a:r>
            <a:r>
              <a:rPr sz="2400" spc="-50" dirty="0">
                <a:latin typeface="Times New Roman"/>
                <a:cs typeface="Times New Roman"/>
              </a:rPr>
              <a:t>.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6794500" y="5213350"/>
            <a:ext cx="728980" cy="728980"/>
            <a:chOff x="6794500" y="5213350"/>
            <a:chExt cx="728980" cy="728980"/>
          </a:xfrm>
        </p:grpSpPr>
        <p:sp>
          <p:nvSpPr>
            <p:cNvPr id="19" name="object 19"/>
            <p:cNvSpPr/>
            <p:nvPr/>
          </p:nvSpPr>
          <p:spPr>
            <a:xfrm>
              <a:off x="6799262" y="5218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1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7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8"/>
                  </a:lnTo>
                  <a:lnTo>
                    <a:pt x="28256" y="219609"/>
                  </a:lnTo>
                  <a:lnTo>
                    <a:pt x="12844" y="263982"/>
                  </a:lnTo>
                  <a:lnTo>
                    <a:pt x="3282" y="310778"/>
                  </a:lnTo>
                  <a:lnTo>
                    <a:pt x="0" y="359570"/>
                  </a:lnTo>
                  <a:lnTo>
                    <a:pt x="3282" y="408361"/>
                  </a:lnTo>
                  <a:lnTo>
                    <a:pt x="12844" y="455157"/>
                  </a:lnTo>
                  <a:lnTo>
                    <a:pt x="28256" y="499530"/>
                  </a:lnTo>
                  <a:lnTo>
                    <a:pt x="49091" y="541051"/>
                  </a:lnTo>
                  <a:lnTo>
                    <a:pt x="74920" y="579291"/>
                  </a:lnTo>
                  <a:lnTo>
                    <a:pt x="105315" y="613823"/>
                  </a:lnTo>
                  <a:lnTo>
                    <a:pt x="139847" y="644217"/>
                  </a:lnTo>
                  <a:lnTo>
                    <a:pt x="178087" y="670046"/>
                  </a:lnTo>
                  <a:lnTo>
                    <a:pt x="219608" y="690881"/>
                  </a:lnTo>
                  <a:lnTo>
                    <a:pt x="263981" y="706294"/>
                  </a:lnTo>
                  <a:lnTo>
                    <a:pt x="310777" y="715856"/>
                  </a:lnTo>
                  <a:lnTo>
                    <a:pt x="359568" y="719138"/>
                  </a:lnTo>
                  <a:lnTo>
                    <a:pt x="408360" y="715856"/>
                  </a:lnTo>
                  <a:lnTo>
                    <a:pt x="455156" y="706294"/>
                  </a:lnTo>
                  <a:lnTo>
                    <a:pt x="499529" y="690881"/>
                  </a:lnTo>
                  <a:lnTo>
                    <a:pt x="541050" y="670046"/>
                  </a:lnTo>
                  <a:lnTo>
                    <a:pt x="579290" y="644217"/>
                  </a:lnTo>
                  <a:lnTo>
                    <a:pt x="613822" y="613823"/>
                  </a:lnTo>
                  <a:lnTo>
                    <a:pt x="644216" y="579291"/>
                  </a:lnTo>
                  <a:lnTo>
                    <a:pt x="670045" y="541051"/>
                  </a:lnTo>
                  <a:lnTo>
                    <a:pt x="690880" y="499530"/>
                  </a:lnTo>
                  <a:lnTo>
                    <a:pt x="706293" y="455157"/>
                  </a:lnTo>
                  <a:lnTo>
                    <a:pt x="715855" y="408361"/>
                  </a:lnTo>
                  <a:lnTo>
                    <a:pt x="719137" y="359570"/>
                  </a:lnTo>
                  <a:lnTo>
                    <a:pt x="715855" y="310778"/>
                  </a:lnTo>
                  <a:lnTo>
                    <a:pt x="706293" y="263982"/>
                  </a:lnTo>
                  <a:lnTo>
                    <a:pt x="690880" y="219609"/>
                  </a:lnTo>
                  <a:lnTo>
                    <a:pt x="670045" y="178088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6799262" y="5218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9"/>
                  </a:moveTo>
                  <a:lnTo>
                    <a:pt x="3282" y="310777"/>
                  </a:lnTo>
                  <a:lnTo>
                    <a:pt x="12844" y="263981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7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7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1"/>
                  </a:lnTo>
                  <a:lnTo>
                    <a:pt x="715855" y="310777"/>
                  </a:lnTo>
                  <a:lnTo>
                    <a:pt x="719138" y="359569"/>
                  </a:lnTo>
                  <a:lnTo>
                    <a:pt x="715855" y="408360"/>
                  </a:lnTo>
                  <a:lnTo>
                    <a:pt x="706293" y="455156"/>
                  </a:lnTo>
                  <a:lnTo>
                    <a:pt x="690881" y="499529"/>
                  </a:lnTo>
                  <a:lnTo>
                    <a:pt x="670046" y="541050"/>
                  </a:lnTo>
                  <a:lnTo>
                    <a:pt x="644217" y="579290"/>
                  </a:lnTo>
                  <a:lnTo>
                    <a:pt x="613822" y="613822"/>
                  </a:lnTo>
                  <a:lnTo>
                    <a:pt x="579290" y="644217"/>
                  </a:lnTo>
                  <a:lnTo>
                    <a:pt x="541050" y="670046"/>
                  </a:lnTo>
                  <a:lnTo>
                    <a:pt x="499529" y="690881"/>
                  </a:lnTo>
                  <a:lnTo>
                    <a:pt x="455156" y="706293"/>
                  </a:lnTo>
                  <a:lnTo>
                    <a:pt x="408360" y="715855"/>
                  </a:lnTo>
                  <a:lnTo>
                    <a:pt x="359569" y="719138"/>
                  </a:lnTo>
                  <a:lnTo>
                    <a:pt x="310777" y="715855"/>
                  </a:lnTo>
                  <a:lnTo>
                    <a:pt x="263981" y="706293"/>
                  </a:lnTo>
                  <a:lnTo>
                    <a:pt x="219608" y="690881"/>
                  </a:lnTo>
                  <a:lnTo>
                    <a:pt x="178087" y="670046"/>
                  </a:lnTo>
                  <a:lnTo>
                    <a:pt x="139847" y="644217"/>
                  </a:lnTo>
                  <a:lnTo>
                    <a:pt x="105315" y="613822"/>
                  </a:lnTo>
                  <a:lnTo>
                    <a:pt x="74920" y="579290"/>
                  </a:lnTo>
                  <a:lnTo>
                    <a:pt x="49091" y="541050"/>
                  </a:lnTo>
                  <a:lnTo>
                    <a:pt x="28256" y="499529"/>
                  </a:lnTo>
                  <a:lnTo>
                    <a:pt x="12844" y="455156"/>
                  </a:lnTo>
                  <a:lnTo>
                    <a:pt x="3282" y="408360"/>
                  </a:lnTo>
                  <a:lnTo>
                    <a:pt x="0" y="359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21" name="object 21"/>
          <p:cNvGraphicFramePr>
            <a:graphicFrameLocks noGrp="1"/>
          </p:cNvGraphicFramePr>
          <p:nvPr/>
        </p:nvGraphicFramePr>
        <p:xfrm>
          <a:off x="7051675" y="5297488"/>
          <a:ext cx="179705" cy="537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7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A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0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B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C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2" name="object 22"/>
          <p:cNvGrpSpPr/>
          <p:nvPr/>
        </p:nvGrpSpPr>
        <p:grpSpPr>
          <a:xfrm>
            <a:off x="5808662" y="5213350"/>
            <a:ext cx="728980" cy="728980"/>
            <a:chOff x="5808662" y="5213350"/>
            <a:chExt cx="728980" cy="728980"/>
          </a:xfrm>
        </p:grpSpPr>
        <p:sp>
          <p:nvSpPr>
            <p:cNvPr id="23" name="object 23"/>
            <p:cNvSpPr/>
            <p:nvPr/>
          </p:nvSpPr>
          <p:spPr>
            <a:xfrm>
              <a:off x="5813425" y="5218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8"/>
                  </a:lnTo>
                  <a:lnTo>
                    <a:pt x="28256" y="219609"/>
                  </a:lnTo>
                  <a:lnTo>
                    <a:pt x="12844" y="263982"/>
                  </a:lnTo>
                  <a:lnTo>
                    <a:pt x="3282" y="310778"/>
                  </a:lnTo>
                  <a:lnTo>
                    <a:pt x="0" y="359570"/>
                  </a:lnTo>
                  <a:lnTo>
                    <a:pt x="3282" y="408361"/>
                  </a:lnTo>
                  <a:lnTo>
                    <a:pt x="12844" y="455157"/>
                  </a:lnTo>
                  <a:lnTo>
                    <a:pt x="28256" y="499530"/>
                  </a:lnTo>
                  <a:lnTo>
                    <a:pt x="49091" y="541051"/>
                  </a:lnTo>
                  <a:lnTo>
                    <a:pt x="74920" y="579291"/>
                  </a:lnTo>
                  <a:lnTo>
                    <a:pt x="105315" y="613823"/>
                  </a:lnTo>
                  <a:lnTo>
                    <a:pt x="139846" y="644217"/>
                  </a:lnTo>
                  <a:lnTo>
                    <a:pt x="178087" y="670046"/>
                  </a:lnTo>
                  <a:lnTo>
                    <a:pt x="219608" y="690881"/>
                  </a:lnTo>
                  <a:lnTo>
                    <a:pt x="263980" y="706294"/>
                  </a:lnTo>
                  <a:lnTo>
                    <a:pt x="310777" y="715856"/>
                  </a:lnTo>
                  <a:lnTo>
                    <a:pt x="359568" y="719138"/>
                  </a:lnTo>
                  <a:lnTo>
                    <a:pt x="408360" y="715856"/>
                  </a:lnTo>
                  <a:lnTo>
                    <a:pt x="455156" y="706294"/>
                  </a:lnTo>
                  <a:lnTo>
                    <a:pt x="499529" y="690881"/>
                  </a:lnTo>
                  <a:lnTo>
                    <a:pt x="541050" y="670046"/>
                  </a:lnTo>
                  <a:lnTo>
                    <a:pt x="579290" y="644217"/>
                  </a:lnTo>
                  <a:lnTo>
                    <a:pt x="613822" y="613823"/>
                  </a:lnTo>
                  <a:lnTo>
                    <a:pt x="644216" y="579291"/>
                  </a:lnTo>
                  <a:lnTo>
                    <a:pt x="670045" y="541051"/>
                  </a:lnTo>
                  <a:lnTo>
                    <a:pt x="690880" y="499530"/>
                  </a:lnTo>
                  <a:lnTo>
                    <a:pt x="706293" y="455157"/>
                  </a:lnTo>
                  <a:lnTo>
                    <a:pt x="715855" y="408361"/>
                  </a:lnTo>
                  <a:lnTo>
                    <a:pt x="719137" y="359570"/>
                  </a:lnTo>
                  <a:lnTo>
                    <a:pt x="715855" y="310778"/>
                  </a:lnTo>
                  <a:lnTo>
                    <a:pt x="706293" y="263982"/>
                  </a:lnTo>
                  <a:lnTo>
                    <a:pt x="690880" y="219609"/>
                  </a:lnTo>
                  <a:lnTo>
                    <a:pt x="670045" y="178088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813425" y="521811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9"/>
                  </a:moveTo>
                  <a:lnTo>
                    <a:pt x="3282" y="310777"/>
                  </a:lnTo>
                  <a:lnTo>
                    <a:pt x="12844" y="263981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7"/>
                  </a:lnTo>
                  <a:lnTo>
                    <a:pt x="105315" y="105315"/>
                  </a:lnTo>
                  <a:lnTo>
                    <a:pt x="139847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1" y="12844"/>
                  </a:lnTo>
                  <a:lnTo>
                    <a:pt x="310777" y="3282"/>
                  </a:lnTo>
                  <a:lnTo>
                    <a:pt x="359569" y="0"/>
                  </a:lnTo>
                  <a:lnTo>
                    <a:pt x="408360" y="3282"/>
                  </a:lnTo>
                  <a:lnTo>
                    <a:pt x="455156" y="12844"/>
                  </a:lnTo>
                  <a:lnTo>
                    <a:pt x="499529" y="28256"/>
                  </a:lnTo>
                  <a:lnTo>
                    <a:pt x="541050" y="49091"/>
                  </a:lnTo>
                  <a:lnTo>
                    <a:pt x="579290" y="74920"/>
                  </a:lnTo>
                  <a:lnTo>
                    <a:pt x="613822" y="105315"/>
                  </a:lnTo>
                  <a:lnTo>
                    <a:pt x="644217" y="139847"/>
                  </a:lnTo>
                  <a:lnTo>
                    <a:pt x="670046" y="178087"/>
                  </a:lnTo>
                  <a:lnTo>
                    <a:pt x="690881" y="219608"/>
                  </a:lnTo>
                  <a:lnTo>
                    <a:pt x="706293" y="263981"/>
                  </a:lnTo>
                  <a:lnTo>
                    <a:pt x="715855" y="310777"/>
                  </a:lnTo>
                  <a:lnTo>
                    <a:pt x="719138" y="359569"/>
                  </a:lnTo>
                  <a:lnTo>
                    <a:pt x="715855" y="408360"/>
                  </a:lnTo>
                  <a:lnTo>
                    <a:pt x="706293" y="455156"/>
                  </a:lnTo>
                  <a:lnTo>
                    <a:pt x="690881" y="499529"/>
                  </a:lnTo>
                  <a:lnTo>
                    <a:pt x="670046" y="541050"/>
                  </a:lnTo>
                  <a:lnTo>
                    <a:pt x="644217" y="579290"/>
                  </a:lnTo>
                  <a:lnTo>
                    <a:pt x="613822" y="613822"/>
                  </a:lnTo>
                  <a:lnTo>
                    <a:pt x="579290" y="644217"/>
                  </a:lnTo>
                  <a:lnTo>
                    <a:pt x="541050" y="670046"/>
                  </a:lnTo>
                  <a:lnTo>
                    <a:pt x="499529" y="690881"/>
                  </a:lnTo>
                  <a:lnTo>
                    <a:pt x="455156" y="706293"/>
                  </a:lnTo>
                  <a:lnTo>
                    <a:pt x="408360" y="715855"/>
                  </a:lnTo>
                  <a:lnTo>
                    <a:pt x="359569" y="719138"/>
                  </a:lnTo>
                  <a:lnTo>
                    <a:pt x="310777" y="715855"/>
                  </a:lnTo>
                  <a:lnTo>
                    <a:pt x="263981" y="706293"/>
                  </a:lnTo>
                  <a:lnTo>
                    <a:pt x="219608" y="690881"/>
                  </a:lnTo>
                  <a:lnTo>
                    <a:pt x="178087" y="670046"/>
                  </a:lnTo>
                  <a:lnTo>
                    <a:pt x="139847" y="644217"/>
                  </a:lnTo>
                  <a:lnTo>
                    <a:pt x="105315" y="613822"/>
                  </a:lnTo>
                  <a:lnTo>
                    <a:pt x="74920" y="579290"/>
                  </a:lnTo>
                  <a:lnTo>
                    <a:pt x="49091" y="541050"/>
                  </a:lnTo>
                  <a:lnTo>
                    <a:pt x="28256" y="499529"/>
                  </a:lnTo>
                  <a:lnTo>
                    <a:pt x="12844" y="455156"/>
                  </a:lnTo>
                  <a:lnTo>
                    <a:pt x="3282" y="408360"/>
                  </a:lnTo>
                  <a:lnTo>
                    <a:pt x="0" y="359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946775" y="539750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946775" y="539750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946775" y="5576888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7" y="179388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946775" y="5576888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" name="object 29"/>
          <p:cNvSpPr txBox="1"/>
          <p:nvPr/>
        </p:nvSpPr>
        <p:spPr>
          <a:xfrm>
            <a:off x="5964237" y="5369052"/>
            <a:ext cx="144145" cy="415925"/>
          </a:xfrm>
          <a:prstGeom prst="rect">
            <a:avLst/>
          </a:prstGeom>
        </p:spPr>
        <p:txBody>
          <a:bodyPr vert="horz" wrap="square" lIns="0" tIns="48895" rIns="0" bIns="0" rtlCol="0">
            <a:spAutoFit/>
          </a:bodyPr>
          <a:lstStyle/>
          <a:p>
            <a:pPr marL="12700" marR="5080">
              <a:lnSpc>
                <a:spcPts val="1390"/>
              </a:lnSpc>
              <a:spcBef>
                <a:spcPts val="385"/>
              </a:spcBef>
            </a:pPr>
            <a:r>
              <a:rPr sz="1400" spc="-50" dirty="0">
                <a:latin typeface="Arial"/>
                <a:cs typeface="Arial"/>
              </a:rPr>
              <a:t>B A</a:t>
            </a:r>
            <a:endParaRPr sz="14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205537" y="5576888"/>
            <a:ext cx="179705" cy="179705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C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466725" y="1727200"/>
            <a:ext cx="8261350" cy="3495675"/>
            <a:chOff x="466725" y="1727200"/>
            <a:chExt cx="8261350" cy="3495675"/>
          </a:xfrm>
        </p:grpSpPr>
        <p:sp>
          <p:nvSpPr>
            <p:cNvPr id="32" name="object 32"/>
            <p:cNvSpPr/>
            <p:nvPr/>
          </p:nvSpPr>
          <p:spPr>
            <a:xfrm>
              <a:off x="6151562" y="4749800"/>
              <a:ext cx="962025" cy="468630"/>
            </a:xfrm>
            <a:custGeom>
              <a:avLst/>
              <a:gdLst/>
              <a:ahLst/>
              <a:cxnLst/>
              <a:rect l="l" t="t" r="r" b="b"/>
              <a:pathLst>
                <a:path w="962025" h="468629">
                  <a:moveTo>
                    <a:pt x="0" y="0"/>
                  </a:moveTo>
                  <a:lnTo>
                    <a:pt x="1" y="468313"/>
                  </a:lnTo>
                </a:path>
                <a:path w="962025" h="468629">
                  <a:moveTo>
                    <a:pt x="0" y="0"/>
                  </a:moveTo>
                  <a:lnTo>
                    <a:pt x="962025" y="46831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66725" y="1727200"/>
              <a:ext cx="8261350" cy="2018030"/>
            </a:xfrm>
            <a:custGeom>
              <a:avLst/>
              <a:gdLst/>
              <a:ahLst/>
              <a:cxnLst/>
              <a:rect l="l" t="t" r="r" b="b"/>
              <a:pathLst>
                <a:path w="8261350" h="2018029">
                  <a:moveTo>
                    <a:pt x="7925059" y="0"/>
                  </a:moveTo>
                  <a:lnTo>
                    <a:pt x="336290" y="0"/>
                  </a:lnTo>
                  <a:lnTo>
                    <a:pt x="290657" y="3069"/>
                  </a:lnTo>
                  <a:lnTo>
                    <a:pt x="246891" y="12012"/>
                  </a:lnTo>
                  <a:lnTo>
                    <a:pt x="205390" y="26427"/>
                  </a:lnTo>
                  <a:lnTo>
                    <a:pt x="166558" y="45913"/>
                  </a:lnTo>
                  <a:lnTo>
                    <a:pt x="130793" y="70070"/>
                  </a:lnTo>
                  <a:lnTo>
                    <a:pt x="98497" y="98497"/>
                  </a:lnTo>
                  <a:lnTo>
                    <a:pt x="70070" y="130793"/>
                  </a:lnTo>
                  <a:lnTo>
                    <a:pt x="45913" y="166558"/>
                  </a:lnTo>
                  <a:lnTo>
                    <a:pt x="26427" y="205391"/>
                  </a:lnTo>
                  <a:lnTo>
                    <a:pt x="12012" y="246891"/>
                  </a:lnTo>
                  <a:lnTo>
                    <a:pt x="3069" y="290658"/>
                  </a:lnTo>
                  <a:lnTo>
                    <a:pt x="0" y="336290"/>
                  </a:lnTo>
                  <a:lnTo>
                    <a:pt x="0" y="1681421"/>
                  </a:lnTo>
                  <a:lnTo>
                    <a:pt x="3069" y="1727054"/>
                  </a:lnTo>
                  <a:lnTo>
                    <a:pt x="12012" y="1770821"/>
                  </a:lnTo>
                  <a:lnTo>
                    <a:pt x="26427" y="1812321"/>
                  </a:lnTo>
                  <a:lnTo>
                    <a:pt x="45913" y="1851154"/>
                  </a:lnTo>
                  <a:lnTo>
                    <a:pt x="70070" y="1886919"/>
                  </a:lnTo>
                  <a:lnTo>
                    <a:pt x="98497" y="1919215"/>
                  </a:lnTo>
                  <a:lnTo>
                    <a:pt x="130793" y="1947642"/>
                  </a:lnTo>
                  <a:lnTo>
                    <a:pt x="166558" y="1971798"/>
                  </a:lnTo>
                  <a:lnTo>
                    <a:pt x="205390" y="1991285"/>
                  </a:lnTo>
                  <a:lnTo>
                    <a:pt x="246891" y="2005699"/>
                  </a:lnTo>
                  <a:lnTo>
                    <a:pt x="290657" y="2014642"/>
                  </a:lnTo>
                  <a:lnTo>
                    <a:pt x="336290" y="2017712"/>
                  </a:lnTo>
                  <a:lnTo>
                    <a:pt x="7925059" y="2017712"/>
                  </a:lnTo>
                  <a:lnTo>
                    <a:pt x="7970691" y="2014642"/>
                  </a:lnTo>
                  <a:lnTo>
                    <a:pt x="8014458" y="2005699"/>
                  </a:lnTo>
                  <a:lnTo>
                    <a:pt x="8055958" y="1991285"/>
                  </a:lnTo>
                  <a:lnTo>
                    <a:pt x="8094791" y="1971798"/>
                  </a:lnTo>
                  <a:lnTo>
                    <a:pt x="8130556" y="1947642"/>
                  </a:lnTo>
                  <a:lnTo>
                    <a:pt x="8162852" y="1919215"/>
                  </a:lnTo>
                  <a:lnTo>
                    <a:pt x="8191279" y="1886919"/>
                  </a:lnTo>
                  <a:lnTo>
                    <a:pt x="8215436" y="1851154"/>
                  </a:lnTo>
                  <a:lnTo>
                    <a:pt x="8234922" y="1812321"/>
                  </a:lnTo>
                  <a:lnTo>
                    <a:pt x="8249337" y="1770821"/>
                  </a:lnTo>
                  <a:lnTo>
                    <a:pt x="8258280" y="1727054"/>
                  </a:lnTo>
                  <a:lnTo>
                    <a:pt x="8261350" y="1681421"/>
                  </a:lnTo>
                  <a:lnTo>
                    <a:pt x="8261350" y="336290"/>
                  </a:lnTo>
                  <a:lnTo>
                    <a:pt x="8258280" y="290658"/>
                  </a:lnTo>
                  <a:lnTo>
                    <a:pt x="8249337" y="246891"/>
                  </a:lnTo>
                  <a:lnTo>
                    <a:pt x="8234922" y="205391"/>
                  </a:lnTo>
                  <a:lnTo>
                    <a:pt x="8215436" y="166558"/>
                  </a:lnTo>
                  <a:lnTo>
                    <a:pt x="8191279" y="130793"/>
                  </a:lnTo>
                  <a:lnTo>
                    <a:pt x="8162852" y="98497"/>
                  </a:lnTo>
                  <a:lnTo>
                    <a:pt x="8130556" y="70070"/>
                  </a:lnTo>
                  <a:lnTo>
                    <a:pt x="8094791" y="45913"/>
                  </a:lnTo>
                  <a:lnTo>
                    <a:pt x="8055958" y="26427"/>
                  </a:lnTo>
                  <a:lnTo>
                    <a:pt x="8014458" y="12012"/>
                  </a:lnTo>
                  <a:lnTo>
                    <a:pt x="7970691" y="3069"/>
                  </a:lnTo>
                  <a:lnTo>
                    <a:pt x="7925059" y="0"/>
                  </a:lnTo>
                  <a:close/>
                </a:path>
              </a:pathLst>
            </a:custGeom>
            <a:solidFill>
              <a:srgbClr val="FFC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555625" y="3071876"/>
            <a:ext cx="7048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Nivel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2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04825" y="1727200"/>
            <a:ext cx="8194675" cy="719455"/>
          </a:xfrm>
          <a:custGeom>
            <a:avLst/>
            <a:gdLst/>
            <a:ahLst/>
            <a:cxnLst/>
            <a:rect l="l" t="t" r="r" b="b"/>
            <a:pathLst>
              <a:path w="8194675" h="719455">
                <a:moveTo>
                  <a:pt x="8074820" y="0"/>
                </a:moveTo>
                <a:lnTo>
                  <a:pt x="119855" y="0"/>
                </a:lnTo>
                <a:lnTo>
                  <a:pt x="73202" y="9418"/>
                </a:lnTo>
                <a:lnTo>
                  <a:pt x="35104" y="35105"/>
                </a:lnTo>
                <a:lnTo>
                  <a:pt x="9418" y="73202"/>
                </a:lnTo>
                <a:lnTo>
                  <a:pt x="0" y="119856"/>
                </a:lnTo>
                <a:lnTo>
                  <a:pt x="0" y="599281"/>
                </a:lnTo>
                <a:lnTo>
                  <a:pt x="9418" y="645934"/>
                </a:lnTo>
                <a:lnTo>
                  <a:pt x="35104" y="684032"/>
                </a:lnTo>
                <a:lnTo>
                  <a:pt x="73202" y="709718"/>
                </a:lnTo>
                <a:lnTo>
                  <a:pt x="119855" y="719137"/>
                </a:lnTo>
                <a:lnTo>
                  <a:pt x="8074820" y="719137"/>
                </a:lnTo>
                <a:lnTo>
                  <a:pt x="8121472" y="709718"/>
                </a:lnTo>
                <a:lnTo>
                  <a:pt x="8159570" y="684032"/>
                </a:lnTo>
                <a:lnTo>
                  <a:pt x="8185256" y="645934"/>
                </a:lnTo>
                <a:lnTo>
                  <a:pt x="8194675" y="599281"/>
                </a:lnTo>
                <a:lnTo>
                  <a:pt x="8194675" y="119856"/>
                </a:lnTo>
                <a:lnTo>
                  <a:pt x="8185256" y="73202"/>
                </a:lnTo>
                <a:lnTo>
                  <a:pt x="8159570" y="35105"/>
                </a:lnTo>
                <a:lnTo>
                  <a:pt x="8121472" y="9418"/>
                </a:lnTo>
                <a:lnTo>
                  <a:pt x="8074820" y="0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555625" y="1922779"/>
            <a:ext cx="7048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Nivel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1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37" name="object 37"/>
          <p:cNvGrpSpPr/>
          <p:nvPr/>
        </p:nvGrpSpPr>
        <p:grpSpPr>
          <a:xfrm>
            <a:off x="4832350" y="1722437"/>
            <a:ext cx="728980" cy="728980"/>
            <a:chOff x="4832350" y="1722437"/>
            <a:chExt cx="728980" cy="728980"/>
          </a:xfrm>
        </p:grpSpPr>
        <p:sp>
          <p:nvSpPr>
            <p:cNvPr id="38" name="object 38"/>
            <p:cNvSpPr/>
            <p:nvPr/>
          </p:nvSpPr>
          <p:spPr>
            <a:xfrm>
              <a:off x="4837112" y="1727200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5">
                  <a:moveTo>
                    <a:pt x="359568" y="0"/>
                  </a:moveTo>
                  <a:lnTo>
                    <a:pt x="310777" y="3282"/>
                  </a:lnTo>
                  <a:lnTo>
                    <a:pt x="263981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7" y="74920"/>
                  </a:lnTo>
                  <a:lnTo>
                    <a:pt x="105315" y="105315"/>
                  </a:lnTo>
                  <a:lnTo>
                    <a:pt x="74920" y="139846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0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7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1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0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6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837112" y="1727200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5">
                  <a:moveTo>
                    <a:pt x="0" y="359569"/>
                  </a:moveTo>
                  <a:lnTo>
                    <a:pt x="3282" y="310777"/>
                  </a:lnTo>
                  <a:lnTo>
                    <a:pt x="12844" y="263981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7"/>
                  </a:lnTo>
                  <a:lnTo>
                    <a:pt x="105315" y="105315"/>
                  </a:lnTo>
                  <a:lnTo>
                    <a:pt x="139846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0" y="12844"/>
                  </a:lnTo>
                  <a:lnTo>
                    <a:pt x="310777" y="3282"/>
                  </a:lnTo>
                  <a:lnTo>
                    <a:pt x="359568" y="0"/>
                  </a:lnTo>
                  <a:lnTo>
                    <a:pt x="408359" y="3282"/>
                  </a:lnTo>
                  <a:lnTo>
                    <a:pt x="455156" y="12844"/>
                  </a:lnTo>
                  <a:lnTo>
                    <a:pt x="499528" y="28256"/>
                  </a:lnTo>
                  <a:lnTo>
                    <a:pt x="541049" y="49091"/>
                  </a:lnTo>
                  <a:lnTo>
                    <a:pt x="579290" y="74920"/>
                  </a:lnTo>
                  <a:lnTo>
                    <a:pt x="613821" y="105315"/>
                  </a:lnTo>
                  <a:lnTo>
                    <a:pt x="644216" y="139847"/>
                  </a:lnTo>
                  <a:lnTo>
                    <a:pt x="670045" y="178087"/>
                  </a:lnTo>
                  <a:lnTo>
                    <a:pt x="690880" y="219608"/>
                  </a:lnTo>
                  <a:lnTo>
                    <a:pt x="706292" y="263981"/>
                  </a:lnTo>
                  <a:lnTo>
                    <a:pt x="715854" y="310777"/>
                  </a:lnTo>
                  <a:lnTo>
                    <a:pt x="719137" y="359569"/>
                  </a:lnTo>
                  <a:lnTo>
                    <a:pt x="715854" y="408360"/>
                  </a:lnTo>
                  <a:lnTo>
                    <a:pt x="706292" y="455156"/>
                  </a:lnTo>
                  <a:lnTo>
                    <a:pt x="690880" y="499529"/>
                  </a:lnTo>
                  <a:lnTo>
                    <a:pt x="670045" y="541050"/>
                  </a:lnTo>
                  <a:lnTo>
                    <a:pt x="644216" y="579290"/>
                  </a:lnTo>
                  <a:lnTo>
                    <a:pt x="613821" y="613822"/>
                  </a:lnTo>
                  <a:lnTo>
                    <a:pt x="579290" y="644217"/>
                  </a:lnTo>
                  <a:lnTo>
                    <a:pt x="541049" y="670046"/>
                  </a:lnTo>
                  <a:lnTo>
                    <a:pt x="499528" y="690881"/>
                  </a:lnTo>
                  <a:lnTo>
                    <a:pt x="455156" y="706293"/>
                  </a:lnTo>
                  <a:lnTo>
                    <a:pt x="408359" y="715855"/>
                  </a:lnTo>
                  <a:lnTo>
                    <a:pt x="359568" y="719138"/>
                  </a:lnTo>
                  <a:lnTo>
                    <a:pt x="310777" y="715855"/>
                  </a:lnTo>
                  <a:lnTo>
                    <a:pt x="263980" y="706293"/>
                  </a:lnTo>
                  <a:lnTo>
                    <a:pt x="219608" y="690881"/>
                  </a:lnTo>
                  <a:lnTo>
                    <a:pt x="178087" y="670046"/>
                  </a:lnTo>
                  <a:lnTo>
                    <a:pt x="139846" y="644217"/>
                  </a:lnTo>
                  <a:lnTo>
                    <a:pt x="105315" y="613822"/>
                  </a:lnTo>
                  <a:lnTo>
                    <a:pt x="74920" y="579290"/>
                  </a:lnTo>
                  <a:lnTo>
                    <a:pt x="49091" y="541050"/>
                  </a:lnTo>
                  <a:lnTo>
                    <a:pt x="28256" y="499529"/>
                  </a:lnTo>
                  <a:lnTo>
                    <a:pt x="12844" y="455156"/>
                  </a:lnTo>
                  <a:lnTo>
                    <a:pt x="3282" y="408360"/>
                  </a:lnTo>
                  <a:lnTo>
                    <a:pt x="0" y="359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983162" y="190658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5">
                  <a:moveTo>
                    <a:pt x="179388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8" y="179388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983162" y="190658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5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983162" y="2085976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5">
                  <a:moveTo>
                    <a:pt x="179388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8" y="179387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983162" y="2085976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5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4995862" y="1876044"/>
            <a:ext cx="15430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7145" marR="5080" indent="-5080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C A</a:t>
            </a:r>
            <a:endParaRPr sz="14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241926" y="2085976"/>
            <a:ext cx="179705" cy="179705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B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46" name="object 46"/>
          <p:cNvGrpSpPr/>
          <p:nvPr/>
        </p:nvGrpSpPr>
        <p:grpSpPr>
          <a:xfrm>
            <a:off x="1485900" y="2867025"/>
            <a:ext cx="728980" cy="728980"/>
            <a:chOff x="1485900" y="2867025"/>
            <a:chExt cx="728980" cy="728980"/>
          </a:xfrm>
        </p:grpSpPr>
        <p:sp>
          <p:nvSpPr>
            <p:cNvPr id="47" name="object 47"/>
            <p:cNvSpPr/>
            <p:nvPr/>
          </p:nvSpPr>
          <p:spPr>
            <a:xfrm>
              <a:off x="1490662" y="2871787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1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7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1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7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1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60" y="715855"/>
                  </a:lnTo>
                  <a:lnTo>
                    <a:pt x="455156" y="706293"/>
                  </a:lnTo>
                  <a:lnTo>
                    <a:pt x="499529" y="690880"/>
                  </a:lnTo>
                  <a:lnTo>
                    <a:pt x="541050" y="670045"/>
                  </a:lnTo>
                  <a:lnTo>
                    <a:pt x="579290" y="644216"/>
                  </a:lnTo>
                  <a:lnTo>
                    <a:pt x="613822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1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490662" y="2871787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6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0" y="12844"/>
                  </a:lnTo>
                  <a:lnTo>
                    <a:pt x="310777" y="3282"/>
                  </a:lnTo>
                  <a:lnTo>
                    <a:pt x="359568" y="0"/>
                  </a:lnTo>
                  <a:lnTo>
                    <a:pt x="408359" y="3282"/>
                  </a:lnTo>
                  <a:lnTo>
                    <a:pt x="455156" y="12844"/>
                  </a:lnTo>
                  <a:lnTo>
                    <a:pt x="499528" y="28256"/>
                  </a:lnTo>
                  <a:lnTo>
                    <a:pt x="541049" y="49091"/>
                  </a:lnTo>
                  <a:lnTo>
                    <a:pt x="579290" y="74920"/>
                  </a:lnTo>
                  <a:lnTo>
                    <a:pt x="613821" y="105315"/>
                  </a:lnTo>
                  <a:lnTo>
                    <a:pt x="644216" y="139846"/>
                  </a:lnTo>
                  <a:lnTo>
                    <a:pt x="670045" y="178087"/>
                  </a:lnTo>
                  <a:lnTo>
                    <a:pt x="690880" y="219608"/>
                  </a:lnTo>
                  <a:lnTo>
                    <a:pt x="706292" y="263980"/>
                  </a:lnTo>
                  <a:lnTo>
                    <a:pt x="715854" y="310777"/>
                  </a:lnTo>
                  <a:lnTo>
                    <a:pt x="719137" y="359568"/>
                  </a:lnTo>
                  <a:lnTo>
                    <a:pt x="715854" y="408359"/>
                  </a:lnTo>
                  <a:lnTo>
                    <a:pt x="706292" y="455156"/>
                  </a:lnTo>
                  <a:lnTo>
                    <a:pt x="690880" y="499528"/>
                  </a:lnTo>
                  <a:lnTo>
                    <a:pt x="670045" y="541049"/>
                  </a:lnTo>
                  <a:lnTo>
                    <a:pt x="644216" y="579290"/>
                  </a:lnTo>
                  <a:lnTo>
                    <a:pt x="613821" y="613821"/>
                  </a:lnTo>
                  <a:lnTo>
                    <a:pt x="579290" y="644216"/>
                  </a:lnTo>
                  <a:lnTo>
                    <a:pt x="541049" y="670045"/>
                  </a:lnTo>
                  <a:lnTo>
                    <a:pt x="499528" y="690880"/>
                  </a:lnTo>
                  <a:lnTo>
                    <a:pt x="455156" y="706292"/>
                  </a:lnTo>
                  <a:lnTo>
                    <a:pt x="408359" y="715854"/>
                  </a:lnTo>
                  <a:lnTo>
                    <a:pt x="359568" y="719137"/>
                  </a:lnTo>
                  <a:lnTo>
                    <a:pt x="310777" y="715854"/>
                  </a:lnTo>
                  <a:lnTo>
                    <a:pt x="263980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6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636712" y="3051175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5">
                  <a:moveTo>
                    <a:pt x="179388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8" y="179387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636712" y="3051175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5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636712" y="3230562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179388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8" y="179388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636712" y="3230562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1649412" y="3022091"/>
            <a:ext cx="15430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7145" marR="5080" indent="-5080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C B</a:t>
            </a:r>
            <a:endParaRPr sz="14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895476" y="3230562"/>
            <a:ext cx="179705" cy="179705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A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55" name="object 55"/>
          <p:cNvGrpSpPr/>
          <p:nvPr/>
        </p:nvGrpSpPr>
        <p:grpSpPr>
          <a:xfrm>
            <a:off x="3776662" y="2867025"/>
            <a:ext cx="728980" cy="728980"/>
            <a:chOff x="3776662" y="2867025"/>
            <a:chExt cx="728980" cy="728980"/>
          </a:xfrm>
        </p:grpSpPr>
        <p:sp>
          <p:nvSpPr>
            <p:cNvPr id="56" name="object 56"/>
            <p:cNvSpPr/>
            <p:nvPr/>
          </p:nvSpPr>
          <p:spPr>
            <a:xfrm>
              <a:off x="3781425" y="2871787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7"/>
                  </a:lnTo>
                  <a:lnTo>
                    <a:pt x="28256" y="219608"/>
                  </a:lnTo>
                  <a:lnTo>
                    <a:pt x="12844" y="263981"/>
                  </a:lnTo>
                  <a:lnTo>
                    <a:pt x="3282" y="310777"/>
                  </a:lnTo>
                  <a:lnTo>
                    <a:pt x="0" y="359568"/>
                  </a:lnTo>
                  <a:lnTo>
                    <a:pt x="3282" y="408360"/>
                  </a:lnTo>
                  <a:lnTo>
                    <a:pt x="12844" y="455156"/>
                  </a:lnTo>
                  <a:lnTo>
                    <a:pt x="28256" y="499529"/>
                  </a:lnTo>
                  <a:lnTo>
                    <a:pt x="49091" y="541050"/>
                  </a:lnTo>
                  <a:lnTo>
                    <a:pt x="74920" y="579290"/>
                  </a:lnTo>
                  <a:lnTo>
                    <a:pt x="105315" y="613822"/>
                  </a:lnTo>
                  <a:lnTo>
                    <a:pt x="139846" y="644216"/>
                  </a:lnTo>
                  <a:lnTo>
                    <a:pt x="178087" y="670045"/>
                  </a:lnTo>
                  <a:lnTo>
                    <a:pt x="219608" y="690880"/>
                  </a:lnTo>
                  <a:lnTo>
                    <a:pt x="263980" y="706293"/>
                  </a:lnTo>
                  <a:lnTo>
                    <a:pt x="310777" y="715855"/>
                  </a:lnTo>
                  <a:lnTo>
                    <a:pt x="359568" y="719137"/>
                  </a:lnTo>
                  <a:lnTo>
                    <a:pt x="408359" y="715855"/>
                  </a:lnTo>
                  <a:lnTo>
                    <a:pt x="455156" y="706293"/>
                  </a:lnTo>
                  <a:lnTo>
                    <a:pt x="499528" y="690880"/>
                  </a:lnTo>
                  <a:lnTo>
                    <a:pt x="541049" y="670045"/>
                  </a:lnTo>
                  <a:lnTo>
                    <a:pt x="579290" y="644216"/>
                  </a:lnTo>
                  <a:lnTo>
                    <a:pt x="613821" y="613822"/>
                  </a:lnTo>
                  <a:lnTo>
                    <a:pt x="644216" y="579290"/>
                  </a:lnTo>
                  <a:lnTo>
                    <a:pt x="670045" y="541050"/>
                  </a:lnTo>
                  <a:lnTo>
                    <a:pt x="690880" y="499529"/>
                  </a:lnTo>
                  <a:lnTo>
                    <a:pt x="706293" y="455156"/>
                  </a:lnTo>
                  <a:lnTo>
                    <a:pt x="715855" y="408360"/>
                  </a:lnTo>
                  <a:lnTo>
                    <a:pt x="719137" y="359568"/>
                  </a:lnTo>
                  <a:lnTo>
                    <a:pt x="715855" y="310777"/>
                  </a:lnTo>
                  <a:lnTo>
                    <a:pt x="706293" y="263981"/>
                  </a:lnTo>
                  <a:lnTo>
                    <a:pt x="690880" y="219608"/>
                  </a:lnTo>
                  <a:lnTo>
                    <a:pt x="670045" y="178087"/>
                  </a:lnTo>
                  <a:lnTo>
                    <a:pt x="644216" y="139847"/>
                  </a:lnTo>
                  <a:lnTo>
                    <a:pt x="613821" y="105315"/>
                  </a:lnTo>
                  <a:lnTo>
                    <a:pt x="579290" y="74920"/>
                  </a:lnTo>
                  <a:lnTo>
                    <a:pt x="541049" y="49091"/>
                  </a:lnTo>
                  <a:lnTo>
                    <a:pt x="499528" y="28256"/>
                  </a:lnTo>
                  <a:lnTo>
                    <a:pt x="455156" y="12844"/>
                  </a:lnTo>
                  <a:lnTo>
                    <a:pt x="408359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781425" y="2871787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8"/>
                  </a:moveTo>
                  <a:lnTo>
                    <a:pt x="3282" y="310777"/>
                  </a:lnTo>
                  <a:lnTo>
                    <a:pt x="12844" y="263980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6"/>
                  </a:lnTo>
                  <a:lnTo>
                    <a:pt x="105315" y="105315"/>
                  </a:lnTo>
                  <a:lnTo>
                    <a:pt x="139846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0" y="12844"/>
                  </a:lnTo>
                  <a:lnTo>
                    <a:pt x="310777" y="3282"/>
                  </a:lnTo>
                  <a:lnTo>
                    <a:pt x="359568" y="0"/>
                  </a:lnTo>
                  <a:lnTo>
                    <a:pt x="408359" y="3282"/>
                  </a:lnTo>
                  <a:lnTo>
                    <a:pt x="455156" y="12844"/>
                  </a:lnTo>
                  <a:lnTo>
                    <a:pt x="499528" y="28256"/>
                  </a:lnTo>
                  <a:lnTo>
                    <a:pt x="541049" y="49091"/>
                  </a:lnTo>
                  <a:lnTo>
                    <a:pt x="579290" y="74920"/>
                  </a:lnTo>
                  <a:lnTo>
                    <a:pt x="613821" y="105315"/>
                  </a:lnTo>
                  <a:lnTo>
                    <a:pt x="644216" y="139846"/>
                  </a:lnTo>
                  <a:lnTo>
                    <a:pt x="670045" y="178087"/>
                  </a:lnTo>
                  <a:lnTo>
                    <a:pt x="690880" y="219608"/>
                  </a:lnTo>
                  <a:lnTo>
                    <a:pt x="706292" y="263980"/>
                  </a:lnTo>
                  <a:lnTo>
                    <a:pt x="715854" y="310777"/>
                  </a:lnTo>
                  <a:lnTo>
                    <a:pt x="719137" y="359568"/>
                  </a:lnTo>
                  <a:lnTo>
                    <a:pt x="715854" y="408359"/>
                  </a:lnTo>
                  <a:lnTo>
                    <a:pt x="706292" y="455156"/>
                  </a:lnTo>
                  <a:lnTo>
                    <a:pt x="690880" y="499528"/>
                  </a:lnTo>
                  <a:lnTo>
                    <a:pt x="670045" y="541049"/>
                  </a:lnTo>
                  <a:lnTo>
                    <a:pt x="644216" y="579290"/>
                  </a:lnTo>
                  <a:lnTo>
                    <a:pt x="613821" y="613821"/>
                  </a:lnTo>
                  <a:lnTo>
                    <a:pt x="579290" y="644216"/>
                  </a:lnTo>
                  <a:lnTo>
                    <a:pt x="541049" y="670045"/>
                  </a:lnTo>
                  <a:lnTo>
                    <a:pt x="499528" y="690880"/>
                  </a:lnTo>
                  <a:lnTo>
                    <a:pt x="455156" y="706292"/>
                  </a:lnTo>
                  <a:lnTo>
                    <a:pt x="408359" y="715854"/>
                  </a:lnTo>
                  <a:lnTo>
                    <a:pt x="359568" y="719137"/>
                  </a:lnTo>
                  <a:lnTo>
                    <a:pt x="310777" y="715854"/>
                  </a:lnTo>
                  <a:lnTo>
                    <a:pt x="263980" y="706292"/>
                  </a:lnTo>
                  <a:lnTo>
                    <a:pt x="219608" y="690880"/>
                  </a:lnTo>
                  <a:lnTo>
                    <a:pt x="178087" y="670045"/>
                  </a:lnTo>
                  <a:lnTo>
                    <a:pt x="139846" y="644216"/>
                  </a:lnTo>
                  <a:lnTo>
                    <a:pt x="105315" y="613821"/>
                  </a:lnTo>
                  <a:lnTo>
                    <a:pt x="74920" y="579290"/>
                  </a:lnTo>
                  <a:lnTo>
                    <a:pt x="49091" y="541049"/>
                  </a:lnTo>
                  <a:lnTo>
                    <a:pt x="28256" y="499528"/>
                  </a:lnTo>
                  <a:lnTo>
                    <a:pt x="12844" y="455156"/>
                  </a:lnTo>
                  <a:lnTo>
                    <a:pt x="3282" y="408359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58" name="object 58"/>
          <p:cNvGraphicFramePr>
            <a:graphicFrameLocks noGrp="1"/>
          </p:cNvGraphicFramePr>
          <p:nvPr/>
        </p:nvGraphicFramePr>
        <p:xfrm>
          <a:off x="4046537" y="2951162"/>
          <a:ext cx="179070" cy="537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0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B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C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A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59" name="object 59"/>
          <p:cNvGrpSpPr/>
          <p:nvPr/>
        </p:nvGrpSpPr>
        <p:grpSpPr>
          <a:xfrm>
            <a:off x="5754687" y="2867025"/>
            <a:ext cx="895350" cy="728980"/>
            <a:chOff x="5754687" y="2867025"/>
            <a:chExt cx="895350" cy="728980"/>
          </a:xfrm>
        </p:grpSpPr>
        <p:sp>
          <p:nvSpPr>
            <p:cNvPr id="60" name="object 60"/>
            <p:cNvSpPr/>
            <p:nvPr/>
          </p:nvSpPr>
          <p:spPr>
            <a:xfrm>
              <a:off x="5759450" y="2871787"/>
              <a:ext cx="885825" cy="719455"/>
            </a:xfrm>
            <a:custGeom>
              <a:avLst/>
              <a:gdLst/>
              <a:ahLst/>
              <a:cxnLst/>
              <a:rect l="l" t="t" r="r" b="b"/>
              <a:pathLst>
                <a:path w="885825" h="719454">
                  <a:moveTo>
                    <a:pt x="442912" y="0"/>
                  </a:moveTo>
                  <a:lnTo>
                    <a:pt x="391259" y="2419"/>
                  </a:lnTo>
                  <a:lnTo>
                    <a:pt x="341356" y="9496"/>
                  </a:lnTo>
                  <a:lnTo>
                    <a:pt x="293536" y="20962"/>
                  </a:lnTo>
                  <a:lnTo>
                    <a:pt x="248130" y="36547"/>
                  </a:lnTo>
                  <a:lnTo>
                    <a:pt x="205472" y="55980"/>
                  </a:lnTo>
                  <a:lnTo>
                    <a:pt x="165893" y="78993"/>
                  </a:lnTo>
                  <a:lnTo>
                    <a:pt x="129726" y="105315"/>
                  </a:lnTo>
                  <a:lnTo>
                    <a:pt x="97303" y="134677"/>
                  </a:lnTo>
                  <a:lnTo>
                    <a:pt x="68956" y="166808"/>
                  </a:lnTo>
                  <a:lnTo>
                    <a:pt x="45018" y="201439"/>
                  </a:lnTo>
                  <a:lnTo>
                    <a:pt x="25821" y="238301"/>
                  </a:lnTo>
                  <a:lnTo>
                    <a:pt x="11697" y="277123"/>
                  </a:lnTo>
                  <a:lnTo>
                    <a:pt x="2979" y="317635"/>
                  </a:lnTo>
                  <a:lnTo>
                    <a:pt x="0" y="359568"/>
                  </a:lnTo>
                  <a:lnTo>
                    <a:pt x="2979" y="401502"/>
                  </a:lnTo>
                  <a:lnTo>
                    <a:pt x="11697" y="442014"/>
                  </a:lnTo>
                  <a:lnTo>
                    <a:pt x="25821" y="480836"/>
                  </a:lnTo>
                  <a:lnTo>
                    <a:pt x="45018" y="517698"/>
                  </a:lnTo>
                  <a:lnTo>
                    <a:pt x="68956" y="552329"/>
                  </a:lnTo>
                  <a:lnTo>
                    <a:pt x="97303" y="584460"/>
                  </a:lnTo>
                  <a:lnTo>
                    <a:pt x="129726" y="613822"/>
                  </a:lnTo>
                  <a:lnTo>
                    <a:pt x="165893" y="640144"/>
                  </a:lnTo>
                  <a:lnTo>
                    <a:pt x="205472" y="663157"/>
                  </a:lnTo>
                  <a:lnTo>
                    <a:pt x="248130" y="682590"/>
                  </a:lnTo>
                  <a:lnTo>
                    <a:pt x="293536" y="698175"/>
                  </a:lnTo>
                  <a:lnTo>
                    <a:pt x="341356" y="709641"/>
                  </a:lnTo>
                  <a:lnTo>
                    <a:pt x="391259" y="716718"/>
                  </a:lnTo>
                  <a:lnTo>
                    <a:pt x="442912" y="719137"/>
                  </a:lnTo>
                  <a:lnTo>
                    <a:pt x="494565" y="716718"/>
                  </a:lnTo>
                  <a:lnTo>
                    <a:pt x="544468" y="709641"/>
                  </a:lnTo>
                  <a:lnTo>
                    <a:pt x="592288" y="698175"/>
                  </a:lnTo>
                  <a:lnTo>
                    <a:pt x="637694" y="682590"/>
                  </a:lnTo>
                  <a:lnTo>
                    <a:pt x="680352" y="663157"/>
                  </a:lnTo>
                  <a:lnTo>
                    <a:pt x="719931" y="640144"/>
                  </a:lnTo>
                  <a:lnTo>
                    <a:pt x="756098" y="613822"/>
                  </a:lnTo>
                  <a:lnTo>
                    <a:pt x="788521" y="584460"/>
                  </a:lnTo>
                  <a:lnTo>
                    <a:pt x="816868" y="552329"/>
                  </a:lnTo>
                  <a:lnTo>
                    <a:pt x="840806" y="517698"/>
                  </a:lnTo>
                  <a:lnTo>
                    <a:pt x="860003" y="480836"/>
                  </a:lnTo>
                  <a:lnTo>
                    <a:pt x="874127" y="442014"/>
                  </a:lnTo>
                  <a:lnTo>
                    <a:pt x="882845" y="401502"/>
                  </a:lnTo>
                  <a:lnTo>
                    <a:pt x="885825" y="359568"/>
                  </a:lnTo>
                  <a:lnTo>
                    <a:pt x="882845" y="317635"/>
                  </a:lnTo>
                  <a:lnTo>
                    <a:pt x="874127" y="277123"/>
                  </a:lnTo>
                  <a:lnTo>
                    <a:pt x="860003" y="238301"/>
                  </a:lnTo>
                  <a:lnTo>
                    <a:pt x="840806" y="201439"/>
                  </a:lnTo>
                  <a:lnTo>
                    <a:pt x="816868" y="166808"/>
                  </a:lnTo>
                  <a:lnTo>
                    <a:pt x="788521" y="134677"/>
                  </a:lnTo>
                  <a:lnTo>
                    <a:pt x="756098" y="105315"/>
                  </a:lnTo>
                  <a:lnTo>
                    <a:pt x="719931" y="78993"/>
                  </a:lnTo>
                  <a:lnTo>
                    <a:pt x="680352" y="55980"/>
                  </a:lnTo>
                  <a:lnTo>
                    <a:pt x="637694" y="36547"/>
                  </a:lnTo>
                  <a:lnTo>
                    <a:pt x="592288" y="20962"/>
                  </a:lnTo>
                  <a:lnTo>
                    <a:pt x="544468" y="9496"/>
                  </a:lnTo>
                  <a:lnTo>
                    <a:pt x="494565" y="2419"/>
                  </a:lnTo>
                  <a:lnTo>
                    <a:pt x="442912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59450" y="2871787"/>
              <a:ext cx="885825" cy="719455"/>
            </a:xfrm>
            <a:custGeom>
              <a:avLst/>
              <a:gdLst/>
              <a:ahLst/>
              <a:cxnLst/>
              <a:rect l="l" t="t" r="r" b="b"/>
              <a:pathLst>
                <a:path w="885825" h="719454">
                  <a:moveTo>
                    <a:pt x="0" y="359568"/>
                  </a:moveTo>
                  <a:lnTo>
                    <a:pt x="2979" y="317635"/>
                  </a:lnTo>
                  <a:lnTo>
                    <a:pt x="11697" y="277122"/>
                  </a:lnTo>
                  <a:lnTo>
                    <a:pt x="25821" y="238300"/>
                  </a:lnTo>
                  <a:lnTo>
                    <a:pt x="45018" y="201439"/>
                  </a:lnTo>
                  <a:lnTo>
                    <a:pt x="68956" y="166808"/>
                  </a:lnTo>
                  <a:lnTo>
                    <a:pt x="97302" y="134676"/>
                  </a:lnTo>
                  <a:lnTo>
                    <a:pt x="129726" y="105315"/>
                  </a:lnTo>
                  <a:lnTo>
                    <a:pt x="165893" y="78993"/>
                  </a:lnTo>
                  <a:lnTo>
                    <a:pt x="205472" y="55980"/>
                  </a:lnTo>
                  <a:lnTo>
                    <a:pt x="248130" y="36546"/>
                  </a:lnTo>
                  <a:lnTo>
                    <a:pt x="293536" y="20962"/>
                  </a:lnTo>
                  <a:lnTo>
                    <a:pt x="341356" y="9496"/>
                  </a:lnTo>
                  <a:lnTo>
                    <a:pt x="391259" y="2419"/>
                  </a:lnTo>
                  <a:lnTo>
                    <a:pt x="442912" y="0"/>
                  </a:lnTo>
                  <a:lnTo>
                    <a:pt x="494565" y="2419"/>
                  </a:lnTo>
                  <a:lnTo>
                    <a:pt x="544468" y="9496"/>
                  </a:lnTo>
                  <a:lnTo>
                    <a:pt x="592288" y="20962"/>
                  </a:lnTo>
                  <a:lnTo>
                    <a:pt x="637694" y="36546"/>
                  </a:lnTo>
                  <a:lnTo>
                    <a:pt x="680352" y="55980"/>
                  </a:lnTo>
                  <a:lnTo>
                    <a:pt x="719931" y="78993"/>
                  </a:lnTo>
                  <a:lnTo>
                    <a:pt x="756098" y="105315"/>
                  </a:lnTo>
                  <a:lnTo>
                    <a:pt x="788522" y="134676"/>
                  </a:lnTo>
                  <a:lnTo>
                    <a:pt x="816868" y="166808"/>
                  </a:lnTo>
                  <a:lnTo>
                    <a:pt x="840806" y="201439"/>
                  </a:lnTo>
                  <a:lnTo>
                    <a:pt x="860003" y="238300"/>
                  </a:lnTo>
                  <a:lnTo>
                    <a:pt x="874127" y="277122"/>
                  </a:lnTo>
                  <a:lnTo>
                    <a:pt x="882845" y="317635"/>
                  </a:lnTo>
                  <a:lnTo>
                    <a:pt x="885825" y="359568"/>
                  </a:lnTo>
                  <a:lnTo>
                    <a:pt x="882845" y="401501"/>
                  </a:lnTo>
                  <a:lnTo>
                    <a:pt x="874127" y="442014"/>
                  </a:lnTo>
                  <a:lnTo>
                    <a:pt x="860003" y="480836"/>
                  </a:lnTo>
                  <a:lnTo>
                    <a:pt x="840806" y="517697"/>
                  </a:lnTo>
                  <a:lnTo>
                    <a:pt x="816868" y="552328"/>
                  </a:lnTo>
                  <a:lnTo>
                    <a:pt x="788522" y="584460"/>
                  </a:lnTo>
                  <a:lnTo>
                    <a:pt x="756098" y="613821"/>
                  </a:lnTo>
                  <a:lnTo>
                    <a:pt x="719931" y="640143"/>
                  </a:lnTo>
                  <a:lnTo>
                    <a:pt x="680352" y="663156"/>
                  </a:lnTo>
                  <a:lnTo>
                    <a:pt x="637694" y="682590"/>
                  </a:lnTo>
                  <a:lnTo>
                    <a:pt x="592288" y="698174"/>
                  </a:lnTo>
                  <a:lnTo>
                    <a:pt x="544468" y="709640"/>
                  </a:lnTo>
                  <a:lnTo>
                    <a:pt x="494565" y="716717"/>
                  </a:lnTo>
                  <a:lnTo>
                    <a:pt x="442912" y="719137"/>
                  </a:lnTo>
                  <a:lnTo>
                    <a:pt x="391259" y="716717"/>
                  </a:lnTo>
                  <a:lnTo>
                    <a:pt x="341356" y="709640"/>
                  </a:lnTo>
                  <a:lnTo>
                    <a:pt x="293536" y="698174"/>
                  </a:lnTo>
                  <a:lnTo>
                    <a:pt x="248130" y="682590"/>
                  </a:lnTo>
                  <a:lnTo>
                    <a:pt x="205472" y="663156"/>
                  </a:lnTo>
                  <a:lnTo>
                    <a:pt x="165893" y="640143"/>
                  </a:lnTo>
                  <a:lnTo>
                    <a:pt x="129726" y="613821"/>
                  </a:lnTo>
                  <a:lnTo>
                    <a:pt x="97302" y="584460"/>
                  </a:lnTo>
                  <a:lnTo>
                    <a:pt x="68956" y="552328"/>
                  </a:lnTo>
                  <a:lnTo>
                    <a:pt x="45018" y="517697"/>
                  </a:lnTo>
                  <a:lnTo>
                    <a:pt x="25821" y="480836"/>
                  </a:lnTo>
                  <a:lnTo>
                    <a:pt x="11697" y="442014"/>
                  </a:lnTo>
                  <a:lnTo>
                    <a:pt x="2979" y="401501"/>
                  </a:lnTo>
                  <a:lnTo>
                    <a:pt x="0" y="359568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6394450" y="315118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394450" y="315118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7"/>
                  </a:lnTo>
                  <a:lnTo>
                    <a:pt x="0" y="179387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" name="object 64"/>
          <p:cNvSpPr txBox="1"/>
          <p:nvPr/>
        </p:nvSpPr>
        <p:spPr>
          <a:xfrm>
            <a:off x="6394450" y="3151187"/>
            <a:ext cx="179705" cy="179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C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65" name="object 65"/>
          <p:cNvGrpSpPr/>
          <p:nvPr/>
        </p:nvGrpSpPr>
        <p:grpSpPr>
          <a:xfrm>
            <a:off x="6099175" y="3146425"/>
            <a:ext cx="189230" cy="189230"/>
            <a:chOff x="6099175" y="3146425"/>
            <a:chExt cx="189230" cy="189230"/>
          </a:xfrm>
        </p:grpSpPr>
        <p:sp>
          <p:nvSpPr>
            <p:cNvPr id="66" name="object 66"/>
            <p:cNvSpPr/>
            <p:nvPr/>
          </p:nvSpPr>
          <p:spPr>
            <a:xfrm>
              <a:off x="6103937" y="315118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8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8" y="179387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103937" y="315118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7"/>
                  </a:lnTo>
                  <a:lnTo>
                    <a:pt x="0" y="179387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8" name="object 68"/>
          <p:cNvSpPr txBox="1"/>
          <p:nvPr/>
        </p:nvSpPr>
        <p:spPr>
          <a:xfrm>
            <a:off x="6103937" y="3151187"/>
            <a:ext cx="179705" cy="179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B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69" name="object 69"/>
          <p:cNvGrpSpPr/>
          <p:nvPr/>
        </p:nvGrpSpPr>
        <p:grpSpPr>
          <a:xfrm>
            <a:off x="5808662" y="3146425"/>
            <a:ext cx="189230" cy="189230"/>
            <a:chOff x="5808662" y="3146425"/>
            <a:chExt cx="189230" cy="189230"/>
          </a:xfrm>
        </p:grpSpPr>
        <p:sp>
          <p:nvSpPr>
            <p:cNvPr id="70" name="object 70"/>
            <p:cNvSpPr/>
            <p:nvPr/>
          </p:nvSpPr>
          <p:spPr>
            <a:xfrm>
              <a:off x="5813425" y="315118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813425" y="3151187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7"/>
                  </a:lnTo>
                  <a:lnTo>
                    <a:pt x="0" y="179387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" name="object 72"/>
          <p:cNvSpPr txBox="1"/>
          <p:nvPr/>
        </p:nvSpPr>
        <p:spPr>
          <a:xfrm>
            <a:off x="5813425" y="3151187"/>
            <a:ext cx="179705" cy="179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A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73" name="object 73"/>
          <p:cNvGrpSpPr/>
          <p:nvPr/>
        </p:nvGrpSpPr>
        <p:grpSpPr>
          <a:xfrm>
            <a:off x="1257300" y="2441575"/>
            <a:ext cx="4953000" cy="2313305"/>
            <a:chOff x="1257300" y="2441575"/>
            <a:chExt cx="4953000" cy="2313305"/>
          </a:xfrm>
        </p:grpSpPr>
        <p:sp>
          <p:nvSpPr>
            <p:cNvPr id="74" name="object 74"/>
            <p:cNvSpPr/>
            <p:nvPr/>
          </p:nvSpPr>
          <p:spPr>
            <a:xfrm>
              <a:off x="1895474" y="2446337"/>
              <a:ext cx="3267075" cy="425450"/>
            </a:xfrm>
            <a:custGeom>
              <a:avLst/>
              <a:gdLst/>
              <a:ahLst/>
              <a:cxnLst/>
              <a:rect l="l" t="t" r="r" b="b"/>
              <a:pathLst>
                <a:path w="3267075" h="425450">
                  <a:moveTo>
                    <a:pt x="3267075" y="0"/>
                  </a:moveTo>
                  <a:lnTo>
                    <a:pt x="0" y="4254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4230688" y="2446337"/>
              <a:ext cx="970280" cy="425450"/>
            </a:xfrm>
            <a:custGeom>
              <a:avLst/>
              <a:gdLst/>
              <a:ahLst/>
              <a:cxnLst/>
              <a:rect l="l" t="t" r="r" b="b"/>
              <a:pathLst>
                <a:path w="970279" h="425450">
                  <a:moveTo>
                    <a:pt x="969962" y="0"/>
                  </a:moveTo>
                  <a:lnTo>
                    <a:pt x="0" y="4254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241925" y="2446337"/>
              <a:ext cx="963930" cy="425450"/>
            </a:xfrm>
            <a:custGeom>
              <a:avLst/>
              <a:gdLst/>
              <a:ahLst/>
              <a:cxnLst/>
              <a:rect l="l" t="t" r="r" b="b"/>
              <a:pathLst>
                <a:path w="963929" h="425450">
                  <a:moveTo>
                    <a:pt x="0" y="0"/>
                  </a:moveTo>
                  <a:lnTo>
                    <a:pt x="963612" y="4254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262062" y="40306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1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7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8"/>
                  </a:lnTo>
                  <a:lnTo>
                    <a:pt x="28256" y="219609"/>
                  </a:lnTo>
                  <a:lnTo>
                    <a:pt x="12844" y="263982"/>
                  </a:lnTo>
                  <a:lnTo>
                    <a:pt x="3282" y="310778"/>
                  </a:lnTo>
                  <a:lnTo>
                    <a:pt x="0" y="359570"/>
                  </a:lnTo>
                  <a:lnTo>
                    <a:pt x="3282" y="408361"/>
                  </a:lnTo>
                  <a:lnTo>
                    <a:pt x="12844" y="455157"/>
                  </a:lnTo>
                  <a:lnTo>
                    <a:pt x="28256" y="499530"/>
                  </a:lnTo>
                  <a:lnTo>
                    <a:pt x="49091" y="541050"/>
                  </a:lnTo>
                  <a:lnTo>
                    <a:pt x="74920" y="579291"/>
                  </a:lnTo>
                  <a:lnTo>
                    <a:pt x="105315" y="613823"/>
                  </a:lnTo>
                  <a:lnTo>
                    <a:pt x="139847" y="644217"/>
                  </a:lnTo>
                  <a:lnTo>
                    <a:pt x="178087" y="670046"/>
                  </a:lnTo>
                  <a:lnTo>
                    <a:pt x="219608" y="690881"/>
                  </a:lnTo>
                  <a:lnTo>
                    <a:pt x="263981" y="706294"/>
                  </a:lnTo>
                  <a:lnTo>
                    <a:pt x="310777" y="715856"/>
                  </a:lnTo>
                  <a:lnTo>
                    <a:pt x="359568" y="719138"/>
                  </a:lnTo>
                  <a:lnTo>
                    <a:pt x="408359" y="715856"/>
                  </a:lnTo>
                  <a:lnTo>
                    <a:pt x="455156" y="706294"/>
                  </a:lnTo>
                  <a:lnTo>
                    <a:pt x="499528" y="690881"/>
                  </a:lnTo>
                  <a:lnTo>
                    <a:pt x="541049" y="670046"/>
                  </a:lnTo>
                  <a:lnTo>
                    <a:pt x="579290" y="644217"/>
                  </a:lnTo>
                  <a:lnTo>
                    <a:pt x="613822" y="613823"/>
                  </a:lnTo>
                  <a:lnTo>
                    <a:pt x="644216" y="579291"/>
                  </a:lnTo>
                  <a:lnTo>
                    <a:pt x="670045" y="541050"/>
                  </a:lnTo>
                  <a:lnTo>
                    <a:pt x="690880" y="499530"/>
                  </a:lnTo>
                  <a:lnTo>
                    <a:pt x="706293" y="455157"/>
                  </a:lnTo>
                  <a:lnTo>
                    <a:pt x="715854" y="408361"/>
                  </a:lnTo>
                  <a:lnTo>
                    <a:pt x="719137" y="359570"/>
                  </a:lnTo>
                  <a:lnTo>
                    <a:pt x="715854" y="310778"/>
                  </a:lnTo>
                  <a:lnTo>
                    <a:pt x="706293" y="263982"/>
                  </a:lnTo>
                  <a:lnTo>
                    <a:pt x="690880" y="219609"/>
                  </a:lnTo>
                  <a:lnTo>
                    <a:pt x="670045" y="178088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49" y="49091"/>
                  </a:lnTo>
                  <a:lnTo>
                    <a:pt x="499528" y="28256"/>
                  </a:lnTo>
                  <a:lnTo>
                    <a:pt x="455156" y="12844"/>
                  </a:lnTo>
                  <a:lnTo>
                    <a:pt x="408359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262062" y="40306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5" h="719454">
                  <a:moveTo>
                    <a:pt x="0" y="359569"/>
                  </a:moveTo>
                  <a:lnTo>
                    <a:pt x="3282" y="310777"/>
                  </a:lnTo>
                  <a:lnTo>
                    <a:pt x="12844" y="263981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7"/>
                  </a:lnTo>
                  <a:lnTo>
                    <a:pt x="105315" y="105315"/>
                  </a:lnTo>
                  <a:lnTo>
                    <a:pt x="139846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0" y="12844"/>
                  </a:lnTo>
                  <a:lnTo>
                    <a:pt x="310777" y="3282"/>
                  </a:lnTo>
                  <a:lnTo>
                    <a:pt x="359568" y="0"/>
                  </a:lnTo>
                  <a:lnTo>
                    <a:pt x="408359" y="3282"/>
                  </a:lnTo>
                  <a:lnTo>
                    <a:pt x="455156" y="12844"/>
                  </a:lnTo>
                  <a:lnTo>
                    <a:pt x="499528" y="28256"/>
                  </a:lnTo>
                  <a:lnTo>
                    <a:pt x="541049" y="49091"/>
                  </a:lnTo>
                  <a:lnTo>
                    <a:pt x="579290" y="74920"/>
                  </a:lnTo>
                  <a:lnTo>
                    <a:pt x="613821" y="105315"/>
                  </a:lnTo>
                  <a:lnTo>
                    <a:pt x="644216" y="139847"/>
                  </a:lnTo>
                  <a:lnTo>
                    <a:pt x="670045" y="178087"/>
                  </a:lnTo>
                  <a:lnTo>
                    <a:pt x="690880" y="219608"/>
                  </a:lnTo>
                  <a:lnTo>
                    <a:pt x="706292" y="263981"/>
                  </a:lnTo>
                  <a:lnTo>
                    <a:pt x="715854" y="310777"/>
                  </a:lnTo>
                  <a:lnTo>
                    <a:pt x="719137" y="359569"/>
                  </a:lnTo>
                  <a:lnTo>
                    <a:pt x="715854" y="408360"/>
                  </a:lnTo>
                  <a:lnTo>
                    <a:pt x="706292" y="455156"/>
                  </a:lnTo>
                  <a:lnTo>
                    <a:pt x="690880" y="499529"/>
                  </a:lnTo>
                  <a:lnTo>
                    <a:pt x="670045" y="541050"/>
                  </a:lnTo>
                  <a:lnTo>
                    <a:pt x="644216" y="579290"/>
                  </a:lnTo>
                  <a:lnTo>
                    <a:pt x="613821" y="613822"/>
                  </a:lnTo>
                  <a:lnTo>
                    <a:pt x="579290" y="644217"/>
                  </a:lnTo>
                  <a:lnTo>
                    <a:pt x="541049" y="670046"/>
                  </a:lnTo>
                  <a:lnTo>
                    <a:pt x="499528" y="690881"/>
                  </a:lnTo>
                  <a:lnTo>
                    <a:pt x="455156" y="706293"/>
                  </a:lnTo>
                  <a:lnTo>
                    <a:pt x="408359" y="715855"/>
                  </a:lnTo>
                  <a:lnTo>
                    <a:pt x="359568" y="719138"/>
                  </a:lnTo>
                  <a:lnTo>
                    <a:pt x="310777" y="715855"/>
                  </a:lnTo>
                  <a:lnTo>
                    <a:pt x="263980" y="706293"/>
                  </a:lnTo>
                  <a:lnTo>
                    <a:pt x="219608" y="690881"/>
                  </a:lnTo>
                  <a:lnTo>
                    <a:pt x="178087" y="670046"/>
                  </a:lnTo>
                  <a:lnTo>
                    <a:pt x="139846" y="644217"/>
                  </a:lnTo>
                  <a:lnTo>
                    <a:pt x="105315" y="613822"/>
                  </a:lnTo>
                  <a:lnTo>
                    <a:pt x="74920" y="579290"/>
                  </a:lnTo>
                  <a:lnTo>
                    <a:pt x="49091" y="541050"/>
                  </a:lnTo>
                  <a:lnTo>
                    <a:pt x="28256" y="499529"/>
                  </a:lnTo>
                  <a:lnTo>
                    <a:pt x="12844" y="455156"/>
                  </a:lnTo>
                  <a:lnTo>
                    <a:pt x="3282" y="408360"/>
                  </a:lnTo>
                  <a:lnTo>
                    <a:pt x="0" y="359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79" name="object 79"/>
          <p:cNvGraphicFramePr>
            <a:graphicFrameLocks noGrp="1"/>
          </p:cNvGraphicFramePr>
          <p:nvPr/>
        </p:nvGraphicFramePr>
        <p:xfrm>
          <a:off x="1492250" y="4110038"/>
          <a:ext cx="179070" cy="537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9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A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C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algn="ctr">
                        <a:lnSpc>
                          <a:spcPts val="1315"/>
                        </a:lnSpc>
                      </a:pPr>
                      <a:r>
                        <a:rPr sz="1400" dirty="0">
                          <a:latin typeface="Arial"/>
                          <a:cs typeface="Arial"/>
                        </a:rPr>
                        <a:t>B</a:t>
                      </a:r>
                      <a:endParaRPr sz="14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80" name="object 80"/>
          <p:cNvGrpSpPr/>
          <p:nvPr/>
        </p:nvGrpSpPr>
        <p:grpSpPr>
          <a:xfrm>
            <a:off x="2205037" y="4025900"/>
            <a:ext cx="895350" cy="728980"/>
            <a:chOff x="2205037" y="4025900"/>
            <a:chExt cx="895350" cy="728980"/>
          </a:xfrm>
        </p:grpSpPr>
        <p:sp>
          <p:nvSpPr>
            <p:cNvPr id="81" name="object 81"/>
            <p:cNvSpPr/>
            <p:nvPr/>
          </p:nvSpPr>
          <p:spPr>
            <a:xfrm>
              <a:off x="2209800" y="4030662"/>
              <a:ext cx="885825" cy="719455"/>
            </a:xfrm>
            <a:custGeom>
              <a:avLst/>
              <a:gdLst/>
              <a:ahLst/>
              <a:cxnLst/>
              <a:rect l="l" t="t" r="r" b="b"/>
              <a:pathLst>
                <a:path w="885825" h="719454">
                  <a:moveTo>
                    <a:pt x="442912" y="0"/>
                  </a:moveTo>
                  <a:lnTo>
                    <a:pt x="391259" y="2419"/>
                  </a:lnTo>
                  <a:lnTo>
                    <a:pt x="341356" y="9496"/>
                  </a:lnTo>
                  <a:lnTo>
                    <a:pt x="293536" y="20962"/>
                  </a:lnTo>
                  <a:lnTo>
                    <a:pt x="248130" y="36547"/>
                  </a:lnTo>
                  <a:lnTo>
                    <a:pt x="205472" y="55980"/>
                  </a:lnTo>
                  <a:lnTo>
                    <a:pt x="165893" y="78993"/>
                  </a:lnTo>
                  <a:lnTo>
                    <a:pt x="129726" y="105315"/>
                  </a:lnTo>
                  <a:lnTo>
                    <a:pt x="97303" y="134677"/>
                  </a:lnTo>
                  <a:lnTo>
                    <a:pt x="68956" y="166808"/>
                  </a:lnTo>
                  <a:lnTo>
                    <a:pt x="45018" y="201440"/>
                  </a:lnTo>
                  <a:lnTo>
                    <a:pt x="25821" y="238301"/>
                  </a:lnTo>
                  <a:lnTo>
                    <a:pt x="11697" y="277123"/>
                  </a:lnTo>
                  <a:lnTo>
                    <a:pt x="2979" y="317636"/>
                  </a:lnTo>
                  <a:lnTo>
                    <a:pt x="0" y="359570"/>
                  </a:lnTo>
                  <a:lnTo>
                    <a:pt x="2979" y="401503"/>
                  </a:lnTo>
                  <a:lnTo>
                    <a:pt x="11697" y="442015"/>
                  </a:lnTo>
                  <a:lnTo>
                    <a:pt x="25821" y="480837"/>
                  </a:lnTo>
                  <a:lnTo>
                    <a:pt x="45018" y="517698"/>
                  </a:lnTo>
                  <a:lnTo>
                    <a:pt x="68956" y="552330"/>
                  </a:lnTo>
                  <a:lnTo>
                    <a:pt x="97303" y="584461"/>
                  </a:lnTo>
                  <a:lnTo>
                    <a:pt x="129726" y="613823"/>
                  </a:lnTo>
                  <a:lnTo>
                    <a:pt x="165893" y="640145"/>
                  </a:lnTo>
                  <a:lnTo>
                    <a:pt x="205472" y="663158"/>
                  </a:lnTo>
                  <a:lnTo>
                    <a:pt x="248130" y="682591"/>
                  </a:lnTo>
                  <a:lnTo>
                    <a:pt x="293536" y="698176"/>
                  </a:lnTo>
                  <a:lnTo>
                    <a:pt x="341356" y="709642"/>
                  </a:lnTo>
                  <a:lnTo>
                    <a:pt x="391259" y="716719"/>
                  </a:lnTo>
                  <a:lnTo>
                    <a:pt x="442912" y="719138"/>
                  </a:lnTo>
                  <a:lnTo>
                    <a:pt x="494565" y="716719"/>
                  </a:lnTo>
                  <a:lnTo>
                    <a:pt x="544468" y="709642"/>
                  </a:lnTo>
                  <a:lnTo>
                    <a:pt x="592288" y="698176"/>
                  </a:lnTo>
                  <a:lnTo>
                    <a:pt x="637694" y="682591"/>
                  </a:lnTo>
                  <a:lnTo>
                    <a:pt x="680352" y="663158"/>
                  </a:lnTo>
                  <a:lnTo>
                    <a:pt x="719931" y="640145"/>
                  </a:lnTo>
                  <a:lnTo>
                    <a:pt x="756098" y="613823"/>
                  </a:lnTo>
                  <a:lnTo>
                    <a:pt x="788521" y="584461"/>
                  </a:lnTo>
                  <a:lnTo>
                    <a:pt x="816868" y="552330"/>
                  </a:lnTo>
                  <a:lnTo>
                    <a:pt x="840806" y="517698"/>
                  </a:lnTo>
                  <a:lnTo>
                    <a:pt x="860003" y="480837"/>
                  </a:lnTo>
                  <a:lnTo>
                    <a:pt x="874127" y="442015"/>
                  </a:lnTo>
                  <a:lnTo>
                    <a:pt x="882845" y="401503"/>
                  </a:lnTo>
                  <a:lnTo>
                    <a:pt x="885825" y="359570"/>
                  </a:lnTo>
                  <a:lnTo>
                    <a:pt x="882845" y="317636"/>
                  </a:lnTo>
                  <a:lnTo>
                    <a:pt x="874127" y="277123"/>
                  </a:lnTo>
                  <a:lnTo>
                    <a:pt x="860003" y="238301"/>
                  </a:lnTo>
                  <a:lnTo>
                    <a:pt x="840806" y="201440"/>
                  </a:lnTo>
                  <a:lnTo>
                    <a:pt x="816868" y="166808"/>
                  </a:lnTo>
                  <a:lnTo>
                    <a:pt x="788521" y="134677"/>
                  </a:lnTo>
                  <a:lnTo>
                    <a:pt x="756098" y="105315"/>
                  </a:lnTo>
                  <a:lnTo>
                    <a:pt x="719931" y="78993"/>
                  </a:lnTo>
                  <a:lnTo>
                    <a:pt x="680352" y="55980"/>
                  </a:lnTo>
                  <a:lnTo>
                    <a:pt x="637694" y="36547"/>
                  </a:lnTo>
                  <a:lnTo>
                    <a:pt x="592288" y="20962"/>
                  </a:lnTo>
                  <a:lnTo>
                    <a:pt x="544468" y="9496"/>
                  </a:lnTo>
                  <a:lnTo>
                    <a:pt x="494565" y="2419"/>
                  </a:lnTo>
                  <a:lnTo>
                    <a:pt x="442912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209800" y="4030662"/>
              <a:ext cx="885825" cy="719455"/>
            </a:xfrm>
            <a:custGeom>
              <a:avLst/>
              <a:gdLst/>
              <a:ahLst/>
              <a:cxnLst/>
              <a:rect l="l" t="t" r="r" b="b"/>
              <a:pathLst>
                <a:path w="885825" h="719454">
                  <a:moveTo>
                    <a:pt x="0" y="359569"/>
                  </a:moveTo>
                  <a:lnTo>
                    <a:pt x="2979" y="317635"/>
                  </a:lnTo>
                  <a:lnTo>
                    <a:pt x="11697" y="277123"/>
                  </a:lnTo>
                  <a:lnTo>
                    <a:pt x="25821" y="238301"/>
                  </a:lnTo>
                  <a:lnTo>
                    <a:pt x="45018" y="201439"/>
                  </a:lnTo>
                  <a:lnTo>
                    <a:pt x="68956" y="166808"/>
                  </a:lnTo>
                  <a:lnTo>
                    <a:pt x="97302" y="134676"/>
                  </a:lnTo>
                  <a:lnTo>
                    <a:pt x="129726" y="105315"/>
                  </a:lnTo>
                  <a:lnTo>
                    <a:pt x="165893" y="78993"/>
                  </a:lnTo>
                  <a:lnTo>
                    <a:pt x="205472" y="55980"/>
                  </a:lnTo>
                  <a:lnTo>
                    <a:pt x="248130" y="36547"/>
                  </a:lnTo>
                  <a:lnTo>
                    <a:pt x="293536" y="20962"/>
                  </a:lnTo>
                  <a:lnTo>
                    <a:pt x="341356" y="9496"/>
                  </a:lnTo>
                  <a:lnTo>
                    <a:pt x="391259" y="2419"/>
                  </a:lnTo>
                  <a:lnTo>
                    <a:pt x="442912" y="0"/>
                  </a:lnTo>
                  <a:lnTo>
                    <a:pt x="494565" y="2419"/>
                  </a:lnTo>
                  <a:lnTo>
                    <a:pt x="544468" y="9496"/>
                  </a:lnTo>
                  <a:lnTo>
                    <a:pt x="592288" y="20962"/>
                  </a:lnTo>
                  <a:lnTo>
                    <a:pt x="637694" y="36547"/>
                  </a:lnTo>
                  <a:lnTo>
                    <a:pt x="680352" y="55980"/>
                  </a:lnTo>
                  <a:lnTo>
                    <a:pt x="719931" y="78993"/>
                  </a:lnTo>
                  <a:lnTo>
                    <a:pt x="756098" y="105315"/>
                  </a:lnTo>
                  <a:lnTo>
                    <a:pt x="788522" y="134676"/>
                  </a:lnTo>
                  <a:lnTo>
                    <a:pt x="816868" y="166808"/>
                  </a:lnTo>
                  <a:lnTo>
                    <a:pt x="840806" y="201439"/>
                  </a:lnTo>
                  <a:lnTo>
                    <a:pt x="860003" y="238301"/>
                  </a:lnTo>
                  <a:lnTo>
                    <a:pt x="874127" y="277123"/>
                  </a:lnTo>
                  <a:lnTo>
                    <a:pt x="882845" y="317635"/>
                  </a:lnTo>
                  <a:lnTo>
                    <a:pt x="885825" y="359569"/>
                  </a:lnTo>
                  <a:lnTo>
                    <a:pt x="882845" y="401502"/>
                  </a:lnTo>
                  <a:lnTo>
                    <a:pt x="874127" y="442014"/>
                  </a:lnTo>
                  <a:lnTo>
                    <a:pt x="860003" y="480836"/>
                  </a:lnTo>
                  <a:lnTo>
                    <a:pt x="840806" y="517698"/>
                  </a:lnTo>
                  <a:lnTo>
                    <a:pt x="816868" y="552329"/>
                  </a:lnTo>
                  <a:lnTo>
                    <a:pt x="788522" y="584461"/>
                  </a:lnTo>
                  <a:lnTo>
                    <a:pt x="756098" y="613822"/>
                  </a:lnTo>
                  <a:lnTo>
                    <a:pt x="719931" y="640144"/>
                  </a:lnTo>
                  <a:lnTo>
                    <a:pt x="680352" y="663157"/>
                  </a:lnTo>
                  <a:lnTo>
                    <a:pt x="637694" y="682591"/>
                  </a:lnTo>
                  <a:lnTo>
                    <a:pt x="592288" y="698175"/>
                  </a:lnTo>
                  <a:lnTo>
                    <a:pt x="544468" y="709641"/>
                  </a:lnTo>
                  <a:lnTo>
                    <a:pt x="494565" y="716718"/>
                  </a:lnTo>
                  <a:lnTo>
                    <a:pt x="442912" y="719138"/>
                  </a:lnTo>
                  <a:lnTo>
                    <a:pt x="391259" y="716718"/>
                  </a:lnTo>
                  <a:lnTo>
                    <a:pt x="341356" y="709641"/>
                  </a:lnTo>
                  <a:lnTo>
                    <a:pt x="293536" y="698175"/>
                  </a:lnTo>
                  <a:lnTo>
                    <a:pt x="248130" y="682591"/>
                  </a:lnTo>
                  <a:lnTo>
                    <a:pt x="205472" y="663157"/>
                  </a:lnTo>
                  <a:lnTo>
                    <a:pt x="165893" y="640144"/>
                  </a:lnTo>
                  <a:lnTo>
                    <a:pt x="129726" y="613822"/>
                  </a:lnTo>
                  <a:lnTo>
                    <a:pt x="97302" y="584461"/>
                  </a:lnTo>
                  <a:lnTo>
                    <a:pt x="68956" y="552329"/>
                  </a:lnTo>
                  <a:lnTo>
                    <a:pt x="45018" y="517698"/>
                  </a:lnTo>
                  <a:lnTo>
                    <a:pt x="25821" y="480836"/>
                  </a:lnTo>
                  <a:lnTo>
                    <a:pt x="11697" y="442014"/>
                  </a:lnTo>
                  <a:lnTo>
                    <a:pt x="2979" y="401502"/>
                  </a:lnTo>
                  <a:lnTo>
                    <a:pt x="0" y="359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844800" y="4310062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7" y="179388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844800" y="4310062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/>
          <p:nvPr/>
        </p:nvSpPr>
        <p:spPr>
          <a:xfrm>
            <a:off x="2844800" y="4310062"/>
            <a:ext cx="179705" cy="179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C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86" name="object 86"/>
          <p:cNvGrpSpPr/>
          <p:nvPr/>
        </p:nvGrpSpPr>
        <p:grpSpPr>
          <a:xfrm>
            <a:off x="2549525" y="4305300"/>
            <a:ext cx="189230" cy="189230"/>
            <a:chOff x="2549525" y="4305300"/>
            <a:chExt cx="189230" cy="189230"/>
          </a:xfrm>
        </p:grpSpPr>
        <p:sp>
          <p:nvSpPr>
            <p:cNvPr id="87" name="object 87"/>
            <p:cNvSpPr/>
            <p:nvPr/>
          </p:nvSpPr>
          <p:spPr>
            <a:xfrm>
              <a:off x="2554287" y="4310062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179388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8" y="179388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554287" y="4310062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" name="object 89"/>
          <p:cNvSpPr txBox="1"/>
          <p:nvPr/>
        </p:nvSpPr>
        <p:spPr>
          <a:xfrm>
            <a:off x="2554287" y="4310062"/>
            <a:ext cx="179705" cy="179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B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90" name="object 90"/>
          <p:cNvGrpSpPr/>
          <p:nvPr/>
        </p:nvGrpSpPr>
        <p:grpSpPr>
          <a:xfrm>
            <a:off x="2259012" y="4305300"/>
            <a:ext cx="189230" cy="189230"/>
            <a:chOff x="2259012" y="4305300"/>
            <a:chExt cx="189230" cy="189230"/>
          </a:xfrm>
        </p:grpSpPr>
        <p:sp>
          <p:nvSpPr>
            <p:cNvPr id="91" name="object 91"/>
            <p:cNvSpPr/>
            <p:nvPr/>
          </p:nvSpPr>
          <p:spPr>
            <a:xfrm>
              <a:off x="2263775" y="4310062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8"/>
                  </a:lnTo>
                  <a:lnTo>
                    <a:pt x="179387" y="179388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263775" y="4310062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5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3" name="object 93"/>
          <p:cNvSpPr txBox="1"/>
          <p:nvPr/>
        </p:nvSpPr>
        <p:spPr>
          <a:xfrm>
            <a:off x="2263775" y="4310062"/>
            <a:ext cx="179705" cy="1797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A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94" name="object 94"/>
          <p:cNvGrpSpPr/>
          <p:nvPr/>
        </p:nvGrpSpPr>
        <p:grpSpPr>
          <a:xfrm>
            <a:off x="1631950" y="3586162"/>
            <a:ext cx="2675255" cy="1168400"/>
            <a:chOff x="1631950" y="3586162"/>
            <a:chExt cx="2675255" cy="1168400"/>
          </a:xfrm>
        </p:grpSpPr>
        <p:sp>
          <p:nvSpPr>
            <p:cNvPr id="95" name="object 95"/>
            <p:cNvSpPr/>
            <p:nvPr/>
          </p:nvSpPr>
          <p:spPr>
            <a:xfrm>
              <a:off x="1636713" y="3590925"/>
              <a:ext cx="179705" cy="440055"/>
            </a:xfrm>
            <a:custGeom>
              <a:avLst/>
              <a:gdLst/>
              <a:ahLst/>
              <a:cxnLst/>
              <a:rect l="l" t="t" r="r" b="b"/>
              <a:pathLst>
                <a:path w="179705" h="440054">
                  <a:moveTo>
                    <a:pt x="179387" y="0"/>
                  </a:moveTo>
                  <a:lnTo>
                    <a:pt x="0" y="4397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38325" y="3590925"/>
              <a:ext cx="838200" cy="440055"/>
            </a:xfrm>
            <a:custGeom>
              <a:avLst/>
              <a:gdLst/>
              <a:ahLst/>
              <a:cxnLst/>
              <a:rect l="l" t="t" r="r" b="b"/>
              <a:pathLst>
                <a:path w="838200" h="440054">
                  <a:moveTo>
                    <a:pt x="0" y="0"/>
                  </a:moveTo>
                  <a:lnTo>
                    <a:pt x="838200" y="4397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3582987" y="40306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1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7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8"/>
                  </a:lnTo>
                  <a:lnTo>
                    <a:pt x="28256" y="219609"/>
                  </a:lnTo>
                  <a:lnTo>
                    <a:pt x="12844" y="263982"/>
                  </a:lnTo>
                  <a:lnTo>
                    <a:pt x="3282" y="310778"/>
                  </a:lnTo>
                  <a:lnTo>
                    <a:pt x="0" y="359570"/>
                  </a:lnTo>
                  <a:lnTo>
                    <a:pt x="3282" y="408361"/>
                  </a:lnTo>
                  <a:lnTo>
                    <a:pt x="12844" y="455157"/>
                  </a:lnTo>
                  <a:lnTo>
                    <a:pt x="28256" y="499530"/>
                  </a:lnTo>
                  <a:lnTo>
                    <a:pt x="49091" y="541050"/>
                  </a:lnTo>
                  <a:lnTo>
                    <a:pt x="74920" y="579291"/>
                  </a:lnTo>
                  <a:lnTo>
                    <a:pt x="105315" y="613823"/>
                  </a:lnTo>
                  <a:lnTo>
                    <a:pt x="139847" y="644217"/>
                  </a:lnTo>
                  <a:lnTo>
                    <a:pt x="178087" y="670046"/>
                  </a:lnTo>
                  <a:lnTo>
                    <a:pt x="219608" y="690881"/>
                  </a:lnTo>
                  <a:lnTo>
                    <a:pt x="263981" y="706294"/>
                  </a:lnTo>
                  <a:lnTo>
                    <a:pt x="310777" y="715856"/>
                  </a:lnTo>
                  <a:lnTo>
                    <a:pt x="359568" y="719138"/>
                  </a:lnTo>
                  <a:lnTo>
                    <a:pt x="408360" y="715856"/>
                  </a:lnTo>
                  <a:lnTo>
                    <a:pt x="455156" y="706294"/>
                  </a:lnTo>
                  <a:lnTo>
                    <a:pt x="499529" y="690881"/>
                  </a:lnTo>
                  <a:lnTo>
                    <a:pt x="541050" y="670046"/>
                  </a:lnTo>
                  <a:lnTo>
                    <a:pt x="579290" y="644217"/>
                  </a:lnTo>
                  <a:lnTo>
                    <a:pt x="613822" y="613823"/>
                  </a:lnTo>
                  <a:lnTo>
                    <a:pt x="644216" y="579291"/>
                  </a:lnTo>
                  <a:lnTo>
                    <a:pt x="670045" y="541050"/>
                  </a:lnTo>
                  <a:lnTo>
                    <a:pt x="690880" y="499530"/>
                  </a:lnTo>
                  <a:lnTo>
                    <a:pt x="706293" y="455157"/>
                  </a:lnTo>
                  <a:lnTo>
                    <a:pt x="715855" y="408361"/>
                  </a:lnTo>
                  <a:lnTo>
                    <a:pt x="719137" y="359570"/>
                  </a:lnTo>
                  <a:lnTo>
                    <a:pt x="715855" y="310778"/>
                  </a:lnTo>
                  <a:lnTo>
                    <a:pt x="706293" y="263982"/>
                  </a:lnTo>
                  <a:lnTo>
                    <a:pt x="690880" y="219609"/>
                  </a:lnTo>
                  <a:lnTo>
                    <a:pt x="670045" y="178088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582987" y="40306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9"/>
                  </a:moveTo>
                  <a:lnTo>
                    <a:pt x="3282" y="310777"/>
                  </a:lnTo>
                  <a:lnTo>
                    <a:pt x="12844" y="263981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7"/>
                  </a:lnTo>
                  <a:lnTo>
                    <a:pt x="105315" y="105315"/>
                  </a:lnTo>
                  <a:lnTo>
                    <a:pt x="139846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0" y="12844"/>
                  </a:lnTo>
                  <a:lnTo>
                    <a:pt x="310777" y="3282"/>
                  </a:lnTo>
                  <a:lnTo>
                    <a:pt x="359568" y="0"/>
                  </a:lnTo>
                  <a:lnTo>
                    <a:pt x="408359" y="3282"/>
                  </a:lnTo>
                  <a:lnTo>
                    <a:pt x="455156" y="12844"/>
                  </a:lnTo>
                  <a:lnTo>
                    <a:pt x="499528" y="28256"/>
                  </a:lnTo>
                  <a:lnTo>
                    <a:pt x="541049" y="49091"/>
                  </a:lnTo>
                  <a:lnTo>
                    <a:pt x="579290" y="74920"/>
                  </a:lnTo>
                  <a:lnTo>
                    <a:pt x="613821" y="105315"/>
                  </a:lnTo>
                  <a:lnTo>
                    <a:pt x="644216" y="139847"/>
                  </a:lnTo>
                  <a:lnTo>
                    <a:pt x="670045" y="178087"/>
                  </a:lnTo>
                  <a:lnTo>
                    <a:pt x="690880" y="219608"/>
                  </a:lnTo>
                  <a:lnTo>
                    <a:pt x="706292" y="263981"/>
                  </a:lnTo>
                  <a:lnTo>
                    <a:pt x="715854" y="310777"/>
                  </a:lnTo>
                  <a:lnTo>
                    <a:pt x="719137" y="359569"/>
                  </a:lnTo>
                  <a:lnTo>
                    <a:pt x="715854" y="408360"/>
                  </a:lnTo>
                  <a:lnTo>
                    <a:pt x="706292" y="455156"/>
                  </a:lnTo>
                  <a:lnTo>
                    <a:pt x="690880" y="499529"/>
                  </a:lnTo>
                  <a:lnTo>
                    <a:pt x="670045" y="541050"/>
                  </a:lnTo>
                  <a:lnTo>
                    <a:pt x="644216" y="579290"/>
                  </a:lnTo>
                  <a:lnTo>
                    <a:pt x="613821" y="613822"/>
                  </a:lnTo>
                  <a:lnTo>
                    <a:pt x="579290" y="644217"/>
                  </a:lnTo>
                  <a:lnTo>
                    <a:pt x="541049" y="670046"/>
                  </a:lnTo>
                  <a:lnTo>
                    <a:pt x="499528" y="690881"/>
                  </a:lnTo>
                  <a:lnTo>
                    <a:pt x="455156" y="706293"/>
                  </a:lnTo>
                  <a:lnTo>
                    <a:pt x="408359" y="715855"/>
                  </a:lnTo>
                  <a:lnTo>
                    <a:pt x="359568" y="719138"/>
                  </a:lnTo>
                  <a:lnTo>
                    <a:pt x="310777" y="715855"/>
                  </a:lnTo>
                  <a:lnTo>
                    <a:pt x="263980" y="706293"/>
                  </a:lnTo>
                  <a:lnTo>
                    <a:pt x="219608" y="690881"/>
                  </a:lnTo>
                  <a:lnTo>
                    <a:pt x="178087" y="670046"/>
                  </a:lnTo>
                  <a:lnTo>
                    <a:pt x="139846" y="644217"/>
                  </a:lnTo>
                  <a:lnTo>
                    <a:pt x="105315" y="613822"/>
                  </a:lnTo>
                  <a:lnTo>
                    <a:pt x="74920" y="579290"/>
                  </a:lnTo>
                  <a:lnTo>
                    <a:pt x="49091" y="541050"/>
                  </a:lnTo>
                  <a:lnTo>
                    <a:pt x="28256" y="499529"/>
                  </a:lnTo>
                  <a:lnTo>
                    <a:pt x="12844" y="455156"/>
                  </a:lnTo>
                  <a:lnTo>
                    <a:pt x="3282" y="408360"/>
                  </a:lnTo>
                  <a:lnTo>
                    <a:pt x="0" y="359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733800" y="421005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733800" y="421005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733800" y="4389438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733800" y="4389438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" name="object 103"/>
          <p:cNvSpPr txBox="1"/>
          <p:nvPr/>
        </p:nvSpPr>
        <p:spPr>
          <a:xfrm>
            <a:off x="3751262" y="4180332"/>
            <a:ext cx="14414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2700" marR="5080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A B</a:t>
            </a:r>
            <a:endParaRPr sz="1400">
              <a:latin typeface="Arial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3992562" y="4389438"/>
            <a:ext cx="179705" cy="179705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5400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C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4697412" y="4025900"/>
            <a:ext cx="728980" cy="728980"/>
            <a:chOff x="4697412" y="4025900"/>
            <a:chExt cx="728980" cy="728980"/>
          </a:xfrm>
        </p:grpSpPr>
        <p:sp>
          <p:nvSpPr>
            <p:cNvPr id="106" name="object 106"/>
            <p:cNvSpPr/>
            <p:nvPr/>
          </p:nvSpPr>
          <p:spPr>
            <a:xfrm>
              <a:off x="4702175" y="40306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8"/>
                  </a:lnTo>
                  <a:lnTo>
                    <a:pt x="28256" y="219609"/>
                  </a:lnTo>
                  <a:lnTo>
                    <a:pt x="12844" y="263982"/>
                  </a:lnTo>
                  <a:lnTo>
                    <a:pt x="3282" y="310778"/>
                  </a:lnTo>
                  <a:lnTo>
                    <a:pt x="0" y="359570"/>
                  </a:lnTo>
                  <a:lnTo>
                    <a:pt x="3282" y="408361"/>
                  </a:lnTo>
                  <a:lnTo>
                    <a:pt x="12844" y="455157"/>
                  </a:lnTo>
                  <a:lnTo>
                    <a:pt x="28256" y="499530"/>
                  </a:lnTo>
                  <a:lnTo>
                    <a:pt x="49091" y="541050"/>
                  </a:lnTo>
                  <a:lnTo>
                    <a:pt x="74920" y="579291"/>
                  </a:lnTo>
                  <a:lnTo>
                    <a:pt x="105315" y="613823"/>
                  </a:lnTo>
                  <a:lnTo>
                    <a:pt x="139846" y="644217"/>
                  </a:lnTo>
                  <a:lnTo>
                    <a:pt x="178087" y="670046"/>
                  </a:lnTo>
                  <a:lnTo>
                    <a:pt x="219608" y="690881"/>
                  </a:lnTo>
                  <a:lnTo>
                    <a:pt x="263980" y="706294"/>
                  </a:lnTo>
                  <a:lnTo>
                    <a:pt x="310777" y="715856"/>
                  </a:lnTo>
                  <a:lnTo>
                    <a:pt x="359568" y="719138"/>
                  </a:lnTo>
                  <a:lnTo>
                    <a:pt x="408359" y="715856"/>
                  </a:lnTo>
                  <a:lnTo>
                    <a:pt x="455156" y="706294"/>
                  </a:lnTo>
                  <a:lnTo>
                    <a:pt x="499528" y="690881"/>
                  </a:lnTo>
                  <a:lnTo>
                    <a:pt x="541049" y="670046"/>
                  </a:lnTo>
                  <a:lnTo>
                    <a:pt x="579290" y="644217"/>
                  </a:lnTo>
                  <a:lnTo>
                    <a:pt x="613821" y="613823"/>
                  </a:lnTo>
                  <a:lnTo>
                    <a:pt x="644216" y="579291"/>
                  </a:lnTo>
                  <a:lnTo>
                    <a:pt x="670045" y="541050"/>
                  </a:lnTo>
                  <a:lnTo>
                    <a:pt x="690880" y="499530"/>
                  </a:lnTo>
                  <a:lnTo>
                    <a:pt x="706293" y="455157"/>
                  </a:lnTo>
                  <a:lnTo>
                    <a:pt x="715855" y="408361"/>
                  </a:lnTo>
                  <a:lnTo>
                    <a:pt x="719137" y="359570"/>
                  </a:lnTo>
                  <a:lnTo>
                    <a:pt x="715855" y="310778"/>
                  </a:lnTo>
                  <a:lnTo>
                    <a:pt x="706293" y="263982"/>
                  </a:lnTo>
                  <a:lnTo>
                    <a:pt x="690880" y="219609"/>
                  </a:lnTo>
                  <a:lnTo>
                    <a:pt x="670045" y="178088"/>
                  </a:lnTo>
                  <a:lnTo>
                    <a:pt x="644216" y="139847"/>
                  </a:lnTo>
                  <a:lnTo>
                    <a:pt x="613821" y="105315"/>
                  </a:lnTo>
                  <a:lnTo>
                    <a:pt x="579290" y="74920"/>
                  </a:lnTo>
                  <a:lnTo>
                    <a:pt x="541049" y="49091"/>
                  </a:lnTo>
                  <a:lnTo>
                    <a:pt x="499528" y="28256"/>
                  </a:lnTo>
                  <a:lnTo>
                    <a:pt x="455156" y="12844"/>
                  </a:lnTo>
                  <a:lnTo>
                    <a:pt x="408359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702175" y="40306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9"/>
                  </a:moveTo>
                  <a:lnTo>
                    <a:pt x="3282" y="310777"/>
                  </a:lnTo>
                  <a:lnTo>
                    <a:pt x="12844" y="263981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7"/>
                  </a:lnTo>
                  <a:lnTo>
                    <a:pt x="105315" y="105315"/>
                  </a:lnTo>
                  <a:lnTo>
                    <a:pt x="139846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0" y="12844"/>
                  </a:lnTo>
                  <a:lnTo>
                    <a:pt x="310777" y="3282"/>
                  </a:lnTo>
                  <a:lnTo>
                    <a:pt x="359568" y="0"/>
                  </a:lnTo>
                  <a:lnTo>
                    <a:pt x="408359" y="3282"/>
                  </a:lnTo>
                  <a:lnTo>
                    <a:pt x="455156" y="12844"/>
                  </a:lnTo>
                  <a:lnTo>
                    <a:pt x="499528" y="28256"/>
                  </a:lnTo>
                  <a:lnTo>
                    <a:pt x="541049" y="49091"/>
                  </a:lnTo>
                  <a:lnTo>
                    <a:pt x="579290" y="74920"/>
                  </a:lnTo>
                  <a:lnTo>
                    <a:pt x="613821" y="105315"/>
                  </a:lnTo>
                  <a:lnTo>
                    <a:pt x="644216" y="139847"/>
                  </a:lnTo>
                  <a:lnTo>
                    <a:pt x="670045" y="178087"/>
                  </a:lnTo>
                  <a:lnTo>
                    <a:pt x="690880" y="219608"/>
                  </a:lnTo>
                  <a:lnTo>
                    <a:pt x="706292" y="263981"/>
                  </a:lnTo>
                  <a:lnTo>
                    <a:pt x="715854" y="310777"/>
                  </a:lnTo>
                  <a:lnTo>
                    <a:pt x="719137" y="359569"/>
                  </a:lnTo>
                  <a:lnTo>
                    <a:pt x="715854" y="408360"/>
                  </a:lnTo>
                  <a:lnTo>
                    <a:pt x="706292" y="455156"/>
                  </a:lnTo>
                  <a:lnTo>
                    <a:pt x="690880" y="499529"/>
                  </a:lnTo>
                  <a:lnTo>
                    <a:pt x="670045" y="541050"/>
                  </a:lnTo>
                  <a:lnTo>
                    <a:pt x="644216" y="579290"/>
                  </a:lnTo>
                  <a:lnTo>
                    <a:pt x="613821" y="613822"/>
                  </a:lnTo>
                  <a:lnTo>
                    <a:pt x="579290" y="644217"/>
                  </a:lnTo>
                  <a:lnTo>
                    <a:pt x="541049" y="670046"/>
                  </a:lnTo>
                  <a:lnTo>
                    <a:pt x="499528" y="690881"/>
                  </a:lnTo>
                  <a:lnTo>
                    <a:pt x="455156" y="706293"/>
                  </a:lnTo>
                  <a:lnTo>
                    <a:pt x="408359" y="715855"/>
                  </a:lnTo>
                  <a:lnTo>
                    <a:pt x="359568" y="719138"/>
                  </a:lnTo>
                  <a:lnTo>
                    <a:pt x="310777" y="715855"/>
                  </a:lnTo>
                  <a:lnTo>
                    <a:pt x="263980" y="706293"/>
                  </a:lnTo>
                  <a:lnTo>
                    <a:pt x="219608" y="690881"/>
                  </a:lnTo>
                  <a:lnTo>
                    <a:pt x="178087" y="670046"/>
                  </a:lnTo>
                  <a:lnTo>
                    <a:pt x="139846" y="644217"/>
                  </a:lnTo>
                  <a:lnTo>
                    <a:pt x="105315" y="613822"/>
                  </a:lnTo>
                  <a:lnTo>
                    <a:pt x="74920" y="579290"/>
                  </a:lnTo>
                  <a:lnTo>
                    <a:pt x="49091" y="541050"/>
                  </a:lnTo>
                  <a:lnTo>
                    <a:pt x="28256" y="499529"/>
                  </a:lnTo>
                  <a:lnTo>
                    <a:pt x="12844" y="455156"/>
                  </a:lnTo>
                  <a:lnTo>
                    <a:pt x="3282" y="408360"/>
                  </a:lnTo>
                  <a:lnTo>
                    <a:pt x="0" y="359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81562" y="421005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81562" y="421005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4881562" y="4389438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4881562" y="4389438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2" name="object 112"/>
          <p:cNvSpPr txBox="1"/>
          <p:nvPr/>
        </p:nvSpPr>
        <p:spPr>
          <a:xfrm>
            <a:off x="4894261" y="4180332"/>
            <a:ext cx="15430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2700" marR="5080" indent="4445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A C</a:t>
            </a:r>
            <a:endParaRPr sz="1400">
              <a:latin typeface="Arial"/>
              <a:cs typeface="Arial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5140325" y="4389438"/>
            <a:ext cx="179705" cy="179705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B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114" name="object 114"/>
          <p:cNvGrpSpPr/>
          <p:nvPr/>
        </p:nvGrpSpPr>
        <p:grpSpPr>
          <a:xfrm>
            <a:off x="5808662" y="4025900"/>
            <a:ext cx="728980" cy="728980"/>
            <a:chOff x="5808662" y="4025900"/>
            <a:chExt cx="728980" cy="728980"/>
          </a:xfrm>
        </p:grpSpPr>
        <p:sp>
          <p:nvSpPr>
            <p:cNvPr id="115" name="object 115"/>
            <p:cNvSpPr/>
            <p:nvPr/>
          </p:nvSpPr>
          <p:spPr>
            <a:xfrm>
              <a:off x="5813425" y="40306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8"/>
                  </a:lnTo>
                  <a:lnTo>
                    <a:pt x="28256" y="219609"/>
                  </a:lnTo>
                  <a:lnTo>
                    <a:pt x="12844" y="263982"/>
                  </a:lnTo>
                  <a:lnTo>
                    <a:pt x="3282" y="310778"/>
                  </a:lnTo>
                  <a:lnTo>
                    <a:pt x="0" y="359570"/>
                  </a:lnTo>
                  <a:lnTo>
                    <a:pt x="3282" y="408361"/>
                  </a:lnTo>
                  <a:lnTo>
                    <a:pt x="12844" y="455157"/>
                  </a:lnTo>
                  <a:lnTo>
                    <a:pt x="28256" y="499530"/>
                  </a:lnTo>
                  <a:lnTo>
                    <a:pt x="49091" y="541050"/>
                  </a:lnTo>
                  <a:lnTo>
                    <a:pt x="74920" y="579291"/>
                  </a:lnTo>
                  <a:lnTo>
                    <a:pt x="105315" y="613823"/>
                  </a:lnTo>
                  <a:lnTo>
                    <a:pt x="139846" y="644217"/>
                  </a:lnTo>
                  <a:lnTo>
                    <a:pt x="178087" y="670046"/>
                  </a:lnTo>
                  <a:lnTo>
                    <a:pt x="219608" y="690881"/>
                  </a:lnTo>
                  <a:lnTo>
                    <a:pt x="263980" y="706294"/>
                  </a:lnTo>
                  <a:lnTo>
                    <a:pt x="310777" y="715856"/>
                  </a:lnTo>
                  <a:lnTo>
                    <a:pt x="359568" y="719138"/>
                  </a:lnTo>
                  <a:lnTo>
                    <a:pt x="408359" y="715856"/>
                  </a:lnTo>
                  <a:lnTo>
                    <a:pt x="455155" y="706294"/>
                  </a:lnTo>
                  <a:lnTo>
                    <a:pt x="499528" y="690881"/>
                  </a:lnTo>
                  <a:lnTo>
                    <a:pt x="541049" y="670046"/>
                  </a:lnTo>
                  <a:lnTo>
                    <a:pt x="579289" y="644217"/>
                  </a:lnTo>
                  <a:lnTo>
                    <a:pt x="613821" y="613823"/>
                  </a:lnTo>
                  <a:lnTo>
                    <a:pt x="644215" y="579291"/>
                  </a:lnTo>
                  <a:lnTo>
                    <a:pt x="670044" y="541050"/>
                  </a:lnTo>
                  <a:lnTo>
                    <a:pt x="690879" y="499530"/>
                  </a:lnTo>
                  <a:lnTo>
                    <a:pt x="706292" y="455157"/>
                  </a:lnTo>
                  <a:lnTo>
                    <a:pt x="715853" y="408361"/>
                  </a:lnTo>
                  <a:lnTo>
                    <a:pt x="719136" y="359570"/>
                  </a:lnTo>
                  <a:lnTo>
                    <a:pt x="715853" y="310778"/>
                  </a:lnTo>
                  <a:lnTo>
                    <a:pt x="706292" y="263982"/>
                  </a:lnTo>
                  <a:lnTo>
                    <a:pt x="690879" y="219609"/>
                  </a:lnTo>
                  <a:lnTo>
                    <a:pt x="670044" y="178088"/>
                  </a:lnTo>
                  <a:lnTo>
                    <a:pt x="644215" y="139847"/>
                  </a:lnTo>
                  <a:lnTo>
                    <a:pt x="613821" y="105315"/>
                  </a:lnTo>
                  <a:lnTo>
                    <a:pt x="579289" y="74920"/>
                  </a:lnTo>
                  <a:lnTo>
                    <a:pt x="541049" y="49091"/>
                  </a:lnTo>
                  <a:lnTo>
                    <a:pt x="499528" y="28256"/>
                  </a:lnTo>
                  <a:lnTo>
                    <a:pt x="455155" y="12844"/>
                  </a:lnTo>
                  <a:lnTo>
                    <a:pt x="408359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5813425" y="40306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9"/>
                  </a:moveTo>
                  <a:lnTo>
                    <a:pt x="3282" y="310777"/>
                  </a:lnTo>
                  <a:lnTo>
                    <a:pt x="12844" y="263981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7"/>
                  </a:lnTo>
                  <a:lnTo>
                    <a:pt x="105315" y="105315"/>
                  </a:lnTo>
                  <a:lnTo>
                    <a:pt x="139846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0" y="12844"/>
                  </a:lnTo>
                  <a:lnTo>
                    <a:pt x="310777" y="3282"/>
                  </a:lnTo>
                  <a:lnTo>
                    <a:pt x="359568" y="0"/>
                  </a:lnTo>
                  <a:lnTo>
                    <a:pt x="408359" y="3282"/>
                  </a:lnTo>
                  <a:lnTo>
                    <a:pt x="455156" y="12844"/>
                  </a:lnTo>
                  <a:lnTo>
                    <a:pt x="499528" y="28256"/>
                  </a:lnTo>
                  <a:lnTo>
                    <a:pt x="541049" y="49091"/>
                  </a:lnTo>
                  <a:lnTo>
                    <a:pt x="579290" y="74920"/>
                  </a:lnTo>
                  <a:lnTo>
                    <a:pt x="613821" y="105315"/>
                  </a:lnTo>
                  <a:lnTo>
                    <a:pt x="644216" y="139847"/>
                  </a:lnTo>
                  <a:lnTo>
                    <a:pt x="670045" y="178087"/>
                  </a:lnTo>
                  <a:lnTo>
                    <a:pt x="690880" y="219608"/>
                  </a:lnTo>
                  <a:lnTo>
                    <a:pt x="706292" y="263981"/>
                  </a:lnTo>
                  <a:lnTo>
                    <a:pt x="715854" y="310777"/>
                  </a:lnTo>
                  <a:lnTo>
                    <a:pt x="719137" y="359569"/>
                  </a:lnTo>
                  <a:lnTo>
                    <a:pt x="715854" y="408360"/>
                  </a:lnTo>
                  <a:lnTo>
                    <a:pt x="706292" y="455156"/>
                  </a:lnTo>
                  <a:lnTo>
                    <a:pt x="690880" y="499529"/>
                  </a:lnTo>
                  <a:lnTo>
                    <a:pt x="670045" y="541050"/>
                  </a:lnTo>
                  <a:lnTo>
                    <a:pt x="644216" y="579290"/>
                  </a:lnTo>
                  <a:lnTo>
                    <a:pt x="613821" y="613822"/>
                  </a:lnTo>
                  <a:lnTo>
                    <a:pt x="579290" y="644217"/>
                  </a:lnTo>
                  <a:lnTo>
                    <a:pt x="541049" y="670046"/>
                  </a:lnTo>
                  <a:lnTo>
                    <a:pt x="499528" y="690881"/>
                  </a:lnTo>
                  <a:lnTo>
                    <a:pt x="455156" y="706293"/>
                  </a:lnTo>
                  <a:lnTo>
                    <a:pt x="408359" y="715855"/>
                  </a:lnTo>
                  <a:lnTo>
                    <a:pt x="359568" y="719138"/>
                  </a:lnTo>
                  <a:lnTo>
                    <a:pt x="310777" y="715855"/>
                  </a:lnTo>
                  <a:lnTo>
                    <a:pt x="263980" y="706293"/>
                  </a:lnTo>
                  <a:lnTo>
                    <a:pt x="219608" y="690881"/>
                  </a:lnTo>
                  <a:lnTo>
                    <a:pt x="178087" y="670046"/>
                  </a:lnTo>
                  <a:lnTo>
                    <a:pt x="139846" y="644217"/>
                  </a:lnTo>
                  <a:lnTo>
                    <a:pt x="105315" y="613822"/>
                  </a:lnTo>
                  <a:lnTo>
                    <a:pt x="74920" y="579290"/>
                  </a:lnTo>
                  <a:lnTo>
                    <a:pt x="49091" y="541050"/>
                  </a:lnTo>
                  <a:lnTo>
                    <a:pt x="28256" y="499529"/>
                  </a:lnTo>
                  <a:lnTo>
                    <a:pt x="12844" y="455156"/>
                  </a:lnTo>
                  <a:lnTo>
                    <a:pt x="3282" y="408360"/>
                  </a:lnTo>
                  <a:lnTo>
                    <a:pt x="0" y="359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5946775" y="421005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5946775" y="421005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5946775" y="4389438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7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7" y="179387"/>
                  </a:lnTo>
                  <a:lnTo>
                    <a:pt x="179387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5946775" y="4389438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1" name="object 121"/>
          <p:cNvSpPr txBox="1"/>
          <p:nvPr/>
        </p:nvSpPr>
        <p:spPr>
          <a:xfrm>
            <a:off x="5959475" y="4180332"/>
            <a:ext cx="15430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2700" marR="5080" indent="4445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B C</a:t>
            </a:r>
            <a:endParaRPr sz="1400">
              <a:latin typeface="Arial"/>
              <a:cs typeface="Arial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6205537" y="4389438"/>
            <a:ext cx="179705" cy="179705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A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123" name="object 123"/>
          <p:cNvGrpSpPr/>
          <p:nvPr/>
        </p:nvGrpSpPr>
        <p:grpSpPr>
          <a:xfrm>
            <a:off x="7947025" y="4025900"/>
            <a:ext cx="728980" cy="728980"/>
            <a:chOff x="7947025" y="4025900"/>
            <a:chExt cx="728980" cy="728980"/>
          </a:xfrm>
        </p:grpSpPr>
        <p:sp>
          <p:nvSpPr>
            <p:cNvPr id="124" name="object 124"/>
            <p:cNvSpPr/>
            <p:nvPr/>
          </p:nvSpPr>
          <p:spPr>
            <a:xfrm>
              <a:off x="7951787" y="40306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0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6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8"/>
                  </a:lnTo>
                  <a:lnTo>
                    <a:pt x="28256" y="219609"/>
                  </a:lnTo>
                  <a:lnTo>
                    <a:pt x="12844" y="263982"/>
                  </a:lnTo>
                  <a:lnTo>
                    <a:pt x="3282" y="310778"/>
                  </a:lnTo>
                  <a:lnTo>
                    <a:pt x="0" y="359570"/>
                  </a:lnTo>
                  <a:lnTo>
                    <a:pt x="3282" y="408361"/>
                  </a:lnTo>
                  <a:lnTo>
                    <a:pt x="12844" y="455157"/>
                  </a:lnTo>
                  <a:lnTo>
                    <a:pt x="28256" y="499530"/>
                  </a:lnTo>
                  <a:lnTo>
                    <a:pt x="49091" y="541050"/>
                  </a:lnTo>
                  <a:lnTo>
                    <a:pt x="74920" y="579291"/>
                  </a:lnTo>
                  <a:lnTo>
                    <a:pt x="105315" y="613823"/>
                  </a:lnTo>
                  <a:lnTo>
                    <a:pt x="139846" y="644217"/>
                  </a:lnTo>
                  <a:lnTo>
                    <a:pt x="178087" y="670046"/>
                  </a:lnTo>
                  <a:lnTo>
                    <a:pt x="219608" y="690881"/>
                  </a:lnTo>
                  <a:lnTo>
                    <a:pt x="263980" y="706294"/>
                  </a:lnTo>
                  <a:lnTo>
                    <a:pt x="310777" y="715856"/>
                  </a:lnTo>
                  <a:lnTo>
                    <a:pt x="359568" y="719138"/>
                  </a:lnTo>
                  <a:lnTo>
                    <a:pt x="408359" y="715856"/>
                  </a:lnTo>
                  <a:lnTo>
                    <a:pt x="455156" y="706294"/>
                  </a:lnTo>
                  <a:lnTo>
                    <a:pt x="499528" y="690881"/>
                  </a:lnTo>
                  <a:lnTo>
                    <a:pt x="541049" y="670046"/>
                  </a:lnTo>
                  <a:lnTo>
                    <a:pt x="579290" y="644217"/>
                  </a:lnTo>
                  <a:lnTo>
                    <a:pt x="613821" y="613823"/>
                  </a:lnTo>
                  <a:lnTo>
                    <a:pt x="644216" y="579291"/>
                  </a:lnTo>
                  <a:lnTo>
                    <a:pt x="670045" y="541050"/>
                  </a:lnTo>
                  <a:lnTo>
                    <a:pt x="690880" y="499530"/>
                  </a:lnTo>
                  <a:lnTo>
                    <a:pt x="706293" y="455157"/>
                  </a:lnTo>
                  <a:lnTo>
                    <a:pt x="715855" y="408361"/>
                  </a:lnTo>
                  <a:lnTo>
                    <a:pt x="719137" y="359570"/>
                  </a:lnTo>
                  <a:lnTo>
                    <a:pt x="715855" y="310778"/>
                  </a:lnTo>
                  <a:lnTo>
                    <a:pt x="706293" y="263982"/>
                  </a:lnTo>
                  <a:lnTo>
                    <a:pt x="690880" y="219609"/>
                  </a:lnTo>
                  <a:lnTo>
                    <a:pt x="670045" y="178088"/>
                  </a:lnTo>
                  <a:lnTo>
                    <a:pt x="644216" y="139847"/>
                  </a:lnTo>
                  <a:lnTo>
                    <a:pt x="613821" y="105315"/>
                  </a:lnTo>
                  <a:lnTo>
                    <a:pt x="579290" y="74920"/>
                  </a:lnTo>
                  <a:lnTo>
                    <a:pt x="541049" y="49091"/>
                  </a:lnTo>
                  <a:lnTo>
                    <a:pt x="499528" y="28256"/>
                  </a:lnTo>
                  <a:lnTo>
                    <a:pt x="455156" y="12844"/>
                  </a:lnTo>
                  <a:lnTo>
                    <a:pt x="408359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7951787" y="40306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9"/>
                  </a:moveTo>
                  <a:lnTo>
                    <a:pt x="3282" y="310777"/>
                  </a:lnTo>
                  <a:lnTo>
                    <a:pt x="12844" y="263981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7"/>
                  </a:lnTo>
                  <a:lnTo>
                    <a:pt x="105315" y="105315"/>
                  </a:lnTo>
                  <a:lnTo>
                    <a:pt x="139846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0" y="12844"/>
                  </a:lnTo>
                  <a:lnTo>
                    <a:pt x="310777" y="3282"/>
                  </a:lnTo>
                  <a:lnTo>
                    <a:pt x="359568" y="0"/>
                  </a:lnTo>
                  <a:lnTo>
                    <a:pt x="408359" y="3282"/>
                  </a:lnTo>
                  <a:lnTo>
                    <a:pt x="455156" y="12844"/>
                  </a:lnTo>
                  <a:lnTo>
                    <a:pt x="499528" y="28256"/>
                  </a:lnTo>
                  <a:lnTo>
                    <a:pt x="541049" y="49091"/>
                  </a:lnTo>
                  <a:lnTo>
                    <a:pt x="579290" y="74920"/>
                  </a:lnTo>
                  <a:lnTo>
                    <a:pt x="613821" y="105315"/>
                  </a:lnTo>
                  <a:lnTo>
                    <a:pt x="644216" y="139847"/>
                  </a:lnTo>
                  <a:lnTo>
                    <a:pt x="670045" y="178087"/>
                  </a:lnTo>
                  <a:lnTo>
                    <a:pt x="690880" y="219608"/>
                  </a:lnTo>
                  <a:lnTo>
                    <a:pt x="706292" y="263981"/>
                  </a:lnTo>
                  <a:lnTo>
                    <a:pt x="715854" y="310777"/>
                  </a:lnTo>
                  <a:lnTo>
                    <a:pt x="719137" y="359569"/>
                  </a:lnTo>
                  <a:lnTo>
                    <a:pt x="715854" y="408360"/>
                  </a:lnTo>
                  <a:lnTo>
                    <a:pt x="706292" y="455156"/>
                  </a:lnTo>
                  <a:lnTo>
                    <a:pt x="690880" y="499529"/>
                  </a:lnTo>
                  <a:lnTo>
                    <a:pt x="670045" y="541050"/>
                  </a:lnTo>
                  <a:lnTo>
                    <a:pt x="644216" y="579290"/>
                  </a:lnTo>
                  <a:lnTo>
                    <a:pt x="613821" y="613822"/>
                  </a:lnTo>
                  <a:lnTo>
                    <a:pt x="579290" y="644217"/>
                  </a:lnTo>
                  <a:lnTo>
                    <a:pt x="541049" y="670046"/>
                  </a:lnTo>
                  <a:lnTo>
                    <a:pt x="499528" y="690881"/>
                  </a:lnTo>
                  <a:lnTo>
                    <a:pt x="455156" y="706293"/>
                  </a:lnTo>
                  <a:lnTo>
                    <a:pt x="408359" y="715855"/>
                  </a:lnTo>
                  <a:lnTo>
                    <a:pt x="359568" y="719138"/>
                  </a:lnTo>
                  <a:lnTo>
                    <a:pt x="310777" y="715855"/>
                  </a:lnTo>
                  <a:lnTo>
                    <a:pt x="263980" y="706293"/>
                  </a:lnTo>
                  <a:lnTo>
                    <a:pt x="219608" y="690881"/>
                  </a:lnTo>
                  <a:lnTo>
                    <a:pt x="178087" y="670046"/>
                  </a:lnTo>
                  <a:lnTo>
                    <a:pt x="139846" y="644217"/>
                  </a:lnTo>
                  <a:lnTo>
                    <a:pt x="105315" y="613822"/>
                  </a:lnTo>
                  <a:lnTo>
                    <a:pt x="74920" y="579290"/>
                  </a:lnTo>
                  <a:lnTo>
                    <a:pt x="49091" y="541050"/>
                  </a:lnTo>
                  <a:lnTo>
                    <a:pt x="28256" y="499529"/>
                  </a:lnTo>
                  <a:lnTo>
                    <a:pt x="12844" y="455156"/>
                  </a:lnTo>
                  <a:lnTo>
                    <a:pt x="3282" y="408360"/>
                  </a:lnTo>
                  <a:lnTo>
                    <a:pt x="0" y="359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107362" y="421005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8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8" y="179387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107362" y="421005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07362" y="4389438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8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8" y="179387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07362" y="4389438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0" name="object 130"/>
          <p:cNvSpPr txBox="1"/>
          <p:nvPr/>
        </p:nvSpPr>
        <p:spPr>
          <a:xfrm>
            <a:off x="8124826" y="4180332"/>
            <a:ext cx="14414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2700" marR="5080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B A</a:t>
            </a:r>
            <a:endParaRPr sz="1400">
              <a:latin typeface="Arial"/>
              <a:cs typeface="Arial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8366126" y="4389438"/>
            <a:ext cx="179705" cy="179705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476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C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132" name="object 132"/>
          <p:cNvGrpSpPr/>
          <p:nvPr/>
        </p:nvGrpSpPr>
        <p:grpSpPr>
          <a:xfrm>
            <a:off x="6940550" y="4025900"/>
            <a:ext cx="728980" cy="728980"/>
            <a:chOff x="6940550" y="4025900"/>
            <a:chExt cx="728980" cy="728980"/>
          </a:xfrm>
        </p:grpSpPr>
        <p:sp>
          <p:nvSpPr>
            <p:cNvPr id="133" name="object 133"/>
            <p:cNvSpPr/>
            <p:nvPr/>
          </p:nvSpPr>
          <p:spPr>
            <a:xfrm>
              <a:off x="6945312" y="40306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359568" y="0"/>
                  </a:moveTo>
                  <a:lnTo>
                    <a:pt x="310777" y="3282"/>
                  </a:lnTo>
                  <a:lnTo>
                    <a:pt x="263981" y="12844"/>
                  </a:lnTo>
                  <a:lnTo>
                    <a:pt x="219608" y="28256"/>
                  </a:lnTo>
                  <a:lnTo>
                    <a:pt x="178087" y="49091"/>
                  </a:lnTo>
                  <a:lnTo>
                    <a:pt x="139847" y="74920"/>
                  </a:lnTo>
                  <a:lnTo>
                    <a:pt x="105315" y="105315"/>
                  </a:lnTo>
                  <a:lnTo>
                    <a:pt x="74920" y="139847"/>
                  </a:lnTo>
                  <a:lnTo>
                    <a:pt x="49091" y="178088"/>
                  </a:lnTo>
                  <a:lnTo>
                    <a:pt x="28256" y="219609"/>
                  </a:lnTo>
                  <a:lnTo>
                    <a:pt x="12844" y="263982"/>
                  </a:lnTo>
                  <a:lnTo>
                    <a:pt x="3282" y="310778"/>
                  </a:lnTo>
                  <a:lnTo>
                    <a:pt x="0" y="359570"/>
                  </a:lnTo>
                  <a:lnTo>
                    <a:pt x="3282" y="408361"/>
                  </a:lnTo>
                  <a:lnTo>
                    <a:pt x="12844" y="455157"/>
                  </a:lnTo>
                  <a:lnTo>
                    <a:pt x="28256" y="499530"/>
                  </a:lnTo>
                  <a:lnTo>
                    <a:pt x="49091" y="541050"/>
                  </a:lnTo>
                  <a:lnTo>
                    <a:pt x="74920" y="579291"/>
                  </a:lnTo>
                  <a:lnTo>
                    <a:pt x="105315" y="613823"/>
                  </a:lnTo>
                  <a:lnTo>
                    <a:pt x="139847" y="644217"/>
                  </a:lnTo>
                  <a:lnTo>
                    <a:pt x="178087" y="670046"/>
                  </a:lnTo>
                  <a:lnTo>
                    <a:pt x="219608" y="690881"/>
                  </a:lnTo>
                  <a:lnTo>
                    <a:pt x="263981" y="706294"/>
                  </a:lnTo>
                  <a:lnTo>
                    <a:pt x="310777" y="715856"/>
                  </a:lnTo>
                  <a:lnTo>
                    <a:pt x="359568" y="719138"/>
                  </a:lnTo>
                  <a:lnTo>
                    <a:pt x="408360" y="715856"/>
                  </a:lnTo>
                  <a:lnTo>
                    <a:pt x="455156" y="706294"/>
                  </a:lnTo>
                  <a:lnTo>
                    <a:pt x="499529" y="690881"/>
                  </a:lnTo>
                  <a:lnTo>
                    <a:pt x="541050" y="670046"/>
                  </a:lnTo>
                  <a:lnTo>
                    <a:pt x="579290" y="644217"/>
                  </a:lnTo>
                  <a:lnTo>
                    <a:pt x="613822" y="613823"/>
                  </a:lnTo>
                  <a:lnTo>
                    <a:pt x="644216" y="579291"/>
                  </a:lnTo>
                  <a:lnTo>
                    <a:pt x="670045" y="541050"/>
                  </a:lnTo>
                  <a:lnTo>
                    <a:pt x="690880" y="499530"/>
                  </a:lnTo>
                  <a:lnTo>
                    <a:pt x="706293" y="455157"/>
                  </a:lnTo>
                  <a:lnTo>
                    <a:pt x="715855" y="408361"/>
                  </a:lnTo>
                  <a:lnTo>
                    <a:pt x="719137" y="359570"/>
                  </a:lnTo>
                  <a:lnTo>
                    <a:pt x="715855" y="310778"/>
                  </a:lnTo>
                  <a:lnTo>
                    <a:pt x="706293" y="263982"/>
                  </a:lnTo>
                  <a:lnTo>
                    <a:pt x="690880" y="219609"/>
                  </a:lnTo>
                  <a:lnTo>
                    <a:pt x="670045" y="178088"/>
                  </a:lnTo>
                  <a:lnTo>
                    <a:pt x="644216" y="139847"/>
                  </a:lnTo>
                  <a:lnTo>
                    <a:pt x="613822" y="105315"/>
                  </a:lnTo>
                  <a:lnTo>
                    <a:pt x="579290" y="74920"/>
                  </a:lnTo>
                  <a:lnTo>
                    <a:pt x="541050" y="49091"/>
                  </a:lnTo>
                  <a:lnTo>
                    <a:pt x="499529" y="28256"/>
                  </a:lnTo>
                  <a:lnTo>
                    <a:pt x="455156" y="12844"/>
                  </a:lnTo>
                  <a:lnTo>
                    <a:pt x="408360" y="3282"/>
                  </a:lnTo>
                  <a:lnTo>
                    <a:pt x="35956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6945312" y="4030662"/>
              <a:ext cx="719455" cy="719455"/>
            </a:xfrm>
            <a:custGeom>
              <a:avLst/>
              <a:gdLst/>
              <a:ahLst/>
              <a:cxnLst/>
              <a:rect l="l" t="t" r="r" b="b"/>
              <a:pathLst>
                <a:path w="719454" h="719454">
                  <a:moveTo>
                    <a:pt x="0" y="359569"/>
                  </a:moveTo>
                  <a:lnTo>
                    <a:pt x="3282" y="310777"/>
                  </a:lnTo>
                  <a:lnTo>
                    <a:pt x="12844" y="263981"/>
                  </a:lnTo>
                  <a:lnTo>
                    <a:pt x="28256" y="219608"/>
                  </a:lnTo>
                  <a:lnTo>
                    <a:pt x="49091" y="178087"/>
                  </a:lnTo>
                  <a:lnTo>
                    <a:pt x="74920" y="139847"/>
                  </a:lnTo>
                  <a:lnTo>
                    <a:pt x="105315" y="105315"/>
                  </a:lnTo>
                  <a:lnTo>
                    <a:pt x="139846" y="74920"/>
                  </a:lnTo>
                  <a:lnTo>
                    <a:pt x="178087" y="49091"/>
                  </a:lnTo>
                  <a:lnTo>
                    <a:pt x="219608" y="28256"/>
                  </a:lnTo>
                  <a:lnTo>
                    <a:pt x="263980" y="12844"/>
                  </a:lnTo>
                  <a:lnTo>
                    <a:pt x="310777" y="3282"/>
                  </a:lnTo>
                  <a:lnTo>
                    <a:pt x="359568" y="0"/>
                  </a:lnTo>
                  <a:lnTo>
                    <a:pt x="408359" y="3282"/>
                  </a:lnTo>
                  <a:lnTo>
                    <a:pt x="455156" y="12844"/>
                  </a:lnTo>
                  <a:lnTo>
                    <a:pt x="499528" y="28256"/>
                  </a:lnTo>
                  <a:lnTo>
                    <a:pt x="541049" y="49091"/>
                  </a:lnTo>
                  <a:lnTo>
                    <a:pt x="579290" y="74920"/>
                  </a:lnTo>
                  <a:lnTo>
                    <a:pt x="613821" y="105315"/>
                  </a:lnTo>
                  <a:lnTo>
                    <a:pt x="644216" y="139847"/>
                  </a:lnTo>
                  <a:lnTo>
                    <a:pt x="670045" y="178087"/>
                  </a:lnTo>
                  <a:lnTo>
                    <a:pt x="690880" y="219608"/>
                  </a:lnTo>
                  <a:lnTo>
                    <a:pt x="706292" y="263981"/>
                  </a:lnTo>
                  <a:lnTo>
                    <a:pt x="715854" y="310777"/>
                  </a:lnTo>
                  <a:lnTo>
                    <a:pt x="719137" y="359569"/>
                  </a:lnTo>
                  <a:lnTo>
                    <a:pt x="715854" y="408360"/>
                  </a:lnTo>
                  <a:lnTo>
                    <a:pt x="706292" y="455156"/>
                  </a:lnTo>
                  <a:lnTo>
                    <a:pt x="690880" y="499529"/>
                  </a:lnTo>
                  <a:lnTo>
                    <a:pt x="670045" y="541050"/>
                  </a:lnTo>
                  <a:lnTo>
                    <a:pt x="644216" y="579290"/>
                  </a:lnTo>
                  <a:lnTo>
                    <a:pt x="613821" y="613822"/>
                  </a:lnTo>
                  <a:lnTo>
                    <a:pt x="579290" y="644217"/>
                  </a:lnTo>
                  <a:lnTo>
                    <a:pt x="541049" y="670046"/>
                  </a:lnTo>
                  <a:lnTo>
                    <a:pt x="499528" y="690881"/>
                  </a:lnTo>
                  <a:lnTo>
                    <a:pt x="455156" y="706293"/>
                  </a:lnTo>
                  <a:lnTo>
                    <a:pt x="408359" y="715855"/>
                  </a:lnTo>
                  <a:lnTo>
                    <a:pt x="359568" y="719138"/>
                  </a:lnTo>
                  <a:lnTo>
                    <a:pt x="310777" y="715855"/>
                  </a:lnTo>
                  <a:lnTo>
                    <a:pt x="263980" y="706293"/>
                  </a:lnTo>
                  <a:lnTo>
                    <a:pt x="219608" y="690881"/>
                  </a:lnTo>
                  <a:lnTo>
                    <a:pt x="178087" y="670046"/>
                  </a:lnTo>
                  <a:lnTo>
                    <a:pt x="139846" y="644217"/>
                  </a:lnTo>
                  <a:lnTo>
                    <a:pt x="105315" y="613822"/>
                  </a:lnTo>
                  <a:lnTo>
                    <a:pt x="74920" y="579290"/>
                  </a:lnTo>
                  <a:lnTo>
                    <a:pt x="49091" y="541050"/>
                  </a:lnTo>
                  <a:lnTo>
                    <a:pt x="28256" y="499529"/>
                  </a:lnTo>
                  <a:lnTo>
                    <a:pt x="12844" y="455156"/>
                  </a:lnTo>
                  <a:lnTo>
                    <a:pt x="3282" y="408360"/>
                  </a:lnTo>
                  <a:lnTo>
                    <a:pt x="0" y="359569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091362" y="421005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8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8" y="179387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091362" y="4210051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091362" y="4389438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179388" y="0"/>
                  </a:moveTo>
                  <a:lnTo>
                    <a:pt x="0" y="0"/>
                  </a:lnTo>
                  <a:lnTo>
                    <a:pt x="0" y="179387"/>
                  </a:lnTo>
                  <a:lnTo>
                    <a:pt x="179388" y="179387"/>
                  </a:lnTo>
                  <a:lnTo>
                    <a:pt x="179388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091362" y="4389438"/>
              <a:ext cx="179705" cy="179705"/>
            </a:xfrm>
            <a:custGeom>
              <a:avLst/>
              <a:gdLst/>
              <a:ahLst/>
              <a:cxnLst/>
              <a:rect l="l" t="t" r="r" b="b"/>
              <a:pathLst>
                <a:path w="179704" h="179704">
                  <a:moveTo>
                    <a:pt x="0" y="0"/>
                  </a:moveTo>
                  <a:lnTo>
                    <a:pt x="179388" y="0"/>
                  </a:lnTo>
                  <a:lnTo>
                    <a:pt x="179388" y="179388"/>
                  </a:lnTo>
                  <a:lnTo>
                    <a:pt x="0" y="17938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9" name="object 139"/>
          <p:cNvSpPr txBox="1"/>
          <p:nvPr/>
        </p:nvSpPr>
        <p:spPr>
          <a:xfrm>
            <a:off x="7104062" y="4180332"/>
            <a:ext cx="154305" cy="41910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L="17145" marR="5080" indent="-5080">
              <a:lnSpc>
                <a:spcPts val="1420"/>
              </a:lnSpc>
              <a:spcBef>
                <a:spcPts val="360"/>
              </a:spcBef>
            </a:pPr>
            <a:r>
              <a:rPr sz="1400" spc="-50" dirty="0">
                <a:latin typeface="Arial"/>
                <a:cs typeface="Arial"/>
              </a:rPr>
              <a:t>C B</a:t>
            </a:r>
            <a:endParaRPr sz="1400">
              <a:latin typeface="Arial"/>
              <a:cs typeface="Arial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7350126" y="4389438"/>
            <a:ext cx="179705" cy="179705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9845">
              <a:lnSpc>
                <a:spcPts val="1415"/>
              </a:lnSpc>
            </a:pPr>
            <a:r>
              <a:rPr sz="1400" dirty="0">
                <a:latin typeface="Arial"/>
                <a:cs typeface="Arial"/>
              </a:rPr>
              <a:t>A</a:t>
            </a:r>
            <a:endParaRPr sz="1400">
              <a:latin typeface="Arial"/>
              <a:cs typeface="Arial"/>
            </a:endParaRPr>
          </a:p>
        </p:txBody>
      </p:sp>
      <p:grpSp>
        <p:nvGrpSpPr>
          <p:cNvPr id="141" name="object 141"/>
          <p:cNvGrpSpPr/>
          <p:nvPr/>
        </p:nvGrpSpPr>
        <p:grpSpPr>
          <a:xfrm>
            <a:off x="3987800" y="3586162"/>
            <a:ext cx="4304030" cy="449580"/>
            <a:chOff x="3987800" y="3586162"/>
            <a:chExt cx="4304030" cy="449580"/>
          </a:xfrm>
        </p:grpSpPr>
        <p:sp>
          <p:nvSpPr>
            <p:cNvPr id="142" name="object 142"/>
            <p:cNvSpPr/>
            <p:nvPr/>
          </p:nvSpPr>
          <p:spPr>
            <a:xfrm>
              <a:off x="6234112" y="3590925"/>
              <a:ext cx="0" cy="440055"/>
            </a:xfrm>
            <a:custGeom>
              <a:avLst/>
              <a:gdLst/>
              <a:ahLst/>
              <a:cxnLst/>
              <a:rect l="l" t="t" r="r" b="b"/>
              <a:pathLst>
                <a:path h="440054">
                  <a:moveTo>
                    <a:pt x="0" y="0"/>
                  </a:moveTo>
                  <a:lnTo>
                    <a:pt x="1" y="4397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5060950" y="3590925"/>
              <a:ext cx="1144905" cy="440055"/>
            </a:xfrm>
            <a:custGeom>
              <a:avLst/>
              <a:gdLst/>
              <a:ahLst/>
              <a:cxnLst/>
              <a:rect l="l" t="t" r="r" b="b"/>
              <a:pathLst>
                <a:path w="1144904" h="440054">
                  <a:moveTo>
                    <a:pt x="1144587" y="0"/>
                  </a:moveTo>
                  <a:lnTo>
                    <a:pt x="0" y="4397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992562" y="3590925"/>
              <a:ext cx="2148205" cy="440055"/>
            </a:xfrm>
            <a:custGeom>
              <a:avLst/>
              <a:gdLst/>
              <a:ahLst/>
              <a:cxnLst/>
              <a:rect l="l" t="t" r="r" b="b"/>
              <a:pathLst>
                <a:path w="2148204" h="440054">
                  <a:moveTo>
                    <a:pt x="2147887" y="0"/>
                  </a:moveTo>
                  <a:lnTo>
                    <a:pt x="0" y="4397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6283325" y="3590925"/>
              <a:ext cx="2003425" cy="440055"/>
            </a:xfrm>
            <a:custGeom>
              <a:avLst/>
              <a:gdLst/>
              <a:ahLst/>
              <a:cxnLst/>
              <a:rect l="l" t="t" r="r" b="b"/>
              <a:pathLst>
                <a:path w="2003425" h="440054">
                  <a:moveTo>
                    <a:pt x="0" y="0"/>
                  </a:moveTo>
                  <a:lnTo>
                    <a:pt x="987425" y="439738"/>
                  </a:lnTo>
                </a:path>
                <a:path w="2003425" h="440054">
                  <a:moveTo>
                    <a:pt x="0" y="0"/>
                  </a:moveTo>
                  <a:lnTo>
                    <a:pt x="2003425" y="4397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6" name="object 1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25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3171" rIns="0" bIns="0" rtlCol="0">
            <a:spAutoFit/>
          </a:bodyPr>
          <a:lstStyle/>
          <a:p>
            <a:pPr marL="461645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Q-</a:t>
            </a:r>
            <a:r>
              <a:rPr dirty="0"/>
              <a:t>learning</a:t>
            </a:r>
            <a:r>
              <a:rPr spc="-20" dirty="0"/>
              <a:t> </a:t>
            </a:r>
            <a:r>
              <a:rPr dirty="0"/>
              <a:t>para</a:t>
            </a:r>
            <a:r>
              <a:rPr spc="-10" dirty="0"/>
              <a:t> </a:t>
            </a:r>
            <a:r>
              <a:rPr dirty="0"/>
              <a:t>entornos</a:t>
            </a:r>
            <a:r>
              <a:rPr spc="95" dirty="0"/>
              <a:t> </a:t>
            </a:r>
            <a:r>
              <a:rPr sz="2800" dirty="0">
                <a:solidFill>
                  <a:srgbClr val="FF0000"/>
                </a:solidFill>
              </a:rPr>
              <a:t>NO</a:t>
            </a:r>
            <a:r>
              <a:rPr sz="2800" spc="-10" dirty="0">
                <a:solidFill>
                  <a:srgbClr val="FF0000"/>
                </a:solidFill>
              </a:rPr>
              <a:t> deterministas</a:t>
            </a:r>
            <a:endParaRPr sz="2800"/>
          </a:p>
        </p:txBody>
      </p:sp>
      <p:sp>
        <p:nvSpPr>
          <p:cNvPr id="9" name="object 9"/>
          <p:cNvSpPr txBox="1"/>
          <p:nvPr/>
        </p:nvSpPr>
        <p:spPr>
          <a:xfrm>
            <a:off x="764540" y="1068323"/>
            <a:ext cx="46964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1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¿Que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pasa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entorno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0" dirty="0">
                <a:latin typeface="Times New Roman"/>
                <a:cs typeface="Times New Roman"/>
              </a:rPr>
              <a:t> determinista?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4651375" y="2187575"/>
            <a:ext cx="716280" cy="720725"/>
            <a:chOff x="4651375" y="2187575"/>
            <a:chExt cx="716280" cy="720725"/>
          </a:xfrm>
        </p:grpSpPr>
        <p:sp>
          <p:nvSpPr>
            <p:cNvPr id="11" name="object 11"/>
            <p:cNvSpPr/>
            <p:nvPr/>
          </p:nvSpPr>
          <p:spPr>
            <a:xfrm>
              <a:off x="4656137" y="2192337"/>
              <a:ext cx="706755" cy="711200"/>
            </a:xfrm>
            <a:custGeom>
              <a:avLst/>
              <a:gdLst/>
              <a:ahLst/>
              <a:cxnLst/>
              <a:rect l="l" t="t" r="r" b="b"/>
              <a:pathLst>
                <a:path w="706754" h="711200">
                  <a:moveTo>
                    <a:pt x="353218" y="0"/>
                  </a:moveTo>
                  <a:lnTo>
                    <a:pt x="305289" y="3246"/>
                  </a:lnTo>
                  <a:lnTo>
                    <a:pt x="259319" y="12702"/>
                  </a:lnTo>
                  <a:lnTo>
                    <a:pt x="215730" y="27944"/>
                  </a:lnTo>
                  <a:lnTo>
                    <a:pt x="174942" y="48550"/>
                  </a:lnTo>
                  <a:lnTo>
                    <a:pt x="137377" y="74094"/>
                  </a:lnTo>
                  <a:lnTo>
                    <a:pt x="103455" y="104153"/>
                  </a:lnTo>
                  <a:lnTo>
                    <a:pt x="73597" y="138303"/>
                  </a:lnTo>
                  <a:lnTo>
                    <a:pt x="48224" y="176122"/>
                  </a:lnTo>
                  <a:lnTo>
                    <a:pt x="27757" y="217184"/>
                  </a:lnTo>
                  <a:lnTo>
                    <a:pt x="12617" y="261067"/>
                  </a:lnTo>
                  <a:lnTo>
                    <a:pt x="3224" y="307347"/>
                  </a:lnTo>
                  <a:lnTo>
                    <a:pt x="0" y="355600"/>
                  </a:lnTo>
                  <a:lnTo>
                    <a:pt x="3224" y="403852"/>
                  </a:lnTo>
                  <a:lnTo>
                    <a:pt x="12617" y="450132"/>
                  </a:lnTo>
                  <a:lnTo>
                    <a:pt x="27757" y="494015"/>
                  </a:lnTo>
                  <a:lnTo>
                    <a:pt x="48224" y="535078"/>
                  </a:lnTo>
                  <a:lnTo>
                    <a:pt x="73597" y="572896"/>
                  </a:lnTo>
                  <a:lnTo>
                    <a:pt x="103455" y="607047"/>
                  </a:lnTo>
                  <a:lnTo>
                    <a:pt x="137377" y="637106"/>
                  </a:lnTo>
                  <a:lnTo>
                    <a:pt x="174942" y="662650"/>
                  </a:lnTo>
                  <a:lnTo>
                    <a:pt x="215730" y="683255"/>
                  </a:lnTo>
                  <a:lnTo>
                    <a:pt x="259319" y="698497"/>
                  </a:lnTo>
                  <a:lnTo>
                    <a:pt x="305289" y="707953"/>
                  </a:lnTo>
                  <a:lnTo>
                    <a:pt x="353218" y="711200"/>
                  </a:lnTo>
                  <a:lnTo>
                    <a:pt x="401148" y="707953"/>
                  </a:lnTo>
                  <a:lnTo>
                    <a:pt x="447118" y="698497"/>
                  </a:lnTo>
                  <a:lnTo>
                    <a:pt x="490707" y="683255"/>
                  </a:lnTo>
                  <a:lnTo>
                    <a:pt x="531494" y="662650"/>
                  </a:lnTo>
                  <a:lnTo>
                    <a:pt x="569060" y="637106"/>
                  </a:lnTo>
                  <a:lnTo>
                    <a:pt x="602982" y="607047"/>
                  </a:lnTo>
                  <a:lnTo>
                    <a:pt x="632839" y="572896"/>
                  </a:lnTo>
                  <a:lnTo>
                    <a:pt x="658212" y="535078"/>
                  </a:lnTo>
                  <a:lnTo>
                    <a:pt x="678679" y="494015"/>
                  </a:lnTo>
                  <a:lnTo>
                    <a:pt x="693820" y="450132"/>
                  </a:lnTo>
                  <a:lnTo>
                    <a:pt x="703213" y="403852"/>
                  </a:lnTo>
                  <a:lnTo>
                    <a:pt x="706437" y="355600"/>
                  </a:lnTo>
                  <a:lnTo>
                    <a:pt x="703213" y="307347"/>
                  </a:lnTo>
                  <a:lnTo>
                    <a:pt x="693820" y="261067"/>
                  </a:lnTo>
                  <a:lnTo>
                    <a:pt x="678679" y="217184"/>
                  </a:lnTo>
                  <a:lnTo>
                    <a:pt x="658212" y="176122"/>
                  </a:lnTo>
                  <a:lnTo>
                    <a:pt x="632839" y="138303"/>
                  </a:lnTo>
                  <a:lnTo>
                    <a:pt x="602982" y="104153"/>
                  </a:lnTo>
                  <a:lnTo>
                    <a:pt x="569060" y="74094"/>
                  </a:lnTo>
                  <a:lnTo>
                    <a:pt x="531494" y="48550"/>
                  </a:lnTo>
                  <a:lnTo>
                    <a:pt x="490707" y="27944"/>
                  </a:lnTo>
                  <a:lnTo>
                    <a:pt x="447118" y="12702"/>
                  </a:lnTo>
                  <a:lnTo>
                    <a:pt x="401148" y="3246"/>
                  </a:lnTo>
                  <a:lnTo>
                    <a:pt x="353218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656137" y="2192337"/>
              <a:ext cx="706755" cy="711200"/>
            </a:xfrm>
            <a:custGeom>
              <a:avLst/>
              <a:gdLst/>
              <a:ahLst/>
              <a:cxnLst/>
              <a:rect l="l" t="t" r="r" b="b"/>
              <a:pathLst>
                <a:path w="706754" h="711200">
                  <a:moveTo>
                    <a:pt x="0" y="355600"/>
                  </a:moveTo>
                  <a:lnTo>
                    <a:pt x="3224" y="307347"/>
                  </a:lnTo>
                  <a:lnTo>
                    <a:pt x="12617" y="261067"/>
                  </a:lnTo>
                  <a:lnTo>
                    <a:pt x="27757" y="217184"/>
                  </a:lnTo>
                  <a:lnTo>
                    <a:pt x="48224" y="176121"/>
                  </a:lnTo>
                  <a:lnTo>
                    <a:pt x="73597" y="138303"/>
                  </a:lnTo>
                  <a:lnTo>
                    <a:pt x="103455" y="104152"/>
                  </a:lnTo>
                  <a:lnTo>
                    <a:pt x="137377" y="74093"/>
                  </a:lnTo>
                  <a:lnTo>
                    <a:pt x="174942" y="48549"/>
                  </a:lnTo>
                  <a:lnTo>
                    <a:pt x="215729" y="27944"/>
                  </a:lnTo>
                  <a:lnTo>
                    <a:pt x="259319" y="12702"/>
                  </a:lnTo>
                  <a:lnTo>
                    <a:pt x="305288" y="3246"/>
                  </a:lnTo>
                  <a:lnTo>
                    <a:pt x="353218" y="0"/>
                  </a:lnTo>
                  <a:lnTo>
                    <a:pt x="401148" y="3246"/>
                  </a:lnTo>
                  <a:lnTo>
                    <a:pt x="447117" y="12702"/>
                  </a:lnTo>
                  <a:lnTo>
                    <a:pt x="490707" y="27944"/>
                  </a:lnTo>
                  <a:lnTo>
                    <a:pt x="531494" y="48549"/>
                  </a:lnTo>
                  <a:lnTo>
                    <a:pt x="569059" y="74093"/>
                  </a:lnTo>
                  <a:lnTo>
                    <a:pt x="602981" y="104152"/>
                  </a:lnTo>
                  <a:lnTo>
                    <a:pt x="632839" y="138303"/>
                  </a:lnTo>
                  <a:lnTo>
                    <a:pt x="658212" y="176121"/>
                  </a:lnTo>
                  <a:lnTo>
                    <a:pt x="678679" y="217184"/>
                  </a:lnTo>
                  <a:lnTo>
                    <a:pt x="693819" y="261067"/>
                  </a:lnTo>
                  <a:lnTo>
                    <a:pt x="703212" y="307347"/>
                  </a:lnTo>
                  <a:lnTo>
                    <a:pt x="706437" y="355600"/>
                  </a:lnTo>
                  <a:lnTo>
                    <a:pt x="703212" y="403852"/>
                  </a:lnTo>
                  <a:lnTo>
                    <a:pt x="693819" y="450132"/>
                  </a:lnTo>
                  <a:lnTo>
                    <a:pt x="678679" y="494015"/>
                  </a:lnTo>
                  <a:lnTo>
                    <a:pt x="658212" y="535078"/>
                  </a:lnTo>
                  <a:lnTo>
                    <a:pt x="632839" y="572896"/>
                  </a:lnTo>
                  <a:lnTo>
                    <a:pt x="602981" y="607047"/>
                  </a:lnTo>
                  <a:lnTo>
                    <a:pt x="569059" y="637106"/>
                  </a:lnTo>
                  <a:lnTo>
                    <a:pt x="531494" y="662650"/>
                  </a:lnTo>
                  <a:lnTo>
                    <a:pt x="490707" y="683255"/>
                  </a:lnTo>
                  <a:lnTo>
                    <a:pt x="447117" y="698497"/>
                  </a:lnTo>
                  <a:lnTo>
                    <a:pt x="401148" y="707953"/>
                  </a:lnTo>
                  <a:lnTo>
                    <a:pt x="353218" y="711200"/>
                  </a:lnTo>
                  <a:lnTo>
                    <a:pt x="305288" y="707953"/>
                  </a:lnTo>
                  <a:lnTo>
                    <a:pt x="259319" y="698497"/>
                  </a:lnTo>
                  <a:lnTo>
                    <a:pt x="215729" y="683255"/>
                  </a:lnTo>
                  <a:lnTo>
                    <a:pt x="174942" y="662650"/>
                  </a:lnTo>
                  <a:lnTo>
                    <a:pt x="137377" y="637106"/>
                  </a:lnTo>
                  <a:lnTo>
                    <a:pt x="103455" y="607047"/>
                  </a:lnTo>
                  <a:lnTo>
                    <a:pt x="73597" y="572896"/>
                  </a:lnTo>
                  <a:lnTo>
                    <a:pt x="48224" y="535078"/>
                  </a:lnTo>
                  <a:lnTo>
                    <a:pt x="27757" y="494015"/>
                  </a:lnTo>
                  <a:lnTo>
                    <a:pt x="12617" y="450132"/>
                  </a:lnTo>
                  <a:lnTo>
                    <a:pt x="3224" y="403852"/>
                  </a:lnTo>
                  <a:lnTo>
                    <a:pt x="0" y="35560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4905375" y="2318003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-25" dirty="0">
                <a:latin typeface="Times New Roman"/>
                <a:cs typeface="Times New Roman"/>
              </a:rPr>
              <a:t>s’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2779712" y="2446337"/>
            <a:ext cx="717550" cy="720725"/>
            <a:chOff x="2779712" y="2446337"/>
            <a:chExt cx="717550" cy="720725"/>
          </a:xfrm>
        </p:grpSpPr>
        <p:sp>
          <p:nvSpPr>
            <p:cNvPr id="15" name="object 15"/>
            <p:cNvSpPr/>
            <p:nvPr/>
          </p:nvSpPr>
          <p:spPr>
            <a:xfrm>
              <a:off x="2784475" y="2451100"/>
              <a:ext cx="708025" cy="711200"/>
            </a:xfrm>
            <a:custGeom>
              <a:avLst/>
              <a:gdLst/>
              <a:ahLst/>
              <a:cxnLst/>
              <a:rect l="l" t="t" r="r" b="b"/>
              <a:pathLst>
                <a:path w="708025" h="711200">
                  <a:moveTo>
                    <a:pt x="354012" y="0"/>
                  </a:moveTo>
                  <a:lnTo>
                    <a:pt x="305975" y="3246"/>
                  </a:lnTo>
                  <a:lnTo>
                    <a:pt x="259902" y="12702"/>
                  </a:lnTo>
                  <a:lnTo>
                    <a:pt x="216215" y="27944"/>
                  </a:lnTo>
                  <a:lnTo>
                    <a:pt x="175335" y="48549"/>
                  </a:lnTo>
                  <a:lnTo>
                    <a:pt x="137686" y="74093"/>
                  </a:lnTo>
                  <a:lnTo>
                    <a:pt x="103688" y="104152"/>
                  </a:lnTo>
                  <a:lnTo>
                    <a:pt x="73763" y="138303"/>
                  </a:lnTo>
                  <a:lnTo>
                    <a:pt x="48333" y="176121"/>
                  </a:lnTo>
                  <a:lnTo>
                    <a:pt x="27820" y="217184"/>
                  </a:lnTo>
                  <a:lnTo>
                    <a:pt x="12645" y="261067"/>
                  </a:lnTo>
                  <a:lnTo>
                    <a:pt x="3231" y="307347"/>
                  </a:lnTo>
                  <a:lnTo>
                    <a:pt x="0" y="355600"/>
                  </a:lnTo>
                  <a:lnTo>
                    <a:pt x="3231" y="403852"/>
                  </a:lnTo>
                  <a:lnTo>
                    <a:pt x="12645" y="450132"/>
                  </a:lnTo>
                  <a:lnTo>
                    <a:pt x="27820" y="494015"/>
                  </a:lnTo>
                  <a:lnTo>
                    <a:pt x="48333" y="535078"/>
                  </a:lnTo>
                  <a:lnTo>
                    <a:pt x="73763" y="572896"/>
                  </a:lnTo>
                  <a:lnTo>
                    <a:pt x="103688" y="607047"/>
                  </a:lnTo>
                  <a:lnTo>
                    <a:pt x="137686" y="637106"/>
                  </a:lnTo>
                  <a:lnTo>
                    <a:pt x="175335" y="662650"/>
                  </a:lnTo>
                  <a:lnTo>
                    <a:pt x="216215" y="683255"/>
                  </a:lnTo>
                  <a:lnTo>
                    <a:pt x="259902" y="698497"/>
                  </a:lnTo>
                  <a:lnTo>
                    <a:pt x="305975" y="707953"/>
                  </a:lnTo>
                  <a:lnTo>
                    <a:pt x="354012" y="711200"/>
                  </a:lnTo>
                  <a:lnTo>
                    <a:pt x="402049" y="707953"/>
                  </a:lnTo>
                  <a:lnTo>
                    <a:pt x="448122" y="698497"/>
                  </a:lnTo>
                  <a:lnTo>
                    <a:pt x="491809" y="683255"/>
                  </a:lnTo>
                  <a:lnTo>
                    <a:pt x="532689" y="662650"/>
                  </a:lnTo>
                  <a:lnTo>
                    <a:pt x="570338" y="637106"/>
                  </a:lnTo>
                  <a:lnTo>
                    <a:pt x="604336" y="607047"/>
                  </a:lnTo>
                  <a:lnTo>
                    <a:pt x="634261" y="572896"/>
                  </a:lnTo>
                  <a:lnTo>
                    <a:pt x="659691" y="535078"/>
                  </a:lnTo>
                  <a:lnTo>
                    <a:pt x="680204" y="494015"/>
                  </a:lnTo>
                  <a:lnTo>
                    <a:pt x="695379" y="450132"/>
                  </a:lnTo>
                  <a:lnTo>
                    <a:pt x="704793" y="403852"/>
                  </a:lnTo>
                  <a:lnTo>
                    <a:pt x="708025" y="355600"/>
                  </a:lnTo>
                  <a:lnTo>
                    <a:pt x="704793" y="307347"/>
                  </a:lnTo>
                  <a:lnTo>
                    <a:pt x="695379" y="261067"/>
                  </a:lnTo>
                  <a:lnTo>
                    <a:pt x="680204" y="217184"/>
                  </a:lnTo>
                  <a:lnTo>
                    <a:pt x="659691" y="176121"/>
                  </a:lnTo>
                  <a:lnTo>
                    <a:pt x="634261" y="138303"/>
                  </a:lnTo>
                  <a:lnTo>
                    <a:pt x="604336" y="104152"/>
                  </a:lnTo>
                  <a:lnTo>
                    <a:pt x="570338" y="74093"/>
                  </a:lnTo>
                  <a:lnTo>
                    <a:pt x="532689" y="48549"/>
                  </a:lnTo>
                  <a:lnTo>
                    <a:pt x="491809" y="27944"/>
                  </a:lnTo>
                  <a:lnTo>
                    <a:pt x="448122" y="12702"/>
                  </a:lnTo>
                  <a:lnTo>
                    <a:pt x="402049" y="3246"/>
                  </a:lnTo>
                  <a:lnTo>
                    <a:pt x="354012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784475" y="2451100"/>
              <a:ext cx="708025" cy="711200"/>
            </a:xfrm>
            <a:custGeom>
              <a:avLst/>
              <a:gdLst/>
              <a:ahLst/>
              <a:cxnLst/>
              <a:rect l="l" t="t" r="r" b="b"/>
              <a:pathLst>
                <a:path w="708025" h="711200">
                  <a:moveTo>
                    <a:pt x="0" y="355600"/>
                  </a:moveTo>
                  <a:lnTo>
                    <a:pt x="3231" y="307347"/>
                  </a:lnTo>
                  <a:lnTo>
                    <a:pt x="12645" y="261067"/>
                  </a:lnTo>
                  <a:lnTo>
                    <a:pt x="27820" y="217184"/>
                  </a:lnTo>
                  <a:lnTo>
                    <a:pt x="48333" y="176121"/>
                  </a:lnTo>
                  <a:lnTo>
                    <a:pt x="73762" y="138303"/>
                  </a:lnTo>
                  <a:lnTo>
                    <a:pt x="103687" y="104152"/>
                  </a:lnTo>
                  <a:lnTo>
                    <a:pt x="137686" y="74093"/>
                  </a:lnTo>
                  <a:lnTo>
                    <a:pt x="175335" y="48549"/>
                  </a:lnTo>
                  <a:lnTo>
                    <a:pt x="216214" y="27944"/>
                  </a:lnTo>
                  <a:lnTo>
                    <a:pt x="259901" y="12702"/>
                  </a:lnTo>
                  <a:lnTo>
                    <a:pt x="305975" y="3246"/>
                  </a:lnTo>
                  <a:lnTo>
                    <a:pt x="354012" y="0"/>
                  </a:lnTo>
                  <a:lnTo>
                    <a:pt x="402049" y="3246"/>
                  </a:lnTo>
                  <a:lnTo>
                    <a:pt x="448123" y="12702"/>
                  </a:lnTo>
                  <a:lnTo>
                    <a:pt x="491810" y="27944"/>
                  </a:lnTo>
                  <a:lnTo>
                    <a:pt x="532689" y="48549"/>
                  </a:lnTo>
                  <a:lnTo>
                    <a:pt x="570338" y="74093"/>
                  </a:lnTo>
                  <a:lnTo>
                    <a:pt x="604337" y="104152"/>
                  </a:lnTo>
                  <a:lnTo>
                    <a:pt x="634262" y="138303"/>
                  </a:lnTo>
                  <a:lnTo>
                    <a:pt x="659691" y="176121"/>
                  </a:lnTo>
                  <a:lnTo>
                    <a:pt x="680204" y="217184"/>
                  </a:lnTo>
                  <a:lnTo>
                    <a:pt x="695379" y="261067"/>
                  </a:lnTo>
                  <a:lnTo>
                    <a:pt x="704793" y="307347"/>
                  </a:lnTo>
                  <a:lnTo>
                    <a:pt x="708025" y="355600"/>
                  </a:lnTo>
                  <a:lnTo>
                    <a:pt x="704793" y="403852"/>
                  </a:lnTo>
                  <a:lnTo>
                    <a:pt x="695379" y="450132"/>
                  </a:lnTo>
                  <a:lnTo>
                    <a:pt x="680204" y="494015"/>
                  </a:lnTo>
                  <a:lnTo>
                    <a:pt x="659691" y="535078"/>
                  </a:lnTo>
                  <a:lnTo>
                    <a:pt x="634262" y="572896"/>
                  </a:lnTo>
                  <a:lnTo>
                    <a:pt x="604337" y="607047"/>
                  </a:lnTo>
                  <a:lnTo>
                    <a:pt x="570338" y="637106"/>
                  </a:lnTo>
                  <a:lnTo>
                    <a:pt x="532689" y="662650"/>
                  </a:lnTo>
                  <a:lnTo>
                    <a:pt x="491810" y="683255"/>
                  </a:lnTo>
                  <a:lnTo>
                    <a:pt x="448123" y="698497"/>
                  </a:lnTo>
                  <a:lnTo>
                    <a:pt x="402049" y="707953"/>
                  </a:lnTo>
                  <a:lnTo>
                    <a:pt x="354012" y="711200"/>
                  </a:lnTo>
                  <a:lnTo>
                    <a:pt x="305975" y="707953"/>
                  </a:lnTo>
                  <a:lnTo>
                    <a:pt x="259901" y="698497"/>
                  </a:lnTo>
                  <a:lnTo>
                    <a:pt x="216214" y="683255"/>
                  </a:lnTo>
                  <a:lnTo>
                    <a:pt x="175335" y="662650"/>
                  </a:lnTo>
                  <a:lnTo>
                    <a:pt x="137686" y="637106"/>
                  </a:lnTo>
                  <a:lnTo>
                    <a:pt x="103687" y="607047"/>
                  </a:lnTo>
                  <a:lnTo>
                    <a:pt x="73762" y="572896"/>
                  </a:lnTo>
                  <a:lnTo>
                    <a:pt x="48333" y="535078"/>
                  </a:lnTo>
                  <a:lnTo>
                    <a:pt x="27820" y="494015"/>
                  </a:lnTo>
                  <a:lnTo>
                    <a:pt x="12645" y="450132"/>
                  </a:lnTo>
                  <a:lnTo>
                    <a:pt x="3231" y="403852"/>
                  </a:lnTo>
                  <a:lnTo>
                    <a:pt x="0" y="35560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3076575" y="2577084"/>
            <a:ext cx="1244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4651375" y="3094037"/>
            <a:ext cx="716280" cy="720725"/>
            <a:chOff x="4651375" y="3094037"/>
            <a:chExt cx="716280" cy="720725"/>
          </a:xfrm>
        </p:grpSpPr>
        <p:sp>
          <p:nvSpPr>
            <p:cNvPr id="19" name="object 19"/>
            <p:cNvSpPr/>
            <p:nvPr/>
          </p:nvSpPr>
          <p:spPr>
            <a:xfrm>
              <a:off x="4656137" y="3098800"/>
              <a:ext cx="706755" cy="711200"/>
            </a:xfrm>
            <a:custGeom>
              <a:avLst/>
              <a:gdLst/>
              <a:ahLst/>
              <a:cxnLst/>
              <a:rect l="l" t="t" r="r" b="b"/>
              <a:pathLst>
                <a:path w="706754" h="711200">
                  <a:moveTo>
                    <a:pt x="353218" y="0"/>
                  </a:moveTo>
                  <a:lnTo>
                    <a:pt x="305289" y="3246"/>
                  </a:lnTo>
                  <a:lnTo>
                    <a:pt x="259319" y="12702"/>
                  </a:lnTo>
                  <a:lnTo>
                    <a:pt x="215730" y="27944"/>
                  </a:lnTo>
                  <a:lnTo>
                    <a:pt x="174942" y="48549"/>
                  </a:lnTo>
                  <a:lnTo>
                    <a:pt x="137377" y="74093"/>
                  </a:lnTo>
                  <a:lnTo>
                    <a:pt x="103455" y="104152"/>
                  </a:lnTo>
                  <a:lnTo>
                    <a:pt x="73597" y="138303"/>
                  </a:lnTo>
                  <a:lnTo>
                    <a:pt x="48224" y="176121"/>
                  </a:lnTo>
                  <a:lnTo>
                    <a:pt x="27757" y="217184"/>
                  </a:lnTo>
                  <a:lnTo>
                    <a:pt x="12617" y="261067"/>
                  </a:lnTo>
                  <a:lnTo>
                    <a:pt x="3224" y="307347"/>
                  </a:lnTo>
                  <a:lnTo>
                    <a:pt x="0" y="355600"/>
                  </a:lnTo>
                  <a:lnTo>
                    <a:pt x="3224" y="403852"/>
                  </a:lnTo>
                  <a:lnTo>
                    <a:pt x="12617" y="450132"/>
                  </a:lnTo>
                  <a:lnTo>
                    <a:pt x="27757" y="494015"/>
                  </a:lnTo>
                  <a:lnTo>
                    <a:pt x="48224" y="535078"/>
                  </a:lnTo>
                  <a:lnTo>
                    <a:pt x="73597" y="572896"/>
                  </a:lnTo>
                  <a:lnTo>
                    <a:pt x="103455" y="607047"/>
                  </a:lnTo>
                  <a:lnTo>
                    <a:pt x="137377" y="637106"/>
                  </a:lnTo>
                  <a:lnTo>
                    <a:pt x="174942" y="662650"/>
                  </a:lnTo>
                  <a:lnTo>
                    <a:pt x="215730" y="683255"/>
                  </a:lnTo>
                  <a:lnTo>
                    <a:pt x="259319" y="698497"/>
                  </a:lnTo>
                  <a:lnTo>
                    <a:pt x="305289" y="707953"/>
                  </a:lnTo>
                  <a:lnTo>
                    <a:pt x="353218" y="711200"/>
                  </a:lnTo>
                  <a:lnTo>
                    <a:pt x="401148" y="707953"/>
                  </a:lnTo>
                  <a:lnTo>
                    <a:pt x="447118" y="698497"/>
                  </a:lnTo>
                  <a:lnTo>
                    <a:pt x="490707" y="683255"/>
                  </a:lnTo>
                  <a:lnTo>
                    <a:pt x="531494" y="662650"/>
                  </a:lnTo>
                  <a:lnTo>
                    <a:pt x="569060" y="637106"/>
                  </a:lnTo>
                  <a:lnTo>
                    <a:pt x="602982" y="607047"/>
                  </a:lnTo>
                  <a:lnTo>
                    <a:pt x="632839" y="572896"/>
                  </a:lnTo>
                  <a:lnTo>
                    <a:pt x="658212" y="535078"/>
                  </a:lnTo>
                  <a:lnTo>
                    <a:pt x="678679" y="494015"/>
                  </a:lnTo>
                  <a:lnTo>
                    <a:pt x="693820" y="450132"/>
                  </a:lnTo>
                  <a:lnTo>
                    <a:pt x="703213" y="403852"/>
                  </a:lnTo>
                  <a:lnTo>
                    <a:pt x="706437" y="355600"/>
                  </a:lnTo>
                  <a:lnTo>
                    <a:pt x="703213" y="307347"/>
                  </a:lnTo>
                  <a:lnTo>
                    <a:pt x="693820" y="261067"/>
                  </a:lnTo>
                  <a:lnTo>
                    <a:pt x="678679" y="217184"/>
                  </a:lnTo>
                  <a:lnTo>
                    <a:pt x="658212" y="176121"/>
                  </a:lnTo>
                  <a:lnTo>
                    <a:pt x="632839" y="138303"/>
                  </a:lnTo>
                  <a:lnTo>
                    <a:pt x="602982" y="104152"/>
                  </a:lnTo>
                  <a:lnTo>
                    <a:pt x="569060" y="74093"/>
                  </a:lnTo>
                  <a:lnTo>
                    <a:pt x="531494" y="48549"/>
                  </a:lnTo>
                  <a:lnTo>
                    <a:pt x="490707" y="27944"/>
                  </a:lnTo>
                  <a:lnTo>
                    <a:pt x="447118" y="12702"/>
                  </a:lnTo>
                  <a:lnTo>
                    <a:pt x="401148" y="3246"/>
                  </a:lnTo>
                  <a:lnTo>
                    <a:pt x="353218" y="0"/>
                  </a:lnTo>
                  <a:close/>
                </a:path>
              </a:pathLst>
            </a:custGeom>
            <a:solidFill>
              <a:srgbClr val="00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656137" y="3098800"/>
              <a:ext cx="706755" cy="711200"/>
            </a:xfrm>
            <a:custGeom>
              <a:avLst/>
              <a:gdLst/>
              <a:ahLst/>
              <a:cxnLst/>
              <a:rect l="l" t="t" r="r" b="b"/>
              <a:pathLst>
                <a:path w="706754" h="711200">
                  <a:moveTo>
                    <a:pt x="0" y="355600"/>
                  </a:moveTo>
                  <a:lnTo>
                    <a:pt x="3224" y="307347"/>
                  </a:lnTo>
                  <a:lnTo>
                    <a:pt x="12617" y="261067"/>
                  </a:lnTo>
                  <a:lnTo>
                    <a:pt x="27757" y="217184"/>
                  </a:lnTo>
                  <a:lnTo>
                    <a:pt x="48224" y="176121"/>
                  </a:lnTo>
                  <a:lnTo>
                    <a:pt x="73597" y="138303"/>
                  </a:lnTo>
                  <a:lnTo>
                    <a:pt x="103455" y="104152"/>
                  </a:lnTo>
                  <a:lnTo>
                    <a:pt x="137377" y="74093"/>
                  </a:lnTo>
                  <a:lnTo>
                    <a:pt x="174942" y="48549"/>
                  </a:lnTo>
                  <a:lnTo>
                    <a:pt x="215729" y="27944"/>
                  </a:lnTo>
                  <a:lnTo>
                    <a:pt x="259319" y="12702"/>
                  </a:lnTo>
                  <a:lnTo>
                    <a:pt x="305288" y="3246"/>
                  </a:lnTo>
                  <a:lnTo>
                    <a:pt x="353218" y="0"/>
                  </a:lnTo>
                  <a:lnTo>
                    <a:pt x="401148" y="3246"/>
                  </a:lnTo>
                  <a:lnTo>
                    <a:pt x="447117" y="12702"/>
                  </a:lnTo>
                  <a:lnTo>
                    <a:pt x="490707" y="27944"/>
                  </a:lnTo>
                  <a:lnTo>
                    <a:pt x="531494" y="48549"/>
                  </a:lnTo>
                  <a:lnTo>
                    <a:pt x="569059" y="74093"/>
                  </a:lnTo>
                  <a:lnTo>
                    <a:pt x="602981" y="104152"/>
                  </a:lnTo>
                  <a:lnTo>
                    <a:pt x="632839" y="138303"/>
                  </a:lnTo>
                  <a:lnTo>
                    <a:pt x="658212" y="176121"/>
                  </a:lnTo>
                  <a:lnTo>
                    <a:pt x="678679" y="217184"/>
                  </a:lnTo>
                  <a:lnTo>
                    <a:pt x="693819" y="261067"/>
                  </a:lnTo>
                  <a:lnTo>
                    <a:pt x="703212" y="307347"/>
                  </a:lnTo>
                  <a:lnTo>
                    <a:pt x="706437" y="355600"/>
                  </a:lnTo>
                  <a:lnTo>
                    <a:pt x="703212" y="403852"/>
                  </a:lnTo>
                  <a:lnTo>
                    <a:pt x="693819" y="450132"/>
                  </a:lnTo>
                  <a:lnTo>
                    <a:pt x="678679" y="494015"/>
                  </a:lnTo>
                  <a:lnTo>
                    <a:pt x="658212" y="535078"/>
                  </a:lnTo>
                  <a:lnTo>
                    <a:pt x="632839" y="572896"/>
                  </a:lnTo>
                  <a:lnTo>
                    <a:pt x="602981" y="607047"/>
                  </a:lnTo>
                  <a:lnTo>
                    <a:pt x="569059" y="637106"/>
                  </a:lnTo>
                  <a:lnTo>
                    <a:pt x="531494" y="662650"/>
                  </a:lnTo>
                  <a:lnTo>
                    <a:pt x="490707" y="683255"/>
                  </a:lnTo>
                  <a:lnTo>
                    <a:pt x="447117" y="698497"/>
                  </a:lnTo>
                  <a:lnTo>
                    <a:pt x="401148" y="707953"/>
                  </a:lnTo>
                  <a:lnTo>
                    <a:pt x="353218" y="711200"/>
                  </a:lnTo>
                  <a:lnTo>
                    <a:pt x="305288" y="707953"/>
                  </a:lnTo>
                  <a:lnTo>
                    <a:pt x="259319" y="698497"/>
                  </a:lnTo>
                  <a:lnTo>
                    <a:pt x="215729" y="683255"/>
                  </a:lnTo>
                  <a:lnTo>
                    <a:pt x="174942" y="662650"/>
                  </a:lnTo>
                  <a:lnTo>
                    <a:pt x="137377" y="637106"/>
                  </a:lnTo>
                  <a:lnTo>
                    <a:pt x="103455" y="607047"/>
                  </a:lnTo>
                  <a:lnTo>
                    <a:pt x="73597" y="572896"/>
                  </a:lnTo>
                  <a:lnTo>
                    <a:pt x="48224" y="535078"/>
                  </a:lnTo>
                  <a:lnTo>
                    <a:pt x="27757" y="494015"/>
                  </a:lnTo>
                  <a:lnTo>
                    <a:pt x="12617" y="450132"/>
                  </a:lnTo>
                  <a:lnTo>
                    <a:pt x="3224" y="403852"/>
                  </a:lnTo>
                  <a:lnTo>
                    <a:pt x="0" y="35560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4872735" y="3223259"/>
            <a:ext cx="2609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-75" dirty="0">
                <a:latin typeface="Times New Roman"/>
                <a:cs typeface="Times New Roman"/>
              </a:rPr>
              <a:t>s’’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490176" y="2519400"/>
            <a:ext cx="1166495" cy="937260"/>
          </a:xfrm>
          <a:custGeom>
            <a:avLst/>
            <a:gdLst/>
            <a:ahLst/>
            <a:cxnLst/>
            <a:rect l="l" t="t" r="r" b="b"/>
            <a:pathLst>
              <a:path w="1166495" h="937260">
                <a:moveTo>
                  <a:pt x="1165974" y="28536"/>
                </a:moveTo>
                <a:lnTo>
                  <a:pt x="1157909" y="26111"/>
                </a:lnTo>
                <a:lnTo>
                  <a:pt x="1157884" y="35306"/>
                </a:lnTo>
                <a:lnTo>
                  <a:pt x="1155420" y="35306"/>
                </a:lnTo>
                <a:lnTo>
                  <a:pt x="1145133" y="35306"/>
                </a:lnTo>
                <a:lnTo>
                  <a:pt x="1147597" y="32956"/>
                </a:lnTo>
                <a:lnTo>
                  <a:pt x="1154849" y="32956"/>
                </a:lnTo>
                <a:lnTo>
                  <a:pt x="1157325" y="32956"/>
                </a:lnTo>
                <a:lnTo>
                  <a:pt x="1157884" y="35306"/>
                </a:lnTo>
                <a:lnTo>
                  <a:pt x="1157884" y="26111"/>
                </a:lnTo>
                <a:lnTo>
                  <a:pt x="1071168" y="0"/>
                </a:lnTo>
                <a:lnTo>
                  <a:pt x="1068514" y="1422"/>
                </a:lnTo>
                <a:lnTo>
                  <a:pt x="1066990" y="6464"/>
                </a:lnTo>
                <a:lnTo>
                  <a:pt x="1068425" y="9118"/>
                </a:lnTo>
                <a:lnTo>
                  <a:pt x="1138542" y="30226"/>
                </a:lnTo>
                <a:lnTo>
                  <a:pt x="28905" y="296672"/>
                </a:lnTo>
                <a:lnTo>
                  <a:pt x="4635" y="283146"/>
                </a:lnTo>
                <a:lnTo>
                  <a:pt x="0" y="291465"/>
                </a:lnTo>
                <a:lnTo>
                  <a:pt x="15227" y="299948"/>
                </a:lnTo>
                <a:lnTo>
                  <a:pt x="1206" y="303314"/>
                </a:lnTo>
                <a:lnTo>
                  <a:pt x="3429" y="312572"/>
                </a:lnTo>
                <a:lnTo>
                  <a:pt x="27520" y="306793"/>
                </a:lnTo>
                <a:lnTo>
                  <a:pt x="1140015" y="926007"/>
                </a:lnTo>
                <a:lnTo>
                  <a:pt x="1066787" y="927493"/>
                </a:lnTo>
                <a:lnTo>
                  <a:pt x="1064704" y="929665"/>
                </a:lnTo>
                <a:lnTo>
                  <a:pt x="1064806" y="934580"/>
                </a:lnTo>
                <a:lnTo>
                  <a:pt x="1064907" y="935012"/>
                </a:lnTo>
                <a:lnTo>
                  <a:pt x="1066990" y="937018"/>
                </a:lnTo>
                <a:lnTo>
                  <a:pt x="1165974" y="935012"/>
                </a:lnTo>
                <a:lnTo>
                  <a:pt x="1165720" y="934580"/>
                </a:lnTo>
                <a:lnTo>
                  <a:pt x="1115517" y="849833"/>
                </a:lnTo>
                <a:lnTo>
                  <a:pt x="1112583" y="849083"/>
                </a:lnTo>
                <a:lnTo>
                  <a:pt x="1108062" y="851763"/>
                </a:lnTo>
                <a:lnTo>
                  <a:pt x="1107313" y="854684"/>
                </a:lnTo>
                <a:lnTo>
                  <a:pt x="1144638" y="917689"/>
                </a:lnTo>
                <a:lnTo>
                  <a:pt x="41198" y="303504"/>
                </a:lnTo>
                <a:lnTo>
                  <a:pt x="1140764" y="39484"/>
                </a:lnTo>
                <a:lnTo>
                  <a:pt x="1087882" y="90131"/>
                </a:lnTo>
                <a:lnTo>
                  <a:pt x="1087818" y="93154"/>
                </a:lnTo>
                <a:lnTo>
                  <a:pt x="1091450" y="96951"/>
                </a:lnTo>
                <a:lnTo>
                  <a:pt x="1094460" y="97015"/>
                </a:lnTo>
                <a:lnTo>
                  <a:pt x="1165974" y="285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3596640" y="2372867"/>
            <a:ext cx="13843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896677" y="2104643"/>
            <a:ext cx="513715" cy="1427480"/>
          </a:xfrm>
          <a:prstGeom prst="rect">
            <a:avLst/>
          </a:prstGeom>
        </p:spPr>
        <p:txBody>
          <a:bodyPr vert="horz" wrap="square" lIns="0" tIns="168275" rIns="0" bIns="0" rtlCol="0">
            <a:spAutoFit/>
          </a:bodyPr>
          <a:lstStyle/>
          <a:p>
            <a:pPr marL="236220">
              <a:lnSpc>
                <a:spcPct val="100000"/>
              </a:lnSpc>
              <a:spcBef>
                <a:spcPts val="1325"/>
              </a:spcBef>
            </a:pPr>
            <a:r>
              <a:rPr sz="2000" spc="-75" dirty="0">
                <a:latin typeface="Times New Roman"/>
                <a:cs typeface="Times New Roman"/>
              </a:rPr>
              <a:t>p’’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220"/>
              </a:spcBef>
            </a:pPr>
            <a:r>
              <a:rPr sz="2000" spc="-10" dirty="0">
                <a:latin typeface="Times New Roman"/>
                <a:cs typeface="Times New Roman"/>
              </a:rPr>
              <a:t>-</a:t>
            </a:r>
            <a:r>
              <a:rPr sz="2000" spc="-25" dirty="0">
                <a:latin typeface="Times New Roman"/>
                <a:cs typeface="Times New Roman"/>
              </a:rPr>
              <a:t>10</a:t>
            </a:r>
            <a:endParaRPr sz="2000">
              <a:latin typeface="Times New Roman"/>
              <a:cs typeface="Times New Roman"/>
            </a:endParaRPr>
          </a:p>
          <a:p>
            <a:pPr marL="83820">
              <a:lnSpc>
                <a:spcPct val="100000"/>
              </a:lnSpc>
              <a:spcBef>
                <a:spcPts val="1395"/>
              </a:spcBef>
            </a:pPr>
            <a:r>
              <a:rPr sz="2000" spc="-25" dirty="0">
                <a:latin typeface="Times New Roman"/>
                <a:cs typeface="Times New Roman"/>
              </a:rPr>
              <a:t>p’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352529" y="2184437"/>
            <a:ext cx="1174115" cy="1564640"/>
          </a:xfrm>
          <a:custGeom>
            <a:avLst/>
            <a:gdLst/>
            <a:ahLst/>
            <a:cxnLst/>
            <a:rect l="l" t="t" r="r" b="b"/>
            <a:pathLst>
              <a:path w="1174115" h="1564639">
                <a:moveTo>
                  <a:pt x="1164170" y="1523974"/>
                </a:moveTo>
                <a:lnTo>
                  <a:pt x="1084491" y="1465199"/>
                </a:lnTo>
                <a:lnTo>
                  <a:pt x="1081506" y="1465656"/>
                </a:lnTo>
                <a:lnTo>
                  <a:pt x="1078382" y="1469885"/>
                </a:lnTo>
                <a:lnTo>
                  <a:pt x="1078839" y="1472869"/>
                </a:lnTo>
                <a:lnTo>
                  <a:pt x="1137767" y="1516341"/>
                </a:lnTo>
                <a:lnTo>
                  <a:pt x="1028" y="1393825"/>
                </a:lnTo>
                <a:lnTo>
                  <a:pt x="0" y="1403286"/>
                </a:lnTo>
                <a:lnTo>
                  <a:pt x="1136751" y="1525803"/>
                </a:lnTo>
                <a:lnTo>
                  <a:pt x="1069911" y="1555711"/>
                </a:lnTo>
                <a:lnTo>
                  <a:pt x="1068832" y="1558531"/>
                </a:lnTo>
                <a:lnTo>
                  <a:pt x="1070978" y="1563331"/>
                </a:lnTo>
                <a:lnTo>
                  <a:pt x="1073797" y="1564411"/>
                </a:lnTo>
                <a:lnTo>
                  <a:pt x="1155852" y="1527695"/>
                </a:lnTo>
                <a:lnTo>
                  <a:pt x="1164170" y="1523974"/>
                </a:lnTo>
                <a:close/>
              </a:path>
              <a:path w="1174115" h="1564639">
                <a:moveTo>
                  <a:pt x="1173695" y="990561"/>
                </a:moveTo>
                <a:lnTo>
                  <a:pt x="1165631" y="988136"/>
                </a:lnTo>
                <a:lnTo>
                  <a:pt x="1165606" y="997331"/>
                </a:lnTo>
                <a:lnTo>
                  <a:pt x="1163129" y="997331"/>
                </a:lnTo>
                <a:lnTo>
                  <a:pt x="1152855" y="997331"/>
                </a:lnTo>
                <a:lnTo>
                  <a:pt x="1155319" y="994981"/>
                </a:lnTo>
                <a:lnTo>
                  <a:pt x="1162558" y="994981"/>
                </a:lnTo>
                <a:lnTo>
                  <a:pt x="1165047" y="994981"/>
                </a:lnTo>
                <a:lnTo>
                  <a:pt x="1165606" y="997331"/>
                </a:lnTo>
                <a:lnTo>
                  <a:pt x="1165606" y="988136"/>
                </a:lnTo>
                <a:lnTo>
                  <a:pt x="1078890" y="962025"/>
                </a:lnTo>
                <a:lnTo>
                  <a:pt x="1076236" y="963447"/>
                </a:lnTo>
                <a:lnTo>
                  <a:pt x="1074712" y="968489"/>
                </a:lnTo>
                <a:lnTo>
                  <a:pt x="1076147" y="971143"/>
                </a:lnTo>
                <a:lnTo>
                  <a:pt x="1146263" y="992251"/>
                </a:lnTo>
                <a:lnTo>
                  <a:pt x="8928" y="1265339"/>
                </a:lnTo>
                <a:lnTo>
                  <a:pt x="11150" y="1274597"/>
                </a:lnTo>
                <a:lnTo>
                  <a:pt x="1148486" y="1001509"/>
                </a:lnTo>
                <a:lnTo>
                  <a:pt x="1095603" y="1052156"/>
                </a:lnTo>
                <a:lnTo>
                  <a:pt x="1095527" y="1055179"/>
                </a:lnTo>
                <a:lnTo>
                  <a:pt x="1099172" y="1058976"/>
                </a:lnTo>
                <a:lnTo>
                  <a:pt x="1102182" y="1059040"/>
                </a:lnTo>
                <a:lnTo>
                  <a:pt x="1173695" y="990561"/>
                </a:lnTo>
                <a:close/>
              </a:path>
              <a:path w="1174115" h="1564639">
                <a:moveTo>
                  <a:pt x="1173695" y="514324"/>
                </a:moveTo>
                <a:lnTo>
                  <a:pt x="1093152" y="456742"/>
                </a:lnTo>
                <a:lnTo>
                  <a:pt x="1090180" y="457238"/>
                </a:lnTo>
                <a:lnTo>
                  <a:pt x="1087120" y="461518"/>
                </a:lnTo>
                <a:lnTo>
                  <a:pt x="1087615" y="464489"/>
                </a:lnTo>
                <a:lnTo>
                  <a:pt x="1147191" y="507072"/>
                </a:lnTo>
                <a:lnTo>
                  <a:pt x="10477" y="401624"/>
                </a:lnTo>
                <a:lnTo>
                  <a:pt x="9601" y="411111"/>
                </a:lnTo>
                <a:lnTo>
                  <a:pt x="1146302" y="516559"/>
                </a:lnTo>
                <a:lnTo>
                  <a:pt x="1079919" y="547458"/>
                </a:lnTo>
                <a:lnTo>
                  <a:pt x="1078877" y="550291"/>
                </a:lnTo>
                <a:lnTo>
                  <a:pt x="1081100" y="555066"/>
                </a:lnTo>
                <a:lnTo>
                  <a:pt x="1083932" y="556094"/>
                </a:lnTo>
                <a:lnTo>
                  <a:pt x="1165377" y="518185"/>
                </a:lnTo>
                <a:lnTo>
                  <a:pt x="1173695" y="514324"/>
                </a:lnTo>
                <a:close/>
              </a:path>
              <a:path w="1174115" h="1564639">
                <a:moveTo>
                  <a:pt x="1173695" y="28536"/>
                </a:moveTo>
                <a:lnTo>
                  <a:pt x="1165631" y="26111"/>
                </a:lnTo>
                <a:lnTo>
                  <a:pt x="1165606" y="35306"/>
                </a:lnTo>
                <a:lnTo>
                  <a:pt x="1163129" y="35306"/>
                </a:lnTo>
                <a:lnTo>
                  <a:pt x="1152855" y="35306"/>
                </a:lnTo>
                <a:lnTo>
                  <a:pt x="1155319" y="32956"/>
                </a:lnTo>
                <a:lnTo>
                  <a:pt x="1162558" y="32956"/>
                </a:lnTo>
                <a:lnTo>
                  <a:pt x="1165047" y="32956"/>
                </a:lnTo>
                <a:lnTo>
                  <a:pt x="1165606" y="35306"/>
                </a:lnTo>
                <a:lnTo>
                  <a:pt x="1165606" y="26111"/>
                </a:lnTo>
                <a:lnTo>
                  <a:pt x="1078890" y="0"/>
                </a:lnTo>
                <a:lnTo>
                  <a:pt x="1076236" y="1422"/>
                </a:lnTo>
                <a:lnTo>
                  <a:pt x="1074712" y="6464"/>
                </a:lnTo>
                <a:lnTo>
                  <a:pt x="1076147" y="9118"/>
                </a:lnTo>
                <a:lnTo>
                  <a:pt x="1146263" y="30226"/>
                </a:lnTo>
                <a:lnTo>
                  <a:pt x="8928" y="303314"/>
                </a:lnTo>
                <a:lnTo>
                  <a:pt x="11150" y="312572"/>
                </a:lnTo>
                <a:lnTo>
                  <a:pt x="1148486" y="39484"/>
                </a:lnTo>
                <a:lnTo>
                  <a:pt x="1095603" y="90131"/>
                </a:lnTo>
                <a:lnTo>
                  <a:pt x="1095527" y="93154"/>
                </a:lnTo>
                <a:lnTo>
                  <a:pt x="1099172" y="96951"/>
                </a:lnTo>
                <a:lnTo>
                  <a:pt x="1102182" y="97015"/>
                </a:lnTo>
                <a:lnTo>
                  <a:pt x="1173695" y="285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764540" y="3720084"/>
            <a:ext cx="7850505" cy="21990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741545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Q=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-</a:t>
            </a:r>
            <a:r>
              <a:rPr sz="2000" spc="-25" dirty="0">
                <a:latin typeface="Times New Roman"/>
                <a:cs typeface="Times New Roman"/>
              </a:rPr>
              <a:t>30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950">
              <a:latin typeface="Times New Roman"/>
              <a:cs typeface="Times New Roman"/>
            </a:endParaRPr>
          </a:p>
          <a:p>
            <a:pPr marL="296545" marR="158750" indent="-284480">
              <a:lnSpc>
                <a:spcPts val="2400"/>
              </a:lnSpc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actualizar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Q(s,a)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r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+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max(Q(s</a:t>
            </a:r>
            <a:r>
              <a:rPr sz="2100" i="1" dirty="0">
                <a:latin typeface="MS PGothic"/>
                <a:cs typeface="MS PGothic"/>
              </a:rPr>
              <a:t>’</a:t>
            </a:r>
            <a:r>
              <a:rPr sz="2000" i="1" dirty="0">
                <a:latin typeface="Times New Roman"/>
                <a:cs typeface="Times New Roman"/>
              </a:rPr>
              <a:t>,a</a:t>
            </a:r>
            <a:r>
              <a:rPr sz="2100" i="1" dirty="0">
                <a:latin typeface="MS PGothic"/>
                <a:cs typeface="MS PGothic"/>
              </a:rPr>
              <a:t>’</a:t>
            </a:r>
            <a:r>
              <a:rPr sz="2000" i="1" dirty="0">
                <a:latin typeface="Times New Roman"/>
                <a:cs typeface="Times New Roman"/>
              </a:rPr>
              <a:t>))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sería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como </a:t>
            </a:r>
            <a:r>
              <a:rPr sz="2000" dirty="0">
                <a:latin typeface="Times New Roman"/>
                <a:cs typeface="Times New Roman"/>
              </a:rPr>
              <a:t>confiar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ejecutando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siempre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se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transita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spc="-25" dirty="0">
                <a:latin typeface="Times New Roman"/>
                <a:cs typeface="Times New Roman"/>
              </a:rPr>
              <a:t>al </a:t>
            </a:r>
            <a:r>
              <a:rPr sz="2000" b="1" dirty="0">
                <a:latin typeface="Times New Roman"/>
                <a:cs typeface="Times New Roman"/>
              </a:rPr>
              <a:t>estado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spc="-25" dirty="0">
                <a:latin typeface="Times New Roman"/>
                <a:cs typeface="Times New Roman"/>
              </a:rPr>
              <a:t>s’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42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Hay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actualizar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Q(s,a)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solo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una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parte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esta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información</a:t>
            </a:r>
            <a:r>
              <a:rPr sz="2000" b="1" spc="-10" dirty="0">
                <a:latin typeface="Times New Roman"/>
                <a:cs typeface="Times New Roman"/>
              </a:rPr>
              <a:t> nueva</a:t>
            </a:r>
            <a:endParaRPr sz="2000">
              <a:latin typeface="Times New Roman"/>
              <a:cs typeface="Times New Roman"/>
            </a:endParaRPr>
          </a:p>
          <a:p>
            <a:pPr marL="296545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acaba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descubrir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493702" y="2488691"/>
            <a:ext cx="754380" cy="848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0800">
              <a:lnSpc>
                <a:spcPct val="135000"/>
              </a:lnSpc>
              <a:spcBef>
                <a:spcPts val="100"/>
              </a:spcBef>
            </a:pPr>
            <a:r>
              <a:rPr sz="2000" spc="-20" dirty="0">
                <a:latin typeface="Times New Roman"/>
                <a:cs typeface="Times New Roman"/>
              </a:rPr>
              <a:t>Q=10 </a:t>
            </a:r>
            <a:r>
              <a:rPr sz="2000" dirty="0">
                <a:latin typeface="Times New Roman"/>
                <a:cs typeface="Times New Roman"/>
              </a:rPr>
              <a:t>Q=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-</a:t>
            </a:r>
            <a:r>
              <a:rPr sz="2000" spc="-25" dirty="0">
                <a:latin typeface="Times New Roman"/>
                <a:cs typeface="Times New Roman"/>
              </a:rPr>
              <a:t>10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221739" y="1437132"/>
            <a:ext cx="7411720" cy="9855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6545" marR="5080" indent="-284480">
              <a:lnSpc>
                <a:spcPct val="100000"/>
              </a:lnSpc>
              <a:spcBef>
                <a:spcPts val="1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ejemplo: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realizar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posible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transitar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s’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(con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probabilidad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p’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85" dirty="0">
                <a:latin typeface="Times New Roman"/>
                <a:cs typeface="Times New Roman"/>
              </a:rPr>
              <a:t>s’’</a:t>
            </a:r>
            <a:r>
              <a:rPr sz="2000" i="1" spc="-2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(con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probabilidad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20" dirty="0">
                <a:latin typeface="Times New Roman"/>
                <a:cs typeface="Times New Roman"/>
              </a:rPr>
              <a:t>p’’</a:t>
            </a:r>
            <a:r>
              <a:rPr sz="2000" spc="-2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L="4335145">
              <a:lnSpc>
                <a:spcPct val="100000"/>
              </a:lnSpc>
              <a:spcBef>
                <a:spcPts val="360"/>
              </a:spcBef>
            </a:pPr>
            <a:r>
              <a:rPr sz="2000" spc="-20" dirty="0">
                <a:latin typeface="Times New Roman"/>
                <a:cs typeface="Times New Roman"/>
              </a:rPr>
              <a:t>Q=20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29" name="object 2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0" name="object 30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17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1216818" y="399795"/>
            <a:ext cx="671068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Q-</a:t>
            </a:r>
            <a:r>
              <a:rPr dirty="0"/>
              <a:t>learning</a:t>
            </a:r>
            <a:r>
              <a:rPr spc="-20" dirty="0"/>
              <a:t> </a:t>
            </a:r>
            <a:r>
              <a:rPr dirty="0"/>
              <a:t>para</a:t>
            </a:r>
            <a:r>
              <a:rPr spc="-10" dirty="0"/>
              <a:t> </a:t>
            </a:r>
            <a:r>
              <a:rPr dirty="0"/>
              <a:t>entornos</a:t>
            </a:r>
            <a:r>
              <a:rPr spc="95" dirty="0"/>
              <a:t> </a:t>
            </a:r>
            <a:r>
              <a:rPr sz="2800" dirty="0">
                <a:solidFill>
                  <a:srgbClr val="FF0000"/>
                </a:solidFill>
              </a:rPr>
              <a:t>NO</a:t>
            </a:r>
            <a:r>
              <a:rPr sz="2800" spc="-10" dirty="0">
                <a:solidFill>
                  <a:srgbClr val="FF0000"/>
                </a:solidFill>
              </a:rPr>
              <a:t> deterministas</a:t>
            </a:r>
            <a:endParaRPr sz="2800"/>
          </a:p>
        </p:txBody>
      </p:sp>
      <p:sp>
        <p:nvSpPr>
          <p:cNvPr id="9" name="object 9"/>
          <p:cNvSpPr txBox="1"/>
          <p:nvPr/>
        </p:nvSpPr>
        <p:spPr>
          <a:xfrm>
            <a:off x="581977" y="926083"/>
            <a:ext cx="43180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Repite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muchos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episodios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siempre)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81977" y="1200403"/>
            <a:ext cx="6921500" cy="1016000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30"/>
              </a:spcBef>
              <a:tabLst>
                <a:tab pos="647065" algn="l"/>
              </a:tabLst>
            </a:pPr>
            <a:r>
              <a:rPr sz="1800" spc="-25" dirty="0">
                <a:latin typeface="Times New Roman"/>
                <a:cs typeface="Times New Roman"/>
              </a:rPr>
              <a:t>01: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←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observar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 </a:t>
            </a:r>
            <a:r>
              <a:rPr sz="1800" spc="-10" dirty="0">
                <a:latin typeface="Times New Roman"/>
                <a:cs typeface="Times New Roman"/>
              </a:rPr>
              <a:t>entorno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  <a:tabLst>
                <a:tab pos="647065" algn="l"/>
                <a:tab pos="4584065" algn="l"/>
              </a:tabLst>
            </a:pPr>
            <a:r>
              <a:rPr sz="1800" spc="-25" dirty="0">
                <a:latin typeface="Times New Roman"/>
                <a:cs typeface="Times New Roman"/>
              </a:rPr>
              <a:t>02: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b="1" dirty="0">
                <a:latin typeface="Times New Roman"/>
                <a:cs typeface="Times New Roman"/>
              </a:rPr>
              <a:t>if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 </a:t>
            </a:r>
            <a:r>
              <a:rPr sz="1800" spc="-10" dirty="0">
                <a:latin typeface="Times New Roman"/>
                <a:cs typeface="Times New Roman"/>
              </a:rPr>
              <a:t>desconocido:</a:t>
            </a:r>
            <a:r>
              <a:rPr sz="1800" dirty="0">
                <a:latin typeface="Times New Roman"/>
                <a:cs typeface="Times New Roman"/>
              </a:rPr>
              <a:t>	//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08629"/>
                </a:solidFill>
                <a:latin typeface="Times New Roman"/>
                <a:cs typeface="Times New Roman"/>
              </a:rPr>
              <a:t>inicialización</a:t>
            </a:r>
            <a:r>
              <a:rPr sz="1800" spc="-10" dirty="0">
                <a:solidFill>
                  <a:srgbClr val="008629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08629"/>
                </a:solidFill>
                <a:latin typeface="Times New Roman"/>
                <a:cs typeface="Times New Roman"/>
              </a:rPr>
              <a:t>de</a:t>
            </a:r>
            <a:r>
              <a:rPr sz="1800" spc="-10" dirty="0">
                <a:solidFill>
                  <a:srgbClr val="008629"/>
                </a:solidFill>
                <a:latin typeface="Times New Roman"/>
                <a:cs typeface="Times New Roman"/>
              </a:rPr>
              <a:t> </a:t>
            </a:r>
            <a:r>
              <a:rPr sz="1800" i="1" spc="-10" dirty="0">
                <a:solidFill>
                  <a:srgbClr val="008629"/>
                </a:solidFill>
                <a:latin typeface="Times New Roman"/>
                <a:cs typeface="Times New Roman"/>
              </a:rPr>
              <a:t>Q(s,a)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sz="1800" spc="-25" dirty="0">
                <a:latin typeface="Times New Roman"/>
                <a:cs typeface="Times New Roman"/>
              </a:rPr>
              <a:t>03: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667827" y="1916684"/>
            <a:ext cx="636524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latin typeface="Times New Roman"/>
                <a:cs typeface="Times New Roman"/>
              </a:rPr>
              <a:t>for</a:t>
            </a:r>
            <a:r>
              <a:rPr sz="1800" b="1" spc="-50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all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acciones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añade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008000"/>
                </a:solidFill>
                <a:latin typeface="Times New Roman"/>
                <a:cs typeface="Times New Roman"/>
              </a:rPr>
              <a:t>Q(s,a)</a:t>
            </a:r>
            <a:r>
              <a:rPr sz="1800" i="1" spc="-5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memoria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08629"/>
                </a:solidFill>
                <a:latin typeface="Times New Roman"/>
                <a:cs typeface="Times New Roman"/>
              </a:rPr>
              <a:t>inicializa</a:t>
            </a:r>
            <a:r>
              <a:rPr sz="1800" spc="-5" dirty="0">
                <a:solidFill>
                  <a:srgbClr val="008629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 </a:t>
            </a:r>
            <a:r>
              <a:rPr sz="1800" spc="-10" dirty="0">
                <a:latin typeface="Times New Roman"/>
                <a:cs typeface="Times New Roman"/>
              </a:rPr>
              <a:t>valor</a:t>
            </a:r>
            <a:endParaRPr sz="18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562927" y="2283459"/>
          <a:ext cx="8001000" cy="19030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005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05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90830">
                <a:tc>
                  <a:txBody>
                    <a:bodyPr/>
                    <a:lstStyle/>
                    <a:p>
                      <a:pPr marL="31750">
                        <a:lnSpc>
                          <a:spcPts val="1964"/>
                        </a:lnSpc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04: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0815">
                        <a:lnSpc>
                          <a:spcPts val="1964"/>
                        </a:lnSpc>
                      </a:pPr>
                      <a:r>
                        <a:rPr sz="1800" b="1" dirty="0">
                          <a:latin typeface="Times New Roman"/>
                          <a:cs typeface="Times New Roman"/>
                        </a:rPr>
                        <a:t>while</a:t>
                      </a:r>
                      <a:r>
                        <a:rPr sz="18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i="1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800" i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!=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estado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terminal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b="1" spc="-25" dirty="0">
                          <a:latin typeface="Times New Roman"/>
                          <a:cs typeface="Times New Roman"/>
                        </a:rPr>
                        <a:t>do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44170">
                        <a:lnSpc>
                          <a:spcPts val="1964"/>
                        </a:lnSpc>
                      </a:pPr>
                      <a:r>
                        <a:rPr sz="1800" b="1" dirty="0">
                          <a:latin typeface="Times New Roman"/>
                          <a:cs typeface="Times New Roman"/>
                        </a:rPr>
                        <a:t>//</a:t>
                      </a:r>
                      <a:r>
                        <a:rPr sz="18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durante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toda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la </a:t>
                      </a:r>
                      <a:r>
                        <a:rPr sz="1800" spc="-20" dirty="0">
                          <a:latin typeface="Times New Roman"/>
                          <a:cs typeface="Times New Roman"/>
                        </a:rPr>
                        <a:t>vida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05: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45021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800" i="1" dirty="0">
                          <a:solidFill>
                            <a:srgbClr val="0000FF"/>
                          </a:solidFill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800" i="1" spc="-10" dirty="0">
                          <a:solidFill>
                            <a:srgbClr val="0000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solidFill>
                            <a:srgbClr val="0000FF"/>
                          </a:solidFill>
                          <a:latin typeface="Times New Roman"/>
                          <a:cs typeface="Times New Roman"/>
                        </a:rPr>
                        <a:t>←</a:t>
                      </a:r>
                      <a:r>
                        <a:rPr sz="1800" spc="-5" dirty="0">
                          <a:solidFill>
                            <a:srgbClr val="0000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solidFill>
                            <a:srgbClr val="0000FF"/>
                          </a:solidFill>
                          <a:latin typeface="Times New Roman"/>
                          <a:cs typeface="Times New Roman"/>
                        </a:rPr>
                        <a:t>seleccionar</a:t>
                      </a:r>
                      <a:r>
                        <a:rPr sz="1800" spc="-5" dirty="0">
                          <a:solidFill>
                            <a:srgbClr val="0000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solidFill>
                            <a:srgbClr val="0000FF"/>
                          </a:solidFill>
                          <a:latin typeface="Times New Roman"/>
                          <a:cs typeface="Times New Roman"/>
                        </a:rPr>
                        <a:t>siguiente</a:t>
                      </a:r>
                      <a:r>
                        <a:rPr sz="1800" spc="-10" dirty="0">
                          <a:solidFill>
                            <a:srgbClr val="0000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solidFill>
                            <a:srgbClr val="0000FF"/>
                          </a:solidFill>
                          <a:latin typeface="Times New Roman"/>
                          <a:cs typeface="Times New Roman"/>
                        </a:rPr>
                        <a:t>acción</a:t>
                      </a:r>
                      <a:r>
                        <a:rPr sz="1800" spc="-5" dirty="0">
                          <a:solidFill>
                            <a:srgbClr val="0000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solidFill>
                            <a:srgbClr val="0000FF"/>
                          </a:solidFill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800" spc="-5" dirty="0">
                          <a:solidFill>
                            <a:srgbClr val="0000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i="1" spc="-50" dirty="0">
                          <a:solidFill>
                            <a:srgbClr val="0000FF"/>
                          </a:solidFill>
                          <a:latin typeface="Times New Roman"/>
                          <a:cs typeface="Times New Roman"/>
                        </a:rPr>
                        <a:t>s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29146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//</a:t>
                      </a:r>
                      <a:r>
                        <a:rPr sz="18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selección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acciones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70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06: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/>
                </a:tc>
                <a:tc>
                  <a:txBody>
                    <a:bodyPr/>
                    <a:lstStyle/>
                    <a:p>
                      <a:pPr marL="456565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ejecutar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i="1" spc="-50" dirty="0">
                          <a:latin typeface="Times New Roman"/>
                          <a:cs typeface="Times New Roman"/>
                        </a:rPr>
                        <a:t>a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5976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07: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08: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 marL="45656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sz="1800" i="1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1800" i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← 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recompensa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  <a:p>
                      <a:pPr marL="456565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sz="1800" i="1" spc="-40" dirty="0">
                          <a:latin typeface="Times New Roman"/>
                          <a:cs typeface="Times New Roman"/>
                        </a:rPr>
                        <a:t>s</a:t>
                      </a:r>
                      <a:r>
                        <a:rPr sz="1900" i="1" spc="-40" dirty="0">
                          <a:latin typeface="MS PGothic"/>
                          <a:cs typeface="MS PGothic"/>
                        </a:rPr>
                        <a:t>’</a:t>
                      </a:r>
                      <a:r>
                        <a:rPr sz="1900" i="1" spc="-125" dirty="0">
                          <a:latin typeface="MS PGothic"/>
                          <a:cs typeface="MS PGothic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←</a:t>
                      </a:r>
                      <a:r>
                        <a:rPr sz="18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nuevo</a:t>
                      </a:r>
                      <a:r>
                        <a:rPr sz="18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estado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270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2100">
                <a:tc>
                  <a:txBody>
                    <a:bodyPr/>
                    <a:lstStyle/>
                    <a:p>
                      <a:pPr marL="31750">
                        <a:lnSpc>
                          <a:spcPts val="2090"/>
                        </a:lnSpc>
                        <a:spcBef>
                          <a:spcPts val="114"/>
                        </a:spcBef>
                      </a:pPr>
                      <a:r>
                        <a:rPr sz="1800" spc="-25" dirty="0">
                          <a:latin typeface="Times New Roman"/>
                          <a:cs typeface="Times New Roman"/>
                        </a:rPr>
                        <a:t>09: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/>
                </a:tc>
                <a:tc>
                  <a:txBody>
                    <a:bodyPr/>
                    <a:lstStyle/>
                    <a:p>
                      <a:pPr marR="290830" algn="ctr">
                        <a:lnSpc>
                          <a:spcPts val="2090"/>
                        </a:lnSpc>
                        <a:spcBef>
                          <a:spcPts val="114"/>
                        </a:spcBef>
                      </a:pPr>
                      <a:r>
                        <a:rPr sz="1800" b="1" dirty="0">
                          <a:latin typeface="Times New Roman"/>
                          <a:cs typeface="Times New Roman"/>
                        </a:rPr>
                        <a:t>if</a:t>
                      </a:r>
                      <a:r>
                        <a:rPr sz="18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i="1" dirty="0">
                          <a:latin typeface="Times New Roman"/>
                          <a:cs typeface="Times New Roman"/>
                        </a:rPr>
                        <a:t>s’</a:t>
                      </a:r>
                      <a:r>
                        <a:rPr sz="1800" i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un</a:t>
                      </a:r>
                      <a:r>
                        <a:rPr sz="18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latin typeface="Times New Roman"/>
                          <a:cs typeface="Times New Roman"/>
                        </a:rPr>
                        <a:t>estado </a:t>
                      </a: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desconocido: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/>
                </a:tc>
                <a:tc>
                  <a:txBody>
                    <a:bodyPr/>
                    <a:lstStyle/>
                    <a:p>
                      <a:pPr marL="107314">
                        <a:lnSpc>
                          <a:spcPts val="2090"/>
                        </a:lnSpc>
                        <a:spcBef>
                          <a:spcPts val="114"/>
                        </a:spcBef>
                      </a:pPr>
                      <a:r>
                        <a:rPr sz="1800" dirty="0">
                          <a:latin typeface="Times New Roman"/>
                          <a:cs typeface="Times New Roman"/>
                        </a:rPr>
                        <a:t>//</a:t>
                      </a:r>
                      <a:r>
                        <a:rPr sz="18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solidFill>
                            <a:srgbClr val="008629"/>
                          </a:solidFill>
                          <a:latin typeface="Times New Roman"/>
                          <a:cs typeface="Times New Roman"/>
                        </a:rPr>
                        <a:t>inicialización</a:t>
                      </a:r>
                      <a:r>
                        <a:rPr sz="1800" spc="-10" dirty="0">
                          <a:solidFill>
                            <a:srgbClr val="008629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dirty="0">
                          <a:solidFill>
                            <a:srgbClr val="008629"/>
                          </a:solidFill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800" spc="-10" dirty="0">
                          <a:solidFill>
                            <a:srgbClr val="008629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800" i="1" spc="-10" dirty="0">
                          <a:solidFill>
                            <a:srgbClr val="008629"/>
                          </a:solidFill>
                          <a:latin typeface="Times New Roman"/>
                          <a:cs typeface="Times New Roman"/>
                        </a:rPr>
                        <a:t>Q(s,a)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1953577" y="4227067"/>
            <a:ext cx="649224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latin typeface="Times New Roman"/>
                <a:cs typeface="Times New Roman"/>
              </a:rPr>
              <a:t>for</a:t>
            </a:r>
            <a:r>
              <a:rPr sz="1800" b="1" spc="-5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all </a:t>
            </a:r>
            <a:r>
              <a:rPr sz="1800" dirty="0">
                <a:latin typeface="Times New Roman"/>
                <a:cs typeface="Times New Roman"/>
              </a:rPr>
              <a:t>acciones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b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s’</a:t>
            </a:r>
            <a:r>
              <a:rPr sz="1800" i="1" spc="-20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añade </a:t>
            </a:r>
            <a:r>
              <a:rPr sz="1800" i="1" dirty="0">
                <a:solidFill>
                  <a:srgbClr val="008000"/>
                </a:solidFill>
                <a:latin typeface="Times New Roman"/>
                <a:cs typeface="Times New Roman"/>
              </a:rPr>
              <a:t>Q(s’,b)</a:t>
            </a:r>
            <a:r>
              <a:rPr sz="1800" i="1" spc="-5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memoria 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008000"/>
                </a:solidFill>
                <a:latin typeface="Times New Roman"/>
                <a:cs typeface="Times New Roman"/>
              </a:rPr>
              <a:t>inicializa</a:t>
            </a:r>
            <a:r>
              <a:rPr sz="1800" spc="-5" dirty="0">
                <a:solidFill>
                  <a:srgbClr val="008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 </a:t>
            </a:r>
            <a:r>
              <a:rPr sz="1800" spc="-10" dirty="0">
                <a:latin typeface="Times New Roman"/>
                <a:cs typeface="Times New Roman"/>
              </a:rPr>
              <a:t>valor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437068" y="4543411"/>
            <a:ext cx="4700905" cy="3155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Q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s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,</a:t>
            </a:r>
            <a:r>
              <a:rPr sz="18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r>
              <a:rPr sz="18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←</a:t>
            </a:r>
            <a:r>
              <a:rPr sz="18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(1-</a:t>
            </a:r>
            <a:r>
              <a:rPr sz="18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900" i="1" spc="-20" dirty="0">
                <a:solidFill>
                  <a:srgbClr val="FF0000"/>
                </a:solidFill>
                <a:latin typeface="Symbol"/>
                <a:cs typeface="Symbol"/>
              </a:rPr>
              <a:t></a:t>
            </a:r>
            <a:r>
              <a:rPr sz="1900" spc="-4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Q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s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,</a:t>
            </a:r>
            <a:r>
              <a:rPr sz="18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r>
              <a:rPr sz="18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+</a:t>
            </a:r>
            <a:r>
              <a:rPr sz="18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900" i="1" dirty="0">
                <a:solidFill>
                  <a:srgbClr val="FF0000"/>
                </a:solidFill>
                <a:latin typeface="Symbol"/>
                <a:cs typeface="Symbol"/>
              </a:rPr>
              <a:t></a:t>
            </a:r>
            <a:r>
              <a:rPr sz="1900" spc="-4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[r</a:t>
            </a:r>
            <a:r>
              <a:rPr sz="1800" i="1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+</a:t>
            </a:r>
            <a:r>
              <a:rPr sz="18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γ</a:t>
            </a:r>
            <a:r>
              <a:rPr sz="18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·</a:t>
            </a:r>
            <a:r>
              <a:rPr sz="1800" i="1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max</a:t>
            </a:r>
            <a:r>
              <a:rPr sz="1800" i="1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Q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s</a:t>
            </a:r>
            <a:r>
              <a:rPr sz="1900" i="1" dirty="0">
                <a:solidFill>
                  <a:srgbClr val="FF0000"/>
                </a:solidFill>
                <a:latin typeface="MS PGothic"/>
                <a:cs typeface="MS PGothic"/>
              </a:rPr>
              <a:t>’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,</a:t>
            </a:r>
            <a:r>
              <a:rPr sz="18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b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r>
              <a:rPr sz="18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i="1" spc="-50" dirty="0">
                <a:solidFill>
                  <a:srgbClr val="FF0000"/>
                </a:solidFill>
                <a:latin typeface="Times New Roman"/>
                <a:cs typeface="Times New Roman"/>
              </a:rPr>
              <a:t>]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340855" y="4556252"/>
            <a:ext cx="14224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10515" algn="l"/>
              </a:tabLst>
            </a:pPr>
            <a:r>
              <a:rPr sz="1800" spc="-25" dirty="0">
                <a:solidFill>
                  <a:srgbClr val="FF0000"/>
                </a:solidFill>
                <a:latin typeface="Times New Roman"/>
                <a:cs typeface="Times New Roman"/>
              </a:rPr>
              <a:t>//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	actual.</a:t>
            </a:r>
            <a:r>
              <a:rPr sz="18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de</a:t>
            </a:r>
            <a:r>
              <a:rPr sz="18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spc="-50" dirty="0">
                <a:solidFill>
                  <a:srgbClr val="FF0000"/>
                </a:solidFill>
                <a:latin typeface="Times New Roman"/>
                <a:cs typeface="Times New Roman"/>
              </a:rPr>
              <a:t>Q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153977" y="4875643"/>
            <a:ext cx="3329304" cy="3155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//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0&lt;</a:t>
            </a:r>
            <a:r>
              <a:rPr sz="1900" i="1" dirty="0">
                <a:latin typeface="Symbol"/>
                <a:cs typeface="Symbol"/>
              </a:rPr>
              <a:t></a:t>
            </a:r>
            <a:r>
              <a:rPr sz="1900" spc="-4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&lt;1: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constante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aprendizaje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81977" y="4172203"/>
            <a:ext cx="1524000" cy="1333500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sz="1800" spc="-25" dirty="0">
                <a:latin typeface="Times New Roman"/>
                <a:cs typeface="Times New Roman"/>
              </a:rPr>
              <a:t>10: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1800" spc="-25" dirty="0">
                <a:latin typeface="Times New Roman"/>
                <a:cs typeface="Times New Roman"/>
              </a:rPr>
              <a:t>11:</a:t>
            </a:r>
            <a:endParaRPr sz="1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  <a:tabLst>
                <a:tab pos="875665" algn="l"/>
              </a:tabLst>
            </a:pPr>
            <a:r>
              <a:rPr sz="1800" spc="-25" dirty="0">
                <a:latin typeface="Times New Roman"/>
                <a:cs typeface="Times New Roman"/>
              </a:rPr>
              <a:t>12: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← </a:t>
            </a:r>
            <a:r>
              <a:rPr sz="1800" i="1" spc="-25" dirty="0">
                <a:latin typeface="Times New Roman"/>
                <a:cs typeface="Times New Roman"/>
              </a:rPr>
              <a:t>s</a:t>
            </a:r>
            <a:r>
              <a:rPr sz="1800" spc="-25" dirty="0">
                <a:latin typeface="MS PGothic"/>
                <a:cs typeface="MS PGothic"/>
              </a:rPr>
              <a:t>’</a:t>
            </a:r>
            <a:endParaRPr sz="1800">
              <a:latin typeface="MS PGothic"/>
              <a:cs typeface="MS PGothic"/>
            </a:endParaRPr>
          </a:p>
          <a:p>
            <a:pPr marL="12700">
              <a:lnSpc>
                <a:spcPct val="100000"/>
              </a:lnSpc>
              <a:spcBef>
                <a:spcPts val="335"/>
              </a:spcBef>
              <a:tabLst>
                <a:tab pos="532765" algn="l"/>
              </a:tabLst>
            </a:pPr>
            <a:r>
              <a:rPr sz="1800" spc="-25" dirty="0">
                <a:latin typeface="Times New Roman"/>
                <a:cs typeface="Times New Roman"/>
              </a:rPr>
              <a:t>13: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b="1" dirty="0">
                <a:latin typeface="Times New Roman"/>
                <a:cs typeface="Times New Roman"/>
              </a:rPr>
              <a:t>end</a:t>
            </a:r>
            <a:r>
              <a:rPr sz="1800" b="1" spc="-20" dirty="0">
                <a:latin typeface="Times New Roman"/>
                <a:cs typeface="Times New Roman"/>
              </a:rPr>
              <a:t> while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059679" y="4790440"/>
            <a:ext cx="1079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dirty="0">
                <a:solidFill>
                  <a:srgbClr val="FF0000"/>
                </a:solidFill>
                <a:latin typeface="Times New Roman"/>
                <a:cs typeface="Times New Roman"/>
              </a:rPr>
              <a:t>b</a:t>
            </a:r>
            <a:endParaRPr sz="1300">
              <a:latin typeface="Times New Roman"/>
              <a:cs typeface="Times New Roman"/>
            </a:endParaRPr>
          </a:p>
        </p:txBody>
      </p:sp>
      <p:pic>
        <p:nvPicPr>
          <p:cNvPr id="19" name="object 1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18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764540" y="1053084"/>
            <a:ext cx="720979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1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formula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actualización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muy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recurrente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5" dirty="0">
                <a:latin typeface="Times New Roman"/>
                <a:cs typeface="Times New Roman"/>
              </a:rPr>
              <a:t> por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49019" y="1357884"/>
            <a:ext cx="941069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-10" dirty="0">
                <a:latin typeface="Times New Roman"/>
                <a:cs typeface="Times New Roman"/>
              </a:rPr>
              <a:t>refuerzo: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108326" y="2450041"/>
            <a:ext cx="5434965" cy="3473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000" i="1" dirty="0">
                <a:latin typeface="Times New Roman"/>
                <a:cs typeface="Times New Roman"/>
              </a:rPr>
              <a:t>Q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←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(1</a:t>
            </a:r>
            <a:r>
              <a:rPr sz="2000" spc="-10" dirty="0">
                <a:latin typeface="Times New Roman"/>
                <a:cs typeface="Times New Roman"/>
              </a:rPr>
              <a:t>-</a:t>
            </a:r>
            <a:r>
              <a:rPr sz="2100" i="1" dirty="0">
                <a:latin typeface="Symbol"/>
                <a:cs typeface="Symbol"/>
              </a:rPr>
              <a:t></a:t>
            </a:r>
            <a:r>
              <a:rPr sz="2100" spc="-4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·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Q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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·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[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r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+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γ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·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max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Q(s</a:t>
            </a:r>
            <a:r>
              <a:rPr sz="2100" i="1" dirty="0">
                <a:latin typeface="MS PGothic"/>
                <a:cs typeface="MS PGothic"/>
              </a:rPr>
              <a:t>’</a:t>
            </a:r>
            <a:r>
              <a:rPr sz="2000" i="1" dirty="0">
                <a:latin typeface="Times New Roman"/>
                <a:cs typeface="Times New Roman"/>
              </a:rPr>
              <a:t>,b)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i="1" spc="-50" dirty="0">
                <a:latin typeface="Times New Roman"/>
                <a:cs typeface="Times New Roman"/>
              </a:rPr>
              <a:t>]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64540" y="3925316"/>
            <a:ext cx="8031480" cy="243649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96545" marR="30480" indent="-284480">
              <a:lnSpc>
                <a:spcPct val="99400"/>
              </a:lnSpc>
              <a:spcBef>
                <a:spcPts val="110"/>
              </a:spcBef>
              <a:buFont typeface="Arial"/>
              <a:buChar char="•"/>
              <a:tabLst>
                <a:tab pos="296545" algn="l"/>
                <a:tab pos="297180" algn="l"/>
              </a:tabLst>
            </a:pP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actualiza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Q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s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aplicando 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especie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media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ponderada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entre</a:t>
            </a:r>
            <a:r>
              <a:rPr sz="1800" spc="44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el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estimado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hasta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ahora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aprendido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pasado)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observado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</a:t>
            </a:r>
            <a:r>
              <a:rPr sz="1800" spc="-25" dirty="0">
                <a:latin typeface="Times New Roman"/>
                <a:cs typeface="Times New Roman"/>
              </a:rPr>
              <a:t>la </a:t>
            </a:r>
            <a:r>
              <a:rPr sz="1800" dirty="0">
                <a:latin typeface="Times New Roman"/>
                <a:cs typeface="Times New Roman"/>
              </a:rPr>
              <a:t>situación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actual</a:t>
            </a:r>
            <a:endParaRPr sz="1800">
              <a:latin typeface="Times New Roman"/>
              <a:cs typeface="Times New Roman"/>
            </a:endParaRPr>
          </a:p>
          <a:p>
            <a:pPr marL="296545" marR="793750" indent="-284480">
              <a:lnSpc>
                <a:spcPts val="2110"/>
              </a:lnSpc>
              <a:spcBef>
                <a:spcPts val="545"/>
              </a:spcBef>
              <a:buSzPct val="94736"/>
              <a:buFont typeface="Arial"/>
              <a:buChar char="•"/>
              <a:tabLst>
                <a:tab pos="296545" algn="l"/>
                <a:tab pos="297180" algn="l"/>
              </a:tabLst>
            </a:pPr>
            <a:r>
              <a:rPr sz="1900" i="1" dirty="0">
                <a:latin typeface="Symbol"/>
                <a:cs typeface="Symbol"/>
              </a:rPr>
              <a:t></a:t>
            </a:r>
            <a:r>
              <a:rPr sz="1900" spc="-4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representa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porción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(ponderación)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nueva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información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respecto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la </a:t>
            </a:r>
            <a:r>
              <a:rPr sz="1800" dirty="0">
                <a:latin typeface="Times New Roman"/>
                <a:cs typeface="Times New Roman"/>
              </a:rPr>
              <a:t>estimación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anterior</a:t>
            </a:r>
            <a:endParaRPr sz="18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270"/>
              </a:spcBef>
              <a:buFont typeface="Arial"/>
              <a:buChar char="•"/>
              <a:tabLst>
                <a:tab pos="296545" algn="l"/>
                <a:tab pos="297180" algn="l"/>
              </a:tabLst>
            </a:pPr>
            <a:r>
              <a:rPr sz="1800" i="1" dirty="0">
                <a:latin typeface="Times New Roman"/>
                <a:cs typeface="Times New Roman"/>
              </a:rPr>
              <a:t>0&lt;</a:t>
            </a:r>
            <a:r>
              <a:rPr sz="1900" i="1" dirty="0">
                <a:latin typeface="Symbol"/>
                <a:cs typeface="Symbol"/>
              </a:rPr>
              <a:t></a:t>
            </a:r>
            <a:r>
              <a:rPr sz="1900" spc="-4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&lt;1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(típicamente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900" i="1" dirty="0">
                <a:latin typeface="Symbol"/>
                <a:cs typeface="Symbol"/>
              </a:rPr>
              <a:t></a:t>
            </a:r>
            <a:r>
              <a:rPr sz="1900" spc="-4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pequeño;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mucho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más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peso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estimación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anterior)</a:t>
            </a:r>
            <a:endParaRPr sz="1800">
              <a:latin typeface="Times New Roman"/>
              <a:cs typeface="Times New Roman"/>
            </a:endParaRPr>
          </a:p>
          <a:p>
            <a:pPr marL="755015" lvl="1" indent="-285115">
              <a:lnSpc>
                <a:spcPct val="100000"/>
              </a:lnSpc>
              <a:spcBef>
                <a:spcPts val="315"/>
              </a:spcBef>
              <a:buFont typeface="Arial"/>
              <a:buChar char="•"/>
              <a:tabLst>
                <a:tab pos="755015" algn="l"/>
                <a:tab pos="755650" algn="l"/>
              </a:tabLst>
            </a:pP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900" i="1" dirty="0">
                <a:latin typeface="Symbol"/>
                <a:cs typeface="Symbol"/>
              </a:rPr>
              <a:t></a:t>
            </a:r>
            <a:r>
              <a:rPr sz="1900" spc="-3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mayor: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más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rápido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cambian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Q(s,a)</a:t>
            </a:r>
            <a:endParaRPr sz="1800">
              <a:latin typeface="Times New Roman"/>
              <a:cs typeface="Times New Roman"/>
            </a:endParaRPr>
          </a:p>
          <a:p>
            <a:pPr marL="755015" lvl="1" indent="-285115">
              <a:lnSpc>
                <a:spcPct val="100000"/>
              </a:lnSpc>
              <a:spcBef>
                <a:spcPts val="335"/>
              </a:spcBef>
              <a:buFont typeface="Arial"/>
              <a:buChar char="•"/>
              <a:tabLst>
                <a:tab pos="755015" algn="l"/>
                <a:tab pos="755650" algn="l"/>
              </a:tabLst>
            </a:pP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900" i="1" dirty="0">
                <a:latin typeface="Symbol"/>
                <a:cs typeface="Symbol"/>
              </a:rPr>
              <a:t></a:t>
            </a:r>
            <a:r>
              <a:rPr sz="1900" spc="-3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menor: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obtiene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mayor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precisión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Q(s,a)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121750" y="2210442"/>
            <a:ext cx="2376170" cy="838200"/>
          </a:xfrm>
          <a:custGeom>
            <a:avLst/>
            <a:gdLst/>
            <a:ahLst/>
            <a:cxnLst/>
            <a:rect l="l" t="t" r="r" b="b"/>
            <a:pathLst>
              <a:path w="2376170" h="838200">
                <a:moveTo>
                  <a:pt x="0" y="0"/>
                </a:moveTo>
                <a:lnTo>
                  <a:pt x="2376141" y="0"/>
                </a:lnTo>
                <a:lnTo>
                  <a:pt x="2376141" y="837763"/>
                </a:lnTo>
                <a:lnTo>
                  <a:pt x="0" y="837763"/>
                </a:lnTo>
                <a:lnTo>
                  <a:pt x="0" y="0"/>
                </a:lnTo>
                <a:close/>
              </a:path>
            </a:pathLst>
          </a:custGeom>
          <a:ln w="3810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288756" y="3363467"/>
            <a:ext cx="19335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nueva</a:t>
            </a:r>
            <a:r>
              <a:rPr sz="2000" spc="-10" dirty="0">
                <a:latin typeface="Times New Roman"/>
                <a:cs typeface="Times New Roman"/>
              </a:rPr>
              <a:t> información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179832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Q-</a:t>
            </a:r>
            <a:r>
              <a:rPr dirty="0"/>
              <a:t>learning:</a:t>
            </a:r>
            <a:r>
              <a:rPr spc="-10" dirty="0"/>
              <a:t> </a:t>
            </a:r>
            <a:r>
              <a:rPr dirty="0"/>
              <a:t>No</a:t>
            </a:r>
            <a:r>
              <a:rPr spc="-10" dirty="0"/>
              <a:t> determinista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6088002" y="2748279"/>
            <a:ext cx="1079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dirty="0">
                <a:latin typeface="Times New Roman"/>
                <a:cs typeface="Times New Roman"/>
              </a:rPr>
              <a:t>b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817587" y="2225038"/>
            <a:ext cx="744855" cy="861694"/>
          </a:xfrm>
          <a:custGeom>
            <a:avLst/>
            <a:gdLst/>
            <a:ahLst/>
            <a:cxnLst/>
            <a:rect l="l" t="t" r="r" b="b"/>
            <a:pathLst>
              <a:path w="744854" h="861694">
                <a:moveTo>
                  <a:pt x="0" y="0"/>
                </a:moveTo>
                <a:lnTo>
                  <a:pt x="744253" y="0"/>
                </a:lnTo>
                <a:lnTo>
                  <a:pt x="744253" y="861696"/>
                </a:lnTo>
                <a:lnTo>
                  <a:pt x="0" y="861696"/>
                </a:lnTo>
                <a:lnTo>
                  <a:pt x="0" y="0"/>
                </a:lnTo>
                <a:close/>
              </a:path>
            </a:pathLst>
          </a:custGeom>
          <a:ln w="3810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3221497" y="1546859"/>
            <a:ext cx="197421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estimación</a:t>
            </a:r>
            <a:r>
              <a:rPr sz="2000" spc="-6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anterior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981198" y="2211387"/>
            <a:ext cx="783590" cy="837565"/>
          </a:xfrm>
          <a:custGeom>
            <a:avLst/>
            <a:gdLst/>
            <a:ahLst/>
            <a:cxnLst/>
            <a:rect l="l" t="t" r="r" b="b"/>
            <a:pathLst>
              <a:path w="783589" h="837564">
                <a:moveTo>
                  <a:pt x="0" y="0"/>
                </a:moveTo>
                <a:lnTo>
                  <a:pt x="782979" y="0"/>
                </a:lnTo>
                <a:lnTo>
                  <a:pt x="782979" y="837255"/>
                </a:lnTo>
                <a:lnTo>
                  <a:pt x="0" y="837255"/>
                </a:lnTo>
                <a:lnTo>
                  <a:pt x="0" y="0"/>
                </a:lnTo>
                <a:close/>
              </a:path>
            </a:pathLst>
          </a:custGeom>
          <a:ln w="3810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1213802" y="3265932"/>
            <a:ext cx="23260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estimación</a:t>
            </a:r>
            <a:r>
              <a:rPr sz="2000" spc="-6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actualizada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982788" y="3065639"/>
            <a:ext cx="750570" cy="316230"/>
          </a:xfrm>
          <a:custGeom>
            <a:avLst/>
            <a:gdLst/>
            <a:ahLst/>
            <a:cxnLst/>
            <a:rect l="l" t="t" r="r" b="b"/>
            <a:pathLst>
              <a:path w="750569" h="316229">
                <a:moveTo>
                  <a:pt x="750252" y="0"/>
                </a:moveTo>
                <a:lnTo>
                  <a:pt x="748185" y="61449"/>
                </a:lnTo>
                <a:lnTo>
                  <a:pt x="742549" y="111630"/>
                </a:lnTo>
                <a:lnTo>
                  <a:pt x="734190" y="145462"/>
                </a:lnTo>
                <a:lnTo>
                  <a:pt x="723954" y="157868"/>
                </a:lnTo>
                <a:lnTo>
                  <a:pt x="401423" y="157868"/>
                </a:lnTo>
                <a:lnTo>
                  <a:pt x="391187" y="170275"/>
                </a:lnTo>
                <a:lnTo>
                  <a:pt x="382828" y="204107"/>
                </a:lnTo>
                <a:lnTo>
                  <a:pt x="377192" y="254288"/>
                </a:lnTo>
                <a:lnTo>
                  <a:pt x="375126" y="315737"/>
                </a:lnTo>
                <a:lnTo>
                  <a:pt x="373059" y="254288"/>
                </a:lnTo>
                <a:lnTo>
                  <a:pt x="367423" y="204107"/>
                </a:lnTo>
                <a:lnTo>
                  <a:pt x="359064" y="170275"/>
                </a:lnTo>
                <a:lnTo>
                  <a:pt x="348828" y="157868"/>
                </a:lnTo>
                <a:lnTo>
                  <a:pt x="26297" y="157868"/>
                </a:lnTo>
                <a:lnTo>
                  <a:pt x="16061" y="145462"/>
                </a:lnTo>
                <a:lnTo>
                  <a:pt x="7702" y="111630"/>
                </a:lnTo>
                <a:lnTo>
                  <a:pt x="2066" y="61449"/>
                </a:lnTo>
                <a:lnTo>
                  <a:pt x="0" y="0"/>
                </a:lnTo>
              </a:path>
            </a:pathLst>
          </a:custGeom>
          <a:ln w="317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236034" y="3084893"/>
            <a:ext cx="2127250" cy="304800"/>
          </a:xfrm>
          <a:custGeom>
            <a:avLst/>
            <a:gdLst/>
            <a:ahLst/>
            <a:cxnLst/>
            <a:rect l="l" t="t" r="r" b="b"/>
            <a:pathLst>
              <a:path w="2127250" h="304800">
                <a:moveTo>
                  <a:pt x="2127250" y="0"/>
                </a:moveTo>
                <a:lnTo>
                  <a:pt x="2125253" y="59320"/>
                </a:lnTo>
                <a:lnTo>
                  <a:pt x="2119807" y="107763"/>
                </a:lnTo>
                <a:lnTo>
                  <a:pt x="2111731" y="140423"/>
                </a:lnTo>
                <a:lnTo>
                  <a:pt x="2101841" y="152400"/>
                </a:lnTo>
                <a:lnTo>
                  <a:pt x="1089034" y="152400"/>
                </a:lnTo>
                <a:lnTo>
                  <a:pt x="1079143" y="164376"/>
                </a:lnTo>
                <a:lnTo>
                  <a:pt x="1071067" y="197036"/>
                </a:lnTo>
                <a:lnTo>
                  <a:pt x="1065621" y="245479"/>
                </a:lnTo>
                <a:lnTo>
                  <a:pt x="1063625" y="304800"/>
                </a:lnTo>
                <a:lnTo>
                  <a:pt x="1061628" y="245479"/>
                </a:lnTo>
                <a:lnTo>
                  <a:pt x="1056182" y="197036"/>
                </a:lnTo>
                <a:lnTo>
                  <a:pt x="1048106" y="164376"/>
                </a:lnTo>
                <a:lnTo>
                  <a:pt x="1038216" y="152400"/>
                </a:lnTo>
                <a:lnTo>
                  <a:pt x="25409" y="152400"/>
                </a:lnTo>
                <a:lnTo>
                  <a:pt x="15518" y="140423"/>
                </a:lnTo>
                <a:lnTo>
                  <a:pt x="7442" y="107763"/>
                </a:lnTo>
                <a:lnTo>
                  <a:pt x="1996" y="59320"/>
                </a:lnTo>
                <a:lnTo>
                  <a:pt x="0" y="0"/>
                </a:lnTo>
              </a:path>
            </a:pathLst>
          </a:custGeom>
          <a:ln w="317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854791" y="1858742"/>
            <a:ext cx="666750" cy="304800"/>
          </a:xfrm>
          <a:custGeom>
            <a:avLst/>
            <a:gdLst/>
            <a:ahLst/>
            <a:cxnLst/>
            <a:rect l="l" t="t" r="r" b="b"/>
            <a:pathLst>
              <a:path w="666750" h="304800">
                <a:moveTo>
                  <a:pt x="0" y="304800"/>
                </a:moveTo>
                <a:lnTo>
                  <a:pt x="1998" y="245479"/>
                </a:lnTo>
                <a:lnTo>
                  <a:pt x="7449" y="197037"/>
                </a:lnTo>
                <a:lnTo>
                  <a:pt x="15534" y="164376"/>
                </a:lnTo>
                <a:lnTo>
                  <a:pt x="25435" y="152400"/>
                </a:lnTo>
                <a:lnTo>
                  <a:pt x="307939" y="152400"/>
                </a:lnTo>
                <a:lnTo>
                  <a:pt x="317840" y="140423"/>
                </a:lnTo>
                <a:lnTo>
                  <a:pt x="325925" y="107763"/>
                </a:lnTo>
                <a:lnTo>
                  <a:pt x="331376" y="59321"/>
                </a:lnTo>
                <a:lnTo>
                  <a:pt x="333375" y="0"/>
                </a:lnTo>
                <a:lnTo>
                  <a:pt x="335373" y="59321"/>
                </a:lnTo>
                <a:lnTo>
                  <a:pt x="340824" y="107763"/>
                </a:lnTo>
                <a:lnTo>
                  <a:pt x="348909" y="140423"/>
                </a:lnTo>
                <a:lnTo>
                  <a:pt x="358810" y="152400"/>
                </a:lnTo>
                <a:lnTo>
                  <a:pt x="641314" y="152400"/>
                </a:lnTo>
                <a:lnTo>
                  <a:pt x="651215" y="164376"/>
                </a:lnTo>
                <a:lnTo>
                  <a:pt x="659300" y="197037"/>
                </a:lnTo>
                <a:lnTo>
                  <a:pt x="664751" y="245479"/>
                </a:lnTo>
                <a:lnTo>
                  <a:pt x="666750" y="304800"/>
                </a:lnTo>
              </a:path>
            </a:pathLst>
          </a:custGeom>
          <a:ln w="317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3" name="object 2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19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1993264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</a:t>
            </a:r>
            <a:r>
              <a:rPr spc="-3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10" dirty="0"/>
              <a:t>actualización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39140" y="1068323"/>
            <a:ext cx="623824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1945" indent="-283845">
              <a:lnSpc>
                <a:spcPct val="100000"/>
              </a:lnSpc>
              <a:spcBef>
                <a:spcPts val="100"/>
              </a:spcBef>
              <a:buChar char="•"/>
              <a:tabLst>
                <a:tab pos="321945" algn="l"/>
                <a:tab pos="322580" algn="l"/>
              </a:tabLst>
            </a:pPr>
            <a:r>
              <a:rPr sz="2000" dirty="0">
                <a:latin typeface="Times New Roman"/>
                <a:cs typeface="Times New Roman"/>
              </a:rPr>
              <a:t>Supón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siguiente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situación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encuentra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s</a:t>
            </a:r>
            <a:r>
              <a:rPr sz="1950" i="1" spc="-37" baseline="-17094" dirty="0">
                <a:latin typeface="Times New Roman"/>
                <a:cs typeface="Times New Roman"/>
              </a:rPr>
              <a:t>2</a:t>
            </a:r>
            <a:r>
              <a:rPr sz="2000" spc="-25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62000" y="1473200"/>
            <a:ext cx="6094411" cy="2403475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2105818" y="2400300"/>
            <a:ext cx="2571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spc="-25" dirty="0">
                <a:latin typeface="Times New Roman"/>
                <a:cs typeface="Times New Roman"/>
              </a:rPr>
              <a:t>s</a:t>
            </a:r>
            <a:r>
              <a:rPr sz="1950" spc="-37" baseline="-17094" dirty="0">
                <a:latin typeface="Times New Roman"/>
                <a:cs typeface="Times New Roman"/>
              </a:rPr>
              <a:t>4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78827" y="4311396"/>
            <a:ext cx="7557134" cy="2098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34645" marR="99695" indent="-283845">
              <a:lnSpc>
                <a:spcPct val="100000"/>
              </a:lnSpc>
              <a:spcBef>
                <a:spcPts val="100"/>
              </a:spcBef>
              <a:buChar char="•"/>
              <a:tabLst>
                <a:tab pos="334645" algn="l"/>
                <a:tab pos="335280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agente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elige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Q(s</a:t>
            </a:r>
            <a:r>
              <a:rPr sz="1950" i="1" baseline="-17094" dirty="0">
                <a:latin typeface="Times New Roman"/>
                <a:cs typeface="Times New Roman"/>
              </a:rPr>
              <a:t>2</a:t>
            </a:r>
            <a:r>
              <a:rPr sz="2000" i="1" dirty="0">
                <a:latin typeface="Times New Roman"/>
                <a:cs typeface="Times New Roman"/>
              </a:rPr>
              <a:t>,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a)=6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resultado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transita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al </a:t>
            </a:r>
            <a:r>
              <a:rPr sz="2000" dirty="0">
                <a:latin typeface="Times New Roman"/>
                <a:cs typeface="Times New Roman"/>
              </a:rPr>
              <a:t>estado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1950" i="1" baseline="-17094" dirty="0">
                <a:latin typeface="Times New Roman"/>
                <a:cs typeface="Times New Roman"/>
              </a:rPr>
              <a:t>5</a:t>
            </a:r>
            <a:r>
              <a:rPr sz="1950" i="1" spc="254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recibe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recompensa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0</a:t>
            </a:r>
            <a:endParaRPr sz="2000">
              <a:latin typeface="Times New Roman"/>
              <a:cs typeface="Times New Roman"/>
            </a:endParaRPr>
          </a:p>
          <a:p>
            <a:pPr marL="3346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334645" algn="l"/>
                <a:tab pos="335280" algn="l"/>
              </a:tabLst>
            </a:pPr>
            <a:r>
              <a:rPr sz="2000" dirty="0">
                <a:latin typeface="Times New Roman"/>
                <a:cs typeface="Times New Roman"/>
              </a:rPr>
              <a:t>Después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actualiza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Q(s</a:t>
            </a:r>
            <a:r>
              <a:rPr sz="1950" i="1" baseline="-17094" dirty="0">
                <a:latin typeface="Times New Roman"/>
                <a:cs typeface="Times New Roman"/>
              </a:rPr>
              <a:t>2</a:t>
            </a:r>
            <a:r>
              <a:rPr sz="2000" i="1" dirty="0">
                <a:latin typeface="Times New Roman"/>
                <a:cs typeface="Times New Roman"/>
              </a:rPr>
              <a:t>,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a)</a:t>
            </a:r>
            <a:r>
              <a:rPr sz="2000" spc="-25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368300">
              <a:lnSpc>
                <a:spcPct val="100000"/>
              </a:lnSpc>
              <a:spcBef>
                <a:spcPts val="400"/>
              </a:spcBef>
            </a:pPr>
            <a:r>
              <a:rPr sz="2000" i="1" dirty="0">
                <a:latin typeface="Times New Roman"/>
                <a:cs typeface="Times New Roman"/>
              </a:rPr>
              <a:t>Q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1950" i="1" baseline="-17094" dirty="0">
                <a:latin typeface="Times New Roman"/>
                <a:cs typeface="Times New Roman"/>
              </a:rPr>
              <a:t>2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←</a:t>
            </a:r>
            <a:r>
              <a:rPr sz="2000" spc="-10" dirty="0">
                <a:latin typeface="Times New Roman"/>
                <a:cs typeface="Times New Roman"/>
              </a:rPr>
              <a:t> (1-</a:t>
            </a:r>
            <a:r>
              <a:rPr sz="2100" i="1" dirty="0">
                <a:latin typeface="Symbol"/>
                <a:cs typeface="Symbol"/>
              </a:rPr>
              <a:t></a:t>
            </a:r>
            <a:r>
              <a:rPr sz="2000" dirty="0">
                <a:latin typeface="Symbol"/>
                <a:cs typeface="Symbol"/>
              </a:rPr>
              <a:t>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·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Q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1950" i="1" baseline="-17094" dirty="0">
                <a:latin typeface="Times New Roman"/>
                <a:cs typeface="Times New Roman"/>
              </a:rPr>
              <a:t>2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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·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[r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γ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·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max</a:t>
            </a:r>
            <a:r>
              <a:rPr sz="1950" i="1" baseline="-17094" dirty="0">
                <a:latin typeface="Times New Roman"/>
                <a:cs typeface="Times New Roman"/>
              </a:rPr>
              <a:t>b</a:t>
            </a:r>
            <a:r>
              <a:rPr sz="1950" i="1" spc="262" baseline="-17094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Q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1950" i="1" baseline="-17094" dirty="0">
                <a:latin typeface="Times New Roman"/>
                <a:cs typeface="Times New Roman"/>
              </a:rPr>
              <a:t>5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b</a:t>
            </a:r>
            <a:r>
              <a:rPr sz="2000" spc="-25" dirty="0">
                <a:latin typeface="Times New Roman"/>
                <a:cs typeface="Times New Roman"/>
              </a:rPr>
              <a:t>)</a:t>
            </a:r>
            <a:r>
              <a:rPr sz="2000" i="1" spc="-25" dirty="0">
                <a:latin typeface="Times New Roman"/>
                <a:cs typeface="Times New Roman"/>
              </a:rPr>
              <a:t>]</a:t>
            </a:r>
            <a:endParaRPr sz="2000">
              <a:latin typeface="Times New Roman"/>
              <a:cs typeface="Times New Roman"/>
            </a:endParaRPr>
          </a:p>
          <a:p>
            <a:pPr marL="652145">
              <a:lnSpc>
                <a:spcPct val="100000"/>
              </a:lnSpc>
              <a:spcBef>
                <a:spcPts val="360"/>
              </a:spcBef>
            </a:pPr>
            <a:r>
              <a:rPr sz="2000" dirty="0">
                <a:latin typeface="Times New Roman"/>
                <a:cs typeface="Times New Roman"/>
              </a:rPr>
              <a:t>←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(1-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</a:t>
            </a:r>
            <a:r>
              <a:rPr sz="21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Symbol"/>
                <a:cs typeface="Symbol"/>
              </a:rPr>
              <a:t>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·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6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100" i="1" dirty="0">
                <a:latin typeface="Symbol"/>
                <a:cs typeface="Symbol"/>
              </a:rPr>
              <a:t></a:t>
            </a:r>
            <a:r>
              <a:rPr sz="2100" spc="-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·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[0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γ</a:t>
            </a:r>
            <a:r>
              <a:rPr sz="2000" i="1" spc="-10" dirty="0">
                <a:latin typeface="Times New Roman"/>
                <a:cs typeface="Times New Roman"/>
              </a:rPr>
              <a:t> ·(-</a:t>
            </a:r>
            <a:r>
              <a:rPr sz="2000" i="1" dirty="0">
                <a:latin typeface="Times New Roman"/>
                <a:cs typeface="Times New Roman"/>
              </a:rPr>
              <a:t>6)]=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0,9·6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+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0,1·[-</a:t>
            </a:r>
            <a:r>
              <a:rPr sz="2000" i="1" dirty="0">
                <a:latin typeface="Times New Roman"/>
                <a:cs typeface="Times New Roman"/>
              </a:rPr>
              <a:t>5,4]=5,4</a:t>
            </a:r>
            <a:r>
              <a:rPr sz="2000" i="1" spc="-10" dirty="0">
                <a:latin typeface="Times New Roman"/>
                <a:cs typeface="Times New Roman"/>
              </a:rPr>
              <a:t> -0,54=4,86</a:t>
            </a:r>
            <a:endParaRPr sz="2000">
              <a:latin typeface="Times New Roman"/>
              <a:cs typeface="Times New Roman"/>
            </a:endParaRPr>
          </a:p>
          <a:p>
            <a:pPr marL="1091565">
              <a:lnSpc>
                <a:spcPct val="100000"/>
              </a:lnSpc>
              <a:spcBef>
                <a:spcPts val="290"/>
              </a:spcBef>
            </a:pPr>
            <a:r>
              <a:rPr sz="2000" dirty="0">
                <a:latin typeface="Times New Roman"/>
                <a:cs typeface="Times New Roman"/>
              </a:rPr>
              <a:t>(para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γ=0,9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100" i="1" spc="-10" dirty="0">
                <a:latin typeface="Symbol"/>
                <a:cs typeface="Symbol"/>
              </a:rPr>
              <a:t></a:t>
            </a:r>
            <a:endParaRPr sz="2100">
              <a:latin typeface="Symbol"/>
              <a:cs typeface="Symbo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353593" y="2400300"/>
            <a:ext cx="2571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spc="-25" dirty="0">
                <a:latin typeface="Times New Roman"/>
                <a:cs typeface="Times New Roman"/>
              </a:rPr>
              <a:t>s</a:t>
            </a:r>
            <a:r>
              <a:rPr sz="1950" spc="-37" baseline="-17094" dirty="0">
                <a:latin typeface="Times New Roman"/>
                <a:cs typeface="Times New Roman"/>
              </a:rPr>
              <a:t>2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987165" y="2387091"/>
            <a:ext cx="1162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a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217352" y="2094484"/>
            <a:ext cx="462280" cy="680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p=?</a:t>
            </a:r>
            <a:endParaRPr sz="1600">
              <a:latin typeface="Times New Roman"/>
              <a:cs typeface="Times New Roman"/>
            </a:endParaRPr>
          </a:p>
          <a:p>
            <a:pPr marL="165100">
              <a:lnSpc>
                <a:spcPct val="100000"/>
              </a:lnSpc>
              <a:spcBef>
                <a:spcPts val="1320"/>
              </a:spcBef>
            </a:pPr>
            <a:r>
              <a:rPr sz="1600" spc="-25" dirty="0">
                <a:latin typeface="Times New Roman"/>
                <a:cs typeface="Times New Roman"/>
              </a:rPr>
              <a:t>r=0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034756" y="2110740"/>
            <a:ext cx="2571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spc="-25" dirty="0">
                <a:latin typeface="Times New Roman"/>
                <a:cs typeface="Times New Roman"/>
              </a:rPr>
              <a:t>s</a:t>
            </a:r>
            <a:r>
              <a:rPr sz="1950" spc="-37" baseline="-17094" dirty="0">
                <a:latin typeface="Times New Roman"/>
                <a:cs typeface="Times New Roman"/>
              </a:rPr>
              <a:t>5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034756" y="2988564"/>
            <a:ext cx="2571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spc="-25" dirty="0">
                <a:latin typeface="Times New Roman"/>
                <a:cs typeface="Times New Roman"/>
              </a:rPr>
              <a:t>s</a:t>
            </a:r>
            <a:r>
              <a:rPr sz="1950" spc="-37" baseline="-17094" dirty="0">
                <a:latin typeface="Times New Roman"/>
                <a:cs typeface="Times New Roman"/>
              </a:rPr>
              <a:t>7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463505" y="2110740"/>
            <a:ext cx="2571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spc="-25" dirty="0">
                <a:latin typeface="Times New Roman"/>
                <a:cs typeface="Times New Roman"/>
              </a:rPr>
              <a:t>s</a:t>
            </a:r>
            <a:r>
              <a:rPr sz="1950" spc="-37" baseline="-17094" dirty="0">
                <a:latin typeface="Times New Roman"/>
                <a:cs typeface="Times New Roman"/>
              </a:rPr>
              <a:t>8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523831" y="2889308"/>
            <a:ext cx="124460" cy="692150"/>
          </a:xfrm>
          <a:prstGeom prst="rect">
            <a:avLst/>
          </a:prstGeom>
        </p:spPr>
        <p:txBody>
          <a:bodyPr vert="horz" wrap="square" lIns="0" tIns="1117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80"/>
              </a:spcBef>
            </a:pPr>
            <a:r>
              <a:rPr sz="2000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  <a:spcBef>
                <a:spcPts val="509"/>
              </a:spcBef>
            </a:pPr>
            <a:r>
              <a:rPr sz="1300" dirty="0">
                <a:latin typeface="Times New Roman"/>
                <a:cs typeface="Times New Roman"/>
              </a:rPr>
              <a:t>9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018915" y="2990596"/>
            <a:ext cx="33210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p=?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37419" y="1606804"/>
            <a:ext cx="984885" cy="1383665"/>
          </a:xfrm>
          <a:prstGeom prst="rect">
            <a:avLst/>
          </a:prstGeom>
        </p:spPr>
        <p:txBody>
          <a:bodyPr vert="horz" wrap="square" lIns="0" tIns="64135" rIns="0" bIns="0" rtlCol="0">
            <a:spAutoFit/>
          </a:bodyPr>
          <a:lstStyle/>
          <a:p>
            <a:pPr marR="30480" algn="r">
              <a:lnSpc>
                <a:spcPct val="100000"/>
              </a:lnSpc>
              <a:spcBef>
                <a:spcPts val="505"/>
              </a:spcBef>
            </a:pPr>
            <a:r>
              <a:rPr sz="1600" b="1" spc="-10" dirty="0">
                <a:solidFill>
                  <a:srgbClr val="FF0000"/>
                </a:solidFill>
                <a:latin typeface="Times New Roman"/>
                <a:cs typeface="Times New Roman"/>
              </a:rPr>
              <a:t>Q(s</a:t>
            </a:r>
            <a:r>
              <a:rPr sz="1650" b="1" spc="-15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4</a:t>
            </a:r>
            <a:r>
              <a:rPr sz="1600" b="1" spc="-10" dirty="0">
                <a:solidFill>
                  <a:srgbClr val="FF0000"/>
                </a:solidFill>
                <a:latin typeface="Times New Roman"/>
                <a:cs typeface="Times New Roman"/>
              </a:rPr>
              <a:t>,a)=0</a:t>
            </a:r>
            <a:endParaRPr sz="1600">
              <a:latin typeface="Times New Roman"/>
              <a:cs typeface="Times New Roman"/>
            </a:endParaRPr>
          </a:p>
          <a:p>
            <a:pPr marR="92075" algn="r">
              <a:lnSpc>
                <a:spcPts val="1800"/>
              </a:lnSpc>
              <a:spcBef>
                <a:spcPts val="409"/>
              </a:spcBef>
            </a:pPr>
            <a:r>
              <a:rPr sz="1600" spc="-10" dirty="0">
                <a:latin typeface="Times New Roman"/>
                <a:cs typeface="Times New Roman"/>
              </a:rPr>
              <a:t>r=-</a:t>
            </a:r>
            <a:r>
              <a:rPr sz="1600" spc="-25" dirty="0">
                <a:latin typeface="Times New Roman"/>
                <a:cs typeface="Times New Roman"/>
              </a:rPr>
              <a:t>10</a:t>
            </a:r>
            <a:endParaRPr sz="1600">
              <a:latin typeface="Times New Roman"/>
              <a:cs typeface="Times New Roman"/>
            </a:endParaRPr>
          </a:p>
          <a:p>
            <a:pPr marR="193675" algn="r">
              <a:lnSpc>
                <a:spcPts val="1755"/>
              </a:lnSpc>
            </a:pPr>
            <a:r>
              <a:rPr sz="1600" dirty="0">
                <a:latin typeface="Times New Roman"/>
                <a:cs typeface="Times New Roman"/>
              </a:rPr>
              <a:t>a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ts val="2355"/>
              </a:lnSpc>
            </a:pPr>
            <a:r>
              <a:rPr sz="2000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  <a:p>
            <a:pPr marL="45085">
              <a:lnSpc>
                <a:spcPct val="100000"/>
              </a:lnSpc>
              <a:spcBef>
                <a:spcPts val="484"/>
              </a:spcBef>
            </a:pPr>
            <a:r>
              <a:rPr sz="1300" dirty="0">
                <a:latin typeface="Times New Roman"/>
                <a:cs typeface="Times New Roman"/>
              </a:rPr>
              <a:t>6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430202" y="1829308"/>
            <a:ext cx="5492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baseline="-39930" dirty="0">
                <a:latin typeface="Times New Roman"/>
                <a:cs typeface="Times New Roman"/>
              </a:rPr>
              <a:t>a</a:t>
            </a:r>
            <a:r>
              <a:rPr sz="2400" spc="-225" baseline="-39930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r=-</a:t>
            </a:r>
            <a:r>
              <a:rPr sz="1600" spc="-50" dirty="0">
                <a:latin typeface="Times New Roman"/>
                <a:cs typeface="Times New Roman"/>
              </a:rPr>
              <a:t>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366327" y="1661667"/>
            <a:ext cx="1047750" cy="802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600" b="1" spc="-10" dirty="0">
                <a:solidFill>
                  <a:srgbClr val="FF0000"/>
                </a:solidFill>
                <a:latin typeface="Times New Roman"/>
                <a:cs typeface="Times New Roman"/>
              </a:rPr>
              <a:t>Q(s</a:t>
            </a:r>
            <a:r>
              <a:rPr sz="1650" b="1" spc="-15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r>
              <a:rPr sz="1600" b="1" spc="-10" dirty="0">
                <a:solidFill>
                  <a:srgbClr val="FF0000"/>
                </a:solidFill>
                <a:latin typeface="Times New Roman"/>
                <a:cs typeface="Times New Roman"/>
              </a:rPr>
              <a:t>,b)=-</a:t>
            </a:r>
            <a:r>
              <a:rPr sz="1600" b="1" spc="-25" dirty="0">
                <a:solidFill>
                  <a:srgbClr val="FF0000"/>
                </a:solidFill>
                <a:latin typeface="Times New Roman"/>
                <a:cs typeface="Times New Roman"/>
              </a:rPr>
              <a:t>11</a:t>
            </a:r>
            <a:endParaRPr sz="1600">
              <a:latin typeface="Times New Roman"/>
              <a:cs typeface="Times New Roman"/>
            </a:endParaRPr>
          </a:p>
          <a:p>
            <a:pPr marR="48260" algn="ctr">
              <a:lnSpc>
                <a:spcPct val="100000"/>
              </a:lnSpc>
              <a:spcBef>
                <a:spcPts val="70"/>
              </a:spcBef>
            </a:pPr>
            <a:r>
              <a:rPr sz="1600" spc="-10" dirty="0">
                <a:latin typeface="Times New Roman"/>
                <a:cs typeface="Times New Roman"/>
              </a:rPr>
              <a:t>r=-</a:t>
            </a:r>
            <a:r>
              <a:rPr sz="1600" spc="-25" dirty="0">
                <a:latin typeface="Times New Roman"/>
                <a:cs typeface="Times New Roman"/>
              </a:rPr>
              <a:t>11</a:t>
            </a:r>
            <a:endParaRPr sz="1600">
              <a:latin typeface="Times New Roman"/>
              <a:cs typeface="Times New Roman"/>
            </a:endParaRPr>
          </a:p>
          <a:p>
            <a:pPr marL="193675" algn="ctr">
              <a:lnSpc>
                <a:spcPct val="100000"/>
              </a:lnSpc>
              <a:spcBef>
                <a:spcPts val="290"/>
              </a:spcBef>
            </a:pPr>
            <a:r>
              <a:rPr sz="1600" dirty="0">
                <a:latin typeface="Times New Roman"/>
                <a:cs typeface="Times New Roman"/>
              </a:rPr>
              <a:t>b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682365" y="3435604"/>
            <a:ext cx="889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b="1" spc="-10" dirty="0">
                <a:solidFill>
                  <a:srgbClr val="FF0000"/>
                </a:solidFill>
                <a:latin typeface="Times New Roman"/>
                <a:cs typeface="Times New Roman"/>
              </a:rPr>
              <a:t>Q(s</a:t>
            </a:r>
            <a:r>
              <a:rPr sz="1650" b="1" spc="-15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r>
              <a:rPr sz="1600" b="1" spc="-10" dirty="0">
                <a:solidFill>
                  <a:srgbClr val="FF0000"/>
                </a:solidFill>
                <a:latin typeface="Times New Roman"/>
                <a:cs typeface="Times New Roman"/>
              </a:rPr>
              <a:t>,a)=6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309552" y="1576323"/>
            <a:ext cx="9575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b="1" spc="-10" dirty="0">
                <a:solidFill>
                  <a:srgbClr val="FF0000"/>
                </a:solidFill>
                <a:latin typeface="Times New Roman"/>
                <a:cs typeface="Times New Roman"/>
              </a:rPr>
              <a:t>Q(s</a:t>
            </a:r>
            <a:r>
              <a:rPr sz="1650" b="1" spc="-15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r>
              <a:rPr sz="1600" b="1" spc="-10" dirty="0">
                <a:solidFill>
                  <a:srgbClr val="FF0000"/>
                </a:solidFill>
                <a:latin typeface="Times New Roman"/>
                <a:cs typeface="Times New Roman"/>
              </a:rPr>
              <a:t>,a)=-</a:t>
            </a:r>
            <a:r>
              <a:rPr sz="1600" b="1" spc="-50" dirty="0">
                <a:solidFill>
                  <a:srgbClr val="FF0000"/>
                </a:solidFill>
                <a:latin typeface="Times New Roman"/>
                <a:cs typeface="Times New Roman"/>
              </a:rPr>
              <a:t>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430202" y="2658363"/>
            <a:ext cx="889000" cy="10134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9695" marR="426720" indent="69850">
              <a:lnSpc>
                <a:spcPct val="1338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r=6 </a:t>
            </a:r>
            <a:r>
              <a:rPr sz="1600" spc="-50" dirty="0">
                <a:latin typeface="Times New Roman"/>
                <a:cs typeface="Times New Roman"/>
              </a:rPr>
              <a:t>a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720"/>
              </a:spcBef>
            </a:pPr>
            <a:r>
              <a:rPr sz="1600" b="1" spc="-10" dirty="0">
                <a:solidFill>
                  <a:srgbClr val="FF0000"/>
                </a:solidFill>
                <a:latin typeface="Times New Roman"/>
                <a:cs typeface="Times New Roman"/>
              </a:rPr>
              <a:t>Q(s</a:t>
            </a:r>
            <a:r>
              <a:rPr sz="1650" b="1" spc="-15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7</a:t>
            </a:r>
            <a:r>
              <a:rPr sz="1600" b="1" spc="-10" dirty="0">
                <a:solidFill>
                  <a:srgbClr val="FF0000"/>
                </a:solidFill>
                <a:latin typeface="Times New Roman"/>
                <a:cs typeface="Times New Roman"/>
              </a:rPr>
              <a:t>,a)=6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64540" y="3381755"/>
            <a:ext cx="23907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solidFill>
                  <a:srgbClr val="0000FF"/>
                </a:solidFill>
                <a:latin typeface="Times New Roman"/>
                <a:cs typeface="Times New Roman"/>
              </a:rPr>
              <a:t>Acción</a:t>
            </a:r>
            <a:r>
              <a:rPr sz="2000" spc="-1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0000FF"/>
                </a:solidFill>
                <a:latin typeface="Times New Roman"/>
                <a:cs typeface="Times New Roman"/>
              </a:rPr>
              <a:t>no</a:t>
            </a:r>
            <a:r>
              <a:rPr sz="2000" spc="-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0000FF"/>
                </a:solidFill>
                <a:latin typeface="Times New Roman"/>
                <a:cs typeface="Times New Roman"/>
              </a:rPr>
              <a:t>determinista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28" name="object 2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29" name="object 29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20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817244">
              <a:lnSpc>
                <a:spcPct val="100000"/>
              </a:lnSpc>
              <a:spcBef>
                <a:spcPts val="100"/>
              </a:spcBef>
            </a:pPr>
            <a:r>
              <a:rPr dirty="0"/>
              <a:t>Nuestro</a:t>
            </a:r>
            <a:r>
              <a:rPr spc="-20" dirty="0"/>
              <a:t> </a:t>
            </a:r>
            <a:r>
              <a:rPr dirty="0"/>
              <a:t>ejemplo</a:t>
            </a:r>
            <a:r>
              <a:rPr spc="-20" dirty="0"/>
              <a:t> </a:t>
            </a:r>
            <a:r>
              <a:rPr dirty="0"/>
              <a:t>(</a:t>
            </a:r>
            <a:r>
              <a:rPr spc="-15" dirty="0"/>
              <a:t> </a:t>
            </a:r>
            <a:r>
              <a:rPr dirty="0"/>
              <a:t>no</a:t>
            </a:r>
            <a:r>
              <a:rPr spc="-20" dirty="0"/>
              <a:t> </a:t>
            </a:r>
            <a:r>
              <a:rPr dirty="0"/>
              <a:t>determinista)</a:t>
            </a:r>
            <a:r>
              <a:rPr spc="-10" dirty="0"/>
              <a:t> inicial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40995" y="982979"/>
            <a:ext cx="8376284" cy="5124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2155"/>
              </a:lnSpc>
              <a:spcBef>
                <a:spcPts val="100"/>
              </a:spcBef>
            </a:pPr>
            <a:r>
              <a:rPr sz="2000" b="1" dirty="0">
                <a:latin typeface="Times New Roman"/>
                <a:cs typeface="Times New Roman"/>
              </a:rPr>
              <a:t>Recordad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que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no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conocemos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el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modelo</a:t>
            </a:r>
            <a:endParaRPr sz="2000">
              <a:latin typeface="Times New Roman"/>
              <a:cs typeface="Times New Roman"/>
            </a:endParaRPr>
          </a:p>
          <a:p>
            <a:pPr marL="4060825">
              <a:lnSpc>
                <a:spcPts val="1675"/>
              </a:lnSpc>
            </a:pPr>
            <a:r>
              <a:rPr sz="1600" dirty="0">
                <a:latin typeface="Times New Roman"/>
                <a:cs typeface="Times New Roman"/>
              </a:rPr>
              <a:t>Aplica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algoritmo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aprendizaje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problema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spc="-50" dirty="0">
                <a:latin typeface="Times New Roman"/>
                <a:cs typeface="Times New Roman"/>
              </a:rPr>
              <a:t>y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363895" y="1478788"/>
            <a:ext cx="4574540" cy="294894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8100" marR="687705">
              <a:lnSpc>
                <a:spcPts val="1900"/>
              </a:lnSpc>
              <a:spcBef>
                <a:spcPts val="180"/>
              </a:spcBef>
            </a:pPr>
            <a:r>
              <a:rPr sz="1600" dirty="0">
                <a:latin typeface="Times New Roman"/>
                <a:cs typeface="Times New Roman"/>
              </a:rPr>
              <a:t>presenta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evolución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los valores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Q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en </a:t>
            </a:r>
            <a:r>
              <a:rPr sz="1600" dirty="0">
                <a:latin typeface="Times New Roman"/>
                <a:cs typeface="Times New Roman"/>
              </a:rPr>
              <a:t>una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tabla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 abajo.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Repite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episodios: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ts val="1830"/>
              </a:lnSpc>
            </a:pPr>
            <a:r>
              <a:rPr sz="1600" dirty="0">
                <a:latin typeface="Times New Roman"/>
                <a:cs typeface="Times New Roman"/>
              </a:rPr>
              <a:t>-En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primeros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episodios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agente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elige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siempre</a:t>
            </a:r>
            <a:endParaRPr sz="1600">
              <a:latin typeface="Times New Roman"/>
              <a:cs typeface="Times New Roman"/>
            </a:endParaRPr>
          </a:p>
          <a:p>
            <a:pPr marL="38100" marR="264795">
              <a:lnSpc>
                <a:spcPts val="1900"/>
              </a:lnSpc>
              <a:spcBef>
                <a:spcPts val="80"/>
              </a:spcBef>
            </a:pPr>
            <a:r>
              <a:rPr sz="1600" dirty="0">
                <a:latin typeface="Times New Roman"/>
                <a:cs typeface="Times New Roman"/>
              </a:rPr>
              <a:t>la acción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 mayor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valor Q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(y la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acción </a:t>
            </a:r>
            <a:r>
              <a:rPr sz="1600" i="1" dirty="0">
                <a:latin typeface="Times New Roman"/>
                <a:cs typeface="Times New Roman"/>
              </a:rPr>
              <a:t>b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 caso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de </a:t>
            </a:r>
            <a:r>
              <a:rPr sz="1600" spc="-10" dirty="0">
                <a:latin typeface="Times New Roman"/>
                <a:cs typeface="Times New Roman"/>
              </a:rPr>
              <a:t>empate)</a:t>
            </a:r>
            <a:endParaRPr sz="1600">
              <a:latin typeface="Times New Roman"/>
              <a:cs typeface="Times New Roman"/>
            </a:endParaRPr>
          </a:p>
          <a:p>
            <a:pPr marL="38100" marR="248285">
              <a:lnSpc>
                <a:spcPts val="1900"/>
              </a:lnSpc>
              <a:spcBef>
                <a:spcPts val="85"/>
              </a:spcBef>
            </a:pPr>
            <a:r>
              <a:rPr sz="1600" dirty="0">
                <a:latin typeface="Times New Roman"/>
                <a:cs typeface="Times New Roman"/>
              </a:rPr>
              <a:t>-En el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tercer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episodio,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ocurre lo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mismo,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salvo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el </a:t>
            </a:r>
            <a:r>
              <a:rPr sz="1600" dirty="0">
                <a:latin typeface="Times New Roman"/>
                <a:cs typeface="Times New Roman"/>
              </a:rPr>
              <a:t>estado inicial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s</a:t>
            </a:r>
            <a:r>
              <a:rPr sz="1650" i="1" baseline="-15151" dirty="0">
                <a:latin typeface="Times New Roman"/>
                <a:cs typeface="Times New Roman"/>
              </a:rPr>
              <a:t>0</a:t>
            </a:r>
            <a:r>
              <a:rPr sz="1600" dirty="0">
                <a:latin typeface="Times New Roman"/>
                <a:cs typeface="Times New Roman"/>
              </a:rPr>
              <a:t>, en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que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agente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elige la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acción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spc="-50" dirty="0">
                <a:latin typeface="Times New Roman"/>
                <a:cs typeface="Times New Roman"/>
              </a:rPr>
              <a:t>b </a:t>
            </a:r>
            <a:r>
              <a:rPr sz="1600" dirty="0">
                <a:latin typeface="Times New Roman"/>
                <a:cs typeface="Times New Roman"/>
              </a:rPr>
              <a:t>para </a:t>
            </a:r>
            <a:r>
              <a:rPr sz="1600" spc="-10" dirty="0">
                <a:latin typeface="Times New Roman"/>
                <a:cs typeface="Times New Roman"/>
              </a:rPr>
              <a:t>explorar.</a:t>
            </a:r>
            <a:endParaRPr sz="1600">
              <a:latin typeface="Times New Roman"/>
              <a:cs typeface="Times New Roman"/>
            </a:endParaRPr>
          </a:p>
          <a:p>
            <a:pPr marL="38100" marR="48895">
              <a:lnSpc>
                <a:spcPts val="1900"/>
              </a:lnSpc>
              <a:spcBef>
                <a:spcPts val="15"/>
              </a:spcBef>
            </a:pPr>
            <a:r>
              <a:rPr sz="1600" dirty="0">
                <a:latin typeface="Times New Roman"/>
                <a:cs typeface="Times New Roman"/>
              </a:rPr>
              <a:t>-Respecto a la acción </a:t>
            </a:r>
            <a:r>
              <a:rPr sz="1600" i="1" dirty="0">
                <a:latin typeface="Times New Roman"/>
                <a:cs typeface="Times New Roman"/>
              </a:rPr>
              <a:t>b </a:t>
            </a:r>
            <a:r>
              <a:rPr sz="1600" dirty="0">
                <a:latin typeface="Times New Roman"/>
                <a:cs typeface="Times New Roman"/>
              </a:rPr>
              <a:t>en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s</a:t>
            </a:r>
            <a:r>
              <a:rPr sz="1650" i="1" baseline="-15151" dirty="0">
                <a:latin typeface="Times New Roman"/>
                <a:cs typeface="Times New Roman"/>
              </a:rPr>
              <a:t>2</a:t>
            </a:r>
            <a:r>
              <a:rPr sz="1600" dirty="0">
                <a:latin typeface="Times New Roman"/>
                <a:cs typeface="Times New Roman"/>
              </a:rPr>
              <a:t>, supón que la primera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vez </a:t>
            </a:r>
            <a:r>
              <a:rPr sz="1600" dirty="0">
                <a:latin typeface="Times New Roman"/>
                <a:cs typeface="Times New Roman"/>
              </a:rPr>
              <a:t>que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agente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ejecuta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acción,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transita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estado</a:t>
            </a:r>
            <a:endParaRPr sz="1600">
              <a:latin typeface="Times New Roman"/>
              <a:cs typeface="Times New Roman"/>
            </a:endParaRPr>
          </a:p>
          <a:p>
            <a:pPr marL="38100" marR="30480">
              <a:lnSpc>
                <a:spcPts val="1900"/>
              </a:lnSpc>
              <a:spcBef>
                <a:spcPts val="85"/>
              </a:spcBef>
            </a:pPr>
            <a:r>
              <a:rPr sz="1600" i="1" dirty="0">
                <a:latin typeface="Times New Roman"/>
                <a:cs typeface="Times New Roman"/>
              </a:rPr>
              <a:t>s</a:t>
            </a:r>
            <a:r>
              <a:rPr sz="1650" i="1" baseline="-15151" dirty="0">
                <a:latin typeface="Times New Roman"/>
                <a:cs typeface="Times New Roman"/>
              </a:rPr>
              <a:t>3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 segunda al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estado </a:t>
            </a:r>
            <a:r>
              <a:rPr sz="1600" i="1" dirty="0">
                <a:latin typeface="Times New Roman"/>
                <a:cs typeface="Times New Roman"/>
              </a:rPr>
              <a:t>s</a:t>
            </a:r>
            <a:r>
              <a:rPr sz="1650" i="1" baseline="-15151" dirty="0">
                <a:latin typeface="Times New Roman"/>
                <a:cs typeface="Times New Roman"/>
              </a:rPr>
              <a:t>4</a:t>
            </a:r>
            <a:r>
              <a:rPr sz="1600" dirty="0">
                <a:latin typeface="Times New Roman"/>
                <a:cs typeface="Times New Roman"/>
              </a:rPr>
              <a:t>, la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tercera de nuevo a </a:t>
            </a:r>
            <a:r>
              <a:rPr sz="1600" i="1" dirty="0">
                <a:latin typeface="Times New Roman"/>
                <a:cs typeface="Times New Roman"/>
              </a:rPr>
              <a:t>s</a:t>
            </a:r>
            <a:r>
              <a:rPr sz="1650" i="1" baseline="25252" dirty="0">
                <a:latin typeface="Times New Roman"/>
                <a:cs typeface="Times New Roman"/>
              </a:rPr>
              <a:t>3</a:t>
            </a:r>
            <a:r>
              <a:rPr sz="1650" i="1" spc="165" baseline="252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 </a:t>
            </a:r>
            <a:r>
              <a:rPr sz="1600" spc="-25" dirty="0">
                <a:latin typeface="Times New Roman"/>
                <a:cs typeface="Times New Roman"/>
              </a:rPr>
              <a:t>así </a:t>
            </a:r>
            <a:r>
              <a:rPr sz="1600" spc="-10" dirty="0">
                <a:latin typeface="Times New Roman"/>
                <a:cs typeface="Times New Roman"/>
              </a:rPr>
              <a:t>sucesivamente.</a:t>
            </a:r>
            <a:endParaRPr sz="1600">
              <a:latin typeface="Times New Roman"/>
              <a:cs typeface="Times New Roman"/>
            </a:endParaRPr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679450" y="4587308"/>
          <a:ext cx="7785100" cy="14185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8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978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978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166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216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579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8707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3309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3309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3309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63309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63309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501015">
                <a:tc>
                  <a:txBody>
                    <a:bodyPr/>
                    <a:lstStyle/>
                    <a:p>
                      <a:pPr marR="116205" algn="r">
                        <a:lnSpc>
                          <a:spcPts val="1670"/>
                        </a:lnSpc>
                      </a:pPr>
                      <a:r>
                        <a:rPr sz="1400" b="1" spc="-20" dirty="0">
                          <a:latin typeface="Times New Roman"/>
                          <a:cs typeface="Times New Roman"/>
                        </a:rPr>
                        <a:t>Mov.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ts val="1670"/>
                        </a:lnSpc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Estado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91440">
                        <a:lnSpc>
                          <a:spcPts val="1670"/>
                        </a:lnSpc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Acción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93345" marR="60960" indent="-24765">
                        <a:lnSpc>
                          <a:spcPts val="1610"/>
                        </a:lnSpc>
                        <a:spcBef>
                          <a:spcPts val="100"/>
                        </a:spcBef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Estado nuevo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149225">
                        <a:lnSpc>
                          <a:spcPts val="1670"/>
                        </a:lnSpc>
                      </a:pPr>
                      <a:r>
                        <a:rPr sz="1400" spc="-20" dirty="0">
                          <a:latin typeface="Times New Roman"/>
                          <a:cs typeface="Times New Roman"/>
                        </a:rPr>
                        <a:t>Rec.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ts val="167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Q(s</a:t>
                      </a:r>
                      <a:r>
                        <a:rPr sz="1350" baseline="-18518" dirty="0">
                          <a:latin typeface="Times New Roman"/>
                          <a:cs typeface="Times New Roman"/>
                        </a:rPr>
                        <a:t>0,</a:t>
                      </a:r>
                      <a:r>
                        <a:rPr sz="1350" spc="52" baseline="-18518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a)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ts val="167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Q(s</a:t>
                      </a:r>
                      <a:r>
                        <a:rPr sz="1350" baseline="-18518" dirty="0">
                          <a:latin typeface="Times New Roman"/>
                          <a:cs typeface="Times New Roman"/>
                        </a:rPr>
                        <a:t>0,</a:t>
                      </a:r>
                      <a:r>
                        <a:rPr sz="1350" spc="52" baseline="-18518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400" spc="-25" dirty="0">
                          <a:latin typeface="Times New Roman"/>
                          <a:cs typeface="Times New Roman"/>
                        </a:rPr>
                        <a:t>b)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670"/>
                        </a:lnSpc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…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CC9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7815">
                <a:tc>
                  <a:txBody>
                    <a:bodyPr/>
                    <a:lstStyle/>
                    <a:p>
                      <a:pPr marR="151130" algn="r">
                        <a:lnSpc>
                          <a:spcPct val="100000"/>
                        </a:lnSpc>
                      </a:pPr>
                      <a:r>
                        <a:rPr sz="1400" spc="-10" dirty="0">
                          <a:latin typeface="Times New Roman"/>
                          <a:cs typeface="Times New Roman"/>
                        </a:rPr>
                        <a:t>inic.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781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194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1400" dirty="0">
                          <a:latin typeface="Times New Roman"/>
                          <a:cs typeface="Times New Roman"/>
                        </a:rPr>
                        <a:t>…</a:t>
                      </a:r>
                      <a:endParaRPr sz="14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pic>
        <p:nvPicPr>
          <p:cNvPr id="12" name="object 1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92112" y="1389904"/>
            <a:ext cx="3730608" cy="2147045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3801497" y="3147567"/>
            <a:ext cx="1079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dirty="0">
                <a:latin typeface="Times New Roman"/>
                <a:cs typeface="Times New Roman"/>
              </a:rPr>
              <a:t>4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758150" y="2499867"/>
            <a:ext cx="2857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21960" y="2365755"/>
            <a:ext cx="1047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01335" y="2465832"/>
            <a:ext cx="952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998079" y="1801876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1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686750" y="1713484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3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055506" y="2213355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546455" y="2039620"/>
            <a:ext cx="3543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784001" y="2832099"/>
            <a:ext cx="387350" cy="671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325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b/10 </a:t>
            </a:r>
            <a:r>
              <a:rPr sz="1600" spc="-25" dirty="0">
                <a:latin typeface="Times New Roman"/>
                <a:cs typeface="Times New Roman"/>
              </a:rPr>
              <a:t>1/2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162803" y="2987547"/>
            <a:ext cx="2254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s</a:t>
            </a:r>
            <a:r>
              <a:rPr sz="1650" spc="-37" baseline="-15151" dirty="0">
                <a:latin typeface="Times New Roman"/>
                <a:cs typeface="Times New Roman"/>
              </a:rPr>
              <a:t>2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31143" y="2731515"/>
            <a:ext cx="3543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677672" y="3006852"/>
            <a:ext cx="24320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spc="-565" dirty="0">
                <a:latin typeface="Times New Roman"/>
                <a:cs typeface="Times New Roman"/>
              </a:rPr>
              <a:t>s</a:t>
            </a:r>
            <a:r>
              <a:rPr sz="2400" spc="120" baseline="13888" dirty="0">
                <a:latin typeface="Times New Roman"/>
                <a:cs typeface="Times New Roman"/>
              </a:rPr>
              <a:t>s</a:t>
            </a:r>
            <a:r>
              <a:rPr sz="1650" spc="120" baseline="5050" dirty="0">
                <a:latin typeface="Times New Roman"/>
                <a:cs typeface="Times New Roman"/>
              </a:rPr>
              <a:t>4</a:t>
            </a:r>
            <a:endParaRPr sz="1650" baseline="50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826831" y="2499867"/>
            <a:ext cx="27495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a/6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988289" y="1405635"/>
            <a:ext cx="3429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a/-</a:t>
            </a:r>
            <a:r>
              <a:rPr sz="1600" spc="-50" dirty="0">
                <a:latin typeface="Times New Roman"/>
                <a:cs typeface="Times New Roman"/>
              </a:rPr>
              <a:t>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858545" y="2295652"/>
            <a:ext cx="2857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5" dirty="0">
                <a:latin typeface="Times New Roman"/>
                <a:cs typeface="Times New Roman"/>
              </a:rPr>
              <a:t>b/6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57058" y="3405123"/>
            <a:ext cx="2140585" cy="99186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91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Parámetros:</a:t>
            </a:r>
            <a:endParaRPr sz="1600">
              <a:latin typeface="Times New Roman"/>
              <a:cs typeface="Times New Roman"/>
            </a:endParaRPr>
          </a:p>
          <a:p>
            <a:pPr marL="109855" indent="-72390">
              <a:lnSpc>
                <a:spcPts val="1895"/>
              </a:lnSpc>
              <a:buSzPct val="93750"/>
              <a:buFont typeface="Arial"/>
              <a:buChar char="•"/>
              <a:tabLst>
                <a:tab pos="110489" algn="l"/>
              </a:tabLst>
            </a:pPr>
            <a:r>
              <a:rPr sz="1600" i="1" dirty="0">
                <a:latin typeface="Times New Roman"/>
                <a:cs typeface="Times New Roman"/>
              </a:rPr>
              <a:t>Q(s,a)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inicializados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50" dirty="0">
                <a:latin typeface="Times New Roman"/>
                <a:cs typeface="Times New Roman"/>
              </a:rPr>
              <a:t>0</a:t>
            </a:r>
            <a:endParaRPr sz="1600">
              <a:latin typeface="Times New Roman"/>
              <a:cs typeface="Times New Roman"/>
            </a:endParaRPr>
          </a:p>
          <a:p>
            <a:pPr marL="109855" indent="-72390">
              <a:lnSpc>
                <a:spcPts val="1895"/>
              </a:lnSpc>
              <a:buSzPct val="93750"/>
              <a:buFont typeface="Arial"/>
              <a:buChar char="•"/>
              <a:tabLst>
                <a:tab pos="110489" algn="l"/>
              </a:tabLst>
            </a:pPr>
            <a:r>
              <a:rPr sz="1600" dirty="0">
                <a:latin typeface="Times New Roman"/>
                <a:cs typeface="Times New Roman"/>
              </a:rPr>
              <a:t>Estado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inicial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i="1" spc="-25" dirty="0">
                <a:latin typeface="Times New Roman"/>
                <a:cs typeface="Times New Roman"/>
              </a:rPr>
              <a:t>s</a:t>
            </a:r>
            <a:r>
              <a:rPr sz="1650" i="1" spc="-37" baseline="-15151" dirty="0">
                <a:latin typeface="Times New Roman"/>
                <a:cs typeface="Times New Roman"/>
              </a:rPr>
              <a:t>0</a:t>
            </a:r>
            <a:endParaRPr sz="1650" baseline="-15151">
              <a:latin typeface="Times New Roman"/>
              <a:cs typeface="Times New Roman"/>
            </a:endParaRPr>
          </a:p>
          <a:p>
            <a:pPr marL="109855" indent="-72390">
              <a:lnSpc>
                <a:spcPts val="1910"/>
              </a:lnSpc>
              <a:buSzPct val="93750"/>
              <a:buFont typeface="Arial"/>
              <a:buChar char="•"/>
              <a:tabLst>
                <a:tab pos="110489" algn="l"/>
              </a:tabLst>
            </a:pPr>
            <a:r>
              <a:rPr sz="1600" i="1" dirty="0">
                <a:latin typeface="Times New Roman"/>
                <a:cs typeface="Times New Roman"/>
              </a:rPr>
              <a:t>γ=1;</a:t>
            </a:r>
            <a:r>
              <a:rPr sz="1600" i="1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Symbol"/>
                <a:cs typeface="Symbol"/>
              </a:rPr>
              <a:t>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spc="-20" dirty="0">
                <a:latin typeface="Symbol"/>
                <a:cs typeface="Symbol"/>
              </a:rPr>
              <a:t></a:t>
            </a:r>
            <a:endParaRPr sz="1600">
              <a:latin typeface="Symbol"/>
              <a:cs typeface="Symbol"/>
            </a:endParaRPr>
          </a:p>
        </p:txBody>
      </p:sp>
      <p:pic>
        <p:nvPicPr>
          <p:cNvPr id="29" name="object 2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30" name="object 30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21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1155065">
              <a:lnSpc>
                <a:spcPct val="100000"/>
              </a:lnSpc>
              <a:spcBef>
                <a:spcPts val="100"/>
              </a:spcBef>
            </a:pPr>
            <a:r>
              <a:rPr dirty="0"/>
              <a:t>Aprendizaje</a:t>
            </a:r>
            <a:r>
              <a:rPr spc="-25" dirty="0"/>
              <a:t> </a:t>
            </a:r>
            <a:r>
              <a:rPr dirty="0"/>
              <a:t>por</a:t>
            </a:r>
            <a:r>
              <a:rPr spc="-15" dirty="0"/>
              <a:t> </a:t>
            </a:r>
            <a:r>
              <a:rPr dirty="0"/>
              <a:t>refuerzo:</a:t>
            </a:r>
            <a:r>
              <a:rPr spc="-15" dirty="0"/>
              <a:t> </a:t>
            </a:r>
            <a:r>
              <a:rPr spc="-10" dirty="0"/>
              <a:t>Q-learning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26440" y="1004315"/>
            <a:ext cx="7960995" cy="1437005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334645" indent="-283845">
              <a:lnSpc>
                <a:spcPct val="100000"/>
              </a:lnSpc>
              <a:spcBef>
                <a:spcPts val="605"/>
              </a:spcBef>
              <a:buChar char="•"/>
              <a:tabLst>
                <a:tab pos="334645" algn="l"/>
                <a:tab pos="335280" algn="l"/>
              </a:tabLst>
            </a:pPr>
            <a:r>
              <a:rPr sz="2000" dirty="0">
                <a:latin typeface="Times New Roman"/>
                <a:cs typeface="Times New Roman"/>
              </a:rPr>
              <a:t>Q-learning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garantiza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convergencia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Q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Q</a:t>
            </a:r>
            <a:r>
              <a:rPr sz="1950" i="1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si:</a:t>
            </a:r>
            <a:endParaRPr sz="2000">
              <a:latin typeface="Times New Roman"/>
              <a:cs typeface="Times New Roman"/>
            </a:endParaRPr>
          </a:p>
          <a:p>
            <a:pPr marL="964565" lvl="1" indent="-456565">
              <a:lnSpc>
                <a:spcPct val="100000"/>
              </a:lnSpc>
              <a:spcBef>
                <a:spcPts val="500"/>
              </a:spcBef>
              <a:buAutoNum type="arabicPeriod"/>
              <a:tabLst>
                <a:tab pos="964565" algn="l"/>
                <a:tab pos="965200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entorno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modelar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MDP</a:t>
            </a:r>
            <a:endParaRPr sz="2000">
              <a:latin typeface="Times New Roman"/>
              <a:cs typeface="Times New Roman"/>
            </a:endParaRPr>
          </a:p>
          <a:p>
            <a:pPr marL="964565" marR="17780" lvl="1" indent="-457200">
              <a:lnSpc>
                <a:spcPct val="100000"/>
              </a:lnSpc>
              <a:spcBef>
                <a:spcPts val="505"/>
              </a:spcBef>
              <a:buAutoNum type="arabicPeriod"/>
              <a:tabLst>
                <a:tab pos="964565" algn="l"/>
                <a:tab pos="965200" algn="l"/>
              </a:tabLst>
            </a:pP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actualización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i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Q(s,a)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constante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Symbol"/>
                <a:cs typeface="Symbol"/>
              </a:rPr>
              <a:t>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tal que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780790" y="2705608"/>
            <a:ext cx="1079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dirty="0">
                <a:latin typeface="Symbol"/>
                <a:cs typeface="Symbol"/>
              </a:rPr>
              <a:t></a:t>
            </a:r>
            <a:endParaRPr sz="1300">
              <a:latin typeface="Symbol"/>
              <a:cs typeface="Symbo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148839" y="2692908"/>
            <a:ext cx="221488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791970" algn="l"/>
              </a:tabLst>
            </a:pPr>
            <a:r>
              <a:rPr sz="2000" dirty="0">
                <a:latin typeface="Times New Roman"/>
                <a:cs typeface="Times New Roman"/>
              </a:rPr>
              <a:t>∑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Symbol"/>
                <a:cs typeface="Symbol"/>
              </a:rPr>
              <a:t></a:t>
            </a:r>
            <a:r>
              <a:rPr sz="1950" baseline="-17094" dirty="0">
                <a:latin typeface="Times New Roman"/>
                <a:cs typeface="Times New Roman"/>
              </a:rPr>
              <a:t>i</a:t>
            </a:r>
            <a:r>
              <a:rPr sz="1950" spc="277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Symbol"/>
                <a:cs typeface="Symbol"/>
              </a:rPr>
              <a:t></a:t>
            </a:r>
            <a:r>
              <a:rPr sz="2000" dirty="0">
                <a:latin typeface="Times New Roman"/>
                <a:cs typeface="Times New Roman"/>
              </a:rPr>
              <a:t> ∞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 ∑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Symbol"/>
                <a:cs typeface="Symbol"/>
              </a:rPr>
              <a:t></a:t>
            </a:r>
            <a:r>
              <a:rPr sz="1950" spc="-37" baseline="-17094" dirty="0">
                <a:latin typeface="Times New Roman"/>
                <a:cs typeface="Times New Roman"/>
              </a:rPr>
              <a:t>i</a:t>
            </a:r>
            <a:r>
              <a:rPr sz="1950" baseline="-17094" dirty="0">
                <a:latin typeface="Times New Roman"/>
                <a:cs typeface="Times New Roman"/>
              </a:rPr>
              <a:t>	</a:t>
            </a:r>
            <a:r>
              <a:rPr sz="2000" dirty="0">
                <a:latin typeface="Symbol"/>
                <a:cs typeface="Symbol"/>
              </a:rPr>
              <a:t></a:t>
            </a:r>
            <a:r>
              <a:rPr sz="2000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∞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221739" y="2939796"/>
            <a:ext cx="7342505" cy="31984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83615">
              <a:lnSpc>
                <a:spcPct val="100000"/>
              </a:lnSpc>
              <a:spcBef>
                <a:spcPts val="100"/>
              </a:spcBef>
              <a:tabLst>
                <a:tab pos="2115820" algn="l"/>
              </a:tabLst>
            </a:pPr>
            <a:r>
              <a:rPr sz="2100" i="1" spc="-37" baseline="1984" dirty="0">
                <a:latin typeface="Times New Roman"/>
                <a:cs typeface="Times New Roman"/>
              </a:rPr>
              <a:t>i=0</a:t>
            </a:r>
            <a:r>
              <a:rPr sz="2100" i="1" baseline="1984" dirty="0">
                <a:latin typeface="Times New Roman"/>
                <a:cs typeface="Times New Roman"/>
              </a:rPr>
              <a:t>	</a:t>
            </a:r>
            <a:r>
              <a:rPr sz="1400" i="1" spc="-25" dirty="0">
                <a:latin typeface="Times New Roman"/>
                <a:cs typeface="Times New Roman"/>
              </a:rPr>
              <a:t>i=0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850">
              <a:latin typeface="Times New Roman"/>
              <a:cs typeface="Times New Roman"/>
            </a:endParaRPr>
          </a:p>
          <a:p>
            <a:pPr marL="753745" indent="-284480">
              <a:lnSpc>
                <a:spcPct val="100000"/>
              </a:lnSpc>
              <a:buChar char="•"/>
              <a:tabLst>
                <a:tab pos="753745" algn="l"/>
                <a:tab pos="754380" algn="l"/>
              </a:tabLst>
            </a:pP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decir,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Symbol"/>
                <a:cs typeface="Symbol"/>
              </a:rPr>
              <a:t>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debe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disminuir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tiempo</a:t>
            </a:r>
            <a:endParaRPr sz="2000">
              <a:latin typeface="Times New Roman"/>
              <a:cs typeface="Times New Roman"/>
            </a:endParaRPr>
          </a:p>
          <a:p>
            <a:pPr marL="753745" indent="-284480">
              <a:lnSpc>
                <a:spcPct val="100000"/>
              </a:lnSpc>
              <a:spcBef>
                <a:spcPts val="409"/>
              </a:spcBef>
              <a:buChar char="•"/>
              <a:tabLst>
                <a:tab pos="753745" algn="l"/>
                <a:tab pos="754380" algn="l"/>
              </a:tabLst>
            </a:pP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posible</a:t>
            </a:r>
            <a:r>
              <a:rPr sz="2000" spc="-10" dirty="0">
                <a:latin typeface="Times New Roman"/>
                <a:cs typeface="Times New Roman"/>
              </a:rPr>
              <a:t> ejemplo:</a:t>
            </a:r>
            <a:endParaRPr sz="2000">
              <a:latin typeface="Times New Roman"/>
              <a:cs typeface="Times New Roman"/>
            </a:endParaRPr>
          </a:p>
          <a:p>
            <a:pPr marL="1210945" marR="804545" lvl="1" indent="-284480">
              <a:lnSpc>
                <a:spcPts val="2110"/>
              </a:lnSpc>
              <a:spcBef>
                <a:spcPts val="600"/>
              </a:spcBef>
              <a:buFont typeface="Times New Roman"/>
              <a:buChar char="•"/>
              <a:tabLst>
                <a:tab pos="1210945" algn="l"/>
                <a:tab pos="1211580" algn="l"/>
              </a:tabLst>
            </a:pPr>
            <a:r>
              <a:rPr sz="1800" dirty="0">
                <a:latin typeface="Symbol"/>
                <a:cs typeface="Symbol"/>
              </a:rPr>
              <a:t>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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900" i="1" dirty="0">
                <a:latin typeface="Symbol"/>
                <a:cs typeface="Symbol"/>
              </a:rPr>
              <a:t></a:t>
            </a:r>
            <a:r>
              <a:rPr sz="1800" i="1" dirty="0">
                <a:latin typeface="Times New Roman"/>
                <a:cs typeface="Times New Roman"/>
              </a:rPr>
              <a:t>n(s,a)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donde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n(s,a)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número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veces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ha </a:t>
            </a:r>
            <a:r>
              <a:rPr sz="1800" dirty="0">
                <a:latin typeface="Times New Roman"/>
                <a:cs typeface="Times New Roman"/>
              </a:rPr>
              <a:t>actualizado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Q(s,a)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900">
              <a:latin typeface="Times New Roman"/>
              <a:cs typeface="Times New Roman"/>
            </a:endParaRPr>
          </a:p>
          <a:p>
            <a:pPr marL="469265" indent="-456565">
              <a:lnSpc>
                <a:spcPct val="100000"/>
              </a:lnSpc>
              <a:buAutoNum type="arabicPeriod" startAt="3"/>
              <a:tabLst>
                <a:tab pos="469265" algn="l"/>
                <a:tab pos="469900" algn="l"/>
              </a:tabLst>
            </a:pPr>
            <a:r>
              <a:rPr sz="2000" dirty="0">
                <a:latin typeface="Times New Roman"/>
                <a:cs typeface="Times New Roman"/>
              </a:rPr>
              <a:t>Cada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pareja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visitada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número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infinito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veces</a:t>
            </a:r>
            <a:endParaRPr sz="2000">
              <a:latin typeface="Times New Roman"/>
              <a:cs typeface="Times New Roman"/>
            </a:endParaRPr>
          </a:p>
          <a:p>
            <a:pPr marL="469265" indent="-456565">
              <a:lnSpc>
                <a:spcPts val="2400"/>
              </a:lnSpc>
              <a:spcBef>
                <a:spcPts val="409"/>
              </a:spcBef>
              <a:buAutoNum type="arabicPeriod" startAt="3"/>
              <a:tabLst>
                <a:tab pos="469265" algn="l"/>
                <a:tab pos="469900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entorno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estacionario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decir,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probabilidad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transitar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spc="-50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  <a:p>
            <a:pPr marL="469265">
              <a:lnSpc>
                <a:spcPts val="2520"/>
              </a:lnSpc>
            </a:pP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2100" i="1" dirty="0">
                <a:latin typeface="MS PGothic"/>
                <a:cs typeface="MS PGothic"/>
              </a:rPr>
              <a:t>’</a:t>
            </a:r>
            <a:r>
              <a:rPr sz="2100" i="1" spc="325" dirty="0">
                <a:latin typeface="MS PGothic"/>
                <a:cs typeface="MS PGothic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ejecutando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varía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tiempo)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221864" y="2558796"/>
            <a:ext cx="130048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160145" algn="l"/>
              </a:tabLst>
            </a:pPr>
            <a:r>
              <a:rPr sz="1400" spc="-50" dirty="0">
                <a:latin typeface="Times New Roman"/>
                <a:cs typeface="Times New Roman"/>
              </a:rPr>
              <a:t>∞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spc="-50" dirty="0">
                <a:latin typeface="Times New Roman"/>
                <a:cs typeface="Times New Roman"/>
              </a:rPr>
              <a:t>∞</a:t>
            </a:r>
            <a:endParaRPr sz="1400">
              <a:latin typeface="Times New Roman"/>
              <a:cs typeface="Times New Roman"/>
            </a:endParaRPr>
          </a:p>
        </p:txBody>
      </p:sp>
      <p:pic>
        <p:nvPicPr>
          <p:cNvPr id="14" name="object 1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25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2974975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Conclusión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64540" y="1068323"/>
            <a:ext cx="7309484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6545" marR="5080" indent="-284480" algn="just">
              <a:lnSpc>
                <a:spcPct val="100000"/>
              </a:lnSpc>
              <a:spcBef>
                <a:spcPts val="100"/>
              </a:spcBef>
              <a:buChar char="•"/>
              <a:tabLst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ocurrir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tanto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manera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online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manera </a:t>
            </a:r>
            <a:r>
              <a:rPr sz="2000" i="1" spc="-10" dirty="0">
                <a:latin typeface="Times New Roman"/>
                <a:cs typeface="Times New Roman"/>
              </a:rPr>
              <a:t>offline</a:t>
            </a:r>
            <a:r>
              <a:rPr sz="2000" spc="-10" dirty="0">
                <a:latin typeface="Times New Roman"/>
                <a:cs typeface="Times New Roman"/>
              </a:rPr>
              <a:t>.</a:t>
            </a:r>
            <a:r>
              <a:rPr sz="2000" spc="-1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posible,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aprender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política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óptima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manera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offline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y </a:t>
            </a:r>
            <a:r>
              <a:rPr sz="2000" dirty="0">
                <a:latin typeface="Times New Roman"/>
                <a:cs typeface="Times New Roman"/>
              </a:rPr>
              <a:t>aplicarla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problema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real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911350" y="2297113"/>
            <a:ext cx="2476611" cy="1857090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837936" y="2297113"/>
            <a:ext cx="2823338" cy="1857090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3419217" y="4232148"/>
            <a:ext cx="240284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-10" dirty="0">
                <a:latin typeface="Times New Roman"/>
                <a:cs typeface="Times New Roman"/>
                <a:hlinkClick r:id="rId7"/>
              </a:rPr>
              <a:t>http://heli.stanford.edu/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26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3978275"/>
            <a:ext cx="8229600" cy="2589530"/>
            <a:chOff x="457200" y="3978275"/>
            <a:chExt cx="8229600" cy="258953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7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5999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7"/>
              <a:ext cx="822325" cy="33020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033587" y="3978275"/>
              <a:ext cx="5194300" cy="2274887"/>
            </a:xfrm>
            <a:prstGeom prst="rect">
              <a:avLst/>
            </a:prstGeom>
          </p:spPr>
        </p:pic>
      </p:grpSp>
      <p:pic>
        <p:nvPicPr>
          <p:cNvPr id="8" name="object 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2974975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Conclusión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64540" y="1004315"/>
            <a:ext cx="7426959" cy="289687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60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Uno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mejores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resultados:</a:t>
            </a:r>
            <a:r>
              <a:rPr sz="2000" spc="-7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TD-Gammon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[Tesauro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1995]</a:t>
            </a:r>
            <a:endParaRPr sz="2000">
              <a:latin typeface="Times New Roman"/>
              <a:cs typeface="Times New Roman"/>
            </a:endParaRPr>
          </a:p>
          <a:p>
            <a:pPr marL="753745" lvl="1" indent="-283845">
              <a:lnSpc>
                <a:spcPct val="100000"/>
              </a:lnSpc>
              <a:spcBef>
                <a:spcPts val="500"/>
              </a:spcBef>
              <a:buChar char="•"/>
              <a:tabLst>
                <a:tab pos="753745" algn="l"/>
                <a:tab pos="754380" algn="l"/>
              </a:tabLst>
            </a:pPr>
            <a:r>
              <a:rPr sz="2000" dirty="0">
                <a:latin typeface="Times New Roman"/>
                <a:cs typeface="Times New Roman"/>
              </a:rPr>
              <a:t>Aprender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jugar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Backgammon</a:t>
            </a:r>
            <a:endParaRPr sz="2000">
              <a:latin typeface="Times New Roman"/>
              <a:cs typeface="Times New Roman"/>
            </a:endParaRPr>
          </a:p>
          <a:p>
            <a:pPr marL="753745" lvl="1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753745" algn="l"/>
                <a:tab pos="754380" algn="l"/>
              </a:tabLst>
            </a:pPr>
            <a:r>
              <a:rPr sz="2000" spc="-10" dirty="0">
                <a:latin typeface="Times New Roman"/>
                <a:cs typeface="Times New Roman"/>
              </a:rPr>
              <a:t>Rewards:</a:t>
            </a:r>
            <a:endParaRPr sz="2000">
              <a:latin typeface="Times New Roman"/>
              <a:cs typeface="Times New Roman"/>
            </a:endParaRPr>
          </a:p>
          <a:p>
            <a:pPr marL="926465">
              <a:lnSpc>
                <a:spcPct val="100000"/>
              </a:lnSpc>
              <a:spcBef>
                <a:spcPts val="480"/>
              </a:spcBef>
              <a:tabLst>
                <a:tab pos="1210945" algn="l"/>
              </a:tabLst>
            </a:pPr>
            <a:r>
              <a:rPr sz="2000" spc="-50" dirty="0">
                <a:latin typeface="Times New Roman"/>
                <a:cs typeface="Times New Roman"/>
              </a:rPr>
              <a:t>•</a:t>
            </a:r>
            <a:r>
              <a:rPr sz="2000" dirty="0">
                <a:latin typeface="Times New Roman"/>
                <a:cs typeface="Times New Roman"/>
              </a:rPr>
              <a:t>	+100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acción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ejecuta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gana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partida</a:t>
            </a:r>
            <a:endParaRPr sz="2000">
              <a:latin typeface="Times New Roman"/>
              <a:cs typeface="Times New Roman"/>
            </a:endParaRPr>
          </a:p>
          <a:p>
            <a:pPr marL="1210945" lvl="2" indent="-284480">
              <a:lnSpc>
                <a:spcPct val="100000"/>
              </a:lnSpc>
              <a:spcBef>
                <a:spcPts val="505"/>
              </a:spcBef>
              <a:buChar char="•"/>
              <a:tabLst>
                <a:tab pos="1210945" algn="l"/>
                <a:tab pos="1211580" algn="l"/>
              </a:tabLst>
            </a:pPr>
            <a:r>
              <a:rPr sz="2000" spc="-10" dirty="0">
                <a:latin typeface="Times New Roman"/>
                <a:cs typeface="Times New Roman"/>
              </a:rPr>
              <a:t>-</a:t>
            </a:r>
            <a:r>
              <a:rPr sz="2000" dirty="0">
                <a:latin typeface="Times New Roman"/>
                <a:cs typeface="Times New Roman"/>
              </a:rPr>
              <a:t>100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ejecuta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pierde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partida</a:t>
            </a:r>
            <a:endParaRPr sz="2000">
              <a:latin typeface="Times New Roman"/>
              <a:cs typeface="Times New Roman"/>
            </a:endParaRPr>
          </a:p>
          <a:p>
            <a:pPr marL="1210945" lvl="2" indent="-284480">
              <a:lnSpc>
                <a:spcPct val="100000"/>
              </a:lnSpc>
              <a:spcBef>
                <a:spcPts val="409"/>
              </a:spcBef>
              <a:buChar char="•"/>
              <a:tabLst>
                <a:tab pos="1210945" algn="l"/>
                <a:tab pos="1211580" algn="l"/>
              </a:tabLst>
            </a:pPr>
            <a:r>
              <a:rPr sz="2000" dirty="0">
                <a:latin typeface="Times New Roman"/>
                <a:cs typeface="Times New Roman"/>
              </a:rPr>
              <a:t>0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todas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otras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acciones</a:t>
            </a:r>
            <a:endParaRPr sz="2000">
              <a:latin typeface="Times New Roman"/>
              <a:cs typeface="Times New Roman"/>
            </a:endParaRPr>
          </a:p>
          <a:p>
            <a:pPr marL="753745" marR="5080" lvl="1" indent="-284480">
              <a:lnSpc>
                <a:spcPct val="100000"/>
              </a:lnSpc>
              <a:spcBef>
                <a:spcPts val="500"/>
              </a:spcBef>
              <a:buChar char="•"/>
              <a:tabLst>
                <a:tab pos="753745" algn="l"/>
                <a:tab pos="754380" algn="l"/>
              </a:tabLst>
            </a:pPr>
            <a:r>
              <a:rPr sz="2000" dirty="0">
                <a:latin typeface="Times New Roman"/>
                <a:cs typeface="Times New Roman"/>
              </a:rPr>
              <a:t>Proceso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aprendizaje: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1.5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millones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partidas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jugadas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contra</a:t>
            </a:r>
            <a:r>
              <a:rPr sz="2000" spc="-25" dirty="0">
                <a:latin typeface="Times New Roman"/>
                <a:cs typeface="Times New Roman"/>
              </a:rPr>
              <a:t> sí </a:t>
            </a:r>
            <a:r>
              <a:rPr sz="2000" dirty="0">
                <a:latin typeface="Times New Roman"/>
                <a:cs typeface="Times New Roman"/>
              </a:rPr>
              <a:t>mismo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(!!!)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1" name="object 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27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471805"/>
            <a:chOff x="457200" y="6096000"/>
            <a:chExt cx="8229600" cy="47180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5" cy="330200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35203" rIns="0" bIns="0" rtlCol="0">
            <a:spAutoFit/>
          </a:bodyPr>
          <a:lstStyle/>
          <a:p>
            <a:pPr marL="2974975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Conclusión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01040" y="1068323"/>
            <a:ext cx="8023859" cy="37471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60045" marR="93980" indent="-284480" algn="just">
              <a:lnSpc>
                <a:spcPct val="100000"/>
              </a:lnSpc>
              <a:spcBef>
                <a:spcPts val="100"/>
              </a:spcBef>
              <a:buChar char="•"/>
              <a:tabLst>
                <a:tab pos="360680" algn="l"/>
              </a:tabLst>
            </a:pP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algoritmo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refuerzo,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versión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simple,</a:t>
            </a:r>
            <a:r>
              <a:rPr sz="2000" spc="46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tiene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almacenar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ejemplo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tabla)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Q(s,a)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pareja estado-acción</a:t>
            </a:r>
            <a:endParaRPr sz="2000">
              <a:latin typeface="Times New Roman"/>
              <a:cs typeface="Times New Roman"/>
            </a:endParaRPr>
          </a:p>
          <a:p>
            <a:pPr marL="1275080" lvl="1" indent="-285115" algn="just">
              <a:lnSpc>
                <a:spcPct val="100000"/>
              </a:lnSpc>
              <a:spcBef>
                <a:spcPts val="505"/>
              </a:spcBef>
              <a:buChar char="•"/>
              <a:tabLst>
                <a:tab pos="1275080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ajedrez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tiene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10</a:t>
            </a:r>
            <a:r>
              <a:rPr sz="1950" baseline="25641" dirty="0">
                <a:latin typeface="Times New Roman"/>
                <a:cs typeface="Times New Roman"/>
              </a:rPr>
              <a:t>43</a:t>
            </a:r>
            <a:r>
              <a:rPr sz="1950" spc="254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!!!!!</a:t>
            </a:r>
            <a:endParaRPr sz="2000">
              <a:latin typeface="Times New Roman"/>
              <a:cs typeface="Times New Roman"/>
            </a:endParaRPr>
          </a:p>
          <a:p>
            <a:pPr marL="360680" indent="-284480" algn="just">
              <a:lnSpc>
                <a:spcPct val="100000"/>
              </a:lnSpc>
              <a:spcBef>
                <a:spcPts val="500"/>
              </a:spcBef>
              <a:buChar char="•"/>
              <a:tabLst>
                <a:tab pos="360680" algn="l"/>
              </a:tabLst>
            </a:pPr>
            <a:r>
              <a:rPr sz="2000" dirty="0">
                <a:latin typeface="Times New Roman"/>
                <a:cs typeface="Times New Roman"/>
              </a:rPr>
              <a:t>Representación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compacta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estados</a:t>
            </a:r>
            <a:endParaRPr sz="2000">
              <a:latin typeface="Times New Roman"/>
              <a:cs typeface="Times New Roman"/>
            </a:endParaRPr>
          </a:p>
          <a:p>
            <a:pPr marL="360680" indent="-284480" algn="just">
              <a:lnSpc>
                <a:spcPct val="100000"/>
              </a:lnSpc>
              <a:spcBef>
                <a:spcPts val="480"/>
              </a:spcBef>
              <a:buChar char="•"/>
              <a:tabLst>
                <a:tab pos="360680" algn="l"/>
              </a:tabLst>
            </a:pPr>
            <a:r>
              <a:rPr sz="2000" dirty="0">
                <a:latin typeface="Times New Roman"/>
                <a:cs typeface="Times New Roman"/>
              </a:rPr>
              <a:t>Extensiones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espacios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acciones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continuos</a:t>
            </a:r>
            <a:endParaRPr sz="2000">
              <a:latin typeface="Times New Roman"/>
              <a:cs typeface="Times New Roman"/>
            </a:endParaRPr>
          </a:p>
          <a:p>
            <a:pPr marL="360045" marR="794385" indent="-284480">
              <a:lnSpc>
                <a:spcPct val="100000"/>
              </a:lnSpc>
              <a:spcBef>
                <a:spcPts val="505"/>
              </a:spcBef>
              <a:buChar char="•"/>
              <a:tabLst>
                <a:tab pos="360045" algn="l"/>
                <a:tab pos="360680" algn="l"/>
                <a:tab pos="4775200" algn="l"/>
              </a:tabLst>
            </a:pPr>
            <a:r>
              <a:rPr sz="2000" dirty="0">
                <a:latin typeface="Times New Roman"/>
                <a:cs typeface="Times New Roman"/>
              </a:rPr>
              <a:t>Aprender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también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transición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i="1" dirty="0">
                <a:latin typeface="Times New Roman"/>
                <a:cs typeface="Times New Roman"/>
              </a:rPr>
              <a:t>δ: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SxA</a:t>
            </a:r>
            <a:r>
              <a:rPr sz="2000" i="1" spc="-4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→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(aprender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el </a:t>
            </a:r>
            <a:r>
              <a:rPr sz="2000" dirty="0">
                <a:latin typeface="Times New Roman"/>
                <a:cs typeface="Times New Roman"/>
              </a:rPr>
              <a:t>modelo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entorno)</a:t>
            </a:r>
            <a:endParaRPr sz="2000">
              <a:latin typeface="Times New Roman"/>
              <a:cs typeface="Times New Roman"/>
            </a:endParaRPr>
          </a:p>
          <a:p>
            <a:pPr marL="360045" marR="570230" indent="-284480">
              <a:lnSpc>
                <a:spcPct val="100000"/>
              </a:lnSpc>
              <a:spcBef>
                <a:spcPts val="409"/>
              </a:spcBef>
              <a:buChar char="•"/>
              <a:tabLst>
                <a:tab pos="360045" algn="l"/>
                <a:tab pos="360680" algn="l"/>
              </a:tabLst>
            </a:pPr>
            <a:r>
              <a:rPr sz="2000" dirty="0">
                <a:latin typeface="Times New Roman"/>
                <a:cs typeface="Times New Roman"/>
              </a:rPr>
              <a:t>Reutilizar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Q(s,a)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determinado </a:t>
            </a:r>
            <a:r>
              <a:rPr sz="2000" dirty="0">
                <a:latin typeface="Times New Roman"/>
                <a:cs typeface="Times New Roman"/>
              </a:rPr>
              <a:t>problema,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otro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problema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similar</a:t>
            </a:r>
            <a:endParaRPr sz="2000">
              <a:latin typeface="Times New Roman"/>
              <a:cs typeface="Times New Roman"/>
            </a:endParaRPr>
          </a:p>
          <a:p>
            <a:pPr marL="360045" indent="-283845">
              <a:lnSpc>
                <a:spcPct val="100000"/>
              </a:lnSpc>
              <a:spcBef>
                <a:spcPts val="505"/>
              </a:spcBef>
              <a:buChar char="•"/>
              <a:tabLst>
                <a:tab pos="360045" algn="l"/>
                <a:tab pos="360680" algn="l"/>
              </a:tabLst>
            </a:pPr>
            <a:r>
              <a:rPr sz="2000" spc="-20" dirty="0">
                <a:latin typeface="Times New Roman"/>
                <a:cs typeface="Times New Roman"/>
              </a:rPr>
              <a:t>Variaciones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aprendizaje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información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disponible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115300" y="5829300"/>
            <a:ext cx="812800" cy="812800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8352790" y="6399049"/>
            <a:ext cx="292100" cy="2508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845"/>
              </a:lnSpc>
            </a:pPr>
            <a:r>
              <a:rPr sz="1600" spc="-25" dirty="0">
                <a:latin typeface="Times New Roman"/>
                <a:cs typeface="Times New Roman"/>
              </a:rPr>
              <a:t>28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062990">
              <a:lnSpc>
                <a:spcPct val="100000"/>
              </a:lnSpc>
              <a:spcBef>
                <a:spcPts val="100"/>
              </a:spcBef>
            </a:pPr>
            <a:r>
              <a:rPr dirty="0"/>
              <a:t>Algoritmo</a:t>
            </a:r>
            <a:r>
              <a:rPr spc="-35" dirty="0"/>
              <a:t> </a:t>
            </a:r>
            <a:r>
              <a:rPr dirty="0"/>
              <a:t>para</a:t>
            </a:r>
            <a:r>
              <a:rPr spc="-15" dirty="0"/>
              <a:t> </a:t>
            </a:r>
            <a:r>
              <a:rPr dirty="0"/>
              <a:t>búsqueda</a:t>
            </a:r>
            <a:r>
              <a:rPr spc="-20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spc="-10" dirty="0"/>
              <a:t>amplitud</a:t>
            </a: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329112" y="1219199"/>
            <a:ext cx="141286" cy="4772025"/>
          </a:xfrm>
          <a:prstGeom prst="rect">
            <a:avLst/>
          </a:prstGeom>
        </p:spPr>
      </p:pic>
      <p:sp>
        <p:nvSpPr>
          <p:cNvPr id="4" name="object 4"/>
          <p:cNvSpPr txBox="1">
            <a:spLocks noGrp="1"/>
          </p:cNvSpPr>
          <p:nvPr>
            <p:ph sz="half" idx="2"/>
          </p:nvPr>
        </p:nvSpPr>
        <p:spPr>
          <a:prstGeom prst="rect">
            <a:avLst/>
          </a:prstGeom>
        </p:spPr>
        <p:txBody>
          <a:bodyPr vert="horz" wrap="square" lIns="0" tIns="762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0"/>
              </a:spcBef>
            </a:pPr>
            <a:r>
              <a:rPr spc="-10" dirty="0"/>
              <a:t>Algoritmo:</a:t>
            </a:r>
          </a:p>
          <a:p>
            <a:pPr marL="209550" marR="496570" indent="-196850">
              <a:lnSpc>
                <a:spcPct val="100000"/>
              </a:lnSpc>
              <a:spcBef>
                <a:spcPts val="505"/>
              </a:spcBef>
              <a:buChar char="•"/>
              <a:tabLst>
                <a:tab pos="209550" algn="l"/>
              </a:tabLst>
            </a:pPr>
            <a:r>
              <a:rPr dirty="0"/>
              <a:t>usar</a:t>
            </a:r>
            <a:r>
              <a:rPr spc="-40" dirty="0"/>
              <a:t> </a:t>
            </a:r>
            <a:r>
              <a:rPr dirty="0"/>
              <a:t>el</a:t>
            </a:r>
            <a:r>
              <a:rPr spc="-30" dirty="0"/>
              <a:t> </a:t>
            </a:r>
            <a:r>
              <a:rPr dirty="0"/>
              <a:t>algoritmo</a:t>
            </a:r>
            <a:r>
              <a:rPr spc="-20" dirty="0"/>
              <a:t> </a:t>
            </a:r>
            <a:r>
              <a:rPr dirty="0"/>
              <a:t>general</a:t>
            </a:r>
            <a:r>
              <a:rPr spc="-30" dirty="0"/>
              <a:t> </a:t>
            </a:r>
            <a:r>
              <a:rPr spc="-25" dirty="0"/>
              <a:t>de </a:t>
            </a:r>
            <a:r>
              <a:rPr spc="-10" dirty="0"/>
              <a:t>búsqueda</a:t>
            </a:r>
          </a:p>
          <a:p>
            <a:pPr marL="209550" indent="-196850">
              <a:lnSpc>
                <a:spcPct val="100000"/>
              </a:lnSpc>
              <a:spcBef>
                <a:spcPts val="480"/>
              </a:spcBef>
              <a:buChar char="•"/>
              <a:tabLst>
                <a:tab pos="209550" algn="l"/>
              </a:tabLst>
            </a:pPr>
            <a:r>
              <a:rPr dirty="0"/>
              <a:t>añadir</a:t>
            </a:r>
            <a:r>
              <a:rPr spc="-30" dirty="0"/>
              <a:t> </a:t>
            </a:r>
            <a:r>
              <a:rPr dirty="0"/>
              <a:t>nuevos</a:t>
            </a:r>
            <a:r>
              <a:rPr spc="-25" dirty="0"/>
              <a:t> </a:t>
            </a:r>
            <a:r>
              <a:rPr dirty="0"/>
              <a:t>sucesores</a:t>
            </a:r>
            <a:r>
              <a:rPr spc="-20" dirty="0"/>
              <a:t> </a:t>
            </a:r>
            <a:r>
              <a:rPr dirty="0"/>
              <a:t>al</a:t>
            </a:r>
            <a:r>
              <a:rPr spc="-20" dirty="0"/>
              <a:t> </a:t>
            </a:r>
            <a:r>
              <a:rPr i="1" spc="-10" dirty="0">
                <a:latin typeface="Times New Roman"/>
                <a:cs typeface="Times New Roman"/>
              </a:rPr>
              <a:t>final</a:t>
            </a:r>
          </a:p>
          <a:p>
            <a:pPr marL="209550">
              <a:lnSpc>
                <a:spcPct val="100000"/>
              </a:lnSpc>
            </a:pPr>
            <a:r>
              <a:rPr dirty="0"/>
              <a:t>de</a:t>
            </a:r>
            <a:r>
              <a:rPr spc="-20" dirty="0"/>
              <a:t> </a:t>
            </a:r>
            <a:r>
              <a:rPr dirty="0"/>
              <a:t>la</a:t>
            </a:r>
            <a:r>
              <a:rPr spc="-20" dirty="0"/>
              <a:t> </a:t>
            </a:r>
            <a:r>
              <a:rPr dirty="0"/>
              <a:t>lista</a:t>
            </a:r>
            <a:r>
              <a:rPr spc="-15" dirty="0"/>
              <a:t> </a:t>
            </a:r>
            <a:r>
              <a:rPr i="1" spc="-10" dirty="0">
                <a:latin typeface="Times New Roman"/>
                <a:cs typeface="Times New Roman"/>
              </a:rPr>
              <a:t>abierta</a:t>
            </a:r>
          </a:p>
          <a:p>
            <a:pPr marL="209550" indent="-196850">
              <a:lnSpc>
                <a:spcPct val="100000"/>
              </a:lnSpc>
              <a:spcBef>
                <a:spcPts val="505"/>
              </a:spcBef>
              <a:buFont typeface="Times New Roman"/>
              <a:buChar char="•"/>
              <a:tabLst>
                <a:tab pos="209550" algn="l"/>
              </a:tabLst>
            </a:pPr>
            <a:r>
              <a:rPr i="1" dirty="0">
                <a:latin typeface="Times New Roman"/>
                <a:cs typeface="Times New Roman"/>
              </a:rPr>
              <a:t>abierta</a:t>
            </a:r>
            <a:r>
              <a:rPr i="1" spc="-25" dirty="0">
                <a:latin typeface="Times New Roman"/>
                <a:cs typeface="Times New Roman"/>
              </a:rPr>
              <a:t> </a:t>
            </a:r>
            <a:r>
              <a:rPr dirty="0"/>
              <a:t>funciona</a:t>
            </a:r>
            <a:r>
              <a:rPr spc="-25" dirty="0"/>
              <a:t> </a:t>
            </a:r>
            <a:r>
              <a:rPr dirty="0"/>
              <a:t>como</a:t>
            </a:r>
            <a:r>
              <a:rPr spc="-20" dirty="0"/>
              <a:t> </a:t>
            </a:r>
            <a:r>
              <a:rPr i="1" spc="-20" dirty="0">
                <a:latin typeface="Times New Roman"/>
                <a:cs typeface="Times New Roman"/>
              </a:rPr>
              <a:t>cola</a:t>
            </a:r>
          </a:p>
          <a:p>
            <a:pPr marL="869315" lvl="1" indent="-285115">
              <a:lnSpc>
                <a:spcPct val="100000"/>
              </a:lnSpc>
              <a:spcBef>
                <a:spcPts val="415"/>
              </a:spcBef>
              <a:buChar char="–"/>
              <a:tabLst>
                <a:tab pos="869315" algn="l"/>
                <a:tab pos="869950" algn="l"/>
              </a:tabLst>
            </a:pPr>
            <a:r>
              <a:rPr sz="1800" dirty="0">
                <a:latin typeface="Times New Roman"/>
                <a:cs typeface="Times New Roman"/>
              </a:rPr>
              <a:t>inserción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final</a:t>
            </a:r>
            <a:endParaRPr sz="1800">
              <a:latin typeface="Times New Roman"/>
              <a:cs typeface="Times New Roman"/>
            </a:endParaRPr>
          </a:p>
          <a:p>
            <a:pPr marL="869315" lvl="1" indent="-285115">
              <a:lnSpc>
                <a:spcPct val="100000"/>
              </a:lnSpc>
              <a:spcBef>
                <a:spcPts val="434"/>
              </a:spcBef>
              <a:buChar char="–"/>
              <a:tabLst>
                <a:tab pos="869315" algn="l"/>
                <a:tab pos="869950" algn="l"/>
              </a:tabLst>
            </a:pPr>
            <a:r>
              <a:rPr sz="1800" dirty="0">
                <a:latin typeface="Times New Roman"/>
                <a:cs typeface="Times New Roman"/>
              </a:rPr>
              <a:t>recuperación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desde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cabeza</a:t>
            </a:r>
            <a:endParaRPr sz="1800">
              <a:latin typeface="Times New Roman"/>
              <a:cs typeface="Times New Roman"/>
            </a:endParaRPr>
          </a:p>
          <a:p>
            <a:pPr marL="209550" indent="-196850">
              <a:lnSpc>
                <a:spcPct val="100000"/>
              </a:lnSpc>
              <a:spcBef>
                <a:spcPts val="445"/>
              </a:spcBef>
              <a:buChar char="•"/>
              <a:tabLst>
                <a:tab pos="209550" algn="l"/>
              </a:tabLst>
            </a:pPr>
            <a:r>
              <a:rPr dirty="0"/>
              <a:t>estructura</a:t>
            </a:r>
            <a:r>
              <a:rPr spc="-50" dirty="0"/>
              <a:t> </a:t>
            </a:r>
            <a:r>
              <a:rPr spc="-20" dirty="0"/>
              <a:t>FIFO:</a:t>
            </a:r>
          </a:p>
          <a:p>
            <a:pPr marL="869950" marR="80645" lvl="1" indent="-285750" algn="just">
              <a:lnSpc>
                <a:spcPct val="99400"/>
              </a:lnSpc>
              <a:spcBef>
                <a:spcPts val="500"/>
              </a:spcBef>
              <a:buChar char="–"/>
              <a:tabLst>
                <a:tab pos="869950" algn="l"/>
              </a:tabLst>
            </a:pPr>
            <a:r>
              <a:rPr sz="1800" dirty="0">
                <a:latin typeface="Times New Roman"/>
                <a:cs typeface="Times New Roman"/>
              </a:rPr>
              <a:t>siempre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expandir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primero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el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más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antiguo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decir: </a:t>
            </a:r>
            <a:r>
              <a:rPr sz="1800" dirty="0">
                <a:latin typeface="Times New Roman"/>
                <a:cs typeface="Times New Roman"/>
              </a:rPr>
              <a:t>menos</a:t>
            </a:r>
            <a:r>
              <a:rPr sz="1800" spc="-10" dirty="0">
                <a:latin typeface="Times New Roman"/>
                <a:cs typeface="Times New Roman"/>
              </a:rPr>
              <a:t> profundo)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26 </a:t>
            </a:r>
            <a:r>
              <a:rPr spc="-50" dirty="0"/>
              <a:t>–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sz="half" idx="3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5895" marR="1183640">
              <a:lnSpc>
                <a:spcPct val="115599"/>
              </a:lnSpc>
              <a:spcBef>
                <a:spcPts val="100"/>
              </a:spcBef>
            </a:pPr>
            <a:r>
              <a:rPr dirty="0"/>
              <a:t>{búsqueda</a:t>
            </a:r>
            <a:r>
              <a:rPr spc="-25" dirty="0"/>
              <a:t> </a:t>
            </a:r>
            <a:r>
              <a:rPr dirty="0"/>
              <a:t>en</a:t>
            </a:r>
            <a:r>
              <a:rPr spc="-25" dirty="0"/>
              <a:t> </a:t>
            </a:r>
            <a:r>
              <a:rPr spc="-10" dirty="0"/>
              <a:t>amplitud} </a:t>
            </a:r>
            <a:r>
              <a:rPr dirty="0"/>
              <a:t>abierta</a:t>
            </a:r>
            <a:r>
              <a:rPr spc="-15" dirty="0"/>
              <a:t> </a:t>
            </a:r>
            <a:r>
              <a:rPr spc="484" dirty="0">
                <a:latin typeface="Symbol"/>
                <a:cs typeface="Symbol"/>
              </a:rPr>
              <a:t></a:t>
            </a:r>
            <a:r>
              <a:rPr spc="35" dirty="0">
                <a:latin typeface="Times New Roman"/>
                <a:cs typeface="Times New Roman"/>
              </a:rPr>
              <a:t> </a:t>
            </a:r>
            <a:r>
              <a:rPr i="1" spc="-25" dirty="0">
                <a:latin typeface="Arial"/>
                <a:cs typeface="Arial"/>
              </a:rPr>
              <a:t>s</a:t>
            </a:r>
            <a:r>
              <a:rPr sz="1800" i="1" spc="-37" baseline="-13888" dirty="0">
                <a:latin typeface="Arial"/>
                <a:cs typeface="Arial"/>
              </a:rPr>
              <a:t>0</a:t>
            </a:r>
            <a:endParaRPr sz="1800" baseline="-13888">
              <a:latin typeface="Arial"/>
              <a:cs typeface="Arial"/>
            </a:endParaRPr>
          </a:p>
          <a:p>
            <a:pPr marL="175895">
              <a:lnSpc>
                <a:spcPct val="100000"/>
              </a:lnSpc>
              <a:spcBef>
                <a:spcPts val="430"/>
              </a:spcBef>
            </a:pPr>
            <a:r>
              <a:rPr b="1" spc="-10" dirty="0">
                <a:latin typeface="Arial"/>
                <a:cs typeface="Arial"/>
              </a:rPr>
              <a:t>Repetir</a:t>
            </a:r>
          </a:p>
          <a:p>
            <a:pPr marL="1090295" marR="370840" indent="-571500">
              <a:lnSpc>
                <a:spcPct val="120000"/>
              </a:lnSpc>
              <a:spcBef>
                <a:spcPts val="25"/>
              </a:spcBef>
            </a:pPr>
            <a:r>
              <a:rPr b="1" dirty="0">
                <a:latin typeface="Arial"/>
                <a:cs typeface="Arial"/>
              </a:rPr>
              <a:t>Si</a:t>
            </a:r>
            <a:r>
              <a:rPr b="1" spc="-30" dirty="0">
                <a:latin typeface="Arial"/>
                <a:cs typeface="Arial"/>
              </a:rPr>
              <a:t> </a:t>
            </a:r>
            <a:r>
              <a:rPr i="1" dirty="0">
                <a:latin typeface="Arial"/>
                <a:cs typeface="Arial"/>
              </a:rPr>
              <a:t>vacía?</a:t>
            </a:r>
            <a:r>
              <a:rPr dirty="0"/>
              <a:t>(abierta)</a:t>
            </a:r>
            <a:r>
              <a:rPr spc="-25" dirty="0"/>
              <a:t> </a:t>
            </a:r>
            <a:r>
              <a:rPr b="1" spc="-10" dirty="0">
                <a:latin typeface="Arial"/>
                <a:cs typeface="Arial"/>
              </a:rPr>
              <a:t>entonces devolver</a:t>
            </a:r>
            <a:r>
              <a:rPr spc="-10" dirty="0"/>
              <a:t>(negativo)</a:t>
            </a:r>
          </a:p>
          <a:p>
            <a:pPr marL="518795">
              <a:lnSpc>
                <a:spcPct val="100000"/>
              </a:lnSpc>
              <a:spcBef>
                <a:spcPts val="430"/>
              </a:spcBef>
            </a:pPr>
            <a:r>
              <a:rPr dirty="0"/>
              <a:t>nodo</a:t>
            </a:r>
            <a:r>
              <a:rPr spc="-15" dirty="0"/>
              <a:t> </a:t>
            </a:r>
            <a:r>
              <a:rPr spc="484" dirty="0">
                <a:latin typeface="Symbol"/>
                <a:cs typeface="Symbol"/>
              </a:rPr>
              <a:t></a:t>
            </a:r>
            <a:r>
              <a:rPr spc="40" dirty="0">
                <a:latin typeface="Times New Roman"/>
                <a:cs typeface="Times New Roman"/>
              </a:rPr>
              <a:t> </a:t>
            </a:r>
            <a:r>
              <a:rPr spc="-10" dirty="0"/>
              <a:t>primero(abierta)</a:t>
            </a:r>
          </a:p>
          <a:p>
            <a:pPr marL="1090295" marR="599440" indent="-571500">
              <a:lnSpc>
                <a:spcPct val="120000"/>
              </a:lnSpc>
              <a:spcBef>
                <a:spcPts val="25"/>
              </a:spcBef>
            </a:pPr>
            <a:r>
              <a:rPr b="1" dirty="0">
                <a:latin typeface="Arial"/>
                <a:cs typeface="Arial"/>
              </a:rPr>
              <a:t>Si</a:t>
            </a:r>
            <a:r>
              <a:rPr b="1" spc="-25" dirty="0">
                <a:latin typeface="Arial"/>
                <a:cs typeface="Arial"/>
              </a:rPr>
              <a:t> </a:t>
            </a:r>
            <a:r>
              <a:rPr i="1" dirty="0">
                <a:latin typeface="Arial"/>
                <a:cs typeface="Arial"/>
              </a:rPr>
              <a:t>meta?</a:t>
            </a:r>
            <a:r>
              <a:rPr dirty="0"/>
              <a:t>(nodo)</a:t>
            </a:r>
            <a:r>
              <a:rPr spc="-20" dirty="0"/>
              <a:t> </a:t>
            </a:r>
            <a:r>
              <a:rPr b="1" spc="-10" dirty="0">
                <a:latin typeface="Arial"/>
                <a:cs typeface="Arial"/>
              </a:rPr>
              <a:t>entonces devolver</a:t>
            </a:r>
            <a:r>
              <a:rPr spc="-10" dirty="0"/>
              <a:t>(nodo)</a:t>
            </a:r>
          </a:p>
          <a:p>
            <a:pPr marL="518795">
              <a:lnSpc>
                <a:spcPct val="100000"/>
              </a:lnSpc>
              <a:spcBef>
                <a:spcPts val="430"/>
              </a:spcBef>
            </a:pPr>
            <a:r>
              <a:rPr dirty="0"/>
              <a:t>sucesores</a:t>
            </a:r>
            <a:r>
              <a:rPr spc="-15" dirty="0"/>
              <a:t> </a:t>
            </a:r>
            <a:r>
              <a:rPr spc="484" dirty="0">
                <a:latin typeface="Symbol"/>
                <a:cs typeface="Symbol"/>
              </a:rPr>
              <a:t></a:t>
            </a:r>
            <a:r>
              <a:rPr spc="35" dirty="0">
                <a:latin typeface="Times New Roman"/>
                <a:cs typeface="Times New Roman"/>
              </a:rPr>
              <a:t> </a:t>
            </a:r>
            <a:r>
              <a:rPr i="1" spc="-10" dirty="0">
                <a:latin typeface="Arial"/>
                <a:cs typeface="Arial"/>
              </a:rPr>
              <a:t>expandir</a:t>
            </a:r>
            <a:r>
              <a:rPr spc="-10" dirty="0"/>
              <a:t>(nodo)</a:t>
            </a:r>
          </a:p>
          <a:p>
            <a:pPr marL="1090295" marR="30480" indent="-571500">
              <a:lnSpc>
                <a:spcPct val="120000"/>
              </a:lnSpc>
              <a:spcBef>
                <a:spcPts val="25"/>
              </a:spcBef>
            </a:pPr>
            <a:r>
              <a:rPr b="1" dirty="0">
                <a:latin typeface="Arial"/>
                <a:cs typeface="Arial"/>
              </a:rPr>
              <a:t>Para</a:t>
            </a:r>
            <a:r>
              <a:rPr b="1" spc="-20" dirty="0">
                <a:latin typeface="Arial"/>
                <a:cs typeface="Arial"/>
              </a:rPr>
              <a:t> </a:t>
            </a:r>
            <a:r>
              <a:rPr b="1" dirty="0">
                <a:latin typeface="Arial"/>
                <a:cs typeface="Arial"/>
              </a:rPr>
              <a:t>cada</a:t>
            </a:r>
            <a:r>
              <a:rPr b="1" spc="-15" dirty="0">
                <a:latin typeface="Arial"/>
                <a:cs typeface="Arial"/>
              </a:rPr>
              <a:t> </a:t>
            </a:r>
            <a:r>
              <a:rPr spc="85" dirty="0"/>
              <a:t>n</a:t>
            </a:r>
            <a:r>
              <a:rPr spc="85" dirty="0">
                <a:latin typeface="Symbol"/>
                <a:cs typeface="Symbol"/>
              </a:rPr>
              <a:t></a:t>
            </a:r>
            <a:r>
              <a:rPr spc="40" dirty="0">
                <a:latin typeface="Times New Roman"/>
                <a:cs typeface="Times New Roman"/>
              </a:rPr>
              <a:t> </a:t>
            </a:r>
            <a:r>
              <a:rPr dirty="0"/>
              <a:t>sucesores</a:t>
            </a:r>
            <a:r>
              <a:rPr spc="-15" dirty="0"/>
              <a:t> </a:t>
            </a:r>
            <a:r>
              <a:rPr b="1" spc="-20" dirty="0">
                <a:latin typeface="Arial"/>
                <a:cs typeface="Arial"/>
              </a:rPr>
              <a:t>hacer </a:t>
            </a:r>
            <a:r>
              <a:rPr dirty="0"/>
              <a:t>n.padre</a:t>
            </a:r>
            <a:r>
              <a:rPr spc="-20" dirty="0"/>
              <a:t> </a:t>
            </a:r>
            <a:r>
              <a:rPr spc="484" dirty="0">
                <a:latin typeface="Symbol"/>
                <a:cs typeface="Symbol"/>
              </a:rPr>
              <a:t></a:t>
            </a:r>
            <a:r>
              <a:rPr spc="35" dirty="0">
                <a:latin typeface="Times New Roman"/>
                <a:cs typeface="Times New Roman"/>
              </a:rPr>
              <a:t> </a:t>
            </a:r>
            <a:r>
              <a:rPr spc="-20" dirty="0"/>
              <a:t>nodo </a:t>
            </a:r>
            <a:r>
              <a:rPr i="1" spc="-10" dirty="0">
                <a:solidFill>
                  <a:srgbClr val="FF0000"/>
                </a:solidFill>
                <a:latin typeface="Arial"/>
                <a:cs typeface="Arial"/>
              </a:rPr>
              <a:t>ordInsertar</a:t>
            </a:r>
            <a:r>
              <a:rPr spc="-10" dirty="0">
                <a:solidFill>
                  <a:srgbClr val="FF0000"/>
                </a:solidFill>
              </a:rPr>
              <a:t>(n,abierta,</a:t>
            </a:r>
            <a:r>
              <a:rPr i="1" spc="-10" dirty="0">
                <a:solidFill>
                  <a:srgbClr val="FF0000"/>
                </a:solidFill>
                <a:latin typeface="Arial"/>
                <a:cs typeface="Arial"/>
              </a:rPr>
              <a:t>final</a:t>
            </a:r>
            <a:r>
              <a:rPr spc="-10" dirty="0">
                <a:solidFill>
                  <a:srgbClr val="FF0000"/>
                </a:solidFill>
              </a:rPr>
              <a:t>)</a:t>
            </a:r>
          </a:p>
          <a:p>
            <a:pPr marL="518795">
              <a:lnSpc>
                <a:spcPct val="100000"/>
              </a:lnSpc>
              <a:spcBef>
                <a:spcPts val="455"/>
              </a:spcBef>
            </a:pPr>
            <a:r>
              <a:rPr b="1" dirty="0">
                <a:latin typeface="Arial"/>
                <a:cs typeface="Arial"/>
              </a:rPr>
              <a:t>Fin</a:t>
            </a:r>
            <a:r>
              <a:rPr b="1" spc="-5" dirty="0">
                <a:latin typeface="Arial"/>
                <a:cs typeface="Arial"/>
              </a:rPr>
              <a:t> </a:t>
            </a:r>
            <a:r>
              <a:rPr spc="-10" dirty="0"/>
              <a:t>{repetir}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2284411" y="362203"/>
            <a:ext cx="457390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dirty="0">
                <a:latin typeface="Arial"/>
                <a:cs typeface="Arial"/>
              </a:rPr>
              <a:t>Árbol</a:t>
            </a:r>
            <a:r>
              <a:rPr sz="2400" b="1" spc="-30" dirty="0">
                <a:latin typeface="Arial"/>
                <a:cs typeface="Arial"/>
              </a:rPr>
              <a:t> </a:t>
            </a:r>
            <a:r>
              <a:rPr sz="2400" b="1" dirty="0">
                <a:latin typeface="Arial"/>
                <a:cs typeface="Arial"/>
              </a:rPr>
              <a:t>de</a:t>
            </a:r>
            <a:r>
              <a:rPr sz="2400" b="1" spc="-15" dirty="0">
                <a:latin typeface="Arial"/>
                <a:cs typeface="Arial"/>
              </a:rPr>
              <a:t> </a:t>
            </a:r>
            <a:r>
              <a:rPr sz="2400" b="1" dirty="0">
                <a:latin typeface="Arial"/>
                <a:cs typeface="Arial"/>
              </a:rPr>
              <a:t>búsqueda</a:t>
            </a:r>
            <a:r>
              <a:rPr sz="2400" b="1" spc="-15" dirty="0">
                <a:latin typeface="Arial"/>
                <a:cs typeface="Arial"/>
              </a:rPr>
              <a:t> </a:t>
            </a:r>
            <a:r>
              <a:rPr sz="2400" b="1" dirty="0">
                <a:latin typeface="Arial"/>
                <a:cs typeface="Arial"/>
              </a:rPr>
              <a:t>en</a:t>
            </a:r>
            <a:r>
              <a:rPr sz="2400" b="1" spc="-20" dirty="0">
                <a:latin typeface="Arial"/>
                <a:cs typeface="Arial"/>
              </a:rPr>
              <a:t> </a:t>
            </a:r>
            <a:r>
              <a:rPr sz="2400" b="1" spc="-10" dirty="0">
                <a:latin typeface="Arial"/>
                <a:cs typeface="Arial"/>
              </a:rPr>
              <a:t>amplitud</a:t>
            </a:r>
            <a:endParaRPr sz="2400">
              <a:latin typeface="Arial"/>
              <a:cs typeface="Arial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722312" y="3951287"/>
            <a:ext cx="3711575" cy="846455"/>
            <a:chOff x="722312" y="3951287"/>
            <a:chExt cx="3711575" cy="846455"/>
          </a:xfrm>
        </p:grpSpPr>
        <p:sp>
          <p:nvSpPr>
            <p:cNvPr id="9" name="object 9"/>
            <p:cNvSpPr/>
            <p:nvPr/>
          </p:nvSpPr>
          <p:spPr>
            <a:xfrm>
              <a:off x="1889405" y="3956050"/>
              <a:ext cx="127000" cy="330200"/>
            </a:xfrm>
            <a:custGeom>
              <a:avLst/>
              <a:gdLst/>
              <a:ahLst/>
              <a:cxnLst/>
              <a:rect l="l" t="t" r="r" b="b"/>
              <a:pathLst>
                <a:path w="127000" h="330200">
                  <a:moveTo>
                    <a:pt x="0" y="0"/>
                  </a:moveTo>
                  <a:lnTo>
                    <a:pt x="84044" y="329754"/>
                  </a:lnTo>
                </a:path>
                <a:path w="127000" h="330200">
                  <a:moveTo>
                    <a:pt x="0" y="0"/>
                  </a:moveTo>
                  <a:lnTo>
                    <a:pt x="126626" y="32975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27074" y="3956050"/>
              <a:ext cx="291465" cy="330200"/>
            </a:xfrm>
            <a:custGeom>
              <a:avLst/>
              <a:gdLst/>
              <a:ahLst/>
              <a:cxnLst/>
              <a:rect l="l" t="t" r="r" b="b"/>
              <a:pathLst>
                <a:path w="291465" h="330200">
                  <a:moveTo>
                    <a:pt x="291252" y="0"/>
                  </a:moveTo>
                  <a:lnTo>
                    <a:pt x="0" y="329754"/>
                  </a:lnTo>
                </a:path>
                <a:path w="291465" h="330200">
                  <a:moveTo>
                    <a:pt x="291252" y="0"/>
                  </a:moveTo>
                  <a:lnTo>
                    <a:pt x="291251" y="329754"/>
                  </a:lnTo>
                </a:path>
                <a:path w="291465" h="330200">
                  <a:moveTo>
                    <a:pt x="291252" y="0"/>
                  </a:moveTo>
                  <a:lnTo>
                    <a:pt x="172511" y="329754"/>
                  </a:lnTo>
                </a:path>
                <a:path w="291465" h="330200">
                  <a:moveTo>
                    <a:pt x="291252" y="0"/>
                  </a:moveTo>
                  <a:lnTo>
                    <a:pt x="45929" y="329754"/>
                  </a:lnTo>
                </a:path>
                <a:path w="291465" h="330200">
                  <a:moveTo>
                    <a:pt x="291252" y="0"/>
                  </a:moveTo>
                  <a:lnTo>
                    <a:pt x="126583" y="32975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697483" y="3956050"/>
              <a:ext cx="126364" cy="330200"/>
            </a:xfrm>
            <a:custGeom>
              <a:avLst/>
              <a:gdLst/>
              <a:ahLst/>
              <a:cxnLst/>
              <a:rect l="l" t="t" r="r" b="b"/>
              <a:pathLst>
                <a:path w="126364" h="330200">
                  <a:moveTo>
                    <a:pt x="0" y="0"/>
                  </a:moveTo>
                  <a:lnTo>
                    <a:pt x="83770" y="329754"/>
                  </a:lnTo>
                </a:path>
                <a:path w="126364" h="330200">
                  <a:moveTo>
                    <a:pt x="0" y="0"/>
                  </a:moveTo>
                  <a:lnTo>
                    <a:pt x="126214" y="329754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922247" y="4285998"/>
              <a:ext cx="507365" cy="506730"/>
            </a:xfrm>
            <a:custGeom>
              <a:avLst/>
              <a:gdLst/>
              <a:ahLst/>
              <a:cxnLst/>
              <a:rect l="l" t="t" r="r" b="b"/>
              <a:pathLst>
                <a:path w="507364" h="506729">
                  <a:moveTo>
                    <a:pt x="253438" y="0"/>
                  </a:moveTo>
                  <a:lnTo>
                    <a:pt x="207882" y="4081"/>
                  </a:lnTo>
                  <a:lnTo>
                    <a:pt x="165005" y="15849"/>
                  </a:lnTo>
                  <a:lnTo>
                    <a:pt x="125523" y="34587"/>
                  </a:lnTo>
                  <a:lnTo>
                    <a:pt x="90151" y="59580"/>
                  </a:lnTo>
                  <a:lnTo>
                    <a:pt x="59605" y="90113"/>
                  </a:lnTo>
                  <a:lnTo>
                    <a:pt x="34601" y="125470"/>
                  </a:lnTo>
                  <a:lnTo>
                    <a:pt x="15855" y="164935"/>
                  </a:lnTo>
                  <a:lnTo>
                    <a:pt x="4083" y="207795"/>
                  </a:lnTo>
                  <a:lnTo>
                    <a:pt x="0" y="253331"/>
                  </a:lnTo>
                  <a:lnTo>
                    <a:pt x="4083" y="298868"/>
                  </a:lnTo>
                  <a:lnTo>
                    <a:pt x="15855" y="341727"/>
                  </a:lnTo>
                  <a:lnTo>
                    <a:pt x="34601" y="381193"/>
                  </a:lnTo>
                  <a:lnTo>
                    <a:pt x="59605" y="416550"/>
                  </a:lnTo>
                  <a:lnTo>
                    <a:pt x="90151" y="447083"/>
                  </a:lnTo>
                  <a:lnTo>
                    <a:pt x="125523" y="472076"/>
                  </a:lnTo>
                  <a:lnTo>
                    <a:pt x="165005" y="490814"/>
                  </a:lnTo>
                  <a:lnTo>
                    <a:pt x="207882" y="502582"/>
                  </a:lnTo>
                  <a:lnTo>
                    <a:pt x="253438" y="506663"/>
                  </a:lnTo>
                  <a:lnTo>
                    <a:pt x="298994" y="502582"/>
                  </a:lnTo>
                  <a:lnTo>
                    <a:pt x="341871" y="490814"/>
                  </a:lnTo>
                  <a:lnTo>
                    <a:pt x="381354" y="472076"/>
                  </a:lnTo>
                  <a:lnTo>
                    <a:pt x="416726" y="447083"/>
                  </a:lnTo>
                  <a:lnTo>
                    <a:pt x="447272" y="416550"/>
                  </a:lnTo>
                  <a:lnTo>
                    <a:pt x="472276" y="381193"/>
                  </a:lnTo>
                  <a:lnTo>
                    <a:pt x="491022" y="341727"/>
                  </a:lnTo>
                  <a:lnTo>
                    <a:pt x="502795" y="298868"/>
                  </a:lnTo>
                  <a:lnTo>
                    <a:pt x="506878" y="253331"/>
                  </a:lnTo>
                  <a:lnTo>
                    <a:pt x="502795" y="207795"/>
                  </a:lnTo>
                  <a:lnTo>
                    <a:pt x="491022" y="164935"/>
                  </a:lnTo>
                  <a:lnTo>
                    <a:pt x="472276" y="125470"/>
                  </a:lnTo>
                  <a:lnTo>
                    <a:pt x="447272" y="90113"/>
                  </a:lnTo>
                  <a:lnTo>
                    <a:pt x="416726" y="59580"/>
                  </a:lnTo>
                  <a:lnTo>
                    <a:pt x="381354" y="34587"/>
                  </a:lnTo>
                  <a:lnTo>
                    <a:pt x="341871" y="15849"/>
                  </a:lnTo>
                  <a:lnTo>
                    <a:pt x="298994" y="4081"/>
                  </a:lnTo>
                  <a:lnTo>
                    <a:pt x="25343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922247" y="4285998"/>
              <a:ext cx="507365" cy="506730"/>
            </a:xfrm>
            <a:custGeom>
              <a:avLst/>
              <a:gdLst/>
              <a:ahLst/>
              <a:cxnLst/>
              <a:rect l="l" t="t" r="r" b="b"/>
              <a:pathLst>
                <a:path w="507364" h="506729">
                  <a:moveTo>
                    <a:pt x="0" y="253332"/>
                  </a:moveTo>
                  <a:lnTo>
                    <a:pt x="4083" y="207795"/>
                  </a:lnTo>
                  <a:lnTo>
                    <a:pt x="15855" y="164936"/>
                  </a:lnTo>
                  <a:lnTo>
                    <a:pt x="34601" y="125470"/>
                  </a:lnTo>
                  <a:lnTo>
                    <a:pt x="59605" y="90113"/>
                  </a:lnTo>
                  <a:lnTo>
                    <a:pt x="90151" y="59580"/>
                  </a:lnTo>
                  <a:lnTo>
                    <a:pt x="125523" y="34587"/>
                  </a:lnTo>
                  <a:lnTo>
                    <a:pt x="165005" y="15849"/>
                  </a:lnTo>
                  <a:lnTo>
                    <a:pt x="207883" y="4081"/>
                  </a:lnTo>
                  <a:lnTo>
                    <a:pt x="253439" y="0"/>
                  </a:lnTo>
                  <a:lnTo>
                    <a:pt x="298994" y="4081"/>
                  </a:lnTo>
                  <a:lnTo>
                    <a:pt x="341872" y="15849"/>
                  </a:lnTo>
                  <a:lnTo>
                    <a:pt x="381354" y="34587"/>
                  </a:lnTo>
                  <a:lnTo>
                    <a:pt x="416726" y="59580"/>
                  </a:lnTo>
                  <a:lnTo>
                    <a:pt x="447272" y="90113"/>
                  </a:lnTo>
                  <a:lnTo>
                    <a:pt x="472276" y="125470"/>
                  </a:lnTo>
                  <a:lnTo>
                    <a:pt x="491022" y="164936"/>
                  </a:lnTo>
                  <a:lnTo>
                    <a:pt x="502794" y="207795"/>
                  </a:lnTo>
                  <a:lnTo>
                    <a:pt x="506878" y="253332"/>
                  </a:lnTo>
                  <a:lnTo>
                    <a:pt x="502794" y="298869"/>
                  </a:lnTo>
                  <a:lnTo>
                    <a:pt x="491022" y="341728"/>
                  </a:lnTo>
                  <a:lnTo>
                    <a:pt x="472276" y="381194"/>
                  </a:lnTo>
                  <a:lnTo>
                    <a:pt x="447272" y="416551"/>
                  </a:lnTo>
                  <a:lnTo>
                    <a:pt x="416726" y="447084"/>
                  </a:lnTo>
                  <a:lnTo>
                    <a:pt x="381354" y="472077"/>
                  </a:lnTo>
                  <a:lnTo>
                    <a:pt x="341872" y="490815"/>
                  </a:lnTo>
                  <a:lnTo>
                    <a:pt x="298994" y="502583"/>
                  </a:lnTo>
                  <a:lnTo>
                    <a:pt x="253439" y="506665"/>
                  </a:lnTo>
                  <a:lnTo>
                    <a:pt x="207883" y="502583"/>
                  </a:lnTo>
                  <a:lnTo>
                    <a:pt x="165005" y="490815"/>
                  </a:lnTo>
                  <a:lnTo>
                    <a:pt x="125523" y="472077"/>
                  </a:lnTo>
                  <a:lnTo>
                    <a:pt x="90151" y="447084"/>
                  </a:lnTo>
                  <a:lnTo>
                    <a:pt x="59605" y="416551"/>
                  </a:lnTo>
                  <a:lnTo>
                    <a:pt x="34601" y="381194"/>
                  </a:lnTo>
                  <a:lnTo>
                    <a:pt x="15855" y="341728"/>
                  </a:lnTo>
                  <a:lnTo>
                    <a:pt x="4083" y="298869"/>
                  </a:lnTo>
                  <a:lnTo>
                    <a:pt x="0" y="2533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1782762" y="4420108"/>
            <a:ext cx="18415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. . </a:t>
            </a:r>
            <a:r>
              <a:rPr sz="1000" spc="-50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589212" y="4420108"/>
            <a:ext cx="18415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. . </a:t>
            </a:r>
            <a:r>
              <a:rPr sz="1000" spc="-50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962098" y="4420108"/>
            <a:ext cx="18415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. . </a:t>
            </a:r>
            <a:r>
              <a:rPr sz="1000" spc="-50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4098753" y="4340514"/>
          <a:ext cx="126364" cy="3790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6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26364">
                <a:tc>
                  <a:txBody>
                    <a:bodyPr/>
                    <a:lstStyle/>
                    <a:p>
                      <a:pPr algn="ctr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6364">
                <a:tc>
                  <a:txBody>
                    <a:bodyPr/>
                    <a:lstStyle/>
                    <a:p>
                      <a:pPr algn="ctr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B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6364">
                <a:tc>
                  <a:txBody>
                    <a:bodyPr/>
                    <a:lstStyle/>
                    <a:p>
                      <a:pPr algn="ctr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C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8" name="object 18"/>
          <p:cNvGrpSpPr/>
          <p:nvPr/>
        </p:nvGrpSpPr>
        <p:grpSpPr>
          <a:xfrm>
            <a:off x="3222625" y="4281235"/>
            <a:ext cx="516890" cy="516255"/>
            <a:chOff x="3222625" y="4281235"/>
            <a:chExt cx="516890" cy="516255"/>
          </a:xfrm>
        </p:grpSpPr>
        <p:sp>
          <p:nvSpPr>
            <p:cNvPr id="19" name="object 19"/>
            <p:cNvSpPr/>
            <p:nvPr/>
          </p:nvSpPr>
          <p:spPr>
            <a:xfrm>
              <a:off x="3227387" y="4285998"/>
              <a:ext cx="507365" cy="506730"/>
            </a:xfrm>
            <a:custGeom>
              <a:avLst/>
              <a:gdLst/>
              <a:ahLst/>
              <a:cxnLst/>
              <a:rect l="l" t="t" r="r" b="b"/>
              <a:pathLst>
                <a:path w="507364" h="506729">
                  <a:moveTo>
                    <a:pt x="253439" y="0"/>
                  </a:moveTo>
                  <a:lnTo>
                    <a:pt x="207883" y="4081"/>
                  </a:lnTo>
                  <a:lnTo>
                    <a:pt x="165006" y="15849"/>
                  </a:lnTo>
                  <a:lnTo>
                    <a:pt x="125524" y="34587"/>
                  </a:lnTo>
                  <a:lnTo>
                    <a:pt x="90152" y="59580"/>
                  </a:lnTo>
                  <a:lnTo>
                    <a:pt x="59606" y="90113"/>
                  </a:lnTo>
                  <a:lnTo>
                    <a:pt x="34602" y="125470"/>
                  </a:lnTo>
                  <a:lnTo>
                    <a:pt x="15855" y="164935"/>
                  </a:lnTo>
                  <a:lnTo>
                    <a:pt x="4083" y="207795"/>
                  </a:lnTo>
                  <a:lnTo>
                    <a:pt x="0" y="253331"/>
                  </a:lnTo>
                  <a:lnTo>
                    <a:pt x="4083" y="298868"/>
                  </a:lnTo>
                  <a:lnTo>
                    <a:pt x="15855" y="341727"/>
                  </a:lnTo>
                  <a:lnTo>
                    <a:pt x="34602" y="381193"/>
                  </a:lnTo>
                  <a:lnTo>
                    <a:pt x="59606" y="416550"/>
                  </a:lnTo>
                  <a:lnTo>
                    <a:pt x="90152" y="447083"/>
                  </a:lnTo>
                  <a:lnTo>
                    <a:pt x="125524" y="472076"/>
                  </a:lnTo>
                  <a:lnTo>
                    <a:pt x="165006" y="490814"/>
                  </a:lnTo>
                  <a:lnTo>
                    <a:pt x="207883" y="502582"/>
                  </a:lnTo>
                  <a:lnTo>
                    <a:pt x="253439" y="506663"/>
                  </a:lnTo>
                  <a:lnTo>
                    <a:pt x="298995" y="502582"/>
                  </a:lnTo>
                  <a:lnTo>
                    <a:pt x="341872" y="490814"/>
                  </a:lnTo>
                  <a:lnTo>
                    <a:pt x="381355" y="472076"/>
                  </a:lnTo>
                  <a:lnTo>
                    <a:pt x="416727" y="447083"/>
                  </a:lnTo>
                  <a:lnTo>
                    <a:pt x="447273" y="416550"/>
                  </a:lnTo>
                  <a:lnTo>
                    <a:pt x="472276" y="381193"/>
                  </a:lnTo>
                  <a:lnTo>
                    <a:pt x="491022" y="341727"/>
                  </a:lnTo>
                  <a:lnTo>
                    <a:pt x="502795" y="298868"/>
                  </a:lnTo>
                  <a:lnTo>
                    <a:pt x="506878" y="253331"/>
                  </a:lnTo>
                  <a:lnTo>
                    <a:pt x="502795" y="207795"/>
                  </a:lnTo>
                  <a:lnTo>
                    <a:pt x="491022" y="164935"/>
                  </a:lnTo>
                  <a:lnTo>
                    <a:pt x="472276" y="125470"/>
                  </a:lnTo>
                  <a:lnTo>
                    <a:pt x="447273" y="90113"/>
                  </a:lnTo>
                  <a:lnTo>
                    <a:pt x="416727" y="59580"/>
                  </a:lnTo>
                  <a:lnTo>
                    <a:pt x="381355" y="34587"/>
                  </a:lnTo>
                  <a:lnTo>
                    <a:pt x="341872" y="15849"/>
                  </a:lnTo>
                  <a:lnTo>
                    <a:pt x="298995" y="4081"/>
                  </a:lnTo>
                  <a:lnTo>
                    <a:pt x="253439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227387" y="4285998"/>
              <a:ext cx="507365" cy="506730"/>
            </a:xfrm>
            <a:custGeom>
              <a:avLst/>
              <a:gdLst/>
              <a:ahLst/>
              <a:cxnLst/>
              <a:rect l="l" t="t" r="r" b="b"/>
              <a:pathLst>
                <a:path w="507364" h="506729">
                  <a:moveTo>
                    <a:pt x="0" y="253332"/>
                  </a:moveTo>
                  <a:lnTo>
                    <a:pt x="4083" y="207795"/>
                  </a:lnTo>
                  <a:lnTo>
                    <a:pt x="15855" y="164936"/>
                  </a:lnTo>
                  <a:lnTo>
                    <a:pt x="34601" y="125470"/>
                  </a:lnTo>
                  <a:lnTo>
                    <a:pt x="59605" y="90113"/>
                  </a:lnTo>
                  <a:lnTo>
                    <a:pt x="90151" y="59580"/>
                  </a:lnTo>
                  <a:lnTo>
                    <a:pt x="125523" y="34587"/>
                  </a:lnTo>
                  <a:lnTo>
                    <a:pt x="165005" y="15849"/>
                  </a:lnTo>
                  <a:lnTo>
                    <a:pt x="207883" y="4081"/>
                  </a:lnTo>
                  <a:lnTo>
                    <a:pt x="253439" y="0"/>
                  </a:lnTo>
                  <a:lnTo>
                    <a:pt x="298994" y="4081"/>
                  </a:lnTo>
                  <a:lnTo>
                    <a:pt x="341872" y="15849"/>
                  </a:lnTo>
                  <a:lnTo>
                    <a:pt x="381354" y="34587"/>
                  </a:lnTo>
                  <a:lnTo>
                    <a:pt x="416726" y="59580"/>
                  </a:lnTo>
                  <a:lnTo>
                    <a:pt x="447272" y="90113"/>
                  </a:lnTo>
                  <a:lnTo>
                    <a:pt x="472276" y="125470"/>
                  </a:lnTo>
                  <a:lnTo>
                    <a:pt x="491022" y="164936"/>
                  </a:lnTo>
                  <a:lnTo>
                    <a:pt x="502794" y="207795"/>
                  </a:lnTo>
                  <a:lnTo>
                    <a:pt x="506878" y="253332"/>
                  </a:lnTo>
                  <a:lnTo>
                    <a:pt x="502794" y="298869"/>
                  </a:lnTo>
                  <a:lnTo>
                    <a:pt x="491022" y="341728"/>
                  </a:lnTo>
                  <a:lnTo>
                    <a:pt x="472276" y="381194"/>
                  </a:lnTo>
                  <a:lnTo>
                    <a:pt x="447272" y="416551"/>
                  </a:lnTo>
                  <a:lnTo>
                    <a:pt x="416726" y="447084"/>
                  </a:lnTo>
                  <a:lnTo>
                    <a:pt x="381354" y="472077"/>
                  </a:lnTo>
                  <a:lnTo>
                    <a:pt x="341872" y="490815"/>
                  </a:lnTo>
                  <a:lnTo>
                    <a:pt x="298994" y="502583"/>
                  </a:lnTo>
                  <a:lnTo>
                    <a:pt x="253439" y="506665"/>
                  </a:lnTo>
                  <a:lnTo>
                    <a:pt x="207883" y="502583"/>
                  </a:lnTo>
                  <a:lnTo>
                    <a:pt x="165005" y="490815"/>
                  </a:lnTo>
                  <a:lnTo>
                    <a:pt x="125523" y="472077"/>
                  </a:lnTo>
                  <a:lnTo>
                    <a:pt x="90151" y="447084"/>
                  </a:lnTo>
                  <a:lnTo>
                    <a:pt x="59605" y="416551"/>
                  </a:lnTo>
                  <a:lnTo>
                    <a:pt x="34601" y="381194"/>
                  </a:lnTo>
                  <a:lnTo>
                    <a:pt x="15855" y="341728"/>
                  </a:lnTo>
                  <a:lnTo>
                    <a:pt x="4083" y="298869"/>
                  </a:lnTo>
                  <a:lnTo>
                    <a:pt x="0" y="25333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321378" y="4412385"/>
              <a:ext cx="127000" cy="127000"/>
            </a:xfrm>
            <a:custGeom>
              <a:avLst/>
              <a:gdLst/>
              <a:ahLst/>
              <a:cxnLst/>
              <a:rect l="l" t="t" r="r" b="b"/>
              <a:pathLst>
                <a:path w="127000" h="127000">
                  <a:moveTo>
                    <a:pt x="126439" y="0"/>
                  </a:moveTo>
                  <a:lnTo>
                    <a:pt x="0" y="0"/>
                  </a:lnTo>
                  <a:lnTo>
                    <a:pt x="0" y="126386"/>
                  </a:lnTo>
                  <a:lnTo>
                    <a:pt x="126439" y="126386"/>
                  </a:lnTo>
                  <a:lnTo>
                    <a:pt x="126439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321378" y="4412385"/>
              <a:ext cx="127000" cy="127000"/>
            </a:xfrm>
            <a:custGeom>
              <a:avLst/>
              <a:gdLst/>
              <a:ahLst/>
              <a:cxnLst/>
              <a:rect l="l" t="t" r="r" b="b"/>
              <a:pathLst>
                <a:path w="127000" h="127000">
                  <a:moveTo>
                    <a:pt x="0" y="0"/>
                  </a:moveTo>
                  <a:lnTo>
                    <a:pt x="126440" y="0"/>
                  </a:lnTo>
                  <a:lnTo>
                    <a:pt x="126440" y="126387"/>
                  </a:lnTo>
                  <a:lnTo>
                    <a:pt x="0" y="126387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321378" y="4538771"/>
              <a:ext cx="127000" cy="127000"/>
            </a:xfrm>
            <a:custGeom>
              <a:avLst/>
              <a:gdLst/>
              <a:ahLst/>
              <a:cxnLst/>
              <a:rect l="l" t="t" r="r" b="b"/>
              <a:pathLst>
                <a:path w="127000" h="127000">
                  <a:moveTo>
                    <a:pt x="126439" y="0"/>
                  </a:moveTo>
                  <a:lnTo>
                    <a:pt x="0" y="0"/>
                  </a:lnTo>
                  <a:lnTo>
                    <a:pt x="0" y="126386"/>
                  </a:lnTo>
                  <a:lnTo>
                    <a:pt x="126439" y="126386"/>
                  </a:lnTo>
                  <a:lnTo>
                    <a:pt x="126439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321378" y="4538771"/>
              <a:ext cx="127000" cy="127000"/>
            </a:xfrm>
            <a:custGeom>
              <a:avLst/>
              <a:gdLst/>
              <a:ahLst/>
              <a:cxnLst/>
              <a:rect l="l" t="t" r="r" b="b"/>
              <a:pathLst>
                <a:path w="127000" h="127000">
                  <a:moveTo>
                    <a:pt x="0" y="0"/>
                  </a:moveTo>
                  <a:lnTo>
                    <a:pt x="126440" y="0"/>
                  </a:lnTo>
                  <a:lnTo>
                    <a:pt x="126440" y="126387"/>
                  </a:lnTo>
                  <a:lnTo>
                    <a:pt x="0" y="126387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3329829" y="4386579"/>
            <a:ext cx="110489" cy="302895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L="12700" marR="5080">
              <a:lnSpc>
                <a:spcPts val="980"/>
              </a:lnSpc>
              <a:spcBef>
                <a:spcPts val="315"/>
              </a:spcBef>
            </a:pPr>
            <a:r>
              <a:rPr sz="1000" spc="-50" dirty="0">
                <a:latin typeface="Arial"/>
                <a:cs typeface="Arial"/>
              </a:rPr>
              <a:t>B A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503764" y="4538771"/>
            <a:ext cx="127000" cy="127000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714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C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27" name="object 27"/>
          <p:cNvGrpSpPr/>
          <p:nvPr/>
        </p:nvGrpSpPr>
        <p:grpSpPr>
          <a:xfrm>
            <a:off x="2535237" y="1824037"/>
            <a:ext cx="1613535" cy="2466975"/>
            <a:chOff x="2535237" y="1824037"/>
            <a:chExt cx="1613535" cy="2466975"/>
          </a:xfrm>
        </p:grpSpPr>
        <p:sp>
          <p:nvSpPr>
            <p:cNvPr id="28" name="object 28"/>
            <p:cNvSpPr/>
            <p:nvPr/>
          </p:nvSpPr>
          <p:spPr>
            <a:xfrm>
              <a:off x="2540000" y="1828800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30" h="506730">
                  <a:moveTo>
                    <a:pt x="253206" y="0"/>
                  </a:moveTo>
                  <a:lnTo>
                    <a:pt x="207692" y="4079"/>
                  </a:lnTo>
                  <a:lnTo>
                    <a:pt x="164854" y="15841"/>
                  </a:lnTo>
                  <a:lnTo>
                    <a:pt x="125408" y="34570"/>
                  </a:lnTo>
                  <a:lnTo>
                    <a:pt x="90068" y="59550"/>
                  </a:lnTo>
                  <a:lnTo>
                    <a:pt x="59550" y="90068"/>
                  </a:lnTo>
                  <a:lnTo>
                    <a:pt x="34570" y="125408"/>
                  </a:lnTo>
                  <a:lnTo>
                    <a:pt x="15841" y="164854"/>
                  </a:lnTo>
                  <a:lnTo>
                    <a:pt x="4079" y="207692"/>
                  </a:lnTo>
                  <a:lnTo>
                    <a:pt x="0" y="253206"/>
                  </a:lnTo>
                  <a:lnTo>
                    <a:pt x="4079" y="298720"/>
                  </a:lnTo>
                  <a:lnTo>
                    <a:pt x="15841" y="341558"/>
                  </a:lnTo>
                  <a:lnTo>
                    <a:pt x="34570" y="381004"/>
                  </a:lnTo>
                  <a:lnTo>
                    <a:pt x="59550" y="416343"/>
                  </a:lnTo>
                  <a:lnTo>
                    <a:pt x="90068" y="446861"/>
                  </a:lnTo>
                  <a:lnTo>
                    <a:pt x="125408" y="471842"/>
                  </a:lnTo>
                  <a:lnTo>
                    <a:pt x="164854" y="490571"/>
                  </a:lnTo>
                  <a:lnTo>
                    <a:pt x="207692" y="502333"/>
                  </a:lnTo>
                  <a:lnTo>
                    <a:pt x="253206" y="506412"/>
                  </a:lnTo>
                  <a:lnTo>
                    <a:pt x="298720" y="502333"/>
                  </a:lnTo>
                  <a:lnTo>
                    <a:pt x="341558" y="490571"/>
                  </a:lnTo>
                  <a:lnTo>
                    <a:pt x="381004" y="471842"/>
                  </a:lnTo>
                  <a:lnTo>
                    <a:pt x="416343" y="446861"/>
                  </a:lnTo>
                  <a:lnTo>
                    <a:pt x="446861" y="416343"/>
                  </a:lnTo>
                  <a:lnTo>
                    <a:pt x="471842" y="381004"/>
                  </a:lnTo>
                  <a:lnTo>
                    <a:pt x="490571" y="341558"/>
                  </a:lnTo>
                  <a:lnTo>
                    <a:pt x="502333" y="298720"/>
                  </a:lnTo>
                  <a:lnTo>
                    <a:pt x="506412" y="253206"/>
                  </a:lnTo>
                  <a:lnTo>
                    <a:pt x="502333" y="207692"/>
                  </a:lnTo>
                  <a:lnTo>
                    <a:pt x="490571" y="164854"/>
                  </a:lnTo>
                  <a:lnTo>
                    <a:pt x="471842" y="125408"/>
                  </a:lnTo>
                  <a:lnTo>
                    <a:pt x="446861" y="90068"/>
                  </a:lnTo>
                  <a:lnTo>
                    <a:pt x="416343" y="59550"/>
                  </a:lnTo>
                  <a:lnTo>
                    <a:pt x="381004" y="34570"/>
                  </a:lnTo>
                  <a:lnTo>
                    <a:pt x="341558" y="15841"/>
                  </a:lnTo>
                  <a:lnTo>
                    <a:pt x="298720" y="4079"/>
                  </a:lnTo>
                  <a:lnTo>
                    <a:pt x="253206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540000" y="1828800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30" h="506730">
                  <a:moveTo>
                    <a:pt x="0" y="253206"/>
                  </a:moveTo>
                  <a:lnTo>
                    <a:pt x="4079" y="207692"/>
                  </a:lnTo>
                  <a:lnTo>
                    <a:pt x="15841" y="164854"/>
                  </a:lnTo>
                  <a:lnTo>
                    <a:pt x="34570" y="125408"/>
                  </a:lnTo>
                  <a:lnTo>
                    <a:pt x="59550" y="90068"/>
                  </a:lnTo>
                  <a:lnTo>
                    <a:pt x="90068" y="59550"/>
                  </a:lnTo>
                  <a:lnTo>
                    <a:pt x="125408" y="34570"/>
                  </a:lnTo>
                  <a:lnTo>
                    <a:pt x="164854" y="15841"/>
                  </a:lnTo>
                  <a:lnTo>
                    <a:pt x="207692" y="4079"/>
                  </a:lnTo>
                  <a:lnTo>
                    <a:pt x="253206" y="0"/>
                  </a:lnTo>
                  <a:lnTo>
                    <a:pt x="298720" y="4079"/>
                  </a:lnTo>
                  <a:lnTo>
                    <a:pt x="341558" y="15841"/>
                  </a:lnTo>
                  <a:lnTo>
                    <a:pt x="381004" y="34570"/>
                  </a:lnTo>
                  <a:lnTo>
                    <a:pt x="416344" y="59550"/>
                  </a:lnTo>
                  <a:lnTo>
                    <a:pt x="446862" y="90068"/>
                  </a:lnTo>
                  <a:lnTo>
                    <a:pt x="471842" y="125408"/>
                  </a:lnTo>
                  <a:lnTo>
                    <a:pt x="490571" y="164854"/>
                  </a:lnTo>
                  <a:lnTo>
                    <a:pt x="502333" y="207692"/>
                  </a:lnTo>
                  <a:lnTo>
                    <a:pt x="506413" y="253206"/>
                  </a:lnTo>
                  <a:lnTo>
                    <a:pt x="502333" y="298720"/>
                  </a:lnTo>
                  <a:lnTo>
                    <a:pt x="490571" y="341558"/>
                  </a:lnTo>
                  <a:lnTo>
                    <a:pt x="471842" y="381004"/>
                  </a:lnTo>
                  <a:lnTo>
                    <a:pt x="446862" y="416344"/>
                  </a:lnTo>
                  <a:lnTo>
                    <a:pt x="416344" y="446862"/>
                  </a:lnTo>
                  <a:lnTo>
                    <a:pt x="381004" y="471842"/>
                  </a:lnTo>
                  <a:lnTo>
                    <a:pt x="341558" y="490571"/>
                  </a:lnTo>
                  <a:lnTo>
                    <a:pt x="298720" y="502333"/>
                  </a:lnTo>
                  <a:lnTo>
                    <a:pt x="253206" y="506413"/>
                  </a:lnTo>
                  <a:lnTo>
                    <a:pt x="207692" y="502333"/>
                  </a:lnTo>
                  <a:lnTo>
                    <a:pt x="164854" y="490571"/>
                  </a:lnTo>
                  <a:lnTo>
                    <a:pt x="125408" y="471842"/>
                  </a:lnTo>
                  <a:lnTo>
                    <a:pt x="90068" y="446862"/>
                  </a:lnTo>
                  <a:lnTo>
                    <a:pt x="59550" y="416344"/>
                  </a:lnTo>
                  <a:lnTo>
                    <a:pt x="34570" y="381004"/>
                  </a:lnTo>
                  <a:lnTo>
                    <a:pt x="15841" y="341558"/>
                  </a:lnTo>
                  <a:lnTo>
                    <a:pt x="4079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642848" y="1955124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3" y="0"/>
                  </a:moveTo>
                  <a:lnTo>
                    <a:pt x="0" y="0"/>
                  </a:lnTo>
                  <a:lnTo>
                    <a:pt x="0" y="126323"/>
                  </a:lnTo>
                  <a:lnTo>
                    <a:pt x="126323" y="126323"/>
                  </a:lnTo>
                  <a:lnTo>
                    <a:pt x="126323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642848" y="1955124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4" y="0"/>
                  </a:lnTo>
                  <a:lnTo>
                    <a:pt x="126324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642848" y="2081447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3" y="0"/>
                  </a:moveTo>
                  <a:lnTo>
                    <a:pt x="0" y="0"/>
                  </a:lnTo>
                  <a:lnTo>
                    <a:pt x="0" y="126324"/>
                  </a:lnTo>
                  <a:lnTo>
                    <a:pt x="126323" y="126324"/>
                  </a:lnTo>
                  <a:lnTo>
                    <a:pt x="126323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642848" y="2081447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4" y="0"/>
                  </a:lnTo>
                  <a:lnTo>
                    <a:pt x="126324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465722" y="3956050"/>
              <a:ext cx="678180" cy="330200"/>
            </a:xfrm>
            <a:custGeom>
              <a:avLst/>
              <a:gdLst/>
              <a:ahLst/>
              <a:cxnLst/>
              <a:rect l="l" t="t" r="r" b="b"/>
              <a:pathLst>
                <a:path w="678179" h="330200">
                  <a:moveTo>
                    <a:pt x="0" y="0"/>
                  </a:moveTo>
                  <a:lnTo>
                    <a:pt x="1" y="329948"/>
                  </a:lnTo>
                </a:path>
                <a:path w="678179" h="330200">
                  <a:moveTo>
                    <a:pt x="0" y="0"/>
                  </a:moveTo>
                  <a:lnTo>
                    <a:pt x="678076" y="32994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2647273" y="1929891"/>
            <a:ext cx="117475" cy="302895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L="16510" marR="5080" indent="-4445">
              <a:lnSpc>
                <a:spcPts val="980"/>
              </a:lnSpc>
              <a:spcBef>
                <a:spcPts val="315"/>
              </a:spcBef>
            </a:pPr>
            <a:r>
              <a:rPr sz="1000" spc="-50" dirty="0">
                <a:latin typeface="Arial"/>
                <a:cs typeface="Arial"/>
              </a:rPr>
              <a:t>C A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825066" y="2081447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B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37" name="object 37"/>
          <p:cNvGrpSpPr/>
          <p:nvPr/>
        </p:nvGrpSpPr>
        <p:grpSpPr>
          <a:xfrm>
            <a:off x="177800" y="2629622"/>
            <a:ext cx="516255" cy="515620"/>
            <a:chOff x="177800" y="2629622"/>
            <a:chExt cx="516255" cy="515620"/>
          </a:xfrm>
        </p:grpSpPr>
        <p:sp>
          <p:nvSpPr>
            <p:cNvPr id="38" name="object 38"/>
            <p:cNvSpPr/>
            <p:nvPr/>
          </p:nvSpPr>
          <p:spPr>
            <a:xfrm>
              <a:off x="182563" y="2634385"/>
              <a:ext cx="506730" cy="506095"/>
            </a:xfrm>
            <a:custGeom>
              <a:avLst/>
              <a:gdLst/>
              <a:ahLst/>
              <a:cxnLst/>
              <a:rect l="l" t="t" r="r" b="b"/>
              <a:pathLst>
                <a:path w="506730" h="506094">
                  <a:moveTo>
                    <a:pt x="253259" y="0"/>
                  </a:moveTo>
                  <a:lnTo>
                    <a:pt x="207735" y="4073"/>
                  </a:lnTo>
                  <a:lnTo>
                    <a:pt x="164889" y="15818"/>
                  </a:lnTo>
                  <a:lnTo>
                    <a:pt x="125434" y="34520"/>
                  </a:lnTo>
                  <a:lnTo>
                    <a:pt x="90087" y="59466"/>
                  </a:lnTo>
                  <a:lnTo>
                    <a:pt x="59563" y="89940"/>
                  </a:lnTo>
                  <a:lnTo>
                    <a:pt x="34577" y="125229"/>
                  </a:lnTo>
                  <a:lnTo>
                    <a:pt x="15844" y="164619"/>
                  </a:lnTo>
                  <a:lnTo>
                    <a:pt x="4080" y="207396"/>
                  </a:lnTo>
                  <a:lnTo>
                    <a:pt x="0" y="252845"/>
                  </a:lnTo>
                  <a:lnTo>
                    <a:pt x="4080" y="298294"/>
                  </a:lnTo>
                  <a:lnTo>
                    <a:pt x="15844" y="341071"/>
                  </a:lnTo>
                  <a:lnTo>
                    <a:pt x="34577" y="380461"/>
                  </a:lnTo>
                  <a:lnTo>
                    <a:pt x="59563" y="415750"/>
                  </a:lnTo>
                  <a:lnTo>
                    <a:pt x="90087" y="446225"/>
                  </a:lnTo>
                  <a:lnTo>
                    <a:pt x="125434" y="471170"/>
                  </a:lnTo>
                  <a:lnTo>
                    <a:pt x="164889" y="489872"/>
                  </a:lnTo>
                  <a:lnTo>
                    <a:pt x="207735" y="501617"/>
                  </a:lnTo>
                  <a:lnTo>
                    <a:pt x="253259" y="505691"/>
                  </a:lnTo>
                  <a:lnTo>
                    <a:pt x="298783" y="501617"/>
                  </a:lnTo>
                  <a:lnTo>
                    <a:pt x="341629" y="489872"/>
                  </a:lnTo>
                  <a:lnTo>
                    <a:pt x="381084" y="471170"/>
                  </a:lnTo>
                  <a:lnTo>
                    <a:pt x="416431" y="446225"/>
                  </a:lnTo>
                  <a:lnTo>
                    <a:pt x="446955" y="415750"/>
                  </a:lnTo>
                  <a:lnTo>
                    <a:pt x="471941" y="380461"/>
                  </a:lnTo>
                  <a:lnTo>
                    <a:pt x="490674" y="341071"/>
                  </a:lnTo>
                  <a:lnTo>
                    <a:pt x="502438" y="298294"/>
                  </a:lnTo>
                  <a:lnTo>
                    <a:pt x="506518" y="252845"/>
                  </a:lnTo>
                  <a:lnTo>
                    <a:pt x="502438" y="207396"/>
                  </a:lnTo>
                  <a:lnTo>
                    <a:pt x="490674" y="164619"/>
                  </a:lnTo>
                  <a:lnTo>
                    <a:pt x="471941" y="125229"/>
                  </a:lnTo>
                  <a:lnTo>
                    <a:pt x="446955" y="89940"/>
                  </a:lnTo>
                  <a:lnTo>
                    <a:pt x="416431" y="59466"/>
                  </a:lnTo>
                  <a:lnTo>
                    <a:pt x="381084" y="34520"/>
                  </a:lnTo>
                  <a:lnTo>
                    <a:pt x="341629" y="15818"/>
                  </a:lnTo>
                  <a:lnTo>
                    <a:pt x="298783" y="4073"/>
                  </a:lnTo>
                  <a:lnTo>
                    <a:pt x="253259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82563" y="2634385"/>
              <a:ext cx="506730" cy="506095"/>
            </a:xfrm>
            <a:custGeom>
              <a:avLst/>
              <a:gdLst/>
              <a:ahLst/>
              <a:cxnLst/>
              <a:rect l="l" t="t" r="r" b="b"/>
              <a:pathLst>
                <a:path w="506730" h="506094">
                  <a:moveTo>
                    <a:pt x="0" y="252845"/>
                  </a:moveTo>
                  <a:lnTo>
                    <a:pt x="4080" y="207396"/>
                  </a:lnTo>
                  <a:lnTo>
                    <a:pt x="15844" y="164619"/>
                  </a:lnTo>
                  <a:lnTo>
                    <a:pt x="34577" y="125229"/>
                  </a:lnTo>
                  <a:lnTo>
                    <a:pt x="59563" y="89940"/>
                  </a:lnTo>
                  <a:lnTo>
                    <a:pt x="90087" y="59466"/>
                  </a:lnTo>
                  <a:lnTo>
                    <a:pt x="125434" y="34520"/>
                  </a:lnTo>
                  <a:lnTo>
                    <a:pt x="164889" y="15818"/>
                  </a:lnTo>
                  <a:lnTo>
                    <a:pt x="207735" y="4073"/>
                  </a:lnTo>
                  <a:lnTo>
                    <a:pt x="253259" y="0"/>
                  </a:lnTo>
                  <a:lnTo>
                    <a:pt x="298783" y="4073"/>
                  </a:lnTo>
                  <a:lnTo>
                    <a:pt x="341629" y="15818"/>
                  </a:lnTo>
                  <a:lnTo>
                    <a:pt x="381084" y="34520"/>
                  </a:lnTo>
                  <a:lnTo>
                    <a:pt x="416431" y="59466"/>
                  </a:lnTo>
                  <a:lnTo>
                    <a:pt x="446955" y="89940"/>
                  </a:lnTo>
                  <a:lnTo>
                    <a:pt x="471941" y="125229"/>
                  </a:lnTo>
                  <a:lnTo>
                    <a:pt x="490674" y="164619"/>
                  </a:lnTo>
                  <a:lnTo>
                    <a:pt x="502438" y="207396"/>
                  </a:lnTo>
                  <a:lnTo>
                    <a:pt x="506519" y="252845"/>
                  </a:lnTo>
                  <a:lnTo>
                    <a:pt x="502438" y="298294"/>
                  </a:lnTo>
                  <a:lnTo>
                    <a:pt x="490674" y="341071"/>
                  </a:lnTo>
                  <a:lnTo>
                    <a:pt x="471941" y="380461"/>
                  </a:lnTo>
                  <a:lnTo>
                    <a:pt x="446955" y="415750"/>
                  </a:lnTo>
                  <a:lnTo>
                    <a:pt x="416431" y="446224"/>
                  </a:lnTo>
                  <a:lnTo>
                    <a:pt x="381084" y="471170"/>
                  </a:lnTo>
                  <a:lnTo>
                    <a:pt x="341629" y="489872"/>
                  </a:lnTo>
                  <a:lnTo>
                    <a:pt x="298783" y="501617"/>
                  </a:lnTo>
                  <a:lnTo>
                    <a:pt x="253259" y="505691"/>
                  </a:lnTo>
                  <a:lnTo>
                    <a:pt x="207735" y="501617"/>
                  </a:lnTo>
                  <a:lnTo>
                    <a:pt x="164889" y="489872"/>
                  </a:lnTo>
                  <a:lnTo>
                    <a:pt x="125434" y="471170"/>
                  </a:lnTo>
                  <a:lnTo>
                    <a:pt x="90087" y="446224"/>
                  </a:lnTo>
                  <a:lnTo>
                    <a:pt x="59563" y="415750"/>
                  </a:lnTo>
                  <a:lnTo>
                    <a:pt x="34577" y="380461"/>
                  </a:lnTo>
                  <a:lnTo>
                    <a:pt x="15844" y="341071"/>
                  </a:lnTo>
                  <a:lnTo>
                    <a:pt x="4080" y="298294"/>
                  </a:lnTo>
                  <a:lnTo>
                    <a:pt x="0" y="25284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85431" y="2760529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126350" y="0"/>
                  </a:moveTo>
                  <a:lnTo>
                    <a:pt x="0" y="0"/>
                  </a:lnTo>
                  <a:lnTo>
                    <a:pt x="0" y="126144"/>
                  </a:lnTo>
                  <a:lnTo>
                    <a:pt x="126350" y="126144"/>
                  </a:lnTo>
                  <a:lnTo>
                    <a:pt x="1263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85431" y="2760529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0" y="0"/>
                  </a:moveTo>
                  <a:lnTo>
                    <a:pt x="126350" y="0"/>
                  </a:lnTo>
                  <a:lnTo>
                    <a:pt x="126350" y="126144"/>
                  </a:lnTo>
                  <a:lnTo>
                    <a:pt x="0" y="12614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85431" y="2886673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126350" y="0"/>
                  </a:moveTo>
                  <a:lnTo>
                    <a:pt x="0" y="0"/>
                  </a:lnTo>
                  <a:lnTo>
                    <a:pt x="0" y="126144"/>
                  </a:lnTo>
                  <a:lnTo>
                    <a:pt x="126350" y="126144"/>
                  </a:lnTo>
                  <a:lnTo>
                    <a:pt x="1263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85431" y="2886673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0" y="0"/>
                  </a:moveTo>
                  <a:lnTo>
                    <a:pt x="126350" y="0"/>
                  </a:lnTo>
                  <a:lnTo>
                    <a:pt x="126350" y="126144"/>
                  </a:lnTo>
                  <a:lnTo>
                    <a:pt x="0" y="12614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289869" y="2734564"/>
            <a:ext cx="117475" cy="302895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L="16510" marR="5080" indent="-4445">
              <a:lnSpc>
                <a:spcPts val="980"/>
              </a:lnSpc>
              <a:spcBef>
                <a:spcPts val="315"/>
              </a:spcBef>
            </a:pPr>
            <a:r>
              <a:rPr sz="1000" spc="-50" dirty="0">
                <a:latin typeface="Arial"/>
                <a:cs typeface="Arial"/>
              </a:rPr>
              <a:t>C B</a:t>
            </a:r>
            <a:endParaRPr sz="10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67689" y="2886673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46" name="object 46"/>
          <p:cNvGrpSpPr/>
          <p:nvPr/>
        </p:nvGrpSpPr>
        <p:grpSpPr>
          <a:xfrm>
            <a:off x="1791282" y="2629622"/>
            <a:ext cx="516255" cy="515620"/>
            <a:chOff x="1791282" y="2629622"/>
            <a:chExt cx="516255" cy="515620"/>
          </a:xfrm>
        </p:grpSpPr>
        <p:sp>
          <p:nvSpPr>
            <p:cNvPr id="47" name="object 47"/>
            <p:cNvSpPr/>
            <p:nvPr/>
          </p:nvSpPr>
          <p:spPr>
            <a:xfrm>
              <a:off x="1796045" y="2634385"/>
              <a:ext cx="506730" cy="506095"/>
            </a:xfrm>
            <a:custGeom>
              <a:avLst/>
              <a:gdLst/>
              <a:ahLst/>
              <a:cxnLst/>
              <a:rect l="l" t="t" r="r" b="b"/>
              <a:pathLst>
                <a:path w="506730" h="506094">
                  <a:moveTo>
                    <a:pt x="253259" y="0"/>
                  </a:moveTo>
                  <a:lnTo>
                    <a:pt x="207735" y="4073"/>
                  </a:lnTo>
                  <a:lnTo>
                    <a:pt x="164889" y="15818"/>
                  </a:lnTo>
                  <a:lnTo>
                    <a:pt x="125434" y="34520"/>
                  </a:lnTo>
                  <a:lnTo>
                    <a:pt x="90087" y="59466"/>
                  </a:lnTo>
                  <a:lnTo>
                    <a:pt x="59563" y="89940"/>
                  </a:lnTo>
                  <a:lnTo>
                    <a:pt x="34577" y="125229"/>
                  </a:lnTo>
                  <a:lnTo>
                    <a:pt x="15844" y="164619"/>
                  </a:lnTo>
                  <a:lnTo>
                    <a:pt x="4080" y="207396"/>
                  </a:lnTo>
                  <a:lnTo>
                    <a:pt x="0" y="252845"/>
                  </a:lnTo>
                  <a:lnTo>
                    <a:pt x="4080" y="298294"/>
                  </a:lnTo>
                  <a:lnTo>
                    <a:pt x="15844" y="341071"/>
                  </a:lnTo>
                  <a:lnTo>
                    <a:pt x="34577" y="380461"/>
                  </a:lnTo>
                  <a:lnTo>
                    <a:pt x="59563" y="415750"/>
                  </a:lnTo>
                  <a:lnTo>
                    <a:pt x="90087" y="446225"/>
                  </a:lnTo>
                  <a:lnTo>
                    <a:pt x="125434" y="471170"/>
                  </a:lnTo>
                  <a:lnTo>
                    <a:pt x="164889" y="489872"/>
                  </a:lnTo>
                  <a:lnTo>
                    <a:pt x="207735" y="501617"/>
                  </a:lnTo>
                  <a:lnTo>
                    <a:pt x="253259" y="505691"/>
                  </a:lnTo>
                  <a:lnTo>
                    <a:pt x="298782" y="501617"/>
                  </a:lnTo>
                  <a:lnTo>
                    <a:pt x="341629" y="489872"/>
                  </a:lnTo>
                  <a:lnTo>
                    <a:pt x="381083" y="471170"/>
                  </a:lnTo>
                  <a:lnTo>
                    <a:pt x="416430" y="446225"/>
                  </a:lnTo>
                  <a:lnTo>
                    <a:pt x="446954" y="415750"/>
                  </a:lnTo>
                  <a:lnTo>
                    <a:pt x="471940" y="380461"/>
                  </a:lnTo>
                  <a:lnTo>
                    <a:pt x="490673" y="341071"/>
                  </a:lnTo>
                  <a:lnTo>
                    <a:pt x="502437" y="298294"/>
                  </a:lnTo>
                  <a:lnTo>
                    <a:pt x="506517" y="252845"/>
                  </a:lnTo>
                  <a:lnTo>
                    <a:pt x="502437" y="207396"/>
                  </a:lnTo>
                  <a:lnTo>
                    <a:pt x="490673" y="164619"/>
                  </a:lnTo>
                  <a:lnTo>
                    <a:pt x="471940" y="125229"/>
                  </a:lnTo>
                  <a:lnTo>
                    <a:pt x="446954" y="89940"/>
                  </a:lnTo>
                  <a:lnTo>
                    <a:pt x="416430" y="59466"/>
                  </a:lnTo>
                  <a:lnTo>
                    <a:pt x="381083" y="34520"/>
                  </a:lnTo>
                  <a:lnTo>
                    <a:pt x="341629" y="15818"/>
                  </a:lnTo>
                  <a:lnTo>
                    <a:pt x="298782" y="4073"/>
                  </a:lnTo>
                  <a:lnTo>
                    <a:pt x="253259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796045" y="2634385"/>
              <a:ext cx="506730" cy="506095"/>
            </a:xfrm>
            <a:custGeom>
              <a:avLst/>
              <a:gdLst/>
              <a:ahLst/>
              <a:cxnLst/>
              <a:rect l="l" t="t" r="r" b="b"/>
              <a:pathLst>
                <a:path w="506730" h="506094">
                  <a:moveTo>
                    <a:pt x="0" y="252845"/>
                  </a:moveTo>
                  <a:lnTo>
                    <a:pt x="4080" y="207396"/>
                  </a:lnTo>
                  <a:lnTo>
                    <a:pt x="15844" y="164619"/>
                  </a:lnTo>
                  <a:lnTo>
                    <a:pt x="34577" y="125229"/>
                  </a:lnTo>
                  <a:lnTo>
                    <a:pt x="59563" y="89940"/>
                  </a:lnTo>
                  <a:lnTo>
                    <a:pt x="90087" y="59466"/>
                  </a:lnTo>
                  <a:lnTo>
                    <a:pt x="125434" y="34520"/>
                  </a:lnTo>
                  <a:lnTo>
                    <a:pt x="164889" y="15818"/>
                  </a:lnTo>
                  <a:lnTo>
                    <a:pt x="207735" y="4073"/>
                  </a:lnTo>
                  <a:lnTo>
                    <a:pt x="253259" y="0"/>
                  </a:lnTo>
                  <a:lnTo>
                    <a:pt x="298783" y="4073"/>
                  </a:lnTo>
                  <a:lnTo>
                    <a:pt x="341629" y="15818"/>
                  </a:lnTo>
                  <a:lnTo>
                    <a:pt x="381084" y="34520"/>
                  </a:lnTo>
                  <a:lnTo>
                    <a:pt x="416431" y="59466"/>
                  </a:lnTo>
                  <a:lnTo>
                    <a:pt x="446955" y="89940"/>
                  </a:lnTo>
                  <a:lnTo>
                    <a:pt x="471941" y="125229"/>
                  </a:lnTo>
                  <a:lnTo>
                    <a:pt x="490674" y="164619"/>
                  </a:lnTo>
                  <a:lnTo>
                    <a:pt x="502438" y="207396"/>
                  </a:lnTo>
                  <a:lnTo>
                    <a:pt x="506519" y="252845"/>
                  </a:lnTo>
                  <a:lnTo>
                    <a:pt x="502438" y="298294"/>
                  </a:lnTo>
                  <a:lnTo>
                    <a:pt x="490674" y="341071"/>
                  </a:lnTo>
                  <a:lnTo>
                    <a:pt x="471941" y="380461"/>
                  </a:lnTo>
                  <a:lnTo>
                    <a:pt x="446955" y="415750"/>
                  </a:lnTo>
                  <a:lnTo>
                    <a:pt x="416431" y="446224"/>
                  </a:lnTo>
                  <a:lnTo>
                    <a:pt x="381084" y="471170"/>
                  </a:lnTo>
                  <a:lnTo>
                    <a:pt x="341629" y="489872"/>
                  </a:lnTo>
                  <a:lnTo>
                    <a:pt x="298783" y="501617"/>
                  </a:lnTo>
                  <a:lnTo>
                    <a:pt x="253259" y="505691"/>
                  </a:lnTo>
                  <a:lnTo>
                    <a:pt x="207735" y="501617"/>
                  </a:lnTo>
                  <a:lnTo>
                    <a:pt x="164889" y="489872"/>
                  </a:lnTo>
                  <a:lnTo>
                    <a:pt x="125434" y="471170"/>
                  </a:lnTo>
                  <a:lnTo>
                    <a:pt x="90087" y="446224"/>
                  </a:lnTo>
                  <a:lnTo>
                    <a:pt x="59563" y="415750"/>
                  </a:lnTo>
                  <a:lnTo>
                    <a:pt x="34577" y="380461"/>
                  </a:lnTo>
                  <a:lnTo>
                    <a:pt x="15844" y="341071"/>
                  </a:lnTo>
                  <a:lnTo>
                    <a:pt x="4080" y="298294"/>
                  </a:lnTo>
                  <a:lnTo>
                    <a:pt x="0" y="25284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49" name="object 49"/>
          <p:cNvGraphicFramePr>
            <a:graphicFrameLocks noGrp="1"/>
          </p:cNvGraphicFramePr>
          <p:nvPr/>
        </p:nvGraphicFramePr>
        <p:xfrm>
          <a:off x="1981366" y="2688786"/>
          <a:ext cx="126364" cy="3771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6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25730">
                <a:tc>
                  <a:txBody>
                    <a:bodyPr/>
                    <a:lstStyle/>
                    <a:p>
                      <a:pPr marL="20955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B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5730">
                <a:tc>
                  <a:txBody>
                    <a:bodyPr/>
                    <a:lstStyle/>
                    <a:p>
                      <a:pPr marL="16510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C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5730">
                <a:tc>
                  <a:txBody>
                    <a:bodyPr/>
                    <a:lstStyle/>
                    <a:p>
                      <a:pPr marL="20955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50" name="object 50"/>
          <p:cNvGrpSpPr/>
          <p:nvPr/>
        </p:nvGrpSpPr>
        <p:grpSpPr>
          <a:xfrm>
            <a:off x="3184489" y="2629622"/>
            <a:ext cx="633730" cy="515620"/>
            <a:chOff x="3184489" y="2629622"/>
            <a:chExt cx="633730" cy="515620"/>
          </a:xfrm>
        </p:grpSpPr>
        <p:sp>
          <p:nvSpPr>
            <p:cNvPr id="51" name="object 51"/>
            <p:cNvSpPr/>
            <p:nvPr/>
          </p:nvSpPr>
          <p:spPr>
            <a:xfrm>
              <a:off x="3189251" y="2634385"/>
              <a:ext cx="624205" cy="506095"/>
            </a:xfrm>
            <a:custGeom>
              <a:avLst/>
              <a:gdLst/>
              <a:ahLst/>
              <a:cxnLst/>
              <a:rect l="l" t="t" r="r" b="b"/>
              <a:pathLst>
                <a:path w="624204" h="506094">
                  <a:moveTo>
                    <a:pt x="311961" y="0"/>
                  </a:moveTo>
                  <a:lnTo>
                    <a:pt x="261359" y="3309"/>
                  </a:lnTo>
                  <a:lnTo>
                    <a:pt x="213357" y="12890"/>
                  </a:lnTo>
                  <a:lnTo>
                    <a:pt x="168597" y="28222"/>
                  </a:lnTo>
                  <a:lnTo>
                    <a:pt x="127720" y="48784"/>
                  </a:lnTo>
                  <a:lnTo>
                    <a:pt x="91371" y="74056"/>
                  </a:lnTo>
                  <a:lnTo>
                    <a:pt x="60190" y="103518"/>
                  </a:lnTo>
                  <a:lnTo>
                    <a:pt x="34820" y="136648"/>
                  </a:lnTo>
                  <a:lnTo>
                    <a:pt x="15903" y="172926"/>
                  </a:lnTo>
                  <a:lnTo>
                    <a:pt x="4083" y="211832"/>
                  </a:lnTo>
                  <a:lnTo>
                    <a:pt x="0" y="252845"/>
                  </a:lnTo>
                  <a:lnTo>
                    <a:pt x="4083" y="293858"/>
                  </a:lnTo>
                  <a:lnTo>
                    <a:pt x="15903" y="332764"/>
                  </a:lnTo>
                  <a:lnTo>
                    <a:pt x="34820" y="369042"/>
                  </a:lnTo>
                  <a:lnTo>
                    <a:pt x="60190" y="402172"/>
                  </a:lnTo>
                  <a:lnTo>
                    <a:pt x="91371" y="431634"/>
                  </a:lnTo>
                  <a:lnTo>
                    <a:pt x="127720" y="456906"/>
                  </a:lnTo>
                  <a:lnTo>
                    <a:pt x="168597" y="477468"/>
                  </a:lnTo>
                  <a:lnTo>
                    <a:pt x="213357" y="492800"/>
                  </a:lnTo>
                  <a:lnTo>
                    <a:pt x="261359" y="502381"/>
                  </a:lnTo>
                  <a:lnTo>
                    <a:pt x="311961" y="505691"/>
                  </a:lnTo>
                  <a:lnTo>
                    <a:pt x="362563" y="502381"/>
                  </a:lnTo>
                  <a:lnTo>
                    <a:pt x="410565" y="492800"/>
                  </a:lnTo>
                  <a:lnTo>
                    <a:pt x="455326" y="477468"/>
                  </a:lnTo>
                  <a:lnTo>
                    <a:pt x="496202" y="456906"/>
                  </a:lnTo>
                  <a:lnTo>
                    <a:pt x="532552" y="431634"/>
                  </a:lnTo>
                  <a:lnTo>
                    <a:pt x="563733" y="402172"/>
                  </a:lnTo>
                  <a:lnTo>
                    <a:pt x="589103" y="369042"/>
                  </a:lnTo>
                  <a:lnTo>
                    <a:pt x="608020" y="332764"/>
                  </a:lnTo>
                  <a:lnTo>
                    <a:pt x="619841" y="293858"/>
                  </a:lnTo>
                  <a:lnTo>
                    <a:pt x="623924" y="252845"/>
                  </a:lnTo>
                  <a:lnTo>
                    <a:pt x="619841" y="211832"/>
                  </a:lnTo>
                  <a:lnTo>
                    <a:pt x="608020" y="172926"/>
                  </a:lnTo>
                  <a:lnTo>
                    <a:pt x="589103" y="136648"/>
                  </a:lnTo>
                  <a:lnTo>
                    <a:pt x="563733" y="103518"/>
                  </a:lnTo>
                  <a:lnTo>
                    <a:pt x="532552" y="74056"/>
                  </a:lnTo>
                  <a:lnTo>
                    <a:pt x="496202" y="48784"/>
                  </a:lnTo>
                  <a:lnTo>
                    <a:pt x="455326" y="28222"/>
                  </a:lnTo>
                  <a:lnTo>
                    <a:pt x="410565" y="12890"/>
                  </a:lnTo>
                  <a:lnTo>
                    <a:pt x="362563" y="3309"/>
                  </a:lnTo>
                  <a:lnTo>
                    <a:pt x="311961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189251" y="2634385"/>
              <a:ext cx="624205" cy="506095"/>
            </a:xfrm>
            <a:custGeom>
              <a:avLst/>
              <a:gdLst/>
              <a:ahLst/>
              <a:cxnLst/>
              <a:rect l="l" t="t" r="r" b="b"/>
              <a:pathLst>
                <a:path w="624204" h="506094">
                  <a:moveTo>
                    <a:pt x="0" y="252845"/>
                  </a:moveTo>
                  <a:lnTo>
                    <a:pt x="4083" y="211832"/>
                  </a:lnTo>
                  <a:lnTo>
                    <a:pt x="15904" y="172926"/>
                  </a:lnTo>
                  <a:lnTo>
                    <a:pt x="34820" y="136648"/>
                  </a:lnTo>
                  <a:lnTo>
                    <a:pt x="60190" y="103518"/>
                  </a:lnTo>
                  <a:lnTo>
                    <a:pt x="91371" y="74056"/>
                  </a:lnTo>
                  <a:lnTo>
                    <a:pt x="127721" y="48784"/>
                  </a:lnTo>
                  <a:lnTo>
                    <a:pt x="168597" y="28222"/>
                  </a:lnTo>
                  <a:lnTo>
                    <a:pt x="213357" y="12890"/>
                  </a:lnTo>
                  <a:lnTo>
                    <a:pt x="261360" y="3309"/>
                  </a:lnTo>
                  <a:lnTo>
                    <a:pt x="311962" y="0"/>
                  </a:lnTo>
                  <a:lnTo>
                    <a:pt x="362563" y="3309"/>
                  </a:lnTo>
                  <a:lnTo>
                    <a:pt x="410566" y="12890"/>
                  </a:lnTo>
                  <a:lnTo>
                    <a:pt x="455326" y="28222"/>
                  </a:lnTo>
                  <a:lnTo>
                    <a:pt x="496202" y="48784"/>
                  </a:lnTo>
                  <a:lnTo>
                    <a:pt x="532552" y="74056"/>
                  </a:lnTo>
                  <a:lnTo>
                    <a:pt x="563733" y="103518"/>
                  </a:lnTo>
                  <a:lnTo>
                    <a:pt x="589103" y="136648"/>
                  </a:lnTo>
                  <a:lnTo>
                    <a:pt x="608019" y="172926"/>
                  </a:lnTo>
                  <a:lnTo>
                    <a:pt x="619840" y="211832"/>
                  </a:lnTo>
                  <a:lnTo>
                    <a:pt x="623924" y="252845"/>
                  </a:lnTo>
                  <a:lnTo>
                    <a:pt x="619840" y="293858"/>
                  </a:lnTo>
                  <a:lnTo>
                    <a:pt x="608019" y="332764"/>
                  </a:lnTo>
                  <a:lnTo>
                    <a:pt x="589103" y="369042"/>
                  </a:lnTo>
                  <a:lnTo>
                    <a:pt x="563733" y="402172"/>
                  </a:lnTo>
                  <a:lnTo>
                    <a:pt x="532552" y="431634"/>
                  </a:lnTo>
                  <a:lnTo>
                    <a:pt x="496202" y="456906"/>
                  </a:lnTo>
                  <a:lnTo>
                    <a:pt x="455326" y="477468"/>
                  </a:lnTo>
                  <a:lnTo>
                    <a:pt x="410566" y="492800"/>
                  </a:lnTo>
                  <a:lnTo>
                    <a:pt x="362563" y="502381"/>
                  </a:lnTo>
                  <a:lnTo>
                    <a:pt x="311962" y="505691"/>
                  </a:lnTo>
                  <a:lnTo>
                    <a:pt x="261360" y="502381"/>
                  </a:lnTo>
                  <a:lnTo>
                    <a:pt x="213357" y="492800"/>
                  </a:lnTo>
                  <a:lnTo>
                    <a:pt x="168597" y="477468"/>
                  </a:lnTo>
                  <a:lnTo>
                    <a:pt x="127721" y="456906"/>
                  </a:lnTo>
                  <a:lnTo>
                    <a:pt x="91371" y="431634"/>
                  </a:lnTo>
                  <a:lnTo>
                    <a:pt x="60190" y="402172"/>
                  </a:lnTo>
                  <a:lnTo>
                    <a:pt x="34820" y="369042"/>
                  </a:lnTo>
                  <a:lnTo>
                    <a:pt x="15904" y="332764"/>
                  </a:lnTo>
                  <a:lnTo>
                    <a:pt x="4083" y="293858"/>
                  </a:lnTo>
                  <a:lnTo>
                    <a:pt x="0" y="252845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" name="object 53"/>
          <p:cNvSpPr txBox="1"/>
          <p:nvPr/>
        </p:nvSpPr>
        <p:spPr>
          <a:xfrm>
            <a:off x="3636510" y="2830856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C</a:t>
            </a:r>
            <a:endParaRPr sz="10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431889" y="2830856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B</a:t>
            </a:r>
            <a:endParaRPr sz="10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227269" y="2830856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56" name="object 56"/>
          <p:cNvGrpSpPr/>
          <p:nvPr/>
        </p:nvGrpSpPr>
        <p:grpSpPr>
          <a:xfrm>
            <a:off x="17462" y="2330450"/>
            <a:ext cx="3491229" cy="1630680"/>
            <a:chOff x="17462" y="2330450"/>
            <a:chExt cx="3491229" cy="1630680"/>
          </a:xfrm>
        </p:grpSpPr>
        <p:sp>
          <p:nvSpPr>
            <p:cNvPr id="57" name="object 57"/>
            <p:cNvSpPr/>
            <p:nvPr/>
          </p:nvSpPr>
          <p:spPr>
            <a:xfrm>
              <a:off x="467689" y="2335212"/>
              <a:ext cx="2301240" cy="299720"/>
            </a:xfrm>
            <a:custGeom>
              <a:avLst/>
              <a:gdLst/>
              <a:ahLst/>
              <a:cxnLst/>
              <a:rect l="l" t="t" r="r" b="b"/>
              <a:pathLst>
                <a:path w="2301240" h="299719">
                  <a:moveTo>
                    <a:pt x="2301140" y="0"/>
                  </a:moveTo>
                  <a:lnTo>
                    <a:pt x="0" y="29917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112479" y="2335212"/>
              <a:ext cx="683260" cy="299720"/>
            </a:xfrm>
            <a:custGeom>
              <a:avLst/>
              <a:gdLst/>
              <a:ahLst/>
              <a:cxnLst/>
              <a:rect l="l" t="t" r="r" b="b"/>
              <a:pathLst>
                <a:path w="683260" h="299719">
                  <a:moveTo>
                    <a:pt x="683186" y="0"/>
                  </a:moveTo>
                  <a:lnTo>
                    <a:pt x="0" y="29917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824736" y="2335212"/>
              <a:ext cx="678815" cy="299720"/>
            </a:xfrm>
            <a:custGeom>
              <a:avLst/>
              <a:gdLst/>
              <a:ahLst/>
              <a:cxnLst/>
              <a:rect l="l" t="t" r="r" b="b"/>
              <a:pathLst>
                <a:path w="678814" h="299719">
                  <a:moveTo>
                    <a:pt x="0" y="0"/>
                  </a:moveTo>
                  <a:lnTo>
                    <a:pt x="678713" y="29917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2225" y="344969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30" h="506729">
                  <a:moveTo>
                    <a:pt x="253098" y="0"/>
                  </a:moveTo>
                  <a:lnTo>
                    <a:pt x="207604" y="4079"/>
                  </a:lnTo>
                  <a:lnTo>
                    <a:pt x="164784" y="15839"/>
                  </a:lnTo>
                  <a:lnTo>
                    <a:pt x="125355" y="34566"/>
                  </a:lnTo>
                  <a:lnTo>
                    <a:pt x="90030" y="59544"/>
                  </a:lnTo>
                  <a:lnTo>
                    <a:pt x="59525" y="90058"/>
                  </a:lnTo>
                  <a:lnTo>
                    <a:pt x="34555" y="125393"/>
                  </a:lnTo>
                  <a:lnTo>
                    <a:pt x="15834" y="164835"/>
                  </a:lnTo>
                  <a:lnTo>
                    <a:pt x="4077" y="207668"/>
                  </a:lnTo>
                  <a:lnTo>
                    <a:pt x="0" y="253177"/>
                  </a:lnTo>
                  <a:lnTo>
                    <a:pt x="4077" y="298685"/>
                  </a:lnTo>
                  <a:lnTo>
                    <a:pt x="15834" y="341518"/>
                  </a:lnTo>
                  <a:lnTo>
                    <a:pt x="34555" y="380959"/>
                  </a:lnTo>
                  <a:lnTo>
                    <a:pt x="59525" y="416294"/>
                  </a:lnTo>
                  <a:lnTo>
                    <a:pt x="90030" y="446808"/>
                  </a:lnTo>
                  <a:lnTo>
                    <a:pt x="125355" y="471786"/>
                  </a:lnTo>
                  <a:lnTo>
                    <a:pt x="164784" y="490513"/>
                  </a:lnTo>
                  <a:lnTo>
                    <a:pt x="207604" y="502273"/>
                  </a:lnTo>
                  <a:lnTo>
                    <a:pt x="253098" y="506352"/>
                  </a:lnTo>
                  <a:lnTo>
                    <a:pt x="298593" y="502273"/>
                  </a:lnTo>
                  <a:lnTo>
                    <a:pt x="341413" y="490513"/>
                  </a:lnTo>
                  <a:lnTo>
                    <a:pt x="380842" y="471786"/>
                  </a:lnTo>
                  <a:lnTo>
                    <a:pt x="416167" y="446808"/>
                  </a:lnTo>
                  <a:lnTo>
                    <a:pt x="446672" y="416294"/>
                  </a:lnTo>
                  <a:lnTo>
                    <a:pt x="471642" y="380959"/>
                  </a:lnTo>
                  <a:lnTo>
                    <a:pt x="490363" y="341518"/>
                  </a:lnTo>
                  <a:lnTo>
                    <a:pt x="502120" y="298685"/>
                  </a:lnTo>
                  <a:lnTo>
                    <a:pt x="506197" y="253177"/>
                  </a:lnTo>
                  <a:lnTo>
                    <a:pt x="502120" y="207668"/>
                  </a:lnTo>
                  <a:lnTo>
                    <a:pt x="490363" y="164835"/>
                  </a:lnTo>
                  <a:lnTo>
                    <a:pt x="471642" y="125393"/>
                  </a:lnTo>
                  <a:lnTo>
                    <a:pt x="446672" y="90058"/>
                  </a:lnTo>
                  <a:lnTo>
                    <a:pt x="416167" y="59544"/>
                  </a:lnTo>
                  <a:lnTo>
                    <a:pt x="380842" y="34566"/>
                  </a:lnTo>
                  <a:lnTo>
                    <a:pt x="341413" y="15839"/>
                  </a:lnTo>
                  <a:lnTo>
                    <a:pt x="298593" y="4079"/>
                  </a:lnTo>
                  <a:lnTo>
                    <a:pt x="25309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2225" y="344969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30" h="506729">
                  <a:moveTo>
                    <a:pt x="0" y="253176"/>
                  </a:moveTo>
                  <a:lnTo>
                    <a:pt x="4077" y="207667"/>
                  </a:lnTo>
                  <a:lnTo>
                    <a:pt x="15834" y="164834"/>
                  </a:lnTo>
                  <a:lnTo>
                    <a:pt x="34555" y="125393"/>
                  </a:lnTo>
                  <a:lnTo>
                    <a:pt x="59525" y="90057"/>
                  </a:lnTo>
                  <a:lnTo>
                    <a:pt x="90030" y="59543"/>
                  </a:lnTo>
                  <a:lnTo>
                    <a:pt x="125355" y="34565"/>
                  </a:lnTo>
                  <a:lnTo>
                    <a:pt x="164784" y="15839"/>
                  </a:lnTo>
                  <a:lnTo>
                    <a:pt x="207604" y="4079"/>
                  </a:lnTo>
                  <a:lnTo>
                    <a:pt x="253099" y="0"/>
                  </a:lnTo>
                  <a:lnTo>
                    <a:pt x="298593" y="4079"/>
                  </a:lnTo>
                  <a:lnTo>
                    <a:pt x="341413" y="15839"/>
                  </a:lnTo>
                  <a:lnTo>
                    <a:pt x="380842" y="34565"/>
                  </a:lnTo>
                  <a:lnTo>
                    <a:pt x="416167" y="59543"/>
                  </a:lnTo>
                  <a:lnTo>
                    <a:pt x="446672" y="90057"/>
                  </a:lnTo>
                  <a:lnTo>
                    <a:pt x="471642" y="125393"/>
                  </a:lnTo>
                  <a:lnTo>
                    <a:pt x="490363" y="164834"/>
                  </a:lnTo>
                  <a:lnTo>
                    <a:pt x="502120" y="207667"/>
                  </a:lnTo>
                  <a:lnTo>
                    <a:pt x="506198" y="253176"/>
                  </a:lnTo>
                  <a:lnTo>
                    <a:pt x="502120" y="298684"/>
                  </a:lnTo>
                  <a:lnTo>
                    <a:pt x="490363" y="341517"/>
                  </a:lnTo>
                  <a:lnTo>
                    <a:pt x="471642" y="380958"/>
                  </a:lnTo>
                  <a:lnTo>
                    <a:pt x="446672" y="416294"/>
                  </a:lnTo>
                  <a:lnTo>
                    <a:pt x="416167" y="446808"/>
                  </a:lnTo>
                  <a:lnTo>
                    <a:pt x="380842" y="471786"/>
                  </a:lnTo>
                  <a:lnTo>
                    <a:pt x="341413" y="490512"/>
                  </a:lnTo>
                  <a:lnTo>
                    <a:pt x="298593" y="502273"/>
                  </a:lnTo>
                  <a:lnTo>
                    <a:pt x="253099" y="506352"/>
                  </a:lnTo>
                  <a:lnTo>
                    <a:pt x="207604" y="502273"/>
                  </a:lnTo>
                  <a:lnTo>
                    <a:pt x="164784" y="490512"/>
                  </a:lnTo>
                  <a:lnTo>
                    <a:pt x="125355" y="471786"/>
                  </a:lnTo>
                  <a:lnTo>
                    <a:pt x="90030" y="446808"/>
                  </a:lnTo>
                  <a:lnTo>
                    <a:pt x="59525" y="416294"/>
                  </a:lnTo>
                  <a:lnTo>
                    <a:pt x="34555" y="380958"/>
                  </a:lnTo>
                  <a:lnTo>
                    <a:pt x="15834" y="341517"/>
                  </a:lnTo>
                  <a:lnTo>
                    <a:pt x="4077" y="298684"/>
                  </a:lnTo>
                  <a:lnTo>
                    <a:pt x="0" y="25317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62" name="object 62"/>
          <p:cNvGraphicFramePr>
            <a:graphicFrameLocks noGrp="1"/>
          </p:cNvGraphicFramePr>
          <p:nvPr/>
        </p:nvGraphicFramePr>
        <p:xfrm>
          <a:off x="182842" y="3504177"/>
          <a:ext cx="126364" cy="3771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6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25730">
                <a:tc>
                  <a:txBody>
                    <a:bodyPr/>
                    <a:lstStyle/>
                    <a:p>
                      <a:pPr algn="ctr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5730">
                <a:tc>
                  <a:txBody>
                    <a:bodyPr/>
                    <a:lstStyle/>
                    <a:p>
                      <a:pPr algn="ctr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C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5730">
                <a:tc>
                  <a:txBody>
                    <a:bodyPr/>
                    <a:lstStyle/>
                    <a:p>
                      <a:pPr algn="ctr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B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3" name="object 63"/>
          <p:cNvGrpSpPr/>
          <p:nvPr/>
        </p:nvGrpSpPr>
        <p:grpSpPr>
          <a:xfrm>
            <a:off x="684571" y="3444934"/>
            <a:ext cx="633095" cy="516255"/>
            <a:chOff x="684571" y="3444934"/>
            <a:chExt cx="633095" cy="516255"/>
          </a:xfrm>
        </p:grpSpPr>
        <p:sp>
          <p:nvSpPr>
            <p:cNvPr id="64" name="object 64"/>
            <p:cNvSpPr/>
            <p:nvPr/>
          </p:nvSpPr>
          <p:spPr>
            <a:xfrm>
              <a:off x="689334" y="3449697"/>
              <a:ext cx="623570" cy="506730"/>
            </a:xfrm>
            <a:custGeom>
              <a:avLst/>
              <a:gdLst/>
              <a:ahLst/>
              <a:cxnLst/>
              <a:rect l="l" t="t" r="r" b="b"/>
              <a:pathLst>
                <a:path w="623569" h="506729">
                  <a:moveTo>
                    <a:pt x="311764" y="0"/>
                  </a:moveTo>
                  <a:lnTo>
                    <a:pt x="261194" y="3313"/>
                  </a:lnTo>
                  <a:lnTo>
                    <a:pt x="213222" y="12907"/>
                  </a:lnTo>
                  <a:lnTo>
                    <a:pt x="168490" y="28259"/>
                  </a:lnTo>
                  <a:lnTo>
                    <a:pt x="127640" y="48848"/>
                  </a:lnTo>
                  <a:lnTo>
                    <a:pt x="91313" y="74153"/>
                  </a:lnTo>
                  <a:lnTo>
                    <a:pt x="60152" y="103654"/>
                  </a:lnTo>
                  <a:lnTo>
                    <a:pt x="34798" y="136827"/>
                  </a:lnTo>
                  <a:lnTo>
                    <a:pt x="15893" y="173153"/>
                  </a:lnTo>
                  <a:lnTo>
                    <a:pt x="4080" y="212110"/>
                  </a:lnTo>
                  <a:lnTo>
                    <a:pt x="0" y="253177"/>
                  </a:lnTo>
                  <a:lnTo>
                    <a:pt x="4080" y="294243"/>
                  </a:lnTo>
                  <a:lnTo>
                    <a:pt x="15893" y="333199"/>
                  </a:lnTo>
                  <a:lnTo>
                    <a:pt x="34798" y="369525"/>
                  </a:lnTo>
                  <a:lnTo>
                    <a:pt x="60152" y="402699"/>
                  </a:lnTo>
                  <a:lnTo>
                    <a:pt x="91313" y="432199"/>
                  </a:lnTo>
                  <a:lnTo>
                    <a:pt x="127640" y="457504"/>
                  </a:lnTo>
                  <a:lnTo>
                    <a:pt x="168490" y="478093"/>
                  </a:lnTo>
                  <a:lnTo>
                    <a:pt x="213222" y="493445"/>
                  </a:lnTo>
                  <a:lnTo>
                    <a:pt x="261194" y="503039"/>
                  </a:lnTo>
                  <a:lnTo>
                    <a:pt x="311764" y="506352"/>
                  </a:lnTo>
                  <a:lnTo>
                    <a:pt x="362334" y="503039"/>
                  </a:lnTo>
                  <a:lnTo>
                    <a:pt x="410306" y="493445"/>
                  </a:lnTo>
                  <a:lnTo>
                    <a:pt x="455038" y="478093"/>
                  </a:lnTo>
                  <a:lnTo>
                    <a:pt x="495888" y="457504"/>
                  </a:lnTo>
                  <a:lnTo>
                    <a:pt x="532214" y="432199"/>
                  </a:lnTo>
                  <a:lnTo>
                    <a:pt x="563376" y="402699"/>
                  </a:lnTo>
                  <a:lnTo>
                    <a:pt x="588729" y="369525"/>
                  </a:lnTo>
                  <a:lnTo>
                    <a:pt x="607634" y="333199"/>
                  </a:lnTo>
                  <a:lnTo>
                    <a:pt x="619448" y="294243"/>
                  </a:lnTo>
                  <a:lnTo>
                    <a:pt x="623528" y="253177"/>
                  </a:lnTo>
                  <a:lnTo>
                    <a:pt x="619448" y="212110"/>
                  </a:lnTo>
                  <a:lnTo>
                    <a:pt x="607634" y="173153"/>
                  </a:lnTo>
                  <a:lnTo>
                    <a:pt x="588729" y="136827"/>
                  </a:lnTo>
                  <a:lnTo>
                    <a:pt x="563376" y="103654"/>
                  </a:lnTo>
                  <a:lnTo>
                    <a:pt x="532214" y="74153"/>
                  </a:lnTo>
                  <a:lnTo>
                    <a:pt x="495888" y="48848"/>
                  </a:lnTo>
                  <a:lnTo>
                    <a:pt x="455038" y="28259"/>
                  </a:lnTo>
                  <a:lnTo>
                    <a:pt x="410306" y="12907"/>
                  </a:lnTo>
                  <a:lnTo>
                    <a:pt x="362334" y="3313"/>
                  </a:lnTo>
                  <a:lnTo>
                    <a:pt x="311764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89334" y="3449697"/>
              <a:ext cx="623570" cy="506730"/>
            </a:xfrm>
            <a:custGeom>
              <a:avLst/>
              <a:gdLst/>
              <a:ahLst/>
              <a:cxnLst/>
              <a:rect l="l" t="t" r="r" b="b"/>
              <a:pathLst>
                <a:path w="623569" h="506729">
                  <a:moveTo>
                    <a:pt x="0" y="253176"/>
                  </a:moveTo>
                  <a:lnTo>
                    <a:pt x="4080" y="212109"/>
                  </a:lnTo>
                  <a:lnTo>
                    <a:pt x="15893" y="173152"/>
                  </a:lnTo>
                  <a:lnTo>
                    <a:pt x="34798" y="136827"/>
                  </a:lnTo>
                  <a:lnTo>
                    <a:pt x="60152" y="103653"/>
                  </a:lnTo>
                  <a:lnTo>
                    <a:pt x="91313" y="74153"/>
                  </a:lnTo>
                  <a:lnTo>
                    <a:pt x="127640" y="48848"/>
                  </a:lnTo>
                  <a:lnTo>
                    <a:pt x="168490" y="28259"/>
                  </a:lnTo>
                  <a:lnTo>
                    <a:pt x="213222" y="12907"/>
                  </a:lnTo>
                  <a:lnTo>
                    <a:pt x="261194" y="3313"/>
                  </a:lnTo>
                  <a:lnTo>
                    <a:pt x="311764" y="0"/>
                  </a:lnTo>
                  <a:lnTo>
                    <a:pt x="362334" y="3313"/>
                  </a:lnTo>
                  <a:lnTo>
                    <a:pt x="410306" y="12907"/>
                  </a:lnTo>
                  <a:lnTo>
                    <a:pt x="455038" y="28259"/>
                  </a:lnTo>
                  <a:lnTo>
                    <a:pt x="495888" y="48848"/>
                  </a:lnTo>
                  <a:lnTo>
                    <a:pt x="532215" y="74153"/>
                  </a:lnTo>
                  <a:lnTo>
                    <a:pt x="563376" y="103653"/>
                  </a:lnTo>
                  <a:lnTo>
                    <a:pt x="588730" y="136827"/>
                  </a:lnTo>
                  <a:lnTo>
                    <a:pt x="607635" y="173152"/>
                  </a:lnTo>
                  <a:lnTo>
                    <a:pt x="619448" y="212109"/>
                  </a:lnTo>
                  <a:lnTo>
                    <a:pt x="623529" y="253176"/>
                  </a:lnTo>
                  <a:lnTo>
                    <a:pt x="619448" y="294242"/>
                  </a:lnTo>
                  <a:lnTo>
                    <a:pt x="607635" y="333199"/>
                  </a:lnTo>
                  <a:lnTo>
                    <a:pt x="588730" y="369524"/>
                  </a:lnTo>
                  <a:lnTo>
                    <a:pt x="563376" y="402698"/>
                  </a:lnTo>
                  <a:lnTo>
                    <a:pt x="532215" y="432198"/>
                  </a:lnTo>
                  <a:lnTo>
                    <a:pt x="495888" y="457503"/>
                  </a:lnTo>
                  <a:lnTo>
                    <a:pt x="455038" y="478092"/>
                  </a:lnTo>
                  <a:lnTo>
                    <a:pt x="410306" y="493444"/>
                  </a:lnTo>
                  <a:lnTo>
                    <a:pt x="362334" y="503038"/>
                  </a:lnTo>
                  <a:lnTo>
                    <a:pt x="311764" y="506352"/>
                  </a:lnTo>
                  <a:lnTo>
                    <a:pt x="261194" y="503038"/>
                  </a:lnTo>
                  <a:lnTo>
                    <a:pt x="213222" y="493444"/>
                  </a:lnTo>
                  <a:lnTo>
                    <a:pt x="168490" y="478092"/>
                  </a:lnTo>
                  <a:lnTo>
                    <a:pt x="127640" y="457503"/>
                  </a:lnTo>
                  <a:lnTo>
                    <a:pt x="91313" y="432198"/>
                  </a:lnTo>
                  <a:lnTo>
                    <a:pt x="60152" y="402698"/>
                  </a:lnTo>
                  <a:lnTo>
                    <a:pt x="34798" y="369524"/>
                  </a:lnTo>
                  <a:lnTo>
                    <a:pt x="15893" y="333199"/>
                  </a:lnTo>
                  <a:lnTo>
                    <a:pt x="4080" y="294242"/>
                  </a:lnTo>
                  <a:lnTo>
                    <a:pt x="0" y="25317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" name="object 66"/>
          <p:cNvSpPr txBox="1"/>
          <p:nvPr/>
        </p:nvSpPr>
        <p:spPr>
          <a:xfrm>
            <a:off x="1136308" y="3646425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C</a:t>
            </a:r>
            <a:endParaRPr sz="10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931817" y="3646425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B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727326" y="3646425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69" name="object 69"/>
          <p:cNvGrpSpPr/>
          <p:nvPr/>
        </p:nvGrpSpPr>
        <p:grpSpPr>
          <a:xfrm>
            <a:off x="281177" y="3135312"/>
            <a:ext cx="1887855" cy="825500"/>
            <a:chOff x="281177" y="3135312"/>
            <a:chExt cx="1887855" cy="825500"/>
          </a:xfrm>
        </p:grpSpPr>
        <p:sp>
          <p:nvSpPr>
            <p:cNvPr id="70" name="object 70"/>
            <p:cNvSpPr/>
            <p:nvPr/>
          </p:nvSpPr>
          <p:spPr>
            <a:xfrm>
              <a:off x="285939" y="3140075"/>
              <a:ext cx="126364" cy="309880"/>
            </a:xfrm>
            <a:custGeom>
              <a:avLst/>
              <a:gdLst/>
              <a:ahLst/>
              <a:cxnLst/>
              <a:rect l="l" t="t" r="r" b="b"/>
              <a:pathLst>
                <a:path w="126365" h="309879">
                  <a:moveTo>
                    <a:pt x="126270" y="0"/>
                  </a:moveTo>
                  <a:lnTo>
                    <a:pt x="0" y="30962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27853" y="3140075"/>
              <a:ext cx="590550" cy="309880"/>
            </a:xfrm>
            <a:custGeom>
              <a:avLst/>
              <a:gdLst/>
              <a:ahLst/>
              <a:cxnLst/>
              <a:rect l="l" t="t" r="r" b="b"/>
              <a:pathLst>
                <a:path w="590550" h="309879">
                  <a:moveTo>
                    <a:pt x="0" y="0"/>
                  </a:moveTo>
                  <a:lnTo>
                    <a:pt x="590006" y="30962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657349" y="344969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30" h="506729">
                  <a:moveTo>
                    <a:pt x="253212" y="0"/>
                  </a:moveTo>
                  <a:lnTo>
                    <a:pt x="207697" y="4079"/>
                  </a:lnTo>
                  <a:lnTo>
                    <a:pt x="164858" y="15839"/>
                  </a:lnTo>
                  <a:lnTo>
                    <a:pt x="125411" y="34566"/>
                  </a:lnTo>
                  <a:lnTo>
                    <a:pt x="90070" y="59544"/>
                  </a:lnTo>
                  <a:lnTo>
                    <a:pt x="59552" y="90058"/>
                  </a:lnTo>
                  <a:lnTo>
                    <a:pt x="34570" y="125393"/>
                  </a:lnTo>
                  <a:lnTo>
                    <a:pt x="15841" y="164835"/>
                  </a:lnTo>
                  <a:lnTo>
                    <a:pt x="4079" y="207668"/>
                  </a:lnTo>
                  <a:lnTo>
                    <a:pt x="0" y="253177"/>
                  </a:lnTo>
                  <a:lnTo>
                    <a:pt x="4079" y="298685"/>
                  </a:lnTo>
                  <a:lnTo>
                    <a:pt x="15841" y="341518"/>
                  </a:lnTo>
                  <a:lnTo>
                    <a:pt x="34570" y="380959"/>
                  </a:lnTo>
                  <a:lnTo>
                    <a:pt x="59552" y="416294"/>
                  </a:lnTo>
                  <a:lnTo>
                    <a:pt x="90070" y="446808"/>
                  </a:lnTo>
                  <a:lnTo>
                    <a:pt x="125411" y="471786"/>
                  </a:lnTo>
                  <a:lnTo>
                    <a:pt x="164858" y="490513"/>
                  </a:lnTo>
                  <a:lnTo>
                    <a:pt x="207697" y="502273"/>
                  </a:lnTo>
                  <a:lnTo>
                    <a:pt x="253212" y="506352"/>
                  </a:lnTo>
                  <a:lnTo>
                    <a:pt x="298727" y="502273"/>
                  </a:lnTo>
                  <a:lnTo>
                    <a:pt x="341566" y="490513"/>
                  </a:lnTo>
                  <a:lnTo>
                    <a:pt x="381013" y="471786"/>
                  </a:lnTo>
                  <a:lnTo>
                    <a:pt x="416353" y="446808"/>
                  </a:lnTo>
                  <a:lnTo>
                    <a:pt x="446872" y="416294"/>
                  </a:lnTo>
                  <a:lnTo>
                    <a:pt x="471854" y="380959"/>
                  </a:lnTo>
                  <a:lnTo>
                    <a:pt x="490583" y="341518"/>
                  </a:lnTo>
                  <a:lnTo>
                    <a:pt x="502345" y="298685"/>
                  </a:lnTo>
                  <a:lnTo>
                    <a:pt x="506425" y="253177"/>
                  </a:lnTo>
                  <a:lnTo>
                    <a:pt x="502345" y="207668"/>
                  </a:lnTo>
                  <a:lnTo>
                    <a:pt x="490583" y="164835"/>
                  </a:lnTo>
                  <a:lnTo>
                    <a:pt x="471854" y="125393"/>
                  </a:lnTo>
                  <a:lnTo>
                    <a:pt x="446872" y="90058"/>
                  </a:lnTo>
                  <a:lnTo>
                    <a:pt x="416353" y="59544"/>
                  </a:lnTo>
                  <a:lnTo>
                    <a:pt x="381013" y="34566"/>
                  </a:lnTo>
                  <a:lnTo>
                    <a:pt x="341566" y="15839"/>
                  </a:lnTo>
                  <a:lnTo>
                    <a:pt x="298727" y="4079"/>
                  </a:lnTo>
                  <a:lnTo>
                    <a:pt x="253212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657349" y="344969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30" h="506729">
                  <a:moveTo>
                    <a:pt x="0" y="253176"/>
                  </a:moveTo>
                  <a:lnTo>
                    <a:pt x="4079" y="207667"/>
                  </a:lnTo>
                  <a:lnTo>
                    <a:pt x="15841" y="164834"/>
                  </a:lnTo>
                  <a:lnTo>
                    <a:pt x="34570" y="125393"/>
                  </a:lnTo>
                  <a:lnTo>
                    <a:pt x="59552" y="90057"/>
                  </a:lnTo>
                  <a:lnTo>
                    <a:pt x="90070" y="59543"/>
                  </a:lnTo>
                  <a:lnTo>
                    <a:pt x="125411" y="34565"/>
                  </a:lnTo>
                  <a:lnTo>
                    <a:pt x="164858" y="15839"/>
                  </a:lnTo>
                  <a:lnTo>
                    <a:pt x="207697" y="4079"/>
                  </a:lnTo>
                  <a:lnTo>
                    <a:pt x="253212" y="0"/>
                  </a:lnTo>
                  <a:lnTo>
                    <a:pt x="298727" y="4079"/>
                  </a:lnTo>
                  <a:lnTo>
                    <a:pt x="341566" y="15839"/>
                  </a:lnTo>
                  <a:lnTo>
                    <a:pt x="381013" y="34565"/>
                  </a:lnTo>
                  <a:lnTo>
                    <a:pt x="416354" y="59543"/>
                  </a:lnTo>
                  <a:lnTo>
                    <a:pt x="446872" y="90057"/>
                  </a:lnTo>
                  <a:lnTo>
                    <a:pt x="471854" y="125393"/>
                  </a:lnTo>
                  <a:lnTo>
                    <a:pt x="490583" y="164834"/>
                  </a:lnTo>
                  <a:lnTo>
                    <a:pt x="502345" y="207667"/>
                  </a:lnTo>
                  <a:lnTo>
                    <a:pt x="506425" y="253176"/>
                  </a:lnTo>
                  <a:lnTo>
                    <a:pt x="502345" y="298684"/>
                  </a:lnTo>
                  <a:lnTo>
                    <a:pt x="490583" y="341517"/>
                  </a:lnTo>
                  <a:lnTo>
                    <a:pt x="471854" y="380958"/>
                  </a:lnTo>
                  <a:lnTo>
                    <a:pt x="446872" y="416294"/>
                  </a:lnTo>
                  <a:lnTo>
                    <a:pt x="416354" y="446808"/>
                  </a:lnTo>
                  <a:lnTo>
                    <a:pt x="381013" y="471786"/>
                  </a:lnTo>
                  <a:lnTo>
                    <a:pt x="341566" y="490512"/>
                  </a:lnTo>
                  <a:lnTo>
                    <a:pt x="298727" y="502273"/>
                  </a:lnTo>
                  <a:lnTo>
                    <a:pt x="253212" y="506352"/>
                  </a:lnTo>
                  <a:lnTo>
                    <a:pt x="207697" y="502273"/>
                  </a:lnTo>
                  <a:lnTo>
                    <a:pt x="164858" y="490512"/>
                  </a:lnTo>
                  <a:lnTo>
                    <a:pt x="125411" y="471786"/>
                  </a:lnTo>
                  <a:lnTo>
                    <a:pt x="90070" y="446808"/>
                  </a:lnTo>
                  <a:lnTo>
                    <a:pt x="59552" y="416294"/>
                  </a:lnTo>
                  <a:lnTo>
                    <a:pt x="34570" y="380958"/>
                  </a:lnTo>
                  <a:lnTo>
                    <a:pt x="15841" y="341517"/>
                  </a:lnTo>
                  <a:lnTo>
                    <a:pt x="4079" y="298684"/>
                  </a:lnTo>
                  <a:lnTo>
                    <a:pt x="0" y="25317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763553" y="357600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6" y="0"/>
                  </a:moveTo>
                  <a:lnTo>
                    <a:pt x="0" y="0"/>
                  </a:lnTo>
                  <a:lnTo>
                    <a:pt x="0" y="126309"/>
                  </a:lnTo>
                  <a:lnTo>
                    <a:pt x="126326" y="126309"/>
                  </a:lnTo>
                  <a:lnTo>
                    <a:pt x="126326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763553" y="357600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7" y="0"/>
                  </a:lnTo>
                  <a:lnTo>
                    <a:pt x="126327" y="126309"/>
                  </a:lnTo>
                  <a:lnTo>
                    <a:pt x="0" y="126309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763553" y="370231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6" y="0"/>
                  </a:moveTo>
                  <a:lnTo>
                    <a:pt x="0" y="0"/>
                  </a:lnTo>
                  <a:lnTo>
                    <a:pt x="0" y="126307"/>
                  </a:lnTo>
                  <a:lnTo>
                    <a:pt x="126326" y="126307"/>
                  </a:lnTo>
                  <a:lnTo>
                    <a:pt x="126326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763553" y="370231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7" y="0"/>
                  </a:lnTo>
                  <a:lnTo>
                    <a:pt x="126327" y="126309"/>
                  </a:lnTo>
                  <a:lnTo>
                    <a:pt x="0" y="126309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8" name="object 78"/>
          <p:cNvSpPr txBox="1"/>
          <p:nvPr/>
        </p:nvSpPr>
        <p:spPr>
          <a:xfrm>
            <a:off x="1771948" y="3551428"/>
            <a:ext cx="110489" cy="302895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L="12700" marR="5080">
              <a:lnSpc>
                <a:spcPts val="980"/>
              </a:lnSpc>
              <a:spcBef>
                <a:spcPts val="315"/>
              </a:spcBef>
            </a:pPr>
            <a:r>
              <a:rPr sz="1000" spc="-50" dirty="0">
                <a:latin typeface="Arial"/>
                <a:cs typeface="Arial"/>
              </a:rPr>
              <a:t>A B</a:t>
            </a:r>
            <a:endParaRPr sz="10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945777" y="3702316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C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80" name="object 80"/>
          <p:cNvGrpSpPr/>
          <p:nvPr/>
        </p:nvGrpSpPr>
        <p:grpSpPr>
          <a:xfrm>
            <a:off x="2440732" y="3444934"/>
            <a:ext cx="516255" cy="516255"/>
            <a:chOff x="2440732" y="3444934"/>
            <a:chExt cx="516255" cy="516255"/>
          </a:xfrm>
        </p:grpSpPr>
        <p:sp>
          <p:nvSpPr>
            <p:cNvPr id="81" name="object 81"/>
            <p:cNvSpPr/>
            <p:nvPr/>
          </p:nvSpPr>
          <p:spPr>
            <a:xfrm>
              <a:off x="2445495" y="344969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30" h="506729">
                  <a:moveTo>
                    <a:pt x="253212" y="0"/>
                  </a:moveTo>
                  <a:lnTo>
                    <a:pt x="207697" y="4079"/>
                  </a:lnTo>
                  <a:lnTo>
                    <a:pt x="164858" y="15839"/>
                  </a:lnTo>
                  <a:lnTo>
                    <a:pt x="125411" y="34566"/>
                  </a:lnTo>
                  <a:lnTo>
                    <a:pt x="90071" y="59544"/>
                  </a:lnTo>
                  <a:lnTo>
                    <a:pt x="59552" y="90058"/>
                  </a:lnTo>
                  <a:lnTo>
                    <a:pt x="34571" y="125393"/>
                  </a:lnTo>
                  <a:lnTo>
                    <a:pt x="15841" y="164835"/>
                  </a:lnTo>
                  <a:lnTo>
                    <a:pt x="4079" y="207668"/>
                  </a:lnTo>
                  <a:lnTo>
                    <a:pt x="0" y="253177"/>
                  </a:lnTo>
                  <a:lnTo>
                    <a:pt x="4079" y="298685"/>
                  </a:lnTo>
                  <a:lnTo>
                    <a:pt x="15841" y="341518"/>
                  </a:lnTo>
                  <a:lnTo>
                    <a:pt x="34571" y="380959"/>
                  </a:lnTo>
                  <a:lnTo>
                    <a:pt x="59552" y="416294"/>
                  </a:lnTo>
                  <a:lnTo>
                    <a:pt x="90071" y="446808"/>
                  </a:lnTo>
                  <a:lnTo>
                    <a:pt x="125411" y="471786"/>
                  </a:lnTo>
                  <a:lnTo>
                    <a:pt x="164858" y="490513"/>
                  </a:lnTo>
                  <a:lnTo>
                    <a:pt x="207697" y="502273"/>
                  </a:lnTo>
                  <a:lnTo>
                    <a:pt x="253212" y="506352"/>
                  </a:lnTo>
                  <a:lnTo>
                    <a:pt x="298728" y="502273"/>
                  </a:lnTo>
                  <a:lnTo>
                    <a:pt x="341566" y="490513"/>
                  </a:lnTo>
                  <a:lnTo>
                    <a:pt x="381014" y="471786"/>
                  </a:lnTo>
                  <a:lnTo>
                    <a:pt x="416354" y="446808"/>
                  </a:lnTo>
                  <a:lnTo>
                    <a:pt x="446872" y="416294"/>
                  </a:lnTo>
                  <a:lnTo>
                    <a:pt x="471854" y="380959"/>
                  </a:lnTo>
                  <a:lnTo>
                    <a:pt x="490583" y="341518"/>
                  </a:lnTo>
                  <a:lnTo>
                    <a:pt x="502345" y="298685"/>
                  </a:lnTo>
                  <a:lnTo>
                    <a:pt x="506425" y="253177"/>
                  </a:lnTo>
                  <a:lnTo>
                    <a:pt x="502345" y="207668"/>
                  </a:lnTo>
                  <a:lnTo>
                    <a:pt x="490583" y="164835"/>
                  </a:lnTo>
                  <a:lnTo>
                    <a:pt x="471854" y="125393"/>
                  </a:lnTo>
                  <a:lnTo>
                    <a:pt x="446872" y="90058"/>
                  </a:lnTo>
                  <a:lnTo>
                    <a:pt x="416354" y="59544"/>
                  </a:lnTo>
                  <a:lnTo>
                    <a:pt x="381014" y="34566"/>
                  </a:lnTo>
                  <a:lnTo>
                    <a:pt x="341566" y="15839"/>
                  </a:lnTo>
                  <a:lnTo>
                    <a:pt x="298728" y="4079"/>
                  </a:lnTo>
                  <a:lnTo>
                    <a:pt x="253212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445495" y="344969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30" h="506729">
                  <a:moveTo>
                    <a:pt x="0" y="253176"/>
                  </a:moveTo>
                  <a:lnTo>
                    <a:pt x="4079" y="207667"/>
                  </a:lnTo>
                  <a:lnTo>
                    <a:pt x="15841" y="164834"/>
                  </a:lnTo>
                  <a:lnTo>
                    <a:pt x="34570" y="125393"/>
                  </a:lnTo>
                  <a:lnTo>
                    <a:pt x="59552" y="90057"/>
                  </a:lnTo>
                  <a:lnTo>
                    <a:pt x="90070" y="59543"/>
                  </a:lnTo>
                  <a:lnTo>
                    <a:pt x="125411" y="34565"/>
                  </a:lnTo>
                  <a:lnTo>
                    <a:pt x="164858" y="15839"/>
                  </a:lnTo>
                  <a:lnTo>
                    <a:pt x="207697" y="4079"/>
                  </a:lnTo>
                  <a:lnTo>
                    <a:pt x="253212" y="0"/>
                  </a:lnTo>
                  <a:lnTo>
                    <a:pt x="298727" y="4079"/>
                  </a:lnTo>
                  <a:lnTo>
                    <a:pt x="341566" y="15839"/>
                  </a:lnTo>
                  <a:lnTo>
                    <a:pt x="381013" y="34565"/>
                  </a:lnTo>
                  <a:lnTo>
                    <a:pt x="416354" y="59543"/>
                  </a:lnTo>
                  <a:lnTo>
                    <a:pt x="446872" y="90057"/>
                  </a:lnTo>
                  <a:lnTo>
                    <a:pt x="471854" y="125393"/>
                  </a:lnTo>
                  <a:lnTo>
                    <a:pt x="490583" y="164834"/>
                  </a:lnTo>
                  <a:lnTo>
                    <a:pt x="502345" y="207667"/>
                  </a:lnTo>
                  <a:lnTo>
                    <a:pt x="506425" y="253176"/>
                  </a:lnTo>
                  <a:lnTo>
                    <a:pt x="502345" y="298684"/>
                  </a:lnTo>
                  <a:lnTo>
                    <a:pt x="490583" y="341517"/>
                  </a:lnTo>
                  <a:lnTo>
                    <a:pt x="471854" y="380958"/>
                  </a:lnTo>
                  <a:lnTo>
                    <a:pt x="446872" y="416294"/>
                  </a:lnTo>
                  <a:lnTo>
                    <a:pt x="416354" y="446808"/>
                  </a:lnTo>
                  <a:lnTo>
                    <a:pt x="381013" y="471786"/>
                  </a:lnTo>
                  <a:lnTo>
                    <a:pt x="341566" y="490512"/>
                  </a:lnTo>
                  <a:lnTo>
                    <a:pt x="298727" y="502273"/>
                  </a:lnTo>
                  <a:lnTo>
                    <a:pt x="253212" y="506352"/>
                  </a:lnTo>
                  <a:lnTo>
                    <a:pt x="207697" y="502273"/>
                  </a:lnTo>
                  <a:lnTo>
                    <a:pt x="164858" y="490512"/>
                  </a:lnTo>
                  <a:lnTo>
                    <a:pt x="125411" y="471786"/>
                  </a:lnTo>
                  <a:lnTo>
                    <a:pt x="90070" y="446808"/>
                  </a:lnTo>
                  <a:lnTo>
                    <a:pt x="59552" y="416294"/>
                  </a:lnTo>
                  <a:lnTo>
                    <a:pt x="34570" y="380958"/>
                  </a:lnTo>
                  <a:lnTo>
                    <a:pt x="15841" y="341517"/>
                  </a:lnTo>
                  <a:lnTo>
                    <a:pt x="4079" y="298684"/>
                  </a:lnTo>
                  <a:lnTo>
                    <a:pt x="0" y="25317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571822" y="357600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6" y="0"/>
                  </a:moveTo>
                  <a:lnTo>
                    <a:pt x="0" y="0"/>
                  </a:lnTo>
                  <a:lnTo>
                    <a:pt x="0" y="126309"/>
                  </a:lnTo>
                  <a:lnTo>
                    <a:pt x="126326" y="126309"/>
                  </a:lnTo>
                  <a:lnTo>
                    <a:pt x="126326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571822" y="357600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7" y="0"/>
                  </a:lnTo>
                  <a:lnTo>
                    <a:pt x="126327" y="126309"/>
                  </a:lnTo>
                  <a:lnTo>
                    <a:pt x="0" y="126309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571822" y="370231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6" y="0"/>
                  </a:moveTo>
                  <a:lnTo>
                    <a:pt x="0" y="0"/>
                  </a:lnTo>
                  <a:lnTo>
                    <a:pt x="0" y="126307"/>
                  </a:lnTo>
                  <a:lnTo>
                    <a:pt x="126326" y="126307"/>
                  </a:lnTo>
                  <a:lnTo>
                    <a:pt x="126326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571822" y="370231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7" y="0"/>
                  </a:lnTo>
                  <a:lnTo>
                    <a:pt x="126327" y="126309"/>
                  </a:lnTo>
                  <a:lnTo>
                    <a:pt x="0" y="126309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7" name="object 87"/>
          <p:cNvSpPr txBox="1"/>
          <p:nvPr/>
        </p:nvSpPr>
        <p:spPr>
          <a:xfrm>
            <a:off x="2576248" y="3551428"/>
            <a:ext cx="117475" cy="302895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L="12700" marR="5080" indent="3810">
              <a:lnSpc>
                <a:spcPts val="980"/>
              </a:lnSpc>
              <a:spcBef>
                <a:spcPts val="315"/>
              </a:spcBef>
            </a:pPr>
            <a:r>
              <a:rPr sz="1000" spc="-50" dirty="0">
                <a:latin typeface="Arial"/>
                <a:cs typeface="Arial"/>
              </a:rPr>
              <a:t>A C</a:t>
            </a:r>
            <a:endParaRPr sz="100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754045" y="3702316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B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89" name="object 89"/>
          <p:cNvGrpSpPr/>
          <p:nvPr/>
        </p:nvGrpSpPr>
        <p:grpSpPr>
          <a:xfrm>
            <a:off x="3223289" y="3444934"/>
            <a:ext cx="516255" cy="516255"/>
            <a:chOff x="3223289" y="3444934"/>
            <a:chExt cx="516255" cy="516255"/>
          </a:xfrm>
        </p:grpSpPr>
        <p:sp>
          <p:nvSpPr>
            <p:cNvPr id="90" name="object 90"/>
            <p:cNvSpPr/>
            <p:nvPr/>
          </p:nvSpPr>
          <p:spPr>
            <a:xfrm>
              <a:off x="3228051" y="344969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253211" y="0"/>
                  </a:moveTo>
                  <a:lnTo>
                    <a:pt x="207696" y="4079"/>
                  </a:lnTo>
                  <a:lnTo>
                    <a:pt x="164857" y="15839"/>
                  </a:lnTo>
                  <a:lnTo>
                    <a:pt x="125410" y="34566"/>
                  </a:lnTo>
                  <a:lnTo>
                    <a:pt x="90070" y="59544"/>
                  </a:lnTo>
                  <a:lnTo>
                    <a:pt x="59552" y="90058"/>
                  </a:lnTo>
                  <a:lnTo>
                    <a:pt x="34570" y="125393"/>
                  </a:lnTo>
                  <a:lnTo>
                    <a:pt x="15841" y="164835"/>
                  </a:lnTo>
                  <a:lnTo>
                    <a:pt x="4079" y="207668"/>
                  </a:lnTo>
                  <a:lnTo>
                    <a:pt x="0" y="253177"/>
                  </a:lnTo>
                  <a:lnTo>
                    <a:pt x="4079" y="298685"/>
                  </a:lnTo>
                  <a:lnTo>
                    <a:pt x="15841" y="341518"/>
                  </a:lnTo>
                  <a:lnTo>
                    <a:pt x="34570" y="380959"/>
                  </a:lnTo>
                  <a:lnTo>
                    <a:pt x="59552" y="416294"/>
                  </a:lnTo>
                  <a:lnTo>
                    <a:pt x="90070" y="446808"/>
                  </a:lnTo>
                  <a:lnTo>
                    <a:pt x="125410" y="471786"/>
                  </a:lnTo>
                  <a:lnTo>
                    <a:pt x="164857" y="490513"/>
                  </a:lnTo>
                  <a:lnTo>
                    <a:pt x="207696" y="502273"/>
                  </a:lnTo>
                  <a:lnTo>
                    <a:pt x="253211" y="506352"/>
                  </a:lnTo>
                  <a:lnTo>
                    <a:pt x="298726" y="502273"/>
                  </a:lnTo>
                  <a:lnTo>
                    <a:pt x="341565" y="490513"/>
                  </a:lnTo>
                  <a:lnTo>
                    <a:pt x="381012" y="471786"/>
                  </a:lnTo>
                  <a:lnTo>
                    <a:pt x="416353" y="446808"/>
                  </a:lnTo>
                  <a:lnTo>
                    <a:pt x="446871" y="416294"/>
                  </a:lnTo>
                  <a:lnTo>
                    <a:pt x="471853" y="380959"/>
                  </a:lnTo>
                  <a:lnTo>
                    <a:pt x="490582" y="341518"/>
                  </a:lnTo>
                  <a:lnTo>
                    <a:pt x="502344" y="298685"/>
                  </a:lnTo>
                  <a:lnTo>
                    <a:pt x="506423" y="253177"/>
                  </a:lnTo>
                  <a:lnTo>
                    <a:pt x="502344" y="207668"/>
                  </a:lnTo>
                  <a:lnTo>
                    <a:pt x="490582" y="164835"/>
                  </a:lnTo>
                  <a:lnTo>
                    <a:pt x="471853" y="125393"/>
                  </a:lnTo>
                  <a:lnTo>
                    <a:pt x="446871" y="90058"/>
                  </a:lnTo>
                  <a:lnTo>
                    <a:pt x="416353" y="59544"/>
                  </a:lnTo>
                  <a:lnTo>
                    <a:pt x="381012" y="34566"/>
                  </a:lnTo>
                  <a:lnTo>
                    <a:pt x="341565" y="15839"/>
                  </a:lnTo>
                  <a:lnTo>
                    <a:pt x="298726" y="4079"/>
                  </a:lnTo>
                  <a:lnTo>
                    <a:pt x="253211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3228051" y="344969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0" y="253176"/>
                  </a:moveTo>
                  <a:lnTo>
                    <a:pt x="4079" y="207667"/>
                  </a:lnTo>
                  <a:lnTo>
                    <a:pt x="15841" y="164834"/>
                  </a:lnTo>
                  <a:lnTo>
                    <a:pt x="34570" y="125393"/>
                  </a:lnTo>
                  <a:lnTo>
                    <a:pt x="59552" y="90057"/>
                  </a:lnTo>
                  <a:lnTo>
                    <a:pt x="90070" y="59543"/>
                  </a:lnTo>
                  <a:lnTo>
                    <a:pt x="125411" y="34565"/>
                  </a:lnTo>
                  <a:lnTo>
                    <a:pt x="164858" y="15839"/>
                  </a:lnTo>
                  <a:lnTo>
                    <a:pt x="207697" y="4079"/>
                  </a:lnTo>
                  <a:lnTo>
                    <a:pt x="253212" y="0"/>
                  </a:lnTo>
                  <a:lnTo>
                    <a:pt x="298727" y="4079"/>
                  </a:lnTo>
                  <a:lnTo>
                    <a:pt x="341566" y="15839"/>
                  </a:lnTo>
                  <a:lnTo>
                    <a:pt x="381013" y="34565"/>
                  </a:lnTo>
                  <a:lnTo>
                    <a:pt x="416354" y="59543"/>
                  </a:lnTo>
                  <a:lnTo>
                    <a:pt x="446872" y="90057"/>
                  </a:lnTo>
                  <a:lnTo>
                    <a:pt x="471854" y="125393"/>
                  </a:lnTo>
                  <a:lnTo>
                    <a:pt x="490583" y="164834"/>
                  </a:lnTo>
                  <a:lnTo>
                    <a:pt x="502345" y="207667"/>
                  </a:lnTo>
                  <a:lnTo>
                    <a:pt x="506425" y="253176"/>
                  </a:lnTo>
                  <a:lnTo>
                    <a:pt x="502345" y="298684"/>
                  </a:lnTo>
                  <a:lnTo>
                    <a:pt x="490583" y="341517"/>
                  </a:lnTo>
                  <a:lnTo>
                    <a:pt x="471854" y="380958"/>
                  </a:lnTo>
                  <a:lnTo>
                    <a:pt x="446872" y="416294"/>
                  </a:lnTo>
                  <a:lnTo>
                    <a:pt x="416354" y="446808"/>
                  </a:lnTo>
                  <a:lnTo>
                    <a:pt x="381013" y="471786"/>
                  </a:lnTo>
                  <a:lnTo>
                    <a:pt x="341566" y="490512"/>
                  </a:lnTo>
                  <a:lnTo>
                    <a:pt x="298727" y="502273"/>
                  </a:lnTo>
                  <a:lnTo>
                    <a:pt x="253212" y="506352"/>
                  </a:lnTo>
                  <a:lnTo>
                    <a:pt x="207697" y="502273"/>
                  </a:lnTo>
                  <a:lnTo>
                    <a:pt x="164858" y="490512"/>
                  </a:lnTo>
                  <a:lnTo>
                    <a:pt x="125411" y="471786"/>
                  </a:lnTo>
                  <a:lnTo>
                    <a:pt x="90070" y="446808"/>
                  </a:lnTo>
                  <a:lnTo>
                    <a:pt x="59552" y="416294"/>
                  </a:lnTo>
                  <a:lnTo>
                    <a:pt x="34570" y="380958"/>
                  </a:lnTo>
                  <a:lnTo>
                    <a:pt x="15841" y="341517"/>
                  </a:lnTo>
                  <a:lnTo>
                    <a:pt x="4079" y="298684"/>
                  </a:lnTo>
                  <a:lnTo>
                    <a:pt x="0" y="25317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3321958" y="357600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6" y="0"/>
                  </a:moveTo>
                  <a:lnTo>
                    <a:pt x="0" y="0"/>
                  </a:lnTo>
                  <a:lnTo>
                    <a:pt x="0" y="126309"/>
                  </a:lnTo>
                  <a:lnTo>
                    <a:pt x="126326" y="126309"/>
                  </a:lnTo>
                  <a:lnTo>
                    <a:pt x="126326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3321958" y="357600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7" y="0"/>
                  </a:lnTo>
                  <a:lnTo>
                    <a:pt x="126327" y="126309"/>
                  </a:lnTo>
                  <a:lnTo>
                    <a:pt x="0" y="126309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3321958" y="370231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6" y="0"/>
                  </a:moveTo>
                  <a:lnTo>
                    <a:pt x="0" y="0"/>
                  </a:lnTo>
                  <a:lnTo>
                    <a:pt x="0" y="126307"/>
                  </a:lnTo>
                  <a:lnTo>
                    <a:pt x="126326" y="126307"/>
                  </a:lnTo>
                  <a:lnTo>
                    <a:pt x="126326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3321958" y="370231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7" y="0"/>
                  </a:lnTo>
                  <a:lnTo>
                    <a:pt x="126327" y="126309"/>
                  </a:lnTo>
                  <a:lnTo>
                    <a:pt x="0" y="126309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6" name="object 96"/>
          <p:cNvSpPr txBox="1"/>
          <p:nvPr/>
        </p:nvSpPr>
        <p:spPr>
          <a:xfrm>
            <a:off x="3326384" y="3551428"/>
            <a:ext cx="117475" cy="302895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L="12700" marR="5080" indent="3810">
              <a:lnSpc>
                <a:spcPts val="980"/>
              </a:lnSpc>
              <a:spcBef>
                <a:spcPts val="315"/>
              </a:spcBef>
            </a:pPr>
            <a:r>
              <a:rPr sz="1000" spc="-50" dirty="0">
                <a:latin typeface="Arial"/>
                <a:cs typeface="Arial"/>
              </a:rPr>
              <a:t>B C</a:t>
            </a:r>
            <a:endParaRPr sz="100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3504180" y="3702316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98" name="object 98"/>
          <p:cNvGrpSpPr/>
          <p:nvPr/>
        </p:nvGrpSpPr>
        <p:grpSpPr>
          <a:xfrm>
            <a:off x="4729151" y="3444934"/>
            <a:ext cx="516255" cy="516255"/>
            <a:chOff x="4729151" y="3444934"/>
            <a:chExt cx="516255" cy="516255"/>
          </a:xfrm>
        </p:grpSpPr>
        <p:sp>
          <p:nvSpPr>
            <p:cNvPr id="99" name="object 99"/>
            <p:cNvSpPr/>
            <p:nvPr/>
          </p:nvSpPr>
          <p:spPr>
            <a:xfrm>
              <a:off x="4733913" y="344969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253211" y="0"/>
                  </a:moveTo>
                  <a:lnTo>
                    <a:pt x="207696" y="4079"/>
                  </a:lnTo>
                  <a:lnTo>
                    <a:pt x="164857" y="15839"/>
                  </a:lnTo>
                  <a:lnTo>
                    <a:pt x="125410" y="34566"/>
                  </a:lnTo>
                  <a:lnTo>
                    <a:pt x="90070" y="59544"/>
                  </a:lnTo>
                  <a:lnTo>
                    <a:pt x="59552" y="90058"/>
                  </a:lnTo>
                  <a:lnTo>
                    <a:pt x="34570" y="125393"/>
                  </a:lnTo>
                  <a:lnTo>
                    <a:pt x="15841" y="164835"/>
                  </a:lnTo>
                  <a:lnTo>
                    <a:pt x="4079" y="207668"/>
                  </a:lnTo>
                  <a:lnTo>
                    <a:pt x="0" y="253177"/>
                  </a:lnTo>
                  <a:lnTo>
                    <a:pt x="4079" y="298685"/>
                  </a:lnTo>
                  <a:lnTo>
                    <a:pt x="15841" y="341518"/>
                  </a:lnTo>
                  <a:lnTo>
                    <a:pt x="34570" y="380959"/>
                  </a:lnTo>
                  <a:lnTo>
                    <a:pt x="59552" y="416294"/>
                  </a:lnTo>
                  <a:lnTo>
                    <a:pt x="90070" y="446808"/>
                  </a:lnTo>
                  <a:lnTo>
                    <a:pt x="125410" y="471786"/>
                  </a:lnTo>
                  <a:lnTo>
                    <a:pt x="164857" y="490513"/>
                  </a:lnTo>
                  <a:lnTo>
                    <a:pt x="207696" y="502273"/>
                  </a:lnTo>
                  <a:lnTo>
                    <a:pt x="253211" y="506352"/>
                  </a:lnTo>
                  <a:lnTo>
                    <a:pt x="298726" y="502273"/>
                  </a:lnTo>
                  <a:lnTo>
                    <a:pt x="341565" y="490513"/>
                  </a:lnTo>
                  <a:lnTo>
                    <a:pt x="381012" y="471786"/>
                  </a:lnTo>
                  <a:lnTo>
                    <a:pt x="416353" y="446808"/>
                  </a:lnTo>
                  <a:lnTo>
                    <a:pt x="446871" y="416294"/>
                  </a:lnTo>
                  <a:lnTo>
                    <a:pt x="471853" y="380959"/>
                  </a:lnTo>
                  <a:lnTo>
                    <a:pt x="490582" y="341518"/>
                  </a:lnTo>
                  <a:lnTo>
                    <a:pt x="502344" y="298685"/>
                  </a:lnTo>
                  <a:lnTo>
                    <a:pt x="506423" y="253177"/>
                  </a:lnTo>
                  <a:lnTo>
                    <a:pt x="502344" y="207668"/>
                  </a:lnTo>
                  <a:lnTo>
                    <a:pt x="490582" y="164835"/>
                  </a:lnTo>
                  <a:lnTo>
                    <a:pt x="471853" y="125393"/>
                  </a:lnTo>
                  <a:lnTo>
                    <a:pt x="446871" y="90058"/>
                  </a:lnTo>
                  <a:lnTo>
                    <a:pt x="416353" y="59544"/>
                  </a:lnTo>
                  <a:lnTo>
                    <a:pt x="381012" y="34566"/>
                  </a:lnTo>
                  <a:lnTo>
                    <a:pt x="341565" y="15839"/>
                  </a:lnTo>
                  <a:lnTo>
                    <a:pt x="298726" y="4079"/>
                  </a:lnTo>
                  <a:lnTo>
                    <a:pt x="253211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4733913" y="344969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0" y="253176"/>
                  </a:moveTo>
                  <a:lnTo>
                    <a:pt x="4079" y="207667"/>
                  </a:lnTo>
                  <a:lnTo>
                    <a:pt x="15841" y="164834"/>
                  </a:lnTo>
                  <a:lnTo>
                    <a:pt x="34570" y="125393"/>
                  </a:lnTo>
                  <a:lnTo>
                    <a:pt x="59552" y="90057"/>
                  </a:lnTo>
                  <a:lnTo>
                    <a:pt x="90070" y="59543"/>
                  </a:lnTo>
                  <a:lnTo>
                    <a:pt x="125411" y="34565"/>
                  </a:lnTo>
                  <a:lnTo>
                    <a:pt x="164858" y="15839"/>
                  </a:lnTo>
                  <a:lnTo>
                    <a:pt x="207697" y="4079"/>
                  </a:lnTo>
                  <a:lnTo>
                    <a:pt x="253212" y="0"/>
                  </a:lnTo>
                  <a:lnTo>
                    <a:pt x="298727" y="4079"/>
                  </a:lnTo>
                  <a:lnTo>
                    <a:pt x="341566" y="15839"/>
                  </a:lnTo>
                  <a:lnTo>
                    <a:pt x="381013" y="34565"/>
                  </a:lnTo>
                  <a:lnTo>
                    <a:pt x="416354" y="59543"/>
                  </a:lnTo>
                  <a:lnTo>
                    <a:pt x="446872" y="90057"/>
                  </a:lnTo>
                  <a:lnTo>
                    <a:pt x="471854" y="125393"/>
                  </a:lnTo>
                  <a:lnTo>
                    <a:pt x="490583" y="164834"/>
                  </a:lnTo>
                  <a:lnTo>
                    <a:pt x="502345" y="207667"/>
                  </a:lnTo>
                  <a:lnTo>
                    <a:pt x="506425" y="253176"/>
                  </a:lnTo>
                  <a:lnTo>
                    <a:pt x="502345" y="298684"/>
                  </a:lnTo>
                  <a:lnTo>
                    <a:pt x="490583" y="341517"/>
                  </a:lnTo>
                  <a:lnTo>
                    <a:pt x="471854" y="380958"/>
                  </a:lnTo>
                  <a:lnTo>
                    <a:pt x="446872" y="416294"/>
                  </a:lnTo>
                  <a:lnTo>
                    <a:pt x="416354" y="446808"/>
                  </a:lnTo>
                  <a:lnTo>
                    <a:pt x="381013" y="471786"/>
                  </a:lnTo>
                  <a:lnTo>
                    <a:pt x="341566" y="490512"/>
                  </a:lnTo>
                  <a:lnTo>
                    <a:pt x="298727" y="502273"/>
                  </a:lnTo>
                  <a:lnTo>
                    <a:pt x="253212" y="506352"/>
                  </a:lnTo>
                  <a:lnTo>
                    <a:pt x="207697" y="502273"/>
                  </a:lnTo>
                  <a:lnTo>
                    <a:pt x="164858" y="490512"/>
                  </a:lnTo>
                  <a:lnTo>
                    <a:pt x="125411" y="471786"/>
                  </a:lnTo>
                  <a:lnTo>
                    <a:pt x="90070" y="446808"/>
                  </a:lnTo>
                  <a:lnTo>
                    <a:pt x="59552" y="416294"/>
                  </a:lnTo>
                  <a:lnTo>
                    <a:pt x="34570" y="380958"/>
                  </a:lnTo>
                  <a:lnTo>
                    <a:pt x="15841" y="341517"/>
                  </a:lnTo>
                  <a:lnTo>
                    <a:pt x="4079" y="298684"/>
                  </a:lnTo>
                  <a:lnTo>
                    <a:pt x="0" y="25317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843471" y="357600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6" y="0"/>
                  </a:moveTo>
                  <a:lnTo>
                    <a:pt x="0" y="0"/>
                  </a:lnTo>
                  <a:lnTo>
                    <a:pt x="0" y="126309"/>
                  </a:lnTo>
                  <a:lnTo>
                    <a:pt x="126326" y="126309"/>
                  </a:lnTo>
                  <a:lnTo>
                    <a:pt x="126326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4843471" y="357600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7" y="0"/>
                  </a:lnTo>
                  <a:lnTo>
                    <a:pt x="126327" y="126309"/>
                  </a:lnTo>
                  <a:lnTo>
                    <a:pt x="0" y="126309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4843471" y="370231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6" y="0"/>
                  </a:moveTo>
                  <a:lnTo>
                    <a:pt x="0" y="0"/>
                  </a:lnTo>
                  <a:lnTo>
                    <a:pt x="0" y="126307"/>
                  </a:lnTo>
                  <a:lnTo>
                    <a:pt x="126326" y="126307"/>
                  </a:lnTo>
                  <a:lnTo>
                    <a:pt x="126326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4843471" y="370231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7" y="0"/>
                  </a:lnTo>
                  <a:lnTo>
                    <a:pt x="126327" y="126309"/>
                  </a:lnTo>
                  <a:lnTo>
                    <a:pt x="0" y="126309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5" name="object 105"/>
          <p:cNvSpPr txBox="1"/>
          <p:nvPr/>
        </p:nvSpPr>
        <p:spPr>
          <a:xfrm>
            <a:off x="4851864" y="3551428"/>
            <a:ext cx="110489" cy="302895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L="12700" marR="5080">
              <a:lnSpc>
                <a:spcPts val="980"/>
              </a:lnSpc>
              <a:spcBef>
                <a:spcPts val="315"/>
              </a:spcBef>
            </a:pPr>
            <a:r>
              <a:rPr sz="1000" spc="-50" dirty="0">
                <a:latin typeface="Arial"/>
                <a:cs typeface="Arial"/>
              </a:rPr>
              <a:t>B A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5025693" y="3702316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C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107" name="object 107"/>
          <p:cNvGrpSpPr/>
          <p:nvPr/>
        </p:nvGrpSpPr>
        <p:grpSpPr>
          <a:xfrm>
            <a:off x="4020377" y="3444934"/>
            <a:ext cx="516255" cy="516255"/>
            <a:chOff x="4020377" y="3444934"/>
            <a:chExt cx="516255" cy="516255"/>
          </a:xfrm>
        </p:grpSpPr>
        <p:sp>
          <p:nvSpPr>
            <p:cNvPr id="108" name="object 108"/>
            <p:cNvSpPr/>
            <p:nvPr/>
          </p:nvSpPr>
          <p:spPr>
            <a:xfrm>
              <a:off x="4025140" y="344969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253212" y="0"/>
                  </a:moveTo>
                  <a:lnTo>
                    <a:pt x="207697" y="4079"/>
                  </a:lnTo>
                  <a:lnTo>
                    <a:pt x="164858" y="15839"/>
                  </a:lnTo>
                  <a:lnTo>
                    <a:pt x="125411" y="34566"/>
                  </a:lnTo>
                  <a:lnTo>
                    <a:pt x="90071" y="59544"/>
                  </a:lnTo>
                  <a:lnTo>
                    <a:pt x="59552" y="90058"/>
                  </a:lnTo>
                  <a:lnTo>
                    <a:pt x="34571" y="125393"/>
                  </a:lnTo>
                  <a:lnTo>
                    <a:pt x="15841" y="164835"/>
                  </a:lnTo>
                  <a:lnTo>
                    <a:pt x="4079" y="207668"/>
                  </a:lnTo>
                  <a:lnTo>
                    <a:pt x="0" y="253177"/>
                  </a:lnTo>
                  <a:lnTo>
                    <a:pt x="4079" y="298685"/>
                  </a:lnTo>
                  <a:lnTo>
                    <a:pt x="15841" y="341518"/>
                  </a:lnTo>
                  <a:lnTo>
                    <a:pt x="34571" y="380959"/>
                  </a:lnTo>
                  <a:lnTo>
                    <a:pt x="59552" y="416294"/>
                  </a:lnTo>
                  <a:lnTo>
                    <a:pt x="90071" y="446808"/>
                  </a:lnTo>
                  <a:lnTo>
                    <a:pt x="125411" y="471786"/>
                  </a:lnTo>
                  <a:lnTo>
                    <a:pt x="164858" y="490513"/>
                  </a:lnTo>
                  <a:lnTo>
                    <a:pt x="207697" y="502273"/>
                  </a:lnTo>
                  <a:lnTo>
                    <a:pt x="253212" y="506352"/>
                  </a:lnTo>
                  <a:lnTo>
                    <a:pt x="298728" y="502273"/>
                  </a:lnTo>
                  <a:lnTo>
                    <a:pt x="341566" y="490513"/>
                  </a:lnTo>
                  <a:lnTo>
                    <a:pt x="381014" y="471786"/>
                  </a:lnTo>
                  <a:lnTo>
                    <a:pt x="416354" y="446808"/>
                  </a:lnTo>
                  <a:lnTo>
                    <a:pt x="446872" y="416294"/>
                  </a:lnTo>
                  <a:lnTo>
                    <a:pt x="471854" y="380959"/>
                  </a:lnTo>
                  <a:lnTo>
                    <a:pt x="490583" y="341518"/>
                  </a:lnTo>
                  <a:lnTo>
                    <a:pt x="502345" y="298685"/>
                  </a:lnTo>
                  <a:lnTo>
                    <a:pt x="506425" y="253177"/>
                  </a:lnTo>
                  <a:lnTo>
                    <a:pt x="502345" y="207668"/>
                  </a:lnTo>
                  <a:lnTo>
                    <a:pt x="490583" y="164835"/>
                  </a:lnTo>
                  <a:lnTo>
                    <a:pt x="471854" y="125393"/>
                  </a:lnTo>
                  <a:lnTo>
                    <a:pt x="446872" y="90058"/>
                  </a:lnTo>
                  <a:lnTo>
                    <a:pt x="416354" y="59544"/>
                  </a:lnTo>
                  <a:lnTo>
                    <a:pt x="381014" y="34566"/>
                  </a:lnTo>
                  <a:lnTo>
                    <a:pt x="341566" y="15839"/>
                  </a:lnTo>
                  <a:lnTo>
                    <a:pt x="298728" y="4079"/>
                  </a:lnTo>
                  <a:lnTo>
                    <a:pt x="253212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025140" y="344969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0" y="253176"/>
                  </a:moveTo>
                  <a:lnTo>
                    <a:pt x="4079" y="207667"/>
                  </a:lnTo>
                  <a:lnTo>
                    <a:pt x="15841" y="164834"/>
                  </a:lnTo>
                  <a:lnTo>
                    <a:pt x="34570" y="125393"/>
                  </a:lnTo>
                  <a:lnTo>
                    <a:pt x="59552" y="90057"/>
                  </a:lnTo>
                  <a:lnTo>
                    <a:pt x="90070" y="59543"/>
                  </a:lnTo>
                  <a:lnTo>
                    <a:pt x="125411" y="34565"/>
                  </a:lnTo>
                  <a:lnTo>
                    <a:pt x="164858" y="15839"/>
                  </a:lnTo>
                  <a:lnTo>
                    <a:pt x="207697" y="4079"/>
                  </a:lnTo>
                  <a:lnTo>
                    <a:pt x="253212" y="0"/>
                  </a:lnTo>
                  <a:lnTo>
                    <a:pt x="298727" y="4079"/>
                  </a:lnTo>
                  <a:lnTo>
                    <a:pt x="341566" y="15839"/>
                  </a:lnTo>
                  <a:lnTo>
                    <a:pt x="381013" y="34565"/>
                  </a:lnTo>
                  <a:lnTo>
                    <a:pt x="416354" y="59543"/>
                  </a:lnTo>
                  <a:lnTo>
                    <a:pt x="446872" y="90057"/>
                  </a:lnTo>
                  <a:lnTo>
                    <a:pt x="471854" y="125393"/>
                  </a:lnTo>
                  <a:lnTo>
                    <a:pt x="490583" y="164834"/>
                  </a:lnTo>
                  <a:lnTo>
                    <a:pt x="502345" y="207667"/>
                  </a:lnTo>
                  <a:lnTo>
                    <a:pt x="506425" y="253176"/>
                  </a:lnTo>
                  <a:lnTo>
                    <a:pt x="502345" y="298684"/>
                  </a:lnTo>
                  <a:lnTo>
                    <a:pt x="490583" y="341517"/>
                  </a:lnTo>
                  <a:lnTo>
                    <a:pt x="471854" y="380958"/>
                  </a:lnTo>
                  <a:lnTo>
                    <a:pt x="446872" y="416294"/>
                  </a:lnTo>
                  <a:lnTo>
                    <a:pt x="416354" y="446808"/>
                  </a:lnTo>
                  <a:lnTo>
                    <a:pt x="381013" y="471786"/>
                  </a:lnTo>
                  <a:lnTo>
                    <a:pt x="341566" y="490512"/>
                  </a:lnTo>
                  <a:lnTo>
                    <a:pt x="298727" y="502273"/>
                  </a:lnTo>
                  <a:lnTo>
                    <a:pt x="253212" y="506352"/>
                  </a:lnTo>
                  <a:lnTo>
                    <a:pt x="207697" y="502273"/>
                  </a:lnTo>
                  <a:lnTo>
                    <a:pt x="164858" y="490512"/>
                  </a:lnTo>
                  <a:lnTo>
                    <a:pt x="125411" y="471786"/>
                  </a:lnTo>
                  <a:lnTo>
                    <a:pt x="90070" y="446808"/>
                  </a:lnTo>
                  <a:lnTo>
                    <a:pt x="59552" y="416294"/>
                  </a:lnTo>
                  <a:lnTo>
                    <a:pt x="34570" y="380958"/>
                  </a:lnTo>
                  <a:lnTo>
                    <a:pt x="15841" y="341517"/>
                  </a:lnTo>
                  <a:lnTo>
                    <a:pt x="4079" y="298684"/>
                  </a:lnTo>
                  <a:lnTo>
                    <a:pt x="0" y="25317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4127991" y="357600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6" y="0"/>
                  </a:moveTo>
                  <a:lnTo>
                    <a:pt x="0" y="0"/>
                  </a:lnTo>
                  <a:lnTo>
                    <a:pt x="0" y="126309"/>
                  </a:lnTo>
                  <a:lnTo>
                    <a:pt x="126326" y="126309"/>
                  </a:lnTo>
                  <a:lnTo>
                    <a:pt x="126326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4127991" y="357600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7" y="0"/>
                  </a:lnTo>
                  <a:lnTo>
                    <a:pt x="126327" y="126309"/>
                  </a:lnTo>
                  <a:lnTo>
                    <a:pt x="0" y="126309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4127991" y="370231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6" y="0"/>
                  </a:moveTo>
                  <a:lnTo>
                    <a:pt x="0" y="0"/>
                  </a:lnTo>
                  <a:lnTo>
                    <a:pt x="0" y="126307"/>
                  </a:lnTo>
                  <a:lnTo>
                    <a:pt x="126326" y="126307"/>
                  </a:lnTo>
                  <a:lnTo>
                    <a:pt x="126326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4127991" y="370231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7" y="0"/>
                  </a:lnTo>
                  <a:lnTo>
                    <a:pt x="126327" y="126309"/>
                  </a:lnTo>
                  <a:lnTo>
                    <a:pt x="0" y="126309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4" name="object 114"/>
          <p:cNvSpPr txBox="1"/>
          <p:nvPr/>
        </p:nvSpPr>
        <p:spPr>
          <a:xfrm>
            <a:off x="4132415" y="3551428"/>
            <a:ext cx="117475" cy="302895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L="16510" marR="5080" indent="-4445">
              <a:lnSpc>
                <a:spcPts val="980"/>
              </a:lnSpc>
              <a:spcBef>
                <a:spcPts val="315"/>
              </a:spcBef>
            </a:pPr>
            <a:r>
              <a:rPr sz="1000" spc="-50" dirty="0">
                <a:latin typeface="Arial"/>
                <a:cs typeface="Arial"/>
              </a:rPr>
              <a:t>C B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310213" y="3702316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116" name="object 116"/>
          <p:cNvGrpSpPr/>
          <p:nvPr/>
        </p:nvGrpSpPr>
        <p:grpSpPr>
          <a:xfrm>
            <a:off x="5445125" y="1479550"/>
            <a:ext cx="516255" cy="516255"/>
            <a:chOff x="5445125" y="1479550"/>
            <a:chExt cx="516255" cy="516255"/>
          </a:xfrm>
        </p:grpSpPr>
        <p:sp>
          <p:nvSpPr>
            <p:cNvPr id="117" name="object 117"/>
            <p:cNvSpPr/>
            <p:nvPr/>
          </p:nvSpPr>
          <p:spPr>
            <a:xfrm>
              <a:off x="5449887" y="1484312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30">
                  <a:moveTo>
                    <a:pt x="253206" y="0"/>
                  </a:moveTo>
                  <a:lnTo>
                    <a:pt x="207692" y="4079"/>
                  </a:lnTo>
                  <a:lnTo>
                    <a:pt x="164854" y="15841"/>
                  </a:lnTo>
                  <a:lnTo>
                    <a:pt x="125408" y="34570"/>
                  </a:lnTo>
                  <a:lnTo>
                    <a:pt x="90068" y="59551"/>
                  </a:lnTo>
                  <a:lnTo>
                    <a:pt x="59550" y="90069"/>
                  </a:lnTo>
                  <a:lnTo>
                    <a:pt x="34570" y="125408"/>
                  </a:lnTo>
                  <a:lnTo>
                    <a:pt x="15841" y="164854"/>
                  </a:lnTo>
                  <a:lnTo>
                    <a:pt x="4079" y="207692"/>
                  </a:lnTo>
                  <a:lnTo>
                    <a:pt x="0" y="253206"/>
                  </a:lnTo>
                  <a:lnTo>
                    <a:pt x="4079" y="298720"/>
                  </a:lnTo>
                  <a:lnTo>
                    <a:pt x="15841" y="341558"/>
                  </a:lnTo>
                  <a:lnTo>
                    <a:pt x="34570" y="381004"/>
                  </a:lnTo>
                  <a:lnTo>
                    <a:pt x="59550" y="416343"/>
                  </a:lnTo>
                  <a:lnTo>
                    <a:pt x="90068" y="446861"/>
                  </a:lnTo>
                  <a:lnTo>
                    <a:pt x="125408" y="471842"/>
                  </a:lnTo>
                  <a:lnTo>
                    <a:pt x="164854" y="490571"/>
                  </a:lnTo>
                  <a:lnTo>
                    <a:pt x="207692" y="502333"/>
                  </a:lnTo>
                  <a:lnTo>
                    <a:pt x="253206" y="506412"/>
                  </a:lnTo>
                  <a:lnTo>
                    <a:pt x="298720" y="502333"/>
                  </a:lnTo>
                  <a:lnTo>
                    <a:pt x="341558" y="490571"/>
                  </a:lnTo>
                  <a:lnTo>
                    <a:pt x="381004" y="471842"/>
                  </a:lnTo>
                  <a:lnTo>
                    <a:pt x="416343" y="446861"/>
                  </a:lnTo>
                  <a:lnTo>
                    <a:pt x="446861" y="416343"/>
                  </a:lnTo>
                  <a:lnTo>
                    <a:pt x="471842" y="381004"/>
                  </a:lnTo>
                  <a:lnTo>
                    <a:pt x="490571" y="341558"/>
                  </a:lnTo>
                  <a:lnTo>
                    <a:pt x="502333" y="298720"/>
                  </a:lnTo>
                  <a:lnTo>
                    <a:pt x="506412" y="253206"/>
                  </a:lnTo>
                  <a:lnTo>
                    <a:pt x="502333" y="207692"/>
                  </a:lnTo>
                  <a:lnTo>
                    <a:pt x="490571" y="164854"/>
                  </a:lnTo>
                  <a:lnTo>
                    <a:pt x="471842" y="125408"/>
                  </a:lnTo>
                  <a:lnTo>
                    <a:pt x="446861" y="90069"/>
                  </a:lnTo>
                  <a:lnTo>
                    <a:pt x="416343" y="59551"/>
                  </a:lnTo>
                  <a:lnTo>
                    <a:pt x="381004" y="34570"/>
                  </a:lnTo>
                  <a:lnTo>
                    <a:pt x="341558" y="15841"/>
                  </a:lnTo>
                  <a:lnTo>
                    <a:pt x="298720" y="4079"/>
                  </a:lnTo>
                  <a:lnTo>
                    <a:pt x="253206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5449887" y="1484312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30">
                  <a:moveTo>
                    <a:pt x="0" y="253206"/>
                  </a:moveTo>
                  <a:lnTo>
                    <a:pt x="4079" y="207691"/>
                  </a:lnTo>
                  <a:lnTo>
                    <a:pt x="15841" y="164854"/>
                  </a:lnTo>
                  <a:lnTo>
                    <a:pt x="34570" y="125408"/>
                  </a:lnTo>
                  <a:lnTo>
                    <a:pt x="59550" y="90068"/>
                  </a:lnTo>
                  <a:lnTo>
                    <a:pt x="90068" y="59550"/>
                  </a:lnTo>
                  <a:lnTo>
                    <a:pt x="125408" y="34570"/>
                  </a:lnTo>
                  <a:lnTo>
                    <a:pt x="164854" y="15841"/>
                  </a:lnTo>
                  <a:lnTo>
                    <a:pt x="207691" y="4079"/>
                  </a:lnTo>
                  <a:lnTo>
                    <a:pt x="253206" y="0"/>
                  </a:lnTo>
                  <a:lnTo>
                    <a:pt x="298720" y="4079"/>
                  </a:lnTo>
                  <a:lnTo>
                    <a:pt x="341557" y="15841"/>
                  </a:lnTo>
                  <a:lnTo>
                    <a:pt x="381003" y="34570"/>
                  </a:lnTo>
                  <a:lnTo>
                    <a:pt x="416343" y="59550"/>
                  </a:lnTo>
                  <a:lnTo>
                    <a:pt x="446861" y="90068"/>
                  </a:lnTo>
                  <a:lnTo>
                    <a:pt x="471841" y="125408"/>
                  </a:lnTo>
                  <a:lnTo>
                    <a:pt x="490570" y="164854"/>
                  </a:lnTo>
                  <a:lnTo>
                    <a:pt x="502332" y="207691"/>
                  </a:lnTo>
                  <a:lnTo>
                    <a:pt x="506412" y="253206"/>
                  </a:lnTo>
                  <a:lnTo>
                    <a:pt x="502332" y="298720"/>
                  </a:lnTo>
                  <a:lnTo>
                    <a:pt x="490570" y="341557"/>
                  </a:lnTo>
                  <a:lnTo>
                    <a:pt x="471841" y="381003"/>
                  </a:lnTo>
                  <a:lnTo>
                    <a:pt x="446861" y="416343"/>
                  </a:lnTo>
                  <a:lnTo>
                    <a:pt x="416343" y="446861"/>
                  </a:lnTo>
                  <a:lnTo>
                    <a:pt x="381003" y="471841"/>
                  </a:lnTo>
                  <a:lnTo>
                    <a:pt x="341557" y="490570"/>
                  </a:lnTo>
                  <a:lnTo>
                    <a:pt x="298720" y="502332"/>
                  </a:lnTo>
                  <a:lnTo>
                    <a:pt x="253206" y="506412"/>
                  </a:lnTo>
                  <a:lnTo>
                    <a:pt x="207691" y="502332"/>
                  </a:lnTo>
                  <a:lnTo>
                    <a:pt x="164854" y="490570"/>
                  </a:lnTo>
                  <a:lnTo>
                    <a:pt x="125408" y="471841"/>
                  </a:lnTo>
                  <a:lnTo>
                    <a:pt x="90068" y="446861"/>
                  </a:lnTo>
                  <a:lnTo>
                    <a:pt x="59550" y="416343"/>
                  </a:lnTo>
                  <a:lnTo>
                    <a:pt x="34570" y="381003"/>
                  </a:lnTo>
                  <a:lnTo>
                    <a:pt x="15841" y="341557"/>
                  </a:lnTo>
                  <a:lnTo>
                    <a:pt x="4079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5552734" y="161063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3" y="0"/>
                  </a:moveTo>
                  <a:lnTo>
                    <a:pt x="0" y="0"/>
                  </a:lnTo>
                  <a:lnTo>
                    <a:pt x="0" y="126324"/>
                  </a:lnTo>
                  <a:lnTo>
                    <a:pt x="126323" y="126324"/>
                  </a:lnTo>
                  <a:lnTo>
                    <a:pt x="126323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5552734" y="161063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3" y="0"/>
                  </a:lnTo>
                  <a:lnTo>
                    <a:pt x="126323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5552734" y="1736961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3" y="0"/>
                  </a:moveTo>
                  <a:lnTo>
                    <a:pt x="0" y="0"/>
                  </a:lnTo>
                  <a:lnTo>
                    <a:pt x="0" y="126323"/>
                  </a:lnTo>
                  <a:lnTo>
                    <a:pt x="126323" y="126323"/>
                  </a:lnTo>
                  <a:lnTo>
                    <a:pt x="126323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5552734" y="1736961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3" y="0"/>
                  </a:lnTo>
                  <a:lnTo>
                    <a:pt x="126323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3" name="object 123"/>
          <p:cNvGrpSpPr/>
          <p:nvPr/>
        </p:nvGrpSpPr>
        <p:grpSpPr>
          <a:xfrm>
            <a:off x="1941015" y="1204912"/>
            <a:ext cx="4599940" cy="4772025"/>
            <a:chOff x="1941015" y="1204912"/>
            <a:chExt cx="4599940" cy="4772025"/>
          </a:xfrm>
        </p:grpSpPr>
        <p:sp>
          <p:nvSpPr>
            <p:cNvPr id="124" name="object 124"/>
            <p:cNvSpPr/>
            <p:nvPr/>
          </p:nvSpPr>
          <p:spPr>
            <a:xfrm>
              <a:off x="3524304" y="3140075"/>
              <a:ext cx="0" cy="309880"/>
            </a:xfrm>
            <a:custGeom>
              <a:avLst/>
              <a:gdLst/>
              <a:ahLst/>
              <a:cxnLst/>
              <a:rect l="l" t="t" r="r" b="b"/>
              <a:pathLst>
                <a:path h="309879">
                  <a:moveTo>
                    <a:pt x="0" y="0"/>
                  </a:moveTo>
                  <a:lnTo>
                    <a:pt x="1" y="30962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2698148" y="3140075"/>
              <a:ext cx="806450" cy="309880"/>
            </a:xfrm>
            <a:custGeom>
              <a:avLst/>
              <a:gdLst/>
              <a:ahLst/>
              <a:cxnLst/>
              <a:rect l="l" t="t" r="r" b="b"/>
              <a:pathLst>
                <a:path w="806450" h="309879">
                  <a:moveTo>
                    <a:pt x="806033" y="0"/>
                  </a:moveTo>
                  <a:lnTo>
                    <a:pt x="0" y="30962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945778" y="3140075"/>
              <a:ext cx="1512570" cy="309880"/>
            </a:xfrm>
            <a:custGeom>
              <a:avLst/>
              <a:gdLst/>
              <a:ahLst/>
              <a:cxnLst/>
              <a:rect l="l" t="t" r="r" b="b"/>
              <a:pathLst>
                <a:path w="1512570" h="309879">
                  <a:moveTo>
                    <a:pt x="1512569" y="0"/>
                  </a:moveTo>
                  <a:lnTo>
                    <a:pt x="0" y="30962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558961" y="3140075"/>
              <a:ext cx="1410970" cy="309880"/>
            </a:xfrm>
            <a:custGeom>
              <a:avLst/>
              <a:gdLst/>
              <a:ahLst/>
              <a:cxnLst/>
              <a:rect l="l" t="t" r="r" b="b"/>
              <a:pathLst>
                <a:path w="1410970" h="309879">
                  <a:moveTo>
                    <a:pt x="0" y="0"/>
                  </a:moveTo>
                  <a:lnTo>
                    <a:pt x="695357" y="309623"/>
                  </a:lnTo>
                </a:path>
                <a:path w="1410970" h="309879">
                  <a:moveTo>
                    <a:pt x="0" y="0"/>
                  </a:moveTo>
                  <a:lnTo>
                    <a:pt x="1410836" y="30962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253037" y="1204912"/>
              <a:ext cx="141286" cy="4772025"/>
            </a:xfrm>
            <a:prstGeom prst="rect">
              <a:avLst/>
            </a:prstGeom>
          </p:spPr>
        </p:pic>
        <p:sp>
          <p:nvSpPr>
            <p:cNvPr id="129" name="object 129"/>
            <p:cNvSpPr/>
            <p:nvPr/>
          </p:nvSpPr>
          <p:spPr>
            <a:xfrm>
              <a:off x="6029325" y="3224212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253206" y="0"/>
                  </a:moveTo>
                  <a:lnTo>
                    <a:pt x="207692" y="4079"/>
                  </a:lnTo>
                  <a:lnTo>
                    <a:pt x="164854" y="15841"/>
                  </a:lnTo>
                  <a:lnTo>
                    <a:pt x="125408" y="34570"/>
                  </a:lnTo>
                  <a:lnTo>
                    <a:pt x="90068" y="59550"/>
                  </a:lnTo>
                  <a:lnTo>
                    <a:pt x="59550" y="90068"/>
                  </a:lnTo>
                  <a:lnTo>
                    <a:pt x="34570" y="125408"/>
                  </a:lnTo>
                  <a:lnTo>
                    <a:pt x="15841" y="164854"/>
                  </a:lnTo>
                  <a:lnTo>
                    <a:pt x="4079" y="207692"/>
                  </a:lnTo>
                  <a:lnTo>
                    <a:pt x="0" y="253206"/>
                  </a:lnTo>
                  <a:lnTo>
                    <a:pt x="4079" y="298720"/>
                  </a:lnTo>
                  <a:lnTo>
                    <a:pt x="15841" y="341558"/>
                  </a:lnTo>
                  <a:lnTo>
                    <a:pt x="34570" y="381004"/>
                  </a:lnTo>
                  <a:lnTo>
                    <a:pt x="59550" y="416343"/>
                  </a:lnTo>
                  <a:lnTo>
                    <a:pt x="90068" y="446861"/>
                  </a:lnTo>
                  <a:lnTo>
                    <a:pt x="125408" y="471842"/>
                  </a:lnTo>
                  <a:lnTo>
                    <a:pt x="164854" y="490571"/>
                  </a:lnTo>
                  <a:lnTo>
                    <a:pt x="207692" y="502333"/>
                  </a:lnTo>
                  <a:lnTo>
                    <a:pt x="253206" y="506412"/>
                  </a:lnTo>
                  <a:lnTo>
                    <a:pt x="298720" y="502333"/>
                  </a:lnTo>
                  <a:lnTo>
                    <a:pt x="341558" y="490571"/>
                  </a:lnTo>
                  <a:lnTo>
                    <a:pt x="381004" y="471842"/>
                  </a:lnTo>
                  <a:lnTo>
                    <a:pt x="416343" y="446861"/>
                  </a:lnTo>
                  <a:lnTo>
                    <a:pt x="446861" y="416343"/>
                  </a:lnTo>
                  <a:lnTo>
                    <a:pt x="471842" y="381004"/>
                  </a:lnTo>
                  <a:lnTo>
                    <a:pt x="490571" y="341558"/>
                  </a:lnTo>
                  <a:lnTo>
                    <a:pt x="502333" y="298720"/>
                  </a:lnTo>
                  <a:lnTo>
                    <a:pt x="506412" y="253206"/>
                  </a:lnTo>
                  <a:lnTo>
                    <a:pt x="502333" y="207692"/>
                  </a:lnTo>
                  <a:lnTo>
                    <a:pt x="490571" y="164854"/>
                  </a:lnTo>
                  <a:lnTo>
                    <a:pt x="471842" y="125408"/>
                  </a:lnTo>
                  <a:lnTo>
                    <a:pt x="446861" y="90068"/>
                  </a:lnTo>
                  <a:lnTo>
                    <a:pt x="416343" y="59550"/>
                  </a:lnTo>
                  <a:lnTo>
                    <a:pt x="381004" y="34570"/>
                  </a:lnTo>
                  <a:lnTo>
                    <a:pt x="341558" y="15841"/>
                  </a:lnTo>
                  <a:lnTo>
                    <a:pt x="298720" y="4079"/>
                  </a:lnTo>
                  <a:lnTo>
                    <a:pt x="253206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6029325" y="3224212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0" y="253206"/>
                  </a:moveTo>
                  <a:lnTo>
                    <a:pt x="4079" y="207691"/>
                  </a:lnTo>
                  <a:lnTo>
                    <a:pt x="15841" y="164854"/>
                  </a:lnTo>
                  <a:lnTo>
                    <a:pt x="34570" y="125408"/>
                  </a:lnTo>
                  <a:lnTo>
                    <a:pt x="59550" y="90068"/>
                  </a:lnTo>
                  <a:lnTo>
                    <a:pt x="90068" y="59550"/>
                  </a:lnTo>
                  <a:lnTo>
                    <a:pt x="125408" y="34570"/>
                  </a:lnTo>
                  <a:lnTo>
                    <a:pt x="164854" y="15841"/>
                  </a:lnTo>
                  <a:lnTo>
                    <a:pt x="207692" y="4079"/>
                  </a:lnTo>
                  <a:lnTo>
                    <a:pt x="253206" y="0"/>
                  </a:lnTo>
                  <a:lnTo>
                    <a:pt x="298720" y="4079"/>
                  </a:lnTo>
                  <a:lnTo>
                    <a:pt x="341558" y="15841"/>
                  </a:lnTo>
                  <a:lnTo>
                    <a:pt x="381004" y="34570"/>
                  </a:lnTo>
                  <a:lnTo>
                    <a:pt x="416344" y="59550"/>
                  </a:lnTo>
                  <a:lnTo>
                    <a:pt x="446862" y="90068"/>
                  </a:lnTo>
                  <a:lnTo>
                    <a:pt x="471842" y="125408"/>
                  </a:lnTo>
                  <a:lnTo>
                    <a:pt x="490571" y="164854"/>
                  </a:lnTo>
                  <a:lnTo>
                    <a:pt x="502333" y="207691"/>
                  </a:lnTo>
                  <a:lnTo>
                    <a:pt x="506413" y="253206"/>
                  </a:lnTo>
                  <a:lnTo>
                    <a:pt x="502333" y="298720"/>
                  </a:lnTo>
                  <a:lnTo>
                    <a:pt x="490571" y="341557"/>
                  </a:lnTo>
                  <a:lnTo>
                    <a:pt x="471842" y="381003"/>
                  </a:lnTo>
                  <a:lnTo>
                    <a:pt x="446862" y="416343"/>
                  </a:lnTo>
                  <a:lnTo>
                    <a:pt x="416344" y="446861"/>
                  </a:lnTo>
                  <a:lnTo>
                    <a:pt x="381004" y="471841"/>
                  </a:lnTo>
                  <a:lnTo>
                    <a:pt x="341558" y="490570"/>
                  </a:lnTo>
                  <a:lnTo>
                    <a:pt x="298720" y="502332"/>
                  </a:lnTo>
                  <a:lnTo>
                    <a:pt x="253206" y="506412"/>
                  </a:lnTo>
                  <a:lnTo>
                    <a:pt x="207692" y="502332"/>
                  </a:lnTo>
                  <a:lnTo>
                    <a:pt x="164854" y="490570"/>
                  </a:lnTo>
                  <a:lnTo>
                    <a:pt x="125408" y="471841"/>
                  </a:lnTo>
                  <a:lnTo>
                    <a:pt x="90068" y="446861"/>
                  </a:lnTo>
                  <a:lnTo>
                    <a:pt x="59550" y="416343"/>
                  </a:lnTo>
                  <a:lnTo>
                    <a:pt x="34570" y="381003"/>
                  </a:lnTo>
                  <a:lnTo>
                    <a:pt x="15841" y="341557"/>
                  </a:lnTo>
                  <a:lnTo>
                    <a:pt x="4079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1" name="object 131"/>
          <p:cNvSpPr txBox="1"/>
          <p:nvPr/>
        </p:nvSpPr>
        <p:spPr>
          <a:xfrm>
            <a:off x="5485765" y="993140"/>
            <a:ext cx="1673860" cy="8953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Lista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i="1" spc="-10" dirty="0">
                <a:latin typeface="Times New Roman"/>
                <a:cs typeface="Times New Roman"/>
              </a:rPr>
              <a:t>abierta</a:t>
            </a:r>
            <a:r>
              <a:rPr sz="2400" spc="-10" dirty="0">
                <a:latin typeface="Times New Roman"/>
                <a:cs typeface="Times New Roman"/>
              </a:rPr>
              <a:t>:</a:t>
            </a:r>
            <a:endParaRPr sz="2400">
              <a:latin typeface="Times New Roman"/>
              <a:cs typeface="Times New Roman"/>
            </a:endParaRPr>
          </a:p>
          <a:p>
            <a:pPr marL="87630" marR="1490980" indent="-4445">
              <a:lnSpc>
                <a:spcPts val="980"/>
              </a:lnSpc>
              <a:spcBef>
                <a:spcPts val="2000"/>
              </a:spcBef>
            </a:pPr>
            <a:r>
              <a:rPr sz="1000" spc="-50" dirty="0">
                <a:latin typeface="Arial"/>
                <a:cs typeface="Arial"/>
              </a:rPr>
              <a:t>C A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5734954" y="1736961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B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133" name="object 133"/>
          <p:cNvGrpSpPr/>
          <p:nvPr/>
        </p:nvGrpSpPr>
        <p:grpSpPr>
          <a:xfrm>
            <a:off x="5445125" y="2041525"/>
            <a:ext cx="516255" cy="516255"/>
            <a:chOff x="5445125" y="2041525"/>
            <a:chExt cx="516255" cy="516255"/>
          </a:xfrm>
        </p:grpSpPr>
        <p:sp>
          <p:nvSpPr>
            <p:cNvPr id="134" name="object 134"/>
            <p:cNvSpPr/>
            <p:nvPr/>
          </p:nvSpPr>
          <p:spPr>
            <a:xfrm>
              <a:off x="5449887" y="204628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30">
                  <a:moveTo>
                    <a:pt x="253206" y="0"/>
                  </a:moveTo>
                  <a:lnTo>
                    <a:pt x="207692" y="4079"/>
                  </a:lnTo>
                  <a:lnTo>
                    <a:pt x="164854" y="15841"/>
                  </a:lnTo>
                  <a:lnTo>
                    <a:pt x="125408" y="34570"/>
                  </a:lnTo>
                  <a:lnTo>
                    <a:pt x="90068" y="59550"/>
                  </a:lnTo>
                  <a:lnTo>
                    <a:pt x="59550" y="90068"/>
                  </a:lnTo>
                  <a:lnTo>
                    <a:pt x="34570" y="125408"/>
                  </a:lnTo>
                  <a:lnTo>
                    <a:pt x="15841" y="164854"/>
                  </a:lnTo>
                  <a:lnTo>
                    <a:pt x="4079" y="207692"/>
                  </a:lnTo>
                  <a:lnTo>
                    <a:pt x="0" y="253206"/>
                  </a:lnTo>
                  <a:lnTo>
                    <a:pt x="4079" y="298720"/>
                  </a:lnTo>
                  <a:lnTo>
                    <a:pt x="15841" y="341558"/>
                  </a:lnTo>
                  <a:lnTo>
                    <a:pt x="34570" y="381004"/>
                  </a:lnTo>
                  <a:lnTo>
                    <a:pt x="59550" y="416343"/>
                  </a:lnTo>
                  <a:lnTo>
                    <a:pt x="90068" y="446861"/>
                  </a:lnTo>
                  <a:lnTo>
                    <a:pt x="125408" y="471842"/>
                  </a:lnTo>
                  <a:lnTo>
                    <a:pt x="164854" y="490571"/>
                  </a:lnTo>
                  <a:lnTo>
                    <a:pt x="207692" y="502333"/>
                  </a:lnTo>
                  <a:lnTo>
                    <a:pt x="253206" y="506412"/>
                  </a:lnTo>
                  <a:lnTo>
                    <a:pt x="298720" y="502333"/>
                  </a:lnTo>
                  <a:lnTo>
                    <a:pt x="341558" y="490571"/>
                  </a:lnTo>
                  <a:lnTo>
                    <a:pt x="381004" y="471842"/>
                  </a:lnTo>
                  <a:lnTo>
                    <a:pt x="416343" y="446861"/>
                  </a:lnTo>
                  <a:lnTo>
                    <a:pt x="446861" y="416343"/>
                  </a:lnTo>
                  <a:lnTo>
                    <a:pt x="471842" y="381004"/>
                  </a:lnTo>
                  <a:lnTo>
                    <a:pt x="490571" y="341558"/>
                  </a:lnTo>
                  <a:lnTo>
                    <a:pt x="502333" y="298720"/>
                  </a:lnTo>
                  <a:lnTo>
                    <a:pt x="506412" y="253206"/>
                  </a:lnTo>
                  <a:lnTo>
                    <a:pt x="502333" y="207692"/>
                  </a:lnTo>
                  <a:lnTo>
                    <a:pt x="490571" y="164854"/>
                  </a:lnTo>
                  <a:lnTo>
                    <a:pt x="471842" y="125408"/>
                  </a:lnTo>
                  <a:lnTo>
                    <a:pt x="446861" y="90068"/>
                  </a:lnTo>
                  <a:lnTo>
                    <a:pt x="416343" y="59550"/>
                  </a:lnTo>
                  <a:lnTo>
                    <a:pt x="381004" y="34570"/>
                  </a:lnTo>
                  <a:lnTo>
                    <a:pt x="341558" y="15841"/>
                  </a:lnTo>
                  <a:lnTo>
                    <a:pt x="298720" y="4079"/>
                  </a:lnTo>
                  <a:lnTo>
                    <a:pt x="253206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5449887" y="204628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30">
                  <a:moveTo>
                    <a:pt x="0" y="253206"/>
                  </a:moveTo>
                  <a:lnTo>
                    <a:pt x="4079" y="207691"/>
                  </a:lnTo>
                  <a:lnTo>
                    <a:pt x="15841" y="164854"/>
                  </a:lnTo>
                  <a:lnTo>
                    <a:pt x="34570" y="125408"/>
                  </a:lnTo>
                  <a:lnTo>
                    <a:pt x="59550" y="90068"/>
                  </a:lnTo>
                  <a:lnTo>
                    <a:pt x="90068" y="59550"/>
                  </a:lnTo>
                  <a:lnTo>
                    <a:pt x="125408" y="34570"/>
                  </a:lnTo>
                  <a:lnTo>
                    <a:pt x="164854" y="15841"/>
                  </a:lnTo>
                  <a:lnTo>
                    <a:pt x="207691" y="4079"/>
                  </a:lnTo>
                  <a:lnTo>
                    <a:pt x="253206" y="0"/>
                  </a:lnTo>
                  <a:lnTo>
                    <a:pt x="298720" y="4079"/>
                  </a:lnTo>
                  <a:lnTo>
                    <a:pt x="341557" y="15841"/>
                  </a:lnTo>
                  <a:lnTo>
                    <a:pt x="381003" y="34570"/>
                  </a:lnTo>
                  <a:lnTo>
                    <a:pt x="416343" y="59550"/>
                  </a:lnTo>
                  <a:lnTo>
                    <a:pt x="446861" y="90068"/>
                  </a:lnTo>
                  <a:lnTo>
                    <a:pt x="471841" y="125408"/>
                  </a:lnTo>
                  <a:lnTo>
                    <a:pt x="490570" y="164854"/>
                  </a:lnTo>
                  <a:lnTo>
                    <a:pt x="502332" y="207691"/>
                  </a:lnTo>
                  <a:lnTo>
                    <a:pt x="506412" y="253206"/>
                  </a:lnTo>
                  <a:lnTo>
                    <a:pt x="502332" y="298720"/>
                  </a:lnTo>
                  <a:lnTo>
                    <a:pt x="490570" y="341557"/>
                  </a:lnTo>
                  <a:lnTo>
                    <a:pt x="471841" y="381003"/>
                  </a:lnTo>
                  <a:lnTo>
                    <a:pt x="446861" y="416343"/>
                  </a:lnTo>
                  <a:lnTo>
                    <a:pt x="416343" y="446861"/>
                  </a:lnTo>
                  <a:lnTo>
                    <a:pt x="381003" y="471841"/>
                  </a:lnTo>
                  <a:lnTo>
                    <a:pt x="341557" y="490570"/>
                  </a:lnTo>
                  <a:lnTo>
                    <a:pt x="298720" y="502332"/>
                  </a:lnTo>
                  <a:lnTo>
                    <a:pt x="253206" y="506412"/>
                  </a:lnTo>
                  <a:lnTo>
                    <a:pt x="207691" y="502332"/>
                  </a:lnTo>
                  <a:lnTo>
                    <a:pt x="164854" y="490570"/>
                  </a:lnTo>
                  <a:lnTo>
                    <a:pt x="125408" y="471841"/>
                  </a:lnTo>
                  <a:lnTo>
                    <a:pt x="90068" y="446861"/>
                  </a:lnTo>
                  <a:lnTo>
                    <a:pt x="59550" y="416343"/>
                  </a:lnTo>
                  <a:lnTo>
                    <a:pt x="34570" y="381003"/>
                  </a:lnTo>
                  <a:lnTo>
                    <a:pt x="15841" y="341557"/>
                  </a:lnTo>
                  <a:lnTo>
                    <a:pt x="4079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5552734" y="2172611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3" y="0"/>
                  </a:moveTo>
                  <a:lnTo>
                    <a:pt x="0" y="0"/>
                  </a:lnTo>
                  <a:lnTo>
                    <a:pt x="0" y="126324"/>
                  </a:lnTo>
                  <a:lnTo>
                    <a:pt x="126323" y="126324"/>
                  </a:lnTo>
                  <a:lnTo>
                    <a:pt x="126323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5552734" y="2172611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3" y="0"/>
                  </a:lnTo>
                  <a:lnTo>
                    <a:pt x="126323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5552734" y="229893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3" y="0"/>
                  </a:moveTo>
                  <a:lnTo>
                    <a:pt x="0" y="0"/>
                  </a:lnTo>
                  <a:lnTo>
                    <a:pt x="0" y="126323"/>
                  </a:lnTo>
                  <a:lnTo>
                    <a:pt x="126323" y="126323"/>
                  </a:lnTo>
                  <a:lnTo>
                    <a:pt x="126323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5552734" y="229893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3" y="0"/>
                  </a:lnTo>
                  <a:lnTo>
                    <a:pt x="126323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0" name="object 140"/>
          <p:cNvSpPr txBox="1"/>
          <p:nvPr/>
        </p:nvSpPr>
        <p:spPr>
          <a:xfrm>
            <a:off x="5557158" y="2146300"/>
            <a:ext cx="117475" cy="306070"/>
          </a:xfrm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16510" marR="5080" indent="-4445">
              <a:lnSpc>
                <a:spcPts val="1010"/>
              </a:lnSpc>
              <a:spcBef>
                <a:spcPts val="290"/>
              </a:spcBef>
            </a:pPr>
            <a:r>
              <a:rPr sz="1000" spc="-50" dirty="0">
                <a:latin typeface="Arial"/>
                <a:cs typeface="Arial"/>
              </a:rPr>
              <a:t>C B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5734954" y="2298936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5972175" y="2041525"/>
            <a:ext cx="516255" cy="516255"/>
            <a:chOff x="5972175" y="2041525"/>
            <a:chExt cx="516255" cy="516255"/>
          </a:xfrm>
        </p:grpSpPr>
        <p:sp>
          <p:nvSpPr>
            <p:cNvPr id="143" name="object 143"/>
            <p:cNvSpPr/>
            <p:nvPr/>
          </p:nvSpPr>
          <p:spPr>
            <a:xfrm>
              <a:off x="5976937" y="204628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30">
                  <a:moveTo>
                    <a:pt x="253206" y="0"/>
                  </a:moveTo>
                  <a:lnTo>
                    <a:pt x="207692" y="4079"/>
                  </a:lnTo>
                  <a:lnTo>
                    <a:pt x="164854" y="15841"/>
                  </a:lnTo>
                  <a:lnTo>
                    <a:pt x="125408" y="34570"/>
                  </a:lnTo>
                  <a:lnTo>
                    <a:pt x="90068" y="59550"/>
                  </a:lnTo>
                  <a:lnTo>
                    <a:pt x="59550" y="90068"/>
                  </a:lnTo>
                  <a:lnTo>
                    <a:pt x="34570" y="125408"/>
                  </a:lnTo>
                  <a:lnTo>
                    <a:pt x="15841" y="164854"/>
                  </a:lnTo>
                  <a:lnTo>
                    <a:pt x="4079" y="207692"/>
                  </a:lnTo>
                  <a:lnTo>
                    <a:pt x="0" y="253206"/>
                  </a:lnTo>
                  <a:lnTo>
                    <a:pt x="4079" y="298720"/>
                  </a:lnTo>
                  <a:lnTo>
                    <a:pt x="15841" y="341558"/>
                  </a:lnTo>
                  <a:lnTo>
                    <a:pt x="34570" y="381004"/>
                  </a:lnTo>
                  <a:lnTo>
                    <a:pt x="59550" y="416343"/>
                  </a:lnTo>
                  <a:lnTo>
                    <a:pt x="90068" y="446861"/>
                  </a:lnTo>
                  <a:lnTo>
                    <a:pt x="125408" y="471842"/>
                  </a:lnTo>
                  <a:lnTo>
                    <a:pt x="164854" y="490571"/>
                  </a:lnTo>
                  <a:lnTo>
                    <a:pt x="207692" y="502333"/>
                  </a:lnTo>
                  <a:lnTo>
                    <a:pt x="253206" y="506412"/>
                  </a:lnTo>
                  <a:lnTo>
                    <a:pt x="298720" y="502333"/>
                  </a:lnTo>
                  <a:lnTo>
                    <a:pt x="341558" y="490571"/>
                  </a:lnTo>
                  <a:lnTo>
                    <a:pt x="381004" y="471842"/>
                  </a:lnTo>
                  <a:lnTo>
                    <a:pt x="416343" y="446861"/>
                  </a:lnTo>
                  <a:lnTo>
                    <a:pt x="446861" y="416343"/>
                  </a:lnTo>
                  <a:lnTo>
                    <a:pt x="471842" y="381004"/>
                  </a:lnTo>
                  <a:lnTo>
                    <a:pt x="490571" y="341558"/>
                  </a:lnTo>
                  <a:lnTo>
                    <a:pt x="502333" y="298720"/>
                  </a:lnTo>
                  <a:lnTo>
                    <a:pt x="506412" y="253206"/>
                  </a:lnTo>
                  <a:lnTo>
                    <a:pt x="502333" y="207692"/>
                  </a:lnTo>
                  <a:lnTo>
                    <a:pt x="490571" y="164854"/>
                  </a:lnTo>
                  <a:lnTo>
                    <a:pt x="471842" y="125408"/>
                  </a:lnTo>
                  <a:lnTo>
                    <a:pt x="446861" y="90068"/>
                  </a:lnTo>
                  <a:lnTo>
                    <a:pt x="416343" y="59550"/>
                  </a:lnTo>
                  <a:lnTo>
                    <a:pt x="381004" y="34570"/>
                  </a:lnTo>
                  <a:lnTo>
                    <a:pt x="341558" y="15841"/>
                  </a:lnTo>
                  <a:lnTo>
                    <a:pt x="298720" y="4079"/>
                  </a:lnTo>
                  <a:lnTo>
                    <a:pt x="253206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5976937" y="204628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30">
                  <a:moveTo>
                    <a:pt x="0" y="253206"/>
                  </a:moveTo>
                  <a:lnTo>
                    <a:pt x="4079" y="207691"/>
                  </a:lnTo>
                  <a:lnTo>
                    <a:pt x="15841" y="164854"/>
                  </a:lnTo>
                  <a:lnTo>
                    <a:pt x="34570" y="125408"/>
                  </a:lnTo>
                  <a:lnTo>
                    <a:pt x="59550" y="90068"/>
                  </a:lnTo>
                  <a:lnTo>
                    <a:pt x="90068" y="59550"/>
                  </a:lnTo>
                  <a:lnTo>
                    <a:pt x="125408" y="34570"/>
                  </a:lnTo>
                  <a:lnTo>
                    <a:pt x="164854" y="15841"/>
                  </a:lnTo>
                  <a:lnTo>
                    <a:pt x="207691" y="4079"/>
                  </a:lnTo>
                  <a:lnTo>
                    <a:pt x="253206" y="0"/>
                  </a:lnTo>
                  <a:lnTo>
                    <a:pt x="298720" y="4079"/>
                  </a:lnTo>
                  <a:lnTo>
                    <a:pt x="341557" y="15841"/>
                  </a:lnTo>
                  <a:lnTo>
                    <a:pt x="381003" y="34570"/>
                  </a:lnTo>
                  <a:lnTo>
                    <a:pt x="416343" y="59550"/>
                  </a:lnTo>
                  <a:lnTo>
                    <a:pt x="446861" y="90068"/>
                  </a:lnTo>
                  <a:lnTo>
                    <a:pt x="471841" y="125408"/>
                  </a:lnTo>
                  <a:lnTo>
                    <a:pt x="490570" y="164854"/>
                  </a:lnTo>
                  <a:lnTo>
                    <a:pt x="502332" y="207691"/>
                  </a:lnTo>
                  <a:lnTo>
                    <a:pt x="506412" y="253206"/>
                  </a:lnTo>
                  <a:lnTo>
                    <a:pt x="502332" y="298720"/>
                  </a:lnTo>
                  <a:lnTo>
                    <a:pt x="490570" y="341557"/>
                  </a:lnTo>
                  <a:lnTo>
                    <a:pt x="471841" y="381003"/>
                  </a:lnTo>
                  <a:lnTo>
                    <a:pt x="446861" y="416343"/>
                  </a:lnTo>
                  <a:lnTo>
                    <a:pt x="416343" y="446861"/>
                  </a:lnTo>
                  <a:lnTo>
                    <a:pt x="381003" y="471841"/>
                  </a:lnTo>
                  <a:lnTo>
                    <a:pt x="341557" y="490570"/>
                  </a:lnTo>
                  <a:lnTo>
                    <a:pt x="298720" y="502332"/>
                  </a:lnTo>
                  <a:lnTo>
                    <a:pt x="253206" y="506412"/>
                  </a:lnTo>
                  <a:lnTo>
                    <a:pt x="207691" y="502332"/>
                  </a:lnTo>
                  <a:lnTo>
                    <a:pt x="164854" y="490570"/>
                  </a:lnTo>
                  <a:lnTo>
                    <a:pt x="125408" y="471841"/>
                  </a:lnTo>
                  <a:lnTo>
                    <a:pt x="90068" y="446861"/>
                  </a:lnTo>
                  <a:lnTo>
                    <a:pt x="59550" y="416343"/>
                  </a:lnTo>
                  <a:lnTo>
                    <a:pt x="34570" y="381003"/>
                  </a:lnTo>
                  <a:lnTo>
                    <a:pt x="15841" y="341557"/>
                  </a:lnTo>
                  <a:lnTo>
                    <a:pt x="4079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145" name="object 145"/>
          <p:cNvGraphicFramePr>
            <a:graphicFrameLocks noGrp="1"/>
          </p:cNvGraphicFramePr>
          <p:nvPr/>
        </p:nvGraphicFramePr>
        <p:xfrm>
          <a:off x="6162219" y="2100774"/>
          <a:ext cx="126364" cy="3771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6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25730">
                <a:tc>
                  <a:txBody>
                    <a:bodyPr/>
                    <a:lstStyle/>
                    <a:p>
                      <a:pPr algn="ctr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B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5730">
                <a:tc>
                  <a:txBody>
                    <a:bodyPr/>
                    <a:lstStyle/>
                    <a:p>
                      <a:pPr algn="ctr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C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5730">
                <a:tc>
                  <a:txBody>
                    <a:bodyPr/>
                    <a:lstStyle/>
                    <a:p>
                      <a:pPr algn="ctr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46" name="object 146"/>
          <p:cNvGrpSpPr/>
          <p:nvPr/>
        </p:nvGrpSpPr>
        <p:grpSpPr>
          <a:xfrm>
            <a:off x="6492875" y="2041525"/>
            <a:ext cx="633730" cy="516255"/>
            <a:chOff x="6492875" y="2041525"/>
            <a:chExt cx="633730" cy="516255"/>
          </a:xfrm>
        </p:grpSpPr>
        <p:sp>
          <p:nvSpPr>
            <p:cNvPr id="147" name="object 147"/>
            <p:cNvSpPr/>
            <p:nvPr/>
          </p:nvSpPr>
          <p:spPr>
            <a:xfrm>
              <a:off x="6497637" y="2046287"/>
              <a:ext cx="624205" cy="506730"/>
            </a:xfrm>
            <a:custGeom>
              <a:avLst/>
              <a:gdLst/>
              <a:ahLst/>
              <a:cxnLst/>
              <a:rect l="l" t="t" r="r" b="b"/>
              <a:pathLst>
                <a:path w="624204" h="506730">
                  <a:moveTo>
                    <a:pt x="311943" y="0"/>
                  </a:moveTo>
                  <a:lnTo>
                    <a:pt x="261344" y="3314"/>
                  </a:lnTo>
                  <a:lnTo>
                    <a:pt x="213345" y="12908"/>
                  </a:lnTo>
                  <a:lnTo>
                    <a:pt x="168587" y="28262"/>
                  </a:lnTo>
                  <a:lnTo>
                    <a:pt x="127713" y="48854"/>
                  </a:lnTo>
                  <a:lnTo>
                    <a:pt x="91366" y="74162"/>
                  </a:lnTo>
                  <a:lnTo>
                    <a:pt x="60187" y="103665"/>
                  </a:lnTo>
                  <a:lnTo>
                    <a:pt x="34818" y="136843"/>
                  </a:lnTo>
                  <a:lnTo>
                    <a:pt x="15903" y="173173"/>
                  </a:lnTo>
                  <a:lnTo>
                    <a:pt x="4082" y="212134"/>
                  </a:lnTo>
                  <a:lnTo>
                    <a:pt x="0" y="253206"/>
                  </a:lnTo>
                  <a:lnTo>
                    <a:pt x="4082" y="294277"/>
                  </a:lnTo>
                  <a:lnTo>
                    <a:pt x="15903" y="333239"/>
                  </a:lnTo>
                  <a:lnTo>
                    <a:pt x="34818" y="369569"/>
                  </a:lnTo>
                  <a:lnTo>
                    <a:pt x="60187" y="402746"/>
                  </a:lnTo>
                  <a:lnTo>
                    <a:pt x="91366" y="432250"/>
                  </a:lnTo>
                  <a:lnTo>
                    <a:pt x="127713" y="457558"/>
                  </a:lnTo>
                  <a:lnTo>
                    <a:pt x="168587" y="478150"/>
                  </a:lnTo>
                  <a:lnTo>
                    <a:pt x="213345" y="493503"/>
                  </a:lnTo>
                  <a:lnTo>
                    <a:pt x="261344" y="503098"/>
                  </a:lnTo>
                  <a:lnTo>
                    <a:pt x="311943" y="506412"/>
                  </a:lnTo>
                  <a:lnTo>
                    <a:pt x="362542" y="503098"/>
                  </a:lnTo>
                  <a:lnTo>
                    <a:pt x="410542" y="493503"/>
                  </a:lnTo>
                  <a:lnTo>
                    <a:pt x="455299" y="478150"/>
                  </a:lnTo>
                  <a:lnTo>
                    <a:pt x="496173" y="457558"/>
                  </a:lnTo>
                  <a:lnTo>
                    <a:pt x="532521" y="432250"/>
                  </a:lnTo>
                  <a:lnTo>
                    <a:pt x="563700" y="402746"/>
                  </a:lnTo>
                  <a:lnTo>
                    <a:pt x="589068" y="369569"/>
                  </a:lnTo>
                  <a:lnTo>
                    <a:pt x="607984" y="333239"/>
                  </a:lnTo>
                  <a:lnTo>
                    <a:pt x="619804" y="294277"/>
                  </a:lnTo>
                  <a:lnTo>
                    <a:pt x="623887" y="253206"/>
                  </a:lnTo>
                  <a:lnTo>
                    <a:pt x="619804" y="212134"/>
                  </a:lnTo>
                  <a:lnTo>
                    <a:pt x="607984" y="173173"/>
                  </a:lnTo>
                  <a:lnTo>
                    <a:pt x="589068" y="136843"/>
                  </a:lnTo>
                  <a:lnTo>
                    <a:pt x="563700" y="103665"/>
                  </a:lnTo>
                  <a:lnTo>
                    <a:pt x="532521" y="74162"/>
                  </a:lnTo>
                  <a:lnTo>
                    <a:pt x="496173" y="48854"/>
                  </a:lnTo>
                  <a:lnTo>
                    <a:pt x="455299" y="28262"/>
                  </a:lnTo>
                  <a:lnTo>
                    <a:pt x="410542" y="12908"/>
                  </a:lnTo>
                  <a:lnTo>
                    <a:pt x="362542" y="3314"/>
                  </a:lnTo>
                  <a:lnTo>
                    <a:pt x="311943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6497637" y="2046287"/>
              <a:ext cx="624205" cy="506730"/>
            </a:xfrm>
            <a:custGeom>
              <a:avLst/>
              <a:gdLst/>
              <a:ahLst/>
              <a:cxnLst/>
              <a:rect l="l" t="t" r="r" b="b"/>
              <a:pathLst>
                <a:path w="624204" h="506730">
                  <a:moveTo>
                    <a:pt x="0" y="253206"/>
                  </a:moveTo>
                  <a:lnTo>
                    <a:pt x="4082" y="212134"/>
                  </a:lnTo>
                  <a:lnTo>
                    <a:pt x="15903" y="173173"/>
                  </a:lnTo>
                  <a:lnTo>
                    <a:pt x="34818" y="136843"/>
                  </a:lnTo>
                  <a:lnTo>
                    <a:pt x="60187" y="103665"/>
                  </a:lnTo>
                  <a:lnTo>
                    <a:pt x="91366" y="74162"/>
                  </a:lnTo>
                  <a:lnTo>
                    <a:pt x="127713" y="48854"/>
                  </a:lnTo>
                  <a:lnTo>
                    <a:pt x="168587" y="28262"/>
                  </a:lnTo>
                  <a:lnTo>
                    <a:pt x="213345" y="12908"/>
                  </a:lnTo>
                  <a:lnTo>
                    <a:pt x="261344" y="3314"/>
                  </a:lnTo>
                  <a:lnTo>
                    <a:pt x="311943" y="0"/>
                  </a:lnTo>
                  <a:lnTo>
                    <a:pt x="362542" y="3314"/>
                  </a:lnTo>
                  <a:lnTo>
                    <a:pt x="410541" y="12908"/>
                  </a:lnTo>
                  <a:lnTo>
                    <a:pt x="455299" y="28262"/>
                  </a:lnTo>
                  <a:lnTo>
                    <a:pt x="496173" y="48854"/>
                  </a:lnTo>
                  <a:lnTo>
                    <a:pt x="532520" y="74162"/>
                  </a:lnTo>
                  <a:lnTo>
                    <a:pt x="563699" y="103665"/>
                  </a:lnTo>
                  <a:lnTo>
                    <a:pt x="589068" y="136843"/>
                  </a:lnTo>
                  <a:lnTo>
                    <a:pt x="607983" y="173173"/>
                  </a:lnTo>
                  <a:lnTo>
                    <a:pt x="619804" y="212134"/>
                  </a:lnTo>
                  <a:lnTo>
                    <a:pt x="623887" y="253206"/>
                  </a:lnTo>
                  <a:lnTo>
                    <a:pt x="619804" y="294277"/>
                  </a:lnTo>
                  <a:lnTo>
                    <a:pt x="607983" y="333238"/>
                  </a:lnTo>
                  <a:lnTo>
                    <a:pt x="589068" y="369568"/>
                  </a:lnTo>
                  <a:lnTo>
                    <a:pt x="563699" y="402746"/>
                  </a:lnTo>
                  <a:lnTo>
                    <a:pt x="532520" y="432249"/>
                  </a:lnTo>
                  <a:lnTo>
                    <a:pt x="496173" y="457557"/>
                  </a:lnTo>
                  <a:lnTo>
                    <a:pt x="455299" y="478149"/>
                  </a:lnTo>
                  <a:lnTo>
                    <a:pt x="410541" y="493503"/>
                  </a:lnTo>
                  <a:lnTo>
                    <a:pt x="362542" y="503097"/>
                  </a:lnTo>
                  <a:lnTo>
                    <a:pt x="311943" y="506412"/>
                  </a:lnTo>
                  <a:lnTo>
                    <a:pt x="261344" y="503097"/>
                  </a:lnTo>
                  <a:lnTo>
                    <a:pt x="213345" y="493503"/>
                  </a:lnTo>
                  <a:lnTo>
                    <a:pt x="168587" y="478149"/>
                  </a:lnTo>
                  <a:lnTo>
                    <a:pt x="127713" y="457557"/>
                  </a:lnTo>
                  <a:lnTo>
                    <a:pt x="91366" y="432249"/>
                  </a:lnTo>
                  <a:lnTo>
                    <a:pt x="60187" y="402746"/>
                  </a:lnTo>
                  <a:lnTo>
                    <a:pt x="34818" y="369568"/>
                  </a:lnTo>
                  <a:lnTo>
                    <a:pt x="15903" y="333238"/>
                  </a:lnTo>
                  <a:lnTo>
                    <a:pt x="4082" y="294277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9" name="object 149"/>
          <p:cNvSpPr txBox="1"/>
          <p:nvPr/>
        </p:nvSpPr>
        <p:spPr>
          <a:xfrm>
            <a:off x="6944868" y="2243039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C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6740260" y="2243039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B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6535652" y="2243039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152" name="object 152"/>
          <p:cNvGrpSpPr/>
          <p:nvPr/>
        </p:nvGrpSpPr>
        <p:grpSpPr>
          <a:xfrm>
            <a:off x="6632575" y="2624137"/>
            <a:ext cx="516255" cy="516255"/>
            <a:chOff x="6632575" y="2624137"/>
            <a:chExt cx="516255" cy="516255"/>
          </a:xfrm>
        </p:grpSpPr>
        <p:sp>
          <p:nvSpPr>
            <p:cNvPr id="153" name="object 153"/>
            <p:cNvSpPr/>
            <p:nvPr/>
          </p:nvSpPr>
          <p:spPr>
            <a:xfrm>
              <a:off x="6637337" y="2628900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30">
                  <a:moveTo>
                    <a:pt x="253206" y="0"/>
                  </a:moveTo>
                  <a:lnTo>
                    <a:pt x="207692" y="4079"/>
                  </a:lnTo>
                  <a:lnTo>
                    <a:pt x="164854" y="15841"/>
                  </a:lnTo>
                  <a:lnTo>
                    <a:pt x="125408" y="34570"/>
                  </a:lnTo>
                  <a:lnTo>
                    <a:pt x="90068" y="59550"/>
                  </a:lnTo>
                  <a:lnTo>
                    <a:pt x="59550" y="90068"/>
                  </a:lnTo>
                  <a:lnTo>
                    <a:pt x="34570" y="125408"/>
                  </a:lnTo>
                  <a:lnTo>
                    <a:pt x="15841" y="164854"/>
                  </a:lnTo>
                  <a:lnTo>
                    <a:pt x="4079" y="207692"/>
                  </a:lnTo>
                  <a:lnTo>
                    <a:pt x="0" y="253206"/>
                  </a:lnTo>
                  <a:lnTo>
                    <a:pt x="4079" y="298720"/>
                  </a:lnTo>
                  <a:lnTo>
                    <a:pt x="15841" y="341558"/>
                  </a:lnTo>
                  <a:lnTo>
                    <a:pt x="34570" y="381004"/>
                  </a:lnTo>
                  <a:lnTo>
                    <a:pt x="59550" y="416343"/>
                  </a:lnTo>
                  <a:lnTo>
                    <a:pt x="90068" y="446861"/>
                  </a:lnTo>
                  <a:lnTo>
                    <a:pt x="125408" y="471842"/>
                  </a:lnTo>
                  <a:lnTo>
                    <a:pt x="164854" y="490571"/>
                  </a:lnTo>
                  <a:lnTo>
                    <a:pt x="207692" y="502333"/>
                  </a:lnTo>
                  <a:lnTo>
                    <a:pt x="253206" y="506412"/>
                  </a:lnTo>
                  <a:lnTo>
                    <a:pt x="298720" y="502333"/>
                  </a:lnTo>
                  <a:lnTo>
                    <a:pt x="341558" y="490571"/>
                  </a:lnTo>
                  <a:lnTo>
                    <a:pt x="381004" y="471842"/>
                  </a:lnTo>
                  <a:lnTo>
                    <a:pt x="416343" y="446861"/>
                  </a:lnTo>
                  <a:lnTo>
                    <a:pt x="446861" y="416343"/>
                  </a:lnTo>
                  <a:lnTo>
                    <a:pt x="471842" y="381004"/>
                  </a:lnTo>
                  <a:lnTo>
                    <a:pt x="490571" y="341558"/>
                  </a:lnTo>
                  <a:lnTo>
                    <a:pt x="502333" y="298720"/>
                  </a:lnTo>
                  <a:lnTo>
                    <a:pt x="506412" y="253206"/>
                  </a:lnTo>
                  <a:lnTo>
                    <a:pt x="502333" y="207692"/>
                  </a:lnTo>
                  <a:lnTo>
                    <a:pt x="490571" y="164854"/>
                  </a:lnTo>
                  <a:lnTo>
                    <a:pt x="471842" y="125408"/>
                  </a:lnTo>
                  <a:lnTo>
                    <a:pt x="446861" y="90068"/>
                  </a:lnTo>
                  <a:lnTo>
                    <a:pt x="416343" y="59550"/>
                  </a:lnTo>
                  <a:lnTo>
                    <a:pt x="381004" y="34570"/>
                  </a:lnTo>
                  <a:lnTo>
                    <a:pt x="341558" y="15841"/>
                  </a:lnTo>
                  <a:lnTo>
                    <a:pt x="298720" y="4079"/>
                  </a:lnTo>
                  <a:lnTo>
                    <a:pt x="253206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637337" y="2628900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30">
                  <a:moveTo>
                    <a:pt x="0" y="253206"/>
                  </a:moveTo>
                  <a:lnTo>
                    <a:pt x="4079" y="207692"/>
                  </a:lnTo>
                  <a:lnTo>
                    <a:pt x="15841" y="164854"/>
                  </a:lnTo>
                  <a:lnTo>
                    <a:pt x="34570" y="125408"/>
                  </a:lnTo>
                  <a:lnTo>
                    <a:pt x="59550" y="90068"/>
                  </a:lnTo>
                  <a:lnTo>
                    <a:pt x="90068" y="59550"/>
                  </a:lnTo>
                  <a:lnTo>
                    <a:pt x="125408" y="34570"/>
                  </a:lnTo>
                  <a:lnTo>
                    <a:pt x="164854" y="15841"/>
                  </a:lnTo>
                  <a:lnTo>
                    <a:pt x="207692" y="4079"/>
                  </a:lnTo>
                  <a:lnTo>
                    <a:pt x="253206" y="0"/>
                  </a:lnTo>
                  <a:lnTo>
                    <a:pt x="298720" y="4079"/>
                  </a:lnTo>
                  <a:lnTo>
                    <a:pt x="341558" y="15841"/>
                  </a:lnTo>
                  <a:lnTo>
                    <a:pt x="381004" y="34570"/>
                  </a:lnTo>
                  <a:lnTo>
                    <a:pt x="416344" y="59550"/>
                  </a:lnTo>
                  <a:lnTo>
                    <a:pt x="446862" y="90068"/>
                  </a:lnTo>
                  <a:lnTo>
                    <a:pt x="471842" y="125408"/>
                  </a:lnTo>
                  <a:lnTo>
                    <a:pt x="490571" y="164854"/>
                  </a:lnTo>
                  <a:lnTo>
                    <a:pt x="502333" y="207692"/>
                  </a:lnTo>
                  <a:lnTo>
                    <a:pt x="506413" y="253206"/>
                  </a:lnTo>
                  <a:lnTo>
                    <a:pt x="502333" y="298720"/>
                  </a:lnTo>
                  <a:lnTo>
                    <a:pt x="490571" y="341558"/>
                  </a:lnTo>
                  <a:lnTo>
                    <a:pt x="471842" y="381004"/>
                  </a:lnTo>
                  <a:lnTo>
                    <a:pt x="446862" y="416344"/>
                  </a:lnTo>
                  <a:lnTo>
                    <a:pt x="416344" y="446862"/>
                  </a:lnTo>
                  <a:lnTo>
                    <a:pt x="381004" y="471842"/>
                  </a:lnTo>
                  <a:lnTo>
                    <a:pt x="341558" y="490571"/>
                  </a:lnTo>
                  <a:lnTo>
                    <a:pt x="298720" y="502333"/>
                  </a:lnTo>
                  <a:lnTo>
                    <a:pt x="253206" y="506413"/>
                  </a:lnTo>
                  <a:lnTo>
                    <a:pt x="207692" y="502333"/>
                  </a:lnTo>
                  <a:lnTo>
                    <a:pt x="164854" y="490571"/>
                  </a:lnTo>
                  <a:lnTo>
                    <a:pt x="125408" y="471842"/>
                  </a:lnTo>
                  <a:lnTo>
                    <a:pt x="90068" y="446862"/>
                  </a:lnTo>
                  <a:lnTo>
                    <a:pt x="59550" y="416344"/>
                  </a:lnTo>
                  <a:lnTo>
                    <a:pt x="34570" y="381004"/>
                  </a:lnTo>
                  <a:lnTo>
                    <a:pt x="15841" y="341558"/>
                  </a:lnTo>
                  <a:lnTo>
                    <a:pt x="4079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155" name="object 155"/>
          <p:cNvGraphicFramePr>
            <a:graphicFrameLocks noGrp="1"/>
          </p:cNvGraphicFramePr>
          <p:nvPr/>
        </p:nvGraphicFramePr>
        <p:xfrm>
          <a:off x="6798026" y="2683386"/>
          <a:ext cx="126364" cy="3771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6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25730">
                <a:tc>
                  <a:txBody>
                    <a:bodyPr/>
                    <a:lstStyle/>
                    <a:p>
                      <a:pPr algn="ctr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5730">
                <a:tc>
                  <a:txBody>
                    <a:bodyPr/>
                    <a:lstStyle/>
                    <a:p>
                      <a:pPr algn="ctr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C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5730">
                <a:tc>
                  <a:txBody>
                    <a:bodyPr/>
                    <a:lstStyle/>
                    <a:p>
                      <a:pPr algn="ctr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B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56" name="object 156"/>
          <p:cNvGrpSpPr/>
          <p:nvPr/>
        </p:nvGrpSpPr>
        <p:grpSpPr>
          <a:xfrm>
            <a:off x="7145339" y="2617787"/>
            <a:ext cx="633730" cy="516255"/>
            <a:chOff x="7145339" y="2617787"/>
            <a:chExt cx="633730" cy="516255"/>
          </a:xfrm>
        </p:grpSpPr>
        <p:sp>
          <p:nvSpPr>
            <p:cNvPr id="157" name="object 157"/>
            <p:cNvSpPr/>
            <p:nvPr/>
          </p:nvSpPr>
          <p:spPr>
            <a:xfrm>
              <a:off x="7150101" y="2622550"/>
              <a:ext cx="624205" cy="506730"/>
            </a:xfrm>
            <a:custGeom>
              <a:avLst/>
              <a:gdLst/>
              <a:ahLst/>
              <a:cxnLst/>
              <a:rect l="l" t="t" r="r" b="b"/>
              <a:pathLst>
                <a:path w="624204" h="506730">
                  <a:moveTo>
                    <a:pt x="311943" y="0"/>
                  </a:moveTo>
                  <a:lnTo>
                    <a:pt x="261344" y="3314"/>
                  </a:lnTo>
                  <a:lnTo>
                    <a:pt x="213345" y="12908"/>
                  </a:lnTo>
                  <a:lnTo>
                    <a:pt x="168587" y="28262"/>
                  </a:lnTo>
                  <a:lnTo>
                    <a:pt x="127713" y="48854"/>
                  </a:lnTo>
                  <a:lnTo>
                    <a:pt x="91366" y="74162"/>
                  </a:lnTo>
                  <a:lnTo>
                    <a:pt x="60187" y="103665"/>
                  </a:lnTo>
                  <a:lnTo>
                    <a:pt x="34818" y="136843"/>
                  </a:lnTo>
                  <a:lnTo>
                    <a:pt x="15903" y="173173"/>
                  </a:lnTo>
                  <a:lnTo>
                    <a:pt x="4082" y="212134"/>
                  </a:lnTo>
                  <a:lnTo>
                    <a:pt x="0" y="253206"/>
                  </a:lnTo>
                  <a:lnTo>
                    <a:pt x="4082" y="294277"/>
                  </a:lnTo>
                  <a:lnTo>
                    <a:pt x="15903" y="333239"/>
                  </a:lnTo>
                  <a:lnTo>
                    <a:pt x="34818" y="369569"/>
                  </a:lnTo>
                  <a:lnTo>
                    <a:pt x="60187" y="402746"/>
                  </a:lnTo>
                  <a:lnTo>
                    <a:pt x="91366" y="432250"/>
                  </a:lnTo>
                  <a:lnTo>
                    <a:pt x="127713" y="457558"/>
                  </a:lnTo>
                  <a:lnTo>
                    <a:pt x="168587" y="478150"/>
                  </a:lnTo>
                  <a:lnTo>
                    <a:pt x="213345" y="493503"/>
                  </a:lnTo>
                  <a:lnTo>
                    <a:pt x="261344" y="503098"/>
                  </a:lnTo>
                  <a:lnTo>
                    <a:pt x="311943" y="506412"/>
                  </a:lnTo>
                  <a:lnTo>
                    <a:pt x="362542" y="503098"/>
                  </a:lnTo>
                  <a:lnTo>
                    <a:pt x="410542" y="493503"/>
                  </a:lnTo>
                  <a:lnTo>
                    <a:pt x="455299" y="478150"/>
                  </a:lnTo>
                  <a:lnTo>
                    <a:pt x="496173" y="457558"/>
                  </a:lnTo>
                  <a:lnTo>
                    <a:pt x="532521" y="432250"/>
                  </a:lnTo>
                  <a:lnTo>
                    <a:pt x="563700" y="402746"/>
                  </a:lnTo>
                  <a:lnTo>
                    <a:pt x="589068" y="369569"/>
                  </a:lnTo>
                  <a:lnTo>
                    <a:pt x="607984" y="333239"/>
                  </a:lnTo>
                  <a:lnTo>
                    <a:pt x="619804" y="294277"/>
                  </a:lnTo>
                  <a:lnTo>
                    <a:pt x="623887" y="253206"/>
                  </a:lnTo>
                  <a:lnTo>
                    <a:pt x="619804" y="212134"/>
                  </a:lnTo>
                  <a:lnTo>
                    <a:pt x="607984" y="173173"/>
                  </a:lnTo>
                  <a:lnTo>
                    <a:pt x="589068" y="136843"/>
                  </a:lnTo>
                  <a:lnTo>
                    <a:pt x="563700" y="103665"/>
                  </a:lnTo>
                  <a:lnTo>
                    <a:pt x="532521" y="74162"/>
                  </a:lnTo>
                  <a:lnTo>
                    <a:pt x="496173" y="48854"/>
                  </a:lnTo>
                  <a:lnTo>
                    <a:pt x="455299" y="28262"/>
                  </a:lnTo>
                  <a:lnTo>
                    <a:pt x="410542" y="12908"/>
                  </a:lnTo>
                  <a:lnTo>
                    <a:pt x="362542" y="3314"/>
                  </a:lnTo>
                  <a:lnTo>
                    <a:pt x="311943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150101" y="2622550"/>
              <a:ext cx="624205" cy="506730"/>
            </a:xfrm>
            <a:custGeom>
              <a:avLst/>
              <a:gdLst/>
              <a:ahLst/>
              <a:cxnLst/>
              <a:rect l="l" t="t" r="r" b="b"/>
              <a:pathLst>
                <a:path w="624204" h="506730">
                  <a:moveTo>
                    <a:pt x="0" y="253206"/>
                  </a:moveTo>
                  <a:lnTo>
                    <a:pt x="4082" y="212135"/>
                  </a:lnTo>
                  <a:lnTo>
                    <a:pt x="15903" y="173173"/>
                  </a:lnTo>
                  <a:lnTo>
                    <a:pt x="34818" y="136843"/>
                  </a:lnTo>
                  <a:lnTo>
                    <a:pt x="60187" y="103666"/>
                  </a:lnTo>
                  <a:lnTo>
                    <a:pt x="91366" y="74162"/>
                  </a:lnTo>
                  <a:lnTo>
                    <a:pt x="127713" y="48854"/>
                  </a:lnTo>
                  <a:lnTo>
                    <a:pt x="168587" y="28262"/>
                  </a:lnTo>
                  <a:lnTo>
                    <a:pt x="213345" y="12908"/>
                  </a:lnTo>
                  <a:lnTo>
                    <a:pt x="261345" y="3314"/>
                  </a:lnTo>
                  <a:lnTo>
                    <a:pt x="311944" y="0"/>
                  </a:lnTo>
                  <a:lnTo>
                    <a:pt x="362542" y="3314"/>
                  </a:lnTo>
                  <a:lnTo>
                    <a:pt x="410542" y="12908"/>
                  </a:lnTo>
                  <a:lnTo>
                    <a:pt x="455300" y="28262"/>
                  </a:lnTo>
                  <a:lnTo>
                    <a:pt x="496174" y="48854"/>
                  </a:lnTo>
                  <a:lnTo>
                    <a:pt x="532521" y="74162"/>
                  </a:lnTo>
                  <a:lnTo>
                    <a:pt x="563700" y="103666"/>
                  </a:lnTo>
                  <a:lnTo>
                    <a:pt x="589069" y="136843"/>
                  </a:lnTo>
                  <a:lnTo>
                    <a:pt x="607984" y="173173"/>
                  </a:lnTo>
                  <a:lnTo>
                    <a:pt x="619805" y="212135"/>
                  </a:lnTo>
                  <a:lnTo>
                    <a:pt x="623888" y="253206"/>
                  </a:lnTo>
                  <a:lnTo>
                    <a:pt x="619805" y="294277"/>
                  </a:lnTo>
                  <a:lnTo>
                    <a:pt x="607984" y="333239"/>
                  </a:lnTo>
                  <a:lnTo>
                    <a:pt x="589069" y="369569"/>
                  </a:lnTo>
                  <a:lnTo>
                    <a:pt x="563700" y="402746"/>
                  </a:lnTo>
                  <a:lnTo>
                    <a:pt x="532521" y="432250"/>
                  </a:lnTo>
                  <a:lnTo>
                    <a:pt x="496174" y="457558"/>
                  </a:lnTo>
                  <a:lnTo>
                    <a:pt x="455300" y="478150"/>
                  </a:lnTo>
                  <a:lnTo>
                    <a:pt x="410542" y="493504"/>
                  </a:lnTo>
                  <a:lnTo>
                    <a:pt x="362542" y="503098"/>
                  </a:lnTo>
                  <a:lnTo>
                    <a:pt x="311944" y="506413"/>
                  </a:lnTo>
                  <a:lnTo>
                    <a:pt x="261345" y="503098"/>
                  </a:lnTo>
                  <a:lnTo>
                    <a:pt x="213345" y="493504"/>
                  </a:lnTo>
                  <a:lnTo>
                    <a:pt x="168587" y="478150"/>
                  </a:lnTo>
                  <a:lnTo>
                    <a:pt x="127713" y="457558"/>
                  </a:lnTo>
                  <a:lnTo>
                    <a:pt x="91366" y="432250"/>
                  </a:lnTo>
                  <a:lnTo>
                    <a:pt x="60187" y="402746"/>
                  </a:lnTo>
                  <a:lnTo>
                    <a:pt x="34818" y="369569"/>
                  </a:lnTo>
                  <a:lnTo>
                    <a:pt x="15903" y="333239"/>
                  </a:lnTo>
                  <a:lnTo>
                    <a:pt x="4082" y="294277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9" name="object 159"/>
          <p:cNvSpPr txBox="1"/>
          <p:nvPr/>
        </p:nvSpPr>
        <p:spPr>
          <a:xfrm>
            <a:off x="7597333" y="2819302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C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7392724" y="2819302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B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7188114" y="2819302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5445125" y="2624137"/>
            <a:ext cx="516255" cy="516255"/>
            <a:chOff x="5445125" y="2624137"/>
            <a:chExt cx="516255" cy="516255"/>
          </a:xfrm>
        </p:grpSpPr>
        <p:sp>
          <p:nvSpPr>
            <p:cNvPr id="163" name="object 163"/>
            <p:cNvSpPr/>
            <p:nvPr/>
          </p:nvSpPr>
          <p:spPr>
            <a:xfrm>
              <a:off x="5449887" y="2628900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30">
                  <a:moveTo>
                    <a:pt x="253206" y="0"/>
                  </a:moveTo>
                  <a:lnTo>
                    <a:pt x="207692" y="4079"/>
                  </a:lnTo>
                  <a:lnTo>
                    <a:pt x="164854" y="15841"/>
                  </a:lnTo>
                  <a:lnTo>
                    <a:pt x="125408" y="34570"/>
                  </a:lnTo>
                  <a:lnTo>
                    <a:pt x="90069" y="59550"/>
                  </a:lnTo>
                  <a:lnTo>
                    <a:pt x="59551" y="90068"/>
                  </a:lnTo>
                  <a:lnTo>
                    <a:pt x="34570" y="125408"/>
                  </a:lnTo>
                  <a:lnTo>
                    <a:pt x="15841" y="164854"/>
                  </a:lnTo>
                  <a:lnTo>
                    <a:pt x="4079" y="207692"/>
                  </a:lnTo>
                  <a:lnTo>
                    <a:pt x="0" y="253206"/>
                  </a:lnTo>
                  <a:lnTo>
                    <a:pt x="4079" y="298720"/>
                  </a:lnTo>
                  <a:lnTo>
                    <a:pt x="15841" y="341558"/>
                  </a:lnTo>
                  <a:lnTo>
                    <a:pt x="34570" y="381004"/>
                  </a:lnTo>
                  <a:lnTo>
                    <a:pt x="59551" y="416343"/>
                  </a:lnTo>
                  <a:lnTo>
                    <a:pt x="90069" y="446861"/>
                  </a:lnTo>
                  <a:lnTo>
                    <a:pt x="125408" y="471842"/>
                  </a:lnTo>
                  <a:lnTo>
                    <a:pt x="164854" y="490571"/>
                  </a:lnTo>
                  <a:lnTo>
                    <a:pt x="207692" y="502333"/>
                  </a:lnTo>
                  <a:lnTo>
                    <a:pt x="253206" y="506412"/>
                  </a:lnTo>
                  <a:lnTo>
                    <a:pt x="298720" y="502333"/>
                  </a:lnTo>
                  <a:lnTo>
                    <a:pt x="341558" y="490571"/>
                  </a:lnTo>
                  <a:lnTo>
                    <a:pt x="381004" y="471842"/>
                  </a:lnTo>
                  <a:lnTo>
                    <a:pt x="416344" y="446861"/>
                  </a:lnTo>
                  <a:lnTo>
                    <a:pt x="446862" y="416343"/>
                  </a:lnTo>
                  <a:lnTo>
                    <a:pt x="471843" y="381004"/>
                  </a:lnTo>
                  <a:lnTo>
                    <a:pt x="490572" y="341558"/>
                  </a:lnTo>
                  <a:lnTo>
                    <a:pt x="502334" y="298720"/>
                  </a:lnTo>
                  <a:lnTo>
                    <a:pt x="506413" y="253206"/>
                  </a:lnTo>
                  <a:lnTo>
                    <a:pt x="502334" y="207692"/>
                  </a:lnTo>
                  <a:lnTo>
                    <a:pt x="490572" y="164854"/>
                  </a:lnTo>
                  <a:lnTo>
                    <a:pt x="471843" y="125408"/>
                  </a:lnTo>
                  <a:lnTo>
                    <a:pt x="446862" y="90068"/>
                  </a:lnTo>
                  <a:lnTo>
                    <a:pt x="416344" y="59550"/>
                  </a:lnTo>
                  <a:lnTo>
                    <a:pt x="381004" y="34570"/>
                  </a:lnTo>
                  <a:lnTo>
                    <a:pt x="341558" y="15841"/>
                  </a:lnTo>
                  <a:lnTo>
                    <a:pt x="298720" y="4079"/>
                  </a:lnTo>
                  <a:lnTo>
                    <a:pt x="253206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5449887" y="2628900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30">
                  <a:moveTo>
                    <a:pt x="0" y="253206"/>
                  </a:moveTo>
                  <a:lnTo>
                    <a:pt x="4079" y="207692"/>
                  </a:lnTo>
                  <a:lnTo>
                    <a:pt x="15841" y="164854"/>
                  </a:lnTo>
                  <a:lnTo>
                    <a:pt x="34570" y="125408"/>
                  </a:lnTo>
                  <a:lnTo>
                    <a:pt x="59550" y="90068"/>
                  </a:lnTo>
                  <a:lnTo>
                    <a:pt x="90068" y="59550"/>
                  </a:lnTo>
                  <a:lnTo>
                    <a:pt x="125408" y="34570"/>
                  </a:lnTo>
                  <a:lnTo>
                    <a:pt x="164854" y="15841"/>
                  </a:lnTo>
                  <a:lnTo>
                    <a:pt x="207692" y="4079"/>
                  </a:lnTo>
                  <a:lnTo>
                    <a:pt x="253206" y="0"/>
                  </a:lnTo>
                  <a:lnTo>
                    <a:pt x="298720" y="4079"/>
                  </a:lnTo>
                  <a:lnTo>
                    <a:pt x="341558" y="15841"/>
                  </a:lnTo>
                  <a:lnTo>
                    <a:pt x="381004" y="34570"/>
                  </a:lnTo>
                  <a:lnTo>
                    <a:pt x="416344" y="59550"/>
                  </a:lnTo>
                  <a:lnTo>
                    <a:pt x="446862" y="90068"/>
                  </a:lnTo>
                  <a:lnTo>
                    <a:pt x="471842" y="125408"/>
                  </a:lnTo>
                  <a:lnTo>
                    <a:pt x="490571" y="164854"/>
                  </a:lnTo>
                  <a:lnTo>
                    <a:pt x="502333" y="207692"/>
                  </a:lnTo>
                  <a:lnTo>
                    <a:pt x="506413" y="253206"/>
                  </a:lnTo>
                  <a:lnTo>
                    <a:pt x="502333" y="298720"/>
                  </a:lnTo>
                  <a:lnTo>
                    <a:pt x="490571" y="341558"/>
                  </a:lnTo>
                  <a:lnTo>
                    <a:pt x="471842" y="381004"/>
                  </a:lnTo>
                  <a:lnTo>
                    <a:pt x="446862" y="416344"/>
                  </a:lnTo>
                  <a:lnTo>
                    <a:pt x="416344" y="446862"/>
                  </a:lnTo>
                  <a:lnTo>
                    <a:pt x="381004" y="471842"/>
                  </a:lnTo>
                  <a:lnTo>
                    <a:pt x="341558" y="490571"/>
                  </a:lnTo>
                  <a:lnTo>
                    <a:pt x="298720" y="502333"/>
                  </a:lnTo>
                  <a:lnTo>
                    <a:pt x="253206" y="506413"/>
                  </a:lnTo>
                  <a:lnTo>
                    <a:pt x="207692" y="502333"/>
                  </a:lnTo>
                  <a:lnTo>
                    <a:pt x="164854" y="490571"/>
                  </a:lnTo>
                  <a:lnTo>
                    <a:pt x="125408" y="471842"/>
                  </a:lnTo>
                  <a:lnTo>
                    <a:pt x="90068" y="446862"/>
                  </a:lnTo>
                  <a:lnTo>
                    <a:pt x="59550" y="416344"/>
                  </a:lnTo>
                  <a:lnTo>
                    <a:pt x="34570" y="381004"/>
                  </a:lnTo>
                  <a:lnTo>
                    <a:pt x="15841" y="341558"/>
                  </a:lnTo>
                  <a:lnTo>
                    <a:pt x="4079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165" name="object 165"/>
          <p:cNvGraphicFramePr>
            <a:graphicFrameLocks noGrp="1"/>
          </p:cNvGraphicFramePr>
          <p:nvPr/>
        </p:nvGraphicFramePr>
        <p:xfrm>
          <a:off x="5635170" y="2683386"/>
          <a:ext cx="126364" cy="3771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6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25730">
                <a:tc>
                  <a:txBody>
                    <a:bodyPr/>
                    <a:lstStyle/>
                    <a:p>
                      <a:pPr marL="20955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B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5730">
                <a:tc>
                  <a:txBody>
                    <a:bodyPr/>
                    <a:lstStyle/>
                    <a:p>
                      <a:pPr marL="16510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C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5730">
                <a:tc>
                  <a:txBody>
                    <a:bodyPr/>
                    <a:lstStyle/>
                    <a:p>
                      <a:pPr marL="20955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66" name="object 166"/>
          <p:cNvGrpSpPr/>
          <p:nvPr/>
        </p:nvGrpSpPr>
        <p:grpSpPr>
          <a:xfrm>
            <a:off x="5978525" y="2624137"/>
            <a:ext cx="633730" cy="516255"/>
            <a:chOff x="5978525" y="2624137"/>
            <a:chExt cx="633730" cy="516255"/>
          </a:xfrm>
        </p:grpSpPr>
        <p:sp>
          <p:nvSpPr>
            <p:cNvPr id="167" name="object 167"/>
            <p:cNvSpPr/>
            <p:nvPr/>
          </p:nvSpPr>
          <p:spPr>
            <a:xfrm>
              <a:off x="5983287" y="2628900"/>
              <a:ext cx="624205" cy="506730"/>
            </a:xfrm>
            <a:custGeom>
              <a:avLst/>
              <a:gdLst/>
              <a:ahLst/>
              <a:cxnLst/>
              <a:rect l="l" t="t" r="r" b="b"/>
              <a:pathLst>
                <a:path w="624204" h="506730">
                  <a:moveTo>
                    <a:pt x="311943" y="0"/>
                  </a:moveTo>
                  <a:lnTo>
                    <a:pt x="261344" y="3314"/>
                  </a:lnTo>
                  <a:lnTo>
                    <a:pt x="213345" y="12908"/>
                  </a:lnTo>
                  <a:lnTo>
                    <a:pt x="168587" y="28262"/>
                  </a:lnTo>
                  <a:lnTo>
                    <a:pt x="127713" y="48854"/>
                  </a:lnTo>
                  <a:lnTo>
                    <a:pt x="91366" y="74162"/>
                  </a:lnTo>
                  <a:lnTo>
                    <a:pt x="60187" y="103665"/>
                  </a:lnTo>
                  <a:lnTo>
                    <a:pt x="34818" y="136843"/>
                  </a:lnTo>
                  <a:lnTo>
                    <a:pt x="15903" y="173173"/>
                  </a:lnTo>
                  <a:lnTo>
                    <a:pt x="4082" y="212134"/>
                  </a:lnTo>
                  <a:lnTo>
                    <a:pt x="0" y="253206"/>
                  </a:lnTo>
                  <a:lnTo>
                    <a:pt x="4082" y="294277"/>
                  </a:lnTo>
                  <a:lnTo>
                    <a:pt x="15903" y="333239"/>
                  </a:lnTo>
                  <a:lnTo>
                    <a:pt x="34818" y="369569"/>
                  </a:lnTo>
                  <a:lnTo>
                    <a:pt x="60187" y="402746"/>
                  </a:lnTo>
                  <a:lnTo>
                    <a:pt x="91366" y="432250"/>
                  </a:lnTo>
                  <a:lnTo>
                    <a:pt x="127713" y="457558"/>
                  </a:lnTo>
                  <a:lnTo>
                    <a:pt x="168587" y="478150"/>
                  </a:lnTo>
                  <a:lnTo>
                    <a:pt x="213345" y="493503"/>
                  </a:lnTo>
                  <a:lnTo>
                    <a:pt x="261344" y="503098"/>
                  </a:lnTo>
                  <a:lnTo>
                    <a:pt x="311943" y="506412"/>
                  </a:lnTo>
                  <a:lnTo>
                    <a:pt x="362543" y="503098"/>
                  </a:lnTo>
                  <a:lnTo>
                    <a:pt x="410542" y="493503"/>
                  </a:lnTo>
                  <a:lnTo>
                    <a:pt x="455300" y="478150"/>
                  </a:lnTo>
                  <a:lnTo>
                    <a:pt x="496174" y="457558"/>
                  </a:lnTo>
                  <a:lnTo>
                    <a:pt x="532522" y="432250"/>
                  </a:lnTo>
                  <a:lnTo>
                    <a:pt x="563701" y="402746"/>
                  </a:lnTo>
                  <a:lnTo>
                    <a:pt x="589070" y="369569"/>
                  </a:lnTo>
                  <a:lnTo>
                    <a:pt x="607985" y="333239"/>
                  </a:lnTo>
                  <a:lnTo>
                    <a:pt x="619805" y="294277"/>
                  </a:lnTo>
                  <a:lnTo>
                    <a:pt x="623888" y="253206"/>
                  </a:lnTo>
                  <a:lnTo>
                    <a:pt x="619805" y="212134"/>
                  </a:lnTo>
                  <a:lnTo>
                    <a:pt x="607985" y="173173"/>
                  </a:lnTo>
                  <a:lnTo>
                    <a:pt x="589070" y="136843"/>
                  </a:lnTo>
                  <a:lnTo>
                    <a:pt x="563701" y="103665"/>
                  </a:lnTo>
                  <a:lnTo>
                    <a:pt x="532522" y="74162"/>
                  </a:lnTo>
                  <a:lnTo>
                    <a:pt x="496174" y="48854"/>
                  </a:lnTo>
                  <a:lnTo>
                    <a:pt x="455300" y="28262"/>
                  </a:lnTo>
                  <a:lnTo>
                    <a:pt x="410542" y="12908"/>
                  </a:lnTo>
                  <a:lnTo>
                    <a:pt x="362543" y="3314"/>
                  </a:lnTo>
                  <a:lnTo>
                    <a:pt x="311943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5983287" y="2628900"/>
              <a:ext cx="624205" cy="506730"/>
            </a:xfrm>
            <a:custGeom>
              <a:avLst/>
              <a:gdLst/>
              <a:ahLst/>
              <a:cxnLst/>
              <a:rect l="l" t="t" r="r" b="b"/>
              <a:pathLst>
                <a:path w="624204" h="506730">
                  <a:moveTo>
                    <a:pt x="0" y="253206"/>
                  </a:moveTo>
                  <a:lnTo>
                    <a:pt x="4082" y="212135"/>
                  </a:lnTo>
                  <a:lnTo>
                    <a:pt x="15903" y="173173"/>
                  </a:lnTo>
                  <a:lnTo>
                    <a:pt x="34818" y="136843"/>
                  </a:lnTo>
                  <a:lnTo>
                    <a:pt x="60187" y="103666"/>
                  </a:lnTo>
                  <a:lnTo>
                    <a:pt x="91366" y="74162"/>
                  </a:lnTo>
                  <a:lnTo>
                    <a:pt x="127713" y="48854"/>
                  </a:lnTo>
                  <a:lnTo>
                    <a:pt x="168587" y="28262"/>
                  </a:lnTo>
                  <a:lnTo>
                    <a:pt x="213345" y="12908"/>
                  </a:lnTo>
                  <a:lnTo>
                    <a:pt x="261345" y="3314"/>
                  </a:lnTo>
                  <a:lnTo>
                    <a:pt x="311944" y="0"/>
                  </a:lnTo>
                  <a:lnTo>
                    <a:pt x="362542" y="3314"/>
                  </a:lnTo>
                  <a:lnTo>
                    <a:pt x="410542" y="12908"/>
                  </a:lnTo>
                  <a:lnTo>
                    <a:pt x="455300" y="28262"/>
                  </a:lnTo>
                  <a:lnTo>
                    <a:pt x="496174" y="48854"/>
                  </a:lnTo>
                  <a:lnTo>
                    <a:pt x="532521" y="74162"/>
                  </a:lnTo>
                  <a:lnTo>
                    <a:pt x="563700" y="103666"/>
                  </a:lnTo>
                  <a:lnTo>
                    <a:pt x="589069" y="136843"/>
                  </a:lnTo>
                  <a:lnTo>
                    <a:pt x="607984" y="173173"/>
                  </a:lnTo>
                  <a:lnTo>
                    <a:pt x="619805" y="212135"/>
                  </a:lnTo>
                  <a:lnTo>
                    <a:pt x="623888" y="253206"/>
                  </a:lnTo>
                  <a:lnTo>
                    <a:pt x="619805" y="294277"/>
                  </a:lnTo>
                  <a:lnTo>
                    <a:pt x="607984" y="333239"/>
                  </a:lnTo>
                  <a:lnTo>
                    <a:pt x="589069" y="369569"/>
                  </a:lnTo>
                  <a:lnTo>
                    <a:pt x="563700" y="402746"/>
                  </a:lnTo>
                  <a:lnTo>
                    <a:pt x="532521" y="432250"/>
                  </a:lnTo>
                  <a:lnTo>
                    <a:pt x="496174" y="457558"/>
                  </a:lnTo>
                  <a:lnTo>
                    <a:pt x="455300" y="478150"/>
                  </a:lnTo>
                  <a:lnTo>
                    <a:pt x="410542" y="493504"/>
                  </a:lnTo>
                  <a:lnTo>
                    <a:pt x="362542" y="503098"/>
                  </a:lnTo>
                  <a:lnTo>
                    <a:pt x="311944" y="506413"/>
                  </a:lnTo>
                  <a:lnTo>
                    <a:pt x="261345" y="503098"/>
                  </a:lnTo>
                  <a:lnTo>
                    <a:pt x="213345" y="493504"/>
                  </a:lnTo>
                  <a:lnTo>
                    <a:pt x="168587" y="478150"/>
                  </a:lnTo>
                  <a:lnTo>
                    <a:pt x="127713" y="457558"/>
                  </a:lnTo>
                  <a:lnTo>
                    <a:pt x="91366" y="432250"/>
                  </a:lnTo>
                  <a:lnTo>
                    <a:pt x="60187" y="402746"/>
                  </a:lnTo>
                  <a:lnTo>
                    <a:pt x="34818" y="369569"/>
                  </a:lnTo>
                  <a:lnTo>
                    <a:pt x="15903" y="333239"/>
                  </a:lnTo>
                  <a:lnTo>
                    <a:pt x="4082" y="294277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9" name="object 169"/>
          <p:cNvSpPr txBox="1"/>
          <p:nvPr/>
        </p:nvSpPr>
        <p:spPr>
          <a:xfrm>
            <a:off x="6430520" y="2825652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C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6225912" y="2825652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B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6021302" y="2825652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graphicFrame>
        <p:nvGraphicFramePr>
          <p:cNvPr id="172" name="object 172"/>
          <p:cNvGraphicFramePr>
            <a:graphicFrameLocks noGrp="1"/>
          </p:cNvGraphicFramePr>
          <p:nvPr/>
        </p:nvGraphicFramePr>
        <p:xfrm>
          <a:off x="6190012" y="3278699"/>
          <a:ext cx="126364" cy="3771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6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25730">
                <a:tc>
                  <a:txBody>
                    <a:bodyPr/>
                    <a:lstStyle/>
                    <a:p>
                      <a:pPr algn="ctr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5730">
                <a:tc>
                  <a:txBody>
                    <a:bodyPr/>
                    <a:lstStyle/>
                    <a:p>
                      <a:pPr algn="ctr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C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5730">
                <a:tc>
                  <a:txBody>
                    <a:bodyPr/>
                    <a:lstStyle/>
                    <a:p>
                      <a:pPr algn="ctr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B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73" name="object 173"/>
          <p:cNvGrpSpPr/>
          <p:nvPr/>
        </p:nvGrpSpPr>
        <p:grpSpPr>
          <a:xfrm>
            <a:off x="6538912" y="3219450"/>
            <a:ext cx="633730" cy="516255"/>
            <a:chOff x="6538912" y="3219450"/>
            <a:chExt cx="633730" cy="516255"/>
          </a:xfrm>
        </p:grpSpPr>
        <p:sp>
          <p:nvSpPr>
            <p:cNvPr id="174" name="object 174"/>
            <p:cNvSpPr/>
            <p:nvPr/>
          </p:nvSpPr>
          <p:spPr>
            <a:xfrm>
              <a:off x="6543675" y="3224212"/>
              <a:ext cx="624205" cy="506730"/>
            </a:xfrm>
            <a:custGeom>
              <a:avLst/>
              <a:gdLst/>
              <a:ahLst/>
              <a:cxnLst/>
              <a:rect l="l" t="t" r="r" b="b"/>
              <a:pathLst>
                <a:path w="624204" h="506729">
                  <a:moveTo>
                    <a:pt x="311943" y="0"/>
                  </a:moveTo>
                  <a:lnTo>
                    <a:pt x="261344" y="3314"/>
                  </a:lnTo>
                  <a:lnTo>
                    <a:pt x="213345" y="12908"/>
                  </a:lnTo>
                  <a:lnTo>
                    <a:pt x="168587" y="28262"/>
                  </a:lnTo>
                  <a:lnTo>
                    <a:pt x="127713" y="48854"/>
                  </a:lnTo>
                  <a:lnTo>
                    <a:pt x="91366" y="74162"/>
                  </a:lnTo>
                  <a:lnTo>
                    <a:pt x="60187" y="103665"/>
                  </a:lnTo>
                  <a:lnTo>
                    <a:pt x="34818" y="136843"/>
                  </a:lnTo>
                  <a:lnTo>
                    <a:pt x="15903" y="173173"/>
                  </a:lnTo>
                  <a:lnTo>
                    <a:pt x="4082" y="212134"/>
                  </a:lnTo>
                  <a:lnTo>
                    <a:pt x="0" y="253206"/>
                  </a:lnTo>
                  <a:lnTo>
                    <a:pt x="4082" y="294277"/>
                  </a:lnTo>
                  <a:lnTo>
                    <a:pt x="15903" y="333239"/>
                  </a:lnTo>
                  <a:lnTo>
                    <a:pt x="34818" y="369569"/>
                  </a:lnTo>
                  <a:lnTo>
                    <a:pt x="60187" y="402746"/>
                  </a:lnTo>
                  <a:lnTo>
                    <a:pt x="91366" y="432250"/>
                  </a:lnTo>
                  <a:lnTo>
                    <a:pt x="127713" y="457558"/>
                  </a:lnTo>
                  <a:lnTo>
                    <a:pt x="168587" y="478150"/>
                  </a:lnTo>
                  <a:lnTo>
                    <a:pt x="213345" y="493503"/>
                  </a:lnTo>
                  <a:lnTo>
                    <a:pt x="261344" y="503098"/>
                  </a:lnTo>
                  <a:lnTo>
                    <a:pt x="311943" y="506412"/>
                  </a:lnTo>
                  <a:lnTo>
                    <a:pt x="362542" y="503098"/>
                  </a:lnTo>
                  <a:lnTo>
                    <a:pt x="410542" y="493503"/>
                  </a:lnTo>
                  <a:lnTo>
                    <a:pt x="455299" y="478150"/>
                  </a:lnTo>
                  <a:lnTo>
                    <a:pt x="496173" y="457558"/>
                  </a:lnTo>
                  <a:lnTo>
                    <a:pt x="532521" y="432250"/>
                  </a:lnTo>
                  <a:lnTo>
                    <a:pt x="563700" y="402746"/>
                  </a:lnTo>
                  <a:lnTo>
                    <a:pt x="589068" y="369569"/>
                  </a:lnTo>
                  <a:lnTo>
                    <a:pt x="607984" y="333239"/>
                  </a:lnTo>
                  <a:lnTo>
                    <a:pt x="619804" y="294277"/>
                  </a:lnTo>
                  <a:lnTo>
                    <a:pt x="623887" y="253206"/>
                  </a:lnTo>
                  <a:lnTo>
                    <a:pt x="619804" y="212134"/>
                  </a:lnTo>
                  <a:lnTo>
                    <a:pt x="607984" y="173173"/>
                  </a:lnTo>
                  <a:lnTo>
                    <a:pt x="589068" y="136843"/>
                  </a:lnTo>
                  <a:lnTo>
                    <a:pt x="563700" y="103665"/>
                  </a:lnTo>
                  <a:lnTo>
                    <a:pt x="532521" y="74162"/>
                  </a:lnTo>
                  <a:lnTo>
                    <a:pt x="496173" y="48854"/>
                  </a:lnTo>
                  <a:lnTo>
                    <a:pt x="455299" y="28262"/>
                  </a:lnTo>
                  <a:lnTo>
                    <a:pt x="410542" y="12908"/>
                  </a:lnTo>
                  <a:lnTo>
                    <a:pt x="362542" y="3314"/>
                  </a:lnTo>
                  <a:lnTo>
                    <a:pt x="311943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6543675" y="3224212"/>
              <a:ext cx="624205" cy="506730"/>
            </a:xfrm>
            <a:custGeom>
              <a:avLst/>
              <a:gdLst/>
              <a:ahLst/>
              <a:cxnLst/>
              <a:rect l="l" t="t" r="r" b="b"/>
              <a:pathLst>
                <a:path w="624204" h="506729">
                  <a:moveTo>
                    <a:pt x="0" y="253206"/>
                  </a:moveTo>
                  <a:lnTo>
                    <a:pt x="4082" y="212134"/>
                  </a:lnTo>
                  <a:lnTo>
                    <a:pt x="15903" y="173173"/>
                  </a:lnTo>
                  <a:lnTo>
                    <a:pt x="34818" y="136843"/>
                  </a:lnTo>
                  <a:lnTo>
                    <a:pt x="60187" y="103665"/>
                  </a:lnTo>
                  <a:lnTo>
                    <a:pt x="91366" y="74162"/>
                  </a:lnTo>
                  <a:lnTo>
                    <a:pt x="127713" y="48854"/>
                  </a:lnTo>
                  <a:lnTo>
                    <a:pt x="168587" y="28262"/>
                  </a:lnTo>
                  <a:lnTo>
                    <a:pt x="213345" y="12908"/>
                  </a:lnTo>
                  <a:lnTo>
                    <a:pt x="261345" y="3314"/>
                  </a:lnTo>
                  <a:lnTo>
                    <a:pt x="311944" y="0"/>
                  </a:lnTo>
                  <a:lnTo>
                    <a:pt x="362542" y="3314"/>
                  </a:lnTo>
                  <a:lnTo>
                    <a:pt x="410542" y="12908"/>
                  </a:lnTo>
                  <a:lnTo>
                    <a:pt x="455300" y="28262"/>
                  </a:lnTo>
                  <a:lnTo>
                    <a:pt x="496174" y="48854"/>
                  </a:lnTo>
                  <a:lnTo>
                    <a:pt x="532521" y="74162"/>
                  </a:lnTo>
                  <a:lnTo>
                    <a:pt x="563700" y="103665"/>
                  </a:lnTo>
                  <a:lnTo>
                    <a:pt x="589069" y="136843"/>
                  </a:lnTo>
                  <a:lnTo>
                    <a:pt x="607984" y="173173"/>
                  </a:lnTo>
                  <a:lnTo>
                    <a:pt x="619805" y="212134"/>
                  </a:lnTo>
                  <a:lnTo>
                    <a:pt x="623888" y="253206"/>
                  </a:lnTo>
                  <a:lnTo>
                    <a:pt x="619805" y="294277"/>
                  </a:lnTo>
                  <a:lnTo>
                    <a:pt x="607984" y="333238"/>
                  </a:lnTo>
                  <a:lnTo>
                    <a:pt x="589069" y="369568"/>
                  </a:lnTo>
                  <a:lnTo>
                    <a:pt x="563700" y="402746"/>
                  </a:lnTo>
                  <a:lnTo>
                    <a:pt x="532521" y="432249"/>
                  </a:lnTo>
                  <a:lnTo>
                    <a:pt x="496174" y="457557"/>
                  </a:lnTo>
                  <a:lnTo>
                    <a:pt x="455300" y="478149"/>
                  </a:lnTo>
                  <a:lnTo>
                    <a:pt x="410542" y="493503"/>
                  </a:lnTo>
                  <a:lnTo>
                    <a:pt x="362542" y="503097"/>
                  </a:lnTo>
                  <a:lnTo>
                    <a:pt x="311944" y="506412"/>
                  </a:lnTo>
                  <a:lnTo>
                    <a:pt x="261345" y="503097"/>
                  </a:lnTo>
                  <a:lnTo>
                    <a:pt x="213345" y="493503"/>
                  </a:lnTo>
                  <a:lnTo>
                    <a:pt x="168587" y="478149"/>
                  </a:lnTo>
                  <a:lnTo>
                    <a:pt x="127713" y="457557"/>
                  </a:lnTo>
                  <a:lnTo>
                    <a:pt x="91366" y="432249"/>
                  </a:lnTo>
                  <a:lnTo>
                    <a:pt x="60187" y="402746"/>
                  </a:lnTo>
                  <a:lnTo>
                    <a:pt x="34818" y="369568"/>
                  </a:lnTo>
                  <a:lnTo>
                    <a:pt x="15903" y="333238"/>
                  </a:lnTo>
                  <a:lnTo>
                    <a:pt x="4082" y="294277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6" name="object 176"/>
          <p:cNvSpPr txBox="1"/>
          <p:nvPr/>
        </p:nvSpPr>
        <p:spPr>
          <a:xfrm>
            <a:off x="6990906" y="3420964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C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6786298" y="3420964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B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6581689" y="3420964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179" name="object 179"/>
          <p:cNvGrpSpPr/>
          <p:nvPr/>
        </p:nvGrpSpPr>
        <p:grpSpPr>
          <a:xfrm>
            <a:off x="5395912" y="3219450"/>
            <a:ext cx="633730" cy="516255"/>
            <a:chOff x="5395912" y="3219450"/>
            <a:chExt cx="633730" cy="516255"/>
          </a:xfrm>
        </p:grpSpPr>
        <p:sp>
          <p:nvSpPr>
            <p:cNvPr id="180" name="object 180"/>
            <p:cNvSpPr/>
            <p:nvPr/>
          </p:nvSpPr>
          <p:spPr>
            <a:xfrm>
              <a:off x="5400675" y="3224212"/>
              <a:ext cx="624205" cy="506730"/>
            </a:xfrm>
            <a:custGeom>
              <a:avLst/>
              <a:gdLst/>
              <a:ahLst/>
              <a:cxnLst/>
              <a:rect l="l" t="t" r="r" b="b"/>
              <a:pathLst>
                <a:path w="624204" h="506729">
                  <a:moveTo>
                    <a:pt x="311943" y="0"/>
                  </a:moveTo>
                  <a:lnTo>
                    <a:pt x="261344" y="3314"/>
                  </a:lnTo>
                  <a:lnTo>
                    <a:pt x="213345" y="12908"/>
                  </a:lnTo>
                  <a:lnTo>
                    <a:pt x="168587" y="28262"/>
                  </a:lnTo>
                  <a:lnTo>
                    <a:pt x="127713" y="48854"/>
                  </a:lnTo>
                  <a:lnTo>
                    <a:pt x="91366" y="74162"/>
                  </a:lnTo>
                  <a:lnTo>
                    <a:pt x="60187" y="103665"/>
                  </a:lnTo>
                  <a:lnTo>
                    <a:pt x="34818" y="136843"/>
                  </a:lnTo>
                  <a:lnTo>
                    <a:pt x="15903" y="173173"/>
                  </a:lnTo>
                  <a:lnTo>
                    <a:pt x="4082" y="212134"/>
                  </a:lnTo>
                  <a:lnTo>
                    <a:pt x="0" y="253206"/>
                  </a:lnTo>
                  <a:lnTo>
                    <a:pt x="4082" y="294277"/>
                  </a:lnTo>
                  <a:lnTo>
                    <a:pt x="15903" y="333239"/>
                  </a:lnTo>
                  <a:lnTo>
                    <a:pt x="34818" y="369569"/>
                  </a:lnTo>
                  <a:lnTo>
                    <a:pt x="60187" y="402746"/>
                  </a:lnTo>
                  <a:lnTo>
                    <a:pt x="91366" y="432250"/>
                  </a:lnTo>
                  <a:lnTo>
                    <a:pt x="127713" y="457558"/>
                  </a:lnTo>
                  <a:lnTo>
                    <a:pt x="168587" y="478150"/>
                  </a:lnTo>
                  <a:lnTo>
                    <a:pt x="213345" y="493503"/>
                  </a:lnTo>
                  <a:lnTo>
                    <a:pt x="261344" y="503098"/>
                  </a:lnTo>
                  <a:lnTo>
                    <a:pt x="311943" y="506412"/>
                  </a:lnTo>
                  <a:lnTo>
                    <a:pt x="362542" y="503098"/>
                  </a:lnTo>
                  <a:lnTo>
                    <a:pt x="410542" y="493503"/>
                  </a:lnTo>
                  <a:lnTo>
                    <a:pt x="455299" y="478150"/>
                  </a:lnTo>
                  <a:lnTo>
                    <a:pt x="496173" y="457558"/>
                  </a:lnTo>
                  <a:lnTo>
                    <a:pt x="532521" y="432250"/>
                  </a:lnTo>
                  <a:lnTo>
                    <a:pt x="563700" y="402746"/>
                  </a:lnTo>
                  <a:lnTo>
                    <a:pt x="589068" y="369569"/>
                  </a:lnTo>
                  <a:lnTo>
                    <a:pt x="607984" y="333239"/>
                  </a:lnTo>
                  <a:lnTo>
                    <a:pt x="619804" y="294277"/>
                  </a:lnTo>
                  <a:lnTo>
                    <a:pt x="623887" y="253206"/>
                  </a:lnTo>
                  <a:lnTo>
                    <a:pt x="619804" y="212134"/>
                  </a:lnTo>
                  <a:lnTo>
                    <a:pt x="607984" y="173173"/>
                  </a:lnTo>
                  <a:lnTo>
                    <a:pt x="589068" y="136843"/>
                  </a:lnTo>
                  <a:lnTo>
                    <a:pt x="563700" y="103665"/>
                  </a:lnTo>
                  <a:lnTo>
                    <a:pt x="532521" y="74162"/>
                  </a:lnTo>
                  <a:lnTo>
                    <a:pt x="496173" y="48854"/>
                  </a:lnTo>
                  <a:lnTo>
                    <a:pt x="455299" y="28262"/>
                  </a:lnTo>
                  <a:lnTo>
                    <a:pt x="410542" y="12908"/>
                  </a:lnTo>
                  <a:lnTo>
                    <a:pt x="362542" y="3314"/>
                  </a:lnTo>
                  <a:lnTo>
                    <a:pt x="311943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400675" y="3224212"/>
              <a:ext cx="624205" cy="506730"/>
            </a:xfrm>
            <a:custGeom>
              <a:avLst/>
              <a:gdLst/>
              <a:ahLst/>
              <a:cxnLst/>
              <a:rect l="l" t="t" r="r" b="b"/>
              <a:pathLst>
                <a:path w="624204" h="506729">
                  <a:moveTo>
                    <a:pt x="0" y="253206"/>
                  </a:moveTo>
                  <a:lnTo>
                    <a:pt x="4082" y="212134"/>
                  </a:lnTo>
                  <a:lnTo>
                    <a:pt x="15903" y="173173"/>
                  </a:lnTo>
                  <a:lnTo>
                    <a:pt x="34818" y="136843"/>
                  </a:lnTo>
                  <a:lnTo>
                    <a:pt x="60187" y="103665"/>
                  </a:lnTo>
                  <a:lnTo>
                    <a:pt x="91366" y="74162"/>
                  </a:lnTo>
                  <a:lnTo>
                    <a:pt x="127713" y="48854"/>
                  </a:lnTo>
                  <a:lnTo>
                    <a:pt x="168587" y="28262"/>
                  </a:lnTo>
                  <a:lnTo>
                    <a:pt x="213345" y="12908"/>
                  </a:lnTo>
                  <a:lnTo>
                    <a:pt x="261345" y="3314"/>
                  </a:lnTo>
                  <a:lnTo>
                    <a:pt x="311944" y="0"/>
                  </a:lnTo>
                  <a:lnTo>
                    <a:pt x="362542" y="3314"/>
                  </a:lnTo>
                  <a:lnTo>
                    <a:pt x="410542" y="12908"/>
                  </a:lnTo>
                  <a:lnTo>
                    <a:pt x="455300" y="28262"/>
                  </a:lnTo>
                  <a:lnTo>
                    <a:pt x="496174" y="48854"/>
                  </a:lnTo>
                  <a:lnTo>
                    <a:pt x="532521" y="74162"/>
                  </a:lnTo>
                  <a:lnTo>
                    <a:pt x="563700" y="103665"/>
                  </a:lnTo>
                  <a:lnTo>
                    <a:pt x="589069" y="136843"/>
                  </a:lnTo>
                  <a:lnTo>
                    <a:pt x="607984" y="173173"/>
                  </a:lnTo>
                  <a:lnTo>
                    <a:pt x="619805" y="212134"/>
                  </a:lnTo>
                  <a:lnTo>
                    <a:pt x="623888" y="253206"/>
                  </a:lnTo>
                  <a:lnTo>
                    <a:pt x="619805" y="294277"/>
                  </a:lnTo>
                  <a:lnTo>
                    <a:pt x="607984" y="333238"/>
                  </a:lnTo>
                  <a:lnTo>
                    <a:pt x="589069" y="369568"/>
                  </a:lnTo>
                  <a:lnTo>
                    <a:pt x="563700" y="402746"/>
                  </a:lnTo>
                  <a:lnTo>
                    <a:pt x="532521" y="432249"/>
                  </a:lnTo>
                  <a:lnTo>
                    <a:pt x="496174" y="457557"/>
                  </a:lnTo>
                  <a:lnTo>
                    <a:pt x="455300" y="478149"/>
                  </a:lnTo>
                  <a:lnTo>
                    <a:pt x="410542" y="493503"/>
                  </a:lnTo>
                  <a:lnTo>
                    <a:pt x="362542" y="503097"/>
                  </a:lnTo>
                  <a:lnTo>
                    <a:pt x="311944" y="506412"/>
                  </a:lnTo>
                  <a:lnTo>
                    <a:pt x="261345" y="503097"/>
                  </a:lnTo>
                  <a:lnTo>
                    <a:pt x="213345" y="493503"/>
                  </a:lnTo>
                  <a:lnTo>
                    <a:pt x="168587" y="478149"/>
                  </a:lnTo>
                  <a:lnTo>
                    <a:pt x="127713" y="457557"/>
                  </a:lnTo>
                  <a:lnTo>
                    <a:pt x="91366" y="432249"/>
                  </a:lnTo>
                  <a:lnTo>
                    <a:pt x="60187" y="402746"/>
                  </a:lnTo>
                  <a:lnTo>
                    <a:pt x="34818" y="369568"/>
                  </a:lnTo>
                  <a:lnTo>
                    <a:pt x="15903" y="333238"/>
                  </a:lnTo>
                  <a:lnTo>
                    <a:pt x="4082" y="294277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847906" y="3420964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43" y="0"/>
                  </a:moveTo>
                  <a:lnTo>
                    <a:pt x="0" y="0"/>
                  </a:lnTo>
                  <a:lnTo>
                    <a:pt x="0" y="126324"/>
                  </a:lnTo>
                  <a:lnTo>
                    <a:pt x="126343" y="126324"/>
                  </a:lnTo>
                  <a:lnTo>
                    <a:pt x="126343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847906" y="3420964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43" y="0"/>
                  </a:lnTo>
                  <a:lnTo>
                    <a:pt x="126343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643298" y="3420964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43" y="0"/>
                  </a:moveTo>
                  <a:lnTo>
                    <a:pt x="0" y="0"/>
                  </a:lnTo>
                  <a:lnTo>
                    <a:pt x="0" y="126324"/>
                  </a:lnTo>
                  <a:lnTo>
                    <a:pt x="126343" y="126324"/>
                  </a:lnTo>
                  <a:lnTo>
                    <a:pt x="126343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643298" y="3420964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43" y="0"/>
                  </a:lnTo>
                  <a:lnTo>
                    <a:pt x="126343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438689" y="3420964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43" y="0"/>
                  </a:moveTo>
                  <a:lnTo>
                    <a:pt x="0" y="0"/>
                  </a:lnTo>
                  <a:lnTo>
                    <a:pt x="0" y="126324"/>
                  </a:lnTo>
                  <a:lnTo>
                    <a:pt x="126343" y="126324"/>
                  </a:lnTo>
                  <a:lnTo>
                    <a:pt x="126343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438689" y="3420964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43" y="0"/>
                  </a:lnTo>
                  <a:lnTo>
                    <a:pt x="126343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8" name="object 188"/>
          <p:cNvSpPr txBox="1"/>
          <p:nvPr/>
        </p:nvSpPr>
        <p:spPr>
          <a:xfrm>
            <a:off x="5447092" y="3395979"/>
            <a:ext cx="52260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Arial"/>
                <a:cs typeface="Arial"/>
              </a:rPr>
              <a:t>A</a:t>
            </a:r>
            <a:r>
              <a:rPr sz="1000" spc="190" dirty="0">
                <a:latin typeface="Arial"/>
                <a:cs typeface="Arial"/>
              </a:rPr>
              <a:t>  </a:t>
            </a:r>
            <a:r>
              <a:rPr sz="1000" dirty="0">
                <a:latin typeface="Arial"/>
                <a:cs typeface="Arial"/>
              </a:rPr>
              <a:t>B</a:t>
            </a:r>
            <a:r>
              <a:rPr sz="1000" spc="175" dirty="0">
                <a:latin typeface="Arial"/>
                <a:cs typeface="Arial"/>
              </a:rPr>
              <a:t>  </a:t>
            </a:r>
            <a:r>
              <a:rPr sz="1000" spc="-50" dirty="0">
                <a:latin typeface="Arial"/>
                <a:cs typeface="Arial"/>
              </a:rPr>
              <a:t>C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189" name="object 189"/>
          <p:cNvGrpSpPr/>
          <p:nvPr/>
        </p:nvGrpSpPr>
        <p:grpSpPr>
          <a:xfrm>
            <a:off x="6572250" y="3803650"/>
            <a:ext cx="516255" cy="516255"/>
            <a:chOff x="6572250" y="3803650"/>
            <a:chExt cx="516255" cy="516255"/>
          </a:xfrm>
        </p:grpSpPr>
        <p:sp>
          <p:nvSpPr>
            <p:cNvPr id="190" name="object 190"/>
            <p:cNvSpPr/>
            <p:nvPr/>
          </p:nvSpPr>
          <p:spPr>
            <a:xfrm>
              <a:off x="6577012" y="3808412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253207" y="0"/>
                  </a:moveTo>
                  <a:lnTo>
                    <a:pt x="207693" y="4079"/>
                  </a:lnTo>
                  <a:lnTo>
                    <a:pt x="164855" y="15841"/>
                  </a:lnTo>
                  <a:lnTo>
                    <a:pt x="125409" y="34570"/>
                  </a:lnTo>
                  <a:lnTo>
                    <a:pt x="90069" y="59551"/>
                  </a:lnTo>
                  <a:lnTo>
                    <a:pt x="59551" y="90069"/>
                  </a:lnTo>
                  <a:lnTo>
                    <a:pt x="34570" y="125408"/>
                  </a:lnTo>
                  <a:lnTo>
                    <a:pt x="15841" y="164854"/>
                  </a:lnTo>
                  <a:lnTo>
                    <a:pt x="4079" y="207692"/>
                  </a:lnTo>
                  <a:lnTo>
                    <a:pt x="0" y="253206"/>
                  </a:lnTo>
                  <a:lnTo>
                    <a:pt x="4079" y="298720"/>
                  </a:lnTo>
                  <a:lnTo>
                    <a:pt x="15841" y="341558"/>
                  </a:lnTo>
                  <a:lnTo>
                    <a:pt x="34570" y="381004"/>
                  </a:lnTo>
                  <a:lnTo>
                    <a:pt x="59551" y="416343"/>
                  </a:lnTo>
                  <a:lnTo>
                    <a:pt x="90069" y="446861"/>
                  </a:lnTo>
                  <a:lnTo>
                    <a:pt x="125409" y="471842"/>
                  </a:lnTo>
                  <a:lnTo>
                    <a:pt x="164855" y="490571"/>
                  </a:lnTo>
                  <a:lnTo>
                    <a:pt x="207693" y="502333"/>
                  </a:lnTo>
                  <a:lnTo>
                    <a:pt x="253207" y="506412"/>
                  </a:lnTo>
                  <a:lnTo>
                    <a:pt x="298721" y="502333"/>
                  </a:lnTo>
                  <a:lnTo>
                    <a:pt x="341559" y="490571"/>
                  </a:lnTo>
                  <a:lnTo>
                    <a:pt x="381005" y="471842"/>
                  </a:lnTo>
                  <a:lnTo>
                    <a:pt x="416345" y="446861"/>
                  </a:lnTo>
                  <a:lnTo>
                    <a:pt x="446862" y="416343"/>
                  </a:lnTo>
                  <a:lnTo>
                    <a:pt x="471843" y="381004"/>
                  </a:lnTo>
                  <a:lnTo>
                    <a:pt x="490572" y="341558"/>
                  </a:lnTo>
                  <a:lnTo>
                    <a:pt x="502334" y="298720"/>
                  </a:lnTo>
                  <a:lnTo>
                    <a:pt x="506413" y="253206"/>
                  </a:lnTo>
                  <a:lnTo>
                    <a:pt x="502334" y="207692"/>
                  </a:lnTo>
                  <a:lnTo>
                    <a:pt x="490572" y="164854"/>
                  </a:lnTo>
                  <a:lnTo>
                    <a:pt x="471843" y="125408"/>
                  </a:lnTo>
                  <a:lnTo>
                    <a:pt x="446862" y="90069"/>
                  </a:lnTo>
                  <a:lnTo>
                    <a:pt x="416345" y="59551"/>
                  </a:lnTo>
                  <a:lnTo>
                    <a:pt x="381005" y="34570"/>
                  </a:lnTo>
                  <a:lnTo>
                    <a:pt x="341559" y="15841"/>
                  </a:lnTo>
                  <a:lnTo>
                    <a:pt x="298721" y="4079"/>
                  </a:lnTo>
                  <a:lnTo>
                    <a:pt x="253207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6577012" y="3808412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0" y="253206"/>
                  </a:moveTo>
                  <a:lnTo>
                    <a:pt x="4079" y="207691"/>
                  </a:lnTo>
                  <a:lnTo>
                    <a:pt x="15841" y="164854"/>
                  </a:lnTo>
                  <a:lnTo>
                    <a:pt x="34570" y="125408"/>
                  </a:lnTo>
                  <a:lnTo>
                    <a:pt x="59550" y="90068"/>
                  </a:lnTo>
                  <a:lnTo>
                    <a:pt x="90068" y="59550"/>
                  </a:lnTo>
                  <a:lnTo>
                    <a:pt x="125408" y="34570"/>
                  </a:lnTo>
                  <a:lnTo>
                    <a:pt x="164854" y="15841"/>
                  </a:lnTo>
                  <a:lnTo>
                    <a:pt x="207692" y="4079"/>
                  </a:lnTo>
                  <a:lnTo>
                    <a:pt x="253206" y="0"/>
                  </a:lnTo>
                  <a:lnTo>
                    <a:pt x="298720" y="4079"/>
                  </a:lnTo>
                  <a:lnTo>
                    <a:pt x="341558" y="15841"/>
                  </a:lnTo>
                  <a:lnTo>
                    <a:pt x="381004" y="34570"/>
                  </a:lnTo>
                  <a:lnTo>
                    <a:pt x="416344" y="59550"/>
                  </a:lnTo>
                  <a:lnTo>
                    <a:pt x="446862" y="90068"/>
                  </a:lnTo>
                  <a:lnTo>
                    <a:pt x="471842" y="125408"/>
                  </a:lnTo>
                  <a:lnTo>
                    <a:pt x="490571" y="164854"/>
                  </a:lnTo>
                  <a:lnTo>
                    <a:pt x="502333" y="207691"/>
                  </a:lnTo>
                  <a:lnTo>
                    <a:pt x="506413" y="253206"/>
                  </a:lnTo>
                  <a:lnTo>
                    <a:pt x="502333" y="298720"/>
                  </a:lnTo>
                  <a:lnTo>
                    <a:pt x="490571" y="341557"/>
                  </a:lnTo>
                  <a:lnTo>
                    <a:pt x="471842" y="381003"/>
                  </a:lnTo>
                  <a:lnTo>
                    <a:pt x="446862" y="416343"/>
                  </a:lnTo>
                  <a:lnTo>
                    <a:pt x="416344" y="446861"/>
                  </a:lnTo>
                  <a:lnTo>
                    <a:pt x="381004" y="471841"/>
                  </a:lnTo>
                  <a:lnTo>
                    <a:pt x="341558" y="490570"/>
                  </a:lnTo>
                  <a:lnTo>
                    <a:pt x="298720" y="502332"/>
                  </a:lnTo>
                  <a:lnTo>
                    <a:pt x="253206" y="506412"/>
                  </a:lnTo>
                  <a:lnTo>
                    <a:pt x="207692" y="502332"/>
                  </a:lnTo>
                  <a:lnTo>
                    <a:pt x="164854" y="490570"/>
                  </a:lnTo>
                  <a:lnTo>
                    <a:pt x="125408" y="471841"/>
                  </a:lnTo>
                  <a:lnTo>
                    <a:pt x="90068" y="446861"/>
                  </a:lnTo>
                  <a:lnTo>
                    <a:pt x="59550" y="416343"/>
                  </a:lnTo>
                  <a:lnTo>
                    <a:pt x="34570" y="381003"/>
                  </a:lnTo>
                  <a:lnTo>
                    <a:pt x="15841" y="341557"/>
                  </a:lnTo>
                  <a:lnTo>
                    <a:pt x="4079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6683213" y="393473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126324" y="0"/>
                  </a:moveTo>
                  <a:lnTo>
                    <a:pt x="0" y="0"/>
                  </a:lnTo>
                  <a:lnTo>
                    <a:pt x="0" y="126324"/>
                  </a:lnTo>
                  <a:lnTo>
                    <a:pt x="126324" y="126324"/>
                  </a:lnTo>
                  <a:lnTo>
                    <a:pt x="126324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6683213" y="393473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0" y="0"/>
                  </a:moveTo>
                  <a:lnTo>
                    <a:pt x="126324" y="0"/>
                  </a:lnTo>
                  <a:lnTo>
                    <a:pt x="126324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6683213" y="4061061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126324" y="0"/>
                  </a:moveTo>
                  <a:lnTo>
                    <a:pt x="0" y="0"/>
                  </a:lnTo>
                  <a:lnTo>
                    <a:pt x="0" y="126324"/>
                  </a:lnTo>
                  <a:lnTo>
                    <a:pt x="126324" y="126324"/>
                  </a:lnTo>
                  <a:lnTo>
                    <a:pt x="126324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6683213" y="4061061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0" y="0"/>
                  </a:moveTo>
                  <a:lnTo>
                    <a:pt x="126324" y="0"/>
                  </a:lnTo>
                  <a:lnTo>
                    <a:pt x="126324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6" name="object 196"/>
          <p:cNvSpPr txBox="1"/>
          <p:nvPr/>
        </p:nvSpPr>
        <p:spPr>
          <a:xfrm>
            <a:off x="6691607" y="3908044"/>
            <a:ext cx="110489" cy="306070"/>
          </a:xfrm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12700" marR="5080">
              <a:lnSpc>
                <a:spcPts val="1010"/>
              </a:lnSpc>
              <a:spcBef>
                <a:spcPts val="290"/>
              </a:spcBef>
            </a:pPr>
            <a:r>
              <a:rPr sz="1000" spc="-50" dirty="0">
                <a:latin typeface="Arial"/>
                <a:cs typeface="Arial"/>
              </a:rPr>
              <a:t>A B</a:t>
            </a:r>
            <a:endParaRPr sz="1000">
              <a:latin typeface="Arial"/>
              <a:cs typeface="Arial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6865433" y="4061061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C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198" name="object 198"/>
          <p:cNvGrpSpPr/>
          <p:nvPr/>
        </p:nvGrpSpPr>
        <p:grpSpPr>
          <a:xfrm>
            <a:off x="7100887" y="3803650"/>
            <a:ext cx="516255" cy="516255"/>
            <a:chOff x="7100887" y="3803650"/>
            <a:chExt cx="516255" cy="516255"/>
          </a:xfrm>
        </p:grpSpPr>
        <p:sp>
          <p:nvSpPr>
            <p:cNvPr id="199" name="object 199"/>
            <p:cNvSpPr/>
            <p:nvPr/>
          </p:nvSpPr>
          <p:spPr>
            <a:xfrm>
              <a:off x="7105650" y="3808412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253207" y="0"/>
                  </a:moveTo>
                  <a:lnTo>
                    <a:pt x="207693" y="4079"/>
                  </a:lnTo>
                  <a:lnTo>
                    <a:pt x="164855" y="15841"/>
                  </a:lnTo>
                  <a:lnTo>
                    <a:pt x="125409" y="34570"/>
                  </a:lnTo>
                  <a:lnTo>
                    <a:pt x="90069" y="59551"/>
                  </a:lnTo>
                  <a:lnTo>
                    <a:pt x="59551" y="90069"/>
                  </a:lnTo>
                  <a:lnTo>
                    <a:pt x="34570" y="125408"/>
                  </a:lnTo>
                  <a:lnTo>
                    <a:pt x="15841" y="164854"/>
                  </a:lnTo>
                  <a:lnTo>
                    <a:pt x="4079" y="207692"/>
                  </a:lnTo>
                  <a:lnTo>
                    <a:pt x="0" y="253206"/>
                  </a:lnTo>
                  <a:lnTo>
                    <a:pt x="4079" y="298720"/>
                  </a:lnTo>
                  <a:lnTo>
                    <a:pt x="15841" y="341558"/>
                  </a:lnTo>
                  <a:lnTo>
                    <a:pt x="34570" y="381004"/>
                  </a:lnTo>
                  <a:lnTo>
                    <a:pt x="59551" y="416343"/>
                  </a:lnTo>
                  <a:lnTo>
                    <a:pt x="90069" y="446861"/>
                  </a:lnTo>
                  <a:lnTo>
                    <a:pt x="125409" y="471842"/>
                  </a:lnTo>
                  <a:lnTo>
                    <a:pt x="164855" y="490571"/>
                  </a:lnTo>
                  <a:lnTo>
                    <a:pt x="207693" y="502333"/>
                  </a:lnTo>
                  <a:lnTo>
                    <a:pt x="253207" y="506412"/>
                  </a:lnTo>
                  <a:lnTo>
                    <a:pt x="298721" y="502333"/>
                  </a:lnTo>
                  <a:lnTo>
                    <a:pt x="341559" y="490571"/>
                  </a:lnTo>
                  <a:lnTo>
                    <a:pt x="381005" y="471842"/>
                  </a:lnTo>
                  <a:lnTo>
                    <a:pt x="416345" y="446861"/>
                  </a:lnTo>
                  <a:lnTo>
                    <a:pt x="446862" y="416343"/>
                  </a:lnTo>
                  <a:lnTo>
                    <a:pt x="471843" y="381004"/>
                  </a:lnTo>
                  <a:lnTo>
                    <a:pt x="490572" y="341558"/>
                  </a:lnTo>
                  <a:lnTo>
                    <a:pt x="502334" y="298720"/>
                  </a:lnTo>
                  <a:lnTo>
                    <a:pt x="506413" y="253206"/>
                  </a:lnTo>
                  <a:lnTo>
                    <a:pt x="502334" y="207692"/>
                  </a:lnTo>
                  <a:lnTo>
                    <a:pt x="490572" y="164854"/>
                  </a:lnTo>
                  <a:lnTo>
                    <a:pt x="471843" y="125408"/>
                  </a:lnTo>
                  <a:lnTo>
                    <a:pt x="446862" y="90069"/>
                  </a:lnTo>
                  <a:lnTo>
                    <a:pt x="416345" y="59551"/>
                  </a:lnTo>
                  <a:lnTo>
                    <a:pt x="381005" y="34570"/>
                  </a:lnTo>
                  <a:lnTo>
                    <a:pt x="341559" y="15841"/>
                  </a:lnTo>
                  <a:lnTo>
                    <a:pt x="298721" y="4079"/>
                  </a:lnTo>
                  <a:lnTo>
                    <a:pt x="253207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105650" y="3808412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0" y="253206"/>
                  </a:moveTo>
                  <a:lnTo>
                    <a:pt x="4079" y="207691"/>
                  </a:lnTo>
                  <a:lnTo>
                    <a:pt x="15841" y="164854"/>
                  </a:lnTo>
                  <a:lnTo>
                    <a:pt x="34570" y="125408"/>
                  </a:lnTo>
                  <a:lnTo>
                    <a:pt x="59550" y="90068"/>
                  </a:lnTo>
                  <a:lnTo>
                    <a:pt x="90068" y="59550"/>
                  </a:lnTo>
                  <a:lnTo>
                    <a:pt x="125408" y="34570"/>
                  </a:lnTo>
                  <a:lnTo>
                    <a:pt x="164854" y="15841"/>
                  </a:lnTo>
                  <a:lnTo>
                    <a:pt x="207692" y="4079"/>
                  </a:lnTo>
                  <a:lnTo>
                    <a:pt x="253206" y="0"/>
                  </a:lnTo>
                  <a:lnTo>
                    <a:pt x="298720" y="4079"/>
                  </a:lnTo>
                  <a:lnTo>
                    <a:pt x="341558" y="15841"/>
                  </a:lnTo>
                  <a:lnTo>
                    <a:pt x="381004" y="34570"/>
                  </a:lnTo>
                  <a:lnTo>
                    <a:pt x="416344" y="59550"/>
                  </a:lnTo>
                  <a:lnTo>
                    <a:pt x="446862" y="90068"/>
                  </a:lnTo>
                  <a:lnTo>
                    <a:pt x="471842" y="125408"/>
                  </a:lnTo>
                  <a:lnTo>
                    <a:pt x="490571" y="164854"/>
                  </a:lnTo>
                  <a:lnTo>
                    <a:pt x="502333" y="207691"/>
                  </a:lnTo>
                  <a:lnTo>
                    <a:pt x="506413" y="253206"/>
                  </a:lnTo>
                  <a:lnTo>
                    <a:pt x="502333" y="298720"/>
                  </a:lnTo>
                  <a:lnTo>
                    <a:pt x="490571" y="341557"/>
                  </a:lnTo>
                  <a:lnTo>
                    <a:pt x="471842" y="381003"/>
                  </a:lnTo>
                  <a:lnTo>
                    <a:pt x="446862" y="416343"/>
                  </a:lnTo>
                  <a:lnTo>
                    <a:pt x="416344" y="446861"/>
                  </a:lnTo>
                  <a:lnTo>
                    <a:pt x="381004" y="471841"/>
                  </a:lnTo>
                  <a:lnTo>
                    <a:pt x="341558" y="490570"/>
                  </a:lnTo>
                  <a:lnTo>
                    <a:pt x="298720" y="502332"/>
                  </a:lnTo>
                  <a:lnTo>
                    <a:pt x="253206" y="506412"/>
                  </a:lnTo>
                  <a:lnTo>
                    <a:pt x="207692" y="502332"/>
                  </a:lnTo>
                  <a:lnTo>
                    <a:pt x="164854" y="490570"/>
                  </a:lnTo>
                  <a:lnTo>
                    <a:pt x="125408" y="471841"/>
                  </a:lnTo>
                  <a:lnTo>
                    <a:pt x="90068" y="446861"/>
                  </a:lnTo>
                  <a:lnTo>
                    <a:pt x="59550" y="416343"/>
                  </a:lnTo>
                  <a:lnTo>
                    <a:pt x="34570" y="381003"/>
                  </a:lnTo>
                  <a:lnTo>
                    <a:pt x="15841" y="341557"/>
                  </a:lnTo>
                  <a:lnTo>
                    <a:pt x="4079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231975" y="393473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126323" y="0"/>
                  </a:moveTo>
                  <a:lnTo>
                    <a:pt x="0" y="0"/>
                  </a:lnTo>
                  <a:lnTo>
                    <a:pt x="0" y="126324"/>
                  </a:lnTo>
                  <a:lnTo>
                    <a:pt x="126323" y="126324"/>
                  </a:lnTo>
                  <a:lnTo>
                    <a:pt x="126323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231975" y="393473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0" y="0"/>
                  </a:moveTo>
                  <a:lnTo>
                    <a:pt x="126324" y="0"/>
                  </a:lnTo>
                  <a:lnTo>
                    <a:pt x="126324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231975" y="4061061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126323" y="0"/>
                  </a:moveTo>
                  <a:lnTo>
                    <a:pt x="0" y="0"/>
                  </a:lnTo>
                  <a:lnTo>
                    <a:pt x="0" y="126324"/>
                  </a:lnTo>
                  <a:lnTo>
                    <a:pt x="126323" y="126324"/>
                  </a:lnTo>
                  <a:lnTo>
                    <a:pt x="126323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231975" y="4061061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0" y="0"/>
                  </a:moveTo>
                  <a:lnTo>
                    <a:pt x="126324" y="0"/>
                  </a:lnTo>
                  <a:lnTo>
                    <a:pt x="126324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5" name="object 205"/>
          <p:cNvSpPr txBox="1"/>
          <p:nvPr/>
        </p:nvSpPr>
        <p:spPr>
          <a:xfrm>
            <a:off x="7236399" y="3908044"/>
            <a:ext cx="117475" cy="306070"/>
          </a:xfrm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12700" marR="5080" indent="3810">
              <a:lnSpc>
                <a:spcPts val="1010"/>
              </a:lnSpc>
              <a:spcBef>
                <a:spcPts val="290"/>
              </a:spcBef>
            </a:pPr>
            <a:r>
              <a:rPr sz="1000" spc="-50" dirty="0">
                <a:latin typeface="Arial"/>
                <a:cs typeface="Arial"/>
              </a:rPr>
              <a:t>A C</a:t>
            </a:r>
            <a:endParaRPr sz="1000">
              <a:latin typeface="Arial"/>
              <a:cs typeface="Arial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7414193" y="4061061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B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207" name="object 207"/>
          <p:cNvGrpSpPr/>
          <p:nvPr/>
        </p:nvGrpSpPr>
        <p:grpSpPr>
          <a:xfrm>
            <a:off x="7607300" y="3803650"/>
            <a:ext cx="516255" cy="516255"/>
            <a:chOff x="7607300" y="3803650"/>
            <a:chExt cx="516255" cy="516255"/>
          </a:xfrm>
        </p:grpSpPr>
        <p:sp>
          <p:nvSpPr>
            <p:cNvPr id="208" name="object 208"/>
            <p:cNvSpPr/>
            <p:nvPr/>
          </p:nvSpPr>
          <p:spPr>
            <a:xfrm>
              <a:off x="7612062" y="3808412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253206" y="0"/>
                  </a:moveTo>
                  <a:lnTo>
                    <a:pt x="207692" y="4079"/>
                  </a:lnTo>
                  <a:lnTo>
                    <a:pt x="164854" y="15841"/>
                  </a:lnTo>
                  <a:lnTo>
                    <a:pt x="125408" y="34570"/>
                  </a:lnTo>
                  <a:lnTo>
                    <a:pt x="90069" y="59551"/>
                  </a:lnTo>
                  <a:lnTo>
                    <a:pt x="59551" y="90069"/>
                  </a:lnTo>
                  <a:lnTo>
                    <a:pt x="34570" y="125408"/>
                  </a:lnTo>
                  <a:lnTo>
                    <a:pt x="15841" y="164854"/>
                  </a:lnTo>
                  <a:lnTo>
                    <a:pt x="4079" y="207692"/>
                  </a:lnTo>
                  <a:lnTo>
                    <a:pt x="0" y="253206"/>
                  </a:lnTo>
                  <a:lnTo>
                    <a:pt x="4079" y="298720"/>
                  </a:lnTo>
                  <a:lnTo>
                    <a:pt x="15841" y="341558"/>
                  </a:lnTo>
                  <a:lnTo>
                    <a:pt x="34570" y="381004"/>
                  </a:lnTo>
                  <a:lnTo>
                    <a:pt x="59551" y="416343"/>
                  </a:lnTo>
                  <a:lnTo>
                    <a:pt x="90069" y="446861"/>
                  </a:lnTo>
                  <a:lnTo>
                    <a:pt x="125408" y="471842"/>
                  </a:lnTo>
                  <a:lnTo>
                    <a:pt x="164854" y="490571"/>
                  </a:lnTo>
                  <a:lnTo>
                    <a:pt x="207692" y="502333"/>
                  </a:lnTo>
                  <a:lnTo>
                    <a:pt x="253206" y="506412"/>
                  </a:lnTo>
                  <a:lnTo>
                    <a:pt x="298720" y="502333"/>
                  </a:lnTo>
                  <a:lnTo>
                    <a:pt x="341558" y="490571"/>
                  </a:lnTo>
                  <a:lnTo>
                    <a:pt x="381004" y="471842"/>
                  </a:lnTo>
                  <a:lnTo>
                    <a:pt x="416344" y="446861"/>
                  </a:lnTo>
                  <a:lnTo>
                    <a:pt x="446862" y="416343"/>
                  </a:lnTo>
                  <a:lnTo>
                    <a:pt x="471843" y="381004"/>
                  </a:lnTo>
                  <a:lnTo>
                    <a:pt x="490572" y="341558"/>
                  </a:lnTo>
                  <a:lnTo>
                    <a:pt x="502334" y="298720"/>
                  </a:lnTo>
                  <a:lnTo>
                    <a:pt x="506413" y="253206"/>
                  </a:lnTo>
                  <a:lnTo>
                    <a:pt x="502334" y="207692"/>
                  </a:lnTo>
                  <a:lnTo>
                    <a:pt x="490572" y="164854"/>
                  </a:lnTo>
                  <a:lnTo>
                    <a:pt x="471843" y="125408"/>
                  </a:lnTo>
                  <a:lnTo>
                    <a:pt x="446862" y="90069"/>
                  </a:lnTo>
                  <a:lnTo>
                    <a:pt x="416344" y="59551"/>
                  </a:lnTo>
                  <a:lnTo>
                    <a:pt x="381004" y="34570"/>
                  </a:lnTo>
                  <a:lnTo>
                    <a:pt x="341558" y="15841"/>
                  </a:lnTo>
                  <a:lnTo>
                    <a:pt x="298720" y="4079"/>
                  </a:lnTo>
                  <a:lnTo>
                    <a:pt x="253206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612062" y="3808412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0" y="253206"/>
                  </a:moveTo>
                  <a:lnTo>
                    <a:pt x="4079" y="207691"/>
                  </a:lnTo>
                  <a:lnTo>
                    <a:pt x="15841" y="164854"/>
                  </a:lnTo>
                  <a:lnTo>
                    <a:pt x="34570" y="125408"/>
                  </a:lnTo>
                  <a:lnTo>
                    <a:pt x="59550" y="90068"/>
                  </a:lnTo>
                  <a:lnTo>
                    <a:pt x="90068" y="59550"/>
                  </a:lnTo>
                  <a:lnTo>
                    <a:pt x="125408" y="34570"/>
                  </a:lnTo>
                  <a:lnTo>
                    <a:pt x="164854" y="15841"/>
                  </a:lnTo>
                  <a:lnTo>
                    <a:pt x="207692" y="4079"/>
                  </a:lnTo>
                  <a:lnTo>
                    <a:pt x="253206" y="0"/>
                  </a:lnTo>
                  <a:lnTo>
                    <a:pt x="298720" y="4079"/>
                  </a:lnTo>
                  <a:lnTo>
                    <a:pt x="341558" y="15841"/>
                  </a:lnTo>
                  <a:lnTo>
                    <a:pt x="381004" y="34570"/>
                  </a:lnTo>
                  <a:lnTo>
                    <a:pt x="416344" y="59550"/>
                  </a:lnTo>
                  <a:lnTo>
                    <a:pt x="446862" y="90068"/>
                  </a:lnTo>
                  <a:lnTo>
                    <a:pt x="471842" y="125408"/>
                  </a:lnTo>
                  <a:lnTo>
                    <a:pt x="490571" y="164854"/>
                  </a:lnTo>
                  <a:lnTo>
                    <a:pt x="502333" y="207691"/>
                  </a:lnTo>
                  <a:lnTo>
                    <a:pt x="506413" y="253206"/>
                  </a:lnTo>
                  <a:lnTo>
                    <a:pt x="502333" y="298720"/>
                  </a:lnTo>
                  <a:lnTo>
                    <a:pt x="490571" y="341557"/>
                  </a:lnTo>
                  <a:lnTo>
                    <a:pt x="471842" y="381003"/>
                  </a:lnTo>
                  <a:lnTo>
                    <a:pt x="446862" y="416343"/>
                  </a:lnTo>
                  <a:lnTo>
                    <a:pt x="416344" y="446861"/>
                  </a:lnTo>
                  <a:lnTo>
                    <a:pt x="381004" y="471841"/>
                  </a:lnTo>
                  <a:lnTo>
                    <a:pt x="341558" y="490570"/>
                  </a:lnTo>
                  <a:lnTo>
                    <a:pt x="298720" y="502332"/>
                  </a:lnTo>
                  <a:lnTo>
                    <a:pt x="253206" y="506412"/>
                  </a:lnTo>
                  <a:lnTo>
                    <a:pt x="207692" y="502332"/>
                  </a:lnTo>
                  <a:lnTo>
                    <a:pt x="164854" y="490570"/>
                  </a:lnTo>
                  <a:lnTo>
                    <a:pt x="125408" y="471841"/>
                  </a:lnTo>
                  <a:lnTo>
                    <a:pt x="90068" y="446861"/>
                  </a:lnTo>
                  <a:lnTo>
                    <a:pt x="59550" y="416343"/>
                  </a:lnTo>
                  <a:lnTo>
                    <a:pt x="34570" y="381003"/>
                  </a:lnTo>
                  <a:lnTo>
                    <a:pt x="15841" y="341557"/>
                  </a:lnTo>
                  <a:lnTo>
                    <a:pt x="4079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705966" y="393473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126324" y="0"/>
                  </a:moveTo>
                  <a:lnTo>
                    <a:pt x="0" y="0"/>
                  </a:lnTo>
                  <a:lnTo>
                    <a:pt x="0" y="126324"/>
                  </a:lnTo>
                  <a:lnTo>
                    <a:pt x="126324" y="126324"/>
                  </a:lnTo>
                  <a:lnTo>
                    <a:pt x="126324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705966" y="393473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0" y="0"/>
                  </a:moveTo>
                  <a:lnTo>
                    <a:pt x="126324" y="0"/>
                  </a:lnTo>
                  <a:lnTo>
                    <a:pt x="126324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705966" y="4061061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126324" y="0"/>
                  </a:moveTo>
                  <a:lnTo>
                    <a:pt x="0" y="0"/>
                  </a:lnTo>
                  <a:lnTo>
                    <a:pt x="0" y="126324"/>
                  </a:lnTo>
                  <a:lnTo>
                    <a:pt x="126324" y="126324"/>
                  </a:lnTo>
                  <a:lnTo>
                    <a:pt x="126324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705966" y="4061061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0" y="0"/>
                  </a:moveTo>
                  <a:lnTo>
                    <a:pt x="126324" y="0"/>
                  </a:lnTo>
                  <a:lnTo>
                    <a:pt x="126324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4" name="object 214"/>
          <p:cNvSpPr txBox="1"/>
          <p:nvPr/>
        </p:nvSpPr>
        <p:spPr>
          <a:xfrm>
            <a:off x="7710390" y="3908044"/>
            <a:ext cx="117475" cy="306070"/>
          </a:xfrm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12700" marR="5080" indent="3810">
              <a:lnSpc>
                <a:spcPts val="1010"/>
              </a:lnSpc>
              <a:spcBef>
                <a:spcPts val="290"/>
              </a:spcBef>
            </a:pPr>
            <a:r>
              <a:rPr sz="1000" spc="-50" dirty="0">
                <a:latin typeface="Arial"/>
                <a:cs typeface="Arial"/>
              </a:rPr>
              <a:t>B C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7888185" y="4061061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216" name="object 216"/>
          <p:cNvGrpSpPr/>
          <p:nvPr/>
        </p:nvGrpSpPr>
        <p:grpSpPr>
          <a:xfrm>
            <a:off x="8628064" y="3803650"/>
            <a:ext cx="516255" cy="516255"/>
            <a:chOff x="8628064" y="3803650"/>
            <a:chExt cx="516255" cy="516255"/>
          </a:xfrm>
        </p:grpSpPr>
        <p:sp>
          <p:nvSpPr>
            <p:cNvPr id="217" name="object 217"/>
            <p:cNvSpPr/>
            <p:nvPr/>
          </p:nvSpPr>
          <p:spPr>
            <a:xfrm>
              <a:off x="8632826" y="3808412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253206" y="0"/>
                  </a:moveTo>
                  <a:lnTo>
                    <a:pt x="207692" y="4079"/>
                  </a:lnTo>
                  <a:lnTo>
                    <a:pt x="164854" y="15841"/>
                  </a:lnTo>
                  <a:lnTo>
                    <a:pt x="125408" y="34570"/>
                  </a:lnTo>
                  <a:lnTo>
                    <a:pt x="90068" y="59551"/>
                  </a:lnTo>
                  <a:lnTo>
                    <a:pt x="59550" y="90069"/>
                  </a:lnTo>
                  <a:lnTo>
                    <a:pt x="34570" y="125408"/>
                  </a:lnTo>
                  <a:lnTo>
                    <a:pt x="15841" y="164854"/>
                  </a:lnTo>
                  <a:lnTo>
                    <a:pt x="4079" y="207692"/>
                  </a:lnTo>
                  <a:lnTo>
                    <a:pt x="0" y="253206"/>
                  </a:lnTo>
                  <a:lnTo>
                    <a:pt x="4079" y="298720"/>
                  </a:lnTo>
                  <a:lnTo>
                    <a:pt x="15841" y="341558"/>
                  </a:lnTo>
                  <a:lnTo>
                    <a:pt x="34570" y="381004"/>
                  </a:lnTo>
                  <a:lnTo>
                    <a:pt x="59550" y="416343"/>
                  </a:lnTo>
                  <a:lnTo>
                    <a:pt x="90068" y="446861"/>
                  </a:lnTo>
                  <a:lnTo>
                    <a:pt x="125408" y="471842"/>
                  </a:lnTo>
                  <a:lnTo>
                    <a:pt x="164854" y="490571"/>
                  </a:lnTo>
                  <a:lnTo>
                    <a:pt x="207692" y="502333"/>
                  </a:lnTo>
                  <a:lnTo>
                    <a:pt x="253206" y="506412"/>
                  </a:lnTo>
                  <a:lnTo>
                    <a:pt x="298720" y="502333"/>
                  </a:lnTo>
                  <a:lnTo>
                    <a:pt x="341558" y="490571"/>
                  </a:lnTo>
                  <a:lnTo>
                    <a:pt x="381004" y="471842"/>
                  </a:lnTo>
                  <a:lnTo>
                    <a:pt x="416343" y="446861"/>
                  </a:lnTo>
                  <a:lnTo>
                    <a:pt x="446861" y="416343"/>
                  </a:lnTo>
                  <a:lnTo>
                    <a:pt x="471842" y="381004"/>
                  </a:lnTo>
                  <a:lnTo>
                    <a:pt x="490571" y="341558"/>
                  </a:lnTo>
                  <a:lnTo>
                    <a:pt x="502333" y="298720"/>
                  </a:lnTo>
                  <a:lnTo>
                    <a:pt x="506412" y="253206"/>
                  </a:lnTo>
                  <a:lnTo>
                    <a:pt x="502333" y="207692"/>
                  </a:lnTo>
                  <a:lnTo>
                    <a:pt x="490571" y="164854"/>
                  </a:lnTo>
                  <a:lnTo>
                    <a:pt x="471842" y="125408"/>
                  </a:lnTo>
                  <a:lnTo>
                    <a:pt x="446861" y="90069"/>
                  </a:lnTo>
                  <a:lnTo>
                    <a:pt x="416343" y="59551"/>
                  </a:lnTo>
                  <a:lnTo>
                    <a:pt x="381004" y="34570"/>
                  </a:lnTo>
                  <a:lnTo>
                    <a:pt x="341558" y="15841"/>
                  </a:lnTo>
                  <a:lnTo>
                    <a:pt x="298720" y="4079"/>
                  </a:lnTo>
                  <a:lnTo>
                    <a:pt x="253206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632826" y="3808412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0" y="253206"/>
                  </a:moveTo>
                  <a:lnTo>
                    <a:pt x="4079" y="207691"/>
                  </a:lnTo>
                  <a:lnTo>
                    <a:pt x="15841" y="164854"/>
                  </a:lnTo>
                  <a:lnTo>
                    <a:pt x="34570" y="125408"/>
                  </a:lnTo>
                  <a:lnTo>
                    <a:pt x="59550" y="90068"/>
                  </a:lnTo>
                  <a:lnTo>
                    <a:pt x="90068" y="59550"/>
                  </a:lnTo>
                  <a:lnTo>
                    <a:pt x="125408" y="34570"/>
                  </a:lnTo>
                  <a:lnTo>
                    <a:pt x="164854" y="15841"/>
                  </a:lnTo>
                  <a:lnTo>
                    <a:pt x="207692" y="4079"/>
                  </a:lnTo>
                  <a:lnTo>
                    <a:pt x="253206" y="0"/>
                  </a:lnTo>
                  <a:lnTo>
                    <a:pt x="298720" y="4079"/>
                  </a:lnTo>
                  <a:lnTo>
                    <a:pt x="341558" y="15841"/>
                  </a:lnTo>
                  <a:lnTo>
                    <a:pt x="381004" y="34570"/>
                  </a:lnTo>
                  <a:lnTo>
                    <a:pt x="416344" y="59550"/>
                  </a:lnTo>
                  <a:lnTo>
                    <a:pt x="446862" y="90068"/>
                  </a:lnTo>
                  <a:lnTo>
                    <a:pt x="471842" y="125408"/>
                  </a:lnTo>
                  <a:lnTo>
                    <a:pt x="490571" y="164854"/>
                  </a:lnTo>
                  <a:lnTo>
                    <a:pt x="502333" y="207691"/>
                  </a:lnTo>
                  <a:lnTo>
                    <a:pt x="506413" y="253206"/>
                  </a:lnTo>
                  <a:lnTo>
                    <a:pt x="502333" y="298720"/>
                  </a:lnTo>
                  <a:lnTo>
                    <a:pt x="490571" y="341557"/>
                  </a:lnTo>
                  <a:lnTo>
                    <a:pt x="471842" y="381003"/>
                  </a:lnTo>
                  <a:lnTo>
                    <a:pt x="446862" y="416343"/>
                  </a:lnTo>
                  <a:lnTo>
                    <a:pt x="416344" y="446861"/>
                  </a:lnTo>
                  <a:lnTo>
                    <a:pt x="381004" y="471841"/>
                  </a:lnTo>
                  <a:lnTo>
                    <a:pt x="341558" y="490570"/>
                  </a:lnTo>
                  <a:lnTo>
                    <a:pt x="298720" y="502332"/>
                  </a:lnTo>
                  <a:lnTo>
                    <a:pt x="253206" y="506412"/>
                  </a:lnTo>
                  <a:lnTo>
                    <a:pt x="207692" y="502332"/>
                  </a:lnTo>
                  <a:lnTo>
                    <a:pt x="164854" y="490570"/>
                  </a:lnTo>
                  <a:lnTo>
                    <a:pt x="125408" y="471841"/>
                  </a:lnTo>
                  <a:lnTo>
                    <a:pt x="90068" y="446861"/>
                  </a:lnTo>
                  <a:lnTo>
                    <a:pt x="59550" y="416343"/>
                  </a:lnTo>
                  <a:lnTo>
                    <a:pt x="34570" y="381003"/>
                  </a:lnTo>
                  <a:lnTo>
                    <a:pt x="15841" y="341557"/>
                  </a:lnTo>
                  <a:lnTo>
                    <a:pt x="4079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742381" y="393473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126323" y="0"/>
                  </a:moveTo>
                  <a:lnTo>
                    <a:pt x="0" y="0"/>
                  </a:lnTo>
                  <a:lnTo>
                    <a:pt x="0" y="126324"/>
                  </a:lnTo>
                  <a:lnTo>
                    <a:pt x="126323" y="126324"/>
                  </a:lnTo>
                  <a:lnTo>
                    <a:pt x="126323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742381" y="393473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0" y="0"/>
                  </a:moveTo>
                  <a:lnTo>
                    <a:pt x="126324" y="0"/>
                  </a:lnTo>
                  <a:lnTo>
                    <a:pt x="126324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742381" y="4061061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126323" y="0"/>
                  </a:moveTo>
                  <a:lnTo>
                    <a:pt x="0" y="0"/>
                  </a:lnTo>
                  <a:lnTo>
                    <a:pt x="0" y="126324"/>
                  </a:lnTo>
                  <a:lnTo>
                    <a:pt x="126323" y="126324"/>
                  </a:lnTo>
                  <a:lnTo>
                    <a:pt x="126323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742381" y="4061061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0" y="0"/>
                  </a:moveTo>
                  <a:lnTo>
                    <a:pt x="126324" y="0"/>
                  </a:lnTo>
                  <a:lnTo>
                    <a:pt x="126324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3" name="object 223"/>
          <p:cNvSpPr txBox="1"/>
          <p:nvPr/>
        </p:nvSpPr>
        <p:spPr>
          <a:xfrm>
            <a:off x="8750773" y="3908044"/>
            <a:ext cx="110489" cy="306070"/>
          </a:xfrm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12700" marR="5080">
              <a:lnSpc>
                <a:spcPts val="1010"/>
              </a:lnSpc>
              <a:spcBef>
                <a:spcPts val="290"/>
              </a:spcBef>
            </a:pPr>
            <a:r>
              <a:rPr sz="1000" spc="-50" dirty="0">
                <a:latin typeface="Arial"/>
                <a:cs typeface="Arial"/>
              </a:rPr>
              <a:t>B A</a:t>
            </a:r>
            <a:endParaRPr sz="1000">
              <a:latin typeface="Arial"/>
              <a:cs typeface="Arial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8924600" y="4061061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C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225" name="object 225"/>
          <p:cNvGrpSpPr/>
          <p:nvPr/>
        </p:nvGrpSpPr>
        <p:grpSpPr>
          <a:xfrm>
            <a:off x="8121650" y="3803650"/>
            <a:ext cx="516255" cy="516255"/>
            <a:chOff x="8121650" y="3803650"/>
            <a:chExt cx="516255" cy="516255"/>
          </a:xfrm>
        </p:grpSpPr>
        <p:sp>
          <p:nvSpPr>
            <p:cNvPr id="226" name="object 226"/>
            <p:cNvSpPr/>
            <p:nvPr/>
          </p:nvSpPr>
          <p:spPr>
            <a:xfrm>
              <a:off x="8126412" y="3808412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253206" y="0"/>
                  </a:moveTo>
                  <a:lnTo>
                    <a:pt x="207692" y="4079"/>
                  </a:lnTo>
                  <a:lnTo>
                    <a:pt x="164854" y="15841"/>
                  </a:lnTo>
                  <a:lnTo>
                    <a:pt x="125408" y="34570"/>
                  </a:lnTo>
                  <a:lnTo>
                    <a:pt x="90069" y="59551"/>
                  </a:lnTo>
                  <a:lnTo>
                    <a:pt x="59551" y="90069"/>
                  </a:lnTo>
                  <a:lnTo>
                    <a:pt x="34570" y="125408"/>
                  </a:lnTo>
                  <a:lnTo>
                    <a:pt x="15841" y="164854"/>
                  </a:lnTo>
                  <a:lnTo>
                    <a:pt x="4079" y="207692"/>
                  </a:lnTo>
                  <a:lnTo>
                    <a:pt x="0" y="253206"/>
                  </a:lnTo>
                  <a:lnTo>
                    <a:pt x="4079" y="298720"/>
                  </a:lnTo>
                  <a:lnTo>
                    <a:pt x="15841" y="341558"/>
                  </a:lnTo>
                  <a:lnTo>
                    <a:pt x="34570" y="381004"/>
                  </a:lnTo>
                  <a:lnTo>
                    <a:pt x="59551" y="416343"/>
                  </a:lnTo>
                  <a:lnTo>
                    <a:pt x="90069" y="446861"/>
                  </a:lnTo>
                  <a:lnTo>
                    <a:pt x="125408" y="471842"/>
                  </a:lnTo>
                  <a:lnTo>
                    <a:pt x="164854" y="490571"/>
                  </a:lnTo>
                  <a:lnTo>
                    <a:pt x="207692" y="502333"/>
                  </a:lnTo>
                  <a:lnTo>
                    <a:pt x="253206" y="506412"/>
                  </a:lnTo>
                  <a:lnTo>
                    <a:pt x="298720" y="502333"/>
                  </a:lnTo>
                  <a:lnTo>
                    <a:pt x="341558" y="490571"/>
                  </a:lnTo>
                  <a:lnTo>
                    <a:pt x="381004" y="471842"/>
                  </a:lnTo>
                  <a:lnTo>
                    <a:pt x="416344" y="446861"/>
                  </a:lnTo>
                  <a:lnTo>
                    <a:pt x="446862" y="416343"/>
                  </a:lnTo>
                  <a:lnTo>
                    <a:pt x="471843" y="381004"/>
                  </a:lnTo>
                  <a:lnTo>
                    <a:pt x="490572" y="341558"/>
                  </a:lnTo>
                  <a:lnTo>
                    <a:pt x="502334" y="298720"/>
                  </a:lnTo>
                  <a:lnTo>
                    <a:pt x="506413" y="253206"/>
                  </a:lnTo>
                  <a:lnTo>
                    <a:pt x="502334" y="207692"/>
                  </a:lnTo>
                  <a:lnTo>
                    <a:pt x="490572" y="164854"/>
                  </a:lnTo>
                  <a:lnTo>
                    <a:pt x="471843" y="125408"/>
                  </a:lnTo>
                  <a:lnTo>
                    <a:pt x="446862" y="90069"/>
                  </a:lnTo>
                  <a:lnTo>
                    <a:pt x="416344" y="59551"/>
                  </a:lnTo>
                  <a:lnTo>
                    <a:pt x="381004" y="34570"/>
                  </a:lnTo>
                  <a:lnTo>
                    <a:pt x="341558" y="15841"/>
                  </a:lnTo>
                  <a:lnTo>
                    <a:pt x="298720" y="4079"/>
                  </a:lnTo>
                  <a:lnTo>
                    <a:pt x="253206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126412" y="3808412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0" y="253206"/>
                  </a:moveTo>
                  <a:lnTo>
                    <a:pt x="4079" y="207691"/>
                  </a:lnTo>
                  <a:lnTo>
                    <a:pt x="15841" y="164854"/>
                  </a:lnTo>
                  <a:lnTo>
                    <a:pt x="34570" y="125408"/>
                  </a:lnTo>
                  <a:lnTo>
                    <a:pt x="59550" y="90068"/>
                  </a:lnTo>
                  <a:lnTo>
                    <a:pt x="90068" y="59550"/>
                  </a:lnTo>
                  <a:lnTo>
                    <a:pt x="125408" y="34570"/>
                  </a:lnTo>
                  <a:lnTo>
                    <a:pt x="164854" y="15841"/>
                  </a:lnTo>
                  <a:lnTo>
                    <a:pt x="207692" y="4079"/>
                  </a:lnTo>
                  <a:lnTo>
                    <a:pt x="253206" y="0"/>
                  </a:lnTo>
                  <a:lnTo>
                    <a:pt x="298720" y="4079"/>
                  </a:lnTo>
                  <a:lnTo>
                    <a:pt x="341558" y="15841"/>
                  </a:lnTo>
                  <a:lnTo>
                    <a:pt x="381004" y="34570"/>
                  </a:lnTo>
                  <a:lnTo>
                    <a:pt x="416344" y="59550"/>
                  </a:lnTo>
                  <a:lnTo>
                    <a:pt x="446862" y="90068"/>
                  </a:lnTo>
                  <a:lnTo>
                    <a:pt x="471842" y="125408"/>
                  </a:lnTo>
                  <a:lnTo>
                    <a:pt x="490571" y="164854"/>
                  </a:lnTo>
                  <a:lnTo>
                    <a:pt x="502333" y="207691"/>
                  </a:lnTo>
                  <a:lnTo>
                    <a:pt x="506413" y="253206"/>
                  </a:lnTo>
                  <a:lnTo>
                    <a:pt x="502333" y="298720"/>
                  </a:lnTo>
                  <a:lnTo>
                    <a:pt x="490571" y="341557"/>
                  </a:lnTo>
                  <a:lnTo>
                    <a:pt x="471842" y="381003"/>
                  </a:lnTo>
                  <a:lnTo>
                    <a:pt x="446862" y="416343"/>
                  </a:lnTo>
                  <a:lnTo>
                    <a:pt x="416344" y="446861"/>
                  </a:lnTo>
                  <a:lnTo>
                    <a:pt x="381004" y="471841"/>
                  </a:lnTo>
                  <a:lnTo>
                    <a:pt x="341558" y="490570"/>
                  </a:lnTo>
                  <a:lnTo>
                    <a:pt x="298720" y="502332"/>
                  </a:lnTo>
                  <a:lnTo>
                    <a:pt x="253206" y="506412"/>
                  </a:lnTo>
                  <a:lnTo>
                    <a:pt x="207692" y="502332"/>
                  </a:lnTo>
                  <a:lnTo>
                    <a:pt x="164854" y="490570"/>
                  </a:lnTo>
                  <a:lnTo>
                    <a:pt x="125408" y="471841"/>
                  </a:lnTo>
                  <a:lnTo>
                    <a:pt x="90068" y="446861"/>
                  </a:lnTo>
                  <a:lnTo>
                    <a:pt x="59550" y="416343"/>
                  </a:lnTo>
                  <a:lnTo>
                    <a:pt x="34570" y="381003"/>
                  </a:lnTo>
                  <a:lnTo>
                    <a:pt x="15841" y="341557"/>
                  </a:lnTo>
                  <a:lnTo>
                    <a:pt x="4079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29260" y="393473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126323" y="0"/>
                  </a:moveTo>
                  <a:lnTo>
                    <a:pt x="0" y="0"/>
                  </a:lnTo>
                  <a:lnTo>
                    <a:pt x="0" y="126324"/>
                  </a:lnTo>
                  <a:lnTo>
                    <a:pt x="126323" y="126324"/>
                  </a:lnTo>
                  <a:lnTo>
                    <a:pt x="126323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29260" y="393473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0" y="0"/>
                  </a:moveTo>
                  <a:lnTo>
                    <a:pt x="126324" y="0"/>
                  </a:lnTo>
                  <a:lnTo>
                    <a:pt x="126324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29260" y="4061061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126323" y="0"/>
                  </a:moveTo>
                  <a:lnTo>
                    <a:pt x="0" y="0"/>
                  </a:lnTo>
                  <a:lnTo>
                    <a:pt x="0" y="126324"/>
                  </a:lnTo>
                  <a:lnTo>
                    <a:pt x="126323" y="126324"/>
                  </a:lnTo>
                  <a:lnTo>
                    <a:pt x="126323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9260" y="4061061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0" y="0"/>
                  </a:moveTo>
                  <a:lnTo>
                    <a:pt x="126324" y="0"/>
                  </a:lnTo>
                  <a:lnTo>
                    <a:pt x="126324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2" name="object 232"/>
          <p:cNvSpPr txBox="1"/>
          <p:nvPr/>
        </p:nvSpPr>
        <p:spPr>
          <a:xfrm>
            <a:off x="8233685" y="3908044"/>
            <a:ext cx="117475" cy="306070"/>
          </a:xfrm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16510" marR="5080" indent="-4445">
              <a:lnSpc>
                <a:spcPts val="1010"/>
              </a:lnSpc>
              <a:spcBef>
                <a:spcPts val="290"/>
              </a:spcBef>
            </a:pPr>
            <a:r>
              <a:rPr sz="1000" spc="-50" dirty="0">
                <a:latin typeface="Arial"/>
                <a:cs typeface="Arial"/>
              </a:rPr>
              <a:t>C B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8411479" y="4061061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234" name="object 234"/>
          <p:cNvGrpSpPr/>
          <p:nvPr/>
        </p:nvGrpSpPr>
        <p:grpSpPr>
          <a:xfrm>
            <a:off x="5416550" y="3803650"/>
            <a:ext cx="516255" cy="516255"/>
            <a:chOff x="5416550" y="3803650"/>
            <a:chExt cx="516255" cy="516255"/>
          </a:xfrm>
        </p:grpSpPr>
        <p:sp>
          <p:nvSpPr>
            <p:cNvPr id="235" name="object 235"/>
            <p:cNvSpPr/>
            <p:nvPr/>
          </p:nvSpPr>
          <p:spPr>
            <a:xfrm>
              <a:off x="5421312" y="3808412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253206" y="0"/>
                  </a:moveTo>
                  <a:lnTo>
                    <a:pt x="207692" y="4079"/>
                  </a:lnTo>
                  <a:lnTo>
                    <a:pt x="164854" y="15841"/>
                  </a:lnTo>
                  <a:lnTo>
                    <a:pt x="125408" y="34570"/>
                  </a:lnTo>
                  <a:lnTo>
                    <a:pt x="90069" y="59551"/>
                  </a:lnTo>
                  <a:lnTo>
                    <a:pt x="59551" y="90069"/>
                  </a:lnTo>
                  <a:lnTo>
                    <a:pt x="34570" y="125408"/>
                  </a:lnTo>
                  <a:lnTo>
                    <a:pt x="15841" y="164854"/>
                  </a:lnTo>
                  <a:lnTo>
                    <a:pt x="4079" y="207692"/>
                  </a:lnTo>
                  <a:lnTo>
                    <a:pt x="0" y="253206"/>
                  </a:lnTo>
                  <a:lnTo>
                    <a:pt x="4079" y="298720"/>
                  </a:lnTo>
                  <a:lnTo>
                    <a:pt x="15841" y="341558"/>
                  </a:lnTo>
                  <a:lnTo>
                    <a:pt x="34570" y="381004"/>
                  </a:lnTo>
                  <a:lnTo>
                    <a:pt x="59551" y="416343"/>
                  </a:lnTo>
                  <a:lnTo>
                    <a:pt x="90069" y="446861"/>
                  </a:lnTo>
                  <a:lnTo>
                    <a:pt x="125408" y="471842"/>
                  </a:lnTo>
                  <a:lnTo>
                    <a:pt x="164854" y="490571"/>
                  </a:lnTo>
                  <a:lnTo>
                    <a:pt x="207692" y="502333"/>
                  </a:lnTo>
                  <a:lnTo>
                    <a:pt x="253206" y="506412"/>
                  </a:lnTo>
                  <a:lnTo>
                    <a:pt x="298720" y="502333"/>
                  </a:lnTo>
                  <a:lnTo>
                    <a:pt x="341558" y="490571"/>
                  </a:lnTo>
                  <a:lnTo>
                    <a:pt x="381004" y="471842"/>
                  </a:lnTo>
                  <a:lnTo>
                    <a:pt x="416344" y="446861"/>
                  </a:lnTo>
                  <a:lnTo>
                    <a:pt x="446862" y="416343"/>
                  </a:lnTo>
                  <a:lnTo>
                    <a:pt x="471843" y="381004"/>
                  </a:lnTo>
                  <a:lnTo>
                    <a:pt x="490572" y="341558"/>
                  </a:lnTo>
                  <a:lnTo>
                    <a:pt x="502334" y="298720"/>
                  </a:lnTo>
                  <a:lnTo>
                    <a:pt x="506413" y="253206"/>
                  </a:lnTo>
                  <a:lnTo>
                    <a:pt x="502334" y="207692"/>
                  </a:lnTo>
                  <a:lnTo>
                    <a:pt x="490572" y="164854"/>
                  </a:lnTo>
                  <a:lnTo>
                    <a:pt x="471843" y="125408"/>
                  </a:lnTo>
                  <a:lnTo>
                    <a:pt x="446862" y="90069"/>
                  </a:lnTo>
                  <a:lnTo>
                    <a:pt x="416344" y="59551"/>
                  </a:lnTo>
                  <a:lnTo>
                    <a:pt x="381004" y="34570"/>
                  </a:lnTo>
                  <a:lnTo>
                    <a:pt x="341558" y="15841"/>
                  </a:lnTo>
                  <a:lnTo>
                    <a:pt x="298720" y="4079"/>
                  </a:lnTo>
                  <a:lnTo>
                    <a:pt x="253206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421312" y="3808412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0" y="253206"/>
                  </a:moveTo>
                  <a:lnTo>
                    <a:pt x="4079" y="207691"/>
                  </a:lnTo>
                  <a:lnTo>
                    <a:pt x="15841" y="164854"/>
                  </a:lnTo>
                  <a:lnTo>
                    <a:pt x="34570" y="125408"/>
                  </a:lnTo>
                  <a:lnTo>
                    <a:pt x="59550" y="90068"/>
                  </a:lnTo>
                  <a:lnTo>
                    <a:pt x="90068" y="59550"/>
                  </a:lnTo>
                  <a:lnTo>
                    <a:pt x="125408" y="34570"/>
                  </a:lnTo>
                  <a:lnTo>
                    <a:pt x="164854" y="15841"/>
                  </a:lnTo>
                  <a:lnTo>
                    <a:pt x="207692" y="4079"/>
                  </a:lnTo>
                  <a:lnTo>
                    <a:pt x="253206" y="0"/>
                  </a:lnTo>
                  <a:lnTo>
                    <a:pt x="298720" y="4079"/>
                  </a:lnTo>
                  <a:lnTo>
                    <a:pt x="341558" y="15841"/>
                  </a:lnTo>
                  <a:lnTo>
                    <a:pt x="381004" y="34570"/>
                  </a:lnTo>
                  <a:lnTo>
                    <a:pt x="416344" y="59550"/>
                  </a:lnTo>
                  <a:lnTo>
                    <a:pt x="446862" y="90068"/>
                  </a:lnTo>
                  <a:lnTo>
                    <a:pt x="471842" y="125408"/>
                  </a:lnTo>
                  <a:lnTo>
                    <a:pt x="490571" y="164854"/>
                  </a:lnTo>
                  <a:lnTo>
                    <a:pt x="502333" y="207691"/>
                  </a:lnTo>
                  <a:lnTo>
                    <a:pt x="506413" y="253206"/>
                  </a:lnTo>
                  <a:lnTo>
                    <a:pt x="502333" y="298720"/>
                  </a:lnTo>
                  <a:lnTo>
                    <a:pt x="490571" y="341557"/>
                  </a:lnTo>
                  <a:lnTo>
                    <a:pt x="471842" y="381003"/>
                  </a:lnTo>
                  <a:lnTo>
                    <a:pt x="446862" y="416343"/>
                  </a:lnTo>
                  <a:lnTo>
                    <a:pt x="416344" y="446861"/>
                  </a:lnTo>
                  <a:lnTo>
                    <a:pt x="381004" y="471841"/>
                  </a:lnTo>
                  <a:lnTo>
                    <a:pt x="341558" y="490570"/>
                  </a:lnTo>
                  <a:lnTo>
                    <a:pt x="298720" y="502332"/>
                  </a:lnTo>
                  <a:lnTo>
                    <a:pt x="253206" y="506412"/>
                  </a:lnTo>
                  <a:lnTo>
                    <a:pt x="207692" y="502332"/>
                  </a:lnTo>
                  <a:lnTo>
                    <a:pt x="164854" y="490570"/>
                  </a:lnTo>
                  <a:lnTo>
                    <a:pt x="125408" y="471841"/>
                  </a:lnTo>
                  <a:lnTo>
                    <a:pt x="90068" y="446861"/>
                  </a:lnTo>
                  <a:lnTo>
                    <a:pt x="59550" y="416343"/>
                  </a:lnTo>
                  <a:lnTo>
                    <a:pt x="34570" y="381003"/>
                  </a:lnTo>
                  <a:lnTo>
                    <a:pt x="15841" y="341557"/>
                  </a:lnTo>
                  <a:lnTo>
                    <a:pt x="4079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237" name="object 237"/>
          <p:cNvGraphicFramePr>
            <a:graphicFrameLocks noGrp="1"/>
          </p:cNvGraphicFramePr>
          <p:nvPr/>
        </p:nvGraphicFramePr>
        <p:xfrm>
          <a:off x="5582001" y="3862899"/>
          <a:ext cx="126364" cy="3771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6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25730">
                <a:tc>
                  <a:txBody>
                    <a:bodyPr/>
                    <a:lstStyle/>
                    <a:p>
                      <a:pPr algn="ctr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5730">
                <a:tc>
                  <a:txBody>
                    <a:bodyPr/>
                    <a:lstStyle/>
                    <a:p>
                      <a:pPr algn="ctr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C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5730">
                <a:tc>
                  <a:txBody>
                    <a:bodyPr/>
                    <a:lstStyle/>
                    <a:p>
                      <a:pPr algn="ctr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B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38" name="object 238"/>
          <p:cNvGrpSpPr/>
          <p:nvPr/>
        </p:nvGrpSpPr>
        <p:grpSpPr>
          <a:xfrm>
            <a:off x="5930900" y="3803650"/>
            <a:ext cx="633730" cy="516255"/>
            <a:chOff x="5930900" y="3803650"/>
            <a:chExt cx="633730" cy="516255"/>
          </a:xfrm>
        </p:grpSpPr>
        <p:sp>
          <p:nvSpPr>
            <p:cNvPr id="239" name="object 239"/>
            <p:cNvSpPr/>
            <p:nvPr/>
          </p:nvSpPr>
          <p:spPr>
            <a:xfrm>
              <a:off x="5935662" y="3808412"/>
              <a:ext cx="624205" cy="506730"/>
            </a:xfrm>
            <a:custGeom>
              <a:avLst/>
              <a:gdLst/>
              <a:ahLst/>
              <a:cxnLst/>
              <a:rect l="l" t="t" r="r" b="b"/>
              <a:pathLst>
                <a:path w="624204" h="506729">
                  <a:moveTo>
                    <a:pt x="311943" y="0"/>
                  </a:moveTo>
                  <a:lnTo>
                    <a:pt x="261344" y="3314"/>
                  </a:lnTo>
                  <a:lnTo>
                    <a:pt x="213345" y="12908"/>
                  </a:lnTo>
                  <a:lnTo>
                    <a:pt x="168587" y="28262"/>
                  </a:lnTo>
                  <a:lnTo>
                    <a:pt x="127713" y="48854"/>
                  </a:lnTo>
                  <a:lnTo>
                    <a:pt x="91366" y="74162"/>
                  </a:lnTo>
                  <a:lnTo>
                    <a:pt x="60187" y="103666"/>
                  </a:lnTo>
                  <a:lnTo>
                    <a:pt x="34818" y="136843"/>
                  </a:lnTo>
                  <a:lnTo>
                    <a:pt x="15903" y="173173"/>
                  </a:lnTo>
                  <a:lnTo>
                    <a:pt x="4082" y="212135"/>
                  </a:lnTo>
                  <a:lnTo>
                    <a:pt x="0" y="253206"/>
                  </a:lnTo>
                  <a:lnTo>
                    <a:pt x="4082" y="294277"/>
                  </a:lnTo>
                  <a:lnTo>
                    <a:pt x="15903" y="333239"/>
                  </a:lnTo>
                  <a:lnTo>
                    <a:pt x="34818" y="369569"/>
                  </a:lnTo>
                  <a:lnTo>
                    <a:pt x="60187" y="402746"/>
                  </a:lnTo>
                  <a:lnTo>
                    <a:pt x="91366" y="432250"/>
                  </a:lnTo>
                  <a:lnTo>
                    <a:pt x="127713" y="457558"/>
                  </a:lnTo>
                  <a:lnTo>
                    <a:pt x="168587" y="478150"/>
                  </a:lnTo>
                  <a:lnTo>
                    <a:pt x="213345" y="493503"/>
                  </a:lnTo>
                  <a:lnTo>
                    <a:pt x="261344" y="503098"/>
                  </a:lnTo>
                  <a:lnTo>
                    <a:pt x="311943" y="506412"/>
                  </a:lnTo>
                  <a:lnTo>
                    <a:pt x="362543" y="503098"/>
                  </a:lnTo>
                  <a:lnTo>
                    <a:pt x="410542" y="493503"/>
                  </a:lnTo>
                  <a:lnTo>
                    <a:pt x="455300" y="478150"/>
                  </a:lnTo>
                  <a:lnTo>
                    <a:pt x="496174" y="457558"/>
                  </a:lnTo>
                  <a:lnTo>
                    <a:pt x="532522" y="432250"/>
                  </a:lnTo>
                  <a:lnTo>
                    <a:pt x="563701" y="402746"/>
                  </a:lnTo>
                  <a:lnTo>
                    <a:pt x="589070" y="369569"/>
                  </a:lnTo>
                  <a:lnTo>
                    <a:pt x="607985" y="333239"/>
                  </a:lnTo>
                  <a:lnTo>
                    <a:pt x="619805" y="294277"/>
                  </a:lnTo>
                  <a:lnTo>
                    <a:pt x="623888" y="253206"/>
                  </a:lnTo>
                  <a:lnTo>
                    <a:pt x="619805" y="212135"/>
                  </a:lnTo>
                  <a:lnTo>
                    <a:pt x="607985" y="173173"/>
                  </a:lnTo>
                  <a:lnTo>
                    <a:pt x="589070" y="136843"/>
                  </a:lnTo>
                  <a:lnTo>
                    <a:pt x="563701" y="103666"/>
                  </a:lnTo>
                  <a:lnTo>
                    <a:pt x="532522" y="74162"/>
                  </a:lnTo>
                  <a:lnTo>
                    <a:pt x="496174" y="48854"/>
                  </a:lnTo>
                  <a:lnTo>
                    <a:pt x="455300" y="28262"/>
                  </a:lnTo>
                  <a:lnTo>
                    <a:pt x="410542" y="12908"/>
                  </a:lnTo>
                  <a:lnTo>
                    <a:pt x="362543" y="3314"/>
                  </a:lnTo>
                  <a:lnTo>
                    <a:pt x="311943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935662" y="3808412"/>
              <a:ext cx="624205" cy="506730"/>
            </a:xfrm>
            <a:custGeom>
              <a:avLst/>
              <a:gdLst/>
              <a:ahLst/>
              <a:cxnLst/>
              <a:rect l="l" t="t" r="r" b="b"/>
              <a:pathLst>
                <a:path w="624204" h="506729">
                  <a:moveTo>
                    <a:pt x="0" y="253206"/>
                  </a:moveTo>
                  <a:lnTo>
                    <a:pt x="4082" y="212134"/>
                  </a:lnTo>
                  <a:lnTo>
                    <a:pt x="15903" y="173173"/>
                  </a:lnTo>
                  <a:lnTo>
                    <a:pt x="34818" y="136843"/>
                  </a:lnTo>
                  <a:lnTo>
                    <a:pt x="60187" y="103665"/>
                  </a:lnTo>
                  <a:lnTo>
                    <a:pt x="91366" y="74162"/>
                  </a:lnTo>
                  <a:lnTo>
                    <a:pt x="127713" y="48854"/>
                  </a:lnTo>
                  <a:lnTo>
                    <a:pt x="168587" y="28262"/>
                  </a:lnTo>
                  <a:lnTo>
                    <a:pt x="213345" y="12908"/>
                  </a:lnTo>
                  <a:lnTo>
                    <a:pt x="261345" y="3314"/>
                  </a:lnTo>
                  <a:lnTo>
                    <a:pt x="311944" y="0"/>
                  </a:lnTo>
                  <a:lnTo>
                    <a:pt x="362542" y="3314"/>
                  </a:lnTo>
                  <a:lnTo>
                    <a:pt x="410542" y="12908"/>
                  </a:lnTo>
                  <a:lnTo>
                    <a:pt x="455300" y="28262"/>
                  </a:lnTo>
                  <a:lnTo>
                    <a:pt x="496174" y="48854"/>
                  </a:lnTo>
                  <a:lnTo>
                    <a:pt x="532521" y="74162"/>
                  </a:lnTo>
                  <a:lnTo>
                    <a:pt x="563700" y="103665"/>
                  </a:lnTo>
                  <a:lnTo>
                    <a:pt x="589069" y="136843"/>
                  </a:lnTo>
                  <a:lnTo>
                    <a:pt x="607984" y="173173"/>
                  </a:lnTo>
                  <a:lnTo>
                    <a:pt x="619805" y="212134"/>
                  </a:lnTo>
                  <a:lnTo>
                    <a:pt x="623888" y="253206"/>
                  </a:lnTo>
                  <a:lnTo>
                    <a:pt x="619805" y="294277"/>
                  </a:lnTo>
                  <a:lnTo>
                    <a:pt x="607984" y="333238"/>
                  </a:lnTo>
                  <a:lnTo>
                    <a:pt x="589069" y="369568"/>
                  </a:lnTo>
                  <a:lnTo>
                    <a:pt x="563700" y="402746"/>
                  </a:lnTo>
                  <a:lnTo>
                    <a:pt x="532521" y="432249"/>
                  </a:lnTo>
                  <a:lnTo>
                    <a:pt x="496174" y="457557"/>
                  </a:lnTo>
                  <a:lnTo>
                    <a:pt x="455300" y="478149"/>
                  </a:lnTo>
                  <a:lnTo>
                    <a:pt x="410542" y="493503"/>
                  </a:lnTo>
                  <a:lnTo>
                    <a:pt x="362542" y="503097"/>
                  </a:lnTo>
                  <a:lnTo>
                    <a:pt x="311944" y="506412"/>
                  </a:lnTo>
                  <a:lnTo>
                    <a:pt x="261345" y="503097"/>
                  </a:lnTo>
                  <a:lnTo>
                    <a:pt x="213345" y="493503"/>
                  </a:lnTo>
                  <a:lnTo>
                    <a:pt x="168587" y="478149"/>
                  </a:lnTo>
                  <a:lnTo>
                    <a:pt x="127713" y="457557"/>
                  </a:lnTo>
                  <a:lnTo>
                    <a:pt x="91366" y="432249"/>
                  </a:lnTo>
                  <a:lnTo>
                    <a:pt x="60187" y="402746"/>
                  </a:lnTo>
                  <a:lnTo>
                    <a:pt x="34818" y="369568"/>
                  </a:lnTo>
                  <a:lnTo>
                    <a:pt x="15903" y="333238"/>
                  </a:lnTo>
                  <a:lnTo>
                    <a:pt x="4082" y="294277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1" name="object 241"/>
          <p:cNvSpPr txBox="1"/>
          <p:nvPr/>
        </p:nvSpPr>
        <p:spPr>
          <a:xfrm>
            <a:off x="6382895" y="4005164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C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6178287" y="4005164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B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5973677" y="4005164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6576377" y="4062476"/>
            <a:ext cx="59690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dirty="0">
                <a:latin typeface="Times New Roman"/>
                <a:cs typeface="Times New Roman"/>
              </a:rPr>
              <a:t>. . </a:t>
            </a:r>
            <a:r>
              <a:rPr sz="3600" spc="-50" dirty="0">
                <a:latin typeface="Times New Roman"/>
                <a:cs typeface="Times New Roman"/>
              </a:rPr>
              <a:t>.</a:t>
            </a:r>
            <a:endParaRPr sz="3600">
              <a:latin typeface="Times New Roman"/>
              <a:cs typeface="Times New Roman"/>
            </a:endParaRPr>
          </a:p>
        </p:txBody>
      </p:sp>
      <p:grpSp>
        <p:nvGrpSpPr>
          <p:cNvPr id="245" name="object 245"/>
          <p:cNvGrpSpPr/>
          <p:nvPr/>
        </p:nvGrpSpPr>
        <p:grpSpPr>
          <a:xfrm>
            <a:off x="5416550" y="4716462"/>
            <a:ext cx="516255" cy="516255"/>
            <a:chOff x="5416550" y="4716462"/>
            <a:chExt cx="516255" cy="516255"/>
          </a:xfrm>
        </p:grpSpPr>
        <p:sp>
          <p:nvSpPr>
            <p:cNvPr id="246" name="object 246"/>
            <p:cNvSpPr/>
            <p:nvPr/>
          </p:nvSpPr>
          <p:spPr>
            <a:xfrm>
              <a:off x="5421312" y="4721225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253206" y="0"/>
                  </a:moveTo>
                  <a:lnTo>
                    <a:pt x="207692" y="4079"/>
                  </a:lnTo>
                  <a:lnTo>
                    <a:pt x="164854" y="15841"/>
                  </a:lnTo>
                  <a:lnTo>
                    <a:pt x="125408" y="34570"/>
                  </a:lnTo>
                  <a:lnTo>
                    <a:pt x="90068" y="59550"/>
                  </a:lnTo>
                  <a:lnTo>
                    <a:pt x="59550" y="90068"/>
                  </a:lnTo>
                  <a:lnTo>
                    <a:pt x="34570" y="125408"/>
                  </a:lnTo>
                  <a:lnTo>
                    <a:pt x="15841" y="164854"/>
                  </a:lnTo>
                  <a:lnTo>
                    <a:pt x="4079" y="207692"/>
                  </a:lnTo>
                  <a:lnTo>
                    <a:pt x="0" y="253206"/>
                  </a:lnTo>
                  <a:lnTo>
                    <a:pt x="4079" y="298720"/>
                  </a:lnTo>
                  <a:lnTo>
                    <a:pt x="15841" y="341558"/>
                  </a:lnTo>
                  <a:lnTo>
                    <a:pt x="34570" y="381004"/>
                  </a:lnTo>
                  <a:lnTo>
                    <a:pt x="59550" y="416343"/>
                  </a:lnTo>
                  <a:lnTo>
                    <a:pt x="90068" y="446861"/>
                  </a:lnTo>
                  <a:lnTo>
                    <a:pt x="125408" y="471842"/>
                  </a:lnTo>
                  <a:lnTo>
                    <a:pt x="164854" y="490571"/>
                  </a:lnTo>
                  <a:lnTo>
                    <a:pt x="207692" y="502333"/>
                  </a:lnTo>
                  <a:lnTo>
                    <a:pt x="253206" y="506412"/>
                  </a:lnTo>
                  <a:lnTo>
                    <a:pt x="298720" y="502333"/>
                  </a:lnTo>
                  <a:lnTo>
                    <a:pt x="341558" y="490571"/>
                  </a:lnTo>
                  <a:lnTo>
                    <a:pt x="381004" y="471842"/>
                  </a:lnTo>
                  <a:lnTo>
                    <a:pt x="416343" y="446861"/>
                  </a:lnTo>
                  <a:lnTo>
                    <a:pt x="446861" y="416343"/>
                  </a:lnTo>
                  <a:lnTo>
                    <a:pt x="471842" y="381004"/>
                  </a:lnTo>
                  <a:lnTo>
                    <a:pt x="490571" y="341558"/>
                  </a:lnTo>
                  <a:lnTo>
                    <a:pt x="502333" y="298720"/>
                  </a:lnTo>
                  <a:lnTo>
                    <a:pt x="506412" y="253206"/>
                  </a:lnTo>
                  <a:lnTo>
                    <a:pt x="502333" y="207692"/>
                  </a:lnTo>
                  <a:lnTo>
                    <a:pt x="490571" y="164854"/>
                  </a:lnTo>
                  <a:lnTo>
                    <a:pt x="471842" y="125408"/>
                  </a:lnTo>
                  <a:lnTo>
                    <a:pt x="446861" y="90068"/>
                  </a:lnTo>
                  <a:lnTo>
                    <a:pt x="416343" y="59550"/>
                  </a:lnTo>
                  <a:lnTo>
                    <a:pt x="381004" y="34570"/>
                  </a:lnTo>
                  <a:lnTo>
                    <a:pt x="341558" y="15841"/>
                  </a:lnTo>
                  <a:lnTo>
                    <a:pt x="298720" y="4079"/>
                  </a:lnTo>
                  <a:lnTo>
                    <a:pt x="253206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421312" y="4721225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0" y="253206"/>
                  </a:moveTo>
                  <a:lnTo>
                    <a:pt x="4079" y="207692"/>
                  </a:lnTo>
                  <a:lnTo>
                    <a:pt x="15841" y="164854"/>
                  </a:lnTo>
                  <a:lnTo>
                    <a:pt x="34570" y="125408"/>
                  </a:lnTo>
                  <a:lnTo>
                    <a:pt x="59550" y="90068"/>
                  </a:lnTo>
                  <a:lnTo>
                    <a:pt x="90068" y="59550"/>
                  </a:lnTo>
                  <a:lnTo>
                    <a:pt x="125408" y="34570"/>
                  </a:lnTo>
                  <a:lnTo>
                    <a:pt x="164854" y="15841"/>
                  </a:lnTo>
                  <a:lnTo>
                    <a:pt x="207691" y="4079"/>
                  </a:lnTo>
                  <a:lnTo>
                    <a:pt x="253206" y="0"/>
                  </a:lnTo>
                  <a:lnTo>
                    <a:pt x="298720" y="4079"/>
                  </a:lnTo>
                  <a:lnTo>
                    <a:pt x="341557" y="15841"/>
                  </a:lnTo>
                  <a:lnTo>
                    <a:pt x="381003" y="34570"/>
                  </a:lnTo>
                  <a:lnTo>
                    <a:pt x="416343" y="59550"/>
                  </a:lnTo>
                  <a:lnTo>
                    <a:pt x="446861" y="90068"/>
                  </a:lnTo>
                  <a:lnTo>
                    <a:pt x="471841" y="125408"/>
                  </a:lnTo>
                  <a:lnTo>
                    <a:pt x="490570" y="164854"/>
                  </a:lnTo>
                  <a:lnTo>
                    <a:pt x="502332" y="207692"/>
                  </a:lnTo>
                  <a:lnTo>
                    <a:pt x="506412" y="253206"/>
                  </a:lnTo>
                  <a:lnTo>
                    <a:pt x="502332" y="298720"/>
                  </a:lnTo>
                  <a:lnTo>
                    <a:pt x="490570" y="341558"/>
                  </a:lnTo>
                  <a:lnTo>
                    <a:pt x="471841" y="381004"/>
                  </a:lnTo>
                  <a:lnTo>
                    <a:pt x="446861" y="416344"/>
                  </a:lnTo>
                  <a:lnTo>
                    <a:pt x="416343" y="446862"/>
                  </a:lnTo>
                  <a:lnTo>
                    <a:pt x="381003" y="471842"/>
                  </a:lnTo>
                  <a:lnTo>
                    <a:pt x="341557" y="490571"/>
                  </a:lnTo>
                  <a:lnTo>
                    <a:pt x="298720" y="502333"/>
                  </a:lnTo>
                  <a:lnTo>
                    <a:pt x="253206" y="506413"/>
                  </a:lnTo>
                  <a:lnTo>
                    <a:pt x="207691" y="502333"/>
                  </a:lnTo>
                  <a:lnTo>
                    <a:pt x="164854" y="490571"/>
                  </a:lnTo>
                  <a:lnTo>
                    <a:pt x="125408" y="471842"/>
                  </a:lnTo>
                  <a:lnTo>
                    <a:pt x="90068" y="446862"/>
                  </a:lnTo>
                  <a:lnTo>
                    <a:pt x="59550" y="416344"/>
                  </a:lnTo>
                  <a:lnTo>
                    <a:pt x="34570" y="381004"/>
                  </a:lnTo>
                  <a:lnTo>
                    <a:pt x="15841" y="341558"/>
                  </a:lnTo>
                  <a:lnTo>
                    <a:pt x="4079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515216" y="4847549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3" y="0"/>
                  </a:moveTo>
                  <a:lnTo>
                    <a:pt x="0" y="0"/>
                  </a:lnTo>
                  <a:lnTo>
                    <a:pt x="0" y="126323"/>
                  </a:lnTo>
                  <a:lnTo>
                    <a:pt x="126323" y="126323"/>
                  </a:lnTo>
                  <a:lnTo>
                    <a:pt x="126323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5515216" y="4847549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3" y="0"/>
                  </a:lnTo>
                  <a:lnTo>
                    <a:pt x="126323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5515216" y="4973872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3" y="0"/>
                  </a:moveTo>
                  <a:lnTo>
                    <a:pt x="0" y="0"/>
                  </a:lnTo>
                  <a:lnTo>
                    <a:pt x="0" y="126324"/>
                  </a:lnTo>
                  <a:lnTo>
                    <a:pt x="126323" y="126324"/>
                  </a:lnTo>
                  <a:lnTo>
                    <a:pt x="126323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5515216" y="4973872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3" y="0"/>
                  </a:lnTo>
                  <a:lnTo>
                    <a:pt x="126323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2" name="object 252"/>
          <p:cNvSpPr txBox="1"/>
          <p:nvPr/>
        </p:nvSpPr>
        <p:spPr>
          <a:xfrm>
            <a:off x="5519640" y="4822444"/>
            <a:ext cx="117475" cy="302895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L="12700" marR="5080" indent="3810">
              <a:lnSpc>
                <a:spcPts val="980"/>
              </a:lnSpc>
              <a:spcBef>
                <a:spcPts val="315"/>
              </a:spcBef>
            </a:pPr>
            <a:r>
              <a:rPr sz="1000" spc="-50" dirty="0">
                <a:latin typeface="Arial"/>
                <a:cs typeface="Arial"/>
              </a:rPr>
              <a:t>B C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5697435" y="4973872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254" name="object 254"/>
          <p:cNvGrpSpPr/>
          <p:nvPr/>
        </p:nvGrpSpPr>
        <p:grpSpPr>
          <a:xfrm>
            <a:off x="6437312" y="4716462"/>
            <a:ext cx="516255" cy="516255"/>
            <a:chOff x="6437312" y="4716462"/>
            <a:chExt cx="516255" cy="516255"/>
          </a:xfrm>
        </p:grpSpPr>
        <p:sp>
          <p:nvSpPr>
            <p:cNvPr id="255" name="object 255"/>
            <p:cNvSpPr/>
            <p:nvPr/>
          </p:nvSpPr>
          <p:spPr>
            <a:xfrm>
              <a:off x="6442075" y="4721225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253206" y="0"/>
                  </a:moveTo>
                  <a:lnTo>
                    <a:pt x="207692" y="4079"/>
                  </a:lnTo>
                  <a:lnTo>
                    <a:pt x="164854" y="15841"/>
                  </a:lnTo>
                  <a:lnTo>
                    <a:pt x="125408" y="34570"/>
                  </a:lnTo>
                  <a:lnTo>
                    <a:pt x="90068" y="59550"/>
                  </a:lnTo>
                  <a:lnTo>
                    <a:pt x="59550" y="90068"/>
                  </a:lnTo>
                  <a:lnTo>
                    <a:pt x="34570" y="125408"/>
                  </a:lnTo>
                  <a:lnTo>
                    <a:pt x="15841" y="164854"/>
                  </a:lnTo>
                  <a:lnTo>
                    <a:pt x="4079" y="207692"/>
                  </a:lnTo>
                  <a:lnTo>
                    <a:pt x="0" y="253206"/>
                  </a:lnTo>
                  <a:lnTo>
                    <a:pt x="4079" y="298720"/>
                  </a:lnTo>
                  <a:lnTo>
                    <a:pt x="15841" y="341558"/>
                  </a:lnTo>
                  <a:lnTo>
                    <a:pt x="34570" y="381004"/>
                  </a:lnTo>
                  <a:lnTo>
                    <a:pt x="59550" y="416343"/>
                  </a:lnTo>
                  <a:lnTo>
                    <a:pt x="90068" y="446861"/>
                  </a:lnTo>
                  <a:lnTo>
                    <a:pt x="125408" y="471842"/>
                  </a:lnTo>
                  <a:lnTo>
                    <a:pt x="164854" y="490571"/>
                  </a:lnTo>
                  <a:lnTo>
                    <a:pt x="207692" y="502333"/>
                  </a:lnTo>
                  <a:lnTo>
                    <a:pt x="253206" y="506412"/>
                  </a:lnTo>
                  <a:lnTo>
                    <a:pt x="298720" y="502333"/>
                  </a:lnTo>
                  <a:lnTo>
                    <a:pt x="341558" y="490571"/>
                  </a:lnTo>
                  <a:lnTo>
                    <a:pt x="381004" y="471842"/>
                  </a:lnTo>
                  <a:lnTo>
                    <a:pt x="416343" y="446861"/>
                  </a:lnTo>
                  <a:lnTo>
                    <a:pt x="446861" y="416343"/>
                  </a:lnTo>
                  <a:lnTo>
                    <a:pt x="471842" y="381004"/>
                  </a:lnTo>
                  <a:lnTo>
                    <a:pt x="490571" y="341558"/>
                  </a:lnTo>
                  <a:lnTo>
                    <a:pt x="502333" y="298720"/>
                  </a:lnTo>
                  <a:lnTo>
                    <a:pt x="506412" y="253206"/>
                  </a:lnTo>
                  <a:lnTo>
                    <a:pt x="502333" y="207692"/>
                  </a:lnTo>
                  <a:lnTo>
                    <a:pt x="490571" y="164854"/>
                  </a:lnTo>
                  <a:lnTo>
                    <a:pt x="471842" y="125408"/>
                  </a:lnTo>
                  <a:lnTo>
                    <a:pt x="446861" y="90068"/>
                  </a:lnTo>
                  <a:lnTo>
                    <a:pt x="416343" y="59550"/>
                  </a:lnTo>
                  <a:lnTo>
                    <a:pt x="381004" y="34570"/>
                  </a:lnTo>
                  <a:lnTo>
                    <a:pt x="341558" y="15841"/>
                  </a:lnTo>
                  <a:lnTo>
                    <a:pt x="298720" y="4079"/>
                  </a:lnTo>
                  <a:lnTo>
                    <a:pt x="253206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6442075" y="4721225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0" y="253206"/>
                  </a:moveTo>
                  <a:lnTo>
                    <a:pt x="4079" y="207692"/>
                  </a:lnTo>
                  <a:lnTo>
                    <a:pt x="15841" y="164854"/>
                  </a:lnTo>
                  <a:lnTo>
                    <a:pt x="34570" y="125408"/>
                  </a:lnTo>
                  <a:lnTo>
                    <a:pt x="59550" y="90068"/>
                  </a:lnTo>
                  <a:lnTo>
                    <a:pt x="90068" y="59550"/>
                  </a:lnTo>
                  <a:lnTo>
                    <a:pt x="125408" y="34570"/>
                  </a:lnTo>
                  <a:lnTo>
                    <a:pt x="164854" y="15841"/>
                  </a:lnTo>
                  <a:lnTo>
                    <a:pt x="207691" y="4079"/>
                  </a:lnTo>
                  <a:lnTo>
                    <a:pt x="253206" y="0"/>
                  </a:lnTo>
                  <a:lnTo>
                    <a:pt x="298720" y="4079"/>
                  </a:lnTo>
                  <a:lnTo>
                    <a:pt x="341557" y="15841"/>
                  </a:lnTo>
                  <a:lnTo>
                    <a:pt x="381003" y="34570"/>
                  </a:lnTo>
                  <a:lnTo>
                    <a:pt x="416343" y="59550"/>
                  </a:lnTo>
                  <a:lnTo>
                    <a:pt x="446861" y="90068"/>
                  </a:lnTo>
                  <a:lnTo>
                    <a:pt x="471841" y="125408"/>
                  </a:lnTo>
                  <a:lnTo>
                    <a:pt x="490570" y="164854"/>
                  </a:lnTo>
                  <a:lnTo>
                    <a:pt x="502332" y="207692"/>
                  </a:lnTo>
                  <a:lnTo>
                    <a:pt x="506412" y="253206"/>
                  </a:lnTo>
                  <a:lnTo>
                    <a:pt x="502332" y="298720"/>
                  </a:lnTo>
                  <a:lnTo>
                    <a:pt x="490570" y="341558"/>
                  </a:lnTo>
                  <a:lnTo>
                    <a:pt x="471841" y="381004"/>
                  </a:lnTo>
                  <a:lnTo>
                    <a:pt x="446861" y="416344"/>
                  </a:lnTo>
                  <a:lnTo>
                    <a:pt x="416343" y="446862"/>
                  </a:lnTo>
                  <a:lnTo>
                    <a:pt x="381003" y="471842"/>
                  </a:lnTo>
                  <a:lnTo>
                    <a:pt x="341557" y="490571"/>
                  </a:lnTo>
                  <a:lnTo>
                    <a:pt x="298720" y="502333"/>
                  </a:lnTo>
                  <a:lnTo>
                    <a:pt x="253206" y="506413"/>
                  </a:lnTo>
                  <a:lnTo>
                    <a:pt x="207691" y="502333"/>
                  </a:lnTo>
                  <a:lnTo>
                    <a:pt x="164854" y="490571"/>
                  </a:lnTo>
                  <a:lnTo>
                    <a:pt x="125408" y="471842"/>
                  </a:lnTo>
                  <a:lnTo>
                    <a:pt x="90068" y="446862"/>
                  </a:lnTo>
                  <a:lnTo>
                    <a:pt x="59550" y="416344"/>
                  </a:lnTo>
                  <a:lnTo>
                    <a:pt x="34570" y="381004"/>
                  </a:lnTo>
                  <a:lnTo>
                    <a:pt x="15841" y="341558"/>
                  </a:lnTo>
                  <a:lnTo>
                    <a:pt x="4079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6551630" y="4847549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126321" y="0"/>
                  </a:moveTo>
                  <a:lnTo>
                    <a:pt x="0" y="0"/>
                  </a:lnTo>
                  <a:lnTo>
                    <a:pt x="0" y="126323"/>
                  </a:lnTo>
                  <a:lnTo>
                    <a:pt x="126321" y="126323"/>
                  </a:lnTo>
                  <a:lnTo>
                    <a:pt x="126321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6551630" y="4847549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0" y="0"/>
                  </a:moveTo>
                  <a:lnTo>
                    <a:pt x="126323" y="0"/>
                  </a:lnTo>
                  <a:lnTo>
                    <a:pt x="126323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6551630" y="4973872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126321" y="0"/>
                  </a:moveTo>
                  <a:lnTo>
                    <a:pt x="0" y="0"/>
                  </a:lnTo>
                  <a:lnTo>
                    <a:pt x="0" y="126324"/>
                  </a:lnTo>
                  <a:lnTo>
                    <a:pt x="126321" y="126324"/>
                  </a:lnTo>
                  <a:lnTo>
                    <a:pt x="126321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6551630" y="4973872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0" y="0"/>
                  </a:moveTo>
                  <a:lnTo>
                    <a:pt x="126323" y="0"/>
                  </a:lnTo>
                  <a:lnTo>
                    <a:pt x="126323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1" name="object 261"/>
          <p:cNvSpPr txBox="1"/>
          <p:nvPr/>
        </p:nvSpPr>
        <p:spPr>
          <a:xfrm>
            <a:off x="6560021" y="4822444"/>
            <a:ext cx="110489" cy="302895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L="12700" marR="5080">
              <a:lnSpc>
                <a:spcPts val="980"/>
              </a:lnSpc>
              <a:spcBef>
                <a:spcPts val="315"/>
              </a:spcBef>
            </a:pPr>
            <a:r>
              <a:rPr sz="1000" spc="-50" dirty="0">
                <a:latin typeface="Arial"/>
                <a:cs typeface="Arial"/>
              </a:rPr>
              <a:t>B A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6733848" y="4973872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C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263" name="object 263"/>
          <p:cNvGrpSpPr/>
          <p:nvPr/>
        </p:nvGrpSpPr>
        <p:grpSpPr>
          <a:xfrm>
            <a:off x="5930900" y="4716462"/>
            <a:ext cx="516255" cy="516255"/>
            <a:chOff x="5930900" y="4716462"/>
            <a:chExt cx="516255" cy="516255"/>
          </a:xfrm>
        </p:grpSpPr>
        <p:sp>
          <p:nvSpPr>
            <p:cNvPr id="264" name="object 264"/>
            <p:cNvSpPr/>
            <p:nvPr/>
          </p:nvSpPr>
          <p:spPr>
            <a:xfrm>
              <a:off x="5935662" y="4721225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253206" y="0"/>
                  </a:moveTo>
                  <a:lnTo>
                    <a:pt x="207692" y="4079"/>
                  </a:lnTo>
                  <a:lnTo>
                    <a:pt x="164854" y="15841"/>
                  </a:lnTo>
                  <a:lnTo>
                    <a:pt x="125408" y="34570"/>
                  </a:lnTo>
                  <a:lnTo>
                    <a:pt x="90068" y="59550"/>
                  </a:lnTo>
                  <a:lnTo>
                    <a:pt x="59550" y="90068"/>
                  </a:lnTo>
                  <a:lnTo>
                    <a:pt x="34570" y="125408"/>
                  </a:lnTo>
                  <a:lnTo>
                    <a:pt x="15841" y="164854"/>
                  </a:lnTo>
                  <a:lnTo>
                    <a:pt x="4079" y="207692"/>
                  </a:lnTo>
                  <a:lnTo>
                    <a:pt x="0" y="253206"/>
                  </a:lnTo>
                  <a:lnTo>
                    <a:pt x="4079" y="298720"/>
                  </a:lnTo>
                  <a:lnTo>
                    <a:pt x="15841" y="341558"/>
                  </a:lnTo>
                  <a:lnTo>
                    <a:pt x="34570" y="381004"/>
                  </a:lnTo>
                  <a:lnTo>
                    <a:pt x="59550" y="416343"/>
                  </a:lnTo>
                  <a:lnTo>
                    <a:pt x="90068" y="446861"/>
                  </a:lnTo>
                  <a:lnTo>
                    <a:pt x="125408" y="471842"/>
                  </a:lnTo>
                  <a:lnTo>
                    <a:pt x="164854" y="490571"/>
                  </a:lnTo>
                  <a:lnTo>
                    <a:pt x="207692" y="502333"/>
                  </a:lnTo>
                  <a:lnTo>
                    <a:pt x="253206" y="506412"/>
                  </a:lnTo>
                  <a:lnTo>
                    <a:pt x="298720" y="502333"/>
                  </a:lnTo>
                  <a:lnTo>
                    <a:pt x="341558" y="490571"/>
                  </a:lnTo>
                  <a:lnTo>
                    <a:pt x="381004" y="471842"/>
                  </a:lnTo>
                  <a:lnTo>
                    <a:pt x="416343" y="446861"/>
                  </a:lnTo>
                  <a:lnTo>
                    <a:pt x="446861" y="416343"/>
                  </a:lnTo>
                  <a:lnTo>
                    <a:pt x="471842" y="381004"/>
                  </a:lnTo>
                  <a:lnTo>
                    <a:pt x="490571" y="341558"/>
                  </a:lnTo>
                  <a:lnTo>
                    <a:pt x="502333" y="298720"/>
                  </a:lnTo>
                  <a:lnTo>
                    <a:pt x="506412" y="253206"/>
                  </a:lnTo>
                  <a:lnTo>
                    <a:pt x="502333" y="207692"/>
                  </a:lnTo>
                  <a:lnTo>
                    <a:pt x="490571" y="164854"/>
                  </a:lnTo>
                  <a:lnTo>
                    <a:pt x="471842" y="125408"/>
                  </a:lnTo>
                  <a:lnTo>
                    <a:pt x="446861" y="90068"/>
                  </a:lnTo>
                  <a:lnTo>
                    <a:pt x="416343" y="59550"/>
                  </a:lnTo>
                  <a:lnTo>
                    <a:pt x="381004" y="34570"/>
                  </a:lnTo>
                  <a:lnTo>
                    <a:pt x="341558" y="15841"/>
                  </a:lnTo>
                  <a:lnTo>
                    <a:pt x="298720" y="4079"/>
                  </a:lnTo>
                  <a:lnTo>
                    <a:pt x="253206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5935662" y="4721225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0" y="253206"/>
                  </a:moveTo>
                  <a:lnTo>
                    <a:pt x="4079" y="207692"/>
                  </a:lnTo>
                  <a:lnTo>
                    <a:pt x="15841" y="164854"/>
                  </a:lnTo>
                  <a:lnTo>
                    <a:pt x="34570" y="125408"/>
                  </a:lnTo>
                  <a:lnTo>
                    <a:pt x="59550" y="90068"/>
                  </a:lnTo>
                  <a:lnTo>
                    <a:pt x="90068" y="59550"/>
                  </a:lnTo>
                  <a:lnTo>
                    <a:pt x="125408" y="34570"/>
                  </a:lnTo>
                  <a:lnTo>
                    <a:pt x="164854" y="15841"/>
                  </a:lnTo>
                  <a:lnTo>
                    <a:pt x="207691" y="4079"/>
                  </a:lnTo>
                  <a:lnTo>
                    <a:pt x="253206" y="0"/>
                  </a:lnTo>
                  <a:lnTo>
                    <a:pt x="298720" y="4079"/>
                  </a:lnTo>
                  <a:lnTo>
                    <a:pt x="341557" y="15841"/>
                  </a:lnTo>
                  <a:lnTo>
                    <a:pt x="381003" y="34570"/>
                  </a:lnTo>
                  <a:lnTo>
                    <a:pt x="416343" y="59550"/>
                  </a:lnTo>
                  <a:lnTo>
                    <a:pt x="446861" y="90068"/>
                  </a:lnTo>
                  <a:lnTo>
                    <a:pt x="471841" y="125408"/>
                  </a:lnTo>
                  <a:lnTo>
                    <a:pt x="490570" y="164854"/>
                  </a:lnTo>
                  <a:lnTo>
                    <a:pt x="502332" y="207692"/>
                  </a:lnTo>
                  <a:lnTo>
                    <a:pt x="506412" y="253206"/>
                  </a:lnTo>
                  <a:lnTo>
                    <a:pt x="502332" y="298720"/>
                  </a:lnTo>
                  <a:lnTo>
                    <a:pt x="490570" y="341558"/>
                  </a:lnTo>
                  <a:lnTo>
                    <a:pt x="471841" y="381004"/>
                  </a:lnTo>
                  <a:lnTo>
                    <a:pt x="446861" y="416344"/>
                  </a:lnTo>
                  <a:lnTo>
                    <a:pt x="416343" y="446862"/>
                  </a:lnTo>
                  <a:lnTo>
                    <a:pt x="381003" y="471842"/>
                  </a:lnTo>
                  <a:lnTo>
                    <a:pt x="341557" y="490571"/>
                  </a:lnTo>
                  <a:lnTo>
                    <a:pt x="298720" y="502333"/>
                  </a:lnTo>
                  <a:lnTo>
                    <a:pt x="253206" y="506413"/>
                  </a:lnTo>
                  <a:lnTo>
                    <a:pt x="207691" y="502333"/>
                  </a:lnTo>
                  <a:lnTo>
                    <a:pt x="164854" y="490571"/>
                  </a:lnTo>
                  <a:lnTo>
                    <a:pt x="125408" y="471842"/>
                  </a:lnTo>
                  <a:lnTo>
                    <a:pt x="90068" y="446862"/>
                  </a:lnTo>
                  <a:lnTo>
                    <a:pt x="59550" y="416344"/>
                  </a:lnTo>
                  <a:lnTo>
                    <a:pt x="34570" y="381004"/>
                  </a:lnTo>
                  <a:lnTo>
                    <a:pt x="15841" y="341558"/>
                  </a:lnTo>
                  <a:lnTo>
                    <a:pt x="4079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6038509" y="4847549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3" y="0"/>
                  </a:moveTo>
                  <a:lnTo>
                    <a:pt x="0" y="0"/>
                  </a:lnTo>
                  <a:lnTo>
                    <a:pt x="0" y="126323"/>
                  </a:lnTo>
                  <a:lnTo>
                    <a:pt x="126323" y="126323"/>
                  </a:lnTo>
                  <a:lnTo>
                    <a:pt x="126323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6038509" y="4847549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3" y="0"/>
                  </a:lnTo>
                  <a:lnTo>
                    <a:pt x="126323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6038509" y="4973872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3" y="0"/>
                  </a:moveTo>
                  <a:lnTo>
                    <a:pt x="0" y="0"/>
                  </a:lnTo>
                  <a:lnTo>
                    <a:pt x="0" y="126324"/>
                  </a:lnTo>
                  <a:lnTo>
                    <a:pt x="126323" y="126324"/>
                  </a:lnTo>
                  <a:lnTo>
                    <a:pt x="126323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6038509" y="4973872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3" y="0"/>
                  </a:lnTo>
                  <a:lnTo>
                    <a:pt x="126323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 txBox="1"/>
          <p:nvPr/>
        </p:nvSpPr>
        <p:spPr>
          <a:xfrm>
            <a:off x="6042933" y="4822444"/>
            <a:ext cx="117475" cy="302895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L="16510" marR="5080" indent="-4445">
              <a:lnSpc>
                <a:spcPts val="980"/>
              </a:lnSpc>
              <a:spcBef>
                <a:spcPts val="315"/>
              </a:spcBef>
            </a:pPr>
            <a:r>
              <a:rPr sz="1000" spc="-50" dirty="0">
                <a:latin typeface="Arial"/>
                <a:cs typeface="Arial"/>
              </a:rPr>
              <a:t>C B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6220729" y="4973872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6968490" y="4767579"/>
            <a:ext cx="29210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spc="-25" dirty="0">
                <a:latin typeface="Times New Roman"/>
                <a:cs typeface="Times New Roman"/>
              </a:rPr>
              <a:t>...</a:t>
            </a:r>
            <a:endParaRPr sz="2800">
              <a:latin typeface="Times New Roman"/>
              <a:cs typeface="Times New Roman"/>
            </a:endParaRPr>
          </a:p>
        </p:txBody>
      </p:sp>
      <p:grpSp>
        <p:nvGrpSpPr>
          <p:cNvPr id="273" name="object 273"/>
          <p:cNvGrpSpPr/>
          <p:nvPr/>
        </p:nvGrpSpPr>
        <p:grpSpPr>
          <a:xfrm>
            <a:off x="5908675" y="5286375"/>
            <a:ext cx="516255" cy="516255"/>
            <a:chOff x="5908675" y="5286375"/>
            <a:chExt cx="516255" cy="516255"/>
          </a:xfrm>
        </p:grpSpPr>
        <p:sp>
          <p:nvSpPr>
            <p:cNvPr id="274" name="object 274"/>
            <p:cNvSpPr/>
            <p:nvPr/>
          </p:nvSpPr>
          <p:spPr>
            <a:xfrm>
              <a:off x="5913437" y="529113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253207" y="0"/>
                  </a:moveTo>
                  <a:lnTo>
                    <a:pt x="207693" y="4079"/>
                  </a:lnTo>
                  <a:lnTo>
                    <a:pt x="164855" y="15841"/>
                  </a:lnTo>
                  <a:lnTo>
                    <a:pt x="125409" y="34570"/>
                  </a:lnTo>
                  <a:lnTo>
                    <a:pt x="90069" y="59550"/>
                  </a:lnTo>
                  <a:lnTo>
                    <a:pt x="59551" y="90068"/>
                  </a:lnTo>
                  <a:lnTo>
                    <a:pt x="34570" y="125408"/>
                  </a:lnTo>
                  <a:lnTo>
                    <a:pt x="15841" y="164854"/>
                  </a:lnTo>
                  <a:lnTo>
                    <a:pt x="4079" y="207692"/>
                  </a:lnTo>
                  <a:lnTo>
                    <a:pt x="0" y="253206"/>
                  </a:lnTo>
                  <a:lnTo>
                    <a:pt x="4079" y="298720"/>
                  </a:lnTo>
                  <a:lnTo>
                    <a:pt x="15841" y="341557"/>
                  </a:lnTo>
                  <a:lnTo>
                    <a:pt x="34570" y="381004"/>
                  </a:lnTo>
                  <a:lnTo>
                    <a:pt x="59551" y="416343"/>
                  </a:lnTo>
                  <a:lnTo>
                    <a:pt x="90069" y="446861"/>
                  </a:lnTo>
                  <a:lnTo>
                    <a:pt x="125409" y="471842"/>
                  </a:lnTo>
                  <a:lnTo>
                    <a:pt x="164855" y="490571"/>
                  </a:lnTo>
                  <a:lnTo>
                    <a:pt x="207693" y="502332"/>
                  </a:lnTo>
                  <a:lnTo>
                    <a:pt x="253207" y="506412"/>
                  </a:lnTo>
                  <a:lnTo>
                    <a:pt x="298721" y="502332"/>
                  </a:lnTo>
                  <a:lnTo>
                    <a:pt x="341558" y="490571"/>
                  </a:lnTo>
                  <a:lnTo>
                    <a:pt x="381005" y="471842"/>
                  </a:lnTo>
                  <a:lnTo>
                    <a:pt x="416344" y="446861"/>
                  </a:lnTo>
                  <a:lnTo>
                    <a:pt x="446862" y="416343"/>
                  </a:lnTo>
                  <a:lnTo>
                    <a:pt x="471843" y="381004"/>
                  </a:lnTo>
                  <a:lnTo>
                    <a:pt x="490572" y="341557"/>
                  </a:lnTo>
                  <a:lnTo>
                    <a:pt x="502334" y="298720"/>
                  </a:lnTo>
                  <a:lnTo>
                    <a:pt x="506413" y="253206"/>
                  </a:lnTo>
                  <a:lnTo>
                    <a:pt x="502334" y="207692"/>
                  </a:lnTo>
                  <a:lnTo>
                    <a:pt x="490572" y="164854"/>
                  </a:lnTo>
                  <a:lnTo>
                    <a:pt x="471843" y="125408"/>
                  </a:lnTo>
                  <a:lnTo>
                    <a:pt x="446862" y="90068"/>
                  </a:lnTo>
                  <a:lnTo>
                    <a:pt x="416344" y="59550"/>
                  </a:lnTo>
                  <a:lnTo>
                    <a:pt x="381005" y="34570"/>
                  </a:lnTo>
                  <a:lnTo>
                    <a:pt x="341558" y="15841"/>
                  </a:lnTo>
                  <a:lnTo>
                    <a:pt x="298721" y="4079"/>
                  </a:lnTo>
                  <a:lnTo>
                    <a:pt x="253207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5913437" y="529113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0" y="253206"/>
                  </a:moveTo>
                  <a:lnTo>
                    <a:pt x="4079" y="207691"/>
                  </a:lnTo>
                  <a:lnTo>
                    <a:pt x="15841" y="164854"/>
                  </a:lnTo>
                  <a:lnTo>
                    <a:pt x="34570" y="125408"/>
                  </a:lnTo>
                  <a:lnTo>
                    <a:pt x="59550" y="90068"/>
                  </a:lnTo>
                  <a:lnTo>
                    <a:pt x="90068" y="59550"/>
                  </a:lnTo>
                  <a:lnTo>
                    <a:pt x="125408" y="34570"/>
                  </a:lnTo>
                  <a:lnTo>
                    <a:pt x="164854" y="15841"/>
                  </a:lnTo>
                  <a:lnTo>
                    <a:pt x="207692" y="4079"/>
                  </a:lnTo>
                  <a:lnTo>
                    <a:pt x="253206" y="0"/>
                  </a:lnTo>
                  <a:lnTo>
                    <a:pt x="298720" y="4079"/>
                  </a:lnTo>
                  <a:lnTo>
                    <a:pt x="341558" y="15841"/>
                  </a:lnTo>
                  <a:lnTo>
                    <a:pt x="381004" y="34570"/>
                  </a:lnTo>
                  <a:lnTo>
                    <a:pt x="416344" y="59550"/>
                  </a:lnTo>
                  <a:lnTo>
                    <a:pt x="446862" y="90068"/>
                  </a:lnTo>
                  <a:lnTo>
                    <a:pt x="471842" y="125408"/>
                  </a:lnTo>
                  <a:lnTo>
                    <a:pt x="490571" y="164854"/>
                  </a:lnTo>
                  <a:lnTo>
                    <a:pt x="502333" y="207691"/>
                  </a:lnTo>
                  <a:lnTo>
                    <a:pt x="506413" y="253206"/>
                  </a:lnTo>
                  <a:lnTo>
                    <a:pt x="502333" y="298720"/>
                  </a:lnTo>
                  <a:lnTo>
                    <a:pt x="490571" y="341557"/>
                  </a:lnTo>
                  <a:lnTo>
                    <a:pt x="471842" y="381003"/>
                  </a:lnTo>
                  <a:lnTo>
                    <a:pt x="446862" y="416343"/>
                  </a:lnTo>
                  <a:lnTo>
                    <a:pt x="416344" y="446861"/>
                  </a:lnTo>
                  <a:lnTo>
                    <a:pt x="381004" y="471841"/>
                  </a:lnTo>
                  <a:lnTo>
                    <a:pt x="341558" y="490570"/>
                  </a:lnTo>
                  <a:lnTo>
                    <a:pt x="298720" y="502332"/>
                  </a:lnTo>
                  <a:lnTo>
                    <a:pt x="253206" y="506412"/>
                  </a:lnTo>
                  <a:lnTo>
                    <a:pt x="207692" y="502332"/>
                  </a:lnTo>
                  <a:lnTo>
                    <a:pt x="164854" y="490570"/>
                  </a:lnTo>
                  <a:lnTo>
                    <a:pt x="125408" y="471841"/>
                  </a:lnTo>
                  <a:lnTo>
                    <a:pt x="90068" y="446861"/>
                  </a:lnTo>
                  <a:lnTo>
                    <a:pt x="59550" y="416343"/>
                  </a:lnTo>
                  <a:lnTo>
                    <a:pt x="34570" y="381003"/>
                  </a:lnTo>
                  <a:lnTo>
                    <a:pt x="15841" y="341557"/>
                  </a:lnTo>
                  <a:lnTo>
                    <a:pt x="4079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6022992" y="5417461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4" y="0"/>
                  </a:moveTo>
                  <a:lnTo>
                    <a:pt x="0" y="0"/>
                  </a:lnTo>
                  <a:lnTo>
                    <a:pt x="0" y="126324"/>
                  </a:lnTo>
                  <a:lnTo>
                    <a:pt x="126324" y="126324"/>
                  </a:lnTo>
                  <a:lnTo>
                    <a:pt x="126324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6022992" y="5417461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4" y="0"/>
                  </a:lnTo>
                  <a:lnTo>
                    <a:pt x="126324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6022992" y="554378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4" y="0"/>
                  </a:moveTo>
                  <a:lnTo>
                    <a:pt x="0" y="0"/>
                  </a:lnTo>
                  <a:lnTo>
                    <a:pt x="0" y="126323"/>
                  </a:lnTo>
                  <a:lnTo>
                    <a:pt x="126324" y="126323"/>
                  </a:lnTo>
                  <a:lnTo>
                    <a:pt x="126324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6022992" y="554378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4" y="0"/>
                  </a:lnTo>
                  <a:lnTo>
                    <a:pt x="126324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0" name="object 280"/>
          <p:cNvSpPr txBox="1"/>
          <p:nvPr/>
        </p:nvSpPr>
        <p:spPr>
          <a:xfrm>
            <a:off x="6031386" y="5392420"/>
            <a:ext cx="110489" cy="302895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L="12700" marR="5080">
              <a:lnSpc>
                <a:spcPts val="980"/>
              </a:lnSpc>
              <a:spcBef>
                <a:spcPts val="315"/>
              </a:spcBef>
            </a:pPr>
            <a:r>
              <a:rPr sz="1000" spc="-50" dirty="0">
                <a:latin typeface="Arial"/>
                <a:cs typeface="Arial"/>
              </a:rPr>
              <a:t>B A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1" name="object 281"/>
          <p:cNvSpPr txBox="1"/>
          <p:nvPr/>
        </p:nvSpPr>
        <p:spPr>
          <a:xfrm>
            <a:off x="6205212" y="5543786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C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282" name="object 282"/>
          <p:cNvGrpSpPr/>
          <p:nvPr/>
        </p:nvGrpSpPr>
        <p:grpSpPr>
          <a:xfrm>
            <a:off x="5402262" y="5286375"/>
            <a:ext cx="516255" cy="516255"/>
            <a:chOff x="5402262" y="5286375"/>
            <a:chExt cx="516255" cy="516255"/>
          </a:xfrm>
        </p:grpSpPr>
        <p:sp>
          <p:nvSpPr>
            <p:cNvPr id="283" name="object 283"/>
            <p:cNvSpPr/>
            <p:nvPr/>
          </p:nvSpPr>
          <p:spPr>
            <a:xfrm>
              <a:off x="5407025" y="529113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253206" y="0"/>
                  </a:moveTo>
                  <a:lnTo>
                    <a:pt x="207692" y="4079"/>
                  </a:lnTo>
                  <a:lnTo>
                    <a:pt x="164854" y="15841"/>
                  </a:lnTo>
                  <a:lnTo>
                    <a:pt x="125408" y="34570"/>
                  </a:lnTo>
                  <a:lnTo>
                    <a:pt x="90068" y="59550"/>
                  </a:lnTo>
                  <a:lnTo>
                    <a:pt x="59550" y="90068"/>
                  </a:lnTo>
                  <a:lnTo>
                    <a:pt x="34570" y="125408"/>
                  </a:lnTo>
                  <a:lnTo>
                    <a:pt x="15841" y="164854"/>
                  </a:lnTo>
                  <a:lnTo>
                    <a:pt x="4079" y="207692"/>
                  </a:lnTo>
                  <a:lnTo>
                    <a:pt x="0" y="253206"/>
                  </a:lnTo>
                  <a:lnTo>
                    <a:pt x="4079" y="298720"/>
                  </a:lnTo>
                  <a:lnTo>
                    <a:pt x="15841" y="341557"/>
                  </a:lnTo>
                  <a:lnTo>
                    <a:pt x="34570" y="381004"/>
                  </a:lnTo>
                  <a:lnTo>
                    <a:pt x="59550" y="416343"/>
                  </a:lnTo>
                  <a:lnTo>
                    <a:pt x="90068" y="446861"/>
                  </a:lnTo>
                  <a:lnTo>
                    <a:pt x="125408" y="471842"/>
                  </a:lnTo>
                  <a:lnTo>
                    <a:pt x="164854" y="490571"/>
                  </a:lnTo>
                  <a:lnTo>
                    <a:pt x="207692" y="502332"/>
                  </a:lnTo>
                  <a:lnTo>
                    <a:pt x="253206" y="506412"/>
                  </a:lnTo>
                  <a:lnTo>
                    <a:pt x="298720" y="502332"/>
                  </a:lnTo>
                  <a:lnTo>
                    <a:pt x="341558" y="490571"/>
                  </a:lnTo>
                  <a:lnTo>
                    <a:pt x="381004" y="471842"/>
                  </a:lnTo>
                  <a:lnTo>
                    <a:pt x="416343" y="446861"/>
                  </a:lnTo>
                  <a:lnTo>
                    <a:pt x="446861" y="416343"/>
                  </a:lnTo>
                  <a:lnTo>
                    <a:pt x="471842" y="381004"/>
                  </a:lnTo>
                  <a:lnTo>
                    <a:pt x="490571" y="341557"/>
                  </a:lnTo>
                  <a:lnTo>
                    <a:pt x="502333" y="298720"/>
                  </a:lnTo>
                  <a:lnTo>
                    <a:pt x="506412" y="253206"/>
                  </a:lnTo>
                  <a:lnTo>
                    <a:pt x="502333" y="207692"/>
                  </a:lnTo>
                  <a:lnTo>
                    <a:pt x="490571" y="164854"/>
                  </a:lnTo>
                  <a:lnTo>
                    <a:pt x="471842" y="125408"/>
                  </a:lnTo>
                  <a:lnTo>
                    <a:pt x="446861" y="90068"/>
                  </a:lnTo>
                  <a:lnTo>
                    <a:pt x="416343" y="59550"/>
                  </a:lnTo>
                  <a:lnTo>
                    <a:pt x="381004" y="34570"/>
                  </a:lnTo>
                  <a:lnTo>
                    <a:pt x="341558" y="15841"/>
                  </a:lnTo>
                  <a:lnTo>
                    <a:pt x="298720" y="4079"/>
                  </a:lnTo>
                  <a:lnTo>
                    <a:pt x="253206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5407025" y="529113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0" y="253206"/>
                  </a:moveTo>
                  <a:lnTo>
                    <a:pt x="4079" y="207691"/>
                  </a:lnTo>
                  <a:lnTo>
                    <a:pt x="15841" y="164854"/>
                  </a:lnTo>
                  <a:lnTo>
                    <a:pt x="34570" y="125408"/>
                  </a:lnTo>
                  <a:lnTo>
                    <a:pt x="59550" y="90068"/>
                  </a:lnTo>
                  <a:lnTo>
                    <a:pt x="90068" y="59550"/>
                  </a:lnTo>
                  <a:lnTo>
                    <a:pt x="125408" y="34570"/>
                  </a:lnTo>
                  <a:lnTo>
                    <a:pt x="164854" y="15841"/>
                  </a:lnTo>
                  <a:lnTo>
                    <a:pt x="207692" y="4079"/>
                  </a:lnTo>
                  <a:lnTo>
                    <a:pt x="253206" y="0"/>
                  </a:lnTo>
                  <a:lnTo>
                    <a:pt x="298720" y="4079"/>
                  </a:lnTo>
                  <a:lnTo>
                    <a:pt x="341558" y="15841"/>
                  </a:lnTo>
                  <a:lnTo>
                    <a:pt x="381004" y="34570"/>
                  </a:lnTo>
                  <a:lnTo>
                    <a:pt x="416344" y="59550"/>
                  </a:lnTo>
                  <a:lnTo>
                    <a:pt x="446862" y="90068"/>
                  </a:lnTo>
                  <a:lnTo>
                    <a:pt x="471842" y="125408"/>
                  </a:lnTo>
                  <a:lnTo>
                    <a:pt x="490571" y="164854"/>
                  </a:lnTo>
                  <a:lnTo>
                    <a:pt x="502333" y="207691"/>
                  </a:lnTo>
                  <a:lnTo>
                    <a:pt x="506413" y="253206"/>
                  </a:lnTo>
                  <a:lnTo>
                    <a:pt x="502333" y="298720"/>
                  </a:lnTo>
                  <a:lnTo>
                    <a:pt x="490571" y="341557"/>
                  </a:lnTo>
                  <a:lnTo>
                    <a:pt x="471842" y="381003"/>
                  </a:lnTo>
                  <a:lnTo>
                    <a:pt x="446862" y="416343"/>
                  </a:lnTo>
                  <a:lnTo>
                    <a:pt x="416344" y="446861"/>
                  </a:lnTo>
                  <a:lnTo>
                    <a:pt x="381004" y="471841"/>
                  </a:lnTo>
                  <a:lnTo>
                    <a:pt x="341558" y="490570"/>
                  </a:lnTo>
                  <a:lnTo>
                    <a:pt x="298720" y="502332"/>
                  </a:lnTo>
                  <a:lnTo>
                    <a:pt x="253206" y="506412"/>
                  </a:lnTo>
                  <a:lnTo>
                    <a:pt x="207692" y="502332"/>
                  </a:lnTo>
                  <a:lnTo>
                    <a:pt x="164854" y="490570"/>
                  </a:lnTo>
                  <a:lnTo>
                    <a:pt x="125408" y="471841"/>
                  </a:lnTo>
                  <a:lnTo>
                    <a:pt x="90068" y="446861"/>
                  </a:lnTo>
                  <a:lnTo>
                    <a:pt x="59550" y="416343"/>
                  </a:lnTo>
                  <a:lnTo>
                    <a:pt x="34570" y="381003"/>
                  </a:lnTo>
                  <a:lnTo>
                    <a:pt x="15841" y="341557"/>
                  </a:lnTo>
                  <a:lnTo>
                    <a:pt x="4079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5509873" y="5417461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3" y="0"/>
                  </a:moveTo>
                  <a:lnTo>
                    <a:pt x="0" y="0"/>
                  </a:lnTo>
                  <a:lnTo>
                    <a:pt x="0" y="126324"/>
                  </a:lnTo>
                  <a:lnTo>
                    <a:pt x="126323" y="126324"/>
                  </a:lnTo>
                  <a:lnTo>
                    <a:pt x="126323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5509873" y="5417461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4" y="0"/>
                  </a:lnTo>
                  <a:lnTo>
                    <a:pt x="126324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5509873" y="554378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126323" y="0"/>
                  </a:moveTo>
                  <a:lnTo>
                    <a:pt x="0" y="0"/>
                  </a:lnTo>
                  <a:lnTo>
                    <a:pt x="0" y="126323"/>
                  </a:lnTo>
                  <a:lnTo>
                    <a:pt x="126323" y="126323"/>
                  </a:lnTo>
                  <a:lnTo>
                    <a:pt x="126323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5509873" y="554378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4" h="126364">
                  <a:moveTo>
                    <a:pt x="0" y="0"/>
                  </a:moveTo>
                  <a:lnTo>
                    <a:pt x="126324" y="0"/>
                  </a:lnTo>
                  <a:lnTo>
                    <a:pt x="126324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9" name="object 289"/>
          <p:cNvSpPr txBox="1"/>
          <p:nvPr/>
        </p:nvSpPr>
        <p:spPr>
          <a:xfrm>
            <a:off x="5514296" y="5392420"/>
            <a:ext cx="117475" cy="302895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L="16510" marR="5080" indent="-4445">
              <a:lnSpc>
                <a:spcPts val="980"/>
              </a:lnSpc>
              <a:spcBef>
                <a:spcPts val="315"/>
              </a:spcBef>
            </a:pPr>
            <a:r>
              <a:rPr sz="1000" spc="-50" dirty="0">
                <a:latin typeface="Arial"/>
                <a:cs typeface="Arial"/>
              </a:rPr>
              <a:t>C B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5692091" y="5543786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0955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6439852" y="5313171"/>
            <a:ext cx="29210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spc="-25" dirty="0">
                <a:latin typeface="Times New Roman"/>
                <a:cs typeface="Times New Roman"/>
              </a:rPr>
              <a:t>...</a:t>
            </a:r>
            <a:endParaRPr sz="2800">
              <a:latin typeface="Times New Roman"/>
              <a:cs typeface="Times New Roman"/>
            </a:endParaRPr>
          </a:p>
        </p:txBody>
      </p:sp>
      <p:grpSp>
        <p:nvGrpSpPr>
          <p:cNvPr id="292" name="object 292"/>
          <p:cNvGrpSpPr/>
          <p:nvPr/>
        </p:nvGrpSpPr>
        <p:grpSpPr>
          <a:xfrm>
            <a:off x="7242175" y="5286375"/>
            <a:ext cx="516255" cy="516255"/>
            <a:chOff x="7242175" y="5286375"/>
            <a:chExt cx="516255" cy="516255"/>
          </a:xfrm>
        </p:grpSpPr>
        <p:sp>
          <p:nvSpPr>
            <p:cNvPr id="293" name="object 293"/>
            <p:cNvSpPr/>
            <p:nvPr/>
          </p:nvSpPr>
          <p:spPr>
            <a:xfrm>
              <a:off x="7246937" y="529113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253206" y="0"/>
                  </a:moveTo>
                  <a:lnTo>
                    <a:pt x="207692" y="4079"/>
                  </a:lnTo>
                  <a:lnTo>
                    <a:pt x="164854" y="15841"/>
                  </a:lnTo>
                  <a:lnTo>
                    <a:pt x="125408" y="34570"/>
                  </a:lnTo>
                  <a:lnTo>
                    <a:pt x="90068" y="59550"/>
                  </a:lnTo>
                  <a:lnTo>
                    <a:pt x="59550" y="90068"/>
                  </a:lnTo>
                  <a:lnTo>
                    <a:pt x="34570" y="125408"/>
                  </a:lnTo>
                  <a:lnTo>
                    <a:pt x="15841" y="164854"/>
                  </a:lnTo>
                  <a:lnTo>
                    <a:pt x="4079" y="207692"/>
                  </a:lnTo>
                  <a:lnTo>
                    <a:pt x="0" y="253206"/>
                  </a:lnTo>
                  <a:lnTo>
                    <a:pt x="4079" y="298720"/>
                  </a:lnTo>
                  <a:lnTo>
                    <a:pt x="15841" y="341557"/>
                  </a:lnTo>
                  <a:lnTo>
                    <a:pt x="34570" y="381004"/>
                  </a:lnTo>
                  <a:lnTo>
                    <a:pt x="59550" y="416343"/>
                  </a:lnTo>
                  <a:lnTo>
                    <a:pt x="90068" y="446861"/>
                  </a:lnTo>
                  <a:lnTo>
                    <a:pt x="125408" y="471842"/>
                  </a:lnTo>
                  <a:lnTo>
                    <a:pt x="164854" y="490571"/>
                  </a:lnTo>
                  <a:lnTo>
                    <a:pt x="207692" y="502332"/>
                  </a:lnTo>
                  <a:lnTo>
                    <a:pt x="253206" y="506412"/>
                  </a:lnTo>
                  <a:lnTo>
                    <a:pt x="298720" y="502332"/>
                  </a:lnTo>
                  <a:lnTo>
                    <a:pt x="341558" y="490571"/>
                  </a:lnTo>
                  <a:lnTo>
                    <a:pt x="381004" y="471842"/>
                  </a:lnTo>
                  <a:lnTo>
                    <a:pt x="416343" y="446861"/>
                  </a:lnTo>
                  <a:lnTo>
                    <a:pt x="446861" y="416343"/>
                  </a:lnTo>
                  <a:lnTo>
                    <a:pt x="471842" y="381004"/>
                  </a:lnTo>
                  <a:lnTo>
                    <a:pt x="490571" y="341557"/>
                  </a:lnTo>
                  <a:lnTo>
                    <a:pt x="502333" y="298720"/>
                  </a:lnTo>
                  <a:lnTo>
                    <a:pt x="506412" y="253206"/>
                  </a:lnTo>
                  <a:lnTo>
                    <a:pt x="502333" y="207692"/>
                  </a:lnTo>
                  <a:lnTo>
                    <a:pt x="490571" y="164854"/>
                  </a:lnTo>
                  <a:lnTo>
                    <a:pt x="471842" y="125408"/>
                  </a:lnTo>
                  <a:lnTo>
                    <a:pt x="446861" y="90068"/>
                  </a:lnTo>
                  <a:lnTo>
                    <a:pt x="416343" y="59550"/>
                  </a:lnTo>
                  <a:lnTo>
                    <a:pt x="381004" y="34570"/>
                  </a:lnTo>
                  <a:lnTo>
                    <a:pt x="341558" y="15841"/>
                  </a:lnTo>
                  <a:lnTo>
                    <a:pt x="298720" y="4079"/>
                  </a:lnTo>
                  <a:lnTo>
                    <a:pt x="253206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246937" y="529113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0" y="253206"/>
                  </a:moveTo>
                  <a:lnTo>
                    <a:pt x="4079" y="207691"/>
                  </a:lnTo>
                  <a:lnTo>
                    <a:pt x="15841" y="164854"/>
                  </a:lnTo>
                  <a:lnTo>
                    <a:pt x="34570" y="125408"/>
                  </a:lnTo>
                  <a:lnTo>
                    <a:pt x="59550" y="90068"/>
                  </a:lnTo>
                  <a:lnTo>
                    <a:pt x="90068" y="59550"/>
                  </a:lnTo>
                  <a:lnTo>
                    <a:pt x="125408" y="34570"/>
                  </a:lnTo>
                  <a:lnTo>
                    <a:pt x="164854" y="15841"/>
                  </a:lnTo>
                  <a:lnTo>
                    <a:pt x="207692" y="4079"/>
                  </a:lnTo>
                  <a:lnTo>
                    <a:pt x="253206" y="0"/>
                  </a:lnTo>
                  <a:lnTo>
                    <a:pt x="298720" y="4079"/>
                  </a:lnTo>
                  <a:lnTo>
                    <a:pt x="341558" y="15841"/>
                  </a:lnTo>
                  <a:lnTo>
                    <a:pt x="381004" y="34570"/>
                  </a:lnTo>
                  <a:lnTo>
                    <a:pt x="416344" y="59550"/>
                  </a:lnTo>
                  <a:lnTo>
                    <a:pt x="446862" y="90068"/>
                  </a:lnTo>
                  <a:lnTo>
                    <a:pt x="471842" y="125408"/>
                  </a:lnTo>
                  <a:lnTo>
                    <a:pt x="490571" y="164854"/>
                  </a:lnTo>
                  <a:lnTo>
                    <a:pt x="502333" y="207691"/>
                  </a:lnTo>
                  <a:lnTo>
                    <a:pt x="506413" y="253206"/>
                  </a:lnTo>
                  <a:lnTo>
                    <a:pt x="502333" y="298720"/>
                  </a:lnTo>
                  <a:lnTo>
                    <a:pt x="490571" y="341557"/>
                  </a:lnTo>
                  <a:lnTo>
                    <a:pt x="471842" y="381003"/>
                  </a:lnTo>
                  <a:lnTo>
                    <a:pt x="446862" y="416343"/>
                  </a:lnTo>
                  <a:lnTo>
                    <a:pt x="416344" y="446861"/>
                  </a:lnTo>
                  <a:lnTo>
                    <a:pt x="381004" y="471841"/>
                  </a:lnTo>
                  <a:lnTo>
                    <a:pt x="341558" y="490570"/>
                  </a:lnTo>
                  <a:lnTo>
                    <a:pt x="298720" y="502332"/>
                  </a:lnTo>
                  <a:lnTo>
                    <a:pt x="253206" y="506412"/>
                  </a:lnTo>
                  <a:lnTo>
                    <a:pt x="207692" y="502332"/>
                  </a:lnTo>
                  <a:lnTo>
                    <a:pt x="164854" y="490570"/>
                  </a:lnTo>
                  <a:lnTo>
                    <a:pt x="125408" y="471841"/>
                  </a:lnTo>
                  <a:lnTo>
                    <a:pt x="90068" y="446861"/>
                  </a:lnTo>
                  <a:lnTo>
                    <a:pt x="59550" y="416343"/>
                  </a:lnTo>
                  <a:lnTo>
                    <a:pt x="34570" y="381003"/>
                  </a:lnTo>
                  <a:lnTo>
                    <a:pt x="15841" y="341557"/>
                  </a:lnTo>
                  <a:lnTo>
                    <a:pt x="4079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295" name="object 295"/>
          <p:cNvGraphicFramePr>
            <a:graphicFrameLocks noGrp="1"/>
          </p:cNvGraphicFramePr>
          <p:nvPr/>
        </p:nvGraphicFramePr>
        <p:xfrm>
          <a:off x="7423277" y="5345624"/>
          <a:ext cx="126364" cy="3771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63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25730">
                <a:tc>
                  <a:txBody>
                    <a:bodyPr/>
                    <a:lstStyle/>
                    <a:p>
                      <a:pPr algn="ctr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A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5730">
                <a:tc>
                  <a:txBody>
                    <a:bodyPr/>
                    <a:lstStyle/>
                    <a:p>
                      <a:pPr algn="ctr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B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5730">
                <a:tc>
                  <a:txBody>
                    <a:bodyPr/>
                    <a:lstStyle/>
                    <a:p>
                      <a:pPr algn="ctr">
                        <a:lnSpc>
                          <a:spcPts val="894"/>
                        </a:lnSpc>
                      </a:pPr>
                      <a:r>
                        <a:rPr sz="1000" dirty="0">
                          <a:latin typeface="Arial"/>
                          <a:cs typeface="Arial"/>
                        </a:rPr>
                        <a:t>C</a:t>
                      </a:r>
                      <a:endParaRPr sz="10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CC99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96" name="object 296"/>
          <p:cNvGrpSpPr/>
          <p:nvPr/>
        </p:nvGrpSpPr>
        <p:grpSpPr>
          <a:xfrm>
            <a:off x="6721475" y="5286375"/>
            <a:ext cx="516255" cy="516255"/>
            <a:chOff x="6721475" y="5286375"/>
            <a:chExt cx="516255" cy="516255"/>
          </a:xfrm>
        </p:grpSpPr>
        <p:sp>
          <p:nvSpPr>
            <p:cNvPr id="297" name="object 297"/>
            <p:cNvSpPr/>
            <p:nvPr/>
          </p:nvSpPr>
          <p:spPr>
            <a:xfrm>
              <a:off x="6726237" y="529113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253206" y="0"/>
                  </a:moveTo>
                  <a:lnTo>
                    <a:pt x="207692" y="4079"/>
                  </a:lnTo>
                  <a:lnTo>
                    <a:pt x="164854" y="15841"/>
                  </a:lnTo>
                  <a:lnTo>
                    <a:pt x="125408" y="34570"/>
                  </a:lnTo>
                  <a:lnTo>
                    <a:pt x="90069" y="59550"/>
                  </a:lnTo>
                  <a:lnTo>
                    <a:pt x="59551" y="90068"/>
                  </a:lnTo>
                  <a:lnTo>
                    <a:pt x="34570" y="125408"/>
                  </a:lnTo>
                  <a:lnTo>
                    <a:pt x="15841" y="164854"/>
                  </a:lnTo>
                  <a:lnTo>
                    <a:pt x="4079" y="207692"/>
                  </a:lnTo>
                  <a:lnTo>
                    <a:pt x="0" y="253206"/>
                  </a:lnTo>
                  <a:lnTo>
                    <a:pt x="4079" y="298720"/>
                  </a:lnTo>
                  <a:lnTo>
                    <a:pt x="15841" y="341557"/>
                  </a:lnTo>
                  <a:lnTo>
                    <a:pt x="34570" y="381004"/>
                  </a:lnTo>
                  <a:lnTo>
                    <a:pt x="59551" y="416343"/>
                  </a:lnTo>
                  <a:lnTo>
                    <a:pt x="90069" y="446861"/>
                  </a:lnTo>
                  <a:lnTo>
                    <a:pt x="125408" y="471842"/>
                  </a:lnTo>
                  <a:lnTo>
                    <a:pt x="164854" y="490571"/>
                  </a:lnTo>
                  <a:lnTo>
                    <a:pt x="207692" y="502332"/>
                  </a:lnTo>
                  <a:lnTo>
                    <a:pt x="253206" y="506412"/>
                  </a:lnTo>
                  <a:lnTo>
                    <a:pt x="298720" y="502332"/>
                  </a:lnTo>
                  <a:lnTo>
                    <a:pt x="341558" y="490571"/>
                  </a:lnTo>
                  <a:lnTo>
                    <a:pt x="381004" y="471842"/>
                  </a:lnTo>
                  <a:lnTo>
                    <a:pt x="416344" y="446861"/>
                  </a:lnTo>
                  <a:lnTo>
                    <a:pt x="446862" y="416343"/>
                  </a:lnTo>
                  <a:lnTo>
                    <a:pt x="471843" y="381004"/>
                  </a:lnTo>
                  <a:lnTo>
                    <a:pt x="490572" y="341557"/>
                  </a:lnTo>
                  <a:lnTo>
                    <a:pt x="502334" y="298720"/>
                  </a:lnTo>
                  <a:lnTo>
                    <a:pt x="506413" y="253206"/>
                  </a:lnTo>
                  <a:lnTo>
                    <a:pt x="502334" y="207692"/>
                  </a:lnTo>
                  <a:lnTo>
                    <a:pt x="490572" y="164854"/>
                  </a:lnTo>
                  <a:lnTo>
                    <a:pt x="471843" y="125408"/>
                  </a:lnTo>
                  <a:lnTo>
                    <a:pt x="446862" y="90068"/>
                  </a:lnTo>
                  <a:lnTo>
                    <a:pt x="416344" y="59550"/>
                  </a:lnTo>
                  <a:lnTo>
                    <a:pt x="381004" y="34570"/>
                  </a:lnTo>
                  <a:lnTo>
                    <a:pt x="341558" y="15841"/>
                  </a:lnTo>
                  <a:lnTo>
                    <a:pt x="298720" y="4079"/>
                  </a:lnTo>
                  <a:lnTo>
                    <a:pt x="253206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6726237" y="5291137"/>
              <a:ext cx="506730" cy="506730"/>
            </a:xfrm>
            <a:custGeom>
              <a:avLst/>
              <a:gdLst/>
              <a:ahLst/>
              <a:cxnLst/>
              <a:rect l="l" t="t" r="r" b="b"/>
              <a:pathLst>
                <a:path w="506729" h="506729">
                  <a:moveTo>
                    <a:pt x="0" y="253206"/>
                  </a:moveTo>
                  <a:lnTo>
                    <a:pt x="4079" y="207691"/>
                  </a:lnTo>
                  <a:lnTo>
                    <a:pt x="15841" y="164854"/>
                  </a:lnTo>
                  <a:lnTo>
                    <a:pt x="34570" y="125408"/>
                  </a:lnTo>
                  <a:lnTo>
                    <a:pt x="59550" y="90068"/>
                  </a:lnTo>
                  <a:lnTo>
                    <a:pt x="90068" y="59550"/>
                  </a:lnTo>
                  <a:lnTo>
                    <a:pt x="125408" y="34570"/>
                  </a:lnTo>
                  <a:lnTo>
                    <a:pt x="164854" y="15841"/>
                  </a:lnTo>
                  <a:lnTo>
                    <a:pt x="207692" y="4079"/>
                  </a:lnTo>
                  <a:lnTo>
                    <a:pt x="253206" y="0"/>
                  </a:lnTo>
                  <a:lnTo>
                    <a:pt x="298720" y="4079"/>
                  </a:lnTo>
                  <a:lnTo>
                    <a:pt x="341558" y="15841"/>
                  </a:lnTo>
                  <a:lnTo>
                    <a:pt x="381004" y="34570"/>
                  </a:lnTo>
                  <a:lnTo>
                    <a:pt x="416344" y="59550"/>
                  </a:lnTo>
                  <a:lnTo>
                    <a:pt x="446862" y="90068"/>
                  </a:lnTo>
                  <a:lnTo>
                    <a:pt x="471842" y="125408"/>
                  </a:lnTo>
                  <a:lnTo>
                    <a:pt x="490571" y="164854"/>
                  </a:lnTo>
                  <a:lnTo>
                    <a:pt x="502333" y="207691"/>
                  </a:lnTo>
                  <a:lnTo>
                    <a:pt x="506413" y="253206"/>
                  </a:lnTo>
                  <a:lnTo>
                    <a:pt x="502333" y="298720"/>
                  </a:lnTo>
                  <a:lnTo>
                    <a:pt x="490571" y="341557"/>
                  </a:lnTo>
                  <a:lnTo>
                    <a:pt x="471842" y="381003"/>
                  </a:lnTo>
                  <a:lnTo>
                    <a:pt x="446862" y="416343"/>
                  </a:lnTo>
                  <a:lnTo>
                    <a:pt x="416344" y="446861"/>
                  </a:lnTo>
                  <a:lnTo>
                    <a:pt x="381004" y="471841"/>
                  </a:lnTo>
                  <a:lnTo>
                    <a:pt x="341558" y="490570"/>
                  </a:lnTo>
                  <a:lnTo>
                    <a:pt x="298720" y="502332"/>
                  </a:lnTo>
                  <a:lnTo>
                    <a:pt x="253206" y="506412"/>
                  </a:lnTo>
                  <a:lnTo>
                    <a:pt x="207692" y="502332"/>
                  </a:lnTo>
                  <a:lnTo>
                    <a:pt x="164854" y="490570"/>
                  </a:lnTo>
                  <a:lnTo>
                    <a:pt x="125408" y="471841"/>
                  </a:lnTo>
                  <a:lnTo>
                    <a:pt x="90068" y="446861"/>
                  </a:lnTo>
                  <a:lnTo>
                    <a:pt x="59550" y="416343"/>
                  </a:lnTo>
                  <a:lnTo>
                    <a:pt x="34570" y="381003"/>
                  </a:lnTo>
                  <a:lnTo>
                    <a:pt x="15841" y="341557"/>
                  </a:lnTo>
                  <a:lnTo>
                    <a:pt x="4079" y="298720"/>
                  </a:lnTo>
                  <a:lnTo>
                    <a:pt x="0" y="2532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6820141" y="5417461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126324" y="0"/>
                  </a:moveTo>
                  <a:lnTo>
                    <a:pt x="0" y="0"/>
                  </a:lnTo>
                  <a:lnTo>
                    <a:pt x="0" y="126324"/>
                  </a:lnTo>
                  <a:lnTo>
                    <a:pt x="126324" y="126324"/>
                  </a:lnTo>
                  <a:lnTo>
                    <a:pt x="126324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6820141" y="5417461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0" y="0"/>
                  </a:moveTo>
                  <a:lnTo>
                    <a:pt x="126324" y="0"/>
                  </a:lnTo>
                  <a:lnTo>
                    <a:pt x="126324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6820141" y="554378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126324" y="0"/>
                  </a:moveTo>
                  <a:lnTo>
                    <a:pt x="0" y="0"/>
                  </a:lnTo>
                  <a:lnTo>
                    <a:pt x="0" y="126323"/>
                  </a:lnTo>
                  <a:lnTo>
                    <a:pt x="126324" y="126323"/>
                  </a:lnTo>
                  <a:lnTo>
                    <a:pt x="126324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6820141" y="5543786"/>
              <a:ext cx="126364" cy="126364"/>
            </a:xfrm>
            <a:custGeom>
              <a:avLst/>
              <a:gdLst/>
              <a:ahLst/>
              <a:cxnLst/>
              <a:rect l="l" t="t" r="r" b="b"/>
              <a:pathLst>
                <a:path w="126365" h="126364">
                  <a:moveTo>
                    <a:pt x="0" y="0"/>
                  </a:moveTo>
                  <a:lnTo>
                    <a:pt x="126324" y="0"/>
                  </a:lnTo>
                  <a:lnTo>
                    <a:pt x="126324" y="126324"/>
                  </a:lnTo>
                  <a:lnTo>
                    <a:pt x="0" y="126324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3" name="object 303"/>
          <p:cNvSpPr txBox="1"/>
          <p:nvPr/>
        </p:nvSpPr>
        <p:spPr>
          <a:xfrm>
            <a:off x="6828534" y="5392420"/>
            <a:ext cx="110489" cy="302895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L="12700" marR="5080">
              <a:lnSpc>
                <a:spcPts val="980"/>
              </a:lnSpc>
              <a:spcBef>
                <a:spcPts val="315"/>
              </a:spcBef>
            </a:pPr>
            <a:r>
              <a:rPr sz="1000" spc="-50" dirty="0">
                <a:latin typeface="Arial"/>
                <a:cs typeface="Arial"/>
              </a:rPr>
              <a:t>B A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4" name="object 304"/>
          <p:cNvSpPr txBox="1"/>
          <p:nvPr/>
        </p:nvSpPr>
        <p:spPr>
          <a:xfrm>
            <a:off x="7002360" y="5543786"/>
            <a:ext cx="126364" cy="126364"/>
          </a:xfrm>
          <a:prstGeom prst="rect">
            <a:avLst/>
          </a:prstGeom>
          <a:solidFill>
            <a:srgbClr val="FFCC99">
              <a:alpha val="50199"/>
            </a:srgbClr>
          </a:solidFill>
          <a:ln w="9525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16510">
              <a:lnSpc>
                <a:spcPts val="994"/>
              </a:lnSpc>
            </a:pPr>
            <a:r>
              <a:rPr sz="1000" dirty="0">
                <a:latin typeface="Arial"/>
                <a:cs typeface="Arial"/>
              </a:rPr>
              <a:t>C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5" name="object 305"/>
          <p:cNvSpPr txBox="1"/>
          <p:nvPr/>
        </p:nvSpPr>
        <p:spPr>
          <a:xfrm>
            <a:off x="6576377" y="5626100"/>
            <a:ext cx="59690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dirty="0">
                <a:latin typeface="Times New Roman"/>
                <a:cs typeface="Times New Roman"/>
              </a:rPr>
              <a:t>. . </a:t>
            </a:r>
            <a:r>
              <a:rPr sz="3600" spc="-50" dirty="0">
                <a:latin typeface="Times New Roman"/>
                <a:cs typeface="Times New Roman"/>
              </a:rPr>
              <a:t>.</a:t>
            </a:r>
            <a:endParaRPr sz="3600">
              <a:latin typeface="Times New Roman"/>
              <a:cs typeface="Times New Roman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253287" y="5861049"/>
            <a:ext cx="520700" cy="0"/>
          </a:xfrm>
          <a:custGeom>
            <a:avLst/>
            <a:gdLst/>
            <a:ahLst/>
            <a:cxnLst/>
            <a:rect l="l" t="t" r="r" b="b"/>
            <a:pathLst>
              <a:path w="520700">
                <a:moveTo>
                  <a:pt x="0" y="0"/>
                </a:moveTo>
                <a:lnTo>
                  <a:pt x="520700" y="1"/>
                </a:lnTo>
              </a:path>
            </a:pathLst>
          </a:custGeom>
          <a:ln w="76200">
            <a:solidFill>
              <a:srgbClr val="FF66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27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/>
          <p:nvPr/>
        </p:nvSpPr>
        <p:spPr>
          <a:xfrm>
            <a:off x="1355089" y="1059179"/>
            <a:ext cx="6367780" cy="50374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latin typeface="Times New Roman"/>
                <a:cs typeface="Times New Roman"/>
              </a:rPr>
              <a:t>Objetivo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6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estudiar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artefactos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inteligentes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2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2000" b="1" dirty="0">
                <a:latin typeface="Times New Roman"/>
                <a:cs typeface="Times New Roman"/>
              </a:rPr>
              <a:t>Disciplinas</a:t>
            </a:r>
            <a:r>
              <a:rPr sz="2000" b="1" spc="-7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relacionadas</a:t>
            </a:r>
            <a:r>
              <a:rPr sz="2000" b="1" spc="-60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spc="-10" dirty="0">
                <a:latin typeface="Times New Roman"/>
                <a:cs typeface="Times New Roman"/>
              </a:rPr>
              <a:t>Filosofía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2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leyes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pensamiento,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lógica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3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relación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materia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(dualismo,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materialismo)</a:t>
            </a:r>
            <a:endParaRPr sz="1800">
              <a:latin typeface="Times New Roman"/>
              <a:cs typeface="Times New Roman"/>
            </a:endParaRPr>
          </a:p>
          <a:p>
            <a:pPr marL="772795" marR="138430" lvl="1" indent="-285750">
              <a:lnSpc>
                <a:spcPct val="102200"/>
              </a:lnSpc>
              <a:spcBef>
                <a:spcPts val="38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relación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conocimiento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experiencia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(empirismo, </a:t>
            </a:r>
            <a:r>
              <a:rPr sz="1800" dirty="0">
                <a:latin typeface="Times New Roman"/>
                <a:cs typeface="Times New Roman"/>
              </a:rPr>
              <a:t>positivismo,</a:t>
            </a:r>
            <a:r>
              <a:rPr sz="1800" spc="-3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...)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33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relación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conocimiento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(utilitarismo)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3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. . </a:t>
            </a:r>
            <a:r>
              <a:rPr sz="1800" spc="-50" dirty="0">
                <a:latin typeface="Times New Roman"/>
                <a:cs typeface="Times New Roman"/>
              </a:rPr>
              <a:t>.</a:t>
            </a:r>
            <a:endParaRPr sz="18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4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spc="-10" dirty="0">
                <a:latin typeface="Times New Roman"/>
                <a:cs typeface="Times New Roman"/>
              </a:rPr>
              <a:t>Matemáticas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1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concepto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algoritmo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(al-</a:t>
            </a:r>
            <a:r>
              <a:rPr sz="1800" spc="-10" dirty="0">
                <a:latin typeface="Times New Roman"/>
                <a:cs typeface="Times New Roman"/>
              </a:rPr>
              <a:t>Jawarizmi)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34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teorema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incompletitud</a:t>
            </a:r>
            <a:r>
              <a:rPr sz="1800" spc="-10" dirty="0">
                <a:latin typeface="Times New Roman"/>
                <a:cs typeface="Times New Roman"/>
              </a:rPr>
              <a:t> (Gödel)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3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intratabilidad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teoría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completitud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NP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5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teoría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decisión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(von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Neumann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/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Morgenstern)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922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5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376045">
              <a:lnSpc>
                <a:spcPct val="100000"/>
              </a:lnSpc>
              <a:spcBef>
                <a:spcPts val="100"/>
              </a:spcBef>
            </a:pPr>
            <a:r>
              <a:rPr dirty="0"/>
              <a:t>Inteligencia</a:t>
            </a:r>
            <a:r>
              <a:rPr spc="-35" dirty="0"/>
              <a:t> </a:t>
            </a:r>
            <a:r>
              <a:rPr dirty="0"/>
              <a:t>Artificial</a:t>
            </a:r>
            <a:r>
              <a:rPr spc="-25" dirty="0"/>
              <a:t> </a:t>
            </a:r>
            <a:r>
              <a:rPr dirty="0"/>
              <a:t>:</a:t>
            </a:r>
            <a:r>
              <a:rPr spc="-20" dirty="0"/>
              <a:t> </a:t>
            </a:r>
            <a:r>
              <a:rPr spc="-10" dirty="0"/>
              <a:t>Disciplinas</a:t>
            </a: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89052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Complejidad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488439" y="1187196"/>
            <a:ext cx="4882515" cy="18605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Complejidad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tiempo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espacio: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proporcional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número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expandidos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  <a:buFont typeface="Times New Roman"/>
              <a:buChar char="•"/>
            </a:pPr>
            <a:endParaRPr sz="2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Suponemos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búsqueda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factor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ramificación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spc="-50" dirty="0">
                <a:latin typeface="Times New Roman"/>
                <a:cs typeface="Times New Roman"/>
              </a:rPr>
              <a:t>b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mejor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meta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tiene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profundidad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50" dirty="0">
                <a:latin typeface="Times New Roman"/>
                <a:cs typeface="Times New Roman"/>
              </a:rPr>
              <a:t>d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219825" y="5610859"/>
            <a:ext cx="226568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1+</a:t>
            </a:r>
            <a:r>
              <a:rPr sz="1800" i="1" spc="-10" dirty="0">
                <a:latin typeface="Times New Roman"/>
                <a:cs typeface="Times New Roman"/>
              </a:rPr>
              <a:t>b</a:t>
            </a:r>
            <a:r>
              <a:rPr sz="1800" spc="-10" dirty="0">
                <a:latin typeface="Times New Roman"/>
                <a:cs typeface="Times New Roman"/>
              </a:rPr>
              <a:t>+...+</a:t>
            </a:r>
            <a:r>
              <a:rPr sz="1800" i="1" spc="-10" dirty="0">
                <a:latin typeface="Times New Roman"/>
                <a:cs typeface="Times New Roman"/>
              </a:rPr>
              <a:t>b</a:t>
            </a:r>
            <a:r>
              <a:rPr sz="1800" i="1" spc="-15" baseline="23148" dirty="0">
                <a:latin typeface="Times New Roman"/>
                <a:cs typeface="Times New Roman"/>
              </a:rPr>
              <a:t>d</a:t>
            </a:r>
            <a:r>
              <a:rPr sz="1800" spc="-15" baseline="23148" dirty="0">
                <a:latin typeface="Times New Roman"/>
                <a:cs typeface="Times New Roman"/>
              </a:rPr>
              <a:t>-</a:t>
            </a:r>
            <a:r>
              <a:rPr sz="1800" baseline="23148" dirty="0">
                <a:latin typeface="Times New Roman"/>
                <a:cs typeface="Times New Roman"/>
              </a:rPr>
              <a:t>1</a:t>
            </a:r>
            <a:r>
              <a:rPr sz="1800" spc="270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+1</a:t>
            </a:r>
            <a:r>
              <a:rPr sz="1800" spc="30" dirty="0">
                <a:latin typeface="Times New Roman"/>
                <a:cs typeface="Times New Roman"/>
              </a:rPr>
              <a:t> </a:t>
            </a:r>
            <a:r>
              <a:rPr sz="1800" spc="175" dirty="0">
                <a:latin typeface="Symbol"/>
                <a:cs typeface="Symbol"/>
              </a:rPr>
              <a:t></a:t>
            </a:r>
            <a:r>
              <a:rPr sz="1800" spc="30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O(</a:t>
            </a:r>
            <a:r>
              <a:rPr sz="1800" i="1" spc="-20" dirty="0">
                <a:latin typeface="Times New Roman"/>
                <a:cs typeface="Times New Roman"/>
              </a:rPr>
              <a:t>b</a:t>
            </a:r>
            <a:r>
              <a:rPr sz="1800" i="1" spc="-30" baseline="23148" dirty="0">
                <a:latin typeface="Times New Roman"/>
                <a:cs typeface="Times New Roman"/>
              </a:rPr>
              <a:t>d</a:t>
            </a:r>
            <a:r>
              <a:rPr sz="1800" spc="-2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680200" y="5326379"/>
            <a:ext cx="1143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d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6858000" y="4105276"/>
            <a:ext cx="1503680" cy="1494155"/>
            <a:chOff x="6858000" y="4105276"/>
            <a:chExt cx="1503680" cy="1494155"/>
          </a:xfrm>
        </p:grpSpPr>
        <p:sp>
          <p:nvSpPr>
            <p:cNvPr id="12" name="object 12"/>
            <p:cNvSpPr/>
            <p:nvPr/>
          </p:nvSpPr>
          <p:spPr>
            <a:xfrm>
              <a:off x="6862762" y="4110038"/>
              <a:ext cx="1440180" cy="1440180"/>
            </a:xfrm>
            <a:custGeom>
              <a:avLst/>
              <a:gdLst/>
              <a:ahLst/>
              <a:cxnLst/>
              <a:rect l="l" t="t" r="r" b="b"/>
              <a:pathLst>
                <a:path w="1440179" h="1440179">
                  <a:moveTo>
                    <a:pt x="719932" y="0"/>
                  </a:moveTo>
                  <a:lnTo>
                    <a:pt x="0" y="1439862"/>
                  </a:lnTo>
                  <a:lnTo>
                    <a:pt x="1439863" y="1439862"/>
                  </a:lnTo>
                  <a:lnTo>
                    <a:pt x="719932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862762" y="4110038"/>
              <a:ext cx="1440180" cy="1440180"/>
            </a:xfrm>
            <a:custGeom>
              <a:avLst/>
              <a:gdLst/>
              <a:ahLst/>
              <a:cxnLst/>
              <a:rect l="l" t="t" r="r" b="b"/>
              <a:pathLst>
                <a:path w="1440179" h="1440179">
                  <a:moveTo>
                    <a:pt x="0" y="1439863"/>
                  </a:moveTo>
                  <a:lnTo>
                    <a:pt x="719931" y="0"/>
                  </a:lnTo>
                  <a:lnTo>
                    <a:pt x="1439863" y="1439863"/>
                  </a:lnTo>
                  <a:lnTo>
                    <a:pt x="0" y="143986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400925" y="4495801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1000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019925" y="5257801"/>
              <a:ext cx="1143000" cy="0"/>
            </a:xfrm>
            <a:custGeom>
              <a:avLst/>
              <a:gdLst/>
              <a:ahLst/>
              <a:cxnLst/>
              <a:rect l="l" t="t" r="r" b="b"/>
              <a:pathLst>
                <a:path w="1143000">
                  <a:moveTo>
                    <a:pt x="0" y="0"/>
                  </a:moveTo>
                  <a:lnTo>
                    <a:pt x="1143000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150100" y="4968876"/>
              <a:ext cx="860425" cy="0"/>
            </a:xfrm>
            <a:custGeom>
              <a:avLst/>
              <a:gdLst/>
              <a:ahLst/>
              <a:cxnLst/>
              <a:rect l="l" t="t" r="r" b="b"/>
              <a:pathLst>
                <a:path w="860425">
                  <a:moveTo>
                    <a:pt x="0" y="0"/>
                  </a:moveTo>
                  <a:lnTo>
                    <a:pt x="860425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862762" y="5268913"/>
              <a:ext cx="1498600" cy="330200"/>
            </a:xfrm>
            <a:custGeom>
              <a:avLst/>
              <a:gdLst/>
              <a:ahLst/>
              <a:cxnLst/>
              <a:rect l="l" t="t" r="r" b="b"/>
              <a:pathLst>
                <a:path w="1498600" h="330200">
                  <a:moveTo>
                    <a:pt x="1498600" y="0"/>
                  </a:moveTo>
                  <a:lnTo>
                    <a:pt x="0" y="0"/>
                  </a:lnTo>
                  <a:lnTo>
                    <a:pt x="0" y="330200"/>
                  </a:lnTo>
                  <a:lnTo>
                    <a:pt x="1498600" y="330200"/>
                  </a:lnTo>
                  <a:lnTo>
                    <a:pt x="14986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7240587" y="3918203"/>
            <a:ext cx="542925" cy="932180"/>
          </a:xfrm>
          <a:prstGeom prst="rect">
            <a:avLst/>
          </a:prstGeom>
        </p:spPr>
        <p:txBody>
          <a:bodyPr vert="horz" wrap="square" lIns="0" tIns="134620" rIns="0" bIns="0" rtlCol="0">
            <a:spAutoFit/>
          </a:bodyPr>
          <a:lstStyle/>
          <a:p>
            <a:pPr marL="174625">
              <a:lnSpc>
                <a:spcPct val="100000"/>
              </a:lnSpc>
              <a:spcBef>
                <a:spcPts val="1060"/>
              </a:spcBef>
            </a:pPr>
            <a:r>
              <a:rPr sz="1400" dirty="0">
                <a:latin typeface="Times New Roman"/>
                <a:cs typeface="Times New Roman"/>
              </a:rPr>
              <a:t>0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1170"/>
              </a:lnSpc>
              <a:spcBef>
                <a:spcPts val="960"/>
              </a:spcBef>
            </a:pPr>
            <a:r>
              <a:rPr sz="1400" dirty="0">
                <a:latin typeface="Times New Roman"/>
                <a:cs typeface="Times New Roman"/>
              </a:rPr>
              <a:t>1</a:t>
            </a:r>
            <a:endParaRPr sz="1400">
              <a:latin typeface="Times New Roman"/>
              <a:cs typeface="Times New Roman"/>
            </a:endParaRPr>
          </a:p>
          <a:p>
            <a:pPr marL="149225">
              <a:lnSpc>
                <a:spcPts val="2370"/>
              </a:lnSpc>
            </a:pPr>
            <a:r>
              <a:rPr sz="2400" dirty="0">
                <a:latin typeface="Times New Roman"/>
                <a:cs typeface="Times New Roman"/>
              </a:rPr>
              <a:t>. . </a:t>
            </a:r>
            <a:r>
              <a:rPr sz="2400" spc="-50" dirty="0">
                <a:latin typeface="Times New Roman"/>
                <a:cs typeface="Times New Roman"/>
              </a:rPr>
              <a:t>.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819900" y="4832604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25" dirty="0">
                <a:latin typeface="Times New Roman"/>
                <a:cs typeface="Times New Roman"/>
              </a:rPr>
              <a:t>d–2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708775" y="5137403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25" dirty="0">
                <a:latin typeface="Times New Roman"/>
                <a:cs typeface="Times New Roman"/>
              </a:rPr>
              <a:t>d–1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6811962" y="5253038"/>
            <a:ext cx="196850" cy="322580"/>
            <a:chOff x="6811962" y="5253038"/>
            <a:chExt cx="196850" cy="322580"/>
          </a:xfrm>
        </p:grpSpPr>
        <p:sp>
          <p:nvSpPr>
            <p:cNvPr id="22" name="object 22"/>
            <p:cNvSpPr/>
            <p:nvPr/>
          </p:nvSpPr>
          <p:spPr>
            <a:xfrm>
              <a:off x="6846888" y="5257801"/>
              <a:ext cx="157480" cy="279400"/>
            </a:xfrm>
            <a:custGeom>
              <a:avLst/>
              <a:gdLst/>
              <a:ahLst/>
              <a:cxnLst/>
              <a:rect l="l" t="t" r="r" b="b"/>
              <a:pathLst>
                <a:path w="157479" h="279400">
                  <a:moveTo>
                    <a:pt x="157163" y="0"/>
                  </a:moveTo>
                  <a:lnTo>
                    <a:pt x="0" y="2794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11962" y="5491163"/>
              <a:ext cx="84138" cy="84138"/>
            </a:xfrm>
            <a:prstGeom prst="rect">
              <a:avLst/>
            </a:prstGeom>
          </p:spPr>
        </p:pic>
      </p:grpSp>
      <p:sp>
        <p:nvSpPr>
          <p:cNvPr id="24" name="object 24"/>
          <p:cNvSpPr txBox="1"/>
          <p:nvPr/>
        </p:nvSpPr>
        <p:spPr>
          <a:xfrm>
            <a:off x="6458426" y="3559555"/>
            <a:ext cx="110744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latin typeface="Times New Roman"/>
                <a:cs typeface="Times New Roman"/>
              </a:rPr>
              <a:t>Mejor</a:t>
            </a:r>
            <a:r>
              <a:rPr sz="1800" b="1" spc="-35" dirty="0">
                <a:latin typeface="Times New Roman"/>
                <a:cs typeface="Times New Roman"/>
              </a:rPr>
              <a:t> </a:t>
            </a:r>
            <a:r>
              <a:rPr sz="1800" b="1" spc="-20" dirty="0">
                <a:latin typeface="Times New Roman"/>
                <a:cs typeface="Times New Roman"/>
              </a:rPr>
              <a:t>caso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340894" y="5610859"/>
            <a:ext cx="25006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1+</a:t>
            </a:r>
            <a:r>
              <a:rPr sz="1800" i="1" spc="-10" dirty="0">
                <a:latin typeface="Times New Roman"/>
                <a:cs typeface="Times New Roman"/>
              </a:rPr>
              <a:t>b</a:t>
            </a:r>
            <a:r>
              <a:rPr sz="1800" spc="-10" dirty="0">
                <a:latin typeface="Times New Roman"/>
                <a:cs typeface="Times New Roman"/>
              </a:rPr>
              <a:t>+...+</a:t>
            </a:r>
            <a:r>
              <a:rPr sz="1800" i="1" spc="-10" dirty="0">
                <a:latin typeface="Times New Roman"/>
                <a:cs typeface="Times New Roman"/>
              </a:rPr>
              <a:t>b</a:t>
            </a:r>
            <a:r>
              <a:rPr sz="1800" i="1" spc="-15" baseline="23148" dirty="0">
                <a:latin typeface="Times New Roman"/>
                <a:cs typeface="Times New Roman"/>
              </a:rPr>
              <a:t>d</a:t>
            </a:r>
            <a:r>
              <a:rPr sz="1800" spc="-15" baseline="23148" dirty="0">
                <a:latin typeface="Times New Roman"/>
                <a:cs typeface="Times New Roman"/>
              </a:rPr>
              <a:t>-</a:t>
            </a:r>
            <a:r>
              <a:rPr sz="1800" baseline="23148" dirty="0">
                <a:latin typeface="Times New Roman"/>
                <a:cs typeface="Times New Roman"/>
              </a:rPr>
              <a:t>1</a:t>
            </a:r>
            <a:r>
              <a:rPr sz="1800" spc="30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+</a:t>
            </a:r>
            <a:r>
              <a:rPr sz="1800" i="1" dirty="0">
                <a:latin typeface="Times New Roman"/>
                <a:cs typeface="Times New Roman"/>
              </a:rPr>
              <a:t>b</a:t>
            </a:r>
            <a:r>
              <a:rPr sz="1800" i="1" baseline="23148" dirty="0">
                <a:latin typeface="Times New Roman"/>
                <a:cs typeface="Times New Roman"/>
              </a:rPr>
              <a:t>d</a:t>
            </a:r>
            <a:r>
              <a:rPr sz="1800" i="1" dirty="0">
                <a:latin typeface="Times New Roman"/>
                <a:cs typeface="Times New Roman"/>
              </a:rPr>
              <a:t>/2</a:t>
            </a:r>
            <a:r>
              <a:rPr sz="1800" i="1" spc="30" dirty="0">
                <a:latin typeface="Times New Roman"/>
                <a:cs typeface="Times New Roman"/>
              </a:rPr>
              <a:t> </a:t>
            </a:r>
            <a:r>
              <a:rPr sz="1800" spc="175" dirty="0">
                <a:latin typeface="Symbol"/>
                <a:cs typeface="Symbol"/>
              </a:rPr>
              <a:t></a:t>
            </a:r>
            <a:r>
              <a:rPr sz="1800" spc="3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O(</a:t>
            </a:r>
            <a:r>
              <a:rPr sz="1800" i="1" spc="-20" dirty="0">
                <a:latin typeface="Times New Roman"/>
                <a:cs typeface="Times New Roman"/>
              </a:rPr>
              <a:t>b</a:t>
            </a:r>
            <a:r>
              <a:rPr sz="1800" i="1" spc="-30" baseline="23148" dirty="0">
                <a:latin typeface="Times New Roman"/>
                <a:cs typeface="Times New Roman"/>
              </a:rPr>
              <a:t>d</a:t>
            </a:r>
            <a:r>
              <a:rPr sz="1800" spc="-2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3956844" y="4006851"/>
            <a:ext cx="1503680" cy="1494155"/>
            <a:chOff x="3956844" y="4006851"/>
            <a:chExt cx="1503680" cy="1494155"/>
          </a:xfrm>
        </p:grpSpPr>
        <p:sp>
          <p:nvSpPr>
            <p:cNvPr id="27" name="object 27"/>
            <p:cNvSpPr/>
            <p:nvPr/>
          </p:nvSpPr>
          <p:spPr>
            <a:xfrm>
              <a:off x="3961607" y="4011613"/>
              <a:ext cx="1440180" cy="1440180"/>
            </a:xfrm>
            <a:custGeom>
              <a:avLst/>
              <a:gdLst/>
              <a:ahLst/>
              <a:cxnLst/>
              <a:rect l="l" t="t" r="r" b="b"/>
              <a:pathLst>
                <a:path w="1440179" h="1440179">
                  <a:moveTo>
                    <a:pt x="719931" y="0"/>
                  </a:moveTo>
                  <a:lnTo>
                    <a:pt x="0" y="1439863"/>
                  </a:lnTo>
                  <a:lnTo>
                    <a:pt x="1439863" y="1439863"/>
                  </a:lnTo>
                  <a:lnTo>
                    <a:pt x="719931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961607" y="4011613"/>
              <a:ext cx="1440180" cy="1440180"/>
            </a:xfrm>
            <a:custGeom>
              <a:avLst/>
              <a:gdLst/>
              <a:ahLst/>
              <a:cxnLst/>
              <a:rect l="l" t="t" r="r" b="b"/>
              <a:pathLst>
                <a:path w="1440179" h="1440179">
                  <a:moveTo>
                    <a:pt x="0" y="1439863"/>
                  </a:moveTo>
                  <a:lnTo>
                    <a:pt x="719931" y="0"/>
                  </a:lnTo>
                  <a:lnTo>
                    <a:pt x="1439863" y="1439863"/>
                  </a:lnTo>
                  <a:lnTo>
                    <a:pt x="0" y="143986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499769" y="4397376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1000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118769" y="5159376"/>
              <a:ext cx="1143000" cy="0"/>
            </a:xfrm>
            <a:custGeom>
              <a:avLst/>
              <a:gdLst/>
              <a:ahLst/>
              <a:cxnLst/>
              <a:rect l="l" t="t" r="r" b="b"/>
              <a:pathLst>
                <a:path w="1143000">
                  <a:moveTo>
                    <a:pt x="0" y="0"/>
                  </a:moveTo>
                  <a:lnTo>
                    <a:pt x="1143000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248944" y="4870451"/>
              <a:ext cx="860425" cy="0"/>
            </a:xfrm>
            <a:custGeom>
              <a:avLst/>
              <a:gdLst/>
              <a:ahLst/>
              <a:cxnLst/>
              <a:rect l="l" t="t" r="r" b="b"/>
              <a:pathLst>
                <a:path w="860425">
                  <a:moveTo>
                    <a:pt x="0" y="0"/>
                  </a:moveTo>
                  <a:lnTo>
                    <a:pt x="860425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668044" y="5170488"/>
              <a:ext cx="792480" cy="330200"/>
            </a:xfrm>
            <a:custGeom>
              <a:avLst/>
              <a:gdLst/>
              <a:ahLst/>
              <a:cxnLst/>
              <a:rect l="l" t="t" r="r" b="b"/>
              <a:pathLst>
                <a:path w="792479" h="330200">
                  <a:moveTo>
                    <a:pt x="792162" y="0"/>
                  </a:moveTo>
                  <a:lnTo>
                    <a:pt x="0" y="0"/>
                  </a:lnTo>
                  <a:lnTo>
                    <a:pt x="0" y="330200"/>
                  </a:lnTo>
                  <a:lnTo>
                    <a:pt x="792162" y="330200"/>
                  </a:lnTo>
                  <a:lnTo>
                    <a:pt x="7921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668044" y="5159376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h="292100">
                  <a:moveTo>
                    <a:pt x="0" y="0"/>
                  </a:moveTo>
                  <a:lnTo>
                    <a:pt x="1" y="2921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4339432" y="3820667"/>
            <a:ext cx="542925" cy="929005"/>
          </a:xfrm>
          <a:prstGeom prst="rect">
            <a:avLst/>
          </a:prstGeom>
        </p:spPr>
        <p:txBody>
          <a:bodyPr vert="horz" wrap="square" lIns="0" tIns="134620" rIns="0" bIns="0" rtlCol="0">
            <a:spAutoFit/>
          </a:bodyPr>
          <a:lstStyle/>
          <a:p>
            <a:pPr marL="174625">
              <a:lnSpc>
                <a:spcPct val="100000"/>
              </a:lnSpc>
              <a:spcBef>
                <a:spcPts val="1060"/>
              </a:spcBef>
            </a:pPr>
            <a:r>
              <a:rPr sz="1400" dirty="0">
                <a:latin typeface="Times New Roman"/>
                <a:cs typeface="Times New Roman"/>
              </a:rPr>
              <a:t>0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1155"/>
              </a:lnSpc>
              <a:spcBef>
                <a:spcPts val="960"/>
              </a:spcBef>
            </a:pPr>
            <a:r>
              <a:rPr sz="1400" dirty="0">
                <a:latin typeface="Times New Roman"/>
                <a:cs typeface="Times New Roman"/>
              </a:rPr>
              <a:t>1</a:t>
            </a:r>
            <a:endParaRPr sz="1400">
              <a:latin typeface="Times New Roman"/>
              <a:cs typeface="Times New Roman"/>
            </a:endParaRPr>
          </a:p>
          <a:p>
            <a:pPr marL="149225">
              <a:lnSpc>
                <a:spcPts val="2355"/>
              </a:lnSpc>
            </a:pPr>
            <a:r>
              <a:rPr sz="2400" dirty="0">
                <a:latin typeface="Times New Roman"/>
                <a:cs typeface="Times New Roman"/>
              </a:rPr>
              <a:t>. . </a:t>
            </a:r>
            <a:r>
              <a:rPr sz="2400" spc="-50" dirty="0">
                <a:latin typeface="Times New Roman"/>
                <a:cs typeface="Times New Roman"/>
              </a:rPr>
              <a:t>.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918744" y="4735067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25" dirty="0">
                <a:latin typeface="Times New Roman"/>
                <a:cs typeface="Times New Roman"/>
              </a:rPr>
              <a:t>d–2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807619" y="4966715"/>
            <a:ext cx="292100" cy="5988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7625" marR="5080" indent="-34925">
              <a:lnSpc>
                <a:spcPct val="134300"/>
              </a:lnSpc>
              <a:spcBef>
                <a:spcPts val="100"/>
              </a:spcBef>
            </a:pPr>
            <a:r>
              <a:rPr sz="1400" spc="-25" dirty="0">
                <a:latin typeface="Times New Roman"/>
                <a:cs typeface="Times New Roman"/>
              </a:rPr>
              <a:t>d–1 </a:t>
            </a:r>
            <a:r>
              <a:rPr sz="1400" spc="-50" dirty="0">
                <a:latin typeface="Times New Roman"/>
                <a:cs typeface="Times New Roman"/>
              </a:rPr>
              <a:t>d</a:t>
            </a:r>
            <a:endParaRPr sz="1400">
              <a:latin typeface="Times New Roman"/>
              <a:cs typeface="Times New Roman"/>
            </a:endParaRPr>
          </a:p>
        </p:txBody>
      </p:sp>
      <p:pic>
        <p:nvPicPr>
          <p:cNvPr id="37" name="object 3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615657" y="5413376"/>
            <a:ext cx="84138" cy="84138"/>
          </a:xfrm>
          <a:prstGeom prst="rect">
            <a:avLst/>
          </a:prstGeom>
        </p:spPr>
      </p:pic>
      <p:sp>
        <p:nvSpPr>
          <p:cNvPr id="38" name="object 38"/>
          <p:cNvSpPr txBox="1"/>
          <p:nvPr/>
        </p:nvSpPr>
        <p:spPr>
          <a:xfrm>
            <a:off x="3320257" y="3559555"/>
            <a:ext cx="116268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latin typeface="Times New Roman"/>
                <a:cs typeface="Times New Roman"/>
              </a:rPr>
              <a:t>Caso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b="1" spc="-10" dirty="0">
                <a:latin typeface="Times New Roman"/>
                <a:cs typeface="Times New Roman"/>
              </a:rPr>
              <a:t>medio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93726" y="5610859"/>
            <a:ext cx="232283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Times New Roman"/>
                <a:cs typeface="Times New Roman"/>
              </a:rPr>
              <a:t>1+</a:t>
            </a:r>
            <a:r>
              <a:rPr sz="1800" i="1" spc="-10" dirty="0">
                <a:latin typeface="Times New Roman"/>
                <a:cs typeface="Times New Roman"/>
              </a:rPr>
              <a:t>b</a:t>
            </a:r>
            <a:r>
              <a:rPr sz="1800" spc="-10" dirty="0">
                <a:latin typeface="Times New Roman"/>
                <a:cs typeface="Times New Roman"/>
              </a:rPr>
              <a:t>+...+</a:t>
            </a:r>
            <a:r>
              <a:rPr sz="1800" i="1" spc="-10" dirty="0">
                <a:latin typeface="Times New Roman"/>
                <a:cs typeface="Times New Roman"/>
              </a:rPr>
              <a:t>b</a:t>
            </a:r>
            <a:r>
              <a:rPr sz="1800" i="1" spc="-15" baseline="23148" dirty="0">
                <a:latin typeface="Times New Roman"/>
                <a:cs typeface="Times New Roman"/>
              </a:rPr>
              <a:t>d</a:t>
            </a:r>
            <a:r>
              <a:rPr sz="1800" spc="-15" baseline="23148" dirty="0">
                <a:latin typeface="Times New Roman"/>
                <a:cs typeface="Times New Roman"/>
              </a:rPr>
              <a:t>-</a:t>
            </a:r>
            <a:r>
              <a:rPr sz="1800" baseline="23148" dirty="0">
                <a:latin typeface="Times New Roman"/>
                <a:cs typeface="Times New Roman"/>
              </a:rPr>
              <a:t>1</a:t>
            </a:r>
            <a:r>
              <a:rPr sz="1800" spc="30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+</a:t>
            </a:r>
            <a:r>
              <a:rPr sz="1800" i="1" dirty="0">
                <a:latin typeface="Times New Roman"/>
                <a:cs typeface="Times New Roman"/>
              </a:rPr>
              <a:t>b</a:t>
            </a:r>
            <a:r>
              <a:rPr sz="1800" i="1" baseline="23148" dirty="0">
                <a:latin typeface="Times New Roman"/>
                <a:cs typeface="Times New Roman"/>
              </a:rPr>
              <a:t>d</a:t>
            </a:r>
            <a:r>
              <a:rPr sz="1800" i="1" spc="277" baseline="23148" dirty="0">
                <a:latin typeface="Times New Roman"/>
                <a:cs typeface="Times New Roman"/>
              </a:rPr>
              <a:t> </a:t>
            </a:r>
            <a:r>
              <a:rPr sz="1800" spc="175" dirty="0">
                <a:latin typeface="Symbol"/>
                <a:cs typeface="Symbol"/>
              </a:rPr>
              <a:t></a:t>
            </a:r>
            <a:r>
              <a:rPr sz="1800" spc="3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O(</a:t>
            </a:r>
            <a:r>
              <a:rPr sz="1800" i="1" spc="-20" dirty="0">
                <a:latin typeface="Times New Roman"/>
                <a:cs typeface="Times New Roman"/>
              </a:rPr>
              <a:t>b</a:t>
            </a:r>
            <a:r>
              <a:rPr sz="1800" i="1" spc="-30" baseline="23148" dirty="0">
                <a:latin typeface="Times New Roman"/>
                <a:cs typeface="Times New Roman"/>
              </a:rPr>
              <a:t>d</a:t>
            </a:r>
            <a:r>
              <a:rPr sz="1800" spc="-2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901701" y="4006851"/>
            <a:ext cx="1449705" cy="1449705"/>
            <a:chOff x="901701" y="4006851"/>
            <a:chExt cx="1449705" cy="1449705"/>
          </a:xfrm>
        </p:grpSpPr>
        <p:sp>
          <p:nvSpPr>
            <p:cNvPr id="41" name="object 41"/>
            <p:cNvSpPr/>
            <p:nvPr/>
          </p:nvSpPr>
          <p:spPr>
            <a:xfrm>
              <a:off x="906464" y="4011613"/>
              <a:ext cx="1440180" cy="1440180"/>
            </a:xfrm>
            <a:custGeom>
              <a:avLst/>
              <a:gdLst/>
              <a:ahLst/>
              <a:cxnLst/>
              <a:rect l="l" t="t" r="r" b="b"/>
              <a:pathLst>
                <a:path w="1440180" h="1440179">
                  <a:moveTo>
                    <a:pt x="719930" y="0"/>
                  </a:moveTo>
                  <a:lnTo>
                    <a:pt x="0" y="1439863"/>
                  </a:lnTo>
                  <a:lnTo>
                    <a:pt x="1439863" y="1439863"/>
                  </a:lnTo>
                  <a:lnTo>
                    <a:pt x="71993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906464" y="4011613"/>
              <a:ext cx="1440180" cy="1440180"/>
            </a:xfrm>
            <a:custGeom>
              <a:avLst/>
              <a:gdLst/>
              <a:ahLst/>
              <a:cxnLst/>
              <a:rect l="l" t="t" r="r" b="b"/>
              <a:pathLst>
                <a:path w="1440180" h="1440179">
                  <a:moveTo>
                    <a:pt x="0" y="1439863"/>
                  </a:moveTo>
                  <a:lnTo>
                    <a:pt x="719931" y="0"/>
                  </a:lnTo>
                  <a:lnTo>
                    <a:pt x="1439863" y="1439863"/>
                  </a:lnTo>
                  <a:lnTo>
                    <a:pt x="0" y="143986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444626" y="4397376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1000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063625" y="5159376"/>
              <a:ext cx="1143000" cy="0"/>
            </a:xfrm>
            <a:custGeom>
              <a:avLst/>
              <a:gdLst/>
              <a:ahLst/>
              <a:cxnLst/>
              <a:rect l="l" t="t" r="r" b="b"/>
              <a:pathLst>
                <a:path w="1143000">
                  <a:moveTo>
                    <a:pt x="0" y="0"/>
                  </a:moveTo>
                  <a:lnTo>
                    <a:pt x="1143000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193801" y="4870451"/>
              <a:ext cx="860425" cy="0"/>
            </a:xfrm>
            <a:custGeom>
              <a:avLst/>
              <a:gdLst/>
              <a:ahLst/>
              <a:cxnLst/>
              <a:rect l="l" t="t" r="r" b="b"/>
              <a:pathLst>
                <a:path w="860425">
                  <a:moveTo>
                    <a:pt x="0" y="0"/>
                  </a:moveTo>
                  <a:lnTo>
                    <a:pt x="860425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 txBox="1"/>
          <p:nvPr/>
        </p:nvSpPr>
        <p:spPr>
          <a:xfrm>
            <a:off x="863600" y="4735067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25" dirty="0">
                <a:latin typeface="Times New Roman"/>
                <a:cs typeface="Times New Roman"/>
              </a:rPr>
              <a:t>d–2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52476" y="4966715"/>
            <a:ext cx="292100" cy="5988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7625" marR="5080" indent="-34925">
              <a:lnSpc>
                <a:spcPct val="134300"/>
              </a:lnSpc>
              <a:spcBef>
                <a:spcPts val="100"/>
              </a:spcBef>
            </a:pPr>
            <a:r>
              <a:rPr sz="1400" spc="-25" dirty="0">
                <a:latin typeface="Times New Roman"/>
                <a:cs typeface="Times New Roman"/>
              </a:rPr>
              <a:t>d–1 </a:t>
            </a:r>
            <a:r>
              <a:rPr sz="1400" spc="-50" dirty="0">
                <a:latin typeface="Times New Roman"/>
                <a:cs typeface="Times New Roman"/>
              </a:rPr>
              <a:t>d</a:t>
            </a:r>
            <a:endParaRPr sz="1400">
              <a:latin typeface="Times New Roman"/>
              <a:cs typeface="Times New Roman"/>
            </a:endParaRPr>
          </a:p>
        </p:txBody>
      </p:sp>
      <p:pic>
        <p:nvPicPr>
          <p:cNvPr id="48" name="object 4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317751" y="5405438"/>
            <a:ext cx="84138" cy="84138"/>
          </a:xfrm>
          <a:prstGeom prst="rect">
            <a:avLst/>
          </a:prstGeom>
        </p:spPr>
      </p:pic>
      <p:sp>
        <p:nvSpPr>
          <p:cNvPr id="49" name="object 49"/>
          <p:cNvSpPr txBox="1"/>
          <p:nvPr/>
        </p:nvSpPr>
        <p:spPr>
          <a:xfrm>
            <a:off x="1284288" y="3933444"/>
            <a:ext cx="542925" cy="8159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12725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0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1155"/>
              </a:lnSpc>
              <a:spcBef>
                <a:spcPts val="1030"/>
              </a:spcBef>
            </a:pPr>
            <a:r>
              <a:rPr sz="1400" dirty="0">
                <a:latin typeface="Times New Roman"/>
                <a:cs typeface="Times New Roman"/>
              </a:rPr>
              <a:t>1</a:t>
            </a:r>
            <a:endParaRPr sz="1400">
              <a:latin typeface="Times New Roman"/>
              <a:cs typeface="Times New Roman"/>
            </a:endParaRPr>
          </a:p>
          <a:p>
            <a:pPr marL="149225">
              <a:lnSpc>
                <a:spcPts val="2355"/>
              </a:lnSpc>
            </a:pPr>
            <a:r>
              <a:rPr sz="2400" dirty="0">
                <a:latin typeface="Times New Roman"/>
                <a:cs typeface="Times New Roman"/>
              </a:rPr>
              <a:t>. . </a:t>
            </a:r>
            <a:r>
              <a:rPr sz="2400" spc="-50" dirty="0">
                <a:latin typeface="Times New Roman"/>
                <a:cs typeface="Times New Roman"/>
              </a:rPr>
              <a:t>.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28 </a:t>
            </a:r>
            <a:r>
              <a:rPr spc="-50" dirty="0"/>
              <a:t>–</a:t>
            </a:r>
          </a:p>
        </p:txBody>
      </p:sp>
      <p:sp>
        <p:nvSpPr>
          <p:cNvPr id="50" name="object 50"/>
          <p:cNvSpPr txBox="1"/>
          <p:nvPr/>
        </p:nvSpPr>
        <p:spPr>
          <a:xfrm>
            <a:off x="368776" y="3559555"/>
            <a:ext cx="95504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latin typeface="Times New Roman"/>
                <a:cs typeface="Times New Roman"/>
              </a:rPr>
              <a:t>Peor</a:t>
            </a:r>
            <a:r>
              <a:rPr sz="1800" b="1" spc="-35" dirty="0">
                <a:latin typeface="Times New Roman"/>
                <a:cs typeface="Times New Roman"/>
              </a:rPr>
              <a:t> </a:t>
            </a:r>
            <a:r>
              <a:rPr sz="1800" b="1" spc="-20" dirty="0">
                <a:latin typeface="Times New Roman"/>
                <a:cs typeface="Times New Roman"/>
              </a:rPr>
              <a:t>caso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1396160" y="3285997"/>
          <a:ext cx="6066790" cy="232092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998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27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20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220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321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800" i="1" dirty="0">
                          <a:latin typeface="Times New Roman"/>
                          <a:cs typeface="Times New Roman"/>
                        </a:rPr>
                        <a:t>d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B2"/>
                    </a:solidFill>
                  </a:tcPr>
                </a:tc>
                <a:tc>
                  <a:txBody>
                    <a:bodyPr/>
                    <a:lstStyle/>
                    <a:p>
                      <a:pPr marL="488315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nodos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B2"/>
                    </a:solidFill>
                  </a:tcPr>
                </a:tc>
                <a:tc>
                  <a:txBody>
                    <a:bodyPr/>
                    <a:lstStyle/>
                    <a:p>
                      <a:pPr marL="442595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tiempo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B2"/>
                    </a:solidFill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800" spc="-10" dirty="0">
                          <a:latin typeface="Times New Roman"/>
                          <a:cs typeface="Times New Roman"/>
                        </a:rPr>
                        <a:t>memoria</a:t>
                      </a: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605">
                <a:tc row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4">
                  <a:txBody>
                    <a:bodyPr/>
                    <a:lstStyle/>
                    <a:p>
                      <a:pPr marR="337820" algn="r">
                        <a:lnSpc>
                          <a:spcPct val="10000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R="33909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11.110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R="337820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1575" spc="-37" baseline="39682" dirty="0">
                          <a:latin typeface="Times New Roman"/>
                          <a:cs typeface="Times New Roman"/>
                        </a:rPr>
                        <a:t>6</a:t>
                      </a:r>
                      <a:endParaRPr sz="1575" baseline="39682">
                        <a:latin typeface="Times New Roman"/>
                        <a:cs typeface="Times New Roman"/>
                      </a:endParaRPr>
                    </a:p>
                    <a:p>
                      <a:pPr marR="337820" algn="r">
                        <a:lnSpc>
                          <a:spcPts val="1555"/>
                        </a:lnSpc>
                        <a:spcBef>
                          <a:spcPts val="30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1575" spc="-37" baseline="39682" dirty="0">
                          <a:latin typeface="Times New Roman"/>
                          <a:cs typeface="Times New Roman"/>
                        </a:rPr>
                        <a:t>8</a:t>
                      </a:r>
                      <a:endParaRPr sz="1575" baseline="39682">
                        <a:latin typeface="Times New Roman"/>
                        <a:cs typeface="Times New Roman"/>
                      </a:endParaRPr>
                    </a:p>
                    <a:p>
                      <a:pPr marR="337820" algn="r">
                        <a:lnSpc>
                          <a:spcPts val="1555"/>
                        </a:lnSpc>
                      </a:pPr>
                      <a:r>
                        <a:rPr sz="2400" spc="-30" baseline="-26041" dirty="0"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10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83883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2400" spc="-30" baseline="-26041" dirty="0"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12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838835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2400" spc="-30" baseline="-26041" dirty="0"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14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83883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2400" spc="-30" baseline="-26041" dirty="0"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16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R="370840" algn="r">
                        <a:lnSpc>
                          <a:spcPct val="1000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0,11</a:t>
                      </a:r>
                      <a:r>
                        <a:rPr sz="1600" spc="2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ms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R="370840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11</a:t>
                      </a:r>
                      <a:r>
                        <a:rPr sz="1600" spc="2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ms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36195"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1,1</a:t>
                      </a:r>
                      <a:r>
                        <a:rPr sz="1600" spc="2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spc="-50" dirty="0">
                          <a:latin typeface="Times New Roman"/>
                          <a:cs typeface="Times New Roman"/>
                        </a:rPr>
                        <a:t>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422275" algn="ct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600" spc="3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min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33705">
                        <a:lnSpc>
                          <a:spcPct val="100000"/>
                        </a:lnSpc>
                        <a:tabLst>
                          <a:tab pos="918210" algn="l"/>
                        </a:tabLst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107</a:t>
                      </a:r>
                      <a:r>
                        <a:rPr sz="16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KB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383540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918210" algn="l"/>
                        </a:tabLst>
                      </a:pP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10,6</a:t>
                      </a:r>
                      <a:r>
                        <a:rPr sz="16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MB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7625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R="315595" algn="r">
                        <a:lnSpc>
                          <a:spcPts val="1685"/>
                        </a:lnSpc>
                        <a:tabLst>
                          <a:tab pos="281305" algn="l"/>
                        </a:tabLst>
                      </a:pPr>
                      <a:r>
                        <a:rPr sz="1600" spc="-5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6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GB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R="315595" algn="r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483870" algn="l"/>
                        </a:tabLst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103</a:t>
                      </a:r>
                      <a:r>
                        <a:rPr sz="16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GB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1244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20090">
                        <a:lnSpc>
                          <a:spcPts val="183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3</a:t>
                      </a:r>
                      <a:r>
                        <a:rPr sz="1600" spc="3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horas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61976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13</a:t>
                      </a:r>
                      <a:r>
                        <a:rPr sz="1600" spc="2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días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535940">
                        <a:lnSpc>
                          <a:spcPts val="1830"/>
                        </a:lnSpc>
                        <a:tabLst>
                          <a:tab pos="918210" algn="l"/>
                        </a:tabLst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10</a:t>
                      </a:r>
                      <a:r>
                        <a:rPr sz="16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TB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281305">
                        <a:lnSpc>
                          <a:spcPct val="100000"/>
                        </a:lnSpc>
                        <a:spcBef>
                          <a:spcPts val="15"/>
                        </a:spcBef>
                        <a:tabLst>
                          <a:tab pos="918210" algn="l"/>
                        </a:tabLst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1.000</a:t>
                      </a:r>
                      <a:r>
                        <a:rPr sz="16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TB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535940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918210" algn="l"/>
                        </a:tabLst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99</a:t>
                      </a:r>
                      <a:r>
                        <a:rPr sz="16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PB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179705">
                        <a:lnSpc>
                          <a:spcPct val="100000"/>
                        </a:lnSpc>
                        <a:spcBef>
                          <a:spcPts val="30"/>
                        </a:spcBef>
                        <a:tabLst>
                          <a:tab pos="918210" algn="l"/>
                        </a:tabLst>
                      </a:pPr>
                      <a:r>
                        <a:rPr sz="1600" spc="-10" dirty="0">
                          <a:latin typeface="Times New Roman"/>
                          <a:cs typeface="Times New Roman"/>
                        </a:rPr>
                        <a:t>10.000</a:t>
                      </a:r>
                      <a:r>
                        <a:rPr sz="16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PB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8640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7690">
                        <a:lnSpc>
                          <a:spcPts val="1675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3,5</a:t>
                      </a:r>
                      <a:r>
                        <a:rPr sz="1600" spc="2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años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52387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350</a:t>
                      </a:r>
                      <a:r>
                        <a:rPr sz="1600" spc="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600" spc="-20" dirty="0">
                          <a:latin typeface="Times New Roman"/>
                          <a:cs typeface="Times New Roman"/>
                        </a:rPr>
                        <a:t>años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00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0" name="object 1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29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085850">
              <a:lnSpc>
                <a:spcPct val="100000"/>
              </a:lnSpc>
              <a:spcBef>
                <a:spcPts val="100"/>
              </a:spcBef>
            </a:pPr>
            <a:r>
              <a:rPr dirty="0"/>
              <a:t>Requerimientos</a:t>
            </a:r>
            <a:r>
              <a:rPr spc="-3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tiempo</a:t>
            </a:r>
            <a:r>
              <a:rPr spc="-20" dirty="0"/>
              <a:t> </a:t>
            </a:r>
            <a:r>
              <a:rPr dirty="0"/>
              <a:t>y</a:t>
            </a:r>
            <a:r>
              <a:rPr spc="-15" dirty="0"/>
              <a:t> </a:t>
            </a:r>
            <a:r>
              <a:rPr spc="-10" dirty="0"/>
              <a:t>memoria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002663" y="1358787"/>
            <a:ext cx="7539355" cy="140017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sz="2000" dirty="0">
                <a:latin typeface="Times New Roman"/>
                <a:cs typeface="Times New Roman"/>
              </a:rPr>
              <a:t>Ejemplo: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recursos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requeridos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amplitud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peor</a:t>
            </a:r>
            <a:r>
              <a:rPr sz="2000" i="1" spc="-20" dirty="0">
                <a:latin typeface="Times New Roman"/>
                <a:cs typeface="Times New Roman"/>
              </a:rPr>
              <a:t> caso</a:t>
            </a:r>
            <a:endParaRPr sz="2000">
              <a:latin typeface="Times New Roman"/>
              <a:cs typeface="Times New Roman"/>
            </a:endParaRPr>
          </a:p>
          <a:p>
            <a:pPr marL="581025" indent="-184785">
              <a:lnSpc>
                <a:spcPct val="100000"/>
              </a:lnSpc>
              <a:spcBef>
                <a:spcPts val="515"/>
              </a:spcBef>
              <a:buChar char="•"/>
              <a:tabLst>
                <a:tab pos="581025" algn="l"/>
              </a:tabLst>
            </a:pPr>
            <a:r>
              <a:rPr sz="1800" dirty="0">
                <a:latin typeface="Times New Roman"/>
                <a:cs typeface="Times New Roman"/>
              </a:rPr>
              <a:t>factor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ramificación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efectivo: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10</a:t>
            </a:r>
            <a:endParaRPr sz="1800">
              <a:latin typeface="Times New Roman"/>
              <a:cs typeface="Times New Roman"/>
            </a:endParaRPr>
          </a:p>
          <a:p>
            <a:pPr marL="581025" indent="-184785">
              <a:lnSpc>
                <a:spcPct val="100000"/>
              </a:lnSpc>
              <a:spcBef>
                <a:spcPts val="430"/>
              </a:spcBef>
              <a:buChar char="•"/>
              <a:tabLst>
                <a:tab pos="581025" algn="l"/>
              </a:tabLst>
            </a:pPr>
            <a:r>
              <a:rPr sz="1800" dirty="0">
                <a:latin typeface="Times New Roman"/>
                <a:cs typeface="Times New Roman"/>
              </a:rPr>
              <a:t>tiempo: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1.000.000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nodos/segundo</a:t>
            </a:r>
            <a:endParaRPr sz="1800">
              <a:latin typeface="Times New Roman"/>
              <a:cs typeface="Times New Roman"/>
            </a:endParaRPr>
          </a:p>
          <a:p>
            <a:pPr marL="581025" indent="-184785">
              <a:lnSpc>
                <a:spcPct val="100000"/>
              </a:lnSpc>
              <a:spcBef>
                <a:spcPts val="434"/>
              </a:spcBef>
              <a:buChar char="•"/>
              <a:tabLst>
                <a:tab pos="581025" algn="l"/>
              </a:tabLst>
            </a:pPr>
            <a:r>
              <a:rPr sz="1800" dirty="0">
                <a:latin typeface="Times New Roman"/>
                <a:cs typeface="Times New Roman"/>
              </a:rPr>
              <a:t>memoria: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1.000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bytes/nodo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599901" y="2418191"/>
            <a:ext cx="4765675" cy="403225"/>
            <a:chOff x="1599901" y="2418191"/>
            <a:chExt cx="4765675" cy="403225"/>
          </a:xfrm>
        </p:grpSpPr>
        <p:sp>
          <p:nvSpPr>
            <p:cNvPr id="8" name="object 8"/>
            <p:cNvSpPr/>
            <p:nvPr/>
          </p:nvSpPr>
          <p:spPr>
            <a:xfrm>
              <a:off x="1606251" y="2424541"/>
              <a:ext cx="4752975" cy="390525"/>
            </a:xfrm>
            <a:custGeom>
              <a:avLst/>
              <a:gdLst/>
              <a:ahLst/>
              <a:cxnLst/>
              <a:rect l="l" t="t" r="r" b="b"/>
              <a:pathLst>
                <a:path w="4752975" h="390525">
                  <a:moveTo>
                    <a:pt x="4687497" y="0"/>
                  </a:moveTo>
                  <a:lnTo>
                    <a:pt x="65087" y="0"/>
                  </a:lnTo>
                  <a:lnTo>
                    <a:pt x="39752" y="5115"/>
                  </a:lnTo>
                  <a:lnTo>
                    <a:pt x="19063" y="19064"/>
                  </a:lnTo>
                  <a:lnTo>
                    <a:pt x="5114" y="39753"/>
                  </a:lnTo>
                  <a:lnTo>
                    <a:pt x="0" y="65088"/>
                  </a:lnTo>
                  <a:lnTo>
                    <a:pt x="0" y="325437"/>
                  </a:lnTo>
                  <a:lnTo>
                    <a:pt x="5114" y="350772"/>
                  </a:lnTo>
                  <a:lnTo>
                    <a:pt x="19063" y="371461"/>
                  </a:lnTo>
                  <a:lnTo>
                    <a:pt x="39752" y="385409"/>
                  </a:lnTo>
                  <a:lnTo>
                    <a:pt x="65087" y="390525"/>
                  </a:lnTo>
                  <a:lnTo>
                    <a:pt x="4687497" y="390525"/>
                  </a:lnTo>
                  <a:lnTo>
                    <a:pt x="4712832" y="385409"/>
                  </a:lnTo>
                  <a:lnTo>
                    <a:pt x="4733521" y="371461"/>
                  </a:lnTo>
                  <a:lnTo>
                    <a:pt x="4747470" y="350772"/>
                  </a:lnTo>
                  <a:lnTo>
                    <a:pt x="4752585" y="325437"/>
                  </a:lnTo>
                  <a:lnTo>
                    <a:pt x="4752585" y="65088"/>
                  </a:lnTo>
                  <a:lnTo>
                    <a:pt x="4747470" y="39753"/>
                  </a:lnTo>
                  <a:lnTo>
                    <a:pt x="4733521" y="19064"/>
                  </a:lnTo>
                  <a:lnTo>
                    <a:pt x="4712832" y="5115"/>
                  </a:lnTo>
                  <a:lnTo>
                    <a:pt x="4687497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606251" y="2424541"/>
              <a:ext cx="4752975" cy="390525"/>
            </a:xfrm>
            <a:custGeom>
              <a:avLst/>
              <a:gdLst/>
              <a:ahLst/>
              <a:cxnLst/>
              <a:rect l="l" t="t" r="r" b="b"/>
              <a:pathLst>
                <a:path w="4752975" h="390525">
                  <a:moveTo>
                    <a:pt x="0" y="65088"/>
                  </a:moveTo>
                  <a:lnTo>
                    <a:pt x="5114" y="39753"/>
                  </a:lnTo>
                  <a:lnTo>
                    <a:pt x="19063" y="19063"/>
                  </a:lnTo>
                  <a:lnTo>
                    <a:pt x="39752" y="5114"/>
                  </a:lnTo>
                  <a:lnTo>
                    <a:pt x="65088" y="0"/>
                  </a:lnTo>
                  <a:lnTo>
                    <a:pt x="4687498" y="0"/>
                  </a:lnTo>
                  <a:lnTo>
                    <a:pt x="4712833" y="5114"/>
                  </a:lnTo>
                  <a:lnTo>
                    <a:pt x="4733522" y="19063"/>
                  </a:lnTo>
                  <a:lnTo>
                    <a:pt x="4747471" y="39753"/>
                  </a:lnTo>
                  <a:lnTo>
                    <a:pt x="4752586" y="65088"/>
                  </a:lnTo>
                  <a:lnTo>
                    <a:pt x="4752586" y="325436"/>
                  </a:lnTo>
                  <a:lnTo>
                    <a:pt x="4747471" y="350771"/>
                  </a:lnTo>
                  <a:lnTo>
                    <a:pt x="4733522" y="371461"/>
                  </a:lnTo>
                  <a:lnTo>
                    <a:pt x="4712833" y="385410"/>
                  </a:lnTo>
                  <a:lnTo>
                    <a:pt x="4687498" y="390525"/>
                  </a:lnTo>
                  <a:lnTo>
                    <a:pt x="65088" y="390525"/>
                  </a:lnTo>
                  <a:lnTo>
                    <a:pt x="39752" y="385410"/>
                  </a:lnTo>
                  <a:lnTo>
                    <a:pt x="19063" y="371461"/>
                  </a:lnTo>
                  <a:lnTo>
                    <a:pt x="5114" y="350771"/>
                  </a:lnTo>
                  <a:lnTo>
                    <a:pt x="0" y="325436"/>
                  </a:lnTo>
                  <a:lnTo>
                    <a:pt x="0" y="65088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6468071" y="2440940"/>
            <a:ext cx="26225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C00000"/>
                </a:solidFill>
                <a:latin typeface="Times New Roman"/>
                <a:cs typeface="Times New Roman"/>
              </a:rPr>
              <a:t>Búsqueda</a:t>
            </a:r>
            <a:r>
              <a:rPr sz="1800" spc="-10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C00000"/>
                </a:solidFill>
                <a:latin typeface="Times New Roman"/>
                <a:cs typeface="Times New Roman"/>
              </a:rPr>
              <a:t>de</a:t>
            </a:r>
            <a:r>
              <a:rPr sz="1800" spc="-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C00000"/>
                </a:solidFill>
                <a:latin typeface="Times New Roman"/>
                <a:cs typeface="Times New Roman"/>
              </a:rPr>
              <a:t>coste</a:t>
            </a:r>
            <a:r>
              <a:rPr sz="1800" spc="-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800" spc="-10" dirty="0">
                <a:solidFill>
                  <a:srgbClr val="C00000"/>
                </a:solidFill>
                <a:latin typeface="Times New Roman"/>
                <a:cs typeface="Times New Roman"/>
              </a:rPr>
              <a:t>uniforme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924397" y="4597829"/>
            <a:ext cx="5441315" cy="403225"/>
            <a:chOff x="924397" y="4597829"/>
            <a:chExt cx="5441315" cy="403225"/>
          </a:xfrm>
        </p:grpSpPr>
        <p:sp>
          <p:nvSpPr>
            <p:cNvPr id="12" name="object 12"/>
            <p:cNvSpPr/>
            <p:nvPr/>
          </p:nvSpPr>
          <p:spPr>
            <a:xfrm>
              <a:off x="930747" y="4604179"/>
              <a:ext cx="5428615" cy="390525"/>
            </a:xfrm>
            <a:custGeom>
              <a:avLst/>
              <a:gdLst/>
              <a:ahLst/>
              <a:cxnLst/>
              <a:rect l="l" t="t" r="r" b="b"/>
              <a:pathLst>
                <a:path w="5428615" h="390525">
                  <a:moveTo>
                    <a:pt x="5362997" y="0"/>
                  </a:moveTo>
                  <a:lnTo>
                    <a:pt x="65090" y="0"/>
                  </a:lnTo>
                  <a:lnTo>
                    <a:pt x="39754" y="5115"/>
                  </a:lnTo>
                  <a:lnTo>
                    <a:pt x="19064" y="19064"/>
                  </a:lnTo>
                  <a:lnTo>
                    <a:pt x="5115" y="39754"/>
                  </a:lnTo>
                  <a:lnTo>
                    <a:pt x="0" y="65091"/>
                  </a:lnTo>
                  <a:lnTo>
                    <a:pt x="0" y="325432"/>
                  </a:lnTo>
                  <a:lnTo>
                    <a:pt x="5115" y="350769"/>
                  </a:lnTo>
                  <a:lnTo>
                    <a:pt x="19064" y="371459"/>
                  </a:lnTo>
                  <a:lnTo>
                    <a:pt x="39754" y="385409"/>
                  </a:lnTo>
                  <a:lnTo>
                    <a:pt x="65090" y="390524"/>
                  </a:lnTo>
                  <a:lnTo>
                    <a:pt x="5362997" y="390524"/>
                  </a:lnTo>
                  <a:lnTo>
                    <a:pt x="5388333" y="385409"/>
                  </a:lnTo>
                  <a:lnTo>
                    <a:pt x="5409023" y="371459"/>
                  </a:lnTo>
                  <a:lnTo>
                    <a:pt x="5422972" y="350769"/>
                  </a:lnTo>
                  <a:lnTo>
                    <a:pt x="5428087" y="325432"/>
                  </a:lnTo>
                  <a:lnTo>
                    <a:pt x="5428087" y="65091"/>
                  </a:lnTo>
                  <a:lnTo>
                    <a:pt x="5422972" y="39754"/>
                  </a:lnTo>
                  <a:lnTo>
                    <a:pt x="5409023" y="19064"/>
                  </a:lnTo>
                  <a:lnTo>
                    <a:pt x="5388333" y="5115"/>
                  </a:lnTo>
                  <a:lnTo>
                    <a:pt x="5362997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930747" y="4604179"/>
              <a:ext cx="5428615" cy="390525"/>
            </a:xfrm>
            <a:custGeom>
              <a:avLst/>
              <a:gdLst/>
              <a:ahLst/>
              <a:cxnLst/>
              <a:rect l="l" t="t" r="r" b="b"/>
              <a:pathLst>
                <a:path w="5428615" h="390525">
                  <a:moveTo>
                    <a:pt x="0" y="65091"/>
                  </a:moveTo>
                  <a:lnTo>
                    <a:pt x="5115" y="39754"/>
                  </a:lnTo>
                  <a:lnTo>
                    <a:pt x="19064" y="19064"/>
                  </a:lnTo>
                  <a:lnTo>
                    <a:pt x="39754" y="5115"/>
                  </a:lnTo>
                  <a:lnTo>
                    <a:pt x="65090" y="0"/>
                  </a:lnTo>
                  <a:lnTo>
                    <a:pt x="5362997" y="0"/>
                  </a:lnTo>
                  <a:lnTo>
                    <a:pt x="5388333" y="5115"/>
                  </a:lnTo>
                  <a:lnTo>
                    <a:pt x="5409023" y="19064"/>
                  </a:lnTo>
                  <a:lnTo>
                    <a:pt x="5422972" y="39754"/>
                  </a:lnTo>
                  <a:lnTo>
                    <a:pt x="5428088" y="65091"/>
                  </a:lnTo>
                  <a:lnTo>
                    <a:pt x="5428088" y="325433"/>
                  </a:lnTo>
                  <a:lnTo>
                    <a:pt x="5422972" y="350770"/>
                  </a:lnTo>
                  <a:lnTo>
                    <a:pt x="5409023" y="371460"/>
                  </a:lnTo>
                  <a:lnTo>
                    <a:pt x="5388333" y="385409"/>
                  </a:lnTo>
                  <a:lnTo>
                    <a:pt x="5362997" y="390525"/>
                  </a:lnTo>
                  <a:lnTo>
                    <a:pt x="65090" y="390525"/>
                  </a:lnTo>
                  <a:lnTo>
                    <a:pt x="39754" y="385409"/>
                  </a:lnTo>
                  <a:lnTo>
                    <a:pt x="19064" y="371460"/>
                  </a:lnTo>
                  <a:lnTo>
                    <a:pt x="5115" y="350770"/>
                  </a:lnTo>
                  <a:lnTo>
                    <a:pt x="0" y="325433"/>
                  </a:lnTo>
                  <a:lnTo>
                    <a:pt x="0" y="65091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6618048" y="4623307"/>
            <a:ext cx="2260600" cy="580390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571500" marR="5080" indent="-558800">
              <a:lnSpc>
                <a:spcPct val="102200"/>
              </a:lnSpc>
              <a:spcBef>
                <a:spcPts val="50"/>
              </a:spcBef>
            </a:pPr>
            <a:r>
              <a:rPr sz="1800" dirty="0">
                <a:solidFill>
                  <a:srgbClr val="C00000"/>
                </a:solidFill>
                <a:latin typeface="Times New Roman"/>
                <a:cs typeface="Times New Roman"/>
              </a:rPr>
              <a:t>Búsqueda</a:t>
            </a:r>
            <a:r>
              <a:rPr sz="1800" spc="4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800" spc="-10" dirty="0">
                <a:solidFill>
                  <a:srgbClr val="C00000"/>
                </a:solidFill>
                <a:latin typeface="Times New Roman"/>
                <a:cs typeface="Times New Roman"/>
              </a:rPr>
              <a:t>heurística:</a:t>
            </a:r>
            <a:r>
              <a:rPr sz="1800" spc="-6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800" spc="-25" dirty="0">
                <a:solidFill>
                  <a:srgbClr val="C00000"/>
                </a:solidFill>
                <a:latin typeface="Times New Roman"/>
                <a:cs typeface="Times New Roman"/>
              </a:rPr>
              <a:t>A* </a:t>
            </a:r>
            <a:r>
              <a:rPr sz="1800" dirty="0">
                <a:solidFill>
                  <a:srgbClr val="C00000"/>
                </a:solidFill>
                <a:latin typeface="Times New Roman"/>
                <a:cs typeface="Times New Roman"/>
              </a:rPr>
              <a:t>(ver</a:t>
            </a:r>
            <a:r>
              <a:rPr sz="1800" spc="-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C00000"/>
                </a:solidFill>
                <a:latin typeface="Times New Roman"/>
                <a:cs typeface="Times New Roman"/>
              </a:rPr>
              <a:t>tema</a:t>
            </a:r>
            <a:r>
              <a:rPr sz="1800" spc="-5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800" spc="-25" dirty="0">
                <a:solidFill>
                  <a:srgbClr val="C00000"/>
                </a:solidFill>
                <a:latin typeface="Times New Roman"/>
                <a:cs typeface="Times New Roman"/>
              </a:rPr>
              <a:t>3)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30 </a:t>
            </a:r>
            <a:r>
              <a:rPr spc="-50" dirty="0"/>
              <a:t>–</a:t>
            </a:r>
          </a:p>
        </p:txBody>
      </p:sp>
      <p:sp>
        <p:nvSpPr>
          <p:cNvPr id="15" name="object 1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519555">
              <a:lnSpc>
                <a:spcPct val="100000"/>
              </a:lnSpc>
              <a:spcBef>
                <a:spcPts val="100"/>
              </a:spcBef>
            </a:pPr>
            <a:r>
              <a:rPr dirty="0"/>
              <a:t>Búsqueda</a:t>
            </a:r>
            <a:r>
              <a:rPr spc="-30" dirty="0"/>
              <a:t> </a:t>
            </a:r>
            <a:r>
              <a:rPr dirty="0"/>
              <a:t>en</a:t>
            </a:r>
            <a:r>
              <a:rPr spc="-25" dirty="0"/>
              <a:t> </a:t>
            </a:r>
            <a:r>
              <a:rPr dirty="0"/>
              <a:t>amplitud:</a:t>
            </a:r>
            <a:r>
              <a:rPr spc="-20" dirty="0"/>
              <a:t> </a:t>
            </a:r>
            <a:r>
              <a:rPr spc="-10" dirty="0"/>
              <a:t>análisis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646376" y="1275588"/>
            <a:ext cx="5491480" cy="1837055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15"/>
              </a:spcBef>
            </a:pPr>
            <a:r>
              <a:rPr sz="2200" b="1" spc="-10" dirty="0">
                <a:latin typeface="Times New Roman"/>
                <a:cs typeface="Times New Roman"/>
              </a:rPr>
              <a:t>Ventajas:</a:t>
            </a:r>
            <a:endParaRPr sz="22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560"/>
              </a:spcBef>
              <a:buChar char="•"/>
              <a:tabLst>
                <a:tab pos="206375" algn="l"/>
              </a:tabLst>
            </a:pPr>
            <a:r>
              <a:rPr sz="2000" spc="-10" dirty="0">
                <a:latin typeface="Times New Roman"/>
                <a:cs typeface="Times New Roman"/>
              </a:rPr>
              <a:t>completo:</a:t>
            </a:r>
            <a:endParaRPr sz="20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39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siempre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encuentra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0" dirty="0">
                <a:latin typeface="Times New Roman"/>
                <a:cs typeface="Times New Roman"/>
              </a:rPr>
              <a:t> existe</a:t>
            </a:r>
            <a:endParaRPr sz="18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450"/>
              </a:spcBef>
              <a:buChar char="•"/>
              <a:tabLst>
                <a:tab pos="206375" algn="l"/>
              </a:tabLst>
            </a:pPr>
            <a:r>
              <a:rPr sz="2000" dirty="0">
                <a:latin typeface="Times New Roman"/>
                <a:cs typeface="Times New Roman"/>
              </a:rPr>
              <a:t>óptimo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(para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operadores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coste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uno):</a:t>
            </a:r>
            <a:endParaRPr sz="20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489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siempre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encuentra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menos</a:t>
            </a:r>
            <a:r>
              <a:rPr sz="1800" spc="-10" dirty="0">
                <a:latin typeface="Times New Roman"/>
                <a:cs typeface="Times New Roman"/>
              </a:rPr>
              <a:t> profundo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49539" y="3823716"/>
            <a:ext cx="1471930" cy="81534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15"/>
              </a:spcBef>
            </a:pPr>
            <a:r>
              <a:rPr sz="2200" b="1" spc="-10" dirty="0">
                <a:latin typeface="Times New Roman"/>
                <a:cs typeface="Times New Roman"/>
              </a:rPr>
              <a:t>Problemas</a:t>
            </a:r>
            <a:r>
              <a:rPr sz="2000" b="1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560"/>
              </a:spcBef>
              <a:buChar char="•"/>
              <a:tabLst>
                <a:tab pos="206375" algn="l"/>
              </a:tabLst>
            </a:pPr>
            <a:r>
              <a:rPr sz="2000" spc="-10" dirty="0">
                <a:latin typeface="Times New Roman"/>
                <a:cs typeface="Times New Roman"/>
              </a:rPr>
              <a:t>complejidad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024519" y="4605020"/>
            <a:ext cx="5156200" cy="955040"/>
          </a:xfrm>
          <a:prstGeom prst="rect">
            <a:avLst/>
          </a:prstGeom>
        </p:spPr>
        <p:txBody>
          <a:bodyPr vert="horz" wrap="square" lIns="0" tIns="70485" rIns="0" bIns="0" rtlCol="0">
            <a:spAutoFit/>
          </a:bodyPr>
          <a:lstStyle/>
          <a:p>
            <a:pPr marL="297815" indent="-285115">
              <a:lnSpc>
                <a:spcPct val="100000"/>
              </a:lnSpc>
              <a:spcBef>
                <a:spcPts val="555"/>
              </a:spcBef>
              <a:buChar char="–"/>
              <a:tabLst>
                <a:tab pos="297815" algn="l"/>
                <a:tab pos="298450" algn="l"/>
              </a:tabLst>
            </a:pPr>
            <a:r>
              <a:rPr sz="1800" dirty="0">
                <a:latin typeface="Times New Roman"/>
                <a:cs typeface="Times New Roman"/>
              </a:rPr>
              <a:t>exponencial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incluso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mejor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caso</a:t>
            </a:r>
            <a:endParaRPr sz="1800">
              <a:latin typeface="Times New Roman"/>
              <a:cs typeface="Times New Roman"/>
            </a:endParaRPr>
          </a:p>
          <a:p>
            <a:pPr marL="297815" marR="5080" indent="-285115">
              <a:lnSpc>
                <a:spcPts val="2090"/>
              </a:lnSpc>
              <a:spcBef>
                <a:spcPts val="585"/>
              </a:spcBef>
              <a:buChar char="–"/>
              <a:tabLst>
                <a:tab pos="297815" algn="l"/>
                <a:tab pos="298450" algn="l"/>
              </a:tabLst>
            </a:pP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problemas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espacio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son aún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más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graves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</a:t>
            </a:r>
            <a:r>
              <a:rPr sz="1800" spc="-25" dirty="0">
                <a:latin typeface="Times New Roman"/>
                <a:cs typeface="Times New Roman"/>
              </a:rPr>
              <a:t>los </a:t>
            </a:r>
            <a:r>
              <a:rPr sz="1800" dirty="0">
                <a:latin typeface="Times New Roman"/>
                <a:cs typeface="Times New Roman"/>
              </a:rPr>
              <a:t>problemas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tiempo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004766" y="1393444"/>
            <a:ext cx="1018540" cy="360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-10" dirty="0">
                <a:solidFill>
                  <a:srgbClr val="C00000"/>
                </a:solidFill>
                <a:latin typeface="Times New Roman"/>
                <a:cs typeface="Times New Roman"/>
              </a:rPr>
              <a:t>Mejoras</a:t>
            </a:r>
            <a:endParaRPr sz="2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729105">
              <a:lnSpc>
                <a:spcPct val="100000"/>
              </a:lnSpc>
              <a:spcBef>
                <a:spcPts val="100"/>
              </a:spcBef>
            </a:pPr>
            <a:r>
              <a:rPr dirty="0"/>
              <a:t>Problema</a:t>
            </a:r>
            <a:r>
              <a:rPr spc="-3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encontrar</a:t>
            </a:r>
            <a:r>
              <a:rPr spc="-20" dirty="0"/>
              <a:t> </a:t>
            </a:r>
            <a:r>
              <a:rPr spc="-10" dirty="0"/>
              <a:t>rutas</a:t>
            </a:r>
          </a:p>
        </p:txBody>
      </p:sp>
      <p:grpSp>
        <p:nvGrpSpPr>
          <p:cNvPr id="8" name="object 8"/>
          <p:cNvGrpSpPr/>
          <p:nvPr/>
        </p:nvGrpSpPr>
        <p:grpSpPr>
          <a:xfrm>
            <a:off x="1657351" y="2508250"/>
            <a:ext cx="3425825" cy="3140075"/>
            <a:chOff x="1657351" y="2508250"/>
            <a:chExt cx="3425825" cy="3140075"/>
          </a:xfrm>
        </p:grpSpPr>
        <p:sp>
          <p:nvSpPr>
            <p:cNvPr id="9" name="object 9"/>
            <p:cNvSpPr/>
            <p:nvPr/>
          </p:nvSpPr>
          <p:spPr>
            <a:xfrm>
              <a:off x="2195512" y="25146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195512" y="25146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876426" y="28559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876426" y="28559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663701" y="324485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663701" y="324485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663701" y="40528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663701" y="40528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347912" y="44354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347912" y="44354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455862" y="48990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455862" y="48990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347912" y="53181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347912" y="53181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355976" y="54260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355976" y="54260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248026" y="39449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49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49" y="107950"/>
                  </a:lnTo>
                  <a:lnTo>
                    <a:pt x="107949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248026" y="39449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071937" y="43275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071937" y="43275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947987" y="35099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947987" y="35099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963987" y="36179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963987" y="36179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968876" y="47879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968876" y="47879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484687" y="55340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49"/>
                  </a:lnTo>
                  <a:lnTo>
                    <a:pt x="107950" y="107949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84687" y="55340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2349501" y="2411476"/>
            <a:ext cx="6127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Oradea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271587" y="2685796"/>
            <a:ext cx="5683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Zerind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791113" y="3956811"/>
            <a:ext cx="84518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Timisoara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493962" y="4334764"/>
            <a:ext cx="51054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Lugoj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516312" y="4225035"/>
            <a:ext cx="5365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Pitesti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1703388" y="2617787"/>
            <a:ext cx="4213225" cy="2921000"/>
            <a:chOff x="1703388" y="2617787"/>
            <a:chExt cx="4213225" cy="2921000"/>
          </a:xfrm>
        </p:grpSpPr>
        <p:sp>
          <p:nvSpPr>
            <p:cNvPr id="43" name="object 43"/>
            <p:cNvSpPr/>
            <p:nvPr/>
          </p:nvSpPr>
          <p:spPr>
            <a:xfrm>
              <a:off x="1952625" y="2622550"/>
              <a:ext cx="243204" cy="233679"/>
            </a:xfrm>
            <a:custGeom>
              <a:avLst/>
              <a:gdLst/>
              <a:ahLst/>
              <a:cxnLst/>
              <a:rect l="l" t="t" r="r" b="b"/>
              <a:pathLst>
                <a:path w="243205" h="233680">
                  <a:moveTo>
                    <a:pt x="242888" y="0"/>
                  </a:moveTo>
                  <a:lnTo>
                    <a:pt x="0" y="23336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728788" y="2963862"/>
              <a:ext cx="224154" cy="281305"/>
            </a:xfrm>
            <a:custGeom>
              <a:avLst/>
              <a:gdLst/>
              <a:ahLst/>
              <a:cxnLst/>
              <a:rect l="l" t="t" r="r" b="b"/>
              <a:pathLst>
                <a:path w="224155" h="281305">
                  <a:moveTo>
                    <a:pt x="223838" y="0"/>
                  </a:moveTo>
                  <a:lnTo>
                    <a:pt x="0" y="28098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708151" y="3352800"/>
              <a:ext cx="0" cy="700405"/>
            </a:xfrm>
            <a:custGeom>
              <a:avLst/>
              <a:gdLst/>
              <a:ahLst/>
              <a:cxnLst/>
              <a:rect l="l" t="t" r="r" b="b"/>
              <a:pathLst>
                <a:path h="700404">
                  <a:moveTo>
                    <a:pt x="0" y="0"/>
                  </a:moveTo>
                  <a:lnTo>
                    <a:pt x="1" y="70008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708151" y="4160837"/>
              <a:ext cx="706755" cy="274955"/>
            </a:xfrm>
            <a:custGeom>
              <a:avLst/>
              <a:gdLst/>
              <a:ahLst/>
              <a:cxnLst/>
              <a:rect l="l" t="t" r="r" b="b"/>
              <a:pathLst>
                <a:path w="706755" h="274954">
                  <a:moveTo>
                    <a:pt x="0" y="0"/>
                  </a:moveTo>
                  <a:lnTo>
                    <a:pt x="706438" y="27463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387601" y="4543425"/>
              <a:ext cx="123825" cy="352425"/>
            </a:xfrm>
            <a:custGeom>
              <a:avLst/>
              <a:gdLst/>
              <a:ahLst/>
              <a:cxnLst/>
              <a:rect l="l" t="t" r="r" b="b"/>
              <a:pathLst>
                <a:path w="123825" h="352425">
                  <a:moveTo>
                    <a:pt x="0" y="0"/>
                  </a:moveTo>
                  <a:lnTo>
                    <a:pt x="123825" y="3524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414588" y="5006975"/>
              <a:ext cx="97155" cy="300355"/>
            </a:xfrm>
            <a:custGeom>
              <a:avLst/>
              <a:gdLst/>
              <a:ahLst/>
              <a:cxnLst/>
              <a:rect l="l" t="t" r="r" b="b"/>
              <a:pathLst>
                <a:path w="97155" h="300354">
                  <a:moveTo>
                    <a:pt x="96838" y="0"/>
                  </a:moveTo>
                  <a:lnTo>
                    <a:pt x="0" y="30003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455862" y="5383212"/>
              <a:ext cx="900430" cy="85725"/>
            </a:xfrm>
            <a:custGeom>
              <a:avLst/>
              <a:gdLst/>
              <a:ahLst/>
              <a:cxnLst/>
              <a:rect l="l" t="t" r="r" b="b"/>
              <a:pathLst>
                <a:path w="900429" h="85725">
                  <a:moveTo>
                    <a:pt x="0" y="0"/>
                  </a:moveTo>
                  <a:lnTo>
                    <a:pt x="900113" y="857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314700" y="4052887"/>
              <a:ext cx="93980" cy="1373505"/>
            </a:xfrm>
            <a:custGeom>
              <a:avLst/>
              <a:gdLst/>
              <a:ahLst/>
              <a:cxnLst/>
              <a:rect l="l" t="t" r="r" b="b"/>
              <a:pathLst>
                <a:path w="93979" h="1373504">
                  <a:moveTo>
                    <a:pt x="93663" y="1373187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419476" y="4435475"/>
              <a:ext cx="652780" cy="990600"/>
            </a:xfrm>
            <a:custGeom>
              <a:avLst/>
              <a:gdLst/>
              <a:ahLst/>
              <a:cxnLst/>
              <a:rect l="l" t="t" r="r" b="b"/>
              <a:pathLst>
                <a:path w="652779" h="990600">
                  <a:moveTo>
                    <a:pt x="0" y="990600"/>
                  </a:moveTo>
                  <a:lnTo>
                    <a:pt x="652463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006726" y="3617912"/>
              <a:ext cx="307975" cy="317500"/>
            </a:xfrm>
            <a:custGeom>
              <a:avLst/>
              <a:gdLst/>
              <a:ahLst/>
              <a:cxnLst/>
              <a:rect l="l" t="t" r="r" b="b"/>
              <a:pathLst>
                <a:path w="307975" h="317500">
                  <a:moveTo>
                    <a:pt x="0" y="0"/>
                  </a:moveTo>
                  <a:lnTo>
                    <a:pt x="307975" y="3175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771651" y="3289300"/>
              <a:ext cx="1162050" cy="279400"/>
            </a:xfrm>
            <a:custGeom>
              <a:avLst/>
              <a:gdLst/>
              <a:ahLst/>
              <a:cxnLst/>
              <a:rect l="l" t="t" r="r" b="b"/>
              <a:pathLst>
                <a:path w="1162050" h="279400">
                  <a:moveTo>
                    <a:pt x="0" y="0"/>
                  </a:moveTo>
                  <a:lnTo>
                    <a:pt x="1162050" y="2794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055937" y="3578225"/>
              <a:ext cx="908050" cy="81280"/>
            </a:xfrm>
            <a:custGeom>
              <a:avLst/>
              <a:gdLst/>
              <a:ahLst/>
              <a:cxnLst/>
              <a:rect l="l" t="t" r="r" b="b"/>
              <a:pathLst>
                <a:path w="908050" h="81279">
                  <a:moveTo>
                    <a:pt x="0" y="0"/>
                  </a:moveTo>
                  <a:lnTo>
                    <a:pt x="908050" y="8096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179887" y="4383087"/>
              <a:ext cx="789305" cy="460375"/>
            </a:xfrm>
            <a:custGeom>
              <a:avLst/>
              <a:gdLst/>
              <a:ahLst/>
              <a:cxnLst/>
              <a:rect l="l" t="t" r="r" b="b"/>
              <a:pathLst>
                <a:path w="789304" h="460375">
                  <a:moveTo>
                    <a:pt x="0" y="0"/>
                  </a:moveTo>
                  <a:lnTo>
                    <a:pt x="788988" y="46037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071937" y="3659187"/>
              <a:ext cx="944880" cy="1129030"/>
            </a:xfrm>
            <a:custGeom>
              <a:avLst/>
              <a:gdLst/>
              <a:ahLst/>
              <a:cxnLst/>
              <a:rect l="l" t="t" r="r" b="b"/>
              <a:pathLst>
                <a:path w="944879" h="1129029">
                  <a:moveTo>
                    <a:pt x="0" y="0"/>
                  </a:moveTo>
                  <a:lnTo>
                    <a:pt x="944563" y="112871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570413" y="4899025"/>
              <a:ext cx="446405" cy="635000"/>
            </a:xfrm>
            <a:custGeom>
              <a:avLst/>
              <a:gdLst/>
              <a:ahLst/>
              <a:cxnLst/>
              <a:rect l="l" t="t" r="r" b="b"/>
              <a:pathLst>
                <a:path w="446404" h="635000">
                  <a:moveTo>
                    <a:pt x="446088" y="0"/>
                  </a:moveTo>
                  <a:lnTo>
                    <a:pt x="0" y="6350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802312" y="455295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802312" y="455295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0" name="object 60"/>
          <p:cNvSpPr txBox="1"/>
          <p:nvPr/>
        </p:nvSpPr>
        <p:spPr>
          <a:xfrm>
            <a:off x="5746751" y="4609084"/>
            <a:ext cx="72644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Urziceni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5072063" y="2625725"/>
            <a:ext cx="2292350" cy="2663825"/>
            <a:chOff x="5072063" y="2625725"/>
            <a:chExt cx="2292350" cy="2663825"/>
          </a:xfrm>
        </p:grpSpPr>
        <p:sp>
          <p:nvSpPr>
            <p:cNvPr id="62" name="object 62"/>
            <p:cNvSpPr/>
            <p:nvPr/>
          </p:nvSpPr>
          <p:spPr>
            <a:xfrm>
              <a:off x="5076826" y="4635500"/>
              <a:ext cx="725805" cy="208279"/>
            </a:xfrm>
            <a:custGeom>
              <a:avLst/>
              <a:gdLst/>
              <a:ahLst/>
              <a:cxnLst/>
              <a:rect l="l" t="t" r="r" b="b"/>
              <a:pathLst>
                <a:path w="725804" h="208279">
                  <a:moveTo>
                    <a:pt x="0" y="207962"/>
                  </a:moveTo>
                  <a:lnTo>
                    <a:pt x="72548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881812" y="455295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881812" y="455295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910262" y="4603750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250112" y="517525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250112" y="517525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940551" y="4660900"/>
              <a:ext cx="347980" cy="514350"/>
            </a:xfrm>
            <a:custGeom>
              <a:avLst/>
              <a:gdLst/>
              <a:ahLst/>
              <a:cxnLst/>
              <a:rect l="l" t="t" r="r" b="b"/>
              <a:pathLst>
                <a:path w="347979" h="514350">
                  <a:moveTo>
                    <a:pt x="0" y="0"/>
                  </a:moveTo>
                  <a:lnTo>
                    <a:pt x="347663" y="5143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557962" y="36179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557962" y="36179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849937" y="3725862"/>
              <a:ext cx="708025" cy="817880"/>
            </a:xfrm>
            <a:custGeom>
              <a:avLst/>
              <a:gdLst/>
              <a:ahLst/>
              <a:cxnLst/>
              <a:rect l="l" t="t" r="r" b="b"/>
              <a:pathLst>
                <a:path w="708025" h="817879">
                  <a:moveTo>
                    <a:pt x="0" y="817562"/>
                  </a:moveTo>
                  <a:lnTo>
                    <a:pt x="708025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213476" y="29686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213476" y="29686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321425" y="3076575"/>
              <a:ext cx="344805" cy="541655"/>
            </a:xfrm>
            <a:custGeom>
              <a:avLst/>
              <a:gdLst/>
              <a:ahLst/>
              <a:cxnLst/>
              <a:rect l="l" t="t" r="r" b="b"/>
              <a:pathLst>
                <a:path w="344804" h="541654">
                  <a:moveTo>
                    <a:pt x="344488" y="541337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5572126" y="26320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572126" y="26320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680076" y="2687637"/>
              <a:ext cx="533400" cy="336550"/>
            </a:xfrm>
            <a:custGeom>
              <a:avLst/>
              <a:gdLst/>
              <a:ahLst/>
              <a:cxnLst/>
              <a:rect l="l" t="t" r="r" b="b"/>
              <a:pathLst>
                <a:path w="533400" h="336550">
                  <a:moveTo>
                    <a:pt x="533400" y="336550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8" name="object 78"/>
          <p:cNvSpPr txBox="1"/>
          <p:nvPr/>
        </p:nvSpPr>
        <p:spPr>
          <a:xfrm>
            <a:off x="6361112" y="2868676"/>
            <a:ext cx="32004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Iasi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946651" y="2518155"/>
            <a:ext cx="5683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Neamt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2057401" y="2695955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71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603376" y="2927603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75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1363916" y="3610355"/>
            <a:ext cx="2794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118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927734" y="4311396"/>
            <a:ext cx="25336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95" dirty="0">
                <a:latin typeface="Times New Roman"/>
                <a:cs typeface="Times New Roman"/>
              </a:rPr>
              <a:t>111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2189162" y="4622292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70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1627187" y="5033772"/>
            <a:ext cx="787400" cy="4298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96900">
              <a:lnSpc>
                <a:spcPts val="147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75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1710"/>
              </a:lnSpc>
            </a:pPr>
            <a:r>
              <a:rPr sz="1600" spc="-10" dirty="0">
                <a:latin typeface="Times New Roman"/>
                <a:cs typeface="Times New Roman"/>
              </a:rPr>
              <a:t>Dobreta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2590801" y="4604004"/>
            <a:ext cx="751205" cy="84264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ts val="1639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146</a:t>
            </a:r>
            <a:endParaRPr sz="1400">
              <a:latin typeface="Times New Roman"/>
              <a:cs typeface="Times New Roman"/>
            </a:endParaRPr>
          </a:p>
          <a:p>
            <a:pPr marR="17780" algn="r">
              <a:lnSpc>
                <a:spcPts val="1880"/>
              </a:lnSpc>
            </a:pPr>
            <a:r>
              <a:rPr sz="1600" spc="-10" dirty="0">
                <a:latin typeface="Times New Roman"/>
                <a:cs typeface="Times New Roman"/>
              </a:rPr>
              <a:t>Mehadia</a:t>
            </a:r>
            <a:endParaRPr sz="1600">
              <a:latin typeface="Times New Roman"/>
              <a:cs typeface="Times New Roman"/>
            </a:endParaRPr>
          </a:p>
          <a:p>
            <a:pPr marL="225425">
              <a:lnSpc>
                <a:spcPct val="100000"/>
              </a:lnSpc>
              <a:spcBef>
                <a:spcPts val="1230"/>
              </a:spcBef>
            </a:pPr>
            <a:r>
              <a:rPr sz="1400" i="1" spc="-25" dirty="0">
                <a:latin typeface="Times New Roman"/>
                <a:cs typeface="Times New Roman"/>
              </a:rPr>
              <a:t>120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3498851" y="4888357"/>
            <a:ext cx="601980" cy="709295"/>
          </a:xfrm>
          <a:prstGeom prst="rect">
            <a:avLst/>
          </a:prstGeom>
        </p:spPr>
        <p:txBody>
          <a:bodyPr vert="horz" wrap="square" lIns="0" tIns="118110" rIns="0" bIns="0" rtlCol="0">
            <a:spAutoFit/>
          </a:bodyPr>
          <a:lstStyle/>
          <a:p>
            <a:pPr marL="4445" algn="ctr">
              <a:lnSpc>
                <a:spcPct val="100000"/>
              </a:lnSpc>
              <a:spcBef>
                <a:spcPts val="930"/>
              </a:spcBef>
            </a:pPr>
            <a:r>
              <a:rPr sz="1400" i="1" spc="-25" dirty="0">
                <a:latin typeface="Times New Roman"/>
                <a:cs typeface="Times New Roman"/>
              </a:rPr>
              <a:t>138</a:t>
            </a:r>
            <a:endParaRPr sz="14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55"/>
              </a:spcBef>
            </a:pPr>
            <a:r>
              <a:rPr sz="1600" spc="-10" dirty="0">
                <a:latin typeface="Times New Roman"/>
                <a:cs typeface="Times New Roman"/>
              </a:rPr>
              <a:t>Caiova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229101" y="4539996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101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4615116" y="4040123"/>
            <a:ext cx="2794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211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4113212" y="3420364"/>
            <a:ext cx="65849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Fagaras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3355976" y="4008437"/>
            <a:ext cx="749300" cy="304800"/>
          </a:xfrm>
          <a:custGeom>
            <a:avLst/>
            <a:gdLst/>
            <a:ahLst/>
            <a:cxnLst/>
            <a:rect l="l" t="t" r="r" b="b"/>
            <a:pathLst>
              <a:path w="749300" h="304800">
                <a:moveTo>
                  <a:pt x="0" y="0"/>
                </a:moveTo>
                <a:lnTo>
                  <a:pt x="749300" y="30480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 txBox="1"/>
          <p:nvPr/>
        </p:nvSpPr>
        <p:spPr>
          <a:xfrm>
            <a:off x="3632201" y="3396996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784351" y="3048508"/>
            <a:ext cx="675005" cy="6210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20" dirty="0">
                <a:latin typeface="Times New Roman"/>
                <a:cs typeface="Times New Roman"/>
              </a:rPr>
              <a:t>Arad</a:t>
            </a:r>
            <a:endParaRPr sz="1600">
              <a:latin typeface="Times New Roman"/>
              <a:cs typeface="Times New Roman"/>
            </a:endParaRPr>
          </a:p>
          <a:p>
            <a:pPr marL="394970">
              <a:lnSpc>
                <a:spcPct val="100000"/>
              </a:lnSpc>
              <a:spcBef>
                <a:spcPts val="1085"/>
              </a:spcBef>
            </a:pPr>
            <a:r>
              <a:rPr sz="1400" i="1" spc="-25" dirty="0">
                <a:latin typeface="Times New Roman"/>
                <a:cs typeface="Times New Roman"/>
              </a:rPr>
              <a:t>140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2295526" y="2622550"/>
            <a:ext cx="711200" cy="887730"/>
          </a:xfrm>
          <a:custGeom>
            <a:avLst/>
            <a:gdLst/>
            <a:ahLst/>
            <a:cxnLst/>
            <a:rect l="l" t="t" r="r" b="b"/>
            <a:pathLst>
              <a:path w="711200" h="887729">
                <a:moveTo>
                  <a:pt x="0" y="0"/>
                </a:moveTo>
                <a:lnTo>
                  <a:pt x="711200" y="887412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 txBox="1"/>
          <p:nvPr/>
        </p:nvSpPr>
        <p:spPr>
          <a:xfrm>
            <a:off x="2706687" y="2927603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151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5915026" y="2644140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87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6562726" y="3148711"/>
            <a:ext cx="699770" cy="629285"/>
          </a:xfrm>
          <a:prstGeom prst="rect">
            <a:avLst/>
          </a:prstGeom>
        </p:spPr>
        <p:txBody>
          <a:bodyPr vert="horz" wrap="square" lIns="0" tIns="806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35"/>
              </a:spcBef>
            </a:pPr>
            <a:r>
              <a:rPr sz="1400" i="1" spc="-25" dirty="0">
                <a:latin typeface="Times New Roman"/>
                <a:cs typeface="Times New Roman"/>
              </a:rPr>
              <a:t>92</a:t>
            </a:r>
            <a:endParaRPr sz="1400">
              <a:latin typeface="Times New Roman"/>
              <a:cs typeface="Times New Roman"/>
            </a:endParaRPr>
          </a:p>
          <a:p>
            <a:pPr marL="177800">
              <a:lnSpc>
                <a:spcPct val="100000"/>
              </a:lnSpc>
              <a:spcBef>
                <a:spcPts val="620"/>
              </a:spcBef>
            </a:pPr>
            <a:r>
              <a:rPr sz="1600" spc="-25" dirty="0">
                <a:latin typeface="Times New Roman"/>
                <a:cs typeface="Times New Roman"/>
              </a:rPr>
              <a:t>Vaslui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5978526" y="3887723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142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7059612" y="4456684"/>
            <a:ext cx="882650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Hirsova</a:t>
            </a:r>
            <a:endParaRPr sz="1600">
              <a:latin typeface="Times New Roman"/>
              <a:cs typeface="Times New Roman"/>
            </a:endParaRPr>
          </a:p>
          <a:p>
            <a:pPr marL="139700">
              <a:lnSpc>
                <a:spcPct val="100000"/>
              </a:lnSpc>
              <a:spcBef>
                <a:spcPts val="1135"/>
              </a:spcBef>
            </a:pPr>
            <a:r>
              <a:rPr sz="1400" i="1" spc="-25" dirty="0">
                <a:latin typeface="Times New Roman"/>
                <a:cs typeface="Times New Roman"/>
              </a:rPr>
              <a:t>86</a:t>
            </a:r>
            <a:endParaRPr sz="1400">
              <a:latin typeface="Times New Roman"/>
              <a:cs typeface="Times New Roman"/>
            </a:endParaRPr>
          </a:p>
          <a:p>
            <a:pPr marL="360045">
              <a:lnSpc>
                <a:spcPct val="100000"/>
              </a:lnSpc>
              <a:spcBef>
                <a:spcPts val="65"/>
              </a:spcBef>
            </a:pPr>
            <a:r>
              <a:rPr sz="1600" spc="-10" dirty="0">
                <a:latin typeface="Times New Roman"/>
                <a:cs typeface="Times New Roman"/>
              </a:rPr>
              <a:t>Eforie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6389687" y="4378452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5032376" y="4471542"/>
            <a:ext cx="737870" cy="629285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marL="17780" algn="ctr">
              <a:lnSpc>
                <a:spcPct val="100000"/>
              </a:lnSpc>
              <a:spcBef>
                <a:spcPts val="640"/>
              </a:spcBef>
            </a:pPr>
            <a:r>
              <a:rPr sz="1400" i="1" spc="-25" dirty="0">
                <a:latin typeface="Times New Roman"/>
                <a:cs typeface="Times New Roman"/>
              </a:rPr>
              <a:t>85</a:t>
            </a:r>
            <a:endParaRPr sz="14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615"/>
              </a:spcBef>
            </a:pPr>
            <a:r>
              <a:rPr sz="1600" spc="-10" dirty="0">
                <a:latin typeface="Times New Roman"/>
                <a:cs typeface="Times New Roman"/>
              </a:rPr>
              <a:t>Bucarest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4651628" y="5132958"/>
            <a:ext cx="655320" cy="583565"/>
          </a:xfrm>
          <a:prstGeom prst="rect">
            <a:avLst/>
          </a:prstGeom>
        </p:spPr>
        <p:txBody>
          <a:bodyPr vert="horz" wrap="square" lIns="0" tIns="59690" rIns="0" bIns="0" rtlCol="0">
            <a:spAutoFit/>
          </a:bodyPr>
          <a:lstStyle/>
          <a:p>
            <a:pPr marL="173990">
              <a:lnSpc>
                <a:spcPct val="100000"/>
              </a:lnSpc>
              <a:spcBef>
                <a:spcPts val="470"/>
              </a:spcBef>
            </a:pPr>
            <a:r>
              <a:rPr sz="1400" i="1" spc="-25" dirty="0">
                <a:latin typeface="Times New Roman"/>
                <a:cs typeface="Times New Roman"/>
              </a:rPr>
              <a:t>90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</a:pPr>
            <a:r>
              <a:rPr sz="1600" spc="-10" dirty="0">
                <a:latin typeface="Times New Roman"/>
                <a:cs typeface="Times New Roman"/>
              </a:rPr>
              <a:t>Giurgiu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2476501" y="3310635"/>
            <a:ext cx="1090930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22300">
              <a:lnSpc>
                <a:spcPct val="100000"/>
              </a:lnSpc>
              <a:spcBef>
                <a:spcPts val="100"/>
              </a:spcBef>
            </a:pPr>
            <a:r>
              <a:rPr sz="1600" spc="-10" dirty="0">
                <a:latin typeface="Times New Roman"/>
                <a:cs typeface="Times New Roman"/>
              </a:rPr>
              <a:t>Sibiu</a:t>
            </a:r>
            <a:endParaRPr sz="16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440"/>
              </a:spcBef>
            </a:pPr>
            <a:r>
              <a:rPr sz="1600" spc="-10" dirty="0">
                <a:latin typeface="Times New Roman"/>
                <a:cs typeface="Times New Roman"/>
              </a:rPr>
              <a:t>Rimnicu</a:t>
            </a:r>
            <a:r>
              <a:rPr sz="2100" i="1" spc="-15" baseline="35714" dirty="0">
                <a:latin typeface="Times New Roman"/>
                <a:cs typeface="Times New Roman"/>
              </a:rPr>
              <a:t>80</a:t>
            </a:r>
            <a:endParaRPr sz="2100" baseline="35714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3714751" y="3954779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697865" y="1069340"/>
            <a:ext cx="3295650" cy="1013460"/>
          </a:xfrm>
          <a:prstGeom prst="rect">
            <a:avLst/>
          </a:prstGeom>
        </p:spPr>
        <p:txBody>
          <a:bodyPr vert="horz" wrap="square" lIns="0" tIns="914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20"/>
              </a:spcBef>
            </a:pPr>
            <a:r>
              <a:rPr sz="1800" b="1" dirty="0">
                <a:latin typeface="Times New Roman"/>
                <a:cs typeface="Times New Roman"/>
              </a:rPr>
              <a:t>Estado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estancia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ciudad</a:t>
            </a:r>
            <a:endParaRPr sz="1800">
              <a:latin typeface="Times New Roman"/>
              <a:cs typeface="Times New Roman"/>
            </a:endParaRPr>
          </a:p>
          <a:p>
            <a:pPr marL="209550" marR="5080" indent="-196850">
              <a:lnSpc>
                <a:spcPct val="102200"/>
              </a:lnSpc>
              <a:spcBef>
                <a:spcPts val="580"/>
              </a:spcBef>
            </a:pPr>
            <a:r>
              <a:rPr sz="1800" b="1" dirty="0">
                <a:latin typeface="Times New Roman"/>
                <a:cs typeface="Times New Roman"/>
              </a:rPr>
              <a:t>Coste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operador: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distancia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por </a:t>
            </a:r>
            <a:r>
              <a:rPr sz="1800" dirty="0">
                <a:latin typeface="Times New Roman"/>
                <a:cs typeface="Times New Roman"/>
              </a:rPr>
              <a:t>carretera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ciudad </a:t>
            </a:r>
            <a:r>
              <a:rPr sz="1800" spc="-10" dirty="0">
                <a:latin typeface="Times New Roman"/>
                <a:cs typeface="Times New Roman"/>
              </a:rPr>
              <a:t>vecina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4893627" y="1069340"/>
            <a:ext cx="3416300" cy="1013460"/>
          </a:xfrm>
          <a:prstGeom prst="rect">
            <a:avLst/>
          </a:prstGeom>
        </p:spPr>
        <p:txBody>
          <a:bodyPr vert="horz" wrap="square" lIns="0" tIns="914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720"/>
              </a:spcBef>
            </a:pPr>
            <a:r>
              <a:rPr sz="1800" b="1" dirty="0">
                <a:latin typeface="Times New Roman"/>
                <a:cs typeface="Times New Roman"/>
              </a:rPr>
              <a:t>Operadores: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ciudad</a:t>
            </a:r>
            <a:r>
              <a:rPr sz="1800" spc="-10" dirty="0">
                <a:latin typeface="Times New Roman"/>
                <a:cs typeface="Times New Roman"/>
              </a:rPr>
              <a:t> vecina</a:t>
            </a:r>
            <a:endParaRPr sz="1800">
              <a:latin typeface="Times New Roman"/>
              <a:cs typeface="Times New Roman"/>
            </a:endParaRPr>
          </a:p>
          <a:p>
            <a:pPr marL="774700" marR="5080" indent="-762000">
              <a:lnSpc>
                <a:spcPct val="102200"/>
              </a:lnSpc>
              <a:spcBef>
                <a:spcPts val="580"/>
              </a:spcBef>
            </a:pPr>
            <a:r>
              <a:rPr sz="1800" b="1" dirty="0">
                <a:latin typeface="Times New Roman"/>
                <a:cs typeface="Times New Roman"/>
              </a:rPr>
              <a:t>Coste</a:t>
            </a:r>
            <a:r>
              <a:rPr sz="1800" b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 plan: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distancias </a:t>
            </a:r>
            <a:r>
              <a:rPr sz="1800" dirty="0">
                <a:latin typeface="Times New Roman"/>
                <a:cs typeface="Times New Roman"/>
              </a:rPr>
              <a:t>entre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ciudades</a:t>
            </a:r>
            <a:r>
              <a:rPr sz="1800" spc="-10" dirty="0">
                <a:latin typeface="Times New Roman"/>
                <a:cs typeface="Times New Roman"/>
              </a:rPr>
              <a:t> visitadas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07" name="object 107"/>
          <p:cNvGrpSpPr/>
          <p:nvPr/>
        </p:nvGrpSpPr>
        <p:grpSpPr>
          <a:xfrm>
            <a:off x="1644650" y="3222625"/>
            <a:ext cx="3451225" cy="1689100"/>
            <a:chOff x="1644650" y="3222625"/>
            <a:chExt cx="3451225" cy="1689100"/>
          </a:xfrm>
        </p:grpSpPr>
        <p:sp>
          <p:nvSpPr>
            <p:cNvPr id="108" name="object 108"/>
            <p:cNvSpPr/>
            <p:nvPr/>
          </p:nvSpPr>
          <p:spPr>
            <a:xfrm>
              <a:off x="1663700" y="32416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663700" y="32416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4968875" y="47847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4968875" y="47847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381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2" name="object 1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31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795337" y="1177925"/>
            <a:ext cx="3451225" cy="3140075"/>
            <a:chOff x="795337" y="1177925"/>
            <a:chExt cx="3451225" cy="3140075"/>
          </a:xfrm>
        </p:grpSpPr>
        <p:sp>
          <p:nvSpPr>
            <p:cNvPr id="8" name="object 8"/>
            <p:cNvSpPr/>
            <p:nvPr/>
          </p:nvSpPr>
          <p:spPr>
            <a:xfrm>
              <a:off x="1346200" y="11842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346200" y="11842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027112" y="15255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027112" y="15255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814387" y="19145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49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49" y="107950"/>
                  </a:lnTo>
                  <a:lnTo>
                    <a:pt x="107949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814387" y="19145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814387" y="27225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49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49" y="107950"/>
                  </a:lnTo>
                  <a:lnTo>
                    <a:pt x="107949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814387" y="27225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498600" y="310515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498600" y="310515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606550" y="35687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606550" y="35687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498600" y="39878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498600" y="39878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506662" y="409575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06662" y="409575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398712" y="26146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398712" y="26146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222624" y="29972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222624" y="29972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098675" y="21796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098675" y="21796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114674" y="22875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114674" y="22875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119562" y="34575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119562" y="34575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635374" y="42037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635374" y="42037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 txBox="1"/>
          <p:nvPr/>
        </p:nvSpPr>
        <p:spPr>
          <a:xfrm>
            <a:off x="1499552" y="1082547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934403" y="1929891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A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937578" y="2624835"/>
            <a:ext cx="1498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T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644014" y="3002788"/>
            <a:ext cx="1498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L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740852" y="3478276"/>
            <a:ext cx="2063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M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648902" y="3996435"/>
            <a:ext cx="16129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C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236152" y="1978659"/>
            <a:ext cx="1384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218689" y="2512059"/>
            <a:ext cx="16129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R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064827" y="2893059"/>
            <a:ext cx="1384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P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258627" y="3444748"/>
            <a:ext cx="16129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799840" y="4115308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G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47" name="object 47"/>
          <p:cNvGrpSpPr/>
          <p:nvPr/>
        </p:nvGrpSpPr>
        <p:grpSpPr>
          <a:xfrm>
            <a:off x="854075" y="1287462"/>
            <a:ext cx="4213225" cy="2921000"/>
            <a:chOff x="854075" y="1287462"/>
            <a:chExt cx="4213225" cy="2921000"/>
          </a:xfrm>
        </p:grpSpPr>
        <p:sp>
          <p:nvSpPr>
            <p:cNvPr id="48" name="object 48"/>
            <p:cNvSpPr/>
            <p:nvPr/>
          </p:nvSpPr>
          <p:spPr>
            <a:xfrm>
              <a:off x="1103313" y="1292225"/>
              <a:ext cx="243204" cy="233679"/>
            </a:xfrm>
            <a:custGeom>
              <a:avLst/>
              <a:gdLst/>
              <a:ahLst/>
              <a:cxnLst/>
              <a:rect l="l" t="t" r="r" b="b"/>
              <a:pathLst>
                <a:path w="243205" h="233680">
                  <a:moveTo>
                    <a:pt x="242888" y="0"/>
                  </a:moveTo>
                  <a:lnTo>
                    <a:pt x="0" y="23336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79474" y="1633537"/>
              <a:ext cx="224154" cy="281305"/>
            </a:xfrm>
            <a:custGeom>
              <a:avLst/>
              <a:gdLst/>
              <a:ahLst/>
              <a:cxnLst/>
              <a:rect l="l" t="t" r="r" b="b"/>
              <a:pathLst>
                <a:path w="224155" h="281305">
                  <a:moveTo>
                    <a:pt x="223838" y="0"/>
                  </a:moveTo>
                  <a:lnTo>
                    <a:pt x="0" y="28098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58837" y="2022475"/>
              <a:ext cx="0" cy="700405"/>
            </a:xfrm>
            <a:custGeom>
              <a:avLst/>
              <a:gdLst/>
              <a:ahLst/>
              <a:cxnLst/>
              <a:rect l="l" t="t" r="r" b="b"/>
              <a:pathLst>
                <a:path h="700405">
                  <a:moveTo>
                    <a:pt x="0" y="0"/>
                  </a:moveTo>
                  <a:lnTo>
                    <a:pt x="1" y="70008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58837" y="2830512"/>
              <a:ext cx="706755" cy="274955"/>
            </a:xfrm>
            <a:custGeom>
              <a:avLst/>
              <a:gdLst/>
              <a:ahLst/>
              <a:cxnLst/>
              <a:rect l="l" t="t" r="r" b="b"/>
              <a:pathLst>
                <a:path w="706755" h="274955">
                  <a:moveTo>
                    <a:pt x="0" y="0"/>
                  </a:moveTo>
                  <a:lnTo>
                    <a:pt x="706438" y="27463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538287" y="3213100"/>
              <a:ext cx="123825" cy="352425"/>
            </a:xfrm>
            <a:custGeom>
              <a:avLst/>
              <a:gdLst/>
              <a:ahLst/>
              <a:cxnLst/>
              <a:rect l="l" t="t" r="r" b="b"/>
              <a:pathLst>
                <a:path w="123825" h="352425">
                  <a:moveTo>
                    <a:pt x="0" y="0"/>
                  </a:moveTo>
                  <a:lnTo>
                    <a:pt x="123825" y="3524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565274" y="3676650"/>
              <a:ext cx="97155" cy="300355"/>
            </a:xfrm>
            <a:custGeom>
              <a:avLst/>
              <a:gdLst/>
              <a:ahLst/>
              <a:cxnLst/>
              <a:rect l="l" t="t" r="r" b="b"/>
              <a:pathLst>
                <a:path w="97155" h="300354">
                  <a:moveTo>
                    <a:pt x="96838" y="0"/>
                  </a:moveTo>
                  <a:lnTo>
                    <a:pt x="0" y="30003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606550" y="4052887"/>
              <a:ext cx="900430" cy="85725"/>
            </a:xfrm>
            <a:custGeom>
              <a:avLst/>
              <a:gdLst/>
              <a:ahLst/>
              <a:cxnLst/>
              <a:rect l="l" t="t" r="r" b="b"/>
              <a:pathLst>
                <a:path w="900430" h="85725">
                  <a:moveTo>
                    <a:pt x="0" y="0"/>
                  </a:moveTo>
                  <a:lnTo>
                    <a:pt x="900113" y="857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465388" y="2722562"/>
              <a:ext cx="93980" cy="1373505"/>
            </a:xfrm>
            <a:custGeom>
              <a:avLst/>
              <a:gdLst/>
              <a:ahLst/>
              <a:cxnLst/>
              <a:rect l="l" t="t" r="r" b="b"/>
              <a:pathLst>
                <a:path w="93980" h="1373504">
                  <a:moveTo>
                    <a:pt x="93663" y="1373187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570162" y="3105150"/>
              <a:ext cx="652780" cy="990600"/>
            </a:xfrm>
            <a:custGeom>
              <a:avLst/>
              <a:gdLst/>
              <a:ahLst/>
              <a:cxnLst/>
              <a:rect l="l" t="t" r="r" b="b"/>
              <a:pathLst>
                <a:path w="652780" h="990600">
                  <a:moveTo>
                    <a:pt x="0" y="990600"/>
                  </a:moveTo>
                  <a:lnTo>
                    <a:pt x="652463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157412" y="2287587"/>
              <a:ext cx="307975" cy="317500"/>
            </a:xfrm>
            <a:custGeom>
              <a:avLst/>
              <a:gdLst/>
              <a:ahLst/>
              <a:cxnLst/>
              <a:rect l="l" t="t" r="r" b="b"/>
              <a:pathLst>
                <a:path w="307975" h="317500">
                  <a:moveTo>
                    <a:pt x="0" y="0"/>
                  </a:moveTo>
                  <a:lnTo>
                    <a:pt x="307975" y="3175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922337" y="1958975"/>
              <a:ext cx="1162050" cy="279400"/>
            </a:xfrm>
            <a:custGeom>
              <a:avLst/>
              <a:gdLst/>
              <a:ahLst/>
              <a:cxnLst/>
              <a:rect l="l" t="t" r="r" b="b"/>
              <a:pathLst>
                <a:path w="1162050" h="279400">
                  <a:moveTo>
                    <a:pt x="0" y="0"/>
                  </a:moveTo>
                  <a:lnTo>
                    <a:pt x="1162050" y="2794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206625" y="2247900"/>
              <a:ext cx="908050" cy="81280"/>
            </a:xfrm>
            <a:custGeom>
              <a:avLst/>
              <a:gdLst/>
              <a:ahLst/>
              <a:cxnLst/>
              <a:rect l="l" t="t" r="r" b="b"/>
              <a:pathLst>
                <a:path w="908050" h="81280">
                  <a:moveTo>
                    <a:pt x="0" y="0"/>
                  </a:moveTo>
                  <a:lnTo>
                    <a:pt x="908050" y="8096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330574" y="3052762"/>
              <a:ext cx="789305" cy="460375"/>
            </a:xfrm>
            <a:custGeom>
              <a:avLst/>
              <a:gdLst/>
              <a:ahLst/>
              <a:cxnLst/>
              <a:rect l="l" t="t" r="r" b="b"/>
              <a:pathLst>
                <a:path w="789304" h="460375">
                  <a:moveTo>
                    <a:pt x="0" y="0"/>
                  </a:moveTo>
                  <a:lnTo>
                    <a:pt x="788988" y="46037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222624" y="2328862"/>
              <a:ext cx="944880" cy="1129030"/>
            </a:xfrm>
            <a:custGeom>
              <a:avLst/>
              <a:gdLst/>
              <a:ahLst/>
              <a:cxnLst/>
              <a:rect l="l" t="t" r="r" b="b"/>
              <a:pathLst>
                <a:path w="944879" h="1129029">
                  <a:moveTo>
                    <a:pt x="0" y="0"/>
                  </a:moveTo>
                  <a:lnTo>
                    <a:pt x="944563" y="112871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721099" y="3568700"/>
              <a:ext cx="446405" cy="635000"/>
            </a:xfrm>
            <a:custGeom>
              <a:avLst/>
              <a:gdLst/>
              <a:ahLst/>
              <a:cxnLst/>
              <a:rect l="l" t="t" r="r" b="b"/>
              <a:pathLst>
                <a:path w="446404" h="635000">
                  <a:moveTo>
                    <a:pt x="446088" y="0"/>
                  </a:moveTo>
                  <a:lnTo>
                    <a:pt x="0" y="6350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53000" y="32226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953000" y="32226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" name="object 65"/>
          <p:cNvSpPr txBox="1"/>
          <p:nvPr/>
        </p:nvSpPr>
        <p:spPr>
          <a:xfrm>
            <a:off x="4934902" y="3277108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U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66" name="object 66"/>
          <p:cNvGrpSpPr/>
          <p:nvPr/>
        </p:nvGrpSpPr>
        <p:grpSpPr>
          <a:xfrm>
            <a:off x="6026150" y="3216275"/>
            <a:ext cx="120650" cy="120650"/>
            <a:chOff x="6026150" y="3216275"/>
            <a:chExt cx="120650" cy="120650"/>
          </a:xfrm>
        </p:grpSpPr>
        <p:sp>
          <p:nvSpPr>
            <p:cNvPr id="67" name="object 67"/>
            <p:cNvSpPr/>
            <p:nvPr/>
          </p:nvSpPr>
          <p:spPr>
            <a:xfrm>
              <a:off x="6032500" y="32226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032500" y="32226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9" name="object 69"/>
          <p:cNvSpPr txBox="1"/>
          <p:nvPr/>
        </p:nvSpPr>
        <p:spPr>
          <a:xfrm>
            <a:off x="6002337" y="2972308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H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70" name="object 70"/>
          <p:cNvGrpSpPr/>
          <p:nvPr/>
        </p:nvGrpSpPr>
        <p:grpSpPr>
          <a:xfrm>
            <a:off x="4222750" y="1295400"/>
            <a:ext cx="2292350" cy="2663825"/>
            <a:chOff x="4222750" y="1295400"/>
            <a:chExt cx="2292350" cy="2663825"/>
          </a:xfrm>
        </p:grpSpPr>
        <p:sp>
          <p:nvSpPr>
            <p:cNvPr id="71" name="object 71"/>
            <p:cNvSpPr/>
            <p:nvPr/>
          </p:nvSpPr>
          <p:spPr>
            <a:xfrm>
              <a:off x="4227512" y="3305175"/>
              <a:ext cx="725805" cy="208279"/>
            </a:xfrm>
            <a:custGeom>
              <a:avLst/>
              <a:gdLst/>
              <a:ahLst/>
              <a:cxnLst/>
              <a:rect l="l" t="t" r="r" b="b"/>
              <a:pathLst>
                <a:path w="725804" h="208279">
                  <a:moveTo>
                    <a:pt x="0" y="207962"/>
                  </a:moveTo>
                  <a:lnTo>
                    <a:pt x="72548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950" y="3273425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400800" y="38449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400800" y="38449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091237" y="3330575"/>
              <a:ext cx="347980" cy="514350"/>
            </a:xfrm>
            <a:custGeom>
              <a:avLst/>
              <a:gdLst/>
              <a:ahLst/>
              <a:cxnLst/>
              <a:rect l="l" t="t" r="r" b="b"/>
              <a:pathLst>
                <a:path w="347979" h="514350">
                  <a:moveTo>
                    <a:pt x="0" y="0"/>
                  </a:moveTo>
                  <a:lnTo>
                    <a:pt x="347663" y="5143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708650" y="22875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08650" y="22875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5000625" y="2395537"/>
              <a:ext cx="708025" cy="817880"/>
            </a:xfrm>
            <a:custGeom>
              <a:avLst/>
              <a:gdLst/>
              <a:ahLst/>
              <a:cxnLst/>
              <a:rect l="l" t="t" r="r" b="b"/>
              <a:pathLst>
                <a:path w="708025" h="817880">
                  <a:moveTo>
                    <a:pt x="0" y="817562"/>
                  </a:moveTo>
                  <a:lnTo>
                    <a:pt x="708025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5364162" y="16383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364162" y="16383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5472113" y="1746250"/>
              <a:ext cx="344805" cy="541655"/>
            </a:xfrm>
            <a:custGeom>
              <a:avLst/>
              <a:gdLst/>
              <a:ahLst/>
              <a:cxnLst/>
              <a:rect l="l" t="t" r="r" b="b"/>
              <a:pathLst>
                <a:path w="344804" h="541655">
                  <a:moveTo>
                    <a:pt x="344488" y="541337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722812" y="130175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722812" y="130175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830762" y="1357312"/>
              <a:ext cx="533400" cy="336550"/>
            </a:xfrm>
            <a:custGeom>
              <a:avLst/>
              <a:gdLst/>
              <a:ahLst/>
              <a:cxnLst/>
              <a:rect l="l" t="t" r="r" b="b"/>
              <a:pathLst>
                <a:path w="533400" h="336550">
                  <a:moveTo>
                    <a:pt x="533400" y="336550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/>
          <p:nvPr/>
        </p:nvSpPr>
        <p:spPr>
          <a:xfrm>
            <a:off x="5511165" y="1536700"/>
            <a:ext cx="933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I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493577" y="1189228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208087" y="1367028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71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754062" y="1356867"/>
            <a:ext cx="236220" cy="480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9060">
              <a:lnSpc>
                <a:spcPts val="191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Z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ts val="1670"/>
              </a:lnSpc>
            </a:pPr>
            <a:r>
              <a:rPr sz="1400" i="1" spc="-25" dirty="0">
                <a:latin typeface="Times New Roman"/>
                <a:cs typeface="Times New Roman"/>
              </a:rPr>
              <a:t>75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14604" y="2281428"/>
            <a:ext cx="2794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118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078420" y="2982467"/>
            <a:ext cx="25336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95" dirty="0">
                <a:latin typeface="Times New Roman"/>
                <a:cs typeface="Times New Roman"/>
              </a:rPr>
              <a:t>111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339850" y="3290315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70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1286827" y="3704844"/>
            <a:ext cx="278765" cy="4298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ts val="147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75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1710"/>
              </a:lnSpc>
            </a:pPr>
            <a:r>
              <a:rPr sz="1600" dirty="0">
                <a:latin typeface="Times New Roman"/>
                <a:cs typeface="Times New Roman"/>
              </a:rPr>
              <a:t>D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954212" y="3878579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120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200275" y="3272028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146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2806700" y="3662172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138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3379787" y="3211067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101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3765803" y="2711196"/>
            <a:ext cx="2794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211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3263265" y="2088388"/>
            <a:ext cx="1384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F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2506662" y="2678112"/>
            <a:ext cx="749300" cy="304800"/>
          </a:xfrm>
          <a:custGeom>
            <a:avLst/>
            <a:gdLst/>
            <a:ahLst/>
            <a:cxnLst/>
            <a:rect l="l" t="t" r="r" b="b"/>
            <a:pathLst>
              <a:path w="749300" h="304800">
                <a:moveTo>
                  <a:pt x="0" y="0"/>
                </a:moveTo>
                <a:lnTo>
                  <a:pt x="749300" y="30480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/>
          <p:nvPr/>
        </p:nvSpPr>
        <p:spPr>
          <a:xfrm>
            <a:off x="2782887" y="2068067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1317625" y="2101596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140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1446212" y="1292225"/>
            <a:ext cx="711200" cy="887730"/>
          </a:xfrm>
          <a:custGeom>
            <a:avLst/>
            <a:gdLst/>
            <a:ahLst/>
            <a:cxnLst/>
            <a:rect l="l" t="t" r="r" b="b"/>
            <a:pathLst>
              <a:path w="711200" h="887730">
                <a:moveTo>
                  <a:pt x="0" y="0"/>
                </a:moveTo>
                <a:lnTo>
                  <a:pt x="711200" y="887412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/>
          <p:nvPr/>
        </p:nvSpPr>
        <p:spPr>
          <a:xfrm>
            <a:off x="1857375" y="1598676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151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5065712" y="1312164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87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5713412" y="1816735"/>
            <a:ext cx="328295" cy="629285"/>
          </a:xfrm>
          <a:prstGeom prst="rect">
            <a:avLst/>
          </a:prstGeom>
        </p:spPr>
        <p:txBody>
          <a:bodyPr vert="horz" wrap="square" lIns="0" tIns="806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35"/>
              </a:spcBef>
            </a:pPr>
            <a:r>
              <a:rPr sz="1400" i="1" spc="-25" dirty="0">
                <a:latin typeface="Times New Roman"/>
                <a:cs typeface="Times New Roman"/>
              </a:rPr>
              <a:t>92</a:t>
            </a:r>
            <a:endParaRPr sz="1400">
              <a:latin typeface="Times New Roman"/>
              <a:cs typeface="Times New Roman"/>
            </a:endParaRPr>
          </a:p>
          <a:p>
            <a:pPr marL="168275">
              <a:lnSpc>
                <a:spcPct val="100000"/>
              </a:lnSpc>
              <a:spcBef>
                <a:spcPts val="620"/>
              </a:spcBef>
            </a:pPr>
            <a:r>
              <a:rPr sz="1600" dirty="0">
                <a:latin typeface="Times New Roman"/>
                <a:cs typeface="Times New Roman"/>
              </a:rPr>
              <a:t>V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5129212" y="2558796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142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6245225" y="3515867"/>
            <a:ext cx="295275" cy="4908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4775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86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1600" dirty="0">
                <a:latin typeface="Times New Roman"/>
                <a:cs typeface="Times New Roman"/>
              </a:rPr>
              <a:t>E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5540375" y="3046476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4459287" y="3211067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85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3963987" y="3851148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2359025" y="2318003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80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2865437" y="2625852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701040" y="4552188"/>
            <a:ext cx="7679690" cy="1437005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605"/>
              </a:spcBef>
            </a:pPr>
            <a:r>
              <a:rPr sz="2000" spc="-10" dirty="0">
                <a:latin typeface="Times New Roman"/>
                <a:cs typeface="Times New Roman"/>
              </a:rPr>
              <a:t>Problema:</a:t>
            </a:r>
            <a:endParaRPr sz="2000">
              <a:latin typeface="Times New Roman"/>
              <a:cs typeface="Times New Roman"/>
            </a:endParaRPr>
          </a:p>
          <a:p>
            <a:pPr marL="273050" marR="30480" indent="-196850">
              <a:lnSpc>
                <a:spcPct val="100000"/>
              </a:lnSpc>
              <a:spcBef>
                <a:spcPts val="500"/>
              </a:spcBef>
              <a:buChar char="•"/>
              <a:tabLst>
                <a:tab pos="273050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amplitud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encuentra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meta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menor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profundidad; </a:t>
            </a:r>
            <a:r>
              <a:rPr sz="2000" dirty="0">
                <a:latin typeface="Times New Roman"/>
                <a:cs typeface="Times New Roman"/>
              </a:rPr>
              <a:t>éste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puede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no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meta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coste</a:t>
            </a:r>
            <a:r>
              <a:rPr sz="2000" spc="-10" dirty="0">
                <a:latin typeface="Times New Roman"/>
                <a:cs typeface="Times New Roman"/>
              </a:rPr>
              <a:t> mínimo</a:t>
            </a:r>
            <a:endParaRPr sz="2000">
              <a:latin typeface="Times New Roman"/>
              <a:cs typeface="Times New Roman"/>
            </a:endParaRPr>
          </a:p>
          <a:p>
            <a:pPr marL="273050" indent="-196850">
              <a:lnSpc>
                <a:spcPct val="100000"/>
              </a:lnSpc>
              <a:spcBef>
                <a:spcPts val="505"/>
              </a:spcBef>
              <a:buChar char="•"/>
              <a:tabLst>
                <a:tab pos="273050" algn="l"/>
                <a:tab pos="3672840" algn="l"/>
                <a:tab pos="3996690" algn="l"/>
              </a:tabLst>
            </a:pPr>
            <a:r>
              <a:rPr sz="2000" dirty="0">
                <a:latin typeface="Times New Roman"/>
                <a:cs typeface="Times New Roman"/>
              </a:rPr>
              <a:t>prof.(</a:t>
            </a:r>
            <a:r>
              <a:rPr sz="2000" i="1" dirty="0">
                <a:latin typeface="Times New Roman"/>
                <a:cs typeface="Times New Roman"/>
              </a:rPr>
              <a:t>B</a:t>
            </a:r>
            <a:r>
              <a:rPr sz="1950" i="1" baseline="-17094" dirty="0">
                <a:latin typeface="Times New Roman"/>
                <a:cs typeface="Times New Roman"/>
              </a:rPr>
              <a:t>p</a:t>
            </a:r>
            <a:r>
              <a:rPr sz="1950" baseline="-17094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3 &lt;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4 = </a:t>
            </a:r>
            <a:r>
              <a:rPr sz="2000" spc="-10" dirty="0">
                <a:latin typeface="Times New Roman"/>
                <a:cs typeface="Times New Roman"/>
              </a:rPr>
              <a:t>prof.(</a:t>
            </a:r>
            <a:r>
              <a:rPr sz="2000" i="1" spc="-10" dirty="0">
                <a:latin typeface="Times New Roman"/>
                <a:cs typeface="Times New Roman"/>
              </a:rPr>
              <a:t>B</a:t>
            </a:r>
            <a:r>
              <a:rPr sz="1950" i="1" spc="-15" baseline="-17094" dirty="0">
                <a:latin typeface="Times New Roman"/>
                <a:cs typeface="Times New Roman"/>
              </a:rPr>
              <a:t>p</a:t>
            </a:r>
            <a:r>
              <a:rPr sz="1950" spc="-15" baseline="-17094" dirty="0">
                <a:latin typeface="Times New Roman"/>
                <a:cs typeface="Times New Roman"/>
              </a:rPr>
              <a:t>2</a:t>
            </a:r>
            <a:r>
              <a:rPr sz="2000" spc="-10" dirty="0">
                <a:latin typeface="Times New Roman"/>
                <a:cs typeface="Times New Roman"/>
              </a:rPr>
              <a:t>)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spc="-50" dirty="0">
                <a:latin typeface="Times New Roman"/>
                <a:cs typeface="Times New Roman"/>
              </a:rPr>
              <a:t>/</a:t>
            </a:r>
            <a:r>
              <a:rPr sz="2000" dirty="0">
                <a:latin typeface="Times New Roman"/>
                <a:cs typeface="Times New Roman"/>
              </a:rPr>
              <a:t>	c(</a:t>
            </a:r>
            <a:r>
              <a:rPr sz="2000" i="1" dirty="0">
                <a:latin typeface="Times New Roman"/>
                <a:cs typeface="Times New Roman"/>
              </a:rPr>
              <a:t>p</a:t>
            </a:r>
            <a:r>
              <a:rPr sz="2000" dirty="0">
                <a:latin typeface="Times New Roman"/>
                <a:cs typeface="Times New Roman"/>
              </a:rPr>
              <a:t>1)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450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&gt;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418=c(</a:t>
            </a:r>
            <a:r>
              <a:rPr sz="2000" i="1" spc="-10" dirty="0">
                <a:latin typeface="Times New Roman"/>
                <a:cs typeface="Times New Roman"/>
              </a:rPr>
              <a:t>p</a:t>
            </a:r>
            <a:r>
              <a:rPr sz="2000" spc="-10" dirty="0">
                <a:latin typeface="Times New Roman"/>
                <a:cs typeface="Times New Roman"/>
              </a:rPr>
              <a:t>2)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6517640" y="1299971"/>
            <a:ext cx="95504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-10" dirty="0">
                <a:latin typeface="Times New Roman"/>
                <a:cs typeface="Times New Roman"/>
              </a:rPr>
              <a:t>Ejemplo: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6517640" y="1668779"/>
            <a:ext cx="15779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09550" indent="-196850">
              <a:lnSpc>
                <a:spcPct val="100000"/>
              </a:lnSpc>
              <a:spcBef>
                <a:spcPts val="100"/>
              </a:spcBef>
              <a:buFont typeface="Times New Roman"/>
              <a:buChar char="•"/>
              <a:tabLst>
                <a:tab pos="209550" algn="l"/>
                <a:tab pos="483870" algn="l"/>
              </a:tabLst>
            </a:pPr>
            <a:r>
              <a:rPr sz="2000" i="1" spc="-50" dirty="0">
                <a:solidFill>
                  <a:srgbClr val="990000"/>
                </a:solidFill>
                <a:latin typeface="Times New Roman"/>
                <a:cs typeface="Times New Roman"/>
              </a:rPr>
              <a:t>p</a:t>
            </a:r>
            <a:r>
              <a:rPr sz="2000" i="1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2000" spc="-8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A-</a:t>
            </a:r>
            <a:r>
              <a:rPr sz="2000" spc="-10" dirty="0">
                <a:solidFill>
                  <a:srgbClr val="990000"/>
                </a:solidFill>
                <a:latin typeface="Times New Roman"/>
                <a:cs typeface="Times New Roman"/>
              </a:rPr>
              <a:t>S-F-</a:t>
            </a:r>
            <a:r>
              <a:rPr sz="2000" spc="-50" dirty="0">
                <a:solidFill>
                  <a:srgbClr val="990000"/>
                </a:solidFill>
                <a:latin typeface="Times New Roman"/>
                <a:cs typeface="Times New Roman"/>
              </a:rPr>
              <a:t>B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16" name="object 116"/>
          <p:cNvGrpSpPr/>
          <p:nvPr/>
        </p:nvGrpSpPr>
        <p:grpSpPr>
          <a:xfrm>
            <a:off x="927100" y="1944687"/>
            <a:ext cx="3254375" cy="1583055"/>
            <a:chOff x="927100" y="1944687"/>
            <a:chExt cx="3254375" cy="1583055"/>
          </a:xfrm>
        </p:grpSpPr>
        <p:sp>
          <p:nvSpPr>
            <p:cNvPr id="117" name="object 117"/>
            <p:cNvSpPr/>
            <p:nvPr/>
          </p:nvSpPr>
          <p:spPr>
            <a:xfrm>
              <a:off x="941387" y="1958975"/>
              <a:ext cx="1157605" cy="279400"/>
            </a:xfrm>
            <a:custGeom>
              <a:avLst/>
              <a:gdLst/>
              <a:ahLst/>
              <a:cxnLst/>
              <a:rect l="l" t="t" r="r" b="b"/>
              <a:pathLst>
                <a:path w="1157605" h="279400">
                  <a:moveTo>
                    <a:pt x="0" y="0"/>
                  </a:moveTo>
                  <a:lnTo>
                    <a:pt x="1157288" y="279400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2206626" y="2247900"/>
              <a:ext cx="908050" cy="81280"/>
            </a:xfrm>
            <a:custGeom>
              <a:avLst/>
              <a:gdLst/>
              <a:ahLst/>
              <a:cxnLst/>
              <a:rect l="l" t="t" r="r" b="b"/>
              <a:pathLst>
                <a:path w="908050" h="81280">
                  <a:moveTo>
                    <a:pt x="0" y="0"/>
                  </a:moveTo>
                  <a:lnTo>
                    <a:pt x="908050" y="80963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222626" y="2328862"/>
              <a:ext cx="944880" cy="1129030"/>
            </a:xfrm>
            <a:custGeom>
              <a:avLst/>
              <a:gdLst/>
              <a:ahLst/>
              <a:cxnLst/>
              <a:rect l="l" t="t" r="r" b="b"/>
              <a:pathLst>
                <a:path w="944879" h="1129029">
                  <a:moveTo>
                    <a:pt x="0" y="0"/>
                  </a:moveTo>
                  <a:lnTo>
                    <a:pt x="944563" y="1128713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941387" y="1971675"/>
              <a:ext cx="1157605" cy="285750"/>
            </a:xfrm>
            <a:custGeom>
              <a:avLst/>
              <a:gdLst/>
              <a:ahLst/>
              <a:cxnLst/>
              <a:rect l="l" t="t" r="r" b="b"/>
              <a:pathLst>
                <a:path w="1157605" h="285750">
                  <a:moveTo>
                    <a:pt x="0" y="0"/>
                  </a:moveTo>
                  <a:lnTo>
                    <a:pt x="1157288" y="285750"/>
                  </a:lnTo>
                </a:path>
              </a:pathLst>
            </a:custGeom>
            <a:ln w="28575">
              <a:solidFill>
                <a:srgbClr val="0066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2157412" y="2284412"/>
              <a:ext cx="307975" cy="320675"/>
            </a:xfrm>
            <a:custGeom>
              <a:avLst/>
              <a:gdLst/>
              <a:ahLst/>
              <a:cxnLst/>
              <a:rect l="l" t="t" r="r" b="b"/>
              <a:pathLst>
                <a:path w="307975" h="320675">
                  <a:moveTo>
                    <a:pt x="0" y="0"/>
                  </a:moveTo>
                  <a:lnTo>
                    <a:pt x="307975" y="320675"/>
                  </a:lnTo>
                </a:path>
              </a:pathLst>
            </a:custGeom>
            <a:ln w="28575">
              <a:solidFill>
                <a:srgbClr val="0066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2506662" y="2678112"/>
              <a:ext cx="749300" cy="319405"/>
            </a:xfrm>
            <a:custGeom>
              <a:avLst/>
              <a:gdLst/>
              <a:ahLst/>
              <a:cxnLst/>
              <a:rect l="l" t="t" r="r" b="b"/>
              <a:pathLst>
                <a:path w="749300" h="319405">
                  <a:moveTo>
                    <a:pt x="0" y="0"/>
                  </a:moveTo>
                  <a:lnTo>
                    <a:pt x="749300" y="319088"/>
                  </a:lnTo>
                </a:path>
              </a:pathLst>
            </a:custGeom>
            <a:ln w="28575">
              <a:solidFill>
                <a:srgbClr val="0066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330576" y="3052762"/>
              <a:ext cx="789305" cy="460375"/>
            </a:xfrm>
            <a:custGeom>
              <a:avLst/>
              <a:gdLst/>
              <a:ahLst/>
              <a:cxnLst/>
              <a:rect l="l" t="t" r="r" b="b"/>
              <a:pathLst>
                <a:path w="789304" h="460375">
                  <a:moveTo>
                    <a:pt x="0" y="0"/>
                  </a:moveTo>
                  <a:lnTo>
                    <a:pt x="788988" y="460375"/>
                  </a:lnTo>
                </a:path>
              </a:pathLst>
            </a:custGeom>
            <a:ln w="28575">
              <a:solidFill>
                <a:srgbClr val="0066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4" name="object 124"/>
          <p:cNvSpPr txBox="1"/>
          <p:nvPr/>
        </p:nvSpPr>
        <p:spPr>
          <a:xfrm>
            <a:off x="6476365" y="1806447"/>
            <a:ext cx="1882775" cy="1259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7825">
              <a:lnSpc>
                <a:spcPts val="1440"/>
              </a:lnSpc>
              <a:spcBef>
                <a:spcPts val="100"/>
              </a:spcBef>
            </a:pPr>
            <a:r>
              <a:rPr sz="1300" dirty="0">
                <a:solidFill>
                  <a:srgbClr val="990000"/>
                </a:solidFill>
                <a:latin typeface="Times New Roman"/>
                <a:cs typeface="Times New Roman"/>
              </a:rPr>
              <a:t>1</a:t>
            </a:r>
            <a:endParaRPr sz="1300">
              <a:latin typeface="Times New Roman"/>
              <a:cs typeface="Times New Roman"/>
            </a:endParaRPr>
          </a:p>
          <a:p>
            <a:pPr marL="250825">
              <a:lnSpc>
                <a:spcPts val="2280"/>
              </a:lnSpc>
            </a:pP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c(</a:t>
            </a:r>
            <a:r>
              <a:rPr sz="2000" i="1" dirty="0">
                <a:solidFill>
                  <a:srgbClr val="990000"/>
                </a:solidFill>
                <a:latin typeface="Times New Roman"/>
                <a:cs typeface="Times New Roman"/>
              </a:rPr>
              <a:t>p</a:t>
            </a:r>
            <a:r>
              <a:rPr sz="1950" baseline="-17094" dirty="0">
                <a:solidFill>
                  <a:srgbClr val="990000"/>
                </a:solidFill>
                <a:latin typeface="Times New Roman"/>
                <a:cs typeface="Times New Roman"/>
              </a:rPr>
              <a:t>1</a:t>
            </a: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r>
              <a:rPr sz="20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20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spc="-25" dirty="0">
                <a:solidFill>
                  <a:srgbClr val="990000"/>
                </a:solidFill>
                <a:latin typeface="Times New Roman"/>
                <a:cs typeface="Times New Roman"/>
              </a:rPr>
              <a:t>450</a:t>
            </a:r>
            <a:endParaRPr sz="2000">
              <a:latin typeface="Times New Roman"/>
              <a:cs typeface="Times New Roman"/>
            </a:endParaRPr>
          </a:p>
          <a:p>
            <a:pPr marL="234950" marR="30480" indent="-196850">
              <a:lnSpc>
                <a:spcPct val="100000"/>
              </a:lnSpc>
              <a:spcBef>
                <a:spcPts val="1200"/>
              </a:spcBef>
              <a:buFont typeface="Times New Roman"/>
              <a:buChar char="•"/>
              <a:tabLst>
                <a:tab pos="234950" algn="l"/>
              </a:tabLst>
            </a:pPr>
            <a:r>
              <a:rPr sz="2000" i="1" dirty="0">
                <a:solidFill>
                  <a:srgbClr val="006600"/>
                </a:solidFill>
                <a:latin typeface="Times New Roman"/>
                <a:cs typeface="Times New Roman"/>
              </a:rPr>
              <a:t>p</a:t>
            </a:r>
            <a:r>
              <a:rPr sz="1950" baseline="-17094" dirty="0">
                <a:solidFill>
                  <a:srgbClr val="006600"/>
                </a:solidFill>
                <a:latin typeface="Times New Roman"/>
                <a:cs typeface="Times New Roman"/>
              </a:rPr>
              <a:t>2</a:t>
            </a:r>
            <a:r>
              <a:rPr sz="1950" spc="315" baseline="-17094" dirty="0">
                <a:solidFill>
                  <a:srgbClr val="0066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006600"/>
                </a:solidFill>
                <a:latin typeface="Times New Roman"/>
                <a:cs typeface="Times New Roman"/>
              </a:rPr>
              <a:t>=</a:t>
            </a:r>
            <a:r>
              <a:rPr sz="2000" spc="-95" dirty="0">
                <a:solidFill>
                  <a:srgbClr val="0066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006600"/>
                </a:solidFill>
                <a:latin typeface="Times New Roman"/>
                <a:cs typeface="Times New Roman"/>
              </a:rPr>
              <a:t>A-</a:t>
            </a:r>
            <a:r>
              <a:rPr sz="2000" spc="-10" dirty="0">
                <a:solidFill>
                  <a:srgbClr val="006600"/>
                </a:solidFill>
                <a:latin typeface="Times New Roman"/>
                <a:cs typeface="Times New Roman"/>
              </a:rPr>
              <a:t>S-R-P-</a:t>
            </a:r>
            <a:r>
              <a:rPr sz="2000" spc="-50" dirty="0">
                <a:solidFill>
                  <a:srgbClr val="006600"/>
                </a:solidFill>
                <a:latin typeface="Times New Roman"/>
                <a:cs typeface="Times New Roman"/>
              </a:rPr>
              <a:t>B </a:t>
            </a:r>
            <a:r>
              <a:rPr sz="2000" dirty="0">
                <a:solidFill>
                  <a:srgbClr val="006600"/>
                </a:solidFill>
                <a:latin typeface="Times New Roman"/>
                <a:cs typeface="Times New Roman"/>
              </a:rPr>
              <a:t>c(</a:t>
            </a:r>
            <a:r>
              <a:rPr sz="2000" i="1" dirty="0">
                <a:solidFill>
                  <a:srgbClr val="006600"/>
                </a:solidFill>
                <a:latin typeface="Times New Roman"/>
                <a:cs typeface="Times New Roman"/>
              </a:rPr>
              <a:t>p</a:t>
            </a:r>
            <a:r>
              <a:rPr sz="1950" baseline="-17094" dirty="0">
                <a:solidFill>
                  <a:srgbClr val="006600"/>
                </a:solidFill>
                <a:latin typeface="Times New Roman"/>
                <a:cs typeface="Times New Roman"/>
              </a:rPr>
              <a:t>2</a:t>
            </a:r>
            <a:r>
              <a:rPr sz="2000" dirty="0">
                <a:solidFill>
                  <a:srgbClr val="006600"/>
                </a:solidFill>
                <a:latin typeface="Times New Roman"/>
                <a:cs typeface="Times New Roman"/>
              </a:rPr>
              <a:t>)</a:t>
            </a:r>
            <a:r>
              <a:rPr sz="2000" spc="-5" dirty="0">
                <a:solidFill>
                  <a:srgbClr val="006600"/>
                </a:solidFill>
                <a:latin typeface="Times New Roman"/>
                <a:cs typeface="Times New Roman"/>
              </a:rPr>
              <a:t> </a:t>
            </a:r>
            <a:r>
              <a:rPr sz="2000" dirty="0">
                <a:solidFill>
                  <a:srgbClr val="006600"/>
                </a:solidFill>
                <a:latin typeface="Times New Roman"/>
                <a:cs typeface="Times New Roman"/>
              </a:rPr>
              <a:t>=</a:t>
            </a:r>
            <a:r>
              <a:rPr sz="2000" spc="-5" dirty="0">
                <a:solidFill>
                  <a:srgbClr val="006600"/>
                </a:solidFill>
                <a:latin typeface="Times New Roman"/>
                <a:cs typeface="Times New Roman"/>
              </a:rPr>
              <a:t> </a:t>
            </a:r>
            <a:r>
              <a:rPr sz="2000" spc="-25" dirty="0">
                <a:solidFill>
                  <a:srgbClr val="006600"/>
                </a:solidFill>
                <a:latin typeface="Times New Roman"/>
                <a:cs typeface="Times New Roman"/>
              </a:rPr>
              <a:t>418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6" name="object 12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32 </a:t>
            </a:r>
            <a:r>
              <a:rPr spc="-50" dirty="0"/>
              <a:t>–</a:t>
            </a:r>
          </a:p>
        </p:txBody>
      </p:sp>
      <p:sp>
        <p:nvSpPr>
          <p:cNvPr id="125" name="object 12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060450">
              <a:lnSpc>
                <a:spcPct val="100000"/>
              </a:lnSpc>
              <a:spcBef>
                <a:spcPts val="100"/>
              </a:spcBef>
            </a:pPr>
            <a:r>
              <a:rPr dirty="0"/>
              <a:t>Problema</a:t>
            </a:r>
            <a:r>
              <a:rPr spc="-3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encontrar</a:t>
            </a:r>
            <a:r>
              <a:rPr spc="-20" dirty="0"/>
              <a:t> </a:t>
            </a:r>
            <a:r>
              <a:rPr dirty="0"/>
              <a:t>rutas:</a:t>
            </a:r>
            <a:r>
              <a:rPr spc="-15" dirty="0"/>
              <a:t> </a:t>
            </a:r>
            <a:r>
              <a:rPr spc="-10" dirty="0"/>
              <a:t>ejemplo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468562" y="362203"/>
            <a:ext cx="420497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Búsqueda</a:t>
            </a:r>
            <a:r>
              <a:rPr spc="-2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coste</a:t>
            </a:r>
            <a:r>
              <a:rPr spc="-15" dirty="0"/>
              <a:t> </a:t>
            </a:r>
            <a:r>
              <a:rPr spc="-10" dirty="0"/>
              <a:t>uniforme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05777" y="912876"/>
            <a:ext cx="4194175" cy="5064760"/>
          </a:xfrm>
          <a:prstGeom prst="rect">
            <a:avLst/>
          </a:prstGeom>
        </p:spPr>
        <p:txBody>
          <a:bodyPr vert="horz" wrap="square" lIns="0" tIns="165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0"/>
              </a:spcBef>
            </a:pPr>
            <a:r>
              <a:rPr sz="2000" b="1" dirty="0">
                <a:latin typeface="Times New Roman"/>
                <a:cs typeface="Times New Roman"/>
              </a:rPr>
              <a:t>Búsqueda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coste</a:t>
            </a:r>
            <a:r>
              <a:rPr sz="2000" b="1" spc="-10" dirty="0">
                <a:latin typeface="Times New Roman"/>
                <a:cs typeface="Times New Roman"/>
              </a:rPr>
              <a:t> uniforme:</a:t>
            </a:r>
            <a:endParaRPr sz="2000">
              <a:latin typeface="Times New Roman"/>
              <a:cs typeface="Times New Roman"/>
            </a:endParaRPr>
          </a:p>
          <a:p>
            <a:pPr marL="209550" indent="-196850">
              <a:lnSpc>
                <a:spcPct val="100000"/>
              </a:lnSpc>
              <a:spcBef>
                <a:spcPts val="1200"/>
              </a:spcBef>
              <a:buChar char="•"/>
              <a:tabLst>
                <a:tab pos="209550" algn="l"/>
              </a:tabLst>
            </a:pPr>
            <a:r>
              <a:rPr sz="2000" dirty="0">
                <a:latin typeface="Times New Roman"/>
                <a:cs typeface="Times New Roman"/>
              </a:rPr>
              <a:t>Inglés: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uniform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cost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search</a:t>
            </a:r>
            <a:endParaRPr sz="2000">
              <a:latin typeface="Times New Roman"/>
              <a:cs typeface="Times New Roman"/>
            </a:endParaRPr>
          </a:p>
          <a:p>
            <a:pPr marL="209550" indent="-196850">
              <a:lnSpc>
                <a:spcPct val="100000"/>
              </a:lnSpc>
              <a:spcBef>
                <a:spcPts val="1200"/>
              </a:spcBef>
              <a:buChar char="•"/>
              <a:tabLst>
                <a:tab pos="209550" algn="l"/>
              </a:tabLst>
            </a:pPr>
            <a:r>
              <a:rPr sz="2000" spc="-10" dirty="0">
                <a:latin typeface="Times New Roman"/>
                <a:cs typeface="Times New Roman"/>
              </a:rPr>
              <a:t>Idea:</a:t>
            </a:r>
            <a:endParaRPr sz="2000">
              <a:latin typeface="Times New Roman"/>
              <a:cs typeface="Times New Roman"/>
            </a:endParaRPr>
          </a:p>
          <a:p>
            <a:pPr marL="777240" marR="86995" lvl="1" indent="-285750">
              <a:lnSpc>
                <a:spcPts val="2090"/>
              </a:lnSpc>
              <a:spcBef>
                <a:spcPts val="640"/>
              </a:spcBef>
              <a:buChar char="–"/>
              <a:tabLst>
                <a:tab pos="777240" algn="l"/>
                <a:tab pos="777875" algn="l"/>
              </a:tabLst>
            </a:pPr>
            <a:r>
              <a:rPr sz="1800" dirty="0">
                <a:latin typeface="Times New Roman"/>
                <a:cs typeface="Times New Roman"/>
              </a:rPr>
              <a:t>guiar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 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coste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25" dirty="0">
                <a:latin typeface="Times New Roman"/>
                <a:cs typeface="Times New Roman"/>
              </a:rPr>
              <a:t>los </a:t>
            </a:r>
            <a:r>
              <a:rPr sz="1800" spc="-10" dirty="0">
                <a:latin typeface="Times New Roman"/>
                <a:cs typeface="Times New Roman"/>
              </a:rPr>
              <a:t>operadores</a:t>
            </a:r>
            <a:endParaRPr sz="1800">
              <a:latin typeface="Times New Roman"/>
              <a:cs typeface="Times New Roman"/>
            </a:endParaRPr>
          </a:p>
          <a:p>
            <a:pPr marL="209550" indent="-196850">
              <a:lnSpc>
                <a:spcPct val="100000"/>
              </a:lnSpc>
              <a:spcBef>
                <a:spcPts val="1180"/>
              </a:spcBef>
              <a:buChar char="•"/>
              <a:tabLst>
                <a:tab pos="209550" algn="l"/>
              </a:tabLst>
            </a:pPr>
            <a:r>
              <a:rPr sz="2000" spc="-10" dirty="0">
                <a:latin typeface="Times New Roman"/>
                <a:cs typeface="Times New Roman"/>
              </a:rPr>
              <a:t>Método:</a:t>
            </a:r>
            <a:endParaRPr sz="2000">
              <a:latin typeface="Times New Roman"/>
              <a:cs typeface="Times New Roman"/>
            </a:endParaRPr>
          </a:p>
          <a:p>
            <a:pPr marL="777240" marR="589280" lvl="1" indent="-285750">
              <a:lnSpc>
                <a:spcPct val="101099"/>
              </a:lnSpc>
              <a:spcBef>
                <a:spcPts val="390"/>
              </a:spcBef>
              <a:buFont typeface="Times New Roman"/>
              <a:buChar char="–"/>
              <a:tabLst>
                <a:tab pos="777875" algn="l"/>
                <a:tab pos="1266190" algn="l"/>
              </a:tabLst>
            </a:pPr>
            <a:r>
              <a:rPr sz="1800" i="1" dirty="0">
                <a:latin typeface="Times New Roman"/>
                <a:cs typeface="Times New Roman"/>
              </a:rPr>
              <a:t>g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mínimo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llegar 		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inicial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 </a:t>
            </a:r>
            <a:r>
              <a:rPr sz="1800" i="1" spc="-50" dirty="0">
                <a:latin typeface="Times New Roman"/>
                <a:cs typeface="Times New Roman"/>
              </a:rPr>
              <a:t>n</a:t>
            </a:r>
            <a:endParaRPr sz="1800">
              <a:latin typeface="Times New Roman"/>
              <a:cs typeface="Times New Roman"/>
            </a:endParaRPr>
          </a:p>
          <a:p>
            <a:pPr marL="777240" marR="176530" lvl="1" indent="-285750">
              <a:lnSpc>
                <a:spcPts val="2090"/>
              </a:lnSpc>
              <a:spcBef>
                <a:spcPts val="585"/>
              </a:spcBef>
              <a:buChar char="–"/>
              <a:tabLst>
                <a:tab pos="777240" algn="l"/>
                <a:tab pos="777875" algn="l"/>
              </a:tabLst>
            </a:pPr>
            <a:r>
              <a:rPr sz="1800" dirty="0">
                <a:latin typeface="Times New Roman"/>
                <a:cs typeface="Times New Roman"/>
              </a:rPr>
              <a:t>expandir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siempre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menor </a:t>
            </a:r>
            <a:r>
              <a:rPr sz="1800" dirty="0">
                <a:latin typeface="Times New Roman"/>
                <a:cs typeface="Times New Roman"/>
              </a:rPr>
              <a:t>coste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g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primero</a:t>
            </a:r>
            <a:endParaRPr sz="1800">
              <a:latin typeface="Times New Roman"/>
              <a:cs typeface="Times New Roman"/>
            </a:endParaRPr>
          </a:p>
          <a:p>
            <a:pPr marL="209550" indent="-196850">
              <a:lnSpc>
                <a:spcPct val="100000"/>
              </a:lnSpc>
              <a:spcBef>
                <a:spcPts val="1180"/>
              </a:spcBef>
              <a:buChar char="•"/>
              <a:tabLst>
                <a:tab pos="209550" algn="l"/>
              </a:tabLst>
            </a:pPr>
            <a:r>
              <a:rPr sz="2000" spc="-10" dirty="0">
                <a:latin typeface="Times New Roman"/>
                <a:cs typeface="Times New Roman"/>
              </a:rPr>
              <a:t>Algoritmo:</a:t>
            </a:r>
            <a:endParaRPr sz="2000">
              <a:latin typeface="Times New Roman"/>
              <a:cs typeface="Times New Roman"/>
            </a:endParaRPr>
          </a:p>
          <a:p>
            <a:pPr marL="777240" lvl="1" indent="-285115">
              <a:lnSpc>
                <a:spcPct val="100000"/>
              </a:lnSpc>
              <a:spcBef>
                <a:spcPts val="415"/>
              </a:spcBef>
              <a:buChar char="–"/>
              <a:tabLst>
                <a:tab pos="777240" algn="l"/>
                <a:tab pos="777875" algn="l"/>
              </a:tabLst>
            </a:pPr>
            <a:r>
              <a:rPr sz="1800" dirty="0">
                <a:latin typeface="Times New Roman"/>
                <a:cs typeface="Times New Roman"/>
              </a:rPr>
              <a:t>almacenar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 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 </a:t>
            </a:r>
            <a:r>
              <a:rPr sz="1800" i="1" spc="-50" dirty="0">
                <a:latin typeface="Times New Roman"/>
                <a:cs typeface="Times New Roman"/>
              </a:rPr>
              <a:t>g</a:t>
            </a:r>
            <a:endParaRPr sz="1800">
              <a:latin typeface="Times New Roman"/>
              <a:cs typeface="Times New Roman"/>
            </a:endParaRPr>
          </a:p>
          <a:p>
            <a:pPr marL="777240" lvl="1" indent="-285115">
              <a:lnSpc>
                <a:spcPct val="100000"/>
              </a:lnSpc>
              <a:spcBef>
                <a:spcPts val="434"/>
              </a:spcBef>
              <a:buChar char="–"/>
              <a:tabLst>
                <a:tab pos="777240" algn="l"/>
                <a:tab pos="777875" algn="l"/>
              </a:tabLst>
            </a:pPr>
            <a:r>
              <a:rPr sz="1800" dirty="0">
                <a:latin typeface="Times New Roman"/>
                <a:cs typeface="Times New Roman"/>
              </a:rPr>
              <a:t>insertar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nuevos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abierta</a:t>
            </a:r>
            <a:endParaRPr sz="1800">
              <a:latin typeface="Times New Roman"/>
              <a:cs typeface="Times New Roman"/>
            </a:endParaRPr>
          </a:p>
          <a:p>
            <a:pPr marL="777240">
              <a:lnSpc>
                <a:spcPct val="100000"/>
              </a:lnSpc>
              <a:spcBef>
                <a:spcPts val="45"/>
              </a:spcBef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orden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ascendente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según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 </a:t>
            </a:r>
            <a:r>
              <a:rPr sz="1800" i="1" spc="-50" dirty="0">
                <a:latin typeface="Times New Roman"/>
                <a:cs typeface="Times New Roman"/>
              </a:rPr>
              <a:t>g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795837" y="1219199"/>
            <a:ext cx="141286" cy="4772025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5061902" y="1209548"/>
            <a:ext cx="3630929" cy="429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548640">
              <a:lnSpc>
                <a:spcPct val="115599"/>
              </a:lnSpc>
              <a:spcBef>
                <a:spcPts val="100"/>
              </a:spcBef>
            </a:pPr>
            <a:r>
              <a:rPr sz="1800" dirty="0">
                <a:latin typeface="Arial"/>
                <a:cs typeface="Arial"/>
              </a:rPr>
              <a:t>{búsqueda</a:t>
            </a:r>
            <a:r>
              <a:rPr sz="1800" spc="-35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de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dirty="0">
                <a:latin typeface="Arial"/>
                <a:cs typeface="Arial"/>
              </a:rPr>
              <a:t>coste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uniforme} </a:t>
            </a:r>
            <a:r>
              <a:rPr sz="1800" dirty="0">
                <a:latin typeface="Arial"/>
                <a:cs typeface="Arial"/>
              </a:rPr>
              <a:t>abierta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3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Arial"/>
                <a:cs typeface="Arial"/>
              </a:rPr>
              <a:t>s</a:t>
            </a:r>
            <a:r>
              <a:rPr sz="1800" i="1" spc="-37" baseline="-13888" dirty="0">
                <a:latin typeface="Arial"/>
                <a:cs typeface="Arial"/>
              </a:rPr>
              <a:t>0</a:t>
            </a:r>
            <a:endParaRPr sz="1800" baseline="-13888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430"/>
              </a:spcBef>
            </a:pPr>
            <a:r>
              <a:rPr sz="1800" b="1" spc="-10" dirty="0">
                <a:latin typeface="Arial"/>
                <a:cs typeface="Arial"/>
              </a:rPr>
              <a:t>Repetir</a:t>
            </a:r>
            <a:endParaRPr sz="1800">
              <a:latin typeface="Arial"/>
              <a:cs typeface="Arial"/>
            </a:endParaRPr>
          </a:p>
          <a:p>
            <a:pPr marL="952500" marR="370840" indent="-571500">
              <a:lnSpc>
                <a:spcPct val="120000"/>
              </a:lnSpc>
              <a:spcBef>
                <a:spcPts val="25"/>
              </a:spcBef>
            </a:pPr>
            <a:r>
              <a:rPr sz="1800" b="1" dirty="0">
                <a:latin typeface="Arial"/>
                <a:cs typeface="Arial"/>
              </a:rPr>
              <a:t>Si</a:t>
            </a:r>
            <a:r>
              <a:rPr sz="1800" b="1" spc="-30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vacío?</a:t>
            </a:r>
            <a:r>
              <a:rPr sz="1800" dirty="0">
                <a:latin typeface="Arial"/>
                <a:cs typeface="Arial"/>
              </a:rPr>
              <a:t>(abierta)</a:t>
            </a:r>
            <a:r>
              <a:rPr sz="1800" spc="-25" dirty="0">
                <a:latin typeface="Arial"/>
                <a:cs typeface="Arial"/>
              </a:rPr>
              <a:t> </a:t>
            </a:r>
            <a:r>
              <a:rPr sz="1800" b="1" spc="-10" dirty="0">
                <a:latin typeface="Arial"/>
                <a:cs typeface="Arial"/>
              </a:rPr>
              <a:t>entonces devolver</a:t>
            </a:r>
            <a:r>
              <a:rPr sz="1800" spc="-10" dirty="0">
                <a:latin typeface="Arial"/>
                <a:cs typeface="Arial"/>
              </a:rPr>
              <a:t>(negativo)</a:t>
            </a:r>
            <a:endParaRPr sz="1800">
              <a:latin typeface="Arial"/>
              <a:cs typeface="Arial"/>
            </a:endParaRPr>
          </a:p>
          <a:p>
            <a:pPr marL="381000">
              <a:lnSpc>
                <a:spcPct val="100000"/>
              </a:lnSpc>
              <a:spcBef>
                <a:spcPts val="430"/>
              </a:spcBef>
            </a:pPr>
            <a:r>
              <a:rPr sz="1800" dirty="0">
                <a:latin typeface="Arial"/>
                <a:cs typeface="Arial"/>
              </a:rPr>
              <a:t>nodo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40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Arial"/>
                <a:cs typeface="Arial"/>
              </a:rPr>
              <a:t>primero(abierta)</a:t>
            </a:r>
            <a:endParaRPr sz="1800">
              <a:latin typeface="Arial"/>
              <a:cs typeface="Arial"/>
            </a:endParaRPr>
          </a:p>
          <a:p>
            <a:pPr marL="952500" marR="599440" indent="-571500">
              <a:lnSpc>
                <a:spcPct val="120000"/>
              </a:lnSpc>
              <a:spcBef>
                <a:spcPts val="25"/>
              </a:spcBef>
            </a:pPr>
            <a:r>
              <a:rPr sz="1800" b="1" dirty="0">
                <a:latin typeface="Arial"/>
                <a:cs typeface="Arial"/>
              </a:rPr>
              <a:t>Si</a:t>
            </a:r>
            <a:r>
              <a:rPr sz="1800" b="1" spc="-25" dirty="0">
                <a:latin typeface="Arial"/>
                <a:cs typeface="Arial"/>
              </a:rPr>
              <a:t> </a:t>
            </a:r>
            <a:r>
              <a:rPr sz="1800" i="1" dirty="0">
                <a:latin typeface="Arial"/>
                <a:cs typeface="Arial"/>
              </a:rPr>
              <a:t>meta?</a:t>
            </a:r>
            <a:r>
              <a:rPr sz="1800" dirty="0">
                <a:latin typeface="Arial"/>
                <a:cs typeface="Arial"/>
              </a:rPr>
              <a:t>(nodo)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b="1" spc="-10" dirty="0">
                <a:latin typeface="Arial"/>
                <a:cs typeface="Arial"/>
              </a:rPr>
              <a:t>entonces devolver</a:t>
            </a:r>
            <a:r>
              <a:rPr sz="1800" spc="-10" dirty="0">
                <a:latin typeface="Arial"/>
                <a:cs typeface="Arial"/>
              </a:rPr>
              <a:t>(nodo)</a:t>
            </a:r>
            <a:endParaRPr sz="1800">
              <a:latin typeface="Arial"/>
              <a:cs typeface="Arial"/>
            </a:endParaRPr>
          </a:p>
          <a:p>
            <a:pPr marL="381000">
              <a:lnSpc>
                <a:spcPct val="100000"/>
              </a:lnSpc>
              <a:spcBef>
                <a:spcPts val="430"/>
              </a:spcBef>
            </a:pPr>
            <a:r>
              <a:rPr sz="1800" dirty="0">
                <a:latin typeface="Arial"/>
                <a:cs typeface="Arial"/>
              </a:rPr>
              <a:t>sucesores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3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Arial"/>
                <a:cs typeface="Arial"/>
              </a:rPr>
              <a:t>expandir</a:t>
            </a:r>
            <a:r>
              <a:rPr sz="1800" spc="-10" dirty="0">
                <a:latin typeface="Arial"/>
                <a:cs typeface="Arial"/>
              </a:rPr>
              <a:t>(nodo)</a:t>
            </a:r>
            <a:endParaRPr sz="1800">
              <a:latin typeface="Arial"/>
              <a:cs typeface="Arial"/>
            </a:endParaRPr>
          </a:p>
          <a:p>
            <a:pPr marL="952500" marR="30480" indent="-571500">
              <a:lnSpc>
                <a:spcPct val="120000"/>
              </a:lnSpc>
              <a:spcBef>
                <a:spcPts val="25"/>
              </a:spcBef>
            </a:pPr>
            <a:r>
              <a:rPr sz="1800" b="1" dirty="0">
                <a:latin typeface="Arial"/>
                <a:cs typeface="Arial"/>
              </a:rPr>
              <a:t>Para</a:t>
            </a:r>
            <a:r>
              <a:rPr sz="1800" b="1" spc="-20" dirty="0">
                <a:latin typeface="Arial"/>
                <a:cs typeface="Arial"/>
              </a:rPr>
              <a:t> </a:t>
            </a:r>
            <a:r>
              <a:rPr sz="1800" b="1" dirty="0">
                <a:latin typeface="Arial"/>
                <a:cs typeface="Arial"/>
              </a:rPr>
              <a:t>cada</a:t>
            </a:r>
            <a:r>
              <a:rPr sz="1800" b="1" spc="-15" dirty="0">
                <a:latin typeface="Arial"/>
                <a:cs typeface="Arial"/>
              </a:rPr>
              <a:t> </a:t>
            </a:r>
            <a:r>
              <a:rPr sz="1800" spc="85" dirty="0">
                <a:latin typeface="Arial"/>
                <a:cs typeface="Arial"/>
              </a:rPr>
              <a:t>n</a:t>
            </a:r>
            <a:r>
              <a:rPr sz="1800" spc="85" dirty="0">
                <a:latin typeface="Symbol"/>
                <a:cs typeface="Symbol"/>
              </a:rPr>
              <a:t></a:t>
            </a:r>
            <a:r>
              <a:rPr sz="1800" spc="4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Arial"/>
                <a:cs typeface="Arial"/>
              </a:rPr>
              <a:t>sucesores</a:t>
            </a:r>
            <a:r>
              <a:rPr sz="1800" spc="-15" dirty="0">
                <a:latin typeface="Arial"/>
                <a:cs typeface="Arial"/>
              </a:rPr>
              <a:t> </a:t>
            </a:r>
            <a:r>
              <a:rPr sz="1800" b="1" spc="-20" dirty="0">
                <a:latin typeface="Arial"/>
                <a:cs typeface="Arial"/>
              </a:rPr>
              <a:t>hacer </a:t>
            </a:r>
            <a:r>
              <a:rPr sz="1800" dirty="0">
                <a:latin typeface="Arial"/>
                <a:cs typeface="Arial"/>
              </a:rPr>
              <a:t>n.padre</a:t>
            </a:r>
            <a:r>
              <a:rPr sz="1800" spc="-20" dirty="0">
                <a:latin typeface="Arial"/>
                <a:cs typeface="Arial"/>
              </a:rPr>
              <a:t> </a:t>
            </a:r>
            <a:r>
              <a:rPr sz="1800" spc="484" dirty="0">
                <a:latin typeface="Symbol"/>
                <a:cs typeface="Symbol"/>
              </a:rPr>
              <a:t></a:t>
            </a:r>
            <a:r>
              <a:rPr sz="1800" spc="3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Arial"/>
                <a:cs typeface="Arial"/>
              </a:rPr>
              <a:t>nodo </a:t>
            </a:r>
            <a:r>
              <a:rPr sz="1800" i="1" spc="-10" dirty="0">
                <a:solidFill>
                  <a:srgbClr val="FF0000"/>
                </a:solidFill>
                <a:latin typeface="Arial"/>
                <a:cs typeface="Arial"/>
              </a:rPr>
              <a:t>ordInsertar</a:t>
            </a:r>
            <a:r>
              <a:rPr sz="1800" spc="-10" dirty="0">
                <a:solidFill>
                  <a:srgbClr val="FF0000"/>
                </a:solidFill>
                <a:latin typeface="Arial"/>
                <a:cs typeface="Arial"/>
              </a:rPr>
              <a:t>(n,abierta,</a:t>
            </a:r>
            <a:r>
              <a:rPr sz="1800" i="1" spc="-10" dirty="0">
                <a:solidFill>
                  <a:srgbClr val="FF0000"/>
                </a:solidFill>
                <a:latin typeface="Arial"/>
                <a:cs typeface="Arial"/>
              </a:rPr>
              <a:t>g</a:t>
            </a:r>
            <a:r>
              <a:rPr sz="1800" spc="-10" dirty="0">
                <a:solidFill>
                  <a:srgbClr val="FF0000"/>
                </a:solidFill>
                <a:latin typeface="Arial"/>
                <a:cs typeface="Arial"/>
              </a:rPr>
              <a:t>)</a:t>
            </a:r>
            <a:endParaRPr sz="1800">
              <a:latin typeface="Arial"/>
              <a:cs typeface="Arial"/>
            </a:endParaRPr>
          </a:p>
          <a:p>
            <a:pPr marL="381000">
              <a:lnSpc>
                <a:spcPct val="100000"/>
              </a:lnSpc>
              <a:spcBef>
                <a:spcPts val="455"/>
              </a:spcBef>
            </a:pPr>
            <a:r>
              <a:rPr sz="1800" b="1" dirty="0">
                <a:latin typeface="Arial"/>
                <a:cs typeface="Arial"/>
              </a:rPr>
              <a:t>Fin</a:t>
            </a:r>
            <a:r>
              <a:rPr sz="1800" b="1" spc="-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{repetir}</a:t>
            </a:r>
            <a:endParaRPr sz="1800">
              <a:latin typeface="Arial"/>
              <a:cs typeface="Arial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33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3330433" y="3054350"/>
            <a:ext cx="1002665" cy="839469"/>
            <a:chOff x="3330433" y="3054350"/>
            <a:chExt cx="1002665" cy="839469"/>
          </a:xfrm>
        </p:grpSpPr>
        <p:sp>
          <p:nvSpPr>
            <p:cNvPr id="8" name="object 8"/>
            <p:cNvSpPr/>
            <p:nvPr/>
          </p:nvSpPr>
          <p:spPr>
            <a:xfrm>
              <a:off x="3336783" y="3814653"/>
              <a:ext cx="71120" cy="73025"/>
            </a:xfrm>
            <a:custGeom>
              <a:avLst/>
              <a:gdLst/>
              <a:ahLst/>
              <a:cxnLst/>
              <a:rect l="l" t="t" r="r" b="b"/>
              <a:pathLst>
                <a:path w="71120" h="73025">
                  <a:moveTo>
                    <a:pt x="70944" y="0"/>
                  </a:moveTo>
                  <a:lnTo>
                    <a:pt x="0" y="0"/>
                  </a:lnTo>
                  <a:lnTo>
                    <a:pt x="0" y="72579"/>
                  </a:lnTo>
                  <a:lnTo>
                    <a:pt x="70944" y="72579"/>
                  </a:lnTo>
                  <a:lnTo>
                    <a:pt x="70944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3336783" y="3814653"/>
              <a:ext cx="71120" cy="73025"/>
            </a:xfrm>
            <a:custGeom>
              <a:avLst/>
              <a:gdLst/>
              <a:ahLst/>
              <a:cxnLst/>
              <a:rect l="l" t="t" r="r" b="b"/>
              <a:pathLst>
                <a:path w="71120" h="73025">
                  <a:moveTo>
                    <a:pt x="0" y="0"/>
                  </a:moveTo>
                  <a:lnTo>
                    <a:pt x="70945" y="0"/>
                  </a:lnTo>
                  <a:lnTo>
                    <a:pt x="70945" y="72579"/>
                  </a:lnTo>
                  <a:lnTo>
                    <a:pt x="0" y="72579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975289" y="3814653"/>
              <a:ext cx="71120" cy="73025"/>
            </a:xfrm>
            <a:custGeom>
              <a:avLst/>
              <a:gdLst/>
              <a:ahLst/>
              <a:cxnLst/>
              <a:rect l="l" t="t" r="r" b="b"/>
              <a:pathLst>
                <a:path w="71120" h="73025">
                  <a:moveTo>
                    <a:pt x="70944" y="0"/>
                  </a:moveTo>
                  <a:lnTo>
                    <a:pt x="0" y="0"/>
                  </a:lnTo>
                  <a:lnTo>
                    <a:pt x="0" y="72579"/>
                  </a:lnTo>
                  <a:lnTo>
                    <a:pt x="70944" y="72579"/>
                  </a:lnTo>
                  <a:lnTo>
                    <a:pt x="70944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975289" y="3814653"/>
              <a:ext cx="71120" cy="73025"/>
            </a:xfrm>
            <a:custGeom>
              <a:avLst/>
              <a:gdLst/>
              <a:ahLst/>
              <a:cxnLst/>
              <a:rect l="l" t="t" r="r" b="b"/>
              <a:pathLst>
                <a:path w="71120" h="73025">
                  <a:moveTo>
                    <a:pt x="0" y="0"/>
                  </a:moveTo>
                  <a:lnTo>
                    <a:pt x="70945" y="0"/>
                  </a:lnTo>
                  <a:lnTo>
                    <a:pt x="70945" y="72579"/>
                  </a:lnTo>
                  <a:lnTo>
                    <a:pt x="0" y="72579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407728" y="3059112"/>
              <a:ext cx="893444" cy="755650"/>
            </a:xfrm>
            <a:custGeom>
              <a:avLst/>
              <a:gdLst/>
              <a:ahLst/>
              <a:cxnLst/>
              <a:rect l="l" t="t" r="r" b="b"/>
              <a:pathLst>
                <a:path w="893445" h="755650">
                  <a:moveTo>
                    <a:pt x="893073" y="0"/>
                  </a:moveTo>
                  <a:lnTo>
                    <a:pt x="0" y="75554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002415" y="3059112"/>
              <a:ext cx="325755" cy="755650"/>
            </a:xfrm>
            <a:custGeom>
              <a:avLst/>
              <a:gdLst/>
              <a:ahLst/>
              <a:cxnLst/>
              <a:rect l="l" t="t" r="r" b="b"/>
              <a:pathLst>
                <a:path w="325754" h="755650">
                  <a:moveTo>
                    <a:pt x="325512" y="0"/>
                  </a:moveTo>
                  <a:lnTo>
                    <a:pt x="0" y="75554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2964814" y="3717035"/>
            <a:ext cx="1232535" cy="488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115" algn="ctr">
              <a:lnSpc>
                <a:spcPts val="2185"/>
              </a:lnSpc>
              <a:spcBef>
                <a:spcPts val="100"/>
              </a:spcBef>
              <a:tabLst>
                <a:tab pos="635635" algn="l"/>
              </a:tabLst>
            </a:pPr>
            <a:r>
              <a:rPr sz="2000" spc="-50" dirty="0">
                <a:latin typeface="Times New Roman"/>
                <a:cs typeface="Times New Roman"/>
              </a:rPr>
              <a:t>T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spc="-50" dirty="0">
                <a:latin typeface="Times New Roman"/>
                <a:cs typeface="Times New Roman"/>
              </a:rPr>
              <a:t>M</a:t>
            </a:r>
            <a:endParaRPr sz="2000">
              <a:latin typeface="Times New Roman"/>
              <a:cs typeface="Times New Roman"/>
            </a:endParaRPr>
          </a:p>
          <a:p>
            <a:pPr algn="ctr">
              <a:lnSpc>
                <a:spcPts val="1465"/>
              </a:lnSpc>
              <a:tabLst>
                <a:tab pos="750570" algn="l"/>
              </a:tabLst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g</a:t>
            </a:r>
            <a:r>
              <a:rPr sz="1400" i="1" spc="22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=340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1400" i="1" spc="-20" dirty="0">
                <a:solidFill>
                  <a:srgbClr val="990000"/>
                </a:solidFill>
                <a:latin typeface="Times New Roman"/>
                <a:cs typeface="Times New Roman"/>
              </a:rPr>
              <a:t>g</a:t>
            </a: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=299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901065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35" dirty="0"/>
              <a:t> </a:t>
            </a:r>
            <a:r>
              <a:rPr dirty="0"/>
              <a:t>Búsqueda</a:t>
            </a:r>
            <a:r>
              <a:rPr spc="-2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coste</a:t>
            </a:r>
            <a:r>
              <a:rPr spc="-20" dirty="0"/>
              <a:t> </a:t>
            </a:r>
            <a:r>
              <a:rPr spc="-10" dirty="0"/>
              <a:t>uniforme</a:t>
            </a:r>
          </a:p>
        </p:txBody>
      </p:sp>
      <p:grpSp>
        <p:nvGrpSpPr>
          <p:cNvPr id="16" name="object 16"/>
          <p:cNvGrpSpPr/>
          <p:nvPr/>
        </p:nvGrpSpPr>
        <p:grpSpPr>
          <a:xfrm>
            <a:off x="1956249" y="1197470"/>
            <a:ext cx="2862580" cy="841375"/>
            <a:chOff x="1956249" y="1197470"/>
            <a:chExt cx="2862580" cy="841375"/>
          </a:xfrm>
        </p:grpSpPr>
        <p:sp>
          <p:nvSpPr>
            <p:cNvPr id="17" name="object 17"/>
            <p:cNvSpPr/>
            <p:nvPr/>
          </p:nvSpPr>
          <p:spPr>
            <a:xfrm>
              <a:off x="1962599" y="1959470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80979" y="0"/>
                  </a:moveTo>
                  <a:lnTo>
                    <a:pt x="0" y="0"/>
                  </a:lnTo>
                  <a:lnTo>
                    <a:pt x="0" y="72628"/>
                  </a:lnTo>
                  <a:lnTo>
                    <a:pt x="80979" y="72628"/>
                  </a:lnTo>
                  <a:lnTo>
                    <a:pt x="80979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962599" y="1959470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0" y="0"/>
                  </a:moveTo>
                  <a:lnTo>
                    <a:pt x="80980" y="0"/>
                  </a:lnTo>
                  <a:lnTo>
                    <a:pt x="80980" y="72628"/>
                  </a:lnTo>
                  <a:lnTo>
                    <a:pt x="0" y="7262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043579" y="1202232"/>
              <a:ext cx="925830" cy="757555"/>
            </a:xfrm>
            <a:custGeom>
              <a:avLst/>
              <a:gdLst/>
              <a:ahLst/>
              <a:cxnLst/>
              <a:rect l="l" t="t" r="r" b="b"/>
              <a:pathLst>
                <a:path w="925830" h="757555">
                  <a:moveTo>
                    <a:pt x="925317" y="0"/>
                  </a:moveTo>
                  <a:lnTo>
                    <a:pt x="0" y="7572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46406" y="1959470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80980" y="0"/>
                  </a:moveTo>
                  <a:lnTo>
                    <a:pt x="0" y="0"/>
                  </a:lnTo>
                  <a:lnTo>
                    <a:pt x="0" y="72628"/>
                  </a:lnTo>
                  <a:lnTo>
                    <a:pt x="80980" y="72628"/>
                  </a:lnTo>
                  <a:lnTo>
                    <a:pt x="8098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346406" y="1959470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0" y="0"/>
                  </a:moveTo>
                  <a:lnTo>
                    <a:pt x="80980" y="0"/>
                  </a:lnTo>
                  <a:lnTo>
                    <a:pt x="80980" y="72628"/>
                  </a:lnTo>
                  <a:lnTo>
                    <a:pt x="0" y="7262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731404" y="1959470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80980" y="0"/>
                  </a:moveTo>
                  <a:lnTo>
                    <a:pt x="0" y="0"/>
                  </a:lnTo>
                  <a:lnTo>
                    <a:pt x="0" y="72628"/>
                  </a:lnTo>
                  <a:lnTo>
                    <a:pt x="80980" y="72628"/>
                  </a:lnTo>
                  <a:lnTo>
                    <a:pt x="8098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731404" y="1959470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0" y="0"/>
                  </a:moveTo>
                  <a:lnTo>
                    <a:pt x="80980" y="0"/>
                  </a:lnTo>
                  <a:lnTo>
                    <a:pt x="80980" y="72628"/>
                  </a:lnTo>
                  <a:lnTo>
                    <a:pt x="0" y="7262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049875" y="1202232"/>
              <a:ext cx="1682114" cy="757555"/>
            </a:xfrm>
            <a:custGeom>
              <a:avLst/>
              <a:gdLst/>
              <a:ahLst/>
              <a:cxnLst/>
              <a:rect l="l" t="t" r="r" b="b"/>
              <a:pathLst>
                <a:path w="1682114" h="757555">
                  <a:moveTo>
                    <a:pt x="0" y="0"/>
                  </a:moveTo>
                  <a:lnTo>
                    <a:pt x="1681528" y="7572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3140403" y="1863852"/>
            <a:ext cx="1809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T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800061" y="1863852"/>
            <a:ext cx="1670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028440" y="1202232"/>
            <a:ext cx="370840" cy="757555"/>
          </a:xfrm>
          <a:custGeom>
            <a:avLst/>
            <a:gdLst/>
            <a:ahLst/>
            <a:cxnLst/>
            <a:rect l="l" t="t" r="r" b="b"/>
            <a:pathLst>
              <a:path w="370839" h="757555">
                <a:moveTo>
                  <a:pt x="0" y="0"/>
                </a:moveTo>
                <a:lnTo>
                  <a:pt x="370365" y="757238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4855397" y="1830323"/>
            <a:ext cx="43688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g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=75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150901" y="1830323"/>
            <a:ext cx="4813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g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=140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487072" y="1830323"/>
            <a:ext cx="47942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g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=118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504560" y="1863852"/>
            <a:ext cx="1809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Z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858837" y="2032495"/>
            <a:ext cx="2279650" cy="840105"/>
            <a:chOff x="858837" y="2032495"/>
            <a:chExt cx="2279650" cy="840105"/>
          </a:xfrm>
        </p:grpSpPr>
        <p:sp>
          <p:nvSpPr>
            <p:cNvPr id="33" name="object 33"/>
            <p:cNvSpPr/>
            <p:nvPr/>
          </p:nvSpPr>
          <p:spPr>
            <a:xfrm>
              <a:off x="865187" y="2792907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80919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80919" y="73025"/>
                  </a:lnTo>
                  <a:lnTo>
                    <a:pt x="80919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65187" y="2792907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0" y="0"/>
                  </a:moveTo>
                  <a:lnTo>
                    <a:pt x="80920" y="0"/>
                  </a:lnTo>
                  <a:lnTo>
                    <a:pt x="80920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593467" y="2792907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80920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80920" y="73025"/>
                  </a:lnTo>
                  <a:lnTo>
                    <a:pt x="8092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593467" y="2792907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0" y="0"/>
                  </a:moveTo>
                  <a:lnTo>
                    <a:pt x="80920" y="0"/>
                  </a:lnTo>
                  <a:lnTo>
                    <a:pt x="80920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946149" y="2037257"/>
              <a:ext cx="1019175" cy="755650"/>
            </a:xfrm>
            <a:custGeom>
              <a:avLst/>
              <a:gdLst/>
              <a:ahLst/>
              <a:cxnLst/>
              <a:rect l="l" t="t" r="r" b="b"/>
              <a:pathLst>
                <a:path w="1019175" h="755650">
                  <a:moveTo>
                    <a:pt x="1019175" y="0"/>
                  </a:moveTo>
                  <a:lnTo>
                    <a:pt x="0" y="755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624012" y="2037257"/>
              <a:ext cx="371475" cy="755650"/>
            </a:xfrm>
            <a:custGeom>
              <a:avLst/>
              <a:gdLst/>
              <a:ahLst/>
              <a:cxnLst/>
              <a:rect l="l" t="t" r="r" b="b"/>
              <a:pathLst>
                <a:path w="371475" h="755650">
                  <a:moveTo>
                    <a:pt x="371475" y="0"/>
                  </a:moveTo>
                  <a:lnTo>
                    <a:pt x="0" y="755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321747" y="2792907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80919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80919" y="73025"/>
                  </a:lnTo>
                  <a:lnTo>
                    <a:pt x="80919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321747" y="2792907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0" y="0"/>
                  </a:moveTo>
                  <a:lnTo>
                    <a:pt x="80920" y="0"/>
                  </a:lnTo>
                  <a:lnTo>
                    <a:pt x="80920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009775" y="2037257"/>
              <a:ext cx="357505" cy="755650"/>
            </a:xfrm>
            <a:custGeom>
              <a:avLst/>
              <a:gdLst/>
              <a:ahLst/>
              <a:cxnLst/>
              <a:rect l="l" t="t" r="r" b="b"/>
              <a:pathLst>
                <a:path w="357505" h="755650">
                  <a:moveTo>
                    <a:pt x="0" y="0"/>
                  </a:moveTo>
                  <a:lnTo>
                    <a:pt x="357188" y="755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051218" y="2792907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80919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80919" y="73025"/>
                  </a:lnTo>
                  <a:lnTo>
                    <a:pt x="80919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051218" y="2792907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0" y="0"/>
                  </a:moveTo>
                  <a:lnTo>
                    <a:pt x="80920" y="0"/>
                  </a:lnTo>
                  <a:lnTo>
                    <a:pt x="80920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046287" y="2037257"/>
              <a:ext cx="1005205" cy="755650"/>
            </a:xfrm>
            <a:custGeom>
              <a:avLst/>
              <a:gdLst/>
              <a:ahLst/>
              <a:cxnLst/>
              <a:rect l="l" t="t" r="r" b="b"/>
              <a:pathLst>
                <a:path w="1005205" h="755650">
                  <a:moveTo>
                    <a:pt x="0" y="0"/>
                  </a:moveTo>
                  <a:lnTo>
                    <a:pt x="1004888" y="755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" name="object 45"/>
          <p:cNvSpPr txBox="1"/>
          <p:nvPr/>
        </p:nvSpPr>
        <p:spPr>
          <a:xfrm>
            <a:off x="405765" y="2695955"/>
            <a:ext cx="481330" cy="488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4480">
              <a:lnSpc>
                <a:spcPts val="2185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R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ts val="1465"/>
              </a:lnSpc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g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=220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286827" y="2695955"/>
            <a:ext cx="2032000" cy="488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0">
              <a:lnSpc>
                <a:spcPts val="2185"/>
              </a:lnSpc>
              <a:spcBef>
                <a:spcPts val="100"/>
              </a:spcBef>
              <a:tabLst>
                <a:tab pos="854075" algn="l"/>
                <a:tab pos="1590675" algn="l"/>
              </a:tabLst>
            </a:pPr>
            <a:r>
              <a:rPr sz="2000" spc="-50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spc="-50" dirty="0">
                <a:latin typeface="Times New Roman"/>
                <a:cs typeface="Times New Roman"/>
              </a:rPr>
              <a:t>O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spc="-50" dirty="0">
                <a:latin typeface="Times New Roman"/>
                <a:cs typeface="Times New Roman"/>
              </a:rPr>
              <a:t>F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ts val="1465"/>
              </a:lnSpc>
              <a:tabLst>
                <a:tab pos="823594" algn="l"/>
                <a:tab pos="1518920" algn="l"/>
              </a:tabLst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g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=280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1400" i="1" spc="-20" dirty="0">
                <a:solidFill>
                  <a:srgbClr val="990000"/>
                </a:solidFill>
                <a:latin typeface="Times New Roman"/>
                <a:cs typeface="Times New Roman"/>
              </a:rPr>
              <a:t>g</a:t>
            </a: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=291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2100" i="1" baseline="1984" dirty="0">
                <a:solidFill>
                  <a:srgbClr val="990000"/>
                </a:solidFill>
                <a:latin typeface="Times New Roman"/>
                <a:cs typeface="Times New Roman"/>
              </a:rPr>
              <a:t>g </a:t>
            </a:r>
            <a:r>
              <a:rPr sz="2100" spc="-30" baseline="1984" dirty="0">
                <a:solidFill>
                  <a:srgbClr val="990000"/>
                </a:solidFill>
                <a:latin typeface="Times New Roman"/>
                <a:cs typeface="Times New Roman"/>
              </a:rPr>
              <a:t>=239</a:t>
            </a:r>
            <a:endParaRPr sz="2100" baseline="1984">
              <a:latin typeface="Times New Roman"/>
              <a:cs typeface="Times New Roman"/>
            </a:endParaRPr>
          </a:p>
        </p:txBody>
      </p:sp>
      <p:grpSp>
        <p:nvGrpSpPr>
          <p:cNvPr id="47" name="object 47"/>
          <p:cNvGrpSpPr/>
          <p:nvPr/>
        </p:nvGrpSpPr>
        <p:grpSpPr>
          <a:xfrm>
            <a:off x="6429466" y="3094957"/>
            <a:ext cx="2085975" cy="841375"/>
            <a:chOff x="6429466" y="3094957"/>
            <a:chExt cx="2085975" cy="841375"/>
          </a:xfrm>
        </p:grpSpPr>
        <p:sp>
          <p:nvSpPr>
            <p:cNvPr id="48" name="object 48"/>
            <p:cNvSpPr/>
            <p:nvPr/>
          </p:nvSpPr>
          <p:spPr>
            <a:xfrm>
              <a:off x="6435816" y="3857245"/>
              <a:ext cx="69215" cy="73025"/>
            </a:xfrm>
            <a:custGeom>
              <a:avLst/>
              <a:gdLst/>
              <a:ahLst/>
              <a:cxnLst/>
              <a:rect l="l" t="t" r="r" b="b"/>
              <a:pathLst>
                <a:path w="69215" h="73025">
                  <a:moveTo>
                    <a:pt x="68694" y="0"/>
                  </a:moveTo>
                  <a:lnTo>
                    <a:pt x="0" y="0"/>
                  </a:lnTo>
                  <a:lnTo>
                    <a:pt x="0" y="72656"/>
                  </a:lnTo>
                  <a:lnTo>
                    <a:pt x="68694" y="72656"/>
                  </a:lnTo>
                  <a:lnTo>
                    <a:pt x="68694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435816" y="3857245"/>
              <a:ext cx="69215" cy="73025"/>
            </a:xfrm>
            <a:custGeom>
              <a:avLst/>
              <a:gdLst/>
              <a:ahLst/>
              <a:cxnLst/>
              <a:rect l="l" t="t" r="r" b="b"/>
              <a:pathLst>
                <a:path w="69215" h="73025">
                  <a:moveTo>
                    <a:pt x="0" y="0"/>
                  </a:moveTo>
                  <a:lnTo>
                    <a:pt x="68695" y="0"/>
                  </a:lnTo>
                  <a:lnTo>
                    <a:pt x="68695" y="72656"/>
                  </a:lnTo>
                  <a:lnTo>
                    <a:pt x="0" y="72656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504511" y="3099719"/>
              <a:ext cx="619760" cy="757555"/>
            </a:xfrm>
            <a:custGeom>
              <a:avLst/>
              <a:gdLst/>
              <a:ahLst/>
              <a:cxnLst/>
              <a:rect l="l" t="t" r="r" b="b"/>
              <a:pathLst>
                <a:path w="619759" h="757554">
                  <a:moveTo>
                    <a:pt x="619269" y="0"/>
                  </a:moveTo>
                  <a:lnTo>
                    <a:pt x="0" y="757526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7437962" y="3857245"/>
              <a:ext cx="69215" cy="73025"/>
            </a:xfrm>
            <a:custGeom>
              <a:avLst/>
              <a:gdLst/>
              <a:ahLst/>
              <a:cxnLst/>
              <a:rect l="l" t="t" r="r" b="b"/>
              <a:pathLst>
                <a:path w="69215" h="73025">
                  <a:moveTo>
                    <a:pt x="68695" y="0"/>
                  </a:moveTo>
                  <a:lnTo>
                    <a:pt x="0" y="0"/>
                  </a:lnTo>
                  <a:lnTo>
                    <a:pt x="0" y="72656"/>
                  </a:lnTo>
                  <a:lnTo>
                    <a:pt x="68695" y="72656"/>
                  </a:lnTo>
                  <a:lnTo>
                    <a:pt x="68695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7437962" y="3857245"/>
              <a:ext cx="69215" cy="73025"/>
            </a:xfrm>
            <a:custGeom>
              <a:avLst/>
              <a:gdLst/>
              <a:ahLst/>
              <a:cxnLst/>
              <a:rect l="l" t="t" r="r" b="b"/>
              <a:pathLst>
                <a:path w="69215" h="73025">
                  <a:moveTo>
                    <a:pt x="0" y="0"/>
                  </a:moveTo>
                  <a:lnTo>
                    <a:pt x="68695" y="0"/>
                  </a:lnTo>
                  <a:lnTo>
                    <a:pt x="68695" y="72656"/>
                  </a:lnTo>
                  <a:lnTo>
                    <a:pt x="0" y="72656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156108" y="3099719"/>
              <a:ext cx="314325" cy="757555"/>
            </a:xfrm>
            <a:custGeom>
              <a:avLst/>
              <a:gdLst/>
              <a:ahLst/>
              <a:cxnLst/>
              <a:rect l="l" t="t" r="r" b="b"/>
              <a:pathLst>
                <a:path w="314325" h="757554">
                  <a:moveTo>
                    <a:pt x="0" y="0"/>
                  </a:moveTo>
                  <a:lnTo>
                    <a:pt x="314181" y="757526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440107" y="3857245"/>
              <a:ext cx="69215" cy="73025"/>
            </a:xfrm>
            <a:custGeom>
              <a:avLst/>
              <a:gdLst/>
              <a:ahLst/>
              <a:cxnLst/>
              <a:rect l="l" t="t" r="r" b="b"/>
              <a:pathLst>
                <a:path w="69215" h="73025">
                  <a:moveTo>
                    <a:pt x="68695" y="0"/>
                  </a:moveTo>
                  <a:lnTo>
                    <a:pt x="0" y="0"/>
                  </a:lnTo>
                  <a:lnTo>
                    <a:pt x="0" y="72656"/>
                  </a:lnTo>
                  <a:lnTo>
                    <a:pt x="68695" y="72656"/>
                  </a:lnTo>
                  <a:lnTo>
                    <a:pt x="68695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40107" y="3857245"/>
              <a:ext cx="69215" cy="73025"/>
            </a:xfrm>
            <a:custGeom>
              <a:avLst/>
              <a:gdLst/>
              <a:ahLst/>
              <a:cxnLst/>
              <a:rect l="l" t="t" r="r" b="b"/>
              <a:pathLst>
                <a:path w="69215" h="73025">
                  <a:moveTo>
                    <a:pt x="0" y="0"/>
                  </a:moveTo>
                  <a:lnTo>
                    <a:pt x="68695" y="0"/>
                  </a:lnTo>
                  <a:lnTo>
                    <a:pt x="68695" y="72656"/>
                  </a:lnTo>
                  <a:lnTo>
                    <a:pt x="0" y="72656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7203588" y="3099719"/>
              <a:ext cx="1236980" cy="757555"/>
            </a:xfrm>
            <a:custGeom>
              <a:avLst/>
              <a:gdLst/>
              <a:ahLst/>
              <a:cxnLst/>
              <a:rect l="l" t="t" r="r" b="b"/>
              <a:pathLst>
                <a:path w="1236979" h="757554">
                  <a:moveTo>
                    <a:pt x="0" y="0"/>
                  </a:moveTo>
                  <a:lnTo>
                    <a:pt x="1236518" y="757526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" name="object 57"/>
          <p:cNvSpPr txBox="1"/>
          <p:nvPr/>
        </p:nvSpPr>
        <p:spPr>
          <a:xfrm>
            <a:off x="7260594" y="3762755"/>
            <a:ext cx="1809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Z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8253647" y="3759708"/>
            <a:ext cx="1809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T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8586530" y="3717035"/>
            <a:ext cx="5016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g=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268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6591333" y="3717035"/>
            <a:ext cx="5016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g=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290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7588427" y="3717035"/>
            <a:ext cx="5016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g=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225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62" name="object 62"/>
          <p:cNvGrpSpPr/>
          <p:nvPr/>
        </p:nvGrpSpPr>
        <p:grpSpPr>
          <a:xfrm>
            <a:off x="2946400" y="1124445"/>
            <a:ext cx="92075" cy="84455"/>
            <a:chOff x="2946400" y="1124445"/>
            <a:chExt cx="92075" cy="84455"/>
          </a:xfrm>
        </p:grpSpPr>
        <p:sp>
          <p:nvSpPr>
            <p:cNvPr id="63" name="object 63"/>
            <p:cNvSpPr/>
            <p:nvPr/>
          </p:nvSpPr>
          <p:spPr>
            <a:xfrm>
              <a:off x="2952750" y="1130795"/>
              <a:ext cx="79375" cy="71755"/>
            </a:xfrm>
            <a:custGeom>
              <a:avLst/>
              <a:gdLst/>
              <a:ahLst/>
              <a:cxnLst/>
              <a:rect l="l" t="t" r="r" b="b"/>
              <a:pathLst>
                <a:path w="79375" h="71755">
                  <a:moveTo>
                    <a:pt x="79375" y="0"/>
                  </a:moveTo>
                  <a:lnTo>
                    <a:pt x="0" y="0"/>
                  </a:lnTo>
                  <a:lnTo>
                    <a:pt x="0" y="71437"/>
                  </a:lnTo>
                  <a:lnTo>
                    <a:pt x="79375" y="71437"/>
                  </a:lnTo>
                  <a:lnTo>
                    <a:pt x="79375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952750" y="1130795"/>
              <a:ext cx="79375" cy="71755"/>
            </a:xfrm>
            <a:custGeom>
              <a:avLst/>
              <a:gdLst/>
              <a:ahLst/>
              <a:cxnLst/>
              <a:rect l="l" t="t" r="r" b="b"/>
              <a:pathLst>
                <a:path w="79375" h="71755">
                  <a:moveTo>
                    <a:pt x="0" y="0"/>
                  </a:moveTo>
                  <a:lnTo>
                    <a:pt x="79375" y="0"/>
                  </a:lnTo>
                  <a:lnTo>
                    <a:pt x="79375" y="71438"/>
                  </a:lnTo>
                  <a:lnTo>
                    <a:pt x="0" y="714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" name="object 65"/>
          <p:cNvSpPr txBox="1"/>
          <p:nvPr/>
        </p:nvSpPr>
        <p:spPr>
          <a:xfrm>
            <a:off x="2689225" y="989076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201352" y="1013459"/>
            <a:ext cx="3924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g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50" dirty="0">
                <a:solidFill>
                  <a:srgbClr val="990000"/>
                </a:solidFill>
                <a:latin typeface="Times New Roman"/>
                <a:cs typeface="Times New Roman"/>
              </a:rPr>
              <a:t>0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67" name="object 67"/>
          <p:cNvGrpSpPr/>
          <p:nvPr/>
        </p:nvGrpSpPr>
        <p:grpSpPr>
          <a:xfrm>
            <a:off x="6101030" y="3015157"/>
            <a:ext cx="1095375" cy="85725"/>
            <a:chOff x="6101030" y="3015157"/>
            <a:chExt cx="1095375" cy="85725"/>
          </a:xfrm>
        </p:grpSpPr>
        <p:sp>
          <p:nvSpPr>
            <p:cNvPr id="68" name="object 68"/>
            <p:cNvSpPr/>
            <p:nvPr/>
          </p:nvSpPr>
          <p:spPr>
            <a:xfrm>
              <a:off x="6107380" y="3021507"/>
              <a:ext cx="69850" cy="73025"/>
            </a:xfrm>
            <a:custGeom>
              <a:avLst/>
              <a:gdLst/>
              <a:ahLst/>
              <a:cxnLst/>
              <a:rect l="l" t="t" r="r" b="b"/>
              <a:pathLst>
                <a:path w="69850" h="73025">
                  <a:moveTo>
                    <a:pt x="69422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69422" y="73025"/>
                  </a:lnTo>
                  <a:lnTo>
                    <a:pt x="6942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107380" y="3021507"/>
              <a:ext cx="69850" cy="73025"/>
            </a:xfrm>
            <a:custGeom>
              <a:avLst/>
              <a:gdLst/>
              <a:ahLst/>
              <a:cxnLst/>
              <a:rect l="l" t="t" r="r" b="b"/>
              <a:pathLst>
                <a:path w="69850" h="73025">
                  <a:moveTo>
                    <a:pt x="0" y="0"/>
                  </a:moveTo>
                  <a:lnTo>
                    <a:pt x="69422" y="0"/>
                  </a:lnTo>
                  <a:lnTo>
                    <a:pt x="69422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120127" y="3021507"/>
              <a:ext cx="69850" cy="73025"/>
            </a:xfrm>
            <a:custGeom>
              <a:avLst/>
              <a:gdLst/>
              <a:ahLst/>
              <a:cxnLst/>
              <a:rect l="l" t="t" r="r" b="b"/>
              <a:pathLst>
                <a:path w="69850" h="73025">
                  <a:moveTo>
                    <a:pt x="69422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69422" y="73025"/>
                  </a:lnTo>
                  <a:lnTo>
                    <a:pt x="6942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120127" y="3021507"/>
              <a:ext cx="69850" cy="73025"/>
            </a:xfrm>
            <a:custGeom>
              <a:avLst/>
              <a:gdLst/>
              <a:ahLst/>
              <a:cxnLst/>
              <a:rect l="l" t="t" r="r" b="b"/>
              <a:pathLst>
                <a:path w="69850" h="73025">
                  <a:moveTo>
                    <a:pt x="0" y="0"/>
                  </a:moveTo>
                  <a:lnTo>
                    <a:pt x="69422" y="0"/>
                  </a:lnTo>
                  <a:lnTo>
                    <a:pt x="69422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" name="object 72"/>
          <p:cNvSpPr txBox="1"/>
          <p:nvPr/>
        </p:nvSpPr>
        <p:spPr>
          <a:xfrm>
            <a:off x="5809994" y="2927603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O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918026" y="2924555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7266930" y="2881884"/>
            <a:ext cx="4813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g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=150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256905" y="2881884"/>
            <a:ext cx="4813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g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=146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76" name="object 76"/>
          <p:cNvGrpSpPr/>
          <p:nvPr/>
        </p:nvGrpSpPr>
        <p:grpSpPr>
          <a:xfrm>
            <a:off x="4267201" y="2027732"/>
            <a:ext cx="2926080" cy="1057275"/>
            <a:chOff x="4267201" y="2027732"/>
            <a:chExt cx="2926080" cy="1057275"/>
          </a:xfrm>
        </p:grpSpPr>
        <p:sp>
          <p:nvSpPr>
            <p:cNvPr id="77" name="object 77"/>
            <p:cNvSpPr/>
            <p:nvPr/>
          </p:nvSpPr>
          <p:spPr>
            <a:xfrm>
              <a:off x="4772024" y="2032494"/>
              <a:ext cx="1370965" cy="989330"/>
            </a:xfrm>
            <a:custGeom>
              <a:avLst/>
              <a:gdLst/>
              <a:ahLst/>
              <a:cxnLst/>
              <a:rect l="l" t="t" r="r" b="b"/>
              <a:pathLst>
                <a:path w="1370964" h="989330">
                  <a:moveTo>
                    <a:pt x="1370748" y="989013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4772024" y="2032495"/>
              <a:ext cx="2416175" cy="989330"/>
            </a:xfrm>
            <a:custGeom>
              <a:avLst/>
              <a:gdLst/>
              <a:ahLst/>
              <a:cxnLst/>
              <a:rect l="l" t="t" r="r" b="b"/>
              <a:pathLst>
                <a:path w="2416175" h="989330">
                  <a:moveTo>
                    <a:pt x="0" y="0"/>
                  </a:moveTo>
                  <a:lnTo>
                    <a:pt x="2416165" y="98901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4273551" y="2980232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80962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80962" y="73025"/>
                  </a:lnTo>
                  <a:lnTo>
                    <a:pt x="809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273551" y="2980232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0" y="0"/>
                  </a:moveTo>
                  <a:lnTo>
                    <a:pt x="80963" y="0"/>
                  </a:lnTo>
                  <a:lnTo>
                    <a:pt x="80963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5110162" y="3005632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80963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80963" y="73025"/>
                  </a:lnTo>
                  <a:lnTo>
                    <a:pt x="809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110162" y="3005632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0" y="0"/>
                  </a:moveTo>
                  <a:lnTo>
                    <a:pt x="80963" y="0"/>
                  </a:lnTo>
                  <a:lnTo>
                    <a:pt x="80963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3" name="object 83"/>
          <p:cNvSpPr txBox="1"/>
          <p:nvPr/>
        </p:nvSpPr>
        <p:spPr>
          <a:xfrm>
            <a:off x="3957637" y="2884932"/>
            <a:ext cx="1809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L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770437" y="2872740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4093527" y="3098291"/>
            <a:ext cx="4813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g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=229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86" name="object 86"/>
          <p:cNvGrpSpPr/>
          <p:nvPr/>
        </p:nvGrpSpPr>
        <p:grpSpPr>
          <a:xfrm>
            <a:off x="3381375" y="2027732"/>
            <a:ext cx="1773555" cy="982980"/>
            <a:chOff x="3381375" y="2027732"/>
            <a:chExt cx="1773555" cy="982980"/>
          </a:xfrm>
        </p:grpSpPr>
        <p:sp>
          <p:nvSpPr>
            <p:cNvPr id="87" name="object 87"/>
            <p:cNvSpPr/>
            <p:nvPr/>
          </p:nvSpPr>
          <p:spPr>
            <a:xfrm>
              <a:off x="3386137" y="2032494"/>
              <a:ext cx="927100" cy="948055"/>
            </a:xfrm>
            <a:custGeom>
              <a:avLst/>
              <a:gdLst/>
              <a:ahLst/>
              <a:cxnLst/>
              <a:rect l="l" t="t" r="r" b="b"/>
              <a:pathLst>
                <a:path w="927100" h="948055">
                  <a:moveTo>
                    <a:pt x="927100" y="947738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3386137" y="2032495"/>
              <a:ext cx="1764030" cy="973455"/>
            </a:xfrm>
            <a:custGeom>
              <a:avLst/>
              <a:gdLst/>
              <a:ahLst/>
              <a:cxnLst/>
              <a:rect l="l" t="t" r="r" b="b"/>
              <a:pathLst>
                <a:path w="1764029" h="973455">
                  <a:moveTo>
                    <a:pt x="0" y="0"/>
                  </a:moveTo>
                  <a:lnTo>
                    <a:pt x="1763713" y="9731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" name="object 89"/>
          <p:cNvSpPr txBox="1"/>
          <p:nvPr/>
        </p:nvSpPr>
        <p:spPr>
          <a:xfrm>
            <a:off x="4969827" y="3113532"/>
            <a:ext cx="4813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g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=236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90" name="object 90"/>
          <p:cNvGrpSpPr/>
          <p:nvPr/>
        </p:nvGrpSpPr>
        <p:grpSpPr>
          <a:xfrm>
            <a:off x="5167924" y="3094957"/>
            <a:ext cx="975994" cy="839469"/>
            <a:chOff x="5167924" y="3094957"/>
            <a:chExt cx="975994" cy="839469"/>
          </a:xfrm>
        </p:grpSpPr>
        <p:sp>
          <p:nvSpPr>
            <p:cNvPr id="91" name="object 91"/>
            <p:cNvSpPr/>
            <p:nvPr/>
          </p:nvSpPr>
          <p:spPr>
            <a:xfrm>
              <a:off x="5174274" y="3855260"/>
              <a:ext cx="69215" cy="73025"/>
            </a:xfrm>
            <a:custGeom>
              <a:avLst/>
              <a:gdLst/>
              <a:ahLst/>
              <a:cxnLst/>
              <a:rect l="l" t="t" r="r" b="b"/>
              <a:pathLst>
                <a:path w="69214" h="73025">
                  <a:moveTo>
                    <a:pt x="69063" y="0"/>
                  </a:moveTo>
                  <a:lnTo>
                    <a:pt x="0" y="0"/>
                  </a:lnTo>
                  <a:lnTo>
                    <a:pt x="0" y="72579"/>
                  </a:lnTo>
                  <a:lnTo>
                    <a:pt x="69063" y="72579"/>
                  </a:lnTo>
                  <a:lnTo>
                    <a:pt x="690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5174274" y="3855260"/>
              <a:ext cx="69215" cy="73025"/>
            </a:xfrm>
            <a:custGeom>
              <a:avLst/>
              <a:gdLst/>
              <a:ahLst/>
              <a:cxnLst/>
              <a:rect l="l" t="t" r="r" b="b"/>
              <a:pathLst>
                <a:path w="69214" h="73025">
                  <a:moveTo>
                    <a:pt x="0" y="0"/>
                  </a:moveTo>
                  <a:lnTo>
                    <a:pt x="69064" y="0"/>
                  </a:lnTo>
                  <a:lnTo>
                    <a:pt x="69064" y="72579"/>
                  </a:lnTo>
                  <a:lnTo>
                    <a:pt x="0" y="72579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5795853" y="3855260"/>
              <a:ext cx="69215" cy="73025"/>
            </a:xfrm>
            <a:custGeom>
              <a:avLst/>
              <a:gdLst/>
              <a:ahLst/>
              <a:cxnLst/>
              <a:rect l="l" t="t" r="r" b="b"/>
              <a:pathLst>
                <a:path w="69214" h="73025">
                  <a:moveTo>
                    <a:pt x="69063" y="0"/>
                  </a:moveTo>
                  <a:lnTo>
                    <a:pt x="0" y="0"/>
                  </a:lnTo>
                  <a:lnTo>
                    <a:pt x="0" y="72579"/>
                  </a:lnTo>
                  <a:lnTo>
                    <a:pt x="69063" y="72579"/>
                  </a:lnTo>
                  <a:lnTo>
                    <a:pt x="690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5795853" y="3855260"/>
              <a:ext cx="69215" cy="73025"/>
            </a:xfrm>
            <a:custGeom>
              <a:avLst/>
              <a:gdLst/>
              <a:ahLst/>
              <a:cxnLst/>
              <a:rect l="l" t="t" r="r" b="b"/>
              <a:pathLst>
                <a:path w="69214" h="73025">
                  <a:moveTo>
                    <a:pt x="0" y="0"/>
                  </a:moveTo>
                  <a:lnTo>
                    <a:pt x="69064" y="0"/>
                  </a:lnTo>
                  <a:lnTo>
                    <a:pt x="69064" y="72579"/>
                  </a:lnTo>
                  <a:lnTo>
                    <a:pt x="0" y="72579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5243339" y="3099719"/>
              <a:ext cx="869950" cy="755650"/>
            </a:xfrm>
            <a:custGeom>
              <a:avLst/>
              <a:gdLst/>
              <a:ahLst/>
              <a:cxnLst/>
              <a:rect l="l" t="t" r="r" b="b"/>
              <a:pathLst>
                <a:path w="869950" h="755650">
                  <a:moveTo>
                    <a:pt x="869398" y="0"/>
                  </a:moveTo>
                  <a:lnTo>
                    <a:pt x="0" y="75554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5822260" y="3099719"/>
              <a:ext cx="317500" cy="755650"/>
            </a:xfrm>
            <a:custGeom>
              <a:avLst/>
              <a:gdLst/>
              <a:ahLst/>
              <a:cxnLst/>
              <a:rect l="l" t="t" r="r" b="b"/>
              <a:pathLst>
                <a:path w="317500" h="755650">
                  <a:moveTo>
                    <a:pt x="316884" y="0"/>
                  </a:moveTo>
                  <a:lnTo>
                    <a:pt x="0" y="75554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7" name="object 97"/>
          <p:cNvSpPr txBox="1"/>
          <p:nvPr/>
        </p:nvSpPr>
        <p:spPr>
          <a:xfrm>
            <a:off x="4814252" y="3756660"/>
            <a:ext cx="1610995" cy="488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07010">
              <a:lnSpc>
                <a:spcPts val="2185"/>
              </a:lnSpc>
              <a:spcBef>
                <a:spcPts val="100"/>
              </a:spcBef>
              <a:tabLst>
                <a:tab pos="835660" algn="l"/>
                <a:tab pos="1456690" algn="l"/>
              </a:tabLst>
            </a:pPr>
            <a:r>
              <a:rPr sz="2000" spc="-50" dirty="0">
                <a:latin typeface="Times New Roman"/>
                <a:cs typeface="Times New Roman"/>
              </a:rPr>
              <a:t>Z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spc="-50" dirty="0">
                <a:latin typeface="Times New Roman"/>
                <a:cs typeface="Times New Roman"/>
              </a:rPr>
              <a:t>S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spc="-50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ts val="1465"/>
              </a:lnSpc>
              <a:tabLst>
                <a:tab pos="742315" algn="l"/>
              </a:tabLst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g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=217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1400" i="1" spc="-20" dirty="0">
                <a:solidFill>
                  <a:srgbClr val="990000"/>
                </a:solidFill>
                <a:latin typeface="Times New Roman"/>
                <a:cs typeface="Times New Roman"/>
              </a:rPr>
              <a:t>g</a:t>
            </a: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=297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98" name="object 98"/>
          <p:cNvGrpSpPr/>
          <p:nvPr/>
        </p:nvGrpSpPr>
        <p:grpSpPr>
          <a:xfrm>
            <a:off x="6070601" y="4680870"/>
            <a:ext cx="930275" cy="111125"/>
            <a:chOff x="6070601" y="4680870"/>
            <a:chExt cx="930275" cy="111125"/>
          </a:xfrm>
        </p:grpSpPr>
        <p:sp>
          <p:nvSpPr>
            <p:cNvPr id="99" name="object 99"/>
            <p:cNvSpPr/>
            <p:nvPr/>
          </p:nvSpPr>
          <p:spPr>
            <a:xfrm>
              <a:off x="6076951" y="4687220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80962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80962" y="73025"/>
                  </a:lnTo>
                  <a:lnTo>
                    <a:pt x="809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6076951" y="4687220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0" y="0"/>
                  </a:moveTo>
                  <a:lnTo>
                    <a:pt x="80963" y="0"/>
                  </a:lnTo>
                  <a:lnTo>
                    <a:pt x="80963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6913563" y="4712620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80963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80963" y="73025"/>
                  </a:lnTo>
                  <a:lnTo>
                    <a:pt x="809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6913563" y="4712620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0" y="0"/>
                  </a:moveTo>
                  <a:lnTo>
                    <a:pt x="80963" y="0"/>
                  </a:lnTo>
                  <a:lnTo>
                    <a:pt x="80963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" name="object 103"/>
          <p:cNvSpPr txBox="1"/>
          <p:nvPr/>
        </p:nvSpPr>
        <p:spPr>
          <a:xfrm>
            <a:off x="5746751" y="4591811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O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6573839" y="4579620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5896928" y="4805172"/>
            <a:ext cx="4813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g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=288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181985" y="2873870"/>
            <a:ext cx="6777990" cy="1844039"/>
            <a:chOff x="181985" y="2873870"/>
            <a:chExt cx="6777990" cy="1844039"/>
          </a:xfrm>
        </p:grpSpPr>
        <p:sp>
          <p:nvSpPr>
            <p:cNvPr id="107" name="object 107"/>
            <p:cNvSpPr/>
            <p:nvPr/>
          </p:nvSpPr>
          <p:spPr>
            <a:xfrm>
              <a:off x="5191126" y="3929982"/>
              <a:ext cx="927100" cy="757555"/>
            </a:xfrm>
            <a:custGeom>
              <a:avLst/>
              <a:gdLst/>
              <a:ahLst/>
              <a:cxnLst/>
              <a:rect l="l" t="t" r="r" b="b"/>
              <a:pathLst>
                <a:path w="927100" h="757554">
                  <a:moveTo>
                    <a:pt x="927100" y="757238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5191126" y="3929983"/>
              <a:ext cx="1764030" cy="782955"/>
            </a:xfrm>
            <a:custGeom>
              <a:avLst/>
              <a:gdLst/>
              <a:ahLst/>
              <a:cxnLst/>
              <a:rect l="l" t="t" r="r" b="b"/>
              <a:pathLst>
                <a:path w="1764029" h="782954">
                  <a:moveTo>
                    <a:pt x="0" y="0"/>
                  </a:moveTo>
                  <a:lnTo>
                    <a:pt x="1763713" y="7826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190480" y="3636158"/>
              <a:ext cx="69215" cy="73025"/>
            </a:xfrm>
            <a:custGeom>
              <a:avLst/>
              <a:gdLst/>
              <a:ahLst/>
              <a:cxnLst/>
              <a:rect l="l" t="t" r="r" b="b"/>
              <a:pathLst>
                <a:path w="69215" h="73025">
                  <a:moveTo>
                    <a:pt x="68694" y="0"/>
                  </a:moveTo>
                  <a:lnTo>
                    <a:pt x="0" y="0"/>
                  </a:lnTo>
                  <a:lnTo>
                    <a:pt x="0" y="72656"/>
                  </a:lnTo>
                  <a:lnTo>
                    <a:pt x="68694" y="72656"/>
                  </a:lnTo>
                  <a:lnTo>
                    <a:pt x="68694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190480" y="3636158"/>
              <a:ext cx="69215" cy="73025"/>
            </a:xfrm>
            <a:custGeom>
              <a:avLst/>
              <a:gdLst/>
              <a:ahLst/>
              <a:cxnLst/>
              <a:rect l="l" t="t" r="r" b="b"/>
              <a:pathLst>
                <a:path w="69215" h="73025">
                  <a:moveTo>
                    <a:pt x="0" y="0"/>
                  </a:moveTo>
                  <a:lnTo>
                    <a:pt x="68695" y="0"/>
                  </a:lnTo>
                  <a:lnTo>
                    <a:pt x="68695" y="72656"/>
                  </a:lnTo>
                  <a:lnTo>
                    <a:pt x="0" y="72656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192627" y="3636158"/>
              <a:ext cx="69215" cy="73025"/>
            </a:xfrm>
            <a:custGeom>
              <a:avLst/>
              <a:gdLst/>
              <a:ahLst/>
              <a:cxnLst/>
              <a:rect l="l" t="t" r="r" b="b"/>
              <a:pathLst>
                <a:path w="69214" h="73025">
                  <a:moveTo>
                    <a:pt x="68694" y="0"/>
                  </a:moveTo>
                  <a:lnTo>
                    <a:pt x="0" y="0"/>
                  </a:lnTo>
                  <a:lnTo>
                    <a:pt x="0" y="72656"/>
                  </a:lnTo>
                  <a:lnTo>
                    <a:pt x="68694" y="72656"/>
                  </a:lnTo>
                  <a:lnTo>
                    <a:pt x="68694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192627" y="3636158"/>
              <a:ext cx="69215" cy="73025"/>
            </a:xfrm>
            <a:custGeom>
              <a:avLst/>
              <a:gdLst/>
              <a:ahLst/>
              <a:cxnLst/>
              <a:rect l="l" t="t" r="r" b="b"/>
              <a:pathLst>
                <a:path w="69214" h="73025">
                  <a:moveTo>
                    <a:pt x="0" y="0"/>
                  </a:moveTo>
                  <a:lnTo>
                    <a:pt x="68695" y="0"/>
                  </a:lnTo>
                  <a:lnTo>
                    <a:pt x="68695" y="72656"/>
                  </a:lnTo>
                  <a:lnTo>
                    <a:pt x="0" y="72656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88335" y="3636158"/>
              <a:ext cx="69215" cy="73025"/>
            </a:xfrm>
            <a:custGeom>
              <a:avLst/>
              <a:gdLst/>
              <a:ahLst/>
              <a:cxnLst/>
              <a:rect l="l" t="t" r="r" b="b"/>
              <a:pathLst>
                <a:path w="69214" h="73025">
                  <a:moveTo>
                    <a:pt x="68694" y="0"/>
                  </a:moveTo>
                  <a:lnTo>
                    <a:pt x="0" y="0"/>
                  </a:lnTo>
                  <a:lnTo>
                    <a:pt x="0" y="72656"/>
                  </a:lnTo>
                  <a:lnTo>
                    <a:pt x="68694" y="72656"/>
                  </a:lnTo>
                  <a:lnTo>
                    <a:pt x="68694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88335" y="3636158"/>
              <a:ext cx="69215" cy="73025"/>
            </a:xfrm>
            <a:custGeom>
              <a:avLst/>
              <a:gdLst/>
              <a:ahLst/>
              <a:cxnLst/>
              <a:rect l="l" t="t" r="r" b="b"/>
              <a:pathLst>
                <a:path w="69214" h="73025">
                  <a:moveTo>
                    <a:pt x="0" y="0"/>
                  </a:moveTo>
                  <a:lnTo>
                    <a:pt x="68695" y="0"/>
                  </a:lnTo>
                  <a:lnTo>
                    <a:pt x="68695" y="72656"/>
                  </a:lnTo>
                  <a:lnTo>
                    <a:pt x="0" y="72656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257029" y="2878632"/>
              <a:ext cx="619760" cy="757555"/>
            </a:xfrm>
            <a:custGeom>
              <a:avLst/>
              <a:gdLst/>
              <a:ahLst/>
              <a:cxnLst/>
              <a:rect l="l" t="t" r="r" b="b"/>
              <a:pathLst>
                <a:path w="619760" h="757554">
                  <a:moveTo>
                    <a:pt x="619269" y="0"/>
                  </a:moveTo>
                  <a:lnTo>
                    <a:pt x="0" y="757526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908626" y="2878632"/>
              <a:ext cx="314325" cy="757555"/>
            </a:xfrm>
            <a:custGeom>
              <a:avLst/>
              <a:gdLst/>
              <a:ahLst/>
              <a:cxnLst/>
              <a:rect l="l" t="t" r="r" b="b"/>
              <a:pathLst>
                <a:path w="314325" h="757554">
                  <a:moveTo>
                    <a:pt x="0" y="0"/>
                  </a:moveTo>
                  <a:lnTo>
                    <a:pt x="314181" y="757526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956107" y="2878632"/>
              <a:ext cx="1236980" cy="757555"/>
            </a:xfrm>
            <a:custGeom>
              <a:avLst/>
              <a:gdLst/>
              <a:ahLst/>
              <a:cxnLst/>
              <a:rect l="l" t="t" r="r" b="b"/>
              <a:pathLst>
                <a:path w="1236980" h="757554">
                  <a:moveTo>
                    <a:pt x="0" y="0"/>
                  </a:moveTo>
                  <a:lnTo>
                    <a:pt x="1236518" y="757526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8" name="object 118"/>
          <p:cNvSpPr txBox="1"/>
          <p:nvPr/>
        </p:nvSpPr>
        <p:spPr>
          <a:xfrm>
            <a:off x="6773228" y="4820411"/>
            <a:ext cx="4813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g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=292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11039" y="3534155"/>
            <a:ext cx="1670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1019246" y="3543300"/>
            <a:ext cx="1670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P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2000034" y="3540252"/>
            <a:ext cx="1949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C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2339050" y="3494532"/>
            <a:ext cx="5016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g=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366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343852" y="3494532"/>
            <a:ext cx="5016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g=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300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1340947" y="3494532"/>
            <a:ext cx="5016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g=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317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8109727" y="4680869"/>
            <a:ext cx="682625" cy="111125"/>
            <a:chOff x="8109727" y="4680869"/>
            <a:chExt cx="682625" cy="111125"/>
          </a:xfrm>
        </p:grpSpPr>
        <p:sp>
          <p:nvSpPr>
            <p:cNvPr id="126" name="object 126"/>
            <p:cNvSpPr/>
            <p:nvPr/>
          </p:nvSpPr>
          <p:spPr>
            <a:xfrm>
              <a:off x="8116077" y="4687219"/>
              <a:ext cx="59690" cy="73025"/>
            </a:xfrm>
            <a:custGeom>
              <a:avLst/>
              <a:gdLst/>
              <a:ahLst/>
              <a:cxnLst/>
              <a:rect l="l" t="t" r="r" b="b"/>
              <a:pathLst>
                <a:path w="59690" h="73025">
                  <a:moveTo>
                    <a:pt x="59062" y="0"/>
                  </a:moveTo>
                  <a:lnTo>
                    <a:pt x="0" y="0"/>
                  </a:lnTo>
                  <a:lnTo>
                    <a:pt x="0" y="73024"/>
                  </a:lnTo>
                  <a:lnTo>
                    <a:pt x="59062" y="73024"/>
                  </a:lnTo>
                  <a:lnTo>
                    <a:pt x="590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116077" y="4687219"/>
              <a:ext cx="59690" cy="73025"/>
            </a:xfrm>
            <a:custGeom>
              <a:avLst/>
              <a:gdLst/>
              <a:ahLst/>
              <a:cxnLst/>
              <a:rect l="l" t="t" r="r" b="b"/>
              <a:pathLst>
                <a:path w="59690" h="73025">
                  <a:moveTo>
                    <a:pt x="0" y="0"/>
                  </a:moveTo>
                  <a:lnTo>
                    <a:pt x="59063" y="0"/>
                  </a:lnTo>
                  <a:lnTo>
                    <a:pt x="59063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726397" y="4712619"/>
              <a:ext cx="59690" cy="73025"/>
            </a:xfrm>
            <a:custGeom>
              <a:avLst/>
              <a:gdLst/>
              <a:ahLst/>
              <a:cxnLst/>
              <a:rect l="l" t="t" r="r" b="b"/>
              <a:pathLst>
                <a:path w="59690" h="73025">
                  <a:moveTo>
                    <a:pt x="59062" y="0"/>
                  </a:moveTo>
                  <a:lnTo>
                    <a:pt x="0" y="0"/>
                  </a:lnTo>
                  <a:lnTo>
                    <a:pt x="0" y="73024"/>
                  </a:lnTo>
                  <a:lnTo>
                    <a:pt x="59062" y="73024"/>
                  </a:lnTo>
                  <a:lnTo>
                    <a:pt x="590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726397" y="4712619"/>
              <a:ext cx="59690" cy="73025"/>
            </a:xfrm>
            <a:custGeom>
              <a:avLst/>
              <a:gdLst/>
              <a:ahLst/>
              <a:cxnLst/>
              <a:rect l="l" t="t" r="r" b="b"/>
              <a:pathLst>
                <a:path w="59690" h="73025">
                  <a:moveTo>
                    <a:pt x="0" y="0"/>
                  </a:moveTo>
                  <a:lnTo>
                    <a:pt x="59063" y="0"/>
                  </a:lnTo>
                  <a:lnTo>
                    <a:pt x="59063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0" name="object 130"/>
          <p:cNvSpPr txBox="1"/>
          <p:nvPr/>
        </p:nvSpPr>
        <p:spPr>
          <a:xfrm>
            <a:off x="7847430" y="4591811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O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8450222" y="4579620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8006046" y="4805172"/>
            <a:ext cx="4813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g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=296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133" name="object 133"/>
          <p:cNvGrpSpPr/>
          <p:nvPr/>
        </p:nvGrpSpPr>
        <p:grpSpPr>
          <a:xfrm>
            <a:off x="893762" y="1187945"/>
            <a:ext cx="7867650" cy="3529965"/>
            <a:chOff x="893762" y="1187945"/>
            <a:chExt cx="7867650" cy="3529965"/>
          </a:xfrm>
        </p:grpSpPr>
        <p:sp>
          <p:nvSpPr>
            <p:cNvPr id="134" name="object 134"/>
            <p:cNvSpPr/>
            <p:nvPr/>
          </p:nvSpPr>
          <p:spPr>
            <a:xfrm>
              <a:off x="7469855" y="3929981"/>
              <a:ext cx="676910" cy="757555"/>
            </a:xfrm>
            <a:custGeom>
              <a:avLst/>
              <a:gdLst/>
              <a:ahLst/>
              <a:cxnLst/>
              <a:rect l="l" t="t" r="r" b="b"/>
              <a:pathLst>
                <a:path w="676909" h="757554">
                  <a:moveTo>
                    <a:pt x="676332" y="757238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469855" y="3929982"/>
              <a:ext cx="1287145" cy="782955"/>
            </a:xfrm>
            <a:custGeom>
              <a:avLst/>
              <a:gdLst/>
              <a:ahLst/>
              <a:cxnLst/>
              <a:rect l="l" t="t" r="r" b="b"/>
              <a:pathLst>
                <a:path w="1287145" h="782954">
                  <a:moveTo>
                    <a:pt x="0" y="0"/>
                  </a:moveTo>
                  <a:lnTo>
                    <a:pt x="1286652" y="7826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2019300" y="1202232"/>
              <a:ext cx="949325" cy="757555"/>
            </a:xfrm>
            <a:custGeom>
              <a:avLst/>
              <a:gdLst/>
              <a:ahLst/>
              <a:cxnLst/>
              <a:rect l="l" t="t" r="r" b="b"/>
              <a:pathLst>
                <a:path w="949325" h="757555">
                  <a:moveTo>
                    <a:pt x="949325" y="0"/>
                  </a:moveTo>
                  <a:lnTo>
                    <a:pt x="0" y="757238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946149" y="2037257"/>
              <a:ext cx="1019175" cy="752475"/>
            </a:xfrm>
            <a:custGeom>
              <a:avLst/>
              <a:gdLst/>
              <a:ahLst/>
              <a:cxnLst/>
              <a:rect l="l" t="t" r="r" b="b"/>
              <a:pathLst>
                <a:path w="1019175" h="752475">
                  <a:moveTo>
                    <a:pt x="1019175" y="0"/>
                  </a:moveTo>
                  <a:lnTo>
                    <a:pt x="0" y="752475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908050" y="2865932"/>
              <a:ext cx="314325" cy="770255"/>
            </a:xfrm>
            <a:custGeom>
              <a:avLst/>
              <a:gdLst/>
              <a:ahLst/>
              <a:cxnLst/>
              <a:rect l="l" t="t" r="r" b="b"/>
              <a:pathLst>
                <a:path w="314325" h="770254">
                  <a:moveTo>
                    <a:pt x="0" y="0"/>
                  </a:moveTo>
                  <a:lnTo>
                    <a:pt x="314325" y="769938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213201" y="3696354"/>
              <a:ext cx="635000" cy="535305"/>
            </a:xfrm>
            <a:custGeom>
              <a:avLst/>
              <a:gdLst/>
              <a:ahLst/>
              <a:cxnLst/>
              <a:rect l="l" t="t" r="r" b="b"/>
              <a:pathLst>
                <a:path w="635000" h="535304">
                  <a:moveTo>
                    <a:pt x="559756" y="490738"/>
                  </a:moveTo>
                  <a:lnTo>
                    <a:pt x="541408" y="512644"/>
                  </a:lnTo>
                  <a:lnTo>
                    <a:pt x="634648" y="534828"/>
                  </a:lnTo>
                  <a:lnTo>
                    <a:pt x="619476" y="499912"/>
                  </a:lnTo>
                  <a:lnTo>
                    <a:pt x="570709" y="499912"/>
                  </a:lnTo>
                  <a:lnTo>
                    <a:pt x="559756" y="490738"/>
                  </a:lnTo>
                  <a:close/>
                </a:path>
                <a:path w="635000" h="535304">
                  <a:moveTo>
                    <a:pt x="578104" y="468831"/>
                  </a:moveTo>
                  <a:lnTo>
                    <a:pt x="559756" y="490738"/>
                  </a:lnTo>
                  <a:lnTo>
                    <a:pt x="570709" y="499912"/>
                  </a:lnTo>
                  <a:lnTo>
                    <a:pt x="589057" y="478005"/>
                  </a:lnTo>
                  <a:lnTo>
                    <a:pt x="578104" y="468831"/>
                  </a:lnTo>
                  <a:close/>
                </a:path>
                <a:path w="635000" h="535304">
                  <a:moveTo>
                    <a:pt x="596452" y="446925"/>
                  </a:moveTo>
                  <a:lnTo>
                    <a:pt x="578104" y="468831"/>
                  </a:lnTo>
                  <a:lnTo>
                    <a:pt x="589057" y="478005"/>
                  </a:lnTo>
                  <a:lnTo>
                    <a:pt x="570709" y="499912"/>
                  </a:lnTo>
                  <a:lnTo>
                    <a:pt x="619476" y="499912"/>
                  </a:lnTo>
                  <a:lnTo>
                    <a:pt x="596452" y="446925"/>
                  </a:lnTo>
                  <a:close/>
                </a:path>
                <a:path w="635000" h="535304">
                  <a:moveTo>
                    <a:pt x="18347" y="0"/>
                  </a:moveTo>
                  <a:lnTo>
                    <a:pt x="0" y="21906"/>
                  </a:lnTo>
                  <a:lnTo>
                    <a:pt x="559756" y="490738"/>
                  </a:lnTo>
                  <a:lnTo>
                    <a:pt x="578104" y="468831"/>
                  </a:lnTo>
                  <a:lnTo>
                    <a:pt x="18347" y="0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0" name="object 140"/>
          <p:cNvSpPr txBox="1"/>
          <p:nvPr/>
        </p:nvSpPr>
        <p:spPr>
          <a:xfrm>
            <a:off x="8646476" y="4820411"/>
            <a:ext cx="4813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g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=300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3864629" y="4038092"/>
            <a:ext cx="787400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16865" algn="l"/>
                <a:tab pos="621665" algn="l"/>
              </a:tabLst>
            </a:pPr>
            <a:r>
              <a:rPr sz="4800" spc="-50" dirty="0">
                <a:latin typeface="Times New Roman"/>
                <a:cs typeface="Times New Roman"/>
              </a:rPr>
              <a:t>.</a:t>
            </a:r>
            <a:r>
              <a:rPr sz="4800" dirty="0">
                <a:latin typeface="Times New Roman"/>
                <a:cs typeface="Times New Roman"/>
              </a:rPr>
              <a:t>	</a:t>
            </a:r>
            <a:r>
              <a:rPr sz="4800" spc="-50" dirty="0">
                <a:latin typeface="Times New Roman"/>
                <a:cs typeface="Times New Roman"/>
              </a:rPr>
              <a:t>.</a:t>
            </a:r>
            <a:r>
              <a:rPr sz="4800" dirty="0">
                <a:latin typeface="Times New Roman"/>
                <a:cs typeface="Times New Roman"/>
              </a:rPr>
              <a:t>	</a:t>
            </a:r>
            <a:r>
              <a:rPr sz="4800" spc="-50" dirty="0">
                <a:latin typeface="Times New Roman"/>
                <a:cs typeface="Times New Roman"/>
              </a:rPr>
              <a:t>.</a:t>
            </a:r>
            <a:endParaRPr sz="4800">
              <a:latin typeface="Times New Roman"/>
              <a:cs typeface="Times New Roman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1857375" y="4110228"/>
            <a:ext cx="1949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solidFill>
                  <a:srgbClr val="990000"/>
                </a:solidFill>
                <a:latin typeface="Times New Roman"/>
                <a:cs typeface="Times New Roman"/>
              </a:rPr>
              <a:t>B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275206" y="4713732"/>
            <a:ext cx="331597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0" indent="-177800">
              <a:lnSpc>
                <a:spcPct val="100000"/>
              </a:lnSpc>
              <a:spcBef>
                <a:spcPts val="100"/>
              </a:spcBef>
              <a:buAutoNum type="arabicPeriod"/>
              <a:tabLst>
                <a:tab pos="190500" algn="l"/>
              </a:tabLst>
            </a:pPr>
            <a:r>
              <a:rPr sz="1400" spc="-10" dirty="0">
                <a:latin typeface="Times New Roman"/>
                <a:cs typeface="Times New Roman"/>
              </a:rPr>
              <a:t>(A,0)</a:t>
            </a:r>
            <a:endParaRPr sz="1400">
              <a:latin typeface="Times New Roman"/>
              <a:cs typeface="Times New Roman"/>
            </a:endParaRPr>
          </a:p>
          <a:p>
            <a:pPr marL="198120" indent="-178435">
              <a:lnSpc>
                <a:spcPct val="100000"/>
              </a:lnSpc>
              <a:buFont typeface="Times New Roman"/>
              <a:buAutoNum type="arabicPeriod"/>
              <a:tabLst>
                <a:tab pos="198755" algn="l"/>
              </a:tabLst>
            </a:pPr>
            <a:r>
              <a:rPr sz="1400" b="1" dirty="0">
                <a:latin typeface="Times New Roman"/>
                <a:cs typeface="Times New Roman"/>
              </a:rPr>
              <a:t>(Z,75),</a:t>
            </a:r>
            <a:r>
              <a:rPr sz="1400" b="1" spc="-25" dirty="0">
                <a:latin typeface="Times New Roman"/>
                <a:cs typeface="Times New Roman"/>
              </a:rPr>
              <a:t> </a:t>
            </a:r>
            <a:r>
              <a:rPr sz="1400" b="1" spc="-20" dirty="0">
                <a:latin typeface="Times New Roman"/>
                <a:cs typeface="Times New Roman"/>
              </a:rPr>
              <a:t>(T,118), </a:t>
            </a:r>
            <a:r>
              <a:rPr sz="1400" b="1" spc="-10" dirty="0">
                <a:latin typeface="Times New Roman"/>
                <a:cs typeface="Times New Roman"/>
              </a:rPr>
              <a:t>(S,140)</a:t>
            </a:r>
            <a:endParaRPr sz="1400">
              <a:latin typeface="Times New Roman"/>
              <a:cs typeface="Times New Roman"/>
            </a:endParaRPr>
          </a:p>
          <a:p>
            <a:pPr marL="193675" indent="-178435">
              <a:lnSpc>
                <a:spcPct val="100000"/>
              </a:lnSpc>
              <a:spcBef>
                <a:spcPts val="165"/>
              </a:spcBef>
              <a:buAutoNum type="arabicPeriod"/>
              <a:tabLst>
                <a:tab pos="194310" algn="l"/>
              </a:tabLst>
            </a:pPr>
            <a:r>
              <a:rPr sz="1400" spc="-20" dirty="0">
                <a:latin typeface="Times New Roman"/>
                <a:cs typeface="Times New Roman"/>
              </a:rPr>
              <a:t>(T,118), </a:t>
            </a:r>
            <a:r>
              <a:rPr sz="1400" dirty="0">
                <a:latin typeface="Times New Roman"/>
                <a:cs typeface="Times New Roman"/>
              </a:rPr>
              <a:t>(S,140),</a:t>
            </a:r>
            <a:r>
              <a:rPr sz="1400" spc="-1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(O,146),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(A,150)</a:t>
            </a:r>
            <a:endParaRPr sz="1400">
              <a:latin typeface="Times New Roman"/>
              <a:cs typeface="Times New Roman"/>
            </a:endParaRPr>
          </a:p>
          <a:p>
            <a:pPr marL="200660" indent="-178435">
              <a:lnSpc>
                <a:spcPct val="100000"/>
              </a:lnSpc>
              <a:spcBef>
                <a:spcPts val="315"/>
              </a:spcBef>
              <a:buAutoNum type="arabicPeriod"/>
              <a:tabLst>
                <a:tab pos="201295" algn="l"/>
              </a:tabLst>
            </a:pPr>
            <a:r>
              <a:rPr sz="1400" dirty="0">
                <a:latin typeface="Times New Roman"/>
                <a:cs typeface="Times New Roman"/>
              </a:rPr>
              <a:t>(S,140),</a:t>
            </a:r>
            <a:r>
              <a:rPr sz="1400" spc="-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(O,146),</a:t>
            </a:r>
            <a:r>
              <a:rPr sz="1400" spc="-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(A,150),</a:t>
            </a:r>
            <a:r>
              <a:rPr sz="1400" spc="-1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(L,229),</a:t>
            </a:r>
            <a:r>
              <a:rPr sz="1400" b="1" spc="-10" dirty="0">
                <a:latin typeface="Times New Roman"/>
                <a:cs typeface="Times New Roman"/>
              </a:rPr>
              <a:t> (A,236)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283880" y="4663480"/>
            <a:ext cx="965200" cy="12700"/>
          </a:xfrm>
          <a:custGeom>
            <a:avLst/>
            <a:gdLst/>
            <a:ahLst/>
            <a:cxnLst/>
            <a:rect l="l" t="t" r="r" b="b"/>
            <a:pathLst>
              <a:path w="965200" h="12700">
                <a:moveTo>
                  <a:pt x="965199" y="0"/>
                </a:moveTo>
                <a:lnTo>
                  <a:pt x="0" y="0"/>
                </a:lnTo>
                <a:lnTo>
                  <a:pt x="0" y="12699"/>
                </a:lnTo>
                <a:lnTo>
                  <a:pt x="965199" y="12699"/>
                </a:lnTo>
                <a:lnTo>
                  <a:pt x="9651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 txBox="1"/>
          <p:nvPr/>
        </p:nvSpPr>
        <p:spPr>
          <a:xfrm>
            <a:off x="271180" y="4448555"/>
            <a:ext cx="9893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Lista</a:t>
            </a:r>
            <a:r>
              <a:rPr sz="1400" spc="-15" dirty="0">
                <a:latin typeface="Times New Roman"/>
                <a:cs typeface="Times New Roman"/>
              </a:rPr>
              <a:t> </a:t>
            </a:r>
            <a:r>
              <a:rPr sz="1400" i="1" spc="-10" dirty="0">
                <a:latin typeface="Times New Roman"/>
                <a:cs typeface="Times New Roman"/>
              </a:rPr>
              <a:t>abierta</a:t>
            </a:r>
            <a:r>
              <a:rPr sz="1400" spc="-10" dirty="0">
                <a:latin typeface="Times New Roman"/>
                <a:cs typeface="Times New Roman"/>
              </a:rPr>
              <a:t>: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47" name="object 14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34 </a:t>
            </a:r>
            <a:r>
              <a:rPr spc="-50" dirty="0"/>
              <a:t>–</a:t>
            </a:r>
          </a:p>
        </p:txBody>
      </p:sp>
      <p:sp>
        <p:nvSpPr>
          <p:cNvPr id="146" name="object 146"/>
          <p:cNvSpPr txBox="1"/>
          <p:nvPr/>
        </p:nvSpPr>
        <p:spPr>
          <a:xfrm>
            <a:off x="281117" y="5649467"/>
            <a:ext cx="5236210" cy="501015"/>
          </a:xfrm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90"/>
              </a:spcBef>
            </a:pPr>
            <a:r>
              <a:rPr sz="1400" dirty="0">
                <a:latin typeface="Times New Roman"/>
                <a:cs typeface="Times New Roman"/>
              </a:rPr>
              <a:t>5.</a:t>
            </a:r>
            <a:r>
              <a:rPr sz="1400" spc="-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(O,146),</a:t>
            </a:r>
            <a:r>
              <a:rPr sz="1400" spc="-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(A,150),</a:t>
            </a:r>
            <a:r>
              <a:rPr sz="1400" spc="-25" dirty="0">
                <a:latin typeface="Times New Roman"/>
                <a:cs typeface="Times New Roman"/>
              </a:rPr>
              <a:t> </a:t>
            </a:r>
            <a:r>
              <a:rPr sz="1400" b="1" dirty="0">
                <a:solidFill>
                  <a:srgbClr val="FF0000"/>
                </a:solidFill>
                <a:latin typeface="Times New Roman"/>
                <a:cs typeface="Times New Roman"/>
              </a:rPr>
              <a:t>(R,220)</a:t>
            </a:r>
            <a:r>
              <a:rPr sz="1400" dirty="0">
                <a:latin typeface="Times New Roman"/>
                <a:cs typeface="Times New Roman"/>
              </a:rPr>
              <a:t>,</a:t>
            </a:r>
            <a:r>
              <a:rPr sz="1400" spc="-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(L,229),</a:t>
            </a:r>
            <a:r>
              <a:rPr sz="1400" spc="-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(A,236),</a:t>
            </a:r>
            <a:r>
              <a:rPr sz="1400" spc="-2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(F,239),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(A,280),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(O,291)</a:t>
            </a:r>
            <a:endParaRPr sz="1400">
              <a:latin typeface="Times New Roman"/>
              <a:cs typeface="Times New Roman"/>
            </a:endParaRPr>
          </a:p>
          <a:p>
            <a:pPr marL="2668270">
              <a:lnSpc>
                <a:spcPct val="100000"/>
              </a:lnSpc>
              <a:spcBef>
                <a:spcPts val="190"/>
              </a:spcBef>
            </a:pPr>
            <a:r>
              <a:rPr sz="1400" b="1" dirty="0">
                <a:latin typeface="Times New Roman"/>
                <a:cs typeface="Times New Roman"/>
              </a:rPr>
              <a:t>…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414337" y="998537"/>
            <a:ext cx="4653280" cy="3613150"/>
            <a:chOff x="414337" y="998537"/>
            <a:chExt cx="4653280" cy="3613150"/>
          </a:xfrm>
        </p:grpSpPr>
        <p:sp>
          <p:nvSpPr>
            <p:cNvPr id="8" name="object 8"/>
            <p:cNvSpPr/>
            <p:nvPr/>
          </p:nvSpPr>
          <p:spPr>
            <a:xfrm>
              <a:off x="419100" y="1003300"/>
              <a:ext cx="2519680" cy="2519680"/>
            </a:xfrm>
            <a:custGeom>
              <a:avLst/>
              <a:gdLst/>
              <a:ahLst/>
              <a:cxnLst/>
              <a:rect l="l" t="t" r="r" b="b"/>
              <a:pathLst>
                <a:path w="2519680" h="2519679">
                  <a:moveTo>
                    <a:pt x="1259681" y="0"/>
                  </a:moveTo>
                  <a:lnTo>
                    <a:pt x="1211363" y="909"/>
                  </a:lnTo>
                  <a:lnTo>
                    <a:pt x="1163504" y="3616"/>
                  </a:lnTo>
                  <a:lnTo>
                    <a:pt x="1116139" y="8088"/>
                  </a:lnTo>
                  <a:lnTo>
                    <a:pt x="1069299" y="14292"/>
                  </a:lnTo>
                  <a:lnTo>
                    <a:pt x="1023016" y="22196"/>
                  </a:lnTo>
                  <a:lnTo>
                    <a:pt x="977325" y="31767"/>
                  </a:lnTo>
                  <a:lnTo>
                    <a:pt x="932256" y="42972"/>
                  </a:lnTo>
                  <a:lnTo>
                    <a:pt x="887843" y="55779"/>
                  </a:lnTo>
                  <a:lnTo>
                    <a:pt x="844119" y="70156"/>
                  </a:lnTo>
                  <a:lnTo>
                    <a:pt x="801116" y="86068"/>
                  </a:lnTo>
                  <a:lnTo>
                    <a:pt x="758866" y="103485"/>
                  </a:lnTo>
                  <a:lnTo>
                    <a:pt x="717403" y="122373"/>
                  </a:lnTo>
                  <a:lnTo>
                    <a:pt x="676758" y="142699"/>
                  </a:lnTo>
                  <a:lnTo>
                    <a:pt x="636965" y="164432"/>
                  </a:lnTo>
                  <a:lnTo>
                    <a:pt x="598056" y="187538"/>
                  </a:lnTo>
                  <a:lnTo>
                    <a:pt x="560064" y="211985"/>
                  </a:lnTo>
                  <a:lnTo>
                    <a:pt x="523021" y="237740"/>
                  </a:lnTo>
                  <a:lnTo>
                    <a:pt x="486960" y="264771"/>
                  </a:lnTo>
                  <a:lnTo>
                    <a:pt x="451914" y="293044"/>
                  </a:lnTo>
                  <a:lnTo>
                    <a:pt x="417915" y="322528"/>
                  </a:lnTo>
                  <a:lnTo>
                    <a:pt x="384996" y="353190"/>
                  </a:lnTo>
                  <a:lnTo>
                    <a:pt x="353189" y="384996"/>
                  </a:lnTo>
                  <a:lnTo>
                    <a:pt x="322528" y="417915"/>
                  </a:lnTo>
                  <a:lnTo>
                    <a:pt x="293044" y="451914"/>
                  </a:lnTo>
                  <a:lnTo>
                    <a:pt x="264770" y="486961"/>
                  </a:lnTo>
                  <a:lnTo>
                    <a:pt x="237740" y="523021"/>
                  </a:lnTo>
                  <a:lnTo>
                    <a:pt x="211985" y="560064"/>
                  </a:lnTo>
                  <a:lnTo>
                    <a:pt x="187538" y="598056"/>
                  </a:lnTo>
                  <a:lnTo>
                    <a:pt x="164432" y="636965"/>
                  </a:lnTo>
                  <a:lnTo>
                    <a:pt x="142699" y="676758"/>
                  </a:lnTo>
                  <a:lnTo>
                    <a:pt x="122373" y="717403"/>
                  </a:lnTo>
                  <a:lnTo>
                    <a:pt x="103485" y="758866"/>
                  </a:lnTo>
                  <a:lnTo>
                    <a:pt x="86068" y="801116"/>
                  </a:lnTo>
                  <a:lnTo>
                    <a:pt x="70156" y="844119"/>
                  </a:lnTo>
                  <a:lnTo>
                    <a:pt x="55779" y="887844"/>
                  </a:lnTo>
                  <a:lnTo>
                    <a:pt x="42972" y="932256"/>
                  </a:lnTo>
                  <a:lnTo>
                    <a:pt x="31767" y="977325"/>
                  </a:lnTo>
                  <a:lnTo>
                    <a:pt x="22196" y="1023017"/>
                  </a:lnTo>
                  <a:lnTo>
                    <a:pt x="14292" y="1069299"/>
                  </a:lnTo>
                  <a:lnTo>
                    <a:pt x="8088" y="1116139"/>
                  </a:lnTo>
                  <a:lnTo>
                    <a:pt x="3616" y="1163504"/>
                  </a:lnTo>
                  <a:lnTo>
                    <a:pt x="909" y="1211363"/>
                  </a:lnTo>
                  <a:lnTo>
                    <a:pt x="0" y="1259681"/>
                  </a:lnTo>
                  <a:lnTo>
                    <a:pt x="909" y="1307999"/>
                  </a:lnTo>
                  <a:lnTo>
                    <a:pt x="3616" y="1355857"/>
                  </a:lnTo>
                  <a:lnTo>
                    <a:pt x="8088" y="1403223"/>
                  </a:lnTo>
                  <a:lnTo>
                    <a:pt x="14292" y="1450063"/>
                  </a:lnTo>
                  <a:lnTo>
                    <a:pt x="22196" y="1496345"/>
                  </a:lnTo>
                  <a:lnTo>
                    <a:pt x="31767" y="1542037"/>
                  </a:lnTo>
                  <a:lnTo>
                    <a:pt x="42972" y="1587106"/>
                  </a:lnTo>
                  <a:lnTo>
                    <a:pt x="55779" y="1631518"/>
                  </a:lnTo>
                  <a:lnTo>
                    <a:pt x="70156" y="1675243"/>
                  </a:lnTo>
                  <a:lnTo>
                    <a:pt x="86068" y="1718246"/>
                  </a:lnTo>
                  <a:lnTo>
                    <a:pt x="103485" y="1760496"/>
                  </a:lnTo>
                  <a:lnTo>
                    <a:pt x="122373" y="1801959"/>
                  </a:lnTo>
                  <a:lnTo>
                    <a:pt x="142699" y="1842604"/>
                  </a:lnTo>
                  <a:lnTo>
                    <a:pt x="164432" y="1882397"/>
                  </a:lnTo>
                  <a:lnTo>
                    <a:pt x="187538" y="1921306"/>
                  </a:lnTo>
                  <a:lnTo>
                    <a:pt x="211985" y="1959298"/>
                  </a:lnTo>
                  <a:lnTo>
                    <a:pt x="237740" y="1996341"/>
                  </a:lnTo>
                  <a:lnTo>
                    <a:pt x="264770" y="2032401"/>
                  </a:lnTo>
                  <a:lnTo>
                    <a:pt x="293044" y="2067448"/>
                  </a:lnTo>
                  <a:lnTo>
                    <a:pt x="322528" y="2101447"/>
                  </a:lnTo>
                  <a:lnTo>
                    <a:pt x="353189" y="2134366"/>
                  </a:lnTo>
                  <a:lnTo>
                    <a:pt x="384996" y="2166172"/>
                  </a:lnTo>
                  <a:lnTo>
                    <a:pt x="417915" y="2196834"/>
                  </a:lnTo>
                  <a:lnTo>
                    <a:pt x="451914" y="2226318"/>
                  </a:lnTo>
                  <a:lnTo>
                    <a:pt x="486960" y="2254591"/>
                  </a:lnTo>
                  <a:lnTo>
                    <a:pt x="523021" y="2281622"/>
                  </a:lnTo>
                  <a:lnTo>
                    <a:pt x="560064" y="2307377"/>
                  </a:lnTo>
                  <a:lnTo>
                    <a:pt x="598056" y="2331824"/>
                  </a:lnTo>
                  <a:lnTo>
                    <a:pt x="636965" y="2354930"/>
                  </a:lnTo>
                  <a:lnTo>
                    <a:pt x="676758" y="2376662"/>
                  </a:lnTo>
                  <a:lnTo>
                    <a:pt x="717403" y="2396989"/>
                  </a:lnTo>
                  <a:lnTo>
                    <a:pt x="758866" y="2415877"/>
                  </a:lnTo>
                  <a:lnTo>
                    <a:pt x="801116" y="2433293"/>
                  </a:lnTo>
                  <a:lnTo>
                    <a:pt x="844119" y="2449206"/>
                  </a:lnTo>
                  <a:lnTo>
                    <a:pt x="887843" y="2463582"/>
                  </a:lnTo>
                  <a:lnTo>
                    <a:pt x="932256" y="2476389"/>
                  </a:lnTo>
                  <a:lnTo>
                    <a:pt x="977325" y="2487594"/>
                  </a:lnTo>
                  <a:lnTo>
                    <a:pt x="1023016" y="2497165"/>
                  </a:lnTo>
                  <a:lnTo>
                    <a:pt x="1069299" y="2505069"/>
                  </a:lnTo>
                  <a:lnTo>
                    <a:pt x="1116139" y="2511273"/>
                  </a:lnTo>
                  <a:lnTo>
                    <a:pt x="1163504" y="2515745"/>
                  </a:lnTo>
                  <a:lnTo>
                    <a:pt x="1211363" y="2518452"/>
                  </a:lnTo>
                  <a:lnTo>
                    <a:pt x="1259681" y="2519362"/>
                  </a:lnTo>
                  <a:lnTo>
                    <a:pt x="1307999" y="2518452"/>
                  </a:lnTo>
                  <a:lnTo>
                    <a:pt x="1355857" y="2515745"/>
                  </a:lnTo>
                  <a:lnTo>
                    <a:pt x="1403223" y="2511273"/>
                  </a:lnTo>
                  <a:lnTo>
                    <a:pt x="1450063" y="2505069"/>
                  </a:lnTo>
                  <a:lnTo>
                    <a:pt x="1496345" y="2497165"/>
                  </a:lnTo>
                  <a:lnTo>
                    <a:pt x="1542037" y="2487594"/>
                  </a:lnTo>
                  <a:lnTo>
                    <a:pt x="1587106" y="2476389"/>
                  </a:lnTo>
                  <a:lnTo>
                    <a:pt x="1631518" y="2463582"/>
                  </a:lnTo>
                  <a:lnTo>
                    <a:pt x="1675243" y="2449206"/>
                  </a:lnTo>
                  <a:lnTo>
                    <a:pt x="1718246" y="2433293"/>
                  </a:lnTo>
                  <a:lnTo>
                    <a:pt x="1760496" y="2415877"/>
                  </a:lnTo>
                  <a:lnTo>
                    <a:pt x="1801959" y="2396989"/>
                  </a:lnTo>
                  <a:lnTo>
                    <a:pt x="1842604" y="2376662"/>
                  </a:lnTo>
                  <a:lnTo>
                    <a:pt x="1882397" y="2354930"/>
                  </a:lnTo>
                  <a:lnTo>
                    <a:pt x="1921306" y="2331824"/>
                  </a:lnTo>
                  <a:lnTo>
                    <a:pt x="1959298" y="2307377"/>
                  </a:lnTo>
                  <a:lnTo>
                    <a:pt x="1996341" y="2281622"/>
                  </a:lnTo>
                  <a:lnTo>
                    <a:pt x="2032401" y="2254591"/>
                  </a:lnTo>
                  <a:lnTo>
                    <a:pt x="2067448" y="2226318"/>
                  </a:lnTo>
                  <a:lnTo>
                    <a:pt x="2101447" y="2196834"/>
                  </a:lnTo>
                  <a:lnTo>
                    <a:pt x="2134366" y="2166172"/>
                  </a:lnTo>
                  <a:lnTo>
                    <a:pt x="2166172" y="2134366"/>
                  </a:lnTo>
                  <a:lnTo>
                    <a:pt x="2196834" y="2101447"/>
                  </a:lnTo>
                  <a:lnTo>
                    <a:pt x="2226318" y="2067448"/>
                  </a:lnTo>
                  <a:lnTo>
                    <a:pt x="2254591" y="2032401"/>
                  </a:lnTo>
                  <a:lnTo>
                    <a:pt x="2281622" y="1996341"/>
                  </a:lnTo>
                  <a:lnTo>
                    <a:pt x="2307377" y="1959298"/>
                  </a:lnTo>
                  <a:lnTo>
                    <a:pt x="2331824" y="1921306"/>
                  </a:lnTo>
                  <a:lnTo>
                    <a:pt x="2354930" y="1882397"/>
                  </a:lnTo>
                  <a:lnTo>
                    <a:pt x="2376662" y="1842604"/>
                  </a:lnTo>
                  <a:lnTo>
                    <a:pt x="2396989" y="1801959"/>
                  </a:lnTo>
                  <a:lnTo>
                    <a:pt x="2415877" y="1760496"/>
                  </a:lnTo>
                  <a:lnTo>
                    <a:pt x="2433293" y="1718246"/>
                  </a:lnTo>
                  <a:lnTo>
                    <a:pt x="2449206" y="1675243"/>
                  </a:lnTo>
                  <a:lnTo>
                    <a:pt x="2463582" y="1631518"/>
                  </a:lnTo>
                  <a:lnTo>
                    <a:pt x="2476389" y="1587106"/>
                  </a:lnTo>
                  <a:lnTo>
                    <a:pt x="2487594" y="1542037"/>
                  </a:lnTo>
                  <a:lnTo>
                    <a:pt x="2497165" y="1496345"/>
                  </a:lnTo>
                  <a:lnTo>
                    <a:pt x="2505069" y="1450063"/>
                  </a:lnTo>
                  <a:lnTo>
                    <a:pt x="2511273" y="1403223"/>
                  </a:lnTo>
                  <a:lnTo>
                    <a:pt x="2515745" y="1355857"/>
                  </a:lnTo>
                  <a:lnTo>
                    <a:pt x="2518452" y="1307999"/>
                  </a:lnTo>
                  <a:lnTo>
                    <a:pt x="2519362" y="1259681"/>
                  </a:lnTo>
                  <a:lnTo>
                    <a:pt x="2518452" y="1211363"/>
                  </a:lnTo>
                  <a:lnTo>
                    <a:pt x="2515745" y="1163504"/>
                  </a:lnTo>
                  <a:lnTo>
                    <a:pt x="2511273" y="1116139"/>
                  </a:lnTo>
                  <a:lnTo>
                    <a:pt x="2505069" y="1069299"/>
                  </a:lnTo>
                  <a:lnTo>
                    <a:pt x="2497165" y="1023017"/>
                  </a:lnTo>
                  <a:lnTo>
                    <a:pt x="2487594" y="977325"/>
                  </a:lnTo>
                  <a:lnTo>
                    <a:pt x="2476389" y="932256"/>
                  </a:lnTo>
                  <a:lnTo>
                    <a:pt x="2463582" y="887844"/>
                  </a:lnTo>
                  <a:lnTo>
                    <a:pt x="2449206" y="844119"/>
                  </a:lnTo>
                  <a:lnTo>
                    <a:pt x="2433293" y="801116"/>
                  </a:lnTo>
                  <a:lnTo>
                    <a:pt x="2415877" y="758866"/>
                  </a:lnTo>
                  <a:lnTo>
                    <a:pt x="2396989" y="717403"/>
                  </a:lnTo>
                  <a:lnTo>
                    <a:pt x="2376662" y="676758"/>
                  </a:lnTo>
                  <a:lnTo>
                    <a:pt x="2354930" y="636965"/>
                  </a:lnTo>
                  <a:lnTo>
                    <a:pt x="2331824" y="598056"/>
                  </a:lnTo>
                  <a:lnTo>
                    <a:pt x="2307377" y="560064"/>
                  </a:lnTo>
                  <a:lnTo>
                    <a:pt x="2281622" y="523021"/>
                  </a:lnTo>
                  <a:lnTo>
                    <a:pt x="2254591" y="486961"/>
                  </a:lnTo>
                  <a:lnTo>
                    <a:pt x="2226318" y="451914"/>
                  </a:lnTo>
                  <a:lnTo>
                    <a:pt x="2196834" y="417915"/>
                  </a:lnTo>
                  <a:lnTo>
                    <a:pt x="2166172" y="384996"/>
                  </a:lnTo>
                  <a:lnTo>
                    <a:pt x="2134366" y="353190"/>
                  </a:lnTo>
                  <a:lnTo>
                    <a:pt x="2101447" y="322528"/>
                  </a:lnTo>
                  <a:lnTo>
                    <a:pt x="2067448" y="293044"/>
                  </a:lnTo>
                  <a:lnTo>
                    <a:pt x="2032401" y="264771"/>
                  </a:lnTo>
                  <a:lnTo>
                    <a:pt x="1996341" y="237740"/>
                  </a:lnTo>
                  <a:lnTo>
                    <a:pt x="1959298" y="211985"/>
                  </a:lnTo>
                  <a:lnTo>
                    <a:pt x="1921306" y="187538"/>
                  </a:lnTo>
                  <a:lnTo>
                    <a:pt x="1882397" y="164432"/>
                  </a:lnTo>
                  <a:lnTo>
                    <a:pt x="1842604" y="142699"/>
                  </a:lnTo>
                  <a:lnTo>
                    <a:pt x="1801959" y="122373"/>
                  </a:lnTo>
                  <a:lnTo>
                    <a:pt x="1760496" y="103485"/>
                  </a:lnTo>
                  <a:lnTo>
                    <a:pt x="1718246" y="86068"/>
                  </a:lnTo>
                  <a:lnTo>
                    <a:pt x="1675243" y="70156"/>
                  </a:lnTo>
                  <a:lnTo>
                    <a:pt x="1631518" y="55779"/>
                  </a:lnTo>
                  <a:lnTo>
                    <a:pt x="1587106" y="42972"/>
                  </a:lnTo>
                  <a:lnTo>
                    <a:pt x="1542037" y="31767"/>
                  </a:lnTo>
                  <a:lnTo>
                    <a:pt x="1496345" y="22196"/>
                  </a:lnTo>
                  <a:lnTo>
                    <a:pt x="1450063" y="14292"/>
                  </a:lnTo>
                  <a:lnTo>
                    <a:pt x="1403223" y="8088"/>
                  </a:lnTo>
                  <a:lnTo>
                    <a:pt x="1355857" y="3616"/>
                  </a:lnTo>
                  <a:lnTo>
                    <a:pt x="1307999" y="909"/>
                  </a:lnTo>
                  <a:lnTo>
                    <a:pt x="1259681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19100" y="1003300"/>
              <a:ext cx="2519680" cy="2519680"/>
            </a:xfrm>
            <a:custGeom>
              <a:avLst/>
              <a:gdLst/>
              <a:ahLst/>
              <a:cxnLst/>
              <a:rect l="l" t="t" r="r" b="b"/>
              <a:pathLst>
                <a:path w="2519680" h="2519679">
                  <a:moveTo>
                    <a:pt x="0" y="1259682"/>
                  </a:moveTo>
                  <a:lnTo>
                    <a:pt x="909" y="1211363"/>
                  </a:lnTo>
                  <a:lnTo>
                    <a:pt x="3616" y="1163505"/>
                  </a:lnTo>
                  <a:lnTo>
                    <a:pt x="8088" y="1116139"/>
                  </a:lnTo>
                  <a:lnTo>
                    <a:pt x="14292" y="1069299"/>
                  </a:lnTo>
                  <a:lnTo>
                    <a:pt x="22196" y="1023017"/>
                  </a:lnTo>
                  <a:lnTo>
                    <a:pt x="31767" y="977325"/>
                  </a:lnTo>
                  <a:lnTo>
                    <a:pt x="42972" y="932257"/>
                  </a:lnTo>
                  <a:lnTo>
                    <a:pt x="55779" y="887844"/>
                  </a:lnTo>
                  <a:lnTo>
                    <a:pt x="70156" y="844119"/>
                  </a:lnTo>
                  <a:lnTo>
                    <a:pt x="86068" y="801116"/>
                  </a:lnTo>
                  <a:lnTo>
                    <a:pt x="103485" y="758866"/>
                  </a:lnTo>
                  <a:lnTo>
                    <a:pt x="122373" y="717403"/>
                  </a:lnTo>
                  <a:lnTo>
                    <a:pt x="142699" y="676758"/>
                  </a:lnTo>
                  <a:lnTo>
                    <a:pt x="164432" y="636965"/>
                  </a:lnTo>
                  <a:lnTo>
                    <a:pt x="187538" y="598056"/>
                  </a:lnTo>
                  <a:lnTo>
                    <a:pt x="211985" y="560064"/>
                  </a:lnTo>
                  <a:lnTo>
                    <a:pt x="237740" y="523021"/>
                  </a:lnTo>
                  <a:lnTo>
                    <a:pt x="264770" y="486961"/>
                  </a:lnTo>
                  <a:lnTo>
                    <a:pt x="293044" y="451914"/>
                  </a:lnTo>
                  <a:lnTo>
                    <a:pt x="322528" y="417915"/>
                  </a:lnTo>
                  <a:lnTo>
                    <a:pt x="353189" y="384996"/>
                  </a:lnTo>
                  <a:lnTo>
                    <a:pt x="384996" y="353189"/>
                  </a:lnTo>
                  <a:lnTo>
                    <a:pt x="417915" y="322528"/>
                  </a:lnTo>
                  <a:lnTo>
                    <a:pt x="451914" y="293044"/>
                  </a:lnTo>
                  <a:lnTo>
                    <a:pt x="486961" y="264770"/>
                  </a:lnTo>
                  <a:lnTo>
                    <a:pt x="523021" y="237740"/>
                  </a:lnTo>
                  <a:lnTo>
                    <a:pt x="560064" y="211985"/>
                  </a:lnTo>
                  <a:lnTo>
                    <a:pt x="598056" y="187538"/>
                  </a:lnTo>
                  <a:lnTo>
                    <a:pt x="636965" y="164432"/>
                  </a:lnTo>
                  <a:lnTo>
                    <a:pt x="676758" y="142699"/>
                  </a:lnTo>
                  <a:lnTo>
                    <a:pt x="717403" y="122373"/>
                  </a:lnTo>
                  <a:lnTo>
                    <a:pt x="758866" y="103485"/>
                  </a:lnTo>
                  <a:lnTo>
                    <a:pt x="801116" y="86068"/>
                  </a:lnTo>
                  <a:lnTo>
                    <a:pt x="844119" y="70156"/>
                  </a:lnTo>
                  <a:lnTo>
                    <a:pt x="887844" y="55779"/>
                  </a:lnTo>
                  <a:lnTo>
                    <a:pt x="932257" y="42972"/>
                  </a:lnTo>
                  <a:lnTo>
                    <a:pt x="977325" y="31767"/>
                  </a:lnTo>
                  <a:lnTo>
                    <a:pt x="1023017" y="22196"/>
                  </a:lnTo>
                  <a:lnTo>
                    <a:pt x="1069299" y="14292"/>
                  </a:lnTo>
                  <a:lnTo>
                    <a:pt x="1116139" y="8088"/>
                  </a:lnTo>
                  <a:lnTo>
                    <a:pt x="1163505" y="3616"/>
                  </a:lnTo>
                  <a:lnTo>
                    <a:pt x="1211363" y="909"/>
                  </a:lnTo>
                  <a:lnTo>
                    <a:pt x="1259682" y="0"/>
                  </a:lnTo>
                  <a:lnTo>
                    <a:pt x="1308000" y="909"/>
                  </a:lnTo>
                  <a:lnTo>
                    <a:pt x="1355858" y="3616"/>
                  </a:lnTo>
                  <a:lnTo>
                    <a:pt x="1403223" y="8088"/>
                  </a:lnTo>
                  <a:lnTo>
                    <a:pt x="1450063" y="14292"/>
                  </a:lnTo>
                  <a:lnTo>
                    <a:pt x="1496346" y="22196"/>
                  </a:lnTo>
                  <a:lnTo>
                    <a:pt x="1542037" y="31767"/>
                  </a:lnTo>
                  <a:lnTo>
                    <a:pt x="1587106" y="42972"/>
                  </a:lnTo>
                  <a:lnTo>
                    <a:pt x="1631519" y="55779"/>
                  </a:lnTo>
                  <a:lnTo>
                    <a:pt x="1675243" y="70156"/>
                  </a:lnTo>
                  <a:lnTo>
                    <a:pt x="1718246" y="86068"/>
                  </a:lnTo>
                  <a:lnTo>
                    <a:pt x="1760496" y="103485"/>
                  </a:lnTo>
                  <a:lnTo>
                    <a:pt x="1801959" y="122373"/>
                  </a:lnTo>
                  <a:lnTo>
                    <a:pt x="1842604" y="142699"/>
                  </a:lnTo>
                  <a:lnTo>
                    <a:pt x="1882397" y="164432"/>
                  </a:lnTo>
                  <a:lnTo>
                    <a:pt x="1921306" y="187538"/>
                  </a:lnTo>
                  <a:lnTo>
                    <a:pt x="1959298" y="211985"/>
                  </a:lnTo>
                  <a:lnTo>
                    <a:pt x="1996341" y="237740"/>
                  </a:lnTo>
                  <a:lnTo>
                    <a:pt x="2032402" y="264770"/>
                  </a:lnTo>
                  <a:lnTo>
                    <a:pt x="2067448" y="293044"/>
                  </a:lnTo>
                  <a:lnTo>
                    <a:pt x="2101447" y="322528"/>
                  </a:lnTo>
                  <a:lnTo>
                    <a:pt x="2134366" y="353189"/>
                  </a:lnTo>
                  <a:lnTo>
                    <a:pt x="2166173" y="384996"/>
                  </a:lnTo>
                  <a:lnTo>
                    <a:pt x="2196834" y="417915"/>
                  </a:lnTo>
                  <a:lnTo>
                    <a:pt x="2226318" y="451914"/>
                  </a:lnTo>
                  <a:lnTo>
                    <a:pt x="2254592" y="486961"/>
                  </a:lnTo>
                  <a:lnTo>
                    <a:pt x="2281622" y="523021"/>
                  </a:lnTo>
                  <a:lnTo>
                    <a:pt x="2307377" y="560064"/>
                  </a:lnTo>
                  <a:lnTo>
                    <a:pt x="2331824" y="598056"/>
                  </a:lnTo>
                  <a:lnTo>
                    <a:pt x="2354930" y="636965"/>
                  </a:lnTo>
                  <a:lnTo>
                    <a:pt x="2376663" y="676758"/>
                  </a:lnTo>
                  <a:lnTo>
                    <a:pt x="2396989" y="717403"/>
                  </a:lnTo>
                  <a:lnTo>
                    <a:pt x="2415877" y="758866"/>
                  </a:lnTo>
                  <a:lnTo>
                    <a:pt x="2433294" y="801116"/>
                  </a:lnTo>
                  <a:lnTo>
                    <a:pt x="2449206" y="844119"/>
                  </a:lnTo>
                  <a:lnTo>
                    <a:pt x="2463583" y="887844"/>
                  </a:lnTo>
                  <a:lnTo>
                    <a:pt x="2476390" y="932257"/>
                  </a:lnTo>
                  <a:lnTo>
                    <a:pt x="2487595" y="977325"/>
                  </a:lnTo>
                  <a:lnTo>
                    <a:pt x="2497166" y="1023017"/>
                  </a:lnTo>
                  <a:lnTo>
                    <a:pt x="2505070" y="1069299"/>
                  </a:lnTo>
                  <a:lnTo>
                    <a:pt x="2511274" y="1116139"/>
                  </a:lnTo>
                  <a:lnTo>
                    <a:pt x="2515746" y="1163505"/>
                  </a:lnTo>
                  <a:lnTo>
                    <a:pt x="2518453" y="1211363"/>
                  </a:lnTo>
                  <a:lnTo>
                    <a:pt x="2519363" y="1259682"/>
                  </a:lnTo>
                  <a:lnTo>
                    <a:pt x="2518453" y="1308000"/>
                  </a:lnTo>
                  <a:lnTo>
                    <a:pt x="2515746" y="1355858"/>
                  </a:lnTo>
                  <a:lnTo>
                    <a:pt x="2511274" y="1403223"/>
                  </a:lnTo>
                  <a:lnTo>
                    <a:pt x="2505070" y="1450063"/>
                  </a:lnTo>
                  <a:lnTo>
                    <a:pt x="2497166" y="1496346"/>
                  </a:lnTo>
                  <a:lnTo>
                    <a:pt x="2487595" y="1542037"/>
                  </a:lnTo>
                  <a:lnTo>
                    <a:pt x="2476390" y="1587106"/>
                  </a:lnTo>
                  <a:lnTo>
                    <a:pt x="2463583" y="1631519"/>
                  </a:lnTo>
                  <a:lnTo>
                    <a:pt x="2449206" y="1675243"/>
                  </a:lnTo>
                  <a:lnTo>
                    <a:pt x="2433294" y="1718246"/>
                  </a:lnTo>
                  <a:lnTo>
                    <a:pt x="2415877" y="1760496"/>
                  </a:lnTo>
                  <a:lnTo>
                    <a:pt x="2396989" y="1801959"/>
                  </a:lnTo>
                  <a:lnTo>
                    <a:pt x="2376663" y="1842604"/>
                  </a:lnTo>
                  <a:lnTo>
                    <a:pt x="2354930" y="1882397"/>
                  </a:lnTo>
                  <a:lnTo>
                    <a:pt x="2331824" y="1921306"/>
                  </a:lnTo>
                  <a:lnTo>
                    <a:pt x="2307377" y="1959298"/>
                  </a:lnTo>
                  <a:lnTo>
                    <a:pt x="2281622" y="1996341"/>
                  </a:lnTo>
                  <a:lnTo>
                    <a:pt x="2254592" y="2032402"/>
                  </a:lnTo>
                  <a:lnTo>
                    <a:pt x="2226318" y="2067448"/>
                  </a:lnTo>
                  <a:lnTo>
                    <a:pt x="2196834" y="2101447"/>
                  </a:lnTo>
                  <a:lnTo>
                    <a:pt x="2166173" y="2134366"/>
                  </a:lnTo>
                  <a:lnTo>
                    <a:pt x="2134366" y="2166173"/>
                  </a:lnTo>
                  <a:lnTo>
                    <a:pt x="2101447" y="2196834"/>
                  </a:lnTo>
                  <a:lnTo>
                    <a:pt x="2067448" y="2226318"/>
                  </a:lnTo>
                  <a:lnTo>
                    <a:pt x="2032402" y="2254592"/>
                  </a:lnTo>
                  <a:lnTo>
                    <a:pt x="1996341" y="2281622"/>
                  </a:lnTo>
                  <a:lnTo>
                    <a:pt x="1959298" y="2307377"/>
                  </a:lnTo>
                  <a:lnTo>
                    <a:pt x="1921306" y="2331824"/>
                  </a:lnTo>
                  <a:lnTo>
                    <a:pt x="1882397" y="2354930"/>
                  </a:lnTo>
                  <a:lnTo>
                    <a:pt x="1842604" y="2376663"/>
                  </a:lnTo>
                  <a:lnTo>
                    <a:pt x="1801959" y="2396989"/>
                  </a:lnTo>
                  <a:lnTo>
                    <a:pt x="1760496" y="2415877"/>
                  </a:lnTo>
                  <a:lnTo>
                    <a:pt x="1718246" y="2433294"/>
                  </a:lnTo>
                  <a:lnTo>
                    <a:pt x="1675243" y="2449206"/>
                  </a:lnTo>
                  <a:lnTo>
                    <a:pt x="1631519" y="2463583"/>
                  </a:lnTo>
                  <a:lnTo>
                    <a:pt x="1587106" y="2476390"/>
                  </a:lnTo>
                  <a:lnTo>
                    <a:pt x="1542037" y="2487595"/>
                  </a:lnTo>
                  <a:lnTo>
                    <a:pt x="1496346" y="2497166"/>
                  </a:lnTo>
                  <a:lnTo>
                    <a:pt x="1450063" y="2505070"/>
                  </a:lnTo>
                  <a:lnTo>
                    <a:pt x="1403223" y="2511274"/>
                  </a:lnTo>
                  <a:lnTo>
                    <a:pt x="1355858" y="2515746"/>
                  </a:lnTo>
                  <a:lnTo>
                    <a:pt x="1308000" y="2518453"/>
                  </a:lnTo>
                  <a:lnTo>
                    <a:pt x="1259682" y="2519363"/>
                  </a:lnTo>
                  <a:lnTo>
                    <a:pt x="1211363" y="2518453"/>
                  </a:lnTo>
                  <a:lnTo>
                    <a:pt x="1163505" y="2515746"/>
                  </a:lnTo>
                  <a:lnTo>
                    <a:pt x="1116139" y="2511274"/>
                  </a:lnTo>
                  <a:lnTo>
                    <a:pt x="1069299" y="2505070"/>
                  </a:lnTo>
                  <a:lnTo>
                    <a:pt x="1023017" y="2497166"/>
                  </a:lnTo>
                  <a:lnTo>
                    <a:pt x="977325" y="2487595"/>
                  </a:lnTo>
                  <a:lnTo>
                    <a:pt x="932257" y="2476390"/>
                  </a:lnTo>
                  <a:lnTo>
                    <a:pt x="887844" y="2463583"/>
                  </a:lnTo>
                  <a:lnTo>
                    <a:pt x="844119" y="2449206"/>
                  </a:lnTo>
                  <a:lnTo>
                    <a:pt x="801116" y="2433294"/>
                  </a:lnTo>
                  <a:lnTo>
                    <a:pt x="758866" y="2415877"/>
                  </a:lnTo>
                  <a:lnTo>
                    <a:pt x="717403" y="2396989"/>
                  </a:lnTo>
                  <a:lnTo>
                    <a:pt x="676758" y="2376663"/>
                  </a:lnTo>
                  <a:lnTo>
                    <a:pt x="636965" y="2354930"/>
                  </a:lnTo>
                  <a:lnTo>
                    <a:pt x="598056" y="2331824"/>
                  </a:lnTo>
                  <a:lnTo>
                    <a:pt x="560064" y="2307377"/>
                  </a:lnTo>
                  <a:lnTo>
                    <a:pt x="523021" y="2281622"/>
                  </a:lnTo>
                  <a:lnTo>
                    <a:pt x="486961" y="2254592"/>
                  </a:lnTo>
                  <a:lnTo>
                    <a:pt x="451914" y="2226318"/>
                  </a:lnTo>
                  <a:lnTo>
                    <a:pt x="417915" y="2196834"/>
                  </a:lnTo>
                  <a:lnTo>
                    <a:pt x="384996" y="2166173"/>
                  </a:lnTo>
                  <a:lnTo>
                    <a:pt x="353189" y="2134366"/>
                  </a:lnTo>
                  <a:lnTo>
                    <a:pt x="322528" y="2101447"/>
                  </a:lnTo>
                  <a:lnTo>
                    <a:pt x="293044" y="2067448"/>
                  </a:lnTo>
                  <a:lnTo>
                    <a:pt x="264770" y="2032402"/>
                  </a:lnTo>
                  <a:lnTo>
                    <a:pt x="237740" y="1996341"/>
                  </a:lnTo>
                  <a:lnTo>
                    <a:pt x="211985" y="1959298"/>
                  </a:lnTo>
                  <a:lnTo>
                    <a:pt x="187538" y="1921306"/>
                  </a:lnTo>
                  <a:lnTo>
                    <a:pt x="164432" y="1882397"/>
                  </a:lnTo>
                  <a:lnTo>
                    <a:pt x="142699" y="1842604"/>
                  </a:lnTo>
                  <a:lnTo>
                    <a:pt x="122373" y="1801959"/>
                  </a:lnTo>
                  <a:lnTo>
                    <a:pt x="103485" y="1760496"/>
                  </a:lnTo>
                  <a:lnTo>
                    <a:pt x="86068" y="1718246"/>
                  </a:lnTo>
                  <a:lnTo>
                    <a:pt x="70156" y="1675243"/>
                  </a:lnTo>
                  <a:lnTo>
                    <a:pt x="55779" y="1631519"/>
                  </a:lnTo>
                  <a:lnTo>
                    <a:pt x="42972" y="1587106"/>
                  </a:lnTo>
                  <a:lnTo>
                    <a:pt x="31767" y="1542037"/>
                  </a:lnTo>
                  <a:lnTo>
                    <a:pt x="22196" y="1496346"/>
                  </a:lnTo>
                  <a:lnTo>
                    <a:pt x="14292" y="1450063"/>
                  </a:lnTo>
                  <a:lnTo>
                    <a:pt x="8088" y="1403223"/>
                  </a:lnTo>
                  <a:lnTo>
                    <a:pt x="3616" y="1355858"/>
                  </a:lnTo>
                  <a:lnTo>
                    <a:pt x="909" y="1308000"/>
                  </a:lnTo>
                  <a:lnTo>
                    <a:pt x="0" y="125968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69950" y="1438275"/>
              <a:ext cx="1637030" cy="1637030"/>
            </a:xfrm>
            <a:custGeom>
              <a:avLst/>
              <a:gdLst/>
              <a:ahLst/>
              <a:cxnLst/>
              <a:rect l="l" t="t" r="r" b="b"/>
              <a:pathLst>
                <a:path w="1637030" h="1637030">
                  <a:moveTo>
                    <a:pt x="818356" y="0"/>
                  </a:moveTo>
                  <a:lnTo>
                    <a:pt x="770271" y="1389"/>
                  </a:lnTo>
                  <a:lnTo>
                    <a:pt x="722918" y="5505"/>
                  </a:lnTo>
                  <a:lnTo>
                    <a:pt x="676374" y="12272"/>
                  </a:lnTo>
                  <a:lnTo>
                    <a:pt x="630714" y="21613"/>
                  </a:lnTo>
                  <a:lnTo>
                    <a:pt x="586017" y="33451"/>
                  </a:lnTo>
                  <a:lnTo>
                    <a:pt x="542358" y="47709"/>
                  </a:lnTo>
                  <a:lnTo>
                    <a:pt x="499815" y="64310"/>
                  </a:lnTo>
                  <a:lnTo>
                    <a:pt x="458463" y="83178"/>
                  </a:lnTo>
                  <a:lnTo>
                    <a:pt x="418381" y="104236"/>
                  </a:lnTo>
                  <a:lnTo>
                    <a:pt x="379645" y="127408"/>
                  </a:lnTo>
                  <a:lnTo>
                    <a:pt x="342331" y="152616"/>
                  </a:lnTo>
                  <a:lnTo>
                    <a:pt x="306516" y="179783"/>
                  </a:lnTo>
                  <a:lnTo>
                    <a:pt x="272277" y="208834"/>
                  </a:lnTo>
                  <a:lnTo>
                    <a:pt x="239690" y="239691"/>
                  </a:lnTo>
                  <a:lnTo>
                    <a:pt x="208834" y="272277"/>
                  </a:lnTo>
                  <a:lnTo>
                    <a:pt x="179783" y="306516"/>
                  </a:lnTo>
                  <a:lnTo>
                    <a:pt x="152616" y="342331"/>
                  </a:lnTo>
                  <a:lnTo>
                    <a:pt x="127408" y="379645"/>
                  </a:lnTo>
                  <a:lnTo>
                    <a:pt x="104236" y="418381"/>
                  </a:lnTo>
                  <a:lnTo>
                    <a:pt x="83178" y="458464"/>
                  </a:lnTo>
                  <a:lnTo>
                    <a:pt x="64310" y="499815"/>
                  </a:lnTo>
                  <a:lnTo>
                    <a:pt x="47709" y="542358"/>
                  </a:lnTo>
                  <a:lnTo>
                    <a:pt x="33451" y="586017"/>
                  </a:lnTo>
                  <a:lnTo>
                    <a:pt x="21613" y="630714"/>
                  </a:lnTo>
                  <a:lnTo>
                    <a:pt x="12272" y="676374"/>
                  </a:lnTo>
                  <a:lnTo>
                    <a:pt x="5505" y="722918"/>
                  </a:lnTo>
                  <a:lnTo>
                    <a:pt x="1389" y="770271"/>
                  </a:lnTo>
                  <a:lnTo>
                    <a:pt x="0" y="818356"/>
                  </a:lnTo>
                  <a:lnTo>
                    <a:pt x="1389" y="866440"/>
                  </a:lnTo>
                  <a:lnTo>
                    <a:pt x="5505" y="913793"/>
                  </a:lnTo>
                  <a:lnTo>
                    <a:pt x="12272" y="960338"/>
                  </a:lnTo>
                  <a:lnTo>
                    <a:pt x="21613" y="1005998"/>
                  </a:lnTo>
                  <a:lnTo>
                    <a:pt x="33451" y="1050695"/>
                  </a:lnTo>
                  <a:lnTo>
                    <a:pt x="47709" y="1094354"/>
                  </a:lnTo>
                  <a:lnTo>
                    <a:pt x="64310" y="1136897"/>
                  </a:lnTo>
                  <a:lnTo>
                    <a:pt x="83178" y="1178248"/>
                  </a:lnTo>
                  <a:lnTo>
                    <a:pt x="104236" y="1218331"/>
                  </a:lnTo>
                  <a:lnTo>
                    <a:pt x="127408" y="1257067"/>
                  </a:lnTo>
                  <a:lnTo>
                    <a:pt x="152616" y="1294381"/>
                  </a:lnTo>
                  <a:lnTo>
                    <a:pt x="179783" y="1330196"/>
                  </a:lnTo>
                  <a:lnTo>
                    <a:pt x="208834" y="1364435"/>
                  </a:lnTo>
                  <a:lnTo>
                    <a:pt x="239690" y="1397021"/>
                  </a:lnTo>
                  <a:lnTo>
                    <a:pt x="272277" y="1427878"/>
                  </a:lnTo>
                  <a:lnTo>
                    <a:pt x="306516" y="1456929"/>
                  </a:lnTo>
                  <a:lnTo>
                    <a:pt x="342331" y="1484096"/>
                  </a:lnTo>
                  <a:lnTo>
                    <a:pt x="379645" y="1509304"/>
                  </a:lnTo>
                  <a:lnTo>
                    <a:pt x="418381" y="1532475"/>
                  </a:lnTo>
                  <a:lnTo>
                    <a:pt x="458463" y="1553533"/>
                  </a:lnTo>
                  <a:lnTo>
                    <a:pt x="499815" y="1572402"/>
                  </a:lnTo>
                  <a:lnTo>
                    <a:pt x="542358" y="1589003"/>
                  </a:lnTo>
                  <a:lnTo>
                    <a:pt x="586017" y="1603261"/>
                  </a:lnTo>
                  <a:lnTo>
                    <a:pt x="630714" y="1615099"/>
                  </a:lnTo>
                  <a:lnTo>
                    <a:pt x="676374" y="1624439"/>
                  </a:lnTo>
                  <a:lnTo>
                    <a:pt x="722918" y="1631206"/>
                  </a:lnTo>
                  <a:lnTo>
                    <a:pt x="770271" y="1635323"/>
                  </a:lnTo>
                  <a:lnTo>
                    <a:pt x="818356" y="1636712"/>
                  </a:lnTo>
                  <a:lnTo>
                    <a:pt x="866440" y="1635323"/>
                  </a:lnTo>
                  <a:lnTo>
                    <a:pt x="913793" y="1631206"/>
                  </a:lnTo>
                  <a:lnTo>
                    <a:pt x="960338" y="1624439"/>
                  </a:lnTo>
                  <a:lnTo>
                    <a:pt x="1005998" y="1615099"/>
                  </a:lnTo>
                  <a:lnTo>
                    <a:pt x="1050695" y="1603261"/>
                  </a:lnTo>
                  <a:lnTo>
                    <a:pt x="1094354" y="1589003"/>
                  </a:lnTo>
                  <a:lnTo>
                    <a:pt x="1136897" y="1572402"/>
                  </a:lnTo>
                  <a:lnTo>
                    <a:pt x="1178248" y="1553533"/>
                  </a:lnTo>
                  <a:lnTo>
                    <a:pt x="1218331" y="1532475"/>
                  </a:lnTo>
                  <a:lnTo>
                    <a:pt x="1257067" y="1509304"/>
                  </a:lnTo>
                  <a:lnTo>
                    <a:pt x="1294381" y="1484096"/>
                  </a:lnTo>
                  <a:lnTo>
                    <a:pt x="1330196" y="1456929"/>
                  </a:lnTo>
                  <a:lnTo>
                    <a:pt x="1364435" y="1427878"/>
                  </a:lnTo>
                  <a:lnTo>
                    <a:pt x="1397021" y="1397021"/>
                  </a:lnTo>
                  <a:lnTo>
                    <a:pt x="1427878" y="1364435"/>
                  </a:lnTo>
                  <a:lnTo>
                    <a:pt x="1456929" y="1330196"/>
                  </a:lnTo>
                  <a:lnTo>
                    <a:pt x="1484096" y="1294381"/>
                  </a:lnTo>
                  <a:lnTo>
                    <a:pt x="1509304" y="1257067"/>
                  </a:lnTo>
                  <a:lnTo>
                    <a:pt x="1532475" y="1218331"/>
                  </a:lnTo>
                  <a:lnTo>
                    <a:pt x="1553533" y="1178248"/>
                  </a:lnTo>
                  <a:lnTo>
                    <a:pt x="1572402" y="1136897"/>
                  </a:lnTo>
                  <a:lnTo>
                    <a:pt x="1589003" y="1094354"/>
                  </a:lnTo>
                  <a:lnTo>
                    <a:pt x="1603261" y="1050695"/>
                  </a:lnTo>
                  <a:lnTo>
                    <a:pt x="1615099" y="1005998"/>
                  </a:lnTo>
                  <a:lnTo>
                    <a:pt x="1624439" y="960338"/>
                  </a:lnTo>
                  <a:lnTo>
                    <a:pt x="1631206" y="913793"/>
                  </a:lnTo>
                  <a:lnTo>
                    <a:pt x="1635323" y="866440"/>
                  </a:lnTo>
                  <a:lnTo>
                    <a:pt x="1636712" y="818356"/>
                  </a:lnTo>
                  <a:lnTo>
                    <a:pt x="1635323" y="770271"/>
                  </a:lnTo>
                  <a:lnTo>
                    <a:pt x="1631206" y="722918"/>
                  </a:lnTo>
                  <a:lnTo>
                    <a:pt x="1624439" y="676374"/>
                  </a:lnTo>
                  <a:lnTo>
                    <a:pt x="1615099" y="630714"/>
                  </a:lnTo>
                  <a:lnTo>
                    <a:pt x="1603261" y="586017"/>
                  </a:lnTo>
                  <a:lnTo>
                    <a:pt x="1589003" y="542358"/>
                  </a:lnTo>
                  <a:lnTo>
                    <a:pt x="1572402" y="499815"/>
                  </a:lnTo>
                  <a:lnTo>
                    <a:pt x="1553533" y="458464"/>
                  </a:lnTo>
                  <a:lnTo>
                    <a:pt x="1532475" y="418381"/>
                  </a:lnTo>
                  <a:lnTo>
                    <a:pt x="1509304" y="379645"/>
                  </a:lnTo>
                  <a:lnTo>
                    <a:pt x="1484096" y="342331"/>
                  </a:lnTo>
                  <a:lnTo>
                    <a:pt x="1456929" y="306516"/>
                  </a:lnTo>
                  <a:lnTo>
                    <a:pt x="1427878" y="272277"/>
                  </a:lnTo>
                  <a:lnTo>
                    <a:pt x="1397021" y="239691"/>
                  </a:lnTo>
                  <a:lnTo>
                    <a:pt x="1364435" y="208834"/>
                  </a:lnTo>
                  <a:lnTo>
                    <a:pt x="1330196" y="179783"/>
                  </a:lnTo>
                  <a:lnTo>
                    <a:pt x="1294381" y="152616"/>
                  </a:lnTo>
                  <a:lnTo>
                    <a:pt x="1257067" y="127408"/>
                  </a:lnTo>
                  <a:lnTo>
                    <a:pt x="1218331" y="104236"/>
                  </a:lnTo>
                  <a:lnTo>
                    <a:pt x="1178248" y="83178"/>
                  </a:lnTo>
                  <a:lnTo>
                    <a:pt x="1136897" y="64310"/>
                  </a:lnTo>
                  <a:lnTo>
                    <a:pt x="1094354" y="47709"/>
                  </a:lnTo>
                  <a:lnTo>
                    <a:pt x="1050695" y="33451"/>
                  </a:lnTo>
                  <a:lnTo>
                    <a:pt x="1005998" y="21613"/>
                  </a:lnTo>
                  <a:lnTo>
                    <a:pt x="960338" y="12272"/>
                  </a:lnTo>
                  <a:lnTo>
                    <a:pt x="913793" y="5505"/>
                  </a:lnTo>
                  <a:lnTo>
                    <a:pt x="866440" y="1389"/>
                  </a:lnTo>
                  <a:lnTo>
                    <a:pt x="818356" y="0"/>
                  </a:lnTo>
                  <a:close/>
                </a:path>
              </a:pathLst>
            </a:custGeom>
            <a:solidFill>
              <a:srgbClr val="FFC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869950" y="1438275"/>
              <a:ext cx="1637030" cy="1637030"/>
            </a:xfrm>
            <a:custGeom>
              <a:avLst/>
              <a:gdLst/>
              <a:ahLst/>
              <a:cxnLst/>
              <a:rect l="l" t="t" r="r" b="b"/>
              <a:pathLst>
                <a:path w="1637030" h="1637030">
                  <a:moveTo>
                    <a:pt x="0" y="818356"/>
                  </a:moveTo>
                  <a:lnTo>
                    <a:pt x="1389" y="770271"/>
                  </a:lnTo>
                  <a:lnTo>
                    <a:pt x="5505" y="722918"/>
                  </a:lnTo>
                  <a:lnTo>
                    <a:pt x="12272" y="676374"/>
                  </a:lnTo>
                  <a:lnTo>
                    <a:pt x="21613" y="630714"/>
                  </a:lnTo>
                  <a:lnTo>
                    <a:pt x="33451" y="586017"/>
                  </a:lnTo>
                  <a:lnTo>
                    <a:pt x="47709" y="542358"/>
                  </a:lnTo>
                  <a:lnTo>
                    <a:pt x="64310" y="499815"/>
                  </a:lnTo>
                  <a:lnTo>
                    <a:pt x="83178" y="458464"/>
                  </a:lnTo>
                  <a:lnTo>
                    <a:pt x="104236" y="418381"/>
                  </a:lnTo>
                  <a:lnTo>
                    <a:pt x="127408" y="379645"/>
                  </a:lnTo>
                  <a:lnTo>
                    <a:pt x="152616" y="342331"/>
                  </a:lnTo>
                  <a:lnTo>
                    <a:pt x="179783" y="306516"/>
                  </a:lnTo>
                  <a:lnTo>
                    <a:pt x="208834" y="272277"/>
                  </a:lnTo>
                  <a:lnTo>
                    <a:pt x="239691" y="239691"/>
                  </a:lnTo>
                  <a:lnTo>
                    <a:pt x="272277" y="208834"/>
                  </a:lnTo>
                  <a:lnTo>
                    <a:pt x="306516" y="179783"/>
                  </a:lnTo>
                  <a:lnTo>
                    <a:pt x="342331" y="152616"/>
                  </a:lnTo>
                  <a:lnTo>
                    <a:pt x="379645" y="127408"/>
                  </a:lnTo>
                  <a:lnTo>
                    <a:pt x="418381" y="104236"/>
                  </a:lnTo>
                  <a:lnTo>
                    <a:pt x="458464" y="83178"/>
                  </a:lnTo>
                  <a:lnTo>
                    <a:pt x="499815" y="64310"/>
                  </a:lnTo>
                  <a:lnTo>
                    <a:pt x="542358" y="47709"/>
                  </a:lnTo>
                  <a:lnTo>
                    <a:pt x="586017" y="33451"/>
                  </a:lnTo>
                  <a:lnTo>
                    <a:pt x="630714" y="21613"/>
                  </a:lnTo>
                  <a:lnTo>
                    <a:pt x="676374" y="12272"/>
                  </a:lnTo>
                  <a:lnTo>
                    <a:pt x="722918" y="5505"/>
                  </a:lnTo>
                  <a:lnTo>
                    <a:pt x="770271" y="1389"/>
                  </a:lnTo>
                  <a:lnTo>
                    <a:pt x="818356" y="0"/>
                  </a:lnTo>
                  <a:lnTo>
                    <a:pt x="866441" y="1389"/>
                  </a:lnTo>
                  <a:lnTo>
                    <a:pt x="913794" y="5505"/>
                  </a:lnTo>
                  <a:lnTo>
                    <a:pt x="960338" y="12272"/>
                  </a:lnTo>
                  <a:lnTo>
                    <a:pt x="1005998" y="21613"/>
                  </a:lnTo>
                  <a:lnTo>
                    <a:pt x="1050695" y="33451"/>
                  </a:lnTo>
                  <a:lnTo>
                    <a:pt x="1094354" y="47709"/>
                  </a:lnTo>
                  <a:lnTo>
                    <a:pt x="1136897" y="64310"/>
                  </a:lnTo>
                  <a:lnTo>
                    <a:pt x="1178248" y="83178"/>
                  </a:lnTo>
                  <a:lnTo>
                    <a:pt x="1218331" y="104236"/>
                  </a:lnTo>
                  <a:lnTo>
                    <a:pt x="1257067" y="127408"/>
                  </a:lnTo>
                  <a:lnTo>
                    <a:pt x="1294381" y="152616"/>
                  </a:lnTo>
                  <a:lnTo>
                    <a:pt x="1330196" y="179783"/>
                  </a:lnTo>
                  <a:lnTo>
                    <a:pt x="1364435" y="208834"/>
                  </a:lnTo>
                  <a:lnTo>
                    <a:pt x="1397021" y="239691"/>
                  </a:lnTo>
                  <a:lnTo>
                    <a:pt x="1427878" y="272277"/>
                  </a:lnTo>
                  <a:lnTo>
                    <a:pt x="1456929" y="306516"/>
                  </a:lnTo>
                  <a:lnTo>
                    <a:pt x="1484096" y="342331"/>
                  </a:lnTo>
                  <a:lnTo>
                    <a:pt x="1509304" y="379645"/>
                  </a:lnTo>
                  <a:lnTo>
                    <a:pt x="1532476" y="418381"/>
                  </a:lnTo>
                  <a:lnTo>
                    <a:pt x="1553534" y="458464"/>
                  </a:lnTo>
                  <a:lnTo>
                    <a:pt x="1572402" y="499815"/>
                  </a:lnTo>
                  <a:lnTo>
                    <a:pt x="1589003" y="542358"/>
                  </a:lnTo>
                  <a:lnTo>
                    <a:pt x="1603261" y="586017"/>
                  </a:lnTo>
                  <a:lnTo>
                    <a:pt x="1615099" y="630714"/>
                  </a:lnTo>
                  <a:lnTo>
                    <a:pt x="1624440" y="676374"/>
                  </a:lnTo>
                  <a:lnTo>
                    <a:pt x="1631207" y="722918"/>
                  </a:lnTo>
                  <a:lnTo>
                    <a:pt x="1635323" y="770271"/>
                  </a:lnTo>
                  <a:lnTo>
                    <a:pt x="1636713" y="818356"/>
                  </a:lnTo>
                  <a:lnTo>
                    <a:pt x="1635323" y="866441"/>
                  </a:lnTo>
                  <a:lnTo>
                    <a:pt x="1631207" y="913794"/>
                  </a:lnTo>
                  <a:lnTo>
                    <a:pt x="1624440" y="960338"/>
                  </a:lnTo>
                  <a:lnTo>
                    <a:pt x="1615099" y="1005998"/>
                  </a:lnTo>
                  <a:lnTo>
                    <a:pt x="1603261" y="1050695"/>
                  </a:lnTo>
                  <a:lnTo>
                    <a:pt x="1589003" y="1094354"/>
                  </a:lnTo>
                  <a:lnTo>
                    <a:pt x="1572402" y="1136897"/>
                  </a:lnTo>
                  <a:lnTo>
                    <a:pt x="1553534" y="1178248"/>
                  </a:lnTo>
                  <a:lnTo>
                    <a:pt x="1532476" y="1218331"/>
                  </a:lnTo>
                  <a:lnTo>
                    <a:pt x="1509304" y="1257067"/>
                  </a:lnTo>
                  <a:lnTo>
                    <a:pt x="1484096" y="1294381"/>
                  </a:lnTo>
                  <a:lnTo>
                    <a:pt x="1456929" y="1330196"/>
                  </a:lnTo>
                  <a:lnTo>
                    <a:pt x="1427878" y="1364435"/>
                  </a:lnTo>
                  <a:lnTo>
                    <a:pt x="1397021" y="1397021"/>
                  </a:lnTo>
                  <a:lnTo>
                    <a:pt x="1364435" y="1427878"/>
                  </a:lnTo>
                  <a:lnTo>
                    <a:pt x="1330196" y="1456929"/>
                  </a:lnTo>
                  <a:lnTo>
                    <a:pt x="1294381" y="1484096"/>
                  </a:lnTo>
                  <a:lnTo>
                    <a:pt x="1257067" y="1509304"/>
                  </a:lnTo>
                  <a:lnTo>
                    <a:pt x="1218331" y="1532476"/>
                  </a:lnTo>
                  <a:lnTo>
                    <a:pt x="1178248" y="1553534"/>
                  </a:lnTo>
                  <a:lnTo>
                    <a:pt x="1136897" y="1572402"/>
                  </a:lnTo>
                  <a:lnTo>
                    <a:pt x="1094354" y="1589003"/>
                  </a:lnTo>
                  <a:lnTo>
                    <a:pt x="1050695" y="1603261"/>
                  </a:lnTo>
                  <a:lnTo>
                    <a:pt x="1005998" y="1615099"/>
                  </a:lnTo>
                  <a:lnTo>
                    <a:pt x="960338" y="1624440"/>
                  </a:lnTo>
                  <a:lnTo>
                    <a:pt x="913794" y="1631207"/>
                  </a:lnTo>
                  <a:lnTo>
                    <a:pt x="866441" y="1635323"/>
                  </a:lnTo>
                  <a:lnTo>
                    <a:pt x="818356" y="1636713"/>
                  </a:lnTo>
                  <a:lnTo>
                    <a:pt x="770271" y="1635323"/>
                  </a:lnTo>
                  <a:lnTo>
                    <a:pt x="722918" y="1631207"/>
                  </a:lnTo>
                  <a:lnTo>
                    <a:pt x="676374" y="1624440"/>
                  </a:lnTo>
                  <a:lnTo>
                    <a:pt x="630714" y="1615099"/>
                  </a:lnTo>
                  <a:lnTo>
                    <a:pt x="586017" y="1603261"/>
                  </a:lnTo>
                  <a:lnTo>
                    <a:pt x="542358" y="1589003"/>
                  </a:lnTo>
                  <a:lnTo>
                    <a:pt x="499815" y="1572402"/>
                  </a:lnTo>
                  <a:lnTo>
                    <a:pt x="458464" y="1553534"/>
                  </a:lnTo>
                  <a:lnTo>
                    <a:pt x="418381" y="1532476"/>
                  </a:lnTo>
                  <a:lnTo>
                    <a:pt x="379645" y="1509304"/>
                  </a:lnTo>
                  <a:lnTo>
                    <a:pt x="342331" y="1484096"/>
                  </a:lnTo>
                  <a:lnTo>
                    <a:pt x="306516" y="1456929"/>
                  </a:lnTo>
                  <a:lnTo>
                    <a:pt x="272277" y="1427878"/>
                  </a:lnTo>
                  <a:lnTo>
                    <a:pt x="239691" y="1397021"/>
                  </a:lnTo>
                  <a:lnTo>
                    <a:pt x="208834" y="1364435"/>
                  </a:lnTo>
                  <a:lnTo>
                    <a:pt x="179783" y="1330196"/>
                  </a:lnTo>
                  <a:lnTo>
                    <a:pt x="152616" y="1294381"/>
                  </a:lnTo>
                  <a:lnTo>
                    <a:pt x="127408" y="1257067"/>
                  </a:lnTo>
                  <a:lnTo>
                    <a:pt x="104236" y="1218331"/>
                  </a:lnTo>
                  <a:lnTo>
                    <a:pt x="83178" y="1178248"/>
                  </a:lnTo>
                  <a:lnTo>
                    <a:pt x="64310" y="1136897"/>
                  </a:lnTo>
                  <a:lnTo>
                    <a:pt x="47709" y="1094354"/>
                  </a:lnTo>
                  <a:lnTo>
                    <a:pt x="33451" y="1050695"/>
                  </a:lnTo>
                  <a:lnTo>
                    <a:pt x="21613" y="1005998"/>
                  </a:lnTo>
                  <a:lnTo>
                    <a:pt x="12272" y="960338"/>
                  </a:lnTo>
                  <a:lnTo>
                    <a:pt x="5505" y="913794"/>
                  </a:lnTo>
                  <a:lnTo>
                    <a:pt x="1389" y="866441"/>
                  </a:lnTo>
                  <a:lnTo>
                    <a:pt x="0" y="81835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2050" y="1692275"/>
              <a:ext cx="1079500" cy="1079500"/>
            </a:xfrm>
            <a:custGeom>
              <a:avLst/>
              <a:gdLst/>
              <a:ahLst/>
              <a:cxnLst/>
              <a:rect l="l" t="t" r="r" b="b"/>
              <a:pathLst>
                <a:path w="1079500" h="1079500">
                  <a:moveTo>
                    <a:pt x="539750" y="0"/>
                  </a:moveTo>
                  <a:lnTo>
                    <a:pt x="490621" y="2205"/>
                  </a:lnTo>
                  <a:lnTo>
                    <a:pt x="442729" y="8696"/>
                  </a:lnTo>
                  <a:lnTo>
                    <a:pt x="396263" y="19280"/>
                  </a:lnTo>
                  <a:lnTo>
                    <a:pt x="351413" y="33768"/>
                  </a:lnTo>
                  <a:lnTo>
                    <a:pt x="308371" y="51968"/>
                  </a:lnTo>
                  <a:lnTo>
                    <a:pt x="267327" y="73691"/>
                  </a:lnTo>
                  <a:lnTo>
                    <a:pt x="228472" y="98746"/>
                  </a:lnTo>
                  <a:lnTo>
                    <a:pt x="191995" y="126942"/>
                  </a:lnTo>
                  <a:lnTo>
                    <a:pt x="158089" y="158089"/>
                  </a:lnTo>
                  <a:lnTo>
                    <a:pt x="126942" y="191995"/>
                  </a:lnTo>
                  <a:lnTo>
                    <a:pt x="98746" y="228472"/>
                  </a:lnTo>
                  <a:lnTo>
                    <a:pt x="73691" y="267327"/>
                  </a:lnTo>
                  <a:lnTo>
                    <a:pt x="51968" y="308371"/>
                  </a:lnTo>
                  <a:lnTo>
                    <a:pt x="33768" y="351413"/>
                  </a:lnTo>
                  <a:lnTo>
                    <a:pt x="19280" y="396263"/>
                  </a:lnTo>
                  <a:lnTo>
                    <a:pt x="8696" y="442729"/>
                  </a:lnTo>
                  <a:lnTo>
                    <a:pt x="2205" y="490621"/>
                  </a:lnTo>
                  <a:lnTo>
                    <a:pt x="0" y="539750"/>
                  </a:lnTo>
                  <a:lnTo>
                    <a:pt x="2205" y="588878"/>
                  </a:lnTo>
                  <a:lnTo>
                    <a:pt x="8696" y="636770"/>
                  </a:lnTo>
                  <a:lnTo>
                    <a:pt x="19280" y="683236"/>
                  </a:lnTo>
                  <a:lnTo>
                    <a:pt x="33768" y="728086"/>
                  </a:lnTo>
                  <a:lnTo>
                    <a:pt x="51968" y="771128"/>
                  </a:lnTo>
                  <a:lnTo>
                    <a:pt x="73691" y="812172"/>
                  </a:lnTo>
                  <a:lnTo>
                    <a:pt x="98746" y="851027"/>
                  </a:lnTo>
                  <a:lnTo>
                    <a:pt x="126942" y="887504"/>
                  </a:lnTo>
                  <a:lnTo>
                    <a:pt x="158089" y="921410"/>
                  </a:lnTo>
                  <a:lnTo>
                    <a:pt x="191995" y="952557"/>
                  </a:lnTo>
                  <a:lnTo>
                    <a:pt x="228472" y="980753"/>
                  </a:lnTo>
                  <a:lnTo>
                    <a:pt x="267327" y="1005808"/>
                  </a:lnTo>
                  <a:lnTo>
                    <a:pt x="308371" y="1027531"/>
                  </a:lnTo>
                  <a:lnTo>
                    <a:pt x="351413" y="1045731"/>
                  </a:lnTo>
                  <a:lnTo>
                    <a:pt x="396263" y="1060219"/>
                  </a:lnTo>
                  <a:lnTo>
                    <a:pt x="442729" y="1070803"/>
                  </a:lnTo>
                  <a:lnTo>
                    <a:pt x="490621" y="1077294"/>
                  </a:lnTo>
                  <a:lnTo>
                    <a:pt x="539750" y="1079500"/>
                  </a:lnTo>
                  <a:lnTo>
                    <a:pt x="588878" y="1077294"/>
                  </a:lnTo>
                  <a:lnTo>
                    <a:pt x="636770" y="1070803"/>
                  </a:lnTo>
                  <a:lnTo>
                    <a:pt x="683236" y="1060219"/>
                  </a:lnTo>
                  <a:lnTo>
                    <a:pt x="728086" y="1045731"/>
                  </a:lnTo>
                  <a:lnTo>
                    <a:pt x="771128" y="1027531"/>
                  </a:lnTo>
                  <a:lnTo>
                    <a:pt x="812172" y="1005808"/>
                  </a:lnTo>
                  <a:lnTo>
                    <a:pt x="851027" y="980753"/>
                  </a:lnTo>
                  <a:lnTo>
                    <a:pt x="887504" y="952557"/>
                  </a:lnTo>
                  <a:lnTo>
                    <a:pt x="921410" y="921410"/>
                  </a:lnTo>
                  <a:lnTo>
                    <a:pt x="952557" y="887504"/>
                  </a:lnTo>
                  <a:lnTo>
                    <a:pt x="980753" y="851027"/>
                  </a:lnTo>
                  <a:lnTo>
                    <a:pt x="1005808" y="812172"/>
                  </a:lnTo>
                  <a:lnTo>
                    <a:pt x="1027531" y="771128"/>
                  </a:lnTo>
                  <a:lnTo>
                    <a:pt x="1045731" y="728086"/>
                  </a:lnTo>
                  <a:lnTo>
                    <a:pt x="1060219" y="683236"/>
                  </a:lnTo>
                  <a:lnTo>
                    <a:pt x="1070803" y="636770"/>
                  </a:lnTo>
                  <a:lnTo>
                    <a:pt x="1077294" y="588878"/>
                  </a:lnTo>
                  <a:lnTo>
                    <a:pt x="1079500" y="539750"/>
                  </a:lnTo>
                  <a:lnTo>
                    <a:pt x="1077294" y="490621"/>
                  </a:lnTo>
                  <a:lnTo>
                    <a:pt x="1070803" y="442729"/>
                  </a:lnTo>
                  <a:lnTo>
                    <a:pt x="1060219" y="396263"/>
                  </a:lnTo>
                  <a:lnTo>
                    <a:pt x="1045731" y="351413"/>
                  </a:lnTo>
                  <a:lnTo>
                    <a:pt x="1027531" y="308371"/>
                  </a:lnTo>
                  <a:lnTo>
                    <a:pt x="1005808" y="267327"/>
                  </a:lnTo>
                  <a:lnTo>
                    <a:pt x="980753" y="228472"/>
                  </a:lnTo>
                  <a:lnTo>
                    <a:pt x="952557" y="191995"/>
                  </a:lnTo>
                  <a:lnTo>
                    <a:pt x="921410" y="158089"/>
                  </a:lnTo>
                  <a:lnTo>
                    <a:pt x="887504" y="126942"/>
                  </a:lnTo>
                  <a:lnTo>
                    <a:pt x="851027" y="98746"/>
                  </a:lnTo>
                  <a:lnTo>
                    <a:pt x="812172" y="73691"/>
                  </a:lnTo>
                  <a:lnTo>
                    <a:pt x="771128" y="51968"/>
                  </a:lnTo>
                  <a:lnTo>
                    <a:pt x="728086" y="33768"/>
                  </a:lnTo>
                  <a:lnTo>
                    <a:pt x="683236" y="19280"/>
                  </a:lnTo>
                  <a:lnTo>
                    <a:pt x="636770" y="8696"/>
                  </a:lnTo>
                  <a:lnTo>
                    <a:pt x="588878" y="2205"/>
                  </a:lnTo>
                  <a:lnTo>
                    <a:pt x="539750" y="0"/>
                  </a:lnTo>
                  <a:close/>
                </a:path>
              </a:pathLst>
            </a:custGeom>
            <a:solidFill>
              <a:srgbClr val="FF9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62050" y="1692275"/>
              <a:ext cx="1079500" cy="1079500"/>
            </a:xfrm>
            <a:custGeom>
              <a:avLst/>
              <a:gdLst/>
              <a:ahLst/>
              <a:cxnLst/>
              <a:rect l="l" t="t" r="r" b="b"/>
              <a:pathLst>
                <a:path w="1079500" h="1079500">
                  <a:moveTo>
                    <a:pt x="0" y="539750"/>
                  </a:moveTo>
                  <a:lnTo>
                    <a:pt x="2205" y="490621"/>
                  </a:lnTo>
                  <a:lnTo>
                    <a:pt x="8696" y="442729"/>
                  </a:lnTo>
                  <a:lnTo>
                    <a:pt x="19280" y="396263"/>
                  </a:lnTo>
                  <a:lnTo>
                    <a:pt x="33768" y="351413"/>
                  </a:lnTo>
                  <a:lnTo>
                    <a:pt x="51968" y="308371"/>
                  </a:lnTo>
                  <a:lnTo>
                    <a:pt x="73691" y="267327"/>
                  </a:lnTo>
                  <a:lnTo>
                    <a:pt x="98746" y="228472"/>
                  </a:lnTo>
                  <a:lnTo>
                    <a:pt x="126942" y="191995"/>
                  </a:lnTo>
                  <a:lnTo>
                    <a:pt x="158089" y="158089"/>
                  </a:lnTo>
                  <a:lnTo>
                    <a:pt x="191995" y="126942"/>
                  </a:lnTo>
                  <a:lnTo>
                    <a:pt x="228472" y="98746"/>
                  </a:lnTo>
                  <a:lnTo>
                    <a:pt x="267327" y="73691"/>
                  </a:lnTo>
                  <a:lnTo>
                    <a:pt x="308371" y="51968"/>
                  </a:lnTo>
                  <a:lnTo>
                    <a:pt x="351413" y="33768"/>
                  </a:lnTo>
                  <a:lnTo>
                    <a:pt x="396263" y="19280"/>
                  </a:lnTo>
                  <a:lnTo>
                    <a:pt x="442729" y="8696"/>
                  </a:lnTo>
                  <a:lnTo>
                    <a:pt x="490621" y="2205"/>
                  </a:lnTo>
                  <a:lnTo>
                    <a:pt x="539750" y="0"/>
                  </a:lnTo>
                  <a:lnTo>
                    <a:pt x="588878" y="2205"/>
                  </a:lnTo>
                  <a:lnTo>
                    <a:pt x="636770" y="8696"/>
                  </a:lnTo>
                  <a:lnTo>
                    <a:pt x="683236" y="19280"/>
                  </a:lnTo>
                  <a:lnTo>
                    <a:pt x="728086" y="33768"/>
                  </a:lnTo>
                  <a:lnTo>
                    <a:pt x="771128" y="51968"/>
                  </a:lnTo>
                  <a:lnTo>
                    <a:pt x="812172" y="73691"/>
                  </a:lnTo>
                  <a:lnTo>
                    <a:pt x="851027" y="98746"/>
                  </a:lnTo>
                  <a:lnTo>
                    <a:pt x="887504" y="126942"/>
                  </a:lnTo>
                  <a:lnTo>
                    <a:pt x="921410" y="158089"/>
                  </a:lnTo>
                  <a:lnTo>
                    <a:pt x="952557" y="191995"/>
                  </a:lnTo>
                  <a:lnTo>
                    <a:pt x="980753" y="228472"/>
                  </a:lnTo>
                  <a:lnTo>
                    <a:pt x="1005808" y="267327"/>
                  </a:lnTo>
                  <a:lnTo>
                    <a:pt x="1027531" y="308371"/>
                  </a:lnTo>
                  <a:lnTo>
                    <a:pt x="1045731" y="351413"/>
                  </a:lnTo>
                  <a:lnTo>
                    <a:pt x="1060219" y="396263"/>
                  </a:lnTo>
                  <a:lnTo>
                    <a:pt x="1070803" y="442729"/>
                  </a:lnTo>
                  <a:lnTo>
                    <a:pt x="1077294" y="490621"/>
                  </a:lnTo>
                  <a:lnTo>
                    <a:pt x="1079500" y="539750"/>
                  </a:lnTo>
                  <a:lnTo>
                    <a:pt x="1077294" y="588878"/>
                  </a:lnTo>
                  <a:lnTo>
                    <a:pt x="1070803" y="636770"/>
                  </a:lnTo>
                  <a:lnTo>
                    <a:pt x="1060219" y="683236"/>
                  </a:lnTo>
                  <a:lnTo>
                    <a:pt x="1045731" y="728086"/>
                  </a:lnTo>
                  <a:lnTo>
                    <a:pt x="1027531" y="771128"/>
                  </a:lnTo>
                  <a:lnTo>
                    <a:pt x="1005808" y="812172"/>
                  </a:lnTo>
                  <a:lnTo>
                    <a:pt x="980753" y="851027"/>
                  </a:lnTo>
                  <a:lnTo>
                    <a:pt x="952557" y="887504"/>
                  </a:lnTo>
                  <a:lnTo>
                    <a:pt x="921410" y="921410"/>
                  </a:lnTo>
                  <a:lnTo>
                    <a:pt x="887504" y="952557"/>
                  </a:lnTo>
                  <a:lnTo>
                    <a:pt x="851027" y="980753"/>
                  </a:lnTo>
                  <a:lnTo>
                    <a:pt x="812172" y="1005808"/>
                  </a:lnTo>
                  <a:lnTo>
                    <a:pt x="771128" y="1027531"/>
                  </a:lnTo>
                  <a:lnTo>
                    <a:pt x="728086" y="1045731"/>
                  </a:lnTo>
                  <a:lnTo>
                    <a:pt x="683236" y="1060219"/>
                  </a:lnTo>
                  <a:lnTo>
                    <a:pt x="636770" y="1070803"/>
                  </a:lnTo>
                  <a:lnTo>
                    <a:pt x="588878" y="1077294"/>
                  </a:lnTo>
                  <a:lnTo>
                    <a:pt x="539750" y="1079500"/>
                  </a:lnTo>
                  <a:lnTo>
                    <a:pt x="490621" y="1077294"/>
                  </a:lnTo>
                  <a:lnTo>
                    <a:pt x="442729" y="1070803"/>
                  </a:lnTo>
                  <a:lnTo>
                    <a:pt x="396263" y="1060219"/>
                  </a:lnTo>
                  <a:lnTo>
                    <a:pt x="351413" y="1045731"/>
                  </a:lnTo>
                  <a:lnTo>
                    <a:pt x="308371" y="1027531"/>
                  </a:lnTo>
                  <a:lnTo>
                    <a:pt x="267327" y="1005808"/>
                  </a:lnTo>
                  <a:lnTo>
                    <a:pt x="228472" y="980753"/>
                  </a:lnTo>
                  <a:lnTo>
                    <a:pt x="191995" y="952557"/>
                  </a:lnTo>
                  <a:lnTo>
                    <a:pt x="158089" y="921410"/>
                  </a:lnTo>
                  <a:lnTo>
                    <a:pt x="126942" y="887504"/>
                  </a:lnTo>
                  <a:lnTo>
                    <a:pt x="98746" y="851027"/>
                  </a:lnTo>
                  <a:lnTo>
                    <a:pt x="73691" y="812172"/>
                  </a:lnTo>
                  <a:lnTo>
                    <a:pt x="51968" y="771128"/>
                  </a:lnTo>
                  <a:lnTo>
                    <a:pt x="33768" y="728086"/>
                  </a:lnTo>
                  <a:lnTo>
                    <a:pt x="19280" y="683236"/>
                  </a:lnTo>
                  <a:lnTo>
                    <a:pt x="8696" y="636770"/>
                  </a:lnTo>
                  <a:lnTo>
                    <a:pt x="2205" y="588878"/>
                  </a:lnTo>
                  <a:lnTo>
                    <a:pt x="0" y="5397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166937" y="14779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166937" y="14779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847850" y="18192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847850" y="18192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635125" y="22082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635125" y="22082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635125" y="29638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635125" y="29638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319337" y="33988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319337" y="33988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792412" y="24145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792412" y="24145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427287" y="38623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427287" y="38623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319337" y="42814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319337" y="42814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327400" y="43894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327400" y="43894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219450" y="29083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219450" y="29083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043362" y="32908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043362" y="32908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935412" y="25812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935412" y="25812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940300" y="37512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940300" y="37512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456112" y="44973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456112" y="44973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6196012" y="5581650"/>
            <a:ext cx="565150" cy="307975"/>
          </a:xfrm>
          <a:custGeom>
            <a:avLst/>
            <a:gdLst/>
            <a:ahLst/>
            <a:cxnLst/>
            <a:rect l="l" t="t" r="r" b="b"/>
            <a:pathLst>
              <a:path w="565150" h="307975">
                <a:moveTo>
                  <a:pt x="282575" y="0"/>
                </a:moveTo>
                <a:lnTo>
                  <a:pt x="225626" y="3128"/>
                </a:lnTo>
                <a:lnTo>
                  <a:pt x="172584" y="12101"/>
                </a:lnTo>
                <a:lnTo>
                  <a:pt x="124584" y="26298"/>
                </a:lnTo>
                <a:lnTo>
                  <a:pt x="82764" y="45101"/>
                </a:lnTo>
                <a:lnTo>
                  <a:pt x="48259" y="67891"/>
                </a:lnTo>
                <a:lnTo>
                  <a:pt x="5740" y="122953"/>
                </a:lnTo>
                <a:lnTo>
                  <a:pt x="0" y="153987"/>
                </a:lnTo>
                <a:lnTo>
                  <a:pt x="5740" y="185021"/>
                </a:lnTo>
                <a:lnTo>
                  <a:pt x="48259" y="240083"/>
                </a:lnTo>
                <a:lnTo>
                  <a:pt x="82764" y="262872"/>
                </a:lnTo>
                <a:lnTo>
                  <a:pt x="124584" y="281676"/>
                </a:lnTo>
                <a:lnTo>
                  <a:pt x="172584" y="295873"/>
                </a:lnTo>
                <a:lnTo>
                  <a:pt x="225626" y="304846"/>
                </a:lnTo>
                <a:lnTo>
                  <a:pt x="282575" y="307974"/>
                </a:lnTo>
                <a:lnTo>
                  <a:pt x="339523" y="304846"/>
                </a:lnTo>
                <a:lnTo>
                  <a:pt x="392566" y="295873"/>
                </a:lnTo>
                <a:lnTo>
                  <a:pt x="440565" y="281676"/>
                </a:lnTo>
                <a:lnTo>
                  <a:pt x="482386" y="262872"/>
                </a:lnTo>
                <a:lnTo>
                  <a:pt x="516890" y="240083"/>
                </a:lnTo>
                <a:lnTo>
                  <a:pt x="559409" y="185021"/>
                </a:lnTo>
                <a:lnTo>
                  <a:pt x="565150" y="153987"/>
                </a:lnTo>
                <a:lnTo>
                  <a:pt x="559409" y="122953"/>
                </a:lnTo>
                <a:lnTo>
                  <a:pt x="516890" y="67891"/>
                </a:lnTo>
                <a:lnTo>
                  <a:pt x="482386" y="45101"/>
                </a:lnTo>
                <a:lnTo>
                  <a:pt x="440565" y="26298"/>
                </a:lnTo>
                <a:lnTo>
                  <a:pt x="392566" y="12101"/>
                </a:lnTo>
                <a:lnTo>
                  <a:pt x="339523" y="3128"/>
                </a:lnTo>
                <a:lnTo>
                  <a:pt x="282575" y="0"/>
                </a:lnTo>
                <a:close/>
              </a:path>
            </a:pathLst>
          </a:custGeom>
          <a:solidFill>
            <a:srgbClr val="FFCC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6821487" y="5574283"/>
            <a:ext cx="7258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g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160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3806825" y="5581650"/>
            <a:ext cx="565150" cy="307975"/>
          </a:xfrm>
          <a:custGeom>
            <a:avLst/>
            <a:gdLst/>
            <a:ahLst/>
            <a:cxnLst/>
            <a:rect l="l" t="t" r="r" b="b"/>
            <a:pathLst>
              <a:path w="565150" h="307975">
                <a:moveTo>
                  <a:pt x="282575" y="0"/>
                </a:moveTo>
                <a:lnTo>
                  <a:pt x="225626" y="3128"/>
                </a:lnTo>
                <a:lnTo>
                  <a:pt x="172584" y="12101"/>
                </a:lnTo>
                <a:lnTo>
                  <a:pt x="124584" y="26298"/>
                </a:lnTo>
                <a:lnTo>
                  <a:pt x="82764" y="45101"/>
                </a:lnTo>
                <a:lnTo>
                  <a:pt x="48259" y="67891"/>
                </a:lnTo>
                <a:lnTo>
                  <a:pt x="5740" y="122953"/>
                </a:lnTo>
                <a:lnTo>
                  <a:pt x="0" y="153987"/>
                </a:lnTo>
                <a:lnTo>
                  <a:pt x="5740" y="185021"/>
                </a:lnTo>
                <a:lnTo>
                  <a:pt x="48259" y="240083"/>
                </a:lnTo>
                <a:lnTo>
                  <a:pt x="82764" y="262872"/>
                </a:lnTo>
                <a:lnTo>
                  <a:pt x="124584" y="281676"/>
                </a:lnTo>
                <a:lnTo>
                  <a:pt x="172584" y="295873"/>
                </a:lnTo>
                <a:lnTo>
                  <a:pt x="225626" y="304846"/>
                </a:lnTo>
                <a:lnTo>
                  <a:pt x="282575" y="307974"/>
                </a:lnTo>
                <a:lnTo>
                  <a:pt x="339523" y="304846"/>
                </a:lnTo>
                <a:lnTo>
                  <a:pt x="392565" y="295873"/>
                </a:lnTo>
                <a:lnTo>
                  <a:pt x="440565" y="281676"/>
                </a:lnTo>
                <a:lnTo>
                  <a:pt x="482385" y="262872"/>
                </a:lnTo>
                <a:lnTo>
                  <a:pt x="516890" y="240083"/>
                </a:lnTo>
                <a:lnTo>
                  <a:pt x="559409" y="185021"/>
                </a:lnTo>
                <a:lnTo>
                  <a:pt x="565150" y="153987"/>
                </a:lnTo>
                <a:lnTo>
                  <a:pt x="559409" y="122953"/>
                </a:lnTo>
                <a:lnTo>
                  <a:pt x="516890" y="67891"/>
                </a:lnTo>
                <a:lnTo>
                  <a:pt x="482385" y="45101"/>
                </a:lnTo>
                <a:lnTo>
                  <a:pt x="440565" y="26298"/>
                </a:lnTo>
                <a:lnTo>
                  <a:pt x="392565" y="12101"/>
                </a:lnTo>
                <a:lnTo>
                  <a:pt x="339523" y="3128"/>
                </a:lnTo>
                <a:lnTo>
                  <a:pt x="282575" y="0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4432300" y="5574283"/>
            <a:ext cx="7258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g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120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419225" y="5581650"/>
            <a:ext cx="565150" cy="307975"/>
          </a:xfrm>
          <a:custGeom>
            <a:avLst/>
            <a:gdLst/>
            <a:ahLst/>
            <a:cxnLst/>
            <a:rect l="l" t="t" r="r" b="b"/>
            <a:pathLst>
              <a:path w="565150" h="307975">
                <a:moveTo>
                  <a:pt x="282575" y="0"/>
                </a:moveTo>
                <a:lnTo>
                  <a:pt x="225626" y="3128"/>
                </a:lnTo>
                <a:lnTo>
                  <a:pt x="172584" y="12101"/>
                </a:lnTo>
                <a:lnTo>
                  <a:pt x="124584" y="26298"/>
                </a:lnTo>
                <a:lnTo>
                  <a:pt x="82764" y="45101"/>
                </a:lnTo>
                <a:lnTo>
                  <a:pt x="48259" y="67891"/>
                </a:lnTo>
                <a:lnTo>
                  <a:pt x="5740" y="122953"/>
                </a:lnTo>
                <a:lnTo>
                  <a:pt x="0" y="153987"/>
                </a:lnTo>
                <a:lnTo>
                  <a:pt x="5740" y="185021"/>
                </a:lnTo>
                <a:lnTo>
                  <a:pt x="48259" y="240083"/>
                </a:lnTo>
                <a:lnTo>
                  <a:pt x="82764" y="262872"/>
                </a:lnTo>
                <a:lnTo>
                  <a:pt x="124584" y="281676"/>
                </a:lnTo>
                <a:lnTo>
                  <a:pt x="172584" y="295873"/>
                </a:lnTo>
                <a:lnTo>
                  <a:pt x="225626" y="304846"/>
                </a:lnTo>
                <a:lnTo>
                  <a:pt x="282575" y="307974"/>
                </a:lnTo>
                <a:lnTo>
                  <a:pt x="339523" y="304846"/>
                </a:lnTo>
                <a:lnTo>
                  <a:pt x="392565" y="295873"/>
                </a:lnTo>
                <a:lnTo>
                  <a:pt x="440565" y="281676"/>
                </a:lnTo>
                <a:lnTo>
                  <a:pt x="482385" y="262872"/>
                </a:lnTo>
                <a:lnTo>
                  <a:pt x="516890" y="240083"/>
                </a:lnTo>
                <a:lnTo>
                  <a:pt x="559409" y="185021"/>
                </a:lnTo>
                <a:lnTo>
                  <a:pt x="565150" y="153987"/>
                </a:lnTo>
                <a:lnTo>
                  <a:pt x="559409" y="122953"/>
                </a:lnTo>
                <a:lnTo>
                  <a:pt x="516890" y="67891"/>
                </a:lnTo>
                <a:lnTo>
                  <a:pt x="482385" y="45101"/>
                </a:lnTo>
                <a:lnTo>
                  <a:pt x="440565" y="26298"/>
                </a:lnTo>
                <a:lnTo>
                  <a:pt x="392565" y="12101"/>
                </a:lnTo>
                <a:lnTo>
                  <a:pt x="339523" y="3128"/>
                </a:lnTo>
                <a:lnTo>
                  <a:pt x="282575" y="0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2101850" y="5574283"/>
            <a:ext cx="6115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g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80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08990">
              <a:lnSpc>
                <a:spcPct val="100000"/>
              </a:lnSpc>
              <a:spcBef>
                <a:spcPts val="100"/>
              </a:spcBef>
            </a:pPr>
            <a:r>
              <a:rPr dirty="0"/>
              <a:t>Lógica</a:t>
            </a:r>
            <a:r>
              <a:rPr spc="-30" dirty="0"/>
              <a:t> </a:t>
            </a:r>
            <a:r>
              <a:rPr dirty="0"/>
              <a:t>de</a:t>
            </a:r>
            <a:r>
              <a:rPr spc="-10" dirty="0"/>
              <a:t> </a:t>
            </a:r>
            <a:r>
              <a:rPr dirty="0"/>
              <a:t>la</a:t>
            </a:r>
            <a:r>
              <a:rPr spc="-10" dirty="0"/>
              <a:t> </a:t>
            </a:r>
            <a:r>
              <a:rPr dirty="0"/>
              <a:t>búsqueda</a:t>
            </a:r>
            <a:r>
              <a:rPr spc="-10" dirty="0"/>
              <a:t> </a:t>
            </a:r>
            <a:r>
              <a:rPr dirty="0"/>
              <a:t>de</a:t>
            </a:r>
            <a:r>
              <a:rPr spc="-10" dirty="0"/>
              <a:t> </a:t>
            </a:r>
            <a:r>
              <a:rPr dirty="0"/>
              <a:t>coste</a:t>
            </a:r>
            <a:r>
              <a:rPr spc="-15" dirty="0"/>
              <a:t> </a:t>
            </a:r>
            <a:r>
              <a:rPr spc="-10" dirty="0"/>
              <a:t>uniforme</a:t>
            </a:r>
          </a:p>
        </p:txBody>
      </p:sp>
      <p:sp>
        <p:nvSpPr>
          <p:cNvPr id="49" name="object 49"/>
          <p:cNvSpPr txBox="1"/>
          <p:nvPr/>
        </p:nvSpPr>
        <p:spPr>
          <a:xfrm>
            <a:off x="2320289" y="1375155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755139" y="2222500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A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775777" y="2859532"/>
            <a:ext cx="1498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T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464752" y="3295396"/>
            <a:ext cx="1498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L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561589" y="3770884"/>
            <a:ext cx="2063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M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469640" y="4292092"/>
            <a:ext cx="16129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C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950527" y="2240788"/>
            <a:ext cx="1384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039427" y="2804667"/>
            <a:ext cx="16129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R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885565" y="3188715"/>
            <a:ext cx="1384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P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5079365" y="3737355"/>
            <a:ext cx="16129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620577" y="4410964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G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1671637" y="1581150"/>
            <a:ext cx="4216400" cy="2921000"/>
            <a:chOff x="1671637" y="1581150"/>
            <a:chExt cx="4216400" cy="2921000"/>
          </a:xfrm>
        </p:grpSpPr>
        <p:sp>
          <p:nvSpPr>
            <p:cNvPr id="61" name="object 61"/>
            <p:cNvSpPr/>
            <p:nvPr/>
          </p:nvSpPr>
          <p:spPr>
            <a:xfrm>
              <a:off x="1924049" y="1585912"/>
              <a:ext cx="243204" cy="233679"/>
            </a:xfrm>
            <a:custGeom>
              <a:avLst/>
              <a:gdLst/>
              <a:ahLst/>
              <a:cxnLst/>
              <a:rect l="l" t="t" r="r" b="b"/>
              <a:pathLst>
                <a:path w="243205" h="233680">
                  <a:moveTo>
                    <a:pt x="242888" y="0"/>
                  </a:moveTo>
                  <a:lnTo>
                    <a:pt x="0" y="23336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700212" y="1927225"/>
              <a:ext cx="224154" cy="281305"/>
            </a:xfrm>
            <a:custGeom>
              <a:avLst/>
              <a:gdLst/>
              <a:ahLst/>
              <a:cxnLst/>
              <a:rect l="l" t="t" r="r" b="b"/>
              <a:pathLst>
                <a:path w="224155" h="281305">
                  <a:moveTo>
                    <a:pt x="223837" y="0"/>
                  </a:moveTo>
                  <a:lnTo>
                    <a:pt x="0" y="28098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676400" y="2339975"/>
              <a:ext cx="3175" cy="615950"/>
            </a:xfrm>
            <a:custGeom>
              <a:avLst/>
              <a:gdLst/>
              <a:ahLst/>
              <a:cxnLst/>
              <a:rect l="l" t="t" r="r" b="b"/>
              <a:pathLst>
                <a:path w="3175" h="615950">
                  <a:moveTo>
                    <a:pt x="3175" y="0"/>
                  </a:moveTo>
                  <a:lnTo>
                    <a:pt x="0" y="6159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679575" y="3071812"/>
              <a:ext cx="706755" cy="327025"/>
            </a:xfrm>
            <a:custGeom>
              <a:avLst/>
              <a:gdLst/>
              <a:ahLst/>
              <a:cxnLst/>
              <a:rect l="l" t="t" r="r" b="b"/>
              <a:pathLst>
                <a:path w="706755" h="327025">
                  <a:moveTo>
                    <a:pt x="0" y="0"/>
                  </a:moveTo>
                  <a:lnTo>
                    <a:pt x="706438" y="3270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359025" y="3506787"/>
              <a:ext cx="123825" cy="352425"/>
            </a:xfrm>
            <a:custGeom>
              <a:avLst/>
              <a:gdLst/>
              <a:ahLst/>
              <a:cxnLst/>
              <a:rect l="l" t="t" r="r" b="b"/>
              <a:pathLst>
                <a:path w="123825" h="352425">
                  <a:moveTo>
                    <a:pt x="0" y="0"/>
                  </a:moveTo>
                  <a:lnTo>
                    <a:pt x="123825" y="3524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386012" y="3970337"/>
              <a:ext cx="97155" cy="300355"/>
            </a:xfrm>
            <a:custGeom>
              <a:avLst/>
              <a:gdLst/>
              <a:ahLst/>
              <a:cxnLst/>
              <a:rect l="l" t="t" r="r" b="b"/>
              <a:pathLst>
                <a:path w="97155" h="300354">
                  <a:moveTo>
                    <a:pt x="96837" y="0"/>
                  </a:moveTo>
                  <a:lnTo>
                    <a:pt x="0" y="30003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427287" y="4346575"/>
              <a:ext cx="900430" cy="85725"/>
            </a:xfrm>
            <a:custGeom>
              <a:avLst/>
              <a:gdLst/>
              <a:ahLst/>
              <a:cxnLst/>
              <a:rect l="l" t="t" r="r" b="b"/>
              <a:pathLst>
                <a:path w="900429" h="85725">
                  <a:moveTo>
                    <a:pt x="0" y="0"/>
                  </a:moveTo>
                  <a:lnTo>
                    <a:pt x="900112" y="857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286124" y="3016249"/>
              <a:ext cx="93980" cy="1373505"/>
            </a:xfrm>
            <a:custGeom>
              <a:avLst/>
              <a:gdLst/>
              <a:ahLst/>
              <a:cxnLst/>
              <a:rect l="l" t="t" r="r" b="b"/>
              <a:pathLst>
                <a:path w="93979" h="1373504">
                  <a:moveTo>
                    <a:pt x="93663" y="1373188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390900" y="3398837"/>
              <a:ext cx="652780" cy="990600"/>
            </a:xfrm>
            <a:custGeom>
              <a:avLst/>
              <a:gdLst/>
              <a:ahLst/>
              <a:cxnLst/>
              <a:rect l="l" t="t" r="r" b="b"/>
              <a:pathLst>
                <a:path w="652779" h="990600">
                  <a:moveTo>
                    <a:pt x="0" y="990600"/>
                  </a:moveTo>
                  <a:lnTo>
                    <a:pt x="652463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894012" y="2528887"/>
              <a:ext cx="392430" cy="370205"/>
            </a:xfrm>
            <a:custGeom>
              <a:avLst/>
              <a:gdLst/>
              <a:ahLst/>
              <a:cxnLst/>
              <a:rect l="l" t="t" r="r" b="b"/>
              <a:pathLst>
                <a:path w="392429" h="370205">
                  <a:moveTo>
                    <a:pt x="0" y="0"/>
                  </a:moveTo>
                  <a:lnTo>
                    <a:pt x="392112" y="36988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743075" y="2252662"/>
              <a:ext cx="1047750" cy="217804"/>
            </a:xfrm>
            <a:custGeom>
              <a:avLst/>
              <a:gdLst/>
              <a:ahLst/>
              <a:cxnLst/>
              <a:rect l="l" t="t" r="r" b="b"/>
              <a:pathLst>
                <a:path w="1047750" h="217805">
                  <a:moveTo>
                    <a:pt x="0" y="0"/>
                  </a:moveTo>
                  <a:lnTo>
                    <a:pt x="1047750" y="21748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897187" y="2481262"/>
              <a:ext cx="1038225" cy="141605"/>
            </a:xfrm>
            <a:custGeom>
              <a:avLst/>
              <a:gdLst/>
              <a:ahLst/>
              <a:cxnLst/>
              <a:rect l="l" t="t" r="r" b="b"/>
              <a:pathLst>
                <a:path w="1038225" h="141605">
                  <a:moveTo>
                    <a:pt x="0" y="0"/>
                  </a:moveTo>
                  <a:lnTo>
                    <a:pt x="1038225" y="14128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4151312" y="3346450"/>
              <a:ext cx="789305" cy="460375"/>
            </a:xfrm>
            <a:custGeom>
              <a:avLst/>
              <a:gdLst/>
              <a:ahLst/>
              <a:cxnLst/>
              <a:rect l="l" t="t" r="r" b="b"/>
              <a:pathLst>
                <a:path w="789304" h="460375">
                  <a:moveTo>
                    <a:pt x="0" y="0"/>
                  </a:moveTo>
                  <a:lnTo>
                    <a:pt x="788987" y="46037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4043362" y="2622550"/>
              <a:ext cx="944880" cy="1129030"/>
            </a:xfrm>
            <a:custGeom>
              <a:avLst/>
              <a:gdLst/>
              <a:ahLst/>
              <a:cxnLst/>
              <a:rect l="l" t="t" r="r" b="b"/>
              <a:pathLst>
                <a:path w="944879" h="1129029">
                  <a:moveTo>
                    <a:pt x="0" y="0"/>
                  </a:moveTo>
                  <a:lnTo>
                    <a:pt x="944562" y="112871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4541838" y="3862387"/>
              <a:ext cx="446405" cy="635000"/>
            </a:xfrm>
            <a:custGeom>
              <a:avLst/>
              <a:gdLst/>
              <a:ahLst/>
              <a:cxnLst/>
              <a:rect l="l" t="t" r="r" b="b"/>
              <a:pathLst>
                <a:path w="446404" h="635000">
                  <a:moveTo>
                    <a:pt x="446087" y="0"/>
                  </a:moveTo>
                  <a:lnTo>
                    <a:pt x="0" y="6350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773737" y="35163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3737" y="35163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8" name="object 78"/>
          <p:cNvSpPr txBox="1"/>
          <p:nvPr/>
        </p:nvSpPr>
        <p:spPr>
          <a:xfrm>
            <a:off x="5755640" y="3572764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U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79" name="object 79"/>
          <p:cNvGrpSpPr/>
          <p:nvPr/>
        </p:nvGrpSpPr>
        <p:grpSpPr>
          <a:xfrm>
            <a:off x="6846887" y="3509962"/>
            <a:ext cx="120650" cy="120650"/>
            <a:chOff x="6846887" y="3509962"/>
            <a:chExt cx="120650" cy="120650"/>
          </a:xfrm>
        </p:grpSpPr>
        <p:sp>
          <p:nvSpPr>
            <p:cNvPr id="80" name="object 80"/>
            <p:cNvSpPr/>
            <p:nvPr/>
          </p:nvSpPr>
          <p:spPr>
            <a:xfrm>
              <a:off x="6853237" y="35163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853237" y="35163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" name="object 82"/>
          <p:cNvSpPr txBox="1"/>
          <p:nvPr/>
        </p:nvSpPr>
        <p:spPr>
          <a:xfrm>
            <a:off x="6823075" y="3267964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H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83" name="object 83"/>
          <p:cNvGrpSpPr/>
          <p:nvPr/>
        </p:nvGrpSpPr>
        <p:grpSpPr>
          <a:xfrm>
            <a:off x="5043487" y="1589087"/>
            <a:ext cx="2292350" cy="2663825"/>
            <a:chOff x="5043487" y="1589087"/>
            <a:chExt cx="2292350" cy="2663825"/>
          </a:xfrm>
        </p:grpSpPr>
        <p:sp>
          <p:nvSpPr>
            <p:cNvPr id="84" name="object 84"/>
            <p:cNvSpPr/>
            <p:nvPr/>
          </p:nvSpPr>
          <p:spPr>
            <a:xfrm>
              <a:off x="5048250" y="3598863"/>
              <a:ext cx="725805" cy="208279"/>
            </a:xfrm>
            <a:custGeom>
              <a:avLst/>
              <a:gdLst/>
              <a:ahLst/>
              <a:cxnLst/>
              <a:rect l="l" t="t" r="r" b="b"/>
              <a:pathLst>
                <a:path w="725804" h="208279">
                  <a:moveTo>
                    <a:pt x="0" y="207962"/>
                  </a:moveTo>
                  <a:lnTo>
                    <a:pt x="72548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881687" y="3567112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221537" y="41386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7221537" y="41386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911975" y="3624262"/>
              <a:ext cx="347980" cy="514350"/>
            </a:xfrm>
            <a:custGeom>
              <a:avLst/>
              <a:gdLst/>
              <a:ahLst/>
              <a:cxnLst/>
              <a:rect l="l" t="t" r="r" b="b"/>
              <a:pathLst>
                <a:path w="347979" h="514350">
                  <a:moveTo>
                    <a:pt x="0" y="0"/>
                  </a:moveTo>
                  <a:lnTo>
                    <a:pt x="347663" y="5143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6529387" y="25812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6529387" y="25812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5821362" y="2689224"/>
              <a:ext cx="708025" cy="817880"/>
            </a:xfrm>
            <a:custGeom>
              <a:avLst/>
              <a:gdLst/>
              <a:ahLst/>
              <a:cxnLst/>
              <a:rect l="l" t="t" r="r" b="b"/>
              <a:pathLst>
                <a:path w="708025" h="817879">
                  <a:moveTo>
                    <a:pt x="0" y="817563"/>
                  </a:moveTo>
                  <a:lnTo>
                    <a:pt x="708025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6184900" y="19319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6184900" y="19319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6292849" y="2039937"/>
              <a:ext cx="344805" cy="541655"/>
            </a:xfrm>
            <a:custGeom>
              <a:avLst/>
              <a:gdLst/>
              <a:ahLst/>
              <a:cxnLst/>
              <a:rect l="l" t="t" r="r" b="b"/>
              <a:pathLst>
                <a:path w="344804" h="541655">
                  <a:moveTo>
                    <a:pt x="344488" y="541337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5543550" y="15954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5543550" y="15954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5651500" y="1650999"/>
              <a:ext cx="533400" cy="336550"/>
            </a:xfrm>
            <a:custGeom>
              <a:avLst/>
              <a:gdLst/>
              <a:ahLst/>
              <a:cxnLst/>
              <a:rect l="l" t="t" r="r" b="b"/>
              <a:pathLst>
                <a:path w="533400" h="336550">
                  <a:moveTo>
                    <a:pt x="533400" y="336550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/>
          <p:nvPr/>
        </p:nvSpPr>
        <p:spPr>
          <a:xfrm>
            <a:off x="6331902" y="1832355"/>
            <a:ext cx="933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I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314315" y="1481835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2028825" y="1659635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71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1574800" y="1649476"/>
            <a:ext cx="236220" cy="480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9060">
              <a:lnSpc>
                <a:spcPts val="191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Z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ts val="1670"/>
              </a:lnSpc>
            </a:pPr>
            <a:r>
              <a:rPr sz="1400" i="1" spc="-25" dirty="0">
                <a:latin typeface="Times New Roman"/>
                <a:cs typeface="Times New Roman"/>
              </a:rPr>
              <a:t>75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1335341" y="2574035"/>
            <a:ext cx="2794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118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1899157" y="3275076"/>
            <a:ext cx="25336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95" dirty="0">
                <a:latin typeface="Times New Roman"/>
                <a:cs typeface="Times New Roman"/>
              </a:rPr>
              <a:t>111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2160587" y="3582923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70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2107564" y="3997452"/>
            <a:ext cx="278765" cy="4298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ts val="147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75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1710"/>
              </a:lnSpc>
            </a:pPr>
            <a:r>
              <a:rPr sz="1600" dirty="0">
                <a:latin typeface="Times New Roman"/>
                <a:cs typeface="Times New Roman"/>
              </a:rPr>
              <a:t>D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2774950" y="4171188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120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3021012" y="3567684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146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3627437" y="3957828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138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4200525" y="3503676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101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4586541" y="3003803"/>
            <a:ext cx="2794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211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4084002" y="2380996"/>
            <a:ext cx="1384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F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3327400" y="2971800"/>
            <a:ext cx="749300" cy="304800"/>
          </a:xfrm>
          <a:custGeom>
            <a:avLst/>
            <a:gdLst/>
            <a:ahLst/>
            <a:cxnLst/>
            <a:rect l="l" t="t" r="r" b="b"/>
            <a:pathLst>
              <a:path w="749300" h="304800">
                <a:moveTo>
                  <a:pt x="0" y="0"/>
                </a:moveTo>
                <a:lnTo>
                  <a:pt x="749300" y="30480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 txBox="1"/>
          <p:nvPr/>
        </p:nvSpPr>
        <p:spPr>
          <a:xfrm>
            <a:off x="3603625" y="2360676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2138362" y="2394203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140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2266950" y="1585912"/>
            <a:ext cx="574675" cy="843280"/>
          </a:xfrm>
          <a:custGeom>
            <a:avLst/>
            <a:gdLst/>
            <a:ahLst/>
            <a:cxnLst/>
            <a:rect l="l" t="t" r="r" b="b"/>
            <a:pathLst>
              <a:path w="574675" h="843280">
                <a:moveTo>
                  <a:pt x="0" y="0"/>
                </a:moveTo>
                <a:lnTo>
                  <a:pt x="574675" y="842962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 txBox="1"/>
          <p:nvPr/>
        </p:nvSpPr>
        <p:spPr>
          <a:xfrm>
            <a:off x="2678112" y="1891284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151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6" name="object 12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35 </a:t>
            </a:r>
            <a:r>
              <a:rPr spc="-50" dirty="0"/>
              <a:t>–</a:t>
            </a:r>
          </a:p>
        </p:txBody>
      </p:sp>
      <p:sp>
        <p:nvSpPr>
          <p:cNvPr id="117" name="object 117"/>
          <p:cNvSpPr txBox="1"/>
          <p:nvPr/>
        </p:nvSpPr>
        <p:spPr>
          <a:xfrm>
            <a:off x="5886450" y="1604771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87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6534150" y="2106676"/>
            <a:ext cx="328295" cy="635000"/>
          </a:xfrm>
          <a:prstGeom prst="rect">
            <a:avLst/>
          </a:prstGeom>
        </p:spPr>
        <p:txBody>
          <a:bodyPr vert="horz" wrap="square" lIns="0" tIns="838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0"/>
              </a:spcBef>
            </a:pPr>
            <a:r>
              <a:rPr sz="1400" i="1" spc="-25" dirty="0">
                <a:latin typeface="Times New Roman"/>
                <a:cs typeface="Times New Roman"/>
              </a:rPr>
              <a:t>92</a:t>
            </a:r>
            <a:endParaRPr sz="1400">
              <a:latin typeface="Times New Roman"/>
              <a:cs typeface="Times New Roman"/>
            </a:endParaRPr>
          </a:p>
          <a:p>
            <a:pPr marL="168275">
              <a:lnSpc>
                <a:spcPct val="100000"/>
              </a:lnSpc>
              <a:spcBef>
                <a:spcPts val="640"/>
              </a:spcBef>
            </a:pPr>
            <a:r>
              <a:rPr sz="1600" dirty="0">
                <a:latin typeface="Times New Roman"/>
                <a:cs typeface="Times New Roman"/>
              </a:rPr>
              <a:t>V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5949950" y="2851403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142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7065962" y="3808476"/>
            <a:ext cx="295275" cy="4908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4775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86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1600" dirty="0">
                <a:latin typeface="Times New Roman"/>
                <a:cs typeface="Times New Roman"/>
              </a:rPr>
              <a:t>E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6361112" y="3342132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5280025" y="3503676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85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784725" y="4143755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3179762" y="2610611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80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3686175" y="2918459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97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05104">
              <a:lnSpc>
                <a:spcPct val="100000"/>
              </a:lnSpc>
              <a:spcBef>
                <a:spcPts val="100"/>
              </a:spcBef>
            </a:pPr>
            <a:r>
              <a:rPr dirty="0"/>
              <a:t>Características</a:t>
            </a:r>
            <a:r>
              <a:rPr spc="-1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la</a:t>
            </a:r>
            <a:r>
              <a:rPr spc="-15" dirty="0"/>
              <a:t> </a:t>
            </a:r>
            <a:r>
              <a:rPr dirty="0"/>
              <a:t>búsqueda</a:t>
            </a:r>
            <a:r>
              <a:rPr spc="-1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dirty="0"/>
              <a:t>coste</a:t>
            </a:r>
            <a:r>
              <a:rPr spc="-10" dirty="0"/>
              <a:t> uniforme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36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440690" y="1200403"/>
            <a:ext cx="8553450" cy="43091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spc="-10" dirty="0">
                <a:latin typeface="Times New Roman"/>
                <a:cs typeface="Times New Roman"/>
              </a:rPr>
              <a:t>Análisis</a:t>
            </a:r>
            <a:r>
              <a:rPr sz="2400" spc="-10" dirty="0">
                <a:latin typeface="Times New Roman"/>
                <a:cs typeface="Times New Roman"/>
              </a:rPr>
              <a:t>:</a:t>
            </a:r>
            <a:endParaRPr sz="2400">
              <a:latin typeface="Times New Roman"/>
              <a:cs typeface="Times New Roman"/>
            </a:endParaRPr>
          </a:p>
          <a:p>
            <a:pPr marL="296545" marR="5080" indent="-283845">
              <a:lnSpc>
                <a:spcPct val="112300"/>
              </a:lnSpc>
              <a:spcBef>
                <a:spcPts val="113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coste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uniforme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enumera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sucesivamente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espacio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dirty="0">
                <a:latin typeface="Times New Roman"/>
                <a:cs typeface="Times New Roman"/>
              </a:rPr>
              <a:t>estados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g</a:t>
            </a:r>
            <a:r>
              <a:rPr sz="1800" dirty="0">
                <a:latin typeface="Times New Roman"/>
                <a:cs typeface="Times New Roman"/>
              </a:rPr>
              <a:t>) </a:t>
            </a:r>
            <a:r>
              <a:rPr sz="1800" i="1" spc="-10" dirty="0">
                <a:latin typeface="Times New Roman"/>
                <a:cs typeface="Times New Roman"/>
              </a:rPr>
              <a:t>crecientes</a:t>
            </a:r>
            <a:endParaRPr sz="1800">
              <a:latin typeface="Times New Roman"/>
              <a:cs typeface="Times New Roman"/>
            </a:endParaRPr>
          </a:p>
          <a:p>
            <a:pPr marL="772795" marR="692150" lvl="1" indent="-285750">
              <a:lnSpc>
                <a:spcPct val="110000"/>
              </a:lnSpc>
              <a:spcBef>
                <a:spcPts val="345"/>
              </a:spcBef>
              <a:buChar char="–"/>
              <a:tabLst>
                <a:tab pos="772795" algn="l"/>
                <a:tab pos="773430" algn="l"/>
              </a:tabLst>
            </a:pPr>
            <a:r>
              <a:rPr sz="1600" dirty="0">
                <a:latin typeface="Times New Roman"/>
                <a:cs typeface="Times New Roman"/>
              </a:rPr>
              <a:t>la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sucesión de valores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 </a:t>
            </a:r>
            <a:r>
              <a:rPr sz="1600" i="1" dirty="0">
                <a:latin typeface="Times New Roman"/>
                <a:cs typeface="Times New Roman"/>
              </a:rPr>
              <a:t>g crece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de forma monótona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 todos los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caminos del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árbol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de </a:t>
            </a:r>
            <a:r>
              <a:rPr sz="1600" dirty="0">
                <a:latin typeface="Times New Roman"/>
                <a:cs typeface="Times New Roman"/>
              </a:rPr>
              <a:t>búsqueda, ya que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coste 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cualquiera de los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operadores 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positivo</a:t>
            </a:r>
            <a:endParaRPr sz="16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137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coste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uniforme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completa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95"/>
              </a:spcBef>
              <a:buChar char="–"/>
              <a:tabLst>
                <a:tab pos="772795" algn="l"/>
                <a:tab pos="773430" algn="l"/>
              </a:tabLst>
            </a:pPr>
            <a:r>
              <a:rPr sz="1600" dirty="0">
                <a:latin typeface="Times New Roman"/>
                <a:cs typeface="Times New Roman"/>
              </a:rPr>
              <a:t>al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ser los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costes </a:t>
            </a:r>
            <a:r>
              <a:rPr sz="1600" i="1" dirty="0">
                <a:latin typeface="Times New Roman"/>
                <a:cs typeface="Times New Roman"/>
              </a:rPr>
              <a:t>números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enteros </a:t>
            </a:r>
            <a:r>
              <a:rPr sz="1600" dirty="0">
                <a:latin typeface="Times New Roman"/>
                <a:cs typeface="Times New Roman"/>
              </a:rPr>
              <a:t>positivos,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 sucesión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 valores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 </a:t>
            </a:r>
            <a:r>
              <a:rPr sz="1600" i="1" dirty="0">
                <a:latin typeface="Times New Roman"/>
                <a:cs typeface="Times New Roman"/>
              </a:rPr>
              <a:t>g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no es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acotada</a:t>
            </a:r>
            <a:endParaRPr sz="16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675"/>
              </a:spcBef>
              <a:buChar char="–"/>
              <a:tabLst>
                <a:tab pos="772795" algn="l"/>
                <a:tab pos="773430" algn="l"/>
              </a:tabLst>
            </a:pPr>
            <a:r>
              <a:rPr sz="1600" dirty="0">
                <a:latin typeface="Times New Roman"/>
                <a:cs typeface="Times New Roman"/>
              </a:rPr>
              <a:t>por tanto,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 nodo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meta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existe en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el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espacio 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estados,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será expandido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alguna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25" dirty="0">
                <a:latin typeface="Times New Roman"/>
                <a:cs typeface="Times New Roman"/>
              </a:rPr>
              <a:t>vez</a:t>
            </a:r>
            <a:endParaRPr sz="16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149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coste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uniforme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óptima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590"/>
              </a:spcBef>
              <a:buChar char="–"/>
              <a:tabLst>
                <a:tab pos="772795" algn="l"/>
                <a:tab pos="773430" algn="l"/>
              </a:tabLst>
            </a:pPr>
            <a:r>
              <a:rPr sz="1600" dirty="0">
                <a:latin typeface="Times New Roman"/>
                <a:cs typeface="Times New Roman"/>
              </a:rPr>
              <a:t>al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expandir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 nodo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cualquiera, todos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los nodos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menor valor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 </a:t>
            </a:r>
            <a:r>
              <a:rPr sz="1600" i="1" dirty="0">
                <a:latin typeface="Times New Roman"/>
                <a:cs typeface="Times New Roman"/>
              </a:rPr>
              <a:t>g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han sido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expandidos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antes</a:t>
            </a:r>
            <a:endParaRPr sz="16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80"/>
              </a:spcBef>
              <a:buChar char="–"/>
              <a:tabLst>
                <a:tab pos="772795" algn="l"/>
                <a:tab pos="773430" algn="l"/>
              </a:tabLst>
            </a:pPr>
            <a:r>
              <a:rPr sz="1600" dirty="0">
                <a:latin typeface="Times New Roman"/>
                <a:cs typeface="Times New Roman"/>
              </a:rPr>
              <a:t>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primer </a:t>
            </a:r>
            <a:r>
              <a:rPr sz="1600" i="1" dirty="0">
                <a:latin typeface="Times New Roman"/>
                <a:cs typeface="Times New Roman"/>
              </a:rPr>
              <a:t>nodo meta </a:t>
            </a:r>
            <a:r>
              <a:rPr sz="1600" dirty="0">
                <a:latin typeface="Times New Roman"/>
                <a:cs typeface="Times New Roman"/>
              </a:rPr>
              <a:t>expandido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 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nodo meta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 </a:t>
            </a:r>
            <a:r>
              <a:rPr sz="1600" i="1" dirty="0">
                <a:latin typeface="Times New Roman"/>
                <a:cs typeface="Times New Roman"/>
              </a:rPr>
              <a:t>menor valor de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i="1" spc="-50" dirty="0">
                <a:latin typeface="Times New Roman"/>
                <a:cs typeface="Times New Roman"/>
              </a:rPr>
              <a:t>g</a:t>
            </a:r>
            <a:endParaRPr sz="16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80"/>
              </a:spcBef>
              <a:buChar char="–"/>
              <a:tabLst>
                <a:tab pos="772795" algn="l"/>
                <a:tab pos="773430" algn="l"/>
              </a:tabLst>
            </a:pPr>
            <a:r>
              <a:rPr sz="1600" dirty="0">
                <a:latin typeface="Times New Roman"/>
                <a:cs typeface="Times New Roman"/>
              </a:rPr>
              <a:t>el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nodo meta de menor valor de </a:t>
            </a:r>
            <a:r>
              <a:rPr sz="1600" i="1" dirty="0">
                <a:latin typeface="Times New Roman"/>
                <a:cs typeface="Times New Roman"/>
              </a:rPr>
              <a:t>g </a:t>
            </a:r>
            <a:r>
              <a:rPr sz="1600" dirty="0">
                <a:latin typeface="Times New Roman"/>
                <a:cs typeface="Times New Roman"/>
              </a:rPr>
              <a:t>es 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nodo meta de menor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coste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11225" y="1536700"/>
            <a:ext cx="1798637" cy="2205037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3903661" y="2624835"/>
            <a:ext cx="392430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“Búsqueda</a:t>
            </a:r>
            <a:r>
              <a:rPr sz="2800" b="1" spc="10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spc="-10" dirty="0">
                <a:solidFill>
                  <a:srgbClr val="333399"/>
                </a:solidFill>
                <a:latin typeface="Arial"/>
                <a:cs typeface="Arial"/>
              </a:rPr>
              <a:t>Heurística”</a:t>
            </a:r>
            <a:endParaRPr sz="2800">
              <a:latin typeface="Arial"/>
              <a:cs typeface="Arial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168900" y="1973580"/>
            <a:ext cx="139509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20" dirty="0">
                <a:solidFill>
                  <a:srgbClr val="333399"/>
                </a:solidFill>
              </a:rPr>
              <a:t>Tema</a:t>
            </a:r>
            <a:r>
              <a:rPr sz="3200" spc="-180" dirty="0">
                <a:solidFill>
                  <a:srgbClr val="333399"/>
                </a:solidFill>
              </a:rPr>
              <a:t> </a:t>
            </a:r>
            <a:r>
              <a:rPr sz="3200" spc="-50" dirty="0">
                <a:solidFill>
                  <a:srgbClr val="333399"/>
                </a:solidFill>
              </a:rPr>
              <a:t>3</a:t>
            </a:r>
            <a:endParaRPr sz="3200"/>
          </a:p>
        </p:txBody>
      </p:sp>
      <p:sp>
        <p:nvSpPr>
          <p:cNvPr id="10" name="object 10"/>
          <p:cNvSpPr txBox="1"/>
          <p:nvPr/>
        </p:nvSpPr>
        <p:spPr>
          <a:xfrm>
            <a:off x="3187828" y="4499355"/>
            <a:ext cx="2768600" cy="360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i="1" dirty="0">
                <a:latin typeface="Times New Roman"/>
                <a:cs typeface="Times New Roman"/>
              </a:rPr>
              <a:t>Año</a:t>
            </a:r>
            <a:r>
              <a:rPr sz="2200" i="1" spc="-55" dirty="0">
                <a:latin typeface="Times New Roman"/>
                <a:cs typeface="Times New Roman"/>
              </a:rPr>
              <a:t> </a:t>
            </a:r>
            <a:r>
              <a:rPr sz="2200" i="1" dirty="0">
                <a:latin typeface="Times New Roman"/>
                <a:cs typeface="Times New Roman"/>
              </a:rPr>
              <a:t>Académico</a:t>
            </a:r>
            <a:r>
              <a:rPr sz="2200" i="1" spc="-5" dirty="0">
                <a:latin typeface="Times New Roman"/>
                <a:cs typeface="Times New Roman"/>
              </a:rPr>
              <a:t> </a:t>
            </a:r>
            <a:r>
              <a:rPr sz="2200" i="1" spc="-10" dirty="0">
                <a:latin typeface="Times New Roman"/>
                <a:cs typeface="Times New Roman"/>
              </a:rPr>
              <a:t>2022/23</a:t>
            </a:r>
            <a:endParaRPr sz="2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417955">
              <a:lnSpc>
                <a:spcPct val="100000"/>
              </a:lnSpc>
              <a:spcBef>
                <a:spcPts val="100"/>
              </a:spcBef>
            </a:pPr>
            <a:r>
              <a:rPr dirty="0"/>
              <a:t>Inteligencia</a:t>
            </a:r>
            <a:r>
              <a:rPr spc="-45" dirty="0"/>
              <a:t> </a:t>
            </a:r>
            <a:r>
              <a:rPr dirty="0"/>
              <a:t>Artificial:</a:t>
            </a:r>
            <a:r>
              <a:rPr spc="-30" dirty="0"/>
              <a:t> </a:t>
            </a:r>
            <a:r>
              <a:rPr spc="-10" dirty="0"/>
              <a:t>Disciplinas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922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6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764540" y="1117091"/>
            <a:ext cx="7155180" cy="4862830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05"/>
              </a:spcBef>
            </a:pPr>
            <a:r>
              <a:rPr sz="2000" dirty="0">
                <a:latin typeface="Times New Roman"/>
                <a:cs typeface="Times New Roman"/>
              </a:rPr>
              <a:t>Disciplinas</a:t>
            </a:r>
            <a:r>
              <a:rPr sz="2000" spc="-5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relacionadas: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spc="-10" dirty="0">
                <a:latin typeface="Times New Roman"/>
                <a:cs typeface="Times New Roman"/>
              </a:rPr>
              <a:t>Psicología: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9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modelos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comportamiento</a:t>
            </a:r>
            <a:r>
              <a:rPr sz="1800" spc="-10" dirty="0">
                <a:latin typeface="Times New Roman"/>
                <a:cs typeface="Times New Roman"/>
              </a:rPr>
              <a:t> humano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33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conductistas: modelos</a:t>
            </a:r>
            <a:r>
              <a:rPr sz="1800" spc="10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estimulo-respuesta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5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psicología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cognitiva: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creencias,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objetivos,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pasos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razonamiento,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.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.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.</a:t>
            </a:r>
            <a:endParaRPr sz="18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2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spc="-10" dirty="0">
                <a:latin typeface="Times New Roman"/>
                <a:cs typeface="Times New Roman"/>
              </a:rPr>
              <a:t>Lingüística: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2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modelos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interacción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verbal</a:t>
            </a:r>
            <a:r>
              <a:rPr sz="1800" spc="-10" dirty="0">
                <a:latin typeface="Times New Roman"/>
                <a:cs typeface="Times New Roman"/>
              </a:rPr>
              <a:t> humana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3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reconocimiento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generación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habla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3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representación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conocimiento</a:t>
            </a:r>
            <a:endParaRPr sz="18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45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spc="-10" dirty="0">
                <a:latin typeface="Times New Roman"/>
                <a:cs typeface="Times New Roman"/>
              </a:rPr>
              <a:t>Sociología: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509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modelos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comportamiento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humano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grupo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434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psicología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social: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compromisos,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normas,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obligaciones,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.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.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.</a:t>
            </a:r>
            <a:endParaRPr sz="18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44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Economía,</a:t>
            </a:r>
            <a:r>
              <a:rPr sz="2000" spc="-8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Teoría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Control/Cibernética,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.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.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.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48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Neurociencia,</a:t>
            </a:r>
            <a:r>
              <a:rPr sz="2000" spc="-5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Ingeniería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computacional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710531" y="1862082"/>
            <a:ext cx="6352540" cy="735330"/>
            <a:chOff x="1710531" y="1862082"/>
            <a:chExt cx="6352540" cy="735330"/>
          </a:xfrm>
        </p:grpSpPr>
        <p:sp>
          <p:nvSpPr>
            <p:cNvPr id="8" name="object 8"/>
            <p:cNvSpPr/>
            <p:nvPr/>
          </p:nvSpPr>
          <p:spPr>
            <a:xfrm>
              <a:off x="1716881" y="1868432"/>
              <a:ext cx="6339840" cy="722630"/>
            </a:xfrm>
            <a:custGeom>
              <a:avLst/>
              <a:gdLst/>
              <a:ahLst/>
              <a:cxnLst/>
              <a:rect l="l" t="t" r="r" b="b"/>
              <a:pathLst>
                <a:path w="6339840" h="722630">
                  <a:moveTo>
                    <a:pt x="6219336" y="0"/>
                  </a:moveTo>
                  <a:lnTo>
                    <a:pt x="120388" y="0"/>
                  </a:lnTo>
                  <a:lnTo>
                    <a:pt x="73527" y="9460"/>
                  </a:lnTo>
                  <a:lnTo>
                    <a:pt x="35260" y="35261"/>
                  </a:lnTo>
                  <a:lnTo>
                    <a:pt x="9460" y="73527"/>
                  </a:lnTo>
                  <a:lnTo>
                    <a:pt x="0" y="120388"/>
                  </a:lnTo>
                  <a:lnTo>
                    <a:pt x="0" y="601922"/>
                  </a:lnTo>
                  <a:lnTo>
                    <a:pt x="9460" y="648784"/>
                  </a:lnTo>
                  <a:lnTo>
                    <a:pt x="35260" y="687051"/>
                  </a:lnTo>
                  <a:lnTo>
                    <a:pt x="73527" y="712851"/>
                  </a:lnTo>
                  <a:lnTo>
                    <a:pt x="120388" y="722312"/>
                  </a:lnTo>
                  <a:lnTo>
                    <a:pt x="6219336" y="722312"/>
                  </a:lnTo>
                  <a:lnTo>
                    <a:pt x="6266196" y="712851"/>
                  </a:lnTo>
                  <a:lnTo>
                    <a:pt x="6304462" y="687051"/>
                  </a:lnTo>
                  <a:lnTo>
                    <a:pt x="6330262" y="648784"/>
                  </a:lnTo>
                  <a:lnTo>
                    <a:pt x="6339723" y="601922"/>
                  </a:lnTo>
                  <a:lnTo>
                    <a:pt x="6339723" y="120388"/>
                  </a:lnTo>
                  <a:lnTo>
                    <a:pt x="6330262" y="73527"/>
                  </a:lnTo>
                  <a:lnTo>
                    <a:pt x="6304462" y="35261"/>
                  </a:lnTo>
                  <a:lnTo>
                    <a:pt x="6266196" y="9460"/>
                  </a:lnTo>
                  <a:lnTo>
                    <a:pt x="6219336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716881" y="1868432"/>
              <a:ext cx="6339840" cy="722630"/>
            </a:xfrm>
            <a:custGeom>
              <a:avLst/>
              <a:gdLst/>
              <a:ahLst/>
              <a:cxnLst/>
              <a:rect l="l" t="t" r="r" b="b"/>
              <a:pathLst>
                <a:path w="6339840" h="722630">
                  <a:moveTo>
                    <a:pt x="0" y="120388"/>
                  </a:moveTo>
                  <a:lnTo>
                    <a:pt x="9460" y="73528"/>
                  </a:lnTo>
                  <a:lnTo>
                    <a:pt x="35260" y="35261"/>
                  </a:lnTo>
                  <a:lnTo>
                    <a:pt x="73527" y="9460"/>
                  </a:lnTo>
                  <a:lnTo>
                    <a:pt x="120388" y="0"/>
                  </a:lnTo>
                  <a:lnTo>
                    <a:pt x="6219336" y="0"/>
                  </a:lnTo>
                  <a:lnTo>
                    <a:pt x="6266196" y="9460"/>
                  </a:lnTo>
                  <a:lnTo>
                    <a:pt x="6304463" y="35261"/>
                  </a:lnTo>
                  <a:lnTo>
                    <a:pt x="6330263" y="73528"/>
                  </a:lnTo>
                  <a:lnTo>
                    <a:pt x="6339724" y="120388"/>
                  </a:lnTo>
                  <a:lnTo>
                    <a:pt x="6339724" y="601923"/>
                  </a:lnTo>
                  <a:lnTo>
                    <a:pt x="6330263" y="648783"/>
                  </a:lnTo>
                  <a:lnTo>
                    <a:pt x="6304463" y="687050"/>
                  </a:lnTo>
                  <a:lnTo>
                    <a:pt x="6266196" y="712851"/>
                  </a:lnTo>
                  <a:lnTo>
                    <a:pt x="6219336" y="722312"/>
                  </a:lnTo>
                  <a:lnTo>
                    <a:pt x="120388" y="722312"/>
                  </a:lnTo>
                  <a:lnTo>
                    <a:pt x="73527" y="712851"/>
                  </a:lnTo>
                  <a:lnTo>
                    <a:pt x="35260" y="687050"/>
                  </a:lnTo>
                  <a:lnTo>
                    <a:pt x="9460" y="648783"/>
                  </a:lnTo>
                  <a:lnTo>
                    <a:pt x="0" y="601923"/>
                  </a:lnTo>
                  <a:lnTo>
                    <a:pt x="0" y="120388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43280">
              <a:lnSpc>
                <a:spcPct val="100000"/>
              </a:lnSpc>
              <a:spcBef>
                <a:spcPts val="100"/>
              </a:spcBef>
            </a:pPr>
            <a:r>
              <a:rPr dirty="0"/>
              <a:t>Módulo</a:t>
            </a:r>
            <a:r>
              <a:rPr spc="-30" dirty="0"/>
              <a:t> </a:t>
            </a:r>
            <a:r>
              <a:rPr dirty="0"/>
              <a:t>II:</a:t>
            </a:r>
            <a:r>
              <a:rPr spc="-15" dirty="0"/>
              <a:t> </a:t>
            </a:r>
            <a:r>
              <a:rPr dirty="0"/>
              <a:t>Agentes</a:t>
            </a:r>
            <a:r>
              <a:rPr spc="-15" dirty="0"/>
              <a:t> </a:t>
            </a:r>
            <a:r>
              <a:rPr dirty="0"/>
              <a:t>basados</a:t>
            </a:r>
            <a:r>
              <a:rPr spc="-1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spc="-10" dirty="0"/>
              <a:t>Búsqueda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4177506" y="6366368"/>
            <a:ext cx="2794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2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120396" rIns="0" bIns="0" rtlCol="0">
            <a:spAutoFit/>
          </a:bodyPr>
          <a:lstStyle/>
          <a:p>
            <a:pPr marL="544195">
              <a:lnSpc>
                <a:spcPct val="100000"/>
              </a:lnSpc>
              <a:spcBef>
                <a:spcPts val="100"/>
              </a:spcBef>
            </a:pP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2: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10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no-</a:t>
            </a:r>
            <a:r>
              <a:rPr sz="2400" b="0" spc="-10" dirty="0">
                <a:latin typeface="Times New Roman"/>
                <a:cs typeface="Times New Roman"/>
              </a:rPr>
              <a:t>informada</a:t>
            </a:r>
            <a:endParaRPr sz="2400">
              <a:latin typeface="Times New Roman"/>
              <a:cs typeface="Times New Roman"/>
            </a:endParaRPr>
          </a:p>
          <a:p>
            <a:pPr marL="544195">
              <a:lnSpc>
                <a:spcPct val="100000"/>
              </a:lnSpc>
              <a:spcBef>
                <a:spcPts val="2014"/>
              </a:spcBef>
            </a:pP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2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3: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10" dirty="0">
                <a:latin typeface="Times New Roman"/>
                <a:cs typeface="Times New Roman"/>
              </a:rPr>
              <a:t> heurística</a:t>
            </a:r>
            <a:endParaRPr sz="2400">
              <a:latin typeface="Times New Roman"/>
              <a:cs typeface="Times New Roman"/>
            </a:endParaRPr>
          </a:p>
          <a:p>
            <a:pPr marL="544195" marR="861060">
              <a:lnSpc>
                <a:spcPct val="170000"/>
              </a:lnSpc>
            </a:pP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30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4: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20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heurística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spc="-10" dirty="0">
                <a:latin typeface="Times New Roman"/>
                <a:cs typeface="Times New Roman"/>
              </a:rPr>
              <a:t>avanzada </a:t>
            </a: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2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5: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10" dirty="0">
                <a:latin typeface="Times New Roman"/>
                <a:cs typeface="Times New Roman"/>
              </a:rPr>
              <a:t> multiagente</a:t>
            </a:r>
            <a:endParaRPr sz="2400">
              <a:latin typeface="Times New Roman"/>
              <a:cs typeface="Times New Roman"/>
            </a:endParaRPr>
          </a:p>
          <a:p>
            <a:pPr marL="544195">
              <a:lnSpc>
                <a:spcPct val="100000"/>
              </a:lnSpc>
              <a:spcBef>
                <a:spcPts val="2014"/>
              </a:spcBef>
            </a:pP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2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6: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con</a:t>
            </a:r>
            <a:r>
              <a:rPr sz="2400" b="0" spc="-10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espacios</a:t>
            </a:r>
            <a:r>
              <a:rPr sz="2400" b="0" spc="-10" dirty="0">
                <a:latin typeface="Times New Roman"/>
                <a:cs typeface="Times New Roman"/>
              </a:rPr>
              <a:t> estructurados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710531" y="1962289"/>
            <a:ext cx="6352540" cy="1814830"/>
            <a:chOff x="1710531" y="1962289"/>
            <a:chExt cx="6352540" cy="1814830"/>
          </a:xfrm>
        </p:grpSpPr>
        <p:sp>
          <p:nvSpPr>
            <p:cNvPr id="8" name="object 8"/>
            <p:cNvSpPr/>
            <p:nvPr/>
          </p:nvSpPr>
          <p:spPr>
            <a:xfrm>
              <a:off x="1716881" y="1968639"/>
              <a:ext cx="6339840" cy="1802130"/>
            </a:xfrm>
            <a:custGeom>
              <a:avLst/>
              <a:gdLst/>
              <a:ahLst/>
              <a:cxnLst/>
              <a:rect l="l" t="t" r="r" b="b"/>
              <a:pathLst>
                <a:path w="6339840" h="1802129">
                  <a:moveTo>
                    <a:pt x="6039431" y="0"/>
                  </a:moveTo>
                  <a:lnTo>
                    <a:pt x="300290" y="0"/>
                  </a:lnTo>
                  <a:lnTo>
                    <a:pt x="251581" y="3930"/>
                  </a:lnTo>
                  <a:lnTo>
                    <a:pt x="205375" y="15309"/>
                  </a:lnTo>
                  <a:lnTo>
                    <a:pt x="162289" y="33518"/>
                  </a:lnTo>
                  <a:lnTo>
                    <a:pt x="122942" y="57939"/>
                  </a:lnTo>
                  <a:lnTo>
                    <a:pt x="87953" y="87953"/>
                  </a:lnTo>
                  <a:lnTo>
                    <a:pt x="57938" y="122943"/>
                  </a:lnTo>
                  <a:lnTo>
                    <a:pt x="33517" y="162290"/>
                  </a:lnTo>
                  <a:lnTo>
                    <a:pt x="15309" y="205376"/>
                  </a:lnTo>
                  <a:lnTo>
                    <a:pt x="3930" y="251582"/>
                  </a:lnTo>
                  <a:lnTo>
                    <a:pt x="0" y="300291"/>
                  </a:lnTo>
                  <a:lnTo>
                    <a:pt x="0" y="1501402"/>
                  </a:lnTo>
                  <a:lnTo>
                    <a:pt x="3930" y="1550111"/>
                  </a:lnTo>
                  <a:lnTo>
                    <a:pt x="15309" y="1596318"/>
                  </a:lnTo>
                  <a:lnTo>
                    <a:pt x="33517" y="1639404"/>
                  </a:lnTo>
                  <a:lnTo>
                    <a:pt x="57938" y="1678751"/>
                  </a:lnTo>
                  <a:lnTo>
                    <a:pt x="87953" y="1713741"/>
                  </a:lnTo>
                  <a:lnTo>
                    <a:pt x="122942" y="1743756"/>
                  </a:lnTo>
                  <a:lnTo>
                    <a:pt x="162289" y="1768177"/>
                  </a:lnTo>
                  <a:lnTo>
                    <a:pt x="205375" y="1786386"/>
                  </a:lnTo>
                  <a:lnTo>
                    <a:pt x="251581" y="1797765"/>
                  </a:lnTo>
                  <a:lnTo>
                    <a:pt x="300290" y="1801695"/>
                  </a:lnTo>
                  <a:lnTo>
                    <a:pt x="6039431" y="1801695"/>
                  </a:lnTo>
                  <a:lnTo>
                    <a:pt x="6088140" y="1797765"/>
                  </a:lnTo>
                  <a:lnTo>
                    <a:pt x="6134347" y="1786386"/>
                  </a:lnTo>
                  <a:lnTo>
                    <a:pt x="6177433" y="1768177"/>
                  </a:lnTo>
                  <a:lnTo>
                    <a:pt x="6216780" y="1743756"/>
                  </a:lnTo>
                  <a:lnTo>
                    <a:pt x="6251769" y="1713741"/>
                  </a:lnTo>
                  <a:lnTo>
                    <a:pt x="6281784" y="1678751"/>
                  </a:lnTo>
                  <a:lnTo>
                    <a:pt x="6306205" y="1639404"/>
                  </a:lnTo>
                  <a:lnTo>
                    <a:pt x="6324414" y="1596318"/>
                  </a:lnTo>
                  <a:lnTo>
                    <a:pt x="6335792" y="1550111"/>
                  </a:lnTo>
                  <a:lnTo>
                    <a:pt x="6339723" y="1501402"/>
                  </a:lnTo>
                  <a:lnTo>
                    <a:pt x="6339723" y="300291"/>
                  </a:lnTo>
                  <a:lnTo>
                    <a:pt x="6335792" y="251582"/>
                  </a:lnTo>
                  <a:lnTo>
                    <a:pt x="6324414" y="205376"/>
                  </a:lnTo>
                  <a:lnTo>
                    <a:pt x="6306205" y="162290"/>
                  </a:lnTo>
                  <a:lnTo>
                    <a:pt x="6281784" y="122943"/>
                  </a:lnTo>
                  <a:lnTo>
                    <a:pt x="6251769" y="87953"/>
                  </a:lnTo>
                  <a:lnTo>
                    <a:pt x="6216780" y="57939"/>
                  </a:lnTo>
                  <a:lnTo>
                    <a:pt x="6177433" y="33518"/>
                  </a:lnTo>
                  <a:lnTo>
                    <a:pt x="6134347" y="15309"/>
                  </a:lnTo>
                  <a:lnTo>
                    <a:pt x="6088140" y="3930"/>
                  </a:lnTo>
                  <a:lnTo>
                    <a:pt x="6039431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716881" y="1968639"/>
              <a:ext cx="6339840" cy="1802130"/>
            </a:xfrm>
            <a:custGeom>
              <a:avLst/>
              <a:gdLst/>
              <a:ahLst/>
              <a:cxnLst/>
              <a:rect l="l" t="t" r="r" b="b"/>
              <a:pathLst>
                <a:path w="6339840" h="1802129">
                  <a:moveTo>
                    <a:pt x="0" y="300291"/>
                  </a:moveTo>
                  <a:lnTo>
                    <a:pt x="3930" y="251582"/>
                  </a:lnTo>
                  <a:lnTo>
                    <a:pt x="15309" y="205376"/>
                  </a:lnTo>
                  <a:lnTo>
                    <a:pt x="33517" y="162290"/>
                  </a:lnTo>
                  <a:lnTo>
                    <a:pt x="57938" y="122943"/>
                  </a:lnTo>
                  <a:lnTo>
                    <a:pt x="87953" y="87953"/>
                  </a:lnTo>
                  <a:lnTo>
                    <a:pt x="122943" y="57938"/>
                  </a:lnTo>
                  <a:lnTo>
                    <a:pt x="162290" y="33518"/>
                  </a:lnTo>
                  <a:lnTo>
                    <a:pt x="205375" y="15309"/>
                  </a:lnTo>
                  <a:lnTo>
                    <a:pt x="251582" y="3930"/>
                  </a:lnTo>
                  <a:lnTo>
                    <a:pt x="300291" y="0"/>
                  </a:lnTo>
                  <a:lnTo>
                    <a:pt x="6039432" y="0"/>
                  </a:lnTo>
                  <a:lnTo>
                    <a:pt x="6088140" y="3930"/>
                  </a:lnTo>
                  <a:lnTo>
                    <a:pt x="6134347" y="15309"/>
                  </a:lnTo>
                  <a:lnTo>
                    <a:pt x="6177433" y="33518"/>
                  </a:lnTo>
                  <a:lnTo>
                    <a:pt x="6216779" y="57938"/>
                  </a:lnTo>
                  <a:lnTo>
                    <a:pt x="6251769" y="87953"/>
                  </a:lnTo>
                  <a:lnTo>
                    <a:pt x="6281784" y="122943"/>
                  </a:lnTo>
                  <a:lnTo>
                    <a:pt x="6306205" y="162290"/>
                  </a:lnTo>
                  <a:lnTo>
                    <a:pt x="6324414" y="205376"/>
                  </a:lnTo>
                  <a:lnTo>
                    <a:pt x="6335792" y="251582"/>
                  </a:lnTo>
                  <a:lnTo>
                    <a:pt x="6339723" y="300291"/>
                  </a:lnTo>
                  <a:lnTo>
                    <a:pt x="6339723" y="1501403"/>
                  </a:lnTo>
                  <a:lnTo>
                    <a:pt x="6335792" y="1550112"/>
                  </a:lnTo>
                  <a:lnTo>
                    <a:pt x="6324414" y="1596318"/>
                  </a:lnTo>
                  <a:lnTo>
                    <a:pt x="6306205" y="1639404"/>
                  </a:lnTo>
                  <a:lnTo>
                    <a:pt x="6281784" y="1678751"/>
                  </a:lnTo>
                  <a:lnTo>
                    <a:pt x="6251769" y="1713741"/>
                  </a:lnTo>
                  <a:lnTo>
                    <a:pt x="6216779" y="1743756"/>
                  </a:lnTo>
                  <a:lnTo>
                    <a:pt x="6177433" y="1768177"/>
                  </a:lnTo>
                  <a:lnTo>
                    <a:pt x="6134347" y="1786385"/>
                  </a:lnTo>
                  <a:lnTo>
                    <a:pt x="6088140" y="1797764"/>
                  </a:lnTo>
                  <a:lnTo>
                    <a:pt x="6039432" y="1801695"/>
                  </a:lnTo>
                  <a:lnTo>
                    <a:pt x="300291" y="1801695"/>
                  </a:lnTo>
                  <a:lnTo>
                    <a:pt x="251582" y="1797764"/>
                  </a:lnTo>
                  <a:lnTo>
                    <a:pt x="205375" y="1786385"/>
                  </a:lnTo>
                  <a:lnTo>
                    <a:pt x="162290" y="1768177"/>
                  </a:lnTo>
                  <a:lnTo>
                    <a:pt x="122943" y="1743756"/>
                  </a:lnTo>
                  <a:lnTo>
                    <a:pt x="87953" y="1713741"/>
                  </a:lnTo>
                  <a:lnTo>
                    <a:pt x="57938" y="1678751"/>
                  </a:lnTo>
                  <a:lnTo>
                    <a:pt x="33517" y="1639404"/>
                  </a:lnTo>
                  <a:lnTo>
                    <a:pt x="15309" y="1596318"/>
                  </a:lnTo>
                  <a:lnTo>
                    <a:pt x="3930" y="1550112"/>
                  </a:lnTo>
                  <a:lnTo>
                    <a:pt x="0" y="1501403"/>
                  </a:lnTo>
                  <a:lnTo>
                    <a:pt x="0" y="300291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43280">
              <a:lnSpc>
                <a:spcPct val="100000"/>
              </a:lnSpc>
              <a:spcBef>
                <a:spcPts val="100"/>
              </a:spcBef>
            </a:pPr>
            <a:r>
              <a:rPr dirty="0"/>
              <a:t>Módulo</a:t>
            </a:r>
            <a:r>
              <a:rPr spc="-30" dirty="0"/>
              <a:t> </a:t>
            </a:r>
            <a:r>
              <a:rPr dirty="0"/>
              <a:t>II:</a:t>
            </a:r>
            <a:r>
              <a:rPr spc="-15" dirty="0"/>
              <a:t> </a:t>
            </a:r>
            <a:r>
              <a:rPr dirty="0"/>
              <a:t>Agentes</a:t>
            </a:r>
            <a:r>
              <a:rPr spc="-15" dirty="0"/>
              <a:t> </a:t>
            </a:r>
            <a:r>
              <a:rPr dirty="0"/>
              <a:t>basados</a:t>
            </a:r>
            <a:r>
              <a:rPr spc="-1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spc="-10" dirty="0"/>
              <a:t>Búsqueda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4177506" y="5903072"/>
            <a:ext cx="2794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3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909127" y="1364996"/>
            <a:ext cx="5695315" cy="40855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2: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no-</a:t>
            </a:r>
            <a:r>
              <a:rPr sz="2400" spc="-10" dirty="0">
                <a:latin typeface="Times New Roman"/>
                <a:cs typeface="Times New Roman"/>
              </a:rPr>
              <a:t>informada</a:t>
            </a:r>
            <a:endParaRPr sz="24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2014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3: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heurística</a:t>
            </a:r>
            <a:endParaRPr sz="2400">
              <a:latin typeface="Times New Roman"/>
              <a:cs typeface="Times New Roman"/>
            </a:endParaRPr>
          </a:p>
          <a:p>
            <a:pPr marL="1579245" indent="-394970">
              <a:lnSpc>
                <a:spcPct val="100000"/>
              </a:lnSpc>
              <a:spcBef>
                <a:spcPts val="919"/>
              </a:spcBef>
              <a:buChar char="–"/>
              <a:tabLst>
                <a:tab pos="1579245" algn="l"/>
                <a:tab pos="1579880" algn="l"/>
              </a:tabLst>
            </a:pPr>
            <a:r>
              <a:rPr sz="2200" dirty="0">
                <a:latin typeface="Times New Roman"/>
                <a:cs typeface="Times New Roman"/>
              </a:rPr>
              <a:t>Funciones</a:t>
            </a:r>
            <a:r>
              <a:rPr sz="2200" spc="-20" dirty="0">
                <a:latin typeface="Times New Roman"/>
                <a:cs typeface="Times New Roman"/>
              </a:rPr>
              <a:t> </a:t>
            </a:r>
            <a:r>
              <a:rPr sz="2200" spc="-10" dirty="0">
                <a:latin typeface="Times New Roman"/>
                <a:cs typeface="Times New Roman"/>
              </a:rPr>
              <a:t>heurísticas</a:t>
            </a:r>
            <a:endParaRPr sz="2200">
              <a:latin typeface="Times New Roman"/>
              <a:cs typeface="Times New Roman"/>
            </a:endParaRPr>
          </a:p>
          <a:p>
            <a:pPr marL="1579245" indent="-394970">
              <a:lnSpc>
                <a:spcPct val="100000"/>
              </a:lnSpc>
              <a:spcBef>
                <a:spcPts val="455"/>
              </a:spcBef>
              <a:buChar char="–"/>
              <a:tabLst>
                <a:tab pos="1579245" algn="l"/>
                <a:tab pos="1579880" algn="l"/>
              </a:tabLst>
            </a:pPr>
            <a:r>
              <a:rPr sz="2200" dirty="0">
                <a:latin typeface="Times New Roman"/>
                <a:cs typeface="Times New Roman"/>
              </a:rPr>
              <a:t>Algoritmo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200" i="1" spc="-25" dirty="0">
                <a:latin typeface="Times New Roman"/>
                <a:cs typeface="Times New Roman"/>
              </a:rPr>
              <a:t>A</a:t>
            </a:r>
            <a:r>
              <a:rPr sz="2250" spc="-37" baseline="25925" dirty="0">
                <a:latin typeface="Times New Roman"/>
                <a:cs typeface="Times New Roman"/>
              </a:rPr>
              <a:t>*</a:t>
            </a:r>
            <a:endParaRPr sz="2250" baseline="25925">
              <a:latin typeface="Times New Roman"/>
              <a:cs typeface="Times New Roman"/>
            </a:endParaRPr>
          </a:p>
          <a:p>
            <a:pPr marL="1579245" indent="-394970">
              <a:lnSpc>
                <a:spcPct val="100000"/>
              </a:lnSpc>
              <a:spcBef>
                <a:spcPts val="550"/>
              </a:spcBef>
              <a:buChar char="–"/>
              <a:tabLst>
                <a:tab pos="1579245" algn="l"/>
                <a:tab pos="1579880" algn="l"/>
              </a:tabLst>
            </a:pPr>
            <a:r>
              <a:rPr sz="2200" dirty="0">
                <a:latin typeface="Times New Roman"/>
                <a:cs typeface="Times New Roman"/>
              </a:rPr>
              <a:t>Completitud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y</a:t>
            </a:r>
            <a:r>
              <a:rPr sz="2200" spc="-5" dirty="0">
                <a:latin typeface="Times New Roman"/>
                <a:cs typeface="Times New Roman"/>
              </a:rPr>
              <a:t> </a:t>
            </a:r>
            <a:r>
              <a:rPr sz="2200" spc="-10" dirty="0">
                <a:latin typeface="Times New Roman"/>
                <a:cs typeface="Times New Roman"/>
              </a:rPr>
              <a:t>Optimalidad</a:t>
            </a:r>
            <a:endParaRPr sz="2200">
              <a:latin typeface="Times New Roman"/>
              <a:cs typeface="Times New Roman"/>
            </a:endParaRPr>
          </a:p>
          <a:p>
            <a:pPr marL="63500" marR="873760">
              <a:lnSpc>
                <a:spcPts val="4900"/>
              </a:lnSpc>
              <a:spcBef>
                <a:spcPts val="155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3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4: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2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heurística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avanzada </a:t>
            </a: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5: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multiagente</a:t>
            </a:r>
            <a:endParaRPr sz="24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1510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6: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espacios</a:t>
            </a:r>
            <a:r>
              <a:rPr sz="2400" spc="-10" dirty="0">
                <a:latin typeface="Times New Roman"/>
                <a:cs typeface="Times New Roman"/>
              </a:rPr>
              <a:t> estructurados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094740">
              <a:lnSpc>
                <a:spcPct val="100000"/>
              </a:lnSpc>
              <a:spcBef>
                <a:spcPts val="100"/>
              </a:spcBef>
            </a:pPr>
            <a:r>
              <a:rPr dirty="0"/>
              <a:t>Tema</a:t>
            </a:r>
            <a:r>
              <a:rPr spc="-25" dirty="0"/>
              <a:t> </a:t>
            </a:r>
            <a:r>
              <a:rPr dirty="0"/>
              <a:t>2:</a:t>
            </a:r>
            <a:r>
              <a:rPr spc="-10" dirty="0"/>
              <a:t> </a:t>
            </a:r>
            <a:r>
              <a:rPr dirty="0"/>
              <a:t>Búsqueda</a:t>
            </a:r>
            <a:r>
              <a:rPr spc="-5" dirty="0"/>
              <a:t> </a:t>
            </a:r>
            <a:r>
              <a:rPr dirty="0"/>
              <a:t>de</a:t>
            </a:r>
            <a:r>
              <a:rPr spc="-5" dirty="0"/>
              <a:t> </a:t>
            </a:r>
            <a:r>
              <a:rPr dirty="0"/>
              <a:t>coste</a:t>
            </a:r>
            <a:r>
              <a:rPr spc="-10" dirty="0"/>
              <a:t> uniforme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4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574038" y="1406651"/>
            <a:ext cx="7853680" cy="43243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60680" marR="194945" indent="-284480" algn="just">
              <a:lnSpc>
                <a:spcPct val="108000"/>
              </a:lnSpc>
              <a:spcBef>
                <a:spcPts val="100"/>
              </a:spcBef>
              <a:buChar char="•"/>
              <a:tabLst>
                <a:tab pos="360680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búsqueda</a:t>
            </a:r>
            <a:r>
              <a:rPr sz="200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de</a:t>
            </a:r>
            <a:r>
              <a:rPr sz="200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coste</a:t>
            </a:r>
            <a:r>
              <a:rPr sz="200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uniforme</a:t>
            </a:r>
            <a:r>
              <a:rPr sz="200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enumera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sucesivamente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nodos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espacio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estados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costes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(valores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g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crecientes</a:t>
            </a:r>
            <a:endParaRPr sz="2000">
              <a:latin typeface="Times New Roman"/>
              <a:cs typeface="Times New Roman"/>
            </a:endParaRPr>
          </a:p>
          <a:p>
            <a:pPr marL="360680" marR="335280" indent="-284480" algn="just">
              <a:lnSpc>
                <a:spcPct val="108500"/>
              </a:lnSpc>
              <a:spcBef>
                <a:spcPts val="1285"/>
              </a:spcBef>
              <a:buChar char="•"/>
              <a:tabLst>
                <a:tab pos="360680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coste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uniforme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completa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óptima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argumento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se </a:t>
            </a:r>
            <a:r>
              <a:rPr sz="2000" dirty="0">
                <a:latin typeface="Times New Roman"/>
                <a:cs typeface="Times New Roman"/>
              </a:rPr>
              <a:t>basa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g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crecen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largo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caminos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del </a:t>
            </a:r>
            <a:r>
              <a:rPr sz="2000" dirty="0">
                <a:latin typeface="Times New Roman"/>
                <a:cs typeface="Times New Roman"/>
              </a:rPr>
              <a:t>árbol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búsqueda).</a:t>
            </a:r>
            <a:endParaRPr sz="2000">
              <a:latin typeface="Times New Roman"/>
              <a:cs typeface="Times New Roman"/>
            </a:endParaRPr>
          </a:p>
          <a:p>
            <a:pPr marL="360680" marR="497205" indent="-284480" algn="just">
              <a:lnSpc>
                <a:spcPct val="108000"/>
              </a:lnSpc>
              <a:spcBef>
                <a:spcPts val="1320"/>
              </a:spcBef>
              <a:buChar char="•"/>
              <a:tabLst>
                <a:tab pos="360680" algn="l"/>
              </a:tabLst>
            </a:pP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coste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uniforme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degenera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0" dirty="0">
                <a:latin typeface="Times New Roman"/>
                <a:cs typeface="Times New Roman"/>
              </a:rPr>
              <a:t> amplitud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g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=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profundidad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50" dirty="0">
                <a:latin typeface="Times New Roman"/>
                <a:cs typeface="Times New Roman"/>
              </a:rPr>
              <a:t>n</a:t>
            </a:r>
            <a:endParaRPr sz="2000">
              <a:latin typeface="Times New Roman"/>
              <a:cs typeface="Times New Roman"/>
            </a:endParaRPr>
          </a:p>
          <a:p>
            <a:pPr marL="360680" marR="81280" indent="-284480" algn="just">
              <a:lnSpc>
                <a:spcPts val="2400"/>
              </a:lnSpc>
              <a:spcBef>
                <a:spcPts val="775"/>
              </a:spcBef>
              <a:buChar char="•"/>
              <a:tabLst>
                <a:tab pos="360680" algn="l"/>
              </a:tabLst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</a:t>
            </a:r>
            <a:r>
              <a:rPr sz="2000" spc="-5" dirty="0">
                <a:latin typeface="Times New Roman"/>
                <a:cs typeface="Times New Roman"/>
              </a:rPr>
              <a:t>ere</a:t>
            </a:r>
            <a:r>
              <a:rPr sz="2000" dirty="0">
                <a:latin typeface="Times New Roman"/>
                <a:cs typeface="Times New Roman"/>
              </a:rPr>
              <a:t>d</a:t>
            </a:r>
            <a:r>
              <a:rPr sz="2000" spc="-5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n </a:t>
            </a:r>
            <a:r>
              <a:rPr sz="2000" spc="-10" dirty="0">
                <a:latin typeface="Times New Roman"/>
                <a:cs typeface="Times New Roman"/>
              </a:rPr>
              <a:t>t</a:t>
            </a:r>
            <a:r>
              <a:rPr sz="2000" dirty="0">
                <a:latin typeface="Times New Roman"/>
                <a:cs typeface="Times New Roman"/>
              </a:rPr>
              <a:t>od</a:t>
            </a:r>
            <a:r>
              <a:rPr sz="2000" spc="-5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s</a:t>
            </a:r>
            <a:r>
              <a:rPr sz="2000" spc="-5" dirty="0">
                <a:latin typeface="Times New Roman"/>
                <a:cs typeface="Times New Roman"/>
              </a:rPr>
              <a:t> s</a:t>
            </a:r>
            <a:r>
              <a:rPr sz="2000" dirty="0">
                <a:latin typeface="Times New Roman"/>
                <a:cs typeface="Times New Roman"/>
              </a:rPr>
              <a:t>us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</a:t>
            </a:r>
            <a:r>
              <a:rPr sz="2000" spc="-5" dirty="0">
                <a:latin typeface="Times New Roman"/>
                <a:cs typeface="Times New Roman"/>
              </a:rPr>
              <a:t>r</a:t>
            </a:r>
            <a:r>
              <a:rPr sz="2000" dirty="0">
                <a:latin typeface="Times New Roman"/>
                <a:cs typeface="Times New Roman"/>
              </a:rPr>
              <a:t>op</a:t>
            </a:r>
            <a:r>
              <a:rPr sz="2000" spc="-10" dirty="0">
                <a:latin typeface="Times New Roman"/>
                <a:cs typeface="Times New Roman"/>
              </a:rPr>
              <a:t>i</a:t>
            </a:r>
            <a:r>
              <a:rPr sz="2000" spc="-5" dirty="0">
                <a:latin typeface="Times New Roman"/>
                <a:cs typeface="Times New Roman"/>
              </a:rPr>
              <a:t>e</a:t>
            </a:r>
            <a:r>
              <a:rPr sz="2000" dirty="0">
                <a:latin typeface="Times New Roman"/>
                <a:cs typeface="Times New Roman"/>
              </a:rPr>
              <a:t>d</a:t>
            </a:r>
            <a:r>
              <a:rPr sz="2000" spc="-5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d</a:t>
            </a:r>
            <a:r>
              <a:rPr sz="2000" spc="-5" dirty="0">
                <a:latin typeface="Times New Roman"/>
                <a:cs typeface="Times New Roman"/>
              </a:rPr>
              <a:t>e</a:t>
            </a:r>
            <a:r>
              <a:rPr sz="2000" dirty="0">
                <a:latin typeface="Times New Roman"/>
                <a:cs typeface="Times New Roman"/>
              </a:rPr>
              <a:t>s</a:t>
            </a:r>
            <a:r>
              <a:rPr sz="2000" spc="-5" dirty="0">
                <a:latin typeface="Times New Roman"/>
                <a:cs typeface="Times New Roman"/>
              </a:rPr>
              <a:t> “</a:t>
            </a:r>
            <a:r>
              <a:rPr sz="2000" dirty="0">
                <a:latin typeface="Times New Roman"/>
                <a:cs typeface="Times New Roman"/>
              </a:rPr>
              <a:t>n</a:t>
            </a:r>
            <a:r>
              <a:rPr sz="2000" spc="-5" dirty="0">
                <a:latin typeface="Times New Roman"/>
                <a:cs typeface="Times New Roman"/>
              </a:rPr>
              <a:t>e</a:t>
            </a:r>
            <a:r>
              <a:rPr sz="2000" dirty="0">
                <a:latin typeface="Times New Roman"/>
                <a:cs typeface="Times New Roman"/>
              </a:rPr>
              <a:t>g</a:t>
            </a:r>
            <a:r>
              <a:rPr sz="2000" spc="-5" dirty="0">
                <a:latin typeface="Times New Roman"/>
                <a:cs typeface="Times New Roman"/>
              </a:rPr>
              <a:t>a</a:t>
            </a:r>
            <a:r>
              <a:rPr sz="2000" spc="-10" dirty="0">
                <a:latin typeface="Times New Roman"/>
                <a:cs typeface="Times New Roman"/>
              </a:rPr>
              <a:t>ti</a:t>
            </a:r>
            <a:r>
              <a:rPr sz="2000" dirty="0">
                <a:latin typeface="Times New Roman"/>
                <a:cs typeface="Times New Roman"/>
              </a:rPr>
              <a:t>v</a:t>
            </a:r>
            <a:r>
              <a:rPr sz="2000" spc="-5" dirty="0">
                <a:latin typeface="Times New Roman"/>
                <a:cs typeface="Times New Roman"/>
              </a:rPr>
              <a:t>as</a:t>
            </a:r>
            <a:r>
              <a:rPr sz="2000" dirty="0">
                <a:latin typeface="Times New Roman"/>
                <a:cs typeface="Times New Roman"/>
              </a:rPr>
              <a:t>”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5" dirty="0">
                <a:latin typeface="Times New Roman"/>
                <a:cs typeface="Times New Roman"/>
              </a:rPr>
              <a:t> c</a:t>
            </a:r>
            <a:r>
              <a:rPr sz="2000" dirty="0">
                <a:latin typeface="Times New Roman"/>
                <a:cs typeface="Times New Roman"/>
              </a:rPr>
              <a:t>o</a:t>
            </a:r>
            <a:r>
              <a:rPr sz="2000" spc="-10" dirty="0">
                <a:latin typeface="Times New Roman"/>
                <a:cs typeface="Times New Roman"/>
              </a:rPr>
              <a:t>m</a:t>
            </a:r>
            <a:r>
              <a:rPr sz="2000" dirty="0">
                <a:latin typeface="Times New Roman"/>
                <a:cs typeface="Times New Roman"/>
              </a:rPr>
              <a:t>p</a:t>
            </a:r>
            <a:r>
              <a:rPr sz="2000" spc="-10" dirty="0">
                <a:latin typeface="Times New Roman"/>
                <a:cs typeface="Times New Roman"/>
              </a:rPr>
              <a:t>l</a:t>
            </a:r>
            <a:r>
              <a:rPr sz="2000" spc="-5" dirty="0">
                <a:latin typeface="Times New Roman"/>
                <a:cs typeface="Times New Roman"/>
              </a:rPr>
              <a:t>e</a:t>
            </a:r>
            <a:r>
              <a:rPr sz="2000" spc="-10" dirty="0">
                <a:latin typeface="Times New Roman"/>
                <a:cs typeface="Times New Roman"/>
              </a:rPr>
              <a:t>ji</a:t>
            </a:r>
            <a:r>
              <a:rPr sz="2000" dirty="0">
                <a:latin typeface="Times New Roman"/>
                <a:cs typeface="Times New Roman"/>
              </a:rPr>
              <a:t>d</a:t>
            </a:r>
            <a:r>
              <a:rPr sz="2000" spc="-5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d </a:t>
            </a:r>
            <a:r>
              <a:rPr sz="2000" spc="-5" dirty="0">
                <a:latin typeface="Times New Roman"/>
                <a:cs typeface="Times New Roman"/>
              </a:rPr>
              <a:t>e</a:t>
            </a:r>
            <a:r>
              <a:rPr sz="2000" dirty="0">
                <a:latin typeface="Times New Roman"/>
                <a:cs typeface="Times New Roman"/>
              </a:rPr>
              <a:t>n </a:t>
            </a:r>
            <a:r>
              <a:rPr sz="2000" spc="-5" dirty="0">
                <a:latin typeface="Times New Roman"/>
                <a:cs typeface="Times New Roman"/>
              </a:rPr>
              <a:t>e</a:t>
            </a:r>
            <a:r>
              <a:rPr sz="2000" dirty="0">
                <a:latin typeface="Times New Roman"/>
                <a:cs typeface="Times New Roman"/>
              </a:rPr>
              <a:t>l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</a:t>
            </a:r>
            <a:r>
              <a:rPr sz="2000" spc="-5" dirty="0">
                <a:latin typeface="Times New Roman"/>
                <a:cs typeface="Times New Roman"/>
              </a:rPr>
              <a:t>e</a:t>
            </a:r>
            <a:r>
              <a:rPr sz="2000" dirty="0">
                <a:latin typeface="Times New Roman"/>
                <a:cs typeface="Times New Roman"/>
              </a:rPr>
              <a:t>or </a:t>
            </a:r>
            <a:r>
              <a:rPr sz="2000" spc="-5" dirty="0">
                <a:latin typeface="Times New Roman"/>
                <a:cs typeface="Times New Roman"/>
              </a:rPr>
              <a:t>cas</a:t>
            </a:r>
            <a:r>
              <a:rPr sz="2000" dirty="0">
                <a:latin typeface="Times New Roman"/>
                <a:cs typeface="Times New Roman"/>
              </a:rPr>
              <a:t>o. Si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ĝ </a:t>
            </a:r>
            <a:r>
              <a:rPr sz="2000" spc="-5" dirty="0">
                <a:latin typeface="Times New Roman"/>
                <a:cs typeface="Times New Roman"/>
              </a:rPr>
              <a:t>e</a:t>
            </a:r>
            <a:r>
              <a:rPr sz="2000" dirty="0">
                <a:latin typeface="Times New Roman"/>
                <a:cs typeface="Times New Roman"/>
              </a:rPr>
              <a:t>s</a:t>
            </a:r>
            <a:r>
              <a:rPr sz="2000" spc="-5" dirty="0">
                <a:latin typeface="Times New Roman"/>
                <a:cs typeface="Times New Roman"/>
              </a:rPr>
              <a:t> e</a:t>
            </a:r>
            <a:r>
              <a:rPr sz="2000" dirty="0">
                <a:latin typeface="Times New Roman"/>
                <a:cs typeface="Times New Roman"/>
              </a:rPr>
              <a:t>l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5" dirty="0">
                <a:latin typeface="Times New Roman"/>
                <a:cs typeface="Times New Roman"/>
              </a:rPr>
              <a:t>c</a:t>
            </a:r>
            <a:r>
              <a:rPr sz="2000" dirty="0">
                <a:latin typeface="Times New Roman"/>
                <a:cs typeface="Times New Roman"/>
              </a:rPr>
              <a:t>o</a:t>
            </a:r>
            <a:r>
              <a:rPr sz="2000" spc="-5" dirty="0">
                <a:latin typeface="Times New Roman"/>
                <a:cs typeface="Times New Roman"/>
              </a:rPr>
              <a:t>s</a:t>
            </a:r>
            <a:r>
              <a:rPr sz="2000" spc="-10" dirty="0">
                <a:latin typeface="Times New Roman"/>
                <a:cs typeface="Times New Roman"/>
              </a:rPr>
              <a:t>t</a:t>
            </a:r>
            <a:r>
              <a:rPr sz="2000" dirty="0">
                <a:latin typeface="Times New Roman"/>
                <a:cs typeface="Times New Roman"/>
              </a:rPr>
              <a:t>e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</a:t>
            </a:r>
            <a:r>
              <a:rPr sz="2000" spc="-5" dirty="0">
                <a:latin typeface="Times New Roman"/>
                <a:cs typeface="Times New Roman"/>
              </a:rPr>
              <a:t>e</a:t>
            </a:r>
            <a:r>
              <a:rPr sz="2000" dirty="0">
                <a:latin typeface="Times New Roman"/>
                <a:cs typeface="Times New Roman"/>
              </a:rPr>
              <a:t>l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5" dirty="0">
                <a:latin typeface="Times New Roman"/>
                <a:cs typeface="Times New Roman"/>
              </a:rPr>
              <a:t>ca</a:t>
            </a:r>
            <a:r>
              <a:rPr sz="2000" spc="-10" dirty="0">
                <a:latin typeface="Times New Roman"/>
                <a:cs typeface="Times New Roman"/>
              </a:rPr>
              <a:t>mi</a:t>
            </a:r>
            <a:r>
              <a:rPr sz="2000" dirty="0">
                <a:latin typeface="Times New Roman"/>
                <a:cs typeface="Times New Roman"/>
              </a:rPr>
              <a:t>no </a:t>
            </a:r>
            <a:r>
              <a:rPr sz="2000" spc="-5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l</a:t>
            </a:r>
            <a:r>
              <a:rPr sz="2000" spc="-10" dirty="0">
                <a:latin typeface="Times New Roman"/>
                <a:cs typeface="Times New Roman"/>
              </a:rPr>
              <a:t> m</a:t>
            </a:r>
            <a:r>
              <a:rPr sz="2000" spc="-5" dirty="0">
                <a:latin typeface="Times New Roman"/>
                <a:cs typeface="Times New Roman"/>
              </a:rPr>
              <a:t>e</a:t>
            </a:r>
            <a:r>
              <a:rPr sz="2000" spc="-10" dirty="0">
                <a:latin typeface="Times New Roman"/>
                <a:cs typeface="Times New Roman"/>
              </a:rPr>
              <a:t>j</a:t>
            </a:r>
            <a:r>
              <a:rPr sz="2000" dirty="0">
                <a:latin typeface="Times New Roman"/>
                <a:cs typeface="Times New Roman"/>
              </a:rPr>
              <a:t>or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 </a:t>
            </a:r>
            <a:r>
              <a:rPr sz="2000" spc="-10" dirty="0">
                <a:latin typeface="Times New Roman"/>
                <a:cs typeface="Times New Roman"/>
              </a:rPr>
              <a:t>m</a:t>
            </a:r>
            <a:r>
              <a:rPr sz="2000" spc="-5" dirty="0">
                <a:latin typeface="Times New Roman"/>
                <a:cs typeface="Times New Roman"/>
              </a:rPr>
              <a:t>e</a:t>
            </a:r>
            <a:r>
              <a:rPr sz="2000" spc="-10" dirty="0">
                <a:latin typeface="Times New Roman"/>
                <a:cs typeface="Times New Roman"/>
              </a:rPr>
              <a:t>t</a:t>
            </a:r>
            <a:r>
              <a:rPr sz="2000" spc="-5" dirty="0">
                <a:latin typeface="Times New Roman"/>
                <a:cs typeface="Times New Roman"/>
              </a:rPr>
              <a:t>a</a:t>
            </a:r>
            <a:r>
              <a:rPr sz="2000" dirty="0">
                <a:latin typeface="Times New Roman"/>
                <a:cs typeface="Times New Roman"/>
              </a:rPr>
              <a:t>, y </a:t>
            </a:r>
            <a:r>
              <a:rPr sz="2100" i="1" spc="-415" dirty="0">
                <a:latin typeface="Symbol"/>
                <a:cs typeface="Symbol"/>
              </a:rPr>
              <a:t></a:t>
            </a:r>
            <a:r>
              <a:rPr sz="2100" spc="-30" dirty="0">
                <a:latin typeface="Times New Roman"/>
                <a:cs typeface="Times New Roman"/>
              </a:rPr>
              <a:t> </a:t>
            </a:r>
            <a:r>
              <a:rPr sz="2000" spc="-5" dirty="0">
                <a:latin typeface="Times New Roman"/>
                <a:cs typeface="Times New Roman"/>
              </a:rPr>
              <a:t>e</a:t>
            </a:r>
            <a:r>
              <a:rPr sz="2000" dirty="0">
                <a:latin typeface="Times New Roman"/>
                <a:cs typeface="Times New Roman"/>
              </a:rPr>
              <a:t>l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5" dirty="0">
                <a:latin typeface="Times New Roman"/>
                <a:cs typeface="Times New Roman"/>
              </a:rPr>
              <a:t>c</a:t>
            </a:r>
            <a:r>
              <a:rPr sz="2000" dirty="0">
                <a:latin typeface="Times New Roman"/>
                <a:cs typeface="Times New Roman"/>
              </a:rPr>
              <a:t>o</a:t>
            </a:r>
            <a:r>
              <a:rPr sz="2000" spc="-5" dirty="0">
                <a:latin typeface="Times New Roman"/>
                <a:cs typeface="Times New Roman"/>
              </a:rPr>
              <a:t>s</a:t>
            </a:r>
            <a:r>
              <a:rPr sz="2000" spc="-10" dirty="0">
                <a:latin typeface="Times New Roman"/>
                <a:cs typeface="Times New Roman"/>
              </a:rPr>
              <a:t>t</a:t>
            </a:r>
            <a:r>
              <a:rPr sz="2000" dirty="0">
                <a:latin typeface="Times New Roman"/>
                <a:cs typeface="Times New Roman"/>
              </a:rPr>
              <a:t>e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mí</a:t>
            </a:r>
            <a:r>
              <a:rPr sz="2000" dirty="0">
                <a:latin typeface="Times New Roman"/>
                <a:cs typeface="Times New Roman"/>
              </a:rPr>
              <a:t>n</a:t>
            </a:r>
            <a:r>
              <a:rPr sz="2000" spc="-10" dirty="0">
                <a:latin typeface="Times New Roman"/>
                <a:cs typeface="Times New Roman"/>
              </a:rPr>
              <a:t>im</a:t>
            </a:r>
            <a:r>
              <a:rPr sz="2000" dirty="0">
                <a:latin typeface="Times New Roman"/>
                <a:cs typeface="Times New Roman"/>
              </a:rPr>
              <a:t>o de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l</a:t>
            </a:r>
            <a:r>
              <a:rPr sz="2000" dirty="0">
                <a:latin typeface="Times New Roman"/>
                <a:cs typeface="Times New Roman"/>
              </a:rPr>
              <a:t>os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op</a:t>
            </a:r>
            <a:r>
              <a:rPr sz="2000" spc="-5" dirty="0">
                <a:latin typeface="Times New Roman"/>
                <a:cs typeface="Times New Roman"/>
              </a:rPr>
              <a:t>era</a:t>
            </a:r>
            <a:r>
              <a:rPr sz="2000" dirty="0">
                <a:latin typeface="Times New Roman"/>
                <a:cs typeface="Times New Roman"/>
              </a:rPr>
              <a:t>do</a:t>
            </a:r>
            <a:r>
              <a:rPr sz="2000" spc="-5" dirty="0">
                <a:latin typeface="Times New Roman"/>
                <a:cs typeface="Times New Roman"/>
              </a:rPr>
              <a:t>res</a:t>
            </a:r>
            <a:r>
              <a:rPr sz="2000" dirty="0">
                <a:latin typeface="Times New Roman"/>
                <a:cs typeface="Times New Roman"/>
              </a:rPr>
              <a:t>, </a:t>
            </a:r>
            <a:r>
              <a:rPr sz="2000" spc="-5" dirty="0">
                <a:latin typeface="Times New Roman"/>
                <a:cs typeface="Times New Roman"/>
              </a:rPr>
              <a:t>e</a:t>
            </a:r>
            <a:r>
              <a:rPr sz="2000" dirty="0">
                <a:latin typeface="Times New Roman"/>
                <a:cs typeface="Times New Roman"/>
              </a:rPr>
              <a:t>n</a:t>
            </a:r>
            <a:r>
              <a:rPr sz="2000" spc="-10" dirty="0">
                <a:latin typeface="Times New Roman"/>
                <a:cs typeface="Times New Roman"/>
              </a:rPr>
              <a:t>t</a:t>
            </a:r>
            <a:r>
              <a:rPr sz="2000" dirty="0">
                <a:latin typeface="Times New Roman"/>
                <a:cs typeface="Times New Roman"/>
              </a:rPr>
              <a:t>on</a:t>
            </a:r>
            <a:r>
              <a:rPr sz="2000" spc="-5" dirty="0">
                <a:latin typeface="Times New Roman"/>
                <a:cs typeface="Times New Roman"/>
              </a:rPr>
              <a:t>ces</a:t>
            </a:r>
            <a:r>
              <a:rPr sz="200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836930" lvl="1" indent="-285750" algn="just">
              <a:lnSpc>
                <a:spcPct val="100000"/>
              </a:lnSpc>
              <a:spcBef>
                <a:spcPts val="310"/>
              </a:spcBef>
              <a:buChar char="–"/>
              <a:tabLst>
                <a:tab pos="836930" algn="l"/>
              </a:tabLst>
            </a:pPr>
            <a:r>
              <a:rPr sz="1800" dirty="0">
                <a:latin typeface="Times New Roman"/>
                <a:cs typeface="Times New Roman"/>
              </a:rPr>
              <a:t>Complejidad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tiempo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caso:</a:t>
            </a:r>
            <a:r>
              <a:rPr sz="1800" spc="445" dirty="0">
                <a:latin typeface="Times New Roman"/>
                <a:cs typeface="Times New Roman"/>
              </a:rPr>
              <a:t> </a:t>
            </a:r>
            <a:r>
              <a:rPr sz="1800" i="1" spc="55" dirty="0">
                <a:latin typeface="Times New Roman"/>
                <a:cs typeface="Times New Roman"/>
              </a:rPr>
              <a:t>f</a:t>
            </a:r>
            <a:r>
              <a:rPr sz="1800" i="1" spc="82" baseline="-13888" dirty="0">
                <a:latin typeface="Times New Roman"/>
                <a:cs typeface="Times New Roman"/>
              </a:rPr>
              <a:t>w</a:t>
            </a:r>
            <a:r>
              <a:rPr sz="1800" spc="55" dirty="0">
                <a:latin typeface="Symbol"/>
                <a:cs typeface="Symbol"/>
              </a:rPr>
              <a:t>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O(</a:t>
            </a:r>
            <a:r>
              <a:rPr sz="1800" i="1" spc="-10" dirty="0">
                <a:latin typeface="Times New Roman"/>
                <a:cs typeface="Times New Roman"/>
              </a:rPr>
              <a:t>b</a:t>
            </a:r>
            <a:r>
              <a:rPr sz="1800" i="1" spc="-15" baseline="23148" dirty="0">
                <a:latin typeface="Times New Roman"/>
                <a:cs typeface="Times New Roman"/>
              </a:rPr>
              <a:t>ĝ/</a:t>
            </a:r>
            <a:r>
              <a:rPr sz="1875" i="1" spc="-15" baseline="22222" dirty="0">
                <a:latin typeface="Symbol"/>
                <a:cs typeface="Symbol"/>
              </a:rPr>
              <a:t>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836930" lvl="1" indent="-285750" algn="just">
              <a:lnSpc>
                <a:spcPct val="100000"/>
              </a:lnSpc>
              <a:spcBef>
                <a:spcPts val="455"/>
              </a:spcBef>
              <a:buChar char="–"/>
              <a:tabLst>
                <a:tab pos="836930" algn="l"/>
              </a:tabLst>
            </a:pPr>
            <a:r>
              <a:rPr sz="1800" dirty="0">
                <a:latin typeface="Times New Roman"/>
                <a:cs typeface="Times New Roman"/>
              </a:rPr>
              <a:t>Complejidad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espacio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caso: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55" dirty="0">
                <a:latin typeface="Times New Roman"/>
                <a:cs typeface="Times New Roman"/>
              </a:rPr>
              <a:t>f</a:t>
            </a:r>
            <a:r>
              <a:rPr sz="1800" i="1" spc="82" baseline="-13888" dirty="0">
                <a:latin typeface="Times New Roman"/>
                <a:cs typeface="Times New Roman"/>
              </a:rPr>
              <a:t>w</a:t>
            </a:r>
            <a:r>
              <a:rPr sz="1800" spc="55" dirty="0">
                <a:latin typeface="Symbol"/>
                <a:cs typeface="Symbol"/>
              </a:rPr>
              <a:t>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O(</a:t>
            </a:r>
            <a:r>
              <a:rPr sz="1800" i="1" spc="-10" dirty="0">
                <a:latin typeface="Times New Roman"/>
                <a:cs typeface="Times New Roman"/>
              </a:rPr>
              <a:t>b</a:t>
            </a:r>
            <a:r>
              <a:rPr sz="1800" i="1" spc="-15" baseline="23148" dirty="0">
                <a:latin typeface="Times New Roman"/>
                <a:cs typeface="Times New Roman"/>
              </a:rPr>
              <a:t>ĝ/</a:t>
            </a:r>
            <a:r>
              <a:rPr sz="1875" i="1" spc="-15" baseline="22222" dirty="0">
                <a:latin typeface="Symbol"/>
                <a:cs typeface="Symbol"/>
              </a:rPr>
              <a:t>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414337" y="998537"/>
            <a:ext cx="4653280" cy="3613150"/>
            <a:chOff x="414337" y="998537"/>
            <a:chExt cx="4653280" cy="3613150"/>
          </a:xfrm>
        </p:grpSpPr>
        <p:sp>
          <p:nvSpPr>
            <p:cNvPr id="8" name="object 8"/>
            <p:cNvSpPr/>
            <p:nvPr/>
          </p:nvSpPr>
          <p:spPr>
            <a:xfrm>
              <a:off x="419100" y="1003300"/>
              <a:ext cx="2519680" cy="2519680"/>
            </a:xfrm>
            <a:custGeom>
              <a:avLst/>
              <a:gdLst/>
              <a:ahLst/>
              <a:cxnLst/>
              <a:rect l="l" t="t" r="r" b="b"/>
              <a:pathLst>
                <a:path w="2519680" h="2519679">
                  <a:moveTo>
                    <a:pt x="1259681" y="0"/>
                  </a:moveTo>
                  <a:lnTo>
                    <a:pt x="1211363" y="909"/>
                  </a:lnTo>
                  <a:lnTo>
                    <a:pt x="1163504" y="3616"/>
                  </a:lnTo>
                  <a:lnTo>
                    <a:pt x="1116139" y="8088"/>
                  </a:lnTo>
                  <a:lnTo>
                    <a:pt x="1069299" y="14292"/>
                  </a:lnTo>
                  <a:lnTo>
                    <a:pt x="1023016" y="22196"/>
                  </a:lnTo>
                  <a:lnTo>
                    <a:pt x="977325" y="31767"/>
                  </a:lnTo>
                  <a:lnTo>
                    <a:pt x="932256" y="42972"/>
                  </a:lnTo>
                  <a:lnTo>
                    <a:pt x="887843" y="55779"/>
                  </a:lnTo>
                  <a:lnTo>
                    <a:pt x="844119" y="70156"/>
                  </a:lnTo>
                  <a:lnTo>
                    <a:pt x="801116" y="86068"/>
                  </a:lnTo>
                  <a:lnTo>
                    <a:pt x="758866" y="103485"/>
                  </a:lnTo>
                  <a:lnTo>
                    <a:pt x="717403" y="122373"/>
                  </a:lnTo>
                  <a:lnTo>
                    <a:pt x="676758" y="142699"/>
                  </a:lnTo>
                  <a:lnTo>
                    <a:pt x="636965" y="164432"/>
                  </a:lnTo>
                  <a:lnTo>
                    <a:pt x="598056" y="187538"/>
                  </a:lnTo>
                  <a:lnTo>
                    <a:pt x="560064" y="211985"/>
                  </a:lnTo>
                  <a:lnTo>
                    <a:pt x="523021" y="237740"/>
                  </a:lnTo>
                  <a:lnTo>
                    <a:pt x="486960" y="264771"/>
                  </a:lnTo>
                  <a:lnTo>
                    <a:pt x="451914" y="293044"/>
                  </a:lnTo>
                  <a:lnTo>
                    <a:pt x="417915" y="322528"/>
                  </a:lnTo>
                  <a:lnTo>
                    <a:pt x="384996" y="353190"/>
                  </a:lnTo>
                  <a:lnTo>
                    <a:pt x="353189" y="384996"/>
                  </a:lnTo>
                  <a:lnTo>
                    <a:pt x="322528" y="417915"/>
                  </a:lnTo>
                  <a:lnTo>
                    <a:pt x="293044" y="451914"/>
                  </a:lnTo>
                  <a:lnTo>
                    <a:pt x="264770" y="486961"/>
                  </a:lnTo>
                  <a:lnTo>
                    <a:pt x="237740" y="523021"/>
                  </a:lnTo>
                  <a:lnTo>
                    <a:pt x="211985" y="560064"/>
                  </a:lnTo>
                  <a:lnTo>
                    <a:pt x="187538" y="598056"/>
                  </a:lnTo>
                  <a:lnTo>
                    <a:pt x="164432" y="636965"/>
                  </a:lnTo>
                  <a:lnTo>
                    <a:pt x="142699" y="676758"/>
                  </a:lnTo>
                  <a:lnTo>
                    <a:pt x="122373" y="717403"/>
                  </a:lnTo>
                  <a:lnTo>
                    <a:pt x="103485" y="758866"/>
                  </a:lnTo>
                  <a:lnTo>
                    <a:pt x="86068" y="801116"/>
                  </a:lnTo>
                  <a:lnTo>
                    <a:pt x="70156" y="844119"/>
                  </a:lnTo>
                  <a:lnTo>
                    <a:pt x="55779" y="887844"/>
                  </a:lnTo>
                  <a:lnTo>
                    <a:pt x="42972" y="932256"/>
                  </a:lnTo>
                  <a:lnTo>
                    <a:pt x="31767" y="977325"/>
                  </a:lnTo>
                  <a:lnTo>
                    <a:pt x="22196" y="1023017"/>
                  </a:lnTo>
                  <a:lnTo>
                    <a:pt x="14292" y="1069299"/>
                  </a:lnTo>
                  <a:lnTo>
                    <a:pt x="8088" y="1116139"/>
                  </a:lnTo>
                  <a:lnTo>
                    <a:pt x="3616" y="1163504"/>
                  </a:lnTo>
                  <a:lnTo>
                    <a:pt x="909" y="1211363"/>
                  </a:lnTo>
                  <a:lnTo>
                    <a:pt x="0" y="1259681"/>
                  </a:lnTo>
                  <a:lnTo>
                    <a:pt x="909" y="1307999"/>
                  </a:lnTo>
                  <a:lnTo>
                    <a:pt x="3616" y="1355857"/>
                  </a:lnTo>
                  <a:lnTo>
                    <a:pt x="8088" y="1403223"/>
                  </a:lnTo>
                  <a:lnTo>
                    <a:pt x="14292" y="1450063"/>
                  </a:lnTo>
                  <a:lnTo>
                    <a:pt x="22196" y="1496345"/>
                  </a:lnTo>
                  <a:lnTo>
                    <a:pt x="31767" y="1542037"/>
                  </a:lnTo>
                  <a:lnTo>
                    <a:pt x="42972" y="1587106"/>
                  </a:lnTo>
                  <a:lnTo>
                    <a:pt x="55779" y="1631518"/>
                  </a:lnTo>
                  <a:lnTo>
                    <a:pt x="70156" y="1675243"/>
                  </a:lnTo>
                  <a:lnTo>
                    <a:pt x="86068" y="1718246"/>
                  </a:lnTo>
                  <a:lnTo>
                    <a:pt x="103485" y="1760496"/>
                  </a:lnTo>
                  <a:lnTo>
                    <a:pt x="122373" y="1801959"/>
                  </a:lnTo>
                  <a:lnTo>
                    <a:pt x="142699" y="1842604"/>
                  </a:lnTo>
                  <a:lnTo>
                    <a:pt x="164432" y="1882397"/>
                  </a:lnTo>
                  <a:lnTo>
                    <a:pt x="187538" y="1921306"/>
                  </a:lnTo>
                  <a:lnTo>
                    <a:pt x="211985" y="1959298"/>
                  </a:lnTo>
                  <a:lnTo>
                    <a:pt x="237740" y="1996341"/>
                  </a:lnTo>
                  <a:lnTo>
                    <a:pt x="264770" y="2032401"/>
                  </a:lnTo>
                  <a:lnTo>
                    <a:pt x="293044" y="2067448"/>
                  </a:lnTo>
                  <a:lnTo>
                    <a:pt x="322528" y="2101447"/>
                  </a:lnTo>
                  <a:lnTo>
                    <a:pt x="353189" y="2134366"/>
                  </a:lnTo>
                  <a:lnTo>
                    <a:pt x="384996" y="2166172"/>
                  </a:lnTo>
                  <a:lnTo>
                    <a:pt x="417915" y="2196834"/>
                  </a:lnTo>
                  <a:lnTo>
                    <a:pt x="451914" y="2226318"/>
                  </a:lnTo>
                  <a:lnTo>
                    <a:pt x="486960" y="2254591"/>
                  </a:lnTo>
                  <a:lnTo>
                    <a:pt x="523021" y="2281622"/>
                  </a:lnTo>
                  <a:lnTo>
                    <a:pt x="560064" y="2307377"/>
                  </a:lnTo>
                  <a:lnTo>
                    <a:pt x="598056" y="2331824"/>
                  </a:lnTo>
                  <a:lnTo>
                    <a:pt x="636965" y="2354930"/>
                  </a:lnTo>
                  <a:lnTo>
                    <a:pt x="676758" y="2376662"/>
                  </a:lnTo>
                  <a:lnTo>
                    <a:pt x="717403" y="2396989"/>
                  </a:lnTo>
                  <a:lnTo>
                    <a:pt x="758866" y="2415877"/>
                  </a:lnTo>
                  <a:lnTo>
                    <a:pt x="801116" y="2433293"/>
                  </a:lnTo>
                  <a:lnTo>
                    <a:pt x="844119" y="2449206"/>
                  </a:lnTo>
                  <a:lnTo>
                    <a:pt x="887843" y="2463582"/>
                  </a:lnTo>
                  <a:lnTo>
                    <a:pt x="932256" y="2476389"/>
                  </a:lnTo>
                  <a:lnTo>
                    <a:pt x="977325" y="2487594"/>
                  </a:lnTo>
                  <a:lnTo>
                    <a:pt x="1023016" y="2497165"/>
                  </a:lnTo>
                  <a:lnTo>
                    <a:pt x="1069299" y="2505069"/>
                  </a:lnTo>
                  <a:lnTo>
                    <a:pt x="1116139" y="2511273"/>
                  </a:lnTo>
                  <a:lnTo>
                    <a:pt x="1163504" y="2515745"/>
                  </a:lnTo>
                  <a:lnTo>
                    <a:pt x="1211363" y="2518452"/>
                  </a:lnTo>
                  <a:lnTo>
                    <a:pt x="1259681" y="2519362"/>
                  </a:lnTo>
                  <a:lnTo>
                    <a:pt x="1307999" y="2518452"/>
                  </a:lnTo>
                  <a:lnTo>
                    <a:pt x="1355857" y="2515745"/>
                  </a:lnTo>
                  <a:lnTo>
                    <a:pt x="1403223" y="2511273"/>
                  </a:lnTo>
                  <a:lnTo>
                    <a:pt x="1450063" y="2505069"/>
                  </a:lnTo>
                  <a:lnTo>
                    <a:pt x="1496345" y="2497165"/>
                  </a:lnTo>
                  <a:lnTo>
                    <a:pt x="1542037" y="2487594"/>
                  </a:lnTo>
                  <a:lnTo>
                    <a:pt x="1587106" y="2476389"/>
                  </a:lnTo>
                  <a:lnTo>
                    <a:pt x="1631518" y="2463582"/>
                  </a:lnTo>
                  <a:lnTo>
                    <a:pt x="1675243" y="2449206"/>
                  </a:lnTo>
                  <a:lnTo>
                    <a:pt x="1718246" y="2433293"/>
                  </a:lnTo>
                  <a:lnTo>
                    <a:pt x="1760496" y="2415877"/>
                  </a:lnTo>
                  <a:lnTo>
                    <a:pt x="1801959" y="2396989"/>
                  </a:lnTo>
                  <a:lnTo>
                    <a:pt x="1842604" y="2376662"/>
                  </a:lnTo>
                  <a:lnTo>
                    <a:pt x="1882397" y="2354930"/>
                  </a:lnTo>
                  <a:lnTo>
                    <a:pt x="1921306" y="2331824"/>
                  </a:lnTo>
                  <a:lnTo>
                    <a:pt x="1959298" y="2307377"/>
                  </a:lnTo>
                  <a:lnTo>
                    <a:pt x="1996341" y="2281622"/>
                  </a:lnTo>
                  <a:lnTo>
                    <a:pt x="2032401" y="2254591"/>
                  </a:lnTo>
                  <a:lnTo>
                    <a:pt x="2067448" y="2226318"/>
                  </a:lnTo>
                  <a:lnTo>
                    <a:pt x="2101447" y="2196834"/>
                  </a:lnTo>
                  <a:lnTo>
                    <a:pt x="2134366" y="2166172"/>
                  </a:lnTo>
                  <a:lnTo>
                    <a:pt x="2166172" y="2134366"/>
                  </a:lnTo>
                  <a:lnTo>
                    <a:pt x="2196834" y="2101447"/>
                  </a:lnTo>
                  <a:lnTo>
                    <a:pt x="2226318" y="2067448"/>
                  </a:lnTo>
                  <a:lnTo>
                    <a:pt x="2254591" y="2032401"/>
                  </a:lnTo>
                  <a:lnTo>
                    <a:pt x="2281622" y="1996341"/>
                  </a:lnTo>
                  <a:lnTo>
                    <a:pt x="2307377" y="1959298"/>
                  </a:lnTo>
                  <a:lnTo>
                    <a:pt x="2331824" y="1921306"/>
                  </a:lnTo>
                  <a:lnTo>
                    <a:pt x="2354930" y="1882397"/>
                  </a:lnTo>
                  <a:lnTo>
                    <a:pt x="2376662" y="1842604"/>
                  </a:lnTo>
                  <a:lnTo>
                    <a:pt x="2396989" y="1801959"/>
                  </a:lnTo>
                  <a:lnTo>
                    <a:pt x="2415877" y="1760496"/>
                  </a:lnTo>
                  <a:lnTo>
                    <a:pt x="2433293" y="1718246"/>
                  </a:lnTo>
                  <a:lnTo>
                    <a:pt x="2449206" y="1675243"/>
                  </a:lnTo>
                  <a:lnTo>
                    <a:pt x="2463582" y="1631518"/>
                  </a:lnTo>
                  <a:lnTo>
                    <a:pt x="2476389" y="1587106"/>
                  </a:lnTo>
                  <a:lnTo>
                    <a:pt x="2487594" y="1542037"/>
                  </a:lnTo>
                  <a:lnTo>
                    <a:pt x="2497165" y="1496345"/>
                  </a:lnTo>
                  <a:lnTo>
                    <a:pt x="2505069" y="1450063"/>
                  </a:lnTo>
                  <a:lnTo>
                    <a:pt x="2511273" y="1403223"/>
                  </a:lnTo>
                  <a:lnTo>
                    <a:pt x="2515745" y="1355857"/>
                  </a:lnTo>
                  <a:lnTo>
                    <a:pt x="2518452" y="1307999"/>
                  </a:lnTo>
                  <a:lnTo>
                    <a:pt x="2519362" y="1259681"/>
                  </a:lnTo>
                  <a:lnTo>
                    <a:pt x="2518452" y="1211363"/>
                  </a:lnTo>
                  <a:lnTo>
                    <a:pt x="2515745" y="1163504"/>
                  </a:lnTo>
                  <a:lnTo>
                    <a:pt x="2511273" y="1116139"/>
                  </a:lnTo>
                  <a:lnTo>
                    <a:pt x="2505069" y="1069299"/>
                  </a:lnTo>
                  <a:lnTo>
                    <a:pt x="2497165" y="1023017"/>
                  </a:lnTo>
                  <a:lnTo>
                    <a:pt x="2487594" y="977325"/>
                  </a:lnTo>
                  <a:lnTo>
                    <a:pt x="2476389" y="932256"/>
                  </a:lnTo>
                  <a:lnTo>
                    <a:pt x="2463582" y="887844"/>
                  </a:lnTo>
                  <a:lnTo>
                    <a:pt x="2449206" y="844119"/>
                  </a:lnTo>
                  <a:lnTo>
                    <a:pt x="2433293" y="801116"/>
                  </a:lnTo>
                  <a:lnTo>
                    <a:pt x="2415877" y="758866"/>
                  </a:lnTo>
                  <a:lnTo>
                    <a:pt x="2396989" y="717403"/>
                  </a:lnTo>
                  <a:lnTo>
                    <a:pt x="2376662" y="676758"/>
                  </a:lnTo>
                  <a:lnTo>
                    <a:pt x="2354930" y="636965"/>
                  </a:lnTo>
                  <a:lnTo>
                    <a:pt x="2331824" y="598056"/>
                  </a:lnTo>
                  <a:lnTo>
                    <a:pt x="2307377" y="560064"/>
                  </a:lnTo>
                  <a:lnTo>
                    <a:pt x="2281622" y="523021"/>
                  </a:lnTo>
                  <a:lnTo>
                    <a:pt x="2254591" y="486961"/>
                  </a:lnTo>
                  <a:lnTo>
                    <a:pt x="2226318" y="451914"/>
                  </a:lnTo>
                  <a:lnTo>
                    <a:pt x="2196834" y="417915"/>
                  </a:lnTo>
                  <a:lnTo>
                    <a:pt x="2166172" y="384996"/>
                  </a:lnTo>
                  <a:lnTo>
                    <a:pt x="2134366" y="353190"/>
                  </a:lnTo>
                  <a:lnTo>
                    <a:pt x="2101447" y="322528"/>
                  </a:lnTo>
                  <a:lnTo>
                    <a:pt x="2067448" y="293044"/>
                  </a:lnTo>
                  <a:lnTo>
                    <a:pt x="2032401" y="264771"/>
                  </a:lnTo>
                  <a:lnTo>
                    <a:pt x="1996341" y="237740"/>
                  </a:lnTo>
                  <a:lnTo>
                    <a:pt x="1959298" y="211985"/>
                  </a:lnTo>
                  <a:lnTo>
                    <a:pt x="1921306" y="187538"/>
                  </a:lnTo>
                  <a:lnTo>
                    <a:pt x="1882397" y="164432"/>
                  </a:lnTo>
                  <a:lnTo>
                    <a:pt x="1842604" y="142699"/>
                  </a:lnTo>
                  <a:lnTo>
                    <a:pt x="1801959" y="122373"/>
                  </a:lnTo>
                  <a:lnTo>
                    <a:pt x="1760496" y="103485"/>
                  </a:lnTo>
                  <a:lnTo>
                    <a:pt x="1718246" y="86068"/>
                  </a:lnTo>
                  <a:lnTo>
                    <a:pt x="1675243" y="70156"/>
                  </a:lnTo>
                  <a:lnTo>
                    <a:pt x="1631518" y="55779"/>
                  </a:lnTo>
                  <a:lnTo>
                    <a:pt x="1587106" y="42972"/>
                  </a:lnTo>
                  <a:lnTo>
                    <a:pt x="1542037" y="31767"/>
                  </a:lnTo>
                  <a:lnTo>
                    <a:pt x="1496345" y="22196"/>
                  </a:lnTo>
                  <a:lnTo>
                    <a:pt x="1450063" y="14292"/>
                  </a:lnTo>
                  <a:lnTo>
                    <a:pt x="1403223" y="8088"/>
                  </a:lnTo>
                  <a:lnTo>
                    <a:pt x="1355857" y="3616"/>
                  </a:lnTo>
                  <a:lnTo>
                    <a:pt x="1307999" y="909"/>
                  </a:lnTo>
                  <a:lnTo>
                    <a:pt x="1259681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19100" y="1003300"/>
              <a:ext cx="2519680" cy="2519680"/>
            </a:xfrm>
            <a:custGeom>
              <a:avLst/>
              <a:gdLst/>
              <a:ahLst/>
              <a:cxnLst/>
              <a:rect l="l" t="t" r="r" b="b"/>
              <a:pathLst>
                <a:path w="2519680" h="2519679">
                  <a:moveTo>
                    <a:pt x="0" y="1259682"/>
                  </a:moveTo>
                  <a:lnTo>
                    <a:pt x="909" y="1211363"/>
                  </a:lnTo>
                  <a:lnTo>
                    <a:pt x="3616" y="1163505"/>
                  </a:lnTo>
                  <a:lnTo>
                    <a:pt x="8088" y="1116139"/>
                  </a:lnTo>
                  <a:lnTo>
                    <a:pt x="14292" y="1069299"/>
                  </a:lnTo>
                  <a:lnTo>
                    <a:pt x="22196" y="1023017"/>
                  </a:lnTo>
                  <a:lnTo>
                    <a:pt x="31767" y="977325"/>
                  </a:lnTo>
                  <a:lnTo>
                    <a:pt x="42972" y="932257"/>
                  </a:lnTo>
                  <a:lnTo>
                    <a:pt x="55779" y="887844"/>
                  </a:lnTo>
                  <a:lnTo>
                    <a:pt x="70156" y="844119"/>
                  </a:lnTo>
                  <a:lnTo>
                    <a:pt x="86068" y="801116"/>
                  </a:lnTo>
                  <a:lnTo>
                    <a:pt x="103485" y="758866"/>
                  </a:lnTo>
                  <a:lnTo>
                    <a:pt x="122373" y="717403"/>
                  </a:lnTo>
                  <a:lnTo>
                    <a:pt x="142699" y="676758"/>
                  </a:lnTo>
                  <a:lnTo>
                    <a:pt x="164432" y="636965"/>
                  </a:lnTo>
                  <a:lnTo>
                    <a:pt x="187538" y="598056"/>
                  </a:lnTo>
                  <a:lnTo>
                    <a:pt x="211985" y="560064"/>
                  </a:lnTo>
                  <a:lnTo>
                    <a:pt x="237740" y="523021"/>
                  </a:lnTo>
                  <a:lnTo>
                    <a:pt x="264770" y="486961"/>
                  </a:lnTo>
                  <a:lnTo>
                    <a:pt x="293044" y="451914"/>
                  </a:lnTo>
                  <a:lnTo>
                    <a:pt x="322528" y="417915"/>
                  </a:lnTo>
                  <a:lnTo>
                    <a:pt x="353189" y="384996"/>
                  </a:lnTo>
                  <a:lnTo>
                    <a:pt x="384996" y="353189"/>
                  </a:lnTo>
                  <a:lnTo>
                    <a:pt x="417915" y="322528"/>
                  </a:lnTo>
                  <a:lnTo>
                    <a:pt x="451914" y="293044"/>
                  </a:lnTo>
                  <a:lnTo>
                    <a:pt x="486961" y="264770"/>
                  </a:lnTo>
                  <a:lnTo>
                    <a:pt x="523021" y="237740"/>
                  </a:lnTo>
                  <a:lnTo>
                    <a:pt x="560064" y="211985"/>
                  </a:lnTo>
                  <a:lnTo>
                    <a:pt x="598056" y="187538"/>
                  </a:lnTo>
                  <a:lnTo>
                    <a:pt x="636965" y="164432"/>
                  </a:lnTo>
                  <a:lnTo>
                    <a:pt x="676758" y="142699"/>
                  </a:lnTo>
                  <a:lnTo>
                    <a:pt x="717403" y="122373"/>
                  </a:lnTo>
                  <a:lnTo>
                    <a:pt x="758866" y="103485"/>
                  </a:lnTo>
                  <a:lnTo>
                    <a:pt x="801116" y="86068"/>
                  </a:lnTo>
                  <a:lnTo>
                    <a:pt x="844119" y="70156"/>
                  </a:lnTo>
                  <a:lnTo>
                    <a:pt x="887844" y="55779"/>
                  </a:lnTo>
                  <a:lnTo>
                    <a:pt x="932257" y="42972"/>
                  </a:lnTo>
                  <a:lnTo>
                    <a:pt x="977325" y="31767"/>
                  </a:lnTo>
                  <a:lnTo>
                    <a:pt x="1023017" y="22196"/>
                  </a:lnTo>
                  <a:lnTo>
                    <a:pt x="1069299" y="14292"/>
                  </a:lnTo>
                  <a:lnTo>
                    <a:pt x="1116139" y="8088"/>
                  </a:lnTo>
                  <a:lnTo>
                    <a:pt x="1163505" y="3616"/>
                  </a:lnTo>
                  <a:lnTo>
                    <a:pt x="1211363" y="909"/>
                  </a:lnTo>
                  <a:lnTo>
                    <a:pt x="1259682" y="0"/>
                  </a:lnTo>
                  <a:lnTo>
                    <a:pt x="1308000" y="909"/>
                  </a:lnTo>
                  <a:lnTo>
                    <a:pt x="1355858" y="3616"/>
                  </a:lnTo>
                  <a:lnTo>
                    <a:pt x="1403223" y="8088"/>
                  </a:lnTo>
                  <a:lnTo>
                    <a:pt x="1450063" y="14292"/>
                  </a:lnTo>
                  <a:lnTo>
                    <a:pt x="1496346" y="22196"/>
                  </a:lnTo>
                  <a:lnTo>
                    <a:pt x="1542037" y="31767"/>
                  </a:lnTo>
                  <a:lnTo>
                    <a:pt x="1587106" y="42972"/>
                  </a:lnTo>
                  <a:lnTo>
                    <a:pt x="1631519" y="55779"/>
                  </a:lnTo>
                  <a:lnTo>
                    <a:pt x="1675243" y="70156"/>
                  </a:lnTo>
                  <a:lnTo>
                    <a:pt x="1718246" y="86068"/>
                  </a:lnTo>
                  <a:lnTo>
                    <a:pt x="1760496" y="103485"/>
                  </a:lnTo>
                  <a:lnTo>
                    <a:pt x="1801959" y="122373"/>
                  </a:lnTo>
                  <a:lnTo>
                    <a:pt x="1842604" y="142699"/>
                  </a:lnTo>
                  <a:lnTo>
                    <a:pt x="1882397" y="164432"/>
                  </a:lnTo>
                  <a:lnTo>
                    <a:pt x="1921306" y="187538"/>
                  </a:lnTo>
                  <a:lnTo>
                    <a:pt x="1959298" y="211985"/>
                  </a:lnTo>
                  <a:lnTo>
                    <a:pt x="1996341" y="237740"/>
                  </a:lnTo>
                  <a:lnTo>
                    <a:pt x="2032402" y="264770"/>
                  </a:lnTo>
                  <a:lnTo>
                    <a:pt x="2067448" y="293044"/>
                  </a:lnTo>
                  <a:lnTo>
                    <a:pt x="2101447" y="322528"/>
                  </a:lnTo>
                  <a:lnTo>
                    <a:pt x="2134366" y="353189"/>
                  </a:lnTo>
                  <a:lnTo>
                    <a:pt x="2166173" y="384996"/>
                  </a:lnTo>
                  <a:lnTo>
                    <a:pt x="2196834" y="417915"/>
                  </a:lnTo>
                  <a:lnTo>
                    <a:pt x="2226318" y="451914"/>
                  </a:lnTo>
                  <a:lnTo>
                    <a:pt x="2254592" y="486961"/>
                  </a:lnTo>
                  <a:lnTo>
                    <a:pt x="2281622" y="523021"/>
                  </a:lnTo>
                  <a:lnTo>
                    <a:pt x="2307377" y="560064"/>
                  </a:lnTo>
                  <a:lnTo>
                    <a:pt x="2331824" y="598056"/>
                  </a:lnTo>
                  <a:lnTo>
                    <a:pt x="2354930" y="636965"/>
                  </a:lnTo>
                  <a:lnTo>
                    <a:pt x="2376663" y="676758"/>
                  </a:lnTo>
                  <a:lnTo>
                    <a:pt x="2396989" y="717403"/>
                  </a:lnTo>
                  <a:lnTo>
                    <a:pt x="2415877" y="758866"/>
                  </a:lnTo>
                  <a:lnTo>
                    <a:pt x="2433294" y="801116"/>
                  </a:lnTo>
                  <a:lnTo>
                    <a:pt x="2449206" y="844119"/>
                  </a:lnTo>
                  <a:lnTo>
                    <a:pt x="2463583" y="887844"/>
                  </a:lnTo>
                  <a:lnTo>
                    <a:pt x="2476390" y="932257"/>
                  </a:lnTo>
                  <a:lnTo>
                    <a:pt x="2487595" y="977325"/>
                  </a:lnTo>
                  <a:lnTo>
                    <a:pt x="2497166" y="1023017"/>
                  </a:lnTo>
                  <a:lnTo>
                    <a:pt x="2505070" y="1069299"/>
                  </a:lnTo>
                  <a:lnTo>
                    <a:pt x="2511274" y="1116139"/>
                  </a:lnTo>
                  <a:lnTo>
                    <a:pt x="2515746" y="1163505"/>
                  </a:lnTo>
                  <a:lnTo>
                    <a:pt x="2518453" y="1211363"/>
                  </a:lnTo>
                  <a:lnTo>
                    <a:pt x="2519363" y="1259682"/>
                  </a:lnTo>
                  <a:lnTo>
                    <a:pt x="2518453" y="1308000"/>
                  </a:lnTo>
                  <a:lnTo>
                    <a:pt x="2515746" y="1355858"/>
                  </a:lnTo>
                  <a:lnTo>
                    <a:pt x="2511274" y="1403223"/>
                  </a:lnTo>
                  <a:lnTo>
                    <a:pt x="2505070" y="1450063"/>
                  </a:lnTo>
                  <a:lnTo>
                    <a:pt x="2497166" y="1496346"/>
                  </a:lnTo>
                  <a:lnTo>
                    <a:pt x="2487595" y="1542037"/>
                  </a:lnTo>
                  <a:lnTo>
                    <a:pt x="2476390" y="1587106"/>
                  </a:lnTo>
                  <a:lnTo>
                    <a:pt x="2463583" y="1631519"/>
                  </a:lnTo>
                  <a:lnTo>
                    <a:pt x="2449206" y="1675243"/>
                  </a:lnTo>
                  <a:lnTo>
                    <a:pt x="2433294" y="1718246"/>
                  </a:lnTo>
                  <a:lnTo>
                    <a:pt x="2415877" y="1760496"/>
                  </a:lnTo>
                  <a:lnTo>
                    <a:pt x="2396989" y="1801959"/>
                  </a:lnTo>
                  <a:lnTo>
                    <a:pt x="2376663" y="1842604"/>
                  </a:lnTo>
                  <a:lnTo>
                    <a:pt x="2354930" y="1882397"/>
                  </a:lnTo>
                  <a:lnTo>
                    <a:pt x="2331824" y="1921306"/>
                  </a:lnTo>
                  <a:lnTo>
                    <a:pt x="2307377" y="1959298"/>
                  </a:lnTo>
                  <a:lnTo>
                    <a:pt x="2281622" y="1996341"/>
                  </a:lnTo>
                  <a:lnTo>
                    <a:pt x="2254592" y="2032402"/>
                  </a:lnTo>
                  <a:lnTo>
                    <a:pt x="2226318" y="2067448"/>
                  </a:lnTo>
                  <a:lnTo>
                    <a:pt x="2196834" y="2101447"/>
                  </a:lnTo>
                  <a:lnTo>
                    <a:pt x="2166173" y="2134366"/>
                  </a:lnTo>
                  <a:lnTo>
                    <a:pt x="2134366" y="2166173"/>
                  </a:lnTo>
                  <a:lnTo>
                    <a:pt x="2101447" y="2196834"/>
                  </a:lnTo>
                  <a:lnTo>
                    <a:pt x="2067448" y="2226318"/>
                  </a:lnTo>
                  <a:lnTo>
                    <a:pt x="2032402" y="2254592"/>
                  </a:lnTo>
                  <a:lnTo>
                    <a:pt x="1996341" y="2281622"/>
                  </a:lnTo>
                  <a:lnTo>
                    <a:pt x="1959298" y="2307377"/>
                  </a:lnTo>
                  <a:lnTo>
                    <a:pt x="1921306" y="2331824"/>
                  </a:lnTo>
                  <a:lnTo>
                    <a:pt x="1882397" y="2354930"/>
                  </a:lnTo>
                  <a:lnTo>
                    <a:pt x="1842604" y="2376663"/>
                  </a:lnTo>
                  <a:lnTo>
                    <a:pt x="1801959" y="2396989"/>
                  </a:lnTo>
                  <a:lnTo>
                    <a:pt x="1760496" y="2415877"/>
                  </a:lnTo>
                  <a:lnTo>
                    <a:pt x="1718246" y="2433294"/>
                  </a:lnTo>
                  <a:lnTo>
                    <a:pt x="1675243" y="2449206"/>
                  </a:lnTo>
                  <a:lnTo>
                    <a:pt x="1631519" y="2463583"/>
                  </a:lnTo>
                  <a:lnTo>
                    <a:pt x="1587106" y="2476390"/>
                  </a:lnTo>
                  <a:lnTo>
                    <a:pt x="1542037" y="2487595"/>
                  </a:lnTo>
                  <a:lnTo>
                    <a:pt x="1496346" y="2497166"/>
                  </a:lnTo>
                  <a:lnTo>
                    <a:pt x="1450063" y="2505070"/>
                  </a:lnTo>
                  <a:lnTo>
                    <a:pt x="1403223" y="2511274"/>
                  </a:lnTo>
                  <a:lnTo>
                    <a:pt x="1355858" y="2515746"/>
                  </a:lnTo>
                  <a:lnTo>
                    <a:pt x="1308000" y="2518453"/>
                  </a:lnTo>
                  <a:lnTo>
                    <a:pt x="1259682" y="2519363"/>
                  </a:lnTo>
                  <a:lnTo>
                    <a:pt x="1211363" y="2518453"/>
                  </a:lnTo>
                  <a:lnTo>
                    <a:pt x="1163505" y="2515746"/>
                  </a:lnTo>
                  <a:lnTo>
                    <a:pt x="1116139" y="2511274"/>
                  </a:lnTo>
                  <a:lnTo>
                    <a:pt x="1069299" y="2505070"/>
                  </a:lnTo>
                  <a:lnTo>
                    <a:pt x="1023017" y="2497166"/>
                  </a:lnTo>
                  <a:lnTo>
                    <a:pt x="977325" y="2487595"/>
                  </a:lnTo>
                  <a:lnTo>
                    <a:pt x="932257" y="2476390"/>
                  </a:lnTo>
                  <a:lnTo>
                    <a:pt x="887844" y="2463583"/>
                  </a:lnTo>
                  <a:lnTo>
                    <a:pt x="844119" y="2449206"/>
                  </a:lnTo>
                  <a:lnTo>
                    <a:pt x="801116" y="2433294"/>
                  </a:lnTo>
                  <a:lnTo>
                    <a:pt x="758866" y="2415877"/>
                  </a:lnTo>
                  <a:lnTo>
                    <a:pt x="717403" y="2396989"/>
                  </a:lnTo>
                  <a:lnTo>
                    <a:pt x="676758" y="2376663"/>
                  </a:lnTo>
                  <a:lnTo>
                    <a:pt x="636965" y="2354930"/>
                  </a:lnTo>
                  <a:lnTo>
                    <a:pt x="598056" y="2331824"/>
                  </a:lnTo>
                  <a:lnTo>
                    <a:pt x="560064" y="2307377"/>
                  </a:lnTo>
                  <a:lnTo>
                    <a:pt x="523021" y="2281622"/>
                  </a:lnTo>
                  <a:lnTo>
                    <a:pt x="486961" y="2254592"/>
                  </a:lnTo>
                  <a:lnTo>
                    <a:pt x="451914" y="2226318"/>
                  </a:lnTo>
                  <a:lnTo>
                    <a:pt x="417915" y="2196834"/>
                  </a:lnTo>
                  <a:lnTo>
                    <a:pt x="384996" y="2166173"/>
                  </a:lnTo>
                  <a:lnTo>
                    <a:pt x="353189" y="2134366"/>
                  </a:lnTo>
                  <a:lnTo>
                    <a:pt x="322528" y="2101447"/>
                  </a:lnTo>
                  <a:lnTo>
                    <a:pt x="293044" y="2067448"/>
                  </a:lnTo>
                  <a:lnTo>
                    <a:pt x="264770" y="2032402"/>
                  </a:lnTo>
                  <a:lnTo>
                    <a:pt x="237740" y="1996341"/>
                  </a:lnTo>
                  <a:lnTo>
                    <a:pt x="211985" y="1959298"/>
                  </a:lnTo>
                  <a:lnTo>
                    <a:pt x="187538" y="1921306"/>
                  </a:lnTo>
                  <a:lnTo>
                    <a:pt x="164432" y="1882397"/>
                  </a:lnTo>
                  <a:lnTo>
                    <a:pt x="142699" y="1842604"/>
                  </a:lnTo>
                  <a:lnTo>
                    <a:pt x="122373" y="1801959"/>
                  </a:lnTo>
                  <a:lnTo>
                    <a:pt x="103485" y="1760496"/>
                  </a:lnTo>
                  <a:lnTo>
                    <a:pt x="86068" y="1718246"/>
                  </a:lnTo>
                  <a:lnTo>
                    <a:pt x="70156" y="1675243"/>
                  </a:lnTo>
                  <a:lnTo>
                    <a:pt x="55779" y="1631519"/>
                  </a:lnTo>
                  <a:lnTo>
                    <a:pt x="42972" y="1587106"/>
                  </a:lnTo>
                  <a:lnTo>
                    <a:pt x="31767" y="1542037"/>
                  </a:lnTo>
                  <a:lnTo>
                    <a:pt x="22196" y="1496346"/>
                  </a:lnTo>
                  <a:lnTo>
                    <a:pt x="14292" y="1450063"/>
                  </a:lnTo>
                  <a:lnTo>
                    <a:pt x="8088" y="1403223"/>
                  </a:lnTo>
                  <a:lnTo>
                    <a:pt x="3616" y="1355858"/>
                  </a:lnTo>
                  <a:lnTo>
                    <a:pt x="909" y="1308000"/>
                  </a:lnTo>
                  <a:lnTo>
                    <a:pt x="0" y="125968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69950" y="1438275"/>
              <a:ext cx="1637030" cy="1637030"/>
            </a:xfrm>
            <a:custGeom>
              <a:avLst/>
              <a:gdLst/>
              <a:ahLst/>
              <a:cxnLst/>
              <a:rect l="l" t="t" r="r" b="b"/>
              <a:pathLst>
                <a:path w="1637030" h="1637030">
                  <a:moveTo>
                    <a:pt x="818356" y="0"/>
                  </a:moveTo>
                  <a:lnTo>
                    <a:pt x="770271" y="1389"/>
                  </a:lnTo>
                  <a:lnTo>
                    <a:pt x="722918" y="5505"/>
                  </a:lnTo>
                  <a:lnTo>
                    <a:pt x="676374" y="12272"/>
                  </a:lnTo>
                  <a:lnTo>
                    <a:pt x="630714" y="21613"/>
                  </a:lnTo>
                  <a:lnTo>
                    <a:pt x="586017" y="33451"/>
                  </a:lnTo>
                  <a:lnTo>
                    <a:pt x="542358" y="47709"/>
                  </a:lnTo>
                  <a:lnTo>
                    <a:pt x="499815" y="64310"/>
                  </a:lnTo>
                  <a:lnTo>
                    <a:pt x="458463" y="83178"/>
                  </a:lnTo>
                  <a:lnTo>
                    <a:pt x="418381" y="104236"/>
                  </a:lnTo>
                  <a:lnTo>
                    <a:pt x="379645" y="127408"/>
                  </a:lnTo>
                  <a:lnTo>
                    <a:pt x="342331" y="152616"/>
                  </a:lnTo>
                  <a:lnTo>
                    <a:pt x="306516" y="179783"/>
                  </a:lnTo>
                  <a:lnTo>
                    <a:pt x="272277" y="208834"/>
                  </a:lnTo>
                  <a:lnTo>
                    <a:pt x="239690" y="239691"/>
                  </a:lnTo>
                  <a:lnTo>
                    <a:pt x="208834" y="272277"/>
                  </a:lnTo>
                  <a:lnTo>
                    <a:pt x="179783" y="306516"/>
                  </a:lnTo>
                  <a:lnTo>
                    <a:pt x="152616" y="342331"/>
                  </a:lnTo>
                  <a:lnTo>
                    <a:pt x="127408" y="379645"/>
                  </a:lnTo>
                  <a:lnTo>
                    <a:pt x="104236" y="418381"/>
                  </a:lnTo>
                  <a:lnTo>
                    <a:pt x="83178" y="458464"/>
                  </a:lnTo>
                  <a:lnTo>
                    <a:pt x="64310" y="499815"/>
                  </a:lnTo>
                  <a:lnTo>
                    <a:pt x="47709" y="542358"/>
                  </a:lnTo>
                  <a:lnTo>
                    <a:pt x="33451" y="586017"/>
                  </a:lnTo>
                  <a:lnTo>
                    <a:pt x="21613" y="630714"/>
                  </a:lnTo>
                  <a:lnTo>
                    <a:pt x="12272" y="676374"/>
                  </a:lnTo>
                  <a:lnTo>
                    <a:pt x="5505" y="722918"/>
                  </a:lnTo>
                  <a:lnTo>
                    <a:pt x="1389" y="770271"/>
                  </a:lnTo>
                  <a:lnTo>
                    <a:pt x="0" y="818356"/>
                  </a:lnTo>
                  <a:lnTo>
                    <a:pt x="1389" y="866440"/>
                  </a:lnTo>
                  <a:lnTo>
                    <a:pt x="5505" y="913793"/>
                  </a:lnTo>
                  <a:lnTo>
                    <a:pt x="12272" y="960338"/>
                  </a:lnTo>
                  <a:lnTo>
                    <a:pt x="21613" y="1005998"/>
                  </a:lnTo>
                  <a:lnTo>
                    <a:pt x="33451" y="1050695"/>
                  </a:lnTo>
                  <a:lnTo>
                    <a:pt x="47709" y="1094354"/>
                  </a:lnTo>
                  <a:lnTo>
                    <a:pt x="64310" y="1136897"/>
                  </a:lnTo>
                  <a:lnTo>
                    <a:pt x="83178" y="1178248"/>
                  </a:lnTo>
                  <a:lnTo>
                    <a:pt x="104236" y="1218331"/>
                  </a:lnTo>
                  <a:lnTo>
                    <a:pt x="127408" y="1257067"/>
                  </a:lnTo>
                  <a:lnTo>
                    <a:pt x="152616" y="1294381"/>
                  </a:lnTo>
                  <a:lnTo>
                    <a:pt x="179783" y="1330196"/>
                  </a:lnTo>
                  <a:lnTo>
                    <a:pt x="208834" y="1364435"/>
                  </a:lnTo>
                  <a:lnTo>
                    <a:pt x="239690" y="1397021"/>
                  </a:lnTo>
                  <a:lnTo>
                    <a:pt x="272277" y="1427878"/>
                  </a:lnTo>
                  <a:lnTo>
                    <a:pt x="306516" y="1456929"/>
                  </a:lnTo>
                  <a:lnTo>
                    <a:pt x="342331" y="1484096"/>
                  </a:lnTo>
                  <a:lnTo>
                    <a:pt x="379645" y="1509304"/>
                  </a:lnTo>
                  <a:lnTo>
                    <a:pt x="418381" y="1532475"/>
                  </a:lnTo>
                  <a:lnTo>
                    <a:pt x="458463" y="1553533"/>
                  </a:lnTo>
                  <a:lnTo>
                    <a:pt x="499815" y="1572402"/>
                  </a:lnTo>
                  <a:lnTo>
                    <a:pt x="542358" y="1589003"/>
                  </a:lnTo>
                  <a:lnTo>
                    <a:pt x="586017" y="1603261"/>
                  </a:lnTo>
                  <a:lnTo>
                    <a:pt x="630714" y="1615099"/>
                  </a:lnTo>
                  <a:lnTo>
                    <a:pt x="676374" y="1624439"/>
                  </a:lnTo>
                  <a:lnTo>
                    <a:pt x="722918" y="1631206"/>
                  </a:lnTo>
                  <a:lnTo>
                    <a:pt x="770271" y="1635323"/>
                  </a:lnTo>
                  <a:lnTo>
                    <a:pt x="818356" y="1636712"/>
                  </a:lnTo>
                  <a:lnTo>
                    <a:pt x="866440" y="1635323"/>
                  </a:lnTo>
                  <a:lnTo>
                    <a:pt x="913793" y="1631206"/>
                  </a:lnTo>
                  <a:lnTo>
                    <a:pt x="960338" y="1624439"/>
                  </a:lnTo>
                  <a:lnTo>
                    <a:pt x="1005998" y="1615099"/>
                  </a:lnTo>
                  <a:lnTo>
                    <a:pt x="1050695" y="1603261"/>
                  </a:lnTo>
                  <a:lnTo>
                    <a:pt x="1094354" y="1589003"/>
                  </a:lnTo>
                  <a:lnTo>
                    <a:pt x="1136897" y="1572402"/>
                  </a:lnTo>
                  <a:lnTo>
                    <a:pt x="1178248" y="1553533"/>
                  </a:lnTo>
                  <a:lnTo>
                    <a:pt x="1218331" y="1532475"/>
                  </a:lnTo>
                  <a:lnTo>
                    <a:pt x="1257067" y="1509304"/>
                  </a:lnTo>
                  <a:lnTo>
                    <a:pt x="1294381" y="1484096"/>
                  </a:lnTo>
                  <a:lnTo>
                    <a:pt x="1330196" y="1456929"/>
                  </a:lnTo>
                  <a:lnTo>
                    <a:pt x="1364435" y="1427878"/>
                  </a:lnTo>
                  <a:lnTo>
                    <a:pt x="1397021" y="1397021"/>
                  </a:lnTo>
                  <a:lnTo>
                    <a:pt x="1427878" y="1364435"/>
                  </a:lnTo>
                  <a:lnTo>
                    <a:pt x="1456929" y="1330196"/>
                  </a:lnTo>
                  <a:lnTo>
                    <a:pt x="1484096" y="1294381"/>
                  </a:lnTo>
                  <a:lnTo>
                    <a:pt x="1509304" y="1257067"/>
                  </a:lnTo>
                  <a:lnTo>
                    <a:pt x="1532475" y="1218331"/>
                  </a:lnTo>
                  <a:lnTo>
                    <a:pt x="1553533" y="1178248"/>
                  </a:lnTo>
                  <a:lnTo>
                    <a:pt x="1572402" y="1136897"/>
                  </a:lnTo>
                  <a:lnTo>
                    <a:pt x="1589003" y="1094354"/>
                  </a:lnTo>
                  <a:lnTo>
                    <a:pt x="1603261" y="1050695"/>
                  </a:lnTo>
                  <a:lnTo>
                    <a:pt x="1615099" y="1005998"/>
                  </a:lnTo>
                  <a:lnTo>
                    <a:pt x="1624439" y="960338"/>
                  </a:lnTo>
                  <a:lnTo>
                    <a:pt x="1631206" y="913793"/>
                  </a:lnTo>
                  <a:lnTo>
                    <a:pt x="1635323" y="866440"/>
                  </a:lnTo>
                  <a:lnTo>
                    <a:pt x="1636712" y="818356"/>
                  </a:lnTo>
                  <a:lnTo>
                    <a:pt x="1635323" y="770271"/>
                  </a:lnTo>
                  <a:lnTo>
                    <a:pt x="1631206" y="722918"/>
                  </a:lnTo>
                  <a:lnTo>
                    <a:pt x="1624439" y="676374"/>
                  </a:lnTo>
                  <a:lnTo>
                    <a:pt x="1615099" y="630714"/>
                  </a:lnTo>
                  <a:lnTo>
                    <a:pt x="1603261" y="586017"/>
                  </a:lnTo>
                  <a:lnTo>
                    <a:pt x="1589003" y="542358"/>
                  </a:lnTo>
                  <a:lnTo>
                    <a:pt x="1572402" y="499815"/>
                  </a:lnTo>
                  <a:lnTo>
                    <a:pt x="1553533" y="458464"/>
                  </a:lnTo>
                  <a:lnTo>
                    <a:pt x="1532475" y="418381"/>
                  </a:lnTo>
                  <a:lnTo>
                    <a:pt x="1509304" y="379645"/>
                  </a:lnTo>
                  <a:lnTo>
                    <a:pt x="1484096" y="342331"/>
                  </a:lnTo>
                  <a:lnTo>
                    <a:pt x="1456929" y="306516"/>
                  </a:lnTo>
                  <a:lnTo>
                    <a:pt x="1427878" y="272277"/>
                  </a:lnTo>
                  <a:lnTo>
                    <a:pt x="1397021" y="239691"/>
                  </a:lnTo>
                  <a:lnTo>
                    <a:pt x="1364435" y="208834"/>
                  </a:lnTo>
                  <a:lnTo>
                    <a:pt x="1330196" y="179783"/>
                  </a:lnTo>
                  <a:lnTo>
                    <a:pt x="1294381" y="152616"/>
                  </a:lnTo>
                  <a:lnTo>
                    <a:pt x="1257067" y="127408"/>
                  </a:lnTo>
                  <a:lnTo>
                    <a:pt x="1218331" y="104236"/>
                  </a:lnTo>
                  <a:lnTo>
                    <a:pt x="1178248" y="83178"/>
                  </a:lnTo>
                  <a:lnTo>
                    <a:pt x="1136897" y="64310"/>
                  </a:lnTo>
                  <a:lnTo>
                    <a:pt x="1094354" y="47709"/>
                  </a:lnTo>
                  <a:lnTo>
                    <a:pt x="1050695" y="33451"/>
                  </a:lnTo>
                  <a:lnTo>
                    <a:pt x="1005998" y="21613"/>
                  </a:lnTo>
                  <a:lnTo>
                    <a:pt x="960338" y="12272"/>
                  </a:lnTo>
                  <a:lnTo>
                    <a:pt x="913793" y="5505"/>
                  </a:lnTo>
                  <a:lnTo>
                    <a:pt x="866440" y="1389"/>
                  </a:lnTo>
                  <a:lnTo>
                    <a:pt x="818356" y="0"/>
                  </a:lnTo>
                  <a:close/>
                </a:path>
              </a:pathLst>
            </a:custGeom>
            <a:solidFill>
              <a:srgbClr val="FFC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869950" y="1438275"/>
              <a:ext cx="1637030" cy="1637030"/>
            </a:xfrm>
            <a:custGeom>
              <a:avLst/>
              <a:gdLst/>
              <a:ahLst/>
              <a:cxnLst/>
              <a:rect l="l" t="t" r="r" b="b"/>
              <a:pathLst>
                <a:path w="1637030" h="1637030">
                  <a:moveTo>
                    <a:pt x="0" y="818356"/>
                  </a:moveTo>
                  <a:lnTo>
                    <a:pt x="1389" y="770271"/>
                  </a:lnTo>
                  <a:lnTo>
                    <a:pt x="5505" y="722918"/>
                  </a:lnTo>
                  <a:lnTo>
                    <a:pt x="12272" y="676374"/>
                  </a:lnTo>
                  <a:lnTo>
                    <a:pt x="21613" y="630714"/>
                  </a:lnTo>
                  <a:lnTo>
                    <a:pt x="33451" y="586017"/>
                  </a:lnTo>
                  <a:lnTo>
                    <a:pt x="47709" y="542358"/>
                  </a:lnTo>
                  <a:lnTo>
                    <a:pt x="64310" y="499815"/>
                  </a:lnTo>
                  <a:lnTo>
                    <a:pt x="83178" y="458464"/>
                  </a:lnTo>
                  <a:lnTo>
                    <a:pt x="104236" y="418381"/>
                  </a:lnTo>
                  <a:lnTo>
                    <a:pt x="127408" y="379645"/>
                  </a:lnTo>
                  <a:lnTo>
                    <a:pt x="152616" y="342331"/>
                  </a:lnTo>
                  <a:lnTo>
                    <a:pt x="179783" y="306516"/>
                  </a:lnTo>
                  <a:lnTo>
                    <a:pt x="208834" y="272277"/>
                  </a:lnTo>
                  <a:lnTo>
                    <a:pt x="239691" y="239691"/>
                  </a:lnTo>
                  <a:lnTo>
                    <a:pt x="272277" y="208834"/>
                  </a:lnTo>
                  <a:lnTo>
                    <a:pt x="306516" y="179783"/>
                  </a:lnTo>
                  <a:lnTo>
                    <a:pt x="342331" y="152616"/>
                  </a:lnTo>
                  <a:lnTo>
                    <a:pt x="379645" y="127408"/>
                  </a:lnTo>
                  <a:lnTo>
                    <a:pt x="418381" y="104236"/>
                  </a:lnTo>
                  <a:lnTo>
                    <a:pt x="458464" y="83178"/>
                  </a:lnTo>
                  <a:lnTo>
                    <a:pt x="499815" y="64310"/>
                  </a:lnTo>
                  <a:lnTo>
                    <a:pt x="542358" y="47709"/>
                  </a:lnTo>
                  <a:lnTo>
                    <a:pt x="586017" y="33451"/>
                  </a:lnTo>
                  <a:lnTo>
                    <a:pt x="630714" y="21613"/>
                  </a:lnTo>
                  <a:lnTo>
                    <a:pt x="676374" y="12272"/>
                  </a:lnTo>
                  <a:lnTo>
                    <a:pt x="722918" y="5505"/>
                  </a:lnTo>
                  <a:lnTo>
                    <a:pt x="770271" y="1389"/>
                  </a:lnTo>
                  <a:lnTo>
                    <a:pt x="818356" y="0"/>
                  </a:lnTo>
                  <a:lnTo>
                    <a:pt x="866441" y="1389"/>
                  </a:lnTo>
                  <a:lnTo>
                    <a:pt x="913794" y="5505"/>
                  </a:lnTo>
                  <a:lnTo>
                    <a:pt x="960338" y="12272"/>
                  </a:lnTo>
                  <a:lnTo>
                    <a:pt x="1005998" y="21613"/>
                  </a:lnTo>
                  <a:lnTo>
                    <a:pt x="1050695" y="33451"/>
                  </a:lnTo>
                  <a:lnTo>
                    <a:pt x="1094354" y="47709"/>
                  </a:lnTo>
                  <a:lnTo>
                    <a:pt x="1136897" y="64310"/>
                  </a:lnTo>
                  <a:lnTo>
                    <a:pt x="1178248" y="83178"/>
                  </a:lnTo>
                  <a:lnTo>
                    <a:pt x="1218331" y="104236"/>
                  </a:lnTo>
                  <a:lnTo>
                    <a:pt x="1257067" y="127408"/>
                  </a:lnTo>
                  <a:lnTo>
                    <a:pt x="1294381" y="152616"/>
                  </a:lnTo>
                  <a:lnTo>
                    <a:pt x="1330196" y="179783"/>
                  </a:lnTo>
                  <a:lnTo>
                    <a:pt x="1364435" y="208834"/>
                  </a:lnTo>
                  <a:lnTo>
                    <a:pt x="1397021" y="239691"/>
                  </a:lnTo>
                  <a:lnTo>
                    <a:pt x="1427878" y="272277"/>
                  </a:lnTo>
                  <a:lnTo>
                    <a:pt x="1456929" y="306516"/>
                  </a:lnTo>
                  <a:lnTo>
                    <a:pt x="1484096" y="342331"/>
                  </a:lnTo>
                  <a:lnTo>
                    <a:pt x="1509304" y="379645"/>
                  </a:lnTo>
                  <a:lnTo>
                    <a:pt x="1532476" y="418381"/>
                  </a:lnTo>
                  <a:lnTo>
                    <a:pt x="1553534" y="458464"/>
                  </a:lnTo>
                  <a:lnTo>
                    <a:pt x="1572402" y="499815"/>
                  </a:lnTo>
                  <a:lnTo>
                    <a:pt x="1589003" y="542358"/>
                  </a:lnTo>
                  <a:lnTo>
                    <a:pt x="1603261" y="586017"/>
                  </a:lnTo>
                  <a:lnTo>
                    <a:pt x="1615099" y="630714"/>
                  </a:lnTo>
                  <a:lnTo>
                    <a:pt x="1624440" y="676374"/>
                  </a:lnTo>
                  <a:lnTo>
                    <a:pt x="1631207" y="722918"/>
                  </a:lnTo>
                  <a:lnTo>
                    <a:pt x="1635323" y="770271"/>
                  </a:lnTo>
                  <a:lnTo>
                    <a:pt x="1636713" y="818356"/>
                  </a:lnTo>
                  <a:lnTo>
                    <a:pt x="1635323" y="866441"/>
                  </a:lnTo>
                  <a:lnTo>
                    <a:pt x="1631207" y="913794"/>
                  </a:lnTo>
                  <a:lnTo>
                    <a:pt x="1624440" y="960338"/>
                  </a:lnTo>
                  <a:lnTo>
                    <a:pt x="1615099" y="1005998"/>
                  </a:lnTo>
                  <a:lnTo>
                    <a:pt x="1603261" y="1050695"/>
                  </a:lnTo>
                  <a:lnTo>
                    <a:pt x="1589003" y="1094354"/>
                  </a:lnTo>
                  <a:lnTo>
                    <a:pt x="1572402" y="1136897"/>
                  </a:lnTo>
                  <a:lnTo>
                    <a:pt x="1553534" y="1178248"/>
                  </a:lnTo>
                  <a:lnTo>
                    <a:pt x="1532476" y="1218331"/>
                  </a:lnTo>
                  <a:lnTo>
                    <a:pt x="1509304" y="1257067"/>
                  </a:lnTo>
                  <a:lnTo>
                    <a:pt x="1484096" y="1294381"/>
                  </a:lnTo>
                  <a:lnTo>
                    <a:pt x="1456929" y="1330196"/>
                  </a:lnTo>
                  <a:lnTo>
                    <a:pt x="1427878" y="1364435"/>
                  </a:lnTo>
                  <a:lnTo>
                    <a:pt x="1397021" y="1397021"/>
                  </a:lnTo>
                  <a:lnTo>
                    <a:pt x="1364435" y="1427878"/>
                  </a:lnTo>
                  <a:lnTo>
                    <a:pt x="1330196" y="1456929"/>
                  </a:lnTo>
                  <a:lnTo>
                    <a:pt x="1294381" y="1484096"/>
                  </a:lnTo>
                  <a:lnTo>
                    <a:pt x="1257067" y="1509304"/>
                  </a:lnTo>
                  <a:lnTo>
                    <a:pt x="1218331" y="1532476"/>
                  </a:lnTo>
                  <a:lnTo>
                    <a:pt x="1178248" y="1553534"/>
                  </a:lnTo>
                  <a:lnTo>
                    <a:pt x="1136897" y="1572402"/>
                  </a:lnTo>
                  <a:lnTo>
                    <a:pt x="1094354" y="1589003"/>
                  </a:lnTo>
                  <a:lnTo>
                    <a:pt x="1050695" y="1603261"/>
                  </a:lnTo>
                  <a:lnTo>
                    <a:pt x="1005998" y="1615099"/>
                  </a:lnTo>
                  <a:lnTo>
                    <a:pt x="960338" y="1624440"/>
                  </a:lnTo>
                  <a:lnTo>
                    <a:pt x="913794" y="1631207"/>
                  </a:lnTo>
                  <a:lnTo>
                    <a:pt x="866441" y="1635323"/>
                  </a:lnTo>
                  <a:lnTo>
                    <a:pt x="818356" y="1636713"/>
                  </a:lnTo>
                  <a:lnTo>
                    <a:pt x="770271" y="1635323"/>
                  </a:lnTo>
                  <a:lnTo>
                    <a:pt x="722918" y="1631207"/>
                  </a:lnTo>
                  <a:lnTo>
                    <a:pt x="676374" y="1624440"/>
                  </a:lnTo>
                  <a:lnTo>
                    <a:pt x="630714" y="1615099"/>
                  </a:lnTo>
                  <a:lnTo>
                    <a:pt x="586017" y="1603261"/>
                  </a:lnTo>
                  <a:lnTo>
                    <a:pt x="542358" y="1589003"/>
                  </a:lnTo>
                  <a:lnTo>
                    <a:pt x="499815" y="1572402"/>
                  </a:lnTo>
                  <a:lnTo>
                    <a:pt x="458464" y="1553534"/>
                  </a:lnTo>
                  <a:lnTo>
                    <a:pt x="418381" y="1532476"/>
                  </a:lnTo>
                  <a:lnTo>
                    <a:pt x="379645" y="1509304"/>
                  </a:lnTo>
                  <a:lnTo>
                    <a:pt x="342331" y="1484096"/>
                  </a:lnTo>
                  <a:lnTo>
                    <a:pt x="306516" y="1456929"/>
                  </a:lnTo>
                  <a:lnTo>
                    <a:pt x="272277" y="1427878"/>
                  </a:lnTo>
                  <a:lnTo>
                    <a:pt x="239691" y="1397021"/>
                  </a:lnTo>
                  <a:lnTo>
                    <a:pt x="208834" y="1364435"/>
                  </a:lnTo>
                  <a:lnTo>
                    <a:pt x="179783" y="1330196"/>
                  </a:lnTo>
                  <a:lnTo>
                    <a:pt x="152616" y="1294381"/>
                  </a:lnTo>
                  <a:lnTo>
                    <a:pt x="127408" y="1257067"/>
                  </a:lnTo>
                  <a:lnTo>
                    <a:pt x="104236" y="1218331"/>
                  </a:lnTo>
                  <a:lnTo>
                    <a:pt x="83178" y="1178248"/>
                  </a:lnTo>
                  <a:lnTo>
                    <a:pt x="64310" y="1136897"/>
                  </a:lnTo>
                  <a:lnTo>
                    <a:pt x="47709" y="1094354"/>
                  </a:lnTo>
                  <a:lnTo>
                    <a:pt x="33451" y="1050695"/>
                  </a:lnTo>
                  <a:lnTo>
                    <a:pt x="21613" y="1005998"/>
                  </a:lnTo>
                  <a:lnTo>
                    <a:pt x="12272" y="960338"/>
                  </a:lnTo>
                  <a:lnTo>
                    <a:pt x="5505" y="913794"/>
                  </a:lnTo>
                  <a:lnTo>
                    <a:pt x="1389" y="866441"/>
                  </a:lnTo>
                  <a:lnTo>
                    <a:pt x="0" y="81835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2050" y="1692275"/>
              <a:ext cx="1079500" cy="1079500"/>
            </a:xfrm>
            <a:custGeom>
              <a:avLst/>
              <a:gdLst/>
              <a:ahLst/>
              <a:cxnLst/>
              <a:rect l="l" t="t" r="r" b="b"/>
              <a:pathLst>
                <a:path w="1079500" h="1079500">
                  <a:moveTo>
                    <a:pt x="539750" y="0"/>
                  </a:moveTo>
                  <a:lnTo>
                    <a:pt x="490621" y="2205"/>
                  </a:lnTo>
                  <a:lnTo>
                    <a:pt x="442729" y="8696"/>
                  </a:lnTo>
                  <a:lnTo>
                    <a:pt x="396263" y="19280"/>
                  </a:lnTo>
                  <a:lnTo>
                    <a:pt x="351413" y="33768"/>
                  </a:lnTo>
                  <a:lnTo>
                    <a:pt x="308371" y="51968"/>
                  </a:lnTo>
                  <a:lnTo>
                    <a:pt x="267327" y="73691"/>
                  </a:lnTo>
                  <a:lnTo>
                    <a:pt x="228472" y="98746"/>
                  </a:lnTo>
                  <a:lnTo>
                    <a:pt x="191995" y="126942"/>
                  </a:lnTo>
                  <a:lnTo>
                    <a:pt x="158089" y="158089"/>
                  </a:lnTo>
                  <a:lnTo>
                    <a:pt x="126942" y="191995"/>
                  </a:lnTo>
                  <a:lnTo>
                    <a:pt x="98746" y="228472"/>
                  </a:lnTo>
                  <a:lnTo>
                    <a:pt x="73691" y="267327"/>
                  </a:lnTo>
                  <a:lnTo>
                    <a:pt x="51968" y="308371"/>
                  </a:lnTo>
                  <a:lnTo>
                    <a:pt x="33768" y="351413"/>
                  </a:lnTo>
                  <a:lnTo>
                    <a:pt x="19280" y="396263"/>
                  </a:lnTo>
                  <a:lnTo>
                    <a:pt x="8696" y="442729"/>
                  </a:lnTo>
                  <a:lnTo>
                    <a:pt x="2205" y="490621"/>
                  </a:lnTo>
                  <a:lnTo>
                    <a:pt x="0" y="539750"/>
                  </a:lnTo>
                  <a:lnTo>
                    <a:pt x="2205" y="588878"/>
                  </a:lnTo>
                  <a:lnTo>
                    <a:pt x="8696" y="636770"/>
                  </a:lnTo>
                  <a:lnTo>
                    <a:pt x="19280" y="683236"/>
                  </a:lnTo>
                  <a:lnTo>
                    <a:pt x="33768" y="728086"/>
                  </a:lnTo>
                  <a:lnTo>
                    <a:pt x="51968" y="771128"/>
                  </a:lnTo>
                  <a:lnTo>
                    <a:pt x="73691" y="812172"/>
                  </a:lnTo>
                  <a:lnTo>
                    <a:pt x="98746" y="851027"/>
                  </a:lnTo>
                  <a:lnTo>
                    <a:pt x="126942" y="887504"/>
                  </a:lnTo>
                  <a:lnTo>
                    <a:pt x="158089" y="921410"/>
                  </a:lnTo>
                  <a:lnTo>
                    <a:pt x="191995" y="952557"/>
                  </a:lnTo>
                  <a:lnTo>
                    <a:pt x="228472" y="980753"/>
                  </a:lnTo>
                  <a:lnTo>
                    <a:pt x="267327" y="1005808"/>
                  </a:lnTo>
                  <a:lnTo>
                    <a:pt x="308371" y="1027531"/>
                  </a:lnTo>
                  <a:lnTo>
                    <a:pt x="351413" y="1045731"/>
                  </a:lnTo>
                  <a:lnTo>
                    <a:pt x="396263" y="1060219"/>
                  </a:lnTo>
                  <a:lnTo>
                    <a:pt x="442729" y="1070803"/>
                  </a:lnTo>
                  <a:lnTo>
                    <a:pt x="490621" y="1077294"/>
                  </a:lnTo>
                  <a:lnTo>
                    <a:pt x="539750" y="1079500"/>
                  </a:lnTo>
                  <a:lnTo>
                    <a:pt x="588878" y="1077294"/>
                  </a:lnTo>
                  <a:lnTo>
                    <a:pt x="636770" y="1070803"/>
                  </a:lnTo>
                  <a:lnTo>
                    <a:pt x="683236" y="1060219"/>
                  </a:lnTo>
                  <a:lnTo>
                    <a:pt x="728086" y="1045731"/>
                  </a:lnTo>
                  <a:lnTo>
                    <a:pt x="771128" y="1027531"/>
                  </a:lnTo>
                  <a:lnTo>
                    <a:pt x="812172" y="1005808"/>
                  </a:lnTo>
                  <a:lnTo>
                    <a:pt x="851027" y="980753"/>
                  </a:lnTo>
                  <a:lnTo>
                    <a:pt x="887504" y="952557"/>
                  </a:lnTo>
                  <a:lnTo>
                    <a:pt x="921410" y="921410"/>
                  </a:lnTo>
                  <a:lnTo>
                    <a:pt x="952557" y="887504"/>
                  </a:lnTo>
                  <a:lnTo>
                    <a:pt x="980753" y="851027"/>
                  </a:lnTo>
                  <a:lnTo>
                    <a:pt x="1005808" y="812172"/>
                  </a:lnTo>
                  <a:lnTo>
                    <a:pt x="1027531" y="771128"/>
                  </a:lnTo>
                  <a:lnTo>
                    <a:pt x="1045731" y="728086"/>
                  </a:lnTo>
                  <a:lnTo>
                    <a:pt x="1060219" y="683236"/>
                  </a:lnTo>
                  <a:lnTo>
                    <a:pt x="1070803" y="636770"/>
                  </a:lnTo>
                  <a:lnTo>
                    <a:pt x="1077294" y="588878"/>
                  </a:lnTo>
                  <a:lnTo>
                    <a:pt x="1079500" y="539750"/>
                  </a:lnTo>
                  <a:lnTo>
                    <a:pt x="1077294" y="490621"/>
                  </a:lnTo>
                  <a:lnTo>
                    <a:pt x="1070803" y="442729"/>
                  </a:lnTo>
                  <a:lnTo>
                    <a:pt x="1060219" y="396263"/>
                  </a:lnTo>
                  <a:lnTo>
                    <a:pt x="1045731" y="351413"/>
                  </a:lnTo>
                  <a:lnTo>
                    <a:pt x="1027531" y="308371"/>
                  </a:lnTo>
                  <a:lnTo>
                    <a:pt x="1005808" y="267327"/>
                  </a:lnTo>
                  <a:lnTo>
                    <a:pt x="980753" y="228472"/>
                  </a:lnTo>
                  <a:lnTo>
                    <a:pt x="952557" y="191995"/>
                  </a:lnTo>
                  <a:lnTo>
                    <a:pt x="921410" y="158089"/>
                  </a:lnTo>
                  <a:lnTo>
                    <a:pt x="887504" y="126942"/>
                  </a:lnTo>
                  <a:lnTo>
                    <a:pt x="851027" y="98746"/>
                  </a:lnTo>
                  <a:lnTo>
                    <a:pt x="812172" y="73691"/>
                  </a:lnTo>
                  <a:lnTo>
                    <a:pt x="771128" y="51968"/>
                  </a:lnTo>
                  <a:lnTo>
                    <a:pt x="728086" y="33768"/>
                  </a:lnTo>
                  <a:lnTo>
                    <a:pt x="683236" y="19280"/>
                  </a:lnTo>
                  <a:lnTo>
                    <a:pt x="636770" y="8696"/>
                  </a:lnTo>
                  <a:lnTo>
                    <a:pt x="588878" y="2205"/>
                  </a:lnTo>
                  <a:lnTo>
                    <a:pt x="539750" y="0"/>
                  </a:lnTo>
                  <a:close/>
                </a:path>
              </a:pathLst>
            </a:custGeom>
            <a:solidFill>
              <a:srgbClr val="FF9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62050" y="1692275"/>
              <a:ext cx="1079500" cy="1079500"/>
            </a:xfrm>
            <a:custGeom>
              <a:avLst/>
              <a:gdLst/>
              <a:ahLst/>
              <a:cxnLst/>
              <a:rect l="l" t="t" r="r" b="b"/>
              <a:pathLst>
                <a:path w="1079500" h="1079500">
                  <a:moveTo>
                    <a:pt x="0" y="539750"/>
                  </a:moveTo>
                  <a:lnTo>
                    <a:pt x="2205" y="490621"/>
                  </a:lnTo>
                  <a:lnTo>
                    <a:pt x="8696" y="442729"/>
                  </a:lnTo>
                  <a:lnTo>
                    <a:pt x="19280" y="396263"/>
                  </a:lnTo>
                  <a:lnTo>
                    <a:pt x="33768" y="351413"/>
                  </a:lnTo>
                  <a:lnTo>
                    <a:pt x="51968" y="308371"/>
                  </a:lnTo>
                  <a:lnTo>
                    <a:pt x="73691" y="267327"/>
                  </a:lnTo>
                  <a:lnTo>
                    <a:pt x="98746" y="228472"/>
                  </a:lnTo>
                  <a:lnTo>
                    <a:pt x="126942" y="191995"/>
                  </a:lnTo>
                  <a:lnTo>
                    <a:pt x="158089" y="158089"/>
                  </a:lnTo>
                  <a:lnTo>
                    <a:pt x="191995" y="126942"/>
                  </a:lnTo>
                  <a:lnTo>
                    <a:pt x="228472" y="98746"/>
                  </a:lnTo>
                  <a:lnTo>
                    <a:pt x="267327" y="73691"/>
                  </a:lnTo>
                  <a:lnTo>
                    <a:pt x="308371" y="51968"/>
                  </a:lnTo>
                  <a:lnTo>
                    <a:pt x="351413" y="33768"/>
                  </a:lnTo>
                  <a:lnTo>
                    <a:pt x="396263" y="19280"/>
                  </a:lnTo>
                  <a:lnTo>
                    <a:pt x="442729" y="8696"/>
                  </a:lnTo>
                  <a:lnTo>
                    <a:pt x="490621" y="2205"/>
                  </a:lnTo>
                  <a:lnTo>
                    <a:pt x="539750" y="0"/>
                  </a:lnTo>
                  <a:lnTo>
                    <a:pt x="588878" y="2205"/>
                  </a:lnTo>
                  <a:lnTo>
                    <a:pt x="636770" y="8696"/>
                  </a:lnTo>
                  <a:lnTo>
                    <a:pt x="683236" y="19280"/>
                  </a:lnTo>
                  <a:lnTo>
                    <a:pt x="728086" y="33768"/>
                  </a:lnTo>
                  <a:lnTo>
                    <a:pt x="771128" y="51968"/>
                  </a:lnTo>
                  <a:lnTo>
                    <a:pt x="812172" y="73691"/>
                  </a:lnTo>
                  <a:lnTo>
                    <a:pt x="851027" y="98746"/>
                  </a:lnTo>
                  <a:lnTo>
                    <a:pt x="887504" y="126942"/>
                  </a:lnTo>
                  <a:lnTo>
                    <a:pt x="921410" y="158089"/>
                  </a:lnTo>
                  <a:lnTo>
                    <a:pt x="952557" y="191995"/>
                  </a:lnTo>
                  <a:lnTo>
                    <a:pt x="980753" y="228472"/>
                  </a:lnTo>
                  <a:lnTo>
                    <a:pt x="1005808" y="267327"/>
                  </a:lnTo>
                  <a:lnTo>
                    <a:pt x="1027531" y="308371"/>
                  </a:lnTo>
                  <a:lnTo>
                    <a:pt x="1045731" y="351413"/>
                  </a:lnTo>
                  <a:lnTo>
                    <a:pt x="1060219" y="396263"/>
                  </a:lnTo>
                  <a:lnTo>
                    <a:pt x="1070803" y="442729"/>
                  </a:lnTo>
                  <a:lnTo>
                    <a:pt x="1077294" y="490621"/>
                  </a:lnTo>
                  <a:lnTo>
                    <a:pt x="1079500" y="539750"/>
                  </a:lnTo>
                  <a:lnTo>
                    <a:pt x="1077294" y="588878"/>
                  </a:lnTo>
                  <a:lnTo>
                    <a:pt x="1070803" y="636770"/>
                  </a:lnTo>
                  <a:lnTo>
                    <a:pt x="1060219" y="683236"/>
                  </a:lnTo>
                  <a:lnTo>
                    <a:pt x="1045731" y="728086"/>
                  </a:lnTo>
                  <a:lnTo>
                    <a:pt x="1027531" y="771128"/>
                  </a:lnTo>
                  <a:lnTo>
                    <a:pt x="1005808" y="812172"/>
                  </a:lnTo>
                  <a:lnTo>
                    <a:pt x="980753" y="851027"/>
                  </a:lnTo>
                  <a:lnTo>
                    <a:pt x="952557" y="887504"/>
                  </a:lnTo>
                  <a:lnTo>
                    <a:pt x="921410" y="921410"/>
                  </a:lnTo>
                  <a:lnTo>
                    <a:pt x="887504" y="952557"/>
                  </a:lnTo>
                  <a:lnTo>
                    <a:pt x="851027" y="980753"/>
                  </a:lnTo>
                  <a:lnTo>
                    <a:pt x="812172" y="1005808"/>
                  </a:lnTo>
                  <a:lnTo>
                    <a:pt x="771128" y="1027531"/>
                  </a:lnTo>
                  <a:lnTo>
                    <a:pt x="728086" y="1045731"/>
                  </a:lnTo>
                  <a:lnTo>
                    <a:pt x="683236" y="1060219"/>
                  </a:lnTo>
                  <a:lnTo>
                    <a:pt x="636770" y="1070803"/>
                  </a:lnTo>
                  <a:lnTo>
                    <a:pt x="588878" y="1077294"/>
                  </a:lnTo>
                  <a:lnTo>
                    <a:pt x="539750" y="1079500"/>
                  </a:lnTo>
                  <a:lnTo>
                    <a:pt x="490621" y="1077294"/>
                  </a:lnTo>
                  <a:lnTo>
                    <a:pt x="442729" y="1070803"/>
                  </a:lnTo>
                  <a:lnTo>
                    <a:pt x="396263" y="1060219"/>
                  </a:lnTo>
                  <a:lnTo>
                    <a:pt x="351413" y="1045731"/>
                  </a:lnTo>
                  <a:lnTo>
                    <a:pt x="308371" y="1027531"/>
                  </a:lnTo>
                  <a:lnTo>
                    <a:pt x="267327" y="1005808"/>
                  </a:lnTo>
                  <a:lnTo>
                    <a:pt x="228472" y="980753"/>
                  </a:lnTo>
                  <a:lnTo>
                    <a:pt x="191995" y="952557"/>
                  </a:lnTo>
                  <a:lnTo>
                    <a:pt x="158089" y="921410"/>
                  </a:lnTo>
                  <a:lnTo>
                    <a:pt x="126942" y="887504"/>
                  </a:lnTo>
                  <a:lnTo>
                    <a:pt x="98746" y="851027"/>
                  </a:lnTo>
                  <a:lnTo>
                    <a:pt x="73691" y="812172"/>
                  </a:lnTo>
                  <a:lnTo>
                    <a:pt x="51968" y="771128"/>
                  </a:lnTo>
                  <a:lnTo>
                    <a:pt x="33768" y="728086"/>
                  </a:lnTo>
                  <a:lnTo>
                    <a:pt x="19280" y="683236"/>
                  </a:lnTo>
                  <a:lnTo>
                    <a:pt x="8696" y="636770"/>
                  </a:lnTo>
                  <a:lnTo>
                    <a:pt x="2205" y="588878"/>
                  </a:lnTo>
                  <a:lnTo>
                    <a:pt x="0" y="5397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166937" y="14779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166937" y="14779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847850" y="18192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847850" y="18192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635125" y="22082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635125" y="22082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635125" y="29638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635125" y="29638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319337" y="33988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319337" y="33988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792412" y="24145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792412" y="24145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427287" y="38623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427287" y="38623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319337" y="42814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319337" y="42814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327400" y="43894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327400" y="43894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219450" y="29083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219450" y="29083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043362" y="32908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043362" y="32908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935412" y="25812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935412" y="25812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940300" y="37512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940300" y="37512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456112" y="44973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456112" y="44973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" name="object 42"/>
          <p:cNvSpPr/>
          <p:nvPr/>
        </p:nvSpPr>
        <p:spPr>
          <a:xfrm>
            <a:off x="6196012" y="5581650"/>
            <a:ext cx="565150" cy="307975"/>
          </a:xfrm>
          <a:custGeom>
            <a:avLst/>
            <a:gdLst/>
            <a:ahLst/>
            <a:cxnLst/>
            <a:rect l="l" t="t" r="r" b="b"/>
            <a:pathLst>
              <a:path w="565150" h="307975">
                <a:moveTo>
                  <a:pt x="282575" y="0"/>
                </a:moveTo>
                <a:lnTo>
                  <a:pt x="225626" y="3128"/>
                </a:lnTo>
                <a:lnTo>
                  <a:pt x="172584" y="12101"/>
                </a:lnTo>
                <a:lnTo>
                  <a:pt x="124584" y="26298"/>
                </a:lnTo>
                <a:lnTo>
                  <a:pt x="82764" y="45101"/>
                </a:lnTo>
                <a:lnTo>
                  <a:pt x="48259" y="67891"/>
                </a:lnTo>
                <a:lnTo>
                  <a:pt x="5740" y="122953"/>
                </a:lnTo>
                <a:lnTo>
                  <a:pt x="0" y="153987"/>
                </a:lnTo>
                <a:lnTo>
                  <a:pt x="5740" y="185021"/>
                </a:lnTo>
                <a:lnTo>
                  <a:pt x="48259" y="240083"/>
                </a:lnTo>
                <a:lnTo>
                  <a:pt x="82764" y="262872"/>
                </a:lnTo>
                <a:lnTo>
                  <a:pt x="124584" y="281676"/>
                </a:lnTo>
                <a:lnTo>
                  <a:pt x="172584" y="295873"/>
                </a:lnTo>
                <a:lnTo>
                  <a:pt x="225626" y="304846"/>
                </a:lnTo>
                <a:lnTo>
                  <a:pt x="282575" y="307974"/>
                </a:lnTo>
                <a:lnTo>
                  <a:pt x="339523" y="304846"/>
                </a:lnTo>
                <a:lnTo>
                  <a:pt x="392566" y="295873"/>
                </a:lnTo>
                <a:lnTo>
                  <a:pt x="440565" y="281676"/>
                </a:lnTo>
                <a:lnTo>
                  <a:pt x="482386" y="262872"/>
                </a:lnTo>
                <a:lnTo>
                  <a:pt x="516890" y="240083"/>
                </a:lnTo>
                <a:lnTo>
                  <a:pt x="559409" y="185021"/>
                </a:lnTo>
                <a:lnTo>
                  <a:pt x="565150" y="153987"/>
                </a:lnTo>
                <a:lnTo>
                  <a:pt x="559409" y="122953"/>
                </a:lnTo>
                <a:lnTo>
                  <a:pt x="516890" y="67891"/>
                </a:lnTo>
                <a:lnTo>
                  <a:pt x="482386" y="45101"/>
                </a:lnTo>
                <a:lnTo>
                  <a:pt x="440565" y="26298"/>
                </a:lnTo>
                <a:lnTo>
                  <a:pt x="392566" y="12101"/>
                </a:lnTo>
                <a:lnTo>
                  <a:pt x="339523" y="3128"/>
                </a:lnTo>
                <a:lnTo>
                  <a:pt x="282575" y="0"/>
                </a:lnTo>
                <a:close/>
              </a:path>
            </a:pathLst>
          </a:custGeom>
          <a:solidFill>
            <a:srgbClr val="FFCC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6821487" y="5574283"/>
            <a:ext cx="7258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g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160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3806825" y="5581650"/>
            <a:ext cx="565150" cy="307975"/>
          </a:xfrm>
          <a:custGeom>
            <a:avLst/>
            <a:gdLst/>
            <a:ahLst/>
            <a:cxnLst/>
            <a:rect l="l" t="t" r="r" b="b"/>
            <a:pathLst>
              <a:path w="565150" h="307975">
                <a:moveTo>
                  <a:pt x="282575" y="0"/>
                </a:moveTo>
                <a:lnTo>
                  <a:pt x="225626" y="3128"/>
                </a:lnTo>
                <a:lnTo>
                  <a:pt x="172584" y="12101"/>
                </a:lnTo>
                <a:lnTo>
                  <a:pt x="124584" y="26298"/>
                </a:lnTo>
                <a:lnTo>
                  <a:pt x="82764" y="45101"/>
                </a:lnTo>
                <a:lnTo>
                  <a:pt x="48259" y="67891"/>
                </a:lnTo>
                <a:lnTo>
                  <a:pt x="5740" y="122953"/>
                </a:lnTo>
                <a:lnTo>
                  <a:pt x="0" y="153987"/>
                </a:lnTo>
                <a:lnTo>
                  <a:pt x="5740" y="185021"/>
                </a:lnTo>
                <a:lnTo>
                  <a:pt x="48259" y="240083"/>
                </a:lnTo>
                <a:lnTo>
                  <a:pt x="82764" y="262872"/>
                </a:lnTo>
                <a:lnTo>
                  <a:pt x="124584" y="281676"/>
                </a:lnTo>
                <a:lnTo>
                  <a:pt x="172584" y="295873"/>
                </a:lnTo>
                <a:lnTo>
                  <a:pt x="225626" y="304846"/>
                </a:lnTo>
                <a:lnTo>
                  <a:pt x="282575" y="307974"/>
                </a:lnTo>
                <a:lnTo>
                  <a:pt x="339523" y="304846"/>
                </a:lnTo>
                <a:lnTo>
                  <a:pt x="392565" y="295873"/>
                </a:lnTo>
                <a:lnTo>
                  <a:pt x="440565" y="281676"/>
                </a:lnTo>
                <a:lnTo>
                  <a:pt x="482385" y="262872"/>
                </a:lnTo>
                <a:lnTo>
                  <a:pt x="516890" y="240083"/>
                </a:lnTo>
                <a:lnTo>
                  <a:pt x="559409" y="185021"/>
                </a:lnTo>
                <a:lnTo>
                  <a:pt x="565150" y="153987"/>
                </a:lnTo>
                <a:lnTo>
                  <a:pt x="559409" y="122953"/>
                </a:lnTo>
                <a:lnTo>
                  <a:pt x="516890" y="67891"/>
                </a:lnTo>
                <a:lnTo>
                  <a:pt x="482385" y="45101"/>
                </a:lnTo>
                <a:lnTo>
                  <a:pt x="440565" y="26298"/>
                </a:lnTo>
                <a:lnTo>
                  <a:pt x="392565" y="12101"/>
                </a:lnTo>
                <a:lnTo>
                  <a:pt x="339523" y="3128"/>
                </a:lnTo>
                <a:lnTo>
                  <a:pt x="282575" y="0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4432300" y="5574283"/>
            <a:ext cx="7258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g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120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1419225" y="5581650"/>
            <a:ext cx="565150" cy="307975"/>
          </a:xfrm>
          <a:custGeom>
            <a:avLst/>
            <a:gdLst/>
            <a:ahLst/>
            <a:cxnLst/>
            <a:rect l="l" t="t" r="r" b="b"/>
            <a:pathLst>
              <a:path w="565150" h="307975">
                <a:moveTo>
                  <a:pt x="282575" y="0"/>
                </a:moveTo>
                <a:lnTo>
                  <a:pt x="225626" y="3128"/>
                </a:lnTo>
                <a:lnTo>
                  <a:pt x="172584" y="12101"/>
                </a:lnTo>
                <a:lnTo>
                  <a:pt x="124584" y="26298"/>
                </a:lnTo>
                <a:lnTo>
                  <a:pt x="82764" y="45101"/>
                </a:lnTo>
                <a:lnTo>
                  <a:pt x="48259" y="67891"/>
                </a:lnTo>
                <a:lnTo>
                  <a:pt x="5740" y="122953"/>
                </a:lnTo>
                <a:lnTo>
                  <a:pt x="0" y="153987"/>
                </a:lnTo>
                <a:lnTo>
                  <a:pt x="5740" y="185021"/>
                </a:lnTo>
                <a:lnTo>
                  <a:pt x="48259" y="240083"/>
                </a:lnTo>
                <a:lnTo>
                  <a:pt x="82764" y="262872"/>
                </a:lnTo>
                <a:lnTo>
                  <a:pt x="124584" y="281676"/>
                </a:lnTo>
                <a:lnTo>
                  <a:pt x="172584" y="295873"/>
                </a:lnTo>
                <a:lnTo>
                  <a:pt x="225626" y="304846"/>
                </a:lnTo>
                <a:lnTo>
                  <a:pt x="282575" y="307974"/>
                </a:lnTo>
                <a:lnTo>
                  <a:pt x="339523" y="304846"/>
                </a:lnTo>
                <a:lnTo>
                  <a:pt x="392565" y="295873"/>
                </a:lnTo>
                <a:lnTo>
                  <a:pt x="440565" y="281676"/>
                </a:lnTo>
                <a:lnTo>
                  <a:pt x="482385" y="262872"/>
                </a:lnTo>
                <a:lnTo>
                  <a:pt x="516890" y="240083"/>
                </a:lnTo>
                <a:lnTo>
                  <a:pt x="559409" y="185021"/>
                </a:lnTo>
                <a:lnTo>
                  <a:pt x="565150" y="153987"/>
                </a:lnTo>
                <a:lnTo>
                  <a:pt x="559409" y="122953"/>
                </a:lnTo>
                <a:lnTo>
                  <a:pt x="516890" y="67891"/>
                </a:lnTo>
                <a:lnTo>
                  <a:pt x="482385" y="45101"/>
                </a:lnTo>
                <a:lnTo>
                  <a:pt x="440565" y="26298"/>
                </a:lnTo>
                <a:lnTo>
                  <a:pt x="392565" y="12101"/>
                </a:lnTo>
                <a:lnTo>
                  <a:pt x="339523" y="3128"/>
                </a:lnTo>
                <a:lnTo>
                  <a:pt x="282575" y="0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2101850" y="5574283"/>
            <a:ext cx="6115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g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80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90500">
              <a:lnSpc>
                <a:spcPct val="100000"/>
              </a:lnSpc>
              <a:spcBef>
                <a:spcPts val="100"/>
              </a:spcBef>
            </a:pPr>
            <a:r>
              <a:rPr dirty="0"/>
              <a:t>Tema</a:t>
            </a:r>
            <a:r>
              <a:rPr spc="-15" dirty="0"/>
              <a:t> </a:t>
            </a:r>
            <a:r>
              <a:rPr dirty="0"/>
              <a:t>2:</a:t>
            </a:r>
            <a:r>
              <a:rPr spc="-15" dirty="0"/>
              <a:t> </a:t>
            </a:r>
            <a:r>
              <a:rPr dirty="0"/>
              <a:t>Lógica</a:t>
            </a:r>
            <a:r>
              <a:rPr spc="-15" dirty="0"/>
              <a:t> </a:t>
            </a:r>
            <a:r>
              <a:rPr dirty="0"/>
              <a:t>de</a:t>
            </a:r>
            <a:r>
              <a:rPr spc="-5" dirty="0"/>
              <a:t> </a:t>
            </a:r>
            <a:r>
              <a:rPr dirty="0"/>
              <a:t>la</a:t>
            </a:r>
            <a:r>
              <a:rPr spc="-10" dirty="0"/>
              <a:t> </a:t>
            </a:r>
            <a:r>
              <a:rPr dirty="0"/>
              <a:t>búsqueda</a:t>
            </a:r>
            <a:r>
              <a:rPr spc="-10" dirty="0"/>
              <a:t> </a:t>
            </a:r>
            <a:r>
              <a:rPr dirty="0"/>
              <a:t>de</a:t>
            </a:r>
            <a:r>
              <a:rPr spc="-10" dirty="0"/>
              <a:t> </a:t>
            </a:r>
            <a:r>
              <a:rPr dirty="0"/>
              <a:t>coste</a:t>
            </a:r>
            <a:r>
              <a:rPr spc="-10" dirty="0"/>
              <a:t> uniforme</a:t>
            </a:r>
          </a:p>
        </p:txBody>
      </p:sp>
      <p:sp>
        <p:nvSpPr>
          <p:cNvPr id="49" name="object 49"/>
          <p:cNvSpPr txBox="1"/>
          <p:nvPr/>
        </p:nvSpPr>
        <p:spPr>
          <a:xfrm>
            <a:off x="2320289" y="1375155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755139" y="2222500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A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775777" y="2859532"/>
            <a:ext cx="1498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T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464752" y="3295396"/>
            <a:ext cx="1498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L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561589" y="3770884"/>
            <a:ext cx="2063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M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469640" y="4292092"/>
            <a:ext cx="16129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C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950527" y="2240788"/>
            <a:ext cx="1384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039427" y="2804667"/>
            <a:ext cx="16129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R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885565" y="3188715"/>
            <a:ext cx="1384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P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5079365" y="3737355"/>
            <a:ext cx="16129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620577" y="4410964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G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1671637" y="1581150"/>
            <a:ext cx="4216400" cy="2921000"/>
            <a:chOff x="1671637" y="1581150"/>
            <a:chExt cx="4216400" cy="2921000"/>
          </a:xfrm>
        </p:grpSpPr>
        <p:sp>
          <p:nvSpPr>
            <p:cNvPr id="61" name="object 61"/>
            <p:cNvSpPr/>
            <p:nvPr/>
          </p:nvSpPr>
          <p:spPr>
            <a:xfrm>
              <a:off x="1924049" y="1585912"/>
              <a:ext cx="243204" cy="233679"/>
            </a:xfrm>
            <a:custGeom>
              <a:avLst/>
              <a:gdLst/>
              <a:ahLst/>
              <a:cxnLst/>
              <a:rect l="l" t="t" r="r" b="b"/>
              <a:pathLst>
                <a:path w="243205" h="233680">
                  <a:moveTo>
                    <a:pt x="242888" y="0"/>
                  </a:moveTo>
                  <a:lnTo>
                    <a:pt x="0" y="233362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700212" y="1927225"/>
              <a:ext cx="224154" cy="281305"/>
            </a:xfrm>
            <a:custGeom>
              <a:avLst/>
              <a:gdLst/>
              <a:ahLst/>
              <a:cxnLst/>
              <a:rect l="l" t="t" r="r" b="b"/>
              <a:pathLst>
                <a:path w="224155" h="281305">
                  <a:moveTo>
                    <a:pt x="223837" y="0"/>
                  </a:moveTo>
                  <a:lnTo>
                    <a:pt x="0" y="28098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676400" y="2339975"/>
              <a:ext cx="3175" cy="615950"/>
            </a:xfrm>
            <a:custGeom>
              <a:avLst/>
              <a:gdLst/>
              <a:ahLst/>
              <a:cxnLst/>
              <a:rect l="l" t="t" r="r" b="b"/>
              <a:pathLst>
                <a:path w="3175" h="615950">
                  <a:moveTo>
                    <a:pt x="3175" y="0"/>
                  </a:moveTo>
                  <a:lnTo>
                    <a:pt x="0" y="6159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679575" y="3071812"/>
              <a:ext cx="706755" cy="327025"/>
            </a:xfrm>
            <a:custGeom>
              <a:avLst/>
              <a:gdLst/>
              <a:ahLst/>
              <a:cxnLst/>
              <a:rect l="l" t="t" r="r" b="b"/>
              <a:pathLst>
                <a:path w="706755" h="327025">
                  <a:moveTo>
                    <a:pt x="0" y="0"/>
                  </a:moveTo>
                  <a:lnTo>
                    <a:pt x="706438" y="3270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359025" y="3506787"/>
              <a:ext cx="123825" cy="352425"/>
            </a:xfrm>
            <a:custGeom>
              <a:avLst/>
              <a:gdLst/>
              <a:ahLst/>
              <a:cxnLst/>
              <a:rect l="l" t="t" r="r" b="b"/>
              <a:pathLst>
                <a:path w="123825" h="352425">
                  <a:moveTo>
                    <a:pt x="0" y="0"/>
                  </a:moveTo>
                  <a:lnTo>
                    <a:pt x="123825" y="3524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386012" y="3970337"/>
              <a:ext cx="97155" cy="300355"/>
            </a:xfrm>
            <a:custGeom>
              <a:avLst/>
              <a:gdLst/>
              <a:ahLst/>
              <a:cxnLst/>
              <a:rect l="l" t="t" r="r" b="b"/>
              <a:pathLst>
                <a:path w="97155" h="300354">
                  <a:moveTo>
                    <a:pt x="96837" y="0"/>
                  </a:moveTo>
                  <a:lnTo>
                    <a:pt x="0" y="30003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427287" y="4346575"/>
              <a:ext cx="900430" cy="85725"/>
            </a:xfrm>
            <a:custGeom>
              <a:avLst/>
              <a:gdLst/>
              <a:ahLst/>
              <a:cxnLst/>
              <a:rect l="l" t="t" r="r" b="b"/>
              <a:pathLst>
                <a:path w="900429" h="85725">
                  <a:moveTo>
                    <a:pt x="0" y="0"/>
                  </a:moveTo>
                  <a:lnTo>
                    <a:pt x="900112" y="857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286124" y="3016249"/>
              <a:ext cx="93980" cy="1373505"/>
            </a:xfrm>
            <a:custGeom>
              <a:avLst/>
              <a:gdLst/>
              <a:ahLst/>
              <a:cxnLst/>
              <a:rect l="l" t="t" r="r" b="b"/>
              <a:pathLst>
                <a:path w="93979" h="1373504">
                  <a:moveTo>
                    <a:pt x="93663" y="1373188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390900" y="3398837"/>
              <a:ext cx="652780" cy="990600"/>
            </a:xfrm>
            <a:custGeom>
              <a:avLst/>
              <a:gdLst/>
              <a:ahLst/>
              <a:cxnLst/>
              <a:rect l="l" t="t" r="r" b="b"/>
              <a:pathLst>
                <a:path w="652779" h="990600">
                  <a:moveTo>
                    <a:pt x="0" y="990600"/>
                  </a:moveTo>
                  <a:lnTo>
                    <a:pt x="652463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894012" y="2528887"/>
              <a:ext cx="392430" cy="370205"/>
            </a:xfrm>
            <a:custGeom>
              <a:avLst/>
              <a:gdLst/>
              <a:ahLst/>
              <a:cxnLst/>
              <a:rect l="l" t="t" r="r" b="b"/>
              <a:pathLst>
                <a:path w="392429" h="370205">
                  <a:moveTo>
                    <a:pt x="0" y="0"/>
                  </a:moveTo>
                  <a:lnTo>
                    <a:pt x="392112" y="36988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743075" y="2252662"/>
              <a:ext cx="1047750" cy="217804"/>
            </a:xfrm>
            <a:custGeom>
              <a:avLst/>
              <a:gdLst/>
              <a:ahLst/>
              <a:cxnLst/>
              <a:rect l="l" t="t" r="r" b="b"/>
              <a:pathLst>
                <a:path w="1047750" h="217805">
                  <a:moveTo>
                    <a:pt x="0" y="0"/>
                  </a:moveTo>
                  <a:lnTo>
                    <a:pt x="1047750" y="21748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897187" y="2481262"/>
              <a:ext cx="1038225" cy="141605"/>
            </a:xfrm>
            <a:custGeom>
              <a:avLst/>
              <a:gdLst/>
              <a:ahLst/>
              <a:cxnLst/>
              <a:rect l="l" t="t" r="r" b="b"/>
              <a:pathLst>
                <a:path w="1038225" h="141605">
                  <a:moveTo>
                    <a:pt x="0" y="0"/>
                  </a:moveTo>
                  <a:lnTo>
                    <a:pt x="1038225" y="14128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4151312" y="3346450"/>
              <a:ext cx="789305" cy="460375"/>
            </a:xfrm>
            <a:custGeom>
              <a:avLst/>
              <a:gdLst/>
              <a:ahLst/>
              <a:cxnLst/>
              <a:rect l="l" t="t" r="r" b="b"/>
              <a:pathLst>
                <a:path w="789304" h="460375">
                  <a:moveTo>
                    <a:pt x="0" y="0"/>
                  </a:moveTo>
                  <a:lnTo>
                    <a:pt x="788987" y="46037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4043362" y="2622550"/>
              <a:ext cx="944880" cy="1129030"/>
            </a:xfrm>
            <a:custGeom>
              <a:avLst/>
              <a:gdLst/>
              <a:ahLst/>
              <a:cxnLst/>
              <a:rect l="l" t="t" r="r" b="b"/>
              <a:pathLst>
                <a:path w="944879" h="1129029">
                  <a:moveTo>
                    <a:pt x="0" y="0"/>
                  </a:moveTo>
                  <a:lnTo>
                    <a:pt x="944562" y="112871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4541838" y="3862387"/>
              <a:ext cx="446405" cy="635000"/>
            </a:xfrm>
            <a:custGeom>
              <a:avLst/>
              <a:gdLst/>
              <a:ahLst/>
              <a:cxnLst/>
              <a:rect l="l" t="t" r="r" b="b"/>
              <a:pathLst>
                <a:path w="446404" h="635000">
                  <a:moveTo>
                    <a:pt x="446087" y="0"/>
                  </a:moveTo>
                  <a:lnTo>
                    <a:pt x="0" y="6350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773737" y="35163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3737" y="35163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8" name="object 78"/>
          <p:cNvSpPr txBox="1"/>
          <p:nvPr/>
        </p:nvSpPr>
        <p:spPr>
          <a:xfrm>
            <a:off x="5755640" y="3572764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U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79" name="object 79"/>
          <p:cNvGrpSpPr/>
          <p:nvPr/>
        </p:nvGrpSpPr>
        <p:grpSpPr>
          <a:xfrm>
            <a:off x="6846887" y="3509962"/>
            <a:ext cx="120650" cy="120650"/>
            <a:chOff x="6846887" y="3509962"/>
            <a:chExt cx="120650" cy="120650"/>
          </a:xfrm>
        </p:grpSpPr>
        <p:sp>
          <p:nvSpPr>
            <p:cNvPr id="80" name="object 80"/>
            <p:cNvSpPr/>
            <p:nvPr/>
          </p:nvSpPr>
          <p:spPr>
            <a:xfrm>
              <a:off x="6853237" y="35163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853237" y="35163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" name="object 82"/>
          <p:cNvSpPr txBox="1"/>
          <p:nvPr/>
        </p:nvSpPr>
        <p:spPr>
          <a:xfrm>
            <a:off x="6823075" y="3267964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H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83" name="object 83"/>
          <p:cNvGrpSpPr/>
          <p:nvPr/>
        </p:nvGrpSpPr>
        <p:grpSpPr>
          <a:xfrm>
            <a:off x="5043487" y="1589087"/>
            <a:ext cx="2292350" cy="2663825"/>
            <a:chOff x="5043487" y="1589087"/>
            <a:chExt cx="2292350" cy="2663825"/>
          </a:xfrm>
        </p:grpSpPr>
        <p:sp>
          <p:nvSpPr>
            <p:cNvPr id="84" name="object 84"/>
            <p:cNvSpPr/>
            <p:nvPr/>
          </p:nvSpPr>
          <p:spPr>
            <a:xfrm>
              <a:off x="5048250" y="3598863"/>
              <a:ext cx="725805" cy="208279"/>
            </a:xfrm>
            <a:custGeom>
              <a:avLst/>
              <a:gdLst/>
              <a:ahLst/>
              <a:cxnLst/>
              <a:rect l="l" t="t" r="r" b="b"/>
              <a:pathLst>
                <a:path w="725804" h="208279">
                  <a:moveTo>
                    <a:pt x="0" y="207962"/>
                  </a:moveTo>
                  <a:lnTo>
                    <a:pt x="72548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881687" y="3567112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221537" y="41386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7221537" y="41386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911975" y="3624262"/>
              <a:ext cx="347980" cy="514350"/>
            </a:xfrm>
            <a:custGeom>
              <a:avLst/>
              <a:gdLst/>
              <a:ahLst/>
              <a:cxnLst/>
              <a:rect l="l" t="t" r="r" b="b"/>
              <a:pathLst>
                <a:path w="347979" h="514350">
                  <a:moveTo>
                    <a:pt x="0" y="0"/>
                  </a:moveTo>
                  <a:lnTo>
                    <a:pt x="347663" y="5143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6529387" y="25812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6529387" y="25812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5821362" y="2689224"/>
              <a:ext cx="708025" cy="817880"/>
            </a:xfrm>
            <a:custGeom>
              <a:avLst/>
              <a:gdLst/>
              <a:ahLst/>
              <a:cxnLst/>
              <a:rect l="l" t="t" r="r" b="b"/>
              <a:pathLst>
                <a:path w="708025" h="817879">
                  <a:moveTo>
                    <a:pt x="0" y="817563"/>
                  </a:moveTo>
                  <a:lnTo>
                    <a:pt x="708025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6184900" y="19319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6184900" y="19319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6292849" y="2039937"/>
              <a:ext cx="344805" cy="541655"/>
            </a:xfrm>
            <a:custGeom>
              <a:avLst/>
              <a:gdLst/>
              <a:ahLst/>
              <a:cxnLst/>
              <a:rect l="l" t="t" r="r" b="b"/>
              <a:pathLst>
                <a:path w="344804" h="541655">
                  <a:moveTo>
                    <a:pt x="344488" y="541337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5543550" y="15954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5543550" y="15954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5651500" y="1650999"/>
              <a:ext cx="533400" cy="336550"/>
            </a:xfrm>
            <a:custGeom>
              <a:avLst/>
              <a:gdLst/>
              <a:ahLst/>
              <a:cxnLst/>
              <a:rect l="l" t="t" r="r" b="b"/>
              <a:pathLst>
                <a:path w="533400" h="336550">
                  <a:moveTo>
                    <a:pt x="533400" y="336550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/>
          <p:nvPr/>
        </p:nvSpPr>
        <p:spPr>
          <a:xfrm>
            <a:off x="6331902" y="1832355"/>
            <a:ext cx="933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I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314315" y="1481835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2028825" y="1659635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71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1574800" y="1649476"/>
            <a:ext cx="236220" cy="480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9060">
              <a:lnSpc>
                <a:spcPts val="191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Z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ts val="1670"/>
              </a:lnSpc>
            </a:pPr>
            <a:r>
              <a:rPr sz="1400" i="1" spc="-25" dirty="0">
                <a:latin typeface="Times New Roman"/>
                <a:cs typeface="Times New Roman"/>
              </a:rPr>
              <a:t>75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1335341" y="2574035"/>
            <a:ext cx="2794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118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1899157" y="3275076"/>
            <a:ext cx="25336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95" dirty="0">
                <a:latin typeface="Times New Roman"/>
                <a:cs typeface="Times New Roman"/>
              </a:rPr>
              <a:t>111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2160587" y="3582923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70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2107564" y="3997452"/>
            <a:ext cx="278765" cy="4298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ts val="147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75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1710"/>
              </a:lnSpc>
            </a:pPr>
            <a:r>
              <a:rPr sz="1600" dirty="0">
                <a:latin typeface="Times New Roman"/>
                <a:cs typeface="Times New Roman"/>
              </a:rPr>
              <a:t>D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2774950" y="4171188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120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3021012" y="3567684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146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3627437" y="3957828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138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4200525" y="3503676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101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4586541" y="3003803"/>
            <a:ext cx="2794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211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4084002" y="2380996"/>
            <a:ext cx="1384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F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3327400" y="2971800"/>
            <a:ext cx="749300" cy="304800"/>
          </a:xfrm>
          <a:custGeom>
            <a:avLst/>
            <a:gdLst/>
            <a:ahLst/>
            <a:cxnLst/>
            <a:rect l="l" t="t" r="r" b="b"/>
            <a:pathLst>
              <a:path w="749300" h="304800">
                <a:moveTo>
                  <a:pt x="0" y="0"/>
                </a:moveTo>
                <a:lnTo>
                  <a:pt x="749300" y="30480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 txBox="1"/>
          <p:nvPr/>
        </p:nvSpPr>
        <p:spPr>
          <a:xfrm>
            <a:off x="3603625" y="2360676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2138362" y="2394203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140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2266950" y="1585912"/>
            <a:ext cx="574675" cy="843280"/>
          </a:xfrm>
          <a:custGeom>
            <a:avLst/>
            <a:gdLst/>
            <a:ahLst/>
            <a:cxnLst/>
            <a:rect l="l" t="t" r="r" b="b"/>
            <a:pathLst>
              <a:path w="574675" h="843280">
                <a:moveTo>
                  <a:pt x="0" y="0"/>
                </a:moveTo>
                <a:lnTo>
                  <a:pt x="574675" y="842962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 txBox="1"/>
          <p:nvPr/>
        </p:nvSpPr>
        <p:spPr>
          <a:xfrm>
            <a:off x="2678112" y="1891284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151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6" name="object 12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5 </a:t>
            </a:r>
            <a:r>
              <a:rPr spc="-50" dirty="0"/>
              <a:t>–</a:t>
            </a:r>
          </a:p>
        </p:txBody>
      </p:sp>
      <p:sp>
        <p:nvSpPr>
          <p:cNvPr id="117" name="object 117"/>
          <p:cNvSpPr txBox="1"/>
          <p:nvPr/>
        </p:nvSpPr>
        <p:spPr>
          <a:xfrm>
            <a:off x="5886450" y="1604771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87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6534150" y="2106676"/>
            <a:ext cx="328295" cy="635000"/>
          </a:xfrm>
          <a:prstGeom prst="rect">
            <a:avLst/>
          </a:prstGeom>
        </p:spPr>
        <p:txBody>
          <a:bodyPr vert="horz" wrap="square" lIns="0" tIns="838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0"/>
              </a:spcBef>
            </a:pPr>
            <a:r>
              <a:rPr sz="1400" i="1" spc="-25" dirty="0">
                <a:latin typeface="Times New Roman"/>
                <a:cs typeface="Times New Roman"/>
              </a:rPr>
              <a:t>92</a:t>
            </a:r>
            <a:endParaRPr sz="1400">
              <a:latin typeface="Times New Roman"/>
              <a:cs typeface="Times New Roman"/>
            </a:endParaRPr>
          </a:p>
          <a:p>
            <a:pPr marL="168275">
              <a:lnSpc>
                <a:spcPct val="100000"/>
              </a:lnSpc>
              <a:spcBef>
                <a:spcPts val="640"/>
              </a:spcBef>
            </a:pPr>
            <a:r>
              <a:rPr sz="1600" dirty="0">
                <a:latin typeface="Times New Roman"/>
                <a:cs typeface="Times New Roman"/>
              </a:rPr>
              <a:t>V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5949950" y="2851403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142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7065962" y="3808476"/>
            <a:ext cx="295275" cy="4908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4775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86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1600" dirty="0">
                <a:latin typeface="Times New Roman"/>
                <a:cs typeface="Times New Roman"/>
              </a:rPr>
              <a:t>E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6361112" y="3342132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5280025" y="3503676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85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784725" y="4143755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3179762" y="2610611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80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3686175" y="2918459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97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981325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Heurísticas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6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970914" y="1144523"/>
            <a:ext cx="7268209" cy="4897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latin typeface="Times New Roman"/>
                <a:cs typeface="Times New Roman"/>
              </a:rPr>
              <a:t>Heurística</a:t>
            </a:r>
            <a:r>
              <a:rPr sz="2000" b="1" spc="-5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(griego: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heuriskein):</a:t>
            </a:r>
            <a:r>
              <a:rPr sz="2000" spc="-5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“encontrar”,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“descubrir”</a:t>
            </a: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705"/>
              </a:spcBef>
            </a:pPr>
            <a:r>
              <a:rPr sz="2000" b="1" dirty="0">
                <a:latin typeface="Times New Roman"/>
                <a:cs typeface="Times New Roman"/>
              </a:rPr>
              <a:t>Inteligencia</a:t>
            </a:r>
            <a:r>
              <a:rPr sz="2000" b="1" spc="-5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Artificial:</a:t>
            </a:r>
            <a:endParaRPr sz="20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484"/>
              </a:spcBef>
              <a:buChar char="•"/>
              <a:tabLst>
                <a:tab pos="206375" algn="l"/>
              </a:tabLst>
            </a:pPr>
            <a:r>
              <a:rPr sz="1800" dirty="0">
                <a:latin typeface="Times New Roman"/>
                <a:cs typeface="Times New Roman"/>
              </a:rPr>
              <a:t>compila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conocimiento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“empírico”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sobre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problema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/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entorno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Times New Roman"/>
              <a:buChar char="•"/>
            </a:pPr>
            <a:endParaRPr sz="18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b="1" dirty="0">
                <a:latin typeface="Times New Roman"/>
                <a:cs typeface="Times New Roman"/>
              </a:rPr>
              <a:t>Interpretación</a:t>
            </a:r>
            <a:r>
              <a:rPr sz="2000" b="1" spc="-8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“fuerte”:</a:t>
            </a:r>
            <a:endParaRPr sz="2000">
              <a:latin typeface="Times New Roman"/>
              <a:cs typeface="Times New Roman"/>
            </a:endParaRPr>
          </a:p>
          <a:p>
            <a:pPr marL="206375" indent="-193675">
              <a:lnSpc>
                <a:spcPts val="2135"/>
              </a:lnSpc>
              <a:spcBef>
                <a:spcPts val="484"/>
              </a:spcBef>
              <a:buChar char="•"/>
              <a:tabLst>
                <a:tab pos="206375" algn="l"/>
              </a:tabLst>
            </a:pP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heurística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suele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facilitar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resolución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problema,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pero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no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garantiza</a:t>
            </a:r>
            <a:endParaRPr sz="1800">
              <a:latin typeface="Times New Roman"/>
              <a:cs typeface="Times New Roman"/>
            </a:endParaRPr>
          </a:p>
          <a:p>
            <a:pPr marL="206375">
              <a:lnSpc>
                <a:spcPts val="2135"/>
              </a:lnSpc>
            </a:pP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 </a:t>
            </a:r>
            <a:r>
              <a:rPr sz="1800" spc="-10" dirty="0">
                <a:latin typeface="Times New Roman"/>
                <a:cs typeface="Times New Roman"/>
              </a:rPr>
              <a:t>resuelva</a:t>
            </a:r>
            <a:endParaRPr sz="18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434"/>
              </a:spcBef>
              <a:buChar char="•"/>
              <a:tabLst>
                <a:tab pos="206375" algn="l"/>
              </a:tabLst>
            </a:pP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heurística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“regla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tres”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 </a:t>
            </a:r>
            <a:r>
              <a:rPr sz="1800" spc="-10" dirty="0">
                <a:latin typeface="Times New Roman"/>
                <a:cs typeface="Times New Roman"/>
              </a:rPr>
              <a:t>problema</a:t>
            </a:r>
            <a:endParaRPr sz="18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430"/>
              </a:spcBef>
              <a:buChar char="•"/>
              <a:tabLst>
                <a:tab pos="206375" algn="l"/>
              </a:tabLst>
            </a:pPr>
            <a:r>
              <a:rPr sz="1800" dirty="0">
                <a:latin typeface="Times New Roman"/>
                <a:cs typeface="Times New Roman"/>
              </a:rPr>
              <a:t>búsqueda: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optimalidad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incluso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completitud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10" dirty="0">
                <a:latin typeface="Times New Roman"/>
                <a:cs typeface="Times New Roman"/>
              </a:rPr>
              <a:t> garantizados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Font typeface="Times New Roman"/>
              <a:buChar char="•"/>
            </a:pPr>
            <a:endParaRPr sz="2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b="1" dirty="0">
                <a:latin typeface="Times New Roman"/>
                <a:cs typeface="Times New Roman"/>
              </a:rPr>
              <a:t>Interpretación</a:t>
            </a:r>
            <a:r>
              <a:rPr sz="2000" b="1" spc="-8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“débil”:</a:t>
            </a:r>
            <a:endParaRPr sz="20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489"/>
              </a:spcBef>
              <a:buChar char="•"/>
              <a:tabLst>
                <a:tab pos="206375" algn="l"/>
              </a:tabLst>
            </a:pPr>
            <a:r>
              <a:rPr sz="1800" dirty="0">
                <a:latin typeface="Times New Roman"/>
                <a:cs typeface="Times New Roman"/>
              </a:rPr>
              <a:t>método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riguroso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+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información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heurística</a:t>
            </a:r>
            <a:endParaRPr sz="1800">
              <a:latin typeface="Times New Roman"/>
              <a:cs typeface="Times New Roman"/>
            </a:endParaRPr>
          </a:p>
          <a:p>
            <a:pPr marL="206375" marR="51435" indent="-193675">
              <a:lnSpc>
                <a:spcPts val="2090"/>
              </a:lnSpc>
              <a:spcBef>
                <a:spcPts val="580"/>
              </a:spcBef>
              <a:buChar char="•"/>
              <a:tabLst>
                <a:tab pos="206375" algn="l"/>
              </a:tabLst>
            </a:pPr>
            <a:r>
              <a:rPr sz="1800" dirty="0">
                <a:latin typeface="Times New Roman"/>
                <a:cs typeface="Times New Roman"/>
              </a:rPr>
              <a:t>información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heurística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mejorar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rendimiento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medio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método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dirty="0">
                <a:latin typeface="Times New Roman"/>
                <a:cs typeface="Times New Roman"/>
              </a:rPr>
              <a:t>resolución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problemas,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pero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garantiza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mejora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peor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spc="-20" dirty="0">
                <a:latin typeface="Times New Roman"/>
                <a:cs typeface="Times New Roman"/>
              </a:rPr>
              <a:t>caso</a:t>
            </a:r>
            <a:endParaRPr sz="1800">
              <a:latin typeface="Times New Roman"/>
              <a:cs typeface="Times New Roman"/>
            </a:endParaRPr>
          </a:p>
          <a:p>
            <a:pPr marL="206375" indent="-193675">
              <a:lnSpc>
                <a:spcPct val="100000"/>
              </a:lnSpc>
              <a:spcBef>
                <a:spcPts val="375"/>
              </a:spcBef>
              <a:buChar char="•"/>
              <a:tabLst>
                <a:tab pos="206375" algn="l"/>
              </a:tabLst>
            </a:pPr>
            <a:r>
              <a:rPr sz="1800" dirty="0">
                <a:latin typeface="Times New Roman"/>
                <a:cs typeface="Times New Roman"/>
              </a:rPr>
              <a:t>búsqueda: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mejora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complejidad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garantizado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195830">
              <a:lnSpc>
                <a:spcPct val="100000"/>
              </a:lnSpc>
              <a:spcBef>
                <a:spcPts val="100"/>
              </a:spcBef>
            </a:pPr>
            <a:r>
              <a:rPr dirty="0"/>
              <a:t>Funciones</a:t>
            </a:r>
            <a:r>
              <a:rPr spc="-35" dirty="0"/>
              <a:t> </a:t>
            </a:r>
            <a:r>
              <a:rPr spc="-10" dirty="0"/>
              <a:t>heurísticas</a:t>
            </a: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7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713740" y="1135380"/>
            <a:ext cx="8004809" cy="4795520"/>
          </a:xfrm>
          <a:prstGeom prst="rect">
            <a:avLst/>
          </a:prstGeom>
        </p:spPr>
        <p:txBody>
          <a:bodyPr vert="horz" wrap="square" lIns="0" tIns="7366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580"/>
              </a:spcBef>
            </a:pPr>
            <a:r>
              <a:rPr sz="2000" b="1" dirty="0">
                <a:latin typeface="Times New Roman"/>
                <a:cs typeface="Times New Roman"/>
              </a:rPr>
              <a:t>Funciones</a:t>
            </a:r>
            <a:r>
              <a:rPr sz="2000" b="1" spc="-3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heurísticas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espacio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estados:</a:t>
            </a:r>
            <a:endParaRPr sz="2000">
              <a:latin typeface="Times New Roman"/>
              <a:cs typeface="Times New Roman"/>
            </a:endParaRPr>
          </a:p>
          <a:p>
            <a:pPr marL="257175" indent="-193675">
              <a:lnSpc>
                <a:spcPct val="100000"/>
              </a:lnSpc>
              <a:spcBef>
                <a:spcPts val="480"/>
              </a:spcBef>
              <a:buChar char="•"/>
              <a:tabLst>
                <a:tab pos="257175" algn="l"/>
              </a:tabLst>
            </a:pPr>
            <a:r>
              <a:rPr sz="2000" dirty="0">
                <a:latin typeface="Times New Roman"/>
                <a:cs typeface="Times New Roman"/>
              </a:rPr>
              <a:t>estiman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adecuación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expandido</a:t>
            </a:r>
            <a:endParaRPr sz="2000">
              <a:latin typeface="Times New Roman"/>
              <a:cs typeface="Times New Roman"/>
            </a:endParaRPr>
          </a:p>
          <a:p>
            <a:pPr marL="257175" marR="1574800" indent="-193675">
              <a:lnSpc>
                <a:spcPct val="100000"/>
              </a:lnSpc>
              <a:spcBef>
                <a:spcPts val="500"/>
              </a:spcBef>
              <a:buChar char="•"/>
              <a:tabLst>
                <a:tab pos="257175" algn="l"/>
              </a:tabLst>
            </a:pPr>
            <a:r>
              <a:rPr sz="2000" dirty="0">
                <a:latin typeface="Times New Roman"/>
                <a:cs typeface="Times New Roman"/>
              </a:rPr>
              <a:t>métodos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</a:t>
            </a:r>
            <a:r>
              <a:rPr sz="2000" i="1" dirty="0">
                <a:latin typeface="Times New Roman"/>
                <a:cs typeface="Times New Roman"/>
              </a:rPr>
              <a:t>el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mejor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primero</a:t>
            </a:r>
            <a:r>
              <a:rPr sz="2000" dirty="0">
                <a:latin typeface="Times New Roman"/>
                <a:cs typeface="Times New Roman"/>
              </a:rPr>
              <a:t>”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eligen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más </a:t>
            </a:r>
            <a:r>
              <a:rPr sz="2000" dirty="0">
                <a:latin typeface="Times New Roman"/>
                <a:cs typeface="Times New Roman"/>
              </a:rPr>
              <a:t>prometedor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expandir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Times New Roman"/>
              <a:buChar char="•"/>
            </a:pPr>
            <a:endParaRPr sz="3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Heurística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usual: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“distancia”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hacia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meta</a:t>
            </a:r>
            <a:endParaRPr sz="2000">
              <a:latin typeface="Times New Roman"/>
              <a:cs typeface="Times New Roman"/>
            </a:endParaRPr>
          </a:p>
          <a:p>
            <a:pPr marL="257175" indent="-193675">
              <a:lnSpc>
                <a:spcPct val="100000"/>
              </a:lnSpc>
              <a:spcBef>
                <a:spcPts val="505"/>
              </a:spcBef>
              <a:buFont typeface="Times New Roman"/>
              <a:buChar char="•"/>
              <a:tabLst>
                <a:tab pos="257175" algn="l"/>
              </a:tabLst>
            </a:pP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spc="-160" dirty="0">
                <a:latin typeface="Times New Roman"/>
                <a:cs typeface="Times New Roman"/>
              </a:rPr>
              <a:t>:</a:t>
            </a:r>
            <a:r>
              <a:rPr sz="2000" i="1" spc="-160" dirty="0">
                <a:latin typeface="Times New Roman"/>
                <a:cs typeface="Times New Roman"/>
              </a:rPr>
              <a:t>N</a:t>
            </a:r>
            <a:r>
              <a:rPr sz="2000" spc="-160" dirty="0">
                <a:latin typeface="Symbol"/>
                <a:cs typeface="Symbol"/>
              </a:rPr>
              <a:t></a:t>
            </a:r>
            <a:r>
              <a:rPr sz="2000" dirty="0">
                <a:latin typeface="Times New Roman"/>
                <a:cs typeface="Times New Roman"/>
              </a:rPr>
              <a:t> mide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coste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real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desde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hasta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meta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más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cercano</a:t>
            </a:r>
            <a:endParaRPr sz="2000">
              <a:latin typeface="Times New Roman"/>
              <a:cs typeface="Times New Roman"/>
            </a:endParaRPr>
          </a:p>
          <a:p>
            <a:pPr marL="257175" indent="-193675">
              <a:lnSpc>
                <a:spcPct val="100000"/>
              </a:lnSpc>
              <a:spcBef>
                <a:spcPts val="500"/>
              </a:spcBef>
              <a:buFont typeface="Times New Roman"/>
              <a:buChar char="•"/>
              <a:tabLst>
                <a:tab pos="257175" algn="l"/>
              </a:tabLst>
            </a:pPr>
            <a:r>
              <a:rPr sz="2000" i="1" spc="-120" dirty="0">
                <a:latin typeface="Times New Roman"/>
                <a:cs typeface="Times New Roman"/>
              </a:rPr>
              <a:t>h</a:t>
            </a:r>
            <a:r>
              <a:rPr sz="1950" spc="-179" baseline="25641" dirty="0">
                <a:latin typeface="Times New Roman"/>
                <a:cs typeface="Times New Roman"/>
              </a:rPr>
              <a:t>*</a:t>
            </a:r>
            <a:r>
              <a:rPr sz="2000" spc="-120" dirty="0">
                <a:latin typeface="Times New Roman"/>
                <a:cs typeface="Times New Roman"/>
              </a:rPr>
              <a:t>:</a:t>
            </a:r>
            <a:r>
              <a:rPr sz="2000" i="1" spc="-120" dirty="0">
                <a:latin typeface="Times New Roman"/>
                <a:cs typeface="Times New Roman"/>
              </a:rPr>
              <a:t>N</a:t>
            </a:r>
            <a:r>
              <a:rPr sz="2000" spc="-120" dirty="0">
                <a:latin typeface="Symbol"/>
                <a:cs typeface="Symbol"/>
              </a:rPr>
              <a:t>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heurística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estima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20" dirty="0">
                <a:latin typeface="Times New Roman"/>
                <a:cs typeface="Times New Roman"/>
              </a:rPr>
              <a:t>h</a:t>
            </a:r>
            <a:r>
              <a:rPr sz="2000" spc="-20" dirty="0">
                <a:latin typeface="Times New Roman"/>
                <a:cs typeface="Times New Roman"/>
              </a:rPr>
              <a:t>(</a:t>
            </a:r>
            <a:r>
              <a:rPr sz="2000" i="1" spc="-20" dirty="0">
                <a:latin typeface="Times New Roman"/>
                <a:cs typeface="Times New Roman"/>
              </a:rPr>
              <a:t>n</a:t>
            </a:r>
            <a:r>
              <a:rPr sz="2000" spc="-2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L="257175" indent="-193675">
              <a:lnSpc>
                <a:spcPct val="100000"/>
              </a:lnSpc>
              <a:spcBef>
                <a:spcPts val="505"/>
              </a:spcBef>
              <a:buChar char="•"/>
              <a:tabLst>
                <a:tab pos="257175" algn="l"/>
              </a:tabLst>
            </a:pPr>
            <a:r>
              <a:rPr sz="2000" dirty="0">
                <a:latin typeface="Times New Roman"/>
                <a:cs typeface="Times New Roman"/>
              </a:rPr>
              <a:t>una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función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heurística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54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optimista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325" dirty="0">
                <a:latin typeface="Symbol"/>
                <a:cs typeface="Symbol"/>
              </a:rPr>
              <a:t></a:t>
            </a:r>
            <a:r>
              <a:rPr sz="200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50" dirty="0">
                <a:latin typeface="Times New Roman"/>
                <a:cs typeface="Times New Roman"/>
              </a:rPr>
              <a:t>n</a:t>
            </a: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Times New Roman"/>
              <a:buChar char="•"/>
            </a:pPr>
            <a:endParaRPr sz="3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2000" b="1" dirty="0">
                <a:latin typeface="Times New Roman"/>
                <a:cs typeface="Times New Roman"/>
              </a:rPr>
              <a:t>Ejemplos</a:t>
            </a:r>
            <a:r>
              <a:rPr sz="2000" b="1" spc="-4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funciones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heurísticas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optimistas:</a:t>
            </a:r>
            <a:endParaRPr sz="2000">
              <a:latin typeface="Times New Roman"/>
              <a:cs typeface="Times New Roman"/>
            </a:endParaRPr>
          </a:p>
          <a:p>
            <a:pPr marL="257175" indent="-193675">
              <a:lnSpc>
                <a:spcPct val="100000"/>
              </a:lnSpc>
              <a:spcBef>
                <a:spcPts val="500"/>
              </a:spcBef>
              <a:buChar char="•"/>
              <a:tabLst>
                <a:tab pos="257175" algn="l"/>
              </a:tabLst>
            </a:pPr>
            <a:r>
              <a:rPr sz="2000" dirty="0">
                <a:latin typeface="Times New Roman"/>
                <a:cs typeface="Times New Roman"/>
              </a:rPr>
              <a:t>mundo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bloques: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número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bloques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descolocados</a:t>
            </a:r>
            <a:endParaRPr sz="2000">
              <a:latin typeface="Times New Roman"/>
              <a:cs typeface="Times New Roman"/>
            </a:endParaRPr>
          </a:p>
          <a:p>
            <a:pPr marL="257175" indent="-193675">
              <a:lnSpc>
                <a:spcPct val="100000"/>
              </a:lnSpc>
              <a:spcBef>
                <a:spcPts val="480"/>
              </a:spcBef>
              <a:buChar char="•"/>
              <a:tabLst>
                <a:tab pos="257175" algn="l"/>
              </a:tabLst>
            </a:pPr>
            <a:r>
              <a:rPr sz="2000" dirty="0">
                <a:latin typeface="Times New Roman"/>
                <a:cs typeface="Times New Roman"/>
              </a:rPr>
              <a:t>encontrar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rutas: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distancia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línea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recta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hasta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meta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058862" y="1951037"/>
            <a:ext cx="3451225" cy="3140075"/>
            <a:chOff x="1058862" y="1951037"/>
            <a:chExt cx="3451225" cy="3140075"/>
          </a:xfrm>
        </p:grpSpPr>
        <p:sp>
          <p:nvSpPr>
            <p:cNvPr id="8" name="object 8"/>
            <p:cNvSpPr/>
            <p:nvPr/>
          </p:nvSpPr>
          <p:spPr>
            <a:xfrm>
              <a:off x="1609725" y="19573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609725" y="19573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90637" y="22987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290637" y="22987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077912" y="26876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077912" y="26876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077912" y="34956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077912" y="34956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762125" y="38782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762125" y="38782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870075" y="43418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870075" y="43418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762125" y="47609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762125" y="47609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770187" y="48688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770187" y="48688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662237" y="33877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662237" y="33877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486149" y="37703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486149" y="37703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362200" y="295275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362200" y="295275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378199" y="30607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378199" y="30607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383087" y="42306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383087" y="42306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898899" y="49768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898899" y="49768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 txBox="1"/>
          <p:nvPr/>
        </p:nvSpPr>
        <p:spPr>
          <a:xfrm>
            <a:off x="1763077" y="1856740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197927" y="2701035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A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201103" y="3399028"/>
            <a:ext cx="1498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T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907539" y="3776979"/>
            <a:ext cx="1498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L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004377" y="4252467"/>
            <a:ext cx="2063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M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912427" y="4770628"/>
            <a:ext cx="16129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C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499677" y="2752852"/>
            <a:ext cx="1384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2482214" y="3283203"/>
            <a:ext cx="16129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R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328352" y="3667252"/>
            <a:ext cx="1384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P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522152" y="4218940"/>
            <a:ext cx="16129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063365" y="4889500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G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47" name="object 47"/>
          <p:cNvGrpSpPr/>
          <p:nvPr/>
        </p:nvGrpSpPr>
        <p:grpSpPr>
          <a:xfrm>
            <a:off x="1117600" y="2060575"/>
            <a:ext cx="4213225" cy="2921000"/>
            <a:chOff x="1117600" y="2060575"/>
            <a:chExt cx="4213225" cy="2921000"/>
          </a:xfrm>
        </p:grpSpPr>
        <p:sp>
          <p:nvSpPr>
            <p:cNvPr id="48" name="object 48"/>
            <p:cNvSpPr/>
            <p:nvPr/>
          </p:nvSpPr>
          <p:spPr>
            <a:xfrm>
              <a:off x="1366838" y="2065337"/>
              <a:ext cx="243204" cy="233679"/>
            </a:xfrm>
            <a:custGeom>
              <a:avLst/>
              <a:gdLst/>
              <a:ahLst/>
              <a:cxnLst/>
              <a:rect l="l" t="t" r="r" b="b"/>
              <a:pathLst>
                <a:path w="243205" h="233680">
                  <a:moveTo>
                    <a:pt x="242888" y="0"/>
                  </a:moveTo>
                  <a:lnTo>
                    <a:pt x="0" y="2333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142999" y="2406650"/>
              <a:ext cx="224154" cy="281305"/>
            </a:xfrm>
            <a:custGeom>
              <a:avLst/>
              <a:gdLst/>
              <a:ahLst/>
              <a:cxnLst/>
              <a:rect l="l" t="t" r="r" b="b"/>
              <a:pathLst>
                <a:path w="224155" h="281305">
                  <a:moveTo>
                    <a:pt x="223838" y="0"/>
                  </a:moveTo>
                  <a:lnTo>
                    <a:pt x="0" y="28098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122362" y="2795587"/>
              <a:ext cx="0" cy="700405"/>
            </a:xfrm>
            <a:custGeom>
              <a:avLst/>
              <a:gdLst/>
              <a:ahLst/>
              <a:cxnLst/>
              <a:rect l="l" t="t" r="r" b="b"/>
              <a:pathLst>
                <a:path h="700404">
                  <a:moveTo>
                    <a:pt x="0" y="0"/>
                  </a:moveTo>
                  <a:lnTo>
                    <a:pt x="1" y="70008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122362" y="3603625"/>
              <a:ext cx="706755" cy="274955"/>
            </a:xfrm>
            <a:custGeom>
              <a:avLst/>
              <a:gdLst/>
              <a:ahLst/>
              <a:cxnLst/>
              <a:rect l="l" t="t" r="r" b="b"/>
              <a:pathLst>
                <a:path w="706755" h="274954">
                  <a:moveTo>
                    <a:pt x="0" y="0"/>
                  </a:moveTo>
                  <a:lnTo>
                    <a:pt x="706438" y="2746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801812" y="3986212"/>
              <a:ext cx="123825" cy="352425"/>
            </a:xfrm>
            <a:custGeom>
              <a:avLst/>
              <a:gdLst/>
              <a:ahLst/>
              <a:cxnLst/>
              <a:rect l="l" t="t" r="r" b="b"/>
              <a:pathLst>
                <a:path w="123825" h="352425">
                  <a:moveTo>
                    <a:pt x="0" y="0"/>
                  </a:moveTo>
                  <a:lnTo>
                    <a:pt x="123825" y="3524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828799" y="4449762"/>
              <a:ext cx="97155" cy="300355"/>
            </a:xfrm>
            <a:custGeom>
              <a:avLst/>
              <a:gdLst/>
              <a:ahLst/>
              <a:cxnLst/>
              <a:rect l="l" t="t" r="r" b="b"/>
              <a:pathLst>
                <a:path w="97155" h="300354">
                  <a:moveTo>
                    <a:pt x="96838" y="0"/>
                  </a:moveTo>
                  <a:lnTo>
                    <a:pt x="0" y="3000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870075" y="4826000"/>
              <a:ext cx="900430" cy="85725"/>
            </a:xfrm>
            <a:custGeom>
              <a:avLst/>
              <a:gdLst/>
              <a:ahLst/>
              <a:cxnLst/>
              <a:rect l="l" t="t" r="r" b="b"/>
              <a:pathLst>
                <a:path w="900430" h="85725">
                  <a:moveTo>
                    <a:pt x="0" y="0"/>
                  </a:moveTo>
                  <a:lnTo>
                    <a:pt x="900113" y="857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728913" y="3495674"/>
              <a:ext cx="93980" cy="1373505"/>
            </a:xfrm>
            <a:custGeom>
              <a:avLst/>
              <a:gdLst/>
              <a:ahLst/>
              <a:cxnLst/>
              <a:rect l="l" t="t" r="r" b="b"/>
              <a:pathLst>
                <a:path w="93980" h="1373504">
                  <a:moveTo>
                    <a:pt x="93663" y="1373188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833687" y="3878262"/>
              <a:ext cx="652780" cy="990600"/>
            </a:xfrm>
            <a:custGeom>
              <a:avLst/>
              <a:gdLst/>
              <a:ahLst/>
              <a:cxnLst/>
              <a:rect l="l" t="t" r="r" b="b"/>
              <a:pathLst>
                <a:path w="652779" h="990600">
                  <a:moveTo>
                    <a:pt x="0" y="990600"/>
                  </a:moveTo>
                  <a:lnTo>
                    <a:pt x="652463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420937" y="3060700"/>
              <a:ext cx="307975" cy="317500"/>
            </a:xfrm>
            <a:custGeom>
              <a:avLst/>
              <a:gdLst/>
              <a:ahLst/>
              <a:cxnLst/>
              <a:rect l="l" t="t" r="r" b="b"/>
              <a:pathLst>
                <a:path w="307975" h="317500">
                  <a:moveTo>
                    <a:pt x="0" y="0"/>
                  </a:moveTo>
                  <a:lnTo>
                    <a:pt x="307975" y="3175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185862" y="2732087"/>
              <a:ext cx="1162050" cy="279400"/>
            </a:xfrm>
            <a:custGeom>
              <a:avLst/>
              <a:gdLst/>
              <a:ahLst/>
              <a:cxnLst/>
              <a:rect l="l" t="t" r="r" b="b"/>
              <a:pathLst>
                <a:path w="1162050" h="279400">
                  <a:moveTo>
                    <a:pt x="0" y="0"/>
                  </a:moveTo>
                  <a:lnTo>
                    <a:pt x="1162050" y="2794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470150" y="3021012"/>
              <a:ext cx="908050" cy="81280"/>
            </a:xfrm>
            <a:custGeom>
              <a:avLst/>
              <a:gdLst/>
              <a:ahLst/>
              <a:cxnLst/>
              <a:rect l="l" t="t" r="r" b="b"/>
              <a:pathLst>
                <a:path w="908050" h="81280">
                  <a:moveTo>
                    <a:pt x="0" y="0"/>
                  </a:moveTo>
                  <a:lnTo>
                    <a:pt x="908050" y="809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594099" y="3825875"/>
              <a:ext cx="789305" cy="460375"/>
            </a:xfrm>
            <a:custGeom>
              <a:avLst/>
              <a:gdLst/>
              <a:ahLst/>
              <a:cxnLst/>
              <a:rect l="l" t="t" r="r" b="b"/>
              <a:pathLst>
                <a:path w="789304" h="460375">
                  <a:moveTo>
                    <a:pt x="0" y="0"/>
                  </a:moveTo>
                  <a:lnTo>
                    <a:pt x="788988" y="46037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486149" y="3101975"/>
              <a:ext cx="944880" cy="1129030"/>
            </a:xfrm>
            <a:custGeom>
              <a:avLst/>
              <a:gdLst/>
              <a:ahLst/>
              <a:cxnLst/>
              <a:rect l="l" t="t" r="r" b="b"/>
              <a:pathLst>
                <a:path w="944879" h="1129029">
                  <a:moveTo>
                    <a:pt x="0" y="0"/>
                  </a:moveTo>
                  <a:lnTo>
                    <a:pt x="944563" y="112871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984624" y="4341812"/>
              <a:ext cx="446405" cy="635000"/>
            </a:xfrm>
            <a:custGeom>
              <a:avLst/>
              <a:gdLst/>
              <a:ahLst/>
              <a:cxnLst/>
              <a:rect l="l" t="t" r="r" b="b"/>
              <a:pathLst>
                <a:path w="446404" h="635000">
                  <a:moveTo>
                    <a:pt x="446088" y="0"/>
                  </a:moveTo>
                  <a:lnTo>
                    <a:pt x="0" y="6350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216525" y="39957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5216525" y="39957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" name="object 65"/>
          <p:cNvSpPr txBox="1"/>
          <p:nvPr/>
        </p:nvSpPr>
        <p:spPr>
          <a:xfrm>
            <a:off x="5198427" y="4051300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U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66" name="object 66"/>
          <p:cNvGrpSpPr/>
          <p:nvPr/>
        </p:nvGrpSpPr>
        <p:grpSpPr>
          <a:xfrm>
            <a:off x="6289675" y="3989387"/>
            <a:ext cx="120650" cy="120650"/>
            <a:chOff x="6289675" y="3989387"/>
            <a:chExt cx="120650" cy="120650"/>
          </a:xfrm>
        </p:grpSpPr>
        <p:sp>
          <p:nvSpPr>
            <p:cNvPr id="67" name="object 67"/>
            <p:cNvSpPr/>
            <p:nvPr/>
          </p:nvSpPr>
          <p:spPr>
            <a:xfrm>
              <a:off x="6296025" y="39957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296025" y="39957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9" name="object 69"/>
          <p:cNvSpPr txBox="1"/>
          <p:nvPr/>
        </p:nvSpPr>
        <p:spPr>
          <a:xfrm>
            <a:off x="6265862" y="3746500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H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70" name="object 70"/>
          <p:cNvGrpSpPr/>
          <p:nvPr/>
        </p:nvGrpSpPr>
        <p:grpSpPr>
          <a:xfrm>
            <a:off x="4486275" y="2068512"/>
            <a:ext cx="2292350" cy="2663825"/>
            <a:chOff x="4486275" y="2068512"/>
            <a:chExt cx="2292350" cy="2663825"/>
          </a:xfrm>
        </p:grpSpPr>
        <p:sp>
          <p:nvSpPr>
            <p:cNvPr id="71" name="object 71"/>
            <p:cNvSpPr/>
            <p:nvPr/>
          </p:nvSpPr>
          <p:spPr>
            <a:xfrm>
              <a:off x="4491037" y="4078288"/>
              <a:ext cx="725805" cy="208279"/>
            </a:xfrm>
            <a:custGeom>
              <a:avLst/>
              <a:gdLst/>
              <a:ahLst/>
              <a:cxnLst/>
              <a:rect l="l" t="t" r="r" b="b"/>
              <a:pathLst>
                <a:path w="725804" h="208279">
                  <a:moveTo>
                    <a:pt x="0" y="207963"/>
                  </a:moveTo>
                  <a:lnTo>
                    <a:pt x="72548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324475" y="4046537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664325" y="46180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664325" y="46180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354762" y="4103687"/>
              <a:ext cx="347980" cy="514350"/>
            </a:xfrm>
            <a:custGeom>
              <a:avLst/>
              <a:gdLst/>
              <a:ahLst/>
              <a:cxnLst/>
              <a:rect l="l" t="t" r="r" b="b"/>
              <a:pathLst>
                <a:path w="347979" h="514350">
                  <a:moveTo>
                    <a:pt x="0" y="0"/>
                  </a:moveTo>
                  <a:lnTo>
                    <a:pt x="347663" y="5143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972175" y="30607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972175" y="30607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5264150" y="3168649"/>
              <a:ext cx="708025" cy="817880"/>
            </a:xfrm>
            <a:custGeom>
              <a:avLst/>
              <a:gdLst/>
              <a:ahLst/>
              <a:cxnLst/>
              <a:rect l="l" t="t" r="r" b="b"/>
              <a:pathLst>
                <a:path w="708025" h="817879">
                  <a:moveTo>
                    <a:pt x="0" y="817563"/>
                  </a:moveTo>
                  <a:lnTo>
                    <a:pt x="708025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5627687" y="24114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627687" y="24114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5735638" y="2519363"/>
              <a:ext cx="344805" cy="541655"/>
            </a:xfrm>
            <a:custGeom>
              <a:avLst/>
              <a:gdLst/>
              <a:ahLst/>
              <a:cxnLst/>
              <a:rect l="l" t="t" r="r" b="b"/>
              <a:pathLst>
                <a:path w="344804" h="541655">
                  <a:moveTo>
                    <a:pt x="344488" y="541338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986337" y="20748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>
                <a:alpha val="501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986337" y="20748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094287" y="2130424"/>
              <a:ext cx="533400" cy="336550"/>
            </a:xfrm>
            <a:custGeom>
              <a:avLst/>
              <a:gdLst/>
              <a:ahLst/>
              <a:cxnLst/>
              <a:rect l="l" t="t" r="r" b="b"/>
              <a:pathLst>
                <a:path w="533400" h="336550">
                  <a:moveTo>
                    <a:pt x="533400" y="336550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/>
          <p:nvPr/>
        </p:nvSpPr>
        <p:spPr>
          <a:xfrm>
            <a:off x="5774690" y="2310891"/>
            <a:ext cx="933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I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757102" y="1960371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471612" y="2138171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71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017587" y="2128011"/>
            <a:ext cx="236220" cy="4838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906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Z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400" i="1" spc="-25" dirty="0">
                <a:latin typeface="Times New Roman"/>
                <a:cs typeface="Times New Roman"/>
              </a:rPr>
              <a:t>75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778129" y="3052571"/>
            <a:ext cx="2794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118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341945" y="3756660"/>
            <a:ext cx="25336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95" dirty="0">
                <a:latin typeface="Times New Roman"/>
                <a:cs typeface="Times New Roman"/>
              </a:rPr>
              <a:t>111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603375" y="4064508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70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1550352" y="4479035"/>
            <a:ext cx="278765" cy="4298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ts val="147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75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1710"/>
              </a:lnSpc>
            </a:pPr>
            <a:r>
              <a:rPr sz="1600" dirty="0">
                <a:latin typeface="Times New Roman"/>
                <a:cs typeface="Times New Roman"/>
              </a:rPr>
              <a:t>D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2217737" y="4649723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120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463800" y="4046220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146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3070225" y="4436364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138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3643312" y="3985260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101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029328" y="3485388"/>
            <a:ext cx="2794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211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3526790" y="2862579"/>
            <a:ext cx="1384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F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2770187" y="3451225"/>
            <a:ext cx="749300" cy="304800"/>
          </a:xfrm>
          <a:custGeom>
            <a:avLst/>
            <a:gdLst/>
            <a:ahLst/>
            <a:cxnLst/>
            <a:rect l="l" t="t" r="r" b="b"/>
            <a:pathLst>
              <a:path w="749300" h="304800">
                <a:moveTo>
                  <a:pt x="0" y="0"/>
                </a:moveTo>
                <a:lnTo>
                  <a:pt x="749300" y="30480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 txBox="1"/>
          <p:nvPr/>
        </p:nvSpPr>
        <p:spPr>
          <a:xfrm>
            <a:off x="3046412" y="2842259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1581150" y="2875788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140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1709737" y="2065337"/>
            <a:ext cx="711200" cy="887730"/>
          </a:xfrm>
          <a:custGeom>
            <a:avLst/>
            <a:gdLst/>
            <a:ahLst/>
            <a:cxnLst/>
            <a:rect l="l" t="t" r="r" b="b"/>
            <a:pathLst>
              <a:path w="711200" h="887730">
                <a:moveTo>
                  <a:pt x="0" y="0"/>
                </a:moveTo>
                <a:lnTo>
                  <a:pt x="711200" y="887413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 txBox="1"/>
          <p:nvPr/>
        </p:nvSpPr>
        <p:spPr>
          <a:xfrm>
            <a:off x="2120900" y="2372867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151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5" name="object 11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8 </a:t>
            </a:r>
            <a:r>
              <a:rPr spc="-50" dirty="0"/>
              <a:t>–</a:t>
            </a:r>
          </a:p>
        </p:txBody>
      </p:sp>
      <p:sp>
        <p:nvSpPr>
          <p:cNvPr id="104" name="object 104"/>
          <p:cNvSpPr txBox="1"/>
          <p:nvPr/>
        </p:nvSpPr>
        <p:spPr>
          <a:xfrm>
            <a:off x="5329237" y="2086355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87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5976937" y="2590926"/>
            <a:ext cx="328295" cy="629285"/>
          </a:xfrm>
          <a:prstGeom prst="rect">
            <a:avLst/>
          </a:prstGeom>
        </p:spPr>
        <p:txBody>
          <a:bodyPr vert="horz" wrap="square" lIns="0" tIns="806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35"/>
              </a:spcBef>
            </a:pPr>
            <a:r>
              <a:rPr sz="1400" i="1" spc="-25" dirty="0">
                <a:latin typeface="Times New Roman"/>
                <a:cs typeface="Times New Roman"/>
              </a:rPr>
              <a:t>92</a:t>
            </a:r>
            <a:endParaRPr sz="1400">
              <a:latin typeface="Times New Roman"/>
              <a:cs typeface="Times New Roman"/>
            </a:endParaRPr>
          </a:p>
          <a:p>
            <a:pPr marL="168275">
              <a:lnSpc>
                <a:spcPct val="100000"/>
              </a:lnSpc>
              <a:spcBef>
                <a:spcPts val="620"/>
              </a:spcBef>
            </a:pPr>
            <a:r>
              <a:rPr sz="1600" dirty="0">
                <a:latin typeface="Times New Roman"/>
                <a:cs typeface="Times New Roman"/>
              </a:rPr>
              <a:t>V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5392737" y="3332988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142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6508750" y="4290060"/>
            <a:ext cx="295275" cy="487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4775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86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sz="1600" dirty="0">
                <a:latin typeface="Times New Roman"/>
                <a:cs typeface="Times New Roman"/>
              </a:rPr>
              <a:t>E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5803900" y="3820667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4722812" y="3982211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85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4227512" y="4625340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2622550" y="3089147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80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3128962" y="3396996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97</a:t>
            </a:r>
            <a:endParaRPr sz="1400">
              <a:latin typeface="Times New Roman"/>
              <a:cs typeface="Times New Roman"/>
            </a:endParaRPr>
          </a:p>
        </p:txBody>
      </p:sp>
      <p:graphicFrame>
        <p:nvGraphicFramePr>
          <p:cNvPr id="113" name="object 113"/>
          <p:cNvGraphicFramePr>
            <a:graphicFrameLocks noGrp="1"/>
          </p:cNvGraphicFramePr>
          <p:nvPr/>
        </p:nvGraphicFramePr>
        <p:xfrm>
          <a:off x="7434262" y="1169987"/>
          <a:ext cx="1018540" cy="49009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4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38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80670">
                <a:tc gridSpan="2">
                  <a:txBody>
                    <a:bodyPr/>
                    <a:lstStyle/>
                    <a:p>
                      <a:pPr marL="528320">
                        <a:lnSpc>
                          <a:spcPts val="1580"/>
                        </a:lnSpc>
                      </a:pPr>
                      <a:r>
                        <a:rPr sz="2400" i="1" spc="-37" baseline="-17361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CC">
                        <a:alpha val="50199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70">
                <a:tc>
                  <a:txBody>
                    <a:bodyPr/>
                    <a:lstStyle/>
                    <a:p>
                      <a:pPr marL="91440">
                        <a:lnSpc>
                          <a:spcPts val="1614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ts val="1614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366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91440">
                        <a:lnSpc>
                          <a:spcPts val="17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B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ts val="17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91440">
                        <a:lnSpc>
                          <a:spcPts val="17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C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ts val="170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160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91440">
                        <a:lnSpc>
                          <a:spcPts val="17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D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ts val="170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242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91440">
                        <a:lnSpc>
                          <a:spcPts val="17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E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ts val="170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161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91440">
                        <a:lnSpc>
                          <a:spcPts val="17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F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ts val="170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178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91440">
                        <a:lnSpc>
                          <a:spcPts val="17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G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ts val="170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77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91440">
                        <a:lnSpc>
                          <a:spcPts val="17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H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ts val="170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91440">
                        <a:lnSpc>
                          <a:spcPts val="17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ts val="170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226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91440">
                        <a:lnSpc>
                          <a:spcPts val="17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L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ts val="170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244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91440">
                        <a:lnSpc>
                          <a:spcPts val="17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M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ts val="170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241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91440">
                        <a:lnSpc>
                          <a:spcPts val="17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N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ts val="170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234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91440">
                        <a:lnSpc>
                          <a:spcPts val="17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ts val="170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380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91440">
                        <a:lnSpc>
                          <a:spcPts val="17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P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ts val="170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98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91440">
                        <a:lnSpc>
                          <a:spcPts val="17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R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ts val="170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193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91440">
                        <a:lnSpc>
                          <a:spcPts val="17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ts val="170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253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91440">
                        <a:lnSpc>
                          <a:spcPts val="17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T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ts val="170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329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91440">
                        <a:lnSpc>
                          <a:spcPts val="17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U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ts val="170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80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91440">
                        <a:lnSpc>
                          <a:spcPts val="170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V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ts val="170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199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88290">
                <a:tc>
                  <a:txBody>
                    <a:bodyPr/>
                    <a:lstStyle/>
                    <a:p>
                      <a:pPr marL="91440">
                        <a:lnSpc>
                          <a:spcPts val="1760"/>
                        </a:lnSpc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Z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2235">
                        <a:lnSpc>
                          <a:spcPts val="1760"/>
                        </a:lnSpc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374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</a:tbl>
          </a:graphicData>
        </a:graphic>
      </p:graphicFrame>
      <p:sp>
        <p:nvSpPr>
          <p:cNvPr id="114" name="object 11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925830">
              <a:lnSpc>
                <a:spcPct val="100000"/>
              </a:lnSpc>
              <a:spcBef>
                <a:spcPts val="100"/>
              </a:spcBef>
            </a:pPr>
            <a:r>
              <a:rPr dirty="0"/>
              <a:t>Función</a:t>
            </a:r>
            <a:r>
              <a:rPr spc="-40" dirty="0"/>
              <a:t> </a:t>
            </a:r>
            <a:r>
              <a:rPr dirty="0"/>
              <a:t>heurística</a:t>
            </a:r>
            <a:r>
              <a:rPr spc="-20" dirty="0"/>
              <a:t> </a:t>
            </a:r>
            <a:r>
              <a:rPr dirty="0"/>
              <a:t>para</a:t>
            </a:r>
            <a:r>
              <a:rPr spc="-20" dirty="0"/>
              <a:t> </a:t>
            </a:r>
            <a:r>
              <a:rPr dirty="0"/>
              <a:t>encontrar</a:t>
            </a:r>
            <a:r>
              <a:rPr spc="-20" dirty="0"/>
              <a:t> </a:t>
            </a:r>
            <a:r>
              <a:rPr spc="-10" dirty="0"/>
              <a:t>rutas</a:t>
            </a: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599440" y="987269"/>
            <a:ext cx="6864350" cy="1269365"/>
          </a:xfrm>
          <a:prstGeom prst="rect">
            <a:avLst/>
          </a:prstGeom>
        </p:spPr>
        <p:txBody>
          <a:bodyPr vert="horz" wrap="square" lIns="0" tIns="142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20"/>
              </a:spcBef>
            </a:pPr>
            <a:r>
              <a:rPr sz="2000" b="1" dirty="0">
                <a:latin typeface="Times New Roman"/>
                <a:cs typeface="Times New Roman"/>
              </a:rPr>
              <a:t>Búsqueda</a:t>
            </a:r>
            <a:r>
              <a:rPr sz="2000" b="1" spc="-10" dirty="0">
                <a:latin typeface="Times New Roman"/>
                <a:cs typeface="Times New Roman"/>
              </a:rPr>
              <a:t> avara:</a:t>
            </a:r>
            <a:endParaRPr sz="2000">
              <a:latin typeface="Times New Roman"/>
              <a:cs typeface="Times New Roman"/>
            </a:endParaRPr>
          </a:p>
          <a:p>
            <a:pPr marL="234950" indent="-196850">
              <a:lnSpc>
                <a:spcPct val="100000"/>
              </a:lnSpc>
              <a:spcBef>
                <a:spcPts val="919"/>
              </a:spcBef>
              <a:buChar char="•"/>
              <a:tabLst>
                <a:tab pos="234950" algn="l"/>
              </a:tabLst>
            </a:pPr>
            <a:r>
              <a:rPr sz="1800" dirty="0">
                <a:latin typeface="Times New Roman"/>
                <a:cs typeface="Times New Roman"/>
              </a:rPr>
              <a:t>entre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hojas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búsqueda, elegir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 </a:t>
            </a:r>
            <a:r>
              <a:rPr sz="1800" baseline="23148" dirty="0">
                <a:latin typeface="Times New Roman"/>
                <a:cs typeface="Times New Roman"/>
              </a:rPr>
              <a:t>* </a:t>
            </a:r>
            <a:r>
              <a:rPr sz="1800" spc="-10" dirty="0">
                <a:latin typeface="Times New Roman"/>
                <a:cs typeface="Times New Roman"/>
              </a:rPr>
              <a:t>mínimo</a:t>
            </a:r>
            <a:endParaRPr sz="1800">
              <a:latin typeface="Times New Roman"/>
              <a:cs typeface="Times New Roman"/>
            </a:endParaRPr>
          </a:p>
          <a:p>
            <a:pPr marL="234950" indent="-196850">
              <a:lnSpc>
                <a:spcPct val="100000"/>
              </a:lnSpc>
              <a:spcBef>
                <a:spcPts val="1130"/>
              </a:spcBef>
              <a:buChar char="•"/>
              <a:tabLst>
                <a:tab pos="234950" algn="l"/>
              </a:tabLst>
            </a:pPr>
            <a:r>
              <a:rPr sz="1800" dirty="0">
                <a:latin typeface="Times New Roman"/>
                <a:cs typeface="Times New Roman"/>
              </a:rPr>
              <a:t>e.d.,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 hoja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pensamos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más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cerca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esté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 </a:t>
            </a:r>
            <a:r>
              <a:rPr sz="1800" spc="-20" dirty="0">
                <a:latin typeface="Times New Roman"/>
                <a:cs typeface="Times New Roman"/>
              </a:rPr>
              <a:t>meta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475230">
              <a:lnSpc>
                <a:spcPct val="100000"/>
              </a:lnSpc>
              <a:spcBef>
                <a:spcPts val="100"/>
              </a:spcBef>
            </a:pPr>
            <a:r>
              <a:rPr dirty="0"/>
              <a:t>Aproximación</a:t>
            </a:r>
            <a:r>
              <a:rPr spc="-40" dirty="0"/>
              <a:t> </a:t>
            </a:r>
            <a:r>
              <a:rPr spc="-20" dirty="0"/>
              <a:t>naïf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513154" y="4629968"/>
            <a:ext cx="8108950" cy="1506220"/>
          </a:xfrm>
          <a:prstGeom prst="rect">
            <a:avLst/>
          </a:prstGeom>
        </p:spPr>
        <p:txBody>
          <a:bodyPr vert="horz" wrap="square" lIns="0" tIns="139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95"/>
              </a:spcBef>
            </a:pPr>
            <a:r>
              <a:rPr sz="2000" b="1" spc="-10" dirty="0">
                <a:latin typeface="Times New Roman"/>
                <a:cs typeface="Times New Roman"/>
              </a:rPr>
              <a:t>Problema:</a:t>
            </a:r>
            <a:endParaRPr sz="2000">
              <a:latin typeface="Times New Roman"/>
              <a:cs typeface="Times New Roman"/>
            </a:endParaRPr>
          </a:p>
          <a:p>
            <a:pPr marL="209550" indent="-196850">
              <a:lnSpc>
                <a:spcPct val="100000"/>
              </a:lnSpc>
              <a:spcBef>
                <a:spcPts val="894"/>
              </a:spcBef>
              <a:buChar char="•"/>
              <a:tabLst>
                <a:tab pos="209550" algn="l"/>
              </a:tabLst>
            </a:pP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 avara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b="1" dirty="0">
                <a:latin typeface="Times New Roman"/>
                <a:cs typeface="Times New Roman"/>
              </a:rPr>
              <a:t>no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óptima…</a:t>
            </a:r>
            <a:endParaRPr sz="1800">
              <a:latin typeface="Times New Roman"/>
              <a:cs typeface="Times New Roman"/>
            </a:endParaRPr>
          </a:p>
          <a:p>
            <a:pPr marL="208915" marR="5080" indent="-196850">
              <a:lnSpc>
                <a:spcPct val="102200"/>
              </a:lnSpc>
              <a:spcBef>
                <a:spcPts val="795"/>
              </a:spcBef>
              <a:buChar char="•"/>
              <a:tabLst>
                <a:tab pos="209550" algn="l"/>
              </a:tabLst>
            </a:pP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tomar 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cuenta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cómo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cerca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está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sino </a:t>
            </a:r>
            <a:r>
              <a:rPr sz="1800" spc="-10" dirty="0">
                <a:latin typeface="Times New Roman"/>
                <a:cs typeface="Times New Roman"/>
              </a:rPr>
              <a:t>también </a:t>
            </a:r>
            <a:r>
              <a:rPr sz="1800" dirty="0">
                <a:latin typeface="Times New Roman"/>
                <a:cs typeface="Times New Roman"/>
              </a:rPr>
              <a:t>cuanto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llegar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hasta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él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desde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inicial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118294" y="2962147"/>
            <a:ext cx="2457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A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448547" y="2988564"/>
            <a:ext cx="5016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h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50" dirty="0">
                <a:solidFill>
                  <a:srgbClr val="990000"/>
                </a:solidFill>
                <a:latin typeface="Times New Roman"/>
                <a:cs typeface="Times New Roman"/>
              </a:rPr>
              <a:t>7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6538499" y="3373515"/>
            <a:ext cx="1451610" cy="200025"/>
            <a:chOff x="6538499" y="3373515"/>
            <a:chExt cx="1451610" cy="200025"/>
          </a:xfrm>
        </p:grpSpPr>
        <p:sp>
          <p:nvSpPr>
            <p:cNvPr id="13" name="object 13"/>
            <p:cNvSpPr/>
            <p:nvPr/>
          </p:nvSpPr>
          <p:spPr>
            <a:xfrm>
              <a:off x="6548024" y="3383040"/>
              <a:ext cx="693420" cy="180975"/>
            </a:xfrm>
            <a:custGeom>
              <a:avLst/>
              <a:gdLst/>
              <a:ahLst/>
              <a:cxnLst/>
              <a:rect l="l" t="t" r="r" b="b"/>
              <a:pathLst>
                <a:path w="693420" h="180975">
                  <a:moveTo>
                    <a:pt x="693302" y="0"/>
                  </a:moveTo>
                  <a:lnTo>
                    <a:pt x="0" y="180975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241326" y="3389390"/>
              <a:ext cx="739140" cy="174625"/>
            </a:xfrm>
            <a:custGeom>
              <a:avLst/>
              <a:gdLst/>
              <a:ahLst/>
              <a:cxnLst/>
              <a:rect l="l" t="t" r="r" b="b"/>
              <a:pathLst>
                <a:path w="739140" h="174625">
                  <a:moveTo>
                    <a:pt x="0" y="0"/>
                  </a:moveTo>
                  <a:lnTo>
                    <a:pt x="738639" y="174625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7853630" y="3544316"/>
            <a:ext cx="2292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C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148257" y="3625596"/>
            <a:ext cx="5016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h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50" dirty="0">
                <a:solidFill>
                  <a:srgbClr val="990000"/>
                </a:solidFill>
                <a:latin typeface="Times New Roman"/>
                <a:cs typeface="Times New Roman"/>
              </a:rPr>
              <a:t>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433724" y="3516883"/>
            <a:ext cx="2292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B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849810" y="3610355"/>
            <a:ext cx="5016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h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50" dirty="0">
                <a:solidFill>
                  <a:srgbClr val="990000"/>
                </a:solidFill>
                <a:latin typeface="Times New Roman"/>
                <a:cs typeface="Times New Roman"/>
              </a:rPr>
              <a:t>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405943" y="4239259"/>
            <a:ext cx="2457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D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712537" y="4347972"/>
            <a:ext cx="546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h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50" dirty="0">
                <a:solidFill>
                  <a:srgbClr val="990000"/>
                </a:solidFill>
                <a:latin typeface="Times New Roman"/>
                <a:cs typeface="Times New Roman"/>
              </a:rPr>
              <a:t>0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6336610" y="3871136"/>
            <a:ext cx="384810" cy="801370"/>
            <a:chOff x="6336610" y="3871136"/>
            <a:chExt cx="384810" cy="801370"/>
          </a:xfrm>
        </p:grpSpPr>
        <p:sp>
          <p:nvSpPr>
            <p:cNvPr id="22" name="object 22"/>
            <p:cNvSpPr/>
            <p:nvPr/>
          </p:nvSpPr>
          <p:spPr>
            <a:xfrm>
              <a:off x="6548025" y="3880661"/>
              <a:ext cx="15875" cy="392430"/>
            </a:xfrm>
            <a:custGeom>
              <a:avLst/>
              <a:gdLst/>
              <a:ahLst/>
              <a:cxnLst/>
              <a:rect l="l" t="t" r="r" b="b"/>
              <a:pathLst>
                <a:path w="15875" h="392429">
                  <a:moveTo>
                    <a:pt x="15876" y="0"/>
                  </a:moveTo>
                  <a:lnTo>
                    <a:pt x="0" y="3921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6336610" y="4276821"/>
              <a:ext cx="384810" cy="395605"/>
            </a:xfrm>
            <a:custGeom>
              <a:avLst/>
              <a:gdLst/>
              <a:ahLst/>
              <a:cxnLst/>
              <a:rect l="l" t="t" r="r" b="b"/>
              <a:pathLst>
                <a:path w="384809" h="395604">
                  <a:moveTo>
                    <a:pt x="191621" y="0"/>
                  </a:moveTo>
                  <a:lnTo>
                    <a:pt x="152815" y="4182"/>
                  </a:lnTo>
                  <a:lnTo>
                    <a:pt x="99896" y="24284"/>
                  </a:lnTo>
                  <a:lnTo>
                    <a:pt x="55721" y="58516"/>
                  </a:lnTo>
                  <a:lnTo>
                    <a:pt x="22824" y="104170"/>
                  </a:lnTo>
                  <a:lnTo>
                    <a:pt x="8415" y="139637"/>
                  </a:lnTo>
                  <a:lnTo>
                    <a:pt x="919" y="178177"/>
                  </a:lnTo>
                  <a:lnTo>
                    <a:pt x="0" y="198324"/>
                  </a:lnTo>
                  <a:lnTo>
                    <a:pt x="1056" y="218466"/>
                  </a:lnTo>
                  <a:lnTo>
                    <a:pt x="8815" y="256934"/>
                  </a:lnTo>
                  <a:lnTo>
                    <a:pt x="23460" y="292282"/>
                  </a:lnTo>
                  <a:lnTo>
                    <a:pt x="56671" y="337709"/>
                  </a:lnTo>
                  <a:lnTo>
                    <a:pt x="101126" y="371650"/>
                  </a:lnTo>
                  <a:lnTo>
                    <a:pt x="154254" y="391369"/>
                  </a:lnTo>
                  <a:lnTo>
                    <a:pt x="193106" y="395248"/>
                  </a:lnTo>
                  <a:lnTo>
                    <a:pt x="212791" y="394148"/>
                  </a:lnTo>
                  <a:lnTo>
                    <a:pt x="250361" y="386106"/>
                  </a:lnTo>
                  <a:lnTo>
                    <a:pt x="291572" y="366712"/>
                  </a:lnTo>
                  <a:lnTo>
                    <a:pt x="191621" y="366712"/>
                  </a:lnTo>
                  <a:lnTo>
                    <a:pt x="174896" y="365765"/>
                  </a:lnTo>
                  <a:lnTo>
                    <a:pt x="128079" y="353200"/>
                  </a:lnTo>
                  <a:lnTo>
                    <a:pt x="87795" y="327789"/>
                  </a:lnTo>
                  <a:lnTo>
                    <a:pt x="56245" y="291744"/>
                  </a:lnTo>
                  <a:lnTo>
                    <a:pt x="35739" y="247362"/>
                  </a:lnTo>
                  <a:lnTo>
                    <a:pt x="28540" y="196924"/>
                  </a:lnTo>
                  <a:lnTo>
                    <a:pt x="29460" y="179576"/>
                  </a:lnTo>
                  <a:lnTo>
                    <a:pt x="41728" y="131039"/>
                  </a:lnTo>
                  <a:lnTo>
                    <a:pt x="66498" y="89388"/>
                  </a:lnTo>
                  <a:lnTo>
                    <a:pt x="101506" y="56903"/>
                  </a:lnTo>
                  <a:lnTo>
                    <a:pt x="144442" y="35881"/>
                  </a:lnTo>
                  <a:lnTo>
                    <a:pt x="193106" y="28536"/>
                  </a:lnTo>
                  <a:lnTo>
                    <a:pt x="291562" y="28536"/>
                  </a:lnTo>
                  <a:lnTo>
                    <a:pt x="283602" y="23599"/>
                  </a:lnTo>
                  <a:lnTo>
                    <a:pt x="266724" y="15307"/>
                  </a:lnTo>
                  <a:lnTo>
                    <a:pt x="248979" y="8699"/>
                  </a:lnTo>
                  <a:lnTo>
                    <a:pt x="230473" y="3878"/>
                  </a:lnTo>
                  <a:lnTo>
                    <a:pt x="211314" y="946"/>
                  </a:lnTo>
                  <a:lnTo>
                    <a:pt x="191621" y="0"/>
                  </a:lnTo>
                  <a:close/>
                </a:path>
                <a:path w="384809" h="395604">
                  <a:moveTo>
                    <a:pt x="291562" y="28536"/>
                  </a:moveTo>
                  <a:lnTo>
                    <a:pt x="193106" y="28536"/>
                  </a:lnTo>
                  <a:lnTo>
                    <a:pt x="209830" y="29483"/>
                  </a:lnTo>
                  <a:lnTo>
                    <a:pt x="226038" y="32108"/>
                  </a:lnTo>
                  <a:lnTo>
                    <a:pt x="270904" y="49198"/>
                  </a:lnTo>
                  <a:lnTo>
                    <a:pt x="308532" y="78404"/>
                  </a:lnTo>
                  <a:lnTo>
                    <a:pt x="336657" y="117486"/>
                  </a:lnTo>
                  <a:lnTo>
                    <a:pt x="352977" y="164133"/>
                  </a:lnTo>
                  <a:lnTo>
                    <a:pt x="356186" y="198324"/>
                  </a:lnTo>
                  <a:lnTo>
                    <a:pt x="355267" y="215671"/>
                  </a:lnTo>
                  <a:lnTo>
                    <a:pt x="342999" y="264208"/>
                  </a:lnTo>
                  <a:lnTo>
                    <a:pt x="318228" y="305859"/>
                  </a:lnTo>
                  <a:lnTo>
                    <a:pt x="283221" y="338344"/>
                  </a:lnTo>
                  <a:lnTo>
                    <a:pt x="240285" y="359366"/>
                  </a:lnTo>
                  <a:lnTo>
                    <a:pt x="191621" y="366712"/>
                  </a:lnTo>
                  <a:lnTo>
                    <a:pt x="291572" y="366712"/>
                  </a:lnTo>
                  <a:lnTo>
                    <a:pt x="329006" y="336731"/>
                  </a:lnTo>
                  <a:lnTo>
                    <a:pt x="361903" y="291077"/>
                  </a:lnTo>
                  <a:lnTo>
                    <a:pt x="376312" y="255610"/>
                  </a:lnTo>
                  <a:lnTo>
                    <a:pt x="383807" y="217070"/>
                  </a:lnTo>
                  <a:lnTo>
                    <a:pt x="384727" y="196924"/>
                  </a:lnTo>
                  <a:lnTo>
                    <a:pt x="383670" y="176782"/>
                  </a:lnTo>
                  <a:lnTo>
                    <a:pt x="375912" y="138314"/>
                  </a:lnTo>
                  <a:lnTo>
                    <a:pt x="361266" y="102965"/>
                  </a:lnTo>
                  <a:lnTo>
                    <a:pt x="328056" y="57539"/>
                  </a:lnTo>
                  <a:lnTo>
                    <a:pt x="299514" y="33469"/>
                  </a:lnTo>
                  <a:lnTo>
                    <a:pt x="291562" y="28536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3361170" y="2492755"/>
            <a:ext cx="47663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962275" algn="l"/>
              </a:tabLst>
            </a:pP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heurística:</a:t>
            </a:r>
            <a:r>
              <a:rPr sz="1800" dirty="0">
                <a:latin typeface="Times New Roman"/>
                <a:cs typeface="Times New Roman"/>
              </a:rPr>
              <a:t>	Árbol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búsqueda:</a:t>
            </a:r>
            <a:endParaRPr sz="1800">
              <a:latin typeface="Times New Roman"/>
              <a:cs typeface="Times New Roman"/>
            </a:endParaRPr>
          </a:p>
        </p:txBody>
      </p:sp>
      <p:graphicFrame>
        <p:nvGraphicFramePr>
          <p:cNvPr id="25" name="object 25"/>
          <p:cNvGraphicFramePr>
            <a:graphicFrameLocks noGrp="1"/>
          </p:cNvGraphicFramePr>
          <p:nvPr/>
        </p:nvGraphicFramePr>
        <p:xfrm>
          <a:off x="3844081" y="2942444"/>
          <a:ext cx="857250" cy="1905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33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41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909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0014">
                        <a:lnSpc>
                          <a:spcPts val="2370"/>
                        </a:lnSpc>
                      </a:pPr>
                      <a:r>
                        <a:rPr sz="3000" i="1" spc="-37" baseline="-16666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300" spc="-25" dirty="0">
                          <a:latin typeface="Times New Roman"/>
                          <a:cs typeface="Times New Roman"/>
                        </a:rPr>
                        <a:t>*</a:t>
                      </a: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9415">
                <a:tc>
                  <a:txBody>
                    <a:bodyPr/>
                    <a:lstStyle/>
                    <a:p>
                      <a:pPr marR="69850" algn="r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A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4635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7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4635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8300">
                <a:tc>
                  <a:txBody>
                    <a:bodyPr/>
                    <a:lstStyle/>
                    <a:p>
                      <a:pPr marR="83820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B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2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8300">
                <a:tc>
                  <a:txBody>
                    <a:bodyPr/>
                    <a:lstStyle/>
                    <a:p>
                      <a:pPr marR="83820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C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5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9890">
                <a:tc>
                  <a:txBody>
                    <a:bodyPr/>
                    <a:lstStyle/>
                    <a:p>
                      <a:pPr marR="69850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D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0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6" name="object 26"/>
          <p:cNvSpPr/>
          <p:nvPr/>
        </p:nvSpPr>
        <p:spPr>
          <a:xfrm>
            <a:off x="2171980" y="2522900"/>
            <a:ext cx="342900" cy="317500"/>
          </a:xfrm>
          <a:custGeom>
            <a:avLst/>
            <a:gdLst/>
            <a:ahLst/>
            <a:cxnLst/>
            <a:rect l="l" t="t" r="r" b="b"/>
            <a:pathLst>
              <a:path w="342900" h="317500">
                <a:moveTo>
                  <a:pt x="0" y="158750"/>
                </a:moveTo>
                <a:lnTo>
                  <a:pt x="6124" y="116547"/>
                </a:lnTo>
                <a:lnTo>
                  <a:pt x="23407" y="78625"/>
                </a:lnTo>
                <a:lnTo>
                  <a:pt x="50216" y="46496"/>
                </a:lnTo>
                <a:lnTo>
                  <a:pt x="84915" y="21674"/>
                </a:lnTo>
                <a:lnTo>
                  <a:pt x="125871" y="5670"/>
                </a:lnTo>
                <a:lnTo>
                  <a:pt x="171450" y="0"/>
                </a:lnTo>
                <a:lnTo>
                  <a:pt x="217028" y="5670"/>
                </a:lnTo>
                <a:lnTo>
                  <a:pt x="257984" y="21674"/>
                </a:lnTo>
                <a:lnTo>
                  <a:pt x="292683" y="46496"/>
                </a:lnTo>
                <a:lnTo>
                  <a:pt x="319492" y="78625"/>
                </a:lnTo>
                <a:lnTo>
                  <a:pt x="336775" y="116547"/>
                </a:lnTo>
                <a:lnTo>
                  <a:pt x="342900" y="158750"/>
                </a:lnTo>
                <a:lnTo>
                  <a:pt x="336775" y="200952"/>
                </a:lnTo>
                <a:lnTo>
                  <a:pt x="319492" y="238874"/>
                </a:lnTo>
                <a:lnTo>
                  <a:pt x="292683" y="271003"/>
                </a:lnTo>
                <a:lnTo>
                  <a:pt x="257984" y="295825"/>
                </a:lnTo>
                <a:lnTo>
                  <a:pt x="217028" y="311829"/>
                </a:lnTo>
                <a:lnTo>
                  <a:pt x="171450" y="317500"/>
                </a:lnTo>
                <a:lnTo>
                  <a:pt x="125871" y="311829"/>
                </a:lnTo>
                <a:lnTo>
                  <a:pt x="84915" y="295825"/>
                </a:lnTo>
                <a:lnTo>
                  <a:pt x="50216" y="271003"/>
                </a:lnTo>
                <a:lnTo>
                  <a:pt x="23407" y="238874"/>
                </a:lnTo>
                <a:lnTo>
                  <a:pt x="6124" y="200952"/>
                </a:lnTo>
                <a:lnTo>
                  <a:pt x="0" y="158750"/>
                </a:lnTo>
                <a:close/>
              </a:path>
            </a:pathLst>
          </a:custGeom>
          <a:ln w="38100">
            <a:solidFill>
              <a:srgbClr val="0066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2238655" y="2503932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2171980" y="3161654"/>
            <a:ext cx="342900" cy="317500"/>
          </a:xfrm>
          <a:custGeom>
            <a:avLst/>
            <a:gdLst/>
            <a:ahLst/>
            <a:cxnLst/>
            <a:rect l="l" t="t" r="r" b="b"/>
            <a:pathLst>
              <a:path w="342900" h="317500">
                <a:moveTo>
                  <a:pt x="0" y="158750"/>
                </a:moveTo>
                <a:lnTo>
                  <a:pt x="6124" y="116547"/>
                </a:lnTo>
                <a:lnTo>
                  <a:pt x="23407" y="78625"/>
                </a:lnTo>
                <a:lnTo>
                  <a:pt x="50216" y="46496"/>
                </a:lnTo>
                <a:lnTo>
                  <a:pt x="84915" y="21674"/>
                </a:lnTo>
                <a:lnTo>
                  <a:pt x="125871" y="5670"/>
                </a:lnTo>
                <a:lnTo>
                  <a:pt x="171450" y="0"/>
                </a:lnTo>
                <a:lnTo>
                  <a:pt x="217028" y="5670"/>
                </a:lnTo>
                <a:lnTo>
                  <a:pt x="257984" y="21674"/>
                </a:lnTo>
                <a:lnTo>
                  <a:pt x="292683" y="46496"/>
                </a:lnTo>
                <a:lnTo>
                  <a:pt x="319492" y="78625"/>
                </a:lnTo>
                <a:lnTo>
                  <a:pt x="336775" y="116547"/>
                </a:lnTo>
                <a:lnTo>
                  <a:pt x="342900" y="158750"/>
                </a:lnTo>
                <a:lnTo>
                  <a:pt x="336775" y="200952"/>
                </a:lnTo>
                <a:lnTo>
                  <a:pt x="319492" y="238874"/>
                </a:lnTo>
                <a:lnTo>
                  <a:pt x="292683" y="271003"/>
                </a:lnTo>
                <a:lnTo>
                  <a:pt x="257984" y="295825"/>
                </a:lnTo>
                <a:lnTo>
                  <a:pt x="217028" y="311829"/>
                </a:lnTo>
                <a:lnTo>
                  <a:pt x="171450" y="317500"/>
                </a:lnTo>
                <a:lnTo>
                  <a:pt x="125871" y="311829"/>
                </a:lnTo>
                <a:lnTo>
                  <a:pt x="84915" y="295825"/>
                </a:lnTo>
                <a:lnTo>
                  <a:pt x="50216" y="271003"/>
                </a:lnTo>
                <a:lnTo>
                  <a:pt x="23407" y="238874"/>
                </a:lnTo>
                <a:lnTo>
                  <a:pt x="6124" y="200952"/>
                </a:lnTo>
                <a:lnTo>
                  <a:pt x="0" y="158750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2245799" y="3144011"/>
            <a:ext cx="1949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C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423990" y="4079121"/>
            <a:ext cx="342900" cy="317500"/>
          </a:xfrm>
          <a:custGeom>
            <a:avLst/>
            <a:gdLst/>
            <a:ahLst/>
            <a:cxnLst/>
            <a:rect l="l" t="t" r="r" b="b"/>
            <a:pathLst>
              <a:path w="342900" h="317500">
                <a:moveTo>
                  <a:pt x="0" y="158750"/>
                </a:moveTo>
                <a:lnTo>
                  <a:pt x="6124" y="116547"/>
                </a:lnTo>
                <a:lnTo>
                  <a:pt x="23407" y="78625"/>
                </a:lnTo>
                <a:lnTo>
                  <a:pt x="50216" y="46496"/>
                </a:lnTo>
                <a:lnTo>
                  <a:pt x="84915" y="21674"/>
                </a:lnTo>
                <a:lnTo>
                  <a:pt x="125871" y="5670"/>
                </a:lnTo>
                <a:lnTo>
                  <a:pt x="171450" y="0"/>
                </a:lnTo>
                <a:lnTo>
                  <a:pt x="217028" y="5670"/>
                </a:lnTo>
                <a:lnTo>
                  <a:pt x="257984" y="21674"/>
                </a:lnTo>
                <a:lnTo>
                  <a:pt x="292683" y="46496"/>
                </a:lnTo>
                <a:lnTo>
                  <a:pt x="319492" y="78625"/>
                </a:lnTo>
                <a:lnTo>
                  <a:pt x="336775" y="116547"/>
                </a:lnTo>
                <a:lnTo>
                  <a:pt x="342900" y="158750"/>
                </a:lnTo>
                <a:lnTo>
                  <a:pt x="336775" y="200952"/>
                </a:lnTo>
                <a:lnTo>
                  <a:pt x="319492" y="238874"/>
                </a:lnTo>
                <a:lnTo>
                  <a:pt x="292683" y="271003"/>
                </a:lnTo>
                <a:lnTo>
                  <a:pt x="257984" y="295825"/>
                </a:lnTo>
                <a:lnTo>
                  <a:pt x="217028" y="311829"/>
                </a:lnTo>
                <a:lnTo>
                  <a:pt x="171450" y="317500"/>
                </a:lnTo>
                <a:lnTo>
                  <a:pt x="125871" y="311829"/>
                </a:lnTo>
                <a:lnTo>
                  <a:pt x="84915" y="295825"/>
                </a:lnTo>
                <a:lnTo>
                  <a:pt x="50216" y="271003"/>
                </a:lnTo>
                <a:lnTo>
                  <a:pt x="23407" y="238874"/>
                </a:lnTo>
                <a:lnTo>
                  <a:pt x="6124" y="200952"/>
                </a:lnTo>
                <a:lnTo>
                  <a:pt x="0" y="158750"/>
                </a:lnTo>
                <a:close/>
              </a:path>
            </a:pathLst>
          </a:custGeom>
          <a:ln w="285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1497808" y="4061460"/>
            <a:ext cx="1949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B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171980" y="4444494"/>
            <a:ext cx="342900" cy="317500"/>
          </a:xfrm>
          <a:custGeom>
            <a:avLst/>
            <a:gdLst/>
            <a:ahLst/>
            <a:cxnLst/>
            <a:rect l="l" t="t" r="r" b="b"/>
            <a:pathLst>
              <a:path w="342900" h="317500">
                <a:moveTo>
                  <a:pt x="0" y="158750"/>
                </a:moveTo>
                <a:lnTo>
                  <a:pt x="6124" y="116547"/>
                </a:lnTo>
                <a:lnTo>
                  <a:pt x="23407" y="78625"/>
                </a:lnTo>
                <a:lnTo>
                  <a:pt x="50216" y="46496"/>
                </a:lnTo>
                <a:lnTo>
                  <a:pt x="84915" y="21674"/>
                </a:lnTo>
                <a:lnTo>
                  <a:pt x="125871" y="5670"/>
                </a:lnTo>
                <a:lnTo>
                  <a:pt x="171450" y="0"/>
                </a:lnTo>
                <a:lnTo>
                  <a:pt x="217028" y="5670"/>
                </a:lnTo>
                <a:lnTo>
                  <a:pt x="257984" y="21674"/>
                </a:lnTo>
                <a:lnTo>
                  <a:pt x="292683" y="46496"/>
                </a:lnTo>
                <a:lnTo>
                  <a:pt x="319492" y="78625"/>
                </a:lnTo>
                <a:lnTo>
                  <a:pt x="336775" y="116547"/>
                </a:lnTo>
                <a:lnTo>
                  <a:pt x="342900" y="158750"/>
                </a:lnTo>
                <a:lnTo>
                  <a:pt x="336775" y="200952"/>
                </a:lnTo>
                <a:lnTo>
                  <a:pt x="319492" y="238874"/>
                </a:lnTo>
                <a:lnTo>
                  <a:pt x="292683" y="271003"/>
                </a:lnTo>
                <a:lnTo>
                  <a:pt x="257984" y="295825"/>
                </a:lnTo>
                <a:lnTo>
                  <a:pt x="217028" y="311829"/>
                </a:lnTo>
                <a:lnTo>
                  <a:pt x="171450" y="317500"/>
                </a:lnTo>
                <a:lnTo>
                  <a:pt x="125871" y="311829"/>
                </a:lnTo>
                <a:lnTo>
                  <a:pt x="84915" y="295825"/>
                </a:lnTo>
                <a:lnTo>
                  <a:pt x="50216" y="271003"/>
                </a:lnTo>
                <a:lnTo>
                  <a:pt x="23407" y="238874"/>
                </a:lnTo>
                <a:lnTo>
                  <a:pt x="6124" y="200952"/>
                </a:lnTo>
                <a:lnTo>
                  <a:pt x="0" y="158750"/>
                </a:lnTo>
                <a:close/>
              </a:path>
            </a:pathLst>
          </a:custGeom>
          <a:ln w="3810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2238655" y="4424172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D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595437" y="2835478"/>
            <a:ext cx="786130" cy="1767839"/>
          </a:xfrm>
          <a:custGeom>
            <a:avLst/>
            <a:gdLst/>
            <a:ahLst/>
            <a:cxnLst/>
            <a:rect l="l" t="t" r="r" b="b"/>
            <a:pathLst>
              <a:path w="786130" h="1767839">
                <a:moveTo>
                  <a:pt x="576541" y="1767776"/>
                </a:moveTo>
                <a:lnTo>
                  <a:pt x="561136" y="1745246"/>
                </a:lnTo>
                <a:lnTo>
                  <a:pt x="528447" y="1697443"/>
                </a:lnTo>
                <a:lnTo>
                  <a:pt x="514565" y="1722424"/>
                </a:lnTo>
                <a:lnTo>
                  <a:pt x="125857" y="1506321"/>
                </a:lnTo>
                <a:lnTo>
                  <a:pt x="116598" y="1522971"/>
                </a:lnTo>
                <a:lnTo>
                  <a:pt x="505307" y="1739074"/>
                </a:lnTo>
                <a:lnTo>
                  <a:pt x="491426" y="1764042"/>
                </a:lnTo>
                <a:lnTo>
                  <a:pt x="576541" y="1767776"/>
                </a:lnTo>
                <a:close/>
              </a:path>
              <a:path w="786130" h="1767839">
                <a:moveTo>
                  <a:pt x="786091" y="1532826"/>
                </a:moveTo>
                <a:lnTo>
                  <a:pt x="757516" y="1532826"/>
                </a:lnTo>
                <a:lnTo>
                  <a:pt x="757516" y="643686"/>
                </a:lnTo>
                <a:lnTo>
                  <a:pt x="738466" y="643686"/>
                </a:lnTo>
                <a:lnTo>
                  <a:pt x="738466" y="1532826"/>
                </a:lnTo>
                <a:lnTo>
                  <a:pt x="709891" y="1532826"/>
                </a:lnTo>
                <a:lnTo>
                  <a:pt x="747991" y="1609026"/>
                </a:lnTo>
                <a:lnTo>
                  <a:pt x="779741" y="1545526"/>
                </a:lnTo>
                <a:lnTo>
                  <a:pt x="786091" y="1532826"/>
                </a:lnTo>
                <a:close/>
              </a:path>
              <a:path w="786130" h="1767839">
                <a:moveTo>
                  <a:pt x="786091" y="249986"/>
                </a:moveTo>
                <a:lnTo>
                  <a:pt x="757516" y="249986"/>
                </a:lnTo>
                <a:lnTo>
                  <a:pt x="757516" y="4927"/>
                </a:lnTo>
                <a:lnTo>
                  <a:pt x="747991" y="4927"/>
                </a:lnTo>
                <a:lnTo>
                  <a:pt x="739838" y="0"/>
                </a:lnTo>
                <a:lnTo>
                  <a:pt x="31229" y="1173492"/>
                </a:lnTo>
                <a:lnTo>
                  <a:pt x="6769" y="1158722"/>
                </a:lnTo>
                <a:lnTo>
                  <a:pt x="0" y="1243647"/>
                </a:lnTo>
                <a:lnTo>
                  <a:pt x="71996" y="1198118"/>
                </a:lnTo>
                <a:lnTo>
                  <a:pt x="65544" y="1194219"/>
                </a:lnTo>
                <a:lnTo>
                  <a:pt x="47536" y="1183347"/>
                </a:lnTo>
                <a:lnTo>
                  <a:pt x="738466" y="39141"/>
                </a:lnTo>
                <a:lnTo>
                  <a:pt x="738466" y="249986"/>
                </a:lnTo>
                <a:lnTo>
                  <a:pt x="709891" y="249986"/>
                </a:lnTo>
                <a:lnTo>
                  <a:pt x="747991" y="326186"/>
                </a:lnTo>
                <a:lnTo>
                  <a:pt x="779741" y="262686"/>
                </a:lnTo>
                <a:lnTo>
                  <a:pt x="786091" y="2499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2422805" y="2821940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2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9 </a:t>
            </a:r>
            <a:r>
              <a:rPr spc="-50" dirty="0"/>
              <a:t>–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2428782" y="3791204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6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867180" y="4156964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3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69652" y="2305021"/>
            <a:ext cx="1364615" cy="1301750"/>
          </a:xfrm>
          <a:prstGeom prst="rect">
            <a:avLst/>
          </a:prstGeom>
        </p:spPr>
        <p:txBody>
          <a:bodyPr vert="horz" wrap="square" lIns="0" tIns="1016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0"/>
              </a:spcBef>
            </a:pPr>
            <a:r>
              <a:rPr sz="2000" b="1" spc="-10" dirty="0">
                <a:latin typeface="Times New Roman"/>
                <a:cs typeface="Times New Roman"/>
              </a:rPr>
              <a:t>Ejemplo:</a:t>
            </a:r>
            <a:endParaRPr sz="2000">
              <a:latin typeface="Times New Roman"/>
              <a:cs typeface="Times New Roman"/>
            </a:endParaRPr>
          </a:p>
          <a:p>
            <a:pPr marL="354330" marR="5080">
              <a:lnSpc>
                <a:spcPct val="102200"/>
              </a:lnSpc>
              <a:spcBef>
                <a:spcPts val="585"/>
              </a:spcBef>
            </a:pPr>
            <a:r>
              <a:rPr sz="1800" dirty="0">
                <a:latin typeface="Times New Roman"/>
                <a:cs typeface="Times New Roman"/>
              </a:rPr>
              <a:t>Espacio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estados:</a:t>
            </a:r>
            <a:endParaRPr sz="1800">
              <a:latin typeface="Times New Roman"/>
              <a:cs typeface="Times New Roman"/>
            </a:endParaRPr>
          </a:p>
          <a:p>
            <a:pPr marL="1229360">
              <a:lnSpc>
                <a:spcPts val="1945"/>
              </a:lnSpc>
            </a:pPr>
            <a:r>
              <a:rPr sz="1800" dirty="0">
                <a:latin typeface="Times New Roman"/>
                <a:cs typeface="Times New Roman"/>
              </a:rPr>
              <a:t>7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535940" y="1175003"/>
            <a:ext cx="8113395" cy="4585335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101600">
              <a:lnSpc>
                <a:spcPct val="100000"/>
              </a:lnSpc>
              <a:spcBef>
                <a:spcPts val="605"/>
              </a:spcBef>
            </a:pPr>
            <a:r>
              <a:rPr sz="2000" b="1" spc="-10" dirty="0">
                <a:latin typeface="Times New Roman"/>
                <a:cs typeface="Times New Roman"/>
              </a:rPr>
              <a:t>Idea:</a:t>
            </a:r>
            <a:endParaRPr sz="2000">
              <a:latin typeface="Times New Roman"/>
              <a:cs typeface="Times New Roman"/>
            </a:endParaRPr>
          </a:p>
          <a:p>
            <a:pPr marL="298450" indent="-196850">
              <a:lnSpc>
                <a:spcPct val="100000"/>
              </a:lnSpc>
              <a:spcBef>
                <a:spcPts val="500"/>
              </a:spcBef>
              <a:buChar char="•"/>
              <a:tabLst>
                <a:tab pos="298450" algn="l"/>
              </a:tabLst>
            </a:pPr>
            <a:r>
              <a:rPr sz="2000" dirty="0">
                <a:latin typeface="Times New Roman"/>
                <a:cs typeface="Times New Roman"/>
              </a:rPr>
              <a:t>minimizar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coste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estimado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total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camino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búsqueda</a:t>
            </a:r>
            <a:endParaRPr sz="2000">
              <a:latin typeface="Times New Roman"/>
              <a:cs typeface="Times New Roman"/>
            </a:endParaRPr>
          </a:p>
          <a:p>
            <a:pPr marL="298450" indent="-196850">
              <a:lnSpc>
                <a:spcPct val="100000"/>
              </a:lnSpc>
              <a:spcBef>
                <a:spcPts val="505"/>
              </a:spcBef>
              <a:buChar char="•"/>
              <a:tabLst>
                <a:tab pos="298450" algn="l"/>
              </a:tabLst>
            </a:pPr>
            <a:r>
              <a:rPr sz="2000" spc="-10" dirty="0">
                <a:latin typeface="Times New Roman"/>
                <a:cs typeface="Times New Roman"/>
              </a:rPr>
              <a:t>combinar</a:t>
            </a:r>
            <a:endParaRPr sz="2000">
              <a:latin typeface="Times New Roman"/>
              <a:cs typeface="Times New Roman"/>
            </a:endParaRPr>
          </a:p>
          <a:p>
            <a:pPr marL="669925" lvl="1" indent="-180975">
              <a:lnSpc>
                <a:spcPct val="100000"/>
              </a:lnSpc>
              <a:spcBef>
                <a:spcPts val="395"/>
              </a:spcBef>
              <a:buChar char="–"/>
              <a:tabLst>
                <a:tab pos="669925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llegar 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(se conoce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exactamente: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g</a:t>
            </a:r>
            <a:r>
              <a:rPr sz="1800" dirty="0">
                <a:latin typeface="Times New Roman"/>
                <a:cs typeface="Times New Roman"/>
              </a:rPr>
              <a:t>), </a:t>
            </a:r>
            <a:r>
              <a:rPr sz="1800" spc="-50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  <a:p>
            <a:pPr marL="669925" lvl="1" indent="-180975">
              <a:lnSpc>
                <a:spcPct val="100000"/>
              </a:lnSpc>
              <a:spcBef>
                <a:spcPts val="430"/>
              </a:spcBef>
              <a:buChar char="–"/>
              <a:tabLst>
                <a:tab pos="669925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aproximado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 llegar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 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desde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 </a:t>
            </a:r>
            <a:r>
              <a:rPr sz="1800" i="1" spc="-50" dirty="0">
                <a:latin typeface="Times New Roman"/>
                <a:cs typeface="Times New Roman"/>
              </a:rPr>
              <a:t>n</a:t>
            </a:r>
            <a:endParaRPr sz="1800">
              <a:latin typeface="Times New Roman"/>
              <a:cs typeface="Times New Roman"/>
            </a:endParaRPr>
          </a:p>
          <a:p>
            <a:pPr marL="669925">
              <a:lnSpc>
                <a:spcPct val="100000"/>
              </a:lnSpc>
              <a:spcBef>
                <a:spcPts val="50"/>
              </a:spcBef>
            </a:pPr>
            <a:r>
              <a:rPr sz="1800" dirty="0">
                <a:latin typeface="Times New Roman"/>
                <a:cs typeface="Times New Roman"/>
              </a:rPr>
              <a:t>(estimado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heurística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-7" baseline="23148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26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2000" b="1" dirty="0">
                <a:latin typeface="Times New Roman"/>
                <a:cs typeface="Times New Roman"/>
              </a:rPr>
              <a:t>Función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heurística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de</a:t>
            </a:r>
            <a:r>
              <a:rPr sz="2000" b="1" spc="-125" dirty="0">
                <a:latin typeface="Times New Roman"/>
                <a:cs typeface="Times New Roman"/>
              </a:rPr>
              <a:t> </a:t>
            </a:r>
            <a:r>
              <a:rPr sz="2000" b="1" spc="-25" dirty="0">
                <a:latin typeface="Times New Roman"/>
                <a:cs typeface="Times New Roman"/>
              </a:rPr>
              <a:t>A</a:t>
            </a:r>
            <a:r>
              <a:rPr sz="1950" b="1" spc="-37" baseline="25641" dirty="0">
                <a:latin typeface="Times New Roman"/>
                <a:cs typeface="Times New Roman"/>
              </a:rPr>
              <a:t>*</a:t>
            </a:r>
            <a:r>
              <a:rPr sz="2000" b="1" spc="-25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657225" lvl="1" indent="-180975">
              <a:lnSpc>
                <a:spcPct val="100000"/>
              </a:lnSpc>
              <a:spcBef>
                <a:spcPts val="295"/>
              </a:spcBef>
              <a:buFont typeface="Times New Roman"/>
              <a:buChar char="–"/>
              <a:tabLst>
                <a:tab pos="657225" algn="l"/>
                <a:tab pos="2526665" algn="l"/>
              </a:tabLst>
            </a:pP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g</a:t>
            </a:r>
            <a:r>
              <a:rPr sz="1800" spc="-10" dirty="0">
                <a:latin typeface="Times New Roman"/>
                <a:cs typeface="Times New Roman"/>
              </a:rPr>
              <a:t>(</a:t>
            </a:r>
            <a:r>
              <a:rPr sz="1800" i="1" spc="-10" dirty="0">
                <a:latin typeface="Times New Roman"/>
                <a:cs typeface="Times New Roman"/>
              </a:rPr>
              <a:t>n</a:t>
            </a:r>
            <a:r>
              <a:rPr sz="1800" spc="-10" dirty="0">
                <a:latin typeface="Times New Roman"/>
                <a:cs typeface="Times New Roman"/>
              </a:rPr>
              <a:t>)+</a:t>
            </a:r>
            <a:r>
              <a:rPr sz="1800" i="1" spc="-10" dirty="0">
                <a:latin typeface="Times New Roman"/>
                <a:cs typeface="Times New Roman"/>
              </a:rPr>
              <a:t>h</a:t>
            </a:r>
            <a:r>
              <a:rPr sz="1800" spc="-10" dirty="0">
                <a:latin typeface="Times New Roman"/>
                <a:cs typeface="Times New Roman"/>
              </a:rPr>
              <a:t>(</a:t>
            </a:r>
            <a:r>
              <a:rPr sz="1800" i="1" spc="-10" dirty="0">
                <a:latin typeface="Times New Roman"/>
                <a:cs typeface="Times New Roman"/>
              </a:rPr>
              <a:t>n</a:t>
            </a:r>
            <a:r>
              <a:rPr sz="1800" spc="-10" dirty="0">
                <a:latin typeface="Times New Roman"/>
                <a:cs typeface="Times New Roman"/>
              </a:rPr>
              <a:t>):</a:t>
            </a:r>
            <a:r>
              <a:rPr sz="1800" dirty="0">
                <a:latin typeface="Times New Roman"/>
                <a:cs typeface="Times New Roman"/>
              </a:rPr>
              <a:t>	coste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real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plan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(camino)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mínimo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pasa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n</a:t>
            </a:r>
            <a:endParaRPr sz="1800">
              <a:latin typeface="Times New Roman"/>
              <a:cs typeface="Times New Roman"/>
            </a:endParaRPr>
          </a:p>
          <a:p>
            <a:pPr marL="657225" lvl="1" indent="-180975">
              <a:lnSpc>
                <a:spcPct val="100000"/>
              </a:lnSpc>
              <a:spcBef>
                <a:spcPts val="455"/>
              </a:spcBef>
              <a:buFont typeface="Times New Roman"/>
              <a:buChar char="–"/>
              <a:tabLst>
                <a:tab pos="657225" algn="l"/>
              </a:tabLst>
            </a:pP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g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)+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):</a:t>
            </a:r>
            <a:r>
              <a:rPr sz="1800" spc="44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estimación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44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f</a:t>
            </a:r>
            <a:endParaRPr sz="18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buFont typeface="Times New Roman"/>
              <a:buChar char="–"/>
            </a:pPr>
            <a:endParaRPr sz="200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  <a:spcBef>
                <a:spcPts val="1220"/>
              </a:spcBef>
            </a:pPr>
            <a:r>
              <a:rPr sz="2000" b="1" spc="-10" dirty="0">
                <a:latin typeface="Times New Roman"/>
                <a:cs typeface="Times New Roman"/>
              </a:rPr>
              <a:t>Estrategia</a:t>
            </a:r>
            <a:r>
              <a:rPr sz="2000" b="1" spc="-9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A</a:t>
            </a:r>
            <a:r>
              <a:rPr sz="1950" b="1" baseline="25641" dirty="0">
                <a:latin typeface="Times New Roman"/>
                <a:cs typeface="Times New Roman"/>
              </a:rPr>
              <a:t>*</a:t>
            </a:r>
            <a:r>
              <a:rPr sz="1950" b="1" spc="337" baseline="25641" dirty="0">
                <a:latin typeface="Times New Roman"/>
                <a:cs typeface="Times New Roman"/>
              </a:rPr>
              <a:t> </a:t>
            </a:r>
            <a:r>
              <a:rPr sz="2000" b="1" spc="-6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98450" indent="-196850">
              <a:lnSpc>
                <a:spcPct val="100000"/>
              </a:lnSpc>
              <a:spcBef>
                <a:spcPts val="1010"/>
              </a:spcBef>
              <a:buChar char="•"/>
              <a:tabLst>
                <a:tab pos="298450" algn="l"/>
              </a:tabLst>
            </a:pPr>
            <a:r>
              <a:rPr sz="2000" dirty="0">
                <a:latin typeface="Times New Roman"/>
                <a:cs typeface="Times New Roman"/>
              </a:rPr>
              <a:t>entre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hojas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búsqueda,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elegir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f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30" baseline="25641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mínimo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10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875280">
              <a:lnSpc>
                <a:spcPct val="100000"/>
              </a:lnSpc>
              <a:spcBef>
                <a:spcPts val="100"/>
              </a:spcBef>
            </a:pPr>
            <a:r>
              <a:rPr dirty="0"/>
              <a:t>Búsqueda</a:t>
            </a:r>
            <a:r>
              <a:rPr spc="-30" dirty="0"/>
              <a:t> </a:t>
            </a:r>
            <a:r>
              <a:rPr spc="-25" dirty="0"/>
              <a:t>A</a:t>
            </a:r>
            <a:r>
              <a:rPr sz="2400" spc="-37" baseline="24305" dirty="0"/>
              <a:t>*</a:t>
            </a:r>
            <a:endParaRPr sz="2400" baseline="24305"/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707005">
              <a:lnSpc>
                <a:spcPct val="100000"/>
              </a:lnSpc>
              <a:spcBef>
                <a:spcPts val="100"/>
              </a:spcBef>
            </a:pPr>
            <a:r>
              <a:rPr dirty="0"/>
              <a:t>El</a:t>
            </a:r>
            <a:r>
              <a:rPr spc="-35" dirty="0"/>
              <a:t> </a:t>
            </a:r>
            <a:r>
              <a:rPr dirty="0"/>
              <a:t>Algoritmo</a:t>
            </a:r>
            <a:r>
              <a:rPr spc="-25" dirty="0"/>
              <a:t> A</a:t>
            </a:r>
            <a:r>
              <a:rPr sz="2400" spc="-37" baseline="24305" dirty="0"/>
              <a:t>*</a:t>
            </a:r>
            <a:endParaRPr sz="2400" baseline="24305"/>
          </a:p>
        </p:txBody>
      </p:sp>
      <p:sp>
        <p:nvSpPr>
          <p:cNvPr id="8" name="object 8"/>
          <p:cNvSpPr txBox="1"/>
          <p:nvPr/>
        </p:nvSpPr>
        <p:spPr>
          <a:xfrm>
            <a:off x="567690" y="1671827"/>
            <a:ext cx="3738879" cy="3034030"/>
          </a:xfrm>
          <a:prstGeom prst="rect">
            <a:avLst/>
          </a:prstGeom>
        </p:spPr>
        <p:txBody>
          <a:bodyPr vert="horz" wrap="square" lIns="0" tIns="18923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490"/>
              </a:spcBef>
            </a:pPr>
            <a:r>
              <a:rPr sz="2000" b="1" dirty="0">
                <a:latin typeface="Times New Roman"/>
                <a:cs typeface="Times New Roman"/>
              </a:rPr>
              <a:t>Algoritmo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A*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spc="-5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34950" indent="-196850">
              <a:lnSpc>
                <a:spcPct val="100000"/>
              </a:lnSpc>
              <a:spcBef>
                <a:spcPts val="1395"/>
              </a:spcBef>
              <a:buChar char="•"/>
              <a:tabLst>
                <a:tab pos="234950" algn="l"/>
              </a:tabLst>
            </a:pP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basa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búsqueda</a:t>
            </a:r>
            <a:r>
              <a:rPr sz="2000" spc="-10" dirty="0">
                <a:latin typeface="Times New Roman"/>
                <a:cs typeface="Times New Roman"/>
              </a:rPr>
              <a:t> general</a:t>
            </a:r>
            <a:endParaRPr sz="2000">
              <a:latin typeface="Times New Roman"/>
              <a:cs typeface="Times New Roman"/>
            </a:endParaRPr>
          </a:p>
          <a:p>
            <a:pPr marL="234950" marR="30480" indent="-196850">
              <a:lnSpc>
                <a:spcPct val="100000"/>
              </a:lnSpc>
              <a:spcBef>
                <a:spcPts val="720"/>
              </a:spcBef>
              <a:buChar char="•"/>
              <a:tabLst>
                <a:tab pos="234950" algn="l"/>
              </a:tabLst>
            </a:pPr>
            <a:r>
              <a:rPr sz="2000" dirty="0">
                <a:latin typeface="Times New Roman"/>
                <a:cs typeface="Times New Roman"/>
              </a:rPr>
              <a:t>almacenar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g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20" dirty="0">
                <a:latin typeface="Times New Roman"/>
                <a:cs typeface="Times New Roman"/>
              </a:rPr>
              <a:t>nodo </a:t>
            </a:r>
            <a:r>
              <a:rPr sz="2000" spc="-10" dirty="0">
                <a:latin typeface="Times New Roman"/>
                <a:cs typeface="Times New Roman"/>
              </a:rPr>
              <a:t>expandido</a:t>
            </a:r>
            <a:endParaRPr sz="2000">
              <a:latin typeface="Times New Roman"/>
              <a:cs typeface="Times New Roman"/>
            </a:endParaRPr>
          </a:p>
          <a:p>
            <a:pPr marL="234950" marR="33020" indent="-196850">
              <a:lnSpc>
                <a:spcPct val="100000"/>
              </a:lnSpc>
              <a:spcBef>
                <a:spcPts val="480"/>
              </a:spcBef>
              <a:buChar char="•"/>
              <a:tabLst>
                <a:tab pos="234950" algn="l"/>
              </a:tabLst>
            </a:pPr>
            <a:r>
              <a:rPr sz="2000" dirty="0">
                <a:latin typeface="Times New Roman"/>
                <a:cs typeface="Times New Roman"/>
              </a:rPr>
              <a:t>mantener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lista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abierta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ordenada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crecientes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f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1950" spc="-75" baseline="25641" dirty="0">
                <a:latin typeface="Times New Roman"/>
                <a:cs typeface="Times New Roman"/>
              </a:rPr>
              <a:t>*</a:t>
            </a:r>
            <a:endParaRPr sz="1950" baseline="25641">
              <a:latin typeface="Times New Roman"/>
              <a:cs typeface="Times New Roman"/>
            </a:endParaRPr>
          </a:p>
          <a:p>
            <a:pPr marL="234950" indent="-196850">
              <a:lnSpc>
                <a:spcPct val="100000"/>
              </a:lnSpc>
              <a:spcBef>
                <a:spcPts val="500"/>
              </a:spcBef>
              <a:buChar char="•"/>
              <a:tabLst>
                <a:tab pos="234950" algn="l"/>
              </a:tabLst>
            </a:pPr>
            <a:r>
              <a:rPr sz="2000" dirty="0">
                <a:latin typeface="Times New Roman"/>
                <a:cs typeface="Times New Roman"/>
              </a:rPr>
              <a:t>insertar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nuevos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abierta</a:t>
            </a:r>
            <a:endParaRPr sz="2000">
              <a:latin typeface="Times New Roman"/>
              <a:cs typeface="Times New Roman"/>
            </a:endParaRPr>
          </a:p>
          <a:p>
            <a:pPr marL="234950">
              <a:lnSpc>
                <a:spcPct val="100000"/>
              </a:lnSpc>
            </a:pPr>
            <a:r>
              <a:rPr sz="2000" dirty="0">
                <a:latin typeface="Times New Roman"/>
                <a:cs typeface="Times New Roman"/>
              </a:rPr>
              <a:t>según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f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1950" spc="-75" baseline="25641" dirty="0">
                <a:latin typeface="Times New Roman"/>
                <a:cs typeface="Times New Roman"/>
              </a:rPr>
              <a:t>*</a:t>
            </a:r>
            <a:endParaRPr sz="1950" baseline="25641">
              <a:latin typeface="Times New Roman"/>
              <a:cs typeface="Times New Roman"/>
            </a:endParaRPr>
          </a:p>
        </p:txBody>
      </p:sp>
      <p:pic>
        <p:nvPicPr>
          <p:cNvPr id="9" name="object 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457700" y="1219199"/>
            <a:ext cx="141287" cy="4772025"/>
          </a:xfrm>
          <a:prstGeom prst="rect">
            <a:avLst/>
          </a:prstGeom>
        </p:spPr>
      </p:pic>
      <p:sp>
        <p:nvSpPr>
          <p:cNvPr id="10" name="object 10"/>
          <p:cNvSpPr txBox="1">
            <a:spLocks noGrp="1"/>
          </p:cNvSpPr>
          <p:nvPr>
            <p:ph sz="half" idx="3"/>
          </p:nvPr>
        </p:nvSpPr>
        <p:spPr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204470">
              <a:lnSpc>
                <a:spcPct val="100000"/>
              </a:lnSpc>
              <a:spcBef>
                <a:spcPts val="434"/>
              </a:spcBef>
            </a:pPr>
            <a:r>
              <a:rPr spc="-20" dirty="0"/>
              <a:t>{A*}</a:t>
            </a:r>
          </a:p>
          <a:p>
            <a:pPr marL="204470">
              <a:lnSpc>
                <a:spcPct val="100000"/>
              </a:lnSpc>
              <a:spcBef>
                <a:spcPts val="335"/>
              </a:spcBef>
            </a:pPr>
            <a:r>
              <a:rPr dirty="0"/>
              <a:t>abierta</a:t>
            </a:r>
            <a:r>
              <a:rPr spc="-15" dirty="0"/>
              <a:t> </a:t>
            </a:r>
            <a:r>
              <a:rPr spc="484" dirty="0">
                <a:latin typeface="Symbol"/>
                <a:cs typeface="Symbol"/>
              </a:rPr>
              <a:t></a:t>
            </a:r>
            <a:r>
              <a:rPr spc="35" dirty="0">
                <a:latin typeface="Times New Roman"/>
                <a:cs typeface="Times New Roman"/>
              </a:rPr>
              <a:t> </a:t>
            </a:r>
            <a:r>
              <a:rPr i="1" spc="-25" dirty="0">
                <a:latin typeface="Arial"/>
                <a:cs typeface="Arial"/>
              </a:rPr>
              <a:t>s</a:t>
            </a:r>
            <a:r>
              <a:rPr sz="1800" i="1" spc="-37" baseline="-13888" dirty="0">
                <a:latin typeface="Arial"/>
                <a:cs typeface="Arial"/>
              </a:rPr>
              <a:t>0</a:t>
            </a:r>
            <a:endParaRPr sz="1800" baseline="-13888">
              <a:latin typeface="Arial"/>
              <a:cs typeface="Arial"/>
            </a:endParaRPr>
          </a:p>
          <a:p>
            <a:pPr marL="204470">
              <a:lnSpc>
                <a:spcPct val="100000"/>
              </a:lnSpc>
              <a:spcBef>
                <a:spcPts val="430"/>
              </a:spcBef>
            </a:pPr>
            <a:r>
              <a:rPr b="1" spc="-10" dirty="0">
                <a:latin typeface="Arial"/>
                <a:cs typeface="Arial"/>
              </a:rPr>
              <a:t>Repetir</a:t>
            </a:r>
          </a:p>
          <a:p>
            <a:pPr marL="1118870" marR="307340" indent="-571500">
              <a:lnSpc>
                <a:spcPct val="120000"/>
              </a:lnSpc>
              <a:spcBef>
                <a:spcPts val="25"/>
              </a:spcBef>
            </a:pPr>
            <a:r>
              <a:rPr b="1" dirty="0">
                <a:latin typeface="Arial"/>
                <a:cs typeface="Arial"/>
              </a:rPr>
              <a:t>Si</a:t>
            </a:r>
            <a:r>
              <a:rPr b="1" spc="-30" dirty="0">
                <a:latin typeface="Arial"/>
                <a:cs typeface="Arial"/>
              </a:rPr>
              <a:t> </a:t>
            </a:r>
            <a:r>
              <a:rPr i="1" dirty="0">
                <a:latin typeface="Arial"/>
                <a:cs typeface="Arial"/>
              </a:rPr>
              <a:t>vacío?</a:t>
            </a:r>
            <a:r>
              <a:rPr dirty="0"/>
              <a:t>(abierta)</a:t>
            </a:r>
            <a:r>
              <a:rPr spc="-25" dirty="0"/>
              <a:t> </a:t>
            </a:r>
            <a:r>
              <a:rPr b="1" spc="-10" dirty="0">
                <a:latin typeface="Arial"/>
                <a:cs typeface="Arial"/>
              </a:rPr>
              <a:t>entonces devolver</a:t>
            </a:r>
            <a:r>
              <a:rPr spc="-10" dirty="0"/>
              <a:t>(negativo)</a:t>
            </a:r>
          </a:p>
          <a:p>
            <a:pPr marL="547370">
              <a:lnSpc>
                <a:spcPct val="100000"/>
              </a:lnSpc>
              <a:spcBef>
                <a:spcPts val="434"/>
              </a:spcBef>
            </a:pPr>
            <a:r>
              <a:rPr dirty="0"/>
              <a:t>nodo</a:t>
            </a:r>
            <a:r>
              <a:rPr spc="-15" dirty="0"/>
              <a:t> </a:t>
            </a:r>
            <a:r>
              <a:rPr spc="484" dirty="0">
                <a:latin typeface="Symbol"/>
                <a:cs typeface="Symbol"/>
              </a:rPr>
              <a:t></a:t>
            </a:r>
            <a:r>
              <a:rPr spc="40" dirty="0">
                <a:latin typeface="Times New Roman"/>
                <a:cs typeface="Times New Roman"/>
              </a:rPr>
              <a:t> </a:t>
            </a:r>
            <a:r>
              <a:rPr spc="-10" dirty="0"/>
              <a:t>primero(abierta)</a:t>
            </a:r>
          </a:p>
          <a:p>
            <a:pPr marL="1118870" marR="535940" indent="-571500">
              <a:lnSpc>
                <a:spcPct val="120000"/>
              </a:lnSpc>
              <a:spcBef>
                <a:spcPts val="25"/>
              </a:spcBef>
            </a:pPr>
            <a:r>
              <a:rPr b="1" dirty="0">
                <a:latin typeface="Arial"/>
                <a:cs typeface="Arial"/>
              </a:rPr>
              <a:t>Si</a:t>
            </a:r>
            <a:r>
              <a:rPr b="1" spc="-25" dirty="0">
                <a:latin typeface="Arial"/>
                <a:cs typeface="Arial"/>
              </a:rPr>
              <a:t> </a:t>
            </a:r>
            <a:r>
              <a:rPr i="1" dirty="0">
                <a:latin typeface="Arial"/>
                <a:cs typeface="Arial"/>
              </a:rPr>
              <a:t>meta?</a:t>
            </a:r>
            <a:r>
              <a:rPr dirty="0"/>
              <a:t>(nodo)</a:t>
            </a:r>
            <a:r>
              <a:rPr spc="-20" dirty="0"/>
              <a:t> </a:t>
            </a:r>
            <a:r>
              <a:rPr b="1" spc="-10" dirty="0">
                <a:latin typeface="Arial"/>
                <a:cs typeface="Arial"/>
              </a:rPr>
              <a:t>entonces devolver</a:t>
            </a:r>
            <a:r>
              <a:rPr spc="-10" dirty="0"/>
              <a:t>(nodo)</a:t>
            </a:r>
          </a:p>
          <a:p>
            <a:pPr marL="547370">
              <a:lnSpc>
                <a:spcPct val="100000"/>
              </a:lnSpc>
              <a:spcBef>
                <a:spcPts val="430"/>
              </a:spcBef>
            </a:pPr>
            <a:r>
              <a:rPr dirty="0"/>
              <a:t>sucesores</a:t>
            </a:r>
            <a:r>
              <a:rPr spc="-15" dirty="0"/>
              <a:t> </a:t>
            </a:r>
            <a:r>
              <a:rPr spc="484" dirty="0">
                <a:latin typeface="Symbol"/>
                <a:cs typeface="Symbol"/>
              </a:rPr>
              <a:t></a:t>
            </a:r>
            <a:r>
              <a:rPr spc="35" dirty="0">
                <a:latin typeface="Times New Roman"/>
                <a:cs typeface="Times New Roman"/>
              </a:rPr>
              <a:t> </a:t>
            </a:r>
            <a:r>
              <a:rPr i="1" spc="-10" dirty="0">
                <a:latin typeface="Arial"/>
                <a:cs typeface="Arial"/>
              </a:rPr>
              <a:t>expandir</a:t>
            </a:r>
            <a:r>
              <a:rPr spc="-10" dirty="0"/>
              <a:t>(nodo)</a:t>
            </a:r>
          </a:p>
          <a:p>
            <a:pPr marL="1118870" marR="30480" indent="-571500">
              <a:lnSpc>
                <a:spcPct val="120000"/>
              </a:lnSpc>
              <a:spcBef>
                <a:spcPts val="25"/>
              </a:spcBef>
            </a:pPr>
            <a:r>
              <a:rPr b="1" dirty="0">
                <a:latin typeface="Arial"/>
                <a:cs typeface="Arial"/>
              </a:rPr>
              <a:t>Para</a:t>
            </a:r>
            <a:r>
              <a:rPr b="1" spc="35" dirty="0">
                <a:latin typeface="Arial"/>
                <a:cs typeface="Arial"/>
              </a:rPr>
              <a:t> </a:t>
            </a:r>
            <a:r>
              <a:rPr b="1" dirty="0">
                <a:latin typeface="Arial"/>
                <a:cs typeface="Arial"/>
              </a:rPr>
              <a:t>cada</a:t>
            </a:r>
            <a:r>
              <a:rPr b="1" spc="35" dirty="0">
                <a:latin typeface="Arial"/>
                <a:cs typeface="Arial"/>
              </a:rPr>
              <a:t> </a:t>
            </a:r>
            <a:r>
              <a:rPr dirty="0"/>
              <a:t>n</a:t>
            </a:r>
            <a:r>
              <a:rPr dirty="0">
                <a:latin typeface="Symbol"/>
                <a:cs typeface="Symbol"/>
              </a:rPr>
              <a:t></a:t>
            </a:r>
            <a:r>
              <a:rPr dirty="0"/>
              <a:t>sucesores</a:t>
            </a:r>
            <a:r>
              <a:rPr spc="40" dirty="0"/>
              <a:t> </a:t>
            </a:r>
            <a:r>
              <a:rPr b="1" spc="-10" dirty="0">
                <a:latin typeface="Arial"/>
                <a:cs typeface="Arial"/>
              </a:rPr>
              <a:t>hacer </a:t>
            </a:r>
            <a:r>
              <a:rPr dirty="0"/>
              <a:t>n.padre</a:t>
            </a:r>
            <a:r>
              <a:rPr spc="-20" dirty="0"/>
              <a:t> </a:t>
            </a:r>
            <a:r>
              <a:rPr spc="484" dirty="0">
                <a:latin typeface="Symbol"/>
                <a:cs typeface="Symbol"/>
              </a:rPr>
              <a:t></a:t>
            </a:r>
            <a:r>
              <a:rPr spc="35" dirty="0">
                <a:latin typeface="Times New Roman"/>
                <a:cs typeface="Times New Roman"/>
              </a:rPr>
              <a:t> </a:t>
            </a:r>
            <a:r>
              <a:rPr spc="-20" dirty="0"/>
              <a:t>nodo </a:t>
            </a:r>
            <a:r>
              <a:rPr i="1" dirty="0">
                <a:solidFill>
                  <a:srgbClr val="FF0000"/>
                </a:solidFill>
                <a:latin typeface="Arial"/>
                <a:cs typeface="Arial"/>
              </a:rPr>
              <a:t>ordInsertar</a:t>
            </a:r>
            <a:r>
              <a:rPr dirty="0">
                <a:solidFill>
                  <a:srgbClr val="FF0000"/>
                </a:solidFill>
              </a:rPr>
              <a:t>(n,abierta,</a:t>
            </a:r>
            <a:r>
              <a:rPr spc="-50" dirty="0">
                <a:solidFill>
                  <a:srgbClr val="FF0000"/>
                </a:solidFill>
              </a:rPr>
              <a:t> </a:t>
            </a:r>
            <a:r>
              <a:rPr i="1" dirty="0">
                <a:solidFill>
                  <a:srgbClr val="FF0000"/>
                </a:solidFill>
                <a:latin typeface="Arial"/>
                <a:cs typeface="Arial"/>
              </a:rPr>
              <a:t>f</a:t>
            </a:r>
            <a:r>
              <a:rPr i="1" spc="-35" dirty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1800" spc="-37" baseline="23148" dirty="0">
                <a:solidFill>
                  <a:srgbClr val="FF0000"/>
                </a:solidFill>
              </a:rPr>
              <a:t>*</a:t>
            </a:r>
            <a:r>
              <a:rPr sz="1800" spc="-25" dirty="0">
                <a:solidFill>
                  <a:srgbClr val="FF0000"/>
                </a:solidFill>
              </a:rPr>
              <a:t>)</a:t>
            </a:r>
            <a:endParaRPr sz="1800">
              <a:latin typeface="Arial"/>
              <a:cs typeface="Arial"/>
            </a:endParaRPr>
          </a:p>
          <a:p>
            <a:pPr marL="547370">
              <a:lnSpc>
                <a:spcPct val="100000"/>
              </a:lnSpc>
              <a:spcBef>
                <a:spcPts val="455"/>
              </a:spcBef>
            </a:pPr>
            <a:r>
              <a:rPr b="1" dirty="0">
                <a:latin typeface="Arial"/>
                <a:cs typeface="Arial"/>
              </a:rPr>
              <a:t>Fin</a:t>
            </a:r>
            <a:r>
              <a:rPr b="1" spc="-5" dirty="0">
                <a:latin typeface="Arial"/>
                <a:cs typeface="Arial"/>
              </a:rPr>
              <a:t> </a:t>
            </a:r>
            <a:r>
              <a:rPr spc="-10" dirty="0"/>
              <a:t>{repetir}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11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654175">
              <a:lnSpc>
                <a:spcPct val="100000"/>
              </a:lnSpc>
              <a:spcBef>
                <a:spcPts val="100"/>
              </a:spcBef>
            </a:pPr>
            <a:r>
              <a:rPr dirty="0"/>
              <a:t>Inteligencia</a:t>
            </a:r>
            <a:r>
              <a:rPr spc="-45" dirty="0"/>
              <a:t> </a:t>
            </a:r>
            <a:r>
              <a:rPr dirty="0"/>
              <a:t>Artificial:</a:t>
            </a:r>
            <a:r>
              <a:rPr spc="-30" dirty="0"/>
              <a:t> </a:t>
            </a:r>
            <a:r>
              <a:rPr spc="-10" dirty="0"/>
              <a:t>Historia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922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7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764540" y="1263283"/>
            <a:ext cx="7796530" cy="4342765"/>
          </a:xfrm>
          <a:prstGeom prst="rect">
            <a:avLst/>
          </a:prstGeom>
        </p:spPr>
        <p:txBody>
          <a:bodyPr vert="horz" wrap="square" lIns="0" tIns="94615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745"/>
              </a:spcBef>
              <a:buFont typeface="Times New Roman"/>
              <a:buChar char="•"/>
              <a:tabLst>
                <a:tab pos="296545" algn="l"/>
                <a:tab pos="297180" algn="l"/>
              </a:tabLst>
            </a:pPr>
            <a:r>
              <a:rPr sz="2000" spc="-10" dirty="0">
                <a:latin typeface="Cambria Math"/>
                <a:cs typeface="Cambria Math"/>
              </a:rPr>
              <a:t>∼</a:t>
            </a:r>
            <a:r>
              <a:rPr sz="2000" spc="-10" dirty="0">
                <a:latin typeface="Times New Roman"/>
                <a:cs typeface="Times New Roman"/>
              </a:rPr>
              <a:t>1940/50:</a:t>
            </a:r>
            <a:endParaRPr sz="2000">
              <a:latin typeface="Times New Roman"/>
              <a:cs typeface="Times New Roman"/>
            </a:endParaRPr>
          </a:p>
          <a:p>
            <a:pPr marL="772795" marR="170180" lvl="1" indent="-285750">
              <a:lnSpc>
                <a:spcPct val="121100"/>
              </a:lnSpc>
              <a:spcBef>
                <a:spcPts val="13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Programas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resuelven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tareas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básicas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razonamiento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(jugar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ajedrez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/ </a:t>
            </a:r>
            <a:r>
              <a:rPr sz="1800" dirty="0">
                <a:latin typeface="Times New Roman"/>
                <a:cs typeface="Times New Roman"/>
              </a:rPr>
              <a:t>jugar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damas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/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probar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teoremas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geométricos)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62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primeros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modelos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artificiales</a:t>
            </a:r>
            <a:r>
              <a:rPr sz="1800" spc="-10" dirty="0">
                <a:latin typeface="Times New Roman"/>
                <a:cs typeface="Times New Roman"/>
              </a:rPr>
              <a:t> (McCulloch/Pitts)</a:t>
            </a:r>
            <a:endParaRPr sz="18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35"/>
              </a:spcBef>
              <a:buFont typeface="Times New Roman"/>
              <a:buChar char="–"/>
            </a:pPr>
            <a:endParaRPr sz="165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"/>
              </a:spcBef>
              <a:buFont typeface="Times New Roman"/>
              <a:buChar char="•"/>
              <a:tabLst>
                <a:tab pos="296545" algn="l"/>
                <a:tab pos="297180" algn="l"/>
              </a:tabLst>
            </a:pPr>
            <a:r>
              <a:rPr sz="2000" spc="-10" dirty="0">
                <a:latin typeface="Cambria Math"/>
                <a:cs typeface="Cambria Math"/>
              </a:rPr>
              <a:t>∼</a:t>
            </a:r>
            <a:r>
              <a:rPr sz="2000" spc="-10" dirty="0">
                <a:latin typeface="Times New Roman"/>
                <a:cs typeface="Times New Roman"/>
              </a:rPr>
              <a:t>1960/70: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70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representaciones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especializadas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conocimiento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(reglas,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marcos,</a:t>
            </a:r>
            <a:r>
              <a:rPr sz="1800" spc="-10" dirty="0">
                <a:latin typeface="Times New Roman"/>
                <a:cs typeface="Times New Roman"/>
              </a:rPr>
              <a:t> guiones)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65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primeros</a:t>
            </a:r>
            <a:r>
              <a:rPr sz="1800" spc="-3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sistemas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expertos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(Dendral,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Prospector,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Mycin)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65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declive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computación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(análisis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Perceptrones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Minsky)</a:t>
            </a:r>
            <a:endParaRPr sz="18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15"/>
              </a:spcBef>
              <a:buFont typeface="Times New Roman"/>
              <a:buChar char="–"/>
            </a:pPr>
            <a:endParaRPr sz="175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"/>
              </a:spcBef>
              <a:buFont typeface="Times New Roman"/>
              <a:buChar char="•"/>
              <a:tabLst>
                <a:tab pos="296545" algn="l"/>
                <a:tab pos="297180" algn="l"/>
              </a:tabLst>
            </a:pPr>
            <a:r>
              <a:rPr sz="2000" spc="-10" dirty="0">
                <a:latin typeface="Cambria Math"/>
                <a:cs typeface="Cambria Math"/>
              </a:rPr>
              <a:t>∼</a:t>
            </a:r>
            <a:r>
              <a:rPr sz="2000" spc="-10" dirty="0">
                <a:latin typeface="Times New Roman"/>
                <a:cs typeface="Times New Roman"/>
              </a:rPr>
              <a:t>1980:</a:t>
            </a:r>
            <a:endParaRPr sz="20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60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aplicaciones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comerciales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sistemas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expertos</a:t>
            </a:r>
            <a:endParaRPr sz="1800">
              <a:latin typeface="Times New Roman"/>
              <a:cs typeface="Times New Roman"/>
            </a:endParaRPr>
          </a:p>
          <a:p>
            <a:pPr marL="772795" lvl="1" indent="-285750">
              <a:lnSpc>
                <a:spcPct val="100000"/>
              </a:lnSpc>
              <a:spcBef>
                <a:spcPts val="62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proyecto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software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“quinta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generación”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</a:t>
            </a:r>
            <a:r>
              <a:rPr sz="1800" spc="-10" dirty="0">
                <a:latin typeface="Times New Roman"/>
                <a:cs typeface="Times New Roman"/>
              </a:rPr>
              <a:t>Japón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196975" y="3413125"/>
            <a:ext cx="7136130" cy="2635250"/>
            <a:chOff x="1196975" y="3413125"/>
            <a:chExt cx="7136130" cy="2635250"/>
          </a:xfrm>
        </p:grpSpPr>
        <p:sp>
          <p:nvSpPr>
            <p:cNvPr id="8" name="object 8"/>
            <p:cNvSpPr/>
            <p:nvPr/>
          </p:nvSpPr>
          <p:spPr>
            <a:xfrm>
              <a:off x="6816724" y="5395912"/>
              <a:ext cx="1511300" cy="647700"/>
            </a:xfrm>
            <a:custGeom>
              <a:avLst/>
              <a:gdLst/>
              <a:ahLst/>
              <a:cxnLst/>
              <a:rect l="l" t="t" r="r" b="b"/>
              <a:pathLst>
                <a:path w="1511300" h="647700">
                  <a:moveTo>
                    <a:pt x="755650" y="0"/>
                  </a:moveTo>
                  <a:lnTo>
                    <a:pt x="690449" y="1188"/>
                  </a:lnTo>
                  <a:lnTo>
                    <a:pt x="626789" y="4690"/>
                  </a:lnTo>
                  <a:lnTo>
                    <a:pt x="564895" y="10406"/>
                  </a:lnTo>
                  <a:lnTo>
                    <a:pt x="504996" y="18241"/>
                  </a:lnTo>
                  <a:lnTo>
                    <a:pt x="447317" y="28098"/>
                  </a:lnTo>
                  <a:lnTo>
                    <a:pt x="392086" y="39877"/>
                  </a:lnTo>
                  <a:lnTo>
                    <a:pt x="339528" y="53484"/>
                  </a:lnTo>
                  <a:lnTo>
                    <a:pt x="289872" y="68820"/>
                  </a:lnTo>
                  <a:lnTo>
                    <a:pt x="243344" y="85788"/>
                  </a:lnTo>
                  <a:lnTo>
                    <a:pt x="200171" y="104291"/>
                  </a:lnTo>
                  <a:lnTo>
                    <a:pt x="160579" y="124231"/>
                  </a:lnTo>
                  <a:lnTo>
                    <a:pt x="124796" y="145512"/>
                  </a:lnTo>
                  <a:lnTo>
                    <a:pt x="93047" y="168037"/>
                  </a:lnTo>
                  <a:lnTo>
                    <a:pt x="42564" y="216427"/>
                  </a:lnTo>
                  <a:lnTo>
                    <a:pt x="10943" y="268624"/>
                  </a:lnTo>
                  <a:lnTo>
                    <a:pt x="0" y="323850"/>
                  </a:lnTo>
                  <a:lnTo>
                    <a:pt x="2773" y="351793"/>
                  </a:lnTo>
                  <a:lnTo>
                    <a:pt x="24282" y="405601"/>
                  </a:lnTo>
                  <a:lnTo>
                    <a:pt x="65561" y="455992"/>
                  </a:lnTo>
                  <a:lnTo>
                    <a:pt x="124796" y="502187"/>
                  </a:lnTo>
                  <a:lnTo>
                    <a:pt x="160579" y="523468"/>
                  </a:lnTo>
                  <a:lnTo>
                    <a:pt x="200171" y="543409"/>
                  </a:lnTo>
                  <a:lnTo>
                    <a:pt x="243344" y="561912"/>
                  </a:lnTo>
                  <a:lnTo>
                    <a:pt x="289872" y="578880"/>
                  </a:lnTo>
                  <a:lnTo>
                    <a:pt x="339528" y="594216"/>
                  </a:lnTo>
                  <a:lnTo>
                    <a:pt x="392086" y="607822"/>
                  </a:lnTo>
                  <a:lnTo>
                    <a:pt x="447317" y="619602"/>
                  </a:lnTo>
                  <a:lnTo>
                    <a:pt x="504996" y="629458"/>
                  </a:lnTo>
                  <a:lnTo>
                    <a:pt x="564895" y="637293"/>
                  </a:lnTo>
                  <a:lnTo>
                    <a:pt x="626789" y="643010"/>
                  </a:lnTo>
                  <a:lnTo>
                    <a:pt x="690449" y="646511"/>
                  </a:lnTo>
                  <a:lnTo>
                    <a:pt x="755650" y="647700"/>
                  </a:lnTo>
                  <a:lnTo>
                    <a:pt x="820850" y="646511"/>
                  </a:lnTo>
                  <a:lnTo>
                    <a:pt x="884510" y="643010"/>
                  </a:lnTo>
                  <a:lnTo>
                    <a:pt x="946403" y="637293"/>
                  </a:lnTo>
                  <a:lnTo>
                    <a:pt x="1006303" y="629458"/>
                  </a:lnTo>
                  <a:lnTo>
                    <a:pt x="1063981" y="619602"/>
                  </a:lnTo>
                  <a:lnTo>
                    <a:pt x="1119213" y="607822"/>
                  </a:lnTo>
                  <a:lnTo>
                    <a:pt x="1171770" y="594216"/>
                  </a:lnTo>
                  <a:lnTo>
                    <a:pt x="1221426" y="578880"/>
                  </a:lnTo>
                  <a:lnTo>
                    <a:pt x="1267954" y="561912"/>
                  </a:lnTo>
                  <a:lnTo>
                    <a:pt x="1311128" y="543409"/>
                  </a:lnTo>
                  <a:lnTo>
                    <a:pt x="1350720" y="523468"/>
                  </a:lnTo>
                  <a:lnTo>
                    <a:pt x="1386503" y="502187"/>
                  </a:lnTo>
                  <a:lnTo>
                    <a:pt x="1418251" y="479663"/>
                  </a:lnTo>
                  <a:lnTo>
                    <a:pt x="1468735" y="431273"/>
                  </a:lnTo>
                  <a:lnTo>
                    <a:pt x="1500356" y="379076"/>
                  </a:lnTo>
                  <a:lnTo>
                    <a:pt x="1511300" y="323850"/>
                  </a:lnTo>
                  <a:lnTo>
                    <a:pt x="1508526" y="295907"/>
                  </a:lnTo>
                  <a:lnTo>
                    <a:pt x="1487017" y="242098"/>
                  </a:lnTo>
                  <a:lnTo>
                    <a:pt x="1445738" y="191708"/>
                  </a:lnTo>
                  <a:lnTo>
                    <a:pt x="1386503" y="145512"/>
                  </a:lnTo>
                  <a:lnTo>
                    <a:pt x="1350720" y="124231"/>
                  </a:lnTo>
                  <a:lnTo>
                    <a:pt x="1311128" y="104291"/>
                  </a:lnTo>
                  <a:lnTo>
                    <a:pt x="1267954" y="85788"/>
                  </a:lnTo>
                  <a:lnTo>
                    <a:pt x="1221426" y="68820"/>
                  </a:lnTo>
                  <a:lnTo>
                    <a:pt x="1171770" y="53484"/>
                  </a:lnTo>
                  <a:lnTo>
                    <a:pt x="1119213" y="39877"/>
                  </a:lnTo>
                  <a:lnTo>
                    <a:pt x="1063981" y="28098"/>
                  </a:lnTo>
                  <a:lnTo>
                    <a:pt x="1006303" y="18241"/>
                  </a:lnTo>
                  <a:lnTo>
                    <a:pt x="946403" y="10406"/>
                  </a:lnTo>
                  <a:lnTo>
                    <a:pt x="884510" y="4690"/>
                  </a:lnTo>
                  <a:lnTo>
                    <a:pt x="820850" y="1188"/>
                  </a:lnTo>
                  <a:lnTo>
                    <a:pt x="755650" y="0"/>
                  </a:lnTo>
                  <a:close/>
                </a:path>
              </a:pathLst>
            </a:custGeom>
            <a:solidFill>
              <a:srgbClr val="FEFA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816724" y="5395912"/>
              <a:ext cx="1511300" cy="647700"/>
            </a:xfrm>
            <a:custGeom>
              <a:avLst/>
              <a:gdLst/>
              <a:ahLst/>
              <a:cxnLst/>
              <a:rect l="l" t="t" r="r" b="b"/>
              <a:pathLst>
                <a:path w="1511300" h="647700">
                  <a:moveTo>
                    <a:pt x="0" y="323850"/>
                  </a:moveTo>
                  <a:lnTo>
                    <a:pt x="10943" y="268624"/>
                  </a:lnTo>
                  <a:lnTo>
                    <a:pt x="42564" y="216427"/>
                  </a:lnTo>
                  <a:lnTo>
                    <a:pt x="93047" y="168037"/>
                  </a:lnTo>
                  <a:lnTo>
                    <a:pt x="124796" y="145512"/>
                  </a:lnTo>
                  <a:lnTo>
                    <a:pt x="160579" y="124231"/>
                  </a:lnTo>
                  <a:lnTo>
                    <a:pt x="200171" y="104290"/>
                  </a:lnTo>
                  <a:lnTo>
                    <a:pt x="243344" y="85787"/>
                  </a:lnTo>
                  <a:lnTo>
                    <a:pt x="289873" y="68819"/>
                  </a:lnTo>
                  <a:lnTo>
                    <a:pt x="339529" y="53484"/>
                  </a:lnTo>
                  <a:lnTo>
                    <a:pt x="392086" y="39877"/>
                  </a:lnTo>
                  <a:lnTo>
                    <a:pt x="447317" y="28097"/>
                  </a:lnTo>
                  <a:lnTo>
                    <a:pt x="504996" y="18241"/>
                  </a:lnTo>
                  <a:lnTo>
                    <a:pt x="564896" y="10406"/>
                  </a:lnTo>
                  <a:lnTo>
                    <a:pt x="626789" y="4690"/>
                  </a:lnTo>
                  <a:lnTo>
                    <a:pt x="690449" y="1188"/>
                  </a:lnTo>
                  <a:lnTo>
                    <a:pt x="755650" y="0"/>
                  </a:lnTo>
                  <a:lnTo>
                    <a:pt x="820850" y="1188"/>
                  </a:lnTo>
                  <a:lnTo>
                    <a:pt x="884510" y="4690"/>
                  </a:lnTo>
                  <a:lnTo>
                    <a:pt x="946403" y="10406"/>
                  </a:lnTo>
                  <a:lnTo>
                    <a:pt x="1006303" y="18241"/>
                  </a:lnTo>
                  <a:lnTo>
                    <a:pt x="1063982" y="28097"/>
                  </a:lnTo>
                  <a:lnTo>
                    <a:pt x="1119213" y="39877"/>
                  </a:lnTo>
                  <a:lnTo>
                    <a:pt x="1171770" y="53484"/>
                  </a:lnTo>
                  <a:lnTo>
                    <a:pt x="1221426" y="68819"/>
                  </a:lnTo>
                  <a:lnTo>
                    <a:pt x="1267955" y="85787"/>
                  </a:lnTo>
                  <a:lnTo>
                    <a:pt x="1311128" y="104290"/>
                  </a:lnTo>
                  <a:lnTo>
                    <a:pt x="1350720" y="124231"/>
                  </a:lnTo>
                  <a:lnTo>
                    <a:pt x="1386503" y="145512"/>
                  </a:lnTo>
                  <a:lnTo>
                    <a:pt x="1418252" y="168037"/>
                  </a:lnTo>
                  <a:lnTo>
                    <a:pt x="1468735" y="216427"/>
                  </a:lnTo>
                  <a:lnTo>
                    <a:pt x="1500356" y="268624"/>
                  </a:lnTo>
                  <a:lnTo>
                    <a:pt x="1511300" y="323850"/>
                  </a:lnTo>
                  <a:lnTo>
                    <a:pt x="1508526" y="351793"/>
                  </a:lnTo>
                  <a:lnTo>
                    <a:pt x="1487017" y="405601"/>
                  </a:lnTo>
                  <a:lnTo>
                    <a:pt x="1445738" y="455992"/>
                  </a:lnTo>
                  <a:lnTo>
                    <a:pt x="1386503" y="502187"/>
                  </a:lnTo>
                  <a:lnTo>
                    <a:pt x="1350720" y="523468"/>
                  </a:lnTo>
                  <a:lnTo>
                    <a:pt x="1311128" y="543409"/>
                  </a:lnTo>
                  <a:lnTo>
                    <a:pt x="1267955" y="561912"/>
                  </a:lnTo>
                  <a:lnTo>
                    <a:pt x="1221426" y="578880"/>
                  </a:lnTo>
                  <a:lnTo>
                    <a:pt x="1171770" y="594215"/>
                  </a:lnTo>
                  <a:lnTo>
                    <a:pt x="1119213" y="607822"/>
                  </a:lnTo>
                  <a:lnTo>
                    <a:pt x="1063982" y="619602"/>
                  </a:lnTo>
                  <a:lnTo>
                    <a:pt x="1006303" y="629458"/>
                  </a:lnTo>
                  <a:lnTo>
                    <a:pt x="946403" y="637293"/>
                  </a:lnTo>
                  <a:lnTo>
                    <a:pt x="884510" y="643009"/>
                  </a:lnTo>
                  <a:lnTo>
                    <a:pt x="820850" y="646511"/>
                  </a:lnTo>
                  <a:lnTo>
                    <a:pt x="755650" y="647700"/>
                  </a:lnTo>
                  <a:lnTo>
                    <a:pt x="690449" y="646511"/>
                  </a:lnTo>
                  <a:lnTo>
                    <a:pt x="626789" y="643009"/>
                  </a:lnTo>
                  <a:lnTo>
                    <a:pt x="564896" y="637293"/>
                  </a:lnTo>
                  <a:lnTo>
                    <a:pt x="504996" y="629458"/>
                  </a:lnTo>
                  <a:lnTo>
                    <a:pt x="447317" y="619602"/>
                  </a:lnTo>
                  <a:lnTo>
                    <a:pt x="392086" y="607822"/>
                  </a:lnTo>
                  <a:lnTo>
                    <a:pt x="339529" y="594215"/>
                  </a:lnTo>
                  <a:lnTo>
                    <a:pt x="289873" y="578880"/>
                  </a:lnTo>
                  <a:lnTo>
                    <a:pt x="243344" y="561912"/>
                  </a:lnTo>
                  <a:lnTo>
                    <a:pt x="200171" y="543409"/>
                  </a:lnTo>
                  <a:lnTo>
                    <a:pt x="160579" y="523468"/>
                  </a:lnTo>
                  <a:lnTo>
                    <a:pt x="124796" y="502187"/>
                  </a:lnTo>
                  <a:lnTo>
                    <a:pt x="93047" y="479662"/>
                  </a:lnTo>
                  <a:lnTo>
                    <a:pt x="42564" y="431272"/>
                  </a:lnTo>
                  <a:lnTo>
                    <a:pt x="10943" y="379075"/>
                  </a:lnTo>
                  <a:lnTo>
                    <a:pt x="0" y="3238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154237" y="3417887"/>
              <a:ext cx="1079500" cy="811530"/>
            </a:xfrm>
            <a:custGeom>
              <a:avLst/>
              <a:gdLst/>
              <a:ahLst/>
              <a:cxnLst/>
              <a:rect l="l" t="t" r="r" b="b"/>
              <a:pathLst>
                <a:path w="1079500" h="811529">
                  <a:moveTo>
                    <a:pt x="539750" y="0"/>
                  </a:moveTo>
                  <a:lnTo>
                    <a:pt x="484563" y="2094"/>
                  </a:lnTo>
                  <a:lnTo>
                    <a:pt x="430971" y="8240"/>
                  </a:lnTo>
                  <a:lnTo>
                    <a:pt x="379244" y="18235"/>
                  </a:lnTo>
                  <a:lnTo>
                    <a:pt x="329654" y="31874"/>
                  </a:lnTo>
                  <a:lnTo>
                    <a:pt x="282473" y="48954"/>
                  </a:lnTo>
                  <a:lnTo>
                    <a:pt x="237970" y="69271"/>
                  </a:lnTo>
                  <a:lnTo>
                    <a:pt x="196418" y="92621"/>
                  </a:lnTo>
                  <a:lnTo>
                    <a:pt x="158089" y="118799"/>
                  </a:lnTo>
                  <a:lnTo>
                    <a:pt x="123252" y="147603"/>
                  </a:lnTo>
                  <a:lnTo>
                    <a:pt x="92180" y="178828"/>
                  </a:lnTo>
                  <a:lnTo>
                    <a:pt x="65144" y="212271"/>
                  </a:lnTo>
                  <a:lnTo>
                    <a:pt x="42416" y="247727"/>
                  </a:lnTo>
                  <a:lnTo>
                    <a:pt x="24266" y="284992"/>
                  </a:lnTo>
                  <a:lnTo>
                    <a:pt x="10965" y="323863"/>
                  </a:lnTo>
                  <a:lnTo>
                    <a:pt x="2786" y="364136"/>
                  </a:lnTo>
                  <a:lnTo>
                    <a:pt x="0" y="405607"/>
                  </a:lnTo>
                  <a:lnTo>
                    <a:pt x="2786" y="447078"/>
                  </a:lnTo>
                  <a:lnTo>
                    <a:pt x="10965" y="487351"/>
                  </a:lnTo>
                  <a:lnTo>
                    <a:pt x="24266" y="526222"/>
                  </a:lnTo>
                  <a:lnTo>
                    <a:pt x="42416" y="563487"/>
                  </a:lnTo>
                  <a:lnTo>
                    <a:pt x="65144" y="598943"/>
                  </a:lnTo>
                  <a:lnTo>
                    <a:pt x="92180" y="632385"/>
                  </a:lnTo>
                  <a:lnTo>
                    <a:pt x="123252" y="663610"/>
                  </a:lnTo>
                  <a:lnTo>
                    <a:pt x="158089" y="692414"/>
                  </a:lnTo>
                  <a:lnTo>
                    <a:pt x="196418" y="718593"/>
                  </a:lnTo>
                  <a:lnTo>
                    <a:pt x="237970" y="741942"/>
                  </a:lnTo>
                  <a:lnTo>
                    <a:pt x="282473" y="762259"/>
                  </a:lnTo>
                  <a:lnTo>
                    <a:pt x="329654" y="779339"/>
                  </a:lnTo>
                  <a:lnTo>
                    <a:pt x="379244" y="792978"/>
                  </a:lnTo>
                  <a:lnTo>
                    <a:pt x="430971" y="802973"/>
                  </a:lnTo>
                  <a:lnTo>
                    <a:pt x="484563" y="809119"/>
                  </a:lnTo>
                  <a:lnTo>
                    <a:pt x="539750" y="811213"/>
                  </a:lnTo>
                  <a:lnTo>
                    <a:pt x="594936" y="809119"/>
                  </a:lnTo>
                  <a:lnTo>
                    <a:pt x="648528" y="802973"/>
                  </a:lnTo>
                  <a:lnTo>
                    <a:pt x="700255" y="792978"/>
                  </a:lnTo>
                  <a:lnTo>
                    <a:pt x="749845" y="779339"/>
                  </a:lnTo>
                  <a:lnTo>
                    <a:pt x="797026" y="762259"/>
                  </a:lnTo>
                  <a:lnTo>
                    <a:pt x="841529" y="741942"/>
                  </a:lnTo>
                  <a:lnTo>
                    <a:pt x="883081" y="718593"/>
                  </a:lnTo>
                  <a:lnTo>
                    <a:pt x="921410" y="692414"/>
                  </a:lnTo>
                  <a:lnTo>
                    <a:pt x="956247" y="663610"/>
                  </a:lnTo>
                  <a:lnTo>
                    <a:pt x="987319" y="632385"/>
                  </a:lnTo>
                  <a:lnTo>
                    <a:pt x="1014355" y="598943"/>
                  </a:lnTo>
                  <a:lnTo>
                    <a:pt x="1037083" y="563487"/>
                  </a:lnTo>
                  <a:lnTo>
                    <a:pt x="1055233" y="526222"/>
                  </a:lnTo>
                  <a:lnTo>
                    <a:pt x="1068534" y="487351"/>
                  </a:lnTo>
                  <a:lnTo>
                    <a:pt x="1076713" y="447078"/>
                  </a:lnTo>
                  <a:lnTo>
                    <a:pt x="1079500" y="405607"/>
                  </a:lnTo>
                  <a:lnTo>
                    <a:pt x="1076713" y="364136"/>
                  </a:lnTo>
                  <a:lnTo>
                    <a:pt x="1068534" y="323863"/>
                  </a:lnTo>
                  <a:lnTo>
                    <a:pt x="1055233" y="284992"/>
                  </a:lnTo>
                  <a:lnTo>
                    <a:pt x="1037083" y="247727"/>
                  </a:lnTo>
                  <a:lnTo>
                    <a:pt x="1014355" y="212271"/>
                  </a:lnTo>
                  <a:lnTo>
                    <a:pt x="987319" y="178828"/>
                  </a:lnTo>
                  <a:lnTo>
                    <a:pt x="956247" y="147603"/>
                  </a:lnTo>
                  <a:lnTo>
                    <a:pt x="921410" y="118799"/>
                  </a:lnTo>
                  <a:lnTo>
                    <a:pt x="883081" y="92621"/>
                  </a:lnTo>
                  <a:lnTo>
                    <a:pt x="841529" y="69271"/>
                  </a:lnTo>
                  <a:lnTo>
                    <a:pt x="797026" y="48954"/>
                  </a:lnTo>
                  <a:lnTo>
                    <a:pt x="749845" y="31874"/>
                  </a:lnTo>
                  <a:lnTo>
                    <a:pt x="700255" y="18235"/>
                  </a:lnTo>
                  <a:lnTo>
                    <a:pt x="648528" y="8240"/>
                  </a:lnTo>
                  <a:lnTo>
                    <a:pt x="594936" y="2094"/>
                  </a:lnTo>
                  <a:lnTo>
                    <a:pt x="539750" y="0"/>
                  </a:lnTo>
                  <a:close/>
                </a:path>
              </a:pathLst>
            </a:custGeom>
            <a:solidFill>
              <a:srgbClr val="FEFA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154237" y="3417887"/>
              <a:ext cx="1079500" cy="811530"/>
            </a:xfrm>
            <a:custGeom>
              <a:avLst/>
              <a:gdLst/>
              <a:ahLst/>
              <a:cxnLst/>
              <a:rect l="l" t="t" r="r" b="b"/>
              <a:pathLst>
                <a:path w="1079500" h="811529">
                  <a:moveTo>
                    <a:pt x="0" y="405606"/>
                  </a:moveTo>
                  <a:lnTo>
                    <a:pt x="2786" y="364135"/>
                  </a:lnTo>
                  <a:lnTo>
                    <a:pt x="10965" y="323862"/>
                  </a:lnTo>
                  <a:lnTo>
                    <a:pt x="24266" y="284991"/>
                  </a:lnTo>
                  <a:lnTo>
                    <a:pt x="42416" y="247726"/>
                  </a:lnTo>
                  <a:lnTo>
                    <a:pt x="65144" y="212270"/>
                  </a:lnTo>
                  <a:lnTo>
                    <a:pt x="92180" y="178828"/>
                  </a:lnTo>
                  <a:lnTo>
                    <a:pt x="123252" y="147603"/>
                  </a:lnTo>
                  <a:lnTo>
                    <a:pt x="158089" y="118799"/>
                  </a:lnTo>
                  <a:lnTo>
                    <a:pt x="196418" y="92620"/>
                  </a:lnTo>
                  <a:lnTo>
                    <a:pt x="237970" y="69271"/>
                  </a:lnTo>
                  <a:lnTo>
                    <a:pt x="282473" y="48954"/>
                  </a:lnTo>
                  <a:lnTo>
                    <a:pt x="329654" y="31874"/>
                  </a:lnTo>
                  <a:lnTo>
                    <a:pt x="379244" y="18235"/>
                  </a:lnTo>
                  <a:lnTo>
                    <a:pt x="430971" y="8240"/>
                  </a:lnTo>
                  <a:lnTo>
                    <a:pt x="484563" y="2094"/>
                  </a:lnTo>
                  <a:lnTo>
                    <a:pt x="539750" y="0"/>
                  </a:lnTo>
                  <a:lnTo>
                    <a:pt x="594936" y="2094"/>
                  </a:lnTo>
                  <a:lnTo>
                    <a:pt x="648528" y="8240"/>
                  </a:lnTo>
                  <a:lnTo>
                    <a:pt x="700255" y="18235"/>
                  </a:lnTo>
                  <a:lnTo>
                    <a:pt x="749845" y="31874"/>
                  </a:lnTo>
                  <a:lnTo>
                    <a:pt x="797026" y="48954"/>
                  </a:lnTo>
                  <a:lnTo>
                    <a:pt x="841529" y="69271"/>
                  </a:lnTo>
                  <a:lnTo>
                    <a:pt x="883081" y="92620"/>
                  </a:lnTo>
                  <a:lnTo>
                    <a:pt x="921410" y="118799"/>
                  </a:lnTo>
                  <a:lnTo>
                    <a:pt x="956247" y="147603"/>
                  </a:lnTo>
                  <a:lnTo>
                    <a:pt x="987319" y="178828"/>
                  </a:lnTo>
                  <a:lnTo>
                    <a:pt x="1014355" y="212270"/>
                  </a:lnTo>
                  <a:lnTo>
                    <a:pt x="1037083" y="247726"/>
                  </a:lnTo>
                  <a:lnTo>
                    <a:pt x="1055233" y="284991"/>
                  </a:lnTo>
                  <a:lnTo>
                    <a:pt x="1068534" y="323862"/>
                  </a:lnTo>
                  <a:lnTo>
                    <a:pt x="1076713" y="364135"/>
                  </a:lnTo>
                  <a:lnTo>
                    <a:pt x="1079500" y="405606"/>
                  </a:lnTo>
                  <a:lnTo>
                    <a:pt x="1076713" y="447077"/>
                  </a:lnTo>
                  <a:lnTo>
                    <a:pt x="1068534" y="487350"/>
                  </a:lnTo>
                  <a:lnTo>
                    <a:pt x="1055233" y="526221"/>
                  </a:lnTo>
                  <a:lnTo>
                    <a:pt x="1037083" y="563486"/>
                  </a:lnTo>
                  <a:lnTo>
                    <a:pt x="1014355" y="598942"/>
                  </a:lnTo>
                  <a:lnTo>
                    <a:pt x="987319" y="632384"/>
                  </a:lnTo>
                  <a:lnTo>
                    <a:pt x="956247" y="663609"/>
                  </a:lnTo>
                  <a:lnTo>
                    <a:pt x="921410" y="692413"/>
                  </a:lnTo>
                  <a:lnTo>
                    <a:pt x="883081" y="718592"/>
                  </a:lnTo>
                  <a:lnTo>
                    <a:pt x="841529" y="741941"/>
                  </a:lnTo>
                  <a:lnTo>
                    <a:pt x="797026" y="762258"/>
                  </a:lnTo>
                  <a:lnTo>
                    <a:pt x="749845" y="779338"/>
                  </a:lnTo>
                  <a:lnTo>
                    <a:pt x="700255" y="792977"/>
                  </a:lnTo>
                  <a:lnTo>
                    <a:pt x="648528" y="802972"/>
                  </a:lnTo>
                  <a:lnTo>
                    <a:pt x="594936" y="809118"/>
                  </a:lnTo>
                  <a:lnTo>
                    <a:pt x="539750" y="811213"/>
                  </a:lnTo>
                  <a:lnTo>
                    <a:pt x="484563" y="809118"/>
                  </a:lnTo>
                  <a:lnTo>
                    <a:pt x="430971" y="802972"/>
                  </a:lnTo>
                  <a:lnTo>
                    <a:pt x="379244" y="792977"/>
                  </a:lnTo>
                  <a:lnTo>
                    <a:pt x="329654" y="779338"/>
                  </a:lnTo>
                  <a:lnTo>
                    <a:pt x="282473" y="762258"/>
                  </a:lnTo>
                  <a:lnTo>
                    <a:pt x="237970" y="741941"/>
                  </a:lnTo>
                  <a:lnTo>
                    <a:pt x="196418" y="718592"/>
                  </a:lnTo>
                  <a:lnTo>
                    <a:pt x="158089" y="692413"/>
                  </a:lnTo>
                  <a:lnTo>
                    <a:pt x="123252" y="663609"/>
                  </a:lnTo>
                  <a:lnTo>
                    <a:pt x="92180" y="632384"/>
                  </a:lnTo>
                  <a:lnTo>
                    <a:pt x="65144" y="598942"/>
                  </a:lnTo>
                  <a:lnTo>
                    <a:pt x="42416" y="563486"/>
                  </a:lnTo>
                  <a:lnTo>
                    <a:pt x="24266" y="526221"/>
                  </a:lnTo>
                  <a:lnTo>
                    <a:pt x="10965" y="487350"/>
                  </a:lnTo>
                  <a:lnTo>
                    <a:pt x="2786" y="447077"/>
                  </a:lnTo>
                  <a:lnTo>
                    <a:pt x="0" y="4056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203325" y="46275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8"/>
                  </a:lnTo>
                  <a:lnTo>
                    <a:pt x="107950" y="96838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203325" y="46275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174876" y="46275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8"/>
                  </a:lnTo>
                  <a:lnTo>
                    <a:pt x="107950" y="96838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174876" y="46275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311276" y="3619500"/>
              <a:ext cx="1358900" cy="1008380"/>
            </a:xfrm>
            <a:custGeom>
              <a:avLst/>
              <a:gdLst/>
              <a:ahLst/>
              <a:cxnLst/>
              <a:rect l="l" t="t" r="r" b="b"/>
              <a:pathLst>
                <a:path w="1358900" h="1008379">
                  <a:moveTo>
                    <a:pt x="1358900" y="0"/>
                  </a:moveTo>
                  <a:lnTo>
                    <a:pt x="0" y="10080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216151" y="3619500"/>
              <a:ext cx="495300" cy="1008380"/>
            </a:xfrm>
            <a:custGeom>
              <a:avLst/>
              <a:gdLst/>
              <a:ahLst/>
              <a:cxnLst/>
              <a:rect l="l" t="t" r="r" b="b"/>
              <a:pathLst>
                <a:path w="495300" h="1008379">
                  <a:moveTo>
                    <a:pt x="495300" y="0"/>
                  </a:moveTo>
                  <a:lnTo>
                    <a:pt x="0" y="10080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1713866" y="4443330"/>
            <a:ext cx="836930" cy="805180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257810">
              <a:lnSpc>
                <a:spcPct val="100000"/>
              </a:lnSpc>
              <a:spcBef>
                <a:spcPts val="475"/>
              </a:spcBef>
            </a:pPr>
            <a:r>
              <a:rPr sz="2000" dirty="0">
                <a:latin typeface="Times New Roman"/>
                <a:cs typeface="Times New Roman"/>
              </a:rPr>
              <a:t>B</a:t>
            </a:r>
            <a:endParaRPr sz="2000">
              <a:latin typeface="Times New Roman"/>
              <a:cs typeface="Times New Roman"/>
            </a:endParaRPr>
          </a:p>
          <a:p>
            <a:pPr algn="ctr">
              <a:lnSpc>
                <a:spcPts val="1550"/>
              </a:lnSpc>
              <a:spcBef>
                <a:spcPts val="265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-209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450+0</a:t>
            </a:r>
            <a:endParaRPr sz="1400">
              <a:latin typeface="Times New Roman"/>
              <a:cs typeface="Times New Roman"/>
            </a:endParaRPr>
          </a:p>
          <a:p>
            <a:pPr marR="19050" algn="ctr">
              <a:lnSpc>
                <a:spcPts val="1550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450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70865" y="4443330"/>
            <a:ext cx="1035685" cy="805180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475"/>
              </a:spcBef>
            </a:pPr>
            <a:r>
              <a:rPr sz="2000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  <a:p>
            <a:pPr algn="ctr">
              <a:lnSpc>
                <a:spcPts val="1550"/>
              </a:lnSpc>
              <a:spcBef>
                <a:spcPts val="265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-209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15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338+253</a:t>
            </a:r>
            <a:endParaRPr sz="1400">
              <a:latin typeface="Times New Roman"/>
              <a:cs typeface="Times New Roman"/>
            </a:endParaRPr>
          </a:p>
          <a:p>
            <a:pPr marL="200025">
              <a:lnSpc>
                <a:spcPts val="1550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15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591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4497387" y="1304925"/>
            <a:ext cx="120650" cy="109855"/>
            <a:chOff x="4497387" y="1304925"/>
            <a:chExt cx="120650" cy="109855"/>
          </a:xfrm>
        </p:grpSpPr>
        <p:sp>
          <p:nvSpPr>
            <p:cNvPr id="21" name="object 21"/>
            <p:cNvSpPr/>
            <p:nvPr/>
          </p:nvSpPr>
          <p:spPr>
            <a:xfrm>
              <a:off x="4503737" y="1311275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3737" y="1311275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4240212" y="1168908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155950" y="1403350"/>
            <a:ext cx="3811904" cy="1117600"/>
            <a:chOff x="3155950" y="1403350"/>
            <a:chExt cx="3811904" cy="1117600"/>
          </a:xfrm>
        </p:grpSpPr>
        <p:sp>
          <p:nvSpPr>
            <p:cNvPr id="25" name="object 25"/>
            <p:cNvSpPr/>
            <p:nvPr/>
          </p:nvSpPr>
          <p:spPr>
            <a:xfrm>
              <a:off x="3162300" y="24177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162300" y="24177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0" y="0"/>
                  </a:moveTo>
                  <a:lnTo>
                    <a:pt x="107950" y="0"/>
                  </a:lnTo>
                  <a:lnTo>
                    <a:pt x="107950" y="96837"/>
                  </a:lnTo>
                  <a:lnTo>
                    <a:pt x="0" y="96837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270249" y="1408112"/>
              <a:ext cx="1233805" cy="1009650"/>
            </a:xfrm>
            <a:custGeom>
              <a:avLst/>
              <a:gdLst/>
              <a:ahLst/>
              <a:cxnLst/>
              <a:rect l="l" t="t" r="r" b="b"/>
              <a:pathLst>
                <a:path w="1233804" h="1009650">
                  <a:moveTo>
                    <a:pt x="1233488" y="0"/>
                  </a:moveTo>
                  <a:lnTo>
                    <a:pt x="0" y="1009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006975" y="24177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006975" y="24177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0" y="0"/>
                  </a:moveTo>
                  <a:lnTo>
                    <a:pt x="107950" y="0"/>
                  </a:lnTo>
                  <a:lnTo>
                    <a:pt x="107950" y="96837"/>
                  </a:lnTo>
                  <a:lnTo>
                    <a:pt x="0" y="96837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853237" y="24177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107950" y="0"/>
                  </a:moveTo>
                  <a:lnTo>
                    <a:pt x="0" y="0"/>
                  </a:lnTo>
                  <a:lnTo>
                    <a:pt x="0" y="96837"/>
                  </a:lnTo>
                  <a:lnTo>
                    <a:pt x="107950" y="96837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853237" y="24177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5">
                  <a:moveTo>
                    <a:pt x="0" y="0"/>
                  </a:moveTo>
                  <a:lnTo>
                    <a:pt x="107950" y="0"/>
                  </a:lnTo>
                  <a:lnTo>
                    <a:pt x="107950" y="96837"/>
                  </a:lnTo>
                  <a:lnTo>
                    <a:pt x="0" y="96837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611687" y="1408112"/>
              <a:ext cx="2241550" cy="1009650"/>
            </a:xfrm>
            <a:custGeom>
              <a:avLst/>
              <a:gdLst/>
              <a:ahLst/>
              <a:cxnLst/>
              <a:rect l="l" t="t" r="r" b="b"/>
              <a:pathLst>
                <a:path w="2241550" h="1009650">
                  <a:moveTo>
                    <a:pt x="0" y="0"/>
                  </a:moveTo>
                  <a:lnTo>
                    <a:pt x="2241550" y="1009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" name="object 33"/>
          <p:cNvSpPr txBox="1"/>
          <p:nvPr/>
        </p:nvSpPr>
        <p:spPr>
          <a:xfrm>
            <a:off x="4763293" y="2281428"/>
            <a:ext cx="1809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T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971800" y="2281428"/>
            <a:ext cx="1670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4583112" y="1408112"/>
            <a:ext cx="494030" cy="1009650"/>
          </a:xfrm>
          <a:custGeom>
            <a:avLst/>
            <a:gdLst/>
            <a:ahLst/>
            <a:cxnLst/>
            <a:rect l="l" t="t" r="r" b="b"/>
            <a:pathLst>
              <a:path w="494029" h="1009650">
                <a:moveTo>
                  <a:pt x="0" y="0"/>
                </a:moveTo>
                <a:lnTo>
                  <a:pt x="493713" y="100965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6966902" y="2247900"/>
            <a:ext cx="967105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5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3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75+374</a:t>
            </a:r>
            <a:endParaRPr sz="1400">
              <a:latin typeface="Times New Roman"/>
              <a:cs typeface="Times New Roman"/>
            </a:endParaRPr>
          </a:p>
          <a:p>
            <a:pPr marL="200025">
              <a:lnSpc>
                <a:spcPts val="1550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31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449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361690" y="2247900"/>
            <a:ext cx="1006475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5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140+253</a:t>
            </a:r>
            <a:endParaRPr sz="1400">
              <a:latin typeface="Times New Roman"/>
              <a:cs typeface="Times New Roman"/>
            </a:endParaRPr>
          </a:p>
          <a:p>
            <a:pPr marL="190500">
              <a:lnSpc>
                <a:spcPts val="1550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13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393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142865" y="2247900"/>
            <a:ext cx="1038860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5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165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118+329</a:t>
            </a:r>
            <a:endParaRPr sz="1400">
              <a:latin typeface="Times New Roman"/>
              <a:cs typeface="Times New Roman"/>
            </a:endParaRPr>
          </a:p>
          <a:p>
            <a:pPr marL="231775">
              <a:lnSpc>
                <a:spcPts val="1550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 447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580981" y="2281428"/>
            <a:ext cx="1809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Z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1689100" y="2509837"/>
            <a:ext cx="4157979" cy="1724025"/>
            <a:chOff x="1689100" y="2509837"/>
            <a:chExt cx="4157979" cy="1724025"/>
          </a:xfrm>
        </p:grpSpPr>
        <p:sp>
          <p:nvSpPr>
            <p:cNvPr id="41" name="object 41"/>
            <p:cNvSpPr/>
            <p:nvPr/>
          </p:nvSpPr>
          <p:spPr>
            <a:xfrm>
              <a:off x="2152650" y="3417887"/>
              <a:ext cx="1079500" cy="811530"/>
            </a:xfrm>
            <a:custGeom>
              <a:avLst/>
              <a:gdLst/>
              <a:ahLst/>
              <a:cxnLst/>
              <a:rect l="l" t="t" r="r" b="b"/>
              <a:pathLst>
                <a:path w="1079500" h="811529">
                  <a:moveTo>
                    <a:pt x="539750" y="0"/>
                  </a:moveTo>
                  <a:lnTo>
                    <a:pt x="484563" y="2094"/>
                  </a:lnTo>
                  <a:lnTo>
                    <a:pt x="430971" y="8240"/>
                  </a:lnTo>
                  <a:lnTo>
                    <a:pt x="379244" y="18235"/>
                  </a:lnTo>
                  <a:lnTo>
                    <a:pt x="329654" y="31874"/>
                  </a:lnTo>
                  <a:lnTo>
                    <a:pt x="282473" y="48954"/>
                  </a:lnTo>
                  <a:lnTo>
                    <a:pt x="237970" y="69271"/>
                  </a:lnTo>
                  <a:lnTo>
                    <a:pt x="196418" y="92621"/>
                  </a:lnTo>
                  <a:lnTo>
                    <a:pt x="158089" y="118799"/>
                  </a:lnTo>
                  <a:lnTo>
                    <a:pt x="123252" y="147603"/>
                  </a:lnTo>
                  <a:lnTo>
                    <a:pt x="92180" y="178828"/>
                  </a:lnTo>
                  <a:lnTo>
                    <a:pt x="65144" y="212271"/>
                  </a:lnTo>
                  <a:lnTo>
                    <a:pt x="42416" y="247727"/>
                  </a:lnTo>
                  <a:lnTo>
                    <a:pt x="24266" y="284992"/>
                  </a:lnTo>
                  <a:lnTo>
                    <a:pt x="10965" y="323863"/>
                  </a:lnTo>
                  <a:lnTo>
                    <a:pt x="2786" y="364136"/>
                  </a:lnTo>
                  <a:lnTo>
                    <a:pt x="0" y="405607"/>
                  </a:lnTo>
                  <a:lnTo>
                    <a:pt x="2786" y="447078"/>
                  </a:lnTo>
                  <a:lnTo>
                    <a:pt x="10965" y="487351"/>
                  </a:lnTo>
                  <a:lnTo>
                    <a:pt x="24266" y="526222"/>
                  </a:lnTo>
                  <a:lnTo>
                    <a:pt x="42416" y="563487"/>
                  </a:lnTo>
                  <a:lnTo>
                    <a:pt x="65144" y="598943"/>
                  </a:lnTo>
                  <a:lnTo>
                    <a:pt x="92180" y="632385"/>
                  </a:lnTo>
                  <a:lnTo>
                    <a:pt x="123252" y="663610"/>
                  </a:lnTo>
                  <a:lnTo>
                    <a:pt x="158089" y="692414"/>
                  </a:lnTo>
                  <a:lnTo>
                    <a:pt x="196418" y="718593"/>
                  </a:lnTo>
                  <a:lnTo>
                    <a:pt x="237970" y="741942"/>
                  </a:lnTo>
                  <a:lnTo>
                    <a:pt x="282473" y="762259"/>
                  </a:lnTo>
                  <a:lnTo>
                    <a:pt x="329654" y="779339"/>
                  </a:lnTo>
                  <a:lnTo>
                    <a:pt x="379244" y="792978"/>
                  </a:lnTo>
                  <a:lnTo>
                    <a:pt x="430971" y="802973"/>
                  </a:lnTo>
                  <a:lnTo>
                    <a:pt x="484563" y="809119"/>
                  </a:lnTo>
                  <a:lnTo>
                    <a:pt x="539750" y="811213"/>
                  </a:lnTo>
                  <a:lnTo>
                    <a:pt x="594936" y="809119"/>
                  </a:lnTo>
                  <a:lnTo>
                    <a:pt x="648528" y="802973"/>
                  </a:lnTo>
                  <a:lnTo>
                    <a:pt x="700255" y="792978"/>
                  </a:lnTo>
                  <a:lnTo>
                    <a:pt x="749845" y="779339"/>
                  </a:lnTo>
                  <a:lnTo>
                    <a:pt x="797026" y="762259"/>
                  </a:lnTo>
                  <a:lnTo>
                    <a:pt x="841529" y="741942"/>
                  </a:lnTo>
                  <a:lnTo>
                    <a:pt x="883081" y="718593"/>
                  </a:lnTo>
                  <a:lnTo>
                    <a:pt x="921410" y="692414"/>
                  </a:lnTo>
                  <a:lnTo>
                    <a:pt x="956247" y="663610"/>
                  </a:lnTo>
                  <a:lnTo>
                    <a:pt x="987319" y="632385"/>
                  </a:lnTo>
                  <a:lnTo>
                    <a:pt x="1014355" y="598943"/>
                  </a:lnTo>
                  <a:lnTo>
                    <a:pt x="1037083" y="563487"/>
                  </a:lnTo>
                  <a:lnTo>
                    <a:pt x="1055233" y="526222"/>
                  </a:lnTo>
                  <a:lnTo>
                    <a:pt x="1068534" y="487351"/>
                  </a:lnTo>
                  <a:lnTo>
                    <a:pt x="1076713" y="447078"/>
                  </a:lnTo>
                  <a:lnTo>
                    <a:pt x="1079500" y="405607"/>
                  </a:lnTo>
                  <a:lnTo>
                    <a:pt x="1076713" y="364136"/>
                  </a:lnTo>
                  <a:lnTo>
                    <a:pt x="1068534" y="323863"/>
                  </a:lnTo>
                  <a:lnTo>
                    <a:pt x="1055233" y="284992"/>
                  </a:lnTo>
                  <a:lnTo>
                    <a:pt x="1037083" y="247727"/>
                  </a:lnTo>
                  <a:lnTo>
                    <a:pt x="1014355" y="212271"/>
                  </a:lnTo>
                  <a:lnTo>
                    <a:pt x="987319" y="178828"/>
                  </a:lnTo>
                  <a:lnTo>
                    <a:pt x="956247" y="147603"/>
                  </a:lnTo>
                  <a:lnTo>
                    <a:pt x="921410" y="118799"/>
                  </a:lnTo>
                  <a:lnTo>
                    <a:pt x="883081" y="92621"/>
                  </a:lnTo>
                  <a:lnTo>
                    <a:pt x="841529" y="69271"/>
                  </a:lnTo>
                  <a:lnTo>
                    <a:pt x="797026" y="48954"/>
                  </a:lnTo>
                  <a:lnTo>
                    <a:pt x="749845" y="31874"/>
                  </a:lnTo>
                  <a:lnTo>
                    <a:pt x="700255" y="18235"/>
                  </a:lnTo>
                  <a:lnTo>
                    <a:pt x="648528" y="8240"/>
                  </a:lnTo>
                  <a:lnTo>
                    <a:pt x="594936" y="2094"/>
                  </a:lnTo>
                  <a:lnTo>
                    <a:pt x="539750" y="0"/>
                  </a:lnTo>
                  <a:close/>
                </a:path>
              </a:pathLst>
            </a:custGeom>
            <a:solidFill>
              <a:srgbClr val="FEFA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152650" y="3417887"/>
              <a:ext cx="1079500" cy="811530"/>
            </a:xfrm>
            <a:custGeom>
              <a:avLst/>
              <a:gdLst/>
              <a:ahLst/>
              <a:cxnLst/>
              <a:rect l="l" t="t" r="r" b="b"/>
              <a:pathLst>
                <a:path w="1079500" h="811529">
                  <a:moveTo>
                    <a:pt x="0" y="405606"/>
                  </a:moveTo>
                  <a:lnTo>
                    <a:pt x="2786" y="364135"/>
                  </a:lnTo>
                  <a:lnTo>
                    <a:pt x="10965" y="323862"/>
                  </a:lnTo>
                  <a:lnTo>
                    <a:pt x="24266" y="284991"/>
                  </a:lnTo>
                  <a:lnTo>
                    <a:pt x="42416" y="247726"/>
                  </a:lnTo>
                  <a:lnTo>
                    <a:pt x="65144" y="212270"/>
                  </a:lnTo>
                  <a:lnTo>
                    <a:pt x="92180" y="178828"/>
                  </a:lnTo>
                  <a:lnTo>
                    <a:pt x="123252" y="147603"/>
                  </a:lnTo>
                  <a:lnTo>
                    <a:pt x="158089" y="118799"/>
                  </a:lnTo>
                  <a:lnTo>
                    <a:pt x="196418" y="92620"/>
                  </a:lnTo>
                  <a:lnTo>
                    <a:pt x="237970" y="69271"/>
                  </a:lnTo>
                  <a:lnTo>
                    <a:pt x="282473" y="48954"/>
                  </a:lnTo>
                  <a:lnTo>
                    <a:pt x="329654" y="31874"/>
                  </a:lnTo>
                  <a:lnTo>
                    <a:pt x="379244" y="18235"/>
                  </a:lnTo>
                  <a:lnTo>
                    <a:pt x="430971" y="8240"/>
                  </a:lnTo>
                  <a:lnTo>
                    <a:pt x="484563" y="2094"/>
                  </a:lnTo>
                  <a:lnTo>
                    <a:pt x="539750" y="0"/>
                  </a:lnTo>
                  <a:lnTo>
                    <a:pt x="594936" y="2094"/>
                  </a:lnTo>
                  <a:lnTo>
                    <a:pt x="648528" y="8240"/>
                  </a:lnTo>
                  <a:lnTo>
                    <a:pt x="700255" y="18235"/>
                  </a:lnTo>
                  <a:lnTo>
                    <a:pt x="749845" y="31874"/>
                  </a:lnTo>
                  <a:lnTo>
                    <a:pt x="797026" y="48954"/>
                  </a:lnTo>
                  <a:lnTo>
                    <a:pt x="841529" y="69271"/>
                  </a:lnTo>
                  <a:lnTo>
                    <a:pt x="883081" y="92620"/>
                  </a:lnTo>
                  <a:lnTo>
                    <a:pt x="921410" y="118799"/>
                  </a:lnTo>
                  <a:lnTo>
                    <a:pt x="956247" y="147603"/>
                  </a:lnTo>
                  <a:lnTo>
                    <a:pt x="987319" y="178828"/>
                  </a:lnTo>
                  <a:lnTo>
                    <a:pt x="1014355" y="212270"/>
                  </a:lnTo>
                  <a:lnTo>
                    <a:pt x="1037083" y="247726"/>
                  </a:lnTo>
                  <a:lnTo>
                    <a:pt x="1055233" y="284991"/>
                  </a:lnTo>
                  <a:lnTo>
                    <a:pt x="1068534" y="323862"/>
                  </a:lnTo>
                  <a:lnTo>
                    <a:pt x="1076713" y="364135"/>
                  </a:lnTo>
                  <a:lnTo>
                    <a:pt x="1079500" y="405606"/>
                  </a:lnTo>
                  <a:lnTo>
                    <a:pt x="1076713" y="447077"/>
                  </a:lnTo>
                  <a:lnTo>
                    <a:pt x="1068534" y="487350"/>
                  </a:lnTo>
                  <a:lnTo>
                    <a:pt x="1055233" y="526221"/>
                  </a:lnTo>
                  <a:lnTo>
                    <a:pt x="1037083" y="563486"/>
                  </a:lnTo>
                  <a:lnTo>
                    <a:pt x="1014355" y="598942"/>
                  </a:lnTo>
                  <a:lnTo>
                    <a:pt x="987319" y="632384"/>
                  </a:lnTo>
                  <a:lnTo>
                    <a:pt x="956247" y="663609"/>
                  </a:lnTo>
                  <a:lnTo>
                    <a:pt x="921410" y="692413"/>
                  </a:lnTo>
                  <a:lnTo>
                    <a:pt x="883081" y="718592"/>
                  </a:lnTo>
                  <a:lnTo>
                    <a:pt x="841529" y="741941"/>
                  </a:lnTo>
                  <a:lnTo>
                    <a:pt x="797026" y="762258"/>
                  </a:lnTo>
                  <a:lnTo>
                    <a:pt x="749845" y="779338"/>
                  </a:lnTo>
                  <a:lnTo>
                    <a:pt x="700255" y="792977"/>
                  </a:lnTo>
                  <a:lnTo>
                    <a:pt x="648528" y="802972"/>
                  </a:lnTo>
                  <a:lnTo>
                    <a:pt x="594936" y="809118"/>
                  </a:lnTo>
                  <a:lnTo>
                    <a:pt x="539750" y="811213"/>
                  </a:lnTo>
                  <a:lnTo>
                    <a:pt x="484563" y="809118"/>
                  </a:lnTo>
                  <a:lnTo>
                    <a:pt x="430971" y="802972"/>
                  </a:lnTo>
                  <a:lnTo>
                    <a:pt x="379244" y="792977"/>
                  </a:lnTo>
                  <a:lnTo>
                    <a:pt x="329654" y="779338"/>
                  </a:lnTo>
                  <a:lnTo>
                    <a:pt x="282473" y="762258"/>
                  </a:lnTo>
                  <a:lnTo>
                    <a:pt x="237970" y="741941"/>
                  </a:lnTo>
                  <a:lnTo>
                    <a:pt x="196418" y="718592"/>
                  </a:lnTo>
                  <a:lnTo>
                    <a:pt x="158089" y="692413"/>
                  </a:lnTo>
                  <a:lnTo>
                    <a:pt x="123252" y="663609"/>
                  </a:lnTo>
                  <a:lnTo>
                    <a:pt x="92180" y="632384"/>
                  </a:lnTo>
                  <a:lnTo>
                    <a:pt x="65144" y="598942"/>
                  </a:lnTo>
                  <a:lnTo>
                    <a:pt x="42416" y="563486"/>
                  </a:lnTo>
                  <a:lnTo>
                    <a:pt x="24266" y="526221"/>
                  </a:lnTo>
                  <a:lnTo>
                    <a:pt x="10965" y="487350"/>
                  </a:lnTo>
                  <a:lnTo>
                    <a:pt x="2786" y="447077"/>
                  </a:lnTo>
                  <a:lnTo>
                    <a:pt x="0" y="405606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695450" y="35226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8"/>
                  </a:lnTo>
                  <a:lnTo>
                    <a:pt x="107950" y="96838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695450" y="35226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667000" y="35226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8"/>
                  </a:lnTo>
                  <a:lnTo>
                    <a:pt x="107950" y="96838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667000" y="35226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803399" y="2514600"/>
              <a:ext cx="1358900" cy="1008380"/>
            </a:xfrm>
            <a:custGeom>
              <a:avLst/>
              <a:gdLst/>
              <a:ahLst/>
              <a:cxnLst/>
              <a:rect l="l" t="t" r="r" b="b"/>
              <a:pathLst>
                <a:path w="1358900" h="1008379">
                  <a:moveTo>
                    <a:pt x="1358900" y="0"/>
                  </a:moveTo>
                  <a:lnTo>
                    <a:pt x="0" y="10080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708275" y="2514600"/>
              <a:ext cx="495300" cy="1008380"/>
            </a:xfrm>
            <a:custGeom>
              <a:avLst/>
              <a:gdLst/>
              <a:ahLst/>
              <a:cxnLst/>
              <a:rect l="l" t="t" r="r" b="b"/>
              <a:pathLst>
                <a:path w="495300" h="1008379">
                  <a:moveTo>
                    <a:pt x="495300" y="0"/>
                  </a:moveTo>
                  <a:lnTo>
                    <a:pt x="0" y="10080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638550" y="35226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8"/>
                  </a:lnTo>
                  <a:lnTo>
                    <a:pt x="107950" y="96838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638550" y="35226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222625" y="2514600"/>
              <a:ext cx="476250" cy="1008380"/>
            </a:xfrm>
            <a:custGeom>
              <a:avLst/>
              <a:gdLst/>
              <a:ahLst/>
              <a:cxnLst/>
              <a:rect l="l" t="t" r="r" b="b"/>
              <a:pathLst>
                <a:path w="476250" h="1008379">
                  <a:moveTo>
                    <a:pt x="0" y="0"/>
                  </a:moveTo>
                  <a:lnTo>
                    <a:pt x="476250" y="10080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4330700" y="3248025"/>
              <a:ext cx="1511300" cy="647700"/>
            </a:xfrm>
            <a:custGeom>
              <a:avLst/>
              <a:gdLst/>
              <a:ahLst/>
              <a:cxnLst/>
              <a:rect l="l" t="t" r="r" b="b"/>
              <a:pathLst>
                <a:path w="1511300" h="647700">
                  <a:moveTo>
                    <a:pt x="755650" y="0"/>
                  </a:moveTo>
                  <a:lnTo>
                    <a:pt x="690449" y="1188"/>
                  </a:lnTo>
                  <a:lnTo>
                    <a:pt x="626789" y="4690"/>
                  </a:lnTo>
                  <a:lnTo>
                    <a:pt x="564896" y="10406"/>
                  </a:lnTo>
                  <a:lnTo>
                    <a:pt x="504996" y="18241"/>
                  </a:lnTo>
                  <a:lnTo>
                    <a:pt x="447318" y="28097"/>
                  </a:lnTo>
                  <a:lnTo>
                    <a:pt x="392086" y="39877"/>
                  </a:lnTo>
                  <a:lnTo>
                    <a:pt x="339529" y="53483"/>
                  </a:lnTo>
                  <a:lnTo>
                    <a:pt x="289873" y="68819"/>
                  </a:lnTo>
                  <a:lnTo>
                    <a:pt x="243345" y="85787"/>
                  </a:lnTo>
                  <a:lnTo>
                    <a:pt x="200171" y="104290"/>
                  </a:lnTo>
                  <a:lnTo>
                    <a:pt x="160579" y="124231"/>
                  </a:lnTo>
                  <a:lnTo>
                    <a:pt x="124796" y="145512"/>
                  </a:lnTo>
                  <a:lnTo>
                    <a:pt x="93048" y="168036"/>
                  </a:lnTo>
                  <a:lnTo>
                    <a:pt x="42564" y="216426"/>
                  </a:lnTo>
                  <a:lnTo>
                    <a:pt x="10943" y="268623"/>
                  </a:lnTo>
                  <a:lnTo>
                    <a:pt x="0" y="323850"/>
                  </a:lnTo>
                  <a:lnTo>
                    <a:pt x="2773" y="351793"/>
                  </a:lnTo>
                  <a:lnTo>
                    <a:pt x="24282" y="405601"/>
                  </a:lnTo>
                  <a:lnTo>
                    <a:pt x="65561" y="455992"/>
                  </a:lnTo>
                  <a:lnTo>
                    <a:pt x="124796" y="502187"/>
                  </a:lnTo>
                  <a:lnTo>
                    <a:pt x="160579" y="523468"/>
                  </a:lnTo>
                  <a:lnTo>
                    <a:pt x="200171" y="543409"/>
                  </a:lnTo>
                  <a:lnTo>
                    <a:pt x="243345" y="561912"/>
                  </a:lnTo>
                  <a:lnTo>
                    <a:pt x="289873" y="578880"/>
                  </a:lnTo>
                  <a:lnTo>
                    <a:pt x="339529" y="594216"/>
                  </a:lnTo>
                  <a:lnTo>
                    <a:pt x="392086" y="607822"/>
                  </a:lnTo>
                  <a:lnTo>
                    <a:pt x="447318" y="619602"/>
                  </a:lnTo>
                  <a:lnTo>
                    <a:pt x="504996" y="629458"/>
                  </a:lnTo>
                  <a:lnTo>
                    <a:pt x="564896" y="637293"/>
                  </a:lnTo>
                  <a:lnTo>
                    <a:pt x="626789" y="643009"/>
                  </a:lnTo>
                  <a:lnTo>
                    <a:pt x="690449" y="646511"/>
                  </a:lnTo>
                  <a:lnTo>
                    <a:pt x="755650" y="647700"/>
                  </a:lnTo>
                  <a:lnTo>
                    <a:pt x="820850" y="646511"/>
                  </a:lnTo>
                  <a:lnTo>
                    <a:pt x="884510" y="643009"/>
                  </a:lnTo>
                  <a:lnTo>
                    <a:pt x="946403" y="637293"/>
                  </a:lnTo>
                  <a:lnTo>
                    <a:pt x="1006303" y="629458"/>
                  </a:lnTo>
                  <a:lnTo>
                    <a:pt x="1063981" y="619602"/>
                  </a:lnTo>
                  <a:lnTo>
                    <a:pt x="1119213" y="607822"/>
                  </a:lnTo>
                  <a:lnTo>
                    <a:pt x="1171770" y="594216"/>
                  </a:lnTo>
                  <a:lnTo>
                    <a:pt x="1221426" y="578880"/>
                  </a:lnTo>
                  <a:lnTo>
                    <a:pt x="1267954" y="561912"/>
                  </a:lnTo>
                  <a:lnTo>
                    <a:pt x="1311128" y="543409"/>
                  </a:lnTo>
                  <a:lnTo>
                    <a:pt x="1350720" y="523468"/>
                  </a:lnTo>
                  <a:lnTo>
                    <a:pt x="1386503" y="502187"/>
                  </a:lnTo>
                  <a:lnTo>
                    <a:pt x="1418251" y="479663"/>
                  </a:lnTo>
                  <a:lnTo>
                    <a:pt x="1468735" y="431273"/>
                  </a:lnTo>
                  <a:lnTo>
                    <a:pt x="1500356" y="379076"/>
                  </a:lnTo>
                  <a:lnTo>
                    <a:pt x="1511300" y="323850"/>
                  </a:lnTo>
                  <a:lnTo>
                    <a:pt x="1508526" y="295906"/>
                  </a:lnTo>
                  <a:lnTo>
                    <a:pt x="1487017" y="242098"/>
                  </a:lnTo>
                  <a:lnTo>
                    <a:pt x="1445738" y="191707"/>
                  </a:lnTo>
                  <a:lnTo>
                    <a:pt x="1386503" y="145512"/>
                  </a:lnTo>
                  <a:lnTo>
                    <a:pt x="1350720" y="124231"/>
                  </a:lnTo>
                  <a:lnTo>
                    <a:pt x="1311128" y="104290"/>
                  </a:lnTo>
                  <a:lnTo>
                    <a:pt x="1267954" y="85787"/>
                  </a:lnTo>
                  <a:lnTo>
                    <a:pt x="1221426" y="68819"/>
                  </a:lnTo>
                  <a:lnTo>
                    <a:pt x="1171770" y="53483"/>
                  </a:lnTo>
                  <a:lnTo>
                    <a:pt x="1119213" y="39877"/>
                  </a:lnTo>
                  <a:lnTo>
                    <a:pt x="1063981" y="28097"/>
                  </a:lnTo>
                  <a:lnTo>
                    <a:pt x="1006303" y="18241"/>
                  </a:lnTo>
                  <a:lnTo>
                    <a:pt x="946403" y="10406"/>
                  </a:lnTo>
                  <a:lnTo>
                    <a:pt x="884510" y="4690"/>
                  </a:lnTo>
                  <a:lnTo>
                    <a:pt x="820850" y="1188"/>
                  </a:lnTo>
                  <a:lnTo>
                    <a:pt x="755650" y="0"/>
                  </a:lnTo>
                  <a:close/>
                </a:path>
              </a:pathLst>
            </a:custGeom>
            <a:solidFill>
              <a:srgbClr val="FEFA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330700" y="3248025"/>
              <a:ext cx="1511300" cy="647700"/>
            </a:xfrm>
            <a:custGeom>
              <a:avLst/>
              <a:gdLst/>
              <a:ahLst/>
              <a:cxnLst/>
              <a:rect l="l" t="t" r="r" b="b"/>
              <a:pathLst>
                <a:path w="1511300" h="647700">
                  <a:moveTo>
                    <a:pt x="0" y="323850"/>
                  </a:moveTo>
                  <a:lnTo>
                    <a:pt x="10943" y="268624"/>
                  </a:lnTo>
                  <a:lnTo>
                    <a:pt x="42564" y="216427"/>
                  </a:lnTo>
                  <a:lnTo>
                    <a:pt x="93047" y="168037"/>
                  </a:lnTo>
                  <a:lnTo>
                    <a:pt x="124796" y="145512"/>
                  </a:lnTo>
                  <a:lnTo>
                    <a:pt x="160579" y="124231"/>
                  </a:lnTo>
                  <a:lnTo>
                    <a:pt x="200171" y="104290"/>
                  </a:lnTo>
                  <a:lnTo>
                    <a:pt x="243344" y="85787"/>
                  </a:lnTo>
                  <a:lnTo>
                    <a:pt x="289873" y="68819"/>
                  </a:lnTo>
                  <a:lnTo>
                    <a:pt x="339529" y="53484"/>
                  </a:lnTo>
                  <a:lnTo>
                    <a:pt x="392086" y="39877"/>
                  </a:lnTo>
                  <a:lnTo>
                    <a:pt x="447317" y="28097"/>
                  </a:lnTo>
                  <a:lnTo>
                    <a:pt x="504996" y="18241"/>
                  </a:lnTo>
                  <a:lnTo>
                    <a:pt x="564896" y="10406"/>
                  </a:lnTo>
                  <a:lnTo>
                    <a:pt x="626789" y="4690"/>
                  </a:lnTo>
                  <a:lnTo>
                    <a:pt x="690449" y="1188"/>
                  </a:lnTo>
                  <a:lnTo>
                    <a:pt x="755650" y="0"/>
                  </a:lnTo>
                  <a:lnTo>
                    <a:pt x="820850" y="1188"/>
                  </a:lnTo>
                  <a:lnTo>
                    <a:pt x="884510" y="4690"/>
                  </a:lnTo>
                  <a:lnTo>
                    <a:pt x="946403" y="10406"/>
                  </a:lnTo>
                  <a:lnTo>
                    <a:pt x="1006303" y="18241"/>
                  </a:lnTo>
                  <a:lnTo>
                    <a:pt x="1063982" y="28097"/>
                  </a:lnTo>
                  <a:lnTo>
                    <a:pt x="1119213" y="39877"/>
                  </a:lnTo>
                  <a:lnTo>
                    <a:pt x="1171770" y="53484"/>
                  </a:lnTo>
                  <a:lnTo>
                    <a:pt x="1221426" y="68819"/>
                  </a:lnTo>
                  <a:lnTo>
                    <a:pt x="1267955" y="85787"/>
                  </a:lnTo>
                  <a:lnTo>
                    <a:pt x="1311128" y="104290"/>
                  </a:lnTo>
                  <a:lnTo>
                    <a:pt x="1350720" y="124231"/>
                  </a:lnTo>
                  <a:lnTo>
                    <a:pt x="1386503" y="145512"/>
                  </a:lnTo>
                  <a:lnTo>
                    <a:pt x="1418252" y="168037"/>
                  </a:lnTo>
                  <a:lnTo>
                    <a:pt x="1468735" y="216427"/>
                  </a:lnTo>
                  <a:lnTo>
                    <a:pt x="1500356" y="268624"/>
                  </a:lnTo>
                  <a:lnTo>
                    <a:pt x="1511300" y="323850"/>
                  </a:lnTo>
                  <a:lnTo>
                    <a:pt x="1508526" y="351793"/>
                  </a:lnTo>
                  <a:lnTo>
                    <a:pt x="1487017" y="405601"/>
                  </a:lnTo>
                  <a:lnTo>
                    <a:pt x="1445738" y="455992"/>
                  </a:lnTo>
                  <a:lnTo>
                    <a:pt x="1386503" y="502187"/>
                  </a:lnTo>
                  <a:lnTo>
                    <a:pt x="1350720" y="523468"/>
                  </a:lnTo>
                  <a:lnTo>
                    <a:pt x="1311128" y="543409"/>
                  </a:lnTo>
                  <a:lnTo>
                    <a:pt x="1267955" y="561912"/>
                  </a:lnTo>
                  <a:lnTo>
                    <a:pt x="1221426" y="578880"/>
                  </a:lnTo>
                  <a:lnTo>
                    <a:pt x="1171770" y="594215"/>
                  </a:lnTo>
                  <a:lnTo>
                    <a:pt x="1119213" y="607822"/>
                  </a:lnTo>
                  <a:lnTo>
                    <a:pt x="1063982" y="619602"/>
                  </a:lnTo>
                  <a:lnTo>
                    <a:pt x="1006303" y="629458"/>
                  </a:lnTo>
                  <a:lnTo>
                    <a:pt x="946403" y="637293"/>
                  </a:lnTo>
                  <a:lnTo>
                    <a:pt x="884510" y="643009"/>
                  </a:lnTo>
                  <a:lnTo>
                    <a:pt x="820850" y="646511"/>
                  </a:lnTo>
                  <a:lnTo>
                    <a:pt x="755650" y="647700"/>
                  </a:lnTo>
                  <a:lnTo>
                    <a:pt x="690449" y="646511"/>
                  </a:lnTo>
                  <a:lnTo>
                    <a:pt x="626789" y="643009"/>
                  </a:lnTo>
                  <a:lnTo>
                    <a:pt x="564896" y="637293"/>
                  </a:lnTo>
                  <a:lnTo>
                    <a:pt x="504996" y="629458"/>
                  </a:lnTo>
                  <a:lnTo>
                    <a:pt x="447317" y="619602"/>
                  </a:lnTo>
                  <a:lnTo>
                    <a:pt x="392086" y="607822"/>
                  </a:lnTo>
                  <a:lnTo>
                    <a:pt x="339529" y="594215"/>
                  </a:lnTo>
                  <a:lnTo>
                    <a:pt x="289873" y="578880"/>
                  </a:lnTo>
                  <a:lnTo>
                    <a:pt x="243344" y="561912"/>
                  </a:lnTo>
                  <a:lnTo>
                    <a:pt x="200171" y="543409"/>
                  </a:lnTo>
                  <a:lnTo>
                    <a:pt x="160579" y="523468"/>
                  </a:lnTo>
                  <a:lnTo>
                    <a:pt x="124796" y="502187"/>
                  </a:lnTo>
                  <a:lnTo>
                    <a:pt x="93047" y="479662"/>
                  </a:lnTo>
                  <a:lnTo>
                    <a:pt x="42564" y="431272"/>
                  </a:lnTo>
                  <a:lnTo>
                    <a:pt x="10943" y="379075"/>
                  </a:lnTo>
                  <a:lnTo>
                    <a:pt x="0" y="323850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611687" y="35226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8"/>
                  </a:lnTo>
                  <a:lnTo>
                    <a:pt x="107950" y="96838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611687" y="3522662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3270250" y="2514600"/>
              <a:ext cx="1341755" cy="1008380"/>
            </a:xfrm>
            <a:custGeom>
              <a:avLst/>
              <a:gdLst/>
              <a:ahLst/>
              <a:cxnLst/>
              <a:rect l="l" t="t" r="r" b="b"/>
              <a:pathLst>
                <a:path w="1341754" h="1008379">
                  <a:moveTo>
                    <a:pt x="0" y="0"/>
                  </a:moveTo>
                  <a:lnTo>
                    <a:pt x="1341438" y="10080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" name="object 57"/>
          <p:cNvSpPr txBox="1"/>
          <p:nvPr/>
        </p:nvSpPr>
        <p:spPr>
          <a:xfrm>
            <a:off x="1031239" y="3339954"/>
            <a:ext cx="1035685" cy="80200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53975" algn="ctr">
              <a:lnSpc>
                <a:spcPct val="100000"/>
              </a:lnSpc>
              <a:spcBef>
                <a:spcPts val="475"/>
              </a:spcBef>
            </a:pPr>
            <a:r>
              <a:rPr sz="2000" dirty="0"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  <a:p>
            <a:pPr algn="ctr">
              <a:lnSpc>
                <a:spcPts val="1535"/>
              </a:lnSpc>
              <a:spcBef>
                <a:spcPts val="265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-209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15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280+366</a:t>
            </a:r>
            <a:endParaRPr sz="1400">
              <a:latin typeface="Times New Roman"/>
              <a:cs typeface="Times New Roman"/>
            </a:endParaRPr>
          </a:p>
          <a:p>
            <a:pPr marL="200025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15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646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376737" y="3387852"/>
            <a:ext cx="1949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R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205989" y="3339954"/>
            <a:ext cx="1014730" cy="80200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271780">
              <a:lnSpc>
                <a:spcPct val="100000"/>
              </a:lnSpc>
              <a:spcBef>
                <a:spcPts val="475"/>
              </a:spcBef>
            </a:pPr>
            <a:r>
              <a:rPr sz="2000" dirty="0">
                <a:latin typeface="Times New Roman"/>
                <a:cs typeface="Times New Roman"/>
              </a:rPr>
              <a:t>F</a:t>
            </a:r>
            <a:endParaRPr sz="2000">
              <a:latin typeface="Times New Roman"/>
              <a:cs typeface="Times New Roman"/>
            </a:endParaRPr>
          </a:p>
          <a:p>
            <a:pPr marL="38100">
              <a:lnSpc>
                <a:spcPts val="1535"/>
              </a:lnSpc>
              <a:spcBef>
                <a:spcPts val="265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-209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239+178</a:t>
            </a:r>
            <a:endParaRPr sz="1400">
              <a:latin typeface="Times New Roman"/>
              <a:cs typeface="Times New Roman"/>
            </a:endParaRPr>
          </a:p>
          <a:p>
            <a:pPr marL="200025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417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287077" y="3339954"/>
            <a:ext cx="1014730" cy="80200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141605">
              <a:lnSpc>
                <a:spcPct val="100000"/>
              </a:lnSpc>
              <a:spcBef>
                <a:spcPts val="475"/>
              </a:spcBef>
            </a:pPr>
            <a:r>
              <a:rPr sz="2000" dirty="0">
                <a:latin typeface="Times New Roman"/>
                <a:cs typeface="Times New Roman"/>
              </a:rPr>
              <a:t>O</a:t>
            </a:r>
            <a:endParaRPr sz="2000">
              <a:latin typeface="Times New Roman"/>
              <a:cs typeface="Times New Roman"/>
            </a:endParaRPr>
          </a:p>
          <a:p>
            <a:pPr marL="38100">
              <a:lnSpc>
                <a:spcPts val="1535"/>
              </a:lnSpc>
              <a:spcBef>
                <a:spcPts val="265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-209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291+380</a:t>
            </a:r>
            <a:endParaRPr sz="1400">
              <a:latin typeface="Times New Roman"/>
              <a:cs typeface="Times New Roman"/>
            </a:endParaRPr>
          </a:p>
          <a:p>
            <a:pPr marL="200025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671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785677" y="3387852"/>
            <a:ext cx="1045210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220+193</a:t>
            </a:r>
            <a:endParaRPr sz="1400">
              <a:latin typeface="Times New Roman"/>
              <a:cs typeface="Times New Roman"/>
            </a:endParaRPr>
          </a:p>
          <a:p>
            <a:pPr marL="231775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 413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62" name="object 62"/>
          <p:cNvGrpSpPr/>
          <p:nvPr/>
        </p:nvGrpSpPr>
        <p:grpSpPr>
          <a:xfrm>
            <a:off x="3524250" y="3614737"/>
            <a:ext cx="3270250" cy="1119505"/>
            <a:chOff x="3524250" y="3614737"/>
            <a:chExt cx="3270250" cy="1119505"/>
          </a:xfrm>
        </p:grpSpPr>
        <p:sp>
          <p:nvSpPr>
            <p:cNvPr id="63" name="object 63"/>
            <p:cNvSpPr/>
            <p:nvPr/>
          </p:nvSpPr>
          <p:spPr>
            <a:xfrm>
              <a:off x="3530600" y="4630737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8"/>
                  </a:lnTo>
                  <a:lnTo>
                    <a:pt x="107950" y="96838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530600" y="4630737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105400" y="4630737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8"/>
                  </a:lnTo>
                  <a:lnTo>
                    <a:pt x="107950" y="96838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105400" y="4630737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80200" y="4630737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8"/>
                  </a:lnTo>
                  <a:lnTo>
                    <a:pt x="107950" y="96838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680200" y="4630737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638549" y="3619500"/>
              <a:ext cx="973455" cy="1011555"/>
            </a:xfrm>
            <a:custGeom>
              <a:avLst/>
              <a:gdLst/>
              <a:ahLst/>
              <a:cxnLst/>
              <a:rect l="l" t="t" r="r" b="b"/>
              <a:pathLst>
                <a:path w="973454" h="1011554">
                  <a:moveTo>
                    <a:pt x="973138" y="0"/>
                  </a:moveTo>
                  <a:lnTo>
                    <a:pt x="0" y="10112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662487" y="3619500"/>
              <a:ext cx="494030" cy="1011555"/>
            </a:xfrm>
            <a:custGeom>
              <a:avLst/>
              <a:gdLst/>
              <a:ahLst/>
              <a:cxnLst/>
              <a:rect l="l" t="t" r="r" b="b"/>
              <a:pathLst>
                <a:path w="494029" h="1011554">
                  <a:moveTo>
                    <a:pt x="0" y="0"/>
                  </a:moveTo>
                  <a:lnTo>
                    <a:pt x="493713" y="10112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737100" y="3619500"/>
              <a:ext cx="1943100" cy="1011555"/>
            </a:xfrm>
            <a:custGeom>
              <a:avLst/>
              <a:gdLst/>
              <a:ahLst/>
              <a:cxnLst/>
              <a:rect l="l" t="t" r="r" b="b"/>
              <a:pathLst>
                <a:path w="1943100" h="1011554">
                  <a:moveTo>
                    <a:pt x="0" y="0"/>
                  </a:moveTo>
                  <a:lnTo>
                    <a:pt x="1943100" y="10112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2" name="object 72"/>
          <p:cNvSpPr txBox="1"/>
          <p:nvPr/>
        </p:nvSpPr>
        <p:spPr>
          <a:xfrm>
            <a:off x="3286125" y="4488179"/>
            <a:ext cx="1949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C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4886325" y="4497323"/>
            <a:ext cx="1670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P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446837" y="4497323"/>
            <a:ext cx="1670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822440" y="4482084"/>
            <a:ext cx="1035685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165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0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300+253</a:t>
            </a:r>
            <a:endParaRPr sz="1400">
              <a:latin typeface="Times New Roman"/>
              <a:cs typeface="Times New Roman"/>
            </a:endParaRPr>
          </a:p>
          <a:p>
            <a:pPr marL="231775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0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533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685540" y="4482084"/>
            <a:ext cx="1045210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366+160</a:t>
            </a:r>
            <a:endParaRPr sz="1400">
              <a:latin typeface="Times New Roman"/>
              <a:cs typeface="Times New Roman"/>
            </a:endParaRPr>
          </a:p>
          <a:p>
            <a:pPr marL="220979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526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5253990" y="4482084"/>
            <a:ext cx="956310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37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317+98</a:t>
            </a:r>
            <a:endParaRPr sz="1400">
              <a:latin typeface="Times New Roman"/>
              <a:cs typeface="Times New Roman"/>
            </a:endParaRPr>
          </a:p>
          <a:p>
            <a:pPr marL="220979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415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78" name="object 78"/>
          <p:cNvGrpSpPr/>
          <p:nvPr/>
        </p:nvGrpSpPr>
        <p:grpSpPr>
          <a:xfrm>
            <a:off x="4030662" y="4722812"/>
            <a:ext cx="3270250" cy="1117600"/>
            <a:chOff x="4030662" y="4722812"/>
            <a:chExt cx="3270250" cy="1117600"/>
          </a:xfrm>
        </p:grpSpPr>
        <p:sp>
          <p:nvSpPr>
            <p:cNvPr id="79" name="object 79"/>
            <p:cNvSpPr/>
            <p:nvPr/>
          </p:nvSpPr>
          <p:spPr>
            <a:xfrm>
              <a:off x="7186612" y="5737224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8"/>
                  </a:lnTo>
                  <a:lnTo>
                    <a:pt x="107950" y="96838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186612" y="5737224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037012" y="5737224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8"/>
                  </a:lnTo>
                  <a:lnTo>
                    <a:pt x="107950" y="96838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037012" y="5737224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144962" y="4727575"/>
              <a:ext cx="973455" cy="1009650"/>
            </a:xfrm>
            <a:custGeom>
              <a:avLst/>
              <a:gdLst/>
              <a:ahLst/>
              <a:cxnLst/>
              <a:rect l="l" t="t" r="r" b="b"/>
              <a:pathLst>
                <a:path w="973454" h="1009650">
                  <a:moveTo>
                    <a:pt x="973137" y="0"/>
                  </a:moveTo>
                  <a:lnTo>
                    <a:pt x="0" y="1009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611812" y="5737224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107950" y="0"/>
                  </a:moveTo>
                  <a:lnTo>
                    <a:pt x="0" y="0"/>
                  </a:lnTo>
                  <a:lnTo>
                    <a:pt x="0" y="96838"/>
                  </a:lnTo>
                  <a:lnTo>
                    <a:pt x="107950" y="96838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611812" y="5737224"/>
              <a:ext cx="107950" cy="97155"/>
            </a:xfrm>
            <a:custGeom>
              <a:avLst/>
              <a:gdLst/>
              <a:ahLst/>
              <a:cxnLst/>
              <a:rect l="l" t="t" r="r" b="b"/>
              <a:pathLst>
                <a:path w="107950" h="97154">
                  <a:moveTo>
                    <a:pt x="0" y="0"/>
                  </a:moveTo>
                  <a:lnTo>
                    <a:pt x="107950" y="0"/>
                  </a:lnTo>
                  <a:lnTo>
                    <a:pt x="107950" y="96838"/>
                  </a:lnTo>
                  <a:lnTo>
                    <a:pt x="0" y="968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168900" y="4727575"/>
              <a:ext cx="494030" cy="1009650"/>
            </a:xfrm>
            <a:custGeom>
              <a:avLst/>
              <a:gdLst/>
              <a:ahLst/>
              <a:cxnLst/>
              <a:rect l="l" t="t" r="r" b="b"/>
              <a:pathLst>
                <a:path w="494029" h="1009650">
                  <a:moveTo>
                    <a:pt x="0" y="0"/>
                  </a:moveTo>
                  <a:lnTo>
                    <a:pt x="493712" y="1009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5243512" y="4727575"/>
              <a:ext cx="1943100" cy="1009650"/>
            </a:xfrm>
            <a:custGeom>
              <a:avLst/>
              <a:gdLst/>
              <a:ahLst/>
              <a:cxnLst/>
              <a:rect l="l" t="t" r="r" b="b"/>
              <a:pathLst>
                <a:path w="1943100" h="1009650">
                  <a:moveTo>
                    <a:pt x="0" y="0"/>
                  </a:moveTo>
                  <a:lnTo>
                    <a:pt x="1943100" y="1009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8" name="object 88"/>
          <p:cNvSpPr txBox="1"/>
          <p:nvPr/>
        </p:nvSpPr>
        <p:spPr>
          <a:xfrm>
            <a:off x="3792537" y="5594603"/>
            <a:ext cx="1949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R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378450" y="5603747"/>
            <a:ext cx="1949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C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6938962" y="5603747"/>
            <a:ext cx="1949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B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7346315" y="5551932"/>
            <a:ext cx="857885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55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165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0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418+0</a:t>
            </a:r>
            <a:endParaRPr sz="1400">
              <a:latin typeface="Times New Roman"/>
              <a:cs typeface="Times New Roman"/>
            </a:endParaRPr>
          </a:p>
          <a:p>
            <a:pPr marL="4445" algn="ctr">
              <a:lnSpc>
                <a:spcPts val="1550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0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418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4209415" y="5551932"/>
            <a:ext cx="1045210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5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414+193</a:t>
            </a:r>
            <a:endParaRPr sz="1400">
              <a:latin typeface="Times New Roman"/>
              <a:cs typeface="Times New Roman"/>
            </a:endParaRPr>
          </a:p>
          <a:p>
            <a:pPr marL="220979">
              <a:lnSpc>
                <a:spcPts val="1550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607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5777865" y="5551932"/>
            <a:ext cx="1045210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5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37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455+160</a:t>
            </a:r>
            <a:endParaRPr sz="1400">
              <a:latin typeface="Times New Roman"/>
              <a:cs typeface="Times New Roman"/>
            </a:endParaRPr>
          </a:p>
          <a:p>
            <a:pPr marL="220979">
              <a:lnSpc>
                <a:spcPts val="1550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615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726940" y="1196340"/>
            <a:ext cx="873125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0+366</a:t>
            </a:r>
            <a:endParaRPr sz="1400">
              <a:latin typeface="Times New Roman"/>
              <a:cs typeface="Times New Roman"/>
            </a:endParaRPr>
          </a:p>
          <a:p>
            <a:pPr marL="1270" algn="ctr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366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95" name="object 95"/>
          <p:cNvGrpSpPr/>
          <p:nvPr/>
        </p:nvGrpSpPr>
        <p:grpSpPr>
          <a:xfrm>
            <a:off x="3255962" y="1393825"/>
            <a:ext cx="3945254" cy="4348480"/>
            <a:chOff x="3255962" y="1393825"/>
            <a:chExt cx="3945254" cy="4348480"/>
          </a:xfrm>
        </p:grpSpPr>
        <p:sp>
          <p:nvSpPr>
            <p:cNvPr id="96" name="object 96"/>
            <p:cNvSpPr/>
            <p:nvPr/>
          </p:nvSpPr>
          <p:spPr>
            <a:xfrm>
              <a:off x="3270249" y="1408112"/>
              <a:ext cx="1233805" cy="1009650"/>
            </a:xfrm>
            <a:custGeom>
              <a:avLst/>
              <a:gdLst/>
              <a:ahLst/>
              <a:cxnLst/>
              <a:rect l="l" t="t" r="r" b="b"/>
              <a:pathLst>
                <a:path w="1233804" h="1009650">
                  <a:moveTo>
                    <a:pt x="1233488" y="0"/>
                  </a:moveTo>
                  <a:lnTo>
                    <a:pt x="0" y="1009650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3270250" y="2514600"/>
              <a:ext cx="1341755" cy="1008380"/>
            </a:xfrm>
            <a:custGeom>
              <a:avLst/>
              <a:gdLst/>
              <a:ahLst/>
              <a:cxnLst/>
              <a:rect l="l" t="t" r="r" b="b"/>
              <a:pathLst>
                <a:path w="1341754" h="1008379">
                  <a:moveTo>
                    <a:pt x="0" y="0"/>
                  </a:moveTo>
                  <a:lnTo>
                    <a:pt x="1341438" y="1008062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662487" y="3619500"/>
              <a:ext cx="494030" cy="1011555"/>
            </a:xfrm>
            <a:custGeom>
              <a:avLst/>
              <a:gdLst/>
              <a:ahLst/>
              <a:cxnLst/>
              <a:rect l="l" t="t" r="r" b="b"/>
              <a:pathLst>
                <a:path w="494029" h="1011554">
                  <a:moveTo>
                    <a:pt x="0" y="0"/>
                  </a:moveTo>
                  <a:lnTo>
                    <a:pt x="493713" y="1011237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5213350" y="4718050"/>
              <a:ext cx="1973580" cy="1009650"/>
            </a:xfrm>
            <a:custGeom>
              <a:avLst/>
              <a:gdLst/>
              <a:ahLst/>
              <a:cxnLst/>
              <a:rect l="l" t="t" r="r" b="b"/>
              <a:pathLst>
                <a:path w="1973579" h="1009650">
                  <a:moveTo>
                    <a:pt x="0" y="0"/>
                  </a:moveTo>
                  <a:lnTo>
                    <a:pt x="1973263" y="1009650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0" name="object 10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190115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35" dirty="0"/>
              <a:t> </a:t>
            </a:r>
            <a:r>
              <a:rPr dirty="0"/>
              <a:t>Búsqueda</a:t>
            </a:r>
            <a:r>
              <a:rPr spc="-30" dirty="0"/>
              <a:t> </a:t>
            </a:r>
            <a:r>
              <a:rPr spc="-35" dirty="0"/>
              <a:t>A</a:t>
            </a:r>
            <a:r>
              <a:rPr sz="2400" spc="-52" baseline="24305" dirty="0"/>
              <a:t>*</a:t>
            </a:r>
            <a:endParaRPr sz="2400" baseline="24305"/>
          </a:p>
        </p:txBody>
      </p:sp>
      <p:sp>
        <p:nvSpPr>
          <p:cNvPr id="101" name="object 10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12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3515691"/>
            <a:ext cx="8257540" cy="3248660"/>
            <a:chOff x="457200" y="3515691"/>
            <a:chExt cx="8257540" cy="324866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58814" y="3515691"/>
              <a:ext cx="2674572" cy="2573336"/>
            </a:xfrm>
            <a:prstGeom prst="rect">
              <a:avLst/>
            </a:prstGeom>
          </p:spPr>
        </p:pic>
      </p:grpSp>
      <p:sp>
        <p:nvSpPr>
          <p:cNvPr id="8" name="object 8"/>
          <p:cNvSpPr txBox="1"/>
          <p:nvPr/>
        </p:nvSpPr>
        <p:spPr>
          <a:xfrm>
            <a:off x="3299081" y="5914644"/>
            <a:ext cx="107696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b="1" dirty="0">
                <a:solidFill>
                  <a:srgbClr val="FFC000"/>
                </a:solidFill>
                <a:latin typeface="Times New Roman"/>
                <a:cs typeface="Times New Roman"/>
              </a:rPr>
              <a:t>estimado</a:t>
            </a:r>
            <a:r>
              <a:rPr sz="1400" b="1" spc="-15" dirty="0">
                <a:solidFill>
                  <a:srgbClr val="FFC000"/>
                </a:solidFill>
                <a:latin typeface="Times New Roman"/>
                <a:cs typeface="Times New Roman"/>
              </a:rPr>
              <a:t> </a:t>
            </a:r>
            <a:r>
              <a:rPr sz="1400" b="1" spc="-20" dirty="0">
                <a:solidFill>
                  <a:srgbClr val="FFC000"/>
                </a:solidFill>
                <a:latin typeface="Times New Roman"/>
                <a:cs typeface="Times New Roman"/>
              </a:rPr>
              <a:t>(</a:t>
            </a:r>
            <a:r>
              <a:rPr sz="1400" b="1" i="1" spc="-20" dirty="0">
                <a:solidFill>
                  <a:srgbClr val="FFC000"/>
                </a:solidFill>
                <a:latin typeface="Times New Roman"/>
                <a:cs typeface="Times New Roman"/>
              </a:rPr>
              <a:t>h</a:t>
            </a:r>
            <a:r>
              <a:rPr sz="1350" b="1" spc="-30" baseline="24691" dirty="0">
                <a:solidFill>
                  <a:srgbClr val="FFC000"/>
                </a:solidFill>
                <a:latin typeface="Times New Roman"/>
                <a:cs typeface="Times New Roman"/>
              </a:rPr>
              <a:t>*</a:t>
            </a:r>
            <a:r>
              <a:rPr sz="1400" b="1" spc="-20" dirty="0">
                <a:solidFill>
                  <a:srgbClr val="FFC000"/>
                </a:solidFill>
                <a:latin typeface="Times New Roman"/>
                <a:cs typeface="Times New Roman"/>
              </a:rPr>
              <a:t>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320163" y="3393947"/>
            <a:ext cx="57086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dirty="0">
                <a:solidFill>
                  <a:srgbClr val="00FF00"/>
                </a:solidFill>
                <a:latin typeface="Times New Roman"/>
                <a:cs typeface="Times New Roman"/>
              </a:rPr>
              <a:t>real</a:t>
            </a:r>
            <a:r>
              <a:rPr sz="1400" b="1" spc="-30" dirty="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sz="1400" b="1" spc="-25" dirty="0">
                <a:solidFill>
                  <a:srgbClr val="00FF00"/>
                </a:solidFill>
                <a:latin typeface="Times New Roman"/>
                <a:cs typeface="Times New Roman"/>
              </a:rPr>
              <a:t>(</a:t>
            </a:r>
            <a:r>
              <a:rPr sz="1400" b="1" i="1" spc="-25" dirty="0">
                <a:solidFill>
                  <a:srgbClr val="00FF00"/>
                </a:solidFill>
                <a:latin typeface="Times New Roman"/>
                <a:cs typeface="Times New Roman"/>
              </a:rPr>
              <a:t>g</a:t>
            </a:r>
            <a:r>
              <a:rPr sz="1400" b="1" spc="-25" dirty="0">
                <a:solidFill>
                  <a:srgbClr val="00FF00"/>
                </a:solidFill>
                <a:latin typeface="Times New Roman"/>
                <a:cs typeface="Times New Roman"/>
              </a:rPr>
              <a:t>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86740" y="1112011"/>
            <a:ext cx="7639050" cy="2129790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247650" marR="43180" indent="-196850">
              <a:lnSpc>
                <a:spcPct val="101699"/>
              </a:lnSpc>
              <a:spcBef>
                <a:spcPts val="60"/>
              </a:spcBef>
              <a:buChar char="•"/>
              <a:tabLst>
                <a:tab pos="24765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 búsqueda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coste uniforme,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i="1" dirty="0">
                <a:latin typeface="Times New Roman"/>
                <a:cs typeface="Times New Roman"/>
              </a:rPr>
              <a:t>g</a:t>
            </a:r>
            <a:r>
              <a:rPr sz="1800" i="1" spc="-15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crecen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 largo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los </a:t>
            </a:r>
            <a:r>
              <a:rPr sz="1800" dirty="0">
                <a:latin typeface="Times New Roman"/>
                <a:cs typeface="Times New Roman"/>
              </a:rPr>
              <a:t>caminos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porque 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paso 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25" dirty="0">
                <a:latin typeface="Times New Roman"/>
                <a:cs typeface="Times New Roman"/>
              </a:rPr>
              <a:t>un </a:t>
            </a:r>
            <a:r>
              <a:rPr sz="1800" dirty="0">
                <a:latin typeface="Times New Roman"/>
                <a:cs typeface="Times New Roman"/>
              </a:rPr>
              <a:t>operador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(que 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número natural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positivo)</a:t>
            </a:r>
            <a:endParaRPr sz="1800">
              <a:latin typeface="Times New Roman"/>
              <a:cs typeface="Times New Roman"/>
            </a:endParaRPr>
          </a:p>
          <a:p>
            <a:pPr marL="247650" marR="125730" indent="-196850">
              <a:lnSpc>
                <a:spcPts val="2110"/>
              </a:lnSpc>
              <a:spcBef>
                <a:spcPts val="545"/>
              </a:spcBef>
              <a:buChar char="•"/>
              <a:tabLst>
                <a:tab pos="24765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ejemplo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transparencia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anterior,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-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también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crecen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</a:t>
            </a:r>
            <a:r>
              <a:rPr sz="1800" spc="-25" dirty="0">
                <a:latin typeface="Times New Roman"/>
                <a:cs typeface="Times New Roman"/>
              </a:rPr>
              <a:t>lo </a:t>
            </a:r>
            <a:r>
              <a:rPr sz="1800" dirty="0">
                <a:latin typeface="Times New Roman"/>
                <a:cs typeface="Times New Roman"/>
              </a:rPr>
              <a:t>largo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caminos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búsqueda</a:t>
            </a:r>
            <a:endParaRPr sz="1800">
              <a:latin typeface="Times New Roman"/>
              <a:cs typeface="Times New Roman"/>
            </a:endParaRPr>
          </a:p>
          <a:p>
            <a:pPr marL="247650" indent="-196850">
              <a:lnSpc>
                <a:spcPct val="100000"/>
              </a:lnSpc>
              <a:spcBef>
                <a:spcPts val="375"/>
              </a:spcBef>
              <a:buChar char="•"/>
              <a:tabLst>
                <a:tab pos="247650" algn="l"/>
              </a:tabLst>
            </a:pPr>
            <a:r>
              <a:rPr sz="1800" dirty="0">
                <a:latin typeface="Times New Roman"/>
                <a:cs typeface="Times New Roman"/>
              </a:rPr>
              <a:t>Pero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siempre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así:</a:t>
            </a:r>
            <a:endParaRPr sz="1800">
              <a:latin typeface="Times New Roman"/>
              <a:cs typeface="Times New Roman"/>
            </a:endParaRPr>
          </a:p>
          <a:p>
            <a:pPr marL="534670">
              <a:lnSpc>
                <a:spcPct val="100000"/>
              </a:lnSpc>
              <a:spcBef>
                <a:spcPts val="800"/>
              </a:spcBef>
              <a:tabLst>
                <a:tab pos="1840864" algn="l"/>
              </a:tabLst>
            </a:pPr>
            <a:r>
              <a:rPr sz="2400" i="1" baseline="1736" dirty="0">
                <a:latin typeface="Times New Roman"/>
                <a:cs typeface="Times New Roman"/>
              </a:rPr>
              <a:t>f</a:t>
            </a:r>
            <a:r>
              <a:rPr sz="1650" baseline="27777" dirty="0">
                <a:latin typeface="Times New Roman"/>
                <a:cs typeface="Times New Roman"/>
              </a:rPr>
              <a:t>*</a:t>
            </a:r>
            <a:r>
              <a:rPr sz="2400" baseline="1736" dirty="0">
                <a:latin typeface="Times New Roman"/>
                <a:cs typeface="Times New Roman"/>
              </a:rPr>
              <a:t>(</a:t>
            </a:r>
            <a:r>
              <a:rPr sz="2400" i="1" baseline="1736" dirty="0">
                <a:latin typeface="Times New Roman"/>
                <a:cs typeface="Times New Roman"/>
              </a:rPr>
              <a:t>n</a:t>
            </a:r>
            <a:r>
              <a:rPr sz="1650" i="1" baseline="-12626" dirty="0">
                <a:latin typeface="Times New Roman"/>
                <a:cs typeface="Times New Roman"/>
              </a:rPr>
              <a:t>i</a:t>
            </a:r>
            <a:r>
              <a:rPr sz="1650" i="1" spc="-44" baseline="-12626" dirty="0">
                <a:latin typeface="Times New Roman"/>
                <a:cs typeface="Times New Roman"/>
              </a:rPr>
              <a:t> </a:t>
            </a:r>
            <a:r>
              <a:rPr sz="2400" spc="-75" baseline="1736" dirty="0">
                <a:latin typeface="Times New Roman"/>
                <a:cs typeface="Times New Roman"/>
              </a:rPr>
              <a:t>)</a:t>
            </a:r>
            <a:r>
              <a:rPr sz="2400" baseline="1736" dirty="0">
                <a:latin typeface="Times New Roman"/>
                <a:cs typeface="Times New Roman"/>
              </a:rPr>
              <a:t>	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50" i="1" baseline="-15151" dirty="0">
                <a:latin typeface="Times New Roman"/>
                <a:cs typeface="Times New Roman"/>
              </a:rPr>
              <a:t>k</a:t>
            </a:r>
            <a:r>
              <a:rPr sz="1650" i="1" spc="-75" baseline="-15151" dirty="0">
                <a:latin typeface="Times New Roman"/>
                <a:cs typeface="Times New Roman"/>
              </a:rPr>
              <a:t> </a:t>
            </a:r>
            <a:r>
              <a:rPr sz="1600" spc="-5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853564">
              <a:lnSpc>
                <a:spcPct val="100000"/>
              </a:lnSpc>
              <a:spcBef>
                <a:spcPts val="100"/>
              </a:spcBef>
            </a:pPr>
            <a:r>
              <a:rPr dirty="0"/>
              <a:t>Búsqueda</a:t>
            </a:r>
            <a:r>
              <a:rPr spc="-15" dirty="0"/>
              <a:t> </a:t>
            </a:r>
            <a:r>
              <a:rPr dirty="0"/>
              <a:t>A</a:t>
            </a:r>
            <a:r>
              <a:rPr sz="2400" baseline="24305" dirty="0"/>
              <a:t>*</a:t>
            </a:r>
            <a:r>
              <a:rPr sz="2400" dirty="0"/>
              <a:t>:</a:t>
            </a:r>
            <a:r>
              <a:rPr sz="2400" spc="-10" dirty="0"/>
              <a:t> </a:t>
            </a:r>
            <a:r>
              <a:rPr sz="2400" dirty="0"/>
              <a:t>valores</a:t>
            </a:r>
            <a:r>
              <a:rPr sz="2400" spc="-10" dirty="0"/>
              <a:t> </a:t>
            </a:r>
            <a:r>
              <a:rPr sz="2400" dirty="0"/>
              <a:t>de</a:t>
            </a:r>
            <a:r>
              <a:rPr sz="2400" spc="-10" dirty="0"/>
              <a:t> </a:t>
            </a:r>
            <a:r>
              <a:rPr sz="2400" i="1" dirty="0">
                <a:latin typeface="Arial"/>
                <a:cs typeface="Arial"/>
              </a:rPr>
              <a:t>f</a:t>
            </a:r>
            <a:r>
              <a:rPr sz="2400" i="1" spc="-10" dirty="0">
                <a:latin typeface="Arial"/>
                <a:cs typeface="Arial"/>
              </a:rPr>
              <a:t> </a:t>
            </a:r>
            <a:r>
              <a:rPr sz="2400" spc="-75" baseline="24305" dirty="0"/>
              <a:t>*</a:t>
            </a:r>
            <a:endParaRPr sz="2400" baseline="24305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64520" y="3825748"/>
            <a:ext cx="4870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262699"/>
                </a:solidFill>
                <a:latin typeface="Times New Roman"/>
                <a:cs typeface="Times New Roman"/>
              </a:rPr>
              <a:t>g</a:t>
            </a:r>
            <a:r>
              <a:rPr sz="1600" dirty="0">
                <a:solidFill>
                  <a:srgbClr val="262699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262699"/>
                </a:solidFill>
                <a:latin typeface="Times New Roman"/>
                <a:cs typeface="Times New Roman"/>
              </a:rPr>
              <a:t>n</a:t>
            </a:r>
            <a:r>
              <a:rPr sz="1650" i="1" baseline="-15151" dirty="0">
                <a:solidFill>
                  <a:srgbClr val="262699"/>
                </a:solidFill>
                <a:latin typeface="Times New Roman"/>
                <a:cs typeface="Times New Roman"/>
              </a:rPr>
              <a:t>i</a:t>
            </a:r>
            <a:r>
              <a:rPr sz="1650" i="1" spc="-44" baseline="-15151" dirty="0">
                <a:solidFill>
                  <a:srgbClr val="262699"/>
                </a:solidFill>
                <a:latin typeface="Times New Roman"/>
                <a:cs typeface="Times New Roman"/>
              </a:rPr>
              <a:t> </a:t>
            </a:r>
            <a:r>
              <a:rPr sz="1600" spc="-60" dirty="0">
                <a:solidFill>
                  <a:srgbClr val="262699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944560" y="5023611"/>
            <a:ext cx="5556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h</a:t>
            </a:r>
            <a:r>
              <a:rPr sz="1650" baseline="25252" dirty="0">
                <a:solidFill>
                  <a:srgbClr val="FF0000"/>
                </a:solidFill>
                <a:latin typeface="Times New Roman"/>
                <a:cs typeface="Times New Roman"/>
              </a:rPr>
              <a:t>*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1650" i="1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i</a:t>
            </a:r>
            <a:r>
              <a:rPr sz="1650" i="1" spc="-52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spc="-5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161496" y="4162044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288496" y="4299711"/>
            <a:ext cx="7175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dirty="0">
                <a:latin typeface="Times New Roman"/>
                <a:cs typeface="Times New Roman"/>
              </a:rPr>
              <a:t>i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109901" y="4933188"/>
            <a:ext cx="2768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k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105933" y="5807964"/>
            <a:ext cx="32258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m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108315" y="3369564"/>
            <a:ext cx="285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0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85800" y="3261690"/>
            <a:ext cx="1113155" cy="88900"/>
          </a:xfrm>
          <a:custGeom>
            <a:avLst/>
            <a:gdLst/>
            <a:ahLst/>
            <a:cxnLst/>
            <a:rect l="l" t="t" r="r" b="b"/>
            <a:pathLst>
              <a:path w="1113155" h="88900">
                <a:moveTo>
                  <a:pt x="0" y="88902"/>
                </a:moveTo>
                <a:lnTo>
                  <a:pt x="7433" y="71599"/>
                </a:lnTo>
                <a:lnTo>
                  <a:pt x="27704" y="57469"/>
                </a:lnTo>
                <a:lnTo>
                  <a:pt x="57771" y="47943"/>
                </a:lnTo>
                <a:lnTo>
                  <a:pt x="94590" y="44450"/>
                </a:lnTo>
                <a:lnTo>
                  <a:pt x="461885" y="44451"/>
                </a:lnTo>
                <a:lnTo>
                  <a:pt x="498704" y="40958"/>
                </a:lnTo>
                <a:lnTo>
                  <a:pt x="528770" y="31432"/>
                </a:lnTo>
                <a:lnTo>
                  <a:pt x="549042" y="17302"/>
                </a:lnTo>
                <a:lnTo>
                  <a:pt x="556475" y="0"/>
                </a:lnTo>
                <a:lnTo>
                  <a:pt x="563908" y="17302"/>
                </a:lnTo>
                <a:lnTo>
                  <a:pt x="584180" y="31432"/>
                </a:lnTo>
                <a:lnTo>
                  <a:pt x="614246" y="40958"/>
                </a:lnTo>
                <a:lnTo>
                  <a:pt x="651065" y="44451"/>
                </a:lnTo>
                <a:lnTo>
                  <a:pt x="1018361" y="44451"/>
                </a:lnTo>
                <a:lnTo>
                  <a:pt x="1055179" y="47944"/>
                </a:lnTo>
                <a:lnTo>
                  <a:pt x="1085246" y="57471"/>
                </a:lnTo>
                <a:lnTo>
                  <a:pt x="1105517" y="71600"/>
                </a:lnTo>
                <a:lnTo>
                  <a:pt x="1112951" y="88903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082914" y="3257343"/>
            <a:ext cx="1127125" cy="93345"/>
          </a:xfrm>
          <a:custGeom>
            <a:avLst/>
            <a:gdLst/>
            <a:ahLst/>
            <a:cxnLst/>
            <a:rect l="l" t="t" r="r" b="b"/>
            <a:pathLst>
              <a:path w="1127125" h="93345">
                <a:moveTo>
                  <a:pt x="0" y="93249"/>
                </a:moveTo>
                <a:lnTo>
                  <a:pt x="7796" y="75100"/>
                </a:lnTo>
                <a:lnTo>
                  <a:pt x="29059" y="60280"/>
                </a:lnTo>
                <a:lnTo>
                  <a:pt x="60596" y="50287"/>
                </a:lnTo>
                <a:lnTo>
                  <a:pt x="99215" y="46623"/>
                </a:lnTo>
                <a:lnTo>
                  <a:pt x="464290" y="46625"/>
                </a:lnTo>
                <a:lnTo>
                  <a:pt x="502909" y="42961"/>
                </a:lnTo>
                <a:lnTo>
                  <a:pt x="534445" y="32968"/>
                </a:lnTo>
                <a:lnTo>
                  <a:pt x="555708" y="18148"/>
                </a:lnTo>
                <a:lnTo>
                  <a:pt x="563505" y="0"/>
                </a:lnTo>
                <a:lnTo>
                  <a:pt x="571301" y="18148"/>
                </a:lnTo>
                <a:lnTo>
                  <a:pt x="592564" y="32968"/>
                </a:lnTo>
                <a:lnTo>
                  <a:pt x="624100" y="42961"/>
                </a:lnTo>
                <a:lnTo>
                  <a:pt x="662719" y="46625"/>
                </a:lnTo>
                <a:lnTo>
                  <a:pt x="1027795" y="46625"/>
                </a:lnTo>
                <a:lnTo>
                  <a:pt x="1066414" y="50289"/>
                </a:lnTo>
                <a:lnTo>
                  <a:pt x="1097950" y="60281"/>
                </a:lnTo>
                <a:lnTo>
                  <a:pt x="1119213" y="75101"/>
                </a:lnTo>
                <a:lnTo>
                  <a:pt x="1127010" y="9325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3093473" y="4315967"/>
            <a:ext cx="87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i="1" dirty="0">
                <a:solidFill>
                  <a:srgbClr val="262699"/>
                </a:solidFill>
                <a:latin typeface="Times New Roman"/>
                <a:cs typeface="Times New Roman"/>
              </a:rPr>
              <a:t>k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822011" y="4215892"/>
            <a:ext cx="4584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262699"/>
                </a:solidFill>
                <a:latin typeface="Times New Roman"/>
                <a:cs typeface="Times New Roman"/>
              </a:rPr>
              <a:t>g</a:t>
            </a:r>
            <a:r>
              <a:rPr sz="1600" dirty="0">
                <a:solidFill>
                  <a:srgbClr val="262699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262699"/>
                </a:solidFill>
                <a:latin typeface="Times New Roman"/>
                <a:cs typeface="Times New Roman"/>
              </a:rPr>
              <a:t>n</a:t>
            </a:r>
            <a:r>
              <a:rPr sz="1600" i="1" spc="335" dirty="0">
                <a:solidFill>
                  <a:srgbClr val="262699"/>
                </a:solidFill>
                <a:latin typeface="Times New Roman"/>
                <a:cs typeface="Times New Roman"/>
              </a:rPr>
              <a:t> </a:t>
            </a:r>
            <a:r>
              <a:rPr sz="1600" spc="-50" dirty="0">
                <a:solidFill>
                  <a:srgbClr val="262699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795933" y="5471667"/>
            <a:ext cx="5778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h</a:t>
            </a:r>
            <a:r>
              <a:rPr sz="1650" baseline="25252" dirty="0">
                <a:solidFill>
                  <a:srgbClr val="FF0000"/>
                </a:solidFill>
                <a:latin typeface="Times New Roman"/>
                <a:cs typeface="Times New Roman"/>
              </a:rPr>
              <a:t>*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1650" i="1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k</a:t>
            </a:r>
            <a:r>
              <a:rPr sz="1650" i="1" spc="-67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spc="-5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263750" y="3458971"/>
            <a:ext cx="4494530" cy="2065020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234950" marR="30480" indent="-196850">
              <a:lnSpc>
                <a:spcPct val="102200"/>
              </a:lnSpc>
              <a:spcBef>
                <a:spcPts val="50"/>
              </a:spcBef>
              <a:buChar char="•"/>
              <a:tabLst>
                <a:tab pos="23495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 camino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búsqueda,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sea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k</a:t>
            </a:r>
            <a:r>
              <a:rPr sz="1800" i="1" spc="225" baseline="-13888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es </a:t>
            </a:r>
            <a:r>
              <a:rPr sz="1800" dirty="0">
                <a:latin typeface="Times New Roman"/>
                <a:cs typeface="Times New Roman"/>
              </a:rPr>
              <a:t>sucesor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(no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necesariamente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directo)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25" dirty="0">
                <a:latin typeface="Times New Roman"/>
                <a:cs typeface="Times New Roman"/>
              </a:rPr>
              <a:t>n</a:t>
            </a:r>
            <a:r>
              <a:rPr sz="1800" i="1" spc="-37" baseline="-13888" dirty="0">
                <a:latin typeface="Times New Roman"/>
                <a:cs typeface="Times New Roman"/>
              </a:rPr>
              <a:t>i</a:t>
            </a:r>
            <a:endParaRPr sz="1800" baseline="-13888">
              <a:latin typeface="Times New Roman"/>
              <a:cs typeface="Times New Roman"/>
            </a:endParaRPr>
          </a:p>
          <a:p>
            <a:pPr marL="234950" marR="103505" indent="-196850">
              <a:lnSpc>
                <a:spcPct val="99400"/>
              </a:lnSpc>
              <a:spcBef>
                <a:spcPts val="445"/>
              </a:spcBef>
              <a:buChar char="•"/>
              <a:tabLst>
                <a:tab pos="234950" algn="l"/>
              </a:tabLst>
            </a:pPr>
            <a:r>
              <a:rPr sz="1800" dirty="0">
                <a:latin typeface="Times New Roman"/>
                <a:cs typeface="Times New Roman"/>
              </a:rPr>
              <a:t>entonces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i 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contiene </a:t>
            </a:r>
            <a:r>
              <a:rPr sz="1800" spc="-25" dirty="0">
                <a:latin typeface="Times New Roman"/>
                <a:cs typeface="Times New Roman"/>
              </a:rPr>
              <a:t>una </a:t>
            </a:r>
            <a:r>
              <a:rPr sz="18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estimación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llegar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i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k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spc="-100" dirty="0">
                <a:latin typeface="Times New Roman"/>
                <a:cs typeface="Times New Roman"/>
              </a:rPr>
              <a:t>(</a:t>
            </a:r>
            <a:r>
              <a:rPr sz="1800" spc="-100" dirty="0">
                <a:latin typeface="Symbol"/>
                <a:cs typeface="Symbol"/>
              </a:rPr>
              <a:t>�</a:t>
            </a:r>
            <a:r>
              <a:rPr sz="1800" i="1" spc="-150" baseline="-13888" dirty="0">
                <a:latin typeface="Times New Roman"/>
                <a:cs typeface="Times New Roman"/>
              </a:rPr>
              <a:t>est</a:t>
            </a:r>
            <a:r>
              <a:rPr sz="1800" spc="-100" dirty="0">
                <a:latin typeface="Times New Roman"/>
                <a:cs typeface="Times New Roman"/>
              </a:rPr>
              <a:t>),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k 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coste </a:t>
            </a:r>
            <a:r>
              <a:rPr sz="18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real</a:t>
            </a:r>
            <a:r>
              <a:rPr sz="1800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(</a:t>
            </a:r>
            <a:r>
              <a:rPr sz="1800" spc="-10" dirty="0">
                <a:latin typeface="Symbol"/>
                <a:cs typeface="Symbol"/>
              </a:rPr>
              <a:t>�</a:t>
            </a:r>
            <a:r>
              <a:rPr sz="1800" i="1" spc="-15" baseline="-13888" dirty="0">
                <a:latin typeface="Times New Roman"/>
                <a:cs typeface="Times New Roman"/>
              </a:rPr>
              <a:t>real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  <a:p>
            <a:pPr marL="234950" marR="96520" indent="-196850">
              <a:lnSpc>
                <a:spcPct val="101099"/>
              </a:lnSpc>
              <a:spcBef>
                <a:spcPts val="434"/>
              </a:spcBef>
              <a:buChar char="•"/>
              <a:tabLst>
                <a:tab pos="234950" algn="l"/>
              </a:tabLst>
            </a:pP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decir,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obtener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k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a </a:t>
            </a:r>
            <a:r>
              <a:rPr sz="1800" dirty="0">
                <a:latin typeface="Times New Roman"/>
                <a:cs typeface="Times New Roman"/>
              </a:rPr>
              <a:t>partir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-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sumando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�</a:t>
            </a:r>
            <a:r>
              <a:rPr sz="1800" i="1" baseline="-13888" dirty="0">
                <a:latin typeface="Times New Roman"/>
                <a:cs typeface="Times New Roman"/>
              </a:rPr>
              <a:t>real</a:t>
            </a:r>
            <a:r>
              <a:rPr sz="1800" i="1" spc="434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restando</a:t>
            </a:r>
            <a:r>
              <a:rPr sz="18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spc="-204" dirty="0">
                <a:latin typeface="Symbol"/>
                <a:cs typeface="Symbol"/>
              </a:rPr>
              <a:t>�</a:t>
            </a:r>
            <a:r>
              <a:rPr sz="1800" i="1" spc="-307" baseline="-13888" dirty="0">
                <a:latin typeface="Times New Roman"/>
                <a:cs typeface="Times New Roman"/>
              </a:rPr>
              <a:t>est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238350" y="5555996"/>
            <a:ext cx="42837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0350" indent="-196850">
              <a:lnSpc>
                <a:spcPct val="100000"/>
              </a:lnSpc>
              <a:spcBef>
                <a:spcPts val="100"/>
              </a:spcBef>
              <a:buChar char="•"/>
              <a:tabLst>
                <a:tab pos="260350" algn="l"/>
              </a:tabLst>
            </a:pP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posible que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k</a:t>
            </a:r>
            <a:r>
              <a:rPr sz="1800" dirty="0">
                <a:latin typeface="Times New Roman"/>
                <a:cs typeface="Times New Roman"/>
              </a:rPr>
              <a:t>) &lt;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45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44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�</a:t>
            </a:r>
            <a:r>
              <a:rPr sz="1800" i="1" baseline="-13888" dirty="0">
                <a:latin typeface="Times New Roman"/>
                <a:cs typeface="Times New Roman"/>
              </a:rPr>
              <a:t>est</a:t>
            </a:r>
            <a:r>
              <a:rPr sz="1800" i="1" spc="225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&gt;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35" dirty="0">
                <a:latin typeface="Symbol"/>
                <a:cs typeface="Symbol"/>
              </a:rPr>
              <a:t>�</a:t>
            </a:r>
            <a:r>
              <a:rPr sz="1800" i="1" spc="-352" baseline="-13888" dirty="0">
                <a:latin typeface="Times New Roman"/>
                <a:cs typeface="Times New Roman"/>
              </a:rPr>
              <a:t>real</a:t>
            </a:r>
            <a:endParaRPr sz="1800" baseline="-13888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365139" y="4630320"/>
            <a:ext cx="503555" cy="3244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2925" b="1" spc="-15" baseline="11396" dirty="0">
                <a:solidFill>
                  <a:srgbClr val="262699"/>
                </a:solidFill>
                <a:latin typeface="Symbol"/>
                <a:cs typeface="Symbol"/>
              </a:rPr>
              <a:t></a:t>
            </a:r>
            <a:r>
              <a:rPr sz="1300" b="1" i="1" spc="-10" dirty="0">
                <a:solidFill>
                  <a:srgbClr val="262699"/>
                </a:solidFill>
                <a:latin typeface="Times New Roman"/>
                <a:cs typeface="Times New Roman"/>
              </a:rPr>
              <a:t>real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07283" y="4630320"/>
            <a:ext cx="419100" cy="3244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2925" b="1" spc="-15" baseline="11396" dirty="0">
                <a:solidFill>
                  <a:srgbClr val="FF0000"/>
                </a:solidFill>
                <a:latin typeface="Symbol"/>
                <a:cs typeface="Symbol"/>
              </a:rPr>
              <a:t></a:t>
            </a:r>
            <a:r>
              <a:rPr sz="1300" b="1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est</a:t>
            </a:r>
            <a:endParaRPr sz="1300">
              <a:latin typeface="Times New Roman"/>
              <a:cs typeface="Times New Roman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196788" y="4388813"/>
            <a:ext cx="3777615" cy="808355"/>
            <a:chOff x="196788" y="4388813"/>
            <a:chExt cx="3777615" cy="808355"/>
          </a:xfrm>
        </p:grpSpPr>
        <p:sp>
          <p:nvSpPr>
            <p:cNvPr id="29" name="object 29"/>
            <p:cNvSpPr/>
            <p:nvPr/>
          </p:nvSpPr>
          <p:spPr>
            <a:xfrm>
              <a:off x="198376" y="4390401"/>
              <a:ext cx="3774440" cy="805180"/>
            </a:xfrm>
            <a:custGeom>
              <a:avLst/>
              <a:gdLst/>
              <a:ahLst/>
              <a:cxnLst/>
              <a:rect l="l" t="t" r="r" b="b"/>
              <a:pathLst>
                <a:path w="3774440" h="805179">
                  <a:moveTo>
                    <a:pt x="3773909" y="0"/>
                  </a:moveTo>
                  <a:lnTo>
                    <a:pt x="0" y="0"/>
                  </a:lnTo>
                  <a:lnTo>
                    <a:pt x="0" y="804863"/>
                  </a:lnTo>
                  <a:lnTo>
                    <a:pt x="3773909" y="804863"/>
                  </a:lnTo>
                  <a:lnTo>
                    <a:pt x="3773909" y="0"/>
                  </a:lnTo>
                  <a:close/>
                </a:path>
              </a:pathLst>
            </a:custGeom>
            <a:solidFill>
              <a:srgbClr val="000000">
                <a:alpha val="250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96788" y="4388813"/>
              <a:ext cx="3777615" cy="808355"/>
            </a:xfrm>
            <a:custGeom>
              <a:avLst/>
              <a:gdLst/>
              <a:ahLst/>
              <a:cxnLst/>
              <a:rect l="l" t="t" r="r" b="b"/>
              <a:pathLst>
                <a:path w="3777615" h="808354">
                  <a:moveTo>
                    <a:pt x="3776374" y="0"/>
                  </a:moveTo>
                  <a:lnTo>
                    <a:pt x="710" y="0"/>
                  </a:lnTo>
                  <a:lnTo>
                    <a:pt x="0" y="711"/>
                  </a:lnTo>
                  <a:lnTo>
                    <a:pt x="0" y="807327"/>
                  </a:lnTo>
                  <a:lnTo>
                    <a:pt x="710" y="808038"/>
                  </a:lnTo>
                  <a:lnTo>
                    <a:pt x="3776374" y="808038"/>
                  </a:lnTo>
                  <a:lnTo>
                    <a:pt x="3777084" y="807327"/>
                  </a:lnTo>
                  <a:lnTo>
                    <a:pt x="3777084" y="806451"/>
                  </a:lnTo>
                  <a:lnTo>
                    <a:pt x="3175" y="806451"/>
                  </a:lnTo>
                  <a:lnTo>
                    <a:pt x="1587" y="804863"/>
                  </a:lnTo>
                  <a:lnTo>
                    <a:pt x="3175" y="804863"/>
                  </a:lnTo>
                  <a:lnTo>
                    <a:pt x="3175" y="3175"/>
                  </a:lnTo>
                  <a:lnTo>
                    <a:pt x="1587" y="3175"/>
                  </a:lnTo>
                  <a:lnTo>
                    <a:pt x="3175" y="1587"/>
                  </a:lnTo>
                  <a:lnTo>
                    <a:pt x="3777084" y="1587"/>
                  </a:lnTo>
                  <a:lnTo>
                    <a:pt x="3777084" y="711"/>
                  </a:lnTo>
                  <a:lnTo>
                    <a:pt x="3776374" y="0"/>
                  </a:lnTo>
                  <a:close/>
                </a:path>
                <a:path w="3777615" h="808354">
                  <a:moveTo>
                    <a:pt x="3175" y="804863"/>
                  </a:moveTo>
                  <a:lnTo>
                    <a:pt x="1587" y="804863"/>
                  </a:lnTo>
                  <a:lnTo>
                    <a:pt x="3175" y="806451"/>
                  </a:lnTo>
                  <a:lnTo>
                    <a:pt x="3175" y="804863"/>
                  </a:lnTo>
                  <a:close/>
                </a:path>
                <a:path w="3777615" h="808354">
                  <a:moveTo>
                    <a:pt x="3773909" y="804863"/>
                  </a:moveTo>
                  <a:lnTo>
                    <a:pt x="3175" y="804863"/>
                  </a:lnTo>
                  <a:lnTo>
                    <a:pt x="3175" y="806451"/>
                  </a:lnTo>
                  <a:lnTo>
                    <a:pt x="3773909" y="806451"/>
                  </a:lnTo>
                  <a:lnTo>
                    <a:pt x="3773909" y="804863"/>
                  </a:lnTo>
                  <a:close/>
                </a:path>
                <a:path w="3777615" h="808354">
                  <a:moveTo>
                    <a:pt x="3773909" y="1587"/>
                  </a:moveTo>
                  <a:lnTo>
                    <a:pt x="3773909" y="806451"/>
                  </a:lnTo>
                  <a:lnTo>
                    <a:pt x="3775497" y="804863"/>
                  </a:lnTo>
                  <a:lnTo>
                    <a:pt x="3777084" y="804863"/>
                  </a:lnTo>
                  <a:lnTo>
                    <a:pt x="3777084" y="3175"/>
                  </a:lnTo>
                  <a:lnTo>
                    <a:pt x="3775497" y="3175"/>
                  </a:lnTo>
                  <a:lnTo>
                    <a:pt x="3773909" y="1587"/>
                  </a:lnTo>
                  <a:close/>
                </a:path>
                <a:path w="3777615" h="808354">
                  <a:moveTo>
                    <a:pt x="3777084" y="804863"/>
                  </a:moveTo>
                  <a:lnTo>
                    <a:pt x="3775497" y="804863"/>
                  </a:lnTo>
                  <a:lnTo>
                    <a:pt x="3773909" y="806451"/>
                  </a:lnTo>
                  <a:lnTo>
                    <a:pt x="3777084" y="806451"/>
                  </a:lnTo>
                  <a:lnTo>
                    <a:pt x="3777084" y="804863"/>
                  </a:lnTo>
                  <a:close/>
                </a:path>
                <a:path w="3777615" h="808354">
                  <a:moveTo>
                    <a:pt x="3175" y="1587"/>
                  </a:moveTo>
                  <a:lnTo>
                    <a:pt x="1587" y="3175"/>
                  </a:lnTo>
                  <a:lnTo>
                    <a:pt x="3175" y="3175"/>
                  </a:lnTo>
                  <a:lnTo>
                    <a:pt x="3175" y="1587"/>
                  </a:lnTo>
                  <a:close/>
                </a:path>
                <a:path w="3777615" h="808354">
                  <a:moveTo>
                    <a:pt x="3773909" y="1587"/>
                  </a:moveTo>
                  <a:lnTo>
                    <a:pt x="3175" y="1587"/>
                  </a:lnTo>
                  <a:lnTo>
                    <a:pt x="3175" y="3175"/>
                  </a:lnTo>
                  <a:lnTo>
                    <a:pt x="3773909" y="3175"/>
                  </a:lnTo>
                  <a:lnTo>
                    <a:pt x="3773909" y="1587"/>
                  </a:lnTo>
                  <a:close/>
                </a:path>
                <a:path w="3777615" h="808354">
                  <a:moveTo>
                    <a:pt x="3777084" y="1587"/>
                  </a:moveTo>
                  <a:lnTo>
                    <a:pt x="3773909" y="1587"/>
                  </a:lnTo>
                  <a:lnTo>
                    <a:pt x="3775497" y="3175"/>
                  </a:lnTo>
                  <a:lnTo>
                    <a:pt x="3777084" y="3175"/>
                  </a:lnTo>
                  <a:lnTo>
                    <a:pt x="3777084" y="15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13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211830">
              <a:lnSpc>
                <a:spcPct val="100000"/>
              </a:lnSpc>
              <a:spcBef>
                <a:spcPts val="100"/>
              </a:spcBef>
            </a:pPr>
            <a:r>
              <a:rPr spc="-10" dirty="0"/>
              <a:t>Ejemplo</a:t>
            </a:r>
          </a:p>
        </p:txBody>
      </p:sp>
      <p:grpSp>
        <p:nvGrpSpPr>
          <p:cNvPr id="8" name="object 8"/>
          <p:cNvGrpSpPr/>
          <p:nvPr/>
        </p:nvGrpSpPr>
        <p:grpSpPr>
          <a:xfrm>
            <a:off x="801687" y="1615282"/>
            <a:ext cx="1597025" cy="1119505"/>
            <a:chOff x="801687" y="1615282"/>
            <a:chExt cx="1597025" cy="1119505"/>
          </a:xfrm>
        </p:grpSpPr>
        <p:sp>
          <p:nvSpPr>
            <p:cNvPr id="9" name="object 9"/>
            <p:cNvSpPr/>
            <p:nvPr/>
          </p:nvSpPr>
          <p:spPr>
            <a:xfrm>
              <a:off x="1473200" y="1634332"/>
              <a:ext cx="342900" cy="317500"/>
            </a:xfrm>
            <a:custGeom>
              <a:avLst/>
              <a:gdLst/>
              <a:ahLst/>
              <a:cxnLst/>
              <a:rect l="l" t="t" r="r" b="b"/>
              <a:pathLst>
                <a:path w="342900" h="317500">
                  <a:moveTo>
                    <a:pt x="0" y="158750"/>
                  </a:moveTo>
                  <a:lnTo>
                    <a:pt x="6124" y="116547"/>
                  </a:lnTo>
                  <a:lnTo>
                    <a:pt x="23407" y="78625"/>
                  </a:lnTo>
                  <a:lnTo>
                    <a:pt x="50216" y="46496"/>
                  </a:lnTo>
                  <a:lnTo>
                    <a:pt x="84915" y="21674"/>
                  </a:lnTo>
                  <a:lnTo>
                    <a:pt x="125871" y="5670"/>
                  </a:lnTo>
                  <a:lnTo>
                    <a:pt x="171450" y="0"/>
                  </a:lnTo>
                  <a:lnTo>
                    <a:pt x="217028" y="5670"/>
                  </a:lnTo>
                  <a:lnTo>
                    <a:pt x="257984" y="21674"/>
                  </a:lnTo>
                  <a:lnTo>
                    <a:pt x="292683" y="46496"/>
                  </a:lnTo>
                  <a:lnTo>
                    <a:pt x="319492" y="78625"/>
                  </a:lnTo>
                  <a:lnTo>
                    <a:pt x="336775" y="116547"/>
                  </a:lnTo>
                  <a:lnTo>
                    <a:pt x="342900" y="158750"/>
                  </a:lnTo>
                  <a:lnTo>
                    <a:pt x="336775" y="200952"/>
                  </a:lnTo>
                  <a:lnTo>
                    <a:pt x="319492" y="238874"/>
                  </a:lnTo>
                  <a:lnTo>
                    <a:pt x="292683" y="271003"/>
                  </a:lnTo>
                  <a:lnTo>
                    <a:pt x="257984" y="295825"/>
                  </a:lnTo>
                  <a:lnTo>
                    <a:pt x="217028" y="311829"/>
                  </a:lnTo>
                  <a:lnTo>
                    <a:pt x="171450" y="317500"/>
                  </a:lnTo>
                  <a:lnTo>
                    <a:pt x="125871" y="311829"/>
                  </a:lnTo>
                  <a:lnTo>
                    <a:pt x="84915" y="295825"/>
                  </a:lnTo>
                  <a:lnTo>
                    <a:pt x="50216" y="271003"/>
                  </a:lnTo>
                  <a:lnTo>
                    <a:pt x="23407" y="238874"/>
                  </a:lnTo>
                  <a:lnTo>
                    <a:pt x="6124" y="200952"/>
                  </a:lnTo>
                  <a:lnTo>
                    <a:pt x="0" y="158750"/>
                  </a:lnTo>
                  <a:close/>
                </a:path>
              </a:pathLst>
            </a:custGeom>
            <a:ln w="38100">
              <a:solidFill>
                <a:srgbClr val="0066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15975" y="2402682"/>
              <a:ext cx="342900" cy="317500"/>
            </a:xfrm>
            <a:custGeom>
              <a:avLst/>
              <a:gdLst/>
              <a:ahLst/>
              <a:cxnLst/>
              <a:rect l="l" t="t" r="r" b="b"/>
              <a:pathLst>
                <a:path w="342900" h="317500">
                  <a:moveTo>
                    <a:pt x="0" y="158750"/>
                  </a:moveTo>
                  <a:lnTo>
                    <a:pt x="6124" y="116547"/>
                  </a:lnTo>
                  <a:lnTo>
                    <a:pt x="23407" y="78625"/>
                  </a:lnTo>
                  <a:lnTo>
                    <a:pt x="50216" y="46496"/>
                  </a:lnTo>
                  <a:lnTo>
                    <a:pt x="84915" y="21674"/>
                  </a:lnTo>
                  <a:lnTo>
                    <a:pt x="125871" y="5670"/>
                  </a:lnTo>
                  <a:lnTo>
                    <a:pt x="171450" y="0"/>
                  </a:lnTo>
                  <a:lnTo>
                    <a:pt x="217028" y="5670"/>
                  </a:lnTo>
                  <a:lnTo>
                    <a:pt x="257984" y="21674"/>
                  </a:lnTo>
                  <a:lnTo>
                    <a:pt x="292683" y="46496"/>
                  </a:lnTo>
                  <a:lnTo>
                    <a:pt x="319492" y="78625"/>
                  </a:lnTo>
                  <a:lnTo>
                    <a:pt x="336775" y="116547"/>
                  </a:lnTo>
                  <a:lnTo>
                    <a:pt x="342900" y="158750"/>
                  </a:lnTo>
                  <a:lnTo>
                    <a:pt x="336775" y="200952"/>
                  </a:lnTo>
                  <a:lnTo>
                    <a:pt x="319492" y="238874"/>
                  </a:lnTo>
                  <a:lnTo>
                    <a:pt x="292683" y="271003"/>
                  </a:lnTo>
                  <a:lnTo>
                    <a:pt x="257984" y="295825"/>
                  </a:lnTo>
                  <a:lnTo>
                    <a:pt x="217028" y="311829"/>
                  </a:lnTo>
                  <a:lnTo>
                    <a:pt x="171450" y="317500"/>
                  </a:lnTo>
                  <a:lnTo>
                    <a:pt x="125871" y="311829"/>
                  </a:lnTo>
                  <a:lnTo>
                    <a:pt x="84915" y="295825"/>
                  </a:lnTo>
                  <a:lnTo>
                    <a:pt x="50216" y="271003"/>
                  </a:lnTo>
                  <a:lnTo>
                    <a:pt x="23407" y="238874"/>
                  </a:lnTo>
                  <a:lnTo>
                    <a:pt x="6124" y="200952"/>
                  </a:lnTo>
                  <a:lnTo>
                    <a:pt x="0" y="158750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041525" y="2269332"/>
              <a:ext cx="342900" cy="317500"/>
            </a:xfrm>
            <a:custGeom>
              <a:avLst/>
              <a:gdLst/>
              <a:ahLst/>
              <a:cxnLst/>
              <a:rect l="l" t="t" r="r" b="b"/>
              <a:pathLst>
                <a:path w="342900" h="317500">
                  <a:moveTo>
                    <a:pt x="0" y="158750"/>
                  </a:moveTo>
                  <a:lnTo>
                    <a:pt x="6124" y="116547"/>
                  </a:lnTo>
                  <a:lnTo>
                    <a:pt x="23407" y="78625"/>
                  </a:lnTo>
                  <a:lnTo>
                    <a:pt x="50216" y="46496"/>
                  </a:lnTo>
                  <a:lnTo>
                    <a:pt x="84915" y="21674"/>
                  </a:lnTo>
                  <a:lnTo>
                    <a:pt x="125871" y="5670"/>
                  </a:lnTo>
                  <a:lnTo>
                    <a:pt x="171450" y="0"/>
                  </a:lnTo>
                  <a:lnTo>
                    <a:pt x="217028" y="5670"/>
                  </a:lnTo>
                  <a:lnTo>
                    <a:pt x="257984" y="21674"/>
                  </a:lnTo>
                  <a:lnTo>
                    <a:pt x="292683" y="46496"/>
                  </a:lnTo>
                  <a:lnTo>
                    <a:pt x="319492" y="78625"/>
                  </a:lnTo>
                  <a:lnTo>
                    <a:pt x="336775" y="116547"/>
                  </a:lnTo>
                  <a:lnTo>
                    <a:pt x="342900" y="158750"/>
                  </a:lnTo>
                  <a:lnTo>
                    <a:pt x="336775" y="200952"/>
                  </a:lnTo>
                  <a:lnTo>
                    <a:pt x="319492" y="238874"/>
                  </a:lnTo>
                  <a:lnTo>
                    <a:pt x="292683" y="271003"/>
                  </a:lnTo>
                  <a:lnTo>
                    <a:pt x="257984" y="295825"/>
                  </a:lnTo>
                  <a:lnTo>
                    <a:pt x="217028" y="311829"/>
                  </a:lnTo>
                  <a:lnTo>
                    <a:pt x="171450" y="317500"/>
                  </a:lnTo>
                  <a:lnTo>
                    <a:pt x="125871" y="311829"/>
                  </a:lnTo>
                  <a:lnTo>
                    <a:pt x="84915" y="295825"/>
                  </a:lnTo>
                  <a:lnTo>
                    <a:pt x="50216" y="271003"/>
                  </a:lnTo>
                  <a:lnTo>
                    <a:pt x="23407" y="238874"/>
                  </a:lnTo>
                  <a:lnTo>
                    <a:pt x="6124" y="200952"/>
                  </a:lnTo>
                  <a:lnTo>
                    <a:pt x="0" y="158750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873125" y="2352547"/>
            <a:ext cx="2292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B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781050" y="1962362"/>
            <a:ext cx="1605280" cy="2717165"/>
            <a:chOff x="781050" y="1962362"/>
            <a:chExt cx="1605280" cy="2717165"/>
          </a:xfrm>
        </p:grpSpPr>
        <p:sp>
          <p:nvSpPr>
            <p:cNvPr id="14" name="object 14"/>
            <p:cNvSpPr/>
            <p:nvPr/>
          </p:nvSpPr>
          <p:spPr>
            <a:xfrm>
              <a:off x="934212" y="1962365"/>
              <a:ext cx="1278890" cy="2361565"/>
            </a:xfrm>
            <a:custGeom>
              <a:avLst/>
              <a:gdLst/>
              <a:ahLst/>
              <a:cxnLst/>
              <a:rect l="l" t="t" r="r" b="b"/>
              <a:pathLst>
                <a:path w="1278889" h="2361565">
                  <a:moveTo>
                    <a:pt x="76187" y="2285377"/>
                  </a:moveTo>
                  <a:lnTo>
                    <a:pt x="47612" y="2285098"/>
                  </a:lnTo>
                  <a:lnTo>
                    <a:pt x="62725" y="772198"/>
                  </a:lnTo>
                  <a:lnTo>
                    <a:pt x="43688" y="772007"/>
                  </a:lnTo>
                  <a:lnTo>
                    <a:pt x="28562" y="2284907"/>
                  </a:lnTo>
                  <a:lnTo>
                    <a:pt x="0" y="2284615"/>
                  </a:lnTo>
                  <a:lnTo>
                    <a:pt x="37338" y="2361196"/>
                  </a:lnTo>
                  <a:lnTo>
                    <a:pt x="69824" y="2297785"/>
                  </a:lnTo>
                  <a:lnTo>
                    <a:pt x="76187" y="2285377"/>
                  </a:lnTo>
                  <a:close/>
                </a:path>
                <a:path w="1278889" h="2361565">
                  <a:moveTo>
                    <a:pt x="1278763" y="292684"/>
                  </a:moveTo>
                  <a:lnTo>
                    <a:pt x="1263853" y="272808"/>
                  </a:lnTo>
                  <a:lnTo>
                    <a:pt x="1227645" y="224523"/>
                  </a:lnTo>
                  <a:lnTo>
                    <a:pt x="1214856" y="250088"/>
                  </a:lnTo>
                  <a:lnTo>
                    <a:pt x="714692" y="0"/>
                  </a:lnTo>
                  <a:lnTo>
                    <a:pt x="710425" y="8521"/>
                  </a:lnTo>
                  <a:lnTo>
                    <a:pt x="705319" y="482"/>
                  </a:lnTo>
                  <a:lnTo>
                    <a:pt x="112420" y="377139"/>
                  </a:lnTo>
                  <a:lnTo>
                    <a:pt x="97091" y="353009"/>
                  </a:lnTo>
                  <a:lnTo>
                    <a:pt x="53200" y="426034"/>
                  </a:lnTo>
                  <a:lnTo>
                    <a:pt x="137960" y="417334"/>
                  </a:lnTo>
                  <a:lnTo>
                    <a:pt x="126961" y="400024"/>
                  </a:lnTo>
                  <a:lnTo>
                    <a:pt x="122631" y="393217"/>
                  </a:lnTo>
                  <a:lnTo>
                    <a:pt x="710984" y="19456"/>
                  </a:lnTo>
                  <a:lnTo>
                    <a:pt x="1206347" y="267131"/>
                  </a:lnTo>
                  <a:lnTo>
                    <a:pt x="1193558" y="292684"/>
                  </a:lnTo>
                  <a:lnTo>
                    <a:pt x="1278763" y="2926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028825" y="3185318"/>
              <a:ext cx="342900" cy="317500"/>
            </a:xfrm>
            <a:custGeom>
              <a:avLst/>
              <a:gdLst/>
              <a:ahLst/>
              <a:cxnLst/>
              <a:rect l="l" t="t" r="r" b="b"/>
              <a:pathLst>
                <a:path w="342900" h="317500">
                  <a:moveTo>
                    <a:pt x="0" y="158750"/>
                  </a:moveTo>
                  <a:lnTo>
                    <a:pt x="6124" y="116547"/>
                  </a:lnTo>
                  <a:lnTo>
                    <a:pt x="23407" y="78625"/>
                  </a:lnTo>
                  <a:lnTo>
                    <a:pt x="50216" y="46496"/>
                  </a:lnTo>
                  <a:lnTo>
                    <a:pt x="84915" y="21674"/>
                  </a:lnTo>
                  <a:lnTo>
                    <a:pt x="125871" y="5670"/>
                  </a:lnTo>
                  <a:lnTo>
                    <a:pt x="171450" y="0"/>
                  </a:lnTo>
                  <a:lnTo>
                    <a:pt x="217028" y="5670"/>
                  </a:lnTo>
                  <a:lnTo>
                    <a:pt x="257984" y="21674"/>
                  </a:lnTo>
                  <a:lnTo>
                    <a:pt x="292683" y="46496"/>
                  </a:lnTo>
                  <a:lnTo>
                    <a:pt x="319492" y="78625"/>
                  </a:lnTo>
                  <a:lnTo>
                    <a:pt x="336775" y="116547"/>
                  </a:lnTo>
                  <a:lnTo>
                    <a:pt x="342900" y="158750"/>
                  </a:lnTo>
                  <a:lnTo>
                    <a:pt x="336775" y="200952"/>
                  </a:lnTo>
                  <a:lnTo>
                    <a:pt x="319492" y="238874"/>
                  </a:lnTo>
                  <a:lnTo>
                    <a:pt x="292683" y="271003"/>
                  </a:lnTo>
                  <a:lnTo>
                    <a:pt x="257984" y="295825"/>
                  </a:lnTo>
                  <a:lnTo>
                    <a:pt x="217028" y="311829"/>
                  </a:lnTo>
                  <a:lnTo>
                    <a:pt x="171450" y="317500"/>
                  </a:lnTo>
                  <a:lnTo>
                    <a:pt x="125871" y="311829"/>
                  </a:lnTo>
                  <a:lnTo>
                    <a:pt x="84915" y="295825"/>
                  </a:lnTo>
                  <a:lnTo>
                    <a:pt x="50216" y="271003"/>
                  </a:lnTo>
                  <a:lnTo>
                    <a:pt x="23407" y="238874"/>
                  </a:lnTo>
                  <a:lnTo>
                    <a:pt x="6124" y="200952"/>
                  </a:lnTo>
                  <a:lnTo>
                    <a:pt x="0" y="158750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163881" y="2600906"/>
              <a:ext cx="76200" cy="570230"/>
            </a:xfrm>
            <a:custGeom>
              <a:avLst/>
              <a:gdLst/>
              <a:ahLst/>
              <a:cxnLst/>
              <a:rect l="l" t="t" r="r" b="b"/>
              <a:pathLst>
                <a:path w="76200" h="570230">
                  <a:moveTo>
                    <a:pt x="0" y="493095"/>
                  </a:moveTo>
                  <a:lnTo>
                    <a:pt x="36393" y="570125"/>
                  </a:lnTo>
                  <a:lnTo>
                    <a:pt x="69811" y="506853"/>
                  </a:lnTo>
                  <a:lnTo>
                    <a:pt x="47330" y="506853"/>
                  </a:lnTo>
                  <a:lnTo>
                    <a:pt x="28285" y="506429"/>
                  </a:lnTo>
                  <a:lnTo>
                    <a:pt x="28568" y="493732"/>
                  </a:lnTo>
                  <a:lnTo>
                    <a:pt x="0" y="493095"/>
                  </a:lnTo>
                  <a:close/>
                </a:path>
                <a:path w="76200" h="570230">
                  <a:moveTo>
                    <a:pt x="28568" y="493732"/>
                  </a:moveTo>
                  <a:lnTo>
                    <a:pt x="28285" y="506429"/>
                  </a:lnTo>
                  <a:lnTo>
                    <a:pt x="47330" y="506853"/>
                  </a:lnTo>
                  <a:lnTo>
                    <a:pt x="47613" y="494156"/>
                  </a:lnTo>
                  <a:lnTo>
                    <a:pt x="28568" y="493732"/>
                  </a:lnTo>
                  <a:close/>
                </a:path>
                <a:path w="76200" h="570230">
                  <a:moveTo>
                    <a:pt x="47613" y="494156"/>
                  </a:moveTo>
                  <a:lnTo>
                    <a:pt x="47330" y="506853"/>
                  </a:lnTo>
                  <a:lnTo>
                    <a:pt x="69811" y="506853"/>
                  </a:lnTo>
                  <a:lnTo>
                    <a:pt x="76180" y="494793"/>
                  </a:lnTo>
                  <a:lnTo>
                    <a:pt x="47613" y="494156"/>
                  </a:lnTo>
                  <a:close/>
                </a:path>
                <a:path w="76200" h="570230">
                  <a:moveTo>
                    <a:pt x="39570" y="0"/>
                  </a:moveTo>
                  <a:lnTo>
                    <a:pt x="28568" y="493732"/>
                  </a:lnTo>
                  <a:lnTo>
                    <a:pt x="47613" y="494156"/>
                  </a:lnTo>
                  <a:lnTo>
                    <a:pt x="58615" y="424"/>
                  </a:lnTo>
                  <a:lnTo>
                    <a:pt x="395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100" y="4342607"/>
              <a:ext cx="342900" cy="317500"/>
            </a:xfrm>
            <a:custGeom>
              <a:avLst/>
              <a:gdLst/>
              <a:ahLst/>
              <a:cxnLst/>
              <a:rect l="l" t="t" r="r" b="b"/>
              <a:pathLst>
                <a:path w="342900" h="317500">
                  <a:moveTo>
                    <a:pt x="0" y="158750"/>
                  </a:moveTo>
                  <a:lnTo>
                    <a:pt x="6124" y="116547"/>
                  </a:lnTo>
                  <a:lnTo>
                    <a:pt x="23407" y="78625"/>
                  </a:lnTo>
                  <a:lnTo>
                    <a:pt x="50216" y="46496"/>
                  </a:lnTo>
                  <a:lnTo>
                    <a:pt x="84915" y="21674"/>
                  </a:lnTo>
                  <a:lnTo>
                    <a:pt x="125871" y="5670"/>
                  </a:lnTo>
                  <a:lnTo>
                    <a:pt x="171450" y="0"/>
                  </a:lnTo>
                  <a:lnTo>
                    <a:pt x="217028" y="5670"/>
                  </a:lnTo>
                  <a:lnTo>
                    <a:pt x="257984" y="21674"/>
                  </a:lnTo>
                  <a:lnTo>
                    <a:pt x="292683" y="46496"/>
                  </a:lnTo>
                  <a:lnTo>
                    <a:pt x="319492" y="78625"/>
                  </a:lnTo>
                  <a:lnTo>
                    <a:pt x="336775" y="116547"/>
                  </a:lnTo>
                  <a:lnTo>
                    <a:pt x="342900" y="158750"/>
                  </a:lnTo>
                  <a:lnTo>
                    <a:pt x="336775" y="200952"/>
                  </a:lnTo>
                  <a:lnTo>
                    <a:pt x="319492" y="238874"/>
                  </a:lnTo>
                  <a:lnTo>
                    <a:pt x="292683" y="271003"/>
                  </a:lnTo>
                  <a:lnTo>
                    <a:pt x="257984" y="295825"/>
                  </a:lnTo>
                  <a:lnTo>
                    <a:pt x="217028" y="311829"/>
                  </a:lnTo>
                  <a:lnTo>
                    <a:pt x="171450" y="317500"/>
                  </a:lnTo>
                  <a:lnTo>
                    <a:pt x="125871" y="311829"/>
                  </a:lnTo>
                  <a:lnTo>
                    <a:pt x="84915" y="295825"/>
                  </a:lnTo>
                  <a:lnTo>
                    <a:pt x="50216" y="271003"/>
                  </a:lnTo>
                  <a:lnTo>
                    <a:pt x="23407" y="238874"/>
                  </a:lnTo>
                  <a:lnTo>
                    <a:pt x="6124" y="200952"/>
                  </a:lnTo>
                  <a:lnTo>
                    <a:pt x="0" y="158750"/>
                  </a:lnTo>
                  <a:close/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022475" y="3933032"/>
              <a:ext cx="342900" cy="317500"/>
            </a:xfrm>
            <a:custGeom>
              <a:avLst/>
              <a:gdLst/>
              <a:ahLst/>
              <a:cxnLst/>
              <a:rect l="l" t="t" r="r" b="b"/>
              <a:pathLst>
                <a:path w="342900" h="317500">
                  <a:moveTo>
                    <a:pt x="0" y="158750"/>
                  </a:moveTo>
                  <a:lnTo>
                    <a:pt x="6124" y="116547"/>
                  </a:lnTo>
                  <a:lnTo>
                    <a:pt x="23407" y="78625"/>
                  </a:lnTo>
                  <a:lnTo>
                    <a:pt x="50216" y="46496"/>
                  </a:lnTo>
                  <a:lnTo>
                    <a:pt x="84915" y="21674"/>
                  </a:lnTo>
                  <a:lnTo>
                    <a:pt x="125871" y="5670"/>
                  </a:lnTo>
                  <a:lnTo>
                    <a:pt x="171450" y="0"/>
                  </a:lnTo>
                  <a:lnTo>
                    <a:pt x="217028" y="5670"/>
                  </a:lnTo>
                  <a:lnTo>
                    <a:pt x="257984" y="21674"/>
                  </a:lnTo>
                  <a:lnTo>
                    <a:pt x="292683" y="46496"/>
                  </a:lnTo>
                  <a:lnTo>
                    <a:pt x="319492" y="78625"/>
                  </a:lnTo>
                  <a:lnTo>
                    <a:pt x="336775" y="116547"/>
                  </a:lnTo>
                  <a:lnTo>
                    <a:pt x="342900" y="158750"/>
                  </a:lnTo>
                  <a:lnTo>
                    <a:pt x="336775" y="200952"/>
                  </a:lnTo>
                  <a:lnTo>
                    <a:pt x="319492" y="238874"/>
                  </a:lnTo>
                  <a:lnTo>
                    <a:pt x="292683" y="271003"/>
                  </a:lnTo>
                  <a:lnTo>
                    <a:pt x="257984" y="295825"/>
                  </a:lnTo>
                  <a:lnTo>
                    <a:pt x="217028" y="311829"/>
                  </a:lnTo>
                  <a:lnTo>
                    <a:pt x="171450" y="317500"/>
                  </a:lnTo>
                  <a:lnTo>
                    <a:pt x="125871" y="311829"/>
                  </a:lnTo>
                  <a:lnTo>
                    <a:pt x="84915" y="295825"/>
                  </a:lnTo>
                  <a:lnTo>
                    <a:pt x="50216" y="271003"/>
                  </a:lnTo>
                  <a:lnTo>
                    <a:pt x="23407" y="238874"/>
                  </a:lnTo>
                  <a:lnTo>
                    <a:pt x="6124" y="200952"/>
                  </a:lnTo>
                  <a:lnTo>
                    <a:pt x="0" y="158750"/>
                  </a:lnTo>
                  <a:close/>
                </a:path>
              </a:pathLst>
            </a:custGeom>
            <a:ln w="381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157049" y="3516954"/>
              <a:ext cx="76200" cy="397510"/>
            </a:xfrm>
            <a:custGeom>
              <a:avLst/>
              <a:gdLst/>
              <a:ahLst/>
              <a:cxnLst/>
              <a:rect l="l" t="t" r="r" b="b"/>
              <a:pathLst>
                <a:path w="76200" h="397510">
                  <a:moveTo>
                    <a:pt x="0" y="320226"/>
                  </a:moveTo>
                  <a:lnTo>
                    <a:pt x="36875" y="397027"/>
                  </a:lnTo>
                  <a:lnTo>
                    <a:pt x="69822" y="333687"/>
                  </a:lnTo>
                  <a:lnTo>
                    <a:pt x="47415" y="333687"/>
                  </a:lnTo>
                  <a:lnTo>
                    <a:pt x="28367" y="333382"/>
                  </a:lnTo>
                  <a:lnTo>
                    <a:pt x="28571" y="320683"/>
                  </a:lnTo>
                  <a:lnTo>
                    <a:pt x="0" y="320226"/>
                  </a:lnTo>
                  <a:close/>
                </a:path>
                <a:path w="76200" h="397510">
                  <a:moveTo>
                    <a:pt x="28571" y="320683"/>
                  </a:moveTo>
                  <a:lnTo>
                    <a:pt x="28367" y="333382"/>
                  </a:lnTo>
                  <a:lnTo>
                    <a:pt x="47415" y="333687"/>
                  </a:lnTo>
                  <a:lnTo>
                    <a:pt x="47618" y="320988"/>
                  </a:lnTo>
                  <a:lnTo>
                    <a:pt x="28571" y="320683"/>
                  </a:lnTo>
                  <a:close/>
                </a:path>
                <a:path w="76200" h="397510">
                  <a:moveTo>
                    <a:pt x="47618" y="320988"/>
                  </a:moveTo>
                  <a:lnTo>
                    <a:pt x="47415" y="333687"/>
                  </a:lnTo>
                  <a:lnTo>
                    <a:pt x="69822" y="333687"/>
                  </a:lnTo>
                  <a:lnTo>
                    <a:pt x="76189" y="321445"/>
                  </a:lnTo>
                  <a:lnTo>
                    <a:pt x="47618" y="320988"/>
                  </a:lnTo>
                  <a:close/>
                </a:path>
                <a:path w="76200" h="397510">
                  <a:moveTo>
                    <a:pt x="33701" y="0"/>
                  </a:moveTo>
                  <a:lnTo>
                    <a:pt x="28571" y="320683"/>
                  </a:lnTo>
                  <a:lnTo>
                    <a:pt x="47618" y="320988"/>
                  </a:lnTo>
                  <a:lnTo>
                    <a:pt x="52749" y="304"/>
                  </a:lnTo>
                  <a:lnTo>
                    <a:pt x="3370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1114425" y="1895347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4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993900" y="1810765"/>
            <a:ext cx="457200" cy="2463165"/>
          </a:xfrm>
          <a:prstGeom prst="rect">
            <a:avLst/>
          </a:prstGeom>
        </p:spPr>
        <p:txBody>
          <a:bodyPr vert="horz" wrap="square" lIns="0" tIns="698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50"/>
              </a:spcBef>
            </a:pPr>
            <a:r>
              <a:rPr sz="1800" dirty="0">
                <a:latin typeface="Times New Roman"/>
                <a:cs typeface="Times New Roman"/>
              </a:rPr>
              <a:t>3</a:t>
            </a:r>
            <a:endParaRPr sz="1800">
              <a:latin typeface="Times New Roman"/>
              <a:cs typeface="Times New Roman"/>
            </a:endParaRPr>
          </a:p>
          <a:p>
            <a:pPr marL="117475">
              <a:lnSpc>
                <a:spcPct val="100000"/>
              </a:lnSpc>
              <a:spcBef>
                <a:spcPts val="600"/>
              </a:spcBef>
            </a:pPr>
            <a:r>
              <a:rPr sz="2400" dirty="0">
                <a:latin typeface="Times New Roman"/>
                <a:cs typeface="Times New Roman"/>
              </a:rPr>
              <a:t>C</a:t>
            </a:r>
            <a:endParaRPr sz="2400">
              <a:latin typeface="Times New Roman"/>
              <a:cs typeface="Times New Roman"/>
            </a:endParaRPr>
          </a:p>
          <a:p>
            <a:pPr marL="301625">
              <a:lnSpc>
                <a:spcPct val="100000"/>
              </a:lnSpc>
              <a:spcBef>
                <a:spcPts val="910"/>
              </a:spcBef>
            </a:pPr>
            <a:r>
              <a:rPr sz="1800" dirty="0">
                <a:latin typeface="Times New Roman"/>
                <a:cs typeface="Times New Roman"/>
              </a:rPr>
              <a:t>4</a:t>
            </a:r>
            <a:endParaRPr sz="1800">
              <a:latin typeface="Times New Roman"/>
              <a:cs typeface="Times New Roman"/>
            </a:endParaRPr>
          </a:p>
          <a:p>
            <a:pPr marL="95885">
              <a:lnSpc>
                <a:spcPct val="100000"/>
              </a:lnSpc>
              <a:spcBef>
                <a:spcPts val="1275"/>
              </a:spcBef>
            </a:pPr>
            <a:r>
              <a:rPr sz="2400" dirty="0">
                <a:latin typeface="Times New Roman"/>
                <a:cs typeface="Times New Roman"/>
              </a:rPr>
              <a:t>D</a:t>
            </a:r>
            <a:endParaRPr sz="2400">
              <a:latin typeface="Times New Roman"/>
              <a:cs typeface="Times New Roman"/>
            </a:endParaRPr>
          </a:p>
          <a:p>
            <a:pPr marL="330200">
              <a:lnSpc>
                <a:spcPct val="100000"/>
              </a:lnSpc>
              <a:spcBef>
                <a:spcPts val="215"/>
              </a:spcBef>
            </a:pPr>
            <a:r>
              <a:rPr sz="1800" dirty="0">
                <a:latin typeface="Times New Roman"/>
                <a:cs typeface="Times New Roman"/>
              </a:rPr>
              <a:t>3</a:t>
            </a:r>
            <a:endParaRPr sz="1800">
              <a:latin typeface="Times New Roman"/>
              <a:cs typeface="Times New Roman"/>
            </a:endParaRPr>
          </a:p>
          <a:p>
            <a:pPr marL="106680">
              <a:lnSpc>
                <a:spcPct val="100000"/>
              </a:lnSpc>
              <a:spcBef>
                <a:spcPts val="625"/>
              </a:spcBef>
            </a:pPr>
            <a:r>
              <a:rPr sz="2400" dirty="0">
                <a:latin typeface="Times New Roman"/>
                <a:cs typeface="Times New Roman"/>
              </a:rPr>
              <a:t>E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30250" y="3300476"/>
            <a:ext cx="1397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7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40690" y="1015153"/>
            <a:ext cx="2012314" cy="960755"/>
          </a:xfrm>
          <a:prstGeom prst="rect">
            <a:avLst/>
          </a:prstGeom>
        </p:spPr>
        <p:txBody>
          <a:bodyPr vert="horz" wrap="square" lIns="0" tIns="132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45"/>
              </a:spcBef>
            </a:pPr>
            <a:r>
              <a:rPr sz="2000" dirty="0">
                <a:latin typeface="Times New Roman"/>
                <a:cs typeface="Times New Roman"/>
              </a:rPr>
              <a:t>Espacio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estados:</a:t>
            </a:r>
            <a:endParaRPr sz="2000">
              <a:latin typeface="Times New Roman"/>
              <a:cs typeface="Times New Roman"/>
            </a:endParaRPr>
          </a:p>
          <a:p>
            <a:pPr marL="394970" algn="ctr">
              <a:lnSpc>
                <a:spcPct val="100000"/>
              </a:lnSpc>
              <a:spcBef>
                <a:spcPts val="1135"/>
              </a:spcBef>
            </a:pPr>
            <a:r>
              <a:rPr sz="2400" dirty="0">
                <a:latin typeface="Times New Roman"/>
                <a:cs typeface="Times New Roman"/>
              </a:rPr>
              <a:t>A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12115" y="4139691"/>
            <a:ext cx="1983739" cy="1597660"/>
          </a:xfrm>
          <a:prstGeom prst="rect">
            <a:avLst/>
          </a:prstGeom>
        </p:spPr>
        <p:txBody>
          <a:bodyPr vert="horz" wrap="square" lIns="0" tIns="167005" rIns="0" bIns="0" rtlCol="0">
            <a:spAutoFit/>
          </a:bodyPr>
          <a:lstStyle/>
          <a:p>
            <a:pPr marL="474345">
              <a:lnSpc>
                <a:spcPct val="100000"/>
              </a:lnSpc>
              <a:spcBef>
                <a:spcPts val="1315"/>
              </a:spcBef>
            </a:pPr>
            <a:r>
              <a:rPr sz="2400" dirty="0">
                <a:latin typeface="Times New Roman"/>
                <a:cs typeface="Times New Roman"/>
              </a:rPr>
              <a:t>F</a:t>
            </a:r>
            <a:endParaRPr sz="2400">
              <a:latin typeface="Times New Roman"/>
              <a:cs typeface="Times New Roman"/>
            </a:endParaRPr>
          </a:p>
          <a:p>
            <a:pPr marL="209550" indent="-196850">
              <a:lnSpc>
                <a:spcPct val="100000"/>
              </a:lnSpc>
              <a:spcBef>
                <a:spcPts val="910"/>
              </a:spcBef>
              <a:buChar char="•"/>
              <a:tabLst>
                <a:tab pos="209550" algn="l"/>
              </a:tabLst>
            </a:pPr>
            <a:r>
              <a:rPr sz="1800" dirty="0">
                <a:latin typeface="Times New Roman"/>
                <a:cs typeface="Times New Roman"/>
              </a:rPr>
              <a:t>Estado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inicial: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A</a:t>
            </a:r>
            <a:endParaRPr sz="1800">
              <a:latin typeface="Times New Roman"/>
              <a:cs typeface="Times New Roman"/>
            </a:endParaRPr>
          </a:p>
          <a:p>
            <a:pPr marL="209550" indent="-196850">
              <a:lnSpc>
                <a:spcPct val="100000"/>
              </a:lnSpc>
              <a:spcBef>
                <a:spcPts val="434"/>
              </a:spcBef>
              <a:buChar char="•"/>
              <a:tabLst>
                <a:tab pos="209550" algn="l"/>
              </a:tabLst>
            </a:pPr>
            <a:r>
              <a:rPr sz="1800" dirty="0">
                <a:latin typeface="Times New Roman"/>
                <a:cs typeface="Times New Roman"/>
              </a:rPr>
              <a:t>Estados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F</a:t>
            </a:r>
            <a:endParaRPr sz="1800">
              <a:latin typeface="Times New Roman"/>
              <a:cs typeface="Times New Roman"/>
            </a:endParaRPr>
          </a:p>
          <a:p>
            <a:pPr marL="209550" indent="-196850">
              <a:lnSpc>
                <a:spcPct val="100000"/>
              </a:lnSpc>
              <a:spcBef>
                <a:spcPts val="455"/>
              </a:spcBef>
              <a:buFont typeface="Times New Roman"/>
              <a:buChar char="•"/>
              <a:tabLst>
                <a:tab pos="209550" algn="l"/>
              </a:tabLst>
            </a:pPr>
            <a:r>
              <a:rPr sz="1800" i="1" dirty="0">
                <a:latin typeface="Times New Roman"/>
                <a:cs typeface="Times New Roman"/>
              </a:rPr>
              <a:t>g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E</a:t>
            </a:r>
            <a:r>
              <a:rPr sz="1800" dirty="0">
                <a:latin typeface="Times New Roman"/>
                <a:cs typeface="Times New Roman"/>
              </a:rPr>
              <a:t>)=10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&lt;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11=</a:t>
            </a:r>
            <a:r>
              <a:rPr sz="1800" i="1" spc="-10" dirty="0">
                <a:latin typeface="Times New Roman"/>
                <a:cs typeface="Times New Roman"/>
              </a:rPr>
              <a:t>g</a:t>
            </a:r>
            <a:r>
              <a:rPr sz="1800" spc="-10" dirty="0">
                <a:latin typeface="Times New Roman"/>
                <a:cs typeface="Times New Roman"/>
              </a:rPr>
              <a:t>(</a:t>
            </a:r>
            <a:r>
              <a:rPr sz="1800" i="1" spc="-10" dirty="0">
                <a:latin typeface="Times New Roman"/>
                <a:cs typeface="Times New Roman"/>
              </a:rPr>
              <a:t>F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graphicFrame>
        <p:nvGraphicFramePr>
          <p:cNvPr id="25" name="object 25"/>
          <p:cNvGraphicFramePr>
            <a:graphicFrameLocks noGrp="1"/>
          </p:cNvGraphicFramePr>
          <p:nvPr/>
        </p:nvGraphicFramePr>
        <p:xfrm>
          <a:off x="2814637" y="1908175"/>
          <a:ext cx="866775" cy="26758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59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06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6235">
                <a:tc gridSpan="2">
                  <a:txBody>
                    <a:bodyPr/>
                    <a:lstStyle/>
                    <a:p>
                      <a:pPr marL="471805">
                        <a:lnSpc>
                          <a:spcPts val="2355"/>
                        </a:lnSpc>
                      </a:pPr>
                      <a:r>
                        <a:rPr sz="3000" i="1" spc="-37" baseline="-16666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300" spc="-25" dirty="0">
                          <a:latin typeface="Times New Roman"/>
                          <a:cs typeface="Times New Roman"/>
                        </a:rPr>
                        <a:t>*</a:t>
                      </a: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CC">
                        <a:alpha val="50199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2909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A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70485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0965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8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70485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830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B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L w="952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09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6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703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C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L w="952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09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6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703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115"/>
                        </a:spcBef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D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14605" marB="0">
                    <a:lnL w="952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0965">
                        <a:lnSpc>
                          <a:spcPct val="100000"/>
                        </a:lnSpc>
                        <a:spcBef>
                          <a:spcPts val="115"/>
                        </a:spcBef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5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14605" marB="0"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2585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E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L w="952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09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0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R w="952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31800"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F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>
                    <a:lnL w="9525">
                      <a:solidFill>
                        <a:srgbClr val="000000"/>
                      </a:solidFill>
                      <a:prstDash val="solid"/>
                    </a:lnL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CC">
                        <a:alpha val="501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100965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2000" dirty="0">
                          <a:latin typeface="Times New Roman"/>
                          <a:cs typeface="Times New Roman"/>
                        </a:rPr>
                        <a:t>0</a:t>
                      </a: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9525" marB="0"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CC">
                        <a:alpha val="5019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26" name="object 26"/>
          <p:cNvSpPr txBox="1"/>
          <p:nvPr/>
        </p:nvSpPr>
        <p:spPr>
          <a:xfrm>
            <a:off x="6687343" y="2020315"/>
            <a:ext cx="2457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A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017595" y="2049779"/>
            <a:ext cx="695325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0+8</a:t>
            </a:r>
            <a:endParaRPr sz="1400">
              <a:latin typeface="Times New Roman"/>
              <a:cs typeface="Times New Roman"/>
            </a:endParaRPr>
          </a:p>
          <a:p>
            <a:pPr marL="1270" algn="ctr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60" dirty="0">
                <a:solidFill>
                  <a:srgbClr val="990000"/>
                </a:solidFill>
                <a:latin typeface="Times New Roman"/>
                <a:cs typeface="Times New Roman"/>
              </a:rPr>
              <a:t>8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6107548" y="2432162"/>
            <a:ext cx="1451610" cy="200025"/>
            <a:chOff x="6107548" y="2432162"/>
            <a:chExt cx="1451610" cy="200025"/>
          </a:xfrm>
        </p:grpSpPr>
        <p:sp>
          <p:nvSpPr>
            <p:cNvPr id="29" name="object 29"/>
            <p:cNvSpPr/>
            <p:nvPr/>
          </p:nvSpPr>
          <p:spPr>
            <a:xfrm>
              <a:off x="6117073" y="2441687"/>
              <a:ext cx="693420" cy="180975"/>
            </a:xfrm>
            <a:custGeom>
              <a:avLst/>
              <a:gdLst/>
              <a:ahLst/>
              <a:cxnLst/>
              <a:rect l="l" t="t" r="r" b="b"/>
              <a:pathLst>
                <a:path w="693420" h="180975">
                  <a:moveTo>
                    <a:pt x="693302" y="0"/>
                  </a:moveTo>
                  <a:lnTo>
                    <a:pt x="0" y="180975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810375" y="2448037"/>
              <a:ext cx="739140" cy="174625"/>
            </a:xfrm>
            <a:custGeom>
              <a:avLst/>
              <a:gdLst/>
              <a:ahLst/>
              <a:cxnLst/>
              <a:rect l="l" t="t" r="r" b="b"/>
              <a:pathLst>
                <a:path w="739140" h="174625">
                  <a:moveTo>
                    <a:pt x="0" y="0"/>
                  </a:moveTo>
                  <a:lnTo>
                    <a:pt x="738639" y="174625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7422678" y="2602484"/>
            <a:ext cx="2292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C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7744200" y="2631947"/>
            <a:ext cx="695325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3+6</a:t>
            </a:r>
            <a:endParaRPr sz="1400">
              <a:latin typeface="Times New Roman"/>
              <a:cs typeface="Times New Roman"/>
            </a:endParaRPr>
          </a:p>
          <a:p>
            <a:pPr marL="1270" algn="ctr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60" dirty="0">
                <a:solidFill>
                  <a:srgbClr val="990000"/>
                </a:solidFill>
                <a:latin typeface="Times New Roman"/>
                <a:cs typeface="Times New Roman"/>
              </a:rPr>
              <a:t>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257495" y="2474467"/>
            <a:ext cx="99949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4+6</a:t>
            </a:r>
            <a:r>
              <a:rPr sz="1400" spc="44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3600" spc="-75" baseline="-18518" dirty="0">
                <a:latin typeface="Times New Roman"/>
                <a:cs typeface="Times New Roman"/>
              </a:rPr>
              <a:t>B</a:t>
            </a:r>
            <a:endParaRPr sz="3600" baseline="-18518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5476570" y="2781300"/>
            <a:ext cx="34798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35" dirty="0">
                <a:solidFill>
                  <a:srgbClr val="990000"/>
                </a:solidFill>
                <a:latin typeface="Times New Roman"/>
                <a:cs typeface="Times New Roman"/>
              </a:rPr>
              <a:t>10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537449" y="2974294"/>
            <a:ext cx="15875" cy="392430"/>
          </a:xfrm>
          <a:custGeom>
            <a:avLst/>
            <a:gdLst/>
            <a:ahLst/>
            <a:cxnLst/>
            <a:rect l="l" t="t" r="r" b="b"/>
            <a:pathLst>
              <a:path w="15875" h="392429">
                <a:moveTo>
                  <a:pt x="15876" y="0"/>
                </a:moveTo>
                <a:lnTo>
                  <a:pt x="0" y="392112"/>
                </a:lnTo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 txBox="1"/>
          <p:nvPr/>
        </p:nvSpPr>
        <p:spPr>
          <a:xfrm>
            <a:off x="7414976" y="3309620"/>
            <a:ext cx="2457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D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7745229" y="3336035"/>
            <a:ext cx="695325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5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7+5</a:t>
            </a:r>
            <a:endParaRPr sz="1400">
              <a:latin typeface="Times New Roman"/>
              <a:cs typeface="Times New Roman"/>
            </a:endParaRPr>
          </a:p>
          <a:p>
            <a:pPr marL="231140">
              <a:lnSpc>
                <a:spcPts val="1550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35" dirty="0">
                <a:solidFill>
                  <a:srgbClr val="990000"/>
                </a:solidFill>
                <a:latin typeface="Times New Roman"/>
                <a:cs typeface="Times New Roman"/>
              </a:rPr>
              <a:t>12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000391" y="3300476"/>
            <a:ext cx="1949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F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133670" y="3326891"/>
            <a:ext cx="777875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11+0</a:t>
            </a:r>
            <a:endParaRPr sz="1400">
              <a:latin typeface="Times New Roman"/>
              <a:cs typeface="Times New Roman"/>
            </a:endParaRPr>
          </a:p>
          <a:p>
            <a:pPr marL="1270" algn="ctr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35" dirty="0">
                <a:solidFill>
                  <a:srgbClr val="990000"/>
                </a:solidFill>
                <a:latin typeface="Times New Roman"/>
                <a:cs typeface="Times New Roman"/>
              </a:rPr>
              <a:t>11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5905660" y="2929784"/>
            <a:ext cx="384810" cy="801370"/>
            <a:chOff x="5905660" y="2929784"/>
            <a:chExt cx="384810" cy="801370"/>
          </a:xfrm>
        </p:grpSpPr>
        <p:sp>
          <p:nvSpPr>
            <p:cNvPr id="41" name="object 41"/>
            <p:cNvSpPr/>
            <p:nvPr/>
          </p:nvSpPr>
          <p:spPr>
            <a:xfrm>
              <a:off x="6117073" y="2939309"/>
              <a:ext cx="15875" cy="392430"/>
            </a:xfrm>
            <a:custGeom>
              <a:avLst/>
              <a:gdLst/>
              <a:ahLst/>
              <a:cxnLst/>
              <a:rect l="l" t="t" r="r" b="b"/>
              <a:pathLst>
                <a:path w="15875" h="392429">
                  <a:moveTo>
                    <a:pt x="15876" y="0"/>
                  </a:moveTo>
                  <a:lnTo>
                    <a:pt x="0" y="39211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905660" y="3335469"/>
              <a:ext cx="384810" cy="395605"/>
            </a:xfrm>
            <a:custGeom>
              <a:avLst/>
              <a:gdLst/>
              <a:ahLst/>
              <a:cxnLst/>
              <a:rect l="l" t="t" r="r" b="b"/>
              <a:pathLst>
                <a:path w="384810" h="395604">
                  <a:moveTo>
                    <a:pt x="191621" y="0"/>
                  </a:moveTo>
                  <a:lnTo>
                    <a:pt x="152815" y="4182"/>
                  </a:lnTo>
                  <a:lnTo>
                    <a:pt x="99896" y="24284"/>
                  </a:lnTo>
                  <a:lnTo>
                    <a:pt x="55721" y="58516"/>
                  </a:lnTo>
                  <a:lnTo>
                    <a:pt x="22823" y="104170"/>
                  </a:lnTo>
                  <a:lnTo>
                    <a:pt x="8415" y="139637"/>
                  </a:lnTo>
                  <a:lnTo>
                    <a:pt x="919" y="178177"/>
                  </a:lnTo>
                  <a:lnTo>
                    <a:pt x="0" y="198324"/>
                  </a:lnTo>
                  <a:lnTo>
                    <a:pt x="1056" y="218466"/>
                  </a:lnTo>
                  <a:lnTo>
                    <a:pt x="8815" y="256934"/>
                  </a:lnTo>
                  <a:lnTo>
                    <a:pt x="23459" y="292282"/>
                  </a:lnTo>
                  <a:lnTo>
                    <a:pt x="56669" y="337709"/>
                  </a:lnTo>
                  <a:lnTo>
                    <a:pt x="101125" y="371650"/>
                  </a:lnTo>
                  <a:lnTo>
                    <a:pt x="154252" y="391369"/>
                  </a:lnTo>
                  <a:lnTo>
                    <a:pt x="193104" y="395248"/>
                  </a:lnTo>
                  <a:lnTo>
                    <a:pt x="212789" y="394148"/>
                  </a:lnTo>
                  <a:lnTo>
                    <a:pt x="250361" y="386106"/>
                  </a:lnTo>
                  <a:lnTo>
                    <a:pt x="291571" y="366712"/>
                  </a:lnTo>
                  <a:lnTo>
                    <a:pt x="191621" y="366712"/>
                  </a:lnTo>
                  <a:lnTo>
                    <a:pt x="174895" y="365765"/>
                  </a:lnTo>
                  <a:lnTo>
                    <a:pt x="128079" y="353200"/>
                  </a:lnTo>
                  <a:lnTo>
                    <a:pt x="87795" y="327789"/>
                  </a:lnTo>
                  <a:lnTo>
                    <a:pt x="56245" y="291744"/>
                  </a:lnTo>
                  <a:lnTo>
                    <a:pt x="35739" y="247362"/>
                  </a:lnTo>
                  <a:lnTo>
                    <a:pt x="28540" y="196924"/>
                  </a:lnTo>
                  <a:lnTo>
                    <a:pt x="29460" y="179576"/>
                  </a:lnTo>
                  <a:lnTo>
                    <a:pt x="41727" y="131039"/>
                  </a:lnTo>
                  <a:lnTo>
                    <a:pt x="66497" y="89388"/>
                  </a:lnTo>
                  <a:lnTo>
                    <a:pt x="101506" y="56903"/>
                  </a:lnTo>
                  <a:lnTo>
                    <a:pt x="144442" y="35881"/>
                  </a:lnTo>
                  <a:lnTo>
                    <a:pt x="193104" y="28536"/>
                  </a:lnTo>
                  <a:lnTo>
                    <a:pt x="291561" y="28536"/>
                  </a:lnTo>
                  <a:lnTo>
                    <a:pt x="283601" y="23599"/>
                  </a:lnTo>
                  <a:lnTo>
                    <a:pt x="266722" y="15307"/>
                  </a:lnTo>
                  <a:lnTo>
                    <a:pt x="248979" y="8699"/>
                  </a:lnTo>
                  <a:lnTo>
                    <a:pt x="230473" y="3878"/>
                  </a:lnTo>
                  <a:lnTo>
                    <a:pt x="211314" y="946"/>
                  </a:lnTo>
                  <a:lnTo>
                    <a:pt x="191621" y="0"/>
                  </a:lnTo>
                  <a:close/>
                </a:path>
                <a:path w="384810" h="395604">
                  <a:moveTo>
                    <a:pt x="291561" y="28536"/>
                  </a:moveTo>
                  <a:lnTo>
                    <a:pt x="193104" y="28536"/>
                  </a:lnTo>
                  <a:lnTo>
                    <a:pt x="209830" y="29483"/>
                  </a:lnTo>
                  <a:lnTo>
                    <a:pt x="226037" y="32108"/>
                  </a:lnTo>
                  <a:lnTo>
                    <a:pt x="270904" y="49198"/>
                  </a:lnTo>
                  <a:lnTo>
                    <a:pt x="308532" y="78404"/>
                  </a:lnTo>
                  <a:lnTo>
                    <a:pt x="336656" y="117486"/>
                  </a:lnTo>
                  <a:lnTo>
                    <a:pt x="352977" y="164133"/>
                  </a:lnTo>
                  <a:lnTo>
                    <a:pt x="356186" y="198324"/>
                  </a:lnTo>
                  <a:lnTo>
                    <a:pt x="355267" y="215671"/>
                  </a:lnTo>
                  <a:lnTo>
                    <a:pt x="342999" y="264208"/>
                  </a:lnTo>
                  <a:lnTo>
                    <a:pt x="318228" y="305859"/>
                  </a:lnTo>
                  <a:lnTo>
                    <a:pt x="283221" y="338344"/>
                  </a:lnTo>
                  <a:lnTo>
                    <a:pt x="240285" y="359366"/>
                  </a:lnTo>
                  <a:lnTo>
                    <a:pt x="191621" y="366712"/>
                  </a:lnTo>
                  <a:lnTo>
                    <a:pt x="291571" y="366712"/>
                  </a:lnTo>
                  <a:lnTo>
                    <a:pt x="329004" y="336731"/>
                  </a:lnTo>
                  <a:lnTo>
                    <a:pt x="361903" y="291077"/>
                  </a:lnTo>
                  <a:lnTo>
                    <a:pt x="376312" y="255610"/>
                  </a:lnTo>
                  <a:lnTo>
                    <a:pt x="383807" y="217070"/>
                  </a:lnTo>
                  <a:lnTo>
                    <a:pt x="384727" y="196924"/>
                  </a:lnTo>
                  <a:lnTo>
                    <a:pt x="383670" y="176781"/>
                  </a:lnTo>
                  <a:lnTo>
                    <a:pt x="375912" y="138314"/>
                  </a:lnTo>
                  <a:lnTo>
                    <a:pt x="361266" y="102965"/>
                  </a:lnTo>
                  <a:lnTo>
                    <a:pt x="328056" y="57539"/>
                  </a:lnTo>
                  <a:lnTo>
                    <a:pt x="299512" y="33469"/>
                  </a:lnTo>
                  <a:lnTo>
                    <a:pt x="291561" y="28536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3" name="object 4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354512" y="1219199"/>
            <a:ext cx="141286" cy="4772025"/>
          </a:xfrm>
          <a:prstGeom prst="rect">
            <a:avLst/>
          </a:prstGeom>
        </p:spPr>
      </p:pic>
      <p:sp>
        <p:nvSpPr>
          <p:cNvPr id="44" name="object 44"/>
          <p:cNvSpPr txBox="1"/>
          <p:nvPr/>
        </p:nvSpPr>
        <p:spPr>
          <a:xfrm>
            <a:off x="4593590" y="1181100"/>
            <a:ext cx="20135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Árbol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búsqueda: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14 </a:t>
            </a:r>
            <a:r>
              <a:rPr spc="-50" dirty="0"/>
              <a:t>–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4568188" y="4297171"/>
            <a:ext cx="3923029" cy="909319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234950" marR="149225" indent="-196850">
              <a:lnSpc>
                <a:spcPct val="102200"/>
              </a:lnSpc>
              <a:spcBef>
                <a:spcPts val="50"/>
              </a:spcBef>
              <a:buFont typeface="Times New Roman"/>
              <a:buChar char="•"/>
              <a:tabLst>
                <a:tab pos="234950" algn="l"/>
              </a:tabLst>
            </a:pP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02" baseline="23148" dirty="0">
                <a:latin typeface="Times New Roman"/>
                <a:cs typeface="Times New Roman"/>
              </a:rPr>
              <a:t> </a:t>
            </a:r>
            <a:r>
              <a:rPr sz="18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encuentra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mejor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 </a:t>
            </a:r>
            <a:r>
              <a:rPr sz="1800" i="1" spc="-25" dirty="0">
                <a:latin typeface="Times New Roman"/>
                <a:cs typeface="Times New Roman"/>
              </a:rPr>
              <a:t>E</a:t>
            </a:r>
            <a:r>
              <a:rPr sz="1800" spc="-25" dirty="0">
                <a:latin typeface="Times New Roman"/>
                <a:cs typeface="Times New Roman"/>
              </a:rPr>
              <a:t>, </a:t>
            </a:r>
            <a:r>
              <a:rPr sz="1800" dirty="0">
                <a:latin typeface="Times New Roman"/>
                <a:cs typeface="Times New Roman"/>
              </a:rPr>
              <a:t>sino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F</a:t>
            </a:r>
            <a:endParaRPr sz="1800">
              <a:latin typeface="Times New Roman"/>
              <a:cs typeface="Times New Roman"/>
            </a:endParaRPr>
          </a:p>
          <a:p>
            <a:pPr marL="234950" indent="-196850">
              <a:lnSpc>
                <a:spcPct val="100000"/>
              </a:lnSpc>
              <a:spcBef>
                <a:spcPts val="434"/>
              </a:spcBef>
              <a:buFont typeface="Times New Roman"/>
              <a:buChar char="•"/>
              <a:tabLst>
                <a:tab pos="234950" algn="l"/>
              </a:tabLst>
            </a:pP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17" baseline="23148" dirty="0">
                <a:latin typeface="Times New Roman"/>
                <a:cs typeface="Times New Roman"/>
              </a:rPr>
              <a:t> </a:t>
            </a:r>
            <a:r>
              <a:rPr sz="18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optimista: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h</a:t>
            </a:r>
            <a:r>
              <a:rPr sz="1800" baseline="23148" dirty="0">
                <a:solidFill>
                  <a:srgbClr val="FF0000"/>
                </a:solidFill>
                <a:latin typeface="Times New Roman"/>
                <a:cs typeface="Times New Roman"/>
              </a:rPr>
              <a:t>*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800" i="1" dirty="0">
                <a:solidFill>
                  <a:srgbClr val="FF0000"/>
                </a:solidFill>
                <a:latin typeface="Times New Roman"/>
                <a:cs typeface="Times New Roman"/>
              </a:rPr>
              <a:t>D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) =</a:t>
            </a:r>
            <a:r>
              <a:rPr sz="18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r>
              <a:rPr sz="18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&gt;</a:t>
            </a:r>
            <a:r>
              <a:rPr sz="18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3</a:t>
            </a:r>
            <a:r>
              <a:rPr sz="18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dirty="0">
                <a:solidFill>
                  <a:srgbClr val="FF0000"/>
                </a:solidFill>
                <a:latin typeface="Times New Roman"/>
                <a:cs typeface="Times New Roman"/>
              </a:rPr>
              <a:t>=</a:t>
            </a:r>
            <a:r>
              <a:rPr sz="18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800" i="1" spc="-20" dirty="0">
                <a:solidFill>
                  <a:srgbClr val="FF0000"/>
                </a:solidFill>
                <a:latin typeface="Times New Roman"/>
                <a:cs typeface="Times New Roman"/>
              </a:rPr>
              <a:t>h</a:t>
            </a:r>
            <a:r>
              <a:rPr sz="1800" spc="-2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800" i="1" spc="-20" dirty="0">
                <a:solidFill>
                  <a:srgbClr val="FF0000"/>
                </a:solidFill>
                <a:latin typeface="Times New Roman"/>
                <a:cs typeface="Times New Roman"/>
              </a:rPr>
              <a:t>D</a:t>
            </a:r>
            <a:r>
              <a:rPr sz="1800" spc="-2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247900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</a:t>
            </a:r>
            <a:r>
              <a:rPr spc="-40" dirty="0"/>
              <a:t> </a:t>
            </a:r>
            <a:r>
              <a:rPr spc="-10" dirty="0"/>
              <a:t>(continuado)</a:t>
            </a:r>
          </a:p>
        </p:txBody>
      </p:sp>
      <p:pic>
        <p:nvPicPr>
          <p:cNvPr id="8" name="object 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449512" y="1219199"/>
            <a:ext cx="141286" cy="4772025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160205" y="4973828"/>
            <a:ext cx="4302125" cy="927735"/>
          </a:xfrm>
          <a:prstGeom prst="rect">
            <a:avLst/>
          </a:prstGeom>
        </p:spPr>
        <p:txBody>
          <a:bodyPr vert="horz" wrap="square" lIns="0" tIns="43180" rIns="0" bIns="0" rtlCol="0">
            <a:spAutoFit/>
          </a:bodyPr>
          <a:lstStyle/>
          <a:p>
            <a:pPr marL="234950" indent="-196850">
              <a:lnSpc>
                <a:spcPct val="100000"/>
              </a:lnSpc>
              <a:spcBef>
                <a:spcPts val="340"/>
              </a:spcBef>
              <a:buChar char="•"/>
              <a:tabLst>
                <a:tab pos="234950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camino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mejor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 </a:t>
            </a:r>
            <a:r>
              <a:rPr sz="1800" i="1" spc="-50" dirty="0">
                <a:latin typeface="Times New Roman"/>
                <a:cs typeface="Times New Roman"/>
              </a:rPr>
              <a:t>E</a:t>
            </a:r>
            <a:endParaRPr sz="1800">
              <a:latin typeface="Times New Roman"/>
              <a:cs typeface="Times New Roman"/>
            </a:endParaRPr>
          </a:p>
          <a:p>
            <a:pPr marL="234950" marR="30480">
              <a:lnSpc>
                <a:spcPct val="106700"/>
              </a:lnSpc>
              <a:spcBef>
                <a:spcPts val="95"/>
              </a:spcBef>
            </a:pP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25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E</a:t>
            </a:r>
            <a:r>
              <a:rPr sz="1800" dirty="0">
                <a:latin typeface="Times New Roman"/>
                <a:cs typeface="Times New Roman"/>
              </a:rPr>
              <a:t>)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10) hay un “pico” 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i="1" spc="45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25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D</a:t>
            </a:r>
            <a:r>
              <a:rPr sz="1800" dirty="0">
                <a:latin typeface="Times New Roman"/>
                <a:cs typeface="Times New Roman"/>
              </a:rPr>
              <a:t>) 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12)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 búsqueda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25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 podido </a:t>
            </a:r>
            <a:r>
              <a:rPr sz="1800" spc="-10" dirty="0">
                <a:latin typeface="Times New Roman"/>
                <a:cs typeface="Times New Roman"/>
              </a:rPr>
              <a:t>superar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5579963" y="2781308"/>
            <a:ext cx="2214880" cy="2670810"/>
            <a:chOff x="5579963" y="2781308"/>
            <a:chExt cx="2214880" cy="2670810"/>
          </a:xfrm>
        </p:grpSpPr>
        <p:sp>
          <p:nvSpPr>
            <p:cNvPr id="11" name="object 11"/>
            <p:cNvSpPr/>
            <p:nvPr/>
          </p:nvSpPr>
          <p:spPr>
            <a:xfrm>
              <a:off x="5635290" y="5335875"/>
              <a:ext cx="2159635" cy="111125"/>
            </a:xfrm>
            <a:custGeom>
              <a:avLst/>
              <a:gdLst/>
              <a:ahLst/>
              <a:cxnLst/>
              <a:rect l="l" t="t" r="r" b="b"/>
              <a:pathLst>
                <a:path w="2159634" h="111125">
                  <a:moveTo>
                    <a:pt x="2121236" y="55328"/>
                  </a:moveTo>
                  <a:lnTo>
                    <a:pt x="2054597" y="94200"/>
                  </a:lnTo>
                  <a:lnTo>
                    <a:pt x="2053061" y="100032"/>
                  </a:lnTo>
                  <a:lnTo>
                    <a:pt x="2058363" y="109120"/>
                  </a:lnTo>
                  <a:lnTo>
                    <a:pt x="2064195" y="110656"/>
                  </a:lnTo>
                  <a:lnTo>
                    <a:pt x="2142716" y="64852"/>
                  </a:lnTo>
                  <a:lnTo>
                    <a:pt x="2140145" y="64852"/>
                  </a:lnTo>
                  <a:lnTo>
                    <a:pt x="2140145" y="63555"/>
                  </a:lnTo>
                  <a:lnTo>
                    <a:pt x="2135341" y="63555"/>
                  </a:lnTo>
                  <a:lnTo>
                    <a:pt x="2121236" y="55328"/>
                  </a:lnTo>
                  <a:close/>
                </a:path>
                <a:path w="2159634" h="111125">
                  <a:moveTo>
                    <a:pt x="2104907" y="45802"/>
                  </a:moveTo>
                  <a:lnTo>
                    <a:pt x="0" y="45802"/>
                  </a:lnTo>
                  <a:lnTo>
                    <a:pt x="0" y="64852"/>
                  </a:lnTo>
                  <a:lnTo>
                    <a:pt x="2104908" y="64852"/>
                  </a:lnTo>
                  <a:lnTo>
                    <a:pt x="2121236" y="55328"/>
                  </a:lnTo>
                  <a:lnTo>
                    <a:pt x="2104907" y="45802"/>
                  </a:lnTo>
                  <a:close/>
                </a:path>
                <a:path w="2159634" h="111125">
                  <a:moveTo>
                    <a:pt x="2142715" y="45802"/>
                  </a:moveTo>
                  <a:lnTo>
                    <a:pt x="2140145" y="45802"/>
                  </a:lnTo>
                  <a:lnTo>
                    <a:pt x="2140145" y="64852"/>
                  </a:lnTo>
                  <a:lnTo>
                    <a:pt x="2142716" y="64852"/>
                  </a:lnTo>
                  <a:lnTo>
                    <a:pt x="2159044" y="55327"/>
                  </a:lnTo>
                  <a:lnTo>
                    <a:pt x="2142715" y="45802"/>
                  </a:lnTo>
                  <a:close/>
                </a:path>
                <a:path w="2159634" h="111125">
                  <a:moveTo>
                    <a:pt x="2135341" y="47100"/>
                  </a:moveTo>
                  <a:lnTo>
                    <a:pt x="2121236" y="55328"/>
                  </a:lnTo>
                  <a:lnTo>
                    <a:pt x="2135341" y="63555"/>
                  </a:lnTo>
                  <a:lnTo>
                    <a:pt x="2135341" y="47100"/>
                  </a:lnTo>
                  <a:close/>
                </a:path>
                <a:path w="2159634" h="111125">
                  <a:moveTo>
                    <a:pt x="2140145" y="47100"/>
                  </a:moveTo>
                  <a:lnTo>
                    <a:pt x="2135341" y="47100"/>
                  </a:lnTo>
                  <a:lnTo>
                    <a:pt x="2135341" y="63555"/>
                  </a:lnTo>
                  <a:lnTo>
                    <a:pt x="2140145" y="63555"/>
                  </a:lnTo>
                  <a:lnTo>
                    <a:pt x="2140145" y="47100"/>
                  </a:lnTo>
                  <a:close/>
                </a:path>
                <a:path w="2159634" h="111125">
                  <a:moveTo>
                    <a:pt x="2064195" y="0"/>
                  </a:moveTo>
                  <a:lnTo>
                    <a:pt x="2058363" y="1534"/>
                  </a:lnTo>
                  <a:lnTo>
                    <a:pt x="2053061" y="10622"/>
                  </a:lnTo>
                  <a:lnTo>
                    <a:pt x="2054597" y="16454"/>
                  </a:lnTo>
                  <a:lnTo>
                    <a:pt x="2121237" y="55327"/>
                  </a:lnTo>
                  <a:lnTo>
                    <a:pt x="2135341" y="47100"/>
                  </a:lnTo>
                  <a:lnTo>
                    <a:pt x="2140145" y="47100"/>
                  </a:lnTo>
                  <a:lnTo>
                    <a:pt x="2140145" y="45802"/>
                  </a:lnTo>
                  <a:lnTo>
                    <a:pt x="2142715" y="45802"/>
                  </a:lnTo>
                  <a:lnTo>
                    <a:pt x="20641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6182978" y="5340403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6706853" y="5340403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237078" y="5340403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579963" y="2781308"/>
              <a:ext cx="111125" cy="2610485"/>
            </a:xfrm>
            <a:custGeom>
              <a:avLst/>
              <a:gdLst/>
              <a:ahLst/>
              <a:cxnLst/>
              <a:rect l="l" t="t" r="r" b="b"/>
              <a:pathLst>
                <a:path w="111125" h="2610485">
                  <a:moveTo>
                    <a:pt x="55328" y="37806"/>
                  </a:moveTo>
                  <a:lnTo>
                    <a:pt x="45803" y="54134"/>
                  </a:lnTo>
                  <a:lnTo>
                    <a:pt x="45802" y="2609894"/>
                  </a:lnTo>
                  <a:lnTo>
                    <a:pt x="64852" y="2609894"/>
                  </a:lnTo>
                  <a:lnTo>
                    <a:pt x="64852" y="54134"/>
                  </a:lnTo>
                  <a:lnTo>
                    <a:pt x="55328" y="37806"/>
                  </a:lnTo>
                  <a:close/>
                </a:path>
                <a:path w="111125" h="2610485">
                  <a:moveTo>
                    <a:pt x="55328" y="0"/>
                  </a:moveTo>
                  <a:lnTo>
                    <a:pt x="0" y="94847"/>
                  </a:lnTo>
                  <a:lnTo>
                    <a:pt x="1535" y="100680"/>
                  </a:lnTo>
                  <a:lnTo>
                    <a:pt x="10623" y="105981"/>
                  </a:lnTo>
                  <a:lnTo>
                    <a:pt x="16455" y="104446"/>
                  </a:lnTo>
                  <a:lnTo>
                    <a:pt x="45802" y="54136"/>
                  </a:lnTo>
                  <a:lnTo>
                    <a:pt x="45803" y="18897"/>
                  </a:lnTo>
                  <a:lnTo>
                    <a:pt x="66352" y="18897"/>
                  </a:lnTo>
                  <a:lnTo>
                    <a:pt x="55328" y="0"/>
                  </a:lnTo>
                  <a:close/>
                </a:path>
                <a:path w="111125" h="2610485">
                  <a:moveTo>
                    <a:pt x="66352" y="18897"/>
                  </a:moveTo>
                  <a:lnTo>
                    <a:pt x="64853" y="18897"/>
                  </a:lnTo>
                  <a:lnTo>
                    <a:pt x="64853" y="54136"/>
                  </a:lnTo>
                  <a:lnTo>
                    <a:pt x="94200" y="104446"/>
                  </a:lnTo>
                  <a:lnTo>
                    <a:pt x="100034" y="105981"/>
                  </a:lnTo>
                  <a:lnTo>
                    <a:pt x="109122" y="100680"/>
                  </a:lnTo>
                  <a:lnTo>
                    <a:pt x="110656" y="94847"/>
                  </a:lnTo>
                  <a:lnTo>
                    <a:pt x="66352" y="18897"/>
                  </a:lnTo>
                  <a:close/>
                </a:path>
                <a:path w="111125" h="2610485">
                  <a:moveTo>
                    <a:pt x="64853" y="23702"/>
                  </a:moveTo>
                  <a:lnTo>
                    <a:pt x="63555" y="23702"/>
                  </a:lnTo>
                  <a:lnTo>
                    <a:pt x="55328" y="37806"/>
                  </a:lnTo>
                  <a:lnTo>
                    <a:pt x="64853" y="54136"/>
                  </a:lnTo>
                  <a:lnTo>
                    <a:pt x="64853" y="23702"/>
                  </a:lnTo>
                  <a:close/>
                </a:path>
                <a:path w="111125" h="2610485">
                  <a:moveTo>
                    <a:pt x="64853" y="18897"/>
                  </a:moveTo>
                  <a:lnTo>
                    <a:pt x="45803" y="18897"/>
                  </a:lnTo>
                  <a:lnTo>
                    <a:pt x="45803" y="54134"/>
                  </a:lnTo>
                  <a:lnTo>
                    <a:pt x="55328" y="37806"/>
                  </a:lnTo>
                  <a:lnTo>
                    <a:pt x="47100" y="23702"/>
                  </a:lnTo>
                  <a:lnTo>
                    <a:pt x="64853" y="23702"/>
                  </a:lnTo>
                  <a:lnTo>
                    <a:pt x="64853" y="18897"/>
                  </a:lnTo>
                  <a:close/>
                </a:path>
                <a:path w="111125" h="2610485">
                  <a:moveTo>
                    <a:pt x="63555" y="23702"/>
                  </a:moveTo>
                  <a:lnTo>
                    <a:pt x="47100" y="23702"/>
                  </a:lnTo>
                  <a:lnTo>
                    <a:pt x="55328" y="37806"/>
                  </a:lnTo>
                  <a:lnTo>
                    <a:pt x="63555" y="237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5372559" y="2557779"/>
            <a:ext cx="254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baseline="-17361" dirty="0">
                <a:latin typeface="Times New Roman"/>
                <a:cs typeface="Times New Roman"/>
              </a:rPr>
              <a:t>f</a:t>
            </a:r>
            <a:r>
              <a:rPr sz="2400" i="1" spc="7" baseline="-17361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*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429709" y="4314444"/>
            <a:ext cx="1143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5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5576688" y="2950282"/>
            <a:ext cx="1775460" cy="2297430"/>
            <a:chOff x="5576688" y="2950282"/>
            <a:chExt cx="1775460" cy="2297430"/>
          </a:xfrm>
        </p:grpSpPr>
        <p:sp>
          <p:nvSpPr>
            <p:cNvPr id="19" name="object 19"/>
            <p:cNvSpPr/>
            <p:nvPr/>
          </p:nvSpPr>
          <p:spPr>
            <a:xfrm>
              <a:off x="5586213" y="5237600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600" y="0"/>
                  </a:moveTo>
                  <a:lnTo>
                    <a:pt x="0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586213" y="4639960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600" y="0"/>
                  </a:moveTo>
                  <a:lnTo>
                    <a:pt x="0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586213" y="5038390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600" y="0"/>
                  </a:moveTo>
                  <a:lnTo>
                    <a:pt x="0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586213" y="4839176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600" y="0"/>
                  </a:moveTo>
                  <a:lnTo>
                    <a:pt x="0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586213" y="4440745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600" y="0"/>
                  </a:moveTo>
                  <a:lnTo>
                    <a:pt x="0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586213" y="4241530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600" y="0"/>
                  </a:moveTo>
                  <a:lnTo>
                    <a:pt x="0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586213" y="4042315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600" y="0"/>
                  </a:moveTo>
                  <a:lnTo>
                    <a:pt x="0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586213" y="3643885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600" y="0"/>
                  </a:moveTo>
                  <a:lnTo>
                    <a:pt x="0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586213" y="3444670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600" y="0"/>
                  </a:moveTo>
                  <a:lnTo>
                    <a:pt x="0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586213" y="3245455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600" y="0"/>
                  </a:moveTo>
                  <a:lnTo>
                    <a:pt x="0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586213" y="3046240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600" y="0"/>
                  </a:moveTo>
                  <a:lnTo>
                    <a:pt x="0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586213" y="3843101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600" y="0"/>
                  </a:moveTo>
                  <a:lnTo>
                    <a:pt x="0" y="1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642830" y="3681224"/>
              <a:ext cx="541655" cy="187960"/>
            </a:xfrm>
            <a:custGeom>
              <a:avLst/>
              <a:gdLst/>
              <a:ahLst/>
              <a:cxnLst/>
              <a:rect l="l" t="t" r="r" b="b"/>
              <a:pathLst>
                <a:path w="541654" h="187960">
                  <a:moveTo>
                    <a:pt x="541614" y="0"/>
                  </a:moveTo>
                  <a:lnTo>
                    <a:pt x="0" y="187676"/>
                  </a:lnTo>
                </a:path>
              </a:pathLst>
            </a:custGeom>
            <a:ln w="25400">
              <a:solidFill>
                <a:srgbClr val="FFC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235355" y="3025546"/>
              <a:ext cx="473709" cy="605790"/>
            </a:xfrm>
            <a:custGeom>
              <a:avLst/>
              <a:gdLst/>
              <a:ahLst/>
              <a:cxnLst/>
              <a:rect l="l" t="t" r="r" b="b"/>
              <a:pathLst>
                <a:path w="473709" h="605789">
                  <a:moveTo>
                    <a:pt x="473629" y="0"/>
                  </a:moveTo>
                  <a:lnTo>
                    <a:pt x="0" y="605165"/>
                  </a:lnTo>
                </a:path>
              </a:pathLst>
            </a:custGeom>
            <a:ln w="25400">
              <a:solidFill>
                <a:srgbClr val="FFC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759896" y="3025546"/>
              <a:ext cx="516255" cy="410845"/>
            </a:xfrm>
            <a:custGeom>
              <a:avLst/>
              <a:gdLst/>
              <a:ahLst/>
              <a:cxnLst/>
              <a:rect l="l" t="t" r="r" b="b"/>
              <a:pathLst>
                <a:path w="516254" h="410845">
                  <a:moveTo>
                    <a:pt x="0" y="0"/>
                  </a:moveTo>
                  <a:lnTo>
                    <a:pt x="516161" y="410233"/>
                  </a:lnTo>
                </a:path>
              </a:pathLst>
            </a:custGeom>
            <a:ln w="25400">
              <a:solidFill>
                <a:srgbClr val="FFC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159611" y="3605961"/>
              <a:ext cx="100575" cy="100013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684153" y="2950282"/>
              <a:ext cx="100575" cy="100013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251226" y="3411029"/>
              <a:ext cx="100575" cy="100013"/>
            </a:xfrm>
            <a:prstGeom prst="rect">
              <a:avLst/>
            </a:prstGeom>
          </p:spPr>
        </p:pic>
      </p:grpSp>
      <p:sp>
        <p:nvSpPr>
          <p:cNvPr id="37" name="object 37"/>
          <p:cNvSpPr txBox="1"/>
          <p:nvPr/>
        </p:nvSpPr>
        <p:spPr>
          <a:xfrm>
            <a:off x="5374199" y="3308603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25" dirty="0">
                <a:latin typeface="Times New Roman"/>
                <a:cs typeface="Times New Roman"/>
              </a:rPr>
              <a:t>10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123500" y="3669283"/>
            <a:ext cx="1784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FFC000"/>
                </a:solidFill>
                <a:latin typeface="Times New Roman"/>
                <a:cs typeface="Times New Roman"/>
              </a:rPr>
              <a:t>C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641469" y="2608579"/>
            <a:ext cx="190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FFC000"/>
                </a:solidFill>
                <a:latin typeface="Times New Roman"/>
                <a:cs typeface="Times New Roman"/>
              </a:rPr>
              <a:t>D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218964" y="3516883"/>
            <a:ext cx="1651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FFC000"/>
                </a:solidFill>
                <a:latin typeface="Times New Roman"/>
                <a:cs typeface="Times New Roman"/>
              </a:rPr>
              <a:t>E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41" name="object 41"/>
          <p:cNvGrpSpPr/>
          <p:nvPr/>
        </p:nvGrpSpPr>
        <p:grpSpPr>
          <a:xfrm>
            <a:off x="5592542" y="3198376"/>
            <a:ext cx="1196340" cy="685165"/>
            <a:chOff x="5592542" y="3198376"/>
            <a:chExt cx="1196340" cy="685165"/>
          </a:xfrm>
        </p:grpSpPr>
        <p:pic>
          <p:nvPicPr>
            <p:cNvPr id="42" name="object 4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152526" y="3407487"/>
              <a:ext cx="100575" cy="100013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592542" y="3783175"/>
              <a:ext cx="100575" cy="100013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687700" y="3198376"/>
              <a:ext cx="100575" cy="100013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5642829" y="3482751"/>
              <a:ext cx="534670" cy="314960"/>
            </a:xfrm>
            <a:custGeom>
              <a:avLst/>
              <a:gdLst/>
              <a:ahLst/>
              <a:cxnLst/>
              <a:rect l="l" t="t" r="r" b="b"/>
              <a:pathLst>
                <a:path w="534670" h="314960">
                  <a:moveTo>
                    <a:pt x="534528" y="0"/>
                  </a:moveTo>
                  <a:lnTo>
                    <a:pt x="0" y="314712"/>
                  </a:lnTo>
                </a:path>
              </a:pathLst>
            </a:custGeom>
            <a:ln w="25400">
              <a:solidFill>
                <a:srgbClr val="2E2EC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197371" y="3223126"/>
              <a:ext cx="515620" cy="249554"/>
            </a:xfrm>
            <a:custGeom>
              <a:avLst/>
              <a:gdLst/>
              <a:ahLst/>
              <a:cxnLst/>
              <a:rect l="l" t="t" r="r" b="b"/>
              <a:pathLst>
                <a:path w="515620" h="249554">
                  <a:moveTo>
                    <a:pt x="515160" y="0"/>
                  </a:moveTo>
                  <a:lnTo>
                    <a:pt x="0" y="249380"/>
                  </a:lnTo>
                </a:path>
              </a:pathLst>
            </a:custGeom>
            <a:ln w="25400">
              <a:solidFill>
                <a:srgbClr val="2E2EC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" name="object 47"/>
          <p:cNvSpPr txBox="1"/>
          <p:nvPr/>
        </p:nvSpPr>
        <p:spPr>
          <a:xfrm>
            <a:off x="5377609" y="3672332"/>
            <a:ext cx="1905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121000" y="3102355"/>
            <a:ext cx="1784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B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679754" y="3251708"/>
            <a:ext cx="1530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solidFill>
                  <a:srgbClr val="3333CC"/>
                </a:solidFill>
                <a:latin typeface="Times New Roman"/>
                <a:cs typeface="Times New Roman"/>
              </a:rPr>
              <a:t>F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24926" y="1314703"/>
            <a:ext cx="2032000" cy="932180"/>
          </a:xfrm>
          <a:prstGeom prst="rect">
            <a:avLst/>
          </a:prstGeom>
        </p:spPr>
        <p:txBody>
          <a:bodyPr vert="horz" wrap="square" lIns="0" tIns="127000" rIns="0" bIns="0" rtlCol="0">
            <a:spAutoFit/>
          </a:bodyPr>
          <a:lstStyle/>
          <a:p>
            <a:pPr marL="227965" indent="-215265">
              <a:lnSpc>
                <a:spcPct val="100000"/>
              </a:lnSpc>
              <a:spcBef>
                <a:spcPts val="1000"/>
              </a:spcBef>
              <a:buFont typeface="Arial"/>
              <a:buChar char="•"/>
              <a:tabLst>
                <a:tab pos="227965" algn="l"/>
                <a:tab pos="228600" algn="l"/>
              </a:tabLst>
            </a:pP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búsqueda:</a:t>
            </a:r>
            <a:endParaRPr sz="1800">
              <a:latin typeface="Times New Roman"/>
              <a:cs typeface="Times New Roman"/>
            </a:endParaRPr>
          </a:p>
          <a:p>
            <a:pPr marR="27305" algn="r">
              <a:lnSpc>
                <a:spcPct val="100000"/>
              </a:lnSpc>
              <a:spcBef>
                <a:spcPts val="1200"/>
              </a:spcBef>
            </a:pPr>
            <a:r>
              <a:rPr sz="2400" dirty="0">
                <a:latin typeface="Times New Roman"/>
                <a:cs typeface="Times New Roman"/>
              </a:rPr>
              <a:t>A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318680" y="1882140"/>
            <a:ext cx="695325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0+8</a:t>
            </a:r>
            <a:endParaRPr sz="1400">
              <a:latin typeface="Times New Roman"/>
              <a:cs typeface="Times New Roman"/>
            </a:endParaRPr>
          </a:p>
          <a:p>
            <a:pPr marL="1270" algn="ctr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60" dirty="0">
                <a:solidFill>
                  <a:srgbClr val="990000"/>
                </a:solidFill>
                <a:latin typeface="Times New Roman"/>
                <a:cs typeface="Times New Roman"/>
              </a:rPr>
              <a:t>8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52" name="object 52"/>
          <p:cNvGrpSpPr/>
          <p:nvPr/>
        </p:nvGrpSpPr>
        <p:grpSpPr>
          <a:xfrm>
            <a:off x="1408634" y="2264775"/>
            <a:ext cx="1451610" cy="200025"/>
            <a:chOff x="1408634" y="2264775"/>
            <a:chExt cx="1451610" cy="200025"/>
          </a:xfrm>
        </p:grpSpPr>
        <p:sp>
          <p:nvSpPr>
            <p:cNvPr id="53" name="object 53"/>
            <p:cNvSpPr/>
            <p:nvPr/>
          </p:nvSpPr>
          <p:spPr>
            <a:xfrm>
              <a:off x="1418159" y="2274300"/>
              <a:ext cx="693420" cy="180975"/>
            </a:xfrm>
            <a:custGeom>
              <a:avLst/>
              <a:gdLst/>
              <a:ahLst/>
              <a:cxnLst/>
              <a:rect l="l" t="t" r="r" b="b"/>
              <a:pathLst>
                <a:path w="693419" h="180975">
                  <a:moveTo>
                    <a:pt x="693302" y="0"/>
                  </a:moveTo>
                  <a:lnTo>
                    <a:pt x="0" y="180975"/>
                  </a:lnTo>
                </a:path>
              </a:pathLst>
            </a:custGeom>
            <a:ln w="19050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111460" y="2280650"/>
              <a:ext cx="739140" cy="174625"/>
            </a:xfrm>
            <a:custGeom>
              <a:avLst/>
              <a:gdLst/>
              <a:ahLst/>
              <a:cxnLst/>
              <a:rect l="l" t="t" r="r" b="b"/>
              <a:pathLst>
                <a:path w="739139" h="174625">
                  <a:moveTo>
                    <a:pt x="0" y="0"/>
                  </a:moveTo>
                  <a:lnTo>
                    <a:pt x="738639" y="174625"/>
                  </a:lnTo>
                </a:path>
              </a:pathLst>
            </a:custGeom>
            <a:ln w="19050">
              <a:solidFill>
                <a:srgbClr val="FFC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2723763" y="2437891"/>
            <a:ext cx="2292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C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045286" y="2464308"/>
            <a:ext cx="695325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3+6</a:t>
            </a:r>
            <a:endParaRPr sz="1400">
              <a:latin typeface="Times New Roman"/>
              <a:cs typeface="Times New Roman"/>
            </a:endParaRPr>
          </a:p>
          <a:p>
            <a:pPr marL="1270" algn="ctr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60" dirty="0">
                <a:solidFill>
                  <a:srgbClr val="990000"/>
                </a:solidFill>
                <a:latin typeface="Times New Roman"/>
                <a:cs typeface="Times New Roman"/>
              </a:rPr>
              <a:t>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558580" y="2306828"/>
            <a:ext cx="99949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4+6</a:t>
            </a:r>
            <a:r>
              <a:rPr sz="1400" spc="44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3600" spc="-75" baseline="-18518" dirty="0">
                <a:latin typeface="Times New Roman"/>
                <a:cs typeface="Times New Roman"/>
              </a:rPr>
              <a:t>B</a:t>
            </a:r>
            <a:endParaRPr sz="3600" baseline="-18518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777655" y="2613659"/>
            <a:ext cx="34798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35" dirty="0">
                <a:solidFill>
                  <a:srgbClr val="990000"/>
                </a:solidFill>
                <a:latin typeface="Times New Roman"/>
                <a:cs typeface="Times New Roman"/>
              </a:rPr>
              <a:t>10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2838535" y="2806906"/>
            <a:ext cx="15875" cy="392430"/>
          </a:xfrm>
          <a:custGeom>
            <a:avLst/>
            <a:gdLst/>
            <a:ahLst/>
            <a:cxnLst/>
            <a:rect l="l" t="t" r="r" b="b"/>
            <a:pathLst>
              <a:path w="15875" h="392430">
                <a:moveTo>
                  <a:pt x="15876" y="0"/>
                </a:moveTo>
                <a:lnTo>
                  <a:pt x="0" y="392112"/>
                </a:lnTo>
              </a:path>
            </a:pathLst>
          </a:custGeom>
          <a:ln w="19050">
            <a:solidFill>
              <a:srgbClr val="FFC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2716061" y="3141979"/>
            <a:ext cx="2457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D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046313" y="3168396"/>
            <a:ext cx="695325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5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7+5</a:t>
            </a:r>
            <a:endParaRPr sz="1400">
              <a:latin typeface="Times New Roman"/>
              <a:cs typeface="Times New Roman"/>
            </a:endParaRPr>
          </a:p>
          <a:p>
            <a:pPr marL="231775">
              <a:lnSpc>
                <a:spcPts val="1550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35" dirty="0">
                <a:solidFill>
                  <a:srgbClr val="990000"/>
                </a:solidFill>
                <a:latin typeface="Times New Roman"/>
                <a:cs typeface="Times New Roman"/>
              </a:rPr>
              <a:t>12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301476" y="3132835"/>
            <a:ext cx="19494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F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4755" y="3159252"/>
            <a:ext cx="777875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11+0</a:t>
            </a:r>
            <a:endParaRPr sz="1400">
              <a:latin typeface="Times New Roman"/>
              <a:cs typeface="Times New Roman"/>
            </a:endParaRPr>
          </a:p>
          <a:p>
            <a:pPr marL="1270" algn="ctr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35" dirty="0">
                <a:solidFill>
                  <a:srgbClr val="990000"/>
                </a:solidFill>
                <a:latin typeface="Times New Roman"/>
                <a:cs typeface="Times New Roman"/>
              </a:rPr>
              <a:t>11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64" name="object 64"/>
          <p:cNvGrpSpPr/>
          <p:nvPr/>
        </p:nvGrpSpPr>
        <p:grpSpPr>
          <a:xfrm>
            <a:off x="1206744" y="2762398"/>
            <a:ext cx="384810" cy="801370"/>
            <a:chOff x="1206744" y="2762398"/>
            <a:chExt cx="384810" cy="801370"/>
          </a:xfrm>
        </p:grpSpPr>
        <p:sp>
          <p:nvSpPr>
            <p:cNvPr id="65" name="object 65"/>
            <p:cNvSpPr/>
            <p:nvPr/>
          </p:nvSpPr>
          <p:spPr>
            <a:xfrm>
              <a:off x="1418158" y="2771923"/>
              <a:ext cx="15875" cy="392430"/>
            </a:xfrm>
            <a:custGeom>
              <a:avLst/>
              <a:gdLst/>
              <a:ahLst/>
              <a:cxnLst/>
              <a:rect l="l" t="t" r="r" b="b"/>
              <a:pathLst>
                <a:path w="15875" h="392430">
                  <a:moveTo>
                    <a:pt x="15876" y="0"/>
                  </a:moveTo>
                  <a:lnTo>
                    <a:pt x="0" y="392112"/>
                  </a:lnTo>
                </a:path>
              </a:pathLst>
            </a:custGeom>
            <a:ln w="19050">
              <a:solidFill>
                <a:srgbClr val="3333C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206744" y="3168082"/>
              <a:ext cx="384810" cy="395605"/>
            </a:xfrm>
            <a:custGeom>
              <a:avLst/>
              <a:gdLst/>
              <a:ahLst/>
              <a:cxnLst/>
              <a:rect l="l" t="t" r="r" b="b"/>
              <a:pathLst>
                <a:path w="384809" h="395604">
                  <a:moveTo>
                    <a:pt x="191621" y="0"/>
                  </a:moveTo>
                  <a:lnTo>
                    <a:pt x="152815" y="4182"/>
                  </a:lnTo>
                  <a:lnTo>
                    <a:pt x="99897" y="24284"/>
                  </a:lnTo>
                  <a:lnTo>
                    <a:pt x="55721" y="58516"/>
                  </a:lnTo>
                  <a:lnTo>
                    <a:pt x="22824" y="104170"/>
                  </a:lnTo>
                  <a:lnTo>
                    <a:pt x="8415" y="139637"/>
                  </a:lnTo>
                  <a:lnTo>
                    <a:pt x="919" y="178177"/>
                  </a:lnTo>
                  <a:lnTo>
                    <a:pt x="0" y="198324"/>
                  </a:lnTo>
                  <a:lnTo>
                    <a:pt x="1056" y="218466"/>
                  </a:lnTo>
                  <a:lnTo>
                    <a:pt x="8814" y="256934"/>
                  </a:lnTo>
                  <a:lnTo>
                    <a:pt x="23460" y="292284"/>
                  </a:lnTo>
                  <a:lnTo>
                    <a:pt x="56670" y="337709"/>
                  </a:lnTo>
                  <a:lnTo>
                    <a:pt x="101125" y="371650"/>
                  </a:lnTo>
                  <a:lnTo>
                    <a:pt x="154253" y="391369"/>
                  </a:lnTo>
                  <a:lnTo>
                    <a:pt x="193105" y="395248"/>
                  </a:lnTo>
                  <a:lnTo>
                    <a:pt x="212790" y="394148"/>
                  </a:lnTo>
                  <a:lnTo>
                    <a:pt x="250361" y="386106"/>
                  </a:lnTo>
                  <a:lnTo>
                    <a:pt x="291572" y="366712"/>
                  </a:lnTo>
                  <a:lnTo>
                    <a:pt x="191621" y="366712"/>
                  </a:lnTo>
                  <a:lnTo>
                    <a:pt x="174896" y="365765"/>
                  </a:lnTo>
                  <a:lnTo>
                    <a:pt x="128080" y="353202"/>
                  </a:lnTo>
                  <a:lnTo>
                    <a:pt x="87795" y="327789"/>
                  </a:lnTo>
                  <a:lnTo>
                    <a:pt x="56245" y="291744"/>
                  </a:lnTo>
                  <a:lnTo>
                    <a:pt x="35739" y="247362"/>
                  </a:lnTo>
                  <a:lnTo>
                    <a:pt x="28540" y="196924"/>
                  </a:lnTo>
                  <a:lnTo>
                    <a:pt x="29460" y="179576"/>
                  </a:lnTo>
                  <a:lnTo>
                    <a:pt x="41727" y="131039"/>
                  </a:lnTo>
                  <a:lnTo>
                    <a:pt x="66497" y="89388"/>
                  </a:lnTo>
                  <a:lnTo>
                    <a:pt x="101506" y="56903"/>
                  </a:lnTo>
                  <a:lnTo>
                    <a:pt x="144442" y="35881"/>
                  </a:lnTo>
                  <a:lnTo>
                    <a:pt x="193105" y="28536"/>
                  </a:lnTo>
                  <a:lnTo>
                    <a:pt x="291561" y="28536"/>
                  </a:lnTo>
                  <a:lnTo>
                    <a:pt x="283601" y="23599"/>
                  </a:lnTo>
                  <a:lnTo>
                    <a:pt x="266723" y="15307"/>
                  </a:lnTo>
                  <a:lnTo>
                    <a:pt x="248980" y="8699"/>
                  </a:lnTo>
                  <a:lnTo>
                    <a:pt x="230473" y="3879"/>
                  </a:lnTo>
                  <a:lnTo>
                    <a:pt x="211314" y="947"/>
                  </a:lnTo>
                  <a:lnTo>
                    <a:pt x="191621" y="0"/>
                  </a:lnTo>
                  <a:close/>
                </a:path>
                <a:path w="384809" h="395604">
                  <a:moveTo>
                    <a:pt x="291561" y="28536"/>
                  </a:moveTo>
                  <a:lnTo>
                    <a:pt x="193105" y="28536"/>
                  </a:lnTo>
                  <a:lnTo>
                    <a:pt x="209831" y="29483"/>
                  </a:lnTo>
                  <a:lnTo>
                    <a:pt x="226037" y="32108"/>
                  </a:lnTo>
                  <a:lnTo>
                    <a:pt x="270905" y="49198"/>
                  </a:lnTo>
                  <a:lnTo>
                    <a:pt x="308533" y="78404"/>
                  </a:lnTo>
                  <a:lnTo>
                    <a:pt x="336657" y="117486"/>
                  </a:lnTo>
                  <a:lnTo>
                    <a:pt x="352977" y="164133"/>
                  </a:lnTo>
                  <a:lnTo>
                    <a:pt x="356187" y="198324"/>
                  </a:lnTo>
                  <a:lnTo>
                    <a:pt x="355267" y="215671"/>
                  </a:lnTo>
                  <a:lnTo>
                    <a:pt x="342999" y="264209"/>
                  </a:lnTo>
                  <a:lnTo>
                    <a:pt x="318229" y="305859"/>
                  </a:lnTo>
                  <a:lnTo>
                    <a:pt x="283221" y="338344"/>
                  </a:lnTo>
                  <a:lnTo>
                    <a:pt x="240285" y="359366"/>
                  </a:lnTo>
                  <a:lnTo>
                    <a:pt x="191621" y="366712"/>
                  </a:lnTo>
                  <a:lnTo>
                    <a:pt x="291572" y="366712"/>
                  </a:lnTo>
                  <a:lnTo>
                    <a:pt x="329005" y="336731"/>
                  </a:lnTo>
                  <a:lnTo>
                    <a:pt x="361903" y="291077"/>
                  </a:lnTo>
                  <a:lnTo>
                    <a:pt x="376312" y="255610"/>
                  </a:lnTo>
                  <a:lnTo>
                    <a:pt x="383808" y="217070"/>
                  </a:lnTo>
                  <a:lnTo>
                    <a:pt x="384727" y="196924"/>
                  </a:lnTo>
                  <a:lnTo>
                    <a:pt x="383671" y="176782"/>
                  </a:lnTo>
                  <a:lnTo>
                    <a:pt x="375912" y="138314"/>
                  </a:lnTo>
                  <a:lnTo>
                    <a:pt x="361267" y="102965"/>
                  </a:lnTo>
                  <a:lnTo>
                    <a:pt x="328056" y="57539"/>
                  </a:lnTo>
                  <a:lnTo>
                    <a:pt x="299513" y="33469"/>
                  </a:lnTo>
                  <a:lnTo>
                    <a:pt x="291561" y="28536"/>
                  </a:lnTo>
                  <a:close/>
                </a:path>
              </a:pathLst>
            </a:custGeom>
            <a:solidFill>
              <a:srgbClr val="99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 txBox="1"/>
          <p:nvPr/>
        </p:nvSpPr>
        <p:spPr>
          <a:xfrm>
            <a:off x="4576354" y="1441196"/>
            <a:ext cx="41236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4950" marR="30480" indent="-196850">
              <a:lnSpc>
                <a:spcPct val="111100"/>
              </a:lnSpc>
              <a:spcBef>
                <a:spcPts val="100"/>
              </a:spcBef>
              <a:buChar char="•"/>
              <a:tabLst>
                <a:tab pos="234950" algn="l"/>
              </a:tabLst>
            </a:pPr>
            <a:r>
              <a:rPr sz="1800" spc="-20" dirty="0">
                <a:latin typeface="Times New Roman"/>
                <a:cs typeface="Times New Roman"/>
              </a:rPr>
              <a:t>Variación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09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largo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caminos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búsqueda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2820387" y="3630282"/>
            <a:ext cx="15875" cy="392430"/>
          </a:xfrm>
          <a:custGeom>
            <a:avLst/>
            <a:gdLst/>
            <a:ahLst/>
            <a:cxnLst/>
            <a:rect l="l" t="t" r="r" b="b"/>
            <a:pathLst>
              <a:path w="15875" h="392429">
                <a:moveTo>
                  <a:pt x="15876" y="0"/>
                </a:moveTo>
                <a:lnTo>
                  <a:pt x="0" y="392112"/>
                </a:lnTo>
              </a:path>
            </a:pathLst>
          </a:custGeom>
          <a:ln w="19050">
            <a:solidFill>
              <a:srgbClr val="A6A6A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 txBox="1"/>
          <p:nvPr/>
        </p:nvSpPr>
        <p:spPr>
          <a:xfrm>
            <a:off x="2715375" y="3964940"/>
            <a:ext cx="21209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A6A6A6"/>
                </a:solidFill>
                <a:latin typeface="Times New Roman"/>
                <a:cs typeface="Times New Roman"/>
              </a:rPr>
              <a:t>E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15 </a:t>
            </a:r>
            <a:r>
              <a:rPr spc="-50" dirty="0"/>
              <a:t>–</a:t>
            </a:r>
          </a:p>
        </p:txBody>
      </p:sp>
      <p:sp>
        <p:nvSpPr>
          <p:cNvPr id="70" name="object 70"/>
          <p:cNvSpPr txBox="1"/>
          <p:nvPr/>
        </p:nvSpPr>
        <p:spPr>
          <a:xfrm>
            <a:off x="3028166" y="3991355"/>
            <a:ext cx="784225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550"/>
              </a:lnSpc>
              <a:spcBef>
                <a:spcPts val="100"/>
              </a:spcBef>
            </a:pPr>
            <a:r>
              <a:rPr sz="1400" i="1" dirty="0">
                <a:solidFill>
                  <a:srgbClr val="A6A6A6"/>
                </a:solidFill>
                <a:latin typeface="Times New Roman"/>
                <a:cs typeface="Times New Roman"/>
              </a:rPr>
              <a:t>f</a:t>
            </a:r>
            <a:r>
              <a:rPr sz="1400" i="1" spc="-15" dirty="0">
                <a:solidFill>
                  <a:srgbClr val="A6A6A6"/>
                </a:solidFill>
                <a:latin typeface="Times New Roman"/>
                <a:cs typeface="Times New Roman"/>
              </a:rPr>
              <a:t> </a:t>
            </a:r>
            <a:r>
              <a:rPr sz="1350" baseline="24691" dirty="0">
                <a:solidFill>
                  <a:srgbClr val="A6A6A6"/>
                </a:solidFill>
                <a:latin typeface="Times New Roman"/>
                <a:cs typeface="Times New Roman"/>
              </a:rPr>
              <a:t>*</a:t>
            </a:r>
            <a:r>
              <a:rPr sz="1350" spc="202" baseline="24691" dirty="0">
                <a:solidFill>
                  <a:srgbClr val="A6A6A6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A6A6A6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A6A6A6"/>
                </a:solidFill>
                <a:latin typeface="Times New Roman"/>
                <a:cs typeface="Times New Roman"/>
              </a:rPr>
              <a:t> </a:t>
            </a:r>
            <a:r>
              <a:rPr sz="1400" spc="-20" dirty="0">
                <a:solidFill>
                  <a:srgbClr val="A6A6A6"/>
                </a:solidFill>
                <a:latin typeface="Times New Roman"/>
                <a:cs typeface="Times New Roman"/>
              </a:rPr>
              <a:t>10+0</a:t>
            </a:r>
            <a:endParaRPr sz="1400">
              <a:latin typeface="Times New Roman"/>
              <a:cs typeface="Times New Roman"/>
            </a:endParaRPr>
          </a:p>
          <a:p>
            <a:pPr marL="1270" algn="ctr">
              <a:lnSpc>
                <a:spcPts val="1550"/>
              </a:lnSpc>
            </a:pPr>
            <a:r>
              <a:rPr sz="1400" dirty="0">
                <a:solidFill>
                  <a:srgbClr val="A6A6A6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A6A6A6"/>
                </a:solidFill>
                <a:latin typeface="Times New Roman"/>
                <a:cs typeface="Times New Roman"/>
              </a:rPr>
              <a:t> </a:t>
            </a:r>
            <a:r>
              <a:rPr sz="1400" spc="-35" dirty="0">
                <a:solidFill>
                  <a:srgbClr val="A6A6A6"/>
                </a:solidFill>
                <a:latin typeface="Times New Roman"/>
                <a:cs typeface="Times New Roman"/>
              </a:rPr>
              <a:t>10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53665" y="3849115"/>
            <a:ext cx="218440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1100"/>
              </a:lnSpc>
              <a:spcBef>
                <a:spcPts val="100"/>
              </a:spcBef>
            </a:pPr>
            <a:r>
              <a:rPr sz="1800" i="1" dirty="0">
                <a:solidFill>
                  <a:srgbClr val="7F7F7F"/>
                </a:solidFill>
                <a:latin typeface="Times New Roman"/>
                <a:cs typeface="Times New Roman"/>
              </a:rPr>
              <a:t>No</a:t>
            </a:r>
            <a:r>
              <a:rPr sz="1800" i="1" spc="-5" dirty="0">
                <a:solidFill>
                  <a:srgbClr val="7F7F7F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7F7F7F"/>
                </a:solidFill>
                <a:latin typeface="Times New Roman"/>
                <a:cs typeface="Times New Roman"/>
              </a:rPr>
              <a:t>se</a:t>
            </a:r>
            <a:r>
              <a:rPr sz="1800" i="1" spc="-5" dirty="0">
                <a:solidFill>
                  <a:srgbClr val="7F7F7F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7F7F7F"/>
                </a:solidFill>
                <a:latin typeface="Times New Roman"/>
                <a:cs typeface="Times New Roman"/>
              </a:rPr>
              <a:t>llega</a:t>
            </a:r>
            <a:r>
              <a:rPr sz="1800" i="1" spc="-5" dirty="0">
                <a:solidFill>
                  <a:srgbClr val="7F7F7F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7F7F7F"/>
                </a:solidFill>
                <a:latin typeface="Times New Roman"/>
                <a:cs typeface="Times New Roman"/>
              </a:rPr>
              <a:t>a</a:t>
            </a:r>
            <a:r>
              <a:rPr sz="1800" i="1" spc="-5" dirty="0">
                <a:solidFill>
                  <a:srgbClr val="7F7F7F"/>
                </a:solidFill>
                <a:latin typeface="Times New Roman"/>
                <a:cs typeface="Times New Roman"/>
              </a:rPr>
              <a:t> </a:t>
            </a:r>
            <a:r>
              <a:rPr sz="1800" i="1" spc="-10" dirty="0">
                <a:solidFill>
                  <a:srgbClr val="7F7F7F"/>
                </a:solidFill>
                <a:latin typeface="Times New Roman"/>
                <a:cs typeface="Times New Roman"/>
              </a:rPr>
              <a:t>encontrar </a:t>
            </a:r>
            <a:r>
              <a:rPr sz="1800" i="1" dirty="0">
                <a:solidFill>
                  <a:srgbClr val="7F7F7F"/>
                </a:solidFill>
                <a:latin typeface="Times New Roman"/>
                <a:cs typeface="Times New Roman"/>
              </a:rPr>
              <a:t>el</a:t>
            </a:r>
            <a:r>
              <a:rPr sz="1800" i="1" spc="-10" dirty="0">
                <a:solidFill>
                  <a:srgbClr val="7F7F7F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7F7F7F"/>
                </a:solidFill>
                <a:latin typeface="Times New Roman"/>
                <a:cs typeface="Times New Roman"/>
              </a:rPr>
              <a:t>mejor</a:t>
            </a:r>
            <a:r>
              <a:rPr sz="1800" i="1" spc="-5" dirty="0">
                <a:solidFill>
                  <a:srgbClr val="7F7F7F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7F7F7F"/>
                </a:solidFill>
                <a:latin typeface="Times New Roman"/>
                <a:cs typeface="Times New Roman"/>
              </a:rPr>
              <a:t>nodo</a:t>
            </a:r>
            <a:r>
              <a:rPr sz="1800" i="1" spc="-5" dirty="0">
                <a:solidFill>
                  <a:srgbClr val="7F7F7F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7F7F7F"/>
                </a:solidFill>
                <a:latin typeface="Times New Roman"/>
                <a:cs typeface="Times New Roman"/>
              </a:rPr>
              <a:t>meta </a:t>
            </a:r>
            <a:r>
              <a:rPr sz="1800" i="1" spc="-50" dirty="0">
                <a:solidFill>
                  <a:srgbClr val="7F7F7F"/>
                </a:solidFill>
                <a:latin typeface="Times New Roman"/>
                <a:cs typeface="Times New Roman"/>
              </a:rPr>
              <a:t>E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81380">
              <a:lnSpc>
                <a:spcPct val="100000"/>
              </a:lnSpc>
              <a:spcBef>
                <a:spcPts val="100"/>
              </a:spcBef>
            </a:pPr>
            <a:r>
              <a:rPr dirty="0"/>
              <a:t>Valores</a:t>
            </a:r>
            <a:r>
              <a:rPr spc="-2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i="1" dirty="0">
                <a:latin typeface="Arial"/>
                <a:cs typeface="Arial"/>
              </a:rPr>
              <a:t>f</a:t>
            </a:r>
            <a:r>
              <a:rPr i="1" spc="-15" dirty="0">
                <a:latin typeface="Arial"/>
                <a:cs typeface="Arial"/>
              </a:rPr>
              <a:t> </a:t>
            </a:r>
            <a:r>
              <a:rPr sz="2400" baseline="24305" dirty="0"/>
              <a:t>*</a:t>
            </a:r>
            <a:r>
              <a:rPr sz="2400" spc="322" baseline="24305" dirty="0"/>
              <a:t> </a:t>
            </a:r>
            <a:r>
              <a:rPr sz="2400" dirty="0"/>
              <a:t>en</a:t>
            </a:r>
            <a:r>
              <a:rPr sz="2400" spc="-20" dirty="0"/>
              <a:t> </a:t>
            </a:r>
            <a:r>
              <a:rPr sz="2400" dirty="0"/>
              <a:t>árboles</a:t>
            </a:r>
            <a:r>
              <a:rPr sz="2400" spc="-15" dirty="0"/>
              <a:t> </a:t>
            </a:r>
            <a:r>
              <a:rPr sz="2400" dirty="0"/>
              <a:t>de</a:t>
            </a:r>
            <a:r>
              <a:rPr sz="2400" spc="-15" dirty="0"/>
              <a:t> </a:t>
            </a:r>
            <a:r>
              <a:rPr sz="2400" dirty="0"/>
              <a:t>búsqueda</a:t>
            </a:r>
            <a:r>
              <a:rPr sz="2400" spc="-10" dirty="0"/>
              <a:t> </a:t>
            </a:r>
            <a:r>
              <a:rPr sz="2400" spc="-25" dirty="0"/>
              <a:t>A</a:t>
            </a:r>
            <a:r>
              <a:rPr sz="2400" spc="-37" baseline="24305" dirty="0"/>
              <a:t>*</a:t>
            </a:r>
            <a:endParaRPr sz="2400" baseline="24305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82014" y="1135379"/>
            <a:ext cx="708469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 marR="3048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Tipos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variación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valores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f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54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largo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camino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desde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raíz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hasta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i</a:t>
            </a:r>
            <a:endParaRPr sz="1950" baseline="-17094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642937" y="2416130"/>
            <a:ext cx="2227580" cy="2670810"/>
            <a:chOff x="642937" y="2416130"/>
            <a:chExt cx="2227580" cy="2670810"/>
          </a:xfrm>
        </p:grpSpPr>
        <p:sp>
          <p:nvSpPr>
            <p:cNvPr id="10" name="object 10"/>
            <p:cNvSpPr/>
            <p:nvPr/>
          </p:nvSpPr>
          <p:spPr>
            <a:xfrm>
              <a:off x="711200" y="4970697"/>
              <a:ext cx="2159635" cy="111125"/>
            </a:xfrm>
            <a:custGeom>
              <a:avLst/>
              <a:gdLst/>
              <a:ahLst/>
              <a:cxnLst/>
              <a:rect l="l" t="t" r="r" b="b"/>
              <a:pathLst>
                <a:path w="2159635" h="111125">
                  <a:moveTo>
                    <a:pt x="2064195" y="0"/>
                  </a:moveTo>
                  <a:lnTo>
                    <a:pt x="2058363" y="1535"/>
                  </a:lnTo>
                  <a:lnTo>
                    <a:pt x="2053061" y="10623"/>
                  </a:lnTo>
                  <a:lnTo>
                    <a:pt x="2054597" y="16455"/>
                  </a:lnTo>
                  <a:lnTo>
                    <a:pt x="2104908" y="45803"/>
                  </a:lnTo>
                  <a:lnTo>
                    <a:pt x="2140145" y="45803"/>
                  </a:lnTo>
                  <a:lnTo>
                    <a:pt x="2140145" y="64853"/>
                  </a:lnTo>
                  <a:lnTo>
                    <a:pt x="2104907" y="64853"/>
                  </a:lnTo>
                  <a:lnTo>
                    <a:pt x="2054597" y="94202"/>
                  </a:lnTo>
                  <a:lnTo>
                    <a:pt x="2053061" y="100034"/>
                  </a:lnTo>
                  <a:lnTo>
                    <a:pt x="2058363" y="109122"/>
                  </a:lnTo>
                  <a:lnTo>
                    <a:pt x="2064195" y="110656"/>
                  </a:lnTo>
                  <a:lnTo>
                    <a:pt x="2142715" y="64853"/>
                  </a:lnTo>
                  <a:lnTo>
                    <a:pt x="2140145" y="64853"/>
                  </a:lnTo>
                  <a:lnTo>
                    <a:pt x="2142717" y="64852"/>
                  </a:lnTo>
                  <a:lnTo>
                    <a:pt x="2159044" y="55328"/>
                  </a:lnTo>
                  <a:lnTo>
                    <a:pt x="2064195" y="0"/>
                  </a:lnTo>
                  <a:close/>
                </a:path>
                <a:path w="2159635" h="111125">
                  <a:moveTo>
                    <a:pt x="2121236" y="55328"/>
                  </a:moveTo>
                  <a:lnTo>
                    <a:pt x="2104907" y="64853"/>
                  </a:lnTo>
                  <a:lnTo>
                    <a:pt x="2140145" y="64853"/>
                  </a:lnTo>
                  <a:lnTo>
                    <a:pt x="2140145" y="63555"/>
                  </a:lnTo>
                  <a:lnTo>
                    <a:pt x="2135341" y="63555"/>
                  </a:lnTo>
                  <a:lnTo>
                    <a:pt x="2121236" y="55328"/>
                  </a:lnTo>
                  <a:close/>
                </a:path>
                <a:path w="2159635" h="111125">
                  <a:moveTo>
                    <a:pt x="0" y="45802"/>
                  </a:moveTo>
                  <a:lnTo>
                    <a:pt x="0" y="64852"/>
                  </a:lnTo>
                  <a:lnTo>
                    <a:pt x="2104909" y="64852"/>
                  </a:lnTo>
                  <a:lnTo>
                    <a:pt x="2121236" y="55328"/>
                  </a:lnTo>
                  <a:lnTo>
                    <a:pt x="2104908" y="45803"/>
                  </a:lnTo>
                  <a:lnTo>
                    <a:pt x="0" y="45802"/>
                  </a:lnTo>
                  <a:close/>
                </a:path>
                <a:path w="2159635" h="111125">
                  <a:moveTo>
                    <a:pt x="2135341" y="47100"/>
                  </a:moveTo>
                  <a:lnTo>
                    <a:pt x="2121236" y="55328"/>
                  </a:lnTo>
                  <a:lnTo>
                    <a:pt x="2135341" y="63555"/>
                  </a:lnTo>
                  <a:lnTo>
                    <a:pt x="2135341" y="47100"/>
                  </a:lnTo>
                  <a:close/>
                </a:path>
                <a:path w="2159635" h="111125">
                  <a:moveTo>
                    <a:pt x="2140145" y="47100"/>
                  </a:moveTo>
                  <a:lnTo>
                    <a:pt x="2135341" y="47100"/>
                  </a:lnTo>
                  <a:lnTo>
                    <a:pt x="2135341" y="63555"/>
                  </a:lnTo>
                  <a:lnTo>
                    <a:pt x="2140145" y="63555"/>
                  </a:lnTo>
                  <a:lnTo>
                    <a:pt x="2140145" y="47100"/>
                  </a:lnTo>
                  <a:close/>
                </a:path>
                <a:path w="2159635" h="111125">
                  <a:moveTo>
                    <a:pt x="2104908" y="45803"/>
                  </a:moveTo>
                  <a:lnTo>
                    <a:pt x="2121236" y="55328"/>
                  </a:lnTo>
                  <a:lnTo>
                    <a:pt x="2135341" y="47100"/>
                  </a:lnTo>
                  <a:lnTo>
                    <a:pt x="2140145" y="47100"/>
                  </a:lnTo>
                  <a:lnTo>
                    <a:pt x="2140145" y="45803"/>
                  </a:lnTo>
                  <a:lnTo>
                    <a:pt x="2104908" y="458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989013" y="4975225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258887" y="4975225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528762" y="4975225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782762" y="4975225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052637" y="4975225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312987" y="4975225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582862" y="4975225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55872" y="2416130"/>
              <a:ext cx="111125" cy="2610485"/>
            </a:xfrm>
            <a:custGeom>
              <a:avLst/>
              <a:gdLst/>
              <a:ahLst/>
              <a:cxnLst/>
              <a:rect l="l" t="t" r="r" b="b"/>
              <a:pathLst>
                <a:path w="111125" h="2610485">
                  <a:moveTo>
                    <a:pt x="55328" y="37807"/>
                  </a:moveTo>
                  <a:lnTo>
                    <a:pt x="45803" y="54136"/>
                  </a:lnTo>
                  <a:lnTo>
                    <a:pt x="45802" y="2609894"/>
                  </a:lnTo>
                  <a:lnTo>
                    <a:pt x="64852" y="2609894"/>
                  </a:lnTo>
                  <a:lnTo>
                    <a:pt x="64853" y="54136"/>
                  </a:lnTo>
                  <a:lnTo>
                    <a:pt x="55328" y="37807"/>
                  </a:lnTo>
                  <a:close/>
                </a:path>
                <a:path w="111125" h="2610485">
                  <a:moveTo>
                    <a:pt x="55328" y="0"/>
                  </a:moveTo>
                  <a:lnTo>
                    <a:pt x="0" y="94848"/>
                  </a:lnTo>
                  <a:lnTo>
                    <a:pt x="1534" y="100680"/>
                  </a:lnTo>
                  <a:lnTo>
                    <a:pt x="10622" y="105981"/>
                  </a:lnTo>
                  <a:lnTo>
                    <a:pt x="16455" y="104447"/>
                  </a:lnTo>
                  <a:lnTo>
                    <a:pt x="45803" y="54136"/>
                  </a:lnTo>
                  <a:lnTo>
                    <a:pt x="45803" y="18898"/>
                  </a:lnTo>
                  <a:lnTo>
                    <a:pt x="66352" y="18898"/>
                  </a:lnTo>
                  <a:lnTo>
                    <a:pt x="55328" y="0"/>
                  </a:lnTo>
                  <a:close/>
                </a:path>
                <a:path w="111125" h="2610485">
                  <a:moveTo>
                    <a:pt x="66352" y="18898"/>
                  </a:moveTo>
                  <a:lnTo>
                    <a:pt x="64853" y="18898"/>
                  </a:lnTo>
                  <a:lnTo>
                    <a:pt x="64853" y="54136"/>
                  </a:lnTo>
                  <a:lnTo>
                    <a:pt x="94201" y="104447"/>
                  </a:lnTo>
                  <a:lnTo>
                    <a:pt x="100033" y="105981"/>
                  </a:lnTo>
                  <a:lnTo>
                    <a:pt x="109121" y="100680"/>
                  </a:lnTo>
                  <a:lnTo>
                    <a:pt x="110656" y="94848"/>
                  </a:lnTo>
                  <a:lnTo>
                    <a:pt x="66352" y="18898"/>
                  </a:lnTo>
                  <a:close/>
                </a:path>
                <a:path w="111125" h="2610485">
                  <a:moveTo>
                    <a:pt x="64853" y="23703"/>
                  </a:moveTo>
                  <a:lnTo>
                    <a:pt x="63555" y="23703"/>
                  </a:lnTo>
                  <a:lnTo>
                    <a:pt x="55328" y="37807"/>
                  </a:lnTo>
                  <a:lnTo>
                    <a:pt x="64853" y="54136"/>
                  </a:lnTo>
                  <a:lnTo>
                    <a:pt x="64853" y="23703"/>
                  </a:lnTo>
                  <a:close/>
                </a:path>
                <a:path w="111125" h="2610485">
                  <a:moveTo>
                    <a:pt x="64853" y="18898"/>
                  </a:moveTo>
                  <a:lnTo>
                    <a:pt x="45803" y="18898"/>
                  </a:lnTo>
                  <a:lnTo>
                    <a:pt x="45803" y="54136"/>
                  </a:lnTo>
                  <a:lnTo>
                    <a:pt x="55328" y="37807"/>
                  </a:lnTo>
                  <a:lnTo>
                    <a:pt x="47100" y="23703"/>
                  </a:lnTo>
                  <a:lnTo>
                    <a:pt x="64853" y="23703"/>
                  </a:lnTo>
                  <a:lnTo>
                    <a:pt x="64853" y="18898"/>
                  </a:lnTo>
                  <a:close/>
                </a:path>
                <a:path w="111125" h="2610485">
                  <a:moveTo>
                    <a:pt x="63555" y="23703"/>
                  </a:moveTo>
                  <a:lnTo>
                    <a:pt x="47100" y="23703"/>
                  </a:lnTo>
                  <a:lnTo>
                    <a:pt x="55328" y="37807"/>
                  </a:lnTo>
                  <a:lnTo>
                    <a:pt x="63555" y="237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57225" y="3454400"/>
              <a:ext cx="2184400" cy="0"/>
            </a:xfrm>
            <a:custGeom>
              <a:avLst/>
              <a:gdLst/>
              <a:ahLst/>
              <a:cxnLst/>
              <a:rect l="l" t="t" r="r" b="b"/>
              <a:pathLst>
                <a:path w="2184400">
                  <a:moveTo>
                    <a:pt x="0" y="0"/>
                  </a:moveTo>
                  <a:lnTo>
                    <a:pt x="2184400" y="1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96043" y="3307588"/>
            <a:ext cx="5283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99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990000"/>
                </a:solidFill>
                <a:latin typeface="Times New Roman"/>
                <a:cs typeface="Times New Roman"/>
              </a:rPr>
              <a:t>i</a:t>
            </a:r>
            <a:r>
              <a:rPr sz="1600" spc="-10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48468" y="2192020"/>
            <a:ext cx="254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baseline="-17361" dirty="0">
                <a:latin typeface="Times New Roman"/>
                <a:cs typeface="Times New Roman"/>
              </a:rPr>
              <a:t>f</a:t>
            </a:r>
            <a:r>
              <a:rPr sz="2400" i="1" spc="7" baseline="-17361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*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474118" y="5047996"/>
            <a:ext cx="2171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25" dirty="0">
                <a:latin typeface="Times New Roman"/>
                <a:cs typeface="Times New Roman"/>
              </a:rPr>
              <a:t>n</a:t>
            </a:r>
            <a:r>
              <a:rPr sz="1650" i="1" spc="-37" baseline="-15151" dirty="0">
                <a:latin typeface="Times New Roman"/>
                <a:cs typeface="Times New Roman"/>
              </a:rPr>
              <a:t>i</a:t>
            </a:r>
            <a:endParaRPr sz="1650" baseline="-15151">
              <a:latin typeface="Times New Roman"/>
              <a:cs typeface="Times New Roman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709612" y="2906712"/>
            <a:ext cx="1905000" cy="2119630"/>
            <a:chOff x="709612" y="2906712"/>
            <a:chExt cx="1905000" cy="2119630"/>
          </a:xfrm>
        </p:grpSpPr>
        <p:pic>
          <p:nvPicPr>
            <p:cNvPr id="24" name="object 2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38212" y="4052887"/>
              <a:ext cx="65088" cy="65088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25550" y="4367212"/>
              <a:ext cx="65088" cy="65088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77962" y="2906712"/>
              <a:ext cx="65088" cy="65088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730375" y="3122612"/>
              <a:ext cx="65088" cy="65088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001837" y="3001962"/>
              <a:ext cx="65088" cy="65088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289175" y="3889375"/>
              <a:ext cx="65088" cy="65088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549525" y="3421062"/>
              <a:ext cx="65088" cy="65088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714375" y="2930525"/>
              <a:ext cx="1871980" cy="2091055"/>
            </a:xfrm>
            <a:custGeom>
              <a:avLst/>
              <a:gdLst/>
              <a:ahLst/>
              <a:cxnLst/>
              <a:rect l="l" t="t" r="r" b="b"/>
              <a:pathLst>
                <a:path w="1871980" h="2091054">
                  <a:moveTo>
                    <a:pt x="0" y="2090738"/>
                  </a:moveTo>
                  <a:lnTo>
                    <a:pt x="252412" y="1157288"/>
                  </a:lnTo>
                  <a:lnTo>
                    <a:pt x="542925" y="1466850"/>
                  </a:lnTo>
                  <a:lnTo>
                    <a:pt x="795337" y="0"/>
                  </a:lnTo>
                  <a:lnTo>
                    <a:pt x="1047750" y="228600"/>
                  </a:lnTo>
                  <a:lnTo>
                    <a:pt x="1319213" y="100012"/>
                  </a:lnTo>
                  <a:lnTo>
                    <a:pt x="1609725" y="995362"/>
                  </a:lnTo>
                  <a:lnTo>
                    <a:pt x="1871663" y="52863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767715" y="4920386"/>
            <a:ext cx="1236980" cy="889000"/>
          </a:xfrm>
          <a:prstGeom prst="rect">
            <a:avLst/>
          </a:prstGeom>
        </p:spPr>
        <p:txBody>
          <a:bodyPr vert="horz" wrap="square" lIns="0" tIns="152400" rIns="0" bIns="0" rtlCol="0">
            <a:spAutoFit/>
          </a:bodyPr>
          <a:lstStyle/>
          <a:p>
            <a:pPr marL="135890">
              <a:lnSpc>
                <a:spcPct val="100000"/>
              </a:lnSpc>
              <a:spcBef>
                <a:spcPts val="1200"/>
              </a:spcBef>
            </a:pPr>
            <a:r>
              <a:rPr sz="1600" i="1" spc="-25" dirty="0">
                <a:latin typeface="Times New Roman"/>
                <a:cs typeface="Times New Roman"/>
              </a:rPr>
              <a:t>n</a:t>
            </a:r>
            <a:r>
              <a:rPr sz="1650" i="1" spc="-37" baseline="-15151" dirty="0">
                <a:latin typeface="Times New Roman"/>
                <a:cs typeface="Times New Roman"/>
              </a:rPr>
              <a:t>1</a:t>
            </a:r>
            <a:endParaRPr sz="1650" baseline="-15151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75"/>
              </a:spcBef>
            </a:pPr>
            <a:r>
              <a:rPr sz="2000" dirty="0">
                <a:latin typeface="Times New Roman"/>
                <a:cs typeface="Times New Roman"/>
              </a:rPr>
              <a:t>(a)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variable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3681412" y="2420894"/>
            <a:ext cx="2227580" cy="2670810"/>
            <a:chOff x="3681412" y="2420894"/>
            <a:chExt cx="2227580" cy="2670810"/>
          </a:xfrm>
        </p:grpSpPr>
        <p:sp>
          <p:nvSpPr>
            <p:cNvPr id="34" name="object 34"/>
            <p:cNvSpPr/>
            <p:nvPr/>
          </p:nvSpPr>
          <p:spPr>
            <a:xfrm>
              <a:off x="3749675" y="4975461"/>
              <a:ext cx="2159635" cy="111125"/>
            </a:xfrm>
            <a:custGeom>
              <a:avLst/>
              <a:gdLst/>
              <a:ahLst/>
              <a:cxnLst/>
              <a:rect l="l" t="t" r="r" b="b"/>
              <a:pathLst>
                <a:path w="2159635" h="111125">
                  <a:moveTo>
                    <a:pt x="2064195" y="0"/>
                  </a:moveTo>
                  <a:lnTo>
                    <a:pt x="2058363" y="1534"/>
                  </a:lnTo>
                  <a:lnTo>
                    <a:pt x="2053062" y="10622"/>
                  </a:lnTo>
                  <a:lnTo>
                    <a:pt x="2054597" y="16454"/>
                  </a:lnTo>
                  <a:lnTo>
                    <a:pt x="2104908" y="45802"/>
                  </a:lnTo>
                  <a:lnTo>
                    <a:pt x="2140146" y="45802"/>
                  </a:lnTo>
                  <a:lnTo>
                    <a:pt x="2140146" y="64852"/>
                  </a:lnTo>
                  <a:lnTo>
                    <a:pt x="2104908" y="64852"/>
                  </a:lnTo>
                  <a:lnTo>
                    <a:pt x="2054597" y="94200"/>
                  </a:lnTo>
                  <a:lnTo>
                    <a:pt x="2053062" y="100032"/>
                  </a:lnTo>
                  <a:lnTo>
                    <a:pt x="2058363" y="109120"/>
                  </a:lnTo>
                  <a:lnTo>
                    <a:pt x="2064195" y="110656"/>
                  </a:lnTo>
                  <a:lnTo>
                    <a:pt x="2142716" y="64852"/>
                  </a:lnTo>
                  <a:lnTo>
                    <a:pt x="2140146" y="64852"/>
                  </a:lnTo>
                  <a:lnTo>
                    <a:pt x="2142718" y="64851"/>
                  </a:lnTo>
                  <a:lnTo>
                    <a:pt x="2159044" y="55327"/>
                  </a:lnTo>
                  <a:lnTo>
                    <a:pt x="2064195" y="0"/>
                  </a:lnTo>
                  <a:close/>
                </a:path>
                <a:path w="2159635" h="111125">
                  <a:moveTo>
                    <a:pt x="2121237" y="55327"/>
                  </a:moveTo>
                  <a:lnTo>
                    <a:pt x="2104908" y="64852"/>
                  </a:lnTo>
                  <a:lnTo>
                    <a:pt x="2140146" y="64852"/>
                  </a:lnTo>
                  <a:lnTo>
                    <a:pt x="2140146" y="63554"/>
                  </a:lnTo>
                  <a:lnTo>
                    <a:pt x="2135341" y="63554"/>
                  </a:lnTo>
                  <a:lnTo>
                    <a:pt x="2121237" y="55327"/>
                  </a:lnTo>
                  <a:close/>
                </a:path>
                <a:path w="2159635" h="111125">
                  <a:moveTo>
                    <a:pt x="0" y="45801"/>
                  </a:moveTo>
                  <a:lnTo>
                    <a:pt x="0" y="64851"/>
                  </a:lnTo>
                  <a:lnTo>
                    <a:pt x="2104911" y="64851"/>
                  </a:lnTo>
                  <a:lnTo>
                    <a:pt x="2121237" y="55327"/>
                  </a:lnTo>
                  <a:lnTo>
                    <a:pt x="2104908" y="45802"/>
                  </a:lnTo>
                  <a:lnTo>
                    <a:pt x="0" y="45801"/>
                  </a:lnTo>
                  <a:close/>
                </a:path>
                <a:path w="2159635" h="111125">
                  <a:moveTo>
                    <a:pt x="2135341" y="47100"/>
                  </a:moveTo>
                  <a:lnTo>
                    <a:pt x="2121237" y="55327"/>
                  </a:lnTo>
                  <a:lnTo>
                    <a:pt x="2135341" y="63554"/>
                  </a:lnTo>
                  <a:lnTo>
                    <a:pt x="2135341" y="47100"/>
                  </a:lnTo>
                  <a:close/>
                </a:path>
                <a:path w="2159635" h="111125">
                  <a:moveTo>
                    <a:pt x="2140146" y="47100"/>
                  </a:moveTo>
                  <a:lnTo>
                    <a:pt x="2135341" y="47100"/>
                  </a:lnTo>
                  <a:lnTo>
                    <a:pt x="2135341" y="63554"/>
                  </a:lnTo>
                  <a:lnTo>
                    <a:pt x="2140146" y="63554"/>
                  </a:lnTo>
                  <a:lnTo>
                    <a:pt x="2140146" y="47100"/>
                  </a:lnTo>
                  <a:close/>
                </a:path>
                <a:path w="2159635" h="111125">
                  <a:moveTo>
                    <a:pt x="2104908" y="45802"/>
                  </a:moveTo>
                  <a:lnTo>
                    <a:pt x="2121237" y="55327"/>
                  </a:lnTo>
                  <a:lnTo>
                    <a:pt x="2135341" y="47100"/>
                  </a:lnTo>
                  <a:lnTo>
                    <a:pt x="2140146" y="47100"/>
                  </a:lnTo>
                  <a:lnTo>
                    <a:pt x="2140146" y="45802"/>
                  </a:lnTo>
                  <a:lnTo>
                    <a:pt x="2104908" y="458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027487" y="4979987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297362" y="4979987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567237" y="4979987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821237" y="4979987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091112" y="4979987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351462" y="4979987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621337" y="4979987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694347" y="2420894"/>
              <a:ext cx="111125" cy="2610485"/>
            </a:xfrm>
            <a:custGeom>
              <a:avLst/>
              <a:gdLst/>
              <a:ahLst/>
              <a:cxnLst/>
              <a:rect l="l" t="t" r="r" b="b"/>
              <a:pathLst>
                <a:path w="111125" h="2610485">
                  <a:moveTo>
                    <a:pt x="55328" y="37806"/>
                  </a:moveTo>
                  <a:lnTo>
                    <a:pt x="45803" y="54134"/>
                  </a:lnTo>
                  <a:lnTo>
                    <a:pt x="45802" y="2609893"/>
                  </a:lnTo>
                  <a:lnTo>
                    <a:pt x="64852" y="2609893"/>
                  </a:lnTo>
                  <a:lnTo>
                    <a:pt x="64853" y="54134"/>
                  </a:lnTo>
                  <a:lnTo>
                    <a:pt x="55328" y="37806"/>
                  </a:lnTo>
                  <a:close/>
                </a:path>
                <a:path w="111125" h="2610485">
                  <a:moveTo>
                    <a:pt x="55328" y="0"/>
                  </a:moveTo>
                  <a:lnTo>
                    <a:pt x="0" y="94847"/>
                  </a:lnTo>
                  <a:lnTo>
                    <a:pt x="1537" y="100680"/>
                  </a:lnTo>
                  <a:lnTo>
                    <a:pt x="10623" y="105981"/>
                  </a:lnTo>
                  <a:lnTo>
                    <a:pt x="16455" y="104446"/>
                  </a:lnTo>
                  <a:lnTo>
                    <a:pt x="45803" y="54135"/>
                  </a:lnTo>
                  <a:lnTo>
                    <a:pt x="45803" y="18897"/>
                  </a:lnTo>
                  <a:lnTo>
                    <a:pt x="66352" y="18897"/>
                  </a:lnTo>
                  <a:lnTo>
                    <a:pt x="55328" y="0"/>
                  </a:lnTo>
                  <a:close/>
                </a:path>
                <a:path w="111125" h="2610485">
                  <a:moveTo>
                    <a:pt x="66352" y="18897"/>
                  </a:moveTo>
                  <a:lnTo>
                    <a:pt x="64853" y="18897"/>
                  </a:lnTo>
                  <a:lnTo>
                    <a:pt x="64853" y="54135"/>
                  </a:lnTo>
                  <a:lnTo>
                    <a:pt x="94202" y="104446"/>
                  </a:lnTo>
                  <a:lnTo>
                    <a:pt x="100034" y="105981"/>
                  </a:lnTo>
                  <a:lnTo>
                    <a:pt x="109122" y="100679"/>
                  </a:lnTo>
                  <a:lnTo>
                    <a:pt x="110656" y="94847"/>
                  </a:lnTo>
                  <a:lnTo>
                    <a:pt x="66352" y="18897"/>
                  </a:lnTo>
                  <a:close/>
                </a:path>
                <a:path w="111125" h="2610485">
                  <a:moveTo>
                    <a:pt x="64853" y="23702"/>
                  </a:moveTo>
                  <a:lnTo>
                    <a:pt x="63555" y="23702"/>
                  </a:lnTo>
                  <a:lnTo>
                    <a:pt x="55328" y="37806"/>
                  </a:lnTo>
                  <a:lnTo>
                    <a:pt x="64853" y="54135"/>
                  </a:lnTo>
                  <a:lnTo>
                    <a:pt x="64853" y="23702"/>
                  </a:lnTo>
                  <a:close/>
                </a:path>
                <a:path w="111125" h="2610485">
                  <a:moveTo>
                    <a:pt x="64853" y="18897"/>
                  </a:moveTo>
                  <a:lnTo>
                    <a:pt x="45803" y="18897"/>
                  </a:lnTo>
                  <a:lnTo>
                    <a:pt x="45803" y="54134"/>
                  </a:lnTo>
                  <a:lnTo>
                    <a:pt x="55328" y="37806"/>
                  </a:lnTo>
                  <a:lnTo>
                    <a:pt x="47100" y="23702"/>
                  </a:lnTo>
                  <a:lnTo>
                    <a:pt x="64853" y="23702"/>
                  </a:lnTo>
                  <a:lnTo>
                    <a:pt x="64853" y="18897"/>
                  </a:lnTo>
                  <a:close/>
                </a:path>
                <a:path w="111125" h="2610485">
                  <a:moveTo>
                    <a:pt x="63555" y="23702"/>
                  </a:moveTo>
                  <a:lnTo>
                    <a:pt x="47100" y="23702"/>
                  </a:lnTo>
                  <a:lnTo>
                    <a:pt x="55328" y="37806"/>
                  </a:lnTo>
                  <a:lnTo>
                    <a:pt x="63555" y="237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695700" y="3459162"/>
              <a:ext cx="2184400" cy="0"/>
            </a:xfrm>
            <a:custGeom>
              <a:avLst/>
              <a:gdLst/>
              <a:ahLst/>
              <a:cxnLst/>
              <a:rect l="l" t="t" r="r" b="b"/>
              <a:pathLst>
                <a:path w="2184400">
                  <a:moveTo>
                    <a:pt x="0" y="0"/>
                  </a:moveTo>
                  <a:lnTo>
                    <a:pt x="2184400" y="1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3134518" y="3310635"/>
            <a:ext cx="5283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99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990000"/>
                </a:solidFill>
                <a:latin typeface="Times New Roman"/>
                <a:cs typeface="Times New Roman"/>
              </a:rPr>
              <a:t>i</a:t>
            </a:r>
            <a:r>
              <a:rPr sz="1600" spc="-10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486943" y="2198115"/>
            <a:ext cx="254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baseline="-17361" dirty="0">
                <a:latin typeface="Times New Roman"/>
                <a:cs typeface="Times New Roman"/>
              </a:rPr>
              <a:t>f</a:t>
            </a:r>
            <a:r>
              <a:rPr sz="2400" i="1" spc="7" baseline="-17361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*</a:t>
            </a:r>
            <a:endParaRPr sz="1100">
              <a:latin typeface="Times New Roman"/>
              <a:cs typeface="Times New Roman"/>
            </a:endParaRPr>
          </a:p>
        </p:txBody>
      </p:sp>
      <p:grpSp>
        <p:nvGrpSpPr>
          <p:cNvPr id="46" name="object 46"/>
          <p:cNvGrpSpPr/>
          <p:nvPr/>
        </p:nvGrpSpPr>
        <p:grpSpPr>
          <a:xfrm>
            <a:off x="3749675" y="3425825"/>
            <a:ext cx="1903730" cy="1593850"/>
            <a:chOff x="3749675" y="3425825"/>
            <a:chExt cx="1903730" cy="1593850"/>
          </a:xfrm>
        </p:grpSpPr>
        <p:pic>
          <p:nvPicPr>
            <p:cNvPr id="47" name="object 4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976687" y="4057650"/>
              <a:ext cx="65088" cy="65087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264025" y="4371975"/>
              <a:ext cx="65087" cy="6508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516437" y="3584575"/>
              <a:ext cx="65088" cy="65087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768850" y="3533775"/>
              <a:ext cx="65087" cy="65087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040312" y="3813175"/>
              <a:ext cx="65088" cy="65087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327650" y="3894137"/>
              <a:ext cx="65087" cy="65088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588000" y="3425825"/>
              <a:ext cx="65087" cy="65087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3752850" y="3454400"/>
              <a:ext cx="1866900" cy="1562100"/>
            </a:xfrm>
            <a:custGeom>
              <a:avLst/>
              <a:gdLst/>
              <a:ahLst/>
              <a:cxnLst/>
              <a:rect l="l" t="t" r="r" b="b"/>
              <a:pathLst>
                <a:path w="1866900" h="1562100">
                  <a:moveTo>
                    <a:pt x="0" y="1562100"/>
                  </a:moveTo>
                  <a:lnTo>
                    <a:pt x="254000" y="635000"/>
                  </a:lnTo>
                  <a:lnTo>
                    <a:pt x="539750" y="952500"/>
                  </a:lnTo>
                  <a:lnTo>
                    <a:pt x="793750" y="158750"/>
                  </a:lnTo>
                  <a:lnTo>
                    <a:pt x="1047750" y="107950"/>
                  </a:lnTo>
                  <a:lnTo>
                    <a:pt x="1314450" y="387350"/>
                  </a:lnTo>
                  <a:lnTo>
                    <a:pt x="1606550" y="469900"/>
                  </a:lnTo>
                  <a:lnTo>
                    <a:pt x="1866900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/>
          <p:nvPr/>
        </p:nvSpPr>
        <p:spPr>
          <a:xfrm>
            <a:off x="3607752" y="4925872"/>
            <a:ext cx="2275840" cy="883285"/>
          </a:xfrm>
          <a:prstGeom prst="rect">
            <a:avLst/>
          </a:prstGeom>
        </p:spPr>
        <p:txBody>
          <a:bodyPr vert="horz" wrap="square" lIns="0" tIns="149860" rIns="0" bIns="0" rtlCol="0">
            <a:spAutoFit/>
          </a:bodyPr>
          <a:lstStyle/>
          <a:p>
            <a:pPr marL="334645">
              <a:lnSpc>
                <a:spcPct val="100000"/>
              </a:lnSpc>
              <a:spcBef>
                <a:spcPts val="1180"/>
              </a:spcBef>
              <a:tabLst>
                <a:tab pos="1943100" algn="l"/>
              </a:tabLst>
            </a:pPr>
            <a:r>
              <a:rPr sz="1600" i="1" spc="-25" dirty="0">
                <a:latin typeface="Times New Roman"/>
                <a:cs typeface="Times New Roman"/>
              </a:rPr>
              <a:t>n</a:t>
            </a:r>
            <a:r>
              <a:rPr sz="1650" i="1" spc="-37" baseline="-15151" dirty="0">
                <a:latin typeface="Times New Roman"/>
                <a:cs typeface="Times New Roman"/>
              </a:rPr>
              <a:t>1</a:t>
            </a:r>
            <a:r>
              <a:rPr sz="1650" i="1" baseline="-15151" dirty="0">
                <a:latin typeface="Times New Roman"/>
                <a:cs typeface="Times New Roman"/>
              </a:rPr>
              <a:t>	</a:t>
            </a:r>
            <a:r>
              <a:rPr sz="2400" i="1" spc="-37" baseline="1736" dirty="0">
                <a:latin typeface="Times New Roman"/>
                <a:cs typeface="Times New Roman"/>
              </a:rPr>
              <a:t>n</a:t>
            </a:r>
            <a:r>
              <a:rPr sz="1650" i="1" spc="-37" baseline="-12626" dirty="0">
                <a:latin typeface="Times New Roman"/>
                <a:cs typeface="Times New Roman"/>
              </a:rPr>
              <a:t>i</a:t>
            </a:r>
            <a:endParaRPr sz="1650" baseline="-12626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50"/>
              </a:spcBef>
            </a:pPr>
            <a:r>
              <a:rPr sz="2000" dirty="0">
                <a:latin typeface="Times New Roman"/>
                <a:cs typeface="Times New Roman"/>
              </a:rPr>
              <a:t>(b)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acotado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f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1950" spc="-30" baseline="25641" dirty="0">
                <a:latin typeface="Times New Roman"/>
                <a:cs typeface="Times New Roman"/>
              </a:rPr>
              <a:t>*</a:t>
            </a:r>
            <a:r>
              <a:rPr sz="2000" spc="-20" dirty="0">
                <a:latin typeface="Times New Roman"/>
                <a:cs typeface="Times New Roman"/>
              </a:rPr>
              <a:t>(</a:t>
            </a:r>
            <a:r>
              <a:rPr sz="2000" i="1" spc="-20" dirty="0">
                <a:latin typeface="Times New Roman"/>
                <a:cs typeface="Times New Roman"/>
              </a:rPr>
              <a:t>n</a:t>
            </a:r>
            <a:r>
              <a:rPr sz="1950" i="1" spc="-30" baseline="-17094" dirty="0">
                <a:latin typeface="Times New Roman"/>
                <a:cs typeface="Times New Roman"/>
              </a:rPr>
              <a:t>i</a:t>
            </a:r>
            <a:r>
              <a:rPr sz="2000" spc="-2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56" name="object 56"/>
          <p:cNvGrpSpPr/>
          <p:nvPr/>
        </p:nvGrpSpPr>
        <p:grpSpPr>
          <a:xfrm>
            <a:off x="6624637" y="2425655"/>
            <a:ext cx="2227580" cy="2670810"/>
            <a:chOff x="6624637" y="2425655"/>
            <a:chExt cx="2227580" cy="2670810"/>
          </a:xfrm>
        </p:grpSpPr>
        <p:sp>
          <p:nvSpPr>
            <p:cNvPr id="57" name="object 57"/>
            <p:cNvSpPr/>
            <p:nvPr/>
          </p:nvSpPr>
          <p:spPr>
            <a:xfrm>
              <a:off x="6692900" y="4980222"/>
              <a:ext cx="2159635" cy="111125"/>
            </a:xfrm>
            <a:custGeom>
              <a:avLst/>
              <a:gdLst/>
              <a:ahLst/>
              <a:cxnLst/>
              <a:rect l="l" t="t" r="r" b="b"/>
              <a:pathLst>
                <a:path w="2159634" h="111125">
                  <a:moveTo>
                    <a:pt x="2064195" y="0"/>
                  </a:moveTo>
                  <a:lnTo>
                    <a:pt x="2058362" y="1535"/>
                  </a:lnTo>
                  <a:lnTo>
                    <a:pt x="2053061" y="10623"/>
                  </a:lnTo>
                  <a:lnTo>
                    <a:pt x="2054597" y="16455"/>
                  </a:lnTo>
                  <a:lnTo>
                    <a:pt x="2104908" y="45803"/>
                  </a:lnTo>
                  <a:lnTo>
                    <a:pt x="2140145" y="45803"/>
                  </a:lnTo>
                  <a:lnTo>
                    <a:pt x="2140145" y="64853"/>
                  </a:lnTo>
                  <a:lnTo>
                    <a:pt x="2104907" y="64853"/>
                  </a:lnTo>
                  <a:lnTo>
                    <a:pt x="2054597" y="94202"/>
                  </a:lnTo>
                  <a:lnTo>
                    <a:pt x="2053061" y="100034"/>
                  </a:lnTo>
                  <a:lnTo>
                    <a:pt x="2058362" y="109122"/>
                  </a:lnTo>
                  <a:lnTo>
                    <a:pt x="2064195" y="110656"/>
                  </a:lnTo>
                  <a:lnTo>
                    <a:pt x="2142714" y="64853"/>
                  </a:lnTo>
                  <a:lnTo>
                    <a:pt x="2140145" y="64853"/>
                  </a:lnTo>
                  <a:lnTo>
                    <a:pt x="2142716" y="64852"/>
                  </a:lnTo>
                  <a:lnTo>
                    <a:pt x="2159043" y="55328"/>
                  </a:lnTo>
                  <a:lnTo>
                    <a:pt x="2064195" y="0"/>
                  </a:lnTo>
                  <a:close/>
                </a:path>
                <a:path w="2159634" h="111125">
                  <a:moveTo>
                    <a:pt x="2121236" y="55328"/>
                  </a:moveTo>
                  <a:lnTo>
                    <a:pt x="2104907" y="64853"/>
                  </a:lnTo>
                  <a:lnTo>
                    <a:pt x="2140145" y="64853"/>
                  </a:lnTo>
                  <a:lnTo>
                    <a:pt x="2140145" y="63555"/>
                  </a:lnTo>
                  <a:lnTo>
                    <a:pt x="2135341" y="63555"/>
                  </a:lnTo>
                  <a:lnTo>
                    <a:pt x="2121236" y="55328"/>
                  </a:lnTo>
                  <a:close/>
                </a:path>
                <a:path w="2159634" h="111125">
                  <a:moveTo>
                    <a:pt x="0" y="45802"/>
                  </a:moveTo>
                  <a:lnTo>
                    <a:pt x="0" y="64852"/>
                  </a:lnTo>
                  <a:lnTo>
                    <a:pt x="2104909" y="64852"/>
                  </a:lnTo>
                  <a:lnTo>
                    <a:pt x="2121236" y="55328"/>
                  </a:lnTo>
                  <a:lnTo>
                    <a:pt x="2104908" y="45803"/>
                  </a:lnTo>
                  <a:lnTo>
                    <a:pt x="0" y="45802"/>
                  </a:lnTo>
                  <a:close/>
                </a:path>
                <a:path w="2159634" h="111125">
                  <a:moveTo>
                    <a:pt x="2135341" y="47100"/>
                  </a:moveTo>
                  <a:lnTo>
                    <a:pt x="2121236" y="55328"/>
                  </a:lnTo>
                  <a:lnTo>
                    <a:pt x="2135341" y="63555"/>
                  </a:lnTo>
                  <a:lnTo>
                    <a:pt x="2135341" y="47100"/>
                  </a:lnTo>
                  <a:close/>
                </a:path>
                <a:path w="2159634" h="111125">
                  <a:moveTo>
                    <a:pt x="2140145" y="47100"/>
                  </a:moveTo>
                  <a:lnTo>
                    <a:pt x="2135341" y="47100"/>
                  </a:lnTo>
                  <a:lnTo>
                    <a:pt x="2135341" y="63555"/>
                  </a:lnTo>
                  <a:lnTo>
                    <a:pt x="2140145" y="63555"/>
                  </a:lnTo>
                  <a:lnTo>
                    <a:pt x="2140145" y="47100"/>
                  </a:lnTo>
                  <a:close/>
                </a:path>
                <a:path w="2159634" h="111125">
                  <a:moveTo>
                    <a:pt x="2104908" y="45803"/>
                  </a:moveTo>
                  <a:lnTo>
                    <a:pt x="2121236" y="55328"/>
                  </a:lnTo>
                  <a:lnTo>
                    <a:pt x="2135341" y="47100"/>
                  </a:lnTo>
                  <a:lnTo>
                    <a:pt x="2140145" y="47100"/>
                  </a:lnTo>
                  <a:lnTo>
                    <a:pt x="2140145" y="45803"/>
                  </a:lnTo>
                  <a:lnTo>
                    <a:pt x="2104908" y="458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6970712" y="498475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7240587" y="498475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510462" y="498475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764462" y="498475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34337" y="498475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294687" y="498475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564562" y="4984750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637572" y="2425655"/>
              <a:ext cx="111125" cy="2610485"/>
            </a:xfrm>
            <a:custGeom>
              <a:avLst/>
              <a:gdLst/>
              <a:ahLst/>
              <a:cxnLst/>
              <a:rect l="l" t="t" r="r" b="b"/>
              <a:pathLst>
                <a:path w="111125" h="2610485">
                  <a:moveTo>
                    <a:pt x="55328" y="37807"/>
                  </a:moveTo>
                  <a:lnTo>
                    <a:pt x="45803" y="54135"/>
                  </a:lnTo>
                  <a:lnTo>
                    <a:pt x="45802" y="2609894"/>
                  </a:lnTo>
                  <a:lnTo>
                    <a:pt x="64852" y="2609894"/>
                  </a:lnTo>
                  <a:lnTo>
                    <a:pt x="64852" y="54135"/>
                  </a:lnTo>
                  <a:lnTo>
                    <a:pt x="55328" y="37807"/>
                  </a:lnTo>
                  <a:close/>
                </a:path>
                <a:path w="111125" h="2610485">
                  <a:moveTo>
                    <a:pt x="55327" y="0"/>
                  </a:moveTo>
                  <a:lnTo>
                    <a:pt x="0" y="94848"/>
                  </a:lnTo>
                  <a:lnTo>
                    <a:pt x="1535" y="100680"/>
                  </a:lnTo>
                  <a:lnTo>
                    <a:pt x="10622" y="105981"/>
                  </a:lnTo>
                  <a:lnTo>
                    <a:pt x="16455" y="104447"/>
                  </a:lnTo>
                  <a:lnTo>
                    <a:pt x="45802" y="54137"/>
                  </a:lnTo>
                  <a:lnTo>
                    <a:pt x="45802" y="18898"/>
                  </a:lnTo>
                  <a:lnTo>
                    <a:pt x="66352" y="18898"/>
                  </a:lnTo>
                  <a:lnTo>
                    <a:pt x="55327" y="0"/>
                  </a:lnTo>
                  <a:close/>
                </a:path>
                <a:path w="111125" h="2610485">
                  <a:moveTo>
                    <a:pt x="66352" y="18898"/>
                  </a:moveTo>
                  <a:lnTo>
                    <a:pt x="64852" y="18898"/>
                  </a:lnTo>
                  <a:lnTo>
                    <a:pt x="64853" y="54137"/>
                  </a:lnTo>
                  <a:lnTo>
                    <a:pt x="94200" y="104447"/>
                  </a:lnTo>
                  <a:lnTo>
                    <a:pt x="100034" y="105981"/>
                  </a:lnTo>
                  <a:lnTo>
                    <a:pt x="109120" y="100680"/>
                  </a:lnTo>
                  <a:lnTo>
                    <a:pt x="110656" y="94848"/>
                  </a:lnTo>
                  <a:lnTo>
                    <a:pt x="66352" y="18898"/>
                  </a:lnTo>
                  <a:close/>
                </a:path>
                <a:path w="111125" h="2610485">
                  <a:moveTo>
                    <a:pt x="64852" y="18898"/>
                  </a:moveTo>
                  <a:lnTo>
                    <a:pt x="45802" y="18898"/>
                  </a:lnTo>
                  <a:lnTo>
                    <a:pt x="45802" y="54137"/>
                  </a:lnTo>
                  <a:lnTo>
                    <a:pt x="55328" y="37807"/>
                  </a:lnTo>
                  <a:lnTo>
                    <a:pt x="47100" y="23703"/>
                  </a:lnTo>
                  <a:lnTo>
                    <a:pt x="64852" y="23703"/>
                  </a:lnTo>
                  <a:lnTo>
                    <a:pt x="64852" y="18898"/>
                  </a:lnTo>
                  <a:close/>
                </a:path>
                <a:path w="111125" h="2610485">
                  <a:moveTo>
                    <a:pt x="64852" y="23703"/>
                  </a:moveTo>
                  <a:lnTo>
                    <a:pt x="63555" y="23703"/>
                  </a:lnTo>
                  <a:lnTo>
                    <a:pt x="55328" y="37807"/>
                  </a:lnTo>
                  <a:lnTo>
                    <a:pt x="64852" y="54135"/>
                  </a:lnTo>
                  <a:lnTo>
                    <a:pt x="64852" y="23703"/>
                  </a:lnTo>
                  <a:close/>
                </a:path>
                <a:path w="111125" h="2610485">
                  <a:moveTo>
                    <a:pt x="63555" y="23703"/>
                  </a:moveTo>
                  <a:lnTo>
                    <a:pt x="47100" y="23703"/>
                  </a:lnTo>
                  <a:lnTo>
                    <a:pt x="55328" y="37807"/>
                  </a:lnTo>
                  <a:lnTo>
                    <a:pt x="63555" y="237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638925" y="3463925"/>
              <a:ext cx="2184400" cy="0"/>
            </a:xfrm>
            <a:custGeom>
              <a:avLst/>
              <a:gdLst/>
              <a:ahLst/>
              <a:cxnLst/>
              <a:rect l="l" t="t" r="r" b="b"/>
              <a:pathLst>
                <a:path w="2184400">
                  <a:moveTo>
                    <a:pt x="0" y="0"/>
                  </a:moveTo>
                  <a:lnTo>
                    <a:pt x="2184400" y="1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" name="object 67"/>
          <p:cNvSpPr txBox="1"/>
          <p:nvPr/>
        </p:nvSpPr>
        <p:spPr>
          <a:xfrm>
            <a:off x="6077743" y="3316732"/>
            <a:ext cx="5283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99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990000"/>
                </a:solidFill>
                <a:latin typeface="Times New Roman"/>
                <a:cs typeface="Times New Roman"/>
              </a:rPr>
              <a:t>i</a:t>
            </a:r>
            <a:r>
              <a:rPr sz="1600" spc="-10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430167" y="2201164"/>
            <a:ext cx="254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baseline="-17361" dirty="0">
                <a:latin typeface="Times New Roman"/>
                <a:cs typeface="Times New Roman"/>
              </a:rPr>
              <a:t>f</a:t>
            </a:r>
            <a:r>
              <a:rPr sz="2400" i="1" spc="7" baseline="-17361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*</a:t>
            </a:r>
            <a:endParaRPr sz="1100">
              <a:latin typeface="Times New Roman"/>
              <a:cs typeface="Times New Roman"/>
            </a:endParaRPr>
          </a:p>
        </p:txBody>
      </p:sp>
      <p:grpSp>
        <p:nvGrpSpPr>
          <p:cNvPr id="69" name="object 69"/>
          <p:cNvGrpSpPr/>
          <p:nvPr/>
        </p:nvGrpSpPr>
        <p:grpSpPr>
          <a:xfrm>
            <a:off x="6689725" y="3430587"/>
            <a:ext cx="1906905" cy="1608455"/>
            <a:chOff x="6689725" y="3430587"/>
            <a:chExt cx="1906905" cy="1608455"/>
          </a:xfrm>
        </p:grpSpPr>
        <p:pic>
          <p:nvPicPr>
            <p:cNvPr id="70" name="object 7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919912" y="4468812"/>
              <a:ext cx="65088" cy="65088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207250" y="4376737"/>
              <a:ext cx="65087" cy="65088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59662" y="3856037"/>
              <a:ext cx="65088" cy="65088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712075" y="3741737"/>
              <a:ext cx="65087" cy="65088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983537" y="3703637"/>
              <a:ext cx="65088" cy="65088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270875" y="3581400"/>
              <a:ext cx="65087" cy="65087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531225" y="3430587"/>
              <a:ext cx="65087" cy="65088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6692900" y="3460750"/>
              <a:ext cx="1866900" cy="1574800"/>
            </a:xfrm>
            <a:custGeom>
              <a:avLst/>
              <a:gdLst/>
              <a:ahLst/>
              <a:cxnLst/>
              <a:rect l="l" t="t" r="r" b="b"/>
              <a:pathLst>
                <a:path w="1866900" h="1574800">
                  <a:moveTo>
                    <a:pt x="0" y="1574800"/>
                  </a:moveTo>
                  <a:lnTo>
                    <a:pt x="254000" y="1035050"/>
                  </a:lnTo>
                  <a:lnTo>
                    <a:pt x="539750" y="946150"/>
                  </a:lnTo>
                  <a:lnTo>
                    <a:pt x="800100" y="425450"/>
                  </a:lnTo>
                  <a:lnTo>
                    <a:pt x="1054100" y="311150"/>
                  </a:lnTo>
                  <a:lnTo>
                    <a:pt x="1327150" y="273050"/>
                  </a:lnTo>
                  <a:lnTo>
                    <a:pt x="1606550" y="152400"/>
                  </a:lnTo>
                  <a:lnTo>
                    <a:pt x="1866900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8" name="object 78"/>
          <p:cNvSpPr txBox="1"/>
          <p:nvPr/>
        </p:nvSpPr>
        <p:spPr>
          <a:xfrm>
            <a:off x="6579552" y="4936845"/>
            <a:ext cx="2427605" cy="872490"/>
          </a:xfrm>
          <a:prstGeom prst="rect">
            <a:avLst/>
          </a:prstGeom>
        </p:spPr>
        <p:txBody>
          <a:bodyPr vert="horz" wrap="square" lIns="0" tIns="144780" rIns="0" bIns="0" rtlCol="0">
            <a:spAutoFit/>
          </a:bodyPr>
          <a:lstStyle/>
          <a:p>
            <a:pPr marL="306070">
              <a:lnSpc>
                <a:spcPct val="100000"/>
              </a:lnSpc>
              <a:spcBef>
                <a:spcPts val="1140"/>
              </a:spcBef>
              <a:tabLst>
                <a:tab pos="1914525" algn="l"/>
              </a:tabLst>
            </a:pPr>
            <a:r>
              <a:rPr sz="1600" i="1" spc="-25" dirty="0">
                <a:latin typeface="Times New Roman"/>
                <a:cs typeface="Times New Roman"/>
              </a:rPr>
              <a:t>n</a:t>
            </a:r>
            <a:r>
              <a:rPr sz="1650" i="1" spc="-37" baseline="-15151" dirty="0">
                <a:latin typeface="Times New Roman"/>
                <a:cs typeface="Times New Roman"/>
              </a:rPr>
              <a:t>1</a:t>
            </a:r>
            <a:r>
              <a:rPr sz="1650" i="1" baseline="-15151" dirty="0">
                <a:latin typeface="Times New Roman"/>
                <a:cs typeface="Times New Roman"/>
              </a:rPr>
              <a:t>	</a:t>
            </a:r>
            <a:r>
              <a:rPr sz="2400" i="1" spc="-37" baseline="1736" dirty="0">
                <a:latin typeface="Times New Roman"/>
                <a:cs typeface="Times New Roman"/>
              </a:rPr>
              <a:t>n</a:t>
            </a:r>
            <a:r>
              <a:rPr sz="1650" i="1" spc="-37" baseline="-10101" dirty="0">
                <a:latin typeface="Times New Roman"/>
                <a:cs typeface="Times New Roman"/>
              </a:rPr>
              <a:t>i</a:t>
            </a:r>
            <a:endParaRPr sz="1650" baseline="-10101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305"/>
              </a:spcBef>
            </a:pPr>
            <a:r>
              <a:rPr sz="2000" dirty="0">
                <a:latin typeface="Times New Roman"/>
                <a:cs typeface="Times New Roman"/>
              </a:rPr>
              <a:t>(c)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monótono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creciente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16 </a:t>
            </a:r>
            <a:r>
              <a:rPr spc="-50" dirty="0"/>
              <a:t>–</a:t>
            </a:r>
          </a:p>
        </p:txBody>
      </p:sp>
      <p:sp>
        <p:nvSpPr>
          <p:cNvPr id="79" name="object 79"/>
          <p:cNvSpPr txBox="1"/>
          <p:nvPr/>
        </p:nvSpPr>
        <p:spPr>
          <a:xfrm>
            <a:off x="6923087" y="1980691"/>
            <a:ext cx="1847214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b="1" i="1" dirty="0">
                <a:solidFill>
                  <a:srgbClr val="FF0000"/>
                </a:solidFill>
                <a:latin typeface="Times New Roman"/>
                <a:cs typeface="Times New Roman"/>
              </a:rPr>
              <a:t>h</a:t>
            </a:r>
            <a:r>
              <a:rPr sz="2400" b="1" baseline="24305" dirty="0">
                <a:solidFill>
                  <a:srgbClr val="FF0000"/>
                </a:solidFill>
                <a:latin typeface="Times New Roman"/>
                <a:cs typeface="Times New Roman"/>
              </a:rPr>
              <a:t>*</a:t>
            </a:r>
            <a:r>
              <a:rPr sz="2400" b="1" spc="300" baseline="2430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b="1" spc="-10" dirty="0">
                <a:solidFill>
                  <a:srgbClr val="FF0000"/>
                </a:solidFill>
                <a:latin typeface="Times New Roman"/>
                <a:cs typeface="Times New Roman"/>
              </a:rPr>
              <a:t>consistente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221740">
              <a:lnSpc>
                <a:spcPct val="100000"/>
              </a:lnSpc>
              <a:spcBef>
                <a:spcPts val="100"/>
              </a:spcBef>
            </a:pPr>
            <a:r>
              <a:rPr dirty="0"/>
              <a:t>Funciones</a:t>
            </a:r>
            <a:r>
              <a:rPr spc="-40" dirty="0"/>
              <a:t> </a:t>
            </a:r>
            <a:r>
              <a:rPr dirty="0"/>
              <a:t>heurísticas</a:t>
            </a:r>
            <a:r>
              <a:rPr spc="-30" dirty="0"/>
              <a:t> </a:t>
            </a:r>
            <a:r>
              <a:rPr spc="-10" dirty="0"/>
              <a:t>consistentes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882014" y="943355"/>
            <a:ext cx="7023100" cy="1494790"/>
          </a:xfrm>
          <a:prstGeom prst="rect">
            <a:avLst/>
          </a:prstGeom>
        </p:spPr>
        <p:txBody>
          <a:bodyPr vert="horz" wrap="square" lIns="0" tIns="736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580"/>
              </a:spcBef>
            </a:pPr>
            <a:r>
              <a:rPr sz="2000" b="1" spc="-10" dirty="0">
                <a:latin typeface="Times New Roman"/>
                <a:cs typeface="Times New Roman"/>
              </a:rPr>
              <a:t>Definición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381000">
              <a:lnSpc>
                <a:spcPct val="100000"/>
              </a:lnSpc>
              <a:spcBef>
                <a:spcPts val="480"/>
              </a:spcBef>
            </a:pP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i</a:t>
            </a:r>
            <a:r>
              <a:rPr sz="1950" i="1" spc="262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sucesor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directo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1950" i="1" spc="30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i</a:t>
            </a:r>
            <a:r>
              <a:rPr sz="1950" i="1" spc="262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cumple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que</a:t>
            </a:r>
            <a:endParaRPr sz="2000">
              <a:latin typeface="Times New Roman"/>
              <a:cs typeface="Times New Roman"/>
            </a:endParaRPr>
          </a:p>
          <a:p>
            <a:pPr marL="381000" marR="2215515" indent="2009775">
              <a:lnSpc>
                <a:spcPct val="121000"/>
              </a:lnSpc>
            </a:pP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i</a:t>
            </a:r>
            <a:r>
              <a:rPr sz="1950" i="1" spc="37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) –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1950" i="1" spc="44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) </a:t>
            </a:r>
            <a:r>
              <a:rPr sz="2000" spc="-265" dirty="0">
                <a:latin typeface="Symbol"/>
                <a:cs typeface="Symbol"/>
              </a:rPr>
              <a:t></a:t>
            </a:r>
            <a:r>
              <a:rPr sz="2000" dirty="0">
                <a:latin typeface="Times New Roman"/>
                <a:cs typeface="Times New Roman"/>
              </a:rPr>
              <a:t> </a:t>
            </a:r>
            <a:r>
              <a:rPr sz="2000" i="1" spc="-60" dirty="0">
                <a:latin typeface="Times New Roman"/>
                <a:cs typeface="Times New Roman"/>
              </a:rPr>
              <a:t>c</a:t>
            </a:r>
            <a:r>
              <a:rPr sz="2000" spc="-60" dirty="0">
                <a:latin typeface="Times New Roman"/>
                <a:cs typeface="Times New Roman"/>
              </a:rPr>
              <a:t>(</a:t>
            </a:r>
            <a:r>
              <a:rPr sz="2000" i="1" spc="-60" dirty="0">
                <a:latin typeface="Times New Roman"/>
                <a:cs typeface="Times New Roman"/>
              </a:rPr>
              <a:t>n</a:t>
            </a:r>
            <a:r>
              <a:rPr sz="1950" i="1" spc="-89" baseline="-17094" dirty="0">
                <a:latin typeface="Times New Roman"/>
                <a:cs typeface="Times New Roman"/>
              </a:rPr>
              <a:t>i</a:t>
            </a:r>
            <a:r>
              <a:rPr sz="2000" spc="-60" dirty="0">
                <a:latin typeface="Times New Roman"/>
                <a:cs typeface="Times New Roman"/>
              </a:rPr>
              <a:t>,</a:t>
            </a:r>
            <a:r>
              <a:rPr sz="2000" i="1" spc="-60" dirty="0">
                <a:latin typeface="Times New Roman"/>
                <a:cs typeface="Times New Roman"/>
              </a:rPr>
              <a:t>n</a:t>
            </a:r>
            <a:r>
              <a:rPr sz="1950" i="1" spc="-89" baseline="-17094" dirty="0">
                <a:latin typeface="Times New Roman"/>
                <a:cs typeface="Times New Roman"/>
              </a:rPr>
              <a:t>j</a:t>
            </a:r>
            <a:r>
              <a:rPr sz="2000" spc="-60" dirty="0">
                <a:latin typeface="Times New Roman"/>
                <a:cs typeface="Times New Roman"/>
              </a:rPr>
              <a:t>) </a:t>
            </a:r>
            <a:r>
              <a:rPr sz="2000" dirty="0">
                <a:latin typeface="Times New Roman"/>
                <a:cs typeface="Times New Roman"/>
              </a:rPr>
              <a:t>entonces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54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consistente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07414" y="2750820"/>
            <a:ext cx="26473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latin typeface="Times New Roman"/>
                <a:cs typeface="Times New Roman"/>
              </a:rPr>
              <a:t>Interpretación</a:t>
            </a:r>
            <a:r>
              <a:rPr sz="2000" b="1" spc="-85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intuitiva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69314" y="3156203"/>
            <a:ext cx="4272280" cy="1333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93065" marR="239395" indent="-342265">
              <a:lnSpc>
                <a:spcPct val="100000"/>
              </a:lnSpc>
              <a:spcBef>
                <a:spcPts val="100"/>
              </a:spcBef>
              <a:buFont typeface="Times New Roman"/>
              <a:buChar char="•"/>
              <a:tabLst>
                <a:tab pos="393065" algn="l"/>
                <a:tab pos="393700" algn="l"/>
              </a:tabLst>
            </a:pP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17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estima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también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implícitamente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el </a:t>
            </a:r>
            <a:r>
              <a:rPr sz="2000" dirty="0">
                <a:latin typeface="Times New Roman"/>
                <a:cs typeface="Times New Roman"/>
              </a:rPr>
              <a:t>coste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cada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operador</a:t>
            </a:r>
            <a:endParaRPr sz="2000">
              <a:latin typeface="Times New Roman"/>
              <a:cs typeface="Times New Roman"/>
            </a:endParaRPr>
          </a:p>
          <a:p>
            <a:pPr marL="393065" marR="55880" indent="-342265">
              <a:lnSpc>
                <a:spcPct val="100000"/>
              </a:lnSpc>
              <a:spcBef>
                <a:spcPts val="695"/>
              </a:spcBef>
              <a:buFont typeface="Times New Roman"/>
              <a:buChar char="•"/>
              <a:tabLst>
                <a:tab pos="393065" algn="l"/>
                <a:tab pos="393700" algn="l"/>
              </a:tabLst>
            </a:pP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32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consistente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subestima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coste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0" dirty="0">
                <a:latin typeface="Times New Roman"/>
                <a:cs typeface="Times New Roman"/>
              </a:rPr>
              <a:t> operadores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69314" y="4997195"/>
            <a:ext cx="7744459" cy="1132205"/>
          </a:xfrm>
          <a:prstGeom prst="rect">
            <a:avLst/>
          </a:prstGeom>
        </p:spPr>
        <p:txBody>
          <a:bodyPr vert="horz" wrap="square" lIns="0" tIns="7683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605"/>
              </a:spcBef>
            </a:pPr>
            <a:r>
              <a:rPr sz="2000" b="1" spc="-10" dirty="0">
                <a:latin typeface="Times New Roman"/>
                <a:cs typeface="Times New Roman"/>
              </a:rPr>
              <a:t>Nótese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500"/>
              </a:spcBef>
              <a:buChar char="•"/>
              <a:tabLst>
                <a:tab pos="393065" algn="l"/>
                <a:tab pos="393700" algn="l"/>
              </a:tabLst>
            </a:pP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47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consistente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entonces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también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optimista</a:t>
            </a:r>
            <a:endParaRPr sz="2000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505"/>
              </a:spcBef>
              <a:buChar char="•"/>
              <a:tabLst>
                <a:tab pos="393065" algn="l"/>
                <a:tab pos="393700" algn="l"/>
              </a:tabLst>
            </a:pPr>
            <a:r>
              <a:rPr sz="2000" dirty="0">
                <a:latin typeface="Times New Roman"/>
                <a:cs typeface="Times New Roman"/>
              </a:rPr>
              <a:t>Pero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existen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funciones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heurísticas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54" baseline="25641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optimistas</a:t>
            </a:r>
            <a:r>
              <a:rPr sz="2000" i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no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son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consistentes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2" name="object 1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588051" y="2727327"/>
            <a:ext cx="232131" cy="1949450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7743825" y="4396740"/>
            <a:ext cx="32258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m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760493" y="2531364"/>
            <a:ext cx="911225" cy="998219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315"/>
              </a:spcBef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i</a:t>
            </a:r>
            <a:endParaRPr sz="1950" baseline="-17094">
              <a:latin typeface="Times New Roman"/>
              <a:cs typeface="Times New Roman"/>
            </a:endParaRPr>
          </a:p>
          <a:p>
            <a:pPr marL="38100" marR="30480" indent="140335">
              <a:lnSpc>
                <a:spcPct val="101000"/>
              </a:lnSpc>
              <a:spcBef>
                <a:spcPts val="190"/>
              </a:spcBef>
            </a:pPr>
            <a:r>
              <a:rPr sz="20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c</a:t>
            </a:r>
            <a:r>
              <a:rPr sz="2000" spc="-10" dirty="0">
                <a:solidFill>
                  <a:srgbClr val="0000FF"/>
                </a:solidFill>
                <a:latin typeface="Times New Roman"/>
                <a:cs typeface="Times New Roman"/>
              </a:rPr>
              <a:t>(</a:t>
            </a:r>
            <a:r>
              <a:rPr sz="20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950" i="1" spc="-15" baseline="-17094" dirty="0">
                <a:solidFill>
                  <a:srgbClr val="0000FF"/>
                </a:solidFill>
                <a:latin typeface="Times New Roman"/>
                <a:cs typeface="Times New Roman"/>
              </a:rPr>
              <a:t>i</a:t>
            </a:r>
            <a:r>
              <a:rPr sz="2000" spc="-10" dirty="0">
                <a:solidFill>
                  <a:srgbClr val="0000FF"/>
                </a:solidFill>
                <a:latin typeface="Times New Roman"/>
                <a:cs typeface="Times New Roman"/>
              </a:rPr>
              <a:t>,</a:t>
            </a:r>
            <a:r>
              <a:rPr sz="20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950" i="1" spc="-15" baseline="-17094" dirty="0">
                <a:solidFill>
                  <a:srgbClr val="0000FF"/>
                </a:solidFill>
                <a:latin typeface="Times New Roman"/>
                <a:cs typeface="Times New Roman"/>
              </a:rPr>
              <a:t>j</a:t>
            </a:r>
            <a:r>
              <a:rPr sz="2000" spc="-10" dirty="0">
                <a:solidFill>
                  <a:srgbClr val="0000FF"/>
                </a:solidFill>
                <a:latin typeface="Times New Roman"/>
                <a:cs typeface="Times New Roman"/>
              </a:rPr>
              <a:t>) </a:t>
            </a: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j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366000" y="2814637"/>
            <a:ext cx="88900" cy="636905"/>
          </a:xfrm>
          <a:custGeom>
            <a:avLst/>
            <a:gdLst/>
            <a:ahLst/>
            <a:cxnLst/>
            <a:rect l="l" t="t" r="r" b="b"/>
            <a:pathLst>
              <a:path w="88900" h="636904">
                <a:moveTo>
                  <a:pt x="88900" y="636587"/>
                </a:moveTo>
                <a:lnTo>
                  <a:pt x="71598" y="632418"/>
                </a:lnTo>
                <a:lnTo>
                  <a:pt x="57469" y="621049"/>
                </a:lnTo>
                <a:lnTo>
                  <a:pt x="47943" y="604187"/>
                </a:lnTo>
                <a:lnTo>
                  <a:pt x="44450" y="583538"/>
                </a:lnTo>
                <a:lnTo>
                  <a:pt x="44450" y="371342"/>
                </a:lnTo>
                <a:lnTo>
                  <a:pt x="40956" y="350693"/>
                </a:lnTo>
                <a:lnTo>
                  <a:pt x="31430" y="333831"/>
                </a:lnTo>
                <a:lnTo>
                  <a:pt x="17301" y="322462"/>
                </a:lnTo>
                <a:lnTo>
                  <a:pt x="0" y="318293"/>
                </a:lnTo>
                <a:lnTo>
                  <a:pt x="17301" y="314124"/>
                </a:lnTo>
                <a:lnTo>
                  <a:pt x="31430" y="302755"/>
                </a:lnTo>
                <a:lnTo>
                  <a:pt x="40956" y="285893"/>
                </a:lnTo>
                <a:lnTo>
                  <a:pt x="44450" y="265244"/>
                </a:lnTo>
                <a:lnTo>
                  <a:pt x="44450" y="53048"/>
                </a:lnTo>
                <a:lnTo>
                  <a:pt x="47943" y="32399"/>
                </a:lnTo>
                <a:lnTo>
                  <a:pt x="57469" y="15537"/>
                </a:lnTo>
                <a:lnTo>
                  <a:pt x="71598" y="4168"/>
                </a:lnTo>
                <a:lnTo>
                  <a:pt x="88900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6053931" y="2969259"/>
            <a:ext cx="122999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h</a:t>
            </a:r>
            <a:r>
              <a:rPr sz="1650" baseline="25252" dirty="0">
                <a:solidFill>
                  <a:srgbClr val="FF0000"/>
                </a:solidFill>
                <a:latin typeface="Times New Roman"/>
                <a:cs typeface="Times New Roman"/>
              </a:rPr>
              <a:t>*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1650" i="1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i</a:t>
            </a:r>
            <a:r>
              <a:rPr sz="1650" i="1" spc="-37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r>
              <a:rPr sz="1600" dirty="0">
                <a:solidFill>
                  <a:srgbClr val="FF0000"/>
                </a:solidFill>
                <a:latin typeface="Symbol"/>
                <a:cs typeface="Symbol"/>
              </a:rPr>
              <a:t></a:t>
            </a:r>
            <a:r>
              <a:rPr sz="16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h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*(</a:t>
            </a: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1650" i="1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j</a:t>
            </a:r>
            <a:r>
              <a:rPr sz="1650" i="1" spc="-30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spc="-5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743700" y="3886708"/>
            <a:ext cx="5556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h</a:t>
            </a:r>
            <a:r>
              <a:rPr sz="1650" baseline="25252" dirty="0">
                <a:solidFill>
                  <a:srgbClr val="FF0000"/>
                </a:solidFill>
                <a:latin typeface="Times New Roman"/>
                <a:cs typeface="Times New Roman"/>
              </a:rPr>
              <a:t>*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1650" i="1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j</a:t>
            </a:r>
            <a:r>
              <a:rPr sz="1650" i="1" spc="-52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spc="-5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268911" y="3548379"/>
            <a:ext cx="5556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h</a:t>
            </a:r>
            <a:r>
              <a:rPr sz="1650" baseline="25252" dirty="0">
                <a:solidFill>
                  <a:srgbClr val="FF0000"/>
                </a:solidFill>
                <a:latin typeface="Times New Roman"/>
                <a:cs typeface="Times New Roman"/>
              </a:rPr>
              <a:t>*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1650" i="1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i</a:t>
            </a:r>
            <a:r>
              <a:rPr sz="1650" i="1" spc="-52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spc="-5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5578475" y="2794000"/>
            <a:ext cx="2060575" cy="1825625"/>
            <a:chOff x="5578475" y="2794000"/>
            <a:chExt cx="2060575" cy="1825625"/>
          </a:xfrm>
        </p:grpSpPr>
        <p:sp>
          <p:nvSpPr>
            <p:cNvPr id="20" name="object 20"/>
            <p:cNvSpPr/>
            <p:nvPr/>
          </p:nvSpPr>
          <p:spPr>
            <a:xfrm>
              <a:off x="7356475" y="3478212"/>
              <a:ext cx="88900" cy="1135380"/>
            </a:xfrm>
            <a:custGeom>
              <a:avLst/>
              <a:gdLst/>
              <a:ahLst/>
              <a:cxnLst/>
              <a:rect l="l" t="t" r="r" b="b"/>
              <a:pathLst>
                <a:path w="88900" h="1135379">
                  <a:moveTo>
                    <a:pt x="88900" y="1135063"/>
                  </a:moveTo>
                  <a:lnTo>
                    <a:pt x="71597" y="1127629"/>
                  </a:lnTo>
                  <a:lnTo>
                    <a:pt x="57468" y="1107358"/>
                  </a:lnTo>
                  <a:lnTo>
                    <a:pt x="47942" y="1077292"/>
                  </a:lnTo>
                  <a:lnTo>
                    <a:pt x="44449" y="1040474"/>
                  </a:lnTo>
                  <a:lnTo>
                    <a:pt x="44450" y="662120"/>
                  </a:lnTo>
                  <a:lnTo>
                    <a:pt x="40957" y="625301"/>
                  </a:lnTo>
                  <a:lnTo>
                    <a:pt x="31431" y="595235"/>
                  </a:lnTo>
                  <a:lnTo>
                    <a:pt x="17302" y="574964"/>
                  </a:lnTo>
                  <a:lnTo>
                    <a:pt x="0" y="567531"/>
                  </a:lnTo>
                  <a:lnTo>
                    <a:pt x="17302" y="560098"/>
                  </a:lnTo>
                  <a:lnTo>
                    <a:pt x="31431" y="539827"/>
                  </a:lnTo>
                  <a:lnTo>
                    <a:pt x="40957" y="509761"/>
                  </a:lnTo>
                  <a:lnTo>
                    <a:pt x="44450" y="472942"/>
                  </a:lnTo>
                  <a:lnTo>
                    <a:pt x="44450" y="94588"/>
                  </a:lnTo>
                  <a:lnTo>
                    <a:pt x="47943" y="57770"/>
                  </a:lnTo>
                  <a:lnTo>
                    <a:pt x="57469" y="27704"/>
                  </a:lnTo>
                  <a:lnTo>
                    <a:pt x="71599" y="7433"/>
                  </a:lnTo>
                  <a:lnTo>
                    <a:pt x="88901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819775" y="2809875"/>
              <a:ext cx="257175" cy="1803400"/>
            </a:xfrm>
            <a:custGeom>
              <a:avLst/>
              <a:gdLst/>
              <a:ahLst/>
              <a:cxnLst/>
              <a:rect l="l" t="t" r="r" b="b"/>
              <a:pathLst>
                <a:path w="257175" h="1803400">
                  <a:moveTo>
                    <a:pt x="257175" y="1803400"/>
                  </a:moveTo>
                  <a:lnTo>
                    <a:pt x="216531" y="1795738"/>
                  </a:lnTo>
                  <a:lnTo>
                    <a:pt x="181232" y="1774404"/>
                  </a:lnTo>
                  <a:lnTo>
                    <a:pt x="153397" y="1741873"/>
                  </a:lnTo>
                  <a:lnTo>
                    <a:pt x="135142" y="1700619"/>
                  </a:lnTo>
                  <a:lnTo>
                    <a:pt x="128587" y="1653119"/>
                  </a:lnTo>
                  <a:lnTo>
                    <a:pt x="128587" y="1051981"/>
                  </a:lnTo>
                  <a:lnTo>
                    <a:pt x="122032" y="1004480"/>
                  </a:lnTo>
                  <a:lnTo>
                    <a:pt x="103777" y="963227"/>
                  </a:lnTo>
                  <a:lnTo>
                    <a:pt x="75942" y="930695"/>
                  </a:lnTo>
                  <a:lnTo>
                    <a:pt x="40643" y="909361"/>
                  </a:lnTo>
                  <a:lnTo>
                    <a:pt x="0" y="901700"/>
                  </a:lnTo>
                  <a:lnTo>
                    <a:pt x="40643" y="894038"/>
                  </a:lnTo>
                  <a:lnTo>
                    <a:pt x="75942" y="872704"/>
                  </a:lnTo>
                  <a:lnTo>
                    <a:pt x="103777" y="840172"/>
                  </a:lnTo>
                  <a:lnTo>
                    <a:pt x="122032" y="798919"/>
                  </a:lnTo>
                  <a:lnTo>
                    <a:pt x="128587" y="751418"/>
                  </a:lnTo>
                  <a:lnTo>
                    <a:pt x="128587" y="150281"/>
                  </a:lnTo>
                  <a:lnTo>
                    <a:pt x="135142" y="102780"/>
                  </a:lnTo>
                  <a:lnTo>
                    <a:pt x="153397" y="61527"/>
                  </a:lnTo>
                  <a:lnTo>
                    <a:pt x="181232" y="28995"/>
                  </a:lnTo>
                  <a:lnTo>
                    <a:pt x="216531" y="7661"/>
                  </a:lnTo>
                  <a:lnTo>
                    <a:pt x="257175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578475" y="2793999"/>
              <a:ext cx="2060575" cy="1823085"/>
            </a:xfrm>
            <a:custGeom>
              <a:avLst/>
              <a:gdLst/>
              <a:ahLst/>
              <a:cxnLst/>
              <a:rect l="l" t="t" r="r" b="b"/>
              <a:pathLst>
                <a:path w="2060575" h="1823085">
                  <a:moveTo>
                    <a:pt x="6350" y="1422"/>
                  </a:moveTo>
                  <a:lnTo>
                    <a:pt x="4927" y="0"/>
                  </a:lnTo>
                  <a:lnTo>
                    <a:pt x="1409" y="0"/>
                  </a:lnTo>
                  <a:lnTo>
                    <a:pt x="0" y="1422"/>
                  </a:lnTo>
                  <a:lnTo>
                    <a:pt x="0" y="4940"/>
                  </a:lnTo>
                  <a:lnTo>
                    <a:pt x="1409" y="6350"/>
                  </a:lnTo>
                  <a:lnTo>
                    <a:pt x="4927" y="6350"/>
                  </a:lnTo>
                  <a:lnTo>
                    <a:pt x="6350" y="4940"/>
                  </a:lnTo>
                  <a:lnTo>
                    <a:pt x="6350" y="1422"/>
                  </a:lnTo>
                  <a:close/>
                </a:path>
                <a:path w="2060575" h="1823085">
                  <a:moveTo>
                    <a:pt x="11112" y="668172"/>
                  </a:moveTo>
                  <a:lnTo>
                    <a:pt x="9690" y="666750"/>
                  </a:lnTo>
                  <a:lnTo>
                    <a:pt x="6172" y="666750"/>
                  </a:lnTo>
                  <a:lnTo>
                    <a:pt x="4762" y="668172"/>
                  </a:lnTo>
                  <a:lnTo>
                    <a:pt x="4762" y="671690"/>
                  </a:lnTo>
                  <a:lnTo>
                    <a:pt x="6172" y="673100"/>
                  </a:lnTo>
                  <a:lnTo>
                    <a:pt x="9690" y="673100"/>
                  </a:lnTo>
                  <a:lnTo>
                    <a:pt x="11112" y="671690"/>
                  </a:lnTo>
                  <a:lnTo>
                    <a:pt x="11112" y="668172"/>
                  </a:lnTo>
                  <a:close/>
                </a:path>
                <a:path w="2060575" h="1823085">
                  <a:moveTo>
                    <a:pt x="19062" y="1422"/>
                  </a:moveTo>
                  <a:lnTo>
                    <a:pt x="17640" y="0"/>
                  </a:lnTo>
                  <a:lnTo>
                    <a:pt x="14122" y="0"/>
                  </a:lnTo>
                  <a:lnTo>
                    <a:pt x="12700" y="1422"/>
                  </a:lnTo>
                  <a:lnTo>
                    <a:pt x="12700" y="4940"/>
                  </a:lnTo>
                  <a:lnTo>
                    <a:pt x="14122" y="6350"/>
                  </a:lnTo>
                  <a:lnTo>
                    <a:pt x="17640" y="6350"/>
                  </a:lnTo>
                  <a:lnTo>
                    <a:pt x="19062" y="4940"/>
                  </a:lnTo>
                  <a:lnTo>
                    <a:pt x="19062" y="1422"/>
                  </a:lnTo>
                  <a:close/>
                </a:path>
                <a:path w="2060575" h="1823085">
                  <a:moveTo>
                    <a:pt x="23825" y="668172"/>
                  </a:moveTo>
                  <a:lnTo>
                    <a:pt x="22402" y="666750"/>
                  </a:lnTo>
                  <a:lnTo>
                    <a:pt x="18884" y="666750"/>
                  </a:lnTo>
                  <a:lnTo>
                    <a:pt x="17462" y="668172"/>
                  </a:lnTo>
                  <a:lnTo>
                    <a:pt x="17462" y="671690"/>
                  </a:lnTo>
                  <a:lnTo>
                    <a:pt x="18884" y="673100"/>
                  </a:lnTo>
                  <a:lnTo>
                    <a:pt x="22402" y="673100"/>
                  </a:lnTo>
                  <a:lnTo>
                    <a:pt x="23825" y="671690"/>
                  </a:lnTo>
                  <a:lnTo>
                    <a:pt x="23825" y="668172"/>
                  </a:lnTo>
                  <a:close/>
                </a:path>
                <a:path w="2060575" h="1823085">
                  <a:moveTo>
                    <a:pt x="26987" y="1817522"/>
                  </a:moveTo>
                  <a:lnTo>
                    <a:pt x="25565" y="1816100"/>
                  </a:lnTo>
                  <a:lnTo>
                    <a:pt x="22059" y="1816100"/>
                  </a:lnTo>
                  <a:lnTo>
                    <a:pt x="20637" y="1817522"/>
                  </a:lnTo>
                  <a:lnTo>
                    <a:pt x="20637" y="1821040"/>
                  </a:lnTo>
                  <a:lnTo>
                    <a:pt x="22059" y="1822450"/>
                  </a:lnTo>
                  <a:lnTo>
                    <a:pt x="25565" y="1822450"/>
                  </a:lnTo>
                  <a:lnTo>
                    <a:pt x="26987" y="1821040"/>
                  </a:lnTo>
                  <a:lnTo>
                    <a:pt x="26987" y="1817522"/>
                  </a:lnTo>
                  <a:close/>
                </a:path>
                <a:path w="2060575" h="1823085">
                  <a:moveTo>
                    <a:pt x="31762" y="1422"/>
                  </a:moveTo>
                  <a:lnTo>
                    <a:pt x="30340" y="0"/>
                  </a:lnTo>
                  <a:lnTo>
                    <a:pt x="26822" y="0"/>
                  </a:lnTo>
                  <a:lnTo>
                    <a:pt x="25412" y="1422"/>
                  </a:lnTo>
                  <a:lnTo>
                    <a:pt x="25412" y="4940"/>
                  </a:lnTo>
                  <a:lnTo>
                    <a:pt x="26822" y="6350"/>
                  </a:lnTo>
                  <a:lnTo>
                    <a:pt x="30340" y="6350"/>
                  </a:lnTo>
                  <a:lnTo>
                    <a:pt x="31762" y="4940"/>
                  </a:lnTo>
                  <a:lnTo>
                    <a:pt x="31762" y="1422"/>
                  </a:lnTo>
                  <a:close/>
                </a:path>
                <a:path w="2060575" h="1823085">
                  <a:moveTo>
                    <a:pt x="36525" y="668172"/>
                  </a:moveTo>
                  <a:lnTo>
                    <a:pt x="35102" y="666750"/>
                  </a:lnTo>
                  <a:lnTo>
                    <a:pt x="31584" y="666750"/>
                  </a:lnTo>
                  <a:lnTo>
                    <a:pt x="30175" y="668172"/>
                  </a:lnTo>
                  <a:lnTo>
                    <a:pt x="30175" y="671690"/>
                  </a:lnTo>
                  <a:lnTo>
                    <a:pt x="31584" y="673100"/>
                  </a:lnTo>
                  <a:lnTo>
                    <a:pt x="35102" y="673100"/>
                  </a:lnTo>
                  <a:lnTo>
                    <a:pt x="36525" y="671690"/>
                  </a:lnTo>
                  <a:lnTo>
                    <a:pt x="36525" y="668172"/>
                  </a:lnTo>
                  <a:close/>
                </a:path>
                <a:path w="2060575" h="1823085">
                  <a:moveTo>
                    <a:pt x="39700" y="1817522"/>
                  </a:moveTo>
                  <a:lnTo>
                    <a:pt x="38277" y="1816100"/>
                  </a:lnTo>
                  <a:lnTo>
                    <a:pt x="34759" y="1816100"/>
                  </a:lnTo>
                  <a:lnTo>
                    <a:pt x="33337" y="1817522"/>
                  </a:lnTo>
                  <a:lnTo>
                    <a:pt x="33337" y="1821040"/>
                  </a:lnTo>
                  <a:lnTo>
                    <a:pt x="34759" y="1822450"/>
                  </a:lnTo>
                  <a:lnTo>
                    <a:pt x="38277" y="1822450"/>
                  </a:lnTo>
                  <a:lnTo>
                    <a:pt x="39700" y="1821040"/>
                  </a:lnTo>
                  <a:lnTo>
                    <a:pt x="39700" y="1817522"/>
                  </a:lnTo>
                  <a:close/>
                </a:path>
                <a:path w="2060575" h="1823085">
                  <a:moveTo>
                    <a:pt x="44475" y="1422"/>
                  </a:moveTo>
                  <a:lnTo>
                    <a:pt x="43053" y="0"/>
                  </a:lnTo>
                  <a:lnTo>
                    <a:pt x="39535" y="0"/>
                  </a:lnTo>
                  <a:lnTo>
                    <a:pt x="38112" y="1422"/>
                  </a:lnTo>
                  <a:lnTo>
                    <a:pt x="38112" y="4940"/>
                  </a:lnTo>
                  <a:lnTo>
                    <a:pt x="39535" y="6350"/>
                  </a:lnTo>
                  <a:lnTo>
                    <a:pt x="43053" y="6350"/>
                  </a:lnTo>
                  <a:lnTo>
                    <a:pt x="44475" y="4940"/>
                  </a:lnTo>
                  <a:lnTo>
                    <a:pt x="44475" y="1422"/>
                  </a:lnTo>
                  <a:close/>
                </a:path>
                <a:path w="2060575" h="1823085">
                  <a:moveTo>
                    <a:pt x="49237" y="668172"/>
                  </a:moveTo>
                  <a:lnTo>
                    <a:pt x="47815" y="666750"/>
                  </a:lnTo>
                  <a:lnTo>
                    <a:pt x="44297" y="666750"/>
                  </a:lnTo>
                  <a:lnTo>
                    <a:pt x="42875" y="668172"/>
                  </a:lnTo>
                  <a:lnTo>
                    <a:pt x="42875" y="671690"/>
                  </a:lnTo>
                  <a:lnTo>
                    <a:pt x="44297" y="673100"/>
                  </a:lnTo>
                  <a:lnTo>
                    <a:pt x="47815" y="673100"/>
                  </a:lnTo>
                  <a:lnTo>
                    <a:pt x="49237" y="671690"/>
                  </a:lnTo>
                  <a:lnTo>
                    <a:pt x="49237" y="668172"/>
                  </a:lnTo>
                  <a:close/>
                </a:path>
                <a:path w="2060575" h="1823085">
                  <a:moveTo>
                    <a:pt x="52400" y="1817522"/>
                  </a:moveTo>
                  <a:lnTo>
                    <a:pt x="50977" y="1816100"/>
                  </a:lnTo>
                  <a:lnTo>
                    <a:pt x="47472" y="1816100"/>
                  </a:lnTo>
                  <a:lnTo>
                    <a:pt x="46050" y="1817522"/>
                  </a:lnTo>
                  <a:lnTo>
                    <a:pt x="46050" y="1821040"/>
                  </a:lnTo>
                  <a:lnTo>
                    <a:pt x="47472" y="1822450"/>
                  </a:lnTo>
                  <a:lnTo>
                    <a:pt x="50977" y="1822450"/>
                  </a:lnTo>
                  <a:lnTo>
                    <a:pt x="52400" y="1821040"/>
                  </a:lnTo>
                  <a:lnTo>
                    <a:pt x="52400" y="1817522"/>
                  </a:lnTo>
                  <a:close/>
                </a:path>
                <a:path w="2060575" h="1823085">
                  <a:moveTo>
                    <a:pt x="57175" y="1422"/>
                  </a:moveTo>
                  <a:lnTo>
                    <a:pt x="55753" y="0"/>
                  </a:lnTo>
                  <a:lnTo>
                    <a:pt x="52235" y="0"/>
                  </a:lnTo>
                  <a:lnTo>
                    <a:pt x="50825" y="1422"/>
                  </a:lnTo>
                  <a:lnTo>
                    <a:pt x="50825" y="4940"/>
                  </a:lnTo>
                  <a:lnTo>
                    <a:pt x="52235" y="6350"/>
                  </a:lnTo>
                  <a:lnTo>
                    <a:pt x="55753" y="6350"/>
                  </a:lnTo>
                  <a:lnTo>
                    <a:pt x="57175" y="4940"/>
                  </a:lnTo>
                  <a:lnTo>
                    <a:pt x="57175" y="1422"/>
                  </a:lnTo>
                  <a:close/>
                </a:path>
                <a:path w="2060575" h="1823085">
                  <a:moveTo>
                    <a:pt x="61937" y="668172"/>
                  </a:moveTo>
                  <a:lnTo>
                    <a:pt x="60515" y="666750"/>
                  </a:lnTo>
                  <a:lnTo>
                    <a:pt x="56997" y="666750"/>
                  </a:lnTo>
                  <a:lnTo>
                    <a:pt x="55587" y="668172"/>
                  </a:lnTo>
                  <a:lnTo>
                    <a:pt x="55587" y="671690"/>
                  </a:lnTo>
                  <a:lnTo>
                    <a:pt x="56997" y="673100"/>
                  </a:lnTo>
                  <a:lnTo>
                    <a:pt x="60515" y="673100"/>
                  </a:lnTo>
                  <a:lnTo>
                    <a:pt x="61937" y="671690"/>
                  </a:lnTo>
                  <a:lnTo>
                    <a:pt x="61937" y="668172"/>
                  </a:lnTo>
                  <a:close/>
                </a:path>
                <a:path w="2060575" h="1823085">
                  <a:moveTo>
                    <a:pt x="65112" y="1817522"/>
                  </a:moveTo>
                  <a:lnTo>
                    <a:pt x="63690" y="1816100"/>
                  </a:lnTo>
                  <a:lnTo>
                    <a:pt x="60172" y="1816100"/>
                  </a:lnTo>
                  <a:lnTo>
                    <a:pt x="58750" y="1817522"/>
                  </a:lnTo>
                  <a:lnTo>
                    <a:pt x="58750" y="1821040"/>
                  </a:lnTo>
                  <a:lnTo>
                    <a:pt x="60172" y="1822450"/>
                  </a:lnTo>
                  <a:lnTo>
                    <a:pt x="63690" y="1822450"/>
                  </a:lnTo>
                  <a:lnTo>
                    <a:pt x="65112" y="1821040"/>
                  </a:lnTo>
                  <a:lnTo>
                    <a:pt x="65112" y="1817522"/>
                  </a:lnTo>
                  <a:close/>
                </a:path>
                <a:path w="2060575" h="1823085">
                  <a:moveTo>
                    <a:pt x="69888" y="1422"/>
                  </a:moveTo>
                  <a:lnTo>
                    <a:pt x="68465" y="0"/>
                  </a:lnTo>
                  <a:lnTo>
                    <a:pt x="64947" y="0"/>
                  </a:lnTo>
                  <a:lnTo>
                    <a:pt x="63525" y="1422"/>
                  </a:lnTo>
                  <a:lnTo>
                    <a:pt x="63525" y="4940"/>
                  </a:lnTo>
                  <a:lnTo>
                    <a:pt x="64947" y="6350"/>
                  </a:lnTo>
                  <a:lnTo>
                    <a:pt x="68465" y="6350"/>
                  </a:lnTo>
                  <a:lnTo>
                    <a:pt x="69888" y="4940"/>
                  </a:lnTo>
                  <a:lnTo>
                    <a:pt x="69888" y="1422"/>
                  </a:lnTo>
                  <a:close/>
                </a:path>
                <a:path w="2060575" h="1823085">
                  <a:moveTo>
                    <a:pt x="74650" y="668172"/>
                  </a:moveTo>
                  <a:lnTo>
                    <a:pt x="73228" y="666750"/>
                  </a:lnTo>
                  <a:lnTo>
                    <a:pt x="69710" y="666750"/>
                  </a:lnTo>
                  <a:lnTo>
                    <a:pt x="68287" y="668172"/>
                  </a:lnTo>
                  <a:lnTo>
                    <a:pt x="68287" y="671690"/>
                  </a:lnTo>
                  <a:lnTo>
                    <a:pt x="69710" y="673100"/>
                  </a:lnTo>
                  <a:lnTo>
                    <a:pt x="73228" y="673100"/>
                  </a:lnTo>
                  <a:lnTo>
                    <a:pt x="74650" y="671690"/>
                  </a:lnTo>
                  <a:lnTo>
                    <a:pt x="74650" y="668172"/>
                  </a:lnTo>
                  <a:close/>
                </a:path>
                <a:path w="2060575" h="1823085">
                  <a:moveTo>
                    <a:pt x="77812" y="1817522"/>
                  </a:moveTo>
                  <a:lnTo>
                    <a:pt x="76390" y="1816100"/>
                  </a:lnTo>
                  <a:lnTo>
                    <a:pt x="72885" y="1816100"/>
                  </a:lnTo>
                  <a:lnTo>
                    <a:pt x="71462" y="1817522"/>
                  </a:lnTo>
                  <a:lnTo>
                    <a:pt x="71462" y="1821040"/>
                  </a:lnTo>
                  <a:lnTo>
                    <a:pt x="72885" y="1822450"/>
                  </a:lnTo>
                  <a:lnTo>
                    <a:pt x="76390" y="1822450"/>
                  </a:lnTo>
                  <a:lnTo>
                    <a:pt x="77812" y="1821040"/>
                  </a:lnTo>
                  <a:lnTo>
                    <a:pt x="77812" y="1817522"/>
                  </a:lnTo>
                  <a:close/>
                </a:path>
                <a:path w="2060575" h="1823085">
                  <a:moveTo>
                    <a:pt x="82588" y="1422"/>
                  </a:moveTo>
                  <a:lnTo>
                    <a:pt x="81165" y="0"/>
                  </a:lnTo>
                  <a:lnTo>
                    <a:pt x="77647" y="0"/>
                  </a:lnTo>
                  <a:lnTo>
                    <a:pt x="76238" y="1422"/>
                  </a:lnTo>
                  <a:lnTo>
                    <a:pt x="76238" y="4940"/>
                  </a:lnTo>
                  <a:lnTo>
                    <a:pt x="77647" y="6350"/>
                  </a:lnTo>
                  <a:lnTo>
                    <a:pt x="81165" y="6350"/>
                  </a:lnTo>
                  <a:lnTo>
                    <a:pt x="82588" y="4940"/>
                  </a:lnTo>
                  <a:lnTo>
                    <a:pt x="82588" y="1422"/>
                  </a:lnTo>
                  <a:close/>
                </a:path>
                <a:path w="2060575" h="1823085">
                  <a:moveTo>
                    <a:pt x="87350" y="668172"/>
                  </a:moveTo>
                  <a:lnTo>
                    <a:pt x="85928" y="666750"/>
                  </a:lnTo>
                  <a:lnTo>
                    <a:pt x="82410" y="666750"/>
                  </a:lnTo>
                  <a:lnTo>
                    <a:pt x="81000" y="668172"/>
                  </a:lnTo>
                  <a:lnTo>
                    <a:pt x="81000" y="671690"/>
                  </a:lnTo>
                  <a:lnTo>
                    <a:pt x="82410" y="673100"/>
                  </a:lnTo>
                  <a:lnTo>
                    <a:pt x="85928" y="673100"/>
                  </a:lnTo>
                  <a:lnTo>
                    <a:pt x="87350" y="671690"/>
                  </a:lnTo>
                  <a:lnTo>
                    <a:pt x="87350" y="668172"/>
                  </a:lnTo>
                  <a:close/>
                </a:path>
                <a:path w="2060575" h="1823085">
                  <a:moveTo>
                    <a:pt x="90525" y="1817522"/>
                  </a:moveTo>
                  <a:lnTo>
                    <a:pt x="89103" y="1816100"/>
                  </a:lnTo>
                  <a:lnTo>
                    <a:pt x="85585" y="1816100"/>
                  </a:lnTo>
                  <a:lnTo>
                    <a:pt x="84162" y="1817522"/>
                  </a:lnTo>
                  <a:lnTo>
                    <a:pt x="84162" y="1821040"/>
                  </a:lnTo>
                  <a:lnTo>
                    <a:pt x="85585" y="1822450"/>
                  </a:lnTo>
                  <a:lnTo>
                    <a:pt x="89103" y="1822450"/>
                  </a:lnTo>
                  <a:lnTo>
                    <a:pt x="90525" y="1821040"/>
                  </a:lnTo>
                  <a:lnTo>
                    <a:pt x="90525" y="1817522"/>
                  </a:lnTo>
                  <a:close/>
                </a:path>
                <a:path w="2060575" h="1823085">
                  <a:moveTo>
                    <a:pt x="95300" y="1422"/>
                  </a:moveTo>
                  <a:lnTo>
                    <a:pt x="93878" y="0"/>
                  </a:lnTo>
                  <a:lnTo>
                    <a:pt x="90360" y="0"/>
                  </a:lnTo>
                  <a:lnTo>
                    <a:pt x="88938" y="1422"/>
                  </a:lnTo>
                  <a:lnTo>
                    <a:pt x="88938" y="4940"/>
                  </a:lnTo>
                  <a:lnTo>
                    <a:pt x="90360" y="6350"/>
                  </a:lnTo>
                  <a:lnTo>
                    <a:pt x="93878" y="6350"/>
                  </a:lnTo>
                  <a:lnTo>
                    <a:pt x="95300" y="4940"/>
                  </a:lnTo>
                  <a:lnTo>
                    <a:pt x="95300" y="1422"/>
                  </a:lnTo>
                  <a:close/>
                </a:path>
                <a:path w="2060575" h="1823085">
                  <a:moveTo>
                    <a:pt x="100063" y="668172"/>
                  </a:moveTo>
                  <a:lnTo>
                    <a:pt x="98640" y="666750"/>
                  </a:lnTo>
                  <a:lnTo>
                    <a:pt x="95123" y="666750"/>
                  </a:lnTo>
                  <a:lnTo>
                    <a:pt x="93700" y="668172"/>
                  </a:lnTo>
                  <a:lnTo>
                    <a:pt x="93700" y="671690"/>
                  </a:lnTo>
                  <a:lnTo>
                    <a:pt x="95123" y="673100"/>
                  </a:lnTo>
                  <a:lnTo>
                    <a:pt x="98640" y="673100"/>
                  </a:lnTo>
                  <a:lnTo>
                    <a:pt x="100063" y="671690"/>
                  </a:lnTo>
                  <a:lnTo>
                    <a:pt x="100063" y="668172"/>
                  </a:lnTo>
                  <a:close/>
                </a:path>
                <a:path w="2060575" h="1823085">
                  <a:moveTo>
                    <a:pt x="103225" y="1817522"/>
                  </a:moveTo>
                  <a:lnTo>
                    <a:pt x="101803" y="1816100"/>
                  </a:lnTo>
                  <a:lnTo>
                    <a:pt x="98298" y="1816100"/>
                  </a:lnTo>
                  <a:lnTo>
                    <a:pt x="96875" y="1817522"/>
                  </a:lnTo>
                  <a:lnTo>
                    <a:pt x="96875" y="1821040"/>
                  </a:lnTo>
                  <a:lnTo>
                    <a:pt x="98298" y="1822450"/>
                  </a:lnTo>
                  <a:lnTo>
                    <a:pt x="101803" y="1822450"/>
                  </a:lnTo>
                  <a:lnTo>
                    <a:pt x="103225" y="1821040"/>
                  </a:lnTo>
                  <a:lnTo>
                    <a:pt x="103225" y="1817522"/>
                  </a:lnTo>
                  <a:close/>
                </a:path>
                <a:path w="2060575" h="1823085">
                  <a:moveTo>
                    <a:pt x="108000" y="1422"/>
                  </a:moveTo>
                  <a:lnTo>
                    <a:pt x="106578" y="0"/>
                  </a:lnTo>
                  <a:lnTo>
                    <a:pt x="103060" y="0"/>
                  </a:lnTo>
                  <a:lnTo>
                    <a:pt x="101650" y="1422"/>
                  </a:lnTo>
                  <a:lnTo>
                    <a:pt x="101650" y="4940"/>
                  </a:lnTo>
                  <a:lnTo>
                    <a:pt x="103060" y="6350"/>
                  </a:lnTo>
                  <a:lnTo>
                    <a:pt x="106578" y="6350"/>
                  </a:lnTo>
                  <a:lnTo>
                    <a:pt x="108000" y="4940"/>
                  </a:lnTo>
                  <a:lnTo>
                    <a:pt x="108000" y="1422"/>
                  </a:lnTo>
                  <a:close/>
                </a:path>
                <a:path w="2060575" h="1823085">
                  <a:moveTo>
                    <a:pt x="112763" y="668172"/>
                  </a:moveTo>
                  <a:lnTo>
                    <a:pt x="111340" y="666750"/>
                  </a:lnTo>
                  <a:lnTo>
                    <a:pt x="107823" y="666750"/>
                  </a:lnTo>
                  <a:lnTo>
                    <a:pt x="106413" y="668172"/>
                  </a:lnTo>
                  <a:lnTo>
                    <a:pt x="106413" y="671690"/>
                  </a:lnTo>
                  <a:lnTo>
                    <a:pt x="107823" y="673100"/>
                  </a:lnTo>
                  <a:lnTo>
                    <a:pt x="111340" y="673100"/>
                  </a:lnTo>
                  <a:lnTo>
                    <a:pt x="112763" y="671690"/>
                  </a:lnTo>
                  <a:lnTo>
                    <a:pt x="112763" y="668172"/>
                  </a:lnTo>
                  <a:close/>
                </a:path>
                <a:path w="2060575" h="1823085">
                  <a:moveTo>
                    <a:pt x="115938" y="1817522"/>
                  </a:moveTo>
                  <a:lnTo>
                    <a:pt x="114515" y="1816100"/>
                  </a:lnTo>
                  <a:lnTo>
                    <a:pt x="110998" y="1816100"/>
                  </a:lnTo>
                  <a:lnTo>
                    <a:pt x="109575" y="1817522"/>
                  </a:lnTo>
                  <a:lnTo>
                    <a:pt x="109575" y="1821040"/>
                  </a:lnTo>
                  <a:lnTo>
                    <a:pt x="110998" y="1822450"/>
                  </a:lnTo>
                  <a:lnTo>
                    <a:pt x="114515" y="1822450"/>
                  </a:lnTo>
                  <a:lnTo>
                    <a:pt x="115938" y="1821040"/>
                  </a:lnTo>
                  <a:lnTo>
                    <a:pt x="115938" y="1817522"/>
                  </a:lnTo>
                  <a:close/>
                </a:path>
                <a:path w="2060575" h="1823085">
                  <a:moveTo>
                    <a:pt x="120713" y="1422"/>
                  </a:moveTo>
                  <a:lnTo>
                    <a:pt x="119291" y="0"/>
                  </a:lnTo>
                  <a:lnTo>
                    <a:pt x="115773" y="0"/>
                  </a:lnTo>
                  <a:lnTo>
                    <a:pt x="114350" y="1422"/>
                  </a:lnTo>
                  <a:lnTo>
                    <a:pt x="114350" y="4940"/>
                  </a:lnTo>
                  <a:lnTo>
                    <a:pt x="115773" y="6350"/>
                  </a:lnTo>
                  <a:lnTo>
                    <a:pt x="119291" y="6350"/>
                  </a:lnTo>
                  <a:lnTo>
                    <a:pt x="120713" y="4940"/>
                  </a:lnTo>
                  <a:lnTo>
                    <a:pt x="120713" y="1422"/>
                  </a:lnTo>
                  <a:close/>
                </a:path>
                <a:path w="2060575" h="1823085">
                  <a:moveTo>
                    <a:pt x="125476" y="668172"/>
                  </a:moveTo>
                  <a:lnTo>
                    <a:pt x="124053" y="666750"/>
                  </a:lnTo>
                  <a:lnTo>
                    <a:pt x="120535" y="666750"/>
                  </a:lnTo>
                  <a:lnTo>
                    <a:pt x="119113" y="668172"/>
                  </a:lnTo>
                  <a:lnTo>
                    <a:pt x="119113" y="671690"/>
                  </a:lnTo>
                  <a:lnTo>
                    <a:pt x="120535" y="673100"/>
                  </a:lnTo>
                  <a:lnTo>
                    <a:pt x="124053" y="673100"/>
                  </a:lnTo>
                  <a:lnTo>
                    <a:pt x="125476" y="671690"/>
                  </a:lnTo>
                  <a:lnTo>
                    <a:pt x="125476" y="668172"/>
                  </a:lnTo>
                  <a:close/>
                </a:path>
                <a:path w="2060575" h="1823085">
                  <a:moveTo>
                    <a:pt x="128638" y="1817522"/>
                  </a:moveTo>
                  <a:lnTo>
                    <a:pt x="127215" y="1816100"/>
                  </a:lnTo>
                  <a:lnTo>
                    <a:pt x="123710" y="1816100"/>
                  </a:lnTo>
                  <a:lnTo>
                    <a:pt x="122288" y="1817522"/>
                  </a:lnTo>
                  <a:lnTo>
                    <a:pt x="122288" y="1821040"/>
                  </a:lnTo>
                  <a:lnTo>
                    <a:pt x="123710" y="1822450"/>
                  </a:lnTo>
                  <a:lnTo>
                    <a:pt x="127215" y="1822450"/>
                  </a:lnTo>
                  <a:lnTo>
                    <a:pt x="128638" y="1821040"/>
                  </a:lnTo>
                  <a:lnTo>
                    <a:pt x="128638" y="1817522"/>
                  </a:lnTo>
                  <a:close/>
                </a:path>
                <a:path w="2060575" h="1823085">
                  <a:moveTo>
                    <a:pt x="133413" y="1422"/>
                  </a:moveTo>
                  <a:lnTo>
                    <a:pt x="131991" y="0"/>
                  </a:lnTo>
                  <a:lnTo>
                    <a:pt x="128473" y="0"/>
                  </a:lnTo>
                  <a:lnTo>
                    <a:pt x="127063" y="1422"/>
                  </a:lnTo>
                  <a:lnTo>
                    <a:pt x="127063" y="4940"/>
                  </a:lnTo>
                  <a:lnTo>
                    <a:pt x="128473" y="6350"/>
                  </a:lnTo>
                  <a:lnTo>
                    <a:pt x="131991" y="6350"/>
                  </a:lnTo>
                  <a:lnTo>
                    <a:pt x="133413" y="4940"/>
                  </a:lnTo>
                  <a:lnTo>
                    <a:pt x="133413" y="1422"/>
                  </a:lnTo>
                  <a:close/>
                </a:path>
                <a:path w="2060575" h="1823085">
                  <a:moveTo>
                    <a:pt x="138176" y="668172"/>
                  </a:moveTo>
                  <a:lnTo>
                    <a:pt x="136753" y="666750"/>
                  </a:lnTo>
                  <a:lnTo>
                    <a:pt x="133235" y="666750"/>
                  </a:lnTo>
                  <a:lnTo>
                    <a:pt x="131826" y="668172"/>
                  </a:lnTo>
                  <a:lnTo>
                    <a:pt x="131826" y="671690"/>
                  </a:lnTo>
                  <a:lnTo>
                    <a:pt x="133235" y="673100"/>
                  </a:lnTo>
                  <a:lnTo>
                    <a:pt x="136753" y="673100"/>
                  </a:lnTo>
                  <a:lnTo>
                    <a:pt x="138176" y="671690"/>
                  </a:lnTo>
                  <a:lnTo>
                    <a:pt x="138176" y="668172"/>
                  </a:lnTo>
                  <a:close/>
                </a:path>
                <a:path w="2060575" h="1823085">
                  <a:moveTo>
                    <a:pt x="141351" y="1817522"/>
                  </a:moveTo>
                  <a:lnTo>
                    <a:pt x="139928" y="1816100"/>
                  </a:lnTo>
                  <a:lnTo>
                    <a:pt x="136410" y="1816100"/>
                  </a:lnTo>
                  <a:lnTo>
                    <a:pt x="134988" y="1817522"/>
                  </a:lnTo>
                  <a:lnTo>
                    <a:pt x="134988" y="1821040"/>
                  </a:lnTo>
                  <a:lnTo>
                    <a:pt x="136410" y="1822450"/>
                  </a:lnTo>
                  <a:lnTo>
                    <a:pt x="139928" y="1822450"/>
                  </a:lnTo>
                  <a:lnTo>
                    <a:pt x="141351" y="1821040"/>
                  </a:lnTo>
                  <a:lnTo>
                    <a:pt x="141351" y="1817522"/>
                  </a:lnTo>
                  <a:close/>
                </a:path>
                <a:path w="2060575" h="1823085">
                  <a:moveTo>
                    <a:pt x="146126" y="1422"/>
                  </a:moveTo>
                  <a:lnTo>
                    <a:pt x="144703" y="0"/>
                  </a:lnTo>
                  <a:lnTo>
                    <a:pt x="141185" y="0"/>
                  </a:lnTo>
                  <a:lnTo>
                    <a:pt x="139763" y="1422"/>
                  </a:lnTo>
                  <a:lnTo>
                    <a:pt x="139763" y="4940"/>
                  </a:lnTo>
                  <a:lnTo>
                    <a:pt x="141185" y="6350"/>
                  </a:lnTo>
                  <a:lnTo>
                    <a:pt x="144703" y="6350"/>
                  </a:lnTo>
                  <a:lnTo>
                    <a:pt x="146126" y="4940"/>
                  </a:lnTo>
                  <a:lnTo>
                    <a:pt x="146126" y="1422"/>
                  </a:lnTo>
                  <a:close/>
                </a:path>
                <a:path w="2060575" h="1823085">
                  <a:moveTo>
                    <a:pt x="150888" y="668172"/>
                  </a:moveTo>
                  <a:lnTo>
                    <a:pt x="149466" y="666750"/>
                  </a:lnTo>
                  <a:lnTo>
                    <a:pt x="145948" y="666750"/>
                  </a:lnTo>
                  <a:lnTo>
                    <a:pt x="144526" y="668172"/>
                  </a:lnTo>
                  <a:lnTo>
                    <a:pt x="144526" y="671690"/>
                  </a:lnTo>
                  <a:lnTo>
                    <a:pt x="145948" y="673100"/>
                  </a:lnTo>
                  <a:lnTo>
                    <a:pt x="149466" y="673100"/>
                  </a:lnTo>
                  <a:lnTo>
                    <a:pt x="150888" y="671690"/>
                  </a:lnTo>
                  <a:lnTo>
                    <a:pt x="150888" y="668172"/>
                  </a:lnTo>
                  <a:close/>
                </a:path>
                <a:path w="2060575" h="1823085">
                  <a:moveTo>
                    <a:pt x="154051" y="1817522"/>
                  </a:moveTo>
                  <a:lnTo>
                    <a:pt x="152628" y="1816100"/>
                  </a:lnTo>
                  <a:lnTo>
                    <a:pt x="149123" y="1816100"/>
                  </a:lnTo>
                  <a:lnTo>
                    <a:pt x="147701" y="1817522"/>
                  </a:lnTo>
                  <a:lnTo>
                    <a:pt x="147701" y="1821040"/>
                  </a:lnTo>
                  <a:lnTo>
                    <a:pt x="149123" y="1822450"/>
                  </a:lnTo>
                  <a:lnTo>
                    <a:pt x="152628" y="1822450"/>
                  </a:lnTo>
                  <a:lnTo>
                    <a:pt x="154051" y="1821040"/>
                  </a:lnTo>
                  <a:lnTo>
                    <a:pt x="154051" y="1817522"/>
                  </a:lnTo>
                  <a:close/>
                </a:path>
                <a:path w="2060575" h="1823085">
                  <a:moveTo>
                    <a:pt x="158826" y="1422"/>
                  </a:moveTo>
                  <a:lnTo>
                    <a:pt x="157403" y="0"/>
                  </a:lnTo>
                  <a:lnTo>
                    <a:pt x="153885" y="0"/>
                  </a:lnTo>
                  <a:lnTo>
                    <a:pt x="152476" y="1422"/>
                  </a:lnTo>
                  <a:lnTo>
                    <a:pt x="152476" y="4940"/>
                  </a:lnTo>
                  <a:lnTo>
                    <a:pt x="153885" y="6350"/>
                  </a:lnTo>
                  <a:lnTo>
                    <a:pt x="157403" y="6350"/>
                  </a:lnTo>
                  <a:lnTo>
                    <a:pt x="158826" y="4940"/>
                  </a:lnTo>
                  <a:lnTo>
                    <a:pt x="158826" y="1422"/>
                  </a:lnTo>
                  <a:close/>
                </a:path>
                <a:path w="2060575" h="1823085">
                  <a:moveTo>
                    <a:pt x="163588" y="668172"/>
                  </a:moveTo>
                  <a:lnTo>
                    <a:pt x="162166" y="666750"/>
                  </a:lnTo>
                  <a:lnTo>
                    <a:pt x="158648" y="666750"/>
                  </a:lnTo>
                  <a:lnTo>
                    <a:pt x="157238" y="668172"/>
                  </a:lnTo>
                  <a:lnTo>
                    <a:pt x="157238" y="671690"/>
                  </a:lnTo>
                  <a:lnTo>
                    <a:pt x="158648" y="673100"/>
                  </a:lnTo>
                  <a:lnTo>
                    <a:pt x="162166" y="673100"/>
                  </a:lnTo>
                  <a:lnTo>
                    <a:pt x="163588" y="671690"/>
                  </a:lnTo>
                  <a:lnTo>
                    <a:pt x="163588" y="668172"/>
                  </a:lnTo>
                  <a:close/>
                </a:path>
                <a:path w="2060575" h="1823085">
                  <a:moveTo>
                    <a:pt x="166763" y="1817522"/>
                  </a:moveTo>
                  <a:lnTo>
                    <a:pt x="165341" y="1816100"/>
                  </a:lnTo>
                  <a:lnTo>
                    <a:pt x="161823" y="1816100"/>
                  </a:lnTo>
                  <a:lnTo>
                    <a:pt x="160401" y="1817522"/>
                  </a:lnTo>
                  <a:lnTo>
                    <a:pt x="160401" y="1821040"/>
                  </a:lnTo>
                  <a:lnTo>
                    <a:pt x="161823" y="1822450"/>
                  </a:lnTo>
                  <a:lnTo>
                    <a:pt x="165341" y="1822450"/>
                  </a:lnTo>
                  <a:lnTo>
                    <a:pt x="166763" y="1821040"/>
                  </a:lnTo>
                  <a:lnTo>
                    <a:pt x="166763" y="1817522"/>
                  </a:lnTo>
                  <a:close/>
                </a:path>
                <a:path w="2060575" h="1823085">
                  <a:moveTo>
                    <a:pt x="171538" y="1422"/>
                  </a:moveTo>
                  <a:lnTo>
                    <a:pt x="170116" y="0"/>
                  </a:lnTo>
                  <a:lnTo>
                    <a:pt x="166598" y="0"/>
                  </a:lnTo>
                  <a:lnTo>
                    <a:pt x="165176" y="1422"/>
                  </a:lnTo>
                  <a:lnTo>
                    <a:pt x="165176" y="4940"/>
                  </a:lnTo>
                  <a:lnTo>
                    <a:pt x="166598" y="6350"/>
                  </a:lnTo>
                  <a:lnTo>
                    <a:pt x="170116" y="6350"/>
                  </a:lnTo>
                  <a:lnTo>
                    <a:pt x="171538" y="4940"/>
                  </a:lnTo>
                  <a:lnTo>
                    <a:pt x="171538" y="1422"/>
                  </a:lnTo>
                  <a:close/>
                </a:path>
                <a:path w="2060575" h="1823085">
                  <a:moveTo>
                    <a:pt x="176301" y="668172"/>
                  </a:moveTo>
                  <a:lnTo>
                    <a:pt x="174879" y="666750"/>
                  </a:lnTo>
                  <a:lnTo>
                    <a:pt x="171361" y="666750"/>
                  </a:lnTo>
                  <a:lnTo>
                    <a:pt x="169938" y="668172"/>
                  </a:lnTo>
                  <a:lnTo>
                    <a:pt x="169938" y="671690"/>
                  </a:lnTo>
                  <a:lnTo>
                    <a:pt x="171361" y="673100"/>
                  </a:lnTo>
                  <a:lnTo>
                    <a:pt x="174879" y="673100"/>
                  </a:lnTo>
                  <a:lnTo>
                    <a:pt x="176301" y="671690"/>
                  </a:lnTo>
                  <a:lnTo>
                    <a:pt x="176301" y="668172"/>
                  </a:lnTo>
                  <a:close/>
                </a:path>
                <a:path w="2060575" h="1823085">
                  <a:moveTo>
                    <a:pt x="179463" y="1817522"/>
                  </a:moveTo>
                  <a:lnTo>
                    <a:pt x="178041" y="1816100"/>
                  </a:lnTo>
                  <a:lnTo>
                    <a:pt x="174536" y="1816100"/>
                  </a:lnTo>
                  <a:lnTo>
                    <a:pt x="173113" y="1817522"/>
                  </a:lnTo>
                  <a:lnTo>
                    <a:pt x="173113" y="1821040"/>
                  </a:lnTo>
                  <a:lnTo>
                    <a:pt x="174536" y="1822450"/>
                  </a:lnTo>
                  <a:lnTo>
                    <a:pt x="178041" y="1822450"/>
                  </a:lnTo>
                  <a:lnTo>
                    <a:pt x="179463" y="1821040"/>
                  </a:lnTo>
                  <a:lnTo>
                    <a:pt x="179463" y="1817522"/>
                  </a:lnTo>
                  <a:close/>
                </a:path>
                <a:path w="2060575" h="1823085">
                  <a:moveTo>
                    <a:pt x="184238" y="1422"/>
                  </a:moveTo>
                  <a:lnTo>
                    <a:pt x="182816" y="0"/>
                  </a:lnTo>
                  <a:lnTo>
                    <a:pt x="179298" y="0"/>
                  </a:lnTo>
                  <a:lnTo>
                    <a:pt x="177888" y="1422"/>
                  </a:lnTo>
                  <a:lnTo>
                    <a:pt x="177888" y="4940"/>
                  </a:lnTo>
                  <a:lnTo>
                    <a:pt x="179298" y="6350"/>
                  </a:lnTo>
                  <a:lnTo>
                    <a:pt x="182816" y="6350"/>
                  </a:lnTo>
                  <a:lnTo>
                    <a:pt x="184238" y="4940"/>
                  </a:lnTo>
                  <a:lnTo>
                    <a:pt x="184238" y="1422"/>
                  </a:lnTo>
                  <a:close/>
                </a:path>
                <a:path w="2060575" h="1823085">
                  <a:moveTo>
                    <a:pt x="189001" y="668172"/>
                  </a:moveTo>
                  <a:lnTo>
                    <a:pt x="187579" y="666750"/>
                  </a:lnTo>
                  <a:lnTo>
                    <a:pt x="184061" y="666750"/>
                  </a:lnTo>
                  <a:lnTo>
                    <a:pt x="182651" y="668172"/>
                  </a:lnTo>
                  <a:lnTo>
                    <a:pt x="182651" y="671690"/>
                  </a:lnTo>
                  <a:lnTo>
                    <a:pt x="184061" y="673100"/>
                  </a:lnTo>
                  <a:lnTo>
                    <a:pt x="187579" y="673100"/>
                  </a:lnTo>
                  <a:lnTo>
                    <a:pt x="189001" y="671690"/>
                  </a:lnTo>
                  <a:lnTo>
                    <a:pt x="189001" y="668172"/>
                  </a:lnTo>
                  <a:close/>
                </a:path>
                <a:path w="2060575" h="1823085">
                  <a:moveTo>
                    <a:pt x="192176" y="1817522"/>
                  </a:moveTo>
                  <a:lnTo>
                    <a:pt x="190754" y="1816100"/>
                  </a:lnTo>
                  <a:lnTo>
                    <a:pt x="187236" y="1816100"/>
                  </a:lnTo>
                  <a:lnTo>
                    <a:pt x="185813" y="1817522"/>
                  </a:lnTo>
                  <a:lnTo>
                    <a:pt x="185813" y="1821040"/>
                  </a:lnTo>
                  <a:lnTo>
                    <a:pt x="187236" y="1822450"/>
                  </a:lnTo>
                  <a:lnTo>
                    <a:pt x="190754" y="1822450"/>
                  </a:lnTo>
                  <a:lnTo>
                    <a:pt x="192176" y="1821040"/>
                  </a:lnTo>
                  <a:lnTo>
                    <a:pt x="192176" y="1817522"/>
                  </a:lnTo>
                  <a:close/>
                </a:path>
                <a:path w="2060575" h="1823085">
                  <a:moveTo>
                    <a:pt x="196951" y="1422"/>
                  </a:moveTo>
                  <a:lnTo>
                    <a:pt x="195529" y="0"/>
                  </a:lnTo>
                  <a:lnTo>
                    <a:pt x="192011" y="0"/>
                  </a:lnTo>
                  <a:lnTo>
                    <a:pt x="190588" y="1422"/>
                  </a:lnTo>
                  <a:lnTo>
                    <a:pt x="190588" y="4940"/>
                  </a:lnTo>
                  <a:lnTo>
                    <a:pt x="192011" y="6350"/>
                  </a:lnTo>
                  <a:lnTo>
                    <a:pt x="195529" y="6350"/>
                  </a:lnTo>
                  <a:lnTo>
                    <a:pt x="196951" y="4940"/>
                  </a:lnTo>
                  <a:lnTo>
                    <a:pt x="196951" y="1422"/>
                  </a:lnTo>
                  <a:close/>
                </a:path>
                <a:path w="2060575" h="1823085">
                  <a:moveTo>
                    <a:pt x="201714" y="668172"/>
                  </a:moveTo>
                  <a:lnTo>
                    <a:pt x="200291" y="666750"/>
                  </a:lnTo>
                  <a:lnTo>
                    <a:pt x="196773" y="666750"/>
                  </a:lnTo>
                  <a:lnTo>
                    <a:pt x="195351" y="668172"/>
                  </a:lnTo>
                  <a:lnTo>
                    <a:pt x="195351" y="671690"/>
                  </a:lnTo>
                  <a:lnTo>
                    <a:pt x="196773" y="673100"/>
                  </a:lnTo>
                  <a:lnTo>
                    <a:pt x="200291" y="673100"/>
                  </a:lnTo>
                  <a:lnTo>
                    <a:pt x="201714" y="671690"/>
                  </a:lnTo>
                  <a:lnTo>
                    <a:pt x="201714" y="668172"/>
                  </a:lnTo>
                  <a:close/>
                </a:path>
                <a:path w="2060575" h="1823085">
                  <a:moveTo>
                    <a:pt x="204876" y="1817522"/>
                  </a:moveTo>
                  <a:lnTo>
                    <a:pt x="203454" y="1816100"/>
                  </a:lnTo>
                  <a:lnTo>
                    <a:pt x="199948" y="1816100"/>
                  </a:lnTo>
                  <a:lnTo>
                    <a:pt x="198526" y="1817522"/>
                  </a:lnTo>
                  <a:lnTo>
                    <a:pt x="198526" y="1821040"/>
                  </a:lnTo>
                  <a:lnTo>
                    <a:pt x="199948" y="1822450"/>
                  </a:lnTo>
                  <a:lnTo>
                    <a:pt x="203454" y="1822450"/>
                  </a:lnTo>
                  <a:lnTo>
                    <a:pt x="204876" y="1821040"/>
                  </a:lnTo>
                  <a:lnTo>
                    <a:pt x="204876" y="1817522"/>
                  </a:lnTo>
                  <a:close/>
                </a:path>
                <a:path w="2060575" h="1823085">
                  <a:moveTo>
                    <a:pt x="209651" y="1422"/>
                  </a:moveTo>
                  <a:lnTo>
                    <a:pt x="208229" y="0"/>
                  </a:lnTo>
                  <a:lnTo>
                    <a:pt x="204711" y="0"/>
                  </a:lnTo>
                  <a:lnTo>
                    <a:pt x="203301" y="1422"/>
                  </a:lnTo>
                  <a:lnTo>
                    <a:pt x="203301" y="4940"/>
                  </a:lnTo>
                  <a:lnTo>
                    <a:pt x="204711" y="6350"/>
                  </a:lnTo>
                  <a:lnTo>
                    <a:pt x="208229" y="6350"/>
                  </a:lnTo>
                  <a:lnTo>
                    <a:pt x="209651" y="4940"/>
                  </a:lnTo>
                  <a:lnTo>
                    <a:pt x="209651" y="1422"/>
                  </a:lnTo>
                  <a:close/>
                </a:path>
                <a:path w="2060575" h="1823085">
                  <a:moveTo>
                    <a:pt x="214414" y="668172"/>
                  </a:moveTo>
                  <a:lnTo>
                    <a:pt x="212991" y="666750"/>
                  </a:lnTo>
                  <a:lnTo>
                    <a:pt x="209473" y="666750"/>
                  </a:lnTo>
                  <a:lnTo>
                    <a:pt x="208064" y="668172"/>
                  </a:lnTo>
                  <a:lnTo>
                    <a:pt x="208064" y="671690"/>
                  </a:lnTo>
                  <a:lnTo>
                    <a:pt x="209473" y="673100"/>
                  </a:lnTo>
                  <a:lnTo>
                    <a:pt x="212991" y="673100"/>
                  </a:lnTo>
                  <a:lnTo>
                    <a:pt x="214414" y="671690"/>
                  </a:lnTo>
                  <a:lnTo>
                    <a:pt x="214414" y="668172"/>
                  </a:lnTo>
                  <a:close/>
                </a:path>
                <a:path w="2060575" h="1823085">
                  <a:moveTo>
                    <a:pt x="217589" y="1817522"/>
                  </a:moveTo>
                  <a:lnTo>
                    <a:pt x="216166" y="1816100"/>
                  </a:lnTo>
                  <a:lnTo>
                    <a:pt x="212648" y="1816100"/>
                  </a:lnTo>
                  <a:lnTo>
                    <a:pt x="211226" y="1817522"/>
                  </a:lnTo>
                  <a:lnTo>
                    <a:pt x="211226" y="1821040"/>
                  </a:lnTo>
                  <a:lnTo>
                    <a:pt x="212648" y="1822450"/>
                  </a:lnTo>
                  <a:lnTo>
                    <a:pt x="216166" y="1822450"/>
                  </a:lnTo>
                  <a:lnTo>
                    <a:pt x="217589" y="1821040"/>
                  </a:lnTo>
                  <a:lnTo>
                    <a:pt x="217589" y="1817522"/>
                  </a:lnTo>
                  <a:close/>
                </a:path>
                <a:path w="2060575" h="1823085">
                  <a:moveTo>
                    <a:pt x="222364" y="1422"/>
                  </a:moveTo>
                  <a:lnTo>
                    <a:pt x="220941" y="0"/>
                  </a:lnTo>
                  <a:lnTo>
                    <a:pt x="217424" y="0"/>
                  </a:lnTo>
                  <a:lnTo>
                    <a:pt x="216001" y="1422"/>
                  </a:lnTo>
                  <a:lnTo>
                    <a:pt x="216001" y="4940"/>
                  </a:lnTo>
                  <a:lnTo>
                    <a:pt x="217424" y="6350"/>
                  </a:lnTo>
                  <a:lnTo>
                    <a:pt x="220941" y="6350"/>
                  </a:lnTo>
                  <a:lnTo>
                    <a:pt x="222364" y="4940"/>
                  </a:lnTo>
                  <a:lnTo>
                    <a:pt x="222364" y="1422"/>
                  </a:lnTo>
                  <a:close/>
                </a:path>
                <a:path w="2060575" h="1823085">
                  <a:moveTo>
                    <a:pt x="227126" y="668172"/>
                  </a:moveTo>
                  <a:lnTo>
                    <a:pt x="225704" y="666750"/>
                  </a:lnTo>
                  <a:lnTo>
                    <a:pt x="222186" y="666750"/>
                  </a:lnTo>
                  <a:lnTo>
                    <a:pt x="220764" y="668172"/>
                  </a:lnTo>
                  <a:lnTo>
                    <a:pt x="220764" y="671690"/>
                  </a:lnTo>
                  <a:lnTo>
                    <a:pt x="222186" y="673100"/>
                  </a:lnTo>
                  <a:lnTo>
                    <a:pt x="225704" y="673100"/>
                  </a:lnTo>
                  <a:lnTo>
                    <a:pt x="227126" y="671690"/>
                  </a:lnTo>
                  <a:lnTo>
                    <a:pt x="227126" y="668172"/>
                  </a:lnTo>
                  <a:close/>
                </a:path>
                <a:path w="2060575" h="1823085">
                  <a:moveTo>
                    <a:pt x="230289" y="1817522"/>
                  </a:moveTo>
                  <a:lnTo>
                    <a:pt x="228866" y="1816100"/>
                  </a:lnTo>
                  <a:lnTo>
                    <a:pt x="225361" y="1816100"/>
                  </a:lnTo>
                  <a:lnTo>
                    <a:pt x="223939" y="1817522"/>
                  </a:lnTo>
                  <a:lnTo>
                    <a:pt x="223939" y="1821040"/>
                  </a:lnTo>
                  <a:lnTo>
                    <a:pt x="225361" y="1822450"/>
                  </a:lnTo>
                  <a:lnTo>
                    <a:pt x="228866" y="1822450"/>
                  </a:lnTo>
                  <a:lnTo>
                    <a:pt x="230289" y="1821040"/>
                  </a:lnTo>
                  <a:lnTo>
                    <a:pt x="230289" y="1817522"/>
                  </a:lnTo>
                  <a:close/>
                </a:path>
                <a:path w="2060575" h="1823085">
                  <a:moveTo>
                    <a:pt x="235064" y="1422"/>
                  </a:moveTo>
                  <a:lnTo>
                    <a:pt x="233641" y="0"/>
                  </a:lnTo>
                  <a:lnTo>
                    <a:pt x="230124" y="0"/>
                  </a:lnTo>
                  <a:lnTo>
                    <a:pt x="228714" y="1422"/>
                  </a:lnTo>
                  <a:lnTo>
                    <a:pt x="228714" y="4940"/>
                  </a:lnTo>
                  <a:lnTo>
                    <a:pt x="230124" y="6350"/>
                  </a:lnTo>
                  <a:lnTo>
                    <a:pt x="233641" y="6350"/>
                  </a:lnTo>
                  <a:lnTo>
                    <a:pt x="235064" y="4940"/>
                  </a:lnTo>
                  <a:lnTo>
                    <a:pt x="235064" y="1422"/>
                  </a:lnTo>
                  <a:close/>
                </a:path>
                <a:path w="2060575" h="1823085">
                  <a:moveTo>
                    <a:pt x="239826" y="668172"/>
                  </a:moveTo>
                  <a:lnTo>
                    <a:pt x="238404" y="666750"/>
                  </a:lnTo>
                  <a:lnTo>
                    <a:pt x="234886" y="666750"/>
                  </a:lnTo>
                  <a:lnTo>
                    <a:pt x="233476" y="668172"/>
                  </a:lnTo>
                  <a:lnTo>
                    <a:pt x="233476" y="671690"/>
                  </a:lnTo>
                  <a:lnTo>
                    <a:pt x="234886" y="673100"/>
                  </a:lnTo>
                  <a:lnTo>
                    <a:pt x="238404" y="673100"/>
                  </a:lnTo>
                  <a:lnTo>
                    <a:pt x="239826" y="671690"/>
                  </a:lnTo>
                  <a:lnTo>
                    <a:pt x="239826" y="668172"/>
                  </a:lnTo>
                  <a:close/>
                </a:path>
                <a:path w="2060575" h="1823085">
                  <a:moveTo>
                    <a:pt x="243001" y="1817522"/>
                  </a:moveTo>
                  <a:lnTo>
                    <a:pt x="241579" y="1816100"/>
                  </a:lnTo>
                  <a:lnTo>
                    <a:pt x="238061" y="1816100"/>
                  </a:lnTo>
                  <a:lnTo>
                    <a:pt x="236639" y="1817522"/>
                  </a:lnTo>
                  <a:lnTo>
                    <a:pt x="236639" y="1821040"/>
                  </a:lnTo>
                  <a:lnTo>
                    <a:pt x="238061" y="1822450"/>
                  </a:lnTo>
                  <a:lnTo>
                    <a:pt x="241579" y="1822450"/>
                  </a:lnTo>
                  <a:lnTo>
                    <a:pt x="243001" y="1821040"/>
                  </a:lnTo>
                  <a:lnTo>
                    <a:pt x="243001" y="1817522"/>
                  </a:lnTo>
                  <a:close/>
                </a:path>
                <a:path w="2060575" h="1823085">
                  <a:moveTo>
                    <a:pt x="247777" y="1422"/>
                  </a:moveTo>
                  <a:lnTo>
                    <a:pt x="246354" y="0"/>
                  </a:lnTo>
                  <a:lnTo>
                    <a:pt x="242836" y="0"/>
                  </a:lnTo>
                  <a:lnTo>
                    <a:pt x="241414" y="1422"/>
                  </a:lnTo>
                  <a:lnTo>
                    <a:pt x="241414" y="4940"/>
                  </a:lnTo>
                  <a:lnTo>
                    <a:pt x="242836" y="6350"/>
                  </a:lnTo>
                  <a:lnTo>
                    <a:pt x="246354" y="6350"/>
                  </a:lnTo>
                  <a:lnTo>
                    <a:pt x="247777" y="4940"/>
                  </a:lnTo>
                  <a:lnTo>
                    <a:pt x="247777" y="1422"/>
                  </a:lnTo>
                  <a:close/>
                </a:path>
                <a:path w="2060575" h="1823085">
                  <a:moveTo>
                    <a:pt x="252539" y="668172"/>
                  </a:moveTo>
                  <a:lnTo>
                    <a:pt x="251117" y="666750"/>
                  </a:lnTo>
                  <a:lnTo>
                    <a:pt x="247599" y="666750"/>
                  </a:lnTo>
                  <a:lnTo>
                    <a:pt x="246176" y="668172"/>
                  </a:lnTo>
                  <a:lnTo>
                    <a:pt x="246176" y="671690"/>
                  </a:lnTo>
                  <a:lnTo>
                    <a:pt x="247599" y="673100"/>
                  </a:lnTo>
                  <a:lnTo>
                    <a:pt x="251117" y="673100"/>
                  </a:lnTo>
                  <a:lnTo>
                    <a:pt x="252539" y="671690"/>
                  </a:lnTo>
                  <a:lnTo>
                    <a:pt x="252539" y="668172"/>
                  </a:lnTo>
                  <a:close/>
                </a:path>
                <a:path w="2060575" h="1823085">
                  <a:moveTo>
                    <a:pt x="255701" y="1817522"/>
                  </a:moveTo>
                  <a:lnTo>
                    <a:pt x="254279" y="1816100"/>
                  </a:lnTo>
                  <a:lnTo>
                    <a:pt x="250774" y="1816100"/>
                  </a:lnTo>
                  <a:lnTo>
                    <a:pt x="249351" y="1817522"/>
                  </a:lnTo>
                  <a:lnTo>
                    <a:pt x="249351" y="1821040"/>
                  </a:lnTo>
                  <a:lnTo>
                    <a:pt x="250774" y="1822450"/>
                  </a:lnTo>
                  <a:lnTo>
                    <a:pt x="254279" y="1822450"/>
                  </a:lnTo>
                  <a:lnTo>
                    <a:pt x="255701" y="1821040"/>
                  </a:lnTo>
                  <a:lnTo>
                    <a:pt x="255701" y="1817522"/>
                  </a:lnTo>
                  <a:close/>
                </a:path>
                <a:path w="2060575" h="1823085">
                  <a:moveTo>
                    <a:pt x="260477" y="1422"/>
                  </a:moveTo>
                  <a:lnTo>
                    <a:pt x="259054" y="0"/>
                  </a:lnTo>
                  <a:lnTo>
                    <a:pt x="255536" y="0"/>
                  </a:lnTo>
                  <a:lnTo>
                    <a:pt x="254127" y="1422"/>
                  </a:lnTo>
                  <a:lnTo>
                    <a:pt x="254127" y="4940"/>
                  </a:lnTo>
                  <a:lnTo>
                    <a:pt x="255536" y="6350"/>
                  </a:lnTo>
                  <a:lnTo>
                    <a:pt x="259054" y="6350"/>
                  </a:lnTo>
                  <a:lnTo>
                    <a:pt x="260477" y="4940"/>
                  </a:lnTo>
                  <a:lnTo>
                    <a:pt x="260477" y="1422"/>
                  </a:lnTo>
                  <a:close/>
                </a:path>
                <a:path w="2060575" h="1823085">
                  <a:moveTo>
                    <a:pt x="265239" y="668172"/>
                  </a:moveTo>
                  <a:lnTo>
                    <a:pt x="263817" y="666750"/>
                  </a:lnTo>
                  <a:lnTo>
                    <a:pt x="260299" y="666750"/>
                  </a:lnTo>
                  <a:lnTo>
                    <a:pt x="258889" y="668172"/>
                  </a:lnTo>
                  <a:lnTo>
                    <a:pt x="258889" y="671690"/>
                  </a:lnTo>
                  <a:lnTo>
                    <a:pt x="260299" y="673100"/>
                  </a:lnTo>
                  <a:lnTo>
                    <a:pt x="263817" y="673100"/>
                  </a:lnTo>
                  <a:lnTo>
                    <a:pt x="265239" y="671690"/>
                  </a:lnTo>
                  <a:lnTo>
                    <a:pt x="265239" y="668172"/>
                  </a:lnTo>
                  <a:close/>
                </a:path>
                <a:path w="2060575" h="1823085">
                  <a:moveTo>
                    <a:pt x="268414" y="1817522"/>
                  </a:moveTo>
                  <a:lnTo>
                    <a:pt x="266992" y="1816100"/>
                  </a:lnTo>
                  <a:lnTo>
                    <a:pt x="263474" y="1816100"/>
                  </a:lnTo>
                  <a:lnTo>
                    <a:pt x="262051" y="1817522"/>
                  </a:lnTo>
                  <a:lnTo>
                    <a:pt x="262051" y="1821040"/>
                  </a:lnTo>
                  <a:lnTo>
                    <a:pt x="263474" y="1822450"/>
                  </a:lnTo>
                  <a:lnTo>
                    <a:pt x="266992" y="1822450"/>
                  </a:lnTo>
                  <a:lnTo>
                    <a:pt x="268414" y="1821040"/>
                  </a:lnTo>
                  <a:lnTo>
                    <a:pt x="268414" y="1817522"/>
                  </a:lnTo>
                  <a:close/>
                </a:path>
                <a:path w="2060575" h="1823085">
                  <a:moveTo>
                    <a:pt x="273189" y="1422"/>
                  </a:moveTo>
                  <a:lnTo>
                    <a:pt x="271767" y="0"/>
                  </a:lnTo>
                  <a:lnTo>
                    <a:pt x="268249" y="0"/>
                  </a:lnTo>
                  <a:lnTo>
                    <a:pt x="266827" y="1422"/>
                  </a:lnTo>
                  <a:lnTo>
                    <a:pt x="266827" y="4940"/>
                  </a:lnTo>
                  <a:lnTo>
                    <a:pt x="268249" y="6350"/>
                  </a:lnTo>
                  <a:lnTo>
                    <a:pt x="271767" y="6350"/>
                  </a:lnTo>
                  <a:lnTo>
                    <a:pt x="273189" y="4940"/>
                  </a:lnTo>
                  <a:lnTo>
                    <a:pt x="273189" y="1422"/>
                  </a:lnTo>
                  <a:close/>
                </a:path>
                <a:path w="2060575" h="1823085">
                  <a:moveTo>
                    <a:pt x="277952" y="668172"/>
                  </a:moveTo>
                  <a:lnTo>
                    <a:pt x="276529" y="666750"/>
                  </a:lnTo>
                  <a:lnTo>
                    <a:pt x="273011" y="666750"/>
                  </a:lnTo>
                  <a:lnTo>
                    <a:pt x="271589" y="668172"/>
                  </a:lnTo>
                  <a:lnTo>
                    <a:pt x="271589" y="671690"/>
                  </a:lnTo>
                  <a:lnTo>
                    <a:pt x="273011" y="673100"/>
                  </a:lnTo>
                  <a:lnTo>
                    <a:pt x="276529" y="673100"/>
                  </a:lnTo>
                  <a:lnTo>
                    <a:pt x="277952" y="671690"/>
                  </a:lnTo>
                  <a:lnTo>
                    <a:pt x="277952" y="668172"/>
                  </a:lnTo>
                  <a:close/>
                </a:path>
                <a:path w="2060575" h="1823085">
                  <a:moveTo>
                    <a:pt x="281114" y="1817522"/>
                  </a:moveTo>
                  <a:lnTo>
                    <a:pt x="279692" y="1816100"/>
                  </a:lnTo>
                  <a:lnTo>
                    <a:pt x="276186" y="1816100"/>
                  </a:lnTo>
                  <a:lnTo>
                    <a:pt x="274764" y="1817522"/>
                  </a:lnTo>
                  <a:lnTo>
                    <a:pt x="274764" y="1821040"/>
                  </a:lnTo>
                  <a:lnTo>
                    <a:pt x="276186" y="1822450"/>
                  </a:lnTo>
                  <a:lnTo>
                    <a:pt x="279692" y="1822450"/>
                  </a:lnTo>
                  <a:lnTo>
                    <a:pt x="281114" y="1821040"/>
                  </a:lnTo>
                  <a:lnTo>
                    <a:pt x="281114" y="1817522"/>
                  </a:lnTo>
                  <a:close/>
                </a:path>
                <a:path w="2060575" h="1823085">
                  <a:moveTo>
                    <a:pt x="285889" y="1422"/>
                  </a:moveTo>
                  <a:lnTo>
                    <a:pt x="284467" y="0"/>
                  </a:lnTo>
                  <a:lnTo>
                    <a:pt x="280949" y="0"/>
                  </a:lnTo>
                  <a:lnTo>
                    <a:pt x="279539" y="1422"/>
                  </a:lnTo>
                  <a:lnTo>
                    <a:pt x="279539" y="4940"/>
                  </a:lnTo>
                  <a:lnTo>
                    <a:pt x="280949" y="6350"/>
                  </a:lnTo>
                  <a:lnTo>
                    <a:pt x="284467" y="6350"/>
                  </a:lnTo>
                  <a:lnTo>
                    <a:pt x="285889" y="4940"/>
                  </a:lnTo>
                  <a:lnTo>
                    <a:pt x="285889" y="1422"/>
                  </a:lnTo>
                  <a:close/>
                </a:path>
                <a:path w="2060575" h="1823085">
                  <a:moveTo>
                    <a:pt x="290652" y="668172"/>
                  </a:moveTo>
                  <a:lnTo>
                    <a:pt x="289229" y="666750"/>
                  </a:lnTo>
                  <a:lnTo>
                    <a:pt x="285711" y="666750"/>
                  </a:lnTo>
                  <a:lnTo>
                    <a:pt x="284302" y="668172"/>
                  </a:lnTo>
                  <a:lnTo>
                    <a:pt x="284302" y="671690"/>
                  </a:lnTo>
                  <a:lnTo>
                    <a:pt x="285711" y="673100"/>
                  </a:lnTo>
                  <a:lnTo>
                    <a:pt x="289229" y="673100"/>
                  </a:lnTo>
                  <a:lnTo>
                    <a:pt x="290652" y="671690"/>
                  </a:lnTo>
                  <a:lnTo>
                    <a:pt x="290652" y="668172"/>
                  </a:lnTo>
                  <a:close/>
                </a:path>
                <a:path w="2060575" h="1823085">
                  <a:moveTo>
                    <a:pt x="293827" y="1817522"/>
                  </a:moveTo>
                  <a:lnTo>
                    <a:pt x="292404" y="1816100"/>
                  </a:lnTo>
                  <a:lnTo>
                    <a:pt x="288886" y="1816100"/>
                  </a:lnTo>
                  <a:lnTo>
                    <a:pt x="287464" y="1817522"/>
                  </a:lnTo>
                  <a:lnTo>
                    <a:pt x="287464" y="1821040"/>
                  </a:lnTo>
                  <a:lnTo>
                    <a:pt x="288886" y="1822450"/>
                  </a:lnTo>
                  <a:lnTo>
                    <a:pt x="292404" y="1822450"/>
                  </a:lnTo>
                  <a:lnTo>
                    <a:pt x="293827" y="1821040"/>
                  </a:lnTo>
                  <a:lnTo>
                    <a:pt x="293827" y="1817522"/>
                  </a:lnTo>
                  <a:close/>
                </a:path>
                <a:path w="2060575" h="1823085">
                  <a:moveTo>
                    <a:pt x="298602" y="1422"/>
                  </a:moveTo>
                  <a:lnTo>
                    <a:pt x="297180" y="0"/>
                  </a:lnTo>
                  <a:lnTo>
                    <a:pt x="293662" y="0"/>
                  </a:lnTo>
                  <a:lnTo>
                    <a:pt x="292239" y="1422"/>
                  </a:lnTo>
                  <a:lnTo>
                    <a:pt x="292239" y="4940"/>
                  </a:lnTo>
                  <a:lnTo>
                    <a:pt x="293662" y="6350"/>
                  </a:lnTo>
                  <a:lnTo>
                    <a:pt x="297180" y="6350"/>
                  </a:lnTo>
                  <a:lnTo>
                    <a:pt x="298602" y="4940"/>
                  </a:lnTo>
                  <a:lnTo>
                    <a:pt x="298602" y="1422"/>
                  </a:lnTo>
                  <a:close/>
                </a:path>
                <a:path w="2060575" h="1823085">
                  <a:moveTo>
                    <a:pt x="303364" y="668172"/>
                  </a:moveTo>
                  <a:lnTo>
                    <a:pt x="301942" y="666750"/>
                  </a:lnTo>
                  <a:lnTo>
                    <a:pt x="298424" y="666750"/>
                  </a:lnTo>
                  <a:lnTo>
                    <a:pt x="297002" y="668172"/>
                  </a:lnTo>
                  <a:lnTo>
                    <a:pt x="297002" y="671690"/>
                  </a:lnTo>
                  <a:lnTo>
                    <a:pt x="298424" y="673100"/>
                  </a:lnTo>
                  <a:lnTo>
                    <a:pt x="301942" y="673100"/>
                  </a:lnTo>
                  <a:lnTo>
                    <a:pt x="303364" y="671690"/>
                  </a:lnTo>
                  <a:lnTo>
                    <a:pt x="303364" y="668172"/>
                  </a:lnTo>
                  <a:close/>
                </a:path>
                <a:path w="2060575" h="1823085">
                  <a:moveTo>
                    <a:pt x="306527" y="1817522"/>
                  </a:moveTo>
                  <a:lnTo>
                    <a:pt x="305104" y="1816100"/>
                  </a:lnTo>
                  <a:lnTo>
                    <a:pt x="301599" y="1816100"/>
                  </a:lnTo>
                  <a:lnTo>
                    <a:pt x="300177" y="1817522"/>
                  </a:lnTo>
                  <a:lnTo>
                    <a:pt x="300177" y="1821040"/>
                  </a:lnTo>
                  <a:lnTo>
                    <a:pt x="301599" y="1822450"/>
                  </a:lnTo>
                  <a:lnTo>
                    <a:pt x="305104" y="1822450"/>
                  </a:lnTo>
                  <a:lnTo>
                    <a:pt x="306527" y="1821040"/>
                  </a:lnTo>
                  <a:lnTo>
                    <a:pt x="306527" y="1817522"/>
                  </a:lnTo>
                  <a:close/>
                </a:path>
                <a:path w="2060575" h="1823085">
                  <a:moveTo>
                    <a:pt x="311302" y="1422"/>
                  </a:moveTo>
                  <a:lnTo>
                    <a:pt x="309880" y="0"/>
                  </a:lnTo>
                  <a:lnTo>
                    <a:pt x="306362" y="0"/>
                  </a:lnTo>
                  <a:lnTo>
                    <a:pt x="304952" y="1422"/>
                  </a:lnTo>
                  <a:lnTo>
                    <a:pt x="304952" y="4940"/>
                  </a:lnTo>
                  <a:lnTo>
                    <a:pt x="306362" y="6350"/>
                  </a:lnTo>
                  <a:lnTo>
                    <a:pt x="309880" y="6350"/>
                  </a:lnTo>
                  <a:lnTo>
                    <a:pt x="311302" y="4940"/>
                  </a:lnTo>
                  <a:lnTo>
                    <a:pt x="311302" y="1422"/>
                  </a:lnTo>
                  <a:close/>
                </a:path>
                <a:path w="2060575" h="1823085">
                  <a:moveTo>
                    <a:pt x="316064" y="668172"/>
                  </a:moveTo>
                  <a:lnTo>
                    <a:pt x="314642" y="666750"/>
                  </a:lnTo>
                  <a:lnTo>
                    <a:pt x="311124" y="666750"/>
                  </a:lnTo>
                  <a:lnTo>
                    <a:pt x="309714" y="668172"/>
                  </a:lnTo>
                  <a:lnTo>
                    <a:pt x="309714" y="671690"/>
                  </a:lnTo>
                  <a:lnTo>
                    <a:pt x="311124" y="673100"/>
                  </a:lnTo>
                  <a:lnTo>
                    <a:pt x="314642" y="673100"/>
                  </a:lnTo>
                  <a:lnTo>
                    <a:pt x="316064" y="671690"/>
                  </a:lnTo>
                  <a:lnTo>
                    <a:pt x="316064" y="668172"/>
                  </a:lnTo>
                  <a:close/>
                </a:path>
                <a:path w="2060575" h="1823085">
                  <a:moveTo>
                    <a:pt x="319239" y="1817522"/>
                  </a:moveTo>
                  <a:lnTo>
                    <a:pt x="317817" y="1816100"/>
                  </a:lnTo>
                  <a:lnTo>
                    <a:pt x="314299" y="1816100"/>
                  </a:lnTo>
                  <a:lnTo>
                    <a:pt x="312877" y="1817522"/>
                  </a:lnTo>
                  <a:lnTo>
                    <a:pt x="312877" y="1821040"/>
                  </a:lnTo>
                  <a:lnTo>
                    <a:pt x="314299" y="1822450"/>
                  </a:lnTo>
                  <a:lnTo>
                    <a:pt x="317817" y="1822450"/>
                  </a:lnTo>
                  <a:lnTo>
                    <a:pt x="319239" y="1821040"/>
                  </a:lnTo>
                  <a:lnTo>
                    <a:pt x="319239" y="1817522"/>
                  </a:lnTo>
                  <a:close/>
                </a:path>
                <a:path w="2060575" h="1823085">
                  <a:moveTo>
                    <a:pt x="324015" y="1422"/>
                  </a:moveTo>
                  <a:lnTo>
                    <a:pt x="322592" y="0"/>
                  </a:lnTo>
                  <a:lnTo>
                    <a:pt x="319074" y="0"/>
                  </a:lnTo>
                  <a:lnTo>
                    <a:pt x="317652" y="1422"/>
                  </a:lnTo>
                  <a:lnTo>
                    <a:pt x="317652" y="4940"/>
                  </a:lnTo>
                  <a:lnTo>
                    <a:pt x="319074" y="6350"/>
                  </a:lnTo>
                  <a:lnTo>
                    <a:pt x="322592" y="6350"/>
                  </a:lnTo>
                  <a:lnTo>
                    <a:pt x="324015" y="4940"/>
                  </a:lnTo>
                  <a:lnTo>
                    <a:pt x="324015" y="1422"/>
                  </a:lnTo>
                  <a:close/>
                </a:path>
                <a:path w="2060575" h="1823085">
                  <a:moveTo>
                    <a:pt x="328777" y="668172"/>
                  </a:moveTo>
                  <a:lnTo>
                    <a:pt x="327355" y="666750"/>
                  </a:lnTo>
                  <a:lnTo>
                    <a:pt x="323837" y="666750"/>
                  </a:lnTo>
                  <a:lnTo>
                    <a:pt x="322414" y="668172"/>
                  </a:lnTo>
                  <a:lnTo>
                    <a:pt x="322414" y="671690"/>
                  </a:lnTo>
                  <a:lnTo>
                    <a:pt x="323837" y="673100"/>
                  </a:lnTo>
                  <a:lnTo>
                    <a:pt x="327355" y="673100"/>
                  </a:lnTo>
                  <a:lnTo>
                    <a:pt x="328777" y="671690"/>
                  </a:lnTo>
                  <a:lnTo>
                    <a:pt x="328777" y="668172"/>
                  </a:lnTo>
                  <a:close/>
                </a:path>
                <a:path w="2060575" h="1823085">
                  <a:moveTo>
                    <a:pt x="331939" y="1817522"/>
                  </a:moveTo>
                  <a:lnTo>
                    <a:pt x="330517" y="1816100"/>
                  </a:lnTo>
                  <a:lnTo>
                    <a:pt x="327012" y="1816100"/>
                  </a:lnTo>
                  <a:lnTo>
                    <a:pt x="325589" y="1817522"/>
                  </a:lnTo>
                  <a:lnTo>
                    <a:pt x="325589" y="1821040"/>
                  </a:lnTo>
                  <a:lnTo>
                    <a:pt x="327012" y="1822450"/>
                  </a:lnTo>
                  <a:lnTo>
                    <a:pt x="330517" y="1822450"/>
                  </a:lnTo>
                  <a:lnTo>
                    <a:pt x="331939" y="1821040"/>
                  </a:lnTo>
                  <a:lnTo>
                    <a:pt x="331939" y="1817522"/>
                  </a:lnTo>
                  <a:close/>
                </a:path>
                <a:path w="2060575" h="1823085">
                  <a:moveTo>
                    <a:pt x="336715" y="1422"/>
                  </a:moveTo>
                  <a:lnTo>
                    <a:pt x="335292" y="0"/>
                  </a:lnTo>
                  <a:lnTo>
                    <a:pt x="331774" y="0"/>
                  </a:lnTo>
                  <a:lnTo>
                    <a:pt x="330365" y="1422"/>
                  </a:lnTo>
                  <a:lnTo>
                    <a:pt x="330365" y="4940"/>
                  </a:lnTo>
                  <a:lnTo>
                    <a:pt x="331774" y="6350"/>
                  </a:lnTo>
                  <a:lnTo>
                    <a:pt x="335292" y="6350"/>
                  </a:lnTo>
                  <a:lnTo>
                    <a:pt x="336715" y="4940"/>
                  </a:lnTo>
                  <a:lnTo>
                    <a:pt x="336715" y="1422"/>
                  </a:lnTo>
                  <a:close/>
                </a:path>
                <a:path w="2060575" h="1823085">
                  <a:moveTo>
                    <a:pt x="341477" y="668172"/>
                  </a:moveTo>
                  <a:lnTo>
                    <a:pt x="340055" y="666750"/>
                  </a:lnTo>
                  <a:lnTo>
                    <a:pt x="336537" y="666750"/>
                  </a:lnTo>
                  <a:lnTo>
                    <a:pt x="335127" y="668172"/>
                  </a:lnTo>
                  <a:lnTo>
                    <a:pt x="335127" y="671690"/>
                  </a:lnTo>
                  <a:lnTo>
                    <a:pt x="336537" y="673100"/>
                  </a:lnTo>
                  <a:lnTo>
                    <a:pt x="340055" y="673100"/>
                  </a:lnTo>
                  <a:lnTo>
                    <a:pt x="341477" y="671690"/>
                  </a:lnTo>
                  <a:lnTo>
                    <a:pt x="341477" y="668172"/>
                  </a:lnTo>
                  <a:close/>
                </a:path>
                <a:path w="2060575" h="1823085">
                  <a:moveTo>
                    <a:pt x="344652" y="1817522"/>
                  </a:moveTo>
                  <a:lnTo>
                    <a:pt x="343230" y="1816100"/>
                  </a:lnTo>
                  <a:lnTo>
                    <a:pt x="339712" y="1816100"/>
                  </a:lnTo>
                  <a:lnTo>
                    <a:pt x="338289" y="1817522"/>
                  </a:lnTo>
                  <a:lnTo>
                    <a:pt x="338289" y="1821040"/>
                  </a:lnTo>
                  <a:lnTo>
                    <a:pt x="339712" y="1822450"/>
                  </a:lnTo>
                  <a:lnTo>
                    <a:pt x="343230" y="1822450"/>
                  </a:lnTo>
                  <a:lnTo>
                    <a:pt x="344652" y="1821040"/>
                  </a:lnTo>
                  <a:lnTo>
                    <a:pt x="344652" y="1817522"/>
                  </a:lnTo>
                  <a:close/>
                </a:path>
                <a:path w="2060575" h="1823085">
                  <a:moveTo>
                    <a:pt x="349427" y="1422"/>
                  </a:moveTo>
                  <a:lnTo>
                    <a:pt x="348005" y="0"/>
                  </a:lnTo>
                  <a:lnTo>
                    <a:pt x="344487" y="0"/>
                  </a:lnTo>
                  <a:lnTo>
                    <a:pt x="343065" y="1422"/>
                  </a:lnTo>
                  <a:lnTo>
                    <a:pt x="343065" y="4940"/>
                  </a:lnTo>
                  <a:lnTo>
                    <a:pt x="344487" y="6350"/>
                  </a:lnTo>
                  <a:lnTo>
                    <a:pt x="348005" y="6350"/>
                  </a:lnTo>
                  <a:lnTo>
                    <a:pt x="349427" y="4940"/>
                  </a:lnTo>
                  <a:lnTo>
                    <a:pt x="349427" y="1422"/>
                  </a:lnTo>
                  <a:close/>
                </a:path>
                <a:path w="2060575" h="1823085">
                  <a:moveTo>
                    <a:pt x="354190" y="668172"/>
                  </a:moveTo>
                  <a:lnTo>
                    <a:pt x="352767" y="666750"/>
                  </a:lnTo>
                  <a:lnTo>
                    <a:pt x="349250" y="666750"/>
                  </a:lnTo>
                  <a:lnTo>
                    <a:pt x="347827" y="668172"/>
                  </a:lnTo>
                  <a:lnTo>
                    <a:pt x="347827" y="671690"/>
                  </a:lnTo>
                  <a:lnTo>
                    <a:pt x="349250" y="673100"/>
                  </a:lnTo>
                  <a:lnTo>
                    <a:pt x="352767" y="673100"/>
                  </a:lnTo>
                  <a:lnTo>
                    <a:pt x="354190" y="671690"/>
                  </a:lnTo>
                  <a:lnTo>
                    <a:pt x="354190" y="668172"/>
                  </a:lnTo>
                  <a:close/>
                </a:path>
                <a:path w="2060575" h="1823085">
                  <a:moveTo>
                    <a:pt x="357352" y="1817522"/>
                  </a:moveTo>
                  <a:lnTo>
                    <a:pt x="355930" y="1816100"/>
                  </a:lnTo>
                  <a:lnTo>
                    <a:pt x="352425" y="1816100"/>
                  </a:lnTo>
                  <a:lnTo>
                    <a:pt x="351002" y="1817522"/>
                  </a:lnTo>
                  <a:lnTo>
                    <a:pt x="351002" y="1821040"/>
                  </a:lnTo>
                  <a:lnTo>
                    <a:pt x="352425" y="1822450"/>
                  </a:lnTo>
                  <a:lnTo>
                    <a:pt x="355930" y="1822450"/>
                  </a:lnTo>
                  <a:lnTo>
                    <a:pt x="357352" y="1821040"/>
                  </a:lnTo>
                  <a:lnTo>
                    <a:pt x="357352" y="1817522"/>
                  </a:lnTo>
                  <a:close/>
                </a:path>
                <a:path w="2060575" h="1823085">
                  <a:moveTo>
                    <a:pt x="362127" y="1422"/>
                  </a:moveTo>
                  <a:lnTo>
                    <a:pt x="360705" y="0"/>
                  </a:lnTo>
                  <a:lnTo>
                    <a:pt x="357187" y="0"/>
                  </a:lnTo>
                  <a:lnTo>
                    <a:pt x="355777" y="1422"/>
                  </a:lnTo>
                  <a:lnTo>
                    <a:pt x="355777" y="4940"/>
                  </a:lnTo>
                  <a:lnTo>
                    <a:pt x="357187" y="6350"/>
                  </a:lnTo>
                  <a:lnTo>
                    <a:pt x="360705" y="6350"/>
                  </a:lnTo>
                  <a:lnTo>
                    <a:pt x="362127" y="4940"/>
                  </a:lnTo>
                  <a:lnTo>
                    <a:pt x="362127" y="1422"/>
                  </a:lnTo>
                  <a:close/>
                </a:path>
                <a:path w="2060575" h="1823085">
                  <a:moveTo>
                    <a:pt x="366890" y="668172"/>
                  </a:moveTo>
                  <a:lnTo>
                    <a:pt x="365467" y="666750"/>
                  </a:lnTo>
                  <a:lnTo>
                    <a:pt x="361950" y="666750"/>
                  </a:lnTo>
                  <a:lnTo>
                    <a:pt x="360540" y="668172"/>
                  </a:lnTo>
                  <a:lnTo>
                    <a:pt x="360540" y="671690"/>
                  </a:lnTo>
                  <a:lnTo>
                    <a:pt x="361950" y="673100"/>
                  </a:lnTo>
                  <a:lnTo>
                    <a:pt x="365467" y="673100"/>
                  </a:lnTo>
                  <a:lnTo>
                    <a:pt x="366890" y="671690"/>
                  </a:lnTo>
                  <a:lnTo>
                    <a:pt x="366890" y="668172"/>
                  </a:lnTo>
                  <a:close/>
                </a:path>
                <a:path w="2060575" h="1823085">
                  <a:moveTo>
                    <a:pt x="370065" y="1817522"/>
                  </a:moveTo>
                  <a:lnTo>
                    <a:pt x="368642" y="1816100"/>
                  </a:lnTo>
                  <a:lnTo>
                    <a:pt x="365125" y="1816100"/>
                  </a:lnTo>
                  <a:lnTo>
                    <a:pt x="363702" y="1817522"/>
                  </a:lnTo>
                  <a:lnTo>
                    <a:pt x="363702" y="1821040"/>
                  </a:lnTo>
                  <a:lnTo>
                    <a:pt x="365125" y="1822450"/>
                  </a:lnTo>
                  <a:lnTo>
                    <a:pt x="368642" y="1822450"/>
                  </a:lnTo>
                  <a:lnTo>
                    <a:pt x="370065" y="1821040"/>
                  </a:lnTo>
                  <a:lnTo>
                    <a:pt x="370065" y="1817522"/>
                  </a:lnTo>
                  <a:close/>
                </a:path>
                <a:path w="2060575" h="1823085">
                  <a:moveTo>
                    <a:pt x="374840" y="1422"/>
                  </a:moveTo>
                  <a:lnTo>
                    <a:pt x="373418" y="0"/>
                  </a:lnTo>
                  <a:lnTo>
                    <a:pt x="369900" y="0"/>
                  </a:lnTo>
                  <a:lnTo>
                    <a:pt x="368477" y="1422"/>
                  </a:lnTo>
                  <a:lnTo>
                    <a:pt x="368477" y="4940"/>
                  </a:lnTo>
                  <a:lnTo>
                    <a:pt x="369900" y="6350"/>
                  </a:lnTo>
                  <a:lnTo>
                    <a:pt x="373418" y="6350"/>
                  </a:lnTo>
                  <a:lnTo>
                    <a:pt x="374840" y="4940"/>
                  </a:lnTo>
                  <a:lnTo>
                    <a:pt x="374840" y="1422"/>
                  </a:lnTo>
                  <a:close/>
                </a:path>
                <a:path w="2060575" h="1823085">
                  <a:moveTo>
                    <a:pt x="379603" y="668172"/>
                  </a:moveTo>
                  <a:lnTo>
                    <a:pt x="378180" y="666750"/>
                  </a:lnTo>
                  <a:lnTo>
                    <a:pt x="374662" y="666750"/>
                  </a:lnTo>
                  <a:lnTo>
                    <a:pt x="373240" y="668172"/>
                  </a:lnTo>
                  <a:lnTo>
                    <a:pt x="373240" y="671690"/>
                  </a:lnTo>
                  <a:lnTo>
                    <a:pt x="374662" y="673100"/>
                  </a:lnTo>
                  <a:lnTo>
                    <a:pt x="378180" y="673100"/>
                  </a:lnTo>
                  <a:lnTo>
                    <a:pt x="379603" y="671690"/>
                  </a:lnTo>
                  <a:lnTo>
                    <a:pt x="379603" y="668172"/>
                  </a:lnTo>
                  <a:close/>
                </a:path>
                <a:path w="2060575" h="1823085">
                  <a:moveTo>
                    <a:pt x="382765" y="1817522"/>
                  </a:moveTo>
                  <a:lnTo>
                    <a:pt x="381342" y="1816100"/>
                  </a:lnTo>
                  <a:lnTo>
                    <a:pt x="377837" y="1816100"/>
                  </a:lnTo>
                  <a:lnTo>
                    <a:pt x="376415" y="1817522"/>
                  </a:lnTo>
                  <a:lnTo>
                    <a:pt x="376415" y="1821040"/>
                  </a:lnTo>
                  <a:lnTo>
                    <a:pt x="377837" y="1822450"/>
                  </a:lnTo>
                  <a:lnTo>
                    <a:pt x="381342" y="1822450"/>
                  </a:lnTo>
                  <a:lnTo>
                    <a:pt x="382765" y="1821040"/>
                  </a:lnTo>
                  <a:lnTo>
                    <a:pt x="382765" y="1817522"/>
                  </a:lnTo>
                  <a:close/>
                </a:path>
                <a:path w="2060575" h="1823085">
                  <a:moveTo>
                    <a:pt x="387540" y="1422"/>
                  </a:moveTo>
                  <a:lnTo>
                    <a:pt x="386118" y="0"/>
                  </a:lnTo>
                  <a:lnTo>
                    <a:pt x="382600" y="0"/>
                  </a:lnTo>
                  <a:lnTo>
                    <a:pt x="381190" y="1422"/>
                  </a:lnTo>
                  <a:lnTo>
                    <a:pt x="381190" y="4940"/>
                  </a:lnTo>
                  <a:lnTo>
                    <a:pt x="382600" y="6350"/>
                  </a:lnTo>
                  <a:lnTo>
                    <a:pt x="386118" y="6350"/>
                  </a:lnTo>
                  <a:lnTo>
                    <a:pt x="387540" y="4940"/>
                  </a:lnTo>
                  <a:lnTo>
                    <a:pt x="387540" y="1422"/>
                  </a:lnTo>
                  <a:close/>
                </a:path>
                <a:path w="2060575" h="1823085">
                  <a:moveTo>
                    <a:pt x="392303" y="668172"/>
                  </a:moveTo>
                  <a:lnTo>
                    <a:pt x="390880" y="666750"/>
                  </a:lnTo>
                  <a:lnTo>
                    <a:pt x="387362" y="666750"/>
                  </a:lnTo>
                  <a:lnTo>
                    <a:pt x="385953" y="668172"/>
                  </a:lnTo>
                  <a:lnTo>
                    <a:pt x="385953" y="671690"/>
                  </a:lnTo>
                  <a:lnTo>
                    <a:pt x="387362" y="673100"/>
                  </a:lnTo>
                  <a:lnTo>
                    <a:pt x="390880" y="673100"/>
                  </a:lnTo>
                  <a:lnTo>
                    <a:pt x="392303" y="671690"/>
                  </a:lnTo>
                  <a:lnTo>
                    <a:pt x="392303" y="668172"/>
                  </a:lnTo>
                  <a:close/>
                </a:path>
                <a:path w="2060575" h="1823085">
                  <a:moveTo>
                    <a:pt x="395478" y="1817522"/>
                  </a:moveTo>
                  <a:lnTo>
                    <a:pt x="394055" y="1816100"/>
                  </a:lnTo>
                  <a:lnTo>
                    <a:pt x="390537" y="1816100"/>
                  </a:lnTo>
                  <a:lnTo>
                    <a:pt x="389115" y="1817522"/>
                  </a:lnTo>
                  <a:lnTo>
                    <a:pt x="389115" y="1821040"/>
                  </a:lnTo>
                  <a:lnTo>
                    <a:pt x="390537" y="1822450"/>
                  </a:lnTo>
                  <a:lnTo>
                    <a:pt x="394055" y="1822450"/>
                  </a:lnTo>
                  <a:lnTo>
                    <a:pt x="395478" y="1821040"/>
                  </a:lnTo>
                  <a:lnTo>
                    <a:pt x="395478" y="1817522"/>
                  </a:lnTo>
                  <a:close/>
                </a:path>
                <a:path w="2060575" h="1823085">
                  <a:moveTo>
                    <a:pt x="400253" y="1422"/>
                  </a:moveTo>
                  <a:lnTo>
                    <a:pt x="398830" y="0"/>
                  </a:lnTo>
                  <a:lnTo>
                    <a:pt x="395312" y="0"/>
                  </a:lnTo>
                  <a:lnTo>
                    <a:pt x="393890" y="1422"/>
                  </a:lnTo>
                  <a:lnTo>
                    <a:pt x="393890" y="4940"/>
                  </a:lnTo>
                  <a:lnTo>
                    <a:pt x="395312" y="6350"/>
                  </a:lnTo>
                  <a:lnTo>
                    <a:pt x="398830" y="6350"/>
                  </a:lnTo>
                  <a:lnTo>
                    <a:pt x="400253" y="4940"/>
                  </a:lnTo>
                  <a:lnTo>
                    <a:pt x="400253" y="1422"/>
                  </a:lnTo>
                  <a:close/>
                </a:path>
                <a:path w="2060575" h="1823085">
                  <a:moveTo>
                    <a:pt x="405015" y="668172"/>
                  </a:moveTo>
                  <a:lnTo>
                    <a:pt x="403593" y="666750"/>
                  </a:lnTo>
                  <a:lnTo>
                    <a:pt x="400075" y="666750"/>
                  </a:lnTo>
                  <a:lnTo>
                    <a:pt x="398653" y="668172"/>
                  </a:lnTo>
                  <a:lnTo>
                    <a:pt x="398653" y="671690"/>
                  </a:lnTo>
                  <a:lnTo>
                    <a:pt x="400075" y="673100"/>
                  </a:lnTo>
                  <a:lnTo>
                    <a:pt x="403593" y="673100"/>
                  </a:lnTo>
                  <a:lnTo>
                    <a:pt x="405015" y="671690"/>
                  </a:lnTo>
                  <a:lnTo>
                    <a:pt x="405015" y="668172"/>
                  </a:lnTo>
                  <a:close/>
                </a:path>
                <a:path w="2060575" h="1823085">
                  <a:moveTo>
                    <a:pt x="408178" y="1817522"/>
                  </a:moveTo>
                  <a:lnTo>
                    <a:pt x="406755" y="1816100"/>
                  </a:lnTo>
                  <a:lnTo>
                    <a:pt x="403250" y="1816100"/>
                  </a:lnTo>
                  <a:lnTo>
                    <a:pt x="401828" y="1817522"/>
                  </a:lnTo>
                  <a:lnTo>
                    <a:pt x="401828" y="1821040"/>
                  </a:lnTo>
                  <a:lnTo>
                    <a:pt x="403250" y="1822450"/>
                  </a:lnTo>
                  <a:lnTo>
                    <a:pt x="406755" y="1822450"/>
                  </a:lnTo>
                  <a:lnTo>
                    <a:pt x="408178" y="1821040"/>
                  </a:lnTo>
                  <a:lnTo>
                    <a:pt x="408178" y="1817522"/>
                  </a:lnTo>
                  <a:close/>
                </a:path>
                <a:path w="2060575" h="1823085">
                  <a:moveTo>
                    <a:pt x="412953" y="1422"/>
                  </a:moveTo>
                  <a:lnTo>
                    <a:pt x="411530" y="0"/>
                  </a:lnTo>
                  <a:lnTo>
                    <a:pt x="408012" y="0"/>
                  </a:lnTo>
                  <a:lnTo>
                    <a:pt x="406603" y="1422"/>
                  </a:lnTo>
                  <a:lnTo>
                    <a:pt x="406603" y="4940"/>
                  </a:lnTo>
                  <a:lnTo>
                    <a:pt x="408012" y="6350"/>
                  </a:lnTo>
                  <a:lnTo>
                    <a:pt x="411530" y="6350"/>
                  </a:lnTo>
                  <a:lnTo>
                    <a:pt x="412953" y="4940"/>
                  </a:lnTo>
                  <a:lnTo>
                    <a:pt x="412953" y="1422"/>
                  </a:lnTo>
                  <a:close/>
                </a:path>
                <a:path w="2060575" h="1823085">
                  <a:moveTo>
                    <a:pt x="417715" y="668172"/>
                  </a:moveTo>
                  <a:lnTo>
                    <a:pt x="416293" y="666750"/>
                  </a:lnTo>
                  <a:lnTo>
                    <a:pt x="412775" y="666750"/>
                  </a:lnTo>
                  <a:lnTo>
                    <a:pt x="411365" y="668172"/>
                  </a:lnTo>
                  <a:lnTo>
                    <a:pt x="411365" y="671690"/>
                  </a:lnTo>
                  <a:lnTo>
                    <a:pt x="412775" y="673100"/>
                  </a:lnTo>
                  <a:lnTo>
                    <a:pt x="416293" y="673100"/>
                  </a:lnTo>
                  <a:lnTo>
                    <a:pt x="417715" y="671690"/>
                  </a:lnTo>
                  <a:lnTo>
                    <a:pt x="417715" y="668172"/>
                  </a:lnTo>
                  <a:close/>
                </a:path>
                <a:path w="2060575" h="1823085">
                  <a:moveTo>
                    <a:pt x="420890" y="1817522"/>
                  </a:moveTo>
                  <a:lnTo>
                    <a:pt x="419468" y="1816100"/>
                  </a:lnTo>
                  <a:lnTo>
                    <a:pt x="415950" y="1816100"/>
                  </a:lnTo>
                  <a:lnTo>
                    <a:pt x="414528" y="1817522"/>
                  </a:lnTo>
                  <a:lnTo>
                    <a:pt x="414528" y="1821040"/>
                  </a:lnTo>
                  <a:lnTo>
                    <a:pt x="415950" y="1822450"/>
                  </a:lnTo>
                  <a:lnTo>
                    <a:pt x="419468" y="1822450"/>
                  </a:lnTo>
                  <a:lnTo>
                    <a:pt x="420890" y="1821040"/>
                  </a:lnTo>
                  <a:lnTo>
                    <a:pt x="420890" y="1817522"/>
                  </a:lnTo>
                  <a:close/>
                </a:path>
                <a:path w="2060575" h="1823085">
                  <a:moveTo>
                    <a:pt x="425665" y="1422"/>
                  </a:moveTo>
                  <a:lnTo>
                    <a:pt x="424243" y="0"/>
                  </a:lnTo>
                  <a:lnTo>
                    <a:pt x="420725" y="0"/>
                  </a:lnTo>
                  <a:lnTo>
                    <a:pt x="419303" y="1422"/>
                  </a:lnTo>
                  <a:lnTo>
                    <a:pt x="419303" y="4940"/>
                  </a:lnTo>
                  <a:lnTo>
                    <a:pt x="420725" y="6350"/>
                  </a:lnTo>
                  <a:lnTo>
                    <a:pt x="424243" y="6350"/>
                  </a:lnTo>
                  <a:lnTo>
                    <a:pt x="425665" y="4940"/>
                  </a:lnTo>
                  <a:lnTo>
                    <a:pt x="425665" y="1422"/>
                  </a:lnTo>
                  <a:close/>
                </a:path>
                <a:path w="2060575" h="1823085">
                  <a:moveTo>
                    <a:pt x="430428" y="668172"/>
                  </a:moveTo>
                  <a:lnTo>
                    <a:pt x="429006" y="666750"/>
                  </a:lnTo>
                  <a:lnTo>
                    <a:pt x="425488" y="666750"/>
                  </a:lnTo>
                  <a:lnTo>
                    <a:pt x="424065" y="668172"/>
                  </a:lnTo>
                  <a:lnTo>
                    <a:pt x="424065" y="671690"/>
                  </a:lnTo>
                  <a:lnTo>
                    <a:pt x="425488" y="673100"/>
                  </a:lnTo>
                  <a:lnTo>
                    <a:pt x="429006" y="673100"/>
                  </a:lnTo>
                  <a:lnTo>
                    <a:pt x="430428" y="671690"/>
                  </a:lnTo>
                  <a:lnTo>
                    <a:pt x="430428" y="668172"/>
                  </a:lnTo>
                  <a:close/>
                </a:path>
                <a:path w="2060575" h="1823085">
                  <a:moveTo>
                    <a:pt x="433590" y="1817522"/>
                  </a:moveTo>
                  <a:lnTo>
                    <a:pt x="432168" y="1816100"/>
                  </a:lnTo>
                  <a:lnTo>
                    <a:pt x="428650" y="1816100"/>
                  </a:lnTo>
                  <a:lnTo>
                    <a:pt x="427240" y="1817522"/>
                  </a:lnTo>
                  <a:lnTo>
                    <a:pt x="427240" y="1821040"/>
                  </a:lnTo>
                  <a:lnTo>
                    <a:pt x="428650" y="1822450"/>
                  </a:lnTo>
                  <a:lnTo>
                    <a:pt x="432168" y="1822450"/>
                  </a:lnTo>
                  <a:lnTo>
                    <a:pt x="433590" y="1821040"/>
                  </a:lnTo>
                  <a:lnTo>
                    <a:pt x="433590" y="1817522"/>
                  </a:lnTo>
                  <a:close/>
                </a:path>
                <a:path w="2060575" h="1823085">
                  <a:moveTo>
                    <a:pt x="438365" y="1422"/>
                  </a:moveTo>
                  <a:lnTo>
                    <a:pt x="436943" y="0"/>
                  </a:lnTo>
                  <a:lnTo>
                    <a:pt x="433425" y="0"/>
                  </a:lnTo>
                  <a:lnTo>
                    <a:pt x="432015" y="1422"/>
                  </a:lnTo>
                  <a:lnTo>
                    <a:pt x="432015" y="4940"/>
                  </a:lnTo>
                  <a:lnTo>
                    <a:pt x="433425" y="6350"/>
                  </a:lnTo>
                  <a:lnTo>
                    <a:pt x="436943" y="6350"/>
                  </a:lnTo>
                  <a:lnTo>
                    <a:pt x="438365" y="4940"/>
                  </a:lnTo>
                  <a:lnTo>
                    <a:pt x="438365" y="1422"/>
                  </a:lnTo>
                  <a:close/>
                </a:path>
                <a:path w="2060575" h="1823085">
                  <a:moveTo>
                    <a:pt x="443128" y="668172"/>
                  </a:moveTo>
                  <a:lnTo>
                    <a:pt x="441706" y="666750"/>
                  </a:lnTo>
                  <a:lnTo>
                    <a:pt x="438188" y="666750"/>
                  </a:lnTo>
                  <a:lnTo>
                    <a:pt x="436778" y="668172"/>
                  </a:lnTo>
                  <a:lnTo>
                    <a:pt x="436778" y="671690"/>
                  </a:lnTo>
                  <a:lnTo>
                    <a:pt x="438188" y="673100"/>
                  </a:lnTo>
                  <a:lnTo>
                    <a:pt x="441706" y="673100"/>
                  </a:lnTo>
                  <a:lnTo>
                    <a:pt x="443128" y="671690"/>
                  </a:lnTo>
                  <a:lnTo>
                    <a:pt x="443128" y="668172"/>
                  </a:lnTo>
                  <a:close/>
                </a:path>
                <a:path w="2060575" h="1823085">
                  <a:moveTo>
                    <a:pt x="446303" y="1817522"/>
                  </a:moveTo>
                  <a:lnTo>
                    <a:pt x="444881" y="1816100"/>
                  </a:lnTo>
                  <a:lnTo>
                    <a:pt x="441363" y="1816100"/>
                  </a:lnTo>
                  <a:lnTo>
                    <a:pt x="439940" y="1817522"/>
                  </a:lnTo>
                  <a:lnTo>
                    <a:pt x="439940" y="1821040"/>
                  </a:lnTo>
                  <a:lnTo>
                    <a:pt x="441363" y="1822450"/>
                  </a:lnTo>
                  <a:lnTo>
                    <a:pt x="444881" y="1822450"/>
                  </a:lnTo>
                  <a:lnTo>
                    <a:pt x="446303" y="1821040"/>
                  </a:lnTo>
                  <a:lnTo>
                    <a:pt x="446303" y="1817522"/>
                  </a:lnTo>
                  <a:close/>
                </a:path>
                <a:path w="2060575" h="1823085">
                  <a:moveTo>
                    <a:pt x="451078" y="1422"/>
                  </a:moveTo>
                  <a:lnTo>
                    <a:pt x="449656" y="0"/>
                  </a:lnTo>
                  <a:lnTo>
                    <a:pt x="446138" y="0"/>
                  </a:lnTo>
                  <a:lnTo>
                    <a:pt x="444715" y="1422"/>
                  </a:lnTo>
                  <a:lnTo>
                    <a:pt x="444715" y="4940"/>
                  </a:lnTo>
                  <a:lnTo>
                    <a:pt x="446138" y="6350"/>
                  </a:lnTo>
                  <a:lnTo>
                    <a:pt x="449656" y="6350"/>
                  </a:lnTo>
                  <a:lnTo>
                    <a:pt x="451078" y="4940"/>
                  </a:lnTo>
                  <a:lnTo>
                    <a:pt x="451078" y="1422"/>
                  </a:lnTo>
                  <a:close/>
                </a:path>
                <a:path w="2060575" h="1823085">
                  <a:moveTo>
                    <a:pt x="455841" y="668172"/>
                  </a:moveTo>
                  <a:lnTo>
                    <a:pt x="454418" y="666750"/>
                  </a:lnTo>
                  <a:lnTo>
                    <a:pt x="450900" y="666750"/>
                  </a:lnTo>
                  <a:lnTo>
                    <a:pt x="449478" y="668172"/>
                  </a:lnTo>
                  <a:lnTo>
                    <a:pt x="449478" y="671690"/>
                  </a:lnTo>
                  <a:lnTo>
                    <a:pt x="450900" y="673100"/>
                  </a:lnTo>
                  <a:lnTo>
                    <a:pt x="454418" y="673100"/>
                  </a:lnTo>
                  <a:lnTo>
                    <a:pt x="455841" y="671690"/>
                  </a:lnTo>
                  <a:lnTo>
                    <a:pt x="455841" y="668172"/>
                  </a:lnTo>
                  <a:close/>
                </a:path>
                <a:path w="2060575" h="1823085">
                  <a:moveTo>
                    <a:pt x="459003" y="1817522"/>
                  </a:moveTo>
                  <a:lnTo>
                    <a:pt x="457581" y="1816100"/>
                  </a:lnTo>
                  <a:lnTo>
                    <a:pt x="454063" y="1816100"/>
                  </a:lnTo>
                  <a:lnTo>
                    <a:pt x="452653" y="1817522"/>
                  </a:lnTo>
                  <a:lnTo>
                    <a:pt x="452653" y="1821040"/>
                  </a:lnTo>
                  <a:lnTo>
                    <a:pt x="454063" y="1822450"/>
                  </a:lnTo>
                  <a:lnTo>
                    <a:pt x="457581" y="1822450"/>
                  </a:lnTo>
                  <a:lnTo>
                    <a:pt x="459003" y="1821040"/>
                  </a:lnTo>
                  <a:lnTo>
                    <a:pt x="459003" y="1817522"/>
                  </a:lnTo>
                  <a:close/>
                </a:path>
                <a:path w="2060575" h="1823085">
                  <a:moveTo>
                    <a:pt x="463778" y="1422"/>
                  </a:moveTo>
                  <a:lnTo>
                    <a:pt x="462356" y="0"/>
                  </a:lnTo>
                  <a:lnTo>
                    <a:pt x="458838" y="0"/>
                  </a:lnTo>
                  <a:lnTo>
                    <a:pt x="457428" y="1422"/>
                  </a:lnTo>
                  <a:lnTo>
                    <a:pt x="457428" y="4940"/>
                  </a:lnTo>
                  <a:lnTo>
                    <a:pt x="458838" y="6350"/>
                  </a:lnTo>
                  <a:lnTo>
                    <a:pt x="462356" y="6350"/>
                  </a:lnTo>
                  <a:lnTo>
                    <a:pt x="463778" y="4940"/>
                  </a:lnTo>
                  <a:lnTo>
                    <a:pt x="463778" y="1422"/>
                  </a:lnTo>
                  <a:close/>
                </a:path>
                <a:path w="2060575" h="1823085">
                  <a:moveTo>
                    <a:pt x="468541" y="668172"/>
                  </a:moveTo>
                  <a:lnTo>
                    <a:pt x="467118" y="666750"/>
                  </a:lnTo>
                  <a:lnTo>
                    <a:pt x="463600" y="666750"/>
                  </a:lnTo>
                  <a:lnTo>
                    <a:pt x="462191" y="668172"/>
                  </a:lnTo>
                  <a:lnTo>
                    <a:pt x="462191" y="671690"/>
                  </a:lnTo>
                  <a:lnTo>
                    <a:pt x="463600" y="673100"/>
                  </a:lnTo>
                  <a:lnTo>
                    <a:pt x="467118" y="673100"/>
                  </a:lnTo>
                  <a:lnTo>
                    <a:pt x="468541" y="671690"/>
                  </a:lnTo>
                  <a:lnTo>
                    <a:pt x="468541" y="668172"/>
                  </a:lnTo>
                  <a:close/>
                </a:path>
                <a:path w="2060575" h="1823085">
                  <a:moveTo>
                    <a:pt x="471716" y="1817522"/>
                  </a:moveTo>
                  <a:lnTo>
                    <a:pt x="470293" y="1816100"/>
                  </a:lnTo>
                  <a:lnTo>
                    <a:pt x="466775" y="1816100"/>
                  </a:lnTo>
                  <a:lnTo>
                    <a:pt x="465353" y="1817522"/>
                  </a:lnTo>
                  <a:lnTo>
                    <a:pt x="465353" y="1821040"/>
                  </a:lnTo>
                  <a:lnTo>
                    <a:pt x="466775" y="1822450"/>
                  </a:lnTo>
                  <a:lnTo>
                    <a:pt x="470293" y="1822450"/>
                  </a:lnTo>
                  <a:lnTo>
                    <a:pt x="471716" y="1821040"/>
                  </a:lnTo>
                  <a:lnTo>
                    <a:pt x="471716" y="1817522"/>
                  </a:lnTo>
                  <a:close/>
                </a:path>
                <a:path w="2060575" h="1823085">
                  <a:moveTo>
                    <a:pt x="476491" y="1422"/>
                  </a:moveTo>
                  <a:lnTo>
                    <a:pt x="475068" y="0"/>
                  </a:lnTo>
                  <a:lnTo>
                    <a:pt x="471551" y="0"/>
                  </a:lnTo>
                  <a:lnTo>
                    <a:pt x="470128" y="1422"/>
                  </a:lnTo>
                  <a:lnTo>
                    <a:pt x="470128" y="4940"/>
                  </a:lnTo>
                  <a:lnTo>
                    <a:pt x="471551" y="6350"/>
                  </a:lnTo>
                  <a:lnTo>
                    <a:pt x="475068" y="6350"/>
                  </a:lnTo>
                  <a:lnTo>
                    <a:pt x="476491" y="4940"/>
                  </a:lnTo>
                  <a:lnTo>
                    <a:pt x="476491" y="1422"/>
                  </a:lnTo>
                  <a:close/>
                </a:path>
                <a:path w="2060575" h="1823085">
                  <a:moveTo>
                    <a:pt x="481253" y="668172"/>
                  </a:moveTo>
                  <a:lnTo>
                    <a:pt x="479831" y="666750"/>
                  </a:lnTo>
                  <a:lnTo>
                    <a:pt x="476313" y="666750"/>
                  </a:lnTo>
                  <a:lnTo>
                    <a:pt x="474891" y="668172"/>
                  </a:lnTo>
                  <a:lnTo>
                    <a:pt x="474891" y="671690"/>
                  </a:lnTo>
                  <a:lnTo>
                    <a:pt x="476313" y="673100"/>
                  </a:lnTo>
                  <a:lnTo>
                    <a:pt x="479831" y="673100"/>
                  </a:lnTo>
                  <a:lnTo>
                    <a:pt x="481253" y="671690"/>
                  </a:lnTo>
                  <a:lnTo>
                    <a:pt x="481253" y="668172"/>
                  </a:lnTo>
                  <a:close/>
                </a:path>
                <a:path w="2060575" h="1823085">
                  <a:moveTo>
                    <a:pt x="484416" y="1817522"/>
                  </a:moveTo>
                  <a:lnTo>
                    <a:pt x="482993" y="1816100"/>
                  </a:lnTo>
                  <a:lnTo>
                    <a:pt x="479475" y="1816100"/>
                  </a:lnTo>
                  <a:lnTo>
                    <a:pt x="478066" y="1817522"/>
                  </a:lnTo>
                  <a:lnTo>
                    <a:pt x="478066" y="1821040"/>
                  </a:lnTo>
                  <a:lnTo>
                    <a:pt x="479475" y="1822450"/>
                  </a:lnTo>
                  <a:lnTo>
                    <a:pt x="482993" y="1822450"/>
                  </a:lnTo>
                  <a:lnTo>
                    <a:pt x="484416" y="1821040"/>
                  </a:lnTo>
                  <a:lnTo>
                    <a:pt x="484416" y="1817522"/>
                  </a:lnTo>
                  <a:close/>
                </a:path>
                <a:path w="2060575" h="1823085">
                  <a:moveTo>
                    <a:pt x="489191" y="1422"/>
                  </a:moveTo>
                  <a:lnTo>
                    <a:pt x="487768" y="0"/>
                  </a:lnTo>
                  <a:lnTo>
                    <a:pt x="484251" y="0"/>
                  </a:lnTo>
                  <a:lnTo>
                    <a:pt x="482841" y="1422"/>
                  </a:lnTo>
                  <a:lnTo>
                    <a:pt x="482841" y="4940"/>
                  </a:lnTo>
                  <a:lnTo>
                    <a:pt x="484251" y="6350"/>
                  </a:lnTo>
                  <a:lnTo>
                    <a:pt x="487768" y="6350"/>
                  </a:lnTo>
                  <a:lnTo>
                    <a:pt x="489191" y="4940"/>
                  </a:lnTo>
                  <a:lnTo>
                    <a:pt x="489191" y="1422"/>
                  </a:lnTo>
                  <a:close/>
                </a:path>
                <a:path w="2060575" h="1823085">
                  <a:moveTo>
                    <a:pt x="493953" y="668172"/>
                  </a:moveTo>
                  <a:lnTo>
                    <a:pt x="492531" y="666750"/>
                  </a:lnTo>
                  <a:lnTo>
                    <a:pt x="489013" y="666750"/>
                  </a:lnTo>
                  <a:lnTo>
                    <a:pt x="487603" y="668172"/>
                  </a:lnTo>
                  <a:lnTo>
                    <a:pt x="487603" y="671690"/>
                  </a:lnTo>
                  <a:lnTo>
                    <a:pt x="489013" y="673100"/>
                  </a:lnTo>
                  <a:lnTo>
                    <a:pt x="492531" y="673100"/>
                  </a:lnTo>
                  <a:lnTo>
                    <a:pt x="493953" y="671690"/>
                  </a:lnTo>
                  <a:lnTo>
                    <a:pt x="493953" y="668172"/>
                  </a:lnTo>
                  <a:close/>
                </a:path>
                <a:path w="2060575" h="1823085">
                  <a:moveTo>
                    <a:pt x="497128" y="1817522"/>
                  </a:moveTo>
                  <a:lnTo>
                    <a:pt x="495706" y="1816100"/>
                  </a:lnTo>
                  <a:lnTo>
                    <a:pt x="492188" y="1816100"/>
                  </a:lnTo>
                  <a:lnTo>
                    <a:pt x="490766" y="1817522"/>
                  </a:lnTo>
                  <a:lnTo>
                    <a:pt x="490766" y="1821040"/>
                  </a:lnTo>
                  <a:lnTo>
                    <a:pt x="492188" y="1822450"/>
                  </a:lnTo>
                  <a:lnTo>
                    <a:pt x="495706" y="1822450"/>
                  </a:lnTo>
                  <a:lnTo>
                    <a:pt x="497128" y="1821040"/>
                  </a:lnTo>
                  <a:lnTo>
                    <a:pt x="497128" y="1817522"/>
                  </a:lnTo>
                  <a:close/>
                </a:path>
                <a:path w="2060575" h="1823085">
                  <a:moveTo>
                    <a:pt x="501904" y="1422"/>
                  </a:moveTo>
                  <a:lnTo>
                    <a:pt x="500481" y="0"/>
                  </a:lnTo>
                  <a:lnTo>
                    <a:pt x="496963" y="0"/>
                  </a:lnTo>
                  <a:lnTo>
                    <a:pt x="495541" y="1422"/>
                  </a:lnTo>
                  <a:lnTo>
                    <a:pt x="495541" y="4940"/>
                  </a:lnTo>
                  <a:lnTo>
                    <a:pt x="496963" y="6350"/>
                  </a:lnTo>
                  <a:lnTo>
                    <a:pt x="500481" y="6350"/>
                  </a:lnTo>
                  <a:lnTo>
                    <a:pt x="501904" y="4940"/>
                  </a:lnTo>
                  <a:lnTo>
                    <a:pt x="501904" y="1422"/>
                  </a:lnTo>
                  <a:close/>
                </a:path>
                <a:path w="2060575" h="1823085">
                  <a:moveTo>
                    <a:pt x="506666" y="668172"/>
                  </a:moveTo>
                  <a:lnTo>
                    <a:pt x="505244" y="666750"/>
                  </a:lnTo>
                  <a:lnTo>
                    <a:pt x="501726" y="666750"/>
                  </a:lnTo>
                  <a:lnTo>
                    <a:pt x="500303" y="668172"/>
                  </a:lnTo>
                  <a:lnTo>
                    <a:pt x="500303" y="671690"/>
                  </a:lnTo>
                  <a:lnTo>
                    <a:pt x="501726" y="673100"/>
                  </a:lnTo>
                  <a:lnTo>
                    <a:pt x="505244" y="673100"/>
                  </a:lnTo>
                  <a:lnTo>
                    <a:pt x="506666" y="671690"/>
                  </a:lnTo>
                  <a:lnTo>
                    <a:pt x="506666" y="668172"/>
                  </a:lnTo>
                  <a:close/>
                </a:path>
                <a:path w="2060575" h="1823085">
                  <a:moveTo>
                    <a:pt x="509828" y="1817522"/>
                  </a:moveTo>
                  <a:lnTo>
                    <a:pt x="508406" y="1816100"/>
                  </a:lnTo>
                  <a:lnTo>
                    <a:pt x="504888" y="1816100"/>
                  </a:lnTo>
                  <a:lnTo>
                    <a:pt x="503478" y="1817522"/>
                  </a:lnTo>
                  <a:lnTo>
                    <a:pt x="503478" y="1821040"/>
                  </a:lnTo>
                  <a:lnTo>
                    <a:pt x="504888" y="1822450"/>
                  </a:lnTo>
                  <a:lnTo>
                    <a:pt x="508406" y="1822450"/>
                  </a:lnTo>
                  <a:lnTo>
                    <a:pt x="509828" y="1821040"/>
                  </a:lnTo>
                  <a:lnTo>
                    <a:pt x="509828" y="1817522"/>
                  </a:lnTo>
                  <a:close/>
                </a:path>
                <a:path w="2060575" h="1823085">
                  <a:moveTo>
                    <a:pt x="514604" y="1422"/>
                  </a:moveTo>
                  <a:lnTo>
                    <a:pt x="513181" y="0"/>
                  </a:lnTo>
                  <a:lnTo>
                    <a:pt x="509663" y="0"/>
                  </a:lnTo>
                  <a:lnTo>
                    <a:pt x="508254" y="1422"/>
                  </a:lnTo>
                  <a:lnTo>
                    <a:pt x="508254" y="4940"/>
                  </a:lnTo>
                  <a:lnTo>
                    <a:pt x="509663" y="6350"/>
                  </a:lnTo>
                  <a:lnTo>
                    <a:pt x="513181" y="6350"/>
                  </a:lnTo>
                  <a:lnTo>
                    <a:pt x="514604" y="4940"/>
                  </a:lnTo>
                  <a:lnTo>
                    <a:pt x="514604" y="1422"/>
                  </a:lnTo>
                  <a:close/>
                </a:path>
                <a:path w="2060575" h="1823085">
                  <a:moveTo>
                    <a:pt x="519366" y="668172"/>
                  </a:moveTo>
                  <a:lnTo>
                    <a:pt x="517944" y="666750"/>
                  </a:lnTo>
                  <a:lnTo>
                    <a:pt x="514426" y="666750"/>
                  </a:lnTo>
                  <a:lnTo>
                    <a:pt x="513016" y="668172"/>
                  </a:lnTo>
                  <a:lnTo>
                    <a:pt x="513016" y="671690"/>
                  </a:lnTo>
                  <a:lnTo>
                    <a:pt x="514426" y="673100"/>
                  </a:lnTo>
                  <a:lnTo>
                    <a:pt x="517944" y="673100"/>
                  </a:lnTo>
                  <a:lnTo>
                    <a:pt x="519366" y="671690"/>
                  </a:lnTo>
                  <a:lnTo>
                    <a:pt x="519366" y="668172"/>
                  </a:lnTo>
                  <a:close/>
                </a:path>
                <a:path w="2060575" h="1823085">
                  <a:moveTo>
                    <a:pt x="522541" y="1817522"/>
                  </a:moveTo>
                  <a:lnTo>
                    <a:pt x="521119" y="1816100"/>
                  </a:lnTo>
                  <a:lnTo>
                    <a:pt x="517601" y="1816100"/>
                  </a:lnTo>
                  <a:lnTo>
                    <a:pt x="516178" y="1817522"/>
                  </a:lnTo>
                  <a:lnTo>
                    <a:pt x="516178" y="1821040"/>
                  </a:lnTo>
                  <a:lnTo>
                    <a:pt x="517601" y="1822450"/>
                  </a:lnTo>
                  <a:lnTo>
                    <a:pt x="521119" y="1822450"/>
                  </a:lnTo>
                  <a:lnTo>
                    <a:pt x="522541" y="1821040"/>
                  </a:lnTo>
                  <a:lnTo>
                    <a:pt x="522541" y="1817522"/>
                  </a:lnTo>
                  <a:close/>
                </a:path>
                <a:path w="2060575" h="1823085">
                  <a:moveTo>
                    <a:pt x="527316" y="1422"/>
                  </a:moveTo>
                  <a:lnTo>
                    <a:pt x="525894" y="0"/>
                  </a:lnTo>
                  <a:lnTo>
                    <a:pt x="522376" y="0"/>
                  </a:lnTo>
                  <a:lnTo>
                    <a:pt x="520954" y="1422"/>
                  </a:lnTo>
                  <a:lnTo>
                    <a:pt x="520954" y="4940"/>
                  </a:lnTo>
                  <a:lnTo>
                    <a:pt x="522376" y="6350"/>
                  </a:lnTo>
                  <a:lnTo>
                    <a:pt x="525894" y="6350"/>
                  </a:lnTo>
                  <a:lnTo>
                    <a:pt x="527316" y="4940"/>
                  </a:lnTo>
                  <a:lnTo>
                    <a:pt x="527316" y="1422"/>
                  </a:lnTo>
                  <a:close/>
                </a:path>
                <a:path w="2060575" h="1823085">
                  <a:moveTo>
                    <a:pt x="532079" y="668172"/>
                  </a:moveTo>
                  <a:lnTo>
                    <a:pt x="530656" y="666750"/>
                  </a:lnTo>
                  <a:lnTo>
                    <a:pt x="527138" y="666750"/>
                  </a:lnTo>
                  <a:lnTo>
                    <a:pt x="525716" y="668172"/>
                  </a:lnTo>
                  <a:lnTo>
                    <a:pt x="525716" y="671690"/>
                  </a:lnTo>
                  <a:lnTo>
                    <a:pt x="527138" y="673100"/>
                  </a:lnTo>
                  <a:lnTo>
                    <a:pt x="530656" y="673100"/>
                  </a:lnTo>
                  <a:lnTo>
                    <a:pt x="532079" y="671690"/>
                  </a:lnTo>
                  <a:lnTo>
                    <a:pt x="532079" y="668172"/>
                  </a:lnTo>
                  <a:close/>
                </a:path>
                <a:path w="2060575" h="1823085">
                  <a:moveTo>
                    <a:pt x="535241" y="1817522"/>
                  </a:moveTo>
                  <a:lnTo>
                    <a:pt x="533819" y="1816100"/>
                  </a:lnTo>
                  <a:lnTo>
                    <a:pt x="530301" y="1816100"/>
                  </a:lnTo>
                  <a:lnTo>
                    <a:pt x="528891" y="1817522"/>
                  </a:lnTo>
                  <a:lnTo>
                    <a:pt x="528891" y="1821040"/>
                  </a:lnTo>
                  <a:lnTo>
                    <a:pt x="530301" y="1822450"/>
                  </a:lnTo>
                  <a:lnTo>
                    <a:pt x="533819" y="1822450"/>
                  </a:lnTo>
                  <a:lnTo>
                    <a:pt x="535241" y="1821040"/>
                  </a:lnTo>
                  <a:lnTo>
                    <a:pt x="535241" y="1817522"/>
                  </a:lnTo>
                  <a:close/>
                </a:path>
                <a:path w="2060575" h="1823085">
                  <a:moveTo>
                    <a:pt x="540016" y="1422"/>
                  </a:moveTo>
                  <a:lnTo>
                    <a:pt x="538594" y="0"/>
                  </a:lnTo>
                  <a:lnTo>
                    <a:pt x="535076" y="0"/>
                  </a:lnTo>
                  <a:lnTo>
                    <a:pt x="533666" y="1422"/>
                  </a:lnTo>
                  <a:lnTo>
                    <a:pt x="533666" y="4940"/>
                  </a:lnTo>
                  <a:lnTo>
                    <a:pt x="535076" y="6350"/>
                  </a:lnTo>
                  <a:lnTo>
                    <a:pt x="538594" y="6350"/>
                  </a:lnTo>
                  <a:lnTo>
                    <a:pt x="540016" y="4940"/>
                  </a:lnTo>
                  <a:lnTo>
                    <a:pt x="540016" y="1422"/>
                  </a:lnTo>
                  <a:close/>
                </a:path>
                <a:path w="2060575" h="1823085">
                  <a:moveTo>
                    <a:pt x="544779" y="668172"/>
                  </a:moveTo>
                  <a:lnTo>
                    <a:pt x="543356" y="666750"/>
                  </a:lnTo>
                  <a:lnTo>
                    <a:pt x="539838" y="666750"/>
                  </a:lnTo>
                  <a:lnTo>
                    <a:pt x="538429" y="668172"/>
                  </a:lnTo>
                  <a:lnTo>
                    <a:pt x="538429" y="671690"/>
                  </a:lnTo>
                  <a:lnTo>
                    <a:pt x="539838" y="673100"/>
                  </a:lnTo>
                  <a:lnTo>
                    <a:pt x="543356" y="673100"/>
                  </a:lnTo>
                  <a:lnTo>
                    <a:pt x="544779" y="671690"/>
                  </a:lnTo>
                  <a:lnTo>
                    <a:pt x="544779" y="668172"/>
                  </a:lnTo>
                  <a:close/>
                </a:path>
                <a:path w="2060575" h="1823085">
                  <a:moveTo>
                    <a:pt x="547954" y="1817522"/>
                  </a:moveTo>
                  <a:lnTo>
                    <a:pt x="546531" y="1816100"/>
                  </a:lnTo>
                  <a:lnTo>
                    <a:pt x="543013" y="1816100"/>
                  </a:lnTo>
                  <a:lnTo>
                    <a:pt x="541591" y="1817522"/>
                  </a:lnTo>
                  <a:lnTo>
                    <a:pt x="541591" y="1821040"/>
                  </a:lnTo>
                  <a:lnTo>
                    <a:pt x="543013" y="1822450"/>
                  </a:lnTo>
                  <a:lnTo>
                    <a:pt x="546531" y="1822450"/>
                  </a:lnTo>
                  <a:lnTo>
                    <a:pt x="547954" y="1821040"/>
                  </a:lnTo>
                  <a:lnTo>
                    <a:pt x="547954" y="1817522"/>
                  </a:lnTo>
                  <a:close/>
                </a:path>
                <a:path w="2060575" h="1823085">
                  <a:moveTo>
                    <a:pt x="552729" y="1422"/>
                  </a:moveTo>
                  <a:lnTo>
                    <a:pt x="551307" y="0"/>
                  </a:lnTo>
                  <a:lnTo>
                    <a:pt x="547789" y="0"/>
                  </a:lnTo>
                  <a:lnTo>
                    <a:pt x="546366" y="1422"/>
                  </a:lnTo>
                  <a:lnTo>
                    <a:pt x="546366" y="4940"/>
                  </a:lnTo>
                  <a:lnTo>
                    <a:pt x="547789" y="6350"/>
                  </a:lnTo>
                  <a:lnTo>
                    <a:pt x="551307" y="6350"/>
                  </a:lnTo>
                  <a:lnTo>
                    <a:pt x="552729" y="4940"/>
                  </a:lnTo>
                  <a:lnTo>
                    <a:pt x="552729" y="1422"/>
                  </a:lnTo>
                  <a:close/>
                </a:path>
                <a:path w="2060575" h="1823085">
                  <a:moveTo>
                    <a:pt x="557491" y="668172"/>
                  </a:moveTo>
                  <a:lnTo>
                    <a:pt x="556069" y="666750"/>
                  </a:lnTo>
                  <a:lnTo>
                    <a:pt x="552551" y="666750"/>
                  </a:lnTo>
                  <a:lnTo>
                    <a:pt x="551129" y="668172"/>
                  </a:lnTo>
                  <a:lnTo>
                    <a:pt x="551129" y="671690"/>
                  </a:lnTo>
                  <a:lnTo>
                    <a:pt x="552551" y="673100"/>
                  </a:lnTo>
                  <a:lnTo>
                    <a:pt x="556069" y="673100"/>
                  </a:lnTo>
                  <a:lnTo>
                    <a:pt x="557491" y="671690"/>
                  </a:lnTo>
                  <a:lnTo>
                    <a:pt x="557491" y="668172"/>
                  </a:lnTo>
                  <a:close/>
                </a:path>
                <a:path w="2060575" h="1823085">
                  <a:moveTo>
                    <a:pt x="560654" y="1817522"/>
                  </a:moveTo>
                  <a:lnTo>
                    <a:pt x="559231" y="1816100"/>
                  </a:lnTo>
                  <a:lnTo>
                    <a:pt x="555713" y="1816100"/>
                  </a:lnTo>
                  <a:lnTo>
                    <a:pt x="554304" y="1817522"/>
                  </a:lnTo>
                  <a:lnTo>
                    <a:pt x="554304" y="1821040"/>
                  </a:lnTo>
                  <a:lnTo>
                    <a:pt x="555713" y="1822450"/>
                  </a:lnTo>
                  <a:lnTo>
                    <a:pt x="559231" y="1822450"/>
                  </a:lnTo>
                  <a:lnTo>
                    <a:pt x="560654" y="1821040"/>
                  </a:lnTo>
                  <a:lnTo>
                    <a:pt x="560654" y="1817522"/>
                  </a:lnTo>
                  <a:close/>
                </a:path>
                <a:path w="2060575" h="1823085">
                  <a:moveTo>
                    <a:pt x="565429" y="1422"/>
                  </a:moveTo>
                  <a:lnTo>
                    <a:pt x="564007" y="0"/>
                  </a:lnTo>
                  <a:lnTo>
                    <a:pt x="560489" y="0"/>
                  </a:lnTo>
                  <a:lnTo>
                    <a:pt x="559079" y="1422"/>
                  </a:lnTo>
                  <a:lnTo>
                    <a:pt x="559079" y="4940"/>
                  </a:lnTo>
                  <a:lnTo>
                    <a:pt x="560489" y="6350"/>
                  </a:lnTo>
                  <a:lnTo>
                    <a:pt x="564007" y="6350"/>
                  </a:lnTo>
                  <a:lnTo>
                    <a:pt x="565429" y="4940"/>
                  </a:lnTo>
                  <a:lnTo>
                    <a:pt x="565429" y="1422"/>
                  </a:lnTo>
                  <a:close/>
                </a:path>
                <a:path w="2060575" h="1823085">
                  <a:moveTo>
                    <a:pt x="570191" y="668172"/>
                  </a:moveTo>
                  <a:lnTo>
                    <a:pt x="568769" y="666750"/>
                  </a:lnTo>
                  <a:lnTo>
                    <a:pt x="565251" y="666750"/>
                  </a:lnTo>
                  <a:lnTo>
                    <a:pt x="563841" y="668172"/>
                  </a:lnTo>
                  <a:lnTo>
                    <a:pt x="563841" y="671690"/>
                  </a:lnTo>
                  <a:lnTo>
                    <a:pt x="565251" y="673100"/>
                  </a:lnTo>
                  <a:lnTo>
                    <a:pt x="568769" y="673100"/>
                  </a:lnTo>
                  <a:lnTo>
                    <a:pt x="570191" y="671690"/>
                  </a:lnTo>
                  <a:lnTo>
                    <a:pt x="570191" y="668172"/>
                  </a:lnTo>
                  <a:close/>
                </a:path>
                <a:path w="2060575" h="1823085">
                  <a:moveTo>
                    <a:pt x="573366" y="1817522"/>
                  </a:moveTo>
                  <a:lnTo>
                    <a:pt x="571944" y="1816100"/>
                  </a:lnTo>
                  <a:lnTo>
                    <a:pt x="568426" y="1816100"/>
                  </a:lnTo>
                  <a:lnTo>
                    <a:pt x="567004" y="1817522"/>
                  </a:lnTo>
                  <a:lnTo>
                    <a:pt x="567004" y="1821040"/>
                  </a:lnTo>
                  <a:lnTo>
                    <a:pt x="568426" y="1822450"/>
                  </a:lnTo>
                  <a:lnTo>
                    <a:pt x="571944" y="1822450"/>
                  </a:lnTo>
                  <a:lnTo>
                    <a:pt x="573366" y="1821040"/>
                  </a:lnTo>
                  <a:lnTo>
                    <a:pt x="573366" y="1817522"/>
                  </a:lnTo>
                  <a:close/>
                </a:path>
                <a:path w="2060575" h="1823085">
                  <a:moveTo>
                    <a:pt x="578142" y="1422"/>
                  </a:moveTo>
                  <a:lnTo>
                    <a:pt x="576719" y="0"/>
                  </a:lnTo>
                  <a:lnTo>
                    <a:pt x="573201" y="0"/>
                  </a:lnTo>
                  <a:lnTo>
                    <a:pt x="571779" y="1422"/>
                  </a:lnTo>
                  <a:lnTo>
                    <a:pt x="571779" y="4940"/>
                  </a:lnTo>
                  <a:lnTo>
                    <a:pt x="573201" y="6350"/>
                  </a:lnTo>
                  <a:lnTo>
                    <a:pt x="576719" y="6350"/>
                  </a:lnTo>
                  <a:lnTo>
                    <a:pt x="578142" y="4940"/>
                  </a:lnTo>
                  <a:lnTo>
                    <a:pt x="578142" y="1422"/>
                  </a:lnTo>
                  <a:close/>
                </a:path>
                <a:path w="2060575" h="1823085">
                  <a:moveTo>
                    <a:pt x="582904" y="668172"/>
                  </a:moveTo>
                  <a:lnTo>
                    <a:pt x="581482" y="666750"/>
                  </a:lnTo>
                  <a:lnTo>
                    <a:pt x="577964" y="666750"/>
                  </a:lnTo>
                  <a:lnTo>
                    <a:pt x="576541" y="668172"/>
                  </a:lnTo>
                  <a:lnTo>
                    <a:pt x="576541" y="671690"/>
                  </a:lnTo>
                  <a:lnTo>
                    <a:pt x="577964" y="673100"/>
                  </a:lnTo>
                  <a:lnTo>
                    <a:pt x="581482" y="673100"/>
                  </a:lnTo>
                  <a:lnTo>
                    <a:pt x="582904" y="671690"/>
                  </a:lnTo>
                  <a:lnTo>
                    <a:pt x="582904" y="668172"/>
                  </a:lnTo>
                  <a:close/>
                </a:path>
                <a:path w="2060575" h="1823085">
                  <a:moveTo>
                    <a:pt x="586066" y="1817522"/>
                  </a:moveTo>
                  <a:lnTo>
                    <a:pt x="584644" y="1816100"/>
                  </a:lnTo>
                  <a:lnTo>
                    <a:pt x="581139" y="1816100"/>
                  </a:lnTo>
                  <a:lnTo>
                    <a:pt x="579716" y="1817522"/>
                  </a:lnTo>
                  <a:lnTo>
                    <a:pt x="579716" y="1821040"/>
                  </a:lnTo>
                  <a:lnTo>
                    <a:pt x="581139" y="1822450"/>
                  </a:lnTo>
                  <a:lnTo>
                    <a:pt x="584644" y="1822450"/>
                  </a:lnTo>
                  <a:lnTo>
                    <a:pt x="586066" y="1821040"/>
                  </a:lnTo>
                  <a:lnTo>
                    <a:pt x="586066" y="1817522"/>
                  </a:lnTo>
                  <a:close/>
                </a:path>
                <a:path w="2060575" h="1823085">
                  <a:moveTo>
                    <a:pt x="590842" y="1422"/>
                  </a:moveTo>
                  <a:lnTo>
                    <a:pt x="589419" y="0"/>
                  </a:lnTo>
                  <a:lnTo>
                    <a:pt x="585901" y="0"/>
                  </a:lnTo>
                  <a:lnTo>
                    <a:pt x="584492" y="1422"/>
                  </a:lnTo>
                  <a:lnTo>
                    <a:pt x="584492" y="4940"/>
                  </a:lnTo>
                  <a:lnTo>
                    <a:pt x="585901" y="6350"/>
                  </a:lnTo>
                  <a:lnTo>
                    <a:pt x="589419" y="6350"/>
                  </a:lnTo>
                  <a:lnTo>
                    <a:pt x="590842" y="4940"/>
                  </a:lnTo>
                  <a:lnTo>
                    <a:pt x="590842" y="1422"/>
                  </a:lnTo>
                  <a:close/>
                </a:path>
                <a:path w="2060575" h="1823085">
                  <a:moveTo>
                    <a:pt x="595604" y="668172"/>
                  </a:moveTo>
                  <a:lnTo>
                    <a:pt x="594182" y="666750"/>
                  </a:lnTo>
                  <a:lnTo>
                    <a:pt x="590664" y="666750"/>
                  </a:lnTo>
                  <a:lnTo>
                    <a:pt x="589254" y="668172"/>
                  </a:lnTo>
                  <a:lnTo>
                    <a:pt x="589254" y="671690"/>
                  </a:lnTo>
                  <a:lnTo>
                    <a:pt x="590664" y="673100"/>
                  </a:lnTo>
                  <a:lnTo>
                    <a:pt x="594182" y="673100"/>
                  </a:lnTo>
                  <a:lnTo>
                    <a:pt x="595604" y="671690"/>
                  </a:lnTo>
                  <a:lnTo>
                    <a:pt x="595604" y="668172"/>
                  </a:lnTo>
                  <a:close/>
                </a:path>
                <a:path w="2060575" h="1823085">
                  <a:moveTo>
                    <a:pt x="598779" y="1817522"/>
                  </a:moveTo>
                  <a:lnTo>
                    <a:pt x="597357" y="1816100"/>
                  </a:lnTo>
                  <a:lnTo>
                    <a:pt x="593839" y="1816100"/>
                  </a:lnTo>
                  <a:lnTo>
                    <a:pt x="592416" y="1817522"/>
                  </a:lnTo>
                  <a:lnTo>
                    <a:pt x="592416" y="1821040"/>
                  </a:lnTo>
                  <a:lnTo>
                    <a:pt x="593839" y="1822450"/>
                  </a:lnTo>
                  <a:lnTo>
                    <a:pt x="597357" y="1822450"/>
                  </a:lnTo>
                  <a:lnTo>
                    <a:pt x="598779" y="1821040"/>
                  </a:lnTo>
                  <a:lnTo>
                    <a:pt x="598779" y="1817522"/>
                  </a:lnTo>
                  <a:close/>
                </a:path>
                <a:path w="2060575" h="1823085">
                  <a:moveTo>
                    <a:pt x="603554" y="1422"/>
                  </a:moveTo>
                  <a:lnTo>
                    <a:pt x="602132" y="0"/>
                  </a:lnTo>
                  <a:lnTo>
                    <a:pt x="598614" y="0"/>
                  </a:lnTo>
                  <a:lnTo>
                    <a:pt x="597192" y="1422"/>
                  </a:lnTo>
                  <a:lnTo>
                    <a:pt x="597192" y="4940"/>
                  </a:lnTo>
                  <a:lnTo>
                    <a:pt x="598614" y="6350"/>
                  </a:lnTo>
                  <a:lnTo>
                    <a:pt x="602132" y="6350"/>
                  </a:lnTo>
                  <a:lnTo>
                    <a:pt x="603554" y="4940"/>
                  </a:lnTo>
                  <a:lnTo>
                    <a:pt x="603554" y="1422"/>
                  </a:lnTo>
                  <a:close/>
                </a:path>
                <a:path w="2060575" h="1823085">
                  <a:moveTo>
                    <a:pt x="608317" y="668172"/>
                  </a:moveTo>
                  <a:lnTo>
                    <a:pt x="606894" y="666750"/>
                  </a:lnTo>
                  <a:lnTo>
                    <a:pt x="603377" y="666750"/>
                  </a:lnTo>
                  <a:lnTo>
                    <a:pt x="601954" y="668172"/>
                  </a:lnTo>
                  <a:lnTo>
                    <a:pt x="601954" y="671690"/>
                  </a:lnTo>
                  <a:lnTo>
                    <a:pt x="603377" y="673100"/>
                  </a:lnTo>
                  <a:lnTo>
                    <a:pt x="606894" y="673100"/>
                  </a:lnTo>
                  <a:lnTo>
                    <a:pt x="608317" y="671690"/>
                  </a:lnTo>
                  <a:lnTo>
                    <a:pt x="608317" y="668172"/>
                  </a:lnTo>
                  <a:close/>
                </a:path>
                <a:path w="2060575" h="1823085">
                  <a:moveTo>
                    <a:pt x="611479" y="1817522"/>
                  </a:moveTo>
                  <a:lnTo>
                    <a:pt x="610057" y="1816100"/>
                  </a:lnTo>
                  <a:lnTo>
                    <a:pt x="606552" y="1816100"/>
                  </a:lnTo>
                  <a:lnTo>
                    <a:pt x="605129" y="1817522"/>
                  </a:lnTo>
                  <a:lnTo>
                    <a:pt x="605129" y="1821040"/>
                  </a:lnTo>
                  <a:lnTo>
                    <a:pt x="606552" y="1822450"/>
                  </a:lnTo>
                  <a:lnTo>
                    <a:pt x="610057" y="1822450"/>
                  </a:lnTo>
                  <a:lnTo>
                    <a:pt x="611479" y="1821040"/>
                  </a:lnTo>
                  <a:lnTo>
                    <a:pt x="611479" y="1817522"/>
                  </a:lnTo>
                  <a:close/>
                </a:path>
                <a:path w="2060575" h="1823085">
                  <a:moveTo>
                    <a:pt x="616254" y="1422"/>
                  </a:moveTo>
                  <a:lnTo>
                    <a:pt x="614832" y="0"/>
                  </a:lnTo>
                  <a:lnTo>
                    <a:pt x="611314" y="0"/>
                  </a:lnTo>
                  <a:lnTo>
                    <a:pt x="609904" y="1422"/>
                  </a:lnTo>
                  <a:lnTo>
                    <a:pt x="609904" y="4940"/>
                  </a:lnTo>
                  <a:lnTo>
                    <a:pt x="611314" y="6350"/>
                  </a:lnTo>
                  <a:lnTo>
                    <a:pt x="614832" y="6350"/>
                  </a:lnTo>
                  <a:lnTo>
                    <a:pt x="616254" y="4940"/>
                  </a:lnTo>
                  <a:lnTo>
                    <a:pt x="616254" y="1422"/>
                  </a:lnTo>
                  <a:close/>
                </a:path>
                <a:path w="2060575" h="1823085">
                  <a:moveTo>
                    <a:pt x="621017" y="668172"/>
                  </a:moveTo>
                  <a:lnTo>
                    <a:pt x="619594" y="666750"/>
                  </a:lnTo>
                  <a:lnTo>
                    <a:pt x="616077" y="666750"/>
                  </a:lnTo>
                  <a:lnTo>
                    <a:pt x="614667" y="668172"/>
                  </a:lnTo>
                  <a:lnTo>
                    <a:pt x="614667" y="671690"/>
                  </a:lnTo>
                  <a:lnTo>
                    <a:pt x="616077" y="673100"/>
                  </a:lnTo>
                  <a:lnTo>
                    <a:pt x="619594" y="673100"/>
                  </a:lnTo>
                  <a:lnTo>
                    <a:pt x="621017" y="671690"/>
                  </a:lnTo>
                  <a:lnTo>
                    <a:pt x="621017" y="668172"/>
                  </a:lnTo>
                  <a:close/>
                </a:path>
                <a:path w="2060575" h="1823085">
                  <a:moveTo>
                    <a:pt x="624192" y="1817522"/>
                  </a:moveTo>
                  <a:lnTo>
                    <a:pt x="622769" y="1816100"/>
                  </a:lnTo>
                  <a:lnTo>
                    <a:pt x="619252" y="1816100"/>
                  </a:lnTo>
                  <a:lnTo>
                    <a:pt x="617829" y="1817522"/>
                  </a:lnTo>
                  <a:lnTo>
                    <a:pt x="617829" y="1821040"/>
                  </a:lnTo>
                  <a:lnTo>
                    <a:pt x="619252" y="1822450"/>
                  </a:lnTo>
                  <a:lnTo>
                    <a:pt x="622769" y="1822450"/>
                  </a:lnTo>
                  <a:lnTo>
                    <a:pt x="624192" y="1821040"/>
                  </a:lnTo>
                  <a:lnTo>
                    <a:pt x="624192" y="1817522"/>
                  </a:lnTo>
                  <a:close/>
                </a:path>
                <a:path w="2060575" h="1823085">
                  <a:moveTo>
                    <a:pt x="628967" y="1422"/>
                  </a:moveTo>
                  <a:lnTo>
                    <a:pt x="627545" y="0"/>
                  </a:lnTo>
                  <a:lnTo>
                    <a:pt x="624027" y="0"/>
                  </a:lnTo>
                  <a:lnTo>
                    <a:pt x="622604" y="1422"/>
                  </a:lnTo>
                  <a:lnTo>
                    <a:pt x="622604" y="4940"/>
                  </a:lnTo>
                  <a:lnTo>
                    <a:pt x="624027" y="6350"/>
                  </a:lnTo>
                  <a:lnTo>
                    <a:pt x="627545" y="6350"/>
                  </a:lnTo>
                  <a:lnTo>
                    <a:pt x="628967" y="4940"/>
                  </a:lnTo>
                  <a:lnTo>
                    <a:pt x="628967" y="1422"/>
                  </a:lnTo>
                  <a:close/>
                </a:path>
                <a:path w="2060575" h="1823085">
                  <a:moveTo>
                    <a:pt x="633730" y="668172"/>
                  </a:moveTo>
                  <a:lnTo>
                    <a:pt x="632307" y="666750"/>
                  </a:lnTo>
                  <a:lnTo>
                    <a:pt x="628789" y="666750"/>
                  </a:lnTo>
                  <a:lnTo>
                    <a:pt x="627367" y="668172"/>
                  </a:lnTo>
                  <a:lnTo>
                    <a:pt x="627367" y="671690"/>
                  </a:lnTo>
                  <a:lnTo>
                    <a:pt x="628789" y="673100"/>
                  </a:lnTo>
                  <a:lnTo>
                    <a:pt x="632307" y="673100"/>
                  </a:lnTo>
                  <a:lnTo>
                    <a:pt x="633730" y="671690"/>
                  </a:lnTo>
                  <a:lnTo>
                    <a:pt x="633730" y="668172"/>
                  </a:lnTo>
                  <a:close/>
                </a:path>
                <a:path w="2060575" h="1823085">
                  <a:moveTo>
                    <a:pt x="636892" y="1817522"/>
                  </a:moveTo>
                  <a:lnTo>
                    <a:pt x="635469" y="1816100"/>
                  </a:lnTo>
                  <a:lnTo>
                    <a:pt x="631964" y="1816100"/>
                  </a:lnTo>
                  <a:lnTo>
                    <a:pt x="630542" y="1817522"/>
                  </a:lnTo>
                  <a:lnTo>
                    <a:pt x="630542" y="1821040"/>
                  </a:lnTo>
                  <a:lnTo>
                    <a:pt x="631964" y="1822450"/>
                  </a:lnTo>
                  <a:lnTo>
                    <a:pt x="635469" y="1822450"/>
                  </a:lnTo>
                  <a:lnTo>
                    <a:pt x="636892" y="1821040"/>
                  </a:lnTo>
                  <a:lnTo>
                    <a:pt x="636892" y="1817522"/>
                  </a:lnTo>
                  <a:close/>
                </a:path>
                <a:path w="2060575" h="1823085">
                  <a:moveTo>
                    <a:pt x="641667" y="1422"/>
                  </a:moveTo>
                  <a:lnTo>
                    <a:pt x="640245" y="0"/>
                  </a:lnTo>
                  <a:lnTo>
                    <a:pt x="636727" y="0"/>
                  </a:lnTo>
                  <a:lnTo>
                    <a:pt x="635317" y="1422"/>
                  </a:lnTo>
                  <a:lnTo>
                    <a:pt x="635317" y="4940"/>
                  </a:lnTo>
                  <a:lnTo>
                    <a:pt x="636727" y="6350"/>
                  </a:lnTo>
                  <a:lnTo>
                    <a:pt x="640245" y="6350"/>
                  </a:lnTo>
                  <a:lnTo>
                    <a:pt x="641667" y="4940"/>
                  </a:lnTo>
                  <a:lnTo>
                    <a:pt x="641667" y="1422"/>
                  </a:lnTo>
                  <a:close/>
                </a:path>
                <a:path w="2060575" h="1823085">
                  <a:moveTo>
                    <a:pt x="646430" y="668172"/>
                  </a:moveTo>
                  <a:lnTo>
                    <a:pt x="645007" y="666750"/>
                  </a:lnTo>
                  <a:lnTo>
                    <a:pt x="641502" y="666750"/>
                  </a:lnTo>
                  <a:lnTo>
                    <a:pt x="640080" y="668172"/>
                  </a:lnTo>
                  <a:lnTo>
                    <a:pt x="640080" y="671690"/>
                  </a:lnTo>
                  <a:lnTo>
                    <a:pt x="641502" y="673100"/>
                  </a:lnTo>
                  <a:lnTo>
                    <a:pt x="645007" y="673100"/>
                  </a:lnTo>
                  <a:lnTo>
                    <a:pt x="646430" y="671690"/>
                  </a:lnTo>
                  <a:lnTo>
                    <a:pt x="646430" y="668172"/>
                  </a:lnTo>
                  <a:close/>
                </a:path>
                <a:path w="2060575" h="1823085">
                  <a:moveTo>
                    <a:pt x="649605" y="1817522"/>
                  </a:moveTo>
                  <a:lnTo>
                    <a:pt x="648182" y="1816100"/>
                  </a:lnTo>
                  <a:lnTo>
                    <a:pt x="644664" y="1816100"/>
                  </a:lnTo>
                  <a:lnTo>
                    <a:pt x="643242" y="1817522"/>
                  </a:lnTo>
                  <a:lnTo>
                    <a:pt x="643242" y="1821040"/>
                  </a:lnTo>
                  <a:lnTo>
                    <a:pt x="644664" y="1822450"/>
                  </a:lnTo>
                  <a:lnTo>
                    <a:pt x="648182" y="1822450"/>
                  </a:lnTo>
                  <a:lnTo>
                    <a:pt x="649605" y="1821040"/>
                  </a:lnTo>
                  <a:lnTo>
                    <a:pt x="649605" y="1817522"/>
                  </a:lnTo>
                  <a:close/>
                </a:path>
                <a:path w="2060575" h="1823085">
                  <a:moveTo>
                    <a:pt x="654380" y="1422"/>
                  </a:moveTo>
                  <a:lnTo>
                    <a:pt x="652957" y="0"/>
                  </a:lnTo>
                  <a:lnTo>
                    <a:pt x="649439" y="0"/>
                  </a:lnTo>
                  <a:lnTo>
                    <a:pt x="648017" y="1422"/>
                  </a:lnTo>
                  <a:lnTo>
                    <a:pt x="648017" y="4940"/>
                  </a:lnTo>
                  <a:lnTo>
                    <a:pt x="649439" y="6350"/>
                  </a:lnTo>
                  <a:lnTo>
                    <a:pt x="652957" y="6350"/>
                  </a:lnTo>
                  <a:lnTo>
                    <a:pt x="654380" y="4940"/>
                  </a:lnTo>
                  <a:lnTo>
                    <a:pt x="654380" y="1422"/>
                  </a:lnTo>
                  <a:close/>
                </a:path>
                <a:path w="2060575" h="1823085">
                  <a:moveTo>
                    <a:pt x="659142" y="668172"/>
                  </a:moveTo>
                  <a:lnTo>
                    <a:pt x="657720" y="666750"/>
                  </a:lnTo>
                  <a:lnTo>
                    <a:pt x="654202" y="666750"/>
                  </a:lnTo>
                  <a:lnTo>
                    <a:pt x="652780" y="668172"/>
                  </a:lnTo>
                  <a:lnTo>
                    <a:pt x="652780" y="671690"/>
                  </a:lnTo>
                  <a:lnTo>
                    <a:pt x="654202" y="673100"/>
                  </a:lnTo>
                  <a:lnTo>
                    <a:pt x="657720" y="673100"/>
                  </a:lnTo>
                  <a:lnTo>
                    <a:pt x="659142" y="671690"/>
                  </a:lnTo>
                  <a:lnTo>
                    <a:pt x="659142" y="668172"/>
                  </a:lnTo>
                  <a:close/>
                </a:path>
                <a:path w="2060575" h="1823085">
                  <a:moveTo>
                    <a:pt x="662305" y="1817522"/>
                  </a:moveTo>
                  <a:lnTo>
                    <a:pt x="660882" y="1816100"/>
                  </a:lnTo>
                  <a:lnTo>
                    <a:pt x="657377" y="1816100"/>
                  </a:lnTo>
                  <a:lnTo>
                    <a:pt x="655955" y="1817522"/>
                  </a:lnTo>
                  <a:lnTo>
                    <a:pt x="655955" y="1821040"/>
                  </a:lnTo>
                  <a:lnTo>
                    <a:pt x="657377" y="1822450"/>
                  </a:lnTo>
                  <a:lnTo>
                    <a:pt x="660882" y="1822450"/>
                  </a:lnTo>
                  <a:lnTo>
                    <a:pt x="662305" y="1821040"/>
                  </a:lnTo>
                  <a:lnTo>
                    <a:pt x="662305" y="1817522"/>
                  </a:lnTo>
                  <a:close/>
                </a:path>
                <a:path w="2060575" h="1823085">
                  <a:moveTo>
                    <a:pt x="667080" y="1422"/>
                  </a:moveTo>
                  <a:lnTo>
                    <a:pt x="665657" y="0"/>
                  </a:lnTo>
                  <a:lnTo>
                    <a:pt x="662139" y="0"/>
                  </a:lnTo>
                  <a:lnTo>
                    <a:pt x="660730" y="1422"/>
                  </a:lnTo>
                  <a:lnTo>
                    <a:pt x="660730" y="4940"/>
                  </a:lnTo>
                  <a:lnTo>
                    <a:pt x="662139" y="6350"/>
                  </a:lnTo>
                  <a:lnTo>
                    <a:pt x="665657" y="6350"/>
                  </a:lnTo>
                  <a:lnTo>
                    <a:pt x="667080" y="4940"/>
                  </a:lnTo>
                  <a:lnTo>
                    <a:pt x="667080" y="1422"/>
                  </a:lnTo>
                  <a:close/>
                </a:path>
                <a:path w="2060575" h="1823085">
                  <a:moveTo>
                    <a:pt x="671842" y="668172"/>
                  </a:moveTo>
                  <a:lnTo>
                    <a:pt x="670420" y="666750"/>
                  </a:lnTo>
                  <a:lnTo>
                    <a:pt x="666915" y="666750"/>
                  </a:lnTo>
                  <a:lnTo>
                    <a:pt x="665492" y="668172"/>
                  </a:lnTo>
                  <a:lnTo>
                    <a:pt x="665492" y="671690"/>
                  </a:lnTo>
                  <a:lnTo>
                    <a:pt x="666915" y="673100"/>
                  </a:lnTo>
                  <a:lnTo>
                    <a:pt x="670420" y="673100"/>
                  </a:lnTo>
                  <a:lnTo>
                    <a:pt x="671842" y="671690"/>
                  </a:lnTo>
                  <a:lnTo>
                    <a:pt x="671842" y="668172"/>
                  </a:lnTo>
                  <a:close/>
                </a:path>
                <a:path w="2060575" h="1823085">
                  <a:moveTo>
                    <a:pt x="675017" y="1817522"/>
                  </a:moveTo>
                  <a:lnTo>
                    <a:pt x="673595" y="1816100"/>
                  </a:lnTo>
                  <a:lnTo>
                    <a:pt x="670077" y="1816100"/>
                  </a:lnTo>
                  <a:lnTo>
                    <a:pt x="668655" y="1817522"/>
                  </a:lnTo>
                  <a:lnTo>
                    <a:pt x="668655" y="1821040"/>
                  </a:lnTo>
                  <a:lnTo>
                    <a:pt x="670077" y="1822450"/>
                  </a:lnTo>
                  <a:lnTo>
                    <a:pt x="673595" y="1822450"/>
                  </a:lnTo>
                  <a:lnTo>
                    <a:pt x="675017" y="1821040"/>
                  </a:lnTo>
                  <a:lnTo>
                    <a:pt x="675017" y="1817522"/>
                  </a:lnTo>
                  <a:close/>
                </a:path>
                <a:path w="2060575" h="1823085">
                  <a:moveTo>
                    <a:pt x="679792" y="1422"/>
                  </a:moveTo>
                  <a:lnTo>
                    <a:pt x="678370" y="0"/>
                  </a:lnTo>
                  <a:lnTo>
                    <a:pt x="674852" y="0"/>
                  </a:lnTo>
                  <a:lnTo>
                    <a:pt x="673430" y="1422"/>
                  </a:lnTo>
                  <a:lnTo>
                    <a:pt x="673430" y="4940"/>
                  </a:lnTo>
                  <a:lnTo>
                    <a:pt x="674852" y="6350"/>
                  </a:lnTo>
                  <a:lnTo>
                    <a:pt x="678370" y="6350"/>
                  </a:lnTo>
                  <a:lnTo>
                    <a:pt x="679792" y="4940"/>
                  </a:lnTo>
                  <a:lnTo>
                    <a:pt x="679792" y="1422"/>
                  </a:lnTo>
                  <a:close/>
                </a:path>
                <a:path w="2060575" h="1823085">
                  <a:moveTo>
                    <a:pt x="684555" y="668172"/>
                  </a:moveTo>
                  <a:lnTo>
                    <a:pt x="683133" y="666750"/>
                  </a:lnTo>
                  <a:lnTo>
                    <a:pt x="679615" y="666750"/>
                  </a:lnTo>
                  <a:lnTo>
                    <a:pt x="678192" y="668172"/>
                  </a:lnTo>
                  <a:lnTo>
                    <a:pt x="678192" y="671690"/>
                  </a:lnTo>
                  <a:lnTo>
                    <a:pt x="679615" y="673100"/>
                  </a:lnTo>
                  <a:lnTo>
                    <a:pt x="683133" y="673100"/>
                  </a:lnTo>
                  <a:lnTo>
                    <a:pt x="684555" y="671690"/>
                  </a:lnTo>
                  <a:lnTo>
                    <a:pt x="684555" y="668172"/>
                  </a:lnTo>
                  <a:close/>
                </a:path>
                <a:path w="2060575" h="1823085">
                  <a:moveTo>
                    <a:pt x="687717" y="1817522"/>
                  </a:moveTo>
                  <a:lnTo>
                    <a:pt x="686295" y="1816100"/>
                  </a:lnTo>
                  <a:lnTo>
                    <a:pt x="682790" y="1816100"/>
                  </a:lnTo>
                  <a:lnTo>
                    <a:pt x="681367" y="1817522"/>
                  </a:lnTo>
                  <a:lnTo>
                    <a:pt x="681367" y="1821040"/>
                  </a:lnTo>
                  <a:lnTo>
                    <a:pt x="682790" y="1822450"/>
                  </a:lnTo>
                  <a:lnTo>
                    <a:pt x="686295" y="1822450"/>
                  </a:lnTo>
                  <a:lnTo>
                    <a:pt x="687717" y="1821040"/>
                  </a:lnTo>
                  <a:lnTo>
                    <a:pt x="687717" y="1817522"/>
                  </a:lnTo>
                  <a:close/>
                </a:path>
                <a:path w="2060575" h="1823085">
                  <a:moveTo>
                    <a:pt x="692492" y="1422"/>
                  </a:moveTo>
                  <a:lnTo>
                    <a:pt x="691070" y="0"/>
                  </a:lnTo>
                  <a:lnTo>
                    <a:pt x="687552" y="0"/>
                  </a:lnTo>
                  <a:lnTo>
                    <a:pt x="686142" y="1422"/>
                  </a:lnTo>
                  <a:lnTo>
                    <a:pt x="686142" y="4940"/>
                  </a:lnTo>
                  <a:lnTo>
                    <a:pt x="687552" y="6350"/>
                  </a:lnTo>
                  <a:lnTo>
                    <a:pt x="691070" y="6350"/>
                  </a:lnTo>
                  <a:lnTo>
                    <a:pt x="692492" y="4940"/>
                  </a:lnTo>
                  <a:lnTo>
                    <a:pt x="692492" y="1422"/>
                  </a:lnTo>
                  <a:close/>
                </a:path>
                <a:path w="2060575" h="1823085">
                  <a:moveTo>
                    <a:pt x="697255" y="668172"/>
                  </a:moveTo>
                  <a:lnTo>
                    <a:pt x="695833" y="666750"/>
                  </a:lnTo>
                  <a:lnTo>
                    <a:pt x="692327" y="666750"/>
                  </a:lnTo>
                  <a:lnTo>
                    <a:pt x="690905" y="668172"/>
                  </a:lnTo>
                  <a:lnTo>
                    <a:pt x="690905" y="671690"/>
                  </a:lnTo>
                  <a:lnTo>
                    <a:pt x="692327" y="673100"/>
                  </a:lnTo>
                  <a:lnTo>
                    <a:pt x="695833" y="673100"/>
                  </a:lnTo>
                  <a:lnTo>
                    <a:pt x="697255" y="671690"/>
                  </a:lnTo>
                  <a:lnTo>
                    <a:pt x="697255" y="668172"/>
                  </a:lnTo>
                  <a:close/>
                </a:path>
                <a:path w="2060575" h="1823085">
                  <a:moveTo>
                    <a:pt x="700430" y="1817522"/>
                  </a:moveTo>
                  <a:lnTo>
                    <a:pt x="699008" y="1816100"/>
                  </a:lnTo>
                  <a:lnTo>
                    <a:pt x="695490" y="1816100"/>
                  </a:lnTo>
                  <a:lnTo>
                    <a:pt x="694067" y="1817522"/>
                  </a:lnTo>
                  <a:lnTo>
                    <a:pt x="694067" y="1821040"/>
                  </a:lnTo>
                  <a:lnTo>
                    <a:pt x="695490" y="1822450"/>
                  </a:lnTo>
                  <a:lnTo>
                    <a:pt x="699008" y="1822450"/>
                  </a:lnTo>
                  <a:lnTo>
                    <a:pt x="700430" y="1821040"/>
                  </a:lnTo>
                  <a:lnTo>
                    <a:pt x="700430" y="1817522"/>
                  </a:lnTo>
                  <a:close/>
                </a:path>
                <a:path w="2060575" h="1823085">
                  <a:moveTo>
                    <a:pt x="705205" y="1422"/>
                  </a:moveTo>
                  <a:lnTo>
                    <a:pt x="703783" y="0"/>
                  </a:lnTo>
                  <a:lnTo>
                    <a:pt x="700265" y="0"/>
                  </a:lnTo>
                  <a:lnTo>
                    <a:pt x="698842" y="1422"/>
                  </a:lnTo>
                  <a:lnTo>
                    <a:pt x="698842" y="4940"/>
                  </a:lnTo>
                  <a:lnTo>
                    <a:pt x="700265" y="6350"/>
                  </a:lnTo>
                  <a:lnTo>
                    <a:pt x="703783" y="6350"/>
                  </a:lnTo>
                  <a:lnTo>
                    <a:pt x="705205" y="4940"/>
                  </a:lnTo>
                  <a:lnTo>
                    <a:pt x="705205" y="1422"/>
                  </a:lnTo>
                  <a:close/>
                </a:path>
                <a:path w="2060575" h="1823085">
                  <a:moveTo>
                    <a:pt x="709968" y="668172"/>
                  </a:moveTo>
                  <a:lnTo>
                    <a:pt x="708545" y="666750"/>
                  </a:lnTo>
                  <a:lnTo>
                    <a:pt x="705027" y="666750"/>
                  </a:lnTo>
                  <a:lnTo>
                    <a:pt x="703605" y="668172"/>
                  </a:lnTo>
                  <a:lnTo>
                    <a:pt x="703605" y="671690"/>
                  </a:lnTo>
                  <a:lnTo>
                    <a:pt x="705027" y="673100"/>
                  </a:lnTo>
                  <a:lnTo>
                    <a:pt x="708545" y="673100"/>
                  </a:lnTo>
                  <a:lnTo>
                    <a:pt x="709968" y="671690"/>
                  </a:lnTo>
                  <a:lnTo>
                    <a:pt x="709968" y="668172"/>
                  </a:lnTo>
                  <a:close/>
                </a:path>
                <a:path w="2060575" h="1823085">
                  <a:moveTo>
                    <a:pt x="713130" y="1817522"/>
                  </a:moveTo>
                  <a:lnTo>
                    <a:pt x="711708" y="1816100"/>
                  </a:lnTo>
                  <a:lnTo>
                    <a:pt x="708202" y="1816100"/>
                  </a:lnTo>
                  <a:lnTo>
                    <a:pt x="706780" y="1817522"/>
                  </a:lnTo>
                  <a:lnTo>
                    <a:pt x="706780" y="1821040"/>
                  </a:lnTo>
                  <a:lnTo>
                    <a:pt x="708202" y="1822450"/>
                  </a:lnTo>
                  <a:lnTo>
                    <a:pt x="711708" y="1822450"/>
                  </a:lnTo>
                  <a:lnTo>
                    <a:pt x="713130" y="1821040"/>
                  </a:lnTo>
                  <a:lnTo>
                    <a:pt x="713130" y="1817522"/>
                  </a:lnTo>
                  <a:close/>
                </a:path>
                <a:path w="2060575" h="1823085">
                  <a:moveTo>
                    <a:pt x="717905" y="1422"/>
                  </a:moveTo>
                  <a:lnTo>
                    <a:pt x="716483" y="0"/>
                  </a:lnTo>
                  <a:lnTo>
                    <a:pt x="712965" y="0"/>
                  </a:lnTo>
                  <a:lnTo>
                    <a:pt x="711555" y="1422"/>
                  </a:lnTo>
                  <a:lnTo>
                    <a:pt x="711555" y="4940"/>
                  </a:lnTo>
                  <a:lnTo>
                    <a:pt x="712965" y="6350"/>
                  </a:lnTo>
                  <a:lnTo>
                    <a:pt x="716483" y="6350"/>
                  </a:lnTo>
                  <a:lnTo>
                    <a:pt x="717905" y="4940"/>
                  </a:lnTo>
                  <a:lnTo>
                    <a:pt x="717905" y="1422"/>
                  </a:lnTo>
                  <a:close/>
                </a:path>
                <a:path w="2060575" h="1823085">
                  <a:moveTo>
                    <a:pt x="722668" y="668172"/>
                  </a:moveTo>
                  <a:lnTo>
                    <a:pt x="721245" y="666750"/>
                  </a:lnTo>
                  <a:lnTo>
                    <a:pt x="717740" y="666750"/>
                  </a:lnTo>
                  <a:lnTo>
                    <a:pt x="716318" y="668172"/>
                  </a:lnTo>
                  <a:lnTo>
                    <a:pt x="716318" y="671690"/>
                  </a:lnTo>
                  <a:lnTo>
                    <a:pt x="717740" y="673100"/>
                  </a:lnTo>
                  <a:lnTo>
                    <a:pt x="721245" y="673100"/>
                  </a:lnTo>
                  <a:lnTo>
                    <a:pt x="722668" y="671690"/>
                  </a:lnTo>
                  <a:lnTo>
                    <a:pt x="722668" y="668172"/>
                  </a:lnTo>
                  <a:close/>
                </a:path>
                <a:path w="2060575" h="1823085">
                  <a:moveTo>
                    <a:pt x="725843" y="1817522"/>
                  </a:moveTo>
                  <a:lnTo>
                    <a:pt x="724420" y="1816100"/>
                  </a:lnTo>
                  <a:lnTo>
                    <a:pt x="720902" y="1816100"/>
                  </a:lnTo>
                  <a:lnTo>
                    <a:pt x="719480" y="1817522"/>
                  </a:lnTo>
                  <a:lnTo>
                    <a:pt x="719480" y="1821040"/>
                  </a:lnTo>
                  <a:lnTo>
                    <a:pt x="720902" y="1822450"/>
                  </a:lnTo>
                  <a:lnTo>
                    <a:pt x="724420" y="1822450"/>
                  </a:lnTo>
                  <a:lnTo>
                    <a:pt x="725843" y="1821040"/>
                  </a:lnTo>
                  <a:lnTo>
                    <a:pt x="725843" y="1817522"/>
                  </a:lnTo>
                  <a:close/>
                </a:path>
                <a:path w="2060575" h="1823085">
                  <a:moveTo>
                    <a:pt x="730618" y="1422"/>
                  </a:moveTo>
                  <a:lnTo>
                    <a:pt x="729195" y="0"/>
                  </a:lnTo>
                  <a:lnTo>
                    <a:pt x="725678" y="0"/>
                  </a:lnTo>
                  <a:lnTo>
                    <a:pt x="724255" y="1422"/>
                  </a:lnTo>
                  <a:lnTo>
                    <a:pt x="724255" y="4940"/>
                  </a:lnTo>
                  <a:lnTo>
                    <a:pt x="725678" y="6350"/>
                  </a:lnTo>
                  <a:lnTo>
                    <a:pt x="729195" y="6350"/>
                  </a:lnTo>
                  <a:lnTo>
                    <a:pt x="730618" y="4940"/>
                  </a:lnTo>
                  <a:lnTo>
                    <a:pt x="730618" y="1422"/>
                  </a:lnTo>
                  <a:close/>
                </a:path>
                <a:path w="2060575" h="1823085">
                  <a:moveTo>
                    <a:pt x="735380" y="668172"/>
                  </a:moveTo>
                  <a:lnTo>
                    <a:pt x="733958" y="666750"/>
                  </a:lnTo>
                  <a:lnTo>
                    <a:pt x="730440" y="666750"/>
                  </a:lnTo>
                  <a:lnTo>
                    <a:pt x="729018" y="668172"/>
                  </a:lnTo>
                  <a:lnTo>
                    <a:pt x="729018" y="671690"/>
                  </a:lnTo>
                  <a:lnTo>
                    <a:pt x="730440" y="673100"/>
                  </a:lnTo>
                  <a:lnTo>
                    <a:pt x="733958" y="673100"/>
                  </a:lnTo>
                  <a:lnTo>
                    <a:pt x="735380" y="671690"/>
                  </a:lnTo>
                  <a:lnTo>
                    <a:pt x="735380" y="668172"/>
                  </a:lnTo>
                  <a:close/>
                </a:path>
                <a:path w="2060575" h="1823085">
                  <a:moveTo>
                    <a:pt x="738543" y="1817522"/>
                  </a:moveTo>
                  <a:lnTo>
                    <a:pt x="737120" y="1816100"/>
                  </a:lnTo>
                  <a:lnTo>
                    <a:pt x="733615" y="1816100"/>
                  </a:lnTo>
                  <a:lnTo>
                    <a:pt x="732193" y="1817522"/>
                  </a:lnTo>
                  <a:lnTo>
                    <a:pt x="732193" y="1821040"/>
                  </a:lnTo>
                  <a:lnTo>
                    <a:pt x="733615" y="1822450"/>
                  </a:lnTo>
                  <a:lnTo>
                    <a:pt x="737120" y="1822450"/>
                  </a:lnTo>
                  <a:lnTo>
                    <a:pt x="738543" y="1821040"/>
                  </a:lnTo>
                  <a:lnTo>
                    <a:pt x="738543" y="1817522"/>
                  </a:lnTo>
                  <a:close/>
                </a:path>
                <a:path w="2060575" h="1823085">
                  <a:moveTo>
                    <a:pt x="743318" y="1422"/>
                  </a:moveTo>
                  <a:lnTo>
                    <a:pt x="741895" y="0"/>
                  </a:lnTo>
                  <a:lnTo>
                    <a:pt x="738378" y="0"/>
                  </a:lnTo>
                  <a:lnTo>
                    <a:pt x="736968" y="1422"/>
                  </a:lnTo>
                  <a:lnTo>
                    <a:pt x="736968" y="4940"/>
                  </a:lnTo>
                  <a:lnTo>
                    <a:pt x="738378" y="6350"/>
                  </a:lnTo>
                  <a:lnTo>
                    <a:pt x="741895" y="6350"/>
                  </a:lnTo>
                  <a:lnTo>
                    <a:pt x="743318" y="4940"/>
                  </a:lnTo>
                  <a:lnTo>
                    <a:pt x="743318" y="1422"/>
                  </a:lnTo>
                  <a:close/>
                </a:path>
                <a:path w="2060575" h="1823085">
                  <a:moveTo>
                    <a:pt x="748080" y="668172"/>
                  </a:moveTo>
                  <a:lnTo>
                    <a:pt x="746658" y="666750"/>
                  </a:lnTo>
                  <a:lnTo>
                    <a:pt x="743153" y="666750"/>
                  </a:lnTo>
                  <a:lnTo>
                    <a:pt x="741730" y="668172"/>
                  </a:lnTo>
                  <a:lnTo>
                    <a:pt x="741730" y="671690"/>
                  </a:lnTo>
                  <a:lnTo>
                    <a:pt x="743153" y="673100"/>
                  </a:lnTo>
                  <a:lnTo>
                    <a:pt x="746658" y="673100"/>
                  </a:lnTo>
                  <a:lnTo>
                    <a:pt x="748080" y="671690"/>
                  </a:lnTo>
                  <a:lnTo>
                    <a:pt x="748080" y="668172"/>
                  </a:lnTo>
                  <a:close/>
                </a:path>
                <a:path w="2060575" h="1823085">
                  <a:moveTo>
                    <a:pt x="751255" y="1817522"/>
                  </a:moveTo>
                  <a:lnTo>
                    <a:pt x="749833" y="1816100"/>
                  </a:lnTo>
                  <a:lnTo>
                    <a:pt x="746315" y="1816100"/>
                  </a:lnTo>
                  <a:lnTo>
                    <a:pt x="744893" y="1817522"/>
                  </a:lnTo>
                  <a:lnTo>
                    <a:pt x="744893" y="1821040"/>
                  </a:lnTo>
                  <a:lnTo>
                    <a:pt x="746315" y="1822450"/>
                  </a:lnTo>
                  <a:lnTo>
                    <a:pt x="749833" y="1822450"/>
                  </a:lnTo>
                  <a:lnTo>
                    <a:pt x="751255" y="1821040"/>
                  </a:lnTo>
                  <a:lnTo>
                    <a:pt x="751255" y="1817522"/>
                  </a:lnTo>
                  <a:close/>
                </a:path>
                <a:path w="2060575" h="1823085">
                  <a:moveTo>
                    <a:pt x="756031" y="1422"/>
                  </a:moveTo>
                  <a:lnTo>
                    <a:pt x="754608" y="0"/>
                  </a:lnTo>
                  <a:lnTo>
                    <a:pt x="751090" y="0"/>
                  </a:lnTo>
                  <a:lnTo>
                    <a:pt x="749668" y="1422"/>
                  </a:lnTo>
                  <a:lnTo>
                    <a:pt x="749668" y="4940"/>
                  </a:lnTo>
                  <a:lnTo>
                    <a:pt x="751090" y="6350"/>
                  </a:lnTo>
                  <a:lnTo>
                    <a:pt x="754608" y="6350"/>
                  </a:lnTo>
                  <a:lnTo>
                    <a:pt x="756031" y="4940"/>
                  </a:lnTo>
                  <a:lnTo>
                    <a:pt x="756031" y="1422"/>
                  </a:lnTo>
                  <a:close/>
                </a:path>
                <a:path w="2060575" h="1823085">
                  <a:moveTo>
                    <a:pt x="760793" y="668172"/>
                  </a:moveTo>
                  <a:lnTo>
                    <a:pt x="759371" y="666750"/>
                  </a:lnTo>
                  <a:lnTo>
                    <a:pt x="755853" y="666750"/>
                  </a:lnTo>
                  <a:lnTo>
                    <a:pt x="754430" y="668172"/>
                  </a:lnTo>
                  <a:lnTo>
                    <a:pt x="754430" y="671690"/>
                  </a:lnTo>
                  <a:lnTo>
                    <a:pt x="755853" y="673100"/>
                  </a:lnTo>
                  <a:lnTo>
                    <a:pt x="759371" y="673100"/>
                  </a:lnTo>
                  <a:lnTo>
                    <a:pt x="760793" y="671690"/>
                  </a:lnTo>
                  <a:lnTo>
                    <a:pt x="760793" y="668172"/>
                  </a:lnTo>
                  <a:close/>
                </a:path>
                <a:path w="2060575" h="1823085">
                  <a:moveTo>
                    <a:pt x="763955" y="1817522"/>
                  </a:moveTo>
                  <a:lnTo>
                    <a:pt x="762533" y="1816100"/>
                  </a:lnTo>
                  <a:lnTo>
                    <a:pt x="759028" y="1816100"/>
                  </a:lnTo>
                  <a:lnTo>
                    <a:pt x="757605" y="1817522"/>
                  </a:lnTo>
                  <a:lnTo>
                    <a:pt x="757605" y="1821040"/>
                  </a:lnTo>
                  <a:lnTo>
                    <a:pt x="759028" y="1822450"/>
                  </a:lnTo>
                  <a:lnTo>
                    <a:pt x="762533" y="1822450"/>
                  </a:lnTo>
                  <a:lnTo>
                    <a:pt x="763955" y="1821040"/>
                  </a:lnTo>
                  <a:lnTo>
                    <a:pt x="763955" y="1817522"/>
                  </a:lnTo>
                  <a:close/>
                </a:path>
                <a:path w="2060575" h="1823085">
                  <a:moveTo>
                    <a:pt x="768731" y="1422"/>
                  </a:moveTo>
                  <a:lnTo>
                    <a:pt x="767308" y="0"/>
                  </a:lnTo>
                  <a:lnTo>
                    <a:pt x="763790" y="0"/>
                  </a:lnTo>
                  <a:lnTo>
                    <a:pt x="762381" y="1422"/>
                  </a:lnTo>
                  <a:lnTo>
                    <a:pt x="762381" y="4940"/>
                  </a:lnTo>
                  <a:lnTo>
                    <a:pt x="763790" y="6350"/>
                  </a:lnTo>
                  <a:lnTo>
                    <a:pt x="767308" y="6350"/>
                  </a:lnTo>
                  <a:lnTo>
                    <a:pt x="768731" y="4940"/>
                  </a:lnTo>
                  <a:lnTo>
                    <a:pt x="768731" y="1422"/>
                  </a:lnTo>
                  <a:close/>
                </a:path>
                <a:path w="2060575" h="1823085">
                  <a:moveTo>
                    <a:pt x="773493" y="668172"/>
                  </a:moveTo>
                  <a:lnTo>
                    <a:pt x="772071" y="666750"/>
                  </a:lnTo>
                  <a:lnTo>
                    <a:pt x="768565" y="666750"/>
                  </a:lnTo>
                  <a:lnTo>
                    <a:pt x="767143" y="668172"/>
                  </a:lnTo>
                  <a:lnTo>
                    <a:pt x="767143" y="671690"/>
                  </a:lnTo>
                  <a:lnTo>
                    <a:pt x="768565" y="673100"/>
                  </a:lnTo>
                  <a:lnTo>
                    <a:pt x="772071" y="673100"/>
                  </a:lnTo>
                  <a:lnTo>
                    <a:pt x="773493" y="671690"/>
                  </a:lnTo>
                  <a:lnTo>
                    <a:pt x="773493" y="668172"/>
                  </a:lnTo>
                  <a:close/>
                </a:path>
                <a:path w="2060575" h="1823085">
                  <a:moveTo>
                    <a:pt x="776668" y="1817522"/>
                  </a:moveTo>
                  <a:lnTo>
                    <a:pt x="775246" y="1816100"/>
                  </a:lnTo>
                  <a:lnTo>
                    <a:pt x="771728" y="1816100"/>
                  </a:lnTo>
                  <a:lnTo>
                    <a:pt x="770305" y="1817522"/>
                  </a:lnTo>
                  <a:lnTo>
                    <a:pt x="770305" y="1821040"/>
                  </a:lnTo>
                  <a:lnTo>
                    <a:pt x="771728" y="1822450"/>
                  </a:lnTo>
                  <a:lnTo>
                    <a:pt x="775246" y="1822450"/>
                  </a:lnTo>
                  <a:lnTo>
                    <a:pt x="776668" y="1821040"/>
                  </a:lnTo>
                  <a:lnTo>
                    <a:pt x="776668" y="1817522"/>
                  </a:lnTo>
                  <a:close/>
                </a:path>
                <a:path w="2060575" h="1823085">
                  <a:moveTo>
                    <a:pt x="781443" y="1422"/>
                  </a:moveTo>
                  <a:lnTo>
                    <a:pt x="780021" y="0"/>
                  </a:lnTo>
                  <a:lnTo>
                    <a:pt x="776503" y="0"/>
                  </a:lnTo>
                  <a:lnTo>
                    <a:pt x="775081" y="1422"/>
                  </a:lnTo>
                  <a:lnTo>
                    <a:pt x="775081" y="4940"/>
                  </a:lnTo>
                  <a:lnTo>
                    <a:pt x="776503" y="6350"/>
                  </a:lnTo>
                  <a:lnTo>
                    <a:pt x="780021" y="6350"/>
                  </a:lnTo>
                  <a:lnTo>
                    <a:pt x="781443" y="4940"/>
                  </a:lnTo>
                  <a:lnTo>
                    <a:pt x="781443" y="1422"/>
                  </a:lnTo>
                  <a:close/>
                </a:path>
                <a:path w="2060575" h="1823085">
                  <a:moveTo>
                    <a:pt x="786206" y="668172"/>
                  </a:moveTo>
                  <a:lnTo>
                    <a:pt x="784783" y="666750"/>
                  </a:lnTo>
                  <a:lnTo>
                    <a:pt x="781265" y="666750"/>
                  </a:lnTo>
                  <a:lnTo>
                    <a:pt x="779843" y="668172"/>
                  </a:lnTo>
                  <a:lnTo>
                    <a:pt x="779843" y="671690"/>
                  </a:lnTo>
                  <a:lnTo>
                    <a:pt x="781265" y="673100"/>
                  </a:lnTo>
                  <a:lnTo>
                    <a:pt x="784783" y="673100"/>
                  </a:lnTo>
                  <a:lnTo>
                    <a:pt x="786206" y="671690"/>
                  </a:lnTo>
                  <a:lnTo>
                    <a:pt x="786206" y="668172"/>
                  </a:lnTo>
                  <a:close/>
                </a:path>
                <a:path w="2060575" h="1823085">
                  <a:moveTo>
                    <a:pt x="789368" y="1817522"/>
                  </a:moveTo>
                  <a:lnTo>
                    <a:pt x="787946" y="1816100"/>
                  </a:lnTo>
                  <a:lnTo>
                    <a:pt x="784440" y="1816100"/>
                  </a:lnTo>
                  <a:lnTo>
                    <a:pt x="783018" y="1817522"/>
                  </a:lnTo>
                  <a:lnTo>
                    <a:pt x="783018" y="1821040"/>
                  </a:lnTo>
                  <a:lnTo>
                    <a:pt x="784440" y="1822450"/>
                  </a:lnTo>
                  <a:lnTo>
                    <a:pt x="787946" y="1822450"/>
                  </a:lnTo>
                  <a:lnTo>
                    <a:pt x="789368" y="1821040"/>
                  </a:lnTo>
                  <a:lnTo>
                    <a:pt x="789368" y="1817522"/>
                  </a:lnTo>
                  <a:close/>
                </a:path>
                <a:path w="2060575" h="1823085">
                  <a:moveTo>
                    <a:pt x="794143" y="1422"/>
                  </a:moveTo>
                  <a:lnTo>
                    <a:pt x="792721" y="0"/>
                  </a:lnTo>
                  <a:lnTo>
                    <a:pt x="789203" y="0"/>
                  </a:lnTo>
                  <a:lnTo>
                    <a:pt x="787793" y="1422"/>
                  </a:lnTo>
                  <a:lnTo>
                    <a:pt x="787793" y="4940"/>
                  </a:lnTo>
                  <a:lnTo>
                    <a:pt x="789203" y="6350"/>
                  </a:lnTo>
                  <a:lnTo>
                    <a:pt x="792721" y="6350"/>
                  </a:lnTo>
                  <a:lnTo>
                    <a:pt x="794143" y="4940"/>
                  </a:lnTo>
                  <a:lnTo>
                    <a:pt x="794143" y="1422"/>
                  </a:lnTo>
                  <a:close/>
                </a:path>
                <a:path w="2060575" h="1823085">
                  <a:moveTo>
                    <a:pt x="798906" y="668172"/>
                  </a:moveTo>
                  <a:lnTo>
                    <a:pt x="797483" y="666750"/>
                  </a:lnTo>
                  <a:lnTo>
                    <a:pt x="793978" y="666750"/>
                  </a:lnTo>
                  <a:lnTo>
                    <a:pt x="792556" y="668172"/>
                  </a:lnTo>
                  <a:lnTo>
                    <a:pt x="792556" y="671690"/>
                  </a:lnTo>
                  <a:lnTo>
                    <a:pt x="793978" y="673100"/>
                  </a:lnTo>
                  <a:lnTo>
                    <a:pt x="797483" y="673100"/>
                  </a:lnTo>
                  <a:lnTo>
                    <a:pt x="798906" y="671690"/>
                  </a:lnTo>
                  <a:lnTo>
                    <a:pt x="798906" y="668172"/>
                  </a:lnTo>
                  <a:close/>
                </a:path>
                <a:path w="2060575" h="1823085">
                  <a:moveTo>
                    <a:pt x="802081" y="1817522"/>
                  </a:moveTo>
                  <a:lnTo>
                    <a:pt x="800658" y="1816100"/>
                  </a:lnTo>
                  <a:lnTo>
                    <a:pt x="797140" y="1816100"/>
                  </a:lnTo>
                  <a:lnTo>
                    <a:pt x="795718" y="1817522"/>
                  </a:lnTo>
                  <a:lnTo>
                    <a:pt x="795718" y="1821040"/>
                  </a:lnTo>
                  <a:lnTo>
                    <a:pt x="797140" y="1822450"/>
                  </a:lnTo>
                  <a:lnTo>
                    <a:pt x="800658" y="1822450"/>
                  </a:lnTo>
                  <a:lnTo>
                    <a:pt x="802081" y="1821040"/>
                  </a:lnTo>
                  <a:lnTo>
                    <a:pt x="802081" y="1817522"/>
                  </a:lnTo>
                  <a:close/>
                </a:path>
                <a:path w="2060575" h="1823085">
                  <a:moveTo>
                    <a:pt x="806856" y="4940"/>
                  </a:moveTo>
                  <a:lnTo>
                    <a:pt x="806843" y="1422"/>
                  </a:lnTo>
                  <a:lnTo>
                    <a:pt x="805434" y="0"/>
                  </a:lnTo>
                  <a:lnTo>
                    <a:pt x="801916" y="0"/>
                  </a:lnTo>
                  <a:lnTo>
                    <a:pt x="800493" y="1422"/>
                  </a:lnTo>
                  <a:lnTo>
                    <a:pt x="800493" y="4940"/>
                  </a:lnTo>
                  <a:lnTo>
                    <a:pt x="801916" y="6350"/>
                  </a:lnTo>
                  <a:lnTo>
                    <a:pt x="805434" y="6350"/>
                  </a:lnTo>
                  <a:lnTo>
                    <a:pt x="806856" y="4940"/>
                  </a:lnTo>
                  <a:close/>
                </a:path>
                <a:path w="2060575" h="1823085">
                  <a:moveTo>
                    <a:pt x="811618" y="668172"/>
                  </a:moveTo>
                  <a:lnTo>
                    <a:pt x="810196" y="666750"/>
                  </a:lnTo>
                  <a:lnTo>
                    <a:pt x="806678" y="666750"/>
                  </a:lnTo>
                  <a:lnTo>
                    <a:pt x="805256" y="668172"/>
                  </a:lnTo>
                  <a:lnTo>
                    <a:pt x="805256" y="671690"/>
                  </a:lnTo>
                  <a:lnTo>
                    <a:pt x="806678" y="673100"/>
                  </a:lnTo>
                  <a:lnTo>
                    <a:pt x="810196" y="673100"/>
                  </a:lnTo>
                  <a:lnTo>
                    <a:pt x="811618" y="671690"/>
                  </a:lnTo>
                  <a:lnTo>
                    <a:pt x="811618" y="668172"/>
                  </a:lnTo>
                  <a:close/>
                </a:path>
                <a:path w="2060575" h="1823085">
                  <a:moveTo>
                    <a:pt x="814781" y="1817522"/>
                  </a:moveTo>
                  <a:lnTo>
                    <a:pt x="813358" y="1816100"/>
                  </a:lnTo>
                  <a:lnTo>
                    <a:pt x="809853" y="1816100"/>
                  </a:lnTo>
                  <a:lnTo>
                    <a:pt x="808431" y="1817522"/>
                  </a:lnTo>
                  <a:lnTo>
                    <a:pt x="808431" y="1821040"/>
                  </a:lnTo>
                  <a:lnTo>
                    <a:pt x="809853" y="1822450"/>
                  </a:lnTo>
                  <a:lnTo>
                    <a:pt x="813358" y="1822450"/>
                  </a:lnTo>
                  <a:lnTo>
                    <a:pt x="814781" y="1821040"/>
                  </a:lnTo>
                  <a:lnTo>
                    <a:pt x="814781" y="1817522"/>
                  </a:lnTo>
                  <a:close/>
                </a:path>
                <a:path w="2060575" h="1823085">
                  <a:moveTo>
                    <a:pt x="819556" y="1422"/>
                  </a:moveTo>
                  <a:lnTo>
                    <a:pt x="818134" y="0"/>
                  </a:lnTo>
                  <a:lnTo>
                    <a:pt x="814628" y="0"/>
                  </a:lnTo>
                  <a:lnTo>
                    <a:pt x="813206" y="1422"/>
                  </a:lnTo>
                  <a:lnTo>
                    <a:pt x="813206" y="4940"/>
                  </a:lnTo>
                  <a:lnTo>
                    <a:pt x="814628" y="6350"/>
                  </a:lnTo>
                  <a:lnTo>
                    <a:pt x="818134" y="6350"/>
                  </a:lnTo>
                  <a:lnTo>
                    <a:pt x="819556" y="4940"/>
                  </a:lnTo>
                  <a:lnTo>
                    <a:pt x="819556" y="1422"/>
                  </a:lnTo>
                  <a:close/>
                </a:path>
                <a:path w="2060575" h="1823085">
                  <a:moveTo>
                    <a:pt x="824318" y="668172"/>
                  </a:moveTo>
                  <a:lnTo>
                    <a:pt x="822896" y="666750"/>
                  </a:lnTo>
                  <a:lnTo>
                    <a:pt x="819391" y="666750"/>
                  </a:lnTo>
                  <a:lnTo>
                    <a:pt x="817968" y="668172"/>
                  </a:lnTo>
                  <a:lnTo>
                    <a:pt x="817968" y="671690"/>
                  </a:lnTo>
                  <a:lnTo>
                    <a:pt x="819391" y="673100"/>
                  </a:lnTo>
                  <a:lnTo>
                    <a:pt x="822896" y="673100"/>
                  </a:lnTo>
                  <a:lnTo>
                    <a:pt x="824318" y="671690"/>
                  </a:lnTo>
                  <a:lnTo>
                    <a:pt x="824318" y="668172"/>
                  </a:lnTo>
                  <a:close/>
                </a:path>
                <a:path w="2060575" h="1823085">
                  <a:moveTo>
                    <a:pt x="827493" y="1817522"/>
                  </a:moveTo>
                  <a:lnTo>
                    <a:pt x="826071" y="1816100"/>
                  </a:lnTo>
                  <a:lnTo>
                    <a:pt x="822553" y="1816100"/>
                  </a:lnTo>
                  <a:lnTo>
                    <a:pt x="821131" y="1817522"/>
                  </a:lnTo>
                  <a:lnTo>
                    <a:pt x="821131" y="1821040"/>
                  </a:lnTo>
                  <a:lnTo>
                    <a:pt x="822553" y="1822450"/>
                  </a:lnTo>
                  <a:lnTo>
                    <a:pt x="826071" y="1822450"/>
                  </a:lnTo>
                  <a:lnTo>
                    <a:pt x="827493" y="1821040"/>
                  </a:lnTo>
                  <a:lnTo>
                    <a:pt x="827493" y="1817522"/>
                  </a:lnTo>
                  <a:close/>
                </a:path>
                <a:path w="2060575" h="1823085">
                  <a:moveTo>
                    <a:pt x="832269" y="1422"/>
                  </a:moveTo>
                  <a:lnTo>
                    <a:pt x="830846" y="0"/>
                  </a:lnTo>
                  <a:lnTo>
                    <a:pt x="827328" y="0"/>
                  </a:lnTo>
                  <a:lnTo>
                    <a:pt x="825906" y="1422"/>
                  </a:lnTo>
                  <a:lnTo>
                    <a:pt x="825906" y="4940"/>
                  </a:lnTo>
                  <a:lnTo>
                    <a:pt x="827328" y="6350"/>
                  </a:lnTo>
                  <a:lnTo>
                    <a:pt x="830846" y="6350"/>
                  </a:lnTo>
                  <a:lnTo>
                    <a:pt x="832269" y="4940"/>
                  </a:lnTo>
                  <a:lnTo>
                    <a:pt x="832269" y="1422"/>
                  </a:lnTo>
                  <a:close/>
                </a:path>
                <a:path w="2060575" h="1823085">
                  <a:moveTo>
                    <a:pt x="837031" y="668172"/>
                  </a:moveTo>
                  <a:lnTo>
                    <a:pt x="835609" y="666750"/>
                  </a:lnTo>
                  <a:lnTo>
                    <a:pt x="832091" y="666750"/>
                  </a:lnTo>
                  <a:lnTo>
                    <a:pt x="830668" y="668172"/>
                  </a:lnTo>
                  <a:lnTo>
                    <a:pt x="830668" y="671690"/>
                  </a:lnTo>
                  <a:lnTo>
                    <a:pt x="832091" y="673100"/>
                  </a:lnTo>
                  <a:lnTo>
                    <a:pt x="835609" y="673100"/>
                  </a:lnTo>
                  <a:lnTo>
                    <a:pt x="837031" y="671690"/>
                  </a:lnTo>
                  <a:lnTo>
                    <a:pt x="837031" y="668172"/>
                  </a:lnTo>
                  <a:close/>
                </a:path>
                <a:path w="2060575" h="1823085">
                  <a:moveTo>
                    <a:pt x="840193" y="1817522"/>
                  </a:moveTo>
                  <a:lnTo>
                    <a:pt x="838771" y="1816100"/>
                  </a:lnTo>
                  <a:lnTo>
                    <a:pt x="835266" y="1816100"/>
                  </a:lnTo>
                  <a:lnTo>
                    <a:pt x="833843" y="1817522"/>
                  </a:lnTo>
                  <a:lnTo>
                    <a:pt x="833843" y="1821040"/>
                  </a:lnTo>
                  <a:lnTo>
                    <a:pt x="835266" y="1822450"/>
                  </a:lnTo>
                  <a:lnTo>
                    <a:pt x="838771" y="1822450"/>
                  </a:lnTo>
                  <a:lnTo>
                    <a:pt x="840193" y="1821040"/>
                  </a:lnTo>
                  <a:lnTo>
                    <a:pt x="840193" y="1817522"/>
                  </a:lnTo>
                  <a:close/>
                </a:path>
                <a:path w="2060575" h="1823085">
                  <a:moveTo>
                    <a:pt x="844969" y="1422"/>
                  </a:moveTo>
                  <a:lnTo>
                    <a:pt x="843546" y="0"/>
                  </a:lnTo>
                  <a:lnTo>
                    <a:pt x="840041" y="0"/>
                  </a:lnTo>
                  <a:lnTo>
                    <a:pt x="838619" y="1422"/>
                  </a:lnTo>
                  <a:lnTo>
                    <a:pt x="838619" y="4940"/>
                  </a:lnTo>
                  <a:lnTo>
                    <a:pt x="840041" y="6350"/>
                  </a:lnTo>
                  <a:lnTo>
                    <a:pt x="843546" y="6350"/>
                  </a:lnTo>
                  <a:lnTo>
                    <a:pt x="844969" y="4940"/>
                  </a:lnTo>
                  <a:lnTo>
                    <a:pt x="844969" y="1422"/>
                  </a:lnTo>
                  <a:close/>
                </a:path>
                <a:path w="2060575" h="1823085">
                  <a:moveTo>
                    <a:pt x="849731" y="668172"/>
                  </a:moveTo>
                  <a:lnTo>
                    <a:pt x="848309" y="666750"/>
                  </a:lnTo>
                  <a:lnTo>
                    <a:pt x="844804" y="666750"/>
                  </a:lnTo>
                  <a:lnTo>
                    <a:pt x="843381" y="668172"/>
                  </a:lnTo>
                  <a:lnTo>
                    <a:pt x="843381" y="671690"/>
                  </a:lnTo>
                  <a:lnTo>
                    <a:pt x="844804" y="673100"/>
                  </a:lnTo>
                  <a:lnTo>
                    <a:pt x="848309" y="673100"/>
                  </a:lnTo>
                  <a:lnTo>
                    <a:pt x="849731" y="671690"/>
                  </a:lnTo>
                  <a:lnTo>
                    <a:pt x="849731" y="668172"/>
                  </a:lnTo>
                  <a:close/>
                </a:path>
                <a:path w="2060575" h="1823085">
                  <a:moveTo>
                    <a:pt x="852906" y="1817522"/>
                  </a:moveTo>
                  <a:lnTo>
                    <a:pt x="851484" y="1816100"/>
                  </a:lnTo>
                  <a:lnTo>
                    <a:pt x="847966" y="1816100"/>
                  </a:lnTo>
                  <a:lnTo>
                    <a:pt x="846543" y="1817522"/>
                  </a:lnTo>
                  <a:lnTo>
                    <a:pt x="846543" y="1821040"/>
                  </a:lnTo>
                  <a:lnTo>
                    <a:pt x="847966" y="1822450"/>
                  </a:lnTo>
                  <a:lnTo>
                    <a:pt x="851484" y="1822450"/>
                  </a:lnTo>
                  <a:lnTo>
                    <a:pt x="852906" y="1821040"/>
                  </a:lnTo>
                  <a:lnTo>
                    <a:pt x="852906" y="1817522"/>
                  </a:lnTo>
                  <a:close/>
                </a:path>
                <a:path w="2060575" h="1823085">
                  <a:moveTo>
                    <a:pt x="857681" y="1422"/>
                  </a:moveTo>
                  <a:lnTo>
                    <a:pt x="856259" y="0"/>
                  </a:lnTo>
                  <a:lnTo>
                    <a:pt x="852741" y="0"/>
                  </a:lnTo>
                  <a:lnTo>
                    <a:pt x="851319" y="1422"/>
                  </a:lnTo>
                  <a:lnTo>
                    <a:pt x="851319" y="4940"/>
                  </a:lnTo>
                  <a:lnTo>
                    <a:pt x="852741" y="6350"/>
                  </a:lnTo>
                  <a:lnTo>
                    <a:pt x="856259" y="6350"/>
                  </a:lnTo>
                  <a:lnTo>
                    <a:pt x="857681" y="4940"/>
                  </a:lnTo>
                  <a:lnTo>
                    <a:pt x="857681" y="1422"/>
                  </a:lnTo>
                  <a:close/>
                </a:path>
                <a:path w="2060575" h="1823085">
                  <a:moveTo>
                    <a:pt x="862444" y="668172"/>
                  </a:moveTo>
                  <a:lnTo>
                    <a:pt x="861021" y="666750"/>
                  </a:lnTo>
                  <a:lnTo>
                    <a:pt x="857504" y="666750"/>
                  </a:lnTo>
                  <a:lnTo>
                    <a:pt x="856081" y="668172"/>
                  </a:lnTo>
                  <a:lnTo>
                    <a:pt x="856081" y="671690"/>
                  </a:lnTo>
                  <a:lnTo>
                    <a:pt x="857504" y="673100"/>
                  </a:lnTo>
                  <a:lnTo>
                    <a:pt x="861021" y="673100"/>
                  </a:lnTo>
                  <a:lnTo>
                    <a:pt x="862444" y="671690"/>
                  </a:lnTo>
                  <a:lnTo>
                    <a:pt x="862444" y="668172"/>
                  </a:lnTo>
                  <a:close/>
                </a:path>
                <a:path w="2060575" h="1823085">
                  <a:moveTo>
                    <a:pt x="865606" y="1817522"/>
                  </a:moveTo>
                  <a:lnTo>
                    <a:pt x="864184" y="1816100"/>
                  </a:lnTo>
                  <a:lnTo>
                    <a:pt x="860679" y="1816100"/>
                  </a:lnTo>
                  <a:lnTo>
                    <a:pt x="859256" y="1817522"/>
                  </a:lnTo>
                  <a:lnTo>
                    <a:pt x="859256" y="1821040"/>
                  </a:lnTo>
                  <a:lnTo>
                    <a:pt x="860679" y="1822450"/>
                  </a:lnTo>
                  <a:lnTo>
                    <a:pt x="864184" y="1822450"/>
                  </a:lnTo>
                  <a:lnTo>
                    <a:pt x="865606" y="1821040"/>
                  </a:lnTo>
                  <a:lnTo>
                    <a:pt x="865606" y="1817522"/>
                  </a:lnTo>
                  <a:close/>
                </a:path>
                <a:path w="2060575" h="1823085">
                  <a:moveTo>
                    <a:pt x="870381" y="1422"/>
                  </a:moveTo>
                  <a:lnTo>
                    <a:pt x="868959" y="0"/>
                  </a:lnTo>
                  <a:lnTo>
                    <a:pt x="865454" y="0"/>
                  </a:lnTo>
                  <a:lnTo>
                    <a:pt x="864031" y="1422"/>
                  </a:lnTo>
                  <a:lnTo>
                    <a:pt x="864031" y="4940"/>
                  </a:lnTo>
                  <a:lnTo>
                    <a:pt x="865454" y="6350"/>
                  </a:lnTo>
                  <a:lnTo>
                    <a:pt x="868959" y="6350"/>
                  </a:lnTo>
                  <a:lnTo>
                    <a:pt x="870381" y="4940"/>
                  </a:lnTo>
                  <a:lnTo>
                    <a:pt x="870381" y="1422"/>
                  </a:lnTo>
                  <a:close/>
                </a:path>
                <a:path w="2060575" h="1823085">
                  <a:moveTo>
                    <a:pt x="875144" y="668172"/>
                  </a:moveTo>
                  <a:lnTo>
                    <a:pt x="873721" y="666750"/>
                  </a:lnTo>
                  <a:lnTo>
                    <a:pt x="870216" y="666750"/>
                  </a:lnTo>
                  <a:lnTo>
                    <a:pt x="868794" y="668172"/>
                  </a:lnTo>
                  <a:lnTo>
                    <a:pt x="868794" y="671690"/>
                  </a:lnTo>
                  <a:lnTo>
                    <a:pt x="870216" y="673100"/>
                  </a:lnTo>
                  <a:lnTo>
                    <a:pt x="873721" y="673100"/>
                  </a:lnTo>
                  <a:lnTo>
                    <a:pt x="875144" y="671690"/>
                  </a:lnTo>
                  <a:lnTo>
                    <a:pt x="875144" y="668172"/>
                  </a:lnTo>
                  <a:close/>
                </a:path>
                <a:path w="2060575" h="1823085">
                  <a:moveTo>
                    <a:pt x="878319" y="1817522"/>
                  </a:moveTo>
                  <a:lnTo>
                    <a:pt x="876896" y="1816100"/>
                  </a:lnTo>
                  <a:lnTo>
                    <a:pt x="873379" y="1816100"/>
                  </a:lnTo>
                  <a:lnTo>
                    <a:pt x="871956" y="1817522"/>
                  </a:lnTo>
                  <a:lnTo>
                    <a:pt x="871956" y="1821040"/>
                  </a:lnTo>
                  <a:lnTo>
                    <a:pt x="873379" y="1822450"/>
                  </a:lnTo>
                  <a:lnTo>
                    <a:pt x="876896" y="1822450"/>
                  </a:lnTo>
                  <a:lnTo>
                    <a:pt x="878319" y="1821040"/>
                  </a:lnTo>
                  <a:lnTo>
                    <a:pt x="878319" y="1817522"/>
                  </a:lnTo>
                  <a:close/>
                </a:path>
                <a:path w="2060575" h="1823085">
                  <a:moveTo>
                    <a:pt x="883094" y="1422"/>
                  </a:moveTo>
                  <a:lnTo>
                    <a:pt x="881672" y="0"/>
                  </a:lnTo>
                  <a:lnTo>
                    <a:pt x="878154" y="0"/>
                  </a:lnTo>
                  <a:lnTo>
                    <a:pt x="876731" y="1422"/>
                  </a:lnTo>
                  <a:lnTo>
                    <a:pt x="876731" y="4940"/>
                  </a:lnTo>
                  <a:lnTo>
                    <a:pt x="878154" y="6350"/>
                  </a:lnTo>
                  <a:lnTo>
                    <a:pt x="881672" y="6350"/>
                  </a:lnTo>
                  <a:lnTo>
                    <a:pt x="883094" y="4940"/>
                  </a:lnTo>
                  <a:lnTo>
                    <a:pt x="883094" y="1422"/>
                  </a:lnTo>
                  <a:close/>
                </a:path>
                <a:path w="2060575" h="1823085">
                  <a:moveTo>
                    <a:pt x="887857" y="668172"/>
                  </a:moveTo>
                  <a:lnTo>
                    <a:pt x="886434" y="666750"/>
                  </a:lnTo>
                  <a:lnTo>
                    <a:pt x="882916" y="666750"/>
                  </a:lnTo>
                  <a:lnTo>
                    <a:pt x="881494" y="668172"/>
                  </a:lnTo>
                  <a:lnTo>
                    <a:pt x="881494" y="671690"/>
                  </a:lnTo>
                  <a:lnTo>
                    <a:pt x="882916" y="673100"/>
                  </a:lnTo>
                  <a:lnTo>
                    <a:pt x="886434" y="673100"/>
                  </a:lnTo>
                  <a:lnTo>
                    <a:pt x="887857" y="671690"/>
                  </a:lnTo>
                  <a:lnTo>
                    <a:pt x="887857" y="668172"/>
                  </a:lnTo>
                  <a:close/>
                </a:path>
                <a:path w="2060575" h="1823085">
                  <a:moveTo>
                    <a:pt x="891019" y="1817522"/>
                  </a:moveTo>
                  <a:lnTo>
                    <a:pt x="889596" y="1816100"/>
                  </a:lnTo>
                  <a:lnTo>
                    <a:pt x="886091" y="1816100"/>
                  </a:lnTo>
                  <a:lnTo>
                    <a:pt x="884669" y="1817522"/>
                  </a:lnTo>
                  <a:lnTo>
                    <a:pt x="884669" y="1821040"/>
                  </a:lnTo>
                  <a:lnTo>
                    <a:pt x="886091" y="1822450"/>
                  </a:lnTo>
                  <a:lnTo>
                    <a:pt x="889596" y="1822450"/>
                  </a:lnTo>
                  <a:lnTo>
                    <a:pt x="891019" y="1821040"/>
                  </a:lnTo>
                  <a:lnTo>
                    <a:pt x="891019" y="1817522"/>
                  </a:lnTo>
                  <a:close/>
                </a:path>
                <a:path w="2060575" h="1823085">
                  <a:moveTo>
                    <a:pt x="895794" y="1422"/>
                  </a:moveTo>
                  <a:lnTo>
                    <a:pt x="894372" y="0"/>
                  </a:lnTo>
                  <a:lnTo>
                    <a:pt x="890866" y="0"/>
                  </a:lnTo>
                  <a:lnTo>
                    <a:pt x="889444" y="1422"/>
                  </a:lnTo>
                  <a:lnTo>
                    <a:pt x="889444" y="4940"/>
                  </a:lnTo>
                  <a:lnTo>
                    <a:pt x="890866" y="6350"/>
                  </a:lnTo>
                  <a:lnTo>
                    <a:pt x="894372" y="6350"/>
                  </a:lnTo>
                  <a:lnTo>
                    <a:pt x="895794" y="4940"/>
                  </a:lnTo>
                  <a:lnTo>
                    <a:pt x="895794" y="1422"/>
                  </a:lnTo>
                  <a:close/>
                </a:path>
                <a:path w="2060575" h="1823085">
                  <a:moveTo>
                    <a:pt x="900557" y="668172"/>
                  </a:moveTo>
                  <a:lnTo>
                    <a:pt x="899134" y="666750"/>
                  </a:lnTo>
                  <a:lnTo>
                    <a:pt x="895629" y="666750"/>
                  </a:lnTo>
                  <a:lnTo>
                    <a:pt x="894207" y="668172"/>
                  </a:lnTo>
                  <a:lnTo>
                    <a:pt x="894207" y="671690"/>
                  </a:lnTo>
                  <a:lnTo>
                    <a:pt x="895629" y="673100"/>
                  </a:lnTo>
                  <a:lnTo>
                    <a:pt x="899134" y="673100"/>
                  </a:lnTo>
                  <a:lnTo>
                    <a:pt x="900557" y="671690"/>
                  </a:lnTo>
                  <a:lnTo>
                    <a:pt x="900557" y="668172"/>
                  </a:lnTo>
                  <a:close/>
                </a:path>
                <a:path w="2060575" h="1823085">
                  <a:moveTo>
                    <a:pt x="903732" y="1817522"/>
                  </a:moveTo>
                  <a:lnTo>
                    <a:pt x="902309" y="1816100"/>
                  </a:lnTo>
                  <a:lnTo>
                    <a:pt x="898791" y="1816100"/>
                  </a:lnTo>
                  <a:lnTo>
                    <a:pt x="897369" y="1817522"/>
                  </a:lnTo>
                  <a:lnTo>
                    <a:pt x="897369" y="1821040"/>
                  </a:lnTo>
                  <a:lnTo>
                    <a:pt x="898791" y="1822450"/>
                  </a:lnTo>
                  <a:lnTo>
                    <a:pt x="902309" y="1822450"/>
                  </a:lnTo>
                  <a:lnTo>
                    <a:pt x="903732" y="1821040"/>
                  </a:lnTo>
                  <a:lnTo>
                    <a:pt x="903732" y="1817522"/>
                  </a:lnTo>
                  <a:close/>
                </a:path>
                <a:path w="2060575" h="1823085">
                  <a:moveTo>
                    <a:pt x="908507" y="1422"/>
                  </a:moveTo>
                  <a:lnTo>
                    <a:pt x="907084" y="0"/>
                  </a:lnTo>
                  <a:lnTo>
                    <a:pt x="903566" y="0"/>
                  </a:lnTo>
                  <a:lnTo>
                    <a:pt x="902144" y="1422"/>
                  </a:lnTo>
                  <a:lnTo>
                    <a:pt x="902144" y="4940"/>
                  </a:lnTo>
                  <a:lnTo>
                    <a:pt x="903566" y="6350"/>
                  </a:lnTo>
                  <a:lnTo>
                    <a:pt x="907084" y="6350"/>
                  </a:lnTo>
                  <a:lnTo>
                    <a:pt x="908507" y="4940"/>
                  </a:lnTo>
                  <a:lnTo>
                    <a:pt x="908507" y="1422"/>
                  </a:lnTo>
                  <a:close/>
                </a:path>
                <a:path w="2060575" h="1823085">
                  <a:moveTo>
                    <a:pt x="913269" y="668172"/>
                  </a:moveTo>
                  <a:lnTo>
                    <a:pt x="911847" y="666750"/>
                  </a:lnTo>
                  <a:lnTo>
                    <a:pt x="908329" y="666750"/>
                  </a:lnTo>
                  <a:lnTo>
                    <a:pt x="906907" y="668172"/>
                  </a:lnTo>
                  <a:lnTo>
                    <a:pt x="906907" y="671690"/>
                  </a:lnTo>
                  <a:lnTo>
                    <a:pt x="908329" y="673100"/>
                  </a:lnTo>
                  <a:lnTo>
                    <a:pt x="911847" y="673100"/>
                  </a:lnTo>
                  <a:lnTo>
                    <a:pt x="913269" y="671690"/>
                  </a:lnTo>
                  <a:lnTo>
                    <a:pt x="913269" y="668172"/>
                  </a:lnTo>
                  <a:close/>
                </a:path>
                <a:path w="2060575" h="1823085">
                  <a:moveTo>
                    <a:pt x="916432" y="1817522"/>
                  </a:moveTo>
                  <a:lnTo>
                    <a:pt x="915009" y="1816100"/>
                  </a:lnTo>
                  <a:lnTo>
                    <a:pt x="911504" y="1816100"/>
                  </a:lnTo>
                  <a:lnTo>
                    <a:pt x="910082" y="1817522"/>
                  </a:lnTo>
                  <a:lnTo>
                    <a:pt x="910082" y="1821040"/>
                  </a:lnTo>
                  <a:lnTo>
                    <a:pt x="911504" y="1822450"/>
                  </a:lnTo>
                  <a:lnTo>
                    <a:pt x="915009" y="1822450"/>
                  </a:lnTo>
                  <a:lnTo>
                    <a:pt x="916432" y="1821040"/>
                  </a:lnTo>
                  <a:lnTo>
                    <a:pt x="916432" y="1817522"/>
                  </a:lnTo>
                  <a:close/>
                </a:path>
                <a:path w="2060575" h="1823085">
                  <a:moveTo>
                    <a:pt x="921207" y="1422"/>
                  </a:moveTo>
                  <a:lnTo>
                    <a:pt x="919784" y="0"/>
                  </a:lnTo>
                  <a:lnTo>
                    <a:pt x="916279" y="0"/>
                  </a:lnTo>
                  <a:lnTo>
                    <a:pt x="914857" y="1422"/>
                  </a:lnTo>
                  <a:lnTo>
                    <a:pt x="914857" y="4940"/>
                  </a:lnTo>
                  <a:lnTo>
                    <a:pt x="916279" y="6350"/>
                  </a:lnTo>
                  <a:lnTo>
                    <a:pt x="919784" y="6350"/>
                  </a:lnTo>
                  <a:lnTo>
                    <a:pt x="921207" y="4940"/>
                  </a:lnTo>
                  <a:lnTo>
                    <a:pt x="921207" y="1422"/>
                  </a:lnTo>
                  <a:close/>
                </a:path>
                <a:path w="2060575" h="1823085">
                  <a:moveTo>
                    <a:pt x="925969" y="668172"/>
                  </a:moveTo>
                  <a:lnTo>
                    <a:pt x="924547" y="666750"/>
                  </a:lnTo>
                  <a:lnTo>
                    <a:pt x="921042" y="666750"/>
                  </a:lnTo>
                  <a:lnTo>
                    <a:pt x="919619" y="668172"/>
                  </a:lnTo>
                  <a:lnTo>
                    <a:pt x="919619" y="671690"/>
                  </a:lnTo>
                  <a:lnTo>
                    <a:pt x="921042" y="673100"/>
                  </a:lnTo>
                  <a:lnTo>
                    <a:pt x="924547" y="673100"/>
                  </a:lnTo>
                  <a:lnTo>
                    <a:pt x="925969" y="671690"/>
                  </a:lnTo>
                  <a:lnTo>
                    <a:pt x="925969" y="668172"/>
                  </a:lnTo>
                  <a:close/>
                </a:path>
                <a:path w="2060575" h="1823085">
                  <a:moveTo>
                    <a:pt x="929144" y="1817522"/>
                  </a:moveTo>
                  <a:lnTo>
                    <a:pt x="927722" y="1816100"/>
                  </a:lnTo>
                  <a:lnTo>
                    <a:pt x="924204" y="1816100"/>
                  </a:lnTo>
                  <a:lnTo>
                    <a:pt x="922782" y="1817522"/>
                  </a:lnTo>
                  <a:lnTo>
                    <a:pt x="922782" y="1821040"/>
                  </a:lnTo>
                  <a:lnTo>
                    <a:pt x="924204" y="1822450"/>
                  </a:lnTo>
                  <a:lnTo>
                    <a:pt x="927722" y="1822450"/>
                  </a:lnTo>
                  <a:lnTo>
                    <a:pt x="929144" y="1821040"/>
                  </a:lnTo>
                  <a:lnTo>
                    <a:pt x="929144" y="1817522"/>
                  </a:lnTo>
                  <a:close/>
                </a:path>
                <a:path w="2060575" h="1823085">
                  <a:moveTo>
                    <a:pt x="933919" y="1422"/>
                  </a:moveTo>
                  <a:lnTo>
                    <a:pt x="932497" y="0"/>
                  </a:lnTo>
                  <a:lnTo>
                    <a:pt x="928979" y="0"/>
                  </a:lnTo>
                  <a:lnTo>
                    <a:pt x="927557" y="1422"/>
                  </a:lnTo>
                  <a:lnTo>
                    <a:pt x="927557" y="4940"/>
                  </a:lnTo>
                  <a:lnTo>
                    <a:pt x="928979" y="6350"/>
                  </a:lnTo>
                  <a:lnTo>
                    <a:pt x="932497" y="6350"/>
                  </a:lnTo>
                  <a:lnTo>
                    <a:pt x="933919" y="4940"/>
                  </a:lnTo>
                  <a:lnTo>
                    <a:pt x="933919" y="1422"/>
                  </a:lnTo>
                  <a:close/>
                </a:path>
                <a:path w="2060575" h="1823085">
                  <a:moveTo>
                    <a:pt x="938682" y="668172"/>
                  </a:moveTo>
                  <a:lnTo>
                    <a:pt x="937260" y="666750"/>
                  </a:lnTo>
                  <a:lnTo>
                    <a:pt x="933742" y="666750"/>
                  </a:lnTo>
                  <a:lnTo>
                    <a:pt x="932319" y="668172"/>
                  </a:lnTo>
                  <a:lnTo>
                    <a:pt x="932319" y="671690"/>
                  </a:lnTo>
                  <a:lnTo>
                    <a:pt x="933742" y="673100"/>
                  </a:lnTo>
                  <a:lnTo>
                    <a:pt x="937260" y="673100"/>
                  </a:lnTo>
                  <a:lnTo>
                    <a:pt x="938682" y="671690"/>
                  </a:lnTo>
                  <a:lnTo>
                    <a:pt x="938682" y="668172"/>
                  </a:lnTo>
                  <a:close/>
                </a:path>
                <a:path w="2060575" h="1823085">
                  <a:moveTo>
                    <a:pt x="941844" y="1817522"/>
                  </a:moveTo>
                  <a:lnTo>
                    <a:pt x="940422" y="1816100"/>
                  </a:lnTo>
                  <a:lnTo>
                    <a:pt x="936917" y="1816100"/>
                  </a:lnTo>
                  <a:lnTo>
                    <a:pt x="935494" y="1817522"/>
                  </a:lnTo>
                  <a:lnTo>
                    <a:pt x="935494" y="1821040"/>
                  </a:lnTo>
                  <a:lnTo>
                    <a:pt x="936917" y="1822450"/>
                  </a:lnTo>
                  <a:lnTo>
                    <a:pt x="940422" y="1822450"/>
                  </a:lnTo>
                  <a:lnTo>
                    <a:pt x="941844" y="1821040"/>
                  </a:lnTo>
                  <a:lnTo>
                    <a:pt x="941844" y="1817522"/>
                  </a:lnTo>
                  <a:close/>
                </a:path>
                <a:path w="2060575" h="1823085">
                  <a:moveTo>
                    <a:pt x="946619" y="1422"/>
                  </a:moveTo>
                  <a:lnTo>
                    <a:pt x="945197" y="0"/>
                  </a:lnTo>
                  <a:lnTo>
                    <a:pt x="941692" y="0"/>
                  </a:lnTo>
                  <a:lnTo>
                    <a:pt x="940269" y="1422"/>
                  </a:lnTo>
                  <a:lnTo>
                    <a:pt x="940269" y="4940"/>
                  </a:lnTo>
                  <a:lnTo>
                    <a:pt x="941692" y="6350"/>
                  </a:lnTo>
                  <a:lnTo>
                    <a:pt x="945197" y="6350"/>
                  </a:lnTo>
                  <a:lnTo>
                    <a:pt x="946619" y="4940"/>
                  </a:lnTo>
                  <a:lnTo>
                    <a:pt x="946619" y="1422"/>
                  </a:lnTo>
                  <a:close/>
                </a:path>
                <a:path w="2060575" h="1823085">
                  <a:moveTo>
                    <a:pt x="951382" y="668172"/>
                  </a:moveTo>
                  <a:lnTo>
                    <a:pt x="949960" y="666750"/>
                  </a:lnTo>
                  <a:lnTo>
                    <a:pt x="946454" y="666750"/>
                  </a:lnTo>
                  <a:lnTo>
                    <a:pt x="945032" y="668172"/>
                  </a:lnTo>
                  <a:lnTo>
                    <a:pt x="945032" y="671690"/>
                  </a:lnTo>
                  <a:lnTo>
                    <a:pt x="946454" y="673100"/>
                  </a:lnTo>
                  <a:lnTo>
                    <a:pt x="949960" y="673100"/>
                  </a:lnTo>
                  <a:lnTo>
                    <a:pt x="951382" y="671690"/>
                  </a:lnTo>
                  <a:lnTo>
                    <a:pt x="951382" y="668172"/>
                  </a:lnTo>
                  <a:close/>
                </a:path>
                <a:path w="2060575" h="1823085">
                  <a:moveTo>
                    <a:pt x="954557" y="1817522"/>
                  </a:moveTo>
                  <a:lnTo>
                    <a:pt x="953135" y="1816100"/>
                  </a:lnTo>
                  <a:lnTo>
                    <a:pt x="949617" y="1816100"/>
                  </a:lnTo>
                  <a:lnTo>
                    <a:pt x="948194" y="1817522"/>
                  </a:lnTo>
                  <a:lnTo>
                    <a:pt x="948194" y="1821040"/>
                  </a:lnTo>
                  <a:lnTo>
                    <a:pt x="949617" y="1822450"/>
                  </a:lnTo>
                  <a:lnTo>
                    <a:pt x="953135" y="1822450"/>
                  </a:lnTo>
                  <a:lnTo>
                    <a:pt x="954557" y="1821040"/>
                  </a:lnTo>
                  <a:lnTo>
                    <a:pt x="954557" y="1817522"/>
                  </a:lnTo>
                  <a:close/>
                </a:path>
                <a:path w="2060575" h="1823085">
                  <a:moveTo>
                    <a:pt x="959332" y="1422"/>
                  </a:moveTo>
                  <a:lnTo>
                    <a:pt x="957910" y="0"/>
                  </a:lnTo>
                  <a:lnTo>
                    <a:pt x="954392" y="0"/>
                  </a:lnTo>
                  <a:lnTo>
                    <a:pt x="952969" y="1422"/>
                  </a:lnTo>
                  <a:lnTo>
                    <a:pt x="952969" y="4940"/>
                  </a:lnTo>
                  <a:lnTo>
                    <a:pt x="954392" y="6350"/>
                  </a:lnTo>
                  <a:lnTo>
                    <a:pt x="957910" y="6350"/>
                  </a:lnTo>
                  <a:lnTo>
                    <a:pt x="959332" y="4940"/>
                  </a:lnTo>
                  <a:lnTo>
                    <a:pt x="959332" y="1422"/>
                  </a:lnTo>
                  <a:close/>
                </a:path>
                <a:path w="2060575" h="1823085">
                  <a:moveTo>
                    <a:pt x="964095" y="668172"/>
                  </a:moveTo>
                  <a:lnTo>
                    <a:pt x="962672" y="666750"/>
                  </a:lnTo>
                  <a:lnTo>
                    <a:pt x="959154" y="666750"/>
                  </a:lnTo>
                  <a:lnTo>
                    <a:pt x="957732" y="668172"/>
                  </a:lnTo>
                  <a:lnTo>
                    <a:pt x="957732" y="671690"/>
                  </a:lnTo>
                  <a:lnTo>
                    <a:pt x="959154" y="673100"/>
                  </a:lnTo>
                  <a:lnTo>
                    <a:pt x="962672" y="673100"/>
                  </a:lnTo>
                  <a:lnTo>
                    <a:pt x="964095" y="671690"/>
                  </a:lnTo>
                  <a:lnTo>
                    <a:pt x="964095" y="668172"/>
                  </a:lnTo>
                  <a:close/>
                </a:path>
                <a:path w="2060575" h="1823085">
                  <a:moveTo>
                    <a:pt x="967257" y="1817522"/>
                  </a:moveTo>
                  <a:lnTo>
                    <a:pt x="965835" y="1816100"/>
                  </a:lnTo>
                  <a:lnTo>
                    <a:pt x="962329" y="1816100"/>
                  </a:lnTo>
                  <a:lnTo>
                    <a:pt x="960907" y="1817522"/>
                  </a:lnTo>
                  <a:lnTo>
                    <a:pt x="960907" y="1821040"/>
                  </a:lnTo>
                  <a:lnTo>
                    <a:pt x="962329" y="1822450"/>
                  </a:lnTo>
                  <a:lnTo>
                    <a:pt x="965835" y="1822450"/>
                  </a:lnTo>
                  <a:lnTo>
                    <a:pt x="967257" y="1821040"/>
                  </a:lnTo>
                  <a:lnTo>
                    <a:pt x="967257" y="1817522"/>
                  </a:lnTo>
                  <a:close/>
                </a:path>
                <a:path w="2060575" h="1823085">
                  <a:moveTo>
                    <a:pt x="972032" y="1422"/>
                  </a:moveTo>
                  <a:lnTo>
                    <a:pt x="970610" y="0"/>
                  </a:lnTo>
                  <a:lnTo>
                    <a:pt x="967105" y="0"/>
                  </a:lnTo>
                  <a:lnTo>
                    <a:pt x="965682" y="1422"/>
                  </a:lnTo>
                  <a:lnTo>
                    <a:pt x="965682" y="4940"/>
                  </a:lnTo>
                  <a:lnTo>
                    <a:pt x="967105" y="6350"/>
                  </a:lnTo>
                  <a:lnTo>
                    <a:pt x="970610" y="6350"/>
                  </a:lnTo>
                  <a:lnTo>
                    <a:pt x="972032" y="4940"/>
                  </a:lnTo>
                  <a:lnTo>
                    <a:pt x="972032" y="1422"/>
                  </a:lnTo>
                  <a:close/>
                </a:path>
                <a:path w="2060575" h="1823085">
                  <a:moveTo>
                    <a:pt x="976795" y="668172"/>
                  </a:moveTo>
                  <a:lnTo>
                    <a:pt x="975372" y="666750"/>
                  </a:lnTo>
                  <a:lnTo>
                    <a:pt x="971867" y="666750"/>
                  </a:lnTo>
                  <a:lnTo>
                    <a:pt x="970445" y="668172"/>
                  </a:lnTo>
                  <a:lnTo>
                    <a:pt x="970445" y="671690"/>
                  </a:lnTo>
                  <a:lnTo>
                    <a:pt x="971867" y="673100"/>
                  </a:lnTo>
                  <a:lnTo>
                    <a:pt x="975372" y="673100"/>
                  </a:lnTo>
                  <a:lnTo>
                    <a:pt x="976795" y="671690"/>
                  </a:lnTo>
                  <a:lnTo>
                    <a:pt x="976795" y="668172"/>
                  </a:lnTo>
                  <a:close/>
                </a:path>
                <a:path w="2060575" h="1823085">
                  <a:moveTo>
                    <a:pt x="979970" y="1817522"/>
                  </a:moveTo>
                  <a:lnTo>
                    <a:pt x="978547" y="1816100"/>
                  </a:lnTo>
                  <a:lnTo>
                    <a:pt x="975029" y="1816100"/>
                  </a:lnTo>
                  <a:lnTo>
                    <a:pt x="973607" y="1817522"/>
                  </a:lnTo>
                  <a:lnTo>
                    <a:pt x="973607" y="1821040"/>
                  </a:lnTo>
                  <a:lnTo>
                    <a:pt x="975029" y="1822450"/>
                  </a:lnTo>
                  <a:lnTo>
                    <a:pt x="978547" y="1822450"/>
                  </a:lnTo>
                  <a:lnTo>
                    <a:pt x="979970" y="1821040"/>
                  </a:lnTo>
                  <a:lnTo>
                    <a:pt x="979970" y="1817522"/>
                  </a:lnTo>
                  <a:close/>
                </a:path>
                <a:path w="2060575" h="1823085">
                  <a:moveTo>
                    <a:pt x="984745" y="1422"/>
                  </a:moveTo>
                  <a:lnTo>
                    <a:pt x="983322" y="0"/>
                  </a:lnTo>
                  <a:lnTo>
                    <a:pt x="979805" y="0"/>
                  </a:lnTo>
                  <a:lnTo>
                    <a:pt x="978382" y="1422"/>
                  </a:lnTo>
                  <a:lnTo>
                    <a:pt x="978382" y="4940"/>
                  </a:lnTo>
                  <a:lnTo>
                    <a:pt x="979805" y="6350"/>
                  </a:lnTo>
                  <a:lnTo>
                    <a:pt x="983322" y="6350"/>
                  </a:lnTo>
                  <a:lnTo>
                    <a:pt x="984745" y="4940"/>
                  </a:lnTo>
                  <a:lnTo>
                    <a:pt x="984745" y="1422"/>
                  </a:lnTo>
                  <a:close/>
                </a:path>
                <a:path w="2060575" h="1823085">
                  <a:moveTo>
                    <a:pt x="989507" y="668172"/>
                  </a:moveTo>
                  <a:lnTo>
                    <a:pt x="988085" y="666750"/>
                  </a:lnTo>
                  <a:lnTo>
                    <a:pt x="984567" y="666750"/>
                  </a:lnTo>
                  <a:lnTo>
                    <a:pt x="983145" y="668172"/>
                  </a:lnTo>
                  <a:lnTo>
                    <a:pt x="983145" y="671690"/>
                  </a:lnTo>
                  <a:lnTo>
                    <a:pt x="984567" y="673100"/>
                  </a:lnTo>
                  <a:lnTo>
                    <a:pt x="988085" y="673100"/>
                  </a:lnTo>
                  <a:lnTo>
                    <a:pt x="989507" y="671690"/>
                  </a:lnTo>
                  <a:lnTo>
                    <a:pt x="989507" y="668172"/>
                  </a:lnTo>
                  <a:close/>
                </a:path>
                <a:path w="2060575" h="1823085">
                  <a:moveTo>
                    <a:pt x="992670" y="1817522"/>
                  </a:moveTo>
                  <a:lnTo>
                    <a:pt x="991247" y="1816100"/>
                  </a:lnTo>
                  <a:lnTo>
                    <a:pt x="987742" y="1816100"/>
                  </a:lnTo>
                  <a:lnTo>
                    <a:pt x="986320" y="1817522"/>
                  </a:lnTo>
                  <a:lnTo>
                    <a:pt x="986320" y="1821040"/>
                  </a:lnTo>
                  <a:lnTo>
                    <a:pt x="987742" y="1822450"/>
                  </a:lnTo>
                  <a:lnTo>
                    <a:pt x="991247" y="1822450"/>
                  </a:lnTo>
                  <a:lnTo>
                    <a:pt x="992670" y="1821040"/>
                  </a:lnTo>
                  <a:lnTo>
                    <a:pt x="992670" y="1817522"/>
                  </a:lnTo>
                  <a:close/>
                </a:path>
                <a:path w="2060575" h="1823085">
                  <a:moveTo>
                    <a:pt x="997445" y="1422"/>
                  </a:moveTo>
                  <a:lnTo>
                    <a:pt x="996022" y="0"/>
                  </a:lnTo>
                  <a:lnTo>
                    <a:pt x="992505" y="0"/>
                  </a:lnTo>
                  <a:lnTo>
                    <a:pt x="991095" y="1422"/>
                  </a:lnTo>
                  <a:lnTo>
                    <a:pt x="991095" y="4940"/>
                  </a:lnTo>
                  <a:lnTo>
                    <a:pt x="992505" y="6350"/>
                  </a:lnTo>
                  <a:lnTo>
                    <a:pt x="996022" y="6350"/>
                  </a:lnTo>
                  <a:lnTo>
                    <a:pt x="997445" y="4940"/>
                  </a:lnTo>
                  <a:lnTo>
                    <a:pt x="997445" y="1422"/>
                  </a:lnTo>
                  <a:close/>
                </a:path>
                <a:path w="2060575" h="1823085">
                  <a:moveTo>
                    <a:pt x="1002207" y="668172"/>
                  </a:moveTo>
                  <a:lnTo>
                    <a:pt x="1000785" y="666750"/>
                  </a:lnTo>
                  <a:lnTo>
                    <a:pt x="997267" y="666750"/>
                  </a:lnTo>
                  <a:lnTo>
                    <a:pt x="995857" y="668172"/>
                  </a:lnTo>
                  <a:lnTo>
                    <a:pt x="995857" y="671690"/>
                  </a:lnTo>
                  <a:lnTo>
                    <a:pt x="997267" y="673100"/>
                  </a:lnTo>
                  <a:lnTo>
                    <a:pt x="1000785" y="673100"/>
                  </a:lnTo>
                  <a:lnTo>
                    <a:pt x="1002207" y="671690"/>
                  </a:lnTo>
                  <a:lnTo>
                    <a:pt x="1002207" y="668172"/>
                  </a:lnTo>
                  <a:close/>
                </a:path>
                <a:path w="2060575" h="1823085">
                  <a:moveTo>
                    <a:pt x="1005382" y="1817522"/>
                  </a:moveTo>
                  <a:lnTo>
                    <a:pt x="1003960" y="1816100"/>
                  </a:lnTo>
                  <a:lnTo>
                    <a:pt x="1000442" y="1816100"/>
                  </a:lnTo>
                  <a:lnTo>
                    <a:pt x="999020" y="1817522"/>
                  </a:lnTo>
                  <a:lnTo>
                    <a:pt x="999020" y="1821040"/>
                  </a:lnTo>
                  <a:lnTo>
                    <a:pt x="1000442" y="1822450"/>
                  </a:lnTo>
                  <a:lnTo>
                    <a:pt x="1003960" y="1822450"/>
                  </a:lnTo>
                  <a:lnTo>
                    <a:pt x="1005382" y="1821040"/>
                  </a:lnTo>
                  <a:lnTo>
                    <a:pt x="1005382" y="1817522"/>
                  </a:lnTo>
                  <a:close/>
                </a:path>
                <a:path w="2060575" h="1823085">
                  <a:moveTo>
                    <a:pt x="1010158" y="1422"/>
                  </a:moveTo>
                  <a:lnTo>
                    <a:pt x="1008735" y="0"/>
                  </a:lnTo>
                  <a:lnTo>
                    <a:pt x="1005217" y="0"/>
                  </a:lnTo>
                  <a:lnTo>
                    <a:pt x="1003795" y="1422"/>
                  </a:lnTo>
                  <a:lnTo>
                    <a:pt x="1003795" y="4940"/>
                  </a:lnTo>
                  <a:lnTo>
                    <a:pt x="1005217" y="6350"/>
                  </a:lnTo>
                  <a:lnTo>
                    <a:pt x="1008735" y="6350"/>
                  </a:lnTo>
                  <a:lnTo>
                    <a:pt x="1010158" y="4940"/>
                  </a:lnTo>
                  <a:lnTo>
                    <a:pt x="1010158" y="1422"/>
                  </a:lnTo>
                  <a:close/>
                </a:path>
                <a:path w="2060575" h="1823085">
                  <a:moveTo>
                    <a:pt x="1014920" y="668172"/>
                  </a:moveTo>
                  <a:lnTo>
                    <a:pt x="1013498" y="666750"/>
                  </a:lnTo>
                  <a:lnTo>
                    <a:pt x="1009980" y="666750"/>
                  </a:lnTo>
                  <a:lnTo>
                    <a:pt x="1008557" y="668172"/>
                  </a:lnTo>
                  <a:lnTo>
                    <a:pt x="1008557" y="671690"/>
                  </a:lnTo>
                  <a:lnTo>
                    <a:pt x="1009980" y="673100"/>
                  </a:lnTo>
                  <a:lnTo>
                    <a:pt x="1013498" y="673100"/>
                  </a:lnTo>
                  <a:lnTo>
                    <a:pt x="1014920" y="671690"/>
                  </a:lnTo>
                  <a:lnTo>
                    <a:pt x="1014920" y="668172"/>
                  </a:lnTo>
                  <a:close/>
                </a:path>
                <a:path w="2060575" h="1823085">
                  <a:moveTo>
                    <a:pt x="1018082" y="1817522"/>
                  </a:moveTo>
                  <a:lnTo>
                    <a:pt x="1016660" y="1816100"/>
                  </a:lnTo>
                  <a:lnTo>
                    <a:pt x="1013142" y="1816100"/>
                  </a:lnTo>
                  <a:lnTo>
                    <a:pt x="1011732" y="1817522"/>
                  </a:lnTo>
                  <a:lnTo>
                    <a:pt x="1011732" y="1821040"/>
                  </a:lnTo>
                  <a:lnTo>
                    <a:pt x="1013142" y="1822450"/>
                  </a:lnTo>
                  <a:lnTo>
                    <a:pt x="1016660" y="1822450"/>
                  </a:lnTo>
                  <a:lnTo>
                    <a:pt x="1018082" y="1821040"/>
                  </a:lnTo>
                  <a:lnTo>
                    <a:pt x="1018082" y="1817522"/>
                  </a:lnTo>
                  <a:close/>
                </a:path>
                <a:path w="2060575" h="1823085">
                  <a:moveTo>
                    <a:pt x="1022858" y="1422"/>
                  </a:moveTo>
                  <a:lnTo>
                    <a:pt x="1021435" y="0"/>
                  </a:lnTo>
                  <a:lnTo>
                    <a:pt x="1017930" y="0"/>
                  </a:lnTo>
                  <a:lnTo>
                    <a:pt x="1016508" y="1422"/>
                  </a:lnTo>
                  <a:lnTo>
                    <a:pt x="1016508" y="4940"/>
                  </a:lnTo>
                  <a:lnTo>
                    <a:pt x="1017930" y="6350"/>
                  </a:lnTo>
                  <a:lnTo>
                    <a:pt x="1021435" y="6350"/>
                  </a:lnTo>
                  <a:lnTo>
                    <a:pt x="1022858" y="4940"/>
                  </a:lnTo>
                  <a:lnTo>
                    <a:pt x="1022858" y="1422"/>
                  </a:lnTo>
                  <a:close/>
                </a:path>
                <a:path w="2060575" h="1823085">
                  <a:moveTo>
                    <a:pt x="1027620" y="668172"/>
                  </a:moveTo>
                  <a:lnTo>
                    <a:pt x="1026198" y="666750"/>
                  </a:lnTo>
                  <a:lnTo>
                    <a:pt x="1022692" y="666750"/>
                  </a:lnTo>
                  <a:lnTo>
                    <a:pt x="1021270" y="668172"/>
                  </a:lnTo>
                  <a:lnTo>
                    <a:pt x="1021270" y="671690"/>
                  </a:lnTo>
                  <a:lnTo>
                    <a:pt x="1022692" y="673100"/>
                  </a:lnTo>
                  <a:lnTo>
                    <a:pt x="1026198" y="673100"/>
                  </a:lnTo>
                  <a:lnTo>
                    <a:pt x="1027620" y="671690"/>
                  </a:lnTo>
                  <a:lnTo>
                    <a:pt x="1027620" y="668172"/>
                  </a:lnTo>
                  <a:close/>
                </a:path>
                <a:path w="2060575" h="1823085">
                  <a:moveTo>
                    <a:pt x="1030795" y="1817522"/>
                  </a:moveTo>
                  <a:lnTo>
                    <a:pt x="1029373" y="1816100"/>
                  </a:lnTo>
                  <a:lnTo>
                    <a:pt x="1025855" y="1816100"/>
                  </a:lnTo>
                  <a:lnTo>
                    <a:pt x="1024432" y="1817522"/>
                  </a:lnTo>
                  <a:lnTo>
                    <a:pt x="1024432" y="1821040"/>
                  </a:lnTo>
                  <a:lnTo>
                    <a:pt x="1025855" y="1822450"/>
                  </a:lnTo>
                  <a:lnTo>
                    <a:pt x="1029373" y="1822450"/>
                  </a:lnTo>
                  <a:lnTo>
                    <a:pt x="1030795" y="1821040"/>
                  </a:lnTo>
                  <a:lnTo>
                    <a:pt x="1030795" y="1817522"/>
                  </a:lnTo>
                  <a:close/>
                </a:path>
                <a:path w="2060575" h="1823085">
                  <a:moveTo>
                    <a:pt x="1035570" y="1422"/>
                  </a:moveTo>
                  <a:lnTo>
                    <a:pt x="1034148" y="0"/>
                  </a:lnTo>
                  <a:lnTo>
                    <a:pt x="1030630" y="0"/>
                  </a:lnTo>
                  <a:lnTo>
                    <a:pt x="1029208" y="1422"/>
                  </a:lnTo>
                  <a:lnTo>
                    <a:pt x="1029208" y="4940"/>
                  </a:lnTo>
                  <a:lnTo>
                    <a:pt x="1030630" y="6350"/>
                  </a:lnTo>
                  <a:lnTo>
                    <a:pt x="1034148" y="6350"/>
                  </a:lnTo>
                  <a:lnTo>
                    <a:pt x="1035570" y="4940"/>
                  </a:lnTo>
                  <a:lnTo>
                    <a:pt x="1035570" y="1422"/>
                  </a:lnTo>
                  <a:close/>
                </a:path>
                <a:path w="2060575" h="1823085">
                  <a:moveTo>
                    <a:pt x="1040333" y="668172"/>
                  </a:moveTo>
                  <a:lnTo>
                    <a:pt x="1038910" y="666750"/>
                  </a:lnTo>
                  <a:lnTo>
                    <a:pt x="1035392" y="666750"/>
                  </a:lnTo>
                  <a:lnTo>
                    <a:pt x="1033970" y="668172"/>
                  </a:lnTo>
                  <a:lnTo>
                    <a:pt x="1033970" y="671690"/>
                  </a:lnTo>
                  <a:lnTo>
                    <a:pt x="1035392" y="673100"/>
                  </a:lnTo>
                  <a:lnTo>
                    <a:pt x="1038910" y="673100"/>
                  </a:lnTo>
                  <a:lnTo>
                    <a:pt x="1040333" y="671690"/>
                  </a:lnTo>
                  <a:lnTo>
                    <a:pt x="1040333" y="668172"/>
                  </a:lnTo>
                  <a:close/>
                </a:path>
                <a:path w="2060575" h="1823085">
                  <a:moveTo>
                    <a:pt x="1043495" y="1817522"/>
                  </a:moveTo>
                  <a:lnTo>
                    <a:pt x="1042073" y="1816100"/>
                  </a:lnTo>
                  <a:lnTo>
                    <a:pt x="1038567" y="1816100"/>
                  </a:lnTo>
                  <a:lnTo>
                    <a:pt x="1037145" y="1817522"/>
                  </a:lnTo>
                  <a:lnTo>
                    <a:pt x="1037145" y="1821040"/>
                  </a:lnTo>
                  <a:lnTo>
                    <a:pt x="1038567" y="1822450"/>
                  </a:lnTo>
                  <a:lnTo>
                    <a:pt x="1042073" y="1822450"/>
                  </a:lnTo>
                  <a:lnTo>
                    <a:pt x="1043495" y="1821040"/>
                  </a:lnTo>
                  <a:lnTo>
                    <a:pt x="1043495" y="1817522"/>
                  </a:lnTo>
                  <a:close/>
                </a:path>
                <a:path w="2060575" h="1823085">
                  <a:moveTo>
                    <a:pt x="1048270" y="1422"/>
                  </a:moveTo>
                  <a:lnTo>
                    <a:pt x="1046848" y="0"/>
                  </a:lnTo>
                  <a:lnTo>
                    <a:pt x="1043343" y="0"/>
                  </a:lnTo>
                  <a:lnTo>
                    <a:pt x="1041920" y="1422"/>
                  </a:lnTo>
                  <a:lnTo>
                    <a:pt x="1041920" y="4940"/>
                  </a:lnTo>
                  <a:lnTo>
                    <a:pt x="1043343" y="6350"/>
                  </a:lnTo>
                  <a:lnTo>
                    <a:pt x="1046848" y="6350"/>
                  </a:lnTo>
                  <a:lnTo>
                    <a:pt x="1048270" y="4940"/>
                  </a:lnTo>
                  <a:lnTo>
                    <a:pt x="1048270" y="1422"/>
                  </a:lnTo>
                  <a:close/>
                </a:path>
                <a:path w="2060575" h="1823085">
                  <a:moveTo>
                    <a:pt x="1053033" y="668172"/>
                  </a:moveTo>
                  <a:lnTo>
                    <a:pt x="1051610" y="666750"/>
                  </a:lnTo>
                  <a:lnTo>
                    <a:pt x="1048105" y="666750"/>
                  </a:lnTo>
                  <a:lnTo>
                    <a:pt x="1046683" y="668172"/>
                  </a:lnTo>
                  <a:lnTo>
                    <a:pt x="1046683" y="671690"/>
                  </a:lnTo>
                  <a:lnTo>
                    <a:pt x="1048105" y="673100"/>
                  </a:lnTo>
                  <a:lnTo>
                    <a:pt x="1051610" y="673100"/>
                  </a:lnTo>
                  <a:lnTo>
                    <a:pt x="1053033" y="671690"/>
                  </a:lnTo>
                  <a:lnTo>
                    <a:pt x="1053033" y="668172"/>
                  </a:lnTo>
                  <a:close/>
                </a:path>
                <a:path w="2060575" h="1823085">
                  <a:moveTo>
                    <a:pt x="1056208" y="1817522"/>
                  </a:moveTo>
                  <a:lnTo>
                    <a:pt x="1054785" y="1816100"/>
                  </a:lnTo>
                  <a:lnTo>
                    <a:pt x="1051267" y="1816100"/>
                  </a:lnTo>
                  <a:lnTo>
                    <a:pt x="1049845" y="1817522"/>
                  </a:lnTo>
                  <a:lnTo>
                    <a:pt x="1049845" y="1821040"/>
                  </a:lnTo>
                  <a:lnTo>
                    <a:pt x="1051267" y="1822450"/>
                  </a:lnTo>
                  <a:lnTo>
                    <a:pt x="1054785" y="1822450"/>
                  </a:lnTo>
                  <a:lnTo>
                    <a:pt x="1056208" y="1821040"/>
                  </a:lnTo>
                  <a:lnTo>
                    <a:pt x="1056208" y="1817522"/>
                  </a:lnTo>
                  <a:close/>
                </a:path>
                <a:path w="2060575" h="1823085">
                  <a:moveTo>
                    <a:pt x="1060983" y="1422"/>
                  </a:moveTo>
                  <a:lnTo>
                    <a:pt x="1059561" y="0"/>
                  </a:lnTo>
                  <a:lnTo>
                    <a:pt x="1056043" y="0"/>
                  </a:lnTo>
                  <a:lnTo>
                    <a:pt x="1054620" y="1422"/>
                  </a:lnTo>
                  <a:lnTo>
                    <a:pt x="1054620" y="4940"/>
                  </a:lnTo>
                  <a:lnTo>
                    <a:pt x="1056043" y="6350"/>
                  </a:lnTo>
                  <a:lnTo>
                    <a:pt x="1059561" y="6350"/>
                  </a:lnTo>
                  <a:lnTo>
                    <a:pt x="1060983" y="4940"/>
                  </a:lnTo>
                  <a:lnTo>
                    <a:pt x="1060983" y="1422"/>
                  </a:lnTo>
                  <a:close/>
                </a:path>
                <a:path w="2060575" h="1823085">
                  <a:moveTo>
                    <a:pt x="1065745" y="668172"/>
                  </a:moveTo>
                  <a:lnTo>
                    <a:pt x="1064323" y="666750"/>
                  </a:lnTo>
                  <a:lnTo>
                    <a:pt x="1060805" y="666750"/>
                  </a:lnTo>
                  <a:lnTo>
                    <a:pt x="1059383" y="668172"/>
                  </a:lnTo>
                  <a:lnTo>
                    <a:pt x="1059383" y="671690"/>
                  </a:lnTo>
                  <a:lnTo>
                    <a:pt x="1060805" y="673100"/>
                  </a:lnTo>
                  <a:lnTo>
                    <a:pt x="1064323" y="673100"/>
                  </a:lnTo>
                  <a:lnTo>
                    <a:pt x="1065745" y="671690"/>
                  </a:lnTo>
                  <a:lnTo>
                    <a:pt x="1065745" y="668172"/>
                  </a:lnTo>
                  <a:close/>
                </a:path>
                <a:path w="2060575" h="1823085">
                  <a:moveTo>
                    <a:pt x="1068908" y="1817522"/>
                  </a:moveTo>
                  <a:lnTo>
                    <a:pt x="1067485" y="1816100"/>
                  </a:lnTo>
                  <a:lnTo>
                    <a:pt x="1063980" y="1816100"/>
                  </a:lnTo>
                  <a:lnTo>
                    <a:pt x="1062558" y="1817522"/>
                  </a:lnTo>
                  <a:lnTo>
                    <a:pt x="1062558" y="1821040"/>
                  </a:lnTo>
                  <a:lnTo>
                    <a:pt x="1063980" y="1822450"/>
                  </a:lnTo>
                  <a:lnTo>
                    <a:pt x="1067485" y="1822450"/>
                  </a:lnTo>
                  <a:lnTo>
                    <a:pt x="1068908" y="1821040"/>
                  </a:lnTo>
                  <a:lnTo>
                    <a:pt x="1068908" y="1817522"/>
                  </a:lnTo>
                  <a:close/>
                </a:path>
                <a:path w="2060575" h="1823085">
                  <a:moveTo>
                    <a:pt x="1073683" y="1422"/>
                  </a:moveTo>
                  <a:lnTo>
                    <a:pt x="1072261" y="0"/>
                  </a:lnTo>
                  <a:lnTo>
                    <a:pt x="1068755" y="0"/>
                  </a:lnTo>
                  <a:lnTo>
                    <a:pt x="1067333" y="1422"/>
                  </a:lnTo>
                  <a:lnTo>
                    <a:pt x="1067333" y="4940"/>
                  </a:lnTo>
                  <a:lnTo>
                    <a:pt x="1068755" y="6350"/>
                  </a:lnTo>
                  <a:lnTo>
                    <a:pt x="1072261" y="6350"/>
                  </a:lnTo>
                  <a:lnTo>
                    <a:pt x="1073683" y="4940"/>
                  </a:lnTo>
                  <a:lnTo>
                    <a:pt x="1073683" y="1422"/>
                  </a:lnTo>
                  <a:close/>
                </a:path>
                <a:path w="2060575" h="1823085">
                  <a:moveTo>
                    <a:pt x="1078445" y="668172"/>
                  </a:moveTo>
                  <a:lnTo>
                    <a:pt x="1077023" y="666750"/>
                  </a:lnTo>
                  <a:lnTo>
                    <a:pt x="1073518" y="666750"/>
                  </a:lnTo>
                  <a:lnTo>
                    <a:pt x="1072095" y="668172"/>
                  </a:lnTo>
                  <a:lnTo>
                    <a:pt x="1072095" y="671690"/>
                  </a:lnTo>
                  <a:lnTo>
                    <a:pt x="1073518" y="673100"/>
                  </a:lnTo>
                  <a:lnTo>
                    <a:pt x="1077023" y="673100"/>
                  </a:lnTo>
                  <a:lnTo>
                    <a:pt x="1078445" y="671690"/>
                  </a:lnTo>
                  <a:lnTo>
                    <a:pt x="1078445" y="668172"/>
                  </a:lnTo>
                  <a:close/>
                </a:path>
                <a:path w="2060575" h="1823085">
                  <a:moveTo>
                    <a:pt x="1081620" y="1817522"/>
                  </a:moveTo>
                  <a:lnTo>
                    <a:pt x="1080198" y="1816100"/>
                  </a:lnTo>
                  <a:lnTo>
                    <a:pt x="1076680" y="1816100"/>
                  </a:lnTo>
                  <a:lnTo>
                    <a:pt x="1075258" y="1817522"/>
                  </a:lnTo>
                  <a:lnTo>
                    <a:pt x="1075258" y="1821040"/>
                  </a:lnTo>
                  <a:lnTo>
                    <a:pt x="1076680" y="1822450"/>
                  </a:lnTo>
                  <a:lnTo>
                    <a:pt x="1080198" y="1822450"/>
                  </a:lnTo>
                  <a:lnTo>
                    <a:pt x="1081620" y="1821040"/>
                  </a:lnTo>
                  <a:lnTo>
                    <a:pt x="1081620" y="1817522"/>
                  </a:lnTo>
                  <a:close/>
                </a:path>
                <a:path w="2060575" h="1823085">
                  <a:moveTo>
                    <a:pt x="1086396" y="1422"/>
                  </a:moveTo>
                  <a:lnTo>
                    <a:pt x="1084973" y="0"/>
                  </a:lnTo>
                  <a:lnTo>
                    <a:pt x="1081455" y="0"/>
                  </a:lnTo>
                  <a:lnTo>
                    <a:pt x="1080033" y="1422"/>
                  </a:lnTo>
                  <a:lnTo>
                    <a:pt x="1080033" y="4940"/>
                  </a:lnTo>
                  <a:lnTo>
                    <a:pt x="1081455" y="6350"/>
                  </a:lnTo>
                  <a:lnTo>
                    <a:pt x="1084973" y="6350"/>
                  </a:lnTo>
                  <a:lnTo>
                    <a:pt x="1086396" y="4940"/>
                  </a:lnTo>
                  <a:lnTo>
                    <a:pt x="1086396" y="1422"/>
                  </a:lnTo>
                  <a:close/>
                </a:path>
                <a:path w="2060575" h="1823085">
                  <a:moveTo>
                    <a:pt x="1091158" y="668172"/>
                  </a:moveTo>
                  <a:lnTo>
                    <a:pt x="1089736" y="666750"/>
                  </a:lnTo>
                  <a:lnTo>
                    <a:pt x="1086218" y="666750"/>
                  </a:lnTo>
                  <a:lnTo>
                    <a:pt x="1084795" y="668172"/>
                  </a:lnTo>
                  <a:lnTo>
                    <a:pt x="1084795" y="671690"/>
                  </a:lnTo>
                  <a:lnTo>
                    <a:pt x="1086218" y="673100"/>
                  </a:lnTo>
                  <a:lnTo>
                    <a:pt x="1089736" y="673100"/>
                  </a:lnTo>
                  <a:lnTo>
                    <a:pt x="1091158" y="671690"/>
                  </a:lnTo>
                  <a:lnTo>
                    <a:pt x="1091158" y="668172"/>
                  </a:lnTo>
                  <a:close/>
                </a:path>
                <a:path w="2060575" h="1823085">
                  <a:moveTo>
                    <a:pt x="1094320" y="1817522"/>
                  </a:moveTo>
                  <a:lnTo>
                    <a:pt x="1092898" y="1816100"/>
                  </a:lnTo>
                  <a:lnTo>
                    <a:pt x="1089393" y="1816100"/>
                  </a:lnTo>
                  <a:lnTo>
                    <a:pt x="1087970" y="1817522"/>
                  </a:lnTo>
                  <a:lnTo>
                    <a:pt x="1087970" y="1821040"/>
                  </a:lnTo>
                  <a:lnTo>
                    <a:pt x="1089393" y="1822450"/>
                  </a:lnTo>
                  <a:lnTo>
                    <a:pt x="1092898" y="1822450"/>
                  </a:lnTo>
                  <a:lnTo>
                    <a:pt x="1094320" y="1821040"/>
                  </a:lnTo>
                  <a:lnTo>
                    <a:pt x="1094320" y="1817522"/>
                  </a:lnTo>
                  <a:close/>
                </a:path>
                <a:path w="2060575" h="1823085">
                  <a:moveTo>
                    <a:pt x="1099096" y="1422"/>
                  </a:moveTo>
                  <a:lnTo>
                    <a:pt x="1097673" y="0"/>
                  </a:lnTo>
                  <a:lnTo>
                    <a:pt x="1094168" y="0"/>
                  </a:lnTo>
                  <a:lnTo>
                    <a:pt x="1092746" y="1422"/>
                  </a:lnTo>
                  <a:lnTo>
                    <a:pt x="1092746" y="4940"/>
                  </a:lnTo>
                  <a:lnTo>
                    <a:pt x="1094168" y="6350"/>
                  </a:lnTo>
                  <a:lnTo>
                    <a:pt x="1097673" y="6350"/>
                  </a:lnTo>
                  <a:lnTo>
                    <a:pt x="1099096" y="4940"/>
                  </a:lnTo>
                  <a:lnTo>
                    <a:pt x="1099096" y="1422"/>
                  </a:lnTo>
                  <a:close/>
                </a:path>
                <a:path w="2060575" h="1823085">
                  <a:moveTo>
                    <a:pt x="1103858" y="668172"/>
                  </a:moveTo>
                  <a:lnTo>
                    <a:pt x="1102436" y="666750"/>
                  </a:lnTo>
                  <a:lnTo>
                    <a:pt x="1098931" y="666750"/>
                  </a:lnTo>
                  <a:lnTo>
                    <a:pt x="1097508" y="668172"/>
                  </a:lnTo>
                  <a:lnTo>
                    <a:pt x="1097508" y="671690"/>
                  </a:lnTo>
                  <a:lnTo>
                    <a:pt x="1098931" y="673100"/>
                  </a:lnTo>
                  <a:lnTo>
                    <a:pt x="1102436" y="673100"/>
                  </a:lnTo>
                  <a:lnTo>
                    <a:pt x="1103858" y="671690"/>
                  </a:lnTo>
                  <a:lnTo>
                    <a:pt x="1103858" y="668172"/>
                  </a:lnTo>
                  <a:close/>
                </a:path>
                <a:path w="2060575" h="1823085">
                  <a:moveTo>
                    <a:pt x="1107033" y="1817522"/>
                  </a:moveTo>
                  <a:lnTo>
                    <a:pt x="1105611" y="1816100"/>
                  </a:lnTo>
                  <a:lnTo>
                    <a:pt x="1102093" y="1816100"/>
                  </a:lnTo>
                  <a:lnTo>
                    <a:pt x="1100670" y="1817522"/>
                  </a:lnTo>
                  <a:lnTo>
                    <a:pt x="1100670" y="1821040"/>
                  </a:lnTo>
                  <a:lnTo>
                    <a:pt x="1102093" y="1822450"/>
                  </a:lnTo>
                  <a:lnTo>
                    <a:pt x="1105611" y="1822450"/>
                  </a:lnTo>
                  <a:lnTo>
                    <a:pt x="1107033" y="1821040"/>
                  </a:lnTo>
                  <a:lnTo>
                    <a:pt x="1107033" y="1817522"/>
                  </a:lnTo>
                  <a:close/>
                </a:path>
                <a:path w="2060575" h="1823085">
                  <a:moveTo>
                    <a:pt x="1111808" y="1422"/>
                  </a:moveTo>
                  <a:lnTo>
                    <a:pt x="1110386" y="0"/>
                  </a:lnTo>
                  <a:lnTo>
                    <a:pt x="1106868" y="0"/>
                  </a:lnTo>
                  <a:lnTo>
                    <a:pt x="1105446" y="1422"/>
                  </a:lnTo>
                  <a:lnTo>
                    <a:pt x="1105446" y="4940"/>
                  </a:lnTo>
                  <a:lnTo>
                    <a:pt x="1106868" y="6350"/>
                  </a:lnTo>
                  <a:lnTo>
                    <a:pt x="1110386" y="6350"/>
                  </a:lnTo>
                  <a:lnTo>
                    <a:pt x="1111808" y="4940"/>
                  </a:lnTo>
                  <a:lnTo>
                    <a:pt x="1111808" y="1422"/>
                  </a:lnTo>
                  <a:close/>
                </a:path>
                <a:path w="2060575" h="1823085">
                  <a:moveTo>
                    <a:pt x="1116571" y="668172"/>
                  </a:moveTo>
                  <a:lnTo>
                    <a:pt x="1115148" y="666750"/>
                  </a:lnTo>
                  <a:lnTo>
                    <a:pt x="1111631" y="666750"/>
                  </a:lnTo>
                  <a:lnTo>
                    <a:pt x="1110208" y="668172"/>
                  </a:lnTo>
                  <a:lnTo>
                    <a:pt x="1110208" y="671690"/>
                  </a:lnTo>
                  <a:lnTo>
                    <a:pt x="1111631" y="673100"/>
                  </a:lnTo>
                  <a:lnTo>
                    <a:pt x="1115148" y="673100"/>
                  </a:lnTo>
                  <a:lnTo>
                    <a:pt x="1116571" y="671690"/>
                  </a:lnTo>
                  <a:lnTo>
                    <a:pt x="1116571" y="668172"/>
                  </a:lnTo>
                  <a:close/>
                </a:path>
                <a:path w="2060575" h="1823085">
                  <a:moveTo>
                    <a:pt x="1119733" y="1817522"/>
                  </a:moveTo>
                  <a:lnTo>
                    <a:pt x="1118311" y="1816100"/>
                  </a:lnTo>
                  <a:lnTo>
                    <a:pt x="1114806" y="1816100"/>
                  </a:lnTo>
                  <a:lnTo>
                    <a:pt x="1113383" y="1817522"/>
                  </a:lnTo>
                  <a:lnTo>
                    <a:pt x="1113383" y="1821040"/>
                  </a:lnTo>
                  <a:lnTo>
                    <a:pt x="1114806" y="1822450"/>
                  </a:lnTo>
                  <a:lnTo>
                    <a:pt x="1118311" y="1822450"/>
                  </a:lnTo>
                  <a:lnTo>
                    <a:pt x="1119733" y="1821040"/>
                  </a:lnTo>
                  <a:lnTo>
                    <a:pt x="1119733" y="1817522"/>
                  </a:lnTo>
                  <a:close/>
                </a:path>
                <a:path w="2060575" h="1823085">
                  <a:moveTo>
                    <a:pt x="1124508" y="1422"/>
                  </a:moveTo>
                  <a:lnTo>
                    <a:pt x="1123086" y="0"/>
                  </a:lnTo>
                  <a:lnTo>
                    <a:pt x="1119581" y="0"/>
                  </a:lnTo>
                  <a:lnTo>
                    <a:pt x="1118158" y="1422"/>
                  </a:lnTo>
                  <a:lnTo>
                    <a:pt x="1118158" y="4940"/>
                  </a:lnTo>
                  <a:lnTo>
                    <a:pt x="1119581" y="6350"/>
                  </a:lnTo>
                  <a:lnTo>
                    <a:pt x="1123086" y="6350"/>
                  </a:lnTo>
                  <a:lnTo>
                    <a:pt x="1124508" y="4940"/>
                  </a:lnTo>
                  <a:lnTo>
                    <a:pt x="1124508" y="1422"/>
                  </a:lnTo>
                  <a:close/>
                </a:path>
                <a:path w="2060575" h="1823085">
                  <a:moveTo>
                    <a:pt x="1129271" y="668172"/>
                  </a:moveTo>
                  <a:lnTo>
                    <a:pt x="1127848" y="666750"/>
                  </a:lnTo>
                  <a:lnTo>
                    <a:pt x="1124343" y="666750"/>
                  </a:lnTo>
                  <a:lnTo>
                    <a:pt x="1122921" y="668172"/>
                  </a:lnTo>
                  <a:lnTo>
                    <a:pt x="1122921" y="671690"/>
                  </a:lnTo>
                  <a:lnTo>
                    <a:pt x="1124343" y="673100"/>
                  </a:lnTo>
                  <a:lnTo>
                    <a:pt x="1127848" y="673100"/>
                  </a:lnTo>
                  <a:lnTo>
                    <a:pt x="1129271" y="671690"/>
                  </a:lnTo>
                  <a:lnTo>
                    <a:pt x="1129271" y="668172"/>
                  </a:lnTo>
                  <a:close/>
                </a:path>
                <a:path w="2060575" h="1823085">
                  <a:moveTo>
                    <a:pt x="1132446" y="1817522"/>
                  </a:moveTo>
                  <a:lnTo>
                    <a:pt x="1131023" y="1816100"/>
                  </a:lnTo>
                  <a:lnTo>
                    <a:pt x="1127506" y="1816100"/>
                  </a:lnTo>
                  <a:lnTo>
                    <a:pt x="1126083" y="1817522"/>
                  </a:lnTo>
                  <a:lnTo>
                    <a:pt x="1126083" y="1821040"/>
                  </a:lnTo>
                  <a:lnTo>
                    <a:pt x="1127506" y="1822450"/>
                  </a:lnTo>
                  <a:lnTo>
                    <a:pt x="1131023" y="1822450"/>
                  </a:lnTo>
                  <a:lnTo>
                    <a:pt x="1132446" y="1821040"/>
                  </a:lnTo>
                  <a:lnTo>
                    <a:pt x="1132446" y="1817522"/>
                  </a:lnTo>
                  <a:close/>
                </a:path>
                <a:path w="2060575" h="1823085">
                  <a:moveTo>
                    <a:pt x="1137221" y="1422"/>
                  </a:moveTo>
                  <a:lnTo>
                    <a:pt x="1135799" y="0"/>
                  </a:lnTo>
                  <a:lnTo>
                    <a:pt x="1132281" y="0"/>
                  </a:lnTo>
                  <a:lnTo>
                    <a:pt x="1130858" y="1422"/>
                  </a:lnTo>
                  <a:lnTo>
                    <a:pt x="1130858" y="4940"/>
                  </a:lnTo>
                  <a:lnTo>
                    <a:pt x="1132281" y="6350"/>
                  </a:lnTo>
                  <a:lnTo>
                    <a:pt x="1135799" y="6350"/>
                  </a:lnTo>
                  <a:lnTo>
                    <a:pt x="1137221" y="4940"/>
                  </a:lnTo>
                  <a:lnTo>
                    <a:pt x="1137221" y="1422"/>
                  </a:lnTo>
                  <a:close/>
                </a:path>
                <a:path w="2060575" h="1823085">
                  <a:moveTo>
                    <a:pt x="1141984" y="668172"/>
                  </a:moveTo>
                  <a:lnTo>
                    <a:pt x="1140561" y="666750"/>
                  </a:lnTo>
                  <a:lnTo>
                    <a:pt x="1137043" y="666750"/>
                  </a:lnTo>
                  <a:lnTo>
                    <a:pt x="1135621" y="668172"/>
                  </a:lnTo>
                  <a:lnTo>
                    <a:pt x="1135621" y="671690"/>
                  </a:lnTo>
                  <a:lnTo>
                    <a:pt x="1137043" y="673100"/>
                  </a:lnTo>
                  <a:lnTo>
                    <a:pt x="1140561" y="673100"/>
                  </a:lnTo>
                  <a:lnTo>
                    <a:pt x="1141984" y="671690"/>
                  </a:lnTo>
                  <a:lnTo>
                    <a:pt x="1141984" y="668172"/>
                  </a:lnTo>
                  <a:close/>
                </a:path>
                <a:path w="2060575" h="1823085">
                  <a:moveTo>
                    <a:pt x="1145146" y="1817522"/>
                  </a:moveTo>
                  <a:lnTo>
                    <a:pt x="1143723" y="1816100"/>
                  </a:lnTo>
                  <a:lnTo>
                    <a:pt x="1140218" y="1816100"/>
                  </a:lnTo>
                  <a:lnTo>
                    <a:pt x="1138796" y="1817522"/>
                  </a:lnTo>
                  <a:lnTo>
                    <a:pt x="1138796" y="1821040"/>
                  </a:lnTo>
                  <a:lnTo>
                    <a:pt x="1140218" y="1822450"/>
                  </a:lnTo>
                  <a:lnTo>
                    <a:pt x="1143723" y="1822450"/>
                  </a:lnTo>
                  <a:lnTo>
                    <a:pt x="1145146" y="1821040"/>
                  </a:lnTo>
                  <a:lnTo>
                    <a:pt x="1145146" y="1817522"/>
                  </a:lnTo>
                  <a:close/>
                </a:path>
                <a:path w="2060575" h="1823085">
                  <a:moveTo>
                    <a:pt x="1149921" y="1422"/>
                  </a:moveTo>
                  <a:lnTo>
                    <a:pt x="1148499" y="0"/>
                  </a:lnTo>
                  <a:lnTo>
                    <a:pt x="1144993" y="0"/>
                  </a:lnTo>
                  <a:lnTo>
                    <a:pt x="1143571" y="1422"/>
                  </a:lnTo>
                  <a:lnTo>
                    <a:pt x="1143571" y="4940"/>
                  </a:lnTo>
                  <a:lnTo>
                    <a:pt x="1144993" y="6350"/>
                  </a:lnTo>
                  <a:lnTo>
                    <a:pt x="1148499" y="6350"/>
                  </a:lnTo>
                  <a:lnTo>
                    <a:pt x="1149921" y="4940"/>
                  </a:lnTo>
                  <a:lnTo>
                    <a:pt x="1149921" y="1422"/>
                  </a:lnTo>
                  <a:close/>
                </a:path>
                <a:path w="2060575" h="1823085">
                  <a:moveTo>
                    <a:pt x="1154684" y="668172"/>
                  </a:moveTo>
                  <a:lnTo>
                    <a:pt x="1153261" y="666750"/>
                  </a:lnTo>
                  <a:lnTo>
                    <a:pt x="1149756" y="666750"/>
                  </a:lnTo>
                  <a:lnTo>
                    <a:pt x="1148334" y="668172"/>
                  </a:lnTo>
                  <a:lnTo>
                    <a:pt x="1148334" y="671690"/>
                  </a:lnTo>
                  <a:lnTo>
                    <a:pt x="1149756" y="673100"/>
                  </a:lnTo>
                  <a:lnTo>
                    <a:pt x="1153261" y="673100"/>
                  </a:lnTo>
                  <a:lnTo>
                    <a:pt x="1154684" y="671690"/>
                  </a:lnTo>
                  <a:lnTo>
                    <a:pt x="1154684" y="668172"/>
                  </a:lnTo>
                  <a:close/>
                </a:path>
                <a:path w="2060575" h="1823085">
                  <a:moveTo>
                    <a:pt x="1157859" y="1817522"/>
                  </a:moveTo>
                  <a:lnTo>
                    <a:pt x="1156436" y="1816100"/>
                  </a:lnTo>
                  <a:lnTo>
                    <a:pt x="1152918" y="1816100"/>
                  </a:lnTo>
                  <a:lnTo>
                    <a:pt x="1151496" y="1817522"/>
                  </a:lnTo>
                  <a:lnTo>
                    <a:pt x="1151496" y="1821040"/>
                  </a:lnTo>
                  <a:lnTo>
                    <a:pt x="1152918" y="1822450"/>
                  </a:lnTo>
                  <a:lnTo>
                    <a:pt x="1156436" y="1822450"/>
                  </a:lnTo>
                  <a:lnTo>
                    <a:pt x="1157859" y="1821040"/>
                  </a:lnTo>
                  <a:lnTo>
                    <a:pt x="1157859" y="1817522"/>
                  </a:lnTo>
                  <a:close/>
                </a:path>
                <a:path w="2060575" h="1823085">
                  <a:moveTo>
                    <a:pt x="1162634" y="1422"/>
                  </a:moveTo>
                  <a:lnTo>
                    <a:pt x="1161211" y="0"/>
                  </a:lnTo>
                  <a:lnTo>
                    <a:pt x="1157693" y="0"/>
                  </a:lnTo>
                  <a:lnTo>
                    <a:pt x="1156271" y="1422"/>
                  </a:lnTo>
                  <a:lnTo>
                    <a:pt x="1156271" y="4940"/>
                  </a:lnTo>
                  <a:lnTo>
                    <a:pt x="1157693" y="6350"/>
                  </a:lnTo>
                  <a:lnTo>
                    <a:pt x="1161211" y="6350"/>
                  </a:lnTo>
                  <a:lnTo>
                    <a:pt x="1162634" y="4940"/>
                  </a:lnTo>
                  <a:lnTo>
                    <a:pt x="1162634" y="1422"/>
                  </a:lnTo>
                  <a:close/>
                </a:path>
                <a:path w="2060575" h="1823085">
                  <a:moveTo>
                    <a:pt x="1167396" y="668172"/>
                  </a:moveTo>
                  <a:lnTo>
                    <a:pt x="1165974" y="666750"/>
                  </a:lnTo>
                  <a:lnTo>
                    <a:pt x="1162456" y="666750"/>
                  </a:lnTo>
                  <a:lnTo>
                    <a:pt x="1161034" y="668172"/>
                  </a:lnTo>
                  <a:lnTo>
                    <a:pt x="1161034" y="671690"/>
                  </a:lnTo>
                  <a:lnTo>
                    <a:pt x="1162456" y="673100"/>
                  </a:lnTo>
                  <a:lnTo>
                    <a:pt x="1165974" y="673100"/>
                  </a:lnTo>
                  <a:lnTo>
                    <a:pt x="1167396" y="671690"/>
                  </a:lnTo>
                  <a:lnTo>
                    <a:pt x="1167396" y="668172"/>
                  </a:lnTo>
                  <a:close/>
                </a:path>
                <a:path w="2060575" h="1823085">
                  <a:moveTo>
                    <a:pt x="1170559" y="1817522"/>
                  </a:moveTo>
                  <a:lnTo>
                    <a:pt x="1169136" y="1816100"/>
                  </a:lnTo>
                  <a:lnTo>
                    <a:pt x="1165631" y="1816100"/>
                  </a:lnTo>
                  <a:lnTo>
                    <a:pt x="1164209" y="1817522"/>
                  </a:lnTo>
                  <a:lnTo>
                    <a:pt x="1164209" y="1821040"/>
                  </a:lnTo>
                  <a:lnTo>
                    <a:pt x="1165631" y="1822450"/>
                  </a:lnTo>
                  <a:lnTo>
                    <a:pt x="1169136" y="1822450"/>
                  </a:lnTo>
                  <a:lnTo>
                    <a:pt x="1170559" y="1821040"/>
                  </a:lnTo>
                  <a:lnTo>
                    <a:pt x="1170559" y="1817522"/>
                  </a:lnTo>
                  <a:close/>
                </a:path>
                <a:path w="2060575" h="1823085">
                  <a:moveTo>
                    <a:pt x="1175334" y="1422"/>
                  </a:moveTo>
                  <a:lnTo>
                    <a:pt x="1173911" y="0"/>
                  </a:lnTo>
                  <a:lnTo>
                    <a:pt x="1170406" y="0"/>
                  </a:lnTo>
                  <a:lnTo>
                    <a:pt x="1168984" y="1422"/>
                  </a:lnTo>
                  <a:lnTo>
                    <a:pt x="1168984" y="4940"/>
                  </a:lnTo>
                  <a:lnTo>
                    <a:pt x="1170406" y="6350"/>
                  </a:lnTo>
                  <a:lnTo>
                    <a:pt x="1173911" y="6350"/>
                  </a:lnTo>
                  <a:lnTo>
                    <a:pt x="1175334" y="4940"/>
                  </a:lnTo>
                  <a:lnTo>
                    <a:pt x="1175334" y="1422"/>
                  </a:lnTo>
                  <a:close/>
                </a:path>
                <a:path w="2060575" h="1823085">
                  <a:moveTo>
                    <a:pt x="1180096" y="668172"/>
                  </a:moveTo>
                  <a:lnTo>
                    <a:pt x="1178674" y="666750"/>
                  </a:lnTo>
                  <a:lnTo>
                    <a:pt x="1175169" y="666750"/>
                  </a:lnTo>
                  <a:lnTo>
                    <a:pt x="1173746" y="668172"/>
                  </a:lnTo>
                  <a:lnTo>
                    <a:pt x="1173746" y="671690"/>
                  </a:lnTo>
                  <a:lnTo>
                    <a:pt x="1175169" y="673100"/>
                  </a:lnTo>
                  <a:lnTo>
                    <a:pt x="1178674" y="673100"/>
                  </a:lnTo>
                  <a:lnTo>
                    <a:pt x="1180096" y="671690"/>
                  </a:lnTo>
                  <a:lnTo>
                    <a:pt x="1180096" y="668172"/>
                  </a:lnTo>
                  <a:close/>
                </a:path>
                <a:path w="2060575" h="1823085">
                  <a:moveTo>
                    <a:pt x="1183271" y="1817522"/>
                  </a:moveTo>
                  <a:lnTo>
                    <a:pt x="1181849" y="1816100"/>
                  </a:lnTo>
                  <a:lnTo>
                    <a:pt x="1178331" y="1816100"/>
                  </a:lnTo>
                  <a:lnTo>
                    <a:pt x="1176909" y="1817522"/>
                  </a:lnTo>
                  <a:lnTo>
                    <a:pt x="1176909" y="1821040"/>
                  </a:lnTo>
                  <a:lnTo>
                    <a:pt x="1178331" y="1822450"/>
                  </a:lnTo>
                  <a:lnTo>
                    <a:pt x="1181849" y="1822450"/>
                  </a:lnTo>
                  <a:lnTo>
                    <a:pt x="1183271" y="1821040"/>
                  </a:lnTo>
                  <a:lnTo>
                    <a:pt x="1183271" y="1817522"/>
                  </a:lnTo>
                  <a:close/>
                </a:path>
                <a:path w="2060575" h="1823085">
                  <a:moveTo>
                    <a:pt x="1188046" y="1422"/>
                  </a:moveTo>
                  <a:lnTo>
                    <a:pt x="1186624" y="0"/>
                  </a:lnTo>
                  <a:lnTo>
                    <a:pt x="1183106" y="0"/>
                  </a:lnTo>
                  <a:lnTo>
                    <a:pt x="1181684" y="1422"/>
                  </a:lnTo>
                  <a:lnTo>
                    <a:pt x="1181684" y="4940"/>
                  </a:lnTo>
                  <a:lnTo>
                    <a:pt x="1183106" y="6350"/>
                  </a:lnTo>
                  <a:lnTo>
                    <a:pt x="1186624" y="6350"/>
                  </a:lnTo>
                  <a:lnTo>
                    <a:pt x="1188046" y="4940"/>
                  </a:lnTo>
                  <a:lnTo>
                    <a:pt x="1188046" y="1422"/>
                  </a:lnTo>
                  <a:close/>
                </a:path>
                <a:path w="2060575" h="1823085">
                  <a:moveTo>
                    <a:pt x="1192809" y="668172"/>
                  </a:moveTo>
                  <a:lnTo>
                    <a:pt x="1191387" y="666750"/>
                  </a:lnTo>
                  <a:lnTo>
                    <a:pt x="1187869" y="666750"/>
                  </a:lnTo>
                  <a:lnTo>
                    <a:pt x="1186446" y="668172"/>
                  </a:lnTo>
                  <a:lnTo>
                    <a:pt x="1186446" y="671690"/>
                  </a:lnTo>
                  <a:lnTo>
                    <a:pt x="1187869" y="673100"/>
                  </a:lnTo>
                  <a:lnTo>
                    <a:pt x="1191387" y="673100"/>
                  </a:lnTo>
                  <a:lnTo>
                    <a:pt x="1192809" y="671690"/>
                  </a:lnTo>
                  <a:lnTo>
                    <a:pt x="1192809" y="668172"/>
                  </a:lnTo>
                  <a:close/>
                </a:path>
                <a:path w="2060575" h="1823085">
                  <a:moveTo>
                    <a:pt x="1195971" y="1817522"/>
                  </a:moveTo>
                  <a:lnTo>
                    <a:pt x="1194549" y="1816100"/>
                  </a:lnTo>
                  <a:lnTo>
                    <a:pt x="1191044" y="1816100"/>
                  </a:lnTo>
                  <a:lnTo>
                    <a:pt x="1189621" y="1817522"/>
                  </a:lnTo>
                  <a:lnTo>
                    <a:pt x="1189621" y="1821040"/>
                  </a:lnTo>
                  <a:lnTo>
                    <a:pt x="1191044" y="1822450"/>
                  </a:lnTo>
                  <a:lnTo>
                    <a:pt x="1194549" y="1822450"/>
                  </a:lnTo>
                  <a:lnTo>
                    <a:pt x="1195971" y="1821040"/>
                  </a:lnTo>
                  <a:lnTo>
                    <a:pt x="1195971" y="1817522"/>
                  </a:lnTo>
                  <a:close/>
                </a:path>
                <a:path w="2060575" h="1823085">
                  <a:moveTo>
                    <a:pt x="1200746" y="1422"/>
                  </a:moveTo>
                  <a:lnTo>
                    <a:pt x="1199324" y="0"/>
                  </a:lnTo>
                  <a:lnTo>
                    <a:pt x="1195819" y="0"/>
                  </a:lnTo>
                  <a:lnTo>
                    <a:pt x="1194396" y="1422"/>
                  </a:lnTo>
                  <a:lnTo>
                    <a:pt x="1194396" y="4940"/>
                  </a:lnTo>
                  <a:lnTo>
                    <a:pt x="1195819" y="6350"/>
                  </a:lnTo>
                  <a:lnTo>
                    <a:pt x="1199324" y="6350"/>
                  </a:lnTo>
                  <a:lnTo>
                    <a:pt x="1200746" y="4940"/>
                  </a:lnTo>
                  <a:lnTo>
                    <a:pt x="1200746" y="1422"/>
                  </a:lnTo>
                  <a:close/>
                </a:path>
                <a:path w="2060575" h="1823085">
                  <a:moveTo>
                    <a:pt x="1205509" y="668172"/>
                  </a:moveTo>
                  <a:lnTo>
                    <a:pt x="1204087" y="666750"/>
                  </a:lnTo>
                  <a:lnTo>
                    <a:pt x="1200581" y="666750"/>
                  </a:lnTo>
                  <a:lnTo>
                    <a:pt x="1199159" y="668172"/>
                  </a:lnTo>
                  <a:lnTo>
                    <a:pt x="1199159" y="671690"/>
                  </a:lnTo>
                  <a:lnTo>
                    <a:pt x="1200581" y="673100"/>
                  </a:lnTo>
                  <a:lnTo>
                    <a:pt x="1204087" y="673100"/>
                  </a:lnTo>
                  <a:lnTo>
                    <a:pt x="1205509" y="671690"/>
                  </a:lnTo>
                  <a:lnTo>
                    <a:pt x="1205509" y="668172"/>
                  </a:lnTo>
                  <a:close/>
                </a:path>
                <a:path w="2060575" h="1823085">
                  <a:moveTo>
                    <a:pt x="1208684" y="1817522"/>
                  </a:moveTo>
                  <a:lnTo>
                    <a:pt x="1207262" y="1816100"/>
                  </a:lnTo>
                  <a:lnTo>
                    <a:pt x="1203744" y="1816100"/>
                  </a:lnTo>
                  <a:lnTo>
                    <a:pt x="1202321" y="1817522"/>
                  </a:lnTo>
                  <a:lnTo>
                    <a:pt x="1202321" y="1821040"/>
                  </a:lnTo>
                  <a:lnTo>
                    <a:pt x="1203744" y="1822450"/>
                  </a:lnTo>
                  <a:lnTo>
                    <a:pt x="1207262" y="1822450"/>
                  </a:lnTo>
                  <a:lnTo>
                    <a:pt x="1208684" y="1821040"/>
                  </a:lnTo>
                  <a:lnTo>
                    <a:pt x="1208684" y="1817522"/>
                  </a:lnTo>
                  <a:close/>
                </a:path>
                <a:path w="2060575" h="1823085">
                  <a:moveTo>
                    <a:pt x="1213459" y="1422"/>
                  </a:moveTo>
                  <a:lnTo>
                    <a:pt x="1212037" y="0"/>
                  </a:lnTo>
                  <a:lnTo>
                    <a:pt x="1208519" y="0"/>
                  </a:lnTo>
                  <a:lnTo>
                    <a:pt x="1207096" y="1422"/>
                  </a:lnTo>
                  <a:lnTo>
                    <a:pt x="1207096" y="4940"/>
                  </a:lnTo>
                  <a:lnTo>
                    <a:pt x="1208519" y="6350"/>
                  </a:lnTo>
                  <a:lnTo>
                    <a:pt x="1212037" y="6350"/>
                  </a:lnTo>
                  <a:lnTo>
                    <a:pt x="1213459" y="4940"/>
                  </a:lnTo>
                  <a:lnTo>
                    <a:pt x="1213459" y="1422"/>
                  </a:lnTo>
                  <a:close/>
                </a:path>
                <a:path w="2060575" h="1823085">
                  <a:moveTo>
                    <a:pt x="1218222" y="668172"/>
                  </a:moveTo>
                  <a:lnTo>
                    <a:pt x="1216799" y="666762"/>
                  </a:lnTo>
                  <a:lnTo>
                    <a:pt x="1213281" y="666762"/>
                  </a:lnTo>
                  <a:lnTo>
                    <a:pt x="1211859" y="668172"/>
                  </a:lnTo>
                  <a:lnTo>
                    <a:pt x="1211859" y="671690"/>
                  </a:lnTo>
                  <a:lnTo>
                    <a:pt x="1213281" y="673112"/>
                  </a:lnTo>
                  <a:lnTo>
                    <a:pt x="1216799" y="673112"/>
                  </a:lnTo>
                  <a:lnTo>
                    <a:pt x="1218222" y="671690"/>
                  </a:lnTo>
                  <a:lnTo>
                    <a:pt x="1218222" y="668172"/>
                  </a:lnTo>
                  <a:close/>
                </a:path>
                <a:path w="2060575" h="1823085">
                  <a:moveTo>
                    <a:pt x="1221384" y="1817522"/>
                  </a:moveTo>
                  <a:lnTo>
                    <a:pt x="1219962" y="1816100"/>
                  </a:lnTo>
                  <a:lnTo>
                    <a:pt x="1216456" y="1816100"/>
                  </a:lnTo>
                  <a:lnTo>
                    <a:pt x="1215034" y="1817522"/>
                  </a:lnTo>
                  <a:lnTo>
                    <a:pt x="1215034" y="1821040"/>
                  </a:lnTo>
                  <a:lnTo>
                    <a:pt x="1216456" y="1822450"/>
                  </a:lnTo>
                  <a:lnTo>
                    <a:pt x="1219962" y="1822450"/>
                  </a:lnTo>
                  <a:lnTo>
                    <a:pt x="1221384" y="1821040"/>
                  </a:lnTo>
                  <a:lnTo>
                    <a:pt x="1221384" y="1817522"/>
                  </a:lnTo>
                  <a:close/>
                </a:path>
                <a:path w="2060575" h="1823085">
                  <a:moveTo>
                    <a:pt x="1226159" y="1422"/>
                  </a:moveTo>
                  <a:lnTo>
                    <a:pt x="1224737" y="0"/>
                  </a:lnTo>
                  <a:lnTo>
                    <a:pt x="1221232" y="0"/>
                  </a:lnTo>
                  <a:lnTo>
                    <a:pt x="1219809" y="1422"/>
                  </a:lnTo>
                  <a:lnTo>
                    <a:pt x="1219809" y="4940"/>
                  </a:lnTo>
                  <a:lnTo>
                    <a:pt x="1221232" y="6350"/>
                  </a:lnTo>
                  <a:lnTo>
                    <a:pt x="1224737" y="6350"/>
                  </a:lnTo>
                  <a:lnTo>
                    <a:pt x="1226159" y="4940"/>
                  </a:lnTo>
                  <a:lnTo>
                    <a:pt x="1226159" y="1422"/>
                  </a:lnTo>
                  <a:close/>
                </a:path>
                <a:path w="2060575" h="1823085">
                  <a:moveTo>
                    <a:pt x="1230922" y="668172"/>
                  </a:moveTo>
                  <a:lnTo>
                    <a:pt x="1229499" y="666762"/>
                  </a:lnTo>
                  <a:lnTo>
                    <a:pt x="1225994" y="666762"/>
                  </a:lnTo>
                  <a:lnTo>
                    <a:pt x="1224572" y="668172"/>
                  </a:lnTo>
                  <a:lnTo>
                    <a:pt x="1224572" y="671690"/>
                  </a:lnTo>
                  <a:lnTo>
                    <a:pt x="1225994" y="673112"/>
                  </a:lnTo>
                  <a:lnTo>
                    <a:pt x="1229499" y="673112"/>
                  </a:lnTo>
                  <a:lnTo>
                    <a:pt x="1230922" y="671690"/>
                  </a:lnTo>
                  <a:lnTo>
                    <a:pt x="1230922" y="668172"/>
                  </a:lnTo>
                  <a:close/>
                </a:path>
                <a:path w="2060575" h="1823085">
                  <a:moveTo>
                    <a:pt x="1234097" y="1817522"/>
                  </a:moveTo>
                  <a:lnTo>
                    <a:pt x="1232674" y="1816100"/>
                  </a:lnTo>
                  <a:lnTo>
                    <a:pt x="1229156" y="1816100"/>
                  </a:lnTo>
                  <a:lnTo>
                    <a:pt x="1227734" y="1817522"/>
                  </a:lnTo>
                  <a:lnTo>
                    <a:pt x="1227734" y="1821040"/>
                  </a:lnTo>
                  <a:lnTo>
                    <a:pt x="1229156" y="1822450"/>
                  </a:lnTo>
                  <a:lnTo>
                    <a:pt x="1232674" y="1822450"/>
                  </a:lnTo>
                  <a:lnTo>
                    <a:pt x="1234097" y="1821040"/>
                  </a:lnTo>
                  <a:lnTo>
                    <a:pt x="1234097" y="1817522"/>
                  </a:lnTo>
                  <a:close/>
                </a:path>
                <a:path w="2060575" h="1823085">
                  <a:moveTo>
                    <a:pt x="1238872" y="1422"/>
                  </a:moveTo>
                  <a:lnTo>
                    <a:pt x="1237449" y="0"/>
                  </a:lnTo>
                  <a:lnTo>
                    <a:pt x="1233932" y="0"/>
                  </a:lnTo>
                  <a:lnTo>
                    <a:pt x="1232509" y="1422"/>
                  </a:lnTo>
                  <a:lnTo>
                    <a:pt x="1232509" y="4940"/>
                  </a:lnTo>
                  <a:lnTo>
                    <a:pt x="1233932" y="6350"/>
                  </a:lnTo>
                  <a:lnTo>
                    <a:pt x="1237449" y="6350"/>
                  </a:lnTo>
                  <a:lnTo>
                    <a:pt x="1238872" y="4940"/>
                  </a:lnTo>
                  <a:lnTo>
                    <a:pt x="1238872" y="1422"/>
                  </a:lnTo>
                  <a:close/>
                </a:path>
                <a:path w="2060575" h="1823085">
                  <a:moveTo>
                    <a:pt x="1243634" y="668172"/>
                  </a:moveTo>
                  <a:lnTo>
                    <a:pt x="1242212" y="666762"/>
                  </a:lnTo>
                  <a:lnTo>
                    <a:pt x="1238694" y="666762"/>
                  </a:lnTo>
                  <a:lnTo>
                    <a:pt x="1237272" y="668172"/>
                  </a:lnTo>
                  <a:lnTo>
                    <a:pt x="1237272" y="671690"/>
                  </a:lnTo>
                  <a:lnTo>
                    <a:pt x="1238694" y="673112"/>
                  </a:lnTo>
                  <a:lnTo>
                    <a:pt x="1242212" y="673112"/>
                  </a:lnTo>
                  <a:lnTo>
                    <a:pt x="1243634" y="671690"/>
                  </a:lnTo>
                  <a:lnTo>
                    <a:pt x="1243634" y="668172"/>
                  </a:lnTo>
                  <a:close/>
                </a:path>
                <a:path w="2060575" h="1823085">
                  <a:moveTo>
                    <a:pt x="1246797" y="1817522"/>
                  </a:moveTo>
                  <a:lnTo>
                    <a:pt x="1245374" y="1816100"/>
                  </a:lnTo>
                  <a:lnTo>
                    <a:pt x="1241869" y="1816100"/>
                  </a:lnTo>
                  <a:lnTo>
                    <a:pt x="1240447" y="1817522"/>
                  </a:lnTo>
                  <a:lnTo>
                    <a:pt x="1240447" y="1821040"/>
                  </a:lnTo>
                  <a:lnTo>
                    <a:pt x="1241869" y="1822450"/>
                  </a:lnTo>
                  <a:lnTo>
                    <a:pt x="1245374" y="1822450"/>
                  </a:lnTo>
                  <a:lnTo>
                    <a:pt x="1246797" y="1821040"/>
                  </a:lnTo>
                  <a:lnTo>
                    <a:pt x="1246797" y="1817522"/>
                  </a:lnTo>
                  <a:close/>
                </a:path>
                <a:path w="2060575" h="1823085">
                  <a:moveTo>
                    <a:pt x="1251572" y="1422"/>
                  </a:moveTo>
                  <a:lnTo>
                    <a:pt x="1250149" y="0"/>
                  </a:lnTo>
                  <a:lnTo>
                    <a:pt x="1246644" y="0"/>
                  </a:lnTo>
                  <a:lnTo>
                    <a:pt x="1245222" y="1422"/>
                  </a:lnTo>
                  <a:lnTo>
                    <a:pt x="1245222" y="4940"/>
                  </a:lnTo>
                  <a:lnTo>
                    <a:pt x="1246644" y="6350"/>
                  </a:lnTo>
                  <a:lnTo>
                    <a:pt x="1250149" y="6350"/>
                  </a:lnTo>
                  <a:lnTo>
                    <a:pt x="1251572" y="4940"/>
                  </a:lnTo>
                  <a:lnTo>
                    <a:pt x="1251572" y="1422"/>
                  </a:lnTo>
                  <a:close/>
                </a:path>
                <a:path w="2060575" h="1823085">
                  <a:moveTo>
                    <a:pt x="1256334" y="668172"/>
                  </a:moveTo>
                  <a:lnTo>
                    <a:pt x="1254912" y="666762"/>
                  </a:lnTo>
                  <a:lnTo>
                    <a:pt x="1251407" y="666762"/>
                  </a:lnTo>
                  <a:lnTo>
                    <a:pt x="1249984" y="668172"/>
                  </a:lnTo>
                  <a:lnTo>
                    <a:pt x="1249984" y="671690"/>
                  </a:lnTo>
                  <a:lnTo>
                    <a:pt x="1251407" y="673112"/>
                  </a:lnTo>
                  <a:lnTo>
                    <a:pt x="1254912" y="673112"/>
                  </a:lnTo>
                  <a:lnTo>
                    <a:pt x="1256334" y="671690"/>
                  </a:lnTo>
                  <a:lnTo>
                    <a:pt x="1256334" y="668172"/>
                  </a:lnTo>
                  <a:close/>
                </a:path>
                <a:path w="2060575" h="1823085">
                  <a:moveTo>
                    <a:pt x="1259509" y="1817522"/>
                  </a:moveTo>
                  <a:lnTo>
                    <a:pt x="1258087" y="1816100"/>
                  </a:lnTo>
                  <a:lnTo>
                    <a:pt x="1254569" y="1816100"/>
                  </a:lnTo>
                  <a:lnTo>
                    <a:pt x="1253147" y="1817522"/>
                  </a:lnTo>
                  <a:lnTo>
                    <a:pt x="1253147" y="1821040"/>
                  </a:lnTo>
                  <a:lnTo>
                    <a:pt x="1254569" y="1822450"/>
                  </a:lnTo>
                  <a:lnTo>
                    <a:pt x="1258087" y="1822450"/>
                  </a:lnTo>
                  <a:lnTo>
                    <a:pt x="1259509" y="1821040"/>
                  </a:lnTo>
                  <a:lnTo>
                    <a:pt x="1259509" y="1817522"/>
                  </a:lnTo>
                  <a:close/>
                </a:path>
                <a:path w="2060575" h="1823085">
                  <a:moveTo>
                    <a:pt x="1264285" y="1422"/>
                  </a:moveTo>
                  <a:lnTo>
                    <a:pt x="1262862" y="0"/>
                  </a:lnTo>
                  <a:lnTo>
                    <a:pt x="1259344" y="0"/>
                  </a:lnTo>
                  <a:lnTo>
                    <a:pt x="1257922" y="1422"/>
                  </a:lnTo>
                  <a:lnTo>
                    <a:pt x="1257922" y="4940"/>
                  </a:lnTo>
                  <a:lnTo>
                    <a:pt x="1259344" y="6350"/>
                  </a:lnTo>
                  <a:lnTo>
                    <a:pt x="1262862" y="6350"/>
                  </a:lnTo>
                  <a:lnTo>
                    <a:pt x="1264285" y="4940"/>
                  </a:lnTo>
                  <a:lnTo>
                    <a:pt x="1264285" y="1422"/>
                  </a:lnTo>
                  <a:close/>
                </a:path>
                <a:path w="2060575" h="1823085">
                  <a:moveTo>
                    <a:pt x="1269047" y="668172"/>
                  </a:moveTo>
                  <a:lnTo>
                    <a:pt x="1267625" y="666762"/>
                  </a:lnTo>
                  <a:lnTo>
                    <a:pt x="1264107" y="666762"/>
                  </a:lnTo>
                  <a:lnTo>
                    <a:pt x="1262684" y="668172"/>
                  </a:lnTo>
                  <a:lnTo>
                    <a:pt x="1262684" y="671690"/>
                  </a:lnTo>
                  <a:lnTo>
                    <a:pt x="1264107" y="673112"/>
                  </a:lnTo>
                  <a:lnTo>
                    <a:pt x="1267625" y="673112"/>
                  </a:lnTo>
                  <a:lnTo>
                    <a:pt x="1269047" y="671690"/>
                  </a:lnTo>
                  <a:lnTo>
                    <a:pt x="1269047" y="668172"/>
                  </a:lnTo>
                  <a:close/>
                </a:path>
                <a:path w="2060575" h="1823085">
                  <a:moveTo>
                    <a:pt x="1272209" y="1817522"/>
                  </a:moveTo>
                  <a:lnTo>
                    <a:pt x="1270787" y="1816100"/>
                  </a:lnTo>
                  <a:lnTo>
                    <a:pt x="1267282" y="1816100"/>
                  </a:lnTo>
                  <a:lnTo>
                    <a:pt x="1265859" y="1817522"/>
                  </a:lnTo>
                  <a:lnTo>
                    <a:pt x="1265859" y="1821040"/>
                  </a:lnTo>
                  <a:lnTo>
                    <a:pt x="1267282" y="1822450"/>
                  </a:lnTo>
                  <a:lnTo>
                    <a:pt x="1270787" y="1822450"/>
                  </a:lnTo>
                  <a:lnTo>
                    <a:pt x="1272209" y="1821040"/>
                  </a:lnTo>
                  <a:lnTo>
                    <a:pt x="1272209" y="1817522"/>
                  </a:lnTo>
                  <a:close/>
                </a:path>
                <a:path w="2060575" h="1823085">
                  <a:moveTo>
                    <a:pt x="1276985" y="1422"/>
                  </a:moveTo>
                  <a:lnTo>
                    <a:pt x="1275562" y="0"/>
                  </a:lnTo>
                  <a:lnTo>
                    <a:pt x="1272057" y="0"/>
                  </a:lnTo>
                  <a:lnTo>
                    <a:pt x="1270635" y="1422"/>
                  </a:lnTo>
                  <a:lnTo>
                    <a:pt x="1270635" y="4940"/>
                  </a:lnTo>
                  <a:lnTo>
                    <a:pt x="1272057" y="6350"/>
                  </a:lnTo>
                  <a:lnTo>
                    <a:pt x="1275562" y="6350"/>
                  </a:lnTo>
                  <a:lnTo>
                    <a:pt x="1276985" y="4940"/>
                  </a:lnTo>
                  <a:lnTo>
                    <a:pt x="1276985" y="1422"/>
                  </a:lnTo>
                  <a:close/>
                </a:path>
                <a:path w="2060575" h="1823085">
                  <a:moveTo>
                    <a:pt x="1281747" y="668172"/>
                  </a:moveTo>
                  <a:lnTo>
                    <a:pt x="1280325" y="666762"/>
                  </a:lnTo>
                  <a:lnTo>
                    <a:pt x="1276819" y="666762"/>
                  </a:lnTo>
                  <a:lnTo>
                    <a:pt x="1275397" y="668172"/>
                  </a:lnTo>
                  <a:lnTo>
                    <a:pt x="1275397" y="671690"/>
                  </a:lnTo>
                  <a:lnTo>
                    <a:pt x="1276819" y="673112"/>
                  </a:lnTo>
                  <a:lnTo>
                    <a:pt x="1280325" y="673112"/>
                  </a:lnTo>
                  <a:lnTo>
                    <a:pt x="1281747" y="671690"/>
                  </a:lnTo>
                  <a:lnTo>
                    <a:pt x="1281747" y="668172"/>
                  </a:lnTo>
                  <a:close/>
                </a:path>
                <a:path w="2060575" h="1823085">
                  <a:moveTo>
                    <a:pt x="1284922" y="1817522"/>
                  </a:moveTo>
                  <a:lnTo>
                    <a:pt x="1283500" y="1816100"/>
                  </a:lnTo>
                  <a:lnTo>
                    <a:pt x="1279982" y="1816100"/>
                  </a:lnTo>
                  <a:lnTo>
                    <a:pt x="1278559" y="1817522"/>
                  </a:lnTo>
                  <a:lnTo>
                    <a:pt x="1278559" y="1821040"/>
                  </a:lnTo>
                  <a:lnTo>
                    <a:pt x="1279982" y="1822450"/>
                  </a:lnTo>
                  <a:lnTo>
                    <a:pt x="1283500" y="1822450"/>
                  </a:lnTo>
                  <a:lnTo>
                    <a:pt x="1284922" y="1821040"/>
                  </a:lnTo>
                  <a:lnTo>
                    <a:pt x="1284922" y="1817522"/>
                  </a:lnTo>
                  <a:close/>
                </a:path>
                <a:path w="2060575" h="1823085">
                  <a:moveTo>
                    <a:pt x="1289697" y="1422"/>
                  </a:moveTo>
                  <a:lnTo>
                    <a:pt x="1288275" y="0"/>
                  </a:lnTo>
                  <a:lnTo>
                    <a:pt x="1284757" y="0"/>
                  </a:lnTo>
                  <a:lnTo>
                    <a:pt x="1283335" y="1422"/>
                  </a:lnTo>
                  <a:lnTo>
                    <a:pt x="1283335" y="4940"/>
                  </a:lnTo>
                  <a:lnTo>
                    <a:pt x="1284757" y="6350"/>
                  </a:lnTo>
                  <a:lnTo>
                    <a:pt x="1288275" y="6350"/>
                  </a:lnTo>
                  <a:lnTo>
                    <a:pt x="1289697" y="4940"/>
                  </a:lnTo>
                  <a:lnTo>
                    <a:pt x="1289697" y="1422"/>
                  </a:lnTo>
                  <a:close/>
                </a:path>
                <a:path w="2060575" h="1823085">
                  <a:moveTo>
                    <a:pt x="1294460" y="668172"/>
                  </a:moveTo>
                  <a:lnTo>
                    <a:pt x="1293037" y="666762"/>
                  </a:lnTo>
                  <a:lnTo>
                    <a:pt x="1289519" y="666762"/>
                  </a:lnTo>
                  <a:lnTo>
                    <a:pt x="1288097" y="668172"/>
                  </a:lnTo>
                  <a:lnTo>
                    <a:pt x="1288097" y="671690"/>
                  </a:lnTo>
                  <a:lnTo>
                    <a:pt x="1289519" y="673112"/>
                  </a:lnTo>
                  <a:lnTo>
                    <a:pt x="1293037" y="673112"/>
                  </a:lnTo>
                  <a:lnTo>
                    <a:pt x="1294460" y="671690"/>
                  </a:lnTo>
                  <a:lnTo>
                    <a:pt x="1294460" y="668172"/>
                  </a:lnTo>
                  <a:close/>
                </a:path>
                <a:path w="2060575" h="1823085">
                  <a:moveTo>
                    <a:pt x="1297622" y="1817522"/>
                  </a:moveTo>
                  <a:lnTo>
                    <a:pt x="1296200" y="1816100"/>
                  </a:lnTo>
                  <a:lnTo>
                    <a:pt x="1292694" y="1816100"/>
                  </a:lnTo>
                  <a:lnTo>
                    <a:pt x="1291272" y="1817522"/>
                  </a:lnTo>
                  <a:lnTo>
                    <a:pt x="1291272" y="1821040"/>
                  </a:lnTo>
                  <a:lnTo>
                    <a:pt x="1292694" y="1822450"/>
                  </a:lnTo>
                  <a:lnTo>
                    <a:pt x="1296200" y="1822450"/>
                  </a:lnTo>
                  <a:lnTo>
                    <a:pt x="1297622" y="1821040"/>
                  </a:lnTo>
                  <a:lnTo>
                    <a:pt x="1297622" y="1817522"/>
                  </a:lnTo>
                  <a:close/>
                </a:path>
                <a:path w="2060575" h="1823085">
                  <a:moveTo>
                    <a:pt x="1302397" y="1422"/>
                  </a:moveTo>
                  <a:lnTo>
                    <a:pt x="1300975" y="0"/>
                  </a:lnTo>
                  <a:lnTo>
                    <a:pt x="1297470" y="0"/>
                  </a:lnTo>
                  <a:lnTo>
                    <a:pt x="1296047" y="1422"/>
                  </a:lnTo>
                  <a:lnTo>
                    <a:pt x="1296047" y="4940"/>
                  </a:lnTo>
                  <a:lnTo>
                    <a:pt x="1297470" y="6350"/>
                  </a:lnTo>
                  <a:lnTo>
                    <a:pt x="1300975" y="6350"/>
                  </a:lnTo>
                  <a:lnTo>
                    <a:pt x="1302397" y="4940"/>
                  </a:lnTo>
                  <a:lnTo>
                    <a:pt x="1302397" y="1422"/>
                  </a:lnTo>
                  <a:close/>
                </a:path>
                <a:path w="2060575" h="1823085">
                  <a:moveTo>
                    <a:pt x="1307160" y="668172"/>
                  </a:moveTo>
                  <a:lnTo>
                    <a:pt x="1305737" y="666762"/>
                  </a:lnTo>
                  <a:lnTo>
                    <a:pt x="1302232" y="666762"/>
                  </a:lnTo>
                  <a:lnTo>
                    <a:pt x="1300810" y="668172"/>
                  </a:lnTo>
                  <a:lnTo>
                    <a:pt x="1300810" y="671690"/>
                  </a:lnTo>
                  <a:lnTo>
                    <a:pt x="1302232" y="673112"/>
                  </a:lnTo>
                  <a:lnTo>
                    <a:pt x="1305737" y="673112"/>
                  </a:lnTo>
                  <a:lnTo>
                    <a:pt x="1307160" y="671690"/>
                  </a:lnTo>
                  <a:lnTo>
                    <a:pt x="1307160" y="668172"/>
                  </a:lnTo>
                  <a:close/>
                </a:path>
                <a:path w="2060575" h="1823085">
                  <a:moveTo>
                    <a:pt x="1310335" y="1817522"/>
                  </a:moveTo>
                  <a:lnTo>
                    <a:pt x="1308912" y="1816100"/>
                  </a:lnTo>
                  <a:lnTo>
                    <a:pt x="1305394" y="1816100"/>
                  </a:lnTo>
                  <a:lnTo>
                    <a:pt x="1303972" y="1817522"/>
                  </a:lnTo>
                  <a:lnTo>
                    <a:pt x="1303972" y="1821040"/>
                  </a:lnTo>
                  <a:lnTo>
                    <a:pt x="1305394" y="1822450"/>
                  </a:lnTo>
                  <a:lnTo>
                    <a:pt x="1308912" y="1822450"/>
                  </a:lnTo>
                  <a:lnTo>
                    <a:pt x="1310335" y="1821040"/>
                  </a:lnTo>
                  <a:lnTo>
                    <a:pt x="1310335" y="1817522"/>
                  </a:lnTo>
                  <a:close/>
                </a:path>
                <a:path w="2060575" h="1823085">
                  <a:moveTo>
                    <a:pt x="1315110" y="1422"/>
                  </a:moveTo>
                  <a:lnTo>
                    <a:pt x="1313688" y="0"/>
                  </a:lnTo>
                  <a:lnTo>
                    <a:pt x="1310170" y="0"/>
                  </a:lnTo>
                  <a:lnTo>
                    <a:pt x="1308747" y="1422"/>
                  </a:lnTo>
                  <a:lnTo>
                    <a:pt x="1308747" y="4940"/>
                  </a:lnTo>
                  <a:lnTo>
                    <a:pt x="1310170" y="6350"/>
                  </a:lnTo>
                  <a:lnTo>
                    <a:pt x="1313688" y="6350"/>
                  </a:lnTo>
                  <a:lnTo>
                    <a:pt x="1315110" y="4940"/>
                  </a:lnTo>
                  <a:lnTo>
                    <a:pt x="1315110" y="1422"/>
                  </a:lnTo>
                  <a:close/>
                </a:path>
                <a:path w="2060575" h="1823085">
                  <a:moveTo>
                    <a:pt x="1319872" y="668172"/>
                  </a:moveTo>
                  <a:lnTo>
                    <a:pt x="1318450" y="666762"/>
                  </a:lnTo>
                  <a:lnTo>
                    <a:pt x="1314932" y="666762"/>
                  </a:lnTo>
                  <a:lnTo>
                    <a:pt x="1313510" y="668172"/>
                  </a:lnTo>
                  <a:lnTo>
                    <a:pt x="1313510" y="671690"/>
                  </a:lnTo>
                  <a:lnTo>
                    <a:pt x="1314932" y="673112"/>
                  </a:lnTo>
                  <a:lnTo>
                    <a:pt x="1318450" y="673112"/>
                  </a:lnTo>
                  <a:lnTo>
                    <a:pt x="1319872" y="671690"/>
                  </a:lnTo>
                  <a:lnTo>
                    <a:pt x="1319872" y="668172"/>
                  </a:lnTo>
                  <a:close/>
                </a:path>
                <a:path w="2060575" h="1823085">
                  <a:moveTo>
                    <a:pt x="1323035" y="1817522"/>
                  </a:moveTo>
                  <a:lnTo>
                    <a:pt x="1321612" y="1816100"/>
                  </a:lnTo>
                  <a:lnTo>
                    <a:pt x="1318107" y="1816100"/>
                  </a:lnTo>
                  <a:lnTo>
                    <a:pt x="1316685" y="1817522"/>
                  </a:lnTo>
                  <a:lnTo>
                    <a:pt x="1316685" y="1821040"/>
                  </a:lnTo>
                  <a:lnTo>
                    <a:pt x="1318107" y="1822450"/>
                  </a:lnTo>
                  <a:lnTo>
                    <a:pt x="1321612" y="1822450"/>
                  </a:lnTo>
                  <a:lnTo>
                    <a:pt x="1323035" y="1821040"/>
                  </a:lnTo>
                  <a:lnTo>
                    <a:pt x="1323035" y="1817522"/>
                  </a:lnTo>
                  <a:close/>
                </a:path>
                <a:path w="2060575" h="1823085">
                  <a:moveTo>
                    <a:pt x="1327810" y="1422"/>
                  </a:moveTo>
                  <a:lnTo>
                    <a:pt x="1326388" y="0"/>
                  </a:lnTo>
                  <a:lnTo>
                    <a:pt x="1322882" y="0"/>
                  </a:lnTo>
                  <a:lnTo>
                    <a:pt x="1321460" y="1422"/>
                  </a:lnTo>
                  <a:lnTo>
                    <a:pt x="1321460" y="4940"/>
                  </a:lnTo>
                  <a:lnTo>
                    <a:pt x="1322882" y="6350"/>
                  </a:lnTo>
                  <a:lnTo>
                    <a:pt x="1326388" y="6350"/>
                  </a:lnTo>
                  <a:lnTo>
                    <a:pt x="1327810" y="4940"/>
                  </a:lnTo>
                  <a:lnTo>
                    <a:pt x="1327810" y="1422"/>
                  </a:lnTo>
                  <a:close/>
                </a:path>
                <a:path w="2060575" h="1823085">
                  <a:moveTo>
                    <a:pt x="1332572" y="668172"/>
                  </a:moveTo>
                  <a:lnTo>
                    <a:pt x="1331150" y="666762"/>
                  </a:lnTo>
                  <a:lnTo>
                    <a:pt x="1327645" y="666762"/>
                  </a:lnTo>
                  <a:lnTo>
                    <a:pt x="1326222" y="668172"/>
                  </a:lnTo>
                  <a:lnTo>
                    <a:pt x="1326222" y="671690"/>
                  </a:lnTo>
                  <a:lnTo>
                    <a:pt x="1327645" y="673112"/>
                  </a:lnTo>
                  <a:lnTo>
                    <a:pt x="1331150" y="673112"/>
                  </a:lnTo>
                  <a:lnTo>
                    <a:pt x="1332572" y="671690"/>
                  </a:lnTo>
                  <a:lnTo>
                    <a:pt x="1332572" y="668172"/>
                  </a:lnTo>
                  <a:close/>
                </a:path>
                <a:path w="2060575" h="1823085">
                  <a:moveTo>
                    <a:pt x="1335747" y="1817522"/>
                  </a:moveTo>
                  <a:lnTo>
                    <a:pt x="1334325" y="1816100"/>
                  </a:lnTo>
                  <a:lnTo>
                    <a:pt x="1330807" y="1816100"/>
                  </a:lnTo>
                  <a:lnTo>
                    <a:pt x="1329385" y="1817522"/>
                  </a:lnTo>
                  <a:lnTo>
                    <a:pt x="1329385" y="1821040"/>
                  </a:lnTo>
                  <a:lnTo>
                    <a:pt x="1330807" y="1822450"/>
                  </a:lnTo>
                  <a:lnTo>
                    <a:pt x="1334325" y="1822450"/>
                  </a:lnTo>
                  <a:lnTo>
                    <a:pt x="1335747" y="1821040"/>
                  </a:lnTo>
                  <a:lnTo>
                    <a:pt x="1335747" y="1817522"/>
                  </a:lnTo>
                  <a:close/>
                </a:path>
                <a:path w="2060575" h="1823085">
                  <a:moveTo>
                    <a:pt x="1340523" y="1422"/>
                  </a:moveTo>
                  <a:lnTo>
                    <a:pt x="1339100" y="0"/>
                  </a:lnTo>
                  <a:lnTo>
                    <a:pt x="1335582" y="0"/>
                  </a:lnTo>
                  <a:lnTo>
                    <a:pt x="1334160" y="1422"/>
                  </a:lnTo>
                  <a:lnTo>
                    <a:pt x="1334160" y="4940"/>
                  </a:lnTo>
                  <a:lnTo>
                    <a:pt x="1335582" y="6350"/>
                  </a:lnTo>
                  <a:lnTo>
                    <a:pt x="1339100" y="6350"/>
                  </a:lnTo>
                  <a:lnTo>
                    <a:pt x="1340523" y="4940"/>
                  </a:lnTo>
                  <a:lnTo>
                    <a:pt x="1340523" y="1422"/>
                  </a:lnTo>
                  <a:close/>
                </a:path>
                <a:path w="2060575" h="1823085">
                  <a:moveTo>
                    <a:pt x="1345285" y="668172"/>
                  </a:moveTo>
                  <a:lnTo>
                    <a:pt x="1343863" y="666762"/>
                  </a:lnTo>
                  <a:lnTo>
                    <a:pt x="1340345" y="666762"/>
                  </a:lnTo>
                  <a:lnTo>
                    <a:pt x="1338922" y="668172"/>
                  </a:lnTo>
                  <a:lnTo>
                    <a:pt x="1338922" y="671690"/>
                  </a:lnTo>
                  <a:lnTo>
                    <a:pt x="1340345" y="673112"/>
                  </a:lnTo>
                  <a:lnTo>
                    <a:pt x="1343863" y="673112"/>
                  </a:lnTo>
                  <a:lnTo>
                    <a:pt x="1345285" y="671690"/>
                  </a:lnTo>
                  <a:lnTo>
                    <a:pt x="1345285" y="668172"/>
                  </a:lnTo>
                  <a:close/>
                </a:path>
                <a:path w="2060575" h="1823085">
                  <a:moveTo>
                    <a:pt x="1348447" y="1817522"/>
                  </a:moveTo>
                  <a:lnTo>
                    <a:pt x="1347025" y="1816100"/>
                  </a:lnTo>
                  <a:lnTo>
                    <a:pt x="1343520" y="1816100"/>
                  </a:lnTo>
                  <a:lnTo>
                    <a:pt x="1342097" y="1817522"/>
                  </a:lnTo>
                  <a:lnTo>
                    <a:pt x="1342097" y="1821040"/>
                  </a:lnTo>
                  <a:lnTo>
                    <a:pt x="1343520" y="1822450"/>
                  </a:lnTo>
                  <a:lnTo>
                    <a:pt x="1347025" y="1822450"/>
                  </a:lnTo>
                  <a:lnTo>
                    <a:pt x="1348447" y="1821040"/>
                  </a:lnTo>
                  <a:lnTo>
                    <a:pt x="1348447" y="1817522"/>
                  </a:lnTo>
                  <a:close/>
                </a:path>
                <a:path w="2060575" h="1823085">
                  <a:moveTo>
                    <a:pt x="1353223" y="1422"/>
                  </a:moveTo>
                  <a:lnTo>
                    <a:pt x="1351800" y="0"/>
                  </a:lnTo>
                  <a:lnTo>
                    <a:pt x="1348295" y="0"/>
                  </a:lnTo>
                  <a:lnTo>
                    <a:pt x="1346873" y="1422"/>
                  </a:lnTo>
                  <a:lnTo>
                    <a:pt x="1346873" y="4940"/>
                  </a:lnTo>
                  <a:lnTo>
                    <a:pt x="1348295" y="6350"/>
                  </a:lnTo>
                  <a:lnTo>
                    <a:pt x="1351800" y="6350"/>
                  </a:lnTo>
                  <a:lnTo>
                    <a:pt x="1353223" y="4940"/>
                  </a:lnTo>
                  <a:lnTo>
                    <a:pt x="1353223" y="1422"/>
                  </a:lnTo>
                  <a:close/>
                </a:path>
                <a:path w="2060575" h="1823085">
                  <a:moveTo>
                    <a:pt x="1357985" y="668172"/>
                  </a:moveTo>
                  <a:lnTo>
                    <a:pt x="1356563" y="666762"/>
                  </a:lnTo>
                  <a:lnTo>
                    <a:pt x="1353058" y="666762"/>
                  </a:lnTo>
                  <a:lnTo>
                    <a:pt x="1351635" y="668172"/>
                  </a:lnTo>
                  <a:lnTo>
                    <a:pt x="1351635" y="671690"/>
                  </a:lnTo>
                  <a:lnTo>
                    <a:pt x="1353058" y="673112"/>
                  </a:lnTo>
                  <a:lnTo>
                    <a:pt x="1356563" y="673112"/>
                  </a:lnTo>
                  <a:lnTo>
                    <a:pt x="1357985" y="671690"/>
                  </a:lnTo>
                  <a:lnTo>
                    <a:pt x="1357985" y="668172"/>
                  </a:lnTo>
                  <a:close/>
                </a:path>
                <a:path w="2060575" h="1823085">
                  <a:moveTo>
                    <a:pt x="1361160" y="1817522"/>
                  </a:moveTo>
                  <a:lnTo>
                    <a:pt x="1359738" y="1816100"/>
                  </a:lnTo>
                  <a:lnTo>
                    <a:pt x="1356220" y="1816100"/>
                  </a:lnTo>
                  <a:lnTo>
                    <a:pt x="1354797" y="1817522"/>
                  </a:lnTo>
                  <a:lnTo>
                    <a:pt x="1354797" y="1821040"/>
                  </a:lnTo>
                  <a:lnTo>
                    <a:pt x="1356220" y="1822450"/>
                  </a:lnTo>
                  <a:lnTo>
                    <a:pt x="1359738" y="1822450"/>
                  </a:lnTo>
                  <a:lnTo>
                    <a:pt x="1361160" y="1821040"/>
                  </a:lnTo>
                  <a:lnTo>
                    <a:pt x="1361160" y="1817522"/>
                  </a:lnTo>
                  <a:close/>
                </a:path>
                <a:path w="2060575" h="1823085">
                  <a:moveTo>
                    <a:pt x="1365935" y="1422"/>
                  </a:moveTo>
                  <a:lnTo>
                    <a:pt x="1364513" y="0"/>
                  </a:lnTo>
                  <a:lnTo>
                    <a:pt x="1360995" y="0"/>
                  </a:lnTo>
                  <a:lnTo>
                    <a:pt x="1359573" y="1422"/>
                  </a:lnTo>
                  <a:lnTo>
                    <a:pt x="1359573" y="4940"/>
                  </a:lnTo>
                  <a:lnTo>
                    <a:pt x="1360995" y="6350"/>
                  </a:lnTo>
                  <a:lnTo>
                    <a:pt x="1364513" y="6350"/>
                  </a:lnTo>
                  <a:lnTo>
                    <a:pt x="1365935" y="4940"/>
                  </a:lnTo>
                  <a:lnTo>
                    <a:pt x="1365935" y="1422"/>
                  </a:lnTo>
                  <a:close/>
                </a:path>
                <a:path w="2060575" h="1823085">
                  <a:moveTo>
                    <a:pt x="1370698" y="668172"/>
                  </a:moveTo>
                  <a:lnTo>
                    <a:pt x="1369275" y="666762"/>
                  </a:lnTo>
                  <a:lnTo>
                    <a:pt x="1365758" y="666762"/>
                  </a:lnTo>
                  <a:lnTo>
                    <a:pt x="1364335" y="668172"/>
                  </a:lnTo>
                  <a:lnTo>
                    <a:pt x="1364335" y="671690"/>
                  </a:lnTo>
                  <a:lnTo>
                    <a:pt x="1365758" y="673112"/>
                  </a:lnTo>
                  <a:lnTo>
                    <a:pt x="1369275" y="673112"/>
                  </a:lnTo>
                  <a:lnTo>
                    <a:pt x="1370698" y="671690"/>
                  </a:lnTo>
                  <a:lnTo>
                    <a:pt x="1370698" y="668172"/>
                  </a:lnTo>
                  <a:close/>
                </a:path>
                <a:path w="2060575" h="1823085">
                  <a:moveTo>
                    <a:pt x="1373860" y="1817522"/>
                  </a:moveTo>
                  <a:lnTo>
                    <a:pt x="1372438" y="1816100"/>
                  </a:lnTo>
                  <a:lnTo>
                    <a:pt x="1368933" y="1816100"/>
                  </a:lnTo>
                  <a:lnTo>
                    <a:pt x="1367510" y="1817522"/>
                  </a:lnTo>
                  <a:lnTo>
                    <a:pt x="1367510" y="1821040"/>
                  </a:lnTo>
                  <a:lnTo>
                    <a:pt x="1368933" y="1822450"/>
                  </a:lnTo>
                  <a:lnTo>
                    <a:pt x="1372438" y="1822450"/>
                  </a:lnTo>
                  <a:lnTo>
                    <a:pt x="1373860" y="1821040"/>
                  </a:lnTo>
                  <a:lnTo>
                    <a:pt x="1373860" y="1817522"/>
                  </a:lnTo>
                  <a:close/>
                </a:path>
                <a:path w="2060575" h="1823085">
                  <a:moveTo>
                    <a:pt x="1378635" y="1422"/>
                  </a:moveTo>
                  <a:lnTo>
                    <a:pt x="1377213" y="0"/>
                  </a:lnTo>
                  <a:lnTo>
                    <a:pt x="1373708" y="0"/>
                  </a:lnTo>
                  <a:lnTo>
                    <a:pt x="1372285" y="1422"/>
                  </a:lnTo>
                  <a:lnTo>
                    <a:pt x="1372285" y="4940"/>
                  </a:lnTo>
                  <a:lnTo>
                    <a:pt x="1373708" y="6350"/>
                  </a:lnTo>
                  <a:lnTo>
                    <a:pt x="1377213" y="6350"/>
                  </a:lnTo>
                  <a:lnTo>
                    <a:pt x="1378635" y="4940"/>
                  </a:lnTo>
                  <a:lnTo>
                    <a:pt x="1378635" y="1422"/>
                  </a:lnTo>
                  <a:close/>
                </a:path>
                <a:path w="2060575" h="1823085">
                  <a:moveTo>
                    <a:pt x="1383398" y="668172"/>
                  </a:moveTo>
                  <a:lnTo>
                    <a:pt x="1381975" y="666762"/>
                  </a:lnTo>
                  <a:lnTo>
                    <a:pt x="1378470" y="666762"/>
                  </a:lnTo>
                  <a:lnTo>
                    <a:pt x="1377048" y="668172"/>
                  </a:lnTo>
                  <a:lnTo>
                    <a:pt x="1377048" y="671690"/>
                  </a:lnTo>
                  <a:lnTo>
                    <a:pt x="1378470" y="673112"/>
                  </a:lnTo>
                  <a:lnTo>
                    <a:pt x="1381975" y="673112"/>
                  </a:lnTo>
                  <a:lnTo>
                    <a:pt x="1383398" y="671690"/>
                  </a:lnTo>
                  <a:lnTo>
                    <a:pt x="1383398" y="668172"/>
                  </a:lnTo>
                  <a:close/>
                </a:path>
                <a:path w="2060575" h="1823085">
                  <a:moveTo>
                    <a:pt x="1386573" y="1817522"/>
                  </a:moveTo>
                  <a:lnTo>
                    <a:pt x="1385150" y="1816100"/>
                  </a:lnTo>
                  <a:lnTo>
                    <a:pt x="1381633" y="1816100"/>
                  </a:lnTo>
                  <a:lnTo>
                    <a:pt x="1380210" y="1817522"/>
                  </a:lnTo>
                  <a:lnTo>
                    <a:pt x="1380210" y="1821040"/>
                  </a:lnTo>
                  <a:lnTo>
                    <a:pt x="1381633" y="1822450"/>
                  </a:lnTo>
                  <a:lnTo>
                    <a:pt x="1385150" y="1822450"/>
                  </a:lnTo>
                  <a:lnTo>
                    <a:pt x="1386573" y="1821040"/>
                  </a:lnTo>
                  <a:lnTo>
                    <a:pt x="1386573" y="1817522"/>
                  </a:lnTo>
                  <a:close/>
                </a:path>
                <a:path w="2060575" h="1823085">
                  <a:moveTo>
                    <a:pt x="1391348" y="1422"/>
                  </a:moveTo>
                  <a:lnTo>
                    <a:pt x="1389926" y="0"/>
                  </a:lnTo>
                  <a:lnTo>
                    <a:pt x="1386408" y="0"/>
                  </a:lnTo>
                  <a:lnTo>
                    <a:pt x="1384985" y="1422"/>
                  </a:lnTo>
                  <a:lnTo>
                    <a:pt x="1384985" y="4940"/>
                  </a:lnTo>
                  <a:lnTo>
                    <a:pt x="1386408" y="6350"/>
                  </a:lnTo>
                  <a:lnTo>
                    <a:pt x="1389926" y="6350"/>
                  </a:lnTo>
                  <a:lnTo>
                    <a:pt x="1391348" y="4940"/>
                  </a:lnTo>
                  <a:lnTo>
                    <a:pt x="1391348" y="1422"/>
                  </a:lnTo>
                  <a:close/>
                </a:path>
                <a:path w="2060575" h="1823085">
                  <a:moveTo>
                    <a:pt x="1396111" y="668172"/>
                  </a:moveTo>
                  <a:lnTo>
                    <a:pt x="1394688" y="666762"/>
                  </a:lnTo>
                  <a:lnTo>
                    <a:pt x="1391170" y="666762"/>
                  </a:lnTo>
                  <a:lnTo>
                    <a:pt x="1389748" y="668172"/>
                  </a:lnTo>
                  <a:lnTo>
                    <a:pt x="1389748" y="671690"/>
                  </a:lnTo>
                  <a:lnTo>
                    <a:pt x="1391170" y="673112"/>
                  </a:lnTo>
                  <a:lnTo>
                    <a:pt x="1394688" y="673112"/>
                  </a:lnTo>
                  <a:lnTo>
                    <a:pt x="1396111" y="671690"/>
                  </a:lnTo>
                  <a:lnTo>
                    <a:pt x="1396111" y="668172"/>
                  </a:lnTo>
                  <a:close/>
                </a:path>
                <a:path w="2060575" h="1823085">
                  <a:moveTo>
                    <a:pt x="1399273" y="1817522"/>
                  </a:moveTo>
                  <a:lnTo>
                    <a:pt x="1397850" y="1816100"/>
                  </a:lnTo>
                  <a:lnTo>
                    <a:pt x="1394345" y="1816100"/>
                  </a:lnTo>
                  <a:lnTo>
                    <a:pt x="1392923" y="1817522"/>
                  </a:lnTo>
                  <a:lnTo>
                    <a:pt x="1392923" y="1821040"/>
                  </a:lnTo>
                  <a:lnTo>
                    <a:pt x="1394345" y="1822450"/>
                  </a:lnTo>
                  <a:lnTo>
                    <a:pt x="1397850" y="1822450"/>
                  </a:lnTo>
                  <a:lnTo>
                    <a:pt x="1399273" y="1821040"/>
                  </a:lnTo>
                  <a:lnTo>
                    <a:pt x="1399273" y="1817522"/>
                  </a:lnTo>
                  <a:close/>
                </a:path>
                <a:path w="2060575" h="1823085">
                  <a:moveTo>
                    <a:pt x="1404048" y="1422"/>
                  </a:moveTo>
                  <a:lnTo>
                    <a:pt x="1402626" y="0"/>
                  </a:lnTo>
                  <a:lnTo>
                    <a:pt x="1399120" y="0"/>
                  </a:lnTo>
                  <a:lnTo>
                    <a:pt x="1397698" y="1422"/>
                  </a:lnTo>
                  <a:lnTo>
                    <a:pt x="1397698" y="4940"/>
                  </a:lnTo>
                  <a:lnTo>
                    <a:pt x="1399120" y="6350"/>
                  </a:lnTo>
                  <a:lnTo>
                    <a:pt x="1402626" y="6350"/>
                  </a:lnTo>
                  <a:lnTo>
                    <a:pt x="1404048" y="4940"/>
                  </a:lnTo>
                  <a:lnTo>
                    <a:pt x="1404048" y="1422"/>
                  </a:lnTo>
                  <a:close/>
                </a:path>
                <a:path w="2060575" h="1823085">
                  <a:moveTo>
                    <a:pt x="1408811" y="668172"/>
                  </a:moveTo>
                  <a:lnTo>
                    <a:pt x="1407388" y="666762"/>
                  </a:lnTo>
                  <a:lnTo>
                    <a:pt x="1403883" y="666762"/>
                  </a:lnTo>
                  <a:lnTo>
                    <a:pt x="1402461" y="668172"/>
                  </a:lnTo>
                  <a:lnTo>
                    <a:pt x="1402461" y="671690"/>
                  </a:lnTo>
                  <a:lnTo>
                    <a:pt x="1403883" y="673112"/>
                  </a:lnTo>
                  <a:lnTo>
                    <a:pt x="1407388" y="673112"/>
                  </a:lnTo>
                  <a:lnTo>
                    <a:pt x="1408811" y="671690"/>
                  </a:lnTo>
                  <a:lnTo>
                    <a:pt x="1408811" y="668172"/>
                  </a:lnTo>
                  <a:close/>
                </a:path>
                <a:path w="2060575" h="1823085">
                  <a:moveTo>
                    <a:pt x="1411986" y="1817522"/>
                  </a:moveTo>
                  <a:lnTo>
                    <a:pt x="1410563" y="1816100"/>
                  </a:lnTo>
                  <a:lnTo>
                    <a:pt x="1407045" y="1816100"/>
                  </a:lnTo>
                  <a:lnTo>
                    <a:pt x="1405623" y="1817522"/>
                  </a:lnTo>
                  <a:lnTo>
                    <a:pt x="1405623" y="1821040"/>
                  </a:lnTo>
                  <a:lnTo>
                    <a:pt x="1407045" y="1822450"/>
                  </a:lnTo>
                  <a:lnTo>
                    <a:pt x="1410563" y="1822450"/>
                  </a:lnTo>
                  <a:lnTo>
                    <a:pt x="1411986" y="1821040"/>
                  </a:lnTo>
                  <a:lnTo>
                    <a:pt x="1411986" y="1817522"/>
                  </a:lnTo>
                  <a:close/>
                </a:path>
                <a:path w="2060575" h="1823085">
                  <a:moveTo>
                    <a:pt x="1416761" y="1422"/>
                  </a:moveTo>
                  <a:lnTo>
                    <a:pt x="1415338" y="0"/>
                  </a:lnTo>
                  <a:lnTo>
                    <a:pt x="1411820" y="0"/>
                  </a:lnTo>
                  <a:lnTo>
                    <a:pt x="1410398" y="1422"/>
                  </a:lnTo>
                  <a:lnTo>
                    <a:pt x="1410398" y="4940"/>
                  </a:lnTo>
                  <a:lnTo>
                    <a:pt x="1411820" y="6350"/>
                  </a:lnTo>
                  <a:lnTo>
                    <a:pt x="1415338" y="6350"/>
                  </a:lnTo>
                  <a:lnTo>
                    <a:pt x="1416761" y="4940"/>
                  </a:lnTo>
                  <a:lnTo>
                    <a:pt x="1416761" y="1422"/>
                  </a:lnTo>
                  <a:close/>
                </a:path>
                <a:path w="2060575" h="1823085">
                  <a:moveTo>
                    <a:pt x="1421523" y="668172"/>
                  </a:moveTo>
                  <a:lnTo>
                    <a:pt x="1420101" y="666762"/>
                  </a:lnTo>
                  <a:lnTo>
                    <a:pt x="1416583" y="666762"/>
                  </a:lnTo>
                  <a:lnTo>
                    <a:pt x="1415161" y="668172"/>
                  </a:lnTo>
                  <a:lnTo>
                    <a:pt x="1415161" y="671690"/>
                  </a:lnTo>
                  <a:lnTo>
                    <a:pt x="1416583" y="673112"/>
                  </a:lnTo>
                  <a:lnTo>
                    <a:pt x="1420101" y="673112"/>
                  </a:lnTo>
                  <a:lnTo>
                    <a:pt x="1421523" y="671690"/>
                  </a:lnTo>
                  <a:lnTo>
                    <a:pt x="1421523" y="668172"/>
                  </a:lnTo>
                  <a:close/>
                </a:path>
                <a:path w="2060575" h="1823085">
                  <a:moveTo>
                    <a:pt x="1424686" y="1817522"/>
                  </a:moveTo>
                  <a:lnTo>
                    <a:pt x="1423263" y="1816100"/>
                  </a:lnTo>
                  <a:lnTo>
                    <a:pt x="1419758" y="1816100"/>
                  </a:lnTo>
                  <a:lnTo>
                    <a:pt x="1418336" y="1817522"/>
                  </a:lnTo>
                  <a:lnTo>
                    <a:pt x="1418336" y="1821040"/>
                  </a:lnTo>
                  <a:lnTo>
                    <a:pt x="1419758" y="1822450"/>
                  </a:lnTo>
                  <a:lnTo>
                    <a:pt x="1423263" y="1822450"/>
                  </a:lnTo>
                  <a:lnTo>
                    <a:pt x="1424686" y="1821040"/>
                  </a:lnTo>
                  <a:lnTo>
                    <a:pt x="1424686" y="1817522"/>
                  </a:lnTo>
                  <a:close/>
                </a:path>
                <a:path w="2060575" h="1823085">
                  <a:moveTo>
                    <a:pt x="1429461" y="1422"/>
                  </a:moveTo>
                  <a:lnTo>
                    <a:pt x="1428038" y="0"/>
                  </a:lnTo>
                  <a:lnTo>
                    <a:pt x="1424533" y="0"/>
                  </a:lnTo>
                  <a:lnTo>
                    <a:pt x="1423111" y="1422"/>
                  </a:lnTo>
                  <a:lnTo>
                    <a:pt x="1423111" y="4940"/>
                  </a:lnTo>
                  <a:lnTo>
                    <a:pt x="1424533" y="6350"/>
                  </a:lnTo>
                  <a:lnTo>
                    <a:pt x="1428038" y="6350"/>
                  </a:lnTo>
                  <a:lnTo>
                    <a:pt x="1429461" y="4940"/>
                  </a:lnTo>
                  <a:lnTo>
                    <a:pt x="1429461" y="1422"/>
                  </a:lnTo>
                  <a:close/>
                </a:path>
                <a:path w="2060575" h="1823085">
                  <a:moveTo>
                    <a:pt x="1434223" y="668172"/>
                  </a:moveTo>
                  <a:lnTo>
                    <a:pt x="1432801" y="666762"/>
                  </a:lnTo>
                  <a:lnTo>
                    <a:pt x="1429296" y="666762"/>
                  </a:lnTo>
                  <a:lnTo>
                    <a:pt x="1427873" y="668172"/>
                  </a:lnTo>
                  <a:lnTo>
                    <a:pt x="1427873" y="671690"/>
                  </a:lnTo>
                  <a:lnTo>
                    <a:pt x="1429296" y="673112"/>
                  </a:lnTo>
                  <a:lnTo>
                    <a:pt x="1432801" y="673112"/>
                  </a:lnTo>
                  <a:lnTo>
                    <a:pt x="1434223" y="671690"/>
                  </a:lnTo>
                  <a:lnTo>
                    <a:pt x="1434223" y="668172"/>
                  </a:lnTo>
                  <a:close/>
                </a:path>
                <a:path w="2060575" h="1823085">
                  <a:moveTo>
                    <a:pt x="1437398" y="1817522"/>
                  </a:moveTo>
                  <a:lnTo>
                    <a:pt x="1435976" y="1816100"/>
                  </a:lnTo>
                  <a:lnTo>
                    <a:pt x="1432458" y="1816100"/>
                  </a:lnTo>
                  <a:lnTo>
                    <a:pt x="1431036" y="1817522"/>
                  </a:lnTo>
                  <a:lnTo>
                    <a:pt x="1431036" y="1821040"/>
                  </a:lnTo>
                  <a:lnTo>
                    <a:pt x="1432458" y="1822450"/>
                  </a:lnTo>
                  <a:lnTo>
                    <a:pt x="1435976" y="1822450"/>
                  </a:lnTo>
                  <a:lnTo>
                    <a:pt x="1437398" y="1821040"/>
                  </a:lnTo>
                  <a:lnTo>
                    <a:pt x="1437398" y="1817522"/>
                  </a:lnTo>
                  <a:close/>
                </a:path>
                <a:path w="2060575" h="1823085">
                  <a:moveTo>
                    <a:pt x="1442173" y="1422"/>
                  </a:moveTo>
                  <a:lnTo>
                    <a:pt x="1440751" y="0"/>
                  </a:lnTo>
                  <a:lnTo>
                    <a:pt x="1437233" y="0"/>
                  </a:lnTo>
                  <a:lnTo>
                    <a:pt x="1435811" y="1422"/>
                  </a:lnTo>
                  <a:lnTo>
                    <a:pt x="1435811" y="4940"/>
                  </a:lnTo>
                  <a:lnTo>
                    <a:pt x="1437233" y="6350"/>
                  </a:lnTo>
                  <a:lnTo>
                    <a:pt x="1440751" y="6350"/>
                  </a:lnTo>
                  <a:lnTo>
                    <a:pt x="1442173" y="4940"/>
                  </a:lnTo>
                  <a:lnTo>
                    <a:pt x="1442173" y="1422"/>
                  </a:lnTo>
                  <a:close/>
                </a:path>
                <a:path w="2060575" h="1823085">
                  <a:moveTo>
                    <a:pt x="1446936" y="668172"/>
                  </a:moveTo>
                  <a:lnTo>
                    <a:pt x="1445514" y="666762"/>
                  </a:lnTo>
                  <a:lnTo>
                    <a:pt x="1441996" y="666762"/>
                  </a:lnTo>
                  <a:lnTo>
                    <a:pt x="1440573" y="668172"/>
                  </a:lnTo>
                  <a:lnTo>
                    <a:pt x="1440573" y="671690"/>
                  </a:lnTo>
                  <a:lnTo>
                    <a:pt x="1441996" y="673112"/>
                  </a:lnTo>
                  <a:lnTo>
                    <a:pt x="1445514" y="673112"/>
                  </a:lnTo>
                  <a:lnTo>
                    <a:pt x="1446936" y="671690"/>
                  </a:lnTo>
                  <a:lnTo>
                    <a:pt x="1446936" y="668172"/>
                  </a:lnTo>
                  <a:close/>
                </a:path>
                <a:path w="2060575" h="1823085">
                  <a:moveTo>
                    <a:pt x="1450098" y="1817522"/>
                  </a:moveTo>
                  <a:lnTo>
                    <a:pt x="1448676" y="1816100"/>
                  </a:lnTo>
                  <a:lnTo>
                    <a:pt x="1445171" y="1816100"/>
                  </a:lnTo>
                  <a:lnTo>
                    <a:pt x="1443748" y="1817522"/>
                  </a:lnTo>
                  <a:lnTo>
                    <a:pt x="1443748" y="1821040"/>
                  </a:lnTo>
                  <a:lnTo>
                    <a:pt x="1445171" y="1822450"/>
                  </a:lnTo>
                  <a:lnTo>
                    <a:pt x="1448676" y="1822450"/>
                  </a:lnTo>
                  <a:lnTo>
                    <a:pt x="1450098" y="1821040"/>
                  </a:lnTo>
                  <a:lnTo>
                    <a:pt x="1450098" y="1817522"/>
                  </a:lnTo>
                  <a:close/>
                </a:path>
                <a:path w="2060575" h="1823085">
                  <a:moveTo>
                    <a:pt x="1454873" y="1422"/>
                  </a:moveTo>
                  <a:lnTo>
                    <a:pt x="1453451" y="0"/>
                  </a:lnTo>
                  <a:lnTo>
                    <a:pt x="1449946" y="0"/>
                  </a:lnTo>
                  <a:lnTo>
                    <a:pt x="1448523" y="1422"/>
                  </a:lnTo>
                  <a:lnTo>
                    <a:pt x="1448523" y="4940"/>
                  </a:lnTo>
                  <a:lnTo>
                    <a:pt x="1449946" y="6350"/>
                  </a:lnTo>
                  <a:lnTo>
                    <a:pt x="1453451" y="6350"/>
                  </a:lnTo>
                  <a:lnTo>
                    <a:pt x="1454873" y="4940"/>
                  </a:lnTo>
                  <a:lnTo>
                    <a:pt x="1454873" y="1422"/>
                  </a:lnTo>
                  <a:close/>
                </a:path>
                <a:path w="2060575" h="1823085">
                  <a:moveTo>
                    <a:pt x="1459636" y="668172"/>
                  </a:moveTo>
                  <a:lnTo>
                    <a:pt x="1458214" y="666762"/>
                  </a:lnTo>
                  <a:lnTo>
                    <a:pt x="1454708" y="666762"/>
                  </a:lnTo>
                  <a:lnTo>
                    <a:pt x="1453286" y="668172"/>
                  </a:lnTo>
                  <a:lnTo>
                    <a:pt x="1453286" y="671690"/>
                  </a:lnTo>
                  <a:lnTo>
                    <a:pt x="1454708" y="673112"/>
                  </a:lnTo>
                  <a:lnTo>
                    <a:pt x="1458214" y="673112"/>
                  </a:lnTo>
                  <a:lnTo>
                    <a:pt x="1459636" y="671690"/>
                  </a:lnTo>
                  <a:lnTo>
                    <a:pt x="1459636" y="668172"/>
                  </a:lnTo>
                  <a:close/>
                </a:path>
                <a:path w="2060575" h="1823085">
                  <a:moveTo>
                    <a:pt x="1462811" y="1817522"/>
                  </a:moveTo>
                  <a:lnTo>
                    <a:pt x="1461389" y="1816100"/>
                  </a:lnTo>
                  <a:lnTo>
                    <a:pt x="1457871" y="1816100"/>
                  </a:lnTo>
                  <a:lnTo>
                    <a:pt x="1456448" y="1817522"/>
                  </a:lnTo>
                  <a:lnTo>
                    <a:pt x="1456448" y="1821040"/>
                  </a:lnTo>
                  <a:lnTo>
                    <a:pt x="1457871" y="1822450"/>
                  </a:lnTo>
                  <a:lnTo>
                    <a:pt x="1461389" y="1822450"/>
                  </a:lnTo>
                  <a:lnTo>
                    <a:pt x="1462811" y="1821040"/>
                  </a:lnTo>
                  <a:lnTo>
                    <a:pt x="1462811" y="1817522"/>
                  </a:lnTo>
                  <a:close/>
                </a:path>
                <a:path w="2060575" h="1823085">
                  <a:moveTo>
                    <a:pt x="1467586" y="1422"/>
                  </a:moveTo>
                  <a:lnTo>
                    <a:pt x="1466164" y="0"/>
                  </a:lnTo>
                  <a:lnTo>
                    <a:pt x="1462646" y="0"/>
                  </a:lnTo>
                  <a:lnTo>
                    <a:pt x="1461223" y="1422"/>
                  </a:lnTo>
                  <a:lnTo>
                    <a:pt x="1461223" y="4940"/>
                  </a:lnTo>
                  <a:lnTo>
                    <a:pt x="1462646" y="6350"/>
                  </a:lnTo>
                  <a:lnTo>
                    <a:pt x="1466164" y="6350"/>
                  </a:lnTo>
                  <a:lnTo>
                    <a:pt x="1467586" y="4940"/>
                  </a:lnTo>
                  <a:lnTo>
                    <a:pt x="1467586" y="1422"/>
                  </a:lnTo>
                  <a:close/>
                </a:path>
                <a:path w="2060575" h="1823085">
                  <a:moveTo>
                    <a:pt x="1472349" y="668172"/>
                  </a:moveTo>
                  <a:lnTo>
                    <a:pt x="1470926" y="666762"/>
                  </a:lnTo>
                  <a:lnTo>
                    <a:pt x="1467408" y="666762"/>
                  </a:lnTo>
                  <a:lnTo>
                    <a:pt x="1465986" y="668172"/>
                  </a:lnTo>
                  <a:lnTo>
                    <a:pt x="1465986" y="671690"/>
                  </a:lnTo>
                  <a:lnTo>
                    <a:pt x="1467408" y="673112"/>
                  </a:lnTo>
                  <a:lnTo>
                    <a:pt x="1470926" y="673112"/>
                  </a:lnTo>
                  <a:lnTo>
                    <a:pt x="1472349" y="671690"/>
                  </a:lnTo>
                  <a:lnTo>
                    <a:pt x="1472349" y="668172"/>
                  </a:lnTo>
                  <a:close/>
                </a:path>
                <a:path w="2060575" h="1823085">
                  <a:moveTo>
                    <a:pt x="1475511" y="1817522"/>
                  </a:moveTo>
                  <a:lnTo>
                    <a:pt x="1474089" y="1816100"/>
                  </a:lnTo>
                  <a:lnTo>
                    <a:pt x="1470583" y="1816100"/>
                  </a:lnTo>
                  <a:lnTo>
                    <a:pt x="1469161" y="1817522"/>
                  </a:lnTo>
                  <a:lnTo>
                    <a:pt x="1469161" y="1821040"/>
                  </a:lnTo>
                  <a:lnTo>
                    <a:pt x="1470583" y="1822450"/>
                  </a:lnTo>
                  <a:lnTo>
                    <a:pt x="1474089" y="1822450"/>
                  </a:lnTo>
                  <a:lnTo>
                    <a:pt x="1475511" y="1821040"/>
                  </a:lnTo>
                  <a:lnTo>
                    <a:pt x="1475511" y="1817522"/>
                  </a:lnTo>
                  <a:close/>
                </a:path>
                <a:path w="2060575" h="1823085">
                  <a:moveTo>
                    <a:pt x="1480286" y="1422"/>
                  </a:moveTo>
                  <a:lnTo>
                    <a:pt x="1478864" y="0"/>
                  </a:lnTo>
                  <a:lnTo>
                    <a:pt x="1475359" y="0"/>
                  </a:lnTo>
                  <a:lnTo>
                    <a:pt x="1473936" y="1422"/>
                  </a:lnTo>
                  <a:lnTo>
                    <a:pt x="1473936" y="4940"/>
                  </a:lnTo>
                  <a:lnTo>
                    <a:pt x="1475359" y="6350"/>
                  </a:lnTo>
                  <a:lnTo>
                    <a:pt x="1478864" y="6350"/>
                  </a:lnTo>
                  <a:lnTo>
                    <a:pt x="1480286" y="4940"/>
                  </a:lnTo>
                  <a:lnTo>
                    <a:pt x="1480286" y="1422"/>
                  </a:lnTo>
                  <a:close/>
                </a:path>
                <a:path w="2060575" h="1823085">
                  <a:moveTo>
                    <a:pt x="1485049" y="668172"/>
                  </a:moveTo>
                  <a:lnTo>
                    <a:pt x="1483626" y="666762"/>
                  </a:lnTo>
                  <a:lnTo>
                    <a:pt x="1480121" y="666762"/>
                  </a:lnTo>
                  <a:lnTo>
                    <a:pt x="1478699" y="668172"/>
                  </a:lnTo>
                  <a:lnTo>
                    <a:pt x="1478699" y="671690"/>
                  </a:lnTo>
                  <a:lnTo>
                    <a:pt x="1480121" y="673112"/>
                  </a:lnTo>
                  <a:lnTo>
                    <a:pt x="1483626" y="673112"/>
                  </a:lnTo>
                  <a:lnTo>
                    <a:pt x="1485049" y="671690"/>
                  </a:lnTo>
                  <a:lnTo>
                    <a:pt x="1485049" y="668172"/>
                  </a:lnTo>
                  <a:close/>
                </a:path>
                <a:path w="2060575" h="1823085">
                  <a:moveTo>
                    <a:pt x="1488224" y="1817522"/>
                  </a:moveTo>
                  <a:lnTo>
                    <a:pt x="1486801" y="1816100"/>
                  </a:lnTo>
                  <a:lnTo>
                    <a:pt x="1483283" y="1816100"/>
                  </a:lnTo>
                  <a:lnTo>
                    <a:pt x="1481861" y="1817522"/>
                  </a:lnTo>
                  <a:lnTo>
                    <a:pt x="1481861" y="1821040"/>
                  </a:lnTo>
                  <a:lnTo>
                    <a:pt x="1483283" y="1822450"/>
                  </a:lnTo>
                  <a:lnTo>
                    <a:pt x="1486801" y="1822450"/>
                  </a:lnTo>
                  <a:lnTo>
                    <a:pt x="1488224" y="1821040"/>
                  </a:lnTo>
                  <a:lnTo>
                    <a:pt x="1488224" y="1817522"/>
                  </a:lnTo>
                  <a:close/>
                </a:path>
                <a:path w="2060575" h="1823085">
                  <a:moveTo>
                    <a:pt x="1492999" y="1422"/>
                  </a:moveTo>
                  <a:lnTo>
                    <a:pt x="1491576" y="0"/>
                  </a:lnTo>
                  <a:lnTo>
                    <a:pt x="1488059" y="0"/>
                  </a:lnTo>
                  <a:lnTo>
                    <a:pt x="1486636" y="1422"/>
                  </a:lnTo>
                  <a:lnTo>
                    <a:pt x="1486636" y="4940"/>
                  </a:lnTo>
                  <a:lnTo>
                    <a:pt x="1488059" y="6350"/>
                  </a:lnTo>
                  <a:lnTo>
                    <a:pt x="1491576" y="6350"/>
                  </a:lnTo>
                  <a:lnTo>
                    <a:pt x="1492999" y="4940"/>
                  </a:lnTo>
                  <a:lnTo>
                    <a:pt x="1492999" y="1422"/>
                  </a:lnTo>
                  <a:close/>
                </a:path>
                <a:path w="2060575" h="1823085">
                  <a:moveTo>
                    <a:pt x="1497761" y="668172"/>
                  </a:moveTo>
                  <a:lnTo>
                    <a:pt x="1496339" y="666762"/>
                  </a:lnTo>
                  <a:lnTo>
                    <a:pt x="1492821" y="666762"/>
                  </a:lnTo>
                  <a:lnTo>
                    <a:pt x="1491399" y="668172"/>
                  </a:lnTo>
                  <a:lnTo>
                    <a:pt x="1491399" y="671690"/>
                  </a:lnTo>
                  <a:lnTo>
                    <a:pt x="1492821" y="673112"/>
                  </a:lnTo>
                  <a:lnTo>
                    <a:pt x="1496339" y="673112"/>
                  </a:lnTo>
                  <a:lnTo>
                    <a:pt x="1497761" y="671690"/>
                  </a:lnTo>
                  <a:lnTo>
                    <a:pt x="1497761" y="668172"/>
                  </a:lnTo>
                  <a:close/>
                </a:path>
                <a:path w="2060575" h="1823085">
                  <a:moveTo>
                    <a:pt x="1500924" y="1817522"/>
                  </a:moveTo>
                  <a:lnTo>
                    <a:pt x="1499501" y="1816100"/>
                  </a:lnTo>
                  <a:lnTo>
                    <a:pt x="1495996" y="1816100"/>
                  </a:lnTo>
                  <a:lnTo>
                    <a:pt x="1494574" y="1817522"/>
                  </a:lnTo>
                  <a:lnTo>
                    <a:pt x="1494574" y="1821040"/>
                  </a:lnTo>
                  <a:lnTo>
                    <a:pt x="1495996" y="1822450"/>
                  </a:lnTo>
                  <a:lnTo>
                    <a:pt x="1499501" y="1822450"/>
                  </a:lnTo>
                  <a:lnTo>
                    <a:pt x="1500924" y="1821040"/>
                  </a:lnTo>
                  <a:lnTo>
                    <a:pt x="1500924" y="1817522"/>
                  </a:lnTo>
                  <a:close/>
                </a:path>
                <a:path w="2060575" h="1823085">
                  <a:moveTo>
                    <a:pt x="1505699" y="1422"/>
                  </a:moveTo>
                  <a:lnTo>
                    <a:pt x="1504276" y="0"/>
                  </a:lnTo>
                  <a:lnTo>
                    <a:pt x="1500771" y="0"/>
                  </a:lnTo>
                  <a:lnTo>
                    <a:pt x="1499349" y="1422"/>
                  </a:lnTo>
                  <a:lnTo>
                    <a:pt x="1499349" y="4940"/>
                  </a:lnTo>
                  <a:lnTo>
                    <a:pt x="1500771" y="6350"/>
                  </a:lnTo>
                  <a:lnTo>
                    <a:pt x="1504276" y="6350"/>
                  </a:lnTo>
                  <a:lnTo>
                    <a:pt x="1505699" y="4940"/>
                  </a:lnTo>
                  <a:lnTo>
                    <a:pt x="1505699" y="1422"/>
                  </a:lnTo>
                  <a:close/>
                </a:path>
                <a:path w="2060575" h="1823085">
                  <a:moveTo>
                    <a:pt x="1510461" y="668172"/>
                  </a:moveTo>
                  <a:lnTo>
                    <a:pt x="1509039" y="666762"/>
                  </a:lnTo>
                  <a:lnTo>
                    <a:pt x="1505534" y="666762"/>
                  </a:lnTo>
                  <a:lnTo>
                    <a:pt x="1504111" y="668172"/>
                  </a:lnTo>
                  <a:lnTo>
                    <a:pt x="1504111" y="671690"/>
                  </a:lnTo>
                  <a:lnTo>
                    <a:pt x="1505534" y="673112"/>
                  </a:lnTo>
                  <a:lnTo>
                    <a:pt x="1509039" y="673112"/>
                  </a:lnTo>
                  <a:lnTo>
                    <a:pt x="1510461" y="671690"/>
                  </a:lnTo>
                  <a:lnTo>
                    <a:pt x="1510461" y="668172"/>
                  </a:lnTo>
                  <a:close/>
                </a:path>
                <a:path w="2060575" h="1823085">
                  <a:moveTo>
                    <a:pt x="1513636" y="1817522"/>
                  </a:moveTo>
                  <a:lnTo>
                    <a:pt x="1512214" y="1816100"/>
                  </a:lnTo>
                  <a:lnTo>
                    <a:pt x="1508696" y="1816100"/>
                  </a:lnTo>
                  <a:lnTo>
                    <a:pt x="1507274" y="1817522"/>
                  </a:lnTo>
                  <a:lnTo>
                    <a:pt x="1507274" y="1821040"/>
                  </a:lnTo>
                  <a:lnTo>
                    <a:pt x="1508696" y="1822450"/>
                  </a:lnTo>
                  <a:lnTo>
                    <a:pt x="1512214" y="1822450"/>
                  </a:lnTo>
                  <a:lnTo>
                    <a:pt x="1513636" y="1821040"/>
                  </a:lnTo>
                  <a:lnTo>
                    <a:pt x="1513636" y="1817522"/>
                  </a:lnTo>
                  <a:close/>
                </a:path>
                <a:path w="2060575" h="1823085">
                  <a:moveTo>
                    <a:pt x="1518412" y="1422"/>
                  </a:moveTo>
                  <a:lnTo>
                    <a:pt x="1516989" y="0"/>
                  </a:lnTo>
                  <a:lnTo>
                    <a:pt x="1513471" y="0"/>
                  </a:lnTo>
                  <a:lnTo>
                    <a:pt x="1512049" y="1422"/>
                  </a:lnTo>
                  <a:lnTo>
                    <a:pt x="1512049" y="4940"/>
                  </a:lnTo>
                  <a:lnTo>
                    <a:pt x="1513471" y="6350"/>
                  </a:lnTo>
                  <a:lnTo>
                    <a:pt x="1516989" y="6350"/>
                  </a:lnTo>
                  <a:lnTo>
                    <a:pt x="1518412" y="4940"/>
                  </a:lnTo>
                  <a:lnTo>
                    <a:pt x="1518412" y="1422"/>
                  </a:lnTo>
                  <a:close/>
                </a:path>
                <a:path w="2060575" h="1823085">
                  <a:moveTo>
                    <a:pt x="1523174" y="668172"/>
                  </a:moveTo>
                  <a:lnTo>
                    <a:pt x="1521752" y="666762"/>
                  </a:lnTo>
                  <a:lnTo>
                    <a:pt x="1518234" y="666762"/>
                  </a:lnTo>
                  <a:lnTo>
                    <a:pt x="1516811" y="668172"/>
                  </a:lnTo>
                  <a:lnTo>
                    <a:pt x="1516811" y="671690"/>
                  </a:lnTo>
                  <a:lnTo>
                    <a:pt x="1518234" y="673112"/>
                  </a:lnTo>
                  <a:lnTo>
                    <a:pt x="1521752" y="673112"/>
                  </a:lnTo>
                  <a:lnTo>
                    <a:pt x="1523174" y="671690"/>
                  </a:lnTo>
                  <a:lnTo>
                    <a:pt x="1523174" y="668172"/>
                  </a:lnTo>
                  <a:close/>
                </a:path>
                <a:path w="2060575" h="1823085">
                  <a:moveTo>
                    <a:pt x="1526336" y="1817522"/>
                  </a:moveTo>
                  <a:lnTo>
                    <a:pt x="1524914" y="1816100"/>
                  </a:lnTo>
                  <a:lnTo>
                    <a:pt x="1521409" y="1816100"/>
                  </a:lnTo>
                  <a:lnTo>
                    <a:pt x="1519986" y="1817522"/>
                  </a:lnTo>
                  <a:lnTo>
                    <a:pt x="1519986" y="1821040"/>
                  </a:lnTo>
                  <a:lnTo>
                    <a:pt x="1521409" y="1822450"/>
                  </a:lnTo>
                  <a:lnTo>
                    <a:pt x="1524914" y="1822450"/>
                  </a:lnTo>
                  <a:lnTo>
                    <a:pt x="1526336" y="1821040"/>
                  </a:lnTo>
                  <a:lnTo>
                    <a:pt x="1526336" y="1817522"/>
                  </a:lnTo>
                  <a:close/>
                </a:path>
                <a:path w="2060575" h="1823085">
                  <a:moveTo>
                    <a:pt x="1531112" y="1422"/>
                  </a:moveTo>
                  <a:lnTo>
                    <a:pt x="1529689" y="0"/>
                  </a:lnTo>
                  <a:lnTo>
                    <a:pt x="1526184" y="0"/>
                  </a:lnTo>
                  <a:lnTo>
                    <a:pt x="1524762" y="1422"/>
                  </a:lnTo>
                  <a:lnTo>
                    <a:pt x="1524762" y="4940"/>
                  </a:lnTo>
                  <a:lnTo>
                    <a:pt x="1526184" y="6350"/>
                  </a:lnTo>
                  <a:lnTo>
                    <a:pt x="1529689" y="6350"/>
                  </a:lnTo>
                  <a:lnTo>
                    <a:pt x="1531112" y="4940"/>
                  </a:lnTo>
                  <a:lnTo>
                    <a:pt x="1531112" y="1422"/>
                  </a:lnTo>
                  <a:close/>
                </a:path>
                <a:path w="2060575" h="1823085">
                  <a:moveTo>
                    <a:pt x="1535874" y="668172"/>
                  </a:moveTo>
                  <a:lnTo>
                    <a:pt x="1534452" y="666762"/>
                  </a:lnTo>
                  <a:lnTo>
                    <a:pt x="1530946" y="666762"/>
                  </a:lnTo>
                  <a:lnTo>
                    <a:pt x="1529524" y="668172"/>
                  </a:lnTo>
                  <a:lnTo>
                    <a:pt x="1529524" y="671690"/>
                  </a:lnTo>
                  <a:lnTo>
                    <a:pt x="1530946" y="673112"/>
                  </a:lnTo>
                  <a:lnTo>
                    <a:pt x="1534452" y="673112"/>
                  </a:lnTo>
                  <a:lnTo>
                    <a:pt x="1535874" y="671690"/>
                  </a:lnTo>
                  <a:lnTo>
                    <a:pt x="1535874" y="668172"/>
                  </a:lnTo>
                  <a:close/>
                </a:path>
                <a:path w="2060575" h="1823085">
                  <a:moveTo>
                    <a:pt x="1539049" y="1817522"/>
                  </a:moveTo>
                  <a:lnTo>
                    <a:pt x="1537627" y="1816100"/>
                  </a:lnTo>
                  <a:lnTo>
                    <a:pt x="1534109" y="1816100"/>
                  </a:lnTo>
                  <a:lnTo>
                    <a:pt x="1532686" y="1817522"/>
                  </a:lnTo>
                  <a:lnTo>
                    <a:pt x="1532686" y="1821040"/>
                  </a:lnTo>
                  <a:lnTo>
                    <a:pt x="1534109" y="1822450"/>
                  </a:lnTo>
                  <a:lnTo>
                    <a:pt x="1537627" y="1822450"/>
                  </a:lnTo>
                  <a:lnTo>
                    <a:pt x="1539049" y="1821040"/>
                  </a:lnTo>
                  <a:lnTo>
                    <a:pt x="1539049" y="1817522"/>
                  </a:lnTo>
                  <a:close/>
                </a:path>
                <a:path w="2060575" h="1823085">
                  <a:moveTo>
                    <a:pt x="1543824" y="1422"/>
                  </a:moveTo>
                  <a:lnTo>
                    <a:pt x="1542402" y="0"/>
                  </a:lnTo>
                  <a:lnTo>
                    <a:pt x="1538884" y="0"/>
                  </a:lnTo>
                  <a:lnTo>
                    <a:pt x="1537462" y="1422"/>
                  </a:lnTo>
                  <a:lnTo>
                    <a:pt x="1537462" y="4940"/>
                  </a:lnTo>
                  <a:lnTo>
                    <a:pt x="1538884" y="6350"/>
                  </a:lnTo>
                  <a:lnTo>
                    <a:pt x="1542402" y="6350"/>
                  </a:lnTo>
                  <a:lnTo>
                    <a:pt x="1543824" y="4940"/>
                  </a:lnTo>
                  <a:lnTo>
                    <a:pt x="1543824" y="1422"/>
                  </a:lnTo>
                  <a:close/>
                </a:path>
                <a:path w="2060575" h="1823085">
                  <a:moveTo>
                    <a:pt x="1548587" y="668172"/>
                  </a:moveTo>
                  <a:lnTo>
                    <a:pt x="1547164" y="666762"/>
                  </a:lnTo>
                  <a:lnTo>
                    <a:pt x="1543646" y="666762"/>
                  </a:lnTo>
                  <a:lnTo>
                    <a:pt x="1542224" y="668172"/>
                  </a:lnTo>
                  <a:lnTo>
                    <a:pt x="1542224" y="671690"/>
                  </a:lnTo>
                  <a:lnTo>
                    <a:pt x="1543646" y="673112"/>
                  </a:lnTo>
                  <a:lnTo>
                    <a:pt x="1547164" y="673112"/>
                  </a:lnTo>
                  <a:lnTo>
                    <a:pt x="1548587" y="671690"/>
                  </a:lnTo>
                  <a:lnTo>
                    <a:pt x="1548587" y="668172"/>
                  </a:lnTo>
                  <a:close/>
                </a:path>
                <a:path w="2060575" h="1823085">
                  <a:moveTo>
                    <a:pt x="1551749" y="1817522"/>
                  </a:moveTo>
                  <a:lnTo>
                    <a:pt x="1550327" y="1816100"/>
                  </a:lnTo>
                  <a:lnTo>
                    <a:pt x="1546821" y="1816100"/>
                  </a:lnTo>
                  <a:lnTo>
                    <a:pt x="1545399" y="1817522"/>
                  </a:lnTo>
                  <a:lnTo>
                    <a:pt x="1545399" y="1821040"/>
                  </a:lnTo>
                  <a:lnTo>
                    <a:pt x="1546821" y="1822450"/>
                  </a:lnTo>
                  <a:lnTo>
                    <a:pt x="1550327" y="1822450"/>
                  </a:lnTo>
                  <a:lnTo>
                    <a:pt x="1551749" y="1821040"/>
                  </a:lnTo>
                  <a:lnTo>
                    <a:pt x="1551749" y="1817522"/>
                  </a:lnTo>
                  <a:close/>
                </a:path>
                <a:path w="2060575" h="1823085">
                  <a:moveTo>
                    <a:pt x="1556524" y="1422"/>
                  </a:moveTo>
                  <a:lnTo>
                    <a:pt x="1555102" y="12"/>
                  </a:lnTo>
                  <a:lnTo>
                    <a:pt x="1551597" y="12"/>
                  </a:lnTo>
                  <a:lnTo>
                    <a:pt x="1550174" y="1422"/>
                  </a:lnTo>
                  <a:lnTo>
                    <a:pt x="1550174" y="4940"/>
                  </a:lnTo>
                  <a:lnTo>
                    <a:pt x="1551597" y="6362"/>
                  </a:lnTo>
                  <a:lnTo>
                    <a:pt x="1555102" y="6362"/>
                  </a:lnTo>
                  <a:lnTo>
                    <a:pt x="1556524" y="4940"/>
                  </a:lnTo>
                  <a:lnTo>
                    <a:pt x="1556524" y="1422"/>
                  </a:lnTo>
                  <a:close/>
                </a:path>
                <a:path w="2060575" h="1823085">
                  <a:moveTo>
                    <a:pt x="1561287" y="668172"/>
                  </a:moveTo>
                  <a:lnTo>
                    <a:pt x="1559864" y="666762"/>
                  </a:lnTo>
                  <a:lnTo>
                    <a:pt x="1556359" y="666762"/>
                  </a:lnTo>
                  <a:lnTo>
                    <a:pt x="1554937" y="668172"/>
                  </a:lnTo>
                  <a:lnTo>
                    <a:pt x="1554937" y="671690"/>
                  </a:lnTo>
                  <a:lnTo>
                    <a:pt x="1556359" y="673112"/>
                  </a:lnTo>
                  <a:lnTo>
                    <a:pt x="1559864" y="673112"/>
                  </a:lnTo>
                  <a:lnTo>
                    <a:pt x="1561287" y="671690"/>
                  </a:lnTo>
                  <a:lnTo>
                    <a:pt x="1561287" y="668172"/>
                  </a:lnTo>
                  <a:close/>
                </a:path>
                <a:path w="2060575" h="1823085">
                  <a:moveTo>
                    <a:pt x="1564462" y="1817522"/>
                  </a:moveTo>
                  <a:lnTo>
                    <a:pt x="1563039" y="1816100"/>
                  </a:lnTo>
                  <a:lnTo>
                    <a:pt x="1559521" y="1816100"/>
                  </a:lnTo>
                  <a:lnTo>
                    <a:pt x="1558099" y="1817522"/>
                  </a:lnTo>
                  <a:lnTo>
                    <a:pt x="1558099" y="1821040"/>
                  </a:lnTo>
                  <a:lnTo>
                    <a:pt x="1559521" y="1822450"/>
                  </a:lnTo>
                  <a:lnTo>
                    <a:pt x="1563039" y="1822450"/>
                  </a:lnTo>
                  <a:lnTo>
                    <a:pt x="1564462" y="1821040"/>
                  </a:lnTo>
                  <a:lnTo>
                    <a:pt x="1564462" y="1817522"/>
                  </a:lnTo>
                  <a:close/>
                </a:path>
                <a:path w="2060575" h="1823085">
                  <a:moveTo>
                    <a:pt x="1569237" y="1422"/>
                  </a:moveTo>
                  <a:lnTo>
                    <a:pt x="1567815" y="12"/>
                  </a:lnTo>
                  <a:lnTo>
                    <a:pt x="1564297" y="12"/>
                  </a:lnTo>
                  <a:lnTo>
                    <a:pt x="1562874" y="1422"/>
                  </a:lnTo>
                  <a:lnTo>
                    <a:pt x="1562874" y="4940"/>
                  </a:lnTo>
                  <a:lnTo>
                    <a:pt x="1564297" y="6362"/>
                  </a:lnTo>
                  <a:lnTo>
                    <a:pt x="1567815" y="6362"/>
                  </a:lnTo>
                  <a:lnTo>
                    <a:pt x="1569237" y="4940"/>
                  </a:lnTo>
                  <a:lnTo>
                    <a:pt x="1569237" y="1422"/>
                  </a:lnTo>
                  <a:close/>
                </a:path>
                <a:path w="2060575" h="1823085">
                  <a:moveTo>
                    <a:pt x="1573999" y="668172"/>
                  </a:moveTo>
                  <a:lnTo>
                    <a:pt x="1572577" y="666762"/>
                  </a:lnTo>
                  <a:lnTo>
                    <a:pt x="1569059" y="666762"/>
                  </a:lnTo>
                  <a:lnTo>
                    <a:pt x="1567637" y="668172"/>
                  </a:lnTo>
                  <a:lnTo>
                    <a:pt x="1567637" y="671690"/>
                  </a:lnTo>
                  <a:lnTo>
                    <a:pt x="1569059" y="673112"/>
                  </a:lnTo>
                  <a:lnTo>
                    <a:pt x="1572577" y="673112"/>
                  </a:lnTo>
                  <a:lnTo>
                    <a:pt x="1573999" y="671690"/>
                  </a:lnTo>
                  <a:lnTo>
                    <a:pt x="1573999" y="668172"/>
                  </a:lnTo>
                  <a:close/>
                </a:path>
                <a:path w="2060575" h="1823085">
                  <a:moveTo>
                    <a:pt x="1577162" y="1817522"/>
                  </a:moveTo>
                  <a:lnTo>
                    <a:pt x="1575739" y="1816100"/>
                  </a:lnTo>
                  <a:lnTo>
                    <a:pt x="1572234" y="1816100"/>
                  </a:lnTo>
                  <a:lnTo>
                    <a:pt x="1570812" y="1817522"/>
                  </a:lnTo>
                  <a:lnTo>
                    <a:pt x="1570812" y="1821040"/>
                  </a:lnTo>
                  <a:lnTo>
                    <a:pt x="1572234" y="1822450"/>
                  </a:lnTo>
                  <a:lnTo>
                    <a:pt x="1575739" y="1822450"/>
                  </a:lnTo>
                  <a:lnTo>
                    <a:pt x="1577162" y="1821040"/>
                  </a:lnTo>
                  <a:lnTo>
                    <a:pt x="1577162" y="1817522"/>
                  </a:lnTo>
                  <a:close/>
                </a:path>
                <a:path w="2060575" h="1823085">
                  <a:moveTo>
                    <a:pt x="1581937" y="1422"/>
                  </a:moveTo>
                  <a:lnTo>
                    <a:pt x="1580515" y="12"/>
                  </a:lnTo>
                  <a:lnTo>
                    <a:pt x="1577009" y="12"/>
                  </a:lnTo>
                  <a:lnTo>
                    <a:pt x="1575587" y="1422"/>
                  </a:lnTo>
                  <a:lnTo>
                    <a:pt x="1575587" y="4940"/>
                  </a:lnTo>
                  <a:lnTo>
                    <a:pt x="1577009" y="6362"/>
                  </a:lnTo>
                  <a:lnTo>
                    <a:pt x="1580515" y="6362"/>
                  </a:lnTo>
                  <a:lnTo>
                    <a:pt x="1581937" y="4940"/>
                  </a:lnTo>
                  <a:lnTo>
                    <a:pt x="1581937" y="1422"/>
                  </a:lnTo>
                  <a:close/>
                </a:path>
                <a:path w="2060575" h="1823085">
                  <a:moveTo>
                    <a:pt x="1586699" y="668172"/>
                  </a:moveTo>
                  <a:lnTo>
                    <a:pt x="1585277" y="666762"/>
                  </a:lnTo>
                  <a:lnTo>
                    <a:pt x="1581772" y="666762"/>
                  </a:lnTo>
                  <a:lnTo>
                    <a:pt x="1580349" y="668172"/>
                  </a:lnTo>
                  <a:lnTo>
                    <a:pt x="1580349" y="671690"/>
                  </a:lnTo>
                  <a:lnTo>
                    <a:pt x="1581772" y="673112"/>
                  </a:lnTo>
                  <a:lnTo>
                    <a:pt x="1585277" y="673112"/>
                  </a:lnTo>
                  <a:lnTo>
                    <a:pt x="1586699" y="671690"/>
                  </a:lnTo>
                  <a:lnTo>
                    <a:pt x="1586699" y="668172"/>
                  </a:lnTo>
                  <a:close/>
                </a:path>
                <a:path w="2060575" h="1823085">
                  <a:moveTo>
                    <a:pt x="1589874" y="1817522"/>
                  </a:moveTo>
                  <a:lnTo>
                    <a:pt x="1588452" y="1816100"/>
                  </a:lnTo>
                  <a:lnTo>
                    <a:pt x="1584934" y="1816100"/>
                  </a:lnTo>
                  <a:lnTo>
                    <a:pt x="1583512" y="1817522"/>
                  </a:lnTo>
                  <a:lnTo>
                    <a:pt x="1583512" y="1821040"/>
                  </a:lnTo>
                  <a:lnTo>
                    <a:pt x="1584934" y="1822450"/>
                  </a:lnTo>
                  <a:lnTo>
                    <a:pt x="1588452" y="1822450"/>
                  </a:lnTo>
                  <a:lnTo>
                    <a:pt x="1589874" y="1821040"/>
                  </a:lnTo>
                  <a:lnTo>
                    <a:pt x="1589874" y="1817522"/>
                  </a:lnTo>
                  <a:close/>
                </a:path>
                <a:path w="2060575" h="1823085">
                  <a:moveTo>
                    <a:pt x="1594650" y="1422"/>
                  </a:moveTo>
                  <a:lnTo>
                    <a:pt x="1593227" y="12"/>
                  </a:lnTo>
                  <a:lnTo>
                    <a:pt x="1589709" y="12"/>
                  </a:lnTo>
                  <a:lnTo>
                    <a:pt x="1588287" y="1422"/>
                  </a:lnTo>
                  <a:lnTo>
                    <a:pt x="1588287" y="4940"/>
                  </a:lnTo>
                  <a:lnTo>
                    <a:pt x="1589709" y="6362"/>
                  </a:lnTo>
                  <a:lnTo>
                    <a:pt x="1593227" y="6362"/>
                  </a:lnTo>
                  <a:lnTo>
                    <a:pt x="1594650" y="4940"/>
                  </a:lnTo>
                  <a:lnTo>
                    <a:pt x="1594650" y="1422"/>
                  </a:lnTo>
                  <a:close/>
                </a:path>
                <a:path w="2060575" h="1823085">
                  <a:moveTo>
                    <a:pt x="1599412" y="668172"/>
                  </a:moveTo>
                  <a:lnTo>
                    <a:pt x="1597990" y="666762"/>
                  </a:lnTo>
                  <a:lnTo>
                    <a:pt x="1594472" y="666762"/>
                  </a:lnTo>
                  <a:lnTo>
                    <a:pt x="1593049" y="668172"/>
                  </a:lnTo>
                  <a:lnTo>
                    <a:pt x="1593049" y="671690"/>
                  </a:lnTo>
                  <a:lnTo>
                    <a:pt x="1594472" y="673112"/>
                  </a:lnTo>
                  <a:lnTo>
                    <a:pt x="1597990" y="673112"/>
                  </a:lnTo>
                  <a:lnTo>
                    <a:pt x="1599412" y="671690"/>
                  </a:lnTo>
                  <a:lnTo>
                    <a:pt x="1599412" y="668172"/>
                  </a:lnTo>
                  <a:close/>
                </a:path>
                <a:path w="2060575" h="1823085">
                  <a:moveTo>
                    <a:pt x="1602574" y="1817522"/>
                  </a:moveTo>
                  <a:lnTo>
                    <a:pt x="1601152" y="1816100"/>
                  </a:lnTo>
                  <a:lnTo>
                    <a:pt x="1597647" y="1816100"/>
                  </a:lnTo>
                  <a:lnTo>
                    <a:pt x="1596224" y="1817522"/>
                  </a:lnTo>
                  <a:lnTo>
                    <a:pt x="1596224" y="1821040"/>
                  </a:lnTo>
                  <a:lnTo>
                    <a:pt x="1597647" y="1822450"/>
                  </a:lnTo>
                  <a:lnTo>
                    <a:pt x="1601152" y="1822450"/>
                  </a:lnTo>
                  <a:lnTo>
                    <a:pt x="1602574" y="1821040"/>
                  </a:lnTo>
                  <a:lnTo>
                    <a:pt x="1602574" y="1817522"/>
                  </a:lnTo>
                  <a:close/>
                </a:path>
                <a:path w="2060575" h="1823085">
                  <a:moveTo>
                    <a:pt x="1607350" y="1422"/>
                  </a:moveTo>
                  <a:lnTo>
                    <a:pt x="1605927" y="12"/>
                  </a:lnTo>
                  <a:lnTo>
                    <a:pt x="1602422" y="12"/>
                  </a:lnTo>
                  <a:lnTo>
                    <a:pt x="1601000" y="1422"/>
                  </a:lnTo>
                  <a:lnTo>
                    <a:pt x="1601000" y="4940"/>
                  </a:lnTo>
                  <a:lnTo>
                    <a:pt x="1602422" y="6362"/>
                  </a:lnTo>
                  <a:lnTo>
                    <a:pt x="1605927" y="6362"/>
                  </a:lnTo>
                  <a:lnTo>
                    <a:pt x="1607350" y="4940"/>
                  </a:lnTo>
                  <a:lnTo>
                    <a:pt x="1607350" y="1422"/>
                  </a:lnTo>
                  <a:close/>
                </a:path>
                <a:path w="2060575" h="1823085">
                  <a:moveTo>
                    <a:pt x="1612112" y="668172"/>
                  </a:moveTo>
                  <a:lnTo>
                    <a:pt x="1610690" y="666762"/>
                  </a:lnTo>
                  <a:lnTo>
                    <a:pt x="1607185" y="666762"/>
                  </a:lnTo>
                  <a:lnTo>
                    <a:pt x="1605762" y="668172"/>
                  </a:lnTo>
                  <a:lnTo>
                    <a:pt x="1605762" y="671690"/>
                  </a:lnTo>
                  <a:lnTo>
                    <a:pt x="1607185" y="673112"/>
                  </a:lnTo>
                  <a:lnTo>
                    <a:pt x="1610690" y="673112"/>
                  </a:lnTo>
                  <a:lnTo>
                    <a:pt x="1612112" y="671690"/>
                  </a:lnTo>
                  <a:lnTo>
                    <a:pt x="1612112" y="668172"/>
                  </a:lnTo>
                  <a:close/>
                </a:path>
                <a:path w="2060575" h="1823085">
                  <a:moveTo>
                    <a:pt x="1615287" y="1817522"/>
                  </a:moveTo>
                  <a:lnTo>
                    <a:pt x="1613865" y="1816100"/>
                  </a:lnTo>
                  <a:lnTo>
                    <a:pt x="1610347" y="1816100"/>
                  </a:lnTo>
                  <a:lnTo>
                    <a:pt x="1608924" y="1817522"/>
                  </a:lnTo>
                  <a:lnTo>
                    <a:pt x="1608924" y="1821040"/>
                  </a:lnTo>
                  <a:lnTo>
                    <a:pt x="1610347" y="1822450"/>
                  </a:lnTo>
                  <a:lnTo>
                    <a:pt x="1613865" y="1822450"/>
                  </a:lnTo>
                  <a:lnTo>
                    <a:pt x="1615287" y="1821040"/>
                  </a:lnTo>
                  <a:lnTo>
                    <a:pt x="1615287" y="1817522"/>
                  </a:lnTo>
                  <a:close/>
                </a:path>
                <a:path w="2060575" h="1823085">
                  <a:moveTo>
                    <a:pt x="1620062" y="1422"/>
                  </a:moveTo>
                  <a:lnTo>
                    <a:pt x="1618640" y="12"/>
                  </a:lnTo>
                  <a:lnTo>
                    <a:pt x="1615122" y="12"/>
                  </a:lnTo>
                  <a:lnTo>
                    <a:pt x="1613700" y="1422"/>
                  </a:lnTo>
                  <a:lnTo>
                    <a:pt x="1613700" y="4940"/>
                  </a:lnTo>
                  <a:lnTo>
                    <a:pt x="1615122" y="6362"/>
                  </a:lnTo>
                  <a:lnTo>
                    <a:pt x="1618640" y="6362"/>
                  </a:lnTo>
                  <a:lnTo>
                    <a:pt x="1620062" y="4940"/>
                  </a:lnTo>
                  <a:lnTo>
                    <a:pt x="1620062" y="1422"/>
                  </a:lnTo>
                  <a:close/>
                </a:path>
                <a:path w="2060575" h="1823085">
                  <a:moveTo>
                    <a:pt x="1624825" y="668172"/>
                  </a:moveTo>
                  <a:lnTo>
                    <a:pt x="1623402" y="666762"/>
                  </a:lnTo>
                  <a:lnTo>
                    <a:pt x="1619885" y="666762"/>
                  </a:lnTo>
                  <a:lnTo>
                    <a:pt x="1618462" y="668172"/>
                  </a:lnTo>
                  <a:lnTo>
                    <a:pt x="1618462" y="671690"/>
                  </a:lnTo>
                  <a:lnTo>
                    <a:pt x="1619885" y="673112"/>
                  </a:lnTo>
                  <a:lnTo>
                    <a:pt x="1623402" y="673112"/>
                  </a:lnTo>
                  <a:lnTo>
                    <a:pt x="1624825" y="671690"/>
                  </a:lnTo>
                  <a:lnTo>
                    <a:pt x="1624825" y="668172"/>
                  </a:lnTo>
                  <a:close/>
                </a:path>
                <a:path w="2060575" h="1823085">
                  <a:moveTo>
                    <a:pt x="1627987" y="1817522"/>
                  </a:moveTo>
                  <a:lnTo>
                    <a:pt x="1626565" y="1816100"/>
                  </a:lnTo>
                  <a:lnTo>
                    <a:pt x="1623060" y="1816100"/>
                  </a:lnTo>
                  <a:lnTo>
                    <a:pt x="1621637" y="1817522"/>
                  </a:lnTo>
                  <a:lnTo>
                    <a:pt x="1621637" y="1821040"/>
                  </a:lnTo>
                  <a:lnTo>
                    <a:pt x="1623060" y="1822450"/>
                  </a:lnTo>
                  <a:lnTo>
                    <a:pt x="1626565" y="1822450"/>
                  </a:lnTo>
                  <a:lnTo>
                    <a:pt x="1627987" y="1821040"/>
                  </a:lnTo>
                  <a:lnTo>
                    <a:pt x="1627987" y="1817522"/>
                  </a:lnTo>
                  <a:close/>
                </a:path>
                <a:path w="2060575" h="1823085">
                  <a:moveTo>
                    <a:pt x="1632762" y="1422"/>
                  </a:moveTo>
                  <a:lnTo>
                    <a:pt x="1631340" y="12"/>
                  </a:lnTo>
                  <a:lnTo>
                    <a:pt x="1627835" y="12"/>
                  </a:lnTo>
                  <a:lnTo>
                    <a:pt x="1626412" y="1422"/>
                  </a:lnTo>
                  <a:lnTo>
                    <a:pt x="1626412" y="4940"/>
                  </a:lnTo>
                  <a:lnTo>
                    <a:pt x="1627835" y="6362"/>
                  </a:lnTo>
                  <a:lnTo>
                    <a:pt x="1631340" y="6362"/>
                  </a:lnTo>
                  <a:lnTo>
                    <a:pt x="1632762" y="4940"/>
                  </a:lnTo>
                  <a:lnTo>
                    <a:pt x="1632762" y="1422"/>
                  </a:lnTo>
                  <a:close/>
                </a:path>
                <a:path w="2060575" h="1823085">
                  <a:moveTo>
                    <a:pt x="1637525" y="668172"/>
                  </a:moveTo>
                  <a:lnTo>
                    <a:pt x="1636102" y="666762"/>
                  </a:lnTo>
                  <a:lnTo>
                    <a:pt x="1632597" y="666762"/>
                  </a:lnTo>
                  <a:lnTo>
                    <a:pt x="1631175" y="668172"/>
                  </a:lnTo>
                  <a:lnTo>
                    <a:pt x="1631175" y="671690"/>
                  </a:lnTo>
                  <a:lnTo>
                    <a:pt x="1632597" y="673112"/>
                  </a:lnTo>
                  <a:lnTo>
                    <a:pt x="1636102" y="673112"/>
                  </a:lnTo>
                  <a:lnTo>
                    <a:pt x="1637525" y="671690"/>
                  </a:lnTo>
                  <a:lnTo>
                    <a:pt x="1637525" y="668172"/>
                  </a:lnTo>
                  <a:close/>
                </a:path>
                <a:path w="2060575" h="1823085">
                  <a:moveTo>
                    <a:pt x="1640700" y="1817522"/>
                  </a:moveTo>
                  <a:lnTo>
                    <a:pt x="1639277" y="1816100"/>
                  </a:lnTo>
                  <a:lnTo>
                    <a:pt x="1635760" y="1816100"/>
                  </a:lnTo>
                  <a:lnTo>
                    <a:pt x="1634337" y="1817522"/>
                  </a:lnTo>
                  <a:lnTo>
                    <a:pt x="1634337" y="1821040"/>
                  </a:lnTo>
                  <a:lnTo>
                    <a:pt x="1635760" y="1822450"/>
                  </a:lnTo>
                  <a:lnTo>
                    <a:pt x="1639277" y="1822450"/>
                  </a:lnTo>
                  <a:lnTo>
                    <a:pt x="1640700" y="1821040"/>
                  </a:lnTo>
                  <a:lnTo>
                    <a:pt x="1640700" y="1817522"/>
                  </a:lnTo>
                  <a:close/>
                </a:path>
                <a:path w="2060575" h="1823085">
                  <a:moveTo>
                    <a:pt x="1645475" y="1422"/>
                  </a:moveTo>
                  <a:lnTo>
                    <a:pt x="1644053" y="12"/>
                  </a:lnTo>
                  <a:lnTo>
                    <a:pt x="1640535" y="12"/>
                  </a:lnTo>
                  <a:lnTo>
                    <a:pt x="1639112" y="1422"/>
                  </a:lnTo>
                  <a:lnTo>
                    <a:pt x="1639112" y="4940"/>
                  </a:lnTo>
                  <a:lnTo>
                    <a:pt x="1640535" y="6362"/>
                  </a:lnTo>
                  <a:lnTo>
                    <a:pt x="1644053" y="6362"/>
                  </a:lnTo>
                  <a:lnTo>
                    <a:pt x="1645475" y="4940"/>
                  </a:lnTo>
                  <a:lnTo>
                    <a:pt x="1645475" y="1422"/>
                  </a:lnTo>
                  <a:close/>
                </a:path>
                <a:path w="2060575" h="1823085">
                  <a:moveTo>
                    <a:pt x="1650238" y="668172"/>
                  </a:moveTo>
                  <a:lnTo>
                    <a:pt x="1648815" y="666762"/>
                  </a:lnTo>
                  <a:lnTo>
                    <a:pt x="1645297" y="666762"/>
                  </a:lnTo>
                  <a:lnTo>
                    <a:pt x="1643875" y="668172"/>
                  </a:lnTo>
                  <a:lnTo>
                    <a:pt x="1643875" y="671690"/>
                  </a:lnTo>
                  <a:lnTo>
                    <a:pt x="1645297" y="673112"/>
                  </a:lnTo>
                  <a:lnTo>
                    <a:pt x="1648815" y="673112"/>
                  </a:lnTo>
                  <a:lnTo>
                    <a:pt x="1650238" y="671690"/>
                  </a:lnTo>
                  <a:lnTo>
                    <a:pt x="1650238" y="668172"/>
                  </a:lnTo>
                  <a:close/>
                </a:path>
                <a:path w="2060575" h="1823085">
                  <a:moveTo>
                    <a:pt x="1653400" y="1817522"/>
                  </a:moveTo>
                  <a:lnTo>
                    <a:pt x="1651977" y="1816100"/>
                  </a:lnTo>
                  <a:lnTo>
                    <a:pt x="1648472" y="1816100"/>
                  </a:lnTo>
                  <a:lnTo>
                    <a:pt x="1647050" y="1817522"/>
                  </a:lnTo>
                  <a:lnTo>
                    <a:pt x="1647050" y="1821040"/>
                  </a:lnTo>
                  <a:lnTo>
                    <a:pt x="1648472" y="1822450"/>
                  </a:lnTo>
                  <a:lnTo>
                    <a:pt x="1651977" y="1822450"/>
                  </a:lnTo>
                  <a:lnTo>
                    <a:pt x="1653400" y="1821040"/>
                  </a:lnTo>
                  <a:lnTo>
                    <a:pt x="1653400" y="1817522"/>
                  </a:lnTo>
                  <a:close/>
                </a:path>
                <a:path w="2060575" h="1823085">
                  <a:moveTo>
                    <a:pt x="1658175" y="1422"/>
                  </a:moveTo>
                  <a:lnTo>
                    <a:pt x="1656753" y="12"/>
                  </a:lnTo>
                  <a:lnTo>
                    <a:pt x="1653247" y="12"/>
                  </a:lnTo>
                  <a:lnTo>
                    <a:pt x="1651825" y="1422"/>
                  </a:lnTo>
                  <a:lnTo>
                    <a:pt x="1651825" y="4940"/>
                  </a:lnTo>
                  <a:lnTo>
                    <a:pt x="1653247" y="6362"/>
                  </a:lnTo>
                  <a:lnTo>
                    <a:pt x="1656753" y="6362"/>
                  </a:lnTo>
                  <a:lnTo>
                    <a:pt x="1658175" y="4940"/>
                  </a:lnTo>
                  <a:lnTo>
                    <a:pt x="1658175" y="1422"/>
                  </a:lnTo>
                  <a:close/>
                </a:path>
                <a:path w="2060575" h="1823085">
                  <a:moveTo>
                    <a:pt x="1662938" y="668172"/>
                  </a:moveTo>
                  <a:lnTo>
                    <a:pt x="1661515" y="666762"/>
                  </a:lnTo>
                  <a:lnTo>
                    <a:pt x="1658010" y="666762"/>
                  </a:lnTo>
                  <a:lnTo>
                    <a:pt x="1656588" y="668172"/>
                  </a:lnTo>
                  <a:lnTo>
                    <a:pt x="1656588" y="671690"/>
                  </a:lnTo>
                  <a:lnTo>
                    <a:pt x="1658010" y="673112"/>
                  </a:lnTo>
                  <a:lnTo>
                    <a:pt x="1661515" y="673112"/>
                  </a:lnTo>
                  <a:lnTo>
                    <a:pt x="1662938" y="671690"/>
                  </a:lnTo>
                  <a:lnTo>
                    <a:pt x="1662938" y="668172"/>
                  </a:lnTo>
                  <a:close/>
                </a:path>
                <a:path w="2060575" h="1823085">
                  <a:moveTo>
                    <a:pt x="1666113" y="1817522"/>
                  </a:moveTo>
                  <a:lnTo>
                    <a:pt x="1664690" y="1816100"/>
                  </a:lnTo>
                  <a:lnTo>
                    <a:pt x="1661172" y="1816100"/>
                  </a:lnTo>
                  <a:lnTo>
                    <a:pt x="1659750" y="1817522"/>
                  </a:lnTo>
                  <a:lnTo>
                    <a:pt x="1659750" y="1821040"/>
                  </a:lnTo>
                  <a:lnTo>
                    <a:pt x="1661172" y="1822450"/>
                  </a:lnTo>
                  <a:lnTo>
                    <a:pt x="1664690" y="1822450"/>
                  </a:lnTo>
                  <a:lnTo>
                    <a:pt x="1666113" y="1821040"/>
                  </a:lnTo>
                  <a:lnTo>
                    <a:pt x="1666113" y="1817522"/>
                  </a:lnTo>
                  <a:close/>
                </a:path>
                <a:path w="2060575" h="1823085">
                  <a:moveTo>
                    <a:pt x="1670888" y="1422"/>
                  </a:moveTo>
                  <a:lnTo>
                    <a:pt x="1669465" y="12"/>
                  </a:lnTo>
                  <a:lnTo>
                    <a:pt x="1665947" y="12"/>
                  </a:lnTo>
                  <a:lnTo>
                    <a:pt x="1664525" y="1422"/>
                  </a:lnTo>
                  <a:lnTo>
                    <a:pt x="1664525" y="4940"/>
                  </a:lnTo>
                  <a:lnTo>
                    <a:pt x="1665947" y="6362"/>
                  </a:lnTo>
                  <a:lnTo>
                    <a:pt x="1669465" y="6362"/>
                  </a:lnTo>
                  <a:lnTo>
                    <a:pt x="1670888" y="4940"/>
                  </a:lnTo>
                  <a:lnTo>
                    <a:pt x="1670888" y="1422"/>
                  </a:lnTo>
                  <a:close/>
                </a:path>
                <a:path w="2060575" h="1823085">
                  <a:moveTo>
                    <a:pt x="1675650" y="668172"/>
                  </a:moveTo>
                  <a:lnTo>
                    <a:pt x="1674228" y="666762"/>
                  </a:lnTo>
                  <a:lnTo>
                    <a:pt x="1670710" y="666762"/>
                  </a:lnTo>
                  <a:lnTo>
                    <a:pt x="1669288" y="668172"/>
                  </a:lnTo>
                  <a:lnTo>
                    <a:pt x="1669288" y="671690"/>
                  </a:lnTo>
                  <a:lnTo>
                    <a:pt x="1670710" y="673112"/>
                  </a:lnTo>
                  <a:lnTo>
                    <a:pt x="1674228" y="673112"/>
                  </a:lnTo>
                  <a:lnTo>
                    <a:pt x="1675650" y="671690"/>
                  </a:lnTo>
                  <a:lnTo>
                    <a:pt x="1675650" y="668172"/>
                  </a:lnTo>
                  <a:close/>
                </a:path>
                <a:path w="2060575" h="1823085">
                  <a:moveTo>
                    <a:pt x="1678813" y="1817522"/>
                  </a:moveTo>
                  <a:lnTo>
                    <a:pt x="1677390" y="1816100"/>
                  </a:lnTo>
                  <a:lnTo>
                    <a:pt x="1673885" y="1816100"/>
                  </a:lnTo>
                  <a:lnTo>
                    <a:pt x="1672463" y="1817522"/>
                  </a:lnTo>
                  <a:lnTo>
                    <a:pt x="1672463" y="1821040"/>
                  </a:lnTo>
                  <a:lnTo>
                    <a:pt x="1673885" y="1822450"/>
                  </a:lnTo>
                  <a:lnTo>
                    <a:pt x="1677390" y="1822450"/>
                  </a:lnTo>
                  <a:lnTo>
                    <a:pt x="1678813" y="1821040"/>
                  </a:lnTo>
                  <a:lnTo>
                    <a:pt x="1678813" y="1817522"/>
                  </a:lnTo>
                  <a:close/>
                </a:path>
                <a:path w="2060575" h="1823085">
                  <a:moveTo>
                    <a:pt x="1683588" y="1422"/>
                  </a:moveTo>
                  <a:lnTo>
                    <a:pt x="1682165" y="12"/>
                  </a:lnTo>
                  <a:lnTo>
                    <a:pt x="1678660" y="12"/>
                  </a:lnTo>
                  <a:lnTo>
                    <a:pt x="1677238" y="1422"/>
                  </a:lnTo>
                  <a:lnTo>
                    <a:pt x="1677238" y="4940"/>
                  </a:lnTo>
                  <a:lnTo>
                    <a:pt x="1678660" y="6362"/>
                  </a:lnTo>
                  <a:lnTo>
                    <a:pt x="1682165" y="6362"/>
                  </a:lnTo>
                  <a:lnTo>
                    <a:pt x="1683588" y="4940"/>
                  </a:lnTo>
                  <a:lnTo>
                    <a:pt x="1683588" y="1422"/>
                  </a:lnTo>
                  <a:close/>
                </a:path>
                <a:path w="2060575" h="1823085">
                  <a:moveTo>
                    <a:pt x="1688350" y="668172"/>
                  </a:moveTo>
                  <a:lnTo>
                    <a:pt x="1686928" y="666762"/>
                  </a:lnTo>
                  <a:lnTo>
                    <a:pt x="1683423" y="666762"/>
                  </a:lnTo>
                  <a:lnTo>
                    <a:pt x="1682000" y="668172"/>
                  </a:lnTo>
                  <a:lnTo>
                    <a:pt x="1682000" y="671690"/>
                  </a:lnTo>
                  <a:lnTo>
                    <a:pt x="1683423" y="673112"/>
                  </a:lnTo>
                  <a:lnTo>
                    <a:pt x="1686928" y="673112"/>
                  </a:lnTo>
                  <a:lnTo>
                    <a:pt x="1688350" y="671690"/>
                  </a:lnTo>
                  <a:lnTo>
                    <a:pt x="1688350" y="668172"/>
                  </a:lnTo>
                  <a:close/>
                </a:path>
                <a:path w="2060575" h="1823085">
                  <a:moveTo>
                    <a:pt x="1691525" y="1817522"/>
                  </a:moveTo>
                  <a:lnTo>
                    <a:pt x="1690103" y="1816100"/>
                  </a:lnTo>
                  <a:lnTo>
                    <a:pt x="1686585" y="1816100"/>
                  </a:lnTo>
                  <a:lnTo>
                    <a:pt x="1685163" y="1817522"/>
                  </a:lnTo>
                  <a:lnTo>
                    <a:pt x="1685163" y="1821040"/>
                  </a:lnTo>
                  <a:lnTo>
                    <a:pt x="1686585" y="1822450"/>
                  </a:lnTo>
                  <a:lnTo>
                    <a:pt x="1690103" y="1822450"/>
                  </a:lnTo>
                  <a:lnTo>
                    <a:pt x="1691525" y="1821040"/>
                  </a:lnTo>
                  <a:lnTo>
                    <a:pt x="1691525" y="1817522"/>
                  </a:lnTo>
                  <a:close/>
                </a:path>
                <a:path w="2060575" h="1823085">
                  <a:moveTo>
                    <a:pt x="1696300" y="1422"/>
                  </a:moveTo>
                  <a:lnTo>
                    <a:pt x="1694878" y="12"/>
                  </a:lnTo>
                  <a:lnTo>
                    <a:pt x="1691360" y="12"/>
                  </a:lnTo>
                  <a:lnTo>
                    <a:pt x="1689938" y="1422"/>
                  </a:lnTo>
                  <a:lnTo>
                    <a:pt x="1689938" y="4940"/>
                  </a:lnTo>
                  <a:lnTo>
                    <a:pt x="1691360" y="6362"/>
                  </a:lnTo>
                  <a:lnTo>
                    <a:pt x="1694878" y="6362"/>
                  </a:lnTo>
                  <a:lnTo>
                    <a:pt x="1696300" y="4940"/>
                  </a:lnTo>
                  <a:lnTo>
                    <a:pt x="1696300" y="1422"/>
                  </a:lnTo>
                  <a:close/>
                </a:path>
                <a:path w="2060575" h="1823085">
                  <a:moveTo>
                    <a:pt x="1701063" y="668172"/>
                  </a:moveTo>
                  <a:lnTo>
                    <a:pt x="1699641" y="666762"/>
                  </a:lnTo>
                  <a:lnTo>
                    <a:pt x="1696123" y="666762"/>
                  </a:lnTo>
                  <a:lnTo>
                    <a:pt x="1694700" y="668172"/>
                  </a:lnTo>
                  <a:lnTo>
                    <a:pt x="1694700" y="671690"/>
                  </a:lnTo>
                  <a:lnTo>
                    <a:pt x="1696123" y="673112"/>
                  </a:lnTo>
                  <a:lnTo>
                    <a:pt x="1699641" y="673112"/>
                  </a:lnTo>
                  <a:lnTo>
                    <a:pt x="1701063" y="671690"/>
                  </a:lnTo>
                  <a:lnTo>
                    <a:pt x="1701063" y="668172"/>
                  </a:lnTo>
                  <a:close/>
                </a:path>
                <a:path w="2060575" h="1823085">
                  <a:moveTo>
                    <a:pt x="1704225" y="1817522"/>
                  </a:moveTo>
                  <a:lnTo>
                    <a:pt x="1702803" y="1816100"/>
                  </a:lnTo>
                  <a:lnTo>
                    <a:pt x="1699298" y="1816100"/>
                  </a:lnTo>
                  <a:lnTo>
                    <a:pt x="1697875" y="1817522"/>
                  </a:lnTo>
                  <a:lnTo>
                    <a:pt x="1697875" y="1821040"/>
                  </a:lnTo>
                  <a:lnTo>
                    <a:pt x="1699298" y="1822450"/>
                  </a:lnTo>
                  <a:lnTo>
                    <a:pt x="1702803" y="1822450"/>
                  </a:lnTo>
                  <a:lnTo>
                    <a:pt x="1704225" y="1821040"/>
                  </a:lnTo>
                  <a:lnTo>
                    <a:pt x="1704225" y="1817522"/>
                  </a:lnTo>
                  <a:close/>
                </a:path>
                <a:path w="2060575" h="1823085">
                  <a:moveTo>
                    <a:pt x="1709000" y="1422"/>
                  </a:moveTo>
                  <a:lnTo>
                    <a:pt x="1707578" y="12"/>
                  </a:lnTo>
                  <a:lnTo>
                    <a:pt x="1704073" y="12"/>
                  </a:lnTo>
                  <a:lnTo>
                    <a:pt x="1702650" y="1422"/>
                  </a:lnTo>
                  <a:lnTo>
                    <a:pt x="1702650" y="4940"/>
                  </a:lnTo>
                  <a:lnTo>
                    <a:pt x="1704073" y="6362"/>
                  </a:lnTo>
                  <a:lnTo>
                    <a:pt x="1707578" y="6362"/>
                  </a:lnTo>
                  <a:lnTo>
                    <a:pt x="1709000" y="4940"/>
                  </a:lnTo>
                  <a:lnTo>
                    <a:pt x="1709000" y="1422"/>
                  </a:lnTo>
                  <a:close/>
                </a:path>
                <a:path w="2060575" h="1823085">
                  <a:moveTo>
                    <a:pt x="1713763" y="668172"/>
                  </a:moveTo>
                  <a:lnTo>
                    <a:pt x="1712341" y="666762"/>
                  </a:lnTo>
                  <a:lnTo>
                    <a:pt x="1708835" y="666762"/>
                  </a:lnTo>
                  <a:lnTo>
                    <a:pt x="1707413" y="668172"/>
                  </a:lnTo>
                  <a:lnTo>
                    <a:pt x="1707413" y="671690"/>
                  </a:lnTo>
                  <a:lnTo>
                    <a:pt x="1708835" y="673112"/>
                  </a:lnTo>
                  <a:lnTo>
                    <a:pt x="1712341" y="673112"/>
                  </a:lnTo>
                  <a:lnTo>
                    <a:pt x="1713763" y="671690"/>
                  </a:lnTo>
                  <a:lnTo>
                    <a:pt x="1713763" y="668172"/>
                  </a:lnTo>
                  <a:close/>
                </a:path>
                <a:path w="2060575" h="1823085">
                  <a:moveTo>
                    <a:pt x="1716938" y="1817522"/>
                  </a:moveTo>
                  <a:lnTo>
                    <a:pt x="1715516" y="1816100"/>
                  </a:lnTo>
                  <a:lnTo>
                    <a:pt x="1711998" y="1816100"/>
                  </a:lnTo>
                  <a:lnTo>
                    <a:pt x="1710575" y="1817522"/>
                  </a:lnTo>
                  <a:lnTo>
                    <a:pt x="1710575" y="1821040"/>
                  </a:lnTo>
                  <a:lnTo>
                    <a:pt x="1711998" y="1822450"/>
                  </a:lnTo>
                  <a:lnTo>
                    <a:pt x="1715516" y="1822450"/>
                  </a:lnTo>
                  <a:lnTo>
                    <a:pt x="1716938" y="1821040"/>
                  </a:lnTo>
                  <a:lnTo>
                    <a:pt x="1716938" y="1817522"/>
                  </a:lnTo>
                  <a:close/>
                </a:path>
                <a:path w="2060575" h="1823085">
                  <a:moveTo>
                    <a:pt x="1721713" y="1422"/>
                  </a:moveTo>
                  <a:lnTo>
                    <a:pt x="1720291" y="12"/>
                  </a:lnTo>
                  <a:lnTo>
                    <a:pt x="1716773" y="12"/>
                  </a:lnTo>
                  <a:lnTo>
                    <a:pt x="1715350" y="1422"/>
                  </a:lnTo>
                  <a:lnTo>
                    <a:pt x="1715350" y="4940"/>
                  </a:lnTo>
                  <a:lnTo>
                    <a:pt x="1716773" y="6362"/>
                  </a:lnTo>
                  <a:lnTo>
                    <a:pt x="1720291" y="6362"/>
                  </a:lnTo>
                  <a:lnTo>
                    <a:pt x="1721713" y="4940"/>
                  </a:lnTo>
                  <a:lnTo>
                    <a:pt x="1721713" y="1422"/>
                  </a:lnTo>
                  <a:close/>
                </a:path>
                <a:path w="2060575" h="1823085">
                  <a:moveTo>
                    <a:pt x="1726476" y="668172"/>
                  </a:moveTo>
                  <a:lnTo>
                    <a:pt x="1725053" y="666762"/>
                  </a:lnTo>
                  <a:lnTo>
                    <a:pt x="1721535" y="666762"/>
                  </a:lnTo>
                  <a:lnTo>
                    <a:pt x="1720113" y="668172"/>
                  </a:lnTo>
                  <a:lnTo>
                    <a:pt x="1720113" y="671690"/>
                  </a:lnTo>
                  <a:lnTo>
                    <a:pt x="1721535" y="673112"/>
                  </a:lnTo>
                  <a:lnTo>
                    <a:pt x="1725053" y="673112"/>
                  </a:lnTo>
                  <a:lnTo>
                    <a:pt x="1726476" y="671690"/>
                  </a:lnTo>
                  <a:lnTo>
                    <a:pt x="1726476" y="668172"/>
                  </a:lnTo>
                  <a:close/>
                </a:path>
                <a:path w="2060575" h="1823085">
                  <a:moveTo>
                    <a:pt x="1729638" y="1817522"/>
                  </a:moveTo>
                  <a:lnTo>
                    <a:pt x="1728216" y="1816100"/>
                  </a:lnTo>
                  <a:lnTo>
                    <a:pt x="1724710" y="1816100"/>
                  </a:lnTo>
                  <a:lnTo>
                    <a:pt x="1723288" y="1817522"/>
                  </a:lnTo>
                  <a:lnTo>
                    <a:pt x="1723288" y="1821040"/>
                  </a:lnTo>
                  <a:lnTo>
                    <a:pt x="1724710" y="1822450"/>
                  </a:lnTo>
                  <a:lnTo>
                    <a:pt x="1728216" y="1822450"/>
                  </a:lnTo>
                  <a:lnTo>
                    <a:pt x="1729638" y="1821040"/>
                  </a:lnTo>
                  <a:lnTo>
                    <a:pt x="1729638" y="1817522"/>
                  </a:lnTo>
                  <a:close/>
                </a:path>
                <a:path w="2060575" h="1823085">
                  <a:moveTo>
                    <a:pt x="1734413" y="1422"/>
                  </a:moveTo>
                  <a:lnTo>
                    <a:pt x="1732991" y="12"/>
                  </a:lnTo>
                  <a:lnTo>
                    <a:pt x="1729486" y="12"/>
                  </a:lnTo>
                  <a:lnTo>
                    <a:pt x="1728063" y="1422"/>
                  </a:lnTo>
                  <a:lnTo>
                    <a:pt x="1728063" y="4940"/>
                  </a:lnTo>
                  <a:lnTo>
                    <a:pt x="1729486" y="6362"/>
                  </a:lnTo>
                  <a:lnTo>
                    <a:pt x="1732991" y="6362"/>
                  </a:lnTo>
                  <a:lnTo>
                    <a:pt x="1734413" y="4940"/>
                  </a:lnTo>
                  <a:lnTo>
                    <a:pt x="1734413" y="1422"/>
                  </a:lnTo>
                  <a:close/>
                </a:path>
                <a:path w="2060575" h="1823085">
                  <a:moveTo>
                    <a:pt x="1739176" y="668172"/>
                  </a:moveTo>
                  <a:lnTo>
                    <a:pt x="1737753" y="666762"/>
                  </a:lnTo>
                  <a:lnTo>
                    <a:pt x="1734248" y="666762"/>
                  </a:lnTo>
                  <a:lnTo>
                    <a:pt x="1732826" y="668172"/>
                  </a:lnTo>
                  <a:lnTo>
                    <a:pt x="1732826" y="671690"/>
                  </a:lnTo>
                  <a:lnTo>
                    <a:pt x="1734248" y="673112"/>
                  </a:lnTo>
                  <a:lnTo>
                    <a:pt x="1737753" y="673112"/>
                  </a:lnTo>
                  <a:lnTo>
                    <a:pt x="1739176" y="671690"/>
                  </a:lnTo>
                  <a:lnTo>
                    <a:pt x="1739176" y="668172"/>
                  </a:lnTo>
                  <a:close/>
                </a:path>
                <a:path w="2060575" h="1823085">
                  <a:moveTo>
                    <a:pt x="1742351" y="1817522"/>
                  </a:moveTo>
                  <a:lnTo>
                    <a:pt x="1740928" y="1816100"/>
                  </a:lnTo>
                  <a:lnTo>
                    <a:pt x="1737410" y="1816100"/>
                  </a:lnTo>
                  <a:lnTo>
                    <a:pt x="1735988" y="1817522"/>
                  </a:lnTo>
                  <a:lnTo>
                    <a:pt x="1735988" y="1821040"/>
                  </a:lnTo>
                  <a:lnTo>
                    <a:pt x="1737410" y="1822450"/>
                  </a:lnTo>
                  <a:lnTo>
                    <a:pt x="1740928" y="1822450"/>
                  </a:lnTo>
                  <a:lnTo>
                    <a:pt x="1742351" y="1821040"/>
                  </a:lnTo>
                  <a:lnTo>
                    <a:pt x="1742351" y="1817522"/>
                  </a:lnTo>
                  <a:close/>
                </a:path>
                <a:path w="2060575" h="1823085">
                  <a:moveTo>
                    <a:pt x="1747126" y="1422"/>
                  </a:moveTo>
                  <a:lnTo>
                    <a:pt x="1745703" y="12"/>
                  </a:lnTo>
                  <a:lnTo>
                    <a:pt x="1742186" y="12"/>
                  </a:lnTo>
                  <a:lnTo>
                    <a:pt x="1740763" y="1422"/>
                  </a:lnTo>
                  <a:lnTo>
                    <a:pt x="1740763" y="4940"/>
                  </a:lnTo>
                  <a:lnTo>
                    <a:pt x="1742186" y="6362"/>
                  </a:lnTo>
                  <a:lnTo>
                    <a:pt x="1745703" y="6362"/>
                  </a:lnTo>
                  <a:lnTo>
                    <a:pt x="1747126" y="4940"/>
                  </a:lnTo>
                  <a:lnTo>
                    <a:pt x="1747126" y="1422"/>
                  </a:lnTo>
                  <a:close/>
                </a:path>
                <a:path w="2060575" h="1823085">
                  <a:moveTo>
                    <a:pt x="1751888" y="668172"/>
                  </a:moveTo>
                  <a:lnTo>
                    <a:pt x="1750466" y="666762"/>
                  </a:lnTo>
                  <a:lnTo>
                    <a:pt x="1746948" y="666762"/>
                  </a:lnTo>
                  <a:lnTo>
                    <a:pt x="1745526" y="668172"/>
                  </a:lnTo>
                  <a:lnTo>
                    <a:pt x="1745526" y="671690"/>
                  </a:lnTo>
                  <a:lnTo>
                    <a:pt x="1746948" y="673112"/>
                  </a:lnTo>
                  <a:lnTo>
                    <a:pt x="1750466" y="673112"/>
                  </a:lnTo>
                  <a:lnTo>
                    <a:pt x="1751888" y="671690"/>
                  </a:lnTo>
                  <a:lnTo>
                    <a:pt x="1751888" y="668172"/>
                  </a:lnTo>
                  <a:close/>
                </a:path>
                <a:path w="2060575" h="1823085">
                  <a:moveTo>
                    <a:pt x="1755051" y="1817522"/>
                  </a:moveTo>
                  <a:lnTo>
                    <a:pt x="1753628" y="1816100"/>
                  </a:lnTo>
                  <a:lnTo>
                    <a:pt x="1750123" y="1816100"/>
                  </a:lnTo>
                  <a:lnTo>
                    <a:pt x="1748701" y="1817522"/>
                  </a:lnTo>
                  <a:lnTo>
                    <a:pt x="1748701" y="1821040"/>
                  </a:lnTo>
                  <a:lnTo>
                    <a:pt x="1750123" y="1822450"/>
                  </a:lnTo>
                  <a:lnTo>
                    <a:pt x="1753628" y="1822450"/>
                  </a:lnTo>
                  <a:lnTo>
                    <a:pt x="1755051" y="1821040"/>
                  </a:lnTo>
                  <a:lnTo>
                    <a:pt x="1755051" y="1817522"/>
                  </a:lnTo>
                  <a:close/>
                </a:path>
                <a:path w="2060575" h="1823085">
                  <a:moveTo>
                    <a:pt x="1759826" y="1422"/>
                  </a:moveTo>
                  <a:lnTo>
                    <a:pt x="1758403" y="12"/>
                  </a:lnTo>
                  <a:lnTo>
                    <a:pt x="1754898" y="12"/>
                  </a:lnTo>
                  <a:lnTo>
                    <a:pt x="1753476" y="1422"/>
                  </a:lnTo>
                  <a:lnTo>
                    <a:pt x="1753476" y="4940"/>
                  </a:lnTo>
                  <a:lnTo>
                    <a:pt x="1754898" y="6362"/>
                  </a:lnTo>
                  <a:lnTo>
                    <a:pt x="1758403" y="6362"/>
                  </a:lnTo>
                  <a:lnTo>
                    <a:pt x="1759826" y="4940"/>
                  </a:lnTo>
                  <a:lnTo>
                    <a:pt x="1759826" y="1422"/>
                  </a:lnTo>
                  <a:close/>
                </a:path>
                <a:path w="2060575" h="1823085">
                  <a:moveTo>
                    <a:pt x="1764588" y="668172"/>
                  </a:moveTo>
                  <a:lnTo>
                    <a:pt x="1763166" y="666762"/>
                  </a:lnTo>
                  <a:lnTo>
                    <a:pt x="1759661" y="666762"/>
                  </a:lnTo>
                  <a:lnTo>
                    <a:pt x="1758238" y="668172"/>
                  </a:lnTo>
                  <a:lnTo>
                    <a:pt x="1758238" y="671690"/>
                  </a:lnTo>
                  <a:lnTo>
                    <a:pt x="1759661" y="673112"/>
                  </a:lnTo>
                  <a:lnTo>
                    <a:pt x="1763166" y="673112"/>
                  </a:lnTo>
                  <a:lnTo>
                    <a:pt x="1764588" y="671690"/>
                  </a:lnTo>
                  <a:lnTo>
                    <a:pt x="1764588" y="668172"/>
                  </a:lnTo>
                  <a:close/>
                </a:path>
                <a:path w="2060575" h="1823085">
                  <a:moveTo>
                    <a:pt x="1767763" y="1817522"/>
                  </a:moveTo>
                  <a:lnTo>
                    <a:pt x="1766341" y="1816100"/>
                  </a:lnTo>
                  <a:lnTo>
                    <a:pt x="1762823" y="1816100"/>
                  </a:lnTo>
                  <a:lnTo>
                    <a:pt x="1761401" y="1817522"/>
                  </a:lnTo>
                  <a:lnTo>
                    <a:pt x="1761401" y="1821040"/>
                  </a:lnTo>
                  <a:lnTo>
                    <a:pt x="1762823" y="1822450"/>
                  </a:lnTo>
                  <a:lnTo>
                    <a:pt x="1766341" y="1822450"/>
                  </a:lnTo>
                  <a:lnTo>
                    <a:pt x="1767763" y="1821040"/>
                  </a:lnTo>
                  <a:lnTo>
                    <a:pt x="1767763" y="1817522"/>
                  </a:lnTo>
                  <a:close/>
                </a:path>
                <a:path w="2060575" h="1823085">
                  <a:moveTo>
                    <a:pt x="1772539" y="1422"/>
                  </a:moveTo>
                  <a:lnTo>
                    <a:pt x="1771116" y="12"/>
                  </a:lnTo>
                  <a:lnTo>
                    <a:pt x="1767598" y="12"/>
                  </a:lnTo>
                  <a:lnTo>
                    <a:pt x="1766176" y="1422"/>
                  </a:lnTo>
                  <a:lnTo>
                    <a:pt x="1766176" y="4940"/>
                  </a:lnTo>
                  <a:lnTo>
                    <a:pt x="1767598" y="6362"/>
                  </a:lnTo>
                  <a:lnTo>
                    <a:pt x="1771116" y="6362"/>
                  </a:lnTo>
                  <a:lnTo>
                    <a:pt x="1772539" y="4940"/>
                  </a:lnTo>
                  <a:lnTo>
                    <a:pt x="1772539" y="1422"/>
                  </a:lnTo>
                  <a:close/>
                </a:path>
                <a:path w="2060575" h="1823085">
                  <a:moveTo>
                    <a:pt x="1777301" y="668172"/>
                  </a:moveTo>
                  <a:lnTo>
                    <a:pt x="1775879" y="666762"/>
                  </a:lnTo>
                  <a:lnTo>
                    <a:pt x="1772361" y="666762"/>
                  </a:lnTo>
                  <a:lnTo>
                    <a:pt x="1770938" y="668172"/>
                  </a:lnTo>
                  <a:lnTo>
                    <a:pt x="1770938" y="671690"/>
                  </a:lnTo>
                  <a:lnTo>
                    <a:pt x="1772361" y="673112"/>
                  </a:lnTo>
                  <a:lnTo>
                    <a:pt x="1775879" y="673112"/>
                  </a:lnTo>
                  <a:lnTo>
                    <a:pt x="1777301" y="671690"/>
                  </a:lnTo>
                  <a:lnTo>
                    <a:pt x="1777301" y="668172"/>
                  </a:lnTo>
                  <a:close/>
                </a:path>
                <a:path w="2060575" h="1823085">
                  <a:moveTo>
                    <a:pt x="1780463" y="1817522"/>
                  </a:moveTo>
                  <a:lnTo>
                    <a:pt x="1779041" y="1816100"/>
                  </a:lnTo>
                  <a:lnTo>
                    <a:pt x="1775536" y="1816100"/>
                  </a:lnTo>
                  <a:lnTo>
                    <a:pt x="1774113" y="1817522"/>
                  </a:lnTo>
                  <a:lnTo>
                    <a:pt x="1774113" y="1821040"/>
                  </a:lnTo>
                  <a:lnTo>
                    <a:pt x="1775536" y="1822450"/>
                  </a:lnTo>
                  <a:lnTo>
                    <a:pt x="1779041" y="1822450"/>
                  </a:lnTo>
                  <a:lnTo>
                    <a:pt x="1780463" y="1821040"/>
                  </a:lnTo>
                  <a:lnTo>
                    <a:pt x="1780463" y="1817522"/>
                  </a:lnTo>
                  <a:close/>
                </a:path>
                <a:path w="2060575" h="1823085">
                  <a:moveTo>
                    <a:pt x="1785239" y="1422"/>
                  </a:moveTo>
                  <a:lnTo>
                    <a:pt x="1783816" y="12"/>
                  </a:lnTo>
                  <a:lnTo>
                    <a:pt x="1780311" y="12"/>
                  </a:lnTo>
                  <a:lnTo>
                    <a:pt x="1778889" y="1422"/>
                  </a:lnTo>
                  <a:lnTo>
                    <a:pt x="1778889" y="4940"/>
                  </a:lnTo>
                  <a:lnTo>
                    <a:pt x="1780311" y="6362"/>
                  </a:lnTo>
                  <a:lnTo>
                    <a:pt x="1783816" y="6362"/>
                  </a:lnTo>
                  <a:lnTo>
                    <a:pt x="1785239" y="4940"/>
                  </a:lnTo>
                  <a:lnTo>
                    <a:pt x="1785239" y="1422"/>
                  </a:lnTo>
                  <a:close/>
                </a:path>
                <a:path w="2060575" h="1823085">
                  <a:moveTo>
                    <a:pt x="1790001" y="668172"/>
                  </a:moveTo>
                  <a:lnTo>
                    <a:pt x="1788579" y="666762"/>
                  </a:lnTo>
                  <a:lnTo>
                    <a:pt x="1785073" y="666762"/>
                  </a:lnTo>
                  <a:lnTo>
                    <a:pt x="1783651" y="668172"/>
                  </a:lnTo>
                  <a:lnTo>
                    <a:pt x="1783651" y="671690"/>
                  </a:lnTo>
                  <a:lnTo>
                    <a:pt x="1785073" y="673112"/>
                  </a:lnTo>
                  <a:lnTo>
                    <a:pt x="1788579" y="673112"/>
                  </a:lnTo>
                  <a:lnTo>
                    <a:pt x="1790001" y="671690"/>
                  </a:lnTo>
                  <a:lnTo>
                    <a:pt x="1790001" y="668172"/>
                  </a:lnTo>
                  <a:close/>
                </a:path>
                <a:path w="2060575" h="1823085">
                  <a:moveTo>
                    <a:pt x="1793176" y="1817522"/>
                  </a:moveTo>
                  <a:lnTo>
                    <a:pt x="1791754" y="1816112"/>
                  </a:lnTo>
                  <a:lnTo>
                    <a:pt x="1788236" y="1816112"/>
                  </a:lnTo>
                  <a:lnTo>
                    <a:pt x="1786813" y="1817522"/>
                  </a:lnTo>
                  <a:lnTo>
                    <a:pt x="1786813" y="1821040"/>
                  </a:lnTo>
                  <a:lnTo>
                    <a:pt x="1788236" y="1822462"/>
                  </a:lnTo>
                  <a:lnTo>
                    <a:pt x="1791754" y="1822462"/>
                  </a:lnTo>
                  <a:lnTo>
                    <a:pt x="1793176" y="1821040"/>
                  </a:lnTo>
                  <a:lnTo>
                    <a:pt x="1793176" y="1817522"/>
                  </a:lnTo>
                  <a:close/>
                </a:path>
                <a:path w="2060575" h="1823085">
                  <a:moveTo>
                    <a:pt x="1797951" y="1422"/>
                  </a:moveTo>
                  <a:lnTo>
                    <a:pt x="1796529" y="12"/>
                  </a:lnTo>
                  <a:lnTo>
                    <a:pt x="1793011" y="12"/>
                  </a:lnTo>
                  <a:lnTo>
                    <a:pt x="1791589" y="1422"/>
                  </a:lnTo>
                  <a:lnTo>
                    <a:pt x="1791589" y="4940"/>
                  </a:lnTo>
                  <a:lnTo>
                    <a:pt x="1793011" y="6362"/>
                  </a:lnTo>
                  <a:lnTo>
                    <a:pt x="1796529" y="6362"/>
                  </a:lnTo>
                  <a:lnTo>
                    <a:pt x="1797951" y="4940"/>
                  </a:lnTo>
                  <a:lnTo>
                    <a:pt x="1797951" y="1422"/>
                  </a:lnTo>
                  <a:close/>
                </a:path>
                <a:path w="2060575" h="1823085">
                  <a:moveTo>
                    <a:pt x="1802714" y="668172"/>
                  </a:moveTo>
                  <a:lnTo>
                    <a:pt x="1801291" y="666762"/>
                  </a:lnTo>
                  <a:lnTo>
                    <a:pt x="1797773" y="666762"/>
                  </a:lnTo>
                  <a:lnTo>
                    <a:pt x="1796351" y="668172"/>
                  </a:lnTo>
                  <a:lnTo>
                    <a:pt x="1796351" y="671690"/>
                  </a:lnTo>
                  <a:lnTo>
                    <a:pt x="1797773" y="673112"/>
                  </a:lnTo>
                  <a:lnTo>
                    <a:pt x="1801291" y="673112"/>
                  </a:lnTo>
                  <a:lnTo>
                    <a:pt x="1802714" y="671690"/>
                  </a:lnTo>
                  <a:lnTo>
                    <a:pt x="1802714" y="668172"/>
                  </a:lnTo>
                  <a:close/>
                </a:path>
                <a:path w="2060575" h="1823085">
                  <a:moveTo>
                    <a:pt x="1805876" y="1817522"/>
                  </a:moveTo>
                  <a:lnTo>
                    <a:pt x="1804454" y="1816112"/>
                  </a:lnTo>
                  <a:lnTo>
                    <a:pt x="1800948" y="1816112"/>
                  </a:lnTo>
                  <a:lnTo>
                    <a:pt x="1799526" y="1817522"/>
                  </a:lnTo>
                  <a:lnTo>
                    <a:pt x="1799526" y="1821040"/>
                  </a:lnTo>
                  <a:lnTo>
                    <a:pt x="1800948" y="1822462"/>
                  </a:lnTo>
                  <a:lnTo>
                    <a:pt x="1804454" y="1822462"/>
                  </a:lnTo>
                  <a:lnTo>
                    <a:pt x="1805876" y="1821040"/>
                  </a:lnTo>
                  <a:lnTo>
                    <a:pt x="1805876" y="1817522"/>
                  </a:lnTo>
                  <a:close/>
                </a:path>
                <a:path w="2060575" h="1823085">
                  <a:moveTo>
                    <a:pt x="1810651" y="1422"/>
                  </a:moveTo>
                  <a:lnTo>
                    <a:pt x="1809229" y="12"/>
                  </a:lnTo>
                  <a:lnTo>
                    <a:pt x="1805724" y="12"/>
                  </a:lnTo>
                  <a:lnTo>
                    <a:pt x="1804301" y="1422"/>
                  </a:lnTo>
                  <a:lnTo>
                    <a:pt x="1804301" y="4940"/>
                  </a:lnTo>
                  <a:lnTo>
                    <a:pt x="1805724" y="6362"/>
                  </a:lnTo>
                  <a:lnTo>
                    <a:pt x="1809229" y="6362"/>
                  </a:lnTo>
                  <a:lnTo>
                    <a:pt x="1810651" y="4940"/>
                  </a:lnTo>
                  <a:lnTo>
                    <a:pt x="1810651" y="1422"/>
                  </a:lnTo>
                  <a:close/>
                </a:path>
                <a:path w="2060575" h="1823085">
                  <a:moveTo>
                    <a:pt x="1815414" y="668172"/>
                  </a:moveTo>
                  <a:lnTo>
                    <a:pt x="1813991" y="666762"/>
                  </a:lnTo>
                  <a:lnTo>
                    <a:pt x="1810486" y="666762"/>
                  </a:lnTo>
                  <a:lnTo>
                    <a:pt x="1809064" y="668172"/>
                  </a:lnTo>
                  <a:lnTo>
                    <a:pt x="1809064" y="671690"/>
                  </a:lnTo>
                  <a:lnTo>
                    <a:pt x="1810486" y="673112"/>
                  </a:lnTo>
                  <a:lnTo>
                    <a:pt x="1813991" y="673112"/>
                  </a:lnTo>
                  <a:lnTo>
                    <a:pt x="1815414" y="671690"/>
                  </a:lnTo>
                  <a:lnTo>
                    <a:pt x="1815414" y="668172"/>
                  </a:lnTo>
                  <a:close/>
                </a:path>
                <a:path w="2060575" h="1823085">
                  <a:moveTo>
                    <a:pt x="1818589" y="1817522"/>
                  </a:moveTo>
                  <a:lnTo>
                    <a:pt x="1817166" y="1816112"/>
                  </a:lnTo>
                  <a:lnTo>
                    <a:pt x="1813648" y="1816112"/>
                  </a:lnTo>
                  <a:lnTo>
                    <a:pt x="1812226" y="1817522"/>
                  </a:lnTo>
                  <a:lnTo>
                    <a:pt x="1812226" y="1821040"/>
                  </a:lnTo>
                  <a:lnTo>
                    <a:pt x="1813648" y="1822462"/>
                  </a:lnTo>
                  <a:lnTo>
                    <a:pt x="1817166" y="1822462"/>
                  </a:lnTo>
                  <a:lnTo>
                    <a:pt x="1818589" y="1821040"/>
                  </a:lnTo>
                  <a:lnTo>
                    <a:pt x="1818589" y="1817522"/>
                  </a:lnTo>
                  <a:close/>
                </a:path>
                <a:path w="2060575" h="1823085">
                  <a:moveTo>
                    <a:pt x="1823364" y="1422"/>
                  </a:moveTo>
                  <a:lnTo>
                    <a:pt x="1821942" y="12"/>
                  </a:lnTo>
                  <a:lnTo>
                    <a:pt x="1818424" y="12"/>
                  </a:lnTo>
                  <a:lnTo>
                    <a:pt x="1817001" y="1422"/>
                  </a:lnTo>
                  <a:lnTo>
                    <a:pt x="1817001" y="4940"/>
                  </a:lnTo>
                  <a:lnTo>
                    <a:pt x="1818424" y="6362"/>
                  </a:lnTo>
                  <a:lnTo>
                    <a:pt x="1821942" y="6362"/>
                  </a:lnTo>
                  <a:lnTo>
                    <a:pt x="1823364" y="4940"/>
                  </a:lnTo>
                  <a:lnTo>
                    <a:pt x="1823364" y="1422"/>
                  </a:lnTo>
                  <a:close/>
                </a:path>
                <a:path w="2060575" h="1823085">
                  <a:moveTo>
                    <a:pt x="1828126" y="668172"/>
                  </a:moveTo>
                  <a:lnTo>
                    <a:pt x="1826704" y="666762"/>
                  </a:lnTo>
                  <a:lnTo>
                    <a:pt x="1823186" y="666762"/>
                  </a:lnTo>
                  <a:lnTo>
                    <a:pt x="1821764" y="668172"/>
                  </a:lnTo>
                  <a:lnTo>
                    <a:pt x="1821764" y="671690"/>
                  </a:lnTo>
                  <a:lnTo>
                    <a:pt x="1823186" y="673112"/>
                  </a:lnTo>
                  <a:lnTo>
                    <a:pt x="1826704" y="673112"/>
                  </a:lnTo>
                  <a:lnTo>
                    <a:pt x="1828126" y="671690"/>
                  </a:lnTo>
                  <a:lnTo>
                    <a:pt x="1828126" y="668172"/>
                  </a:lnTo>
                  <a:close/>
                </a:path>
                <a:path w="2060575" h="1823085">
                  <a:moveTo>
                    <a:pt x="1831289" y="1817522"/>
                  </a:moveTo>
                  <a:lnTo>
                    <a:pt x="1829866" y="1816112"/>
                  </a:lnTo>
                  <a:lnTo>
                    <a:pt x="1826361" y="1816112"/>
                  </a:lnTo>
                  <a:lnTo>
                    <a:pt x="1824939" y="1817522"/>
                  </a:lnTo>
                  <a:lnTo>
                    <a:pt x="1824939" y="1821040"/>
                  </a:lnTo>
                  <a:lnTo>
                    <a:pt x="1826361" y="1822462"/>
                  </a:lnTo>
                  <a:lnTo>
                    <a:pt x="1829866" y="1822462"/>
                  </a:lnTo>
                  <a:lnTo>
                    <a:pt x="1831289" y="1821040"/>
                  </a:lnTo>
                  <a:lnTo>
                    <a:pt x="1831289" y="1817522"/>
                  </a:lnTo>
                  <a:close/>
                </a:path>
                <a:path w="2060575" h="1823085">
                  <a:moveTo>
                    <a:pt x="1836064" y="1422"/>
                  </a:moveTo>
                  <a:lnTo>
                    <a:pt x="1834642" y="12"/>
                  </a:lnTo>
                  <a:lnTo>
                    <a:pt x="1831136" y="12"/>
                  </a:lnTo>
                  <a:lnTo>
                    <a:pt x="1829714" y="1422"/>
                  </a:lnTo>
                  <a:lnTo>
                    <a:pt x="1829714" y="4940"/>
                  </a:lnTo>
                  <a:lnTo>
                    <a:pt x="1831136" y="6362"/>
                  </a:lnTo>
                  <a:lnTo>
                    <a:pt x="1834642" y="6362"/>
                  </a:lnTo>
                  <a:lnTo>
                    <a:pt x="1836064" y="4940"/>
                  </a:lnTo>
                  <a:lnTo>
                    <a:pt x="1836064" y="1422"/>
                  </a:lnTo>
                  <a:close/>
                </a:path>
                <a:path w="2060575" h="1823085">
                  <a:moveTo>
                    <a:pt x="1840826" y="668172"/>
                  </a:moveTo>
                  <a:lnTo>
                    <a:pt x="1839404" y="666762"/>
                  </a:lnTo>
                  <a:lnTo>
                    <a:pt x="1835899" y="666762"/>
                  </a:lnTo>
                  <a:lnTo>
                    <a:pt x="1834476" y="668172"/>
                  </a:lnTo>
                  <a:lnTo>
                    <a:pt x="1834476" y="671690"/>
                  </a:lnTo>
                  <a:lnTo>
                    <a:pt x="1835899" y="673112"/>
                  </a:lnTo>
                  <a:lnTo>
                    <a:pt x="1839404" y="673112"/>
                  </a:lnTo>
                  <a:lnTo>
                    <a:pt x="1840826" y="671690"/>
                  </a:lnTo>
                  <a:lnTo>
                    <a:pt x="1840826" y="668172"/>
                  </a:lnTo>
                  <a:close/>
                </a:path>
                <a:path w="2060575" h="1823085">
                  <a:moveTo>
                    <a:pt x="1844001" y="1817522"/>
                  </a:moveTo>
                  <a:lnTo>
                    <a:pt x="1842579" y="1816112"/>
                  </a:lnTo>
                  <a:lnTo>
                    <a:pt x="1839061" y="1816112"/>
                  </a:lnTo>
                  <a:lnTo>
                    <a:pt x="1837639" y="1817522"/>
                  </a:lnTo>
                  <a:lnTo>
                    <a:pt x="1837639" y="1821040"/>
                  </a:lnTo>
                  <a:lnTo>
                    <a:pt x="1839061" y="1822462"/>
                  </a:lnTo>
                  <a:lnTo>
                    <a:pt x="1842579" y="1822462"/>
                  </a:lnTo>
                  <a:lnTo>
                    <a:pt x="1844001" y="1821040"/>
                  </a:lnTo>
                  <a:lnTo>
                    <a:pt x="1844001" y="1817522"/>
                  </a:lnTo>
                  <a:close/>
                </a:path>
                <a:path w="2060575" h="1823085">
                  <a:moveTo>
                    <a:pt x="1848777" y="1422"/>
                  </a:moveTo>
                  <a:lnTo>
                    <a:pt x="1847354" y="12"/>
                  </a:lnTo>
                  <a:lnTo>
                    <a:pt x="1843836" y="12"/>
                  </a:lnTo>
                  <a:lnTo>
                    <a:pt x="1842414" y="1422"/>
                  </a:lnTo>
                  <a:lnTo>
                    <a:pt x="1842414" y="4940"/>
                  </a:lnTo>
                  <a:lnTo>
                    <a:pt x="1843836" y="6362"/>
                  </a:lnTo>
                  <a:lnTo>
                    <a:pt x="1847354" y="6362"/>
                  </a:lnTo>
                  <a:lnTo>
                    <a:pt x="1848777" y="4940"/>
                  </a:lnTo>
                  <a:lnTo>
                    <a:pt x="1848777" y="1422"/>
                  </a:lnTo>
                  <a:close/>
                </a:path>
                <a:path w="2060575" h="1823085">
                  <a:moveTo>
                    <a:pt x="1853539" y="668172"/>
                  </a:moveTo>
                  <a:lnTo>
                    <a:pt x="1852117" y="666762"/>
                  </a:lnTo>
                  <a:lnTo>
                    <a:pt x="1848599" y="666762"/>
                  </a:lnTo>
                  <a:lnTo>
                    <a:pt x="1847176" y="668172"/>
                  </a:lnTo>
                  <a:lnTo>
                    <a:pt x="1847176" y="671690"/>
                  </a:lnTo>
                  <a:lnTo>
                    <a:pt x="1848599" y="673112"/>
                  </a:lnTo>
                  <a:lnTo>
                    <a:pt x="1852117" y="673112"/>
                  </a:lnTo>
                  <a:lnTo>
                    <a:pt x="1853539" y="671690"/>
                  </a:lnTo>
                  <a:lnTo>
                    <a:pt x="1853539" y="668172"/>
                  </a:lnTo>
                  <a:close/>
                </a:path>
                <a:path w="2060575" h="1823085">
                  <a:moveTo>
                    <a:pt x="1856701" y="1817522"/>
                  </a:moveTo>
                  <a:lnTo>
                    <a:pt x="1855279" y="1816112"/>
                  </a:lnTo>
                  <a:lnTo>
                    <a:pt x="1851774" y="1816112"/>
                  </a:lnTo>
                  <a:lnTo>
                    <a:pt x="1850351" y="1817522"/>
                  </a:lnTo>
                  <a:lnTo>
                    <a:pt x="1850351" y="1821040"/>
                  </a:lnTo>
                  <a:lnTo>
                    <a:pt x="1851774" y="1822462"/>
                  </a:lnTo>
                  <a:lnTo>
                    <a:pt x="1855279" y="1822462"/>
                  </a:lnTo>
                  <a:lnTo>
                    <a:pt x="1856701" y="1821040"/>
                  </a:lnTo>
                  <a:lnTo>
                    <a:pt x="1856701" y="1817522"/>
                  </a:lnTo>
                  <a:close/>
                </a:path>
                <a:path w="2060575" h="1823085">
                  <a:moveTo>
                    <a:pt x="1861477" y="1422"/>
                  </a:moveTo>
                  <a:lnTo>
                    <a:pt x="1860054" y="12"/>
                  </a:lnTo>
                  <a:lnTo>
                    <a:pt x="1856549" y="12"/>
                  </a:lnTo>
                  <a:lnTo>
                    <a:pt x="1855127" y="1422"/>
                  </a:lnTo>
                  <a:lnTo>
                    <a:pt x="1855127" y="4940"/>
                  </a:lnTo>
                  <a:lnTo>
                    <a:pt x="1856549" y="6362"/>
                  </a:lnTo>
                  <a:lnTo>
                    <a:pt x="1860054" y="6362"/>
                  </a:lnTo>
                  <a:lnTo>
                    <a:pt x="1861477" y="4940"/>
                  </a:lnTo>
                  <a:lnTo>
                    <a:pt x="1861477" y="1422"/>
                  </a:lnTo>
                  <a:close/>
                </a:path>
                <a:path w="2060575" h="1823085">
                  <a:moveTo>
                    <a:pt x="1866239" y="668172"/>
                  </a:moveTo>
                  <a:lnTo>
                    <a:pt x="1864817" y="666762"/>
                  </a:lnTo>
                  <a:lnTo>
                    <a:pt x="1861312" y="666762"/>
                  </a:lnTo>
                  <a:lnTo>
                    <a:pt x="1859889" y="668172"/>
                  </a:lnTo>
                  <a:lnTo>
                    <a:pt x="1859889" y="671690"/>
                  </a:lnTo>
                  <a:lnTo>
                    <a:pt x="1861312" y="673112"/>
                  </a:lnTo>
                  <a:lnTo>
                    <a:pt x="1864817" y="673112"/>
                  </a:lnTo>
                  <a:lnTo>
                    <a:pt x="1866239" y="671690"/>
                  </a:lnTo>
                  <a:lnTo>
                    <a:pt x="1866239" y="668172"/>
                  </a:lnTo>
                  <a:close/>
                </a:path>
                <a:path w="2060575" h="1823085">
                  <a:moveTo>
                    <a:pt x="1869414" y="1817522"/>
                  </a:moveTo>
                  <a:lnTo>
                    <a:pt x="1867992" y="1816112"/>
                  </a:lnTo>
                  <a:lnTo>
                    <a:pt x="1864474" y="1816112"/>
                  </a:lnTo>
                  <a:lnTo>
                    <a:pt x="1863051" y="1817522"/>
                  </a:lnTo>
                  <a:lnTo>
                    <a:pt x="1863051" y="1821040"/>
                  </a:lnTo>
                  <a:lnTo>
                    <a:pt x="1864474" y="1822462"/>
                  </a:lnTo>
                  <a:lnTo>
                    <a:pt x="1867992" y="1822462"/>
                  </a:lnTo>
                  <a:lnTo>
                    <a:pt x="1869414" y="1821040"/>
                  </a:lnTo>
                  <a:lnTo>
                    <a:pt x="1869414" y="1817522"/>
                  </a:lnTo>
                  <a:close/>
                </a:path>
                <a:path w="2060575" h="1823085">
                  <a:moveTo>
                    <a:pt x="1874189" y="1422"/>
                  </a:moveTo>
                  <a:lnTo>
                    <a:pt x="1872767" y="12"/>
                  </a:lnTo>
                  <a:lnTo>
                    <a:pt x="1869249" y="12"/>
                  </a:lnTo>
                  <a:lnTo>
                    <a:pt x="1867827" y="1422"/>
                  </a:lnTo>
                  <a:lnTo>
                    <a:pt x="1867827" y="4940"/>
                  </a:lnTo>
                  <a:lnTo>
                    <a:pt x="1869249" y="6362"/>
                  </a:lnTo>
                  <a:lnTo>
                    <a:pt x="1872767" y="6362"/>
                  </a:lnTo>
                  <a:lnTo>
                    <a:pt x="1874189" y="4940"/>
                  </a:lnTo>
                  <a:lnTo>
                    <a:pt x="1874189" y="1422"/>
                  </a:lnTo>
                  <a:close/>
                </a:path>
                <a:path w="2060575" h="1823085">
                  <a:moveTo>
                    <a:pt x="1878952" y="668172"/>
                  </a:moveTo>
                  <a:lnTo>
                    <a:pt x="1877529" y="666762"/>
                  </a:lnTo>
                  <a:lnTo>
                    <a:pt x="1874012" y="666762"/>
                  </a:lnTo>
                  <a:lnTo>
                    <a:pt x="1872589" y="668172"/>
                  </a:lnTo>
                  <a:lnTo>
                    <a:pt x="1872589" y="671690"/>
                  </a:lnTo>
                  <a:lnTo>
                    <a:pt x="1874012" y="673112"/>
                  </a:lnTo>
                  <a:lnTo>
                    <a:pt x="1877529" y="673112"/>
                  </a:lnTo>
                  <a:lnTo>
                    <a:pt x="1878952" y="671690"/>
                  </a:lnTo>
                  <a:lnTo>
                    <a:pt x="1878952" y="668172"/>
                  </a:lnTo>
                  <a:close/>
                </a:path>
                <a:path w="2060575" h="1823085">
                  <a:moveTo>
                    <a:pt x="1882114" y="1817522"/>
                  </a:moveTo>
                  <a:lnTo>
                    <a:pt x="1880692" y="1816112"/>
                  </a:lnTo>
                  <a:lnTo>
                    <a:pt x="1877187" y="1816112"/>
                  </a:lnTo>
                  <a:lnTo>
                    <a:pt x="1875764" y="1817522"/>
                  </a:lnTo>
                  <a:lnTo>
                    <a:pt x="1875764" y="1821040"/>
                  </a:lnTo>
                  <a:lnTo>
                    <a:pt x="1877187" y="1822462"/>
                  </a:lnTo>
                  <a:lnTo>
                    <a:pt x="1880692" y="1822462"/>
                  </a:lnTo>
                  <a:lnTo>
                    <a:pt x="1882114" y="1821040"/>
                  </a:lnTo>
                  <a:lnTo>
                    <a:pt x="1882114" y="1817522"/>
                  </a:lnTo>
                  <a:close/>
                </a:path>
                <a:path w="2060575" h="1823085">
                  <a:moveTo>
                    <a:pt x="1886889" y="1422"/>
                  </a:moveTo>
                  <a:lnTo>
                    <a:pt x="1885467" y="12"/>
                  </a:lnTo>
                  <a:lnTo>
                    <a:pt x="1881962" y="12"/>
                  </a:lnTo>
                  <a:lnTo>
                    <a:pt x="1880539" y="1422"/>
                  </a:lnTo>
                  <a:lnTo>
                    <a:pt x="1880539" y="4940"/>
                  </a:lnTo>
                  <a:lnTo>
                    <a:pt x="1881962" y="6362"/>
                  </a:lnTo>
                  <a:lnTo>
                    <a:pt x="1885467" y="6362"/>
                  </a:lnTo>
                  <a:lnTo>
                    <a:pt x="1886889" y="4940"/>
                  </a:lnTo>
                  <a:lnTo>
                    <a:pt x="1886889" y="1422"/>
                  </a:lnTo>
                  <a:close/>
                </a:path>
                <a:path w="2060575" h="1823085">
                  <a:moveTo>
                    <a:pt x="1891652" y="668172"/>
                  </a:moveTo>
                  <a:lnTo>
                    <a:pt x="1890229" y="666762"/>
                  </a:lnTo>
                  <a:lnTo>
                    <a:pt x="1886724" y="666762"/>
                  </a:lnTo>
                  <a:lnTo>
                    <a:pt x="1885302" y="668172"/>
                  </a:lnTo>
                  <a:lnTo>
                    <a:pt x="1885302" y="671690"/>
                  </a:lnTo>
                  <a:lnTo>
                    <a:pt x="1886724" y="673112"/>
                  </a:lnTo>
                  <a:lnTo>
                    <a:pt x="1890229" y="673112"/>
                  </a:lnTo>
                  <a:lnTo>
                    <a:pt x="1891652" y="671690"/>
                  </a:lnTo>
                  <a:lnTo>
                    <a:pt x="1891652" y="668172"/>
                  </a:lnTo>
                  <a:close/>
                </a:path>
                <a:path w="2060575" h="1823085">
                  <a:moveTo>
                    <a:pt x="1894827" y="1817522"/>
                  </a:moveTo>
                  <a:lnTo>
                    <a:pt x="1893404" y="1816112"/>
                  </a:lnTo>
                  <a:lnTo>
                    <a:pt x="1889887" y="1816112"/>
                  </a:lnTo>
                  <a:lnTo>
                    <a:pt x="1888464" y="1817522"/>
                  </a:lnTo>
                  <a:lnTo>
                    <a:pt x="1888464" y="1821040"/>
                  </a:lnTo>
                  <a:lnTo>
                    <a:pt x="1889887" y="1822462"/>
                  </a:lnTo>
                  <a:lnTo>
                    <a:pt x="1893404" y="1822462"/>
                  </a:lnTo>
                  <a:lnTo>
                    <a:pt x="1894827" y="1821040"/>
                  </a:lnTo>
                  <a:lnTo>
                    <a:pt x="1894827" y="1817522"/>
                  </a:lnTo>
                  <a:close/>
                </a:path>
                <a:path w="2060575" h="1823085">
                  <a:moveTo>
                    <a:pt x="1899602" y="1422"/>
                  </a:moveTo>
                  <a:lnTo>
                    <a:pt x="1898180" y="12"/>
                  </a:lnTo>
                  <a:lnTo>
                    <a:pt x="1894662" y="12"/>
                  </a:lnTo>
                  <a:lnTo>
                    <a:pt x="1893239" y="1422"/>
                  </a:lnTo>
                  <a:lnTo>
                    <a:pt x="1893239" y="4940"/>
                  </a:lnTo>
                  <a:lnTo>
                    <a:pt x="1894662" y="6362"/>
                  </a:lnTo>
                  <a:lnTo>
                    <a:pt x="1898180" y="6362"/>
                  </a:lnTo>
                  <a:lnTo>
                    <a:pt x="1899602" y="4940"/>
                  </a:lnTo>
                  <a:lnTo>
                    <a:pt x="1899602" y="1422"/>
                  </a:lnTo>
                  <a:close/>
                </a:path>
                <a:path w="2060575" h="1823085">
                  <a:moveTo>
                    <a:pt x="1904365" y="668172"/>
                  </a:moveTo>
                  <a:lnTo>
                    <a:pt x="1902942" y="666762"/>
                  </a:lnTo>
                  <a:lnTo>
                    <a:pt x="1899424" y="666762"/>
                  </a:lnTo>
                  <a:lnTo>
                    <a:pt x="1898002" y="668172"/>
                  </a:lnTo>
                  <a:lnTo>
                    <a:pt x="1898002" y="671690"/>
                  </a:lnTo>
                  <a:lnTo>
                    <a:pt x="1899424" y="673112"/>
                  </a:lnTo>
                  <a:lnTo>
                    <a:pt x="1902942" y="673112"/>
                  </a:lnTo>
                  <a:lnTo>
                    <a:pt x="1904365" y="671690"/>
                  </a:lnTo>
                  <a:lnTo>
                    <a:pt x="1904365" y="668172"/>
                  </a:lnTo>
                  <a:close/>
                </a:path>
                <a:path w="2060575" h="1823085">
                  <a:moveTo>
                    <a:pt x="1907527" y="1817522"/>
                  </a:moveTo>
                  <a:lnTo>
                    <a:pt x="1906104" y="1816112"/>
                  </a:lnTo>
                  <a:lnTo>
                    <a:pt x="1902599" y="1816112"/>
                  </a:lnTo>
                  <a:lnTo>
                    <a:pt x="1901177" y="1817522"/>
                  </a:lnTo>
                  <a:lnTo>
                    <a:pt x="1901177" y="1821040"/>
                  </a:lnTo>
                  <a:lnTo>
                    <a:pt x="1902599" y="1822462"/>
                  </a:lnTo>
                  <a:lnTo>
                    <a:pt x="1906104" y="1822462"/>
                  </a:lnTo>
                  <a:lnTo>
                    <a:pt x="1907527" y="1821040"/>
                  </a:lnTo>
                  <a:lnTo>
                    <a:pt x="1907527" y="1817522"/>
                  </a:lnTo>
                  <a:close/>
                </a:path>
                <a:path w="2060575" h="1823085">
                  <a:moveTo>
                    <a:pt x="1912302" y="1422"/>
                  </a:moveTo>
                  <a:lnTo>
                    <a:pt x="1910880" y="12"/>
                  </a:lnTo>
                  <a:lnTo>
                    <a:pt x="1907374" y="12"/>
                  </a:lnTo>
                  <a:lnTo>
                    <a:pt x="1905952" y="1422"/>
                  </a:lnTo>
                  <a:lnTo>
                    <a:pt x="1905952" y="4940"/>
                  </a:lnTo>
                  <a:lnTo>
                    <a:pt x="1907374" y="6362"/>
                  </a:lnTo>
                  <a:lnTo>
                    <a:pt x="1910880" y="6362"/>
                  </a:lnTo>
                  <a:lnTo>
                    <a:pt x="1912302" y="4940"/>
                  </a:lnTo>
                  <a:lnTo>
                    <a:pt x="1912302" y="1422"/>
                  </a:lnTo>
                  <a:close/>
                </a:path>
                <a:path w="2060575" h="1823085">
                  <a:moveTo>
                    <a:pt x="1917065" y="668172"/>
                  </a:moveTo>
                  <a:lnTo>
                    <a:pt x="1915642" y="666762"/>
                  </a:lnTo>
                  <a:lnTo>
                    <a:pt x="1912137" y="666762"/>
                  </a:lnTo>
                  <a:lnTo>
                    <a:pt x="1910715" y="668172"/>
                  </a:lnTo>
                  <a:lnTo>
                    <a:pt x="1910715" y="671690"/>
                  </a:lnTo>
                  <a:lnTo>
                    <a:pt x="1912137" y="673112"/>
                  </a:lnTo>
                  <a:lnTo>
                    <a:pt x="1915642" y="673112"/>
                  </a:lnTo>
                  <a:lnTo>
                    <a:pt x="1917065" y="671690"/>
                  </a:lnTo>
                  <a:lnTo>
                    <a:pt x="1917065" y="668172"/>
                  </a:lnTo>
                  <a:close/>
                </a:path>
                <a:path w="2060575" h="1823085">
                  <a:moveTo>
                    <a:pt x="1920240" y="1817522"/>
                  </a:moveTo>
                  <a:lnTo>
                    <a:pt x="1918817" y="1816112"/>
                  </a:lnTo>
                  <a:lnTo>
                    <a:pt x="1915299" y="1816112"/>
                  </a:lnTo>
                  <a:lnTo>
                    <a:pt x="1913877" y="1817522"/>
                  </a:lnTo>
                  <a:lnTo>
                    <a:pt x="1913877" y="1821040"/>
                  </a:lnTo>
                  <a:lnTo>
                    <a:pt x="1915299" y="1822462"/>
                  </a:lnTo>
                  <a:lnTo>
                    <a:pt x="1918817" y="1822462"/>
                  </a:lnTo>
                  <a:lnTo>
                    <a:pt x="1920240" y="1821040"/>
                  </a:lnTo>
                  <a:lnTo>
                    <a:pt x="1920240" y="1817522"/>
                  </a:lnTo>
                  <a:close/>
                </a:path>
                <a:path w="2060575" h="1823085">
                  <a:moveTo>
                    <a:pt x="1925015" y="1422"/>
                  </a:moveTo>
                  <a:lnTo>
                    <a:pt x="1923592" y="12"/>
                  </a:lnTo>
                  <a:lnTo>
                    <a:pt x="1920074" y="12"/>
                  </a:lnTo>
                  <a:lnTo>
                    <a:pt x="1918652" y="1422"/>
                  </a:lnTo>
                  <a:lnTo>
                    <a:pt x="1918652" y="4940"/>
                  </a:lnTo>
                  <a:lnTo>
                    <a:pt x="1920074" y="6362"/>
                  </a:lnTo>
                  <a:lnTo>
                    <a:pt x="1923592" y="6362"/>
                  </a:lnTo>
                  <a:lnTo>
                    <a:pt x="1925015" y="4940"/>
                  </a:lnTo>
                  <a:lnTo>
                    <a:pt x="1925015" y="1422"/>
                  </a:lnTo>
                  <a:close/>
                </a:path>
                <a:path w="2060575" h="1823085">
                  <a:moveTo>
                    <a:pt x="1929777" y="668172"/>
                  </a:moveTo>
                  <a:lnTo>
                    <a:pt x="1928355" y="666762"/>
                  </a:lnTo>
                  <a:lnTo>
                    <a:pt x="1924837" y="666762"/>
                  </a:lnTo>
                  <a:lnTo>
                    <a:pt x="1923415" y="668172"/>
                  </a:lnTo>
                  <a:lnTo>
                    <a:pt x="1923415" y="671690"/>
                  </a:lnTo>
                  <a:lnTo>
                    <a:pt x="1924837" y="673112"/>
                  </a:lnTo>
                  <a:lnTo>
                    <a:pt x="1928355" y="673112"/>
                  </a:lnTo>
                  <a:lnTo>
                    <a:pt x="1929777" y="671690"/>
                  </a:lnTo>
                  <a:lnTo>
                    <a:pt x="1929777" y="668172"/>
                  </a:lnTo>
                  <a:close/>
                </a:path>
                <a:path w="2060575" h="1823085">
                  <a:moveTo>
                    <a:pt x="1932940" y="1817522"/>
                  </a:moveTo>
                  <a:lnTo>
                    <a:pt x="1931517" y="1816112"/>
                  </a:lnTo>
                  <a:lnTo>
                    <a:pt x="1928012" y="1816112"/>
                  </a:lnTo>
                  <a:lnTo>
                    <a:pt x="1926590" y="1817522"/>
                  </a:lnTo>
                  <a:lnTo>
                    <a:pt x="1926590" y="1821040"/>
                  </a:lnTo>
                  <a:lnTo>
                    <a:pt x="1928012" y="1822462"/>
                  </a:lnTo>
                  <a:lnTo>
                    <a:pt x="1931517" y="1822462"/>
                  </a:lnTo>
                  <a:lnTo>
                    <a:pt x="1932940" y="1821040"/>
                  </a:lnTo>
                  <a:lnTo>
                    <a:pt x="1932940" y="1817522"/>
                  </a:lnTo>
                  <a:close/>
                </a:path>
                <a:path w="2060575" h="1823085">
                  <a:moveTo>
                    <a:pt x="1937715" y="1422"/>
                  </a:moveTo>
                  <a:lnTo>
                    <a:pt x="1936292" y="12"/>
                  </a:lnTo>
                  <a:lnTo>
                    <a:pt x="1932787" y="12"/>
                  </a:lnTo>
                  <a:lnTo>
                    <a:pt x="1931365" y="1422"/>
                  </a:lnTo>
                  <a:lnTo>
                    <a:pt x="1931365" y="4940"/>
                  </a:lnTo>
                  <a:lnTo>
                    <a:pt x="1932787" y="6362"/>
                  </a:lnTo>
                  <a:lnTo>
                    <a:pt x="1936292" y="6362"/>
                  </a:lnTo>
                  <a:lnTo>
                    <a:pt x="1937715" y="4940"/>
                  </a:lnTo>
                  <a:lnTo>
                    <a:pt x="1937715" y="1422"/>
                  </a:lnTo>
                  <a:close/>
                </a:path>
                <a:path w="2060575" h="1823085">
                  <a:moveTo>
                    <a:pt x="1942477" y="668172"/>
                  </a:moveTo>
                  <a:lnTo>
                    <a:pt x="1941055" y="666762"/>
                  </a:lnTo>
                  <a:lnTo>
                    <a:pt x="1937550" y="666762"/>
                  </a:lnTo>
                  <a:lnTo>
                    <a:pt x="1936127" y="668172"/>
                  </a:lnTo>
                  <a:lnTo>
                    <a:pt x="1936127" y="671690"/>
                  </a:lnTo>
                  <a:lnTo>
                    <a:pt x="1937550" y="673112"/>
                  </a:lnTo>
                  <a:lnTo>
                    <a:pt x="1941055" y="673112"/>
                  </a:lnTo>
                  <a:lnTo>
                    <a:pt x="1942477" y="671690"/>
                  </a:lnTo>
                  <a:lnTo>
                    <a:pt x="1942477" y="668172"/>
                  </a:lnTo>
                  <a:close/>
                </a:path>
                <a:path w="2060575" h="1823085">
                  <a:moveTo>
                    <a:pt x="1945652" y="1817522"/>
                  </a:moveTo>
                  <a:lnTo>
                    <a:pt x="1944230" y="1816112"/>
                  </a:lnTo>
                  <a:lnTo>
                    <a:pt x="1940712" y="1816112"/>
                  </a:lnTo>
                  <a:lnTo>
                    <a:pt x="1939290" y="1817522"/>
                  </a:lnTo>
                  <a:lnTo>
                    <a:pt x="1939290" y="1821040"/>
                  </a:lnTo>
                  <a:lnTo>
                    <a:pt x="1940712" y="1822462"/>
                  </a:lnTo>
                  <a:lnTo>
                    <a:pt x="1944230" y="1822462"/>
                  </a:lnTo>
                  <a:lnTo>
                    <a:pt x="1945652" y="1821040"/>
                  </a:lnTo>
                  <a:lnTo>
                    <a:pt x="1945652" y="1817522"/>
                  </a:lnTo>
                  <a:close/>
                </a:path>
                <a:path w="2060575" h="1823085">
                  <a:moveTo>
                    <a:pt x="1950427" y="1422"/>
                  </a:moveTo>
                  <a:lnTo>
                    <a:pt x="1949005" y="12"/>
                  </a:lnTo>
                  <a:lnTo>
                    <a:pt x="1945487" y="12"/>
                  </a:lnTo>
                  <a:lnTo>
                    <a:pt x="1944065" y="1422"/>
                  </a:lnTo>
                  <a:lnTo>
                    <a:pt x="1944065" y="4940"/>
                  </a:lnTo>
                  <a:lnTo>
                    <a:pt x="1945487" y="6362"/>
                  </a:lnTo>
                  <a:lnTo>
                    <a:pt x="1949005" y="6362"/>
                  </a:lnTo>
                  <a:lnTo>
                    <a:pt x="1950427" y="4940"/>
                  </a:lnTo>
                  <a:lnTo>
                    <a:pt x="1950427" y="1422"/>
                  </a:lnTo>
                  <a:close/>
                </a:path>
                <a:path w="2060575" h="1823085">
                  <a:moveTo>
                    <a:pt x="1955190" y="668172"/>
                  </a:moveTo>
                  <a:lnTo>
                    <a:pt x="1953768" y="666762"/>
                  </a:lnTo>
                  <a:lnTo>
                    <a:pt x="1950250" y="666762"/>
                  </a:lnTo>
                  <a:lnTo>
                    <a:pt x="1948827" y="668172"/>
                  </a:lnTo>
                  <a:lnTo>
                    <a:pt x="1948827" y="671690"/>
                  </a:lnTo>
                  <a:lnTo>
                    <a:pt x="1950250" y="673112"/>
                  </a:lnTo>
                  <a:lnTo>
                    <a:pt x="1953768" y="673112"/>
                  </a:lnTo>
                  <a:lnTo>
                    <a:pt x="1955190" y="671690"/>
                  </a:lnTo>
                  <a:lnTo>
                    <a:pt x="1955190" y="668172"/>
                  </a:lnTo>
                  <a:close/>
                </a:path>
                <a:path w="2060575" h="1823085">
                  <a:moveTo>
                    <a:pt x="1958352" y="1817522"/>
                  </a:moveTo>
                  <a:lnTo>
                    <a:pt x="1956930" y="1816112"/>
                  </a:lnTo>
                  <a:lnTo>
                    <a:pt x="1953425" y="1816112"/>
                  </a:lnTo>
                  <a:lnTo>
                    <a:pt x="1952002" y="1817522"/>
                  </a:lnTo>
                  <a:lnTo>
                    <a:pt x="1952002" y="1821040"/>
                  </a:lnTo>
                  <a:lnTo>
                    <a:pt x="1953425" y="1822462"/>
                  </a:lnTo>
                  <a:lnTo>
                    <a:pt x="1956930" y="1822462"/>
                  </a:lnTo>
                  <a:lnTo>
                    <a:pt x="1958352" y="1821040"/>
                  </a:lnTo>
                  <a:lnTo>
                    <a:pt x="1958352" y="1817522"/>
                  </a:lnTo>
                  <a:close/>
                </a:path>
                <a:path w="2060575" h="1823085">
                  <a:moveTo>
                    <a:pt x="1963127" y="1422"/>
                  </a:moveTo>
                  <a:lnTo>
                    <a:pt x="1961705" y="12"/>
                  </a:lnTo>
                  <a:lnTo>
                    <a:pt x="1958200" y="12"/>
                  </a:lnTo>
                  <a:lnTo>
                    <a:pt x="1956777" y="1422"/>
                  </a:lnTo>
                  <a:lnTo>
                    <a:pt x="1956777" y="4940"/>
                  </a:lnTo>
                  <a:lnTo>
                    <a:pt x="1958200" y="6362"/>
                  </a:lnTo>
                  <a:lnTo>
                    <a:pt x="1961705" y="6362"/>
                  </a:lnTo>
                  <a:lnTo>
                    <a:pt x="1963127" y="4940"/>
                  </a:lnTo>
                  <a:lnTo>
                    <a:pt x="1963127" y="1422"/>
                  </a:lnTo>
                  <a:close/>
                </a:path>
                <a:path w="2060575" h="1823085">
                  <a:moveTo>
                    <a:pt x="1967890" y="668172"/>
                  </a:moveTo>
                  <a:lnTo>
                    <a:pt x="1966468" y="666762"/>
                  </a:lnTo>
                  <a:lnTo>
                    <a:pt x="1962962" y="666762"/>
                  </a:lnTo>
                  <a:lnTo>
                    <a:pt x="1961540" y="668172"/>
                  </a:lnTo>
                  <a:lnTo>
                    <a:pt x="1961540" y="671690"/>
                  </a:lnTo>
                  <a:lnTo>
                    <a:pt x="1962962" y="673112"/>
                  </a:lnTo>
                  <a:lnTo>
                    <a:pt x="1966468" y="673112"/>
                  </a:lnTo>
                  <a:lnTo>
                    <a:pt x="1967890" y="671690"/>
                  </a:lnTo>
                  <a:lnTo>
                    <a:pt x="1967890" y="668172"/>
                  </a:lnTo>
                  <a:close/>
                </a:path>
                <a:path w="2060575" h="1823085">
                  <a:moveTo>
                    <a:pt x="1971065" y="1817522"/>
                  </a:moveTo>
                  <a:lnTo>
                    <a:pt x="1969643" y="1816112"/>
                  </a:lnTo>
                  <a:lnTo>
                    <a:pt x="1966125" y="1816112"/>
                  </a:lnTo>
                  <a:lnTo>
                    <a:pt x="1964702" y="1817522"/>
                  </a:lnTo>
                  <a:lnTo>
                    <a:pt x="1964702" y="1821040"/>
                  </a:lnTo>
                  <a:lnTo>
                    <a:pt x="1966125" y="1822462"/>
                  </a:lnTo>
                  <a:lnTo>
                    <a:pt x="1969643" y="1822462"/>
                  </a:lnTo>
                  <a:lnTo>
                    <a:pt x="1971065" y="1821040"/>
                  </a:lnTo>
                  <a:lnTo>
                    <a:pt x="1971065" y="1817522"/>
                  </a:lnTo>
                  <a:close/>
                </a:path>
                <a:path w="2060575" h="1823085">
                  <a:moveTo>
                    <a:pt x="1975840" y="1422"/>
                  </a:moveTo>
                  <a:lnTo>
                    <a:pt x="1974418" y="12"/>
                  </a:lnTo>
                  <a:lnTo>
                    <a:pt x="1970900" y="12"/>
                  </a:lnTo>
                  <a:lnTo>
                    <a:pt x="1969477" y="1422"/>
                  </a:lnTo>
                  <a:lnTo>
                    <a:pt x="1969477" y="4940"/>
                  </a:lnTo>
                  <a:lnTo>
                    <a:pt x="1970900" y="6362"/>
                  </a:lnTo>
                  <a:lnTo>
                    <a:pt x="1974418" y="6362"/>
                  </a:lnTo>
                  <a:lnTo>
                    <a:pt x="1975840" y="4940"/>
                  </a:lnTo>
                  <a:lnTo>
                    <a:pt x="1975840" y="1422"/>
                  </a:lnTo>
                  <a:close/>
                </a:path>
                <a:path w="2060575" h="1823085">
                  <a:moveTo>
                    <a:pt x="1980603" y="668172"/>
                  </a:moveTo>
                  <a:lnTo>
                    <a:pt x="1979180" y="666762"/>
                  </a:lnTo>
                  <a:lnTo>
                    <a:pt x="1975662" y="666762"/>
                  </a:lnTo>
                  <a:lnTo>
                    <a:pt x="1974240" y="668172"/>
                  </a:lnTo>
                  <a:lnTo>
                    <a:pt x="1974240" y="671690"/>
                  </a:lnTo>
                  <a:lnTo>
                    <a:pt x="1975662" y="673112"/>
                  </a:lnTo>
                  <a:lnTo>
                    <a:pt x="1979180" y="673112"/>
                  </a:lnTo>
                  <a:lnTo>
                    <a:pt x="1980603" y="671690"/>
                  </a:lnTo>
                  <a:lnTo>
                    <a:pt x="1980603" y="668172"/>
                  </a:lnTo>
                  <a:close/>
                </a:path>
                <a:path w="2060575" h="1823085">
                  <a:moveTo>
                    <a:pt x="1983765" y="1817522"/>
                  </a:moveTo>
                  <a:lnTo>
                    <a:pt x="1982343" y="1816112"/>
                  </a:lnTo>
                  <a:lnTo>
                    <a:pt x="1978837" y="1816112"/>
                  </a:lnTo>
                  <a:lnTo>
                    <a:pt x="1977415" y="1817522"/>
                  </a:lnTo>
                  <a:lnTo>
                    <a:pt x="1977415" y="1821040"/>
                  </a:lnTo>
                  <a:lnTo>
                    <a:pt x="1978837" y="1822462"/>
                  </a:lnTo>
                  <a:lnTo>
                    <a:pt x="1982343" y="1822462"/>
                  </a:lnTo>
                  <a:lnTo>
                    <a:pt x="1983765" y="1821040"/>
                  </a:lnTo>
                  <a:lnTo>
                    <a:pt x="1983765" y="1817522"/>
                  </a:lnTo>
                  <a:close/>
                </a:path>
                <a:path w="2060575" h="1823085">
                  <a:moveTo>
                    <a:pt x="1988540" y="1422"/>
                  </a:moveTo>
                  <a:lnTo>
                    <a:pt x="1987118" y="12"/>
                  </a:lnTo>
                  <a:lnTo>
                    <a:pt x="1983613" y="12"/>
                  </a:lnTo>
                  <a:lnTo>
                    <a:pt x="1982190" y="1422"/>
                  </a:lnTo>
                  <a:lnTo>
                    <a:pt x="1982190" y="4940"/>
                  </a:lnTo>
                  <a:lnTo>
                    <a:pt x="1983613" y="6362"/>
                  </a:lnTo>
                  <a:lnTo>
                    <a:pt x="1987118" y="6362"/>
                  </a:lnTo>
                  <a:lnTo>
                    <a:pt x="1988540" y="4940"/>
                  </a:lnTo>
                  <a:lnTo>
                    <a:pt x="1988540" y="1422"/>
                  </a:lnTo>
                  <a:close/>
                </a:path>
                <a:path w="2060575" h="1823085">
                  <a:moveTo>
                    <a:pt x="1993303" y="668172"/>
                  </a:moveTo>
                  <a:lnTo>
                    <a:pt x="1991880" y="666762"/>
                  </a:lnTo>
                  <a:lnTo>
                    <a:pt x="1988375" y="666762"/>
                  </a:lnTo>
                  <a:lnTo>
                    <a:pt x="1986953" y="668172"/>
                  </a:lnTo>
                  <a:lnTo>
                    <a:pt x="1986953" y="671690"/>
                  </a:lnTo>
                  <a:lnTo>
                    <a:pt x="1988375" y="673112"/>
                  </a:lnTo>
                  <a:lnTo>
                    <a:pt x="1991880" y="673112"/>
                  </a:lnTo>
                  <a:lnTo>
                    <a:pt x="1993303" y="671690"/>
                  </a:lnTo>
                  <a:lnTo>
                    <a:pt x="1993303" y="668172"/>
                  </a:lnTo>
                  <a:close/>
                </a:path>
                <a:path w="2060575" h="1823085">
                  <a:moveTo>
                    <a:pt x="1996478" y="1817522"/>
                  </a:moveTo>
                  <a:lnTo>
                    <a:pt x="1995055" y="1816112"/>
                  </a:lnTo>
                  <a:lnTo>
                    <a:pt x="1991537" y="1816112"/>
                  </a:lnTo>
                  <a:lnTo>
                    <a:pt x="1990115" y="1817522"/>
                  </a:lnTo>
                  <a:lnTo>
                    <a:pt x="1990115" y="1821040"/>
                  </a:lnTo>
                  <a:lnTo>
                    <a:pt x="1991537" y="1822462"/>
                  </a:lnTo>
                  <a:lnTo>
                    <a:pt x="1995055" y="1822462"/>
                  </a:lnTo>
                  <a:lnTo>
                    <a:pt x="1996478" y="1821040"/>
                  </a:lnTo>
                  <a:lnTo>
                    <a:pt x="1996478" y="1817522"/>
                  </a:lnTo>
                  <a:close/>
                </a:path>
                <a:path w="2060575" h="1823085">
                  <a:moveTo>
                    <a:pt x="2001253" y="1422"/>
                  </a:moveTo>
                  <a:lnTo>
                    <a:pt x="1999830" y="12"/>
                  </a:lnTo>
                  <a:lnTo>
                    <a:pt x="1996313" y="12"/>
                  </a:lnTo>
                  <a:lnTo>
                    <a:pt x="1994890" y="1422"/>
                  </a:lnTo>
                  <a:lnTo>
                    <a:pt x="1994890" y="4940"/>
                  </a:lnTo>
                  <a:lnTo>
                    <a:pt x="1996313" y="6362"/>
                  </a:lnTo>
                  <a:lnTo>
                    <a:pt x="1999830" y="6362"/>
                  </a:lnTo>
                  <a:lnTo>
                    <a:pt x="2001253" y="4940"/>
                  </a:lnTo>
                  <a:lnTo>
                    <a:pt x="2001253" y="1422"/>
                  </a:lnTo>
                  <a:close/>
                </a:path>
                <a:path w="2060575" h="1823085">
                  <a:moveTo>
                    <a:pt x="2006015" y="668172"/>
                  </a:moveTo>
                  <a:lnTo>
                    <a:pt x="2004593" y="666762"/>
                  </a:lnTo>
                  <a:lnTo>
                    <a:pt x="2001075" y="666762"/>
                  </a:lnTo>
                  <a:lnTo>
                    <a:pt x="1999653" y="668172"/>
                  </a:lnTo>
                  <a:lnTo>
                    <a:pt x="1999653" y="671690"/>
                  </a:lnTo>
                  <a:lnTo>
                    <a:pt x="2001075" y="673112"/>
                  </a:lnTo>
                  <a:lnTo>
                    <a:pt x="2004593" y="673112"/>
                  </a:lnTo>
                  <a:lnTo>
                    <a:pt x="2006015" y="671690"/>
                  </a:lnTo>
                  <a:lnTo>
                    <a:pt x="2006015" y="668172"/>
                  </a:lnTo>
                  <a:close/>
                </a:path>
                <a:path w="2060575" h="1823085">
                  <a:moveTo>
                    <a:pt x="2009178" y="1817522"/>
                  </a:moveTo>
                  <a:lnTo>
                    <a:pt x="2007755" y="1816112"/>
                  </a:lnTo>
                  <a:lnTo>
                    <a:pt x="2004250" y="1816112"/>
                  </a:lnTo>
                  <a:lnTo>
                    <a:pt x="2002828" y="1817522"/>
                  </a:lnTo>
                  <a:lnTo>
                    <a:pt x="2002828" y="1821040"/>
                  </a:lnTo>
                  <a:lnTo>
                    <a:pt x="2004250" y="1822462"/>
                  </a:lnTo>
                  <a:lnTo>
                    <a:pt x="2007755" y="1822462"/>
                  </a:lnTo>
                  <a:lnTo>
                    <a:pt x="2009178" y="1821040"/>
                  </a:lnTo>
                  <a:lnTo>
                    <a:pt x="2009178" y="1817522"/>
                  </a:lnTo>
                  <a:close/>
                </a:path>
                <a:path w="2060575" h="1823085">
                  <a:moveTo>
                    <a:pt x="2013953" y="1422"/>
                  </a:moveTo>
                  <a:lnTo>
                    <a:pt x="2012530" y="12"/>
                  </a:lnTo>
                  <a:lnTo>
                    <a:pt x="2009025" y="12"/>
                  </a:lnTo>
                  <a:lnTo>
                    <a:pt x="2007603" y="1422"/>
                  </a:lnTo>
                  <a:lnTo>
                    <a:pt x="2007603" y="4940"/>
                  </a:lnTo>
                  <a:lnTo>
                    <a:pt x="2009025" y="6362"/>
                  </a:lnTo>
                  <a:lnTo>
                    <a:pt x="2012530" y="6362"/>
                  </a:lnTo>
                  <a:lnTo>
                    <a:pt x="2013953" y="4940"/>
                  </a:lnTo>
                  <a:lnTo>
                    <a:pt x="2013953" y="1422"/>
                  </a:lnTo>
                  <a:close/>
                </a:path>
                <a:path w="2060575" h="1823085">
                  <a:moveTo>
                    <a:pt x="2018715" y="668172"/>
                  </a:moveTo>
                  <a:lnTo>
                    <a:pt x="2017293" y="666762"/>
                  </a:lnTo>
                  <a:lnTo>
                    <a:pt x="2013788" y="666762"/>
                  </a:lnTo>
                  <a:lnTo>
                    <a:pt x="2012365" y="668172"/>
                  </a:lnTo>
                  <a:lnTo>
                    <a:pt x="2012365" y="671690"/>
                  </a:lnTo>
                  <a:lnTo>
                    <a:pt x="2013788" y="673112"/>
                  </a:lnTo>
                  <a:lnTo>
                    <a:pt x="2017293" y="673112"/>
                  </a:lnTo>
                  <a:lnTo>
                    <a:pt x="2018715" y="671690"/>
                  </a:lnTo>
                  <a:lnTo>
                    <a:pt x="2018715" y="668172"/>
                  </a:lnTo>
                  <a:close/>
                </a:path>
                <a:path w="2060575" h="1823085">
                  <a:moveTo>
                    <a:pt x="2021890" y="1817522"/>
                  </a:moveTo>
                  <a:lnTo>
                    <a:pt x="2020468" y="1816112"/>
                  </a:lnTo>
                  <a:lnTo>
                    <a:pt x="2016950" y="1816112"/>
                  </a:lnTo>
                  <a:lnTo>
                    <a:pt x="2015528" y="1817522"/>
                  </a:lnTo>
                  <a:lnTo>
                    <a:pt x="2015528" y="1821040"/>
                  </a:lnTo>
                  <a:lnTo>
                    <a:pt x="2016950" y="1822462"/>
                  </a:lnTo>
                  <a:lnTo>
                    <a:pt x="2020468" y="1822462"/>
                  </a:lnTo>
                  <a:lnTo>
                    <a:pt x="2021890" y="1821040"/>
                  </a:lnTo>
                  <a:lnTo>
                    <a:pt x="2021890" y="1817522"/>
                  </a:lnTo>
                  <a:close/>
                </a:path>
                <a:path w="2060575" h="1823085">
                  <a:moveTo>
                    <a:pt x="2026666" y="1422"/>
                  </a:moveTo>
                  <a:lnTo>
                    <a:pt x="2025243" y="12"/>
                  </a:lnTo>
                  <a:lnTo>
                    <a:pt x="2021725" y="12"/>
                  </a:lnTo>
                  <a:lnTo>
                    <a:pt x="2020303" y="1422"/>
                  </a:lnTo>
                  <a:lnTo>
                    <a:pt x="2020303" y="4940"/>
                  </a:lnTo>
                  <a:lnTo>
                    <a:pt x="2021725" y="6362"/>
                  </a:lnTo>
                  <a:lnTo>
                    <a:pt x="2025243" y="6362"/>
                  </a:lnTo>
                  <a:lnTo>
                    <a:pt x="2026666" y="4940"/>
                  </a:lnTo>
                  <a:lnTo>
                    <a:pt x="2026666" y="1422"/>
                  </a:lnTo>
                  <a:close/>
                </a:path>
                <a:path w="2060575" h="1823085">
                  <a:moveTo>
                    <a:pt x="2031428" y="668172"/>
                  </a:moveTo>
                  <a:lnTo>
                    <a:pt x="2030006" y="666762"/>
                  </a:lnTo>
                  <a:lnTo>
                    <a:pt x="2026488" y="666762"/>
                  </a:lnTo>
                  <a:lnTo>
                    <a:pt x="2025065" y="668172"/>
                  </a:lnTo>
                  <a:lnTo>
                    <a:pt x="2025065" y="671690"/>
                  </a:lnTo>
                  <a:lnTo>
                    <a:pt x="2026488" y="673112"/>
                  </a:lnTo>
                  <a:lnTo>
                    <a:pt x="2030006" y="673112"/>
                  </a:lnTo>
                  <a:lnTo>
                    <a:pt x="2031428" y="671690"/>
                  </a:lnTo>
                  <a:lnTo>
                    <a:pt x="2031428" y="668172"/>
                  </a:lnTo>
                  <a:close/>
                </a:path>
                <a:path w="2060575" h="1823085">
                  <a:moveTo>
                    <a:pt x="2034590" y="1817522"/>
                  </a:moveTo>
                  <a:lnTo>
                    <a:pt x="2033168" y="1816112"/>
                  </a:lnTo>
                  <a:lnTo>
                    <a:pt x="2029663" y="1816112"/>
                  </a:lnTo>
                  <a:lnTo>
                    <a:pt x="2028240" y="1817522"/>
                  </a:lnTo>
                  <a:lnTo>
                    <a:pt x="2028240" y="1821040"/>
                  </a:lnTo>
                  <a:lnTo>
                    <a:pt x="2029663" y="1822462"/>
                  </a:lnTo>
                  <a:lnTo>
                    <a:pt x="2033168" y="1822462"/>
                  </a:lnTo>
                  <a:lnTo>
                    <a:pt x="2034590" y="1821040"/>
                  </a:lnTo>
                  <a:lnTo>
                    <a:pt x="2034590" y="1817522"/>
                  </a:lnTo>
                  <a:close/>
                </a:path>
                <a:path w="2060575" h="1823085">
                  <a:moveTo>
                    <a:pt x="2039366" y="1422"/>
                  </a:moveTo>
                  <a:lnTo>
                    <a:pt x="2037943" y="12"/>
                  </a:lnTo>
                  <a:lnTo>
                    <a:pt x="2034438" y="12"/>
                  </a:lnTo>
                  <a:lnTo>
                    <a:pt x="2033016" y="1422"/>
                  </a:lnTo>
                  <a:lnTo>
                    <a:pt x="2033016" y="4940"/>
                  </a:lnTo>
                  <a:lnTo>
                    <a:pt x="2034438" y="6362"/>
                  </a:lnTo>
                  <a:lnTo>
                    <a:pt x="2037943" y="6362"/>
                  </a:lnTo>
                  <a:lnTo>
                    <a:pt x="2039366" y="4940"/>
                  </a:lnTo>
                  <a:lnTo>
                    <a:pt x="2039366" y="1422"/>
                  </a:lnTo>
                  <a:close/>
                </a:path>
                <a:path w="2060575" h="1823085">
                  <a:moveTo>
                    <a:pt x="2044128" y="668172"/>
                  </a:moveTo>
                  <a:lnTo>
                    <a:pt x="2042706" y="666762"/>
                  </a:lnTo>
                  <a:lnTo>
                    <a:pt x="2039200" y="666762"/>
                  </a:lnTo>
                  <a:lnTo>
                    <a:pt x="2037778" y="668172"/>
                  </a:lnTo>
                  <a:lnTo>
                    <a:pt x="2037778" y="671690"/>
                  </a:lnTo>
                  <a:lnTo>
                    <a:pt x="2039200" y="673112"/>
                  </a:lnTo>
                  <a:lnTo>
                    <a:pt x="2042706" y="673112"/>
                  </a:lnTo>
                  <a:lnTo>
                    <a:pt x="2044128" y="671690"/>
                  </a:lnTo>
                  <a:lnTo>
                    <a:pt x="2044128" y="668172"/>
                  </a:lnTo>
                  <a:close/>
                </a:path>
                <a:path w="2060575" h="1823085">
                  <a:moveTo>
                    <a:pt x="2047303" y="1817522"/>
                  </a:moveTo>
                  <a:lnTo>
                    <a:pt x="2045881" y="1816112"/>
                  </a:lnTo>
                  <a:lnTo>
                    <a:pt x="2042363" y="1816112"/>
                  </a:lnTo>
                  <a:lnTo>
                    <a:pt x="2040940" y="1817522"/>
                  </a:lnTo>
                  <a:lnTo>
                    <a:pt x="2040940" y="1821040"/>
                  </a:lnTo>
                  <a:lnTo>
                    <a:pt x="2042363" y="1822462"/>
                  </a:lnTo>
                  <a:lnTo>
                    <a:pt x="2045881" y="1822462"/>
                  </a:lnTo>
                  <a:lnTo>
                    <a:pt x="2047303" y="1821040"/>
                  </a:lnTo>
                  <a:lnTo>
                    <a:pt x="2047303" y="1817522"/>
                  </a:lnTo>
                  <a:close/>
                </a:path>
                <a:path w="2060575" h="1823085">
                  <a:moveTo>
                    <a:pt x="2060003" y="1817522"/>
                  </a:moveTo>
                  <a:lnTo>
                    <a:pt x="2058581" y="1816112"/>
                  </a:lnTo>
                  <a:lnTo>
                    <a:pt x="2055075" y="1816112"/>
                  </a:lnTo>
                  <a:lnTo>
                    <a:pt x="2053653" y="1817522"/>
                  </a:lnTo>
                  <a:lnTo>
                    <a:pt x="2053653" y="1821040"/>
                  </a:lnTo>
                  <a:lnTo>
                    <a:pt x="2055075" y="1822462"/>
                  </a:lnTo>
                  <a:lnTo>
                    <a:pt x="2058581" y="1822462"/>
                  </a:lnTo>
                  <a:lnTo>
                    <a:pt x="2060003" y="1821040"/>
                  </a:lnTo>
                  <a:lnTo>
                    <a:pt x="2060003" y="18175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17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98425">
              <a:lnSpc>
                <a:spcPct val="100000"/>
              </a:lnSpc>
              <a:spcBef>
                <a:spcPts val="100"/>
              </a:spcBef>
            </a:pPr>
            <a:r>
              <a:rPr dirty="0"/>
              <a:t>Monotonía</a:t>
            </a:r>
            <a:r>
              <a:rPr spc="-30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i="1" dirty="0">
                <a:latin typeface="Arial"/>
                <a:cs typeface="Arial"/>
              </a:rPr>
              <a:t>f</a:t>
            </a:r>
            <a:r>
              <a:rPr i="1" spc="-20" dirty="0">
                <a:latin typeface="Arial"/>
                <a:cs typeface="Arial"/>
              </a:rPr>
              <a:t> </a:t>
            </a:r>
            <a:r>
              <a:rPr sz="2400" baseline="24305" dirty="0"/>
              <a:t>* </a:t>
            </a:r>
            <a:r>
              <a:rPr sz="2400" dirty="0"/>
              <a:t>con</a:t>
            </a:r>
            <a:r>
              <a:rPr sz="2400" spc="-25" dirty="0"/>
              <a:t> </a:t>
            </a:r>
            <a:r>
              <a:rPr sz="2400" dirty="0"/>
              <a:t>función</a:t>
            </a:r>
            <a:r>
              <a:rPr sz="2400" spc="-20" dirty="0"/>
              <a:t> </a:t>
            </a:r>
            <a:r>
              <a:rPr sz="2400" dirty="0"/>
              <a:t>heurística</a:t>
            </a:r>
            <a:r>
              <a:rPr sz="2400" spc="-15" dirty="0"/>
              <a:t> </a:t>
            </a:r>
            <a:r>
              <a:rPr sz="2400" spc="-10" dirty="0"/>
              <a:t>consistente</a:t>
            </a:r>
            <a:endParaRPr sz="24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39140" y="4872228"/>
            <a:ext cx="6697980" cy="10833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81025" marR="30480" indent="-542925">
              <a:lnSpc>
                <a:spcPct val="109000"/>
              </a:lnSpc>
              <a:spcBef>
                <a:spcPts val="100"/>
              </a:spcBef>
            </a:pPr>
            <a:r>
              <a:rPr sz="2000" b="1" dirty="0">
                <a:latin typeface="Times New Roman"/>
                <a:cs typeface="Times New Roman"/>
              </a:rPr>
              <a:t>Corolario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47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1950" i="1" spc="37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mejor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meta.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i="1" baseline="25641" dirty="0">
                <a:latin typeface="Times New Roman"/>
                <a:cs typeface="Times New Roman"/>
              </a:rPr>
              <a:t>*</a:t>
            </a:r>
            <a:r>
              <a:rPr sz="1950" i="1" spc="262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consistente</a:t>
            </a:r>
            <a:r>
              <a:rPr sz="2000" spc="-10" dirty="0">
                <a:latin typeface="Times New Roman"/>
                <a:cs typeface="Times New Roman"/>
              </a:rPr>
              <a:t>, </a:t>
            </a:r>
            <a:r>
              <a:rPr sz="2000" dirty="0">
                <a:latin typeface="Times New Roman"/>
                <a:cs typeface="Times New Roman"/>
              </a:rPr>
              <a:t>entonces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algoritmo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i="1" spc="-45" dirty="0">
                <a:latin typeface="Times New Roman"/>
                <a:cs typeface="Times New Roman"/>
              </a:rPr>
              <a:t> 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54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expande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i</a:t>
            </a:r>
            <a:r>
              <a:rPr sz="1950" i="1" spc="262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tal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que</a:t>
            </a:r>
            <a:endParaRPr sz="2000">
              <a:latin typeface="Times New Roman"/>
              <a:cs typeface="Times New Roman"/>
            </a:endParaRPr>
          </a:p>
          <a:p>
            <a:pPr marL="2648585">
              <a:lnSpc>
                <a:spcPct val="100000"/>
              </a:lnSpc>
              <a:spcBef>
                <a:spcPts val="695"/>
              </a:spcBef>
            </a:pPr>
            <a:r>
              <a:rPr sz="2000" i="1" dirty="0">
                <a:latin typeface="Times New Roman"/>
                <a:cs typeface="Times New Roman"/>
              </a:rPr>
              <a:t>f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i</a:t>
            </a:r>
            <a:r>
              <a:rPr sz="1950" i="1" spc="37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) </a:t>
            </a:r>
            <a:r>
              <a:rPr sz="2000" spc="-680" dirty="0">
                <a:latin typeface="Symbol"/>
                <a:cs typeface="Symbol"/>
              </a:rPr>
              <a:t>�</a:t>
            </a:r>
            <a:r>
              <a:rPr sz="200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f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1950" i="1" spc="60" baseline="-17094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45189" y="3165347"/>
            <a:ext cx="233299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g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i</a:t>
            </a:r>
            <a:r>
              <a:rPr sz="1950" i="1" spc="22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i</a:t>
            </a:r>
            <a:r>
              <a:rPr sz="1950" i="1" spc="37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–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1950" i="1" spc="44" baseline="-17094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909026" y="3165347"/>
            <a:ext cx="15532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g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i</a:t>
            </a:r>
            <a:r>
              <a:rPr sz="1950" i="1" spc="30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c</a:t>
            </a:r>
            <a:r>
              <a:rPr sz="2000" spc="-10" dirty="0">
                <a:latin typeface="Times New Roman"/>
                <a:cs typeface="Times New Roman"/>
              </a:rPr>
              <a:t>(</a:t>
            </a:r>
            <a:r>
              <a:rPr sz="2000" i="1" spc="-10" dirty="0">
                <a:latin typeface="Times New Roman"/>
                <a:cs typeface="Times New Roman"/>
              </a:rPr>
              <a:t>n</a:t>
            </a:r>
            <a:r>
              <a:rPr sz="1950" i="1" spc="-15" baseline="-17094" dirty="0">
                <a:latin typeface="Times New Roman"/>
                <a:cs typeface="Times New Roman"/>
              </a:rPr>
              <a:t>i</a:t>
            </a:r>
            <a:r>
              <a:rPr sz="2000" spc="-10" dirty="0">
                <a:latin typeface="Times New Roman"/>
                <a:cs typeface="Times New Roman"/>
              </a:rPr>
              <a:t>,</a:t>
            </a:r>
            <a:r>
              <a:rPr sz="2000" i="1" spc="-10" dirty="0">
                <a:latin typeface="Times New Roman"/>
                <a:cs typeface="Times New Roman"/>
              </a:rPr>
              <a:t>n</a:t>
            </a:r>
            <a:r>
              <a:rPr sz="1950" i="1" spc="-15" baseline="-17094" dirty="0">
                <a:latin typeface="Times New Roman"/>
                <a:cs typeface="Times New Roman"/>
              </a:rPr>
              <a:t>j</a:t>
            </a:r>
            <a:r>
              <a:rPr sz="2000" spc="-1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1" name="object 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929060" y="2652715"/>
            <a:ext cx="283015" cy="2090734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8116095" y="3119628"/>
            <a:ext cx="24955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i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128793" y="3759708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255795" y="3900423"/>
            <a:ext cx="7175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dirty="0">
                <a:latin typeface="Times New Roman"/>
                <a:cs typeface="Times New Roman"/>
              </a:rPr>
              <a:t>j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111331" y="4460748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238331" y="4601464"/>
            <a:ext cx="14478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dirty="0">
                <a:latin typeface="Times New Roman"/>
                <a:cs typeface="Times New Roman"/>
              </a:rPr>
              <a:t>m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992561" y="3851147"/>
            <a:ext cx="1477645" cy="787400"/>
          </a:xfrm>
          <a:prstGeom prst="rect">
            <a:avLst/>
          </a:prstGeom>
        </p:spPr>
        <p:txBody>
          <a:bodyPr vert="horz" wrap="square" lIns="0" tIns="88900" rIns="0" bIns="0" rtlCol="0">
            <a:spAutoFit/>
          </a:bodyPr>
          <a:lstStyle/>
          <a:p>
            <a:pPr marR="51435" algn="r">
              <a:lnSpc>
                <a:spcPct val="100000"/>
              </a:lnSpc>
              <a:spcBef>
                <a:spcPts val="700"/>
              </a:spcBef>
            </a:pPr>
            <a:r>
              <a:rPr sz="2000" i="1" dirty="0">
                <a:latin typeface="Times New Roman"/>
                <a:cs typeface="Times New Roman"/>
              </a:rPr>
              <a:t>g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i</a:t>
            </a:r>
            <a:r>
              <a:rPr sz="1950" i="1" spc="37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i</a:t>
            </a:r>
            <a:r>
              <a:rPr sz="1950" i="1" spc="37" baseline="-17094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R="30480" algn="r">
              <a:lnSpc>
                <a:spcPct val="100000"/>
              </a:lnSpc>
              <a:spcBef>
                <a:spcPts val="600"/>
              </a:spcBef>
            </a:pPr>
            <a:r>
              <a:rPr sz="2000" i="1" dirty="0">
                <a:latin typeface="Times New Roman"/>
                <a:cs typeface="Times New Roman"/>
              </a:rPr>
              <a:t>f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i</a:t>
            </a:r>
            <a:r>
              <a:rPr sz="1950" i="1" spc="30" baseline="-17094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26438" y="1181100"/>
            <a:ext cx="7701915" cy="1613535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040765" marR="192405" indent="-990600">
              <a:lnSpc>
                <a:spcPct val="112500"/>
              </a:lnSpc>
              <a:spcBef>
                <a:spcPts val="85"/>
              </a:spcBef>
            </a:pPr>
            <a:r>
              <a:rPr sz="2000" b="1" dirty="0">
                <a:latin typeface="Times New Roman"/>
                <a:cs typeface="Times New Roman"/>
              </a:rPr>
              <a:t>Lema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1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3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i="1" baseline="25641" dirty="0">
                <a:latin typeface="Times New Roman"/>
                <a:cs typeface="Times New Roman"/>
              </a:rPr>
              <a:t>*</a:t>
            </a:r>
            <a:r>
              <a:rPr sz="1950" i="1" spc="254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consistente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entonces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f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62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crece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forma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débilmente </a:t>
            </a:r>
            <a:r>
              <a:rPr sz="2000" i="1" dirty="0">
                <a:latin typeface="Times New Roman"/>
                <a:cs typeface="Times New Roman"/>
              </a:rPr>
              <a:t>monótona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caminos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árbol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búsqueda,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0" dirty="0">
                <a:latin typeface="Times New Roman"/>
                <a:cs typeface="Times New Roman"/>
              </a:rPr>
              <a:t> decir: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1950" i="1" spc="262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sucesor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directo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i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entonces</a:t>
            </a:r>
            <a:endParaRPr sz="2000">
              <a:latin typeface="Times New Roman"/>
              <a:cs typeface="Times New Roman"/>
            </a:endParaRPr>
          </a:p>
          <a:p>
            <a:pPr algn="ctr">
              <a:lnSpc>
                <a:spcPts val="2110"/>
              </a:lnSpc>
              <a:spcBef>
                <a:spcPts val="195"/>
              </a:spcBef>
            </a:pPr>
            <a:r>
              <a:rPr sz="2000" i="1" dirty="0">
                <a:latin typeface="Times New Roman"/>
                <a:cs typeface="Times New Roman"/>
              </a:rPr>
              <a:t>f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i</a:t>
            </a:r>
            <a:r>
              <a:rPr sz="1950" i="1" spc="37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) ≤ </a:t>
            </a:r>
            <a:r>
              <a:rPr sz="2000" i="1" dirty="0">
                <a:latin typeface="Times New Roman"/>
                <a:cs typeface="Times New Roman"/>
              </a:rPr>
              <a:t>f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1950" i="1" spc="44" baseline="-17094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L="19685" algn="ctr">
              <a:lnSpc>
                <a:spcPts val="2110"/>
              </a:lnSpc>
              <a:tabLst>
                <a:tab pos="7364730" algn="l"/>
              </a:tabLst>
            </a:pPr>
            <a:r>
              <a:rPr sz="2000" b="1" spc="-10" dirty="0">
                <a:latin typeface="Times New Roman"/>
                <a:cs typeface="Times New Roman"/>
              </a:rPr>
              <a:t>Prueba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0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407398" y="2807715"/>
            <a:ext cx="4540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g</a:t>
            </a:r>
            <a:r>
              <a:rPr sz="1600" spc="-10" dirty="0">
                <a:solidFill>
                  <a:srgbClr val="0000FF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0000FF"/>
                </a:solidFill>
                <a:latin typeface="Times New Roman"/>
                <a:cs typeface="Times New Roman"/>
              </a:rPr>
              <a:t>i</a:t>
            </a:r>
            <a:r>
              <a:rPr sz="1600" spc="-10" dirty="0">
                <a:solidFill>
                  <a:srgbClr val="0000FF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7702550" y="2724151"/>
            <a:ext cx="107314" cy="1932305"/>
            <a:chOff x="7702550" y="2724151"/>
            <a:chExt cx="107314" cy="1932305"/>
          </a:xfrm>
        </p:grpSpPr>
        <p:sp>
          <p:nvSpPr>
            <p:cNvPr id="21" name="object 21"/>
            <p:cNvSpPr/>
            <p:nvPr/>
          </p:nvSpPr>
          <p:spPr>
            <a:xfrm>
              <a:off x="7714454" y="2730501"/>
              <a:ext cx="88900" cy="636905"/>
            </a:xfrm>
            <a:custGeom>
              <a:avLst/>
              <a:gdLst/>
              <a:ahLst/>
              <a:cxnLst/>
              <a:rect l="l" t="t" r="r" b="b"/>
              <a:pathLst>
                <a:path w="88900" h="636904">
                  <a:moveTo>
                    <a:pt x="88900" y="636587"/>
                  </a:moveTo>
                  <a:lnTo>
                    <a:pt x="71598" y="632418"/>
                  </a:lnTo>
                  <a:lnTo>
                    <a:pt x="57469" y="621049"/>
                  </a:lnTo>
                  <a:lnTo>
                    <a:pt x="47943" y="604187"/>
                  </a:lnTo>
                  <a:lnTo>
                    <a:pt x="44450" y="583538"/>
                  </a:lnTo>
                  <a:lnTo>
                    <a:pt x="44450" y="371342"/>
                  </a:lnTo>
                  <a:lnTo>
                    <a:pt x="40956" y="350693"/>
                  </a:lnTo>
                  <a:lnTo>
                    <a:pt x="31430" y="333831"/>
                  </a:lnTo>
                  <a:lnTo>
                    <a:pt x="17301" y="322462"/>
                  </a:lnTo>
                  <a:lnTo>
                    <a:pt x="0" y="318293"/>
                  </a:lnTo>
                  <a:lnTo>
                    <a:pt x="17301" y="314124"/>
                  </a:lnTo>
                  <a:lnTo>
                    <a:pt x="31430" y="302755"/>
                  </a:lnTo>
                  <a:lnTo>
                    <a:pt x="40956" y="285893"/>
                  </a:lnTo>
                  <a:lnTo>
                    <a:pt x="44450" y="265244"/>
                  </a:lnTo>
                  <a:lnTo>
                    <a:pt x="44450" y="53048"/>
                  </a:lnTo>
                  <a:lnTo>
                    <a:pt x="47943" y="32399"/>
                  </a:lnTo>
                  <a:lnTo>
                    <a:pt x="57469" y="15537"/>
                  </a:lnTo>
                  <a:lnTo>
                    <a:pt x="71598" y="4168"/>
                  </a:lnTo>
                  <a:lnTo>
                    <a:pt x="8890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708900" y="4013200"/>
              <a:ext cx="88900" cy="636905"/>
            </a:xfrm>
            <a:custGeom>
              <a:avLst/>
              <a:gdLst/>
              <a:ahLst/>
              <a:cxnLst/>
              <a:rect l="l" t="t" r="r" b="b"/>
              <a:pathLst>
                <a:path w="88900" h="636904">
                  <a:moveTo>
                    <a:pt x="88900" y="636587"/>
                  </a:moveTo>
                  <a:lnTo>
                    <a:pt x="71598" y="632418"/>
                  </a:lnTo>
                  <a:lnTo>
                    <a:pt x="57469" y="621049"/>
                  </a:lnTo>
                  <a:lnTo>
                    <a:pt x="47943" y="604187"/>
                  </a:lnTo>
                  <a:lnTo>
                    <a:pt x="44450" y="583538"/>
                  </a:lnTo>
                  <a:lnTo>
                    <a:pt x="44450" y="371342"/>
                  </a:lnTo>
                  <a:lnTo>
                    <a:pt x="40956" y="350693"/>
                  </a:lnTo>
                  <a:lnTo>
                    <a:pt x="31430" y="333831"/>
                  </a:lnTo>
                  <a:lnTo>
                    <a:pt x="17301" y="322462"/>
                  </a:lnTo>
                  <a:lnTo>
                    <a:pt x="0" y="318293"/>
                  </a:lnTo>
                  <a:lnTo>
                    <a:pt x="17301" y="314124"/>
                  </a:lnTo>
                  <a:lnTo>
                    <a:pt x="31430" y="302755"/>
                  </a:lnTo>
                  <a:lnTo>
                    <a:pt x="40956" y="285893"/>
                  </a:lnTo>
                  <a:lnTo>
                    <a:pt x="44450" y="265244"/>
                  </a:lnTo>
                  <a:lnTo>
                    <a:pt x="44450" y="53048"/>
                  </a:lnTo>
                  <a:lnTo>
                    <a:pt x="47943" y="32399"/>
                  </a:lnTo>
                  <a:lnTo>
                    <a:pt x="57469" y="15537"/>
                  </a:lnTo>
                  <a:lnTo>
                    <a:pt x="71598" y="4168"/>
                  </a:lnTo>
                  <a:lnTo>
                    <a:pt x="8890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708900" y="3376612"/>
              <a:ext cx="88900" cy="636905"/>
            </a:xfrm>
            <a:custGeom>
              <a:avLst/>
              <a:gdLst/>
              <a:ahLst/>
              <a:cxnLst/>
              <a:rect l="l" t="t" r="r" b="b"/>
              <a:pathLst>
                <a:path w="88900" h="636904">
                  <a:moveTo>
                    <a:pt x="88900" y="636587"/>
                  </a:moveTo>
                  <a:lnTo>
                    <a:pt x="71598" y="632418"/>
                  </a:lnTo>
                  <a:lnTo>
                    <a:pt x="57469" y="621049"/>
                  </a:lnTo>
                  <a:lnTo>
                    <a:pt x="47943" y="604187"/>
                  </a:lnTo>
                  <a:lnTo>
                    <a:pt x="44450" y="583538"/>
                  </a:lnTo>
                  <a:lnTo>
                    <a:pt x="44450" y="371342"/>
                  </a:lnTo>
                  <a:lnTo>
                    <a:pt x="40956" y="350693"/>
                  </a:lnTo>
                  <a:lnTo>
                    <a:pt x="31430" y="333831"/>
                  </a:lnTo>
                  <a:lnTo>
                    <a:pt x="17301" y="322462"/>
                  </a:lnTo>
                  <a:lnTo>
                    <a:pt x="0" y="318293"/>
                  </a:lnTo>
                  <a:lnTo>
                    <a:pt x="17301" y="314124"/>
                  </a:lnTo>
                  <a:lnTo>
                    <a:pt x="31430" y="302755"/>
                  </a:lnTo>
                  <a:lnTo>
                    <a:pt x="40956" y="285893"/>
                  </a:lnTo>
                  <a:lnTo>
                    <a:pt x="44450" y="265244"/>
                  </a:lnTo>
                  <a:lnTo>
                    <a:pt x="44450" y="53048"/>
                  </a:lnTo>
                  <a:lnTo>
                    <a:pt x="47943" y="32399"/>
                  </a:lnTo>
                  <a:lnTo>
                    <a:pt x="57469" y="15537"/>
                  </a:lnTo>
                  <a:lnTo>
                    <a:pt x="71598" y="4168"/>
                  </a:lnTo>
                  <a:lnTo>
                    <a:pt x="8890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6790529" y="2810764"/>
            <a:ext cx="4540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g</a:t>
            </a:r>
            <a:r>
              <a:rPr sz="1600" spc="-10" dirty="0">
                <a:solidFill>
                  <a:srgbClr val="0000FF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0000FF"/>
                </a:solidFill>
                <a:latin typeface="Times New Roman"/>
                <a:cs typeface="Times New Roman"/>
              </a:rPr>
              <a:t>i</a:t>
            </a:r>
            <a:r>
              <a:rPr sz="1600" spc="-10" dirty="0">
                <a:solidFill>
                  <a:srgbClr val="0000FF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351043" y="4087876"/>
            <a:ext cx="5556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h</a:t>
            </a:r>
            <a:r>
              <a:rPr sz="1650" baseline="25252" dirty="0">
                <a:solidFill>
                  <a:srgbClr val="FF0000"/>
                </a:solidFill>
                <a:latin typeface="Times New Roman"/>
                <a:cs typeface="Times New Roman"/>
              </a:rPr>
              <a:t>*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1650" i="1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j</a:t>
            </a:r>
            <a:r>
              <a:rPr sz="1650" i="1" spc="-52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spc="-5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734175" y="4093972"/>
            <a:ext cx="5556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h</a:t>
            </a:r>
            <a:r>
              <a:rPr sz="1650" baseline="25252" dirty="0">
                <a:solidFill>
                  <a:srgbClr val="FF0000"/>
                </a:solidFill>
                <a:latin typeface="Times New Roman"/>
                <a:cs typeface="Times New Roman"/>
              </a:rPr>
              <a:t>*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1650" i="1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j</a:t>
            </a:r>
            <a:r>
              <a:rPr sz="1650" i="1" spc="-52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spc="-5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502376" y="3684016"/>
            <a:ext cx="178943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78840" algn="l"/>
                <a:tab pos="1729739" algn="l"/>
              </a:tabLst>
            </a:pPr>
            <a:r>
              <a:rPr sz="1300" i="1" spc="-50" dirty="0">
                <a:latin typeface="Times New Roman"/>
                <a:cs typeface="Times New Roman"/>
              </a:rPr>
              <a:t>i</a:t>
            </a:r>
            <a:r>
              <a:rPr sz="1300" i="1" dirty="0">
                <a:latin typeface="Times New Roman"/>
                <a:cs typeface="Times New Roman"/>
              </a:rPr>
              <a:t>	</a:t>
            </a:r>
            <a:r>
              <a:rPr sz="1300" i="1" spc="-50" dirty="0">
                <a:latin typeface="Times New Roman"/>
                <a:cs typeface="Times New Roman"/>
              </a:rPr>
              <a:t>i</a:t>
            </a:r>
            <a:r>
              <a:rPr sz="1300" i="1" dirty="0">
                <a:latin typeface="Times New Roman"/>
                <a:cs typeface="Times New Roman"/>
              </a:rPr>
              <a:t>	</a:t>
            </a:r>
            <a:r>
              <a:rPr sz="1300" i="1" spc="-50" dirty="0">
                <a:latin typeface="Times New Roman"/>
                <a:cs typeface="Times New Roman"/>
              </a:rPr>
              <a:t>j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138839" y="3546348"/>
            <a:ext cx="230759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g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2000" i="1" spc="20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2000" i="1" spc="2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–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2000" i="1" spc="215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892797" y="3654628"/>
            <a:ext cx="1456690" cy="984250"/>
          </a:xfrm>
          <a:prstGeom prst="rect">
            <a:avLst/>
          </a:prstGeom>
        </p:spPr>
        <p:txBody>
          <a:bodyPr vert="horz" wrap="square" lIns="0" tIns="41910" rIns="0" bIns="0" rtlCol="0">
            <a:spAutoFit/>
          </a:bodyPr>
          <a:lstStyle/>
          <a:p>
            <a:pPr marL="373380">
              <a:lnSpc>
                <a:spcPct val="100000"/>
              </a:lnSpc>
              <a:spcBef>
                <a:spcPts val="330"/>
              </a:spcBef>
            </a:pPr>
            <a:r>
              <a:rPr sz="1300" i="1" dirty="0">
                <a:latin typeface="Times New Roman"/>
                <a:cs typeface="Times New Roman"/>
              </a:rPr>
              <a:t>j</a:t>
            </a:r>
            <a:endParaRPr sz="13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355"/>
              </a:spcBef>
            </a:pPr>
            <a:r>
              <a:rPr sz="2000" i="1" dirty="0">
                <a:latin typeface="Times New Roman"/>
                <a:cs typeface="Times New Roman"/>
              </a:rPr>
              <a:t>g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1950" i="1" spc="37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1950" i="1" spc="37" baseline="-17094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L="59055">
              <a:lnSpc>
                <a:spcPct val="100000"/>
              </a:lnSpc>
              <a:spcBef>
                <a:spcPts val="600"/>
              </a:spcBef>
            </a:pPr>
            <a:r>
              <a:rPr sz="2000" i="1" dirty="0">
                <a:latin typeface="Times New Roman"/>
                <a:cs typeface="Times New Roman"/>
              </a:rPr>
              <a:t>f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1950" i="1" spc="30" baseline="-17094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915376" y="3546348"/>
            <a:ext cx="5391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g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2000" i="1" spc="204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480060" y="3024174"/>
            <a:ext cx="189525" cy="385712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5696054" y="3080003"/>
            <a:ext cx="5803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-10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g</a:t>
            </a:r>
            <a:r>
              <a:rPr sz="1400" dirty="0">
                <a:latin typeface="Times New Roman"/>
                <a:cs typeface="Times New Roman"/>
              </a:rPr>
              <a:t>(</a:t>
            </a:r>
            <a:r>
              <a:rPr sz="1400" i="1" dirty="0">
                <a:latin typeface="Times New Roman"/>
                <a:cs typeface="Times New Roman"/>
              </a:rPr>
              <a:t>n</a:t>
            </a:r>
            <a:r>
              <a:rPr sz="1350" i="1" baseline="-18518" dirty="0">
                <a:latin typeface="Times New Roman"/>
                <a:cs typeface="Times New Roman"/>
              </a:rPr>
              <a:t>i</a:t>
            </a:r>
            <a:r>
              <a:rPr sz="1350" i="1" spc="37" baseline="-18518" dirty="0">
                <a:latin typeface="Times New Roman"/>
                <a:cs typeface="Times New Roman"/>
              </a:rPr>
              <a:t> </a:t>
            </a:r>
            <a:r>
              <a:rPr sz="1400" spc="-50" dirty="0">
                <a:latin typeface="Times New Roman"/>
                <a:cs typeface="Times New Roman"/>
              </a:rPr>
              <a:t>)</a:t>
            </a:r>
            <a:endParaRPr sz="1400">
              <a:latin typeface="Times New Roman"/>
              <a:cs typeface="Times New Roman"/>
            </a:endParaRPr>
          </a:p>
        </p:txBody>
      </p:sp>
      <p:pic>
        <p:nvPicPr>
          <p:cNvPr id="33" name="object 3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456439" y="3710350"/>
            <a:ext cx="189525" cy="385712"/>
          </a:xfrm>
          <a:prstGeom prst="rect">
            <a:avLst/>
          </a:prstGeom>
        </p:spPr>
      </p:pic>
      <p:sp>
        <p:nvSpPr>
          <p:cNvPr id="34" name="object 34"/>
          <p:cNvSpPr txBox="1"/>
          <p:nvPr/>
        </p:nvSpPr>
        <p:spPr>
          <a:xfrm>
            <a:off x="5643064" y="3765804"/>
            <a:ext cx="63881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-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h</a:t>
            </a:r>
            <a:r>
              <a:rPr sz="1350" baseline="24691" dirty="0">
                <a:latin typeface="Times New Roman"/>
                <a:cs typeface="Times New Roman"/>
              </a:rPr>
              <a:t>*</a:t>
            </a:r>
            <a:r>
              <a:rPr sz="1400" dirty="0">
                <a:latin typeface="Times New Roman"/>
                <a:cs typeface="Times New Roman"/>
              </a:rPr>
              <a:t>(</a:t>
            </a:r>
            <a:r>
              <a:rPr sz="1400" i="1" dirty="0">
                <a:latin typeface="Times New Roman"/>
                <a:cs typeface="Times New Roman"/>
              </a:rPr>
              <a:t>n</a:t>
            </a:r>
            <a:r>
              <a:rPr sz="1350" i="1" baseline="-18518" dirty="0">
                <a:latin typeface="Times New Roman"/>
                <a:cs typeface="Times New Roman"/>
              </a:rPr>
              <a:t>j</a:t>
            </a:r>
            <a:r>
              <a:rPr sz="1350" i="1" spc="44" baseline="-18518" dirty="0">
                <a:latin typeface="Times New Roman"/>
                <a:cs typeface="Times New Roman"/>
              </a:rPr>
              <a:t> </a:t>
            </a:r>
            <a:r>
              <a:rPr sz="1400" spc="-50" dirty="0">
                <a:latin typeface="Times New Roman"/>
                <a:cs typeface="Times New Roman"/>
              </a:rPr>
              <a:t>)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8597900" y="3553967"/>
            <a:ext cx="25527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02565" algn="l"/>
              </a:tabLst>
            </a:pPr>
            <a:r>
              <a:rPr sz="1100" i="1" spc="-50" dirty="0">
                <a:solidFill>
                  <a:srgbClr val="0000FF"/>
                </a:solidFill>
                <a:latin typeface="Times New Roman"/>
                <a:cs typeface="Times New Roman"/>
              </a:rPr>
              <a:t>i</a:t>
            </a:r>
            <a:r>
              <a:rPr sz="1100" i="1" dirty="0">
                <a:solidFill>
                  <a:srgbClr val="0000FF"/>
                </a:solidFill>
                <a:latin typeface="Times New Roman"/>
                <a:cs typeface="Times New Roman"/>
              </a:rPr>
              <a:t>	</a:t>
            </a:r>
            <a:r>
              <a:rPr sz="1100" i="1" spc="-50" dirty="0">
                <a:solidFill>
                  <a:srgbClr val="0000FF"/>
                </a:solidFill>
                <a:latin typeface="Times New Roman"/>
                <a:cs typeface="Times New Roman"/>
              </a:rPr>
              <a:t>j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8337550" y="3453892"/>
            <a:ext cx="58229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0000FF"/>
                </a:solidFill>
                <a:latin typeface="Times New Roman"/>
                <a:cs typeface="Times New Roman"/>
              </a:rPr>
              <a:t>c</a:t>
            </a:r>
            <a:r>
              <a:rPr sz="1600" dirty="0">
                <a:solidFill>
                  <a:srgbClr val="0000FF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00" i="1" spc="-10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000FF"/>
                </a:solidFill>
                <a:latin typeface="Times New Roman"/>
                <a:cs typeface="Times New Roman"/>
              </a:rPr>
              <a:t>,</a:t>
            </a:r>
            <a:r>
              <a:rPr sz="1600" i="1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00" i="1" spc="-10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1600" spc="-50" dirty="0">
                <a:solidFill>
                  <a:srgbClr val="0000FF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6553992" y="3530092"/>
            <a:ext cx="11633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h</a:t>
            </a:r>
            <a:r>
              <a:rPr sz="1650" baseline="25252" dirty="0">
                <a:solidFill>
                  <a:srgbClr val="FF0000"/>
                </a:solidFill>
                <a:latin typeface="Times New Roman"/>
                <a:cs typeface="Times New Roman"/>
              </a:rPr>
              <a:t>*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1650" i="1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i</a:t>
            </a:r>
            <a:r>
              <a:rPr sz="1650" i="1" spc="-44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r>
              <a:rPr sz="1600" dirty="0">
                <a:solidFill>
                  <a:srgbClr val="FF0000"/>
                </a:solidFill>
                <a:latin typeface="Symbol"/>
                <a:cs typeface="Symbol"/>
              </a:rPr>
              <a:t>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h</a:t>
            </a:r>
            <a:r>
              <a:rPr sz="1650" spc="-15" baseline="25252" dirty="0">
                <a:solidFill>
                  <a:srgbClr val="FF000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FF0000"/>
                </a:solidFill>
                <a:latin typeface="Times New Roman"/>
                <a:cs typeface="Times New Roman"/>
              </a:rPr>
              <a:t>j</a:t>
            </a:r>
            <a:r>
              <a:rPr sz="1600" spc="-1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920952" y="2708147"/>
            <a:ext cx="2777490" cy="1930400"/>
          </a:xfrm>
          <a:prstGeom prst="rect">
            <a:avLst/>
          </a:prstGeom>
        </p:spPr>
        <p:txBody>
          <a:bodyPr vert="horz" wrap="square" lIns="0" tIns="88900" rIns="0" bIns="0" rtlCol="0">
            <a:spAutoFit/>
          </a:bodyPr>
          <a:lstStyle/>
          <a:p>
            <a:pPr marR="5080" algn="ctr">
              <a:lnSpc>
                <a:spcPct val="100000"/>
              </a:lnSpc>
              <a:spcBef>
                <a:spcPts val="700"/>
              </a:spcBef>
              <a:tabLst>
                <a:tab pos="1637664" algn="l"/>
                <a:tab pos="1967864" algn="l"/>
              </a:tabLst>
            </a:pP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i</a:t>
            </a:r>
            <a:r>
              <a:rPr sz="1950" i="1" spc="37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) –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1950" i="1" spc="44" baseline="-17094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spc="-50" dirty="0">
                <a:latin typeface="Times New Roman"/>
                <a:cs typeface="Times New Roman"/>
              </a:rPr>
              <a:t>≤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i="1" spc="-10" dirty="0">
                <a:latin typeface="Times New Roman"/>
                <a:cs typeface="Times New Roman"/>
              </a:rPr>
              <a:t>c</a:t>
            </a:r>
            <a:r>
              <a:rPr sz="2000" spc="-10" dirty="0">
                <a:latin typeface="Times New Roman"/>
                <a:cs typeface="Times New Roman"/>
              </a:rPr>
              <a:t>(</a:t>
            </a:r>
            <a:r>
              <a:rPr sz="2000" i="1" spc="-10" dirty="0">
                <a:latin typeface="Times New Roman"/>
                <a:cs typeface="Times New Roman"/>
              </a:rPr>
              <a:t>n</a:t>
            </a:r>
            <a:r>
              <a:rPr sz="1950" i="1" spc="-15" baseline="-17094" dirty="0">
                <a:latin typeface="Times New Roman"/>
                <a:cs typeface="Times New Roman"/>
              </a:rPr>
              <a:t>i</a:t>
            </a:r>
            <a:r>
              <a:rPr sz="2000" spc="-10" dirty="0">
                <a:latin typeface="Times New Roman"/>
                <a:cs typeface="Times New Roman"/>
              </a:rPr>
              <a:t>,</a:t>
            </a:r>
            <a:r>
              <a:rPr sz="2000" i="1" spc="-10" dirty="0">
                <a:latin typeface="Times New Roman"/>
                <a:cs typeface="Times New Roman"/>
              </a:rPr>
              <a:t>n</a:t>
            </a:r>
            <a:r>
              <a:rPr sz="1950" i="1" spc="-15" baseline="-17094" dirty="0">
                <a:latin typeface="Times New Roman"/>
                <a:cs typeface="Times New Roman"/>
              </a:rPr>
              <a:t>j</a:t>
            </a:r>
            <a:r>
              <a:rPr sz="2000" spc="-1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L="753745" algn="ctr">
              <a:lnSpc>
                <a:spcPct val="100000"/>
              </a:lnSpc>
              <a:spcBef>
                <a:spcPts val="600"/>
              </a:spcBef>
            </a:pPr>
            <a:r>
              <a:rPr sz="2000" dirty="0">
                <a:latin typeface="Times New Roman"/>
                <a:cs typeface="Times New Roman"/>
              </a:rPr>
              <a:t>≤</a:t>
            </a:r>
            <a:endParaRPr sz="2000">
              <a:latin typeface="Times New Roman"/>
              <a:cs typeface="Times New Roman"/>
            </a:endParaRPr>
          </a:p>
          <a:p>
            <a:pPr marL="715645" algn="ctr">
              <a:lnSpc>
                <a:spcPct val="100000"/>
              </a:lnSpc>
              <a:spcBef>
                <a:spcPts val="600"/>
              </a:spcBef>
            </a:pPr>
            <a:r>
              <a:rPr sz="2000" dirty="0">
                <a:latin typeface="Times New Roman"/>
                <a:cs typeface="Times New Roman"/>
              </a:rPr>
              <a:t>≤</a:t>
            </a:r>
            <a:endParaRPr sz="2000">
              <a:latin typeface="Times New Roman"/>
              <a:cs typeface="Times New Roman"/>
            </a:endParaRPr>
          </a:p>
          <a:p>
            <a:pPr marL="721360" algn="ctr">
              <a:lnSpc>
                <a:spcPct val="100000"/>
              </a:lnSpc>
              <a:spcBef>
                <a:spcPts val="600"/>
              </a:spcBef>
            </a:pPr>
            <a:r>
              <a:rPr sz="2000" dirty="0">
                <a:latin typeface="Times New Roman"/>
                <a:cs typeface="Times New Roman"/>
              </a:rPr>
              <a:t>≤</a:t>
            </a:r>
            <a:endParaRPr sz="2000">
              <a:latin typeface="Times New Roman"/>
              <a:cs typeface="Times New Roman"/>
            </a:endParaRPr>
          </a:p>
          <a:p>
            <a:pPr marL="763270" algn="ctr">
              <a:lnSpc>
                <a:spcPct val="100000"/>
              </a:lnSpc>
              <a:spcBef>
                <a:spcPts val="600"/>
              </a:spcBef>
            </a:pPr>
            <a:r>
              <a:rPr sz="2000" dirty="0">
                <a:latin typeface="Times New Roman"/>
                <a:cs typeface="Times New Roman"/>
              </a:rPr>
              <a:t>≤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39" name="object 39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815451" y="3390965"/>
            <a:ext cx="189525" cy="385712"/>
          </a:xfrm>
          <a:prstGeom prst="rect">
            <a:avLst/>
          </a:prstGeom>
        </p:spPr>
      </p:pic>
      <p:sp>
        <p:nvSpPr>
          <p:cNvPr id="40" name="object 40"/>
          <p:cNvSpPr txBox="1"/>
          <p:nvPr/>
        </p:nvSpPr>
        <p:spPr>
          <a:xfrm>
            <a:off x="82965" y="3366515"/>
            <a:ext cx="708025" cy="443230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2700" marR="5080" indent="10160">
              <a:lnSpc>
                <a:spcPts val="1610"/>
              </a:lnSpc>
              <a:spcBef>
                <a:spcPts val="210"/>
              </a:spcBef>
            </a:pPr>
            <a:r>
              <a:rPr sz="1400" i="1" dirty="0">
                <a:latin typeface="Times New Roman"/>
                <a:cs typeface="Times New Roman"/>
              </a:rPr>
              <a:t>Árbol</a:t>
            </a:r>
            <a:r>
              <a:rPr sz="1400" i="1" spc="-10" dirty="0">
                <a:latin typeface="Times New Roman"/>
                <a:cs typeface="Times New Roman"/>
              </a:rPr>
              <a:t> </a:t>
            </a:r>
            <a:r>
              <a:rPr sz="1400" i="1" spc="-25" dirty="0">
                <a:latin typeface="Times New Roman"/>
                <a:cs typeface="Times New Roman"/>
              </a:rPr>
              <a:t>de </a:t>
            </a:r>
            <a:r>
              <a:rPr sz="1400" i="1" spc="-10" dirty="0">
                <a:latin typeface="Times New Roman"/>
                <a:cs typeface="Times New Roman"/>
              </a:rPr>
              <a:t>búsqueda</a:t>
            </a:r>
            <a:endParaRPr sz="1400">
              <a:latin typeface="Times New Roman"/>
              <a:cs typeface="Times New Roman"/>
            </a:endParaRPr>
          </a:p>
        </p:txBody>
      </p:sp>
      <p:pic>
        <p:nvPicPr>
          <p:cNvPr id="41" name="object 41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2383" y="4125573"/>
            <a:ext cx="189525" cy="385712"/>
          </a:xfrm>
          <a:prstGeom prst="rect">
            <a:avLst/>
          </a:prstGeom>
        </p:spPr>
      </p:pic>
      <p:sp>
        <p:nvSpPr>
          <p:cNvPr id="42" name="object 42"/>
          <p:cNvSpPr txBox="1"/>
          <p:nvPr/>
        </p:nvSpPr>
        <p:spPr>
          <a:xfrm>
            <a:off x="199116" y="4201667"/>
            <a:ext cx="50990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latin typeface="Times New Roman"/>
                <a:cs typeface="Times New Roman"/>
              </a:rPr>
              <a:t>Def.</a:t>
            </a:r>
            <a:r>
              <a:rPr sz="1400" i="1" spc="-5" dirty="0">
                <a:latin typeface="Times New Roman"/>
                <a:cs typeface="Times New Roman"/>
              </a:rPr>
              <a:t> </a:t>
            </a:r>
            <a:r>
              <a:rPr sz="1400" i="1" spc="-25" dirty="0">
                <a:latin typeface="Times New Roman"/>
                <a:cs typeface="Times New Roman"/>
              </a:rPr>
              <a:t>f*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18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487733" y="2147887"/>
            <a:ext cx="3790950" cy="3140075"/>
            <a:chOff x="1487733" y="2147887"/>
            <a:chExt cx="3790950" cy="3140075"/>
          </a:xfrm>
        </p:grpSpPr>
        <p:sp>
          <p:nvSpPr>
            <p:cNvPr id="8" name="object 8"/>
            <p:cNvSpPr/>
            <p:nvPr/>
          </p:nvSpPr>
          <p:spPr>
            <a:xfrm>
              <a:off x="1487733" y="2718941"/>
              <a:ext cx="3790950" cy="2001520"/>
            </a:xfrm>
            <a:custGeom>
              <a:avLst/>
              <a:gdLst/>
              <a:ahLst/>
              <a:cxnLst/>
              <a:rect l="l" t="t" r="r" b="b"/>
              <a:pathLst>
                <a:path w="3790950" h="2001520">
                  <a:moveTo>
                    <a:pt x="685953" y="0"/>
                  </a:moveTo>
                  <a:lnTo>
                    <a:pt x="640799" y="195"/>
                  </a:lnTo>
                  <a:lnTo>
                    <a:pt x="596851" y="1369"/>
                  </a:lnTo>
                  <a:lnTo>
                    <a:pt x="554146" y="3524"/>
                  </a:lnTo>
                  <a:lnTo>
                    <a:pt x="512721" y="6659"/>
                  </a:lnTo>
                  <a:lnTo>
                    <a:pt x="472615" y="10777"/>
                  </a:lnTo>
                  <a:lnTo>
                    <a:pt x="433864" y="15878"/>
                  </a:lnTo>
                  <a:lnTo>
                    <a:pt x="360579" y="29040"/>
                  </a:lnTo>
                  <a:lnTo>
                    <a:pt x="293165" y="46153"/>
                  </a:lnTo>
                  <a:lnTo>
                    <a:pt x="231923" y="67231"/>
                  </a:lnTo>
                  <a:lnTo>
                    <a:pt x="177153" y="92283"/>
                  </a:lnTo>
                  <a:lnTo>
                    <a:pt x="129154" y="121321"/>
                  </a:lnTo>
                  <a:lnTo>
                    <a:pt x="88226" y="154356"/>
                  </a:lnTo>
                  <a:lnTo>
                    <a:pt x="54668" y="191399"/>
                  </a:lnTo>
                  <a:lnTo>
                    <a:pt x="28782" y="232461"/>
                  </a:lnTo>
                  <a:lnTo>
                    <a:pt x="10924" y="277375"/>
                  </a:lnTo>
                  <a:lnTo>
                    <a:pt x="1547" y="325002"/>
                  </a:lnTo>
                  <a:lnTo>
                    <a:pt x="0" y="349707"/>
                  </a:lnTo>
                  <a:lnTo>
                    <a:pt x="507" y="374974"/>
                  </a:lnTo>
                  <a:lnTo>
                    <a:pt x="7578" y="427093"/>
                  </a:lnTo>
                  <a:lnTo>
                    <a:pt x="22534" y="481162"/>
                  </a:lnTo>
                  <a:lnTo>
                    <a:pt x="45149" y="536983"/>
                  </a:lnTo>
                  <a:lnTo>
                    <a:pt x="75198" y="594358"/>
                  </a:lnTo>
                  <a:lnTo>
                    <a:pt x="112456" y="653089"/>
                  </a:lnTo>
                  <a:lnTo>
                    <a:pt x="156696" y="712979"/>
                  </a:lnTo>
                  <a:lnTo>
                    <a:pt x="181364" y="743296"/>
                  </a:lnTo>
                  <a:lnTo>
                    <a:pt x="207694" y="773829"/>
                  </a:lnTo>
                  <a:lnTo>
                    <a:pt x="235656" y="804552"/>
                  </a:lnTo>
                  <a:lnTo>
                    <a:pt x="265223" y="835442"/>
                  </a:lnTo>
                  <a:lnTo>
                    <a:pt x="296366" y="866472"/>
                  </a:lnTo>
                  <a:lnTo>
                    <a:pt x="329058" y="897619"/>
                  </a:lnTo>
                  <a:lnTo>
                    <a:pt x="363269" y="928859"/>
                  </a:lnTo>
                  <a:lnTo>
                    <a:pt x="398973" y="960165"/>
                  </a:lnTo>
                  <a:lnTo>
                    <a:pt x="436140" y="991513"/>
                  </a:lnTo>
                  <a:lnTo>
                    <a:pt x="474743" y="1022879"/>
                  </a:lnTo>
                  <a:lnTo>
                    <a:pt x="514754" y="1054238"/>
                  </a:lnTo>
                  <a:lnTo>
                    <a:pt x="556143" y="1085565"/>
                  </a:lnTo>
                  <a:lnTo>
                    <a:pt x="598883" y="1116836"/>
                  </a:lnTo>
                  <a:lnTo>
                    <a:pt x="642946" y="1148025"/>
                  </a:lnTo>
                  <a:lnTo>
                    <a:pt x="688303" y="1179109"/>
                  </a:lnTo>
                  <a:lnTo>
                    <a:pt x="734927" y="1210061"/>
                  </a:lnTo>
                  <a:lnTo>
                    <a:pt x="782789" y="1240859"/>
                  </a:lnTo>
                  <a:lnTo>
                    <a:pt x="831861" y="1271476"/>
                  </a:lnTo>
                  <a:lnTo>
                    <a:pt x="882114" y="1301888"/>
                  </a:lnTo>
                  <a:lnTo>
                    <a:pt x="933522" y="1332070"/>
                  </a:lnTo>
                  <a:lnTo>
                    <a:pt x="986054" y="1361998"/>
                  </a:lnTo>
                  <a:lnTo>
                    <a:pt x="1039683" y="1391647"/>
                  </a:lnTo>
                  <a:lnTo>
                    <a:pt x="1094382" y="1420993"/>
                  </a:lnTo>
                  <a:lnTo>
                    <a:pt x="1150121" y="1450009"/>
                  </a:lnTo>
                  <a:lnTo>
                    <a:pt x="1206873" y="1478673"/>
                  </a:lnTo>
                  <a:lnTo>
                    <a:pt x="1264609" y="1506959"/>
                  </a:lnTo>
                  <a:lnTo>
                    <a:pt x="1323301" y="1534841"/>
                  </a:lnTo>
                  <a:lnTo>
                    <a:pt x="1382921" y="1562297"/>
                  </a:lnTo>
                  <a:lnTo>
                    <a:pt x="1443441" y="1589300"/>
                  </a:lnTo>
                  <a:lnTo>
                    <a:pt x="1504833" y="1615827"/>
                  </a:lnTo>
                  <a:lnTo>
                    <a:pt x="1567067" y="1641851"/>
                  </a:lnTo>
                  <a:lnTo>
                    <a:pt x="1630117" y="1667350"/>
                  </a:lnTo>
                  <a:lnTo>
                    <a:pt x="1693462" y="1692106"/>
                  </a:lnTo>
                  <a:lnTo>
                    <a:pt x="1756576" y="1715920"/>
                  </a:lnTo>
                  <a:lnTo>
                    <a:pt x="1819421" y="1738790"/>
                  </a:lnTo>
                  <a:lnTo>
                    <a:pt x="1881960" y="1760715"/>
                  </a:lnTo>
                  <a:lnTo>
                    <a:pt x="1944155" y="1781694"/>
                  </a:lnTo>
                  <a:lnTo>
                    <a:pt x="2005969" y="1801725"/>
                  </a:lnTo>
                  <a:lnTo>
                    <a:pt x="2067365" y="1820806"/>
                  </a:lnTo>
                  <a:lnTo>
                    <a:pt x="2128304" y="1838937"/>
                  </a:lnTo>
                  <a:lnTo>
                    <a:pt x="2188750" y="1856115"/>
                  </a:lnTo>
                  <a:lnTo>
                    <a:pt x="2248665" y="1872341"/>
                  </a:lnTo>
                  <a:lnTo>
                    <a:pt x="2308012" y="1887611"/>
                  </a:lnTo>
                  <a:lnTo>
                    <a:pt x="2366752" y="1901925"/>
                  </a:lnTo>
                  <a:lnTo>
                    <a:pt x="2424849" y="1915282"/>
                  </a:lnTo>
                  <a:lnTo>
                    <a:pt x="2482265" y="1927679"/>
                  </a:lnTo>
                  <a:lnTo>
                    <a:pt x="2538963" y="1939116"/>
                  </a:lnTo>
                  <a:lnTo>
                    <a:pt x="2594905" y="1949592"/>
                  </a:lnTo>
                  <a:lnTo>
                    <a:pt x="2650053" y="1959104"/>
                  </a:lnTo>
                  <a:lnTo>
                    <a:pt x="2704371" y="1967651"/>
                  </a:lnTo>
                  <a:lnTo>
                    <a:pt x="2757820" y="1975233"/>
                  </a:lnTo>
                  <a:lnTo>
                    <a:pt x="2810364" y="1981847"/>
                  </a:lnTo>
                  <a:lnTo>
                    <a:pt x="2861964" y="1987493"/>
                  </a:lnTo>
                  <a:lnTo>
                    <a:pt x="2912584" y="1992169"/>
                  </a:lnTo>
                  <a:lnTo>
                    <a:pt x="2962185" y="1995873"/>
                  </a:lnTo>
                  <a:lnTo>
                    <a:pt x="3010731" y="1998604"/>
                  </a:lnTo>
                  <a:lnTo>
                    <a:pt x="3058183" y="2000361"/>
                  </a:lnTo>
                  <a:lnTo>
                    <a:pt x="3104505" y="2001142"/>
                  </a:lnTo>
                  <a:lnTo>
                    <a:pt x="3149659" y="2000946"/>
                  </a:lnTo>
                  <a:lnTo>
                    <a:pt x="3193607" y="1999772"/>
                  </a:lnTo>
                  <a:lnTo>
                    <a:pt x="3236312" y="1997618"/>
                  </a:lnTo>
                  <a:lnTo>
                    <a:pt x="3277736" y="1994483"/>
                  </a:lnTo>
                  <a:lnTo>
                    <a:pt x="3317843" y="1990365"/>
                  </a:lnTo>
                  <a:lnTo>
                    <a:pt x="3356594" y="1985263"/>
                  </a:lnTo>
                  <a:lnTo>
                    <a:pt x="3429879" y="1972102"/>
                  </a:lnTo>
                  <a:lnTo>
                    <a:pt x="3497293" y="1954988"/>
                  </a:lnTo>
                  <a:lnTo>
                    <a:pt x="3558535" y="1933911"/>
                  </a:lnTo>
                  <a:lnTo>
                    <a:pt x="3613305" y="1908859"/>
                  </a:lnTo>
                  <a:lnTo>
                    <a:pt x="3661304" y="1879821"/>
                  </a:lnTo>
                  <a:lnTo>
                    <a:pt x="3702233" y="1846786"/>
                  </a:lnTo>
                  <a:lnTo>
                    <a:pt x="3735790" y="1809742"/>
                  </a:lnTo>
                  <a:lnTo>
                    <a:pt x="3761677" y="1768680"/>
                  </a:lnTo>
                  <a:lnTo>
                    <a:pt x="3779534" y="1723766"/>
                  </a:lnTo>
                  <a:lnTo>
                    <a:pt x="3788910" y="1676140"/>
                  </a:lnTo>
                  <a:lnTo>
                    <a:pt x="3790458" y="1651434"/>
                  </a:lnTo>
                  <a:lnTo>
                    <a:pt x="3789950" y="1626167"/>
                  </a:lnTo>
                  <a:lnTo>
                    <a:pt x="3782880" y="1574048"/>
                  </a:lnTo>
                  <a:lnTo>
                    <a:pt x="3767924" y="1519979"/>
                  </a:lnTo>
                  <a:lnTo>
                    <a:pt x="3745309" y="1464158"/>
                  </a:lnTo>
                  <a:lnTo>
                    <a:pt x="3715259" y="1406783"/>
                  </a:lnTo>
                  <a:lnTo>
                    <a:pt x="3678002" y="1348052"/>
                  </a:lnTo>
                  <a:lnTo>
                    <a:pt x="3633762" y="1288163"/>
                  </a:lnTo>
                  <a:lnTo>
                    <a:pt x="3609093" y="1257845"/>
                  </a:lnTo>
                  <a:lnTo>
                    <a:pt x="3582764" y="1227313"/>
                  </a:lnTo>
                  <a:lnTo>
                    <a:pt x="3554802" y="1196589"/>
                  </a:lnTo>
                  <a:lnTo>
                    <a:pt x="3525235" y="1165700"/>
                  </a:lnTo>
                  <a:lnTo>
                    <a:pt x="3494092" y="1134669"/>
                  </a:lnTo>
                  <a:lnTo>
                    <a:pt x="3461400" y="1103522"/>
                  </a:lnTo>
                  <a:lnTo>
                    <a:pt x="3427188" y="1072283"/>
                  </a:lnTo>
                  <a:lnTo>
                    <a:pt x="3391485" y="1040977"/>
                  </a:lnTo>
                  <a:lnTo>
                    <a:pt x="3354317" y="1009628"/>
                  </a:lnTo>
                  <a:lnTo>
                    <a:pt x="3315714" y="978262"/>
                  </a:lnTo>
                  <a:lnTo>
                    <a:pt x="3275704" y="946903"/>
                  </a:lnTo>
                  <a:lnTo>
                    <a:pt x="3234315" y="915576"/>
                  </a:lnTo>
                  <a:lnTo>
                    <a:pt x="3191575" y="884306"/>
                  </a:lnTo>
                  <a:lnTo>
                    <a:pt x="3147512" y="853116"/>
                  </a:lnTo>
                  <a:lnTo>
                    <a:pt x="3102154" y="822033"/>
                  </a:lnTo>
                  <a:lnTo>
                    <a:pt x="3055531" y="791080"/>
                  </a:lnTo>
                  <a:lnTo>
                    <a:pt x="3007669" y="760283"/>
                  </a:lnTo>
                  <a:lnTo>
                    <a:pt x="2958597" y="729666"/>
                  </a:lnTo>
                  <a:lnTo>
                    <a:pt x="2908343" y="699254"/>
                  </a:lnTo>
                  <a:lnTo>
                    <a:pt x="2856936" y="669072"/>
                  </a:lnTo>
                  <a:lnTo>
                    <a:pt x="2804404" y="639144"/>
                  </a:lnTo>
                  <a:lnTo>
                    <a:pt x="2750775" y="609494"/>
                  </a:lnTo>
                  <a:lnTo>
                    <a:pt x="2696076" y="580149"/>
                  </a:lnTo>
                  <a:lnTo>
                    <a:pt x="2640337" y="551133"/>
                  </a:lnTo>
                  <a:lnTo>
                    <a:pt x="2583585" y="522469"/>
                  </a:lnTo>
                  <a:lnTo>
                    <a:pt x="2525849" y="494184"/>
                  </a:lnTo>
                  <a:lnTo>
                    <a:pt x="2467157" y="466301"/>
                  </a:lnTo>
                  <a:lnTo>
                    <a:pt x="2407537" y="438845"/>
                  </a:lnTo>
                  <a:lnTo>
                    <a:pt x="2347017" y="411842"/>
                  </a:lnTo>
                  <a:lnTo>
                    <a:pt x="2285626" y="385316"/>
                  </a:lnTo>
                  <a:lnTo>
                    <a:pt x="2223391" y="359291"/>
                  </a:lnTo>
                  <a:lnTo>
                    <a:pt x="2160341" y="333793"/>
                  </a:lnTo>
                  <a:lnTo>
                    <a:pt x="2096996" y="309036"/>
                  </a:lnTo>
                  <a:lnTo>
                    <a:pt x="2033882" y="285222"/>
                  </a:lnTo>
                  <a:lnTo>
                    <a:pt x="1971037" y="262352"/>
                  </a:lnTo>
                  <a:lnTo>
                    <a:pt x="1908498" y="240427"/>
                  </a:lnTo>
                  <a:lnTo>
                    <a:pt x="1846303" y="219448"/>
                  </a:lnTo>
                  <a:lnTo>
                    <a:pt x="1784489" y="199417"/>
                  </a:lnTo>
                  <a:lnTo>
                    <a:pt x="1723093" y="180336"/>
                  </a:lnTo>
                  <a:lnTo>
                    <a:pt x="1662153" y="162205"/>
                  </a:lnTo>
                  <a:lnTo>
                    <a:pt x="1601707" y="145027"/>
                  </a:lnTo>
                  <a:lnTo>
                    <a:pt x="1541792" y="128801"/>
                  </a:lnTo>
                  <a:lnTo>
                    <a:pt x="1482446" y="113531"/>
                  </a:lnTo>
                  <a:lnTo>
                    <a:pt x="1423705" y="99217"/>
                  </a:lnTo>
                  <a:lnTo>
                    <a:pt x="1365608" y="85860"/>
                  </a:lnTo>
                  <a:lnTo>
                    <a:pt x="1308192" y="73463"/>
                  </a:lnTo>
                  <a:lnTo>
                    <a:pt x="1251495" y="62025"/>
                  </a:lnTo>
                  <a:lnTo>
                    <a:pt x="1195553" y="51550"/>
                  </a:lnTo>
                  <a:lnTo>
                    <a:pt x="1140404" y="42038"/>
                  </a:lnTo>
                  <a:lnTo>
                    <a:pt x="1086087" y="33490"/>
                  </a:lnTo>
                  <a:lnTo>
                    <a:pt x="1032637" y="25909"/>
                  </a:lnTo>
                  <a:lnTo>
                    <a:pt x="980094" y="19294"/>
                  </a:lnTo>
                  <a:lnTo>
                    <a:pt x="928493" y="13648"/>
                  </a:lnTo>
                  <a:lnTo>
                    <a:pt x="877874" y="8973"/>
                  </a:lnTo>
                  <a:lnTo>
                    <a:pt x="828272" y="5269"/>
                  </a:lnTo>
                  <a:lnTo>
                    <a:pt x="779727" y="2538"/>
                  </a:lnTo>
                  <a:lnTo>
                    <a:pt x="732274" y="781"/>
                  </a:lnTo>
                  <a:lnTo>
                    <a:pt x="68595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560459" y="2755810"/>
              <a:ext cx="1808480" cy="718185"/>
            </a:xfrm>
            <a:custGeom>
              <a:avLst/>
              <a:gdLst/>
              <a:ahLst/>
              <a:cxnLst/>
              <a:rect l="l" t="t" r="r" b="b"/>
              <a:pathLst>
                <a:path w="1808479" h="718185">
                  <a:moveTo>
                    <a:pt x="416080" y="0"/>
                  </a:moveTo>
                  <a:lnTo>
                    <a:pt x="364159" y="1159"/>
                  </a:lnTo>
                  <a:lnTo>
                    <a:pt x="314904" y="4052"/>
                  </a:lnTo>
                  <a:lnTo>
                    <a:pt x="268501" y="8661"/>
                  </a:lnTo>
                  <a:lnTo>
                    <a:pt x="225139" y="14974"/>
                  </a:lnTo>
                  <a:lnTo>
                    <a:pt x="185004" y="22976"/>
                  </a:lnTo>
                  <a:lnTo>
                    <a:pt x="115166" y="43984"/>
                  </a:lnTo>
                  <a:lnTo>
                    <a:pt x="60490" y="71570"/>
                  </a:lnTo>
                  <a:lnTo>
                    <a:pt x="22474" y="105615"/>
                  </a:lnTo>
                  <a:lnTo>
                    <a:pt x="2618" y="146001"/>
                  </a:lnTo>
                  <a:lnTo>
                    <a:pt x="0" y="168147"/>
                  </a:lnTo>
                  <a:lnTo>
                    <a:pt x="2312" y="191003"/>
                  </a:lnTo>
                  <a:lnTo>
                    <a:pt x="21085" y="238456"/>
                  </a:lnTo>
                  <a:lnTo>
                    <a:pt x="57648" y="287585"/>
                  </a:lnTo>
                  <a:lnTo>
                    <a:pt x="110712" y="337613"/>
                  </a:lnTo>
                  <a:lnTo>
                    <a:pt x="143029" y="362722"/>
                  </a:lnTo>
                  <a:lnTo>
                    <a:pt x="178989" y="387764"/>
                  </a:lnTo>
                  <a:lnTo>
                    <a:pt x="218428" y="412643"/>
                  </a:lnTo>
                  <a:lnTo>
                    <a:pt x="261188" y="437262"/>
                  </a:lnTo>
                  <a:lnTo>
                    <a:pt x="307106" y="461523"/>
                  </a:lnTo>
                  <a:lnTo>
                    <a:pt x="356021" y="485330"/>
                  </a:lnTo>
                  <a:lnTo>
                    <a:pt x="407773" y="508585"/>
                  </a:lnTo>
                  <a:lnTo>
                    <a:pt x="462200" y="531192"/>
                  </a:lnTo>
                  <a:lnTo>
                    <a:pt x="519141" y="553054"/>
                  </a:lnTo>
                  <a:lnTo>
                    <a:pt x="578434" y="574073"/>
                  </a:lnTo>
                  <a:lnTo>
                    <a:pt x="639920" y="594152"/>
                  </a:lnTo>
                  <a:lnTo>
                    <a:pt x="703436" y="613195"/>
                  </a:lnTo>
                  <a:lnTo>
                    <a:pt x="768822" y="631104"/>
                  </a:lnTo>
                  <a:lnTo>
                    <a:pt x="835916" y="647783"/>
                  </a:lnTo>
                  <a:lnTo>
                    <a:pt x="903384" y="662877"/>
                  </a:lnTo>
                  <a:lnTo>
                    <a:pt x="969875" y="676106"/>
                  </a:lnTo>
                  <a:lnTo>
                    <a:pt x="1035201" y="687485"/>
                  </a:lnTo>
                  <a:lnTo>
                    <a:pt x="1099174" y="697028"/>
                  </a:lnTo>
                  <a:lnTo>
                    <a:pt x="1161608" y="704751"/>
                  </a:lnTo>
                  <a:lnTo>
                    <a:pt x="1222313" y="710668"/>
                  </a:lnTo>
                  <a:lnTo>
                    <a:pt x="1281104" y="714794"/>
                  </a:lnTo>
                  <a:lnTo>
                    <a:pt x="1337792" y="717143"/>
                  </a:lnTo>
                  <a:lnTo>
                    <a:pt x="1392190" y="717731"/>
                  </a:lnTo>
                  <a:lnTo>
                    <a:pt x="1444110" y="716571"/>
                  </a:lnTo>
                  <a:lnTo>
                    <a:pt x="1493365" y="713679"/>
                  </a:lnTo>
                  <a:lnTo>
                    <a:pt x="1539768" y="709069"/>
                  </a:lnTo>
                  <a:lnTo>
                    <a:pt x="1583131" y="702756"/>
                  </a:lnTo>
                  <a:lnTo>
                    <a:pt x="1623266" y="694754"/>
                  </a:lnTo>
                  <a:lnTo>
                    <a:pt x="1693103" y="673746"/>
                  </a:lnTo>
                  <a:lnTo>
                    <a:pt x="1747779" y="646160"/>
                  </a:lnTo>
                  <a:lnTo>
                    <a:pt x="1785795" y="612115"/>
                  </a:lnTo>
                  <a:lnTo>
                    <a:pt x="1805651" y="571729"/>
                  </a:lnTo>
                  <a:lnTo>
                    <a:pt x="1808270" y="549583"/>
                  </a:lnTo>
                  <a:lnTo>
                    <a:pt x="1805957" y="526727"/>
                  </a:lnTo>
                  <a:lnTo>
                    <a:pt x="1787184" y="479273"/>
                  </a:lnTo>
                  <a:lnTo>
                    <a:pt x="1750622" y="430144"/>
                  </a:lnTo>
                  <a:lnTo>
                    <a:pt x="1697557" y="380116"/>
                  </a:lnTo>
                  <a:lnTo>
                    <a:pt x="1665240" y="355008"/>
                  </a:lnTo>
                  <a:lnTo>
                    <a:pt x="1629281" y="329966"/>
                  </a:lnTo>
                  <a:lnTo>
                    <a:pt x="1589841" y="305087"/>
                  </a:lnTo>
                  <a:lnTo>
                    <a:pt x="1547082" y="280468"/>
                  </a:lnTo>
                  <a:lnTo>
                    <a:pt x="1501164" y="256207"/>
                  </a:lnTo>
                  <a:lnTo>
                    <a:pt x="1452248" y="232400"/>
                  </a:lnTo>
                  <a:lnTo>
                    <a:pt x="1400497" y="209145"/>
                  </a:lnTo>
                  <a:lnTo>
                    <a:pt x="1346070" y="186538"/>
                  </a:lnTo>
                  <a:lnTo>
                    <a:pt x="1289129" y="164676"/>
                  </a:lnTo>
                  <a:lnTo>
                    <a:pt x="1229835" y="143657"/>
                  </a:lnTo>
                  <a:lnTo>
                    <a:pt x="1168349" y="123578"/>
                  </a:lnTo>
                  <a:lnTo>
                    <a:pt x="1104833" y="104535"/>
                  </a:lnTo>
                  <a:lnTo>
                    <a:pt x="1039447" y="86626"/>
                  </a:lnTo>
                  <a:lnTo>
                    <a:pt x="972353" y="69947"/>
                  </a:lnTo>
                  <a:lnTo>
                    <a:pt x="904885" y="54853"/>
                  </a:lnTo>
                  <a:lnTo>
                    <a:pt x="838394" y="41624"/>
                  </a:lnTo>
                  <a:lnTo>
                    <a:pt x="773068" y="30245"/>
                  </a:lnTo>
                  <a:lnTo>
                    <a:pt x="709095" y="20702"/>
                  </a:lnTo>
                  <a:lnTo>
                    <a:pt x="646662" y="12979"/>
                  </a:lnTo>
                  <a:lnTo>
                    <a:pt x="585956" y="7062"/>
                  </a:lnTo>
                  <a:lnTo>
                    <a:pt x="527166" y="2936"/>
                  </a:lnTo>
                  <a:lnTo>
                    <a:pt x="470478" y="587"/>
                  </a:lnTo>
                  <a:lnTo>
                    <a:pt x="416080" y="0"/>
                  </a:lnTo>
                  <a:close/>
                </a:path>
              </a:pathLst>
            </a:custGeom>
            <a:solidFill>
              <a:srgbClr val="FFC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548148" y="2800659"/>
              <a:ext cx="702945" cy="429895"/>
            </a:xfrm>
            <a:custGeom>
              <a:avLst/>
              <a:gdLst/>
              <a:ahLst/>
              <a:cxnLst/>
              <a:rect l="l" t="t" r="r" b="b"/>
              <a:pathLst>
                <a:path w="702944" h="429894">
                  <a:moveTo>
                    <a:pt x="240667" y="0"/>
                  </a:moveTo>
                  <a:lnTo>
                    <a:pt x="190742" y="2286"/>
                  </a:lnTo>
                  <a:lnTo>
                    <a:pt x="144828" y="9565"/>
                  </a:lnTo>
                  <a:lnTo>
                    <a:pt x="103751" y="21653"/>
                  </a:lnTo>
                  <a:lnTo>
                    <a:pt x="68340" y="38366"/>
                  </a:lnTo>
                  <a:lnTo>
                    <a:pt x="17822" y="84930"/>
                  </a:lnTo>
                  <a:lnTo>
                    <a:pt x="0" y="146521"/>
                  </a:lnTo>
                  <a:lnTo>
                    <a:pt x="4692" y="179538"/>
                  </a:lnTo>
                  <a:lnTo>
                    <a:pt x="38862" y="245906"/>
                  </a:lnTo>
                  <a:lnTo>
                    <a:pt x="67136" y="278062"/>
                  </a:lnTo>
                  <a:lnTo>
                    <a:pt x="102069" y="308735"/>
                  </a:lnTo>
                  <a:lnTo>
                    <a:pt x="143059" y="337328"/>
                  </a:lnTo>
                  <a:lnTo>
                    <a:pt x="189505" y="363244"/>
                  </a:lnTo>
                  <a:lnTo>
                    <a:pt x="240805" y="385885"/>
                  </a:lnTo>
                  <a:lnTo>
                    <a:pt x="296359" y="404652"/>
                  </a:lnTo>
                  <a:lnTo>
                    <a:pt x="353351" y="418451"/>
                  </a:lnTo>
                  <a:lnTo>
                    <a:pt x="408815" y="426703"/>
                  </a:lnTo>
                  <a:lnTo>
                    <a:pt x="461923" y="429594"/>
                  </a:lnTo>
                  <a:lnTo>
                    <a:pt x="511848" y="427308"/>
                  </a:lnTo>
                  <a:lnTo>
                    <a:pt x="557763" y="420029"/>
                  </a:lnTo>
                  <a:lnTo>
                    <a:pt x="598839" y="407940"/>
                  </a:lnTo>
                  <a:lnTo>
                    <a:pt x="634251" y="391227"/>
                  </a:lnTo>
                  <a:lnTo>
                    <a:pt x="684769" y="344664"/>
                  </a:lnTo>
                  <a:lnTo>
                    <a:pt x="702590" y="283073"/>
                  </a:lnTo>
                  <a:lnTo>
                    <a:pt x="697898" y="250056"/>
                  </a:lnTo>
                  <a:lnTo>
                    <a:pt x="663728" y="183687"/>
                  </a:lnTo>
                  <a:lnTo>
                    <a:pt x="635454" y="151532"/>
                  </a:lnTo>
                  <a:lnTo>
                    <a:pt x="600521" y="120859"/>
                  </a:lnTo>
                  <a:lnTo>
                    <a:pt x="559531" y="92265"/>
                  </a:lnTo>
                  <a:lnTo>
                    <a:pt x="513086" y="66350"/>
                  </a:lnTo>
                  <a:lnTo>
                    <a:pt x="461785" y="43709"/>
                  </a:lnTo>
                  <a:lnTo>
                    <a:pt x="406231" y="24941"/>
                  </a:lnTo>
                  <a:lnTo>
                    <a:pt x="349239" y="11143"/>
                  </a:lnTo>
                  <a:lnTo>
                    <a:pt x="293775" y="2891"/>
                  </a:lnTo>
                  <a:lnTo>
                    <a:pt x="240667" y="0"/>
                  </a:lnTo>
                  <a:close/>
                </a:path>
              </a:pathLst>
            </a:custGeom>
            <a:solidFill>
              <a:srgbClr val="FF9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635126" y="28844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635126" y="28844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635126" y="36925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635126" y="369252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319337" y="40751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319337" y="40751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427287" y="45386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427287" y="45386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919412" y="31496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919412" y="314960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935412" y="325755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935412" y="325755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219451" y="35845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49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49" y="107950"/>
                  </a:lnTo>
                  <a:lnTo>
                    <a:pt x="107949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219451" y="3584575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43362" y="39671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043362" y="39671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940301" y="44275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940301" y="44275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166937" y="21542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166937" y="215423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847851" y="249555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847851" y="249555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319337" y="49577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319337" y="49577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327401" y="50657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327401" y="50657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456112" y="51736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456112" y="51736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/>
          <p:nvPr/>
        </p:nvSpPr>
        <p:spPr>
          <a:xfrm>
            <a:off x="6218237" y="5648326"/>
            <a:ext cx="565150" cy="307975"/>
          </a:xfrm>
          <a:custGeom>
            <a:avLst/>
            <a:gdLst/>
            <a:ahLst/>
            <a:cxnLst/>
            <a:rect l="l" t="t" r="r" b="b"/>
            <a:pathLst>
              <a:path w="565150" h="307975">
                <a:moveTo>
                  <a:pt x="282575" y="0"/>
                </a:moveTo>
                <a:lnTo>
                  <a:pt x="225626" y="3128"/>
                </a:lnTo>
                <a:lnTo>
                  <a:pt x="172584" y="12101"/>
                </a:lnTo>
                <a:lnTo>
                  <a:pt x="124584" y="26298"/>
                </a:lnTo>
                <a:lnTo>
                  <a:pt x="82764" y="45101"/>
                </a:lnTo>
                <a:lnTo>
                  <a:pt x="48259" y="67891"/>
                </a:lnTo>
                <a:lnTo>
                  <a:pt x="5740" y="122953"/>
                </a:lnTo>
                <a:lnTo>
                  <a:pt x="0" y="153987"/>
                </a:lnTo>
                <a:lnTo>
                  <a:pt x="5740" y="185021"/>
                </a:lnTo>
                <a:lnTo>
                  <a:pt x="48259" y="240083"/>
                </a:lnTo>
                <a:lnTo>
                  <a:pt x="82764" y="262873"/>
                </a:lnTo>
                <a:lnTo>
                  <a:pt x="124584" y="281676"/>
                </a:lnTo>
                <a:lnTo>
                  <a:pt x="172584" y="295873"/>
                </a:lnTo>
                <a:lnTo>
                  <a:pt x="225626" y="304846"/>
                </a:lnTo>
                <a:lnTo>
                  <a:pt x="282575" y="307974"/>
                </a:lnTo>
                <a:lnTo>
                  <a:pt x="339523" y="304846"/>
                </a:lnTo>
                <a:lnTo>
                  <a:pt x="392566" y="295873"/>
                </a:lnTo>
                <a:lnTo>
                  <a:pt x="440565" y="281676"/>
                </a:lnTo>
                <a:lnTo>
                  <a:pt x="482386" y="262873"/>
                </a:lnTo>
                <a:lnTo>
                  <a:pt x="516890" y="240083"/>
                </a:lnTo>
                <a:lnTo>
                  <a:pt x="559409" y="185021"/>
                </a:lnTo>
                <a:lnTo>
                  <a:pt x="565150" y="153987"/>
                </a:lnTo>
                <a:lnTo>
                  <a:pt x="559409" y="122953"/>
                </a:lnTo>
                <a:lnTo>
                  <a:pt x="516890" y="67891"/>
                </a:lnTo>
                <a:lnTo>
                  <a:pt x="482386" y="45101"/>
                </a:lnTo>
                <a:lnTo>
                  <a:pt x="440565" y="26298"/>
                </a:lnTo>
                <a:lnTo>
                  <a:pt x="392566" y="12101"/>
                </a:lnTo>
                <a:lnTo>
                  <a:pt x="339523" y="3128"/>
                </a:lnTo>
                <a:lnTo>
                  <a:pt x="282575" y="0"/>
                </a:lnTo>
                <a:close/>
              </a:path>
            </a:pathLst>
          </a:custGeom>
          <a:solidFill>
            <a:srgbClr val="FFCC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6777037" y="5641340"/>
            <a:ext cx="85915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25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420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3829051" y="5648326"/>
            <a:ext cx="565150" cy="307975"/>
          </a:xfrm>
          <a:custGeom>
            <a:avLst/>
            <a:gdLst/>
            <a:ahLst/>
            <a:cxnLst/>
            <a:rect l="l" t="t" r="r" b="b"/>
            <a:pathLst>
              <a:path w="565150" h="307975">
                <a:moveTo>
                  <a:pt x="282575" y="0"/>
                </a:moveTo>
                <a:lnTo>
                  <a:pt x="225626" y="3128"/>
                </a:lnTo>
                <a:lnTo>
                  <a:pt x="172583" y="12101"/>
                </a:lnTo>
                <a:lnTo>
                  <a:pt x="124584" y="26298"/>
                </a:lnTo>
                <a:lnTo>
                  <a:pt x="82763" y="45101"/>
                </a:lnTo>
                <a:lnTo>
                  <a:pt x="48259" y="67891"/>
                </a:lnTo>
                <a:lnTo>
                  <a:pt x="5740" y="122953"/>
                </a:lnTo>
                <a:lnTo>
                  <a:pt x="0" y="153987"/>
                </a:lnTo>
                <a:lnTo>
                  <a:pt x="5740" y="185021"/>
                </a:lnTo>
                <a:lnTo>
                  <a:pt x="48259" y="240083"/>
                </a:lnTo>
                <a:lnTo>
                  <a:pt x="82763" y="262873"/>
                </a:lnTo>
                <a:lnTo>
                  <a:pt x="124584" y="281676"/>
                </a:lnTo>
                <a:lnTo>
                  <a:pt x="172583" y="295873"/>
                </a:lnTo>
                <a:lnTo>
                  <a:pt x="225626" y="304846"/>
                </a:lnTo>
                <a:lnTo>
                  <a:pt x="282575" y="307974"/>
                </a:lnTo>
                <a:lnTo>
                  <a:pt x="339523" y="304846"/>
                </a:lnTo>
                <a:lnTo>
                  <a:pt x="392565" y="295873"/>
                </a:lnTo>
                <a:lnTo>
                  <a:pt x="440565" y="281676"/>
                </a:lnTo>
                <a:lnTo>
                  <a:pt x="482385" y="262873"/>
                </a:lnTo>
                <a:lnTo>
                  <a:pt x="516890" y="240083"/>
                </a:lnTo>
                <a:lnTo>
                  <a:pt x="559409" y="185021"/>
                </a:lnTo>
                <a:lnTo>
                  <a:pt x="565150" y="153987"/>
                </a:lnTo>
                <a:lnTo>
                  <a:pt x="559409" y="122953"/>
                </a:lnTo>
                <a:lnTo>
                  <a:pt x="516890" y="67891"/>
                </a:lnTo>
                <a:lnTo>
                  <a:pt x="482385" y="45101"/>
                </a:lnTo>
                <a:lnTo>
                  <a:pt x="440565" y="26298"/>
                </a:lnTo>
                <a:lnTo>
                  <a:pt x="392565" y="12101"/>
                </a:lnTo>
                <a:lnTo>
                  <a:pt x="339523" y="3128"/>
                </a:lnTo>
                <a:lnTo>
                  <a:pt x="282575" y="0"/>
                </a:lnTo>
                <a:close/>
              </a:path>
            </a:pathLst>
          </a:custGeom>
          <a:solidFill>
            <a:srgbClr val="FFCC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4387851" y="5641340"/>
            <a:ext cx="85915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25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400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441450" y="5648326"/>
            <a:ext cx="565150" cy="307975"/>
          </a:xfrm>
          <a:custGeom>
            <a:avLst/>
            <a:gdLst/>
            <a:ahLst/>
            <a:cxnLst/>
            <a:rect l="l" t="t" r="r" b="b"/>
            <a:pathLst>
              <a:path w="565150" h="307975">
                <a:moveTo>
                  <a:pt x="282575" y="0"/>
                </a:moveTo>
                <a:lnTo>
                  <a:pt x="225626" y="3128"/>
                </a:lnTo>
                <a:lnTo>
                  <a:pt x="172584" y="12101"/>
                </a:lnTo>
                <a:lnTo>
                  <a:pt x="124584" y="26298"/>
                </a:lnTo>
                <a:lnTo>
                  <a:pt x="82764" y="45101"/>
                </a:lnTo>
                <a:lnTo>
                  <a:pt x="48259" y="67891"/>
                </a:lnTo>
                <a:lnTo>
                  <a:pt x="5740" y="122953"/>
                </a:lnTo>
                <a:lnTo>
                  <a:pt x="0" y="153987"/>
                </a:lnTo>
                <a:lnTo>
                  <a:pt x="5740" y="185021"/>
                </a:lnTo>
                <a:lnTo>
                  <a:pt x="48259" y="240083"/>
                </a:lnTo>
                <a:lnTo>
                  <a:pt x="82764" y="262873"/>
                </a:lnTo>
                <a:lnTo>
                  <a:pt x="124584" y="281676"/>
                </a:lnTo>
                <a:lnTo>
                  <a:pt x="172584" y="295873"/>
                </a:lnTo>
                <a:lnTo>
                  <a:pt x="225626" y="304846"/>
                </a:lnTo>
                <a:lnTo>
                  <a:pt x="282575" y="307974"/>
                </a:lnTo>
                <a:lnTo>
                  <a:pt x="339523" y="304846"/>
                </a:lnTo>
                <a:lnTo>
                  <a:pt x="392565" y="295873"/>
                </a:lnTo>
                <a:lnTo>
                  <a:pt x="440565" y="281676"/>
                </a:lnTo>
                <a:lnTo>
                  <a:pt x="482385" y="262873"/>
                </a:lnTo>
                <a:lnTo>
                  <a:pt x="516890" y="240083"/>
                </a:lnTo>
                <a:lnTo>
                  <a:pt x="559409" y="185021"/>
                </a:lnTo>
                <a:lnTo>
                  <a:pt x="565150" y="153987"/>
                </a:lnTo>
                <a:lnTo>
                  <a:pt x="559409" y="122953"/>
                </a:lnTo>
                <a:lnTo>
                  <a:pt x="516890" y="67891"/>
                </a:lnTo>
                <a:lnTo>
                  <a:pt x="482385" y="45101"/>
                </a:lnTo>
                <a:lnTo>
                  <a:pt x="440565" y="26298"/>
                </a:lnTo>
                <a:lnTo>
                  <a:pt x="392565" y="12101"/>
                </a:lnTo>
                <a:lnTo>
                  <a:pt x="339523" y="3128"/>
                </a:lnTo>
                <a:lnTo>
                  <a:pt x="282575" y="0"/>
                </a:lnTo>
                <a:close/>
              </a:path>
            </a:pathLst>
          </a:custGeom>
          <a:solidFill>
            <a:srgbClr val="FF99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2000250" y="5641340"/>
            <a:ext cx="85915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25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380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>
            <a:spLocks noGrp="1"/>
          </p:cNvSpPr>
          <p:nvPr>
            <p:ph type="title"/>
          </p:nvPr>
        </p:nvSpPr>
        <p:spPr>
          <a:xfrm>
            <a:off x="523875" y="362203"/>
            <a:ext cx="786384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/>
              <a:t>La</a:t>
            </a:r>
            <a:r>
              <a:rPr spc="-25" dirty="0"/>
              <a:t> </a:t>
            </a:r>
            <a:r>
              <a:rPr dirty="0"/>
              <a:t>estrategia</a:t>
            </a:r>
            <a:r>
              <a:rPr spc="-10" dirty="0"/>
              <a:t> </a:t>
            </a:r>
            <a:r>
              <a:rPr dirty="0"/>
              <a:t>de</a:t>
            </a:r>
            <a:r>
              <a:rPr spc="-10" dirty="0"/>
              <a:t> </a:t>
            </a:r>
            <a:r>
              <a:rPr dirty="0"/>
              <a:t>A</a:t>
            </a:r>
            <a:r>
              <a:rPr sz="2400" baseline="24305" dirty="0"/>
              <a:t>* </a:t>
            </a:r>
            <a:r>
              <a:rPr sz="2400" dirty="0"/>
              <a:t>con</a:t>
            </a:r>
            <a:r>
              <a:rPr sz="2400" spc="-20" dirty="0"/>
              <a:t> </a:t>
            </a:r>
            <a:r>
              <a:rPr sz="2400" dirty="0"/>
              <a:t>función</a:t>
            </a:r>
            <a:r>
              <a:rPr sz="2400" spc="-20" dirty="0"/>
              <a:t> </a:t>
            </a:r>
            <a:r>
              <a:rPr sz="2400" dirty="0"/>
              <a:t>heurística</a:t>
            </a:r>
            <a:r>
              <a:rPr sz="2400" spc="-15" dirty="0"/>
              <a:t> </a:t>
            </a:r>
            <a:r>
              <a:rPr sz="2400" spc="-10" dirty="0"/>
              <a:t>consistente</a:t>
            </a:r>
            <a:endParaRPr sz="2400"/>
          </a:p>
        </p:txBody>
      </p:sp>
      <p:sp>
        <p:nvSpPr>
          <p:cNvPr id="46" name="object 46"/>
          <p:cNvSpPr txBox="1"/>
          <p:nvPr/>
        </p:nvSpPr>
        <p:spPr>
          <a:xfrm>
            <a:off x="2320291" y="2051811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O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755141" y="2899155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A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758316" y="3594100"/>
            <a:ext cx="1498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T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464752" y="3972052"/>
            <a:ext cx="1498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L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561591" y="4447540"/>
            <a:ext cx="2063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M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469641" y="4965700"/>
            <a:ext cx="16129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C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3056891" y="2947923"/>
            <a:ext cx="1384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S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3039427" y="3481323"/>
            <a:ext cx="16129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R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885566" y="3862323"/>
            <a:ext cx="1384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P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5079366" y="4414011"/>
            <a:ext cx="16129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B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620577" y="5084572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G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1674813" y="2257425"/>
            <a:ext cx="4213225" cy="2921000"/>
            <a:chOff x="1674813" y="2257425"/>
            <a:chExt cx="4213225" cy="2921000"/>
          </a:xfrm>
        </p:grpSpPr>
        <p:sp>
          <p:nvSpPr>
            <p:cNvPr id="58" name="object 58"/>
            <p:cNvSpPr/>
            <p:nvPr/>
          </p:nvSpPr>
          <p:spPr>
            <a:xfrm>
              <a:off x="1924050" y="2262187"/>
              <a:ext cx="243204" cy="233679"/>
            </a:xfrm>
            <a:custGeom>
              <a:avLst/>
              <a:gdLst/>
              <a:ahLst/>
              <a:cxnLst/>
              <a:rect l="l" t="t" r="r" b="b"/>
              <a:pathLst>
                <a:path w="243205" h="233680">
                  <a:moveTo>
                    <a:pt x="242888" y="0"/>
                  </a:moveTo>
                  <a:lnTo>
                    <a:pt x="0" y="2333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700213" y="2603500"/>
              <a:ext cx="224154" cy="281305"/>
            </a:xfrm>
            <a:custGeom>
              <a:avLst/>
              <a:gdLst/>
              <a:ahLst/>
              <a:cxnLst/>
              <a:rect l="l" t="t" r="r" b="b"/>
              <a:pathLst>
                <a:path w="224155" h="281305">
                  <a:moveTo>
                    <a:pt x="223838" y="0"/>
                  </a:moveTo>
                  <a:lnTo>
                    <a:pt x="0" y="28098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679576" y="2992437"/>
              <a:ext cx="0" cy="700405"/>
            </a:xfrm>
            <a:custGeom>
              <a:avLst/>
              <a:gdLst/>
              <a:ahLst/>
              <a:cxnLst/>
              <a:rect l="l" t="t" r="r" b="b"/>
              <a:pathLst>
                <a:path h="700404">
                  <a:moveTo>
                    <a:pt x="0" y="0"/>
                  </a:moveTo>
                  <a:lnTo>
                    <a:pt x="1" y="70008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679576" y="3800475"/>
              <a:ext cx="706755" cy="274955"/>
            </a:xfrm>
            <a:custGeom>
              <a:avLst/>
              <a:gdLst/>
              <a:ahLst/>
              <a:cxnLst/>
              <a:rect l="l" t="t" r="r" b="b"/>
              <a:pathLst>
                <a:path w="706755" h="274954">
                  <a:moveTo>
                    <a:pt x="0" y="0"/>
                  </a:moveTo>
                  <a:lnTo>
                    <a:pt x="706438" y="2746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359026" y="4183062"/>
              <a:ext cx="123825" cy="352425"/>
            </a:xfrm>
            <a:custGeom>
              <a:avLst/>
              <a:gdLst/>
              <a:ahLst/>
              <a:cxnLst/>
              <a:rect l="l" t="t" r="r" b="b"/>
              <a:pathLst>
                <a:path w="123825" h="352425">
                  <a:moveTo>
                    <a:pt x="0" y="0"/>
                  </a:moveTo>
                  <a:lnTo>
                    <a:pt x="123825" y="3524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386013" y="4646612"/>
              <a:ext cx="97155" cy="300355"/>
            </a:xfrm>
            <a:custGeom>
              <a:avLst/>
              <a:gdLst/>
              <a:ahLst/>
              <a:cxnLst/>
              <a:rect l="l" t="t" r="r" b="b"/>
              <a:pathLst>
                <a:path w="97155" h="300354">
                  <a:moveTo>
                    <a:pt x="96838" y="0"/>
                  </a:moveTo>
                  <a:lnTo>
                    <a:pt x="0" y="3000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427287" y="5022850"/>
              <a:ext cx="900430" cy="85725"/>
            </a:xfrm>
            <a:custGeom>
              <a:avLst/>
              <a:gdLst/>
              <a:ahLst/>
              <a:cxnLst/>
              <a:rect l="l" t="t" r="r" b="b"/>
              <a:pathLst>
                <a:path w="900429" h="85725">
                  <a:moveTo>
                    <a:pt x="0" y="0"/>
                  </a:moveTo>
                  <a:lnTo>
                    <a:pt x="900113" y="8572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286125" y="3692524"/>
              <a:ext cx="93980" cy="1373505"/>
            </a:xfrm>
            <a:custGeom>
              <a:avLst/>
              <a:gdLst/>
              <a:ahLst/>
              <a:cxnLst/>
              <a:rect l="l" t="t" r="r" b="b"/>
              <a:pathLst>
                <a:path w="93979" h="1373504">
                  <a:moveTo>
                    <a:pt x="93663" y="1373188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390901" y="4075112"/>
              <a:ext cx="652780" cy="990600"/>
            </a:xfrm>
            <a:custGeom>
              <a:avLst/>
              <a:gdLst/>
              <a:ahLst/>
              <a:cxnLst/>
              <a:rect l="l" t="t" r="r" b="b"/>
              <a:pathLst>
                <a:path w="652779" h="990600">
                  <a:moveTo>
                    <a:pt x="0" y="990600"/>
                  </a:moveTo>
                  <a:lnTo>
                    <a:pt x="652463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978151" y="3257550"/>
              <a:ext cx="307975" cy="317500"/>
            </a:xfrm>
            <a:custGeom>
              <a:avLst/>
              <a:gdLst/>
              <a:ahLst/>
              <a:cxnLst/>
              <a:rect l="l" t="t" r="r" b="b"/>
              <a:pathLst>
                <a:path w="307975" h="317500">
                  <a:moveTo>
                    <a:pt x="0" y="0"/>
                  </a:moveTo>
                  <a:lnTo>
                    <a:pt x="307975" y="3175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743076" y="2928937"/>
              <a:ext cx="1162050" cy="279400"/>
            </a:xfrm>
            <a:custGeom>
              <a:avLst/>
              <a:gdLst/>
              <a:ahLst/>
              <a:cxnLst/>
              <a:rect l="l" t="t" r="r" b="b"/>
              <a:pathLst>
                <a:path w="1162050" h="279400">
                  <a:moveTo>
                    <a:pt x="0" y="0"/>
                  </a:moveTo>
                  <a:lnTo>
                    <a:pt x="1162050" y="2794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027362" y="3217862"/>
              <a:ext cx="908050" cy="81280"/>
            </a:xfrm>
            <a:custGeom>
              <a:avLst/>
              <a:gdLst/>
              <a:ahLst/>
              <a:cxnLst/>
              <a:rect l="l" t="t" r="r" b="b"/>
              <a:pathLst>
                <a:path w="908050" h="81279">
                  <a:moveTo>
                    <a:pt x="0" y="0"/>
                  </a:moveTo>
                  <a:lnTo>
                    <a:pt x="908050" y="8096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151312" y="4022725"/>
              <a:ext cx="789305" cy="460375"/>
            </a:xfrm>
            <a:custGeom>
              <a:avLst/>
              <a:gdLst/>
              <a:ahLst/>
              <a:cxnLst/>
              <a:rect l="l" t="t" r="r" b="b"/>
              <a:pathLst>
                <a:path w="789304" h="460375">
                  <a:moveTo>
                    <a:pt x="0" y="0"/>
                  </a:moveTo>
                  <a:lnTo>
                    <a:pt x="788988" y="46037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043362" y="3298825"/>
              <a:ext cx="944880" cy="1129030"/>
            </a:xfrm>
            <a:custGeom>
              <a:avLst/>
              <a:gdLst/>
              <a:ahLst/>
              <a:cxnLst/>
              <a:rect l="l" t="t" r="r" b="b"/>
              <a:pathLst>
                <a:path w="944879" h="1129029">
                  <a:moveTo>
                    <a:pt x="0" y="0"/>
                  </a:moveTo>
                  <a:lnTo>
                    <a:pt x="944563" y="112871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4541838" y="4538662"/>
              <a:ext cx="446405" cy="635000"/>
            </a:xfrm>
            <a:custGeom>
              <a:avLst/>
              <a:gdLst/>
              <a:ahLst/>
              <a:cxnLst/>
              <a:rect l="l" t="t" r="r" b="b"/>
              <a:pathLst>
                <a:path w="446404" h="635000">
                  <a:moveTo>
                    <a:pt x="446088" y="0"/>
                  </a:moveTo>
                  <a:lnTo>
                    <a:pt x="0" y="63500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773737" y="41925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773737" y="41925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5" name="object 75"/>
          <p:cNvSpPr txBox="1"/>
          <p:nvPr/>
        </p:nvSpPr>
        <p:spPr>
          <a:xfrm>
            <a:off x="5755641" y="4246372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U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76" name="object 76"/>
          <p:cNvGrpSpPr/>
          <p:nvPr/>
        </p:nvGrpSpPr>
        <p:grpSpPr>
          <a:xfrm>
            <a:off x="6846887" y="4186237"/>
            <a:ext cx="120650" cy="120650"/>
            <a:chOff x="6846887" y="4186237"/>
            <a:chExt cx="120650" cy="120650"/>
          </a:xfrm>
        </p:grpSpPr>
        <p:sp>
          <p:nvSpPr>
            <p:cNvPr id="77" name="object 77"/>
            <p:cNvSpPr/>
            <p:nvPr/>
          </p:nvSpPr>
          <p:spPr>
            <a:xfrm>
              <a:off x="6853237" y="41925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853237" y="41925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9" name="object 79"/>
          <p:cNvSpPr txBox="1"/>
          <p:nvPr/>
        </p:nvSpPr>
        <p:spPr>
          <a:xfrm>
            <a:off x="6823076" y="3941572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H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80" name="object 80"/>
          <p:cNvGrpSpPr/>
          <p:nvPr/>
        </p:nvGrpSpPr>
        <p:grpSpPr>
          <a:xfrm>
            <a:off x="5043488" y="2265362"/>
            <a:ext cx="2292350" cy="2663825"/>
            <a:chOff x="5043488" y="2265362"/>
            <a:chExt cx="2292350" cy="2663825"/>
          </a:xfrm>
        </p:grpSpPr>
        <p:sp>
          <p:nvSpPr>
            <p:cNvPr id="81" name="object 81"/>
            <p:cNvSpPr/>
            <p:nvPr/>
          </p:nvSpPr>
          <p:spPr>
            <a:xfrm>
              <a:off x="5048251" y="4275138"/>
              <a:ext cx="725805" cy="208279"/>
            </a:xfrm>
            <a:custGeom>
              <a:avLst/>
              <a:gdLst/>
              <a:ahLst/>
              <a:cxnLst/>
              <a:rect l="l" t="t" r="r" b="b"/>
              <a:pathLst>
                <a:path w="725804" h="208279">
                  <a:moveTo>
                    <a:pt x="0" y="207963"/>
                  </a:moveTo>
                  <a:lnTo>
                    <a:pt x="725488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881687" y="4243387"/>
              <a:ext cx="971550" cy="0"/>
            </a:xfrm>
            <a:custGeom>
              <a:avLst/>
              <a:gdLst/>
              <a:ahLst/>
              <a:cxnLst/>
              <a:rect l="l" t="t" r="r" b="b"/>
              <a:pathLst>
                <a:path w="971550">
                  <a:moveTo>
                    <a:pt x="0" y="0"/>
                  </a:moveTo>
                  <a:lnTo>
                    <a:pt x="971550" y="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221537" y="48148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221537" y="4814887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911976" y="4300537"/>
              <a:ext cx="347980" cy="514350"/>
            </a:xfrm>
            <a:custGeom>
              <a:avLst/>
              <a:gdLst/>
              <a:ahLst/>
              <a:cxnLst/>
              <a:rect l="l" t="t" r="r" b="b"/>
              <a:pathLst>
                <a:path w="347979" h="514350">
                  <a:moveTo>
                    <a:pt x="0" y="0"/>
                  </a:moveTo>
                  <a:lnTo>
                    <a:pt x="347663" y="5143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529387" y="325755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529387" y="3257550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5821362" y="3365499"/>
              <a:ext cx="708025" cy="817880"/>
            </a:xfrm>
            <a:custGeom>
              <a:avLst/>
              <a:gdLst/>
              <a:ahLst/>
              <a:cxnLst/>
              <a:rect l="l" t="t" r="r" b="b"/>
              <a:pathLst>
                <a:path w="708025" h="817879">
                  <a:moveTo>
                    <a:pt x="0" y="817563"/>
                  </a:moveTo>
                  <a:lnTo>
                    <a:pt x="708025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6184901" y="26082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6184901" y="260826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6292850" y="2716213"/>
              <a:ext cx="344805" cy="541655"/>
            </a:xfrm>
            <a:custGeom>
              <a:avLst/>
              <a:gdLst/>
              <a:ahLst/>
              <a:cxnLst/>
              <a:rect l="l" t="t" r="r" b="b"/>
              <a:pathLst>
                <a:path w="344804" h="541654">
                  <a:moveTo>
                    <a:pt x="344488" y="541338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5543551" y="22717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107950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107950" y="107950"/>
                  </a:lnTo>
                  <a:lnTo>
                    <a:pt x="10795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5543551" y="2271712"/>
              <a:ext cx="107950" cy="107950"/>
            </a:xfrm>
            <a:custGeom>
              <a:avLst/>
              <a:gdLst/>
              <a:ahLst/>
              <a:cxnLst/>
              <a:rect l="l" t="t" r="r" b="b"/>
              <a:pathLst>
                <a:path w="107950" h="107950">
                  <a:moveTo>
                    <a:pt x="0" y="0"/>
                  </a:moveTo>
                  <a:lnTo>
                    <a:pt x="107950" y="0"/>
                  </a:lnTo>
                  <a:lnTo>
                    <a:pt x="107950" y="107950"/>
                  </a:lnTo>
                  <a:lnTo>
                    <a:pt x="0" y="107950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5651501" y="2327274"/>
              <a:ext cx="533400" cy="336550"/>
            </a:xfrm>
            <a:custGeom>
              <a:avLst/>
              <a:gdLst/>
              <a:ahLst/>
              <a:cxnLst/>
              <a:rect l="l" t="t" r="r" b="b"/>
              <a:pathLst>
                <a:path w="533400" h="336550">
                  <a:moveTo>
                    <a:pt x="533400" y="336550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6331902" y="2509011"/>
            <a:ext cx="933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I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5314316" y="2158491"/>
            <a:ext cx="1727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2028826" y="2336291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71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1574801" y="2326132"/>
            <a:ext cx="236220" cy="480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9060">
              <a:lnSpc>
                <a:spcPts val="191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Z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ts val="1670"/>
              </a:lnSpc>
            </a:pPr>
            <a:r>
              <a:rPr sz="1400" i="1" spc="-25" dirty="0">
                <a:latin typeface="Times New Roman"/>
                <a:cs typeface="Times New Roman"/>
              </a:rPr>
              <a:t>75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1335341" y="3250691"/>
            <a:ext cx="2794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118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1899159" y="3951732"/>
            <a:ext cx="25336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95" dirty="0">
                <a:latin typeface="Times New Roman"/>
                <a:cs typeface="Times New Roman"/>
              </a:rPr>
              <a:t>111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2160587" y="4259579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70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2107566" y="4674108"/>
            <a:ext cx="278765" cy="4298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ts val="147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75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1710"/>
              </a:lnSpc>
            </a:pPr>
            <a:r>
              <a:rPr sz="1600" dirty="0">
                <a:latin typeface="Times New Roman"/>
                <a:cs typeface="Times New Roman"/>
              </a:rPr>
              <a:t>D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2774951" y="4847844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120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3021012" y="4244340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146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3627437" y="4634484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138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4200526" y="4180332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101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4586541" y="3680460"/>
            <a:ext cx="2794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211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4084002" y="3057652"/>
            <a:ext cx="13843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dirty="0">
                <a:latin typeface="Times New Roman"/>
                <a:cs typeface="Times New Roman"/>
              </a:rPr>
              <a:t>F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3327401" y="3648075"/>
            <a:ext cx="749300" cy="304800"/>
          </a:xfrm>
          <a:custGeom>
            <a:avLst/>
            <a:gdLst/>
            <a:ahLst/>
            <a:cxnLst/>
            <a:rect l="l" t="t" r="r" b="b"/>
            <a:pathLst>
              <a:path w="749300" h="304800">
                <a:moveTo>
                  <a:pt x="0" y="0"/>
                </a:moveTo>
                <a:lnTo>
                  <a:pt x="749300" y="304800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 txBox="1"/>
          <p:nvPr/>
        </p:nvSpPr>
        <p:spPr>
          <a:xfrm>
            <a:off x="3603626" y="3037332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2138362" y="3070859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140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2266951" y="2262187"/>
            <a:ext cx="711200" cy="887730"/>
          </a:xfrm>
          <a:custGeom>
            <a:avLst/>
            <a:gdLst/>
            <a:ahLst/>
            <a:cxnLst/>
            <a:rect l="l" t="t" r="r" b="b"/>
            <a:pathLst>
              <a:path w="711200" h="887730">
                <a:moveTo>
                  <a:pt x="0" y="0"/>
                </a:moveTo>
                <a:lnTo>
                  <a:pt x="711200" y="887413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 txBox="1"/>
          <p:nvPr/>
        </p:nvSpPr>
        <p:spPr>
          <a:xfrm>
            <a:off x="2678112" y="2567940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151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4" name="object 1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19 </a:t>
            </a:r>
            <a:r>
              <a:rPr spc="-50" dirty="0"/>
              <a:t>–</a:t>
            </a:r>
          </a:p>
        </p:txBody>
      </p:sp>
      <p:sp>
        <p:nvSpPr>
          <p:cNvPr id="114" name="object 114"/>
          <p:cNvSpPr txBox="1"/>
          <p:nvPr/>
        </p:nvSpPr>
        <p:spPr>
          <a:xfrm>
            <a:off x="5886451" y="2281428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87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6534151" y="2783332"/>
            <a:ext cx="328295" cy="635000"/>
          </a:xfrm>
          <a:prstGeom prst="rect">
            <a:avLst/>
          </a:prstGeom>
        </p:spPr>
        <p:txBody>
          <a:bodyPr vert="horz" wrap="square" lIns="0" tIns="838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0"/>
              </a:spcBef>
            </a:pPr>
            <a:r>
              <a:rPr sz="1400" i="1" spc="-25" dirty="0">
                <a:latin typeface="Times New Roman"/>
                <a:cs typeface="Times New Roman"/>
              </a:rPr>
              <a:t>92</a:t>
            </a:r>
            <a:endParaRPr sz="1400">
              <a:latin typeface="Times New Roman"/>
              <a:cs typeface="Times New Roman"/>
            </a:endParaRPr>
          </a:p>
          <a:p>
            <a:pPr marL="168275">
              <a:lnSpc>
                <a:spcPct val="100000"/>
              </a:lnSpc>
              <a:spcBef>
                <a:spcPts val="640"/>
              </a:spcBef>
            </a:pPr>
            <a:r>
              <a:rPr sz="1600" dirty="0">
                <a:latin typeface="Times New Roman"/>
                <a:cs typeface="Times New Roman"/>
              </a:rPr>
              <a:t>V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5949951" y="3528060"/>
            <a:ext cx="2921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142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7065962" y="4485132"/>
            <a:ext cx="295275" cy="4908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4775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86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sz="1600" dirty="0">
                <a:latin typeface="Times New Roman"/>
                <a:cs typeface="Times New Roman"/>
              </a:rPr>
              <a:t>E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6361112" y="4018788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5280026" y="4180332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85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4784726" y="4820411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3179762" y="3287267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80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3686176" y="3595116"/>
            <a:ext cx="2032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spc="-25" dirty="0">
                <a:latin typeface="Times New Roman"/>
                <a:cs typeface="Times New Roman"/>
              </a:rPr>
              <a:t>97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23227" y="1129283"/>
            <a:ext cx="8420735" cy="708660"/>
          </a:xfrm>
          <a:prstGeom prst="rect">
            <a:avLst/>
          </a:prstGeom>
        </p:spPr>
        <p:txBody>
          <a:bodyPr vert="horz" wrap="square" lIns="0" tIns="48895" rIns="0" bIns="0" rtlCol="0">
            <a:spAutoFit/>
          </a:bodyPr>
          <a:lstStyle/>
          <a:p>
            <a:pPr marL="234950" indent="-196850">
              <a:lnSpc>
                <a:spcPct val="100000"/>
              </a:lnSpc>
              <a:spcBef>
                <a:spcPts val="385"/>
              </a:spcBef>
              <a:buChar char="•"/>
              <a:tabLst>
                <a:tab pos="234950" algn="l"/>
              </a:tabLst>
            </a:pP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alejamos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meta: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g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crece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70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crece,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f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62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crece</a:t>
            </a:r>
            <a:r>
              <a:rPr sz="2000" spc="-10" dirty="0">
                <a:latin typeface="Times New Roman"/>
                <a:cs typeface="Times New Roman"/>
              </a:rPr>
              <a:t> “mucho”</a:t>
            </a:r>
            <a:endParaRPr sz="2000">
              <a:latin typeface="Times New Roman"/>
              <a:cs typeface="Times New Roman"/>
            </a:endParaRPr>
          </a:p>
          <a:p>
            <a:pPr marL="234950" indent="-196850">
              <a:lnSpc>
                <a:spcPct val="100000"/>
              </a:lnSpc>
              <a:spcBef>
                <a:spcPts val="290"/>
              </a:spcBef>
              <a:buChar char="•"/>
              <a:tabLst>
                <a:tab pos="234950" algn="l"/>
              </a:tabLst>
            </a:pP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acercamos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meta: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g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crece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62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disminuye,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f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54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crece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“poco”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698500">
              <a:lnSpc>
                <a:spcPct val="100000"/>
              </a:lnSpc>
              <a:spcBef>
                <a:spcPts val="100"/>
              </a:spcBef>
            </a:pPr>
            <a:r>
              <a:rPr dirty="0"/>
              <a:t>Cota</a:t>
            </a:r>
            <a:r>
              <a:rPr spc="-25" dirty="0"/>
              <a:t> </a:t>
            </a:r>
            <a:r>
              <a:rPr dirty="0"/>
              <a:t>de</a:t>
            </a:r>
            <a:r>
              <a:rPr spc="-10" dirty="0"/>
              <a:t> </a:t>
            </a:r>
            <a:r>
              <a:rPr i="1" dirty="0">
                <a:latin typeface="Arial"/>
                <a:cs typeface="Arial"/>
              </a:rPr>
              <a:t>f</a:t>
            </a:r>
            <a:r>
              <a:rPr i="1" spc="-10" dirty="0">
                <a:latin typeface="Arial"/>
                <a:cs typeface="Arial"/>
              </a:rPr>
              <a:t> </a:t>
            </a:r>
            <a:r>
              <a:rPr sz="2400" baseline="24305" dirty="0"/>
              <a:t>*</a:t>
            </a:r>
            <a:r>
              <a:rPr sz="2400" spc="-7" baseline="24305" dirty="0"/>
              <a:t> </a:t>
            </a:r>
            <a:r>
              <a:rPr sz="2400" dirty="0"/>
              <a:t>con</a:t>
            </a:r>
            <a:r>
              <a:rPr sz="2400" spc="-15" dirty="0"/>
              <a:t> </a:t>
            </a:r>
            <a:r>
              <a:rPr sz="2400" dirty="0"/>
              <a:t>función</a:t>
            </a:r>
            <a:r>
              <a:rPr sz="2400" spc="-20" dirty="0"/>
              <a:t> </a:t>
            </a:r>
            <a:r>
              <a:rPr sz="2400" dirty="0"/>
              <a:t>heurística</a:t>
            </a:r>
            <a:r>
              <a:rPr sz="2400" spc="-10" dirty="0"/>
              <a:t> optimista</a:t>
            </a:r>
            <a:endParaRPr sz="24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39140" y="1455419"/>
            <a:ext cx="7385684" cy="1421765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marL="1028065" marR="30480" indent="-990600" algn="just">
              <a:lnSpc>
                <a:spcPct val="110500"/>
              </a:lnSpc>
              <a:spcBef>
                <a:spcPts val="40"/>
              </a:spcBef>
            </a:pPr>
            <a:r>
              <a:rPr sz="2000" b="1" dirty="0">
                <a:latin typeface="Times New Roman"/>
                <a:cs typeface="Times New Roman"/>
              </a:rPr>
              <a:t>Lema</a:t>
            </a:r>
            <a:r>
              <a:rPr sz="2000" b="1" spc="-1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2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3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Sea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camino_a(n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conjunto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camino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desde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la </a:t>
            </a:r>
            <a:r>
              <a:rPr sz="2000" dirty="0">
                <a:latin typeface="Times New Roman"/>
                <a:cs typeface="Times New Roman"/>
              </a:rPr>
              <a:t>raíz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meta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1950" i="1" spc="37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cualquiera.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54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optimista,</a:t>
            </a:r>
            <a:r>
              <a:rPr sz="2000" spc="-10" dirty="0">
                <a:latin typeface="Times New Roman"/>
                <a:cs typeface="Times New Roman"/>
              </a:rPr>
              <a:t> entonces </a:t>
            </a:r>
            <a:r>
              <a:rPr sz="2000" dirty="0">
                <a:latin typeface="Times New Roman"/>
                <a:cs typeface="Times New Roman"/>
              </a:rPr>
              <a:t>para</a:t>
            </a:r>
            <a:r>
              <a:rPr sz="2000" spc="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todos</a:t>
            </a:r>
            <a:r>
              <a:rPr sz="2000" spc="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2000" dirty="0">
                <a:latin typeface="Symbol"/>
                <a:cs typeface="Symbol"/>
              </a:rPr>
              <a:t></a:t>
            </a:r>
            <a:r>
              <a:rPr sz="2000" i="1" dirty="0">
                <a:latin typeface="Times New Roman"/>
                <a:cs typeface="Times New Roman"/>
              </a:rPr>
              <a:t>camino_a</a:t>
            </a:r>
            <a:r>
              <a:rPr sz="2000" i="1" spc="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(n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</a:t>
            </a:r>
            <a:r>
              <a:rPr sz="2000" spc="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verifica</a:t>
            </a:r>
            <a:r>
              <a:rPr sz="2000" spc="15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que</a:t>
            </a:r>
            <a:endParaRPr sz="2000">
              <a:latin typeface="Times New Roman"/>
              <a:cs typeface="Times New Roman"/>
            </a:endParaRPr>
          </a:p>
          <a:p>
            <a:pPr marL="3058160" algn="just">
              <a:lnSpc>
                <a:spcPct val="100000"/>
              </a:lnSpc>
              <a:spcBef>
                <a:spcPts val="695"/>
              </a:spcBef>
            </a:pPr>
            <a:r>
              <a:rPr sz="2000" i="1" dirty="0">
                <a:latin typeface="Times New Roman"/>
                <a:cs typeface="Times New Roman"/>
              </a:rPr>
              <a:t>f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1950" i="1" spc="44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spc="-285" dirty="0">
                <a:latin typeface="Symbol"/>
                <a:cs typeface="Symbol"/>
              </a:rPr>
              <a:t></a:t>
            </a:r>
            <a:r>
              <a:rPr sz="2000" spc="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f</a:t>
            </a:r>
            <a:r>
              <a:rPr sz="2000" i="1" spc="-5" dirty="0">
                <a:latin typeface="Times New Roman"/>
                <a:cs typeface="Times New Roman"/>
              </a:rPr>
              <a:t> 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1950" i="1" spc="52" baseline="-17094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64540" y="3272028"/>
            <a:ext cx="88709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spc="-10" dirty="0">
                <a:latin typeface="Times New Roman"/>
                <a:cs typeface="Times New Roman"/>
              </a:rPr>
              <a:t>Prueba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929060" y="3646146"/>
            <a:ext cx="271726" cy="1458553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8105599" y="3457955"/>
            <a:ext cx="2857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0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396109" y="3798316"/>
            <a:ext cx="4540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g</a:t>
            </a:r>
            <a:r>
              <a:rPr sz="1600" spc="-10" dirty="0">
                <a:solidFill>
                  <a:srgbClr val="0000FF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0000FF"/>
                </a:solidFill>
                <a:latin typeface="Times New Roman"/>
                <a:cs typeface="Times New Roman"/>
              </a:rPr>
              <a:t>j</a:t>
            </a:r>
            <a:r>
              <a:rPr sz="1600" spc="-10" dirty="0">
                <a:solidFill>
                  <a:srgbClr val="0000FF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7696816" y="3717583"/>
            <a:ext cx="107950" cy="1299845"/>
            <a:chOff x="7696816" y="3717583"/>
            <a:chExt cx="107950" cy="1299845"/>
          </a:xfrm>
        </p:grpSpPr>
        <p:sp>
          <p:nvSpPr>
            <p:cNvPr id="14" name="object 14"/>
            <p:cNvSpPr/>
            <p:nvPr/>
          </p:nvSpPr>
          <p:spPr>
            <a:xfrm>
              <a:off x="7703166" y="3723933"/>
              <a:ext cx="88900" cy="636905"/>
            </a:xfrm>
            <a:custGeom>
              <a:avLst/>
              <a:gdLst/>
              <a:ahLst/>
              <a:cxnLst/>
              <a:rect l="l" t="t" r="r" b="b"/>
              <a:pathLst>
                <a:path w="88900" h="636904">
                  <a:moveTo>
                    <a:pt x="88900" y="636587"/>
                  </a:moveTo>
                  <a:lnTo>
                    <a:pt x="71598" y="632418"/>
                  </a:lnTo>
                  <a:lnTo>
                    <a:pt x="57469" y="621049"/>
                  </a:lnTo>
                  <a:lnTo>
                    <a:pt x="47943" y="604187"/>
                  </a:lnTo>
                  <a:lnTo>
                    <a:pt x="44450" y="583538"/>
                  </a:lnTo>
                  <a:lnTo>
                    <a:pt x="44450" y="371342"/>
                  </a:lnTo>
                  <a:lnTo>
                    <a:pt x="40956" y="350693"/>
                  </a:lnTo>
                  <a:lnTo>
                    <a:pt x="31430" y="333831"/>
                  </a:lnTo>
                  <a:lnTo>
                    <a:pt x="17301" y="322462"/>
                  </a:lnTo>
                  <a:lnTo>
                    <a:pt x="0" y="318293"/>
                  </a:lnTo>
                  <a:lnTo>
                    <a:pt x="17301" y="314124"/>
                  </a:lnTo>
                  <a:lnTo>
                    <a:pt x="31430" y="302755"/>
                  </a:lnTo>
                  <a:lnTo>
                    <a:pt x="40956" y="285893"/>
                  </a:lnTo>
                  <a:lnTo>
                    <a:pt x="44450" y="265244"/>
                  </a:lnTo>
                  <a:lnTo>
                    <a:pt x="44450" y="53048"/>
                  </a:lnTo>
                  <a:lnTo>
                    <a:pt x="47943" y="32399"/>
                  </a:lnTo>
                  <a:lnTo>
                    <a:pt x="57469" y="15537"/>
                  </a:lnTo>
                  <a:lnTo>
                    <a:pt x="71598" y="4168"/>
                  </a:lnTo>
                  <a:lnTo>
                    <a:pt x="8890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708900" y="4374447"/>
              <a:ext cx="88900" cy="636905"/>
            </a:xfrm>
            <a:custGeom>
              <a:avLst/>
              <a:gdLst/>
              <a:ahLst/>
              <a:cxnLst/>
              <a:rect l="l" t="t" r="r" b="b"/>
              <a:pathLst>
                <a:path w="88900" h="636904">
                  <a:moveTo>
                    <a:pt x="88900" y="636587"/>
                  </a:moveTo>
                  <a:lnTo>
                    <a:pt x="71598" y="632418"/>
                  </a:lnTo>
                  <a:lnTo>
                    <a:pt x="57469" y="621049"/>
                  </a:lnTo>
                  <a:lnTo>
                    <a:pt x="47943" y="604187"/>
                  </a:lnTo>
                  <a:lnTo>
                    <a:pt x="44450" y="583538"/>
                  </a:lnTo>
                  <a:lnTo>
                    <a:pt x="44450" y="371342"/>
                  </a:lnTo>
                  <a:lnTo>
                    <a:pt x="40956" y="350693"/>
                  </a:lnTo>
                  <a:lnTo>
                    <a:pt x="31430" y="333831"/>
                  </a:lnTo>
                  <a:lnTo>
                    <a:pt x="17301" y="322462"/>
                  </a:lnTo>
                  <a:lnTo>
                    <a:pt x="0" y="318293"/>
                  </a:lnTo>
                  <a:lnTo>
                    <a:pt x="17301" y="314124"/>
                  </a:lnTo>
                  <a:lnTo>
                    <a:pt x="31430" y="302755"/>
                  </a:lnTo>
                  <a:lnTo>
                    <a:pt x="40956" y="285893"/>
                  </a:lnTo>
                  <a:lnTo>
                    <a:pt x="44450" y="265244"/>
                  </a:lnTo>
                  <a:lnTo>
                    <a:pt x="44450" y="53048"/>
                  </a:lnTo>
                  <a:lnTo>
                    <a:pt x="47943" y="32399"/>
                  </a:lnTo>
                  <a:lnTo>
                    <a:pt x="57469" y="15537"/>
                  </a:lnTo>
                  <a:lnTo>
                    <a:pt x="71598" y="4168"/>
                  </a:lnTo>
                  <a:lnTo>
                    <a:pt x="8890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7173734" y="3804411"/>
            <a:ext cx="4540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g</a:t>
            </a:r>
            <a:r>
              <a:rPr sz="1600" spc="-10" dirty="0">
                <a:solidFill>
                  <a:srgbClr val="0000FF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0000FF"/>
                </a:solidFill>
                <a:latin typeface="Times New Roman"/>
                <a:cs typeface="Times New Roman"/>
              </a:rPr>
              <a:t>j</a:t>
            </a:r>
            <a:r>
              <a:rPr sz="1600" spc="-10" dirty="0">
                <a:solidFill>
                  <a:srgbClr val="0000FF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574171" y="3936492"/>
            <a:ext cx="14389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g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1950" i="1" spc="44" baseline="-17094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754034" y="4891023"/>
            <a:ext cx="7175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dirty="0">
                <a:latin typeface="Times New Roman"/>
                <a:cs typeface="Times New Roman"/>
              </a:rPr>
              <a:t>j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363510" y="4750308"/>
            <a:ext cx="6165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f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2000" i="1" spc="204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814484" y="4891023"/>
            <a:ext cx="14478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dirty="0">
                <a:latin typeface="Times New Roman"/>
                <a:cs typeface="Times New Roman"/>
              </a:rPr>
              <a:t>m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423959" y="4750308"/>
            <a:ext cx="6915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567690" algn="l"/>
              </a:tabLst>
            </a:pPr>
            <a:r>
              <a:rPr sz="2000" i="1" spc="-20" dirty="0">
                <a:latin typeface="Times New Roman"/>
                <a:cs typeface="Times New Roman"/>
              </a:rPr>
              <a:t>f</a:t>
            </a:r>
            <a:r>
              <a:rPr sz="1950" spc="-30" baseline="25641" dirty="0">
                <a:latin typeface="Times New Roman"/>
                <a:cs typeface="Times New Roman"/>
              </a:rPr>
              <a:t>*</a:t>
            </a:r>
            <a:r>
              <a:rPr sz="2000" spc="-20" dirty="0">
                <a:latin typeface="Times New Roman"/>
                <a:cs typeface="Times New Roman"/>
              </a:rPr>
              <a:t>(</a:t>
            </a:r>
            <a:r>
              <a:rPr sz="2000" i="1" spc="-20" dirty="0">
                <a:latin typeface="Times New Roman"/>
                <a:cs typeface="Times New Roman"/>
              </a:rPr>
              <a:t>n</a:t>
            </a:r>
            <a:r>
              <a:rPr sz="2000" i="1" dirty="0">
                <a:latin typeface="Times New Roman"/>
                <a:cs typeface="Times New Roman"/>
              </a:rPr>
              <a:t>	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555122" y="4341876"/>
            <a:ext cx="14389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g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1950" i="1" spc="44" baseline="-17094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788733" y="4482592"/>
            <a:ext cx="14478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dirty="0">
                <a:latin typeface="Times New Roman"/>
                <a:cs typeface="Times New Roman"/>
              </a:rPr>
              <a:t>m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450597" y="4341876"/>
            <a:ext cx="6134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15620" algn="l"/>
              </a:tabLst>
            </a:pPr>
            <a:r>
              <a:rPr sz="2000" i="1" spc="-25" dirty="0">
                <a:latin typeface="Times New Roman"/>
                <a:cs typeface="Times New Roman"/>
              </a:rPr>
              <a:t>g</a:t>
            </a:r>
            <a:r>
              <a:rPr sz="2000" spc="-25" dirty="0">
                <a:latin typeface="Times New Roman"/>
                <a:cs typeface="Times New Roman"/>
              </a:rPr>
              <a:t>(</a:t>
            </a: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2000" i="1" dirty="0">
                <a:latin typeface="Times New Roman"/>
                <a:cs typeface="Times New Roman"/>
              </a:rPr>
              <a:t>	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337234" y="3430523"/>
            <a:ext cx="2492375" cy="1650364"/>
          </a:xfrm>
          <a:prstGeom prst="rect">
            <a:avLst/>
          </a:prstGeom>
        </p:spPr>
        <p:txBody>
          <a:bodyPr vert="horz" wrap="square" lIns="0" tIns="11303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890"/>
              </a:spcBef>
              <a:tabLst>
                <a:tab pos="850265" algn="l"/>
                <a:tab pos="1180465" algn="l"/>
              </a:tabLst>
            </a:pP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1950" i="1" spc="44" baseline="-17094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spc="-50" dirty="0">
                <a:latin typeface="Times New Roman"/>
                <a:cs typeface="Times New Roman"/>
              </a:rPr>
              <a:t>≤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1950" i="1" spc="30" baseline="-17094" dirty="0">
                <a:latin typeface="Times New Roman"/>
                <a:cs typeface="Times New Roman"/>
              </a:rPr>
              <a:t> </a:t>
            </a:r>
            <a:r>
              <a:rPr sz="2000" spc="-6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L="814705">
              <a:lnSpc>
                <a:spcPct val="100000"/>
              </a:lnSpc>
              <a:spcBef>
                <a:spcPts val="795"/>
              </a:spcBef>
              <a:tabLst>
                <a:tab pos="1144905" algn="l"/>
              </a:tabLst>
            </a:pPr>
            <a:r>
              <a:rPr sz="2000" spc="-50" dirty="0">
                <a:latin typeface="Times New Roman"/>
                <a:cs typeface="Times New Roman"/>
              </a:rPr>
              <a:t>≤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i="1" dirty="0">
                <a:latin typeface="Times New Roman"/>
                <a:cs typeface="Times New Roman"/>
              </a:rPr>
              <a:t>g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1950" i="1" spc="30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+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1950" i="1" spc="37" baseline="-17094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  <a:p>
            <a:pPr marL="795655">
              <a:lnSpc>
                <a:spcPct val="100000"/>
              </a:lnSpc>
              <a:spcBef>
                <a:spcPts val="790"/>
              </a:spcBef>
            </a:pPr>
            <a:r>
              <a:rPr sz="2000" dirty="0">
                <a:latin typeface="Times New Roman"/>
                <a:cs typeface="Times New Roman"/>
              </a:rPr>
              <a:t>≤</a:t>
            </a:r>
            <a:endParaRPr sz="2000">
              <a:latin typeface="Times New Roman"/>
              <a:cs typeface="Times New Roman"/>
            </a:endParaRPr>
          </a:p>
          <a:p>
            <a:pPr marL="794385">
              <a:lnSpc>
                <a:spcPct val="100000"/>
              </a:lnSpc>
              <a:spcBef>
                <a:spcPts val="815"/>
              </a:spcBef>
            </a:pPr>
            <a:r>
              <a:rPr sz="2000" dirty="0">
                <a:latin typeface="Times New Roman"/>
                <a:cs typeface="Times New Roman"/>
              </a:rPr>
              <a:t>≤</a:t>
            </a:r>
            <a:endParaRPr sz="2000">
              <a:latin typeface="Times New Roman"/>
              <a:cs typeface="Times New Roman"/>
            </a:endParaRPr>
          </a:p>
        </p:txBody>
      </p:sp>
      <p:pic>
        <p:nvPicPr>
          <p:cNvPr id="26" name="object 2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904321" y="3757959"/>
            <a:ext cx="189525" cy="385714"/>
          </a:xfrm>
          <a:prstGeom prst="rect">
            <a:avLst/>
          </a:prstGeom>
        </p:spPr>
      </p:pic>
      <p:sp>
        <p:nvSpPr>
          <p:cNvPr id="27" name="object 27"/>
          <p:cNvSpPr txBox="1"/>
          <p:nvPr/>
        </p:nvSpPr>
        <p:spPr>
          <a:xfrm>
            <a:off x="5120314" y="3814572"/>
            <a:ext cx="5803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-10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g</a:t>
            </a:r>
            <a:r>
              <a:rPr sz="1400" dirty="0">
                <a:latin typeface="Times New Roman"/>
                <a:cs typeface="Times New Roman"/>
              </a:rPr>
              <a:t>(</a:t>
            </a:r>
            <a:r>
              <a:rPr sz="1400" i="1" dirty="0">
                <a:latin typeface="Times New Roman"/>
                <a:cs typeface="Times New Roman"/>
              </a:rPr>
              <a:t>n</a:t>
            </a:r>
            <a:r>
              <a:rPr sz="1350" i="1" baseline="-18518" dirty="0">
                <a:latin typeface="Times New Roman"/>
                <a:cs typeface="Times New Roman"/>
              </a:rPr>
              <a:t>j</a:t>
            </a:r>
            <a:r>
              <a:rPr sz="1350" i="1" spc="37" baseline="-18518" dirty="0">
                <a:latin typeface="Times New Roman"/>
                <a:cs typeface="Times New Roman"/>
              </a:rPr>
              <a:t> </a:t>
            </a:r>
            <a:r>
              <a:rPr sz="1400" spc="-50" dirty="0">
                <a:latin typeface="Times New Roman"/>
                <a:cs typeface="Times New Roman"/>
              </a:rPr>
              <a:t>)</a:t>
            </a:r>
            <a:endParaRPr sz="1400">
              <a:latin typeface="Times New Roman"/>
              <a:cs typeface="Times New Roman"/>
            </a:endParaRPr>
          </a:p>
        </p:txBody>
      </p:sp>
      <p:pic>
        <p:nvPicPr>
          <p:cNvPr id="28" name="object 2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996075" y="4124750"/>
            <a:ext cx="189525" cy="385712"/>
          </a:xfrm>
          <a:prstGeom prst="rect">
            <a:avLst/>
          </a:prstGeom>
        </p:spPr>
      </p:pic>
      <p:sp>
        <p:nvSpPr>
          <p:cNvPr id="29" name="object 29"/>
          <p:cNvSpPr txBox="1"/>
          <p:nvPr/>
        </p:nvSpPr>
        <p:spPr>
          <a:xfrm>
            <a:off x="263590" y="4101084"/>
            <a:ext cx="708025" cy="440055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L="12700" marR="5080" indent="10160">
              <a:lnSpc>
                <a:spcPts val="1580"/>
              </a:lnSpc>
              <a:spcBef>
                <a:spcPts val="235"/>
              </a:spcBef>
            </a:pPr>
            <a:r>
              <a:rPr sz="1400" i="1" dirty="0">
                <a:latin typeface="Times New Roman"/>
                <a:cs typeface="Times New Roman"/>
              </a:rPr>
              <a:t>Árbol</a:t>
            </a:r>
            <a:r>
              <a:rPr sz="1400" i="1" spc="-10" dirty="0">
                <a:latin typeface="Times New Roman"/>
                <a:cs typeface="Times New Roman"/>
              </a:rPr>
              <a:t> </a:t>
            </a:r>
            <a:r>
              <a:rPr sz="1400" i="1" spc="-25" dirty="0">
                <a:latin typeface="Times New Roman"/>
                <a:cs typeface="Times New Roman"/>
              </a:rPr>
              <a:t>de </a:t>
            </a:r>
            <a:r>
              <a:rPr sz="1400" i="1" spc="-10" dirty="0">
                <a:latin typeface="Times New Roman"/>
                <a:cs typeface="Times New Roman"/>
              </a:rPr>
              <a:t>búsqueda</a:t>
            </a:r>
            <a:endParaRPr sz="1400">
              <a:latin typeface="Times New Roman"/>
              <a:cs typeface="Times New Roman"/>
            </a:endParaRPr>
          </a:p>
        </p:txBody>
      </p:sp>
      <p:pic>
        <p:nvPicPr>
          <p:cNvPr id="30" name="object 30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319018" y="4545293"/>
            <a:ext cx="189525" cy="385712"/>
          </a:xfrm>
          <a:prstGeom prst="rect">
            <a:avLst/>
          </a:prstGeom>
        </p:spPr>
      </p:pic>
      <p:sp>
        <p:nvSpPr>
          <p:cNvPr id="31" name="object 31"/>
          <p:cNvSpPr txBox="1"/>
          <p:nvPr/>
        </p:nvSpPr>
        <p:spPr>
          <a:xfrm>
            <a:off x="4517290" y="4543044"/>
            <a:ext cx="930275" cy="443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645"/>
              </a:lnSpc>
              <a:spcBef>
                <a:spcPts val="100"/>
              </a:spcBef>
            </a:pPr>
            <a:r>
              <a:rPr sz="1400" i="1" dirty="0">
                <a:latin typeface="Times New Roman"/>
                <a:cs typeface="Times New Roman"/>
              </a:rPr>
              <a:t>Def.</a:t>
            </a:r>
            <a:r>
              <a:rPr sz="1400" i="1" spc="-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f</a:t>
            </a:r>
            <a:r>
              <a:rPr sz="1400" i="1" spc="-5" dirty="0">
                <a:latin typeface="Times New Roman"/>
                <a:cs typeface="Times New Roman"/>
              </a:rPr>
              <a:t> </a:t>
            </a:r>
            <a:r>
              <a:rPr sz="1350" i="1" spc="-75" baseline="24691" dirty="0">
                <a:latin typeface="Times New Roman"/>
                <a:cs typeface="Times New Roman"/>
              </a:rPr>
              <a:t>*</a:t>
            </a:r>
            <a:endParaRPr sz="1350" baseline="24691">
              <a:latin typeface="Times New Roman"/>
              <a:cs typeface="Times New Roman"/>
            </a:endParaRPr>
          </a:p>
          <a:p>
            <a:pPr algn="ctr">
              <a:lnSpc>
                <a:spcPts val="1645"/>
              </a:lnSpc>
            </a:pPr>
            <a:r>
              <a:rPr sz="1400" i="1" dirty="0">
                <a:latin typeface="Times New Roman"/>
                <a:cs typeface="Times New Roman"/>
              </a:rPr>
              <a:t>h</a:t>
            </a:r>
            <a:r>
              <a:rPr sz="1350" i="1" baseline="24691" dirty="0">
                <a:latin typeface="Times New Roman"/>
                <a:cs typeface="Times New Roman"/>
              </a:rPr>
              <a:t>*</a:t>
            </a:r>
            <a:r>
              <a:rPr sz="1350" i="1" spc="202" baseline="24691" dirty="0">
                <a:latin typeface="Times New Roman"/>
                <a:cs typeface="Times New Roman"/>
              </a:rPr>
              <a:t> </a:t>
            </a:r>
            <a:r>
              <a:rPr sz="1400" i="1" spc="-10" dirty="0">
                <a:latin typeface="Times New Roman"/>
                <a:cs typeface="Times New Roman"/>
              </a:rPr>
              <a:t>optimista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20 </a:t>
            </a:r>
            <a:r>
              <a:rPr spc="-50" dirty="0"/>
              <a:t>–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8128793" y="4122420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8255795" y="4260088"/>
            <a:ext cx="71755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dirty="0">
                <a:latin typeface="Times New Roman"/>
                <a:cs typeface="Times New Roman"/>
              </a:rPr>
              <a:t>j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085931" y="4823460"/>
            <a:ext cx="32258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m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449258" y="4724400"/>
            <a:ext cx="6476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i="1" dirty="0">
                <a:solidFill>
                  <a:srgbClr val="FF0000"/>
                </a:solidFill>
                <a:latin typeface="Times New Roman"/>
                <a:cs typeface="Times New Roman"/>
              </a:rPr>
              <a:t>j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084133" y="4624323"/>
            <a:ext cx="5556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h</a:t>
            </a:r>
            <a:r>
              <a:rPr sz="1650" baseline="25252" dirty="0">
                <a:solidFill>
                  <a:srgbClr val="FF0000"/>
                </a:solidFill>
                <a:latin typeface="Times New Roman"/>
                <a:cs typeface="Times New Roman"/>
              </a:rPr>
              <a:t>*</a:t>
            </a:r>
            <a:r>
              <a:rPr sz="1600" dirty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1600" i="1" spc="14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600" spc="-50" dirty="0">
                <a:solidFill>
                  <a:srgbClr val="FF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8659017" y="4736592"/>
            <a:ext cx="64769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i="1" dirty="0">
                <a:solidFill>
                  <a:srgbClr val="262699"/>
                </a:solidFill>
                <a:latin typeface="Times New Roman"/>
                <a:cs typeface="Times New Roman"/>
              </a:rPr>
              <a:t>j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8387554" y="4633467"/>
            <a:ext cx="4362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262699"/>
                </a:solidFill>
                <a:latin typeface="Times New Roman"/>
                <a:cs typeface="Times New Roman"/>
              </a:rPr>
              <a:t>h</a:t>
            </a:r>
            <a:r>
              <a:rPr sz="1600" dirty="0">
                <a:solidFill>
                  <a:srgbClr val="262699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262699"/>
                </a:solidFill>
                <a:latin typeface="Times New Roman"/>
                <a:cs typeface="Times New Roman"/>
              </a:rPr>
              <a:t>n</a:t>
            </a:r>
            <a:r>
              <a:rPr sz="1600" i="1" spc="160" dirty="0">
                <a:solidFill>
                  <a:srgbClr val="262699"/>
                </a:solidFill>
                <a:latin typeface="Times New Roman"/>
                <a:cs typeface="Times New Roman"/>
              </a:rPr>
              <a:t> </a:t>
            </a:r>
            <a:r>
              <a:rPr sz="1600" spc="-50" dirty="0">
                <a:solidFill>
                  <a:srgbClr val="262699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81380">
              <a:lnSpc>
                <a:spcPct val="100000"/>
              </a:lnSpc>
              <a:spcBef>
                <a:spcPts val="100"/>
              </a:spcBef>
            </a:pPr>
            <a:r>
              <a:rPr dirty="0"/>
              <a:t>Valores</a:t>
            </a:r>
            <a:r>
              <a:rPr spc="-2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i="1" dirty="0">
                <a:latin typeface="Arial"/>
                <a:cs typeface="Arial"/>
              </a:rPr>
              <a:t>f</a:t>
            </a:r>
            <a:r>
              <a:rPr i="1" spc="-15" dirty="0">
                <a:latin typeface="Arial"/>
                <a:cs typeface="Arial"/>
              </a:rPr>
              <a:t> </a:t>
            </a:r>
            <a:r>
              <a:rPr sz="2400" baseline="24305" dirty="0"/>
              <a:t>*</a:t>
            </a:r>
            <a:r>
              <a:rPr sz="2400" spc="322" baseline="24305" dirty="0"/>
              <a:t> </a:t>
            </a:r>
            <a:r>
              <a:rPr sz="2400" dirty="0"/>
              <a:t>en</a:t>
            </a:r>
            <a:r>
              <a:rPr sz="2400" spc="-20" dirty="0"/>
              <a:t> </a:t>
            </a:r>
            <a:r>
              <a:rPr sz="2400" dirty="0"/>
              <a:t>árboles</a:t>
            </a:r>
            <a:r>
              <a:rPr sz="2400" spc="-15" dirty="0"/>
              <a:t> </a:t>
            </a:r>
            <a:r>
              <a:rPr sz="2400" dirty="0"/>
              <a:t>de</a:t>
            </a:r>
            <a:r>
              <a:rPr sz="2400" spc="-15" dirty="0"/>
              <a:t> </a:t>
            </a:r>
            <a:r>
              <a:rPr sz="2400" dirty="0"/>
              <a:t>búsqueda</a:t>
            </a:r>
            <a:r>
              <a:rPr sz="2400" spc="-10" dirty="0"/>
              <a:t> </a:t>
            </a:r>
            <a:r>
              <a:rPr sz="2400" spc="-25" dirty="0"/>
              <a:t>A</a:t>
            </a:r>
            <a:r>
              <a:rPr sz="2400" spc="-37" baseline="24305" dirty="0"/>
              <a:t>*</a:t>
            </a:r>
            <a:endParaRPr sz="2400" baseline="24305">
              <a:latin typeface="Arial"/>
              <a:cs typeface="Arial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652462" y="1148998"/>
            <a:ext cx="2227580" cy="2386330"/>
            <a:chOff x="652462" y="1148998"/>
            <a:chExt cx="2227580" cy="2386330"/>
          </a:xfrm>
        </p:grpSpPr>
        <p:sp>
          <p:nvSpPr>
            <p:cNvPr id="9" name="object 9"/>
            <p:cNvSpPr/>
            <p:nvPr/>
          </p:nvSpPr>
          <p:spPr>
            <a:xfrm>
              <a:off x="720725" y="3424401"/>
              <a:ext cx="2159635" cy="111125"/>
            </a:xfrm>
            <a:custGeom>
              <a:avLst/>
              <a:gdLst/>
              <a:ahLst/>
              <a:cxnLst/>
              <a:rect l="l" t="t" r="r" b="b"/>
              <a:pathLst>
                <a:path w="2159635" h="111125">
                  <a:moveTo>
                    <a:pt x="2064195" y="0"/>
                  </a:moveTo>
                  <a:lnTo>
                    <a:pt x="2058363" y="1535"/>
                  </a:lnTo>
                  <a:lnTo>
                    <a:pt x="2053061" y="10623"/>
                  </a:lnTo>
                  <a:lnTo>
                    <a:pt x="2054597" y="16455"/>
                  </a:lnTo>
                  <a:lnTo>
                    <a:pt x="2104908" y="45803"/>
                  </a:lnTo>
                  <a:lnTo>
                    <a:pt x="2140145" y="45803"/>
                  </a:lnTo>
                  <a:lnTo>
                    <a:pt x="2140145" y="64853"/>
                  </a:lnTo>
                  <a:lnTo>
                    <a:pt x="2104908" y="64853"/>
                  </a:lnTo>
                  <a:lnTo>
                    <a:pt x="2054597" y="94202"/>
                  </a:lnTo>
                  <a:lnTo>
                    <a:pt x="2053061" y="100034"/>
                  </a:lnTo>
                  <a:lnTo>
                    <a:pt x="2058363" y="109122"/>
                  </a:lnTo>
                  <a:lnTo>
                    <a:pt x="2064195" y="110656"/>
                  </a:lnTo>
                  <a:lnTo>
                    <a:pt x="2142715" y="64853"/>
                  </a:lnTo>
                  <a:lnTo>
                    <a:pt x="2140145" y="64853"/>
                  </a:lnTo>
                  <a:lnTo>
                    <a:pt x="2142717" y="64852"/>
                  </a:lnTo>
                  <a:lnTo>
                    <a:pt x="2159044" y="55328"/>
                  </a:lnTo>
                  <a:lnTo>
                    <a:pt x="2064195" y="0"/>
                  </a:lnTo>
                  <a:close/>
                </a:path>
                <a:path w="2159635" h="111125">
                  <a:moveTo>
                    <a:pt x="2121237" y="55328"/>
                  </a:moveTo>
                  <a:lnTo>
                    <a:pt x="2104908" y="64853"/>
                  </a:lnTo>
                  <a:lnTo>
                    <a:pt x="2140145" y="64853"/>
                  </a:lnTo>
                  <a:lnTo>
                    <a:pt x="2140145" y="63555"/>
                  </a:lnTo>
                  <a:lnTo>
                    <a:pt x="2135341" y="63555"/>
                  </a:lnTo>
                  <a:lnTo>
                    <a:pt x="2121237" y="55328"/>
                  </a:lnTo>
                  <a:close/>
                </a:path>
                <a:path w="2159635" h="111125">
                  <a:moveTo>
                    <a:pt x="0" y="45802"/>
                  </a:moveTo>
                  <a:lnTo>
                    <a:pt x="0" y="64852"/>
                  </a:lnTo>
                  <a:lnTo>
                    <a:pt x="2104911" y="64852"/>
                  </a:lnTo>
                  <a:lnTo>
                    <a:pt x="2121237" y="55328"/>
                  </a:lnTo>
                  <a:lnTo>
                    <a:pt x="2104908" y="45803"/>
                  </a:lnTo>
                  <a:lnTo>
                    <a:pt x="0" y="45802"/>
                  </a:lnTo>
                  <a:close/>
                </a:path>
                <a:path w="2159635" h="111125">
                  <a:moveTo>
                    <a:pt x="2135341" y="47101"/>
                  </a:moveTo>
                  <a:lnTo>
                    <a:pt x="2121237" y="55328"/>
                  </a:lnTo>
                  <a:lnTo>
                    <a:pt x="2135341" y="63555"/>
                  </a:lnTo>
                  <a:lnTo>
                    <a:pt x="2135341" y="47101"/>
                  </a:lnTo>
                  <a:close/>
                </a:path>
                <a:path w="2159635" h="111125">
                  <a:moveTo>
                    <a:pt x="2140145" y="47101"/>
                  </a:moveTo>
                  <a:lnTo>
                    <a:pt x="2135341" y="47101"/>
                  </a:lnTo>
                  <a:lnTo>
                    <a:pt x="2135341" y="63555"/>
                  </a:lnTo>
                  <a:lnTo>
                    <a:pt x="2140145" y="63555"/>
                  </a:lnTo>
                  <a:lnTo>
                    <a:pt x="2140145" y="47101"/>
                  </a:lnTo>
                  <a:close/>
                </a:path>
                <a:path w="2159635" h="111125">
                  <a:moveTo>
                    <a:pt x="2104908" y="45803"/>
                  </a:moveTo>
                  <a:lnTo>
                    <a:pt x="2121237" y="55328"/>
                  </a:lnTo>
                  <a:lnTo>
                    <a:pt x="2135341" y="47101"/>
                  </a:lnTo>
                  <a:lnTo>
                    <a:pt x="2140145" y="47101"/>
                  </a:lnTo>
                  <a:lnTo>
                    <a:pt x="2140145" y="45803"/>
                  </a:lnTo>
                  <a:lnTo>
                    <a:pt x="2104908" y="458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998538" y="3434363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1" y="9073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268412" y="3434363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1" y="9073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538287" y="3434363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1" y="9073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792287" y="3434363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1" y="9073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062162" y="3434363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1" y="9073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322512" y="3434363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1" y="9073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592387" y="3434363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1" y="9073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65397" y="1148998"/>
              <a:ext cx="111125" cy="2331085"/>
            </a:xfrm>
            <a:custGeom>
              <a:avLst/>
              <a:gdLst/>
              <a:ahLst/>
              <a:cxnLst/>
              <a:rect l="l" t="t" r="r" b="b"/>
              <a:pathLst>
                <a:path w="111125" h="2331085">
                  <a:moveTo>
                    <a:pt x="55328" y="37807"/>
                  </a:moveTo>
                  <a:lnTo>
                    <a:pt x="45803" y="54135"/>
                  </a:lnTo>
                  <a:lnTo>
                    <a:pt x="45802" y="2330730"/>
                  </a:lnTo>
                  <a:lnTo>
                    <a:pt x="64852" y="2330730"/>
                  </a:lnTo>
                  <a:lnTo>
                    <a:pt x="64853" y="54135"/>
                  </a:lnTo>
                  <a:lnTo>
                    <a:pt x="55328" y="37807"/>
                  </a:lnTo>
                  <a:close/>
                </a:path>
                <a:path w="111125" h="2331085">
                  <a:moveTo>
                    <a:pt x="55328" y="0"/>
                  </a:moveTo>
                  <a:lnTo>
                    <a:pt x="0" y="94847"/>
                  </a:lnTo>
                  <a:lnTo>
                    <a:pt x="1534" y="100680"/>
                  </a:lnTo>
                  <a:lnTo>
                    <a:pt x="10622" y="105981"/>
                  </a:lnTo>
                  <a:lnTo>
                    <a:pt x="16455" y="104446"/>
                  </a:lnTo>
                  <a:lnTo>
                    <a:pt x="45803" y="54135"/>
                  </a:lnTo>
                  <a:lnTo>
                    <a:pt x="45803" y="18897"/>
                  </a:lnTo>
                  <a:lnTo>
                    <a:pt x="66351" y="18897"/>
                  </a:lnTo>
                  <a:lnTo>
                    <a:pt x="55328" y="0"/>
                  </a:lnTo>
                  <a:close/>
                </a:path>
                <a:path w="111125" h="2331085">
                  <a:moveTo>
                    <a:pt x="66351" y="18897"/>
                  </a:moveTo>
                  <a:lnTo>
                    <a:pt x="64853" y="18897"/>
                  </a:lnTo>
                  <a:lnTo>
                    <a:pt x="64853" y="54135"/>
                  </a:lnTo>
                  <a:lnTo>
                    <a:pt x="94201" y="104446"/>
                  </a:lnTo>
                  <a:lnTo>
                    <a:pt x="100033" y="105981"/>
                  </a:lnTo>
                  <a:lnTo>
                    <a:pt x="109121" y="100680"/>
                  </a:lnTo>
                  <a:lnTo>
                    <a:pt x="110656" y="94847"/>
                  </a:lnTo>
                  <a:lnTo>
                    <a:pt x="66351" y="18897"/>
                  </a:lnTo>
                  <a:close/>
                </a:path>
                <a:path w="111125" h="2331085">
                  <a:moveTo>
                    <a:pt x="64853" y="23703"/>
                  </a:moveTo>
                  <a:lnTo>
                    <a:pt x="63555" y="23703"/>
                  </a:lnTo>
                  <a:lnTo>
                    <a:pt x="55328" y="37807"/>
                  </a:lnTo>
                  <a:lnTo>
                    <a:pt x="64853" y="54135"/>
                  </a:lnTo>
                  <a:lnTo>
                    <a:pt x="64853" y="23703"/>
                  </a:lnTo>
                  <a:close/>
                </a:path>
                <a:path w="111125" h="2331085">
                  <a:moveTo>
                    <a:pt x="64853" y="18897"/>
                  </a:moveTo>
                  <a:lnTo>
                    <a:pt x="45803" y="18897"/>
                  </a:lnTo>
                  <a:lnTo>
                    <a:pt x="45803" y="54135"/>
                  </a:lnTo>
                  <a:lnTo>
                    <a:pt x="55328" y="37807"/>
                  </a:lnTo>
                  <a:lnTo>
                    <a:pt x="47100" y="23703"/>
                  </a:lnTo>
                  <a:lnTo>
                    <a:pt x="64853" y="23703"/>
                  </a:lnTo>
                  <a:lnTo>
                    <a:pt x="64853" y="18897"/>
                  </a:lnTo>
                  <a:close/>
                </a:path>
                <a:path w="111125" h="2331085">
                  <a:moveTo>
                    <a:pt x="63555" y="23703"/>
                  </a:moveTo>
                  <a:lnTo>
                    <a:pt x="47100" y="23703"/>
                  </a:lnTo>
                  <a:lnTo>
                    <a:pt x="55328" y="37807"/>
                  </a:lnTo>
                  <a:lnTo>
                    <a:pt x="63555" y="237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66750" y="2076212"/>
              <a:ext cx="2184400" cy="0"/>
            </a:xfrm>
            <a:custGeom>
              <a:avLst/>
              <a:gdLst/>
              <a:ahLst/>
              <a:cxnLst/>
              <a:rect l="l" t="t" r="r" b="b"/>
              <a:pathLst>
                <a:path w="2184400">
                  <a:moveTo>
                    <a:pt x="0" y="0"/>
                  </a:moveTo>
                  <a:lnTo>
                    <a:pt x="2184400" y="1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72389" y="1945132"/>
            <a:ext cx="5283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99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990000"/>
                </a:solidFill>
                <a:latin typeface="Times New Roman"/>
                <a:cs typeface="Times New Roman"/>
              </a:rPr>
              <a:t>i</a:t>
            </a:r>
            <a:r>
              <a:rPr sz="1600" spc="-10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57993" y="945388"/>
            <a:ext cx="254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baseline="-17361" dirty="0">
                <a:latin typeface="Times New Roman"/>
                <a:cs typeface="Times New Roman"/>
              </a:rPr>
              <a:t>f</a:t>
            </a:r>
            <a:r>
              <a:rPr sz="2400" i="1" spc="7" baseline="-17361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*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75506" y="3511804"/>
            <a:ext cx="2476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25" dirty="0">
                <a:latin typeface="Times New Roman"/>
                <a:cs typeface="Times New Roman"/>
              </a:rPr>
              <a:t>n</a:t>
            </a:r>
            <a:r>
              <a:rPr sz="1650" i="1" spc="-37" baseline="-15151" dirty="0">
                <a:latin typeface="Times New Roman"/>
                <a:cs typeface="Times New Roman"/>
              </a:rPr>
              <a:t>1</a:t>
            </a:r>
            <a:endParaRPr sz="1650" baseline="-15151">
              <a:latin typeface="Times New Roman"/>
              <a:cs typeface="Times New Roman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719137" y="1585579"/>
            <a:ext cx="1905000" cy="1894839"/>
            <a:chOff x="719137" y="1585579"/>
            <a:chExt cx="1905000" cy="1894839"/>
          </a:xfrm>
        </p:grpSpPr>
        <p:sp>
          <p:nvSpPr>
            <p:cNvPr id="23" name="object 23"/>
            <p:cNvSpPr/>
            <p:nvPr/>
          </p:nvSpPr>
          <p:spPr>
            <a:xfrm>
              <a:off x="962025" y="2623442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30" h="33019">
                  <a:moveTo>
                    <a:pt x="28339" y="0"/>
                  </a:moveTo>
                  <a:lnTo>
                    <a:pt x="8173" y="0"/>
                  </a:lnTo>
                  <a:lnTo>
                    <a:pt x="0" y="7299"/>
                  </a:lnTo>
                  <a:lnTo>
                    <a:pt x="0" y="16304"/>
                  </a:lnTo>
                  <a:lnTo>
                    <a:pt x="0" y="25307"/>
                  </a:lnTo>
                  <a:lnTo>
                    <a:pt x="8173" y="32607"/>
                  </a:lnTo>
                  <a:lnTo>
                    <a:pt x="28339" y="32607"/>
                  </a:lnTo>
                  <a:lnTo>
                    <a:pt x="36513" y="25307"/>
                  </a:lnTo>
                  <a:lnTo>
                    <a:pt x="36513" y="7299"/>
                  </a:lnTo>
                  <a:lnTo>
                    <a:pt x="283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62025" y="2623442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30" h="33019">
                  <a:moveTo>
                    <a:pt x="0" y="16303"/>
                  </a:moveTo>
                  <a:lnTo>
                    <a:pt x="0" y="7299"/>
                  </a:lnTo>
                  <a:lnTo>
                    <a:pt x="8173" y="0"/>
                  </a:lnTo>
                  <a:lnTo>
                    <a:pt x="18256" y="0"/>
                  </a:lnTo>
                  <a:lnTo>
                    <a:pt x="28339" y="0"/>
                  </a:lnTo>
                  <a:lnTo>
                    <a:pt x="36513" y="7299"/>
                  </a:lnTo>
                  <a:lnTo>
                    <a:pt x="36513" y="16303"/>
                  </a:lnTo>
                  <a:lnTo>
                    <a:pt x="36513" y="25307"/>
                  </a:lnTo>
                  <a:lnTo>
                    <a:pt x="28339" y="32607"/>
                  </a:lnTo>
                  <a:lnTo>
                    <a:pt x="18256" y="32607"/>
                  </a:lnTo>
                  <a:lnTo>
                    <a:pt x="8173" y="32607"/>
                  </a:lnTo>
                  <a:lnTo>
                    <a:pt x="0" y="25307"/>
                  </a:lnTo>
                  <a:lnTo>
                    <a:pt x="0" y="1630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249362" y="2904145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30" h="33019">
                  <a:moveTo>
                    <a:pt x="28339" y="0"/>
                  </a:moveTo>
                  <a:lnTo>
                    <a:pt x="8173" y="0"/>
                  </a:lnTo>
                  <a:lnTo>
                    <a:pt x="0" y="7299"/>
                  </a:lnTo>
                  <a:lnTo>
                    <a:pt x="0" y="16304"/>
                  </a:lnTo>
                  <a:lnTo>
                    <a:pt x="0" y="25307"/>
                  </a:lnTo>
                  <a:lnTo>
                    <a:pt x="8173" y="32607"/>
                  </a:lnTo>
                  <a:lnTo>
                    <a:pt x="28339" y="32607"/>
                  </a:lnTo>
                  <a:lnTo>
                    <a:pt x="36513" y="25307"/>
                  </a:lnTo>
                  <a:lnTo>
                    <a:pt x="36513" y="7299"/>
                  </a:lnTo>
                  <a:lnTo>
                    <a:pt x="283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249362" y="2904145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30" h="33019">
                  <a:moveTo>
                    <a:pt x="0" y="16303"/>
                  </a:moveTo>
                  <a:lnTo>
                    <a:pt x="0" y="7299"/>
                  </a:lnTo>
                  <a:lnTo>
                    <a:pt x="8173" y="0"/>
                  </a:lnTo>
                  <a:lnTo>
                    <a:pt x="18256" y="0"/>
                  </a:lnTo>
                  <a:lnTo>
                    <a:pt x="28339" y="0"/>
                  </a:lnTo>
                  <a:lnTo>
                    <a:pt x="36513" y="7299"/>
                  </a:lnTo>
                  <a:lnTo>
                    <a:pt x="36513" y="16303"/>
                  </a:lnTo>
                  <a:lnTo>
                    <a:pt x="36513" y="25307"/>
                  </a:lnTo>
                  <a:lnTo>
                    <a:pt x="28339" y="32607"/>
                  </a:lnTo>
                  <a:lnTo>
                    <a:pt x="18256" y="32607"/>
                  </a:lnTo>
                  <a:lnTo>
                    <a:pt x="8173" y="32607"/>
                  </a:lnTo>
                  <a:lnTo>
                    <a:pt x="0" y="25307"/>
                  </a:lnTo>
                  <a:lnTo>
                    <a:pt x="0" y="1630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01775" y="1599867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30" h="33019">
                  <a:moveTo>
                    <a:pt x="28338" y="0"/>
                  </a:moveTo>
                  <a:lnTo>
                    <a:pt x="8173" y="0"/>
                  </a:lnTo>
                  <a:lnTo>
                    <a:pt x="0" y="7299"/>
                  </a:lnTo>
                  <a:lnTo>
                    <a:pt x="0" y="16304"/>
                  </a:lnTo>
                  <a:lnTo>
                    <a:pt x="0" y="25308"/>
                  </a:lnTo>
                  <a:lnTo>
                    <a:pt x="8173" y="32607"/>
                  </a:lnTo>
                  <a:lnTo>
                    <a:pt x="28338" y="32607"/>
                  </a:lnTo>
                  <a:lnTo>
                    <a:pt x="36512" y="25308"/>
                  </a:lnTo>
                  <a:lnTo>
                    <a:pt x="36512" y="7299"/>
                  </a:lnTo>
                  <a:lnTo>
                    <a:pt x="283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501775" y="1599867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30" h="33019">
                  <a:moveTo>
                    <a:pt x="0" y="16303"/>
                  </a:moveTo>
                  <a:lnTo>
                    <a:pt x="0" y="7299"/>
                  </a:lnTo>
                  <a:lnTo>
                    <a:pt x="8173" y="0"/>
                  </a:lnTo>
                  <a:lnTo>
                    <a:pt x="18256" y="0"/>
                  </a:lnTo>
                  <a:lnTo>
                    <a:pt x="28339" y="0"/>
                  </a:lnTo>
                  <a:lnTo>
                    <a:pt x="36513" y="7299"/>
                  </a:lnTo>
                  <a:lnTo>
                    <a:pt x="36513" y="16303"/>
                  </a:lnTo>
                  <a:lnTo>
                    <a:pt x="36513" y="25307"/>
                  </a:lnTo>
                  <a:lnTo>
                    <a:pt x="28339" y="32607"/>
                  </a:lnTo>
                  <a:lnTo>
                    <a:pt x="18256" y="32607"/>
                  </a:lnTo>
                  <a:lnTo>
                    <a:pt x="8173" y="32607"/>
                  </a:lnTo>
                  <a:lnTo>
                    <a:pt x="0" y="25307"/>
                  </a:lnTo>
                  <a:lnTo>
                    <a:pt x="0" y="1630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754187" y="1792674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30" h="33019">
                  <a:moveTo>
                    <a:pt x="28340" y="0"/>
                  </a:moveTo>
                  <a:lnTo>
                    <a:pt x="8173" y="0"/>
                  </a:lnTo>
                  <a:lnTo>
                    <a:pt x="0" y="7299"/>
                  </a:lnTo>
                  <a:lnTo>
                    <a:pt x="0" y="16302"/>
                  </a:lnTo>
                  <a:lnTo>
                    <a:pt x="0" y="25307"/>
                  </a:lnTo>
                  <a:lnTo>
                    <a:pt x="8173" y="32607"/>
                  </a:lnTo>
                  <a:lnTo>
                    <a:pt x="28340" y="32607"/>
                  </a:lnTo>
                  <a:lnTo>
                    <a:pt x="36513" y="25307"/>
                  </a:lnTo>
                  <a:lnTo>
                    <a:pt x="36513" y="7299"/>
                  </a:lnTo>
                  <a:lnTo>
                    <a:pt x="28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754187" y="1792674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30" h="33019">
                  <a:moveTo>
                    <a:pt x="0" y="16303"/>
                  </a:moveTo>
                  <a:lnTo>
                    <a:pt x="0" y="7299"/>
                  </a:lnTo>
                  <a:lnTo>
                    <a:pt x="8173" y="0"/>
                  </a:lnTo>
                  <a:lnTo>
                    <a:pt x="18256" y="0"/>
                  </a:lnTo>
                  <a:lnTo>
                    <a:pt x="28339" y="0"/>
                  </a:lnTo>
                  <a:lnTo>
                    <a:pt x="36513" y="7299"/>
                  </a:lnTo>
                  <a:lnTo>
                    <a:pt x="36513" y="16303"/>
                  </a:lnTo>
                  <a:lnTo>
                    <a:pt x="36513" y="25307"/>
                  </a:lnTo>
                  <a:lnTo>
                    <a:pt x="28339" y="32607"/>
                  </a:lnTo>
                  <a:lnTo>
                    <a:pt x="18256" y="32607"/>
                  </a:lnTo>
                  <a:lnTo>
                    <a:pt x="8173" y="32607"/>
                  </a:lnTo>
                  <a:lnTo>
                    <a:pt x="0" y="25307"/>
                  </a:lnTo>
                  <a:lnTo>
                    <a:pt x="0" y="1630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025650" y="1684930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30" h="33019">
                  <a:moveTo>
                    <a:pt x="28338" y="0"/>
                  </a:moveTo>
                  <a:lnTo>
                    <a:pt x="8173" y="0"/>
                  </a:lnTo>
                  <a:lnTo>
                    <a:pt x="0" y="7298"/>
                  </a:lnTo>
                  <a:lnTo>
                    <a:pt x="0" y="16302"/>
                  </a:lnTo>
                  <a:lnTo>
                    <a:pt x="0" y="25307"/>
                  </a:lnTo>
                  <a:lnTo>
                    <a:pt x="8173" y="32605"/>
                  </a:lnTo>
                  <a:lnTo>
                    <a:pt x="28338" y="32605"/>
                  </a:lnTo>
                  <a:lnTo>
                    <a:pt x="36512" y="25307"/>
                  </a:lnTo>
                  <a:lnTo>
                    <a:pt x="36512" y="7298"/>
                  </a:lnTo>
                  <a:lnTo>
                    <a:pt x="283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025650" y="1684930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30" h="33019">
                  <a:moveTo>
                    <a:pt x="0" y="16303"/>
                  </a:moveTo>
                  <a:lnTo>
                    <a:pt x="0" y="7299"/>
                  </a:lnTo>
                  <a:lnTo>
                    <a:pt x="8173" y="0"/>
                  </a:lnTo>
                  <a:lnTo>
                    <a:pt x="18256" y="0"/>
                  </a:lnTo>
                  <a:lnTo>
                    <a:pt x="28339" y="0"/>
                  </a:lnTo>
                  <a:lnTo>
                    <a:pt x="36513" y="7299"/>
                  </a:lnTo>
                  <a:lnTo>
                    <a:pt x="36513" y="16303"/>
                  </a:lnTo>
                  <a:lnTo>
                    <a:pt x="36513" y="25307"/>
                  </a:lnTo>
                  <a:lnTo>
                    <a:pt x="28339" y="32607"/>
                  </a:lnTo>
                  <a:lnTo>
                    <a:pt x="18256" y="32607"/>
                  </a:lnTo>
                  <a:lnTo>
                    <a:pt x="8173" y="32607"/>
                  </a:lnTo>
                  <a:lnTo>
                    <a:pt x="0" y="25307"/>
                  </a:lnTo>
                  <a:lnTo>
                    <a:pt x="0" y="1630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312987" y="2477419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30" h="33019">
                  <a:moveTo>
                    <a:pt x="28340" y="0"/>
                  </a:moveTo>
                  <a:lnTo>
                    <a:pt x="8173" y="0"/>
                  </a:lnTo>
                  <a:lnTo>
                    <a:pt x="0" y="7299"/>
                  </a:lnTo>
                  <a:lnTo>
                    <a:pt x="0" y="16304"/>
                  </a:lnTo>
                  <a:lnTo>
                    <a:pt x="0" y="25308"/>
                  </a:lnTo>
                  <a:lnTo>
                    <a:pt x="8173" y="32607"/>
                  </a:lnTo>
                  <a:lnTo>
                    <a:pt x="28340" y="32607"/>
                  </a:lnTo>
                  <a:lnTo>
                    <a:pt x="36513" y="25308"/>
                  </a:lnTo>
                  <a:lnTo>
                    <a:pt x="36513" y="7299"/>
                  </a:lnTo>
                  <a:lnTo>
                    <a:pt x="28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312987" y="2477419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30" h="33019">
                  <a:moveTo>
                    <a:pt x="0" y="16303"/>
                  </a:moveTo>
                  <a:lnTo>
                    <a:pt x="0" y="7299"/>
                  </a:lnTo>
                  <a:lnTo>
                    <a:pt x="8173" y="0"/>
                  </a:lnTo>
                  <a:lnTo>
                    <a:pt x="18256" y="0"/>
                  </a:lnTo>
                  <a:lnTo>
                    <a:pt x="28339" y="0"/>
                  </a:lnTo>
                  <a:lnTo>
                    <a:pt x="36513" y="7299"/>
                  </a:lnTo>
                  <a:lnTo>
                    <a:pt x="36513" y="16303"/>
                  </a:lnTo>
                  <a:lnTo>
                    <a:pt x="36513" y="25307"/>
                  </a:lnTo>
                  <a:lnTo>
                    <a:pt x="28339" y="32607"/>
                  </a:lnTo>
                  <a:lnTo>
                    <a:pt x="18256" y="32607"/>
                  </a:lnTo>
                  <a:lnTo>
                    <a:pt x="8173" y="32607"/>
                  </a:lnTo>
                  <a:lnTo>
                    <a:pt x="0" y="25307"/>
                  </a:lnTo>
                  <a:lnTo>
                    <a:pt x="0" y="1630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73337" y="2059200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30" h="33019">
                  <a:moveTo>
                    <a:pt x="28340" y="0"/>
                  </a:moveTo>
                  <a:lnTo>
                    <a:pt x="8173" y="0"/>
                  </a:lnTo>
                  <a:lnTo>
                    <a:pt x="0" y="7299"/>
                  </a:lnTo>
                  <a:lnTo>
                    <a:pt x="0" y="16302"/>
                  </a:lnTo>
                  <a:lnTo>
                    <a:pt x="0" y="25307"/>
                  </a:lnTo>
                  <a:lnTo>
                    <a:pt x="8173" y="32607"/>
                  </a:lnTo>
                  <a:lnTo>
                    <a:pt x="28340" y="32607"/>
                  </a:lnTo>
                  <a:lnTo>
                    <a:pt x="36513" y="25307"/>
                  </a:lnTo>
                  <a:lnTo>
                    <a:pt x="36513" y="7299"/>
                  </a:lnTo>
                  <a:lnTo>
                    <a:pt x="28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573337" y="2059200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30" h="33019">
                  <a:moveTo>
                    <a:pt x="0" y="16303"/>
                  </a:moveTo>
                  <a:lnTo>
                    <a:pt x="0" y="7299"/>
                  </a:lnTo>
                  <a:lnTo>
                    <a:pt x="8173" y="0"/>
                  </a:lnTo>
                  <a:lnTo>
                    <a:pt x="18256" y="0"/>
                  </a:lnTo>
                  <a:lnTo>
                    <a:pt x="28339" y="0"/>
                  </a:lnTo>
                  <a:lnTo>
                    <a:pt x="36513" y="7299"/>
                  </a:lnTo>
                  <a:lnTo>
                    <a:pt x="36513" y="16303"/>
                  </a:lnTo>
                  <a:lnTo>
                    <a:pt x="36513" y="25307"/>
                  </a:lnTo>
                  <a:lnTo>
                    <a:pt x="28339" y="32607"/>
                  </a:lnTo>
                  <a:lnTo>
                    <a:pt x="18256" y="32607"/>
                  </a:lnTo>
                  <a:lnTo>
                    <a:pt x="8173" y="32607"/>
                  </a:lnTo>
                  <a:lnTo>
                    <a:pt x="0" y="25307"/>
                  </a:lnTo>
                  <a:lnTo>
                    <a:pt x="0" y="1630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23900" y="1608374"/>
              <a:ext cx="1871980" cy="1867535"/>
            </a:xfrm>
            <a:custGeom>
              <a:avLst/>
              <a:gdLst/>
              <a:ahLst/>
              <a:cxnLst/>
              <a:rect l="l" t="t" r="r" b="b"/>
              <a:pathLst>
                <a:path w="1871980" h="1867535">
                  <a:moveTo>
                    <a:pt x="0" y="1867102"/>
                  </a:moveTo>
                  <a:lnTo>
                    <a:pt x="252412" y="1033498"/>
                  </a:lnTo>
                  <a:lnTo>
                    <a:pt x="542925" y="1309948"/>
                  </a:lnTo>
                  <a:lnTo>
                    <a:pt x="795337" y="0"/>
                  </a:lnTo>
                  <a:lnTo>
                    <a:pt x="1047750" y="204147"/>
                  </a:lnTo>
                  <a:lnTo>
                    <a:pt x="1319213" y="89314"/>
                  </a:lnTo>
                  <a:lnTo>
                    <a:pt x="1609725" y="888893"/>
                  </a:lnTo>
                  <a:lnTo>
                    <a:pt x="1871663" y="472091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" name="object 38"/>
          <p:cNvGrpSpPr/>
          <p:nvPr/>
        </p:nvGrpSpPr>
        <p:grpSpPr>
          <a:xfrm>
            <a:off x="3690937" y="1153250"/>
            <a:ext cx="2227580" cy="2386330"/>
            <a:chOff x="3690937" y="1153250"/>
            <a:chExt cx="2227580" cy="2386330"/>
          </a:xfrm>
        </p:grpSpPr>
        <p:sp>
          <p:nvSpPr>
            <p:cNvPr id="39" name="object 39"/>
            <p:cNvSpPr/>
            <p:nvPr/>
          </p:nvSpPr>
          <p:spPr>
            <a:xfrm>
              <a:off x="3759200" y="3428654"/>
              <a:ext cx="2159635" cy="111125"/>
            </a:xfrm>
            <a:custGeom>
              <a:avLst/>
              <a:gdLst/>
              <a:ahLst/>
              <a:cxnLst/>
              <a:rect l="l" t="t" r="r" b="b"/>
              <a:pathLst>
                <a:path w="2159635" h="111125">
                  <a:moveTo>
                    <a:pt x="2064195" y="0"/>
                  </a:moveTo>
                  <a:lnTo>
                    <a:pt x="2058363" y="1535"/>
                  </a:lnTo>
                  <a:lnTo>
                    <a:pt x="2053062" y="10622"/>
                  </a:lnTo>
                  <a:lnTo>
                    <a:pt x="2054597" y="16455"/>
                  </a:lnTo>
                  <a:lnTo>
                    <a:pt x="2104908" y="45803"/>
                  </a:lnTo>
                  <a:lnTo>
                    <a:pt x="2140146" y="45803"/>
                  </a:lnTo>
                  <a:lnTo>
                    <a:pt x="2140146" y="64853"/>
                  </a:lnTo>
                  <a:lnTo>
                    <a:pt x="2104906" y="64853"/>
                  </a:lnTo>
                  <a:lnTo>
                    <a:pt x="2054597" y="94200"/>
                  </a:lnTo>
                  <a:lnTo>
                    <a:pt x="2053062" y="100034"/>
                  </a:lnTo>
                  <a:lnTo>
                    <a:pt x="2058363" y="109120"/>
                  </a:lnTo>
                  <a:lnTo>
                    <a:pt x="2064195" y="110656"/>
                  </a:lnTo>
                  <a:lnTo>
                    <a:pt x="2142715" y="64853"/>
                  </a:lnTo>
                  <a:lnTo>
                    <a:pt x="2140146" y="64853"/>
                  </a:lnTo>
                  <a:lnTo>
                    <a:pt x="2142717" y="64852"/>
                  </a:lnTo>
                  <a:lnTo>
                    <a:pt x="2159044" y="55328"/>
                  </a:lnTo>
                  <a:lnTo>
                    <a:pt x="2064195" y="0"/>
                  </a:lnTo>
                  <a:close/>
                </a:path>
                <a:path w="2159635" h="111125">
                  <a:moveTo>
                    <a:pt x="2121236" y="55328"/>
                  </a:moveTo>
                  <a:lnTo>
                    <a:pt x="2104906" y="64853"/>
                  </a:lnTo>
                  <a:lnTo>
                    <a:pt x="2140146" y="64853"/>
                  </a:lnTo>
                  <a:lnTo>
                    <a:pt x="2140146" y="63555"/>
                  </a:lnTo>
                  <a:lnTo>
                    <a:pt x="2135341" y="63555"/>
                  </a:lnTo>
                  <a:lnTo>
                    <a:pt x="2121236" y="55328"/>
                  </a:lnTo>
                  <a:close/>
                </a:path>
                <a:path w="2159635" h="111125">
                  <a:moveTo>
                    <a:pt x="0" y="45802"/>
                  </a:moveTo>
                  <a:lnTo>
                    <a:pt x="0" y="64852"/>
                  </a:lnTo>
                  <a:lnTo>
                    <a:pt x="2104908" y="64852"/>
                  </a:lnTo>
                  <a:lnTo>
                    <a:pt x="2121236" y="55328"/>
                  </a:lnTo>
                  <a:lnTo>
                    <a:pt x="2104908" y="45803"/>
                  </a:lnTo>
                  <a:lnTo>
                    <a:pt x="0" y="45802"/>
                  </a:lnTo>
                  <a:close/>
                </a:path>
                <a:path w="2159635" h="111125">
                  <a:moveTo>
                    <a:pt x="2135341" y="47100"/>
                  </a:moveTo>
                  <a:lnTo>
                    <a:pt x="2121236" y="55328"/>
                  </a:lnTo>
                  <a:lnTo>
                    <a:pt x="2135341" y="63555"/>
                  </a:lnTo>
                  <a:lnTo>
                    <a:pt x="2135341" y="47100"/>
                  </a:lnTo>
                  <a:close/>
                </a:path>
                <a:path w="2159635" h="111125">
                  <a:moveTo>
                    <a:pt x="2140146" y="47100"/>
                  </a:moveTo>
                  <a:lnTo>
                    <a:pt x="2135341" y="47100"/>
                  </a:lnTo>
                  <a:lnTo>
                    <a:pt x="2135341" y="63555"/>
                  </a:lnTo>
                  <a:lnTo>
                    <a:pt x="2140146" y="63555"/>
                  </a:lnTo>
                  <a:lnTo>
                    <a:pt x="2140146" y="47100"/>
                  </a:lnTo>
                  <a:close/>
                </a:path>
                <a:path w="2159635" h="111125">
                  <a:moveTo>
                    <a:pt x="2104908" y="45803"/>
                  </a:moveTo>
                  <a:lnTo>
                    <a:pt x="2121236" y="55328"/>
                  </a:lnTo>
                  <a:lnTo>
                    <a:pt x="2135341" y="47100"/>
                  </a:lnTo>
                  <a:lnTo>
                    <a:pt x="2140146" y="47100"/>
                  </a:lnTo>
                  <a:lnTo>
                    <a:pt x="2140146" y="45803"/>
                  </a:lnTo>
                  <a:lnTo>
                    <a:pt x="2104908" y="458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037012" y="343861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1" y="9073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306887" y="343861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1" y="9073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576762" y="343861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1" y="9073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830762" y="343861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1" y="9073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100637" y="343861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1" y="9073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360987" y="343861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1" y="9073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630862" y="343861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1" y="9073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703872" y="1153250"/>
              <a:ext cx="111125" cy="2331085"/>
            </a:xfrm>
            <a:custGeom>
              <a:avLst/>
              <a:gdLst/>
              <a:ahLst/>
              <a:cxnLst/>
              <a:rect l="l" t="t" r="r" b="b"/>
              <a:pathLst>
                <a:path w="111125" h="2331085">
                  <a:moveTo>
                    <a:pt x="55328" y="37807"/>
                  </a:moveTo>
                  <a:lnTo>
                    <a:pt x="45803" y="54135"/>
                  </a:lnTo>
                  <a:lnTo>
                    <a:pt x="45802" y="2330731"/>
                  </a:lnTo>
                  <a:lnTo>
                    <a:pt x="64852" y="2330731"/>
                  </a:lnTo>
                  <a:lnTo>
                    <a:pt x="64853" y="54135"/>
                  </a:lnTo>
                  <a:lnTo>
                    <a:pt x="55328" y="37807"/>
                  </a:lnTo>
                  <a:close/>
                </a:path>
                <a:path w="111125" h="2331085">
                  <a:moveTo>
                    <a:pt x="55328" y="0"/>
                  </a:moveTo>
                  <a:lnTo>
                    <a:pt x="0" y="94848"/>
                  </a:lnTo>
                  <a:lnTo>
                    <a:pt x="1537" y="100681"/>
                  </a:lnTo>
                  <a:lnTo>
                    <a:pt x="10623" y="105982"/>
                  </a:lnTo>
                  <a:lnTo>
                    <a:pt x="16455" y="104447"/>
                  </a:lnTo>
                  <a:lnTo>
                    <a:pt x="45803" y="54136"/>
                  </a:lnTo>
                  <a:lnTo>
                    <a:pt x="45803" y="18898"/>
                  </a:lnTo>
                  <a:lnTo>
                    <a:pt x="66353" y="18898"/>
                  </a:lnTo>
                  <a:lnTo>
                    <a:pt x="55328" y="0"/>
                  </a:lnTo>
                  <a:close/>
                </a:path>
                <a:path w="111125" h="2331085">
                  <a:moveTo>
                    <a:pt x="66353" y="18898"/>
                  </a:moveTo>
                  <a:lnTo>
                    <a:pt x="64853" y="18898"/>
                  </a:lnTo>
                  <a:lnTo>
                    <a:pt x="64853" y="54136"/>
                  </a:lnTo>
                  <a:lnTo>
                    <a:pt x="94202" y="104447"/>
                  </a:lnTo>
                  <a:lnTo>
                    <a:pt x="100034" y="105982"/>
                  </a:lnTo>
                  <a:lnTo>
                    <a:pt x="109122" y="100680"/>
                  </a:lnTo>
                  <a:lnTo>
                    <a:pt x="110656" y="94848"/>
                  </a:lnTo>
                  <a:lnTo>
                    <a:pt x="66353" y="18898"/>
                  </a:lnTo>
                  <a:close/>
                </a:path>
                <a:path w="111125" h="2331085">
                  <a:moveTo>
                    <a:pt x="64853" y="23703"/>
                  </a:moveTo>
                  <a:lnTo>
                    <a:pt x="63555" y="23703"/>
                  </a:lnTo>
                  <a:lnTo>
                    <a:pt x="55328" y="37807"/>
                  </a:lnTo>
                  <a:lnTo>
                    <a:pt x="64853" y="54136"/>
                  </a:lnTo>
                  <a:lnTo>
                    <a:pt x="64853" y="23703"/>
                  </a:lnTo>
                  <a:close/>
                </a:path>
                <a:path w="111125" h="2331085">
                  <a:moveTo>
                    <a:pt x="64853" y="18898"/>
                  </a:moveTo>
                  <a:lnTo>
                    <a:pt x="45803" y="18898"/>
                  </a:lnTo>
                  <a:lnTo>
                    <a:pt x="45803" y="54135"/>
                  </a:lnTo>
                  <a:lnTo>
                    <a:pt x="55328" y="37807"/>
                  </a:lnTo>
                  <a:lnTo>
                    <a:pt x="47100" y="23703"/>
                  </a:lnTo>
                  <a:lnTo>
                    <a:pt x="64853" y="23703"/>
                  </a:lnTo>
                  <a:lnTo>
                    <a:pt x="64853" y="18898"/>
                  </a:lnTo>
                  <a:close/>
                </a:path>
                <a:path w="111125" h="2331085">
                  <a:moveTo>
                    <a:pt x="63555" y="23703"/>
                  </a:moveTo>
                  <a:lnTo>
                    <a:pt x="47100" y="23703"/>
                  </a:lnTo>
                  <a:lnTo>
                    <a:pt x="55328" y="37807"/>
                  </a:lnTo>
                  <a:lnTo>
                    <a:pt x="63555" y="237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705225" y="2080465"/>
              <a:ext cx="2184400" cy="0"/>
            </a:xfrm>
            <a:custGeom>
              <a:avLst/>
              <a:gdLst/>
              <a:ahLst/>
              <a:cxnLst/>
              <a:rect l="l" t="t" r="r" b="b"/>
              <a:pathLst>
                <a:path w="2184400">
                  <a:moveTo>
                    <a:pt x="0" y="0"/>
                  </a:moveTo>
                  <a:lnTo>
                    <a:pt x="2184400" y="1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000500" y="2627696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28338" y="0"/>
                  </a:moveTo>
                  <a:lnTo>
                    <a:pt x="8173" y="0"/>
                  </a:lnTo>
                  <a:lnTo>
                    <a:pt x="0" y="7298"/>
                  </a:lnTo>
                  <a:lnTo>
                    <a:pt x="0" y="16302"/>
                  </a:lnTo>
                  <a:lnTo>
                    <a:pt x="0" y="25307"/>
                  </a:lnTo>
                  <a:lnTo>
                    <a:pt x="8173" y="32607"/>
                  </a:lnTo>
                  <a:lnTo>
                    <a:pt x="28338" y="32607"/>
                  </a:lnTo>
                  <a:lnTo>
                    <a:pt x="36512" y="25307"/>
                  </a:lnTo>
                  <a:lnTo>
                    <a:pt x="36512" y="7298"/>
                  </a:lnTo>
                  <a:lnTo>
                    <a:pt x="283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000500" y="2627696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0" y="16303"/>
                  </a:moveTo>
                  <a:lnTo>
                    <a:pt x="0" y="7299"/>
                  </a:lnTo>
                  <a:lnTo>
                    <a:pt x="8173" y="0"/>
                  </a:lnTo>
                  <a:lnTo>
                    <a:pt x="18256" y="0"/>
                  </a:lnTo>
                  <a:lnTo>
                    <a:pt x="28339" y="0"/>
                  </a:lnTo>
                  <a:lnTo>
                    <a:pt x="36513" y="7299"/>
                  </a:lnTo>
                  <a:lnTo>
                    <a:pt x="36513" y="16303"/>
                  </a:lnTo>
                  <a:lnTo>
                    <a:pt x="36513" y="25307"/>
                  </a:lnTo>
                  <a:lnTo>
                    <a:pt x="28339" y="32607"/>
                  </a:lnTo>
                  <a:lnTo>
                    <a:pt x="18256" y="32607"/>
                  </a:lnTo>
                  <a:lnTo>
                    <a:pt x="8173" y="32607"/>
                  </a:lnTo>
                  <a:lnTo>
                    <a:pt x="0" y="25307"/>
                  </a:lnTo>
                  <a:lnTo>
                    <a:pt x="0" y="1630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287837" y="2908399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28340" y="0"/>
                  </a:moveTo>
                  <a:lnTo>
                    <a:pt x="8173" y="0"/>
                  </a:lnTo>
                  <a:lnTo>
                    <a:pt x="0" y="7298"/>
                  </a:lnTo>
                  <a:lnTo>
                    <a:pt x="0" y="16302"/>
                  </a:lnTo>
                  <a:lnTo>
                    <a:pt x="0" y="25307"/>
                  </a:lnTo>
                  <a:lnTo>
                    <a:pt x="8173" y="32607"/>
                  </a:lnTo>
                  <a:lnTo>
                    <a:pt x="28340" y="32607"/>
                  </a:lnTo>
                  <a:lnTo>
                    <a:pt x="36513" y="25307"/>
                  </a:lnTo>
                  <a:lnTo>
                    <a:pt x="36513" y="7298"/>
                  </a:lnTo>
                  <a:lnTo>
                    <a:pt x="28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4287837" y="2908399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0" y="16303"/>
                  </a:moveTo>
                  <a:lnTo>
                    <a:pt x="0" y="7299"/>
                  </a:lnTo>
                  <a:lnTo>
                    <a:pt x="8173" y="0"/>
                  </a:lnTo>
                  <a:lnTo>
                    <a:pt x="18256" y="0"/>
                  </a:lnTo>
                  <a:lnTo>
                    <a:pt x="28339" y="0"/>
                  </a:lnTo>
                  <a:lnTo>
                    <a:pt x="36513" y="7299"/>
                  </a:lnTo>
                  <a:lnTo>
                    <a:pt x="36513" y="16303"/>
                  </a:lnTo>
                  <a:lnTo>
                    <a:pt x="36513" y="25307"/>
                  </a:lnTo>
                  <a:lnTo>
                    <a:pt x="28339" y="32607"/>
                  </a:lnTo>
                  <a:lnTo>
                    <a:pt x="18256" y="32607"/>
                  </a:lnTo>
                  <a:lnTo>
                    <a:pt x="8173" y="32607"/>
                  </a:lnTo>
                  <a:lnTo>
                    <a:pt x="0" y="25307"/>
                  </a:lnTo>
                  <a:lnTo>
                    <a:pt x="0" y="1630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540250" y="2205222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28338" y="0"/>
                  </a:moveTo>
                  <a:lnTo>
                    <a:pt x="8173" y="0"/>
                  </a:lnTo>
                  <a:lnTo>
                    <a:pt x="0" y="7299"/>
                  </a:lnTo>
                  <a:lnTo>
                    <a:pt x="0" y="16302"/>
                  </a:lnTo>
                  <a:lnTo>
                    <a:pt x="0" y="25307"/>
                  </a:lnTo>
                  <a:lnTo>
                    <a:pt x="8173" y="32607"/>
                  </a:lnTo>
                  <a:lnTo>
                    <a:pt x="28338" y="32607"/>
                  </a:lnTo>
                  <a:lnTo>
                    <a:pt x="36512" y="25307"/>
                  </a:lnTo>
                  <a:lnTo>
                    <a:pt x="36512" y="7299"/>
                  </a:lnTo>
                  <a:lnTo>
                    <a:pt x="283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540250" y="2205222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0" y="16303"/>
                  </a:moveTo>
                  <a:lnTo>
                    <a:pt x="0" y="7299"/>
                  </a:lnTo>
                  <a:lnTo>
                    <a:pt x="8173" y="0"/>
                  </a:lnTo>
                  <a:lnTo>
                    <a:pt x="18256" y="0"/>
                  </a:lnTo>
                  <a:lnTo>
                    <a:pt x="28339" y="0"/>
                  </a:lnTo>
                  <a:lnTo>
                    <a:pt x="36513" y="7299"/>
                  </a:lnTo>
                  <a:lnTo>
                    <a:pt x="36513" y="16303"/>
                  </a:lnTo>
                  <a:lnTo>
                    <a:pt x="36513" y="25307"/>
                  </a:lnTo>
                  <a:lnTo>
                    <a:pt x="28339" y="32607"/>
                  </a:lnTo>
                  <a:lnTo>
                    <a:pt x="18256" y="32607"/>
                  </a:lnTo>
                  <a:lnTo>
                    <a:pt x="8173" y="32607"/>
                  </a:lnTo>
                  <a:lnTo>
                    <a:pt x="0" y="25307"/>
                  </a:lnTo>
                  <a:lnTo>
                    <a:pt x="0" y="1630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792662" y="2159857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28340" y="0"/>
                  </a:moveTo>
                  <a:lnTo>
                    <a:pt x="8173" y="0"/>
                  </a:lnTo>
                  <a:lnTo>
                    <a:pt x="0" y="7298"/>
                  </a:lnTo>
                  <a:lnTo>
                    <a:pt x="0" y="16302"/>
                  </a:lnTo>
                  <a:lnTo>
                    <a:pt x="0" y="25307"/>
                  </a:lnTo>
                  <a:lnTo>
                    <a:pt x="8173" y="32607"/>
                  </a:lnTo>
                  <a:lnTo>
                    <a:pt x="28340" y="32607"/>
                  </a:lnTo>
                  <a:lnTo>
                    <a:pt x="36513" y="25307"/>
                  </a:lnTo>
                  <a:lnTo>
                    <a:pt x="36513" y="7298"/>
                  </a:lnTo>
                  <a:lnTo>
                    <a:pt x="28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792662" y="2159857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0" y="16303"/>
                  </a:moveTo>
                  <a:lnTo>
                    <a:pt x="0" y="7299"/>
                  </a:lnTo>
                  <a:lnTo>
                    <a:pt x="8173" y="0"/>
                  </a:lnTo>
                  <a:lnTo>
                    <a:pt x="18256" y="0"/>
                  </a:lnTo>
                  <a:lnTo>
                    <a:pt x="28339" y="0"/>
                  </a:lnTo>
                  <a:lnTo>
                    <a:pt x="36513" y="7299"/>
                  </a:lnTo>
                  <a:lnTo>
                    <a:pt x="36513" y="16303"/>
                  </a:lnTo>
                  <a:lnTo>
                    <a:pt x="36513" y="25307"/>
                  </a:lnTo>
                  <a:lnTo>
                    <a:pt x="28339" y="32607"/>
                  </a:lnTo>
                  <a:lnTo>
                    <a:pt x="18256" y="32607"/>
                  </a:lnTo>
                  <a:lnTo>
                    <a:pt x="8173" y="32607"/>
                  </a:lnTo>
                  <a:lnTo>
                    <a:pt x="0" y="25307"/>
                  </a:lnTo>
                  <a:lnTo>
                    <a:pt x="0" y="1630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4125" y="2409371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28338" y="0"/>
                  </a:moveTo>
                  <a:lnTo>
                    <a:pt x="8173" y="0"/>
                  </a:lnTo>
                  <a:lnTo>
                    <a:pt x="0" y="7298"/>
                  </a:lnTo>
                  <a:lnTo>
                    <a:pt x="0" y="16302"/>
                  </a:lnTo>
                  <a:lnTo>
                    <a:pt x="0" y="25307"/>
                  </a:lnTo>
                  <a:lnTo>
                    <a:pt x="8173" y="32605"/>
                  </a:lnTo>
                  <a:lnTo>
                    <a:pt x="28338" y="32605"/>
                  </a:lnTo>
                  <a:lnTo>
                    <a:pt x="36512" y="25307"/>
                  </a:lnTo>
                  <a:lnTo>
                    <a:pt x="36512" y="7298"/>
                  </a:lnTo>
                  <a:lnTo>
                    <a:pt x="283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064125" y="2409371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0" y="16303"/>
                  </a:moveTo>
                  <a:lnTo>
                    <a:pt x="0" y="7299"/>
                  </a:lnTo>
                  <a:lnTo>
                    <a:pt x="8173" y="0"/>
                  </a:lnTo>
                  <a:lnTo>
                    <a:pt x="18256" y="0"/>
                  </a:lnTo>
                  <a:lnTo>
                    <a:pt x="28339" y="0"/>
                  </a:lnTo>
                  <a:lnTo>
                    <a:pt x="36513" y="7299"/>
                  </a:lnTo>
                  <a:lnTo>
                    <a:pt x="36513" y="16303"/>
                  </a:lnTo>
                  <a:lnTo>
                    <a:pt x="36513" y="25307"/>
                  </a:lnTo>
                  <a:lnTo>
                    <a:pt x="28339" y="32607"/>
                  </a:lnTo>
                  <a:lnTo>
                    <a:pt x="18256" y="32607"/>
                  </a:lnTo>
                  <a:lnTo>
                    <a:pt x="8173" y="32607"/>
                  </a:lnTo>
                  <a:lnTo>
                    <a:pt x="0" y="25307"/>
                  </a:lnTo>
                  <a:lnTo>
                    <a:pt x="0" y="1630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351462" y="2481672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28340" y="0"/>
                  </a:moveTo>
                  <a:lnTo>
                    <a:pt x="8173" y="0"/>
                  </a:lnTo>
                  <a:lnTo>
                    <a:pt x="0" y="7299"/>
                  </a:lnTo>
                  <a:lnTo>
                    <a:pt x="0" y="16304"/>
                  </a:lnTo>
                  <a:lnTo>
                    <a:pt x="0" y="25308"/>
                  </a:lnTo>
                  <a:lnTo>
                    <a:pt x="8173" y="32607"/>
                  </a:lnTo>
                  <a:lnTo>
                    <a:pt x="28340" y="32607"/>
                  </a:lnTo>
                  <a:lnTo>
                    <a:pt x="36513" y="25308"/>
                  </a:lnTo>
                  <a:lnTo>
                    <a:pt x="36513" y="7299"/>
                  </a:lnTo>
                  <a:lnTo>
                    <a:pt x="28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351462" y="2481672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0" y="16303"/>
                  </a:moveTo>
                  <a:lnTo>
                    <a:pt x="0" y="7299"/>
                  </a:lnTo>
                  <a:lnTo>
                    <a:pt x="8173" y="0"/>
                  </a:lnTo>
                  <a:lnTo>
                    <a:pt x="18256" y="0"/>
                  </a:lnTo>
                  <a:lnTo>
                    <a:pt x="28339" y="0"/>
                  </a:lnTo>
                  <a:lnTo>
                    <a:pt x="36513" y="7299"/>
                  </a:lnTo>
                  <a:lnTo>
                    <a:pt x="36513" y="16303"/>
                  </a:lnTo>
                  <a:lnTo>
                    <a:pt x="36513" y="25307"/>
                  </a:lnTo>
                  <a:lnTo>
                    <a:pt x="28339" y="32607"/>
                  </a:lnTo>
                  <a:lnTo>
                    <a:pt x="18256" y="32607"/>
                  </a:lnTo>
                  <a:lnTo>
                    <a:pt x="8173" y="32607"/>
                  </a:lnTo>
                  <a:lnTo>
                    <a:pt x="0" y="25307"/>
                  </a:lnTo>
                  <a:lnTo>
                    <a:pt x="0" y="1630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611812" y="2063454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28340" y="0"/>
                  </a:moveTo>
                  <a:lnTo>
                    <a:pt x="8173" y="0"/>
                  </a:lnTo>
                  <a:lnTo>
                    <a:pt x="0" y="7298"/>
                  </a:lnTo>
                  <a:lnTo>
                    <a:pt x="0" y="16302"/>
                  </a:lnTo>
                  <a:lnTo>
                    <a:pt x="0" y="25307"/>
                  </a:lnTo>
                  <a:lnTo>
                    <a:pt x="8173" y="32607"/>
                  </a:lnTo>
                  <a:lnTo>
                    <a:pt x="28340" y="32607"/>
                  </a:lnTo>
                  <a:lnTo>
                    <a:pt x="36513" y="25307"/>
                  </a:lnTo>
                  <a:lnTo>
                    <a:pt x="36513" y="7298"/>
                  </a:lnTo>
                  <a:lnTo>
                    <a:pt x="28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611812" y="2063454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0" y="16303"/>
                  </a:moveTo>
                  <a:lnTo>
                    <a:pt x="0" y="7299"/>
                  </a:lnTo>
                  <a:lnTo>
                    <a:pt x="8173" y="0"/>
                  </a:lnTo>
                  <a:lnTo>
                    <a:pt x="18256" y="0"/>
                  </a:lnTo>
                  <a:lnTo>
                    <a:pt x="28339" y="0"/>
                  </a:lnTo>
                  <a:lnTo>
                    <a:pt x="36513" y="7299"/>
                  </a:lnTo>
                  <a:lnTo>
                    <a:pt x="36513" y="16303"/>
                  </a:lnTo>
                  <a:lnTo>
                    <a:pt x="36513" y="25307"/>
                  </a:lnTo>
                  <a:lnTo>
                    <a:pt x="28339" y="32607"/>
                  </a:lnTo>
                  <a:lnTo>
                    <a:pt x="18256" y="32607"/>
                  </a:lnTo>
                  <a:lnTo>
                    <a:pt x="8173" y="32607"/>
                  </a:lnTo>
                  <a:lnTo>
                    <a:pt x="0" y="25307"/>
                  </a:lnTo>
                  <a:lnTo>
                    <a:pt x="0" y="1630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" name="object 63"/>
          <p:cNvSpPr txBox="1"/>
          <p:nvPr/>
        </p:nvSpPr>
        <p:spPr>
          <a:xfrm>
            <a:off x="3113881" y="1951228"/>
            <a:ext cx="5886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99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990000"/>
                </a:solidFill>
                <a:latin typeface="Times New Roman"/>
                <a:cs typeface="Times New Roman"/>
              </a:rPr>
              <a:t>m</a:t>
            </a:r>
            <a:r>
              <a:rPr sz="1600" spc="-10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913981" y="3631692"/>
            <a:ext cx="185801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2400" i="1" baseline="45138" dirty="0">
                <a:latin typeface="Times New Roman"/>
                <a:cs typeface="Times New Roman"/>
              </a:rPr>
              <a:t>n</a:t>
            </a:r>
            <a:r>
              <a:rPr sz="1650" i="1" baseline="50505" dirty="0">
                <a:latin typeface="Times New Roman"/>
                <a:cs typeface="Times New Roman"/>
              </a:rPr>
              <a:t>1</a:t>
            </a:r>
            <a:r>
              <a:rPr sz="1650" i="1" spc="300" baseline="50505" dirty="0">
                <a:latin typeface="Times New Roman"/>
                <a:cs typeface="Times New Roman"/>
              </a:rPr>
              <a:t> </a:t>
            </a:r>
            <a:r>
              <a:rPr sz="2000" b="1" i="1" dirty="0">
                <a:solidFill>
                  <a:srgbClr val="FF0000"/>
                </a:solidFill>
                <a:latin typeface="Times New Roman"/>
                <a:cs typeface="Times New Roman"/>
              </a:rPr>
              <a:t>h</a:t>
            </a:r>
            <a:r>
              <a:rPr sz="1950" b="1" baseline="25641" dirty="0">
                <a:solidFill>
                  <a:srgbClr val="FF0000"/>
                </a:solidFill>
                <a:latin typeface="Times New Roman"/>
                <a:cs typeface="Times New Roman"/>
              </a:rPr>
              <a:t>*</a:t>
            </a:r>
            <a:r>
              <a:rPr sz="1950" b="1" spc="307" baseline="2564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FF0000"/>
                </a:solidFill>
                <a:latin typeface="Times New Roman"/>
                <a:cs typeface="Times New Roman"/>
              </a:rPr>
              <a:t>optimista</a:t>
            </a:r>
            <a:r>
              <a:rPr sz="2000" b="1" spc="-1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400" i="1" spc="-37" baseline="48611" dirty="0">
                <a:latin typeface="Times New Roman"/>
                <a:cs typeface="Times New Roman"/>
              </a:rPr>
              <a:t>n</a:t>
            </a:r>
            <a:r>
              <a:rPr sz="1650" i="1" spc="-37" baseline="55555" dirty="0">
                <a:latin typeface="Times New Roman"/>
                <a:cs typeface="Times New Roman"/>
              </a:rPr>
              <a:t>m</a:t>
            </a:r>
            <a:endParaRPr sz="1650" baseline="55555">
              <a:latin typeface="Times New Roman"/>
              <a:cs typeface="Times New Roman"/>
            </a:endParaRPr>
          </a:p>
          <a:p>
            <a:pPr marL="44450" algn="ctr">
              <a:lnSpc>
                <a:spcPct val="100000"/>
              </a:lnSpc>
            </a:pP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(nodos</a:t>
            </a:r>
            <a:r>
              <a:rPr sz="2000" spc="-20" dirty="0">
                <a:solidFill>
                  <a:srgbClr val="FF0000"/>
                </a:solidFill>
                <a:latin typeface="Times New Roman"/>
                <a:cs typeface="Times New Roman"/>
              </a:rPr>
              <a:t> meta)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65" name="object 65"/>
          <p:cNvGrpSpPr/>
          <p:nvPr/>
        </p:nvGrpSpPr>
        <p:grpSpPr>
          <a:xfrm>
            <a:off x="6634162" y="1157503"/>
            <a:ext cx="2227580" cy="2386330"/>
            <a:chOff x="6634162" y="1157503"/>
            <a:chExt cx="2227580" cy="2386330"/>
          </a:xfrm>
        </p:grpSpPr>
        <p:sp>
          <p:nvSpPr>
            <p:cNvPr id="66" name="object 66"/>
            <p:cNvSpPr/>
            <p:nvPr/>
          </p:nvSpPr>
          <p:spPr>
            <a:xfrm>
              <a:off x="6702425" y="3432909"/>
              <a:ext cx="2159635" cy="111125"/>
            </a:xfrm>
            <a:custGeom>
              <a:avLst/>
              <a:gdLst/>
              <a:ahLst/>
              <a:cxnLst/>
              <a:rect l="l" t="t" r="r" b="b"/>
              <a:pathLst>
                <a:path w="2159634" h="111125">
                  <a:moveTo>
                    <a:pt x="2064195" y="0"/>
                  </a:moveTo>
                  <a:lnTo>
                    <a:pt x="2058362" y="1534"/>
                  </a:lnTo>
                  <a:lnTo>
                    <a:pt x="2053061" y="10622"/>
                  </a:lnTo>
                  <a:lnTo>
                    <a:pt x="2054597" y="16454"/>
                  </a:lnTo>
                  <a:lnTo>
                    <a:pt x="2104908" y="45802"/>
                  </a:lnTo>
                  <a:lnTo>
                    <a:pt x="2140145" y="45802"/>
                  </a:lnTo>
                  <a:lnTo>
                    <a:pt x="2140145" y="64852"/>
                  </a:lnTo>
                  <a:lnTo>
                    <a:pt x="2104908" y="64852"/>
                  </a:lnTo>
                  <a:lnTo>
                    <a:pt x="2054597" y="94200"/>
                  </a:lnTo>
                  <a:lnTo>
                    <a:pt x="2053061" y="100032"/>
                  </a:lnTo>
                  <a:lnTo>
                    <a:pt x="2058362" y="109120"/>
                  </a:lnTo>
                  <a:lnTo>
                    <a:pt x="2064195" y="110656"/>
                  </a:lnTo>
                  <a:lnTo>
                    <a:pt x="2142714" y="64852"/>
                  </a:lnTo>
                  <a:lnTo>
                    <a:pt x="2140145" y="64852"/>
                  </a:lnTo>
                  <a:lnTo>
                    <a:pt x="2142717" y="64851"/>
                  </a:lnTo>
                  <a:lnTo>
                    <a:pt x="2159043" y="55327"/>
                  </a:lnTo>
                  <a:lnTo>
                    <a:pt x="2064195" y="0"/>
                  </a:lnTo>
                  <a:close/>
                </a:path>
                <a:path w="2159634" h="111125">
                  <a:moveTo>
                    <a:pt x="2121237" y="55327"/>
                  </a:moveTo>
                  <a:lnTo>
                    <a:pt x="2104908" y="64852"/>
                  </a:lnTo>
                  <a:lnTo>
                    <a:pt x="2140145" y="64852"/>
                  </a:lnTo>
                  <a:lnTo>
                    <a:pt x="2140145" y="63554"/>
                  </a:lnTo>
                  <a:lnTo>
                    <a:pt x="2135341" y="63554"/>
                  </a:lnTo>
                  <a:lnTo>
                    <a:pt x="2121237" y="55327"/>
                  </a:lnTo>
                  <a:close/>
                </a:path>
                <a:path w="2159634" h="111125">
                  <a:moveTo>
                    <a:pt x="0" y="45801"/>
                  </a:moveTo>
                  <a:lnTo>
                    <a:pt x="0" y="64851"/>
                  </a:lnTo>
                  <a:lnTo>
                    <a:pt x="2104911" y="64851"/>
                  </a:lnTo>
                  <a:lnTo>
                    <a:pt x="2121237" y="55327"/>
                  </a:lnTo>
                  <a:lnTo>
                    <a:pt x="2104908" y="45802"/>
                  </a:lnTo>
                  <a:lnTo>
                    <a:pt x="0" y="45801"/>
                  </a:lnTo>
                  <a:close/>
                </a:path>
                <a:path w="2159634" h="111125">
                  <a:moveTo>
                    <a:pt x="2135341" y="47100"/>
                  </a:moveTo>
                  <a:lnTo>
                    <a:pt x="2121237" y="55327"/>
                  </a:lnTo>
                  <a:lnTo>
                    <a:pt x="2135341" y="63554"/>
                  </a:lnTo>
                  <a:lnTo>
                    <a:pt x="2135341" y="47100"/>
                  </a:lnTo>
                  <a:close/>
                </a:path>
                <a:path w="2159634" h="111125">
                  <a:moveTo>
                    <a:pt x="2140145" y="47100"/>
                  </a:moveTo>
                  <a:lnTo>
                    <a:pt x="2135341" y="47100"/>
                  </a:lnTo>
                  <a:lnTo>
                    <a:pt x="2135341" y="63554"/>
                  </a:lnTo>
                  <a:lnTo>
                    <a:pt x="2140145" y="63554"/>
                  </a:lnTo>
                  <a:lnTo>
                    <a:pt x="2140145" y="47100"/>
                  </a:lnTo>
                  <a:close/>
                </a:path>
                <a:path w="2159634" h="111125">
                  <a:moveTo>
                    <a:pt x="2104908" y="45802"/>
                  </a:moveTo>
                  <a:lnTo>
                    <a:pt x="2121237" y="55327"/>
                  </a:lnTo>
                  <a:lnTo>
                    <a:pt x="2135341" y="47100"/>
                  </a:lnTo>
                  <a:lnTo>
                    <a:pt x="2140145" y="47100"/>
                  </a:lnTo>
                  <a:lnTo>
                    <a:pt x="2140145" y="45802"/>
                  </a:lnTo>
                  <a:lnTo>
                    <a:pt x="2104908" y="458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980237" y="3442868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1" y="9073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250112" y="3442868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1" y="9073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519987" y="3442868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1" y="9073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773987" y="3442868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1" y="9073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043862" y="3442868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1" y="9073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04212" y="3442868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1" y="9073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574087" y="3442868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1" y="90732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647097" y="1157503"/>
              <a:ext cx="111125" cy="2331085"/>
            </a:xfrm>
            <a:custGeom>
              <a:avLst/>
              <a:gdLst/>
              <a:ahLst/>
              <a:cxnLst/>
              <a:rect l="l" t="t" r="r" b="b"/>
              <a:pathLst>
                <a:path w="111125" h="2331085">
                  <a:moveTo>
                    <a:pt x="55328" y="37807"/>
                  </a:moveTo>
                  <a:lnTo>
                    <a:pt x="45803" y="54135"/>
                  </a:lnTo>
                  <a:lnTo>
                    <a:pt x="45802" y="2330731"/>
                  </a:lnTo>
                  <a:lnTo>
                    <a:pt x="64852" y="2330731"/>
                  </a:lnTo>
                  <a:lnTo>
                    <a:pt x="64852" y="54135"/>
                  </a:lnTo>
                  <a:lnTo>
                    <a:pt x="55328" y="37807"/>
                  </a:lnTo>
                  <a:close/>
                </a:path>
                <a:path w="111125" h="2331085">
                  <a:moveTo>
                    <a:pt x="55327" y="0"/>
                  </a:moveTo>
                  <a:lnTo>
                    <a:pt x="0" y="94848"/>
                  </a:lnTo>
                  <a:lnTo>
                    <a:pt x="1537" y="100681"/>
                  </a:lnTo>
                  <a:lnTo>
                    <a:pt x="10622" y="105982"/>
                  </a:lnTo>
                  <a:lnTo>
                    <a:pt x="16455" y="104447"/>
                  </a:lnTo>
                  <a:lnTo>
                    <a:pt x="45802" y="54137"/>
                  </a:lnTo>
                  <a:lnTo>
                    <a:pt x="45802" y="18898"/>
                  </a:lnTo>
                  <a:lnTo>
                    <a:pt x="66352" y="18898"/>
                  </a:lnTo>
                  <a:lnTo>
                    <a:pt x="55327" y="0"/>
                  </a:lnTo>
                  <a:close/>
                </a:path>
                <a:path w="111125" h="2331085">
                  <a:moveTo>
                    <a:pt x="66352" y="18898"/>
                  </a:moveTo>
                  <a:lnTo>
                    <a:pt x="64852" y="18898"/>
                  </a:lnTo>
                  <a:lnTo>
                    <a:pt x="64853" y="54137"/>
                  </a:lnTo>
                  <a:lnTo>
                    <a:pt x="94200" y="104447"/>
                  </a:lnTo>
                  <a:lnTo>
                    <a:pt x="100034" y="105982"/>
                  </a:lnTo>
                  <a:lnTo>
                    <a:pt x="109121" y="100680"/>
                  </a:lnTo>
                  <a:lnTo>
                    <a:pt x="110656" y="94848"/>
                  </a:lnTo>
                  <a:lnTo>
                    <a:pt x="66352" y="18898"/>
                  </a:lnTo>
                  <a:close/>
                </a:path>
                <a:path w="111125" h="2331085">
                  <a:moveTo>
                    <a:pt x="64852" y="18898"/>
                  </a:moveTo>
                  <a:lnTo>
                    <a:pt x="45802" y="18898"/>
                  </a:lnTo>
                  <a:lnTo>
                    <a:pt x="45802" y="54137"/>
                  </a:lnTo>
                  <a:lnTo>
                    <a:pt x="55328" y="37807"/>
                  </a:lnTo>
                  <a:lnTo>
                    <a:pt x="47100" y="23703"/>
                  </a:lnTo>
                  <a:lnTo>
                    <a:pt x="64852" y="23703"/>
                  </a:lnTo>
                  <a:lnTo>
                    <a:pt x="64852" y="18898"/>
                  </a:lnTo>
                  <a:close/>
                </a:path>
                <a:path w="111125" h="2331085">
                  <a:moveTo>
                    <a:pt x="64852" y="23703"/>
                  </a:moveTo>
                  <a:lnTo>
                    <a:pt x="63555" y="23703"/>
                  </a:lnTo>
                  <a:lnTo>
                    <a:pt x="55328" y="37807"/>
                  </a:lnTo>
                  <a:lnTo>
                    <a:pt x="64852" y="54135"/>
                  </a:lnTo>
                  <a:lnTo>
                    <a:pt x="64852" y="23703"/>
                  </a:lnTo>
                  <a:close/>
                </a:path>
                <a:path w="111125" h="2331085">
                  <a:moveTo>
                    <a:pt x="63555" y="23703"/>
                  </a:moveTo>
                  <a:lnTo>
                    <a:pt x="47100" y="23703"/>
                  </a:lnTo>
                  <a:lnTo>
                    <a:pt x="55328" y="37807"/>
                  </a:lnTo>
                  <a:lnTo>
                    <a:pt x="63555" y="237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648450" y="2084718"/>
              <a:ext cx="2184400" cy="0"/>
            </a:xfrm>
            <a:custGeom>
              <a:avLst/>
              <a:gdLst/>
              <a:ahLst/>
              <a:cxnLst/>
              <a:rect l="l" t="t" r="r" b="b"/>
              <a:pathLst>
                <a:path w="2184400">
                  <a:moveTo>
                    <a:pt x="0" y="0"/>
                  </a:moveTo>
                  <a:lnTo>
                    <a:pt x="2184400" y="1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" name="object 76"/>
          <p:cNvSpPr txBox="1"/>
          <p:nvPr/>
        </p:nvSpPr>
        <p:spPr>
          <a:xfrm>
            <a:off x="3483768" y="951483"/>
            <a:ext cx="32226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2993390" algn="l"/>
              </a:tabLst>
            </a:pPr>
            <a:r>
              <a:rPr sz="2400" i="1" baseline="-17361" dirty="0">
                <a:latin typeface="Times New Roman"/>
                <a:cs typeface="Times New Roman"/>
              </a:rPr>
              <a:t>f</a:t>
            </a:r>
            <a:r>
              <a:rPr sz="2400" i="1" spc="7" baseline="-17361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*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2400" i="1" baseline="-17361" dirty="0">
                <a:latin typeface="Times New Roman"/>
                <a:cs typeface="Times New Roman"/>
              </a:rPr>
              <a:t>f</a:t>
            </a:r>
            <a:r>
              <a:rPr sz="2400" i="1" spc="7" baseline="-17361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*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6087268" y="1957323"/>
            <a:ext cx="5283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99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990000"/>
                </a:solidFill>
                <a:latin typeface="Times New Roman"/>
                <a:cs typeface="Times New Roman"/>
              </a:rPr>
              <a:t>i</a:t>
            </a:r>
            <a:r>
              <a:rPr sz="1600" spc="-10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8465343" y="3511804"/>
            <a:ext cx="2171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25" dirty="0">
                <a:latin typeface="Times New Roman"/>
                <a:cs typeface="Times New Roman"/>
              </a:rPr>
              <a:t>n</a:t>
            </a:r>
            <a:r>
              <a:rPr sz="1650" i="1" spc="-37" baseline="-15151" dirty="0">
                <a:latin typeface="Times New Roman"/>
                <a:cs typeface="Times New Roman"/>
              </a:rPr>
              <a:t>i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3762375" y="2076212"/>
            <a:ext cx="1866900" cy="1395095"/>
          </a:xfrm>
          <a:custGeom>
            <a:avLst/>
            <a:gdLst/>
            <a:ahLst/>
            <a:cxnLst/>
            <a:rect l="l" t="t" r="r" b="b"/>
            <a:pathLst>
              <a:path w="1866900" h="1395095">
                <a:moveTo>
                  <a:pt x="0" y="1395010"/>
                </a:moveTo>
                <a:lnTo>
                  <a:pt x="254000" y="567077"/>
                </a:lnTo>
                <a:lnTo>
                  <a:pt x="539750" y="850615"/>
                </a:lnTo>
                <a:lnTo>
                  <a:pt x="793750" y="141769"/>
                </a:lnTo>
                <a:lnTo>
                  <a:pt x="1047750" y="96403"/>
                </a:lnTo>
                <a:lnTo>
                  <a:pt x="1314450" y="345917"/>
                </a:lnTo>
                <a:lnTo>
                  <a:pt x="1606550" y="419637"/>
                </a:lnTo>
                <a:lnTo>
                  <a:pt x="1866900" y="0"/>
                </a:lnTo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0" name="object 80"/>
          <p:cNvGrpSpPr/>
          <p:nvPr/>
        </p:nvGrpSpPr>
        <p:grpSpPr>
          <a:xfrm>
            <a:off x="6699250" y="2053419"/>
            <a:ext cx="1906905" cy="1438275"/>
            <a:chOff x="6699250" y="2053419"/>
            <a:chExt cx="1906905" cy="1438275"/>
          </a:xfrm>
        </p:grpSpPr>
        <p:sp>
          <p:nvSpPr>
            <p:cNvPr id="81" name="object 81"/>
            <p:cNvSpPr/>
            <p:nvPr/>
          </p:nvSpPr>
          <p:spPr>
            <a:xfrm>
              <a:off x="6943725" y="2994878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28338" y="0"/>
                  </a:moveTo>
                  <a:lnTo>
                    <a:pt x="8173" y="0"/>
                  </a:lnTo>
                  <a:lnTo>
                    <a:pt x="0" y="7298"/>
                  </a:lnTo>
                  <a:lnTo>
                    <a:pt x="0" y="16302"/>
                  </a:lnTo>
                  <a:lnTo>
                    <a:pt x="0" y="25307"/>
                  </a:lnTo>
                  <a:lnTo>
                    <a:pt x="8173" y="32605"/>
                  </a:lnTo>
                  <a:lnTo>
                    <a:pt x="28338" y="32605"/>
                  </a:lnTo>
                  <a:lnTo>
                    <a:pt x="36512" y="25307"/>
                  </a:lnTo>
                  <a:lnTo>
                    <a:pt x="36512" y="7298"/>
                  </a:lnTo>
                  <a:lnTo>
                    <a:pt x="283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943725" y="2994878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0" y="16303"/>
                  </a:moveTo>
                  <a:lnTo>
                    <a:pt x="0" y="7299"/>
                  </a:lnTo>
                  <a:lnTo>
                    <a:pt x="8173" y="0"/>
                  </a:lnTo>
                  <a:lnTo>
                    <a:pt x="18256" y="0"/>
                  </a:lnTo>
                  <a:lnTo>
                    <a:pt x="28339" y="0"/>
                  </a:lnTo>
                  <a:lnTo>
                    <a:pt x="36513" y="7299"/>
                  </a:lnTo>
                  <a:lnTo>
                    <a:pt x="36513" y="16303"/>
                  </a:lnTo>
                  <a:lnTo>
                    <a:pt x="36513" y="25307"/>
                  </a:lnTo>
                  <a:lnTo>
                    <a:pt x="28339" y="32607"/>
                  </a:lnTo>
                  <a:lnTo>
                    <a:pt x="18256" y="32607"/>
                  </a:lnTo>
                  <a:lnTo>
                    <a:pt x="8173" y="32607"/>
                  </a:lnTo>
                  <a:lnTo>
                    <a:pt x="0" y="25307"/>
                  </a:lnTo>
                  <a:lnTo>
                    <a:pt x="0" y="1630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231062" y="2912652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28340" y="0"/>
                  </a:moveTo>
                  <a:lnTo>
                    <a:pt x="8173" y="0"/>
                  </a:lnTo>
                  <a:lnTo>
                    <a:pt x="0" y="7298"/>
                  </a:lnTo>
                  <a:lnTo>
                    <a:pt x="0" y="16302"/>
                  </a:lnTo>
                  <a:lnTo>
                    <a:pt x="0" y="25307"/>
                  </a:lnTo>
                  <a:lnTo>
                    <a:pt x="8173" y="32607"/>
                  </a:lnTo>
                  <a:lnTo>
                    <a:pt x="28340" y="32607"/>
                  </a:lnTo>
                  <a:lnTo>
                    <a:pt x="36513" y="25307"/>
                  </a:lnTo>
                  <a:lnTo>
                    <a:pt x="36513" y="7298"/>
                  </a:lnTo>
                  <a:lnTo>
                    <a:pt x="28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231062" y="2912652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0" y="16303"/>
                  </a:moveTo>
                  <a:lnTo>
                    <a:pt x="0" y="7299"/>
                  </a:lnTo>
                  <a:lnTo>
                    <a:pt x="8173" y="0"/>
                  </a:lnTo>
                  <a:lnTo>
                    <a:pt x="18256" y="0"/>
                  </a:lnTo>
                  <a:lnTo>
                    <a:pt x="28339" y="0"/>
                  </a:lnTo>
                  <a:lnTo>
                    <a:pt x="36513" y="7299"/>
                  </a:lnTo>
                  <a:lnTo>
                    <a:pt x="36513" y="16303"/>
                  </a:lnTo>
                  <a:lnTo>
                    <a:pt x="36513" y="25307"/>
                  </a:lnTo>
                  <a:lnTo>
                    <a:pt x="28339" y="32607"/>
                  </a:lnTo>
                  <a:lnTo>
                    <a:pt x="18256" y="32607"/>
                  </a:lnTo>
                  <a:lnTo>
                    <a:pt x="8173" y="32607"/>
                  </a:lnTo>
                  <a:lnTo>
                    <a:pt x="0" y="25307"/>
                  </a:lnTo>
                  <a:lnTo>
                    <a:pt x="0" y="1630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483475" y="2447649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28338" y="0"/>
                  </a:moveTo>
                  <a:lnTo>
                    <a:pt x="8173" y="0"/>
                  </a:lnTo>
                  <a:lnTo>
                    <a:pt x="0" y="7298"/>
                  </a:lnTo>
                  <a:lnTo>
                    <a:pt x="0" y="16302"/>
                  </a:lnTo>
                  <a:lnTo>
                    <a:pt x="0" y="25307"/>
                  </a:lnTo>
                  <a:lnTo>
                    <a:pt x="8173" y="32605"/>
                  </a:lnTo>
                  <a:lnTo>
                    <a:pt x="28338" y="32605"/>
                  </a:lnTo>
                  <a:lnTo>
                    <a:pt x="36512" y="25307"/>
                  </a:lnTo>
                  <a:lnTo>
                    <a:pt x="36512" y="7298"/>
                  </a:lnTo>
                  <a:lnTo>
                    <a:pt x="283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483475" y="2447649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0" y="16303"/>
                  </a:moveTo>
                  <a:lnTo>
                    <a:pt x="0" y="7299"/>
                  </a:lnTo>
                  <a:lnTo>
                    <a:pt x="8173" y="0"/>
                  </a:lnTo>
                  <a:lnTo>
                    <a:pt x="18256" y="0"/>
                  </a:lnTo>
                  <a:lnTo>
                    <a:pt x="28339" y="0"/>
                  </a:lnTo>
                  <a:lnTo>
                    <a:pt x="36513" y="7299"/>
                  </a:lnTo>
                  <a:lnTo>
                    <a:pt x="36513" y="16303"/>
                  </a:lnTo>
                  <a:lnTo>
                    <a:pt x="36513" y="25307"/>
                  </a:lnTo>
                  <a:lnTo>
                    <a:pt x="28339" y="32607"/>
                  </a:lnTo>
                  <a:lnTo>
                    <a:pt x="18256" y="32607"/>
                  </a:lnTo>
                  <a:lnTo>
                    <a:pt x="8173" y="32607"/>
                  </a:lnTo>
                  <a:lnTo>
                    <a:pt x="0" y="25307"/>
                  </a:lnTo>
                  <a:lnTo>
                    <a:pt x="0" y="1630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7735887" y="2345574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28340" y="0"/>
                  </a:moveTo>
                  <a:lnTo>
                    <a:pt x="8173" y="0"/>
                  </a:lnTo>
                  <a:lnTo>
                    <a:pt x="0" y="7299"/>
                  </a:lnTo>
                  <a:lnTo>
                    <a:pt x="0" y="16304"/>
                  </a:lnTo>
                  <a:lnTo>
                    <a:pt x="0" y="25308"/>
                  </a:lnTo>
                  <a:lnTo>
                    <a:pt x="8173" y="32607"/>
                  </a:lnTo>
                  <a:lnTo>
                    <a:pt x="28340" y="32607"/>
                  </a:lnTo>
                  <a:lnTo>
                    <a:pt x="36513" y="25308"/>
                  </a:lnTo>
                  <a:lnTo>
                    <a:pt x="36513" y="7299"/>
                  </a:lnTo>
                  <a:lnTo>
                    <a:pt x="28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7735887" y="2345574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0" y="16303"/>
                  </a:moveTo>
                  <a:lnTo>
                    <a:pt x="0" y="7299"/>
                  </a:lnTo>
                  <a:lnTo>
                    <a:pt x="8173" y="0"/>
                  </a:lnTo>
                  <a:lnTo>
                    <a:pt x="18256" y="0"/>
                  </a:lnTo>
                  <a:lnTo>
                    <a:pt x="28339" y="0"/>
                  </a:lnTo>
                  <a:lnTo>
                    <a:pt x="36513" y="7299"/>
                  </a:lnTo>
                  <a:lnTo>
                    <a:pt x="36513" y="16303"/>
                  </a:lnTo>
                  <a:lnTo>
                    <a:pt x="36513" y="25307"/>
                  </a:lnTo>
                  <a:lnTo>
                    <a:pt x="28339" y="32607"/>
                  </a:lnTo>
                  <a:lnTo>
                    <a:pt x="18256" y="32607"/>
                  </a:lnTo>
                  <a:lnTo>
                    <a:pt x="8173" y="32607"/>
                  </a:lnTo>
                  <a:lnTo>
                    <a:pt x="0" y="25307"/>
                  </a:lnTo>
                  <a:lnTo>
                    <a:pt x="0" y="1630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007350" y="2311549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28338" y="0"/>
                  </a:moveTo>
                  <a:lnTo>
                    <a:pt x="8173" y="0"/>
                  </a:lnTo>
                  <a:lnTo>
                    <a:pt x="0" y="7299"/>
                  </a:lnTo>
                  <a:lnTo>
                    <a:pt x="0" y="16304"/>
                  </a:lnTo>
                  <a:lnTo>
                    <a:pt x="0" y="25307"/>
                  </a:lnTo>
                  <a:lnTo>
                    <a:pt x="8173" y="32607"/>
                  </a:lnTo>
                  <a:lnTo>
                    <a:pt x="28338" y="32607"/>
                  </a:lnTo>
                  <a:lnTo>
                    <a:pt x="36512" y="25307"/>
                  </a:lnTo>
                  <a:lnTo>
                    <a:pt x="36512" y="7299"/>
                  </a:lnTo>
                  <a:lnTo>
                    <a:pt x="283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007350" y="2311549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0" y="16303"/>
                  </a:moveTo>
                  <a:lnTo>
                    <a:pt x="0" y="7299"/>
                  </a:lnTo>
                  <a:lnTo>
                    <a:pt x="8173" y="0"/>
                  </a:lnTo>
                  <a:lnTo>
                    <a:pt x="18256" y="0"/>
                  </a:lnTo>
                  <a:lnTo>
                    <a:pt x="28339" y="0"/>
                  </a:lnTo>
                  <a:lnTo>
                    <a:pt x="36513" y="7299"/>
                  </a:lnTo>
                  <a:lnTo>
                    <a:pt x="36513" y="16303"/>
                  </a:lnTo>
                  <a:lnTo>
                    <a:pt x="36513" y="25307"/>
                  </a:lnTo>
                  <a:lnTo>
                    <a:pt x="28339" y="32607"/>
                  </a:lnTo>
                  <a:lnTo>
                    <a:pt x="18256" y="32607"/>
                  </a:lnTo>
                  <a:lnTo>
                    <a:pt x="8173" y="32607"/>
                  </a:lnTo>
                  <a:lnTo>
                    <a:pt x="0" y="25307"/>
                  </a:lnTo>
                  <a:lnTo>
                    <a:pt x="0" y="1630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294687" y="2202388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28338" y="0"/>
                  </a:moveTo>
                  <a:lnTo>
                    <a:pt x="8173" y="0"/>
                  </a:lnTo>
                  <a:lnTo>
                    <a:pt x="0" y="7298"/>
                  </a:lnTo>
                  <a:lnTo>
                    <a:pt x="0" y="16302"/>
                  </a:lnTo>
                  <a:lnTo>
                    <a:pt x="0" y="25307"/>
                  </a:lnTo>
                  <a:lnTo>
                    <a:pt x="8173" y="32607"/>
                  </a:lnTo>
                  <a:lnTo>
                    <a:pt x="28338" y="32607"/>
                  </a:lnTo>
                  <a:lnTo>
                    <a:pt x="36512" y="25307"/>
                  </a:lnTo>
                  <a:lnTo>
                    <a:pt x="36512" y="7298"/>
                  </a:lnTo>
                  <a:lnTo>
                    <a:pt x="283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294687" y="2202388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0" y="16303"/>
                  </a:moveTo>
                  <a:lnTo>
                    <a:pt x="0" y="7299"/>
                  </a:lnTo>
                  <a:lnTo>
                    <a:pt x="8173" y="0"/>
                  </a:lnTo>
                  <a:lnTo>
                    <a:pt x="18256" y="0"/>
                  </a:lnTo>
                  <a:lnTo>
                    <a:pt x="28339" y="0"/>
                  </a:lnTo>
                  <a:lnTo>
                    <a:pt x="36513" y="7299"/>
                  </a:lnTo>
                  <a:lnTo>
                    <a:pt x="36513" y="16303"/>
                  </a:lnTo>
                  <a:lnTo>
                    <a:pt x="36513" y="25307"/>
                  </a:lnTo>
                  <a:lnTo>
                    <a:pt x="28339" y="32607"/>
                  </a:lnTo>
                  <a:lnTo>
                    <a:pt x="18256" y="32607"/>
                  </a:lnTo>
                  <a:lnTo>
                    <a:pt x="8173" y="32607"/>
                  </a:lnTo>
                  <a:lnTo>
                    <a:pt x="0" y="25307"/>
                  </a:lnTo>
                  <a:lnTo>
                    <a:pt x="0" y="1630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555037" y="2067707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28340" y="0"/>
                  </a:moveTo>
                  <a:lnTo>
                    <a:pt x="8173" y="0"/>
                  </a:lnTo>
                  <a:lnTo>
                    <a:pt x="0" y="7298"/>
                  </a:lnTo>
                  <a:lnTo>
                    <a:pt x="0" y="16302"/>
                  </a:lnTo>
                  <a:lnTo>
                    <a:pt x="0" y="25307"/>
                  </a:lnTo>
                  <a:lnTo>
                    <a:pt x="8173" y="32607"/>
                  </a:lnTo>
                  <a:lnTo>
                    <a:pt x="28340" y="32607"/>
                  </a:lnTo>
                  <a:lnTo>
                    <a:pt x="36513" y="25307"/>
                  </a:lnTo>
                  <a:lnTo>
                    <a:pt x="36513" y="7298"/>
                  </a:lnTo>
                  <a:lnTo>
                    <a:pt x="283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55037" y="2067707"/>
              <a:ext cx="36830" cy="33020"/>
            </a:xfrm>
            <a:custGeom>
              <a:avLst/>
              <a:gdLst/>
              <a:ahLst/>
              <a:cxnLst/>
              <a:rect l="l" t="t" r="r" b="b"/>
              <a:pathLst>
                <a:path w="36829" h="33019">
                  <a:moveTo>
                    <a:pt x="0" y="16303"/>
                  </a:moveTo>
                  <a:lnTo>
                    <a:pt x="0" y="7299"/>
                  </a:lnTo>
                  <a:lnTo>
                    <a:pt x="8173" y="0"/>
                  </a:lnTo>
                  <a:lnTo>
                    <a:pt x="18256" y="0"/>
                  </a:lnTo>
                  <a:lnTo>
                    <a:pt x="28339" y="0"/>
                  </a:lnTo>
                  <a:lnTo>
                    <a:pt x="36513" y="7299"/>
                  </a:lnTo>
                  <a:lnTo>
                    <a:pt x="36513" y="16303"/>
                  </a:lnTo>
                  <a:lnTo>
                    <a:pt x="36513" y="25307"/>
                  </a:lnTo>
                  <a:lnTo>
                    <a:pt x="28339" y="32607"/>
                  </a:lnTo>
                  <a:lnTo>
                    <a:pt x="18256" y="32607"/>
                  </a:lnTo>
                  <a:lnTo>
                    <a:pt x="8173" y="32607"/>
                  </a:lnTo>
                  <a:lnTo>
                    <a:pt x="0" y="25307"/>
                  </a:lnTo>
                  <a:lnTo>
                    <a:pt x="0" y="16303"/>
                  </a:lnTo>
                  <a:close/>
                </a:path>
              </a:pathLst>
            </a:custGeom>
            <a:ln w="2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6702425" y="2081884"/>
              <a:ext cx="1866900" cy="1406525"/>
            </a:xfrm>
            <a:custGeom>
              <a:avLst/>
              <a:gdLst/>
              <a:ahLst/>
              <a:cxnLst/>
              <a:rect l="l" t="t" r="r" b="b"/>
              <a:pathLst>
                <a:path w="1866900" h="1406525">
                  <a:moveTo>
                    <a:pt x="0" y="1406351"/>
                  </a:moveTo>
                  <a:lnTo>
                    <a:pt x="254000" y="924335"/>
                  </a:lnTo>
                  <a:lnTo>
                    <a:pt x="539750" y="844944"/>
                  </a:lnTo>
                  <a:lnTo>
                    <a:pt x="800100" y="379941"/>
                  </a:lnTo>
                  <a:lnTo>
                    <a:pt x="1054100" y="277867"/>
                  </a:lnTo>
                  <a:lnTo>
                    <a:pt x="1327150" y="243843"/>
                  </a:lnTo>
                  <a:lnTo>
                    <a:pt x="1606550" y="136098"/>
                  </a:lnTo>
                  <a:lnTo>
                    <a:pt x="1866900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6" name="object 96"/>
          <p:cNvSpPr txBox="1"/>
          <p:nvPr/>
        </p:nvSpPr>
        <p:spPr>
          <a:xfrm>
            <a:off x="1139189" y="1082547"/>
            <a:ext cx="77914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2890520" algn="l"/>
                <a:tab pos="5849620" algn="l"/>
              </a:tabLst>
            </a:pPr>
            <a:r>
              <a:rPr sz="1600" dirty="0">
                <a:latin typeface="Times New Roman"/>
                <a:cs typeface="Times New Roman"/>
              </a:rPr>
              <a:t>(a) </a:t>
            </a:r>
            <a:r>
              <a:rPr sz="1600" spc="-10" dirty="0">
                <a:latin typeface="Times New Roman"/>
                <a:cs typeface="Times New Roman"/>
              </a:rPr>
              <a:t>variable</a:t>
            </a:r>
            <a:r>
              <a:rPr sz="1600" dirty="0">
                <a:latin typeface="Times New Roman"/>
                <a:cs typeface="Times New Roman"/>
              </a:rPr>
              <a:t>	(b)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acotado por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i="1" spc="10" dirty="0"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latin typeface="Times New Roman"/>
                <a:cs typeface="Times New Roman"/>
              </a:rPr>
              <a:t>*</a:t>
            </a:r>
            <a:r>
              <a:rPr sz="1600" spc="-10" dirty="0">
                <a:latin typeface="Times New Roman"/>
                <a:cs typeface="Times New Roman"/>
              </a:rPr>
              <a:t>(</a:t>
            </a:r>
            <a:r>
              <a:rPr sz="1600" i="1" spc="-10" dirty="0"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latin typeface="Times New Roman"/>
                <a:cs typeface="Times New Roman"/>
              </a:rPr>
              <a:t>m</a:t>
            </a:r>
            <a:r>
              <a:rPr sz="1600" spc="-10" dirty="0">
                <a:latin typeface="Times New Roman"/>
                <a:cs typeface="Times New Roman"/>
              </a:rPr>
              <a:t>)</a:t>
            </a:r>
            <a:r>
              <a:rPr sz="1600" dirty="0">
                <a:latin typeface="Times New Roman"/>
                <a:cs typeface="Times New Roman"/>
              </a:rPr>
              <a:t>	(c)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monótono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spc="-10" dirty="0">
                <a:latin typeface="Times New Roman"/>
                <a:cs typeface="Times New Roman"/>
              </a:rPr>
              <a:t>creciente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1" name="object 10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21 </a:t>
            </a:r>
            <a:r>
              <a:rPr spc="-50" dirty="0"/>
              <a:t>–</a:t>
            </a:r>
          </a:p>
        </p:txBody>
      </p:sp>
      <p:sp>
        <p:nvSpPr>
          <p:cNvPr id="97" name="object 97"/>
          <p:cNvSpPr txBox="1"/>
          <p:nvPr/>
        </p:nvSpPr>
        <p:spPr>
          <a:xfrm>
            <a:off x="6857206" y="3505505"/>
            <a:ext cx="1645285" cy="608965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220"/>
              </a:spcBef>
            </a:pPr>
            <a:r>
              <a:rPr sz="1600" i="1" spc="-25" dirty="0">
                <a:latin typeface="Times New Roman"/>
                <a:cs typeface="Times New Roman"/>
              </a:rPr>
              <a:t>n</a:t>
            </a:r>
            <a:r>
              <a:rPr sz="1650" i="1" spc="-37" baseline="-15151" dirty="0">
                <a:latin typeface="Times New Roman"/>
                <a:cs typeface="Times New Roman"/>
              </a:rPr>
              <a:t>1</a:t>
            </a:r>
            <a:endParaRPr sz="1650" baseline="-15151">
              <a:latin typeface="Times New Roman"/>
              <a:cs typeface="Times New Roman"/>
            </a:endParaRPr>
          </a:p>
          <a:p>
            <a:pPr marL="206375">
              <a:lnSpc>
                <a:spcPct val="100000"/>
              </a:lnSpc>
              <a:spcBef>
                <a:spcPts val="150"/>
              </a:spcBef>
            </a:pP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77" baseline="25641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consistente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1136650" y="3502660"/>
            <a:ext cx="1564005" cy="459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84935">
              <a:lnSpc>
                <a:spcPts val="1470"/>
              </a:lnSpc>
              <a:spcBef>
                <a:spcPts val="100"/>
              </a:spcBef>
            </a:pPr>
            <a:r>
              <a:rPr sz="1600" i="1" spc="-25" dirty="0">
                <a:latin typeface="Times New Roman"/>
                <a:cs typeface="Times New Roman"/>
              </a:rPr>
              <a:t>n</a:t>
            </a:r>
            <a:r>
              <a:rPr sz="1650" i="1" spc="-37" baseline="-15151" dirty="0">
                <a:latin typeface="Times New Roman"/>
                <a:cs typeface="Times New Roman"/>
              </a:rPr>
              <a:t>i</a:t>
            </a:r>
            <a:endParaRPr sz="1650" baseline="-15151">
              <a:latin typeface="Times New Roman"/>
              <a:cs typeface="Times New Roman"/>
            </a:endParaRPr>
          </a:p>
          <a:p>
            <a:pPr marL="38100">
              <a:lnSpc>
                <a:spcPts val="1950"/>
              </a:lnSpc>
            </a:pPr>
            <a:r>
              <a:rPr sz="2000" b="1" i="1" dirty="0">
                <a:solidFill>
                  <a:srgbClr val="FF0000"/>
                </a:solidFill>
                <a:latin typeface="Times New Roman"/>
                <a:cs typeface="Times New Roman"/>
              </a:rPr>
              <a:t>h</a:t>
            </a:r>
            <a:r>
              <a:rPr sz="1950" b="1" baseline="25641" dirty="0">
                <a:solidFill>
                  <a:srgbClr val="FF0000"/>
                </a:solidFill>
                <a:latin typeface="Times New Roman"/>
                <a:cs typeface="Times New Roman"/>
              </a:rPr>
              <a:t>*</a:t>
            </a:r>
            <a:r>
              <a:rPr sz="1950" b="1" spc="262" baseline="2564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000" b="1" spc="-10" dirty="0">
                <a:solidFill>
                  <a:srgbClr val="FF0000"/>
                </a:solidFill>
                <a:latin typeface="Times New Roman"/>
                <a:cs typeface="Times New Roman"/>
              </a:rPr>
              <a:t>optimista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739140" y="4643628"/>
            <a:ext cx="7971790" cy="1424940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400050" marR="30480" indent="-361950">
              <a:lnSpc>
                <a:spcPct val="110500"/>
              </a:lnSpc>
              <a:spcBef>
                <a:spcPts val="60"/>
              </a:spcBef>
            </a:pPr>
            <a:r>
              <a:rPr sz="2000" b="1" dirty="0">
                <a:latin typeface="Times New Roman"/>
                <a:cs typeface="Times New Roman"/>
              </a:rPr>
              <a:t>Corolario</a:t>
            </a:r>
            <a:r>
              <a:rPr sz="2000" b="1" spc="-2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2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Sea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1950" i="1" spc="37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mejor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meta,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camino_a(n</a:t>
            </a:r>
            <a:r>
              <a:rPr sz="1950" i="1" baseline="-17094" dirty="0">
                <a:latin typeface="Times New Roman"/>
                <a:cs typeface="Times New Roman"/>
              </a:rPr>
              <a:t>i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conjunto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nodos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1950" i="1" spc="254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camino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desde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raíz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i</a:t>
            </a:r>
            <a:r>
              <a:rPr sz="1950" i="1" spc="254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cualquiera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i</a:t>
            </a:r>
            <a:r>
              <a:rPr sz="1950" i="1" spc="30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incluido).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Si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h</a:t>
            </a:r>
            <a:r>
              <a:rPr sz="1950" i="1" baseline="25641" dirty="0">
                <a:latin typeface="Times New Roman"/>
                <a:cs typeface="Times New Roman"/>
              </a:rPr>
              <a:t>*</a:t>
            </a:r>
            <a:r>
              <a:rPr sz="1950" i="1" spc="262" baseline="25641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es </a:t>
            </a:r>
            <a:r>
              <a:rPr sz="2000" i="1" dirty="0">
                <a:latin typeface="Times New Roman"/>
                <a:cs typeface="Times New Roman"/>
              </a:rPr>
              <a:t>optimista</a:t>
            </a:r>
            <a:r>
              <a:rPr sz="2000" dirty="0">
                <a:latin typeface="Times New Roman"/>
                <a:cs typeface="Times New Roman"/>
              </a:rPr>
              <a:t>,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entonces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algoritmo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2000" i="1" spc="-45" dirty="0">
                <a:latin typeface="Times New Roman"/>
                <a:cs typeface="Times New Roman"/>
              </a:rPr>
              <a:t> 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54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expande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todos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i</a:t>
            </a:r>
            <a:r>
              <a:rPr sz="1950" i="1" spc="254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tal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que</a:t>
            </a:r>
            <a:endParaRPr sz="2000">
              <a:latin typeface="Times New Roman"/>
              <a:cs typeface="Times New Roman"/>
            </a:endParaRPr>
          </a:p>
          <a:p>
            <a:pPr marL="2233930">
              <a:lnSpc>
                <a:spcPct val="100000"/>
              </a:lnSpc>
              <a:spcBef>
                <a:spcPts val="700"/>
              </a:spcBef>
              <a:tabLst>
                <a:tab pos="5281930" algn="l"/>
              </a:tabLst>
            </a:pPr>
            <a:r>
              <a:rPr sz="2000" spc="195" dirty="0">
                <a:latin typeface="Symbol"/>
                <a:cs typeface="Symbol"/>
              </a:rPr>
              <a:t></a:t>
            </a:r>
            <a:r>
              <a:rPr sz="2000" i="1" spc="195" dirty="0">
                <a:latin typeface="Times New Roman"/>
                <a:cs typeface="Times New Roman"/>
              </a:rPr>
              <a:t>n</a:t>
            </a:r>
            <a:r>
              <a:rPr sz="1950" i="1" spc="292" baseline="-17094" dirty="0">
                <a:latin typeface="Times New Roman"/>
                <a:cs typeface="Times New Roman"/>
              </a:rPr>
              <a:t>j</a:t>
            </a:r>
            <a:r>
              <a:rPr sz="1950" i="1" spc="75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Symbol"/>
                <a:cs typeface="Symbol"/>
              </a:rPr>
              <a:t></a:t>
            </a:r>
            <a:r>
              <a:rPr sz="2000" i="1" dirty="0">
                <a:latin typeface="Times New Roman"/>
                <a:cs typeface="Times New Roman"/>
              </a:rPr>
              <a:t>camino_a</a:t>
            </a:r>
            <a:r>
              <a:rPr sz="2000" i="1" spc="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(n</a:t>
            </a:r>
            <a:r>
              <a:rPr sz="1950" i="1" baseline="-17094" dirty="0">
                <a:latin typeface="Times New Roman"/>
                <a:cs typeface="Times New Roman"/>
              </a:rPr>
              <a:t>i</a:t>
            </a:r>
            <a:r>
              <a:rPr sz="2000" dirty="0">
                <a:latin typeface="Times New Roman"/>
                <a:cs typeface="Times New Roman"/>
              </a:rPr>
              <a:t>).</a:t>
            </a:r>
            <a:r>
              <a:rPr sz="2000" spc="3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f</a:t>
            </a:r>
            <a:r>
              <a:rPr sz="2000" i="1" spc="25" dirty="0">
                <a:latin typeface="Times New Roman"/>
                <a:cs typeface="Times New Roman"/>
              </a:rPr>
              <a:t> 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1950" i="1" spc="75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35" dirty="0">
                <a:latin typeface="Times New Roman"/>
                <a:cs typeface="Times New Roman"/>
              </a:rPr>
              <a:t> </a:t>
            </a:r>
            <a:r>
              <a:rPr sz="2000" spc="-310" dirty="0">
                <a:latin typeface="Symbol"/>
                <a:cs typeface="Symbol"/>
              </a:rPr>
              <a:t>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i="1" dirty="0">
                <a:latin typeface="Times New Roman"/>
                <a:cs typeface="Times New Roman"/>
              </a:rPr>
              <a:t>f</a:t>
            </a:r>
            <a:r>
              <a:rPr sz="2000" i="1" spc="-10" dirty="0">
                <a:latin typeface="Times New Roman"/>
                <a:cs typeface="Times New Roman"/>
              </a:rPr>
              <a:t> 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1950" i="1" spc="60" baseline="-17094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792162" y="3936492"/>
            <a:ext cx="21310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(nodos</a:t>
            </a:r>
            <a:r>
              <a:rPr sz="2000" spc="-10" dirty="0">
                <a:solidFill>
                  <a:srgbClr val="FF0000"/>
                </a:solidFill>
                <a:latin typeface="Times New Roman"/>
                <a:cs typeface="Times New Roman"/>
              </a:rPr>
              <a:t> cualesquiera)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323850">
              <a:lnSpc>
                <a:spcPct val="100000"/>
              </a:lnSpc>
              <a:spcBef>
                <a:spcPts val="100"/>
              </a:spcBef>
            </a:pPr>
            <a:r>
              <a:rPr dirty="0"/>
              <a:t>Inteligencia</a:t>
            </a:r>
            <a:r>
              <a:rPr spc="-35" dirty="0"/>
              <a:t> </a:t>
            </a:r>
            <a:r>
              <a:rPr dirty="0"/>
              <a:t>Artificial:</a:t>
            </a:r>
            <a:r>
              <a:rPr spc="-25" dirty="0"/>
              <a:t> </a:t>
            </a:r>
            <a:r>
              <a:rPr dirty="0"/>
              <a:t>Tendencias</a:t>
            </a:r>
            <a:r>
              <a:rPr spc="-25" dirty="0"/>
              <a:t> </a:t>
            </a:r>
            <a:r>
              <a:rPr dirty="0"/>
              <a:t>más</a:t>
            </a:r>
            <a:r>
              <a:rPr spc="-25" dirty="0"/>
              <a:t> </a:t>
            </a:r>
            <a:r>
              <a:rPr spc="-10" dirty="0"/>
              <a:t>recientes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4296136" y="6503528"/>
            <a:ext cx="2794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7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19067" y="1300197"/>
            <a:ext cx="7669530" cy="4266565"/>
          </a:xfrm>
          <a:prstGeom prst="rect">
            <a:avLst/>
          </a:prstGeom>
        </p:spPr>
        <p:txBody>
          <a:bodyPr vert="horz" wrap="square" lIns="0" tIns="182880" rIns="0" bIns="0" rtlCol="0">
            <a:spAutoFit/>
          </a:bodyPr>
          <a:lstStyle/>
          <a:p>
            <a:pPr marL="296545" indent="-283845">
              <a:lnSpc>
                <a:spcPct val="100000"/>
              </a:lnSpc>
              <a:spcBef>
                <a:spcPts val="1440"/>
              </a:spcBef>
              <a:buFont typeface="Times New Roman"/>
              <a:buChar char="•"/>
              <a:tabLst>
                <a:tab pos="296545" algn="l"/>
                <a:tab pos="297180" algn="l"/>
              </a:tabLst>
            </a:pPr>
            <a:r>
              <a:rPr sz="2000" spc="-10" dirty="0">
                <a:latin typeface="Cambria Math"/>
                <a:cs typeface="Cambria Math"/>
              </a:rPr>
              <a:t>∼</a:t>
            </a:r>
            <a:r>
              <a:rPr sz="2000" spc="-10" dirty="0">
                <a:latin typeface="Times New Roman"/>
                <a:cs typeface="Times New Roman"/>
              </a:rPr>
              <a:t>1990:</a:t>
            </a:r>
            <a:endParaRPr sz="20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121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regreso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redes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neuronas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(algoritmo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propagación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hacía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atrás, </a:t>
            </a:r>
            <a:r>
              <a:rPr sz="1800" spc="-25" dirty="0">
                <a:latin typeface="Times New Roman"/>
                <a:cs typeface="Times New Roman"/>
              </a:rPr>
              <a:t>…)</a:t>
            </a:r>
            <a:endParaRPr sz="1800">
              <a:latin typeface="Times New Roman"/>
              <a:cs typeface="Times New Roman"/>
            </a:endParaRPr>
          </a:p>
          <a:p>
            <a:pPr marL="772795" marR="861694" lvl="1" indent="-285750">
              <a:lnSpc>
                <a:spcPct val="130000"/>
              </a:lnSpc>
              <a:spcBef>
                <a:spcPts val="48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modelos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rigorosos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computacionalmente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eficientes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manejo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dirty="0">
                <a:latin typeface="Times New Roman"/>
                <a:cs typeface="Times New Roman"/>
              </a:rPr>
              <a:t>incertidumbre</a:t>
            </a:r>
            <a:r>
              <a:rPr sz="1800" spc="-3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(cadenas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Markov,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redes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Bayesianas)</a:t>
            </a:r>
            <a:endParaRPr sz="18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35"/>
              </a:spcBef>
              <a:buFont typeface="Times New Roman"/>
              <a:buChar char="–"/>
            </a:pPr>
            <a:endParaRPr sz="19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este</a:t>
            </a:r>
            <a:r>
              <a:rPr sz="2000" spc="-10" dirty="0">
                <a:latin typeface="Times New Roman"/>
                <a:cs typeface="Times New Roman"/>
              </a:rPr>
              <a:t> milenio:</a:t>
            </a:r>
            <a:endParaRPr sz="2000">
              <a:latin typeface="Times New Roman"/>
              <a:cs typeface="Times New Roman"/>
            </a:endParaRPr>
          </a:p>
          <a:p>
            <a:pPr marL="772795" lvl="1" indent="-285115">
              <a:lnSpc>
                <a:spcPct val="100000"/>
              </a:lnSpc>
              <a:spcBef>
                <a:spcPts val="120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Sistemas</a:t>
            </a:r>
            <a:r>
              <a:rPr sz="1800" spc="-3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autónomos: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robótica,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vehículos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autónomos,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sistemas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multiagente</a:t>
            </a:r>
            <a:endParaRPr sz="1800">
              <a:latin typeface="Times New Roman"/>
              <a:cs typeface="Times New Roman"/>
            </a:endParaRPr>
          </a:p>
          <a:p>
            <a:pPr marL="772795" marR="233045" lvl="1" indent="-285750">
              <a:lnSpc>
                <a:spcPct val="128899"/>
              </a:lnSpc>
              <a:spcBef>
                <a:spcPts val="530"/>
              </a:spcBef>
              <a:buFont typeface="Times New Roman"/>
              <a:buChar char="–"/>
              <a:tabLst>
                <a:tab pos="772795" algn="l"/>
                <a:tab pos="773430" algn="l"/>
              </a:tabLst>
            </a:pPr>
            <a:r>
              <a:rPr sz="1800" i="1" dirty="0">
                <a:latin typeface="Times New Roman"/>
                <a:cs typeface="Times New Roman"/>
              </a:rPr>
              <a:t>Big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Data</a:t>
            </a:r>
            <a:r>
              <a:rPr sz="1800" dirty="0">
                <a:latin typeface="Times New Roman"/>
                <a:cs typeface="Times New Roman"/>
              </a:rPr>
              <a:t>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algoritmos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aprendizaje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automático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grandes</a:t>
            </a:r>
            <a:r>
              <a:rPr sz="1800" spc="-10" dirty="0">
                <a:latin typeface="Times New Roman"/>
                <a:cs typeface="Times New Roman"/>
              </a:rPr>
              <a:t> volúmenes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datos</a:t>
            </a:r>
            <a:endParaRPr sz="1800">
              <a:latin typeface="Times New Roman"/>
              <a:cs typeface="Times New Roman"/>
            </a:endParaRPr>
          </a:p>
          <a:p>
            <a:pPr marL="772795" marR="285750" lvl="1" indent="-285750">
              <a:lnSpc>
                <a:spcPct val="128899"/>
              </a:lnSpc>
              <a:spcBef>
                <a:spcPts val="525"/>
              </a:spcBef>
              <a:buFont typeface="Times New Roman"/>
              <a:buChar char="–"/>
              <a:tabLst>
                <a:tab pos="772795" algn="l"/>
                <a:tab pos="773430" algn="l"/>
              </a:tabLst>
            </a:pPr>
            <a:r>
              <a:rPr sz="1800" i="1" dirty="0">
                <a:latin typeface="Times New Roman"/>
                <a:cs typeface="Times New Roman"/>
              </a:rPr>
              <a:t>Deep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Learning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(desde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Cambria Math"/>
                <a:cs typeface="Cambria Math"/>
              </a:rPr>
              <a:t>∼</a:t>
            </a:r>
            <a:r>
              <a:rPr sz="1800" dirty="0">
                <a:latin typeface="Times New Roman"/>
                <a:cs typeface="Times New Roman"/>
              </a:rPr>
              <a:t>2010):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redes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múltiples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capas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“niveles”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 </a:t>
            </a:r>
            <a:r>
              <a:rPr sz="1800" spc="-10" dirty="0">
                <a:latin typeface="Times New Roman"/>
                <a:cs typeface="Times New Roman"/>
              </a:rPr>
              <a:t>aprendizaje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365375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</a:t>
            </a:r>
            <a:r>
              <a:rPr spc="-40" dirty="0"/>
              <a:t> </a:t>
            </a:r>
            <a:r>
              <a:rPr dirty="0"/>
              <a:t>Corolario</a:t>
            </a:r>
            <a:r>
              <a:rPr spc="-40" dirty="0"/>
              <a:t> </a:t>
            </a:r>
            <a:r>
              <a:rPr spc="-50" dirty="0"/>
              <a:t>2</a:t>
            </a:r>
          </a:p>
        </p:txBody>
      </p:sp>
      <p:grpSp>
        <p:nvGrpSpPr>
          <p:cNvPr id="8" name="object 8"/>
          <p:cNvGrpSpPr/>
          <p:nvPr/>
        </p:nvGrpSpPr>
        <p:grpSpPr>
          <a:xfrm>
            <a:off x="1420202" y="1592162"/>
            <a:ext cx="5788660" cy="4265930"/>
            <a:chOff x="1420202" y="1592162"/>
            <a:chExt cx="5788660" cy="4265930"/>
          </a:xfrm>
        </p:grpSpPr>
        <p:sp>
          <p:nvSpPr>
            <p:cNvPr id="9" name="object 9"/>
            <p:cNvSpPr/>
            <p:nvPr/>
          </p:nvSpPr>
          <p:spPr>
            <a:xfrm>
              <a:off x="3757833" y="2299888"/>
              <a:ext cx="993140" cy="390525"/>
            </a:xfrm>
            <a:custGeom>
              <a:avLst/>
              <a:gdLst/>
              <a:ahLst/>
              <a:cxnLst/>
              <a:rect l="l" t="t" r="r" b="b"/>
              <a:pathLst>
                <a:path w="993139" h="390525">
                  <a:moveTo>
                    <a:pt x="19603" y="203456"/>
                  </a:moveTo>
                  <a:lnTo>
                    <a:pt x="19641" y="204038"/>
                  </a:lnTo>
                  <a:lnTo>
                    <a:pt x="10138" y="204668"/>
                  </a:lnTo>
                  <a:lnTo>
                    <a:pt x="797" y="206532"/>
                  </a:lnTo>
                  <a:lnTo>
                    <a:pt x="2981" y="217106"/>
                  </a:lnTo>
                  <a:lnTo>
                    <a:pt x="3131" y="217557"/>
                  </a:lnTo>
                  <a:lnTo>
                    <a:pt x="21205" y="211532"/>
                  </a:lnTo>
                  <a:lnTo>
                    <a:pt x="21054" y="211081"/>
                  </a:lnTo>
                  <a:lnTo>
                    <a:pt x="19603" y="203456"/>
                  </a:lnTo>
                  <a:close/>
                </a:path>
                <a:path w="993139" h="390525">
                  <a:moveTo>
                    <a:pt x="15656" y="145500"/>
                  </a:moveTo>
                  <a:lnTo>
                    <a:pt x="633" y="184937"/>
                  </a:lnTo>
                  <a:lnTo>
                    <a:pt x="0" y="195748"/>
                  </a:lnTo>
                  <a:lnTo>
                    <a:pt x="633" y="205299"/>
                  </a:lnTo>
                  <a:lnTo>
                    <a:pt x="10138" y="204668"/>
                  </a:lnTo>
                  <a:lnTo>
                    <a:pt x="19479" y="202805"/>
                  </a:lnTo>
                  <a:lnTo>
                    <a:pt x="28021" y="161754"/>
                  </a:lnTo>
                  <a:lnTo>
                    <a:pt x="31953" y="155366"/>
                  </a:lnTo>
                  <a:lnTo>
                    <a:pt x="15656" y="145500"/>
                  </a:lnTo>
                  <a:close/>
                </a:path>
                <a:path w="993139" h="390525">
                  <a:moveTo>
                    <a:pt x="19479" y="202805"/>
                  </a:moveTo>
                  <a:lnTo>
                    <a:pt x="10138" y="204668"/>
                  </a:lnTo>
                  <a:lnTo>
                    <a:pt x="19641" y="204038"/>
                  </a:lnTo>
                  <a:lnTo>
                    <a:pt x="19603" y="203456"/>
                  </a:lnTo>
                  <a:lnTo>
                    <a:pt x="19479" y="202805"/>
                  </a:lnTo>
                  <a:close/>
                </a:path>
                <a:path w="993139" h="390525">
                  <a:moveTo>
                    <a:pt x="19559" y="202805"/>
                  </a:moveTo>
                  <a:lnTo>
                    <a:pt x="19603" y="203456"/>
                  </a:lnTo>
                  <a:lnTo>
                    <a:pt x="19559" y="202805"/>
                  </a:lnTo>
                  <a:close/>
                </a:path>
                <a:path w="993139" h="390525">
                  <a:moveTo>
                    <a:pt x="74598" y="91436"/>
                  </a:moveTo>
                  <a:lnTo>
                    <a:pt x="62358" y="99183"/>
                  </a:lnTo>
                  <a:lnTo>
                    <a:pt x="40896" y="116278"/>
                  </a:lnTo>
                  <a:lnTo>
                    <a:pt x="28736" y="128943"/>
                  </a:lnTo>
                  <a:lnTo>
                    <a:pt x="42477" y="142137"/>
                  </a:lnTo>
                  <a:lnTo>
                    <a:pt x="54636" y="129472"/>
                  </a:lnTo>
                  <a:lnTo>
                    <a:pt x="74179" y="114122"/>
                  </a:lnTo>
                  <a:lnTo>
                    <a:pt x="84722" y="107572"/>
                  </a:lnTo>
                  <a:lnTo>
                    <a:pt x="74598" y="91436"/>
                  </a:lnTo>
                  <a:close/>
                </a:path>
                <a:path w="993139" h="390525">
                  <a:moveTo>
                    <a:pt x="144110" y="56908"/>
                  </a:moveTo>
                  <a:lnTo>
                    <a:pt x="116359" y="68576"/>
                  </a:lnTo>
                  <a:lnTo>
                    <a:pt x="91634" y="81180"/>
                  </a:lnTo>
                  <a:lnTo>
                    <a:pt x="100285" y="98153"/>
                  </a:lnTo>
                  <a:lnTo>
                    <a:pt x="125012" y="85548"/>
                  </a:lnTo>
                  <a:lnTo>
                    <a:pt x="151479" y="74476"/>
                  </a:lnTo>
                  <a:lnTo>
                    <a:pt x="144110" y="56908"/>
                  </a:lnTo>
                  <a:close/>
                </a:path>
                <a:path w="993139" h="390525">
                  <a:moveTo>
                    <a:pt x="217665" y="33169"/>
                  </a:moveTo>
                  <a:lnTo>
                    <a:pt x="183568" y="42904"/>
                  </a:lnTo>
                  <a:lnTo>
                    <a:pt x="162571" y="50178"/>
                  </a:lnTo>
                  <a:lnTo>
                    <a:pt x="168807" y="68178"/>
                  </a:lnTo>
                  <a:lnTo>
                    <a:pt x="189805" y="60904"/>
                  </a:lnTo>
                  <a:lnTo>
                    <a:pt x="222887" y="51489"/>
                  </a:lnTo>
                  <a:lnTo>
                    <a:pt x="217665" y="33169"/>
                  </a:lnTo>
                  <a:close/>
                </a:path>
                <a:path w="993139" h="390525">
                  <a:moveTo>
                    <a:pt x="293029" y="16965"/>
                  </a:moveTo>
                  <a:lnTo>
                    <a:pt x="262163" y="22644"/>
                  </a:lnTo>
                  <a:lnTo>
                    <a:pt x="236635" y="28555"/>
                  </a:lnTo>
                  <a:lnTo>
                    <a:pt x="240934" y="47114"/>
                  </a:lnTo>
                  <a:lnTo>
                    <a:pt x="266462" y="41202"/>
                  </a:lnTo>
                  <a:lnTo>
                    <a:pt x="296470" y="35702"/>
                  </a:lnTo>
                  <a:lnTo>
                    <a:pt x="293029" y="16965"/>
                  </a:lnTo>
                  <a:close/>
                </a:path>
                <a:path w="993139" h="390525">
                  <a:moveTo>
                    <a:pt x="369295" y="6563"/>
                  </a:moveTo>
                  <a:lnTo>
                    <a:pt x="350291" y="8434"/>
                  </a:lnTo>
                  <a:lnTo>
                    <a:pt x="312216" y="13745"/>
                  </a:lnTo>
                  <a:lnTo>
                    <a:pt x="314849" y="32612"/>
                  </a:lnTo>
                  <a:lnTo>
                    <a:pt x="352922" y="27301"/>
                  </a:lnTo>
                  <a:lnTo>
                    <a:pt x="371153" y="25521"/>
                  </a:lnTo>
                  <a:lnTo>
                    <a:pt x="369295" y="6563"/>
                  </a:lnTo>
                  <a:close/>
                </a:path>
                <a:path w="993139" h="390525">
                  <a:moveTo>
                    <a:pt x="445656" y="995"/>
                  </a:moveTo>
                  <a:lnTo>
                    <a:pt x="397338" y="3813"/>
                  </a:lnTo>
                  <a:lnTo>
                    <a:pt x="388255" y="4704"/>
                  </a:lnTo>
                  <a:lnTo>
                    <a:pt x="390113" y="23663"/>
                  </a:lnTo>
                  <a:lnTo>
                    <a:pt x="399196" y="22773"/>
                  </a:lnTo>
                  <a:lnTo>
                    <a:pt x="446763" y="20013"/>
                  </a:lnTo>
                  <a:lnTo>
                    <a:pt x="445656" y="995"/>
                  </a:lnTo>
                  <a:close/>
                </a:path>
                <a:path w="993139" h="390525">
                  <a:moveTo>
                    <a:pt x="496209" y="0"/>
                  </a:moveTo>
                  <a:lnTo>
                    <a:pt x="465072" y="599"/>
                  </a:lnTo>
                  <a:lnTo>
                    <a:pt x="465438" y="19645"/>
                  </a:lnTo>
                  <a:lnTo>
                    <a:pt x="496576" y="19046"/>
                  </a:lnTo>
                  <a:lnTo>
                    <a:pt x="522220" y="19046"/>
                  </a:lnTo>
                  <a:lnTo>
                    <a:pt x="522578" y="500"/>
                  </a:lnTo>
                  <a:lnTo>
                    <a:pt x="496209" y="0"/>
                  </a:lnTo>
                  <a:close/>
                </a:path>
                <a:path w="993139" h="390525">
                  <a:moveTo>
                    <a:pt x="522220" y="19046"/>
                  </a:moveTo>
                  <a:lnTo>
                    <a:pt x="496576" y="19046"/>
                  </a:lnTo>
                  <a:lnTo>
                    <a:pt x="522211" y="19546"/>
                  </a:lnTo>
                  <a:lnTo>
                    <a:pt x="522220" y="19046"/>
                  </a:lnTo>
                  <a:close/>
                </a:path>
                <a:path w="993139" h="390525">
                  <a:moveTo>
                    <a:pt x="541624" y="867"/>
                  </a:moveTo>
                  <a:lnTo>
                    <a:pt x="541258" y="19913"/>
                  </a:lnTo>
                  <a:lnTo>
                    <a:pt x="545990" y="20005"/>
                  </a:lnTo>
                  <a:lnTo>
                    <a:pt x="593965" y="22802"/>
                  </a:lnTo>
                  <a:lnTo>
                    <a:pt x="597560" y="23162"/>
                  </a:lnTo>
                  <a:lnTo>
                    <a:pt x="599418" y="4203"/>
                  </a:lnTo>
                  <a:lnTo>
                    <a:pt x="595071" y="3784"/>
                  </a:lnTo>
                  <a:lnTo>
                    <a:pt x="546357" y="957"/>
                  </a:lnTo>
                  <a:lnTo>
                    <a:pt x="541624" y="867"/>
                  </a:lnTo>
                  <a:close/>
                </a:path>
                <a:path w="993139" h="390525">
                  <a:moveTo>
                    <a:pt x="618378" y="6061"/>
                  </a:moveTo>
                  <a:lnTo>
                    <a:pt x="616520" y="25021"/>
                  </a:lnTo>
                  <a:lnTo>
                    <a:pt x="640250" y="27346"/>
                  </a:lnTo>
                  <a:lnTo>
                    <a:pt x="672849" y="31902"/>
                  </a:lnTo>
                  <a:lnTo>
                    <a:pt x="675482" y="13035"/>
                  </a:lnTo>
                  <a:lnTo>
                    <a:pt x="642108" y="8387"/>
                  </a:lnTo>
                  <a:lnTo>
                    <a:pt x="618378" y="6061"/>
                  </a:lnTo>
                  <a:close/>
                </a:path>
                <a:path w="993139" h="390525">
                  <a:moveTo>
                    <a:pt x="694703" y="16038"/>
                  </a:moveTo>
                  <a:lnTo>
                    <a:pt x="691263" y="34775"/>
                  </a:lnTo>
                  <a:lnTo>
                    <a:pt x="726752" y="41291"/>
                  </a:lnTo>
                  <a:lnTo>
                    <a:pt x="746848" y="45956"/>
                  </a:lnTo>
                  <a:lnTo>
                    <a:pt x="751146" y="27396"/>
                  </a:lnTo>
                  <a:lnTo>
                    <a:pt x="730192" y="22555"/>
                  </a:lnTo>
                  <a:lnTo>
                    <a:pt x="694703" y="16038"/>
                  </a:lnTo>
                  <a:close/>
                </a:path>
                <a:path w="993139" h="390525">
                  <a:moveTo>
                    <a:pt x="769705" y="31695"/>
                  </a:moveTo>
                  <a:lnTo>
                    <a:pt x="765407" y="50253"/>
                  </a:lnTo>
                  <a:lnTo>
                    <a:pt x="766467" y="50499"/>
                  </a:lnTo>
                  <a:lnTo>
                    <a:pt x="803488" y="61064"/>
                  </a:lnTo>
                  <a:lnTo>
                    <a:pt x="819125" y="66497"/>
                  </a:lnTo>
                  <a:lnTo>
                    <a:pt x="825361" y="48497"/>
                  </a:lnTo>
                  <a:lnTo>
                    <a:pt x="808710" y="42744"/>
                  </a:lnTo>
                  <a:lnTo>
                    <a:pt x="770765" y="31940"/>
                  </a:lnTo>
                  <a:lnTo>
                    <a:pt x="769705" y="31695"/>
                  </a:lnTo>
                  <a:close/>
                </a:path>
                <a:path w="993139" h="390525">
                  <a:moveTo>
                    <a:pt x="843362" y="54733"/>
                  </a:moveTo>
                  <a:lnTo>
                    <a:pt x="837125" y="72734"/>
                  </a:lnTo>
                  <a:lnTo>
                    <a:pt x="837557" y="72882"/>
                  </a:lnTo>
                  <a:lnTo>
                    <a:pt x="868415" y="85845"/>
                  </a:lnTo>
                  <a:lnTo>
                    <a:pt x="887924" y="95820"/>
                  </a:lnTo>
                  <a:lnTo>
                    <a:pt x="896575" y="78847"/>
                  </a:lnTo>
                  <a:lnTo>
                    <a:pt x="875784" y="68279"/>
                  </a:lnTo>
                  <a:lnTo>
                    <a:pt x="843793" y="54883"/>
                  </a:lnTo>
                  <a:lnTo>
                    <a:pt x="843362" y="54733"/>
                  </a:lnTo>
                  <a:close/>
                </a:path>
                <a:path w="993139" h="390525">
                  <a:moveTo>
                    <a:pt x="913837" y="88706"/>
                  </a:moveTo>
                  <a:lnTo>
                    <a:pt x="903711" y="104843"/>
                  </a:lnTo>
                  <a:lnTo>
                    <a:pt x="919454" y="114720"/>
                  </a:lnTo>
                  <a:lnTo>
                    <a:pt x="939109" y="130345"/>
                  </a:lnTo>
                  <a:lnTo>
                    <a:pt x="946750" y="138432"/>
                  </a:lnTo>
                  <a:lnTo>
                    <a:pt x="960492" y="125238"/>
                  </a:lnTo>
                  <a:lnTo>
                    <a:pt x="950930" y="115407"/>
                  </a:lnTo>
                  <a:lnTo>
                    <a:pt x="929579" y="98583"/>
                  </a:lnTo>
                  <a:lnTo>
                    <a:pt x="913837" y="88706"/>
                  </a:lnTo>
                  <a:close/>
                </a:path>
                <a:path w="993139" h="390525">
                  <a:moveTo>
                    <a:pt x="973709" y="140517"/>
                  </a:moveTo>
                  <a:lnTo>
                    <a:pt x="958432" y="151898"/>
                  </a:lnTo>
                  <a:lnTo>
                    <a:pt x="960314" y="154425"/>
                  </a:lnTo>
                  <a:lnTo>
                    <a:pt x="965241" y="162647"/>
                  </a:lnTo>
                  <a:lnTo>
                    <a:pt x="969045" y="170895"/>
                  </a:lnTo>
                  <a:lnTo>
                    <a:pt x="971731" y="179153"/>
                  </a:lnTo>
                  <a:lnTo>
                    <a:pt x="973306" y="187430"/>
                  </a:lnTo>
                  <a:lnTo>
                    <a:pt x="973777" y="195748"/>
                  </a:lnTo>
                  <a:lnTo>
                    <a:pt x="973484" y="198913"/>
                  </a:lnTo>
                  <a:lnTo>
                    <a:pt x="992492" y="200174"/>
                  </a:lnTo>
                  <a:lnTo>
                    <a:pt x="981537" y="152781"/>
                  </a:lnTo>
                  <a:lnTo>
                    <a:pt x="975591" y="143045"/>
                  </a:lnTo>
                  <a:lnTo>
                    <a:pt x="973709" y="140517"/>
                  </a:lnTo>
                  <a:close/>
                </a:path>
                <a:path w="993139" h="390525">
                  <a:moveTo>
                    <a:pt x="970371" y="215163"/>
                  </a:moveTo>
                  <a:lnTo>
                    <a:pt x="940607" y="258202"/>
                  </a:lnTo>
                  <a:lnTo>
                    <a:pt x="954347" y="271396"/>
                  </a:lnTo>
                  <a:lnTo>
                    <a:pt x="982014" y="236562"/>
                  </a:lnTo>
                  <a:lnTo>
                    <a:pt x="988443" y="221188"/>
                  </a:lnTo>
                  <a:lnTo>
                    <a:pt x="970371" y="215163"/>
                  </a:lnTo>
                  <a:close/>
                </a:path>
                <a:path w="993139" h="390525">
                  <a:moveTo>
                    <a:pt x="926953" y="269509"/>
                  </a:moveTo>
                  <a:lnTo>
                    <a:pt x="918606" y="276114"/>
                  </a:lnTo>
                  <a:lnTo>
                    <a:pt x="895065" y="290817"/>
                  </a:lnTo>
                  <a:lnTo>
                    <a:pt x="880021" y="298444"/>
                  </a:lnTo>
                  <a:lnTo>
                    <a:pt x="888672" y="315417"/>
                  </a:lnTo>
                  <a:lnTo>
                    <a:pt x="905191" y="306953"/>
                  </a:lnTo>
                  <a:lnTo>
                    <a:pt x="930427" y="291053"/>
                  </a:lnTo>
                  <a:lnTo>
                    <a:pt x="938775" y="284448"/>
                  </a:lnTo>
                  <a:lnTo>
                    <a:pt x="926953" y="269509"/>
                  </a:lnTo>
                  <a:close/>
                </a:path>
                <a:path w="993139" h="390525">
                  <a:moveTo>
                    <a:pt x="863525" y="306440"/>
                  </a:moveTo>
                  <a:lnTo>
                    <a:pt x="836990" y="317569"/>
                  </a:lnTo>
                  <a:lnTo>
                    <a:pt x="810743" y="326642"/>
                  </a:lnTo>
                  <a:lnTo>
                    <a:pt x="816979" y="344643"/>
                  </a:lnTo>
                  <a:lnTo>
                    <a:pt x="844359" y="335137"/>
                  </a:lnTo>
                  <a:lnTo>
                    <a:pt x="870892" y="324008"/>
                  </a:lnTo>
                  <a:lnTo>
                    <a:pt x="863525" y="306440"/>
                  </a:lnTo>
                  <a:close/>
                </a:path>
                <a:path w="993139" h="390525">
                  <a:moveTo>
                    <a:pt x="793068" y="332141"/>
                  </a:moveTo>
                  <a:lnTo>
                    <a:pt x="766005" y="339855"/>
                  </a:lnTo>
                  <a:lnTo>
                    <a:pt x="738206" y="346282"/>
                  </a:lnTo>
                  <a:lnTo>
                    <a:pt x="742504" y="364840"/>
                  </a:lnTo>
                  <a:lnTo>
                    <a:pt x="771227" y="358176"/>
                  </a:lnTo>
                  <a:lnTo>
                    <a:pt x="798290" y="350462"/>
                  </a:lnTo>
                  <a:lnTo>
                    <a:pt x="793068" y="332141"/>
                  </a:lnTo>
                  <a:close/>
                </a:path>
                <a:path w="993139" h="390525">
                  <a:moveTo>
                    <a:pt x="720012" y="350182"/>
                  </a:moveTo>
                  <a:lnTo>
                    <a:pt x="684192" y="356759"/>
                  </a:lnTo>
                  <a:lnTo>
                    <a:pt x="664063" y="359558"/>
                  </a:lnTo>
                  <a:lnTo>
                    <a:pt x="666696" y="378425"/>
                  </a:lnTo>
                  <a:lnTo>
                    <a:pt x="687632" y="375497"/>
                  </a:lnTo>
                  <a:lnTo>
                    <a:pt x="723452" y="368918"/>
                  </a:lnTo>
                  <a:lnTo>
                    <a:pt x="720012" y="350182"/>
                  </a:lnTo>
                  <a:close/>
                </a:path>
                <a:path w="993139" h="390525">
                  <a:moveTo>
                    <a:pt x="645196" y="362191"/>
                  </a:moveTo>
                  <a:lnTo>
                    <a:pt x="639862" y="362935"/>
                  </a:lnTo>
                  <a:lnTo>
                    <a:pt x="593589" y="367463"/>
                  </a:lnTo>
                  <a:lnTo>
                    <a:pt x="589093" y="367717"/>
                  </a:lnTo>
                  <a:lnTo>
                    <a:pt x="590199" y="386735"/>
                  </a:lnTo>
                  <a:lnTo>
                    <a:pt x="595447" y="386421"/>
                  </a:lnTo>
                  <a:lnTo>
                    <a:pt x="642494" y="381802"/>
                  </a:lnTo>
                  <a:lnTo>
                    <a:pt x="647829" y="381058"/>
                  </a:lnTo>
                  <a:lnTo>
                    <a:pt x="645196" y="362191"/>
                  </a:lnTo>
                  <a:close/>
                </a:path>
                <a:path w="993139" h="390525">
                  <a:moveTo>
                    <a:pt x="570075" y="368823"/>
                  </a:moveTo>
                  <a:lnTo>
                    <a:pt x="545621" y="370245"/>
                  </a:lnTo>
                  <a:lnTo>
                    <a:pt x="513342" y="370860"/>
                  </a:lnTo>
                  <a:lnTo>
                    <a:pt x="513708" y="389906"/>
                  </a:lnTo>
                  <a:lnTo>
                    <a:pt x="546727" y="389263"/>
                  </a:lnTo>
                  <a:lnTo>
                    <a:pt x="571181" y="387841"/>
                  </a:lnTo>
                  <a:lnTo>
                    <a:pt x="570075" y="368823"/>
                  </a:lnTo>
                  <a:close/>
                </a:path>
                <a:path w="993139" h="390525">
                  <a:moveTo>
                    <a:pt x="437907" y="369707"/>
                  </a:moveTo>
                  <a:lnTo>
                    <a:pt x="436801" y="388725"/>
                  </a:lnTo>
                  <a:lnTo>
                    <a:pt x="446427" y="389277"/>
                  </a:lnTo>
                  <a:lnTo>
                    <a:pt x="494296" y="390199"/>
                  </a:lnTo>
                  <a:lnTo>
                    <a:pt x="494662" y="371153"/>
                  </a:lnTo>
                  <a:lnTo>
                    <a:pt x="446794" y="370231"/>
                  </a:lnTo>
                  <a:lnTo>
                    <a:pt x="437907" y="369707"/>
                  </a:lnTo>
                  <a:close/>
                </a:path>
                <a:path w="993139" h="390525">
                  <a:moveTo>
                    <a:pt x="362325" y="363848"/>
                  </a:moveTo>
                  <a:lnTo>
                    <a:pt x="360467" y="382808"/>
                  </a:lnTo>
                  <a:lnTo>
                    <a:pt x="397714" y="386452"/>
                  </a:lnTo>
                  <a:lnTo>
                    <a:pt x="417783" y="387619"/>
                  </a:lnTo>
                  <a:lnTo>
                    <a:pt x="418889" y="368600"/>
                  </a:lnTo>
                  <a:lnTo>
                    <a:pt x="398820" y="367433"/>
                  </a:lnTo>
                  <a:lnTo>
                    <a:pt x="362325" y="363848"/>
                  </a:lnTo>
                  <a:close/>
                </a:path>
                <a:path w="993139" h="390525">
                  <a:moveTo>
                    <a:pt x="287745" y="352931"/>
                  </a:moveTo>
                  <a:lnTo>
                    <a:pt x="284304" y="371668"/>
                  </a:lnTo>
                  <a:lnTo>
                    <a:pt x="305558" y="375561"/>
                  </a:lnTo>
                  <a:lnTo>
                    <a:pt x="341166" y="380530"/>
                  </a:lnTo>
                  <a:lnTo>
                    <a:pt x="343797" y="361662"/>
                  </a:lnTo>
                  <a:lnTo>
                    <a:pt x="308189" y="356694"/>
                  </a:lnTo>
                  <a:lnTo>
                    <a:pt x="287745" y="352931"/>
                  </a:lnTo>
                  <a:close/>
                </a:path>
                <a:path w="993139" h="390525">
                  <a:moveTo>
                    <a:pt x="214356" y="336315"/>
                  </a:moveTo>
                  <a:lnTo>
                    <a:pt x="209134" y="354634"/>
                  </a:lnTo>
                  <a:lnTo>
                    <a:pt x="222020" y="358296"/>
                  </a:lnTo>
                  <a:lnTo>
                    <a:pt x="262592" y="367681"/>
                  </a:lnTo>
                  <a:lnTo>
                    <a:pt x="265568" y="368227"/>
                  </a:lnTo>
                  <a:lnTo>
                    <a:pt x="269008" y="349491"/>
                  </a:lnTo>
                  <a:lnTo>
                    <a:pt x="266033" y="348943"/>
                  </a:lnTo>
                  <a:lnTo>
                    <a:pt x="226317" y="339736"/>
                  </a:lnTo>
                  <a:lnTo>
                    <a:pt x="214356" y="336315"/>
                  </a:lnTo>
                  <a:close/>
                </a:path>
                <a:path w="993139" h="390525">
                  <a:moveTo>
                    <a:pt x="143299" y="312328"/>
                  </a:moveTo>
                  <a:lnTo>
                    <a:pt x="135930" y="329896"/>
                  </a:lnTo>
                  <a:lnTo>
                    <a:pt x="148992" y="335353"/>
                  </a:lnTo>
                  <a:lnTo>
                    <a:pt x="184075" y="347492"/>
                  </a:lnTo>
                  <a:lnTo>
                    <a:pt x="190814" y="349413"/>
                  </a:lnTo>
                  <a:lnTo>
                    <a:pt x="196035" y="331092"/>
                  </a:lnTo>
                  <a:lnTo>
                    <a:pt x="189297" y="329172"/>
                  </a:lnTo>
                  <a:lnTo>
                    <a:pt x="155228" y="317353"/>
                  </a:lnTo>
                  <a:lnTo>
                    <a:pt x="143299" y="312328"/>
                  </a:lnTo>
                  <a:close/>
                </a:path>
                <a:path w="993139" h="390525">
                  <a:moveTo>
                    <a:pt x="77209" y="277948"/>
                  </a:moveTo>
                  <a:lnTo>
                    <a:pt x="67083" y="294085"/>
                  </a:lnTo>
                  <a:lnTo>
                    <a:pt x="88331" y="307371"/>
                  </a:lnTo>
                  <a:lnTo>
                    <a:pt x="117002" y="321957"/>
                  </a:lnTo>
                  <a:lnTo>
                    <a:pt x="118362" y="322527"/>
                  </a:lnTo>
                  <a:lnTo>
                    <a:pt x="125731" y="304961"/>
                  </a:lnTo>
                  <a:lnTo>
                    <a:pt x="124369" y="304389"/>
                  </a:lnTo>
                  <a:lnTo>
                    <a:pt x="96983" y="290399"/>
                  </a:lnTo>
                  <a:lnTo>
                    <a:pt x="77209" y="277948"/>
                  </a:lnTo>
                  <a:close/>
                </a:path>
                <a:path w="993139" h="390525">
                  <a:moveTo>
                    <a:pt x="27543" y="227589"/>
                  </a:moveTo>
                  <a:lnTo>
                    <a:pt x="10618" y="236237"/>
                  </a:lnTo>
                  <a:lnTo>
                    <a:pt x="11248" y="237455"/>
                  </a:lnTo>
                  <a:lnTo>
                    <a:pt x="17194" y="247191"/>
                  </a:lnTo>
                  <a:lnTo>
                    <a:pt x="24523" y="256905"/>
                  </a:lnTo>
                  <a:lnTo>
                    <a:pt x="41856" y="274829"/>
                  </a:lnTo>
                  <a:lnTo>
                    <a:pt x="51009" y="282072"/>
                  </a:lnTo>
                  <a:lnTo>
                    <a:pt x="62830" y="267134"/>
                  </a:lnTo>
                  <a:lnTo>
                    <a:pt x="53676" y="259890"/>
                  </a:lnTo>
                  <a:lnTo>
                    <a:pt x="38265" y="243711"/>
                  </a:lnTo>
                  <a:lnTo>
                    <a:pt x="32471" y="235811"/>
                  </a:lnTo>
                  <a:lnTo>
                    <a:pt x="27543" y="227589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280399" y="2091484"/>
              <a:ext cx="629920" cy="272415"/>
            </a:xfrm>
            <a:custGeom>
              <a:avLst/>
              <a:gdLst/>
              <a:ahLst/>
              <a:cxnLst/>
              <a:rect l="l" t="t" r="r" b="b"/>
              <a:pathLst>
                <a:path w="629920" h="272414">
                  <a:moveTo>
                    <a:pt x="629544" y="272288"/>
                  </a:moveTo>
                  <a:lnTo>
                    <a:pt x="0" y="0"/>
                  </a:lnTo>
                </a:path>
              </a:pathLst>
            </a:custGeom>
            <a:ln w="1905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585062" y="5711759"/>
              <a:ext cx="5623560" cy="111125"/>
            </a:xfrm>
            <a:custGeom>
              <a:avLst/>
              <a:gdLst/>
              <a:ahLst/>
              <a:cxnLst/>
              <a:rect l="l" t="t" r="r" b="b"/>
              <a:pathLst>
                <a:path w="5623559" h="111125">
                  <a:moveTo>
                    <a:pt x="5528454" y="0"/>
                  </a:moveTo>
                  <a:lnTo>
                    <a:pt x="5522622" y="1534"/>
                  </a:lnTo>
                  <a:lnTo>
                    <a:pt x="5517321" y="10622"/>
                  </a:lnTo>
                  <a:lnTo>
                    <a:pt x="5518856" y="16455"/>
                  </a:lnTo>
                  <a:lnTo>
                    <a:pt x="5569167" y="45803"/>
                  </a:lnTo>
                  <a:lnTo>
                    <a:pt x="5604377" y="45803"/>
                  </a:lnTo>
                  <a:lnTo>
                    <a:pt x="5604377" y="64853"/>
                  </a:lnTo>
                  <a:lnTo>
                    <a:pt x="5569167" y="64853"/>
                  </a:lnTo>
                  <a:lnTo>
                    <a:pt x="5518856" y="94201"/>
                  </a:lnTo>
                  <a:lnTo>
                    <a:pt x="5517321" y="100033"/>
                  </a:lnTo>
                  <a:lnTo>
                    <a:pt x="5522622" y="109121"/>
                  </a:lnTo>
                  <a:lnTo>
                    <a:pt x="5528454" y="110656"/>
                  </a:lnTo>
                  <a:lnTo>
                    <a:pt x="5606974" y="64853"/>
                  </a:lnTo>
                  <a:lnTo>
                    <a:pt x="5604377" y="64853"/>
                  </a:lnTo>
                  <a:lnTo>
                    <a:pt x="5606976" y="64852"/>
                  </a:lnTo>
                  <a:lnTo>
                    <a:pt x="5623303" y="55328"/>
                  </a:lnTo>
                  <a:lnTo>
                    <a:pt x="5528454" y="0"/>
                  </a:lnTo>
                  <a:close/>
                </a:path>
                <a:path w="5623559" h="111125">
                  <a:moveTo>
                    <a:pt x="5585495" y="55328"/>
                  </a:moveTo>
                  <a:lnTo>
                    <a:pt x="5569167" y="64853"/>
                  </a:lnTo>
                  <a:lnTo>
                    <a:pt x="5604377" y="64853"/>
                  </a:lnTo>
                  <a:lnTo>
                    <a:pt x="5604377" y="63555"/>
                  </a:lnTo>
                  <a:lnTo>
                    <a:pt x="5599600" y="63555"/>
                  </a:lnTo>
                  <a:lnTo>
                    <a:pt x="5585495" y="55328"/>
                  </a:lnTo>
                  <a:close/>
                </a:path>
                <a:path w="5623559" h="111125">
                  <a:moveTo>
                    <a:pt x="0" y="45802"/>
                  </a:moveTo>
                  <a:lnTo>
                    <a:pt x="0" y="64852"/>
                  </a:lnTo>
                  <a:lnTo>
                    <a:pt x="5569168" y="64852"/>
                  </a:lnTo>
                  <a:lnTo>
                    <a:pt x="5585495" y="55328"/>
                  </a:lnTo>
                  <a:lnTo>
                    <a:pt x="5569167" y="45803"/>
                  </a:lnTo>
                  <a:lnTo>
                    <a:pt x="0" y="45802"/>
                  </a:lnTo>
                  <a:close/>
                </a:path>
                <a:path w="5623559" h="111125">
                  <a:moveTo>
                    <a:pt x="5599600" y="47100"/>
                  </a:moveTo>
                  <a:lnTo>
                    <a:pt x="5585495" y="55328"/>
                  </a:lnTo>
                  <a:lnTo>
                    <a:pt x="5599600" y="63555"/>
                  </a:lnTo>
                  <a:lnTo>
                    <a:pt x="5599600" y="47100"/>
                  </a:lnTo>
                  <a:close/>
                </a:path>
                <a:path w="5623559" h="111125">
                  <a:moveTo>
                    <a:pt x="5604377" y="47100"/>
                  </a:moveTo>
                  <a:lnTo>
                    <a:pt x="5599600" y="47100"/>
                  </a:lnTo>
                  <a:lnTo>
                    <a:pt x="5599600" y="63555"/>
                  </a:lnTo>
                  <a:lnTo>
                    <a:pt x="5604377" y="63555"/>
                  </a:lnTo>
                  <a:lnTo>
                    <a:pt x="5604377" y="47100"/>
                  </a:lnTo>
                  <a:close/>
                </a:path>
                <a:path w="5623559" h="111125">
                  <a:moveTo>
                    <a:pt x="5569167" y="45803"/>
                  </a:moveTo>
                  <a:lnTo>
                    <a:pt x="5585495" y="55328"/>
                  </a:lnTo>
                  <a:lnTo>
                    <a:pt x="5599600" y="47100"/>
                  </a:lnTo>
                  <a:lnTo>
                    <a:pt x="5604377" y="47100"/>
                  </a:lnTo>
                  <a:lnTo>
                    <a:pt x="5604377" y="45803"/>
                  </a:lnTo>
                  <a:lnTo>
                    <a:pt x="5569167" y="458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308644" y="5685823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60">
                  <a:moveTo>
                    <a:pt x="0" y="0"/>
                  </a:moveTo>
                  <a:lnTo>
                    <a:pt x="1" y="162526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011552" y="5685823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60">
                  <a:moveTo>
                    <a:pt x="0" y="0"/>
                  </a:moveTo>
                  <a:lnTo>
                    <a:pt x="1" y="162526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714459" y="5685823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60">
                  <a:moveTo>
                    <a:pt x="0" y="0"/>
                  </a:moveTo>
                  <a:lnTo>
                    <a:pt x="1" y="162526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376018" y="5685823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60">
                  <a:moveTo>
                    <a:pt x="0" y="0"/>
                  </a:moveTo>
                  <a:lnTo>
                    <a:pt x="1" y="162526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078925" y="5685823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60">
                  <a:moveTo>
                    <a:pt x="0" y="0"/>
                  </a:moveTo>
                  <a:lnTo>
                    <a:pt x="1" y="162526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757024" y="5685823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60">
                  <a:moveTo>
                    <a:pt x="0" y="0"/>
                  </a:moveTo>
                  <a:lnTo>
                    <a:pt x="1" y="162526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6459931" y="5685823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60">
                  <a:moveTo>
                    <a:pt x="0" y="0"/>
                  </a:moveTo>
                  <a:lnTo>
                    <a:pt x="1" y="162526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529735" y="1592162"/>
              <a:ext cx="111125" cy="4175125"/>
            </a:xfrm>
            <a:custGeom>
              <a:avLst/>
              <a:gdLst/>
              <a:ahLst/>
              <a:cxnLst/>
              <a:rect l="l" t="t" r="r" b="b"/>
              <a:pathLst>
                <a:path w="111125" h="4175125">
                  <a:moveTo>
                    <a:pt x="55328" y="37805"/>
                  </a:moveTo>
                  <a:lnTo>
                    <a:pt x="45803" y="54134"/>
                  </a:lnTo>
                  <a:lnTo>
                    <a:pt x="45802" y="4174924"/>
                  </a:lnTo>
                  <a:lnTo>
                    <a:pt x="64852" y="4174924"/>
                  </a:lnTo>
                  <a:lnTo>
                    <a:pt x="64853" y="54134"/>
                  </a:lnTo>
                  <a:lnTo>
                    <a:pt x="55328" y="37805"/>
                  </a:lnTo>
                  <a:close/>
                </a:path>
                <a:path w="111125" h="4175125">
                  <a:moveTo>
                    <a:pt x="55328" y="0"/>
                  </a:moveTo>
                  <a:lnTo>
                    <a:pt x="0" y="94847"/>
                  </a:lnTo>
                  <a:lnTo>
                    <a:pt x="1535" y="100680"/>
                  </a:lnTo>
                  <a:lnTo>
                    <a:pt x="10623" y="105981"/>
                  </a:lnTo>
                  <a:lnTo>
                    <a:pt x="16455" y="104446"/>
                  </a:lnTo>
                  <a:lnTo>
                    <a:pt x="45803" y="54134"/>
                  </a:lnTo>
                  <a:lnTo>
                    <a:pt x="45803" y="18897"/>
                  </a:lnTo>
                  <a:lnTo>
                    <a:pt x="66352" y="18897"/>
                  </a:lnTo>
                  <a:lnTo>
                    <a:pt x="55328" y="0"/>
                  </a:lnTo>
                  <a:close/>
                </a:path>
                <a:path w="111125" h="4175125">
                  <a:moveTo>
                    <a:pt x="66352" y="18897"/>
                  </a:moveTo>
                  <a:lnTo>
                    <a:pt x="64853" y="18897"/>
                  </a:lnTo>
                  <a:lnTo>
                    <a:pt x="64853" y="54134"/>
                  </a:lnTo>
                  <a:lnTo>
                    <a:pt x="94202" y="104446"/>
                  </a:lnTo>
                  <a:lnTo>
                    <a:pt x="100034" y="105981"/>
                  </a:lnTo>
                  <a:lnTo>
                    <a:pt x="109122" y="100680"/>
                  </a:lnTo>
                  <a:lnTo>
                    <a:pt x="110656" y="94847"/>
                  </a:lnTo>
                  <a:lnTo>
                    <a:pt x="66352" y="18897"/>
                  </a:lnTo>
                  <a:close/>
                </a:path>
                <a:path w="111125" h="4175125">
                  <a:moveTo>
                    <a:pt x="64853" y="18897"/>
                  </a:moveTo>
                  <a:lnTo>
                    <a:pt x="45803" y="18897"/>
                  </a:lnTo>
                  <a:lnTo>
                    <a:pt x="45803" y="54134"/>
                  </a:lnTo>
                  <a:lnTo>
                    <a:pt x="55328" y="37805"/>
                  </a:lnTo>
                  <a:lnTo>
                    <a:pt x="47101" y="23702"/>
                  </a:lnTo>
                  <a:lnTo>
                    <a:pt x="64853" y="23702"/>
                  </a:lnTo>
                  <a:lnTo>
                    <a:pt x="64853" y="18897"/>
                  </a:lnTo>
                  <a:close/>
                </a:path>
                <a:path w="111125" h="4175125">
                  <a:moveTo>
                    <a:pt x="64853" y="23702"/>
                  </a:moveTo>
                  <a:lnTo>
                    <a:pt x="63555" y="23702"/>
                  </a:lnTo>
                  <a:lnTo>
                    <a:pt x="55328" y="37805"/>
                  </a:lnTo>
                  <a:lnTo>
                    <a:pt x="64853" y="54134"/>
                  </a:lnTo>
                  <a:lnTo>
                    <a:pt x="64853" y="23702"/>
                  </a:lnTo>
                  <a:close/>
                </a:path>
                <a:path w="111125" h="4175125">
                  <a:moveTo>
                    <a:pt x="63555" y="23702"/>
                  </a:moveTo>
                  <a:lnTo>
                    <a:pt x="47101" y="23702"/>
                  </a:lnTo>
                  <a:lnTo>
                    <a:pt x="55328" y="37805"/>
                  </a:lnTo>
                  <a:lnTo>
                    <a:pt x="63555" y="237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434490" y="3111088"/>
              <a:ext cx="5689600" cy="0"/>
            </a:xfrm>
            <a:custGeom>
              <a:avLst/>
              <a:gdLst/>
              <a:ahLst/>
              <a:cxnLst/>
              <a:rect l="l" t="t" r="r" b="b"/>
              <a:pathLst>
                <a:path w="5689600">
                  <a:moveTo>
                    <a:pt x="0" y="0"/>
                  </a:moveTo>
                  <a:lnTo>
                    <a:pt x="5689415" y="1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1678644" y="1589532"/>
            <a:ext cx="377444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Cambria Math"/>
                <a:cs typeface="Cambria Math"/>
              </a:rPr>
              <a:t>∃</a:t>
            </a:r>
            <a:r>
              <a:rPr sz="2000" spc="80" dirty="0">
                <a:latin typeface="Cambria Math"/>
                <a:cs typeface="Cambria Math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1950" i="1" spc="52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Symbol"/>
                <a:cs typeface="Symbol"/>
              </a:rPr>
              <a:t></a:t>
            </a:r>
            <a:r>
              <a:rPr sz="2000" i="1" dirty="0">
                <a:latin typeface="Times New Roman"/>
                <a:cs typeface="Times New Roman"/>
              </a:rPr>
              <a:t>camino_a(n</a:t>
            </a:r>
            <a:r>
              <a:rPr sz="1950" i="1" baseline="-17094" dirty="0">
                <a:latin typeface="Times New Roman"/>
                <a:cs typeface="Times New Roman"/>
              </a:rPr>
              <a:t>i</a:t>
            </a:r>
            <a:r>
              <a:rPr sz="2000" dirty="0">
                <a:latin typeface="Times New Roman"/>
                <a:cs typeface="Times New Roman"/>
              </a:rPr>
              <a:t>).</a:t>
            </a:r>
            <a:r>
              <a:rPr sz="2000" spc="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f</a:t>
            </a:r>
            <a:r>
              <a:rPr sz="2000" i="1" spc="10" dirty="0">
                <a:latin typeface="Times New Roman"/>
                <a:cs typeface="Times New Roman"/>
              </a:rPr>
              <a:t> 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j</a:t>
            </a:r>
            <a:r>
              <a:rPr sz="1950" i="1" spc="52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&gt;</a:t>
            </a:r>
            <a:r>
              <a:rPr sz="2000" spc="20" dirty="0">
                <a:latin typeface="Times New Roman"/>
                <a:cs typeface="Times New Roman"/>
              </a:rPr>
              <a:t>  </a:t>
            </a:r>
            <a:r>
              <a:rPr sz="2000" i="1" dirty="0">
                <a:latin typeface="Times New Roman"/>
                <a:cs typeface="Times New Roman"/>
              </a:rPr>
              <a:t>f</a:t>
            </a:r>
            <a:r>
              <a:rPr sz="2000" i="1" spc="10" dirty="0">
                <a:latin typeface="Times New Roman"/>
                <a:cs typeface="Times New Roman"/>
              </a:rPr>
              <a:t> 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1950" i="1" spc="75" baseline="-17094" dirty="0">
                <a:latin typeface="Times New Roman"/>
                <a:cs typeface="Times New Roman"/>
              </a:rPr>
              <a:t> </a:t>
            </a:r>
            <a:r>
              <a:rPr sz="2000" spc="-50" dirty="0">
                <a:latin typeface="Times New Roman"/>
                <a:cs typeface="Times New Roman"/>
              </a:rPr>
              <a:t>)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103267" y="1259332"/>
            <a:ext cx="254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baseline="-17361" dirty="0">
                <a:latin typeface="Times New Roman"/>
                <a:cs typeface="Times New Roman"/>
              </a:rPr>
              <a:t>f</a:t>
            </a:r>
            <a:r>
              <a:rPr sz="2400" i="1" spc="7" baseline="-17361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*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34943" y="2926588"/>
            <a:ext cx="5886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99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990000"/>
                </a:solidFill>
                <a:latin typeface="Times New Roman"/>
                <a:cs typeface="Times New Roman"/>
              </a:rPr>
              <a:t>m</a:t>
            </a:r>
            <a:r>
              <a:rPr sz="1600" spc="-10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613643" y="5758179"/>
            <a:ext cx="2171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25" dirty="0">
                <a:latin typeface="Times New Roman"/>
                <a:cs typeface="Times New Roman"/>
              </a:rPr>
              <a:t>n</a:t>
            </a:r>
            <a:r>
              <a:rPr sz="1650" i="1" spc="-37" baseline="-15151" dirty="0">
                <a:latin typeface="Times New Roman"/>
                <a:cs typeface="Times New Roman"/>
              </a:rPr>
              <a:t>i</a:t>
            </a:r>
            <a:endParaRPr sz="1650" baseline="-15151">
              <a:latin typeface="Times New Roman"/>
              <a:cs typeface="Times New Roman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1552649" y="2479027"/>
            <a:ext cx="4268470" cy="3204210"/>
            <a:chOff x="1552649" y="2479027"/>
            <a:chExt cx="4268470" cy="3204210"/>
          </a:xfrm>
        </p:grpSpPr>
        <p:pic>
          <p:nvPicPr>
            <p:cNvPr id="26" name="object 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66359" y="5154782"/>
              <a:ext cx="64575" cy="65088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967249" y="5018171"/>
              <a:ext cx="64575" cy="65088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4674" y="4281733"/>
              <a:ext cx="64575" cy="65088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332535" y="4174145"/>
              <a:ext cx="64575" cy="65088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014193" y="3681554"/>
              <a:ext cx="64575" cy="65088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575612" y="5532813"/>
              <a:ext cx="64575" cy="65088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1620629" y="5200236"/>
              <a:ext cx="665480" cy="352425"/>
            </a:xfrm>
            <a:custGeom>
              <a:avLst/>
              <a:gdLst/>
              <a:ahLst/>
              <a:cxnLst/>
              <a:rect l="l" t="t" r="r" b="b"/>
              <a:pathLst>
                <a:path w="665480" h="352425">
                  <a:moveTo>
                    <a:pt x="665289" y="0"/>
                  </a:moveTo>
                  <a:lnTo>
                    <a:pt x="0" y="352211"/>
                  </a:lnTo>
                </a:path>
              </a:pathLst>
            </a:custGeom>
            <a:solidFill>
              <a:srgbClr val="7F7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620629" y="5200235"/>
              <a:ext cx="665480" cy="352425"/>
            </a:xfrm>
            <a:custGeom>
              <a:avLst/>
              <a:gdLst/>
              <a:ahLst/>
              <a:cxnLst/>
              <a:rect l="l" t="t" r="r" b="b"/>
              <a:pathLst>
                <a:path w="665480" h="352425">
                  <a:moveTo>
                    <a:pt x="0" y="352212"/>
                  </a:moveTo>
                  <a:lnTo>
                    <a:pt x="665290" y="0"/>
                  </a:lnTo>
                </a:path>
              </a:pathLst>
            </a:custGeom>
            <a:ln w="25400">
              <a:solidFill>
                <a:srgbClr val="7F7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285918" y="5057654"/>
              <a:ext cx="705485" cy="142875"/>
            </a:xfrm>
            <a:custGeom>
              <a:avLst/>
              <a:gdLst/>
              <a:ahLst/>
              <a:cxnLst/>
              <a:rect l="l" t="t" r="r" b="b"/>
              <a:pathLst>
                <a:path w="705485" h="142875">
                  <a:moveTo>
                    <a:pt x="705111" y="0"/>
                  </a:moveTo>
                  <a:lnTo>
                    <a:pt x="0" y="142581"/>
                  </a:lnTo>
                </a:path>
              </a:pathLst>
            </a:custGeom>
            <a:solidFill>
              <a:srgbClr val="7F7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285919" y="5057654"/>
              <a:ext cx="705485" cy="142875"/>
            </a:xfrm>
            <a:custGeom>
              <a:avLst/>
              <a:gdLst/>
              <a:ahLst/>
              <a:cxnLst/>
              <a:rect l="l" t="t" r="r" b="b"/>
              <a:pathLst>
                <a:path w="705485" h="142875">
                  <a:moveTo>
                    <a:pt x="705111" y="0"/>
                  </a:moveTo>
                  <a:lnTo>
                    <a:pt x="0" y="142582"/>
                  </a:lnTo>
                </a:path>
              </a:pathLst>
            </a:custGeom>
            <a:ln w="25400">
              <a:solidFill>
                <a:srgbClr val="7F7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995298" y="4327188"/>
              <a:ext cx="648970" cy="750570"/>
            </a:xfrm>
            <a:custGeom>
              <a:avLst/>
              <a:gdLst/>
              <a:ahLst/>
              <a:cxnLst/>
              <a:rect l="l" t="t" r="r" b="b"/>
              <a:pathLst>
                <a:path w="648970" h="750570">
                  <a:moveTo>
                    <a:pt x="648935" y="0"/>
                  </a:moveTo>
                  <a:lnTo>
                    <a:pt x="0" y="750139"/>
                  </a:lnTo>
                </a:path>
              </a:pathLst>
            </a:custGeom>
            <a:solidFill>
              <a:srgbClr val="7F7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995298" y="4327188"/>
              <a:ext cx="648970" cy="750570"/>
            </a:xfrm>
            <a:custGeom>
              <a:avLst/>
              <a:gdLst/>
              <a:ahLst/>
              <a:cxnLst/>
              <a:rect l="l" t="t" r="r" b="b"/>
              <a:pathLst>
                <a:path w="648970" h="750570">
                  <a:moveTo>
                    <a:pt x="0" y="750140"/>
                  </a:moveTo>
                  <a:lnTo>
                    <a:pt x="648935" y="0"/>
                  </a:lnTo>
                </a:path>
              </a:pathLst>
            </a:custGeom>
            <a:ln w="25400">
              <a:solidFill>
                <a:srgbClr val="7F7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644234" y="4198538"/>
              <a:ext cx="728980" cy="102870"/>
            </a:xfrm>
            <a:custGeom>
              <a:avLst/>
              <a:gdLst/>
              <a:ahLst/>
              <a:cxnLst/>
              <a:rect l="l" t="t" r="r" b="b"/>
              <a:pathLst>
                <a:path w="728979" h="102870">
                  <a:moveTo>
                    <a:pt x="728786" y="0"/>
                  </a:moveTo>
                  <a:lnTo>
                    <a:pt x="0" y="102830"/>
                  </a:lnTo>
                </a:path>
              </a:pathLst>
            </a:custGeom>
            <a:solidFill>
              <a:srgbClr val="7F7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644233" y="4198538"/>
              <a:ext cx="728980" cy="102870"/>
            </a:xfrm>
            <a:custGeom>
              <a:avLst/>
              <a:gdLst/>
              <a:ahLst/>
              <a:cxnLst/>
              <a:rect l="l" t="t" r="r" b="b"/>
              <a:pathLst>
                <a:path w="728979" h="102870">
                  <a:moveTo>
                    <a:pt x="728788" y="0"/>
                  </a:moveTo>
                  <a:lnTo>
                    <a:pt x="0" y="102830"/>
                  </a:lnTo>
                </a:path>
              </a:pathLst>
            </a:custGeom>
            <a:ln w="25400">
              <a:solidFill>
                <a:srgbClr val="7F7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368425" y="3692351"/>
              <a:ext cx="732155" cy="506730"/>
            </a:xfrm>
            <a:custGeom>
              <a:avLst/>
              <a:gdLst/>
              <a:ahLst/>
              <a:cxnLst/>
              <a:rect l="l" t="t" r="r" b="b"/>
              <a:pathLst>
                <a:path w="732154" h="506729">
                  <a:moveTo>
                    <a:pt x="732059" y="0"/>
                  </a:moveTo>
                  <a:lnTo>
                    <a:pt x="0" y="506187"/>
                  </a:lnTo>
                </a:path>
              </a:pathLst>
            </a:custGeom>
            <a:solidFill>
              <a:srgbClr val="7F7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368425" y="3692350"/>
              <a:ext cx="732155" cy="506730"/>
            </a:xfrm>
            <a:custGeom>
              <a:avLst/>
              <a:gdLst/>
              <a:ahLst/>
              <a:cxnLst/>
              <a:rect l="l" t="t" r="r" b="b"/>
              <a:pathLst>
                <a:path w="732154" h="506729">
                  <a:moveTo>
                    <a:pt x="0" y="506188"/>
                  </a:moveTo>
                  <a:lnTo>
                    <a:pt x="732060" y="0"/>
                  </a:lnTo>
                </a:path>
              </a:pathLst>
            </a:custGeom>
            <a:ln w="25400">
              <a:solidFill>
                <a:srgbClr val="7F7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100484" y="3463400"/>
              <a:ext cx="676910" cy="234315"/>
            </a:xfrm>
            <a:custGeom>
              <a:avLst/>
              <a:gdLst/>
              <a:ahLst/>
              <a:cxnLst/>
              <a:rect l="l" t="t" r="r" b="b"/>
              <a:pathLst>
                <a:path w="676910" h="234314">
                  <a:moveTo>
                    <a:pt x="676314" y="0"/>
                  </a:moveTo>
                  <a:lnTo>
                    <a:pt x="0" y="234298"/>
                  </a:lnTo>
                </a:path>
              </a:pathLst>
            </a:custGeom>
            <a:solidFill>
              <a:srgbClr val="7F7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100485" y="3463400"/>
              <a:ext cx="676910" cy="234315"/>
            </a:xfrm>
            <a:custGeom>
              <a:avLst/>
              <a:gdLst/>
              <a:ahLst/>
              <a:cxnLst/>
              <a:rect l="l" t="t" r="r" b="b"/>
              <a:pathLst>
                <a:path w="676910" h="234314">
                  <a:moveTo>
                    <a:pt x="676314" y="0"/>
                  </a:moveTo>
                  <a:lnTo>
                    <a:pt x="0" y="234298"/>
                  </a:lnTo>
                </a:path>
              </a:pathLst>
            </a:custGeom>
            <a:ln w="25400">
              <a:solidFill>
                <a:srgbClr val="7F7F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720017" y="3403720"/>
              <a:ext cx="100575" cy="100575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243395" y="4492992"/>
              <a:ext cx="64575" cy="65088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944285" y="4356381"/>
              <a:ext cx="64575" cy="65088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601711" y="3619944"/>
              <a:ext cx="64575" cy="65088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309570" y="3512355"/>
              <a:ext cx="64575" cy="65088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991229" y="3019765"/>
              <a:ext cx="64575" cy="65088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52649" y="4871024"/>
              <a:ext cx="64575" cy="65088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1597665" y="4538446"/>
              <a:ext cx="665480" cy="352425"/>
            </a:xfrm>
            <a:custGeom>
              <a:avLst/>
              <a:gdLst/>
              <a:ahLst/>
              <a:cxnLst/>
              <a:rect l="l" t="t" r="r" b="b"/>
              <a:pathLst>
                <a:path w="665480" h="352425">
                  <a:moveTo>
                    <a:pt x="665289" y="0"/>
                  </a:moveTo>
                  <a:lnTo>
                    <a:pt x="0" y="352211"/>
                  </a:lnTo>
                </a:path>
              </a:pathLst>
            </a:custGeom>
            <a:solidFill>
              <a:srgbClr val="FFC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597665" y="4538446"/>
              <a:ext cx="665480" cy="352425"/>
            </a:xfrm>
            <a:custGeom>
              <a:avLst/>
              <a:gdLst/>
              <a:ahLst/>
              <a:cxnLst/>
              <a:rect l="l" t="t" r="r" b="b"/>
              <a:pathLst>
                <a:path w="665480" h="352425">
                  <a:moveTo>
                    <a:pt x="0" y="352212"/>
                  </a:moveTo>
                  <a:lnTo>
                    <a:pt x="665290" y="0"/>
                  </a:lnTo>
                </a:path>
              </a:pathLst>
            </a:custGeom>
            <a:ln w="25400">
              <a:solidFill>
                <a:srgbClr val="FFC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262954" y="4395863"/>
              <a:ext cx="705485" cy="142875"/>
            </a:xfrm>
            <a:custGeom>
              <a:avLst/>
              <a:gdLst/>
              <a:ahLst/>
              <a:cxnLst/>
              <a:rect l="l" t="t" r="r" b="b"/>
              <a:pathLst>
                <a:path w="705485" h="142875">
                  <a:moveTo>
                    <a:pt x="705111" y="0"/>
                  </a:moveTo>
                  <a:lnTo>
                    <a:pt x="0" y="142582"/>
                  </a:lnTo>
                </a:path>
              </a:pathLst>
            </a:custGeom>
            <a:solidFill>
              <a:srgbClr val="FFC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262955" y="4395863"/>
              <a:ext cx="705485" cy="142875"/>
            </a:xfrm>
            <a:custGeom>
              <a:avLst/>
              <a:gdLst/>
              <a:ahLst/>
              <a:cxnLst/>
              <a:rect l="l" t="t" r="r" b="b"/>
              <a:pathLst>
                <a:path w="705485" h="142875">
                  <a:moveTo>
                    <a:pt x="705111" y="0"/>
                  </a:moveTo>
                  <a:lnTo>
                    <a:pt x="0" y="142582"/>
                  </a:lnTo>
                </a:path>
              </a:pathLst>
            </a:custGeom>
            <a:ln w="25400">
              <a:solidFill>
                <a:srgbClr val="FFC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972334" y="3665397"/>
              <a:ext cx="648970" cy="750570"/>
            </a:xfrm>
            <a:custGeom>
              <a:avLst/>
              <a:gdLst/>
              <a:ahLst/>
              <a:cxnLst/>
              <a:rect l="l" t="t" r="r" b="b"/>
              <a:pathLst>
                <a:path w="648970" h="750570">
                  <a:moveTo>
                    <a:pt x="648935" y="0"/>
                  </a:moveTo>
                  <a:lnTo>
                    <a:pt x="0" y="750140"/>
                  </a:lnTo>
                </a:path>
              </a:pathLst>
            </a:custGeom>
            <a:solidFill>
              <a:srgbClr val="FFC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972334" y="3665398"/>
              <a:ext cx="648970" cy="750570"/>
            </a:xfrm>
            <a:custGeom>
              <a:avLst/>
              <a:gdLst/>
              <a:ahLst/>
              <a:cxnLst/>
              <a:rect l="l" t="t" r="r" b="b"/>
              <a:pathLst>
                <a:path w="648970" h="750570">
                  <a:moveTo>
                    <a:pt x="0" y="750140"/>
                  </a:moveTo>
                  <a:lnTo>
                    <a:pt x="648935" y="0"/>
                  </a:lnTo>
                </a:path>
              </a:pathLst>
            </a:custGeom>
            <a:ln w="25400">
              <a:solidFill>
                <a:srgbClr val="FFC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621269" y="3536749"/>
              <a:ext cx="728980" cy="102870"/>
            </a:xfrm>
            <a:custGeom>
              <a:avLst/>
              <a:gdLst/>
              <a:ahLst/>
              <a:cxnLst/>
              <a:rect l="l" t="t" r="r" b="b"/>
              <a:pathLst>
                <a:path w="728979" h="102870">
                  <a:moveTo>
                    <a:pt x="728788" y="0"/>
                  </a:moveTo>
                  <a:lnTo>
                    <a:pt x="0" y="102829"/>
                  </a:lnTo>
                </a:path>
              </a:pathLst>
            </a:custGeom>
            <a:solidFill>
              <a:srgbClr val="FFC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621269" y="3536749"/>
              <a:ext cx="728980" cy="102870"/>
            </a:xfrm>
            <a:custGeom>
              <a:avLst/>
              <a:gdLst/>
              <a:ahLst/>
              <a:cxnLst/>
              <a:rect l="l" t="t" r="r" b="b"/>
              <a:pathLst>
                <a:path w="728979" h="102870">
                  <a:moveTo>
                    <a:pt x="728788" y="0"/>
                  </a:moveTo>
                  <a:lnTo>
                    <a:pt x="0" y="102830"/>
                  </a:lnTo>
                </a:path>
              </a:pathLst>
            </a:custGeom>
            <a:ln w="25400">
              <a:solidFill>
                <a:srgbClr val="FFC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345461" y="3030560"/>
              <a:ext cx="732155" cy="506730"/>
            </a:xfrm>
            <a:custGeom>
              <a:avLst/>
              <a:gdLst/>
              <a:ahLst/>
              <a:cxnLst/>
              <a:rect l="l" t="t" r="r" b="b"/>
              <a:pathLst>
                <a:path w="732154" h="506729">
                  <a:moveTo>
                    <a:pt x="732059" y="0"/>
                  </a:moveTo>
                  <a:lnTo>
                    <a:pt x="0" y="506188"/>
                  </a:lnTo>
                </a:path>
              </a:pathLst>
            </a:custGeom>
            <a:solidFill>
              <a:srgbClr val="FFC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345461" y="3030561"/>
              <a:ext cx="732155" cy="506730"/>
            </a:xfrm>
            <a:custGeom>
              <a:avLst/>
              <a:gdLst/>
              <a:ahLst/>
              <a:cxnLst/>
              <a:rect l="l" t="t" r="r" b="b"/>
              <a:pathLst>
                <a:path w="732154" h="506729">
                  <a:moveTo>
                    <a:pt x="0" y="506188"/>
                  </a:moveTo>
                  <a:lnTo>
                    <a:pt x="732060" y="0"/>
                  </a:lnTo>
                </a:path>
              </a:pathLst>
            </a:custGeom>
            <a:ln w="25400">
              <a:solidFill>
                <a:srgbClr val="FFC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077520" y="2801611"/>
              <a:ext cx="676910" cy="234315"/>
            </a:xfrm>
            <a:custGeom>
              <a:avLst/>
              <a:gdLst/>
              <a:ahLst/>
              <a:cxnLst/>
              <a:rect l="l" t="t" r="r" b="b"/>
              <a:pathLst>
                <a:path w="676910" h="234314">
                  <a:moveTo>
                    <a:pt x="676314" y="0"/>
                  </a:moveTo>
                  <a:lnTo>
                    <a:pt x="0" y="234297"/>
                  </a:lnTo>
                </a:path>
              </a:pathLst>
            </a:custGeom>
            <a:solidFill>
              <a:srgbClr val="FFC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077521" y="2801611"/>
              <a:ext cx="676910" cy="234315"/>
            </a:xfrm>
            <a:custGeom>
              <a:avLst/>
              <a:gdLst/>
              <a:ahLst/>
              <a:cxnLst/>
              <a:rect l="l" t="t" r="r" b="b"/>
              <a:pathLst>
                <a:path w="676910" h="234314">
                  <a:moveTo>
                    <a:pt x="676314" y="0"/>
                  </a:moveTo>
                  <a:lnTo>
                    <a:pt x="0" y="234298"/>
                  </a:lnTo>
                </a:path>
              </a:pathLst>
            </a:custGeom>
            <a:ln w="25400">
              <a:solidFill>
                <a:srgbClr val="FFC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697053" y="2741930"/>
              <a:ext cx="100575" cy="100575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248844" y="5239858"/>
              <a:ext cx="64575" cy="65088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949734" y="5554183"/>
              <a:ext cx="64575" cy="65088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607160" y="4366811"/>
              <a:ext cx="64575" cy="65088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264584" y="3345409"/>
              <a:ext cx="64575" cy="65088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71626" y="5495219"/>
              <a:ext cx="64575" cy="65088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558099" y="5617889"/>
              <a:ext cx="64575" cy="65088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1603114" y="5285312"/>
              <a:ext cx="665480" cy="352425"/>
            </a:xfrm>
            <a:custGeom>
              <a:avLst/>
              <a:gdLst/>
              <a:ahLst/>
              <a:cxnLst/>
              <a:rect l="l" t="t" r="r" b="b"/>
              <a:pathLst>
                <a:path w="665480" h="352425">
                  <a:moveTo>
                    <a:pt x="665290" y="0"/>
                  </a:moveTo>
                  <a:lnTo>
                    <a:pt x="0" y="352212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603114" y="5285312"/>
              <a:ext cx="665480" cy="352425"/>
            </a:xfrm>
            <a:custGeom>
              <a:avLst/>
              <a:gdLst/>
              <a:ahLst/>
              <a:cxnLst/>
              <a:rect l="l" t="t" r="r" b="b"/>
              <a:pathLst>
                <a:path w="665480" h="352425">
                  <a:moveTo>
                    <a:pt x="0" y="352212"/>
                  </a:moveTo>
                  <a:lnTo>
                    <a:pt x="665290" y="0"/>
                  </a:lnTo>
                </a:path>
              </a:pathLst>
            </a:custGeom>
            <a:ln w="2540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268405" y="5285312"/>
              <a:ext cx="701040" cy="314325"/>
            </a:xfrm>
            <a:custGeom>
              <a:avLst/>
              <a:gdLst/>
              <a:ahLst/>
              <a:cxnLst/>
              <a:rect l="l" t="t" r="r" b="b"/>
              <a:pathLst>
                <a:path w="701039" h="314325">
                  <a:moveTo>
                    <a:pt x="0" y="0"/>
                  </a:moveTo>
                  <a:lnTo>
                    <a:pt x="700890" y="314324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268405" y="5285311"/>
              <a:ext cx="701040" cy="314325"/>
            </a:xfrm>
            <a:custGeom>
              <a:avLst/>
              <a:gdLst/>
              <a:ahLst/>
              <a:cxnLst/>
              <a:rect l="l" t="t" r="r" b="b"/>
              <a:pathLst>
                <a:path w="701039" h="314325">
                  <a:moveTo>
                    <a:pt x="700890" y="314325"/>
                  </a:moveTo>
                  <a:lnTo>
                    <a:pt x="0" y="0"/>
                  </a:lnTo>
                </a:path>
              </a:pathLst>
            </a:custGeom>
            <a:ln w="2540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994751" y="4412264"/>
              <a:ext cx="632460" cy="1187450"/>
            </a:xfrm>
            <a:custGeom>
              <a:avLst/>
              <a:gdLst/>
              <a:ahLst/>
              <a:cxnLst/>
              <a:rect l="l" t="t" r="r" b="b"/>
              <a:pathLst>
                <a:path w="632460" h="1187450">
                  <a:moveTo>
                    <a:pt x="631968" y="0"/>
                  </a:moveTo>
                  <a:lnTo>
                    <a:pt x="0" y="1187372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994751" y="4412264"/>
              <a:ext cx="632460" cy="1187450"/>
            </a:xfrm>
            <a:custGeom>
              <a:avLst/>
              <a:gdLst/>
              <a:ahLst/>
              <a:cxnLst/>
              <a:rect l="l" t="t" r="r" b="b"/>
              <a:pathLst>
                <a:path w="632460" h="1187450">
                  <a:moveTo>
                    <a:pt x="0" y="1187373"/>
                  </a:moveTo>
                  <a:lnTo>
                    <a:pt x="631969" y="0"/>
                  </a:lnTo>
                </a:path>
              </a:pathLst>
            </a:custGeom>
            <a:ln w="2540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626720" y="3405952"/>
              <a:ext cx="662940" cy="981075"/>
            </a:xfrm>
            <a:custGeom>
              <a:avLst/>
              <a:gdLst/>
              <a:ahLst/>
              <a:cxnLst/>
              <a:rect l="l" t="t" r="r" b="b"/>
              <a:pathLst>
                <a:path w="662939" h="981075">
                  <a:moveTo>
                    <a:pt x="662438" y="0"/>
                  </a:moveTo>
                  <a:lnTo>
                    <a:pt x="0" y="980493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3626720" y="3405952"/>
              <a:ext cx="662940" cy="981075"/>
            </a:xfrm>
            <a:custGeom>
              <a:avLst/>
              <a:gdLst/>
              <a:ahLst/>
              <a:cxnLst/>
              <a:rect l="l" t="t" r="r" b="b"/>
              <a:pathLst>
                <a:path w="662939" h="981075">
                  <a:moveTo>
                    <a:pt x="662438" y="0"/>
                  </a:moveTo>
                  <a:lnTo>
                    <a:pt x="0" y="980493"/>
                  </a:lnTo>
                </a:path>
              </a:pathLst>
            </a:custGeom>
            <a:ln w="2540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4309601" y="3390863"/>
              <a:ext cx="676910" cy="2137410"/>
            </a:xfrm>
            <a:custGeom>
              <a:avLst/>
              <a:gdLst/>
              <a:ahLst/>
              <a:cxnLst/>
              <a:rect l="l" t="t" r="r" b="b"/>
              <a:pathLst>
                <a:path w="676910" h="2137410">
                  <a:moveTo>
                    <a:pt x="0" y="0"/>
                  </a:moveTo>
                  <a:lnTo>
                    <a:pt x="676313" y="2136900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4309601" y="3390863"/>
              <a:ext cx="676910" cy="2137410"/>
            </a:xfrm>
            <a:custGeom>
              <a:avLst/>
              <a:gdLst/>
              <a:ahLst/>
              <a:cxnLst/>
              <a:rect l="l" t="t" r="r" b="b"/>
              <a:pathLst>
                <a:path w="676910" h="2137410">
                  <a:moveTo>
                    <a:pt x="0" y="0"/>
                  </a:moveTo>
                  <a:lnTo>
                    <a:pt x="676314" y="2136901"/>
                  </a:lnTo>
                </a:path>
              </a:pathLst>
            </a:custGeom>
            <a:ln w="2540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016642" y="5009717"/>
              <a:ext cx="733425" cy="531495"/>
            </a:xfrm>
            <a:custGeom>
              <a:avLst/>
              <a:gdLst/>
              <a:ahLst/>
              <a:cxnLst/>
              <a:rect l="l" t="t" r="r" b="b"/>
              <a:pathLst>
                <a:path w="733425" h="531495">
                  <a:moveTo>
                    <a:pt x="733002" y="0"/>
                  </a:moveTo>
                  <a:lnTo>
                    <a:pt x="0" y="530955"/>
                  </a:lnTo>
                </a:path>
              </a:pathLst>
            </a:custGeom>
            <a:solidFill>
              <a:srgbClr val="00B0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5016642" y="5009717"/>
              <a:ext cx="733425" cy="531495"/>
            </a:xfrm>
            <a:custGeom>
              <a:avLst/>
              <a:gdLst/>
              <a:ahLst/>
              <a:cxnLst/>
              <a:rect l="l" t="t" r="r" b="b"/>
              <a:pathLst>
                <a:path w="733425" h="531495">
                  <a:moveTo>
                    <a:pt x="733002" y="0"/>
                  </a:moveTo>
                  <a:lnTo>
                    <a:pt x="0" y="530956"/>
                  </a:lnTo>
                </a:path>
              </a:pathLst>
            </a:custGeom>
            <a:ln w="25400">
              <a:solidFill>
                <a:srgbClr val="00B0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720017" y="4969470"/>
              <a:ext cx="100575" cy="100575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246756" y="4373476"/>
              <a:ext cx="64575" cy="65088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947647" y="4687801"/>
              <a:ext cx="64575" cy="65088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605072" y="3500428"/>
              <a:ext cx="64575" cy="65088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262497" y="2479027"/>
              <a:ext cx="64575" cy="65088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969539" y="4628837"/>
              <a:ext cx="64575" cy="65088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556011" y="4751506"/>
              <a:ext cx="64575" cy="65088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1601026" y="4418929"/>
              <a:ext cx="665480" cy="352425"/>
            </a:xfrm>
            <a:custGeom>
              <a:avLst/>
              <a:gdLst/>
              <a:ahLst/>
              <a:cxnLst/>
              <a:rect l="l" t="t" r="r" b="b"/>
              <a:pathLst>
                <a:path w="665480" h="352425">
                  <a:moveTo>
                    <a:pt x="665289" y="0"/>
                  </a:moveTo>
                  <a:lnTo>
                    <a:pt x="0" y="352212"/>
                  </a:lnTo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601026" y="4418930"/>
              <a:ext cx="665480" cy="352425"/>
            </a:xfrm>
            <a:custGeom>
              <a:avLst/>
              <a:gdLst/>
              <a:ahLst/>
              <a:cxnLst/>
              <a:rect l="l" t="t" r="r" b="b"/>
              <a:pathLst>
                <a:path w="665480" h="352425">
                  <a:moveTo>
                    <a:pt x="0" y="352212"/>
                  </a:moveTo>
                  <a:lnTo>
                    <a:pt x="665290" y="0"/>
                  </a:lnTo>
                </a:path>
              </a:pathLst>
            </a:custGeom>
            <a:ln w="254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266317" y="4418929"/>
              <a:ext cx="701040" cy="314325"/>
            </a:xfrm>
            <a:custGeom>
              <a:avLst/>
              <a:gdLst/>
              <a:ahLst/>
              <a:cxnLst/>
              <a:rect l="l" t="t" r="r" b="b"/>
              <a:pathLst>
                <a:path w="701039" h="314325">
                  <a:moveTo>
                    <a:pt x="0" y="0"/>
                  </a:moveTo>
                  <a:lnTo>
                    <a:pt x="700888" y="314325"/>
                  </a:lnTo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266316" y="4418929"/>
              <a:ext cx="701040" cy="314325"/>
            </a:xfrm>
            <a:custGeom>
              <a:avLst/>
              <a:gdLst/>
              <a:ahLst/>
              <a:cxnLst/>
              <a:rect l="l" t="t" r="r" b="b"/>
              <a:pathLst>
                <a:path w="701039" h="314325">
                  <a:moveTo>
                    <a:pt x="700890" y="314325"/>
                  </a:moveTo>
                  <a:lnTo>
                    <a:pt x="0" y="0"/>
                  </a:lnTo>
                </a:path>
              </a:pathLst>
            </a:custGeom>
            <a:ln w="254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992662" y="3545882"/>
              <a:ext cx="632460" cy="1187450"/>
            </a:xfrm>
            <a:custGeom>
              <a:avLst/>
              <a:gdLst/>
              <a:ahLst/>
              <a:cxnLst/>
              <a:rect l="l" t="t" r="r" b="b"/>
              <a:pathLst>
                <a:path w="632460" h="1187450">
                  <a:moveTo>
                    <a:pt x="631969" y="0"/>
                  </a:moveTo>
                  <a:lnTo>
                    <a:pt x="0" y="1187372"/>
                  </a:lnTo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992662" y="3545881"/>
              <a:ext cx="632460" cy="1187450"/>
            </a:xfrm>
            <a:custGeom>
              <a:avLst/>
              <a:gdLst/>
              <a:ahLst/>
              <a:cxnLst/>
              <a:rect l="l" t="t" r="r" b="b"/>
              <a:pathLst>
                <a:path w="632460" h="1187450">
                  <a:moveTo>
                    <a:pt x="0" y="1187373"/>
                  </a:moveTo>
                  <a:lnTo>
                    <a:pt x="631969" y="0"/>
                  </a:lnTo>
                </a:path>
              </a:pathLst>
            </a:custGeom>
            <a:ln w="254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3624631" y="2539569"/>
              <a:ext cx="662940" cy="981075"/>
            </a:xfrm>
            <a:custGeom>
              <a:avLst/>
              <a:gdLst/>
              <a:ahLst/>
              <a:cxnLst/>
              <a:rect l="l" t="t" r="r" b="b"/>
              <a:pathLst>
                <a:path w="662939" h="981075">
                  <a:moveTo>
                    <a:pt x="662438" y="0"/>
                  </a:moveTo>
                  <a:lnTo>
                    <a:pt x="0" y="980493"/>
                  </a:lnTo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3624632" y="2539569"/>
              <a:ext cx="662940" cy="981075"/>
            </a:xfrm>
            <a:custGeom>
              <a:avLst/>
              <a:gdLst/>
              <a:ahLst/>
              <a:cxnLst/>
              <a:rect l="l" t="t" r="r" b="b"/>
              <a:pathLst>
                <a:path w="662939" h="981075">
                  <a:moveTo>
                    <a:pt x="662438" y="0"/>
                  </a:moveTo>
                  <a:lnTo>
                    <a:pt x="0" y="980493"/>
                  </a:lnTo>
                </a:path>
              </a:pathLst>
            </a:custGeom>
            <a:ln w="254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307513" y="2524480"/>
              <a:ext cx="676910" cy="2137410"/>
            </a:xfrm>
            <a:custGeom>
              <a:avLst/>
              <a:gdLst/>
              <a:ahLst/>
              <a:cxnLst/>
              <a:rect l="l" t="t" r="r" b="b"/>
              <a:pathLst>
                <a:path w="676910" h="2137410">
                  <a:moveTo>
                    <a:pt x="0" y="0"/>
                  </a:moveTo>
                  <a:lnTo>
                    <a:pt x="676313" y="2136902"/>
                  </a:lnTo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307513" y="2524480"/>
              <a:ext cx="676910" cy="2137410"/>
            </a:xfrm>
            <a:custGeom>
              <a:avLst/>
              <a:gdLst/>
              <a:ahLst/>
              <a:cxnLst/>
              <a:rect l="l" t="t" r="r" b="b"/>
              <a:pathLst>
                <a:path w="676910" h="2137410">
                  <a:moveTo>
                    <a:pt x="0" y="0"/>
                  </a:moveTo>
                  <a:lnTo>
                    <a:pt x="676314" y="2136901"/>
                  </a:lnTo>
                </a:path>
              </a:pathLst>
            </a:custGeom>
            <a:ln w="254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5014554" y="4143334"/>
              <a:ext cx="733425" cy="531495"/>
            </a:xfrm>
            <a:custGeom>
              <a:avLst/>
              <a:gdLst/>
              <a:ahLst/>
              <a:cxnLst/>
              <a:rect l="l" t="t" r="r" b="b"/>
              <a:pathLst>
                <a:path w="733425" h="531495">
                  <a:moveTo>
                    <a:pt x="733002" y="0"/>
                  </a:moveTo>
                  <a:lnTo>
                    <a:pt x="0" y="530956"/>
                  </a:lnTo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5014554" y="4143334"/>
              <a:ext cx="733425" cy="531495"/>
            </a:xfrm>
            <a:custGeom>
              <a:avLst/>
              <a:gdLst/>
              <a:ahLst/>
              <a:cxnLst/>
              <a:rect l="l" t="t" r="r" b="b"/>
              <a:pathLst>
                <a:path w="733425" h="531495">
                  <a:moveTo>
                    <a:pt x="733002" y="0"/>
                  </a:moveTo>
                  <a:lnTo>
                    <a:pt x="0" y="530956"/>
                  </a:lnTo>
                </a:path>
              </a:pathLst>
            </a:custGeom>
            <a:ln w="254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1" name="object 101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717929" y="4103088"/>
              <a:ext cx="100575" cy="100575"/>
            </a:xfrm>
            <a:prstGeom prst="rect">
              <a:avLst/>
            </a:prstGeom>
          </p:spPr>
        </p:pic>
      </p:grpSp>
      <p:sp>
        <p:nvSpPr>
          <p:cNvPr id="102" name="object 102"/>
          <p:cNvSpPr txBox="1"/>
          <p:nvPr/>
        </p:nvSpPr>
        <p:spPr>
          <a:xfrm>
            <a:off x="6188975" y="1521459"/>
            <a:ext cx="242062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800" dirty="0">
                <a:latin typeface="Times New Roman"/>
                <a:cs typeface="Times New Roman"/>
              </a:rPr>
              <a:t>¿</a:t>
            </a:r>
            <a:r>
              <a:rPr sz="2800" i="1" dirty="0">
                <a:latin typeface="Times New Roman"/>
                <a:cs typeface="Times New Roman"/>
              </a:rPr>
              <a:t>A</a:t>
            </a:r>
            <a:r>
              <a:rPr sz="2850" baseline="23391" dirty="0">
                <a:latin typeface="Times New Roman"/>
                <a:cs typeface="Times New Roman"/>
              </a:rPr>
              <a:t>*</a:t>
            </a:r>
            <a:r>
              <a:rPr sz="2850" spc="300" baseline="23391" dirty="0">
                <a:latin typeface="Times New Roman"/>
                <a:cs typeface="Times New Roman"/>
              </a:rPr>
              <a:t> </a:t>
            </a:r>
            <a:r>
              <a:rPr sz="2800" dirty="0">
                <a:latin typeface="Times New Roman"/>
                <a:cs typeface="Times New Roman"/>
              </a:rPr>
              <a:t>expande</a:t>
            </a:r>
            <a:r>
              <a:rPr sz="2800" spc="-20" dirty="0">
                <a:latin typeface="Times New Roman"/>
                <a:cs typeface="Times New Roman"/>
              </a:rPr>
              <a:t> </a:t>
            </a:r>
            <a:r>
              <a:rPr sz="2800" i="1" dirty="0">
                <a:latin typeface="Times New Roman"/>
                <a:cs typeface="Times New Roman"/>
              </a:rPr>
              <a:t>n</a:t>
            </a:r>
            <a:r>
              <a:rPr sz="2850" i="1" baseline="-17543" dirty="0">
                <a:latin typeface="Times New Roman"/>
                <a:cs typeface="Times New Roman"/>
              </a:rPr>
              <a:t>i</a:t>
            </a:r>
            <a:r>
              <a:rPr sz="2850" i="1" spc="300" baseline="-17543" dirty="0">
                <a:latin typeface="Times New Roman"/>
                <a:cs typeface="Times New Roman"/>
              </a:rPr>
              <a:t> </a:t>
            </a:r>
            <a:r>
              <a:rPr sz="2800" spc="-50" dirty="0">
                <a:latin typeface="Times New Roman"/>
                <a:cs typeface="Times New Roman"/>
              </a:rPr>
              <a:t>?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22 </a:t>
            </a:r>
            <a:r>
              <a:rPr spc="-50" dirty="0"/>
              <a:t>–</a:t>
            </a:r>
          </a:p>
        </p:txBody>
      </p:sp>
      <p:sp>
        <p:nvSpPr>
          <p:cNvPr id="103" name="object 103"/>
          <p:cNvSpPr txBox="1"/>
          <p:nvPr/>
        </p:nvSpPr>
        <p:spPr>
          <a:xfrm>
            <a:off x="7381409" y="3947667"/>
            <a:ext cx="539750" cy="12630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spc="-25" dirty="0">
                <a:solidFill>
                  <a:srgbClr val="FF0000"/>
                </a:solidFill>
                <a:latin typeface="Times New Roman"/>
                <a:cs typeface="Times New Roman"/>
              </a:rPr>
              <a:t>NO</a:t>
            </a:r>
            <a:endParaRPr sz="2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2600">
              <a:latin typeface="Times New Roman"/>
              <a:cs typeface="Times New Roman"/>
            </a:endParaRPr>
          </a:p>
          <a:p>
            <a:pPr marL="110489">
              <a:lnSpc>
                <a:spcPct val="100000"/>
              </a:lnSpc>
              <a:spcBef>
                <a:spcPts val="5"/>
              </a:spcBef>
            </a:pPr>
            <a:r>
              <a:rPr sz="2800" spc="-25" dirty="0">
                <a:solidFill>
                  <a:srgbClr val="00B050"/>
                </a:solidFill>
                <a:latin typeface="Times New Roman"/>
                <a:cs typeface="Times New Roman"/>
              </a:rPr>
              <a:t>SI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7370969" y="2335276"/>
            <a:ext cx="539750" cy="12998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1125" marR="5080" indent="-98425">
              <a:lnSpc>
                <a:spcPct val="149300"/>
              </a:lnSpc>
              <a:spcBef>
                <a:spcPts val="100"/>
              </a:spcBef>
            </a:pPr>
            <a:r>
              <a:rPr sz="2800" spc="-25" dirty="0">
                <a:solidFill>
                  <a:srgbClr val="FFC000"/>
                </a:solidFill>
                <a:latin typeface="Times New Roman"/>
                <a:cs typeface="Times New Roman"/>
              </a:rPr>
              <a:t>NO </a:t>
            </a:r>
            <a:r>
              <a:rPr sz="2800" spc="-25" dirty="0">
                <a:solidFill>
                  <a:srgbClr val="A6A6A6"/>
                </a:solidFill>
                <a:latin typeface="Times New Roman"/>
                <a:cs typeface="Times New Roman"/>
              </a:rPr>
              <a:t>SI</a:t>
            </a:r>
            <a:endParaRPr sz="2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512695">
              <a:lnSpc>
                <a:spcPct val="100000"/>
              </a:lnSpc>
              <a:spcBef>
                <a:spcPts val="100"/>
              </a:spcBef>
            </a:pPr>
            <a:r>
              <a:rPr dirty="0"/>
              <a:t>Optimalidad</a:t>
            </a:r>
            <a:r>
              <a:rPr spc="-40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25" dirty="0"/>
              <a:t>A</a:t>
            </a:r>
            <a:r>
              <a:rPr sz="2400" spc="-37" baseline="24305" dirty="0"/>
              <a:t>*</a:t>
            </a:r>
            <a:endParaRPr sz="2400" baseline="24305"/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23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91478" y="1084579"/>
            <a:ext cx="8266430" cy="14065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290320" algn="l"/>
              </a:tabLst>
            </a:pPr>
            <a:r>
              <a:rPr sz="1800" b="1" dirty="0">
                <a:latin typeface="Times New Roman"/>
                <a:cs typeface="Times New Roman"/>
              </a:rPr>
              <a:t>Teorema</a:t>
            </a:r>
            <a:r>
              <a:rPr sz="1800" b="1" spc="-5" dirty="0">
                <a:latin typeface="Times New Roman"/>
                <a:cs typeface="Times New Roman"/>
              </a:rPr>
              <a:t> </a:t>
            </a:r>
            <a:r>
              <a:rPr sz="1800" b="1" spc="-25" dirty="0">
                <a:latin typeface="Times New Roman"/>
                <a:cs typeface="Times New Roman"/>
              </a:rPr>
              <a:t>1</a:t>
            </a:r>
            <a:r>
              <a:rPr sz="1800" spc="-25" dirty="0">
                <a:latin typeface="Times New Roman"/>
                <a:cs typeface="Times New Roman"/>
              </a:rPr>
              <a:t>:</a:t>
            </a:r>
            <a:r>
              <a:rPr sz="1800" dirty="0">
                <a:latin typeface="Times New Roman"/>
                <a:cs typeface="Times New Roman"/>
              </a:rPr>
              <a:t>	Si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1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optimista,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entonces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método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1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óptimo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950">
              <a:latin typeface="Times New Roman"/>
              <a:cs typeface="Times New Roman"/>
            </a:endParaRPr>
          </a:p>
          <a:p>
            <a:pPr marL="50800">
              <a:lnSpc>
                <a:spcPts val="2125"/>
              </a:lnSpc>
            </a:pPr>
            <a:r>
              <a:rPr sz="1800" b="1" spc="-10" dirty="0">
                <a:latin typeface="Times New Roman"/>
                <a:cs typeface="Times New Roman"/>
              </a:rPr>
              <a:t>Prueba</a:t>
            </a:r>
            <a:r>
              <a:rPr sz="1800" spc="-10" dirty="0">
                <a:latin typeface="Times New Roman"/>
                <a:cs typeface="Times New Roman"/>
              </a:rPr>
              <a:t>:</a:t>
            </a:r>
            <a:endParaRPr sz="1800">
              <a:latin typeface="Times New Roman"/>
              <a:cs typeface="Times New Roman"/>
            </a:endParaRPr>
          </a:p>
          <a:p>
            <a:pPr marL="50800">
              <a:lnSpc>
                <a:spcPts val="2125"/>
              </a:lnSpc>
            </a:pPr>
            <a:r>
              <a:rPr sz="1800" dirty="0">
                <a:latin typeface="Times New Roman"/>
                <a:cs typeface="Times New Roman"/>
              </a:rPr>
              <a:t>Sean</a:t>
            </a:r>
            <a:r>
              <a:rPr sz="1800" spc="4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m2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cualesquiera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distintos,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menor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coste</a:t>
            </a:r>
            <a:endParaRPr sz="18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50"/>
              </a:spcBef>
            </a:pPr>
            <a:r>
              <a:rPr sz="1800" dirty="0">
                <a:latin typeface="Times New Roman"/>
                <a:cs typeface="Times New Roman"/>
              </a:rPr>
              <a:t>(es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decir: </a:t>
            </a:r>
            <a:r>
              <a:rPr sz="1800" i="1" spc="-10" dirty="0">
                <a:latin typeface="Times New Roman"/>
                <a:cs typeface="Times New Roman"/>
              </a:rPr>
              <a:t>g(n</a:t>
            </a:r>
            <a:r>
              <a:rPr sz="1800" i="1" spc="-15" baseline="-13888" dirty="0">
                <a:latin typeface="Times New Roman"/>
                <a:cs typeface="Times New Roman"/>
              </a:rPr>
              <a:t>m1</a:t>
            </a:r>
            <a:r>
              <a:rPr sz="1800" i="1" spc="-10" dirty="0">
                <a:latin typeface="Times New Roman"/>
                <a:cs typeface="Times New Roman"/>
              </a:rPr>
              <a:t>)&lt;g(n</a:t>
            </a:r>
            <a:r>
              <a:rPr sz="1800" i="1" spc="-15" baseline="-13888" dirty="0">
                <a:latin typeface="Times New Roman"/>
                <a:cs typeface="Times New Roman"/>
              </a:rPr>
              <a:t>m2</a:t>
            </a:r>
            <a:r>
              <a:rPr sz="1800" i="1" spc="-10" dirty="0">
                <a:latin typeface="Times New Roman"/>
                <a:cs typeface="Times New Roman"/>
              </a:rPr>
              <a:t>)</a:t>
            </a:r>
            <a:r>
              <a:rPr sz="1800" spc="-10" dirty="0">
                <a:latin typeface="Times New Roman"/>
                <a:cs typeface="Times New Roman"/>
              </a:rPr>
              <a:t>).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04178" y="2572003"/>
            <a:ext cx="4789805" cy="8458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415290" algn="l"/>
              </a:tabLst>
            </a:pPr>
            <a:r>
              <a:rPr sz="1800" spc="-25" dirty="0">
                <a:latin typeface="Times New Roman"/>
                <a:cs typeface="Times New Roman"/>
              </a:rPr>
              <a:t>1.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i="1" dirty="0">
                <a:latin typeface="Times New Roman"/>
                <a:cs typeface="Times New Roman"/>
              </a:rPr>
              <a:t>(n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i="1" dirty="0">
                <a:latin typeface="Times New Roman"/>
                <a:cs typeface="Times New Roman"/>
              </a:rPr>
              <a:t>)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g(n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i="1" dirty="0">
                <a:latin typeface="Times New Roman"/>
                <a:cs typeface="Times New Roman"/>
              </a:rPr>
              <a:t>)+h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i="1" dirty="0">
                <a:latin typeface="Times New Roman"/>
                <a:cs typeface="Times New Roman"/>
              </a:rPr>
              <a:t>(n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i="1" dirty="0">
                <a:latin typeface="Times New Roman"/>
                <a:cs typeface="Times New Roman"/>
              </a:rPr>
              <a:t>)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=g(n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i="1" dirty="0">
                <a:latin typeface="Times New Roman"/>
                <a:cs typeface="Times New Roman"/>
              </a:rPr>
              <a:t>)+</a:t>
            </a:r>
            <a:r>
              <a:rPr sz="1800" dirty="0">
                <a:latin typeface="Times New Roman"/>
                <a:cs typeface="Times New Roman"/>
              </a:rPr>
              <a:t>0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  <a:p>
            <a:pPr marL="415925">
              <a:lnSpc>
                <a:spcPts val="2135"/>
              </a:lnSpc>
              <a:spcBef>
                <a:spcPts val="20"/>
              </a:spcBef>
            </a:pP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i="1" dirty="0">
                <a:latin typeface="Times New Roman"/>
                <a:cs typeface="Times New Roman"/>
              </a:rPr>
              <a:t>(n</a:t>
            </a:r>
            <a:r>
              <a:rPr sz="1800" i="1" baseline="-13888" dirty="0">
                <a:latin typeface="Times New Roman"/>
                <a:cs typeface="Times New Roman"/>
              </a:rPr>
              <a:t>m2</a:t>
            </a:r>
            <a:r>
              <a:rPr sz="1800" i="1" dirty="0">
                <a:latin typeface="Times New Roman"/>
                <a:cs typeface="Times New Roman"/>
              </a:rPr>
              <a:t>)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g(n</a:t>
            </a:r>
            <a:r>
              <a:rPr sz="1800" i="1" baseline="-13888" dirty="0">
                <a:latin typeface="Times New Roman"/>
                <a:cs typeface="Times New Roman"/>
              </a:rPr>
              <a:t>m2</a:t>
            </a:r>
            <a:r>
              <a:rPr sz="1800" i="1" dirty="0">
                <a:latin typeface="Times New Roman"/>
                <a:cs typeface="Times New Roman"/>
              </a:rPr>
              <a:t>)+h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i="1" dirty="0">
                <a:latin typeface="Times New Roman"/>
                <a:cs typeface="Times New Roman"/>
              </a:rPr>
              <a:t>(n</a:t>
            </a:r>
            <a:r>
              <a:rPr sz="1800" i="1" baseline="-13888" dirty="0">
                <a:latin typeface="Times New Roman"/>
                <a:cs typeface="Times New Roman"/>
              </a:rPr>
              <a:t>m2</a:t>
            </a:r>
            <a:r>
              <a:rPr sz="1800" i="1" dirty="0">
                <a:latin typeface="Times New Roman"/>
                <a:cs typeface="Times New Roman"/>
              </a:rPr>
              <a:t>)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=g(n</a:t>
            </a:r>
            <a:r>
              <a:rPr sz="1800" i="1" spc="-15" baseline="-13888" dirty="0">
                <a:latin typeface="Times New Roman"/>
                <a:cs typeface="Times New Roman"/>
              </a:rPr>
              <a:t>m2</a:t>
            </a:r>
            <a:r>
              <a:rPr sz="1800" i="1" spc="-10" dirty="0">
                <a:latin typeface="Times New Roman"/>
                <a:cs typeface="Times New Roman"/>
              </a:rPr>
              <a:t>)+</a:t>
            </a:r>
            <a:r>
              <a:rPr sz="1800" spc="-1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  <a:p>
            <a:pPr marL="415925">
              <a:lnSpc>
                <a:spcPts val="2135"/>
              </a:lnSpc>
            </a:pP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suposición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sigue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i="1" dirty="0">
                <a:latin typeface="Times New Roman"/>
                <a:cs typeface="Times New Roman"/>
              </a:rPr>
              <a:t>(n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i="1" dirty="0">
                <a:latin typeface="Times New Roman"/>
                <a:cs typeface="Times New Roman"/>
              </a:rPr>
              <a:t>)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&lt;</a:t>
            </a:r>
            <a:r>
              <a:rPr sz="1800" i="1" spc="-10" dirty="0">
                <a:latin typeface="Times New Roman"/>
                <a:cs typeface="Times New Roman"/>
              </a:rPr>
              <a:t> f</a:t>
            </a:r>
            <a:r>
              <a:rPr sz="1800" i="1" spc="-15" baseline="23148" dirty="0">
                <a:latin typeface="Times New Roman"/>
                <a:cs typeface="Times New Roman"/>
              </a:rPr>
              <a:t>*</a:t>
            </a:r>
            <a:r>
              <a:rPr sz="1800" i="1" spc="-10" dirty="0">
                <a:latin typeface="Times New Roman"/>
                <a:cs typeface="Times New Roman"/>
              </a:rPr>
              <a:t>(n</a:t>
            </a:r>
            <a:r>
              <a:rPr sz="1800" i="1" spc="-15" baseline="-13888" dirty="0">
                <a:latin typeface="Times New Roman"/>
                <a:cs typeface="Times New Roman"/>
              </a:rPr>
              <a:t>m2</a:t>
            </a:r>
            <a:r>
              <a:rPr sz="1800" i="1" spc="-1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871527" y="2572003"/>
            <a:ext cx="2755900" cy="5772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(por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definiciones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i="1" spc="21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 </a:t>
            </a:r>
            <a:r>
              <a:rPr sz="1800" i="1" spc="-50" dirty="0">
                <a:latin typeface="Times New Roman"/>
                <a:cs typeface="Times New Roman"/>
              </a:rPr>
              <a:t>g</a:t>
            </a:r>
            <a:endParaRPr sz="1800">
              <a:latin typeface="Times New Roman"/>
              <a:cs typeface="Times New Roman"/>
            </a:endParaRPr>
          </a:p>
          <a:p>
            <a:pPr marL="95250">
              <a:lnSpc>
                <a:spcPct val="100000"/>
              </a:lnSpc>
              <a:spcBef>
                <a:spcPts val="20"/>
              </a:spcBef>
            </a:pPr>
            <a:r>
              <a:rPr sz="1800" dirty="0">
                <a:latin typeface="Times New Roman"/>
                <a:cs typeface="Times New Roman"/>
              </a:rPr>
              <a:t>y dado que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i="1" spc="225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optimista)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78778" y="3498595"/>
            <a:ext cx="8585200" cy="2165350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440690" marR="68580" indent="-377190">
              <a:lnSpc>
                <a:spcPct val="101699"/>
              </a:lnSpc>
              <a:spcBef>
                <a:spcPts val="60"/>
              </a:spcBef>
              <a:buAutoNum type="arabicPeriod" startAt="2"/>
              <a:tabLst>
                <a:tab pos="440690" algn="l"/>
                <a:tab pos="441325" algn="l"/>
              </a:tabLst>
            </a:pPr>
            <a:r>
              <a:rPr sz="1800" dirty="0">
                <a:latin typeface="Times New Roman"/>
                <a:cs typeface="Times New Roman"/>
              </a:rPr>
              <a:t>Supongamos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m2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encuentra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antes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dirty="0">
                <a:latin typeface="Times New Roman"/>
                <a:cs typeface="Times New Roman"/>
              </a:rPr>
              <a:t>.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Puesto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algoritmo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1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expande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los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 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crecientes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debe existir 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spc="175" dirty="0">
                <a:latin typeface="Symbol"/>
                <a:cs typeface="Symbol"/>
              </a:rPr>
              <a:t></a:t>
            </a:r>
            <a:r>
              <a:rPr sz="180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camino_a</a:t>
            </a:r>
            <a:r>
              <a:rPr sz="1800" spc="-10" dirty="0">
                <a:latin typeface="Times New Roman"/>
                <a:cs typeface="Times New Roman"/>
              </a:rPr>
              <a:t>(</a:t>
            </a:r>
            <a:r>
              <a:rPr sz="1800" i="1" spc="-10" dirty="0">
                <a:latin typeface="Times New Roman"/>
                <a:cs typeface="Times New Roman"/>
              </a:rPr>
              <a:t>n</a:t>
            </a:r>
            <a:r>
              <a:rPr sz="1800" i="1" spc="-15" baseline="-13888" dirty="0">
                <a:latin typeface="Times New Roman"/>
                <a:cs typeface="Times New Roman"/>
              </a:rPr>
              <a:t>m1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r>
              <a:rPr sz="1800" spc="50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tal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44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m2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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.</a:t>
            </a:r>
            <a:endParaRPr sz="1800">
              <a:latin typeface="Times New Roman"/>
              <a:cs typeface="Times New Roman"/>
            </a:endParaRPr>
          </a:p>
          <a:p>
            <a:pPr marL="440690" indent="-377190">
              <a:lnSpc>
                <a:spcPct val="100000"/>
              </a:lnSpc>
              <a:spcBef>
                <a:spcPts val="740"/>
              </a:spcBef>
              <a:buAutoNum type="arabicPeriod" startAt="2"/>
              <a:tabLst>
                <a:tab pos="440690" algn="l"/>
                <a:tab pos="441325" algn="l"/>
              </a:tabLst>
            </a:pPr>
            <a:r>
              <a:rPr sz="1800" dirty="0">
                <a:latin typeface="Times New Roman"/>
                <a:cs typeface="Times New Roman"/>
              </a:rPr>
              <a:t>Pero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lema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2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(1)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sabemos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540" dirty="0">
                <a:latin typeface="Symbol"/>
                <a:cs typeface="Symbol"/>
              </a:rPr>
              <a:t>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j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spc="175" dirty="0">
                <a:latin typeface="Symbol"/>
                <a:cs typeface="Symbol"/>
              </a:rPr>
              <a:t>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camino_a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dirty="0">
                <a:latin typeface="Times New Roman"/>
                <a:cs typeface="Times New Roman"/>
              </a:rPr>
              <a:t>).</a:t>
            </a:r>
            <a:r>
              <a:rPr sz="1800" spc="44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j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900" i="1" dirty="0">
                <a:latin typeface="Symbol"/>
                <a:cs typeface="Symbol"/>
              </a:rPr>
              <a:t></a:t>
            </a:r>
            <a:r>
              <a:rPr sz="1900" spc="-3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&lt;</a:t>
            </a:r>
            <a:r>
              <a:rPr sz="1800" i="1" spc="-10" dirty="0">
                <a:latin typeface="Times New Roman"/>
                <a:cs typeface="Times New Roman"/>
              </a:rPr>
              <a:t> f</a:t>
            </a:r>
            <a:r>
              <a:rPr sz="1800" i="1" spc="-15" baseline="23148" dirty="0">
                <a:latin typeface="Times New Roman"/>
                <a:cs typeface="Times New Roman"/>
              </a:rPr>
              <a:t>*</a:t>
            </a:r>
            <a:r>
              <a:rPr sz="1800" spc="-10" dirty="0">
                <a:latin typeface="Times New Roman"/>
                <a:cs typeface="Times New Roman"/>
              </a:rPr>
              <a:t>(</a:t>
            </a:r>
            <a:r>
              <a:rPr sz="1800" i="1" spc="-10" dirty="0">
                <a:latin typeface="Times New Roman"/>
                <a:cs typeface="Times New Roman"/>
              </a:rPr>
              <a:t>n</a:t>
            </a:r>
            <a:r>
              <a:rPr sz="1800" i="1" spc="-15" baseline="-13888" dirty="0">
                <a:latin typeface="Times New Roman"/>
                <a:cs typeface="Times New Roman"/>
              </a:rPr>
              <a:t>m2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r>
              <a:rPr sz="1800" i="1" spc="-10" dirty="0">
                <a:latin typeface="Times New Roman"/>
                <a:cs typeface="Times New Roman"/>
              </a:rPr>
              <a:t>.</a:t>
            </a:r>
            <a:endParaRPr sz="1800">
              <a:latin typeface="Times New Roman"/>
              <a:cs typeface="Times New Roman"/>
            </a:endParaRPr>
          </a:p>
          <a:p>
            <a:pPr marL="441325">
              <a:lnSpc>
                <a:spcPct val="100000"/>
              </a:lnSpc>
              <a:spcBef>
                <a:spcPts val="30"/>
              </a:spcBef>
            </a:pPr>
            <a:r>
              <a:rPr sz="1800" dirty="0">
                <a:latin typeface="Times New Roman"/>
                <a:cs typeface="Times New Roman"/>
              </a:rPr>
              <a:t>Contradicción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existir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(2))</a:t>
            </a:r>
            <a:endParaRPr sz="1800">
              <a:latin typeface="Times New Roman"/>
              <a:cs typeface="Times New Roman"/>
            </a:endParaRPr>
          </a:p>
          <a:p>
            <a:pPr marL="440690" marR="592455" indent="-377190">
              <a:lnSpc>
                <a:spcPts val="2090"/>
              </a:lnSpc>
              <a:spcBef>
                <a:spcPts val="970"/>
              </a:spcBef>
              <a:buAutoNum type="arabicPeriod" startAt="4"/>
              <a:tabLst>
                <a:tab pos="440690" algn="l"/>
                <a:tab pos="441325" algn="l"/>
              </a:tabLst>
            </a:pP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tanto,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cualesquiera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1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encuentra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menor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coste </a:t>
            </a:r>
            <a:r>
              <a:rPr sz="1800" spc="-10" dirty="0">
                <a:latin typeface="Times New Roman"/>
                <a:cs typeface="Times New Roman"/>
              </a:rPr>
              <a:t>antes, </a:t>
            </a:r>
            <a:r>
              <a:rPr sz="1800" dirty="0">
                <a:latin typeface="Times New Roman"/>
                <a:cs typeface="Times New Roman"/>
              </a:rPr>
              <a:t>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implica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óptimo.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90"/>
              </a:spcBef>
            </a:pPr>
            <a:r>
              <a:rPr dirty="0"/>
              <a:t>Optimalidad</a:t>
            </a:r>
            <a:r>
              <a:rPr spc="-3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25" dirty="0"/>
              <a:t>A</a:t>
            </a:r>
            <a:r>
              <a:rPr sz="2400" spc="-37" baseline="24305" dirty="0"/>
              <a:t>*</a:t>
            </a:r>
            <a:endParaRPr sz="2400" baseline="24305"/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sz="1600" dirty="0"/>
              <a:t>Visualización</a:t>
            </a:r>
            <a:r>
              <a:rPr sz="1600" spc="-5" dirty="0"/>
              <a:t> </a:t>
            </a:r>
            <a:r>
              <a:rPr sz="1600" dirty="0"/>
              <a:t>de</a:t>
            </a:r>
            <a:r>
              <a:rPr sz="1600" spc="-5" dirty="0"/>
              <a:t> </a:t>
            </a:r>
            <a:r>
              <a:rPr sz="1600" dirty="0"/>
              <a:t>la</a:t>
            </a:r>
            <a:r>
              <a:rPr sz="1600" spc="-5" dirty="0"/>
              <a:t> </a:t>
            </a:r>
            <a:r>
              <a:rPr sz="1600" spc="-10" dirty="0"/>
              <a:t>demostración</a:t>
            </a:r>
            <a:endParaRPr sz="1600"/>
          </a:p>
        </p:txBody>
      </p:sp>
      <p:sp>
        <p:nvSpPr>
          <p:cNvPr id="8" name="object 8"/>
          <p:cNvSpPr txBox="1"/>
          <p:nvPr/>
        </p:nvSpPr>
        <p:spPr>
          <a:xfrm>
            <a:off x="404178" y="1084579"/>
            <a:ext cx="8241030" cy="580390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38100" marR="30480">
              <a:lnSpc>
                <a:spcPct val="102200"/>
              </a:lnSpc>
              <a:spcBef>
                <a:spcPts val="50"/>
              </a:spcBef>
            </a:pPr>
            <a:r>
              <a:rPr sz="1800" dirty="0">
                <a:latin typeface="Times New Roman"/>
                <a:cs typeface="Times New Roman"/>
              </a:rPr>
              <a:t>Sean</a:t>
            </a:r>
            <a:r>
              <a:rPr sz="1800" spc="4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m2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cualesquiera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distintos,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menor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coste </a:t>
            </a:r>
            <a:r>
              <a:rPr sz="1800" dirty="0">
                <a:latin typeface="Times New Roman"/>
                <a:cs typeface="Times New Roman"/>
              </a:rPr>
              <a:t>(es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decir: </a:t>
            </a:r>
            <a:r>
              <a:rPr sz="1800" i="1" spc="-10" dirty="0">
                <a:latin typeface="Times New Roman"/>
                <a:cs typeface="Times New Roman"/>
              </a:rPr>
              <a:t>g(n</a:t>
            </a:r>
            <a:r>
              <a:rPr sz="1800" i="1" spc="-15" baseline="-13888" dirty="0">
                <a:latin typeface="Times New Roman"/>
                <a:cs typeface="Times New Roman"/>
              </a:rPr>
              <a:t>m1</a:t>
            </a:r>
            <a:r>
              <a:rPr sz="1800" i="1" spc="-10" dirty="0">
                <a:latin typeface="Times New Roman"/>
                <a:cs typeface="Times New Roman"/>
              </a:rPr>
              <a:t>)&lt;g(n</a:t>
            </a:r>
            <a:r>
              <a:rPr sz="1800" i="1" spc="-15" baseline="-13888" dirty="0">
                <a:latin typeface="Times New Roman"/>
                <a:cs typeface="Times New Roman"/>
              </a:rPr>
              <a:t>m2</a:t>
            </a:r>
            <a:r>
              <a:rPr sz="1800" i="1" spc="-10" dirty="0">
                <a:latin typeface="Times New Roman"/>
                <a:cs typeface="Times New Roman"/>
              </a:rPr>
              <a:t>)</a:t>
            </a:r>
            <a:r>
              <a:rPr sz="1800" spc="-10" dirty="0">
                <a:latin typeface="Times New Roman"/>
                <a:cs typeface="Times New Roman"/>
              </a:rPr>
              <a:t>).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04178" y="1745996"/>
            <a:ext cx="4789805" cy="8458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415290" algn="l"/>
              </a:tabLst>
            </a:pPr>
            <a:r>
              <a:rPr sz="1800" spc="-25" dirty="0">
                <a:latin typeface="Times New Roman"/>
                <a:cs typeface="Times New Roman"/>
              </a:rPr>
              <a:t>1.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i="1" dirty="0">
                <a:latin typeface="Times New Roman"/>
                <a:cs typeface="Times New Roman"/>
              </a:rPr>
              <a:t>(n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i="1" dirty="0">
                <a:latin typeface="Times New Roman"/>
                <a:cs typeface="Times New Roman"/>
              </a:rPr>
              <a:t>)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g(n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i="1" dirty="0">
                <a:latin typeface="Times New Roman"/>
                <a:cs typeface="Times New Roman"/>
              </a:rPr>
              <a:t>)+h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i="1" dirty="0">
                <a:latin typeface="Times New Roman"/>
                <a:cs typeface="Times New Roman"/>
              </a:rPr>
              <a:t>(n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i="1" dirty="0">
                <a:latin typeface="Times New Roman"/>
                <a:cs typeface="Times New Roman"/>
              </a:rPr>
              <a:t>)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=g(n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i="1" dirty="0">
                <a:latin typeface="Times New Roman"/>
                <a:cs typeface="Times New Roman"/>
              </a:rPr>
              <a:t>)+</a:t>
            </a:r>
            <a:r>
              <a:rPr sz="1800" dirty="0">
                <a:latin typeface="Times New Roman"/>
                <a:cs typeface="Times New Roman"/>
              </a:rPr>
              <a:t>0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  <a:p>
            <a:pPr marL="415925">
              <a:lnSpc>
                <a:spcPts val="2125"/>
              </a:lnSpc>
              <a:spcBef>
                <a:spcPts val="45"/>
              </a:spcBef>
            </a:pP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i="1" dirty="0">
                <a:latin typeface="Times New Roman"/>
                <a:cs typeface="Times New Roman"/>
              </a:rPr>
              <a:t>(n</a:t>
            </a:r>
            <a:r>
              <a:rPr sz="1800" i="1" baseline="-13888" dirty="0">
                <a:latin typeface="Times New Roman"/>
                <a:cs typeface="Times New Roman"/>
              </a:rPr>
              <a:t>m2</a:t>
            </a:r>
            <a:r>
              <a:rPr sz="1800" i="1" dirty="0">
                <a:latin typeface="Times New Roman"/>
                <a:cs typeface="Times New Roman"/>
              </a:rPr>
              <a:t>)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=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g(n</a:t>
            </a:r>
            <a:r>
              <a:rPr sz="1800" i="1" baseline="-13888" dirty="0">
                <a:latin typeface="Times New Roman"/>
                <a:cs typeface="Times New Roman"/>
              </a:rPr>
              <a:t>m2</a:t>
            </a:r>
            <a:r>
              <a:rPr sz="1800" i="1" dirty="0">
                <a:latin typeface="Times New Roman"/>
                <a:cs typeface="Times New Roman"/>
              </a:rPr>
              <a:t>)+h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i="1" dirty="0">
                <a:latin typeface="Times New Roman"/>
                <a:cs typeface="Times New Roman"/>
              </a:rPr>
              <a:t>(n</a:t>
            </a:r>
            <a:r>
              <a:rPr sz="1800" i="1" baseline="-13888" dirty="0">
                <a:latin typeface="Times New Roman"/>
                <a:cs typeface="Times New Roman"/>
              </a:rPr>
              <a:t>m2</a:t>
            </a:r>
            <a:r>
              <a:rPr sz="1800" i="1" dirty="0">
                <a:latin typeface="Times New Roman"/>
                <a:cs typeface="Times New Roman"/>
              </a:rPr>
              <a:t>)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=g(n</a:t>
            </a:r>
            <a:r>
              <a:rPr sz="1800" i="1" spc="-15" baseline="-13888" dirty="0">
                <a:latin typeface="Times New Roman"/>
                <a:cs typeface="Times New Roman"/>
              </a:rPr>
              <a:t>m2</a:t>
            </a:r>
            <a:r>
              <a:rPr sz="1800" i="1" spc="-10" dirty="0">
                <a:latin typeface="Times New Roman"/>
                <a:cs typeface="Times New Roman"/>
              </a:rPr>
              <a:t>)+</a:t>
            </a:r>
            <a:r>
              <a:rPr sz="1800" spc="-10" dirty="0">
                <a:latin typeface="Times New Roman"/>
                <a:cs typeface="Times New Roman"/>
              </a:rPr>
              <a:t>0</a:t>
            </a:r>
            <a:endParaRPr sz="1800">
              <a:latin typeface="Times New Roman"/>
              <a:cs typeface="Times New Roman"/>
            </a:endParaRPr>
          </a:p>
          <a:p>
            <a:pPr marL="415925">
              <a:lnSpc>
                <a:spcPts val="2125"/>
              </a:lnSpc>
            </a:pP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suposición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sigue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i="1" dirty="0">
                <a:latin typeface="Times New Roman"/>
                <a:cs typeface="Times New Roman"/>
              </a:rPr>
              <a:t>(n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i="1" dirty="0">
                <a:latin typeface="Times New Roman"/>
                <a:cs typeface="Times New Roman"/>
              </a:rPr>
              <a:t>)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&lt;</a:t>
            </a:r>
            <a:r>
              <a:rPr sz="1800" i="1" spc="-10" dirty="0">
                <a:latin typeface="Times New Roman"/>
                <a:cs typeface="Times New Roman"/>
              </a:rPr>
              <a:t> f</a:t>
            </a:r>
            <a:r>
              <a:rPr sz="1800" i="1" spc="-15" baseline="23148" dirty="0">
                <a:latin typeface="Times New Roman"/>
                <a:cs typeface="Times New Roman"/>
              </a:rPr>
              <a:t>*</a:t>
            </a:r>
            <a:r>
              <a:rPr sz="1800" i="1" spc="-10" dirty="0">
                <a:latin typeface="Times New Roman"/>
                <a:cs typeface="Times New Roman"/>
              </a:rPr>
              <a:t>(n</a:t>
            </a:r>
            <a:r>
              <a:rPr sz="1800" i="1" spc="-15" baseline="-13888" dirty="0">
                <a:latin typeface="Times New Roman"/>
                <a:cs typeface="Times New Roman"/>
              </a:rPr>
              <a:t>m2</a:t>
            </a:r>
            <a:r>
              <a:rPr sz="1800" i="1" spc="-10" dirty="0">
                <a:latin typeface="Times New Roman"/>
                <a:cs typeface="Times New Roman"/>
              </a:rPr>
              <a:t>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871527" y="1745996"/>
            <a:ext cx="2755900" cy="5803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(por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definiciones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i="1" spc="21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 </a:t>
            </a:r>
            <a:r>
              <a:rPr sz="1800" i="1" spc="-50" dirty="0">
                <a:latin typeface="Times New Roman"/>
                <a:cs typeface="Times New Roman"/>
              </a:rPr>
              <a:t>g</a:t>
            </a:r>
            <a:endParaRPr sz="1800">
              <a:latin typeface="Times New Roman"/>
              <a:cs typeface="Times New Roman"/>
            </a:endParaRPr>
          </a:p>
          <a:p>
            <a:pPr marL="95250">
              <a:lnSpc>
                <a:spcPct val="100000"/>
              </a:lnSpc>
              <a:spcBef>
                <a:spcPts val="45"/>
              </a:spcBef>
            </a:pPr>
            <a:r>
              <a:rPr sz="1800" dirty="0">
                <a:latin typeface="Times New Roman"/>
                <a:cs typeface="Times New Roman"/>
              </a:rPr>
              <a:t>y dado que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i="1" spc="225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optimista)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1444481" y="3187655"/>
            <a:ext cx="5763895" cy="2665730"/>
            <a:chOff x="1444481" y="3187655"/>
            <a:chExt cx="5763895" cy="2665730"/>
          </a:xfrm>
        </p:grpSpPr>
        <p:sp>
          <p:nvSpPr>
            <p:cNvPr id="12" name="object 12"/>
            <p:cNvSpPr/>
            <p:nvPr/>
          </p:nvSpPr>
          <p:spPr>
            <a:xfrm>
              <a:off x="1585062" y="5742222"/>
              <a:ext cx="5623560" cy="111125"/>
            </a:xfrm>
            <a:custGeom>
              <a:avLst/>
              <a:gdLst/>
              <a:ahLst/>
              <a:cxnLst/>
              <a:rect l="l" t="t" r="r" b="b"/>
              <a:pathLst>
                <a:path w="5623559" h="111125">
                  <a:moveTo>
                    <a:pt x="5528454" y="0"/>
                  </a:moveTo>
                  <a:lnTo>
                    <a:pt x="5522622" y="1534"/>
                  </a:lnTo>
                  <a:lnTo>
                    <a:pt x="5517321" y="10622"/>
                  </a:lnTo>
                  <a:lnTo>
                    <a:pt x="5518856" y="16455"/>
                  </a:lnTo>
                  <a:lnTo>
                    <a:pt x="5569167" y="45803"/>
                  </a:lnTo>
                  <a:lnTo>
                    <a:pt x="5604377" y="45803"/>
                  </a:lnTo>
                  <a:lnTo>
                    <a:pt x="5604377" y="64853"/>
                  </a:lnTo>
                  <a:lnTo>
                    <a:pt x="5569167" y="64853"/>
                  </a:lnTo>
                  <a:lnTo>
                    <a:pt x="5518856" y="94201"/>
                  </a:lnTo>
                  <a:lnTo>
                    <a:pt x="5517321" y="100033"/>
                  </a:lnTo>
                  <a:lnTo>
                    <a:pt x="5522622" y="109121"/>
                  </a:lnTo>
                  <a:lnTo>
                    <a:pt x="5528454" y="110656"/>
                  </a:lnTo>
                  <a:lnTo>
                    <a:pt x="5606974" y="64853"/>
                  </a:lnTo>
                  <a:lnTo>
                    <a:pt x="5604377" y="64853"/>
                  </a:lnTo>
                  <a:lnTo>
                    <a:pt x="5606976" y="64852"/>
                  </a:lnTo>
                  <a:lnTo>
                    <a:pt x="5623303" y="55328"/>
                  </a:lnTo>
                  <a:lnTo>
                    <a:pt x="5528454" y="0"/>
                  </a:lnTo>
                  <a:close/>
                </a:path>
                <a:path w="5623559" h="111125">
                  <a:moveTo>
                    <a:pt x="5585495" y="55328"/>
                  </a:moveTo>
                  <a:lnTo>
                    <a:pt x="5569167" y="64853"/>
                  </a:lnTo>
                  <a:lnTo>
                    <a:pt x="5604377" y="64853"/>
                  </a:lnTo>
                  <a:lnTo>
                    <a:pt x="5604377" y="63555"/>
                  </a:lnTo>
                  <a:lnTo>
                    <a:pt x="5599600" y="63555"/>
                  </a:lnTo>
                  <a:lnTo>
                    <a:pt x="5585495" y="55328"/>
                  </a:lnTo>
                  <a:close/>
                </a:path>
                <a:path w="5623559" h="111125">
                  <a:moveTo>
                    <a:pt x="0" y="45802"/>
                  </a:moveTo>
                  <a:lnTo>
                    <a:pt x="0" y="64852"/>
                  </a:lnTo>
                  <a:lnTo>
                    <a:pt x="5569168" y="64852"/>
                  </a:lnTo>
                  <a:lnTo>
                    <a:pt x="5585495" y="55328"/>
                  </a:lnTo>
                  <a:lnTo>
                    <a:pt x="5569167" y="45803"/>
                  </a:lnTo>
                  <a:lnTo>
                    <a:pt x="0" y="45802"/>
                  </a:lnTo>
                  <a:close/>
                </a:path>
                <a:path w="5623559" h="111125">
                  <a:moveTo>
                    <a:pt x="5599600" y="47100"/>
                  </a:moveTo>
                  <a:lnTo>
                    <a:pt x="5585495" y="55328"/>
                  </a:lnTo>
                  <a:lnTo>
                    <a:pt x="5599600" y="63555"/>
                  </a:lnTo>
                  <a:lnTo>
                    <a:pt x="5599600" y="47100"/>
                  </a:lnTo>
                  <a:close/>
                </a:path>
                <a:path w="5623559" h="111125">
                  <a:moveTo>
                    <a:pt x="5604377" y="47100"/>
                  </a:moveTo>
                  <a:lnTo>
                    <a:pt x="5599600" y="47100"/>
                  </a:lnTo>
                  <a:lnTo>
                    <a:pt x="5599600" y="63555"/>
                  </a:lnTo>
                  <a:lnTo>
                    <a:pt x="5604377" y="63555"/>
                  </a:lnTo>
                  <a:lnTo>
                    <a:pt x="5604377" y="47100"/>
                  </a:lnTo>
                  <a:close/>
                </a:path>
                <a:path w="5623559" h="111125">
                  <a:moveTo>
                    <a:pt x="5569167" y="45803"/>
                  </a:moveTo>
                  <a:lnTo>
                    <a:pt x="5585495" y="55328"/>
                  </a:lnTo>
                  <a:lnTo>
                    <a:pt x="5599600" y="47100"/>
                  </a:lnTo>
                  <a:lnTo>
                    <a:pt x="5604377" y="47100"/>
                  </a:lnTo>
                  <a:lnTo>
                    <a:pt x="5604377" y="45803"/>
                  </a:lnTo>
                  <a:lnTo>
                    <a:pt x="5569167" y="458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308644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011552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714459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376018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078925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757024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6459931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9735" y="3187655"/>
              <a:ext cx="111125" cy="2610485"/>
            </a:xfrm>
            <a:custGeom>
              <a:avLst/>
              <a:gdLst/>
              <a:ahLst/>
              <a:cxnLst/>
              <a:rect l="l" t="t" r="r" b="b"/>
              <a:pathLst>
                <a:path w="111125" h="2610485">
                  <a:moveTo>
                    <a:pt x="55328" y="37806"/>
                  </a:moveTo>
                  <a:lnTo>
                    <a:pt x="45803" y="54135"/>
                  </a:lnTo>
                  <a:lnTo>
                    <a:pt x="45802" y="2609894"/>
                  </a:lnTo>
                  <a:lnTo>
                    <a:pt x="64852" y="2609894"/>
                  </a:lnTo>
                  <a:lnTo>
                    <a:pt x="64853" y="54135"/>
                  </a:lnTo>
                  <a:lnTo>
                    <a:pt x="55328" y="37806"/>
                  </a:lnTo>
                  <a:close/>
                </a:path>
                <a:path w="111125" h="2610485">
                  <a:moveTo>
                    <a:pt x="55328" y="0"/>
                  </a:moveTo>
                  <a:lnTo>
                    <a:pt x="0" y="94848"/>
                  </a:lnTo>
                  <a:lnTo>
                    <a:pt x="1535" y="100680"/>
                  </a:lnTo>
                  <a:lnTo>
                    <a:pt x="10623" y="105981"/>
                  </a:lnTo>
                  <a:lnTo>
                    <a:pt x="16455" y="104447"/>
                  </a:lnTo>
                  <a:lnTo>
                    <a:pt x="45803" y="54135"/>
                  </a:lnTo>
                  <a:lnTo>
                    <a:pt x="45803" y="18898"/>
                  </a:lnTo>
                  <a:lnTo>
                    <a:pt x="66353" y="18898"/>
                  </a:lnTo>
                  <a:lnTo>
                    <a:pt x="55328" y="0"/>
                  </a:lnTo>
                  <a:close/>
                </a:path>
                <a:path w="111125" h="2610485">
                  <a:moveTo>
                    <a:pt x="66353" y="18898"/>
                  </a:moveTo>
                  <a:lnTo>
                    <a:pt x="64853" y="18898"/>
                  </a:lnTo>
                  <a:lnTo>
                    <a:pt x="64853" y="54135"/>
                  </a:lnTo>
                  <a:lnTo>
                    <a:pt x="94202" y="104447"/>
                  </a:lnTo>
                  <a:lnTo>
                    <a:pt x="100034" y="105981"/>
                  </a:lnTo>
                  <a:lnTo>
                    <a:pt x="109122" y="100680"/>
                  </a:lnTo>
                  <a:lnTo>
                    <a:pt x="110656" y="94848"/>
                  </a:lnTo>
                  <a:lnTo>
                    <a:pt x="66353" y="18898"/>
                  </a:lnTo>
                  <a:close/>
                </a:path>
                <a:path w="111125" h="2610485">
                  <a:moveTo>
                    <a:pt x="64853" y="18898"/>
                  </a:moveTo>
                  <a:lnTo>
                    <a:pt x="45803" y="18898"/>
                  </a:lnTo>
                  <a:lnTo>
                    <a:pt x="45803" y="54135"/>
                  </a:lnTo>
                  <a:lnTo>
                    <a:pt x="55328" y="37806"/>
                  </a:lnTo>
                  <a:lnTo>
                    <a:pt x="47101" y="23703"/>
                  </a:lnTo>
                  <a:lnTo>
                    <a:pt x="64853" y="23703"/>
                  </a:lnTo>
                  <a:lnTo>
                    <a:pt x="64853" y="18898"/>
                  </a:lnTo>
                  <a:close/>
                </a:path>
                <a:path w="111125" h="2610485">
                  <a:moveTo>
                    <a:pt x="64853" y="23703"/>
                  </a:moveTo>
                  <a:lnTo>
                    <a:pt x="63555" y="23703"/>
                  </a:lnTo>
                  <a:lnTo>
                    <a:pt x="55328" y="37806"/>
                  </a:lnTo>
                  <a:lnTo>
                    <a:pt x="64853" y="54135"/>
                  </a:lnTo>
                  <a:lnTo>
                    <a:pt x="64853" y="23703"/>
                  </a:lnTo>
                  <a:close/>
                </a:path>
                <a:path w="111125" h="2610485">
                  <a:moveTo>
                    <a:pt x="63555" y="23703"/>
                  </a:moveTo>
                  <a:lnTo>
                    <a:pt x="47101" y="23703"/>
                  </a:lnTo>
                  <a:lnTo>
                    <a:pt x="55328" y="37806"/>
                  </a:lnTo>
                  <a:lnTo>
                    <a:pt x="63555" y="237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444481" y="3762790"/>
              <a:ext cx="5689600" cy="0"/>
            </a:xfrm>
            <a:custGeom>
              <a:avLst/>
              <a:gdLst/>
              <a:ahLst/>
              <a:cxnLst/>
              <a:rect l="l" t="t" r="r" b="b"/>
              <a:pathLst>
                <a:path w="5689600">
                  <a:moveTo>
                    <a:pt x="0" y="0"/>
                  </a:moveTo>
                  <a:lnTo>
                    <a:pt x="5689415" y="1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44481" y="4594270"/>
              <a:ext cx="5689600" cy="0"/>
            </a:xfrm>
            <a:custGeom>
              <a:avLst/>
              <a:gdLst/>
              <a:ahLst/>
              <a:cxnLst/>
              <a:rect l="l" t="t" r="r" b="b"/>
              <a:pathLst>
                <a:path w="5689600">
                  <a:moveTo>
                    <a:pt x="0" y="0"/>
                  </a:moveTo>
                  <a:lnTo>
                    <a:pt x="5689415" y="1"/>
                  </a:lnTo>
                </a:path>
              </a:pathLst>
            </a:custGeom>
            <a:ln w="28575">
              <a:solidFill>
                <a:srgbClr val="00664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698104" y="2963164"/>
            <a:ext cx="682625" cy="8851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3340" algn="r">
              <a:lnSpc>
                <a:spcPct val="100000"/>
              </a:lnSpc>
              <a:spcBef>
                <a:spcPts val="100"/>
              </a:spcBef>
            </a:pPr>
            <a:r>
              <a:rPr sz="2400" i="1" baseline="-17361" dirty="0">
                <a:latin typeface="Times New Roman"/>
                <a:cs typeface="Times New Roman"/>
              </a:rPr>
              <a:t>f</a:t>
            </a:r>
            <a:r>
              <a:rPr sz="2400" i="1" spc="7" baseline="-17361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*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2500">
              <a:latin typeface="Times New Roman"/>
              <a:cs typeface="Times New Roman"/>
            </a:endParaRPr>
          </a:p>
          <a:p>
            <a:pPr marR="43180" algn="r">
              <a:lnSpc>
                <a:spcPct val="100000"/>
              </a:lnSpc>
            </a:pPr>
            <a:r>
              <a:rPr sz="16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99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990000"/>
                </a:solidFill>
                <a:latin typeface="Times New Roman"/>
                <a:cs typeface="Times New Roman"/>
              </a:rPr>
              <a:t>m2</a:t>
            </a:r>
            <a:r>
              <a:rPr sz="1600" spc="-10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24 </a:t>
            </a:r>
            <a:r>
              <a:rPr spc="-50" dirty="0"/>
              <a:t>–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710804" y="4410964"/>
            <a:ext cx="6572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00664D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00664D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00664D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00664D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00664D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00664D"/>
                </a:solidFill>
                <a:latin typeface="Times New Roman"/>
                <a:cs typeface="Times New Roman"/>
              </a:rPr>
              <a:t>m1</a:t>
            </a:r>
            <a:r>
              <a:rPr sz="1600" spc="-10" dirty="0">
                <a:solidFill>
                  <a:srgbClr val="00664D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90"/>
              </a:spcBef>
            </a:pPr>
            <a:r>
              <a:rPr dirty="0"/>
              <a:t>Optimalidad</a:t>
            </a:r>
            <a:r>
              <a:rPr spc="-3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25" dirty="0"/>
              <a:t>A</a:t>
            </a:r>
            <a:r>
              <a:rPr sz="2400" spc="-37" baseline="24305" dirty="0"/>
              <a:t>*</a:t>
            </a:r>
            <a:endParaRPr sz="2400" baseline="24305"/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sz="1600" dirty="0"/>
              <a:t>Visualización</a:t>
            </a:r>
            <a:r>
              <a:rPr sz="1600" spc="-5" dirty="0"/>
              <a:t> </a:t>
            </a:r>
            <a:r>
              <a:rPr sz="1600" dirty="0"/>
              <a:t>de</a:t>
            </a:r>
            <a:r>
              <a:rPr sz="1600" spc="-5" dirty="0"/>
              <a:t> </a:t>
            </a:r>
            <a:r>
              <a:rPr sz="1600" dirty="0"/>
              <a:t>la</a:t>
            </a:r>
            <a:r>
              <a:rPr sz="1600" spc="-5" dirty="0"/>
              <a:t> </a:t>
            </a:r>
            <a:r>
              <a:rPr sz="1600" spc="-10" dirty="0"/>
              <a:t>demostración</a:t>
            </a:r>
            <a:endParaRPr sz="1600"/>
          </a:p>
        </p:txBody>
      </p:sp>
      <p:sp>
        <p:nvSpPr>
          <p:cNvPr id="8" name="object 8"/>
          <p:cNvSpPr txBox="1"/>
          <p:nvPr/>
        </p:nvSpPr>
        <p:spPr>
          <a:xfrm>
            <a:off x="391478" y="1084579"/>
            <a:ext cx="8559800" cy="150685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50800" marR="336550">
              <a:lnSpc>
                <a:spcPct val="102200"/>
              </a:lnSpc>
              <a:spcBef>
                <a:spcPts val="50"/>
              </a:spcBef>
            </a:pPr>
            <a:r>
              <a:rPr sz="1800" dirty="0">
                <a:latin typeface="Times New Roman"/>
                <a:cs typeface="Times New Roman"/>
              </a:rPr>
              <a:t>Sean</a:t>
            </a:r>
            <a:r>
              <a:rPr sz="1800" spc="4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m2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cualesquiera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distintos,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menor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coste </a:t>
            </a:r>
            <a:r>
              <a:rPr sz="1800" dirty="0">
                <a:latin typeface="Times New Roman"/>
                <a:cs typeface="Times New Roman"/>
              </a:rPr>
              <a:t>(es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decir: </a:t>
            </a:r>
            <a:r>
              <a:rPr sz="1800" i="1" spc="-10" dirty="0">
                <a:latin typeface="Times New Roman"/>
                <a:cs typeface="Times New Roman"/>
              </a:rPr>
              <a:t>g(n</a:t>
            </a:r>
            <a:r>
              <a:rPr sz="1800" i="1" spc="-15" baseline="-13888" dirty="0">
                <a:latin typeface="Times New Roman"/>
                <a:cs typeface="Times New Roman"/>
              </a:rPr>
              <a:t>m1</a:t>
            </a:r>
            <a:r>
              <a:rPr sz="1800" i="1" spc="-10" dirty="0">
                <a:latin typeface="Times New Roman"/>
                <a:cs typeface="Times New Roman"/>
              </a:rPr>
              <a:t>)&lt;g(n</a:t>
            </a:r>
            <a:r>
              <a:rPr sz="1800" i="1" spc="-15" baseline="-13888" dirty="0">
                <a:latin typeface="Times New Roman"/>
                <a:cs typeface="Times New Roman"/>
              </a:rPr>
              <a:t>m2</a:t>
            </a:r>
            <a:r>
              <a:rPr sz="1800" i="1" spc="-10" dirty="0">
                <a:latin typeface="Times New Roman"/>
                <a:cs typeface="Times New Roman"/>
              </a:rPr>
              <a:t>)</a:t>
            </a:r>
            <a:r>
              <a:rPr sz="1800" spc="-10" dirty="0">
                <a:latin typeface="Times New Roman"/>
                <a:cs typeface="Times New Roman"/>
              </a:rPr>
              <a:t>).</a:t>
            </a:r>
            <a:endParaRPr sz="1800">
              <a:latin typeface="Times New Roman"/>
              <a:cs typeface="Times New Roman"/>
            </a:endParaRPr>
          </a:p>
          <a:p>
            <a:pPr marL="428625" marR="55880" indent="-377825">
              <a:lnSpc>
                <a:spcPct val="99400"/>
              </a:lnSpc>
              <a:spcBef>
                <a:spcPts val="855"/>
              </a:spcBef>
              <a:tabLst>
                <a:tab pos="427990" algn="l"/>
              </a:tabLst>
            </a:pPr>
            <a:r>
              <a:rPr sz="1800" spc="-25" dirty="0">
                <a:latin typeface="Times New Roman"/>
                <a:cs typeface="Times New Roman"/>
              </a:rPr>
              <a:t>2.</a:t>
            </a:r>
            <a:r>
              <a:rPr sz="1800" dirty="0">
                <a:latin typeface="Times New Roman"/>
                <a:cs typeface="Times New Roman"/>
              </a:rPr>
              <a:t>	Supongamos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m2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encuentra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antes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dirty="0">
                <a:latin typeface="Times New Roman"/>
                <a:cs typeface="Times New Roman"/>
              </a:rPr>
              <a:t>.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Puesto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algoritmo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1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expande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los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 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crecientes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debe existir 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spc="175" dirty="0">
                <a:latin typeface="Symbol"/>
                <a:cs typeface="Symbol"/>
              </a:rPr>
              <a:t></a:t>
            </a:r>
            <a:r>
              <a:rPr sz="180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camino_a</a:t>
            </a:r>
            <a:r>
              <a:rPr sz="1800" spc="-10" dirty="0">
                <a:latin typeface="Times New Roman"/>
                <a:cs typeface="Times New Roman"/>
              </a:rPr>
              <a:t>(</a:t>
            </a:r>
            <a:r>
              <a:rPr sz="1800" i="1" spc="-10" dirty="0">
                <a:latin typeface="Times New Roman"/>
                <a:cs typeface="Times New Roman"/>
              </a:rPr>
              <a:t>n</a:t>
            </a:r>
            <a:r>
              <a:rPr sz="1800" i="1" spc="-15" baseline="-13888" dirty="0">
                <a:latin typeface="Times New Roman"/>
                <a:cs typeface="Times New Roman"/>
              </a:rPr>
              <a:t>m1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r>
              <a:rPr sz="1800" spc="50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tal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44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m2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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.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1556011" y="3431004"/>
            <a:ext cx="4204335" cy="1837055"/>
            <a:chOff x="1556011" y="3431004"/>
            <a:chExt cx="4204335" cy="1837055"/>
          </a:xfrm>
        </p:grpSpPr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46756" y="4824412"/>
              <a:ext cx="64575" cy="65088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556011" y="5202443"/>
              <a:ext cx="64575" cy="65088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601026" y="4869865"/>
              <a:ext cx="665480" cy="352425"/>
            </a:xfrm>
            <a:custGeom>
              <a:avLst/>
              <a:gdLst/>
              <a:ahLst/>
              <a:cxnLst/>
              <a:rect l="l" t="t" r="r" b="b"/>
              <a:pathLst>
                <a:path w="665480" h="352425">
                  <a:moveTo>
                    <a:pt x="0" y="352212"/>
                  </a:moveTo>
                  <a:lnTo>
                    <a:pt x="665290" y="0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947647" y="5138737"/>
              <a:ext cx="64575" cy="6508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2266316" y="4869865"/>
              <a:ext cx="701040" cy="314325"/>
            </a:xfrm>
            <a:custGeom>
              <a:avLst/>
              <a:gdLst/>
              <a:ahLst/>
              <a:cxnLst/>
              <a:rect l="l" t="t" r="r" b="b"/>
              <a:pathLst>
                <a:path w="701039" h="314325">
                  <a:moveTo>
                    <a:pt x="700890" y="314325"/>
                  </a:moveTo>
                  <a:lnTo>
                    <a:pt x="0" y="0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605072" y="3951363"/>
              <a:ext cx="64575" cy="6508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2992662" y="3996817"/>
              <a:ext cx="632460" cy="1187450"/>
            </a:xfrm>
            <a:custGeom>
              <a:avLst/>
              <a:gdLst/>
              <a:ahLst/>
              <a:cxnLst/>
              <a:rect l="l" t="t" r="r" b="b"/>
              <a:pathLst>
                <a:path w="632460" h="1187450">
                  <a:moveTo>
                    <a:pt x="0" y="1187373"/>
                  </a:moveTo>
                  <a:lnTo>
                    <a:pt x="631969" y="0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262497" y="3431004"/>
              <a:ext cx="64575" cy="65088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3624631" y="3476457"/>
              <a:ext cx="657860" cy="494665"/>
            </a:xfrm>
            <a:custGeom>
              <a:avLst/>
              <a:gdLst/>
              <a:ahLst/>
              <a:cxnLst/>
              <a:rect l="l" t="t" r="r" b="b"/>
              <a:pathLst>
                <a:path w="657860" h="494664">
                  <a:moveTo>
                    <a:pt x="657425" y="0"/>
                  </a:moveTo>
                  <a:lnTo>
                    <a:pt x="0" y="494542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969539" y="5079774"/>
              <a:ext cx="64575" cy="65088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4307513" y="3476457"/>
              <a:ext cx="676910" cy="1636395"/>
            </a:xfrm>
            <a:custGeom>
              <a:avLst/>
              <a:gdLst/>
              <a:ahLst/>
              <a:cxnLst/>
              <a:rect l="l" t="t" r="r" b="b"/>
              <a:pathLst>
                <a:path w="676910" h="1636395">
                  <a:moveTo>
                    <a:pt x="0" y="0"/>
                  </a:moveTo>
                  <a:lnTo>
                    <a:pt x="676314" y="1635861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014554" y="4594270"/>
              <a:ext cx="733425" cy="531495"/>
            </a:xfrm>
            <a:custGeom>
              <a:avLst/>
              <a:gdLst/>
              <a:ahLst/>
              <a:cxnLst/>
              <a:rect l="l" t="t" r="r" b="b"/>
              <a:pathLst>
                <a:path w="733425" h="531495">
                  <a:moveTo>
                    <a:pt x="733002" y="0"/>
                  </a:moveTo>
                  <a:lnTo>
                    <a:pt x="0" y="530956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5342956" y="4651755"/>
            <a:ext cx="28892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1546225" algn="l"/>
              </a:tabLst>
            </a:pPr>
            <a:r>
              <a:rPr sz="1600" u="heavy" dirty="0">
                <a:uFill>
                  <a:solidFill>
                    <a:srgbClr val="60606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600" spc="45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camino_a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50" i="1" baseline="-15151" dirty="0">
                <a:latin typeface="Times New Roman"/>
                <a:cs typeface="Times New Roman"/>
              </a:rPr>
              <a:t>m1</a:t>
            </a:r>
            <a:r>
              <a:rPr sz="160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780391" y="3227576"/>
            <a:ext cx="993140" cy="390525"/>
          </a:xfrm>
          <a:custGeom>
            <a:avLst/>
            <a:gdLst/>
            <a:ahLst/>
            <a:cxnLst/>
            <a:rect l="l" t="t" r="r" b="b"/>
            <a:pathLst>
              <a:path w="993139" h="390525">
                <a:moveTo>
                  <a:pt x="19603" y="203457"/>
                </a:moveTo>
                <a:lnTo>
                  <a:pt x="19641" y="204038"/>
                </a:lnTo>
                <a:lnTo>
                  <a:pt x="10138" y="204668"/>
                </a:lnTo>
                <a:lnTo>
                  <a:pt x="797" y="206532"/>
                </a:lnTo>
                <a:lnTo>
                  <a:pt x="2981" y="217106"/>
                </a:lnTo>
                <a:lnTo>
                  <a:pt x="3131" y="217557"/>
                </a:lnTo>
                <a:lnTo>
                  <a:pt x="21205" y="211532"/>
                </a:lnTo>
                <a:lnTo>
                  <a:pt x="21054" y="211081"/>
                </a:lnTo>
                <a:lnTo>
                  <a:pt x="19603" y="203457"/>
                </a:lnTo>
                <a:close/>
              </a:path>
              <a:path w="993139" h="390525">
                <a:moveTo>
                  <a:pt x="15657" y="145500"/>
                </a:moveTo>
                <a:lnTo>
                  <a:pt x="633" y="184937"/>
                </a:lnTo>
                <a:lnTo>
                  <a:pt x="0" y="195748"/>
                </a:lnTo>
                <a:lnTo>
                  <a:pt x="633" y="205299"/>
                </a:lnTo>
                <a:lnTo>
                  <a:pt x="10138" y="204668"/>
                </a:lnTo>
                <a:lnTo>
                  <a:pt x="19479" y="202805"/>
                </a:lnTo>
                <a:lnTo>
                  <a:pt x="28021" y="161754"/>
                </a:lnTo>
                <a:lnTo>
                  <a:pt x="31953" y="155366"/>
                </a:lnTo>
                <a:lnTo>
                  <a:pt x="15657" y="145500"/>
                </a:lnTo>
                <a:close/>
              </a:path>
              <a:path w="993139" h="390525">
                <a:moveTo>
                  <a:pt x="19479" y="202805"/>
                </a:moveTo>
                <a:lnTo>
                  <a:pt x="10138" y="204668"/>
                </a:lnTo>
                <a:lnTo>
                  <a:pt x="19641" y="204038"/>
                </a:lnTo>
                <a:lnTo>
                  <a:pt x="19603" y="203457"/>
                </a:lnTo>
                <a:lnTo>
                  <a:pt x="19479" y="202805"/>
                </a:lnTo>
                <a:close/>
              </a:path>
              <a:path w="993139" h="390525">
                <a:moveTo>
                  <a:pt x="19560" y="202805"/>
                </a:moveTo>
                <a:lnTo>
                  <a:pt x="19603" y="203457"/>
                </a:lnTo>
                <a:lnTo>
                  <a:pt x="19560" y="202805"/>
                </a:lnTo>
                <a:close/>
              </a:path>
              <a:path w="993139" h="390525">
                <a:moveTo>
                  <a:pt x="74598" y="91436"/>
                </a:moveTo>
                <a:lnTo>
                  <a:pt x="62359" y="99183"/>
                </a:lnTo>
                <a:lnTo>
                  <a:pt x="40896" y="116278"/>
                </a:lnTo>
                <a:lnTo>
                  <a:pt x="28736" y="128943"/>
                </a:lnTo>
                <a:lnTo>
                  <a:pt x="42477" y="142137"/>
                </a:lnTo>
                <a:lnTo>
                  <a:pt x="54637" y="129472"/>
                </a:lnTo>
                <a:lnTo>
                  <a:pt x="74179" y="114122"/>
                </a:lnTo>
                <a:lnTo>
                  <a:pt x="84722" y="107572"/>
                </a:lnTo>
                <a:lnTo>
                  <a:pt x="74598" y="91436"/>
                </a:lnTo>
                <a:close/>
              </a:path>
              <a:path w="993139" h="390525">
                <a:moveTo>
                  <a:pt x="144110" y="56908"/>
                </a:moveTo>
                <a:lnTo>
                  <a:pt x="116359" y="68576"/>
                </a:lnTo>
                <a:lnTo>
                  <a:pt x="91634" y="81180"/>
                </a:lnTo>
                <a:lnTo>
                  <a:pt x="100285" y="98153"/>
                </a:lnTo>
                <a:lnTo>
                  <a:pt x="125012" y="85548"/>
                </a:lnTo>
                <a:lnTo>
                  <a:pt x="151479" y="74476"/>
                </a:lnTo>
                <a:lnTo>
                  <a:pt x="144110" y="56908"/>
                </a:lnTo>
                <a:close/>
              </a:path>
              <a:path w="993139" h="390525">
                <a:moveTo>
                  <a:pt x="217665" y="33168"/>
                </a:moveTo>
                <a:lnTo>
                  <a:pt x="183568" y="42904"/>
                </a:lnTo>
                <a:lnTo>
                  <a:pt x="162571" y="50178"/>
                </a:lnTo>
                <a:lnTo>
                  <a:pt x="168807" y="68178"/>
                </a:lnTo>
                <a:lnTo>
                  <a:pt x="189805" y="60904"/>
                </a:lnTo>
                <a:lnTo>
                  <a:pt x="222887" y="51489"/>
                </a:lnTo>
                <a:lnTo>
                  <a:pt x="217665" y="33168"/>
                </a:lnTo>
                <a:close/>
              </a:path>
              <a:path w="993139" h="390525">
                <a:moveTo>
                  <a:pt x="293029" y="16965"/>
                </a:moveTo>
                <a:lnTo>
                  <a:pt x="262164" y="22644"/>
                </a:lnTo>
                <a:lnTo>
                  <a:pt x="236636" y="28555"/>
                </a:lnTo>
                <a:lnTo>
                  <a:pt x="240934" y="47114"/>
                </a:lnTo>
                <a:lnTo>
                  <a:pt x="266462" y="41202"/>
                </a:lnTo>
                <a:lnTo>
                  <a:pt x="296471" y="35702"/>
                </a:lnTo>
                <a:lnTo>
                  <a:pt x="293029" y="16965"/>
                </a:lnTo>
                <a:close/>
              </a:path>
              <a:path w="993139" h="390525">
                <a:moveTo>
                  <a:pt x="369295" y="6562"/>
                </a:moveTo>
                <a:lnTo>
                  <a:pt x="350291" y="8434"/>
                </a:lnTo>
                <a:lnTo>
                  <a:pt x="312216" y="13745"/>
                </a:lnTo>
                <a:lnTo>
                  <a:pt x="314849" y="32612"/>
                </a:lnTo>
                <a:lnTo>
                  <a:pt x="352924" y="27301"/>
                </a:lnTo>
                <a:lnTo>
                  <a:pt x="371154" y="25521"/>
                </a:lnTo>
                <a:lnTo>
                  <a:pt x="369295" y="6562"/>
                </a:lnTo>
                <a:close/>
              </a:path>
              <a:path w="993139" h="390525">
                <a:moveTo>
                  <a:pt x="445656" y="995"/>
                </a:moveTo>
                <a:lnTo>
                  <a:pt x="397338" y="3813"/>
                </a:lnTo>
                <a:lnTo>
                  <a:pt x="388255" y="4704"/>
                </a:lnTo>
                <a:lnTo>
                  <a:pt x="390113" y="23663"/>
                </a:lnTo>
                <a:lnTo>
                  <a:pt x="399197" y="22773"/>
                </a:lnTo>
                <a:lnTo>
                  <a:pt x="446763" y="20013"/>
                </a:lnTo>
                <a:lnTo>
                  <a:pt x="445656" y="995"/>
                </a:lnTo>
                <a:close/>
              </a:path>
              <a:path w="993139" h="390525">
                <a:moveTo>
                  <a:pt x="496209" y="0"/>
                </a:moveTo>
                <a:lnTo>
                  <a:pt x="465072" y="599"/>
                </a:lnTo>
                <a:lnTo>
                  <a:pt x="465438" y="19645"/>
                </a:lnTo>
                <a:lnTo>
                  <a:pt x="496576" y="19046"/>
                </a:lnTo>
                <a:lnTo>
                  <a:pt x="522220" y="19046"/>
                </a:lnTo>
                <a:lnTo>
                  <a:pt x="522578" y="500"/>
                </a:lnTo>
                <a:lnTo>
                  <a:pt x="496209" y="0"/>
                </a:lnTo>
                <a:close/>
              </a:path>
              <a:path w="993139" h="390525">
                <a:moveTo>
                  <a:pt x="522220" y="19046"/>
                </a:moveTo>
                <a:lnTo>
                  <a:pt x="496576" y="19046"/>
                </a:lnTo>
                <a:lnTo>
                  <a:pt x="522211" y="19546"/>
                </a:lnTo>
                <a:lnTo>
                  <a:pt x="522220" y="19046"/>
                </a:lnTo>
                <a:close/>
              </a:path>
              <a:path w="993139" h="390525">
                <a:moveTo>
                  <a:pt x="541624" y="867"/>
                </a:moveTo>
                <a:lnTo>
                  <a:pt x="541258" y="19913"/>
                </a:lnTo>
                <a:lnTo>
                  <a:pt x="545990" y="20005"/>
                </a:lnTo>
                <a:lnTo>
                  <a:pt x="593965" y="22802"/>
                </a:lnTo>
                <a:lnTo>
                  <a:pt x="597560" y="23162"/>
                </a:lnTo>
                <a:lnTo>
                  <a:pt x="599418" y="4203"/>
                </a:lnTo>
                <a:lnTo>
                  <a:pt x="595071" y="3784"/>
                </a:lnTo>
                <a:lnTo>
                  <a:pt x="546357" y="957"/>
                </a:lnTo>
                <a:lnTo>
                  <a:pt x="541624" y="867"/>
                </a:lnTo>
                <a:close/>
              </a:path>
              <a:path w="993139" h="390525">
                <a:moveTo>
                  <a:pt x="618378" y="6061"/>
                </a:moveTo>
                <a:lnTo>
                  <a:pt x="616520" y="25020"/>
                </a:lnTo>
                <a:lnTo>
                  <a:pt x="640250" y="27346"/>
                </a:lnTo>
                <a:lnTo>
                  <a:pt x="672849" y="31902"/>
                </a:lnTo>
                <a:lnTo>
                  <a:pt x="675482" y="13035"/>
                </a:lnTo>
                <a:lnTo>
                  <a:pt x="642108" y="8387"/>
                </a:lnTo>
                <a:lnTo>
                  <a:pt x="618378" y="6061"/>
                </a:lnTo>
                <a:close/>
              </a:path>
              <a:path w="993139" h="390525">
                <a:moveTo>
                  <a:pt x="694703" y="16038"/>
                </a:moveTo>
                <a:lnTo>
                  <a:pt x="691263" y="34775"/>
                </a:lnTo>
                <a:lnTo>
                  <a:pt x="726752" y="41291"/>
                </a:lnTo>
                <a:lnTo>
                  <a:pt x="746848" y="45956"/>
                </a:lnTo>
                <a:lnTo>
                  <a:pt x="751146" y="27396"/>
                </a:lnTo>
                <a:lnTo>
                  <a:pt x="730192" y="22555"/>
                </a:lnTo>
                <a:lnTo>
                  <a:pt x="694703" y="16038"/>
                </a:lnTo>
                <a:close/>
              </a:path>
              <a:path w="993139" h="390525">
                <a:moveTo>
                  <a:pt x="769705" y="31694"/>
                </a:moveTo>
                <a:lnTo>
                  <a:pt x="765407" y="50253"/>
                </a:lnTo>
                <a:lnTo>
                  <a:pt x="766467" y="50499"/>
                </a:lnTo>
                <a:lnTo>
                  <a:pt x="803488" y="61064"/>
                </a:lnTo>
                <a:lnTo>
                  <a:pt x="819125" y="66497"/>
                </a:lnTo>
                <a:lnTo>
                  <a:pt x="825361" y="48497"/>
                </a:lnTo>
                <a:lnTo>
                  <a:pt x="808710" y="42744"/>
                </a:lnTo>
                <a:lnTo>
                  <a:pt x="770765" y="31940"/>
                </a:lnTo>
                <a:lnTo>
                  <a:pt x="769705" y="31694"/>
                </a:lnTo>
                <a:close/>
              </a:path>
              <a:path w="993139" h="390525">
                <a:moveTo>
                  <a:pt x="843362" y="54733"/>
                </a:moveTo>
                <a:lnTo>
                  <a:pt x="837125" y="72732"/>
                </a:lnTo>
                <a:lnTo>
                  <a:pt x="837557" y="72882"/>
                </a:lnTo>
                <a:lnTo>
                  <a:pt x="868415" y="85845"/>
                </a:lnTo>
                <a:lnTo>
                  <a:pt x="887924" y="95820"/>
                </a:lnTo>
                <a:lnTo>
                  <a:pt x="896575" y="78847"/>
                </a:lnTo>
                <a:lnTo>
                  <a:pt x="875784" y="68279"/>
                </a:lnTo>
                <a:lnTo>
                  <a:pt x="843793" y="54883"/>
                </a:lnTo>
                <a:lnTo>
                  <a:pt x="843362" y="54733"/>
                </a:lnTo>
                <a:close/>
              </a:path>
              <a:path w="993139" h="390525">
                <a:moveTo>
                  <a:pt x="913837" y="88706"/>
                </a:moveTo>
                <a:lnTo>
                  <a:pt x="903711" y="104843"/>
                </a:lnTo>
                <a:lnTo>
                  <a:pt x="919454" y="114720"/>
                </a:lnTo>
                <a:lnTo>
                  <a:pt x="939109" y="130345"/>
                </a:lnTo>
                <a:lnTo>
                  <a:pt x="946750" y="138432"/>
                </a:lnTo>
                <a:lnTo>
                  <a:pt x="960492" y="125238"/>
                </a:lnTo>
                <a:lnTo>
                  <a:pt x="950930" y="115406"/>
                </a:lnTo>
                <a:lnTo>
                  <a:pt x="929579" y="98583"/>
                </a:lnTo>
                <a:lnTo>
                  <a:pt x="913837" y="88706"/>
                </a:lnTo>
                <a:close/>
              </a:path>
              <a:path w="993139" h="390525">
                <a:moveTo>
                  <a:pt x="973708" y="140517"/>
                </a:moveTo>
                <a:lnTo>
                  <a:pt x="958432" y="151898"/>
                </a:lnTo>
                <a:lnTo>
                  <a:pt x="960314" y="154425"/>
                </a:lnTo>
                <a:lnTo>
                  <a:pt x="965241" y="162647"/>
                </a:lnTo>
                <a:lnTo>
                  <a:pt x="969045" y="170895"/>
                </a:lnTo>
                <a:lnTo>
                  <a:pt x="971731" y="179153"/>
                </a:lnTo>
                <a:lnTo>
                  <a:pt x="973307" y="187430"/>
                </a:lnTo>
                <a:lnTo>
                  <a:pt x="973777" y="195748"/>
                </a:lnTo>
                <a:lnTo>
                  <a:pt x="973484" y="198913"/>
                </a:lnTo>
                <a:lnTo>
                  <a:pt x="992492" y="200173"/>
                </a:lnTo>
                <a:lnTo>
                  <a:pt x="981537" y="152780"/>
                </a:lnTo>
                <a:lnTo>
                  <a:pt x="975591" y="143045"/>
                </a:lnTo>
                <a:lnTo>
                  <a:pt x="973708" y="140517"/>
                </a:lnTo>
                <a:close/>
              </a:path>
              <a:path w="993139" h="390525">
                <a:moveTo>
                  <a:pt x="970371" y="215163"/>
                </a:moveTo>
                <a:lnTo>
                  <a:pt x="940607" y="258202"/>
                </a:lnTo>
                <a:lnTo>
                  <a:pt x="954349" y="271396"/>
                </a:lnTo>
                <a:lnTo>
                  <a:pt x="982014" y="236562"/>
                </a:lnTo>
                <a:lnTo>
                  <a:pt x="988443" y="221188"/>
                </a:lnTo>
                <a:lnTo>
                  <a:pt x="970371" y="215163"/>
                </a:lnTo>
                <a:close/>
              </a:path>
              <a:path w="993139" h="390525">
                <a:moveTo>
                  <a:pt x="926953" y="269509"/>
                </a:moveTo>
                <a:lnTo>
                  <a:pt x="918606" y="276114"/>
                </a:lnTo>
                <a:lnTo>
                  <a:pt x="895066" y="290817"/>
                </a:lnTo>
                <a:lnTo>
                  <a:pt x="880021" y="298444"/>
                </a:lnTo>
                <a:lnTo>
                  <a:pt x="888672" y="315417"/>
                </a:lnTo>
                <a:lnTo>
                  <a:pt x="905191" y="306953"/>
                </a:lnTo>
                <a:lnTo>
                  <a:pt x="930427" y="291053"/>
                </a:lnTo>
                <a:lnTo>
                  <a:pt x="938775" y="284448"/>
                </a:lnTo>
                <a:lnTo>
                  <a:pt x="926953" y="269509"/>
                </a:lnTo>
                <a:close/>
              </a:path>
              <a:path w="993139" h="390525">
                <a:moveTo>
                  <a:pt x="863525" y="306440"/>
                </a:moveTo>
                <a:lnTo>
                  <a:pt x="836990" y="317569"/>
                </a:lnTo>
                <a:lnTo>
                  <a:pt x="810743" y="326642"/>
                </a:lnTo>
                <a:lnTo>
                  <a:pt x="816979" y="344643"/>
                </a:lnTo>
                <a:lnTo>
                  <a:pt x="844359" y="335137"/>
                </a:lnTo>
                <a:lnTo>
                  <a:pt x="870893" y="324008"/>
                </a:lnTo>
                <a:lnTo>
                  <a:pt x="863525" y="306440"/>
                </a:lnTo>
                <a:close/>
              </a:path>
              <a:path w="993139" h="390525">
                <a:moveTo>
                  <a:pt x="793068" y="332141"/>
                </a:moveTo>
                <a:lnTo>
                  <a:pt x="766005" y="339855"/>
                </a:lnTo>
                <a:lnTo>
                  <a:pt x="738206" y="346282"/>
                </a:lnTo>
                <a:lnTo>
                  <a:pt x="742504" y="364840"/>
                </a:lnTo>
                <a:lnTo>
                  <a:pt x="771227" y="358176"/>
                </a:lnTo>
                <a:lnTo>
                  <a:pt x="798290" y="350462"/>
                </a:lnTo>
                <a:lnTo>
                  <a:pt x="793068" y="332141"/>
                </a:lnTo>
                <a:close/>
              </a:path>
              <a:path w="993139" h="390525">
                <a:moveTo>
                  <a:pt x="720012" y="350182"/>
                </a:moveTo>
                <a:lnTo>
                  <a:pt x="684192" y="356759"/>
                </a:lnTo>
                <a:lnTo>
                  <a:pt x="664063" y="359558"/>
                </a:lnTo>
                <a:lnTo>
                  <a:pt x="666696" y="378425"/>
                </a:lnTo>
                <a:lnTo>
                  <a:pt x="687632" y="375497"/>
                </a:lnTo>
                <a:lnTo>
                  <a:pt x="723452" y="368918"/>
                </a:lnTo>
                <a:lnTo>
                  <a:pt x="720012" y="350182"/>
                </a:lnTo>
                <a:close/>
              </a:path>
              <a:path w="993139" h="390525">
                <a:moveTo>
                  <a:pt x="645196" y="362191"/>
                </a:moveTo>
                <a:lnTo>
                  <a:pt x="639862" y="362935"/>
                </a:lnTo>
                <a:lnTo>
                  <a:pt x="593589" y="367463"/>
                </a:lnTo>
                <a:lnTo>
                  <a:pt x="589093" y="367717"/>
                </a:lnTo>
                <a:lnTo>
                  <a:pt x="590199" y="386735"/>
                </a:lnTo>
                <a:lnTo>
                  <a:pt x="595447" y="386421"/>
                </a:lnTo>
                <a:lnTo>
                  <a:pt x="642495" y="381802"/>
                </a:lnTo>
                <a:lnTo>
                  <a:pt x="647829" y="381058"/>
                </a:lnTo>
                <a:lnTo>
                  <a:pt x="645196" y="362191"/>
                </a:lnTo>
                <a:close/>
              </a:path>
              <a:path w="993139" h="390525">
                <a:moveTo>
                  <a:pt x="570075" y="368823"/>
                </a:moveTo>
                <a:lnTo>
                  <a:pt x="545621" y="370245"/>
                </a:lnTo>
                <a:lnTo>
                  <a:pt x="513342" y="370860"/>
                </a:lnTo>
                <a:lnTo>
                  <a:pt x="513709" y="389906"/>
                </a:lnTo>
                <a:lnTo>
                  <a:pt x="546727" y="389263"/>
                </a:lnTo>
                <a:lnTo>
                  <a:pt x="571181" y="387841"/>
                </a:lnTo>
                <a:lnTo>
                  <a:pt x="570075" y="368823"/>
                </a:lnTo>
                <a:close/>
              </a:path>
              <a:path w="993139" h="390525">
                <a:moveTo>
                  <a:pt x="437907" y="369707"/>
                </a:moveTo>
                <a:lnTo>
                  <a:pt x="436801" y="388725"/>
                </a:lnTo>
                <a:lnTo>
                  <a:pt x="446427" y="389277"/>
                </a:lnTo>
                <a:lnTo>
                  <a:pt x="494296" y="390199"/>
                </a:lnTo>
                <a:lnTo>
                  <a:pt x="494662" y="371152"/>
                </a:lnTo>
                <a:lnTo>
                  <a:pt x="446794" y="370231"/>
                </a:lnTo>
                <a:lnTo>
                  <a:pt x="437907" y="369707"/>
                </a:lnTo>
                <a:close/>
              </a:path>
              <a:path w="993139" h="390525">
                <a:moveTo>
                  <a:pt x="362325" y="363848"/>
                </a:moveTo>
                <a:lnTo>
                  <a:pt x="360467" y="382808"/>
                </a:lnTo>
                <a:lnTo>
                  <a:pt x="397714" y="386450"/>
                </a:lnTo>
                <a:lnTo>
                  <a:pt x="417783" y="387619"/>
                </a:lnTo>
                <a:lnTo>
                  <a:pt x="418889" y="368600"/>
                </a:lnTo>
                <a:lnTo>
                  <a:pt x="398821" y="367433"/>
                </a:lnTo>
                <a:lnTo>
                  <a:pt x="362325" y="363848"/>
                </a:lnTo>
                <a:close/>
              </a:path>
              <a:path w="993139" h="390525">
                <a:moveTo>
                  <a:pt x="287746" y="352931"/>
                </a:moveTo>
                <a:lnTo>
                  <a:pt x="284304" y="371668"/>
                </a:lnTo>
                <a:lnTo>
                  <a:pt x="305558" y="375561"/>
                </a:lnTo>
                <a:lnTo>
                  <a:pt x="341166" y="380530"/>
                </a:lnTo>
                <a:lnTo>
                  <a:pt x="343797" y="361662"/>
                </a:lnTo>
                <a:lnTo>
                  <a:pt x="308190" y="356694"/>
                </a:lnTo>
                <a:lnTo>
                  <a:pt x="287746" y="352931"/>
                </a:lnTo>
                <a:close/>
              </a:path>
              <a:path w="993139" h="390525">
                <a:moveTo>
                  <a:pt x="214356" y="336315"/>
                </a:moveTo>
                <a:lnTo>
                  <a:pt x="209134" y="354634"/>
                </a:lnTo>
                <a:lnTo>
                  <a:pt x="222020" y="358296"/>
                </a:lnTo>
                <a:lnTo>
                  <a:pt x="262592" y="367681"/>
                </a:lnTo>
                <a:lnTo>
                  <a:pt x="265568" y="368227"/>
                </a:lnTo>
                <a:lnTo>
                  <a:pt x="269008" y="349491"/>
                </a:lnTo>
                <a:lnTo>
                  <a:pt x="266033" y="348943"/>
                </a:lnTo>
                <a:lnTo>
                  <a:pt x="226317" y="339736"/>
                </a:lnTo>
                <a:lnTo>
                  <a:pt x="214356" y="336315"/>
                </a:lnTo>
                <a:close/>
              </a:path>
              <a:path w="993139" h="390525">
                <a:moveTo>
                  <a:pt x="143299" y="312328"/>
                </a:moveTo>
                <a:lnTo>
                  <a:pt x="135930" y="329896"/>
                </a:lnTo>
                <a:lnTo>
                  <a:pt x="148992" y="335353"/>
                </a:lnTo>
                <a:lnTo>
                  <a:pt x="184076" y="347492"/>
                </a:lnTo>
                <a:lnTo>
                  <a:pt x="190814" y="349413"/>
                </a:lnTo>
                <a:lnTo>
                  <a:pt x="196037" y="331092"/>
                </a:lnTo>
                <a:lnTo>
                  <a:pt x="189297" y="329172"/>
                </a:lnTo>
                <a:lnTo>
                  <a:pt x="155229" y="317353"/>
                </a:lnTo>
                <a:lnTo>
                  <a:pt x="143299" y="312328"/>
                </a:lnTo>
                <a:close/>
              </a:path>
              <a:path w="993139" h="390525">
                <a:moveTo>
                  <a:pt x="77209" y="277948"/>
                </a:moveTo>
                <a:lnTo>
                  <a:pt x="67083" y="294085"/>
                </a:lnTo>
                <a:lnTo>
                  <a:pt x="88332" y="307371"/>
                </a:lnTo>
                <a:lnTo>
                  <a:pt x="117002" y="321957"/>
                </a:lnTo>
                <a:lnTo>
                  <a:pt x="118362" y="322527"/>
                </a:lnTo>
                <a:lnTo>
                  <a:pt x="125731" y="304961"/>
                </a:lnTo>
                <a:lnTo>
                  <a:pt x="124369" y="304389"/>
                </a:lnTo>
                <a:lnTo>
                  <a:pt x="96983" y="290399"/>
                </a:lnTo>
                <a:lnTo>
                  <a:pt x="77209" y="277948"/>
                </a:lnTo>
                <a:close/>
              </a:path>
              <a:path w="993139" h="390525">
                <a:moveTo>
                  <a:pt x="27543" y="227589"/>
                </a:moveTo>
                <a:lnTo>
                  <a:pt x="10618" y="236237"/>
                </a:lnTo>
                <a:lnTo>
                  <a:pt x="11248" y="237455"/>
                </a:lnTo>
                <a:lnTo>
                  <a:pt x="17194" y="247191"/>
                </a:lnTo>
                <a:lnTo>
                  <a:pt x="24523" y="256905"/>
                </a:lnTo>
                <a:lnTo>
                  <a:pt x="41856" y="274829"/>
                </a:lnTo>
                <a:lnTo>
                  <a:pt x="51009" y="282072"/>
                </a:lnTo>
                <a:lnTo>
                  <a:pt x="62830" y="267134"/>
                </a:lnTo>
                <a:lnTo>
                  <a:pt x="53677" y="259890"/>
                </a:lnTo>
                <a:lnTo>
                  <a:pt x="38265" y="243711"/>
                </a:lnTo>
                <a:lnTo>
                  <a:pt x="32471" y="235811"/>
                </a:lnTo>
                <a:lnTo>
                  <a:pt x="27543" y="22758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4777787" y="2944876"/>
            <a:ext cx="2171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25" dirty="0">
                <a:latin typeface="Times New Roman"/>
                <a:cs typeface="Times New Roman"/>
              </a:rPr>
              <a:t>n</a:t>
            </a:r>
            <a:r>
              <a:rPr sz="1650" i="1" spc="-37" baseline="-15151" dirty="0">
                <a:latin typeface="Times New Roman"/>
                <a:cs typeface="Times New Roman"/>
              </a:rPr>
              <a:t>i</a:t>
            </a:r>
            <a:endParaRPr sz="1650" baseline="-15151">
              <a:latin typeface="Times New Roman"/>
              <a:cs typeface="Times New Roman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1430194" y="3178174"/>
            <a:ext cx="5778500" cy="2679700"/>
            <a:chOff x="1430194" y="3178174"/>
            <a:chExt cx="5778500" cy="2679700"/>
          </a:xfrm>
        </p:grpSpPr>
        <p:sp>
          <p:nvSpPr>
            <p:cNvPr id="26" name="object 26"/>
            <p:cNvSpPr/>
            <p:nvPr/>
          </p:nvSpPr>
          <p:spPr>
            <a:xfrm>
              <a:off x="4572000" y="3187699"/>
              <a:ext cx="191770" cy="74295"/>
            </a:xfrm>
            <a:custGeom>
              <a:avLst/>
              <a:gdLst/>
              <a:ahLst/>
              <a:cxnLst/>
              <a:rect l="l" t="t" r="r" b="b"/>
              <a:pathLst>
                <a:path w="191770" h="74295">
                  <a:moveTo>
                    <a:pt x="0" y="73922"/>
                  </a:moveTo>
                  <a:lnTo>
                    <a:pt x="191673" y="0"/>
                  </a:lnTo>
                </a:path>
              </a:pathLst>
            </a:custGeom>
            <a:ln w="19050">
              <a:solidFill>
                <a:srgbClr val="FFC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85062" y="5742222"/>
              <a:ext cx="5623560" cy="111125"/>
            </a:xfrm>
            <a:custGeom>
              <a:avLst/>
              <a:gdLst/>
              <a:ahLst/>
              <a:cxnLst/>
              <a:rect l="l" t="t" r="r" b="b"/>
              <a:pathLst>
                <a:path w="5623559" h="111125">
                  <a:moveTo>
                    <a:pt x="5528454" y="0"/>
                  </a:moveTo>
                  <a:lnTo>
                    <a:pt x="5522622" y="1534"/>
                  </a:lnTo>
                  <a:lnTo>
                    <a:pt x="5517321" y="10622"/>
                  </a:lnTo>
                  <a:lnTo>
                    <a:pt x="5518856" y="16455"/>
                  </a:lnTo>
                  <a:lnTo>
                    <a:pt x="5569167" y="45803"/>
                  </a:lnTo>
                  <a:lnTo>
                    <a:pt x="5604377" y="45803"/>
                  </a:lnTo>
                  <a:lnTo>
                    <a:pt x="5604377" y="64853"/>
                  </a:lnTo>
                  <a:lnTo>
                    <a:pt x="5569167" y="64853"/>
                  </a:lnTo>
                  <a:lnTo>
                    <a:pt x="5518856" y="94201"/>
                  </a:lnTo>
                  <a:lnTo>
                    <a:pt x="5517321" y="100033"/>
                  </a:lnTo>
                  <a:lnTo>
                    <a:pt x="5522622" y="109121"/>
                  </a:lnTo>
                  <a:lnTo>
                    <a:pt x="5528454" y="110656"/>
                  </a:lnTo>
                  <a:lnTo>
                    <a:pt x="5606974" y="64853"/>
                  </a:lnTo>
                  <a:lnTo>
                    <a:pt x="5604377" y="64853"/>
                  </a:lnTo>
                  <a:lnTo>
                    <a:pt x="5606976" y="64852"/>
                  </a:lnTo>
                  <a:lnTo>
                    <a:pt x="5623303" y="55328"/>
                  </a:lnTo>
                  <a:lnTo>
                    <a:pt x="5528454" y="0"/>
                  </a:lnTo>
                  <a:close/>
                </a:path>
                <a:path w="5623559" h="111125">
                  <a:moveTo>
                    <a:pt x="5585495" y="55328"/>
                  </a:moveTo>
                  <a:lnTo>
                    <a:pt x="5569167" y="64853"/>
                  </a:lnTo>
                  <a:lnTo>
                    <a:pt x="5604377" y="64853"/>
                  </a:lnTo>
                  <a:lnTo>
                    <a:pt x="5604377" y="63555"/>
                  </a:lnTo>
                  <a:lnTo>
                    <a:pt x="5599600" y="63555"/>
                  </a:lnTo>
                  <a:lnTo>
                    <a:pt x="5585495" y="55328"/>
                  </a:lnTo>
                  <a:close/>
                </a:path>
                <a:path w="5623559" h="111125">
                  <a:moveTo>
                    <a:pt x="0" y="45802"/>
                  </a:moveTo>
                  <a:lnTo>
                    <a:pt x="0" y="64852"/>
                  </a:lnTo>
                  <a:lnTo>
                    <a:pt x="5569168" y="64852"/>
                  </a:lnTo>
                  <a:lnTo>
                    <a:pt x="5585495" y="55328"/>
                  </a:lnTo>
                  <a:lnTo>
                    <a:pt x="5569167" y="45803"/>
                  </a:lnTo>
                  <a:lnTo>
                    <a:pt x="0" y="45802"/>
                  </a:lnTo>
                  <a:close/>
                </a:path>
                <a:path w="5623559" h="111125">
                  <a:moveTo>
                    <a:pt x="5599600" y="47100"/>
                  </a:moveTo>
                  <a:lnTo>
                    <a:pt x="5585495" y="55328"/>
                  </a:lnTo>
                  <a:lnTo>
                    <a:pt x="5599600" y="63555"/>
                  </a:lnTo>
                  <a:lnTo>
                    <a:pt x="5599600" y="47100"/>
                  </a:lnTo>
                  <a:close/>
                </a:path>
                <a:path w="5623559" h="111125">
                  <a:moveTo>
                    <a:pt x="5604377" y="47100"/>
                  </a:moveTo>
                  <a:lnTo>
                    <a:pt x="5599600" y="47100"/>
                  </a:lnTo>
                  <a:lnTo>
                    <a:pt x="5599600" y="63555"/>
                  </a:lnTo>
                  <a:lnTo>
                    <a:pt x="5604377" y="63555"/>
                  </a:lnTo>
                  <a:lnTo>
                    <a:pt x="5604377" y="47100"/>
                  </a:lnTo>
                  <a:close/>
                </a:path>
                <a:path w="5623559" h="111125">
                  <a:moveTo>
                    <a:pt x="5569167" y="45803"/>
                  </a:moveTo>
                  <a:lnTo>
                    <a:pt x="5585495" y="55328"/>
                  </a:lnTo>
                  <a:lnTo>
                    <a:pt x="5599600" y="47100"/>
                  </a:lnTo>
                  <a:lnTo>
                    <a:pt x="5604377" y="47100"/>
                  </a:lnTo>
                  <a:lnTo>
                    <a:pt x="5604377" y="45803"/>
                  </a:lnTo>
                  <a:lnTo>
                    <a:pt x="5569167" y="458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308644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011552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714459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376018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078925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757024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459931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529735" y="3187655"/>
              <a:ext cx="111125" cy="2610485"/>
            </a:xfrm>
            <a:custGeom>
              <a:avLst/>
              <a:gdLst/>
              <a:ahLst/>
              <a:cxnLst/>
              <a:rect l="l" t="t" r="r" b="b"/>
              <a:pathLst>
                <a:path w="111125" h="2610485">
                  <a:moveTo>
                    <a:pt x="55328" y="37806"/>
                  </a:moveTo>
                  <a:lnTo>
                    <a:pt x="45803" y="54135"/>
                  </a:lnTo>
                  <a:lnTo>
                    <a:pt x="45802" y="2609894"/>
                  </a:lnTo>
                  <a:lnTo>
                    <a:pt x="64852" y="2609894"/>
                  </a:lnTo>
                  <a:lnTo>
                    <a:pt x="64853" y="54135"/>
                  </a:lnTo>
                  <a:lnTo>
                    <a:pt x="55328" y="37806"/>
                  </a:lnTo>
                  <a:close/>
                </a:path>
                <a:path w="111125" h="2610485">
                  <a:moveTo>
                    <a:pt x="55328" y="0"/>
                  </a:moveTo>
                  <a:lnTo>
                    <a:pt x="0" y="94848"/>
                  </a:lnTo>
                  <a:lnTo>
                    <a:pt x="1535" y="100680"/>
                  </a:lnTo>
                  <a:lnTo>
                    <a:pt x="10623" y="105981"/>
                  </a:lnTo>
                  <a:lnTo>
                    <a:pt x="16455" y="104447"/>
                  </a:lnTo>
                  <a:lnTo>
                    <a:pt x="45803" y="54135"/>
                  </a:lnTo>
                  <a:lnTo>
                    <a:pt x="45803" y="18898"/>
                  </a:lnTo>
                  <a:lnTo>
                    <a:pt x="66353" y="18898"/>
                  </a:lnTo>
                  <a:lnTo>
                    <a:pt x="55328" y="0"/>
                  </a:lnTo>
                  <a:close/>
                </a:path>
                <a:path w="111125" h="2610485">
                  <a:moveTo>
                    <a:pt x="66353" y="18898"/>
                  </a:moveTo>
                  <a:lnTo>
                    <a:pt x="64853" y="18898"/>
                  </a:lnTo>
                  <a:lnTo>
                    <a:pt x="64853" y="54135"/>
                  </a:lnTo>
                  <a:lnTo>
                    <a:pt x="94202" y="104447"/>
                  </a:lnTo>
                  <a:lnTo>
                    <a:pt x="100034" y="105981"/>
                  </a:lnTo>
                  <a:lnTo>
                    <a:pt x="109122" y="100680"/>
                  </a:lnTo>
                  <a:lnTo>
                    <a:pt x="110656" y="94848"/>
                  </a:lnTo>
                  <a:lnTo>
                    <a:pt x="66353" y="18898"/>
                  </a:lnTo>
                  <a:close/>
                </a:path>
                <a:path w="111125" h="2610485">
                  <a:moveTo>
                    <a:pt x="64853" y="18898"/>
                  </a:moveTo>
                  <a:lnTo>
                    <a:pt x="45803" y="18898"/>
                  </a:lnTo>
                  <a:lnTo>
                    <a:pt x="45803" y="54135"/>
                  </a:lnTo>
                  <a:lnTo>
                    <a:pt x="55328" y="37806"/>
                  </a:lnTo>
                  <a:lnTo>
                    <a:pt x="47101" y="23703"/>
                  </a:lnTo>
                  <a:lnTo>
                    <a:pt x="64853" y="23703"/>
                  </a:lnTo>
                  <a:lnTo>
                    <a:pt x="64853" y="18898"/>
                  </a:lnTo>
                  <a:close/>
                </a:path>
                <a:path w="111125" h="2610485">
                  <a:moveTo>
                    <a:pt x="64853" y="23703"/>
                  </a:moveTo>
                  <a:lnTo>
                    <a:pt x="63555" y="23703"/>
                  </a:lnTo>
                  <a:lnTo>
                    <a:pt x="55328" y="37806"/>
                  </a:lnTo>
                  <a:lnTo>
                    <a:pt x="64853" y="54135"/>
                  </a:lnTo>
                  <a:lnTo>
                    <a:pt x="64853" y="23703"/>
                  </a:lnTo>
                  <a:close/>
                </a:path>
                <a:path w="111125" h="2610485">
                  <a:moveTo>
                    <a:pt x="63555" y="23703"/>
                  </a:moveTo>
                  <a:lnTo>
                    <a:pt x="47101" y="23703"/>
                  </a:lnTo>
                  <a:lnTo>
                    <a:pt x="55328" y="37806"/>
                  </a:lnTo>
                  <a:lnTo>
                    <a:pt x="63555" y="237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444481" y="3762790"/>
              <a:ext cx="5689600" cy="0"/>
            </a:xfrm>
            <a:custGeom>
              <a:avLst/>
              <a:gdLst/>
              <a:ahLst/>
              <a:cxnLst/>
              <a:rect l="l" t="t" r="r" b="b"/>
              <a:pathLst>
                <a:path w="5689600">
                  <a:moveTo>
                    <a:pt x="0" y="0"/>
                  </a:moveTo>
                  <a:lnTo>
                    <a:pt x="5689415" y="1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444481" y="4594270"/>
              <a:ext cx="5689600" cy="0"/>
            </a:xfrm>
            <a:custGeom>
              <a:avLst/>
              <a:gdLst/>
              <a:ahLst/>
              <a:cxnLst/>
              <a:rect l="l" t="t" r="r" b="b"/>
              <a:pathLst>
                <a:path w="5689600">
                  <a:moveTo>
                    <a:pt x="0" y="0"/>
                  </a:moveTo>
                  <a:lnTo>
                    <a:pt x="5689415" y="1"/>
                  </a:lnTo>
                </a:path>
              </a:pathLst>
            </a:custGeom>
            <a:ln w="28575">
              <a:solidFill>
                <a:srgbClr val="00664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396027" y="3741327"/>
              <a:ext cx="100575" cy="100575"/>
            </a:xfrm>
            <a:prstGeom prst="rect">
              <a:avLst/>
            </a:prstGeom>
          </p:spPr>
        </p:pic>
      </p:grpSp>
      <p:sp>
        <p:nvSpPr>
          <p:cNvPr id="39" name="object 39"/>
          <p:cNvSpPr txBox="1"/>
          <p:nvPr/>
        </p:nvSpPr>
        <p:spPr>
          <a:xfrm>
            <a:off x="1103267" y="2963164"/>
            <a:ext cx="254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baseline="-17361" dirty="0">
                <a:latin typeface="Times New Roman"/>
                <a:cs typeface="Times New Roman"/>
              </a:rPr>
              <a:t>f</a:t>
            </a:r>
            <a:r>
              <a:rPr sz="2400" i="1" spc="7" baseline="-17361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*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10804" y="3578860"/>
            <a:ext cx="6572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99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990000"/>
                </a:solidFill>
                <a:latin typeface="Times New Roman"/>
                <a:cs typeface="Times New Roman"/>
              </a:rPr>
              <a:t>m2</a:t>
            </a:r>
            <a:r>
              <a:rPr sz="1600" spc="-10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710804" y="4410964"/>
            <a:ext cx="6572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00664D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00664D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00664D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00664D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00664D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00664D"/>
                </a:solidFill>
                <a:latin typeface="Times New Roman"/>
                <a:cs typeface="Times New Roman"/>
              </a:rPr>
              <a:t>m1</a:t>
            </a:r>
            <a:r>
              <a:rPr sz="1600" spc="-10" dirty="0">
                <a:solidFill>
                  <a:srgbClr val="00664D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285620" y="5858764"/>
            <a:ext cx="3441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spc="-37" baseline="10416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1100" i="1" spc="-25" dirty="0">
                <a:solidFill>
                  <a:srgbClr val="FF0000"/>
                </a:solidFill>
                <a:latin typeface="Times New Roman"/>
                <a:cs typeface="Times New Roman"/>
              </a:rPr>
              <a:t>m2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3" name="object 43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717930" y="4554024"/>
            <a:ext cx="100575" cy="100575"/>
          </a:xfrm>
          <a:prstGeom prst="rect">
            <a:avLst/>
          </a:prstGeom>
        </p:spPr>
      </p:pic>
      <p:sp>
        <p:nvSpPr>
          <p:cNvPr id="44" name="object 44"/>
          <p:cNvSpPr txBox="1"/>
          <p:nvPr/>
        </p:nvSpPr>
        <p:spPr>
          <a:xfrm>
            <a:off x="5549350" y="5846572"/>
            <a:ext cx="3441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spc="-37" baseline="10416" dirty="0">
                <a:solidFill>
                  <a:srgbClr val="00664D"/>
                </a:solidFill>
                <a:latin typeface="Times New Roman"/>
                <a:cs typeface="Times New Roman"/>
              </a:rPr>
              <a:t>n</a:t>
            </a:r>
            <a:r>
              <a:rPr sz="1100" i="1" spc="-25" dirty="0">
                <a:solidFill>
                  <a:srgbClr val="00664D"/>
                </a:solidFill>
                <a:latin typeface="Times New Roman"/>
                <a:cs typeface="Times New Roman"/>
              </a:rPr>
              <a:t>m1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25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90"/>
              </a:spcBef>
            </a:pPr>
            <a:r>
              <a:rPr dirty="0"/>
              <a:t>Optimalidad</a:t>
            </a:r>
            <a:r>
              <a:rPr spc="-3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25" dirty="0"/>
              <a:t>A</a:t>
            </a:r>
            <a:r>
              <a:rPr sz="2400" spc="-37" baseline="24305" dirty="0"/>
              <a:t>*</a:t>
            </a:r>
            <a:endParaRPr sz="2400" baseline="24305"/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sz="1600" dirty="0"/>
              <a:t>Visualización</a:t>
            </a:r>
            <a:r>
              <a:rPr sz="1600" spc="-5" dirty="0"/>
              <a:t> </a:t>
            </a:r>
            <a:r>
              <a:rPr sz="1600" dirty="0"/>
              <a:t>de</a:t>
            </a:r>
            <a:r>
              <a:rPr sz="1600" spc="-5" dirty="0"/>
              <a:t> </a:t>
            </a:r>
            <a:r>
              <a:rPr sz="1600" dirty="0"/>
              <a:t>la</a:t>
            </a:r>
            <a:r>
              <a:rPr sz="1600" spc="-5" dirty="0"/>
              <a:t> </a:t>
            </a:r>
            <a:r>
              <a:rPr sz="1600" spc="-10" dirty="0"/>
              <a:t>demostración</a:t>
            </a:r>
            <a:endParaRPr sz="1600"/>
          </a:p>
        </p:txBody>
      </p:sp>
      <p:sp>
        <p:nvSpPr>
          <p:cNvPr id="8" name="object 8"/>
          <p:cNvSpPr txBox="1"/>
          <p:nvPr/>
        </p:nvSpPr>
        <p:spPr>
          <a:xfrm>
            <a:off x="404178" y="1084579"/>
            <a:ext cx="8295005" cy="1242060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38100" marR="84455">
              <a:lnSpc>
                <a:spcPct val="102200"/>
              </a:lnSpc>
              <a:spcBef>
                <a:spcPts val="50"/>
              </a:spcBef>
            </a:pPr>
            <a:r>
              <a:rPr sz="1800" dirty="0">
                <a:latin typeface="Times New Roman"/>
                <a:cs typeface="Times New Roman"/>
              </a:rPr>
              <a:t>Sean</a:t>
            </a:r>
            <a:r>
              <a:rPr sz="1800" spc="4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m2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cualesquiera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distintos,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menor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coste </a:t>
            </a:r>
            <a:r>
              <a:rPr sz="1800" dirty="0">
                <a:latin typeface="Times New Roman"/>
                <a:cs typeface="Times New Roman"/>
              </a:rPr>
              <a:t>(es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decir: </a:t>
            </a:r>
            <a:r>
              <a:rPr sz="1800" i="1" spc="-10" dirty="0">
                <a:latin typeface="Times New Roman"/>
                <a:cs typeface="Times New Roman"/>
              </a:rPr>
              <a:t>g(n</a:t>
            </a:r>
            <a:r>
              <a:rPr sz="1800" i="1" spc="-15" baseline="-13888" dirty="0">
                <a:latin typeface="Times New Roman"/>
                <a:cs typeface="Times New Roman"/>
              </a:rPr>
              <a:t>m1</a:t>
            </a:r>
            <a:r>
              <a:rPr sz="1800" i="1" spc="-10" dirty="0">
                <a:latin typeface="Times New Roman"/>
                <a:cs typeface="Times New Roman"/>
              </a:rPr>
              <a:t>)&lt;g(n</a:t>
            </a:r>
            <a:r>
              <a:rPr sz="1800" i="1" spc="-15" baseline="-13888" dirty="0">
                <a:latin typeface="Times New Roman"/>
                <a:cs typeface="Times New Roman"/>
              </a:rPr>
              <a:t>m2</a:t>
            </a:r>
            <a:r>
              <a:rPr sz="1800" i="1" spc="-10" dirty="0">
                <a:latin typeface="Times New Roman"/>
                <a:cs typeface="Times New Roman"/>
              </a:rPr>
              <a:t>)</a:t>
            </a:r>
            <a:r>
              <a:rPr sz="1800" spc="-10" dirty="0">
                <a:latin typeface="Times New Roman"/>
                <a:cs typeface="Times New Roman"/>
              </a:rPr>
              <a:t>).</a:t>
            </a:r>
            <a:endParaRPr sz="18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740"/>
              </a:spcBef>
              <a:tabLst>
                <a:tab pos="415290" algn="l"/>
              </a:tabLst>
            </a:pPr>
            <a:r>
              <a:rPr sz="1800" spc="-25" dirty="0">
                <a:latin typeface="Times New Roman"/>
                <a:cs typeface="Times New Roman"/>
              </a:rPr>
              <a:t>3.</a:t>
            </a:r>
            <a:r>
              <a:rPr sz="1800" dirty="0">
                <a:latin typeface="Times New Roman"/>
                <a:cs typeface="Times New Roman"/>
              </a:rPr>
              <a:t>	Pero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lema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2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(1)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sabemos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540" dirty="0">
                <a:latin typeface="Symbol"/>
                <a:cs typeface="Symbol"/>
              </a:rPr>
              <a:t>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j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spc="175" dirty="0">
                <a:latin typeface="Symbol"/>
                <a:cs typeface="Symbol"/>
              </a:rPr>
              <a:t>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camino_a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dirty="0">
                <a:latin typeface="Times New Roman"/>
                <a:cs typeface="Times New Roman"/>
              </a:rPr>
              <a:t>).</a:t>
            </a:r>
            <a:r>
              <a:rPr sz="1800" spc="44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j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900" i="1" dirty="0">
                <a:latin typeface="Symbol"/>
                <a:cs typeface="Symbol"/>
              </a:rPr>
              <a:t></a:t>
            </a:r>
            <a:r>
              <a:rPr sz="1900" spc="-3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&lt;</a:t>
            </a:r>
            <a:r>
              <a:rPr sz="1800" i="1" spc="-10" dirty="0">
                <a:latin typeface="Times New Roman"/>
                <a:cs typeface="Times New Roman"/>
              </a:rPr>
              <a:t> f</a:t>
            </a:r>
            <a:r>
              <a:rPr sz="1800" i="1" spc="-15" baseline="23148" dirty="0">
                <a:latin typeface="Times New Roman"/>
                <a:cs typeface="Times New Roman"/>
              </a:rPr>
              <a:t>*</a:t>
            </a:r>
            <a:r>
              <a:rPr sz="1800" spc="-10" dirty="0">
                <a:latin typeface="Times New Roman"/>
                <a:cs typeface="Times New Roman"/>
              </a:rPr>
              <a:t>(</a:t>
            </a:r>
            <a:r>
              <a:rPr sz="1800" i="1" spc="-10" dirty="0">
                <a:latin typeface="Times New Roman"/>
                <a:cs typeface="Times New Roman"/>
              </a:rPr>
              <a:t>n</a:t>
            </a:r>
            <a:r>
              <a:rPr sz="1800" i="1" spc="-15" baseline="-13888" dirty="0">
                <a:latin typeface="Times New Roman"/>
                <a:cs typeface="Times New Roman"/>
              </a:rPr>
              <a:t>m2</a:t>
            </a:r>
            <a:r>
              <a:rPr sz="1800" spc="-10" dirty="0">
                <a:latin typeface="Times New Roman"/>
                <a:cs typeface="Times New Roman"/>
              </a:rPr>
              <a:t>)</a:t>
            </a:r>
            <a:r>
              <a:rPr sz="1800" i="1" spc="-10" dirty="0">
                <a:latin typeface="Times New Roman"/>
                <a:cs typeface="Times New Roman"/>
              </a:rPr>
              <a:t>.</a:t>
            </a:r>
            <a:endParaRPr sz="1800">
              <a:latin typeface="Times New Roman"/>
              <a:cs typeface="Times New Roman"/>
            </a:endParaRPr>
          </a:p>
          <a:p>
            <a:pPr marL="415925">
              <a:lnSpc>
                <a:spcPct val="100000"/>
              </a:lnSpc>
              <a:spcBef>
                <a:spcPts val="30"/>
              </a:spcBef>
            </a:pPr>
            <a:r>
              <a:rPr sz="1800" dirty="0">
                <a:latin typeface="Times New Roman"/>
                <a:cs typeface="Times New Roman"/>
              </a:rPr>
              <a:t>Contradicción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existir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0" dirty="0">
                <a:latin typeface="Times New Roman"/>
                <a:cs typeface="Times New Roman"/>
              </a:rPr>
              <a:t>(2))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1556011" y="3227576"/>
            <a:ext cx="4204335" cy="2040255"/>
            <a:chOff x="1556011" y="3227576"/>
            <a:chExt cx="4204335" cy="2040255"/>
          </a:xfrm>
        </p:grpSpPr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46756" y="4824412"/>
              <a:ext cx="64575" cy="65088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556011" y="5202443"/>
              <a:ext cx="64575" cy="65088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601026" y="4869865"/>
              <a:ext cx="665480" cy="352425"/>
            </a:xfrm>
            <a:custGeom>
              <a:avLst/>
              <a:gdLst/>
              <a:ahLst/>
              <a:cxnLst/>
              <a:rect l="l" t="t" r="r" b="b"/>
              <a:pathLst>
                <a:path w="665480" h="352425">
                  <a:moveTo>
                    <a:pt x="0" y="352212"/>
                  </a:moveTo>
                  <a:lnTo>
                    <a:pt x="665290" y="0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947647" y="5138737"/>
              <a:ext cx="64575" cy="6508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2266316" y="4869865"/>
              <a:ext cx="701040" cy="314325"/>
            </a:xfrm>
            <a:custGeom>
              <a:avLst/>
              <a:gdLst/>
              <a:ahLst/>
              <a:cxnLst/>
              <a:rect l="l" t="t" r="r" b="b"/>
              <a:pathLst>
                <a:path w="701039" h="314325">
                  <a:moveTo>
                    <a:pt x="700890" y="314325"/>
                  </a:moveTo>
                  <a:lnTo>
                    <a:pt x="0" y="0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605072" y="3951363"/>
              <a:ext cx="64575" cy="6508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2992662" y="3996817"/>
              <a:ext cx="632460" cy="1187450"/>
            </a:xfrm>
            <a:custGeom>
              <a:avLst/>
              <a:gdLst/>
              <a:ahLst/>
              <a:cxnLst/>
              <a:rect l="l" t="t" r="r" b="b"/>
              <a:pathLst>
                <a:path w="632460" h="1187450">
                  <a:moveTo>
                    <a:pt x="0" y="1187373"/>
                  </a:moveTo>
                  <a:lnTo>
                    <a:pt x="631969" y="0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262497" y="3431003"/>
              <a:ext cx="64575" cy="65088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3624631" y="3476457"/>
              <a:ext cx="657860" cy="494665"/>
            </a:xfrm>
            <a:custGeom>
              <a:avLst/>
              <a:gdLst/>
              <a:ahLst/>
              <a:cxnLst/>
              <a:rect l="l" t="t" r="r" b="b"/>
              <a:pathLst>
                <a:path w="657860" h="494664">
                  <a:moveTo>
                    <a:pt x="657425" y="0"/>
                  </a:moveTo>
                  <a:lnTo>
                    <a:pt x="0" y="494542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969539" y="5079773"/>
              <a:ext cx="64575" cy="65088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4307513" y="3476457"/>
              <a:ext cx="676910" cy="1636395"/>
            </a:xfrm>
            <a:custGeom>
              <a:avLst/>
              <a:gdLst/>
              <a:ahLst/>
              <a:cxnLst/>
              <a:rect l="l" t="t" r="r" b="b"/>
              <a:pathLst>
                <a:path w="676910" h="1636395">
                  <a:moveTo>
                    <a:pt x="0" y="0"/>
                  </a:moveTo>
                  <a:lnTo>
                    <a:pt x="676314" y="1635861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014554" y="4594270"/>
              <a:ext cx="733425" cy="531495"/>
            </a:xfrm>
            <a:custGeom>
              <a:avLst/>
              <a:gdLst/>
              <a:ahLst/>
              <a:cxnLst/>
              <a:rect l="l" t="t" r="r" b="b"/>
              <a:pathLst>
                <a:path w="733425" h="531495">
                  <a:moveTo>
                    <a:pt x="733002" y="0"/>
                  </a:moveTo>
                  <a:lnTo>
                    <a:pt x="0" y="530956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780391" y="3227576"/>
              <a:ext cx="993140" cy="390525"/>
            </a:xfrm>
            <a:custGeom>
              <a:avLst/>
              <a:gdLst/>
              <a:ahLst/>
              <a:cxnLst/>
              <a:rect l="l" t="t" r="r" b="b"/>
              <a:pathLst>
                <a:path w="993139" h="390525">
                  <a:moveTo>
                    <a:pt x="19603" y="203457"/>
                  </a:moveTo>
                  <a:lnTo>
                    <a:pt x="19641" y="204038"/>
                  </a:lnTo>
                  <a:lnTo>
                    <a:pt x="10138" y="204668"/>
                  </a:lnTo>
                  <a:lnTo>
                    <a:pt x="797" y="206532"/>
                  </a:lnTo>
                  <a:lnTo>
                    <a:pt x="2981" y="217106"/>
                  </a:lnTo>
                  <a:lnTo>
                    <a:pt x="3131" y="217557"/>
                  </a:lnTo>
                  <a:lnTo>
                    <a:pt x="21205" y="211532"/>
                  </a:lnTo>
                  <a:lnTo>
                    <a:pt x="21054" y="211081"/>
                  </a:lnTo>
                  <a:lnTo>
                    <a:pt x="19603" y="203457"/>
                  </a:lnTo>
                  <a:close/>
                </a:path>
                <a:path w="993139" h="390525">
                  <a:moveTo>
                    <a:pt x="15657" y="145500"/>
                  </a:moveTo>
                  <a:lnTo>
                    <a:pt x="633" y="184937"/>
                  </a:lnTo>
                  <a:lnTo>
                    <a:pt x="0" y="195748"/>
                  </a:lnTo>
                  <a:lnTo>
                    <a:pt x="633" y="205299"/>
                  </a:lnTo>
                  <a:lnTo>
                    <a:pt x="10138" y="204668"/>
                  </a:lnTo>
                  <a:lnTo>
                    <a:pt x="19479" y="202805"/>
                  </a:lnTo>
                  <a:lnTo>
                    <a:pt x="28021" y="161754"/>
                  </a:lnTo>
                  <a:lnTo>
                    <a:pt x="31953" y="155366"/>
                  </a:lnTo>
                  <a:lnTo>
                    <a:pt x="15657" y="145500"/>
                  </a:lnTo>
                  <a:close/>
                </a:path>
                <a:path w="993139" h="390525">
                  <a:moveTo>
                    <a:pt x="19479" y="202805"/>
                  </a:moveTo>
                  <a:lnTo>
                    <a:pt x="10138" y="204668"/>
                  </a:lnTo>
                  <a:lnTo>
                    <a:pt x="19641" y="204038"/>
                  </a:lnTo>
                  <a:lnTo>
                    <a:pt x="19603" y="203457"/>
                  </a:lnTo>
                  <a:lnTo>
                    <a:pt x="19479" y="202805"/>
                  </a:lnTo>
                  <a:close/>
                </a:path>
                <a:path w="993139" h="390525">
                  <a:moveTo>
                    <a:pt x="19560" y="202805"/>
                  </a:moveTo>
                  <a:lnTo>
                    <a:pt x="19603" y="203457"/>
                  </a:lnTo>
                  <a:lnTo>
                    <a:pt x="19560" y="202805"/>
                  </a:lnTo>
                  <a:close/>
                </a:path>
                <a:path w="993139" h="390525">
                  <a:moveTo>
                    <a:pt x="74598" y="91436"/>
                  </a:moveTo>
                  <a:lnTo>
                    <a:pt x="62359" y="99183"/>
                  </a:lnTo>
                  <a:lnTo>
                    <a:pt x="40896" y="116278"/>
                  </a:lnTo>
                  <a:lnTo>
                    <a:pt x="28736" y="128943"/>
                  </a:lnTo>
                  <a:lnTo>
                    <a:pt x="42477" y="142137"/>
                  </a:lnTo>
                  <a:lnTo>
                    <a:pt x="54637" y="129472"/>
                  </a:lnTo>
                  <a:lnTo>
                    <a:pt x="74179" y="114122"/>
                  </a:lnTo>
                  <a:lnTo>
                    <a:pt x="84722" y="107572"/>
                  </a:lnTo>
                  <a:lnTo>
                    <a:pt x="74598" y="91436"/>
                  </a:lnTo>
                  <a:close/>
                </a:path>
                <a:path w="993139" h="390525">
                  <a:moveTo>
                    <a:pt x="144110" y="56908"/>
                  </a:moveTo>
                  <a:lnTo>
                    <a:pt x="116359" y="68576"/>
                  </a:lnTo>
                  <a:lnTo>
                    <a:pt x="91634" y="81180"/>
                  </a:lnTo>
                  <a:lnTo>
                    <a:pt x="100285" y="98153"/>
                  </a:lnTo>
                  <a:lnTo>
                    <a:pt x="125012" y="85548"/>
                  </a:lnTo>
                  <a:lnTo>
                    <a:pt x="151479" y="74476"/>
                  </a:lnTo>
                  <a:lnTo>
                    <a:pt x="144110" y="56908"/>
                  </a:lnTo>
                  <a:close/>
                </a:path>
                <a:path w="993139" h="390525">
                  <a:moveTo>
                    <a:pt x="217665" y="33168"/>
                  </a:moveTo>
                  <a:lnTo>
                    <a:pt x="183568" y="42904"/>
                  </a:lnTo>
                  <a:lnTo>
                    <a:pt x="162571" y="50178"/>
                  </a:lnTo>
                  <a:lnTo>
                    <a:pt x="168807" y="68178"/>
                  </a:lnTo>
                  <a:lnTo>
                    <a:pt x="189805" y="60904"/>
                  </a:lnTo>
                  <a:lnTo>
                    <a:pt x="222887" y="51489"/>
                  </a:lnTo>
                  <a:lnTo>
                    <a:pt x="217665" y="33168"/>
                  </a:lnTo>
                  <a:close/>
                </a:path>
                <a:path w="993139" h="390525">
                  <a:moveTo>
                    <a:pt x="293029" y="16965"/>
                  </a:moveTo>
                  <a:lnTo>
                    <a:pt x="262164" y="22644"/>
                  </a:lnTo>
                  <a:lnTo>
                    <a:pt x="236636" y="28555"/>
                  </a:lnTo>
                  <a:lnTo>
                    <a:pt x="240934" y="47114"/>
                  </a:lnTo>
                  <a:lnTo>
                    <a:pt x="266462" y="41202"/>
                  </a:lnTo>
                  <a:lnTo>
                    <a:pt x="296471" y="35702"/>
                  </a:lnTo>
                  <a:lnTo>
                    <a:pt x="293029" y="16965"/>
                  </a:lnTo>
                  <a:close/>
                </a:path>
                <a:path w="993139" h="390525">
                  <a:moveTo>
                    <a:pt x="369295" y="6562"/>
                  </a:moveTo>
                  <a:lnTo>
                    <a:pt x="350291" y="8434"/>
                  </a:lnTo>
                  <a:lnTo>
                    <a:pt x="312216" y="13745"/>
                  </a:lnTo>
                  <a:lnTo>
                    <a:pt x="314849" y="32612"/>
                  </a:lnTo>
                  <a:lnTo>
                    <a:pt x="352924" y="27301"/>
                  </a:lnTo>
                  <a:lnTo>
                    <a:pt x="371154" y="25521"/>
                  </a:lnTo>
                  <a:lnTo>
                    <a:pt x="369295" y="6562"/>
                  </a:lnTo>
                  <a:close/>
                </a:path>
                <a:path w="993139" h="390525">
                  <a:moveTo>
                    <a:pt x="445656" y="995"/>
                  </a:moveTo>
                  <a:lnTo>
                    <a:pt x="397338" y="3813"/>
                  </a:lnTo>
                  <a:lnTo>
                    <a:pt x="388255" y="4704"/>
                  </a:lnTo>
                  <a:lnTo>
                    <a:pt x="390113" y="23663"/>
                  </a:lnTo>
                  <a:lnTo>
                    <a:pt x="399197" y="22773"/>
                  </a:lnTo>
                  <a:lnTo>
                    <a:pt x="446763" y="20013"/>
                  </a:lnTo>
                  <a:lnTo>
                    <a:pt x="445656" y="995"/>
                  </a:lnTo>
                  <a:close/>
                </a:path>
                <a:path w="993139" h="390525">
                  <a:moveTo>
                    <a:pt x="496209" y="0"/>
                  </a:moveTo>
                  <a:lnTo>
                    <a:pt x="465072" y="599"/>
                  </a:lnTo>
                  <a:lnTo>
                    <a:pt x="465438" y="19645"/>
                  </a:lnTo>
                  <a:lnTo>
                    <a:pt x="496576" y="19046"/>
                  </a:lnTo>
                  <a:lnTo>
                    <a:pt x="522220" y="19046"/>
                  </a:lnTo>
                  <a:lnTo>
                    <a:pt x="522578" y="500"/>
                  </a:lnTo>
                  <a:lnTo>
                    <a:pt x="496209" y="0"/>
                  </a:lnTo>
                  <a:close/>
                </a:path>
                <a:path w="993139" h="390525">
                  <a:moveTo>
                    <a:pt x="522220" y="19046"/>
                  </a:moveTo>
                  <a:lnTo>
                    <a:pt x="496576" y="19046"/>
                  </a:lnTo>
                  <a:lnTo>
                    <a:pt x="522211" y="19546"/>
                  </a:lnTo>
                  <a:lnTo>
                    <a:pt x="522220" y="19046"/>
                  </a:lnTo>
                  <a:close/>
                </a:path>
                <a:path w="993139" h="390525">
                  <a:moveTo>
                    <a:pt x="541624" y="867"/>
                  </a:moveTo>
                  <a:lnTo>
                    <a:pt x="541258" y="19913"/>
                  </a:lnTo>
                  <a:lnTo>
                    <a:pt x="545990" y="20005"/>
                  </a:lnTo>
                  <a:lnTo>
                    <a:pt x="593965" y="22802"/>
                  </a:lnTo>
                  <a:lnTo>
                    <a:pt x="597560" y="23162"/>
                  </a:lnTo>
                  <a:lnTo>
                    <a:pt x="599418" y="4203"/>
                  </a:lnTo>
                  <a:lnTo>
                    <a:pt x="595071" y="3784"/>
                  </a:lnTo>
                  <a:lnTo>
                    <a:pt x="546357" y="957"/>
                  </a:lnTo>
                  <a:lnTo>
                    <a:pt x="541624" y="867"/>
                  </a:lnTo>
                  <a:close/>
                </a:path>
                <a:path w="993139" h="390525">
                  <a:moveTo>
                    <a:pt x="618378" y="6061"/>
                  </a:moveTo>
                  <a:lnTo>
                    <a:pt x="616520" y="25020"/>
                  </a:lnTo>
                  <a:lnTo>
                    <a:pt x="640250" y="27346"/>
                  </a:lnTo>
                  <a:lnTo>
                    <a:pt x="672849" y="31902"/>
                  </a:lnTo>
                  <a:lnTo>
                    <a:pt x="675482" y="13035"/>
                  </a:lnTo>
                  <a:lnTo>
                    <a:pt x="642108" y="8387"/>
                  </a:lnTo>
                  <a:lnTo>
                    <a:pt x="618378" y="6061"/>
                  </a:lnTo>
                  <a:close/>
                </a:path>
                <a:path w="993139" h="390525">
                  <a:moveTo>
                    <a:pt x="694703" y="16038"/>
                  </a:moveTo>
                  <a:lnTo>
                    <a:pt x="691263" y="34775"/>
                  </a:lnTo>
                  <a:lnTo>
                    <a:pt x="726752" y="41291"/>
                  </a:lnTo>
                  <a:lnTo>
                    <a:pt x="746848" y="45956"/>
                  </a:lnTo>
                  <a:lnTo>
                    <a:pt x="751146" y="27396"/>
                  </a:lnTo>
                  <a:lnTo>
                    <a:pt x="730192" y="22555"/>
                  </a:lnTo>
                  <a:lnTo>
                    <a:pt x="694703" y="16038"/>
                  </a:lnTo>
                  <a:close/>
                </a:path>
                <a:path w="993139" h="390525">
                  <a:moveTo>
                    <a:pt x="769705" y="31694"/>
                  </a:moveTo>
                  <a:lnTo>
                    <a:pt x="765407" y="50253"/>
                  </a:lnTo>
                  <a:lnTo>
                    <a:pt x="766467" y="50499"/>
                  </a:lnTo>
                  <a:lnTo>
                    <a:pt x="803488" y="61064"/>
                  </a:lnTo>
                  <a:lnTo>
                    <a:pt x="819125" y="66497"/>
                  </a:lnTo>
                  <a:lnTo>
                    <a:pt x="825361" y="48497"/>
                  </a:lnTo>
                  <a:lnTo>
                    <a:pt x="808710" y="42744"/>
                  </a:lnTo>
                  <a:lnTo>
                    <a:pt x="770765" y="31940"/>
                  </a:lnTo>
                  <a:lnTo>
                    <a:pt x="769705" y="31694"/>
                  </a:lnTo>
                  <a:close/>
                </a:path>
                <a:path w="993139" h="390525">
                  <a:moveTo>
                    <a:pt x="843362" y="54733"/>
                  </a:moveTo>
                  <a:lnTo>
                    <a:pt x="837125" y="72732"/>
                  </a:lnTo>
                  <a:lnTo>
                    <a:pt x="837557" y="72882"/>
                  </a:lnTo>
                  <a:lnTo>
                    <a:pt x="868415" y="85845"/>
                  </a:lnTo>
                  <a:lnTo>
                    <a:pt x="887924" y="95820"/>
                  </a:lnTo>
                  <a:lnTo>
                    <a:pt x="896575" y="78847"/>
                  </a:lnTo>
                  <a:lnTo>
                    <a:pt x="875784" y="68279"/>
                  </a:lnTo>
                  <a:lnTo>
                    <a:pt x="843793" y="54883"/>
                  </a:lnTo>
                  <a:lnTo>
                    <a:pt x="843362" y="54733"/>
                  </a:lnTo>
                  <a:close/>
                </a:path>
                <a:path w="993139" h="390525">
                  <a:moveTo>
                    <a:pt x="913837" y="88706"/>
                  </a:moveTo>
                  <a:lnTo>
                    <a:pt x="903711" y="104843"/>
                  </a:lnTo>
                  <a:lnTo>
                    <a:pt x="919454" y="114720"/>
                  </a:lnTo>
                  <a:lnTo>
                    <a:pt x="939109" y="130345"/>
                  </a:lnTo>
                  <a:lnTo>
                    <a:pt x="946750" y="138432"/>
                  </a:lnTo>
                  <a:lnTo>
                    <a:pt x="960492" y="125238"/>
                  </a:lnTo>
                  <a:lnTo>
                    <a:pt x="950930" y="115406"/>
                  </a:lnTo>
                  <a:lnTo>
                    <a:pt x="929579" y="98583"/>
                  </a:lnTo>
                  <a:lnTo>
                    <a:pt x="913837" y="88706"/>
                  </a:lnTo>
                  <a:close/>
                </a:path>
                <a:path w="993139" h="390525">
                  <a:moveTo>
                    <a:pt x="973708" y="140517"/>
                  </a:moveTo>
                  <a:lnTo>
                    <a:pt x="958432" y="151898"/>
                  </a:lnTo>
                  <a:lnTo>
                    <a:pt x="960314" y="154425"/>
                  </a:lnTo>
                  <a:lnTo>
                    <a:pt x="965241" y="162647"/>
                  </a:lnTo>
                  <a:lnTo>
                    <a:pt x="969045" y="170895"/>
                  </a:lnTo>
                  <a:lnTo>
                    <a:pt x="971731" y="179153"/>
                  </a:lnTo>
                  <a:lnTo>
                    <a:pt x="973307" y="187430"/>
                  </a:lnTo>
                  <a:lnTo>
                    <a:pt x="973777" y="195748"/>
                  </a:lnTo>
                  <a:lnTo>
                    <a:pt x="973484" y="198913"/>
                  </a:lnTo>
                  <a:lnTo>
                    <a:pt x="992492" y="200173"/>
                  </a:lnTo>
                  <a:lnTo>
                    <a:pt x="981537" y="152780"/>
                  </a:lnTo>
                  <a:lnTo>
                    <a:pt x="975591" y="143045"/>
                  </a:lnTo>
                  <a:lnTo>
                    <a:pt x="973708" y="140517"/>
                  </a:lnTo>
                  <a:close/>
                </a:path>
                <a:path w="993139" h="390525">
                  <a:moveTo>
                    <a:pt x="970371" y="215163"/>
                  </a:moveTo>
                  <a:lnTo>
                    <a:pt x="940607" y="258202"/>
                  </a:lnTo>
                  <a:lnTo>
                    <a:pt x="954349" y="271396"/>
                  </a:lnTo>
                  <a:lnTo>
                    <a:pt x="982014" y="236562"/>
                  </a:lnTo>
                  <a:lnTo>
                    <a:pt x="988443" y="221188"/>
                  </a:lnTo>
                  <a:lnTo>
                    <a:pt x="970371" y="215163"/>
                  </a:lnTo>
                  <a:close/>
                </a:path>
                <a:path w="993139" h="390525">
                  <a:moveTo>
                    <a:pt x="926953" y="269509"/>
                  </a:moveTo>
                  <a:lnTo>
                    <a:pt x="918606" y="276114"/>
                  </a:lnTo>
                  <a:lnTo>
                    <a:pt x="895066" y="290817"/>
                  </a:lnTo>
                  <a:lnTo>
                    <a:pt x="880021" y="298444"/>
                  </a:lnTo>
                  <a:lnTo>
                    <a:pt x="888672" y="315417"/>
                  </a:lnTo>
                  <a:lnTo>
                    <a:pt x="905191" y="306953"/>
                  </a:lnTo>
                  <a:lnTo>
                    <a:pt x="930427" y="291053"/>
                  </a:lnTo>
                  <a:lnTo>
                    <a:pt x="938775" y="284448"/>
                  </a:lnTo>
                  <a:lnTo>
                    <a:pt x="926953" y="269509"/>
                  </a:lnTo>
                  <a:close/>
                </a:path>
                <a:path w="993139" h="390525">
                  <a:moveTo>
                    <a:pt x="863525" y="306440"/>
                  </a:moveTo>
                  <a:lnTo>
                    <a:pt x="836990" y="317569"/>
                  </a:lnTo>
                  <a:lnTo>
                    <a:pt x="810743" y="326642"/>
                  </a:lnTo>
                  <a:lnTo>
                    <a:pt x="816979" y="344643"/>
                  </a:lnTo>
                  <a:lnTo>
                    <a:pt x="844359" y="335137"/>
                  </a:lnTo>
                  <a:lnTo>
                    <a:pt x="870893" y="324008"/>
                  </a:lnTo>
                  <a:lnTo>
                    <a:pt x="863525" y="306440"/>
                  </a:lnTo>
                  <a:close/>
                </a:path>
                <a:path w="993139" h="390525">
                  <a:moveTo>
                    <a:pt x="793068" y="332141"/>
                  </a:moveTo>
                  <a:lnTo>
                    <a:pt x="766005" y="339855"/>
                  </a:lnTo>
                  <a:lnTo>
                    <a:pt x="738206" y="346282"/>
                  </a:lnTo>
                  <a:lnTo>
                    <a:pt x="742504" y="364840"/>
                  </a:lnTo>
                  <a:lnTo>
                    <a:pt x="771227" y="358176"/>
                  </a:lnTo>
                  <a:lnTo>
                    <a:pt x="798290" y="350462"/>
                  </a:lnTo>
                  <a:lnTo>
                    <a:pt x="793068" y="332141"/>
                  </a:lnTo>
                  <a:close/>
                </a:path>
                <a:path w="993139" h="390525">
                  <a:moveTo>
                    <a:pt x="720012" y="350182"/>
                  </a:moveTo>
                  <a:lnTo>
                    <a:pt x="684192" y="356759"/>
                  </a:lnTo>
                  <a:lnTo>
                    <a:pt x="664063" y="359558"/>
                  </a:lnTo>
                  <a:lnTo>
                    <a:pt x="666696" y="378425"/>
                  </a:lnTo>
                  <a:lnTo>
                    <a:pt x="687632" y="375497"/>
                  </a:lnTo>
                  <a:lnTo>
                    <a:pt x="723452" y="368918"/>
                  </a:lnTo>
                  <a:lnTo>
                    <a:pt x="720012" y="350182"/>
                  </a:lnTo>
                  <a:close/>
                </a:path>
                <a:path w="993139" h="390525">
                  <a:moveTo>
                    <a:pt x="645196" y="362191"/>
                  </a:moveTo>
                  <a:lnTo>
                    <a:pt x="639862" y="362935"/>
                  </a:lnTo>
                  <a:lnTo>
                    <a:pt x="593589" y="367463"/>
                  </a:lnTo>
                  <a:lnTo>
                    <a:pt x="589093" y="367717"/>
                  </a:lnTo>
                  <a:lnTo>
                    <a:pt x="590199" y="386735"/>
                  </a:lnTo>
                  <a:lnTo>
                    <a:pt x="595447" y="386421"/>
                  </a:lnTo>
                  <a:lnTo>
                    <a:pt x="642495" y="381802"/>
                  </a:lnTo>
                  <a:lnTo>
                    <a:pt x="647829" y="381058"/>
                  </a:lnTo>
                  <a:lnTo>
                    <a:pt x="645196" y="362191"/>
                  </a:lnTo>
                  <a:close/>
                </a:path>
                <a:path w="993139" h="390525">
                  <a:moveTo>
                    <a:pt x="570075" y="368823"/>
                  </a:moveTo>
                  <a:lnTo>
                    <a:pt x="545621" y="370245"/>
                  </a:lnTo>
                  <a:lnTo>
                    <a:pt x="513342" y="370860"/>
                  </a:lnTo>
                  <a:lnTo>
                    <a:pt x="513709" y="389906"/>
                  </a:lnTo>
                  <a:lnTo>
                    <a:pt x="546727" y="389263"/>
                  </a:lnTo>
                  <a:lnTo>
                    <a:pt x="571181" y="387841"/>
                  </a:lnTo>
                  <a:lnTo>
                    <a:pt x="570075" y="368823"/>
                  </a:lnTo>
                  <a:close/>
                </a:path>
                <a:path w="993139" h="390525">
                  <a:moveTo>
                    <a:pt x="437907" y="369707"/>
                  </a:moveTo>
                  <a:lnTo>
                    <a:pt x="436801" y="388725"/>
                  </a:lnTo>
                  <a:lnTo>
                    <a:pt x="446427" y="389277"/>
                  </a:lnTo>
                  <a:lnTo>
                    <a:pt x="494296" y="390199"/>
                  </a:lnTo>
                  <a:lnTo>
                    <a:pt x="494662" y="371152"/>
                  </a:lnTo>
                  <a:lnTo>
                    <a:pt x="446794" y="370231"/>
                  </a:lnTo>
                  <a:lnTo>
                    <a:pt x="437907" y="369707"/>
                  </a:lnTo>
                  <a:close/>
                </a:path>
                <a:path w="993139" h="390525">
                  <a:moveTo>
                    <a:pt x="362325" y="363848"/>
                  </a:moveTo>
                  <a:lnTo>
                    <a:pt x="360467" y="382808"/>
                  </a:lnTo>
                  <a:lnTo>
                    <a:pt x="397714" y="386450"/>
                  </a:lnTo>
                  <a:lnTo>
                    <a:pt x="417783" y="387619"/>
                  </a:lnTo>
                  <a:lnTo>
                    <a:pt x="418889" y="368600"/>
                  </a:lnTo>
                  <a:lnTo>
                    <a:pt x="398821" y="367433"/>
                  </a:lnTo>
                  <a:lnTo>
                    <a:pt x="362325" y="363848"/>
                  </a:lnTo>
                  <a:close/>
                </a:path>
                <a:path w="993139" h="390525">
                  <a:moveTo>
                    <a:pt x="287746" y="352931"/>
                  </a:moveTo>
                  <a:lnTo>
                    <a:pt x="284304" y="371668"/>
                  </a:lnTo>
                  <a:lnTo>
                    <a:pt x="305558" y="375561"/>
                  </a:lnTo>
                  <a:lnTo>
                    <a:pt x="341166" y="380530"/>
                  </a:lnTo>
                  <a:lnTo>
                    <a:pt x="343797" y="361662"/>
                  </a:lnTo>
                  <a:lnTo>
                    <a:pt x="308190" y="356694"/>
                  </a:lnTo>
                  <a:lnTo>
                    <a:pt x="287746" y="352931"/>
                  </a:lnTo>
                  <a:close/>
                </a:path>
                <a:path w="993139" h="390525">
                  <a:moveTo>
                    <a:pt x="214356" y="336315"/>
                  </a:moveTo>
                  <a:lnTo>
                    <a:pt x="209134" y="354634"/>
                  </a:lnTo>
                  <a:lnTo>
                    <a:pt x="222020" y="358296"/>
                  </a:lnTo>
                  <a:lnTo>
                    <a:pt x="262592" y="367681"/>
                  </a:lnTo>
                  <a:lnTo>
                    <a:pt x="265568" y="368227"/>
                  </a:lnTo>
                  <a:lnTo>
                    <a:pt x="269008" y="349491"/>
                  </a:lnTo>
                  <a:lnTo>
                    <a:pt x="266033" y="348943"/>
                  </a:lnTo>
                  <a:lnTo>
                    <a:pt x="226317" y="339736"/>
                  </a:lnTo>
                  <a:lnTo>
                    <a:pt x="214356" y="336315"/>
                  </a:lnTo>
                  <a:close/>
                </a:path>
                <a:path w="993139" h="390525">
                  <a:moveTo>
                    <a:pt x="143299" y="312328"/>
                  </a:moveTo>
                  <a:lnTo>
                    <a:pt x="135930" y="329896"/>
                  </a:lnTo>
                  <a:lnTo>
                    <a:pt x="148992" y="335353"/>
                  </a:lnTo>
                  <a:lnTo>
                    <a:pt x="184076" y="347492"/>
                  </a:lnTo>
                  <a:lnTo>
                    <a:pt x="190814" y="349413"/>
                  </a:lnTo>
                  <a:lnTo>
                    <a:pt x="196037" y="331092"/>
                  </a:lnTo>
                  <a:lnTo>
                    <a:pt x="189297" y="329172"/>
                  </a:lnTo>
                  <a:lnTo>
                    <a:pt x="155229" y="317353"/>
                  </a:lnTo>
                  <a:lnTo>
                    <a:pt x="143299" y="312328"/>
                  </a:lnTo>
                  <a:close/>
                </a:path>
                <a:path w="993139" h="390525">
                  <a:moveTo>
                    <a:pt x="77209" y="277948"/>
                  </a:moveTo>
                  <a:lnTo>
                    <a:pt x="67083" y="294085"/>
                  </a:lnTo>
                  <a:lnTo>
                    <a:pt x="88332" y="307371"/>
                  </a:lnTo>
                  <a:lnTo>
                    <a:pt x="117002" y="321957"/>
                  </a:lnTo>
                  <a:lnTo>
                    <a:pt x="118362" y="322527"/>
                  </a:lnTo>
                  <a:lnTo>
                    <a:pt x="125731" y="304961"/>
                  </a:lnTo>
                  <a:lnTo>
                    <a:pt x="124369" y="304389"/>
                  </a:lnTo>
                  <a:lnTo>
                    <a:pt x="96983" y="290399"/>
                  </a:lnTo>
                  <a:lnTo>
                    <a:pt x="77209" y="277948"/>
                  </a:lnTo>
                  <a:close/>
                </a:path>
                <a:path w="993139" h="390525">
                  <a:moveTo>
                    <a:pt x="27543" y="227589"/>
                  </a:moveTo>
                  <a:lnTo>
                    <a:pt x="10618" y="236237"/>
                  </a:lnTo>
                  <a:lnTo>
                    <a:pt x="11248" y="237455"/>
                  </a:lnTo>
                  <a:lnTo>
                    <a:pt x="17194" y="247191"/>
                  </a:lnTo>
                  <a:lnTo>
                    <a:pt x="24523" y="256905"/>
                  </a:lnTo>
                  <a:lnTo>
                    <a:pt x="41856" y="274829"/>
                  </a:lnTo>
                  <a:lnTo>
                    <a:pt x="51009" y="282072"/>
                  </a:lnTo>
                  <a:lnTo>
                    <a:pt x="62830" y="267134"/>
                  </a:lnTo>
                  <a:lnTo>
                    <a:pt x="53677" y="259890"/>
                  </a:lnTo>
                  <a:lnTo>
                    <a:pt x="38265" y="243711"/>
                  </a:lnTo>
                  <a:lnTo>
                    <a:pt x="32471" y="235811"/>
                  </a:lnTo>
                  <a:lnTo>
                    <a:pt x="27543" y="227589"/>
                  </a:lnTo>
                  <a:close/>
                </a:path>
              </a:pathLst>
            </a:custGeom>
            <a:solidFill>
              <a:srgbClr val="FFC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4777787" y="2944876"/>
            <a:ext cx="2171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25" dirty="0">
                <a:latin typeface="Times New Roman"/>
                <a:cs typeface="Times New Roman"/>
              </a:rPr>
              <a:t>n</a:t>
            </a:r>
            <a:r>
              <a:rPr sz="1650" i="1" spc="-37" baseline="-15151" dirty="0">
                <a:latin typeface="Times New Roman"/>
                <a:cs typeface="Times New Roman"/>
              </a:rPr>
              <a:t>i</a:t>
            </a:r>
            <a:endParaRPr sz="1650" baseline="-15151">
              <a:latin typeface="Times New Roman"/>
              <a:cs typeface="Times New Roman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1430194" y="3178174"/>
            <a:ext cx="5778500" cy="2679700"/>
            <a:chOff x="1430194" y="3178174"/>
            <a:chExt cx="5778500" cy="2679700"/>
          </a:xfrm>
        </p:grpSpPr>
        <p:sp>
          <p:nvSpPr>
            <p:cNvPr id="25" name="object 25"/>
            <p:cNvSpPr/>
            <p:nvPr/>
          </p:nvSpPr>
          <p:spPr>
            <a:xfrm>
              <a:off x="4572000" y="3187699"/>
              <a:ext cx="191770" cy="74295"/>
            </a:xfrm>
            <a:custGeom>
              <a:avLst/>
              <a:gdLst/>
              <a:ahLst/>
              <a:cxnLst/>
              <a:rect l="l" t="t" r="r" b="b"/>
              <a:pathLst>
                <a:path w="191770" h="74295">
                  <a:moveTo>
                    <a:pt x="0" y="73922"/>
                  </a:moveTo>
                  <a:lnTo>
                    <a:pt x="191673" y="0"/>
                  </a:lnTo>
                </a:path>
              </a:pathLst>
            </a:custGeom>
            <a:ln w="19050">
              <a:solidFill>
                <a:srgbClr val="FFC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585062" y="5742222"/>
              <a:ext cx="5623560" cy="111125"/>
            </a:xfrm>
            <a:custGeom>
              <a:avLst/>
              <a:gdLst/>
              <a:ahLst/>
              <a:cxnLst/>
              <a:rect l="l" t="t" r="r" b="b"/>
              <a:pathLst>
                <a:path w="5623559" h="111125">
                  <a:moveTo>
                    <a:pt x="5528454" y="0"/>
                  </a:moveTo>
                  <a:lnTo>
                    <a:pt x="5522622" y="1534"/>
                  </a:lnTo>
                  <a:lnTo>
                    <a:pt x="5517321" y="10622"/>
                  </a:lnTo>
                  <a:lnTo>
                    <a:pt x="5518856" y="16455"/>
                  </a:lnTo>
                  <a:lnTo>
                    <a:pt x="5569167" y="45803"/>
                  </a:lnTo>
                  <a:lnTo>
                    <a:pt x="5604377" y="45803"/>
                  </a:lnTo>
                  <a:lnTo>
                    <a:pt x="5604377" y="64853"/>
                  </a:lnTo>
                  <a:lnTo>
                    <a:pt x="5569167" y="64853"/>
                  </a:lnTo>
                  <a:lnTo>
                    <a:pt x="5518856" y="94201"/>
                  </a:lnTo>
                  <a:lnTo>
                    <a:pt x="5517321" y="100033"/>
                  </a:lnTo>
                  <a:lnTo>
                    <a:pt x="5522622" y="109121"/>
                  </a:lnTo>
                  <a:lnTo>
                    <a:pt x="5528454" y="110656"/>
                  </a:lnTo>
                  <a:lnTo>
                    <a:pt x="5606974" y="64853"/>
                  </a:lnTo>
                  <a:lnTo>
                    <a:pt x="5604377" y="64853"/>
                  </a:lnTo>
                  <a:lnTo>
                    <a:pt x="5606976" y="64852"/>
                  </a:lnTo>
                  <a:lnTo>
                    <a:pt x="5623303" y="55328"/>
                  </a:lnTo>
                  <a:lnTo>
                    <a:pt x="5528454" y="0"/>
                  </a:lnTo>
                  <a:close/>
                </a:path>
                <a:path w="5623559" h="111125">
                  <a:moveTo>
                    <a:pt x="5585495" y="55328"/>
                  </a:moveTo>
                  <a:lnTo>
                    <a:pt x="5569167" y="64853"/>
                  </a:lnTo>
                  <a:lnTo>
                    <a:pt x="5604377" y="64853"/>
                  </a:lnTo>
                  <a:lnTo>
                    <a:pt x="5604377" y="63555"/>
                  </a:lnTo>
                  <a:lnTo>
                    <a:pt x="5599600" y="63555"/>
                  </a:lnTo>
                  <a:lnTo>
                    <a:pt x="5585495" y="55328"/>
                  </a:lnTo>
                  <a:close/>
                </a:path>
                <a:path w="5623559" h="111125">
                  <a:moveTo>
                    <a:pt x="0" y="45802"/>
                  </a:moveTo>
                  <a:lnTo>
                    <a:pt x="0" y="64852"/>
                  </a:lnTo>
                  <a:lnTo>
                    <a:pt x="5569168" y="64852"/>
                  </a:lnTo>
                  <a:lnTo>
                    <a:pt x="5585495" y="55328"/>
                  </a:lnTo>
                  <a:lnTo>
                    <a:pt x="5569167" y="45803"/>
                  </a:lnTo>
                  <a:lnTo>
                    <a:pt x="0" y="45802"/>
                  </a:lnTo>
                  <a:close/>
                </a:path>
                <a:path w="5623559" h="111125">
                  <a:moveTo>
                    <a:pt x="5599600" y="47100"/>
                  </a:moveTo>
                  <a:lnTo>
                    <a:pt x="5585495" y="55328"/>
                  </a:lnTo>
                  <a:lnTo>
                    <a:pt x="5599600" y="63555"/>
                  </a:lnTo>
                  <a:lnTo>
                    <a:pt x="5599600" y="47100"/>
                  </a:lnTo>
                  <a:close/>
                </a:path>
                <a:path w="5623559" h="111125">
                  <a:moveTo>
                    <a:pt x="5604377" y="47100"/>
                  </a:moveTo>
                  <a:lnTo>
                    <a:pt x="5599600" y="47100"/>
                  </a:lnTo>
                  <a:lnTo>
                    <a:pt x="5599600" y="63555"/>
                  </a:lnTo>
                  <a:lnTo>
                    <a:pt x="5604377" y="63555"/>
                  </a:lnTo>
                  <a:lnTo>
                    <a:pt x="5604377" y="47100"/>
                  </a:lnTo>
                  <a:close/>
                </a:path>
                <a:path w="5623559" h="111125">
                  <a:moveTo>
                    <a:pt x="5569167" y="45803"/>
                  </a:moveTo>
                  <a:lnTo>
                    <a:pt x="5585495" y="55328"/>
                  </a:lnTo>
                  <a:lnTo>
                    <a:pt x="5599600" y="47100"/>
                  </a:lnTo>
                  <a:lnTo>
                    <a:pt x="5604377" y="47100"/>
                  </a:lnTo>
                  <a:lnTo>
                    <a:pt x="5604377" y="45803"/>
                  </a:lnTo>
                  <a:lnTo>
                    <a:pt x="5569167" y="458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308644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011552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714459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376018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078925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757024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459931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529735" y="3187655"/>
              <a:ext cx="111125" cy="2610485"/>
            </a:xfrm>
            <a:custGeom>
              <a:avLst/>
              <a:gdLst/>
              <a:ahLst/>
              <a:cxnLst/>
              <a:rect l="l" t="t" r="r" b="b"/>
              <a:pathLst>
                <a:path w="111125" h="2610485">
                  <a:moveTo>
                    <a:pt x="55328" y="37806"/>
                  </a:moveTo>
                  <a:lnTo>
                    <a:pt x="45803" y="54135"/>
                  </a:lnTo>
                  <a:lnTo>
                    <a:pt x="45802" y="2609894"/>
                  </a:lnTo>
                  <a:lnTo>
                    <a:pt x="64852" y="2609894"/>
                  </a:lnTo>
                  <a:lnTo>
                    <a:pt x="64853" y="54135"/>
                  </a:lnTo>
                  <a:lnTo>
                    <a:pt x="55328" y="37806"/>
                  </a:lnTo>
                  <a:close/>
                </a:path>
                <a:path w="111125" h="2610485">
                  <a:moveTo>
                    <a:pt x="55328" y="0"/>
                  </a:moveTo>
                  <a:lnTo>
                    <a:pt x="0" y="94848"/>
                  </a:lnTo>
                  <a:lnTo>
                    <a:pt x="1535" y="100680"/>
                  </a:lnTo>
                  <a:lnTo>
                    <a:pt x="10623" y="105981"/>
                  </a:lnTo>
                  <a:lnTo>
                    <a:pt x="16455" y="104447"/>
                  </a:lnTo>
                  <a:lnTo>
                    <a:pt x="45803" y="54135"/>
                  </a:lnTo>
                  <a:lnTo>
                    <a:pt x="45803" y="18898"/>
                  </a:lnTo>
                  <a:lnTo>
                    <a:pt x="66353" y="18898"/>
                  </a:lnTo>
                  <a:lnTo>
                    <a:pt x="55328" y="0"/>
                  </a:lnTo>
                  <a:close/>
                </a:path>
                <a:path w="111125" h="2610485">
                  <a:moveTo>
                    <a:pt x="66353" y="18898"/>
                  </a:moveTo>
                  <a:lnTo>
                    <a:pt x="64853" y="18898"/>
                  </a:lnTo>
                  <a:lnTo>
                    <a:pt x="64853" y="54135"/>
                  </a:lnTo>
                  <a:lnTo>
                    <a:pt x="94202" y="104447"/>
                  </a:lnTo>
                  <a:lnTo>
                    <a:pt x="100034" y="105981"/>
                  </a:lnTo>
                  <a:lnTo>
                    <a:pt x="109122" y="100680"/>
                  </a:lnTo>
                  <a:lnTo>
                    <a:pt x="110656" y="94848"/>
                  </a:lnTo>
                  <a:lnTo>
                    <a:pt x="66353" y="18898"/>
                  </a:lnTo>
                  <a:close/>
                </a:path>
                <a:path w="111125" h="2610485">
                  <a:moveTo>
                    <a:pt x="64853" y="18898"/>
                  </a:moveTo>
                  <a:lnTo>
                    <a:pt x="45803" y="18898"/>
                  </a:lnTo>
                  <a:lnTo>
                    <a:pt x="45803" y="54135"/>
                  </a:lnTo>
                  <a:lnTo>
                    <a:pt x="55328" y="37806"/>
                  </a:lnTo>
                  <a:lnTo>
                    <a:pt x="47101" y="23703"/>
                  </a:lnTo>
                  <a:lnTo>
                    <a:pt x="64853" y="23703"/>
                  </a:lnTo>
                  <a:lnTo>
                    <a:pt x="64853" y="18898"/>
                  </a:lnTo>
                  <a:close/>
                </a:path>
                <a:path w="111125" h="2610485">
                  <a:moveTo>
                    <a:pt x="64853" y="23703"/>
                  </a:moveTo>
                  <a:lnTo>
                    <a:pt x="63555" y="23703"/>
                  </a:lnTo>
                  <a:lnTo>
                    <a:pt x="55328" y="37806"/>
                  </a:lnTo>
                  <a:lnTo>
                    <a:pt x="64853" y="54135"/>
                  </a:lnTo>
                  <a:lnTo>
                    <a:pt x="64853" y="23703"/>
                  </a:lnTo>
                  <a:close/>
                </a:path>
                <a:path w="111125" h="2610485">
                  <a:moveTo>
                    <a:pt x="63555" y="23703"/>
                  </a:moveTo>
                  <a:lnTo>
                    <a:pt x="47101" y="23703"/>
                  </a:lnTo>
                  <a:lnTo>
                    <a:pt x="55328" y="37806"/>
                  </a:lnTo>
                  <a:lnTo>
                    <a:pt x="63555" y="237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444481" y="3762790"/>
              <a:ext cx="5689600" cy="0"/>
            </a:xfrm>
            <a:custGeom>
              <a:avLst/>
              <a:gdLst/>
              <a:ahLst/>
              <a:cxnLst/>
              <a:rect l="l" t="t" r="r" b="b"/>
              <a:pathLst>
                <a:path w="5689600">
                  <a:moveTo>
                    <a:pt x="0" y="0"/>
                  </a:moveTo>
                  <a:lnTo>
                    <a:pt x="5689415" y="1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444481" y="4594270"/>
              <a:ext cx="5689600" cy="0"/>
            </a:xfrm>
            <a:custGeom>
              <a:avLst/>
              <a:gdLst/>
              <a:ahLst/>
              <a:cxnLst/>
              <a:rect l="l" t="t" r="r" b="b"/>
              <a:pathLst>
                <a:path w="5689600">
                  <a:moveTo>
                    <a:pt x="0" y="0"/>
                  </a:moveTo>
                  <a:lnTo>
                    <a:pt x="5689415" y="1"/>
                  </a:lnTo>
                </a:path>
              </a:pathLst>
            </a:custGeom>
            <a:ln w="28575">
              <a:solidFill>
                <a:srgbClr val="00664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396027" y="3741327"/>
              <a:ext cx="100575" cy="100575"/>
            </a:xfrm>
            <a:prstGeom prst="rect">
              <a:avLst/>
            </a:prstGeom>
          </p:spPr>
        </p:pic>
      </p:grpSp>
      <p:sp>
        <p:nvSpPr>
          <p:cNvPr id="38" name="object 38"/>
          <p:cNvSpPr txBox="1"/>
          <p:nvPr/>
        </p:nvSpPr>
        <p:spPr>
          <a:xfrm>
            <a:off x="1103267" y="2963164"/>
            <a:ext cx="254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baseline="-17361" dirty="0">
                <a:latin typeface="Times New Roman"/>
                <a:cs typeface="Times New Roman"/>
              </a:rPr>
              <a:t>f</a:t>
            </a:r>
            <a:r>
              <a:rPr sz="2400" i="1" spc="7" baseline="-17361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*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10804" y="3578860"/>
            <a:ext cx="6572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99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990000"/>
                </a:solidFill>
                <a:latin typeface="Times New Roman"/>
                <a:cs typeface="Times New Roman"/>
              </a:rPr>
              <a:t>m2</a:t>
            </a:r>
            <a:r>
              <a:rPr sz="1600" spc="-10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10804" y="4410964"/>
            <a:ext cx="6572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00664D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00664D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00664D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00664D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00664D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00664D"/>
                </a:solidFill>
                <a:latin typeface="Times New Roman"/>
                <a:cs typeface="Times New Roman"/>
              </a:rPr>
              <a:t>m1</a:t>
            </a:r>
            <a:r>
              <a:rPr sz="1600" spc="-10" dirty="0">
                <a:solidFill>
                  <a:srgbClr val="00664D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285620" y="5858764"/>
            <a:ext cx="3441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spc="-37" baseline="10416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1100" i="1" spc="-25" dirty="0">
                <a:solidFill>
                  <a:srgbClr val="FF0000"/>
                </a:solidFill>
                <a:latin typeface="Times New Roman"/>
                <a:cs typeface="Times New Roman"/>
              </a:rPr>
              <a:t>m2</a:t>
            </a:r>
            <a:endParaRPr sz="1100">
              <a:latin typeface="Times New Roman"/>
              <a:cs typeface="Times New Roman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3355295" y="4554024"/>
            <a:ext cx="2463800" cy="857250"/>
            <a:chOff x="3355295" y="4554024"/>
            <a:chExt cx="2463800" cy="857250"/>
          </a:xfrm>
        </p:grpSpPr>
        <p:pic>
          <p:nvPicPr>
            <p:cNvPr id="43" name="object 4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717929" y="4554024"/>
              <a:ext cx="100575" cy="100575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3409260" y="4584358"/>
              <a:ext cx="1423035" cy="810260"/>
            </a:xfrm>
            <a:custGeom>
              <a:avLst/>
              <a:gdLst/>
              <a:ahLst/>
              <a:cxnLst/>
              <a:rect l="l" t="t" r="r" b="b"/>
              <a:pathLst>
                <a:path w="1423035" h="810260">
                  <a:moveTo>
                    <a:pt x="1066899" y="0"/>
                  </a:moveTo>
                  <a:lnTo>
                    <a:pt x="355633" y="0"/>
                  </a:lnTo>
                  <a:lnTo>
                    <a:pt x="355633" y="405018"/>
                  </a:lnTo>
                  <a:lnTo>
                    <a:pt x="0" y="405018"/>
                  </a:lnTo>
                  <a:lnTo>
                    <a:pt x="711266" y="810033"/>
                  </a:lnTo>
                  <a:lnTo>
                    <a:pt x="1422532" y="405018"/>
                  </a:lnTo>
                  <a:lnTo>
                    <a:pt x="1066899" y="405018"/>
                  </a:lnTo>
                  <a:lnTo>
                    <a:pt x="1066899" y="0"/>
                  </a:lnTo>
                  <a:close/>
                </a:path>
              </a:pathLst>
            </a:custGeom>
            <a:solidFill>
              <a:srgbClr val="CCEE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355295" y="4570070"/>
              <a:ext cx="1530985" cy="841375"/>
            </a:xfrm>
            <a:custGeom>
              <a:avLst/>
              <a:gdLst/>
              <a:ahLst/>
              <a:cxnLst/>
              <a:rect l="l" t="t" r="r" b="b"/>
              <a:pathLst>
                <a:path w="1530985" h="841375">
                  <a:moveTo>
                    <a:pt x="395310" y="405018"/>
                  </a:moveTo>
                  <a:lnTo>
                    <a:pt x="0" y="405018"/>
                  </a:lnTo>
                  <a:lnTo>
                    <a:pt x="765230" y="840764"/>
                  </a:lnTo>
                  <a:lnTo>
                    <a:pt x="815909" y="811905"/>
                  </a:lnTo>
                  <a:lnTo>
                    <a:pt x="758160" y="811905"/>
                  </a:lnTo>
                  <a:lnTo>
                    <a:pt x="765230" y="807880"/>
                  </a:lnTo>
                  <a:lnTo>
                    <a:pt x="107929" y="433593"/>
                  </a:lnTo>
                  <a:lnTo>
                    <a:pt x="53964" y="433593"/>
                  </a:lnTo>
                  <a:lnTo>
                    <a:pt x="61034" y="406890"/>
                  </a:lnTo>
                  <a:lnTo>
                    <a:pt x="395310" y="406890"/>
                  </a:lnTo>
                  <a:lnTo>
                    <a:pt x="395310" y="405018"/>
                  </a:lnTo>
                  <a:close/>
                </a:path>
                <a:path w="1530985" h="841375">
                  <a:moveTo>
                    <a:pt x="765230" y="807880"/>
                  </a:moveTo>
                  <a:lnTo>
                    <a:pt x="758160" y="811905"/>
                  </a:lnTo>
                  <a:lnTo>
                    <a:pt x="772300" y="811905"/>
                  </a:lnTo>
                  <a:lnTo>
                    <a:pt x="765230" y="807880"/>
                  </a:lnTo>
                  <a:close/>
                </a:path>
                <a:path w="1530985" h="841375">
                  <a:moveTo>
                    <a:pt x="1469428" y="406890"/>
                  </a:moveTo>
                  <a:lnTo>
                    <a:pt x="765230" y="807880"/>
                  </a:lnTo>
                  <a:lnTo>
                    <a:pt x="772300" y="811905"/>
                  </a:lnTo>
                  <a:lnTo>
                    <a:pt x="815909" y="811905"/>
                  </a:lnTo>
                  <a:lnTo>
                    <a:pt x="1480280" y="433593"/>
                  </a:lnTo>
                  <a:lnTo>
                    <a:pt x="1476496" y="433593"/>
                  </a:lnTo>
                  <a:lnTo>
                    <a:pt x="1469428" y="406890"/>
                  </a:lnTo>
                  <a:close/>
                </a:path>
                <a:path w="1530985" h="841375">
                  <a:moveTo>
                    <a:pt x="61034" y="406890"/>
                  </a:moveTo>
                  <a:lnTo>
                    <a:pt x="53964" y="433593"/>
                  </a:lnTo>
                  <a:lnTo>
                    <a:pt x="107929" y="433593"/>
                  </a:lnTo>
                  <a:lnTo>
                    <a:pt x="61034" y="406890"/>
                  </a:lnTo>
                  <a:close/>
                </a:path>
                <a:path w="1530985" h="841375">
                  <a:moveTo>
                    <a:pt x="395310" y="406890"/>
                  </a:moveTo>
                  <a:lnTo>
                    <a:pt x="61034" y="406890"/>
                  </a:lnTo>
                  <a:lnTo>
                    <a:pt x="107929" y="433593"/>
                  </a:lnTo>
                  <a:lnTo>
                    <a:pt x="423885" y="433593"/>
                  </a:lnTo>
                  <a:lnTo>
                    <a:pt x="423885" y="419305"/>
                  </a:lnTo>
                  <a:lnTo>
                    <a:pt x="395310" y="419305"/>
                  </a:lnTo>
                  <a:lnTo>
                    <a:pt x="395310" y="406890"/>
                  </a:lnTo>
                  <a:close/>
                </a:path>
                <a:path w="1530985" h="841375">
                  <a:moveTo>
                    <a:pt x="1106576" y="14287"/>
                  </a:moveTo>
                  <a:lnTo>
                    <a:pt x="1106576" y="433593"/>
                  </a:lnTo>
                  <a:lnTo>
                    <a:pt x="1422533" y="433593"/>
                  </a:lnTo>
                  <a:lnTo>
                    <a:pt x="1447624" y="419305"/>
                  </a:lnTo>
                  <a:lnTo>
                    <a:pt x="1135151" y="419305"/>
                  </a:lnTo>
                  <a:lnTo>
                    <a:pt x="1120863" y="405018"/>
                  </a:lnTo>
                  <a:lnTo>
                    <a:pt x="1135151" y="405018"/>
                  </a:lnTo>
                  <a:lnTo>
                    <a:pt x="1135151" y="28575"/>
                  </a:lnTo>
                  <a:lnTo>
                    <a:pt x="1120863" y="28575"/>
                  </a:lnTo>
                  <a:lnTo>
                    <a:pt x="1106576" y="14287"/>
                  </a:lnTo>
                  <a:close/>
                </a:path>
                <a:path w="1530985" h="841375">
                  <a:moveTo>
                    <a:pt x="1527174" y="406890"/>
                  </a:moveTo>
                  <a:lnTo>
                    <a:pt x="1469428" y="406890"/>
                  </a:lnTo>
                  <a:lnTo>
                    <a:pt x="1476496" y="433593"/>
                  </a:lnTo>
                  <a:lnTo>
                    <a:pt x="1480280" y="433593"/>
                  </a:lnTo>
                  <a:lnTo>
                    <a:pt x="1527174" y="406890"/>
                  </a:lnTo>
                  <a:close/>
                </a:path>
                <a:path w="1530985" h="841375">
                  <a:moveTo>
                    <a:pt x="1135151" y="0"/>
                  </a:moveTo>
                  <a:lnTo>
                    <a:pt x="395310" y="0"/>
                  </a:lnTo>
                  <a:lnTo>
                    <a:pt x="395310" y="419305"/>
                  </a:lnTo>
                  <a:lnTo>
                    <a:pt x="409597" y="405018"/>
                  </a:lnTo>
                  <a:lnTo>
                    <a:pt x="423885" y="405018"/>
                  </a:lnTo>
                  <a:lnTo>
                    <a:pt x="423885" y="28575"/>
                  </a:lnTo>
                  <a:lnTo>
                    <a:pt x="409597" y="28575"/>
                  </a:lnTo>
                  <a:lnTo>
                    <a:pt x="423885" y="14287"/>
                  </a:lnTo>
                  <a:lnTo>
                    <a:pt x="1135151" y="14287"/>
                  </a:lnTo>
                  <a:lnTo>
                    <a:pt x="1135151" y="0"/>
                  </a:lnTo>
                  <a:close/>
                </a:path>
                <a:path w="1530985" h="841375">
                  <a:moveTo>
                    <a:pt x="423885" y="405018"/>
                  </a:moveTo>
                  <a:lnTo>
                    <a:pt x="409597" y="405018"/>
                  </a:lnTo>
                  <a:lnTo>
                    <a:pt x="395310" y="419305"/>
                  </a:lnTo>
                  <a:lnTo>
                    <a:pt x="423885" y="419305"/>
                  </a:lnTo>
                  <a:lnTo>
                    <a:pt x="423885" y="405018"/>
                  </a:lnTo>
                  <a:close/>
                </a:path>
                <a:path w="1530985" h="841375">
                  <a:moveTo>
                    <a:pt x="1135151" y="405018"/>
                  </a:moveTo>
                  <a:lnTo>
                    <a:pt x="1120863" y="405018"/>
                  </a:lnTo>
                  <a:lnTo>
                    <a:pt x="1135151" y="419305"/>
                  </a:lnTo>
                  <a:lnTo>
                    <a:pt x="1135151" y="405018"/>
                  </a:lnTo>
                  <a:close/>
                </a:path>
                <a:path w="1530985" h="841375">
                  <a:moveTo>
                    <a:pt x="1530461" y="405018"/>
                  </a:moveTo>
                  <a:lnTo>
                    <a:pt x="1135151" y="405018"/>
                  </a:lnTo>
                  <a:lnTo>
                    <a:pt x="1135151" y="419305"/>
                  </a:lnTo>
                  <a:lnTo>
                    <a:pt x="1447624" y="419305"/>
                  </a:lnTo>
                  <a:lnTo>
                    <a:pt x="1469428" y="406890"/>
                  </a:lnTo>
                  <a:lnTo>
                    <a:pt x="1527174" y="406890"/>
                  </a:lnTo>
                  <a:lnTo>
                    <a:pt x="1530461" y="405018"/>
                  </a:lnTo>
                  <a:close/>
                </a:path>
                <a:path w="1530985" h="841375">
                  <a:moveTo>
                    <a:pt x="423885" y="14287"/>
                  </a:moveTo>
                  <a:lnTo>
                    <a:pt x="409597" y="28575"/>
                  </a:lnTo>
                  <a:lnTo>
                    <a:pt x="423885" y="28575"/>
                  </a:lnTo>
                  <a:lnTo>
                    <a:pt x="423885" y="14287"/>
                  </a:lnTo>
                  <a:close/>
                </a:path>
                <a:path w="1530985" h="841375">
                  <a:moveTo>
                    <a:pt x="1106576" y="14287"/>
                  </a:moveTo>
                  <a:lnTo>
                    <a:pt x="423885" y="14287"/>
                  </a:lnTo>
                  <a:lnTo>
                    <a:pt x="423885" y="28575"/>
                  </a:lnTo>
                  <a:lnTo>
                    <a:pt x="1106576" y="28575"/>
                  </a:lnTo>
                  <a:lnTo>
                    <a:pt x="1106576" y="14287"/>
                  </a:lnTo>
                  <a:close/>
                </a:path>
                <a:path w="1530985" h="841375">
                  <a:moveTo>
                    <a:pt x="1135151" y="14287"/>
                  </a:moveTo>
                  <a:lnTo>
                    <a:pt x="1106576" y="14287"/>
                  </a:lnTo>
                  <a:lnTo>
                    <a:pt x="1120863" y="28575"/>
                  </a:lnTo>
                  <a:lnTo>
                    <a:pt x="1135151" y="28575"/>
                  </a:lnTo>
                  <a:lnTo>
                    <a:pt x="1135151" y="14287"/>
                  </a:lnTo>
                  <a:close/>
                </a:path>
              </a:pathLst>
            </a:custGeom>
            <a:solidFill>
              <a:srgbClr val="0066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 txBox="1"/>
          <p:nvPr/>
        </p:nvSpPr>
        <p:spPr>
          <a:xfrm>
            <a:off x="5549350" y="5846572"/>
            <a:ext cx="3441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spc="-37" baseline="10416" dirty="0">
                <a:solidFill>
                  <a:srgbClr val="00664D"/>
                </a:solidFill>
                <a:latin typeface="Times New Roman"/>
                <a:cs typeface="Times New Roman"/>
              </a:rPr>
              <a:t>n</a:t>
            </a:r>
            <a:r>
              <a:rPr sz="1100" i="1" spc="-25" dirty="0">
                <a:solidFill>
                  <a:srgbClr val="00664D"/>
                </a:solidFill>
                <a:latin typeface="Times New Roman"/>
                <a:cs typeface="Times New Roman"/>
              </a:rPr>
              <a:t>m1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3725157" y="4630420"/>
            <a:ext cx="4519930" cy="556260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marL="1655445">
              <a:lnSpc>
                <a:spcPct val="100000"/>
              </a:lnSpc>
              <a:spcBef>
                <a:spcPts val="265"/>
              </a:spcBef>
              <a:tabLst>
                <a:tab pos="3164205" algn="l"/>
              </a:tabLst>
            </a:pPr>
            <a:r>
              <a:rPr sz="1600" u="heavy" dirty="0">
                <a:uFill>
                  <a:solidFill>
                    <a:srgbClr val="60606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600" spc="50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camino_a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50" i="1" baseline="-15151" dirty="0">
                <a:latin typeface="Times New Roman"/>
                <a:cs typeface="Times New Roman"/>
              </a:rPr>
              <a:t>m1</a:t>
            </a:r>
            <a:r>
              <a:rPr sz="160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70"/>
              </a:spcBef>
            </a:pPr>
            <a:r>
              <a:rPr sz="1600" spc="-145" dirty="0">
                <a:latin typeface="Symbol"/>
                <a:cs typeface="Symbol"/>
              </a:rPr>
              <a:t>�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f</a:t>
            </a:r>
            <a:r>
              <a:rPr sz="1650" i="1" spc="-15" baseline="25252" dirty="0">
                <a:latin typeface="Times New Roman"/>
                <a:cs typeface="Times New Roman"/>
              </a:rPr>
              <a:t>*</a:t>
            </a:r>
            <a:r>
              <a:rPr sz="1600" spc="-10" dirty="0">
                <a:latin typeface="Times New Roman"/>
                <a:cs typeface="Times New Roman"/>
              </a:rPr>
              <a:t>(</a:t>
            </a:r>
            <a:r>
              <a:rPr sz="1600" i="1" spc="-10" dirty="0"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latin typeface="Times New Roman"/>
                <a:cs typeface="Times New Roman"/>
              </a:rPr>
              <a:t>m1</a:t>
            </a:r>
            <a:r>
              <a:rPr sz="1600" spc="-1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48" name="object 48"/>
          <p:cNvGrpSpPr/>
          <p:nvPr/>
        </p:nvGrpSpPr>
        <p:grpSpPr>
          <a:xfrm>
            <a:off x="4658958" y="3748501"/>
            <a:ext cx="1530985" cy="841375"/>
            <a:chOff x="4658958" y="3748501"/>
            <a:chExt cx="1530985" cy="841375"/>
          </a:xfrm>
        </p:grpSpPr>
        <p:sp>
          <p:nvSpPr>
            <p:cNvPr id="49" name="object 49"/>
            <p:cNvSpPr/>
            <p:nvPr/>
          </p:nvSpPr>
          <p:spPr>
            <a:xfrm>
              <a:off x="4712923" y="3762788"/>
              <a:ext cx="1423035" cy="810260"/>
            </a:xfrm>
            <a:custGeom>
              <a:avLst/>
              <a:gdLst/>
              <a:ahLst/>
              <a:cxnLst/>
              <a:rect l="l" t="t" r="r" b="b"/>
              <a:pathLst>
                <a:path w="1423035" h="810260">
                  <a:moveTo>
                    <a:pt x="1066900" y="0"/>
                  </a:moveTo>
                  <a:lnTo>
                    <a:pt x="355633" y="0"/>
                  </a:lnTo>
                  <a:lnTo>
                    <a:pt x="355633" y="405018"/>
                  </a:lnTo>
                  <a:lnTo>
                    <a:pt x="0" y="405018"/>
                  </a:lnTo>
                  <a:lnTo>
                    <a:pt x="711266" y="810033"/>
                  </a:lnTo>
                  <a:lnTo>
                    <a:pt x="1422533" y="405018"/>
                  </a:lnTo>
                  <a:lnTo>
                    <a:pt x="1066900" y="405018"/>
                  </a:lnTo>
                  <a:lnTo>
                    <a:pt x="1066900" y="0"/>
                  </a:lnTo>
                  <a:close/>
                </a:path>
              </a:pathLst>
            </a:custGeom>
            <a:solidFill>
              <a:srgbClr val="F6BC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658958" y="3748501"/>
              <a:ext cx="1530985" cy="841375"/>
            </a:xfrm>
            <a:custGeom>
              <a:avLst/>
              <a:gdLst/>
              <a:ahLst/>
              <a:cxnLst/>
              <a:rect l="l" t="t" r="r" b="b"/>
              <a:pathLst>
                <a:path w="1530985" h="841375">
                  <a:moveTo>
                    <a:pt x="395310" y="405018"/>
                  </a:moveTo>
                  <a:lnTo>
                    <a:pt x="0" y="405018"/>
                  </a:lnTo>
                  <a:lnTo>
                    <a:pt x="765230" y="840762"/>
                  </a:lnTo>
                  <a:lnTo>
                    <a:pt x="815907" y="811905"/>
                  </a:lnTo>
                  <a:lnTo>
                    <a:pt x="758162" y="811905"/>
                  </a:lnTo>
                  <a:lnTo>
                    <a:pt x="765231" y="807880"/>
                  </a:lnTo>
                  <a:lnTo>
                    <a:pt x="107929" y="433593"/>
                  </a:lnTo>
                  <a:lnTo>
                    <a:pt x="53964" y="433593"/>
                  </a:lnTo>
                  <a:lnTo>
                    <a:pt x="61034" y="406890"/>
                  </a:lnTo>
                  <a:lnTo>
                    <a:pt x="395310" y="406890"/>
                  </a:lnTo>
                  <a:lnTo>
                    <a:pt x="395310" y="405018"/>
                  </a:lnTo>
                  <a:close/>
                </a:path>
                <a:path w="1530985" h="841375">
                  <a:moveTo>
                    <a:pt x="765231" y="807880"/>
                  </a:moveTo>
                  <a:lnTo>
                    <a:pt x="758162" y="811905"/>
                  </a:lnTo>
                  <a:lnTo>
                    <a:pt x="772300" y="811905"/>
                  </a:lnTo>
                  <a:lnTo>
                    <a:pt x="765231" y="807880"/>
                  </a:lnTo>
                  <a:close/>
                </a:path>
                <a:path w="1530985" h="841375">
                  <a:moveTo>
                    <a:pt x="1469428" y="406890"/>
                  </a:moveTo>
                  <a:lnTo>
                    <a:pt x="765231" y="807880"/>
                  </a:lnTo>
                  <a:lnTo>
                    <a:pt x="772300" y="811905"/>
                  </a:lnTo>
                  <a:lnTo>
                    <a:pt x="815907" y="811905"/>
                  </a:lnTo>
                  <a:lnTo>
                    <a:pt x="1480279" y="433593"/>
                  </a:lnTo>
                  <a:lnTo>
                    <a:pt x="1476498" y="433593"/>
                  </a:lnTo>
                  <a:lnTo>
                    <a:pt x="1469428" y="406890"/>
                  </a:lnTo>
                  <a:close/>
                </a:path>
                <a:path w="1530985" h="841375">
                  <a:moveTo>
                    <a:pt x="61034" y="406890"/>
                  </a:moveTo>
                  <a:lnTo>
                    <a:pt x="53964" y="433593"/>
                  </a:lnTo>
                  <a:lnTo>
                    <a:pt x="107929" y="433593"/>
                  </a:lnTo>
                  <a:lnTo>
                    <a:pt x="61034" y="406890"/>
                  </a:lnTo>
                  <a:close/>
                </a:path>
                <a:path w="1530985" h="841375">
                  <a:moveTo>
                    <a:pt x="395310" y="406890"/>
                  </a:moveTo>
                  <a:lnTo>
                    <a:pt x="61034" y="406890"/>
                  </a:lnTo>
                  <a:lnTo>
                    <a:pt x="107929" y="433593"/>
                  </a:lnTo>
                  <a:lnTo>
                    <a:pt x="423885" y="433593"/>
                  </a:lnTo>
                  <a:lnTo>
                    <a:pt x="423885" y="419305"/>
                  </a:lnTo>
                  <a:lnTo>
                    <a:pt x="395310" y="419305"/>
                  </a:lnTo>
                  <a:lnTo>
                    <a:pt x="395310" y="406890"/>
                  </a:lnTo>
                  <a:close/>
                </a:path>
                <a:path w="1530985" h="841375">
                  <a:moveTo>
                    <a:pt x="1106577" y="14287"/>
                  </a:moveTo>
                  <a:lnTo>
                    <a:pt x="1106577" y="433593"/>
                  </a:lnTo>
                  <a:lnTo>
                    <a:pt x="1422533" y="433593"/>
                  </a:lnTo>
                  <a:lnTo>
                    <a:pt x="1447624" y="419305"/>
                  </a:lnTo>
                  <a:lnTo>
                    <a:pt x="1135152" y="419305"/>
                  </a:lnTo>
                  <a:lnTo>
                    <a:pt x="1120865" y="405018"/>
                  </a:lnTo>
                  <a:lnTo>
                    <a:pt x="1135152" y="405018"/>
                  </a:lnTo>
                  <a:lnTo>
                    <a:pt x="1135152" y="28575"/>
                  </a:lnTo>
                  <a:lnTo>
                    <a:pt x="1120865" y="28575"/>
                  </a:lnTo>
                  <a:lnTo>
                    <a:pt x="1106577" y="14287"/>
                  </a:lnTo>
                  <a:close/>
                </a:path>
                <a:path w="1530985" h="841375">
                  <a:moveTo>
                    <a:pt x="1527174" y="406890"/>
                  </a:moveTo>
                  <a:lnTo>
                    <a:pt x="1469428" y="406890"/>
                  </a:lnTo>
                  <a:lnTo>
                    <a:pt x="1476498" y="433593"/>
                  </a:lnTo>
                  <a:lnTo>
                    <a:pt x="1480279" y="433593"/>
                  </a:lnTo>
                  <a:lnTo>
                    <a:pt x="1527174" y="406890"/>
                  </a:lnTo>
                  <a:close/>
                </a:path>
                <a:path w="1530985" h="841375">
                  <a:moveTo>
                    <a:pt x="1135152" y="0"/>
                  </a:moveTo>
                  <a:lnTo>
                    <a:pt x="395310" y="0"/>
                  </a:lnTo>
                  <a:lnTo>
                    <a:pt x="395310" y="419305"/>
                  </a:lnTo>
                  <a:lnTo>
                    <a:pt x="409597" y="405018"/>
                  </a:lnTo>
                  <a:lnTo>
                    <a:pt x="423885" y="405018"/>
                  </a:lnTo>
                  <a:lnTo>
                    <a:pt x="423885" y="28575"/>
                  </a:lnTo>
                  <a:lnTo>
                    <a:pt x="409597" y="28575"/>
                  </a:lnTo>
                  <a:lnTo>
                    <a:pt x="423885" y="14287"/>
                  </a:lnTo>
                  <a:lnTo>
                    <a:pt x="1135152" y="14287"/>
                  </a:lnTo>
                  <a:lnTo>
                    <a:pt x="1135152" y="0"/>
                  </a:lnTo>
                  <a:close/>
                </a:path>
                <a:path w="1530985" h="841375">
                  <a:moveTo>
                    <a:pt x="423885" y="405018"/>
                  </a:moveTo>
                  <a:lnTo>
                    <a:pt x="409597" y="405018"/>
                  </a:lnTo>
                  <a:lnTo>
                    <a:pt x="395310" y="419305"/>
                  </a:lnTo>
                  <a:lnTo>
                    <a:pt x="423885" y="419305"/>
                  </a:lnTo>
                  <a:lnTo>
                    <a:pt x="423885" y="405018"/>
                  </a:lnTo>
                  <a:close/>
                </a:path>
                <a:path w="1530985" h="841375">
                  <a:moveTo>
                    <a:pt x="1135152" y="405018"/>
                  </a:moveTo>
                  <a:lnTo>
                    <a:pt x="1120865" y="405018"/>
                  </a:lnTo>
                  <a:lnTo>
                    <a:pt x="1135152" y="419305"/>
                  </a:lnTo>
                  <a:lnTo>
                    <a:pt x="1135152" y="405018"/>
                  </a:lnTo>
                  <a:close/>
                </a:path>
                <a:path w="1530985" h="841375">
                  <a:moveTo>
                    <a:pt x="1530461" y="405018"/>
                  </a:moveTo>
                  <a:lnTo>
                    <a:pt x="1135152" y="405018"/>
                  </a:lnTo>
                  <a:lnTo>
                    <a:pt x="1135152" y="419305"/>
                  </a:lnTo>
                  <a:lnTo>
                    <a:pt x="1447624" y="419305"/>
                  </a:lnTo>
                  <a:lnTo>
                    <a:pt x="1469428" y="406890"/>
                  </a:lnTo>
                  <a:lnTo>
                    <a:pt x="1527174" y="406890"/>
                  </a:lnTo>
                  <a:lnTo>
                    <a:pt x="1530461" y="405018"/>
                  </a:lnTo>
                  <a:close/>
                </a:path>
                <a:path w="1530985" h="841375">
                  <a:moveTo>
                    <a:pt x="423885" y="14287"/>
                  </a:moveTo>
                  <a:lnTo>
                    <a:pt x="409597" y="28575"/>
                  </a:lnTo>
                  <a:lnTo>
                    <a:pt x="423885" y="28575"/>
                  </a:lnTo>
                  <a:lnTo>
                    <a:pt x="423885" y="14287"/>
                  </a:lnTo>
                  <a:close/>
                </a:path>
                <a:path w="1530985" h="841375">
                  <a:moveTo>
                    <a:pt x="1106577" y="14287"/>
                  </a:moveTo>
                  <a:lnTo>
                    <a:pt x="423885" y="14287"/>
                  </a:lnTo>
                  <a:lnTo>
                    <a:pt x="423885" y="28575"/>
                  </a:lnTo>
                  <a:lnTo>
                    <a:pt x="1106577" y="28575"/>
                  </a:lnTo>
                  <a:lnTo>
                    <a:pt x="1106577" y="14287"/>
                  </a:lnTo>
                  <a:close/>
                </a:path>
                <a:path w="1530985" h="841375">
                  <a:moveTo>
                    <a:pt x="1135152" y="14287"/>
                  </a:moveTo>
                  <a:lnTo>
                    <a:pt x="1106577" y="14287"/>
                  </a:lnTo>
                  <a:lnTo>
                    <a:pt x="1120865" y="28575"/>
                  </a:lnTo>
                  <a:lnTo>
                    <a:pt x="1135152" y="28575"/>
                  </a:lnTo>
                  <a:lnTo>
                    <a:pt x="1135152" y="14287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 txBox="1"/>
          <p:nvPr/>
        </p:nvSpPr>
        <p:spPr>
          <a:xfrm>
            <a:off x="5041520" y="4093972"/>
            <a:ext cx="7683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145" dirty="0">
                <a:latin typeface="Symbol"/>
                <a:cs typeface="Symbol"/>
              </a:rPr>
              <a:t>�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spc="-60" dirty="0">
                <a:latin typeface="Times New Roman"/>
                <a:cs typeface="Times New Roman"/>
              </a:rPr>
              <a:t>f</a:t>
            </a:r>
            <a:r>
              <a:rPr sz="1650" i="1" spc="-89" baseline="25252" dirty="0">
                <a:latin typeface="Times New Roman"/>
                <a:cs typeface="Times New Roman"/>
              </a:rPr>
              <a:t>*</a:t>
            </a:r>
            <a:r>
              <a:rPr sz="1600" spc="-60" dirty="0">
                <a:latin typeface="Times New Roman"/>
                <a:cs typeface="Times New Roman"/>
              </a:rPr>
              <a:t>(</a:t>
            </a:r>
            <a:r>
              <a:rPr sz="1600" i="1" spc="-60" dirty="0">
                <a:latin typeface="Times New Roman"/>
                <a:cs typeface="Times New Roman"/>
              </a:rPr>
              <a:t>n</a:t>
            </a:r>
            <a:r>
              <a:rPr sz="1650" i="1" spc="-89" baseline="-15151" dirty="0">
                <a:latin typeface="Times New Roman"/>
                <a:cs typeface="Times New Roman"/>
              </a:rPr>
              <a:t>m2</a:t>
            </a:r>
            <a:r>
              <a:rPr sz="1600" spc="-6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52" name="object 52"/>
          <p:cNvGrpSpPr/>
          <p:nvPr/>
        </p:nvGrpSpPr>
        <p:grpSpPr>
          <a:xfrm>
            <a:off x="3619797" y="3182272"/>
            <a:ext cx="1296670" cy="539750"/>
            <a:chOff x="3619797" y="3182272"/>
            <a:chExt cx="1296670" cy="539750"/>
          </a:xfrm>
        </p:grpSpPr>
        <p:sp>
          <p:nvSpPr>
            <p:cNvPr id="53" name="object 53"/>
            <p:cNvSpPr/>
            <p:nvPr/>
          </p:nvSpPr>
          <p:spPr>
            <a:xfrm>
              <a:off x="3632497" y="3194972"/>
              <a:ext cx="1271270" cy="492125"/>
            </a:xfrm>
            <a:custGeom>
              <a:avLst/>
              <a:gdLst/>
              <a:ahLst/>
              <a:cxnLst/>
              <a:rect l="l" t="t" r="r" b="b"/>
              <a:pathLst>
                <a:path w="1271270" h="492125">
                  <a:moveTo>
                    <a:pt x="0" y="0"/>
                  </a:moveTo>
                  <a:lnTo>
                    <a:pt x="1270787" y="492044"/>
                  </a:lnTo>
                </a:path>
              </a:pathLst>
            </a:custGeom>
            <a:ln w="254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632497" y="3216745"/>
              <a:ext cx="1271270" cy="492125"/>
            </a:xfrm>
            <a:custGeom>
              <a:avLst/>
              <a:gdLst/>
              <a:ahLst/>
              <a:cxnLst/>
              <a:rect l="l" t="t" r="r" b="b"/>
              <a:pathLst>
                <a:path w="1271270" h="492125">
                  <a:moveTo>
                    <a:pt x="0" y="492044"/>
                  </a:moveTo>
                  <a:lnTo>
                    <a:pt x="1270787" y="0"/>
                  </a:lnTo>
                </a:path>
              </a:pathLst>
            </a:custGeom>
            <a:ln w="254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26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90"/>
              </a:spcBef>
            </a:pPr>
            <a:r>
              <a:rPr dirty="0"/>
              <a:t>Optimalidad</a:t>
            </a:r>
            <a:r>
              <a:rPr spc="-35" dirty="0"/>
              <a:t> </a:t>
            </a:r>
            <a:r>
              <a:rPr dirty="0"/>
              <a:t>de</a:t>
            </a:r>
            <a:r>
              <a:rPr spc="-15" dirty="0"/>
              <a:t> </a:t>
            </a:r>
            <a:r>
              <a:rPr spc="-25" dirty="0"/>
              <a:t>A</a:t>
            </a:r>
            <a:r>
              <a:rPr sz="2400" spc="-37" baseline="24305" dirty="0"/>
              <a:t>*</a:t>
            </a:r>
            <a:endParaRPr sz="2400" baseline="24305"/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sz="1600" dirty="0"/>
              <a:t>Visualización</a:t>
            </a:r>
            <a:r>
              <a:rPr sz="1600" spc="-5" dirty="0"/>
              <a:t> </a:t>
            </a:r>
            <a:r>
              <a:rPr sz="1600" dirty="0"/>
              <a:t>de</a:t>
            </a:r>
            <a:r>
              <a:rPr sz="1600" spc="-5" dirty="0"/>
              <a:t> </a:t>
            </a:r>
            <a:r>
              <a:rPr sz="1600" dirty="0"/>
              <a:t>la</a:t>
            </a:r>
            <a:r>
              <a:rPr sz="1600" spc="-5" dirty="0"/>
              <a:t> </a:t>
            </a:r>
            <a:r>
              <a:rPr sz="1600" spc="-10" dirty="0"/>
              <a:t>demostración</a:t>
            </a:r>
            <a:endParaRPr sz="1600"/>
          </a:p>
        </p:txBody>
      </p:sp>
      <p:sp>
        <p:nvSpPr>
          <p:cNvPr id="8" name="object 8"/>
          <p:cNvSpPr txBox="1"/>
          <p:nvPr/>
        </p:nvSpPr>
        <p:spPr>
          <a:xfrm>
            <a:off x="391478" y="1084579"/>
            <a:ext cx="8266430" cy="1242060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50800" marR="43180">
              <a:lnSpc>
                <a:spcPct val="102200"/>
              </a:lnSpc>
              <a:spcBef>
                <a:spcPts val="50"/>
              </a:spcBef>
            </a:pPr>
            <a:r>
              <a:rPr sz="1800" dirty="0">
                <a:latin typeface="Times New Roman"/>
                <a:cs typeface="Times New Roman"/>
              </a:rPr>
              <a:t>Sean</a:t>
            </a:r>
            <a:r>
              <a:rPr sz="1800" spc="4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m2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cualesquiera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distintos,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m1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menor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coste </a:t>
            </a:r>
            <a:r>
              <a:rPr sz="1800" dirty="0">
                <a:latin typeface="Times New Roman"/>
                <a:cs typeface="Times New Roman"/>
              </a:rPr>
              <a:t>(es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decir: </a:t>
            </a:r>
            <a:r>
              <a:rPr sz="1800" i="1" spc="-10" dirty="0">
                <a:latin typeface="Times New Roman"/>
                <a:cs typeface="Times New Roman"/>
              </a:rPr>
              <a:t>g(n</a:t>
            </a:r>
            <a:r>
              <a:rPr sz="1800" i="1" spc="-15" baseline="-13888" dirty="0">
                <a:latin typeface="Times New Roman"/>
                <a:cs typeface="Times New Roman"/>
              </a:rPr>
              <a:t>m1</a:t>
            </a:r>
            <a:r>
              <a:rPr sz="1800" i="1" spc="-10" dirty="0">
                <a:latin typeface="Times New Roman"/>
                <a:cs typeface="Times New Roman"/>
              </a:rPr>
              <a:t>)&lt;g(n</a:t>
            </a:r>
            <a:r>
              <a:rPr sz="1800" i="1" spc="-15" baseline="-13888" dirty="0">
                <a:latin typeface="Times New Roman"/>
                <a:cs typeface="Times New Roman"/>
              </a:rPr>
              <a:t>m2</a:t>
            </a:r>
            <a:r>
              <a:rPr sz="1800" i="1" spc="-10" dirty="0">
                <a:latin typeface="Times New Roman"/>
                <a:cs typeface="Times New Roman"/>
              </a:rPr>
              <a:t>)</a:t>
            </a:r>
            <a:r>
              <a:rPr sz="1800" spc="-10" dirty="0">
                <a:latin typeface="Times New Roman"/>
                <a:cs typeface="Times New Roman"/>
              </a:rPr>
              <a:t>).</a:t>
            </a:r>
            <a:endParaRPr sz="1800">
              <a:latin typeface="Times New Roman"/>
              <a:cs typeface="Times New Roman"/>
            </a:endParaRPr>
          </a:p>
          <a:p>
            <a:pPr marL="428625" marR="285750" indent="-377825">
              <a:lnSpc>
                <a:spcPct val="102200"/>
              </a:lnSpc>
              <a:spcBef>
                <a:spcPts val="795"/>
              </a:spcBef>
              <a:tabLst>
                <a:tab pos="427990" algn="l"/>
              </a:tabLst>
            </a:pPr>
            <a:r>
              <a:rPr sz="1800" spc="-25" dirty="0">
                <a:latin typeface="Times New Roman"/>
                <a:cs typeface="Times New Roman"/>
              </a:rPr>
              <a:t>4.</a:t>
            </a:r>
            <a:r>
              <a:rPr sz="1800" dirty="0">
                <a:latin typeface="Times New Roman"/>
                <a:cs typeface="Times New Roman"/>
              </a:rPr>
              <a:t>	Por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tanto,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cualesquiera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A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1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encuentra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menor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coste </a:t>
            </a:r>
            <a:r>
              <a:rPr sz="1800" spc="-10" dirty="0">
                <a:latin typeface="Times New Roman"/>
                <a:cs typeface="Times New Roman"/>
              </a:rPr>
              <a:t>antes, </a:t>
            </a:r>
            <a:r>
              <a:rPr sz="1800" dirty="0">
                <a:latin typeface="Times New Roman"/>
                <a:cs typeface="Times New Roman"/>
              </a:rPr>
              <a:t>lo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implica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óptimo.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1556011" y="3227576"/>
            <a:ext cx="4204335" cy="2040255"/>
            <a:chOff x="1556011" y="3227576"/>
            <a:chExt cx="4204335" cy="2040255"/>
          </a:xfrm>
        </p:grpSpPr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46756" y="4824412"/>
              <a:ext cx="64575" cy="65088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556011" y="5202443"/>
              <a:ext cx="64575" cy="65088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601026" y="4869865"/>
              <a:ext cx="665480" cy="352425"/>
            </a:xfrm>
            <a:custGeom>
              <a:avLst/>
              <a:gdLst/>
              <a:ahLst/>
              <a:cxnLst/>
              <a:rect l="l" t="t" r="r" b="b"/>
              <a:pathLst>
                <a:path w="665480" h="352425">
                  <a:moveTo>
                    <a:pt x="0" y="352212"/>
                  </a:moveTo>
                  <a:lnTo>
                    <a:pt x="665290" y="0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947647" y="5138737"/>
              <a:ext cx="64575" cy="6508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2266316" y="4869865"/>
              <a:ext cx="701040" cy="314325"/>
            </a:xfrm>
            <a:custGeom>
              <a:avLst/>
              <a:gdLst/>
              <a:ahLst/>
              <a:cxnLst/>
              <a:rect l="l" t="t" r="r" b="b"/>
              <a:pathLst>
                <a:path w="701039" h="314325">
                  <a:moveTo>
                    <a:pt x="700890" y="314325"/>
                  </a:moveTo>
                  <a:lnTo>
                    <a:pt x="0" y="0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605072" y="3951363"/>
              <a:ext cx="64575" cy="6508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2992662" y="3996817"/>
              <a:ext cx="632460" cy="1187450"/>
            </a:xfrm>
            <a:custGeom>
              <a:avLst/>
              <a:gdLst/>
              <a:ahLst/>
              <a:cxnLst/>
              <a:rect l="l" t="t" r="r" b="b"/>
              <a:pathLst>
                <a:path w="632460" h="1187450">
                  <a:moveTo>
                    <a:pt x="0" y="1187373"/>
                  </a:moveTo>
                  <a:lnTo>
                    <a:pt x="631969" y="0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262497" y="3431003"/>
              <a:ext cx="64575" cy="65088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3624631" y="3476457"/>
              <a:ext cx="657860" cy="494665"/>
            </a:xfrm>
            <a:custGeom>
              <a:avLst/>
              <a:gdLst/>
              <a:ahLst/>
              <a:cxnLst/>
              <a:rect l="l" t="t" r="r" b="b"/>
              <a:pathLst>
                <a:path w="657860" h="494664">
                  <a:moveTo>
                    <a:pt x="657425" y="0"/>
                  </a:moveTo>
                  <a:lnTo>
                    <a:pt x="0" y="494542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969539" y="5079773"/>
              <a:ext cx="64575" cy="65088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4307513" y="3476457"/>
              <a:ext cx="676910" cy="1636395"/>
            </a:xfrm>
            <a:custGeom>
              <a:avLst/>
              <a:gdLst/>
              <a:ahLst/>
              <a:cxnLst/>
              <a:rect l="l" t="t" r="r" b="b"/>
              <a:pathLst>
                <a:path w="676910" h="1636395">
                  <a:moveTo>
                    <a:pt x="0" y="0"/>
                  </a:moveTo>
                  <a:lnTo>
                    <a:pt x="676314" y="1635861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014554" y="4594270"/>
              <a:ext cx="733425" cy="531495"/>
            </a:xfrm>
            <a:custGeom>
              <a:avLst/>
              <a:gdLst/>
              <a:ahLst/>
              <a:cxnLst/>
              <a:rect l="l" t="t" r="r" b="b"/>
              <a:pathLst>
                <a:path w="733425" h="531495">
                  <a:moveTo>
                    <a:pt x="733002" y="0"/>
                  </a:moveTo>
                  <a:lnTo>
                    <a:pt x="0" y="530956"/>
                  </a:lnTo>
                </a:path>
              </a:pathLst>
            </a:custGeom>
            <a:ln w="25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780391" y="3227576"/>
              <a:ext cx="993140" cy="390525"/>
            </a:xfrm>
            <a:custGeom>
              <a:avLst/>
              <a:gdLst/>
              <a:ahLst/>
              <a:cxnLst/>
              <a:rect l="l" t="t" r="r" b="b"/>
              <a:pathLst>
                <a:path w="993139" h="390525">
                  <a:moveTo>
                    <a:pt x="19603" y="203457"/>
                  </a:moveTo>
                  <a:lnTo>
                    <a:pt x="19641" y="204038"/>
                  </a:lnTo>
                  <a:lnTo>
                    <a:pt x="10138" y="204668"/>
                  </a:lnTo>
                  <a:lnTo>
                    <a:pt x="797" y="206532"/>
                  </a:lnTo>
                  <a:lnTo>
                    <a:pt x="2981" y="217106"/>
                  </a:lnTo>
                  <a:lnTo>
                    <a:pt x="3131" y="217557"/>
                  </a:lnTo>
                  <a:lnTo>
                    <a:pt x="21205" y="211532"/>
                  </a:lnTo>
                  <a:lnTo>
                    <a:pt x="21054" y="211081"/>
                  </a:lnTo>
                  <a:lnTo>
                    <a:pt x="19603" y="203457"/>
                  </a:lnTo>
                  <a:close/>
                </a:path>
                <a:path w="993139" h="390525">
                  <a:moveTo>
                    <a:pt x="15657" y="145500"/>
                  </a:moveTo>
                  <a:lnTo>
                    <a:pt x="633" y="184937"/>
                  </a:lnTo>
                  <a:lnTo>
                    <a:pt x="0" y="195748"/>
                  </a:lnTo>
                  <a:lnTo>
                    <a:pt x="633" y="205299"/>
                  </a:lnTo>
                  <a:lnTo>
                    <a:pt x="10138" y="204668"/>
                  </a:lnTo>
                  <a:lnTo>
                    <a:pt x="19479" y="202805"/>
                  </a:lnTo>
                  <a:lnTo>
                    <a:pt x="28021" y="161754"/>
                  </a:lnTo>
                  <a:lnTo>
                    <a:pt x="31953" y="155366"/>
                  </a:lnTo>
                  <a:lnTo>
                    <a:pt x="15657" y="145500"/>
                  </a:lnTo>
                  <a:close/>
                </a:path>
                <a:path w="993139" h="390525">
                  <a:moveTo>
                    <a:pt x="19479" y="202805"/>
                  </a:moveTo>
                  <a:lnTo>
                    <a:pt x="10138" y="204668"/>
                  </a:lnTo>
                  <a:lnTo>
                    <a:pt x="19641" y="204038"/>
                  </a:lnTo>
                  <a:lnTo>
                    <a:pt x="19603" y="203457"/>
                  </a:lnTo>
                  <a:lnTo>
                    <a:pt x="19479" y="202805"/>
                  </a:lnTo>
                  <a:close/>
                </a:path>
                <a:path w="993139" h="390525">
                  <a:moveTo>
                    <a:pt x="19560" y="202805"/>
                  </a:moveTo>
                  <a:lnTo>
                    <a:pt x="19603" y="203457"/>
                  </a:lnTo>
                  <a:lnTo>
                    <a:pt x="19560" y="202805"/>
                  </a:lnTo>
                  <a:close/>
                </a:path>
                <a:path w="993139" h="390525">
                  <a:moveTo>
                    <a:pt x="74598" y="91436"/>
                  </a:moveTo>
                  <a:lnTo>
                    <a:pt x="62359" y="99183"/>
                  </a:lnTo>
                  <a:lnTo>
                    <a:pt x="40896" y="116278"/>
                  </a:lnTo>
                  <a:lnTo>
                    <a:pt x="28736" y="128943"/>
                  </a:lnTo>
                  <a:lnTo>
                    <a:pt x="42477" y="142137"/>
                  </a:lnTo>
                  <a:lnTo>
                    <a:pt x="54637" y="129472"/>
                  </a:lnTo>
                  <a:lnTo>
                    <a:pt x="74179" y="114122"/>
                  </a:lnTo>
                  <a:lnTo>
                    <a:pt x="84722" y="107572"/>
                  </a:lnTo>
                  <a:lnTo>
                    <a:pt x="74598" y="91436"/>
                  </a:lnTo>
                  <a:close/>
                </a:path>
                <a:path w="993139" h="390525">
                  <a:moveTo>
                    <a:pt x="144110" y="56908"/>
                  </a:moveTo>
                  <a:lnTo>
                    <a:pt x="116359" y="68576"/>
                  </a:lnTo>
                  <a:lnTo>
                    <a:pt x="91634" y="81180"/>
                  </a:lnTo>
                  <a:lnTo>
                    <a:pt x="100285" y="98153"/>
                  </a:lnTo>
                  <a:lnTo>
                    <a:pt x="125012" y="85548"/>
                  </a:lnTo>
                  <a:lnTo>
                    <a:pt x="151479" y="74476"/>
                  </a:lnTo>
                  <a:lnTo>
                    <a:pt x="144110" y="56908"/>
                  </a:lnTo>
                  <a:close/>
                </a:path>
                <a:path w="993139" h="390525">
                  <a:moveTo>
                    <a:pt x="217665" y="33168"/>
                  </a:moveTo>
                  <a:lnTo>
                    <a:pt x="183568" y="42904"/>
                  </a:lnTo>
                  <a:lnTo>
                    <a:pt x="162571" y="50178"/>
                  </a:lnTo>
                  <a:lnTo>
                    <a:pt x="168807" y="68178"/>
                  </a:lnTo>
                  <a:lnTo>
                    <a:pt x="189805" y="60904"/>
                  </a:lnTo>
                  <a:lnTo>
                    <a:pt x="222887" y="51489"/>
                  </a:lnTo>
                  <a:lnTo>
                    <a:pt x="217665" y="33168"/>
                  </a:lnTo>
                  <a:close/>
                </a:path>
                <a:path w="993139" h="390525">
                  <a:moveTo>
                    <a:pt x="293029" y="16965"/>
                  </a:moveTo>
                  <a:lnTo>
                    <a:pt x="262164" y="22644"/>
                  </a:lnTo>
                  <a:lnTo>
                    <a:pt x="236636" y="28555"/>
                  </a:lnTo>
                  <a:lnTo>
                    <a:pt x="240934" y="47114"/>
                  </a:lnTo>
                  <a:lnTo>
                    <a:pt x="266462" y="41202"/>
                  </a:lnTo>
                  <a:lnTo>
                    <a:pt x="296471" y="35702"/>
                  </a:lnTo>
                  <a:lnTo>
                    <a:pt x="293029" y="16965"/>
                  </a:lnTo>
                  <a:close/>
                </a:path>
                <a:path w="993139" h="390525">
                  <a:moveTo>
                    <a:pt x="369295" y="6562"/>
                  </a:moveTo>
                  <a:lnTo>
                    <a:pt x="350291" y="8434"/>
                  </a:lnTo>
                  <a:lnTo>
                    <a:pt x="312216" y="13745"/>
                  </a:lnTo>
                  <a:lnTo>
                    <a:pt x="314849" y="32612"/>
                  </a:lnTo>
                  <a:lnTo>
                    <a:pt x="352924" y="27301"/>
                  </a:lnTo>
                  <a:lnTo>
                    <a:pt x="371154" y="25521"/>
                  </a:lnTo>
                  <a:lnTo>
                    <a:pt x="369295" y="6562"/>
                  </a:lnTo>
                  <a:close/>
                </a:path>
                <a:path w="993139" h="390525">
                  <a:moveTo>
                    <a:pt x="445656" y="995"/>
                  </a:moveTo>
                  <a:lnTo>
                    <a:pt x="397338" y="3813"/>
                  </a:lnTo>
                  <a:lnTo>
                    <a:pt x="388255" y="4704"/>
                  </a:lnTo>
                  <a:lnTo>
                    <a:pt x="390113" y="23663"/>
                  </a:lnTo>
                  <a:lnTo>
                    <a:pt x="399197" y="22773"/>
                  </a:lnTo>
                  <a:lnTo>
                    <a:pt x="446763" y="20013"/>
                  </a:lnTo>
                  <a:lnTo>
                    <a:pt x="445656" y="995"/>
                  </a:lnTo>
                  <a:close/>
                </a:path>
                <a:path w="993139" h="390525">
                  <a:moveTo>
                    <a:pt x="496209" y="0"/>
                  </a:moveTo>
                  <a:lnTo>
                    <a:pt x="465072" y="599"/>
                  </a:lnTo>
                  <a:lnTo>
                    <a:pt x="465438" y="19645"/>
                  </a:lnTo>
                  <a:lnTo>
                    <a:pt x="496576" y="19046"/>
                  </a:lnTo>
                  <a:lnTo>
                    <a:pt x="522220" y="19046"/>
                  </a:lnTo>
                  <a:lnTo>
                    <a:pt x="522578" y="500"/>
                  </a:lnTo>
                  <a:lnTo>
                    <a:pt x="496209" y="0"/>
                  </a:lnTo>
                  <a:close/>
                </a:path>
                <a:path w="993139" h="390525">
                  <a:moveTo>
                    <a:pt x="522220" y="19046"/>
                  </a:moveTo>
                  <a:lnTo>
                    <a:pt x="496576" y="19046"/>
                  </a:lnTo>
                  <a:lnTo>
                    <a:pt x="522211" y="19546"/>
                  </a:lnTo>
                  <a:lnTo>
                    <a:pt x="522220" y="19046"/>
                  </a:lnTo>
                  <a:close/>
                </a:path>
                <a:path w="993139" h="390525">
                  <a:moveTo>
                    <a:pt x="541624" y="867"/>
                  </a:moveTo>
                  <a:lnTo>
                    <a:pt x="541258" y="19913"/>
                  </a:lnTo>
                  <a:lnTo>
                    <a:pt x="545990" y="20005"/>
                  </a:lnTo>
                  <a:lnTo>
                    <a:pt x="593965" y="22802"/>
                  </a:lnTo>
                  <a:lnTo>
                    <a:pt x="597560" y="23162"/>
                  </a:lnTo>
                  <a:lnTo>
                    <a:pt x="599418" y="4203"/>
                  </a:lnTo>
                  <a:lnTo>
                    <a:pt x="595071" y="3784"/>
                  </a:lnTo>
                  <a:lnTo>
                    <a:pt x="546357" y="957"/>
                  </a:lnTo>
                  <a:lnTo>
                    <a:pt x="541624" y="867"/>
                  </a:lnTo>
                  <a:close/>
                </a:path>
                <a:path w="993139" h="390525">
                  <a:moveTo>
                    <a:pt x="618378" y="6061"/>
                  </a:moveTo>
                  <a:lnTo>
                    <a:pt x="616520" y="25020"/>
                  </a:lnTo>
                  <a:lnTo>
                    <a:pt x="640250" y="27346"/>
                  </a:lnTo>
                  <a:lnTo>
                    <a:pt x="672849" y="31902"/>
                  </a:lnTo>
                  <a:lnTo>
                    <a:pt x="675482" y="13035"/>
                  </a:lnTo>
                  <a:lnTo>
                    <a:pt x="642108" y="8387"/>
                  </a:lnTo>
                  <a:lnTo>
                    <a:pt x="618378" y="6061"/>
                  </a:lnTo>
                  <a:close/>
                </a:path>
                <a:path w="993139" h="390525">
                  <a:moveTo>
                    <a:pt x="694703" y="16038"/>
                  </a:moveTo>
                  <a:lnTo>
                    <a:pt x="691263" y="34775"/>
                  </a:lnTo>
                  <a:lnTo>
                    <a:pt x="726752" y="41291"/>
                  </a:lnTo>
                  <a:lnTo>
                    <a:pt x="746848" y="45956"/>
                  </a:lnTo>
                  <a:lnTo>
                    <a:pt x="751146" y="27396"/>
                  </a:lnTo>
                  <a:lnTo>
                    <a:pt x="730192" y="22555"/>
                  </a:lnTo>
                  <a:lnTo>
                    <a:pt x="694703" y="16038"/>
                  </a:lnTo>
                  <a:close/>
                </a:path>
                <a:path w="993139" h="390525">
                  <a:moveTo>
                    <a:pt x="769705" y="31694"/>
                  </a:moveTo>
                  <a:lnTo>
                    <a:pt x="765407" y="50253"/>
                  </a:lnTo>
                  <a:lnTo>
                    <a:pt x="766467" y="50499"/>
                  </a:lnTo>
                  <a:lnTo>
                    <a:pt x="803488" y="61064"/>
                  </a:lnTo>
                  <a:lnTo>
                    <a:pt x="819125" y="66497"/>
                  </a:lnTo>
                  <a:lnTo>
                    <a:pt x="825361" y="48497"/>
                  </a:lnTo>
                  <a:lnTo>
                    <a:pt x="808710" y="42744"/>
                  </a:lnTo>
                  <a:lnTo>
                    <a:pt x="770765" y="31940"/>
                  </a:lnTo>
                  <a:lnTo>
                    <a:pt x="769705" y="31694"/>
                  </a:lnTo>
                  <a:close/>
                </a:path>
                <a:path w="993139" h="390525">
                  <a:moveTo>
                    <a:pt x="843362" y="54733"/>
                  </a:moveTo>
                  <a:lnTo>
                    <a:pt x="837125" y="72732"/>
                  </a:lnTo>
                  <a:lnTo>
                    <a:pt x="837557" y="72882"/>
                  </a:lnTo>
                  <a:lnTo>
                    <a:pt x="868415" y="85845"/>
                  </a:lnTo>
                  <a:lnTo>
                    <a:pt x="887924" y="95820"/>
                  </a:lnTo>
                  <a:lnTo>
                    <a:pt x="896575" y="78847"/>
                  </a:lnTo>
                  <a:lnTo>
                    <a:pt x="875784" y="68279"/>
                  </a:lnTo>
                  <a:lnTo>
                    <a:pt x="843793" y="54883"/>
                  </a:lnTo>
                  <a:lnTo>
                    <a:pt x="843362" y="54733"/>
                  </a:lnTo>
                  <a:close/>
                </a:path>
                <a:path w="993139" h="390525">
                  <a:moveTo>
                    <a:pt x="913837" y="88706"/>
                  </a:moveTo>
                  <a:lnTo>
                    <a:pt x="903711" y="104843"/>
                  </a:lnTo>
                  <a:lnTo>
                    <a:pt x="919454" y="114720"/>
                  </a:lnTo>
                  <a:lnTo>
                    <a:pt x="939109" y="130345"/>
                  </a:lnTo>
                  <a:lnTo>
                    <a:pt x="946750" y="138432"/>
                  </a:lnTo>
                  <a:lnTo>
                    <a:pt x="960492" y="125238"/>
                  </a:lnTo>
                  <a:lnTo>
                    <a:pt x="950930" y="115406"/>
                  </a:lnTo>
                  <a:lnTo>
                    <a:pt x="929579" y="98583"/>
                  </a:lnTo>
                  <a:lnTo>
                    <a:pt x="913837" y="88706"/>
                  </a:lnTo>
                  <a:close/>
                </a:path>
                <a:path w="993139" h="390525">
                  <a:moveTo>
                    <a:pt x="973708" y="140517"/>
                  </a:moveTo>
                  <a:lnTo>
                    <a:pt x="958432" y="151898"/>
                  </a:lnTo>
                  <a:lnTo>
                    <a:pt x="960314" y="154425"/>
                  </a:lnTo>
                  <a:lnTo>
                    <a:pt x="965241" y="162647"/>
                  </a:lnTo>
                  <a:lnTo>
                    <a:pt x="969045" y="170895"/>
                  </a:lnTo>
                  <a:lnTo>
                    <a:pt x="971731" y="179153"/>
                  </a:lnTo>
                  <a:lnTo>
                    <a:pt x="973307" y="187430"/>
                  </a:lnTo>
                  <a:lnTo>
                    <a:pt x="973777" y="195748"/>
                  </a:lnTo>
                  <a:lnTo>
                    <a:pt x="973484" y="198913"/>
                  </a:lnTo>
                  <a:lnTo>
                    <a:pt x="992492" y="200173"/>
                  </a:lnTo>
                  <a:lnTo>
                    <a:pt x="981537" y="152780"/>
                  </a:lnTo>
                  <a:lnTo>
                    <a:pt x="975591" y="143045"/>
                  </a:lnTo>
                  <a:lnTo>
                    <a:pt x="973708" y="140517"/>
                  </a:lnTo>
                  <a:close/>
                </a:path>
                <a:path w="993139" h="390525">
                  <a:moveTo>
                    <a:pt x="970371" y="215163"/>
                  </a:moveTo>
                  <a:lnTo>
                    <a:pt x="940607" y="258202"/>
                  </a:lnTo>
                  <a:lnTo>
                    <a:pt x="954349" y="271396"/>
                  </a:lnTo>
                  <a:lnTo>
                    <a:pt x="982014" y="236562"/>
                  </a:lnTo>
                  <a:lnTo>
                    <a:pt x="988443" y="221188"/>
                  </a:lnTo>
                  <a:lnTo>
                    <a:pt x="970371" y="215163"/>
                  </a:lnTo>
                  <a:close/>
                </a:path>
                <a:path w="993139" h="390525">
                  <a:moveTo>
                    <a:pt x="926953" y="269509"/>
                  </a:moveTo>
                  <a:lnTo>
                    <a:pt x="918606" y="276114"/>
                  </a:lnTo>
                  <a:lnTo>
                    <a:pt x="895066" y="290817"/>
                  </a:lnTo>
                  <a:lnTo>
                    <a:pt x="880021" y="298444"/>
                  </a:lnTo>
                  <a:lnTo>
                    <a:pt x="888672" y="315417"/>
                  </a:lnTo>
                  <a:lnTo>
                    <a:pt x="905191" y="306953"/>
                  </a:lnTo>
                  <a:lnTo>
                    <a:pt x="930427" y="291053"/>
                  </a:lnTo>
                  <a:lnTo>
                    <a:pt x="938775" y="284448"/>
                  </a:lnTo>
                  <a:lnTo>
                    <a:pt x="926953" y="269509"/>
                  </a:lnTo>
                  <a:close/>
                </a:path>
                <a:path w="993139" h="390525">
                  <a:moveTo>
                    <a:pt x="863525" y="306440"/>
                  </a:moveTo>
                  <a:lnTo>
                    <a:pt x="836990" y="317569"/>
                  </a:lnTo>
                  <a:lnTo>
                    <a:pt x="810743" y="326642"/>
                  </a:lnTo>
                  <a:lnTo>
                    <a:pt x="816979" y="344643"/>
                  </a:lnTo>
                  <a:lnTo>
                    <a:pt x="844359" y="335137"/>
                  </a:lnTo>
                  <a:lnTo>
                    <a:pt x="870893" y="324008"/>
                  </a:lnTo>
                  <a:lnTo>
                    <a:pt x="863525" y="306440"/>
                  </a:lnTo>
                  <a:close/>
                </a:path>
                <a:path w="993139" h="390525">
                  <a:moveTo>
                    <a:pt x="793068" y="332141"/>
                  </a:moveTo>
                  <a:lnTo>
                    <a:pt x="766005" y="339855"/>
                  </a:lnTo>
                  <a:lnTo>
                    <a:pt x="738206" y="346282"/>
                  </a:lnTo>
                  <a:lnTo>
                    <a:pt x="742504" y="364840"/>
                  </a:lnTo>
                  <a:lnTo>
                    <a:pt x="771227" y="358176"/>
                  </a:lnTo>
                  <a:lnTo>
                    <a:pt x="798290" y="350462"/>
                  </a:lnTo>
                  <a:lnTo>
                    <a:pt x="793068" y="332141"/>
                  </a:lnTo>
                  <a:close/>
                </a:path>
                <a:path w="993139" h="390525">
                  <a:moveTo>
                    <a:pt x="720012" y="350182"/>
                  </a:moveTo>
                  <a:lnTo>
                    <a:pt x="684192" y="356759"/>
                  </a:lnTo>
                  <a:lnTo>
                    <a:pt x="664063" y="359558"/>
                  </a:lnTo>
                  <a:lnTo>
                    <a:pt x="666696" y="378425"/>
                  </a:lnTo>
                  <a:lnTo>
                    <a:pt x="687632" y="375497"/>
                  </a:lnTo>
                  <a:lnTo>
                    <a:pt x="723452" y="368918"/>
                  </a:lnTo>
                  <a:lnTo>
                    <a:pt x="720012" y="350182"/>
                  </a:lnTo>
                  <a:close/>
                </a:path>
                <a:path w="993139" h="390525">
                  <a:moveTo>
                    <a:pt x="645196" y="362191"/>
                  </a:moveTo>
                  <a:lnTo>
                    <a:pt x="639862" y="362935"/>
                  </a:lnTo>
                  <a:lnTo>
                    <a:pt x="593589" y="367463"/>
                  </a:lnTo>
                  <a:lnTo>
                    <a:pt x="589093" y="367717"/>
                  </a:lnTo>
                  <a:lnTo>
                    <a:pt x="590199" y="386735"/>
                  </a:lnTo>
                  <a:lnTo>
                    <a:pt x="595447" y="386421"/>
                  </a:lnTo>
                  <a:lnTo>
                    <a:pt x="642495" y="381802"/>
                  </a:lnTo>
                  <a:lnTo>
                    <a:pt x="647829" y="381058"/>
                  </a:lnTo>
                  <a:lnTo>
                    <a:pt x="645196" y="362191"/>
                  </a:lnTo>
                  <a:close/>
                </a:path>
                <a:path w="993139" h="390525">
                  <a:moveTo>
                    <a:pt x="570075" y="368823"/>
                  </a:moveTo>
                  <a:lnTo>
                    <a:pt x="545621" y="370245"/>
                  </a:lnTo>
                  <a:lnTo>
                    <a:pt x="513342" y="370860"/>
                  </a:lnTo>
                  <a:lnTo>
                    <a:pt x="513709" y="389906"/>
                  </a:lnTo>
                  <a:lnTo>
                    <a:pt x="546727" y="389263"/>
                  </a:lnTo>
                  <a:lnTo>
                    <a:pt x="571181" y="387841"/>
                  </a:lnTo>
                  <a:lnTo>
                    <a:pt x="570075" y="368823"/>
                  </a:lnTo>
                  <a:close/>
                </a:path>
                <a:path w="993139" h="390525">
                  <a:moveTo>
                    <a:pt x="437907" y="369707"/>
                  </a:moveTo>
                  <a:lnTo>
                    <a:pt x="436801" y="388725"/>
                  </a:lnTo>
                  <a:lnTo>
                    <a:pt x="446427" y="389277"/>
                  </a:lnTo>
                  <a:lnTo>
                    <a:pt x="494296" y="390199"/>
                  </a:lnTo>
                  <a:lnTo>
                    <a:pt x="494662" y="371152"/>
                  </a:lnTo>
                  <a:lnTo>
                    <a:pt x="446794" y="370231"/>
                  </a:lnTo>
                  <a:lnTo>
                    <a:pt x="437907" y="369707"/>
                  </a:lnTo>
                  <a:close/>
                </a:path>
                <a:path w="993139" h="390525">
                  <a:moveTo>
                    <a:pt x="362325" y="363848"/>
                  </a:moveTo>
                  <a:lnTo>
                    <a:pt x="360467" y="382808"/>
                  </a:lnTo>
                  <a:lnTo>
                    <a:pt x="397714" y="386450"/>
                  </a:lnTo>
                  <a:lnTo>
                    <a:pt x="417783" y="387619"/>
                  </a:lnTo>
                  <a:lnTo>
                    <a:pt x="418889" y="368600"/>
                  </a:lnTo>
                  <a:lnTo>
                    <a:pt x="398821" y="367433"/>
                  </a:lnTo>
                  <a:lnTo>
                    <a:pt x="362325" y="363848"/>
                  </a:lnTo>
                  <a:close/>
                </a:path>
                <a:path w="993139" h="390525">
                  <a:moveTo>
                    <a:pt x="287746" y="352931"/>
                  </a:moveTo>
                  <a:lnTo>
                    <a:pt x="284304" y="371668"/>
                  </a:lnTo>
                  <a:lnTo>
                    <a:pt x="305558" y="375561"/>
                  </a:lnTo>
                  <a:lnTo>
                    <a:pt x="341166" y="380530"/>
                  </a:lnTo>
                  <a:lnTo>
                    <a:pt x="343797" y="361662"/>
                  </a:lnTo>
                  <a:lnTo>
                    <a:pt x="308190" y="356694"/>
                  </a:lnTo>
                  <a:lnTo>
                    <a:pt x="287746" y="352931"/>
                  </a:lnTo>
                  <a:close/>
                </a:path>
                <a:path w="993139" h="390525">
                  <a:moveTo>
                    <a:pt x="214356" y="336315"/>
                  </a:moveTo>
                  <a:lnTo>
                    <a:pt x="209134" y="354634"/>
                  </a:lnTo>
                  <a:lnTo>
                    <a:pt x="222020" y="358296"/>
                  </a:lnTo>
                  <a:lnTo>
                    <a:pt x="262592" y="367681"/>
                  </a:lnTo>
                  <a:lnTo>
                    <a:pt x="265568" y="368227"/>
                  </a:lnTo>
                  <a:lnTo>
                    <a:pt x="269008" y="349491"/>
                  </a:lnTo>
                  <a:lnTo>
                    <a:pt x="266033" y="348943"/>
                  </a:lnTo>
                  <a:lnTo>
                    <a:pt x="226317" y="339736"/>
                  </a:lnTo>
                  <a:lnTo>
                    <a:pt x="214356" y="336315"/>
                  </a:lnTo>
                  <a:close/>
                </a:path>
                <a:path w="993139" h="390525">
                  <a:moveTo>
                    <a:pt x="143299" y="312328"/>
                  </a:moveTo>
                  <a:lnTo>
                    <a:pt x="135930" y="329896"/>
                  </a:lnTo>
                  <a:lnTo>
                    <a:pt x="148992" y="335353"/>
                  </a:lnTo>
                  <a:lnTo>
                    <a:pt x="184076" y="347492"/>
                  </a:lnTo>
                  <a:lnTo>
                    <a:pt x="190814" y="349413"/>
                  </a:lnTo>
                  <a:lnTo>
                    <a:pt x="196037" y="331092"/>
                  </a:lnTo>
                  <a:lnTo>
                    <a:pt x="189297" y="329172"/>
                  </a:lnTo>
                  <a:lnTo>
                    <a:pt x="155229" y="317353"/>
                  </a:lnTo>
                  <a:lnTo>
                    <a:pt x="143299" y="312328"/>
                  </a:lnTo>
                  <a:close/>
                </a:path>
                <a:path w="993139" h="390525">
                  <a:moveTo>
                    <a:pt x="77209" y="277948"/>
                  </a:moveTo>
                  <a:lnTo>
                    <a:pt x="67083" y="294085"/>
                  </a:lnTo>
                  <a:lnTo>
                    <a:pt x="88332" y="307371"/>
                  </a:lnTo>
                  <a:lnTo>
                    <a:pt x="117002" y="321957"/>
                  </a:lnTo>
                  <a:lnTo>
                    <a:pt x="118362" y="322527"/>
                  </a:lnTo>
                  <a:lnTo>
                    <a:pt x="125731" y="304961"/>
                  </a:lnTo>
                  <a:lnTo>
                    <a:pt x="124369" y="304389"/>
                  </a:lnTo>
                  <a:lnTo>
                    <a:pt x="96983" y="290399"/>
                  </a:lnTo>
                  <a:lnTo>
                    <a:pt x="77209" y="277948"/>
                  </a:lnTo>
                  <a:close/>
                </a:path>
                <a:path w="993139" h="390525">
                  <a:moveTo>
                    <a:pt x="27543" y="227589"/>
                  </a:moveTo>
                  <a:lnTo>
                    <a:pt x="10618" y="236237"/>
                  </a:lnTo>
                  <a:lnTo>
                    <a:pt x="11248" y="237455"/>
                  </a:lnTo>
                  <a:lnTo>
                    <a:pt x="17194" y="247191"/>
                  </a:lnTo>
                  <a:lnTo>
                    <a:pt x="24523" y="256905"/>
                  </a:lnTo>
                  <a:lnTo>
                    <a:pt x="41856" y="274829"/>
                  </a:lnTo>
                  <a:lnTo>
                    <a:pt x="51009" y="282072"/>
                  </a:lnTo>
                  <a:lnTo>
                    <a:pt x="62830" y="267134"/>
                  </a:lnTo>
                  <a:lnTo>
                    <a:pt x="53677" y="259890"/>
                  </a:lnTo>
                  <a:lnTo>
                    <a:pt x="38265" y="243711"/>
                  </a:lnTo>
                  <a:lnTo>
                    <a:pt x="32471" y="235811"/>
                  </a:lnTo>
                  <a:lnTo>
                    <a:pt x="27543" y="227589"/>
                  </a:lnTo>
                  <a:close/>
                </a:path>
              </a:pathLst>
            </a:custGeom>
            <a:solidFill>
              <a:srgbClr val="FFC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4777787" y="2944876"/>
            <a:ext cx="2171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25" dirty="0">
                <a:latin typeface="Times New Roman"/>
                <a:cs typeface="Times New Roman"/>
              </a:rPr>
              <a:t>n</a:t>
            </a:r>
            <a:r>
              <a:rPr sz="1650" i="1" spc="-37" baseline="-15151" dirty="0">
                <a:latin typeface="Times New Roman"/>
                <a:cs typeface="Times New Roman"/>
              </a:rPr>
              <a:t>i</a:t>
            </a:r>
            <a:endParaRPr sz="1650" baseline="-15151">
              <a:latin typeface="Times New Roman"/>
              <a:cs typeface="Times New Roman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1430194" y="3178174"/>
            <a:ext cx="5778500" cy="2679700"/>
            <a:chOff x="1430194" y="3178174"/>
            <a:chExt cx="5778500" cy="2679700"/>
          </a:xfrm>
        </p:grpSpPr>
        <p:sp>
          <p:nvSpPr>
            <p:cNvPr id="25" name="object 25"/>
            <p:cNvSpPr/>
            <p:nvPr/>
          </p:nvSpPr>
          <p:spPr>
            <a:xfrm>
              <a:off x="4572000" y="3187699"/>
              <a:ext cx="191770" cy="74295"/>
            </a:xfrm>
            <a:custGeom>
              <a:avLst/>
              <a:gdLst/>
              <a:ahLst/>
              <a:cxnLst/>
              <a:rect l="l" t="t" r="r" b="b"/>
              <a:pathLst>
                <a:path w="191770" h="74295">
                  <a:moveTo>
                    <a:pt x="0" y="73922"/>
                  </a:moveTo>
                  <a:lnTo>
                    <a:pt x="191673" y="0"/>
                  </a:lnTo>
                </a:path>
              </a:pathLst>
            </a:custGeom>
            <a:ln w="19050">
              <a:solidFill>
                <a:srgbClr val="FFC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585062" y="5742222"/>
              <a:ext cx="5623560" cy="111125"/>
            </a:xfrm>
            <a:custGeom>
              <a:avLst/>
              <a:gdLst/>
              <a:ahLst/>
              <a:cxnLst/>
              <a:rect l="l" t="t" r="r" b="b"/>
              <a:pathLst>
                <a:path w="5623559" h="111125">
                  <a:moveTo>
                    <a:pt x="5528454" y="0"/>
                  </a:moveTo>
                  <a:lnTo>
                    <a:pt x="5522622" y="1534"/>
                  </a:lnTo>
                  <a:lnTo>
                    <a:pt x="5517321" y="10622"/>
                  </a:lnTo>
                  <a:lnTo>
                    <a:pt x="5518856" y="16455"/>
                  </a:lnTo>
                  <a:lnTo>
                    <a:pt x="5569167" y="45803"/>
                  </a:lnTo>
                  <a:lnTo>
                    <a:pt x="5604377" y="45803"/>
                  </a:lnTo>
                  <a:lnTo>
                    <a:pt x="5604377" y="64853"/>
                  </a:lnTo>
                  <a:lnTo>
                    <a:pt x="5569167" y="64853"/>
                  </a:lnTo>
                  <a:lnTo>
                    <a:pt x="5518856" y="94201"/>
                  </a:lnTo>
                  <a:lnTo>
                    <a:pt x="5517321" y="100033"/>
                  </a:lnTo>
                  <a:lnTo>
                    <a:pt x="5522622" y="109121"/>
                  </a:lnTo>
                  <a:lnTo>
                    <a:pt x="5528454" y="110656"/>
                  </a:lnTo>
                  <a:lnTo>
                    <a:pt x="5606974" y="64853"/>
                  </a:lnTo>
                  <a:lnTo>
                    <a:pt x="5604377" y="64853"/>
                  </a:lnTo>
                  <a:lnTo>
                    <a:pt x="5606976" y="64852"/>
                  </a:lnTo>
                  <a:lnTo>
                    <a:pt x="5623303" y="55328"/>
                  </a:lnTo>
                  <a:lnTo>
                    <a:pt x="5528454" y="0"/>
                  </a:lnTo>
                  <a:close/>
                </a:path>
                <a:path w="5623559" h="111125">
                  <a:moveTo>
                    <a:pt x="5585495" y="55328"/>
                  </a:moveTo>
                  <a:lnTo>
                    <a:pt x="5569167" y="64853"/>
                  </a:lnTo>
                  <a:lnTo>
                    <a:pt x="5604377" y="64853"/>
                  </a:lnTo>
                  <a:lnTo>
                    <a:pt x="5604377" y="63555"/>
                  </a:lnTo>
                  <a:lnTo>
                    <a:pt x="5599600" y="63555"/>
                  </a:lnTo>
                  <a:lnTo>
                    <a:pt x="5585495" y="55328"/>
                  </a:lnTo>
                  <a:close/>
                </a:path>
                <a:path w="5623559" h="111125">
                  <a:moveTo>
                    <a:pt x="0" y="45802"/>
                  </a:moveTo>
                  <a:lnTo>
                    <a:pt x="0" y="64852"/>
                  </a:lnTo>
                  <a:lnTo>
                    <a:pt x="5569168" y="64852"/>
                  </a:lnTo>
                  <a:lnTo>
                    <a:pt x="5585495" y="55328"/>
                  </a:lnTo>
                  <a:lnTo>
                    <a:pt x="5569167" y="45803"/>
                  </a:lnTo>
                  <a:lnTo>
                    <a:pt x="0" y="45802"/>
                  </a:lnTo>
                  <a:close/>
                </a:path>
                <a:path w="5623559" h="111125">
                  <a:moveTo>
                    <a:pt x="5599600" y="47100"/>
                  </a:moveTo>
                  <a:lnTo>
                    <a:pt x="5585495" y="55328"/>
                  </a:lnTo>
                  <a:lnTo>
                    <a:pt x="5599600" y="63555"/>
                  </a:lnTo>
                  <a:lnTo>
                    <a:pt x="5599600" y="47100"/>
                  </a:lnTo>
                  <a:close/>
                </a:path>
                <a:path w="5623559" h="111125">
                  <a:moveTo>
                    <a:pt x="5604377" y="47100"/>
                  </a:moveTo>
                  <a:lnTo>
                    <a:pt x="5599600" y="47100"/>
                  </a:lnTo>
                  <a:lnTo>
                    <a:pt x="5599600" y="63555"/>
                  </a:lnTo>
                  <a:lnTo>
                    <a:pt x="5604377" y="63555"/>
                  </a:lnTo>
                  <a:lnTo>
                    <a:pt x="5604377" y="47100"/>
                  </a:lnTo>
                  <a:close/>
                </a:path>
                <a:path w="5623559" h="111125">
                  <a:moveTo>
                    <a:pt x="5569167" y="45803"/>
                  </a:moveTo>
                  <a:lnTo>
                    <a:pt x="5585495" y="55328"/>
                  </a:lnTo>
                  <a:lnTo>
                    <a:pt x="5599600" y="47100"/>
                  </a:lnTo>
                  <a:lnTo>
                    <a:pt x="5604377" y="47100"/>
                  </a:lnTo>
                  <a:lnTo>
                    <a:pt x="5604377" y="45803"/>
                  </a:lnTo>
                  <a:lnTo>
                    <a:pt x="5569167" y="458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308644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011552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714459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376018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078925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757024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459931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529735" y="3187655"/>
              <a:ext cx="111125" cy="2610485"/>
            </a:xfrm>
            <a:custGeom>
              <a:avLst/>
              <a:gdLst/>
              <a:ahLst/>
              <a:cxnLst/>
              <a:rect l="l" t="t" r="r" b="b"/>
              <a:pathLst>
                <a:path w="111125" h="2610485">
                  <a:moveTo>
                    <a:pt x="55328" y="37806"/>
                  </a:moveTo>
                  <a:lnTo>
                    <a:pt x="45803" y="54135"/>
                  </a:lnTo>
                  <a:lnTo>
                    <a:pt x="45802" y="2609894"/>
                  </a:lnTo>
                  <a:lnTo>
                    <a:pt x="64852" y="2609894"/>
                  </a:lnTo>
                  <a:lnTo>
                    <a:pt x="64853" y="54135"/>
                  </a:lnTo>
                  <a:lnTo>
                    <a:pt x="55328" y="37806"/>
                  </a:lnTo>
                  <a:close/>
                </a:path>
                <a:path w="111125" h="2610485">
                  <a:moveTo>
                    <a:pt x="55328" y="0"/>
                  </a:moveTo>
                  <a:lnTo>
                    <a:pt x="0" y="94848"/>
                  </a:lnTo>
                  <a:lnTo>
                    <a:pt x="1535" y="100680"/>
                  </a:lnTo>
                  <a:lnTo>
                    <a:pt x="10623" y="105981"/>
                  </a:lnTo>
                  <a:lnTo>
                    <a:pt x="16455" y="104447"/>
                  </a:lnTo>
                  <a:lnTo>
                    <a:pt x="45803" y="54135"/>
                  </a:lnTo>
                  <a:lnTo>
                    <a:pt x="45803" y="18898"/>
                  </a:lnTo>
                  <a:lnTo>
                    <a:pt x="66353" y="18898"/>
                  </a:lnTo>
                  <a:lnTo>
                    <a:pt x="55328" y="0"/>
                  </a:lnTo>
                  <a:close/>
                </a:path>
                <a:path w="111125" h="2610485">
                  <a:moveTo>
                    <a:pt x="66353" y="18898"/>
                  </a:moveTo>
                  <a:lnTo>
                    <a:pt x="64853" y="18898"/>
                  </a:lnTo>
                  <a:lnTo>
                    <a:pt x="64853" y="54135"/>
                  </a:lnTo>
                  <a:lnTo>
                    <a:pt x="94202" y="104447"/>
                  </a:lnTo>
                  <a:lnTo>
                    <a:pt x="100034" y="105981"/>
                  </a:lnTo>
                  <a:lnTo>
                    <a:pt x="109122" y="100680"/>
                  </a:lnTo>
                  <a:lnTo>
                    <a:pt x="110656" y="94848"/>
                  </a:lnTo>
                  <a:lnTo>
                    <a:pt x="66353" y="18898"/>
                  </a:lnTo>
                  <a:close/>
                </a:path>
                <a:path w="111125" h="2610485">
                  <a:moveTo>
                    <a:pt x="64853" y="18898"/>
                  </a:moveTo>
                  <a:lnTo>
                    <a:pt x="45803" y="18898"/>
                  </a:lnTo>
                  <a:lnTo>
                    <a:pt x="45803" y="54135"/>
                  </a:lnTo>
                  <a:lnTo>
                    <a:pt x="55328" y="37806"/>
                  </a:lnTo>
                  <a:lnTo>
                    <a:pt x="47101" y="23703"/>
                  </a:lnTo>
                  <a:lnTo>
                    <a:pt x="64853" y="23703"/>
                  </a:lnTo>
                  <a:lnTo>
                    <a:pt x="64853" y="18898"/>
                  </a:lnTo>
                  <a:close/>
                </a:path>
                <a:path w="111125" h="2610485">
                  <a:moveTo>
                    <a:pt x="64853" y="23703"/>
                  </a:moveTo>
                  <a:lnTo>
                    <a:pt x="63555" y="23703"/>
                  </a:lnTo>
                  <a:lnTo>
                    <a:pt x="55328" y="37806"/>
                  </a:lnTo>
                  <a:lnTo>
                    <a:pt x="64853" y="54135"/>
                  </a:lnTo>
                  <a:lnTo>
                    <a:pt x="64853" y="23703"/>
                  </a:lnTo>
                  <a:close/>
                </a:path>
                <a:path w="111125" h="2610485">
                  <a:moveTo>
                    <a:pt x="63555" y="23703"/>
                  </a:moveTo>
                  <a:lnTo>
                    <a:pt x="47101" y="23703"/>
                  </a:lnTo>
                  <a:lnTo>
                    <a:pt x="55328" y="37806"/>
                  </a:lnTo>
                  <a:lnTo>
                    <a:pt x="63555" y="237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444481" y="3762790"/>
              <a:ext cx="5689600" cy="0"/>
            </a:xfrm>
            <a:custGeom>
              <a:avLst/>
              <a:gdLst/>
              <a:ahLst/>
              <a:cxnLst/>
              <a:rect l="l" t="t" r="r" b="b"/>
              <a:pathLst>
                <a:path w="5689600">
                  <a:moveTo>
                    <a:pt x="0" y="0"/>
                  </a:moveTo>
                  <a:lnTo>
                    <a:pt x="5689415" y="1"/>
                  </a:lnTo>
                </a:path>
              </a:pathLst>
            </a:custGeom>
            <a:ln w="28575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444481" y="4594270"/>
              <a:ext cx="5689600" cy="0"/>
            </a:xfrm>
            <a:custGeom>
              <a:avLst/>
              <a:gdLst/>
              <a:ahLst/>
              <a:cxnLst/>
              <a:rect l="l" t="t" r="r" b="b"/>
              <a:pathLst>
                <a:path w="5689600">
                  <a:moveTo>
                    <a:pt x="0" y="0"/>
                  </a:moveTo>
                  <a:lnTo>
                    <a:pt x="5689415" y="1"/>
                  </a:lnTo>
                </a:path>
              </a:pathLst>
            </a:custGeom>
            <a:ln w="28575">
              <a:solidFill>
                <a:srgbClr val="00664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396027" y="3741327"/>
              <a:ext cx="100575" cy="100575"/>
            </a:xfrm>
            <a:prstGeom prst="rect">
              <a:avLst/>
            </a:prstGeom>
          </p:spPr>
        </p:pic>
      </p:grpSp>
      <p:sp>
        <p:nvSpPr>
          <p:cNvPr id="38" name="object 38"/>
          <p:cNvSpPr txBox="1"/>
          <p:nvPr/>
        </p:nvSpPr>
        <p:spPr>
          <a:xfrm>
            <a:off x="1103267" y="2963164"/>
            <a:ext cx="2540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baseline="-17361" dirty="0">
                <a:latin typeface="Times New Roman"/>
                <a:cs typeface="Times New Roman"/>
              </a:rPr>
              <a:t>f</a:t>
            </a:r>
            <a:r>
              <a:rPr sz="2400" i="1" spc="7" baseline="-17361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*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710804" y="3578860"/>
            <a:ext cx="6572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99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990000"/>
                </a:solidFill>
                <a:latin typeface="Times New Roman"/>
                <a:cs typeface="Times New Roman"/>
              </a:rPr>
              <a:t>m2</a:t>
            </a:r>
            <a:r>
              <a:rPr sz="1600" spc="-10" dirty="0">
                <a:solidFill>
                  <a:srgbClr val="99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10804" y="4410964"/>
            <a:ext cx="6572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00664D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00664D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00664D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00664D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00664D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00664D"/>
                </a:solidFill>
                <a:latin typeface="Times New Roman"/>
                <a:cs typeface="Times New Roman"/>
              </a:rPr>
              <a:t>m1</a:t>
            </a:r>
            <a:r>
              <a:rPr sz="1600" spc="-10" dirty="0">
                <a:solidFill>
                  <a:srgbClr val="00664D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285620" y="5858764"/>
            <a:ext cx="3441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spc="-37" baseline="10416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1100" i="1" spc="-25" dirty="0">
                <a:solidFill>
                  <a:srgbClr val="FF0000"/>
                </a:solidFill>
                <a:latin typeface="Times New Roman"/>
                <a:cs typeface="Times New Roman"/>
              </a:rPr>
              <a:t>m2</a:t>
            </a:r>
            <a:endParaRPr sz="1100">
              <a:latin typeface="Times New Roman"/>
              <a:cs typeface="Times New Roman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3355295" y="4554024"/>
            <a:ext cx="2463800" cy="857250"/>
            <a:chOff x="3355295" y="4554024"/>
            <a:chExt cx="2463800" cy="857250"/>
          </a:xfrm>
        </p:grpSpPr>
        <p:pic>
          <p:nvPicPr>
            <p:cNvPr id="43" name="object 4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717929" y="4554024"/>
              <a:ext cx="100575" cy="100575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3409260" y="4584358"/>
              <a:ext cx="1423035" cy="810260"/>
            </a:xfrm>
            <a:custGeom>
              <a:avLst/>
              <a:gdLst/>
              <a:ahLst/>
              <a:cxnLst/>
              <a:rect l="l" t="t" r="r" b="b"/>
              <a:pathLst>
                <a:path w="1423035" h="810260">
                  <a:moveTo>
                    <a:pt x="1066899" y="0"/>
                  </a:moveTo>
                  <a:lnTo>
                    <a:pt x="355633" y="0"/>
                  </a:lnTo>
                  <a:lnTo>
                    <a:pt x="355633" y="405018"/>
                  </a:lnTo>
                  <a:lnTo>
                    <a:pt x="0" y="405018"/>
                  </a:lnTo>
                  <a:lnTo>
                    <a:pt x="711266" y="810033"/>
                  </a:lnTo>
                  <a:lnTo>
                    <a:pt x="1422532" y="405018"/>
                  </a:lnTo>
                  <a:lnTo>
                    <a:pt x="1066899" y="405018"/>
                  </a:lnTo>
                  <a:lnTo>
                    <a:pt x="1066899" y="0"/>
                  </a:lnTo>
                  <a:close/>
                </a:path>
              </a:pathLst>
            </a:custGeom>
            <a:solidFill>
              <a:srgbClr val="CCEE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355295" y="4570070"/>
              <a:ext cx="1530985" cy="841375"/>
            </a:xfrm>
            <a:custGeom>
              <a:avLst/>
              <a:gdLst/>
              <a:ahLst/>
              <a:cxnLst/>
              <a:rect l="l" t="t" r="r" b="b"/>
              <a:pathLst>
                <a:path w="1530985" h="841375">
                  <a:moveTo>
                    <a:pt x="395310" y="405018"/>
                  </a:moveTo>
                  <a:lnTo>
                    <a:pt x="0" y="405018"/>
                  </a:lnTo>
                  <a:lnTo>
                    <a:pt x="765230" y="840764"/>
                  </a:lnTo>
                  <a:lnTo>
                    <a:pt x="815909" y="811905"/>
                  </a:lnTo>
                  <a:lnTo>
                    <a:pt x="758160" y="811905"/>
                  </a:lnTo>
                  <a:lnTo>
                    <a:pt x="765230" y="807880"/>
                  </a:lnTo>
                  <a:lnTo>
                    <a:pt x="107929" y="433593"/>
                  </a:lnTo>
                  <a:lnTo>
                    <a:pt x="53964" y="433593"/>
                  </a:lnTo>
                  <a:lnTo>
                    <a:pt x="61034" y="406890"/>
                  </a:lnTo>
                  <a:lnTo>
                    <a:pt x="395310" y="406890"/>
                  </a:lnTo>
                  <a:lnTo>
                    <a:pt x="395310" y="405018"/>
                  </a:lnTo>
                  <a:close/>
                </a:path>
                <a:path w="1530985" h="841375">
                  <a:moveTo>
                    <a:pt x="765230" y="807880"/>
                  </a:moveTo>
                  <a:lnTo>
                    <a:pt x="758160" y="811905"/>
                  </a:lnTo>
                  <a:lnTo>
                    <a:pt x="772300" y="811905"/>
                  </a:lnTo>
                  <a:lnTo>
                    <a:pt x="765230" y="807880"/>
                  </a:lnTo>
                  <a:close/>
                </a:path>
                <a:path w="1530985" h="841375">
                  <a:moveTo>
                    <a:pt x="1469428" y="406890"/>
                  </a:moveTo>
                  <a:lnTo>
                    <a:pt x="765230" y="807880"/>
                  </a:lnTo>
                  <a:lnTo>
                    <a:pt x="772300" y="811905"/>
                  </a:lnTo>
                  <a:lnTo>
                    <a:pt x="815909" y="811905"/>
                  </a:lnTo>
                  <a:lnTo>
                    <a:pt x="1480280" y="433593"/>
                  </a:lnTo>
                  <a:lnTo>
                    <a:pt x="1476496" y="433593"/>
                  </a:lnTo>
                  <a:lnTo>
                    <a:pt x="1469428" y="406890"/>
                  </a:lnTo>
                  <a:close/>
                </a:path>
                <a:path w="1530985" h="841375">
                  <a:moveTo>
                    <a:pt x="61034" y="406890"/>
                  </a:moveTo>
                  <a:lnTo>
                    <a:pt x="53964" y="433593"/>
                  </a:lnTo>
                  <a:lnTo>
                    <a:pt x="107929" y="433593"/>
                  </a:lnTo>
                  <a:lnTo>
                    <a:pt x="61034" y="406890"/>
                  </a:lnTo>
                  <a:close/>
                </a:path>
                <a:path w="1530985" h="841375">
                  <a:moveTo>
                    <a:pt x="395310" y="406890"/>
                  </a:moveTo>
                  <a:lnTo>
                    <a:pt x="61034" y="406890"/>
                  </a:lnTo>
                  <a:lnTo>
                    <a:pt x="107929" y="433593"/>
                  </a:lnTo>
                  <a:lnTo>
                    <a:pt x="423885" y="433593"/>
                  </a:lnTo>
                  <a:lnTo>
                    <a:pt x="423885" y="419305"/>
                  </a:lnTo>
                  <a:lnTo>
                    <a:pt x="395310" y="419305"/>
                  </a:lnTo>
                  <a:lnTo>
                    <a:pt x="395310" y="406890"/>
                  </a:lnTo>
                  <a:close/>
                </a:path>
                <a:path w="1530985" h="841375">
                  <a:moveTo>
                    <a:pt x="1106576" y="14287"/>
                  </a:moveTo>
                  <a:lnTo>
                    <a:pt x="1106576" y="433593"/>
                  </a:lnTo>
                  <a:lnTo>
                    <a:pt x="1422533" y="433593"/>
                  </a:lnTo>
                  <a:lnTo>
                    <a:pt x="1447624" y="419305"/>
                  </a:lnTo>
                  <a:lnTo>
                    <a:pt x="1135151" y="419305"/>
                  </a:lnTo>
                  <a:lnTo>
                    <a:pt x="1120863" y="405018"/>
                  </a:lnTo>
                  <a:lnTo>
                    <a:pt x="1135151" y="405018"/>
                  </a:lnTo>
                  <a:lnTo>
                    <a:pt x="1135151" y="28575"/>
                  </a:lnTo>
                  <a:lnTo>
                    <a:pt x="1120863" y="28575"/>
                  </a:lnTo>
                  <a:lnTo>
                    <a:pt x="1106576" y="14287"/>
                  </a:lnTo>
                  <a:close/>
                </a:path>
                <a:path w="1530985" h="841375">
                  <a:moveTo>
                    <a:pt x="1527174" y="406890"/>
                  </a:moveTo>
                  <a:lnTo>
                    <a:pt x="1469428" y="406890"/>
                  </a:lnTo>
                  <a:lnTo>
                    <a:pt x="1476496" y="433593"/>
                  </a:lnTo>
                  <a:lnTo>
                    <a:pt x="1480280" y="433593"/>
                  </a:lnTo>
                  <a:lnTo>
                    <a:pt x="1527174" y="406890"/>
                  </a:lnTo>
                  <a:close/>
                </a:path>
                <a:path w="1530985" h="841375">
                  <a:moveTo>
                    <a:pt x="1135151" y="0"/>
                  </a:moveTo>
                  <a:lnTo>
                    <a:pt x="395310" y="0"/>
                  </a:lnTo>
                  <a:lnTo>
                    <a:pt x="395310" y="419305"/>
                  </a:lnTo>
                  <a:lnTo>
                    <a:pt x="409597" y="405018"/>
                  </a:lnTo>
                  <a:lnTo>
                    <a:pt x="423885" y="405018"/>
                  </a:lnTo>
                  <a:lnTo>
                    <a:pt x="423885" y="28575"/>
                  </a:lnTo>
                  <a:lnTo>
                    <a:pt x="409597" y="28575"/>
                  </a:lnTo>
                  <a:lnTo>
                    <a:pt x="423885" y="14287"/>
                  </a:lnTo>
                  <a:lnTo>
                    <a:pt x="1135151" y="14287"/>
                  </a:lnTo>
                  <a:lnTo>
                    <a:pt x="1135151" y="0"/>
                  </a:lnTo>
                  <a:close/>
                </a:path>
                <a:path w="1530985" h="841375">
                  <a:moveTo>
                    <a:pt x="423885" y="405018"/>
                  </a:moveTo>
                  <a:lnTo>
                    <a:pt x="409597" y="405018"/>
                  </a:lnTo>
                  <a:lnTo>
                    <a:pt x="395310" y="419305"/>
                  </a:lnTo>
                  <a:lnTo>
                    <a:pt x="423885" y="419305"/>
                  </a:lnTo>
                  <a:lnTo>
                    <a:pt x="423885" y="405018"/>
                  </a:lnTo>
                  <a:close/>
                </a:path>
                <a:path w="1530985" h="841375">
                  <a:moveTo>
                    <a:pt x="1135151" y="405018"/>
                  </a:moveTo>
                  <a:lnTo>
                    <a:pt x="1120863" y="405018"/>
                  </a:lnTo>
                  <a:lnTo>
                    <a:pt x="1135151" y="419305"/>
                  </a:lnTo>
                  <a:lnTo>
                    <a:pt x="1135151" y="405018"/>
                  </a:lnTo>
                  <a:close/>
                </a:path>
                <a:path w="1530985" h="841375">
                  <a:moveTo>
                    <a:pt x="1530461" y="405018"/>
                  </a:moveTo>
                  <a:lnTo>
                    <a:pt x="1135151" y="405018"/>
                  </a:lnTo>
                  <a:lnTo>
                    <a:pt x="1135151" y="419305"/>
                  </a:lnTo>
                  <a:lnTo>
                    <a:pt x="1447624" y="419305"/>
                  </a:lnTo>
                  <a:lnTo>
                    <a:pt x="1469428" y="406890"/>
                  </a:lnTo>
                  <a:lnTo>
                    <a:pt x="1527174" y="406890"/>
                  </a:lnTo>
                  <a:lnTo>
                    <a:pt x="1530461" y="405018"/>
                  </a:lnTo>
                  <a:close/>
                </a:path>
                <a:path w="1530985" h="841375">
                  <a:moveTo>
                    <a:pt x="423885" y="14287"/>
                  </a:moveTo>
                  <a:lnTo>
                    <a:pt x="409597" y="28575"/>
                  </a:lnTo>
                  <a:lnTo>
                    <a:pt x="423885" y="28575"/>
                  </a:lnTo>
                  <a:lnTo>
                    <a:pt x="423885" y="14287"/>
                  </a:lnTo>
                  <a:close/>
                </a:path>
                <a:path w="1530985" h="841375">
                  <a:moveTo>
                    <a:pt x="1106576" y="14287"/>
                  </a:moveTo>
                  <a:lnTo>
                    <a:pt x="423885" y="14287"/>
                  </a:lnTo>
                  <a:lnTo>
                    <a:pt x="423885" y="28575"/>
                  </a:lnTo>
                  <a:lnTo>
                    <a:pt x="1106576" y="28575"/>
                  </a:lnTo>
                  <a:lnTo>
                    <a:pt x="1106576" y="14287"/>
                  </a:lnTo>
                  <a:close/>
                </a:path>
                <a:path w="1530985" h="841375">
                  <a:moveTo>
                    <a:pt x="1135151" y="14287"/>
                  </a:moveTo>
                  <a:lnTo>
                    <a:pt x="1106576" y="14287"/>
                  </a:lnTo>
                  <a:lnTo>
                    <a:pt x="1120863" y="28575"/>
                  </a:lnTo>
                  <a:lnTo>
                    <a:pt x="1135151" y="28575"/>
                  </a:lnTo>
                  <a:lnTo>
                    <a:pt x="1135151" y="14287"/>
                  </a:lnTo>
                  <a:close/>
                </a:path>
              </a:pathLst>
            </a:custGeom>
            <a:solidFill>
              <a:srgbClr val="0066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 txBox="1"/>
          <p:nvPr/>
        </p:nvSpPr>
        <p:spPr>
          <a:xfrm>
            <a:off x="5549350" y="5846572"/>
            <a:ext cx="3441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400" i="1" spc="-37" baseline="10416" dirty="0">
                <a:solidFill>
                  <a:srgbClr val="00664D"/>
                </a:solidFill>
                <a:latin typeface="Times New Roman"/>
                <a:cs typeface="Times New Roman"/>
              </a:rPr>
              <a:t>n</a:t>
            </a:r>
            <a:r>
              <a:rPr sz="1100" i="1" spc="-25" dirty="0">
                <a:solidFill>
                  <a:srgbClr val="00664D"/>
                </a:solidFill>
                <a:latin typeface="Times New Roman"/>
                <a:cs typeface="Times New Roman"/>
              </a:rPr>
              <a:t>m1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3725157" y="4630420"/>
            <a:ext cx="4519930" cy="556260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marL="1655445">
              <a:lnSpc>
                <a:spcPct val="100000"/>
              </a:lnSpc>
              <a:spcBef>
                <a:spcPts val="265"/>
              </a:spcBef>
              <a:tabLst>
                <a:tab pos="3164205" algn="l"/>
              </a:tabLst>
            </a:pPr>
            <a:r>
              <a:rPr sz="1600" u="heavy" dirty="0">
                <a:uFill>
                  <a:solidFill>
                    <a:srgbClr val="60606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600" spc="50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camino_a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50" i="1" baseline="-15151" dirty="0">
                <a:latin typeface="Times New Roman"/>
                <a:cs typeface="Times New Roman"/>
              </a:rPr>
              <a:t>m1</a:t>
            </a:r>
            <a:r>
              <a:rPr sz="160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70"/>
              </a:spcBef>
            </a:pPr>
            <a:r>
              <a:rPr sz="1600" spc="-145" dirty="0">
                <a:latin typeface="Symbol"/>
                <a:cs typeface="Symbol"/>
              </a:rPr>
              <a:t>�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f</a:t>
            </a:r>
            <a:r>
              <a:rPr sz="1650" i="1" spc="-15" baseline="25252" dirty="0">
                <a:latin typeface="Times New Roman"/>
                <a:cs typeface="Times New Roman"/>
              </a:rPr>
              <a:t>*</a:t>
            </a:r>
            <a:r>
              <a:rPr sz="1600" spc="-10" dirty="0">
                <a:latin typeface="Times New Roman"/>
                <a:cs typeface="Times New Roman"/>
              </a:rPr>
              <a:t>(</a:t>
            </a:r>
            <a:r>
              <a:rPr sz="1600" i="1" spc="-10" dirty="0"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latin typeface="Times New Roman"/>
                <a:cs typeface="Times New Roman"/>
              </a:rPr>
              <a:t>m1</a:t>
            </a:r>
            <a:r>
              <a:rPr sz="1600" spc="-1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48" name="object 48"/>
          <p:cNvGrpSpPr/>
          <p:nvPr/>
        </p:nvGrpSpPr>
        <p:grpSpPr>
          <a:xfrm>
            <a:off x="4658958" y="3748501"/>
            <a:ext cx="1530985" cy="841375"/>
            <a:chOff x="4658958" y="3748501"/>
            <a:chExt cx="1530985" cy="841375"/>
          </a:xfrm>
        </p:grpSpPr>
        <p:sp>
          <p:nvSpPr>
            <p:cNvPr id="49" name="object 49"/>
            <p:cNvSpPr/>
            <p:nvPr/>
          </p:nvSpPr>
          <p:spPr>
            <a:xfrm>
              <a:off x="4712923" y="3762788"/>
              <a:ext cx="1423035" cy="810260"/>
            </a:xfrm>
            <a:custGeom>
              <a:avLst/>
              <a:gdLst/>
              <a:ahLst/>
              <a:cxnLst/>
              <a:rect l="l" t="t" r="r" b="b"/>
              <a:pathLst>
                <a:path w="1423035" h="810260">
                  <a:moveTo>
                    <a:pt x="1066900" y="0"/>
                  </a:moveTo>
                  <a:lnTo>
                    <a:pt x="355633" y="0"/>
                  </a:lnTo>
                  <a:lnTo>
                    <a:pt x="355633" y="405018"/>
                  </a:lnTo>
                  <a:lnTo>
                    <a:pt x="0" y="405018"/>
                  </a:lnTo>
                  <a:lnTo>
                    <a:pt x="711266" y="810033"/>
                  </a:lnTo>
                  <a:lnTo>
                    <a:pt x="1422533" y="405018"/>
                  </a:lnTo>
                  <a:lnTo>
                    <a:pt x="1066900" y="405018"/>
                  </a:lnTo>
                  <a:lnTo>
                    <a:pt x="1066900" y="0"/>
                  </a:lnTo>
                  <a:close/>
                </a:path>
              </a:pathLst>
            </a:custGeom>
            <a:solidFill>
              <a:srgbClr val="F6BC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658958" y="3748501"/>
              <a:ext cx="1530985" cy="841375"/>
            </a:xfrm>
            <a:custGeom>
              <a:avLst/>
              <a:gdLst/>
              <a:ahLst/>
              <a:cxnLst/>
              <a:rect l="l" t="t" r="r" b="b"/>
              <a:pathLst>
                <a:path w="1530985" h="841375">
                  <a:moveTo>
                    <a:pt x="395310" y="405018"/>
                  </a:moveTo>
                  <a:lnTo>
                    <a:pt x="0" y="405018"/>
                  </a:lnTo>
                  <a:lnTo>
                    <a:pt x="765230" y="840762"/>
                  </a:lnTo>
                  <a:lnTo>
                    <a:pt x="815907" y="811905"/>
                  </a:lnTo>
                  <a:lnTo>
                    <a:pt x="758162" y="811905"/>
                  </a:lnTo>
                  <a:lnTo>
                    <a:pt x="765231" y="807880"/>
                  </a:lnTo>
                  <a:lnTo>
                    <a:pt x="107929" y="433593"/>
                  </a:lnTo>
                  <a:lnTo>
                    <a:pt x="53964" y="433593"/>
                  </a:lnTo>
                  <a:lnTo>
                    <a:pt x="61034" y="406890"/>
                  </a:lnTo>
                  <a:lnTo>
                    <a:pt x="395310" y="406890"/>
                  </a:lnTo>
                  <a:lnTo>
                    <a:pt x="395310" y="405018"/>
                  </a:lnTo>
                  <a:close/>
                </a:path>
                <a:path w="1530985" h="841375">
                  <a:moveTo>
                    <a:pt x="765231" y="807880"/>
                  </a:moveTo>
                  <a:lnTo>
                    <a:pt x="758162" y="811905"/>
                  </a:lnTo>
                  <a:lnTo>
                    <a:pt x="772300" y="811905"/>
                  </a:lnTo>
                  <a:lnTo>
                    <a:pt x="765231" y="807880"/>
                  </a:lnTo>
                  <a:close/>
                </a:path>
                <a:path w="1530985" h="841375">
                  <a:moveTo>
                    <a:pt x="1469428" y="406890"/>
                  </a:moveTo>
                  <a:lnTo>
                    <a:pt x="765231" y="807880"/>
                  </a:lnTo>
                  <a:lnTo>
                    <a:pt x="772300" y="811905"/>
                  </a:lnTo>
                  <a:lnTo>
                    <a:pt x="815907" y="811905"/>
                  </a:lnTo>
                  <a:lnTo>
                    <a:pt x="1480279" y="433593"/>
                  </a:lnTo>
                  <a:lnTo>
                    <a:pt x="1476498" y="433593"/>
                  </a:lnTo>
                  <a:lnTo>
                    <a:pt x="1469428" y="406890"/>
                  </a:lnTo>
                  <a:close/>
                </a:path>
                <a:path w="1530985" h="841375">
                  <a:moveTo>
                    <a:pt x="61034" y="406890"/>
                  </a:moveTo>
                  <a:lnTo>
                    <a:pt x="53964" y="433593"/>
                  </a:lnTo>
                  <a:lnTo>
                    <a:pt x="107929" y="433593"/>
                  </a:lnTo>
                  <a:lnTo>
                    <a:pt x="61034" y="406890"/>
                  </a:lnTo>
                  <a:close/>
                </a:path>
                <a:path w="1530985" h="841375">
                  <a:moveTo>
                    <a:pt x="395310" y="406890"/>
                  </a:moveTo>
                  <a:lnTo>
                    <a:pt x="61034" y="406890"/>
                  </a:lnTo>
                  <a:lnTo>
                    <a:pt x="107929" y="433593"/>
                  </a:lnTo>
                  <a:lnTo>
                    <a:pt x="423885" y="433593"/>
                  </a:lnTo>
                  <a:lnTo>
                    <a:pt x="423885" y="419305"/>
                  </a:lnTo>
                  <a:lnTo>
                    <a:pt x="395310" y="419305"/>
                  </a:lnTo>
                  <a:lnTo>
                    <a:pt x="395310" y="406890"/>
                  </a:lnTo>
                  <a:close/>
                </a:path>
                <a:path w="1530985" h="841375">
                  <a:moveTo>
                    <a:pt x="1106577" y="14287"/>
                  </a:moveTo>
                  <a:lnTo>
                    <a:pt x="1106577" y="433593"/>
                  </a:lnTo>
                  <a:lnTo>
                    <a:pt x="1422533" y="433593"/>
                  </a:lnTo>
                  <a:lnTo>
                    <a:pt x="1447624" y="419305"/>
                  </a:lnTo>
                  <a:lnTo>
                    <a:pt x="1135152" y="419305"/>
                  </a:lnTo>
                  <a:lnTo>
                    <a:pt x="1120865" y="405018"/>
                  </a:lnTo>
                  <a:lnTo>
                    <a:pt x="1135152" y="405018"/>
                  </a:lnTo>
                  <a:lnTo>
                    <a:pt x="1135152" y="28575"/>
                  </a:lnTo>
                  <a:lnTo>
                    <a:pt x="1120865" y="28575"/>
                  </a:lnTo>
                  <a:lnTo>
                    <a:pt x="1106577" y="14287"/>
                  </a:lnTo>
                  <a:close/>
                </a:path>
                <a:path w="1530985" h="841375">
                  <a:moveTo>
                    <a:pt x="1527174" y="406890"/>
                  </a:moveTo>
                  <a:lnTo>
                    <a:pt x="1469428" y="406890"/>
                  </a:lnTo>
                  <a:lnTo>
                    <a:pt x="1476498" y="433593"/>
                  </a:lnTo>
                  <a:lnTo>
                    <a:pt x="1480279" y="433593"/>
                  </a:lnTo>
                  <a:lnTo>
                    <a:pt x="1527174" y="406890"/>
                  </a:lnTo>
                  <a:close/>
                </a:path>
                <a:path w="1530985" h="841375">
                  <a:moveTo>
                    <a:pt x="1135152" y="0"/>
                  </a:moveTo>
                  <a:lnTo>
                    <a:pt x="395310" y="0"/>
                  </a:lnTo>
                  <a:lnTo>
                    <a:pt x="395310" y="419305"/>
                  </a:lnTo>
                  <a:lnTo>
                    <a:pt x="409597" y="405018"/>
                  </a:lnTo>
                  <a:lnTo>
                    <a:pt x="423885" y="405018"/>
                  </a:lnTo>
                  <a:lnTo>
                    <a:pt x="423885" y="28575"/>
                  </a:lnTo>
                  <a:lnTo>
                    <a:pt x="409597" y="28575"/>
                  </a:lnTo>
                  <a:lnTo>
                    <a:pt x="423885" y="14287"/>
                  </a:lnTo>
                  <a:lnTo>
                    <a:pt x="1135152" y="14287"/>
                  </a:lnTo>
                  <a:lnTo>
                    <a:pt x="1135152" y="0"/>
                  </a:lnTo>
                  <a:close/>
                </a:path>
                <a:path w="1530985" h="841375">
                  <a:moveTo>
                    <a:pt x="423885" y="405018"/>
                  </a:moveTo>
                  <a:lnTo>
                    <a:pt x="409597" y="405018"/>
                  </a:lnTo>
                  <a:lnTo>
                    <a:pt x="395310" y="419305"/>
                  </a:lnTo>
                  <a:lnTo>
                    <a:pt x="423885" y="419305"/>
                  </a:lnTo>
                  <a:lnTo>
                    <a:pt x="423885" y="405018"/>
                  </a:lnTo>
                  <a:close/>
                </a:path>
                <a:path w="1530985" h="841375">
                  <a:moveTo>
                    <a:pt x="1135152" y="405018"/>
                  </a:moveTo>
                  <a:lnTo>
                    <a:pt x="1120865" y="405018"/>
                  </a:lnTo>
                  <a:lnTo>
                    <a:pt x="1135152" y="419305"/>
                  </a:lnTo>
                  <a:lnTo>
                    <a:pt x="1135152" y="405018"/>
                  </a:lnTo>
                  <a:close/>
                </a:path>
                <a:path w="1530985" h="841375">
                  <a:moveTo>
                    <a:pt x="1530461" y="405018"/>
                  </a:moveTo>
                  <a:lnTo>
                    <a:pt x="1135152" y="405018"/>
                  </a:lnTo>
                  <a:lnTo>
                    <a:pt x="1135152" y="419305"/>
                  </a:lnTo>
                  <a:lnTo>
                    <a:pt x="1447624" y="419305"/>
                  </a:lnTo>
                  <a:lnTo>
                    <a:pt x="1469428" y="406890"/>
                  </a:lnTo>
                  <a:lnTo>
                    <a:pt x="1527174" y="406890"/>
                  </a:lnTo>
                  <a:lnTo>
                    <a:pt x="1530461" y="405018"/>
                  </a:lnTo>
                  <a:close/>
                </a:path>
                <a:path w="1530985" h="841375">
                  <a:moveTo>
                    <a:pt x="423885" y="14287"/>
                  </a:moveTo>
                  <a:lnTo>
                    <a:pt x="409597" y="28575"/>
                  </a:lnTo>
                  <a:lnTo>
                    <a:pt x="423885" y="28575"/>
                  </a:lnTo>
                  <a:lnTo>
                    <a:pt x="423885" y="14287"/>
                  </a:lnTo>
                  <a:close/>
                </a:path>
                <a:path w="1530985" h="841375">
                  <a:moveTo>
                    <a:pt x="1106577" y="14287"/>
                  </a:moveTo>
                  <a:lnTo>
                    <a:pt x="423885" y="14287"/>
                  </a:lnTo>
                  <a:lnTo>
                    <a:pt x="423885" y="28575"/>
                  </a:lnTo>
                  <a:lnTo>
                    <a:pt x="1106577" y="28575"/>
                  </a:lnTo>
                  <a:lnTo>
                    <a:pt x="1106577" y="14287"/>
                  </a:lnTo>
                  <a:close/>
                </a:path>
                <a:path w="1530985" h="841375">
                  <a:moveTo>
                    <a:pt x="1135152" y="14287"/>
                  </a:moveTo>
                  <a:lnTo>
                    <a:pt x="1106577" y="14287"/>
                  </a:lnTo>
                  <a:lnTo>
                    <a:pt x="1120865" y="28575"/>
                  </a:lnTo>
                  <a:lnTo>
                    <a:pt x="1135152" y="28575"/>
                  </a:lnTo>
                  <a:lnTo>
                    <a:pt x="1135152" y="14287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" name="object 51"/>
          <p:cNvSpPr txBox="1"/>
          <p:nvPr/>
        </p:nvSpPr>
        <p:spPr>
          <a:xfrm>
            <a:off x="5041520" y="4093972"/>
            <a:ext cx="76835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spc="-145" dirty="0">
                <a:latin typeface="Symbol"/>
                <a:cs typeface="Symbol"/>
              </a:rPr>
              <a:t>�</a:t>
            </a:r>
            <a:r>
              <a:rPr sz="1600" spc="-5" dirty="0">
                <a:latin typeface="Times New Roman"/>
                <a:cs typeface="Times New Roman"/>
              </a:rPr>
              <a:t> </a:t>
            </a:r>
            <a:r>
              <a:rPr sz="1600" i="1" spc="-60" dirty="0">
                <a:latin typeface="Times New Roman"/>
                <a:cs typeface="Times New Roman"/>
              </a:rPr>
              <a:t>f</a:t>
            </a:r>
            <a:r>
              <a:rPr sz="1650" i="1" spc="-89" baseline="25252" dirty="0">
                <a:latin typeface="Times New Roman"/>
                <a:cs typeface="Times New Roman"/>
              </a:rPr>
              <a:t>*</a:t>
            </a:r>
            <a:r>
              <a:rPr sz="1600" spc="-60" dirty="0">
                <a:latin typeface="Times New Roman"/>
                <a:cs typeface="Times New Roman"/>
              </a:rPr>
              <a:t>(</a:t>
            </a:r>
            <a:r>
              <a:rPr sz="1600" i="1" spc="-60" dirty="0">
                <a:latin typeface="Times New Roman"/>
                <a:cs typeface="Times New Roman"/>
              </a:rPr>
              <a:t>n</a:t>
            </a:r>
            <a:r>
              <a:rPr sz="1650" i="1" spc="-89" baseline="-15151" dirty="0">
                <a:latin typeface="Times New Roman"/>
                <a:cs typeface="Times New Roman"/>
              </a:rPr>
              <a:t>m2</a:t>
            </a:r>
            <a:r>
              <a:rPr sz="1600" spc="-6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52" name="object 52"/>
          <p:cNvGrpSpPr/>
          <p:nvPr/>
        </p:nvGrpSpPr>
        <p:grpSpPr>
          <a:xfrm>
            <a:off x="3619797" y="3182272"/>
            <a:ext cx="1296670" cy="539750"/>
            <a:chOff x="3619797" y="3182272"/>
            <a:chExt cx="1296670" cy="539750"/>
          </a:xfrm>
        </p:grpSpPr>
        <p:sp>
          <p:nvSpPr>
            <p:cNvPr id="53" name="object 53"/>
            <p:cNvSpPr/>
            <p:nvPr/>
          </p:nvSpPr>
          <p:spPr>
            <a:xfrm>
              <a:off x="3632497" y="3194972"/>
              <a:ext cx="1271270" cy="492125"/>
            </a:xfrm>
            <a:custGeom>
              <a:avLst/>
              <a:gdLst/>
              <a:ahLst/>
              <a:cxnLst/>
              <a:rect l="l" t="t" r="r" b="b"/>
              <a:pathLst>
                <a:path w="1271270" h="492125">
                  <a:moveTo>
                    <a:pt x="0" y="0"/>
                  </a:moveTo>
                  <a:lnTo>
                    <a:pt x="1270787" y="492044"/>
                  </a:lnTo>
                </a:path>
              </a:pathLst>
            </a:custGeom>
            <a:ln w="254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632497" y="3216745"/>
              <a:ext cx="1271270" cy="492125"/>
            </a:xfrm>
            <a:custGeom>
              <a:avLst/>
              <a:gdLst/>
              <a:ahLst/>
              <a:cxnLst/>
              <a:rect l="l" t="t" r="r" b="b"/>
              <a:pathLst>
                <a:path w="1271270" h="492125">
                  <a:moveTo>
                    <a:pt x="0" y="492044"/>
                  </a:moveTo>
                  <a:lnTo>
                    <a:pt x="1270787" y="0"/>
                  </a:lnTo>
                </a:path>
              </a:pathLst>
            </a:custGeom>
            <a:ln w="254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5" name="object 5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27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3233737" y="362203"/>
            <a:ext cx="267652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/>
              <a:t>Completitud</a:t>
            </a:r>
            <a:r>
              <a:rPr spc="-3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25" dirty="0"/>
              <a:t>A</a:t>
            </a:r>
            <a:r>
              <a:rPr sz="2400" spc="-37" baseline="24305" dirty="0"/>
              <a:t>*</a:t>
            </a:r>
            <a:endParaRPr sz="2400" baseline="24305"/>
          </a:p>
        </p:txBody>
      </p:sp>
      <p:sp>
        <p:nvSpPr>
          <p:cNvPr id="17" name="object 1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28 </a:t>
            </a:r>
            <a:r>
              <a:rPr spc="-50" dirty="0"/>
              <a:t>–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10173" y="839724"/>
            <a:ext cx="8642350" cy="3129280"/>
          </a:xfrm>
          <a:prstGeom prst="rect">
            <a:avLst/>
          </a:prstGeom>
        </p:spPr>
        <p:txBody>
          <a:bodyPr vert="horz" wrap="square" lIns="0" tIns="18923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1490"/>
              </a:spcBef>
            </a:pPr>
            <a:r>
              <a:rPr sz="2000" b="1" dirty="0">
                <a:latin typeface="Times New Roman"/>
                <a:cs typeface="Times New Roman"/>
              </a:rPr>
              <a:t>Teorema</a:t>
            </a:r>
            <a:r>
              <a:rPr sz="2000" b="1" spc="-20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2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62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completo</a:t>
            </a:r>
            <a:endParaRPr sz="20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1390"/>
              </a:spcBef>
            </a:pPr>
            <a:r>
              <a:rPr sz="2000" b="1" spc="-10" dirty="0">
                <a:latin typeface="Times New Roman"/>
                <a:cs typeface="Times New Roman"/>
              </a:rPr>
              <a:t>Prueba:</a:t>
            </a:r>
            <a:endParaRPr sz="2000">
              <a:latin typeface="Times New Roman"/>
              <a:cs typeface="Times New Roman"/>
            </a:endParaRPr>
          </a:p>
          <a:p>
            <a:pPr marL="405765" marR="395605" indent="-342265">
              <a:lnSpc>
                <a:spcPct val="112999"/>
              </a:lnSpc>
              <a:spcBef>
                <a:spcPts val="890"/>
              </a:spcBef>
              <a:buChar char="•"/>
              <a:tabLst>
                <a:tab pos="405765" algn="l"/>
                <a:tab pos="406400" algn="l"/>
              </a:tabLst>
            </a:pPr>
            <a:r>
              <a:rPr sz="2000" dirty="0">
                <a:latin typeface="Times New Roman"/>
                <a:cs typeface="Times New Roman"/>
              </a:rPr>
              <a:t>sea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1950" i="1" spc="284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meta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camino_a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conjunto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camino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la </a:t>
            </a:r>
            <a:r>
              <a:rPr sz="2000" dirty="0">
                <a:latin typeface="Times New Roman"/>
                <a:cs typeface="Times New Roman"/>
              </a:rPr>
              <a:t>raíz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2000" dirty="0">
                <a:latin typeface="Times New Roman"/>
                <a:cs typeface="Times New Roman"/>
              </a:rPr>
              <a:t>.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Suponga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1950" i="1" spc="284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encontrado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A</a:t>
            </a:r>
            <a:r>
              <a:rPr sz="1950" spc="-37" baseline="25641" dirty="0">
                <a:latin typeface="Times New Roman"/>
                <a:cs typeface="Times New Roman"/>
              </a:rPr>
              <a:t>*</a:t>
            </a:r>
            <a:endParaRPr sz="1950" baseline="25641">
              <a:latin typeface="Times New Roman"/>
              <a:cs typeface="Times New Roman"/>
            </a:endParaRPr>
          </a:p>
          <a:p>
            <a:pPr marL="805815" marR="68580" lvl="1" indent="-285115">
              <a:lnSpc>
                <a:spcPct val="102200"/>
              </a:lnSpc>
              <a:spcBef>
                <a:spcPts val="944"/>
              </a:spcBef>
              <a:buChar char="–"/>
              <a:tabLst>
                <a:tab pos="805815" algn="l"/>
                <a:tab pos="806450" algn="l"/>
              </a:tabLst>
            </a:pPr>
            <a:r>
              <a:rPr sz="1800" dirty="0">
                <a:latin typeface="Times New Roman"/>
                <a:cs typeface="Times New Roman"/>
              </a:rPr>
              <a:t>ya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número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sucesores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 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finito,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debe haber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camino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infinito </a:t>
            </a:r>
            <a:r>
              <a:rPr sz="1800" i="1" spc="-25" dirty="0">
                <a:latin typeface="Times New Roman"/>
                <a:cs typeface="Times New Roman"/>
              </a:rPr>
              <a:t>p</a:t>
            </a:r>
            <a:r>
              <a:rPr sz="1800" spc="-25" dirty="0">
                <a:latin typeface="Times New Roman"/>
                <a:cs typeface="Times New Roman"/>
              </a:rPr>
              <a:t>, </a:t>
            </a:r>
            <a:r>
              <a:rPr sz="1800" dirty="0">
                <a:latin typeface="Times New Roman"/>
                <a:cs typeface="Times New Roman"/>
              </a:rPr>
              <a:t>tal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expanden todos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i="1" dirty="0">
                <a:latin typeface="Times New Roman"/>
                <a:cs typeface="Times New Roman"/>
              </a:rPr>
              <a:t>p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antes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i="1" spc="-25" dirty="0">
                <a:latin typeface="Times New Roman"/>
                <a:cs typeface="Times New Roman"/>
              </a:rPr>
              <a:t>n</a:t>
            </a:r>
            <a:r>
              <a:rPr sz="1800" i="1" spc="-37" baseline="-13888" dirty="0">
                <a:latin typeface="Times New Roman"/>
                <a:cs typeface="Times New Roman"/>
              </a:rPr>
              <a:t>m</a:t>
            </a:r>
            <a:endParaRPr sz="1800" baseline="-13888">
              <a:latin typeface="Times New Roman"/>
              <a:cs typeface="Times New Roman"/>
            </a:endParaRPr>
          </a:p>
          <a:p>
            <a:pPr marL="805815" marR="106680" lvl="1" indent="-285115">
              <a:lnSpc>
                <a:spcPct val="101099"/>
              </a:lnSpc>
              <a:spcBef>
                <a:spcPts val="815"/>
              </a:spcBef>
              <a:buChar char="–"/>
              <a:tabLst>
                <a:tab pos="805815" algn="l"/>
                <a:tab pos="806450" algn="l"/>
              </a:tabLst>
            </a:pP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i="1" dirty="0">
                <a:latin typeface="Times New Roman"/>
                <a:cs typeface="Times New Roman"/>
              </a:rPr>
              <a:t>g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 largo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i="1" dirty="0">
                <a:latin typeface="Times New Roman"/>
                <a:cs typeface="Times New Roman"/>
              </a:rPr>
              <a:t>p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 secuencia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números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naturales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</a:t>
            </a:r>
            <a:r>
              <a:rPr sz="1800" spc="-10" dirty="0">
                <a:latin typeface="Times New Roman"/>
                <a:cs typeface="Times New Roman"/>
              </a:rPr>
              <a:t>aumenta </a:t>
            </a:r>
            <a:r>
              <a:rPr sz="1800" dirty="0">
                <a:latin typeface="Times New Roman"/>
                <a:cs typeface="Times New Roman"/>
              </a:rPr>
              <a:t>estrictamente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operadores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&gt;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0)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92772" y="4050283"/>
            <a:ext cx="576262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  <a:tabLst>
                <a:tab pos="323215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dado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 definición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 </a:t>
            </a:r>
            <a:r>
              <a:rPr sz="1800" spc="-170" dirty="0">
                <a:latin typeface="Symbol"/>
                <a:cs typeface="Symbol"/>
              </a:rPr>
              <a:t>�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0,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existe algún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k</a:t>
            </a:r>
            <a:r>
              <a:rPr sz="1800" i="1" spc="225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</a:t>
            </a:r>
            <a:r>
              <a:rPr sz="1800" i="1" dirty="0">
                <a:latin typeface="Times New Roman"/>
                <a:cs typeface="Times New Roman"/>
              </a:rPr>
              <a:t>p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spc="-85" dirty="0">
                <a:latin typeface="Times New Roman"/>
                <a:cs typeface="Times New Roman"/>
              </a:rPr>
              <a:t>con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22873" y="4812283"/>
            <a:ext cx="8318500" cy="128333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793750" marR="55880" indent="-285750">
              <a:lnSpc>
                <a:spcPct val="102200"/>
              </a:lnSpc>
              <a:spcBef>
                <a:spcPts val="50"/>
              </a:spcBef>
              <a:tabLst>
                <a:tab pos="793115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el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algoritmo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expande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sucesivamente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 </a:t>
            </a:r>
            <a:r>
              <a:rPr sz="1800" dirty="0">
                <a:latin typeface="Times New Roman"/>
                <a:cs typeface="Times New Roman"/>
              </a:rPr>
              <a:t>crecientes,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lo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camino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</a:t>
            </a:r>
            <a:r>
              <a:rPr sz="1800" i="1" spc="209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(incluido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son expandidos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antes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</a:t>
            </a:r>
            <a:r>
              <a:rPr sz="1800" spc="-25" dirty="0">
                <a:latin typeface="Times New Roman"/>
                <a:cs typeface="Times New Roman"/>
              </a:rPr>
              <a:t>el </a:t>
            </a:r>
            <a:r>
              <a:rPr sz="1800" dirty="0">
                <a:latin typeface="Times New Roman"/>
                <a:cs typeface="Times New Roman"/>
              </a:rPr>
              <a:t>nodo </a:t>
            </a:r>
            <a:r>
              <a:rPr sz="1800" i="1" spc="-25" dirty="0">
                <a:latin typeface="Times New Roman"/>
                <a:cs typeface="Times New Roman"/>
              </a:rPr>
              <a:t>n</a:t>
            </a:r>
            <a:r>
              <a:rPr sz="1800" i="1" spc="-37" baseline="-13888" dirty="0">
                <a:latin typeface="Times New Roman"/>
                <a:cs typeface="Times New Roman"/>
              </a:rPr>
              <a:t>k</a:t>
            </a:r>
            <a:endParaRPr sz="1800" baseline="-13888">
              <a:latin typeface="Times New Roman"/>
              <a:cs typeface="Times New Roman"/>
            </a:endParaRPr>
          </a:p>
          <a:p>
            <a:pPr marL="393065" indent="-342265">
              <a:lnSpc>
                <a:spcPct val="100000"/>
              </a:lnSpc>
              <a:spcBef>
                <a:spcPts val="930"/>
              </a:spcBef>
              <a:buChar char="•"/>
              <a:tabLst>
                <a:tab pos="393065" algn="l"/>
                <a:tab pos="393700" algn="l"/>
              </a:tabLst>
            </a:pPr>
            <a:r>
              <a:rPr sz="2000" dirty="0">
                <a:latin typeface="Times New Roman"/>
                <a:cs typeface="Times New Roman"/>
              </a:rPr>
              <a:t>contradicción;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consecuencia,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47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encuentra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meta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m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699388" y="4362349"/>
            <a:ext cx="93345" cy="1892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spc="5" dirty="0">
                <a:latin typeface="Times New Roman"/>
                <a:cs typeface="Times New Roman"/>
              </a:rPr>
              <a:t>*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005829" y="4525503"/>
            <a:ext cx="63500" cy="1892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i="1" dirty="0">
                <a:latin typeface="Times New Roman"/>
                <a:cs typeface="Times New Roman"/>
              </a:rPr>
              <a:t>j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508153" y="4525503"/>
            <a:ext cx="1605915" cy="1892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753745" algn="l"/>
                <a:tab pos="1532255" algn="l"/>
              </a:tabLst>
            </a:pPr>
            <a:r>
              <a:rPr sz="1050" i="1" spc="-50" dirty="0">
                <a:latin typeface="Times New Roman"/>
                <a:cs typeface="Times New Roman"/>
              </a:rPr>
              <a:t>k</a:t>
            </a:r>
            <a:r>
              <a:rPr sz="1050" i="1" dirty="0">
                <a:latin typeface="Times New Roman"/>
                <a:cs typeface="Times New Roman"/>
              </a:rPr>
              <a:t>	</a:t>
            </a:r>
            <a:r>
              <a:rPr sz="1050" i="1" spc="-50" dirty="0">
                <a:latin typeface="Times New Roman"/>
                <a:cs typeface="Times New Roman"/>
              </a:rPr>
              <a:t>k</a:t>
            </a:r>
            <a:r>
              <a:rPr sz="1050" i="1" dirty="0">
                <a:latin typeface="Times New Roman"/>
                <a:cs typeface="Times New Roman"/>
              </a:rPr>
              <a:t>	</a:t>
            </a:r>
            <a:r>
              <a:rPr sz="1050" i="1" spc="-50" dirty="0">
                <a:latin typeface="Times New Roman"/>
                <a:cs typeface="Times New Roman"/>
              </a:rPr>
              <a:t>k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483780" y="4215752"/>
            <a:ext cx="775335" cy="490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14325" algn="l"/>
              </a:tabLst>
            </a:pPr>
            <a:r>
              <a:rPr sz="3050" spc="-25" dirty="0">
                <a:latin typeface="Symbol"/>
                <a:cs typeface="Symbol"/>
              </a:rPr>
              <a:t></a:t>
            </a:r>
            <a:r>
              <a:rPr sz="1800" i="1" spc="-25" dirty="0">
                <a:latin typeface="Times New Roman"/>
                <a:cs typeface="Times New Roman"/>
              </a:rPr>
              <a:t>f</a:t>
            </a:r>
            <a:r>
              <a:rPr sz="1800" i="1" dirty="0">
                <a:latin typeface="Times New Roman"/>
                <a:cs typeface="Times New Roman"/>
              </a:rPr>
              <a:t>	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305" dirty="0">
                <a:latin typeface="Times New Roman"/>
                <a:cs typeface="Times New Roman"/>
              </a:rPr>
              <a:t> </a:t>
            </a:r>
            <a:r>
              <a:rPr sz="1800" spc="-155" dirty="0">
                <a:latin typeface="Times New Roman"/>
                <a:cs typeface="Times New Roman"/>
              </a:rPr>
              <a:t>)</a:t>
            </a:r>
            <a:r>
              <a:rPr sz="3050" spc="-155" dirty="0">
                <a:latin typeface="Symbol"/>
                <a:cs typeface="Symbol"/>
              </a:rPr>
              <a:t></a:t>
            </a:r>
            <a:endParaRPr sz="3050">
              <a:latin typeface="Symbol"/>
              <a:cs typeface="Symbo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407643" y="4606842"/>
            <a:ext cx="1125855" cy="1892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sz="1050" i="1" dirty="0">
                <a:latin typeface="Times New Roman"/>
                <a:cs typeface="Times New Roman"/>
              </a:rPr>
              <a:t>n</a:t>
            </a:r>
            <a:r>
              <a:rPr sz="1050" i="1" spc="-85" dirty="0">
                <a:latin typeface="Times New Roman"/>
                <a:cs typeface="Times New Roman"/>
              </a:rPr>
              <a:t> </a:t>
            </a:r>
            <a:r>
              <a:rPr sz="1125" i="1" baseline="-18518" dirty="0">
                <a:latin typeface="Times New Roman"/>
                <a:cs typeface="Times New Roman"/>
              </a:rPr>
              <a:t>j</a:t>
            </a:r>
            <a:r>
              <a:rPr sz="1125" i="1" spc="-104" baseline="-18518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Symbol"/>
                <a:cs typeface="Symbol"/>
              </a:rPr>
              <a:t></a:t>
            </a:r>
            <a:r>
              <a:rPr sz="1050" i="1" dirty="0">
                <a:latin typeface="Times New Roman"/>
                <a:cs typeface="Times New Roman"/>
              </a:rPr>
              <a:t>camino</a:t>
            </a:r>
            <a:r>
              <a:rPr sz="1050" i="1" spc="-114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_</a:t>
            </a:r>
            <a:r>
              <a:rPr sz="1050" spc="-55" dirty="0">
                <a:latin typeface="Times New Roman"/>
                <a:cs typeface="Times New Roman"/>
              </a:rPr>
              <a:t> </a:t>
            </a:r>
            <a:r>
              <a:rPr sz="1050" i="1" dirty="0">
                <a:latin typeface="Times New Roman"/>
                <a:cs typeface="Times New Roman"/>
              </a:rPr>
              <a:t>a</a:t>
            </a:r>
            <a:r>
              <a:rPr sz="1050" dirty="0">
                <a:latin typeface="Times New Roman"/>
                <a:cs typeface="Times New Roman"/>
              </a:rPr>
              <a:t>(</a:t>
            </a:r>
            <a:r>
              <a:rPr sz="1050" i="1" dirty="0">
                <a:latin typeface="Times New Roman"/>
                <a:cs typeface="Times New Roman"/>
              </a:rPr>
              <a:t>n</a:t>
            </a:r>
            <a:r>
              <a:rPr sz="1125" i="1" baseline="-18518" dirty="0">
                <a:latin typeface="Times New Roman"/>
                <a:cs typeface="Times New Roman"/>
              </a:rPr>
              <a:t>m</a:t>
            </a:r>
            <a:r>
              <a:rPr sz="1125" i="1" spc="75" baseline="-18518" dirty="0">
                <a:latin typeface="Times New Roman"/>
                <a:cs typeface="Times New Roman"/>
              </a:rPr>
              <a:t> </a:t>
            </a:r>
            <a:r>
              <a:rPr sz="1050" spc="-50" dirty="0">
                <a:latin typeface="Times New Roman"/>
                <a:cs typeface="Times New Roman"/>
              </a:rPr>
              <a:t>)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069920" y="4369445"/>
            <a:ext cx="3131185" cy="30607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40"/>
              </a:spcBef>
              <a:tabLst>
                <a:tab pos="2701925" algn="l"/>
              </a:tabLst>
            </a:pP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575" baseline="42328" dirty="0">
                <a:latin typeface="Times New Roman"/>
                <a:cs typeface="Times New Roman"/>
              </a:rPr>
              <a:t>*</a:t>
            </a:r>
            <a:r>
              <a:rPr sz="1575" spc="-172" baseline="4232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3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3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</a:t>
            </a:r>
            <a:r>
              <a:rPr sz="1800" spc="50" dirty="0">
                <a:latin typeface="Times New Roman"/>
                <a:cs typeface="Times New Roman"/>
              </a:rPr>
              <a:t> </a:t>
            </a:r>
            <a:r>
              <a:rPr sz="1800" i="1" spc="60" dirty="0">
                <a:latin typeface="Times New Roman"/>
                <a:cs typeface="Times New Roman"/>
              </a:rPr>
              <a:t>g</a:t>
            </a:r>
            <a:r>
              <a:rPr sz="1800" spc="60" dirty="0">
                <a:latin typeface="Times New Roman"/>
                <a:cs typeface="Times New Roman"/>
              </a:rPr>
              <a:t>(</a:t>
            </a:r>
            <a:r>
              <a:rPr sz="1800" i="1" spc="60" dirty="0">
                <a:latin typeface="Times New Roman"/>
                <a:cs typeface="Times New Roman"/>
              </a:rPr>
              <a:t>n</a:t>
            </a:r>
            <a:r>
              <a:rPr sz="1800" i="1" spc="3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15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</a:t>
            </a:r>
            <a:r>
              <a:rPr sz="1800" spc="-1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575" baseline="42328" dirty="0">
                <a:latin typeface="Times New Roman"/>
                <a:cs typeface="Times New Roman"/>
              </a:rPr>
              <a:t>*</a:t>
            </a:r>
            <a:r>
              <a:rPr sz="1575" spc="-172" baseline="4232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3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3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Symbol"/>
                <a:cs typeface="Symbol"/>
              </a:rPr>
              <a:t>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spc="-25" dirty="0">
                <a:latin typeface="Times New Roman"/>
                <a:cs typeface="Times New Roman"/>
              </a:rPr>
              <a:t>max</a:t>
            </a:r>
            <a:endParaRPr sz="18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3246437" y="179323"/>
            <a:ext cx="265112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/>
              <a:t>Completitud</a:t>
            </a:r>
            <a:r>
              <a:rPr spc="-3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25" dirty="0"/>
              <a:t>A</a:t>
            </a:r>
            <a:r>
              <a:rPr sz="2400" spc="-37" baseline="24305" dirty="0"/>
              <a:t>*</a:t>
            </a:r>
            <a:endParaRPr sz="2400" baseline="24305"/>
          </a:p>
        </p:txBody>
      </p:sp>
      <p:grpSp>
        <p:nvGrpSpPr>
          <p:cNvPr id="8" name="object 8"/>
          <p:cNvGrpSpPr/>
          <p:nvPr/>
        </p:nvGrpSpPr>
        <p:grpSpPr>
          <a:xfrm>
            <a:off x="1462260" y="2790668"/>
            <a:ext cx="5746115" cy="3067685"/>
            <a:chOff x="1462260" y="2790668"/>
            <a:chExt cx="5746115" cy="3067685"/>
          </a:xfrm>
        </p:grpSpPr>
        <p:sp>
          <p:nvSpPr>
            <p:cNvPr id="9" name="object 9"/>
            <p:cNvSpPr/>
            <p:nvPr/>
          </p:nvSpPr>
          <p:spPr>
            <a:xfrm>
              <a:off x="1585062" y="5742222"/>
              <a:ext cx="5623560" cy="111125"/>
            </a:xfrm>
            <a:custGeom>
              <a:avLst/>
              <a:gdLst/>
              <a:ahLst/>
              <a:cxnLst/>
              <a:rect l="l" t="t" r="r" b="b"/>
              <a:pathLst>
                <a:path w="5623559" h="111125">
                  <a:moveTo>
                    <a:pt x="5528454" y="0"/>
                  </a:moveTo>
                  <a:lnTo>
                    <a:pt x="5522622" y="1534"/>
                  </a:lnTo>
                  <a:lnTo>
                    <a:pt x="5517321" y="10622"/>
                  </a:lnTo>
                  <a:lnTo>
                    <a:pt x="5518856" y="16455"/>
                  </a:lnTo>
                  <a:lnTo>
                    <a:pt x="5569167" y="45803"/>
                  </a:lnTo>
                  <a:lnTo>
                    <a:pt x="5604377" y="45803"/>
                  </a:lnTo>
                  <a:lnTo>
                    <a:pt x="5604377" y="64853"/>
                  </a:lnTo>
                  <a:lnTo>
                    <a:pt x="5569167" y="64853"/>
                  </a:lnTo>
                  <a:lnTo>
                    <a:pt x="5518856" y="94201"/>
                  </a:lnTo>
                  <a:lnTo>
                    <a:pt x="5517321" y="100033"/>
                  </a:lnTo>
                  <a:lnTo>
                    <a:pt x="5522622" y="109121"/>
                  </a:lnTo>
                  <a:lnTo>
                    <a:pt x="5528454" y="110656"/>
                  </a:lnTo>
                  <a:lnTo>
                    <a:pt x="5606974" y="64853"/>
                  </a:lnTo>
                  <a:lnTo>
                    <a:pt x="5604377" y="64853"/>
                  </a:lnTo>
                  <a:lnTo>
                    <a:pt x="5606976" y="64852"/>
                  </a:lnTo>
                  <a:lnTo>
                    <a:pt x="5623303" y="55328"/>
                  </a:lnTo>
                  <a:lnTo>
                    <a:pt x="5528454" y="0"/>
                  </a:lnTo>
                  <a:close/>
                </a:path>
                <a:path w="5623559" h="111125">
                  <a:moveTo>
                    <a:pt x="5585495" y="55328"/>
                  </a:moveTo>
                  <a:lnTo>
                    <a:pt x="5569167" y="64853"/>
                  </a:lnTo>
                  <a:lnTo>
                    <a:pt x="5604377" y="64853"/>
                  </a:lnTo>
                  <a:lnTo>
                    <a:pt x="5604377" y="63555"/>
                  </a:lnTo>
                  <a:lnTo>
                    <a:pt x="5599600" y="63555"/>
                  </a:lnTo>
                  <a:lnTo>
                    <a:pt x="5585495" y="55328"/>
                  </a:lnTo>
                  <a:close/>
                </a:path>
                <a:path w="5623559" h="111125">
                  <a:moveTo>
                    <a:pt x="0" y="45802"/>
                  </a:moveTo>
                  <a:lnTo>
                    <a:pt x="0" y="64852"/>
                  </a:lnTo>
                  <a:lnTo>
                    <a:pt x="5569168" y="64852"/>
                  </a:lnTo>
                  <a:lnTo>
                    <a:pt x="5585495" y="55328"/>
                  </a:lnTo>
                  <a:lnTo>
                    <a:pt x="5569167" y="45803"/>
                  </a:lnTo>
                  <a:lnTo>
                    <a:pt x="0" y="45802"/>
                  </a:lnTo>
                  <a:close/>
                </a:path>
                <a:path w="5623559" h="111125">
                  <a:moveTo>
                    <a:pt x="5599600" y="47100"/>
                  </a:moveTo>
                  <a:lnTo>
                    <a:pt x="5585495" y="55328"/>
                  </a:lnTo>
                  <a:lnTo>
                    <a:pt x="5599600" y="63555"/>
                  </a:lnTo>
                  <a:lnTo>
                    <a:pt x="5599600" y="47100"/>
                  </a:lnTo>
                  <a:close/>
                </a:path>
                <a:path w="5623559" h="111125">
                  <a:moveTo>
                    <a:pt x="5604377" y="47100"/>
                  </a:moveTo>
                  <a:lnTo>
                    <a:pt x="5599600" y="47100"/>
                  </a:lnTo>
                  <a:lnTo>
                    <a:pt x="5599600" y="63555"/>
                  </a:lnTo>
                  <a:lnTo>
                    <a:pt x="5604377" y="63555"/>
                  </a:lnTo>
                  <a:lnTo>
                    <a:pt x="5604377" y="47100"/>
                  </a:lnTo>
                  <a:close/>
                </a:path>
                <a:path w="5623559" h="111125">
                  <a:moveTo>
                    <a:pt x="5569167" y="45803"/>
                  </a:moveTo>
                  <a:lnTo>
                    <a:pt x="5585495" y="55328"/>
                  </a:lnTo>
                  <a:lnTo>
                    <a:pt x="5599600" y="47100"/>
                  </a:lnTo>
                  <a:lnTo>
                    <a:pt x="5604377" y="47100"/>
                  </a:lnTo>
                  <a:lnTo>
                    <a:pt x="5604377" y="45803"/>
                  </a:lnTo>
                  <a:lnTo>
                    <a:pt x="5569167" y="458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308644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011552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714459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376018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078925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757024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459931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532790" y="2790668"/>
              <a:ext cx="111125" cy="3007360"/>
            </a:xfrm>
            <a:custGeom>
              <a:avLst/>
              <a:gdLst/>
              <a:ahLst/>
              <a:cxnLst/>
              <a:rect l="l" t="t" r="r" b="b"/>
              <a:pathLst>
                <a:path w="111125" h="3007360">
                  <a:moveTo>
                    <a:pt x="55388" y="37807"/>
                  </a:moveTo>
                  <a:lnTo>
                    <a:pt x="45846" y="54125"/>
                  </a:lnTo>
                  <a:lnTo>
                    <a:pt x="42746" y="3006871"/>
                  </a:lnTo>
                  <a:lnTo>
                    <a:pt x="61796" y="3006891"/>
                  </a:lnTo>
                  <a:lnTo>
                    <a:pt x="64884" y="54125"/>
                  </a:lnTo>
                  <a:lnTo>
                    <a:pt x="55388" y="37807"/>
                  </a:lnTo>
                  <a:close/>
                </a:path>
                <a:path w="111125" h="3007360">
                  <a:moveTo>
                    <a:pt x="66435" y="18915"/>
                  </a:moveTo>
                  <a:lnTo>
                    <a:pt x="45883" y="18915"/>
                  </a:lnTo>
                  <a:lnTo>
                    <a:pt x="64933" y="18935"/>
                  </a:lnTo>
                  <a:lnTo>
                    <a:pt x="64896" y="54146"/>
                  </a:lnTo>
                  <a:lnTo>
                    <a:pt x="94192" y="104487"/>
                  </a:lnTo>
                  <a:lnTo>
                    <a:pt x="100022" y="106028"/>
                  </a:lnTo>
                  <a:lnTo>
                    <a:pt x="109115" y="100736"/>
                  </a:lnTo>
                  <a:lnTo>
                    <a:pt x="110656" y="94905"/>
                  </a:lnTo>
                  <a:lnTo>
                    <a:pt x="66435" y="18915"/>
                  </a:lnTo>
                  <a:close/>
                </a:path>
                <a:path w="111125" h="3007360">
                  <a:moveTo>
                    <a:pt x="55427" y="0"/>
                  </a:moveTo>
                  <a:lnTo>
                    <a:pt x="0" y="94790"/>
                  </a:lnTo>
                  <a:lnTo>
                    <a:pt x="1529" y="100624"/>
                  </a:lnTo>
                  <a:lnTo>
                    <a:pt x="10610" y="105934"/>
                  </a:lnTo>
                  <a:lnTo>
                    <a:pt x="16445" y="104406"/>
                  </a:lnTo>
                  <a:lnTo>
                    <a:pt x="45834" y="54146"/>
                  </a:lnTo>
                  <a:lnTo>
                    <a:pt x="45883" y="18915"/>
                  </a:lnTo>
                  <a:lnTo>
                    <a:pt x="66435" y="18915"/>
                  </a:lnTo>
                  <a:lnTo>
                    <a:pt x="55427" y="0"/>
                  </a:lnTo>
                  <a:close/>
                </a:path>
                <a:path w="111125" h="3007360">
                  <a:moveTo>
                    <a:pt x="64928" y="23694"/>
                  </a:moveTo>
                  <a:lnTo>
                    <a:pt x="47175" y="23694"/>
                  </a:lnTo>
                  <a:lnTo>
                    <a:pt x="63630" y="23712"/>
                  </a:lnTo>
                  <a:lnTo>
                    <a:pt x="55388" y="37807"/>
                  </a:lnTo>
                  <a:lnTo>
                    <a:pt x="64896" y="54146"/>
                  </a:lnTo>
                  <a:lnTo>
                    <a:pt x="64928" y="23694"/>
                  </a:lnTo>
                  <a:close/>
                </a:path>
                <a:path w="111125" h="3007360">
                  <a:moveTo>
                    <a:pt x="45883" y="18915"/>
                  </a:moveTo>
                  <a:lnTo>
                    <a:pt x="45846" y="54125"/>
                  </a:lnTo>
                  <a:lnTo>
                    <a:pt x="55388" y="37807"/>
                  </a:lnTo>
                  <a:lnTo>
                    <a:pt x="47175" y="23694"/>
                  </a:lnTo>
                  <a:lnTo>
                    <a:pt x="64928" y="23694"/>
                  </a:lnTo>
                  <a:lnTo>
                    <a:pt x="64933" y="18935"/>
                  </a:lnTo>
                  <a:lnTo>
                    <a:pt x="45883" y="18915"/>
                  </a:lnTo>
                  <a:close/>
                </a:path>
                <a:path w="111125" h="3007360">
                  <a:moveTo>
                    <a:pt x="47175" y="23694"/>
                  </a:moveTo>
                  <a:lnTo>
                    <a:pt x="55388" y="37807"/>
                  </a:lnTo>
                  <a:lnTo>
                    <a:pt x="63630" y="23712"/>
                  </a:lnTo>
                  <a:lnTo>
                    <a:pt x="47175" y="236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476547" y="4555237"/>
              <a:ext cx="5689600" cy="0"/>
            </a:xfrm>
            <a:custGeom>
              <a:avLst/>
              <a:gdLst/>
              <a:ahLst/>
              <a:cxnLst/>
              <a:rect l="l" t="t" r="r" b="b"/>
              <a:pathLst>
                <a:path w="5689600">
                  <a:moveTo>
                    <a:pt x="0" y="0"/>
                  </a:moveTo>
                  <a:lnTo>
                    <a:pt x="5689415" y="1"/>
                  </a:lnTo>
                </a:path>
              </a:pathLst>
            </a:custGeom>
            <a:ln w="28575">
              <a:solidFill>
                <a:srgbClr val="60606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476547" y="3441612"/>
              <a:ext cx="5689600" cy="0"/>
            </a:xfrm>
            <a:custGeom>
              <a:avLst/>
              <a:gdLst/>
              <a:ahLst/>
              <a:cxnLst/>
              <a:rect l="l" t="t" r="r" b="b"/>
              <a:pathLst>
                <a:path w="5689600">
                  <a:moveTo>
                    <a:pt x="0" y="0"/>
                  </a:moveTo>
                  <a:lnTo>
                    <a:pt x="5689415" y="1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777000" y="4371340"/>
            <a:ext cx="5886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606060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606060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60606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60606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60606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606060"/>
                </a:solidFill>
                <a:latin typeface="Times New Roman"/>
                <a:cs typeface="Times New Roman"/>
              </a:rPr>
              <a:t>m</a:t>
            </a:r>
            <a:r>
              <a:rPr sz="1600" spc="-10" dirty="0">
                <a:solidFill>
                  <a:srgbClr val="60606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032838" y="3355878"/>
            <a:ext cx="8001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50" dirty="0">
                <a:latin typeface="Times New Roman"/>
                <a:cs typeface="Times New Roman"/>
              </a:rPr>
              <a:t>*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277554" y="3486168"/>
            <a:ext cx="5588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50" i="1" dirty="0">
                <a:latin typeface="Times New Roman"/>
                <a:cs typeface="Times New Roman"/>
              </a:rPr>
              <a:t>j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82033" y="3238809"/>
            <a:ext cx="1202690" cy="3968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591185" algn="l"/>
              </a:tabLst>
            </a:pPr>
            <a:r>
              <a:rPr sz="1450" spc="-25" dirty="0">
                <a:latin typeface="Times New Roman"/>
                <a:cs typeface="Times New Roman"/>
              </a:rPr>
              <a:t>max</a:t>
            </a:r>
            <a:r>
              <a:rPr sz="1450" dirty="0">
                <a:latin typeface="Times New Roman"/>
                <a:cs typeface="Times New Roman"/>
              </a:rPr>
              <a:t>	</a:t>
            </a:r>
            <a:r>
              <a:rPr sz="2400" dirty="0">
                <a:latin typeface="Symbol"/>
                <a:cs typeface="Symbol"/>
              </a:rPr>
              <a:t></a:t>
            </a:r>
            <a:r>
              <a:rPr sz="1450" i="1" dirty="0">
                <a:latin typeface="Times New Roman"/>
                <a:cs typeface="Times New Roman"/>
              </a:rPr>
              <a:t>f</a:t>
            </a:r>
            <a:r>
              <a:rPr sz="1450" i="1" spc="409" dirty="0">
                <a:latin typeface="Times New Roman"/>
                <a:cs typeface="Times New Roman"/>
              </a:rPr>
              <a:t> </a:t>
            </a:r>
            <a:r>
              <a:rPr sz="1450" dirty="0">
                <a:latin typeface="Times New Roman"/>
                <a:cs typeface="Times New Roman"/>
              </a:rPr>
              <a:t>(</a:t>
            </a:r>
            <a:r>
              <a:rPr sz="1450" i="1" dirty="0">
                <a:latin typeface="Times New Roman"/>
                <a:cs typeface="Times New Roman"/>
              </a:rPr>
              <a:t>n</a:t>
            </a:r>
            <a:r>
              <a:rPr sz="1450" i="1" spc="145" dirty="0">
                <a:latin typeface="Times New Roman"/>
                <a:cs typeface="Times New Roman"/>
              </a:rPr>
              <a:t> </a:t>
            </a:r>
            <a:r>
              <a:rPr sz="1450" spc="-110" dirty="0">
                <a:latin typeface="Times New Roman"/>
                <a:cs typeface="Times New Roman"/>
              </a:rPr>
              <a:t>)</a:t>
            </a:r>
            <a:r>
              <a:rPr sz="2400" spc="-110" dirty="0">
                <a:latin typeface="Symbol"/>
                <a:cs typeface="Symbol"/>
              </a:rPr>
              <a:t></a:t>
            </a:r>
            <a:endParaRPr sz="2400">
              <a:latin typeface="Symbol"/>
              <a:cs typeface="Symbo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-3830" y="3551123"/>
            <a:ext cx="91440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850" i="1" dirty="0">
                <a:latin typeface="Times New Roman"/>
                <a:cs typeface="Times New Roman"/>
              </a:rPr>
              <a:t>n</a:t>
            </a:r>
            <a:r>
              <a:rPr sz="850" i="1" spc="-60" dirty="0">
                <a:latin typeface="Times New Roman"/>
                <a:cs typeface="Times New Roman"/>
              </a:rPr>
              <a:t> </a:t>
            </a:r>
            <a:r>
              <a:rPr sz="900" i="1" baseline="-18518" dirty="0">
                <a:latin typeface="Times New Roman"/>
                <a:cs typeface="Times New Roman"/>
              </a:rPr>
              <a:t>j</a:t>
            </a:r>
            <a:r>
              <a:rPr sz="900" i="1" spc="-82" baseline="-18518" dirty="0">
                <a:latin typeface="Times New Roman"/>
                <a:cs typeface="Times New Roman"/>
              </a:rPr>
              <a:t> </a:t>
            </a:r>
            <a:r>
              <a:rPr sz="850" spc="-10" dirty="0">
                <a:latin typeface="Symbol"/>
                <a:cs typeface="Symbol"/>
              </a:rPr>
              <a:t></a:t>
            </a:r>
            <a:r>
              <a:rPr sz="850" i="1" spc="-10" dirty="0">
                <a:latin typeface="Times New Roman"/>
                <a:cs typeface="Times New Roman"/>
              </a:rPr>
              <a:t>camino</a:t>
            </a:r>
            <a:r>
              <a:rPr sz="850" i="1" spc="-9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_</a:t>
            </a:r>
            <a:r>
              <a:rPr sz="850" spc="-45" dirty="0">
                <a:latin typeface="Times New Roman"/>
                <a:cs typeface="Times New Roman"/>
              </a:rPr>
              <a:t> </a:t>
            </a:r>
            <a:r>
              <a:rPr sz="850" i="1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(</a:t>
            </a:r>
            <a:r>
              <a:rPr sz="850" i="1" dirty="0">
                <a:latin typeface="Times New Roman"/>
                <a:cs typeface="Times New Roman"/>
              </a:rPr>
              <a:t>n</a:t>
            </a:r>
            <a:r>
              <a:rPr sz="900" i="1" baseline="-18518" dirty="0">
                <a:latin typeface="Times New Roman"/>
                <a:cs typeface="Times New Roman"/>
              </a:rPr>
              <a:t>m</a:t>
            </a:r>
            <a:r>
              <a:rPr sz="900" i="1" spc="67" baseline="-18518" dirty="0">
                <a:latin typeface="Times New Roman"/>
                <a:cs typeface="Times New Roman"/>
              </a:rPr>
              <a:t> </a:t>
            </a:r>
            <a:r>
              <a:rPr sz="850" spc="-50" dirty="0"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1556011" y="3407253"/>
            <a:ext cx="5546090" cy="2094864"/>
            <a:chOff x="1556011" y="3407253"/>
            <a:chExt cx="5546090" cy="2094864"/>
          </a:xfrm>
        </p:grpSpPr>
        <p:pic>
          <p:nvPicPr>
            <p:cNvPr id="26" name="object 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46756" y="4800662"/>
              <a:ext cx="64575" cy="65088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947647" y="5114987"/>
              <a:ext cx="64575" cy="65088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605072" y="3927614"/>
              <a:ext cx="64575" cy="65088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262497" y="3407253"/>
              <a:ext cx="64575" cy="65088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969539" y="5056023"/>
              <a:ext cx="64575" cy="65088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556011" y="5178692"/>
              <a:ext cx="64575" cy="65088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1601026" y="4846115"/>
              <a:ext cx="665480" cy="352425"/>
            </a:xfrm>
            <a:custGeom>
              <a:avLst/>
              <a:gdLst/>
              <a:ahLst/>
              <a:cxnLst/>
              <a:rect l="l" t="t" r="r" b="b"/>
              <a:pathLst>
                <a:path w="665480" h="352425">
                  <a:moveTo>
                    <a:pt x="0" y="352212"/>
                  </a:moveTo>
                  <a:lnTo>
                    <a:pt x="665290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266316" y="4846115"/>
              <a:ext cx="701040" cy="314325"/>
            </a:xfrm>
            <a:custGeom>
              <a:avLst/>
              <a:gdLst/>
              <a:ahLst/>
              <a:cxnLst/>
              <a:rect l="l" t="t" r="r" b="b"/>
              <a:pathLst>
                <a:path w="701039" h="314325">
                  <a:moveTo>
                    <a:pt x="700890" y="314325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992662" y="3973067"/>
              <a:ext cx="632460" cy="1187450"/>
            </a:xfrm>
            <a:custGeom>
              <a:avLst/>
              <a:gdLst/>
              <a:ahLst/>
              <a:cxnLst/>
              <a:rect l="l" t="t" r="r" b="b"/>
              <a:pathLst>
                <a:path w="632460" h="1187450">
                  <a:moveTo>
                    <a:pt x="0" y="1187373"/>
                  </a:moveTo>
                  <a:lnTo>
                    <a:pt x="631969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624631" y="3452706"/>
              <a:ext cx="657860" cy="494665"/>
            </a:xfrm>
            <a:custGeom>
              <a:avLst/>
              <a:gdLst/>
              <a:ahLst/>
              <a:cxnLst/>
              <a:rect l="l" t="t" r="r" b="b"/>
              <a:pathLst>
                <a:path w="657860" h="494664">
                  <a:moveTo>
                    <a:pt x="657425" y="0"/>
                  </a:moveTo>
                  <a:lnTo>
                    <a:pt x="0" y="494542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307513" y="3452706"/>
              <a:ext cx="676910" cy="1636395"/>
            </a:xfrm>
            <a:custGeom>
              <a:avLst/>
              <a:gdLst/>
              <a:ahLst/>
              <a:cxnLst/>
              <a:rect l="l" t="t" r="r" b="b"/>
              <a:pathLst>
                <a:path w="676910" h="1636395">
                  <a:moveTo>
                    <a:pt x="0" y="0"/>
                  </a:moveTo>
                  <a:lnTo>
                    <a:pt x="676314" y="1635861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014554" y="4570520"/>
              <a:ext cx="733425" cy="531495"/>
            </a:xfrm>
            <a:custGeom>
              <a:avLst/>
              <a:gdLst/>
              <a:ahLst/>
              <a:cxnLst/>
              <a:rect l="l" t="t" r="r" b="b"/>
              <a:pathLst>
                <a:path w="733425" h="531495">
                  <a:moveTo>
                    <a:pt x="733002" y="0"/>
                  </a:moveTo>
                  <a:lnTo>
                    <a:pt x="0" y="530956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717930" y="4554024"/>
              <a:ext cx="100575" cy="100575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1586224" y="3843403"/>
              <a:ext cx="5515610" cy="1659255"/>
            </a:xfrm>
            <a:custGeom>
              <a:avLst/>
              <a:gdLst/>
              <a:ahLst/>
              <a:cxnLst/>
              <a:rect l="l" t="t" r="r" b="b"/>
              <a:pathLst>
                <a:path w="5515609" h="1659254">
                  <a:moveTo>
                    <a:pt x="22945" y="1620631"/>
                  </a:moveTo>
                  <a:lnTo>
                    <a:pt x="0" y="1651046"/>
                  </a:lnTo>
                  <a:lnTo>
                    <a:pt x="10138" y="1658694"/>
                  </a:lnTo>
                  <a:lnTo>
                    <a:pt x="33083" y="1628279"/>
                  </a:lnTo>
                  <a:lnTo>
                    <a:pt x="22945" y="1620631"/>
                  </a:lnTo>
                  <a:close/>
                </a:path>
                <a:path w="5515609" h="1659254">
                  <a:moveTo>
                    <a:pt x="53539" y="1580076"/>
                  </a:moveTo>
                  <a:lnTo>
                    <a:pt x="30593" y="1610492"/>
                  </a:lnTo>
                  <a:lnTo>
                    <a:pt x="40732" y="1618141"/>
                  </a:lnTo>
                  <a:lnTo>
                    <a:pt x="63677" y="1587724"/>
                  </a:lnTo>
                  <a:lnTo>
                    <a:pt x="53539" y="1580076"/>
                  </a:lnTo>
                  <a:close/>
                </a:path>
                <a:path w="5515609" h="1659254">
                  <a:moveTo>
                    <a:pt x="84132" y="1539523"/>
                  </a:moveTo>
                  <a:lnTo>
                    <a:pt x="61187" y="1569938"/>
                  </a:lnTo>
                  <a:lnTo>
                    <a:pt x="71325" y="1577586"/>
                  </a:lnTo>
                  <a:lnTo>
                    <a:pt x="94272" y="1547171"/>
                  </a:lnTo>
                  <a:lnTo>
                    <a:pt x="84132" y="1539523"/>
                  </a:lnTo>
                  <a:close/>
                </a:path>
                <a:path w="5515609" h="1659254">
                  <a:moveTo>
                    <a:pt x="114908" y="1499064"/>
                  </a:moveTo>
                  <a:lnTo>
                    <a:pt x="91809" y="1529364"/>
                  </a:lnTo>
                  <a:lnTo>
                    <a:pt x="101908" y="1537064"/>
                  </a:lnTo>
                  <a:lnTo>
                    <a:pt x="125007" y="1506764"/>
                  </a:lnTo>
                  <a:lnTo>
                    <a:pt x="114908" y="1499064"/>
                  </a:lnTo>
                  <a:close/>
                </a:path>
                <a:path w="5515609" h="1659254">
                  <a:moveTo>
                    <a:pt x="145705" y="1458666"/>
                  </a:moveTo>
                  <a:lnTo>
                    <a:pt x="122607" y="1488965"/>
                  </a:lnTo>
                  <a:lnTo>
                    <a:pt x="132707" y="1496664"/>
                  </a:lnTo>
                  <a:lnTo>
                    <a:pt x="155806" y="1466364"/>
                  </a:lnTo>
                  <a:lnTo>
                    <a:pt x="145705" y="1458666"/>
                  </a:lnTo>
                  <a:close/>
                </a:path>
                <a:path w="5515609" h="1659254">
                  <a:moveTo>
                    <a:pt x="176504" y="1418266"/>
                  </a:moveTo>
                  <a:lnTo>
                    <a:pt x="153405" y="1448565"/>
                  </a:lnTo>
                  <a:lnTo>
                    <a:pt x="163506" y="1456265"/>
                  </a:lnTo>
                  <a:lnTo>
                    <a:pt x="186604" y="1425966"/>
                  </a:lnTo>
                  <a:lnTo>
                    <a:pt x="176504" y="1418266"/>
                  </a:lnTo>
                  <a:close/>
                </a:path>
                <a:path w="5515609" h="1659254">
                  <a:moveTo>
                    <a:pt x="207695" y="1378087"/>
                  </a:moveTo>
                  <a:lnTo>
                    <a:pt x="184285" y="1408146"/>
                  </a:lnTo>
                  <a:lnTo>
                    <a:pt x="194306" y="1415950"/>
                  </a:lnTo>
                  <a:lnTo>
                    <a:pt x="217714" y="1385890"/>
                  </a:lnTo>
                  <a:lnTo>
                    <a:pt x="207695" y="1378087"/>
                  </a:lnTo>
                  <a:close/>
                </a:path>
                <a:path w="5515609" h="1659254">
                  <a:moveTo>
                    <a:pt x="238908" y="1338007"/>
                  </a:moveTo>
                  <a:lnTo>
                    <a:pt x="215498" y="1368066"/>
                  </a:lnTo>
                  <a:lnTo>
                    <a:pt x="225518" y="1375871"/>
                  </a:lnTo>
                  <a:lnTo>
                    <a:pt x="248928" y="1345811"/>
                  </a:lnTo>
                  <a:lnTo>
                    <a:pt x="238908" y="1338007"/>
                  </a:lnTo>
                  <a:close/>
                </a:path>
                <a:path w="5515609" h="1659254">
                  <a:moveTo>
                    <a:pt x="270121" y="1297927"/>
                  </a:moveTo>
                  <a:lnTo>
                    <a:pt x="246711" y="1327988"/>
                  </a:lnTo>
                  <a:lnTo>
                    <a:pt x="256731" y="1335791"/>
                  </a:lnTo>
                  <a:lnTo>
                    <a:pt x="280141" y="1305731"/>
                  </a:lnTo>
                  <a:lnTo>
                    <a:pt x="270121" y="1297927"/>
                  </a:lnTo>
                  <a:close/>
                </a:path>
                <a:path w="5515609" h="1659254">
                  <a:moveTo>
                    <a:pt x="301805" y="1258128"/>
                  </a:moveTo>
                  <a:lnTo>
                    <a:pt x="278058" y="1287922"/>
                  </a:lnTo>
                  <a:lnTo>
                    <a:pt x="287990" y="1295838"/>
                  </a:lnTo>
                  <a:lnTo>
                    <a:pt x="311736" y="1266043"/>
                  </a:lnTo>
                  <a:lnTo>
                    <a:pt x="301805" y="1258128"/>
                  </a:lnTo>
                  <a:close/>
                </a:path>
                <a:path w="5515609" h="1659254">
                  <a:moveTo>
                    <a:pt x="333701" y="1218512"/>
                  </a:moveTo>
                  <a:lnTo>
                    <a:pt x="317025" y="1239032"/>
                  </a:lnTo>
                  <a:lnTo>
                    <a:pt x="309721" y="1248196"/>
                  </a:lnTo>
                  <a:lnTo>
                    <a:pt x="319652" y="1256112"/>
                  </a:lnTo>
                  <a:lnTo>
                    <a:pt x="326956" y="1246946"/>
                  </a:lnTo>
                  <a:lnTo>
                    <a:pt x="343556" y="1226521"/>
                  </a:lnTo>
                  <a:lnTo>
                    <a:pt x="333701" y="1218512"/>
                  </a:lnTo>
                  <a:close/>
                </a:path>
                <a:path w="5515609" h="1659254">
                  <a:moveTo>
                    <a:pt x="365831" y="1179073"/>
                  </a:moveTo>
                  <a:lnTo>
                    <a:pt x="362337" y="1183275"/>
                  </a:lnTo>
                  <a:lnTo>
                    <a:pt x="341710" y="1208656"/>
                  </a:lnTo>
                  <a:lnTo>
                    <a:pt x="351566" y="1216666"/>
                  </a:lnTo>
                  <a:lnTo>
                    <a:pt x="372193" y="1191285"/>
                  </a:lnTo>
                  <a:lnTo>
                    <a:pt x="375597" y="1187192"/>
                  </a:lnTo>
                  <a:lnTo>
                    <a:pt x="365831" y="1179073"/>
                  </a:lnTo>
                  <a:close/>
                </a:path>
                <a:path w="5515609" h="1659254">
                  <a:moveTo>
                    <a:pt x="398307" y="1140010"/>
                  </a:moveTo>
                  <a:lnTo>
                    <a:pt x="373950" y="1169306"/>
                  </a:lnTo>
                  <a:lnTo>
                    <a:pt x="383716" y="1177427"/>
                  </a:lnTo>
                  <a:lnTo>
                    <a:pt x="408073" y="1148129"/>
                  </a:lnTo>
                  <a:lnTo>
                    <a:pt x="398307" y="1140010"/>
                  </a:lnTo>
                  <a:close/>
                </a:path>
                <a:path w="5515609" h="1659254">
                  <a:moveTo>
                    <a:pt x="431194" y="1101185"/>
                  </a:moveTo>
                  <a:lnTo>
                    <a:pt x="407657" y="1128764"/>
                  </a:lnTo>
                  <a:lnTo>
                    <a:pt x="406426" y="1130244"/>
                  </a:lnTo>
                  <a:lnTo>
                    <a:pt x="416192" y="1138363"/>
                  </a:lnTo>
                  <a:lnTo>
                    <a:pt x="417423" y="1136883"/>
                  </a:lnTo>
                  <a:lnTo>
                    <a:pt x="440855" y="1109430"/>
                  </a:lnTo>
                  <a:lnTo>
                    <a:pt x="431194" y="1101185"/>
                  </a:lnTo>
                  <a:close/>
                </a:path>
                <a:path w="5515609" h="1659254">
                  <a:moveTo>
                    <a:pt x="464427" y="1062642"/>
                  </a:moveTo>
                  <a:lnTo>
                    <a:pt x="452984" y="1075654"/>
                  </a:lnTo>
                  <a:lnTo>
                    <a:pt x="439439" y="1091525"/>
                  </a:lnTo>
                  <a:lnTo>
                    <a:pt x="449098" y="1099770"/>
                  </a:lnTo>
                  <a:lnTo>
                    <a:pt x="462644" y="1083899"/>
                  </a:lnTo>
                  <a:lnTo>
                    <a:pt x="473964" y="1071027"/>
                  </a:lnTo>
                  <a:lnTo>
                    <a:pt x="464427" y="1062642"/>
                  </a:lnTo>
                  <a:close/>
                </a:path>
                <a:path w="5515609" h="1659254">
                  <a:moveTo>
                    <a:pt x="497974" y="1024495"/>
                  </a:moveTo>
                  <a:lnTo>
                    <a:pt x="472814" y="1053104"/>
                  </a:lnTo>
                  <a:lnTo>
                    <a:pt x="482351" y="1061491"/>
                  </a:lnTo>
                  <a:lnTo>
                    <a:pt x="507512" y="1032880"/>
                  </a:lnTo>
                  <a:lnTo>
                    <a:pt x="497974" y="1024495"/>
                  </a:lnTo>
                  <a:close/>
                </a:path>
                <a:path w="5515609" h="1659254">
                  <a:moveTo>
                    <a:pt x="532227" y="986834"/>
                  </a:moveTo>
                  <a:lnTo>
                    <a:pt x="506587" y="1015014"/>
                  </a:lnTo>
                  <a:lnTo>
                    <a:pt x="515980" y="1023561"/>
                  </a:lnTo>
                  <a:lnTo>
                    <a:pt x="541621" y="995380"/>
                  </a:lnTo>
                  <a:lnTo>
                    <a:pt x="532227" y="986834"/>
                  </a:lnTo>
                  <a:close/>
                </a:path>
                <a:path w="5515609" h="1659254">
                  <a:moveTo>
                    <a:pt x="566973" y="949610"/>
                  </a:moveTo>
                  <a:lnTo>
                    <a:pt x="543667" y="974261"/>
                  </a:lnTo>
                  <a:lnTo>
                    <a:pt x="540774" y="977440"/>
                  </a:lnTo>
                  <a:lnTo>
                    <a:pt x="550169" y="985987"/>
                  </a:lnTo>
                  <a:lnTo>
                    <a:pt x="553060" y="982808"/>
                  </a:lnTo>
                  <a:lnTo>
                    <a:pt x="576201" y="958336"/>
                  </a:lnTo>
                  <a:lnTo>
                    <a:pt x="566973" y="949610"/>
                  </a:lnTo>
                  <a:close/>
                </a:path>
                <a:path w="5515609" h="1659254">
                  <a:moveTo>
                    <a:pt x="602264" y="912882"/>
                  </a:moveTo>
                  <a:lnTo>
                    <a:pt x="589024" y="926291"/>
                  </a:lnTo>
                  <a:lnTo>
                    <a:pt x="575699" y="940382"/>
                  </a:lnTo>
                  <a:lnTo>
                    <a:pt x="584927" y="949109"/>
                  </a:lnTo>
                  <a:lnTo>
                    <a:pt x="598252" y="935015"/>
                  </a:lnTo>
                  <a:lnTo>
                    <a:pt x="611300" y="921806"/>
                  </a:lnTo>
                  <a:lnTo>
                    <a:pt x="602264" y="912882"/>
                  </a:lnTo>
                  <a:close/>
                </a:path>
                <a:path w="5515609" h="1659254">
                  <a:moveTo>
                    <a:pt x="638157" y="876716"/>
                  </a:moveTo>
                  <a:lnTo>
                    <a:pt x="634395" y="880346"/>
                  </a:lnTo>
                  <a:lnTo>
                    <a:pt x="611187" y="903846"/>
                  </a:lnTo>
                  <a:lnTo>
                    <a:pt x="620224" y="912770"/>
                  </a:lnTo>
                  <a:lnTo>
                    <a:pt x="643431" y="889269"/>
                  </a:lnTo>
                  <a:lnTo>
                    <a:pt x="646972" y="885859"/>
                  </a:lnTo>
                  <a:lnTo>
                    <a:pt x="638157" y="876716"/>
                  </a:lnTo>
                  <a:close/>
                </a:path>
                <a:path w="5515609" h="1659254">
                  <a:moveTo>
                    <a:pt x="674726" y="841456"/>
                  </a:moveTo>
                  <a:lnTo>
                    <a:pt x="647299" y="867901"/>
                  </a:lnTo>
                  <a:lnTo>
                    <a:pt x="656115" y="877042"/>
                  </a:lnTo>
                  <a:lnTo>
                    <a:pt x="683541" y="850597"/>
                  </a:lnTo>
                  <a:lnTo>
                    <a:pt x="674726" y="841456"/>
                  </a:lnTo>
                  <a:close/>
                </a:path>
                <a:path w="5515609" h="1659254">
                  <a:moveTo>
                    <a:pt x="712250" y="806956"/>
                  </a:moveTo>
                  <a:lnTo>
                    <a:pt x="684104" y="832634"/>
                  </a:lnTo>
                  <a:lnTo>
                    <a:pt x="692663" y="842017"/>
                  </a:lnTo>
                  <a:lnTo>
                    <a:pt x="720810" y="816338"/>
                  </a:lnTo>
                  <a:lnTo>
                    <a:pt x="712250" y="806956"/>
                  </a:lnTo>
                  <a:close/>
                </a:path>
                <a:path w="5515609" h="1659254">
                  <a:moveTo>
                    <a:pt x="750601" y="773353"/>
                  </a:moveTo>
                  <a:lnTo>
                    <a:pt x="725182" y="795157"/>
                  </a:lnTo>
                  <a:lnTo>
                    <a:pt x="721631" y="798396"/>
                  </a:lnTo>
                  <a:lnTo>
                    <a:pt x="730191" y="807778"/>
                  </a:lnTo>
                  <a:lnTo>
                    <a:pt x="733742" y="804539"/>
                  </a:lnTo>
                  <a:lnTo>
                    <a:pt x="758869" y="782994"/>
                  </a:lnTo>
                  <a:lnTo>
                    <a:pt x="750601" y="773353"/>
                  </a:lnTo>
                  <a:close/>
                </a:path>
                <a:path w="5515609" h="1659254">
                  <a:moveTo>
                    <a:pt x="789795" y="740736"/>
                  </a:moveTo>
                  <a:lnTo>
                    <a:pt x="770733" y="756088"/>
                  </a:lnTo>
                  <a:lnTo>
                    <a:pt x="760242" y="765086"/>
                  </a:lnTo>
                  <a:lnTo>
                    <a:pt x="768510" y="774726"/>
                  </a:lnTo>
                  <a:lnTo>
                    <a:pt x="779001" y="765728"/>
                  </a:lnTo>
                  <a:lnTo>
                    <a:pt x="797760" y="750628"/>
                  </a:lnTo>
                  <a:lnTo>
                    <a:pt x="789795" y="740736"/>
                  </a:lnTo>
                  <a:close/>
                </a:path>
                <a:path w="5515609" h="1659254">
                  <a:moveTo>
                    <a:pt x="829817" y="709150"/>
                  </a:moveTo>
                  <a:lnTo>
                    <a:pt x="816446" y="719277"/>
                  </a:lnTo>
                  <a:lnTo>
                    <a:pt x="799687" y="732770"/>
                  </a:lnTo>
                  <a:lnTo>
                    <a:pt x="807651" y="742662"/>
                  </a:lnTo>
                  <a:lnTo>
                    <a:pt x="824481" y="729112"/>
                  </a:lnTo>
                  <a:lnTo>
                    <a:pt x="837482" y="719277"/>
                  </a:lnTo>
                  <a:lnTo>
                    <a:pt x="829817" y="709150"/>
                  </a:lnTo>
                  <a:close/>
                </a:path>
                <a:path w="5515609" h="1659254">
                  <a:moveTo>
                    <a:pt x="870642" y="678614"/>
                  </a:moveTo>
                  <a:lnTo>
                    <a:pt x="862472" y="684436"/>
                  </a:lnTo>
                  <a:lnTo>
                    <a:pt x="839944" y="701485"/>
                  </a:lnTo>
                  <a:lnTo>
                    <a:pt x="847609" y="711612"/>
                  </a:lnTo>
                  <a:lnTo>
                    <a:pt x="870136" y="694563"/>
                  </a:lnTo>
                  <a:lnTo>
                    <a:pt x="878009" y="688958"/>
                  </a:lnTo>
                  <a:lnTo>
                    <a:pt x="870642" y="678614"/>
                  </a:lnTo>
                  <a:close/>
                </a:path>
                <a:path w="5515609" h="1659254">
                  <a:moveTo>
                    <a:pt x="912230" y="649140"/>
                  </a:moveTo>
                  <a:lnTo>
                    <a:pt x="908547" y="651615"/>
                  </a:lnTo>
                  <a:lnTo>
                    <a:pt x="880986" y="671247"/>
                  </a:lnTo>
                  <a:lnTo>
                    <a:pt x="888354" y="681591"/>
                  </a:lnTo>
                  <a:lnTo>
                    <a:pt x="915915" y="661959"/>
                  </a:lnTo>
                  <a:lnTo>
                    <a:pt x="919309" y="659683"/>
                  </a:lnTo>
                  <a:lnTo>
                    <a:pt x="912230" y="649140"/>
                  </a:lnTo>
                  <a:close/>
                </a:path>
                <a:path w="5515609" h="1659254">
                  <a:moveTo>
                    <a:pt x="954407" y="620824"/>
                  </a:moveTo>
                  <a:lnTo>
                    <a:pt x="922774" y="642061"/>
                  </a:lnTo>
                  <a:lnTo>
                    <a:pt x="929853" y="652604"/>
                  </a:lnTo>
                  <a:lnTo>
                    <a:pt x="961486" y="631369"/>
                  </a:lnTo>
                  <a:lnTo>
                    <a:pt x="954407" y="620824"/>
                  </a:lnTo>
                  <a:close/>
                </a:path>
                <a:path w="5515609" h="1659254">
                  <a:moveTo>
                    <a:pt x="997447" y="593526"/>
                  </a:moveTo>
                  <a:lnTo>
                    <a:pt x="965268" y="613925"/>
                  </a:lnTo>
                  <a:lnTo>
                    <a:pt x="972068" y="624652"/>
                  </a:lnTo>
                  <a:lnTo>
                    <a:pt x="1004247" y="604253"/>
                  </a:lnTo>
                  <a:lnTo>
                    <a:pt x="997447" y="593526"/>
                  </a:lnTo>
                  <a:close/>
                </a:path>
                <a:path w="5515609" h="1659254">
                  <a:moveTo>
                    <a:pt x="1041092" y="567228"/>
                  </a:moveTo>
                  <a:lnTo>
                    <a:pt x="1008419" y="586827"/>
                  </a:lnTo>
                  <a:lnTo>
                    <a:pt x="1014952" y="597717"/>
                  </a:lnTo>
                  <a:lnTo>
                    <a:pt x="1047625" y="578119"/>
                  </a:lnTo>
                  <a:lnTo>
                    <a:pt x="1041092" y="567228"/>
                  </a:lnTo>
                  <a:close/>
                </a:path>
                <a:path w="5515609" h="1659254">
                  <a:moveTo>
                    <a:pt x="1085291" y="541896"/>
                  </a:moveTo>
                  <a:lnTo>
                    <a:pt x="1052177" y="560739"/>
                  </a:lnTo>
                  <a:lnTo>
                    <a:pt x="1058458" y="571776"/>
                  </a:lnTo>
                  <a:lnTo>
                    <a:pt x="1091572" y="552933"/>
                  </a:lnTo>
                  <a:lnTo>
                    <a:pt x="1085291" y="541896"/>
                  </a:lnTo>
                  <a:close/>
                </a:path>
                <a:path w="5515609" h="1659254">
                  <a:moveTo>
                    <a:pt x="1129992" y="517483"/>
                  </a:moveTo>
                  <a:lnTo>
                    <a:pt x="1096486" y="535621"/>
                  </a:lnTo>
                  <a:lnTo>
                    <a:pt x="1102532" y="546789"/>
                  </a:lnTo>
                  <a:lnTo>
                    <a:pt x="1136037" y="528651"/>
                  </a:lnTo>
                  <a:lnTo>
                    <a:pt x="1129992" y="517483"/>
                  </a:lnTo>
                  <a:close/>
                </a:path>
                <a:path w="5515609" h="1659254">
                  <a:moveTo>
                    <a:pt x="1175139" y="493933"/>
                  </a:moveTo>
                  <a:lnTo>
                    <a:pt x="1141291" y="511425"/>
                  </a:lnTo>
                  <a:lnTo>
                    <a:pt x="1147122" y="522707"/>
                  </a:lnTo>
                  <a:lnTo>
                    <a:pt x="1180970" y="505216"/>
                  </a:lnTo>
                  <a:lnTo>
                    <a:pt x="1175139" y="493933"/>
                  </a:lnTo>
                  <a:close/>
                </a:path>
                <a:path w="5515609" h="1659254">
                  <a:moveTo>
                    <a:pt x="1220853" y="471426"/>
                  </a:moveTo>
                  <a:lnTo>
                    <a:pt x="1186585" y="488080"/>
                  </a:lnTo>
                  <a:lnTo>
                    <a:pt x="1192137" y="499502"/>
                  </a:lnTo>
                  <a:lnTo>
                    <a:pt x="1226404" y="482848"/>
                  </a:lnTo>
                  <a:lnTo>
                    <a:pt x="1220853" y="471426"/>
                  </a:lnTo>
                  <a:close/>
                </a:path>
                <a:path w="5515609" h="1659254">
                  <a:moveTo>
                    <a:pt x="1266543" y="449220"/>
                  </a:moveTo>
                  <a:lnTo>
                    <a:pt x="1232275" y="465874"/>
                  </a:lnTo>
                  <a:lnTo>
                    <a:pt x="1237827" y="477297"/>
                  </a:lnTo>
                  <a:lnTo>
                    <a:pt x="1272094" y="460642"/>
                  </a:lnTo>
                  <a:lnTo>
                    <a:pt x="1266543" y="449220"/>
                  </a:lnTo>
                  <a:close/>
                </a:path>
                <a:path w="5515609" h="1659254">
                  <a:moveTo>
                    <a:pt x="1312825" y="427897"/>
                  </a:moveTo>
                  <a:lnTo>
                    <a:pt x="1278147" y="443677"/>
                  </a:lnTo>
                  <a:lnTo>
                    <a:pt x="1283406" y="455236"/>
                  </a:lnTo>
                  <a:lnTo>
                    <a:pt x="1318084" y="439456"/>
                  </a:lnTo>
                  <a:lnTo>
                    <a:pt x="1312825" y="427897"/>
                  </a:lnTo>
                  <a:close/>
                </a:path>
                <a:path w="5515609" h="1659254">
                  <a:moveTo>
                    <a:pt x="1359063" y="406857"/>
                  </a:moveTo>
                  <a:lnTo>
                    <a:pt x="1324385" y="422636"/>
                  </a:lnTo>
                  <a:lnTo>
                    <a:pt x="1329644" y="434196"/>
                  </a:lnTo>
                  <a:lnTo>
                    <a:pt x="1364324" y="418416"/>
                  </a:lnTo>
                  <a:lnTo>
                    <a:pt x="1359063" y="406857"/>
                  </a:lnTo>
                  <a:close/>
                </a:path>
                <a:path w="5515609" h="1659254">
                  <a:moveTo>
                    <a:pt x="1405681" y="386425"/>
                  </a:moveTo>
                  <a:lnTo>
                    <a:pt x="1370759" y="401660"/>
                  </a:lnTo>
                  <a:lnTo>
                    <a:pt x="1375837" y="413299"/>
                  </a:lnTo>
                  <a:lnTo>
                    <a:pt x="1410759" y="398066"/>
                  </a:lnTo>
                  <a:lnTo>
                    <a:pt x="1405681" y="386425"/>
                  </a:lnTo>
                  <a:close/>
                </a:path>
                <a:path w="5515609" h="1659254">
                  <a:moveTo>
                    <a:pt x="1452349" y="366086"/>
                  </a:moveTo>
                  <a:lnTo>
                    <a:pt x="1451319" y="366515"/>
                  </a:lnTo>
                  <a:lnTo>
                    <a:pt x="1417322" y="381346"/>
                  </a:lnTo>
                  <a:lnTo>
                    <a:pt x="1422399" y="392987"/>
                  </a:lnTo>
                  <a:lnTo>
                    <a:pt x="1456396" y="378156"/>
                  </a:lnTo>
                  <a:lnTo>
                    <a:pt x="1457229" y="377811"/>
                  </a:lnTo>
                  <a:lnTo>
                    <a:pt x="1452349" y="366086"/>
                  </a:lnTo>
                  <a:close/>
                </a:path>
                <a:path w="5515609" h="1659254">
                  <a:moveTo>
                    <a:pt x="1499453" y="346640"/>
                  </a:moveTo>
                  <a:lnTo>
                    <a:pt x="1493935" y="348776"/>
                  </a:lnTo>
                  <a:lnTo>
                    <a:pt x="1464073" y="361205"/>
                  </a:lnTo>
                  <a:lnTo>
                    <a:pt x="1468954" y="372930"/>
                  </a:lnTo>
                  <a:lnTo>
                    <a:pt x="1498815" y="360502"/>
                  </a:lnTo>
                  <a:lnTo>
                    <a:pt x="1504034" y="358485"/>
                  </a:lnTo>
                  <a:lnTo>
                    <a:pt x="1499453" y="346640"/>
                  </a:lnTo>
                  <a:close/>
                </a:path>
                <a:path w="5515609" h="1659254">
                  <a:moveTo>
                    <a:pt x="1547089" y="328545"/>
                  </a:moveTo>
                  <a:lnTo>
                    <a:pt x="1535645" y="332643"/>
                  </a:lnTo>
                  <a:lnTo>
                    <a:pt x="1511297" y="342059"/>
                  </a:lnTo>
                  <a:lnTo>
                    <a:pt x="1515878" y="353904"/>
                  </a:lnTo>
                  <a:lnTo>
                    <a:pt x="1540226" y="344488"/>
                  </a:lnTo>
                  <a:lnTo>
                    <a:pt x="1551369" y="340502"/>
                  </a:lnTo>
                  <a:lnTo>
                    <a:pt x="1547089" y="328545"/>
                  </a:lnTo>
                  <a:close/>
                </a:path>
                <a:path w="5515609" h="1659254">
                  <a:moveTo>
                    <a:pt x="1595225" y="311833"/>
                  </a:moveTo>
                  <a:lnTo>
                    <a:pt x="1576556" y="317997"/>
                  </a:lnTo>
                  <a:lnTo>
                    <a:pt x="1559046" y="324265"/>
                  </a:lnTo>
                  <a:lnTo>
                    <a:pt x="1563326" y="336222"/>
                  </a:lnTo>
                  <a:lnTo>
                    <a:pt x="1580836" y="329954"/>
                  </a:lnTo>
                  <a:lnTo>
                    <a:pt x="1599206" y="323893"/>
                  </a:lnTo>
                  <a:lnTo>
                    <a:pt x="1595225" y="311833"/>
                  </a:lnTo>
                  <a:close/>
                </a:path>
                <a:path w="5515609" h="1659254">
                  <a:moveTo>
                    <a:pt x="1643813" y="296503"/>
                  </a:moveTo>
                  <a:lnTo>
                    <a:pt x="1616823" y="304703"/>
                  </a:lnTo>
                  <a:lnTo>
                    <a:pt x="1607285" y="307851"/>
                  </a:lnTo>
                  <a:lnTo>
                    <a:pt x="1611266" y="319911"/>
                  </a:lnTo>
                  <a:lnTo>
                    <a:pt x="1620804" y="316763"/>
                  </a:lnTo>
                  <a:lnTo>
                    <a:pt x="1647503" y="308654"/>
                  </a:lnTo>
                  <a:lnTo>
                    <a:pt x="1643813" y="296503"/>
                  </a:lnTo>
                  <a:close/>
                </a:path>
                <a:path w="5515609" h="1659254">
                  <a:moveTo>
                    <a:pt x="1692795" y="282512"/>
                  </a:moveTo>
                  <a:lnTo>
                    <a:pt x="1656598" y="292619"/>
                  </a:lnTo>
                  <a:lnTo>
                    <a:pt x="1655964" y="292812"/>
                  </a:lnTo>
                  <a:lnTo>
                    <a:pt x="1659655" y="304963"/>
                  </a:lnTo>
                  <a:lnTo>
                    <a:pt x="1660288" y="304772"/>
                  </a:lnTo>
                  <a:lnTo>
                    <a:pt x="1696209" y="294745"/>
                  </a:lnTo>
                  <a:lnTo>
                    <a:pt x="1692795" y="282512"/>
                  </a:lnTo>
                  <a:close/>
                </a:path>
                <a:path w="5515609" h="1659254">
                  <a:moveTo>
                    <a:pt x="1742277" y="270198"/>
                  </a:moveTo>
                  <a:lnTo>
                    <a:pt x="1705286" y="279323"/>
                  </a:lnTo>
                  <a:lnTo>
                    <a:pt x="1708327" y="291654"/>
                  </a:lnTo>
                  <a:lnTo>
                    <a:pt x="1745319" y="282529"/>
                  </a:lnTo>
                  <a:lnTo>
                    <a:pt x="1742277" y="270198"/>
                  </a:lnTo>
                  <a:close/>
                </a:path>
                <a:path w="5515609" h="1659254">
                  <a:moveTo>
                    <a:pt x="1791933" y="258554"/>
                  </a:moveTo>
                  <a:lnTo>
                    <a:pt x="1774455" y="262262"/>
                  </a:lnTo>
                  <a:lnTo>
                    <a:pt x="1754607" y="267158"/>
                  </a:lnTo>
                  <a:lnTo>
                    <a:pt x="1757649" y="279488"/>
                  </a:lnTo>
                  <a:lnTo>
                    <a:pt x="1777497" y="274593"/>
                  </a:lnTo>
                  <a:lnTo>
                    <a:pt x="1794567" y="270978"/>
                  </a:lnTo>
                  <a:lnTo>
                    <a:pt x="1791933" y="258554"/>
                  </a:lnTo>
                  <a:close/>
                </a:path>
                <a:path w="5515609" h="1659254">
                  <a:moveTo>
                    <a:pt x="1841629" y="248020"/>
                  </a:moveTo>
                  <a:lnTo>
                    <a:pt x="1804357" y="255921"/>
                  </a:lnTo>
                  <a:lnTo>
                    <a:pt x="1806991" y="268344"/>
                  </a:lnTo>
                  <a:lnTo>
                    <a:pt x="1844263" y="260445"/>
                  </a:lnTo>
                  <a:lnTo>
                    <a:pt x="1841629" y="248020"/>
                  </a:lnTo>
                  <a:close/>
                </a:path>
                <a:path w="5515609" h="1659254">
                  <a:moveTo>
                    <a:pt x="1891634" y="238306"/>
                  </a:moveTo>
                  <a:lnTo>
                    <a:pt x="1854194" y="245374"/>
                  </a:lnTo>
                  <a:lnTo>
                    <a:pt x="1856550" y="257853"/>
                  </a:lnTo>
                  <a:lnTo>
                    <a:pt x="1893989" y="250785"/>
                  </a:lnTo>
                  <a:lnTo>
                    <a:pt x="1891634" y="238306"/>
                  </a:lnTo>
                  <a:close/>
                </a:path>
                <a:path w="5515609" h="1659254">
                  <a:moveTo>
                    <a:pt x="1941635" y="228950"/>
                  </a:moveTo>
                  <a:lnTo>
                    <a:pt x="1934187" y="230272"/>
                  </a:lnTo>
                  <a:lnTo>
                    <a:pt x="1904113" y="235950"/>
                  </a:lnTo>
                  <a:lnTo>
                    <a:pt x="1906469" y="248429"/>
                  </a:lnTo>
                  <a:lnTo>
                    <a:pt x="1936542" y="242752"/>
                  </a:lnTo>
                  <a:lnTo>
                    <a:pt x="1943854" y="241456"/>
                  </a:lnTo>
                  <a:lnTo>
                    <a:pt x="1941635" y="228950"/>
                  </a:lnTo>
                  <a:close/>
                </a:path>
                <a:path w="5515609" h="1659254">
                  <a:moveTo>
                    <a:pt x="1991654" y="220075"/>
                  </a:moveTo>
                  <a:lnTo>
                    <a:pt x="1954140" y="226731"/>
                  </a:lnTo>
                  <a:lnTo>
                    <a:pt x="1956358" y="239237"/>
                  </a:lnTo>
                  <a:lnTo>
                    <a:pt x="1993873" y="232580"/>
                  </a:lnTo>
                  <a:lnTo>
                    <a:pt x="1991654" y="220075"/>
                  </a:lnTo>
                  <a:close/>
                </a:path>
                <a:path w="5515609" h="1659254">
                  <a:moveTo>
                    <a:pt x="2041687" y="211234"/>
                  </a:moveTo>
                  <a:lnTo>
                    <a:pt x="2004159" y="217857"/>
                  </a:lnTo>
                  <a:lnTo>
                    <a:pt x="2006377" y="230361"/>
                  </a:lnTo>
                  <a:lnTo>
                    <a:pt x="2043888" y="223742"/>
                  </a:lnTo>
                  <a:lnTo>
                    <a:pt x="2041687" y="211234"/>
                  </a:lnTo>
                  <a:close/>
                </a:path>
                <a:path w="5515609" h="1659254">
                  <a:moveTo>
                    <a:pt x="2091692" y="202361"/>
                  </a:moveTo>
                  <a:lnTo>
                    <a:pt x="2054195" y="209033"/>
                  </a:lnTo>
                  <a:lnTo>
                    <a:pt x="2056396" y="221541"/>
                  </a:lnTo>
                  <a:lnTo>
                    <a:pt x="2093922" y="214864"/>
                  </a:lnTo>
                  <a:lnTo>
                    <a:pt x="2091692" y="202361"/>
                  </a:lnTo>
                  <a:close/>
                </a:path>
                <a:path w="5515609" h="1659254">
                  <a:moveTo>
                    <a:pt x="2141754" y="193583"/>
                  </a:moveTo>
                  <a:lnTo>
                    <a:pt x="2104194" y="200132"/>
                  </a:lnTo>
                  <a:lnTo>
                    <a:pt x="2106424" y="212634"/>
                  </a:lnTo>
                  <a:lnTo>
                    <a:pt x="2143932" y="206095"/>
                  </a:lnTo>
                  <a:lnTo>
                    <a:pt x="2141754" y="193583"/>
                  </a:lnTo>
                  <a:close/>
                </a:path>
                <a:path w="5515609" h="1659254">
                  <a:moveTo>
                    <a:pt x="2191942" y="185289"/>
                  </a:moveTo>
                  <a:lnTo>
                    <a:pt x="2154337" y="191418"/>
                  </a:lnTo>
                  <a:lnTo>
                    <a:pt x="2156381" y="203951"/>
                  </a:lnTo>
                  <a:lnTo>
                    <a:pt x="2193984" y="197824"/>
                  </a:lnTo>
                  <a:lnTo>
                    <a:pt x="2191942" y="185289"/>
                  </a:lnTo>
                  <a:close/>
                </a:path>
                <a:path w="5515609" h="1659254">
                  <a:moveTo>
                    <a:pt x="2242206" y="177519"/>
                  </a:moveTo>
                  <a:lnTo>
                    <a:pt x="2204544" y="183283"/>
                  </a:lnTo>
                  <a:lnTo>
                    <a:pt x="2206466" y="195837"/>
                  </a:lnTo>
                  <a:lnTo>
                    <a:pt x="2244128" y="190073"/>
                  </a:lnTo>
                  <a:lnTo>
                    <a:pt x="2242206" y="177519"/>
                  </a:lnTo>
                  <a:close/>
                </a:path>
                <a:path w="5515609" h="1659254">
                  <a:moveTo>
                    <a:pt x="2292531" y="170202"/>
                  </a:moveTo>
                  <a:lnTo>
                    <a:pt x="2254821" y="175643"/>
                  </a:lnTo>
                  <a:lnTo>
                    <a:pt x="2256635" y="188213"/>
                  </a:lnTo>
                  <a:lnTo>
                    <a:pt x="2294345" y="182772"/>
                  </a:lnTo>
                  <a:lnTo>
                    <a:pt x="2292531" y="170202"/>
                  </a:lnTo>
                  <a:close/>
                </a:path>
                <a:path w="5515609" h="1659254">
                  <a:moveTo>
                    <a:pt x="2342950" y="163437"/>
                  </a:moveTo>
                  <a:lnTo>
                    <a:pt x="2305182" y="168455"/>
                  </a:lnTo>
                  <a:lnTo>
                    <a:pt x="2306854" y="181044"/>
                  </a:lnTo>
                  <a:lnTo>
                    <a:pt x="2344623" y="176027"/>
                  </a:lnTo>
                  <a:lnTo>
                    <a:pt x="2342950" y="163437"/>
                  </a:lnTo>
                  <a:close/>
                </a:path>
                <a:path w="5515609" h="1659254">
                  <a:moveTo>
                    <a:pt x="2393308" y="156748"/>
                  </a:moveTo>
                  <a:lnTo>
                    <a:pt x="2355540" y="161764"/>
                  </a:lnTo>
                  <a:lnTo>
                    <a:pt x="2357212" y="174354"/>
                  </a:lnTo>
                  <a:lnTo>
                    <a:pt x="2394981" y="169337"/>
                  </a:lnTo>
                  <a:lnTo>
                    <a:pt x="2393308" y="156748"/>
                  </a:lnTo>
                  <a:close/>
                </a:path>
                <a:path w="5515609" h="1659254">
                  <a:moveTo>
                    <a:pt x="2443815" y="150597"/>
                  </a:moveTo>
                  <a:lnTo>
                    <a:pt x="2405985" y="155135"/>
                  </a:lnTo>
                  <a:lnTo>
                    <a:pt x="2407498" y="167745"/>
                  </a:lnTo>
                  <a:lnTo>
                    <a:pt x="2445327" y="163207"/>
                  </a:lnTo>
                  <a:lnTo>
                    <a:pt x="2443815" y="150597"/>
                  </a:lnTo>
                  <a:close/>
                </a:path>
                <a:path w="5515609" h="1659254">
                  <a:moveTo>
                    <a:pt x="2494253" y="144546"/>
                  </a:moveTo>
                  <a:lnTo>
                    <a:pt x="2456425" y="149085"/>
                  </a:lnTo>
                  <a:lnTo>
                    <a:pt x="2457937" y="161693"/>
                  </a:lnTo>
                  <a:lnTo>
                    <a:pt x="2495765" y="157156"/>
                  </a:lnTo>
                  <a:lnTo>
                    <a:pt x="2494253" y="144546"/>
                  </a:lnTo>
                  <a:close/>
                </a:path>
                <a:path w="5515609" h="1659254">
                  <a:moveTo>
                    <a:pt x="2544808" y="138918"/>
                  </a:moveTo>
                  <a:lnTo>
                    <a:pt x="2506933" y="143056"/>
                  </a:lnTo>
                  <a:lnTo>
                    <a:pt x="2508312" y="155680"/>
                  </a:lnTo>
                  <a:lnTo>
                    <a:pt x="2546187" y="151544"/>
                  </a:lnTo>
                  <a:lnTo>
                    <a:pt x="2544808" y="138918"/>
                  </a:lnTo>
                  <a:close/>
                </a:path>
                <a:path w="5515609" h="1659254">
                  <a:moveTo>
                    <a:pt x="2595307" y="133403"/>
                  </a:moveTo>
                  <a:lnTo>
                    <a:pt x="2557433" y="137539"/>
                  </a:lnTo>
                  <a:lnTo>
                    <a:pt x="2558812" y="150164"/>
                  </a:lnTo>
                  <a:lnTo>
                    <a:pt x="2596686" y="146028"/>
                  </a:lnTo>
                  <a:lnTo>
                    <a:pt x="2595307" y="133403"/>
                  </a:lnTo>
                  <a:close/>
                </a:path>
                <a:path w="5515609" h="1659254">
                  <a:moveTo>
                    <a:pt x="2645900" y="128225"/>
                  </a:moveTo>
                  <a:lnTo>
                    <a:pt x="2607989" y="132020"/>
                  </a:lnTo>
                  <a:lnTo>
                    <a:pt x="2609254" y="144656"/>
                  </a:lnTo>
                  <a:lnTo>
                    <a:pt x="2647165" y="140862"/>
                  </a:lnTo>
                  <a:lnTo>
                    <a:pt x="2645900" y="128225"/>
                  </a:lnTo>
                  <a:close/>
                </a:path>
                <a:path w="5515609" h="1659254">
                  <a:moveTo>
                    <a:pt x="2696447" y="123165"/>
                  </a:moveTo>
                  <a:lnTo>
                    <a:pt x="2658536" y="126960"/>
                  </a:lnTo>
                  <a:lnTo>
                    <a:pt x="2659801" y="139597"/>
                  </a:lnTo>
                  <a:lnTo>
                    <a:pt x="2697712" y="135803"/>
                  </a:lnTo>
                  <a:lnTo>
                    <a:pt x="2696447" y="123165"/>
                  </a:lnTo>
                  <a:close/>
                </a:path>
                <a:path w="5515609" h="1659254">
                  <a:moveTo>
                    <a:pt x="2747054" y="118327"/>
                  </a:moveTo>
                  <a:lnTo>
                    <a:pt x="2709085" y="121900"/>
                  </a:lnTo>
                  <a:lnTo>
                    <a:pt x="2710350" y="134538"/>
                  </a:lnTo>
                  <a:lnTo>
                    <a:pt x="2748244" y="130971"/>
                  </a:lnTo>
                  <a:lnTo>
                    <a:pt x="2747054" y="118327"/>
                  </a:lnTo>
                  <a:close/>
                </a:path>
                <a:path w="5515609" h="1659254">
                  <a:moveTo>
                    <a:pt x="2797667" y="113709"/>
                  </a:moveTo>
                  <a:lnTo>
                    <a:pt x="2759722" y="117135"/>
                  </a:lnTo>
                  <a:lnTo>
                    <a:pt x="2760864" y="129785"/>
                  </a:lnTo>
                  <a:lnTo>
                    <a:pt x="2798810" y="126357"/>
                  </a:lnTo>
                  <a:lnTo>
                    <a:pt x="2797667" y="113709"/>
                  </a:lnTo>
                  <a:close/>
                </a:path>
                <a:path w="5515609" h="1659254">
                  <a:moveTo>
                    <a:pt x="2848296" y="109274"/>
                  </a:moveTo>
                  <a:lnTo>
                    <a:pt x="2810338" y="112571"/>
                  </a:lnTo>
                  <a:lnTo>
                    <a:pt x="2811437" y="125223"/>
                  </a:lnTo>
                  <a:lnTo>
                    <a:pt x="2849394" y="121926"/>
                  </a:lnTo>
                  <a:lnTo>
                    <a:pt x="2848296" y="109274"/>
                  </a:lnTo>
                  <a:close/>
                </a:path>
                <a:path w="5515609" h="1659254">
                  <a:moveTo>
                    <a:pt x="2898937" y="105017"/>
                  </a:moveTo>
                  <a:lnTo>
                    <a:pt x="2860970" y="108190"/>
                  </a:lnTo>
                  <a:lnTo>
                    <a:pt x="2862027" y="120845"/>
                  </a:lnTo>
                  <a:lnTo>
                    <a:pt x="2899995" y="117673"/>
                  </a:lnTo>
                  <a:lnTo>
                    <a:pt x="2898937" y="105017"/>
                  </a:lnTo>
                  <a:close/>
                </a:path>
                <a:path w="5515609" h="1659254">
                  <a:moveTo>
                    <a:pt x="2949722" y="101191"/>
                  </a:moveTo>
                  <a:lnTo>
                    <a:pt x="2911655" y="104037"/>
                  </a:lnTo>
                  <a:lnTo>
                    <a:pt x="2912602" y="116701"/>
                  </a:lnTo>
                  <a:lnTo>
                    <a:pt x="2950523" y="113865"/>
                  </a:lnTo>
                  <a:lnTo>
                    <a:pt x="2949722" y="101191"/>
                  </a:lnTo>
                  <a:close/>
                </a:path>
                <a:path w="5515609" h="1659254">
                  <a:moveTo>
                    <a:pt x="3000480" y="97993"/>
                  </a:moveTo>
                  <a:lnTo>
                    <a:pt x="2962398" y="100390"/>
                  </a:lnTo>
                  <a:lnTo>
                    <a:pt x="2963198" y="113065"/>
                  </a:lnTo>
                  <a:lnTo>
                    <a:pt x="3001164" y="110674"/>
                  </a:lnTo>
                  <a:lnTo>
                    <a:pt x="3000480" y="97993"/>
                  </a:lnTo>
                  <a:close/>
                </a:path>
                <a:path w="5515609" h="1659254">
                  <a:moveTo>
                    <a:pt x="3051205" y="95253"/>
                  </a:moveTo>
                  <a:lnTo>
                    <a:pt x="3013161" y="97308"/>
                  </a:lnTo>
                  <a:lnTo>
                    <a:pt x="3013845" y="109989"/>
                  </a:lnTo>
                  <a:lnTo>
                    <a:pt x="3051891" y="107934"/>
                  </a:lnTo>
                  <a:lnTo>
                    <a:pt x="3051205" y="95253"/>
                  </a:lnTo>
                  <a:close/>
                </a:path>
                <a:path w="5515609" h="1659254">
                  <a:moveTo>
                    <a:pt x="3101996" y="92875"/>
                  </a:moveTo>
                  <a:lnTo>
                    <a:pt x="3063938" y="94651"/>
                  </a:lnTo>
                  <a:lnTo>
                    <a:pt x="3064530" y="107337"/>
                  </a:lnTo>
                  <a:lnTo>
                    <a:pt x="3102588" y="105561"/>
                  </a:lnTo>
                  <a:lnTo>
                    <a:pt x="3101996" y="92875"/>
                  </a:lnTo>
                  <a:close/>
                </a:path>
                <a:path w="5515609" h="1659254">
                  <a:moveTo>
                    <a:pt x="3152811" y="90900"/>
                  </a:moveTo>
                  <a:lnTo>
                    <a:pt x="3114739" y="92351"/>
                  </a:lnTo>
                  <a:lnTo>
                    <a:pt x="3115223" y="105042"/>
                  </a:lnTo>
                  <a:lnTo>
                    <a:pt x="3153296" y="103591"/>
                  </a:lnTo>
                  <a:lnTo>
                    <a:pt x="3152811" y="90900"/>
                  </a:lnTo>
                  <a:close/>
                </a:path>
                <a:path w="5515609" h="1659254">
                  <a:moveTo>
                    <a:pt x="3203575" y="88963"/>
                  </a:moveTo>
                  <a:lnTo>
                    <a:pt x="3165502" y="90416"/>
                  </a:lnTo>
                  <a:lnTo>
                    <a:pt x="3165986" y="103106"/>
                  </a:lnTo>
                  <a:lnTo>
                    <a:pt x="3204058" y="101654"/>
                  </a:lnTo>
                  <a:lnTo>
                    <a:pt x="3203575" y="88963"/>
                  </a:lnTo>
                  <a:close/>
                </a:path>
                <a:path w="5515609" h="1659254">
                  <a:moveTo>
                    <a:pt x="3254391" y="87290"/>
                  </a:moveTo>
                  <a:lnTo>
                    <a:pt x="3216309" y="88485"/>
                  </a:lnTo>
                  <a:lnTo>
                    <a:pt x="3216708" y="101179"/>
                  </a:lnTo>
                  <a:lnTo>
                    <a:pt x="3254789" y="99984"/>
                  </a:lnTo>
                  <a:lnTo>
                    <a:pt x="3254391" y="87290"/>
                  </a:lnTo>
                  <a:close/>
                </a:path>
                <a:path w="5515609" h="1659254">
                  <a:moveTo>
                    <a:pt x="3305192" y="85832"/>
                  </a:moveTo>
                  <a:lnTo>
                    <a:pt x="3267085" y="86893"/>
                  </a:lnTo>
                  <a:lnTo>
                    <a:pt x="3267482" y="99587"/>
                  </a:lnTo>
                  <a:lnTo>
                    <a:pt x="3305544" y="98527"/>
                  </a:lnTo>
                  <a:lnTo>
                    <a:pt x="3305192" y="85832"/>
                  </a:lnTo>
                  <a:close/>
                </a:path>
                <a:path w="5515609" h="1659254">
                  <a:moveTo>
                    <a:pt x="3355996" y="84541"/>
                  </a:moveTo>
                  <a:lnTo>
                    <a:pt x="3317887" y="85481"/>
                  </a:lnTo>
                  <a:lnTo>
                    <a:pt x="3318239" y="98176"/>
                  </a:lnTo>
                  <a:lnTo>
                    <a:pt x="3356307" y="97237"/>
                  </a:lnTo>
                  <a:lnTo>
                    <a:pt x="3355996" y="84541"/>
                  </a:lnTo>
                  <a:close/>
                </a:path>
                <a:path w="5515609" h="1659254">
                  <a:moveTo>
                    <a:pt x="3406801" y="83403"/>
                  </a:moveTo>
                  <a:lnTo>
                    <a:pt x="3368710" y="84231"/>
                  </a:lnTo>
                  <a:lnTo>
                    <a:pt x="3368986" y="96928"/>
                  </a:lnTo>
                  <a:lnTo>
                    <a:pt x="3407077" y="96100"/>
                  </a:lnTo>
                  <a:lnTo>
                    <a:pt x="3406801" y="83403"/>
                  </a:lnTo>
                  <a:close/>
                </a:path>
                <a:path w="5515609" h="1659254">
                  <a:moveTo>
                    <a:pt x="3457618" y="82416"/>
                  </a:moveTo>
                  <a:lnTo>
                    <a:pt x="3419510" y="83140"/>
                  </a:lnTo>
                  <a:lnTo>
                    <a:pt x="3419763" y="95838"/>
                  </a:lnTo>
                  <a:lnTo>
                    <a:pt x="3457841" y="95115"/>
                  </a:lnTo>
                  <a:lnTo>
                    <a:pt x="3457618" y="82416"/>
                  </a:lnTo>
                  <a:close/>
                </a:path>
                <a:path w="5515609" h="1659254">
                  <a:moveTo>
                    <a:pt x="3508429" y="81587"/>
                  </a:moveTo>
                  <a:lnTo>
                    <a:pt x="3470316" y="82193"/>
                  </a:lnTo>
                  <a:lnTo>
                    <a:pt x="3470540" y="94891"/>
                  </a:lnTo>
                  <a:lnTo>
                    <a:pt x="3508616" y="94286"/>
                  </a:lnTo>
                  <a:lnTo>
                    <a:pt x="3508429" y="81587"/>
                  </a:lnTo>
                  <a:close/>
                </a:path>
                <a:path w="5515609" h="1659254">
                  <a:moveTo>
                    <a:pt x="3559077" y="80849"/>
                  </a:moveTo>
                  <a:lnTo>
                    <a:pt x="3555726" y="80979"/>
                  </a:lnTo>
                  <a:lnTo>
                    <a:pt x="3521134" y="81405"/>
                  </a:lnTo>
                  <a:lnTo>
                    <a:pt x="3521309" y="94104"/>
                  </a:lnTo>
                  <a:lnTo>
                    <a:pt x="3555855" y="93677"/>
                  </a:lnTo>
                  <a:lnTo>
                    <a:pt x="3559555" y="93540"/>
                  </a:lnTo>
                  <a:lnTo>
                    <a:pt x="3559077" y="80849"/>
                  </a:lnTo>
                  <a:close/>
                </a:path>
                <a:path w="5515609" h="1659254">
                  <a:moveTo>
                    <a:pt x="3609841" y="78934"/>
                  </a:moveTo>
                  <a:lnTo>
                    <a:pt x="3571768" y="80370"/>
                  </a:lnTo>
                  <a:lnTo>
                    <a:pt x="3572247" y="93061"/>
                  </a:lnTo>
                  <a:lnTo>
                    <a:pt x="3610320" y="91625"/>
                  </a:lnTo>
                  <a:lnTo>
                    <a:pt x="3609841" y="78934"/>
                  </a:lnTo>
                  <a:close/>
                </a:path>
                <a:path w="5515609" h="1659254">
                  <a:moveTo>
                    <a:pt x="3660604" y="77019"/>
                  </a:moveTo>
                  <a:lnTo>
                    <a:pt x="3622532" y="78455"/>
                  </a:lnTo>
                  <a:lnTo>
                    <a:pt x="3623011" y="91146"/>
                  </a:lnTo>
                  <a:lnTo>
                    <a:pt x="3661083" y="89708"/>
                  </a:lnTo>
                  <a:lnTo>
                    <a:pt x="3660604" y="77019"/>
                  </a:lnTo>
                  <a:close/>
                </a:path>
                <a:path w="5515609" h="1659254">
                  <a:moveTo>
                    <a:pt x="3711369" y="75102"/>
                  </a:moveTo>
                  <a:lnTo>
                    <a:pt x="3673295" y="76539"/>
                  </a:lnTo>
                  <a:lnTo>
                    <a:pt x="3673774" y="89230"/>
                  </a:lnTo>
                  <a:lnTo>
                    <a:pt x="3711848" y="87793"/>
                  </a:lnTo>
                  <a:lnTo>
                    <a:pt x="3711369" y="75102"/>
                  </a:lnTo>
                  <a:close/>
                </a:path>
                <a:path w="5515609" h="1659254">
                  <a:moveTo>
                    <a:pt x="3762133" y="73187"/>
                  </a:moveTo>
                  <a:lnTo>
                    <a:pt x="3724060" y="74623"/>
                  </a:lnTo>
                  <a:lnTo>
                    <a:pt x="3724539" y="87315"/>
                  </a:lnTo>
                  <a:lnTo>
                    <a:pt x="3762612" y="85878"/>
                  </a:lnTo>
                  <a:lnTo>
                    <a:pt x="3762133" y="73187"/>
                  </a:lnTo>
                  <a:close/>
                </a:path>
                <a:path w="5515609" h="1659254">
                  <a:moveTo>
                    <a:pt x="3812896" y="71272"/>
                  </a:moveTo>
                  <a:lnTo>
                    <a:pt x="3774823" y="72708"/>
                  </a:lnTo>
                  <a:lnTo>
                    <a:pt x="3775303" y="85399"/>
                  </a:lnTo>
                  <a:lnTo>
                    <a:pt x="3813375" y="83962"/>
                  </a:lnTo>
                  <a:lnTo>
                    <a:pt x="3812896" y="71272"/>
                  </a:lnTo>
                  <a:close/>
                </a:path>
                <a:path w="5515609" h="1659254">
                  <a:moveTo>
                    <a:pt x="3863660" y="69355"/>
                  </a:moveTo>
                  <a:lnTo>
                    <a:pt x="3825587" y="70793"/>
                  </a:lnTo>
                  <a:lnTo>
                    <a:pt x="3826066" y="83483"/>
                  </a:lnTo>
                  <a:lnTo>
                    <a:pt x="3864140" y="82047"/>
                  </a:lnTo>
                  <a:lnTo>
                    <a:pt x="3863660" y="69355"/>
                  </a:lnTo>
                  <a:close/>
                </a:path>
                <a:path w="5515609" h="1659254">
                  <a:moveTo>
                    <a:pt x="3914424" y="67440"/>
                  </a:moveTo>
                  <a:lnTo>
                    <a:pt x="3876351" y="68877"/>
                  </a:lnTo>
                  <a:lnTo>
                    <a:pt x="3876831" y="81568"/>
                  </a:lnTo>
                  <a:lnTo>
                    <a:pt x="3914903" y="80131"/>
                  </a:lnTo>
                  <a:lnTo>
                    <a:pt x="3914424" y="67440"/>
                  </a:lnTo>
                  <a:close/>
                </a:path>
                <a:path w="5515609" h="1659254">
                  <a:moveTo>
                    <a:pt x="3965188" y="65525"/>
                  </a:moveTo>
                  <a:lnTo>
                    <a:pt x="3927115" y="66962"/>
                  </a:lnTo>
                  <a:lnTo>
                    <a:pt x="3927594" y="79653"/>
                  </a:lnTo>
                  <a:lnTo>
                    <a:pt x="3965667" y="78216"/>
                  </a:lnTo>
                  <a:lnTo>
                    <a:pt x="3965188" y="65525"/>
                  </a:lnTo>
                  <a:close/>
                </a:path>
                <a:path w="5515609" h="1659254">
                  <a:moveTo>
                    <a:pt x="4015952" y="63609"/>
                  </a:moveTo>
                  <a:lnTo>
                    <a:pt x="3977878" y="65046"/>
                  </a:lnTo>
                  <a:lnTo>
                    <a:pt x="3978358" y="77736"/>
                  </a:lnTo>
                  <a:lnTo>
                    <a:pt x="4016430" y="76300"/>
                  </a:lnTo>
                  <a:lnTo>
                    <a:pt x="4015952" y="63609"/>
                  </a:lnTo>
                  <a:close/>
                </a:path>
                <a:path w="5515609" h="1659254">
                  <a:moveTo>
                    <a:pt x="4066716" y="61694"/>
                  </a:moveTo>
                  <a:lnTo>
                    <a:pt x="4028643" y="63130"/>
                  </a:lnTo>
                  <a:lnTo>
                    <a:pt x="4029121" y="75821"/>
                  </a:lnTo>
                  <a:lnTo>
                    <a:pt x="4067195" y="74385"/>
                  </a:lnTo>
                  <a:lnTo>
                    <a:pt x="4066716" y="61694"/>
                  </a:lnTo>
                  <a:close/>
                </a:path>
                <a:path w="5515609" h="1659254">
                  <a:moveTo>
                    <a:pt x="4117479" y="59778"/>
                  </a:moveTo>
                  <a:lnTo>
                    <a:pt x="4079407" y="61215"/>
                  </a:lnTo>
                  <a:lnTo>
                    <a:pt x="4079886" y="73906"/>
                  </a:lnTo>
                  <a:lnTo>
                    <a:pt x="4117958" y="72470"/>
                  </a:lnTo>
                  <a:lnTo>
                    <a:pt x="4117479" y="59778"/>
                  </a:lnTo>
                  <a:close/>
                </a:path>
                <a:path w="5515609" h="1659254">
                  <a:moveTo>
                    <a:pt x="4168244" y="57862"/>
                  </a:moveTo>
                  <a:lnTo>
                    <a:pt x="4130170" y="59300"/>
                  </a:lnTo>
                  <a:lnTo>
                    <a:pt x="4130649" y="71989"/>
                  </a:lnTo>
                  <a:lnTo>
                    <a:pt x="4168722" y="70553"/>
                  </a:lnTo>
                  <a:lnTo>
                    <a:pt x="4168244" y="57862"/>
                  </a:lnTo>
                  <a:close/>
                </a:path>
                <a:path w="5515609" h="1659254">
                  <a:moveTo>
                    <a:pt x="4219164" y="56678"/>
                  </a:moveTo>
                  <a:lnTo>
                    <a:pt x="4184943" y="57232"/>
                  </a:lnTo>
                  <a:lnTo>
                    <a:pt x="4180935" y="57383"/>
                  </a:lnTo>
                  <a:lnTo>
                    <a:pt x="4181414" y="70074"/>
                  </a:lnTo>
                  <a:lnTo>
                    <a:pt x="4185422" y="69923"/>
                  </a:lnTo>
                  <a:lnTo>
                    <a:pt x="4219369" y="69377"/>
                  </a:lnTo>
                  <a:lnTo>
                    <a:pt x="4219164" y="56678"/>
                  </a:lnTo>
                  <a:close/>
                </a:path>
                <a:path w="5515609" h="1659254">
                  <a:moveTo>
                    <a:pt x="4269958" y="55859"/>
                  </a:moveTo>
                  <a:lnTo>
                    <a:pt x="4231862" y="56474"/>
                  </a:lnTo>
                  <a:lnTo>
                    <a:pt x="4232067" y="69173"/>
                  </a:lnTo>
                  <a:lnTo>
                    <a:pt x="4270162" y="68558"/>
                  </a:lnTo>
                  <a:lnTo>
                    <a:pt x="4269958" y="55859"/>
                  </a:lnTo>
                  <a:close/>
                </a:path>
                <a:path w="5515609" h="1659254">
                  <a:moveTo>
                    <a:pt x="4320750" y="55040"/>
                  </a:moveTo>
                  <a:lnTo>
                    <a:pt x="4282655" y="55655"/>
                  </a:lnTo>
                  <a:lnTo>
                    <a:pt x="4282861" y="68353"/>
                  </a:lnTo>
                  <a:lnTo>
                    <a:pt x="4320956" y="67739"/>
                  </a:lnTo>
                  <a:lnTo>
                    <a:pt x="4320750" y="55040"/>
                  </a:lnTo>
                  <a:close/>
                </a:path>
                <a:path w="5515609" h="1659254">
                  <a:moveTo>
                    <a:pt x="4371544" y="54221"/>
                  </a:moveTo>
                  <a:lnTo>
                    <a:pt x="4333449" y="54836"/>
                  </a:lnTo>
                  <a:lnTo>
                    <a:pt x="4333655" y="67534"/>
                  </a:lnTo>
                  <a:lnTo>
                    <a:pt x="4371750" y="66920"/>
                  </a:lnTo>
                  <a:lnTo>
                    <a:pt x="4371544" y="54221"/>
                  </a:lnTo>
                  <a:close/>
                </a:path>
                <a:path w="5515609" h="1659254">
                  <a:moveTo>
                    <a:pt x="4422338" y="53402"/>
                  </a:moveTo>
                  <a:lnTo>
                    <a:pt x="4384243" y="54016"/>
                  </a:lnTo>
                  <a:lnTo>
                    <a:pt x="4384448" y="66714"/>
                  </a:lnTo>
                  <a:lnTo>
                    <a:pt x="4422543" y="66100"/>
                  </a:lnTo>
                  <a:lnTo>
                    <a:pt x="4422338" y="53402"/>
                  </a:lnTo>
                  <a:close/>
                </a:path>
                <a:path w="5515609" h="1659254">
                  <a:moveTo>
                    <a:pt x="4473131" y="52583"/>
                  </a:moveTo>
                  <a:lnTo>
                    <a:pt x="4435036" y="53197"/>
                  </a:lnTo>
                  <a:lnTo>
                    <a:pt x="4435241" y="65895"/>
                  </a:lnTo>
                  <a:lnTo>
                    <a:pt x="4473336" y="65280"/>
                  </a:lnTo>
                  <a:lnTo>
                    <a:pt x="4473131" y="52583"/>
                  </a:lnTo>
                  <a:close/>
                </a:path>
                <a:path w="5515609" h="1659254">
                  <a:moveTo>
                    <a:pt x="4523925" y="51763"/>
                  </a:moveTo>
                  <a:lnTo>
                    <a:pt x="4485830" y="52378"/>
                  </a:lnTo>
                  <a:lnTo>
                    <a:pt x="4486034" y="65076"/>
                  </a:lnTo>
                  <a:lnTo>
                    <a:pt x="4524129" y="64461"/>
                  </a:lnTo>
                  <a:lnTo>
                    <a:pt x="4523925" y="51763"/>
                  </a:lnTo>
                  <a:close/>
                </a:path>
                <a:path w="5515609" h="1659254">
                  <a:moveTo>
                    <a:pt x="4574719" y="50944"/>
                  </a:moveTo>
                  <a:lnTo>
                    <a:pt x="4536624" y="51558"/>
                  </a:lnTo>
                  <a:lnTo>
                    <a:pt x="4536828" y="64256"/>
                  </a:lnTo>
                  <a:lnTo>
                    <a:pt x="4574923" y="63642"/>
                  </a:lnTo>
                  <a:lnTo>
                    <a:pt x="4574719" y="50944"/>
                  </a:lnTo>
                  <a:close/>
                </a:path>
                <a:path w="5515609" h="1659254">
                  <a:moveTo>
                    <a:pt x="4625512" y="50124"/>
                  </a:moveTo>
                  <a:lnTo>
                    <a:pt x="4587417" y="50739"/>
                  </a:lnTo>
                  <a:lnTo>
                    <a:pt x="4587622" y="63437"/>
                  </a:lnTo>
                  <a:lnTo>
                    <a:pt x="4625717" y="62823"/>
                  </a:lnTo>
                  <a:lnTo>
                    <a:pt x="4625512" y="50124"/>
                  </a:lnTo>
                  <a:close/>
                </a:path>
                <a:path w="5515609" h="1659254">
                  <a:moveTo>
                    <a:pt x="4676306" y="49305"/>
                  </a:moveTo>
                  <a:lnTo>
                    <a:pt x="4638211" y="49919"/>
                  </a:lnTo>
                  <a:lnTo>
                    <a:pt x="4638415" y="62618"/>
                  </a:lnTo>
                  <a:lnTo>
                    <a:pt x="4676510" y="62003"/>
                  </a:lnTo>
                  <a:lnTo>
                    <a:pt x="4676306" y="49305"/>
                  </a:lnTo>
                  <a:close/>
                </a:path>
                <a:path w="5515609" h="1659254">
                  <a:moveTo>
                    <a:pt x="4727098" y="48486"/>
                  </a:moveTo>
                  <a:lnTo>
                    <a:pt x="4689003" y="49100"/>
                  </a:lnTo>
                  <a:lnTo>
                    <a:pt x="4689209" y="61799"/>
                  </a:lnTo>
                  <a:lnTo>
                    <a:pt x="4727304" y="61184"/>
                  </a:lnTo>
                  <a:lnTo>
                    <a:pt x="4727098" y="48486"/>
                  </a:lnTo>
                  <a:close/>
                </a:path>
                <a:path w="5515609" h="1659254">
                  <a:moveTo>
                    <a:pt x="4777892" y="47666"/>
                  </a:moveTo>
                  <a:lnTo>
                    <a:pt x="4739797" y="48281"/>
                  </a:lnTo>
                  <a:lnTo>
                    <a:pt x="4740003" y="60980"/>
                  </a:lnTo>
                  <a:lnTo>
                    <a:pt x="4778098" y="60365"/>
                  </a:lnTo>
                  <a:lnTo>
                    <a:pt x="4777892" y="47666"/>
                  </a:lnTo>
                  <a:close/>
                </a:path>
                <a:path w="5515609" h="1659254">
                  <a:moveTo>
                    <a:pt x="4828686" y="46847"/>
                  </a:moveTo>
                  <a:lnTo>
                    <a:pt x="4790591" y="47462"/>
                  </a:lnTo>
                  <a:lnTo>
                    <a:pt x="4790795" y="60161"/>
                  </a:lnTo>
                  <a:lnTo>
                    <a:pt x="4828890" y="59546"/>
                  </a:lnTo>
                  <a:lnTo>
                    <a:pt x="4828686" y="46847"/>
                  </a:lnTo>
                  <a:close/>
                </a:path>
                <a:path w="5515609" h="1659254">
                  <a:moveTo>
                    <a:pt x="4879478" y="46028"/>
                  </a:moveTo>
                  <a:lnTo>
                    <a:pt x="4841383" y="46643"/>
                  </a:lnTo>
                  <a:lnTo>
                    <a:pt x="4841589" y="59340"/>
                  </a:lnTo>
                  <a:lnTo>
                    <a:pt x="4879684" y="58727"/>
                  </a:lnTo>
                  <a:lnTo>
                    <a:pt x="4879478" y="46028"/>
                  </a:lnTo>
                  <a:close/>
                </a:path>
                <a:path w="5515609" h="1659254">
                  <a:moveTo>
                    <a:pt x="4930374" y="45351"/>
                  </a:moveTo>
                  <a:lnTo>
                    <a:pt x="4921350" y="45352"/>
                  </a:lnTo>
                  <a:lnTo>
                    <a:pt x="4892177" y="45824"/>
                  </a:lnTo>
                  <a:lnTo>
                    <a:pt x="4892381" y="58521"/>
                  </a:lnTo>
                  <a:lnTo>
                    <a:pt x="4921554" y="58051"/>
                  </a:lnTo>
                  <a:lnTo>
                    <a:pt x="4930374" y="58051"/>
                  </a:lnTo>
                  <a:lnTo>
                    <a:pt x="4930374" y="45351"/>
                  </a:lnTo>
                  <a:close/>
                </a:path>
                <a:path w="5515609" h="1659254">
                  <a:moveTo>
                    <a:pt x="4981174" y="45351"/>
                  </a:moveTo>
                  <a:lnTo>
                    <a:pt x="4943074" y="45351"/>
                  </a:lnTo>
                  <a:lnTo>
                    <a:pt x="4943074" y="58051"/>
                  </a:lnTo>
                  <a:lnTo>
                    <a:pt x="4981174" y="58051"/>
                  </a:lnTo>
                  <a:lnTo>
                    <a:pt x="4981174" y="45351"/>
                  </a:lnTo>
                  <a:close/>
                </a:path>
                <a:path w="5515609" h="1659254">
                  <a:moveTo>
                    <a:pt x="5031974" y="45351"/>
                  </a:moveTo>
                  <a:lnTo>
                    <a:pt x="4993874" y="45351"/>
                  </a:lnTo>
                  <a:lnTo>
                    <a:pt x="4993874" y="58051"/>
                  </a:lnTo>
                  <a:lnTo>
                    <a:pt x="5031974" y="58051"/>
                  </a:lnTo>
                  <a:lnTo>
                    <a:pt x="5031974" y="45351"/>
                  </a:lnTo>
                  <a:close/>
                </a:path>
                <a:path w="5515609" h="1659254">
                  <a:moveTo>
                    <a:pt x="5082774" y="45351"/>
                  </a:moveTo>
                  <a:lnTo>
                    <a:pt x="5044674" y="45351"/>
                  </a:lnTo>
                  <a:lnTo>
                    <a:pt x="5044674" y="58051"/>
                  </a:lnTo>
                  <a:lnTo>
                    <a:pt x="5082774" y="58051"/>
                  </a:lnTo>
                  <a:lnTo>
                    <a:pt x="5082774" y="45351"/>
                  </a:lnTo>
                  <a:close/>
                </a:path>
                <a:path w="5515609" h="1659254">
                  <a:moveTo>
                    <a:pt x="5133574" y="45351"/>
                  </a:moveTo>
                  <a:lnTo>
                    <a:pt x="5095474" y="45351"/>
                  </a:lnTo>
                  <a:lnTo>
                    <a:pt x="5095474" y="58051"/>
                  </a:lnTo>
                  <a:lnTo>
                    <a:pt x="5133574" y="58051"/>
                  </a:lnTo>
                  <a:lnTo>
                    <a:pt x="5133574" y="45351"/>
                  </a:lnTo>
                  <a:close/>
                </a:path>
                <a:path w="5515609" h="1659254">
                  <a:moveTo>
                    <a:pt x="5184374" y="45351"/>
                  </a:moveTo>
                  <a:lnTo>
                    <a:pt x="5146274" y="45351"/>
                  </a:lnTo>
                  <a:lnTo>
                    <a:pt x="5146274" y="58051"/>
                  </a:lnTo>
                  <a:lnTo>
                    <a:pt x="5184374" y="58051"/>
                  </a:lnTo>
                  <a:lnTo>
                    <a:pt x="5184374" y="45351"/>
                  </a:lnTo>
                  <a:close/>
                </a:path>
                <a:path w="5515609" h="1659254">
                  <a:moveTo>
                    <a:pt x="5235174" y="45351"/>
                  </a:moveTo>
                  <a:lnTo>
                    <a:pt x="5197074" y="45351"/>
                  </a:lnTo>
                  <a:lnTo>
                    <a:pt x="5197074" y="58051"/>
                  </a:lnTo>
                  <a:lnTo>
                    <a:pt x="5235174" y="58051"/>
                  </a:lnTo>
                  <a:lnTo>
                    <a:pt x="5235174" y="45351"/>
                  </a:lnTo>
                  <a:close/>
                </a:path>
                <a:path w="5515609" h="1659254">
                  <a:moveTo>
                    <a:pt x="5285974" y="45351"/>
                  </a:moveTo>
                  <a:lnTo>
                    <a:pt x="5247874" y="45351"/>
                  </a:lnTo>
                  <a:lnTo>
                    <a:pt x="5247874" y="58051"/>
                  </a:lnTo>
                  <a:lnTo>
                    <a:pt x="5285974" y="58051"/>
                  </a:lnTo>
                  <a:lnTo>
                    <a:pt x="5285974" y="45351"/>
                  </a:lnTo>
                  <a:close/>
                </a:path>
                <a:path w="5515609" h="1659254">
                  <a:moveTo>
                    <a:pt x="5336774" y="45351"/>
                  </a:moveTo>
                  <a:lnTo>
                    <a:pt x="5298674" y="45351"/>
                  </a:lnTo>
                  <a:lnTo>
                    <a:pt x="5298674" y="58051"/>
                  </a:lnTo>
                  <a:lnTo>
                    <a:pt x="5336774" y="58051"/>
                  </a:lnTo>
                  <a:lnTo>
                    <a:pt x="5336774" y="45351"/>
                  </a:lnTo>
                  <a:close/>
                </a:path>
                <a:path w="5515609" h="1659254">
                  <a:moveTo>
                    <a:pt x="5387574" y="45351"/>
                  </a:moveTo>
                  <a:lnTo>
                    <a:pt x="5349474" y="45351"/>
                  </a:lnTo>
                  <a:lnTo>
                    <a:pt x="5349474" y="58051"/>
                  </a:lnTo>
                  <a:lnTo>
                    <a:pt x="5387574" y="58051"/>
                  </a:lnTo>
                  <a:lnTo>
                    <a:pt x="5387574" y="45351"/>
                  </a:lnTo>
                  <a:close/>
                </a:path>
                <a:path w="5515609" h="1659254">
                  <a:moveTo>
                    <a:pt x="5489174" y="52209"/>
                  </a:moveTo>
                  <a:lnTo>
                    <a:pt x="5420216" y="92434"/>
                  </a:lnTo>
                  <a:lnTo>
                    <a:pt x="5419194" y="96323"/>
                  </a:lnTo>
                  <a:lnTo>
                    <a:pt x="5422727" y="102381"/>
                  </a:lnTo>
                  <a:lnTo>
                    <a:pt x="5426616" y="103404"/>
                  </a:lnTo>
                  <a:lnTo>
                    <a:pt x="5504362" y="58051"/>
                  </a:lnTo>
                  <a:lnTo>
                    <a:pt x="5489174" y="58051"/>
                  </a:lnTo>
                  <a:lnTo>
                    <a:pt x="5489174" y="52209"/>
                  </a:lnTo>
                  <a:close/>
                </a:path>
                <a:path w="5515609" h="1659254">
                  <a:moveTo>
                    <a:pt x="5438374" y="45351"/>
                  </a:moveTo>
                  <a:lnTo>
                    <a:pt x="5400274" y="45351"/>
                  </a:lnTo>
                  <a:lnTo>
                    <a:pt x="5400274" y="58051"/>
                  </a:lnTo>
                  <a:lnTo>
                    <a:pt x="5438374" y="58051"/>
                  </a:lnTo>
                  <a:lnTo>
                    <a:pt x="5438374" y="45351"/>
                  </a:lnTo>
                  <a:close/>
                </a:path>
                <a:path w="5515609" h="1659254">
                  <a:moveTo>
                    <a:pt x="5479157" y="45351"/>
                  </a:moveTo>
                  <a:lnTo>
                    <a:pt x="5451074" y="45351"/>
                  </a:lnTo>
                  <a:lnTo>
                    <a:pt x="5451074" y="58051"/>
                  </a:lnTo>
                  <a:lnTo>
                    <a:pt x="5479159" y="58051"/>
                  </a:lnTo>
                  <a:lnTo>
                    <a:pt x="5489174" y="52209"/>
                  </a:lnTo>
                  <a:lnTo>
                    <a:pt x="5489174" y="51195"/>
                  </a:lnTo>
                  <a:lnTo>
                    <a:pt x="5479157" y="45351"/>
                  </a:lnTo>
                  <a:close/>
                </a:path>
                <a:path w="5515609" h="1659254">
                  <a:moveTo>
                    <a:pt x="5490044" y="51702"/>
                  </a:moveTo>
                  <a:lnTo>
                    <a:pt x="5489174" y="52209"/>
                  </a:lnTo>
                  <a:lnTo>
                    <a:pt x="5489174" y="58051"/>
                  </a:lnTo>
                  <a:lnTo>
                    <a:pt x="5501874" y="58051"/>
                  </a:lnTo>
                  <a:lnTo>
                    <a:pt x="5501874" y="57186"/>
                  </a:lnTo>
                  <a:lnTo>
                    <a:pt x="5499446" y="57186"/>
                  </a:lnTo>
                  <a:lnTo>
                    <a:pt x="5490044" y="51702"/>
                  </a:lnTo>
                  <a:close/>
                </a:path>
                <a:path w="5515609" h="1659254">
                  <a:moveTo>
                    <a:pt x="5502645" y="45351"/>
                  </a:moveTo>
                  <a:lnTo>
                    <a:pt x="5501874" y="45351"/>
                  </a:lnTo>
                  <a:lnTo>
                    <a:pt x="5501874" y="58051"/>
                  </a:lnTo>
                  <a:lnTo>
                    <a:pt x="5502645" y="58051"/>
                  </a:lnTo>
                  <a:lnTo>
                    <a:pt x="5502645" y="45351"/>
                  </a:lnTo>
                  <a:close/>
                </a:path>
                <a:path w="5515609" h="1659254">
                  <a:moveTo>
                    <a:pt x="5504362" y="45351"/>
                  </a:moveTo>
                  <a:lnTo>
                    <a:pt x="5502645" y="45351"/>
                  </a:lnTo>
                  <a:lnTo>
                    <a:pt x="5502645" y="58051"/>
                  </a:lnTo>
                  <a:lnTo>
                    <a:pt x="5504362" y="58051"/>
                  </a:lnTo>
                  <a:lnTo>
                    <a:pt x="5515248" y="51701"/>
                  </a:lnTo>
                  <a:lnTo>
                    <a:pt x="5504362" y="45351"/>
                  </a:lnTo>
                  <a:close/>
                </a:path>
                <a:path w="5515609" h="1659254">
                  <a:moveTo>
                    <a:pt x="5499446" y="46217"/>
                  </a:moveTo>
                  <a:lnTo>
                    <a:pt x="5490044" y="51702"/>
                  </a:lnTo>
                  <a:lnTo>
                    <a:pt x="5499446" y="57186"/>
                  </a:lnTo>
                  <a:lnTo>
                    <a:pt x="5499446" y="46217"/>
                  </a:lnTo>
                  <a:close/>
                </a:path>
                <a:path w="5515609" h="1659254">
                  <a:moveTo>
                    <a:pt x="5501874" y="46217"/>
                  </a:moveTo>
                  <a:lnTo>
                    <a:pt x="5499446" y="46217"/>
                  </a:lnTo>
                  <a:lnTo>
                    <a:pt x="5499446" y="57186"/>
                  </a:lnTo>
                  <a:lnTo>
                    <a:pt x="5501874" y="57186"/>
                  </a:lnTo>
                  <a:lnTo>
                    <a:pt x="5501874" y="46217"/>
                  </a:lnTo>
                  <a:close/>
                </a:path>
                <a:path w="5515609" h="1659254">
                  <a:moveTo>
                    <a:pt x="5501874" y="45351"/>
                  </a:moveTo>
                  <a:lnTo>
                    <a:pt x="5489174" y="45351"/>
                  </a:lnTo>
                  <a:lnTo>
                    <a:pt x="5489174" y="51195"/>
                  </a:lnTo>
                  <a:lnTo>
                    <a:pt x="5490045" y="51701"/>
                  </a:lnTo>
                  <a:lnTo>
                    <a:pt x="5499446" y="46217"/>
                  </a:lnTo>
                  <a:lnTo>
                    <a:pt x="5501874" y="46217"/>
                  </a:lnTo>
                  <a:lnTo>
                    <a:pt x="5501874" y="45351"/>
                  </a:lnTo>
                  <a:close/>
                </a:path>
                <a:path w="5515609" h="1659254">
                  <a:moveTo>
                    <a:pt x="5426616" y="0"/>
                  </a:moveTo>
                  <a:lnTo>
                    <a:pt x="5422727" y="1023"/>
                  </a:lnTo>
                  <a:lnTo>
                    <a:pt x="5419194" y="7081"/>
                  </a:lnTo>
                  <a:lnTo>
                    <a:pt x="5420216" y="10970"/>
                  </a:lnTo>
                  <a:lnTo>
                    <a:pt x="5489174" y="51195"/>
                  </a:lnTo>
                  <a:lnTo>
                    <a:pt x="5489174" y="45351"/>
                  </a:lnTo>
                  <a:lnTo>
                    <a:pt x="5504362" y="45351"/>
                  </a:lnTo>
                  <a:lnTo>
                    <a:pt x="5426616" y="0"/>
                  </a:lnTo>
                  <a:close/>
                </a:path>
              </a:pathLst>
            </a:custGeom>
            <a:solidFill>
              <a:srgbClr val="2E2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5583481" y="5809996"/>
            <a:ext cx="2787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25" dirty="0">
                <a:solidFill>
                  <a:srgbClr val="606060"/>
                </a:solidFill>
                <a:latin typeface="Times New Roman"/>
                <a:cs typeface="Times New Roman"/>
              </a:rPr>
              <a:t>n</a:t>
            </a:r>
            <a:r>
              <a:rPr sz="1650" i="1" spc="-37" baseline="-15151" dirty="0">
                <a:solidFill>
                  <a:srgbClr val="606060"/>
                </a:solidFill>
                <a:latin typeface="Times New Roman"/>
                <a:cs typeface="Times New Roman"/>
              </a:rPr>
              <a:t>m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29 </a:t>
            </a:r>
            <a:r>
              <a:rPr spc="-50" dirty="0"/>
              <a:t>–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310173" y="561339"/>
            <a:ext cx="8665845" cy="2415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33985" algn="ctr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latin typeface="Arial"/>
                <a:cs typeface="Arial"/>
              </a:rPr>
              <a:t>Visualización</a:t>
            </a:r>
            <a:r>
              <a:rPr sz="1600" b="1" spc="-5" dirty="0">
                <a:latin typeface="Arial"/>
                <a:cs typeface="Arial"/>
              </a:rPr>
              <a:t> </a:t>
            </a:r>
            <a:r>
              <a:rPr sz="1600" b="1" dirty="0">
                <a:latin typeface="Arial"/>
                <a:cs typeface="Arial"/>
              </a:rPr>
              <a:t>de</a:t>
            </a:r>
            <a:r>
              <a:rPr sz="1600" b="1" spc="-5" dirty="0">
                <a:latin typeface="Arial"/>
                <a:cs typeface="Arial"/>
              </a:rPr>
              <a:t> </a:t>
            </a:r>
            <a:r>
              <a:rPr sz="1600" b="1" dirty="0">
                <a:latin typeface="Arial"/>
                <a:cs typeface="Arial"/>
              </a:rPr>
              <a:t>la</a:t>
            </a:r>
            <a:r>
              <a:rPr sz="1600" b="1" spc="-5" dirty="0">
                <a:latin typeface="Arial"/>
                <a:cs typeface="Arial"/>
              </a:rPr>
              <a:t> </a:t>
            </a:r>
            <a:r>
              <a:rPr sz="1600" b="1" spc="-10" dirty="0">
                <a:latin typeface="Arial"/>
                <a:cs typeface="Arial"/>
              </a:rPr>
              <a:t>demostración</a:t>
            </a:r>
            <a:endParaRPr sz="1600">
              <a:latin typeface="Arial"/>
              <a:cs typeface="Arial"/>
            </a:endParaRPr>
          </a:p>
          <a:p>
            <a:pPr marL="405765" marR="418465" indent="-342265">
              <a:lnSpc>
                <a:spcPct val="108000"/>
              </a:lnSpc>
              <a:spcBef>
                <a:spcPts val="1470"/>
              </a:spcBef>
              <a:buChar char="•"/>
              <a:tabLst>
                <a:tab pos="405765" algn="l"/>
                <a:tab pos="406400" algn="l"/>
              </a:tabLst>
            </a:pPr>
            <a:r>
              <a:rPr sz="2000" dirty="0">
                <a:latin typeface="Times New Roman"/>
                <a:cs typeface="Times New Roman"/>
              </a:rPr>
              <a:t>sea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1950" i="1" spc="284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meta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camino_a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conjunto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camino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la </a:t>
            </a:r>
            <a:r>
              <a:rPr sz="2000" dirty="0">
                <a:latin typeface="Times New Roman"/>
                <a:cs typeface="Times New Roman"/>
              </a:rPr>
              <a:t>raíz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2000" dirty="0">
                <a:latin typeface="Times New Roman"/>
                <a:cs typeface="Times New Roman"/>
              </a:rPr>
              <a:t>.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Suponga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1950" i="1" spc="284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encontrado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A</a:t>
            </a:r>
            <a:r>
              <a:rPr sz="1950" spc="-37" baseline="25641" dirty="0">
                <a:latin typeface="Times New Roman"/>
                <a:cs typeface="Times New Roman"/>
              </a:rPr>
              <a:t>*</a:t>
            </a:r>
            <a:endParaRPr sz="1950" baseline="25641">
              <a:latin typeface="Times New Roman"/>
              <a:cs typeface="Times New Roman"/>
            </a:endParaRPr>
          </a:p>
          <a:p>
            <a:pPr marL="803910" marR="93980" indent="-285750">
              <a:lnSpc>
                <a:spcPct val="101099"/>
              </a:lnSpc>
              <a:spcBef>
                <a:spcPts val="944"/>
              </a:spcBef>
              <a:tabLst>
                <a:tab pos="803910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ya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número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sucesores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 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finito,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debe haber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camino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infinito </a:t>
            </a:r>
            <a:r>
              <a:rPr sz="1800" i="1" spc="-25" dirty="0">
                <a:latin typeface="Times New Roman"/>
                <a:cs typeface="Times New Roman"/>
              </a:rPr>
              <a:t>p</a:t>
            </a:r>
            <a:r>
              <a:rPr sz="1800" spc="-25" dirty="0">
                <a:latin typeface="Times New Roman"/>
                <a:cs typeface="Times New Roman"/>
              </a:rPr>
              <a:t>, </a:t>
            </a:r>
            <a:r>
              <a:rPr sz="1800" dirty="0">
                <a:latin typeface="Times New Roman"/>
                <a:cs typeface="Times New Roman"/>
              </a:rPr>
              <a:t>tal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expanden todos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217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i="1" dirty="0">
                <a:latin typeface="Times New Roman"/>
                <a:cs typeface="Times New Roman"/>
              </a:rPr>
              <a:t>p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antes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i="1" spc="-25" dirty="0">
                <a:latin typeface="Times New Roman"/>
                <a:cs typeface="Times New Roman"/>
              </a:rPr>
              <a:t>n</a:t>
            </a:r>
            <a:r>
              <a:rPr sz="1800" i="1" spc="-37" baseline="-13888" dirty="0">
                <a:latin typeface="Times New Roman"/>
                <a:cs typeface="Times New Roman"/>
              </a:rPr>
              <a:t>m</a:t>
            </a:r>
            <a:endParaRPr sz="1800" baseline="-13888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2600">
              <a:latin typeface="Times New Roman"/>
              <a:cs typeface="Times New Roman"/>
            </a:endParaRPr>
          </a:p>
          <a:p>
            <a:pPr marL="485140">
              <a:lnSpc>
                <a:spcPct val="100000"/>
              </a:lnSpc>
              <a:spcBef>
                <a:spcPts val="5"/>
              </a:spcBef>
            </a:pPr>
            <a:r>
              <a:rPr sz="1600" i="1" dirty="0">
                <a:latin typeface="Times New Roman"/>
                <a:cs typeface="Times New Roman"/>
              </a:rPr>
              <a:t>g,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h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i="1" dirty="0">
                <a:latin typeface="Times New Roman"/>
                <a:cs typeface="Times New Roman"/>
              </a:rPr>
              <a:t>,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50" spc="-75" baseline="25252" dirty="0">
                <a:latin typeface="Times New Roman"/>
                <a:cs typeface="Times New Roman"/>
              </a:rPr>
              <a:t>*</a:t>
            </a:r>
            <a:endParaRPr sz="1650" baseline="25252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7245057" y="3639820"/>
            <a:ext cx="1590040" cy="5378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9060" marR="30480" indent="-61594">
              <a:lnSpc>
                <a:spcPct val="105000"/>
              </a:lnSpc>
              <a:spcBef>
                <a:spcPts val="100"/>
              </a:spcBef>
            </a:pPr>
            <a:r>
              <a:rPr sz="1600" i="1" spc="-25" dirty="0">
                <a:solidFill>
                  <a:srgbClr val="0070C0"/>
                </a:solidFill>
                <a:latin typeface="Times New Roman"/>
                <a:cs typeface="Times New Roman"/>
              </a:rPr>
              <a:t>Valores </a:t>
            </a:r>
            <a:r>
              <a:rPr sz="1600" i="1" dirty="0">
                <a:solidFill>
                  <a:srgbClr val="0070C0"/>
                </a:solidFill>
                <a:latin typeface="Times New Roman"/>
                <a:cs typeface="Times New Roman"/>
              </a:rPr>
              <a:t>de</a:t>
            </a:r>
            <a:r>
              <a:rPr sz="1600" i="1" spc="-10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70C0"/>
                </a:solidFill>
                <a:latin typeface="Times New Roman"/>
                <a:cs typeface="Times New Roman"/>
              </a:rPr>
              <a:t>f</a:t>
            </a:r>
            <a:r>
              <a:rPr sz="1600" i="1" spc="-10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650" i="1" baseline="25252" dirty="0">
                <a:solidFill>
                  <a:srgbClr val="0070C0"/>
                </a:solidFill>
                <a:latin typeface="Times New Roman"/>
                <a:cs typeface="Times New Roman"/>
              </a:rPr>
              <a:t>*</a:t>
            </a:r>
            <a:r>
              <a:rPr sz="1650" i="1" spc="150" baseline="25252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70C0"/>
                </a:solidFill>
                <a:latin typeface="Times New Roman"/>
                <a:cs typeface="Times New Roman"/>
              </a:rPr>
              <a:t>en</a:t>
            </a:r>
            <a:r>
              <a:rPr sz="1600" i="1" spc="-10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600" i="1" spc="-25" dirty="0">
                <a:solidFill>
                  <a:srgbClr val="0070C0"/>
                </a:solidFill>
                <a:latin typeface="Times New Roman"/>
                <a:cs typeface="Times New Roman"/>
              </a:rPr>
              <a:t>el </a:t>
            </a:r>
            <a:r>
              <a:rPr sz="1600" i="1" dirty="0">
                <a:solidFill>
                  <a:srgbClr val="0070C0"/>
                </a:solidFill>
                <a:latin typeface="Times New Roman"/>
                <a:cs typeface="Times New Roman"/>
              </a:rPr>
              <a:t>camino</a:t>
            </a:r>
            <a:r>
              <a:rPr sz="1600" i="1" spc="-10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70C0"/>
                </a:solidFill>
                <a:latin typeface="Times New Roman"/>
                <a:cs typeface="Times New Roman"/>
              </a:rPr>
              <a:t>infinito</a:t>
            </a:r>
            <a:r>
              <a:rPr sz="1600" i="1" spc="15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600" i="1" spc="-50" dirty="0">
                <a:solidFill>
                  <a:srgbClr val="0070C0"/>
                </a:solidFill>
                <a:latin typeface="Times New Roman"/>
                <a:cs typeface="Times New Roman"/>
              </a:rPr>
              <a:t>p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3246437" y="179323"/>
            <a:ext cx="265112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/>
              <a:t>Completitud</a:t>
            </a:r>
            <a:r>
              <a:rPr spc="-3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25" dirty="0"/>
              <a:t>A</a:t>
            </a:r>
            <a:r>
              <a:rPr sz="2400" spc="-37" baseline="24305" dirty="0"/>
              <a:t>*</a:t>
            </a:r>
            <a:endParaRPr sz="2400" baseline="24305"/>
          </a:p>
        </p:txBody>
      </p:sp>
      <p:grpSp>
        <p:nvGrpSpPr>
          <p:cNvPr id="8" name="object 8"/>
          <p:cNvGrpSpPr/>
          <p:nvPr/>
        </p:nvGrpSpPr>
        <p:grpSpPr>
          <a:xfrm>
            <a:off x="1532790" y="2790668"/>
            <a:ext cx="5675630" cy="3067685"/>
            <a:chOff x="1532790" y="2790668"/>
            <a:chExt cx="5675630" cy="3067685"/>
          </a:xfrm>
        </p:grpSpPr>
        <p:sp>
          <p:nvSpPr>
            <p:cNvPr id="9" name="object 9"/>
            <p:cNvSpPr/>
            <p:nvPr/>
          </p:nvSpPr>
          <p:spPr>
            <a:xfrm>
              <a:off x="1585062" y="5742222"/>
              <a:ext cx="5623560" cy="111125"/>
            </a:xfrm>
            <a:custGeom>
              <a:avLst/>
              <a:gdLst/>
              <a:ahLst/>
              <a:cxnLst/>
              <a:rect l="l" t="t" r="r" b="b"/>
              <a:pathLst>
                <a:path w="5623559" h="111125">
                  <a:moveTo>
                    <a:pt x="5528454" y="0"/>
                  </a:moveTo>
                  <a:lnTo>
                    <a:pt x="5522622" y="1534"/>
                  </a:lnTo>
                  <a:lnTo>
                    <a:pt x="5517321" y="10622"/>
                  </a:lnTo>
                  <a:lnTo>
                    <a:pt x="5518856" y="16455"/>
                  </a:lnTo>
                  <a:lnTo>
                    <a:pt x="5569167" y="45803"/>
                  </a:lnTo>
                  <a:lnTo>
                    <a:pt x="5604377" y="45803"/>
                  </a:lnTo>
                  <a:lnTo>
                    <a:pt x="5604377" y="64853"/>
                  </a:lnTo>
                  <a:lnTo>
                    <a:pt x="5569167" y="64853"/>
                  </a:lnTo>
                  <a:lnTo>
                    <a:pt x="5518856" y="94201"/>
                  </a:lnTo>
                  <a:lnTo>
                    <a:pt x="5517321" y="100033"/>
                  </a:lnTo>
                  <a:lnTo>
                    <a:pt x="5522622" y="109121"/>
                  </a:lnTo>
                  <a:lnTo>
                    <a:pt x="5528454" y="110656"/>
                  </a:lnTo>
                  <a:lnTo>
                    <a:pt x="5606974" y="64853"/>
                  </a:lnTo>
                  <a:lnTo>
                    <a:pt x="5604377" y="64853"/>
                  </a:lnTo>
                  <a:lnTo>
                    <a:pt x="5606976" y="64852"/>
                  </a:lnTo>
                  <a:lnTo>
                    <a:pt x="5623303" y="55328"/>
                  </a:lnTo>
                  <a:lnTo>
                    <a:pt x="5528454" y="0"/>
                  </a:lnTo>
                  <a:close/>
                </a:path>
                <a:path w="5623559" h="111125">
                  <a:moveTo>
                    <a:pt x="5585495" y="55328"/>
                  </a:moveTo>
                  <a:lnTo>
                    <a:pt x="5569167" y="64853"/>
                  </a:lnTo>
                  <a:lnTo>
                    <a:pt x="5604377" y="64853"/>
                  </a:lnTo>
                  <a:lnTo>
                    <a:pt x="5604377" y="63555"/>
                  </a:lnTo>
                  <a:lnTo>
                    <a:pt x="5599600" y="63555"/>
                  </a:lnTo>
                  <a:lnTo>
                    <a:pt x="5585495" y="55328"/>
                  </a:lnTo>
                  <a:close/>
                </a:path>
                <a:path w="5623559" h="111125">
                  <a:moveTo>
                    <a:pt x="0" y="45802"/>
                  </a:moveTo>
                  <a:lnTo>
                    <a:pt x="0" y="64852"/>
                  </a:lnTo>
                  <a:lnTo>
                    <a:pt x="5569168" y="64852"/>
                  </a:lnTo>
                  <a:lnTo>
                    <a:pt x="5585495" y="55328"/>
                  </a:lnTo>
                  <a:lnTo>
                    <a:pt x="5569167" y="45803"/>
                  </a:lnTo>
                  <a:lnTo>
                    <a:pt x="0" y="45802"/>
                  </a:lnTo>
                  <a:close/>
                </a:path>
                <a:path w="5623559" h="111125">
                  <a:moveTo>
                    <a:pt x="5599600" y="47100"/>
                  </a:moveTo>
                  <a:lnTo>
                    <a:pt x="5585495" y="55328"/>
                  </a:lnTo>
                  <a:lnTo>
                    <a:pt x="5599600" y="63555"/>
                  </a:lnTo>
                  <a:lnTo>
                    <a:pt x="5599600" y="47100"/>
                  </a:lnTo>
                  <a:close/>
                </a:path>
                <a:path w="5623559" h="111125">
                  <a:moveTo>
                    <a:pt x="5604377" y="47100"/>
                  </a:moveTo>
                  <a:lnTo>
                    <a:pt x="5599600" y="47100"/>
                  </a:lnTo>
                  <a:lnTo>
                    <a:pt x="5599600" y="63555"/>
                  </a:lnTo>
                  <a:lnTo>
                    <a:pt x="5604377" y="63555"/>
                  </a:lnTo>
                  <a:lnTo>
                    <a:pt x="5604377" y="47100"/>
                  </a:lnTo>
                  <a:close/>
                </a:path>
                <a:path w="5623559" h="111125">
                  <a:moveTo>
                    <a:pt x="5569167" y="45803"/>
                  </a:moveTo>
                  <a:lnTo>
                    <a:pt x="5585495" y="55328"/>
                  </a:lnTo>
                  <a:lnTo>
                    <a:pt x="5599600" y="47100"/>
                  </a:lnTo>
                  <a:lnTo>
                    <a:pt x="5604377" y="47100"/>
                  </a:lnTo>
                  <a:lnTo>
                    <a:pt x="5604377" y="45803"/>
                  </a:lnTo>
                  <a:lnTo>
                    <a:pt x="5569167" y="458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308644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011552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714459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376018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078925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757024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459931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532790" y="2790668"/>
              <a:ext cx="111125" cy="3007360"/>
            </a:xfrm>
            <a:custGeom>
              <a:avLst/>
              <a:gdLst/>
              <a:ahLst/>
              <a:cxnLst/>
              <a:rect l="l" t="t" r="r" b="b"/>
              <a:pathLst>
                <a:path w="111125" h="3007360">
                  <a:moveTo>
                    <a:pt x="55388" y="37807"/>
                  </a:moveTo>
                  <a:lnTo>
                    <a:pt x="45846" y="54125"/>
                  </a:lnTo>
                  <a:lnTo>
                    <a:pt x="42746" y="3006871"/>
                  </a:lnTo>
                  <a:lnTo>
                    <a:pt x="61796" y="3006891"/>
                  </a:lnTo>
                  <a:lnTo>
                    <a:pt x="64884" y="54125"/>
                  </a:lnTo>
                  <a:lnTo>
                    <a:pt x="55388" y="37807"/>
                  </a:lnTo>
                  <a:close/>
                </a:path>
                <a:path w="111125" h="3007360">
                  <a:moveTo>
                    <a:pt x="66435" y="18915"/>
                  </a:moveTo>
                  <a:lnTo>
                    <a:pt x="45883" y="18915"/>
                  </a:lnTo>
                  <a:lnTo>
                    <a:pt x="64933" y="18935"/>
                  </a:lnTo>
                  <a:lnTo>
                    <a:pt x="64896" y="54146"/>
                  </a:lnTo>
                  <a:lnTo>
                    <a:pt x="94192" y="104487"/>
                  </a:lnTo>
                  <a:lnTo>
                    <a:pt x="100022" y="106028"/>
                  </a:lnTo>
                  <a:lnTo>
                    <a:pt x="109115" y="100736"/>
                  </a:lnTo>
                  <a:lnTo>
                    <a:pt x="110656" y="94905"/>
                  </a:lnTo>
                  <a:lnTo>
                    <a:pt x="66435" y="18915"/>
                  </a:lnTo>
                  <a:close/>
                </a:path>
                <a:path w="111125" h="3007360">
                  <a:moveTo>
                    <a:pt x="55427" y="0"/>
                  </a:moveTo>
                  <a:lnTo>
                    <a:pt x="0" y="94790"/>
                  </a:lnTo>
                  <a:lnTo>
                    <a:pt x="1529" y="100624"/>
                  </a:lnTo>
                  <a:lnTo>
                    <a:pt x="10610" y="105934"/>
                  </a:lnTo>
                  <a:lnTo>
                    <a:pt x="16445" y="104406"/>
                  </a:lnTo>
                  <a:lnTo>
                    <a:pt x="45834" y="54146"/>
                  </a:lnTo>
                  <a:lnTo>
                    <a:pt x="45883" y="18915"/>
                  </a:lnTo>
                  <a:lnTo>
                    <a:pt x="66435" y="18915"/>
                  </a:lnTo>
                  <a:lnTo>
                    <a:pt x="55427" y="0"/>
                  </a:lnTo>
                  <a:close/>
                </a:path>
                <a:path w="111125" h="3007360">
                  <a:moveTo>
                    <a:pt x="64928" y="23694"/>
                  </a:moveTo>
                  <a:lnTo>
                    <a:pt x="47175" y="23694"/>
                  </a:lnTo>
                  <a:lnTo>
                    <a:pt x="63630" y="23712"/>
                  </a:lnTo>
                  <a:lnTo>
                    <a:pt x="55388" y="37807"/>
                  </a:lnTo>
                  <a:lnTo>
                    <a:pt x="64896" y="54146"/>
                  </a:lnTo>
                  <a:lnTo>
                    <a:pt x="64928" y="23694"/>
                  </a:lnTo>
                  <a:close/>
                </a:path>
                <a:path w="111125" h="3007360">
                  <a:moveTo>
                    <a:pt x="45883" y="18915"/>
                  </a:moveTo>
                  <a:lnTo>
                    <a:pt x="45846" y="54125"/>
                  </a:lnTo>
                  <a:lnTo>
                    <a:pt x="55388" y="37807"/>
                  </a:lnTo>
                  <a:lnTo>
                    <a:pt x="47175" y="23694"/>
                  </a:lnTo>
                  <a:lnTo>
                    <a:pt x="64928" y="23694"/>
                  </a:lnTo>
                  <a:lnTo>
                    <a:pt x="64933" y="18935"/>
                  </a:lnTo>
                  <a:lnTo>
                    <a:pt x="45883" y="18915"/>
                  </a:lnTo>
                  <a:close/>
                </a:path>
                <a:path w="111125" h="3007360">
                  <a:moveTo>
                    <a:pt x="47175" y="23694"/>
                  </a:moveTo>
                  <a:lnTo>
                    <a:pt x="55388" y="37807"/>
                  </a:lnTo>
                  <a:lnTo>
                    <a:pt x="63630" y="23712"/>
                  </a:lnTo>
                  <a:lnTo>
                    <a:pt x="47175" y="236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310173" y="561339"/>
            <a:ext cx="8604250" cy="2415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71755" algn="ctr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latin typeface="Arial"/>
                <a:cs typeface="Arial"/>
              </a:rPr>
              <a:t>Visualización</a:t>
            </a:r>
            <a:r>
              <a:rPr sz="1600" b="1" spc="-5" dirty="0">
                <a:latin typeface="Arial"/>
                <a:cs typeface="Arial"/>
              </a:rPr>
              <a:t> </a:t>
            </a:r>
            <a:r>
              <a:rPr sz="1600" b="1" dirty="0">
                <a:latin typeface="Arial"/>
                <a:cs typeface="Arial"/>
              </a:rPr>
              <a:t>de</a:t>
            </a:r>
            <a:r>
              <a:rPr sz="1600" b="1" spc="-5" dirty="0">
                <a:latin typeface="Arial"/>
                <a:cs typeface="Arial"/>
              </a:rPr>
              <a:t> </a:t>
            </a:r>
            <a:r>
              <a:rPr sz="1600" b="1" dirty="0">
                <a:latin typeface="Arial"/>
                <a:cs typeface="Arial"/>
              </a:rPr>
              <a:t>la</a:t>
            </a:r>
            <a:r>
              <a:rPr sz="1600" b="1" spc="-5" dirty="0">
                <a:latin typeface="Arial"/>
                <a:cs typeface="Arial"/>
              </a:rPr>
              <a:t> </a:t>
            </a:r>
            <a:r>
              <a:rPr sz="1600" b="1" spc="-10" dirty="0">
                <a:latin typeface="Arial"/>
                <a:cs typeface="Arial"/>
              </a:rPr>
              <a:t>demostración</a:t>
            </a:r>
            <a:endParaRPr sz="1600">
              <a:latin typeface="Arial"/>
              <a:cs typeface="Arial"/>
            </a:endParaRPr>
          </a:p>
          <a:p>
            <a:pPr marL="405765" marR="356870" indent="-342265">
              <a:lnSpc>
                <a:spcPct val="108000"/>
              </a:lnSpc>
              <a:spcBef>
                <a:spcPts val="1470"/>
              </a:spcBef>
              <a:buChar char="•"/>
              <a:tabLst>
                <a:tab pos="405765" algn="l"/>
                <a:tab pos="406400" algn="l"/>
              </a:tabLst>
            </a:pPr>
            <a:r>
              <a:rPr sz="2000" dirty="0">
                <a:latin typeface="Times New Roman"/>
                <a:cs typeface="Times New Roman"/>
              </a:rPr>
              <a:t>sea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1950" i="1" spc="284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meta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camino_a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conjunto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camino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la </a:t>
            </a:r>
            <a:r>
              <a:rPr sz="2000" dirty="0">
                <a:latin typeface="Times New Roman"/>
                <a:cs typeface="Times New Roman"/>
              </a:rPr>
              <a:t>raíz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2000" dirty="0">
                <a:latin typeface="Times New Roman"/>
                <a:cs typeface="Times New Roman"/>
              </a:rPr>
              <a:t>.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Suponga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1950" i="1" spc="284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encontrado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A</a:t>
            </a:r>
            <a:r>
              <a:rPr sz="1950" spc="-37" baseline="25641" dirty="0">
                <a:latin typeface="Times New Roman"/>
                <a:cs typeface="Times New Roman"/>
              </a:rPr>
              <a:t>*</a:t>
            </a:r>
            <a:endParaRPr sz="1950" baseline="25641">
              <a:latin typeface="Times New Roman"/>
              <a:cs typeface="Times New Roman"/>
            </a:endParaRPr>
          </a:p>
          <a:p>
            <a:pPr marL="806450" marR="68580" indent="-285750">
              <a:lnSpc>
                <a:spcPts val="2090"/>
              </a:lnSpc>
              <a:spcBef>
                <a:spcPts val="1240"/>
              </a:spcBef>
              <a:tabLst>
                <a:tab pos="805815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los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i="1" dirty="0">
                <a:latin typeface="Times New Roman"/>
                <a:cs typeface="Times New Roman"/>
              </a:rPr>
              <a:t>g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 largo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i="1" dirty="0">
                <a:latin typeface="Times New Roman"/>
                <a:cs typeface="Times New Roman"/>
              </a:rPr>
              <a:t>p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 secuencia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números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naturales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</a:t>
            </a:r>
            <a:r>
              <a:rPr sz="1800" spc="-10" dirty="0">
                <a:latin typeface="Times New Roman"/>
                <a:cs typeface="Times New Roman"/>
              </a:rPr>
              <a:t>aumenta </a:t>
            </a:r>
            <a:r>
              <a:rPr sz="1800" dirty="0">
                <a:latin typeface="Times New Roman"/>
                <a:cs typeface="Times New Roman"/>
              </a:rPr>
              <a:t>estrictamente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operadores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&gt;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0)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Times New Roman"/>
                <a:cs typeface="Times New Roman"/>
              </a:rPr>
              <a:t>y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500">
              <a:latin typeface="Times New Roman"/>
              <a:cs typeface="Times New Roman"/>
            </a:endParaRPr>
          </a:p>
          <a:p>
            <a:pPr marL="485140">
              <a:lnSpc>
                <a:spcPct val="100000"/>
              </a:lnSpc>
            </a:pPr>
            <a:r>
              <a:rPr sz="1600" i="1" dirty="0">
                <a:latin typeface="Times New Roman"/>
                <a:cs typeface="Times New Roman"/>
              </a:rPr>
              <a:t>g,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h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i="1" dirty="0">
                <a:latin typeface="Times New Roman"/>
                <a:cs typeface="Times New Roman"/>
              </a:rPr>
              <a:t>,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50" spc="-75" baseline="25252" dirty="0">
                <a:latin typeface="Times New Roman"/>
                <a:cs typeface="Times New Roman"/>
              </a:rPr>
              <a:t>*</a:t>
            </a:r>
            <a:endParaRPr sz="1650" baseline="25252">
              <a:latin typeface="Times New Roman"/>
              <a:cs typeface="Times New Roman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1462260" y="3427324"/>
            <a:ext cx="5718175" cy="1142365"/>
            <a:chOff x="1462260" y="3427324"/>
            <a:chExt cx="5718175" cy="1142365"/>
          </a:xfrm>
        </p:grpSpPr>
        <p:sp>
          <p:nvSpPr>
            <p:cNvPr id="20" name="object 20"/>
            <p:cNvSpPr/>
            <p:nvPr/>
          </p:nvSpPr>
          <p:spPr>
            <a:xfrm>
              <a:off x="1476547" y="4555237"/>
              <a:ext cx="5689600" cy="0"/>
            </a:xfrm>
            <a:custGeom>
              <a:avLst/>
              <a:gdLst/>
              <a:ahLst/>
              <a:cxnLst/>
              <a:rect l="l" t="t" r="r" b="b"/>
              <a:pathLst>
                <a:path w="5689600">
                  <a:moveTo>
                    <a:pt x="0" y="0"/>
                  </a:moveTo>
                  <a:lnTo>
                    <a:pt x="5689415" y="1"/>
                  </a:lnTo>
                </a:path>
              </a:pathLst>
            </a:custGeom>
            <a:ln w="28575">
              <a:solidFill>
                <a:srgbClr val="60606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476547" y="3441612"/>
              <a:ext cx="5689600" cy="0"/>
            </a:xfrm>
            <a:custGeom>
              <a:avLst/>
              <a:gdLst/>
              <a:ahLst/>
              <a:cxnLst/>
              <a:rect l="l" t="t" r="r" b="b"/>
              <a:pathLst>
                <a:path w="5689600">
                  <a:moveTo>
                    <a:pt x="0" y="0"/>
                  </a:moveTo>
                  <a:lnTo>
                    <a:pt x="5689415" y="1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777000" y="4371340"/>
            <a:ext cx="5886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606060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606060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60606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60606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60606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606060"/>
                </a:solidFill>
                <a:latin typeface="Times New Roman"/>
                <a:cs typeface="Times New Roman"/>
              </a:rPr>
              <a:t>m</a:t>
            </a:r>
            <a:r>
              <a:rPr sz="1600" spc="-10" dirty="0">
                <a:solidFill>
                  <a:srgbClr val="60606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032838" y="3355878"/>
            <a:ext cx="8001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50" dirty="0">
                <a:latin typeface="Times New Roman"/>
                <a:cs typeface="Times New Roman"/>
              </a:rPr>
              <a:t>*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277554" y="3486168"/>
            <a:ext cx="5588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50" i="1" dirty="0">
                <a:latin typeface="Times New Roman"/>
                <a:cs typeface="Times New Roman"/>
              </a:rPr>
              <a:t>j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82033" y="3238809"/>
            <a:ext cx="1202690" cy="3968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591185" algn="l"/>
              </a:tabLst>
            </a:pPr>
            <a:r>
              <a:rPr sz="1450" spc="-25" dirty="0">
                <a:latin typeface="Times New Roman"/>
                <a:cs typeface="Times New Roman"/>
              </a:rPr>
              <a:t>max</a:t>
            </a:r>
            <a:r>
              <a:rPr sz="1450" dirty="0">
                <a:latin typeface="Times New Roman"/>
                <a:cs typeface="Times New Roman"/>
              </a:rPr>
              <a:t>	</a:t>
            </a:r>
            <a:r>
              <a:rPr sz="2400" dirty="0">
                <a:latin typeface="Symbol"/>
                <a:cs typeface="Symbol"/>
              </a:rPr>
              <a:t></a:t>
            </a:r>
            <a:r>
              <a:rPr sz="1450" i="1" dirty="0">
                <a:latin typeface="Times New Roman"/>
                <a:cs typeface="Times New Roman"/>
              </a:rPr>
              <a:t>f</a:t>
            </a:r>
            <a:r>
              <a:rPr sz="1450" i="1" spc="409" dirty="0">
                <a:latin typeface="Times New Roman"/>
                <a:cs typeface="Times New Roman"/>
              </a:rPr>
              <a:t> </a:t>
            </a:r>
            <a:r>
              <a:rPr sz="1450" dirty="0">
                <a:latin typeface="Times New Roman"/>
                <a:cs typeface="Times New Roman"/>
              </a:rPr>
              <a:t>(</a:t>
            </a:r>
            <a:r>
              <a:rPr sz="1450" i="1" dirty="0">
                <a:latin typeface="Times New Roman"/>
                <a:cs typeface="Times New Roman"/>
              </a:rPr>
              <a:t>n</a:t>
            </a:r>
            <a:r>
              <a:rPr sz="1450" i="1" spc="145" dirty="0">
                <a:latin typeface="Times New Roman"/>
                <a:cs typeface="Times New Roman"/>
              </a:rPr>
              <a:t> </a:t>
            </a:r>
            <a:r>
              <a:rPr sz="1450" spc="-110" dirty="0">
                <a:latin typeface="Times New Roman"/>
                <a:cs typeface="Times New Roman"/>
              </a:rPr>
              <a:t>)</a:t>
            </a:r>
            <a:r>
              <a:rPr sz="2400" spc="-110" dirty="0">
                <a:latin typeface="Symbol"/>
                <a:cs typeface="Symbol"/>
              </a:rPr>
              <a:t></a:t>
            </a:r>
            <a:endParaRPr sz="2400">
              <a:latin typeface="Symbol"/>
              <a:cs typeface="Symbo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-3830" y="3551123"/>
            <a:ext cx="91440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850" i="1" dirty="0">
                <a:latin typeface="Times New Roman"/>
                <a:cs typeface="Times New Roman"/>
              </a:rPr>
              <a:t>n</a:t>
            </a:r>
            <a:r>
              <a:rPr sz="850" i="1" spc="-60" dirty="0">
                <a:latin typeface="Times New Roman"/>
                <a:cs typeface="Times New Roman"/>
              </a:rPr>
              <a:t> </a:t>
            </a:r>
            <a:r>
              <a:rPr sz="900" i="1" baseline="-18518" dirty="0">
                <a:latin typeface="Times New Roman"/>
                <a:cs typeface="Times New Roman"/>
              </a:rPr>
              <a:t>j</a:t>
            </a:r>
            <a:r>
              <a:rPr sz="900" i="1" spc="-82" baseline="-18518" dirty="0">
                <a:latin typeface="Times New Roman"/>
                <a:cs typeface="Times New Roman"/>
              </a:rPr>
              <a:t> </a:t>
            </a:r>
            <a:r>
              <a:rPr sz="850" spc="-10" dirty="0">
                <a:latin typeface="Symbol"/>
                <a:cs typeface="Symbol"/>
              </a:rPr>
              <a:t></a:t>
            </a:r>
            <a:r>
              <a:rPr sz="850" i="1" spc="-10" dirty="0">
                <a:latin typeface="Times New Roman"/>
                <a:cs typeface="Times New Roman"/>
              </a:rPr>
              <a:t>camino</a:t>
            </a:r>
            <a:r>
              <a:rPr sz="850" i="1" spc="-9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_</a:t>
            </a:r>
            <a:r>
              <a:rPr sz="850" spc="-45" dirty="0">
                <a:latin typeface="Times New Roman"/>
                <a:cs typeface="Times New Roman"/>
              </a:rPr>
              <a:t> </a:t>
            </a:r>
            <a:r>
              <a:rPr sz="850" i="1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(</a:t>
            </a:r>
            <a:r>
              <a:rPr sz="850" i="1" dirty="0">
                <a:latin typeface="Times New Roman"/>
                <a:cs typeface="Times New Roman"/>
              </a:rPr>
              <a:t>n</a:t>
            </a:r>
            <a:r>
              <a:rPr sz="900" i="1" baseline="-18518" dirty="0">
                <a:latin typeface="Times New Roman"/>
                <a:cs typeface="Times New Roman"/>
              </a:rPr>
              <a:t>m</a:t>
            </a:r>
            <a:r>
              <a:rPr sz="900" i="1" spc="67" baseline="-18518" dirty="0">
                <a:latin typeface="Times New Roman"/>
                <a:cs typeface="Times New Roman"/>
              </a:rPr>
              <a:t> </a:t>
            </a:r>
            <a:r>
              <a:rPr sz="850" spc="-50" dirty="0"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27" name="object 27"/>
          <p:cNvGrpSpPr/>
          <p:nvPr/>
        </p:nvGrpSpPr>
        <p:grpSpPr>
          <a:xfrm>
            <a:off x="1556011" y="3194668"/>
            <a:ext cx="6275070" cy="2458720"/>
            <a:chOff x="1556011" y="3194668"/>
            <a:chExt cx="6275070" cy="2458720"/>
          </a:xfrm>
        </p:grpSpPr>
        <p:pic>
          <p:nvPicPr>
            <p:cNvPr id="28" name="object 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46756" y="4800662"/>
              <a:ext cx="64575" cy="65088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947647" y="5114987"/>
              <a:ext cx="64575" cy="65088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605072" y="3927614"/>
              <a:ext cx="64575" cy="65088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262497" y="3407253"/>
              <a:ext cx="64575" cy="65088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969539" y="5056023"/>
              <a:ext cx="64575" cy="65088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556011" y="5178693"/>
              <a:ext cx="64575" cy="65088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1601026" y="4846115"/>
              <a:ext cx="665480" cy="352425"/>
            </a:xfrm>
            <a:custGeom>
              <a:avLst/>
              <a:gdLst/>
              <a:ahLst/>
              <a:cxnLst/>
              <a:rect l="l" t="t" r="r" b="b"/>
              <a:pathLst>
                <a:path w="665480" h="352425">
                  <a:moveTo>
                    <a:pt x="0" y="352212"/>
                  </a:moveTo>
                  <a:lnTo>
                    <a:pt x="665290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266316" y="4846115"/>
              <a:ext cx="701040" cy="314325"/>
            </a:xfrm>
            <a:custGeom>
              <a:avLst/>
              <a:gdLst/>
              <a:ahLst/>
              <a:cxnLst/>
              <a:rect l="l" t="t" r="r" b="b"/>
              <a:pathLst>
                <a:path w="701039" h="314325">
                  <a:moveTo>
                    <a:pt x="700890" y="314325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992662" y="3973067"/>
              <a:ext cx="632460" cy="1187450"/>
            </a:xfrm>
            <a:custGeom>
              <a:avLst/>
              <a:gdLst/>
              <a:ahLst/>
              <a:cxnLst/>
              <a:rect l="l" t="t" r="r" b="b"/>
              <a:pathLst>
                <a:path w="632460" h="1187450">
                  <a:moveTo>
                    <a:pt x="0" y="1187373"/>
                  </a:moveTo>
                  <a:lnTo>
                    <a:pt x="631969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624631" y="3452707"/>
              <a:ext cx="657860" cy="494665"/>
            </a:xfrm>
            <a:custGeom>
              <a:avLst/>
              <a:gdLst/>
              <a:ahLst/>
              <a:cxnLst/>
              <a:rect l="l" t="t" r="r" b="b"/>
              <a:pathLst>
                <a:path w="657860" h="494664">
                  <a:moveTo>
                    <a:pt x="657425" y="0"/>
                  </a:moveTo>
                  <a:lnTo>
                    <a:pt x="0" y="494542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307513" y="3452707"/>
              <a:ext cx="676910" cy="1636395"/>
            </a:xfrm>
            <a:custGeom>
              <a:avLst/>
              <a:gdLst/>
              <a:ahLst/>
              <a:cxnLst/>
              <a:rect l="l" t="t" r="r" b="b"/>
              <a:pathLst>
                <a:path w="676910" h="1636395">
                  <a:moveTo>
                    <a:pt x="0" y="0"/>
                  </a:moveTo>
                  <a:lnTo>
                    <a:pt x="676314" y="1635861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014554" y="4570520"/>
              <a:ext cx="733425" cy="531495"/>
            </a:xfrm>
            <a:custGeom>
              <a:avLst/>
              <a:gdLst/>
              <a:ahLst/>
              <a:cxnLst/>
              <a:rect l="l" t="t" r="r" b="b"/>
              <a:pathLst>
                <a:path w="733425" h="531495">
                  <a:moveTo>
                    <a:pt x="733002" y="0"/>
                  </a:moveTo>
                  <a:lnTo>
                    <a:pt x="0" y="530956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0" name="object 4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717930" y="4554024"/>
              <a:ext cx="100575" cy="100575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1570299" y="5507305"/>
              <a:ext cx="738505" cy="139700"/>
            </a:xfrm>
            <a:custGeom>
              <a:avLst/>
              <a:gdLst/>
              <a:ahLst/>
              <a:cxnLst/>
              <a:rect l="l" t="t" r="r" b="b"/>
              <a:pathLst>
                <a:path w="738505" h="139700">
                  <a:moveTo>
                    <a:pt x="0" y="139539"/>
                  </a:moveTo>
                  <a:lnTo>
                    <a:pt x="738345" y="0"/>
                  </a:lnTo>
                </a:path>
              </a:pathLst>
            </a:custGeom>
            <a:ln w="12700">
              <a:solidFill>
                <a:srgbClr val="0070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376162" y="4876908"/>
              <a:ext cx="738505" cy="139700"/>
            </a:xfrm>
            <a:custGeom>
              <a:avLst/>
              <a:gdLst/>
              <a:ahLst/>
              <a:cxnLst/>
              <a:rect l="l" t="t" r="r" b="b"/>
              <a:pathLst>
                <a:path w="738504" h="139700">
                  <a:moveTo>
                    <a:pt x="0" y="139539"/>
                  </a:moveTo>
                  <a:lnTo>
                    <a:pt x="738345" y="0"/>
                  </a:lnTo>
                </a:path>
              </a:pathLst>
            </a:custGeom>
            <a:ln w="12700">
              <a:solidFill>
                <a:srgbClr val="0070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297045" y="5443600"/>
              <a:ext cx="715010" cy="69850"/>
            </a:xfrm>
            <a:custGeom>
              <a:avLst/>
              <a:gdLst/>
              <a:ahLst/>
              <a:cxnLst/>
              <a:rect l="l" t="t" r="r" b="b"/>
              <a:pathLst>
                <a:path w="715010" h="69850">
                  <a:moveTo>
                    <a:pt x="0" y="69795"/>
                  </a:moveTo>
                  <a:lnTo>
                    <a:pt x="714507" y="0"/>
                  </a:lnTo>
                </a:path>
              </a:pathLst>
            </a:custGeom>
            <a:ln w="12700">
              <a:solidFill>
                <a:srgbClr val="0070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011552" y="5070311"/>
              <a:ext cx="683260" cy="381000"/>
            </a:xfrm>
            <a:custGeom>
              <a:avLst/>
              <a:gdLst/>
              <a:ahLst/>
              <a:cxnLst/>
              <a:rect l="l" t="t" r="r" b="b"/>
              <a:pathLst>
                <a:path w="683260" h="381000">
                  <a:moveTo>
                    <a:pt x="0" y="380590"/>
                  </a:moveTo>
                  <a:lnTo>
                    <a:pt x="682881" y="0"/>
                  </a:lnTo>
                </a:path>
              </a:pathLst>
            </a:custGeom>
            <a:ln w="12700">
              <a:solidFill>
                <a:srgbClr val="0070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684752" y="5019153"/>
              <a:ext cx="692785" cy="51435"/>
            </a:xfrm>
            <a:custGeom>
              <a:avLst/>
              <a:gdLst/>
              <a:ahLst/>
              <a:cxnLst/>
              <a:rect l="l" t="t" r="r" b="b"/>
              <a:pathLst>
                <a:path w="692785" h="51435">
                  <a:moveTo>
                    <a:pt x="0" y="51158"/>
                  </a:moveTo>
                  <a:lnTo>
                    <a:pt x="692561" y="0"/>
                  </a:lnTo>
                </a:path>
              </a:pathLst>
            </a:custGeom>
            <a:ln w="12700">
              <a:solidFill>
                <a:srgbClr val="0070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108679" y="4809227"/>
              <a:ext cx="715010" cy="69850"/>
            </a:xfrm>
            <a:custGeom>
              <a:avLst/>
              <a:gdLst/>
              <a:ahLst/>
              <a:cxnLst/>
              <a:rect l="l" t="t" r="r" b="b"/>
              <a:pathLst>
                <a:path w="715010" h="69850">
                  <a:moveTo>
                    <a:pt x="0" y="69795"/>
                  </a:moveTo>
                  <a:lnTo>
                    <a:pt x="714507" y="0"/>
                  </a:lnTo>
                </a:path>
              </a:pathLst>
            </a:custGeom>
            <a:ln w="12700">
              <a:solidFill>
                <a:srgbClr val="0070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823186" y="3573331"/>
              <a:ext cx="636905" cy="1243330"/>
            </a:xfrm>
            <a:custGeom>
              <a:avLst/>
              <a:gdLst/>
              <a:ahLst/>
              <a:cxnLst/>
              <a:rect l="l" t="t" r="r" b="b"/>
              <a:pathLst>
                <a:path w="636904" h="1243329">
                  <a:moveTo>
                    <a:pt x="0" y="1243197"/>
                  </a:moveTo>
                  <a:lnTo>
                    <a:pt x="636746" y="0"/>
                  </a:lnTo>
                </a:path>
              </a:pathLst>
            </a:custGeom>
            <a:ln w="12700">
              <a:solidFill>
                <a:srgbClr val="0070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461526" y="3269398"/>
              <a:ext cx="676910" cy="311150"/>
            </a:xfrm>
            <a:custGeom>
              <a:avLst/>
              <a:gdLst/>
              <a:ahLst/>
              <a:cxnLst/>
              <a:rect l="l" t="t" r="r" b="b"/>
              <a:pathLst>
                <a:path w="676909" h="311150">
                  <a:moveTo>
                    <a:pt x="0" y="311044"/>
                  </a:moveTo>
                  <a:lnTo>
                    <a:pt x="676742" y="0"/>
                  </a:lnTo>
                </a:path>
              </a:pathLst>
            </a:custGeom>
            <a:ln w="12700">
              <a:solidFill>
                <a:srgbClr val="0070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137801" y="3194668"/>
              <a:ext cx="693420" cy="90170"/>
            </a:xfrm>
            <a:custGeom>
              <a:avLst/>
              <a:gdLst/>
              <a:ahLst/>
              <a:cxnLst/>
              <a:rect l="l" t="t" r="r" b="b"/>
              <a:pathLst>
                <a:path w="693420" h="90170">
                  <a:moveTo>
                    <a:pt x="616566" y="31664"/>
                  </a:moveTo>
                  <a:lnTo>
                    <a:pt x="0" y="77208"/>
                  </a:lnTo>
                  <a:lnTo>
                    <a:pt x="934" y="89874"/>
                  </a:lnTo>
                  <a:lnTo>
                    <a:pt x="617502" y="44329"/>
                  </a:lnTo>
                  <a:lnTo>
                    <a:pt x="616566" y="31664"/>
                  </a:lnTo>
                  <a:close/>
                </a:path>
                <a:path w="693420" h="90170">
                  <a:moveTo>
                    <a:pt x="689000" y="30728"/>
                  </a:moveTo>
                  <a:lnTo>
                    <a:pt x="629232" y="30728"/>
                  </a:lnTo>
                  <a:lnTo>
                    <a:pt x="630168" y="43393"/>
                  </a:lnTo>
                  <a:lnTo>
                    <a:pt x="617502" y="44329"/>
                  </a:lnTo>
                  <a:lnTo>
                    <a:pt x="619841" y="75992"/>
                  </a:lnTo>
                  <a:lnTo>
                    <a:pt x="693027" y="32383"/>
                  </a:lnTo>
                  <a:lnTo>
                    <a:pt x="689000" y="30728"/>
                  </a:lnTo>
                  <a:close/>
                </a:path>
                <a:path w="693420" h="90170">
                  <a:moveTo>
                    <a:pt x="629232" y="30728"/>
                  </a:moveTo>
                  <a:lnTo>
                    <a:pt x="616566" y="31664"/>
                  </a:lnTo>
                  <a:lnTo>
                    <a:pt x="617502" y="44329"/>
                  </a:lnTo>
                  <a:lnTo>
                    <a:pt x="630168" y="43393"/>
                  </a:lnTo>
                  <a:lnTo>
                    <a:pt x="629232" y="30728"/>
                  </a:lnTo>
                  <a:close/>
                </a:path>
                <a:path w="693420" h="90170">
                  <a:moveTo>
                    <a:pt x="614227" y="0"/>
                  </a:moveTo>
                  <a:lnTo>
                    <a:pt x="616566" y="31664"/>
                  </a:lnTo>
                  <a:lnTo>
                    <a:pt x="629232" y="30728"/>
                  </a:lnTo>
                  <a:lnTo>
                    <a:pt x="689000" y="30728"/>
                  </a:lnTo>
                  <a:lnTo>
                    <a:pt x="614227" y="0"/>
                  </a:lnTo>
                  <a:close/>
                </a:path>
              </a:pathLst>
            </a:custGeom>
            <a:solidFill>
              <a:srgbClr val="007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5583481" y="5809996"/>
            <a:ext cx="2787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25" dirty="0">
                <a:solidFill>
                  <a:srgbClr val="606060"/>
                </a:solidFill>
                <a:latin typeface="Times New Roman"/>
                <a:cs typeface="Times New Roman"/>
              </a:rPr>
              <a:t>n</a:t>
            </a:r>
            <a:r>
              <a:rPr sz="1650" i="1" spc="-37" baseline="-15151" dirty="0">
                <a:solidFill>
                  <a:srgbClr val="606060"/>
                </a:solidFill>
                <a:latin typeface="Times New Roman"/>
                <a:cs typeface="Times New Roman"/>
              </a:rPr>
              <a:t>m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30 </a:t>
            </a:r>
            <a:r>
              <a:rPr spc="-50" dirty="0"/>
              <a:t>–</a:t>
            </a:r>
          </a:p>
        </p:txBody>
      </p:sp>
      <p:sp>
        <p:nvSpPr>
          <p:cNvPr id="51" name="object 51"/>
          <p:cNvSpPr txBox="1"/>
          <p:nvPr/>
        </p:nvSpPr>
        <p:spPr>
          <a:xfrm>
            <a:off x="352777" y="5628132"/>
            <a:ext cx="1152525" cy="443230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09220" marR="5080" indent="-97155">
              <a:lnSpc>
                <a:spcPts val="1610"/>
              </a:lnSpc>
              <a:spcBef>
                <a:spcPts val="210"/>
              </a:spcBef>
            </a:pPr>
            <a:r>
              <a:rPr sz="1400" i="1" dirty="0">
                <a:solidFill>
                  <a:srgbClr val="0070C0"/>
                </a:solidFill>
                <a:latin typeface="Times New Roman"/>
                <a:cs typeface="Times New Roman"/>
              </a:rPr>
              <a:t>valores</a:t>
            </a:r>
            <a:r>
              <a:rPr sz="1400" i="1" spc="-15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400" i="1" dirty="0">
                <a:solidFill>
                  <a:srgbClr val="0070C0"/>
                </a:solidFill>
                <a:latin typeface="Times New Roman"/>
                <a:cs typeface="Times New Roman"/>
              </a:rPr>
              <a:t>de</a:t>
            </a:r>
            <a:r>
              <a:rPr sz="1400" i="1" spc="-20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400" i="1" dirty="0">
                <a:solidFill>
                  <a:srgbClr val="0070C0"/>
                </a:solidFill>
                <a:latin typeface="Times New Roman"/>
                <a:cs typeface="Times New Roman"/>
              </a:rPr>
              <a:t>g</a:t>
            </a:r>
            <a:r>
              <a:rPr sz="1400" i="1" spc="-15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400" i="1" spc="-25" dirty="0">
                <a:solidFill>
                  <a:srgbClr val="0070C0"/>
                </a:solidFill>
                <a:latin typeface="Times New Roman"/>
                <a:cs typeface="Times New Roman"/>
              </a:rPr>
              <a:t>del </a:t>
            </a:r>
            <a:r>
              <a:rPr sz="1400" i="1" dirty="0">
                <a:solidFill>
                  <a:srgbClr val="0070C0"/>
                </a:solidFill>
                <a:latin typeface="Times New Roman"/>
                <a:cs typeface="Times New Roman"/>
              </a:rPr>
              <a:t>camino</a:t>
            </a:r>
            <a:r>
              <a:rPr sz="1400" i="1" spc="-15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400" i="1" dirty="0">
                <a:solidFill>
                  <a:srgbClr val="0070C0"/>
                </a:solidFill>
                <a:latin typeface="Times New Roman"/>
                <a:cs typeface="Times New Roman"/>
              </a:rPr>
              <a:t>inf.</a:t>
            </a:r>
            <a:r>
              <a:rPr sz="1400" i="1" spc="-5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400" i="1" spc="-50" dirty="0">
                <a:solidFill>
                  <a:srgbClr val="0070C0"/>
                </a:solidFill>
                <a:latin typeface="Times New Roman"/>
                <a:cs typeface="Times New Roman"/>
              </a:rPr>
              <a:t>p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310173" y="154940"/>
            <a:ext cx="8315325" cy="1936750"/>
          </a:xfrm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207645" algn="ctr">
              <a:lnSpc>
                <a:spcPct val="100000"/>
              </a:lnSpc>
              <a:spcBef>
                <a:spcPts val="290"/>
              </a:spcBef>
            </a:pPr>
            <a:r>
              <a:rPr sz="2400" b="1" dirty="0">
                <a:latin typeface="Arial"/>
                <a:cs typeface="Arial"/>
              </a:rPr>
              <a:t>Completitud</a:t>
            </a:r>
            <a:r>
              <a:rPr sz="2400" b="1" spc="-35" dirty="0">
                <a:latin typeface="Arial"/>
                <a:cs typeface="Arial"/>
              </a:rPr>
              <a:t> </a:t>
            </a:r>
            <a:r>
              <a:rPr sz="2400" b="1" dirty="0">
                <a:latin typeface="Arial"/>
                <a:cs typeface="Arial"/>
              </a:rPr>
              <a:t>de</a:t>
            </a:r>
            <a:r>
              <a:rPr sz="2400" b="1" spc="-20" dirty="0">
                <a:latin typeface="Arial"/>
                <a:cs typeface="Arial"/>
              </a:rPr>
              <a:t> </a:t>
            </a:r>
            <a:r>
              <a:rPr sz="2400" b="1" spc="-25" dirty="0">
                <a:latin typeface="Arial"/>
                <a:cs typeface="Arial"/>
              </a:rPr>
              <a:t>A</a:t>
            </a:r>
            <a:r>
              <a:rPr sz="2400" b="1" spc="-37" baseline="24305" dirty="0">
                <a:latin typeface="Arial"/>
                <a:cs typeface="Arial"/>
              </a:rPr>
              <a:t>*</a:t>
            </a:r>
            <a:endParaRPr sz="2400" baseline="24305">
              <a:latin typeface="Arial"/>
              <a:cs typeface="Arial"/>
            </a:endParaRPr>
          </a:p>
          <a:p>
            <a:pPr marL="208279" algn="ctr">
              <a:lnSpc>
                <a:spcPct val="100000"/>
              </a:lnSpc>
              <a:spcBef>
                <a:spcPts val="130"/>
              </a:spcBef>
            </a:pPr>
            <a:r>
              <a:rPr sz="1600" b="1" dirty="0">
                <a:latin typeface="Arial"/>
                <a:cs typeface="Arial"/>
              </a:rPr>
              <a:t>Visualización</a:t>
            </a:r>
            <a:r>
              <a:rPr sz="1600" b="1" spc="-5" dirty="0">
                <a:latin typeface="Arial"/>
                <a:cs typeface="Arial"/>
              </a:rPr>
              <a:t> </a:t>
            </a:r>
            <a:r>
              <a:rPr sz="1600" b="1" dirty="0">
                <a:latin typeface="Arial"/>
                <a:cs typeface="Arial"/>
              </a:rPr>
              <a:t>de</a:t>
            </a:r>
            <a:r>
              <a:rPr sz="1600" b="1" spc="-5" dirty="0">
                <a:latin typeface="Arial"/>
                <a:cs typeface="Arial"/>
              </a:rPr>
              <a:t> </a:t>
            </a:r>
            <a:r>
              <a:rPr sz="1600" b="1" dirty="0">
                <a:latin typeface="Arial"/>
                <a:cs typeface="Arial"/>
              </a:rPr>
              <a:t>la</a:t>
            </a:r>
            <a:r>
              <a:rPr sz="1600" b="1" spc="-5" dirty="0">
                <a:latin typeface="Arial"/>
                <a:cs typeface="Arial"/>
              </a:rPr>
              <a:t> </a:t>
            </a:r>
            <a:r>
              <a:rPr sz="1600" b="1" spc="-10" dirty="0">
                <a:latin typeface="Arial"/>
                <a:cs typeface="Arial"/>
              </a:rPr>
              <a:t>demostración</a:t>
            </a:r>
            <a:endParaRPr sz="1600">
              <a:latin typeface="Arial"/>
              <a:cs typeface="Arial"/>
            </a:endParaRPr>
          </a:p>
          <a:p>
            <a:pPr marL="405765" marR="68580" indent="-342265">
              <a:lnSpc>
                <a:spcPct val="108000"/>
              </a:lnSpc>
              <a:spcBef>
                <a:spcPts val="1470"/>
              </a:spcBef>
              <a:buChar char="•"/>
              <a:tabLst>
                <a:tab pos="405765" algn="l"/>
                <a:tab pos="406400" algn="l"/>
              </a:tabLst>
            </a:pPr>
            <a:r>
              <a:rPr sz="2000" dirty="0">
                <a:latin typeface="Times New Roman"/>
                <a:cs typeface="Times New Roman"/>
              </a:rPr>
              <a:t>sea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1950" i="1" spc="284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meta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camino_a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conjunto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camino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la </a:t>
            </a:r>
            <a:r>
              <a:rPr sz="2000" dirty="0">
                <a:latin typeface="Times New Roman"/>
                <a:cs typeface="Times New Roman"/>
              </a:rPr>
              <a:t>raíz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2000" dirty="0">
                <a:latin typeface="Times New Roman"/>
                <a:cs typeface="Times New Roman"/>
              </a:rPr>
              <a:t>.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Suponga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1950" i="1" spc="284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encontrado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A</a:t>
            </a:r>
            <a:r>
              <a:rPr sz="1950" spc="-37" baseline="25641" dirty="0">
                <a:latin typeface="Times New Roman"/>
                <a:cs typeface="Times New Roman"/>
              </a:rPr>
              <a:t>*</a:t>
            </a:r>
            <a:endParaRPr sz="1950" baseline="25641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110"/>
              </a:spcBef>
              <a:tabLst>
                <a:tab pos="805815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dado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 definición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 </a:t>
            </a:r>
            <a:r>
              <a:rPr sz="1800" spc="-170" dirty="0">
                <a:latin typeface="Symbol"/>
                <a:cs typeface="Symbol"/>
              </a:rPr>
              <a:t>�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0,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existe algún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k</a:t>
            </a:r>
            <a:r>
              <a:rPr sz="1800" i="1" spc="225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</a:t>
            </a:r>
            <a:r>
              <a:rPr sz="1800" i="1" dirty="0">
                <a:latin typeface="Times New Roman"/>
                <a:cs typeface="Times New Roman"/>
              </a:rPr>
              <a:t>p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con</a:t>
            </a:r>
            <a:endParaRPr sz="1800">
              <a:latin typeface="Times New Roman"/>
              <a:cs typeface="Times New Roman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1532790" y="2790668"/>
            <a:ext cx="5675630" cy="3067685"/>
            <a:chOff x="1532790" y="2790668"/>
            <a:chExt cx="5675630" cy="3067685"/>
          </a:xfrm>
        </p:grpSpPr>
        <p:sp>
          <p:nvSpPr>
            <p:cNvPr id="9" name="object 9"/>
            <p:cNvSpPr/>
            <p:nvPr/>
          </p:nvSpPr>
          <p:spPr>
            <a:xfrm>
              <a:off x="1585062" y="5742222"/>
              <a:ext cx="5623560" cy="111125"/>
            </a:xfrm>
            <a:custGeom>
              <a:avLst/>
              <a:gdLst/>
              <a:ahLst/>
              <a:cxnLst/>
              <a:rect l="l" t="t" r="r" b="b"/>
              <a:pathLst>
                <a:path w="5623559" h="111125">
                  <a:moveTo>
                    <a:pt x="5528454" y="0"/>
                  </a:moveTo>
                  <a:lnTo>
                    <a:pt x="5522622" y="1534"/>
                  </a:lnTo>
                  <a:lnTo>
                    <a:pt x="5517321" y="10622"/>
                  </a:lnTo>
                  <a:lnTo>
                    <a:pt x="5518856" y="16455"/>
                  </a:lnTo>
                  <a:lnTo>
                    <a:pt x="5569167" y="45803"/>
                  </a:lnTo>
                  <a:lnTo>
                    <a:pt x="5604377" y="45803"/>
                  </a:lnTo>
                  <a:lnTo>
                    <a:pt x="5604377" y="64853"/>
                  </a:lnTo>
                  <a:lnTo>
                    <a:pt x="5569167" y="64853"/>
                  </a:lnTo>
                  <a:lnTo>
                    <a:pt x="5518856" y="94201"/>
                  </a:lnTo>
                  <a:lnTo>
                    <a:pt x="5517321" y="100033"/>
                  </a:lnTo>
                  <a:lnTo>
                    <a:pt x="5522622" y="109121"/>
                  </a:lnTo>
                  <a:lnTo>
                    <a:pt x="5528454" y="110656"/>
                  </a:lnTo>
                  <a:lnTo>
                    <a:pt x="5606974" y="64853"/>
                  </a:lnTo>
                  <a:lnTo>
                    <a:pt x="5604377" y="64853"/>
                  </a:lnTo>
                  <a:lnTo>
                    <a:pt x="5606976" y="64852"/>
                  </a:lnTo>
                  <a:lnTo>
                    <a:pt x="5623303" y="55328"/>
                  </a:lnTo>
                  <a:lnTo>
                    <a:pt x="5528454" y="0"/>
                  </a:lnTo>
                  <a:close/>
                </a:path>
                <a:path w="5623559" h="111125">
                  <a:moveTo>
                    <a:pt x="5585495" y="55328"/>
                  </a:moveTo>
                  <a:lnTo>
                    <a:pt x="5569167" y="64853"/>
                  </a:lnTo>
                  <a:lnTo>
                    <a:pt x="5604377" y="64853"/>
                  </a:lnTo>
                  <a:lnTo>
                    <a:pt x="5604377" y="63555"/>
                  </a:lnTo>
                  <a:lnTo>
                    <a:pt x="5599600" y="63555"/>
                  </a:lnTo>
                  <a:lnTo>
                    <a:pt x="5585495" y="55328"/>
                  </a:lnTo>
                  <a:close/>
                </a:path>
                <a:path w="5623559" h="111125">
                  <a:moveTo>
                    <a:pt x="0" y="45802"/>
                  </a:moveTo>
                  <a:lnTo>
                    <a:pt x="0" y="64852"/>
                  </a:lnTo>
                  <a:lnTo>
                    <a:pt x="5569168" y="64852"/>
                  </a:lnTo>
                  <a:lnTo>
                    <a:pt x="5585495" y="55328"/>
                  </a:lnTo>
                  <a:lnTo>
                    <a:pt x="5569167" y="45803"/>
                  </a:lnTo>
                  <a:lnTo>
                    <a:pt x="0" y="45802"/>
                  </a:lnTo>
                  <a:close/>
                </a:path>
                <a:path w="5623559" h="111125">
                  <a:moveTo>
                    <a:pt x="5599600" y="47100"/>
                  </a:moveTo>
                  <a:lnTo>
                    <a:pt x="5585495" y="55328"/>
                  </a:lnTo>
                  <a:lnTo>
                    <a:pt x="5599600" y="63555"/>
                  </a:lnTo>
                  <a:lnTo>
                    <a:pt x="5599600" y="47100"/>
                  </a:lnTo>
                  <a:close/>
                </a:path>
                <a:path w="5623559" h="111125">
                  <a:moveTo>
                    <a:pt x="5604377" y="47100"/>
                  </a:moveTo>
                  <a:lnTo>
                    <a:pt x="5599600" y="47100"/>
                  </a:lnTo>
                  <a:lnTo>
                    <a:pt x="5599600" y="63555"/>
                  </a:lnTo>
                  <a:lnTo>
                    <a:pt x="5604377" y="63555"/>
                  </a:lnTo>
                  <a:lnTo>
                    <a:pt x="5604377" y="47100"/>
                  </a:lnTo>
                  <a:close/>
                </a:path>
                <a:path w="5623559" h="111125">
                  <a:moveTo>
                    <a:pt x="5569167" y="45803"/>
                  </a:moveTo>
                  <a:lnTo>
                    <a:pt x="5585495" y="55328"/>
                  </a:lnTo>
                  <a:lnTo>
                    <a:pt x="5599600" y="47100"/>
                  </a:lnTo>
                  <a:lnTo>
                    <a:pt x="5604377" y="47100"/>
                  </a:lnTo>
                  <a:lnTo>
                    <a:pt x="5604377" y="45803"/>
                  </a:lnTo>
                  <a:lnTo>
                    <a:pt x="5569167" y="458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308644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011552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714459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376018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078925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757024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6459931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532790" y="2790668"/>
              <a:ext cx="111125" cy="3007360"/>
            </a:xfrm>
            <a:custGeom>
              <a:avLst/>
              <a:gdLst/>
              <a:ahLst/>
              <a:cxnLst/>
              <a:rect l="l" t="t" r="r" b="b"/>
              <a:pathLst>
                <a:path w="111125" h="3007360">
                  <a:moveTo>
                    <a:pt x="55388" y="37807"/>
                  </a:moveTo>
                  <a:lnTo>
                    <a:pt x="45846" y="54125"/>
                  </a:lnTo>
                  <a:lnTo>
                    <a:pt x="42746" y="3006871"/>
                  </a:lnTo>
                  <a:lnTo>
                    <a:pt x="61796" y="3006891"/>
                  </a:lnTo>
                  <a:lnTo>
                    <a:pt x="64884" y="54125"/>
                  </a:lnTo>
                  <a:lnTo>
                    <a:pt x="55388" y="37807"/>
                  </a:lnTo>
                  <a:close/>
                </a:path>
                <a:path w="111125" h="3007360">
                  <a:moveTo>
                    <a:pt x="66435" y="18915"/>
                  </a:moveTo>
                  <a:lnTo>
                    <a:pt x="45883" y="18915"/>
                  </a:lnTo>
                  <a:lnTo>
                    <a:pt x="64933" y="18935"/>
                  </a:lnTo>
                  <a:lnTo>
                    <a:pt x="64896" y="54146"/>
                  </a:lnTo>
                  <a:lnTo>
                    <a:pt x="94192" y="104487"/>
                  </a:lnTo>
                  <a:lnTo>
                    <a:pt x="100022" y="106028"/>
                  </a:lnTo>
                  <a:lnTo>
                    <a:pt x="109115" y="100736"/>
                  </a:lnTo>
                  <a:lnTo>
                    <a:pt x="110656" y="94905"/>
                  </a:lnTo>
                  <a:lnTo>
                    <a:pt x="66435" y="18915"/>
                  </a:lnTo>
                  <a:close/>
                </a:path>
                <a:path w="111125" h="3007360">
                  <a:moveTo>
                    <a:pt x="55427" y="0"/>
                  </a:moveTo>
                  <a:lnTo>
                    <a:pt x="0" y="94790"/>
                  </a:lnTo>
                  <a:lnTo>
                    <a:pt x="1529" y="100624"/>
                  </a:lnTo>
                  <a:lnTo>
                    <a:pt x="10610" y="105934"/>
                  </a:lnTo>
                  <a:lnTo>
                    <a:pt x="16445" y="104406"/>
                  </a:lnTo>
                  <a:lnTo>
                    <a:pt x="45834" y="54146"/>
                  </a:lnTo>
                  <a:lnTo>
                    <a:pt x="45883" y="18915"/>
                  </a:lnTo>
                  <a:lnTo>
                    <a:pt x="66435" y="18915"/>
                  </a:lnTo>
                  <a:lnTo>
                    <a:pt x="55427" y="0"/>
                  </a:lnTo>
                  <a:close/>
                </a:path>
                <a:path w="111125" h="3007360">
                  <a:moveTo>
                    <a:pt x="64928" y="23694"/>
                  </a:moveTo>
                  <a:lnTo>
                    <a:pt x="47175" y="23694"/>
                  </a:lnTo>
                  <a:lnTo>
                    <a:pt x="63630" y="23712"/>
                  </a:lnTo>
                  <a:lnTo>
                    <a:pt x="55388" y="37807"/>
                  </a:lnTo>
                  <a:lnTo>
                    <a:pt x="64896" y="54146"/>
                  </a:lnTo>
                  <a:lnTo>
                    <a:pt x="64928" y="23694"/>
                  </a:lnTo>
                  <a:close/>
                </a:path>
                <a:path w="111125" h="3007360">
                  <a:moveTo>
                    <a:pt x="45883" y="18915"/>
                  </a:moveTo>
                  <a:lnTo>
                    <a:pt x="45846" y="54125"/>
                  </a:lnTo>
                  <a:lnTo>
                    <a:pt x="55388" y="37807"/>
                  </a:lnTo>
                  <a:lnTo>
                    <a:pt x="47175" y="23694"/>
                  </a:lnTo>
                  <a:lnTo>
                    <a:pt x="64928" y="23694"/>
                  </a:lnTo>
                  <a:lnTo>
                    <a:pt x="64933" y="18935"/>
                  </a:lnTo>
                  <a:lnTo>
                    <a:pt x="45883" y="18915"/>
                  </a:lnTo>
                  <a:close/>
                </a:path>
                <a:path w="111125" h="3007360">
                  <a:moveTo>
                    <a:pt x="47175" y="23694"/>
                  </a:moveTo>
                  <a:lnTo>
                    <a:pt x="55388" y="37807"/>
                  </a:lnTo>
                  <a:lnTo>
                    <a:pt x="63630" y="23712"/>
                  </a:lnTo>
                  <a:lnTo>
                    <a:pt x="47175" y="236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757413" y="2707132"/>
            <a:ext cx="7797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latin typeface="Times New Roman"/>
                <a:cs typeface="Times New Roman"/>
              </a:rPr>
              <a:t>g,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h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i="1" dirty="0">
                <a:latin typeface="Times New Roman"/>
                <a:cs typeface="Times New Roman"/>
              </a:rPr>
              <a:t>,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50" spc="-75" baseline="25252" dirty="0">
                <a:latin typeface="Times New Roman"/>
                <a:cs typeface="Times New Roman"/>
              </a:rPr>
              <a:t>*</a:t>
            </a:r>
            <a:endParaRPr sz="1650" baseline="25252">
              <a:latin typeface="Times New Roman"/>
              <a:cs typeface="Times New Roman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1462260" y="3427324"/>
            <a:ext cx="5718175" cy="1142365"/>
            <a:chOff x="1462260" y="3427324"/>
            <a:chExt cx="5718175" cy="1142365"/>
          </a:xfrm>
        </p:grpSpPr>
        <p:sp>
          <p:nvSpPr>
            <p:cNvPr id="20" name="object 20"/>
            <p:cNvSpPr/>
            <p:nvPr/>
          </p:nvSpPr>
          <p:spPr>
            <a:xfrm>
              <a:off x="1476547" y="4555237"/>
              <a:ext cx="5689600" cy="0"/>
            </a:xfrm>
            <a:custGeom>
              <a:avLst/>
              <a:gdLst/>
              <a:ahLst/>
              <a:cxnLst/>
              <a:rect l="l" t="t" r="r" b="b"/>
              <a:pathLst>
                <a:path w="5689600">
                  <a:moveTo>
                    <a:pt x="0" y="0"/>
                  </a:moveTo>
                  <a:lnTo>
                    <a:pt x="5689415" y="1"/>
                  </a:lnTo>
                </a:path>
              </a:pathLst>
            </a:custGeom>
            <a:ln w="28575">
              <a:solidFill>
                <a:srgbClr val="60606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476547" y="3441612"/>
              <a:ext cx="5689600" cy="0"/>
            </a:xfrm>
            <a:custGeom>
              <a:avLst/>
              <a:gdLst/>
              <a:ahLst/>
              <a:cxnLst/>
              <a:rect l="l" t="t" r="r" b="b"/>
              <a:pathLst>
                <a:path w="5689600">
                  <a:moveTo>
                    <a:pt x="0" y="0"/>
                  </a:moveTo>
                  <a:lnTo>
                    <a:pt x="5689415" y="1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1032838" y="3355878"/>
            <a:ext cx="8001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50" dirty="0">
                <a:latin typeface="Times New Roman"/>
                <a:cs typeface="Times New Roman"/>
              </a:rPr>
              <a:t>*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277554" y="3486168"/>
            <a:ext cx="5588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50" i="1" dirty="0">
                <a:latin typeface="Times New Roman"/>
                <a:cs typeface="Times New Roman"/>
              </a:rPr>
              <a:t>j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82033" y="3238809"/>
            <a:ext cx="1202690" cy="3968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591185" algn="l"/>
              </a:tabLst>
            </a:pPr>
            <a:r>
              <a:rPr sz="1450" spc="-25" dirty="0">
                <a:latin typeface="Times New Roman"/>
                <a:cs typeface="Times New Roman"/>
              </a:rPr>
              <a:t>max</a:t>
            </a:r>
            <a:r>
              <a:rPr sz="1450" dirty="0">
                <a:latin typeface="Times New Roman"/>
                <a:cs typeface="Times New Roman"/>
              </a:rPr>
              <a:t>	</a:t>
            </a:r>
            <a:r>
              <a:rPr sz="2400" dirty="0">
                <a:latin typeface="Symbol"/>
                <a:cs typeface="Symbol"/>
              </a:rPr>
              <a:t></a:t>
            </a:r>
            <a:r>
              <a:rPr sz="1450" i="1" dirty="0">
                <a:latin typeface="Times New Roman"/>
                <a:cs typeface="Times New Roman"/>
              </a:rPr>
              <a:t>f</a:t>
            </a:r>
            <a:r>
              <a:rPr sz="1450" i="1" spc="409" dirty="0">
                <a:latin typeface="Times New Roman"/>
                <a:cs typeface="Times New Roman"/>
              </a:rPr>
              <a:t> </a:t>
            </a:r>
            <a:r>
              <a:rPr sz="1450" dirty="0">
                <a:latin typeface="Times New Roman"/>
                <a:cs typeface="Times New Roman"/>
              </a:rPr>
              <a:t>(</a:t>
            </a:r>
            <a:r>
              <a:rPr sz="1450" i="1" dirty="0">
                <a:latin typeface="Times New Roman"/>
                <a:cs typeface="Times New Roman"/>
              </a:rPr>
              <a:t>n</a:t>
            </a:r>
            <a:r>
              <a:rPr sz="1450" i="1" spc="145" dirty="0">
                <a:latin typeface="Times New Roman"/>
                <a:cs typeface="Times New Roman"/>
              </a:rPr>
              <a:t> </a:t>
            </a:r>
            <a:r>
              <a:rPr sz="1450" spc="-110" dirty="0">
                <a:latin typeface="Times New Roman"/>
                <a:cs typeface="Times New Roman"/>
              </a:rPr>
              <a:t>)</a:t>
            </a:r>
            <a:r>
              <a:rPr sz="2400" spc="-110" dirty="0">
                <a:latin typeface="Symbol"/>
                <a:cs typeface="Symbol"/>
              </a:rPr>
              <a:t></a:t>
            </a:r>
            <a:endParaRPr sz="2400">
              <a:latin typeface="Symbol"/>
              <a:cs typeface="Symbo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-3830" y="3551123"/>
            <a:ext cx="91440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850" i="1" dirty="0">
                <a:latin typeface="Times New Roman"/>
                <a:cs typeface="Times New Roman"/>
              </a:rPr>
              <a:t>n</a:t>
            </a:r>
            <a:r>
              <a:rPr sz="850" i="1" spc="-60" dirty="0">
                <a:latin typeface="Times New Roman"/>
                <a:cs typeface="Times New Roman"/>
              </a:rPr>
              <a:t> </a:t>
            </a:r>
            <a:r>
              <a:rPr sz="900" i="1" baseline="-18518" dirty="0">
                <a:latin typeface="Times New Roman"/>
                <a:cs typeface="Times New Roman"/>
              </a:rPr>
              <a:t>j</a:t>
            </a:r>
            <a:r>
              <a:rPr sz="900" i="1" spc="-82" baseline="-18518" dirty="0">
                <a:latin typeface="Times New Roman"/>
                <a:cs typeface="Times New Roman"/>
              </a:rPr>
              <a:t> </a:t>
            </a:r>
            <a:r>
              <a:rPr sz="850" spc="-10" dirty="0">
                <a:latin typeface="Symbol"/>
                <a:cs typeface="Symbol"/>
              </a:rPr>
              <a:t></a:t>
            </a:r>
            <a:r>
              <a:rPr sz="850" i="1" spc="-10" dirty="0">
                <a:latin typeface="Times New Roman"/>
                <a:cs typeface="Times New Roman"/>
              </a:rPr>
              <a:t>camino</a:t>
            </a:r>
            <a:r>
              <a:rPr sz="850" i="1" spc="-9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_</a:t>
            </a:r>
            <a:r>
              <a:rPr sz="850" spc="-45" dirty="0">
                <a:latin typeface="Times New Roman"/>
                <a:cs typeface="Times New Roman"/>
              </a:rPr>
              <a:t> </a:t>
            </a:r>
            <a:r>
              <a:rPr sz="850" i="1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(</a:t>
            </a:r>
            <a:r>
              <a:rPr sz="850" i="1" dirty="0">
                <a:latin typeface="Times New Roman"/>
                <a:cs typeface="Times New Roman"/>
              </a:rPr>
              <a:t>n</a:t>
            </a:r>
            <a:r>
              <a:rPr sz="900" i="1" baseline="-18518" dirty="0">
                <a:latin typeface="Times New Roman"/>
                <a:cs typeface="Times New Roman"/>
              </a:rPr>
              <a:t>m</a:t>
            </a:r>
            <a:r>
              <a:rPr sz="900" i="1" spc="67" baseline="-18518" dirty="0">
                <a:latin typeface="Times New Roman"/>
                <a:cs typeface="Times New Roman"/>
              </a:rPr>
              <a:t> </a:t>
            </a:r>
            <a:r>
              <a:rPr sz="850" spc="-50" dirty="0"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583481" y="5809996"/>
            <a:ext cx="2787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25" dirty="0">
                <a:solidFill>
                  <a:srgbClr val="606060"/>
                </a:solidFill>
                <a:latin typeface="Times New Roman"/>
                <a:cs typeface="Times New Roman"/>
              </a:rPr>
              <a:t>n</a:t>
            </a:r>
            <a:r>
              <a:rPr sz="1650" i="1" spc="-37" baseline="-15151" dirty="0">
                <a:solidFill>
                  <a:srgbClr val="606060"/>
                </a:solidFill>
                <a:latin typeface="Times New Roman"/>
                <a:cs typeface="Times New Roman"/>
              </a:rPr>
              <a:t>m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52777" y="5628132"/>
            <a:ext cx="1152525" cy="443230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09220" marR="5080" indent="-97155">
              <a:lnSpc>
                <a:spcPts val="1610"/>
              </a:lnSpc>
              <a:spcBef>
                <a:spcPts val="210"/>
              </a:spcBef>
            </a:pPr>
            <a:r>
              <a:rPr sz="1400" i="1" dirty="0">
                <a:solidFill>
                  <a:srgbClr val="0070C0"/>
                </a:solidFill>
                <a:latin typeface="Times New Roman"/>
                <a:cs typeface="Times New Roman"/>
              </a:rPr>
              <a:t>valores</a:t>
            </a:r>
            <a:r>
              <a:rPr sz="1400" i="1" spc="-15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400" i="1" dirty="0">
                <a:solidFill>
                  <a:srgbClr val="0070C0"/>
                </a:solidFill>
                <a:latin typeface="Times New Roman"/>
                <a:cs typeface="Times New Roman"/>
              </a:rPr>
              <a:t>de</a:t>
            </a:r>
            <a:r>
              <a:rPr sz="1400" i="1" spc="-20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400" i="1" dirty="0">
                <a:solidFill>
                  <a:srgbClr val="0070C0"/>
                </a:solidFill>
                <a:latin typeface="Times New Roman"/>
                <a:cs typeface="Times New Roman"/>
              </a:rPr>
              <a:t>g</a:t>
            </a:r>
            <a:r>
              <a:rPr sz="1400" i="1" spc="-15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400" i="1" spc="-25" dirty="0">
                <a:solidFill>
                  <a:srgbClr val="0070C0"/>
                </a:solidFill>
                <a:latin typeface="Times New Roman"/>
                <a:cs typeface="Times New Roman"/>
              </a:rPr>
              <a:t>del </a:t>
            </a:r>
            <a:r>
              <a:rPr sz="1400" i="1" dirty="0">
                <a:solidFill>
                  <a:srgbClr val="0070C0"/>
                </a:solidFill>
                <a:latin typeface="Times New Roman"/>
                <a:cs typeface="Times New Roman"/>
              </a:rPr>
              <a:t>camino</a:t>
            </a:r>
            <a:r>
              <a:rPr sz="1400" i="1" spc="-15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400" i="1" dirty="0">
                <a:solidFill>
                  <a:srgbClr val="0070C0"/>
                </a:solidFill>
                <a:latin typeface="Times New Roman"/>
                <a:cs typeface="Times New Roman"/>
              </a:rPr>
              <a:t>inf.</a:t>
            </a:r>
            <a:r>
              <a:rPr sz="1400" i="1" spc="-5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400" i="1" spc="-50" dirty="0">
                <a:solidFill>
                  <a:srgbClr val="0070C0"/>
                </a:solidFill>
                <a:latin typeface="Times New Roman"/>
                <a:cs typeface="Times New Roman"/>
              </a:rPr>
              <a:t>p</a:t>
            </a:r>
            <a:endParaRPr sz="1400">
              <a:latin typeface="Times New Roman"/>
              <a:cs typeface="Times New Roman"/>
            </a:endParaRPr>
          </a:p>
        </p:txBody>
      </p:sp>
      <p:pic>
        <p:nvPicPr>
          <p:cNvPr id="28" name="object 2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56011" y="2633973"/>
            <a:ext cx="6274817" cy="3019221"/>
          </a:xfrm>
          <a:prstGeom prst="rect">
            <a:avLst/>
          </a:prstGeom>
        </p:spPr>
      </p:pic>
      <p:sp>
        <p:nvSpPr>
          <p:cNvPr id="29" name="object 29"/>
          <p:cNvSpPr txBox="1"/>
          <p:nvPr/>
        </p:nvSpPr>
        <p:spPr>
          <a:xfrm>
            <a:off x="231588" y="4371340"/>
            <a:ext cx="1271905" cy="11271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8293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606060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606060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60606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60606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60606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606060"/>
                </a:solidFill>
                <a:latin typeface="Times New Roman"/>
                <a:cs typeface="Times New Roman"/>
              </a:rPr>
              <a:t>m</a:t>
            </a:r>
            <a:r>
              <a:rPr sz="1600" spc="-10" dirty="0">
                <a:solidFill>
                  <a:srgbClr val="60606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  <a:p>
            <a:pPr marL="38100" marR="30480" indent="140335">
              <a:lnSpc>
                <a:spcPts val="1580"/>
              </a:lnSpc>
              <a:spcBef>
                <a:spcPts val="1175"/>
              </a:spcBef>
            </a:pPr>
            <a:r>
              <a:rPr sz="1400" i="1" dirty="0">
                <a:solidFill>
                  <a:srgbClr val="BE4500"/>
                </a:solidFill>
                <a:latin typeface="Times New Roman"/>
                <a:cs typeface="Times New Roman"/>
              </a:rPr>
              <a:t>valores</a:t>
            </a:r>
            <a:r>
              <a:rPr sz="1400" i="1" spc="-25" dirty="0">
                <a:solidFill>
                  <a:srgbClr val="BE4500"/>
                </a:solidFill>
                <a:latin typeface="Times New Roman"/>
                <a:cs typeface="Times New Roman"/>
              </a:rPr>
              <a:t> </a:t>
            </a:r>
            <a:r>
              <a:rPr sz="1400" i="1" dirty="0">
                <a:solidFill>
                  <a:srgbClr val="BE4500"/>
                </a:solidFill>
                <a:latin typeface="Times New Roman"/>
                <a:cs typeface="Times New Roman"/>
              </a:rPr>
              <a:t>de</a:t>
            </a:r>
            <a:r>
              <a:rPr sz="1400" i="1" spc="-25" dirty="0">
                <a:solidFill>
                  <a:srgbClr val="BE4500"/>
                </a:solidFill>
                <a:latin typeface="Times New Roman"/>
                <a:cs typeface="Times New Roman"/>
              </a:rPr>
              <a:t> f* </a:t>
            </a:r>
            <a:r>
              <a:rPr sz="1400" i="1" dirty="0">
                <a:solidFill>
                  <a:srgbClr val="BE4500"/>
                </a:solidFill>
                <a:latin typeface="Times New Roman"/>
                <a:cs typeface="Times New Roman"/>
              </a:rPr>
              <a:t>del</a:t>
            </a:r>
            <a:r>
              <a:rPr sz="1400" i="1" spc="-10" dirty="0">
                <a:solidFill>
                  <a:srgbClr val="BE4500"/>
                </a:solidFill>
                <a:latin typeface="Times New Roman"/>
                <a:cs typeface="Times New Roman"/>
              </a:rPr>
              <a:t> </a:t>
            </a:r>
            <a:r>
              <a:rPr sz="1400" i="1" dirty="0">
                <a:solidFill>
                  <a:srgbClr val="BE4500"/>
                </a:solidFill>
                <a:latin typeface="Times New Roman"/>
                <a:cs typeface="Times New Roman"/>
              </a:rPr>
              <a:t>camino</a:t>
            </a:r>
            <a:r>
              <a:rPr sz="1400" i="1" spc="-5" dirty="0">
                <a:solidFill>
                  <a:srgbClr val="BE4500"/>
                </a:solidFill>
                <a:latin typeface="Times New Roman"/>
                <a:cs typeface="Times New Roman"/>
              </a:rPr>
              <a:t> </a:t>
            </a:r>
            <a:r>
              <a:rPr sz="1400" i="1" dirty="0">
                <a:solidFill>
                  <a:srgbClr val="BE4500"/>
                </a:solidFill>
                <a:latin typeface="Times New Roman"/>
                <a:cs typeface="Times New Roman"/>
              </a:rPr>
              <a:t>inf.</a:t>
            </a:r>
            <a:r>
              <a:rPr sz="1400" i="1" spc="-5" dirty="0">
                <a:solidFill>
                  <a:srgbClr val="BE4500"/>
                </a:solidFill>
                <a:latin typeface="Times New Roman"/>
                <a:cs typeface="Times New Roman"/>
              </a:rPr>
              <a:t> </a:t>
            </a:r>
            <a:r>
              <a:rPr sz="1400" i="1" spc="-50" dirty="0">
                <a:solidFill>
                  <a:srgbClr val="BE4500"/>
                </a:solidFill>
                <a:latin typeface="Times New Roman"/>
                <a:cs typeface="Times New Roman"/>
              </a:rPr>
              <a:t>p</a:t>
            </a:r>
            <a:endParaRPr sz="1400">
              <a:latin typeface="Times New Roman"/>
              <a:cs typeface="Times New Roman"/>
            </a:endParaRPr>
          </a:p>
          <a:p>
            <a:pPr marL="182245">
              <a:lnSpc>
                <a:spcPct val="100000"/>
              </a:lnSpc>
              <a:spcBef>
                <a:spcPts val="735"/>
              </a:spcBef>
            </a:pPr>
            <a:r>
              <a:rPr sz="1400" i="1" dirty="0">
                <a:solidFill>
                  <a:srgbClr val="FFC000"/>
                </a:solidFill>
                <a:latin typeface="Times New Roman"/>
                <a:cs typeface="Times New Roman"/>
              </a:rPr>
              <a:t>valores</a:t>
            </a:r>
            <a:r>
              <a:rPr sz="1400" i="1" spc="-25" dirty="0">
                <a:solidFill>
                  <a:srgbClr val="FFC000"/>
                </a:solidFill>
                <a:latin typeface="Times New Roman"/>
                <a:cs typeface="Times New Roman"/>
              </a:rPr>
              <a:t> </a:t>
            </a:r>
            <a:r>
              <a:rPr sz="1400" i="1" dirty="0">
                <a:solidFill>
                  <a:srgbClr val="FFC000"/>
                </a:solidFill>
                <a:latin typeface="Times New Roman"/>
                <a:cs typeface="Times New Roman"/>
              </a:rPr>
              <a:t>de</a:t>
            </a:r>
            <a:r>
              <a:rPr sz="1400" i="1" spc="-25" dirty="0">
                <a:solidFill>
                  <a:srgbClr val="FFC000"/>
                </a:solidFill>
                <a:latin typeface="Times New Roman"/>
                <a:cs typeface="Times New Roman"/>
              </a:rPr>
              <a:t> h*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31 </a:t>
            </a:r>
            <a:r>
              <a:rPr spc="-50" dirty="0"/>
              <a:t>–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6218095" y="2141512"/>
            <a:ext cx="93345" cy="1892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spc="5" dirty="0">
                <a:latin typeface="Times New Roman"/>
                <a:cs typeface="Times New Roman"/>
              </a:rPr>
              <a:t>*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524536" y="2304665"/>
            <a:ext cx="63500" cy="1892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50" i="1" dirty="0">
                <a:latin typeface="Times New Roman"/>
                <a:cs typeface="Times New Roman"/>
              </a:rPr>
              <a:t>j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026860" y="2304665"/>
            <a:ext cx="1605915" cy="18923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753745" algn="l"/>
                <a:tab pos="1532255" algn="l"/>
              </a:tabLst>
            </a:pPr>
            <a:r>
              <a:rPr sz="1050" i="1" spc="-50" dirty="0">
                <a:latin typeface="Times New Roman"/>
                <a:cs typeface="Times New Roman"/>
              </a:rPr>
              <a:t>k</a:t>
            </a:r>
            <a:r>
              <a:rPr sz="1050" i="1" dirty="0">
                <a:latin typeface="Times New Roman"/>
                <a:cs typeface="Times New Roman"/>
              </a:rPr>
              <a:t>	</a:t>
            </a:r>
            <a:r>
              <a:rPr sz="1050" i="1" spc="-50" dirty="0">
                <a:latin typeface="Times New Roman"/>
                <a:cs typeface="Times New Roman"/>
              </a:rPr>
              <a:t>k</a:t>
            </a:r>
            <a:r>
              <a:rPr sz="1050" i="1" dirty="0">
                <a:latin typeface="Times New Roman"/>
                <a:cs typeface="Times New Roman"/>
              </a:rPr>
              <a:t>	</a:t>
            </a:r>
            <a:r>
              <a:rPr sz="1050" i="1" spc="-50" dirty="0">
                <a:latin typeface="Times New Roman"/>
                <a:cs typeface="Times New Roman"/>
              </a:rPr>
              <a:t>k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002487" y="1994914"/>
            <a:ext cx="775335" cy="490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14325" algn="l"/>
              </a:tabLst>
            </a:pPr>
            <a:r>
              <a:rPr sz="3050" spc="-25" dirty="0">
                <a:latin typeface="Symbol"/>
                <a:cs typeface="Symbol"/>
              </a:rPr>
              <a:t></a:t>
            </a:r>
            <a:r>
              <a:rPr sz="1800" i="1" spc="-25" dirty="0">
                <a:latin typeface="Times New Roman"/>
                <a:cs typeface="Times New Roman"/>
              </a:rPr>
              <a:t>f</a:t>
            </a:r>
            <a:r>
              <a:rPr sz="1800" i="1" dirty="0">
                <a:latin typeface="Times New Roman"/>
                <a:cs typeface="Times New Roman"/>
              </a:rPr>
              <a:t>	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305" dirty="0">
                <a:latin typeface="Times New Roman"/>
                <a:cs typeface="Times New Roman"/>
              </a:rPr>
              <a:t> </a:t>
            </a:r>
            <a:r>
              <a:rPr sz="1800" spc="-155" dirty="0">
                <a:latin typeface="Times New Roman"/>
                <a:cs typeface="Times New Roman"/>
              </a:rPr>
              <a:t>)</a:t>
            </a:r>
            <a:r>
              <a:rPr sz="3050" spc="-155" dirty="0">
                <a:latin typeface="Symbol"/>
                <a:cs typeface="Symbol"/>
              </a:rPr>
              <a:t></a:t>
            </a:r>
            <a:endParaRPr sz="3050">
              <a:latin typeface="Symbol"/>
              <a:cs typeface="Symbo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588626" y="2148608"/>
            <a:ext cx="3131185" cy="30607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40"/>
              </a:spcBef>
              <a:tabLst>
                <a:tab pos="2701925" algn="l"/>
              </a:tabLst>
            </a:pP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575" baseline="42328" dirty="0">
                <a:latin typeface="Times New Roman"/>
                <a:cs typeface="Times New Roman"/>
              </a:rPr>
              <a:t>*</a:t>
            </a:r>
            <a:r>
              <a:rPr sz="1575" spc="-172" baseline="4232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3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3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</a:t>
            </a:r>
            <a:r>
              <a:rPr sz="1800" spc="50" dirty="0">
                <a:latin typeface="Times New Roman"/>
                <a:cs typeface="Times New Roman"/>
              </a:rPr>
              <a:t> </a:t>
            </a:r>
            <a:r>
              <a:rPr sz="1800" i="1" spc="60" dirty="0">
                <a:latin typeface="Times New Roman"/>
                <a:cs typeface="Times New Roman"/>
              </a:rPr>
              <a:t>g</a:t>
            </a:r>
            <a:r>
              <a:rPr sz="1800" spc="60" dirty="0">
                <a:latin typeface="Times New Roman"/>
                <a:cs typeface="Times New Roman"/>
              </a:rPr>
              <a:t>(</a:t>
            </a:r>
            <a:r>
              <a:rPr sz="1800" i="1" spc="60" dirty="0">
                <a:latin typeface="Times New Roman"/>
                <a:cs typeface="Times New Roman"/>
              </a:rPr>
              <a:t>n</a:t>
            </a:r>
            <a:r>
              <a:rPr sz="1800" i="1" spc="3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15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Symbol"/>
                <a:cs typeface="Symbol"/>
              </a:rPr>
              <a:t></a:t>
            </a:r>
            <a:r>
              <a:rPr sz="1800" spc="-12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575" baseline="42328" dirty="0">
                <a:latin typeface="Times New Roman"/>
                <a:cs typeface="Times New Roman"/>
              </a:rPr>
              <a:t>*</a:t>
            </a:r>
            <a:r>
              <a:rPr sz="1575" spc="-172" baseline="4232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spc="3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35" dirty="0">
                <a:latin typeface="Times New Roman"/>
                <a:cs typeface="Times New Roman"/>
              </a:rPr>
              <a:t> </a:t>
            </a:r>
            <a:r>
              <a:rPr sz="1800" spc="-50" dirty="0">
                <a:latin typeface="Symbol"/>
                <a:cs typeface="Symbol"/>
              </a:rPr>
              <a:t></a:t>
            </a:r>
            <a:r>
              <a:rPr sz="1800" dirty="0">
                <a:latin typeface="Times New Roman"/>
                <a:cs typeface="Times New Roman"/>
              </a:rPr>
              <a:t>	</a:t>
            </a:r>
            <a:r>
              <a:rPr sz="1800" spc="-25" dirty="0">
                <a:latin typeface="Times New Roman"/>
                <a:cs typeface="Times New Roman"/>
              </a:rPr>
              <a:t>max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777787" y="2944876"/>
            <a:ext cx="2171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25" dirty="0">
                <a:latin typeface="Times New Roman"/>
                <a:cs typeface="Times New Roman"/>
              </a:rPr>
              <a:t>n</a:t>
            </a:r>
            <a:r>
              <a:rPr sz="1650" i="1" spc="-37" baseline="-15151" dirty="0">
                <a:latin typeface="Times New Roman"/>
                <a:cs typeface="Times New Roman"/>
              </a:rPr>
              <a:t>j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926350" y="2321169"/>
            <a:ext cx="1125855" cy="594360"/>
          </a:xfrm>
          <a:prstGeom prst="rect">
            <a:avLst/>
          </a:prstGeom>
        </p:spPr>
        <p:txBody>
          <a:bodyPr vert="horz" wrap="square" lIns="0" tIns="8001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630"/>
              </a:spcBef>
            </a:pPr>
            <a:r>
              <a:rPr sz="1050" i="1" dirty="0">
                <a:latin typeface="Times New Roman"/>
                <a:cs typeface="Times New Roman"/>
              </a:rPr>
              <a:t>n</a:t>
            </a:r>
            <a:r>
              <a:rPr sz="1050" i="1" spc="-85" dirty="0">
                <a:latin typeface="Times New Roman"/>
                <a:cs typeface="Times New Roman"/>
              </a:rPr>
              <a:t> </a:t>
            </a:r>
            <a:r>
              <a:rPr sz="1125" i="1" baseline="-18518" dirty="0">
                <a:latin typeface="Times New Roman"/>
                <a:cs typeface="Times New Roman"/>
              </a:rPr>
              <a:t>j</a:t>
            </a:r>
            <a:r>
              <a:rPr sz="1125" i="1" spc="-104" baseline="-18518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Symbol"/>
                <a:cs typeface="Symbol"/>
              </a:rPr>
              <a:t></a:t>
            </a:r>
            <a:r>
              <a:rPr sz="1050" i="1" dirty="0">
                <a:latin typeface="Times New Roman"/>
                <a:cs typeface="Times New Roman"/>
              </a:rPr>
              <a:t>camino</a:t>
            </a:r>
            <a:r>
              <a:rPr sz="1050" i="1" spc="-114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_</a:t>
            </a:r>
            <a:r>
              <a:rPr sz="1050" spc="-55" dirty="0">
                <a:latin typeface="Times New Roman"/>
                <a:cs typeface="Times New Roman"/>
              </a:rPr>
              <a:t> </a:t>
            </a:r>
            <a:r>
              <a:rPr sz="1050" i="1" dirty="0">
                <a:latin typeface="Times New Roman"/>
                <a:cs typeface="Times New Roman"/>
              </a:rPr>
              <a:t>a</a:t>
            </a:r>
            <a:r>
              <a:rPr sz="1050" dirty="0">
                <a:latin typeface="Times New Roman"/>
                <a:cs typeface="Times New Roman"/>
              </a:rPr>
              <a:t>(</a:t>
            </a:r>
            <a:r>
              <a:rPr sz="1050" i="1" dirty="0">
                <a:latin typeface="Times New Roman"/>
                <a:cs typeface="Times New Roman"/>
              </a:rPr>
              <a:t>n</a:t>
            </a:r>
            <a:r>
              <a:rPr sz="1125" i="1" baseline="-18518" dirty="0">
                <a:latin typeface="Times New Roman"/>
                <a:cs typeface="Times New Roman"/>
              </a:rPr>
              <a:t>m</a:t>
            </a:r>
            <a:r>
              <a:rPr sz="1125" i="1" spc="75" baseline="-18518" dirty="0">
                <a:latin typeface="Times New Roman"/>
                <a:cs typeface="Times New Roman"/>
              </a:rPr>
              <a:t> </a:t>
            </a:r>
            <a:r>
              <a:rPr sz="1050" spc="-50" dirty="0">
                <a:latin typeface="Times New Roman"/>
                <a:cs typeface="Times New Roman"/>
              </a:rPr>
              <a:t>)</a:t>
            </a:r>
            <a:endParaRPr sz="1050">
              <a:latin typeface="Times New Roman"/>
              <a:cs typeface="Times New Roman"/>
            </a:endParaRPr>
          </a:p>
          <a:p>
            <a:pPr marL="730250">
              <a:lnSpc>
                <a:spcPct val="100000"/>
              </a:lnSpc>
              <a:spcBef>
                <a:spcPts val="770"/>
              </a:spcBef>
            </a:pPr>
            <a:r>
              <a:rPr sz="1600" i="1" spc="-25" dirty="0">
                <a:solidFill>
                  <a:srgbClr val="C00000"/>
                </a:solidFill>
                <a:latin typeface="Times New Roman"/>
                <a:cs typeface="Times New Roman"/>
              </a:rPr>
              <a:t>n</a:t>
            </a:r>
            <a:r>
              <a:rPr sz="1650" i="1" spc="-37" baseline="-15151" dirty="0">
                <a:solidFill>
                  <a:srgbClr val="C00000"/>
                </a:solidFill>
                <a:latin typeface="Times New Roman"/>
                <a:cs typeface="Times New Roman"/>
              </a:rPr>
              <a:t>k</a:t>
            </a:r>
            <a:endParaRPr sz="1650" baseline="-15151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7200" y="6096000"/>
            <a:ext cx="8229600" cy="15849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" y="6237287"/>
            <a:ext cx="822324" cy="3302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85800" y="6237288"/>
              <a:ext cx="822324" cy="330200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2314575">
              <a:lnSpc>
                <a:spcPct val="100000"/>
              </a:lnSpc>
              <a:spcBef>
                <a:spcPts val="100"/>
              </a:spcBef>
            </a:pPr>
            <a:r>
              <a:rPr dirty="0"/>
              <a:t>Inteligencia</a:t>
            </a:r>
            <a:r>
              <a:rPr spc="-40" dirty="0"/>
              <a:t> </a:t>
            </a:r>
            <a:r>
              <a:rPr spc="-10" dirty="0"/>
              <a:t>Artificial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1525269" y="5501132"/>
            <a:ext cx="538480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Times New Roman"/>
                <a:cs typeface="Times New Roman"/>
              </a:rPr>
              <a:t>comportamiento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inteligente”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(Luger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&amp;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Stubblefield,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1993)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164510" y="3013075"/>
            <a:ext cx="114300" cy="2627630"/>
          </a:xfrm>
          <a:custGeom>
            <a:avLst/>
            <a:gdLst/>
            <a:ahLst/>
            <a:cxnLst/>
            <a:rect l="l" t="t" r="r" b="b"/>
            <a:pathLst>
              <a:path w="114300" h="2627629">
                <a:moveTo>
                  <a:pt x="38100" y="2513012"/>
                </a:moveTo>
                <a:lnTo>
                  <a:pt x="0" y="2513012"/>
                </a:lnTo>
                <a:lnTo>
                  <a:pt x="57150" y="2627312"/>
                </a:lnTo>
                <a:lnTo>
                  <a:pt x="104775" y="2532062"/>
                </a:lnTo>
                <a:lnTo>
                  <a:pt x="38100" y="2532062"/>
                </a:lnTo>
                <a:lnTo>
                  <a:pt x="38100" y="2513012"/>
                </a:lnTo>
                <a:close/>
              </a:path>
              <a:path w="114300" h="2627629">
                <a:moveTo>
                  <a:pt x="76201" y="0"/>
                </a:moveTo>
                <a:lnTo>
                  <a:pt x="38101" y="0"/>
                </a:lnTo>
                <a:lnTo>
                  <a:pt x="38100" y="2532062"/>
                </a:lnTo>
                <a:lnTo>
                  <a:pt x="76200" y="2532062"/>
                </a:lnTo>
                <a:lnTo>
                  <a:pt x="76201" y="0"/>
                </a:lnTo>
                <a:close/>
              </a:path>
              <a:path w="114300" h="2627629">
                <a:moveTo>
                  <a:pt x="114300" y="2513012"/>
                </a:moveTo>
                <a:lnTo>
                  <a:pt x="76200" y="2513012"/>
                </a:lnTo>
                <a:lnTo>
                  <a:pt x="76200" y="2532062"/>
                </a:lnTo>
                <a:lnTo>
                  <a:pt x="104775" y="2532062"/>
                </a:lnTo>
                <a:lnTo>
                  <a:pt x="114300" y="2513012"/>
                </a:lnTo>
                <a:close/>
              </a:path>
            </a:pathLst>
          </a:custGeom>
          <a:solidFill>
            <a:srgbClr val="99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764540" y="1166763"/>
            <a:ext cx="8018780" cy="4356735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sz="2000" b="1" dirty="0">
                <a:latin typeface="Times New Roman"/>
                <a:cs typeface="Times New Roman"/>
              </a:rPr>
              <a:t>Objetivo</a:t>
            </a:r>
            <a:r>
              <a:rPr sz="2000" dirty="0">
                <a:latin typeface="Times New Roman"/>
                <a:cs typeface="Times New Roman"/>
              </a:rPr>
              <a:t>:</a:t>
            </a:r>
            <a:r>
              <a:rPr sz="2000" spc="-4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estudiar</a:t>
            </a:r>
            <a:r>
              <a:rPr sz="2000" i="1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los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entes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inteligentes</a:t>
            </a:r>
            <a:endParaRPr sz="2000">
              <a:latin typeface="Times New Roman"/>
              <a:cs typeface="Times New Roman"/>
            </a:endParaRPr>
          </a:p>
          <a:p>
            <a:pPr marL="772795" indent="-285750">
              <a:lnSpc>
                <a:spcPct val="100000"/>
              </a:lnSpc>
              <a:spcBef>
                <a:spcPts val="515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científico: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entender</a:t>
            </a:r>
            <a:r>
              <a:rPr sz="1800" i="1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entes</a:t>
            </a:r>
            <a:r>
              <a:rPr sz="1800" spc="-10" dirty="0">
                <a:latin typeface="Times New Roman"/>
                <a:cs typeface="Times New Roman"/>
              </a:rPr>
              <a:t> inteligentes</a:t>
            </a:r>
            <a:endParaRPr sz="1800">
              <a:latin typeface="Times New Roman"/>
              <a:cs typeface="Times New Roman"/>
            </a:endParaRPr>
          </a:p>
          <a:p>
            <a:pPr marL="772795" indent="-285750">
              <a:lnSpc>
                <a:spcPct val="100000"/>
              </a:lnSpc>
              <a:spcBef>
                <a:spcPts val="430"/>
              </a:spcBef>
              <a:buChar char="–"/>
              <a:tabLst>
                <a:tab pos="772795" algn="l"/>
                <a:tab pos="773430" algn="l"/>
              </a:tabLst>
            </a:pPr>
            <a:r>
              <a:rPr sz="1800" dirty="0">
                <a:latin typeface="Times New Roman"/>
                <a:cs typeface="Times New Roman"/>
              </a:rPr>
              <a:t>ingenieril: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construir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entes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inteligentes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23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  <a:tabLst>
                <a:tab pos="6871334" algn="l"/>
              </a:tabLst>
            </a:pPr>
            <a:r>
              <a:rPr sz="2000" b="1" dirty="0">
                <a:latin typeface="Times New Roman"/>
                <a:cs typeface="Times New Roman"/>
              </a:rPr>
              <a:t>Algunas</a:t>
            </a:r>
            <a:r>
              <a:rPr sz="2000" b="1" spc="-10" dirty="0">
                <a:latin typeface="Times New Roman"/>
                <a:cs typeface="Times New Roman"/>
              </a:rPr>
              <a:t> definiciones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“IA</a:t>
            </a:r>
            <a:r>
              <a:rPr sz="2000" spc="-12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990000"/>
                </a:solidFill>
                <a:latin typeface="Times New Roman"/>
                <a:cs typeface="Times New Roman"/>
              </a:rPr>
              <a:t>fuerte”</a:t>
            </a:r>
            <a:endParaRPr sz="20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500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Sistemas</a:t>
            </a:r>
            <a:r>
              <a:rPr sz="2000" spc="-3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piensan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humanos</a:t>
            </a:r>
            <a:endParaRPr sz="2000">
              <a:latin typeface="Times New Roman"/>
              <a:cs typeface="Times New Roman"/>
            </a:endParaRPr>
          </a:p>
          <a:p>
            <a:pPr marL="772795" marR="925194">
              <a:lnSpc>
                <a:spcPts val="2110"/>
              </a:lnSpc>
              <a:spcBef>
                <a:spcPts val="600"/>
              </a:spcBef>
            </a:pPr>
            <a:r>
              <a:rPr sz="1800" dirty="0">
                <a:latin typeface="Times New Roman"/>
                <a:cs typeface="Times New Roman"/>
              </a:rPr>
              <a:t>“La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interesante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tarea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lograr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computadoras</a:t>
            </a:r>
            <a:r>
              <a:rPr sz="1800" spc="-10" dirty="0">
                <a:latin typeface="Times New Roman"/>
                <a:cs typeface="Times New Roman"/>
              </a:rPr>
              <a:t> piensen... </a:t>
            </a:r>
            <a:r>
              <a:rPr sz="1800" dirty="0">
                <a:latin typeface="Times New Roman"/>
                <a:cs typeface="Times New Roman"/>
              </a:rPr>
              <a:t>Máquinas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mente,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amplio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sentido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literal”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(Haugeland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1985)</a:t>
            </a:r>
            <a:endParaRPr sz="18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365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Sistemas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actúan</a:t>
            </a:r>
            <a:r>
              <a:rPr sz="2000" i="1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como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humanos</a:t>
            </a:r>
            <a:endParaRPr sz="2000">
              <a:latin typeface="Times New Roman"/>
              <a:cs typeface="Times New Roman"/>
            </a:endParaRPr>
          </a:p>
          <a:p>
            <a:pPr marL="772795" marR="1103630">
              <a:lnSpc>
                <a:spcPts val="2090"/>
              </a:lnSpc>
              <a:spcBef>
                <a:spcPts val="640"/>
              </a:spcBef>
            </a:pPr>
            <a:r>
              <a:rPr sz="1800" dirty="0">
                <a:latin typeface="Times New Roman"/>
                <a:cs typeface="Times New Roman"/>
              </a:rPr>
              <a:t>“El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arte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crear máquinas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capacidad 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realizar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funciones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que </a:t>
            </a:r>
            <a:r>
              <a:rPr sz="1800" dirty="0">
                <a:latin typeface="Times New Roman"/>
                <a:cs typeface="Times New Roman"/>
              </a:rPr>
              <a:t>realizadas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personas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requieren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inteligencia”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(Kurzweil</a:t>
            </a:r>
            <a:r>
              <a:rPr sz="1800" spc="-10" dirty="0">
                <a:latin typeface="Times New Roman"/>
                <a:cs typeface="Times New Roman"/>
              </a:rPr>
              <a:t> 1990)</a:t>
            </a:r>
            <a:endParaRPr sz="1800">
              <a:latin typeface="Times New Roman"/>
              <a:cs typeface="Times New Roman"/>
            </a:endParaRPr>
          </a:p>
          <a:p>
            <a:pPr marL="296545" indent="-283845">
              <a:lnSpc>
                <a:spcPct val="100000"/>
              </a:lnSpc>
              <a:spcBef>
                <a:spcPts val="484"/>
              </a:spcBef>
              <a:buChar char="•"/>
              <a:tabLst>
                <a:tab pos="296545" algn="l"/>
                <a:tab pos="297180" algn="l"/>
              </a:tabLst>
            </a:pPr>
            <a:r>
              <a:rPr sz="2000" dirty="0">
                <a:latin typeface="Times New Roman"/>
                <a:cs typeface="Times New Roman"/>
              </a:rPr>
              <a:t>Sistemas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actúan</a:t>
            </a:r>
            <a:r>
              <a:rPr sz="2000" i="1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forma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10" dirty="0">
                <a:latin typeface="Times New Roman"/>
                <a:cs typeface="Times New Roman"/>
              </a:rPr>
              <a:t>racional</a:t>
            </a:r>
            <a:endParaRPr sz="2000">
              <a:latin typeface="Times New Roman"/>
              <a:cs typeface="Times New Roman"/>
            </a:endParaRPr>
          </a:p>
          <a:p>
            <a:pPr marL="772795">
              <a:lnSpc>
                <a:spcPct val="100000"/>
              </a:lnSpc>
              <a:spcBef>
                <a:spcPts val="415"/>
              </a:spcBef>
            </a:pPr>
            <a:r>
              <a:rPr sz="1800" dirty="0">
                <a:latin typeface="Times New Roman"/>
                <a:cs typeface="Times New Roman"/>
              </a:rPr>
              <a:t>“La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rama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Informática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ocupa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automatización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del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7475">
              <a:lnSpc>
                <a:spcPts val="1190"/>
              </a:lnSpc>
            </a:pPr>
            <a:r>
              <a:rPr dirty="0"/>
              <a:t>– </a:t>
            </a:r>
            <a:fld id="{81D60167-4931-47E6-BA6A-407CBD079E47}" type="slidenum">
              <a:rPr dirty="0"/>
              <a:t>9</a:t>
            </a:fld>
            <a:r>
              <a:rPr dirty="0"/>
              <a:t> </a:t>
            </a:r>
            <a:r>
              <a:rPr spc="-50" dirty="0"/>
              <a:t>–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7701629" y="5673852"/>
            <a:ext cx="10750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solidFill>
                  <a:srgbClr val="990000"/>
                </a:solidFill>
                <a:latin typeface="Times New Roman"/>
                <a:cs typeface="Times New Roman"/>
              </a:rPr>
              <a:t>“IA</a:t>
            </a:r>
            <a:r>
              <a:rPr sz="2000" spc="-114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000" spc="-10" dirty="0">
                <a:solidFill>
                  <a:srgbClr val="990000"/>
                </a:solidFill>
                <a:latin typeface="Times New Roman"/>
                <a:cs typeface="Times New Roman"/>
              </a:rPr>
              <a:t>débil”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3246437" y="179323"/>
            <a:ext cx="265112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dirty="0"/>
              <a:t>Completitud</a:t>
            </a:r>
            <a:r>
              <a:rPr spc="-3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25" dirty="0"/>
              <a:t>A</a:t>
            </a:r>
            <a:r>
              <a:rPr sz="2400" spc="-37" baseline="24305" dirty="0"/>
              <a:t>*</a:t>
            </a:r>
            <a:endParaRPr sz="2400" baseline="24305"/>
          </a:p>
        </p:txBody>
      </p:sp>
      <p:sp>
        <p:nvSpPr>
          <p:cNvPr id="8" name="object 8"/>
          <p:cNvSpPr txBox="1"/>
          <p:nvPr/>
        </p:nvSpPr>
        <p:spPr>
          <a:xfrm>
            <a:off x="322873" y="561339"/>
            <a:ext cx="8343900" cy="207581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4305" algn="ctr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latin typeface="Arial"/>
                <a:cs typeface="Arial"/>
              </a:rPr>
              <a:t>Visualización</a:t>
            </a:r>
            <a:r>
              <a:rPr sz="1600" b="1" spc="-5" dirty="0">
                <a:latin typeface="Arial"/>
                <a:cs typeface="Arial"/>
              </a:rPr>
              <a:t> </a:t>
            </a:r>
            <a:r>
              <a:rPr sz="1600" b="1" dirty="0">
                <a:latin typeface="Arial"/>
                <a:cs typeface="Arial"/>
              </a:rPr>
              <a:t>de</a:t>
            </a:r>
            <a:r>
              <a:rPr sz="1600" b="1" spc="-5" dirty="0">
                <a:latin typeface="Arial"/>
                <a:cs typeface="Arial"/>
              </a:rPr>
              <a:t> </a:t>
            </a:r>
            <a:r>
              <a:rPr sz="1600" b="1" dirty="0">
                <a:latin typeface="Arial"/>
                <a:cs typeface="Arial"/>
              </a:rPr>
              <a:t>la</a:t>
            </a:r>
            <a:r>
              <a:rPr sz="1600" b="1" spc="-5" dirty="0">
                <a:latin typeface="Arial"/>
                <a:cs typeface="Arial"/>
              </a:rPr>
              <a:t> </a:t>
            </a:r>
            <a:r>
              <a:rPr sz="1600" b="1" spc="-10" dirty="0">
                <a:latin typeface="Arial"/>
                <a:cs typeface="Arial"/>
              </a:rPr>
              <a:t>demostración</a:t>
            </a:r>
            <a:endParaRPr sz="1600">
              <a:latin typeface="Arial"/>
              <a:cs typeface="Arial"/>
            </a:endParaRPr>
          </a:p>
          <a:p>
            <a:pPr marL="393065" marR="109220" indent="-342265">
              <a:lnSpc>
                <a:spcPct val="108000"/>
              </a:lnSpc>
              <a:spcBef>
                <a:spcPts val="1470"/>
              </a:spcBef>
              <a:buChar char="•"/>
              <a:tabLst>
                <a:tab pos="393065" algn="l"/>
                <a:tab pos="393700" algn="l"/>
              </a:tabLst>
            </a:pPr>
            <a:r>
              <a:rPr sz="2000" dirty="0">
                <a:latin typeface="Times New Roman"/>
                <a:cs typeface="Times New Roman"/>
              </a:rPr>
              <a:t>sea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1950" i="1" spc="284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un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meta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y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camino_a</a:t>
            </a:r>
            <a:r>
              <a:rPr sz="2000" dirty="0">
                <a:latin typeface="Times New Roman"/>
                <a:cs typeface="Times New Roman"/>
              </a:rPr>
              <a:t>(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2000" dirty="0">
                <a:latin typeface="Times New Roman"/>
                <a:cs typeface="Times New Roman"/>
              </a:rPr>
              <a:t>)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conjunto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camino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de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spc="-25" dirty="0">
                <a:latin typeface="Times New Roman"/>
                <a:cs typeface="Times New Roman"/>
              </a:rPr>
              <a:t>la </a:t>
            </a:r>
            <a:r>
              <a:rPr sz="2000" dirty="0">
                <a:latin typeface="Times New Roman"/>
                <a:cs typeface="Times New Roman"/>
              </a:rPr>
              <a:t>raíz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2000" dirty="0">
                <a:latin typeface="Times New Roman"/>
                <a:cs typeface="Times New Roman"/>
              </a:rPr>
              <a:t>.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Suponga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que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m</a:t>
            </a:r>
            <a:r>
              <a:rPr sz="1950" i="1" spc="284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es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encontrado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por</a:t>
            </a:r>
            <a:r>
              <a:rPr sz="2000" spc="-1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A</a:t>
            </a:r>
            <a:r>
              <a:rPr sz="1950" spc="-37" baseline="25641" dirty="0">
                <a:latin typeface="Times New Roman"/>
                <a:cs typeface="Times New Roman"/>
              </a:rPr>
              <a:t>*</a:t>
            </a:r>
            <a:endParaRPr sz="1950" baseline="25641">
              <a:latin typeface="Times New Roman"/>
              <a:cs typeface="Times New Roman"/>
            </a:endParaRPr>
          </a:p>
          <a:p>
            <a:pPr marL="793750" marR="81280" indent="-285750">
              <a:lnSpc>
                <a:spcPct val="99400"/>
              </a:lnSpc>
              <a:spcBef>
                <a:spcPts val="1125"/>
              </a:spcBef>
              <a:tabLst>
                <a:tab pos="793115" algn="l"/>
              </a:tabLst>
            </a:pPr>
            <a:r>
              <a:rPr sz="1800" spc="-50" dirty="0">
                <a:latin typeface="Times New Roman"/>
                <a:cs typeface="Times New Roman"/>
              </a:rPr>
              <a:t>–</a:t>
            </a:r>
            <a:r>
              <a:rPr sz="1800" dirty="0">
                <a:latin typeface="Times New Roman"/>
                <a:cs typeface="Times New Roman"/>
              </a:rPr>
              <a:t>	el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algoritmo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expande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sucesivamente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 </a:t>
            </a:r>
            <a:r>
              <a:rPr sz="1800" dirty="0">
                <a:latin typeface="Times New Roman"/>
                <a:cs typeface="Times New Roman"/>
              </a:rPr>
              <a:t>crecientes,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lo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camino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</a:t>
            </a:r>
            <a:r>
              <a:rPr sz="1800" i="1" spc="209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(incluido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m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son expandidos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antes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</a:t>
            </a:r>
            <a:r>
              <a:rPr sz="1800" spc="-25" dirty="0">
                <a:latin typeface="Times New Roman"/>
                <a:cs typeface="Times New Roman"/>
              </a:rPr>
              <a:t>el </a:t>
            </a:r>
            <a:r>
              <a:rPr sz="1800" dirty="0">
                <a:latin typeface="Times New Roman"/>
                <a:cs typeface="Times New Roman"/>
              </a:rPr>
              <a:t>nodo </a:t>
            </a:r>
            <a:r>
              <a:rPr sz="1800" i="1" spc="-25" dirty="0">
                <a:latin typeface="Times New Roman"/>
                <a:cs typeface="Times New Roman"/>
              </a:rPr>
              <a:t>n</a:t>
            </a:r>
            <a:r>
              <a:rPr sz="1800" i="1" spc="-37" baseline="-13888" dirty="0">
                <a:latin typeface="Times New Roman"/>
                <a:cs typeface="Times New Roman"/>
              </a:rPr>
              <a:t>k</a:t>
            </a:r>
            <a:endParaRPr sz="1800" baseline="-13888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1532790" y="2790668"/>
            <a:ext cx="5675630" cy="3067685"/>
            <a:chOff x="1532790" y="2790668"/>
            <a:chExt cx="5675630" cy="3067685"/>
          </a:xfrm>
        </p:grpSpPr>
        <p:sp>
          <p:nvSpPr>
            <p:cNvPr id="10" name="object 10"/>
            <p:cNvSpPr/>
            <p:nvPr/>
          </p:nvSpPr>
          <p:spPr>
            <a:xfrm>
              <a:off x="1585062" y="5742222"/>
              <a:ext cx="5623560" cy="111125"/>
            </a:xfrm>
            <a:custGeom>
              <a:avLst/>
              <a:gdLst/>
              <a:ahLst/>
              <a:cxnLst/>
              <a:rect l="l" t="t" r="r" b="b"/>
              <a:pathLst>
                <a:path w="5623559" h="111125">
                  <a:moveTo>
                    <a:pt x="5528454" y="0"/>
                  </a:moveTo>
                  <a:lnTo>
                    <a:pt x="5522622" y="1534"/>
                  </a:lnTo>
                  <a:lnTo>
                    <a:pt x="5517321" y="10622"/>
                  </a:lnTo>
                  <a:lnTo>
                    <a:pt x="5518856" y="16455"/>
                  </a:lnTo>
                  <a:lnTo>
                    <a:pt x="5569167" y="45803"/>
                  </a:lnTo>
                  <a:lnTo>
                    <a:pt x="5604377" y="45803"/>
                  </a:lnTo>
                  <a:lnTo>
                    <a:pt x="5604377" y="64853"/>
                  </a:lnTo>
                  <a:lnTo>
                    <a:pt x="5569167" y="64853"/>
                  </a:lnTo>
                  <a:lnTo>
                    <a:pt x="5518856" y="94201"/>
                  </a:lnTo>
                  <a:lnTo>
                    <a:pt x="5517321" y="100033"/>
                  </a:lnTo>
                  <a:lnTo>
                    <a:pt x="5522622" y="109121"/>
                  </a:lnTo>
                  <a:lnTo>
                    <a:pt x="5528454" y="110656"/>
                  </a:lnTo>
                  <a:lnTo>
                    <a:pt x="5606974" y="64853"/>
                  </a:lnTo>
                  <a:lnTo>
                    <a:pt x="5604377" y="64853"/>
                  </a:lnTo>
                  <a:lnTo>
                    <a:pt x="5606976" y="64852"/>
                  </a:lnTo>
                  <a:lnTo>
                    <a:pt x="5623303" y="55328"/>
                  </a:lnTo>
                  <a:lnTo>
                    <a:pt x="5528454" y="0"/>
                  </a:lnTo>
                  <a:close/>
                </a:path>
                <a:path w="5623559" h="111125">
                  <a:moveTo>
                    <a:pt x="5585495" y="55328"/>
                  </a:moveTo>
                  <a:lnTo>
                    <a:pt x="5569167" y="64853"/>
                  </a:lnTo>
                  <a:lnTo>
                    <a:pt x="5604377" y="64853"/>
                  </a:lnTo>
                  <a:lnTo>
                    <a:pt x="5604377" y="63555"/>
                  </a:lnTo>
                  <a:lnTo>
                    <a:pt x="5599600" y="63555"/>
                  </a:lnTo>
                  <a:lnTo>
                    <a:pt x="5585495" y="55328"/>
                  </a:lnTo>
                  <a:close/>
                </a:path>
                <a:path w="5623559" h="111125">
                  <a:moveTo>
                    <a:pt x="0" y="45802"/>
                  </a:moveTo>
                  <a:lnTo>
                    <a:pt x="0" y="64852"/>
                  </a:lnTo>
                  <a:lnTo>
                    <a:pt x="5569168" y="64852"/>
                  </a:lnTo>
                  <a:lnTo>
                    <a:pt x="5585495" y="55328"/>
                  </a:lnTo>
                  <a:lnTo>
                    <a:pt x="5569167" y="45803"/>
                  </a:lnTo>
                  <a:lnTo>
                    <a:pt x="0" y="45802"/>
                  </a:lnTo>
                  <a:close/>
                </a:path>
                <a:path w="5623559" h="111125">
                  <a:moveTo>
                    <a:pt x="5599600" y="47100"/>
                  </a:moveTo>
                  <a:lnTo>
                    <a:pt x="5585495" y="55328"/>
                  </a:lnTo>
                  <a:lnTo>
                    <a:pt x="5599600" y="63555"/>
                  </a:lnTo>
                  <a:lnTo>
                    <a:pt x="5599600" y="47100"/>
                  </a:lnTo>
                  <a:close/>
                </a:path>
                <a:path w="5623559" h="111125">
                  <a:moveTo>
                    <a:pt x="5604377" y="47100"/>
                  </a:moveTo>
                  <a:lnTo>
                    <a:pt x="5599600" y="47100"/>
                  </a:lnTo>
                  <a:lnTo>
                    <a:pt x="5599600" y="63555"/>
                  </a:lnTo>
                  <a:lnTo>
                    <a:pt x="5604377" y="63555"/>
                  </a:lnTo>
                  <a:lnTo>
                    <a:pt x="5604377" y="47100"/>
                  </a:lnTo>
                  <a:close/>
                </a:path>
                <a:path w="5623559" h="111125">
                  <a:moveTo>
                    <a:pt x="5569167" y="45803"/>
                  </a:moveTo>
                  <a:lnTo>
                    <a:pt x="5585495" y="55328"/>
                  </a:lnTo>
                  <a:lnTo>
                    <a:pt x="5599600" y="47100"/>
                  </a:lnTo>
                  <a:lnTo>
                    <a:pt x="5604377" y="47100"/>
                  </a:lnTo>
                  <a:lnTo>
                    <a:pt x="5604377" y="45803"/>
                  </a:lnTo>
                  <a:lnTo>
                    <a:pt x="5569167" y="458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308644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011552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714459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376018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078925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757024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459931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532790" y="2790668"/>
              <a:ext cx="111125" cy="3007360"/>
            </a:xfrm>
            <a:custGeom>
              <a:avLst/>
              <a:gdLst/>
              <a:ahLst/>
              <a:cxnLst/>
              <a:rect l="l" t="t" r="r" b="b"/>
              <a:pathLst>
                <a:path w="111125" h="3007360">
                  <a:moveTo>
                    <a:pt x="55388" y="37807"/>
                  </a:moveTo>
                  <a:lnTo>
                    <a:pt x="45846" y="54125"/>
                  </a:lnTo>
                  <a:lnTo>
                    <a:pt x="42746" y="3006871"/>
                  </a:lnTo>
                  <a:lnTo>
                    <a:pt x="61796" y="3006891"/>
                  </a:lnTo>
                  <a:lnTo>
                    <a:pt x="64884" y="54125"/>
                  </a:lnTo>
                  <a:lnTo>
                    <a:pt x="55388" y="37807"/>
                  </a:lnTo>
                  <a:close/>
                </a:path>
                <a:path w="111125" h="3007360">
                  <a:moveTo>
                    <a:pt x="66435" y="18915"/>
                  </a:moveTo>
                  <a:lnTo>
                    <a:pt x="45883" y="18915"/>
                  </a:lnTo>
                  <a:lnTo>
                    <a:pt x="64933" y="18935"/>
                  </a:lnTo>
                  <a:lnTo>
                    <a:pt x="64896" y="54146"/>
                  </a:lnTo>
                  <a:lnTo>
                    <a:pt x="94192" y="104487"/>
                  </a:lnTo>
                  <a:lnTo>
                    <a:pt x="100022" y="106028"/>
                  </a:lnTo>
                  <a:lnTo>
                    <a:pt x="109115" y="100736"/>
                  </a:lnTo>
                  <a:lnTo>
                    <a:pt x="110656" y="94905"/>
                  </a:lnTo>
                  <a:lnTo>
                    <a:pt x="66435" y="18915"/>
                  </a:lnTo>
                  <a:close/>
                </a:path>
                <a:path w="111125" h="3007360">
                  <a:moveTo>
                    <a:pt x="55427" y="0"/>
                  </a:moveTo>
                  <a:lnTo>
                    <a:pt x="0" y="94790"/>
                  </a:lnTo>
                  <a:lnTo>
                    <a:pt x="1529" y="100624"/>
                  </a:lnTo>
                  <a:lnTo>
                    <a:pt x="10610" y="105934"/>
                  </a:lnTo>
                  <a:lnTo>
                    <a:pt x="16445" y="104406"/>
                  </a:lnTo>
                  <a:lnTo>
                    <a:pt x="45834" y="54146"/>
                  </a:lnTo>
                  <a:lnTo>
                    <a:pt x="45883" y="18915"/>
                  </a:lnTo>
                  <a:lnTo>
                    <a:pt x="66435" y="18915"/>
                  </a:lnTo>
                  <a:lnTo>
                    <a:pt x="55427" y="0"/>
                  </a:lnTo>
                  <a:close/>
                </a:path>
                <a:path w="111125" h="3007360">
                  <a:moveTo>
                    <a:pt x="64928" y="23694"/>
                  </a:moveTo>
                  <a:lnTo>
                    <a:pt x="47175" y="23694"/>
                  </a:lnTo>
                  <a:lnTo>
                    <a:pt x="63630" y="23712"/>
                  </a:lnTo>
                  <a:lnTo>
                    <a:pt x="55388" y="37807"/>
                  </a:lnTo>
                  <a:lnTo>
                    <a:pt x="64896" y="54146"/>
                  </a:lnTo>
                  <a:lnTo>
                    <a:pt x="64928" y="23694"/>
                  </a:lnTo>
                  <a:close/>
                </a:path>
                <a:path w="111125" h="3007360">
                  <a:moveTo>
                    <a:pt x="45883" y="18915"/>
                  </a:moveTo>
                  <a:lnTo>
                    <a:pt x="45846" y="54125"/>
                  </a:lnTo>
                  <a:lnTo>
                    <a:pt x="55388" y="37807"/>
                  </a:lnTo>
                  <a:lnTo>
                    <a:pt x="47175" y="23694"/>
                  </a:lnTo>
                  <a:lnTo>
                    <a:pt x="64928" y="23694"/>
                  </a:lnTo>
                  <a:lnTo>
                    <a:pt x="64933" y="18935"/>
                  </a:lnTo>
                  <a:lnTo>
                    <a:pt x="45883" y="18915"/>
                  </a:lnTo>
                  <a:close/>
                </a:path>
                <a:path w="111125" h="3007360">
                  <a:moveTo>
                    <a:pt x="47175" y="23694"/>
                  </a:moveTo>
                  <a:lnTo>
                    <a:pt x="55388" y="37807"/>
                  </a:lnTo>
                  <a:lnTo>
                    <a:pt x="63630" y="23712"/>
                  </a:lnTo>
                  <a:lnTo>
                    <a:pt x="47175" y="236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757413" y="2707132"/>
            <a:ext cx="7797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latin typeface="Times New Roman"/>
                <a:cs typeface="Times New Roman"/>
              </a:rPr>
              <a:t>g,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h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i="1" dirty="0">
                <a:latin typeface="Times New Roman"/>
                <a:cs typeface="Times New Roman"/>
              </a:rPr>
              <a:t>,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50" spc="-75" baseline="25252" dirty="0">
                <a:latin typeface="Times New Roman"/>
                <a:cs typeface="Times New Roman"/>
              </a:rPr>
              <a:t>*</a:t>
            </a:r>
            <a:endParaRPr sz="1650" baseline="25252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1462260" y="3427324"/>
            <a:ext cx="5718175" cy="1142365"/>
            <a:chOff x="1462260" y="3427324"/>
            <a:chExt cx="5718175" cy="1142365"/>
          </a:xfrm>
        </p:grpSpPr>
        <p:sp>
          <p:nvSpPr>
            <p:cNvPr id="21" name="object 21"/>
            <p:cNvSpPr/>
            <p:nvPr/>
          </p:nvSpPr>
          <p:spPr>
            <a:xfrm>
              <a:off x="1476547" y="4555237"/>
              <a:ext cx="5689600" cy="0"/>
            </a:xfrm>
            <a:custGeom>
              <a:avLst/>
              <a:gdLst/>
              <a:ahLst/>
              <a:cxnLst/>
              <a:rect l="l" t="t" r="r" b="b"/>
              <a:pathLst>
                <a:path w="5689600">
                  <a:moveTo>
                    <a:pt x="0" y="0"/>
                  </a:moveTo>
                  <a:lnTo>
                    <a:pt x="5689415" y="1"/>
                  </a:lnTo>
                </a:path>
              </a:pathLst>
            </a:custGeom>
            <a:ln w="28575">
              <a:solidFill>
                <a:srgbClr val="60606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76547" y="3441612"/>
              <a:ext cx="5689600" cy="0"/>
            </a:xfrm>
            <a:custGeom>
              <a:avLst/>
              <a:gdLst/>
              <a:ahLst/>
              <a:cxnLst/>
              <a:rect l="l" t="t" r="r" b="b"/>
              <a:pathLst>
                <a:path w="5689600">
                  <a:moveTo>
                    <a:pt x="0" y="0"/>
                  </a:moveTo>
                  <a:lnTo>
                    <a:pt x="5689415" y="1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1032838" y="3355878"/>
            <a:ext cx="8001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50" dirty="0">
                <a:latin typeface="Times New Roman"/>
                <a:cs typeface="Times New Roman"/>
              </a:rPr>
              <a:t>*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277554" y="3486168"/>
            <a:ext cx="5588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50" i="1" dirty="0">
                <a:latin typeface="Times New Roman"/>
                <a:cs typeface="Times New Roman"/>
              </a:rPr>
              <a:t>j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82033" y="3238809"/>
            <a:ext cx="1202690" cy="3968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591185" algn="l"/>
              </a:tabLst>
            </a:pPr>
            <a:r>
              <a:rPr sz="1450" spc="-25" dirty="0">
                <a:latin typeface="Times New Roman"/>
                <a:cs typeface="Times New Roman"/>
              </a:rPr>
              <a:t>max</a:t>
            </a:r>
            <a:r>
              <a:rPr sz="1450" dirty="0">
                <a:latin typeface="Times New Roman"/>
                <a:cs typeface="Times New Roman"/>
              </a:rPr>
              <a:t>	</a:t>
            </a:r>
            <a:r>
              <a:rPr sz="2400" dirty="0">
                <a:latin typeface="Symbol"/>
                <a:cs typeface="Symbol"/>
              </a:rPr>
              <a:t></a:t>
            </a:r>
            <a:r>
              <a:rPr sz="1450" i="1" dirty="0">
                <a:latin typeface="Times New Roman"/>
                <a:cs typeface="Times New Roman"/>
              </a:rPr>
              <a:t>f</a:t>
            </a:r>
            <a:r>
              <a:rPr sz="1450" i="1" spc="409" dirty="0">
                <a:latin typeface="Times New Roman"/>
                <a:cs typeface="Times New Roman"/>
              </a:rPr>
              <a:t> </a:t>
            </a:r>
            <a:r>
              <a:rPr sz="1450" dirty="0">
                <a:latin typeface="Times New Roman"/>
                <a:cs typeface="Times New Roman"/>
              </a:rPr>
              <a:t>(</a:t>
            </a:r>
            <a:r>
              <a:rPr sz="1450" i="1" dirty="0">
                <a:latin typeface="Times New Roman"/>
                <a:cs typeface="Times New Roman"/>
              </a:rPr>
              <a:t>n</a:t>
            </a:r>
            <a:r>
              <a:rPr sz="1450" i="1" spc="145" dirty="0">
                <a:latin typeface="Times New Roman"/>
                <a:cs typeface="Times New Roman"/>
              </a:rPr>
              <a:t> </a:t>
            </a:r>
            <a:r>
              <a:rPr sz="1450" spc="-110" dirty="0">
                <a:latin typeface="Times New Roman"/>
                <a:cs typeface="Times New Roman"/>
              </a:rPr>
              <a:t>)</a:t>
            </a:r>
            <a:r>
              <a:rPr sz="2400" spc="-110" dirty="0">
                <a:latin typeface="Symbol"/>
                <a:cs typeface="Symbol"/>
              </a:rPr>
              <a:t></a:t>
            </a:r>
            <a:endParaRPr sz="2400">
              <a:latin typeface="Symbol"/>
              <a:cs typeface="Symbo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-3830" y="3551123"/>
            <a:ext cx="91440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850" i="1" dirty="0">
                <a:latin typeface="Times New Roman"/>
                <a:cs typeface="Times New Roman"/>
              </a:rPr>
              <a:t>n</a:t>
            </a:r>
            <a:r>
              <a:rPr sz="850" i="1" spc="-60" dirty="0">
                <a:latin typeface="Times New Roman"/>
                <a:cs typeface="Times New Roman"/>
              </a:rPr>
              <a:t> </a:t>
            </a:r>
            <a:r>
              <a:rPr sz="900" i="1" baseline="-18518" dirty="0">
                <a:latin typeface="Times New Roman"/>
                <a:cs typeface="Times New Roman"/>
              </a:rPr>
              <a:t>j</a:t>
            </a:r>
            <a:r>
              <a:rPr sz="900" i="1" spc="-82" baseline="-18518" dirty="0">
                <a:latin typeface="Times New Roman"/>
                <a:cs typeface="Times New Roman"/>
              </a:rPr>
              <a:t> </a:t>
            </a:r>
            <a:r>
              <a:rPr sz="850" spc="-10" dirty="0">
                <a:latin typeface="Symbol"/>
                <a:cs typeface="Symbol"/>
              </a:rPr>
              <a:t></a:t>
            </a:r>
            <a:r>
              <a:rPr sz="850" i="1" spc="-10" dirty="0">
                <a:latin typeface="Times New Roman"/>
                <a:cs typeface="Times New Roman"/>
              </a:rPr>
              <a:t>camino</a:t>
            </a:r>
            <a:r>
              <a:rPr sz="850" i="1" spc="-9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_</a:t>
            </a:r>
            <a:r>
              <a:rPr sz="850" spc="-45" dirty="0">
                <a:latin typeface="Times New Roman"/>
                <a:cs typeface="Times New Roman"/>
              </a:rPr>
              <a:t> </a:t>
            </a:r>
            <a:r>
              <a:rPr sz="850" i="1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(</a:t>
            </a:r>
            <a:r>
              <a:rPr sz="850" i="1" dirty="0">
                <a:latin typeface="Times New Roman"/>
                <a:cs typeface="Times New Roman"/>
              </a:rPr>
              <a:t>n</a:t>
            </a:r>
            <a:r>
              <a:rPr sz="900" i="1" baseline="-18518" dirty="0">
                <a:latin typeface="Times New Roman"/>
                <a:cs typeface="Times New Roman"/>
              </a:rPr>
              <a:t>m</a:t>
            </a:r>
            <a:r>
              <a:rPr sz="900" i="1" spc="67" baseline="-18518" dirty="0">
                <a:latin typeface="Times New Roman"/>
                <a:cs typeface="Times New Roman"/>
              </a:rPr>
              <a:t> </a:t>
            </a:r>
            <a:r>
              <a:rPr sz="850" spc="-50" dirty="0"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583481" y="5809996"/>
            <a:ext cx="2787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25" dirty="0">
                <a:solidFill>
                  <a:srgbClr val="606060"/>
                </a:solidFill>
                <a:latin typeface="Times New Roman"/>
                <a:cs typeface="Times New Roman"/>
              </a:rPr>
              <a:t>n</a:t>
            </a:r>
            <a:r>
              <a:rPr sz="1650" i="1" spc="-37" baseline="-15151" dirty="0">
                <a:solidFill>
                  <a:srgbClr val="606060"/>
                </a:solidFill>
                <a:latin typeface="Times New Roman"/>
                <a:cs typeface="Times New Roman"/>
              </a:rPr>
              <a:t>m</a:t>
            </a:r>
            <a:endParaRPr sz="1650" baseline="-15151">
              <a:latin typeface="Times New Roman"/>
              <a:cs typeface="Times New Roman"/>
            </a:endParaRPr>
          </a:p>
        </p:txBody>
      </p:sp>
      <p:pic>
        <p:nvPicPr>
          <p:cNvPr id="28" name="object 2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556011" y="2633973"/>
            <a:ext cx="6239193" cy="2609807"/>
          </a:xfrm>
          <a:prstGeom prst="rect">
            <a:avLst/>
          </a:prstGeom>
        </p:spPr>
      </p:pic>
      <p:sp>
        <p:nvSpPr>
          <p:cNvPr id="29" name="object 29"/>
          <p:cNvSpPr txBox="1"/>
          <p:nvPr/>
        </p:nvSpPr>
        <p:spPr>
          <a:xfrm>
            <a:off x="231588" y="4371340"/>
            <a:ext cx="1271905" cy="8159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8293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606060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606060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60606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60606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60606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606060"/>
                </a:solidFill>
                <a:latin typeface="Times New Roman"/>
                <a:cs typeface="Times New Roman"/>
              </a:rPr>
              <a:t>m</a:t>
            </a:r>
            <a:r>
              <a:rPr sz="1600" spc="-10" dirty="0">
                <a:solidFill>
                  <a:srgbClr val="60606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  <a:p>
            <a:pPr marL="38100" marR="30480" indent="140335">
              <a:lnSpc>
                <a:spcPts val="1580"/>
              </a:lnSpc>
              <a:spcBef>
                <a:spcPts val="1175"/>
              </a:spcBef>
            </a:pPr>
            <a:r>
              <a:rPr sz="1400" i="1" dirty="0">
                <a:solidFill>
                  <a:srgbClr val="BE4500"/>
                </a:solidFill>
                <a:latin typeface="Times New Roman"/>
                <a:cs typeface="Times New Roman"/>
              </a:rPr>
              <a:t>valores</a:t>
            </a:r>
            <a:r>
              <a:rPr sz="1400" i="1" spc="-25" dirty="0">
                <a:solidFill>
                  <a:srgbClr val="BE4500"/>
                </a:solidFill>
                <a:latin typeface="Times New Roman"/>
                <a:cs typeface="Times New Roman"/>
              </a:rPr>
              <a:t> </a:t>
            </a:r>
            <a:r>
              <a:rPr sz="1400" i="1" dirty="0">
                <a:solidFill>
                  <a:srgbClr val="BE4500"/>
                </a:solidFill>
                <a:latin typeface="Times New Roman"/>
                <a:cs typeface="Times New Roman"/>
              </a:rPr>
              <a:t>de</a:t>
            </a:r>
            <a:r>
              <a:rPr sz="1400" i="1" spc="-25" dirty="0">
                <a:solidFill>
                  <a:srgbClr val="BE4500"/>
                </a:solidFill>
                <a:latin typeface="Times New Roman"/>
                <a:cs typeface="Times New Roman"/>
              </a:rPr>
              <a:t> f* </a:t>
            </a:r>
            <a:r>
              <a:rPr sz="1400" i="1" dirty="0">
                <a:solidFill>
                  <a:srgbClr val="BE4500"/>
                </a:solidFill>
                <a:latin typeface="Times New Roman"/>
                <a:cs typeface="Times New Roman"/>
              </a:rPr>
              <a:t>del</a:t>
            </a:r>
            <a:r>
              <a:rPr sz="1400" i="1" spc="-10" dirty="0">
                <a:solidFill>
                  <a:srgbClr val="BE4500"/>
                </a:solidFill>
                <a:latin typeface="Times New Roman"/>
                <a:cs typeface="Times New Roman"/>
              </a:rPr>
              <a:t> </a:t>
            </a:r>
            <a:r>
              <a:rPr sz="1400" i="1" dirty="0">
                <a:solidFill>
                  <a:srgbClr val="BE4500"/>
                </a:solidFill>
                <a:latin typeface="Times New Roman"/>
                <a:cs typeface="Times New Roman"/>
              </a:rPr>
              <a:t>camino</a:t>
            </a:r>
            <a:r>
              <a:rPr sz="1400" i="1" spc="-5" dirty="0">
                <a:solidFill>
                  <a:srgbClr val="BE4500"/>
                </a:solidFill>
                <a:latin typeface="Times New Roman"/>
                <a:cs typeface="Times New Roman"/>
              </a:rPr>
              <a:t> </a:t>
            </a:r>
            <a:r>
              <a:rPr sz="1400" i="1" dirty="0">
                <a:solidFill>
                  <a:srgbClr val="BE4500"/>
                </a:solidFill>
                <a:latin typeface="Times New Roman"/>
                <a:cs typeface="Times New Roman"/>
              </a:rPr>
              <a:t>inf.</a:t>
            </a:r>
            <a:r>
              <a:rPr sz="1400" i="1" spc="-5" dirty="0">
                <a:solidFill>
                  <a:srgbClr val="BE4500"/>
                </a:solidFill>
                <a:latin typeface="Times New Roman"/>
                <a:cs typeface="Times New Roman"/>
              </a:rPr>
              <a:t> </a:t>
            </a:r>
            <a:r>
              <a:rPr sz="1400" i="1" spc="-50" dirty="0">
                <a:solidFill>
                  <a:srgbClr val="BE4500"/>
                </a:solidFill>
                <a:latin typeface="Times New Roman"/>
                <a:cs typeface="Times New Roman"/>
              </a:rPr>
              <a:t>p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32 </a:t>
            </a:r>
            <a:r>
              <a:rPr spc="-50" dirty="0"/>
              <a:t>–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4777787" y="2944876"/>
            <a:ext cx="2171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25" dirty="0">
                <a:latin typeface="Times New Roman"/>
                <a:cs typeface="Times New Roman"/>
              </a:rPr>
              <a:t>n</a:t>
            </a:r>
            <a:r>
              <a:rPr sz="1650" i="1" spc="-37" baseline="-15151" dirty="0">
                <a:latin typeface="Times New Roman"/>
                <a:cs typeface="Times New Roman"/>
              </a:rPr>
              <a:t>j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618890" y="2646171"/>
            <a:ext cx="240029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25" dirty="0">
                <a:solidFill>
                  <a:srgbClr val="C00000"/>
                </a:solidFill>
                <a:latin typeface="Times New Roman"/>
                <a:cs typeface="Times New Roman"/>
              </a:rPr>
              <a:t>n</a:t>
            </a:r>
            <a:r>
              <a:rPr sz="1650" i="1" spc="-37" baseline="-15151" dirty="0">
                <a:solidFill>
                  <a:srgbClr val="C00000"/>
                </a:solidFill>
                <a:latin typeface="Times New Roman"/>
                <a:cs typeface="Times New Roman"/>
              </a:rPr>
              <a:t>k</a:t>
            </a:r>
            <a:endParaRPr sz="1650" baseline="-15151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57540" cy="668655"/>
            <a:chOff x="457200" y="6096000"/>
            <a:chExt cx="8257540" cy="66865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01818" y="6251575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90"/>
              </a:spcBef>
            </a:pPr>
            <a:r>
              <a:rPr dirty="0"/>
              <a:t>Completitud</a:t>
            </a:r>
            <a:r>
              <a:rPr spc="-3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spc="-25" dirty="0"/>
              <a:t>A</a:t>
            </a:r>
            <a:r>
              <a:rPr sz="2400" spc="-37" baseline="24305" dirty="0"/>
              <a:t>*</a:t>
            </a:r>
            <a:endParaRPr sz="2400" baseline="24305"/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sz="1600" dirty="0"/>
              <a:t>Visualización</a:t>
            </a:r>
            <a:r>
              <a:rPr sz="1600" spc="-5" dirty="0"/>
              <a:t> </a:t>
            </a:r>
            <a:r>
              <a:rPr sz="1600" dirty="0"/>
              <a:t>de</a:t>
            </a:r>
            <a:r>
              <a:rPr sz="1600" spc="-5" dirty="0"/>
              <a:t> </a:t>
            </a:r>
            <a:r>
              <a:rPr sz="1600" dirty="0"/>
              <a:t>la</a:t>
            </a:r>
            <a:r>
              <a:rPr sz="1600" spc="-5" dirty="0"/>
              <a:t> </a:t>
            </a:r>
            <a:r>
              <a:rPr sz="1600" spc="-10" dirty="0"/>
              <a:t>demostración</a:t>
            </a:r>
            <a:endParaRPr sz="1600"/>
          </a:p>
        </p:txBody>
      </p:sp>
      <p:sp>
        <p:nvSpPr>
          <p:cNvPr id="8" name="object 8"/>
          <p:cNvSpPr txBox="1"/>
          <p:nvPr/>
        </p:nvSpPr>
        <p:spPr>
          <a:xfrm>
            <a:off x="335573" y="1379220"/>
            <a:ext cx="7757159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0365" indent="-342265">
              <a:lnSpc>
                <a:spcPct val="100000"/>
              </a:lnSpc>
              <a:spcBef>
                <a:spcPts val="100"/>
              </a:spcBef>
              <a:buChar char="•"/>
              <a:tabLst>
                <a:tab pos="380365" algn="l"/>
                <a:tab pos="381000" algn="l"/>
              </a:tabLst>
            </a:pPr>
            <a:r>
              <a:rPr sz="2000" dirty="0">
                <a:latin typeface="Times New Roman"/>
                <a:cs typeface="Times New Roman"/>
              </a:rPr>
              <a:t>contradicción;</a:t>
            </a:r>
            <a:r>
              <a:rPr sz="2000" spc="-4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consecuencia,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método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i="1" dirty="0">
                <a:latin typeface="Times New Roman"/>
                <a:cs typeface="Times New Roman"/>
              </a:rPr>
              <a:t>A</a:t>
            </a:r>
            <a:r>
              <a:rPr sz="1950" baseline="25641" dirty="0">
                <a:latin typeface="Times New Roman"/>
                <a:cs typeface="Times New Roman"/>
              </a:rPr>
              <a:t>*</a:t>
            </a:r>
            <a:r>
              <a:rPr sz="1950" spc="247" baseline="25641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encuentra</a:t>
            </a:r>
            <a:r>
              <a:rPr sz="2000" spc="-25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el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nodo</a:t>
            </a:r>
            <a:r>
              <a:rPr sz="2000" spc="-2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meta</a:t>
            </a:r>
            <a:r>
              <a:rPr sz="2000" spc="-1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m</a:t>
            </a:r>
            <a:endParaRPr sz="1950" baseline="-17094">
              <a:latin typeface="Times New Roman"/>
              <a:cs typeface="Times New Roman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1532790" y="2790668"/>
            <a:ext cx="5675630" cy="3067685"/>
            <a:chOff x="1532790" y="2790668"/>
            <a:chExt cx="5675630" cy="3067685"/>
          </a:xfrm>
        </p:grpSpPr>
        <p:sp>
          <p:nvSpPr>
            <p:cNvPr id="10" name="object 10"/>
            <p:cNvSpPr/>
            <p:nvPr/>
          </p:nvSpPr>
          <p:spPr>
            <a:xfrm>
              <a:off x="1585062" y="5742222"/>
              <a:ext cx="5623560" cy="111125"/>
            </a:xfrm>
            <a:custGeom>
              <a:avLst/>
              <a:gdLst/>
              <a:ahLst/>
              <a:cxnLst/>
              <a:rect l="l" t="t" r="r" b="b"/>
              <a:pathLst>
                <a:path w="5623559" h="111125">
                  <a:moveTo>
                    <a:pt x="5528454" y="0"/>
                  </a:moveTo>
                  <a:lnTo>
                    <a:pt x="5522622" y="1534"/>
                  </a:lnTo>
                  <a:lnTo>
                    <a:pt x="5517321" y="10622"/>
                  </a:lnTo>
                  <a:lnTo>
                    <a:pt x="5518856" y="16455"/>
                  </a:lnTo>
                  <a:lnTo>
                    <a:pt x="5569167" y="45803"/>
                  </a:lnTo>
                  <a:lnTo>
                    <a:pt x="5604377" y="45803"/>
                  </a:lnTo>
                  <a:lnTo>
                    <a:pt x="5604377" y="64853"/>
                  </a:lnTo>
                  <a:lnTo>
                    <a:pt x="5569167" y="64853"/>
                  </a:lnTo>
                  <a:lnTo>
                    <a:pt x="5518856" y="94201"/>
                  </a:lnTo>
                  <a:lnTo>
                    <a:pt x="5517321" y="100033"/>
                  </a:lnTo>
                  <a:lnTo>
                    <a:pt x="5522622" y="109121"/>
                  </a:lnTo>
                  <a:lnTo>
                    <a:pt x="5528454" y="110656"/>
                  </a:lnTo>
                  <a:lnTo>
                    <a:pt x="5606974" y="64853"/>
                  </a:lnTo>
                  <a:lnTo>
                    <a:pt x="5604377" y="64853"/>
                  </a:lnTo>
                  <a:lnTo>
                    <a:pt x="5606976" y="64852"/>
                  </a:lnTo>
                  <a:lnTo>
                    <a:pt x="5623303" y="55328"/>
                  </a:lnTo>
                  <a:lnTo>
                    <a:pt x="5528454" y="0"/>
                  </a:lnTo>
                  <a:close/>
                </a:path>
                <a:path w="5623559" h="111125">
                  <a:moveTo>
                    <a:pt x="5585495" y="55328"/>
                  </a:moveTo>
                  <a:lnTo>
                    <a:pt x="5569167" y="64853"/>
                  </a:lnTo>
                  <a:lnTo>
                    <a:pt x="5604377" y="64853"/>
                  </a:lnTo>
                  <a:lnTo>
                    <a:pt x="5604377" y="63555"/>
                  </a:lnTo>
                  <a:lnTo>
                    <a:pt x="5599600" y="63555"/>
                  </a:lnTo>
                  <a:lnTo>
                    <a:pt x="5585495" y="55328"/>
                  </a:lnTo>
                  <a:close/>
                </a:path>
                <a:path w="5623559" h="111125">
                  <a:moveTo>
                    <a:pt x="0" y="45802"/>
                  </a:moveTo>
                  <a:lnTo>
                    <a:pt x="0" y="64852"/>
                  </a:lnTo>
                  <a:lnTo>
                    <a:pt x="5569168" y="64852"/>
                  </a:lnTo>
                  <a:lnTo>
                    <a:pt x="5585495" y="55328"/>
                  </a:lnTo>
                  <a:lnTo>
                    <a:pt x="5569167" y="45803"/>
                  </a:lnTo>
                  <a:lnTo>
                    <a:pt x="0" y="45802"/>
                  </a:lnTo>
                  <a:close/>
                </a:path>
                <a:path w="5623559" h="111125">
                  <a:moveTo>
                    <a:pt x="5599600" y="47100"/>
                  </a:moveTo>
                  <a:lnTo>
                    <a:pt x="5585495" y="55328"/>
                  </a:lnTo>
                  <a:lnTo>
                    <a:pt x="5599600" y="63555"/>
                  </a:lnTo>
                  <a:lnTo>
                    <a:pt x="5599600" y="47100"/>
                  </a:lnTo>
                  <a:close/>
                </a:path>
                <a:path w="5623559" h="111125">
                  <a:moveTo>
                    <a:pt x="5604377" y="47100"/>
                  </a:moveTo>
                  <a:lnTo>
                    <a:pt x="5599600" y="47100"/>
                  </a:lnTo>
                  <a:lnTo>
                    <a:pt x="5599600" y="63555"/>
                  </a:lnTo>
                  <a:lnTo>
                    <a:pt x="5604377" y="63555"/>
                  </a:lnTo>
                  <a:lnTo>
                    <a:pt x="5604377" y="47100"/>
                  </a:lnTo>
                  <a:close/>
                </a:path>
                <a:path w="5623559" h="111125">
                  <a:moveTo>
                    <a:pt x="5569167" y="45803"/>
                  </a:moveTo>
                  <a:lnTo>
                    <a:pt x="5585495" y="55328"/>
                  </a:lnTo>
                  <a:lnTo>
                    <a:pt x="5599600" y="47100"/>
                  </a:lnTo>
                  <a:lnTo>
                    <a:pt x="5604377" y="47100"/>
                  </a:lnTo>
                  <a:lnTo>
                    <a:pt x="5604377" y="45803"/>
                  </a:lnTo>
                  <a:lnTo>
                    <a:pt x="5569167" y="458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308644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011552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714459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376018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078925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757024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6459931" y="5746749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1" y="101600"/>
                  </a:lnTo>
                </a:path>
              </a:pathLst>
            </a:custGeom>
            <a:ln w="19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532790" y="2790668"/>
              <a:ext cx="111125" cy="3007360"/>
            </a:xfrm>
            <a:custGeom>
              <a:avLst/>
              <a:gdLst/>
              <a:ahLst/>
              <a:cxnLst/>
              <a:rect l="l" t="t" r="r" b="b"/>
              <a:pathLst>
                <a:path w="111125" h="3007360">
                  <a:moveTo>
                    <a:pt x="55388" y="37807"/>
                  </a:moveTo>
                  <a:lnTo>
                    <a:pt x="45846" y="54125"/>
                  </a:lnTo>
                  <a:lnTo>
                    <a:pt x="42746" y="3006871"/>
                  </a:lnTo>
                  <a:lnTo>
                    <a:pt x="61796" y="3006891"/>
                  </a:lnTo>
                  <a:lnTo>
                    <a:pt x="64884" y="54125"/>
                  </a:lnTo>
                  <a:lnTo>
                    <a:pt x="55388" y="37807"/>
                  </a:lnTo>
                  <a:close/>
                </a:path>
                <a:path w="111125" h="3007360">
                  <a:moveTo>
                    <a:pt x="66435" y="18915"/>
                  </a:moveTo>
                  <a:lnTo>
                    <a:pt x="45883" y="18915"/>
                  </a:lnTo>
                  <a:lnTo>
                    <a:pt x="64933" y="18935"/>
                  </a:lnTo>
                  <a:lnTo>
                    <a:pt x="64896" y="54146"/>
                  </a:lnTo>
                  <a:lnTo>
                    <a:pt x="94192" y="104487"/>
                  </a:lnTo>
                  <a:lnTo>
                    <a:pt x="100022" y="106028"/>
                  </a:lnTo>
                  <a:lnTo>
                    <a:pt x="109115" y="100736"/>
                  </a:lnTo>
                  <a:lnTo>
                    <a:pt x="110656" y="94905"/>
                  </a:lnTo>
                  <a:lnTo>
                    <a:pt x="66435" y="18915"/>
                  </a:lnTo>
                  <a:close/>
                </a:path>
                <a:path w="111125" h="3007360">
                  <a:moveTo>
                    <a:pt x="55427" y="0"/>
                  </a:moveTo>
                  <a:lnTo>
                    <a:pt x="0" y="94790"/>
                  </a:lnTo>
                  <a:lnTo>
                    <a:pt x="1529" y="100624"/>
                  </a:lnTo>
                  <a:lnTo>
                    <a:pt x="10610" y="105934"/>
                  </a:lnTo>
                  <a:lnTo>
                    <a:pt x="16445" y="104406"/>
                  </a:lnTo>
                  <a:lnTo>
                    <a:pt x="45834" y="54146"/>
                  </a:lnTo>
                  <a:lnTo>
                    <a:pt x="45883" y="18915"/>
                  </a:lnTo>
                  <a:lnTo>
                    <a:pt x="66435" y="18915"/>
                  </a:lnTo>
                  <a:lnTo>
                    <a:pt x="55427" y="0"/>
                  </a:lnTo>
                  <a:close/>
                </a:path>
                <a:path w="111125" h="3007360">
                  <a:moveTo>
                    <a:pt x="64928" y="23694"/>
                  </a:moveTo>
                  <a:lnTo>
                    <a:pt x="47175" y="23694"/>
                  </a:lnTo>
                  <a:lnTo>
                    <a:pt x="63630" y="23712"/>
                  </a:lnTo>
                  <a:lnTo>
                    <a:pt x="55388" y="37807"/>
                  </a:lnTo>
                  <a:lnTo>
                    <a:pt x="64896" y="54146"/>
                  </a:lnTo>
                  <a:lnTo>
                    <a:pt x="64928" y="23694"/>
                  </a:lnTo>
                  <a:close/>
                </a:path>
                <a:path w="111125" h="3007360">
                  <a:moveTo>
                    <a:pt x="45883" y="18915"/>
                  </a:moveTo>
                  <a:lnTo>
                    <a:pt x="45846" y="54125"/>
                  </a:lnTo>
                  <a:lnTo>
                    <a:pt x="55388" y="37807"/>
                  </a:lnTo>
                  <a:lnTo>
                    <a:pt x="47175" y="23694"/>
                  </a:lnTo>
                  <a:lnTo>
                    <a:pt x="64928" y="23694"/>
                  </a:lnTo>
                  <a:lnTo>
                    <a:pt x="64933" y="18935"/>
                  </a:lnTo>
                  <a:lnTo>
                    <a:pt x="45883" y="18915"/>
                  </a:lnTo>
                  <a:close/>
                </a:path>
                <a:path w="111125" h="3007360">
                  <a:moveTo>
                    <a:pt x="47175" y="23694"/>
                  </a:moveTo>
                  <a:lnTo>
                    <a:pt x="55388" y="37807"/>
                  </a:lnTo>
                  <a:lnTo>
                    <a:pt x="63630" y="23712"/>
                  </a:lnTo>
                  <a:lnTo>
                    <a:pt x="47175" y="236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757413" y="2707132"/>
            <a:ext cx="77978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latin typeface="Times New Roman"/>
                <a:cs typeface="Times New Roman"/>
              </a:rPr>
              <a:t>g,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h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i="1" dirty="0">
                <a:latin typeface="Times New Roman"/>
                <a:cs typeface="Times New Roman"/>
              </a:rPr>
              <a:t>,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50" spc="-75" baseline="25252" dirty="0">
                <a:latin typeface="Times New Roman"/>
                <a:cs typeface="Times New Roman"/>
              </a:rPr>
              <a:t>*</a:t>
            </a:r>
            <a:endParaRPr sz="1650" baseline="25252">
              <a:latin typeface="Times New Roman"/>
              <a:cs typeface="Times New Roman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1462260" y="3427324"/>
            <a:ext cx="5718175" cy="1142365"/>
            <a:chOff x="1462260" y="3427324"/>
            <a:chExt cx="5718175" cy="1142365"/>
          </a:xfrm>
        </p:grpSpPr>
        <p:sp>
          <p:nvSpPr>
            <p:cNvPr id="21" name="object 21"/>
            <p:cNvSpPr/>
            <p:nvPr/>
          </p:nvSpPr>
          <p:spPr>
            <a:xfrm>
              <a:off x="1476547" y="4555237"/>
              <a:ext cx="5689600" cy="0"/>
            </a:xfrm>
            <a:custGeom>
              <a:avLst/>
              <a:gdLst/>
              <a:ahLst/>
              <a:cxnLst/>
              <a:rect l="l" t="t" r="r" b="b"/>
              <a:pathLst>
                <a:path w="5689600">
                  <a:moveTo>
                    <a:pt x="0" y="0"/>
                  </a:moveTo>
                  <a:lnTo>
                    <a:pt x="5689415" y="1"/>
                  </a:lnTo>
                </a:path>
              </a:pathLst>
            </a:custGeom>
            <a:ln w="28575">
              <a:solidFill>
                <a:srgbClr val="60606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76547" y="3441612"/>
              <a:ext cx="5689600" cy="0"/>
            </a:xfrm>
            <a:custGeom>
              <a:avLst/>
              <a:gdLst/>
              <a:ahLst/>
              <a:cxnLst/>
              <a:rect l="l" t="t" r="r" b="b"/>
              <a:pathLst>
                <a:path w="5689600">
                  <a:moveTo>
                    <a:pt x="0" y="0"/>
                  </a:moveTo>
                  <a:lnTo>
                    <a:pt x="5689415" y="1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777000" y="4371340"/>
            <a:ext cx="5886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606060"/>
                </a:solidFill>
                <a:latin typeface="Times New Roman"/>
                <a:cs typeface="Times New Roman"/>
              </a:rPr>
              <a:t>f</a:t>
            </a:r>
            <a:r>
              <a:rPr sz="1600" i="1" spc="5" dirty="0">
                <a:solidFill>
                  <a:srgbClr val="606060"/>
                </a:solidFill>
                <a:latin typeface="Times New Roman"/>
                <a:cs typeface="Times New Roman"/>
              </a:rPr>
              <a:t> </a:t>
            </a:r>
            <a:r>
              <a:rPr sz="1650" spc="-15" baseline="25252" dirty="0">
                <a:solidFill>
                  <a:srgbClr val="60606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60606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60606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606060"/>
                </a:solidFill>
                <a:latin typeface="Times New Roman"/>
                <a:cs typeface="Times New Roman"/>
              </a:rPr>
              <a:t>m</a:t>
            </a:r>
            <a:r>
              <a:rPr sz="1600" spc="-10" dirty="0">
                <a:solidFill>
                  <a:srgbClr val="60606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032838" y="3355878"/>
            <a:ext cx="8001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50" dirty="0">
                <a:latin typeface="Times New Roman"/>
                <a:cs typeface="Times New Roman"/>
              </a:rPr>
              <a:t>*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277554" y="3486168"/>
            <a:ext cx="5588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50" i="1" dirty="0">
                <a:latin typeface="Times New Roman"/>
                <a:cs typeface="Times New Roman"/>
              </a:rPr>
              <a:t>j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82033" y="3238809"/>
            <a:ext cx="1202690" cy="39687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591185" algn="l"/>
              </a:tabLst>
            </a:pPr>
            <a:r>
              <a:rPr sz="1450" spc="-25" dirty="0">
                <a:latin typeface="Times New Roman"/>
                <a:cs typeface="Times New Roman"/>
              </a:rPr>
              <a:t>max</a:t>
            </a:r>
            <a:r>
              <a:rPr sz="1450" dirty="0">
                <a:latin typeface="Times New Roman"/>
                <a:cs typeface="Times New Roman"/>
              </a:rPr>
              <a:t>	</a:t>
            </a:r>
            <a:r>
              <a:rPr sz="2400" dirty="0">
                <a:latin typeface="Symbol"/>
                <a:cs typeface="Symbol"/>
              </a:rPr>
              <a:t></a:t>
            </a:r>
            <a:r>
              <a:rPr sz="1450" i="1" dirty="0">
                <a:latin typeface="Times New Roman"/>
                <a:cs typeface="Times New Roman"/>
              </a:rPr>
              <a:t>f</a:t>
            </a:r>
            <a:r>
              <a:rPr sz="1450" i="1" spc="409" dirty="0">
                <a:latin typeface="Times New Roman"/>
                <a:cs typeface="Times New Roman"/>
              </a:rPr>
              <a:t> </a:t>
            </a:r>
            <a:r>
              <a:rPr sz="1450" dirty="0">
                <a:latin typeface="Times New Roman"/>
                <a:cs typeface="Times New Roman"/>
              </a:rPr>
              <a:t>(</a:t>
            </a:r>
            <a:r>
              <a:rPr sz="1450" i="1" dirty="0">
                <a:latin typeface="Times New Roman"/>
                <a:cs typeface="Times New Roman"/>
              </a:rPr>
              <a:t>n</a:t>
            </a:r>
            <a:r>
              <a:rPr sz="1450" i="1" spc="145" dirty="0">
                <a:latin typeface="Times New Roman"/>
                <a:cs typeface="Times New Roman"/>
              </a:rPr>
              <a:t> </a:t>
            </a:r>
            <a:r>
              <a:rPr sz="1450" spc="-110" dirty="0">
                <a:latin typeface="Times New Roman"/>
                <a:cs typeface="Times New Roman"/>
              </a:rPr>
              <a:t>)</a:t>
            </a:r>
            <a:r>
              <a:rPr sz="2400" spc="-110" dirty="0">
                <a:latin typeface="Symbol"/>
                <a:cs typeface="Symbol"/>
              </a:rPr>
              <a:t></a:t>
            </a:r>
            <a:endParaRPr sz="2400">
              <a:latin typeface="Symbol"/>
              <a:cs typeface="Symbo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-3830" y="3551123"/>
            <a:ext cx="914400" cy="1562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sz="850" i="1" dirty="0">
                <a:latin typeface="Times New Roman"/>
                <a:cs typeface="Times New Roman"/>
              </a:rPr>
              <a:t>n</a:t>
            </a:r>
            <a:r>
              <a:rPr sz="850" i="1" spc="-60" dirty="0">
                <a:latin typeface="Times New Roman"/>
                <a:cs typeface="Times New Roman"/>
              </a:rPr>
              <a:t> </a:t>
            </a:r>
            <a:r>
              <a:rPr sz="900" i="1" baseline="-18518" dirty="0">
                <a:latin typeface="Times New Roman"/>
                <a:cs typeface="Times New Roman"/>
              </a:rPr>
              <a:t>j</a:t>
            </a:r>
            <a:r>
              <a:rPr sz="900" i="1" spc="-82" baseline="-18518" dirty="0">
                <a:latin typeface="Times New Roman"/>
                <a:cs typeface="Times New Roman"/>
              </a:rPr>
              <a:t> </a:t>
            </a:r>
            <a:r>
              <a:rPr sz="850" spc="-10" dirty="0">
                <a:latin typeface="Symbol"/>
                <a:cs typeface="Symbol"/>
              </a:rPr>
              <a:t></a:t>
            </a:r>
            <a:r>
              <a:rPr sz="850" i="1" spc="-10" dirty="0">
                <a:latin typeface="Times New Roman"/>
                <a:cs typeface="Times New Roman"/>
              </a:rPr>
              <a:t>camino</a:t>
            </a:r>
            <a:r>
              <a:rPr sz="850" i="1" spc="-95" dirty="0">
                <a:latin typeface="Times New Roman"/>
                <a:cs typeface="Times New Roman"/>
              </a:rPr>
              <a:t> </a:t>
            </a:r>
            <a:r>
              <a:rPr sz="850" dirty="0">
                <a:latin typeface="Times New Roman"/>
                <a:cs typeface="Times New Roman"/>
              </a:rPr>
              <a:t>_</a:t>
            </a:r>
            <a:r>
              <a:rPr sz="850" spc="-45" dirty="0">
                <a:latin typeface="Times New Roman"/>
                <a:cs typeface="Times New Roman"/>
              </a:rPr>
              <a:t> </a:t>
            </a:r>
            <a:r>
              <a:rPr sz="850" i="1" dirty="0">
                <a:latin typeface="Times New Roman"/>
                <a:cs typeface="Times New Roman"/>
              </a:rPr>
              <a:t>a</a:t>
            </a:r>
            <a:r>
              <a:rPr sz="850" dirty="0">
                <a:latin typeface="Times New Roman"/>
                <a:cs typeface="Times New Roman"/>
              </a:rPr>
              <a:t>(</a:t>
            </a:r>
            <a:r>
              <a:rPr sz="850" i="1" dirty="0">
                <a:latin typeface="Times New Roman"/>
                <a:cs typeface="Times New Roman"/>
              </a:rPr>
              <a:t>n</a:t>
            </a:r>
            <a:r>
              <a:rPr sz="900" i="1" baseline="-18518" dirty="0">
                <a:latin typeface="Times New Roman"/>
                <a:cs typeface="Times New Roman"/>
              </a:rPr>
              <a:t>m</a:t>
            </a:r>
            <a:r>
              <a:rPr sz="900" i="1" spc="67" baseline="-18518" dirty="0">
                <a:latin typeface="Times New Roman"/>
                <a:cs typeface="Times New Roman"/>
              </a:rPr>
              <a:t> </a:t>
            </a:r>
            <a:r>
              <a:rPr sz="850" spc="-50" dirty="0">
                <a:latin typeface="Times New Roman"/>
                <a:cs typeface="Times New Roman"/>
              </a:rPr>
              <a:t>)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1556011" y="3407253"/>
            <a:ext cx="5546090" cy="2094864"/>
            <a:chOff x="1556011" y="3407253"/>
            <a:chExt cx="5546090" cy="2094864"/>
          </a:xfrm>
        </p:grpSpPr>
        <p:pic>
          <p:nvPicPr>
            <p:cNvPr id="29" name="object 2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46756" y="4800662"/>
              <a:ext cx="64575" cy="65088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947647" y="5114987"/>
              <a:ext cx="64575" cy="65088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605072" y="3927614"/>
              <a:ext cx="64575" cy="65088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262497" y="3407253"/>
              <a:ext cx="64575" cy="65088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969539" y="5056023"/>
              <a:ext cx="64575" cy="65088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556011" y="5178692"/>
              <a:ext cx="64575" cy="65088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1601026" y="4846115"/>
              <a:ext cx="665480" cy="352425"/>
            </a:xfrm>
            <a:custGeom>
              <a:avLst/>
              <a:gdLst/>
              <a:ahLst/>
              <a:cxnLst/>
              <a:rect l="l" t="t" r="r" b="b"/>
              <a:pathLst>
                <a:path w="665480" h="352425">
                  <a:moveTo>
                    <a:pt x="0" y="352212"/>
                  </a:moveTo>
                  <a:lnTo>
                    <a:pt x="665290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266316" y="4846115"/>
              <a:ext cx="701040" cy="314325"/>
            </a:xfrm>
            <a:custGeom>
              <a:avLst/>
              <a:gdLst/>
              <a:ahLst/>
              <a:cxnLst/>
              <a:rect l="l" t="t" r="r" b="b"/>
              <a:pathLst>
                <a:path w="701039" h="314325">
                  <a:moveTo>
                    <a:pt x="700890" y="314325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992662" y="3973067"/>
              <a:ext cx="632460" cy="1187450"/>
            </a:xfrm>
            <a:custGeom>
              <a:avLst/>
              <a:gdLst/>
              <a:ahLst/>
              <a:cxnLst/>
              <a:rect l="l" t="t" r="r" b="b"/>
              <a:pathLst>
                <a:path w="632460" h="1187450">
                  <a:moveTo>
                    <a:pt x="0" y="1187373"/>
                  </a:moveTo>
                  <a:lnTo>
                    <a:pt x="631969" y="0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624631" y="3452706"/>
              <a:ext cx="657860" cy="494665"/>
            </a:xfrm>
            <a:custGeom>
              <a:avLst/>
              <a:gdLst/>
              <a:ahLst/>
              <a:cxnLst/>
              <a:rect l="l" t="t" r="r" b="b"/>
              <a:pathLst>
                <a:path w="657860" h="494664">
                  <a:moveTo>
                    <a:pt x="657425" y="0"/>
                  </a:moveTo>
                  <a:lnTo>
                    <a:pt x="0" y="494542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307513" y="3452706"/>
              <a:ext cx="676910" cy="1636395"/>
            </a:xfrm>
            <a:custGeom>
              <a:avLst/>
              <a:gdLst/>
              <a:ahLst/>
              <a:cxnLst/>
              <a:rect l="l" t="t" r="r" b="b"/>
              <a:pathLst>
                <a:path w="676910" h="1636395">
                  <a:moveTo>
                    <a:pt x="0" y="0"/>
                  </a:moveTo>
                  <a:lnTo>
                    <a:pt x="676314" y="1635861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014554" y="4570520"/>
              <a:ext cx="733425" cy="531495"/>
            </a:xfrm>
            <a:custGeom>
              <a:avLst/>
              <a:gdLst/>
              <a:ahLst/>
              <a:cxnLst/>
              <a:rect l="l" t="t" r="r" b="b"/>
              <a:pathLst>
                <a:path w="733425" h="531495">
                  <a:moveTo>
                    <a:pt x="733002" y="0"/>
                  </a:moveTo>
                  <a:lnTo>
                    <a:pt x="0" y="530956"/>
                  </a:lnTo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717930" y="4554024"/>
              <a:ext cx="100575" cy="100575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1586224" y="3843403"/>
              <a:ext cx="5515610" cy="1659255"/>
            </a:xfrm>
            <a:custGeom>
              <a:avLst/>
              <a:gdLst/>
              <a:ahLst/>
              <a:cxnLst/>
              <a:rect l="l" t="t" r="r" b="b"/>
              <a:pathLst>
                <a:path w="5515609" h="1659254">
                  <a:moveTo>
                    <a:pt x="22945" y="1620631"/>
                  </a:moveTo>
                  <a:lnTo>
                    <a:pt x="0" y="1651046"/>
                  </a:lnTo>
                  <a:lnTo>
                    <a:pt x="10138" y="1658694"/>
                  </a:lnTo>
                  <a:lnTo>
                    <a:pt x="33083" y="1628279"/>
                  </a:lnTo>
                  <a:lnTo>
                    <a:pt x="22945" y="1620631"/>
                  </a:lnTo>
                  <a:close/>
                </a:path>
                <a:path w="5515609" h="1659254">
                  <a:moveTo>
                    <a:pt x="53539" y="1580076"/>
                  </a:moveTo>
                  <a:lnTo>
                    <a:pt x="30593" y="1610492"/>
                  </a:lnTo>
                  <a:lnTo>
                    <a:pt x="40732" y="1618141"/>
                  </a:lnTo>
                  <a:lnTo>
                    <a:pt x="63677" y="1587724"/>
                  </a:lnTo>
                  <a:lnTo>
                    <a:pt x="53539" y="1580076"/>
                  </a:lnTo>
                  <a:close/>
                </a:path>
                <a:path w="5515609" h="1659254">
                  <a:moveTo>
                    <a:pt x="84132" y="1539523"/>
                  </a:moveTo>
                  <a:lnTo>
                    <a:pt x="61187" y="1569938"/>
                  </a:lnTo>
                  <a:lnTo>
                    <a:pt x="71325" y="1577586"/>
                  </a:lnTo>
                  <a:lnTo>
                    <a:pt x="94272" y="1547171"/>
                  </a:lnTo>
                  <a:lnTo>
                    <a:pt x="84132" y="1539523"/>
                  </a:lnTo>
                  <a:close/>
                </a:path>
                <a:path w="5515609" h="1659254">
                  <a:moveTo>
                    <a:pt x="114908" y="1499064"/>
                  </a:moveTo>
                  <a:lnTo>
                    <a:pt x="91809" y="1529364"/>
                  </a:lnTo>
                  <a:lnTo>
                    <a:pt x="101908" y="1537064"/>
                  </a:lnTo>
                  <a:lnTo>
                    <a:pt x="125007" y="1506764"/>
                  </a:lnTo>
                  <a:lnTo>
                    <a:pt x="114908" y="1499064"/>
                  </a:lnTo>
                  <a:close/>
                </a:path>
                <a:path w="5515609" h="1659254">
                  <a:moveTo>
                    <a:pt x="145705" y="1458666"/>
                  </a:moveTo>
                  <a:lnTo>
                    <a:pt x="122607" y="1488965"/>
                  </a:lnTo>
                  <a:lnTo>
                    <a:pt x="132707" y="1496664"/>
                  </a:lnTo>
                  <a:lnTo>
                    <a:pt x="155806" y="1466364"/>
                  </a:lnTo>
                  <a:lnTo>
                    <a:pt x="145705" y="1458666"/>
                  </a:lnTo>
                  <a:close/>
                </a:path>
                <a:path w="5515609" h="1659254">
                  <a:moveTo>
                    <a:pt x="176504" y="1418266"/>
                  </a:moveTo>
                  <a:lnTo>
                    <a:pt x="153405" y="1448565"/>
                  </a:lnTo>
                  <a:lnTo>
                    <a:pt x="163506" y="1456265"/>
                  </a:lnTo>
                  <a:lnTo>
                    <a:pt x="186604" y="1425966"/>
                  </a:lnTo>
                  <a:lnTo>
                    <a:pt x="176504" y="1418266"/>
                  </a:lnTo>
                  <a:close/>
                </a:path>
                <a:path w="5515609" h="1659254">
                  <a:moveTo>
                    <a:pt x="207695" y="1378087"/>
                  </a:moveTo>
                  <a:lnTo>
                    <a:pt x="184285" y="1408146"/>
                  </a:lnTo>
                  <a:lnTo>
                    <a:pt x="194306" y="1415950"/>
                  </a:lnTo>
                  <a:lnTo>
                    <a:pt x="217714" y="1385890"/>
                  </a:lnTo>
                  <a:lnTo>
                    <a:pt x="207695" y="1378087"/>
                  </a:lnTo>
                  <a:close/>
                </a:path>
                <a:path w="5515609" h="1659254">
                  <a:moveTo>
                    <a:pt x="238908" y="1338007"/>
                  </a:moveTo>
                  <a:lnTo>
                    <a:pt x="215498" y="1368066"/>
                  </a:lnTo>
                  <a:lnTo>
                    <a:pt x="225518" y="1375871"/>
                  </a:lnTo>
                  <a:lnTo>
                    <a:pt x="248928" y="1345811"/>
                  </a:lnTo>
                  <a:lnTo>
                    <a:pt x="238908" y="1338007"/>
                  </a:lnTo>
                  <a:close/>
                </a:path>
                <a:path w="5515609" h="1659254">
                  <a:moveTo>
                    <a:pt x="270121" y="1297927"/>
                  </a:moveTo>
                  <a:lnTo>
                    <a:pt x="246711" y="1327988"/>
                  </a:lnTo>
                  <a:lnTo>
                    <a:pt x="256731" y="1335791"/>
                  </a:lnTo>
                  <a:lnTo>
                    <a:pt x="280141" y="1305731"/>
                  </a:lnTo>
                  <a:lnTo>
                    <a:pt x="270121" y="1297927"/>
                  </a:lnTo>
                  <a:close/>
                </a:path>
                <a:path w="5515609" h="1659254">
                  <a:moveTo>
                    <a:pt x="301805" y="1258128"/>
                  </a:moveTo>
                  <a:lnTo>
                    <a:pt x="278058" y="1287922"/>
                  </a:lnTo>
                  <a:lnTo>
                    <a:pt x="287990" y="1295838"/>
                  </a:lnTo>
                  <a:lnTo>
                    <a:pt x="311736" y="1266043"/>
                  </a:lnTo>
                  <a:lnTo>
                    <a:pt x="301805" y="1258128"/>
                  </a:lnTo>
                  <a:close/>
                </a:path>
                <a:path w="5515609" h="1659254">
                  <a:moveTo>
                    <a:pt x="333701" y="1218512"/>
                  </a:moveTo>
                  <a:lnTo>
                    <a:pt x="317025" y="1239032"/>
                  </a:lnTo>
                  <a:lnTo>
                    <a:pt x="309721" y="1248196"/>
                  </a:lnTo>
                  <a:lnTo>
                    <a:pt x="319652" y="1256112"/>
                  </a:lnTo>
                  <a:lnTo>
                    <a:pt x="326956" y="1246946"/>
                  </a:lnTo>
                  <a:lnTo>
                    <a:pt x="343556" y="1226521"/>
                  </a:lnTo>
                  <a:lnTo>
                    <a:pt x="333701" y="1218512"/>
                  </a:lnTo>
                  <a:close/>
                </a:path>
                <a:path w="5515609" h="1659254">
                  <a:moveTo>
                    <a:pt x="365831" y="1179073"/>
                  </a:moveTo>
                  <a:lnTo>
                    <a:pt x="362337" y="1183275"/>
                  </a:lnTo>
                  <a:lnTo>
                    <a:pt x="341710" y="1208656"/>
                  </a:lnTo>
                  <a:lnTo>
                    <a:pt x="351566" y="1216666"/>
                  </a:lnTo>
                  <a:lnTo>
                    <a:pt x="372193" y="1191285"/>
                  </a:lnTo>
                  <a:lnTo>
                    <a:pt x="375597" y="1187192"/>
                  </a:lnTo>
                  <a:lnTo>
                    <a:pt x="365831" y="1179073"/>
                  </a:lnTo>
                  <a:close/>
                </a:path>
                <a:path w="5515609" h="1659254">
                  <a:moveTo>
                    <a:pt x="398307" y="1140010"/>
                  </a:moveTo>
                  <a:lnTo>
                    <a:pt x="373950" y="1169306"/>
                  </a:lnTo>
                  <a:lnTo>
                    <a:pt x="383716" y="1177427"/>
                  </a:lnTo>
                  <a:lnTo>
                    <a:pt x="408073" y="1148129"/>
                  </a:lnTo>
                  <a:lnTo>
                    <a:pt x="398307" y="1140010"/>
                  </a:lnTo>
                  <a:close/>
                </a:path>
                <a:path w="5515609" h="1659254">
                  <a:moveTo>
                    <a:pt x="431194" y="1101185"/>
                  </a:moveTo>
                  <a:lnTo>
                    <a:pt x="407657" y="1128764"/>
                  </a:lnTo>
                  <a:lnTo>
                    <a:pt x="406426" y="1130244"/>
                  </a:lnTo>
                  <a:lnTo>
                    <a:pt x="416192" y="1138363"/>
                  </a:lnTo>
                  <a:lnTo>
                    <a:pt x="417423" y="1136883"/>
                  </a:lnTo>
                  <a:lnTo>
                    <a:pt x="440855" y="1109430"/>
                  </a:lnTo>
                  <a:lnTo>
                    <a:pt x="431194" y="1101185"/>
                  </a:lnTo>
                  <a:close/>
                </a:path>
                <a:path w="5515609" h="1659254">
                  <a:moveTo>
                    <a:pt x="464427" y="1062642"/>
                  </a:moveTo>
                  <a:lnTo>
                    <a:pt x="452984" y="1075654"/>
                  </a:lnTo>
                  <a:lnTo>
                    <a:pt x="439439" y="1091525"/>
                  </a:lnTo>
                  <a:lnTo>
                    <a:pt x="449098" y="1099770"/>
                  </a:lnTo>
                  <a:lnTo>
                    <a:pt x="462644" y="1083899"/>
                  </a:lnTo>
                  <a:lnTo>
                    <a:pt x="473964" y="1071027"/>
                  </a:lnTo>
                  <a:lnTo>
                    <a:pt x="464427" y="1062642"/>
                  </a:lnTo>
                  <a:close/>
                </a:path>
                <a:path w="5515609" h="1659254">
                  <a:moveTo>
                    <a:pt x="497974" y="1024495"/>
                  </a:moveTo>
                  <a:lnTo>
                    <a:pt x="472814" y="1053104"/>
                  </a:lnTo>
                  <a:lnTo>
                    <a:pt x="482351" y="1061491"/>
                  </a:lnTo>
                  <a:lnTo>
                    <a:pt x="507512" y="1032880"/>
                  </a:lnTo>
                  <a:lnTo>
                    <a:pt x="497974" y="1024495"/>
                  </a:lnTo>
                  <a:close/>
                </a:path>
                <a:path w="5515609" h="1659254">
                  <a:moveTo>
                    <a:pt x="532227" y="986834"/>
                  </a:moveTo>
                  <a:lnTo>
                    <a:pt x="506587" y="1015014"/>
                  </a:lnTo>
                  <a:lnTo>
                    <a:pt x="515980" y="1023561"/>
                  </a:lnTo>
                  <a:lnTo>
                    <a:pt x="541621" y="995380"/>
                  </a:lnTo>
                  <a:lnTo>
                    <a:pt x="532227" y="986834"/>
                  </a:lnTo>
                  <a:close/>
                </a:path>
                <a:path w="5515609" h="1659254">
                  <a:moveTo>
                    <a:pt x="566973" y="949610"/>
                  </a:moveTo>
                  <a:lnTo>
                    <a:pt x="543667" y="974261"/>
                  </a:lnTo>
                  <a:lnTo>
                    <a:pt x="540774" y="977440"/>
                  </a:lnTo>
                  <a:lnTo>
                    <a:pt x="550169" y="985987"/>
                  </a:lnTo>
                  <a:lnTo>
                    <a:pt x="553060" y="982808"/>
                  </a:lnTo>
                  <a:lnTo>
                    <a:pt x="576201" y="958336"/>
                  </a:lnTo>
                  <a:lnTo>
                    <a:pt x="566973" y="949610"/>
                  </a:lnTo>
                  <a:close/>
                </a:path>
                <a:path w="5515609" h="1659254">
                  <a:moveTo>
                    <a:pt x="602264" y="912882"/>
                  </a:moveTo>
                  <a:lnTo>
                    <a:pt x="589024" y="926291"/>
                  </a:lnTo>
                  <a:lnTo>
                    <a:pt x="575699" y="940382"/>
                  </a:lnTo>
                  <a:lnTo>
                    <a:pt x="584927" y="949109"/>
                  </a:lnTo>
                  <a:lnTo>
                    <a:pt x="598252" y="935015"/>
                  </a:lnTo>
                  <a:lnTo>
                    <a:pt x="611300" y="921806"/>
                  </a:lnTo>
                  <a:lnTo>
                    <a:pt x="602264" y="912882"/>
                  </a:lnTo>
                  <a:close/>
                </a:path>
                <a:path w="5515609" h="1659254">
                  <a:moveTo>
                    <a:pt x="638157" y="876716"/>
                  </a:moveTo>
                  <a:lnTo>
                    <a:pt x="634395" y="880346"/>
                  </a:lnTo>
                  <a:lnTo>
                    <a:pt x="611187" y="903846"/>
                  </a:lnTo>
                  <a:lnTo>
                    <a:pt x="620224" y="912770"/>
                  </a:lnTo>
                  <a:lnTo>
                    <a:pt x="643431" y="889269"/>
                  </a:lnTo>
                  <a:lnTo>
                    <a:pt x="646972" y="885859"/>
                  </a:lnTo>
                  <a:lnTo>
                    <a:pt x="638157" y="876716"/>
                  </a:lnTo>
                  <a:close/>
                </a:path>
                <a:path w="5515609" h="1659254">
                  <a:moveTo>
                    <a:pt x="674726" y="841456"/>
                  </a:moveTo>
                  <a:lnTo>
                    <a:pt x="647299" y="867901"/>
                  </a:lnTo>
                  <a:lnTo>
                    <a:pt x="656115" y="877042"/>
                  </a:lnTo>
                  <a:lnTo>
                    <a:pt x="683541" y="850597"/>
                  </a:lnTo>
                  <a:lnTo>
                    <a:pt x="674726" y="841456"/>
                  </a:lnTo>
                  <a:close/>
                </a:path>
                <a:path w="5515609" h="1659254">
                  <a:moveTo>
                    <a:pt x="712250" y="806956"/>
                  </a:moveTo>
                  <a:lnTo>
                    <a:pt x="684104" y="832634"/>
                  </a:lnTo>
                  <a:lnTo>
                    <a:pt x="692663" y="842017"/>
                  </a:lnTo>
                  <a:lnTo>
                    <a:pt x="720810" y="816338"/>
                  </a:lnTo>
                  <a:lnTo>
                    <a:pt x="712250" y="806956"/>
                  </a:lnTo>
                  <a:close/>
                </a:path>
                <a:path w="5515609" h="1659254">
                  <a:moveTo>
                    <a:pt x="750601" y="773353"/>
                  </a:moveTo>
                  <a:lnTo>
                    <a:pt x="725182" y="795157"/>
                  </a:lnTo>
                  <a:lnTo>
                    <a:pt x="721631" y="798396"/>
                  </a:lnTo>
                  <a:lnTo>
                    <a:pt x="730191" y="807778"/>
                  </a:lnTo>
                  <a:lnTo>
                    <a:pt x="733742" y="804539"/>
                  </a:lnTo>
                  <a:lnTo>
                    <a:pt x="758869" y="782994"/>
                  </a:lnTo>
                  <a:lnTo>
                    <a:pt x="750601" y="773353"/>
                  </a:lnTo>
                  <a:close/>
                </a:path>
                <a:path w="5515609" h="1659254">
                  <a:moveTo>
                    <a:pt x="789795" y="740736"/>
                  </a:moveTo>
                  <a:lnTo>
                    <a:pt x="770733" y="756088"/>
                  </a:lnTo>
                  <a:lnTo>
                    <a:pt x="760242" y="765086"/>
                  </a:lnTo>
                  <a:lnTo>
                    <a:pt x="768510" y="774726"/>
                  </a:lnTo>
                  <a:lnTo>
                    <a:pt x="779001" y="765728"/>
                  </a:lnTo>
                  <a:lnTo>
                    <a:pt x="797760" y="750628"/>
                  </a:lnTo>
                  <a:lnTo>
                    <a:pt x="789795" y="740736"/>
                  </a:lnTo>
                  <a:close/>
                </a:path>
                <a:path w="5515609" h="1659254">
                  <a:moveTo>
                    <a:pt x="829817" y="709150"/>
                  </a:moveTo>
                  <a:lnTo>
                    <a:pt x="816446" y="719277"/>
                  </a:lnTo>
                  <a:lnTo>
                    <a:pt x="799687" y="732770"/>
                  </a:lnTo>
                  <a:lnTo>
                    <a:pt x="807651" y="742662"/>
                  </a:lnTo>
                  <a:lnTo>
                    <a:pt x="824481" y="729112"/>
                  </a:lnTo>
                  <a:lnTo>
                    <a:pt x="837482" y="719277"/>
                  </a:lnTo>
                  <a:lnTo>
                    <a:pt x="829817" y="709150"/>
                  </a:lnTo>
                  <a:close/>
                </a:path>
                <a:path w="5515609" h="1659254">
                  <a:moveTo>
                    <a:pt x="870642" y="678614"/>
                  </a:moveTo>
                  <a:lnTo>
                    <a:pt x="862472" y="684436"/>
                  </a:lnTo>
                  <a:lnTo>
                    <a:pt x="839944" y="701485"/>
                  </a:lnTo>
                  <a:lnTo>
                    <a:pt x="847609" y="711612"/>
                  </a:lnTo>
                  <a:lnTo>
                    <a:pt x="870136" y="694563"/>
                  </a:lnTo>
                  <a:lnTo>
                    <a:pt x="878009" y="688958"/>
                  </a:lnTo>
                  <a:lnTo>
                    <a:pt x="870642" y="678614"/>
                  </a:lnTo>
                  <a:close/>
                </a:path>
                <a:path w="5515609" h="1659254">
                  <a:moveTo>
                    <a:pt x="912230" y="649140"/>
                  </a:moveTo>
                  <a:lnTo>
                    <a:pt x="908547" y="651615"/>
                  </a:lnTo>
                  <a:lnTo>
                    <a:pt x="880986" y="671247"/>
                  </a:lnTo>
                  <a:lnTo>
                    <a:pt x="888354" y="681591"/>
                  </a:lnTo>
                  <a:lnTo>
                    <a:pt x="915915" y="661959"/>
                  </a:lnTo>
                  <a:lnTo>
                    <a:pt x="919309" y="659683"/>
                  </a:lnTo>
                  <a:lnTo>
                    <a:pt x="912230" y="649140"/>
                  </a:lnTo>
                  <a:close/>
                </a:path>
                <a:path w="5515609" h="1659254">
                  <a:moveTo>
                    <a:pt x="954407" y="620824"/>
                  </a:moveTo>
                  <a:lnTo>
                    <a:pt x="922774" y="642061"/>
                  </a:lnTo>
                  <a:lnTo>
                    <a:pt x="929853" y="652604"/>
                  </a:lnTo>
                  <a:lnTo>
                    <a:pt x="961486" y="631369"/>
                  </a:lnTo>
                  <a:lnTo>
                    <a:pt x="954407" y="620824"/>
                  </a:lnTo>
                  <a:close/>
                </a:path>
                <a:path w="5515609" h="1659254">
                  <a:moveTo>
                    <a:pt x="997447" y="593526"/>
                  </a:moveTo>
                  <a:lnTo>
                    <a:pt x="965268" y="613925"/>
                  </a:lnTo>
                  <a:lnTo>
                    <a:pt x="972068" y="624652"/>
                  </a:lnTo>
                  <a:lnTo>
                    <a:pt x="1004247" y="604253"/>
                  </a:lnTo>
                  <a:lnTo>
                    <a:pt x="997447" y="593526"/>
                  </a:lnTo>
                  <a:close/>
                </a:path>
                <a:path w="5515609" h="1659254">
                  <a:moveTo>
                    <a:pt x="1041092" y="567228"/>
                  </a:moveTo>
                  <a:lnTo>
                    <a:pt x="1008419" y="586827"/>
                  </a:lnTo>
                  <a:lnTo>
                    <a:pt x="1014952" y="597717"/>
                  </a:lnTo>
                  <a:lnTo>
                    <a:pt x="1047625" y="578119"/>
                  </a:lnTo>
                  <a:lnTo>
                    <a:pt x="1041092" y="567228"/>
                  </a:lnTo>
                  <a:close/>
                </a:path>
                <a:path w="5515609" h="1659254">
                  <a:moveTo>
                    <a:pt x="1085291" y="541896"/>
                  </a:moveTo>
                  <a:lnTo>
                    <a:pt x="1052177" y="560739"/>
                  </a:lnTo>
                  <a:lnTo>
                    <a:pt x="1058458" y="571776"/>
                  </a:lnTo>
                  <a:lnTo>
                    <a:pt x="1091572" y="552933"/>
                  </a:lnTo>
                  <a:lnTo>
                    <a:pt x="1085291" y="541896"/>
                  </a:lnTo>
                  <a:close/>
                </a:path>
                <a:path w="5515609" h="1659254">
                  <a:moveTo>
                    <a:pt x="1129992" y="517483"/>
                  </a:moveTo>
                  <a:lnTo>
                    <a:pt x="1096486" y="535621"/>
                  </a:lnTo>
                  <a:lnTo>
                    <a:pt x="1102532" y="546789"/>
                  </a:lnTo>
                  <a:lnTo>
                    <a:pt x="1136037" y="528651"/>
                  </a:lnTo>
                  <a:lnTo>
                    <a:pt x="1129992" y="517483"/>
                  </a:lnTo>
                  <a:close/>
                </a:path>
                <a:path w="5515609" h="1659254">
                  <a:moveTo>
                    <a:pt x="1175139" y="493933"/>
                  </a:moveTo>
                  <a:lnTo>
                    <a:pt x="1141291" y="511425"/>
                  </a:lnTo>
                  <a:lnTo>
                    <a:pt x="1147122" y="522707"/>
                  </a:lnTo>
                  <a:lnTo>
                    <a:pt x="1180970" y="505216"/>
                  </a:lnTo>
                  <a:lnTo>
                    <a:pt x="1175139" y="493933"/>
                  </a:lnTo>
                  <a:close/>
                </a:path>
                <a:path w="5515609" h="1659254">
                  <a:moveTo>
                    <a:pt x="1220853" y="471426"/>
                  </a:moveTo>
                  <a:lnTo>
                    <a:pt x="1186585" y="488080"/>
                  </a:lnTo>
                  <a:lnTo>
                    <a:pt x="1192137" y="499502"/>
                  </a:lnTo>
                  <a:lnTo>
                    <a:pt x="1226404" y="482848"/>
                  </a:lnTo>
                  <a:lnTo>
                    <a:pt x="1220853" y="471426"/>
                  </a:lnTo>
                  <a:close/>
                </a:path>
                <a:path w="5515609" h="1659254">
                  <a:moveTo>
                    <a:pt x="1266543" y="449220"/>
                  </a:moveTo>
                  <a:lnTo>
                    <a:pt x="1232275" y="465874"/>
                  </a:lnTo>
                  <a:lnTo>
                    <a:pt x="1237827" y="477297"/>
                  </a:lnTo>
                  <a:lnTo>
                    <a:pt x="1272094" y="460642"/>
                  </a:lnTo>
                  <a:lnTo>
                    <a:pt x="1266543" y="449220"/>
                  </a:lnTo>
                  <a:close/>
                </a:path>
                <a:path w="5515609" h="1659254">
                  <a:moveTo>
                    <a:pt x="1312825" y="427897"/>
                  </a:moveTo>
                  <a:lnTo>
                    <a:pt x="1278147" y="443677"/>
                  </a:lnTo>
                  <a:lnTo>
                    <a:pt x="1283406" y="455236"/>
                  </a:lnTo>
                  <a:lnTo>
                    <a:pt x="1318084" y="439456"/>
                  </a:lnTo>
                  <a:lnTo>
                    <a:pt x="1312825" y="427897"/>
                  </a:lnTo>
                  <a:close/>
                </a:path>
                <a:path w="5515609" h="1659254">
                  <a:moveTo>
                    <a:pt x="1359063" y="406857"/>
                  </a:moveTo>
                  <a:lnTo>
                    <a:pt x="1324385" y="422636"/>
                  </a:lnTo>
                  <a:lnTo>
                    <a:pt x="1329644" y="434196"/>
                  </a:lnTo>
                  <a:lnTo>
                    <a:pt x="1364324" y="418416"/>
                  </a:lnTo>
                  <a:lnTo>
                    <a:pt x="1359063" y="406857"/>
                  </a:lnTo>
                  <a:close/>
                </a:path>
                <a:path w="5515609" h="1659254">
                  <a:moveTo>
                    <a:pt x="1405681" y="386425"/>
                  </a:moveTo>
                  <a:lnTo>
                    <a:pt x="1370759" y="401660"/>
                  </a:lnTo>
                  <a:lnTo>
                    <a:pt x="1375837" y="413299"/>
                  </a:lnTo>
                  <a:lnTo>
                    <a:pt x="1410759" y="398066"/>
                  </a:lnTo>
                  <a:lnTo>
                    <a:pt x="1405681" y="386425"/>
                  </a:lnTo>
                  <a:close/>
                </a:path>
                <a:path w="5515609" h="1659254">
                  <a:moveTo>
                    <a:pt x="1452349" y="366086"/>
                  </a:moveTo>
                  <a:lnTo>
                    <a:pt x="1451319" y="366515"/>
                  </a:lnTo>
                  <a:lnTo>
                    <a:pt x="1417322" y="381346"/>
                  </a:lnTo>
                  <a:lnTo>
                    <a:pt x="1422399" y="392987"/>
                  </a:lnTo>
                  <a:lnTo>
                    <a:pt x="1456396" y="378156"/>
                  </a:lnTo>
                  <a:lnTo>
                    <a:pt x="1457229" y="377811"/>
                  </a:lnTo>
                  <a:lnTo>
                    <a:pt x="1452349" y="366086"/>
                  </a:lnTo>
                  <a:close/>
                </a:path>
                <a:path w="5515609" h="1659254">
                  <a:moveTo>
                    <a:pt x="1499453" y="346640"/>
                  </a:moveTo>
                  <a:lnTo>
                    <a:pt x="1493935" y="348776"/>
                  </a:lnTo>
                  <a:lnTo>
                    <a:pt x="1464073" y="361205"/>
                  </a:lnTo>
                  <a:lnTo>
                    <a:pt x="1468954" y="372930"/>
                  </a:lnTo>
                  <a:lnTo>
                    <a:pt x="1498815" y="360502"/>
                  </a:lnTo>
                  <a:lnTo>
                    <a:pt x="1504034" y="358485"/>
                  </a:lnTo>
                  <a:lnTo>
                    <a:pt x="1499453" y="346640"/>
                  </a:lnTo>
                  <a:close/>
                </a:path>
                <a:path w="5515609" h="1659254">
                  <a:moveTo>
                    <a:pt x="1547089" y="328545"/>
                  </a:moveTo>
                  <a:lnTo>
                    <a:pt x="1535645" y="332643"/>
                  </a:lnTo>
                  <a:lnTo>
                    <a:pt x="1511297" y="342059"/>
                  </a:lnTo>
                  <a:lnTo>
                    <a:pt x="1515878" y="353904"/>
                  </a:lnTo>
                  <a:lnTo>
                    <a:pt x="1540226" y="344488"/>
                  </a:lnTo>
                  <a:lnTo>
                    <a:pt x="1551369" y="340502"/>
                  </a:lnTo>
                  <a:lnTo>
                    <a:pt x="1547089" y="328545"/>
                  </a:lnTo>
                  <a:close/>
                </a:path>
                <a:path w="5515609" h="1659254">
                  <a:moveTo>
                    <a:pt x="1595225" y="311833"/>
                  </a:moveTo>
                  <a:lnTo>
                    <a:pt x="1576556" y="317997"/>
                  </a:lnTo>
                  <a:lnTo>
                    <a:pt x="1559046" y="324265"/>
                  </a:lnTo>
                  <a:lnTo>
                    <a:pt x="1563326" y="336222"/>
                  </a:lnTo>
                  <a:lnTo>
                    <a:pt x="1580836" y="329954"/>
                  </a:lnTo>
                  <a:lnTo>
                    <a:pt x="1599206" y="323893"/>
                  </a:lnTo>
                  <a:lnTo>
                    <a:pt x="1595225" y="311833"/>
                  </a:lnTo>
                  <a:close/>
                </a:path>
                <a:path w="5515609" h="1659254">
                  <a:moveTo>
                    <a:pt x="1643813" y="296503"/>
                  </a:moveTo>
                  <a:lnTo>
                    <a:pt x="1616823" y="304703"/>
                  </a:lnTo>
                  <a:lnTo>
                    <a:pt x="1607285" y="307851"/>
                  </a:lnTo>
                  <a:lnTo>
                    <a:pt x="1611266" y="319911"/>
                  </a:lnTo>
                  <a:lnTo>
                    <a:pt x="1620804" y="316763"/>
                  </a:lnTo>
                  <a:lnTo>
                    <a:pt x="1647503" y="308654"/>
                  </a:lnTo>
                  <a:lnTo>
                    <a:pt x="1643813" y="296503"/>
                  </a:lnTo>
                  <a:close/>
                </a:path>
                <a:path w="5515609" h="1659254">
                  <a:moveTo>
                    <a:pt x="1692795" y="282512"/>
                  </a:moveTo>
                  <a:lnTo>
                    <a:pt x="1656598" y="292619"/>
                  </a:lnTo>
                  <a:lnTo>
                    <a:pt x="1655964" y="292812"/>
                  </a:lnTo>
                  <a:lnTo>
                    <a:pt x="1659655" y="304963"/>
                  </a:lnTo>
                  <a:lnTo>
                    <a:pt x="1660288" y="304772"/>
                  </a:lnTo>
                  <a:lnTo>
                    <a:pt x="1696209" y="294745"/>
                  </a:lnTo>
                  <a:lnTo>
                    <a:pt x="1692795" y="282512"/>
                  </a:lnTo>
                  <a:close/>
                </a:path>
                <a:path w="5515609" h="1659254">
                  <a:moveTo>
                    <a:pt x="1742277" y="270198"/>
                  </a:moveTo>
                  <a:lnTo>
                    <a:pt x="1705286" y="279323"/>
                  </a:lnTo>
                  <a:lnTo>
                    <a:pt x="1708327" y="291654"/>
                  </a:lnTo>
                  <a:lnTo>
                    <a:pt x="1745319" y="282529"/>
                  </a:lnTo>
                  <a:lnTo>
                    <a:pt x="1742277" y="270198"/>
                  </a:lnTo>
                  <a:close/>
                </a:path>
                <a:path w="5515609" h="1659254">
                  <a:moveTo>
                    <a:pt x="1791933" y="258554"/>
                  </a:moveTo>
                  <a:lnTo>
                    <a:pt x="1774455" y="262262"/>
                  </a:lnTo>
                  <a:lnTo>
                    <a:pt x="1754607" y="267158"/>
                  </a:lnTo>
                  <a:lnTo>
                    <a:pt x="1757649" y="279488"/>
                  </a:lnTo>
                  <a:lnTo>
                    <a:pt x="1777497" y="274593"/>
                  </a:lnTo>
                  <a:lnTo>
                    <a:pt x="1794567" y="270978"/>
                  </a:lnTo>
                  <a:lnTo>
                    <a:pt x="1791933" y="258554"/>
                  </a:lnTo>
                  <a:close/>
                </a:path>
                <a:path w="5515609" h="1659254">
                  <a:moveTo>
                    <a:pt x="1841629" y="248020"/>
                  </a:moveTo>
                  <a:lnTo>
                    <a:pt x="1804357" y="255921"/>
                  </a:lnTo>
                  <a:lnTo>
                    <a:pt x="1806991" y="268344"/>
                  </a:lnTo>
                  <a:lnTo>
                    <a:pt x="1844263" y="260445"/>
                  </a:lnTo>
                  <a:lnTo>
                    <a:pt x="1841629" y="248020"/>
                  </a:lnTo>
                  <a:close/>
                </a:path>
                <a:path w="5515609" h="1659254">
                  <a:moveTo>
                    <a:pt x="1891634" y="238306"/>
                  </a:moveTo>
                  <a:lnTo>
                    <a:pt x="1854194" y="245374"/>
                  </a:lnTo>
                  <a:lnTo>
                    <a:pt x="1856550" y="257853"/>
                  </a:lnTo>
                  <a:lnTo>
                    <a:pt x="1893989" y="250785"/>
                  </a:lnTo>
                  <a:lnTo>
                    <a:pt x="1891634" y="238306"/>
                  </a:lnTo>
                  <a:close/>
                </a:path>
                <a:path w="5515609" h="1659254">
                  <a:moveTo>
                    <a:pt x="1941635" y="228950"/>
                  </a:moveTo>
                  <a:lnTo>
                    <a:pt x="1934187" y="230272"/>
                  </a:lnTo>
                  <a:lnTo>
                    <a:pt x="1904113" y="235950"/>
                  </a:lnTo>
                  <a:lnTo>
                    <a:pt x="1906469" y="248429"/>
                  </a:lnTo>
                  <a:lnTo>
                    <a:pt x="1936542" y="242752"/>
                  </a:lnTo>
                  <a:lnTo>
                    <a:pt x="1943854" y="241456"/>
                  </a:lnTo>
                  <a:lnTo>
                    <a:pt x="1941635" y="228950"/>
                  </a:lnTo>
                  <a:close/>
                </a:path>
                <a:path w="5515609" h="1659254">
                  <a:moveTo>
                    <a:pt x="1991654" y="220075"/>
                  </a:moveTo>
                  <a:lnTo>
                    <a:pt x="1954140" y="226731"/>
                  </a:lnTo>
                  <a:lnTo>
                    <a:pt x="1956358" y="239237"/>
                  </a:lnTo>
                  <a:lnTo>
                    <a:pt x="1993873" y="232580"/>
                  </a:lnTo>
                  <a:lnTo>
                    <a:pt x="1991654" y="220075"/>
                  </a:lnTo>
                  <a:close/>
                </a:path>
                <a:path w="5515609" h="1659254">
                  <a:moveTo>
                    <a:pt x="2041687" y="211234"/>
                  </a:moveTo>
                  <a:lnTo>
                    <a:pt x="2004159" y="217857"/>
                  </a:lnTo>
                  <a:lnTo>
                    <a:pt x="2006377" y="230361"/>
                  </a:lnTo>
                  <a:lnTo>
                    <a:pt x="2043888" y="223742"/>
                  </a:lnTo>
                  <a:lnTo>
                    <a:pt x="2041687" y="211234"/>
                  </a:lnTo>
                  <a:close/>
                </a:path>
                <a:path w="5515609" h="1659254">
                  <a:moveTo>
                    <a:pt x="2091692" y="202361"/>
                  </a:moveTo>
                  <a:lnTo>
                    <a:pt x="2054195" y="209033"/>
                  </a:lnTo>
                  <a:lnTo>
                    <a:pt x="2056396" y="221541"/>
                  </a:lnTo>
                  <a:lnTo>
                    <a:pt x="2093922" y="214864"/>
                  </a:lnTo>
                  <a:lnTo>
                    <a:pt x="2091692" y="202361"/>
                  </a:lnTo>
                  <a:close/>
                </a:path>
                <a:path w="5515609" h="1659254">
                  <a:moveTo>
                    <a:pt x="2141754" y="193583"/>
                  </a:moveTo>
                  <a:lnTo>
                    <a:pt x="2104194" y="200132"/>
                  </a:lnTo>
                  <a:lnTo>
                    <a:pt x="2106424" y="212634"/>
                  </a:lnTo>
                  <a:lnTo>
                    <a:pt x="2143932" y="206095"/>
                  </a:lnTo>
                  <a:lnTo>
                    <a:pt x="2141754" y="193583"/>
                  </a:lnTo>
                  <a:close/>
                </a:path>
                <a:path w="5515609" h="1659254">
                  <a:moveTo>
                    <a:pt x="2191942" y="185289"/>
                  </a:moveTo>
                  <a:lnTo>
                    <a:pt x="2154337" y="191418"/>
                  </a:lnTo>
                  <a:lnTo>
                    <a:pt x="2156381" y="203951"/>
                  </a:lnTo>
                  <a:lnTo>
                    <a:pt x="2193984" y="197824"/>
                  </a:lnTo>
                  <a:lnTo>
                    <a:pt x="2191942" y="185289"/>
                  </a:lnTo>
                  <a:close/>
                </a:path>
                <a:path w="5515609" h="1659254">
                  <a:moveTo>
                    <a:pt x="2242206" y="177519"/>
                  </a:moveTo>
                  <a:lnTo>
                    <a:pt x="2204544" y="183283"/>
                  </a:lnTo>
                  <a:lnTo>
                    <a:pt x="2206466" y="195837"/>
                  </a:lnTo>
                  <a:lnTo>
                    <a:pt x="2244128" y="190073"/>
                  </a:lnTo>
                  <a:lnTo>
                    <a:pt x="2242206" y="177519"/>
                  </a:lnTo>
                  <a:close/>
                </a:path>
                <a:path w="5515609" h="1659254">
                  <a:moveTo>
                    <a:pt x="2292531" y="170202"/>
                  </a:moveTo>
                  <a:lnTo>
                    <a:pt x="2254821" y="175643"/>
                  </a:lnTo>
                  <a:lnTo>
                    <a:pt x="2256635" y="188213"/>
                  </a:lnTo>
                  <a:lnTo>
                    <a:pt x="2294345" y="182772"/>
                  </a:lnTo>
                  <a:lnTo>
                    <a:pt x="2292531" y="170202"/>
                  </a:lnTo>
                  <a:close/>
                </a:path>
                <a:path w="5515609" h="1659254">
                  <a:moveTo>
                    <a:pt x="2342950" y="163437"/>
                  </a:moveTo>
                  <a:lnTo>
                    <a:pt x="2305182" y="168455"/>
                  </a:lnTo>
                  <a:lnTo>
                    <a:pt x="2306854" y="181044"/>
                  </a:lnTo>
                  <a:lnTo>
                    <a:pt x="2344623" y="176027"/>
                  </a:lnTo>
                  <a:lnTo>
                    <a:pt x="2342950" y="163437"/>
                  </a:lnTo>
                  <a:close/>
                </a:path>
                <a:path w="5515609" h="1659254">
                  <a:moveTo>
                    <a:pt x="2393308" y="156748"/>
                  </a:moveTo>
                  <a:lnTo>
                    <a:pt x="2355540" y="161764"/>
                  </a:lnTo>
                  <a:lnTo>
                    <a:pt x="2357212" y="174354"/>
                  </a:lnTo>
                  <a:lnTo>
                    <a:pt x="2394981" y="169337"/>
                  </a:lnTo>
                  <a:lnTo>
                    <a:pt x="2393308" y="156748"/>
                  </a:lnTo>
                  <a:close/>
                </a:path>
                <a:path w="5515609" h="1659254">
                  <a:moveTo>
                    <a:pt x="2443815" y="150597"/>
                  </a:moveTo>
                  <a:lnTo>
                    <a:pt x="2405985" y="155135"/>
                  </a:lnTo>
                  <a:lnTo>
                    <a:pt x="2407498" y="167745"/>
                  </a:lnTo>
                  <a:lnTo>
                    <a:pt x="2445327" y="163207"/>
                  </a:lnTo>
                  <a:lnTo>
                    <a:pt x="2443815" y="150597"/>
                  </a:lnTo>
                  <a:close/>
                </a:path>
                <a:path w="5515609" h="1659254">
                  <a:moveTo>
                    <a:pt x="2494253" y="144546"/>
                  </a:moveTo>
                  <a:lnTo>
                    <a:pt x="2456425" y="149085"/>
                  </a:lnTo>
                  <a:lnTo>
                    <a:pt x="2457937" y="161693"/>
                  </a:lnTo>
                  <a:lnTo>
                    <a:pt x="2495765" y="157156"/>
                  </a:lnTo>
                  <a:lnTo>
                    <a:pt x="2494253" y="144546"/>
                  </a:lnTo>
                  <a:close/>
                </a:path>
                <a:path w="5515609" h="1659254">
                  <a:moveTo>
                    <a:pt x="2544808" y="138918"/>
                  </a:moveTo>
                  <a:lnTo>
                    <a:pt x="2506933" y="143056"/>
                  </a:lnTo>
                  <a:lnTo>
                    <a:pt x="2508312" y="155680"/>
                  </a:lnTo>
                  <a:lnTo>
                    <a:pt x="2546187" y="151544"/>
                  </a:lnTo>
                  <a:lnTo>
                    <a:pt x="2544808" y="138918"/>
                  </a:lnTo>
                  <a:close/>
                </a:path>
                <a:path w="5515609" h="1659254">
                  <a:moveTo>
                    <a:pt x="2595307" y="133403"/>
                  </a:moveTo>
                  <a:lnTo>
                    <a:pt x="2557433" y="137539"/>
                  </a:lnTo>
                  <a:lnTo>
                    <a:pt x="2558812" y="150164"/>
                  </a:lnTo>
                  <a:lnTo>
                    <a:pt x="2596686" y="146028"/>
                  </a:lnTo>
                  <a:lnTo>
                    <a:pt x="2595307" y="133403"/>
                  </a:lnTo>
                  <a:close/>
                </a:path>
                <a:path w="5515609" h="1659254">
                  <a:moveTo>
                    <a:pt x="2645900" y="128225"/>
                  </a:moveTo>
                  <a:lnTo>
                    <a:pt x="2607989" y="132020"/>
                  </a:lnTo>
                  <a:lnTo>
                    <a:pt x="2609254" y="144656"/>
                  </a:lnTo>
                  <a:lnTo>
                    <a:pt x="2647165" y="140862"/>
                  </a:lnTo>
                  <a:lnTo>
                    <a:pt x="2645900" y="128225"/>
                  </a:lnTo>
                  <a:close/>
                </a:path>
                <a:path w="5515609" h="1659254">
                  <a:moveTo>
                    <a:pt x="2696447" y="123165"/>
                  </a:moveTo>
                  <a:lnTo>
                    <a:pt x="2658536" y="126960"/>
                  </a:lnTo>
                  <a:lnTo>
                    <a:pt x="2659801" y="139597"/>
                  </a:lnTo>
                  <a:lnTo>
                    <a:pt x="2697712" y="135803"/>
                  </a:lnTo>
                  <a:lnTo>
                    <a:pt x="2696447" y="123165"/>
                  </a:lnTo>
                  <a:close/>
                </a:path>
                <a:path w="5515609" h="1659254">
                  <a:moveTo>
                    <a:pt x="2747054" y="118327"/>
                  </a:moveTo>
                  <a:lnTo>
                    <a:pt x="2709085" y="121900"/>
                  </a:lnTo>
                  <a:lnTo>
                    <a:pt x="2710350" y="134538"/>
                  </a:lnTo>
                  <a:lnTo>
                    <a:pt x="2748244" y="130971"/>
                  </a:lnTo>
                  <a:lnTo>
                    <a:pt x="2747054" y="118327"/>
                  </a:lnTo>
                  <a:close/>
                </a:path>
                <a:path w="5515609" h="1659254">
                  <a:moveTo>
                    <a:pt x="2797667" y="113709"/>
                  </a:moveTo>
                  <a:lnTo>
                    <a:pt x="2759722" y="117135"/>
                  </a:lnTo>
                  <a:lnTo>
                    <a:pt x="2760864" y="129785"/>
                  </a:lnTo>
                  <a:lnTo>
                    <a:pt x="2798810" y="126357"/>
                  </a:lnTo>
                  <a:lnTo>
                    <a:pt x="2797667" y="113709"/>
                  </a:lnTo>
                  <a:close/>
                </a:path>
                <a:path w="5515609" h="1659254">
                  <a:moveTo>
                    <a:pt x="2848296" y="109274"/>
                  </a:moveTo>
                  <a:lnTo>
                    <a:pt x="2810338" y="112571"/>
                  </a:lnTo>
                  <a:lnTo>
                    <a:pt x="2811437" y="125223"/>
                  </a:lnTo>
                  <a:lnTo>
                    <a:pt x="2849394" y="121926"/>
                  </a:lnTo>
                  <a:lnTo>
                    <a:pt x="2848296" y="109274"/>
                  </a:lnTo>
                  <a:close/>
                </a:path>
                <a:path w="5515609" h="1659254">
                  <a:moveTo>
                    <a:pt x="2898937" y="105017"/>
                  </a:moveTo>
                  <a:lnTo>
                    <a:pt x="2860970" y="108190"/>
                  </a:lnTo>
                  <a:lnTo>
                    <a:pt x="2862027" y="120845"/>
                  </a:lnTo>
                  <a:lnTo>
                    <a:pt x="2899995" y="117673"/>
                  </a:lnTo>
                  <a:lnTo>
                    <a:pt x="2898937" y="105017"/>
                  </a:lnTo>
                  <a:close/>
                </a:path>
                <a:path w="5515609" h="1659254">
                  <a:moveTo>
                    <a:pt x="2949722" y="101191"/>
                  </a:moveTo>
                  <a:lnTo>
                    <a:pt x="2911655" y="104037"/>
                  </a:lnTo>
                  <a:lnTo>
                    <a:pt x="2912602" y="116701"/>
                  </a:lnTo>
                  <a:lnTo>
                    <a:pt x="2950523" y="113865"/>
                  </a:lnTo>
                  <a:lnTo>
                    <a:pt x="2949722" y="101191"/>
                  </a:lnTo>
                  <a:close/>
                </a:path>
                <a:path w="5515609" h="1659254">
                  <a:moveTo>
                    <a:pt x="3000480" y="97993"/>
                  </a:moveTo>
                  <a:lnTo>
                    <a:pt x="2962398" y="100390"/>
                  </a:lnTo>
                  <a:lnTo>
                    <a:pt x="2963198" y="113065"/>
                  </a:lnTo>
                  <a:lnTo>
                    <a:pt x="3001164" y="110674"/>
                  </a:lnTo>
                  <a:lnTo>
                    <a:pt x="3000480" y="97993"/>
                  </a:lnTo>
                  <a:close/>
                </a:path>
                <a:path w="5515609" h="1659254">
                  <a:moveTo>
                    <a:pt x="3051205" y="95253"/>
                  </a:moveTo>
                  <a:lnTo>
                    <a:pt x="3013161" y="97308"/>
                  </a:lnTo>
                  <a:lnTo>
                    <a:pt x="3013845" y="109989"/>
                  </a:lnTo>
                  <a:lnTo>
                    <a:pt x="3051891" y="107934"/>
                  </a:lnTo>
                  <a:lnTo>
                    <a:pt x="3051205" y="95253"/>
                  </a:lnTo>
                  <a:close/>
                </a:path>
                <a:path w="5515609" h="1659254">
                  <a:moveTo>
                    <a:pt x="3101996" y="92875"/>
                  </a:moveTo>
                  <a:lnTo>
                    <a:pt x="3063938" y="94651"/>
                  </a:lnTo>
                  <a:lnTo>
                    <a:pt x="3064530" y="107337"/>
                  </a:lnTo>
                  <a:lnTo>
                    <a:pt x="3102588" y="105561"/>
                  </a:lnTo>
                  <a:lnTo>
                    <a:pt x="3101996" y="92875"/>
                  </a:lnTo>
                  <a:close/>
                </a:path>
                <a:path w="5515609" h="1659254">
                  <a:moveTo>
                    <a:pt x="3152811" y="90900"/>
                  </a:moveTo>
                  <a:lnTo>
                    <a:pt x="3114739" y="92351"/>
                  </a:lnTo>
                  <a:lnTo>
                    <a:pt x="3115223" y="105042"/>
                  </a:lnTo>
                  <a:lnTo>
                    <a:pt x="3153296" y="103591"/>
                  </a:lnTo>
                  <a:lnTo>
                    <a:pt x="3152811" y="90900"/>
                  </a:lnTo>
                  <a:close/>
                </a:path>
                <a:path w="5515609" h="1659254">
                  <a:moveTo>
                    <a:pt x="3203575" y="88963"/>
                  </a:moveTo>
                  <a:lnTo>
                    <a:pt x="3165502" y="90416"/>
                  </a:lnTo>
                  <a:lnTo>
                    <a:pt x="3165986" y="103106"/>
                  </a:lnTo>
                  <a:lnTo>
                    <a:pt x="3204058" y="101654"/>
                  </a:lnTo>
                  <a:lnTo>
                    <a:pt x="3203575" y="88963"/>
                  </a:lnTo>
                  <a:close/>
                </a:path>
                <a:path w="5515609" h="1659254">
                  <a:moveTo>
                    <a:pt x="3254391" y="87290"/>
                  </a:moveTo>
                  <a:lnTo>
                    <a:pt x="3216309" y="88485"/>
                  </a:lnTo>
                  <a:lnTo>
                    <a:pt x="3216708" y="101179"/>
                  </a:lnTo>
                  <a:lnTo>
                    <a:pt x="3254789" y="99984"/>
                  </a:lnTo>
                  <a:lnTo>
                    <a:pt x="3254391" y="87290"/>
                  </a:lnTo>
                  <a:close/>
                </a:path>
                <a:path w="5515609" h="1659254">
                  <a:moveTo>
                    <a:pt x="3305192" y="85832"/>
                  </a:moveTo>
                  <a:lnTo>
                    <a:pt x="3267085" y="86893"/>
                  </a:lnTo>
                  <a:lnTo>
                    <a:pt x="3267482" y="99587"/>
                  </a:lnTo>
                  <a:lnTo>
                    <a:pt x="3305544" y="98527"/>
                  </a:lnTo>
                  <a:lnTo>
                    <a:pt x="3305192" y="85832"/>
                  </a:lnTo>
                  <a:close/>
                </a:path>
                <a:path w="5515609" h="1659254">
                  <a:moveTo>
                    <a:pt x="3355996" y="84541"/>
                  </a:moveTo>
                  <a:lnTo>
                    <a:pt x="3317887" y="85481"/>
                  </a:lnTo>
                  <a:lnTo>
                    <a:pt x="3318239" y="98176"/>
                  </a:lnTo>
                  <a:lnTo>
                    <a:pt x="3356307" y="97237"/>
                  </a:lnTo>
                  <a:lnTo>
                    <a:pt x="3355996" y="84541"/>
                  </a:lnTo>
                  <a:close/>
                </a:path>
                <a:path w="5515609" h="1659254">
                  <a:moveTo>
                    <a:pt x="3406801" y="83403"/>
                  </a:moveTo>
                  <a:lnTo>
                    <a:pt x="3368710" y="84231"/>
                  </a:lnTo>
                  <a:lnTo>
                    <a:pt x="3368986" y="96928"/>
                  </a:lnTo>
                  <a:lnTo>
                    <a:pt x="3407077" y="96100"/>
                  </a:lnTo>
                  <a:lnTo>
                    <a:pt x="3406801" y="83403"/>
                  </a:lnTo>
                  <a:close/>
                </a:path>
                <a:path w="5515609" h="1659254">
                  <a:moveTo>
                    <a:pt x="3457618" y="82416"/>
                  </a:moveTo>
                  <a:lnTo>
                    <a:pt x="3419510" y="83140"/>
                  </a:lnTo>
                  <a:lnTo>
                    <a:pt x="3419763" y="95838"/>
                  </a:lnTo>
                  <a:lnTo>
                    <a:pt x="3457841" y="95115"/>
                  </a:lnTo>
                  <a:lnTo>
                    <a:pt x="3457618" y="82416"/>
                  </a:lnTo>
                  <a:close/>
                </a:path>
                <a:path w="5515609" h="1659254">
                  <a:moveTo>
                    <a:pt x="3508429" y="81587"/>
                  </a:moveTo>
                  <a:lnTo>
                    <a:pt x="3470316" y="82193"/>
                  </a:lnTo>
                  <a:lnTo>
                    <a:pt x="3470540" y="94891"/>
                  </a:lnTo>
                  <a:lnTo>
                    <a:pt x="3508616" y="94286"/>
                  </a:lnTo>
                  <a:lnTo>
                    <a:pt x="3508429" y="81587"/>
                  </a:lnTo>
                  <a:close/>
                </a:path>
                <a:path w="5515609" h="1659254">
                  <a:moveTo>
                    <a:pt x="3559077" y="80849"/>
                  </a:moveTo>
                  <a:lnTo>
                    <a:pt x="3555726" y="80979"/>
                  </a:lnTo>
                  <a:lnTo>
                    <a:pt x="3521134" y="81405"/>
                  </a:lnTo>
                  <a:lnTo>
                    <a:pt x="3521309" y="94104"/>
                  </a:lnTo>
                  <a:lnTo>
                    <a:pt x="3555855" y="93677"/>
                  </a:lnTo>
                  <a:lnTo>
                    <a:pt x="3559555" y="93540"/>
                  </a:lnTo>
                  <a:lnTo>
                    <a:pt x="3559077" y="80849"/>
                  </a:lnTo>
                  <a:close/>
                </a:path>
                <a:path w="5515609" h="1659254">
                  <a:moveTo>
                    <a:pt x="3609841" y="78934"/>
                  </a:moveTo>
                  <a:lnTo>
                    <a:pt x="3571768" y="80370"/>
                  </a:lnTo>
                  <a:lnTo>
                    <a:pt x="3572247" y="93061"/>
                  </a:lnTo>
                  <a:lnTo>
                    <a:pt x="3610320" y="91625"/>
                  </a:lnTo>
                  <a:lnTo>
                    <a:pt x="3609841" y="78934"/>
                  </a:lnTo>
                  <a:close/>
                </a:path>
                <a:path w="5515609" h="1659254">
                  <a:moveTo>
                    <a:pt x="3660604" y="77019"/>
                  </a:moveTo>
                  <a:lnTo>
                    <a:pt x="3622532" y="78455"/>
                  </a:lnTo>
                  <a:lnTo>
                    <a:pt x="3623011" y="91146"/>
                  </a:lnTo>
                  <a:lnTo>
                    <a:pt x="3661083" y="89708"/>
                  </a:lnTo>
                  <a:lnTo>
                    <a:pt x="3660604" y="77019"/>
                  </a:lnTo>
                  <a:close/>
                </a:path>
                <a:path w="5515609" h="1659254">
                  <a:moveTo>
                    <a:pt x="3711369" y="75102"/>
                  </a:moveTo>
                  <a:lnTo>
                    <a:pt x="3673295" y="76539"/>
                  </a:lnTo>
                  <a:lnTo>
                    <a:pt x="3673774" y="89230"/>
                  </a:lnTo>
                  <a:lnTo>
                    <a:pt x="3711848" y="87793"/>
                  </a:lnTo>
                  <a:lnTo>
                    <a:pt x="3711369" y="75102"/>
                  </a:lnTo>
                  <a:close/>
                </a:path>
                <a:path w="5515609" h="1659254">
                  <a:moveTo>
                    <a:pt x="3762133" y="73187"/>
                  </a:moveTo>
                  <a:lnTo>
                    <a:pt x="3724060" y="74623"/>
                  </a:lnTo>
                  <a:lnTo>
                    <a:pt x="3724539" y="87315"/>
                  </a:lnTo>
                  <a:lnTo>
                    <a:pt x="3762612" y="85878"/>
                  </a:lnTo>
                  <a:lnTo>
                    <a:pt x="3762133" y="73187"/>
                  </a:lnTo>
                  <a:close/>
                </a:path>
                <a:path w="5515609" h="1659254">
                  <a:moveTo>
                    <a:pt x="3812896" y="71272"/>
                  </a:moveTo>
                  <a:lnTo>
                    <a:pt x="3774823" y="72708"/>
                  </a:lnTo>
                  <a:lnTo>
                    <a:pt x="3775303" y="85399"/>
                  </a:lnTo>
                  <a:lnTo>
                    <a:pt x="3813375" y="83962"/>
                  </a:lnTo>
                  <a:lnTo>
                    <a:pt x="3812896" y="71272"/>
                  </a:lnTo>
                  <a:close/>
                </a:path>
                <a:path w="5515609" h="1659254">
                  <a:moveTo>
                    <a:pt x="3863660" y="69355"/>
                  </a:moveTo>
                  <a:lnTo>
                    <a:pt x="3825587" y="70793"/>
                  </a:lnTo>
                  <a:lnTo>
                    <a:pt x="3826066" y="83483"/>
                  </a:lnTo>
                  <a:lnTo>
                    <a:pt x="3864140" y="82047"/>
                  </a:lnTo>
                  <a:lnTo>
                    <a:pt x="3863660" y="69355"/>
                  </a:lnTo>
                  <a:close/>
                </a:path>
                <a:path w="5515609" h="1659254">
                  <a:moveTo>
                    <a:pt x="3914424" y="67440"/>
                  </a:moveTo>
                  <a:lnTo>
                    <a:pt x="3876351" y="68877"/>
                  </a:lnTo>
                  <a:lnTo>
                    <a:pt x="3876831" y="81568"/>
                  </a:lnTo>
                  <a:lnTo>
                    <a:pt x="3914903" y="80131"/>
                  </a:lnTo>
                  <a:lnTo>
                    <a:pt x="3914424" y="67440"/>
                  </a:lnTo>
                  <a:close/>
                </a:path>
                <a:path w="5515609" h="1659254">
                  <a:moveTo>
                    <a:pt x="3965188" y="65525"/>
                  </a:moveTo>
                  <a:lnTo>
                    <a:pt x="3927115" y="66962"/>
                  </a:lnTo>
                  <a:lnTo>
                    <a:pt x="3927594" y="79653"/>
                  </a:lnTo>
                  <a:lnTo>
                    <a:pt x="3965667" y="78216"/>
                  </a:lnTo>
                  <a:lnTo>
                    <a:pt x="3965188" y="65525"/>
                  </a:lnTo>
                  <a:close/>
                </a:path>
                <a:path w="5515609" h="1659254">
                  <a:moveTo>
                    <a:pt x="4015952" y="63609"/>
                  </a:moveTo>
                  <a:lnTo>
                    <a:pt x="3977878" y="65046"/>
                  </a:lnTo>
                  <a:lnTo>
                    <a:pt x="3978358" y="77736"/>
                  </a:lnTo>
                  <a:lnTo>
                    <a:pt x="4016430" y="76300"/>
                  </a:lnTo>
                  <a:lnTo>
                    <a:pt x="4015952" y="63609"/>
                  </a:lnTo>
                  <a:close/>
                </a:path>
                <a:path w="5515609" h="1659254">
                  <a:moveTo>
                    <a:pt x="4066716" y="61694"/>
                  </a:moveTo>
                  <a:lnTo>
                    <a:pt x="4028643" y="63130"/>
                  </a:lnTo>
                  <a:lnTo>
                    <a:pt x="4029121" y="75821"/>
                  </a:lnTo>
                  <a:lnTo>
                    <a:pt x="4067195" y="74385"/>
                  </a:lnTo>
                  <a:lnTo>
                    <a:pt x="4066716" y="61694"/>
                  </a:lnTo>
                  <a:close/>
                </a:path>
                <a:path w="5515609" h="1659254">
                  <a:moveTo>
                    <a:pt x="4117479" y="59778"/>
                  </a:moveTo>
                  <a:lnTo>
                    <a:pt x="4079407" y="61215"/>
                  </a:lnTo>
                  <a:lnTo>
                    <a:pt x="4079886" y="73906"/>
                  </a:lnTo>
                  <a:lnTo>
                    <a:pt x="4117958" y="72470"/>
                  </a:lnTo>
                  <a:lnTo>
                    <a:pt x="4117479" y="59778"/>
                  </a:lnTo>
                  <a:close/>
                </a:path>
                <a:path w="5515609" h="1659254">
                  <a:moveTo>
                    <a:pt x="4168244" y="57862"/>
                  </a:moveTo>
                  <a:lnTo>
                    <a:pt x="4130170" y="59300"/>
                  </a:lnTo>
                  <a:lnTo>
                    <a:pt x="4130649" y="71989"/>
                  </a:lnTo>
                  <a:lnTo>
                    <a:pt x="4168722" y="70553"/>
                  </a:lnTo>
                  <a:lnTo>
                    <a:pt x="4168244" y="57862"/>
                  </a:lnTo>
                  <a:close/>
                </a:path>
                <a:path w="5515609" h="1659254">
                  <a:moveTo>
                    <a:pt x="4219164" y="56678"/>
                  </a:moveTo>
                  <a:lnTo>
                    <a:pt x="4184943" y="57232"/>
                  </a:lnTo>
                  <a:lnTo>
                    <a:pt x="4180935" y="57383"/>
                  </a:lnTo>
                  <a:lnTo>
                    <a:pt x="4181414" y="70074"/>
                  </a:lnTo>
                  <a:lnTo>
                    <a:pt x="4185422" y="69923"/>
                  </a:lnTo>
                  <a:lnTo>
                    <a:pt x="4219369" y="69377"/>
                  </a:lnTo>
                  <a:lnTo>
                    <a:pt x="4219164" y="56678"/>
                  </a:lnTo>
                  <a:close/>
                </a:path>
                <a:path w="5515609" h="1659254">
                  <a:moveTo>
                    <a:pt x="4269958" y="55859"/>
                  </a:moveTo>
                  <a:lnTo>
                    <a:pt x="4231862" y="56474"/>
                  </a:lnTo>
                  <a:lnTo>
                    <a:pt x="4232067" y="69173"/>
                  </a:lnTo>
                  <a:lnTo>
                    <a:pt x="4270162" y="68558"/>
                  </a:lnTo>
                  <a:lnTo>
                    <a:pt x="4269958" y="55859"/>
                  </a:lnTo>
                  <a:close/>
                </a:path>
                <a:path w="5515609" h="1659254">
                  <a:moveTo>
                    <a:pt x="4320750" y="55040"/>
                  </a:moveTo>
                  <a:lnTo>
                    <a:pt x="4282655" y="55655"/>
                  </a:lnTo>
                  <a:lnTo>
                    <a:pt x="4282861" y="68353"/>
                  </a:lnTo>
                  <a:lnTo>
                    <a:pt x="4320956" y="67739"/>
                  </a:lnTo>
                  <a:lnTo>
                    <a:pt x="4320750" y="55040"/>
                  </a:lnTo>
                  <a:close/>
                </a:path>
                <a:path w="5515609" h="1659254">
                  <a:moveTo>
                    <a:pt x="4371544" y="54221"/>
                  </a:moveTo>
                  <a:lnTo>
                    <a:pt x="4333449" y="54836"/>
                  </a:lnTo>
                  <a:lnTo>
                    <a:pt x="4333655" y="67534"/>
                  </a:lnTo>
                  <a:lnTo>
                    <a:pt x="4371750" y="66920"/>
                  </a:lnTo>
                  <a:lnTo>
                    <a:pt x="4371544" y="54221"/>
                  </a:lnTo>
                  <a:close/>
                </a:path>
                <a:path w="5515609" h="1659254">
                  <a:moveTo>
                    <a:pt x="4422338" y="53402"/>
                  </a:moveTo>
                  <a:lnTo>
                    <a:pt x="4384243" y="54016"/>
                  </a:lnTo>
                  <a:lnTo>
                    <a:pt x="4384448" y="66714"/>
                  </a:lnTo>
                  <a:lnTo>
                    <a:pt x="4422543" y="66100"/>
                  </a:lnTo>
                  <a:lnTo>
                    <a:pt x="4422338" y="53402"/>
                  </a:lnTo>
                  <a:close/>
                </a:path>
                <a:path w="5515609" h="1659254">
                  <a:moveTo>
                    <a:pt x="4473131" y="52583"/>
                  </a:moveTo>
                  <a:lnTo>
                    <a:pt x="4435036" y="53197"/>
                  </a:lnTo>
                  <a:lnTo>
                    <a:pt x="4435241" y="65895"/>
                  </a:lnTo>
                  <a:lnTo>
                    <a:pt x="4473336" y="65280"/>
                  </a:lnTo>
                  <a:lnTo>
                    <a:pt x="4473131" y="52583"/>
                  </a:lnTo>
                  <a:close/>
                </a:path>
                <a:path w="5515609" h="1659254">
                  <a:moveTo>
                    <a:pt x="4523925" y="51763"/>
                  </a:moveTo>
                  <a:lnTo>
                    <a:pt x="4485830" y="52378"/>
                  </a:lnTo>
                  <a:lnTo>
                    <a:pt x="4486034" y="65076"/>
                  </a:lnTo>
                  <a:lnTo>
                    <a:pt x="4524129" y="64461"/>
                  </a:lnTo>
                  <a:lnTo>
                    <a:pt x="4523925" y="51763"/>
                  </a:lnTo>
                  <a:close/>
                </a:path>
                <a:path w="5515609" h="1659254">
                  <a:moveTo>
                    <a:pt x="4574719" y="50944"/>
                  </a:moveTo>
                  <a:lnTo>
                    <a:pt x="4536624" y="51558"/>
                  </a:lnTo>
                  <a:lnTo>
                    <a:pt x="4536828" y="64256"/>
                  </a:lnTo>
                  <a:lnTo>
                    <a:pt x="4574923" y="63642"/>
                  </a:lnTo>
                  <a:lnTo>
                    <a:pt x="4574719" y="50944"/>
                  </a:lnTo>
                  <a:close/>
                </a:path>
                <a:path w="5515609" h="1659254">
                  <a:moveTo>
                    <a:pt x="4625512" y="50124"/>
                  </a:moveTo>
                  <a:lnTo>
                    <a:pt x="4587417" y="50739"/>
                  </a:lnTo>
                  <a:lnTo>
                    <a:pt x="4587622" y="63437"/>
                  </a:lnTo>
                  <a:lnTo>
                    <a:pt x="4625717" y="62823"/>
                  </a:lnTo>
                  <a:lnTo>
                    <a:pt x="4625512" y="50124"/>
                  </a:lnTo>
                  <a:close/>
                </a:path>
                <a:path w="5515609" h="1659254">
                  <a:moveTo>
                    <a:pt x="4676306" y="49305"/>
                  </a:moveTo>
                  <a:lnTo>
                    <a:pt x="4638211" y="49919"/>
                  </a:lnTo>
                  <a:lnTo>
                    <a:pt x="4638415" y="62618"/>
                  </a:lnTo>
                  <a:lnTo>
                    <a:pt x="4676510" y="62003"/>
                  </a:lnTo>
                  <a:lnTo>
                    <a:pt x="4676306" y="49305"/>
                  </a:lnTo>
                  <a:close/>
                </a:path>
                <a:path w="5515609" h="1659254">
                  <a:moveTo>
                    <a:pt x="4727098" y="48486"/>
                  </a:moveTo>
                  <a:lnTo>
                    <a:pt x="4689003" y="49100"/>
                  </a:lnTo>
                  <a:lnTo>
                    <a:pt x="4689209" y="61799"/>
                  </a:lnTo>
                  <a:lnTo>
                    <a:pt x="4727304" y="61184"/>
                  </a:lnTo>
                  <a:lnTo>
                    <a:pt x="4727098" y="48486"/>
                  </a:lnTo>
                  <a:close/>
                </a:path>
                <a:path w="5515609" h="1659254">
                  <a:moveTo>
                    <a:pt x="4777892" y="47666"/>
                  </a:moveTo>
                  <a:lnTo>
                    <a:pt x="4739797" y="48281"/>
                  </a:lnTo>
                  <a:lnTo>
                    <a:pt x="4740003" y="60980"/>
                  </a:lnTo>
                  <a:lnTo>
                    <a:pt x="4778098" y="60365"/>
                  </a:lnTo>
                  <a:lnTo>
                    <a:pt x="4777892" y="47666"/>
                  </a:lnTo>
                  <a:close/>
                </a:path>
                <a:path w="5515609" h="1659254">
                  <a:moveTo>
                    <a:pt x="4828686" y="46847"/>
                  </a:moveTo>
                  <a:lnTo>
                    <a:pt x="4790591" y="47462"/>
                  </a:lnTo>
                  <a:lnTo>
                    <a:pt x="4790795" y="60161"/>
                  </a:lnTo>
                  <a:lnTo>
                    <a:pt x="4828890" y="59546"/>
                  </a:lnTo>
                  <a:lnTo>
                    <a:pt x="4828686" y="46847"/>
                  </a:lnTo>
                  <a:close/>
                </a:path>
                <a:path w="5515609" h="1659254">
                  <a:moveTo>
                    <a:pt x="4879478" y="46028"/>
                  </a:moveTo>
                  <a:lnTo>
                    <a:pt x="4841383" y="46643"/>
                  </a:lnTo>
                  <a:lnTo>
                    <a:pt x="4841589" y="59340"/>
                  </a:lnTo>
                  <a:lnTo>
                    <a:pt x="4879684" y="58727"/>
                  </a:lnTo>
                  <a:lnTo>
                    <a:pt x="4879478" y="46028"/>
                  </a:lnTo>
                  <a:close/>
                </a:path>
                <a:path w="5515609" h="1659254">
                  <a:moveTo>
                    <a:pt x="4930374" y="45351"/>
                  </a:moveTo>
                  <a:lnTo>
                    <a:pt x="4921350" y="45352"/>
                  </a:lnTo>
                  <a:lnTo>
                    <a:pt x="4892177" y="45824"/>
                  </a:lnTo>
                  <a:lnTo>
                    <a:pt x="4892381" y="58521"/>
                  </a:lnTo>
                  <a:lnTo>
                    <a:pt x="4921554" y="58051"/>
                  </a:lnTo>
                  <a:lnTo>
                    <a:pt x="4930374" y="58051"/>
                  </a:lnTo>
                  <a:lnTo>
                    <a:pt x="4930374" y="45351"/>
                  </a:lnTo>
                  <a:close/>
                </a:path>
                <a:path w="5515609" h="1659254">
                  <a:moveTo>
                    <a:pt x="4981174" y="45351"/>
                  </a:moveTo>
                  <a:lnTo>
                    <a:pt x="4943074" y="45351"/>
                  </a:lnTo>
                  <a:lnTo>
                    <a:pt x="4943074" y="58051"/>
                  </a:lnTo>
                  <a:lnTo>
                    <a:pt x="4981174" y="58051"/>
                  </a:lnTo>
                  <a:lnTo>
                    <a:pt x="4981174" y="45351"/>
                  </a:lnTo>
                  <a:close/>
                </a:path>
                <a:path w="5515609" h="1659254">
                  <a:moveTo>
                    <a:pt x="5031974" y="45351"/>
                  </a:moveTo>
                  <a:lnTo>
                    <a:pt x="4993874" y="45351"/>
                  </a:lnTo>
                  <a:lnTo>
                    <a:pt x="4993874" y="58051"/>
                  </a:lnTo>
                  <a:lnTo>
                    <a:pt x="5031974" y="58051"/>
                  </a:lnTo>
                  <a:lnTo>
                    <a:pt x="5031974" y="45351"/>
                  </a:lnTo>
                  <a:close/>
                </a:path>
                <a:path w="5515609" h="1659254">
                  <a:moveTo>
                    <a:pt x="5082774" y="45351"/>
                  </a:moveTo>
                  <a:lnTo>
                    <a:pt x="5044674" y="45351"/>
                  </a:lnTo>
                  <a:lnTo>
                    <a:pt x="5044674" y="58051"/>
                  </a:lnTo>
                  <a:lnTo>
                    <a:pt x="5082774" y="58051"/>
                  </a:lnTo>
                  <a:lnTo>
                    <a:pt x="5082774" y="45351"/>
                  </a:lnTo>
                  <a:close/>
                </a:path>
                <a:path w="5515609" h="1659254">
                  <a:moveTo>
                    <a:pt x="5133574" y="45351"/>
                  </a:moveTo>
                  <a:lnTo>
                    <a:pt x="5095474" y="45351"/>
                  </a:lnTo>
                  <a:lnTo>
                    <a:pt x="5095474" y="58051"/>
                  </a:lnTo>
                  <a:lnTo>
                    <a:pt x="5133574" y="58051"/>
                  </a:lnTo>
                  <a:lnTo>
                    <a:pt x="5133574" y="45351"/>
                  </a:lnTo>
                  <a:close/>
                </a:path>
                <a:path w="5515609" h="1659254">
                  <a:moveTo>
                    <a:pt x="5184374" y="45351"/>
                  </a:moveTo>
                  <a:lnTo>
                    <a:pt x="5146274" y="45351"/>
                  </a:lnTo>
                  <a:lnTo>
                    <a:pt x="5146274" y="58051"/>
                  </a:lnTo>
                  <a:lnTo>
                    <a:pt x="5184374" y="58051"/>
                  </a:lnTo>
                  <a:lnTo>
                    <a:pt x="5184374" y="45351"/>
                  </a:lnTo>
                  <a:close/>
                </a:path>
                <a:path w="5515609" h="1659254">
                  <a:moveTo>
                    <a:pt x="5235174" y="45351"/>
                  </a:moveTo>
                  <a:lnTo>
                    <a:pt x="5197074" y="45351"/>
                  </a:lnTo>
                  <a:lnTo>
                    <a:pt x="5197074" y="58051"/>
                  </a:lnTo>
                  <a:lnTo>
                    <a:pt x="5235174" y="58051"/>
                  </a:lnTo>
                  <a:lnTo>
                    <a:pt x="5235174" y="45351"/>
                  </a:lnTo>
                  <a:close/>
                </a:path>
                <a:path w="5515609" h="1659254">
                  <a:moveTo>
                    <a:pt x="5285974" y="45351"/>
                  </a:moveTo>
                  <a:lnTo>
                    <a:pt x="5247874" y="45351"/>
                  </a:lnTo>
                  <a:lnTo>
                    <a:pt x="5247874" y="58051"/>
                  </a:lnTo>
                  <a:lnTo>
                    <a:pt x="5285974" y="58051"/>
                  </a:lnTo>
                  <a:lnTo>
                    <a:pt x="5285974" y="45351"/>
                  </a:lnTo>
                  <a:close/>
                </a:path>
                <a:path w="5515609" h="1659254">
                  <a:moveTo>
                    <a:pt x="5336774" y="45351"/>
                  </a:moveTo>
                  <a:lnTo>
                    <a:pt x="5298674" y="45351"/>
                  </a:lnTo>
                  <a:lnTo>
                    <a:pt x="5298674" y="58051"/>
                  </a:lnTo>
                  <a:lnTo>
                    <a:pt x="5336774" y="58051"/>
                  </a:lnTo>
                  <a:lnTo>
                    <a:pt x="5336774" y="45351"/>
                  </a:lnTo>
                  <a:close/>
                </a:path>
                <a:path w="5515609" h="1659254">
                  <a:moveTo>
                    <a:pt x="5387574" y="45351"/>
                  </a:moveTo>
                  <a:lnTo>
                    <a:pt x="5349474" y="45351"/>
                  </a:lnTo>
                  <a:lnTo>
                    <a:pt x="5349474" y="58051"/>
                  </a:lnTo>
                  <a:lnTo>
                    <a:pt x="5387574" y="58051"/>
                  </a:lnTo>
                  <a:lnTo>
                    <a:pt x="5387574" y="45351"/>
                  </a:lnTo>
                  <a:close/>
                </a:path>
                <a:path w="5515609" h="1659254">
                  <a:moveTo>
                    <a:pt x="5489174" y="52209"/>
                  </a:moveTo>
                  <a:lnTo>
                    <a:pt x="5420216" y="92434"/>
                  </a:lnTo>
                  <a:lnTo>
                    <a:pt x="5419194" y="96323"/>
                  </a:lnTo>
                  <a:lnTo>
                    <a:pt x="5422727" y="102381"/>
                  </a:lnTo>
                  <a:lnTo>
                    <a:pt x="5426616" y="103404"/>
                  </a:lnTo>
                  <a:lnTo>
                    <a:pt x="5504362" y="58051"/>
                  </a:lnTo>
                  <a:lnTo>
                    <a:pt x="5489174" y="58051"/>
                  </a:lnTo>
                  <a:lnTo>
                    <a:pt x="5489174" y="52209"/>
                  </a:lnTo>
                  <a:close/>
                </a:path>
                <a:path w="5515609" h="1659254">
                  <a:moveTo>
                    <a:pt x="5438374" y="45351"/>
                  </a:moveTo>
                  <a:lnTo>
                    <a:pt x="5400274" y="45351"/>
                  </a:lnTo>
                  <a:lnTo>
                    <a:pt x="5400274" y="58051"/>
                  </a:lnTo>
                  <a:lnTo>
                    <a:pt x="5438374" y="58051"/>
                  </a:lnTo>
                  <a:lnTo>
                    <a:pt x="5438374" y="45351"/>
                  </a:lnTo>
                  <a:close/>
                </a:path>
                <a:path w="5515609" h="1659254">
                  <a:moveTo>
                    <a:pt x="5479157" y="45351"/>
                  </a:moveTo>
                  <a:lnTo>
                    <a:pt x="5451074" y="45351"/>
                  </a:lnTo>
                  <a:lnTo>
                    <a:pt x="5451074" y="58051"/>
                  </a:lnTo>
                  <a:lnTo>
                    <a:pt x="5479159" y="58051"/>
                  </a:lnTo>
                  <a:lnTo>
                    <a:pt x="5489174" y="52209"/>
                  </a:lnTo>
                  <a:lnTo>
                    <a:pt x="5489174" y="51195"/>
                  </a:lnTo>
                  <a:lnTo>
                    <a:pt x="5479157" y="45351"/>
                  </a:lnTo>
                  <a:close/>
                </a:path>
                <a:path w="5515609" h="1659254">
                  <a:moveTo>
                    <a:pt x="5490044" y="51702"/>
                  </a:moveTo>
                  <a:lnTo>
                    <a:pt x="5489174" y="52209"/>
                  </a:lnTo>
                  <a:lnTo>
                    <a:pt x="5489174" y="58051"/>
                  </a:lnTo>
                  <a:lnTo>
                    <a:pt x="5501874" y="58051"/>
                  </a:lnTo>
                  <a:lnTo>
                    <a:pt x="5501874" y="57186"/>
                  </a:lnTo>
                  <a:lnTo>
                    <a:pt x="5499446" y="57186"/>
                  </a:lnTo>
                  <a:lnTo>
                    <a:pt x="5490044" y="51702"/>
                  </a:lnTo>
                  <a:close/>
                </a:path>
                <a:path w="5515609" h="1659254">
                  <a:moveTo>
                    <a:pt x="5502645" y="45351"/>
                  </a:moveTo>
                  <a:lnTo>
                    <a:pt x="5501874" y="45351"/>
                  </a:lnTo>
                  <a:lnTo>
                    <a:pt x="5501874" y="58051"/>
                  </a:lnTo>
                  <a:lnTo>
                    <a:pt x="5502645" y="58051"/>
                  </a:lnTo>
                  <a:lnTo>
                    <a:pt x="5502645" y="45351"/>
                  </a:lnTo>
                  <a:close/>
                </a:path>
                <a:path w="5515609" h="1659254">
                  <a:moveTo>
                    <a:pt x="5504362" y="45351"/>
                  </a:moveTo>
                  <a:lnTo>
                    <a:pt x="5502645" y="45351"/>
                  </a:lnTo>
                  <a:lnTo>
                    <a:pt x="5502645" y="58051"/>
                  </a:lnTo>
                  <a:lnTo>
                    <a:pt x="5504362" y="58051"/>
                  </a:lnTo>
                  <a:lnTo>
                    <a:pt x="5515248" y="51701"/>
                  </a:lnTo>
                  <a:lnTo>
                    <a:pt x="5504362" y="45351"/>
                  </a:lnTo>
                  <a:close/>
                </a:path>
                <a:path w="5515609" h="1659254">
                  <a:moveTo>
                    <a:pt x="5499446" y="46217"/>
                  </a:moveTo>
                  <a:lnTo>
                    <a:pt x="5490044" y="51702"/>
                  </a:lnTo>
                  <a:lnTo>
                    <a:pt x="5499446" y="57186"/>
                  </a:lnTo>
                  <a:lnTo>
                    <a:pt x="5499446" y="46217"/>
                  </a:lnTo>
                  <a:close/>
                </a:path>
                <a:path w="5515609" h="1659254">
                  <a:moveTo>
                    <a:pt x="5501874" y="46217"/>
                  </a:moveTo>
                  <a:lnTo>
                    <a:pt x="5499446" y="46217"/>
                  </a:lnTo>
                  <a:lnTo>
                    <a:pt x="5499446" y="57186"/>
                  </a:lnTo>
                  <a:lnTo>
                    <a:pt x="5501874" y="57186"/>
                  </a:lnTo>
                  <a:lnTo>
                    <a:pt x="5501874" y="46217"/>
                  </a:lnTo>
                  <a:close/>
                </a:path>
                <a:path w="5515609" h="1659254">
                  <a:moveTo>
                    <a:pt x="5501874" y="45351"/>
                  </a:moveTo>
                  <a:lnTo>
                    <a:pt x="5489174" y="45351"/>
                  </a:lnTo>
                  <a:lnTo>
                    <a:pt x="5489174" y="51195"/>
                  </a:lnTo>
                  <a:lnTo>
                    <a:pt x="5490045" y="51701"/>
                  </a:lnTo>
                  <a:lnTo>
                    <a:pt x="5499446" y="46217"/>
                  </a:lnTo>
                  <a:lnTo>
                    <a:pt x="5501874" y="46217"/>
                  </a:lnTo>
                  <a:lnTo>
                    <a:pt x="5501874" y="45351"/>
                  </a:lnTo>
                  <a:close/>
                </a:path>
                <a:path w="5515609" h="1659254">
                  <a:moveTo>
                    <a:pt x="5426616" y="0"/>
                  </a:moveTo>
                  <a:lnTo>
                    <a:pt x="5422727" y="1023"/>
                  </a:lnTo>
                  <a:lnTo>
                    <a:pt x="5419194" y="7081"/>
                  </a:lnTo>
                  <a:lnTo>
                    <a:pt x="5420216" y="10970"/>
                  </a:lnTo>
                  <a:lnTo>
                    <a:pt x="5489174" y="51195"/>
                  </a:lnTo>
                  <a:lnTo>
                    <a:pt x="5489174" y="45351"/>
                  </a:lnTo>
                  <a:lnTo>
                    <a:pt x="5504362" y="45351"/>
                  </a:lnTo>
                  <a:lnTo>
                    <a:pt x="5426616" y="0"/>
                  </a:lnTo>
                  <a:close/>
                </a:path>
              </a:pathLst>
            </a:custGeom>
            <a:solidFill>
              <a:srgbClr val="2E2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" name="object 43"/>
          <p:cNvSpPr txBox="1"/>
          <p:nvPr/>
        </p:nvSpPr>
        <p:spPr>
          <a:xfrm>
            <a:off x="5583481" y="5809996"/>
            <a:ext cx="27876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25" dirty="0">
                <a:solidFill>
                  <a:srgbClr val="606060"/>
                </a:solidFill>
                <a:latin typeface="Times New Roman"/>
                <a:cs typeface="Times New Roman"/>
              </a:rPr>
              <a:t>n</a:t>
            </a:r>
            <a:r>
              <a:rPr sz="1650" i="1" spc="-37" baseline="-15151" dirty="0">
                <a:solidFill>
                  <a:srgbClr val="606060"/>
                </a:solidFill>
                <a:latin typeface="Times New Roman"/>
                <a:cs typeface="Times New Roman"/>
              </a:rPr>
              <a:t>m</a:t>
            </a:r>
            <a:endParaRPr sz="1650" baseline="-15151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7245057" y="3639820"/>
            <a:ext cx="1590040" cy="5378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9060" marR="30480" indent="-61594">
              <a:lnSpc>
                <a:spcPct val="105000"/>
              </a:lnSpc>
              <a:spcBef>
                <a:spcPts val="100"/>
              </a:spcBef>
            </a:pPr>
            <a:r>
              <a:rPr sz="1600" i="1" spc="-25" dirty="0">
                <a:solidFill>
                  <a:srgbClr val="0070C0"/>
                </a:solidFill>
                <a:latin typeface="Times New Roman"/>
                <a:cs typeface="Times New Roman"/>
              </a:rPr>
              <a:t>Valores </a:t>
            </a:r>
            <a:r>
              <a:rPr sz="1600" i="1" dirty="0">
                <a:solidFill>
                  <a:srgbClr val="0070C0"/>
                </a:solidFill>
                <a:latin typeface="Times New Roman"/>
                <a:cs typeface="Times New Roman"/>
              </a:rPr>
              <a:t>de</a:t>
            </a:r>
            <a:r>
              <a:rPr sz="1600" i="1" spc="-10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70C0"/>
                </a:solidFill>
                <a:latin typeface="Times New Roman"/>
                <a:cs typeface="Times New Roman"/>
              </a:rPr>
              <a:t>f</a:t>
            </a:r>
            <a:r>
              <a:rPr sz="1600" i="1" spc="-10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650" i="1" baseline="25252" dirty="0">
                <a:solidFill>
                  <a:srgbClr val="0070C0"/>
                </a:solidFill>
                <a:latin typeface="Times New Roman"/>
                <a:cs typeface="Times New Roman"/>
              </a:rPr>
              <a:t>*</a:t>
            </a:r>
            <a:r>
              <a:rPr sz="1650" i="1" spc="150" baseline="25252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70C0"/>
                </a:solidFill>
                <a:latin typeface="Times New Roman"/>
                <a:cs typeface="Times New Roman"/>
              </a:rPr>
              <a:t>en</a:t>
            </a:r>
            <a:r>
              <a:rPr sz="1600" i="1" spc="-10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600" i="1" spc="-25" dirty="0">
                <a:solidFill>
                  <a:srgbClr val="0070C0"/>
                </a:solidFill>
                <a:latin typeface="Times New Roman"/>
                <a:cs typeface="Times New Roman"/>
              </a:rPr>
              <a:t>el </a:t>
            </a:r>
            <a:r>
              <a:rPr sz="1600" i="1" dirty="0">
                <a:solidFill>
                  <a:srgbClr val="0070C0"/>
                </a:solidFill>
                <a:latin typeface="Times New Roman"/>
                <a:cs typeface="Times New Roman"/>
              </a:rPr>
              <a:t>camino</a:t>
            </a:r>
            <a:r>
              <a:rPr sz="1600" i="1" spc="-10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70C0"/>
                </a:solidFill>
                <a:latin typeface="Times New Roman"/>
                <a:cs typeface="Times New Roman"/>
              </a:rPr>
              <a:t>infinito</a:t>
            </a:r>
            <a:r>
              <a:rPr sz="1600" i="1" spc="15" dirty="0">
                <a:solidFill>
                  <a:srgbClr val="0070C0"/>
                </a:solidFill>
                <a:latin typeface="Times New Roman"/>
                <a:cs typeface="Times New Roman"/>
              </a:rPr>
              <a:t> </a:t>
            </a:r>
            <a:r>
              <a:rPr sz="1600" i="1" spc="-50" dirty="0">
                <a:solidFill>
                  <a:srgbClr val="0070C0"/>
                </a:solidFill>
                <a:latin typeface="Times New Roman"/>
                <a:cs typeface="Times New Roman"/>
              </a:rPr>
              <a:t>p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45" name="object 45"/>
          <p:cNvGrpSpPr/>
          <p:nvPr/>
        </p:nvGrpSpPr>
        <p:grpSpPr>
          <a:xfrm>
            <a:off x="5066225" y="3645759"/>
            <a:ext cx="3952240" cy="539750"/>
            <a:chOff x="5066225" y="3645759"/>
            <a:chExt cx="3952240" cy="539750"/>
          </a:xfrm>
        </p:grpSpPr>
        <p:sp>
          <p:nvSpPr>
            <p:cNvPr id="46" name="object 46"/>
            <p:cNvSpPr/>
            <p:nvPr/>
          </p:nvSpPr>
          <p:spPr>
            <a:xfrm>
              <a:off x="5078925" y="3658459"/>
              <a:ext cx="3926840" cy="492125"/>
            </a:xfrm>
            <a:custGeom>
              <a:avLst/>
              <a:gdLst/>
              <a:ahLst/>
              <a:cxnLst/>
              <a:rect l="l" t="t" r="r" b="b"/>
              <a:pathLst>
                <a:path w="3926840" h="492125">
                  <a:moveTo>
                    <a:pt x="0" y="0"/>
                  </a:moveTo>
                  <a:lnTo>
                    <a:pt x="3926440" y="492044"/>
                  </a:lnTo>
                </a:path>
              </a:pathLst>
            </a:custGeom>
            <a:ln w="254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078925" y="3680233"/>
              <a:ext cx="3926840" cy="492125"/>
            </a:xfrm>
            <a:custGeom>
              <a:avLst/>
              <a:gdLst/>
              <a:ahLst/>
              <a:cxnLst/>
              <a:rect l="l" t="t" r="r" b="b"/>
              <a:pathLst>
                <a:path w="3926840" h="492125">
                  <a:moveTo>
                    <a:pt x="0" y="492044"/>
                  </a:moveTo>
                  <a:lnTo>
                    <a:pt x="3926440" y="0"/>
                  </a:lnTo>
                </a:path>
              </a:pathLst>
            </a:custGeom>
            <a:ln w="25400">
              <a:solidFill>
                <a:srgbClr val="99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" name="object 48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33 </a:t>
            </a:r>
            <a:r>
              <a:rPr spc="-50" dirty="0"/>
              <a:t>–</a:t>
            </a: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pic>
        <p:nvPicPr>
          <p:cNvPr id="7" name="object 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11225" y="1536700"/>
            <a:ext cx="1798637" cy="2205037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3265995" y="2624835"/>
            <a:ext cx="566039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“Búsqueda</a:t>
            </a:r>
            <a:r>
              <a:rPr sz="2800" b="1" spc="-5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dirty="0">
                <a:solidFill>
                  <a:srgbClr val="333399"/>
                </a:solidFill>
                <a:latin typeface="Arial"/>
                <a:cs typeface="Arial"/>
              </a:rPr>
              <a:t>Heurística</a:t>
            </a:r>
            <a:r>
              <a:rPr sz="2800" b="1" spc="-95" dirty="0">
                <a:solidFill>
                  <a:srgbClr val="333399"/>
                </a:solidFill>
                <a:latin typeface="Arial"/>
                <a:cs typeface="Arial"/>
              </a:rPr>
              <a:t> </a:t>
            </a:r>
            <a:r>
              <a:rPr sz="2800" b="1" spc="-10" dirty="0">
                <a:solidFill>
                  <a:srgbClr val="333399"/>
                </a:solidFill>
                <a:latin typeface="Arial"/>
                <a:cs typeface="Arial"/>
              </a:rPr>
              <a:t>Avanzada”</a:t>
            </a:r>
            <a:endParaRPr sz="2800">
              <a:latin typeface="Arial"/>
              <a:cs typeface="Arial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168900" y="1973580"/>
            <a:ext cx="139509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20" dirty="0">
                <a:solidFill>
                  <a:srgbClr val="333399"/>
                </a:solidFill>
              </a:rPr>
              <a:t>Tema</a:t>
            </a:r>
            <a:r>
              <a:rPr sz="3200" spc="-180" dirty="0">
                <a:solidFill>
                  <a:srgbClr val="333399"/>
                </a:solidFill>
              </a:rPr>
              <a:t> </a:t>
            </a:r>
            <a:r>
              <a:rPr sz="3200" spc="-50" dirty="0">
                <a:solidFill>
                  <a:srgbClr val="333399"/>
                </a:solidFill>
              </a:rPr>
              <a:t>4</a:t>
            </a:r>
            <a:endParaRPr sz="3200"/>
          </a:p>
        </p:txBody>
      </p:sp>
      <p:sp>
        <p:nvSpPr>
          <p:cNvPr id="10" name="object 10"/>
          <p:cNvSpPr txBox="1"/>
          <p:nvPr/>
        </p:nvSpPr>
        <p:spPr>
          <a:xfrm>
            <a:off x="3187828" y="4499355"/>
            <a:ext cx="2768600" cy="360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i="1" dirty="0">
                <a:latin typeface="Times New Roman"/>
                <a:cs typeface="Times New Roman"/>
              </a:rPr>
              <a:t>Año</a:t>
            </a:r>
            <a:r>
              <a:rPr sz="2200" i="1" spc="-55" dirty="0">
                <a:latin typeface="Times New Roman"/>
                <a:cs typeface="Times New Roman"/>
              </a:rPr>
              <a:t> </a:t>
            </a:r>
            <a:r>
              <a:rPr sz="2200" i="1" dirty="0">
                <a:latin typeface="Times New Roman"/>
                <a:cs typeface="Times New Roman"/>
              </a:rPr>
              <a:t>Académico</a:t>
            </a:r>
            <a:r>
              <a:rPr sz="2200" i="1" spc="-5" dirty="0">
                <a:latin typeface="Times New Roman"/>
                <a:cs typeface="Times New Roman"/>
              </a:rPr>
              <a:t> </a:t>
            </a:r>
            <a:r>
              <a:rPr sz="2200" i="1" spc="-10" dirty="0">
                <a:latin typeface="Times New Roman"/>
                <a:cs typeface="Times New Roman"/>
              </a:rPr>
              <a:t>2022/23</a:t>
            </a:r>
            <a:endParaRPr sz="2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710531" y="2504636"/>
            <a:ext cx="6352540" cy="735330"/>
            <a:chOff x="1710531" y="2504636"/>
            <a:chExt cx="6352540" cy="735330"/>
          </a:xfrm>
        </p:grpSpPr>
        <p:sp>
          <p:nvSpPr>
            <p:cNvPr id="8" name="object 8"/>
            <p:cNvSpPr/>
            <p:nvPr/>
          </p:nvSpPr>
          <p:spPr>
            <a:xfrm>
              <a:off x="1716881" y="2510986"/>
              <a:ext cx="6339840" cy="722630"/>
            </a:xfrm>
            <a:custGeom>
              <a:avLst/>
              <a:gdLst/>
              <a:ahLst/>
              <a:cxnLst/>
              <a:rect l="l" t="t" r="r" b="b"/>
              <a:pathLst>
                <a:path w="6339840" h="722630">
                  <a:moveTo>
                    <a:pt x="6219336" y="0"/>
                  </a:moveTo>
                  <a:lnTo>
                    <a:pt x="120388" y="0"/>
                  </a:lnTo>
                  <a:lnTo>
                    <a:pt x="73527" y="9460"/>
                  </a:lnTo>
                  <a:lnTo>
                    <a:pt x="35260" y="35261"/>
                  </a:lnTo>
                  <a:lnTo>
                    <a:pt x="9460" y="73527"/>
                  </a:lnTo>
                  <a:lnTo>
                    <a:pt x="0" y="120388"/>
                  </a:lnTo>
                  <a:lnTo>
                    <a:pt x="0" y="601922"/>
                  </a:lnTo>
                  <a:lnTo>
                    <a:pt x="9460" y="648784"/>
                  </a:lnTo>
                  <a:lnTo>
                    <a:pt x="35260" y="687051"/>
                  </a:lnTo>
                  <a:lnTo>
                    <a:pt x="73527" y="712851"/>
                  </a:lnTo>
                  <a:lnTo>
                    <a:pt x="120388" y="722312"/>
                  </a:lnTo>
                  <a:lnTo>
                    <a:pt x="6219336" y="722312"/>
                  </a:lnTo>
                  <a:lnTo>
                    <a:pt x="6266196" y="712851"/>
                  </a:lnTo>
                  <a:lnTo>
                    <a:pt x="6304462" y="687051"/>
                  </a:lnTo>
                  <a:lnTo>
                    <a:pt x="6330262" y="648784"/>
                  </a:lnTo>
                  <a:lnTo>
                    <a:pt x="6339723" y="601922"/>
                  </a:lnTo>
                  <a:lnTo>
                    <a:pt x="6339723" y="120388"/>
                  </a:lnTo>
                  <a:lnTo>
                    <a:pt x="6330262" y="73527"/>
                  </a:lnTo>
                  <a:lnTo>
                    <a:pt x="6304462" y="35261"/>
                  </a:lnTo>
                  <a:lnTo>
                    <a:pt x="6266196" y="9460"/>
                  </a:lnTo>
                  <a:lnTo>
                    <a:pt x="6219336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716881" y="2510986"/>
              <a:ext cx="6339840" cy="722630"/>
            </a:xfrm>
            <a:custGeom>
              <a:avLst/>
              <a:gdLst/>
              <a:ahLst/>
              <a:cxnLst/>
              <a:rect l="l" t="t" r="r" b="b"/>
              <a:pathLst>
                <a:path w="6339840" h="722630">
                  <a:moveTo>
                    <a:pt x="0" y="120388"/>
                  </a:moveTo>
                  <a:lnTo>
                    <a:pt x="9460" y="73528"/>
                  </a:lnTo>
                  <a:lnTo>
                    <a:pt x="35260" y="35261"/>
                  </a:lnTo>
                  <a:lnTo>
                    <a:pt x="73527" y="9460"/>
                  </a:lnTo>
                  <a:lnTo>
                    <a:pt x="120388" y="0"/>
                  </a:lnTo>
                  <a:lnTo>
                    <a:pt x="6219336" y="0"/>
                  </a:lnTo>
                  <a:lnTo>
                    <a:pt x="6266196" y="9460"/>
                  </a:lnTo>
                  <a:lnTo>
                    <a:pt x="6304463" y="35261"/>
                  </a:lnTo>
                  <a:lnTo>
                    <a:pt x="6330263" y="73528"/>
                  </a:lnTo>
                  <a:lnTo>
                    <a:pt x="6339724" y="120388"/>
                  </a:lnTo>
                  <a:lnTo>
                    <a:pt x="6339724" y="601923"/>
                  </a:lnTo>
                  <a:lnTo>
                    <a:pt x="6330263" y="648783"/>
                  </a:lnTo>
                  <a:lnTo>
                    <a:pt x="6304463" y="687050"/>
                  </a:lnTo>
                  <a:lnTo>
                    <a:pt x="6266196" y="712851"/>
                  </a:lnTo>
                  <a:lnTo>
                    <a:pt x="6219336" y="722312"/>
                  </a:lnTo>
                  <a:lnTo>
                    <a:pt x="120388" y="722312"/>
                  </a:lnTo>
                  <a:lnTo>
                    <a:pt x="73527" y="712851"/>
                  </a:lnTo>
                  <a:lnTo>
                    <a:pt x="35260" y="687050"/>
                  </a:lnTo>
                  <a:lnTo>
                    <a:pt x="9460" y="648783"/>
                  </a:lnTo>
                  <a:lnTo>
                    <a:pt x="0" y="601923"/>
                  </a:lnTo>
                  <a:lnTo>
                    <a:pt x="0" y="120388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43280">
              <a:lnSpc>
                <a:spcPct val="100000"/>
              </a:lnSpc>
              <a:spcBef>
                <a:spcPts val="100"/>
              </a:spcBef>
            </a:pPr>
            <a:r>
              <a:rPr dirty="0"/>
              <a:t>Módulo</a:t>
            </a:r>
            <a:r>
              <a:rPr spc="-30" dirty="0"/>
              <a:t> </a:t>
            </a:r>
            <a:r>
              <a:rPr dirty="0"/>
              <a:t>II:</a:t>
            </a:r>
            <a:r>
              <a:rPr spc="-15" dirty="0"/>
              <a:t> </a:t>
            </a:r>
            <a:r>
              <a:rPr dirty="0"/>
              <a:t>Agentes</a:t>
            </a:r>
            <a:r>
              <a:rPr spc="-15" dirty="0"/>
              <a:t> </a:t>
            </a:r>
            <a:r>
              <a:rPr dirty="0"/>
              <a:t>basados</a:t>
            </a:r>
            <a:r>
              <a:rPr spc="-1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spc="-10" dirty="0"/>
              <a:t>Búsqueda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4177506" y="6366368"/>
            <a:ext cx="2794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2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120396" rIns="0" bIns="0" rtlCol="0">
            <a:spAutoFit/>
          </a:bodyPr>
          <a:lstStyle/>
          <a:p>
            <a:pPr marL="544195">
              <a:lnSpc>
                <a:spcPct val="100000"/>
              </a:lnSpc>
              <a:spcBef>
                <a:spcPts val="100"/>
              </a:spcBef>
            </a:pP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2: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10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no-</a:t>
            </a:r>
            <a:r>
              <a:rPr sz="2400" b="0" spc="-10" dirty="0">
                <a:latin typeface="Times New Roman"/>
                <a:cs typeface="Times New Roman"/>
              </a:rPr>
              <a:t>informada</a:t>
            </a:r>
            <a:endParaRPr sz="2400">
              <a:latin typeface="Times New Roman"/>
              <a:cs typeface="Times New Roman"/>
            </a:endParaRPr>
          </a:p>
          <a:p>
            <a:pPr marL="544195">
              <a:lnSpc>
                <a:spcPct val="100000"/>
              </a:lnSpc>
              <a:spcBef>
                <a:spcPts val="2014"/>
              </a:spcBef>
            </a:pP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2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3: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10" dirty="0">
                <a:latin typeface="Times New Roman"/>
                <a:cs typeface="Times New Roman"/>
              </a:rPr>
              <a:t> heurística</a:t>
            </a:r>
            <a:endParaRPr sz="2400">
              <a:latin typeface="Times New Roman"/>
              <a:cs typeface="Times New Roman"/>
            </a:endParaRPr>
          </a:p>
          <a:p>
            <a:pPr marL="544195" marR="861060">
              <a:lnSpc>
                <a:spcPct val="170000"/>
              </a:lnSpc>
            </a:pP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30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4: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20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heurística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spc="-10" dirty="0">
                <a:latin typeface="Times New Roman"/>
                <a:cs typeface="Times New Roman"/>
              </a:rPr>
              <a:t>avanzada </a:t>
            </a: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2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5: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10" dirty="0">
                <a:latin typeface="Times New Roman"/>
                <a:cs typeface="Times New Roman"/>
              </a:rPr>
              <a:t> multiagente</a:t>
            </a:r>
            <a:endParaRPr sz="2400">
              <a:latin typeface="Times New Roman"/>
              <a:cs typeface="Times New Roman"/>
            </a:endParaRPr>
          </a:p>
          <a:p>
            <a:pPr marL="544195">
              <a:lnSpc>
                <a:spcPct val="100000"/>
              </a:lnSpc>
              <a:spcBef>
                <a:spcPts val="2014"/>
              </a:spcBef>
            </a:pPr>
            <a:r>
              <a:rPr sz="2400" b="0" dirty="0">
                <a:latin typeface="Times New Roman"/>
                <a:cs typeface="Times New Roman"/>
              </a:rPr>
              <a:t>Tema</a:t>
            </a:r>
            <a:r>
              <a:rPr sz="2400" b="0" spc="-2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6: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Búsqueda</a:t>
            </a:r>
            <a:r>
              <a:rPr sz="2400" b="0" spc="-15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con</a:t>
            </a:r>
            <a:r>
              <a:rPr sz="2400" b="0" spc="-10" dirty="0">
                <a:latin typeface="Times New Roman"/>
                <a:cs typeface="Times New Roman"/>
              </a:rPr>
              <a:t> </a:t>
            </a:r>
            <a:r>
              <a:rPr sz="2400" b="0" dirty="0">
                <a:latin typeface="Times New Roman"/>
                <a:cs typeface="Times New Roman"/>
              </a:rPr>
              <a:t>espacios</a:t>
            </a:r>
            <a:r>
              <a:rPr sz="2400" b="0" spc="-10" dirty="0">
                <a:latin typeface="Times New Roman"/>
                <a:cs typeface="Times New Roman"/>
              </a:rPr>
              <a:t> estructurados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710531" y="2567772"/>
            <a:ext cx="6352540" cy="1814830"/>
            <a:chOff x="1710531" y="2567772"/>
            <a:chExt cx="6352540" cy="1814830"/>
          </a:xfrm>
        </p:grpSpPr>
        <p:sp>
          <p:nvSpPr>
            <p:cNvPr id="8" name="object 8"/>
            <p:cNvSpPr/>
            <p:nvPr/>
          </p:nvSpPr>
          <p:spPr>
            <a:xfrm>
              <a:off x="1716881" y="2574122"/>
              <a:ext cx="6339840" cy="1802130"/>
            </a:xfrm>
            <a:custGeom>
              <a:avLst/>
              <a:gdLst/>
              <a:ahLst/>
              <a:cxnLst/>
              <a:rect l="l" t="t" r="r" b="b"/>
              <a:pathLst>
                <a:path w="6339840" h="1802129">
                  <a:moveTo>
                    <a:pt x="6039431" y="0"/>
                  </a:moveTo>
                  <a:lnTo>
                    <a:pt x="300290" y="0"/>
                  </a:lnTo>
                  <a:lnTo>
                    <a:pt x="251581" y="3930"/>
                  </a:lnTo>
                  <a:lnTo>
                    <a:pt x="205375" y="15309"/>
                  </a:lnTo>
                  <a:lnTo>
                    <a:pt x="162289" y="33517"/>
                  </a:lnTo>
                  <a:lnTo>
                    <a:pt x="122942" y="57938"/>
                  </a:lnTo>
                  <a:lnTo>
                    <a:pt x="87953" y="87953"/>
                  </a:lnTo>
                  <a:lnTo>
                    <a:pt x="57938" y="122943"/>
                  </a:lnTo>
                  <a:lnTo>
                    <a:pt x="33517" y="162290"/>
                  </a:lnTo>
                  <a:lnTo>
                    <a:pt x="15309" y="205376"/>
                  </a:lnTo>
                  <a:lnTo>
                    <a:pt x="3930" y="251582"/>
                  </a:lnTo>
                  <a:lnTo>
                    <a:pt x="0" y="300291"/>
                  </a:lnTo>
                  <a:lnTo>
                    <a:pt x="0" y="1501402"/>
                  </a:lnTo>
                  <a:lnTo>
                    <a:pt x="3930" y="1550111"/>
                  </a:lnTo>
                  <a:lnTo>
                    <a:pt x="15309" y="1596318"/>
                  </a:lnTo>
                  <a:lnTo>
                    <a:pt x="33517" y="1639404"/>
                  </a:lnTo>
                  <a:lnTo>
                    <a:pt x="57938" y="1678751"/>
                  </a:lnTo>
                  <a:lnTo>
                    <a:pt x="87953" y="1713741"/>
                  </a:lnTo>
                  <a:lnTo>
                    <a:pt x="122942" y="1743755"/>
                  </a:lnTo>
                  <a:lnTo>
                    <a:pt x="162289" y="1768176"/>
                  </a:lnTo>
                  <a:lnTo>
                    <a:pt x="205375" y="1786385"/>
                  </a:lnTo>
                  <a:lnTo>
                    <a:pt x="251581" y="1797764"/>
                  </a:lnTo>
                  <a:lnTo>
                    <a:pt x="300290" y="1801694"/>
                  </a:lnTo>
                  <a:lnTo>
                    <a:pt x="6039431" y="1801694"/>
                  </a:lnTo>
                  <a:lnTo>
                    <a:pt x="6088140" y="1797764"/>
                  </a:lnTo>
                  <a:lnTo>
                    <a:pt x="6134347" y="1786385"/>
                  </a:lnTo>
                  <a:lnTo>
                    <a:pt x="6177433" y="1768176"/>
                  </a:lnTo>
                  <a:lnTo>
                    <a:pt x="6216780" y="1743755"/>
                  </a:lnTo>
                  <a:lnTo>
                    <a:pt x="6251769" y="1713741"/>
                  </a:lnTo>
                  <a:lnTo>
                    <a:pt x="6281784" y="1678751"/>
                  </a:lnTo>
                  <a:lnTo>
                    <a:pt x="6306205" y="1639404"/>
                  </a:lnTo>
                  <a:lnTo>
                    <a:pt x="6324414" y="1596318"/>
                  </a:lnTo>
                  <a:lnTo>
                    <a:pt x="6335792" y="1550111"/>
                  </a:lnTo>
                  <a:lnTo>
                    <a:pt x="6339723" y="1501402"/>
                  </a:lnTo>
                  <a:lnTo>
                    <a:pt x="6339723" y="300291"/>
                  </a:lnTo>
                  <a:lnTo>
                    <a:pt x="6335792" y="251582"/>
                  </a:lnTo>
                  <a:lnTo>
                    <a:pt x="6324414" y="205376"/>
                  </a:lnTo>
                  <a:lnTo>
                    <a:pt x="6306205" y="162290"/>
                  </a:lnTo>
                  <a:lnTo>
                    <a:pt x="6281784" y="122943"/>
                  </a:lnTo>
                  <a:lnTo>
                    <a:pt x="6251769" y="87953"/>
                  </a:lnTo>
                  <a:lnTo>
                    <a:pt x="6216780" y="57938"/>
                  </a:lnTo>
                  <a:lnTo>
                    <a:pt x="6177433" y="33517"/>
                  </a:lnTo>
                  <a:lnTo>
                    <a:pt x="6134347" y="15309"/>
                  </a:lnTo>
                  <a:lnTo>
                    <a:pt x="6088140" y="3930"/>
                  </a:lnTo>
                  <a:lnTo>
                    <a:pt x="6039431" y="0"/>
                  </a:lnTo>
                  <a:close/>
                </a:path>
              </a:pathLst>
            </a:custGeom>
            <a:solidFill>
              <a:srgbClr val="FF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716881" y="2574122"/>
              <a:ext cx="6339840" cy="1802130"/>
            </a:xfrm>
            <a:custGeom>
              <a:avLst/>
              <a:gdLst/>
              <a:ahLst/>
              <a:cxnLst/>
              <a:rect l="l" t="t" r="r" b="b"/>
              <a:pathLst>
                <a:path w="6339840" h="1802129">
                  <a:moveTo>
                    <a:pt x="0" y="300291"/>
                  </a:moveTo>
                  <a:lnTo>
                    <a:pt x="3930" y="251582"/>
                  </a:lnTo>
                  <a:lnTo>
                    <a:pt x="15309" y="205376"/>
                  </a:lnTo>
                  <a:lnTo>
                    <a:pt x="33517" y="162290"/>
                  </a:lnTo>
                  <a:lnTo>
                    <a:pt x="57938" y="122943"/>
                  </a:lnTo>
                  <a:lnTo>
                    <a:pt x="87953" y="87953"/>
                  </a:lnTo>
                  <a:lnTo>
                    <a:pt x="122943" y="57938"/>
                  </a:lnTo>
                  <a:lnTo>
                    <a:pt x="162290" y="33518"/>
                  </a:lnTo>
                  <a:lnTo>
                    <a:pt x="205375" y="15309"/>
                  </a:lnTo>
                  <a:lnTo>
                    <a:pt x="251582" y="3930"/>
                  </a:lnTo>
                  <a:lnTo>
                    <a:pt x="300291" y="0"/>
                  </a:lnTo>
                  <a:lnTo>
                    <a:pt x="6039432" y="0"/>
                  </a:lnTo>
                  <a:lnTo>
                    <a:pt x="6088140" y="3930"/>
                  </a:lnTo>
                  <a:lnTo>
                    <a:pt x="6134347" y="15309"/>
                  </a:lnTo>
                  <a:lnTo>
                    <a:pt x="6177433" y="33518"/>
                  </a:lnTo>
                  <a:lnTo>
                    <a:pt x="6216779" y="57938"/>
                  </a:lnTo>
                  <a:lnTo>
                    <a:pt x="6251769" y="87953"/>
                  </a:lnTo>
                  <a:lnTo>
                    <a:pt x="6281784" y="122943"/>
                  </a:lnTo>
                  <a:lnTo>
                    <a:pt x="6306205" y="162290"/>
                  </a:lnTo>
                  <a:lnTo>
                    <a:pt x="6324414" y="205376"/>
                  </a:lnTo>
                  <a:lnTo>
                    <a:pt x="6335792" y="251582"/>
                  </a:lnTo>
                  <a:lnTo>
                    <a:pt x="6339723" y="300291"/>
                  </a:lnTo>
                  <a:lnTo>
                    <a:pt x="6339723" y="1501403"/>
                  </a:lnTo>
                  <a:lnTo>
                    <a:pt x="6335792" y="1550112"/>
                  </a:lnTo>
                  <a:lnTo>
                    <a:pt x="6324414" y="1596318"/>
                  </a:lnTo>
                  <a:lnTo>
                    <a:pt x="6306205" y="1639404"/>
                  </a:lnTo>
                  <a:lnTo>
                    <a:pt x="6281784" y="1678751"/>
                  </a:lnTo>
                  <a:lnTo>
                    <a:pt x="6251769" y="1713741"/>
                  </a:lnTo>
                  <a:lnTo>
                    <a:pt x="6216779" y="1743756"/>
                  </a:lnTo>
                  <a:lnTo>
                    <a:pt x="6177433" y="1768177"/>
                  </a:lnTo>
                  <a:lnTo>
                    <a:pt x="6134347" y="1786385"/>
                  </a:lnTo>
                  <a:lnTo>
                    <a:pt x="6088140" y="1797764"/>
                  </a:lnTo>
                  <a:lnTo>
                    <a:pt x="6039432" y="1801695"/>
                  </a:lnTo>
                  <a:lnTo>
                    <a:pt x="300291" y="1801695"/>
                  </a:lnTo>
                  <a:lnTo>
                    <a:pt x="251582" y="1797764"/>
                  </a:lnTo>
                  <a:lnTo>
                    <a:pt x="205375" y="1786385"/>
                  </a:lnTo>
                  <a:lnTo>
                    <a:pt x="162290" y="1768177"/>
                  </a:lnTo>
                  <a:lnTo>
                    <a:pt x="122943" y="1743756"/>
                  </a:lnTo>
                  <a:lnTo>
                    <a:pt x="87953" y="1713741"/>
                  </a:lnTo>
                  <a:lnTo>
                    <a:pt x="57938" y="1678751"/>
                  </a:lnTo>
                  <a:lnTo>
                    <a:pt x="33517" y="1639404"/>
                  </a:lnTo>
                  <a:lnTo>
                    <a:pt x="15309" y="1596318"/>
                  </a:lnTo>
                  <a:lnTo>
                    <a:pt x="3930" y="1550112"/>
                  </a:lnTo>
                  <a:lnTo>
                    <a:pt x="0" y="1501403"/>
                  </a:lnTo>
                  <a:lnTo>
                    <a:pt x="0" y="300291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843280">
              <a:lnSpc>
                <a:spcPct val="100000"/>
              </a:lnSpc>
              <a:spcBef>
                <a:spcPts val="100"/>
              </a:spcBef>
            </a:pPr>
            <a:r>
              <a:rPr dirty="0"/>
              <a:t>Módulo</a:t>
            </a:r>
            <a:r>
              <a:rPr spc="-30" dirty="0"/>
              <a:t> </a:t>
            </a:r>
            <a:r>
              <a:rPr dirty="0"/>
              <a:t>II:</a:t>
            </a:r>
            <a:r>
              <a:rPr spc="-15" dirty="0"/>
              <a:t> </a:t>
            </a:r>
            <a:r>
              <a:rPr dirty="0"/>
              <a:t>Agentes</a:t>
            </a:r>
            <a:r>
              <a:rPr spc="-15" dirty="0"/>
              <a:t> </a:t>
            </a:r>
            <a:r>
              <a:rPr dirty="0"/>
              <a:t>basados</a:t>
            </a:r>
            <a:r>
              <a:rPr spc="-15" dirty="0"/>
              <a:t> </a:t>
            </a:r>
            <a:r>
              <a:rPr dirty="0"/>
              <a:t>en</a:t>
            </a:r>
            <a:r>
              <a:rPr spc="-20" dirty="0"/>
              <a:t> </a:t>
            </a:r>
            <a:r>
              <a:rPr spc="-10" dirty="0"/>
              <a:t>Búsqueda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4177506" y="5903072"/>
            <a:ext cx="279400" cy="166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sz="1000" dirty="0">
                <a:latin typeface="Times New Roman"/>
                <a:cs typeface="Times New Roman"/>
              </a:rPr>
              <a:t>– 3 </a:t>
            </a:r>
            <a:r>
              <a:rPr sz="1000" spc="-50" dirty="0">
                <a:latin typeface="Times New Roman"/>
                <a:cs typeface="Times New Roman"/>
              </a:rPr>
              <a:t>–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883727" y="1364996"/>
            <a:ext cx="5735320" cy="40855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2: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no-</a:t>
            </a:r>
            <a:r>
              <a:rPr sz="2400" spc="-10" dirty="0">
                <a:latin typeface="Times New Roman"/>
                <a:cs typeface="Times New Roman"/>
              </a:rPr>
              <a:t>informada</a:t>
            </a:r>
            <a:endParaRPr sz="24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2014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3: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heurística</a:t>
            </a:r>
            <a:endParaRPr sz="24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2014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4:</a:t>
            </a:r>
            <a:r>
              <a:rPr sz="2400" spc="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 </a:t>
            </a:r>
            <a:r>
              <a:rPr sz="2400" spc="-5" dirty="0">
                <a:latin typeface="Times New Roman"/>
                <a:cs typeface="Times New Roman"/>
              </a:rPr>
              <a:t>h</a:t>
            </a:r>
            <a:r>
              <a:rPr sz="2400" spc="-980" dirty="0">
                <a:latin typeface="Times New Roman"/>
                <a:cs typeface="Times New Roman"/>
              </a:rPr>
              <a:t>e</a:t>
            </a:r>
            <a:r>
              <a:rPr sz="3600" spc="-359" baseline="-26620" dirty="0">
                <a:latin typeface="Times New Roman"/>
                <a:cs typeface="Times New Roman"/>
              </a:rPr>
              <a:t>1</a:t>
            </a:r>
            <a:r>
              <a:rPr sz="2400" spc="-5" dirty="0">
                <a:latin typeface="Times New Roman"/>
                <a:cs typeface="Times New Roman"/>
              </a:rPr>
              <a:t>ur</a:t>
            </a:r>
            <a:r>
              <a:rPr sz="2400" spc="-10" dirty="0">
                <a:latin typeface="Times New Roman"/>
                <a:cs typeface="Times New Roman"/>
              </a:rPr>
              <a:t>í</a:t>
            </a:r>
            <a:r>
              <a:rPr sz="2400" spc="-5" dirty="0">
                <a:latin typeface="Times New Roman"/>
                <a:cs typeface="Times New Roman"/>
              </a:rPr>
              <a:t>s</a:t>
            </a:r>
            <a:r>
              <a:rPr sz="2400" spc="-10" dirty="0">
                <a:latin typeface="Times New Roman"/>
                <a:cs typeface="Times New Roman"/>
              </a:rPr>
              <a:t>tic</a:t>
            </a:r>
            <a:r>
              <a:rPr sz="2400" spc="-5" dirty="0">
                <a:latin typeface="Times New Roman"/>
                <a:cs typeface="Times New Roman"/>
              </a:rPr>
              <a:t>a</a:t>
            </a:r>
            <a:r>
              <a:rPr sz="2400" spc="5" dirty="0">
                <a:latin typeface="Times New Roman"/>
                <a:cs typeface="Times New Roman"/>
              </a:rPr>
              <a:t> </a:t>
            </a:r>
            <a:r>
              <a:rPr sz="2400" spc="-10" dirty="0">
                <a:latin typeface="Times New Roman"/>
                <a:cs typeface="Times New Roman"/>
              </a:rPr>
              <a:t>avanzada</a:t>
            </a:r>
            <a:endParaRPr sz="2400">
              <a:latin typeface="Times New Roman"/>
              <a:cs typeface="Times New Roman"/>
            </a:endParaRPr>
          </a:p>
          <a:p>
            <a:pPr marL="1604645" indent="-394970">
              <a:lnSpc>
                <a:spcPct val="100000"/>
              </a:lnSpc>
              <a:spcBef>
                <a:spcPts val="919"/>
              </a:spcBef>
              <a:buChar char="–"/>
              <a:tabLst>
                <a:tab pos="1604645" algn="l"/>
                <a:tab pos="1605280" algn="l"/>
              </a:tabLst>
            </a:pPr>
            <a:r>
              <a:rPr sz="2200" dirty="0">
                <a:latin typeface="Times New Roman"/>
                <a:cs typeface="Times New Roman"/>
              </a:rPr>
              <a:t>Generación</a:t>
            </a:r>
            <a:r>
              <a:rPr sz="2200" spc="-2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de</a:t>
            </a:r>
            <a:r>
              <a:rPr sz="2200" spc="-1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funciones</a:t>
            </a:r>
            <a:r>
              <a:rPr sz="2200" spc="-20" dirty="0">
                <a:latin typeface="Times New Roman"/>
                <a:cs typeface="Times New Roman"/>
              </a:rPr>
              <a:t> </a:t>
            </a:r>
            <a:r>
              <a:rPr sz="2200" spc="-10" dirty="0">
                <a:latin typeface="Times New Roman"/>
                <a:cs typeface="Times New Roman"/>
              </a:rPr>
              <a:t>heurísticas</a:t>
            </a:r>
            <a:endParaRPr sz="2200">
              <a:latin typeface="Times New Roman"/>
              <a:cs typeface="Times New Roman"/>
            </a:endParaRPr>
          </a:p>
          <a:p>
            <a:pPr marL="1604645" indent="-394970">
              <a:lnSpc>
                <a:spcPct val="100000"/>
              </a:lnSpc>
              <a:spcBef>
                <a:spcPts val="455"/>
              </a:spcBef>
              <a:buChar char="–"/>
              <a:tabLst>
                <a:tab pos="1604645" algn="l"/>
                <a:tab pos="1605280" algn="l"/>
              </a:tabLst>
            </a:pPr>
            <a:r>
              <a:rPr sz="2200" dirty="0">
                <a:latin typeface="Times New Roman"/>
                <a:cs typeface="Times New Roman"/>
              </a:rPr>
              <a:t>Calidad</a:t>
            </a:r>
            <a:r>
              <a:rPr sz="2200" spc="-1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de</a:t>
            </a:r>
            <a:r>
              <a:rPr sz="2200" spc="-15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funciones</a:t>
            </a:r>
            <a:r>
              <a:rPr sz="2200" spc="-15" dirty="0">
                <a:latin typeface="Times New Roman"/>
                <a:cs typeface="Times New Roman"/>
              </a:rPr>
              <a:t> </a:t>
            </a:r>
            <a:r>
              <a:rPr sz="2200" spc="-10" dirty="0">
                <a:latin typeface="Times New Roman"/>
                <a:cs typeface="Times New Roman"/>
              </a:rPr>
              <a:t>heurísticas</a:t>
            </a:r>
            <a:endParaRPr sz="2200">
              <a:latin typeface="Times New Roman"/>
              <a:cs typeface="Times New Roman"/>
            </a:endParaRPr>
          </a:p>
          <a:p>
            <a:pPr marL="1604645" indent="-394970">
              <a:lnSpc>
                <a:spcPct val="100000"/>
              </a:lnSpc>
              <a:spcBef>
                <a:spcPts val="575"/>
              </a:spcBef>
              <a:buChar char="–"/>
              <a:tabLst>
                <a:tab pos="1604645" algn="l"/>
                <a:tab pos="1605280" algn="l"/>
              </a:tabLst>
            </a:pPr>
            <a:r>
              <a:rPr sz="2200" dirty="0">
                <a:latin typeface="Times New Roman"/>
                <a:cs typeface="Times New Roman"/>
              </a:rPr>
              <a:t>Más</a:t>
            </a:r>
            <a:r>
              <a:rPr sz="2200" spc="-3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allá</a:t>
            </a:r>
            <a:r>
              <a:rPr sz="2200" spc="-10" dirty="0">
                <a:latin typeface="Times New Roman"/>
                <a:cs typeface="Times New Roman"/>
              </a:rPr>
              <a:t> </a:t>
            </a:r>
            <a:r>
              <a:rPr sz="2200" dirty="0">
                <a:latin typeface="Times New Roman"/>
                <a:cs typeface="Times New Roman"/>
              </a:rPr>
              <a:t>de</a:t>
            </a:r>
            <a:r>
              <a:rPr sz="2200" spc="-10" dirty="0">
                <a:latin typeface="Times New Roman"/>
                <a:cs typeface="Times New Roman"/>
              </a:rPr>
              <a:t> </a:t>
            </a:r>
            <a:r>
              <a:rPr sz="2200" i="1" spc="-25" dirty="0">
                <a:latin typeface="Times New Roman"/>
                <a:cs typeface="Times New Roman"/>
              </a:rPr>
              <a:t>A</a:t>
            </a:r>
            <a:r>
              <a:rPr sz="2250" spc="-37" baseline="25925" dirty="0">
                <a:latin typeface="Times New Roman"/>
                <a:cs typeface="Times New Roman"/>
              </a:rPr>
              <a:t>*</a:t>
            </a:r>
            <a:endParaRPr sz="2250" baseline="25925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1650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5: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0" dirty="0">
                <a:latin typeface="Times New Roman"/>
                <a:cs typeface="Times New Roman"/>
              </a:rPr>
              <a:t> multiagente</a:t>
            </a:r>
            <a:endParaRPr sz="24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2014"/>
              </a:spcBef>
            </a:pPr>
            <a:r>
              <a:rPr sz="2400" dirty="0">
                <a:latin typeface="Times New Roman"/>
                <a:cs typeface="Times New Roman"/>
              </a:rPr>
              <a:t>Tema</a:t>
            </a:r>
            <a:r>
              <a:rPr sz="2400" spc="-2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6: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Búsqueda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con</a:t>
            </a:r>
            <a:r>
              <a:rPr sz="2400" spc="-10" dirty="0">
                <a:latin typeface="Times New Roman"/>
                <a:cs typeface="Times New Roman"/>
              </a:rPr>
              <a:t> </a:t>
            </a:r>
            <a:r>
              <a:rPr sz="2400" dirty="0">
                <a:latin typeface="Times New Roman"/>
                <a:cs typeface="Times New Roman"/>
              </a:rPr>
              <a:t>espacios</a:t>
            </a:r>
            <a:r>
              <a:rPr sz="2400" spc="-10" dirty="0">
                <a:latin typeface="Times New Roman"/>
                <a:cs typeface="Times New Roman"/>
              </a:rPr>
              <a:t> estructurados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540487" y="992123"/>
            <a:ext cx="166941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b="1" dirty="0">
                <a:latin typeface="Times New Roman"/>
                <a:cs typeface="Times New Roman"/>
              </a:rPr>
              <a:t>Algoritmo</a:t>
            </a:r>
            <a:r>
              <a:rPr sz="2000" b="1" spc="-15" dirty="0">
                <a:latin typeface="Times New Roman"/>
                <a:cs typeface="Times New Roman"/>
              </a:rPr>
              <a:t> </a:t>
            </a:r>
            <a:r>
              <a:rPr sz="2000" b="1" dirty="0">
                <a:latin typeface="Times New Roman"/>
                <a:cs typeface="Times New Roman"/>
              </a:rPr>
              <a:t>A</a:t>
            </a:r>
            <a:r>
              <a:rPr sz="1950" b="1" baseline="25641" dirty="0">
                <a:latin typeface="Times New Roman"/>
                <a:cs typeface="Times New Roman"/>
              </a:rPr>
              <a:t>*</a:t>
            </a:r>
            <a:r>
              <a:rPr sz="1950" b="1" spc="262" baseline="25641" dirty="0">
                <a:latin typeface="Times New Roman"/>
                <a:cs typeface="Times New Roman"/>
              </a:rPr>
              <a:t> </a:t>
            </a:r>
            <a:r>
              <a:rPr sz="2000" b="1" spc="-5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40487" y="1380235"/>
            <a:ext cx="4714875" cy="20707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4950" marR="30480" indent="-196850">
              <a:lnSpc>
                <a:spcPct val="111100"/>
              </a:lnSpc>
              <a:spcBef>
                <a:spcPts val="100"/>
              </a:spcBef>
              <a:buFont typeface="Times New Roman"/>
              <a:buChar char="•"/>
              <a:tabLst>
                <a:tab pos="234950" algn="l"/>
              </a:tabLst>
            </a:pP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20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g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)+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):</a:t>
            </a:r>
            <a:r>
              <a:rPr sz="1800" spc="434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estimación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real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del </a:t>
            </a:r>
            <a:r>
              <a:rPr sz="1800" dirty="0">
                <a:latin typeface="Times New Roman"/>
                <a:cs typeface="Times New Roman"/>
              </a:rPr>
              <a:t>plan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(camino)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mínimo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lleva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25" dirty="0">
                <a:latin typeface="Times New Roman"/>
                <a:cs typeface="Times New Roman"/>
              </a:rPr>
              <a:t>del </a:t>
            </a:r>
            <a:r>
              <a:rPr sz="1800" i="1" dirty="0">
                <a:latin typeface="Times New Roman"/>
                <a:cs typeface="Times New Roman"/>
              </a:rPr>
              <a:t>estado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inicial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meta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pasando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n</a:t>
            </a:r>
            <a:endParaRPr sz="1800">
              <a:latin typeface="Times New Roman"/>
              <a:cs typeface="Times New Roman"/>
            </a:endParaRPr>
          </a:p>
          <a:p>
            <a:pPr marL="234950" marR="249554" indent="-196850">
              <a:lnSpc>
                <a:spcPct val="111100"/>
              </a:lnSpc>
              <a:spcBef>
                <a:spcPts val="790"/>
              </a:spcBef>
              <a:buChar char="•"/>
              <a:tabLst>
                <a:tab pos="234950" algn="l"/>
              </a:tabLst>
            </a:pPr>
            <a:r>
              <a:rPr sz="1800" dirty="0">
                <a:latin typeface="Times New Roman"/>
                <a:cs typeface="Times New Roman"/>
              </a:rPr>
              <a:t>entre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hojas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árbol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elegir </a:t>
            </a:r>
            <a:r>
              <a:rPr sz="1800" spc="-25" dirty="0">
                <a:latin typeface="Times New Roman"/>
                <a:cs typeface="Times New Roman"/>
              </a:rPr>
              <a:t>el </a:t>
            </a:r>
            <a:r>
              <a:rPr sz="1800" dirty="0">
                <a:latin typeface="Times New Roman"/>
                <a:cs typeface="Times New Roman"/>
              </a:rPr>
              <a:t>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valor </a:t>
            </a:r>
            <a:r>
              <a:rPr sz="1800" i="1" dirty="0">
                <a:latin typeface="Times New Roman"/>
                <a:cs typeface="Times New Roman"/>
              </a:rPr>
              <a:t>f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baseline="23148" dirty="0">
                <a:latin typeface="Times New Roman"/>
                <a:cs typeface="Times New Roman"/>
              </a:rPr>
              <a:t>* </a:t>
            </a:r>
            <a:r>
              <a:rPr sz="1800" spc="-10" dirty="0">
                <a:latin typeface="Times New Roman"/>
                <a:cs typeface="Times New Roman"/>
              </a:rPr>
              <a:t>mínimo</a:t>
            </a:r>
            <a:endParaRPr sz="1800">
              <a:latin typeface="Times New Roman"/>
              <a:cs typeface="Times New Roman"/>
            </a:endParaRPr>
          </a:p>
          <a:p>
            <a:pPr marL="234950" indent="-196850">
              <a:lnSpc>
                <a:spcPct val="100000"/>
              </a:lnSpc>
              <a:spcBef>
                <a:spcPts val="1155"/>
              </a:spcBef>
              <a:buChar char="•"/>
              <a:tabLst>
                <a:tab pos="234950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Algoritmo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17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completo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03659" y="3556507"/>
            <a:ext cx="7493000" cy="24517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71780" indent="-197485">
              <a:lnSpc>
                <a:spcPct val="100000"/>
              </a:lnSpc>
              <a:spcBef>
                <a:spcPts val="100"/>
              </a:spcBef>
              <a:buChar char="•"/>
              <a:tabLst>
                <a:tab pos="271780" algn="l"/>
              </a:tabLst>
            </a:pP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2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Algoritmo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09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óptimo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heurísticas</a:t>
            </a:r>
            <a:r>
              <a:rPr sz="1800" spc="-10" dirty="0">
                <a:latin typeface="Times New Roman"/>
                <a:cs typeface="Times New Roman"/>
              </a:rPr>
              <a:t> optimistas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Char char="•"/>
            </a:pPr>
            <a:endParaRPr sz="2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Font typeface="Times New Roman"/>
              <a:buChar char="•"/>
            </a:pPr>
            <a:endParaRPr sz="23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5"/>
              </a:spcBef>
            </a:pPr>
            <a:r>
              <a:rPr sz="2000" b="1" dirty="0">
                <a:latin typeface="Times New Roman"/>
                <a:cs typeface="Times New Roman"/>
              </a:rPr>
              <a:t>Cuestiones</a:t>
            </a:r>
            <a:r>
              <a:rPr sz="2000" b="1" spc="-30" dirty="0">
                <a:latin typeface="Times New Roman"/>
                <a:cs typeface="Times New Roman"/>
              </a:rPr>
              <a:t> </a:t>
            </a:r>
            <a:r>
              <a:rPr sz="2000" b="1" spc="-10" dirty="0">
                <a:latin typeface="Times New Roman"/>
                <a:cs typeface="Times New Roman"/>
              </a:rPr>
              <a:t>pendientes:</a:t>
            </a:r>
            <a:endParaRPr sz="2000">
              <a:latin typeface="Times New Roman"/>
              <a:cs typeface="Times New Roman"/>
            </a:endParaRPr>
          </a:p>
          <a:p>
            <a:pPr marL="247650" indent="-196850">
              <a:lnSpc>
                <a:spcPct val="100000"/>
              </a:lnSpc>
              <a:spcBef>
                <a:spcPts val="894"/>
              </a:spcBef>
              <a:buChar char="•"/>
              <a:tabLst>
                <a:tab pos="247650" algn="l"/>
              </a:tabLst>
            </a:pPr>
            <a:r>
              <a:rPr sz="1800" dirty="0">
                <a:latin typeface="Times New Roman"/>
                <a:cs typeface="Times New Roman"/>
              </a:rPr>
              <a:t>¿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Cómo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encontrar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funciones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heurísticas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optimistas</a:t>
            </a:r>
            <a:r>
              <a:rPr sz="1800" i="1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y/o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10" dirty="0">
                <a:latin typeface="Times New Roman"/>
                <a:cs typeface="Times New Roman"/>
              </a:rPr>
              <a:t>consistentes</a:t>
            </a:r>
            <a:r>
              <a:rPr sz="1800" spc="-10" dirty="0">
                <a:latin typeface="Times New Roman"/>
                <a:cs typeface="Times New Roman"/>
              </a:rPr>
              <a:t>?</a:t>
            </a:r>
            <a:endParaRPr sz="1800">
              <a:latin typeface="Times New Roman"/>
              <a:cs typeface="Times New Roman"/>
            </a:endParaRPr>
          </a:p>
          <a:p>
            <a:pPr marL="247650" indent="-196850">
              <a:lnSpc>
                <a:spcPct val="100000"/>
              </a:lnSpc>
              <a:spcBef>
                <a:spcPts val="1150"/>
              </a:spcBef>
              <a:buChar char="•"/>
              <a:tabLst>
                <a:tab pos="247650" algn="l"/>
              </a:tabLst>
            </a:pPr>
            <a:r>
              <a:rPr sz="1800" dirty="0">
                <a:latin typeface="Times New Roman"/>
                <a:cs typeface="Times New Roman"/>
              </a:rPr>
              <a:t>¿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Cómo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distinguir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</a:t>
            </a:r>
            <a:r>
              <a:rPr sz="1800" i="1" dirty="0">
                <a:latin typeface="Times New Roman"/>
                <a:cs typeface="Times New Roman"/>
              </a:rPr>
              <a:t>buenas</a:t>
            </a:r>
            <a:r>
              <a:rPr sz="1800" dirty="0">
                <a:latin typeface="Times New Roman"/>
                <a:cs typeface="Times New Roman"/>
              </a:rPr>
              <a:t>”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“</a:t>
            </a:r>
            <a:r>
              <a:rPr sz="1800" i="1" dirty="0">
                <a:latin typeface="Times New Roman"/>
                <a:cs typeface="Times New Roman"/>
              </a:rPr>
              <a:t>malas</a:t>
            </a:r>
            <a:r>
              <a:rPr sz="1800" dirty="0">
                <a:latin typeface="Times New Roman"/>
                <a:cs typeface="Times New Roman"/>
              </a:rPr>
              <a:t>”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funciones</a:t>
            </a:r>
            <a:r>
              <a:rPr sz="1800" spc="-10" dirty="0">
                <a:latin typeface="Times New Roman"/>
                <a:cs typeface="Times New Roman"/>
              </a:rPr>
              <a:t> heurísticas?</a:t>
            </a:r>
            <a:endParaRPr sz="1800">
              <a:latin typeface="Times New Roman"/>
              <a:cs typeface="Times New Roman"/>
            </a:endParaRPr>
          </a:p>
          <a:p>
            <a:pPr marL="247650" indent="-196850">
              <a:lnSpc>
                <a:spcPct val="100000"/>
              </a:lnSpc>
              <a:spcBef>
                <a:spcPts val="1035"/>
              </a:spcBef>
              <a:buChar char="•"/>
              <a:tabLst>
                <a:tab pos="247650" algn="l"/>
              </a:tabLst>
            </a:pPr>
            <a:r>
              <a:rPr sz="1800" dirty="0">
                <a:latin typeface="Times New Roman"/>
                <a:cs typeface="Times New Roman"/>
              </a:rPr>
              <a:t>¿Cuál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 la </a:t>
            </a:r>
            <a:r>
              <a:rPr sz="1800" i="1" dirty="0">
                <a:latin typeface="Times New Roman"/>
                <a:cs typeface="Times New Roman"/>
              </a:rPr>
              <a:t>complejidad</a:t>
            </a:r>
            <a:r>
              <a:rPr sz="1800" i="1" spc="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del </a:t>
            </a:r>
            <a:r>
              <a:rPr sz="1800" spc="-10" dirty="0">
                <a:latin typeface="Times New Roman"/>
                <a:cs typeface="Times New Roman"/>
              </a:rPr>
              <a:t>algoritmo</a:t>
            </a:r>
            <a:r>
              <a:rPr sz="1800" spc="-10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?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¿Cómo se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puede</a:t>
            </a:r>
            <a:r>
              <a:rPr sz="1800" spc="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optimizar?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1687195">
              <a:lnSpc>
                <a:spcPct val="100000"/>
              </a:lnSpc>
              <a:spcBef>
                <a:spcPts val="100"/>
              </a:spcBef>
            </a:pPr>
            <a:r>
              <a:rPr dirty="0"/>
              <a:t>Tema</a:t>
            </a:r>
            <a:r>
              <a:rPr spc="-25" dirty="0"/>
              <a:t> </a:t>
            </a:r>
            <a:r>
              <a:rPr dirty="0"/>
              <a:t>3:</a:t>
            </a:r>
            <a:r>
              <a:rPr spc="-10" dirty="0"/>
              <a:t> </a:t>
            </a:r>
            <a:r>
              <a:rPr dirty="0"/>
              <a:t>Búsqueda</a:t>
            </a:r>
            <a:r>
              <a:rPr spc="-5" dirty="0"/>
              <a:t> </a:t>
            </a:r>
            <a:r>
              <a:rPr spc="-10" dirty="0"/>
              <a:t>heurística</a:t>
            </a:r>
          </a:p>
        </p:txBody>
      </p:sp>
      <p:pic>
        <p:nvPicPr>
          <p:cNvPr id="11" name="object 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323421" y="1721794"/>
            <a:ext cx="271726" cy="1458551"/>
          </a:xfrm>
          <a:prstGeom prst="rect">
            <a:avLst/>
          </a:prstGeom>
        </p:spPr>
      </p:pic>
      <p:sp>
        <p:nvSpPr>
          <p:cNvPr id="12" name="object 12"/>
          <p:cNvSpPr txBox="1"/>
          <p:nvPr/>
        </p:nvSpPr>
        <p:spPr>
          <a:xfrm>
            <a:off x="7546967" y="2196084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480292" y="2900171"/>
            <a:ext cx="32258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m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763670" y="2585211"/>
            <a:ext cx="3651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20" dirty="0">
                <a:solidFill>
                  <a:srgbClr val="0000FF"/>
                </a:solidFill>
                <a:latin typeface="Times New Roman"/>
                <a:cs typeface="Times New Roman"/>
              </a:rPr>
              <a:t>h</a:t>
            </a:r>
            <a:r>
              <a:rPr sz="1600" spc="-20" dirty="0">
                <a:solidFill>
                  <a:srgbClr val="0000FF"/>
                </a:solidFill>
                <a:latin typeface="Times New Roman"/>
                <a:cs typeface="Times New Roman"/>
              </a:rPr>
              <a:t>(</a:t>
            </a:r>
            <a:r>
              <a:rPr sz="1600" i="1" spc="-20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00" spc="-20" dirty="0">
                <a:solidFill>
                  <a:srgbClr val="0000FF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835250" y="2582164"/>
            <a:ext cx="4838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solidFill>
                  <a:srgbClr val="C00000"/>
                </a:solidFill>
                <a:latin typeface="Times New Roman"/>
                <a:cs typeface="Times New Roman"/>
              </a:rPr>
              <a:t>h</a:t>
            </a:r>
            <a:r>
              <a:rPr sz="1650" i="1" spc="-15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C0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C00000"/>
                </a:solidFill>
                <a:latin typeface="Times New Roman"/>
                <a:cs typeface="Times New Roman"/>
              </a:rPr>
              <a:t>n</a:t>
            </a:r>
            <a:r>
              <a:rPr sz="1600" spc="-10" dirty="0">
                <a:solidFill>
                  <a:srgbClr val="C0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8179927" y="1700832"/>
            <a:ext cx="120650" cy="1449070"/>
          </a:xfrm>
          <a:custGeom>
            <a:avLst/>
            <a:gdLst/>
            <a:ahLst/>
            <a:cxnLst/>
            <a:rect l="l" t="t" r="r" b="b"/>
            <a:pathLst>
              <a:path w="120650" h="1449070">
                <a:moveTo>
                  <a:pt x="1" y="1449027"/>
                </a:moveTo>
                <a:lnTo>
                  <a:pt x="23483" y="1443369"/>
                </a:lnTo>
                <a:lnTo>
                  <a:pt x="42658" y="1427940"/>
                </a:lnTo>
                <a:lnTo>
                  <a:pt x="55586" y="1405055"/>
                </a:lnTo>
                <a:lnTo>
                  <a:pt x="60327" y="1377032"/>
                </a:lnTo>
                <a:lnTo>
                  <a:pt x="60325" y="796508"/>
                </a:lnTo>
                <a:lnTo>
                  <a:pt x="65066" y="768484"/>
                </a:lnTo>
                <a:lnTo>
                  <a:pt x="77994" y="745600"/>
                </a:lnTo>
                <a:lnTo>
                  <a:pt x="97170" y="730171"/>
                </a:lnTo>
                <a:lnTo>
                  <a:pt x="120651" y="724513"/>
                </a:lnTo>
                <a:lnTo>
                  <a:pt x="97170" y="718855"/>
                </a:lnTo>
                <a:lnTo>
                  <a:pt x="77994" y="703426"/>
                </a:lnTo>
                <a:lnTo>
                  <a:pt x="65066" y="680542"/>
                </a:lnTo>
                <a:lnTo>
                  <a:pt x="60325" y="652518"/>
                </a:lnTo>
                <a:lnTo>
                  <a:pt x="60325" y="71994"/>
                </a:lnTo>
                <a:lnTo>
                  <a:pt x="55585" y="43971"/>
                </a:lnTo>
                <a:lnTo>
                  <a:pt x="42656" y="21086"/>
                </a:lnTo>
                <a:lnTo>
                  <a:pt x="23481" y="5657"/>
                </a:lnTo>
                <a:lnTo>
                  <a:pt x="0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8408883" y="2265171"/>
            <a:ext cx="35369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0000FF"/>
                </a:solidFill>
                <a:latin typeface="Times New Roman"/>
                <a:cs typeface="Times New Roman"/>
              </a:rPr>
              <a:t>f</a:t>
            </a:r>
            <a:r>
              <a:rPr sz="1600" i="1" spc="-13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1600" spc="-25" dirty="0">
                <a:solidFill>
                  <a:srgbClr val="0000FF"/>
                </a:solidFill>
                <a:latin typeface="Times New Roman"/>
                <a:cs typeface="Times New Roman"/>
              </a:rPr>
              <a:t>(</a:t>
            </a:r>
            <a:r>
              <a:rPr sz="1600" i="1" spc="-25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00" spc="-25" dirty="0">
                <a:solidFill>
                  <a:srgbClr val="0000FF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673736" y="1726557"/>
            <a:ext cx="120650" cy="1449070"/>
          </a:xfrm>
          <a:custGeom>
            <a:avLst/>
            <a:gdLst/>
            <a:ahLst/>
            <a:cxnLst/>
            <a:rect l="l" t="t" r="r" b="b"/>
            <a:pathLst>
              <a:path w="120650" h="1449070">
                <a:moveTo>
                  <a:pt x="120650" y="1449027"/>
                </a:moveTo>
                <a:lnTo>
                  <a:pt x="97168" y="1443369"/>
                </a:lnTo>
                <a:lnTo>
                  <a:pt x="77993" y="1427940"/>
                </a:lnTo>
                <a:lnTo>
                  <a:pt x="65064" y="1405055"/>
                </a:lnTo>
                <a:lnTo>
                  <a:pt x="60324" y="1377032"/>
                </a:lnTo>
                <a:lnTo>
                  <a:pt x="60325" y="796508"/>
                </a:lnTo>
                <a:lnTo>
                  <a:pt x="55585" y="768484"/>
                </a:lnTo>
                <a:lnTo>
                  <a:pt x="42656" y="745600"/>
                </a:lnTo>
                <a:lnTo>
                  <a:pt x="23481" y="730171"/>
                </a:lnTo>
                <a:lnTo>
                  <a:pt x="0" y="724513"/>
                </a:lnTo>
                <a:lnTo>
                  <a:pt x="23481" y="718855"/>
                </a:lnTo>
                <a:lnTo>
                  <a:pt x="42656" y="703426"/>
                </a:lnTo>
                <a:lnTo>
                  <a:pt x="55585" y="680542"/>
                </a:lnTo>
                <a:lnTo>
                  <a:pt x="60325" y="652518"/>
                </a:lnTo>
                <a:lnTo>
                  <a:pt x="60325" y="71994"/>
                </a:lnTo>
                <a:lnTo>
                  <a:pt x="65066" y="43971"/>
                </a:lnTo>
                <a:lnTo>
                  <a:pt x="77994" y="21086"/>
                </a:lnTo>
                <a:lnTo>
                  <a:pt x="97170" y="5657"/>
                </a:lnTo>
                <a:lnTo>
                  <a:pt x="120651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6094276" y="2259076"/>
            <a:ext cx="4394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solidFill>
                  <a:srgbClr val="C00000"/>
                </a:solidFill>
                <a:latin typeface="Times New Roman"/>
                <a:cs typeface="Times New Roman"/>
              </a:rPr>
              <a:t>f</a:t>
            </a:r>
            <a:r>
              <a:rPr sz="1650" i="1" spc="-15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*</a:t>
            </a:r>
            <a:r>
              <a:rPr sz="1600" spc="-10" dirty="0">
                <a:solidFill>
                  <a:srgbClr val="C0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C00000"/>
                </a:solidFill>
                <a:latin typeface="Times New Roman"/>
                <a:cs typeface="Times New Roman"/>
              </a:rPr>
              <a:t>n</a:t>
            </a:r>
            <a:r>
              <a:rPr sz="1600" spc="-10" dirty="0">
                <a:solidFill>
                  <a:srgbClr val="C0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4 </a:t>
            </a:r>
            <a:r>
              <a:rPr spc="-50" dirty="0"/>
              <a:t>–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6905080" y="1871979"/>
            <a:ext cx="3651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20" dirty="0">
                <a:solidFill>
                  <a:srgbClr val="0000FF"/>
                </a:solidFill>
                <a:latin typeface="Times New Roman"/>
                <a:cs typeface="Times New Roman"/>
              </a:rPr>
              <a:t>g</a:t>
            </a:r>
            <a:r>
              <a:rPr sz="1600" spc="-20" dirty="0">
                <a:solidFill>
                  <a:srgbClr val="0000FF"/>
                </a:solidFill>
                <a:latin typeface="Times New Roman"/>
                <a:cs typeface="Times New Roman"/>
              </a:rPr>
              <a:t>(</a:t>
            </a:r>
            <a:r>
              <a:rPr sz="1600" i="1" spc="-20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00" spc="-20" dirty="0">
                <a:solidFill>
                  <a:srgbClr val="0000FF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525360" y="1531620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n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652360" y="1672335"/>
            <a:ext cx="107950" cy="22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300" i="1" dirty="0">
                <a:latin typeface="Times New Roman"/>
                <a:cs typeface="Times New Roman"/>
              </a:rPr>
              <a:t>0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751795" y="1875028"/>
            <a:ext cx="3651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spc="-20" dirty="0">
                <a:solidFill>
                  <a:srgbClr val="0000FF"/>
                </a:solidFill>
                <a:latin typeface="Times New Roman"/>
                <a:cs typeface="Times New Roman"/>
              </a:rPr>
              <a:t>g</a:t>
            </a:r>
            <a:r>
              <a:rPr sz="1600" spc="-20" dirty="0">
                <a:solidFill>
                  <a:srgbClr val="0000FF"/>
                </a:solidFill>
                <a:latin typeface="Times New Roman"/>
                <a:cs typeface="Times New Roman"/>
              </a:rPr>
              <a:t>(</a:t>
            </a:r>
            <a:r>
              <a:rPr sz="1600" i="1" spc="-20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00" spc="-20" dirty="0">
                <a:solidFill>
                  <a:srgbClr val="0000FF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215230" y="362203"/>
            <a:ext cx="671385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Encontrar</a:t>
            </a:r>
            <a:r>
              <a:rPr spc="-40" dirty="0"/>
              <a:t> </a:t>
            </a:r>
            <a:r>
              <a:rPr dirty="0"/>
              <a:t>Funciones</a:t>
            </a:r>
            <a:r>
              <a:rPr spc="-25" dirty="0"/>
              <a:t> </a:t>
            </a:r>
            <a:r>
              <a:rPr dirty="0"/>
              <a:t>Heurísticas:</a:t>
            </a:r>
            <a:r>
              <a:rPr spc="-25" dirty="0"/>
              <a:t> </a:t>
            </a:r>
            <a:r>
              <a:rPr spc="-10" dirty="0"/>
              <a:t>Aprendizaje</a:t>
            </a:r>
          </a:p>
        </p:txBody>
      </p:sp>
      <p:pic>
        <p:nvPicPr>
          <p:cNvPr id="8" name="object 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027050" y="3800025"/>
            <a:ext cx="3777780" cy="1503410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4349286" y="4758435"/>
            <a:ext cx="62357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C00000"/>
                </a:solidFill>
                <a:latin typeface="Times New Roman"/>
                <a:cs typeface="Times New Roman"/>
              </a:rPr>
              <a:t>h</a:t>
            </a:r>
            <a:r>
              <a:rPr sz="1650" i="1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*</a:t>
            </a:r>
            <a:r>
              <a:rPr sz="1650" i="1" spc="-52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600" spc="-10" dirty="0">
                <a:solidFill>
                  <a:srgbClr val="C0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C0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C00000"/>
                </a:solidFill>
                <a:latin typeface="Times New Roman"/>
                <a:cs typeface="Times New Roman"/>
              </a:rPr>
              <a:t>j2</a:t>
            </a:r>
            <a:r>
              <a:rPr sz="1600" spc="-10" dirty="0">
                <a:solidFill>
                  <a:srgbClr val="C0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354719" y="4439439"/>
            <a:ext cx="120650" cy="796290"/>
          </a:xfrm>
          <a:custGeom>
            <a:avLst/>
            <a:gdLst/>
            <a:ahLst/>
            <a:cxnLst/>
            <a:rect l="l" t="t" r="r" b="b"/>
            <a:pathLst>
              <a:path w="120650" h="796289">
                <a:moveTo>
                  <a:pt x="0" y="795867"/>
                </a:moveTo>
                <a:lnTo>
                  <a:pt x="23482" y="790209"/>
                </a:lnTo>
                <a:lnTo>
                  <a:pt x="42657" y="774780"/>
                </a:lnTo>
                <a:lnTo>
                  <a:pt x="55585" y="751895"/>
                </a:lnTo>
                <a:lnTo>
                  <a:pt x="60326" y="723871"/>
                </a:lnTo>
                <a:lnTo>
                  <a:pt x="60325" y="469928"/>
                </a:lnTo>
                <a:lnTo>
                  <a:pt x="65066" y="441904"/>
                </a:lnTo>
                <a:lnTo>
                  <a:pt x="77994" y="419020"/>
                </a:lnTo>
                <a:lnTo>
                  <a:pt x="97169" y="403591"/>
                </a:lnTo>
                <a:lnTo>
                  <a:pt x="120650" y="397933"/>
                </a:lnTo>
                <a:lnTo>
                  <a:pt x="97169" y="392275"/>
                </a:lnTo>
                <a:lnTo>
                  <a:pt x="77994" y="376846"/>
                </a:lnTo>
                <a:lnTo>
                  <a:pt x="65066" y="353962"/>
                </a:lnTo>
                <a:lnTo>
                  <a:pt x="60325" y="325938"/>
                </a:lnTo>
                <a:lnTo>
                  <a:pt x="60325" y="71995"/>
                </a:lnTo>
                <a:lnTo>
                  <a:pt x="55584" y="43971"/>
                </a:lnTo>
                <a:lnTo>
                  <a:pt x="42656" y="21086"/>
                </a:lnTo>
                <a:lnTo>
                  <a:pt x="23481" y="5657"/>
                </a:lnTo>
                <a:lnTo>
                  <a:pt x="0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3787387" y="4363211"/>
            <a:ext cx="22625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  <a:tabLst>
                <a:tab pos="1951989" algn="l"/>
              </a:tabLst>
            </a:pPr>
            <a:r>
              <a:rPr sz="3000" i="1" spc="-37" baseline="11111" dirty="0">
                <a:latin typeface="Times New Roman"/>
                <a:cs typeface="Times New Roman"/>
              </a:rPr>
              <a:t>n</a:t>
            </a:r>
            <a:r>
              <a:rPr sz="1300" i="1" spc="-25" dirty="0">
                <a:latin typeface="Times New Roman"/>
                <a:cs typeface="Times New Roman"/>
              </a:rPr>
              <a:t>j2</a:t>
            </a:r>
            <a:r>
              <a:rPr sz="1300" i="1" dirty="0">
                <a:latin typeface="Times New Roman"/>
                <a:cs typeface="Times New Roman"/>
              </a:rPr>
              <a:t>	</a:t>
            </a:r>
            <a:r>
              <a:rPr sz="3000" i="1" spc="-37" baseline="13888" dirty="0">
                <a:latin typeface="Times New Roman"/>
                <a:cs typeface="Times New Roman"/>
              </a:rPr>
              <a:t>n</a:t>
            </a:r>
            <a:r>
              <a:rPr sz="1950" i="1" spc="-37" baseline="4273" dirty="0">
                <a:latin typeface="Times New Roman"/>
                <a:cs typeface="Times New Roman"/>
              </a:rPr>
              <a:t>j3</a:t>
            </a:r>
            <a:endParaRPr sz="1950" baseline="4273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5 </a:t>
            </a:r>
            <a:r>
              <a:rPr spc="-50" dirty="0"/>
              <a:t>–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561340" y="923261"/>
            <a:ext cx="8289925" cy="2987040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640"/>
              </a:spcBef>
            </a:pPr>
            <a:r>
              <a:rPr sz="2000" b="1" dirty="0">
                <a:latin typeface="Times New Roman"/>
                <a:cs typeface="Times New Roman"/>
              </a:rPr>
              <a:t>Idea</a:t>
            </a:r>
            <a:r>
              <a:rPr sz="1600" dirty="0">
                <a:latin typeface="Times New Roman"/>
                <a:cs typeface="Times New Roman"/>
              </a:rPr>
              <a:t>:</a:t>
            </a:r>
            <a:r>
              <a:rPr sz="16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generar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información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heurística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“sobre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la</a:t>
            </a:r>
            <a:r>
              <a:rPr sz="2000" spc="-30" dirty="0">
                <a:latin typeface="Times New Roman"/>
                <a:cs typeface="Times New Roman"/>
              </a:rPr>
              <a:t> </a:t>
            </a:r>
            <a:r>
              <a:rPr sz="2000" spc="-10" dirty="0">
                <a:latin typeface="Times New Roman"/>
                <a:cs typeface="Times New Roman"/>
              </a:rPr>
              <a:t>marcha”</a:t>
            </a:r>
            <a:endParaRPr sz="2000">
              <a:latin typeface="Times New Roman"/>
              <a:cs typeface="Times New Roman"/>
            </a:endParaRPr>
          </a:p>
          <a:p>
            <a:pPr marL="257175" marR="1484630" indent="-193675">
              <a:lnSpc>
                <a:spcPct val="111100"/>
              </a:lnSpc>
              <a:spcBef>
                <a:spcPts val="250"/>
              </a:spcBef>
              <a:buChar char="•"/>
              <a:tabLst>
                <a:tab pos="257175" algn="l"/>
              </a:tabLst>
            </a:pPr>
            <a:r>
              <a:rPr sz="1800" dirty="0">
                <a:latin typeface="Times New Roman"/>
                <a:cs typeface="Times New Roman"/>
              </a:rPr>
              <a:t>realizar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varias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búsquedas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(ligeramente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diferentes)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mismo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dominio </a:t>
            </a:r>
            <a:r>
              <a:rPr sz="1800" dirty="0">
                <a:latin typeface="Times New Roman"/>
                <a:cs typeface="Times New Roman"/>
              </a:rPr>
              <a:t>(p.e.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siempre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Bucarest,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pero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desde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diferentes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ciudades</a:t>
            </a:r>
            <a:r>
              <a:rPr sz="1800" spc="-10" dirty="0">
                <a:latin typeface="Times New Roman"/>
                <a:cs typeface="Times New Roman"/>
              </a:rPr>
              <a:t> iniciales)</a:t>
            </a:r>
            <a:endParaRPr sz="1800">
              <a:latin typeface="Times New Roman"/>
              <a:cs typeface="Times New Roman"/>
            </a:endParaRPr>
          </a:p>
          <a:p>
            <a:pPr marL="257175" indent="-193675">
              <a:lnSpc>
                <a:spcPct val="100000"/>
              </a:lnSpc>
              <a:spcBef>
                <a:spcPts val="550"/>
              </a:spcBef>
              <a:buChar char="•"/>
              <a:tabLst>
                <a:tab pos="257175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cada paso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búsqueda, usar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coste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real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 paso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parar mejorar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</a:t>
            </a:r>
            <a:r>
              <a:rPr sz="1800" i="1" spc="-25" dirty="0">
                <a:latin typeface="Times New Roman"/>
                <a:cs typeface="Times New Roman"/>
              </a:rPr>
              <a:t>h</a:t>
            </a:r>
            <a:r>
              <a:rPr sz="1800" spc="-37" baseline="23148" dirty="0">
                <a:latin typeface="Times New Roman"/>
                <a:cs typeface="Times New Roman"/>
              </a:rPr>
              <a:t>*</a:t>
            </a:r>
            <a:endParaRPr sz="1800" baseline="23148">
              <a:latin typeface="Times New Roman"/>
              <a:cs typeface="Times New Roman"/>
            </a:endParaRPr>
          </a:p>
          <a:p>
            <a:pPr marL="257175" indent="-193675">
              <a:lnSpc>
                <a:spcPct val="100000"/>
              </a:lnSpc>
              <a:spcBef>
                <a:spcPts val="530"/>
              </a:spcBef>
              <a:buChar char="•"/>
              <a:tabLst>
                <a:tab pos="257175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2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próxima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utilizan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17" baseline="23148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actualizadas</a:t>
            </a: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  <a:buFont typeface="Times New Roman"/>
              <a:buChar char="•"/>
            </a:pPr>
            <a:endParaRPr sz="17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2000" b="1" spc="-10" dirty="0">
                <a:latin typeface="Times New Roman"/>
                <a:cs typeface="Times New Roman"/>
              </a:rPr>
              <a:t>Ejemplo</a:t>
            </a:r>
            <a:r>
              <a:rPr sz="1800" spc="-10" dirty="0">
                <a:latin typeface="Times New Roman"/>
                <a:cs typeface="Times New Roman"/>
              </a:rPr>
              <a:t>:</a:t>
            </a:r>
            <a:endParaRPr sz="1800">
              <a:latin typeface="Times New Roman"/>
              <a:cs typeface="Times New Roman"/>
            </a:endParaRPr>
          </a:p>
          <a:p>
            <a:pPr marL="348615" indent="-285115">
              <a:lnSpc>
                <a:spcPct val="100000"/>
              </a:lnSpc>
              <a:spcBef>
                <a:spcPts val="484"/>
              </a:spcBef>
              <a:buFont typeface="Arial"/>
              <a:buChar char="•"/>
              <a:tabLst>
                <a:tab pos="348615" algn="l"/>
                <a:tab pos="349250" algn="l"/>
              </a:tabLst>
            </a:pPr>
            <a:r>
              <a:rPr sz="1800" dirty="0">
                <a:latin typeface="Times New Roman"/>
                <a:cs typeface="Times New Roman"/>
              </a:rPr>
              <a:t>Suponemos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 acabamos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 expandir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 nodo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i="1" spc="225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tres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sucesores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j1</a:t>
            </a:r>
            <a:r>
              <a:rPr sz="1800" dirty="0">
                <a:latin typeface="Times New Roman"/>
                <a:cs typeface="Times New Roman"/>
              </a:rPr>
              <a:t>, 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j2</a:t>
            </a:r>
            <a:r>
              <a:rPr sz="1800" dirty="0">
                <a:latin typeface="Times New Roman"/>
                <a:cs typeface="Times New Roman"/>
              </a:rPr>
              <a:t>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 </a:t>
            </a:r>
            <a:r>
              <a:rPr sz="1800" i="1" spc="-25" dirty="0">
                <a:latin typeface="Times New Roman"/>
                <a:cs typeface="Times New Roman"/>
              </a:rPr>
              <a:t>n</a:t>
            </a:r>
            <a:r>
              <a:rPr sz="1800" i="1" spc="-37" baseline="-13888" dirty="0">
                <a:latin typeface="Times New Roman"/>
                <a:cs typeface="Times New Roman"/>
              </a:rPr>
              <a:t>j3</a:t>
            </a:r>
            <a:endParaRPr sz="1800" baseline="-13888">
              <a:latin typeface="Times New Roman"/>
              <a:cs typeface="Times New Roman"/>
            </a:endParaRPr>
          </a:p>
          <a:p>
            <a:pPr marL="3318510">
              <a:lnSpc>
                <a:spcPct val="100000"/>
              </a:lnSpc>
              <a:spcBef>
                <a:spcPts val="425"/>
              </a:spcBef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i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384398" y="4197096"/>
            <a:ext cx="3232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02565" algn="l"/>
              </a:tabLst>
            </a:pPr>
            <a:r>
              <a:rPr sz="1100" i="1" spc="-50" dirty="0">
                <a:solidFill>
                  <a:srgbClr val="0000FF"/>
                </a:solidFill>
                <a:latin typeface="Times New Roman"/>
                <a:cs typeface="Times New Roman"/>
              </a:rPr>
              <a:t>i</a:t>
            </a:r>
            <a:r>
              <a:rPr sz="1100" i="1" dirty="0">
                <a:solidFill>
                  <a:srgbClr val="0000FF"/>
                </a:solidFill>
                <a:latin typeface="Times New Roman"/>
                <a:cs typeface="Times New Roman"/>
              </a:rPr>
              <a:t>	</a:t>
            </a:r>
            <a:r>
              <a:rPr sz="1100" i="1" spc="-25" dirty="0">
                <a:solidFill>
                  <a:srgbClr val="0000FF"/>
                </a:solidFill>
                <a:latin typeface="Times New Roman"/>
                <a:cs typeface="Times New Roman"/>
              </a:rPr>
              <a:t>j2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124048" y="4093972"/>
            <a:ext cx="6508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0000FF"/>
                </a:solidFill>
                <a:latin typeface="Times New Roman"/>
                <a:cs typeface="Times New Roman"/>
              </a:rPr>
              <a:t>c</a:t>
            </a:r>
            <a:r>
              <a:rPr sz="1600" dirty="0">
                <a:solidFill>
                  <a:srgbClr val="0000FF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00" i="1" spc="-10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0000FF"/>
                </a:solidFill>
                <a:latin typeface="Times New Roman"/>
                <a:cs typeface="Times New Roman"/>
              </a:rPr>
              <a:t>,</a:t>
            </a:r>
            <a:r>
              <a:rPr sz="1600" i="1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00" i="1" spc="434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1600" spc="-50" dirty="0">
                <a:solidFill>
                  <a:srgbClr val="0000FF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838339" y="3947667"/>
            <a:ext cx="7016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c</a:t>
            </a:r>
            <a:r>
              <a:rPr sz="1600" spc="-10" dirty="0">
                <a:solidFill>
                  <a:srgbClr val="0000FF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0000FF"/>
                </a:solidFill>
                <a:latin typeface="Times New Roman"/>
                <a:cs typeface="Times New Roman"/>
              </a:rPr>
              <a:t>i</a:t>
            </a:r>
            <a:r>
              <a:rPr sz="1600" spc="-10" dirty="0">
                <a:solidFill>
                  <a:srgbClr val="0000FF"/>
                </a:solidFill>
                <a:latin typeface="Times New Roman"/>
                <a:cs typeface="Times New Roman"/>
              </a:rPr>
              <a:t>,</a:t>
            </a:r>
            <a:r>
              <a:rPr sz="16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0000FF"/>
                </a:solidFill>
                <a:latin typeface="Times New Roman"/>
                <a:cs typeface="Times New Roman"/>
              </a:rPr>
              <a:t>j3</a:t>
            </a:r>
            <a:r>
              <a:rPr sz="1600" spc="-10" dirty="0">
                <a:solidFill>
                  <a:srgbClr val="0000FF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057974" y="4677155"/>
            <a:ext cx="2591435" cy="905510"/>
          </a:xfrm>
          <a:prstGeom prst="rect">
            <a:avLst/>
          </a:prstGeom>
        </p:spPr>
        <p:txBody>
          <a:bodyPr vert="horz" wrap="square" lIns="0" tIns="45085" rIns="0" bIns="0" rtlCol="0">
            <a:spAutoFit/>
          </a:bodyPr>
          <a:lstStyle/>
          <a:p>
            <a:pPr marL="1428115">
              <a:lnSpc>
                <a:spcPct val="100000"/>
              </a:lnSpc>
              <a:spcBef>
                <a:spcPts val="355"/>
              </a:spcBef>
            </a:pPr>
            <a:r>
              <a:rPr sz="1600" i="1" dirty="0">
                <a:solidFill>
                  <a:srgbClr val="C00000"/>
                </a:solidFill>
                <a:latin typeface="Times New Roman"/>
                <a:cs typeface="Times New Roman"/>
              </a:rPr>
              <a:t>h</a:t>
            </a:r>
            <a:r>
              <a:rPr sz="1650" i="1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*</a:t>
            </a:r>
            <a:r>
              <a:rPr sz="1650" i="1" spc="-52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600" spc="-10" dirty="0">
                <a:solidFill>
                  <a:srgbClr val="C0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C0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C00000"/>
                </a:solidFill>
                <a:latin typeface="Times New Roman"/>
                <a:cs typeface="Times New Roman"/>
              </a:rPr>
              <a:t>j3</a:t>
            </a:r>
            <a:r>
              <a:rPr sz="1600" spc="-10" dirty="0">
                <a:solidFill>
                  <a:srgbClr val="C0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  <a:p>
            <a:pPr marL="720725">
              <a:lnSpc>
                <a:spcPct val="100000"/>
              </a:lnSpc>
              <a:spcBef>
                <a:spcPts val="320"/>
              </a:spcBef>
            </a:pPr>
            <a:r>
              <a:rPr sz="2000" i="1" spc="-20" dirty="0">
                <a:latin typeface="Times New Roman"/>
                <a:cs typeface="Times New Roman"/>
              </a:rPr>
              <a:t>n´´</a:t>
            </a:r>
            <a:r>
              <a:rPr sz="1950" i="1" spc="-30" baseline="-17094" dirty="0">
                <a:latin typeface="Times New Roman"/>
                <a:cs typeface="Times New Roman"/>
              </a:rPr>
              <a:t>m</a:t>
            </a:r>
            <a:endParaRPr sz="1950" baseline="-17094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110"/>
              </a:spcBef>
              <a:tabLst>
                <a:tab pos="1781175" algn="l"/>
              </a:tabLst>
            </a:pPr>
            <a:r>
              <a:rPr sz="1600" i="1" dirty="0">
                <a:solidFill>
                  <a:srgbClr val="0000FF"/>
                </a:solidFill>
                <a:latin typeface="Times New Roman"/>
                <a:cs typeface="Times New Roman"/>
              </a:rPr>
              <a:t>c</a:t>
            </a:r>
            <a:r>
              <a:rPr sz="1600" dirty="0">
                <a:solidFill>
                  <a:srgbClr val="0000FF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50" i="1" baseline="-15151" dirty="0">
                <a:solidFill>
                  <a:srgbClr val="0000FF"/>
                </a:solidFill>
                <a:latin typeface="Times New Roman"/>
                <a:cs typeface="Times New Roman"/>
              </a:rPr>
              <a:t>i</a:t>
            </a:r>
            <a:r>
              <a:rPr sz="1600" dirty="0">
                <a:solidFill>
                  <a:srgbClr val="0000FF"/>
                </a:solidFill>
                <a:latin typeface="Times New Roman"/>
                <a:cs typeface="Times New Roman"/>
              </a:rPr>
              <a:t>,</a:t>
            </a:r>
            <a:r>
              <a:rPr sz="1600" i="1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50" i="1" baseline="-15151" dirty="0">
                <a:solidFill>
                  <a:srgbClr val="0000FF"/>
                </a:solidFill>
                <a:latin typeface="Times New Roman"/>
                <a:cs typeface="Times New Roman"/>
              </a:rPr>
              <a:t>j3</a:t>
            </a:r>
            <a:r>
              <a:rPr sz="1600" dirty="0">
                <a:solidFill>
                  <a:srgbClr val="0000FF"/>
                </a:solidFill>
                <a:latin typeface="Times New Roman"/>
                <a:cs typeface="Times New Roman"/>
              </a:rPr>
              <a:t>)</a:t>
            </a:r>
            <a:r>
              <a:rPr sz="1600" spc="-1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</a:t>
            </a:r>
            <a:r>
              <a:rPr sz="1600" spc="-20" dirty="0"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C00000"/>
                </a:solidFill>
                <a:latin typeface="Times New Roman"/>
                <a:cs typeface="Times New Roman"/>
              </a:rPr>
              <a:t>h</a:t>
            </a:r>
            <a:r>
              <a:rPr sz="1650" i="1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*</a:t>
            </a:r>
            <a:r>
              <a:rPr sz="1650" i="1" spc="-44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600" spc="-10" dirty="0">
                <a:solidFill>
                  <a:srgbClr val="C0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C0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C00000"/>
                </a:solidFill>
                <a:latin typeface="Times New Roman"/>
                <a:cs typeface="Times New Roman"/>
              </a:rPr>
              <a:t>j3</a:t>
            </a:r>
            <a:r>
              <a:rPr sz="1600" spc="-10" dirty="0">
                <a:solidFill>
                  <a:srgbClr val="C00000"/>
                </a:solidFill>
                <a:latin typeface="Times New Roman"/>
                <a:cs typeface="Times New Roman"/>
              </a:rPr>
              <a:t>)</a:t>
            </a:r>
            <a:r>
              <a:rPr sz="1600" spc="-10" dirty="0">
                <a:latin typeface="Times New Roman"/>
                <a:cs typeface="Times New Roman"/>
              </a:rPr>
              <a:t>)</a:t>
            </a:r>
            <a:r>
              <a:rPr sz="1600" dirty="0">
                <a:latin typeface="Times New Roman"/>
                <a:cs typeface="Times New Roman"/>
              </a:rPr>
              <a:t>	</a:t>
            </a:r>
            <a:r>
              <a:rPr sz="1600" spc="745" dirty="0">
                <a:latin typeface="Segoe UI Symbol"/>
                <a:cs typeface="Segoe UI Symbol"/>
              </a:rPr>
              <a:t>à</a:t>
            </a:r>
            <a:r>
              <a:rPr sz="1600" spc="350" dirty="0">
                <a:latin typeface="Segoe UI Symbol"/>
                <a:cs typeface="Segoe UI Symbol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h</a:t>
            </a:r>
            <a:r>
              <a:rPr sz="1650" spc="-15" baseline="25252" dirty="0">
                <a:latin typeface="Times New Roman"/>
                <a:cs typeface="Times New Roman"/>
              </a:rPr>
              <a:t>*</a:t>
            </a:r>
            <a:r>
              <a:rPr sz="1600" spc="-10" dirty="0">
                <a:latin typeface="Times New Roman"/>
                <a:cs typeface="Times New Roman"/>
              </a:rPr>
              <a:t>(</a:t>
            </a:r>
            <a:r>
              <a:rPr sz="1600" i="1" spc="-10" dirty="0"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latin typeface="Times New Roman"/>
                <a:cs typeface="Times New Roman"/>
              </a:rPr>
              <a:t>i</a:t>
            </a:r>
            <a:r>
              <a:rPr sz="1600" spc="-1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97840" y="5769355"/>
            <a:ext cx="845185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3215" indent="-285115">
              <a:lnSpc>
                <a:spcPts val="825"/>
              </a:lnSpc>
              <a:spcBef>
                <a:spcPts val="100"/>
              </a:spcBef>
              <a:buFont typeface="Arial"/>
              <a:buChar char="•"/>
              <a:tabLst>
                <a:tab pos="323215" algn="l"/>
                <a:tab pos="323850" algn="l"/>
              </a:tabLst>
            </a:pPr>
            <a:r>
              <a:rPr sz="1800" dirty="0">
                <a:latin typeface="Times New Roman"/>
                <a:cs typeface="Times New Roman"/>
              </a:rPr>
              <a:t>Si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baseline="-13888" dirty="0">
                <a:latin typeface="Times New Roman"/>
                <a:cs typeface="Times New Roman"/>
              </a:rPr>
              <a:t>j1</a:t>
            </a:r>
            <a:r>
              <a:rPr sz="1800" i="1" spc="442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baseline="-13888" dirty="0">
                <a:latin typeface="Times New Roman"/>
                <a:cs typeface="Times New Roman"/>
              </a:rPr>
              <a:t>j2</a:t>
            </a:r>
            <a:r>
              <a:rPr sz="1800" i="1" spc="450" baseline="-1388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baseline="-13888" dirty="0">
                <a:latin typeface="Times New Roman"/>
                <a:cs typeface="Times New Roman"/>
              </a:rPr>
              <a:t>j3</a:t>
            </a:r>
            <a:r>
              <a:rPr sz="1800" i="1" spc="217" baseline="-13888" dirty="0">
                <a:latin typeface="Times New Roman"/>
                <a:cs typeface="Times New Roman"/>
              </a:rPr>
              <a:t> 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 son optimistas,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entonces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el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aprendido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i="1" spc="14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i="1" baseline="-13888" dirty="0">
                <a:latin typeface="Times New Roman"/>
                <a:cs typeface="Times New Roman"/>
              </a:rPr>
              <a:t>i</a:t>
            </a:r>
            <a:r>
              <a:rPr sz="1800" dirty="0">
                <a:latin typeface="Times New Roman"/>
                <a:cs typeface="Times New Roman"/>
              </a:rPr>
              <a:t>)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optimista</a:t>
            </a:r>
            <a:endParaRPr sz="1800">
              <a:latin typeface="Times New Roman"/>
              <a:cs typeface="Times New Roman"/>
            </a:endParaRPr>
          </a:p>
          <a:p>
            <a:pPr marL="804545">
              <a:lnSpc>
                <a:spcPts val="710"/>
              </a:lnSpc>
              <a:tabLst>
                <a:tab pos="1494790" algn="l"/>
                <a:tab pos="2299970" algn="l"/>
                <a:tab pos="6859270" algn="l"/>
              </a:tabLst>
            </a:pP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50" dirty="0">
                <a:latin typeface="Times New Roman"/>
                <a:cs typeface="Times New Roman"/>
              </a:rPr>
              <a:t>*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112002" y="4873752"/>
            <a:ext cx="1327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i="1" spc="-25" dirty="0">
                <a:solidFill>
                  <a:srgbClr val="C00000"/>
                </a:solidFill>
                <a:latin typeface="Times New Roman"/>
                <a:cs typeface="Times New Roman"/>
              </a:rPr>
              <a:t>j1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160673" y="3950716"/>
            <a:ext cx="1176655" cy="1089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c</a:t>
            </a:r>
            <a:r>
              <a:rPr sz="1600" spc="-10" dirty="0">
                <a:solidFill>
                  <a:srgbClr val="0000FF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0000FF"/>
                </a:solidFill>
                <a:latin typeface="Times New Roman"/>
                <a:cs typeface="Times New Roman"/>
              </a:rPr>
              <a:t>i</a:t>
            </a:r>
            <a:r>
              <a:rPr sz="1600" spc="-10" dirty="0">
                <a:solidFill>
                  <a:srgbClr val="0000FF"/>
                </a:solidFill>
                <a:latin typeface="Times New Roman"/>
                <a:cs typeface="Times New Roman"/>
              </a:rPr>
              <a:t>,</a:t>
            </a:r>
            <a:r>
              <a:rPr sz="16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0000FF"/>
                </a:solidFill>
                <a:latin typeface="Times New Roman"/>
                <a:cs typeface="Times New Roman"/>
              </a:rPr>
              <a:t>j1</a:t>
            </a:r>
            <a:r>
              <a:rPr sz="1600" spc="-10" dirty="0">
                <a:solidFill>
                  <a:srgbClr val="0000FF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  <a:p>
            <a:pPr marL="71755">
              <a:lnSpc>
                <a:spcPct val="100000"/>
              </a:lnSpc>
              <a:spcBef>
                <a:spcPts val="1565"/>
              </a:spcBef>
            </a:pPr>
            <a:r>
              <a:rPr sz="3000" i="1" spc="-37" baseline="11111" dirty="0">
                <a:latin typeface="Times New Roman"/>
                <a:cs typeface="Times New Roman"/>
              </a:rPr>
              <a:t>n</a:t>
            </a:r>
            <a:r>
              <a:rPr sz="1300" i="1" spc="-25" dirty="0">
                <a:latin typeface="Times New Roman"/>
                <a:cs typeface="Times New Roman"/>
              </a:rPr>
              <a:t>j1</a:t>
            </a:r>
            <a:endParaRPr sz="1300">
              <a:latin typeface="Times New Roman"/>
              <a:cs typeface="Times New Roman"/>
            </a:endParaRPr>
          </a:p>
          <a:p>
            <a:pPr marL="624205">
              <a:lnSpc>
                <a:spcPct val="100000"/>
              </a:lnSpc>
              <a:spcBef>
                <a:spcPts val="570"/>
              </a:spcBef>
            </a:pPr>
            <a:r>
              <a:rPr sz="1600" i="1" dirty="0">
                <a:solidFill>
                  <a:srgbClr val="C00000"/>
                </a:solidFill>
                <a:latin typeface="Times New Roman"/>
                <a:cs typeface="Times New Roman"/>
              </a:rPr>
              <a:t>h</a:t>
            </a:r>
            <a:r>
              <a:rPr sz="1650" i="1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*</a:t>
            </a:r>
            <a:r>
              <a:rPr sz="1600" dirty="0">
                <a:solidFill>
                  <a:srgbClr val="C00000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C00000"/>
                </a:solidFill>
                <a:latin typeface="Times New Roman"/>
                <a:cs typeface="Times New Roman"/>
              </a:rPr>
              <a:t>n</a:t>
            </a:r>
            <a:r>
              <a:rPr sz="1600" i="1" spc="420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600" spc="-50" dirty="0">
                <a:solidFill>
                  <a:srgbClr val="C0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88291" y="4955794"/>
            <a:ext cx="3992879" cy="626745"/>
          </a:xfrm>
          <a:prstGeom prst="rect">
            <a:avLst/>
          </a:prstGeom>
        </p:spPr>
        <p:txBody>
          <a:bodyPr vert="horz" wrap="square" lIns="0" tIns="41910" rIns="0" bIns="0" rtlCol="0">
            <a:spAutoFit/>
          </a:bodyPr>
          <a:lstStyle/>
          <a:p>
            <a:pPr marL="1264920">
              <a:lnSpc>
                <a:spcPct val="100000"/>
              </a:lnSpc>
              <a:spcBef>
                <a:spcPts val="330"/>
              </a:spcBef>
              <a:tabLst>
                <a:tab pos="2883535" algn="l"/>
              </a:tabLst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m</a:t>
            </a:r>
            <a:r>
              <a:rPr sz="1950" i="1" baseline="-17094" dirty="0">
                <a:latin typeface="Times New Roman"/>
                <a:cs typeface="Times New Roman"/>
              </a:rPr>
              <a:t>	</a:t>
            </a:r>
            <a:r>
              <a:rPr sz="2000" i="1" spc="-25" dirty="0">
                <a:latin typeface="Times New Roman"/>
                <a:cs typeface="Times New Roman"/>
              </a:rPr>
              <a:t>n´</a:t>
            </a:r>
            <a:r>
              <a:rPr sz="1950" i="1" spc="-37" baseline="-14957" dirty="0">
                <a:latin typeface="Times New Roman"/>
                <a:cs typeface="Times New Roman"/>
              </a:rPr>
              <a:t>m</a:t>
            </a:r>
            <a:endParaRPr sz="1950" baseline="-14957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185"/>
              </a:spcBef>
              <a:tabLst>
                <a:tab pos="2125345" algn="l"/>
                <a:tab pos="3903345" algn="l"/>
              </a:tabLst>
            </a:pPr>
            <a:r>
              <a:rPr sz="1600" i="1" dirty="0">
                <a:latin typeface="Times New Roman"/>
                <a:cs typeface="Times New Roman"/>
              </a:rPr>
              <a:t>min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spc="430" dirty="0"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00FF"/>
                </a:solidFill>
                <a:latin typeface="Times New Roman"/>
                <a:cs typeface="Times New Roman"/>
              </a:rPr>
              <a:t>c</a:t>
            </a:r>
            <a:r>
              <a:rPr sz="1600" dirty="0">
                <a:solidFill>
                  <a:srgbClr val="0000FF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50" i="1" baseline="-15151" dirty="0">
                <a:solidFill>
                  <a:srgbClr val="0000FF"/>
                </a:solidFill>
                <a:latin typeface="Times New Roman"/>
                <a:cs typeface="Times New Roman"/>
              </a:rPr>
              <a:t>i</a:t>
            </a:r>
            <a:r>
              <a:rPr sz="1600" dirty="0">
                <a:solidFill>
                  <a:srgbClr val="0000FF"/>
                </a:solidFill>
                <a:latin typeface="Times New Roman"/>
                <a:cs typeface="Times New Roman"/>
              </a:rPr>
              <a:t>,</a:t>
            </a:r>
            <a:r>
              <a:rPr sz="1600" i="1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50" i="1" baseline="-15151" dirty="0">
                <a:solidFill>
                  <a:srgbClr val="0000FF"/>
                </a:solidFill>
                <a:latin typeface="Times New Roman"/>
                <a:cs typeface="Times New Roman"/>
              </a:rPr>
              <a:t>j1</a:t>
            </a:r>
            <a:r>
              <a:rPr sz="1600" dirty="0">
                <a:solidFill>
                  <a:srgbClr val="0000FF"/>
                </a:solidFill>
                <a:latin typeface="Times New Roman"/>
                <a:cs typeface="Times New Roman"/>
              </a:rPr>
              <a:t>)</a:t>
            </a:r>
            <a:r>
              <a:rPr sz="1600" spc="-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</a:t>
            </a:r>
            <a:r>
              <a:rPr sz="1600" spc="-15" dirty="0"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C00000"/>
                </a:solidFill>
                <a:latin typeface="Times New Roman"/>
                <a:cs typeface="Times New Roman"/>
              </a:rPr>
              <a:t>h</a:t>
            </a:r>
            <a:r>
              <a:rPr sz="1650" i="1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*</a:t>
            </a:r>
            <a:r>
              <a:rPr sz="1650" i="1" spc="-44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600" spc="-10" dirty="0">
                <a:solidFill>
                  <a:srgbClr val="C0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C0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C00000"/>
                </a:solidFill>
                <a:latin typeface="Times New Roman"/>
                <a:cs typeface="Times New Roman"/>
              </a:rPr>
              <a:t>j1</a:t>
            </a:r>
            <a:r>
              <a:rPr sz="1600" spc="-10" dirty="0">
                <a:solidFill>
                  <a:srgbClr val="C00000"/>
                </a:solidFill>
                <a:latin typeface="Times New Roman"/>
                <a:cs typeface="Times New Roman"/>
              </a:rPr>
              <a:t>)</a:t>
            </a:r>
            <a:r>
              <a:rPr sz="1600" dirty="0">
                <a:solidFill>
                  <a:srgbClr val="C00000"/>
                </a:solidFill>
                <a:latin typeface="Times New Roman"/>
                <a:cs typeface="Times New Roman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420" dirty="0"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00FF"/>
                </a:solidFill>
                <a:latin typeface="Times New Roman"/>
                <a:cs typeface="Times New Roman"/>
              </a:rPr>
              <a:t>c</a:t>
            </a:r>
            <a:r>
              <a:rPr sz="1600" dirty="0">
                <a:solidFill>
                  <a:srgbClr val="0000FF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50" i="1" baseline="-15151" dirty="0">
                <a:solidFill>
                  <a:srgbClr val="0000FF"/>
                </a:solidFill>
                <a:latin typeface="Times New Roman"/>
                <a:cs typeface="Times New Roman"/>
              </a:rPr>
              <a:t>i</a:t>
            </a:r>
            <a:r>
              <a:rPr sz="1600" dirty="0">
                <a:solidFill>
                  <a:srgbClr val="0000FF"/>
                </a:solidFill>
                <a:latin typeface="Times New Roman"/>
                <a:cs typeface="Times New Roman"/>
              </a:rPr>
              <a:t>,</a:t>
            </a:r>
            <a:r>
              <a:rPr sz="1600" i="1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50" i="1" baseline="-15151" dirty="0">
                <a:solidFill>
                  <a:srgbClr val="0000FF"/>
                </a:solidFill>
                <a:latin typeface="Times New Roman"/>
                <a:cs typeface="Times New Roman"/>
              </a:rPr>
              <a:t>j2</a:t>
            </a:r>
            <a:r>
              <a:rPr sz="1600" dirty="0">
                <a:solidFill>
                  <a:srgbClr val="0000FF"/>
                </a:solidFill>
                <a:latin typeface="Times New Roman"/>
                <a:cs typeface="Times New Roman"/>
              </a:rPr>
              <a:t>)</a:t>
            </a:r>
            <a:r>
              <a:rPr sz="1600" spc="-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</a:t>
            </a:r>
            <a:r>
              <a:rPr sz="1600" spc="-15" dirty="0"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C00000"/>
                </a:solidFill>
                <a:latin typeface="Times New Roman"/>
                <a:cs typeface="Times New Roman"/>
              </a:rPr>
              <a:t>h</a:t>
            </a:r>
            <a:r>
              <a:rPr sz="1650" i="1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*</a:t>
            </a:r>
            <a:r>
              <a:rPr sz="1650" i="1" spc="-37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600" spc="-10" dirty="0">
                <a:solidFill>
                  <a:srgbClr val="C0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C0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C00000"/>
                </a:solidFill>
                <a:latin typeface="Times New Roman"/>
                <a:cs typeface="Times New Roman"/>
              </a:rPr>
              <a:t>j2</a:t>
            </a:r>
            <a:r>
              <a:rPr sz="1600" spc="-10" dirty="0">
                <a:solidFill>
                  <a:srgbClr val="C00000"/>
                </a:solidFill>
                <a:latin typeface="Times New Roman"/>
                <a:cs typeface="Times New Roman"/>
              </a:rPr>
              <a:t>)</a:t>
            </a:r>
            <a:r>
              <a:rPr sz="1600" dirty="0">
                <a:solidFill>
                  <a:srgbClr val="C00000"/>
                </a:solidFill>
                <a:latin typeface="Times New Roman"/>
                <a:cs typeface="Times New Roman"/>
              </a:rPr>
              <a:t>	</a:t>
            </a:r>
            <a:r>
              <a:rPr sz="1600" spc="-50" dirty="0">
                <a:latin typeface="Times New Roman"/>
                <a:cs typeface="Times New Roman"/>
              </a:rPr>
              <a:t>,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95579" rIns="0" bIns="0" rtlCol="0">
            <a:spAutoFit/>
          </a:bodyPr>
          <a:lstStyle/>
          <a:p>
            <a:pPr marL="459740">
              <a:lnSpc>
                <a:spcPct val="100000"/>
              </a:lnSpc>
              <a:spcBef>
                <a:spcPts val="100"/>
              </a:spcBef>
            </a:pPr>
            <a:r>
              <a:rPr dirty="0"/>
              <a:t>Encontrar</a:t>
            </a:r>
            <a:r>
              <a:rPr spc="-40" dirty="0"/>
              <a:t> </a:t>
            </a:r>
            <a:r>
              <a:rPr dirty="0"/>
              <a:t>Funciones</a:t>
            </a:r>
            <a:r>
              <a:rPr spc="-25" dirty="0"/>
              <a:t> </a:t>
            </a:r>
            <a:r>
              <a:rPr dirty="0"/>
              <a:t>Heurísticas:</a:t>
            </a:r>
            <a:r>
              <a:rPr spc="-25" dirty="0"/>
              <a:t> </a:t>
            </a:r>
            <a:r>
              <a:rPr spc="-10" dirty="0"/>
              <a:t>Aprendizaje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12140" y="1001267"/>
            <a:ext cx="9213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spc="-10" dirty="0">
                <a:latin typeface="Times New Roman"/>
                <a:cs typeface="Times New Roman"/>
              </a:rPr>
              <a:t>Método</a:t>
            </a:r>
            <a:r>
              <a:rPr sz="1800" spc="-10" dirty="0">
                <a:latin typeface="Times New Roman"/>
                <a:cs typeface="Times New Roman"/>
              </a:rPr>
              <a:t>: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86740" y="1371091"/>
            <a:ext cx="705358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1775" indent="-193675">
              <a:lnSpc>
                <a:spcPct val="100000"/>
              </a:lnSpc>
              <a:spcBef>
                <a:spcPts val="100"/>
              </a:spcBef>
              <a:buChar char="•"/>
              <a:tabLst>
                <a:tab pos="231775" algn="l"/>
              </a:tabLst>
            </a:pPr>
            <a:r>
              <a:rPr sz="1800" dirty="0">
                <a:latin typeface="Times New Roman"/>
                <a:cs typeface="Times New Roman"/>
              </a:rPr>
              <a:t>Inicialmente,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se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realiza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búsqueda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con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dirty="0">
                <a:latin typeface="Times New Roman"/>
                <a:cs typeface="Times New Roman"/>
              </a:rPr>
              <a:t>(</a:t>
            </a:r>
            <a:r>
              <a:rPr sz="1800" i="1" dirty="0">
                <a:latin typeface="Times New Roman"/>
                <a:cs typeface="Times New Roman"/>
              </a:rPr>
              <a:t>n</a:t>
            </a:r>
            <a:r>
              <a:rPr sz="1800" dirty="0">
                <a:latin typeface="Times New Roman"/>
                <a:cs typeface="Times New Roman"/>
              </a:rPr>
              <a:t>) =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0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para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spc="-50" dirty="0">
                <a:latin typeface="Times New Roman"/>
                <a:cs typeface="Times New Roman"/>
              </a:rPr>
              <a:t>n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86740" y="1714500"/>
            <a:ext cx="246634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1775" indent="-193675">
              <a:lnSpc>
                <a:spcPct val="100000"/>
              </a:lnSpc>
              <a:spcBef>
                <a:spcPts val="100"/>
              </a:spcBef>
              <a:buChar char="•"/>
              <a:tabLst>
                <a:tab pos="231775" algn="l"/>
              </a:tabLst>
            </a:pPr>
            <a:r>
              <a:rPr sz="1800" dirty="0">
                <a:latin typeface="Times New Roman"/>
                <a:cs typeface="Times New Roman"/>
              </a:rPr>
              <a:t>En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cada paso de </a:t>
            </a:r>
            <a:r>
              <a:rPr sz="2000" i="1" dirty="0">
                <a:latin typeface="Times New Roman"/>
                <a:cs typeface="Times New Roman"/>
              </a:rPr>
              <a:t>n</a:t>
            </a:r>
            <a:r>
              <a:rPr sz="1950" i="1" baseline="-17094" dirty="0">
                <a:latin typeface="Times New Roman"/>
                <a:cs typeface="Times New Roman"/>
              </a:rPr>
              <a:t>i</a:t>
            </a:r>
            <a:r>
              <a:rPr sz="1950" i="1" spc="277" baseline="-17094" dirty="0">
                <a:latin typeface="Times New Roman"/>
                <a:cs typeface="Times New Roman"/>
              </a:rPr>
              <a:t> </a:t>
            </a:r>
            <a:r>
              <a:rPr sz="2000" dirty="0">
                <a:latin typeface="Times New Roman"/>
                <a:cs typeface="Times New Roman"/>
              </a:rPr>
              <a:t>a</a:t>
            </a:r>
            <a:r>
              <a:rPr sz="2000" spc="-5" dirty="0">
                <a:latin typeface="Times New Roman"/>
                <a:cs typeface="Times New Roman"/>
              </a:rPr>
              <a:t> </a:t>
            </a: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j</a:t>
            </a:r>
            <a:r>
              <a:rPr sz="2000" spc="-25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273386" y="1700859"/>
            <a:ext cx="95250" cy="1911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spc="20" dirty="0">
                <a:latin typeface="Times New Roman"/>
                <a:cs typeface="Times New Roman"/>
              </a:rPr>
              <a:t>*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227428" y="1865936"/>
            <a:ext cx="351790" cy="1911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299720" algn="l"/>
              </a:tabLst>
            </a:pPr>
            <a:r>
              <a:rPr sz="1050" i="1" spc="-50" dirty="0">
                <a:latin typeface="Times New Roman"/>
                <a:cs typeface="Times New Roman"/>
              </a:rPr>
              <a:t>i</a:t>
            </a:r>
            <a:r>
              <a:rPr sz="1050" i="1" dirty="0">
                <a:latin typeface="Times New Roman"/>
                <a:cs typeface="Times New Roman"/>
              </a:rPr>
              <a:t>	</a:t>
            </a:r>
            <a:r>
              <a:rPr sz="1050" i="1" spc="-50" dirty="0">
                <a:latin typeface="Times New Roman"/>
                <a:cs typeface="Times New Roman"/>
              </a:rPr>
              <a:t>j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580157" y="1865936"/>
            <a:ext cx="64135" cy="1911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i="1" spc="10" dirty="0">
                <a:latin typeface="Times New Roman"/>
                <a:cs typeface="Times New Roman"/>
              </a:rPr>
              <a:t>j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710330" y="1865936"/>
            <a:ext cx="64135" cy="1911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1050" i="1" spc="10" dirty="0">
                <a:latin typeface="Times New Roman"/>
                <a:cs typeface="Times New Roman"/>
              </a:rPr>
              <a:t>i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458234" y="1552607"/>
            <a:ext cx="2312035" cy="495934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654685" algn="l"/>
              </a:tabLst>
            </a:pPr>
            <a:r>
              <a:rPr sz="1850" spc="-25" dirty="0">
                <a:latin typeface="Times New Roman"/>
                <a:cs typeface="Times New Roman"/>
              </a:rPr>
              <a:t>min</a:t>
            </a:r>
            <a:r>
              <a:rPr sz="1850" dirty="0">
                <a:latin typeface="Times New Roman"/>
                <a:cs typeface="Times New Roman"/>
              </a:rPr>
              <a:t>	</a:t>
            </a:r>
            <a:r>
              <a:rPr sz="3050" spc="-295" dirty="0">
                <a:latin typeface="Symbol"/>
                <a:cs typeface="Symbol"/>
              </a:rPr>
              <a:t></a:t>
            </a:r>
            <a:r>
              <a:rPr sz="1850" i="1" spc="-295" dirty="0">
                <a:latin typeface="Times New Roman"/>
                <a:cs typeface="Times New Roman"/>
              </a:rPr>
              <a:t>h</a:t>
            </a:r>
            <a:r>
              <a:rPr sz="1850" i="1" spc="240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Times New Roman"/>
                <a:cs typeface="Times New Roman"/>
              </a:rPr>
              <a:t>(</a:t>
            </a:r>
            <a:r>
              <a:rPr sz="1850" i="1" dirty="0">
                <a:latin typeface="Times New Roman"/>
                <a:cs typeface="Times New Roman"/>
              </a:rPr>
              <a:t>n</a:t>
            </a:r>
            <a:r>
              <a:rPr sz="1850" i="1" spc="260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Times New Roman"/>
                <a:cs typeface="Times New Roman"/>
              </a:rPr>
              <a:t>)</a:t>
            </a:r>
            <a:r>
              <a:rPr sz="1850" spc="-180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Symbol"/>
                <a:cs typeface="Symbol"/>
              </a:rPr>
              <a:t></a:t>
            </a:r>
            <a:r>
              <a:rPr sz="1850" spc="-185" dirty="0">
                <a:latin typeface="Times New Roman"/>
                <a:cs typeface="Times New Roman"/>
              </a:rPr>
              <a:t> </a:t>
            </a:r>
            <a:r>
              <a:rPr sz="1850" i="1" dirty="0">
                <a:latin typeface="Times New Roman"/>
                <a:cs typeface="Times New Roman"/>
              </a:rPr>
              <a:t>c</a:t>
            </a:r>
            <a:r>
              <a:rPr sz="1850" dirty="0">
                <a:latin typeface="Times New Roman"/>
                <a:cs typeface="Times New Roman"/>
              </a:rPr>
              <a:t>(</a:t>
            </a:r>
            <a:r>
              <a:rPr sz="1850" i="1" dirty="0">
                <a:latin typeface="Times New Roman"/>
                <a:cs typeface="Times New Roman"/>
              </a:rPr>
              <a:t>n</a:t>
            </a:r>
            <a:r>
              <a:rPr sz="1850" i="1" spc="-20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Times New Roman"/>
                <a:cs typeface="Times New Roman"/>
              </a:rPr>
              <a:t>,</a:t>
            </a:r>
            <a:r>
              <a:rPr sz="1850" spc="-245" dirty="0">
                <a:latin typeface="Times New Roman"/>
                <a:cs typeface="Times New Roman"/>
              </a:rPr>
              <a:t> </a:t>
            </a:r>
            <a:r>
              <a:rPr sz="1850" i="1" dirty="0">
                <a:latin typeface="Times New Roman"/>
                <a:cs typeface="Times New Roman"/>
              </a:rPr>
              <a:t>n</a:t>
            </a:r>
            <a:r>
              <a:rPr sz="1850" i="1" spc="254" dirty="0">
                <a:latin typeface="Times New Roman"/>
                <a:cs typeface="Times New Roman"/>
              </a:rPr>
              <a:t> </a:t>
            </a:r>
            <a:r>
              <a:rPr sz="1850" spc="-140" dirty="0">
                <a:latin typeface="Times New Roman"/>
                <a:cs typeface="Times New Roman"/>
              </a:rPr>
              <a:t>)</a:t>
            </a:r>
            <a:r>
              <a:rPr sz="3050" spc="-140" dirty="0">
                <a:latin typeface="Symbol"/>
                <a:cs typeface="Symbol"/>
              </a:rPr>
              <a:t></a:t>
            </a:r>
            <a:endParaRPr sz="3050">
              <a:latin typeface="Symbol"/>
              <a:cs typeface="Symbo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288405" y="1708342"/>
            <a:ext cx="899794" cy="3092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sz="1850" i="1" spc="50" dirty="0">
                <a:latin typeface="Times New Roman"/>
                <a:cs typeface="Times New Roman"/>
              </a:rPr>
              <a:t>h</a:t>
            </a:r>
            <a:r>
              <a:rPr sz="1575" spc="75" baseline="44973" dirty="0">
                <a:latin typeface="Times New Roman"/>
                <a:cs typeface="Times New Roman"/>
              </a:rPr>
              <a:t>*</a:t>
            </a:r>
            <a:r>
              <a:rPr sz="1850" spc="50" dirty="0">
                <a:latin typeface="Times New Roman"/>
                <a:cs typeface="Times New Roman"/>
              </a:rPr>
              <a:t>(</a:t>
            </a:r>
            <a:r>
              <a:rPr sz="1850" i="1" spc="50" dirty="0">
                <a:latin typeface="Times New Roman"/>
                <a:cs typeface="Times New Roman"/>
              </a:rPr>
              <a:t>n</a:t>
            </a:r>
            <a:r>
              <a:rPr sz="1850" i="1" spc="-10" dirty="0">
                <a:latin typeface="Times New Roman"/>
                <a:cs typeface="Times New Roman"/>
              </a:rPr>
              <a:t> </a:t>
            </a:r>
            <a:r>
              <a:rPr sz="1850" dirty="0">
                <a:latin typeface="Times New Roman"/>
                <a:cs typeface="Times New Roman"/>
              </a:rPr>
              <a:t>)</a:t>
            </a:r>
            <a:r>
              <a:rPr sz="1850" spc="-100" dirty="0">
                <a:latin typeface="Times New Roman"/>
                <a:cs typeface="Times New Roman"/>
              </a:rPr>
              <a:t> </a:t>
            </a:r>
            <a:r>
              <a:rPr sz="1850" spc="459" dirty="0">
                <a:latin typeface="Symbol"/>
                <a:cs typeface="Symbol"/>
              </a:rPr>
              <a:t></a:t>
            </a:r>
            <a:endParaRPr sz="1850">
              <a:latin typeface="Symbol"/>
              <a:cs typeface="Symbo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154372" y="1944500"/>
            <a:ext cx="996950" cy="1911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35"/>
              </a:spcBef>
            </a:pPr>
            <a:r>
              <a:rPr sz="1050" i="1" dirty="0">
                <a:latin typeface="Times New Roman"/>
                <a:cs typeface="Times New Roman"/>
              </a:rPr>
              <a:t>n</a:t>
            </a:r>
            <a:r>
              <a:rPr sz="1050" i="1" spc="-95" dirty="0">
                <a:latin typeface="Times New Roman"/>
                <a:cs typeface="Times New Roman"/>
              </a:rPr>
              <a:t> </a:t>
            </a:r>
            <a:r>
              <a:rPr sz="1125" i="1" baseline="-18518" dirty="0">
                <a:latin typeface="Times New Roman"/>
                <a:cs typeface="Times New Roman"/>
              </a:rPr>
              <a:t>j</a:t>
            </a:r>
            <a:r>
              <a:rPr sz="1125" i="1" spc="-120" baseline="-18518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Symbol"/>
                <a:cs typeface="Symbol"/>
              </a:rPr>
              <a:t></a:t>
            </a:r>
            <a:r>
              <a:rPr sz="1050" i="1" dirty="0">
                <a:latin typeface="Times New Roman"/>
                <a:cs typeface="Times New Roman"/>
              </a:rPr>
              <a:t>expandir</a:t>
            </a:r>
            <a:r>
              <a:rPr sz="1050" dirty="0">
                <a:latin typeface="Times New Roman"/>
                <a:cs typeface="Times New Roman"/>
              </a:rPr>
              <a:t>(</a:t>
            </a:r>
            <a:r>
              <a:rPr sz="1050" i="1" dirty="0">
                <a:latin typeface="Times New Roman"/>
                <a:cs typeface="Times New Roman"/>
              </a:rPr>
              <a:t>n</a:t>
            </a:r>
            <a:r>
              <a:rPr sz="1125" i="1" baseline="-18518" dirty="0">
                <a:latin typeface="Times New Roman"/>
                <a:cs typeface="Times New Roman"/>
              </a:rPr>
              <a:t>i</a:t>
            </a:r>
            <a:r>
              <a:rPr sz="1125" i="1" spc="112" baseline="-18518" dirty="0">
                <a:latin typeface="Times New Roman"/>
                <a:cs typeface="Times New Roman"/>
              </a:rPr>
              <a:t> </a:t>
            </a:r>
            <a:r>
              <a:rPr sz="1050" spc="-50" dirty="0">
                <a:latin typeface="Times New Roman"/>
                <a:cs typeface="Times New Roman"/>
              </a:rPr>
              <a:t>)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74040" y="4281551"/>
            <a:ext cx="7959725" cy="1736089"/>
          </a:xfrm>
          <a:prstGeom prst="rect">
            <a:avLst/>
          </a:prstGeom>
        </p:spPr>
        <p:txBody>
          <a:bodyPr vert="horz" wrap="square" lIns="0" tIns="88900" rIns="0" bIns="0" rtlCol="0">
            <a:spAutoFit/>
          </a:bodyPr>
          <a:lstStyle/>
          <a:p>
            <a:pPr marL="335915" indent="-285115">
              <a:lnSpc>
                <a:spcPct val="100000"/>
              </a:lnSpc>
              <a:spcBef>
                <a:spcPts val="700"/>
              </a:spcBef>
              <a:buFont typeface="Arial"/>
              <a:buChar char="•"/>
              <a:tabLst>
                <a:tab pos="335915" algn="l"/>
                <a:tab pos="336550" algn="l"/>
              </a:tabLst>
            </a:pPr>
            <a:r>
              <a:rPr sz="1800" dirty="0">
                <a:latin typeface="Times New Roman"/>
                <a:cs typeface="Times New Roman"/>
              </a:rPr>
              <a:t>Extensión</a:t>
            </a:r>
            <a:r>
              <a:rPr sz="1800" spc="-15" dirty="0">
                <a:latin typeface="Times New Roman"/>
                <a:cs typeface="Times New Roman"/>
              </a:rPr>
              <a:t> </a:t>
            </a:r>
            <a:r>
              <a:rPr sz="1800" spc="-10" dirty="0">
                <a:latin typeface="Times New Roman"/>
                <a:cs typeface="Times New Roman"/>
              </a:rPr>
              <a:t>(opcional):</a:t>
            </a:r>
            <a:endParaRPr sz="1800">
              <a:latin typeface="Times New Roman"/>
              <a:cs typeface="Times New Roman"/>
            </a:endParaRPr>
          </a:p>
          <a:p>
            <a:pPr marL="793750" lvl="1" indent="-285750">
              <a:lnSpc>
                <a:spcPct val="100000"/>
              </a:lnSpc>
              <a:spcBef>
                <a:spcPts val="535"/>
              </a:spcBef>
              <a:buFont typeface="Segoe UI Symbol"/>
              <a:buChar char="✓"/>
              <a:tabLst>
                <a:tab pos="793750" algn="l"/>
              </a:tabLst>
            </a:pPr>
            <a:r>
              <a:rPr sz="1600" dirty="0">
                <a:latin typeface="Times New Roman"/>
                <a:cs typeface="Times New Roman"/>
              </a:rPr>
              <a:t>Al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aprender un nuevo valor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h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00" dirty="0">
                <a:latin typeface="Times New Roman"/>
                <a:cs typeface="Times New Roman"/>
              </a:rPr>
              <a:t>) para un estado </a:t>
            </a:r>
            <a:r>
              <a:rPr sz="1600" i="1" dirty="0">
                <a:latin typeface="Times New Roman"/>
                <a:cs typeface="Times New Roman"/>
              </a:rPr>
              <a:t>n</a:t>
            </a:r>
            <a:r>
              <a:rPr sz="1600" dirty="0">
                <a:latin typeface="Times New Roman"/>
                <a:cs typeface="Times New Roman"/>
              </a:rPr>
              <a:t>, en caso de hubiera otras copias de </a:t>
            </a:r>
            <a:r>
              <a:rPr sz="1600" i="1" spc="-50" dirty="0">
                <a:latin typeface="Times New Roman"/>
                <a:cs typeface="Times New Roman"/>
              </a:rPr>
              <a:t>n</a:t>
            </a:r>
            <a:endParaRPr sz="1600">
              <a:latin typeface="Times New Roman"/>
              <a:cs typeface="Times New Roman"/>
            </a:endParaRPr>
          </a:p>
          <a:p>
            <a:pPr marL="793750">
              <a:lnSpc>
                <a:spcPct val="100000"/>
              </a:lnSpc>
              <a:spcBef>
                <a:spcPts val="195"/>
              </a:spcBef>
            </a:pPr>
            <a:r>
              <a:rPr sz="1600" dirty="0">
                <a:latin typeface="Times New Roman"/>
                <a:cs typeface="Times New Roman"/>
              </a:rPr>
              <a:t>como hojas en el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árbol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 búsqueda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generado por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A</a:t>
            </a:r>
            <a:r>
              <a:rPr sz="1650" baseline="25252" dirty="0">
                <a:latin typeface="Times New Roman"/>
                <a:cs typeface="Times New Roman"/>
              </a:rPr>
              <a:t>*</a:t>
            </a:r>
            <a:r>
              <a:rPr sz="1600" dirty="0">
                <a:latin typeface="Times New Roman"/>
                <a:cs typeface="Times New Roman"/>
              </a:rPr>
              <a:t>, actualizar sus valores de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i="1" spc="-25" dirty="0">
                <a:latin typeface="Times New Roman"/>
                <a:cs typeface="Times New Roman"/>
              </a:rPr>
              <a:t>f</a:t>
            </a:r>
            <a:r>
              <a:rPr sz="1650" spc="-37" baseline="25252" dirty="0">
                <a:latin typeface="Times New Roman"/>
                <a:cs typeface="Times New Roman"/>
              </a:rPr>
              <a:t>*</a:t>
            </a:r>
            <a:endParaRPr sz="1650" baseline="25252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065"/>
              </a:spcBef>
            </a:pPr>
            <a:r>
              <a:rPr sz="2000" b="1" spc="-10" dirty="0">
                <a:latin typeface="Times New Roman"/>
                <a:cs typeface="Times New Roman"/>
              </a:rPr>
              <a:t>Problema</a:t>
            </a:r>
            <a:r>
              <a:rPr sz="2000" spc="-10" dirty="0">
                <a:latin typeface="Times New Roman"/>
                <a:cs typeface="Times New Roman"/>
              </a:rPr>
              <a:t>:</a:t>
            </a:r>
            <a:endParaRPr sz="2000">
              <a:latin typeface="Times New Roman"/>
              <a:cs typeface="Times New Roman"/>
            </a:endParaRPr>
          </a:p>
          <a:p>
            <a:pPr marL="244475" indent="-193675">
              <a:lnSpc>
                <a:spcPct val="100000"/>
              </a:lnSpc>
              <a:spcBef>
                <a:spcPts val="509"/>
              </a:spcBef>
              <a:buChar char="•"/>
              <a:tabLst>
                <a:tab pos="244475" algn="l"/>
              </a:tabLst>
            </a:pPr>
            <a:r>
              <a:rPr sz="1800" dirty="0">
                <a:latin typeface="Times New Roman"/>
                <a:cs typeface="Times New Roman"/>
              </a:rPr>
              <a:t>Hay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que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almacenar 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valores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h</a:t>
            </a:r>
            <a:r>
              <a:rPr sz="1800" baseline="23148" dirty="0">
                <a:latin typeface="Times New Roman"/>
                <a:cs typeface="Times New Roman"/>
              </a:rPr>
              <a:t>*</a:t>
            </a:r>
            <a:r>
              <a:rPr sz="1800" spc="225" baseline="23148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de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i="1" dirty="0">
                <a:latin typeface="Times New Roman"/>
                <a:cs typeface="Times New Roman"/>
              </a:rPr>
              <a:t>todos</a:t>
            </a:r>
            <a:r>
              <a:rPr sz="1800" i="1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los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nodos</a:t>
            </a:r>
            <a:r>
              <a:rPr sz="1800" spc="-10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en una</a:t>
            </a:r>
            <a:r>
              <a:rPr sz="1800" spc="-5" dirty="0">
                <a:latin typeface="Times New Roman"/>
                <a:cs typeface="Times New Roman"/>
              </a:rPr>
              <a:t> </a:t>
            </a:r>
            <a:r>
              <a:rPr sz="1800" dirty="0">
                <a:latin typeface="Times New Roman"/>
                <a:cs typeface="Times New Roman"/>
              </a:rPr>
              <a:t>tabla </a:t>
            </a:r>
            <a:r>
              <a:rPr sz="1800" spc="-10" dirty="0">
                <a:latin typeface="Times New Roman"/>
                <a:cs typeface="Times New Roman"/>
              </a:rPr>
              <a:t>(memoria!)</a:t>
            </a:r>
            <a:endParaRPr sz="1800">
              <a:latin typeface="Times New Roman"/>
              <a:cs typeface="Times New Roman"/>
            </a:endParaRPr>
          </a:p>
        </p:txBody>
      </p:sp>
      <p:pic>
        <p:nvPicPr>
          <p:cNvPr id="19" name="object 1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868454" y="2341304"/>
            <a:ext cx="5382374" cy="1503410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7053257" y="2316988"/>
            <a:ext cx="107632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solidFill>
                  <a:srgbClr val="FFC000"/>
                </a:solidFill>
                <a:latin typeface="Times New Roman"/>
                <a:cs typeface="Times New Roman"/>
              </a:rPr>
              <a:t>expandir</a:t>
            </a:r>
            <a:r>
              <a:rPr sz="1600" spc="-10" dirty="0">
                <a:solidFill>
                  <a:srgbClr val="FFC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FFC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FFC000"/>
                </a:solidFill>
                <a:latin typeface="Times New Roman"/>
                <a:cs typeface="Times New Roman"/>
              </a:rPr>
              <a:t>i</a:t>
            </a:r>
            <a:r>
              <a:rPr sz="1600" spc="-10" dirty="0">
                <a:solidFill>
                  <a:srgbClr val="FFC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6 </a:t>
            </a:r>
            <a:r>
              <a:rPr spc="-50" dirty="0"/>
              <a:t>–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3289289" y="3413759"/>
            <a:ext cx="1327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i="1" spc="-25" dirty="0">
                <a:solidFill>
                  <a:srgbClr val="C00000"/>
                </a:solidFill>
                <a:latin typeface="Times New Roman"/>
                <a:cs typeface="Times New Roman"/>
              </a:rPr>
              <a:t>j1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068300" y="2851403"/>
            <a:ext cx="2514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i="1" dirty="0">
                <a:latin typeface="Times New Roman"/>
                <a:cs typeface="Times New Roman"/>
              </a:rPr>
              <a:t>…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952230" y="2903220"/>
            <a:ext cx="32639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i="1" spc="-37" baseline="11111" dirty="0">
                <a:latin typeface="Times New Roman"/>
                <a:cs typeface="Times New Roman"/>
              </a:rPr>
              <a:t>n</a:t>
            </a:r>
            <a:r>
              <a:rPr sz="1300" i="1" spc="-25" dirty="0">
                <a:latin typeface="Times New Roman"/>
                <a:cs typeface="Times New Roman"/>
              </a:rPr>
              <a:t>jk</a:t>
            </a:r>
            <a:endParaRPr sz="13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068298" y="2153411"/>
            <a:ext cx="24955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i</a:t>
            </a:r>
            <a:endParaRPr sz="1950" baseline="-17094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386816" y="2490723"/>
            <a:ext cx="112776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c</a:t>
            </a:r>
            <a:r>
              <a:rPr sz="1600" spc="-10" dirty="0">
                <a:solidFill>
                  <a:srgbClr val="0000FF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0000FF"/>
                </a:solidFill>
                <a:latin typeface="Times New Roman"/>
                <a:cs typeface="Times New Roman"/>
              </a:rPr>
              <a:t>i</a:t>
            </a:r>
            <a:r>
              <a:rPr sz="1600" spc="-10" dirty="0">
                <a:solidFill>
                  <a:srgbClr val="0000FF"/>
                </a:solidFill>
                <a:latin typeface="Times New Roman"/>
                <a:cs typeface="Times New Roman"/>
              </a:rPr>
              <a:t>,</a:t>
            </a:r>
            <a:r>
              <a:rPr sz="16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0000FF"/>
                </a:solidFill>
                <a:latin typeface="Times New Roman"/>
                <a:cs typeface="Times New Roman"/>
              </a:rPr>
              <a:t>j1</a:t>
            </a:r>
            <a:r>
              <a:rPr sz="1600" spc="-10" dirty="0">
                <a:solidFill>
                  <a:srgbClr val="0000FF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  <a:p>
            <a:pPr marL="71755">
              <a:lnSpc>
                <a:spcPct val="100000"/>
              </a:lnSpc>
              <a:spcBef>
                <a:spcPts val="1495"/>
              </a:spcBef>
            </a:pPr>
            <a:r>
              <a:rPr sz="3000" i="1" spc="-37" baseline="11111" dirty="0">
                <a:latin typeface="Times New Roman"/>
                <a:cs typeface="Times New Roman"/>
              </a:rPr>
              <a:t>n</a:t>
            </a:r>
            <a:r>
              <a:rPr sz="1300" i="1" spc="-25" dirty="0">
                <a:latin typeface="Times New Roman"/>
                <a:cs typeface="Times New Roman"/>
              </a:rPr>
              <a:t>j1</a:t>
            </a:r>
            <a:endParaRPr sz="1300">
              <a:latin typeface="Times New Roman"/>
              <a:cs typeface="Times New Roman"/>
            </a:endParaRPr>
          </a:p>
          <a:p>
            <a:pPr marL="541655">
              <a:lnSpc>
                <a:spcPct val="100000"/>
              </a:lnSpc>
              <a:spcBef>
                <a:spcPts val="665"/>
              </a:spcBef>
            </a:pPr>
            <a:r>
              <a:rPr sz="1600" i="1" dirty="0">
                <a:solidFill>
                  <a:srgbClr val="C00000"/>
                </a:solidFill>
                <a:latin typeface="Times New Roman"/>
                <a:cs typeface="Times New Roman"/>
              </a:rPr>
              <a:t>h</a:t>
            </a:r>
            <a:r>
              <a:rPr sz="1650" i="1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*</a:t>
            </a:r>
            <a:r>
              <a:rPr sz="1650" i="1" spc="-37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C00000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C00000"/>
                </a:solidFill>
                <a:latin typeface="Times New Roman"/>
                <a:cs typeface="Times New Roman"/>
              </a:rPr>
              <a:t>n</a:t>
            </a:r>
            <a:r>
              <a:rPr sz="1600" i="1" spc="434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600" spc="-50" dirty="0">
                <a:solidFill>
                  <a:srgbClr val="C0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068449" y="2490723"/>
            <a:ext cx="69342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c</a:t>
            </a:r>
            <a:r>
              <a:rPr sz="1600" spc="-10" dirty="0">
                <a:solidFill>
                  <a:srgbClr val="0000FF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0000FF"/>
                </a:solidFill>
                <a:latin typeface="Times New Roman"/>
                <a:cs typeface="Times New Roman"/>
              </a:rPr>
              <a:t>i</a:t>
            </a:r>
            <a:r>
              <a:rPr sz="1600" spc="-10" dirty="0">
                <a:solidFill>
                  <a:srgbClr val="0000FF"/>
                </a:solidFill>
                <a:latin typeface="Times New Roman"/>
                <a:cs typeface="Times New Roman"/>
              </a:rPr>
              <a:t>,</a:t>
            </a:r>
            <a:r>
              <a:rPr sz="1600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0000FF"/>
                </a:solidFill>
                <a:latin typeface="Times New Roman"/>
                <a:cs typeface="Times New Roman"/>
              </a:rPr>
              <a:t>jk</a:t>
            </a:r>
            <a:r>
              <a:rPr sz="1600" spc="-10" dirty="0">
                <a:solidFill>
                  <a:srgbClr val="0000FF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274683" y="3491991"/>
            <a:ext cx="3014980" cy="633730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 marR="350520" algn="ctr">
              <a:lnSpc>
                <a:spcPct val="100000"/>
              </a:lnSpc>
              <a:spcBef>
                <a:spcPts val="360"/>
              </a:spcBef>
            </a:pPr>
            <a:r>
              <a:rPr sz="2000" i="1" spc="-25" dirty="0">
                <a:latin typeface="Times New Roman"/>
                <a:cs typeface="Times New Roman"/>
              </a:rPr>
              <a:t>n</a:t>
            </a:r>
            <a:r>
              <a:rPr sz="1950" i="1" spc="-37" baseline="-17094" dirty="0">
                <a:latin typeface="Times New Roman"/>
                <a:cs typeface="Times New Roman"/>
              </a:rPr>
              <a:t>m</a:t>
            </a:r>
            <a:endParaRPr sz="1950" baseline="-17094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204"/>
              </a:spcBef>
              <a:tabLst>
                <a:tab pos="2112645" algn="l"/>
                <a:tab pos="2773045" algn="l"/>
              </a:tabLst>
            </a:pPr>
            <a:r>
              <a:rPr sz="1600" i="1" dirty="0">
                <a:latin typeface="Times New Roman"/>
                <a:cs typeface="Times New Roman"/>
              </a:rPr>
              <a:t>min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spc="70" dirty="0"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0000FF"/>
                </a:solidFill>
                <a:latin typeface="Times New Roman"/>
                <a:cs typeface="Times New Roman"/>
              </a:rPr>
              <a:t>c</a:t>
            </a:r>
            <a:r>
              <a:rPr sz="1600" dirty="0">
                <a:solidFill>
                  <a:srgbClr val="0000FF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50" i="1" baseline="-15151" dirty="0">
                <a:solidFill>
                  <a:srgbClr val="0000FF"/>
                </a:solidFill>
                <a:latin typeface="Times New Roman"/>
                <a:cs typeface="Times New Roman"/>
              </a:rPr>
              <a:t>i</a:t>
            </a:r>
            <a:r>
              <a:rPr sz="1600" dirty="0">
                <a:solidFill>
                  <a:srgbClr val="0000FF"/>
                </a:solidFill>
                <a:latin typeface="Times New Roman"/>
                <a:cs typeface="Times New Roman"/>
              </a:rPr>
              <a:t>,</a:t>
            </a:r>
            <a:r>
              <a:rPr sz="1600" i="1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50" i="1" baseline="-15151" dirty="0">
                <a:solidFill>
                  <a:srgbClr val="0000FF"/>
                </a:solidFill>
                <a:latin typeface="Times New Roman"/>
                <a:cs typeface="Times New Roman"/>
              </a:rPr>
              <a:t>j1</a:t>
            </a:r>
            <a:r>
              <a:rPr sz="1600" dirty="0">
                <a:solidFill>
                  <a:srgbClr val="0000FF"/>
                </a:solidFill>
                <a:latin typeface="Times New Roman"/>
                <a:cs typeface="Times New Roman"/>
              </a:rPr>
              <a:t>)</a:t>
            </a:r>
            <a:r>
              <a:rPr sz="1600" spc="-1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</a:t>
            </a:r>
            <a:r>
              <a:rPr sz="1600" spc="-15" dirty="0"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C00000"/>
                </a:solidFill>
                <a:latin typeface="Times New Roman"/>
                <a:cs typeface="Times New Roman"/>
              </a:rPr>
              <a:t>h</a:t>
            </a:r>
            <a:r>
              <a:rPr sz="1650" i="1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*</a:t>
            </a:r>
            <a:r>
              <a:rPr sz="1650" i="1" spc="-44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600" spc="-10" dirty="0">
                <a:solidFill>
                  <a:srgbClr val="C0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C0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C00000"/>
                </a:solidFill>
                <a:latin typeface="Times New Roman"/>
                <a:cs typeface="Times New Roman"/>
              </a:rPr>
              <a:t>j1</a:t>
            </a:r>
            <a:r>
              <a:rPr sz="1600" spc="-10" dirty="0">
                <a:solidFill>
                  <a:srgbClr val="C00000"/>
                </a:solidFill>
                <a:latin typeface="Times New Roman"/>
                <a:cs typeface="Times New Roman"/>
              </a:rPr>
              <a:t>)</a:t>
            </a:r>
            <a:r>
              <a:rPr sz="1600" dirty="0">
                <a:solidFill>
                  <a:srgbClr val="C00000"/>
                </a:solidFill>
                <a:latin typeface="Times New Roman"/>
                <a:cs typeface="Times New Roman"/>
              </a:rPr>
              <a:t>	</a:t>
            </a:r>
            <a:r>
              <a:rPr sz="1600" spc="-50" dirty="0">
                <a:latin typeface="Times New Roman"/>
                <a:cs typeface="Times New Roman"/>
              </a:rPr>
              <a:t>,</a:t>
            </a:r>
            <a:r>
              <a:rPr sz="1600" dirty="0">
                <a:latin typeface="Times New Roman"/>
                <a:cs typeface="Times New Roman"/>
              </a:rPr>
              <a:t>	</a:t>
            </a:r>
            <a:r>
              <a:rPr sz="1600" spc="-50" dirty="0">
                <a:latin typeface="Times New Roman"/>
                <a:cs typeface="Times New Roman"/>
              </a:rPr>
              <a:t>…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102138" y="3222650"/>
            <a:ext cx="2820670" cy="902969"/>
          </a:xfrm>
          <a:prstGeom prst="rect">
            <a:avLst/>
          </a:prstGeom>
        </p:spPr>
        <p:txBody>
          <a:bodyPr vert="horz" wrap="square" lIns="0" tIns="42545" rIns="0" bIns="0" rtlCol="0">
            <a:spAutoFit/>
          </a:bodyPr>
          <a:lstStyle/>
          <a:p>
            <a:pPr marL="1614170">
              <a:lnSpc>
                <a:spcPct val="100000"/>
              </a:lnSpc>
              <a:spcBef>
                <a:spcPts val="335"/>
              </a:spcBef>
            </a:pPr>
            <a:r>
              <a:rPr sz="1600" i="1" dirty="0">
                <a:solidFill>
                  <a:srgbClr val="C00000"/>
                </a:solidFill>
                <a:latin typeface="Times New Roman"/>
                <a:cs typeface="Times New Roman"/>
              </a:rPr>
              <a:t>h</a:t>
            </a:r>
            <a:r>
              <a:rPr sz="1650" i="1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*</a:t>
            </a:r>
            <a:r>
              <a:rPr sz="1650" i="1" spc="-52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600" spc="-10" dirty="0">
                <a:solidFill>
                  <a:srgbClr val="C00000"/>
                </a:solidFill>
                <a:latin typeface="Times New Roman"/>
                <a:cs typeface="Times New Roman"/>
              </a:rPr>
              <a:t>(</a:t>
            </a:r>
            <a:r>
              <a:rPr sz="1600" i="1" spc="-10" dirty="0">
                <a:solidFill>
                  <a:srgbClr val="C00000"/>
                </a:solidFill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solidFill>
                  <a:srgbClr val="C00000"/>
                </a:solidFill>
                <a:latin typeface="Times New Roman"/>
                <a:cs typeface="Times New Roman"/>
              </a:rPr>
              <a:t>jk</a:t>
            </a:r>
            <a:r>
              <a:rPr sz="1600" spc="-10" dirty="0">
                <a:solidFill>
                  <a:srgbClr val="C00000"/>
                </a:solidFill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  <a:p>
            <a:pPr marR="591820" algn="ctr">
              <a:lnSpc>
                <a:spcPct val="100000"/>
              </a:lnSpc>
              <a:spcBef>
                <a:spcPts val="295"/>
              </a:spcBef>
            </a:pPr>
            <a:r>
              <a:rPr sz="2000" i="1" spc="-25" dirty="0">
                <a:latin typeface="Times New Roman"/>
                <a:cs typeface="Times New Roman"/>
              </a:rPr>
              <a:t>n´</a:t>
            </a:r>
            <a:r>
              <a:rPr sz="1950" i="1" spc="-37" baseline="-17094" dirty="0">
                <a:latin typeface="Times New Roman"/>
                <a:cs typeface="Times New Roman"/>
              </a:rPr>
              <a:t>m</a:t>
            </a:r>
            <a:endParaRPr sz="1950" baseline="-17094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135"/>
              </a:spcBef>
              <a:tabLst>
                <a:tab pos="252729" algn="l"/>
                <a:tab pos="2011045" algn="l"/>
              </a:tabLst>
            </a:pPr>
            <a:r>
              <a:rPr sz="1600" spc="-50" dirty="0">
                <a:latin typeface="Times New Roman"/>
                <a:cs typeface="Times New Roman"/>
              </a:rPr>
              <a:t>,</a:t>
            </a:r>
            <a:r>
              <a:rPr sz="1600" dirty="0">
                <a:latin typeface="Times New Roman"/>
                <a:cs typeface="Times New Roman"/>
              </a:rPr>
              <a:t>	</a:t>
            </a:r>
            <a:r>
              <a:rPr sz="1600" i="1" dirty="0">
                <a:solidFill>
                  <a:srgbClr val="0000FF"/>
                </a:solidFill>
                <a:latin typeface="Times New Roman"/>
                <a:cs typeface="Times New Roman"/>
              </a:rPr>
              <a:t>c</a:t>
            </a:r>
            <a:r>
              <a:rPr sz="1600" dirty="0">
                <a:solidFill>
                  <a:srgbClr val="0000FF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50" i="1" baseline="-15151" dirty="0">
                <a:solidFill>
                  <a:srgbClr val="0000FF"/>
                </a:solidFill>
                <a:latin typeface="Times New Roman"/>
                <a:cs typeface="Times New Roman"/>
              </a:rPr>
              <a:t>i</a:t>
            </a:r>
            <a:r>
              <a:rPr sz="1600" dirty="0">
                <a:solidFill>
                  <a:srgbClr val="0000FF"/>
                </a:solidFill>
                <a:latin typeface="Times New Roman"/>
                <a:cs typeface="Times New Roman"/>
              </a:rPr>
              <a:t>,</a:t>
            </a:r>
            <a:r>
              <a:rPr sz="1600" i="1" dirty="0">
                <a:solidFill>
                  <a:srgbClr val="0000FF"/>
                </a:solidFill>
                <a:latin typeface="Times New Roman"/>
                <a:cs typeface="Times New Roman"/>
              </a:rPr>
              <a:t>n</a:t>
            </a:r>
            <a:r>
              <a:rPr sz="1650" i="1" baseline="-15151" dirty="0">
                <a:solidFill>
                  <a:srgbClr val="0000FF"/>
                </a:solidFill>
                <a:latin typeface="Times New Roman"/>
                <a:cs typeface="Times New Roman"/>
              </a:rPr>
              <a:t>jk</a:t>
            </a:r>
            <a:r>
              <a:rPr sz="1600" dirty="0">
                <a:solidFill>
                  <a:srgbClr val="0000FF"/>
                </a:solidFill>
                <a:latin typeface="Times New Roman"/>
                <a:cs typeface="Times New Roman"/>
              </a:rPr>
              <a:t>)</a:t>
            </a:r>
            <a:r>
              <a:rPr sz="1600" spc="-3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</a:t>
            </a:r>
            <a:r>
              <a:rPr sz="1600" spc="-20" dirty="0"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C00000"/>
                </a:solidFill>
                <a:latin typeface="Times New Roman"/>
                <a:cs typeface="Times New Roman"/>
              </a:rPr>
              <a:t>h</a:t>
            </a:r>
            <a:r>
              <a:rPr sz="1650" i="1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*</a:t>
            </a:r>
            <a:r>
              <a:rPr sz="1650" i="1" spc="-52" baseline="25252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600" dirty="0">
                <a:solidFill>
                  <a:srgbClr val="C00000"/>
                </a:solidFill>
                <a:latin typeface="Times New Roman"/>
                <a:cs typeface="Times New Roman"/>
              </a:rPr>
              <a:t>(</a:t>
            </a:r>
            <a:r>
              <a:rPr sz="1600" i="1" dirty="0">
                <a:solidFill>
                  <a:srgbClr val="C00000"/>
                </a:solidFill>
                <a:latin typeface="Times New Roman"/>
                <a:cs typeface="Times New Roman"/>
              </a:rPr>
              <a:t>n</a:t>
            </a:r>
            <a:r>
              <a:rPr sz="1650" i="1" baseline="-15151" dirty="0">
                <a:solidFill>
                  <a:srgbClr val="C00000"/>
                </a:solidFill>
                <a:latin typeface="Times New Roman"/>
                <a:cs typeface="Times New Roman"/>
              </a:rPr>
              <a:t>jk</a:t>
            </a:r>
            <a:r>
              <a:rPr sz="1600" dirty="0">
                <a:solidFill>
                  <a:srgbClr val="C00000"/>
                </a:solidFill>
                <a:latin typeface="Times New Roman"/>
                <a:cs typeface="Times New Roman"/>
              </a:rPr>
              <a:t>)</a:t>
            </a:r>
            <a:r>
              <a:rPr sz="1600" spc="80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600" spc="-50" dirty="0">
                <a:latin typeface="Times New Roman"/>
                <a:cs typeface="Times New Roman"/>
              </a:rPr>
              <a:t>)</a:t>
            </a:r>
            <a:r>
              <a:rPr sz="1600" dirty="0">
                <a:latin typeface="Times New Roman"/>
                <a:cs typeface="Times New Roman"/>
              </a:rPr>
              <a:t>	</a:t>
            </a:r>
            <a:r>
              <a:rPr sz="1600" spc="745" dirty="0">
                <a:latin typeface="Segoe UI Symbol"/>
                <a:cs typeface="Segoe UI Symbol"/>
              </a:rPr>
              <a:t>à</a:t>
            </a:r>
            <a:r>
              <a:rPr sz="1600" spc="350" dirty="0">
                <a:latin typeface="Segoe UI Symbol"/>
                <a:cs typeface="Segoe UI Symbol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h</a:t>
            </a:r>
            <a:r>
              <a:rPr sz="1650" spc="-15" baseline="25252" dirty="0">
                <a:latin typeface="Times New Roman"/>
                <a:cs typeface="Times New Roman"/>
              </a:rPr>
              <a:t>*</a:t>
            </a:r>
            <a:r>
              <a:rPr sz="1600" spc="-10" dirty="0">
                <a:latin typeface="Times New Roman"/>
                <a:cs typeface="Times New Roman"/>
              </a:rPr>
              <a:t>(</a:t>
            </a:r>
            <a:r>
              <a:rPr sz="1600" i="1" spc="-10" dirty="0">
                <a:latin typeface="Times New Roman"/>
                <a:cs typeface="Times New Roman"/>
              </a:rPr>
              <a:t>n</a:t>
            </a:r>
            <a:r>
              <a:rPr sz="1650" i="1" spc="-15" baseline="-15151" dirty="0">
                <a:latin typeface="Times New Roman"/>
                <a:cs typeface="Times New Roman"/>
              </a:rPr>
              <a:t>i</a:t>
            </a:r>
            <a:r>
              <a:rPr sz="1600" spc="-10" dirty="0">
                <a:latin typeface="Times New Roman"/>
                <a:cs typeface="Times New Roman"/>
              </a:rPr>
              <a:t>)</a:t>
            </a:r>
            <a:endParaRPr sz="16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858837" y="2989262"/>
            <a:ext cx="2279650" cy="85725"/>
            <a:chOff x="858837" y="2989262"/>
            <a:chExt cx="2279650" cy="85725"/>
          </a:xfrm>
        </p:grpSpPr>
        <p:sp>
          <p:nvSpPr>
            <p:cNvPr id="8" name="object 8"/>
            <p:cNvSpPr/>
            <p:nvPr/>
          </p:nvSpPr>
          <p:spPr>
            <a:xfrm>
              <a:off x="865187" y="2995612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80919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80919" y="73025"/>
                  </a:lnTo>
                  <a:lnTo>
                    <a:pt x="80919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865187" y="2995612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0" y="0"/>
                  </a:moveTo>
                  <a:lnTo>
                    <a:pt x="80920" y="0"/>
                  </a:lnTo>
                  <a:lnTo>
                    <a:pt x="80920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593467" y="2995612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80920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80920" y="73025"/>
                  </a:lnTo>
                  <a:lnTo>
                    <a:pt x="8092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593467" y="2995612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0" y="0"/>
                  </a:moveTo>
                  <a:lnTo>
                    <a:pt x="80920" y="0"/>
                  </a:lnTo>
                  <a:lnTo>
                    <a:pt x="80920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321747" y="2995612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80919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80919" y="73025"/>
                  </a:lnTo>
                  <a:lnTo>
                    <a:pt x="80919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321747" y="2995612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0" y="0"/>
                  </a:moveTo>
                  <a:lnTo>
                    <a:pt x="80920" y="0"/>
                  </a:lnTo>
                  <a:lnTo>
                    <a:pt x="80920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051218" y="2995612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80919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80919" y="73025"/>
                  </a:lnTo>
                  <a:lnTo>
                    <a:pt x="80919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051218" y="2995612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0" y="0"/>
                  </a:moveTo>
                  <a:lnTo>
                    <a:pt x="80920" y="0"/>
                  </a:lnTo>
                  <a:lnTo>
                    <a:pt x="80920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677862" y="2897123"/>
            <a:ext cx="1949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R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865437" y="2897123"/>
            <a:ext cx="1670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F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941387" y="2235200"/>
            <a:ext cx="2114550" cy="765175"/>
            <a:chOff x="941387" y="2235200"/>
            <a:chExt cx="2114550" cy="765175"/>
          </a:xfrm>
        </p:grpSpPr>
        <p:sp>
          <p:nvSpPr>
            <p:cNvPr id="19" name="object 19"/>
            <p:cNvSpPr/>
            <p:nvPr/>
          </p:nvSpPr>
          <p:spPr>
            <a:xfrm>
              <a:off x="946150" y="2239962"/>
              <a:ext cx="1019175" cy="755650"/>
            </a:xfrm>
            <a:custGeom>
              <a:avLst/>
              <a:gdLst/>
              <a:ahLst/>
              <a:cxnLst/>
              <a:rect l="l" t="t" r="r" b="b"/>
              <a:pathLst>
                <a:path w="1019175" h="755650">
                  <a:moveTo>
                    <a:pt x="1019175" y="0"/>
                  </a:moveTo>
                  <a:lnTo>
                    <a:pt x="0" y="755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624012" y="2239962"/>
              <a:ext cx="371475" cy="755650"/>
            </a:xfrm>
            <a:custGeom>
              <a:avLst/>
              <a:gdLst/>
              <a:ahLst/>
              <a:cxnLst/>
              <a:rect l="l" t="t" r="r" b="b"/>
              <a:pathLst>
                <a:path w="371475" h="755650">
                  <a:moveTo>
                    <a:pt x="371475" y="0"/>
                  </a:moveTo>
                  <a:lnTo>
                    <a:pt x="0" y="755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009775" y="2239962"/>
              <a:ext cx="357505" cy="755650"/>
            </a:xfrm>
            <a:custGeom>
              <a:avLst/>
              <a:gdLst/>
              <a:ahLst/>
              <a:cxnLst/>
              <a:rect l="l" t="t" r="r" b="b"/>
              <a:pathLst>
                <a:path w="357505" h="755650">
                  <a:moveTo>
                    <a:pt x="0" y="0"/>
                  </a:moveTo>
                  <a:lnTo>
                    <a:pt x="357188" y="755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046287" y="2239962"/>
              <a:ext cx="1005205" cy="755650"/>
            </a:xfrm>
            <a:custGeom>
              <a:avLst/>
              <a:gdLst/>
              <a:ahLst/>
              <a:cxnLst/>
              <a:rect l="l" t="t" r="r" b="b"/>
              <a:pathLst>
                <a:path w="1005205" h="755650">
                  <a:moveTo>
                    <a:pt x="0" y="0"/>
                  </a:moveTo>
                  <a:lnTo>
                    <a:pt x="1004888" y="755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129539" y="3119628"/>
            <a:ext cx="836930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535"/>
              </a:lnSpc>
              <a:spcBef>
                <a:spcPts val="100"/>
              </a:spcBef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spc="-15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*=220+0</a:t>
            </a:r>
            <a:endParaRPr sz="1400">
              <a:latin typeface="Times New Roman"/>
              <a:cs typeface="Times New Roman"/>
            </a:endParaRPr>
          </a:p>
          <a:p>
            <a:pPr marL="19050" algn="ctr">
              <a:lnSpc>
                <a:spcPts val="1535"/>
              </a:lnSpc>
            </a:pP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=220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539239" y="3075488"/>
            <a:ext cx="633730" cy="550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9525" algn="r">
              <a:lnSpc>
                <a:spcPts val="1385"/>
              </a:lnSpc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*=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280</a:t>
            </a:r>
            <a:endParaRPr sz="1400">
              <a:latin typeface="Times New Roman"/>
              <a:cs typeface="Times New Roman"/>
            </a:endParaRPr>
          </a:p>
          <a:p>
            <a:pPr algn="r">
              <a:lnSpc>
                <a:spcPts val="1390"/>
              </a:lnSpc>
            </a:pP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+75</a:t>
            </a:r>
            <a:endParaRPr sz="1400">
              <a:latin typeface="Times New Roman"/>
              <a:cs typeface="Times New Roman"/>
            </a:endParaRPr>
          </a:p>
          <a:p>
            <a:pPr marR="8255" algn="r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355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885439" y="3104388"/>
            <a:ext cx="8750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1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* 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239+0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123564" y="3281171"/>
            <a:ext cx="43688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239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209800" y="3182167"/>
            <a:ext cx="617855" cy="5505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385"/>
              </a:lnSpc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*=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291</a:t>
            </a:r>
            <a:endParaRPr sz="1400">
              <a:latin typeface="Times New Roman"/>
              <a:cs typeface="Times New Roman"/>
            </a:endParaRPr>
          </a:p>
          <a:p>
            <a:pPr marL="266700">
              <a:lnSpc>
                <a:spcPts val="1390"/>
              </a:lnSpc>
            </a:pP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+0</a:t>
            </a:r>
            <a:endParaRPr sz="1400">
              <a:latin typeface="Times New Roman"/>
              <a:cs typeface="Times New Roman"/>
            </a:endParaRPr>
          </a:p>
          <a:p>
            <a:pPr marL="206375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291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232694" y="2477515"/>
            <a:ext cx="1778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478756" y="2700020"/>
            <a:ext cx="2540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140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005806" y="2657347"/>
            <a:ext cx="2540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151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504281" y="2700020"/>
            <a:ext cx="1778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99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2209800" y="2892425"/>
            <a:ext cx="2697480" cy="841375"/>
            <a:chOff x="2209800" y="2892425"/>
            <a:chExt cx="2697480" cy="841375"/>
          </a:xfrm>
        </p:grpSpPr>
        <p:sp>
          <p:nvSpPr>
            <p:cNvPr id="33" name="object 33"/>
            <p:cNvSpPr/>
            <p:nvPr/>
          </p:nvSpPr>
          <p:spPr>
            <a:xfrm>
              <a:off x="3787775" y="2897187"/>
              <a:ext cx="1114425" cy="687705"/>
            </a:xfrm>
            <a:custGeom>
              <a:avLst/>
              <a:gdLst/>
              <a:ahLst/>
              <a:cxnLst/>
              <a:rect l="l" t="t" r="r" b="b"/>
              <a:pathLst>
                <a:path w="1114425" h="687704">
                  <a:moveTo>
                    <a:pt x="557212" y="0"/>
                  </a:moveTo>
                  <a:lnTo>
                    <a:pt x="500240" y="1774"/>
                  </a:lnTo>
                  <a:lnTo>
                    <a:pt x="444914" y="6982"/>
                  </a:lnTo>
                  <a:lnTo>
                    <a:pt x="391514" y="15451"/>
                  </a:lnTo>
                  <a:lnTo>
                    <a:pt x="340320" y="27009"/>
                  </a:lnTo>
                  <a:lnTo>
                    <a:pt x="291611" y="41481"/>
                  </a:lnTo>
                  <a:lnTo>
                    <a:pt x="245669" y="58697"/>
                  </a:lnTo>
                  <a:lnTo>
                    <a:pt x="202773" y="78482"/>
                  </a:lnTo>
                  <a:lnTo>
                    <a:pt x="163203" y="100665"/>
                  </a:lnTo>
                  <a:lnTo>
                    <a:pt x="127240" y="125072"/>
                  </a:lnTo>
                  <a:lnTo>
                    <a:pt x="95163" y="151531"/>
                  </a:lnTo>
                  <a:lnTo>
                    <a:pt x="67252" y="179868"/>
                  </a:lnTo>
                  <a:lnTo>
                    <a:pt x="43788" y="209912"/>
                  </a:lnTo>
                  <a:lnTo>
                    <a:pt x="11320" y="274427"/>
                  </a:lnTo>
                  <a:lnTo>
                    <a:pt x="0" y="343693"/>
                  </a:lnTo>
                  <a:lnTo>
                    <a:pt x="2876" y="378834"/>
                  </a:lnTo>
                  <a:lnTo>
                    <a:pt x="25051" y="445897"/>
                  </a:lnTo>
                  <a:lnTo>
                    <a:pt x="67252" y="507518"/>
                  </a:lnTo>
                  <a:lnTo>
                    <a:pt x="95163" y="535856"/>
                  </a:lnTo>
                  <a:lnTo>
                    <a:pt x="127240" y="562314"/>
                  </a:lnTo>
                  <a:lnTo>
                    <a:pt x="163203" y="586721"/>
                  </a:lnTo>
                  <a:lnTo>
                    <a:pt x="202773" y="608904"/>
                  </a:lnTo>
                  <a:lnTo>
                    <a:pt x="245669" y="628689"/>
                  </a:lnTo>
                  <a:lnTo>
                    <a:pt x="291611" y="645905"/>
                  </a:lnTo>
                  <a:lnTo>
                    <a:pt x="340320" y="660378"/>
                  </a:lnTo>
                  <a:lnTo>
                    <a:pt x="391514" y="671935"/>
                  </a:lnTo>
                  <a:lnTo>
                    <a:pt x="444914" y="680404"/>
                  </a:lnTo>
                  <a:lnTo>
                    <a:pt x="500240" y="685613"/>
                  </a:lnTo>
                  <a:lnTo>
                    <a:pt x="557212" y="687387"/>
                  </a:lnTo>
                  <a:lnTo>
                    <a:pt x="614184" y="685613"/>
                  </a:lnTo>
                  <a:lnTo>
                    <a:pt x="669510" y="680404"/>
                  </a:lnTo>
                  <a:lnTo>
                    <a:pt x="722910" y="671935"/>
                  </a:lnTo>
                  <a:lnTo>
                    <a:pt x="774104" y="660378"/>
                  </a:lnTo>
                  <a:lnTo>
                    <a:pt x="822813" y="645905"/>
                  </a:lnTo>
                  <a:lnTo>
                    <a:pt x="868755" y="628689"/>
                  </a:lnTo>
                  <a:lnTo>
                    <a:pt x="911651" y="608904"/>
                  </a:lnTo>
                  <a:lnTo>
                    <a:pt x="951221" y="586721"/>
                  </a:lnTo>
                  <a:lnTo>
                    <a:pt x="987184" y="562314"/>
                  </a:lnTo>
                  <a:lnTo>
                    <a:pt x="1019261" y="535856"/>
                  </a:lnTo>
                  <a:lnTo>
                    <a:pt x="1047172" y="507518"/>
                  </a:lnTo>
                  <a:lnTo>
                    <a:pt x="1070636" y="477474"/>
                  </a:lnTo>
                  <a:lnTo>
                    <a:pt x="1103104" y="412960"/>
                  </a:lnTo>
                  <a:lnTo>
                    <a:pt x="1114425" y="343693"/>
                  </a:lnTo>
                  <a:lnTo>
                    <a:pt x="1111548" y="308553"/>
                  </a:lnTo>
                  <a:lnTo>
                    <a:pt x="1089373" y="241489"/>
                  </a:lnTo>
                  <a:lnTo>
                    <a:pt x="1047172" y="179868"/>
                  </a:lnTo>
                  <a:lnTo>
                    <a:pt x="1019261" y="151531"/>
                  </a:lnTo>
                  <a:lnTo>
                    <a:pt x="987184" y="125072"/>
                  </a:lnTo>
                  <a:lnTo>
                    <a:pt x="951221" y="100665"/>
                  </a:lnTo>
                  <a:lnTo>
                    <a:pt x="911651" y="78482"/>
                  </a:lnTo>
                  <a:lnTo>
                    <a:pt x="868755" y="58697"/>
                  </a:lnTo>
                  <a:lnTo>
                    <a:pt x="822813" y="41481"/>
                  </a:lnTo>
                  <a:lnTo>
                    <a:pt x="774104" y="27009"/>
                  </a:lnTo>
                  <a:lnTo>
                    <a:pt x="722910" y="15451"/>
                  </a:lnTo>
                  <a:lnTo>
                    <a:pt x="669510" y="6982"/>
                  </a:lnTo>
                  <a:lnTo>
                    <a:pt x="614184" y="1774"/>
                  </a:lnTo>
                  <a:lnTo>
                    <a:pt x="557212" y="0"/>
                  </a:lnTo>
                  <a:close/>
                </a:path>
              </a:pathLst>
            </a:custGeom>
            <a:solidFill>
              <a:srgbClr val="FEFA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787775" y="2897187"/>
              <a:ext cx="1114425" cy="687705"/>
            </a:xfrm>
            <a:custGeom>
              <a:avLst/>
              <a:gdLst/>
              <a:ahLst/>
              <a:cxnLst/>
              <a:rect l="l" t="t" r="r" b="b"/>
              <a:pathLst>
                <a:path w="1114425" h="687704">
                  <a:moveTo>
                    <a:pt x="0" y="343693"/>
                  </a:moveTo>
                  <a:lnTo>
                    <a:pt x="11320" y="274427"/>
                  </a:lnTo>
                  <a:lnTo>
                    <a:pt x="43788" y="209912"/>
                  </a:lnTo>
                  <a:lnTo>
                    <a:pt x="67252" y="179868"/>
                  </a:lnTo>
                  <a:lnTo>
                    <a:pt x="95163" y="151531"/>
                  </a:lnTo>
                  <a:lnTo>
                    <a:pt x="127240" y="125072"/>
                  </a:lnTo>
                  <a:lnTo>
                    <a:pt x="163203" y="100665"/>
                  </a:lnTo>
                  <a:lnTo>
                    <a:pt x="202773" y="78482"/>
                  </a:lnTo>
                  <a:lnTo>
                    <a:pt x="245669" y="58697"/>
                  </a:lnTo>
                  <a:lnTo>
                    <a:pt x="291611" y="41481"/>
                  </a:lnTo>
                  <a:lnTo>
                    <a:pt x="340320" y="27009"/>
                  </a:lnTo>
                  <a:lnTo>
                    <a:pt x="391514" y="15451"/>
                  </a:lnTo>
                  <a:lnTo>
                    <a:pt x="444914" y="6982"/>
                  </a:lnTo>
                  <a:lnTo>
                    <a:pt x="500240" y="1774"/>
                  </a:lnTo>
                  <a:lnTo>
                    <a:pt x="557212" y="0"/>
                  </a:lnTo>
                  <a:lnTo>
                    <a:pt x="614184" y="1774"/>
                  </a:lnTo>
                  <a:lnTo>
                    <a:pt x="669510" y="6982"/>
                  </a:lnTo>
                  <a:lnTo>
                    <a:pt x="722910" y="15451"/>
                  </a:lnTo>
                  <a:lnTo>
                    <a:pt x="774104" y="27009"/>
                  </a:lnTo>
                  <a:lnTo>
                    <a:pt x="822813" y="41481"/>
                  </a:lnTo>
                  <a:lnTo>
                    <a:pt x="868755" y="58697"/>
                  </a:lnTo>
                  <a:lnTo>
                    <a:pt x="911651" y="78482"/>
                  </a:lnTo>
                  <a:lnTo>
                    <a:pt x="951221" y="100665"/>
                  </a:lnTo>
                  <a:lnTo>
                    <a:pt x="987184" y="125072"/>
                  </a:lnTo>
                  <a:lnTo>
                    <a:pt x="1019261" y="151531"/>
                  </a:lnTo>
                  <a:lnTo>
                    <a:pt x="1047172" y="179868"/>
                  </a:lnTo>
                  <a:lnTo>
                    <a:pt x="1070636" y="209912"/>
                  </a:lnTo>
                  <a:lnTo>
                    <a:pt x="1103104" y="274427"/>
                  </a:lnTo>
                  <a:lnTo>
                    <a:pt x="1114425" y="343693"/>
                  </a:lnTo>
                  <a:lnTo>
                    <a:pt x="1111548" y="378834"/>
                  </a:lnTo>
                  <a:lnTo>
                    <a:pt x="1089373" y="445897"/>
                  </a:lnTo>
                  <a:lnTo>
                    <a:pt x="1047172" y="507518"/>
                  </a:lnTo>
                  <a:lnTo>
                    <a:pt x="1019261" y="535855"/>
                  </a:lnTo>
                  <a:lnTo>
                    <a:pt x="987184" y="562314"/>
                  </a:lnTo>
                  <a:lnTo>
                    <a:pt x="951221" y="586721"/>
                  </a:lnTo>
                  <a:lnTo>
                    <a:pt x="911651" y="608904"/>
                  </a:lnTo>
                  <a:lnTo>
                    <a:pt x="868755" y="628689"/>
                  </a:lnTo>
                  <a:lnTo>
                    <a:pt x="822813" y="645905"/>
                  </a:lnTo>
                  <a:lnTo>
                    <a:pt x="774104" y="660377"/>
                  </a:lnTo>
                  <a:lnTo>
                    <a:pt x="722910" y="671935"/>
                  </a:lnTo>
                  <a:lnTo>
                    <a:pt x="669510" y="680404"/>
                  </a:lnTo>
                  <a:lnTo>
                    <a:pt x="614184" y="685612"/>
                  </a:lnTo>
                  <a:lnTo>
                    <a:pt x="557212" y="687387"/>
                  </a:lnTo>
                  <a:lnTo>
                    <a:pt x="500240" y="685612"/>
                  </a:lnTo>
                  <a:lnTo>
                    <a:pt x="444914" y="680404"/>
                  </a:lnTo>
                  <a:lnTo>
                    <a:pt x="391514" y="671935"/>
                  </a:lnTo>
                  <a:lnTo>
                    <a:pt x="340320" y="660377"/>
                  </a:lnTo>
                  <a:lnTo>
                    <a:pt x="291611" y="645905"/>
                  </a:lnTo>
                  <a:lnTo>
                    <a:pt x="245669" y="628689"/>
                  </a:lnTo>
                  <a:lnTo>
                    <a:pt x="202773" y="608904"/>
                  </a:lnTo>
                  <a:lnTo>
                    <a:pt x="163203" y="586721"/>
                  </a:lnTo>
                  <a:lnTo>
                    <a:pt x="127240" y="562314"/>
                  </a:lnTo>
                  <a:lnTo>
                    <a:pt x="95163" y="535855"/>
                  </a:lnTo>
                  <a:lnTo>
                    <a:pt x="67252" y="507518"/>
                  </a:lnTo>
                  <a:lnTo>
                    <a:pt x="43788" y="477474"/>
                  </a:lnTo>
                  <a:lnTo>
                    <a:pt x="11320" y="412959"/>
                  </a:lnTo>
                  <a:lnTo>
                    <a:pt x="0" y="343693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209800" y="3200400"/>
              <a:ext cx="633730" cy="533400"/>
            </a:xfrm>
            <a:custGeom>
              <a:avLst/>
              <a:gdLst/>
              <a:ahLst/>
              <a:cxnLst/>
              <a:rect l="l" t="t" r="r" b="b"/>
              <a:pathLst>
                <a:path w="633730" h="533400">
                  <a:moveTo>
                    <a:pt x="633412" y="0"/>
                  </a:moveTo>
                  <a:lnTo>
                    <a:pt x="0" y="0"/>
                  </a:lnTo>
                  <a:lnTo>
                    <a:pt x="0" y="533400"/>
                  </a:lnTo>
                  <a:lnTo>
                    <a:pt x="633412" y="533400"/>
                  </a:lnTo>
                  <a:lnTo>
                    <a:pt x="6334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" name="object 36"/>
          <p:cNvSpPr txBox="1">
            <a:spLocks noGrp="1"/>
          </p:cNvSpPr>
          <p:nvPr>
            <p:ph type="title"/>
          </p:nvPr>
        </p:nvSpPr>
        <p:spPr>
          <a:xfrm>
            <a:off x="450850" y="362203"/>
            <a:ext cx="806259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30" dirty="0"/>
              <a:t> </a:t>
            </a:r>
            <a:r>
              <a:rPr dirty="0"/>
              <a:t>A*</a:t>
            </a:r>
            <a:r>
              <a:rPr spc="-20" dirty="0"/>
              <a:t> </a:t>
            </a:r>
            <a:r>
              <a:rPr dirty="0"/>
              <a:t>con</a:t>
            </a:r>
            <a:r>
              <a:rPr spc="-25" dirty="0"/>
              <a:t> </a:t>
            </a:r>
            <a:r>
              <a:rPr dirty="0"/>
              <a:t>Aprendizaje</a:t>
            </a:r>
            <a:r>
              <a:rPr spc="-1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una</a:t>
            </a:r>
            <a:r>
              <a:rPr spc="-20" dirty="0"/>
              <a:t> </a:t>
            </a:r>
            <a:r>
              <a:rPr dirty="0"/>
              <a:t>Función</a:t>
            </a:r>
            <a:r>
              <a:rPr spc="-20" dirty="0"/>
              <a:t> </a:t>
            </a:r>
            <a:r>
              <a:rPr spc="-10" dirty="0"/>
              <a:t>Heurística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2246312" y="3250184"/>
            <a:ext cx="8953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solidFill>
                  <a:srgbClr val="FF3300"/>
                </a:solidFill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197100" y="3150108"/>
            <a:ext cx="826769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solidFill>
                  <a:srgbClr val="FF3300"/>
                </a:solidFill>
                <a:latin typeface="Times New Roman"/>
                <a:cs typeface="Times New Roman"/>
              </a:rPr>
              <a:t>f</a:t>
            </a:r>
            <a:r>
              <a:rPr sz="1400" i="1" spc="170" dirty="0">
                <a:solidFill>
                  <a:srgbClr val="FF33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FF3300"/>
                </a:solidFill>
                <a:latin typeface="Times New Roman"/>
                <a:cs typeface="Times New Roman"/>
              </a:rPr>
              <a:t>*=</a:t>
            </a:r>
            <a:r>
              <a:rPr sz="1400" spc="-5" dirty="0">
                <a:solidFill>
                  <a:srgbClr val="FF33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FF3300"/>
                </a:solidFill>
                <a:latin typeface="Times New Roman"/>
                <a:cs typeface="Times New Roman"/>
              </a:rPr>
              <a:t>291</a:t>
            </a:r>
            <a:r>
              <a:rPr sz="1400" spc="125" dirty="0">
                <a:solidFill>
                  <a:srgbClr val="FF3300"/>
                </a:solidFill>
                <a:latin typeface="Times New Roman"/>
                <a:cs typeface="Times New Roman"/>
              </a:rPr>
              <a:t>  </a:t>
            </a:r>
            <a:r>
              <a:rPr sz="1350" i="1" spc="-75" baseline="3086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endParaRPr sz="1350" baseline="3086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403475" y="3326891"/>
            <a:ext cx="452755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3025">
              <a:lnSpc>
                <a:spcPts val="1535"/>
              </a:lnSpc>
              <a:spcBef>
                <a:spcPts val="100"/>
              </a:spcBef>
            </a:pPr>
            <a:r>
              <a:rPr sz="1400" spc="-20" dirty="0">
                <a:solidFill>
                  <a:srgbClr val="FF3300"/>
                </a:solidFill>
                <a:latin typeface="Times New Roman"/>
                <a:cs typeface="Times New Roman"/>
              </a:rPr>
              <a:t>+142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1535"/>
              </a:lnSpc>
            </a:pPr>
            <a:r>
              <a:rPr sz="1400" dirty="0">
                <a:solidFill>
                  <a:srgbClr val="FF33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FF33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FF3300"/>
                </a:solidFill>
                <a:latin typeface="Times New Roman"/>
                <a:cs typeface="Times New Roman"/>
              </a:rPr>
              <a:t>433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2946400" y="1327150"/>
            <a:ext cx="92075" cy="84455"/>
            <a:chOff x="2946400" y="1327150"/>
            <a:chExt cx="92075" cy="84455"/>
          </a:xfrm>
        </p:grpSpPr>
        <p:sp>
          <p:nvSpPr>
            <p:cNvPr id="41" name="object 41"/>
            <p:cNvSpPr/>
            <p:nvPr/>
          </p:nvSpPr>
          <p:spPr>
            <a:xfrm>
              <a:off x="2952750" y="1333500"/>
              <a:ext cx="79375" cy="71755"/>
            </a:xfrm>
            <a:custGeom>
              <a:avLst/>
              <a:gdLst/>
              <a:ahLst/>
              <a:cxnLst/>
              <a:rect l="l" t="t" r="r" b="b"/>
              <a:pathLst>
                <a:path w="79375" h="71755">
                  <a:moveTo>
                    <a:pt x="79375" y="0"/>
                  </a:moveTo>
                  <a:lnTo>
                    <a:pt x="0" y="0"/>
                  </a:lnTo>
                  <a:lnTo>
                    <a:pt x="0" y="71437"/>
                  </a:lnTo>
                  <a:lnTo>
                    <a:pt x="79375" y="71437"/>
                  </a:lnTo>
                  <a:lnTo>
                    <a:pt x="79375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952750" y="1333500"/>
              <a:ext cx="79375" cy="71755"/>
            </a:xfrm>
            <a:custGeom>
              <a:avLst/>
              <a:gdLst/>
              <a:ahLst/>
              <a:cxnLst/>
              <a:rect l="l" t="t" r="r" b="b"/>
              <a:pathLst>
                <a:path w="79375" h="71755">
                  <a:moveTo>
                    <a:pt x="0" y="0"/>
                  </a:moveTo>
                  <a:lnTo>
                    <a:pt x="79375" y="0"/>
                  </a:lnTo>
                  <a:lnTo>
                    <a:pt x="79375" y="71438"/>
                  </a:lnTo>
                  <a:lnTo>
                    <a:pt x="0" y="714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" name="object 43"/>
          <p:cNvSpPr txBox="1"/>
          <p:nvPr/>
        </p:nvSpPr>
        <p:spPr>
          <a:xfrm>
            <a:off x="2624931" y="1193291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819460" y="1191259"/>
            <a:ext cx="4346575" cy="5511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Ejemplo: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ir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de</a:t>
            </a:r>
            <a:r>
              <a:rPr sz="1800" i="1" spc="-3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</a:t>
            </a:r>
            <a:r>
              <a:rPr sz="1800" i="1" spc="-4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 </a:t>
            </a:r>
            <a:r>
              <a:rPr sz="1800" i="1" spc="-50" dirty="0">
                <a:solidFill>
                  <a:srgbClr val="3333CC"/>
                </a:solidFill>
                <a:latin typeface="Times New Roman"/>
                <a:cs typeface="Times New Roman"/>
              </a:rPr>
              <a:t>L</a:t>
            </a:r>
            <a:endParaRPr sz="1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5"/>
              </a:spcBef>
            </a:pP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Aprendizaje</a:t>
            </a:r>
            <a:r>
              <a:rPr sz="16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de</a:t>
            </a:r>
            <a:r>
              <a:rPr sz="16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h</a:t>
            </a:r>
            <a:r>
              <a:rPr sz="1650" i="1" baseline="25252" dirty="0">
                <a:solidFill>
                  <a:srgbClr val="3333CC"/>
                </a:solidFill>
                <a:latin typeface="Times New Roman"/>
                <a:cs typeface="Times New Roman"/>
              </a:rPr>
              <a:t>*</a:t>
            </a:r>
            <a:r>
              <a:rPr sz="1650" i="1" spc="165" baseline="25252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(con</a:t>
            </a:r>
            <a:r>
              <a:rPr sz="16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actualización</a:t>
            </a:r>
            <a:r>
              <a:rPr sz="16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f</a:t>
            </a:r>
            <a:r>
              <a:rPr sz="1650" i="1" baseline="25252" dirty="0">
                <a:solidFill>
                  <a:srgbClr val="3333CC"/>
                </a:solidFill>
                <a:latin typeface="Times New Roman"/>
                <a:cs typeface="Times New Roman"/>
              </a:rPr>
              <a:t>*</a:t>
            </a:r>
            <a:r>
              <a:rPr sz="1650" i="1" spc="165" baseline="25252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en</a:t>
            </a:r>
            <a:r>
              <a:rPr sz="16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las </a:t>
            </a:r>
            <a:r>
              <a:rPr sz="16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hojas)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477001" y="1813559"/>
            <a:ext cx="10350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i="1" dirty="0">
                <a:solidFill>
                  <a:srgbClr val="3333CC"/>
                </a:solidFill>
                <a:latin typeface="Times New Roman"/>
                <a:cs typeface="Times New Roman"/>
              </a:rPr>
              <a:t>L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280026" y="1713484"/>
            <a:ext cx="342646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Inicialmente h</a:t>
            </a:r>
            <a:r>
              <a:rPr sz="1600" i="1" spc="18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50" i="1" baseline="25252" dirty="0">
                <a:solidFill>
                  <a:srgbClr val="3333CC"/>
                </a:solidFill>
                <a:latin typeface="Times New Roman"/>
                <a:cs typeface="Times New Roman"/>
              </a:rPr>
              <a:t>*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(n) =</a:t>
            </a:r>
            <a:r>
              <a:rPr sz="16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0 para todo nodo </a:t>
            </a:r>
            <a:r>
              <a:rPr sz="1600" i="1" spc="-50" dirty="0">
                <a:solidFill>
                  <a:srgbClr val="3333CC"/>
                </a:solidFill>
                <a:latin typeface="Times New Roman"/>
                <a:cs typeface="Times New Roman"/>
              </a:rPr>
              <a:t>n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8212137" y="5627116"/>
            <a:ext cx="2286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i="1" spc="-25" dirty="0">
                <a:solidFill>
                  <a:srgbClr val="990000"/>
                </a:solidFill>
                <a:latin typeface="Times New Roman"/>
                <a:cs typeface="Times New Roman"/>
              </a:rPr>
              <a:t>71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659562" y="5627116"/>
            <a:ext cx="6508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66395" algn="l"/>
              </a:tabLst>
            </a:pPr>
            <a:r>
              <a:rPr sz="1600" b="1" i="1" spc="-25" dirty="0">
                <a:solidFill>
                  <a:srgbClr val="990000"/>
                </a:solidFill>
                <a:latin typeface="Times New Roman"/>
                <a:cs typeface="Times New Roman"/>
              </a:rPr>
              <a:t>80</a:t>
            </a:r>
            <a:r>
              <a:rPr sz="1600" b="1" i="1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1600" b="1" i="1" spc="-70" dirty="0">
                <a:solidFill>
                  <a:srgbClr val="990000"/>
                </a:solidFill>
                <a:latin typeface="Times New Roman"/>
                <a:cs typeface="Times New Roman"/>
              </a:rPr>
              <a:t>111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833437" y="5627116"/>
            <a:ext cx="384175" cy="4737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0170">
              <a:lnSpc>
                <a:spcPts val="1764"/>
              </a:lnSpc>
              <a:spcBef>
                <a:spcPts val="100"/>
              </a:spcBef>
            </a:pPr>
            <a:r>
              <a:rPr sz="1600" b="1" i="1" strike="sngStrike" spc="-25" dirty="0">
                <a:solidFill>
                  <a:srgbClr val="990000"/>
                </a:solidFill>
                <a:latin typeface="Times New Roman"/>
                <a:cs typeface="Times New Roman"/>
              </a:rPr>
              <a:t>75</a:t>
            </a:r>
            <a:r>
              <a:rPr sz="1600" b="1" i="1" strike="sngStrike" spc="50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endParaRPr sz="1600">
              <a:latin typeface="Times New Roman"/>
              <a:cs typeface="Times New Roman"/>
            </a:endParaRPr>
          </a:p>
          <a:p>
            <a:pPr marL="12700">
              <a:lnSpc>
                <a:spcPts val="1764"/>
              </a:lnSpc>
            </a:pPr>
            <a:r>
              <a:rPr sz="1600" b="1" spc="-25" dirty="0">
                <a:solidFill>
                  <a:srgbClr val="990000"/>
                </a:solidFill>
                <a:latin typeface="Times New Roman"/>
                <a:cs typeface="Times New Roman"/>
              </a:rPr>
              <a:t>146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454650" y="5648452"/>
            <a:ext cx="3302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i="1" spc="-25" dirty="0">
                <a:solidFill>
                  <a:srgbClr val="990000"/>
                </a:solidFill>
                <a:latin typeface="Times New Roman"/>
                <a:cs typeface="Times New Roman"/>
              </a:rPr>
              <a:t>142</a:t>
            </a:r>
            <a:endParaRPr sz="1600">
              <a:latin typeface="Times New Roman"/>
              <a:cs typeface="Times New Roman"/>
            </a:endParaRPr>
          </a:p>
        </p:txBody>
      </p:sp>
      <p:graphicFrame>
        <p:nvGraphicFramePr>
          <p:cNvPr id="51" name="object 51"/>
          <p:cNvGraphicFramePr>
            <a:graphicFrameLocks noGrp="1"/>
          </p:cNvGraphicFramePr>
          <p:nvPr/>
        </p:nvGraphicFramePr>
        <p:xfrm>
          <a:off x="306387" y="4946650"/>
          <a:ext cx="8228330" cy="670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11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9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9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481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481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8353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481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8481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8163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8481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8481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8290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8481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38481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83539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38354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38354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86715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38354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b="1" i="1" dirty="0">
                          <a:latin typeface="Times New Roman"/>
                          <a:cs typeface="Times New Roman"/>
                        </a:rPr>
                        <a:t>n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B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C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D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E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F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G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H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L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M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N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P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R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T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U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V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Z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b="1" i="1" spc="-2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650" b="1" i="1" spc="-37" baseline="-1515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1600" b="1" spc="-25" dirty="0">
                          <a:latin typeface="Times New Roman"/>
                          <a:cs typeface="Times New Roman"/>
                        </a:rPr>
                        <a:t>*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207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2" name="object 52"/>
          <p:cNvSpPr txBox="1"/>
          <p:nvPr/>
        </p:nvSpPr>
        <p:spPr>
          <a:xfrm>
            <a:off x="6302375" y="5608828"/>
            <a:ext cx="2286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i="1" spc="-25" dirty="0">
                <a:solidFill>
                  <a:srgbClr val="990000"/>
                </a:solidFill>
                <a:latin typeface="Times New Roman"/>
                <a:cs typeface="Times New Roman"/>
              </a:rPr>
              <a:t>97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1956244" y="1400175"/>
            <a:ext cx="2862580" cy="841375"/>
            <a:chOff x="1956244" y="1400175"/>
            <a:chExt cx="2862580" cy="841375"/>
          </a:xfrm>
        </p:grpSpPr>
        <p:sp>
          <p:nvSpPr>
            <p:cNvPr id="54" name="object 54"/>
            <p:cNvSpPr/>
            <p:nvPr/>
          </p:nvSpPr>
          <p:spPr>
            <a:xfrm>
              <a:off x="1962594" y="2162453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80977" y="0"/>
                  </a:moveTo>
                  <a:lnTo>
                    <a:pt x="0" y="0"/>
                  </a:lnTo>
                  <a:lnTo>
                    <a:pt x="0" y="72654"/>
                  </a:lnTo>
                  <a:lnTo>
                    <a:pt x="80977" y="72654"/>
                  </a:lnTo>
                  <a:lnTo>
                    <a:pt x="8097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962594" y="2162453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0" y="0"/>
                  </a:moveTo>
                  <a:lnTo>
                    <a:pt x="80978" y="0"/>
                  </a:lnTo>
                  <a:lnTo>
                    <a:pt x="80978" y="72655"/>
                  </a:lnTo>
                  <a:lnTo>
                    <a:pt x="0" y="7265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043573" y="1404937"/>
              <a:ext cx="925830" cy="757555"/>
            </a:xfrm>
            <a:custGeom>
              <a:avLst/>
              <a:gdLst/>
              <a:ahLst/>
              <a:cxnLst/>
              <a:rect l="l" t="t" r="r" b="b"/>
              <a:pathLst>
                <a:path w="925830" h="757555">
                  <a:moveTo>
                    <a:pt x="925297" y="0"/>
                  </a:moveTo>
                  <a:lnTo>
                    <a:pt x="0" y="75751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346372" y="2162453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80977" y="0"/>
                  </a:moveTo>
                  <a:lnTo>
                    <a:pt x="0" y="0"/>
                  </a:lnTo>
                  <a:lnTo>
                    <a:pt x="0" y="72654"/>
                  </a:lnTo>
                  <a:lnTo>
                    <a:pt x="80977" y="72654"/>
                  </a:lnTo>
                  <a:lnTo>
                    <a:pt x="8097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346372" y="2162453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0" y="0"/>
                  </a:moveTo>
                  <a:lnTo>
                    <a:pt x="80978" y="0"/>
                  </a:lnTo>
                  <a:lnTo>
                    <a:pt x="80978" y="72655"/>
                  </a:lnTo>
                  <a:lnTo>
                    <a:pt x="0" y="7265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731340" y="2162453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80977" y="0"/>
                  </a:moveTo>
                  <a:lnTo>
                    <a:pt x="0" y="0"/>
                  </a:lnTo>
                  <a:lnTo>
                    <a:pt x="0" y="72654"/>
                  </a:lnTo>
                  <a:lnTo>
                    <a:pt x="80977" y="72654"/>
                  </a:lnTo>
                  <a:lnTo>
                    <a:pt x="8097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731340" y="2162453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0" y="0"/>
                  </a:moveTo>
                  <a:lnTo>
                    <a:pt x="80978" y="0"/>
                  </a:lnTo>
                  <a:lnTo>
                    <a:pt x="80978" y="72655"/>
                  </a:lnTo>
                  <a:lnTo>
                    <a:pt x="0" y="7265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049847" y="1404937"/>
              <a:ext cx="1682114" cy="757555"/>
            </a:xfrm>
            <a:custGeom>
              <a:avLst/>
              <a:gdLst/>
              <a:ahLst/>
              <a:cxnLst/>
              <a:rect l="l" t="t" r="r" b="b"/>
              <a:pathLst>
                <a:path w="1682114" h="757555">
                  <a:moveTo>
                    <a:pt x="0" y="0"/>
                  </a:moveTo>
                  <a:lnTo>
                    <a:pt x="1681493" y="75751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" name="object 62"/>
          <p:cNvSpPr txBox="1"/>
          <p:nvPr/>
        </p:nvSpPr>
        <p:spPr>
          <a:xfrm>
            <a:off x="1800057" y="2068067"/>
            <a:ext cx="1670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3028412" y="1404937"/>
            <a:ext cx="370840" cy="757555"/>
          </a:xfrm>
          <a:custGeom>
            <a:avLst/>
            <a:gdLst/>
            <a:ahLst/>
            <a:cxnLst/>
            <a:rect l="l" t="t" r="r" b="b"/>
            <a:pathLst>
              <a:path w="370839" h="757555">
                <a:moveTo>
                  <a:pt x="0" y="0"/>
                </a:moveTo>
                <a:lnTo>
                  <a:pt x="370357" y="757515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4829934" y="2034540"/>
            <a:ext cx="879475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350" i="1" spc="172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* 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75+0</a:t>
            </a:r>
            <a:endParaRPr sz="1400">
              <a:latin typeface="Times New Roman"/>
              <a:cs typeface="Times New Roman"/>
            </a:endParaRPr>
          </a:p>
          <a:p>
            <a:pPr marL="428625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35" dirty="0">
                <a:solidFill>
                  <a:srgbClr val="990000"/>
                </a:solidFill>
                <a:latin typeface="Times New Roman"/>
                <a:cs typeface="Times New Roman"/>
              </a:rPr>
              <a:t>75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125492" y="1958340"/>
            <a:ext cx="12211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350" i="1" spc="187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* =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140+0</a:t>
            </a:r>
            <a:r>
              <a:rPr sz="1400" spc="42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3000" spc="-75" baseline="-23611" dirty="0">
                <a:latin typeface="Times New Roman"/>
                <a:cs typeface="Times New Roman"/>
              </a:rPr>
              <a:t>T</a:t>
            </a:r>
            <a:endParaRPr sz="3000" baseline="-23611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509668" y="2211323"/>
            <a:ext cx="43688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140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461636" y="2034540"/>
            <a:ext cx="961390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350" i="1" spc="187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* 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118+0</a:t>
            </a:r>
            <a:endParaRPr sz="1400">
              <a:latin typeface="Times New Roman"/>
              <a:cs typeface="Times New Roman"/>
            </a:endParaRPr>
          </a:p>
          <a:p>
            <a:pPr marL="417830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118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504499" y="2068067"/>
            <a:ext cx="1809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Z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289968" y="1602740"/>
            <a:ext cx="2540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140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972244" y="1217676"/>
            <a:ext cx="993775" cy="727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30480" algn="r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350" i="1" spc="187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* 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0+0</a:t>
            </a:r>
            <a:endParaRPr sz="1400">
              <a:latin typeface="Times New Roman"/>
              <a:cs typeface="Times New Roman"/>
            </a:endParaRPr>
          </a:p>
          <a:p>
            <a:pPr marR="80010" algn="r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1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60" dirty="0">
                <a:solidFill>
                  <a:srgbClr val="990000"/>
                </a:solidFill>
                <a:latin typeface="Times New Roman"/>
                <a:cs typeface="Times New Roman"/>
              </a:rPr>
              <a:t>0</a:t>
            </a:r>
            <a:endParaRPr sz="1400">
              <a:latin typeface="Times New Roman"/>
              <a:cs typeface="Times New Roman"/>
            </a:endParaRPr>
          </a:p>
          <a:p>
            <a:pPr marL="38100">
              <a:lnSpc>
                <a:spcPct val="100000"/>
              </a:lnSpc>
              <a:spcBef>
                <a:spcPts val="1015"/>
              </a:spcBef>
            </a:pPr>
            <a:r>
              <a:rPr sz="1200" spc="-25" dirty="0">
                <a:latin typeface="Times New Roman"/>
                <a:cs typeface="Times New Roman"/>
              </a:rPr>
              <a:t>118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4128293" y="1703323"/>
            <a:ext cx="1778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75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72" name="object 72"/>
          <p:cNvGrpSpPr/>
          <p:nvPr/>
        </p:nvGrpSpPr>
        <p:grpSpPr>
          <a:xfrm>
            <a:off x="4267200" y="2986087"/>
            <a:ext cx="930275" cy="111125"/>
            <a:chOff x="4267200" y="2986087"/>
            <a:chExt cx="930275" cy="111125"/>
          </a:xfrm>
        </p:grpSpPr>
        <p:sp>
          <p:nvSpPr>
            <p:cNvPr id="73" name="object 73"/>
            <p:cNvSpPr/>
            <p:nvPr/>
          </p:nvSpPr>
          <p:spPr>
            <a:xfrm>
              <a:off x="4273550" y="2992437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80962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80962" y="73025"/>
                  </a:lnTo>
                  <a:lnTo>
                    <a:pt x="809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4273550" y="2992437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0" y="0"/>
                  </a:moveTo>
                  <a:lnTo>
                    <a:pt x="80963" y="0"/>
                  </a:lnTo>
                  <a:lnTo>
                    <a:pt x="80963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5110162" y="3017837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80963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80963" y="73025"/>
                  </a:lnTo>
                  <a:lnTo>
                    <a:pt x="809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110162" y="3017837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0" y="0"/>
                  </a:moveTo>
                  <a:lnTo>
                    <a:pt x="80963" y="0"/>
                  </a:lnTo>
                  <a:lnTo>
                    <a:pt x="80963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7" name="object 77"/>
          <p:cNvSpPr txBox="1"/>
          <p:nvPr/>
        </p:nvSpPr>
        <p:spPr>
          <a:xfrm>
            <a:off x="3957637" y="2897123"/>
            <a:ext cx="10217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24865" algn="l"/>
              </a:tabLst>
            </a:pPr>
            <a:r>
              <a:rPr sz="2000" spc="-50" dirty="0">
                <a:latin typeface="Times New Roman"/>
                <a:cs typeface="Times New Roman"/>
              </a:rPr>
              <a:t>L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3000" spc="-75" baseline="2777" dirty="0">
                <a:latin typeface="Times New Roman"/>
                <a:cs typeface="Times New Roman"/>
              </a:rPr>
              <a:t>A</a:t>
            </a:r>
            <a:endParaRPr sz="3000" baseline="2777">
              <a:latin typeface="Times New Roman"/>
              <a:cs typeface="Times New Roman"/>
            </a:endParaRPr>
          </a:p>
        </p:txBody>
      </p:sp>
      <p:grpSp>
        <p:nvGrpSpPr>
          <p:cNvPr id="78" name="object 78"/>
          <p:cNvGrpSpPr/>
          <p:nvPr/>
        </p:nvGrpSpPr>
        <p:grpSpPr>
          <a:xfrm>
            <a:off x="3382962" y="2230436"/>
            <a:ext cx="1773555" cy="792480"/>
            <a:chOff x="3382962" y="2230436"/>
            <a:chExt cx="1773555" cy="792480"/>
          </a:xfrm>
        </p:grpSpPr>
        <p:sp>
          <p:nvSpPr>
            <p:cNvPr id="79" name="object 79"/>
            <p:cNvSpPr/>
            <p:nvPr/>
          </p:nvSpPr>
          <p:spPr>
            <a:xfrm>
              <a:off x="3387725" y="2235199"/>
              <a:ext cx="927100" cy="757555"/>
            </a:xfrm>
            <a:custGeom>
              <a:avLst/>
              <a:gdLst/>
              <a:ahLst/>
              <a:cxnLst/>
              <a:rect l="l" t="t" r="r" b="b"/>
              <a:pathLst>
                <a:path w="927100" h="757555">
                  <a:moveTo>
                    <a:pt x="927100" y="757238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387725" y="2235199"/>
              <a:ext cx="1764030" cy="782955"/>
            </a:xfrm>
            <a:custGeom>
              <a:avLst/>
              <a:gdLst/>
              <a:ahLst/>
              <a:cxnLst/>
              <a:rect l="l" t="t" r="r" b="b"/>
              <a:pathLst>
                <a:path w="1764029" h="782955">
                  <a:moveTo>
                    <a:pt x="0" y="0"/>
                  </a:moveTo>
                  <a:lnTo>
                    <a:pt x="1763713" y="7826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1" name="object 81"/>
          <p:cNvSpPr txBox="1"/>
          <p:nvPr/>
        </p:nvSpPr>
        <p:spPr>
          <a:xfrm>
            <a:off x="4982527" y="3157783"/>
            <a:ext cx="892175" cy="3740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385"/>
              </a:lnSpc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350" i="1" spc="187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*=236+75</a:t>
            </a:r>
            <a:endParaRPr sz="1400">
              <a:latin typeface="Times New Roman"/>
              <a:cs typeface="Times New Roman"/>
            </a:endParaRPr>
          </a:p>
          <a:p>
            <a:pPr marL="227329">
              <a:lnSpc>
                <a:spcPts val="1535"/>
              </a:lnSpc>
            </a:pP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=311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3627532" y="2611628"/>
            <a:ext cx="2374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35" dirty="0">
                <a:latin typeface="Times New Roman"/>
                <a:cs typeface="Times New Roman"/>
              </a:rPr>
              <a:t>111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4326382" y="2471420"/>
            <a:ext cx="2489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118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84" name="object 84"/>
          <p:cNvGrpSpPr/>
          <p:nvPr/>
        </p:nvGrpSpPr>
        <p:grpSpPr>
          <a:xfrm>
            <a:off x="6101043" y="3027362"/>
            <a:ext cx="1095375" cy="85725"/>
            <a:chOff x="6101043" y="3027362"/>
            <a:chExt cx="1095375" cy="85725"/>
          </a:xfrm>
        </p:grpSpPr>
        <p:sp>
          <p:nvSpPr>
            <p:cNvPr id="85" name="object 85"/>
            <p:cNvSpPr/>
            <p:nvPr/>
          </p:nvSpPr>
          <p:spPr>
            <a:xfrm>
              <a:off x="6107393" y="3033712"/>
              <a:ext cx="69850" cy="73025"/>
            </a:xfrm>
            <a:custGeom>
              <a:avLst/>
              <a:gdLst/>
              <a:ahLst/>
              <a:cxnLst/>
              <a:rect l="l" t="t" r="r" b="b"/>
              <a:pathLst>
                <a:path w="69850" h="73025">
                  <a:moveTo>
                    <a:pt x="69423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69423" y="73025"/>
                  </a:lnTo>
                  <a:lnTo>
                    <a:pt x="6942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6107393" y="3033712"/>
              <a:ext cx="69850" cy="73025"/>
            </a:xfrm>
            <a:custGeom>
              <a:avLst/>
              <a:gdLst/>
              <a:ahLst/>
              <a:cxnLst/>
              <a:rect l="l" t="t" r="r" b="b"/>
              <a:pathLst>
                <a:path w="69850" h="73025">
                  <a:moveTo>
                    <a:pt x="0" y="0"/>
                  </a:moveTo>
                  <a:lnTo>
                    <a:pt x="69423" y="0"/>
                  </a:lnTo>
                  <a:lnTo>
                    <a:pt x="69423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7120148" y="3033712"/>
              <a:ext cx="69850" cy="73025"/>
            </a:xfrm>
            <a:custGeom>
              <a:avLst/>
              <a:gdLst/>
              <a:ahLst/>
              <a:cxnLst/>
              <a:rect l="l" t="t" r="r" b="b"/>
              <a:pathLst>
                <a:path w="69850" h="73025">
                  <a:moveTo>
                    <a:pt x="69423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69423" y="73025"/>
                  </a:lnTo>
                  <a:lnTo>
                    <a:pt x="6942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7120148" y="3033712"/>
              <a:ext cx="69850" cy="73025"/>
            </a:xfrm>
            <a:custGeom>
              <a:avLst/>
              <a:gdLst/>
              <a:ahLst/>
              <a:cxnLst/>
              <a:rect l="l" t="t" r="r" b="b"/>
              <a:pathLst>
                <a:path w="69850" h="73025">
                  <a:moveTo>
                    <a:pt x="0" y="0"/>
                  </a:moveTo>
                  <a:lnTo>
                    <a:pt x="69423" y="0"/>
                  </a:lnTo>
                  <a:lnTo>
                    <a:pt x="69423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" name="object 89"/>
          <p:cNvSpPr txBox="1"/>
          <p:nvPr/>
        </p:nvSpPr>
        <p:spPr>
          <a:xfrm>
            <a:off x="5810003" y="2939796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O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6918045" y="2936747"/>
            <a:ext cx="1962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spc="-1355" dirty="0"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6307490" y="2994152"/>
            <a:ext cx="8953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6258278" y="2894076"/>
            <a:ext cx="6972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1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*=146+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93" name="object 93"/>
          <p:cNvGrpSpPr/>
          <p:nvPr/>
        </p:nvGrpSpPr>
        <p:grpSpPr>
          <a:xfrm>
            <a:off x="4767261" y="2230436"/>
            <a:ext cx="2426335" cy="808355"/>
            <a:chOff x="4767261" y="2230436"/>
            <a:chExt cx="2426335" cy="808355"/>
          </a:xfrm>
        </p:grpSpPr>
        <p:sp>
          <p:nvSpPr>
            <p:cNvPr id="94" name="object 94"/>
            <p:cNvSpPr/>
            <p:nvPr/>
          </p:nvSpPr>
          <p:spPr>
            <a:xfrm>
              <a:off x="4772024" y="2235199"/>
              <a:ext cx="1370965" cy="798830"/>
            </a:xfrm>
            <a:custGeom>
              <a:avLst/>
              <a:gdLst/>
              <a:ahLst/>
              <a:cxnLst/>
              <a:rect l="l" t="t" r="r" b="b"/>
              <a:pathLst>
                <a:path w="1370964" h="798830">
                  <a:moveTo>
                    <a:pt x="1370760" y="798513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4772024" y="2235199"/>
              <a:ext cx="2416810" cy="798830"/>
            </a:xfrm>
            <a:custGeom>
              <a:avLst/>
              <a:gdLst/>
              <a:ahLst/>
              <a:cxnLst/>
              <a:rect l="l" t="t" r="r" b="b"/>
              <a:pathLst>
                <a:path w="2416809" h="798830">
                  <a:moveTo>
                    <a:pt x="0" y="0"/>
                  </a:moveTo>
                  <a:lnTo>
                    <a:pt x="2416186" y="798513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6" name="object 96"/>
          <p:cNvSpPr txBox="1"/>
          <p:nvPr/>
        </p:nvSpPr>
        <p:spPr>
          <a:xfrm>
            <a:off x="5336381" y="2675635"/>
            <a:ext cx="1778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6133306" y="2477515"/>
            <a:ext cx="1778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4981575" y="3173248"/>
            <a:ext cx="1202055" cy="359410"/>
          </a:xfrm>
          <a:custGeom>
            <a:avLst/>
            <a:gdLst/>
            <a:ahLst/>
            <a:cxnLst/>
            <a:rect l="l" t="t" r="r" b="b"/>
            <a:pathLst>
              <a:path w="1202054" h="359410">
                <a:moveTo>
                  <a:pt x="1201737" y="0"/>
                </a:moveTo>
                <a:lnTo>
                  <a:pt x="0" y="0"/>
                </a:lnTo>
                <a:lnTo>
                  <a:pt x="0" y="359073"/>
                </a:lnTo>
                <a:lnTo>
                  <a:pt x="1201737" y="359073"/>
                </a:lnTo>
                <a:lnTo>
                  <a:pt x="120173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 txBox="1"/>
          <p:nvPr/>
        </p:nvSpPr>
        <p:spPr>
          <a:xfrm>
            <a:off x="4068127" y="3122676"/>
            <a:ext cx="193421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100" i="1" baseline="3968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2345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350" i="1" spc="195" baseline="-1234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100" baseline="3968" dirty="0">
                <a:solidFill>
                  <a:srgbClr val="990000"/>
                </a:solidFill>
                <a:latin typeface="Times New Roman"/>
                <a:cs typeface="Times New Roman"/>
              </a:rPr>
              <a:t>*=229+0</a:t>
            </a:r>
            <a:r>
              <a:rPr sz="2100" spc="330" baseline="396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i="1" dirty="0">
                <a:solidFill>
                  <a:srgbClr val="FF3300"/>
                </a:solidFill>
                <a:latin typeface="Times New Roman"/>
                <a:cs typeface="Times New Roman"/>
              </a:rPr>
              <a:t>f</a:t>
            </a:r>
            <a:r>
              <a:rPr sz="1350" i="1" baseline="-18518" dirty="0">
                <a:solidFill>
                  <a:srgbClr val="FF3300"/>
                </a:solidFill>
                <a:latin typeface="Times New Roman"/>
                <a:cs typeface="Times New Roman"/>
              </a:rPr>
              <a:t>L</a:t>
            </a:r>
            <a:r>
              <a:rPr sz="1400" dirty="0">
                <a:solidFill>
                  <a:srgbClr val="FF3300"/>
                </a:solidFill>
                <a:latin typeface="Times New Roman"/>
                <a:cs typeface="Times New Roman"/>
              </a:rPr>
              <a:t>*=</a:t>
            </a:r>
            <a:r>
              <a:rPr sz="1400" spc="-5" dirty="0">
                <a:solidFill>
                  <a:srgbClr val="FF33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FF3300"/>
                </a:solidFill>
                <a:latin typeface="Times New Roman"/>
                <a:cs typeface="Times New Roman"/>
              </a:rPr>
              <a:t>236+146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4365307" y="3299459"/>
            <a:ext cx="124650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22325" algn="l"/>
              </a:tabLst>
            </a:pPr>
            <a:r>
              <a:rPr sz="2100" spc="-30" baseline="3968" dirty="0">
                <a:solidFill>
                  <a:srgbClr val="990000"/>
                </a:solidFill>
                <a:latin typeface="Times New Roman"/>
                <a:cs typeface="Times New Roman"/>
              </a:rPr>
              <a:t>=229</a:t>
            </a:r>
            <a:r>
              <a:rPr sz="2100" baseline="3968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1400" dirty="0">
                <a:solidFill>
                  <a:srgbClr val="FF33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FF33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FF3300"/>
                </a:solidFill>
                <a:latin typeface="Times New Roman"/>
                <a:cs typeface="Times New Roman"/>
              </a:rPr>
              <a:t>482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101" name="object 101"/>
          <p:cNvGrpSpPr/>
          <p:nvPr/>
        </p:nvGrpSpPr>
        <p:grpSpPr>
          <a:xfrm>
            <a:off x="5040497" y="3105150"/>
            <a:ext cx="1111250" cy="840105"/>
            <a:chOff x="5040497" y="3105150"/>
            <a:chExt cx="1111250" cy="840105"/>
          </a:xfrm>
        </p:grpSpPr>
        <p:sp>
          <p:nvSpPr>
            <p:cNvPr id="102" name="object 102"/>
            <p:cNvSpPr/>
            <p:nvPr/>
          </p:nvSpPr>
          <p:spPr>
            <a:xfrm>
              <a:off x="5046847" y="3865960"/>
              <a:ext cx="78740" cy="73025"/>
            </a:xfrm>
            <a:custGeom>
              <a:avLst/>
              <a:gdLst/>
              <a:ahLst/>
              <a:cxnLst/>
              <a:rect l="l" t="t" r="r" b="b"/>
              <a:pathLst>
                <a:path w="78739" h="73025">
                  <a:moveTo>
                    <a:pt x="78742" y="0"/>
                  </a:moveTo>
                  <a:lnTo>
                    <a:pt x="0" y="0"/>
                  </a:lnTo>
                  <a:lnTo>
                    <a:pt x="0" y="72627"/>
                  </a:lnTo>
                  <a:lnTo>
                    <a:pt x="78742" y="72627"/>
                  </a:lnTo>
                  <a:lnTo>
                    <a:pt x="7874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5046847" y="3865960"/>
              <a:ext cx="78740" cy="73025"/>
            </a:xfrm>
            <a:custGeom>
              <a:avLst/>
              <a:gdLst/>
              <a:ahLst/>
              <a:cxnLst/>
              <a:rect l="l" t="t" r="r" b="b"/>
              <a:pathLst>
                <a:path w="78739" h="73025">
                  <a:moveTo>
                    <a:pt x="0" y="0"/>
                  </a:moveTo>
                  <a:lnTo>
                    <a:pt x="78743" y="0"/>
                  </a:lnTo>
                  <a:lnTo>
                    <a:pt x="78743" y="72628"/>
                  </a:lnTo>
                  <a:lnTo>
                    <a:pt x="0" y="7262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5755533" y="3865960"/>
              <a:ext cx="78740" cy="73025"/>
            </a:xfrm>
            <a:custGeom>
              <a:avLst/>
              <a:gdLst/>
              <a:ahLst/>
              <a:cxnLst/>
              <a:rect l="l" t="t" r="r" b="b"/>
              <a:pathLst>
                <a:path w="78739" h="73025">
                  <a:moveTo>
                    <a:pt x="78742" y="0"/>
                  </a:moveTo>
                  <a:lnTo>
                    <a:pt x="0" y="0"/>
                  </a:lnTo>
                  <a:lnTo>
                    <a:pt x="0" y="72627"/>
                  </a:lnTo>
                  <a:lnTo>
                    <a:pt x="78742" y="72627"/>
                  </a:lnTo>
                  <a:lnTo>
                    <a:pt x="7874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5755533" y="3865960"/>
              <a:ext cx="78740" cy="73025"/>
            </a:xfrm>
            <a:custGeom>
              <a:avLst/>
              <a:gdLst/>
              <a:ahLst/>
              <a:cxnLst/>
              <a:rect l="l" t="t" r="r" b="b"/>
              <a:pathLst>
                <a:path w="78739" h="73025">
                  <a:moveTo>
                    <a:pt x="0" y="0"/>
                  </a:moveTo>
                  <a:lnTo>
                    <a:pt x="78743" y="0"/>
                  </a:lnTo>
                  <a:lnTo>
                    <a:pt x="78743" y="72628"/>
                  </a:lnTo>
                  <a:lnTo>
                    <a:pt x="0" y="7262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5125591" y="3109912"/>
              <a:ext cx="991235" cy="756285"/>
            </a:xfrm>
            <a:custGeom>
              <a:avLst/>
              <a:gdLst/>
              <a:ahLst/>
              <a:cxnLst/>
              <a:rect l="l" t="t" r="r" b="b"/>
              <a:pathLst>
                <a:path w="991235" h="756285">
                  <a:moveTo>
                    <a:pt x="991233" y="0"/>
                  </a:moveTo>
                  <a:lnTo>
                    <a:pt x="0" y="75604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5785640" y="3109912"/>
              <a:ext cx="361315" cy="756285"/>
            </a:xfrm>
            <a:custGeom>
              <a:avLst/>
              <a:gdLst/>
              <a:ahLst/>
              <a:cxnLst/>
              <a:rect l="l" t="t" r="r" b="b"/>
              <a:pathLst>
                <a:path w="361314" h="756285">
                  <a:moveTo>
                    <a:pt x="361290" y="0"/>
                  </a:moveTo>
                  <a:lnTo>
                    <a:pt x="0" y="756047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8" name="object 108"/>
          <p:cNvSpPr txBox="1"/>
          <p:nvPr/>
        </p:nvSpPr>
        <p:spPr>
          <a:xfrm>
            <a:off x="4871248" y="3768852"/>
            <a:ext cx="88138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27075" algn="l"/>
              </a:tabLst>
            </a:pPr>
            <a:r>
              <a:rPr sz="2000" spc="-50" dirty="0">
                <a:latin typeface="Times New Roman"/>
                <a:cs typeface="Times New Roman"/>
              </a:rPr>
              <a:t>Z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spc="-50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5663145" y="4372355"/>
            <a:ext cx="3924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=377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4674552" y="4118864"/>
            <a:ext cx="9207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43915" algn="l"/>
              </a:tabLst>
            </a:pPr>
            <a:r>
              <a:rPr sz="900" i="1" spc="-50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900" i="1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900" i="1" spc="-50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4625340" y="4018788"/>
            <a:ext cx="14287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43915" algn="l"/>
              </a:tabLst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1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*=217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1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*=297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4936490" y="4195572"/>
            <a:ext cx="113474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843915" algn="l"/>
              </a:tabLst>
            </a:pP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+71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+80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831715" y="4372355"/>
            <a:ext cx="3924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=288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5214143" y="3553459"/>
            <a:ext cx="9334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91515" algn="l"/>
              </a:tabLst>
            </a:pPr>
            <a:r>
              <a:rPr sz="1200" spc="-25" dirty="0">
                <a:latin typeface="Times New Roman"/>
                <a:cs typeface="Times New Roman"/>
              </a:rPr>
              <a:t>71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25" dirty="0">
                <a:latin typeface="Times New Roman"/>
                <a:cs typeface="Times New Roman"/>
              </a:rPr>
              <a:t>151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15" name="object 115"/>
          <p:cNvGrpSpPr/>
          <p:nvPr/>
        </p:nvGrpSpPr>
        <p:grpSpPr>
          <a:xfrm>
            <a:off x="6448507" y="3105150"/>
            <a:ext cx="2033905" cy="841375"/>
            <a:chOff x="6448507" y="3105150"/>
            <a:chExt cx="2033905" cy="841375"/>
          </a:xfrm>
        </p:grpSpPr>
        <p:sp>
          <p:nvSpPr>
            <p:cNvPr id="116" name="object 116"/>
            <p:cNvSpPr/>
            <p:nvPr/>
          </p:nvSpPr>
          <p:spPr>
            <a:xfrm>
              <a:off x="6454857" y="3867151"/>
              <a:ext cx="67310" cy="73025"/>
            </a:xfrm>
            <a:custGeom>
              <a:avLst/>
              <a:gdLst/>
              <a:ahLst/>
              <a:cxnLst/>
              <a:rect l="l" t="t" r="r" b="b"/>
              <a:pathLst>
                <a:path w="67309" h="73025">
                  <a:moveTo>
                    <a:pt x="66967" y="0"/>
                  </a:moveTo>
                  <a:lnTo>
                    <a:pt x="0" y="0"/>
                  </a:lnTo>
                  <a:lnTo>
                    <a:pt x="0" y="72627"/>
                  </a:lnTo>
                  <a:lnTo>
                    <a:pt x="66967" y="72627"/>
                  </a:lnTo>
                  <a:lnTo>
                    <a:pt x="6696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6454857" y="3867151"/>
              <a:ext cx="67310" cy="73025"/>
            </a:xfrm>
            <a:custGeom>
              <a:avLst/>
              <a:gdLst/>
              <a:ahLst/>
              <a:cxnLst/>
              <a:rect l="l" t="t" r="r" b="b"/>
              <a:pathLst>
                <a:path w="67309" h="73025">
                  <a:moveTo>
                    <a:pt x="0" y="0"/>
                  </a:moveTo>
                  <a:lnTo>
                    <a:pt x="66967" y="0"/>
                  </a:lnTo>
                  <a:lnTo>
                    <a:pt x="66967" y="72628"/>
                  </a:lnTo>
                  <a:lnTo>
                    <a:pt x="0" y="7262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6521823" y="3109912"/>
              <a:ext cx="603885" cy="757555"/>
            </a:xfrm>
            <a:custGeom>
              <a:avLst/>
              <a:gdLst/>
              <a:ahLst/>
              <a:cxnLst/>
              <a:rect l="l" t="t" r="r" b="b"/>
              <a:pathLst>
                <a:path w="603884" h="757554">
                  <a:moveTo>
                    <a:pt x="603691" y="0"/>
                  </a:moveTo>
                  <a:lnTo>
                    <a:pt x="0" y="7572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431792" y="3867151"/>
              <a:ext cx="67310" cy="73025"/>
            </a:xfrm>
            <a:custGeom>
              <a:avLst/>
              <a:gdLst/>
              <a:ahLst/>
              <a:cxnLst/>
              <a:rect l="l" t="t" r="r" b="b"/>
              <a:pathLst>
                <a:path w="67309" h="73025">
                  <a:moveTo>
                    <a:pt x="66967" y="0"/>
                  </a:moveTo>
                  <a:lnTo>
                    <a:pt x="0" y="0"/>
                  </a:lnTo>
                  <a:lnTo>
                    <a:pt x="0" y="72627"/>
                  </a:lnTo>
                  <a:lnTo>
                    <a:pt x="66967" y="72627"/>
                  </a:lnTo>
                  <a:lnTo>
                    <a:pt x="6696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431792" y="3867151"/>
              <a:ext cx="67310" cy="73025"/>
            </a:xfrm>
            <a:custGeom>
              <a:avLst/>
              <a:gdLst/>
              <a:ahLst/>
              <a:cxnLst/>
              <a:rect l="l" t="t" r="r" b="b"/>
              <a:pathLst>
                <a:path w="67309" h="73025">
                  <a:moveTo>
                    <a:pt x="0" y="0"/>
                  </a:moveTo>
                  <a:lnTo>
                    <a:pt x="66967" y="0"/>
                  </a:lnTo>
                  <a:lnTo>
                    <a:pt x="66967" y="72628"/>
                  </a:lnTo>
                  <a:lnTo>
                    <a:pt x="0" y="7262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157030" y="3109912"/>
              <a:ext cx="306705" cy="757555"/>
            </a:xfrm>
            <a:custGeom>
              <a:avLst/>
              <a:gdLst/>
              <a:ahLst/>
              <a:cxnLst/>
              <a:rect l="l" t="t" r="r" b="b"/>
              <a:pathLst>
                <a:path w="306704" h="757554">
                  <a:moveTo>
                    <a:pt x="0" y="0"/>
                  </a:moveTo>
                  <a:lnTo>
                    <a:pt x="306277" y="7572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408728" y="3867151"/>
              <a:ext cx="67310" cy="73025"/>
            </a:xfrm>
            <a:custGeom>
              <a:avLst/>
              <a:gdLst/>
              <a:ahLst/>
              <a:cxnLst/>
              <a:rect l="l" t="t" r="r" b="b"/>
              <a:pathLst>
                <a:path w="67309" h="73025">
                  <a:moveTo>
                    <a:pt x="66967" y="0"/>
                  </a:moveTo>
                  <a:lnTo>
                    <a:pt x="0" y="0"/>
                  </a:lnTo>
                  <a:lnTo>
                    <a:pt x="0" y="72627"/>
                  </a:lnTo>
                  <a:lnTo>
                    <a:pt x="66967" y="72627"/>
                  </a:lnTo>
                  <a:lnTo>
                    <a:pt x="6696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08728" y="3867151"/>
              <a:ext cx="67310" cy="73025"/>
            </a:xfrm>
            <a:custGeom>
              <a:avLst/>
              <a:gdLst/>
              <a:ahLst/>
              <a:cxnLst/>
              <a:rect l="l" t="t" r="r" b="b"/>
              <a:pathLst>
                <a:path w="67309" h="73025">
                  <a:moveTo>
                    <a:pt x="0" y="0"/>
                  </a:moveTo>
                  <a:lnTo>
                    <a:pt x="66967" y="0"/>
                  </a:lnTo>
                  <a:lnTo>
                    <a:pt x="66967" y="72628"/>
                  </a:lnTo>
                  <a:lnTo>
                    <a:pt x="0" y="7262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7203315" y="3109912"/>
              <a:ext cx="1205865" cy="757555"/>
            </a:xfrm>
            <a:custGeom>
              <a:avLst/>
              <a:gdLst/>
              <a:ahLst/>
              <a:cxnLst/>
              <a:rect l="l" t="t" r="r" b="b"/>
              <a:pathLst>
                <a:path w="1205865" h="757554">
                  <a:moveTo>
                    <a:pt x="0" y="0"/>
                  </a:moveTo>
                  <a:lnTo>
                    <a:pt x="1205413" y="7572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5" name="object 125"/>
          <p:cNvSpPr txBox="1"/>
          <p:nvPr/>
        </p:nvSpPr>
        <p:spPr>
          <a:xfrm>
            <a:off x="6279925" y="3765804"/>
            <a:ext cx="1670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7256119" y="3771900"/>
            <a:ext cx="11487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80440" algn="l"/>
              </a:tabLst>
            </a:pPr>
            <a:r>
              <a:rPr sz="2000" spc="-50" dirty="0">
                <a:latin typeface="Times New Roman"/>
                <a:cs typeface="Times New Roman"/>
              </a:rPr>
              <a:t>Z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spc="-50" dirty="0">
                <a:latin typeface="Times New Roman"/>
                <a:cs typeface="Times New Roman"/>
              </a:rPr>
              <a:t>T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8529035" y="3726179"/>
            <a:ext cx="652145" cy="5956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34290" algn="r">
              <a:lnSpc>
                <a:spcPts val="1550"/>
              </a:lnSpc>
              <a:spcBef>
                <a:spcPts val="100"/>
              </a:spcBef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spc="-15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*=268</a:t>
            </a:r>
            <a:endParaRPr sz="1400">
              <a:latin typeface="Times New Roman"/>
              <a:cs typeface="Times New Roman"/>
            </a:endParaRPr>
          </a:p>
          <a:p>
            <a:pPr marR="30480" algn="r">
              <a:lnSpc>
                <a:spcPts val="1405"/>
              </a:lnSpc>
            </a:pP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+111</a:t>
            </a:r>
            <a:endParaRPr sz="1400">
              <a:latin typeface="Times New Roman"/>
              <a:cs typeface="Times New Roman"/>
            </a:endParaRPr>
          </a:p>
          <a:p>
            <a:pPr marR="45720" algn="r">
              <a:lnSpc>
                <a:spcPts val="1535"/>
              </a:lnSpc>
            </a:pP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=379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6657654" y="3829304"/>
            <a:ext cx="8953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6919592" y="3906011"/>
            <a:ext cx="3035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+80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6835772" y="4082796"/>
            <a:ext cx="3924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=370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7630651" y="3829304"/>
            <a:ext cx="8953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6608442" y="3726179"/>
            <a:ext cx="157035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85519" algn="l"/>
              </a:tabLst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16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*=290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170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*=225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7892588" y="3906011"/>
            <a:ext cx="3035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+71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7808769" y="4082796"/>
            <a:ext cx="3924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=296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6485608" y="2952326"/>
            <a:ext cx="436880" cy="641985"/>
          </a:xfrm>
          <a:prstGeom prst="rect">
            <a:avLst/>
          </a:prstGeom>
        </p:spPr>
        <p:txBody>
          <a:bodyPr vert="horz" wrap="square" lIns="0" tIns="13081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30"/>
              </a:spcBef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146</a:t>
            </a:r>
            <a:endParaRPr sz="1400">
              <a:latin typeface="Times New Roman"/>
              <a:cs typeface="Times New Roman"/>
            </a:endParaRPr>
          </a:p>
          <a:p>
            <a:pPr marL="13970" algn="ctr">
              <a:lnSpc>
                <a:spcPct val="100000"/>
              </a:lnSpc>
              <a:spcBef>
                <a:spcPts val="800"/>
              </a:spcBef>
            </a:pPr>
            <a:r>
              <a:rPr sz="1200" spc="-25" dirty="0">
                <a:latin typeface="Times New Roman"/>
                <a:cs typeface="Times New Roman"/>
              </a:rPr>
              <a:t>140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6904377" y="2894076"/>
            <a:ext cx="1408430" cy="825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35"/>
              </a:lnSpc>
              <a:spcBef>
                <a:spcPts val="100"/>
              </a:spcBef>
              <a:tabLst>
                <a:tab pos="376555" algn="l"/>
              </a:tabLst>
            </a:pPr>
            <a:r>
              <a:rPr sz="1400" spc="-50" dirty="0">
                <a:solidFill>
                  <a:srgbClr val="990000"/>
                </a:solidFill>
                <a:latin typeface="Times New Roman"/>
                <a:cs typeface="Times New Roman"/>
              </a:rPr>
              <a:t>0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350" i="1" spc="172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* 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150+75</a:t>
            </a:r>
            <a:endParaRPr sz="1400">
              <a:latin typeface="Times New Roman"/>
              <a:cs typeface="Times New Roman"/>
            </a:endParaRPr>
          </a:p>
          <a:p>
            <a:pPr marL="746760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225</a:t>
            </a:r>
            <a:endParaRPr sz="1400">
              <a:latin typeface="Times New Roman"/>
              <a:cs typeface="Times New Roman"/>
            </a:endParaRPr>
          </a:p>
          <a:p>
            <a:pPr marL="1029969">
              <a:lnSpc>
                <a:spcPts val="1210"/>
              </a:lnSpc>
              <a:spcBef>
                <a:spcPts val="800"/>
              </a:spcBef>
            </a:pPr>
            <a:r>
              <a:rPr sz="1200" spc="-25" dirty="0">
                <a:latin typeface="Times New Roman"/>
                <a:cs typeface="Times New Roman"/>
              </a:rPr>
              <a:t>118</a:t>
            </a:r>
            <a:endParaRPr sz="1200">
              <a:latin typeface="Times New Roman"/>
              <a:cs typeface="Times New Roman"/>
            </a:endParaRPr>
          </a:p>
          <a:p>
            <a:pPr marL="247650">
              <a:lnSpc>
                <a:spcPts val="1210"/>
              </a:lnSpc>
            </a:pPr>
            <a:r>
              <a:rPr sz="1200" spc="-25" dirty="0">
                <a:latin typeface="Times New Roman"/>
                <a:cs typeface="Times New Roman"/>
              </a:rPr>
              <a:t>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1524000" y="3105150"/>
            <a:ext cx="633730" cy="533400"/>
          </a:xfrm>
          <a:custGeom>
            <a:avLst/>
            <a:gdLst/>
            <a:ahLst/>
            <a:cxnLst/>
            <a:rect l="l" t="t" r="r" b="b"/>
            <a:pathLst>
              <a:path w="633730" h="533400">
                <a:moveTo>
                  <a:pt x="633412" y="0"/>
                </a:moveTo>
                <a:lnTo>
                  <a:pt x="0" y="0"/>
                </a:lnTo>
                <a:lnTo>
                  <a:pt x="0" y="533400"/>
                </a:lnTo>
                <a:lnTo>
                  <a:pt x="633412" y="533400"/>
                </a:lnTo>
                <a:lnTo>
                  <a:pt x="63341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 txBox="1"/>
          <p:nvPr/>
        </p:nvSpPr>
        <p:spPr>
          <a:xfrm>
            <a:off x="1560512" y="3155696"/>
            <a:ext cx="8953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solidFill>
                  <a:srgbClr val="FF3300"/>
                </a:solidFill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1376362" y="2979420"/>
            <a:ext cx="98679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3000" spc="-877" baseline="18055" dirty="0">
                <a:latin typeface="Times New Roman"/>
                <a:cs typeface="Times New Roman"/>
              </a:rPr>
              <a:t>A</a:t>
            </a:r>
            <a:r>
              <a:rPr sz="1400" i="1" dirty="0">
                <a:solidFill>
                  <a:srgbClr val="FF3300"/>
                </a:solidFill>
                <a:latin typeface="Times New Roman"/>
                <a:cs typeface="Times New Roman"/>
              </a:rPr>
              <a:t>f</a:t>
            </a:r>
            <a:r>
              <a:rPr sz="1400" i="1" spc="170" dirty="0">
                <a:solidFill>
                  <a:srgbClr val="FF33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FF3300"/>
                </a:solidFill>
                <a:latin typeface="Times New Roman"/>
                <a:cs typeface="Times New Roman"/>
              </a:rPr>
              <a:t>*=</a:t>
            </a:r>
            <a:r>
              <a:rPr sz="1400" spc="-5" dirty="0">
                <a:solidFill>
                  <a:srgbClr val="FF3300"/>
                </a:solidFill>
                <a:latin typeface="Times New Roman"/>
                <a:cs typeface="Times New Roman"/>
              </a:rPr>
              <a:t> </a:t>
            </a:r>
            <a:r>
              <a:rPr sz="1400" spc="-20" dirty="0">
                <a:solidFill>
                  <a:srgbClr val="FF3300"/>
                </a:solidFill>
                <a:latin typeface="Times New Roman"/>
                <a:cs typeface="Times New Roman"/>
              </a:rPr>
              <a:t>280</a:t>
            </a:r>
            <a:r>
              <a:rPr sz="3000" spc="-30" baseline="18055" dirty="0">
                <a:latin typeface="Times New Roman"/>
                <a:cs typeface="Times New Roman"/>
              </a:rPr>
              <a:t>O</a:t>
            </a:r>
            <a:endParaRPr sz="3000" baseline="18055">
              <a:latin typeface="Times New Roman"/>
              <a:cs typeface="Times New Roman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1717675" y="3232403"/>
            <a:ext cx="452755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3025">
              <a:lnSpc>
                <a:spcPts val="1535"/>
              </a:lnSpc>
              <a:spcBef>
                <a:spcPts val="100"/>
              </a:spcBef>
            </a:pPr>
            <a:r>
              <a:rPr sz="1400" spc="-20" dirty="0">
                <a:solidFill>
                  <a:srgbClr val="FF3300"/>
                </a:solidFill>
                <a:latin typeface="Times New Roman"/>
                <a:cs typeface="Times New Roman"/>
              </a:rPr>
              <a:t>+146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1535"/>
              </a:lnSpc>
            </a:pPr>
            <a:r>
              <a:rPr sz="1400" dirty="0">
                <a:solidFill>
                  <a:srgbClr val="FF33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FF33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FF3300"/>
                </a:solidFill>
                <a:latin typeface="Times New Roman"/>
                <a:cs typeface="Times New Roman"/>
              </a:rPr>
              <a:t>426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141" name="object 141"/>
          <p:cNvGrpSpPr/>
          <p:nvPr/>
        </p:nvGrpSpPr>
        <p:grpSpPr>
          <a:xfrm>
            <a:off x="452437" y="4097337"/>
            <a:ext cx="2033905" cy="85725"/>
            <a:chOff x="452437" y="4097337"/>
            <a:chExt cx="2033905" cy="85725"/>
          </a:xfrm>
        </p:grpSpPr>
        <p:sp>
          <p:nvSpPr>
            <p:cNvPr id="142" name="object 142"/>
            <p:cNvSpPr/>
            <p:nvPr/>
          </p:nvSpPr>
          <p:spPr>
            <a:xfrm>
              <a:off x="458787" y="4103687"/>
              <a:ext cx="67310" cy="73025"/>
            </a:xfrm>
            <a:custGeom>
              <a:avLst/>
              <a:gdLst/>
              <a:ahLst/>
              <a:cxnLst/>
              <a:rect l="l" t="t" r="r" b="b"/>
              <a:pathLst>
                <a:path w="67309" h="73025">
                  <a:moveTo>
                    <a:pt x="66969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66969" y="73025"/>
                  </a:lnTo>
                  <a:lnTo>
                    <a:pt x="66969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58787" y="4103687"/>
              <a:ext cx="67310" cy="73025"/>
            </a:xfrm>
            <a:custGeom>
              <a:avLst/>
              <a:gdLst/>
              <a:ahLst/>
              <a:cxnLst/>
              <a:rect l="l" t="t" r="r" b="b"/>
              <a:pathLst>
                <a:path w="67309" h="73025">
                  <a:moveTo>
                    <a:pt x="0" y="0"/>
                  </a:moveTo>
                  <a:lnTo>
                    <a:pt x="66969" y="0"/>
                  </a:lnTo>
                  <a:lnTo>
                    <a:pt x="66969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435746" y="4103687"/>
              <a:ext cx="67310" cy="73025"/>
            </a:xfrm>
            <a:custGeom>
              <a:avLst/>
              <a:gdLst/>
              <a:ahLst/>
              <a:cxnLst/>
              <a:rect l="l" t="t" r="r" b="b"/>
              <a:pathLst>
                <a:path w="67309" h="73025">
                  <a:moveTo>
                    <a:pt x="66969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66969" y="73025"/>
                  </a:lnTo>
                  <a:lnTo>
                    <a:pt x="66969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435746" y="4103687"/>
              <a:ext cx="67310" cy="73025"/>
            </a:xfrm>
            <a:custGeom>
              <a:avLst/>
              <a:gdLst/>
              <a:ahLst/>
              <a:cxnLst/>
              <a:rect l="l" t="t" r="r" b="b"/>
              <a:pathLst>
                <a:path w="67309" h="73025">
                  <a:moveTo>
                    <a:pt x="0" y="0"/>
                  </a:moveTo>
                  <a:lnTo>
                    <a:pt x="66969" y="0"/>
                  </a:lnTo>
                  <a:lnTo>
                    <a:pt x="66969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2412705" y="4103687"/>
              <a:ext cx="67310" cy="73025"/>
            </a:xfrm>
            <a:custGeom>
              <a:avLst/>
              <a:gdLst/>
              <a:ahLst/>
              <a:cxnLst/>
              <a:rect l="l" t="t" r="r" b="b"/>
              <a:pathLst>
                <a:path w="67310" h="73025">
                  <a:moveTo>
                    <a:pt x="66969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66969" y="73025"/>
                  </a:lnTo>
                  <a:lnTo>
                    <a:pt x="66969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2412705" y="4103687"/>
              <a:ext cx="67310" cy="73025"/>
            </a:xfrm>
            <a:custGeom>
              <a:avLst/>
              <a:gdLst/>
              <a:ahLst/>
              <a:cxnLst/>
              <a:rect l="l" t="t" r="r" b="b"/>
              <a:pathLst>
                <a:path w="67310" h="73025">
                  <a:moveTo>
                    <a:pt x="0" y="0"/>
                  </a:moveTo>
                  <a:lnTo>
                    <a:pt x="66969" y="0"/>
                  </a:lnTo>
                  <a:lnTo>
                    <a:pt x="66969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8" name="object 148"/>
          <p:cNvSpPr txBox="1"/>
          <p:nvPr/>
        </p:nvSpPr>
        <p:spPr>
          <a:xfrm>
            <a:off x="284162" y="4003548"/>
            <a:ext cx="1670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2222500" y="4006596"/>
            <a:ext cx="1949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C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2533014" y="3963923"/>
            <a:ext cx="647700" cy="5956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ts val="1535"/>
              </a:lnSpc>
              <a:spcBef>
                <a:spcPts val="100"/>
              </a:spcBef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spc="-15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*=366</a:t>
            </a:r>
            <a:endParaRPr sz="1400">
              <a:latin typeface="Times New Roman"/>
              <a:cs typeface="Times New Roman"/>
            </a:endParaRPr>
          </a:p>
          <a:p>
            <a:pPr marL="61594" algn="ctr">
              <a:lnSpc>
                <a:spcPts val="1405"/>
              </a:lnSpc>
            </a:pP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+0</a:t>
            </a:r>
            <a:endParaRPr sz="1400">
              <a:latin typeface="Times New Roman"/>
              <a:cs typeface="Times New Roman"/>
            </a:endParaRPr>
          </a:p>
          <a:p>
            <a:pPr marL="182245" algn="ctr">
              <a:lnSpc>
                <a:spcPts val="1550"/>
              </a:lnSpc>
            </a:pP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=366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586740" y="3963923"/>
            <a:ext cx="6477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spc="-15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*=300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897889" y="4064508"/>
            <a:ext cx="5626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+80</a:t>
            </a:r>
            <a:r>
              <a:rPr sz="1400" spc="17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3000" spc="-75" baseline="12500" dirty="0">
                <a:latin typeface="Times New Roman"/>
                <a:cs typeface="Times New Roman"/>
              </a:rPr>
              <a:t>P</a:t>
            </a:r>
            <a:endParaRPr sz="3000" baseline="12500">
              <a:latin typeface="Times New Roman"/>
              <a:cs typeface="Times New Roman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839469" y="4320540"/>
            <a:ext cx="3924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=380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154" name="object 154"/>
          <p:cNvGrpSpPr/>
          <p:nvPr/>
        </p:nvGrpSpPr>
        <p:grpSpPr>
          <a:xfrm>
            <a:off x="523875" y="3063875"/>
            <a:ext cx="1895475" cy="1066800"/>
            <a:chOff x="523875" y="3063875"/>
            <a:chExt cx="1895475" cy="1066800"/>
          </a:xfrm>
        </p:grpSpPr>
        <p:sp>
          <p:nvSpPr>
            <p:cNvPr id="155" name="object 155"/>
            <p:cNvSpPr/>
            <p:nvPr/>
          </p:nvSpPr>
          <p:spPr>
            <a:xfrm>
              <a:off x="525462" y="3065462"/>
              <a:ext cx="384175" cy="1038225"/>
            </a:xfrm>
            <a:custGeom>
              <a:avLst/>
              <a:gdLst/>
              <a:ahLst/>
              <a:cxnLst/>
              <a:rect l="l" t="t" r="r" b="b"/>
              <a:pathLst>
                <a:path w="384175" h="1038225">
                  <a:moveTo>
                    <a:pt x="384175" y="0"/>
                  </a:moveTo>
                  <a:lnTo>
                    <a:pt x="0" y="10382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909637" y="3068637"/>
              <a:ext cx="557530" cy="1060450"/>
            </a:xfrm>
            <a:custGeom>
              <a:avLst/>
              <a:gdLst/>
              <a:ahLst/>
              <a:cxnLst/>
              <a:rect l="l" t="t" r="r" b="b"/>
              <a:pathLst>
                <a:path w="557530" h="1060450">
                  <a:moveTo>
                    <a:pt x="0" y="0"/>
                  </a:moveTo>
                  <a:lnTo>
                    <a:pt x="557212" y="1060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909637" y="3090862"/>
              <a:ext cx="1508125" cy="1012825"/>
            </a:xfrm>
            <a:custGeom>
              <a:avLst/>
              <a:gdLst/>
              <a:ahLst/>
              <a:cxnLst/>
              <a:rect l="l" t="t" r="r" b="b"/>
              <a:pathLst>
                <a:path w="1508125" h="1012825">
                  <a:moveTo>
                    <a:pt x="0" y="0"/>
                  </a:moveTo>
                  <a:lnTo>
                    <a:pt x="1508125" y="1012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8" name="object 158"/>
          <p:cNvSpPr txBox="1"/>
          <p:nvPr/>
        </p:nvSpPr>
        <p:spPr>
          <a:xfrm>
            <a:off x="465930" y="3641852"/>
            <a:ext cx="1778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61" name="object 16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7 </a:t>
            </a:r>
            <a:r>
              <a:rPr spc="-50" dirty="0"/>
              <a:t>–</a:t>
            </a:r>
          </a:p>
        </p:txBody>
      </p:sp>
      <p:sp>
        <p:nvSpPr>
          <p:cNvPr id="159" name="object 159"/>
          <p:cNvSpPr txBox="1"/>
          <p:nvPr/>
        </p:nvSpPr>
        <p:spPr>
          <a:xfrm>
            <a:off x="1059655" y="3690620"/>
            <a:ext cx="1778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1559877" y="3613113"/>
            <a:ext cx="670560" cy="946785"/>
          </a:xfrm>
          <a:prstGeom prst="rect">
            <a:avLst/>
          </a:prstGeom>
        </p:spPr>
        <p:txBody>
          <a:bodyPr vert="horz" wrap="square" lIns="0" tIns="90170" rIns="0" bIns="0" rtlCol="0">
            <a:spAutoFit/>
          </a:bodyPr>
          <a:lstStyle/>
          <a:p>
            <a:pPr marL="115570">
              <a:lnSpc>
                <a:spcPct val="100000"/>
              </a:lnSpc>
              <a:spcBef>
                <a:spcPts val="710"/>
              </a:spcBef>
            </a:pPr>
            <a:r>
              <a:rPr sz="1200" spc="-25" dirty="0">
                <a:latin typeface="Times New Roman"/>
                <a:cs typeface="Times New Roman"/>
              </a:rPr>
              <a:t>146</a:t>
            </a:r>
            <a:endParaRPr sz="1200">
              <a:latin typeface="Times New Roman"/>
              <a:cs typeface="Times New Roman"/>
            </a:endParaRPr>
          </a:p>
          <a:p>
            <a:pPr marL="38100">
              <a:lnSpc>
                <a:spcPts val="1535"/>
              </a:lnSpc>
              <a:spcBef>
                <a:spcPts val="710"/>
              </a:spcBef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spc="-15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*=317</a:t>
            </a:r>
            <a:endParaRPr sz="1400">
              <a:latin typeface="Times New Roman"/>
              <a:cs typeface="Times New Roman"/>
            </a:endParaRPr>
          </a:p>
          <a:p>
            <a:pPr marL="348615">
              <a:lnSpc>
                <a:spcPts val="1405"/>
              </a:lnSpc>
            </a:pP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+0</a:t>
            </a:r>
            <a:endParaRPr sz="1400">
              <a:latin typeface="Times New Roman"/>
              <a:cs typeface="Times New Roman"/>
            </a:endParaRPr>
          </a:p>
          <a:p>
            <a:pPr marL="264795">
              <a:lnSpc>
                <a:spcPts val="1550"/>
              </a:lnSpc>
            </a:pP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=317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1000" y="762000"/>
            <a:ext cx="8229600" cy="387096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57200" y="6096000"/>
            <a:ext cx="8229600" cy="654050"/>
            <a:chOff x="457200" y="6096000"/>
            <a:chExt cx="8229600" cy="65405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7200" y="6096000"/>
              <a:ext cx="8229600" cy="15849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5300" y="6267450"/>
              <a:ext cx="822324" cy="330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58162" y="6237288"/>
              <a:ext cx="512761" cy="512761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7673973" y="3217164"/>
            <a:ext cx="1670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843202" y="3499160"/>
            <a:ext cx="589280" cy="5537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9525" algn="r">
              <a:lnSpc>
                <a:spcPts val="1385"/>
              </a:lnSpc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spc="-15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*=222</a:t>
            </a:r>
            <a:endParaRPr sz="1400">
              <a:latin typeface="Times New Roman"/>
              <a:cs typeface="Times New Roman"/>
            </a:endParaRPr>
          </a:p>
          <a:p>
            <a:pPr algn="r">
              <a:lnSpc>
                <a:spcPts val="1405"/>
              </a:lnSpc>
            </a:pP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+80</a:t>
            </a:r>
            <a:endParaRPr sz="1400">
              <a:latin typeface="Times New Roman"/>
              <a:cs typeface="Times New Roman"/>
            </a:endParaRPr>
          </a:p>
          <a:p>
            <a:pPr marR="8255" algn="r">
              <a:lnSpc>
                <a:spcPts val="1550"/>
              </a:lnSpc>
            </a:pP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=302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687502" y="3217164"/>
            <a:ext cx="754380" cy="8458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4480">
              <a:lnSpc>
                <a:spcPts val="2185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Z</a:t>
            </a:r>
            <a:endParaRPr sz="2000">
              <a:latin typeface="Times New Roman"/>
              <a:cs typeface="Times New Roman"/>
            </a:endParaRPr>
          </a:p>
          <a:p>
            <a:pPr marL="38100">
              <a:lnSpc>
                <a:spcPts val="1320"/>
              </a:lnSpc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spc="-15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*=142</a:t>
            </a:r>
            <a:endParaRPr sz="1400">
              <a:latin typeface="Times New Roman"/>
              <a:cs typeface="Times New Roman"/>
            </a:endParaRPr>
          </a:p>
          <a:p>
            <a:pPr marL="349250">
              <a:lnSpc>
                <a:spcPts val="1405"/>
              </a:lnSpc>
            </a:pP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+213</a:t>
            </a:r>
            <a:endParaRPr sz="1400">
              <a:latin typeface="Times New Roman"/>
              <a:cs typeface="Times New Roman"/>
            </a:endParaRPr>
          </a:p>
          <a:p>
            <a:pPr marL="244475">
              <a:lnSpc>
                <a:spcPts val="1550"/>
              </a:lnSpc>
            </a:pP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=355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6181725" y="2493962"/>
            <a:ext cx="1744980" cy="962025"/>
            <a:chOff x="6181725" y="2493962"/>
            <a:chExt cx="1744980" cy="962025"/>
          </a:xfrm>
        </p:grpSpPr>
        <p:sp>
          <p:nvSpPr>
            <p:cNvPr id="11" name="object 11"/>
            <p:cNvSpPr/>
            <p:nvPr/>
          </p:nvSpPr>
          <p:spPr>
            <a:xfrm>
              <a:off x="6183312" y="2495550"/>
              <a:ext cx="1676400" cy="881380"/>
            </a:xfrm>
            <a:custGeom>
              <a:avLst/>
              <a:gdLst/>
              <a:ahLst/>
              <a:cxnLst/>
              <a:rect l="l" t="t" r="r" b="b"/>
              <a:pathLst>
                <a:path w="1676400" h="881379">
                  <a:moveTo>
                    <a:pt x="0" y="0"/>
                  </a:moveTo>
                  <a:lnTo>
                    <a:pt x="1030287" y="881063"/>
                  </a:lnTo>
                </a:path>
                <a:path w="1676400" h="881379">
                  <a:moveTo>
                    <a:pt x="0" y="0"/>
                  </a:moveTo>
                  <a:lnTo>
                    <a:pt x="1676400" y="8191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180262" y="3376612"/>
              <a:ext cx="78105" cy="73025"/>
            </a:xfrm>
            <a:custGeom>
              <a:avLst/>
              <a:gdLst/>
              <a:ahLst/>
              <a:cxnLst/>
              <a:rect l="l" t="t" r="r" b="b"/>
              <a:pathLst>
                <a:path w="78104" h="73025">
                  <a:moveTo>
                    <a:pt x="77787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77787" y="73025"/>
                  </a:lnTo>
                  <a:lnTo>
                    <a:pt x="777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180262" y="3376612"/>
              <a:ext cx="78105" cy="73025"/>
            </a:xfrm>
            <a:custGeom>
              <a:avLst/>
              <a:gdLst/>
              <a:ahLst/>
              <a:cxnLst/>
              <a:rect l="l" t="t" r="r" b="b"/>
              <a:pathLst>
                <a:path w="78104" h="73025">
                  <a:moveTo>
                    <a:pt x="0" y="0"/>
                  </a:moveTo>
                  <a:lnTo>
                    <a:pt x="77787" y="0"/>
                  </a:lnTo>
                  <a:lnTo>
                    <a:pt x="77787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42250" y="3340100"/>
              <a:ext cx="78105" cy="73025"/>
            </a:xfrm>
            <a:custGeom>
              <a:avLst/>
              <a:gdLst/>
              <a:ahLst/>
              <a:cxnLst/>
              <a:rect l="l" t="t" r="r" b="b"/>
              <a:pathLst>
                <a:path w="78104" h="73025">
                  <a:moveTo>
                    <a:pt x="77787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77787" y="73025"/>
                  </a:lnTo>
                  <a:lnTo>
                    <a:pt x="77787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42250" y="3340100"/>
              <a:ext cx="78105" cy="73025"/>
            </a:xfrm>
            <a:custGeom>
              <a:avLst/>
              <a:gdLst/>
              <a:ahLst/>
              <a:cxnLst/>
              <a:rect l="l" t="t" r="r" b="b"/>
              <a:pathLst>
                <a:path w="78104" h="73025">
                  <a:moveTo>
                    <a:pt x="0" y="0"/>
                  </a:moveTo>
                  <a:lnTo>
                    <a:pt x="77787" y="0"/>
                  </a:lnTo>
                  <a:lnTo>
                    <a:pt x="77787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6544468" y="2922523"/>
            <a:ext cx="1778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233443" y="2846323"/>
            <a:ext cx="2540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151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810500" y="3449637"/>
            <a:ext cx="773430" cy="625475"/>
          </a:xfrm>
          <a:custGeom>
            <a:avLst/>
            <a:gdLst/>
            <a:ahLst/>
            <a:cxnLst/>
            <a:rect l="l" t="t" r="r" b="b"/>
            <a:pathLst>
              <a:path w="773429" h="625475">
                <a:moveTo>
                  <a:pt x="773112" y="0"/>
                </a:moveTo>
                <a:lnTo>
                  <a:pt x="0" y="0"/>
                </a:lnTo>
                <a:lnTo>
                  <a:pt x="0" y="625475"/>
                </a:lnTo>
                <a:lnTo>
                  <a:pt x="773112" y="625475"/>
                </a:lnTo>
                <a:lnTo>
                  <a:pt x="77311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7938452" y="3545840"/>
            <a:ext cx="8953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solidFill>
                  <a:srgbClr val="FF3300"/>
                </a:solidFill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889240" y="3445764"/>
            <a:ext cx="5969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solidFill>
                  <a:srgbClr val="FF3300"/>
                </a:solidFill>
                <a:latin typeface="Times New Roman"/>
                <a:cs typeface="Times New Roman"/>
              </a:rPr>
              <a:t>f</a:t>
            </a:r>
            <a:r>
              <a:rPr sz="1400" i="1" spc="160" dirty="0">
                <a:solidFill>
                  <a:srgbClr val="FF3300"/>
                </a:solidFill>
                <a:latin typeface="Times New Roman"/>
                <a:cs typeface="Times New Roman"/>
              </a:rPr>
              <a:t> </a:t>
            </a:r>
            <a:r>
              <a:rPr sz="1400" spc="-20" dirty="0">
                <a:solidFill>
                  <a:srgbClr val="FF3300"/>
                </a:solidFill>
                <a:latin typeface="Times New Roman"/>
                <a:cs typeface="Times New Roman"/>
              </a:rPr>
              <a:t>*=222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200390" y="3622548"/>
            <a:ext cx="3035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25" dirty="0">
                <a:solidFill>
                  <a:srgbClr val="FF3300"/>
                </a:solidFill>
                <a:latin typeface="Times New Roman"/>
                <a:cs typeface="Times New Roman"/>
              </a:rPr>
              <a:t>+99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095615" y="3799332"/>
            <a:ext cx="3924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20" dirty="0">
                <a:solidFill>
                  <a:srgbClr val="FF3300"/>
                </a:solidFill>
                <a:latin typeface="Times New Roman"/>
                <a:cs typeface="Times New Roman"/>
              </a:rPr>
              <a:t>=321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3862387" y="4160837"/>
            <a:ext cx="1123950" cy="697230"/>
            <a:chOff x="3862387" y="4160837"/>
            <a:chExt cx="1123950" cy="697230"/>
          </a:xfrm>
        </p:grpSpPr>
        <p:sp>
          <p:nvSpPr>
            <p:cNvPr id="24" name="object 24"/>
            <p:cNvSpPr/>
            <p:nvPr/>
          </p:nvSpPr>
          <p:spPr>
            <a:xfrm>
              <a:off x="3867150" y="4165600"/>
              <a:ext cx="1114425" cy="687705"/>
            </a:xfrm>
            <a:custGeom>
              <a:avLst/>
              <a:gdLst/>
              <a:ahLst/>
              <a:cxnLst/>
              <a:rect l="l" t="t" r="r" b="b"/>
              <a:pathLst>
                <a:path w="1114425" h="687704">
                  <a:moveTo>
                    <a:pt x="557212" y="0"/>
                  </a:moveTo>
                  <a:lnTo>
                    <a:pt x="500240" y="1774"/>
                  </a:lnTo>
                  <a:lnTo>
                    <a:pt x="444914" y="6982"/>
                  </a:lnTo>
                  <a:lnTo>
                    <a:pt x="391514" y="15451"/>
                  </a:lnTo>
                  <a:lnTo>
                    <a:pt x="340320" y="27009"/>
                  </a:lnTo>
                  <a:lnTo>
                    <a:pt x="291611" y="41481"/>
                  </a:lnTo>
                  <a:lnTo>
                    <a:pt x="245669" y="58697"/>
                  </a:lnTo>
                  <a:lnTo>
                    <a:pt x="202773" y="78482"/>
                  </a:lnTo>
                  <a:lnTo>
                    <a:pt x="163203" y="100665"/>
                  </a:lnTo>
                  <a:lnTo>
                    <a:pt x="127240" y="125072"/>
                  </a:lnTo>
                  <a:lnTo>
                    <a:pt x="95163" y="151531"/>
                  </a:lnTo>
                  <a:lnTo>
                    <a:pt x="67252" y="179868"/>
                  </a:lnTo>
                  <a:lnTo>
                    <a:pt x="43788" y="209912"/>
                  </a:lnTo>
                  <a:lnTo>
                    <a:pt x="11320" y="274427"/>
                  </a:lnTo>
                  <a:lnTo>
                    <a:pt x="0" y="343693"/>
                  </a:lnTo>
                  <a:lnTo>
                    <a:pt x="2876" y="378834"/>
                  </a:lnTo>
                  <a:lnTo>
                    <a:pt x="25051" y="445897"/>
                  </a:lnTo>
                  <a:lnTo>
                    <a:pt x="67252" y="507518"/>
                  </a:lnTo>
                  <a:lnTo>
                    <a:pt x="95163" y="535856"/>
                  </a:lnTo>
                  <a:lnTo>
                    <a:pt x="127240" y="562314"/>
                  </a:lnTo>
                  <a:lnTo>
                    <a:pt x="163203" y="586721"/>
                  </a:lnTo>
                  <a:lnTo>
                    <a:pt x="202773" y="608904"/>
                  </a:lnTo>
                  <a:lnTo>
                    <a:pt x="245669" y="628689"/>
                  </a:lnTo>
                  <a:lnTo>
                    <a:pt x="291611" y="645905"/>
                  </a:lnTo>
                  <a:lnTo>
                    <a:pt x="340320" y="660378"/>
                  </a:lnTo>
                  <a:lnTo>
                    <a:pt x="391514" y="671935"/>
                  </a:lnTo>
                  <a:lnTo>
                    <a:pt x="444914" y="680404"/>
                  </a:lnTo>
                  <a:lnTo>
                    <a:pt x="500240" y="685613"/>
                  </a:lnTo>
                  <a:lnTo>
                    <a:pt x="557212" y="687387"/>
                  </a:lnTo>
                  <a:lnTo>
                    <a:pt x="614184" y="685613"/>
                  </a:lnTo>
                  <a:lnTo>
                    <a:pt x="669510" y="680404"/>
                  </a:lnTo>
                  <a:lnTo>
                    <a:pt x="722910" y="671935"/>
                  </a:lnTo>
                  <a:lnTo>
                    <a:pt x="774104" y="660378"/>
                  </a:lnTo>
                  <a:lnTo>
                    <a:pt x="822813" y="645905"/>
                  </a:lnTo>
                  <a:lnTo>
                    <a:pt x="868755" y="628689"/>
                  </a:lnTo>
                  <a:lnTo>
                    <a:pt x="911651" y="608904"/>
                  </a:lnTo>
                  <a:lnTo>
                    <a:pt x="951221" y="586721"/>
                  </a:lnTo>
                  <a:lnTo>
                    <a:pt x="987184" y="562314"/>
                  </a:lnTo>
                  <a:lnTo>
                    <a:pt x="1019261" y="535856"/>
                  </a:lnTo>
                  <a:lnTo>
                    <a:pt x="1047172" y="507518"/>
                  </a:lnTo>
                  <a:lnTo>
                    <a:pt x="1070636" y="477474"/>
                  </a:lnTo>
                  <a:lnTo>
                    <a:pt x="1103104" y="412960"/>
                  </a:lnTo>
                  <a:lnTo>
                    <a:pt x="1114425" y="343693"/>
                  </a:lnTo>
                  <a:lnTo>
                    <a:pt x="1111548" y="308553"/>
                  </a:lnTo>
                  <a:lnTo>
                    <a:pt x="1089373" y="241489"/>
                  </a:lnTo>
                  <a:lnTo>
                    <a:pt x="1047172" y="179868"/>
                  </a:lnTo>
                  <a:lnTo>
                    <a:pt x="1019261" y="151531"/>
                  </a:lnTo>
                  <a:lnTo>
                    <a:pt x="987184" y="125072"/>
                  </a:lnTo>
                  <a:lnTo>
                    <a:pt x="951221" y="100665"/>
                  </a:lnTo>
                  <a:lnTo>
                    <a:pt x="911651" y="78482"/>
                  </a:lnTo>
                  <a:lnTo>
                    <a:pt x="868755" y="58697"/>
                  </a:lnTo>
                  <a:lnTo>
                    <a:pt x="822813" y="41481"/>
                  </a:lnTo>
                  <a:lnTo>
                    <a:pt x="774104" y="27009"/>
                  </a:lnTo>
                  <a:lnTo>
                    <a:pt x="722910" y="15451"/>
                  </a:lnTo>
                  <a:lnTo>
                    <a:pt x="669510" y="6982"/>
                  </a:lnTo>
                  <a:lnTo>
                    <a:pt x="614184" y="1774"/>
                  </a:lnTo>
                  <a:lnTo>
                    <a:pt x="557212" y="0"/>
                  </a:lnTo>
                  <a:close/>
                </a:path>
              </a:pathLst>
            </a:custGeom>
            <a:solidFill>
              <a:srgbClr val="FEFA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867150" y="4165600"/>
              <a:ext cx="1114425" cy="687705"/>
            </a:xfrm>
            <a:custGeom>
              <a:avLst/>
              <a:gdLst/>
              <a:ahLst/>
              <a:cxnLst/>
              <a:rect l="l" t="t" r="r" b="b"/>
              <a:pathLst>
                <a:path w="1114425" h="687704">
                  <a:moveTo>
                    <a:pt x="0" y="343694"/>
                  </a:moveTo>
                  <a:lnTo>
                    <a:pt x="11320" y="274427"/>
                  </a:lnTo>
                  <a:lnTo>
                    <a:pt x="43788" y="209912"/>
                  </a:lnTo>
                  <a:lnTo>
                    <a:pt x="67252" y="179869"/>
                  </a:lnTo>
                  <a:lnTo>
                    <a:pt x="95163" y="151531"/>
                  </a:lnTo>
                  <a:lnTo>
                    <a:pt x="127240" y="125072"/>
                  </a:lnTo>
                  <a:lnTo>
                    <a:pt x="163203" y="100665"/>
                  </a:lnTo>
                  <a:lnTo>
                    <a:pt x="202773" y="78482"/>
                  </a:lnTo>
                  <a:lnTo>
                    <a:pt x="245669" y="58697"/>
                  </a:lnTo>
                  <a:lnTo>
                    <a:pt x="291611" y="41482"/>
                  </a:lnTo>
                  <a:lnTo>
                    <a:pt x="340320" y="27009"/>
                  </a:lnTo>
                  <a:lnTo>
                    <a:pt x="391514" y="15451"/>
                  </a:lnTo>
                  <a:lnTo>
                    <a:pt x="444914" y="6982"/>
                  </a:lnTo>
                  <a:lnTo>
                    <a:pt x="500240" y="1774"/>
                  </a:lnTo>
                  <a:lnTo>
                    <a:pt x="557212" y="0"/>
                  </a:lnTo>
                  <a:lnTo>
                    <a:pt x="614184" y="1774"/>
                  </a:lnTo>
                  <a:lnTo>
                    <a:pt x="669510" y="6982"/>
                  </a:lnTo>
                  <a:lnTo>
                    <a:pt x="722910" y="15451"/>
                  </a:lnTo>
                  <a:lnTo>
                    <a:pt x="774104" y="27009"/>
                  </a:lnTo>
                  <a:lnTo>
                    <a:pt x="822813" y="41482"/>
                  </a:lnTo>
                  <a:lnTo>
                    <a:pt x="868755" y="58697"/>
                  </a:lnTo>
                  <a:lnTo>
                    <a:pt x="911651" y="78482"/>
                  </a:lnTo>
                  <a:lnTo>
                    <a:pt x="951221" y="100665"/>
                  </a:lnTo>
                  <a:lnTo>
                    <a:pt x="987184" y="125072"/>
                  </a:lnTo>
                  <a:lnTo>
                    <a:pt x="1019261" y="151531"/>
                  </a:lnTo>
                  <a:lnTo>
                    <a:pt x="1047172" y="179869"/>
                  </a:lnTo>
                  <a:lnTo>
                    <a:pt x="1070636" y="209912"/>
                  </a:lnTo>
                  <a:lnTo>
                    <a:pt x="1103104" y="274427"/>
                  </a:lnTo>
                  <a:lnTo>
                    <a:pt x="1114425" y="343694"/>
                  </a:lnTo>
                  <a:lnTo>
                    <a:pt x="1111548" y="378834"/>
                  </a:lnTo>
                  <a:lnTo>
                    <a:pt x="1089373" y="445898"/>
                  </a:lnTo>
                  <a:lnTo>
                    <a:pt x="1047172" y="507518"/>
                  </a:lnTo>
                  <a:lnTo>
                    <a:pt x="1019261" y="535856"/>
                  </a:lnTo>
                  <a:lnTo>
                    <a:pt x="987184" y="562315"/>
                  </a:lnTo>
                  <a:lnTo>
                    <a:pt x="951221" y="586722"/>
                  </a:lnTo>
                  <a:lnTo>
                    <a:pt x="911651" y="608904"/>
                  </a:lnTo>
                  <a:lnTo>
                    <a:pt x="868755" y="628690"/>
                  </a:lnTo>
                  <a:lnTo>
                    <a:pt x="822813" y="645905"/>
                  </a:lnTo>
                  <a:lnTo>
                    <a:pt x="774104" y="660378"/>
                  </a:lnTo>
                  <a:lnTo>
                    <a:pt x="722910" y="671936"/>
                  </a:lnTo>
                  <a:lnTo>
                    <a:pt x="669510" y="680405"/>
                  </a:lnTo>
                  <a:lnTo>
                    <a:pt x="614184" y="685613"/>
                  </a:lnTo>
                  <a:lnTo>
                    <a:pt x="557212" y="687388"/>
                  </a:lnTo>
                  <a:lnTo>
                    <a:pt x="500240" y="685613"/>
                  </a:lnTo>
                  <a:lnTo>
                    <a:pt x="444914" y="680405"/>
                  </a:lnTo>
                  <a:lnTo>
                    <a:pt x="391514" y="671936"/>
                  </a:lnTo>
                  <a:lnTo>
                    <a:pt x="340320" y="660378"/>
                  </a:lnTo>
                  <a:lnTo>
                    <a:pt x="291611" y="645905"/>
                  </a:lnTo>
                  <a:lnTo>
                    <a:pt x="245669" y="628690"/>
                  </a:lnTo>
                  <a:lnTo>
                    <a:pt x="202773" y="608904"/>
                  </a:lnTo>
                  <a:lnTo>
                    <a:pt x="163203" y="586722"/>
                  </a:lnTo>
                  <a:lnTo>
                    <a:pt x="127240" y="562315"/>
                  </a:lnTo>
                  <a:lnTo>
                    <a:pt x="95163" y="535856"/>
                  </a:lnTo>
                  <a:lnTo>
                    <a:pt x="67252" y="507518"/>
                  </a:lnTo>
                  <a:lnTo>
                    <a:pt x="43788" y="477475"/>
                  </a:lnTo>
                  <a:lnTo>
                    <a:pt x="11320" y="412960"/>
                  </a:lnTo>
                  <a:lnTo>
                    <a:pt x="0" y="343694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" name="object 26"/>
          <p:cNvSpPr txBox="1">
            <a:spLocks noGrp="1"/>
          </p:cNvSpPr>
          <p:nvPr>
            <p:ph type="title"/>
          </p:nvPr>
        </p:nvSpPr>
        <p:spPr>
          <a:xfrm>
            <a:off x="450850" y="362203"/>
            <a:ext cx="806259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Ejemplo:</a:t>
            </a:r>
            <a:r>
              <a:rPr spc="-30" dirty="0"/>
              <a:t> </a:t>
            </a:r>
            <a:r>
              <a:rPr dirty="0"/>
              <a:t>A*</a:t>
            </a:r>
            <a:r>
              <a:rPr spc="-20" dirty="0"/>
              <a:t> </a:t>
            </a:r>
            <a:r>
              <a:rPr dirty="0"/>
              <a:t>con</a:t>
            </a:r>
            <a:r>
              <a:rPr spc="-25" dirty="0"/>
              <a:t> </a:t>
            </a:r>
            <a:r>
              <a:rPr dirty="0"/>
              <a:t>Aprendizaje</a:t>
            </a:r>
            <a:r>
              <a:rPr spc="-15" dirty="0"/>
              <a:t> </a:t>
            </a:r>
            <a:r>
              <a:rPr dirty="0"/>
              <a:t>de</a:t>
            </a:r>
            <a:r>
              <a:rPr spc="-20" dirty="0"/>
              <a:t> </a:t>
            </a:r>
            <a:r>
              <a:rPr dirty="0"/>
              <a:t>una</a:t>
            </a:r>
            <a:r>
              <a:rPr spc="-20" dirty="0"/>
              <a:t> </a:t>
            </a:r>
            <a:r>
              <a:rPr dirty="0"/>
              <a:t>Función</a:t>
            </a:r>
            <a:r>
              <a:rPr spc="-20" dirty="0"/>
              <a:t> </a:t>
            </a:r>
            <a:r>
              <a:rPr spc="-10" dirty="0"/>
              <a:t>Heurística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4755167" y="1191259"/>
            <a:ext cx="4346575" cy="5511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Ejemplo:</a:t>
            </a:r>
            <a:r>
              <a:rPr sz="18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ir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de Z</a:t>
            </a:r>
            <a:r>
              <a:rPr sz="18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800" i="1" dirty="0">
                <a:solidFill>
                  <a:srgbClr val="3333CC"/>
                </a:solidFill>
                <a:latin typeface="Times New Roman"/>
                <a:cs typeface="Times New Roman"/>
              </a:rPr>
              <a:t>a </a:t>
            </a:r>
            <a:r>
              <a:rPr sz="1800" i="1" spc="-50" dirty="0">
                <a:solidFill>
                  <a:srgbClr val="3333CC"/>
                </a:solidFill>
                <a:latin typeface="Times New Roman"/>
                <a:cs typeface="Times New Roman"/>
              </a:rPr>
              <a:t>L</a:t>
            </a:r>
            <a:endParaRPr sz="18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5"/>
              </a:spcBef>
            </a:pP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Aprendizaje</a:t>
            </a:r>
            <a:r>
              <a:rPr sz="16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de</a:t>
            </a:r>
            <a:r>
              <a:rPr sz="16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h</a:t>
            </a:r>
            <a:r>
              <a:rPr sz="1650" i="1" baseline="25252" dirty="0">
                <a:solidFill>
                  <a:srgbClr val="3333CC"/>
                </a:solidFill>
                <a:latin typeface="Times New Roman"/>
                <a:cs typeface="Times New Roman"/>
              </a:rPr>
              <a:t>*</a:t>
            </a:r>
            <a:r>
              <a:rPr sz="1650" i="1" spc="165" baseline="25252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(con</a:t>
            </a:r>
            <a:r>
              <a:rPr sz="16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actualización</a:t>
            </a:r>
            <a:r>
              <a:rPr sz="16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f</a:t>
            </a:r>
            <a:r>
              <a:rPr sz="1650" i="1" baseline="25252" dirty="0">
                <a:solidFill>
                  <a:srgbClr val="3333CC"/>
                </a:solidFill>
                <a:latin typeface="Times New Roman"/>
                <a:cs typeface="Times New Roman"/>
              </a:rPr>
              <a:t>*</a:t>
            </a:r>
            <a:r>
              <a:rPr sz="1650" i="1" spc="165" baseline="25252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en</a:t>
            </a:r>
            <a:r>
              <a:rPr sz="1600" i="1" spc="-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las </a:t>
            </a:r>
            <a:r>
              <a:rPr sz="16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hojas)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268880" y="1813559"/>
            <a:ext cx="10350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i="1" dirty="0">
                <a:solidFill>
                  <a:srgbClr val="3333CC"/>
                </a:solidFill>
                <a:latin typeface="Times New Roman"/>
                <a:cs typeface="Times New Roman"/>
              </a:rPr>
              <a:t>L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071903" y="1713484"/>
            <a:ext cx="3713479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Inicialmente</a:t>
            </a:r>
            <a:r>
              <a:rPr sz="1600" i="1" spc="-1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h</a:t>
            </a:r>
            <a:r>
              <a:rPr sz="1600" i="1" spc="16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50" i="1" baseline="25252" dirty="0">
                <a:solidFill>
                  <a:srgbClr val="3333CC"/>
                </a:solidFill>
                <a:latin typeface="Times New Roman"/>
                <a:cs typeface="Times New Roman"/>
              </a:rPr>
              <a:t>*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(n)</a:t>
            </a:r>
            <a:r>
              <a:rPr sz="1600" i="1" spc="-15" dirty="0">
                <a:solidFill>
                  <a:srgbClr val="3333CC"/>
                </a:solidFill>
                <a:latin typeface="Times New Roman"/>
                <a:cs typeface="Times New Roman"/>
              </a:rPr>
              <a:t> </a:t>
            </a:r>
            <a:r>
              <a:rPr sz="1600" i="1" dirty="0">
                <a:solidFill>
                  <a:srgbClr val="3333CC"/>
                </a:solidFill>
                <a:latin typeface="Times New Roman"/>
                <a:cs typeface="Times New Roman"/>
              </a:rPr>
              <a:t>aprendido</a:t>
            </a:r>
            <a:r>
              <a:rPr sz="1600" i="1" spc="-10" dirty="0">
                <a:solidFill>
                  <a:srgbClr val="3333CC"/>
                </a:solidFill>
                <a:latin typeface="Times New Roman"/>
                <a:cs typeface="Times New Roman"/>
              </a:rPr>
              <a:t> anteriormente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860425" y="5782564"/>
            <a:ext cx="3302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i="1" spc="-25" dirty="0">
                <a:solidFill>
                  <a:srgbClr val="990000"/>
                </a:solidFill>
                <a:latin typeface="Times New Roman"/>
                <a:cs typeface="Times New Roman"/>
              </a:rPr>
              <a:t>220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8161337" y="5782564"/>
            <a:ext cx="3302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i="1" spc="-25" dirty="0">
                <a:solidFill>
                  <a:srgbClr val="990000"/>
                </a:solidFill>
                <a:latin typeface="Times New Roman"/>
                <a:cs typeface="Times New Roman"/>
              </a:rPr>
              <a:t>213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659562" y="5782564"/>
            <a:ext cx="65087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66395" algn="l"/>
              </a:tabLst>
            </a:pPr>
            <a:r>
              <a:rPr sz="1600" b="1" i="1" spc="-25" dirty="0">
                <a:solidFill>
                  <a:srgbClr val="990000"/>
                </a:solidFill>
                <a:latin typeface="Times New Roman"/>
                <a:cs typeface="Times New Roman"/>
              </a:rPr>
              <a:t>99</a:t>
            </a:r>
            <a:r>
              <a:rPr sz="1600" b="1" i="1" dirty="0">
                <a:solidFill>
                  <a:srgbClr val="990000"/>
                </a:solidFill>
                <a:latin typeface="Times New Roman"/>
                <a:cs typeface="Times New Roman"/>
              </a:rPr>
              <a:t>	</a:t>
            </a:r>
            <a:r>
              <a:rPr sz="1600" b="1" i="1" spc="-70" dirty="0">
                <a:solidFill>
                  <a:srgbClr val="990000"/>
                </a:solidFill>
                <a:latin typeface="Times New Roman"/>
                <a:cs typeface="Times New Roman"/>
              </a:rPr>
              <a:t>111</a:t>
            </a:r>
            <a:endParaRPr sz="1600">
              <a:latin typeface="Times New Roman"/>
              <a:cs typeface="Times New Roman"/>
            </a:endParaRPr>
          </a:p>
        </p:txBody>
      </p:sp>
      <p:graphicFrame>
        <p:nvGraphicFramePr>
          <p:cNvPr id="33" name="object 33"/>
          <p:cNvGraphicFramePr>
            <a:graphicFrameLocks noGrp="1"/>
          </p:cNvGraphicFramePr>
          <p:nvPr/>
        </p:nvGraphicFramePr>
        <p:xfrm>
          <a:off x="306387" y="5102225"/>
          <a:ext cx="8228330" cy="670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04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0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29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29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8481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8481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8353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8481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8481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6860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1813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0543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622935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31051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15289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394969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534670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85750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314325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b="1" i="1" dirty="0">
                          <a:latin typeface="Times New Roman"/>
                          <a:cs typeface="Times New Roman"/>
                        </a:rPr>
                        <a:t>n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A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B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C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D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E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F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G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H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I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5085" algn="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L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M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N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O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P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R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S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T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U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V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Z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b="1" i="1" spc="-25" dirty="0">
                          <a:latin typeface="Times New Roman"/>
                          <a:cs typeface="Times New Roman"/>
                        </a:rPr>
                        <a:t>h</a:t>
                      </a:r>
                      <a:r>
                        <a:rPr sz="1650" b="1" i="1" spc="-37" baseline="-15151" dirty="0">
                          <a:latin typeface="Times New Roman"/>
                          <a:cs typeface="Times New Roman"/>
                        </a:rPr>
                        <a:t>L</a:t>
                      </a:r>
                      <a:r>
                        <a:rPr sz="1600" b="1" spc="-25" dirty="0">
                          <a:latin typeface="Times New Roman"/>
                          <a:cs typeface="Times New Roman"/>
                        </a:rPr>
                        <a:t>*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146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7310" algn="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0"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80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600" spc="-25" dirty="0">
                          <a:latin typeface="Times New Roman"/>
                          <a:cs typeface="Times New Roman"/>
                        </a:rPr>
                        <a:t>71</a:t>
                      </a:r>
                      <a:endParaRPr sz="16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34" name="object 34"/>
          <p:cNvGrpSpPr/>
          <p:nvPr/>
        </p:nvGrpSpPr>
        <p:grpSpPr>
          <a:xfrm>
            <a:off x="2284412" y="1549400"/>
            <a:ext cx="92075" cy="84455"/>
            <a:chOff x="2284412" y="1549400"/>
            <a:chExt cx="92075" cy="84455"/>
          </a:xfrm>
        </p:grpSpPr>
        <p:sp>
          <p:nvSpPr>
            <p:cNvPr id="35" name="object 35"/>
            <p:cNvSpPr/>
            <p:nvPr/>
          </p:nvSpPr>
          <p:spPr>
            <a:xfrm>
              <a:off x="2290762" y="1555750"/>
              <a:ext cx="79375" cy="71755"/>
            </a:xfrm>
            <a:custGeom>
              <a:avLst/>
              <a:gdLst/>
              <a:ahLst/>
              <a:cxnLst/>
              <a:rect l="l" t="t" r="r" b="b"/>
              <a:pathLst>
                <a:path w="79375" h="71755">
                  <a:moveTo>
                    <a:pt x="79375" y="0"/>
                  </a:moveTo>
                  <a:lnTo>
                    <a:pt x="0" y="0"/>
                  </a:lnTo>
                  <a:lnTo>
                    <a:pt x="0" y="71437"/>
                  </a:lnTo>
                  <a:lnTo>
                    <a:pt x="79375" y="71437"/>
                  </a:lnTo>
                  <a:lnTo>
                    <a:pt x="79375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290762" y="1555750"/>
              <a:ext cx="79375" cy="71755"/>
            </a:xfrm>
            <a:custGeom>
              <a:avLst/>
              <a:gdLst/>
              <a:ahLst/>
              <a:cxnLst/>
              <a:rect l="l" t="t" r="r" b="b"/>
              <a:pathLst>
                <a:path w="79375" h="71755">
                  <a:moveTo>
                    <a:pt x="0" y="0"/>
                  </a:moveTo>
                  <a:lnTo>
                    <a:pt x="79375" y="0"/>
                  </a:lnTo>
                  <a:lnTo>
                    <a:pt x="79375" y="71438"/>
                  </a:lnTo>
                  <a:lnTo>
                    <a:pt x="0" y="714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 txBox="1"/>
          <p:nvPr/>
        </p:nvSpPr>
        <p:spPr>
          <a:xfrm>
            <a:off x="1977232" y="1412747"/>
            <a:ext cx="1809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Z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656841" y="1388364"/>
            <a:ext cx="879475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30480" algn="r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350" i="1" spc="172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* 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0+71</a:t>
            </a:r>
            <a:endParaRPr sz="1400">
              <a:latin typeface="Times New Roman"/>
              <a:cs typeface="Times New Roman"/>
            </a:endParaRPr>
          </a:p>
          <a:p>
            <a:pPr marR="80010" algn="r">
              <a:lnSpc>
                <a:spcPts val="1535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35" dirty="0">
                <a:solidFill>
                  <a:srgbClr val="990000"/>
                </a:solidFill>
                <a:latin typeface="Times New Roman"/>
                <a:cs typeface="Times New Roman"/>
              </a:rPr>
              <a:t>71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300662" y="5806947"/>
            <a:ext cx="330200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i="1" spc="-25" dirty="0">
                <a:solidFill>
                  <a:srgbClr val="990000"/>
                </a:solidFill>
                <a:latin typeface="Times New Roman"/>
                <a:cs typeface="Times New Roman"/>
              </a:rPr>
              <a:t>231</a:t>
            </a:r>
            <a:endParaRPr sz="1600">
              <a:latin typeface="Times New Roman"/>
              <a:cs typeface="Times New Roman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2976562" y="2608262"/>
            <a:ext cx="92075" cy="84455"/>
            <a:chOff x="2976562" y="2608262"/>
            <a:chExt cx="92075" cy="84455"/>
          </a:xfrm>
        </p:grpSpPr>
        <p:sp>
          <p:nvSpPr>
            <p:cNvPr id="41" name="object 41"/>
            <p:cNvSpPr/>
            <p:nvPr/>
          </p:nvSpPr>
          <p:spPr>
            <a:xfrm>
              <a:off x="2982912" y="2614612"/>
              <a:ext cx="79375" cy="71755"/>
            </a:xfrm>
            <a:custGeom>
              <a:avLst/>
              <a:gdLst/>
              <a:ahLst/>
              <a:cxnLst/>
              <a:rect l="l" t="t" r="r" b="b"/>
              <a:pathLst>
                <a:path w="79375" h="71755">
                  <a:moveTo>
                    <a:pt x="79375" y="0"/>
                  </a:moveTo>
                  <a:lnTo>
                    <a:pt x="0" y="0"/>
                  </a:lnTo>
                  <a:lnTo>
                    <a:pt x="0" y="71438"/>
                  </a:lnTo>
                  <a:lnTo>
                    <a:pt x="79375" y="71438"/>
                  </a:lnTo>
                  <a:lnTo>
                    <a:pt x="79375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982912" y="2614612"/>
              <a:ext cx="79375" cy="71755"/>
            </a:xfrm>
            <a:custGeom>
              <a:avLst/>
              <a:gdLst/>
              <a:ahLst/>
              <a:cxnLst/>
              <a:rect l="l" t="t" r="r" b="b"/>
              <a:pathLst>
                <a:path w="79375" h="71755">
                  <a:moveTo>
                    <a:pt x="0" y="0"/>
                  </a:moveTo>
                  <a:lnTo>
                    <a:pt x="79375" y="0"/>
                  </a:lnTo>
                  <a:lnTo>
                    <a:pt x="79375" y="71438"/>
                  </a:lnTo>
                  <a:lnTo>
                    <a:pt x="0" y="714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" name="object 43"/>
          <p:cNvSpPr txBox="1"/>
          <p:nvPr/>
        </p:nvSpPr>
        <p:spPr>
          <a:xfrm>
            <a:off x="3206114" y="2497835"/>
            <a:ext cx="1057275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5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350" i="1" spc="187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* 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75+146</a:t>
            </a:r>
            <a:endParaRPr sz="1400">
              <a:latin typeface="Times New Roman"/>
              <a:cs typeface="Times New Roman"/>
            </a:endParaRPr>
          </a:p>
          <a:p>
            <a:pPr marL="468630">
              <a:lnSpc>
                <a:spcPts val="1550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221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44" name="object 44"/>
          <p:cNvGrpSpPr/>
          <p:nvPr/>
        </p:nvGrpSpPr>
        <p:grpSpPr>
          <a:xfrm>
            <a:off x="2351087" y="1625600"/>
            <a:ext cx="3838575" cy="1035050"/>
            <a:chOff x="2351087" y="1625600"/>
            <a:chExt cx="3838575" cy="1035050"/>
          </a:xfrm>
        </p:grpSpPr>
        <p:sp>
          <p:nvSpPr>
            <p:cNvPr id="45" name="object 45"/>
            <p:cNvSpPr/>
            <p:nvPr/>
          </p:nvSpPr>
          <p:spPr>
            <a:xfrm>
              <a:off x="6103937" y="2424112"/>
              <a:ext cx="79375" cy="71755"/>
            </a:xfrm>
            <a:custGeom>
              <a:avLst/>
              <a:gdLst/>
              <a:ahLst/>
              <a:cxnLst/>
              <a:rect l="l" t="t" r="r" b="b"/>
              <a:pathLst>
                <a:path w="79375" h="71755">
                  <a:moveTo>
                    <a:pt x="79375" y="0"/>
                  </a:moveTo>
                  <a:lnTo>
                    <a:pt x="0" y="0"/>
                  </a:lnTo>
                  <a:lnTo>
                    <a:pt x="0" y="71438"/>
                  </a:lnTo>
                  <a:lnTo>
                    <a:pt x="79375" y="71438"/>
                  </a:lnTo>
                  <a:lnTo>
                    <a:pt x="79375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103937" y="2424112"/>
              <a:ext cx="79375" cy="71755"/>
            </a:xfrm>
            <a:custGeom>
              <a:avLst/>
              <a:gdLst/>
              <a:ahLst/>
              <a:cxnLst/>
              <a:rect l="l" t="t" r="r" b="b"/>
              <a:pathLst>
                <a:path w="79375" h="71755">
                  <a:moveTo>
                    <a:pt x="0" y="0"/>
                  </a:moveTo>
                  <a:lnTo>
                    <a:pt x="79375" y="0"/>
                  </a:lnTo>
                  <a:lnTo>
                    <a:pt x="79375" y="71438"/>
                  </a:lnTo>
                  <a:lnTo>
                    <a:pt x="0" y="71438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352675" y="1627187"/>
              <a:ext cx="646430" cy="1031875"/>
            </a:xfrm>
            <a:custGeom>
              <a:avLst/>
              <a:gdLst/>
              <a:ahLst/>
              <a:cxnLst/>
              <a:rect l="l" t="t" r="r" b="b"/>
              <a:pathLst>
                <a:path w="646430" h="1031875">
                  <a:moveTo>
                    <a:pt x="0" y="0"/>
                  </a:moveTo>
                  <a:lnTo>
                    <a:pt x="646113" y="10318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" name="object 48"/>
          <p:cNvSpPr txBox="1"/>
          <p:nvPr/>
        </p:nvSpPr>
        <p:spPr>
          <a:xfrm>
            <a:off x="5776118" y="2281428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O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401752" y="2408935"/>
            <a:ext cx="8953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i="1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352540" y="2308859"/>
            <a:ext cx="100647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400" i="1" spc="65" dirty="0">
                <a:solidFill>
                  <a:srgbClr val="990000"/>
                </a:solidFill>
                <a:latin typeface="Times New Roman"/>
                <a:cs typeface="Times New Roman"/>
              </a:rPr>
              <a:t> 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400" spc="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71+142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783069" y="2485644"/>
            <a:ext cx="43688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213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2301875" y="1627187"/>
            <a:ext cx="3821429" cy="796925"/>
          </a:xfrm>
          <a:custGeom>
            <a:avLst/>
            <a:gdLst/>
            <a:ahLst/>
            <a:cxnLst/>
            <a:rect l="l" t="t" r="r" b="b"/>
            <a:pathLst>
              <a:path w="3821429" h="796925">
                <a:moveTo>
                  <a:pt x="0" y="0"/>
                </a:moveTo>
                <a:lnTo>
                  <a:pt x="3821113" y="7969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4053681" y="1825244"/>
            <a:ext cx="1778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529681" y="2165400"/>
            <a:ext cx="334645" cy="638810"/>
          </a:xfrm>
          <a:prstGeom prst="rect">
            <a:avLst/>
          </a:prstGeom>
        </p:spPr>
        <p:txBody>
          <a:bodyPr vert="horz" wrap="square" lIns="0" tIns="5969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70"/>
              </a:spcBef>
            </a:pPr>
            <a:r>
              <a:rPr sz="1200" spc="-25" dirty="0">
                <a:latin typeface="Times New Roman"/>
                <a:cs typeface="Times New Roman"/>
              </a:rPr>
              <a:t>75</a:t>
            </a:r>
            <a:endParaRPr sz="1200">
              <a:latin typeface="Times New Roman"/>
              <a:cs typeface="Times New Roman"/>
            </a:endParaRPr>
          </a:p>
          <a:p>
            <a:pPr marL="137795">
              <a:lnSpc>
                <a:spcPct val="100000"/>
              </a:lnSpc>
              <a:spcBef>
                <a:spcPts val="615"/>
              </a:spcBef>
            </a:pPr>
            <a:r>
              <a:rPr sz="2000" dirty="0"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55" name="object 55"/>
          <p:cNvGrpSpPr/>
          <p:nvPr/>
        </p:nvGrpSpPr>
        <p:grpSpPr>
          <a:xfrm>
            <a:off x="1986338" y="2681287"/>
            <a:ext cx="2861945" cy="841375"/>
            <a:chOff x="1986338" y="2681287"/>
            <a:chExt cx="2861945" cy="841375"/>
          </a:xfrm>
        </p:grpSpPr>
        <p:sp>
          <p:nvSpPr>
            <p:cNvPr id="56" name="object 56"/>
            <p:cNvSpPr/>
            <p:nvPr/>
          </p:nvSpPr>
          <p:spPr>
            <a:xfrm>
              <a:off x="3376066" y="3443564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80954" y="0"/>
                  </a:moveTo>
                  <a:lnTo>
                    <a:pt x="0" y="0"/>
                  </a:lnTo>
                  <a:lnTo>
                    <a:pt x="0" y="72655"/>
                  </a:lnTo>
                  <a:lnTo>
                    <a:pt x="80954" y="72655"/>
                  </a:lnTo>
                  <a:lnTo>
                    <a:pt x="80954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376066" y="3443564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0" y="0"/>
                  </a:moveTo>
                  <a:lnTo>
                    <a:pt x="80955" y="0"/>
                  </a:lnTo>
                  <a:lnTo>
                    <a:pt x="80955" y="72655"/>
                  </a:lnTo>
                  <a:lnTo>
                    <a:pt x="0" y="7265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760635" y="3443564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80954" y="0"/>
                  </a:moveTo>
                  <a:lnTo>
                    <a:pt x="0" y="0"/>
                  </a:lnTo>
                  <a:lnTo>
                    <a:pt x="0" y="72655"/>
                  </a:lnTo>
                  <a:lnTo>
                    <a:pt x="80954" y="72655"/>
                  </a:lnTo>
                  <a:lnTo>
                    <a:pt x="80954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760635" y="3443564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0" y="0"/>
                  </a:moveTo>
                  <a:lnTo>
                    <a:pt x="80955" y="0"/>
                  </a:lnTo>
                  <a:lnTo>
                    <a:pt x="80955" y="72655"/>
                  </a:lnTo>
                  <a:lnTo>
                    <a:pt x="0" y="7265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992688" y="3443564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80954" y="0"/>
                  </a:moveTo>
                  <a:lnTo>
                    <a:pt x="0" y="0"/>
                  </a:lnTo>
                  <a:lnTo>
                    <a:pt x="0" y="72655"/>
                  </a:lnTo>
                  <a:lnTo>
                    <a:pt x="80954" y="72655"/>
                  </a:lnTo>
                  <a:lnTo>
                    <a:pt x="80954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992688" y="3443564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0" y="0"/>
                  </a:moveTo>
                  <a:lnTo>
                    <a:pt x="80955" y="0"/>
                  </a:lnTo>
                  <a:lnTo>
                    <a:pt x="80955" y="72655"/>
                  </a:lnTo>
                  <a:lnTo>
                    <a:pt x="0" y="7265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073643" y="2686050"/>
              <a:ext cx="925194" cy="757555"/>
            </a:xfrm>
            <a:custGeom>
              <a:avLst/>
              <a:gdLst/>
              <a:ahLst/>
              <a:cxnLst/>
              <a:rect l="l" t="t" r="r" b="b"/>
              <a:pathLst>
                <a:path w="925194" h="757554">
                  <a:moveTo>
                    <a:pt x="925029" y="0"/>
                  </a:moveTo>
                  <a:lnTo>
                    <a:pt x="0" y="75751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079628" y="2686050"/>
              <a:ext cx="1681480" cy="757555"/>
            </a:xfrm>
            <a:custGeom>
              <a:avLst/>
              <a:gdLst/>
              <a:ahLst/>
              <a:cxnLst/>
              <a:rect l="l" t="t" r="r" b="b"/>
              <a:pathLst>
                <a:path w="1681479" h="757554">
                  <a:moveTo>
                    <a:pt x="0" y="0"/>
                  </a:moveTo>
                  <a:lnTo>
                    <a:pt x="1681008" y="757515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" name="object 64"/>
          <p:cNvSpPr txBox="1"/>
          <p:nvPr/>
        </p:nvSpPr>
        <p:spPr>
          <a:xfrm>
            <a:off x="1830174" y="3348228"/>
            <a:ext cx="1670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S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3058199" y="2686050"/>
            <a:ext cx="370840" cy="757555"/>
          </a:xfrm>
          <a:custGeom>
            <a:avLst/>
            <a:gdLst/>
            <a:ahLst/>
            <a:cxnLst/>
            <a:rect l="l" t="t" r="r" b="b"/>
            <a:pathLst>
              <a:path w="370839" h="757554">
                <a:moveTo>
                  <a:pt x="0" y="0"/>
                </a:moveTo>
                <a:lnTo>
                  <a:pt x="370250" y="757515"/>
                </a:lnTo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 txBox="1"/>
          <p:nvPr/>
        </p:nvSpPr>
        <p:spPr>
          <a:xfrm>
            <a:off x="4860405" y="3314700"/>
            <a:ext cx="1146175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5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350" i="1" spc="187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* 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150+213</a:t>
            </a:r>
            <a:endParaRPr sz="1400">
              <a:latin typeface="Times New Roman"/>
              <a:cs typeface="Times New Roman"/>
            </a:endParaRPr>
          </a:p>
          <a:p>
            <a:pPr marL="428625">
              <a:lnSpc>
                <a:spcPts val="1550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363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155554" y="3238500"/>
            <a:ext cx="12211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350" i="1" spc="187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* 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215+80</a:t>
            </a:r>
            <a:r>
              <a:rPr sz="3000" spc="-15" baseline="-23611" dirty="0">
                <a:latin typeface="Times New Roman"/>
                <a:cs typeface="Times New Roman"/>
              </a:rPr>
              <a:t>T</a:t>
            </a:r>
            <a:endParaRPr sz="3000" baseline="-23611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896442" y="3494532"/>
            <a:ext cx="43688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304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491312" y="3238500"/>
            <a:ext cx="12490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350" i="1" spc="187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* 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193+111</a:t>
            </a:r>
            <a:r>
              <a:rPr sz="3000" spc="-37" baseline="-23611" dirty="0">
                <a:latin typeface="Times New Roman"/>
                <a:cs typeface="Times New Roman"/>
              </a:rPr>
              <a:t>Z</a:t>
            </a:r>
            <a:endParaRPr sz="3000" baseline="-23611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242343" y="2956052"/>
            <a:ext cx="2540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140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027808" y="2983484"/>
            <a:ext cx="2489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118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064793" y="2922523"/>
            <a:ext cx="1778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75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73" name="object 73"/>
          <p:cNvGrpSpPr/>
          <p:nvPr/>
        </p:nvGrpSpPr>
        <p:grpSpPr>
          <a:xfrm>
            <a:off x="889000" y="4270375"/>
            <a:ext cx="2279650" cy="85725"/>
            <a:chOff x="889000" y="4270375"/>
            <a:chExt cx="2279650" cy="85725"/>
          </a:xfrm>
        </p:grpSpPr>
        <p:sp>
          <p:nvSpPr>
            <p:cNvPr id="74" name="object 74"/>
            <p:cNvSpPr/>
            <p:nvPr/>
          </p:nvSpPr>
          <p:spPr>
            <a:xfrm>
              <a:off x="895350" y="4276725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80919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80919" y="73025"/>
                  </a:lnTo>
                  <a:lnTo>
                    <a:pt x="80919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95350" y="4276725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0" y="0"/>
                  </a:moveTo>
                  <a:lnTo>
                    <a:pt x="80920" y="0"/>
                  </a:lnTo>
                  <a:lnTo>
                    <a:pt x="80920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23630" y="4276725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80919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80919" y="73025"/>
                  </a:lnTo>
                  <a:lnTo>
                    <a:pt x="80919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623630" y="4276725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0" y="0"/>
                  </a:moveTo>
                  <a:lnTo>
                    <a:pt x="80920" y="0"/>
                  </a:lnTo>
                  <a:lnTo>
                    <a:pt x="80920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351910" y="4276725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80919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80919" y="73025"/>
                  </a:lnTo>
                  <a:lnTo>
                    <a:pt x="80919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351910" y="4276725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0" y="0"/>
                  </a:moveTo>
                  <a:lnTo>
                    <a:pt x="80920" y="0"/>
                  </a:lnTo>
                  <a:lnTo>
                    <a:pt x="80920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081379" y="4276725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80920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80920" y="73025"/>
                  </a:lnTo>
                  <a:lnTo>
                    <a:pt x="80920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081379" y="4276725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80" h="73025">
                  <a:moveTo>
                    <a:pt x="0" y="0"/>
                  </a:moveTo>
                  <a:lnTo>
                    <a:pt x="80920" y="0"/>
                  </a:lnTo>
                  <a:lnTo>
                    <a:pt x="80920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2" name="object 82"/>
          <p:cNvSpPr txBox="1"/>
          <p:nvPr/>
        </p:nvSpPr>
        <p:spPr>
          <a:xfrm>
            <a:off x="708024" y="4180332"/>
            <a:ext cx="1949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R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431925" y="4180332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2159000" y="4180332"/>
            <a:ext cx="9036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48665" algn="l"/>
              </a:tabLst>
            </a:pPr>
            <a:r>
              <a:rPr sz="2000" spc="-50" dirty="0">
                <a:latin typeface="Times New Roman"/>
                <a:cs typeface="Times New Roman"/>
              </a:rPr>
              <a:t>O</a:t>
            </a:r>
            <a:r>
              <a:rPr sz="2000" dirty="0">
                <a:latin typeface="Times New Roman"/>
                <a:cs typeface="Times New Roman"/>
              </a:rPr>
              <a:t>	</a:t>
            </a:r>
            <a:r>
              <a:rPr sz="2000" spc="-50" dirty="0">
                <a:latin typeface="Times New Roman"/>
                <a:cs typeface="Times New Roman"/>
              </a:rPr>
              <a:t>F</a:t>
            </a:r>
            <a:endParaRPr sz="2000">
              <a:latin typeface="Times New Roman"/>
              <a:cs typeface="Times New Roman"/>
            </a:endParaRPr>
          </a:p>
        </p:txBody>
      </p:sp>
      <p:grpSp>
        <p:nvGrpSpPr>
          <p:cNvPr id="85" name="object 85"/>
          <p:cNvGrpSpPr/>
          <p:nvPr/>
        </p:nvGrpSpPr>
        <p:grpSpPr>
          <a:xfrm>
            <a:off x="971550" y="3516312"/>
            <a:ext cx="2114550" cy="765175"/>
            <a:chOff x="971550" y="3516312"/>
            <a:chExt cx="2114550" cy="765175"/>
          </a:xfrm>
        </p:grpSpPr>
        <p:sp>
          <p:nvSpPr>
            <p:cNvPr id="86" name="object 86"/>
            <p:cNvSpPr/>
            <p:nvPr/>
          </p:nvSpPr>
          <p:spPr>
            <a:xfrm>
              <a:off x="976312" y="3521075"/>
              <a:ext cx="1019175" cy="755650"/>
            </a:xfrm>
            <a:custGeom>
              <a:avLst/>
              <a:gdLst/>
              <a:ahLst/>
              <a:cxnLst/>
              <a:rect l="l" t="t" r="r" b="b"/>
              <a:pathLst>
                <a:path w="1019175" h="755650">
                  <a:moveTo>
                    <a:pt x="1019175" y="0"/>
                  </a:moveTo>
                  <a:lnTo>
                    <a:pt x="0" y="755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4175" y="3521075"/>
              <a:ext cx="371475" cy="755650"/>
            </a:xfrm>
            <a:custGeom>
              <a:avLst/>
              <a:gdLst/>
              <a:ahLst/>
              <a:cxnLst/>
              <a:rect l="l" t="t" r="r" b="b"/>
              <a:pathLst>
                <a:path w="371475" h="755650">
                  <a:moveTo>
                    <a:pt x="371475" y="0"/>
                  </a:moveTo>
                  <a:lnTo>
                    <a:pt x="0" y="755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039937" y="3521075"/>
              <a:ext cx="357505" cy="755650"/>
            </a:xfrm>
            <a:custGeom>
              <a:avLst/>
              <a:gdLst/>
              <a:ahLst/>
              <a:cxnLst/>
              <a:rect l="l" t="t" r="r" b="b"/>
              <a:pathLst>
                <a:path w="357505" h="755650">
                  <a:moveTo>
                    <a:pt x="0" y="0"/>
                  </a:moveTo>
                  <a:lnTo>
                    <a:pt x="357187" y="755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076450" y="3521075"/>
              <a:ext cx="1005205" cy="755650"/>
            </a:xfrm>
            <a:custGeom>
              <a:avLst/>
              <a:gdLst/>
              <a:ahLst/>
              <a:cxnLst/>
              <a:rect l="l" t="t" r="r" b="b"/>
              <a:pathLst>
                <a:path w="1005205" h="755650">
                  <a:moveTo>
                    <a:pt x="0" y="0"/>
                  </a:moveTo>
                  <a:lnTo>
                    <a:pt x="1004887" y="75565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0" name="object 90"/>
          <p:cNvSpPr txBox="1"/>
          <p:nvPr/>
        </p:nvSpPr>
        <p:spPr>
          <a:xfrm>
            <a:off x="159703" y="4399788"/>
            <a:ext cx="925830" cy="4159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35"/>
              </a:lnSpc>
              <a:spcBef>
                <a:spcPts val="100"/>
              </a:spcBef>
            </a:pPr>
            <a:r>
              <a:rPr sz="1400" i="1" spc="-10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spc="-15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*=295+97</a:t>
            </a:r>
            <a:endParaRPr sz="1400">
              <a:latin typeface="Times New Roman"/>
              <a:cs typeface="Times New Roman"/>
            </a:endParaRPr>
          </a:p>
          <a:p>
            <a:pPr marL="244475">
              <a:lnSpc>
                <a:spcPts val="1535"/>
              </a:lnSpc>
            </a:pP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=392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353502" y="4399788"/>
            <a:ext cx="798830" cy="5956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1535"/>
              </a:lnSpc>
              <a:spcBef>
                <a:spcPts val="100"/>
              </a:spcBef>
            </a:pP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*=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355</a:t>
            </a:r>
            <a:endParaRPr sz="1400">
              <a:latin typeface="Times New Roman"/>
              <a:cs typeface="Times New Roman"/>
            </a:endParaRPr>
          </a:p>
          <a:p>
            <a:pPr marL="393065">
              <a:lnSpc>
                <a:spcPts val="1405"/>
              </a:lnSpc>
            </a:pP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+220</a:t>
            </a:r>
            <a:endParaRPr sz="1400">
              <a:latin typeface="Times New Roman"/>
              <a:cs typeface="Times New Roman"/>
            </a:endParaRPr>
          </a:p>
          <a:p>
            <a:pPr marL="244475">
              <a:lnSpc>
                <a:spcPts val="1550"/>
              </a:lnSpc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575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153727" y="4564379"/>
            <a:ext cx="43688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314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2201862" y="4384548"/>
            <a:ext cx="161417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100" i="1" baseline="-13888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40123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2100" baseline="-13888" dirty="0">
                <a:solidFill>
                  <a:srgbClr val="990000"/>
                </a:solidFill>
                <a:latin typeface="Times New Roman"/>
                <a:cs typeface="Times New Roman"/>
              </a:rPr>
              <a:t>*= 366</a:t>
            </a:r>
            <a:r>
              <a:rPr sz="2100" spc="345" baseline="-1388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*</a:t>
            </a:r>
            <a:r>
              <a:rPr sz="1400" spc="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314+0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433637" y="4607052"/>
            <a:ext cx="408305" cy="41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575">
              <a:lnSpc>
                <a:spcPts val="1550"/>
              </a:lnSpc>
              <a:spcBef>
                <a:spcPts val="100"/>
              </a:spcBef>
            </a:pP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+231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1550"/>
              </a:lnSpc>
            </a:pP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=597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1281904" y="3757676"/>
            <a:ext cx="1778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1526379" y="3925316"/>
            <a:ext cx="2540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140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2086768" y="4022852"/>
            <a:ext cx="2540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151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2539729" y="3494532"/>
            <a:ext cx="436880" cy="5568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solidFill>
                  <a:srgbClr val="990000"/>
                </a:solidFill>
                <a:latin typeface="Times New Roman"/>
                <a:cs typeface="Times New Roman"/>
              </a:rPr>
              <a:t>=</a:t>
            </a:r>
            <a:r>
              <a:rPr sz="1400" spc="-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25" dirty="0">
                <a:solidFill>
                  <a:srgbClr val="990000"/>
                </a:solidFill>
                <a:latin typeface="Times New Roman"/>
                <a:cs typeface="Times New Roman"/>
              </a:rPr>
              <a:t>295</a:t>
            </a:r>
            <a:endParaRPr sz="1400">
              <a:latin typeface="Times New Roman"/>
              <a:cs typeface="Times New Roman"/>
            </a:endParaRPr>
          </a:p>
          <a:p>
            <a:pPr marR="67310" algn="r">
              <a:lnSpc>
                <a:spcPct val="100000"/>
              </a:lnSpc>
              <a:spcBef>
                <a:spcPts val="1065"/>
              </a:spcBef>
            </a:pPr>
            <a:r>
              <a:rPr sz="1200" spc="-25" dirty="0">
                <a:latin typeface="Times New Roman"/>
                <a:cs typeface="Times New Roman"/>
              </a:rPr>
              <a:t>99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99" name="object 99"/>
          <p:cNvGrpSpPr/>
          <p:nvPr/>
        </p:nvGrpSpPr>
        <p:grpSpPr>
          <a:xfrm>
            <a:off x="4297362" y="4267201"/>
            <a:ext cx="930275" cy="111125"/>
            <a:chOff x="4297362" y="4267201"/>
            <a:chExt cx="930275" cy="111125"/>
          </a:xfrm>
        </p:grpSpPr>
        <p:sp>
          <p:nvSpPr>
            <p:cNvPr id="100" name="object 100"/>
            <p:cNvSpPr/>
            <p:nvPr/>
          </p:nvSpPr>
          <p:spPr>
            <a:xfrm>
              <a:off x="4303712" y="4273551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80963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80963" y="73025"/>
                  </a:lnTo>
                  <a:lnTo>
                    <a:pt x="80963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03712" y="4273551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0" y="0"/>
                  </a:moveTo>
                  <a:lnTo>
                    <a:pt x="80963" y="0"/>
                  </a:lnTo>
                  <a:lnTo>
                    <a:pt x="80963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5140326" y="4298951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80962" y="0"/>
                  </a:moveTo>
                  <a:lnTo>
                    <a:pt x="0" y="0"/>
                  </a:lnTo>
                  <a:lnTo>
                    <a:pt x="0" y="73025"/>
                  </a:lnTo>
                  <a:lnTo>
                    <a:pt x="80962" y="73025"/>
                  </a:lnTo>
                  <a:lnTo>
                    <a:pt x="80962" y="0"/>
                  </a:lnTo>
                  <a:close/>
                </a:path>
              </a:pathLst>
            </a:custGeom>
            <a:solidFill>
              <a:srgbClr val="FFC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5140326" y="4298951"/>
              <a:ext cx="81280" cy="73025"/>
            </a:xfrm>
            <a:custGeom>
              <a:avLst/>
              <a:gdLst/>
              <a:ahLst/>
              <a:cxnLst/>
              <a:rect l="l" t="t" r="r" b="b"/>
              <a:pathLst>
                <a:path w="81279" h="73025">
                  <a:moveTo>
                    <a:pt x="0" y="0"/>
                  </a:moveTo>
                  <a:lnTo>
                    <a:pt x="80963" y="0"/>
                  </a:lnTo>
                  <a:lnTo>
                    <a:pt x="80963" y="73025"/>
                  </a:lnTo>
                  <a:lnTo>
                    <a:pt x="0" y="73025"/>
                  </a:lnTo>
                  <a:lnTo>
                    <a:pt x="0" y="0"/>
                  </a:lnTo>
                  <a:close/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 txBox="1"/>
          <p:nvPr/>
        </p:nvSpPr>
        <p:spPr>
          <a:xfrm>
            <a:off x="3987801" y="4180332"/>
            <a:ext cx="1809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L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4800601" y="4165092"/>
            <a:ext cx="2089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latin typeface="Times New Roman"/>
                <a:cs typeface="Times New Roman"/>
              </a:rPr>
              <a:t>A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4395471" y="4567428"/>
            <a:ext cx="3924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=304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107" name="object 107"/>
          <p:cNvGrpSpPr/>
          <p:nvPr/>
        </p:nvGrpSpPr>
        <p:grpSpPr>
          <a:xfrm>
            <a:off x="3413125" y="3511550"/>
            <a:ext cx="1773555" cy="792480"/>
            <a:chOff x="3413125" y="3511550"/>
            <a:chExt cx="1773555" cy="792480"/>
          </a:xfrm>
        </p:grpSpPr>
        <p:sp>
          <p:nvSpPr>
            <p:cNvPr id="108" name="object 108"/>
            <p:cNvSpPr/>
            <p:nvPr/>
          </p:nvSpPr>
          <p:spPr>
            <a:xfrm>
              <a:off x="3417887" y="3516313"/>
              <a:ext cx="927100" cy="757555"/>
            </a:xfrm>
            <a:custGeom>
              <a:avLst/>
              <a:gdLst/>
              <a:ahLst/>
              <a:cxnLst/>
              <a:rect l="l" t="t" r="r" b="b"/>
              <a:pathLst>
                <a:path w="927100" h="757554">
                  <a:moveTo>
                    <a:pt x="927100" y="757238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417887" y="3516312"/>
              <a:ext cx="1764030" cy="782955"/>
            </a:xfrm>
            <a:custGeom>
              <a:avLst/>
              <a:gdLst/>
              <a:ahLst/>
              <a:cxnLst/>
              <a:rect l="l" t="t" r="r" b="b"/>
              <a:pathLst>
                <a:path w="1764029" h="782954">
                  <a:moveTo>
                    <a:pt x="0" y="0"/>
                  </a:moveTo>
                  <a:lnTo>
                    <a:pt x="1763713" y="782638"/>
                  </a:lnTo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4098291" y="4405884"/>
            <a:ext cx="1926589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2100" i="1" baseline="3968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2345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350" i="1" spc="179" baseline="-12345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2100" baseline="3968" dirty="0">
                <a:solidFill>
                  <a:srgbClr val="990000"/>
                </a:solidFill>
                <a:latin typeface="Times New Roman"/>
                <a:cs typeface="Times New Roman"/>
              </a:rPr>
              <a:t>*=304+0</a:t>
            </a:r>
            <a:r>
              <a:rPr sz="2100" spc="330" baseline="396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i="1" dirty="0">
                <a:solidFill>
                  <a:srgbClr val="990000"/>
                </a:solidFill>
                <a:latin typeface="Times New Roman"/>
                <a:cs typeface="Times New Roman"/>
              </a:rPr>
              <a:t>f</a:t>
            </a:r>
            <a:r>
              <a:rPr sz="1350" i="1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L</a:t>
            </a:r>
            <a:r>
              <a:rPr sz="1350" i="1" spc="187" baseline="-18518" dirty="0">
                <a:solidFill>
                  <a:srgbClr val="990000"/>
                </a:solidFill>
                <a:latin typeface="Times New Roman"/>
                <a:cs typeface="Times New Roman"/>
              </a:rPr>
              <a:t> </a:t>
            </a:r>
            <a:r>
              <a:rPr sz="1400" spc="-10" dirty="0">
                <a:solidFill>
                  <a:srgbClr val="990000"/>
                </a:solidFill>
                <a:latin typeface="Times New Roman"/>
                <a:cs typeface="Times New Roman"/>
              </a:rPr>
              <a:t>*=311+220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4" name="object 11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190"/>
              </a:lnSpc>
            </a:pPr>
            <a:r>
              <a:rPr dirty="0"/>
              <a:t>– 8 </a:t>
            </a:r>
            <a:r>
              <a:rPr spc="-50" dirty="0"/>
              <a:t>–</a:t>
            </a:r>
          </a:p>
        </p:txBody>
      </p:sp>
      <p:sp>
        <p:nvSpPr>
          <p:cNvPr id="111" name="object 111"/>
          <p:cNvSpPr txBox="1"/>
          <p:nvPr/>
        </p:nvSpPr>
        <p:spPr>
          <a:xfrm>
            <a:off x="5227321" y="4585716"/>
            <a:ext cx="3924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20" dirty="0">
                <a:solidFill>
                  <a:srgbClr val="990000"/>
                </a:solidFill>
                <a:latin typeface="Times New Roman"/>
                <a:cs typeface="Times New Roman"/>
              </a:rPr>
              <a:t>=531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3702146" y="3894835"/>
            <a:ext cx="2374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35" dirty="0">
                <a:latin typeface="Times New Roman"/>
                <a:cs typeface="Times New Roman"/>
              </a:rPr>
              <a:t>111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497833" y="3827779"/>
            <a:ext cx="2489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118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</TotalTime>
  <Words>53838</Words>
  <Application>Microsoft Macintosh PowerPoint</Application>
  <PresentationFormat>Presentación en pantalla (4:3)</PresentationFormat>
  <Paragraphs>10513</Paragraphs>
  <Slides>478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12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478</vt:i4>
      </vt:variant>
    </vt:vector>
  </HeadingPairs>
  <TitlesOfParts>
    <vt:vector size="491" baseType="lpstr">
      <vt:lpstr>MS PGothic</vt:lpstr>
      <vt:lpstr>Arial</vt:lpstr>
      <vt:lpstr>Calibri</vt:lpstr>
      <vt:lpstr>Cambria Math</vt:lpstr>
      <vt:lpstr>Courier New</vt:lpstr>
      <vt:lpstr>Garamond</vt:lpstr>
      <vt:lpstr>Georgia</vt:lpstr>
      <vt:lpstr>MT Extra</vt:lpstr>
      <vt:lpstr>Segoe UI Symbol</vt:lpstr>
      <vt:lpstr>Symbol</vt:lpstr>
      <vt:lpstr>Times New Roman</vt:lpstr>
      <vt:lpstr>Verdana</vt:lpstr>
      <vt:lpstr>Office Theme</vt:lpstr>
      <vt:lpstr>Presentación de PowerPoint</vt:lpstr>
      <vt:lpstr>Tema 1</vt:lpstr>
      <vt:lpstr>Bloque I: Introducción a la IA</vt:lpstr>
      <vt:lpstr>Bloque I: Introducción a la IA</vt:lpstr>
      <vt:lpstr>Inteligencia Artificial : Disciplinas</vt:lpstr>
      <vt:lpstr>Inteligencia Artificial: Disciplinas</vt:lpstr>
      <vt:lpstr>Inteligencia Artificial: Historia</vt:lpstr>
      <vt:lpstr>Inteligencia Artificial: Tendencias más recientes</vt:lpstr>
      <vt:lpstr>Inteligencia Artificial</vt:lpstr>
      <vt:lpstr>Actuar como humanos</vt:lpstr>
      <vt:lpstr>Pensar como humanos</vt:lpstr>
      <vt:lpstr>Actuar de forma racional</vt:lpstr>
      <vt:lpstr>Actuar de forma racional</vt:lpstr>
      <vt:lpstr>Temario de la asignatura</vt:lpstr>
      <vt:lpstr>Bloque I: Introducción a la IA</vt:lpstr>
      <vt:lpstr>Agentes</vt:lpstr>
      <vt:lpstr>Tipos de Agentes</vt:lpstr>
      <vt:lpstr>Agente inteligente</vt:lpstr>
      <vt:lpstr>Autonomía</vt:lpstr>
      <vt:lpstr>Programa y Arquitectura de Agente</vt:lpstr>
      <vt:lpstr>Propiedades del entorno</vt:lpstr>
      <vt:lpstr>Propiedades del entorno</vt:lpstr>
      <vt:lpstr>Tema 2</vt:lpstr>
      <vt:lpstr>Módulo II: Agentes basados en Búsqueda</vt:lpstr>
      <vt:lpstr>Módulo II: Agentes basados en Búsqueda</vt:lpstr>
      <vt:lpstr>Entornos simples</vt:lpstr>
      <vt:lpstr>Agentes basados en búsqueda</vt:lpstr>
      <vt:lpstr>Agentes basados en búsqueda</vt:lpstr>
      <vt:lpstr>Agentes basados en búsqueda</vt:lpstr>
      <vt:lpstr>¿Por qué búsqueda?</vt:lpstr>
      <vt:lpstr>Solución 1: tablas de actuación</vt:lpstr>
      <vt:lpstr>Solución 2: algoritmo</vt:lpstr>
      <vt:lpstr>Solución 3: búsqueda</vt:lpstr>
      <vt:lpstr>Ejemplo: El mundo de los bloques</vt:lpstr>
      <vt:lpstr>Búsqueda en espacios de estados</vt:lpstr>
      <vt:lpstr>Mundo de los bloques: espacio de estados</vt:lpstr>
      <vt:lpstr>Representación del problema de los bloques</vt:lpstr>
      <vt:lpstr>Agentes especializados</vt:lpstr>
      <vt:lpstr>Búsqueda en espacio de estados</vt:lpstr>
      <vt:lpstr>Conocimientos “a priori” de nuestro agente</vt:lpstr>
      <vt:lpstr>Método de búsqueda</vt:lpstr>
      <vt:lpstr>Algoritmo de búsqueda</vt:lpstr>
      <vt:lpstr>Estados repetidos</vt:lpstr>
      <vt:lpstr>Clasificación de métodos</vt:lpstr>
      <vt:lpstr>Módulo II: Agentes basados en Búsqueda</vt:lpstr>
      <vt:lpstr>Búsqueda en amplitud</vt:lpstr>
      <vt:lpstr>Árbol de búsqueda en amplitud</vt:lpstr>
      <vt:lpstr>Algoritmo para búsqueda en amplitud</vt:lpstr>
      <vt:lpstr>Presentación de PowerPoint</vt:lpstr>
      <vt:lpstr>Complejidad</vt:lpstr>
      <vt:lpstr>Requerimientos de tiempo y memoria</vt:lpstr>
      <vt:lpstr>Búsqueda en amplitud: análisis</vt:lpstr>
      <vt:lpstr>Problema de encontrar rutas</vt:lpstr>
      <vt:lpstr>Problema de encontrar rutas: ejemplo</vt:lpstr>
      <vt:lpstr>Búsqueda de coste uniforme</vt:lpstr>
      <vt:lpstr>Ejemplo: Búsqueda de coste uniforme</vt:lpstr>
      <vt:lpstr>Lógica de la búsqueda de coste uniforme</vt:lpstr>
      <vt:lpstr>Características de la búsqueda de coste uniforme</vt:lpstr>
      <vt:lpstr>Tema 3</vt:lpstr>
      <vt:lpstr>Módulo II: Agentes basados en Búsqueda</vt:lpstr>
      <vt:lpstr>Módulo II: Agentes basados en Búsqueda</vt:lpstr>
      <vt:lpstr>Tema 2: Búsqueda de coste uniforme</vt:lpstr>
      <vt:lpstr>Tema 2: Lógica de la búsqueda de coste uniforme</vt:lpstr>
      <vt:lpstr>Heurísticas</vt:lpstr>
      <vt:lpstr>Funciones heurísticas</vt:lpstr>
      <vt:lpstr>Función heurística para encontrar rutas</vt:lpstr>
      <vt:lpstr>Aproximación naïf</vt:lpstr>
      <vt:lpstr>Búsqueda A*</vt:lpstr>
      <vt:lpstr>El Algoritmo A*</vt:lpstr>
      <vt:lpstr>Ejemplo: Búsqueda A*</vt:lpstr>
      <vt:lpstr>Búsqueda A*: valores de f *</vt:lpstr>
      <vt:lpstr>Ejemplo</vt:lpstr>
      <vt:lpstr>Ejemplo (continuado)</vt:lpstr>
      <vt:lpstr>Valores de f * en árboles de búsqueda A*</vt:lpstr>
      <vt:lpstr>Funciones heurísticas consistentes</vt:lpstr>
      <vt:lpstr>Monotonía de f * con función heurística consistente</vt:lpstr>
      <vt:lpstr>La estrategia de A* con función heurística consistente</vt:lpstr>
      <vt:lpstr>Cota de f * con función heurística optimista</vt:lpstr>
      <vt:lpstr>Valores de f * en árboles de búsqueda A*</vt:lpstr>
      <vt:lpstr>Ejemplo Corolario 2</vt:lpstr>
      <vt:lpstr>Optimalidad de A*</vt:lpstr>
      <vt:lpstr>Optimalidad de A* Visualización de la demostración</vt:lpstr>
      <vt:lpstr>Optimalidad de A* Visualización de la demostración</vt:lpstr>
      <vt:lpstr>Optimalidad de A* Visualización de la demostración</vt:lpstr>
      <vt:lpstr>Optimalidad de A* Visualización de la demostración</vt:lpstr>
      <vt:lpstr>Completitud de A*</vt:lpstr>
      <vt:lpstr>Completitud de A*</vt:lpstr>
      <vt:lpstr>Completitud de A*</vt:lpstr>
      <vt:lpstr>Presentación de PowerPoint</vt:lpstr>
      <vt:lpstr>Completitud de A*</vt:lpstr>
      <vt:lpstr>Completitud de A* Visualización de la demostración</vt:lpstr>
      <vt:lpstr>Tema 4</vt:lpstr>
      <vt:lpstr>Módulo II: Agentes basados en Búsqueda</vt:lpstr>
      <vt:lpstr>Módulo II: Agentes basados en Búsqueda</vt:lpstr>
      <vt:lpstr>Tema 3: Búsqueda heurística</vt:lpstr>
      <vt:lpstr>Encontrar Funciones Heurísticas: Aprendizaje</vt:lpstr>
      <vt:lpstr>Encontrar Funciones Heurísticas: Aprendizaje</vt:lpstr>
      <vt:lpstr>Ejemplo: A* con Aprendizaje de una Función Heurística</vt:lpstr>
      <vt:lpstr>Ejemplo: A* con Aprendizaje de una Función Heurística</vt:lpstr>
      <vt:lpstr>Ejemplo: A* con Aprendizaje de una Función Heurística</vt:lpstr>
      <vt:lpstr>Encontrar Funciones Heurísticas: Diseño</vt:lpstr>
      <vt:lpstr>Problemas relajados</vt:lpstr>
      <vt:lpstr>Diseñar Funciones Heurísticas</vt:lpstr>
      <vt:lpstr>Encontrar de Funciones Heurísticas: Diseño</vt:lpstr>
      <vt:lpstr>Calidad de las Funciones Heurísticas</vt:lpstr>
      <vt:lpstr>Teorema Calidad de las Funciones Heurísticas</vt:lpstr>
      <vt:lpstr>Teorema Calidad de las Funciones Heurísticas Visualización de la demostración</vt:lpstr>
      <vt:lpstr>Teorema Calidad de las Funciones Heurísticas Visualización de la demostración</vt:lpstr>
      <vt:lpstr>Teorema Calidad de las Funciones Heurísticas Visualización de la demostración</vt:lpstr>
      <vt:lpstr>Teorema Calidad de las Funciones Heurísticas Visualización de la demostración</vt:lpstr>
      <vt:lpstr>Teorema Calidad de las Funciones Heurísticas Visualización de la demostración</vt:lpstr>
      <vt:lpstr>Teorema Calidad de las Funciones Heurísticas Visualización de la demostración</vt:lpstr>
      <vt:lpstr>Teorema Calidad de las Funciones Heurísticas Visualización de la demostración</vt:lpstr>
      <vt:lpstr>Presentación de PowerPoint</vt:lpstr>
      <vt:lpstr>Complejidad de A*</vt:lpstr>
      <vt:lpstr>Resultados experimentales</vt:lpstr>
      <vt:lpstr>Mejoras de A*: heurísticas débiles</vt:lpstr>
      <vt:lpstr>Mejoras de A*: heurísticas fuertes</vt:lpstr>
      <vt:lpstr>Mejoras de A*: heurísticas fuertes</vt:lpstr>
      <vt:lpstr>Mejoras de A*: búsqueda en línea</vt:lpstr>
      <vt:lpstr>Mejoras de A*: búsqueda en línea</vt:lpstr>
      <vt:lpstr>Búsqueda con horizonte</vt:lpstr>
      <vt:lpstr>Búsqueda con horizonte: Método</vt:lpstr>
      <vt:lpstr>Búsqueda con horizonte: Algoritmo</vt:lpstr>
      <vt:lpstr>Ejemplo: Búsqueda con horizonte</vt:lpstr>
      <vt:lpstr>Ejemplo: Búsqueda con horizonte</vt:lpstr>
      <vt:lpstr>Ejemplo: Búsqueda con horizonte</vt:lpstr>
      <vt:lpstr>Ejemplo: Búsqueda con horizonte</vt:lpstr>
      <vt:lpstr>Tema 5</vt:lpstr>
      <vt:lpstr>Módulo II: Agentes basados en Búsqueda</vt:lpstr>
      <vt:lpstr>Módulo II: Agentes basados en Búsqueda</vt:lpstr>
      <vt:lpstr>Resolución de problemas con múltiples agentes</vt:lpstr>
      <vt:lpstr>Agentes especializados</vt:lpstr>
      <vt:lpstr>Escenarios antagónicos: Juegos</vt:lpstr>
      <vt:lpstr>Ejemplo: Tres en Raya</vt:lpstr>
      <vt:lpstr>Árboles de juego</vt:lpstr>
      <vt:lpstr>Ejemplo: Árbol de juego para Tres en Raya</vt:lpstr>
      <vt:lpstr>Modelo de juegos bipersonales</vt:lpstr>
      <vt:lpstr>Ejemplo: Tres en Raya</vt:lpstr>
      <vt:lpstr>Estrategias</vt:lpstr>
      <vt:lpstr>Ejemplo: estrategia minimax</vt:lpstr>
      <vt:lpstr>Método minimax</vt:lpstr>
      <vt:lpstr>Algoritmo Minimax (versión preliminar)</vt:lpstr>
      <vt:lpstr>Decisiones imperfectas</vt:lpstr>
      <vt:lpstr>Ejemplo: Minimax con suspensión</vt:lpstr>
      <vt:lpstr>Algoritmo Minimax</vt:lpstr>
      <vt:lpstr>Ejemplo: Tres en Raya</vt:lpstr>
      <vt:lpstr>Resumen Minimax</vt:lpstr>
      <vt:lpstr>Módulo II: Agentes basados en Búsqueda</vt:lpstr>
      <vt:lpstr>Poda -�</vt:lpstr>
      <vt:lpstr>Poda -�</vt:lpstr>
      <vt:lpstr>Poda -�</vt:lpstr>
      <vt:lpstr>Poda -�</vt:lpstr>
      <vt:lpstr>Minimax con poda -�</vt:lpstr>
      <vt:lpstr>Ejemplo: Minimax con poda -�</vt:lpstr>
      <vt:lpstr>Resumen Minimax con poda -�</vt:lpstr>
      <vt:lpstr>Módulo II: Agentes basados en Búsqueda</vt:lpstr>
      <vt:lpstr>Juegos bipersonales con elemento de azar</vt:lpstr>
      <vt:lpstr>Ejemplo: Backgammon simplificado</vt:lpstr>
      <vt:lpstr>Presentación de PowerPoint</vt:lpstr>
      <vt:lpstr>ExpectMinimax</vt:lpstr>
      <vt:lpstr>Ejemplo: Backgammon simplificado</vt:lpstr>
      <vt:lpstr>e(nodo)</vt:lpstr>
      <vt:lpstr>Funciones de evaluación/utilidad</vt:lpstr>
      <vt:lpstr>Funciones de evaluación</vt:lpstr>
      <vt:lpstr>Complejidad ExpectMinimax</vt:lpstr>
      <vt:lpstr>Tema 6</vt:lpstr>
      <vt:lpstr>Módulo II: Agentes basados en Búsqueda</vt:lpstr>
      <vt:lpstr>Módulo II: Agentes basados en Búsqueda</vt:lpstr>
      <vt:lpstr>Problemas de representaciones “monolíticas” de estados</vt:lpstr>
      <vt:lpstr>Problemas de Satisfacción de Restricciones</vt:lpstr>
      <vt:lpstr>Ejemplo: n-reinas</vt:lpstr>
      <vt:lpstr>CSP binario como grafo</vt:lpstr>
      <vt:lpstr>Ejemplo: criptoaritmética</vt:lpstr>
      <vt:lpstr>CSP no binario como hipergrafo</vt:lpstr>
      <vt:lpstr>Problemas de Satisfacción de Restricciones</vt:lpstr>
      <vt:lpstr>Módulo II: Agentes basados en Búsqueda</vt:lpstr>
      <vt:lpstr>Satisfacción de restricciones:</vt:lpstr>
      <vt:lpstr>Solución con métodos de búsqueda</vt:lpstr>
      <vt:lpstr>Satisfacción de restricciones con vuelta atrás cronológica</vt:lpstr>
      <vt:lpstr>Satisfacción de restricciones con vuelta atrás cronológica</vt:lpstr>
      <vt:lpstr>Heurísticas</vt:lpstr>
      <vt:lpstr>Problema: “Thrashing”</vt:lpstr>
      <vt:lpstr>Mejoras al cronological backtracking</vt:lpstr>
      <vt:lpstr>Módulo II: Agentes basados en Búsqueda</vt:lpstr>
      <vt:lpstr>Propagación de restricciones</vt:lpstr>
      <vt:lpstr>Propagación de restricciones: comprobación hacia adelante</vt:lpstr>
      <vt:lpstr>Propagación de restricciones: comprobación hacia adelante</vt:lpstr>
      <vt:lpstr>Transitividad de Restricciones</vt:lpstr>
      <vt:lpstr>Consistencia de arco</vt:lpstr>
      <vt:lpstr>Consistencia de arco</vt:lpstr>
      <vt:lpstr>Consistencia de arco</vt:lpstr>
      <vt:lpstr>Consistencia de arco</vt:lpstr>
      <vt:lpstr>Algoritmo de arco consistencia</vt:lpstr>
      <vt:lpstr>Algoritmo de arco consistencia</vt:lpstr>
      <vt:lpstr>Algoritmo de arco consistencia</vt:lpstr>
      <vt:lpstr>Algoritmo de arco consistencia</vt:lpstr>
      <vt:lpstr>Algoritmo de arco consistencia</vt:lpstr>
      <vt:lpstr>Algoritmo de arco consistencia</vt:lpstr>
      <vt:lpstr>Algoritmo de arco consistencia</vt:lpstr>
      <vt:lpstr>Presentación de PowerPoint</vt:lpstr>
      <vt:lpstr>Algoritmo de arco consistencia</vt:lpstr>
      <vt:lpstr>Algoritmo de arco consistencia</vt:lpstr>
      <vt:lpstr>Algoritmo MAC</vt:lpstr>
      <vt:lpstr>Algoritmo MAC</vt:lpstr>
      <vt:lpstr>CSPs avanzados</vt:lpstr>
      <vt:lpstr>Tema 7</vt:lpstr>
      <vt:lpstr>Referencias</vt:lpstr>
      <vt:lpstr>Repaso Lógica</vt:lpstr>
      <vt:lpstr>Índice</vt:lpstr>
      <vt:lpstr>Introducción</vt:lpstr>
      <vt:lpstr>Índice</vt:lpstr>
      <vt:lpstr>Una lógica de descripciones (DL) básica: ALC</vt:lpstr>
      <vt:lpstr>Una lógica descriptiva básica: ALC</vt:lpstr>
      <vt:lpstr>ALC: Semántica</vt:lpstr>
      <vt:lpstr>ALC: Semántica</vt:lpstr>
      <vt:lpstr>ALC: Ejemplo 1</vt:lpstr>
      <vt:lpstr>ALC: Ejemplo 1</vt:lpstr>
      <vt:lpstr>Revisando ejemplos en lenguaje natural</vt:lpstr>
      <vt:lpstr>Bases de Conocimientos ALC</vt:lpstr>
      <vt:lpstr>Bases de Conocimientos: Ejemplo 2</vt:lpstr>
      <vt:lpstr>Bases de Conocimientos: Ejemplo 2 K=&lt;T,A&gt;</vt:lpstr>
      <vt:lpstr>Índice</vt:lpstr>
      <vt:lpstr>Inferencia</vt:lpstr>
      <vt:lpstr>Inferencia</vt:lpstr>
      <vt:lpstr>Inferencia</vt:lpstr>
      <vt:lpstr>Inferencia</vt:lpstr>
      <vt:lpstr>Inferencia</vt:lpstr>
      <vt:lpstr>Índice</vt:lpstr>
      <vt:lpstr>ALC como Lógica de primer orden</vt:lpstr>
      <vt:lpstr>ALC como Lógica de primer orden</vt:lpstr>
      <vt:lpstr>Sesión 8</vt:lpstr>
      <vt:lpstr>Índice</vt:lpstr>
      <vt:lpstr>Índice</vt:lpstr>
      <vt:lpstr>La Web Semántica</vt:lpstr>
      <vt:lpstr>La Web Semántica</vt:lpstr>
      <vt:lpstr>Índice</vt:lpstr>
      <vt:lpstr>Red Semántica (Grafo de Conocimiento). Ejemplo</vt:lpstr>
      <vt:lpstr>Presentación de PowerPoint</vt:lpstr>
      <vt:lpstr>RDF: Ejemplo</vt:lpstr>
      <vt:lpstr>Presentación de PowerPoint</vt:lpstr>
      <vt:lpstr>RDF: Ejemplo</vt:lpstr>
      <vt:lpstr>RDF: Serialización</vt:lpstr>
      <vt:lpstr>RDF: Serialización. Turtle</vt:lpstr>
      <vt:lpstr>RDF: Sintaxis XML. Ejemplo</vt:lpstr>
      <vt:lpstr>RDF: Nodos Anónimos (Blank Nodes)</vt:lpstr>
      <vt:lpstr>RDF: Literales</vt:lpstr>
      <vt:lpstr>Índice</vt:lpstr>
      <vt:lpstr>RDF Schema (RDFS)</vt:lpstr>
      <vt:lpstr>RDF Schema (RDFS)</vt:lpstr>
      <vt:lpstr>RDF Schema (RDFS)</vt:lpstr>
      <vt:lpstr>RDF Schema (RDFS)</vt:lpstr>
      <vt:lpstr>RDF Schema (RDFS)</vt:lpstr>
      <vt:lpstr>RDF Schema (RDFS)</vt:lpstr>
      <vt:lpstr>RDF Schema (RDFS)</vt:lpstr>
      <vt:lpstr>Índice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OWL: ejemplos de inferencias</vt:lpstr>
      <vt:lpstr>Índice</vt:lpstr>
      <vt:lpstr>SPARQL</vt:lpstr>
      <vt:lpstr>SPARQL</vt:lpstr>
      <vt:lpstr>SPARQL</vt:lpstr>
      <vt:lpstr>SPARQL</vt:lpstr>
      <vt:lpstr>SPARQL</vt:lpstr>
      <vt:lpstr>SPARQL</vt:lpstr>
      <vt:lpstr>SPARQL</vt:lpstr>
      <vt:lpstr>SPARQL</vt:lpstr>
      <vt:lpstr>SPARQL</vt:lpstr>
      <vt:lpstr>SPARQL</vt:lpstr>
      <vt:lpstr>SPARQL Endpoints</vt:lpstr>
      <vt:lpstr>Índice</vt:lpstr>
      <vt:lpstr>Web de Datos (Linked Data)</vt:lpstr>
      <vt:lpstr>Web de Datos (Linked Data)</vt:lpstr>
      <vt:lpstr>Web de Datos (Linked Data)</vt:lpstr>
      <vt:lpstr>Ejemplo: DBPedia</vt:lpstr>
      <vt:lpstr>Ejemplo: http://dbpedia.org/page/Berlin</vt:lpstr>
      <vt:lpstr>Ejemplo: DBPedia</vt:lpstr>
      <vt:lpstr>Sesión 9</vt:lpstr>
      <vt:lpstr>Índice</vt:lpstr>
      <vt:lpstr>Introducción</vt:lpstr>
      <vt:lpstr>Índice</vt:lpstr>
      <vt:lpstr>Conjuntos clásicos / Conjuntos borrosos</vt:lpstr>
      <vt:lpstr>Conjuntos clásicos / Subconjuntos borrosos</vt:lpstr>
      <vt:lpstr>Índice</vt:lpstr>
      <vt:lpstr>Operaciones con Conjuntos Borrosos</vt:lpstr>
      <vt:lpstr>Intersección: normas triangulares</vt:lpstr>
      <vt:lpstr>Intersección: normas triangulares</vt:lpstr>
      <vt:lpstr>Unión: conormas triangulares</vt:lpstr>
      <vt:lpstr>Unión: conormas triangulares</vt:lpstr>
      <vt:lpstr>Complementario (Negación)</vt:lpstr>
      <vt:lpstr>Dualidad</vt:lpstr>
      <vt:lpstr>Modificadores lingüísticos</vt:lpstr>
      <vt:lpstr>Variable lingüística</vt:lpstr>
      <vt:lpstr>Índice</vt:lpstr>
      <vt:lpstr>Lógicas Borrosas</vt:lpstr>
      <vt:lpstr>Implicación en Lógica Borrosa</vt:lpstr>
      <vt:lpstr>Índice</vt:lpstr>
      <vt:lpstr>Mecanismos de Inferencia Borrosa</vt:lpstr>
      <vt:lpstr>Mecanismos de Inferencia Borrosa</vt:lpstr>
      <vt:lpstr>Regla Composicional de Inferencia de Zadeh</vt:lpstr>
      <vt:lpstr>Motor de Inferencia Borroso</vt:lpstr>
      <vt:lpstr>Tema 10</vt:lpstr>
      <vt:lpstr>Aprendizaje</vt:lpstr>
      <vt:lpstr>Aprendizaje: motivación</vt:lpstr>
      <vt:lpstr>¿Qué es aprendizaje?</vt:lpstr>
      <vt:lpstr>Aprendizaje: posibles tareas</vt:lpstr>
      <vt:lpstr>Clasificación de métodos de aprendizaje</vt:lpstr>
      <vt:lpstr>Clasificación según la información disponible</vt:lpstr>
      <vt:lpstr>Clasificación según la información disponible</vt:lpstr>
      <vt:lpstr>Clasificación según la información disponibles</vt:lpstr>
      <vt:lpstr>Clasificación según la representación de los datos</vt:lpstr>
      <vt:lpstr>Aprendizaje</vt:lpstr>
      <vt:lpstr>Aprendizaje inductivo (supervisado): esquema básico</vt:lpstr>
      <vt:lpstr>Aprendizaje inductivo (supervisado)</vt:lpstr>
      <vt:lpstr>Aprendizaje inductivo (supervisado):</vt:lpstr>
      <vt:lpstr>Espacio de hipótesis</vt:lpstr>
      <vt:lpstr>Clasificación y Regresión</vt:lpstr>
      <vt:lpstr>Aprendizaje</vt:lpstr>
      <vt:lpstr>Árboles de decisión como clasificadores</vt:lpstr>
      <vt:lpstr>Aprendizaje de árboles de decisión</vt:lpstr>
      <vt:lpstr>Aprendizaje de árboles de decisión</vt:lpstr>
      <vt:lpstr>Aprendizaje de árboles de decisión: Idea general</vt:lpstr>
      <vt:lpstr>Aprendizaje de árboles de decisión: El algoritmo ID3</vt:lpstr>
      <vt:lpstr>Algoritmo ID3: Un ejemplo</vt:lpstr>
      <vt:lpstr>Algoritmo ID3: ¿Cómo seleccionar el mejor atributo?</vt:lpstr>
      <vt:lpstr>Algoritmo ID3: ¿Cómo seleccionar el mejor atributo?</vt:lpstr>
      <vt:lpstr>Algoritmo ID3: ¿Cómo seleccionar el mejor atributo?</vt:lpstr>
      <vt:lpstr>Algoritmo ID3: ¿Cómo seleccionar el mejor atributo?</vt:lpstr>
      <vt:lpstr>Algoritmo ID3: ¿Cómo seleccionar el mejor atributo?</vt:lpstr>
      <vt:lpstr>Algoritmo ID3: ¿Determinar si un nodo debe ser final y como etiquetar los nodos finales?</vt:lpstr>
      <vt:lpstr>Algoritmo ID3: ¿Determinar si un nodo debe ser final y como etiquetar los nodos finales?</vt:lpstr>
      <vt:lpstr>Algoritmo ID3: ¿Determinar si un nodo debe ser final y como etiquetar los nodos finales?</vt:lpstr>
      <vt:lpstr>Algoritmo ID3: ¿Determinar si un nodo debe ser final y como etiquetar los nodos finales?</vt:lpstr>
      <vt:lpstr>Algoritmo ID3: ¿Determinar si un nodo debe ser final y como etiquetar los nodos finales?</vt:lpstr>
      <vt:lpstr>Ejecución del algoritmo en nuestro ejemplo</vt:lpstr>
      <vt:lpstr>Algoritmo ID3: Consideraciones especiales I</vt:lpstr>
      <vt:lpstr>Algoritmo ID3: Consideraciones especiales II</vt:lpstr>
      <vt:lpstr>Aprendizaje de árboles de decisión: Comentarios</vt:lpstr>
      <vt:lpstr>Ejercicio</vt:lpstr>
      <vt:lpstr>Aprendizaje</vt:lpstr>
      <vt:lpstr>Evaluación de métodos de aprendizaje supervisado en tareas de clasificación</vt:lpstr>
      <vt:lpstr>Evaluación de clasificadores binarios</vt:lpstr>
      <vt:lpstr>Evaluación de clasificadores binarios</vt:lpstr>
      <vt:lpstr>Evaluación de clasificadores binarios</vt:lpstr>
      <vt:lpstr>Evaluación de clasificadores binarios</vt:lpstr>
      <vt:lpstr>Tema 11 – Parte 1</vt:lpstr>
      <vt:lpstr>Aprendizaje</vt:lpstr>
      <vt:lpstr>Cerebro humano</vt:lpstr>
      <vt:lpstr>Cerebro humano</vt:lpstr>
      <vt:lpstr>Neuronas artificiales</vt:lpstr>
      <vt:lpstr>Funciones más comunes de activación</vt:lpstr>
      <vt:lpstr>Aprendizaje</vt:lpstr>
      <vt:lpstr>Perceptrón simple</vt:lpstr>
      <vt:lpstr>Perceptrón simple</vt:lpstr>
      <vt:lpstr>Ejercicio: perceptrón simple</vt:lpstr>
      <vt:lpstr>Red de Perceptrónes de una capa para clasificación</vt:lpstr>
      <vt:lpstr>Red de Perceptrónes de una capa para clasificación</vt:lpstr>
      <vt:lpstr>Red de Perceptrónes de una capa para clasificación</vt:lpstr>
      <vt:lpstr>Aprendizaje de perceptrónes</vt:lpstr>
      <vt:lpstr>Aprendizaje de perceptrónes</vt:lpstr>
      <vt:lpstr>Aprendizaje de perceptrónes</vt:lpstr>
      <vt:lpstr>Aprendizaje de perceptrónes</vt:lpstr>
      <vt:lpstr>Aprendizaje de perceptrónes</vt:lpstr>
      <vt:lpstr>Presentación de PowerPoint</vt:lpstr>
      <vt:lpstr>Ejercicio</vt:lpstr>
      <vt:lpstr>Presentación de PowerPoint</vt:lpstr>
      <vt:lpstr>Redes perceptones de una capa: analisis</vt:lpstr>
      <vt:lpstr>Redes perceptones de una capa: comentarios</vt:lpstr>
      <vt:lpstr>Aprendizaje</vt:lpstr>
      <vt:lpstr>Redes neuronales para problemas de clasificación con clases no linealmente separables</vt:lpstr>
      <vt:lpstr>Representabilidad de funciones con preceptrones multicapa</vt:lpstr>
      <vt:lpstr>Perceptrón multicapa versus Perceptrón simple</vt:lpstr>
      <vt:lpstr>Aprendizaje en redes multicapa (de perceptrones)</vt:lpstr>
      <vt:lpstr>Aprendizaje en perceptrones multicapa con retropropagación: Fundamentos matemáticos</vt:lpstr>
      <vt:lpstr>Minimización por descenso del gradiente</vt:lpstr>
      <vt:lpstr>Minimización por descenso del gradiente (un parámetro: w)</vt:lpstr>
      <vt:lpstr>Ejemplo: Minimización por descenso del gradiente (un parámetro)</vt:lpstr>
      <vt:lpstr>Ejemplo: Minimización por descenso del gradiente</vt:lpstr>
      <vt:lpstr>Minimización por descenso del gradiente (caso general)</vt:lpstr>
      <vt:lpstr>Aprendizaje por descenso del gradiente en redes neuronales</vt:lpstr>
      <vt:lpstr>Aprendizaje por descenso del gradiente en redes neuronales</vt:lpstr>
      <vt:lpstr>Regla de actualización de pesos</vt:lpstr>
      <vt:lpstr>Cálculo del término de salida: 3456748</vt:lpstr>
      <vt:lpstr>Cálculo del término de error: 8/99:98</vt:lpstr>
      <vt:lpstr>Resumen Regla Delta Generalizada</vt:lpstr>
      <vt:lpstr>Algoritmo de aprendizaje en el perceptón multicapa: Algoritmo de retropropagación</vt:lpstr>
      <vt:lpstr>Ejemplo aprendizaje perceptrón multicapa</vt:lpstr>
      <vt:lpstr>Ejemplo aprendizaje perceptrón multicapa</vt:lpstr>
      <vt:lpstr>Ejemplo aprendizaje perceptrón multicapa</vt:lpstr>
      <vt:lpstr>Ejemplo aprendizaje perceptrón multicapa</vt:lpstr>
      <vt:lpstr>Ejemplo aprendizaje perceptrón multicapa</vt:lpstr>
      <vt:lpstr>Ejemplo aprendizaje perceptrón multicapa</vt:lpstr>
      <vt:lpstr>Siguiente sessión</vt:lpstr>
      <vt:lpstr>Tema 11 – Parte 2</vt:lpstr>
      <vt:lpstr>Aprendizaje</vt:lpstr>
      <vt:lpstr>Perceptrón multicapa: actualización por lote (Batch) o Individual</vt:lpstr>
      <vt:lpstr>Perceptrón multicapa : funciones de activación típicas w0</vt:lpstr>
      <vt:lpstr>Perceptrón multicapa : funciones de activación típicas w0</vt:lpstr>
      <vt:lpstr>Perceptrón multicapa : funciones de activación típicas w0</vt:lpstr>
      <vt:lpstr>Perceptrón multicapa : funciones de activación típicas w0</vt:lpstr>
      <vt:lpstr>Perceptrón multicapa : funciones de activación típicas w0</vt:lpstr>
      <vt:lpstr>NOTA: En las prácticas usaremos la función lineal o umbral (con derivada g’(en)=1)</vt:lpstr>
      <vt:lpstr>Perceptrón multicapa : problemas básicos</vt:lpstr>
      <vt:lpstr>Perceptrón multicapa : problemas básicos</vt:lpstr>
      <vt:lpstr>Perceptrón multicapa : problemas básicos</vt:lpstr>
      <vt:lpstr>Perceptrón multicapa : problemas básicos</vt:lpstr>
      <vt:lpstr>Perceptrón multicapa : Preparación de datos</vt:lpstr>
      <vt:lpstr>Perceptrón multicapa : Preparación de entradas</vt:lpstr>
      <vt:lpstr>Perceptrón multicapa : Preparación de entradas</vt:lpstr>
      <vt:lpstr>Perceptrón multicapa : Cuándo se ha entrenado bien?</vt:lpstr>
      <vt:lpstr>Perceptrón multicapa : Cuándo se ha entrenado bien?</vt:lpstr>
      <vt:lpstr>Aplicación de Perceptrón multicapa : Lo mejor es verlo en vivo ©</vt:lpstr>
      <vt:lpstr>Perceptrón multicapa : resumen</vt:lpstr>
      <vt:lpstr>Redes multicapa: resumen</vt:lpstr>
      <vt:lpstr>Aprendizaje</vt:lpstr>
      <vt:lpstr>Redes Neuronales: arquitecturas diferentes</vt:lpstr>
      <vt:lpstr>Redes Neuronales: arquitecturas diferentes</vt:lpstr>
      <vt:lpstr>Redes Neuronales: arquitecturas diferentes</vt:lpstr>
      <vt:lpstr>Tema 12 - Parte 1</vt:lpstr>
      <vt:lpstr>Aprendizaje</vt:lpstr>
      <vt:lpstr>Introducción al aprendizaje por refuerzo</vt:lpstr>
      <vt:lpstr>Ciclo de actuación del agente</vt:lpstr>
      <vt:lpstr>Aprendizaje por refuerzo</vt:lpstr>
      <vt:lpstr>Formalización del problema</vt:lpstr>
      <vt:lpstr>Ejemplo MDP: caso determinista</vt:lpstr>
      <vt:lpstr>Ejemplo MDP: caso NO determinista</vt:lpstr>
      <vt:lpstr>Formalización del problema</vt:lpstr>
      <vt:lpstr>Presentación de PowerPoint</vt:lpstr>
      <vt:lpstr>Política óptima</vt:lpstr>
      <vt:lpstr>Obtener la política óptima</vt:lpstr>
      <vt:lpstr>Función valor estado</vt:lpstr>
      <vt:lpstr>Función valor estado</vt:lpstr>
      <vt:lpstr>Ejemplo</vt:lpstr>
      <vt:lpstr>Presentación de PowerPoint</vt:lpstr>
      <vt:lpstr>Relación entre funciones</vt:lpstr>
      <vt:lpstr>Presentación de PowerPoint</vt:lpstr>
      <vt:lpstr>Presentación de PowerPoint</vt:lpstr>
      <vt:lpstr>Observación: Funciones de valor en entornos deterministas</vt:lpstr>
      <vt:lpstr>Ejemplo Jugar a la lotería</vt:lpstr>
      <vt:lpstr>Problema: Calcular Q*</vt:lpstr>
      <vt:lpstr>Aprendizaje por refuerzo</vt:lpstr>
      <vt:lpstr>Resolver un MDP</vt:lpstr>
      <vt:lpstr>Algoritmo de iteración de valores</vt:lpstr>
      <vt:lpstr>Nuestro ejemplo</vt:lpstr>
      <vt:lpstr>Nuestro ejemplo</vt:lpstr>
      <vt:lpstr>Resumen MDP</vt:lpstr>
      <vt:lpstr>Otro ejemplo: encontrar salida</vt:lpstr>
      <vt:lpstr>Ejemplo: encontrar salida</vt:lpstr>
      <vt:lpstr>Tema 12 - Parte 2</vt:lpstr>
      <vt:lpstr>Aprendizaje por refuerzo</vt:lpstr>
      <vt:lpstr>Aprendizaje por Refuerzo</vt:lpstr>
      <vt:lpstr>Nuestro ejemplo de antes</vt:lpstr>
      <vt:lpstr>Problema de aprendizaje en entornos MDP</vt:lpstr>
      <vt:lpstr>Ejemplo ilustrativo:</vt:lpstr>
      <vt:lpstr>Aprendizaje por refuerzo</vt:lpstr>
      <vt:lpstr>Q Learning</vt:lpstr>
      <vt:lpstr>Q-learning para entornos deterministas</vt:lpstr>
      <vt:lpstr>Ejemplo de actualización</vt:lpstr>
      <vt:lpstr>Nuestro ejemplo (determinista) inicial</vt:lpstr>
      <vt:lpstr>Nuestro ejemplo (determinista) inicial</vt:lpstr>
      <vt:lpstr>Q Learning: política de selección de acciones</vt:lpstr>
      <vt:lpstr>Q Learning: política de selección de acciones</vt:lpstr>
      <vt:lpstr>Q Learning: política de selección de acciones</vt:lpstr>
      <vt:lpstr>Q-learning: Inicialización</vt:lpstr>
      <vt:lpstr>Q-learning para entornos NO deterministas</vt:lpstr>
      <vt:lpstr>Q-learning para entornos NO deterministas</vt:lpstr>
      <vt:lpstr>Q-learning: No determinista</vt:lpstr>
      <vt:lpstr>Ejemplo de actualización</vt:lpstr>
      <vt:lpstr>Nuestro ejemplo ( no determinista) inicial</vt:lpstr>
      <vt:lpstr>Aprendizaje por refuerzo: Q-learning</vt:lpstr>
      <vt:lpstr>Conclusión</vt:lpstr>
      <vt:lpstr>Conclusión</vt:lpstr>
      <vt:lpstr>Conclusión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cp:lastModifiedBy>Alberto Fernández Gil</cp:lastModifiedBy>
  <cp:revision>1</cp:revision>
  <dcterms:created xsi:type="dcterms:W3CDTF">2023-03-28T12:32:57Z</dcterms:created>
  <dcterms:modified xsi:type="dcterms:W3CDTF">2023-03-28T13:36:01Z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2023-03-28T00:00:00Z</vt:filetime>
  </property>
  <property fmtid="{D5CDD505-2E9C-101B-9397-08002B2CF9AE}" pid="3" name="LastSaved">
    <vt:filetime>2023-03-28T00:00:00Z</vt:filetime>
  </property>
  <property fmtid="{D5CDD505-2E9C-101B-9397-08002B2CF9AE}" pid="4" name="Producer">
    <vt:lpwstr>macOS Versión 12.6.3 (Compilación 21G419) Quartz PDFContext</vt:lpwstr>
  </property>
</Properties>
</file>